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8B_24010EB8.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7FFE5533_249528CB.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 id="2147483810" r:id="rId5"/>
  </p:sldMasterIdLst>
  <p:notesMasterIdLst>
    <p:notesMasterId r:id="rId86"/>
  </p:notesMasterIdLst>
  <p:handoutMasterIdLst>
    <p:handoutMasterId r:id="rId87"/>
  </p:handoutMasterIdLst>
  <p:sldIdLst>
    <p:sldId id="542" r:id="rId6"/>
    <p:sldId id="393" r:id="rId7"/>
    <p:sldId id="557" r:id="rId8"/>
    <p:sldId id="549" r:id="rId9"/>
    <p:sldId id="2147374331" r:id="rId10"/>
    <p:sldId id="1647" r:id="rId11"/>
    <p:sldId id="1648" r:id="rId12"/>
    <p:sldId id="2147374326" r:id="rId13"/>
    <p:sldId id="1652" r:id="rId14"/>
    <p:sldId id="1388" r:id="rId15"/>
    <p:sldId id="2147374327" r:id="rId16"/>
    <p:sldId id="2147374328" r:id="rId17"/>
    <p:sldId id="2147374332" r:id="rId18"/>
    <p:sldId id="1653" r:id="rId19"/>
    <p:sldId id="411" r:id="rId20"/>
    <p:sldId id="2147374330" r:id="rId21"/>
    <p:sldId id="1710" r:id="rId22"/>
    <p:sldId id="1711" r:id="rId23"/>
    <p:sldId id="2147374329" r:id="rId24"/>
    <p:sldId id="383" r:id="rId25"/>
    <p:sldId id="2147374333" r:id="rId26"/>
    <p:sldId id="1637" r:id="rId27"/>
    <p:sldId id="1601" r:id="rId28"/>
    <p:sldId id="747" r:id="rId29"/>
    <p:sldId id="1622" r:id="rId30"/>
    <p:sldId id="1713" r:id="rId31"/>
    <p:sldId id="2147374334" r:id="rId32"/>
    <p:sldId id="2147374335" r:id="rId33"/>
    <p:sldId id="2147374336" r:id="rId34"/>
    <p:sldId id="2147374376" r:id="rId35"/>
    <p:sldId id="2147374341" r:id="rId36"/>
    <p:sldId id="395" r:id="rId37"/>
    <p:sldId id="2147374377" r:id="rId38"/>
    <p:sldId id="2147374312" r:id="rId39"/>
    <p:sldId id="301" r:id="rId40"/>
    <p:sldId id="303" r:id="rId41"/>
    <p:sldId id="1624" r:id="rId42"/>
    <p:sldId id="1625" r:id="rId43"/>
    <p:sldId id="1307" r:id="rId44"/>
    <p:sldId id="1993219353" r:id="rId45"/>
    <p:sldId id="1715" r:id="rId46"/>
    <p:sldId id="304" r:id="rId47"/>
    <p:sldId id="2147374244" r:id="rId48"/>
    <p:sldId id="404" r:id="rId49"/>
    <p:sldId id="1620" r:id="rId50"/>
    <p:sldId id="409" r:id="rId51"/>
    <p:sldId id="1658" r:id="rId52"/>
    <p:sldId id="1659" r:id="rId53"/>
    <p:sldId id="1626" r:id="rId54"/>
    <p:sldId id="1593" r:id="rId55"/>
    <p:sldId id="2147374380" r:id="rId56"/>
    <p:sldId id="2147374382" r:id="rId57"/>
    <p:sldId id="2147374381" r:id="rId58"/>
    <p:sldId id="2147374404" r:id="rId59"/>
    <p:sldId id="1597" r:id="rId60"/>
    <p:sldId id="2147374384" r:id="rId61"/>
    <p:sldId id="2147374385" r:id="rId62"/>
    <p:sldId id="2147374386" r:id="rId63"/>
    <p:sldId id="2147374387" r:id="rId64"/>
    <p:sldId id="2147374388" r:id="rId65"/>
    <p:sldId id="2147374389" r:id="rId66"/>
    <p:sldId id="2147374390" r:id="rId67"/>
    <p:sldId id="2147374391" r:id="rId68"/>
    <p:sldId id="2147374393" r:id="rId69"/>
    <p:sldId id="2147374394" r:id="rId70"/>
    <p:sldId id="2147374395" r:id="rId71"/>
    <p:sldId id="2147374396" r:id="rId72"/>
    <p:sldId id="2147374397" r:id="rId73"/>
    <p:sldId id="2147374398" r:id="rId74"/>
    <p:sldId id="1323" r:id="rId75"/>
    <p:sldId id="2147374399" r:id="rId76"/>
    <p:sldId id="2147374400" r:id="rId77"/>
    <p:sldId id="1427" r:id="rId78"/>
    <p:sldId id="1660" r:id="rId79"/>
    <p:sldId id="553" r:id="rId80"/>
    <p:sldId id="2147374401" r:id="rId81"/>
    <p:sldId id="2147374402" r:id="rId82"/>
    <p:sldId id="2147374403" r:id="rId83"/>
    <p:sldId id="299" r:id="rId84"/>
    <p:sldId id="550" r:id="rId85"/>
  </p:sldIdLst>
  <p:sldSz cx="9144000" cy="5143500" type="screen16x9"/>
  <p:notesSz cx="7023100" cy="93091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557"/>
            <p14:sldId id="549"/>
            <p14:sldId id="2147374331"/>
            <p14:sldId id="1647"/>
            <p14:sldId id="1648"/>
            <p14:sldId id="2147374326"/>
            <p14:sldId id="1652"/>
            <p14:sldId id="1388"/>
            <p14:sldId id="2147374327"/>
            <p14:sldId id="2147374328"/>
            <p14:sldId id="2147374332"/>
            <p14:sldId id="1653"/>
            <p14:sldId id="411"/>
            <p14:sldId id="2147374330"/>
            <p14:sldId id="1710"/>
            <p14:sldId id="1711"/>
            <p14:sldId id="2147374329"/>
            <p14:sldId id="383"/>
            <p14:sldId id="2147374333"/>
            <p14:sldId id="1637"/>
            <p14:sldId id="1601"/>
            <p14:sldId id="747"/>
            <p14:sldId id="1622"/>
            <p14:sldId id="1713"/>
            <p14:sldId id="2147374334"/>
            <p14:sldId id="2147374335"/>
            <p14:sldId id="2147374336"/>
            <p14:sldId id="2147374376"/>
            <p14:sldId id="2147374341"/>
            <p14:sldId id="395"/>
            <p14:sldId id="2147374377"/>
            <p14:sldId id="2147374312"/>
            <p14:sldId id="301"/>
            <p14:sldId id="303"/>
            <p14:sldId id="1624"/>
            <p14:sldId id="1625"/>
            <p14:sldId id="1307"/>
            <p14:sldId id="1993219353"/>
            <p14:sldId id="1715"/>
            <p14:sldId id="304"/>
            <p14:sldId id="2147374244"/>
            <p14:sldId id="404"/>
            <p14:sldId id="1620"/>
            <p14:sldId id="409"/>
            <p14:sldId id="1658"/>
            <p14:sldId id="1659"/>
            <p14:sldId id="1626"/>
            <p14:sldId id="1593"/>
            <p14:sldId id="2147374380"/>
            <p14:sldId id="2147374382"/>
            <p14:sldId id="2147374381"/>
            <p14:sldId id="2147374404"/>
            <p14:sldId id="1597"/>
            <p14:sldId id="2147374384"/>
            <p14:sldId id="2147374385"/>
            <p14:sldId id="2147374386"/>
            <p14:sldId id="2147374387"/>
            <p14:sldId id="2147374388"/>
            <p14:sldId id="2147374389"/>
            <p14:sldId id="2147374390"/>
            <p14:sldId id="2147374391"/>
            <p14:sldId id="2147374393"/>
            <p14:sldId id="2147374394"/>
            <p14:sldId id="2147374395"/>
            <p14:sldId id="2147374396"/>
            <p14:sldId id="2147374397"/>
            <p14:sldId id="2147374398"/>
            <p14:sldId id="1323"/>
            <p14:sldId id="2147374399"/>
            <p14:sldId id="2147374400"/>
            <p14:sldId id="1427"/>
            <p14:sldId id="1660"/>
            <p14:sldId id="553"/>
            <p14:sldId id="2147374401"/>
            <p14:sldId id="2147374402"/>
            <p14:sldId id="2147374403"/>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A034EB0A-ADC1-89A1-2E72-66A3EE278167}" name="Michael J Dominguez" initials="MJ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140" d="100"/>
          <a:sy n="140" d="100"/>
        </p:scale>
        <p:origin x="774" y="120"/>
      </p:cViewPr>
      <p:guideLst>
        <p:guide orient="horz" pos="1620"/>
        <p:guide pos="2880"/>
      </p:guideLst>
    </p:cSldViewPr>
  </p:slideViewPr>
  <p:notesTextViewPr>
    <p:cViewPr>
      <p:scale>
        <a:sx n="1" d="1"/>
        <a:sy n="1" d="1"/>
      </p:scale>
      <p:origin x="0" y="0"/>
    </p:cViewPr>
  </p:notesTextViewPr>
  <p:sorterViewPr>
    <p:cViewPr>
      <p:scale>
        <a:sx n="170" d="100"/>
        <a:sy n="170" d="100"/>
      </p:scale>
      <p:origin x="0" y="-203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omments/modernComment_18B_24010EB8.xml><?xml version="1.0" encoding="utf-8"?>
<p188:cmLst xmlns:a="http://schemas.openxmlformats.org/drawingml/2006/main" xmlns:r="http://schemas.openxmlformats.org/officeDocument/2006/relationships" xmlns:p188="http://schemas.microsoft.com/office/powerpoint/2018/8/main">
  <p188:cm id="{09655535-A8A0-4C51-8EFE-57EE6943BA6B}" authorId="{A034EB0A-ADC1-89A1-2E72-66A3EE278167}" created="2023-09-26T22:49:22.534">
    <pc:sldMkLst xmlns:pc="http://schemas.microsoft.com/office/powerpoint/2013/main/command">
      <pc:docMk/>
      <pc:sldMk cId="604049080" sldId="395"/>
    </pc:sldMkLst>
    <p188:txBody>
      <a:bodyPr/>
      <a:lstStyle/>
      <a:p>
        <a:r>
          <a:rPr lang="en-US"/>
          <a:t>Needle Graphic = Drug Paraphenalia. Image must be removed/replaced</a:t>
        </a:r>
      </a:p>
    </p188:txBody>
  </p188:cm>
</p188:cmLst>
</file>

<file path=ppt/comments/modernComment_7FFE5533_249528CB.xml><?xml version="1.0" encoding="utf-8"?>
<p188:cmLst xmlns:a="http://schemas.openxmlformats.org/drawingml/2006/main" xmlns:r="http://schemas.openxmlformats.org/officeDocument/2006/relationships" xmlns:p188="http://schemas.microsoft.com/office/powerpoint/2018/8/main">
  <p188:cm id="{C7FF29D3-5263-48B5-B77F-E77BE438B435}" authorId="{A034EB0A-ADC1-89A1-2E72-66A3EE278167}" created="2023-09-27T15:31:42.189">
    <pc:sldMkLst xmlns:pc="http://schemas.microsoft.com/office/powerpoint/2013/main/command">
      <pc:docMk/>
      <pc:sldMk cId="613755083" sldId="2147374387"/>
    </pc:sldMkLst>
    <p188:txBody>
      <a:bodyPr/>
      <a:lstStyle/>
      <a:p>
        <a:r>
          <a:rPr lang="en-US"/>
          <a:t>Do Images of Test Results require an Image Source Reference?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10/5/2023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10/5/2023</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library/reports/hiv-surveillance/vol-28-no-4/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library/reports/hiv-surveillance/vol-32/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date_09/2023</a:t>
            </a:r>
          </a:p>
          <a:p>
            <a:r>
              <a:rPr lang="en-US" dirty="0"/>
              <a:t>Target participants: Physicians, APPs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provide </a:t>
            </a:r>
            <a:r>
              <a:rPr lang="en-US" dirty="0" err="1"/>
              <a:t>PrEP</a:t>
            </a:r>
            <a:r>
              <a:rPr lang="en-US" dirty="0"/>
              <a:t> services, you need to know: </a:t>
            </a:r>
          </a:p>
          <a:p>
            <a:pPr marL="868680" lvl="1" indent="-457200">
              <a:buFont typeface="+mj-lt"/>
              <a:buAutoNum type="arabicPeriod"/>
            </a:pPr>
            <a:r>
              <a:rPr lang="en-US" dirty="0"/>
              <a:t>Who is most vulnerable to HIV acquisition</a:t>
            </a:r>
          </a:p>
          <a:p>
            <a:pPr marL="868680" lvl="1" indent="-457200">
              <a:buFont typeface="+mj-lt"/>
              <a:buAutoNum type="arabicPeriod"/>
            </a:pPr>
            <a:r>
              <a:rPr lang="en-US" dirty="0"/>
              <a:t>Who has HIV – link to care for treatment services</a:t>
            </a:r>
          </a:p>
          <a:p>
            <a:pPr marL="868680" lvl="1" indent="-457200">
              <a:buFont typeface="+mj-lt"/>
              <a:buAutoNum type="arabicPeriod"/>
            </a:pPr>
            <a:r>
              <a:rPr lang="en-US" dirty="0"/>
              <a:t>Who doesn’t have HIV – evaluate for appropriateness for </a:t>
            </a:r>
            <a:r>
              <a:rPr lang="en-US" dirty="0" err="1"/>
              <a:t>PrEP</a:t>
            </a:r>
            <a:r>
              <a:rPr lang="en-US" dirty="0"/>
              <a:t>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number 1, you need to understand some basic concepts about HIV including transmission and epidemiology.</a:t>
            </a:r>
          </a:p>
          <a:p>
            <a:endParaRPr lang="en-US" dirty="0"/>
          </a:p>
          <a:p>
            <a:r>
              <a:rPr lang="en-US" dirty="0"/>
              <a:t>For 2 and 3 we can determine this with routine testing.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52888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396308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9A68-C74D-4C96-BCDE-5642653118BC}" type="slidenum">
              <a:rPr lang="en-US" smtClean="0"/>
              <a:t>14</a:t>
            </a:fld>
            <a:endParaRPr lang="en-US" dirty="0"/>
          </a:p>
        </p:txBody>
      </p:sp>
    </p:spTree>
    <p:extLst>
      <p:ext uri="{BB962C8B-B14F-4D97-AF65-F5344CB8AC3E}">
        <p14:creationId xmlns:p14="http://schemas.microsoft.com/office/powerpoint/2010/main" val="124389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Cresswell</a:t>
            </a:r>
            <a:r>
              <a:rPr lang="en-US" sz="1200" dirty="0">
                <a:solidFill>
                  <a:schemeClr val="bg1"/>
                </a:solidFill>
              </a:rPr>
              <a:t> F. International Journal of STD &amp; AIDS;27(9):713</a:t>
            </a:r>
          </a:p>
          <a:p>
            <a:endParaRPr lang="en-US" dirty="0"/>
          </a:p>
          <a:p>
            <a:r>
              <a:rPr lang="en-US" dirty="0"/>
              <a:t>All risk is not the same. Some routes of transmission are much more effective at transmitting virus.</a:t>
            </a:r>
          </a:p>
          <a:p>
            <a:r>
              <a:rPr lang="en-US" dirty="0"/>
              <a:t>Different route of infection has different transmission rates</a:t>
            </a:r>
          </a:p>
          <a:p>
            <a:r>
              <a:rPr lang="en-US" dirty="0"/>
              <a:t>Receptive anal intercourse</a:t>
            </a:r>
          </a:p>
          <a:p>
            <a:endParaRPr lang="en-US" dirty="0"/>
          </a:p>
        </p:txBody>
      </p:sp>
      <p:sp>
        <p:nvSpPr>
          <p:cNvPr id="4" name="Slide Number Placeholder 3"/>
          <p:cNvSpPr>
            <a:spLocks noGrp="1"/>
          </p:cNvSpPr>
          <p:nvPr>
            <p:ph type="sldNum" sz="quarter" idx="5"/>
          </p:nvPr>
        </p:nvSpPr>
        <p:spPr/>
        <p:txBody>
          <a:bodyPr/>
          <a:lstStyle/>
          <a:p>
            <a:fld id="{5AFF9A68-C74D-4C96-BCDE-5642653118BC}" type="slidenum">
              <a:rPr lang="en-US" smtClean="0"/>
              <a:t>15</a:t>
            </a:fld>
            <a:endParaRPr lang="en-US" dirty="0"/>
          </a:p>
        </p:txBody>
      </p:sp>
    </p:spTree>
    <p:extLst>
      <p:ext uri="{BB962C8B-B14F-4D97-AF65-F5344CB8AC3E}">
        <p14:creationId xmlns:p14="http://schemas.microsoft.com/office/powerpoint/2010/main" val="94529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323417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a:t>
            </a:r>
            <a:r>
              <a:rPr lang="en-US" dirty="0">
                <a:hlinkClick r:id="rId3"/>
              </a:rPr>
              <a:t>Estimated HIV incidence and prevalence in the United States 2017–2021</a:t>
            </a:r>
            <a:r>
              <a:rPr lang="en-US" dirty="0"/>
              <a:t>. </a:t>
            </a:r>
            <a:r>
              <a:rPr lang="en-US" i="1" dirty="0"/>
              <a:t>HIV Surveillance Supplemental Report</a:t>
            </a:r>
            <a:r>
              <a:rPr lang="en-US" dirty="0"/>
              <a:t>  2023;28(3)</a:t>
            </a:r>
          </a:p>
          <a:p>
            <a:endParaRPr lang="en-US" dirty="0"/>
          </a:p>
          <a:p>
            <a:r>
              <a:rPr lang="en-US" dirty="0"/>
              <a:t>Black and brown people are at </a:t>
            </a:r>
            <a:r>
              <a:rPr lang="en-US" dirty="0" err="1"/>
              <a:t>disproportiate</a:t>
            </a:r>
            <a:r>
              <a:rPr lang="en-US" dirty="0"/>
              <a:t> risk of HIV infection, likely secondary to generally health disparities and access to health services.</a:t>
            </a:r>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a:p>
        </p:txBody>
      </p:sp>
    </p:spTree>
    <p:extLst>
      <p:ext uri="{BB962C8B-B14F-4D97-AF65-F5344CB8AC3E}">
        <p14:creationId xmlns:p14="http://schemas.microsoft.com/office/powerpoint/2010/main" val="333981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https://www.cdc.gov/nchhstp/newsroom/fact-sheets/hiv/black-african-american-factsheet.html</a:t>
            </a:r>
          </a:p>
          <a:p>
            <a:endParaRPr lang="en-US" dirty="0"/>
          </a:p>
          <a:p>
            <a:r>
              <a:rPr lang="en-US" dirty="0"/>
              <a:t>This is true across transmission categories. </a:t>
            </a:r>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393296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CDC. </a:t>
            </a:r>
            <a:r>
              <a:rPr lang="en-US" dirty="0">
                <a:hlinkClick r:id="rId3"/>
              </a:rPr>
              <a:t>Diagnoses of HIV infection in the United States and dependent areas, 2019</a:t>
            </a:r>
            <a:r>
              <a:rPr lang="en-US" dirty="0"/>
              <a:t>. </a:t>
            </a:r>
            <a:r>
              <a:rPr lang="en-US" i="1" dirty="0"/>
              <a:t>HIV Surveillance Report</a:t>
            </a:r>
            <a:r>
              <a:rPr lang="en-US" dirty="0"/>
              <a:t> 2021;32.</a:t>
            </a:r>
          </a:p>
          <a:p>
            <a:endParaRPr lang="en-US" dirty="0"/>
          </a:p>
          <a:p>
            <a:r>
              <a:rPr lang="en-US" dirty="0"/>
              <a:t>Women account for about 20% of all newly diagnosed HIV infections, but among these women, Black/African American women account for over 50% of these infections.</a:t>
            </a:r>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a:p>
        </p:txBody>
      </p:sp>
    </p:spTree>
    <p:extLst>
      <p:ext uri="{BB962C8B-B14F-4D97-AF65-F5344CB8AC3E}">
        <p14:creationId xmlns:p14="http://schemas.microsoft.com/office/powerpoint/2010/main" val="324946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MSM disproportionately higher rates of syphilis and GC. </a:t>
            </a:r>
          </a:p>
          <a:p>
            <a:endParaRPr lang="en-US" dirty="0"/>
          </a:p>
          <a:p>
            <a:r>
              <a:rPr lang="en-US" dirty="0"/>
              <a:t>We forget to include women a lot of the time. Why is this important? We know that STIs may lead to increased susceptibility for HIV acquisition. Some STIs are lifelong, and some are treatable. However, HIV is lifelong with significant morbidity/mortality. </a:t>
            </a:r>
          </a:p>
          <a:p>
            <a:endParaRPr lang="en-US" dirty="0"/>
          </a:p>
          <a:p>
            <a:r>
              <a:rPr lang="en-US" dirty="0"/>
              <a:t>Rates aren’t like this because people are doing things differently, but due to medical distrust, healthcare disproportions, among many other things. Could it be that we aren’t creating a safe environment to talk about sex?</a:t>
            </a:r>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60027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a:p>
        </p:txBody>
      </p:sp>
    </p:spTree>
    <p:extLst>
      <p:ext uri="{BB962C8B-B14F-4D97-AF65-F5344CB8AC3E}">
        <p14:creationId xmlns:p14="http://schemas.microsoft.com/office/powerpoint/2010/main" val="4816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13% of people in the US living with HIV infection are unaware of their diagnosis</a:t>
            </a:r>
          </a:p>
          <a:p>
            <a:endParaRPr lang="en-US" dirty="0"/>
          </a:p>
          <a:p>
            <a:r>
              <a:rPr lang="en-US" dirty="0"/>
              <a:t>We are above the national estimate in Oklahoma with about 17% undiagnosed HIV.</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CDC. Estimated HIV incidence and prevalence in the United States 2015-2019. HIV Surveillance Supplemental Report 2021</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1445671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patient has ever had sex or has ever injected drugs with a needle, they should be tested. Your assessment of their HIV risk as previously discussed, would then help you decide how often the patient should be tested and what additional care/services the patient may benefit from.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27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160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https://blog.catie.ca/2019/11/04/an-hiv-status-neutral-paradigm-shift/</a:t>
            </a:r>
          </a:p>
          <a:p>
            <a:endParaRPr lang="en-US" dirty="0"/>
          </a:p>
          <a:p>
            <a:r>
              <a:rPr lang="en-US" dirty="0"/>
              <a:t>Positive</a:t>
            </a:r>
          </a:p>
          <a:p>
            <a:pPr lvl="1"/>
            <a:r>
              <a:rPr lang="en-US" dirty="0"/>
              <a:t>Link to care</a:t>
            </a:r>
          </a:p>
          <a:p>
            <a:pPr lvl="1"/>
            <a:r>
              <a:rPr lang="en-US" dirty="0"/>
              <a:t>Treatment</a:t>
            </a:r>
          </a:p>
          <a:p>
            <a:pPr lvl="1"/>
            <a:r>
              <a:rPr lang="en-US" dirty="0"/>
              <a:t>Decreased transmission</a:t>
            </a:r>
          </a:p>
          <a:p>
            <a:r>
              <a:rPr lang="en-US" dirty="0"/>
              <a:t>Negative</a:t>
            </a:r>
          </a:p>
          <a:p>
            <a:pPr lvl="1"/>
            <a:r>
              <a:rPr lang="en-US" dirty="0"/>
              <a:t>Pre-exposure prophylaxis </a:t>
            </a:r>
          </a:p>
          <a:p>
            <a:pPr lvl="1"/>
            <a:r>
              <a:rPr lang="en-US" dirty="0"/>
              <a:t>Post-exposure prophylaxis</a:t>
            </a:r>
          </a:p>
          <a:p>
            <a:pPr lvl="1"/>
            <a:r>
              <a:rPr lang="en-US" dirty="0"/>
              <a:t>Risk reduction counseling</a:t>
            </a:r>
          </a:p>
          <a:p>
            <a:pPr lvl="1"/>
            <a:r>
              <a:rPr lang="en-US" dirty="0"/>
              <a:t>Decreased transmission</a:t>
            </a:r>
          </a:p>
          <a:p>
            <a:pPr lvl="1"/>
            <a:endParaRPr lang="en-US" dirty="0"/>
          </a:p>
          <a:p>
            <a:pPr lvl="1"/>
            <a:r>
              <a:rPr lang="en-US" dirty="0"/>
              <a:t>What is the one key to status neutral care? Screening for HIV. In order to provide status neutral care and to decrease transmission of HIV, patients must be screened for HIV. </a:t>
            </a:r>
          </a:p>
          <a:p>
            <a:pPr lvl="1"/>
            <a:r>
              <a:rPr lang="en-US" dirty="0"/>
              <a:t>Which patients should be screened?</a:t>
            </a:r>
          </a:p>
          <a:p>
            <a:pPr lvl="1"/>
            <a:r>
              <a:rPr lang="en-US" dirty="0"/>
              <a:t>Everyone.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a:p>
        </p:txBody>
      </p:sp>
    </p:spTree>
    <p:extLst>
      <p:ext uri="{BB962C8B-B14F-4D97-AF65-F5344CB8AC3E}">
        <p14:creationId xmlns:p14="http://schemas.microsoft.com/office/powerpoint/2010/main" val="3005625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back to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82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highlighted criteria are pretty easily distinguished.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Basically all persons should be screened at some point and status documented. You just screen everyone. If you don’t have documentation of status or they are a new patient you screen them.</a:t>
            </a:r>
          </a:p>
          <a:p>
            <a:r>
              <a:rPr lang="en-US" dirty="0"/>
              <a:t>2. Someone with documented STI – screen them</a:t>
            </a:r>
          </a:p>
          <a:p>
            <a:r>
              <a:rPr lang="en-US" dirty="0"/>
              <a:t>3. Someone with TB – screen them</a:t>
            </a:r>
          </a:p>
          <a:p>
            <a:r>
              <a:rPr lang="en-US" dirty="0"/>
              <a:t>4. A pregnant person – screen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6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requires you to talk to your patient.</a:t>
            </a:r>
          </a:p>
          <a:p>
            <a:r>
              <a:rPr lang="en-US" dirty="0"/>
              <a:t>We know that transmission is related to sexual activity and IV drug use, so you have to talk to your patient about these risk factors.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408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Johnston C. Taking a Sexual History &amp; Behavioral STD Risk Assessment. Uwptc.org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a:p>
        </p:txBody>
      </p:sp>
    </p:spTree>
    <p:extLst>
      <p:ext uri="{BB962C8B-B14F-4D97-AF65-F5344CB8AC3E}">
        <p14:creationId xmlns:p14="http://schemas.microsoft.com/office/powerpoint/2010/main" val="120798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sexual health history. </a:t>
            </a:r>
          </a:p>
          <a:p>
            <a:r>
              <a:rPr lang="en-US" dirty="0"/>
              <a:t>This is an entire presentation within itself, but at a minimum you should consider discussing the 5 Ps as outlined by the CDC. </a:t>
            </a:r>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2704037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33</a:t>
            </a:fld>
            <a:endParaRPr lang="en-US"/>
          </a:p>
        </p:txBody>
      </p:sp>
    </p:spTree>
    <p:extLst>
      <p:ext uri="{BB962C8B-B14F-4D97-AF65-F5344CB8AC3E}">
        <p14:creationId xmlns:p14="http://schemas.microsoft.com/office/powerpoint/2010/main" val="274629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Target learning objectives to the target trainee goals </a:t>
            </a:r>
          </a:p>
          <a:p>
            <a:r>
              <a:rPr lang="en-US" i="1" dirty="0"/>
              <a:t>Use active verbs (interpret, differentiate, apply, demonstrate, compose, design, create)</a:t>
            </a:r>
          </a:p>
          <a:p>
            <a:r>
              <a:rPr lang="en-US" i="1" dirty="0"/>
              <a:t>Ensure objectives are S.M.A.R.T. (specific, measurable, achievable, relevant, time-bound)</a:t>
            </a:r>
          </a:p>
          <a:p>
            <a:r>
              <a:rPr lang="en-US" i="1" dirty="0"/>
              <a:t>Ensure presentation is related to HIV screening, prevention, treatment.</a:t>
            </a:r>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Natural history of HIV without treatment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52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38</a:t>
            </a:fld>
            <a:endParaRPr lang="en-US"/>
          </a:p>
        </p:txBody>
      </p:sp>
    </p:spTree>
    <p:extLst>
      <p:ext uri="{BB962C8B-B14F-4D97-AF65-F5344CB8AC3E}">
        <p14:creationId xmlns:p14="http://schemas.microsoft.com/office/powerpoint/2010/main" val="48655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&amp; APHL (Association of Public Health Laboratories) testing algorithm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077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685800">
              <a:defRPr/>
            </a:pPr>
            <a:r>
              <a:rPr lang="en-US" sz="1200" dirty="0">
                <a:solidFill>
                  <a:srgbClr val="FFFFFF"/>
                </a:solidFill>
                <a:latin typeface="Arial"/>
              </a:rPr>
              <a:t>CDC, HIV, Which Tests Should I Use? https://www.cdc.gov/hiv/clinicians/screening/tests.html</a:t>
            </a:r>
          </a:p>
          <a:p>
            <a:pPr algn="ctr" defTabSz="685800">
              <a:defRPr/>
            </a:pPr>
            <a:r>
              <a:rPr lang="en-US" sz="1200" dirty="0">
                <a:solidFill>
                  <a:srgbClr val="FFFFFF"/>
                </a:solidFill>
                <a:latin typeface="Arial"/>
              </a:rPr>
              <a:t>Centers for Disease Control and Prevention and Association of Public Health Laboratories. 2018 Quick reference guide: Recommended laboratory HIV testing algorithm for serum or plasma specimens. Published January 27, 2018.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89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Drevets covered this in the HIV 101 lecture, but I want to review it here as it is uniquely important for providing HIV pre-exposure prophylaxis.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110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959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HIV testing algorithm recommended by the CDC and APHL uses HIV-1/2 antigen-antibody immunoassays as the initial HIV screening test and this test will detect approximately 80 to 85% of persons with acute HIV. The characteristic algorithm pattern with acute HIV-1 infection is a positive HIV-1/2 antigen-antibody immunoassay, a negative HIV-1/HIV-2 antibody differentiation immunoassay, and a positive HIV-1 RNA 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323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diagnosis of acute HIV infection requires a high index of suspicion and careful history taking to identify recent (within 2 to 6 weeks) high-risk exposure to HIV.</a:t>
            </a:r>
          </a:p>
          <a:p>
            <a:endParaRPr lang="en-US" dirty="0"/>
          </a:p>
          <a:p>
            <a:r>
              <a:rPr lang="en-US" dirty="0"/>
              <a:t>Assessing signs/symptoms at time of testing can help you rule-in or rule-out acute infection.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03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occurs shortly after infection up to 4 weeks after. Varies in presentation from asymptomatic to hospitalization. Will resolve on its own with time (generally about 2 week course) and will not recur.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434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provide </a:t>
            </a:r>
            <a:r>
              <a:rPr lang="en-US" dirty="0" err="1"/>
              <a:t>PrEP</a:t>
            </a:r>
            <a:r>
              <a:rPr lang="en-US" dirty="0"/>
              <a:t> services, you need to know: </a:t>
            </a:r>
          </a:p>
          <a:p>
            <a:pPr marL="868680" lvl="1" indent="-457200">
              <a:buFont typeface="+mj-lt"/>
              <a:buAutoNum type="arabicPeriod"/>
            </a:pPr>
            <a:r>
              <a:rPr lang="en-US" dirty="0"/>
              <a:t>Who is most vulnerable to HIV acquisition</a:t>
            </a:r>
          </a:p>
          <a:p>
            <a:pPr marL="868680" lvl="1" indent="-457200">
              <a:buFont typeface="+mj-lt"/>
              <a:buAutoNum type="arabicPeriod"/>
            </a:pPr>
            <a:r>
              <a:rPr lang="en-US" dirty="0"/>
              <a:t>Who has HIV – link to care for treatment services</a:t>
            </a:r>
          </a:p>
          <a:p>
            <a:pPr marL="868680" lvl="1" indent="-457200">
              <a:buFont typeface="+mj-lt"/>
              <a:buAutoNum type="arabicPeriod"/>
            </a:pPr>
            <a:r>
              <a:rPr lang="en-US" dirty="0"/>
              <a:t>Who doesn’t have HIV – evaluate for appropriateness for </a:t>
            </a:r>
            <a:r>
              <a:rPr lang="en-US" dirty="0" err="1"/>
              <a:t>PrEP</a:t>
            </a:r>
            <a:r>
              <a:rPr lang="en-US" dirty="0"/>
              <a:t>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number 1, you need to understand some basic concepts about HIV including transmission and epidemiology.</a:t>
            </a:r>
          </a:p>
          <a:p>
            <a:endParaRPr lang="en-US" dirty="0"/>
          </a:p>
          <a:p>
            <a:r>
              <a:rPr lang="en-US" dirty="0"/>
              <a:t>For 2 and 3 we can determine this with routine testing.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51</a:t>
            </a:fld>
            <a:endParaRPr lang="en-US"/>
          </a:p>
        </p:txBody>
      </p:sp>
    </p:spTree>
    <p:extLst>
      <p:ext uri="{BB962C8B-B14F-4D97-AF65-F5344CB8AC3E}">
        <p14:creationId xmlns:p14="http://schemas.microsoft.com/office/powerpoint/2010/main" val="52888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435724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answers to this one.</a:t>
            </a:r>
          </a:p>
          <a:p>
            <a:r>
              <a:rPr lang="en-US" dirty="0"/>
              <a:t>We could certainly just test for HIV, which I would absolutely recommend.</a:t>
            </a:r>
          </a:p>
          <a:p>
            <a:r>
              <a:rPr lang="en-US" dirty="0"/>
              <a:t>We could also engage in a conversation about sexual health and substance use to further assess risk for HIV acquisition. I would recommend this as well. </a:t>
            </a:r>
          </a:p>
        </p:txBody>
      </p:sp>
      <p:sp>
        <p:nvSpPr>
          <p:cNvPr id="4" name="Slide Number Placeholder 3"/>
          <p:cNvSpPr>
            <a:spLocks noGrp="1"/>
          </p:cNvSpPr>
          <p:nvPr>
            <p:ph type="sldNum" sz="quarter" idx="5"/>
          </p:nvPr>
        </p:nvSpPr>
        <p:spPr/>
        <p:txBody>
          <a:bodyPr/>
          <a:lstStyle/>
          <a:p>
            <a:fld id="{F264BA1E-6AC7-4534-AA62-D6AA5C834DC4}" type="slidenum">
              <a:rPr lang="en-US" smtClean="0"/>
              <a:t>53</a:t>
            </a:fld>
            <a:endParaRPr lang="en-US"/>
          </a:p>
        </p:txBody>
      </p:sp>
    </p:spTree>
    <p:extLst>
      <p:ext uri="{BB962C8B-B14F-4D97-AF65-F5344CB8AC3E}">
        <p14:creationId xmlns:p14="http://schemas.microsoft.com/office/powerpoint/2010/main" val="1427021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 discuss sexual health in the context of the 5 Ps.</a:t>
            </a:r>
          </a:p>
          <a:p>
            <a:endParaRPr lang="en-US" dirty="0"/>
          </a:p>
          <a:p>
            <a:r>
              <a:rPr lang="en-US" sz="1200" dirty="0">
                <a:solidFill>
                  <a:prstClr val="black"/>
                </a:solidFill>
                <a:latin typeface="+mn-lt"/>
              </a:rPr>
              <a:t>He reports sexual activity with men; he is both an </a:t>
            </a:r>
            <a:r>
              <a:rPr lang="en-US" sz="1200" dirty="0" err="1">
                <a:solidFill>
                  <a:prstClr val="black"/>
                </a:solidFill>
                <a:latin typeface="+mn-lt"/>
              </a:rPr>
              <a:t>insertive</a:t>
            </a:r>
            <a:r>
              <a:rPr lang="en-US" sz="1200" dirty="0">
                <a:solidFill>
                  <a:prstClr val="black"/>
                </a:solidFill>
                <a:latin typeface="+mn-lt"/>
              </a:rPr>
              <a:t> and receptive partner. We don’t know anything about his partners. Does he require a recent HIV test to engage in activity? This might decrease his risk. Does he 100% of the time use condoms for both </a:t>
            </a:r>
            <a:r>
              <a:rPr lang="en-US" sz="1200" dirty="0" err="1">
                <a:solidFill>
                  <a:prstClr val="black"/>
                </a:solidFill>
                <a:latin typeface="+mn-lt"/>
              </a:rPr>
              <a:t>insertive</a:t>
            </a:r>
            <a:r>
              <a:rPr lang="en-US" sz="1200" dirty="0">
                <a:solidFill>
                  <a:prstClr val="black"/>
                </a:solidFill>
                <a:latin typeface="+mn-lt"/>
              </a:rPr>
              <a:t> and receptive sex, this would also decrease his risk. I’m in no way saying this would talk me out of using </a:t>
            </a:r>
            <a:r>
              <a:rPr lang="en-US" sz="1200" dirty="0" err="1">
                <a:solidFill>
                  <a:prstClr val="black"/>
                </a:solidFill>
                <a:latin typeface="+mn-lt"/>
              </a:rPr>
              <a:t>PrEP</a:t>
            </a:r>
            <a:r>
              <a:rPr lang="en-US" sz="1200" dirty="0">
                <a:solidFill>
                  <a:prstClr val="black"/>
                </a:solidFill>
                <a:latin typeface="+mn-lt"/>
              </a:rPr>
              <a:t>, just further clarifying the patient’s specific situation. </a:t>
            </a:r>
          </a:p>
        </p:txBody>
      </p:sp>
      <p:sp>
        <p:nvSpPr>
          <p:cNvPr id="4" name="Slide Number Placeholder 3"/>
          <p:cNvSpPr>
            <a:spLocks noGrp="1"/>
          </p:cNvSpPr>
          <p:nvPr>
            <p:ph type="sldNum" sz="quarter" idx="5"/>
          </p:nvPr>
        </p:nvSpPr>
        <p:spPr/>
        <p:txBody>
          <a:bodyPr/>
          <a:lstStyle/>
          <a:p>
            <a:fld id="{F264BA1E-6AC7-4534-AA62-D6AA5C834DC4}" type="slidenum">
              <a:rPr lang="en-US" smtClean="0"/>
              <a:t>54</a:t>
            </a:fld>
            <a:endParaRPr lang="en-US" dirty="0"/>
          </a:p>
        </p:txBody>
      </p:sp>
    </p:spTree>
    <p:extLst>
      <p:ext uri="{BB962C8B-B14F-4D97-AF65-F5344CB8AC3E}">
        <p14:creationId xmlns:p14="http://schemas.microsoft.com/office/powerpoint/2010/main" val="3742160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077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APHL – Association of Public Health Laboratories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974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indeterminate mean negative.</a:t>
            </a:r>
          </a:p>
        </p:txBody>
      </p:sp>
      <p:sp>
        <p:nvSpPr>
          <p:cNvPr id="4" name="Slide Number Placeholder 3"/>
          <p:cNvSpPr>
            <a:spLocks noGrp="1"/>
          </p:cNvSpPr>
          <p:nvPr>
            <p:ph type="sldNum" sz="quarter" idx="5"/>
          </p:nvPr>
        </p:nvSpPr>
        <p:spPr/>
        <p:txBody>
          <a:bodyPr/>
          <a:lstStyle/>
          <a:p>
            <a:fld id="{F264BA1E-6AC7-4534-AA62-D6AA5C834DC4}" type="slidenum">
              <a:rPr lang="en-US" smtClean="0"/>
              <a:t>64</a:t>
            </a:fld>
            <a:endParaRPr lang="en-US"/>
          </a:p>
        </p:txBody>
      </p:sp>
    </p:spTree>
    <p:extLst>
      <p:ext uri="{BB962C8B-B14F-4D97-AF65-F5344CB8AC3E}">
        <p14:creationId xmlns:p14="http://schemas.microsoft.com/office/powerpoint/2010/main" val="138726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APHL – Association of Public Health Laboratories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9023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FFFF"/>
                </a:solidFill>
                <a:latin typeface="Arial"/>
              </a:rPr>
              <a:t>National HIV Curriculum. Illustration: David H. Spach, MD. https://www.hiv.uw.edu/</a:t>
            </a:r>
            <a:endParaRPr lang="en-US" sz="1200" dirty="0">
              <a:solidFill>
                <a:srgbClr val="FFFFFF"/>
              </a:solidFill>
              <a:latin typeface="Arial"/>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69</a:t>
            </a:fld>
            <a:endParaRPr lang="en-US"/>
          </a:p>
        </p:txBody>
      </p:sp>
    </p:spTree>
    <p:extLst>
      <p:ext uri="{BB962C8B-B14F-4D97-AF65-F5344CB8AC3E}">
        <p14:creationId xmlns:p14="http://schemas.microsoft.com/office/powerpoint/2010/main" val="2468510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her for HIV</a:t>
            </a:r>
          </a:p>
        </p:txBody>
      </p:sp>
      <p:sp>
        <p:nvSpPr>
          <p:cNvPr id="4" name="Slide Number Placeholder 3"/>
          <p:cNvSpPr>
            <a:spLocks noGrp="1"/>
          </p:cNvSpPr>
          <p:nvPr>
            <p:ph type="sldNum" sz="quarter" idx="5"/>
          </p:nvPr>
        </p:nvSpPr>
        <p:spPr/>
        <p:txBody>
          <a:bodyPr/>
          <a:lstStyle/>
          <a:p>
            <a:fld id="{F264BA1E-6AC7-4534-AA62-D6AA5C834DC4}" type="slidenum">
              <a:rPr lang="en-US" smtClean="0"/>
              <a:t>71</a:t>
            </a:fld>
            <a:endParaRPr lang="en-US"/>
          </a:p>
        </p:txBody>
      </p:sp>
    </p:spTree>
    <p:extLst>
      <p:ext uri="{BB962C8B-B14F-4D97-AF65-F5344CB8AC3E}">
        <p14:creationId xmlns:p14="http://schemas.microsoft.com/office/powerpoint/2010/main" val="3989138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test her for HIV, but know that the test will not tell you anything about her possible acquisition from this encounter.</a:t>
            </a:r>
          </a:p>
        </p:txBody>
      </p:sp>
      <p:sp>
        <p:nvSpPr>
          <p:cNvPr id="4" name="Slide Number Placeholder 3"/>
          <p:cNvSpPr>
            <a:spLocks noGrp="1"/>
          </p:cNvSpPr>
          <p:nvPr>
            <p:ph type="sldNum" sz="quarter" idx="5"/>
          </p:nvPr>
        </p:nvSpPr>
        <p:spPr/>
        <p:txBody>
          <a:bodyPr/>
          <a:lstStyle/>
          <a:p>
            <a:fld id="{F264BA1E-6AC7-4534-AA62-D6AA5C834DC4}" type="slidenum">
              <a:rPr lang="en-US" smtClean="0"/>
              <a:t>72</a:t>
            </a:fld>
            <a:endParaRPr lang="en-US"/>
          </a:p>
        </p:txBody>
      </p:sp>
    </p:spTree>
    <p:extLst>
      <p:ext uri="{BB962C8B-B14F-4D97-AF65-F5344CB8AC3E}">
        <p14:creationId xmlns:p14="http://schemas.microsoft.com/office/powerpoint/2010/main" val="3685339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F9A68-C74D-4C96-BCDE-5642653118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50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Announced</a:t>
            </a:r>
            <a:r>
              <a:rPr lang="en-US" baseline="0" dirty="0"/>
              <a:t> by President Trump during the 2019 State of the Union Address, Ending the HIV Epidemic is an initiative directed by the Department of Health and Human Services. The initiative involves collaboration between many agencies within the department  and works with communities to leverage scientific advances in prevention, diagnosis, treatment, and response to maximize benefit.</a:t>
            </a:r>
          </a:p>
          <a:p>
            <a:endParaRPr lang="en-US" baseline="0"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1716348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things:</a:t>
            </a:r>
          </a:p>
          <a:p>
            <a:pPr marL="228600" indent="-228600">
              <a:buAutoNum type="arabicPeriod"/>
            </a:pPr>
            <a:r>
              <a:rPr lang="en-US" dirty="0"/>
              <a:t>Provide post-exposure prophylaxis – that is another topic for another time</a:t>
            </a:r>
          </a:p>
          <a:p>
            <a:pPr marL="228600" indent="-228600">
              <a:buAutoNum type="arabicPeriod"/>
            </a:pPr>
            <a:r>
              <a:rPr lang="en-US" dirty="0"/>
              <a:t>Be sure she is retested in 4 to 12 weeks</a:t>
            </a:r>
          </a:p>
        </p:txBody>
      </p:sp>
      <p:sp>
        <p:nvSpPr>
          <p:cNvPr id="4" name="Slide Number Placeholder 3"/>
          <p:cNvSpPr>
            <a:spLocks noGrp="1"/>
          </p:cNvSpPr>
          <p:nvPr>
            <p:ph type="sldNum" sz="quarter" idx="5"/>
          </p:nvPr>
        </p:nvSpPr>
        <p:spPr/>
        <p:txBody>
          <a:bodyPr/>
          <a:lstStyle/>
          <a:p>
            <a:fld id="{F264BA1E-6AC7-4534-AA62-D6AA5C834DC4}" type="slidenum">
              <a:rPr lang="en-US" smtClean="0"/>
              <a:t>74</a:t>
            </a:fld>
            <a:endParaRPr lang="en-US"/>
          </a:p>
        </p:txBody>
      </p:sp>
    </p:spTree>
    <p:extLst>
      <p:ext uri="{BB962C8B-B14F-4D97-AF65-F5344CB8AC3E}">
        <p14:creationId xmlns:p14="http://schemas.microsoft.com/office/powerpoint/2010/main" val="1130014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75</a:t>
            </a:fld>
            <a:endParaRPr lang="en-US"/>
          </a:p>
        </p:txBody>
      </p:sp>
    </p:spTree>
    <p:extLst>
      <p:ext uri="{BB962C8B-B14F-4D97-AF65-F5344CB8AC3E}">
        <p14:creationId xmlns:p14="http://schemas.microsoft.com/office/powerpoint/2010/main" val="1551979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79</a:t>
            </a:fld>
            <a:endParaRPr lang="en-US" dirty="0"/>
          </a:p>
        </p:txBody>
      </p:sp>
    </p:spTree>
    <p:extLst>
      <p:ext uri="{BB962C8B-B14F-4D97-AF65-F5344CB8AC3E}">
        <p14:creationId xmlns:p14="http://schemas.microsoft.com/office/powerpoint/2010/main" val="261151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t>This initiative highlights 4 key strategies: diagnose, treat, prevent, respond</a:t>
            </a:r>
          </a:p>
          <a:p>
            <a:pPr lvl="1"/>
            <a:endParaRPr lang="en-US" dirty="0"/>
          </a:p>
          <a:p>
            <a:pPr lvl="1"/>
            <a:r>
              <a:rPr lang="en-US" dirty="0"/>
              <a:t>The goal of the initiative is to reduce new </a:t>
            </a:r>
            <a:r>
              <a:rPr lang="en-US" dirty="0" err="1"/>
              <a:t>hiv</a:t>
            </a:r>
            <a:r>
              <a:rPr lang="en-US" dirty="0"/>
              <a:t> infections by 75% in the first 5 years (2020 to 2025) and to reduce new HIV infections by 90% by the year 2030.</a:t>
            </a:r>
          </a:p>
          <a:p>
            <a:pPr lvl="1"/>
            <a:endParaRPr lang="en-US" dirty="0"/>
          </a:p>
          <a:p>
            <a:pPr lvl="1"/>
            <a:endParaRPr lang="en-US" dirty="0"/>
          </a:p>
          <a:p>
            <a:pPr lvl="1"/>
            <a:r>
              <a:rPr lang="en-US" dirty="0"/>
              <a:t>Based on 2019 new infections that would mean 8700 new infections/year by 2025 and 3500 new infections/year by 2030</a:t>
            </a:r>
          </a:p>
          <a:p>
            <a:pPr lvl="1"/>
            <a:endParaRPr lang="en-US" dirty="0"/>
          </a:p>
          <a:p>
            <a:pPr lvl="1"/>
            <a:r>
              <a:rPr lang="en-US" dirty="0"/>
              <a:t>38,000 new infections in 2014: decrease in new infections for the past 5 years is &lt;10%</a:t>
            </a:r>
          </a:p>
          <a:p>
            <a:pPr lvl="1"/>
            <a:endParaRPr lang="en-US" dirty="0"/>
          </a:p>
          <a:p>
            <a:pPr lvl="1"/>
            <a:r>
              <a:rPr lang="en-US" dirty="0"/>
              <a:t>The NHAS is a broader, overarching national plan across many departments. The EHE is encompassed within the Dept of Health and Human Services and is one of the ways in which the National Strategy will be implemented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130799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185409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know who to treat and who to provide prophylaxis to??</a:t>
            </a:r>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115121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provide optimal prevention services, you would need to know who has HIV, who doesn’t have HIV and who is at risk for HIV.</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a:p>
        </p:txBody>
      </p:sp>
    </p:spTree>
    <p:extLst>
      <p:ext uri="{BB962C8B-B14F-4D97-AF65-F5344CB8AC3E}">
        <p14:creationId xmlns:p14="http://schemas.microsoft.com/office/powerpoint/2010/main" val="344093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ctr">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11" name="Footer Placeholder 4">
            <a:extLst>
              <a:ext uri="{FF2B5EF4-FFF2-40B4-BE49-F238E27FC236}">
                <a16:creationId xmlns:a16="http://schemas.microsoft.com/office/drawing/2014/main" id="{CF5D1555-23D6-4A9F-8EE0-66EA95F2CC1E}"/>
              </a:ext>
            </a:extLst>
          </p:cNvPr>
          <p:cNvSpPr>
            <a:spLocks noGrp="1"/>
          </p:cNvSpPr>
          <p:nvPr>
            <p:ph type="ftr" sz="quarter" idx="3"/>
          </p:nvPr>
        </p:nvSpPr>
        <p:spPr>
          <a:xfrm>
            <a:off x="1431636" y="4764530"/>
            <a:ext cx="6991928" cy="274320"/>
          </a:xfrm>
          <a:prstGeom prst="rect">
            <a:avLst/>
          </a:prstGeom>
        </p:spPr>
        <p:txBody>
          <a:bodyPr/>
          <a:lstStyle>
            <a:lvl1pPr algn="ctr">
              <a:defRPr sz="1200">
                <a:solidFill>
                  <a:schemeClr val="bg1"/>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dirty="0"/>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12" name="Footer Placeholder 4">
            <a:extLst>
              <a:ext uri="{FF2B5EF4-FFF2-40B4-BE49-F238E27FC236}">
                <a16:creationId xmlns:a16="http://schemas.microsoft.com/office/drawing/2014/main" id="{E13F3BE2-881D-43CD-8AAB-B68D72974E68}"/>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19142"/>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8"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279542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243349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5" y="1165225"/>
            <a:ext cx="6135687" cy="1225154"/>
          </a:xfrm>
        </p:spPr>
        <p:txBody>
          <a:bodyPr anchor="b"/>
          <a:lstStyle>
            <a:lvl1pPr marL="0" indent="0">
              <a:buNone/>
              <a:defRPr sz="2000">
                <a:solidFill>
                  <a:srgbClr val="222222"/>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110910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1"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40030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233453"/>
            <a:ext cx="3890108" cy="479822"/>
          </a:xfrm>
        </p:spPr>
        <p:txBody>
          <a:bodyPr anchor="b">
            <a:noAutofit/>
          </a:bodyPr>
          <a:lstStyle>
            <a:lvl1pPr marL="0" indent="0" algn="l">
              <a:buNone/>
              <a:defRPr sz="28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06539"/>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9" y="1233453"/>
            <a:ext cx="4038599" cy="479822"/>
          </a:xfrm>
        </p:spPr>
        <p:txBody>
          <a:bodyPr anchor="b">
            <a:noAutofit/>
          </a:bodyPr>
          <a:lstStyle>
            <a:lvl1pPr marL="0" indent="0" algn="l">
              <a:buNone/>
              <a:defRPr sz="2800" b="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9" y="1806539"/>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374702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274901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172310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39990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1"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8"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24486877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9" name="Footer Placeholder 4">
            <a:extLst>
              <a:ext uri="{FF2B5EF4-FFF2-40B4-BE49-F238E27FC236}">
                <a16:creationId xmlns:a16="http://schemas.microsoft.com/office/drawing/2014/main" id="{EA36ECBB-3590-41C0-89CB-C4990858A560}"/>
              </a:ext>
            </a:extLst>
          </p:cNvPr>
          <p:cNvSpPr>
            <a:spLocks noGrp="1"/>
          </p:cNvSpPr>
          <p:nvPr>
            <p:ph type="ftr" sz="quarter" idx="3"/>
          </p:nvPr>
        </p:nvSpPr>
        <p:spPr>
          <a:xfrm>
            <a:off x="1431636" y="4764530"/>
            <a:ext cx="6991928" cy="274320"/>
          </a:xfrm>
          <a:prstGeom prst="rect">
            <a:avLst/>
          </a:prstGeom>
        </p:spPr>
        <p:txBody>
          <a:bodyPr/>
          <a:lstStyle>
            <a:lvl1pPr algn="ctr">
              <a:defRPr sz="1200">
                <a:solidFill>
                  <a:schemeClr val="bg1"/>
                </a:solidFill>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4"/>
            <a:ext cx="8588248" cy="403796"/>
          </a:xfrm>
        </p:spPr>
        <p:txBody>
          <a:bodyPr>
            <a:normAutofit/>
          </a:bodyPr>
          <a:lstStyle>
            <a:lvl1pPr marL="0" indent="0" algn="ctr">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8"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698066"/>
            <a:ext cx="1302037" cy="445434"/>
          </a:xfrm>
          <a:prstGeom prst="rect">
            <a:avLst/>
          </a:prstGeom>
        </p:spPr>
      </p:pic>
    </p:spTree>
    <p:extLst>
      <p:ext uri="{BB962C8B-B14F-4D97-AF65-F5344CB8AC3E}">
        <p14:creationId xmlns:p14="http://schemas.microsoft.com/office/powerpoint/2010/main" val="184638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ctr">
              <a:defRPr sz="3600" b="0" cap="all"/>
            </a:lvl1pPr>
          </a:lstStyle>
          <a:p>
            <a:r>
              <a:rPr lang="en-US" dirty="0"/>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lgn="ctr">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10" name="Footer Placeholder 4">
            <a:extLst>
              <a:ext uri="{FF2B5EF4-FFF2-40B4-BE49-F238E27FC236}">
                <a16:creationId xmlns:a16="http://schemas.microsoft.com/office/drawing/2014/main" id="{34943917-B686-411A-9FE6-509D13FA92EF}"/>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11" name="Footer Placeholder 4">
            <a:extLst>
              <a:ext uri="{FF2B5EF4-FFF2-40B4-BE49-F238E27FC236}">
                <a16:creationId xmlns:a16="http://schemas.microsoft.com/office/drawing/2014/main" id="{DCC94CD1-81B1-4321-BD70-117AF4905ED9}"/>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13" name="Footer Placeholder 4">
            <a:extLst>
              <a:ext uri="{FF2B5EF4-FFF2-40B4-BE49-F238E27FC236}">
                <a16:creationId xmlns:a16="http://schemas.microsoft.com/office/drawing/2014/main" id="{E717D86F-1B98-4320-85B9-60E327F778D4}"/>
              </a:ext>
            </a:extLst>
          </p:cNvPr>
          <p:cNvSpPr>
            <a:spLocks noGrp="1"/>
          </p:cNvSpPr>
          <p:nvPr>
            <p:ph type="ftr" sz="quarter" idx="1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9" name="Footer Placeholder 4">
            <a:extLst>
              <a:ext uri="{FF2B5EF4-FFF2-40B4-BE49-F238E27FC236}">
                <a16:creationId xmlns:a16="http://schemas.microsoft.com/office/drawing/2014/main" id="{9C59070E-D603-4523-B920-091F6ABAD3E8}"/>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8" name="Footer Placeholder 4">
            <a:extLst>
              <a:ext uri="{FF2B5EF4-FFF2-40B4-BE49-F238E27FC236}">
                <a16:creationId xmlns:a16="http://schemas.microsoft.com/office/drawing/2014/main" id="{0CDEF59A-8360-4A31-AE21-C1E8F146EC6F}"/>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9" name="Footer Placeholder 4">
            <a:extLst>
              <a:ext uri="{FF2B5EF4-FFF2-40B4-BE49-F238E27FC236}">
                <a16:creationId xmlns:a16="http://schemas.microsoft.com/office/drawing/2014/main" id="{D759958F-EE25-440A-911D-EE9E7A17B6AC}"/>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
        <p:nvSpPr>
          <p:cNvPr id="11" name="Footer Placeholder 4">
            <a:extLst>
              <a:ext uri="{FF2B5EF4-FFF2-40B4-BE49-F238E27FC236}">
                <a16:creationId xmlns:a16="http://schemas.microsoft.com/office/drawing/2014/main" id="{343B332C-3604-47A5-A2EA-0FE1C43F3494}"/>
              </a:ext>
            </a:extLst>
          </p:cNvPr>
          <p:cNvSpPr>
            <a:spLocks noGrp="1"/>
          </p:cNvSpPr>
          <p:nvPr>
            <p:ph type="ftr" sz="quarter" idx="3"/>
          </p:nvPr>
        </p:nvSpPr>
        <p:spPr>
          <a:xfrm>
            <a:off x="1451833" y="4764530"/>
            <a:ext cx="6214350" cy="274320"/>
          </a:xfrm>
          <a:prstGeom prst="rect">
            <a:avLst/>
          </a:prstGeom>
        </p:spPr>
        <p:txBody>
          <a:bodyPr/>
          <a:lstStyle>
            <a:lvl1pPr>
              <a:defRPr sz="1200">
                <a:solidFill>
                  <a:schemeClr val="bg1"/>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3" name="Footer Placeholder 4">
            <a:extLst>
              <a:ext uri="{FF2B5EF4-FFF2-40B4-BE49-F238E27FC236}">
                <a16:creationId xmlns:a16="http://schemas.microsoft.com/office/drawing/2014/main" id="{A12D2704-07C7-41E8-B663-2D12054BA28A}"/>
              </a:ext>
            </a:extLst>
          </p:cNvPr>
          <p:cNvSpPr>
            <a:spLocks noGrp="1"/>
          </p:cNvSpPr>
          <p:nvPr>
            <p:ph type="ftr" sz="quarter" idx="3"/>
          </p:nvPr>
        </p:nvSpPr>
        <p:spPr>
          <a:xfrm>
            <a:off x="1431636" y="4764530"/>
            <a:ext cx="6991928" cy="274320"/>
          </a:xfrm>
          <a:prstGeom prst="rect">
            <a:avLst/>
          </a:prstGeom>
        </p:spPr>
        <p:txBody>
          <a:bodyPr/>
          <a:lstStyle>
            <a:lvl1pPr algn="ctr">
              <a:defRPr sz="12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ctr"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457201"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1"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8"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337296911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dt="0"/>
  <p:txStyles>
    <p:titleStyle>
      <a:lvl1pPr algn="l" defTabSz="914378"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892" indent="-228594" algn="l" defTabSz="914378"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64" indent="-228594" algn="l" defTabSz="914378"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15" indent="-228594" algn="l" defTabSz="914378"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28" indent="-228594" algn="l" defTabSz="914378"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41" indent="-228594" algn="l" defTabSz="914378"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17" indent="-182876" algn="l" defTabSz="914378"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192" indent="-182876" algn="l" defTabSz="914378"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068" indent="-182876" algn="l" defTabSz="914378"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943" indent="-182876" algn="l" defTabSz="914378"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8.emf"/><Relationship Id="rId4" Type="http://schemas.openxmlformats.org/officeDocument/2006/relationships/hyperlink" Target="https://www.cdc.gov/hi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c.gov/hiv/library/reports/hiv-surveillance/vol-28-no-3/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cdc.gov/hiv/library/reports/hiv-surveillance/vol-28-no-3/index.html"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c.gov/hiv/library/reports/hiv-surveillance/vol-32/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mwr/preview/mmwrhtml/rr5514a1.ht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8B_24010EB8.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www.lgbtqiahealtheducation.org/wp-content/uploads/COM-827-sexual-history_toolkit_2015.pdf" TargetMode="External"/><Relationship Id="rId4" Type="http://schemas.openxmlformats.org/officeDocument/2006/relationships/hyperlink" Target="https://www.cdc.gov/std/treatment/sexualhistory.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cdc.gov/hiv/clinicians/screening/diagnostic-tests.html"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c.gov/std/treatment/sexualhistory.pdf"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s://www.lgbtqiahealtheducation.org/wp-content/uploads/COM-827-sexual-history_toolkit_2015.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7FFE5533_249528CB.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hrsa.gov/ending-hiv-epidemic"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cdc.gov/hiv/library/reports/hiv-surveillance.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cdc.gov/nchhstp/newsroom/fact-sheets/hiv/black-african-american-factsheet.html"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www.cdc.gov/hiv/library/reports/hiv-surveillance.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dc.gov/hiv/basics/testing.html" TargetMode="External"/><Relationship Id="rId2" Type="http://schemas.openxmlformats.org/officeDocument/2006/relationships/hyperlink" Target="https://www.cdc.gov/hiv/clinicians/screening/tests.html" TargetMode="External"/><Relationship Id="rId1" Type="http://schemas.openxmlformats.org/officeDocument/2006/relationships/slideLayout" Target="../slideLayouts/slideLayout2.xml"/><Relationship Id="rId4" Type="http://schemas.openxmlformats.org/officeDocument/2006/relationships/hyperlink" Target="https://stacks.cdc.gov/view/cdc/50872"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4" name="Rectangle 3"/>
          <p:cNvSpPr/>
          <p:nvPr/>
        </p:nvSpPr>
        <p:spPr>
          <a:xfrm>
            <a:off x="1220090" y="3154012"/>
            <a:ext cx="6553104" cy="1231106"/>
          </a:xfrm>
          <a:prstGeom prst="rect">
            <a:avLst/>
          </a:prstGeom>
        </p:spPr>
        <p:txBody>
          <a:bodyPr wrap="square">
            <a:spAutoFit/>
          </a:bodyPr>
          <a:lstStyle/>
          <a:p>
            <a:pPr algn="ctr"/>
            <a:r>
              <a:rPr lang="en-US" sz="2000" dirty="0">
                <a:cs typeface="Calibri" panose="020F0502020204030204" pitchFamily="34" charset="0"/>
              </a:rPr>
              <a:t>Michelle Lewis, PharmD, BCPS, AAHIVP</a:t>
            </a:r>
          </a:p>
          <a:p>
            <a:pPr algn="ctr"/>
            <a:r>
              <a:rPr lang="en-US" dirty="0">
                <a:cs typeface="Calibri" panose="020F0502020204030204" pitchFamily="34" charset="0"/>
              </a:rPr>
              <a:t>Clinical Associate Professor</a:t>
            </a:r>
          </a:p>
          <a:p>
            <a:pPr algn="ctr"/>
            <a:r>
              <a:rPr lang="en-US" dirty="0">
                <a:cs typeface="Calibri" panose="020F0502020204030204" pitchFamily="34" charset="0"/>
              </a:rPr>
              <a:t>Co-Clinical Director AIDS Education and Training Center </a:t>
            </a:r>
          </a:p>
          <a:p>
            <a:pPr algn="ctr"/>
            <a:r>
              <a:rPr lang="en-US" dirty="0">
                <a:cs typeface="Calibri" panose="020F0502020204030204" pitchFamily="34" charset="0"/>
              </a:rPr>
              <a:t>University of Oklahoma Health Sciences Center</a:t>
            </a:r>
          </a:p>
        </p:txBody>
      </p:sp>
      <p:sp>
        <p:nvSpPr>
          <p:cNvPr id="2" name="Title 1"/>
          <p:cNvSpPr>
            <a:spLocks noGrp="1"/>
          </p:cNvSpPr>
          <p:nvPr>
            <p:ph type="ctrTitle"/>
          </p:nvPr>
        </p:nvSpPr>
        <p:spPr>
          <a:xfrm>
            <a:off x="281940" y="1513808"/>
            <a:ext cx="8580119" cy="987974"/>
          </a:xfrm>
        </p:spPr>
        <p:txBody>
          <a:bodyPr/>
          <a:lstStyle/>
          <a:p>
            <a:r>
              <a:rPr lang="en-US" sz="4000" dirty="0"/>
              <a:t>HIV Screening for Pre-Exposure Prophylaxis (</a:t>
            </a:r>
            <a:r>
              <a:rPr lang="en-US" sz="4000" dirty="0" err="1"/>
              <a:t>PrEP</a:t>
            </a:r>
            <a:r>
              <a:rPr lang="en-US" sz="4000" dirty="0"/>
              <a:t>)</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E4C8-052E-430E-82BE-9B17064FF4C1}"/>
              </a:ext>
            </a:extLst>
          </p:cNvPr>
          <p:cNvSpPr>
            <a:spLocks noGrp="1"/>
          </p:cNvSpPr>
          <p:nvPr>
            <p:ph type="title"/>
          </p:nvPr>
        </p:nvSpPr>
        <p:spPr/>
        <p:txBody>
          <a:bodyPr/>
          <a:lstStyle/>
          <a:p>
            <a:r>
              <a:rPr lang="en-US" dirty="0"/>
              <a:t>HIV Prophylaxis</a:t>
            </a:r>
          </a:p>
        </p:txBody>
      </p:sp>
      <p:sp>
        <p:nvSpPr>
          <p:cNvPr id="5" name="Content Placeholder 4">
            <a:extLst>
              <a:ext uri="{FF2B5EF4-FFF2-40B4-BE49-F238E27FC236}">
                <a16:creationId xmlns:a16="http://schemas.microsoft.com/office/drawing/2014/main" id="{B07B3704-BDF8-4B5B-85C6-7AE43ECE421D}"/>
              </a:ext>
            </a:extLst>
          </p:cNvPr>
          <p:cNvSpPr>
            <a:spLocks noGrp="1"/>
          </p:cNvSpPr>
          <p:nvPr>
            <p:ph idx="1"/>
          </p:nvPr>
        </p:nvSpPr>
        <p:spPr/>
        <p:txBody>
          <a:bodyPr>
            <a:normAutofit/>
          </a:bodyPr>
          <a:lstStyle/>
          <a:p>
            <a:r>
              <a:rPr lang="en-US" dirty="0"/>
              <a:t>PrEP: Pre-Exposure Prophylaxis</a:t>
            </a:r>
          </a:p>
          <a:p>
            <a:pPr lvl="1"/>
            <a:r>
              <a:rPr lang="en-US" dirty="0"/>
              <a:t>Antiretrovirals (1 or 2 medications) taken prior to HIV exposure to prevent infection </a:t>
            </a:r>
          </a:p>
          <a:p>
            <a:r>
              <a:rPr lang="en-US" dirty="0"/>
              <a:t>PEP: Post-Exposure Prophylaxis</a:t>
            </a:r>
          </a:p>
          <a:p>
            <a:pPr lvl="1"/>
            <a:r>
              <a:rPr lang="en-US" dirty="0"/>
              <a:t>Antiretrovirals (usually 3) taken immediately following HIV exposure to prevent infection</a:t>
            </a:r>
          </a:p>
          <a:p>
            <a:pPr lvl="2"/>
            <a:r>
              <a:rPr lang="en-US" dirty="0"/>
              <a:t>Occupational – healthcare workers, first responders</a:t>
            </a:r>
          </a:p>
          <a:p>
            <a:pPr lvl="2"/>
            <a:r>
              <a:rPr lang="en-US" dirty="0"/>
              <a:t>Nonoccupational – all other exposures</a:t>
            </a:r>
          </a:p>
        </p:txBody>
      </p:sp>
      <p:sp>
        <p:nvSpPr>
          <p:cNvPr id="3" name="Slide Number Placeholder 3">
            <a:extLst>
              <a:ext uri="{FF2B5EF4-FFF2-40B4-BE49-F238E27FC236}">
                <a16:creationId xmlns:a16="http://schemas.microsoft.com/office/drawing/2014/main" id="{CAA4D110-D6C1-42DE-4601-D21AD046928A}"/>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243819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E4C8-052E-430E-82BE-9B17064FF4C1}"/>
              </a:ext>
            </a:extLst>
          </p:cNvPr>
          <p:cNvSpPr>
            <a:spLocks noGrp="1"/>
          </p:cNvSpPr>
          <p:nvPr>
            <p:ph type="title"/>
          </p:nvPr>
        </p:nvSpPr>
        <p:spPr/>
        <p:txBody>
          <a:bodyPr/>
          <a:lstStyle/>
          <a:p>
            <a:r>
              <a:rPr lang="en-US" dirty="0"/>
              <a:t>HIV Prophylaxis</a:t>
            </a:r>
          </a:p>
        </p:txBody>
      </p:sp>
      <p:sp>
        <p:nvSpPr>
          <p:cNvPr id="5" name="Content Placeholder 4">
            <a:extLst>
              <a:ext uri="{FF2B5EF4-FFF2-40B4-BE49-F238E27FC236}">
                <a16:creationId xmlns:a16="http://schemas.microsoft.com/office/drawing/2014/main" id="{B07B3704-BDF8-4B5B-85C6-7AE43ECE421D}"/>
              </a:ext>
            </a:extLst>
          </p:cNvPr>
          <p:cNvSpPr>
            <a:spLocks noGrp="1"/>
          </p:cNvSpPr>
          <p:nvPr>
            <p:ph idx="1"/>
          </p:nvPr>
        </p:nvSpPr>
        <p:spPr/>
        <p:txBody>
          <a:bodyPr>
            <a:normAutofit/>
          </a:bodyPr>
          <a:lstStyle/>
          <a:p>
            <a:r>
              <a:rPr lang="en-US" dirty="0"/>
              <a:t>PrEP: Pre-Exposure Prophylaxis</a:t>
            </a:r>
          </a:p>
          <a:p>
            <a:pPr lvl="1"/>
            <a:r>
              <a:rPr lang="en-US" dirty="0"/>
              <a:t>Antiretrovirals (1 or 2 medications) taken prior to HIV exposure to prevent infection </a:t>
            </a:r>
          </a:p>
          <a:p>
            <a:r>
              <a:rPr lang="en-US" dirty="0"/>
              <a:t>PEP: Post-Exposure Prophylaxis</a:t>
            </a:r>
          </a:p>
          <a:p>
            <a:pPr lvl="1"/>
            <a:r>
              <a:rPr lang="en-US" dirty="0"/>
              <a:t>Antiretrovirals (usually 3) taken immediately following HIV exposure to prevent infection</a:t>
            </a:r>
          </a:p>
          <a:p>
            <a:pPr lvl="2"/>
            <a:r>
              <a:rPr lang="en-US" dirty="0"/>
              <a:t>Occupational – healthcare workers, first responders</a:t>
            </a:r>
          </a:p>
          <a:p>
            <a:pPr lvl="2"/>
            <a:r>
              <a:rPr lang="en-US" dirty="0"/>
              <a:t>Nonoccupational – all other exposures</a:t>
            </a:r>
          </a:p>
        </p:txBody>
      </p:sp>
      <p:sp>
        <p:nvSpPr>
          <p:cNvPr id="3" name="Rectangle 2">
            <a:extLst>
              <a:ext uri="{FF2B5EF4-FFF2-40B4-BE49-F238E27FC236}">
                <a16:creationId xmlns:a16="http://schemas.microsoft.com/office/drawing/2014/main" id="{AFDA7FFD-E4D9-400A-9001-D2B5A89470B8}"/>
              </a:ext>
            </a:extLst>
          </p:cNvPr>
          <p:cNvSpPr/>
          <p:nvPr/>
        </p:nvSpPr>
        <p:spPr>
          <a:xfrm>
            <a:off x="457213" y="1125415"/>
            <a:ext cx="8315569" cy="13129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7C5F24B-0727-83BD-59CF-6929844F641F}"/>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31411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FBBF-08B2-4048-A904-166A6C165D40}"/>
              </a:ext>
            </a:extLst>
          </p:cNvPr>
          <p:cNvSpPr>
            <a:spLocks noGrp="1"/>
          </p:cNvSpPr>
          <p:nvPr>
            <p:ph type="title"/>
          </p:nvPr>
        </p:nvSpPr>
        <p:spPr/>
        <p:txBody>
          <a:bodyPr/>
          <a:lstStyle/>
          <a:p>
            <a:r>
              <a:rPr lang="en-US" dirty="0"/>
              <a:t>HIV Screening and Testing</a:t>
            </a:r>
          </a:p>
        </p:txBody>
      </p:sp>
      <p:sp>
        <p:nvSpPr>
          <p:cNvPr id="3" name="Content Placeholder 2">
            <a:extLst>
              <a:ext uri="{FF2B5EF4-FFF2-40B4-BE49-F238E27FC236}">
                <a16:creationId xmlns:a16="http://schemas.microsoft.com/office/drawing/2014/main" id="{9A3D8C36-B139-41FC-9C7D-D92D25DFA994}"/>
              </a:ext>
            </a:extLst>
          </p:cNvPr>
          <p:cNvSpPr>
            <a:spLocks noGrp="1"/>
          </p:cNvSpPr>
          <p:nvPr>
            <p:ph idx="1"/>
          </p:nvPr>
        </p:nvSpPr>
        <p:spPr/>
        <p:txBody>
          <a:bodyPr/>
          <a:lstStyle/>
          <a:p>
            <a:r>
              <a:rPr lang="en-US" dirty="0"/>
              <a:t>In order to provide </a:t>
            </a:r>
            <a:r>
              <a:rPr lang="en-US" dirty="0" err="1"/>
              <a:t>PrEP</a:t>
            </a:r>
            <a:r>
              <a:rPr lang="en-US" dirty="0"/>
              <a:t> services, you need to know: </a:t>
            </a:r>
          </a:p>
          <a:p>
            <a:pPr marL="868680" lvl="1" indent="-457200">
              <a:buFont typeface="+mj-lt"/>
              <a:buAutoNum type="arabicPeriod"/>
            </a:pPr>
            <a:r>
              <a:rPr lang="en-US" dirty="0"/>
              <a:t>Who is most vulnerable to HIV acquisition</a:t>
            </a:r>
          </a:p>
          <a:p>
            <a:pPr marL="868680" lvl="1" indent="-457200">
              <a:buFont typeface="+mj-lt"/>
              <a:buAutoNum type="arabicPeriod"/>
            </a:pPr>
            <a:r>
              <a:rPr lang="en-US" dirty="0"/>
              <a:t>Who has HIV</a:t>
            </a:r>
          </a:p>
          <a:p>
            <a:pPr marL="868680" lvl="1" indent="-457200">
              <a:buFont typeface="+mj-lt"/>
              <a:buAutoNum type="arabicPeriod"/>
            </a:pPr>
            <a:r>
              <a:rPr lang="en-US" dirty="0"/>
              <a:t>Who doesn’t have HIV</a:t>
            </a:r>
          </a:p>
        </p:txBody>
      </p:sp>
      <p:sp>
        <p:nvSpPr>
          <p:cNvPr id="4" name="Slide Number Placeholder 3">
            <a:extLst>
              <a:ext uri="{FF2B5EF4-FFF2-40B4-BE49-F238E27FC236}">
                <a16:creationId xmlns:a16="http://schemas.microsoft.com/office/drawing/2014/main" id="{CE71C828-69C4-458D-907E-2EE969C29A4F}"/>
              </a:ext>
            </a:extLst>
          </p:cNvPr>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221090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B58E-6412-452D-86D0-CD876170062D}"/>
              </a:ext>
            </a:extLst>
          </p:cNvPr>
          <p:cNvSpPr>
            <a:spLocks noGrp="1"/>
          </p:cNvSpPr>
          <p:nvPr>
            <p:ph type="title"/>
          </p:nvPr>
        </p:nvSpPr>
        <p:spPr>
          <a:xfrm>
            <a:off x="722328" y="2390377"/>
            <a:ext cx="7659687" cy="782669"/>
          </a:xfrm>
        </p:spPr>
        <p:txBody>
          <a:bodyPr/>
          <a:lstStyle/>
          <a:p>
            <a:pPr algn="l"/>
            <a:r>
              <a:rPr lang="en-US" cap="none" dirty="0"/>
              <a:t>Transmission &amp; Epidemiology</a:t>
            </a:r>
            <a:endParaRPr lang="en-US" dirty="0"/>
          </a:p>
        </p:txBody>
      </p:sp>
      <p:sp>
        <p:nvSpPr>
          <p:cNvPr id="4" name="Slide Number Placeholder 3">
            <a:extLst>
              <a:ext uri="{FF2B5EF4-FFF2-40B4-BE49-F238E27FC236}">
                <a16:creationId xmlns:a16="http://schemas.microsoft.com/office/drawing/2014/main" id="{7543F640-584A-4AE5-A00A-CA3509D82B40}"/>
              </a:ext>
            </a:extLst>
          </p:cNvPr>
          <p:cNvSpPr>
            <a:spLocks noGrp="1"/>
          </p:cNvSpPr>
          <p:nvPr>
            <p:ph type="sldNum" sz="quarter" idx="12"/>
          </p:nvPr>
        </p:nvSpPr>
        <p:spPr/>
        <p:txBody>
          <a:bodyPr/>
          <a:lstStyle/>
          <a:p>
            <a:fld id="{3D987DAA-A896-1841-BC8A-D645CCE33E3D}"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225223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E77FFB-9F7D-45BB-B0A0-84CCCD2631AA}"/>
              </a:ext>
            </a:extLst>
          </p:cNvPr>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5" name="Content Placeholder 4">
            <a:extLst>
              <a:ext uri="{FF2B5EF4-FFF2-40B4-BE49-F238E27FC236}">
                <a16:creationId xmlns:a16="http://schemas.microsoft.com/office/drawing/2014/main" id="{B2A4A8D7-8FD6-4784-AE9F-ECFCF07D5DC9}"/>
              </a:ext>
            </a:extLst>
          </p:cNvPr>
          <p:cNvPicPr>
            <a:picLocks noGrp="1" noChangeAspect="1"/>
          </p:cNvPicPr>
          <p:nvPr>
            <p:ph sz="quarter" idx="13"/>
          </p:nvPr>
        </p:nvPicPr>
        <p:blipFill rotWithShape="1">
          <a:blip r:embed="rId3"/>
          <a:srcRect l="864" t="27132" r="885"/>
          <a:stretch/>
        </p:blipFill>
        <p:spPr>
          <a:xfrm>
            <a:off x="300892" y="248126"/>
            <a:ext cx="8365126" cy="4066179"/>
          </a:xfrm>
          <a:prstGeom prst="rect">
            <a:avLst/>
          </a:prstGeom>
        </p:spPr>
      </p:pic>
      <p:sp>
        <p:nvSpPr>
          <p:cNvPr id="6" name="TextBox 5">
            <a:extLst>
              <a:ext uri="{FF2B5EF4-FFF2-40B4-BE49-F238E27FC236}">
                <a16:creationId xmlns:a16="http://schemas.microsoft.com/office/drawing/2014/main" id="{B5D8E9CB-C020-4968-B230-E7F20FD34054}"/>
              </a:ext>
            </a:extLst>
          </p:cNvPr>
          <p:cNvSpPr txBox="1"/>
          <p:nvPr/>
        </p:nvSpPr>
        <p:spPr>
          <a:xfrm>
            <a:off x="1472783" y="4737228"/>
            <a:ext cx="6925455" cy="246221"/>
          </a:xfrm>
          <a:prstGeom prst="rect">
            <a:avLst/>
          </a:prstGeom>
          <a:noFill/>
        </p:spPr>
        <p:txBody>
          <a:bodyPr wrap="square" rtlCol="0">
            <a:spAutoFit/>
          </a:bodyPr>
          <a:lstStyle/>
          <a:p>
            <a:pPr algn="ctr"/>
            <a:r>
              <a:rPr lang="en-US" sz="1000" dirty="0">
                <a:solidFill>
                  <a:schemeClr val="bg1"/>
                </a:solidFill>
                <a:hlinkClick r:id="rId4">
                  <a:extLst>
                    <a:ext uri="{A12FA001-AC4F-418D-AE19-62706E023703}">
                      <ahyp:hlinkClr xmlns:ahyp="http://schemas.microsoft.com/office/drawing/2018/hyperlinkcolor" val="tx"/>
                    </a:ext>
                  </a:extLst>
                </a:hlinkClick>
              </a:rPr>
              <a:t>https://www.cdc.gov/hiv</a:t>
            </a:r>
            <a:r>
              <a:rPr lang="en-US" sz="1000" dirty="0">
                <a:solidFill>
                  <a:schemeClr val="bg1"/>
                </a:solidFill>
              </a:rPr>
              <a:t>; 2018</a:t>
            </a:r>
          </a:p>
        </p:txBody>
      </p:sp>
      <p:pic>
        <p:nvPicPr>
          <p:cNvPr id="7" name="Picture 6">
            <a:extLst>
              <a:ext uri="{FF2B5EF4-FFF2-40B4-BE49-F238E27FC236}">
                <a16:creationId xmlns:a16="http://schemas.microsoft.com/office/drawing/2014/main" id="{3957F1FC-A01A-497C-9DE2-07AF3E698386}"/>
              </a:ext>
            </a:extLst>
          </p:cNvPr>
          <p:cNvPicPr>
            <a:picLocks noChangeAspect="1"/>
          </p:cNvPicPr>
          <p:nvPr/>
        </p:nvPicPr>
        <p:blipFill rotWithShape="1">
          <a:blip r:embed="rId5"/>
          <a:srcRect t="-1" r="14388" b="8597"/>
          <a:stretch/>
        </p:blipFill>
        <p:spPr>
          <a:xfrm>
            <a:off x="7660331" y="4222400"/>
            <a:ext cx="737907" cy="393911"/>
          </a:xfrm>
          <a:prstGeom prst="rect">
            <a:avLst/>
          </a:prstGeom>
        </p:spPr>
      </p:pic>
      <p:sp>
        <p:nvSpPr>
          <p:cNvPr id="2" name="Rectangle 1">
            <a:extLst>
              <a:ext uri="{FF2B5EF4-FFF2-40B4-BE49-F238E27FC236}">
                <a16:creationId xmlns:a16="http://schemas.microsoft.com/office/drawing/2014/main" id="{5A0533E1-C55A-0602-B1B3-ECEE00836448}"/>
              </a:ext>
            </a:extLst>
          </p:cNvPr>
          <p:cNvSpPr/>
          <p:nvPr/>
        </p:nvSpPr>
        <p:spPr>
          <a:xfrm>
            <a:off x="3294185" y="914400"/>
            <a:ext cx="1535723" cy="773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6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112A-F890-47A0-A1CF-6F34849B84B2}"/>
              </a:ext>
            </a:extLst>
          </p:cNvPr>
          <p:cNvSpPr>
            <a:spLocks noGrp="1"/>
          </p:cNvSpPr>
          <p:nvPr>
            <p:ph type="title"/>
          </p:nvPr>
        </p:nvSpPr>
        <p:spPr>
          <a:xfrm>
            <a:off x="157946" y="106229"/>
            <a:ext cx="1834978" cy="4379801"/>
          </a:xfrm>
        </p:spPr>
        <p:txBody>
          <a:bodyPr vert="vert270"/>
          <a:lstStyle/>
          <a:p>
            <a:r>
              <a:rPr lang="en-US" sz="2400" dirty="0"/>
              <a:t>HIV Transmission Risk</a:t>
            </a:r>
          </a:p>
        </p:txBody>
      </p:sp>
      <p:pic>
        <p:nvPicPr>
          <p:cNvPr id="6" name="Content Placeholder 5">
            <a:extLst>
              <a:ext uri="{FF2B5EF4-FFF2-40B4-BE49-F238E27FC236}">
                <a16:creationId xmlns:a16="http://schemas.microsoft.com/office/drawing/2014/main" id="{BAB7CFC6-F569-4377-B0C2-FD84B70D377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1110" b="5788"/>
          <a:stretch/>
        </p:blipFill>
        <p:spPr>
          <a:xfrm>
            <a:off x="2090903" y="336666"/>
            <a:ext cx="6989525" cy="4261862"/>
          </a:xfrm>
          <a:ln>
            <a:solidFill>
              <a:schemeClr val="tx1"/>
            </a:solidFill>
          </a:ln>
        </p:spPr>
      </p:pic>
      <p:sp>
        <p:nvSpPr>
          <p:cNvPr id="4" name="Slide Number Placeholder 3">
            <a:extLst>
              <a:ext uri="{FF2B5EF4-FFF2-40B4-BE49-F238E27FC236}">
                <a16:creationId xmlns:a16="http://schemas.microsoft.com/office/drawing/2014/main" id="{E6A1A131-FF8E-470F-8308-075928DC3EF6}"/>
              </a:ext>
            </a:extLst>
          </p:cNvPr>
          <p:cNvSpPr>
            <a:spLocks noGrp="1"/>
          </p:cNvSpPr>
          <p:nvPr>
            <p:ph type="sldNum" sz="quarter" idx="12"/>
          </p:nvPr>
        </p:nvSpPr>
        <p:spPr/>
        <p:txBody>
          <a:bodyPr/>
          <a:lstStyle/>
          <a:p>
            <a:fld id="{6E2D2B3B-882E-40F3-A32F-6DD516915044}" type="slidenum">
              <a:rPr lang="en-US" smtClean="0"/>
              <a:pPr/>
              <a:t>15</a:t>
            </a:fld>
            <a:endParaRPr lang="en-US" dirty="0"/>
          </a:p>
        </p:txBody>
      </p:sp>
      <p:sp>
        <p:nvSpPr>
          <p:cNvPr id="10" name="Rectangle 9">
            <a:extLst>
              <a:ext uri="{FF2B5EF4-FFF2-40B4-BE49-F238E27FC236}">
                <a16:creationId xmlns:a16="http://schemas.microsoft.com/office/drawing/2014/main" id="{6746AC20-4AB7-4F1A-BA00-D943A7F1403A}"/>
              </a:ext>
            </a:extLst>
          </p:cNvPr>
          <p:cNvSpPr/>
          <p:nvPr/>
        </p:nvSpPr>
        <p:spPr>
          <a:xfrm>
            <a:off x="2089063" y="2461766"/>
            <a:ext cx="5886013" cy="208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7E8C9646-447E-42C0-BF05-61AF41AECBB5}"/>
              </a:ext>
            </a:extLst>
          </p:cNvPr>
          <p:cNvSpPr/>
          <p:nvPr/>
        </p:nvSpPr>
        <p:spPr>
          <a:xfrm>
            <a:off x="2089063" y="4118037"/>
            <a:ext cx="5858872" cy="2148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5737C7F6-9871-4077-988C-F92D1A04758D}"/>
              </a:ext>
            </a:extLst>
          </p:cNvPr>
          <p:cNvSpPr/>
          <p:nvPr/>
        </p:nvSpPr>
        <p:spPr>
          <a:xfrm>
            <a:off x="2089062" y="2707622"/>
            <a:ext cx="5886014" cy="192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50993767-99D8-4FA9-85A2-3E0EBCF29E1E}"/>
              </a:ext>
            </a:extLst>
          </p:cNvPr>
          <p:cNvSpPr/>
          <p:nvPr/>
        </p:nvSpPr>
        <p:spPr>
          <a:xfrm>
            <a:off x="2089062" y="1035933"/>
            <a:ext cx="5886013" cy="208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4FE9F448-8692-4F44-9236-71DBA7B5E8A9}"/>
              </a:ext>
            </a:extLst>
          </p:cNvPr>
          <p:cNvSpPr/>
          <p:nvPr/>
        </p:nvSpPr>
        <p:spPr>
          <a:xfrm>
            <a:off x="2089062" y="1748713"/>
            <a:ext cx="5886013" cy="208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a:extLst>
              <a:ext uri="{FF2B5EF4-FFF2-40B4-BE49-F238E27FC236}">
                <a16:creationId xmlns:a16="http://schemas.microsoft.com/office/drawing/2014/main" id="{ABCF490E-83A1-4EE8-949E-DC0BC3E09458}"/>
              </a:ext>
            </a:extLst>
          </p:cNvPr>
          <p:cNvSpPr txBox="1"/>
          <p:nvPr/>
        </p:nvSpPr>
        <p:spPr>
          <a:xfrm>
            <a:off x="1472783" y="4737228"/>
            <a:ext cx="6925455" cy="246221"/>
          </a:xfrm>
          <a:prstGeom prst="rect">
            <a:avLst/>
          </a:prstGeom>
          <a:noFill/>
        </p:spPr>
        <p:txBody>
          <a:bodyPr wrap="square" rtlCol="0">
            <a:spAutoFit/>
          </a:bodyPr>
          <a:lstStyle/>
          <a:p>
            <a:pPr lvl="0" algn="ctr">
              <a:defRPr/>
            </a:pPr>
            <a:r>
              <a:rPr lang="en-US" sz="1000" dirty="0" err="1">
                <a:solidFill>
                  <a:schemeClr val="bg1"/>
                </a:solidFill>
              </a:rPr>
              <a:t>Cresswell</a:t>
            </a:r>
            <a:r>
              <a:rPr lang="en-US" sz="1000" dirty="0">
                <a:solidFill>
                  <a:schemeClr val="bg1"/>
                </a:solidFill>
              </a:rPr>
              <a:t> F. International Journal of STD &amp; AIDS;27(9):713</a:t>
            </a:r>
          </a:p>
        </p:txBody>
      </p:sp>
    </p:spTree>
    <p:extLst>
      <p:ext uri="{BB962C8B-B14F-4D97-AF65-F5344CB8AC3E}">
        <p14:creationId xmlns:p14="http://schemas.microsoft.com/office/powerpoint/2010/main" val="367515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50F2-4B00-41EC-9E0D-660AC3184D49}"/>
              </a:ext>
            </a:extLst>
          </p:cNvPr>
          <p:cNvSpPr>
            <a:spLocks noGrp="1"/>
          </p:cNvSpPr>
          <p:nvPr>
            <p:ph type="title"/>
          </p:nvPr>
        </p:nvSpPr>
        <p:spPr/>
        <p:txBody>
          <a:bodyPr/>
          <a:lstStyle/>
          <a:p>
            <a:r>
              <a:rPr lang="en-US" dirty="0"/>
              <a:t>Incidence US (2021)</a:t>
            </a:r>
          </a:p>
        </p:txBody>
      </p:sp>
      <p:pic>
        <p:nvPicPr>
          <p:cNvPr id="5" name="Content Placeholder 4">
            <a:extLst>
              <a:ext uri="{FF2B5EF4-FFF2-40B4-BE49-F238E27FC236}">
                <a16:creationId xmlns:a16="http://schemas.microsoft.com/office/drawing/2014/main" id="{66964DEE-825A-4BA7-99A9-BE150F2E81A1}"/>
              </a:ext>
            </a:extLst>
          </p:cNvPr>
          <p:cNvPicPr>
            <a:picLocks noGrp="1" noChangeAspect="1"/>
          </p:cNvPicPr>
          <p:nvPr>
            <p:ph idx="1"/>
          </p:nvPr>
        </p:nvPicPr>
        <p:blipFill>
          <a:blip r:embed="rId3"/>
          <a:stretch>
            <a:fillRect/>
          </a:stretch>
        </p:blipFill>
        <p:spPr>
          <a:xfrm>
            <a:off x="457200" y="1974547"/>
            <a:ext cx="8315325" cy="1726219"/>
          </a:xfrm>
          <a:prstGeom prst="rect">
            <a:avLst/>
          </a:prstGeom>
        </p:spPr>
      </p:pic>
      <p:sp>
        <p:nvSpPr>
          <p:cNvPr id="4" name="Slide Number Placeholder 3">
            <a:extLst>
              <a:ext uri="{FF2B5EF4-FFF2-40B4-BE49-F238E27FC236}">
                <a16:creationId xmlns:a16="http://schemas.microsoft.com/office/drawing/2014/main" id="{35BE3962-2882-4FAC-997E-5103AC39CE7F}"/>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6" name="TextBox 5">
            <a:extLst>
              <a:ext uri="{FF2B5EF4-FFF2-40B4-BE49-F238E27FC236}">
                <a16:creationId xmlns:a16="http://schemas.microsoft.com/office/drawing/2014/main" id="{8A0A5E4F-D4AB-4146-8B22-3D4D232C43AE}"/>
              </a:ext>
            </a:extLst>
          </p:cNvPr>
          <p:cNvSpPr txBox="1"/>
          <p:nvPr/>
        </p:nvSpPr>
        <p:spPr>
          <a:xfrm>
            <a:off x="1449525" y="4729412"/>
            <a:ext cx="6980663" cy="400110"/>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CDC. </a:t>
            </a:r>
            <a:r>
              <a:rPr lang="en-US" sz="1000" dirty="0">
                <a:hlinkClick r:id="rId4">
                  <a:extLst>
                    <a:ext uri="{A12FA001-AC4F-418D-AE19-62706E023703}">
                      <ahyp:hlinkClr xmlns:ahyp="http://schemas.microsoft.com/office/drawing/2018/hyperlinkcolor" val="tx"/>
                    </a:ext>
                  </a:extLst>
                </a:hlinkClick>
              </a:rPr>
              <a:t>Estimated HIV incidence and prevalence in the United States, 2017–2021.</a:t>
            </a:r>
            <a:r>
              <a:rPr lang="en-US" sz="1000" dirty="0"/>
              <a:t> </a:t>
            </a:r>
            <a:r>
              <a:rPr lang="en-US" sz="1000" i="1" dirty="0"/>
              <a:t>HIV Surveillance Supplemental Report, </a:t>
            </a:r>
            <a:r>
              <a:rPr lang="en-US" sz="1000" dirty="0"/>
              <a:t>2023; 28(3).</a:t>
            </a:r>
          </a:p>
        </p:txBody>
      </p:sp>
    </p:spTree>
    <p:extLst>
      <p:ext uri="{BB962C8B-B14F-4D97-AF65-F5344CB8AC3E}">
        <p14:creationId xmlns:p14="http://schemas.microsoft.com/office/powerpoint/2010/main" val="257505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BFE0-607A-4359-9EB1-40285A688634}"/>
              </a:ext>
            </a:extLst>
          </p:cNvPr>
          <p:cNvSpPr>
            <a:spLocks noGrp="1"/>
          </p:cNvSpPr>
          <p:nvPr>
            <p:ph type="title"/>
          </p:nvPr>
        </p:nvSpPr>
        <p:spPr/>
        <p:txBody>
          <a:bodyPr/>
          <a:lstStyle/>
          <a:p>
            <a:r>
              <a:rPr lang="en-US" dirty="0"/>
              <a:t>Race and Ethnicity</a:t>
            </a:r>
          </a:p>
        </p:txBody>
      </p:sp>
      <p:sp>
        <p:nvSpPr>
          <p:cNvPr id="4" name="Slide Number Placeholder 3">
            <a:extLst>
              <a:ext uri="{FF2B5EF4-FFF2-40B4-BE49-F238E27FC236}">
                <a16:creationId xmlns:a16="http://schemas.microsoft.com/office/drawing/2014/main" id="{C7A4F3A4-CB40-4004-9E9E-CDEF57B682A5}"/>
              </a:ext>
            </a:extLst>
          </p:cNvPr>
          <p:cNvSpPr>
            <a:spLocks noGrp="1"/>
          </p:cNvSpPr>
          <p:nvPr>
            <p:ph type="sldNum" sz="quarter" idx="12"/>
          </p:nvPr>
        </p:nvSpPr>
        <p:spPr/>
        <p:txBody>
          <a:bodyPr/>
          <a:lstStyle/>
          <a:p>
            <a:fld id="{6E2D2B3B-882E-40F3-A32F-6DD516915044}" type="slidenum">
              <a:rPr lang="en-US" smtClean="0"/>
              <a:pPr/>
              <a:t>17</a:t>
            </a:fld>
            <a:endParaRPr lang="en-US"/>
          </a:p>
        </p:txBody>
      </p:sp>
      <p:pic>
        <p:nvPicPr>
          <p:cNvPr id="5" name="Picture 4">
            <a:extLst>
              <a:ext uri="{FF2B5EF4-FFF2-40B4-BE49-F238E27FC236}">
                <a16:creationId xmlns:a16="http://schemas.microsoft.com/office/drawing/2014/main" id="{F8ADAC30-9811-4A18-974A-42C498CAEECA}"/>
              </a:ext>
            </a:extLst>
          </p:cNvPr>
          <p:cNvPicPr>
            <a:picLocks noChangeAspect="1"/>
          </p:cNvPicPr>
          <p:nvPr/>
        </p:nvPicPr>
        <p:blipFill>
          <a:blip r:embed="rId3"/>
          <a:stretch>
            <a:fillRect/>
          </a:stretch>
        </p:blipFill>
        <p:spPr>
          <a:xfrm>
            <a:off x="83405" y="1491854"/>
            <a:ext cx="3792257" cy="2350229"/>
          </a:xfrm>
          <a:prstGeom prst="rect">
            <a:avLst/>
          </a:prstGeom>
        </p:spPr>
      </p:pic>
      <p:pic>
        <p:nvPicPr>
          <p:cNvPr id="6" name="Picture 5">
            <a:extLst>
              <a:ext uri="{FF2B5EF4-FFF2-40B4-BE49-F238E27FC236}">
                <a16:creationId xmlns:a16="http://schemas.microsoft.com/office/drawing/2014/main" id="{B45CA1EB-B76D-4880-B9CC-D18D451FD78F}"/>
              </a:ext>
            </a:extLst>
          </p:cNvPr>
          <p:cNvPicPr>
            <a:picLocks noChangeAspect="1"/>
          </p:cNvPicPr>
          <p:nvPr/>
        </p:nvPicPr>
        <p:blipFill>
          <a:blip r:embed="rId4"/>
          <a:stretch>
            <a:fillRect/>
          </a:stretch>
        </p:blipFill>
        <p:spPr>
          <a:xfrm>
            <a:off x="3931138" y="1162052"/>
            <a:ext cx="4999281" cy="3313573"/>
          </a:xfrm>
          <a:prstGeom prst="rect">
            <a:avLst/>
          </a:prstGeom>
        </p:spPr>
      </p:pic>
      <p:sp>
        <p:nvSpPr>
          <p:cNvPr id="8" name="TextBox 7">
            <a:extLst>
              <a:ext uri="{FF2B5EF4-FFF2-40B4-BE49-F238E27FC236}">
                <a16:creationId xmlns:a16="http://schemas.microsoft.com/office/drawing/2014/main" id="{B4411713-4A0D-4E79-89F5-8FE81CD51F10}"/>
              </a:ext>
            </a:extLst>
          </p:cNvPr>
          <p:cNvSpPr txBox="1"/>
          <p:nvPr/>
        </p:nvSpPr>
        <p:spPr>
          <a:xfrm>
            <a:off x="1449525" y="4729412"/>
            <a:ext cx="6980663" cy="400110"/>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CDC. </a:t>
            </a:r>
            <a:r>
              <a:rPr lang="en-US" sz="1000" dirty="0">
                <a:hlinkClick r:id="rId5">
                  <a:extLst>
                    <a:ext uri="{A12FA001-AC4F-418D-AE19-62706E023703}">
                      <ahyp:hlinkClr xmlns:ahyp="http://schemas.microsoft.com/office/drawing/2018/hyperlinkcolor" val="tx"/>
                    </a:ext>
                  </a:extLst>
                </a:hlinkClick>
              </a:rPr>
              <a:t>Estimated HIV incidence and prevalence in the United States, 2017–2021.</a:t>
            </a:r>
            <a:r>
              <a:rPr lang="en-US" sz="1000" dirty="0"/>
              <a:t> </a:t>
            </a:r>
            <a:r>
              <a:rPr lang="en-US" sz="1000" i="1" dirty="0"/>
              <a:t>HIV Surveillance Supplemental Report, </a:t>
            </a:r>
            <a:r>
              <a:rPr lang="en-US" sz="1000" dirty="0"/>
              <a:t>2023; 28(3).</a:t>
            </a:r>
          </a:p>
        </p:txBody>
      </p:sp>
    </p:spTree>
    <p:extLst>
      <p:ext uri="{BB962C8B-B14F-4D97-AF65-F5344CB8AC3E}">
        <p14:creationId xmlns:p14="http://schemas.microsoft.com/office/powerpoint/2010/main" val="252414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22D9-1D15-4202-A2B3-D156C672E686}"/>
              </a:ext>
            </a:extLst>
          </p:cNvPr>
          <p:cNvSpPr>
            <a:spLocks noGrp="1"/>
          </p:cNvSpPr>
          <p:nvPr>
            <p:ph type="title"/>
          </p:nvPr>
        </p:nvSpPr>
        <p:spPr>
          <a:xfrm>
            <a:off x="457214" y="205978"/>
            <a:ext cx="1863956" cy="4334759"/>
          </a:xfrm>
        </p:spPr>
        <p:txBody>
          <a:bodyPr vert="vert270"/>
          <a:lstStyle/>
          <a:p>
            <a:r>
              <a:rPr lang="en-US" dirty="0"/>
              <a:t>Race and Transmission Group</a:t>
            </a:r>
          </a:p>
        </p:txBody>
      </p:sp>
      <p:pic>
        <p:nvPicPr>
          <p:cNvPr id="5" name="Content Placeholder 4">
            <a:extLst>
              <a:ext uri="{FF2B5EF4-FFF2-40B4-BE49-F238E27FC236}">
                <a16:creationId xmlns:a16="http://schemas.microsoft.com/office/drawing/2014/main" id="{4665425A-4267-4AF0-A039-1BC2199C7ABA}"/>
              </a:ext>
            </a:extLst>
          </p:cNvPr>
          <p:cNvPicPr>
            <a:picLocks noGrp="1" noChangeAspect="1"/>
          </p:cNvPicPr>
          <p:nvPr>
            <p:ph idx="1"/>
          </p:nvPr>
        </p:nvPicPr>
        <p:blipFill rotWithShape="1">
          <a:blip r:embed="rId3"/>
          <a:srcRect l="2514" t="4588" r="4771" b="18527"/>
          <a:stretch/>
        </p:blipFill>
        <p:spPr>
          <a:xfrm>
            <a:off x="3580925" y="116908"/>
            <a:ext cx="5105862" cy="4111215"/>
          </a:xfrm>
          <a:prstGeom prst="rect">
            <a:avLst/>
          </a:prstGeom>
        </p:spPr>
      </p:pic>
      <p:sp>
        <p:nvSpPr>
          <p:cNvPr id="4" name="Slide Number Placeholder 3">
            <a:extLst>
              <a:ext uri="{FF2B5EF4-FFF2-40B4-BE49-F238E27FC236}">
                <a16:creationId xmlns:a16="http://schemas.microsoft.com/office/drawing/2014/main" id="{632D9010-C1A7-4A35-860E-DE54F111B7EF}"/>
              </a:ext>
            </a:extLst>
          </p:cNvPr>
          <p:cNvSpPr>
            <a:spLocks noGrp="1"/>
          </p:cNvSpPr>
          <p:nvPr>
            <p:ph type="sldNum" sz="quarter" idx="12"/>
          </p:nvPr>
        </p:nvSpPr>
        <p:spPr/>
        <p:txBody>
          <a:bodyPr/>
          <a:lstStyle/>
          <a:p>
            <a:fld id="{6E2D2B3B-882E-40F3-A32F-6DD516915044}" type="slidenum">
              <a:rPr lang="en-US" smtClean="0"/>
              <a:pPr/>
              <a:t>18</a:t>
            </a:fld>
            <a:endParaRPr lang="en-US"/>
          </a:p>
        </p:txBody>
      </p:sp>
      <p:pic>
        <p:nvPicPr>
          <p:cNvPr id="3" name="Picture 2">
            <a:extLst>
              <a:ext uri="{FF2B5EF4-FFF2-40B4-BE49-F238E27FC236}">
                <a16:creationId xmlns:a16="http://schemas.microsoft.com/office/drawing/2014/main" id="{07150556-8C0B-4D94-A3DB-2674003B8827}"/>
              </a:ext>
            </a:extLst>
          </p:cNvPr>
          <p:cNvPicPr>
            <a:picLocks noChangeAspect="1"/>
          </p:cNvPicPr>
          <p:nvPr/>
        </p:nvPicPr>
        <p:blipFill rotWithShape="1">
          <a:blip r:embed="rId3"/>
          <a:srcRect l="4854" t="87764" r="4263" b="4825"/>
          <a:stretch/>
        </p:blipFill>
        <p:spPr>
          <a:xfrm>
            <a:off x="3580925" y="4228123"/>
            <a:ext cx="5105862" cy="381166"/>
          </a:xfrm>
          <a:prstGeom prst="rect">
            <a:avLst/>
          </a:prstGeom>
        </p:spPr>
      </p:pic>
      <p:sp>
        <p:nvSpPr>
          <p:cNvPr id="7" name="TextBox 6">
            <a:extLst>
              <a:ext uri="{FF2B5EF4-FFF2-40B4-BE49-F238E27FC236}">
                <a16:creationId xmlns:a16="http://schemas.microsoft.com/office/drawing/2014/main" id="{7CCC9B84-8288-43EF-95FB-7B728CC778D7}"/>
              </a:ext>
            </a:extLst>
          </p:cNvPr>
          <p:cNvSpPr txBox="1"/>
          <p:nvPr/>
        </p:nvSpPr>
        <p:spPr>
          <a:xfrm>
            <a:off x="1472783" y="4737228"/>
            <a:ext cx="6925455" cy="246221"/>
          </a:xfrm>
          <a:prstGeom prst="rect">
            <a:avLst/>
          </a:prstGeom>
          <a:noFill/>
        </p:spPr>
        <p:txBody>
          <a:bodyPr wrap="square" rtlCol="0">
            <a:spAutoFit/>
          </a:bodyPr>
          <a:lstStyle/>
          <a:p>
            <a:pPr algn="ctr"/>
            <a:r>
              <a:rPr lang="en-US" sz="1000" dirty="0">
                <a:solidFill>
                  <a:schemeClr val="bg1"/>
                </a:solidFill>
              </a:rPr>
              <a:t>https://www.cdc.gov/nchhstp/newsroom/fact-sheets/hiv/black-african-american-factsheet.html</a:t>
            </a:r>
          </a:p>
        </p:txBody>
      </p:sp>
    </p:spTree>
    <p:extLst>
      <p:ext uri="{BB962C8B-B14F-4D97-AF65-F5344CB8AC3E}">
        <p14:creationId xmlns:p14="http://schemas.microsoft.com/office/powerpoint/2010/main" val="279697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02B5-8892-43E7-8463-D4A353E1A9A4}"/>
              </a:ext>
            </a:extLst>
          </p:cNvPr>
          <p:cNvSpPr>
            <a:spLocks noGrp="1"/>
          </p:cNvSpPr>
          <p:nvPr>
            <p:ph type="title"/>
          </p:nvPr>
        </p:nvSpPr>
        <p:spPr/>
        <p:txBody>
          <a:bodyPr/>
          <a:lstStyle/>
          <a:p>
            <a:r>
              <a:rPr lang="en-US" dirty="0"/>
              <a:t>Women</a:t>
            </a:r>
          </a:p>
        </p:txBody>
      </p:sp>
      <p:pic>
        <p:nvPicPr>
          <p:cNvPr id="5" name="Content Placeholder 4">
            <a:extLst>
              <a:ext uri="{FF2B5EF4-FFF2-40B4-BE49-F238E27FC236}">
                <a16:creationId xmlns:a16="http://schemas.microsoft.com/office/drawing/2014/main" id="{FCB65CE4-380F-43B4-A572-BE85CB867343}"/>
              </a:ext>
            </a:extLst>
          </p:cNvPr>
          <p:cNvPicPr>
            <a:picLocks noGrp="1" noChangeAspect="1"/>
          </p:cNvPicPr>
          <p:nvPr>
            <p:ph idx="1"/>
          </p:nvPr>
        </p:nvPicPr>
        <p:blipFill>
          <a:blip r:embed="rId3"/>
          <a:stretch>
            <a:fillRect/>
          </a:stretch>
        </p:blipFill>
        <p:spPr>
          <a:xfrm>
            <a:off x="1495802" y="1200150"/>
            <a:ext cx="6238120" cy="3275013"/>
          </a:xfrm>
          <a:prstGeom prst="rect">
            <a:avLst/>
          </a:prstGeom>
        </p:spPr>
      </p:pic>
      <p:sp>
        <p:nvSpPr>
          <p:cNvPr id="4" name="Slide Number Placeholder 3">
            <a:extLst>
              <a:ext uri="{FF2B5EF4-FFF2-40B4-BE49-F238E27FC236}">
                <a16:creationId xmlns:a16="http://schemas.microsoft.com/office/drawing/2014/main" id="{2E715362-6434-4F90-8D25-D06531B2162F}"/>
              </a:ext>
            </a:extLst>
          </p:cNvPr>
          <p:cNvSpPr>
            <a:spLocks noGrp="1"/>
          </p:cNvSpPr>
          <p:nvPr>
            <p:ph type="sldNum" sz="quarter" idx="12"/>
          </p:nvPr>
        </p:nvSpPr>
        <p:spPr/>
        <p:txBody>
          <a:bodyPr/>
          <a:lstStyle/>
          <a:p>
            <a:fld id="{6E2D2B3B-882E-40F3-A32F-6DD516915044}" type="slidenum">
              <a:rPr lang="en-US" smtClean="0"/>
              <a:pPr/>
              <a:t>19</a:t>
            </a:fld>
            <a:endParaRPr lang="en-US"/>
          </a:p>
        </p:txBody>
      </p:sp>
      <p:sp>
        <p:nvSpPr>
          <p:cNvPr id="6" name="TextBox 5">
            <a:extLst>
              <a:ext uri="{FF2B5EF4-FFF2-40B4-BE49-F238E27FC236}">
                <a16:creationId xmlns:a16="http://schemas.microsoft.com/office/drawing/2014/main" id="{00578183-B038-4616-9C3D-15EEC6B442E0}"/>
              </a:ext>
            </a:extLst>
          </p:cNvPr>
          <p:cNvSpPr txBox="1"/>
          <p:nvPr/>
        </p:nvSpPr>
        <p:spPr>
          <a:xfrm>
            <a:off x="1447801" y="4728907"/>
            <a:ext cx="6980663" cy="246221"/>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CDC. </a:t>
            </a:r>
            <a:r>
              <a:rPr lang="en-US" sz="1000" dirty="0">
                <a:hlinkClick r:id="rId4">
                  <a:extLst>
                    <a:ext uri="{A12FA001-AC4F-418D-AE19-62706E023703}">
                      <ahyp:hlinkClr xmlns:ahyp="http://schemas.microsoft.com/office/drawing/2018/hyperlinkcolor" val="tx"/>
                    </a:ext>
                  </a:extLst>
                </a:hlinkClick>
              </a:rPr>
              <a:t>Diagnoses of HIV infection in the United States and dependent areas, 2019</a:t>
            </a:r>
            <a:r>
              <a:rPr lang="en-US" sz="1000" dirty="0"/>
              <a:t>. </a:t>
            </a:r>
            <a:r>
              <a:rPr lang="en-US" sz="1000" i="1" dirty="0"/>
              <a:t>HIV Surveillance Report</a:t>
            </a:r>
            <a:r>
              <a:rPr lang="en-US" sz="1000" dirty="0"/>
              <a:t> 2021;32.</a:t>
            </a:r>
          </a:p>
        </p:txBody>
      </p:sp>
    </p:spTree>
    <p:extLst>
      <p:ext uri="{BB962C8B-B14F-4D97-AF65-F5344CB8AC3E}">
        <p14:creationId xmlns:p14="http://schemas.microsoft.com/office/powerpoint/2010/main" val="220916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57199" y="1162051"/>
            <a:ext cx="8252692" cy="938718"/>
          </a:xfrm>
        </p:spPr>
        <p:txBody>
          <a:bodyPr>
            <a:noAutofit/>
          </a:bodyPr>
          <a:lstStyle/>
          <a:p>
            <a:pPr marL="152397" indent="0" algn="ctr">
              <a:buNone/>
            </a:pPr>
            <a:r>
              <a:rPr lang="en-US" dirty="0"/>
              <a:t>I have no relevant financial relationships or affiliations with commercial interests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4982"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575E-60E7-463A-B330-0CA03377D8B0}"/>
              </a:ext>
            </a:extLst>
          </p:cNvPr>
          <p:cNvSpPr>
            <a:spLocks noGrp="1"/>
          </p:cNvSpPr>
          <p:nvPr>
            <p:ph type="title"/>
          </p:nvPr>
        </p:nvSpPr>
        <p:spPr/>
        <p:txBody>
          <a:bodyPr/>
          <a:lstStyle/>
          <a:p>
            <a:pPr algn="ctr"/>
            <a:r>
              <a:rPr lang="en-US" dirty="0"/>
              <a:t>Lifetime Risk for HIV</a:t>
            </a:r>
          </a:p>
        </p:txBody>
      </p:sp>
      <p:sp>
        <p:nvSpPr>
          <p:cNvPr id="4" name="Slide Number Placeholder 3">
            <a:extLst>
              <a:ext uri="{FF2B5EF4-FFF2-40B4-BE49-F238E27FC236}">
                <a16:creationId xmlns:a16="http://schemas.microsoft.com/office/drawing/2014/main" id="{6910FE3C-7C73-4A5E-9EEA-43CE5047C7CA}"/>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6" name="Picture 5">
            <a:extLst>
              <a:ext uri="{FF2B5EF4-FFF2-40B4-BE49-F238E27FC236}">
                <a16:creationId xmlns:a16="http://schemas.microsoft.com/office/drawing/2014/main" id="{7C99B1B2-CF90-4868-BAB8-BE6169FBB349}"/>
              </a:ext>
            </a:extLst>
          </p:cNvPr>
          <p:cNvPicPr/>
          <p:nvPr/>
        </p:nvPicPr>
        <p:blipFill rotWithShape="1">
          <a:blip r:embed="rId3"/>
          <a:srcRect l="2941" t="20862" r="980" b="18743"/>
          <a:stretch/>
        </p:blipFill>
        <p:spPr>
          <a:xfrm>
            <a:off x="533399" y="1276350"/>
            <a:ext cx="8163169" cy="2971800"/>
          </a:xfrm>
          <a:prstGeom prst="rect">
            <a:avLst/>
          </a:prstGeom>
        </p:spPr>
      </p:pic>
      <p:sp>
        <p:nvSpPr>
          <p:cNvPr id="7" name="TextBox 6">
            <a:extLst>
              <a:ext uri="{FF2B5EF4-FFF2-40B4-BE49-F238E27FC236}">
                <a16:creationId xmlns:a16="http://schemas.microsoft.com/office/drawing/2014/main" id="{A0BE0ABF-730D-4E9E-B7B8-064E0B32CA6D}"/>
              </a:ext>
            </a:extLst>
          </p:cNvPr>
          <p:cNvSpPr txBox="1"/>
          <p:nvPr/>
        </p:nvSpPr>
        <p:spPr>
          <a:xfrm>
            <a:off x="2133600" y="4745042"/>
            <a:ext cx="5105400" cy="246221"/>
          </a:xfrm>
          <a:prstGeom prst="rect">
            <a:avLst/>
          </a:prstGeom>
          <a:noFill/>
        </p:spPr>
        <p:txBody>
          <a:bodyPr wrap="square" rtlCol="0">
            <a:spAutoFit/>
          </a:bodyPr>
          <a:lstStyle/>
          <a:p>
            <a:pPr algn="ctr"/>
            <a:r>
              <a:rPr lang="en-US" sz="1000" dirty="0">
                <a:solidFill>
                  <a:schemeClr val="bg1"/>
                </a:solidFill>
              </a:rPr>
              <a:t>Hess K, et al. </a:t>
            </a:r>
            <a:r>
              <a:rPr lang="en-US" sz="1000" i="1" dirty="0">
                <a:solidFill>
                  <a:schemeClr val="bg1"/>
                </a:solidFill>
              </a:rPr>
              <a:t>Ann Epidemiol</a:t>
            </a:r>
            <a:r>
              <a:rPr lang="en-US" sz="1000" dirty="0">
                <a:solidFill>
                  <a:schemeClr val="bg1"/>
                </a:solidFill>
              </a:rPr>
              <a:t>. 2017; 27:238-243</a:t>
            </a:r>
          </a:p>
        </p:txBody>
      </p:sp>
    </p:spTree>
    <p:extLst>
      <p:ext uri="{BB962C8B-B14F-4D97-AF65-F5344CB8AC3E}">
        <p14:creationId xmlns:p14="http://schemas.microsoft.com/office/powerpoint/2010/main" val="212035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B58E-6412-452D-86D0-CD876170062D}"/>
              </a:ext>
            </a:extLst>
          </p:cNvPr>
          <p:cNvSpPr>
            <a:spLocks noGrp="1"/>
          </p:cNvSpPr>
          <p:nvPr>
            <p:ph type="title"/>
          </p:nvPr>
        </p:nvSpPr>
        <p:spPr>
          <a:xfrm>
            <a:off x="722328" y="2390377"/>
            <a:ext cx="7659687" cy="782669"/>
          </a:xfrm>
        </p:spPr>
        <p:txBody>
          <a:bodyPr/>
          <a:lstStyle/>
          <a:p>
            <a:pPr algn="l"/>
            <a:r>
              <a:rPr lang="en-US" cap="none" dirty="0"/>
              <a:t>Screening Recommendations</a:t>
            </a:r>
            <a:endParaRPr lang="en-US" dirty="0"/>
          </a:p>
        </p:txBody>
      </p:sp>
      <p:sp>
        <p:nvSpPr>
          <p:cNvPr id="4" name="Slide Number Placeholder 3">
            <a:extLst>
              <a:ext uri="{FF2B5EF4-FFF2-40B4-BE49-F238E27FC236}">
                <a16:creationId xmlns:a16="http://schemas.microsoft.com/office/drawing/2014/main" id="{7543F640-584A-4AE5-A00A-CA3509D82B40}"/>
              </a:ext>
            </a:extLst>
          </p:cNvPr>
          <p:cNvSpPr>
            <a:spLocks noGrp="1"/>
          </p:cNvSpPr>
          <p:nvPr>
            <p:ph type="sldNum" sz="quarter" idx="12"/>
          </p:nvPr>
        </p:nvSpPr>
        <p:spPr/>
        <p:txBody>
          <a:bodyPr/>
          <a:lstStyle/>
          <a:p>
            <a:fld id="{3D987DAA-A896-1841-BC8A-D645CCE33E3D}" type="slidenum">
              <a:rPr lang="en-US" smtClean="0">
                <a:solidFill>
                  <a:srgbClr val="FFFFFF"/>
                </a:solidFill>
              </a:rPr>
              <a:pPr/>
              <a:t>21</a:t>
            </a:fld>
            <a:endParaRPr lang="en-US" dirty="0">
              <a:solidFill>
                <a:srgbClr val="FFFFFF"/>
              </a:solidFill>
            </a:endParaRPr>
          </a:p>
        </p:txBody>
      </p:sp>
    </p:spTree>
    <p:extLst>
      <p:ext uri="{BB962C8B-B14F-4D97-AF65-F5344CB8AC3E}">
        <p14:creationId xmlns:p14="http://schemas.microsoft.com/office/powerpoint/2010/main" val="33536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2"/>
          <a:stretch>
            <a:fillRect/>
          </a:stretch>
        </p:blipFill>
        <p:spPr>
          <a:xfrm>
            <a:off x="503268" y="46046"/>
            <a:ext cx="8144081" cy="4581046"/>
          </a:xfrm>
          <a:prstGeom prst="rect">
            <a:avLst/>
          </a:prstGeom>
        </p:spPr>
      </p:pic>
      <p:sp>
        <p:nvSpPr>
          <p:cNvPr id="5" name="Slide Number Placeholder 4"/>
          <p:cNvSpPr>
            <a:spLocks noGrp="1"/>
          </p:cNvSpPr>
          <p:nvPr>
            <p:ph type="sldNum" sz="quarter" idx="4294967295"/>
          </p:nvPr>
        </p:nvSpPr>
        <p:spPr>
          <a:xfrm>
            <a:off x="8594725" y="4729163"/>
            <a:ext cx="549275" cy="296862"/>
          </a:xfrm>
        </p:spPr>
        <p:txBody>
          <a:bodyPr/>
          <a:lstStyle/>
          <a:p>
            <a:fld id="{AB159995-A1BE-BF4E-BC5F-5A773C9D0009}" type="slidenum">
              <a:rPr lang="en-US" smtClean="0">
                <a:solidFill>
                  <a:srgbClr val="FFFFFF"/>
                </a:solidFill>
              </a:rPr>
              <a:pPr/>
              <a:t>22</a:t>
            </a:fld>
            <a:endParaRPr lang="en-US">
              <a:solidFill>
                <a:srgbClr val="FFFFFF"/>
              </a:solidFill>
            </a:endParaRPr>
          </a:p>
        </p:txBody>
      </p:sp>
      <p:sp>
        <p:nvSpPr>
          <p:cNvPr id="2" name="Rectangle 1"/>
          <p:cNvSpPr/>
          <p:nvPr/>
        </p:nvSpPr>
        <p:spPr>
          <a:xfrm>
            <a:off x="4657520" y="2440593"/>
            <a:ext cx="1940634" cy="1236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8C1901-7E67-4CF6-9F3B-262D4B4F9DF7}"/>
              </a:ext>
            </a:extLst>
          </p:cNvPr>
          <p:cNvSpPr txBox="1"/>
          <p:nvPr/>
        </p:nvSpPr>
        <p:spPr>
          <a:xfrm>
            <a:off x="1447801" y="4702806"/>
            <a:ext cx="6980663" cy="400110"/>
          </a:xfrm>
          <a:prstGeom prst="rect">
            <a:avLst/>
          </a:prstGeom>
          <a:noFill/>
        </p:spPr>
        <p:txBody>
          <a:bodyPr wrap="square" rtlCol="0">
            <a:spAutoFit/>
          </a:bodyPr>
          <a:lstStyle/>
          <a:p>
            <a:pPr lvl="0" algn="ctr">
              <a:defRPr/>
            </a:pPr>
            <a:r>
              <a:rPr lang="en-US" sz="1000" dirty="0">
                <a:solidFill>
                  <a:schemeClr val="bg1"/>
                </a:solidFill>
              </a:rPr>
              <a:t>CDC. Estimated HIV incidence and prevalence in the United States 2015-2019. HIV Surveillance Supplemental Report 2021</a:t>
            </a:r>
          </a:p>
        </p:txBody>
      </p:sp>
      <p:sp>
        <p:nvSpPr>
          <p:cNvPr id="7" name="Rectangle 6">
            <a:extLst>
              <a:ext uri="{FF2B5EF4-FFF2-40B4-BE49-F238E27FC236}">
                <a16:creationId xmlns:a16="http://schemas.microsoft.com/office/drawing/2014/main" id="{9EA23D9B-A512-4C29-8DB2-B2638BC6AE08}"/>
              </a:ext>
            </a:extLst>
          </p:cNvPr>
          <p:cNvSpPr/>
          <p:nvPr/>
        </p:nvSpPr>
        <p:spPr>
          <a:xfrm>
            <a:off x="5693059" y="1099827"/>
            <a:ext cx="2901666" cy="1236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2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ECEB-E2A5-4486-8653-8FAFD01BDA67}"/>
              </a:ext>
            </a:extLst>
          </p:cNvPr>
          <p:cNvSpPr>
            <a:spLocks noGrp="1"/>
          </p:cNvSpPr>
          <p:nvPr>
            <p:ph type="title"/>
          </p:nvPr>
        </p:nvSpPr>
        <p:spPr/>
        <p:txBody>
          <a:bodyPr/>
          <a:lstStyle/>
          <a:p>
            <a:r>
              <a:rPr lang="en-US" sz="3600" dirty="0"/>
              <a:t>Undiagnosed HIV US &amp; Oklahoma 2019</a:t>
            </a:r>
          </a:p>
        </p:txBody>
      </p:sp>
      <p:sp>
        <p:nvSpPr>
          <p:cNvPr id="4" name="Slide Number Placeholder 3">
            <a:extLst>
              <a:ext uri="{FF2B5EF4-FFF2-40B4-BE49-F238E27FC236}">
                <a16:creationId xmlns:a16="http://schemas.microsoft.com/office/drawing/2014/main" id="{E2405D37-6FC5-4628-B1EC-6C991E3A593A}"/>
              </a:ext>
            </a:extLst>
          </p:cNvPr>
          <p:cNvSpPr>
            <a:spLocks noGrp="1"/>
          </p:cNvSpPr>
          <p:nvPr>
            <p:ph type="sldNum" sz="quarter" idx="12"/>
          </p:nvPr>
        </p:nvSpPr>
        <p:spPr/>
        <p:txBody>
          <a:bodyPr/>
          <a:lstStyle/>
          <a:p>
            <a:fld id="{6E2D2B3B-882E-40F3-A32F-6DD516915044}" type="slidenum">
              <a:rPr lang="en-US" smtClean="0"/>
              <a:pPr/>
              <a:t>23</a:t>
            </a:fld>
            <a:endParaRPr lang="en-US" dirty="0"/>
          </a:p>
        </p:txBody>
      </p:sp>
      <p:pic>
        <p:nvPicPr>
          <p:cNvPr id="6" name="Picture 5">
            <a:extLst>
              <a:ext uri="{FF2B5EF4-FFF2-40B4-BE49-F238E27FC236}">
                <a16:creationId xmlns:a16="http://schemas.microsoft.com/office/drawing/2014/main" id="{E42DB010-6E89-4E35-8236-3DFE3D63E31C}"/>
              </a:ext>
            </a:extLst>
          </p:cNvPr>
          <p:cNvPicPr>
            <a:picLocks noChangeAspect="1"/>
          </p:cNvPicPr>
          <p:nvPr/>
        </p:nvPicPr>
        <p:blipFill>
          <a:blip r:embed="rId3"/>
          <a:stretch>
            <a:fillRect/>
          </a:stretch>
        </p:blipFill>
        <p:spPr>
          <a:xfrm>
            <a:off x="1509204" y="1123950"/>
            <a:ext cx="6211562" cy="3494004"/>
          </a:xfrm>
          <a:prstGeom prst="rect">
            <a:avLst/>
          </a:prstGeom>
        </p:spPr>
      </p:pic>
      <p:sp>
        <p:nvSpPr>
          <p:cNvPr id="8" name="TextBox 7">
            <a:extLst>
              <a:ext uri="{FF2B5EF4-FFF2-40B4-BE49-F238E27FC236}">
                <a16:creationId xmlns:a16="http://schemas.microsoft.com/office/drawing/2014/main" id="{6EFD1DAA-6156-4A22-9456-4BDEF3D435AA}"/>
              </a:ext>
            </a:extLst>
          </p:cNvPr>
          <p:cNvSpPr txBox="1"/>
          <p:nvPr/>
        </p:nvSpPr>
        <p:spPr>
          <a:xfrm>
            <a:off x="1447801" y="4705462"/>
            <a:ext cx="6980663" cy="400110"/>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CDC. Estimated HIV incidence and prevalence in the United States 2015-2019. HIV Surveillance Supplemental Report 2021</a:t>
            </a:r>
          </a:p>
        </p:txBody>
      </p:sp>
      <p:sp>
        <p:nvSpPr>
          <p:cNvPr id="3" name="Rectangle 2"/>
          <p:cNvSpPr/>
          <p:nvPr/>
        </p:nvSpPr>
        <p:spPr>
          <a:xfrm>
            <a:off x="4173124" y="2968971"/>
            <a:ext cx="586154" cy="50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72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DF66-7AC7-44E9-837C-2972B6055587}"/>
              </a:ext>
            </a:extLst>
          </p:cNvPr>
          <p:cNvSpPr>
            <a:spLocks noGrp="1"/>
          </p:cNvSpPr>
          <p:nvPr>
            <p:ph type="title"/>
          </p:nvPr>
        </p:nvSpPr>
        <p:spPr/>
        <p:txBody>
          <a:bodyPr/>
          <a:lstStyle/>
          <a:p>
            <a:pPr algn="ctr"/>
            <a:r>
              <a:rPr lang="en-US" dirty="0"/>
              <a:t>HIV Screening Recommendations</a:t>
            </a:r>
          </a:p>
        </p:txBody>
      </p:sp>
      <p:sp>
        <p:nvSpPr>
          <p:cNvPr id="3" name="Text Placeholder 2">
            <a:extLst>
              <a:ext uri="{FF2B5EF4-FFF2-40B4-BE49-F238E27FC236}">
                <a16:creationId xmlns:a16="http://schemas.microsoft.com/office/drawing/2014/main" id="{A56CE9E0-6DBA-4F89-A489-FD1C29455BF0}"/>
              </a:ext>
            </a:extLst>
          </p:cNvPr>
          <p:cNvSpPr>
            <a:spLocks noGrp="1"/>
          </p:cNvSpPr>
          <p:nvPr>
            <p:ph type="body" idx="1"/>
          </p:nvPr>
        </p:nvSpPr>
        <p:spPr/>
        <p:txBody>
          <a:bodyPr/>
          <a:lstStyle/>
          <a:p>
            <a:r>
              <a:rPr lang="en-US" dirty="0"/>
              <a:t>CDC - 2006</a:t>
            </a:r>
          </a:p>
        </p:txBody>
      </p:sp>
      <p:sp>
        <p:nvSpPr>
          <p:cNvPr id="4" name="Content Placeholder 3">
            <a:extLst>
              <a:ext uri="{FF2B5EF4-FFF2-40B4-BE49-F238E27FC236}">
                <a16:creationId xmlns:a16="http://schemas.microsoft.com/office/drawing/2014/main" id="{710DF615-E194-4D5B-A3AA-2BF236941E56}"/>
              </a:ext>
            </a:extLst>
          </p:cNvPr>
          <p:cNvSpPr>
            <a:spLocks noGrp="1"/>
          </p:cNvSpPr>
          <p:nvPr>
            <p:ph sz="half" idx="2"/>
          </p:nvPr>
        </p:nvSpPr>
        <p:spPr/>
        <p:txBody>
          <a:bodyPr>
            <a:normAutofit fontScale="85000" lnSpcReduction="20000"/>
          </a:bodyPr>
          <a:lstStyle/>
          <a:p>
            <a:r>
              <a:rPr lang="en-US" dirty="0"/>
              <a:t>All persons 13 to 64 years old</a:t>
            </a:r>
          </a:p>
          <a:p>
            <a:r>
              <a:rPr lang="en-US" dirty="0"/>
              <a:t>Treatment for other STIs</a:t>
            </a:r>
          </a:p>
          <a:p>
            <a:r>
              <a:rPr lang="en-US" dirty="0"/>
              <a:t>Treatment for TB</a:t>
            </a:r>
          </a:p>
          <a:p>
            <a:r>
              <a:rPr lang="en-US" dirty="0"/>
              <a:t>Yearly screening for high risk (maybe 3 or 6 months)</a:t>
            </a:r>
          </a:p>
          <a:p>
            <a:r>
              <a:rPr lang="en-US" dirty="0"/>
              <a:t>Opt-out screening; no prevention counseling required</a:t>
            </a:r>
          </a:p>
          <a:p>
            <a:r>
              <a:rPr lang="en-US" dirty="0"/>
              <a:t>Pregnancy</a:t>
            </a:r>
          </a:p>
        </p:txBody>
      </p:sp>
      <p:sp>
        <p:nvSpPr>
          <p:cNvPr id="5" name="Text Placeholder 4">
            <a:extLst>
              <a:ext uri="{FF2B5EF4-FFF2-40B4-BE49-F238E27FC236}">
                <a16:creationId xmlns:a16="http://schemas.microsoft.com/office/drawing/2014/main" id="{812DD3FF-08A3-45A2-BCBD-D1B3BC28AC2C}"/>
              </a:ext>
            </a:extLst>
          </p:cNvPr>
          <p:cNvSpPr>
            <a:spLocks noGrp="1"/>
          </p:cNvSpPr>
          <p:nvPr>
            <p:ph type="body" sz="quarter" idx="3"/>
          </p:nvPr>
        </p:nvSpPr>
        <p:spPr/>
        <p:txBody>
          <a:bodyPr/>
          <a:lstStyle/>
          <a:p>
            <a:r>
              <a:rPr lang="en-US" dirty="0"/>
              <a:t>USPSTF - 2019</a:t>
            </a:r>
          </a:p>
        </p:txBody>
      </p:sp>
      <p:sp>
        <p:nvSpPr>
          <p:cNvPr id="6" name="Content Placeholder 5">
            <a:extLst>
              <a:ext uri="{FF2B5EF4-FFF2-40B4-BE49-F238E27FC236}">
                <a16:creationId xmlns:a16="http://schemas.microsoft.com/office/drawing/2014/main" id="{D167FB6F-57C4-406F-98E2-30AB953A122C}"/>
              </a:ext>
            </a:extLst>
          </p:cNvPr>
          <p:cNvSpPr>
            <a:spLocks noGrp="1"/>
          </p:cNvSpPr>
          <p:nvPr>
            <p:ph sz="quarter" idx="4"/>
          </p:nvPr>
        </p:nvSpPr>
        <p:spPr/>
        <p:txBody>
          <a:bodyPr>
            <a:normAutofit fontScale="85000" lnSpcReduction="10000"/>
          </a:bodyPr>
          <a:lstStyle/>
          <a:p>
            <a:r>
              <a:rPr lang="en-US" dirty="0"/>
              <a:t>All persons 15 to 65 years old</a:t>
            </a:r>
          </a:p>
          <a:p>
            <a:r>
              <a:rPr lang="en-US" dirty="0"/>
              <a:t>Younger than 15 or older than 65 if increased risk</a:t>
            </a:r>
          </a:p>
          <a:p>
            <a:r>
              <a:rPr lang="en-US" dirty="0"/>
              <a:t>Pregnancy</a:t>
            </a:r>
          </a:p>
          <a:p>
            <a:r>
              <a:rPr lang="en-US" dirty="0"/>
              <a:t>Repeat screening – no interval defined</a:t>
            </a:r>
          </a:p>
          <a:p>
            <a:r>
              <a:rPr lang="en-US" dirty="0"/>
              <a:t>Reimbursement implications</a:t>
            </a:r>
          </a:p>
          <a:p>
            <a:endParaRPr lang="en-US" dirty="0"/>
          </a:p>
        </p:txBody>
      </p:sp>
      <p:sp>
        <p:nvSpPr>
          <p:cNvPr id="7" name="Slide Number Placeholder 6">
            <a:extLst>
              <a:ext uri="{FF2B5EF4-FFF2-40B4-BE49-F238E27FC236}">
                <a16:creationId xmlns:a16="http://schemas.microsoft.com/office/drawing/2014/main" id="{5DE2F1BB-02A3-4E75-8B4B-DC8959487B9A}"/>
              </a:ext>
            </a:extLst>
          </p:cNvPr>
          <p:cNvSpPr>
            <a:spLocks noGrp="1"/>
          </p:cNvSpPr>
          <p:nvPr>
            <p:ph type="sldNum" sz="quarter" idx="12"/>
          </p:nvPr>
        </p:nvSpPr>
        <p:spPr/>
        <p:txBody>
          <a:bodyPr/>
          <a:lstStyle/>
          <a:p>
            <a:pPr defTabSz="685800">
              <a:defRPr/>
            </a:pPr>
            <a:fld id="{9F49499B-0A11-F941-988B-5A98BBA90756}" type="slidenum">
              <a:rPr lang="en-US">
                <a:solidFill>
                  <a:srgbClr val="FFFFFF"/>
                </a:solidFill>
                <a:latin typeface="Arial"/>
              </a:rPr>
              <a:pPr defTabSz="685800">
                <a:defRPr/>
              </a:pPr>
              <a:t>24</a:t>
            </a:fld>
            <a:endParaRPr lang="en-US" dirty="0">
              <a:solidFill>
                <a:srgbClr val="FFFFFF"/>
              </a:solidFill>
              <a:latin typeface="Arial"/>
            </a:endParaRPr>
          </a:p>
        </p:txBody>
      </p:sp>
      <p:sp>
        <p:nvSpPr>
          <p:cNvPr id="9" name="Rectangle 8">
            <a:extLst>
              <a:ext uri="{FF2B5EF4-FFF2-40B4-BE49-F238E27FC236}">
                <a16:creationId xmlns:a16="http://schemas.microsoft.com/office/drawing/2014/main" id="{966F5AB4-7675-4DA5-822B-B09CEE77C75F}"/>
              </a:ext>
            </a:extLst>
          </p:cNvPr>
          <p:cNvSpPr/>
          <p:nvPr/>
        </p:nvSpPr>
        <p:spPr>
          <a:xfrm>
            <a:off x="1438031" y="4631922"/>
            <a:ext cx="6955692" cy="553998"/>
          </a:xfrm>
          <a:prstGeom prst="rect">
            <a:avLst/>
          </a:prstGeom>
        </p:spPr>
        <p:txBody>
          <a:bodyPr wrap="square">
            <a:spAutoFit/>
          </a:bodyPr>
          <a:lstStyle/>
          <a:p>
            <a:pPr algn="ctr" defTabSz="685800">
              <a:defRPr/>
            </a:pPr>
            <a:r>
              <a:rPr lang="en-US" sz="1000" dirty="0">
                <a:solidFill>
                  <a:srgbClr val="FFFFFF"/>
                </a:solidFill>
                <a:latin typeface="Arial"/>
              </a:rPr>
              <a:t>https://www.uspreventiveservicestaskforce.org/uspstf/recommendation/human-immunodeficiency-virus-hiv-infection-screening</a:t>
            </a:r>
          </a:p>
          <a:p>
            <a:pPr algn="ctr" defTabSz="685800">
              <a:defRPr/>
            </a:pPr>
            <a:r>
              <a:rPr lang="en-US" sz="1000" dirty="0">
                <a:solidFill>
                  <a:schemeClr val="bg1"/>
                </a:solidFill>
                <a:latin typeface="Arial"/>
                <a:hlinkClick r:id="rId3">
                  <a:extLst>
                    <a:ext uri="{A12FA001-AC4F-418D-AE19-62706E023703}">
                      <ahyp:hlinkClr xmlns:ahyp="http://schemas.microsoft.com/office/drawing/2018/hyperlinkcolor" val="tx"/>
                    </a:ext>
                  </a:extLst>
                </a:hlinkClick>
              </a:rPr>
              <a:t>https://www.cdc.gov/mmwr/preview/mmwrhtml/rr5514a1.htm</a:t>
            </a:r>
            <a:r>
              <a:rPr lang="en-US" sz="1000" dirty="0">
                <a:solidFill>
                  <a:schemeClr val="bg1"/>
                </a:solidFill>
                <a:latin typeface="Arial"/>
              </a:rPr>
              <a:t>        </a:t>
            </a:r>
            <a:r>
              <a:rPr lang="en-US" sz="1000" dirty="0">
                <a:solidFill>
                  <a:srgbClr val="FFFFFF"/>
                </a:solidFill>
                <a:latin typeface="Arial"/>
              </a:rPr>
              <a:t>CDC = Centers for Disease Control</a:t>
            </a:r>
          </a:p>
        </p:txBody>
      </p:sp>
    </p:spTree>
    <p:extLst>
      <p:ext uri="{BB962C8B-B14F-4D97-AF65-F5344CB8AC3E}">
        <p14:creationId xmlns:p14="http://schemas.microsoft.com/office/powerpoint/2010/main" val="184610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Opt-Out HIV Screening</a:t>
            </a:r>
          </a:p>
        </p:txBody>
      </p:sp>
      <p:sp>
        <p:nvSpPr>
          <p:cNvPr id="3" name="Content Placeholder 2"/>
          <p:cNvSpPr>
            <a:spLocks noGrp="1"/>
          </p:cNvSpPr>
          <p:nvPr>
            <p:ph idx="1"/>
          </p:nvPr>
        </p:nvSpPr>
        <p:spPr/>
        <p:txBody>
          <a:bodyPr/>
          <a:lstStyle/>
          <a:p>
            <a:r>
              <a:rPr lang="en-US" dirty="0"/>
              <a:t>Patients should be informed HIV testing will be included in screenings and given the option to decline</a:t>
            </a:r>
          </a:p>
          <a:p>
            <a:pPr lvl="1"/>
            <a:r>
              <a:rPr lang="en-US" dirty="0"/>
              <a:t>Brochures, practice literature/forms, discussion</a:t>
            </a:r>
          </a:p>
          <a:p>
            <a:r>
              <a:rPr lang="en-US" dirty="0"/>
              <a:t>Prevention counseling is not required as a condition for testing</a:t>
            </a:r>
          </a:p>
          <a:p>
            <a:pPr lvl="1"/>
            <a:r>
              <a:rPr lang="en-US" dirty="0"/>
              <a:t>What do you do if it is positive?</a:t>
            </a:r>
          </a:p>
          <a:p>
            <a:pPr marL="114298" indent="0">
              <a:buNone/>
            </a:pPr>
            <a:endParaRPr lang="en-US" dirty="0"/>
          </a:p>
        </p:txBody>
      </p:sp>
      <p:sp>
        <p:nvSpPr>
          <p:cNvPr id="4" name="Slide Number Placeholder 3"/>
          <p:cNvSpPr>
            <a:spLocks noGrp="1"/>
          </p:cNvSpPr>
          <p:nvPr>
            <p:ph type="sldNum" sz="quarter" idx="12"/>
          </p:nvPr>
        </p:nvSpPr>
        <p:spPr/>
        <p:txBody>
          <a:bodyPr/>
          <a:lstStyle/>
          <a:p>
            <a:pPr defTabSz="685800">
              <a:defRPr/>
            </a:pPr>
            <a:fld id="{6E2D2B3B-882E-40F3-A32F-6DD516915044}" type="slidenum">
              <a:rPr lang="en-US">
                <a:solidFill>
                  <a:srgbClr val="FFFFFF"/>
                </a:solidFill>
                <a:latin typeface="Arial"/>
              </a:rPr>
              <a:pPr defTabSz="685800">
                <a:defRPr/>
              </a:pPr>
              <a:t>25</a:t>
            </a:fld>
            <a:endParaRPr lang="en-US" dirty="0">
              <a:solidFill>
                <a:srgbClr val="FFFFFF"/>
              </a:solidFill>
              <a:latin typeface="Arial"/>
            </a:endParaRPr>
          </a:p>
        </p:txBody>
      </p:sp>
      <p:sp>
        <p:nvSpPr>
          <p:cNvPr id="5" name="Rectangle 4">
            <a:extLst>
              <a:ext uri="{FF2B5EF4-FFF2-40B4-BE49-F238E27FC236}">
                <a16:creationId xmlns:a16="http://schemas.microsoft.com/office/drawing/2014/main" id="{8773527D-8D17-44FA-A879-0DC55A4C5FB8}"/>
              </a:ext>
            </a:extLst>
          </p:cNvPr>
          <p:cNvSpPr/>
          <p:nvPr/>
        </p:nvSpPr>
        <p:spPr>
          <a:xfrm>
            <a:off x="1438031" y="4748369"/>
            <a:ext cx="6979137" cy="246221"/>
          </a:xfrm>
          <a:prstGeom prst="rect">
            <a:avLst/>
          </a:prstGeom>
        </p:spPr>
        <p:txBody>
          <a:bodyPr wrap="square">
            <a:spAutoFit/>
          </a:bodyPr>
          <a:lstStyle/>
          <a:p>
            <a:pPr algn="ctr" defTabSz="685800">
              <a:defRPr/>
            </a:pPr>
            <a:r>
              <a:rPr lang="en-US" sz="1000" dirty="0">
                <a:solidFill>
                  <a:srgbClr val="FFFFFF"/>
                </a:solidFill>
                <a:latin typeface="Arial"/>
              </a:rPr>
              <a:t>https://www.cdc.gov/hiv/clinicians/screening/opt-out.html</a:t>
            </a:r>
          </a:p>
        </p:txBody>
      </p:sp>
    </p:spTree>
    <p:extLst>
      <p:ext uri="{BB962C8B-B14F-4D97-AF65-F5344CB8AC3E}">
        <p14:creationId xmlns:p14="http://schemas.microsoft.com/office/powerpoint/2010/main" val="123377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4F22-1A40-47BB-856A-D220D9ABCB98}"/>
              </a:ext>
            </a:extLst>
          </p:cNvPr>
          <p:cNvSpPr>
            <a:spLocks noGrp="1"/>
          </p:cNvSpPr>
          <p:nvPr>
            <p:ph type="title"/>
          </p:nvPr>
        </p:nvSpPr>
        <p:spPr/>
        <p:txBody>
          <a:bodyPr/>
          <a:lstStyle/>
          <a:p>
            <a:pPr algn="ctr"/>
            <a:r>
              <a:rPr lang="en-US" dirty="0"/>
              <a:t>Status-Neutral Care</a:t>
            </a:r>
          </a:p>
        </p:txBody>
      </p:sp>
      <p:pic>
        <p:nvPicPr>
          <p:cNvPr id="5" name="Content Placeholder 4">
            <a:extLst>
              <a:ext uri="{FF2B5EF4-FFF2-40B4-BE49-F238E27FC236}">
                <a16:creationId xmlns:a16="http://schemas.microsoft.com/office/drawing/2014/main" id="{9A1443A4-582B-464E-930A-F96D1661ADE1}"/>
              </a:ext>
            </a:extLst>
          </p:cNvPr>
          <p:cNvPicPr>
            <a:picLocks noGrp="1" noChangeAspect="1"/>
          </p:cNvPicPr>
          <p:nvPr>
            <p:ph idx="1"/>
          </p:nvPr>
        </p:nvPicPr>
        <p:blipFill>
          <a:blip r:embed="rId3"/>
          <a:stretch>
            <a:fillRect/>
          </a:stretch>
        </p:blipFill>
        <p:spPr>
          <a:xfrm>
            <a:off x="1746172" y="1192334"/>
            <a:ext cx="5651656" cy="3415891"/>
          </a:xfrm>
          <a:prstGeom prst="rect">
            <a:avLst/>
          </a:prstGeom>
        </p:spPr>
      </p:pic>
      <p:sp>
        <p:nvSpPr>
          <p:cNvPr id="4" name="Slide Number Placeholder 3">
            <a:extLst>
              <a:ext uri="{FF2B5EF4-FFF2-40B4-BE49-F238E27FC236}">
                <a16:creationId xmlns:a16="http://schemas.microsoft.com/office/drawing/2014/main" id="{51F3167E-763D-472B-936D-7328437DAEE2}"/>
              </a:ext>
            </a:extLst>
          </p:cNvPr>
          <p:cNvSpPr>
            <a:spLocks noGrp="1"/>
          </p:cNvSpPr>
          <p:nvPr>
            <p:ph type="sldNum" sz="quarter" idx="12"/>
          </p:nvPr>
        </p:nvSpPr>
        <p:spPr/>
        <p:txBody>
          <a:bodyPr/>
          <a:lstStyle/>
          <a:p>
            <a:fld id="{6E2D2B3B-882E-40F3-A32F-6DD516915044}" type="slidenum">
              <a:rPr lang="en-US" smtClean="0"/>
              <a:pPr/>
              <a:t>26</a:t>
            </a:fld>
            <a:endParaRPr lang="en-US" dirty="0"/>
          </a:p>
        </p:txBody>
      </p:sp>
      <p:sp>
        <p:nvSpPr>
          <p:cNvPr id="6" name="TextBox 5">
            <a:extLst>
              <a:ext uri="{FF2B5EF4-FFF2-40B4-BE49-F238E27FC236}">
                <a16:creationId xmlns:a16="http://schemas.microsoft.com/office/drawing/2014/main" id="{244E26EE-6C93-4E0F-AEB6-677FC6B7F6AC}"/>
              </a:ext>
            </a:extLst>
          </p:cNvPr>
          <p:cNvSpPr txBox="1"/>
          <p:nvPr/>
        </p:nvSpPr>
        <p:spPr>
          <a:xfrm>
            <a:off x="1455617" y="4752960"/>
            <a:ext cx="6980663" cy="246221"/>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https://blog.catie.ca/2019/11/04/an-hiv-status-neutral-paradigm-shift/</a:t>
            </a:r>
          </a:p>
        </p:txBody>
      </p:sp>
    </p:spTree>
    <p:extLst>
      <p:ext uri="{BB962C8B-B14F-4D97-AF65-F5344CB8AC3E}">
        <p14:creationId xmlns:p14="http://schemas.microsoft.com/office/powerpoint/2010/main" val="2350133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DF66-7AC7-44E9-837C-2972B6055587}"/>
              </a:ext>
            </a:extLst>
          </p:cNvPr>
          <p:cNvSpPr>
            <a:spLocks noGrp="1"/>
          </p:cNvSpPr>
          <p:nvPr>
            <p:ph type="title"/>
          </p:nvPr>
        </p:nvSpPr>
        <p:spPr/>
        <p:txBody>
          <a:bodyPr/>
          <a:lstStyle/>
          <a:p>
            <a:pPr algn="ctr"/>
            <a:r>
              <a:rPr lang="en-US" dirty="0"/>
              <a:t>HIV Screening Recommendations</a:t>
            </a:r>
          </a:p>
        </p:txBody>
      </p:sp>
      <p:sp>
        <p:nvSpPr>
          <p:cNvPr id="3" name="Text Placeholder 2">
            <a:extLst>
              <a:ext uri="{FF2B5EF4-FFF2-40B4-BE49-F238E27FC236}">
                <a16:creationId xmlns:a16="http://schemas.microsoft.com/office/drawing/2014/main" id="{A56CE9E0-6DBA-4F89-A489-FD1C29455BF0}"/>
              </a:ext>
            </a:extLst>
          </p:cNvPr>
          <p:cNvSpPr>
            <a:spLocks noGrp="1"/>
          </p:cNvSpPr>
          <p:nvPr>
            <p:ph type="body" idx="1"/>
          </p:nvPr>
        </p:nvSpPr>
        <p:spPr/>
        <p:txBody>
          <a:bodyPr/>
          <a:lstStyle/>
          <a:p>
            <a:r>
              <a:rPr lang="en-US" dirty="0"/>
              <a:t>CDC - 2006</a:t>
            </a:r>
          </a:p>
        </p:txBody>
      </p:sp>
      <p:sp>
        <p:nvSpPr>
          <p:cNvPr id="4" name="Content Placeholder 3">
            <a:extLst>
              <a:ext uri="{FF2B5EF4-FFF2-40B4-BE49-F238E27FC236}">
                <a16:creationId xmlns:a16="http://schemas.microsoft.com/office/drawing/2014/main" id="{710DF615-E194-4D5B-A3AA-2BF236941E56}"/>
              </a:ext>
            </a:extLst>
          </p:cNvPr>
          <p:cNvSpPr>
            <a:spLocks noGrp="1"/>
          </p:cNvSpPr>
          <p:nvPr>
            <p:ph sz="half" idx="2"/>
          </p:nvPr>
        </p:nvSpPr>
        <p:spPr/>
        <p:txBody>
          <a:bodyPr>
            <a:normAutofit fontScale="85000" lnSpcReduction="20000"/>
          </a:bodyPr>
          <a:lstStyle/>
          <a:p>
            <a:r>
              <a:rPr lang="en-US" dirty="0"/>
              <a:t>All persons 13 to 64 years old</a:t>
            </a:r>
          </a:p>
          <a:p>
            <a:r>
              <a:rPr lang="en-US" dirty="0"/>
              <a:t>Treatment for other STIs</a:t>
            </a:r>
          </a:p>
          <a:p>
            <a:r>
              <a:rPr lang="en-US" dirty="0"/>
              <a:t>Treatment for TB</a:t>
            </a:r>
          </a:p>
          <a:p>
            <a:r>
              <a:rPr lang="en-US" dirty="0"/>
              <a:t>Yearly screening for high risk (maybe 3 or 6 months)</a:t>
            </a:r>
          </a:p>
          <a:p>
            <a:r>
              <a:rPr lang="en-US" dirty="0"/>
              <a:t>Opt-out screening; no prevention counseling required</a:t>
            </a:r>
          </a:p>
          <a:p>
            <a:r>
              <a:rPr lang="en-US" dirty="0"/>
              <a:t>Pregnancy</a:t>
            </a:r>
          </a:p>
        </p:txBody>
      </p:sp>
      <p:sp>
        <p:nvSpPr>
          <p:cNvPr id="5" name="Text Placeholder 4">
            <a:extLst>
              <a:ext uri="{FF2B5EF4-FFF2-40B4-BE49-F238E27FC236}">
                <a16:creationId xmlns:a16="http://schemas.microsoft.com/office/drawing/2014/main" id="{812DD3FF-08A3-45A2-BCBD-D1B3BC28AC2C}"/>
              </a:ext>
            </a:extLst>
          </p:cNvPr>
          <p:cNvSpPr>
            <a:spLocks noGrp="1"/>
          </p:cNvSpPr>
          <p:nvPr>
            <p:ph type="body" sz="quarter" idx="3"/>
          </p:nvPr>
        </p:nvSpPr>
        <p:spPr/>
        <p:txBody>
          <a:bodyPr/>
          <a:lstStyle/>
          <a:p>
            <a:r>
              <a:rPr lang="en-US" dirty="0"/>
              <a:t>USPSTF - 2019</a:t>
            </a:r>
          </a:p>
        </p:txBody>
      </p:sp>
      <p:sp>
        <p:nvSpPr>
          <p:cNvPr id="6" name="Content Placeholder 5">
            <a:extLst>
              <a:ext uri="{FF2B5EF4-FFF2-40B4-BE49-F238E27FC236}">
                <a16:creationId xmlns:a16="http://schemas.microsoft.com/office/drawing/2014/main" id="{D167FB6F-57C4-406F-98E2-30AB953A122C}"/>
              </a:ext>
            </a:extLst>
          </p:cNvPr>
          <p:cNvSpPr>
            <a:spLocks noGrp="1"/>
          </p:cNvSpPr>
          <p:nvPr>
            <p:ph sz="quarter" idx="4"/>
          </p:nvPr>
        </p:nvSpPr>
        <p:spPr/>
        <p:txBody>
          <a:bodyPr>
            <a:normAutofit fontScale="85000" lnSpcReduction="10000"/>
          </a:bodyPr>
          <a:lstStyle/>
          <a:p>
            <a:r>
              <a:rPr lang="en-US" dirty="0"/>
              <a:t>All persons 15 to 65 years old</a:t>
            </a:r>
          </a:p>
          <a:p>
            <a:r>
              <a:rPr lang="en-US" dirty="0"/>
              <a:t>Younger than 15 or older than 65 if increased risk</a:t>
            </a:r>
          </a:p>
          <a:p>
            <a:r>
              <a:rPr lang="en-US" dirty="0"/>
              <a:t>Pregnancy</a:t>
            </a:r>
          </a:p>
          <a:p>
            <a:r>
              <a:rPr lang="en-US" dirty="0"/>
              <a:t>Repeat screening – no interval defined</a:t>
            </a:r>
          </a:p>
          <a:p>
            <a:r>
              <a:rPr lang="en-US" dirty="0"/>
              <a:t>Reimbursement implications</a:t>
            </a:r>
          </a:p>
          <a:p>
            <a:endParaRPr lang="en-US" dirty="0"/>
          </a:p>
        </p:txBody>
      </p:sp>
      <p:sp>
        <p:nvSpPr>
          <p:cNvPr id="7" name="Slide Number Placeholder 6">
            <a:extLst>
              <a:ext uri="{FF2B5EF4-FFF2-40B4-BE49-F238E27FC236}">
                <a16:creationId xmlns:a16="http://schemas.microsoft.com/office/drawing/2014/main" id="{5DE2F1BB-02A3-4E75-8B4B-DC8959487B9A}"/>
              </a:ext>
            </a:extLst>
          </p:cNvPr>
          <p:cNvSpPr>
            <a:spLocks noGrp="1"/>
          </p:cNvSpPr>
          <p:nvPr>
            <p:ph type="sldNum" sz="quarter" idx="12"/>
          </p:nvPr>
        </p:nvSpPr>
        <p:spPr/>
        <p:txBody>
          <a:bodyPr/>
          <a:lstStyle/>
          <a:p>
            <a:pPr defTabSz="685800">
              <a:defRPr/>
            </a:pPr>
            <a:fld id="{9F49499B-0A11-F941-988B-5A98BBA90756}" type="slidenum">
              <a:rPr lang="en-US">
                <a:solidFill>
                  <a:srgbClr val="FFFFFF"/>
                </a:solidFill>
                <a:latin typeface="Arial"/>
              </a:rPr>
              <a:pPr defTabSz="685800">
                <a:defRPr/>
              </a:pPr>
              <a:t>27</a:t>
            </a:fld>
            <a:endParaRPr lang="en-US" dirty="0">
              <a:solidFill>
                <a:srgbClr val="FFFFFF"/>
              </a:solidFill>
              <a:latin typeface="Arial"/>
            </a:endParaRPr>
          </a:p>
        </p:txBody>
      </p:sp>
      <p:sp>
        <p:nvSpPr>
          <p:cNvPr id="9" name="Rectangle 8">
            <a:extLst>
              <a:ext uri="{FF2B5EF4-FFF2-40B4-BE49-F238E27FC236}">
                <a16:creationId xmlns:a16="http://schemas.microsoft.com/office/drawing/2014/main" id="{966F5AB4-7675-4DA5-822B-B09CEE77C75F}"/>
              </a:ext>
            </a:extLst>
          </p:cNvPr>
          <p:cNvSpPr/>
          <p:nvPr/>
        </p:nvSpPr>
        <p:spPr>
          <a:xfrm>
            <a:off x="1438031" y="4631922"/>
            <a:ext cx="6955692" cy="553998"/>
          </a:xfrm>
          <a:prstGeom prst="rect">
            <a:avLst/>
          </a:prstGeom>
        </p:spPr>
        <p:txBody>
          <a:bodyPr wrap="square">
            <a:spAutoFit/>
          </a:bodyPr>
          <a:lstStyle/>
          <a:p>
            <a:pPr algn="ctr" defTabSz="685800">
              <a:defRPr/>
            </a:pPr>
            <a:r>
              <a:rPr lang="en-US" sz="1000" dirty="0">
                <a:solidFill>
                  <a:srgbClr val="FFFFFF"/>
                </a:solidFill>
                <a:latin typeface="Arial"/>
              </a:rPr>
              <a:t>https://www.uspreventiveservicestaskforce.org/uspstf/recommendation/human-immunodeficiency-virus-hiv-infection-screening</a:t>
            </a:r>
          </a:p>
          <a:p>
            <a:pPr algn="ctr" defTabSz="685800">
              <a:defRPr/>
            </a:pPr>
            <a:r>
              <a:rPr lang="en-US" sz="1000" dirty="0">
                <a:solidFill>
                  <a:srgbClr val="FFFFFF"/>
                </a:solidFill>
                <a:latin typeface="Arial"/>
              </a:rPr>
              <a:t>https://www.cdc.gov/mmwr/preview/mmwrhtml/rr5514a1.htm</a:t>
            </a:r>
          </a:p>
        </p:txBody>
      </p:sp>
    </p:spTree>
    <p:extLst>
      <p:ext uri="{BB962C8B-B14F-4D97-AF65-F5344CB8AC3E}">
        <p14:creationId xmlns:p14="http://schemas.microsoft.com/office/powerpoint/2010/main" val="244411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DF66-7AC7-44E9-837C-2972B6055587}"/>
              </a:ext>
            </a:extLst>
          </p:cNvPr>
          <p:cNvSpPr>
            <a:spLocks noGrp="1"/>
          </p:cNvSpPr>
          <p:nvPr>
            <p:ph type="title"/>
          </p:nvPr>
        </p:nvSpPr>
        <p:spPr/>
        <p:txBody>
          <a:bodyPr/>
          <a:lstStyle/>
          <a:p>
            <a:pPr algn="ctr"/>
            <a:r>
              <a:rPr lang="en-US" dirty="0"/>
              <a:t>HIV Screening Recommendations</a:t>
            </a:r>
          </a:p>
        </p:txBody>
      </p:sp>
      <p:sp>
        <p:nvSpPr>
          <p:cNvPr id="3" name="Text Placeholder 2">
            <a:extLst>
              <a:ext uri="{FF2B5EF4-FFF2-40B4-BE49-F238E27FC236}">
                <a16:creationId xmlns:a16="http://schemas.microsoft.com/office/drawing/2014/main" id="{A56CE9E0-6DBA-4F89-A489-FD1C29455BF0}"/>
              </a:ext>
            </a:extLst>
          </p:cNvPr>
          <p:cNvSpPr>
            <a:spLocks noGrp="1"/>
          </p:cNvSpPr>
          <p:nvPr>
            <p:ph type="body" idx="1"/>
          </p:nvPr>
        </p:nvSpPr>
        <p:spPr/>
        <p:txBody>
          <a:bodyPr/>
          <a:lstStyle/>
          <a:p>
            <a:r>
              <a:rPr lang="en-US" dirty="0"/>
              <a:t>CDC - 2006</a:t>
            </a:r>
          </a:p>
        </p:txBody>
      </p:sp>
      <p:sp>
        <p:nvSpPr>
          <p:cNvPr id="4" name="Content Placeholder 3">
            <a:extLst>
              <a:ext uri="{FF2B5EF4-FFF2-40B4-BE49-F238E27FC236}">
                <a16:creationId xmlns:a16="http://schemas.microsoft.com/office/drawing/2014/main" id="{710DF615-E194-4D5B-A3AA-2BF236941E56}"/>
              </a:ext>
            </a:extLst>
          </p:cNvPr>
          <p:cNvSpPr>
            <a:spLocks noGrp="1"/>
          </p:cNvSpPr>
          <p:nvPr>
            <p:ph sz="half" idx="2"/>
          </p:nvPr>
        </p:nvSpPr>
        <p:spPr/>
        <p:txBody>
          <a:bodyPr>
            <a:normAutofit fontScale="85000" lnSpcReduction="20000"/>
          </a:bodyPr>
          <a:lstStyle/>
          <a:p>
            <a:r>
              <a:rPr lang="en-US" dirty="0"/>
              <a:t>All persons 13 to 64 years old</a:t>
            </a:r>
          </a:p>
          <a:p>
            <a:r>
              <a:rPr lang="en-US" dirty="0"/>
              <a:t>Treatment for other STIs</a:t>
            </a:r>
          </a:p>
          <a:p>
            <a:r>
              <a:rPr lang="en-US" dirty="0"/>
              <a:t>Treatment for TB</a:t>
            </a:r>
          </a:p>
          <a:p>
            <a:r>
              <a:rPr lang="en-US" dirty="0"/>
              <a:t>Yearly screening for high risk (maybe 3 or 6 months)</a:t>
            </a:r>
          </a:p>
          <a:p>
            <a:r>
              <a:rPr lang="en-US" dirty="0"/>
              <a:t>Opt-out screening; no prevention counseling required</a:t>
            </a:r>
          </a:p>
          <a:p>
            <a:r>
              <a:rPr lang="en-US" dirty="0"/>
              <a:t>Pregnancy</a:t>
            </a:r>
          </a:p>
        </p:txBody>
      </p:sp>
      <p:sp>
        <p:nvSpPr>
          <p:cNvPr id="5" name="Text Placeholder 4">
            <a:extLst>
              <a:ext uri="{FF2B5EF4-FFF2-40B4-BE49-F238E27FC236}">
                <a16:creationId xmlns:a16="http://schemas.microsoft.com/office/drawing/2014/main" id="{812DD3FF-08A3-45A2-BCBD-D1B3BC28AC2C}"/>
              </a:ext>
            </a:extLst>
          </p:cNvPr>
          <p:cNvSpPr>
            <a:spLocks noGrp="1"/>
          </p:cNvSpPr>
          <p:nvPr>
            <p:ph type="body" sz="quarter" idx="3"/>
          </p:nvPr>
        </p:nvSpPr>
        <p:spPr/>
        <p:txBody>
          <a:bodyPr/>
          <a:lstStyle/>
          <a:p>
            <a:r>
              <a:rPr lang="en-US" dirty="0"/>
              <a:t>USPSTF - 2019</a:t>
            </a:r>
          </a:p>
        </p:txBody>
      </p:sp>
      <p:sp>
        <p:nvSpPr>
          <p:cNvPr id="6" name="Content Placeholder 5">
            <a:extLst>
              <a:ext uri="{FF2B5EF4-FFF2-40B4-BE49-F238E27FC236}">
                <a16:creationId xmlns:a16="http://schemas.microsoft.com/office/drawing/2014/main" id="{D167FB6F-57C4-406F-98E2-30AB953A122C}"/>
              </a:ext>
            </a:extLst>
          </p:cNvPr>
          <p:cNvSpPr>
            <a:spLocks noGrp="1"/>
          </p:cNvSpPr>
          <p:nvPr>
            <p:ph sz="quarter" idx="4"/>
          </p:nvPr>
        </p:nvSpPr>
        <p:spPr>
          <a:xfrm>
            <a:off x="4732208" y="1789310"/>
            <a:ext cx="4038599" cy="2669087"/>
          </a:xfrm>
        </p:spPr>
        <p:txBody>
          <a:bodyPr>
            <a:normAutofit fontScale="85000" lnSpcReduction="10000"/>
          </a:bodyPr>
          <a:lstStyle/>
          <a:p>
            <a:r>
              <a:rPr lang="en-US" dirty="0"/>
              <a:t>All persons 15 to 65 years old</a:t>
            </a:r>
          </a:p>
          <a:p>
            <a:r>
              <a:rPr lang="en-US" dirty="0"/>
              <a:t>Younger than 15 or older than 65 if increased risk</a:t>
            </a:r>
          </a:p>
          <a:p>
            <a:r>
              <a:rPr lang="en-US" dirty="0"/>
              <a:t>Pregnancy</a:t>
            </a:r>
          </a:p>
          <a:p>
            <a:r>
              <a:rPr lang="en-US" dirty="0"/>
              <a:t>Repeat screening – no interval defined</a:t>
            </a:r>
          </a:p>
          <a:p>
            <a:r>
              <a:rPr lang="en-US" dirty="0"/>
              <a:t>Reimbursement implications</a:t>
            </a:r>
          </a:p>
          <a:p>
            <a:endParaRPr lang="en-US" dirty="0"/>
          </a:p>
        </p:txBody>
      </p:sp>
      <p:sp>
        <p:nvSpPr>
          <p:cNvPr id="7" name="Slide Number Placeholder 6">
            <a:extLst>
              <a:ext uri="{FF2B5EF4-FFF2-40B4-BE49-F238E27FC236}">
                <a16:creationId xmlns:a16="http://schemas.microsoft.com/office/drawing/2014/main" id="{5DE2F1BB-02A3-4E75-8B4B-DC8959487B9A}"/>
              </a:ext>
            </a:extLst>
          </p:cNvPr>
          <p:cNvSpPr>
            <a:spLocks noGrp="1"/>
          </p:cNvSpPr>
          <p:nvPr>
            <p:ph type="sldNum" sz="quarter" idx="12"/>
          </p:nvPr>
        </p:nvSpPr>
        <p:spPr/>
        <p:txBody>
          <a:bodyPr/>
          <a:lstStyle/>
          <a:p>
            <a:pPr defTabSz="685800">
              <a:defRPr/>
            </a:pPr>
            <a:fld id="{9F49499B-0A11-F941-988B-5A98BBA90756}" type="slidenum">
              <a:rPr lang="en-US">
                <a:solidFill>
                  <a:srgbClr val="FFFFFF"/>
                </a:solidFill>
                <a:latin typeface="Arial"/>
              </a:rPr>
              <a:pPr defTabSz="685800">
                <a:defRPr/>
              </a:pPr>
              <a:t>28</a:t>
            </a:fld>
            <a:endParaRPr lang="en-US" dirty="0">
              <a:solidFill>
                <a:srgbClr val="FFFFFF"/>
              </a:solidFill>
              <a:latin typeface="Arial"/>
            </a:endParaRPr>
          </a:p>
        </p:txBody>
      </p:sp>
      <p:sp>
        <p:nvSpPr>
          <p:cNvPr id="9" name="Rectangle 8">
            <a:extLst>
              <a:ext uri="{FF2B5EF4-FFF2-40B4-BE49-F238E27FC236}">
                <a16:creationId xmlns:a16="http://schemas.microsoft.com/office/drawing/2014/main" id="{966F5AB4-7675-4DA5-822B-B09CEE77C75F}"/>
              </a:ext>
            </a:extLst>
          </p:cNvPr>
          <p:cNvSpPr/>
          <p:nvPr/>
        </p:nvSpPr>
        <p:spPr>
          <a:xfrm>
            <a:off x="1438031" y="4631922"/>
            <a:ext cx="6955692" cy="553998"/>
          </a:xfrm>
          <a:prstGeom prst="rect">
            <a:avLst/>
          </a:prstGeom>
        </p:spPr>
        <p:txBody>
          <a:bodyPr wrap="square">
            <a:spAutoFit/>
          </a:bodyPr>
          <a:lstStyle/>
          <a:p>
            <a:pPr algn="ctr" defTabSz="685800">
              <a:defRPr/>
            </a:pPr>
            <a:r>
              <a:rPr lang="en-US" sz="1000" dirty="0">
                <a:solidFill>
                  <a:srgbClr val="FFFFFF"/>
                </a:solidFill>
                <a:latin typeface="Arial"/>
              </a:rPr>
              <a:t>https://www.uspreventiveservicestaskforce.org/uspstf/recommendation/human-immunodeficiency-virus-hiv-infection-screening</a:t>
            </a:r>
          </a:p>
          <a:p>
            <a:pPr algn="ctr" defTabSz="685800">
              <a:defRPr/>
            </a:pPr>
            <a:r>
              <a:rPr lang="en-US" sz="1000" dirty="0">
                <a:solidFill>
                  <a:srgbClr val="FFFFFF"/>
                </a:solidFill>
                <a:latin typeface="Arial"/>
              </a:rPr>
              <a:t>https://www.cdc.gov/mmwr/preview/mmwrhtml/rr5514a1.htm</a:t>
            </a:r>
          </a:p>
        </p:txBody>
      </p:sp>
      <p:sp>
        <p:nvSpPr>
          <p:cNvPr id="8" name="Rectangle 7">
            <a:extLst>
              <a:ext uri="{FF2B5EF4-FFF2-40B4-BE49-F238E27FC236}">
                <a16:creationId xmlns:a16="http://schemas.microsoft.com/office/drawing/2014/main" id="{D05B70E1-672C-4E34-BEDF-42071FC9F5EA}"/>
              </a:ext>
            </a:extLst>
          </p:cNvPr>
          <p:cNvSpPr/>
          <p:nvPr/>
        </p:nvSpPr>
        <p:spPr>
          <a:xfrm>
            <a:off x="457201" y="1822169"/>
            <a:ext cx="8313607" cy="2567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5F3CCD-C5BE-4BC2-BA0D-969DCF21BD02}"/>
              </a:ext>
            </a:extLst>
          </p:cNvPr>
          <p:cNvSpPr/>
          <p:nvPr/>
        </p:nvSpPr>
        <p:spPr>
          <a:xfrm>
            <a:off x="457201" y="2119566"/>
            <a:ext cx="4038600" cy="2567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785F0F-F3B4-463C-8D61-F9B7618A6384}"/>
              </a:ext>
            </a:extLst>
          </p:cNvPr>
          <p:cNvSpPr/>
          <p:nvPr/>
        </p:nvSpPr>
        <p:spPr>
          <a:xfrm>
            <a:off x="457201" y="2421452"/>
            <a:ext cx="4038600" cy="2567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3891FF-1B9E-4C30-B991-8D530A174A0A}"/>
              </a:ext>
            </a:extLst>
          </p:cNvPr>
          <p:cNvSpPr/>
          <p:nvPr/>
        </p:nvSpPr>
        <p:spPr>
          <a:xfrm>
            <a:off x="4732207" y="2781811"/>
            <a:ext cx="4038600" cy="2567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005C5D-B9EE-4541-A673-E2F7E6652E30}"/>
              </a:ext>
            </a:extLst>
          </p:cNvPr>
          <p:cNvSpPr/>
          <p:nvPr/>
        </p:nvSpPr>
        <p:spPr>
          <a:xfrm>
            <a:off x="457201" y="4087746"/>
            <a:ext cx="4038600" cy="2567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48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DF66-7AC7-44E9-837C-2972B6055587}"/>
              </a:ext>
            </a:extLst>
          </p:cNvPr>
          <p:cNvSpPr>
            <a:spLocks noGrp="1"/>
          </p:cNvSpPr>
          <p:nvPr>
            <p:ph type="title"/>
          </p:nvPr>
        </p:nvSpPr>
        <p:spPr/>
        <p:txBody>
          <a:bodyPr/>
          <a:lstStyle/>
          <a:p>
            <a:pPr algn="ctr"/>
            <a:r>
              <a:rPr lang="en-US" dirty="0"/>
              <a:t>HIV Screening Recommendations</a:t>
            </a:r>
          </a:p>
        </p:txBody>
      </p:sp>
      <p:sp>
        <p:nvSpPr>
          <p:cNvPr id="3" name="Text Placeholder 2">
            <a:extLst>
              <a:ext uri="{FF2B5EF4-FFF2-40B4-BE49-F238E27FC236}">
                <a16:creationId xmlns:a16="http://schemas.microsoft.com/office/drawing/2014/main" id="{A56CE9E0-6DBA-4F89-A489-FD1C29455BF0}"/>
              </a:ext>
            </a:extLst>
          </p:cNvPr>
          <p:cNvSpPr>
            <a:spLocks noGrp="1"/>
          </p:cNvSpPr>
          <p:nvPr>
            <p:ph type="body" idx="1"/>
          </p:nvPr>
        </p:nvSpPr>
        <p:spPr/>
        <p:txBody>
          <a:bodyPr/>
          <a:lstStyle/>
          <a:p>
            <a:r>
              <a:rPr lang="en-US" dirty="0"/>
              <a:t>CDC - 2006</a:t>
            </a:r>
          </a:p>
        </p:txBody>
      </p:sp>
      <p:sp>
        <p:nvSpPr>
          <p:cNvPr id="4" name="Content Placeholder 3">
            <a:extLst>
              <a:ext uri="{FF2B5EF4-FFF2-40B4-BE49-F238E27FC236}">
                <a16:creationId xmlns:a16="http://schemas.microsoft.com/office/drawing/2014/main" id="{710DF615-E194-4D5B-A3AA-2BF236941E56}"/>
              </a:ext>
            </a:extLst>
          </p:cNvPr>
          <p:cNvSpPr>
            <a:spLocks noGrp="1"/>
          </p:cNvSpPr>
          <p:nvPr>
            <p:ph sz="half" idx="2"/>
          </p:nvPr>
        </p:nvSpPr>
        <p:spPr/>
        <p:txBody>
          <a:bodyPr>
            <a:normAutofit fontScale="85000" lnSpcReduction="20000"/>
          </a:bodyPr>
          <a:lstStyle/>
          <a:p>
            <a:r>
              <a:rPr lang="en-US" dirty="0"/>
              <a:t>All persons 13 to 64 years old</a:t>
            </a:r>
          </a:p>
          <a:p>
            <a:r>
              <a:rPr lang="en-US" dirty="0"/>
              <a:t>Treatment for other STIs</a:t>
            </a:r>
          </a:p>
          <a:p>
            <a:r>
              <a:rPr lang="en-US" dirty="0"/>
              <a:t>Treatment for TB</a:t>
            </a:r>
          </a:p>
          <a:p>
            <a:r>
              <a:rPr lang="en-US" dirty="0"/>
              <a:t>Yearly screening for high risk (maybe 3 or 6 months)</a:t>
            </a:r>
          </a:p>
          <a:p>
            <a:r>
              <a:rPr lang="en-US" dirty="0"/>
              <a:t>Opt-out screening; no prevention counseling required</a:t>
            </a:r>
          </a:p>
          <a:p>
            <a:r>
              <a:rPr lang="en-US" dirty="0"/>
              <a:t>Pregnancy</a:t>
            </a:r>
          </a:p>
        </p:txBody>
      </p:sp>
      <p:sp>
        <p:nvSpPr>
          <p:cNvPr id="5" name="Text Placeholder 4">
            <a:extLst>
              <a:ext uri="{FF2B5EF4-FFF2-40B4-BE49-F238E27FC236}">
                <a16:creationId xmlns:a16="http://schemas.microsoft.com/office/drawing/2014/main" id="{812DD3FF-08A3-45A2-BCBD-D1B3BC28AC2C}"/>
              </a:ext>
            </a:extLst>
          </p:cNvPr>
          <p:cNvSpPr>
            <a:spLocks noGrp="1"/>
          </p:cNvSpPr>
          <p:nvPr>
            <p:ph type="body" sz="quarter" idx="3"/>
          </p:nvPr>
        </p:nvSpPr>
        <p:spPr/>
        <p:txBody>
          <a:bodyPr/>
          <a:lstStyle/>
          <a:p>
            <a:r>
              <a:rPr lang="en-US" dirty="0"/>
              <a:t>USPSTF - 2019</a:t>
            </a:r>
          </a:p>
        </p:txBody>
      </p:sp>
      <p:sp>
        <p:nvSpPr>
          <p:cNvPr id="6" name="Content Placeholder 5">
            <a:extLst>
              <a:ext uri="{FF2B5EF4-FFF2-40B4-BE49-F238E27FC236}">
                <a16:creationId xmlns:a16="http://schemas.microsoft.com/office/drawing/2014/main" id="{D167FB6F-57C4-406F-98E2-30AB953A122C}"/>
              </a:ext>
            </a:extLst>
          </p:cNvPr>
          <p:cNvSpPr>
            <a:spLocks noGrp="1"/>
          </p:cNvSpPr>
          <p:nvPr>
            <p:ph sz="quarter" idx="4"/>
          </p:nvPr>
        </p:nvSpPr>
        <p:spPr>
          <a:xfrm>
            <a:off x="4732208" y="1789310"/>
            <a:ext cx="4038599" cy="2669087"/>
          </a:xfrm>
        </p:spPr>
        <p:txBody>
          <a:bodyPr>
            <a:normAutofit fontScale="85000" lnSpcReduction="10000"/>
          </a:bodyPr>
          <a:lstStyle/>
          <a:p>
            <a:r>
              <a:rPr lang="en-US" dirty="0"/>
              <a:t>All persons 15 to 65 years old</a:t>
            </a:r>
          </a:p>
          <a:p>
            <a:r>
              <a:rPr lang="en-US" dirty="0"/>
              <a:t>Younger than 15 or older than 65 if increased risk</a:t>
            </a:r>
          </a:p>
          <a:p>
            <a:r>
              <a:rPr lang="en-US" dirty="0"/>
              <a:t>Pregnancy</a:t>
            </a:r>
          </a:p>
          <a:p>
            <a:r>
              <a:rPr lang="en-US" dirty="0"/>
              <a:t>Repeat screening – no interval defined</a:t>
            </a:r>
          </a:p>
          <a:p>
            <a:r>
              <a:rPr lang="en-US" dirty="0"/>
              <a:t>Reimbursement implications</a:t>
            </a:r>
          </a:p>
          <a:p>
            <a:endParaRPr lang="en-US" dirty="0"/>
          </a:p>
        </p:txBody>
      </p:sp>
      <p:sp>
        <p:nvSpPr>
          <p:cNvPr id="7" name="Slide Number Placeholder 6">
            <a:extLst>
              <a:ext uri="{FF2B5EF4-FFF2-40B4-BE49-F238E27FC236}">
                <a16:creationId xmlns:a16="http://schemas.microsoft.com/office/drawing/2014/main" id="{5DE2F1BB-02A3-4E75-8B4B-DC8959487B9A}"/>
              </a:ext>
            </a:extLst>
          </p:cNvPr>
          <p:cNvSpPr>
            <a:spLocks noGrp="1"/>
          </p:cNvSpPr>
          <p:nvPr>
            <p:ph type="sldNum" sz="quarter" idx="12"/>
          </p:nvPr>
        </p:nvSpPr>
        <p:spPr/>
        <p:txBody>
          <a:bodyPr/>
          <a:lstStyle/>
          <a:p>
            <a:pPr defTabSz="685800">
              <a:defRPr/>
            </a:pPr>
            <a:fld id="{9F49499B-0A11-F941-988B-5A98BBA90756}" type="slidenum">
              <a:rPr lang="en-US">
                <a:solidFill>
                  <a:srgbClr val="FFFFFF"/>
                </a:solidFill>
                <a:latin typeface="Arial"/>
              </a:rPr>
              <a:pPr defTabSz="685800">
                <a:defRPr/>
              </a:pPr>
              <a:t>29</a:t>
            </a:fld>
            <a:endParaRPr lang="en-US" dirty="0">
              <a:solidFill>
                <a:srgbClr val="FFFFFF"/>
              </a:solidFill>
              <a:latin typeface="Arial"/>
            </a:endParaRPr>
          </a:p>
        </p:txBody>
      </p:sp>
      <p:sp>
        <p:nvSpPr>
          <p:cNvPr id="9" name="Rectangle 8">
            <a:extLst>
              <a:ext uri="{FF2B5EF4-FFF2-40B4-BE49-F238E27FC236}">
                <a16:creationId xmlns:a16="http://schemas.microsoft.com/office/drawing/2014/main" id="{966F5AB4-7675-4DA5-822B-B09CEE77C75F}"/>
              </a:ext>
            </a:extLst>
          </p:cNvPr>
          <p:cNvSpPr/>
          <p:nvPr/>
        </p:nvSpPr>
        <p:spPr>
          <a:xfrm>
            <a:off x="1438031" y="4631922"/>
            <a:ext cx="6955692" cy="553998"/>
          </a:xfrm>
          <a:prstGeom prst="rect">
            <a:avLst/>
          </a:prstGeom>
        </p:spPr>
        <p:txBody>
          <a:bodyPr wrap="square">
            <a:spAutoFit/>
          </a:bodyPr>
          <a:lstStyle/>
          <a:p>
            <a:pPr algn="ctr" defTabSz="685800">
              <a:defRPr/>
            </a:pPr>
            <a:r>
              <a:rPr lang="en-US" sz="1000" dirty="0">
                <a:solidFill>
                  <a:srgbClr val="FFFFFF"/>
                </a:solidFill>
                <a:latin typeface="Arial"/>
              </a:rPr>
              <a:t>https://www.uspreventiveservicestaskforce.org/uspstf/recommendation/human-immunodeficiency-virus-hiv-infection-screening</a:t>
            </a:r>
          </a:p>
          <a:p>
            <a:pPr algn="ctr" defTabSz="685800">
              <a:defRPr/>
            </a:pPr>
            <a:r>
              <a:rPr lang="en-US" sz="1000" dirty="0">
                <a:solidFill>
                  <a:srgbClr val="FFFFFF"/>
                </a:solidFill>
                <a:latin typeface="Arial"/>
              </a:rPr>
              <a:t>https://www.cdc.gov/mmwr/preview/mmwrhtml/rr5514a1.htm</a:t>
            </a:r>
          </a:p>
        </p:txBody>
      </p:sp>
      <p:sp>
        <p:nvSpPr>
          <p:cNvPr id="11" name="Rectangle 10">
            <a:extLst>
              <a:ext uri="{FF2B5EF4-FFF2-40B4-BE49-F238E27FC236}">
                <a16:creationId xmlns:a16="http://schemas.microsoft.com/office/drawing/2014/main" id="{D2785F0F-F3B4-463C-8D61-F9B7618A6384}"/>
              </a:ext>
            </a:extLst>
          </p:cNvPr>
          <p:cNvSpPr/>
          <p:nvPr/>
        </p:nvSpPr>
        <p:spPr>
          <a:xfrm>
            <a:off x="501159" y="2719214"/>
            <a:ext cx="4038600" cy="5539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50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629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D330-428B-4AEA-AA70-5EC57765842E}"/>
              </a:ext>
            </a:extLst>
          </p:cNvPr>
          <p:cNvSpPr>
            <a:spLocks noGrp="1"/>
          </p:cNvSpPr>
          <p:nvPr>
            <p:ph type="title"/>
          </p:nvPr>
        </p:nvSpPr>
        <p:spPr/>
        <p:txBody>
          <a:bodyPr/>
          <a:lstStyle/>
          <a:p>
            <a:pPr algn="ctr"/>
            <a:r>
              <a:rPr lang="en-US" dirty="0"/>
              <a:t>Are We Talking About Risk?</a:t>
            </a:r>
          </a:p>
        </p:txBody>
      </p:sp>
      <p:pic>
        <p:nvPicPr>
          <p:cNvPr id="6" name="Content Placeholder 5">
            <a:extLst>
              <a:ext uri="{FF2B5EF4-FFF2-40B4-BE49-F238E27FC236}">
                <a16:creationId xmlns:a16="http://schemas.microsoft.com/office/drawing/2014/main" id="{C96EE010-728D-4A39-AC4B-FAA16E746BAC}"/>
              </a:ext>
            </a:extLst>
          </p:cNvPr>
          <p:cNvPicPr>
            <a:picLocks noGrp="1" noChangeAspect="1"/>
          </p:cNvPicPr>
          <p:nvPr>
            <p:ph idx="1"/>
          </p:nvPr>
        </p:nvPicPr>
        <p:blipFill rotWithShape="1">
          <a:blip r:embed="rId3"/>
          <a:srcRect r="15322" b="9794"/>
          <a:stretch/>
        </p:blipFill>
        <p:spPr>
          <a:xfrm>
            <a:off x="1930138" y="1142365"/>
            <a:ext cx="5005634" cy="3501782"/>
          </a:xfrm>
        </p:spPr>
      </p:pic>
      <p:sp>
        <p:nvSpPr>
          <p:cNvPr id="4" name="Slide Number Placeholder 3">
            <a:extLst>
              <a:ext uri="{FF2B5EF4-FFF2-40B4-BE49-F238E27FC236}">
                <a16:creationId xmlns:a16="http://schemas.microsoft.com/office/drawing/2014/main" id="{99AD1381-5576-4E1D-AF56-2011F1BFD5B5}"/>
              </a:ext>
            </a:extLst>
          </p:cNvPr>
          <p:cNvSpPr>
            <a:spLocks noGrp="1"/>
          </p:cNvSpPr>
          <p:nvPr>
            <p:ph type="sldNum" sz="quarter" idx="12"/>
          </p:nvPr>
        </p:nvSpPr>
        <p:spPr/>
        <p:txBody>
          <a:bodyPr/>
          <a:lstStyle/>
          <a:p>
            <a:fld id="{6E2D2B3B-882E-40F3-A32F-6DD516915044}" type="slidenum">
              <a:rPr lang="en-US" smtClean="0"/>
              <a:pPr/>
              <a:t>30</a:t>
            </a:fld>
            <a:endParaRPr lang="en-US"/>
          </a:p>
        </p:txBody>
      </p:sp>
      <p:pic>
        <p:nvPicPr>
          <p:cNvPr id="8" name="Picture 7">
            <a:extLst>
              <a:ext uri="{FF2B5EF4-FFF2-40B4-BE49-F238E27FC236}">
                <a16:creationId xmlns:a16="http://schemas.microsoft.com/office/drawing/2014/main" id="{73D7AA12-41CF-4AB1-850C-753DC1D56655}"/>
              </a:ext>
            </a:extLst>
          </p:cNvPr>
          <p:cNvPicPr>
            <a:picLocks noChangeAspect="1"/>
          </p:cNvPicPr>
          <p:nvPr/>
        </p:nvPicPr>
        <p:blipFill rotWithShape="1">
          <a:blip r:embed="rId4"/>
          <a:srcRect l="6385"/>
          <a:stretch/>
        </p:blipFill>
        <p:spPr>
          <a:xfrm>
            <a:off x="6935772" y="4153538"/>
            <a:ext cx="1036581" cy="371475"/>
          </a:xfrm>
          <a:prstGeom prst="rect">
            <a:avLst/>
          </a:prstGeom>
        </p:spPr>
      </p:pic>
      <p:sp>
        <p:nvSpPr>
          <p:cNvPr id="7" name="TextBox 6">
            <a:extLst>
              <a:ext uri="{FF2B5EF4-FFF2-40B4-BE49-F238E27FC236}">
                <a16:creationId xmlns:a16="http://schemas.microsoft.com/office/drawing/2014/main" id="{4B5E4932-E16F-4D0D-AD96-0A7E4B902875}"/>
              </a:ext>
            </a:extLst>
          </p:cNvPr>
          <p:cNvSpPr txBox="1"/>
          <p:nvPr/>
        </p:nvSpPr>
        <p:spPr>
          <a:xfrm>
            <a:off x="1455617" y="4752960"/>
            <a:ext cx="6980663" cy="246221"/>
          </a:xfrm>
          <a:prstGeom prst="rect">
            <a:avLst/>
          </a:prstGeom>
          <a:noFill/>
        </p:spPr>
        <p:txBody>
          <a:bodyPr wrap="square" rtlCol="0">
            <a:spAutoFit/>
          </a:bodyPr>
          <a:lstStyle>
            <a:defPPr>
              <a:defRPr lang="en-US"/>
            </a:defPPr>
            <a:lvl1pPr lvl="0" algn="ctr">
              <a:defRPr sz="1200">
                <a:solidFill>
                  <a:schemeClr val="bg1"/>
                </a:solidFill>
              </a:defRPr>
            </a:lvl1pPr>
          </a:lstStyle>
          <a:p>
            <a:pPr lvl="0">
              <a:defRPr/>
            </a:pPr>
            <a:r>
              <a:rPr lang="en-US" sz="1000" dirty="0"/>
              <a:t>Johnston C. Taking a Sexual History &amp; Behavioral STD Risk Assessment. Uwptc.org </a:t>
            </a:r>
          </a:p>
        </p:txBody>
      </p:sp>
    </p:spTree>
    <p:extLst>
      <p:ext uri="{BB962C8B-B14F-4D97-AF65-F5344CB8AC3E}">
        <p14:creationId xmlns:p14="http://schemas.microsoft.com/office/powerpoint/2010/main" val="1255934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0308-CAD9-417B-8776-E1E6BFABDA85}"/>
              </a:ext>
            </a:extLst>
          </p:cNvPr>
          <p:cNvSpPr>
            <a:spLocks noGrp="1"/>
          </p:cNvSpPr>
          <p:nvPr>
            <p:ph type="title"/>
          </p:nvPr>
        </p:nvSpPr>
        <p:spPr/>
        <p:txBody>
          <a:bodyPr/>
          <a:lstStyle/>
          <a:p>
            <a:pPr algn="ctr"/>
            <a:r>
              <a:rPr lang="en-US" dirty="0"/>
              <a:t>Barriers</a:t>
            </a:r>
          </a:p>
        </p:txBody>
      </p:sp>
      <p:sp>
        <p:nvSpPr>
          <p:cNvPr id="3" name="Content Placeholder 2">
            <a:extLst>
              <a:ext uri="{FF2B5EF4-FFF2-40B4-BE49-F238E27FC236}">
                <a16:creationId xmlns:a16="http://schemas.microsoft.com/office/drawing/2014/main" id="{546D674A-4EA8-48D1-8FE9-C3527D1B25C9}"/>
              </a:ext>
            </a:extLst>
          </p:cNvPr>
          <p:cNvSpPr>
            <a:spLocks noGrp="1"/>
          </p:cNvSpPr>
          <p:nvPr>
            <p:ph sz="half" idx="1"/>
          </p:nvPr>
        </p:nvSpPr>
        <p:spPr/>
        <p:txBody>
          <a:bodyPr>
            <a:normAutofit/>
          </a:bodyPr>
          <a:lstStyle/>
          <a:p>
            <a:r>
              <a:rPr lang="en-US" dirty="0"/>
              <a:t>Structural</a:t>
            </a:r>
          </a:p>
          <a:p>
            <a:pPr lvl="1"/>
            <a:r>
              <a:rPr lang="en-US" dirty="0"/>
              <a:t>Time</a:t>
            </a:r>
          </a:p>
          <a:p>
            <a:pPr lvl="1"/>
            <a:r>
              <a:rPr lang="en-US" dirty="0"/>
              <a:t>Reimbursement</a:t>
            </a:r>
          </a:p>
          <a:p>
            <a:r>
              <a:rPr lang="en-US" dirty="0"/>
              <a:t>Provider</a:t>
            </a:r>
          </a:p>
          <a:p>
            <a:pPr lvl="1"/>
            <a:r>
              <a:rPr lang="en-US" dirty="0"/>
              <a:t>Comfort</a:t>
            </a:r>
          </a:p>
          <a:p>
            <a:pPr lvl="1"/>
            <a:r>
              <a:rPr lang="en-US" dirty="0"/>
              <a:t>Training</a:t>
            </a:r>
          </a:p>
        </p:txBody>
      </p:sp>
      <p:sp>
        <p:nvSpPr>
          <p:cNvPr id="5" name="Content Placeholder 4">
            <a:extLst>
              <a:ext uri="{FF2B5EF4-FFF2-40B4-BE49-F238E27FC236}">
                <a16:creationId xmlns:a16="http://schemas.microsoft.com/office/drawing/2014/main" id="{9F496FA5-FA0A-73F9-20CF-BEE078AF782C}"/>
              </a:ext>
            </a:extLst>
          </p:cNvPr>
          <p:cNvSpPr>
            <a:spLocks noGrp="1"/>
          </p:cNvSpPr>
          <p:nvPr>
            <p:ph sz="half" idx="2"/>
          </p:nvPr>
        </p:nvSpPr>
        <p:spPr/>
        <p:txBody>
          <a:bodyPr/>
          <a:lstStyle/>
          <a:p>
            <a:r>
              <a:rPr lang="en-US" dirty="0"/>
              <a:t>Patient</a:t>
            </a:r>
          </a:p>
          <a:p>
            <a:pPr lvl="1"/>
            <a:r>
              <a:rPr lang="en-US" dirty="0"/>
              <a:t>Confidentiality/privacy</a:t>
            </a:r>
          </a:p>
          <a:p>
            <a:pPr lvl="1"/>
            <a:r>
              <a:rPr lang="en-US" dirty="0"/>
              <a:t>Perceived risk</a:t>
            </a:r>
          </a:p>
          <a:p>
            <a:endParaRPr lang="en-US" dirty="0"/>
          </a:p>
        </p:txBody>
      </p:sp>
      <p:sp>
        <p:nvSpPr>
          <p:cNvPr id="4" name="Slide Number Placeholder 3">
            <a:extLst>
              <a:ext uri="{FF2B5EF4-FFF2-40B4-BE49-F238E27FC236}">
                <a16:creationId xmlns:a16="http://schemas.microsoft.com/office/drawing/2014/main" id="{55FE5647-0527-446B-8CEE-AEF694AF14E5}"/>
              </a:ext>
            </a:extLst>
          </p:cNvPr>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103213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F219-6656-496B-8748-AEBF1450A85C}"/>
              </a:ext>
            </a:extLst>
          </p:cNvPr>
          <p:cNvSpPr>
            <a:spLocks noGrp="1"/>
          </p:cNvSpPr>
          <p:nvPr>
            <p:ph type="title"/>
          </p:nvPr>
        </p:nvSpPr>
        <p:spPr/>
        <p:txBody>
          <a:bodyPr/>
          <a:lstStyle/>
          <a:p>
            <a:pPr algn="ctr"/>
            <a:r>
              <a:rPr lang="en-US" dirty="0"/>
              <a:t>The 5 P’s</a:t>
            </a:r>
          </a:p>
        </p:txBody>
      </p:sp>
      <p:sp>
        <p:nvSpPr>
          <p:cNvPr id="4" name="Slide Number Placeholder 3">
            <a:extLst>
              <a:ext uri="{FF2B5EF4-FFF2-40B4-BE49-F238E27FC236}">
                <a16:creationId xmlns:a16="http://schemas.microsoft.com/office/drawing/2014/main" id="{95E30A9A-0CFD-4D08-B162-2BF63830F55C}"/>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6" name="TextBox 5">
            <a:extLst>
              <a:ext uri="{FF2B5EF4-FFF2-40B4-BE49-F238E27FC236}">
                <a16:creationId xmlns:a16="http://schemas.microsoft.com/office/drawing/2014/main" id="{A9FC98CF-4E4B-415C-A1FA-16476DA5FF8D}"/>
              </a:ext>
            </a:extLst>
          </p:cNvPr>
          <p:cNvSpPr txBox="1"/>
          <p:nvPr/>
        </p:nvSpPr>
        <p:spPr>
          <a:xfrm>
            <a:off x="2133600" y="4729412"/>
            <a:ext cx="5105400" cy="400110"/>
          </a:xfrm>
          <a:prstGeom prst="rect">
            <a:avLst/>
          </a:prstGeom>
          <a:noFill/>
        </p:spPr>
        <p:txBody>
          <a:bodyPr wrap="square" rtlCol="0">
            <a:spAutoFit/>
          </a:bodyPr>
          <a:lstStyle/>
          <a:p>
            <a:pPr algn="ctr"/>
            <a:r>
              <a:rPr lang="en-US" sz="1000" dirty="0">
                <a:solidFill>
                  <a:schemeClr val="bg1"/>
                </a:solidFill>
                <a:hlinkClick r:id="rId4">
                  <a:extLst>
                    <a:ext uri="{A12FA001-AC4F-418D-AE19-62706E023703}">
                      <ahyp:hlinkClr xmlns:ahyp="http://schemas.microsoft.com/office/drawing/2018/hyperlinkcolor" val="tx"/>
                    </a:ext>
                  </a:extLst>
                </a:hlinkClick>
              </a:rPr>
              <a:t>https://www.cdc.gov/std/treatment/sexualhistory</a:t>
            </a:r>
            <a:r>
              <a:rPr lang="en-US" sz="1000" dirty="0">
                <a:solidFill>
                  <a:srgbClr val="478FCC"/>
                </a:solidFill>
                <a:hlinkClick r:id="rId4">
                  <a:extLst>
                    <a:ext uri="{A12FA001-AC4F-418D-AE19-62706E023703}">
                      <ahyp:hlinkClr xmlns:ahyp="http://schemas.microsoft.com/office/drawing/2018/hyperlinkcolor" val="tx"/>
                    </a:ext>
                  </a:extLst>
                </a:hlinkClick>
              </a:rPr>
              <a:t>.</a:t>
            </a:r>
            <a:r>
              <a:rPr lang="en-US" sz="1000" dirty="0">
                <a:solidFill>
                  <a:schemeClr val="bg1"/>
                </a:solidFill>
                <a:hlinkClick r:id="rId4">
                  <a:extLst>
                    <a:ext uri="{A12FA001-AC4F-418D-AE19-62706E023703}">
                      <ahyp:hlinkClr xmlns:ahyp="http://schemas.microsoft.com/office/drawing/2018/hyperlinkcolor" val="tx"/>
                    </a:ext>
                  </a:extLst>
                </a:hlinkClick>
              </a:rPr>
              <a:t>pdf</a:t>
            </a:r>
            <a:endParaRPr lang="en-US" sz="1000" dirty="0">
              <a:solidFill>
                <a:schemeClr val="bg1"/>
              </a:solidFill>
            </a:endParaRPr>
          </a:p>
          <a:p>
            <a:pPr algn="ctr"/>
            <a:r>
              <a:rPr lang="en-US" sz="1000" dirty="0">
                <a:solidFill>
                  <a:schemeClr val="bg1"/>
                </a:solidFill>
              </a:rPr>
              <a:t>STI= sexually transmitted infection</a:t>
            </a:r>
          </a:p>
        </p:txBody>
      </p:sp>
      <p:sp>
        <p:nvSpPr>
          <p:cNvPr id="9" name="TextBox 8">
            <a:extLst>
              <a:ext uri="{FF2B5EF4-FFF2-40B4-BE49-F238E27FC236}">
                <a16:creationId xmlns:a16="http://schemas.microsoft.com/office/drawing/2014/main" id="{F40A1CAF-BCC2-4170-A107-70037675430C}"/>
              </a:ext>
            </a:extLst>
          </p:cNvPr>
          <p:cNvSpPr txBox="1"/>
          <p:nvPr/>
        </p:nvSpPr>
        <p:spPr>
          <a:xfrm>
            <a:off x="1714499" y="3430662"/>
            <a:ext cx="5715000" cy="230832"/>
          </a:xfrm>
          <a:prstGeom prst="rect">
            <a:avLst/>
          </a:prstGeom>
          <a:noFill/>
        </p:spPr>
        <p:txBody>
          <a:bodyPr wrap="square" rtlCol="0">
            <a:spAutoFit/>
          </a:bodyPr>
          <a:lstStyle/>
          <a:p>
            <a:pPr algn="ctr"/>
            <a:r>
              <a:rPr lang="en-US" sz="900" dirty="0"/>
              <a:t>Image: </a:t>
            </a:r>
            <a:r>
              <a:rPr lang="en-US" sz="900" dirty="0">
                <a:hlinkClick r:id="rId5"/>
              </a:rPr>
              <a:t>https://www.lgbtqiahealtheducation.org/wp-content/uploads/COM-827-sexual-history_toolkit_2015.pdf</a:t>
            </a:r>
            <a:r>
              <a:rPr lang="en-US" sz="900" dirty="0"/>
              <a:t> </a:t>
            </a:r>
          </a:p>
        </p:txBody>
      </p:sp>
      <p:pic>
        <p:nvPicPr>
          <p:cNvPr id="10" name="Picture 9">
            <a:extLst>
              <a:ext uri="{FF2B5EF4-FFF2-40B4-BE49-F238E27FC236}">
                <a16:creationId xmlns:a16="http://schemas.microsoft.com/office/drawing/2014/main" id="{ADFC6471-48AF-44F9-99CA-BC0EA0AA251E}"/>
              </a:ext>
            </a:extLst>
          </p:cNvPr>
          <p:cNvPicPr>
            <a:picLocks noChangeAspect="1"/>
          </p:cNvPicPr>
          <p:nvPr/>
        </p:nvPicPr>
        <p:blipFill>
          <a:blip r:embed="rId6"/>
          <a:stretch>
            <a:fillRect/>
          </a:stretch>
        </p:blipFill>
        <p:spPr>
          <a:xfrm>
            <a:off x="1371152" y="1529190"/>
            <a:ext cx="6401693" cy="1667108"/>
          </a:xfrm>
          <a:prstGeom prst="rect">
            <a:avLst/>
          </a:prstGeom>
        </p:spPr>
      </p:pic>
      <p:sp>
        <p:nvSpPr>
          <p:cNvPr id="3" name="Rectangle 2">
            <a:extLst>
              <a:ext uri="{FF2B5EF4-FFF2-40B4-BE49-F238E27FC236}">
                <a16:creationId xmlns:a16="http://schemas.microsoft.com/office/drawing/2014/main" id="{AEEF61A7-C670-67F0-38E4-0FA94F76B7E3}"/>
              </a:ext>
            </a:extLst>
          </p:cNvPr>
          <p:cNvSpPr/>
          <p:nvPr/>
        </p:nvSpPr>
        <p:spPr>
          <a:xfrm>
            <a:off x="2836506" y="1707502"/>
            <a:ext cx="410547" cy="979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D5CAA7-4FF4-043A-4496-98FD824254E3}"/>
              </a:ext>
            </a:extLst>
          </p:cNvPr>
          <p:cNvSpPr/>
          <p:nvPr/>
        </p:nvSpPr>
        <p:spPr>
          <a:xfrm>
            <a:off x="4264090" y="2985796"/>
            <a:ext cx="634481" cy="4448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5A8A2F-1B43-7192-61BE-B3A12D8BA35E}"/>
              </a:ext>
            </a:extLst>
          </p:cNvPr>
          <p:cNvSpPr/>
          <p:nvPr/>
        </p:nvSpPr>
        <p:spPr>
          <a:xfrm>
            <a:off x="5480182" y="2998231"/>
            <a:ext cx="920618" cy="322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43F035-C9F2-753D-59B5-41D384CB3837}"/>
              </a:ext>
            </a:extLst>
          </p:cNvPr>
          <p:cNvSpPr txBox="1"/>
          <p:nvPr/>
        </p:nvSpPr>
        <p:spPr>
          <a:xfrm>
            <a:off x="4189445" y="2998231"/>
            <a:ext cx="811763" cy="276999"/>
          </a:xfrm>
          <a:prstGeom prst="rect">
            <a:avLst/>
          </a:prstGeom>
          <a:noFill/>
        </p:spPr>
        <p:txBody>
          <a:bodyPr wrap="square" rtlCol="0">
            <a:spAutoFit/>
          </a:bodyPr>
          <a:lstStyle/>
          <a:p>
            <a:r>
              <a:rPr lang="en-US" sz="1200" b="1" dirty="0"/>
              <a:t>of STIs</a:t>
            </a:r>
          </a:p>
        </p:txBody>
      </p:sp>
      <p:sp>
        <p:nvSpPr>
          <p:cNvPr id="11" name="TextBox 10">
            <a:extLst>
              <a:ext uri="{FF2B5EF4-FFF2-40B4-BE49-F238E27FC236}">
                <a16:creationId xmlns:a16="http://schemas.microsoft.com/office/drawing/2014/main" id="{2F90CADC-50CD-28F4-663E-9FC29C90A7D9}"/>
              </a:ext>
            </a:extLst>
          </p:cNvPr>
          <p:cNvSpPr txBox="1"/>
          <p:nvPr/>
        </p:nvSpPr>
        <p:spPr>
          <a:xfrm>
            <a:off x="5424196" y="2998231"/>
            <a:ext cx="1041915" cy="276999"/>
          </a:xfrm>
          <a:prstGeom prst="rect">
            <a:avLst/>
          </a:prstGeom>
          <a:noFill/>
        </p:spPr>
        <p:txBody>
          <a:bodyPr wrap="square" rtlCol="0">
            <a:spAutoFit/>
          </a:bodyPr>
          <a:lstStyle/>
          <a:p>
            <a:r>
              <a:rPr lang="en-US" sz="1200" b="1" dirty="0"/>
              <a:t>from STIs</a:t>
            </a:r>
          </a:p>
        </p:txBody>
      </p:sp>
    </p:spTree>
    <p:extLst>
      <p:ext uri="{BB962C8B-B14F-4D97-AF65-F5344CB8AC3E}">
        <p14:creationId xmlns:p14="http://schemas.microsoft.com/office/powerpoint/2010/main" val="604049080"/>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B58E-6412-452D-86D0-CD876170062D}"/>
              </a:ext>
            </a:extLst>
          </p:cNvPr>
          <p:cNvSpPr>
            <a:spLocks noGrp="1"/>
          </p:cNvSpPr>
          <p:nvPr>
            <p:ph type="title"/>
          </p:nvPr>
        </p:nvSpPr>
        <p:spPr>
          <a:xfrm>
            <a:off x="722328" y="2390377"/>
            <a:ext cx="7659687" cy="782669"/>
          </a:xfrm>
        </p:spPr>
        <p:txBody>
          <a:bodyPr/>
          <a:lstStyle/>
          <a:p>
            <a:r>
              <a:rPr lang="en-US" cap="none" dirty="0"/>
              <a:t>Testing</a:t>
            </a:r>
            <a:endParaRPr lang="en-US" dirty="0"/>
          </a:p>
        </p:txBody>
      </p:sp>
      <p:sp>
        <p:nvSpPr>
          <p:cNvPr id="4" name="Slide Number Placeholder 3">
            <a:extLst>
              <a:ext uri="{FF2B5EF4-FFF2-40B4-BE49-F238E27FC236}">
                <a16:creationId xmlns:a16="http://schemas.microsoft.com/office/drawing/2014/main" id="{7543F640-584A-4AE5-A00A-CA3509D82B40}"/>
              </a:ext>
            </a:extLst>
          </p:cNvPr>
          <p:cNvSpPr>
            <a:spLocks noGrp="1"/>
          </p:cNvSpPr>
          <p:nvPr>
            <p:ph type="sldNum" sz="quarter" idx="12"/>
          </p:nvPr>
        </p:nvSpPr>
        <p:spPr/>
        <p:txBody>
          <a:bodyPr/>
          <a:lstStyle/>
          <a:p>
            <a:fld id="{3D987DAA-A896-1841-BC8A-D645CCE33E3D}" type="slidenum">
              <a:rPr lang="en-US" smtClean="0">
                <a:solidFill>
                  <a:srgbClr val="FFFFFF"/>
                </a:solidFill>
              </a:rPr>
              <a:pPr/>
              <a:t>33</a:t>
            </a:fld>
            <a:endParaRPr lang="en-US" dirty="0">
              <a:solidFill>
                <a:srgbClr val="FFFFFF"/>
              </a:solidFill>
            </a:endParaRPr>
          </a:p>
        </p:txBody>
      </p:sp>
    </p:spTree>
    <p:extLst>
      <p:ext uri="{BB962C8B-B14F-4D97-AF65-F5344CB8AC3E}">
        <p14:creationId xmlns:p14="http://schemas.microsoft.com/office/powerpoint/2010/main" val="858935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1AE67C-9CDE-47B7-9EDD-462953130E1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itle 15">
            <a:extLst>
              <a:ext uri="{FF2B5EF4-FFF2-40B4-BE49-F238E27FC236}">
                <a16:creationId xmlns:a16="http://schemas.microsoft.com/office/drawing/2014/main" id="{F82F574A-CC5C-4306-A312-8C27C1896D25}"/>
              </a:ext>
            </a:extLst>
          </p:cNvPr>
          <p:cNvSpPr>
            <a:spLocks noGrp="1"/>
          </p:cNvSpPr>
          <p:nvPr>
            <p:ph type="title"/>
          </p:nvPr>
        </p:nvSpPr>
        <p:spPr/>
        <p:txBody>
          <a:bodyPr/>
          <a:lstStyle/>
          <a:p>
            <a:pPr algn="ctr"/>
            <a:r>
              <a:rPr lang="en-US" dirty="0"/>
              <a:t>HIV Natural History</a:t>
            </a:r>
          </a:p>
        </p:txBody>
      </p:sp>
      <p:sp>
        <p:nvSpPr>
          <p:cNvPr id="10" name="Text Box 26">
            <a:extLst>
              <a:ext uri="{FF2B5EF4-FFF2-40B4-BE49-F238E27FC236}">
                <a16:creationId xmlns:a16="http://schemas.microsoft.com/office/drawing/2014/main" id="{D3CD0D80-5694-4178-BBEE-36F169E065AF}"/>
              </a:ext>
            </a:extLst>
          </p:cNvPr>
          <p:cNvSpPr txBox="1">
            <a:spLocks noChangeArrowheads="1"/>
          </p:cNvSpPr>
          <p:nvPr/>
        </p:nvSpPr>
        <p:spPr bwMode="auto">
          <a:xfrm rot="16200000">
            <a:off x="-180975" y="2546350"/>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CD4 T Cells/mm</a:t>
            </a:r>
            <a:r>
              <a:rPr kumimoji="0" lang="en-US" altLang="en-US" sz="1600" b="1" i="0" u="none" strike="noStrike" kern="1200" cap="none" spc="0" normalizeH="0" baseline="30000" noProof="0" dirty="0">
                <a:ln>
                  <a:noFill/>
                </a:ln>
                <a:solidFill>
                  <a:srgbClr val="222222"/>
                </a:solidFill>
                <a:effectLst/>
                <a:uLnTx/>
                <a:uFillTx/>
                <a:latin typeface="Arial" panose="020B0604020202020204" pitchFamily="34" charset="0"/>
                <a:ea typeface="+mn-ea"/>
                <a:cs typeface="+mn-cs"/>
              </a:rPr>
              <a:t>3</a:t>
            </a:r>
          </a:p>
        </p:txBody>
      </p:sp>
      <p:sp>
        <p:nvSpPr>
          <p:cNvPr id="18" name="Oval 86">
            <a:extLst>
              <a:ext uri="{FF2B5EF4-FFF2-40B4-BE49-F238E27FC236}">
                <a16:creationId xmlns:a16="http://schemas.microsoft.com/office/drawing/2014/main" id="{4007F142-0FB8-4C6D-BE5A-6CBA47141729}"/>
              </a:ext>
            </a:extLst>
          </p:cNvPr>
          <p:cNvSpPr>
            <a:spLocks noChangeArrowheads="1"/>
          </p:cNvSpPr>
          <p:nvPr/>
        </p:nvSpPr>
        <p:spPr bwMode="auto">
          <a:xfrm>
            <a:off x="887413" y="2419350"/>
            <a:ext cx="106362" cy="106362"/>
          </a:xfrm>
          <a:prstGeom prst="ellipse">
            <a:avLst/>
          </a:prstGeom>
          <a:solidFill>
            <a:schemeClr val="tx2"/>
          </a:solidFill>
          <a:ln w="9525">
            <a:solidFill>
              <a:schemeClr val="tx2"/>
            </a:solidFill>
            <a:round/>
            <a:headEnd/>
            <a:tailEnd/>
          </a:ln>
          <a:effectLst/>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9" name="Oval 85">
            <a:extLst>
              <a:ext uri="{FF2B5EF4-FFF2-40B4-BE49-F238E27FC236}">
                <a16:creationId xmlns:a16="http://schemas.microsoft.com/office/drawing/2014/main" id="{565F2375-30FF-486F-A756-2A2F6B92C997}"/>
              </a:ext>
            </a:extLst>
          </p:cNvPr>
          <p:cNvSpPr>
            <a:spLocks noChangeArrowheads="1"/>
          </p:cNvSpPr>
          <p:nvPr/>
        </p:nvSpPr>
        <p:spPr bwMode="auto">
          <a:xfrm>
            <a:off x="884238" y="2922587"/>
            <a:ext cx="106362" cy="106363"/>
          </a:xfrm>
          <a:prstGeom prst="ellipse">
            <a:avLst/>
          </a:prstGeom>
          <a:solidFill>
            <a:schemeClr val="tx2"/>
          </a:solidFill>
          <a:ln w="9525">
            <a:solidFill>
              <a:schemeClr val="tx2"/>
            </a:solidFill>
            <a:round/>
            <a:headEnd/>
            <a:tailEnd/>
          </a:ln>
          <a:effectLst/>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0" name="Line 87">
            <a:extLst>
              <a:ext uri="{FF2B5EF4-FFF2-40B4-BE49-F238E27FC236}">
                <a16:creationId xmlns:a16="http://schemas.microsoft.com/office/drawing/2014/main" id="{9B21D6AF-072D-409E-8051-8A6BEDD6CED9}"/>
              </a:ext>
            </a:extLst>
          </p:cNvPr>
          <p:cNvSpPr>
            <a:spLocks noChangeShapeType="1"/>
          </p:cNvSpPr>
          <p:nvPr/>
        </p:nvSpPr>
        <p:spPr bwMode="auto">
          <a:xfrm>
            <a:off x="936625" y="2571750"/>
            <a:ext cx="0" cy="29527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1" name="Freeform 3">
            <a:extLst>
              <a:ext uri="{FF2B5EF4-FFF2-40B4-BE49-F238E27FC236}">
                <a16:creationId xmlns:a16="http://schemas.microsoft.com/office/drawing/2014/main" id="{56EF91E7-6FE6-443A-BC20-44BC51CF0351}"/>
              </a:ext>
            </a:extLst>
          </p:cNvPr>
          <p:cNvSpPr>
            <a:spLocks noChangeAspect="1"/>
          </p:cNvSpPr>
          <p:nvPr/>
        </p:nvSpPr>
        <p:spPr bwMode="auto">
          <a:xfrm>
            <a:off x="1597036" y="1464741"/>
            <a:ext cx="5445120" cy="2859610"/>
          </a:xfrm>
          <a:custGeom>
            <a:avLst/>
            <a:gdLst>
              <a:gd name="T0" fmla="*/ 0 w 3444"/>
              <a:gd name="T1" fmla="*/ 0 h 2148"/>
              <a:gd name="T2" fmla="*/ 2147483646 w 3444"/>
              <a:gd name="T3" fmla="*/ 2147483646 h 2148"/>
              <a:gd name="T4" fmla="*/ 2147483646 w 3444"/>
              <a:gd name="T5" fmla="*/ 2147483646 h 2148"/>
              <a:gd name="T6" fmla="*/ 2147483646 w 3444"/>
              <a:gd name="T7" fmla="*/ 2147483646 h 2148"/>
              <a:gd name="T8" fmla="*/ 2147483646 w 3444"/>
              <a:gd name="T9" fmla="*/ 2147483646 h 2148"/>
              <a:gd name="T10" fmla="*/ 2147483646 w 3444"/>
              <a:gd name="T11" fmla="*/ 2147483646 h 2148"/>
              <a:gd name="T12" fmla="*/ 2147483646 w 3444"/>
              <a:gd name="T13" fmla="*/ 2147483646 h 2148"/>
              <a:gd name="T14" fmla="*/ 2147483646 w 3444"/>
              <a:gd name="T15" fmla="*/ 2147483646 h 2148"/>
              <a:gd name="T16" fmla="*/ 2147483646 w 3444"/>
              <a:gd name="T17" fmla="*/ 2147483646 h 2148"/>
              <a:gd name="T18" fmla="*/ 2147483646 w 3444"/>
              <a:gd name="T19" fmla="*/ 2147483646 h 2148"/>
              <a:gd name="T20" fmla="*/ 2147483646 w 3444"/>
              <a:gd name="T21" fmla="*/ 2147483646 h 2148"/>
              <a:gd name="T22" fmla="*/ 2147483646 w 3444"/>
              <a:gd name="T23" fmla="*/ 2147483646 h 2148"/>
              <a:gd name="T24" fmla="*/ 2147483646 w 3444"/>
              <a:gd name="T25" fmla="*/ 2147483646 h 2148"/>
              <a:gd name="T26" fmla="*/ 2147483646 w 3444"/>
              <a:gd name="T27" fmla="*/ 2147483646 h 2148"/>
              <a:gd name="T28" fmla="*/ 2147483646 w 3444"/>
              <a:gd name="T29" fmla="*/ 2147483646 h 2148"/>
              <a:gd name="T30" fmla="*/ 2147483646 w 3444"/>
              <a:gd name="T31" fmla="*/ 2147483646 h 2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44" h="2148">
                <a:moveTo>
                  <a:pt x="0" y="0"/>
                </a:moveTo>
                <a:lnTo>
                  <a:pt x="180" y="264"/>
                </a:lnTo>
                <a:lnTo>
                  <a:pt x="396" y="1116"/>
                </a:lnTo>
                <a:lnTo>
                  <a:pt x="612" y="888"/>
                </a:lnTo>
                <a:lnTo>
                  <a:pt x="828" y="756"/>
                </a:lnTo>
                <a:lnTo>
                  <a:pt x="1272" y="900"/>
                </a:lnTo>
                <a:lnTo>
                  <a:pt x="1464" y="960"/>
                </a:lnTo>
                <a:lnTo>
                  <a:pt x="1680" y="1116"/>
                </a:lnTo>
                <a:lnTo>
                  <a:pt x="1884" y="1332"/>
                </a:lnTo>
                <a:lnTo>
                  <a:pt x="2100" y="1308"/>
                </a:lnTo>
                <a:lnTo>
                  <a:pt x="2340" y="1416"/>
                </a:lnTo>
                <a:lnTo>
                  <a:pt x="2556" y="1596"/>
                </a:lnTo>
                <a:lnTo>
                  <a:pt x="2772" y="1716"/>
                </a:lnTo>
                <a:lnTo>
                  <a:pt x="3000" y="2028"/>
                </a:lnTo>
                <a:lnTo>
                  <a:pt x="3228" y="2136"/>
                </a:lnTo>
                <a:lnTo>
                  <a:pt x="3444" y="2148"/>
                </a:lnTo>
              </a:path>
            </a:pathLst>
          </a:custGeom>
          <a:noFill/>
          <a:ln w="28575" cap="flat" cmpd="sng">
            <a:solidFill>
              <a:schemeClr val="tx2"/>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2" name="Text Box 5">
            <a:extLst>
              <a:ext uri="{FF2B5EF4-FFF2-40B4-BE49-F238E27FC236}">
                <a16:creationId xmlns:a16="http://schemas.microsoft.com/office/drawing/2014/main" id="{07893B1B-9859-4874-B557-08AE177FFF79}"/>
              </a:ext>
            </a:extLst>
          </p:cNvPr>
          <p:cNvSpPr txBox="1">
            <a:spLocks noChangeArrowheads="1"/>
          </p:cNvSpPr>
          <p:nvPr/>
        </p:nvSpPr>
        <p:spPr bwMode="auto">
          <a:xfrm>
            <a:off x="1038231" y="1378387"/>
            <a:ext cx="4572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1200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1100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1000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900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800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700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600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500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400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300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200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100</a:t>
            </a:r>
          </a:p>
          <a:p>
            <a:pPr marL="0" marR="0" lvl="0" indent="0" algn="r"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0</a:t>
            </a:r>
          </a:p>
        </p:txBody>
      </p:sp>
      <p:sp>
        <p:nvSpPr>
          <p:cNvPr id="23" name="Text Box 7">
            <a:extLst>
              <a:ext uri="{FF2B5EF4-FFF2-40B4-BE49-F238E27FC236}">
                <a16:creationId xmlns:a16="http://schemas.microsoft.com/office/drawing/2014/main" id="{21B8E72C-D323-46E5-A845-51003D31B2F0}"/>
              </a:ext>
            </a:extLst>
          </p:cNvPr>
          <p:cNvSpPr txBox="1">
            <a:spLocks noChangeAspect="1" noChangeArrowheads="1"/>
          </p:cNvSpPr>
          <p:nvPr/>
        </p:nvSpPr>
        <p:spPr bwMode="auto">
          <a:xfrm>
            <a:off x="7349222" y="2121515"/>
            <a:ext cx="65177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1:512</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1:256</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1:128</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1:64</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1:32</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1:16</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1.8</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1.4</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1.2</a:t>
            </a:r>
          </a:p>
          <a:p>
            <a:pPr marL="0" marR="0" lvl="0" indent="0" algn="l" defTabSz="914400" rtl="0" eaLnBrk="0" fontAlgn="base" latinLnBrk="0" hangingPunct="0">
              <a:lnSpc>
                <a:spcPct val="100000"/>
              </a:lnSpc>
              <a:spcBef>
                <a:spcPct val="100000"/>
              </a:spcBef>
              <a:spcAft>
                <a:spcPct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0</a:t>
            </a:r>
          </a:p>
        </p:txBody>
      </p:sp>
      <p:sp>
        <p:nvSpPr>
          <p:cNvPr id="24" name="Line 34">
            <a:extLst>
              <a:ext uri="{FF2B5EF4-FFF2-40B4-BE49-F238E27FC236}">
                <a16:creationId xmlns:a16="http://schemas.microsoft.com/office/drawing/2014/main" id="{8DA4E650-4725-41CF-98ED-861AF7E90023}"/>
              </a:ext>
            </a:extLst>
          </p:cNvPr>
          <p:cNvSpPr>
            <a:spLocks noChangeShapeType="1"/>
          </p:cNvSpPr>
          <p:nvPr/>
        </p:nvSpPr>
        <p:spPr bwMode="auto">
          <a:xfrm>
            <a:off x="1482725" y="1444625"/>
            <a:ext cx="0" cy="299250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25" name="Line 4">
            <a:extLst>
              <a:ext uri="{FF2B5EF4-FFF2-40B4-BE49-F238E27FC236}">
                <a16:creationId xmlns:a16="http://schemas.microsoft.com/office/drawing/2014/main" id="{9573ACCF-0B18-464A-99FE-54114911768A}"/>
              </a:ext>
            </a:extLst>
          </p:cNvPr>
          <p:cNvSpPr>
            <a:spLocks noChangeShapeType="1"/>
          </p:cNvSpPr>
          <p:nvPr/>
        </p:nvSpPr>
        <p:spPr bwMode="auto">
          <a:xfrm>
            <a:off x="1473200" y="4438398"/>
            <a:ext cx="584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26" name="Line 35">
            <a:extLst>
              <a:ext uri="{FF2B5EF4-FFF2-40B4-BE49-F238E27FC236}">
                <a16:creationId xmlns:a16="http://schemas.microsoft.com/office/drawing/2014/main" id="{AF7933C6-0816-4EB9-8C6B-54C030C37365}"/>
              </a:ext>
            </a:extLst>
          </p:cNvPr>
          <p:cNvSpPr>
            <a:spLocks noChangeShapeType="1"/>
          </p:cNvSpPr>
          <p:nvPr/>
        </p:nvSpPr>
        <p:spPr bwMode="auto">
          <a:xfrm>
            <a:off x="7288220" y="1444626"/>
            <a:ext cx="22222" cy="29925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27" name="Freeform 99">
            <a:extLst>
              <a:ext uri="{FF2B5EF4-FFF2-40B4-BE49-F238E27FC236}">
                <a16:creationId xmlns:a16="http://schemas.microsoft.com/office/drawing/2014/main" id="{E2A83776-5F23-4AC9-9A0D-10E8044DC38A}"/>
              </a:ext>
            </a:extLst>
          </p:cNvPr>
          <p:cNvSpPr>
            <a:spLocks/>
          </p:cNvSpPr>
          <p:nvPr/>
        </p:nvSpPr>
        <p:spPr bwMode="auto">
          <a:xfrm>
            <a:off x="1518932" y="2038359"/>
            <a:ext cx="5403850" cy="2343016"/>
          </a:xfrm>
          <a:custGeom>
            <a:avLst/>
            <a:gdLst>
              <a:gd name="T0" fmla="*/ 0 w 3404"/>
              <a:gd name="T1" fmla="*/ 2147483646 h 1978"/>
              <a:gd name="T2" fmla="*/ 2147483646 w 3404"/>
              <a:gd name="T3" fmla="*/ 2147483646 h 1978"/>
              <a:gd name="T4" fmla="*/ 2147483646 w 3404"/>
              <a:gd name="T5" fmla="*/ 0 h 1978"/>
              <a:gd name="T6" fmla="*/ 2147483646 w 3404"/>
              <a:gd name="T7" fmla="*/ 2147483646 h 1978"/>
              <a:gd name="T8" fmla="*/ 2147483646 w 3404"/>
              <a:gd name="T9" fmla="*/ 2147483646 h 1978"/>
              <a:gd name="T10" fmla="*/ 2147483646 w 3404"/>
              <a:gd name="T11" fmla="*/ 2147483646 h 1978"/>
              <a:gd name="T12" fmla="*/ 2147483646 w 3404"/>
              <a:gd name="T13" fmla="*/ 2147483646 h 1978"/>
              <a:gd name="T14" fmla="*/ 2147483646 w 3404"/>
              <a:gd name="T15" fmla="*/ 2147483646 h 1978"/>
              <a:gd name="T16" fmla="*/ 2147483646 w 3404"/>
              <a:gd name="T17" fmla="*/ 2147483646 h 1978"/>
              <a:gd name="T18" fmla="*/ 2147483646 w 3404"/>
              <a:gd name="T19" fmla="*/ 2147483646 h 1978"/>
              <a:gd name="T20" fmla="*/ 2147483646 w 3404"/>
              <a:gd name="T21" fmla="*/ 2147483646 h 1978"/>
              <a:gd name="T22" fmla="*/ 2147483646 w 3404"/>
              <a:gd name="T23" fmla="*/ 2147483646 h 1978"/>
              <a:gd name="T24" fmla="*/ 2147483646 w 3404"/>
              <a:gd name="T25" fmla="*/ 2147483646 h 1978"/>
              <a:gd name="T26" fmla="*/ 2147483646 w 3404"/>
              <a:gd name="T27" fmla="*/ 2147483646 h 1978"/>
              <a:gd name="T28" fmla="*/ 2147483646 w 3404"/>
              <a:gd name="T29" fmla="*/ 2147483646 h 1978"/>
              <a:gd name="T30" fmla="*/ 2147483646 w 3404"/>
              <a:gd name="T31" fmla="*/ 2147483646 h 19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04" h="1978">
                <a:moveTo>
                  <a:pt x="0" y="1975"/>
                </a:moveTo>
                <a:lnTo>
                  <a:pt x="157" y="928"/>
                </a:lnTo>
                <a:lnTo>
                  <a:pt x="359" y="0"/>
                </a:lnTo>
                <a:lnTo>
                  <a:pt x="587" y="1372"/>
                </a:lnTo>
                <a:lnTo>
                  <a:pt x="803" y="1972"/>
                </a:lnTo>
                <a:lnTo>
                  <a:pt x="1247" y="1966"/>
                </a:lnTo>
                <a:lnTo>
                  <a:pt x="1439" y="1978"/>
                </a:lnTo>
                <a:lnTo>
                  <a:pt x="1654" y="1908"/>
                </a:lnTo>
                <a:lnTo>
                  <a:pt x="1865" y="1972"/>
                </a:lnTo>
                <a:lnTo>
                  <a:pt x="2105" y="1942"/>
                </a:lnTo>
                <a:lnTo>
                  <a:pt x="2321" y="1978"/>
                </a:lnTo>
                <a:lnTo>
                  <a:pt x="2531" y="1900"/>
                </a:lnTo>
                <a:lnTo>
                  <a:pt x="2747" y="1444"/>
                </a:lnTo>
                <a:lnTo>
                  <a:pt x="2987" y="1252"/>
                </a:lnTo>
                <a:lnTo>
                  <a:pt x="3191" y="340"/>
                </a:lnTo>
                <a:lnTo>
                  <a:pt x="3404" y="37"/>
                </a:lnTo>
              </a:path>
            </a:pathLst>
          </a:custGeom>
          <a:noFill/>
          <a:ln w="28575" cmpd="sng">
            <a:solidFill>
              <a:srgbClr val="C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28" name="Text Box 27">
            <a:extLst>
              <a:ext uri="{FF2B5EF4-FFF2-40B4-BE49-F238E27FC236}">
                <a16:creationId xmlns:a16="http://schemas.microsoft.com/office/drawing/2014/main" id="{3673A24C-A8C3-4F6C-82B2-D24339F5FCA6}"/>
              </a:ext>
            </a:extLst>
          </p:cNvPr>
          <p:cNvSpPr txBox="1">
            <a:spLocks noChangeArrowheads="1"/>
          </p:cNvSpPr>
          <p:nvPr/>
        </p:nvSpPr>
        <p:spPr bwMode="auto">
          <a:xfrm rot="16200000">
            <a:off x="6873069" y="2734469"/>
            <a:ext cx="218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Plasma Viremia Titer</a:t>
            </a:r>
            <a:endParaRPr kumimoji="0" lang="en-US" altLang="en-US" sz="1600" b="1" i="0" u="none" strike="noStrike" kern="1200" cap="none" spc="0" normalizeH="0" baseline="30000" noProof="0" dirty="0">
              <a:ln>
                <a:noFill/>
              </a:ln>
              <a:solidFill>
                <a:srgbClr val="222222"/>
              </a:solidFill>
              <a:effectLst/>
              <a:uLnTx/>
              <a:uFillTx/>
              <a:latin typeface="Arial" panose="020B0604020202020204" pitchFamily="34" charset="0"/>
              <a:ea typeface="+mn-ea"/>
              <a:cs typeface="+mn-cs"/>
            </a:endParaRPr>
          </a:p>
        </p:txBody>
      </p:sp>
      <p:sp>
        <p:nvSpPr>
          <p:cNvPr id="29" name="Oval 116">
            <a:extLst>
              <a:ext uri="{FF2B5EF4-FFF2-40B4-BE49-F238E27FC236}">
                <a16:creationId xmlns:a16="http://schemas.microsoft.com/office/drawing/2014/main" id="{36CF93C6-B3E3-483E-A35D-82A6519C1903}"/>
              </a:ext>
            </a:extLst>
          </p:cNvPr>
          <p:cNvSpPr>
            <a:spLocks noChangeArrowheads="1"/>
          </p:cNvSpPr>
          <p:nvPr/>
        </p:nvSpPr>
        <p:spPr bwMode="auto">
          <a:xfrm>
            <a:off x="8166100" y="2571750"/>
            <a:ext cx="114300" cy="114300"/>
          </a:xfrm>
          <a:prstGeom prst="ellipse">
            <a:avLst/>
          </a:prstGeom>
          <a:solidFill>
            <a:srgbClr val="C00000"/>
          </a:solidFill>
          <a:ln w="28575">
            <a:solidFill>
              <a:srgbClr val="C00000"/>
            </a:solidFill>
            <a:round/>
            <a:headEnd/>
            <a:tailEnd/>
          </a:ln>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30" name="Oval 117">
            <a:extLst>
              <a:ext uri="{FF2B5EF4-FFF2-40B4-BE49-F238E27FC236}">
                <a16:creationId xmlns:a16="http://schemas.microsoft.com/office/drawing/2014/main" id="{2EE38305-C9B6-48E4-B2F3-C30590CB781C}"/>
              </a:ext>
            </a:extLst>
          </p:cNvPr>
          <p:cNvSpPr>
            <a:spLocks noChangeArrowheads="1"/>
          </p:cNvSpPr>
          <p:nvPr/>
        </p:nvSpPr>
        <p:spPr bwMode="auto">
          <a:xfrm>
            <a:off x="8166100" y="3028950"/>
            <a:ext cx="114300" cy="114300"/>
          </a:xfrm>
          <a:prstGeom prst="ellipse">
            <a:avLst/>
          </a:prstGeom>
          <a:solidFill>
            <a:srgbClr val="C00000"/>
          </a:solidFill>
          <a:ln w="28575">
            <a:solidFill>
              <a:srgbClr val="C00000"/>
            </a:solidFill>
            <a:round/>
            <a:headEnd/>
            <a:tailEnd/>
          </a:ln>
        </p:spPr>
        <p:txBody>
          <a:bodyPr wrap="none" anchor="ct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31" name="Line 98">
            <a:extLst>
              <a:ext uri="{FF2B5EF4-FFF2-40B4-BE49-F238E27FC236}">
                <a16:creationId xmlns:a16="http://schemas.microsoft.com/office/drawing/2014/main" id="{5E6E0C87-F10E-4A52-A0EE-E9B0CD9D7B44}"/>
              </a:ext>
            </a:extLst>
          </p:cNvPr>
          <p:cNvSpPr>
            <a:spLocks noChangeShapeType="1"/>
          </p:cNvSpPr>
          <p:nvPr/>
        </p:nvSpPr>
        <p:spPr bwMode="auto">
          <a:xfrm>
            <a:off x="8223250" y="2647950"/>
            <a:ext cx="0" cy="427037"/>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grpSp>
        <p:nvGrpSpPr>
          <p:cNvPr id="32" name="Group 127">
            <a:extLst>
              <a:ext uri="{FF2B5EF4-FFF2-40B4-BE49-F238E27FC236}">
                <a16:creationId xmlns:a16="http://schemas.microsoft.com/office/drawing/2014/main" id="{1D150C69-41C4-4575-8C23-97DAD1F7B186}"/>
              </a:ext>
            </a:extLst>
          </p:cNvPr>
          <p:cNvGrpSpPr>
            <a:grpSpLocks/>
          </p:cNvGrpSpPr>
          <p:nvPr/>
        </p:nvGrpSpPr>
        <p:grpSpPr bwMode="auto">
          <a:xfrm>
            <a:off x="3124200" y="2463794"/>
            <a:ext cx="200025" cy="180975"/>
            <a:chOff x="2172" y="2148"/>
            <a:chExt cx="126" cy="114"/>
          </a:xfrm>
        </p:grpSpPr>
        <p:sp>
          <p:nvSpPr>
            <p:cNvPr id="33" name="Line 128">
              <a:extLst>
                <a:ext uri="{FF2B5EF4-FFF2-40B4-BE49-F238E27FC236}">
                  <a16:creationId xmlns:a16="http://schemas.microsoft.com/office/drawing/2014/main" id="{B6C78059-DE92-4A66-9230-9693F4DDEF26}"/>
                </a:ext>
              </a:extLst>
            </p:cNvPr>
            <p:cNvSpPr>
              <a:spLocks noChangeShapeType="1"/>
            </p:cNvSpPr>
            <p:nvPr/>
          </p:nvSpPr>
          <p:spPr bwMode="auto">
            <a:xfrm flipV="1">
              <a:off x="2172" y="2148"/>
              <a:ext cx="90" cy="78"/>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34" name="Line 129">
              <a:extLst>
                <a:ext uri="{FF2B5EF4-FFF2-40B4-BE49-F238E27FC236}">
                  <a16:creationId xmlns:a16="http://schemas.microsoft.com/office/drawing/2014/main" id="{6B191B08-C0BF-45FF-9725-024A62A4F453}"/>
                </a:ext>
              </a:extLst>
            </p:cNvPr>
            <p:cNvSpPr>
              <a:spLocks noChangeShapeType="1"/>
            </p:cNvSpPr>
            <p:nvPr/>
          </p:nvSpPr>
          <p:spPr bwMode="auto">
            <a:xfrm flipV="1">
              <a:off x="2208" y="2184"/>
              <a:ext cx="90" cy="78"/>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grpSp>
      <p:grpSp>
        <p:nvGrpSpPr>
          <p:cNvPr id="35" name="Group 127">
            <a:extLst>
              <a:ext uri="{FF2B5EF4-FFF2-40B4-BE49-F238E27FC236}">
                <a16:creationId xmlns:a16="http://schemas.microsoft.com/office/drawing/2014/main" id="{AB0F3380-9A1E-4578-ACE1-BD2325E607FF}"/>
              </a:ext>
            </a:extLst>
          </p:cNvPr>
          <p:cNvGrpSpPr>
            <a:grpSpLocks/>
          </p:cNvGrpSpPr>
          <p:nvPr/>
        </p:nvGrpSpPr>
        <p:grpSpPr bwMode="auto">
          <a:xfrm>
            <a:off x="3000375" y="4262375"/>
            <a:ext cx="200025" cy="180975"/>
            <a:chOff x="2172" y="2148"/>
            <a:chExt cx="126" cy="114"/>
          </a:xfrm>
        </p:grpSpPr>
        <p:sp>
          <p:nvSpPr>
            <p:cNvPr id="36" name="Line 128">
              <a:extLst>
                <a:ext uri="{FF2B5EF4-FFF2-40B4-BE49-F238E27FC236}">
                  <a16:creationId xmlns:a16="http://schemas.microsoft.com/office/drawing/2014/main" id="{24F9D3EC-3F65-47D7-8A1E-8A31A2F5BFC5}"/>
                </a:ext>
              </a:extLst>
            </p:cNvPr>
            <p:cNvSpPr>
              <a:spLocks noChangeShapeType="1"/>
            </p:cNvSpPr>
            <p:nvPr/>
          </p:nvSpPr>
          <p:spPr bwMode="auto">
            <a:xfrm flipV="1">
              <a:off x="2172" y="2148"/>
              <a:ext cx="90" cy="7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37" name="Line 129">
              <a:extLst>
                <a:ext uri="{FF2B5EF4-FFF2-40B4-BE49-F238E27FC236}">
                  <a16:creationId xmlns:a16="http://schemas.microsoft.com/office/drawing/2014/main" id="{180BB400-E819-439A-9F53-E7097ADC2165}"/>
                </a:ext>
              </a:extLst>
            </p:cNvPr>
            <p:cNvSpPr>
              <a:spLocks noChangeShapeType="1"/>
            </p:cNvSpPr>
            <p:nvPr/>
          </p:nvSpPr>
          <p:spPr bwMode="auto">
            <a:xfrm flipV="1">
              <a:off x="2208" y="2184"/>
              <a:ext cx="90" cy="7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grpSp>
      <p:sp>
        <p:nvSpPr>
          <p:cNvPr id="38" name="Text Box 10">
            <a:extLst>
              <a:ext uri="{FF2B5EF4-FFF2-40B4-BE49-F238E27FC236}">
                <a16:creationId xmlns:a16="http://schemas.microsoft.com/office/drawing/2014/main" id="{7ABBA6DE-E791-46C4-BE1B-97C850DD7685}"/>
              </a:ext>
            </a:extLst>
          </p:cNvPr>
          <p:cNvSpPr txBox="1">
            <a:spLocks noChangeArrowheads="1"/>
          </p:cNvSpPr>
          <p:nvPr/>
        </p:nvSpPr>
        <p:spPr bwMode="auto">
          <a:xfrm>
            <a:off x="1371600" y="441370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0</a:t>
            </a:r>
          </a:p>
        </p:txBody>
      </p:sp>
      <p:sp>
        <p:nvSpPr>
          <p:cNvPr id="39" name="Text Box 11">
            <a:extLst>
              <a:ext uri="{FF2B5EF4-FFF2-40B4-BE49-F238E27FC236}">
                <a16:creationId xmlns:a16="http://schemas.microsoft.com/office/drawing/2014/main" id="{C3348FB6-C27E-4C72-82F4-E57F5ABE89FA}"/>
              </a:ext>
            </a:extLst>
          </p:cNvPr>
          <p:cNvSpPr txBox="1">
            <a:spLocks noChangeArrowheads="1"/>
          </p:cNvSpPr>
          <p:nvPr/>
        </p:nvSpPr>
        <p:spPr bwMode="auto">
          <a:xfrm>
            <a:off x="1662626" y="441370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3</a:t>
            </a:r>
          </a:p>
        </p:txBody>
      </p:sp>
      <p:sp>
        <p:nvSpPr>
          <p:cNvPr id="40" name="Text Box 12">
            <a:extLst>
              <a:ext uri="{FF2B5EF4-FFF2-40B4-BE49-F238E27FC236}">
                <a16:creationId xmlns:a16="http://schemas.microsoft.com/office/drawing/2014/main" id="{2378D881-C641-4388-A51F-84C53544706B}"/>
              </a:ext>
            </a:extLst>
          </p:cNvPr>
          <p:cNvSpPr txBox="1">
            <a:spLocks noChangeArrowheads="1"/>
          </p:cNvSpPr>
          <p:nvPr/>
        </p:nvSpPr>
        <p:spPr bwMode="auto">
          <a:xfrm>
            <a:off x="1981200" y="441370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6</a:t>
            </a:r>
          </a:p>
        </p:txBody>
      </p:sp>
      <p:sp>
        <p:nvSpPr>
          <p:cNvPr id="41" name="Text Box 13">
            <a:extLst>
              <a:ext uri="{FF2B5EF4-FFF2-40B4-BE49-F238E27FC236}">
                <a16:creationId xmlns:a16="http://schemas.microsoft.com/office/drawing/2014/main" id="{555C6E3A-77AC-44F3-B0EE-48762AA1C1FA}"/>
              </a:ext>
            </a:extLst>
          </p:cNvPr>
          <p:cNvSpPr txBox="1">
            <a:spLocks noChangeArrowheads="1"/>
          </p:cNvSpPr>
          <p:nvPr/>
        </p:nvSpPr>
        <p:spPr bwMode="auto">
          <a:xfrm>
            <a:off x="2286000" y="441370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9</a:t>
            </a:r>
          </a:p>
        </p:txBody>
      </p:sp>
      <p:sp>
        <p:nvSpPr>
          <p:cNvPr id="42" name="Text Box 25">
            <a:extLst>
              <a:ext uri="{FF2B5EF4-FFF2-40B4-BE49-F238E27FC236}">
                <a16:creationId xmlns:a16="http://schemas.microsoft.com/office/drawing/2014/main" id="{B4AFA614-F26A-47A1-8797-2C16729B47BA}"/>
              </a:ext>
            </a:extLst>
          </p:cNvPr>
          <p:cNvSpPr txBox="1">
            <a:spLocks noChangeArrowheads="1"/>
          </p:cNvSpPr>
          <p:nvPr/>
        </p:nvSpPr>
        <p:spPr bwMode="auto">
          <a:xfrm>
            <a:off x="2590800" y="4413706"/>
            <a:ext cx="3000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12</a:t>
            </a:r>
          </a:p>
        </p:txBody>
      </p:sp>
      <p:sp>
        <p:nvSpPr>
          <p:cNvPr id="43" name="Text Box 8">
            <a:extLst>
              <a:ext uri="{FF2B5EF4-FFF2-40B4-BE49-F238E27FC236}">
                <a16:creationId xmlns:a16="http://schemas.microsoft.com/office/drawing/2014/main" id="{C490B198-D436-469B-B995-2C5505E7E433}"/>
              </a:ext>
            </a:extLst>
          </p:cNvPr>
          <p:cNvSpPr txBox="1">
            <a:spLocks noChangeArrowheads="1"/>
          </p:cNvSpPr>
          <p:nvPr/>
        </p:nvSpPr>
        <p:spPr bwMode="auto">
          <a:xfrm>
            <a:off x="1697094" y="4521428"/>
            <a:ext cx="5116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Weeks</a:t>
            </a:r>
          </a:p>
        </p:txBody>
      </p:sp>
      <p:sp>
        <p:nvSpPr>
          <p:cNvPr id="46" name="Text Box 24">
            <a:extLst>
              <a:ext uri="{FF2B5EF4-FFF2-40B4-BE49-F238E27FC236}">
                <a16:creationId xmlns:a16="http://schemas.microsoft.com/office/drawing/2014/main" id="{4BE7C9A8-B00D-483F-812E-3D94158ED46F}"/>
              </a:ext>
            </a:extLst>
          </p:cNvPr>
          <p:cNvSpPr txBox="1">
            <a:spLocks noChangeArrowheads="1"/>
          </p:cNvSpPr>
          <p:nvPr/>
        </p:nvSpPr>
        <p:spPr bwMode="auto">
          <a:xfrm>
            <a:off x="7015118" y="4413706"/>
            <a:ext cx="3000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11</a:t>
            </a:r>
          </a:p>
        </p:txBody>
      </p:sp>
      <p:sp>
        <p:nvSpPr>
          <p:cNvPr id="47" name="Text Box 23">
            <a:extLst>
              <a:ext uri="{FF2B5EF4-FFF2-40B4-BE49-F238E27FC236}">
                <a16:creationId xmlns:a16="http://schemas.microsoft.com/office/drawing/2014/main" id="{F59BC265-C255-4040-B349-B960D7D36F16}"/>
              </a:ext>
            </a:extLst>
          </p:cNvPr>
          <p:cNvSpPr txBox="1">
            <a:spLocks noChangeArrowheads="1"/>
          </p:cNvSpPr>
          <p:nvPr/>
        </p:nvSpPr>
        <p:spPr bwMode="auto">
          <a:xfrm>
            <a:off x="6634118" y="4413706"/>
            <a:ext cx="3000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10</a:t>
            </a:r>
          </a:p>
        </p:txBody>
      </p:sp>
      <p:sp>
        <p:nvSpPr>
          <p:cNvPr id="48" name="Text Box 22">
            <a:extLst>
              <a:ext uri="{FF2B5EF4-FFF2-40B4-BE49-F238E27FC236}">
                <a16:creationId xmlns:a16="http://schemas.microsoft.com/office/drawing/2014/main" id="{5D9A26C3-B9E7-45D7-901D-C3C2146FFD3B}"/>
              </a:ext>
            </a:extLst>
          </p:cNvPr>
          <p:cNvSpPr txBox="1">
            <a:spLocks noChangeArrowheads="1"/>
          </p:cNvSpPr>
          <p:nvPr/>
        </p:nvSpPr>
        <p:spPr bwMode="auto">
          <a:xfrm>
            <a:off x="6234626"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9</a:t>
            </a:r>
          </a:p>
        </p:txBody>
      </p:sp>
      <p:sp>
        <p:nvSpPr>
          <p:cNvPr id="49" name="Text Box 21">
            <a:extLst>
              <a:ext uri="{FF2B5EF4-FFF2-40B4-BE49-F238E27FC236}">
                <a16:creationId xmlns:a16="http://schemas.microsoft.com/office/drawing/2014/main" id="{DA916559-E9E7-4082-A803-5CFA3E40CA67}"/>
              </a:ext>
            </a:extLst>
          </p:cNvPr>
          <p:cNvSpPr txBox="1">
            <a:spLocks noChangeArrowheads="1"/>
          </p:cNvSpPr>
          <p:nvPr/>
        </p:nvSpPr>
        <p:spPr bwMode="auto">
          <a:xfrm>
            <a:off x="5867400"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8</a:t>
            </a:r>
          </a:p>
        </p:txBody>
      </p:sp>
      <p:sp>
        <p:nvSpPr>
          <p:cNvPr id="50" name="Text Box 20">
            <a:extLst>
              <a:ext uri="{FF2B5EF4-FFF2-40B4-BE49-F238E27FC236}">
                <a16:creationId xmlns:a16="http://schemas.microsoft.com/office/drawing/2014/main" id="{2FB5710C-E51D-45C5-9222-EC0F93F7F791}"/>
              </a:ext>
            </a:extLst>
          </p:cNvPr>
          <p:cNvSpPr txBox="1">
            <a:spLocks noChangeArrowheads="1"/>
          </p:cNvSpPr>
          <p:nvPr/>
        </p:nvSpPr>
        <p:spPr bwMode="auto">
          <a:xfrm>
            <a:off x="5472626"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7</a:t>
            </a:r>
          </a:p>
        </p:txBody>
      </p:sp>
      <p:sp>
        <p:nvSpPr>
          <p:cNvPr id="51" name="Text Box 19">
            <a:extLst>
              <a:ext uri="{FF2B5EF4-FFF2-40B4-BE49-F238E27FC236}">
                <a16:creationId xmlns:a16="http://schemas.microsoft.com/office/drawing/2014/main" id="{343D8BBD-ADE8-437E-A538-3650F0013FC7}"/>
              </a:ext>
            </a:extLst>
          </p:cNvPr>
          <p:cNvSpPr txBox="1">
            <a:spLocks noChangeArrowheads="1"/>
          </p:cNvSpPr>
          <p:nvPr/>
        </p:nvSpPr>
        <p:spPr bwMode="auto">
          <a:xfrm>
            <a:off x="5091626" y="441370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6</a:t>
            </a:r>
          </a:p>
        </p:txBody>
      </p:sp>
      <p:sp>
        <p:nvSpPr>
          <p:cNvPr id="52" name="Text Box 18">
            <a:extLst>
              <a:ext uri="{FF2B5EF4-FFF2-40B4-BE49-F238E27FC236}">
                <a16:creationId xmlns:a16="http://schemas.microsoft.com/office/drawing/2014/main" id="{009AF9E3-CCB9-4A05-82B6-BCF9F2B0D885}"/>
              </a:ext>
            </a:extLst>
          </p:cNvPr>
          <p:cNvSpPr txBox="1">
            <a:spLocks noChangeArrowheads="1"/>
          </p:cNvSpPr>
          <p:nvPr/>
        </p:nvSpPr>
        <p:spPr bwMode="auto">
          <a:xfrm>
            <a:off x="4710626"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5</a:t>
            </a:r>
          </a:p>
        </p:txBody>
      </p:sp>
      <p:sp>
        <p:nvSpPr>
          <p:cNvPr id="53" name="Text Box 17">
            <a:extLst>
              <a:ext uri="{FF2B5EF4-FFF2-40B4-BE49-F238E27FC236}">
                <a16:creationId xmlns:a16="http://schemas.microsoft.com/office/drawing/2014/main" id="{57D0528A-EA38-4567-89D7-F232CE75AEB8}"/>
              </a:ext>
            </a:extLst>
          </p:cNvPr>
          <p:cNvSpPr txBox="1">
            <a:spLocks noChangeArrowheads="1"/>
          </p:cNvSpPr>
          <p:nvPr/>
        </p:nvSpPr>
        <p:spPr bwMode="auto">
          <a:xfrm>
            <a:off x="4329626"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4</a:t>
            </a:r>
          </a:p>
        </p:txBody>
      </p:sp>
      <p:sp>
        <p:nvSpPr>
          <p:cNvPr id="54" name="Text Box 16">
            <a:extLst>
              <a:ext uri="{FF2B5EF4-FFF2-40B4-BE49-F238E27FC236}">
                <a16:creationId xmlns:a16="http://schemas.microsoft.com/office/drawing/2014/main" id="{CFEDD4E3-70E8-4882-8530-17A67D3D4536}"/>
              </a:ext>
            </a:extLst>
          </p:cNvPr>
          <p:cNvSpPr txBox="1">
            <a:spLocks noChangeArrowheads="1"/>
          </p:cNvSpPr>
          <p:nvPr/>
        </p:nvSpPr>
        <p:spPr bwMode="auto">
          <a:xfrm>
            <a:off x="3948626"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3</a:t>
            </a:r>
          </a:p>
        </p:txBody>
      </p:sp>
      <p:sp>
        <p:nvSpPr>
          <p:cNvPr id="55" name="Text Box 15">
            <a:extLst>
              <a:ext uri="{FF2B5EF4-FFF2-40B4-BE49-F238E27FC236}">
                <a16:creationId xmlns:a16="http://schemas.microsoft.com/office/drawing/2014/main" id="{A69DC492-0E40-48CC-BFCA-CF4B4557A3D8}"/>
              </a:ext>
            </a:extLst>
          </p:cNvPr>
          <p:cNvSpPr txBox="1">
            <a:spLocks noChangeArrowheads="1"/>
          </p:cNvSpPr>
          <p:nvPr/>
        </p:nvSpPr>
        <p:spPr bwMode="auto">
          <a:xfrm>
            <a:off x="3567626" y="440055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2</a:t>
            </a:r>
          </a:p>
        </p:txBody>
      </p:sp>
      <p:sp>
        <p:nvSpPr>
          <p:cNvPr id="56" name="Text Box 14">
            <a:extLst>
              <a:ext uri="{FF2B5EF4-FFF2-40B4-BE49-F238E27FC236}">
                <a16:creationId xmlns:a16="http://schemas.microsoft.com/office/drawing/2014/main" id="{53AFA719-BC23-4766-BA51-4D7BFEF44162}"/>
              </a:ext>
            </a:extLst>
          </p:cNvPr>
          <p:cNvSpPr txBox="1">
            <a:spLocks noChangeArrowheads="1"/>
          </p:cNvSpPr>
          <p:nvPr/>
        </p:nvSpPr>
        <p:spPr bwMode="auto">
          <a:xfrm>
            <a:off x="3200400" y="4400550"/>
            <a:ext cx="2857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a:t>
            </a:r>
          </a:p>
        </p:txBody>
      </p:sp>
      <p:sp>
        <p:nvSpPr>
          <p:cNvPr id="57" name="Text Box 9">
            <a:extLst>
              <a:ext uri="{FF2B5EF4-FFF2-40B4-BE49-F238E27FC236}">
                <a16:creationId xmlns:a16="http://schemas.microsoft.com/office/drawing/2014/main" id="{5D9B3D02-9B4B-4E18-9F95-4154348EC30F}"/>
              </a:ext>
            </a:extLst>
          </p:cNvPr>
          <p:cNvSpPr txBox="1">
            <a:spLocks noChangeArrowheads="1"/>
          </p:cNvSpPr>
          <p:nvPr/>
        </p:nvSpPr>
        <p:spPr bwMode="auto">
          <a:xfrm>
            <a:off x="4791554" y="4516225"/>
            <a:ext cx="4667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Years</a:t>
            </a:r>
          </a:p>
        </p:txBody>
      </p:sp>
      <p:sp>
        <p:nvSpPr>
          <p:cNvPr id="58" name="Text Box 28">
            <a:extLst>
              <a:ext uri="{FF2B5EF4-FFF2-40B4-BE49-F238E27FC236}">
                <a16:creationId xmlns:a16="http://schemas.microsoft.com/office/drawing/2014/main" id="{666A74E8-1119-4EBD-813F-004E2268AB83}"/>
              </a:ext>
            </a:extLst>
          </p:cNvPr>
          <p:cNvSpPr txBox="1">
            <a:spLocks noChangeArrowheads="1"/>
          </p:cNvSpPr>
          <p:nvPr/>
        </p:nvSpPr>
        <p:spPr bwMode="auto">
          <a:xfrm>
            <a:off x="1773809" y="1095560"/>
            <a:ext cx="712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Primary</a:t>
            </a:r>
            <a:b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b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infection</a:t>
            </a:r>
          </a:p>
        </p:txBody>
      </p:sp>
      <p:sp>
        <p:nvSpPr>
          <p:cNvPr id="59" name="Line 92">
            <a:extLst>
              <a:ext uri="{FF2B5EF4-FFF2-40B4-BE49-F238E27FC236}">
                <a16:creationId xmlns:a16="http://schemas.microsoft.com/office/drawing/2014/main" id="{9694BC9E-FC03-46FB-BB32-2605ADBFFD10}"/>
              </a:ext>
            </a:extLst>
          </p:cNvPr>
          <p:cNvSpPr>
            <a:spLocks noChangeShapeType="1"/>
          </p:cNvSpPr>
          <p:nvPr/>
        </p:nvSpPr>
        <p:spPr bwMode="auto">
          <a:xfrm flipH="1">
            <a:off x="1657868" y="1375385"/>
            <a:ext cx="175690" cy="126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0" name="Line 37">
            <a:extLst>
              <a:ext uri="{FF2B5EF4-FFF2-40B4-BE49-F238E27FC236}">
                <a16:creationId xmlns:a16="http://schemas.microsoft.com/office/drawing/2014/main" id="{D4DE611D-2DDA-4BB9-A6C9-55CD463686AF}"/>
              </a:ext>
            </a:extLst>
          </p:cNvPr>
          <p:cNvSpPr>
            <a:spLocks noChangeShapeType="1"/>
          </p:cNvSpPr>
          <p:nvPr/>
        </p:nvSpPr>
        <p:spPr bwMode="auto">
          <a:xfrm>
            <a:off x="1752600" y="1962150"/>
            <a:ext cx="4524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1" name="Line 121">
            <a:extLst>
              <a:ext uri="{FF2B5EF4-FFF2-40B4-BE49-F238E27FC236}">
                <a16:creationId xmlns:a16="http://schemas.microsoft.com/office/drawing/2014/main" id="{A5D55B50-7D1B-4A89-98E0-8650F48A3E2C}"/>
              </a:ext>
            </a:extLst>
          </p:cNvPr>
          <p:cNvSpPr>
            <a:spLocks noChangeShapeType="1"/>
          </p:cNvSpPr>
          <p:nvPr/>
        </p:nvSpPr>
        <p:spPr bwMode="auto">
          <a:xfrm>
            <a:off x="1752600" y="1962150"/>
            <a:ext cx="0" cy="95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2" name="Line 97">
            <a:extLst>
              <a:ext uri="{FF2B5EF4-FFF2-40B4-BE49-F238E27FC236}">
                <a16:creationId xmlns:a16="http://schemas.microsoft.com/office/drawing/2014/main" id="{7A31E8D3-51D7-49C9-9444-0F098C5BA1D5}"/>
              </a:ext>
            </a:extLst>
          </p:cNvPr>
          <p:cNvSpPr>
            <a:spLocks noChangeShapeType="1"/>
          </p:cNvSpPr>
          <p:nvPr/>
        </p:nvSpPr>
        <p:spPr bwMode="auto">
          <a:xfrm>
            <a:off x="2209800" y="1962150"/>
            <a:ext cx="0" cy="95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3" name="Line 118">
            <a:extLst>
              <a:ext uri="{FF2B5EF4-FFF2-40B4-BE49-F238E27FC236}">
                <a16:creationId xmlns:a16="http://schemas.microsoft.com/office/drawing/2014/main" id="{DDE96140-1095-4891-8193-CD42B6E7F334}"/>
              </a:ext>
            </a:extLst>
          </p:cNvPr>
          <p:cNvSpPr>
            <a:spLocks noChangeShapeType="1"/>
          </p:cNvSpPr>
          <p:nvPr/>
        </p:nvSpPr>
        <p:spPr bwMode="auto">
          <a:xfrm>
            <a:off x="2051051" y="1657350"/>
            <a:ext cx="234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6" name="Line 93">
            <a:extLst>
              <a:ext uri="{FF2B5EF4-FFF2-40B4-BE49-F238E27FC236}">
                <a16:creationId xmlns:a16="http://schemas.microsoft.com/office/drawing/2014/main" id="{FF0A4DFD-C125-4F96-BB23-6D4170E87EC0}"/>
              </a:ext>
            </a:extLst>
          </p:cNvPr>
          <p:cNvSpPr>
            <a:spLocks noChangeShapeType="1"/>
          </p:cNvSpPr>
          <p:nvPr/>
        </p:nvSpPr>
        <p:spPr bwMode="auto">
          <a:xfrm>
            <a:off x="2043113" y="1657350"/>
            <a:ext cx="0" cy="282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Arial"/>
              <a:ea typeface="+mn-ea"/>
              <a:cs typeface="+mn-cs"/>
            </a:endParaRPr>
          </a:p>
        </p:txBody>
      </p:sp>
      <p:sp>
        <p:nvSpPr>
          <p:cNvPr id="67" name="Text Box 29">
            <a:extLst>
              <a:ext uri="{FF2B5EF4-FFF2-40B4-BE49-F238E27FC236}">
                <a16:creationId xmlns:a16="http://schemas.microsoft.com/office/drawing/2014/main" id="{D9BF7AAD-B366-4736-BC8D-BDBCE9F4CE5E}"/>
              </a:ext>
            </a:extLst>
          </p:cNvPr>
          <p:cNvSpPr txBox="1">
            <a:spLocks noChangeArrowheads="1"/>
          </p:cNvSpPr>
          <p:nvPr/>
        </p:nvSpPr>
        <p:spPr bwMode="auto">
          <a:xfrm>
            <a:off x="2266644" y="1470160"/>
            <a:ext cx="19542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Possible acute HIV syndrome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Wide dissemination of virus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Seeding of lymphoid organs</a:t>
            </a:r>
          </a:p>
        </p:txBody>
      </p:sp>
      <p:sp>
        <p:nvSpPr>
          <p:cNvPr id="68" name="Line 63">
            <a:extLst>
              <a:ext uri="{FF2B5EF4-FFF2-40B4-BE49-F238E27FC236}">
                <a16:creationId xmlns:a16="http://schemas.microsoft.com/office/drawing/2014/main" id="{159BF1EB-2C39-4DE3-8C08-354FF398E42E}"/>
              </a:ext>
            </a:extLst>
          </p:cNvPr>
          <p:cNvSpPr>
            <a:spLocks noChangeShapeType="1"/>
          </p:cNvSpPr>
          <p:nvPr/>
        </p:nvSpPr>
        <p:spPr bwMode="auto">
          <a:xfrm>
            <a:off x="2494534" y="2343150"/>
            <a:ext cx="0" cy="190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70" name="Line 36">
            <a:extLst>
              <a:ext uri="{FF2B5EF4-FFF2-40B4-BE49-F238E27FC236}">
                <a16:creationId xmlns:a16="http://schemas.microsoft.com/office/drawing/2014/main" id="{DC135E25-4EEA-465B-BED7-65C6F61C8B2B}"/>
              </a:ext>
            </a:extLst>
          </p:cNvPr>
          <p:cNvSpPr>
            <a:spLocks noChangeShapeType="1"/>
          </p:cNvSpPr>
          <p:nvPr/>
        </p:nvSpPr>
        <p:spPr bwMode="auto">
          <a:xfrm>
            <a:off x="2486596" y="2341563"/>
            <a:ext cx="33258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Arial"/>
              <a:ea typeface="+mn-ea"/>
              <a:cs typeface="+mn-cs"/>
            </a:endParaRPr>
          </a:p>
        </p:txBody>
      </p:sp>
      <p:sp>
        <p:nvSpPr>
          <p:cNvPr id="71" name="Line 62">
            <a:extLst>
              <a:ext uri="{FF2B5EF4-FFF2-40B4-BE49-F238E27FC236}">
                <a16:creationId xmlns:a16="http://schemas.microsoft.com/office/drawing/2014/main" id="{FDABF233-3150-4D06-BEBD-1A3A4C134F39}"/>
              </a:ext>
            </a:extLst>
          </p:cNvPr>
          <p:cNvSpPr>
            <a:spLocks noChangeShapeType="1"/>
          </p:cNvSpPr>
          <p:nvPr/>
        </p:nvSpPr>
        <p:spPr bwMode="auto">
          <a:xfrm>
            <a:off x="5791200" y="2343150"/>
            <a:ext cx="0" cy="190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72" name="Text Box 30">
            <a:extLst>
              <a:ext uri="{FF2B5EF4-FFF2-40B4-BE49-F238E27FC236}">
                <a16:creationId xmlns:a16="http://schemas.microsoft.com/office/drawing/2014/main" id="{07DF05EC-343F-44D3-929C-FF36549CAD27}"/>
              </a:ext>
            </a:extLst>
          </p:cNvPr>
          <p:cNvSpPr txBox="1">
            <a:spLocks noChangeArrowheads="1"/>
          </p:cNvSpPr>
          <p:nvPr/>
        </p:nvSpPr>
        <p:spPr bwMode="auto">
          <a:xfrm>
            <a:off x="3608388" y="2114550"/>
            <a:ext cx="1293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Clinical latency</a:t>
            </a:r>
          </a:p>
        </p:txBody>
      </p:sp>
      <p:sp>
        <p:nvSpPr>
          <p:cNvPr id="73" name="Text Box 33">
            <a:extLst>
              <a:ext uri="{FF2B5EF4-FFF2-40B4-BE49-F238E27FC236}">
                <a16:creationId xmlns:a16="http://schemas.microsoft.com/office/drawing/2014/main" id="{E24A264F-0AD8-4E03-8F93-2903BF23D3C7}"/>
              </a:ext>
            </a:extLst>
          </p:cNvPr>
          <p:cNvSpPr txBox="1">
            <a:spLocks noChangeArrowheads="1"/>
          </p:cNvSpPr>
          <p:nvPr/>
        </p:nvSpPr>
        <p:spPr bwMode="auto">
          <a:xfrm>
            <a:off x="5397500" y="2800350"/>
            <a:ext cx="1038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Constitutional</a:t>
            </a:r>
            <a:b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b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symptoms</a:t>
            </a:r>
          </a:p>
        </p:txBody>
      </p:sp>
      <p:sp>
        <p:nvSpPr>
          <p:cNvPr id="75" name="Line 94">
            <a:extLst>
              <a:ext uri="{FF2B5EF4-FFF2-40B4-BE49-F238E27FC236}">
                <a16:creationId xmlns:a16="http://schemas.microsoft.com/office/drawing/2014/main" id="{E5323B47-5134-4864-A445-F606C661E885}"/>
              </a:ext>
            </a:extLst>
          </p:cNvPr>
          <p:cNvSpPr>
            <a:spLocks noChangeShapeType="1"/>
          </p:cNvSpPr>
          <p:nvPr/>
        </p:nvSpPr>
        <p:spPr bwMode="auto">
          <a:xfrm flipH="1">
            <a:off x="5935662" y="3154363"/>
            <a:ext cx="7937" cy="4540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Arial"/>
              <a:ea typeface="+mn-ea"/>
              <a:cs typeface="+mn-cs"/>
            </a:endParaRPr>
          </a:p>
        </p:txBody>
      </p:sp>
      <p:sp>
        <p:nvSpPr>
          <p:cNvPr id="76" name="Text Box 32">
            <a:extLst>
              <a:ext uri="{FF2B5EF4-FFF2-40B4-BE49-F238E27FC236}">
                <a16:creationId xmlns:a16="http://schemas.microsoft.com/office/drawing/2014/main" id="{8D3AC3D5-A3C7-4569-AA89-2338AAACEF23}"/>
              </a:ext>
            </a:extLst>
          </p:cNvPr>
          <p:cNvSpPr txBox="1">
            <a:spLocks noChangeArrowheads="1"/>
          </p:cNvSpPr>
          <p:nvPr/>
        </p:nvSpPr>
        <p:spPr bwMode="auto">
          <a:xfrm>
            <a:off x="5828738" y="1787421"/>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Opportunistic</a:t>
            </a:r>
            <a:b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b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diseases</a:t>
            </a:r>
          </a:p>
        </p:txBody>
      </p:sp>
      <p:sp>
        <p:nvSpPr>
          <p:cNvPr id="77" name="Text Box 31">
            <a:extLst>
              <a:ext uri="{FF2B5EF4-FFF2-40B4-BE49-F238E27FC236}">
                <a16:creationId xmlns:a16="http://schemas.microsoft.com/office/drawing/2014/main" id="{B9F66B8F-ACEC-4F84-8E26-269015367151}"/>
              </a:ext>
            </a:extLst>
          </p:cNvPr>
          <p:cNvSpPr txBox="1">
            <a:spLocks noChangeArrowheads="1"/>
          </p:cNvSpPr>
          <p:nvPr/>
        </p:nvSpPr>
        <p:spPr bwMode="auto">
          <a:xfrm>
            <a:off x="6644665" y="1445757"/>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FFFF00"/>
              </a:buClr>
              <a:buSzPct val="10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FFFF00"/>
              </a:buClr>
              <a:buSzPct val="10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FFFF00"/>
              </a:buClr>
              <a:buSzPct val="10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FFFF00"/>
              </a:buClr>
              <a:buSzPct val="100000"/>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Death</a:t>
            </a:r>
          </a:p>
        </p:txBody>
      </p:sp>
      <p:sp>
        <p:nvSpPr>
          <p:cNvPr id="78" name="Line 95">
            <a:extLst>
              <a:ext uri="{FF2B5EF4-FFF2-40B4-BE49-F238E27FC236}">
                <a16:creationId xmlns:a16="http://schemas.microsoft.com/office/drawing/2014/main" id="{DF3C366C-15A5-4AE6-B8C9-DA2C5C8A2CA1}"/>
              </a:ext>
            </a:extLst>
          </p:cNvPr>
          <p:cNvSpPr>
            <a:spLocks noChangeShapeType="1"/>
          </p:cNvSpPr>
          <p:nvPr/>
        </p:nvSpPr>
        <p:spPr bwMode="auto">
          <a:xfrm flipH="1">
            <a:off x="6387376" y="2184296"/>
            <a:ext cx="5652" cy="54907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79" name="Line 95">
            <a:extLst>
              <a:ext uri="{FF2B5EF4-FFF2-40B4-BE49-F238E27FC236}">
                <a16:creationId xmlns:a16="http://schemas.microsoft.com/office/drawing/2014/main" id="{7C8D1332-1E20-4FCD-A522-C214AD1299CA}"/>
              </a:ext>
            </a:extLst>
          </p:cNvPr>
          <p:cNvSpPr>
            <a:spLocks noChangeShapeType="1"/>
          </p:cNvSpPr>
          <p:nvPr/>
        </p:nvSpPr>
        <p:spPr bwMode="auto">
          <a:xfrm flipH="1">
            <a:off x="6919609" y="1657350"/>
            <a:ext cx="7936" cy="40869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4" name="TextBox 63">
            <a:extLst>
              <a:ext uri="{FF2B5EF4-FFF2-40B4-BE49-F238E27FC236}">
                <a16:creationId xmlns:a16="http://schemas.microsoft.com/office/drawing/2014/main" id="{D9AE56C1-B462-44FB-8379-17A75E2FBE85}"/>
              </a:ext>
            </a:extLst>
          </p:cNvPr>
          <p:cNvSpPr txBox="1"/>
          <p:nvPr/>
        </p:nvSpPr>
        <p:spPr>
          <a:xfrm>
            <a:off x="1447800" y="4745247"/>
            <a:ext cx="698066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a:ea typeface="+mn-ea"/>
                <a:cs typeface="+mn-cs"/>
              </a:rPr>
              <a:t>Adapted from Ann Intern Med 1996;124:654</a:t>
            </a:r>
          </a:p>
        </p:txBody>
      </p:sp>
    </p:spTree>
    <p:extLst>
      <p:ext uri="{BB962C8B-B14F-4D97-AF65-F5344CB8AC3E}">
        <p14:creationId xmlns:p14="http://schemas.microsoft.com/office/powerpoint/2010/main" val="2285304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Laboratory Markers</a:t>
            </a:r>
          </a:p>
        </p:txBody>
      </p:sp>
      <p:pic>
        <p:nvPicPr>
          <p:cNvPr id="6" name="Content Placeholder 5">
            <a:extLst>
              <a:ext uri="{FF2B5EF4-FFF2-40B4-BE49-F238E27FC236}">
                <a16:creationId xmlns:a16="http://schemas.microsoft.com/office/drawing/2014/main" id="{87294BC8-E4A9-4059-A0E5-B1D8E20B56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9268" y="1200150"/>
            <a:ext cx="5131190" cy="3275410"/>
          </a:xfrm>
        </p:spPr>
      </p:pic>
      <p:sp>
        <p:nvSpPr>
          <p:cNvPr id="4" name="Slide Number Placeholder 3"/>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35</a:t>
            </a:fld>
            <a:endParaRPr lang="en-US" dirty="0">
              <a:solidFill>
                <a:srgbClr val="FFFFFF"/>
              </a:solidFill>
              <a:latin typeface="Arial"/>
            </a:endParaRPr>
          </a:p>
        </p:txBody>
      </p:sp>
      <p:sp>
        <p:nvSpPr>
          <p:cNvPr id="7" name="Rectangle 6">
            <a:extLst>
              <a:ext uri="{FF2B5EF4-FFF2-40B4-BE49-F238E27FC236}">
                <a16:creationId xmlns:a16="http://schemas.microsoft.com/office/drawing/2014/main" id="{195ACD96-0276-417E-9D8E-623EA3A6D207}"/>
              </a:ext>
            </a:extLst>
          </p:cNvPr>
          <p:cNvSpPr/>
          <p:nvPr/>
        </p:nvSpPr>
        <p:spPr>
          <a:xfrm>
            <a:off x="1414585" y="4709292"/>
            <a:ext cx="6994768" cy="400110"/>
          </a:xfrm>
          <a:prstGeom prst="rect">
            <a:avLst/>
          </a:prstGeom>
        </p:spPr>
        <p:txBody>
          <a:bodyPr wrap="square">
            <a:spAutoFit/>
          </a:bodyPr>
          <a:lstStyle/>
          <a:p>
            <a:pPr algn="ctr" defTabSz="685800"/>
            <a:r>
              <a:rPr lang="en-US" sz="1000" dirty="0">
                <a:solidFill>
                  <a:srgbClr val="FFFFFF"/>
                </a:solidFill>
                <a:latin typeface="Arial"/>
              </a:rPr>
              <a:t>Fiebig EW, Wright DJ, Rawal BD, et al. Dynamics of HIV viremia and antibody seroconversion in plasma donors: implications for diagnosis and staging of primary HIV infection. AIDS. 2003;17:1871-9.</a:t>
            </a:r>
          </a:p>
        </p:txBody>
      </p:sp>
      <p:sp>
        <p:nvSpPr>
          <p:cNvPr id="8" name="TextBox 7">
            <a:extLst>
              <a:ext uri="{FF2B5EF4-FFF2-40B4-BE49-F238E27FC236}">
                <a16:creationId xmlns:a16="http://schemas.microsoft.com/office/drawing/2014/main" id="{2C052D08-3949-4454-890D-05C21C5EE7F3}"/>
              </a:ext>
            </a:extLst>
          </p:cNvPr>
          <p:cNvSpPr txBox="1"/>
          <p:nvPr/>
        </p:nvSpPr>
        <p:spPr>
          <a:xfrm>
            <a:off x="2049268" y="4405335"/>
            <a:ext cx="5131190"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Tree>
    <p:extLst>
      <p:ext uri="{BB962C8B-B14F-4D97-AF65-F5344CB8AC3E}">
        <p14:creationId xmlns:p14="http://schemas.microsoft.com/office/powerpoint/2010/main" val="2190257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35B0-E300-4BA1-BD5F-49B740969438}"/>
              </a:ext>
            </a:extLst>
          </p:cNvPr>
          <p:cNvSpPr>
            <a:spLocks noGrp="1"/>
          </p:cNvSpPr>
          <p:nvPr>
            <p:ph type="title"/>
          </p:nvPr>
        </p:nvSpPr>
        <p:spPr/>
        <p:txBody>
          <a:bodyPr/>
          <a:lstStyle/>
          <a:p>
            <a:pPr algn="ctr"/>
            <a:r>
              <a:rPr lang="en-US" dirty="0"/>
              <a:t>HIV RNA</a:t>
            </a:r>
          </a:p>
        </p:txBody>
      </p:sp>
      <p:pic>
        <p:nvPicPr>
          <p:cNvPr id="6" name="Content Placeholder 5">
            <a:extLst>
              <a:ext uri="{FF2B5EF4-FFF2-40B4-BE49-F238E27FC236}">
                <a16:creationId xmlns:a16="http://schemas.microsoft.com/office/drawing/2014/main" id="{E642C931-2EA5-461E-8D19-789D8DFDA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891" y="1200150"/>
            <a:ext cx="5737943" cy="3275410"/>
          </a:xfrm>
        </p:spPr>
      </p:pic>
      <p:sp>
        <p:nvSpPr>
          <p:cNvPr id="4" name="Slide Number Placeholder 3">
            <a:extLst>
              <a:ext uri="{FF2B5EF4-FFF2-40B4-BE49-F238E27FC236}">
                <a16:creationId xmlns:a16="http://schemas.microsoft.com/office/drawing/2014/main" id="{BB0EB472-3A9E-4ADF-8782-87654B4C243B}"/>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36</a:t>
            </a:fld>
            <a:endParaRPr lang="en-US" dirty="0">
              <a:solidFill>
                <a:srgbClr val="FFFFFF"/>
              </a:solidFill>
              <a:latin typeface="Arial"/>
            </a:endParaRPr>
          </a:p>
        </p:txBody>
      </p:sp>
      <p:sp>
        <p:nvSpPr>
          <p:cNvPr id="8" name="Rectangle 7">
            <a:extLst>
              <a:ext uri="{FF2B5EF4-FFF2-40B4-BE49-F238E27FC236}">
                <a16:creationId xmlns:a16="http://schemas.microsoft.com/office/drawing/2014/main" id="{B1B4CE4C-3173-4147-B5DD-CA52254A4643}"/>
              </a:ext>
            </a:extLst>
          </p:cNvPr>
          <p:cNvSpPr/>
          <p:nvPr/>
        </p:nvSpPr>
        <p:spPr>
          <a:xfrm>
            <a:off x="1445846" y="4724923"/>
            <a:ext cx="6955691" cy="246221"/>
          </a:xfrm>
          <a:prstGeom prst="rect">
            <a:avLst/>
          </a:prstGeom>
        </p:spPr>
        <p:txBody>
          <a:bodyPr wrap="square">
            <a:spAutoFit/>
          </a:bodyPr>
          <a:lstStyle/>
          <a:p>
            <a:pPr algn="ctr" defTabSz="685800">
              <a:defRPr/>
            </a:pPr>
            <a:r>
              <a:rPr lang="sv-SE" sz="1000" dirty="0">
                <a:solidFill>
                  <a:srgbClr val="FFFFFF"/>
                </a:solidFill>
                <a:latin typeface="Arial"/>
              </a:rPr>
              <a:t>National HIV Curriculum. Illustration: David H. Spach, MD. https://www.hiv.uw.edu/</a:t>
            </a:r>
            <a:endParaRPr lang="en-US" sz="1000" dirty="0">
              <a:solidFill>
                <a:srgbClr val="FFFFFF"/>
              </a:solidFill>
              <a:latin typeface="Arial"/>
            </a:endParaRPr>
          </a:p>
        </p:txBody>
      </p:sp>
    </p:spTree>
    <p:extLst>
      <p:ext uri="{BB962C8B-B14F-4D97-AF65-F5344CB8AC3E}">
        <p14:creationId xmlns:p14="http://schemas.microsoft.com/office/powerpoint/2010/main" val="241146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DC1B-5FB4-4995-8DE1-FE40AC3AEB51}"/>
              </a:ext>
            </a:extLst>
          </p:cNvPr>
          <p:cNvSpPr>
            <a:spLocks noGrp="1"/>
          </p:cNvSpPr>
          <p:nvPr>
            <p:ph type="title"/>
          </p:nvPr>
        </p:nvSpPr>
        <p:spPr/>
        <p:txBody>
          <a:bodyPr/>
          <a:lstStyle/>
          <a:p>
            <a:pPr algn="ctr"/>
            <a:r>
              <a:rPr lang="en-US" dirty="0"/>
              <a:t>HIV Testing</a:t>
            </a:r>
          </a:p>
        </p:txBody>
      </p:sp>
      <p:sp>
        <p:nvSpPr>
          <p:cNvPr id="4" name="Slide Number Placeholder 3">
            <a:extLst>
              <a:ext uri="{FF2B5EF4-FFF2-40B4-BE49-F238E27FC236}">
                <a16:creationId xmlns:a16="http://schemas.microsoft.com/office/drawing/2014/main" id="{C0E990C5-E53F-4045-A658-3B5CA900B199}"/>
              </a:ext>
            </a:extLst>
          </p:cNvPr>
          <p:cNvSpPr>
            <a:spLocks noGrp="1"/>
          </p:cNvSpPr>
          <p:nvPr>
            <p:ph type="sldNum" sz="quarter" idx="12"/>
          </p:nvPr>
        </p:nvSpPr>
        <p:spPr/>
        <p:txBody>
          <a:bodyPr/>
          <a:lstStyle/>
          <a:p>
            <a:pPr defTabSz="685800">
              <a:defRPr/>
            </a:pPr>
            <a:fld id="{6E2D2B3B-882E-40F3-A32F-6DD516915044}" type="slidenum">
              <a:rPr lang="en-US">
                <a:solidFill>
                  <a:srgbClr val="FFFFFF"/>
                </a:solidFill>
                <a:latin typeface="Arial"/>
              </a:rPr>
              <a:pPr defTabSz="685800">
                <a:defRPr/>
              </a:pPr>
              <a:t>37</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349D84CF-334A-4623-B207-1E3D6B72699A}"/>
              </a:ext>
            </a:extLst>
          </p:cNvPr>
          <p:cNvSpPr txBox="1"/>
          <p:nvPr/>
        </p:nvSpPr>
        <p:spPr>
          <a:xfrm>
            <a:off x="457201" y="1444558"/>
            <a:ext cx="2738336" cy="3139321"/>
          </a:xfrm>
          <a:prstGeom prst="rect">
            <a:avLst/>
          </a:prstGeom>
          <a:solidFill>
            <a:schemeClr val="tx2">
              <a:lumMod val="20000"/>
              <a:lumOff val="80000"/>
            </a:schemeClr>
          </a:solidFill>
        </p:spPr>
        <p:txBody>
          <a:bodyPr wrap="square" rtlCol="0">
            <a:spAutoFit/>
          </a:bodyPr>
          <a:lstStyle/>
          <a:p>
            <a:pPr algn="ctr" defTabSz="685800">
              <a:defRPr/>
            </a:pPr>
            <a:r>
              <a:rPr lang="en-US" u="sng" dirty="0">
                <a:solidFill>
                  <a:srgbClr val="222222"/>
                </a:solidFill>
                <a:latin typeface="Arial"/>
              </a:rPr>
              <a:t>Antibody</a:t>
            </a:r>
          </a:p>
          <a:p>
            <a:pPr marL="257175" indent="-257175" defTabSz="685800">
              <a:buFont typeface="Arial" panose="020B0604020202020204" pitchFamily="34" charset="0"/>
              <a:buChar char="•"/>
              <a:defRPr/>
            </a:pPr>
            <a:r>
              <a:rPr lang="en-US" dirty="0">
                <a:solidFill>
                  <a:srgbClr val="222222"/>
                </a:solidFill>
                <a:latin typeface="Arial"/>
              </a:rPr>
              <a:t>IgG and/or IgM</a:t>
            </a:r>
          </a:p>
          <a:p>
            <a:pPr marL="257175" indent="-257175" defTabSz="685800">
              <a:buFont typeface="Arial" panose="020B0604020202020204" pitchFamily="34" charset="0"/>
              <a:buChar char="•"/>
              <a:defRPr/>
            </a:pPr>
            <a:r>
              <a:rPr lang="en-US" dirty="0">
                <a:solidFill>
                  <a:srgbClr val="222222"/>
                </a:solidFill>
                <a:latin typeface="Arial"/>
              </a:rPr>
              <a:t>Lab-based</a:t>
            </a:r>
          </a:p>
          <a:p>
            <a:pPr marL="600075" lvl="1" indent="-257175" defTabSz="685800">
              <a:buFont typeface="Arial" panose="020B0604020202020204" pitchFamily="34" charset="0"/>
              <a:buChar char="•"/>
              <a:defRPr/>
            </a:pPr>
            <a:r>
              <a:rPr lang="en-US" dirty="0">
                <a:solidFill>
                  <a:srgbClr val="222222"/>
                </a:solidFill>
                <a:latin typeface="Arial"/>
              </a:rPr>
              <a:t>Plasma/serum</a:t>
            </a:r>
          </a:p>
          <a:p>
            <a:pPr marL="600075" lvl="1" indent="-257175" defTabSz="685800">
              <a:buFont typeface="Arial" panose="020B0604020202020204" pitchFamily="34" charset="0"/>
              <a:buChar char="•"/>
              <a:defRPr/>
            </a:pPr>
            <a:r>
              <a:rPr lang="en-US" dirty="0">
                <a:solidFill>
                  <a:srgbClr val="222222"/>
                </a:solidFill>
                <a:latin typeface="Arial"/>
              </a:rPr>
              <a:t>Dried blood spot</a:t>
            </a:r>
          </a:p>
          <a:p>
            <a:pPr marL="600075" lvl="1" indent="-257175" defTabSz="685800">
              <a:buFont typeface="Arial" panose="020B0604020202020204" pitchFamily="34" charset="0"/>
              <a:buChar char="•"/>
              <a:defRPr/>
            </a:pPr>
            <a:r>
              <a:rPr lang="en-US" dirty="0">
                <a:solidFill>
                  <a:srgbClr val="222222"/>
                </a:solidFill>
                <a:latin typeface="Arial"/>
              </a:rPr>
              <a:t>Oral fluid</a:t>
            </a:r>
          </a:p>
          <a:p>
            <a:pPr marL="257175" indent="-257175" defTabSz="685800">
              <a:buFont typeface="Arial" panose="020B0604020202020204" pitchFamily="34" charset="0"/>
              <a:buChar char="•"/>
              <a:defRPr/>
            </a:pPr>
            <a:r>
              <a:rPr lang="en-US" dirty="0">
                <a:solidFill>
                  <a:srgbClr val="222222"/>
                </a:solidFill>
                <a:latin typeface="Arial"/>
              </a:rPr>
              <a:t>Point of care (POC)</a:t>
            </a:r>
          </a:p>
          <a:p>
            <a:pPr marL="600075" lvl="1" indent="-257175" defTabSz="685800">
              <a:buFont typeface="Arial" panose="020B0604020202020204" pitchFamily="34" charset="0"/>
              <a:buChar char="•"/>
              <a:defRPr/>
            </a:pPr>
            <a:r>
              <a:rPr lang="en-US" dirty="0">
                <a:solidFill>
                  <a:srgbClr val="222222"/>
                </a:solidFill>
                <a:latin typeface="Arial"/>
              </a:rPr>
              <a:t>Rapid</a:t>
            </a:r>
          </a:p>
          <a:p>
            <a:pPr marL="600075" lvl="1" indent="-257175" defTabSz="685800">
              <a:buFont typeface="Arial" panose="020B0604020202020204" pitchFamily="34" charset="0"/>
              <a:buChar char="•"/>
              <a:defRPr/>
            </a:pPr>
            <a:r>
              <a:rPr lang="en-US" dirty="0">
                <a:solidFill>
                  <a:srgbClr val="222222"/>
                </a:solidFill>
                <a:latin typeface="Arial"/>
              </a:rPr>
              <a:t>Plasma, serum, whole blood</a:t>
            </a:r>
          </a:p>
          <a:p>
            <a:pPr marL="600075" lvl="1" indent="-257175" defTabSz="685800">
              <a:buFont typeface="Arial" panose="020B0604020202020204" pitchFamily="34" charset="0"/>
              <a:buChar char="•"/>
              <a:defRPr/>
            </a:pPr>
            <a:r>
              <a:rPr lang="en-US" dirty="0">
                <a:solidFill>
                  <a:srgbClr val="222222"/>
                </a:solidFill>
                <a:latin typeface="Arial"/>
              </a:rPr>
              <a:t>Oral fluid</a:t>
            </a:r>
          </a:p>
        </p:txBody>
      </p:sp>
      <p:sp>
        <p:nvSpPr>
          <p:cNvPr id="6" name="TextBox 5">
            <a:extLst>
              <a:ext uri="{FF2B5EF4-FFF2-40B4-BE49-F238E27FC236}">
                <a16:creationId xmlns:a16="http://schemas.microsoft.com/office/drawing/2014/main" id="{B735AF6D-C77D-478D-9049-33574818D759}"/>
              </a:ext>
            </a:extLst>
          </p:cNvPr>
          <p:cNvSpPr txBox="1"/>
          <p:nvPr/>
        </p:nvSpPr>
        <p:spPr>
          <a:xfrm>
            <a:off x="3262486" y="1444558"/>
            <a:ext cx="2738336" cy="2585323"/>
          </a:xfrm>
          <a:prstGeom prst="rect">
            <a:avLst/>
          </a:prstGeom>
          <a:solidFill>
            <a:schemeClr val="accent1">
              <a:lumMod val="20000"/>
              <a:lumOff val="80000"/>
            </a:schemeClr>
          </a:solidFill>
        </p:spPr>
        <p:txBody>
          <a:bodyPr wrap="square" rtlCol="0">
            <a:spAutoFit/>
          </a:bodyPr>
          <a:lstStyle/>
          <a:p>
            <a:pPr algn="ctr" defTabSz="685800">
              <a:defRPr/>
            </a:pPr>
            <a:r>
              <a:rPr lang="en-US" u="sng" dirty="0">
                <a:solidFill>
                  <a:srgbClr val="222222"/>
                </a:solidFill>
                <a:latin typeface="Arial"/>
              </a:rPr>
              <a:t>Nucleic Acid</a:t>
            </a:r>
          </a:p>
          <a:p>
            <a:pPr marL="257175" indent="-257175" defTabSz="685800">
              <a:buFont typeface="Arial" panose="020B0604020202020204" pitchFamily="34" charset="0"/>
              <a:buChar char="•"/>
              <a:defRPr/>
            </a:pPr>
            <a:r>
              <a:rPr lang="en-US" dirty="0">
                <a:solidFill>
                  <a:srgbClr val="222222"/>
                </a:solidFill>
                <a:latin typeface="Arial"/>
              </a:rPr>
              <a:t>HIV RNA PCR</a:t>
            </a:r>
          </a:p>
          <a:p>
            <a:pPr marL="600075" lvl="1" indent="-257175" defTabSz="685800">
              <a:buFont typeface="Arial" panose="020B0604020202020204" pitchFamily="34" charset="0"/>
              <a:buChar char="•"/>
              <a:defRPr/>
            </a:pPr>
            <a:r>
              <a:rPr lang="en-US" dirty="0">
                <a:solidFill>
                  <a:srgbClr val="222222"/>
                </a:solidFill>
                <a:latin typeface="Arial"/>
              </a:rPr>
              <a:t>Qualitative</a:t>
            </a:r>
          </a:p>
          <a:p>
            <a:pPr marL="600075" lvl="1" indent="-257175" defTabSz="685800">
              <a:buFont typeface="Arial" panose="020B0604020202020204" pitchFamily="34" charset="0"/>
              <a:buChar char="•"/>
              <a:defRPr/>
            </a:pPr>
            <a:r>
              <a:rPr lang="en-US" dirty="0">
                <a:solidFill>
                  <a:srgbClr val="222222"/>
                </a:solidFill>
                <a:latin typeface="Arial"/>
              </a:rPr>
              <a:t>Quantitative (viral load)</a:t>
            </a:r>
          </a:p>
          <a:p>
            <a:pPr marL="257175" indent="-257175" defTabSz="685800">
              <a:buFont typeface="Arial" panose="020B0604020202020204" pitchFamily="34" charset="0"/>
              <a:buChar char="•"/>
            </a:pPr>
            <a:r>
              <a:rPr lang="en-US" dirty="0">
                <a:solidFill>
                  <a:srgbClr val="222222"/>
                </a:solidFill>
                <a:latin typeface="Arial"/>
              </a:rPr>
              <a:t>Branched DNA (bDNA)</a:t>
            </a:r>
          </a:p>
          <a:p>
            <a:pPr marL="257175" indent="-257175" defTabSz="685800">
              <a:buFont typeface="Arial" panose="020B0604020202020204" pitchFamily="34" charset="0"/>
              <a:buChar char="•"/>
              <a:defRPr/>
            </a:pPr>
            <a:r>
              <a:rPr lang="en-US" dirty="0">
                <a:solidFill>
                  <a:srgbClr val="222222"/>
                </a:solidFill>
                <a:latin typeface="Arial"/>
              </a:rPr>
              <a:t>Lab-based</a:t>
            </a:r>
          </a:p>
          <a:p>
            <a:pPr marL="600075" lvl="1" indent="-257175" defTabSz="685800">
              <a:buFont typeface="Arial" panose="020B0604020202020204" pitchFamily="34" charset="0"/>
              <a:buChar char="•"/>
              <a:defRPr/>
            </a:pPr>
            <a:r>
              <a:rPr lang="en-US" dirty="0">
                <a:solidFill>
                  <a:srgbClr val="222222"/>
                </a:solidFill>
                <a:latin typeface="Arial"/>
              </a:rPr>
              <a:t>Plasma/serum</a:t>
            </a:r>
          </a:p>
        </p:txBody>
      </p:sp>
      <p:sp>
        <p:nvSpPr>
          <p:cNvPr id="7" name="TextBox 6">
            <a:extLst>
              <a:ext uri="{FF2B5EF4-FFF2-40B4-BE49-F238E27FC236}">
                <a16:creationId xmlns:a16="http://schemas.microsoft.com/office/drawing/2014/main" id="{DFCEF56B-006A-4B04-B5E2-1477B5229758}"/>
              </a:ext>
            </a:extLst>
          </p:cNvPr>
          <p:cNvSpPr txBox="1"/>
          <p:nvPr/>
        </p:nvSpPr>
        <p:spPr>
          <a:xfrm>
            <a:off x="6067772" y="1444558"/>
            <a:ext cx="2738336" cy="2308324"/>
          </a:xfrm>
          <a:prstGeom prst="rect">
            <a:avLst/>
          </a:prstGeom>
          <a:solidFill>
            <a:schemeClr val="accent3">
              <a:lumMod val="20000"/>
              <a:lumOff val="80000"/>
            </a:schemeClr>
          </a:solidFill>
        </p:spPr>
        <p:txBody>
          <a:bodyPr wrap="square" rtlCol="0">
            <a:spAutoFit/>
          </a:bodyPr>
          <a:lstStyle/>
          <a:p>
            <a:pPr algn="ctr" defTabSz="685800">
              <a:defRPr/>
            </a:pPr>
            <a:r>
              <a:rPr lang="en-US" u="sng" dirty="0">
                <a:solidFill>
                  <a:srgbClr val="222222"/>
                </a:solidFill>
                <a:latin typeface="Arial"/>
              </a:rPr>
              <a:t>Antigen/Antibody</a:t>
            </a:r>
          </a:p>
          <a:p>
            <a:pPr algn="ctr" defTabSz="685800">
              <a:defRPr/>
            </a:pPr>
            <a:r>
              <a:rPr lang="en-US" dirty="0">
                <a:solidFill>
                  <a:srgbClr val="222222"/>
                </a:solidFill>
                <a:latin typeface="Arial"/>
              </a:rPr>
              <a:t>(4</a:t>
            </a:r>
            <a:r>
              <a:rPr lang="en-US" baseline="30000" dirty="0">
                <a:solidFill>
                  <a:srgbClr val="222222"/>
                </a:solidFill>
                <a:latin typeface="Arial"/>
              </a:rPr>
              <a:t>th</a:t>
            </a:r>
            <a:r>
              <a:rPr lang="en-US" dirty="0">
                <a:solidFill>
                  <a:srgbClr val="222222"/>
                </a:solidFill>
                <a:latin typeface="Arial"/>
              </a:rPr>
              <a:t> generation)</a:t>
            </a:r>
          </a:p>
          <a:p>
            <a:pPr marL="257175" indent="-257175" defTabSz="685800">
              <a:buFont typeface="Arial" panose="020B0604020202020204" pitchFamily="34" charset="0"/>
              <a:buChar char="•"/>
              <a:defRPr/>
            </a:pPr>
            <a:r>
              <a:rPr lang="en-US" dirty="0">
                <a:solidFill>
                  <a:srgbClr val="222222"/>
                </a:solidFill>
                <a:latin typeface="Arial"/>
              </a:rPr>
              <a:t>Lab-based</a:t>
            </a:r>
          </a:p>
          <a:p>
            <a:pPr marL="600075" lvl="1" indent="-257175" defTabSz="685800">
              <a:buFont typeface="Arial" panose="020B0604020202020204" pitchFamily="34" charset="0"/>
              <a:buChar char="•"/>
              <a:defRPr/>
            </a:pPr>
            <a:r>
              <a:rPr lang="en-US" dirty="0">
                <a:solidFill>
                  <a:srgbClr val="222222"/>
                </a:solidFill>
                <a:latin typeface="Arial"/>
              </a:rPr>
              <a:t>Plasma/serum</a:t>
            </a:r>
          </a:p>
          <a:p>
            <a:pPr marL="257175" indent="-257175" defTabSz="685800">
              <a:buFont typeface="Arial" panose="020B0604020202020204" pitchFamily="34" charset="0"/>
              <a:buChar char="•"/>
              <a:defRPr/>
            </a:pPr>
            <a:r>
              <a:rPr lang="en-US" dirty="0">
                <a:solidFill>
                  <a:srgbClr val="222222"/>
                </a:solidFill>
                <a:latin typeface="Arial"/>
              </a:rPr>
              <a:t>Point of care (POC)</a:t>
            </a:r>
          </a:p>
          <a:p>
            <a:pPr marL="600075" lvl="1" indent="-257175" defTabSz="685800">
              <a:buFont typeface="Arial" panose="020B0604020202020204" pitchFamily="34" charset="0"/>
              <a:buChar char="•"/>
              <a:defRPr/>
            </a:pPr>
            <a:r>
              <a:rPr lang="en-US" dirty="0">
                <a:solidFill>
                  <a:srgbClr val="222222"/>
                </a:solidFill>
                <a:latin typeface="Arial"/>
              </a:rPr>
              <a:t>Rapid</a:t>
            </a:r>
          </a:p>
          <a:p>
            <a:pPr marL="600075" lvl="1" indent="-257175" defTabSz="685800">
              <a:buFont typeface="Arial" panose="020B0604020202020204" pitchFamily="34" charset="0"/>
              <a:buChar char="•"/>
              <a:defRPr/>
            </a:pPr>
            <a:r>
              <a:rPr lang="en-US" dirty="0">
                <a:solidFill>
                  <a:srgbClr val="222222"/>
                </a:solidFill>
                <a:latin typeface="Arial"/>
              </a:rPr>
              <a:t>Plasma, serum, whole blood</a:t>
            </a:r>
          </a:p>
        </p:txBody>
      </p:sp>
      <p:sp>
        <p:nvSpPr>
          <p:cNvPr id="8" name="Rectangle 7">
            <a:extLst>
              <a:ext uri="{FF2B5EF4-FFF2-40B4-BE49-F238E27FC236}">
                <a16:creationId xmlns:a16="http://schemas.microsoft.com/office/drawing/2014/main" id="{E7F4A557-E3A1-4B3E-A984-83125208E5D2}"/>
              </a:ext>
            </a:extLst>
          </p:cNvPr>
          <p:cNvSpPr/>
          <p:nvPr/>
        </p:nvSpPr>
        <p:spPr>
          <a:xfrm>
            <a:off x="1422400" y="4709294"/>
            <a:ext cx="6963508" cy="400110"/>
          </a:xfrm>
          <a:prstGeom prst="rect">
            <a:avLst/>
          </a:prstGeom>
        </p:spPr>
        <p:txBody>
          <a:bodyPr wrap="square">
            <a:spAutoFit/>
          </a:bodyPr>
          <a:lstStyle/>
          <a:p>
            <a:pPr algn="ctr" defTabSz="914378">
              <a:defRPr/>
            </a:pPr>
            <a:r>
              <a:rPr lang="sv-SE" sz="1000" dirty="0">
                <a:solidFill>
                  <a:srgbClr val="FFFFFF"/>
                </a:solidFill>
                <a:latin typeface="Arial"/>
                <a:hlinkClick r:id="rId2">
                  <a:extLst>
                    <a:ext uri="{A12FA001-AC4F-418D-AE19-62706E023703}">
                      <ahyp:hlinkClr xmlns:ahyp="http://schemas.microsoft.com/office/drawing/2018/hyperlinkcolor" val="tx"/>
                    </a:ext>
                  </a:extLst>
                </a:hlinkClick>
              </a:rPr>
              <a:t>https://www.cdc.gov/hiv/clinicians/screening/diagnostic-tests.html</a:t>
            </a:r>
            <a:endParaRPr lang="sv-SE" sz="1000" dirty="0">
              <a:solidFill>
                <a:srgbClr val="FFFFFF"/>
              </a:solidFill>
              <a:latin typeface="Arial"/>
            </a:endParaRPr>
          </a:p>
          <a:p>
            <a:pPr algn="ctr" defTabSz="914378">
              <a:defRPr/>
            </a:pPr>
            <a:r>
              <a:rPr lang="sv-SE" sz="1000" dirty="0">
                <a:solidFill>
                  <a:srgbClr val="FFFFFF"/>
                </a:solidFill>
                <a:latin typeface="Arial"/>
              </a:rPr>
              <a:t>Hurt C, et al. Sex Transm Dis 2017 (Dec);44(12):739</a:t>
            </a:r>
            <a:endParaRPr lang="en-US" sz="1000" dirty="0">
              <a:solidFill>
                <a:srgbClr val="FFFFFF"/>
              </a:solidFill>
              <a:latin typeface="Arial"/>
            </a:endParaRPr>
          </a:p>
        </p:txBody>
      </p:sp>
    </p:spTree>
    <p:extLst>
      <p:ext uri="{BB962C8B-B14F-4D97-AF65-F5344CB8AC3E}">
        <p14:creationId xmlns:p14="http://schemas.microsoft.com/office/powerpoint/2010/main" val="170603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07FE28-FCD7-7715-E027-616F1755ED7D}"/>
              </a:ext>
            </a:extLst>
          </p:cNvPr>
          <p:cNvPicPr>
            <a:picLocks noGrp="1" noChangeAspect="1"/>
          </p:cNvPicPr>
          <p:nvPr>
            <p:ph idx="1"/>
          </p:nvPr>
        </p:nvPicPr>
        <p:blipFill rotWithShape="1">
          <a:blip r:embed="rId3"/>
          <a:srcRect b="7667"/>
          <a:stretch/>
        </p:blipFill>
        <p:spPr>
          <a:xfrm>
            <a:off x="4181720" y="13798"/>
            <a:ext cx="4591050" cy="4593161"/>
          </a:xfrm>
          <a:prstGeom prst="rect">
            <a:avLst/>
          </a:prstGeom>
        </p:spPr>
      </p:pic>
      <p:sp>
        <p:nvSpPr>
          <p:cNvPr id="4" name="Slide Number Placeholder 3">
            <a:extLst>
              <a:ext uri="{FF2B5EF4-FFF2-40B4-BE49-F238E27FC236}">
                <a16:creationId xmlns:a16="http://schemas.microsoft.com/office/drawing/2014/main" id="{746102D4-C8F3-4418-E2A9-F594B5CF2490}"/>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38</a:t>
            </a:fld>
            <a:endParaRPr lang="en-US" dirty="0">
              <a:solidFill>
                <a:srgbClr val="FFFFFF"/>
              </a:solidFill>
              <a:latin typeface="Arial"/>
            </a:endParaRPr>
          </a:p>
        </p:txBody>
      </p:sp>
      <p:sp>
        <p:nvSpPr>
          <p:cNvPr id="6" name="Rectangle 5">
            <a:extLst>
              <a:ext uri="{FF2B5EF4-FFF2-40B4-BE49-F238E27FC236}">
                <a16:creationId xmlns:a16="http://schemas.microsoft.com/office/drawing/2014/main" id="{10625C4E-31BF-1A9B-737C-203B397F05C5}"/>
              </a:ext>
            </a:extLst>
          </p:cNvPr>
          <p:cNvSpPr/>
          <p:nvPr/>
        </p:nvSpPr>
        <p:spPr>
          <a:xfrm>
            <a:off x="1477107" y="4741314"/>
            <a:ext cx="6916615" cy="246221"/>
          </a:xfrm>
          <a:prstGeom prst="rect">
            <a:avLst/>
          </a:prstGeom>
        </p:spPr>
        <p:txBody>
          <a:bodyPr wrap="square">
            <a:spAutoFit/>
          </a:bodyPr>
          <a:lstStyle/>
          <a:p>
            <a:pPr algn="ctr" defTabSz="685800">
              <a:defRPr/>
            </a:pPr>
            <a:r>
              <a:rPr lang="en-US" sz="1000" dirty="0">
                <a:solidFill>
                  <a:srgbClr val="FFFFFF"/>
                </a:solidFill>
                <a:latin typeface="Arial"/>
              </a:rPr>
              <a:t>CDC, HIV, Which Tests Should I Use? https://www.cdc.gov/hiv/clinicians/screening/tests.html</a:t>
            </a:r>
          </a:p>
        </p:txBody>
      </p:sp>
      <p:sp>
        <p:nvSpPr>
          <p:cNvPr id="8" name="Title 7">
            <a:extLst>
              <a:ext uri="{FF2B5EF4-FFF2-40B4-BE49-F238E27FC236}">
                <a16:creationId xmlns:a16="http://schemas.microsoft.com/office/drawing/2014/main" id="{A531F066-69E5-4241-A9BE-5E74FDCD558E}"/>
              </a:ext>
            </a:extLst>
          </p:cNvPr>
          <p:cNvSpPr>
            <a:spLocks noGrp="1"/>
          </p:cNvSpPr>
          <p:nvPr>
            <p:ph type="title"/>
          </p:nvPr>
        </p:nvSpPr>
        <p:spPr/>
        <p:txBody>
          <a:bodyPr/>
          <a:lstStyle/>
          <a:p>
            <a:r>
              <a:rPr lang="en-US" dirty="0"/>
              <a:t>Testing Method</a:t>
            </a:r>
          </a:p>
        </p:txBody>
      </p:sp>
    </p:spTree>
    <p:extLst>
      <p:ext uri="{BB962C8B-B14F-4D97-AF65-F5344CB8AC3E}">
        <p14:creationId xmlns:p14="http://schemas.microsoft.com/office/powerpoint/2010/main" val="2159758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8163-321C-4635-ADC2-248B8D667788}"/>
              </a:ext>
            </a:extLst>
          </p:cNvPr>
          <p:cNvSpPr>
            <a:spLocks noGrp="1"/>
          </p:cNvSpPr>
          <p:nvPr>
            <p:ph type="title"/>
          </p:nvPr>
        </p:nvSpPr>
        <p:spPr/>
        <p:txBody>
          <a:bodyPr/>
          <a:lstStyle/>
          <a:p>
            <a:pPr algn="ctr"/>
            <a:r>
              <a:rPr lang="en-US" dirty="0"/>
              <a:t>Window Period</a:t>
            </a:r>
          </a:p>
        </p:txBody>
      </p:sp>
      <p:sp>
        <p:nvSpPr>
          <p:cNvPr id="3" name="Content Placeholder 2">
            <a:extLst>
              <a:ext uri="{FF2B5EF4-FFF2-40B4-BE49-F238E27FC236}">
                <a16:creationId xmlns:a16="http://schemas.microsoft.com/office/drawing/2014/main" id="{D23A9D07-F2D2-4DBC-BA47-F41190D0C0C3}"/>
              </a:ext>
            </a:extLst>
          </p:cNvPr>
          <p:cNvSpPr>
            <a:spLocks noGrp="1"/>
          </p:cNvSpPr>
          <p:nvPr>
            <p:ph sz="half" idx="1"/>
          </p:nvPr>
        </p:nvSpPr>
        <p:spPr/>
        <p:txBody>
          <a:bodyPr>
            <a:normAutofit fontScale="77500" lnSpcReduction="20000"/>
          </a:bodyPr>
          <a:lstStyle/>
          <a:p>
            <a:r>
              <a:rPr lang="en-US" dirty="0"/>
              <a:t>Time between acquisition of HIV and time when a laboratory test will accurately detect HIV infection (in almost all people)</a:t>
            </a:r>
          </a:p>
          <a:p>
            <a:pPr lvl="1"/>
            <a:r>
              <a:rPr lang="en-US" dirty="0"/>
              <a:t>Varies based on test used</a:t>
            </a:r>
          </a:p>
          <a:p>
            <a:pPr lvl="1"/>
            <a:r>
              <a:rPr lang="en-US" dirty="0"/>
              <a:t>A test might be positive in as little as 15 days, but might take as long as 45 days</a:t>
            </a:r>
          </a:p>
        </p:txBody>
      </p:sp>
      <p:sp>
        <p:nvSpPr>
          <p:cNvPr id="4" name="Slide Number Placeholder 3">
            <a:extLst>
              <a:ext uri="{FF2B5EF4-FFF2-40B4-BE49-F238E27FC236}">
                <a16:creationId xmlns:a16="http://schemas.microsoft.com/office/drawing/2014/main" id="{31E77B77-E503-4A6C-A04A-D070505AE92A}"/>
              </a:ext>
            </a:extLst>
          </p:cNvPr>
          <p:cNvSpPr>
            <a:spLocks noGrp="1"/>
          </p:cNvSpPr>
          <p:nvPr>
            <p:ph type="sldNum" sz="quarter" idx="12"/>
          </p:nvPr>
        </p:nvSpPr>
        <p:spPr/>
        <p:txBody>
          <a:bodyPr/>
          <a:lstStyle/>
          <a:p>
            <a:pPr defTabSz="685800">
              <a:defRPr/>
            </a:pPr>
            <a:fld id="{6E2D2B3B-882E-40F3-A32F-6DD516915044}" type="slidenum">
              <a:rPr lang="en-US">
                <a:solidFill>
                  <a:srgbClr val="FFFFFF"/>
                </a:solidFill>
                <a:latin typeface="Arial"/>
              </a:rPr>
              <a:pPr defTabSz="685800">
                <a:defRPr/>
              </a:pPr>
              <a:t>39</a:t>
            </a:fld>
            <a:endParaRPr lang="en-US" dirty="0">
              <a:solidFill>
                <a:srgbClr val="FFFFFF"/>
              </a:solidFill>
              <a:latin typeface="Arial"/>
            </a:endParaRPr>
          </a:p>
        </p:txBody>
      </p:sp>
      <p:pic>
        <p:nvPicPr>
          <p:cNvPr id="14" name="Picture 13">
            <a:extLst>
              <a:ext uri="{FF2B5EF4-FFF2-40B4-BE49-F238E27FC236}">
                <a16:creationId xmlns:a16="http://schemas.microsoft.com/office/drawing/2014/main" id="{E95E10D7-5EAA-48A9-9029-4059A1C05EB1}"/>
              </a:ext>
            </a:extLst>
          </p:cNvPr>
          <p:cNvPicPr>
            <a:picLocks noChangeAspect="1"/>
          </p:cNvPicPr>
          <p:nvPr/>
        </p:nvPicPr>
        <p:blipFill>
          <a:blip r:embed="rId2"/>
          <a:stretch>
            <a:fillRect/>
          </a:stretch>
        </p:blipFill>
        <p:spPr>
          <a:xfrm>
            <a:off x="4282868" y="1211093"/>
            <a:ext cx="4706118" cy="2996564"/>
          </a:xfrm>
          <a:prstGeom prst="rect">
            <a:avLst/>
          </a:prstGeom>
        </p:spPr>
      </p:pic>
      <p:sp>
        <p:nvSpPr>
          <p:cNvPr id="6" name="Rectangle 5">
            <a:extLst>
              <a:ext uri="{FF2B5EF4-FFF2-40B4-BE49-F238E27FC236}">
                <a16:creationId xmlns:a16="http://schemas.microsoft.com/office/drawing/2014/main" id="{57439CBB-D7C2-40CD-879B-B2D84D5CE845}"/>
              </a:ext>
            </a:extLst>
          </p:cNvPr>
          <p:cNvSpPr/>
          <p:nvPr/>
        </p:nvSpPr>
        <p:spPr>
          <a:xfrm>
            <a:off x="1438031" y="4709292"/>
            <a:ext cx="6955692" cy="400110"/>
          </a:xfrm>
          <a:prstGeom prst="rect">
            <a:avLst/>
          </a:prstGeom>
        </p:spPr>
        <p:txBody>
          <a:bodyPr wrap="square">
            <a:spAutoFit/>
          </a:bodyPr>
          <a:lstStyle/>
          <a:p>
            <a:pPr algn="ctr" defTabSz="685800"/>
            <a:r>
              <a:rPr lang="en-US" sz="1000" dirty="0">
                <a:solidFill>
                  <a:srgbClr val="FFFFFF"/>
                </a:solidFill>
                <a:latin typeface="Arial"/>
              </a:rPr>
              <a:t>Adapted from Centers for Disease Control and Prevention and Association of Public Health Laboratories. Laboratory Testing for the Diagnosis of HIV Infection: Updated Recommendations. Published June 27, 2014.</a:t>
            </a:r>
          </a:p>
        </p:txBody>
      </p:sp>
      <p:sp>
        <p:nvSpPr>
          <p:cNvPr id="7" name="TextBox 6">
            <a:extLst>
              <a:ext uri="{FF2B5EF4-FFF2-40B4-BE49-F238E27FC236}">
                <a16:creationId xmlns:a16="http://schemas.microsoft.com/office/drawing/2014/main" id="{DA652CA3-3056-4AC1-8588-4C7A1D774844}"/>
              </a:ext>
            </a:extLst>
          </p:cNvPr>
          <p:cNvSpPr txBox="1"/>
          <p:nvPr/>
        </p:nvSpPr>
        <p:spPr>
          <a:xfrm>
            <a:off x="4282869" y="4124930"/>
            <a:ext cx="4706118"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
        <p:nvSpPr>
          <p:cNvPr id="5" name="Rectangle 4">
            <a:extLst>
              <a:ext uri="{FF2B5EF4-FFF2-40B4-BE49-F238E27FC236}">
                <a16:creationId xmlns:a16="http://schemas.microsoft.com/office/drawing/2014/main" id="{CCCB2B45-3DA5-4753-99CA-4BC120DA95CB}"/>
              </a:ext>
            </a:extLst>
          </p:cNvPr>
          <p:cNvSpPr/>
          <p:nvPr/>
        </p:nvSpPr>
        <p:spPr>
          <a:xfrm>
            <a:off x="5931877" y="3954585"/>
            <a:ext cx="3057109" cy="17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F20076-06D1-4324-AE88-C3F1C2B59352}"/>
              </a:ext>
            </a:extLst>
          </p:cNvPr>
          <p:cNvSpPr/>
          <p:nvPr/>
        </p:nvSpPr>
        <p:spPr>
          <a:xfrm>
            <a:off x="4282868" y="3954585"/>
            <a:ext cx="672086" cy="17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34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a:bodyPr>
          <a:lstStyle/>
          <a:p>
            <a:pPr marL="571500" indent="-457200">
              <a:buFont typeface="+mj-lt"/>
              <a:buAutoNum type="arabicPeriod"/>
            </a:pPr>
            <a:r>
              <a:rPr lang="en-US" dirty="0"/>
              <a:t>Utilize current HIV epidemiology to inform screening practices.</a:t>
            </a:r>
          </a:p>
          <a:p>
            <a:pPr marL="571500" indent="-457200">
              <a:buFont typeface="+mj-lt"/>
              <a:buAutoNum type="arabicPeriod"/>
            </a:pPr>
            <a:endParaRPr lang="en-US" sz="800" dirty="0"/>
          </a:p>
          <a:p>
            <a:pPr marL="571500" indent="-457200">
              <a:buFont typeface="+mj-lt"/>
              <a:buAutoNum type="arabicPeriod"/>
            </a:pPr>
            <a:r>
              <a:rPr lang="en-US" dirty="0"/>
              <a:t>Incorporate HIV screening recommendations into practice.</a:t>
            </a:r>
          </a:p>
          <a:p>
            <a:pPr marL="571500" indent="-457200">
              <a:buFont typeface="+mj-lt"/>
              <a:buAutoNum type="arabicPeriod"/>
            </a:pPr>
            <a:endParaRPr lang="en-US" sz="800" dirty="0"/>
          </a:p>
          <a:p>
            <a:pPr marL="571500" indent="-457200">
              <a:buFont typeface="+mj-lt"/>
              <a:buAutoNum type="arabicPeriod"/>
            </a:pPr>
            <a:r>
              <a:rPr lang="en-US" dirty="0"/>
              <a:t>Interpret HIV testing for diagnosis and prevention.</a:t>
            </a:r>
          </a:p>
          <a:p>
            <a:pPr marL="5715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981208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FEDA-629F-A604-78DA-6F97443FC1A2}"/>
              </a:ext>
            </a:extLst>
          </p:cNvPr>
          <p:cNvSpPr>
            <a:spLocks noGrp="1"/>
          </p:cNvSpPr>
          <p:nvPr>
            <p:ph type="title"/>
          </p:nvPr>
        </p:nvSpPr>
        <p:spPr/>
        <p:txBody>
          <a:bodyPr/>
          <a:lstStyle/>
          <a:p>
            <a:endParaRPr lang="en-US"/>
          </a:p>
        </p:txBody>
      </p:sp>
      <p:pic>
        <p:nvPicPr>
          <p:cNvPr id="6" name="Content Placeholder 5" descr="Graphical user interface, text, email&#10;&#10;Description automatically generated">
            <a:extLst>
              <a:ext uri="{FF2B5EF4-FFF2-40B4-BE49-F238E27FC236}">
                <a16:creationId xmlns:a16="http://schemas.microsoft.com/office/drawing/2014/main" id="{F85A0C4C-855B-7D38-AEEF-D0E066289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5980"/>
            <a:ext cx="8467969" cy="4269184"/>
          </a:xfrm>
        </p:spPr>
      </p:pic>
      <p:sp>
        <p:nvSpPr>
          <p:cNvPr id="4" name="Slide Number Placeholder 3">
            <a:extLst>
              <a:ext uri="{FF2B5EF4-FFF2-40B4-BE49-F238E27FC236}">
                <a16:creationId xmlns:a16="http://schemas.microsoft.com/office/drawing/2014/main" id="{96D23BB1-FF2B-4FC4-7BCE-CB3E8176E4FB}"/>
              </a:ext>
            </a:extLst>
          </p:cNvPr>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2765876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46F7C6-0A4A-4C0F-9159-634C5521C06C}"/>
              </a:ext>
            </a:extLst>
          </p:cNvPr>
          <p:cNvSpPr>
            <a:spLocks noGrp="1"/>
          </p:cNvSpPr>
          <p:nvPr>
            <p:ph type="title"/>
          </p:nvPr>
        </p:nvSpPr>
        <p:spPr/>
        <p:txBody>
          <a:bodyPr/>
          <a:lstStyle/>
          <a:p>
            <a:pPr algn="ctr"/>
            <a:r>
              <a:rPr lang="en-US" dirty="0"/>
              <a:t>Performance</a:t>
            </a:r>
          </a:p>
        </p:txBody>
      </p:sp>
      <p:sp>
        <p:nvSpPr>
          <p:cNvPr id="9" name="Content Placeholder 8">
            <a:extLst>
              <a:ext uri="{FF2B5EF4-FFF2-40B4-BE49-F238E27FC236}">
                <a16:creationId xmlns:a16="http://schemas.microsoft.com/office/drawing/2014/main" id="{84ACB2D7-2284-4888-9B65-766FA6C995A1}"/>
              </a:ext>
            </a:extLst>
          </p:cNvPr>
          <p:cNvSpPr>
            <a:spLocks noGrp="1"/>
          </p:cNvSpPr>
          <p:nvPr>
            <p:ph idx="1"/>
          </p:nvPr>
        </p:nvSpPr>
        <p:spPr/>
        <p:txBody>
          <a:bodyPr/>
          <a:lstStyle/>
          <a:p>
            <a:pPr>
              <a:lnSpc>
                <a:spcPct val="150000"/>
              </a:lnSpc>
            </a:pPr>
            <a:r>
              <a:rPr lang="en-US" dirty="0"/>
              <a:t>Sensitivity/Specificity</a:t>
            </a:r>
          </a:p>
          <a:p>
            <a:pPr>
              <a:lnSpc>
                <a:spcPct val="150000"/>
              </a:lnSpc>
            </a:pPr>
            <a:r>
              <a:rPr lang="en-US" dirty="0"/>
              <a:t>False-Negative – retest with clinical suspicion</a:t>
            </a:r>
          </a:p>
          <a:p>
            <a:pPr>
              <a:lnSpc>
                <a:spcPct val="150000"/>
              </a:lnSpc>
            </a:pPr>
            <a:r>
              <a:rPr lang="en-US" dirty="0"/>
              <a:t>False-Positive – confirmatory testing</a:t>
            </a:r>
          </a:p>
        </p:txBody>
      </p:sp>
      <p:sp>
        <p:nvSpPr>
          <p:cNvPr id="5" name="Slide Number Placeholder 4"/>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41</a:t>
            </a:fld>
            <a:endParaRPr lang="en-US" dirty="0">
              <a:solidFill>
                <a:srgbClr val="FFFFFF"/>
              </a:solidFill>
              <a:latin typeface="Arial"/>
            </a:endParaRPr>
          </a:p>
        </p:txBody>
      </p:sp>
    </p:spTree>
    <p:extLst>
      <p:ext uri="{BB962C8B-B14F-4D97-AF65-F5344CB8AC3E}">
        <p14:creationId xmlns:p14="http://schemas.microsoft.com/office/powerpoint/2010/main" val="1601198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7D5B-6A9C-47B9-BB40-59063B5220A8}"/>
              </a:ext>
            </a:extLst>
          </p:cNvPr>
          <p:cNvSpPr>
            <a:spLocks noGrp="1"/>
          </p:cNvSpPr>
          <p:nvPr>
            <p:ph type="title"/>
          </p:nvPr>
        </p:nvSpPr>
        <p:spPr/>
        <p:txBody>
          <a:bodyPr/>
          <a:lstStyle/>
          <a:p>
            <a:pPr algn="ctr"/>
            <a:r>
              <a:rPr lang="en-US" dirty="0"/>
              <a:t>HIV Testing Algorithm</a:t>
            </a:r>
          </a:p>
        </p:txBody>
      </p:sp>
      <p:pic>
        <p:nvPicPr>
          <p:cNvPr id="6" name="Content Placeholder 5">
            <a:extLst>
              <a:ext uri="{FF2B5EF4-FFF2-40B4-BE49-F238E27FC236}">
                <a16:creationId xmlns:a16="http://schemas.microsoft.com/office/drawing/2014/main" id="{27AC71BD-AD7C-4B4D-A84B-38680FEECB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745" y="1084649"/>
            <a:ext cx="5384235" cy="3275410"/>
          </a:xfrm>
        </p:spPr>
      </p:pic>
      <p:sp>
        <p:nvSpPr>
          <p:cNvPr id="4" name="Slide Number Placeholder 3">
            <a:extLst>
              <a:ext uri="{FF2B5EF4-FFF2-40B4-BE49-F238E27FC236}">
                <a16:creationId xmlns:a16="http://schemas.microsoft.com/office/drawing/2014/main" id="{024B8EC3-9A00-41FE-8E21-CB1EB3FFC9B2}"/>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42</a:t>
            </a:fld>
            <a:endParaRPr lang="en-US" dirty="0">
              <a:solidFill>
                <a:srgbClr val="FFFFFF"/>
              </a:solidFill>
              <a:latin typeface="Arial"/>
            </a:endParaRPr>
          </a:p>
        </p:txBody>
      </p:sp>
      <p:sp>
        <p:nvSpPr>
          <p:cNvPr id="3" name="TextBox 2">
            <a:extLst>
              <a:ext uri="{FF2B5EF4-FFF2-40B4-BE49-F238E27FC236}">
                <a16:creationId xmlns:a16="http://schemas.microsoft.com/office/drawing/2014/main" id="{DB55FF27-5090-496E-8DC3-F7BC40FF20BC}"/>
              </a:ext>
            </a:extLst>
          </p:cNvPr>
          <p:cNvSpPr txBox="1"/>
          <p:nvPr/>
        </p:nvSpPr>
        <p:spPr>
          <a:xfrm>
            <a:off x="1922745" y="4350520"/>
            <a:ext cx="5384235"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
        <p:nvSpPr>
          <p:cNvPr id="9" name="Rectangle 8">
            <a:extLst>
              <a:ext uri="{FF2B5EF4-FFF2-40B4-BE49-F238E27FC236}">
                <a16:creationId xmlns:a16="http://schemas.microsoft.com/office/drawing/2014/main" id="{9C2E3FEA-4071-4122-83D3-8129A120C62C}"/>
              </a:ext>
            </a:extLst>
          </p:cNvPr>
          <p:cNvSpPr/>
          <p:nvPr/>
        </p:nvSpPr>
        <p:spPr>
          <a:xfrm>
            <a:off x="1430214" y="4618161"/>
            <a:ext cx="6971323" cy="584775"/>
          </a:xfrm>
          <a:prstGeom prst="rect">
            <a:avLst/>
          </a:prstGeom>
        </p:spPr>
        <p:txBody>
          <a:bodyPr wrap="square">
            <a:spAutoFit/>
          </a:bodyPr>
          <a:lstStyle/>
          <a:p>
            <a:pPr algn="ctr" defTabSz="914378">
              <a:defRPr/>
            </a:pPr>
            <a:r>
              <a:rPr lang="en-US" sz="800" dirty="0">
                <a:solidFill>
                  <a:srgbClr val="FFFFFF"/>
                </a:solidFill>
                <a:latin typeface="Arial"/>
              </a:rPr>
              <a:t>Centers for Disease Control and Prevention and Association of Public Health Laboratories. Laboratory Testing for the Diagnosis of HIV Infection: Updated Recommendations. Published June 27, 2014.</a:t>
            </a:r>
            <a:br>
              <a:rPr lang="en-US" sz="800" dirty="0">
                <a:solidFill>
                  <a:srgbClr val="FFFFFF"/>
                </a:solidFill>
                <a:latin typeface="Arial"/>
              </a:rPr>
            </a:br>
            <a:r>
              <a:rPr lang="en-US" sz="800" dirty="0">
                <a:solidFill>
                  <a:srgbClr val="FFFFFF"/>
                </a:solidFill>
                <a:latin typeface="Arial"/>
              </a:rPr>
              <a:t>Centers for Disease Control and Prevention and Association of Public Health Laboratories. 2018 Quick reference guide: Recommended laboratory HIV testing algorithm for serum or plasma specimens. Published January 27, 2018.</a:t>
            </a:r>
          </a:p>
        </p:txBody>
      </p:sp>
    </p:spTree>
    <p:extLst>
      <p:ext uri="{BB962C8B-B14F-4D97-AF65-F5344CB8AC3E}">
        <p14:creationId xmlns:p14="http://schemas.microsoft.com/office/powerpoint/2010/main" val="1406928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7F56-6FB8-4DDC-9651-19AF5F1397B3}"/>
              </a:ext>
            </a:extLst>
          </p:cNvPr>
          <p:cNvSpPr>
            <a:spLocks noGrp="1"/>
          </p:cNvSpPr>
          <p:nvPr>
            <p:ph type="title"/>
          </p:nvPr>
        </p:nvSpPr>
        <p:spPr/>
        <p:txBody>
          <a:bodyPr/>
          <a:lstStyle/>
          <a:p>
            <a:pPr algn="ctr"/>
            <a:r>
              <a:rPr lang="en-US" dirty="0"/>
              <a:t>Testing Method</a:t>
            </a:r>
          </a:p>
        </p:txBody>
      </p:sp>
      <p:sp>
        <p:nvSpPr>
          <p:cNvPr id="4" name="Slide Number Placeholder 3">
            <a:extLst>
              <a:ext uri="{FF2B5EF4-FFF2-40B4-BE49-F238E27FC236}">
                <a16:creationId xmlns:a16="http://schemas.microsoft.com/office/drawing/2014/main" id="{B824141C-8B04-4123-902D-57DA2ED67CA6}"/>
              </a:ext>
            </a:extLst>
          </p:cNvPr>
          <p:cNvSpPr>
            <a:spLocks noGrp="1"/>
          </p:cNvSpPr>
          <p:nvPr>
            <p:ph type="sldNum" sz="quarter" idx="12"/>
          </p:nvPr>
        </p:nvSpPr>
        <p:spPr/>
        <p:txBody>
          <a:bodyPr/>
          <a:lstStyle/>
          <a:p>
            <a:pPr defTabSz="685800">
              <a:defRPr/>
            </a:pPr>
            <a:fld id="{6E2D2B3B-882E-40F3-A32F-6DD516915044}" type="slidenum">
              <a:rPr lang="en-US">
                <a:solidFill>
                  <a:srgbClr val="FFFFFF"/>
                </a:solidFill>
                <a:latin typeface="Arial"/>
              </a:rPr>
              <a:pPr defTabSz="685800">
                <a:defRPr/>
              </a:pPr>
              <a:t>43</a:t>
            </a:fld>
            <a:endParaRPr lang="en-US" dirty="0">
              <a:solidFill>
                <a:srgbClr val="FFFFFF"/>
              </a:solidFill>
              <a:latin typeface="Arial"/>
            </a:endParaRPr>
          </a:p>
        </p:txBody>
      </p:sp>
      <p:pic>
        <p:nvPicPr>
          <p:cNvPr id="8" name="Content Placeholder 5">
            <a:extLst>
              <a:ext uri="{FF2B5EF4-FFF2-40B4-BE49-F238E27FC236}">
                <a16:creationId xmlns:a16="http://schemas.microsoft.com/office/drawing/2014/main" id="{90E12698-796C-427C-8851-AC511B8D8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803" y="1286221"/>
            <a:ext cx="4776626" cy="2905781"/>
          </a:xfrm>
          <a:prstGeom prst="rect">
            <a:avLst/>
          </a:prstGeom>
        </p:spPr>
      </p:pic>
      <p:sp>
        <p:nvSpPr>
          <p:cNvPr id="3" name="TextBox 2">
            <a:extLst>
              <a:ext uri="{FF2B5EF4-FFF2-40B4-BE49-F238E27FC236}">
                <a16:creationId xmlns:a16="http://schemas.microsoft.com/office/drawing/2014/main" id="{8F62FD5D-27BA-4403-B943-A54CE3B9B89F}"/>
              </a:ext>
            </a:extLst>
          </p:cNvPr>
          <p:cNvSpPr txBox="1"/>
          <p:nvPr/>
        </p:nvSpPr>
        <p:spPr>
          <a:xfrm>
            <a:off x="4303802" y="3804105"/>
            <a:ext cx="1889682" cy="415498"/>
          </a:xfrm>
          <a:prstGeom prst="rect">
            <a:avLst/>
          </a:prstGeom>
          <a:solidFill>
            <a:schemeClr val="bg1"/>
          </a:solidFill>
        </p:spPr>
        <p:txBody>
          <a:bodyPr wrap="square" rtlCol="0">
            <a:spAutoFit/>
          </a:bodyPr>
          <a:lstStyle/>
          <a:p>
            <a:pPr algn="r" defTabSz="685800"/>
            <a:endParaRPr lang="en-US" sz="2100" dirty="0">
              <a:solidFill>
                <a:srgbClr val="222222"/>
              </a:solidFill>
              <a:latin typeface="Arial"/>
            </a:endParaRPr>
          </a:p>
        </p:txBody>
      </p:sp>
      <p:pic>
        <p:nvPicPr>
          <p:cNvPr id="10" name="Content Placeholder 4">
            <a:extLst>
              <a:ext uri="{FF2B5EF4-FFF2-40B4-BE49-F238E27FC236}">
                <a16:creationId xmlns:a16="http://schemas.microsoft.com/office/drawing/2014/main" id="{996662DB-C8EF-4C9C-A081-85CB7B6F9C0A}"/>
              </a:ext>
            </a:extLst>
          </p:cNvPr>
          <p:cNvPicPr>
            <a:picLocks noChangeAspect="1"/>
          </p:cNvPicPr>
          <p:nvPr/>
        </p:nvPicPr>
        <p:blipFill rotWithShape="1">
          <a:blip r:embed="rId4"/>
          <a:srcRect b="7667"/>
          <a:stretch/>
        </p:blipFill>
        <p:spPr>
          <a:xfrm>
            <a:off x="570106" y="946363"/>
            <a:ext cx="3417005" cy="3418577"/>
          </a:xfrm>
          <a:prstGeom prst="rect">
            <a:avLst/>
          </a:prstGeom>
        </p:spPr>
      </p:pic>
      <p:sp>
        <p:nvSpPr>
          <p:cNvPr id="9" name="Rectangle 8">
            <a:extLst>
              <a:ext uri="{FF2B5EF4-FFF2-40B4-BE49-F238E27FC236}">
                <a16:creationId xmlns:a16="http://schemas.microsoft.com/office/drawing/2014/main" id="{6AD906A2-1D86-41AD-A783-2FC6E352F260}"/>
              </a:ext>
            </a:extLst>
          </p:cNvPr>
          <p:cNvSpPr/>
          <p:nvPr/>
        </p:nvSpPr>
        <p:spPr>
          <a:xfrm>
            <a:off x="1438031" y="4624107"/>
            <a:ext cx="6971322" cy="553998"/>
          </a:xfrm>
          <a:prstGeom prst="rect">
            <a:avLst/>
          </a:prstGeom>
        </p:spPr>
        <p:txBody>
          <a:bodyPr wrap="square">
            <a:spAutoFit/>
          </a:bodyPr>
          <a:lstStyle/>
          <a:p>
            <a:pPr algn="ctr" defTabSz="685800">
              <a:defRPr/>
            </a:pPr>
            <a:r>
              <a:rPr lang="en-US" sz="1000" dirty="0">
                <a:solidFill>
                  <a:srgbClr val="FFFFFF"/>
                </a:solidFill>
              </a:rPr>
              <a:t>CDC, HIV, Which Tests Should I Use? https://www.cdc.gov/hiv/clinicians/screening/tests.html</a:t>
            </a:r>
          </a:p>
          <a:p>
            <a:pPr algn="ctr" defTabSz="685800">
              <a:defRPr/>
            </a:pPr>
            <a:r>
              <a:rPr lang="en-US" sz="1000" dirty="0">
                <a:solidFill>
                  <a:srgbClr val="FFFFFF"/>
                </a:solidFill>
              </a:rPr>
              <a:t>Centers for Disease Control and Prevention and Association of Public Health Laboratories. 2018 Quick reference guide: Recommended laboratory HIV testing algorithm for serum or plasma specimens. Published January 27, 2018.</a:t>
            </a:r>
          </a:p>
        </p:txBody>
      </p:sp>
      <p:sp>
        <p:nvSpPr>
          <p:cNvPr id="6" name="TextBox 5">
            <a:extLst>
              <a:ext uri="{FF2B5EF4-FFF2-40B4-BE49-F238E27FC236}">
                <a16:creationId xmlns:a16="http://schemas.microsoft.com/office/drawing/2014/main" id="{4F3DE140-1313-4D83-A569-06D44CF91193}"/>
              </a:ext>
            </a:extLst>
          </p:cNvPr>
          <p:cNvSpPr txBox="1"/>
          <p:nvPr/>
        </p:nvSpPr>
        <p:spPr>
          <a:xfrm>
            <a:off x="570106" y="4315357"/>
            <a:ext cx="3417005" cy="338554"/>
          </a:xfrm>
          <a:prstGeom prst="rect">
            <a:avLst/>
          </a:prstGeom>
          <a:solidFill>
            <a:schemeClr val="bg1"/>
          </a:solidFill>
        </p:spPr>
        <p:txBody>
          <a:bodyPr wrap="square" rtlCol="0">
            <a:spAutoFit/>
          </a:bodyPr>
          <a:lstStyle/>
          <a:p>
            <a:r>
              <a:rPr lang="en-US" sz="800" dirty="0"/>
              <a:t>CDC, HIV, Which Tests Should I Use? https://www.cdc.gov/hiv/clinicians/screening/tests.html</a:t>
            </a:r>
          </a:p>
        </p:txBody>
      </p:sp>
      <p:sp>
        <p:nvSpPr>
          <p:cNvPr id="11" name="TextBox 10">
            <a:extLst>
              <a:ext uri="{FF2B5EF4-FFF2-40B4-BE49-F238E27FC236}">
                <a16:creationId xmlns:a16="http://schemas.microsoft.com/office/drawing/2014/main" id="{CE303A2C-4C27-4235-87FB-7FC43FC3DB38}"/>
              </a:ext>
            </a:extLst>
          </p:cNvPr>
          <p:cNvSpPr txBox="1"/>
          <p:nvPr/>
        </p:nvSpPr>
        <p:spPr>
          <a:xfrm>
            <a:off x="4303802" y="4191040"/>
            <a:ext cx="4776626"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Tree>
    <p:extLst>
      <p:ext uri="{BB962C8B-B14F-4D97-AF65-F5344CB8AC3E}">
        <p14:creationId xmlns:p14="http://schemas.microsoft.com/office/powerpoint/2010/main" val="19155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1E74-4DB3-48A7-97C0-75220BAE9A42}"/>
              </a:ext>
            </a:extLst>
          </p:cNvPr>
          <p:cNvSpPr>
            <a:spLocks noGrp="1"/>
          </p:cNvSpPr>
          <p:nvPr>
            <p:ph type="title"/>
          </p:nvPr>
        </p:nvSpPr>
        <p:spPr>
          <a:xfrm>
            <a:off x="722315" y="2390378"/>
            <a:ext cx="7659687" cy="1133684"/>
          </a:xfrm>
        </p:spPr>
        <p:txBody>
          <a:bodyPr/>
          <a:lstStyle/>
          <a:p>
            <a:r>
              <a:rPr lang="en-US" cap="none" dirty="0">
                <a:solidFill>
                  <a:schemeClr val="tx1"/>
                </a:solidFill>
              </a:rPr>
              <a:t>Acute HIV Infection</a:t>
            </a:r>
          </a:p>
        </p:txBody>
      </p:sp>
      <p:sp>
        <p:nvSpPr>
          <p:cNvPr id="4" name="Slide Number Placeholder 3">
            <a:extLst>
              <a:ext uri="{FF2B5EF4-FFF2-40B4-BE49-F238E27FC236}">
                <a16:creationId xmlns:a16="http://schemas.microsoft.com/office/drawing/2014/main" id="{BAF9AB2B-1904-46FA-9821-2778D47F9529}"/>
              </a:ext>
            </a:extLst>
          </p:cNvPr>
          <p:cNvSpPr>
            <a:spLocks noGrp="1"/>
          </p:cNvSpPr>
          <p:nvPr>
            <p:ph type="sldNum" sz="quarter" idx="12"/>
          </p:nvPr>
        </p:nvSpPr>
        <p:spPr/>
        <p:txBody>
          <a:bodyPr/>
          <a:lstStyle/>
          <a:p>
            <a:pPr defTabSz="685800"/>
            <a:fld id="{3D987DAA-A896-1841-BC8A-D645CCE33E3D}" type="slidenum">
              <a:rPr lang="en-US">
                <a:solidFill>
                  <a:srgbClr val="FFFFFF"/>
                </a:solidFill>
                <a:latin typeface="Arial"/>
              </a:rPr>
              <a:pPr defTabSz="685800"/>
              <a:t>44</a:t>
            </a:fld>
            <a:endParaRPr lang="en-US" dirty="0">
              <a:solidFill>
                <a:srgbClr val="FFFFFF"/>
              </a:solidFill>
              <a:latin typeface="Arial"/>
            </a:endParaRPr>
          </a:p>
        </p:txBody>
      </p:sp>
    </p:spTree>
    <p:extLst>
      <p:ext uri="{BB962C8B-B14F-4D97-AF65-F5344CB8AC3E}">
        <p14:creationId xmlns:p14="http://schemas.microsoft.com/office/powerpoint/2010/main" val="2892058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E34C-DE67-424A-87C7-ADDEC0299EE7}"/>
              </a:ext>
            </a:extLst>
          </p:cNvPr>
          <p:cNvSpPr>
            <a:spLocks noGrp="1"/>
          </p:cNvSpPr>
          <p:nvPr>
            <p:ph type="title"/>
          </p:nvPr>
        </p:nvSpPr>
        <p:spPr/>
        <p:txBody>
          <a:bodyPr/>
          <a:lstStyle/>
          <a:p>
            <a:pPr algn="ctr"/>
            <a:r>
              <a:rPr lang="en-US" dirty="0"/>
              <a:t>Acute HIV Infection</a:t>
            </a:r>
          </a:p>
        </p:txBody>
      </p:sp>
      <p:sp>
        <p:nvSpPr>
          <p:cNvPr id="3" name="Content Placeholder 2">
            <a:extLst>
              <a:ext uri="{FF2B5EF4-FFF2-40B4-BE49-F238E27FC236}">
                <a16:creationId xmlns:a16="http://schemas.microsoft.com/office/drawing/2014/main" id="{07764832-B307-47C6-9AB0-7FEBFA1DC89A}"/>
              </a:ext>
            </a:extLst>
          </p:cNvPr>
          <p:cNvSpPr>
            <a:spLocks noGrp="1"/>
          </p:cNvSpPr>
          <p:nvPr>
            <p:ph idx="1"/>
          </p:nvPr>
        </p:nvSpPr>
        <p:spPr>
          <a:xfrm>
            <a:off x="457201" y="1200151"/>
            <a:ext cx="3555124" cy="3275474"/>
          </a:xfrm>
        </p:spPr>
        <p:txBody>
          <a:bodyPr>
            <a:normAutofit fontScale="92500" lnSpcReduction="10000"/>
          </a:bodyPr>
          <a:lstStyle/>
          <a:p>
            <a:r>
              <a:rPr lang="en-US" dirty="0"/>
              <a:t>Time immediately following HIV acquisition, detectable HIV RNA and/or p24 antigen, but no detectable antibodies</a:t>
            </a:r>
          </a:p>
          <a:p>
            <a:r>
              <a:rPr lang="en-US" dirty="0"/>
              <a:t>Acute retroviral syndrome</a:t>
            </a:r>
          </a:p>
          <a:p>
            <a:pPr lvl="1"/>
            <a:r>
              <a:rPr lang="en-US" dirty="0"/>
              <a:t>Symptomatic presentation</a:t>
            </a:r>
          </a:p>
        </p:txBody>
      </p:sp>
      <p:sp>
        <p:nvSpPr>
          <p:cNvPr id="4" name="Slide Number Placeholder 3">
            <a:extLst>
              <a:ext uri="{FF2B5EF4-FFF2-40B4-BE49-F238E27FC236}">
                <a16:creationId xmlns:a16="http://schemas.microsoft.com/office/drawing/2014/main" id="{DE79FD7D-F422-4BDD-AD7B-63234D17589D}"/>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45</a:t>
            </a:fld>
            <a:endParaRPr lang="en-US" dirty="0">
              <a:solidFill>
                <a:srgbClr val="FFFFFF"/>
              </a:solidFill>
              <a:latin typeface="Arial"/>
            </a:endParaRPr>
          </a:p>
        </p:txBody>
      </p:sp>
      <p:pic>
        <p:nvPicPr>
          <p:cNvPr id="7" name="Content Placeholder 5">
            <a:extLst>
              <a:ext uri="{FF2B5EF4-FFF2-40B4-BE49-F238E27FC236}">
                <a16:creationId xmlns:a16="http://schemas.microsoft.com/office/drawing/2014/main" id="{EFA8AC99-41F2-4942-B30F-C8E4C6D21C8C}"/>
              </a:ext>
            </a:extLst>
          </p:cNvPr>
          <p:cNvPicPr>
            <a:picLocks noChangeAspect="1"/>
          </p:cNvPicPr>
          <p:nvPr/>
        </p:nvPicPr>
        <p:blipFill rotWithShape="1">
          <a:blip r:embed="rId3">
            <a:extLst>
              <a:ext uri="{28A0092B-C50C-407E-A947-70E740481C1C}">
                <a14:useLocalDpi xmlns:a14="http://schemas.microsoft.com/office/drawing/2010/main" val="0"/>
              </a:ext>
            </a:extLst>
          </a:blip>
          <a:srcRect l="3219" t="3193" r="3356" b="4332"/>
          <a:stretch/>
        </p:blipFill>
        <p:spPr>
          <a:xfrm>
            <a:off x="4012325" y="1166010"/>
            <a:ext cx="4997668" cy="2811480"/>
          </a:xfrm>
          <a:prstGeom prst="rect">
            <a:avLst/>
          </a:prstGeom>
        </p:spPr>
      </p:pic>
      <p:sp>
        <p:nvSpPr>
          <p:cNvPr id="8" name="Rectangle 7">
            <a:extLst>
              <a:ext uri="{FF2B5EF4-FFF2-40B4-BE49-F238E27FC236}">
                <a16:creationId xmlns:a16="http://schemas.microsoft.com/office/drawing/2014/main" id="{B35CAA17-8A15-4122-B95A-4F3420AFAFA4}"/>
              </a:ext>
            </a:extLst>
          </p:cNvPr>
          <p:cNvSpPr/>
          <p:nvPr/>
        </p:nvSpPr>
        <p:spPr>
          <a:xfrm>
            <a:off x="1445846" y="4724923"/>
            <a:ext cx="6955691" cy="246221"/>
          </a:xfrm>
          <a:prstGeom prst="rect">
            <a:avLst/>
          </a:prstGeom>
        </p:spPr>
        <p:txBody>
          <a:bodyPr wrap="square">
            <a:spAutoFit/>
          </a:bodyPr>
          <a:lstStyle/>
          <a:p>
            <a:pPr algn="ctr" defTabSz="685800">
              <a:defRPr/>
            </a:pPr>
            <a:r>
              <a:rPr lang="sv-SE" sz="1000" dirty="0">
                <a:solidFill>
                  <a:srgbClr val="FFFFFF"/>
                </a:solidFill>
                <a:latin typeface="Arial"/>
              </a:rPr>
              <a:t>National HIV Curriculum. Illustration: David H. Spach, MD. https://www.hiv.uw.edu/</a:t>
            </a:r>
            <a:endParaRPr lang="en-US" sz="1000" dirty="0">
              <a:solidFill>
                <a:srgbClr val="FFFFFF"/>
              </a:solidFill>
              <a:latin typeface="Arial"/>
            </a:endParaRPr>
          </a:p>
        </p:txBody>
      </p:sp>
    </p:spTree>
    <p:extLst>
      <p:ext uri="{BB962C8B-B14F-4D97-AF65-F5344CB8AC3E}">
        <p14:creationId xmlns:p14="http://schemas.microsoft.com/office/powerpoint/2010/main" val="259474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D35E-D4AD-40EC-859D-36D55200FC9D}"/>
              </a:ext>
            </a:extLst>
          </p:cNvPr>
          <p:cNvSpPr>
            <a:spLocks noGrp="1"/>
          </p:cNvSpPr>
          <p:nvPr>
            <p:ph type="title"/>
          </p:nvPr>
        </p:nvSpPr>
        <p:spPr/>
        <p:txBody>
          <a:bodyPr/>
          <a:lstStyle/>
          <a:p>
            <a:pPr algn="ctr"/>
            <a:r>
              <a:rPr lang="en-US" dirty="0"/>
              <a:t>Testing Algorithm</a:t>
            </a:r>
          </a:p>
        </p:txBody>
      </p:sp>
      <p:pic>
        <p:nvPicPr>
          <p:cNvPr id="6" name="Content Placeholder 5">
            <a:extLst>
              <a:ext uri="{FF2B5EF4-FFF2-40B4-BE49-F238E27FC236}">
                <a16:creationId xmlns:a16="http://schemas.microsoft.com/office/drawing/2014/main" id="{7859BE1E-206F-4BF8-8D0E-DEB861EC1CA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47" r="3826" b="4770"/>
          <a:stretch/>
        </p:blipFill>
        <p:spPr>
          <a:xfrm>
            <a:off x="70945" y="1324304"/>
            <a:ext cx="4517598" cy="2757271"/>
          </a:xfrm>
        </p:spPr>
      </p:pic>
      <p:sp>
        <p:nvSpPr>
          <p:cNvPr id="4" name="Slide Number Placeholder 3">
            <a:extLst>
              <a:ext uri="{FF2B5EF4-FFF2-40B4-BE49-F238E27FC236}">
                <a16:creationId xmlns:a16="http://schemas.microsoft.com/office/drawing/2014/main" id="{4B1CE495-DEA5-4D6F-A315-1169672E5728}"/>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46</a:t>
            </a:fld>
            <a:endParaRPr lang="en-US" dirty="0">
              <a:solidFill>
                <a:srgbClr val="FFFFFF"/>
              </a:solidFill>
              <a:latin typeface="Arial"/>
            </a:endParaRPr>
          </a:p>
        </p:txBody>
      </p:sp>
      <p:sp>
        <p:nvSpPr>
          <p:cNvPr id="8" name="Rectangle 7">
            <a:extLst>
              <a:ext uri="{FF2B5EF4-FFF2-40B4-BE49-F238E27FC236}">
                <a16:creationId xmlns:a16="http://schemas.microsoft.com/office/drawing/2014/main" id="{7F7E6247-0390-4518-8A22-04172E69AE42}"/>
              </a:ext>
            </a:extLst>
          </p:cNvPr>
          <p:cNvSpPr/>
          <p:nvPr/>
        </p:nvSpPr>
        <p:spPr>
          <a:xfrm>
            <a:off x="1414585" y="4621606"/>
            <a:ext cx="6979138" cy="553998"/>
          </a:xfrm>
          <a:prstGeom prst="rect">
            <a:avLst/>
          </a:prstGeom>
        </p:spPr>
        <p:txBody>
          <a:bodyPr wrap="square">
            <a:spAutoFit/>
          </a:bodyPr>
          <a:lstStyle/>
          <a:p>
            <a:pPr algn="ctr" defTabSz="685800"/>
            <a:r>
              <a:rPr lang="en-US" sz="1000" dirty="0">
                <a:solidFill>
                  <a:srgbClr val="FFFFFF"/>
                </a:solidFill>
                <a:latin typeface="Arial"/>
              </a:rPr>
              <a:t>Centers for Disease Control and Prevention and Association of Public Health Laboratories. 2018 Quick reference guide: Recommended laboratory HIV testing algorithm for serum or plasma specimens. Published January 27, 2018.</a:t>
            </a:r>
          </a:p>
          <a:p>
            <a:pPr algn="ctr" defTabSz="685800"/>
            <a:r>
              <a:rPr lang="sv-SE" sz="1000" dirty="0">
                <a:solidFill>
                  <a:srgbClr val="FFFFFF"/>
                </a:solidFill>
              </a:rPr>
              <a:t>National HIV Curriculum. Illustration: David H. Spach, MD. https://www.hiv.uw.edu/</a:t>
            </a:r>
            <a:endParaRPr lang="en-US" sz="1000" dirty="0">
              <a:solidFill>
                <a:srgbClr val="FFFFFF"/>
              </a:solidFill>
              <a:latin typeface="Arial"/>
            </a:endParaRPr>
          </a:p>
        </p:txBody>
      </p:sp>
      <p:pic>
        <p:nvPicPr>
          <p:cNvPr id="7" name="Content Placeholder 5">
            <a:extLst>
              <a:ext uri="{FF2B5EF4-FFF2-40B4-BE49-F238E27FC236}">
                <a16:creationId xmlns:a16="http://schemas.microsoft.com/office/drawing/2014/main" id="{22086C6E-1958-488F-850B-0381A01B61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19" t="3193" r="3356" b="4332"/>
          <a:stretch/>
        </p:blipFill>
        <p:spPr>
          <a:xfrm>
            <a:off x="4743244" y="1426780"/>
            <a:ext cx="4329812" cy="2435772"/>
          </a:xfrm>
          <a:prstGeom prst="rect">
            <a:avLst/>
          </a:prstGeom>
        </p:spPr>
      </p:pic>
      <p:sp>
        <p:nvSpPr>
          <p:cNvPr id="9" name="TextBox 8">
            <a:extLst>
              <a:ext uri="{FF2B5EF4-FFF2-40B4-BE49-F238E27FC236}">
                <a16:creationId xmlns:a16="http://schemas.microsoft.com/office/drawing/2014/main" id="{225C3BC2-BB96-4A1D-97C4-07D75FB39F25}"/>
              </a:ext>
            </a:extLst>
          </p:cNvPr>
          <p:cNvSpPr txBox="1"/>
          <p:nvPr/>
        </p:nvSpPr>
        <p:spPr>
          <a:xfrm>
            <a:off x="70945" y="4081575"/>
            <a:ext cx="4517598"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
        <p:nvSpPr>
          <p:cNvPr id="10" name="TextBox 9">
            <a:extLst>
              <a:ext uri="{FF2B5EF4-FFF2-40B4-BE49-F238E27FC236}">
                <a16:creationId xmlns:a16="http://schemas.microsoft.com/office/drawing/2014/main" id="{6282FDC1-97F2-4FEC-B969-4BADFB3F6F62}"/>
              </a:ext>
            </a:extLst>
          </p:cNvPr>
          <p:cNvSpPr txBox="1"/>
          <p:nvPr/>
        </p:nvSpPr>
        <p:spPr>
          <a:xfrm>
            <a:off x="4743244" y="3841206"/>
            <a:ext cx="4329811" cy="246221"/>
          </a:xfrm>
          <a:prstGeom prst="rect">
            <a:avLst/>
          </a:prstGeom>
          <a:solidFill>
            <a:schemeClr val="bg1"/>
          </a:solidFill>
        </p:spPr>
        <p:txBody>
          <a:bodyPr wrap="square" rtlCol="0">
            <a:spAutoFit/>
          </a:bodyPr>
          <a:lstStyle/>
          <a:p>
            <a:r>
              <a:rPr lang="en-US" sz="1000" dirty="0">
                <a:ln w="0"/>
              </a:rPr>
              <a:t>National HIV Curriculum. Illustration: David H. </a:t>
            </a:r>
            <a:r>
              <a:rPr lang="en-US" sz="1000" dirty="0" err="1">
                <a:ln w="0"/>
              </a:rPr>
              <a:t>Spach</a:t>
            </a:r>
            <a:r>
              <a:rPr lang="en-US" sz="1000" dirty="0">
                <a:ln w="0"/>
              </a:rPr>
              <a:t>, MD</a:t>
            </a:r>
          </a:p>
        </p:txBody>
      </p:sp>
    </p:spTree>
    <p:extLst>
      <p:ext uri="{BB962C8B-B14F-4D97-AF65-F5344CB8AC3E}">
        <p14:creationId xmlns:p14="http://schemas.microsoft.com/office/powerpoint/2010/main" val="4289570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FD3A-71B9-4A9F-B3C6-FA0D2B1153D3}"/>
              </a:ext>
            </a:extLst>
          </p:cNvPr>
          <p:cNvSpPr>
            <a:spLocks noGrp="1"/>
          </p:cNvSpPr>
          <p:nvPr>
            <p:ph type="title"/>
          </p:nvPr>
        </p:nvSpPr>
        <p:spPr/>
        <p:txBody>
          <a:bodyPr/>
          <a:lstStyle/>
          <a:p>
            <a:pPr algn="ctr"/>
            <a:r>
              <a:rPr lang="en-US" dirty="0"/>
              <a:t>Acute Retroviral Syndrome</a:t>
            </a:r>
          </a:p>
        </p:txBody>
      </p:sp>
      <p:sp>
        <p:nvSpPr>
          <p:cNvPr id="3" name="Content Placeholder 2">
            <a:extLst>
              <a:ext uri="{FF2B5EF4-FFF2-40B4-BE49-F238E27FC236}">
                <a16:creationId xmlns:a16="http://schemas.microsoft.com/office/drawing/2014/main" id="{D299B189-52F0-4A9E-A643-64475F347F67}"/>
              </a:ext>
            </a:extLst>
          </p:cNvPr>
          <p:cNvSpPr>
            <a:spLocks noGrp="1"/>
          </p:cNvSpPr>
          <p:nvPr>
            <p:ph idx="1"/>
          </p:nvPr>
        </p:nvSpPr>
        <p:spPr/>
        <p:txBody>
          <a:bodyPr/>
          <a:lstStyle/>
          <a:p>
            <a:r>
              <a:rPr lang="en-US" dirty="0"/>
              <a:t>Asymptomatic infection → mild nonspecific viral infection → severe viral infection (hospitalization)</a:t>
            </a:r>
          </a:p>
          <a:p>
            <a:endParaRPr lang="en-US" sz="800" dirty="0"/>
          </a:p>
          <a:p>
            <a:r>
              <a:rPr lang="en-US" dirty="0"/>
              <a:t>Nonspecific, viral-like, self-limiting</a:t>
            </a:r>
          </a:p>
          <a:p>
            <a:endParaRPr lang="en-US" sz="800" dirty="0"/>
          </a:p>
          <a:p>
            <a:r>
              <a:rPr lang="en-US" dirty="0"/>
              <a:t>Develop within 28 days of inoculation</a:t>
            </a:r>
          </a:p>
          <a:p>
            <a:endParaRPr lang="en-US" sz="800" dirty="0"/>
          </a:p>
          <a:p>
            <a:r>
              <a:rPr lang="en-US" dirty="0"/>
              <a:t>Generally, lasts about 14 days</a:t>
            </a:r>
          </a:p>
        </p:txBody>
      </p:sp>
      <p:sp>
        <p:nvSpPr>
          <p:cNvPr id="4" name="Slide Number Placeholder 3">
            <a:extLst>
              <a:ext uri="{FF2B5EF4-FFF2-40B4-BE49-F238E27FC236}">
                <a16:creationId xmlns:a16="http://schemas.microsoft.com/office/drawing/2014/main" id="{686D5BE6-2601-4D8A-87A8-F7DEC1348EF8}"/>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47</a:t>
            </a:fld>
            <a:endParaRPr lang="en-US" dirty="0">
              <a:solidFill>
                <a:srgbClr val="FFFFFF"/>
              </a:solidFill>
              <a:latin typeface="Arial"/>
            </a:endParaRPr>
          </a:p>
        </p:txBody>
      </p:sp>
      <p:sp>
        <p:nvSpPr>
          <p:cNvPr id="6" name="Rectangle 5">
            <a:extLst>
              <a:ext uri="{FF2B5EF4-FFF2-40B4-BE49-F238E27FC236}">
                <a16:creationId xmlns:a16="http://schemas.microsoft.com/office/drawing/2014/main" id="{C834A7F7-33CE-47AB-BFE3-B62A379E0937}"/>
              </a:ext>
            </a:extLst>
          </p:cNvPr>
          <p:cNvSpPr/>
          <p:nvPr/>
        </p:nvSpPr>
        <p:spPr>
          <a:xfrm>
            <a:off x="1461477" y="4724923"/>
            <a:ext cx="6940060" cy="246221"/>
          </a:xfrm>
          <a:prstGeom prst="rect">
            <a:avLst/>
          </a:prstGeom>
        </p:spPr>
        <p:txBody>
          <a:bodyPr wrap="square">
            <a:spAutoFit/>
          </a:bodyPr>
          <a:lstStyle/>
          <a:p>
            <a:pPr algn="ctr" defTabSz="685800">
              <a:defRPr/>
            </a:pPr>
            <a:r>
              <a:rPr lang="sv-SE" sz="1000" dirty="0">
                <a:solidFill>
                  <a:srgbClr val="FFFFFF"/>
                </a:solidFill>
                <a:latin typeface="Arial"/>
              </a:rPr>
              <a:t>National HIV Curriculum. https://www.hiv.uw.edu/</a:t>
            </a:r>
            <a:endParaRPr lang="en-US" sz="1000" dirty="0">
              <a:solidFill>
                <a:srgbClr val="FFFFFF"/>
              </a:solidFill>
              <a:latin typeface="Arial"/>
            </a:endParaRPr>
          </a:p>
        </p:txBody>
      </p:sp>
    </p:spTree>
    <p:extLst>
      <p:ext uri="{BB962C8B-B14F-4D97-AF65-F5344CB8AC3E}">
        <p14:creationId xmlns:p14="http://schemas.microsoft.com/office/powerpoint/2010/main" val="297332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DBBB-5374-47CF-9866-CC758536F3E9}"/>
              </a:ext>
            </a:extLst>
          </p:cNvPr>
          <p:cNvSpPr>
            <a:spLocks noGrp="1"/>
          </p:cNvSpPr>
          <p:nvPr>
            <p:ph type="title"/>
          </p:nvPr>
        </p:nvSpPr>
        <p:spPr/>
        <p:txBody>
          <a:bodyPr/>
          <a:lstStyle/>
          <a:p>
            <a:pPr algn="ctr"/>
            <a:r>
              <a:rPr lang="en-US" dirty="0"/>
              <a:t>Clinical Manifestations</a:t>
            </a:r>
          </a:p>
        </p:txBody>
      </p:sp>
      <p:pic>
        <p:nvPicPr>
          <p:cNvPr id="6" name="Content Placeholder 5">
            <a:extLst>
              <a:ext uri="{FF2B5EF4-FFF2-40B4-BE49-F238E27FC236}">
                <a16:creationId xmlns:a16="http://schemas.microsoft.com/office/drawing/2014/main" id="{FFA3828E-A227-47C4-99AD-ACEAFA3C3DE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388" t="4807" r="16045" b="5460"/>
          <a:stretch/>
        </p:blipFill>
        <p:spPr>
          <a:xfrm>
            <a:off x="1573762" y="1063229"/>
            <a:ext cx="5986701" cy="3541428"/>
          </a:xfrm>
        </p:spPr>
      </p:pic>
      <p:sp>
        <p:nvSpPr>
          <p:cNvPr id="4" name="Slide Number Placeholder 3">
            <a:extLst>
              <a:ext uri="{FF2B5EF4-FFF2-40B4-BE49-F238E27FC236}">
                <a16:creationId xmlns:a16="http://schemas.microsoft.com/office/drawing/2014/main" id="{0FA43C4C-A087-4052-8472-146772EE1A13}"/>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48</a:t>
            </a:fld>
            <a:endParaRPr lang="en-US" dirty="0">
              <a:solidFill>
                <a:srgbClr val="FFFFFF"/>
              </a:solidFill>
              <a:latin typeface="Arial"/>
            </a:endParaRPr>
          </a:p>
        </p:txBody>
      </p:sp>
      <p:sp>
        <p:nvSpPr>
          <p:cNvPr id="8" name="Rectangle 7">
            <a:extLst>
              <a:ext uri="{FF2B5EF4-FFF2-40B4-BE49-F238E27FC236}">
                <a16:creationId xmlns:a16="http://schemas.microsoft.com/office/drawing/2014/main" id="{582EECA2-4C1A-4BE1-A607-126EACA1A85D}"/>
              </a:ext>
            </a:extLst>
          </p:cNvPr>
          <p:cNvSpPr/>
          <p:nvPr/>
        </p:nvSpPr>
        <p:spPr>
          <a:xfrm>
            <a:off x="1469292" y="4709951"/>
            <a:ext cx="6940061" cy="400110"/>
          </a:xfrm>
          <a:prstGeom prst="rect">
            <a:avLst/>
          </a:prstGeom>
        </p:spPr>
        <p:txBody>
          <a:bodyPr wrap="square">
            <a:spAutoFit/>
          </a:bodyPr>
          <a:lstStyle/>
          <a:p>
            <a:pPr algn="ctr" defTabSz="685800"/>
            <a:r>
              <a:rPr lang="en-US" sz="1000" dirty="0">
                <a:solidFill>
                  <a:srgbClr val="FFFFFF"/>
                </a:solidFill>
                <a:latin typeface="Arial"/>
              </a:rPr>
              <a:t>US Public Health Service. Preexposure prophylaxis for the prevention of HIV infection in the United States—2017 Update. A Clinical Practice Guideline. March 2018:1-77.</a:t>
            </a:r>
          </a:p>
        </p:txBody>
      </p:sp>
    </p:spTree>
    <p:extLst>
      <p:ext uri="{BB962C8B-B14F-4D97-AF65-F5344CB8AC3E}">
        <p14:creationId xmlns:p14="http://schemas.microsoft.com/office/powerpoint/2010/main" val="767786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2A72-4CCE-4504-B7B3-A27F0A9E1F9D}"/>
              </a:ext>
            </a:extLst>
          </p:cNvPr>
          <p:cNvSpPr>
            <a:spLocks noGrp="1"/>
          </p:cNvSpPr>
          <p:nvPr>
            <p:ph type="title"/>
          </p:nvPr>
        </p:nvSpPr>
        <p:spPr/>
        <p:txBody>
          <a:bodyPr/>
          <a:lstStyle/>
          <a:p>
            <a:r>
              <a:rPr lang="en-US" cap="none" dirty="0">
                <a:solidFill>
                  <a:schemeClr val="tx1"/>
                </a:solidFill>
              </a:rPr>
              <a:t>Patient Cases: Testing</a:t>
            </a:r>
          </a:p>
        </p:txBody>
      </p:sp>
      <p:sp>
        <p:nvSpPr>
          <p:cNvPr id="4" name="Slide Number Placeholder 3">
            <a:extLst>
              <a:ext uri="{FF2B5EF4-FFF2-40B4-BE49-F238E27FC236}">
                <a16:creationId xmlns:a16="http://schemas.microsoft.com/office/drawing/2014/main" id="{951B2ABA-FBC4-4EE3-A465-7AB8DB45708E}"/>
              </a:ext>
            </a:extLst>
          </p:cNvPr>
          <p:cNvSpPr>
            <a:spLocks noGrp="1"/>
          </p:cNvSpPr>
          <p:nvPr>
            <p:ph type="sldNum" sz="quarter" idx="12"/>
          </p:nvPr>
        </p:nvSpPr>
        <p:spPr/>
        <p:txBody>
          <a:bodyPr/>
          <a:lstStyle/>
          <a:p>
            <a:pPr defTabSz="685800"/>
            <a:fld id="{3D987DAA-A896-1841-BC8A-D645CCE33E3D}" type="slidenum">
              <a:rPr lang="en-US">
                <a:solidFill>
                  <a:srgbClr val="FFFFFF"/>
                </a:solidFill>
                <a:latin typeface="Arial"/>
              </a:rPr>
              <a:pPr defTabSz="685800"/>
              <a:t>49</a:t>
            </a:fld>
            <a:endParaRPr lang="en-US" dirty="0">
              <a:solidFill>
                <a:srgbClr val="FFFFFF"/>
              </a:solidFill>
              <a:latin typeface="Arial"/>
            </a:endParaRPr>
          </a:p>
        </p:txBody>
      </p:sp>
    </p:spTree>
    <p:extLst>
      <p:ext uri="{BB962C8B-B14F-4D97-AF65-F5344CB8AC3E}">
        <p14:creationId xmlns:p14="http://schemas.microsoft.com/office/powerpoint/2010/main" val="394067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B58E-6412-452D-86D0-CD876170062D}"/>
              </a:ext>
            </a:extLst>
          </p:cNvPr>
          <p:cNvSpPr>
            <a:spLocks noGrp="1"/>
          </p:cNvSpPr>
          <p:nvPr>
            <p:ph type="title"/>
          </p:nvPr>
        </p:nvSpPr>
        <p:spPr>
          <a:xfrm>
            <a:off x="722328" y="2390377"/>
            <a:ext cx="7659687" cy="1837745"/>
          </a:xfrm>
        </p:spPr>
        <p:txBody>
          <a:bodyPr/>
          <a:lstStyle/>
          <a:p>
            <a:pPr algn="l"/>
            <a:r>
              <a:rPr lang="en-US" cap="none" dirty="0"/>
              <a:t>Ending the HIV Epidemic (EHE)</a:t>
            </a:r>
            <a:br>
              <a:rPr lang="en-US" cap="none" dirty="0"/>
            </a:br>
            <a:r>
              <a:rPr lang="en-US" cap="none" dirty="0"/>
              <a:t>&amp;</a:t>
            </a:r>
            <a:br>
              <a:rPr lang="en-US" cap="none" dirty="0"/>
            </a:br>
            <a:r>
              <a:rPr lang="en-US" cap="none" dirty="0"/>
              <a:t>HIV Prevention</a:t>
            </a:r>
            <a:endParaRPr lang="en-US" dirty="0"/>
          </a:p>
        </p:txBody>
      </p:sp>
      <p:sp>
        <p:nvSpPr>
          <p:cNvPr id="4" name="Slide Number Placeholder 3">
            <a:extLst>
              <a:ext uri="{FF2B5EF4-FFF2-40B4-BE49-F238E27FC236}">
                <a16:creationId xmlns:a16="http://schemas.microsoft.com/office/drawing/2014/main" id="{7543F640-584A-4AE5-A00A-CA3509D82B40}"/>
              </a:ext>
            </a:extLst>
          </p:cNvPr>
          <p:cNvSpPr>
            <a:spLocks noGrp="1"/>
          </p:cNvSpPr>
          <p:nvPr>
            <p:ph type="sldNum" sz="quarter" idx="12"/>
          </p:nvPr>
        </p:nvSpPr>
        <p:spPr/>
        <p:txBody>
          <a:bodyPr/>
          <a:lstStyle/>
          <a:p>
            <a:fld id="{3D987DAA-A896-1841-BC8A-D645CCE33E3D}"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280047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B9B5-2B33-4BAB-B621-99D3951C370C}"/>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ABFEACF0-E5C1-4D3B-AA53-9245A90FB7DE}"/>
              </a:ext>
            </a:extLst>
          </p:cNvPr>
          <p:cNvSpPr>
            <a:spLocks noGrp="1"/>
          </p:cNvSpPr>
          <p:nvPr>
            <p:ph idx="1"/>
          </p:nvPr>
        </p:nvSpPr>
        <p:spPr/>
        <p:txBody>
          <a:bodyPr>
            <a:normAutofit fontScale="92500" lnSpcReduction="20000"/>
          </a:bodyPr>
          <a:lstStyle/>
          <a:p>
            <a:pPr marL="114297" indent="0">
              <a:buNone/>
            </a:pPr>
            <a:r>
              <a:rPr lang="en-US" u="sng" dirty="0">
                <a:solidFill>
                  <a:prstClr val="black"/>
                </a:solidFill>
                <a:latin typeface="Calibri" panose="020F0502020204030204"/>
              </a:rPr>
              <a:t>Patient Information</a:t>
            </a:r>
          </a:p>
          <a:p>
            <a:r>
              <a:rPr lang="en-US" dirty="0">
                <a:solidFill>
                  <a:prstClr val="black"/>
                </a:solidFill>
                <a:latin typeface="Calibri" panose="020F0502020204030204"/>
              </a:rPr>
              <a:t>27-year-old man is seen in clinic today for primary care. He has no chronic medical problems and his physical exam is unremarkable. He came in today to inquire about HIV preexposure prophylaxis (</a:t>
            </a:r>
            <a:r>
              <a:rPr lang="en-US" dirty="0" err="1">
                <a:solidFill>
                  <a:prstClr val="black"/>
                </a:solidFill>
                <a:latin typeface="Calibri" panose="020F0502020204030204"/>
              </a:rPr>
              <a:t>PrEP</a:t>
            </a:r>
            <a:r>
              <a:rPr lang="en-US" dirty="0">
                <a:solidFill>
                  <a:prstClr val="black"/>
                </a:solidFill>
                <a:latin typeface="Calibri" panose="020F0502020204030204"/>
              </a:rPr>
              <a:t>).</a:t>
            </a:r>
          </a:p>
          <a:p>
            <a:endParaRPr lang="en-US" b="1" u="sng" dirty="0">
              <a:solidFill>
                <a:prstClr val="black"/>
              </a:solidFill>
              <a:latin typeface="Calibri" panose="020F0502020204030204"/>
            </a:endParaRPr>
          </a:p>
          <a:p>
            <a:r>
              <a:rPr lang="en-US" dirty="0">
                <a:solidFill>
                  <a:prstClr val="black"/>
                </a:solidFill>
                <a:latin typeface="Calibri" panose="020F0502020204030204"/>
              </a:rPr>
              <a:t>He reports sexual activity with men; both an </a:t>
            </a:r>
            <a:r>
              <a:rPr lang="en-US" dirty="0" err="1">
                <a:solidFill>
                  <a:prstClr val="black"/>
                </a:solidFill>
                <a:latin typeface="Calibri" panose="020F0502020204030204"/>
              </a:rPr>
              <a:t>insertive</a:t>
            </a:r>
            <a:r>
              <a:rPr lang="en-US" dirty="0">
                <a:solidFill>
                  <a:prstClr val="black"/>
                </a:solidFill>
                <a:latin typeface="Calibri" panose="020F0502020204030204"/>
              </a:rPr>
              <a:t> and receptive partner. </a:t>
            </a:r>
          </a:p>
          <a:p>
            <a:endParaRPr lang="en-US" dirty="0">
              <a:solidFill>
                <a:prstClr val="black"/>
              </a:solidFill>
              <a:latin typeface="Calibri" panose="020F0502020204030204"/>
            </a:endParaRPr>
          </a:p>
          <a:p>
            <a:r>
              <a:rPr lang="en-US" dirty="0">
                <a:solidFill>
                  <a:prstClr val="black"/>
                </a:solidFill>
                <a:latin typeface="Calibri" panose="020F0502020204030204"/>
              </a:rPr>
              <a:t>Current medications: daily multiple vitamin and daily vitamin C supplement</a:t>
            </a:r>
          </a:p>
          <a:p>
            <a:endParaRPr lang="en-US" dirty="0"/>
          </a:p>
        </p:txBody>
      </p:sp>
      <p:sp>
        <p:nvSpPr>
          <p:cNvPr id="4" name="Slide Number Placeholder 3">
            <a:extLst>
              <a:ext uri="{FF2B5EF4-FFF2-40B4-BE49-F238E27FC236}">
                <a16:creationId xmlns:a16="http://schemas.microsoft.com/office/drawing/2014/main" id="{CA6205B2-8CD4-49CE-AB6B-4346959A48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50</a:t>
            </a:fld>
            <a:endParaRPr lang="en-US">
              <a:solidFill>
                <a:srgbClr val="FFFFFF"/>
              </a:solidFill>
              <a:latin typeface="Arial"/>
            </a:endParaRPr>
          </a:p>
        </p:txBody>
      </p:sp>
      <p:sp>
        <p:nvSpPr>
          <p:cNvPr id="6" name="TextBox 5">
            <a:extLst>
              <a:ext uri="{FF2B5EF4-FFF2-40B4-BE49-F238E27FC236}">
                <a16:creationId xmlns:a16="http://schemas.microsoft.com/office/drawing/2014/main" id="{6BCB23A7-98B9-4CD9-8670-F8EDF65796E8}"/>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2531430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FBBF-08B2-4048-A904-166A6C165D40}"/>
              </a:ext>
            </a:extLst>
          </p:cNvPr>
          <p:cNvSpPr>
            <a:spLocks noGrp="1"/>
          </p:cNvSpPr>
          <p:nvPr>
            <p:ph type="title"/>
          </p:nvPr>
        </p:nvSpPr>
        <p:spPr/>
        <p:txBody>
          <a:bodyPr/>
          <a:lstStyle/>
          <a:p>
            <a:r>
              <a:rPr lang="en-US" dirty="0"/>
              <a:t>HIV Screening and Testing</a:t>
            </a:r>
          </a:p>
        </p:txBody>
      </p:sp>
      <p:sp>
        <p:nvSpPr>
          <p:cNvPr id="3" name="Content Placeholder 2">
            <a:extLst>
              <a:ext uri="{FF2B5EF4-FFF2-40B4-BE49-F238E27FC236}">
                <a16:creationId xmlns:a16="http://schemas.microsoft.com/office/drawing/2014/main" id="{9A3D8C36-B139-41FC-9C7D-D92D25DFA994}"/>
              </a:ext>
            </a:extLst>
          </p:cNvPr>
          <p:cNvSpPr>
            <a:spLocks noGrp="1"/>
          </p:cNvSpPr>
          <p:nvPr>
            <p:ph idx="1"/>
          </p:nvPr>
        </p:nvSpPr>
        <p:spPr/>
        <p:txBody>
          <a:bodyPr/>
          <a:lstStyle/>
          <a:p>
            <a:r>
              <a:rPr lang="en-US" dirty="0"/>
              <a:t>In order to provide </a:t>
            </a:r>
            <a:r>
              <a:rPr lang="en-US" dirty="0" err="1"/>
              <a:t>PrEP</a:t>
            </a:r>
            <a:r>
              <a:rPr lang="en-US" dirty="0"/>
              <a:t> services, you need to know: </a:t>
            </a:r>
          </a:p>
          <a:p>
            <a:pPr marL="868680" lvl="1" indent="-457200">
              <a:buFont typeface="+mj-lt"/>
              <a:buAutoNum type="arabicPeriod"/>
            </a:pPr>
            <a:r>
              <a:rPr lang="en-US" dirty="0"/>
              <a:t>Who is most vulnerable to HIV acquisition</a:t>
            </a:r>
          </a:p>
          <a:p>
            <a:pPr marL="868680" lvl="1" indent="-457200">
              <a:buFont typeface="+mj-lt"/>
              <a:buAutoNum type="arabicPeriod"/>
            </a:pPr>
            <a:r>
              <a:rPr lang="en-US" dirty="0"/>
              <a:t>Who has HIV</a:t>
            </a:r>
          </a:p>
          <a:p>
            <a:pPr marL="868680" lvl="1" indent="-457200">
              <a:buFont typeface="+mj-lt"/>
              <a:buAutoNum type="arabicPeriod"/>
            </a:pPr>
            <a:r>
              <a:rPr lang="en-US" dirty="0"/>
              <a:t>Who doesn’t have HIV</a:t>
            </a:r>
          </a:p>
        </p:txBody>
      </p:sp>
      <p:sp>
        <p:nvSpPr>
          <p:cNvPr id="4" name="Slide Number Placeholder 3">
            <a:extLst>
              <a:ext uri="{FF2B5EF4-FFF2-40B4-BE49-F238E27FC236}">
                <a16:creationId xmlns:a16="http://schemas.microsoft.com/office/drawing/2014/main" id="{CE71C828-69C4-458D-907E-2EE969C29A4F}"/>
              </a:ext>
            </a:extLst>
          </p:cNvPr>
          <p:cNvSpPr>
            <a:spLocks noGrp="1"/>
          </p:cNvSpPr>
          <p:nvPr>
            <p:ph type="sldNum" sz="quarter" idx="12"/>
          </p:nvPr>
        </p:nvSpPr>
        <p:spPr/>
        <p:txBody>
          <a:bodyPr/>
          <a:lstStyle/>
          <a:p>
            <a:fld id="{6E2D2B3B-882E-40F3-A32F-6DD516915044}" type="slidenum">
              <a:rPr lang="en-US" smtClean="0"/>
              <a:pPr/>
              <a:t>51</a:t>
            </a:fld>
            <a:endParaRPr lang="en-US"/>
          </a:p>
        </p:txBody>
      </p:sp>
    </p:spTree>
    <p:extLst>
      <p:ext uri="{BB962C8B-B14F-4D97-AF65-F5344CB8AC3E}">
        <p14:creationId xmlns:p14="http://schemas.microsoft.com/office/powerpoint/2010/main" val="294760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B9B5-2B33-4BAB-B621-99D3951C370C}"/>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ABFEACF0-E5C1-4D3B-AA53-9245A90FB7DE}"/>
              </a:ext>
            </a:extLst>
          </p:cNvPr>
          <p:cNvSpPr>
            <a:spLocks noGrp="1"/>
          </p:cNvSpPr>
          <p:nvPr>
            <p:ph idx="1"/>
          </p:nvPr>
        </p:nvSpPr>
        <p:spPr>
          <a:xfrm>
            <a:off x="245660" y="1063230"/>
            <a:ext cx="8782335" cy="3581662"/>
          </a:xfrm>
        </p:spPr>
        <p:txBody>
          <a:bodyPr>
            <a:normAutofit/>
          </a:bodyPr>
          <a:lstStyle/>
          <a:p>
            <a:pPr marL="114297" indent="0">
              <a:buNone/>
            </a:pPr>
            <a:r>
              <a:rPr lang="en-US" sz="2000" u="sng" dirty="0">
                <a:solidFill>
                  <a:prstClr val="black"/>
                </a:solidFill>
                <a:latin typeface="Calibri" panose="020F0502020204030204"/>
              </a:rPr>
              <a:t>Patient Information</a:t>
            </a:r>
          </a:p>
          <a:p>
            <a:r>
              <a:rPr lang="en-US" sz="2000" dirty="0">
                <a:solidFill>
                  <a:prstClr val="black"/>
                </a:solidFill>
                <a:latin typeface="Calibri" panose="020F0502020204030204"/>
              </a:rPr>
              <a:t>27 year-old man is seen in clinic today for primary care. He has no chronic medical problems and his physical exam is unremarkable. He came in today to inquire about HIV </a:t>
            </a:r>
            <a:r>
              <a:rPr lang="en-US" sz="2000" dirty="0" err="1">
                <a:solidFill>
                  <a:prstClr val="black"/>
                </a:solidFill>
                <a:latin typeface="Calibri" panose="020F0502020204030204"/>
              </a:rPr>
              <a:t>PrEP.</a:t>
            </a:r>
            <a:endParaRPr lang="en-US" sz="2000" dirty="0">
              <a:solidFill>
                <a:prstClr val="black"/>
              </a:solidFill>
              <a:latin typeface="Calibri" panose="020F0502020204030204"/>
            </a:endParaRPr>
          </a:p>
          <a:p>
            <a:r>
              <a:rPr lang="en-US" sz="2000" dirty="0">
                <a:solidFill>
                  <a:prstClr val="black"/>
                </a:solidFill>
                <a:latin typeface="Calibri" panose="020F0502020204030204"/>
              </a:rPr>
              <a:t>He reports sexual activity with men; both an </a:t>
            </a:r>
            <a:r>
              <a:rPr lang="en-US" sz="2000" dirty="0" err="1">
                <a:solidFill>
                  <a:prstClr val="black"/>
                </a:solidFill>
                <a:latin typeface="Calibri" panose="020F0502020204030204"/>
              </a:rPr>
              <a:t>insertive</a:t>
            </a:r>
            <a:r>
              <a:rPr lang="en-US" sz="2000" dirty="0">
                <a:solidFill>
                  <a:prstClr val="black"/>
                </a:solidFill>
                <a:latin typeface="Calibri" panose="020F0502020204030204"/>
              </a:rPr>
              <a:t> and receptive partner. </a:t>
            </a:r>
          </a:p>
          <a:p>
            <a:r>
              <a:rPr lang="en-US" sz="2000" dirty="0">
                <a:solidFill>
                  <a:prstClr val="black"/>
                </a:solidFill>
                <a:latin typeface="Calibri" panose="020F0502020204030204"/>
              </a:rPr>
              <a:t>Current medications: daily multiple vitamin and daily vitamin C supplement</a:t>
            </a:r>
          </a:p>
          <a:p>
            <a:pPr marL="114300" indent="0">
              <a:buNone/>
            </a:pPr>
            <a:endParaRPr lang="en-US" dirty="0"/>
          </a:p>
          <a:p>
            <a:r>
              <a:rPr lang="en-US" dirty="0"/>
              <a:t>From what we discussed, is he vulnerable to HIV acquisition?</a:t>
            </a:r>
          </a:p>
        </p:txBody>
      </p:sp>
      <p:sp>
        <p:nvSpPr>
          <p:cNvPr id="4" name="Slide Number Placeholder 3">
            <a:extLst>
              <a:ext uri="{FF2B5EF4-FFF2-40B4-BE49-F238E27FC236}">
                <a16:creationId xmlns:a16="http://schemas.microsoft.com/office/drawing/2014/main" id="{CA6205B2-8CD4-49CE-AB6B-4346959A48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52</a:t>
            </a:fld>
            <a:endParaRPr lang="en-US">
              <a:solidFill>
                <a:srgbClr val="FFFFFF"/>
              </a:solidFill>
              <a:latin typeface="Arial"/>
            </a:endParaRPr>
          </a:p>
        </p:txBody>
      </p:sp>
      <p:sp>
        <p:nvSpPr>
          <p:cNvPr id="5" name="TextBox 4">
            <a:extLst>
              <a:ext uri="{FF2B5EF4-FFF2-40B4-BE49-F238E27FC236}">
                <a16:creationId xmlns:a16="http://schemas.microsoft.com/office/drawing/2014/main" id="{62FBE68F-E653-466A-8DBB-747440D50EC8}"/>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4282000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B9B5-2B33-4BAB-B621-99D3951C370C}"/>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ABFEACF0-E5C1-4D3B-AA53-9245A90FB7DE}"/>
              </a:ext>
            </a:extLst>
          </p:cNvPr>
          <p:cNvSpPr>
            <a:spLocks noGrp="1"/>
          </p:cNvSpPr>
          <p:nvPr>
            <p:ph idx="1"/>
          </p:nvPr>
        </p:nvSpPr>
        <p:spPr>
          <a:xfrm>
            <a:off x="0" y="1063229"/>
            <a:ext cx="9143999" cy="3412396"/>
          </a:xfrm>
        </p:spPr>
        <p:txBody>
          <a:bodyPr>
            <a:normAutofit lnSpcReduction="10000"/>
          </a:bodyPr>
          <a:lstStyle/>
          <a:p>
            <a:pPr marL="114297" indent="0">
              <a:buNone/>
            </a:pPr>
            <a:r>
              <a:rPr lang="en-US" sz="2000" u="sng" dirty="0">
                <a:solidFill>
                  <a:prstClr val="black"/>
                </a:solidFill>
                <a:latin typeface="Calibri" panose="020F0502020204030204"/>
              </a:rPr>
              <a:t>Patient Information</a:t>
            </a:r>
          </a:p>
          <a:p>
            <a:r>
              <a:rPr lang="en-US" sz="2000" dirty="0">
                <a:solidFill>
                  <a:prstClr val="black"/>
                </a:solidFill>
                <a:latin typeface="Calibri" panose="020F0502020204030204"/>
              </a:rPr>
              <a:t>27 year-old man is seen in clinic today for primary care. He has no chronic medical problems and his physical exam is unremarkable. He came in today to inquire about HIV </a:t>
            </a:r>
            <a:r>
              <a:rPr lang="en-US" sz="2000" dirty="0" err="1">
                <a:solidFill>
                  <a:prstClr val="black"/>
                </a:solidFill>
                <a:latin typeface="Calibri" panose="020F0502020204030204"/>
              </a:rPr>
              <a:t>PrEP.</a:t>
            </a:r>
            <a:endParaRPr lang="en-US" sz="2000" dirty="0">
              <a:solidFill>
                <a:prstClr val="black"/>
              </a:solidFill>
              <a:latin typeface="Calibri" panose="020F0502020204030204"/>
            </a:endParaRPr>
          </a:p>
          <a:p>
            <a:r>
              <a:rPr lang="en-US" sz="2000" dirty="0">
                <a:solidFill>
                  <a:prstClr val="black"/>
                </a:solidFill>
                <a:latin typeface="Calibri" panose="020F0502020204030204"/>
              </a:rPr>
              <a:t>He reports sexual activity with men; both an </a:t>
            </a:r>
            <a:r>
              <a:rPr lang="en-US" sz="2000" dirty="0" err="1">
                <a:solidFill>
                  <a:prstClr val="black"/>
                </a:solidFill>
                <a:latin typeface="Calibri" panose="020F0502020204030204"/>
              </a:rPr>
              <a:t>insertive</a:t>
            </a:r>
            <a:r>
              <a:rPr lang="en-US" sz="2000" dirty="0">
                <a:solidFill>
                  <a:prstClr val="black"/>
                </a:solidFill>
                <a:latin typeface="Calibri" panose="020F0502020204030204"/>
              </a:rPr>
              <a:t> and receptive partner. </a:t>
            </a:r>
          </a:p>
          <a:p>
            <a:r>
              <a:rPr lang="en-US" sz="2000" dirty="0">
                <a:solidFill>
                  <a:prstClr val="black"/>
                </a:solidFill>
                <a:latin typeface="Calibri" panose="020F0502020204030204"/>
              </a:rPr>
              <a:t>Current medications: daily multiple vitamin and daily vitamin C supplement</a:t>
            </a:r>
          </a:p>
          <a:p>
            <a:endParaRPr lang="en-US" dirty="0"/>
          </a:p>
          <a:p>
            <a:r>
              <a:rPr lang="en-US" dirty="0"/>
              <a:t>From what we discussed, is he vulnerable to HIV acquisition?</a:t>
            </a:r>
          </a:p>
          <a:p>
            <a:r>
              <a:rPr lang="en-US" dirty="0"/>
              <a:t>What is your next step?</a:t>
            </a:r>
          </a:p>
        </p:txBody>
      </p:sp>
      <p:sp>
        <p:nvSpPr>
          <p:cNvPr id="4" name="Slide Number Placeholder 3">
            <a:extLst>
              <a:ext uri="{FF2B5EF4-FFF2-40B4-BE49-F238E27FC236}">
                <a16:creationId xmlns:a16="http://schemas.microsoft.com/office/drawing/2014/main" id="{CA6205B2-8CD4-49CE-AB6B-4346959A48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53</a:t>
            </a:fld>
            <a:endParaRPr lang="en-US">
              <a:solidFill>
                <a:srgbClr val="FFFFFF"/>
              </a:solidFill>
              <a:latin typeface="Arial"/>
            </a:endParaRPr>
          </a:p>
        </p:txBody>
      </p:sp>
      <p:sp>
        <p:nvSpPr>
          <p:cNvPr id="6" name="TextBox 5">
            <a:extLst>
              <a:ext uri="{FF2B5EF4-FFF2-40B4-BE49-F238E27FC236}">
                <a16:creationId xmlns:a16="http://schemas.microsoft.com/office/drawing/2014/main" id="{EE0564AB-4CC0-4A41-A593-D11694FE06A9}"/>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2452287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F219-6656-496B-8748-AEBF1450A85C}"/>
              </a:ext>
            </a:extLst>
          </p:cNvPr>
          <p:cNvSpPr>
            <a:spLocks noGrp="1"/>
          </p:cNvSpPr>
          <p:nvPr>
            <p:ph type="title"/>
          </p:nvPr>
        </p:nvSpPr>
        <p:spPr/>
        <p:txBody>
          <a:bodyPr/>
          <a:lstStyle/>
          <a:p>
            <a:pPr algn="ctr"/>
            <a:r>
              <a:rPr lang="en-US" dirty="0"/>
              <a:t>The 5 P’s</a:t>
            </a:r>
          </a:p>
        </p:txBody>
      </p:sp>
      <p:sp>
        <p:nvSpPr>
          <p:cNvPr id="4" name="Slide Number Placeholder 3">
            <a:extLst>
              <a:ext uri="{FF2B5EF4-FFF2-40B4-BE49-F238E27FC236}">
                <a16:creationId xmlns:a16="http://schemas.microsoft.com/office/drawing/2014/main" id="{95E30A9A-0CFD-4D08-B162-2BF63830F55C}"/>
              </a:ext>
            </a:extLst>
          </p:cNvPr>
          <p:cNvSpPr>
            <a:spLocks noGrp="1"/>
          </p:cNvSpPr>
          <p:nvPr>
            <p:ph type="sldNum" sz="quarter" idx="12"/>
          </p:nvPr>
        </p:nvSpPr>
        <p:spPr/>
        <p:txBody>
          <a:bodyPr/>
          <a:lstStyle/>
          <a:p>
            <a:fld id="{6E2D2B3B-882E-40F3-A32F-6DD516915044}" type="slidenum">
              <a:rPr lang="en-US" smtClean="0"/>
              <a:pPr/>
              <a:t>54</a:t>
            </a:fld>
            <a:endParaRPr lang="en-US"/>
          </a:p>
        </p:txBody>
      </p:sp>
      <p:sp>
        <p:nvSpPr>
          <p:cNvPr id="6" name="TextBox 5">
            <a:extLst>
              <a:ext uri="{FF2B5EF4-FFF2-40B4-BE49-F238E27FC236}">
                <a16:creationId xmlns:a16="http://schemas.microsoft.com/office/drawing/2014/main" id="{A9FC98CF-4E4B-415C-A1FA-16476DA5FF8D}"/>
              </a:ext>
            </a:extLst>
          </p:cNvPr>
          <p:cNvSpPr txBox="1"/>
          <p:nvPr/>
        </p:nvSpPr>
        <p:spPr>
          <a:xfrm>
            <a:off x="2133600" y="4729412"/>
            <a:ext cx="5105400" cy="400110"/>
          </a:xfrm>
          <a:prstGeom prst="rect">
            <a:avLst/>
          </a:prstGeom>
          <a:noFill/>
        </p:spPr>
        <p:txBody>
          <a:bodyPr wrap="square" rtlCol="0">
            <a:spAutoFit/>
          </a:bodyPr>
          <a:lstStyle/>
          <a:p>
            <a:pPr algn="ctr"/>
            <a:r>
              <a:rPr lang="en-US" sz="1000" dirty="0">
                <a:solidFill>
                  <a:schemeClr val="bg1"/>
                </a:solidFill>
                <a:hlinkClick r:id="rId3">
                  <a:extLst>
                    <a:ext uri="{A12FA001-AC4F-418D-AE19-62706E023703}">
                      <ahyp:hlinkClr xmlns:ahyp="http://schemas.microsoft.com/office/drawing/2018/hyperlinkcolor" val="tx"/>
                    </a:ext>
                  </a:extLst>
                </a:hlinkClick>
              </a:rPr>
              <a:t>https://www.cdc.gov/std/treatment/sexualhistory</a:t>
            </a:r>
            <a:r>
              <a:rPr lang="en-US" sz="1000" dirty="0">
                <a:solidFill>
                  <a:srgbClr val="478FCC"/>
                </a:solidFill>
                <a:hlinkClick r:id="rId3">
                  <a:extLst>
                    <a:ext uri="{A12FA001-AC4F-418D-AE19-62706E023703}">
                      <ahyp:hlinkClr xmlns:ahyp="http://schemas.microsoft.com/office/drawing/2018/hyperlinkcolor" val="tx"/>
                    </a:ext>
                  </a:extLst>
                </a:hlinkClick>
              </a:rPr>
              <a:t>.</a:t>
            </a:r>
            <a:r>
              <a:rPr lang="en-US" sz="1000" dirty="0">
                <a:solidFill>
                  <a:schemeClr val="bg1"/>
                </a:solidFill>
                <a:hlinkClick r:id="rId3">
                  <a:extLst>
                    <a:ext uri="{A12FA001-AC4F-418D-AE19-62706E023703}">
                      <ahyp:hlinkClr xmlns:ahyp="http://schemas.microsoft.com/office/drawing/2018/hyperlinkcolor" val="tx"/>
                    </a:ext>
                  </a:extLst>
                </a:hlinkClick>
              </a:rPr>
              <a:t>pdf</a:t>
            </a:r>
            <a:endParaRPr lang="en-US" sz="1000" dirty="0">
              <a:solidFill>
                <a:schemeClr val="bg1"/>
              </a:solidFill>
            </a:endParaRPr>
          </a:p>
          <a:p>
            <a:pPr algn="ctr"/>
            <a:r>
              <a:rPr lang="en-US" sz="1000" dirty="0">
                <a:solidFill>
                  <a:schemeClr val="bg1"/>
                </a:solidFill>
              </a:rPr>
              <a:t>STI= sexually transmitted infection</a:t>
            </a:r>
          </a:p>
        </p:txBody>
      </p:sp>
      <p:sp>
        <p:nvSpPr>
          <p:cNvPr id="9" name="TextBox 8">
            <a:extLst>
              <a:ext uri="{FF2B5EF4-FFF2-40B4-BE49-F238E27FC236}">
                <a16:creationId xmlns:a16="http://schemas.microsoft.com/office/drawing/2014/main" id="{F40A1CAF-BCC2-4170-A107-70037675430C}"/>
              </a:ext>
            </a:extLst>
          </p:cNvPr>
          <p:cNvSpPr txBox="1"/>
          <p:nvPr/>
        </p:nvSpPr>
        <p:spPr>
          <a:xfrm>
            <a:off x="1714499" y="3430662"/>
            <a:ext cx="5715000" cy="230832"/>
          </a:xfrm>
          <a:prstGeom prst="rect">
            <a:avLst/>
          </a:prstGeom>
          <a:noFill/>
        </p:spPr>
        <p:txBody>
          <a:bodyPr wrap="square" rtlCol="0">
            <a:spAutoFit/>
          </a:bodyPr>
          <a:lstStyle/>
          <a:p>
            <a:pPr algn="ctr"/>
            <a:r>
              <a:rPr lang="en-US" sz="900" dirty="0"/>
              <a:t>Image: </a:t>
            </a:r>
            <a:r>
              <a:rPr lang="en-US" sz="900" dirty="0">
                <a:hlinkClick r:id="rId4"/>
              </a:rPr>
              <a:t>https://www.lgbtqiahealtheducation.org/wp-content/uploads/COM-827-sexual-history_toolkit_2015.pdf</a:t>
            </a:r>
            <a:r>
              <a:rPr lang="en-US" sz="900" dirty="0"/>
              <a:t> </a:t>
            </a:r>
          </a:p>
        </p:txBody>
      </p:sp>
      <p:pic>
        <p:nvPicPr>
          <p:cNvPr id="10" name="Picture 9">
            <a:extLst>
              <a:ext uri="{FF2B5EF4-FFF2-40B4-BE49-F238E27FC236}">
                <a16:creationId xmlns:a16="http://schemas.microsoft.com/office/drawing/2014/main" id="{ADFC6471-48AF-44F9-99CA-BC0EA0AA251E}"/>
              </a:ext>
            </a:extLst>
          </p:cNvPr>
          <p:cNvPicPr>
            <a:picLocks noChangeAspect="1"/>
          </p:cNvPicPr>
          <p:nvPr/>
        </p:nvPicPr>
        <p:blipFill>
          <a:blip r:embed="rId5"/>
          <a:stretch>
            <a:fillRect/>
          </a:stretch>
        </p:blipFill>
        <p:spPr>
          <a:xfrm>
            <a:off x="1371152" y="1529190"/>
            <a:ext cx="6401693" cy="1667108"/>
          </a:xfrm>
          <a:prstGeom prst="rect">
            <a:avLst/>
          </a:prstGeom>
        </p:spPr>
      </p:pic>
      <p:sp>
        <p:nvSpPr>
          <p:cNvPr id="3" name="Rectangle 2">
            <a:extLst>
              <a:ext uri="{FF2B5EF4-FFF2-40B4-BE49-F238E27FC236}">
                <a16:creationId xmlns:a16="http://schemas.microsoft.com/office/drawing/2014/main" id="{AEEF61A7-C670-67F0-38E4-0FA94F76B7E3}"/>
              </a:ext>
            </a:extLst>
          </p:cNvPr>
          <p:cNvSpPr/>
          <p:nvPr/>
        </p:nvSpPr>
        <p:spPr>
          <a:xfrm>
            <a:off x="2836506" y="1707502"/>
            <a:ext cx="410547" cy="979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D5CAA7-4FF4-043A-4496-98FD824254E3}"/>
              </a:ext>
            </a:extLst>
          </p:cNvPr>
          <p:cNvSpPr/>
          <p:nvPr/>
        </p:nvSpPr>
        <p:spPr>
          <a:xfrm>
            <a:off x="4264090" y="2985796"/>
            <a:ext cx="634481" cy="4448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5A8A2F-1B43-7192-61BE-B3A12D8BA35E}"/>
              </a:ext>
            </a:extLst>
          </p:cNvPr>
          <p:cNvSpPr/>
          <p:nvPr/>
        </p:nvSpPr>
        <p:spPr>
          <a:xfrm>
            <a:off x="5480182" y="2998231"/>
            <a:ext cx="920618" cy="322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43F035-C9F2-753D-59B5-41D384CB3837}"/>
              </a:ext>
            </a:extLst>
          </p:cNvPr>
          <p:cNvSpPr txBox="1"/>
          <p:nvPr/>
        </p:nvSpPr>
        <p:spPr>
          <a:xfrm>
            <a:off x="4189445" y="2998231"/>
            <a:ext cx="811763" cy="276999"/>
          </a:xfrm>
          <a:prstGeom prst="rect">
            <a:avLst/>
          </a:prstGeom>
          <a:noFill/>
        </p:spPr>
        <p:txBody>
          <a:bodyPr wrap="square" rtlCol="0">
            <a:spAutoFit/>
          </a:bodyPr>
          <a:lstStyle/>
          <a:p>
            <a:r>
              <a:rPr lang="en-US" sz="1200" b="1" dirty="0"/>
              <a:t>of STIs</a:t>
            </a:r>
          </a:p>
        </p:txBody>
      </p:sp>
      <p:sp>
        <p:nvSpPr>
          <p:cNvPr id="11" name="TextBox 10">
            <a:extLst>
              <a:ext uri="{FF2B5EF4-FFF2-40B4-BE49-F238E27FC236}">
                <a16:creationId xmlns:a16="http://schemas.microsoft.com/office/drawing/2014/main" id="{2F90CADC-50CD-28F4-663E-9FC29C90A7D9}"/>
              </a:ext>
            </a:extLst>
          </p:cNvPr>
          <p:cNvSpPr txBox="1"/>
          <p:nvPr/>
        </p:nvSpPr>
        <p:spPr>
          <a:xfrm>
            <a:off x="5424196" y="2998231"/>
            <a:ext cx="1041915" cy="276999"/>
          </a:xfrm>
          <a:prstGeom prst="rect">
            <a:avLst/>
          </a:prstGeom>
          <a:noFill/>
        </p:spPr>
        <p:txBody>
          <a:bodyPr wrap="square" rtlCol="0">
            <a:spAutoFit/>
          </a:bodyPr>
          <a:lstStyle/>
          <a:p>
            <a:r>
              <a:rPr lang="en-US" sz="1200" b="1" dirty="0"/>
              <a:t>from STIs</a:t>
            </a:r>
          </a:p>
        </p:txBody>
      </p:sp>
    </p:spTree>
    <p:extLst>
      <p:ext uri="{BB962C8B-B14F-4D97-AF65-F5344CB8AC3E}">
        <p14:creationId xmlns:p14="http://schemas.microsoft.com/office/powerpoint/2010/main" val="3324058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20-444E-43E6-A81F-D7A8764D3D9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03A0A585-CD4C-4F97-8AE9-3DAC157D202E}"/>
              </a:ext>
            </a:extLst>
          </p:cNvPr>
          <p:cNvSpPr>
            <a:spLocks noGrp="1"/>
          </p:cNvSpPr>
          <p:nvPr>
            <p:ph idx="1"/>
          </p:nvPr>
        </p:nvSpPr>
        <p:spPr/>
        <p:txBody>
          <a:bodyPr>
            <a:normAutofit/>
          </a:bodyPr>
          <a:lstStyle/>
          <a:p>
            <a:pPr marL="571500" indent="-457200">
              <a:buFont typeface="+mj-lt"/>
              <a:buAutoNum type="arabicPeriod"/>
            </a:pPr>
            <a:r>
              <a:rPr lang="en-US" u="sng" dirty="0"/>
              <a:t>P</a:t>
            </a:r>
            <a:r>
              <a:rPr lang="en-US" dirty="0"/>
              <a:t>artners: all men with unknown HIV status; 3 partners in past month</a:t>
            </a:r>
          </a:p>
          <a:p>
            <a:pPr marL="571500" indent="-457200">
              <a:buFont typeface="+mj-lt"/>
              <a:buAutoNum type="arabicPeriod"/>
            </a:pPr>
            <a:r>
              <a:rPr lang="en-US" u="sng" dirty="0"/>
              <a:t>P</a:t>
            </a:r>
            <a:r>
              <a:rPr lang="en-US" dirty="0"/>
              <a:t>ractices: oral and anal sex (</a:t>
            </a:r>
            <a:r>
              <a:rPr lang="en-US" dirty="0" err="1"/>
              <a:t>insertive</a:t>
            </a:r>
            <a:r>
              <a:rPr lang="en-US" dirty="0"/>
              <a:t> and receptive)</a:t>
            </a:r>
          </a:p>
          <a:p>
            <a:pPr marL="571500" indent="-457200">
              <a:buFont typeface="+mj-lt"/>
              <a:buAutoNum type="arabicPeriod"/>
            </a:pPr>
            <a:r>
              <a:rPr lang="en-US" u="sng" dirty="0"/>
              <a:t>P</a:t>
            </a:r>
            <a:r>
              <a:rPr lang="en-US" dirty="0"/>
              <a:t>ast STIs: Syphilis once 2 years ago, treated with penicillin injections</a:t>
            </a:r>
          </a:p>
          <a:p>
            <a:pPr marL="571500" indent="-457200">
              <a:buFont typeface="+mj-lt"/>
              <a:buAutoNum type="arabicPeriod"/>
            </a:pPr>
            <a:r>
              <a:rPr lang="en-US" u="sng" dirty="0"/>
              <a:t>P</a:t>
            </a:r>
            <a:r>
              <a:rPr lang="en-US" dirty="0"/>
              <a:t>rotection: inconsistent condom use</a:t>
            </a:r>
          </a:p>
          <a:p>
            <a:pPr marL="571500" indent="-457200">
              <a:buFont typeface="+mj-lt"/>
              <a:buAutoNum type="arabicPeriod"/>
            </a:pPr>
            <a:r>
              <a:rPr lang="en-US" u="sng" dirty="0"/>
              <a:t>P</a:t>
            </a:r>
            <a:r>
              <a:rPr lang="en-US" dirty="0"/>
              <a:t>regnancy plans: no desire to have children</a:t>
            </a:r>
          </a:p>
        </p:txBody>
      </p:sp>
      <p:sp>
        <p:nvSpPr>
          <p:cNvPr id="6" name="TextBox 5">
            <a:extLst>
              <a:ext uri="{FF2B5EF4-FFF2-40B4-BE49-F238E27FC236}">
                <a16:creationId xmlns:a16="http://schemas.microsoft.com/office/drawing/2014/main" id="{2708DDC9-0E20-4783-83DE-CCC974FE0AB9}"/>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4121007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20-444E-43E6-A81F-D7A8764D3D9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03A0A585-CD4C-4F97-8AE9-3DAC157D202E}"/>
              </a:ext>
            </a:extLst>
          </p:cNvPr>
          <p:cNvSpPr>
            <a:spLocks noGrp="1"/>
          </p:cNvSpPr>
          <p:nvPr>
            <p:ph idx="1"/>
          </p:nvPr>
        </p:nvSpPr>
        <p:spPr/>
        <p:txBody>
          <a:bodyPr>
            <a:normAutofit/>
          </a:bodyPr>
          <a:lstStyle/>
          <a:p>
            <a:r>
              <a:rPr lang="en-US" dirty="0"/>
              <a:t>Substance use history</a:t>
            </a:r>
          </a:p>
          <a:p>
            <a:pPr lvl="1"/>
            <a:r>
              <a:rPr lang="en-US" dirty="0"/>
              <a:t>Smokes marijuana recreationally (3-4 times weekly) </a:t>
            </a:r>
          </a:p>
          <a:p>
            <a:pPr lvl="1"/>
            <a:r>
              <a:rPr lang="en-US" dirty="0"/>
              <a:t>No other history; denies any IV drug use</a:t>
            </a:r>
          </a:p>
          <a:p>
            <a:endParaRPr lang="en-US" dirty="0"/>
          </a:p>
          <a:p>
            <a:r>
              <a:rPr lang="en-US" dirty="0"/>
              <a:t>Last HIV test about 1 year ago - negative</a:t>
            </a:r>
          </a:p>
        </p:txBody>
      </p:sp>
      <p:sp>
        <p:nvSpPr>
          <p:cNvPr id="6" name="TextBox 5">
            <a:extLst>
              <a:ext uri="{FF2B5EF4-FFF2-40B4-BE49-F238E27FC236}">
                <a16:creationId xmlns:a16="http://schemas.microsoft.com/office/drawing/2014/main" id="{4E5C8998-7F8E-4176-A024-E138873534EE}"/>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108019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20-444E-43E6-A81F-D7A8764D3D9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03A0A585-CD4C-4F97-8AE9-3DAC157D202E}"/>
              </a:ext>
            </a:extLst>
          </p:cNvPr>
          <p:cNvSpPr>
            <a:spLocks noGrp="1"/>
          </p:cNvSpPr>
          <p:nvPr>
            <p:ph idx="1"/>
          </p:nvPr>
        </p:nvSpPr>
        <p:spPr/>
        <p:txBody>
          <a:bodyPr>
            <a:normAutofit/>
          </a:bodyPr>
          <a:lstStyle/>
          <a:p>
            <a:r>
              <a:rPr lang="en-US" dirty="0"/>
              <a:t>Substance use history</a:t>
            </a:r>
          </a:p>
          <a:p>
            <a:pPr lvl="1"/>
            <a:r>
              <a:rPr lang="en-US" dirty="0"/>
              <a:t>Smokes marijuana recreationally (3-4 times weekly) </a:t>
            </a:r>
          </a:p>
          <a:p>
            <a:pPr lvl="1"/>
            <a:r>
              <a:rPr lang="en-US" dirty="0"/>
              <a:t>No other history; denies any IV drug use</a:t>
            </a:r>
          </a:p>
          <a:p>
            <a:endParaRPr lang="en-US" dirty="0"/>
          </a:p>
          <a:p>
            <a:r>
              <a:rPr lang="en-US" dirty="0"/>
              <a:t>Last HIV test about 1 year ago – negative</a:t>
            </a:r>
          </a:p>
          <a:p>
            <a:endParaRPr lang="en-US" dirty="0"/>
          </a:p>
          <a:p>
            <a:r>
              <a:rPr lang="en-US" dirty="0"/>
              <a:t>Now what do you want to do?</a:t>
            </a:r>
          </a:p>
        </p:txBody>
      </p:sp>
      <p:sp>
        <p:nvSpPr>
          <p:cNvPr id="6" name="TextBox 5">
            <a:extLst>
              <a:ext uri="{FF2B5EF4-FFF2-40B4-BE49-F238E27FC236}">
                <a16:creationId xmlns:a16="http://schemas.microsoft.com/office/drawing/2014/main" id="{44AA684B-C47B-4BBC-9525-197A0EE677DA}"/>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3518488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7D5B-6A9C-47B9-BB40-59063B5220A8}"/>
              </a:ext>
            </a:extLst>
          </p:cNvPr>
          <p:cNvSpPr>
            <a:spLocks noGrp="1"/>
          </p:cNvSpPr>
          <p:nvPr>
            <p:ph type="title"/>
          </p:nvPr>
        </p:nvSpPr>
        <p:spPr/>
        <p:txBody>
          <a:bodyPr/>
          <a:lstStyle/>
          <a:p>
            <a:r>
              <a:rPr lang="en-US" dirty="0"/>
              <a:t>HIV Testing Algorithm</a:t>
            </a:r>
          </a:p>
        </p:txBody>
      </p:sp>
      <p:pic>
        <p:nvPicPr>
          <p:cNvPr id="6" name="Content Placeholder 5">
            <a:extLst>
              <a:ext uri="{FF2B5EF4-FFF2-40B4-BE49-F238E27FC236}">
                <a16:creationId xmlns:a16="http://schemas.microsoft.com/office/drawing/2014/main" id="{27AC71BD-AD7C-4B4D-A84B-38680FEECB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745" y="1200150"/>
            <a:ext cx="5384235" cy="3275410"/>
          </a:xfrm>
        </p:spPr>
      </p:pic>
      <p:sp>
        <p:nvSpPr>
          <p:cNvPr id="4" name="Slide Number Placeholder 3">
            <a:extLst>
              <a:ext uri="{FF2B5EF4-FFF2-40B4-BE49-F238E27FC236}">
                <a16:creationId xmlns:a16="http://schemas.microsoft.com/office/drawing/2014/main" id="{024B8EC3-9A00-41FE-8E21-CB1EB3FFC9B2}"/>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58</a:t>
            </a:fld>
            <a:endParaRPr lang="en-US" dirty="0">
              <a:solidFill>
                <a:srgbClr val="FFFFFF"/>
              </a:solidFill>
              <a:latin typeface="Arial"/>
            </a:endParaRPr>
          </a:p>
        </p:txBody>
      </p:sp>
      <p:sp>
        <p:nvSpPr>
          <p:cNvPr id="8" name="TextBox 7">
            <a:extLst>
              <a:ext uri="{FF2B5EF4-FFF2-40B4-BE49-F238E27FC236}">
                <a16:creationId xmlns:a16="http://schemas.microsoft.com/office/drawing/2014/main" id="{0B5227CC-7E9B-49DB-9891-968A0770EABA}"/>
              </a:ext>
            </a:extLst>
          </p:cNvPr>
          <p:cNvSpPr txBox="1"/>
          <p:nvPr/>
        </p:nvSpPr>
        <p:spPr>
          <a:xfrm>
            <a:off x="1922745" y="4350520"/>
            <a:ext cx="5384235"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
        <p:nvSpPr>
          <p:cNvPr id="9" name="Rectangle 8">
            <a:extLst>
              <a:ext uri="{FF2B5EF4-FFF2-40B4-BE49-F238E27FC236}">
                <a16:creationId xmlns:a16="http://schemas.microsoft.com/office/drawing/2014/main" id="{4C8EA2DB-B17D-4E6A-9693-47B855DCE287}"/>
              </a:ext>
            </a:extLst>
          </p:cNvPr>
          <p:cNvSpPr/>
          <p:nvPr/>
        </p:nvSpPr>
        <p:spPr>
          <a:xfrm>
            <a:off x="1469292" y="4701392"/>
            <a:ext cx="6924430" cy="400110"/>
          </a:xfrm>
          <a:prstGeom prst="rect">
            <a:avLst/>
          </a:prstGeom>
        </p:spPr>
        <p:txBody>
          <a:bodyPr wrap="square">
            <a:spAutoFit/>
          </a:bodyPr>
          <a:lstStyle/>
          <a:p>
            <a:pPr algn="ctr" defTabSz="685800"/>
            <a:r>
              <a:rPr lang="en-US" sz="1000" dirty="0">
                <a:solidFill>
                  <a:srgbClr val="FFFFFF"/>
                </a:solidFill>
                <a:latin typeface="Arial"/>
              </a:rPr>
              <a:t>Centers for Disease Control and Prevention and Association of Public Health Laboratories. 2018 Quick reference guide: Recommended laboratory HIV testing algorithm for serum or plasma specimens. Published January 27, 2018.</a:t>
            </a:r>
          </a:p>
        </p:txBody>
      </p:sp>
    </p:spTree>
    <p:extLst>
      <p:ext uri="{BB962C8B-B14F-4D97-AF65-F5344CB8AC3E}">
        <p14:creationId xmlns:p14="http://schemas.microsoft.com/office/powerpoint/2010/main" val="2021632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AA31-599E-2604-A035-D67F619DB139}"/>
              </a:ext>
            </a:extLst>
          </p:cNvPr>
          <p:cNvSpPr>
            <a:spLocks noGrp="1"/>
          </p:cNvSpPr>
          <p:nvPr>
            <p:ph type="title"/>
          </p:nvPr>
        </p:nvSpPr>
        <p:spPr/>
        <p:txBody>
          <a:bodyPr/>
          <a:lstStyle/>
          <a:p>
            <a:r>
              <a:rPr lang="en-US" dirty="0"/>
              <a:t>Negative HIV Test</a:t>
            </a:r>
          </a:p>
        </p:txBody>
      </p:sp>
      <p:sp>
        <p:nvSpPr>
          <p:cNvPr id="3" name="Content Placeholder 2">
            <a:extLst>
              <a:ext uri="{FF2B5EF4-FFF2-40B4-BE49-F238E27FC236}">
                <a16:creationId xmlns:a16="http://schemas.microsoft.com/office/drawing/2014/main" id="{481A0148-D9DE-21FD-977B-AB4BE83F734E}"/>
              </a:ext>
            </a:extLst>
          </p:cNvPr>
          <p:cNvSpPr>
            <a:spLocks noGrp="1"/>
          </p:cNvSpPr>
          <p:nvPr>
            <p:ph idx="1"/>
          </p:nvPr>
        </p:nvSpPr>
        <p:spPr>
          <a:xfrm>
            <a:off x="457200" y="1280280"/>
            <a:ext cx="8315569" cy="1843823"/>
          </a:xfrm>
          <a:solidFill>
            <a:schemeClr val="tx1">
              <a:lumMod val="10000"/>
              <a:lumOff val="90000"/>
            </a:schemeClr>
          </a:solidFill>
          <a:ln>
            <a:noFill/>
          </a:ln>
        </p:spPr>
        <p:txBody>
          <a:bodyPr>
            <a:normAutofit lnSpcReduction="10000"/>
          </a:bodyPr>
          <a:lstStyle/>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Tests: (1) AB HIV 1   2 (4TH GENERATION) (HIV12AB)</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AB HIV 1   2 (4TH GENERATION)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Nonreactive                 NONREACITVE      *1</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Biotin interferes with this assay and can affect results.</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Samples should not be collected from patients who have taken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biotin within the last 8 hours or longer for patients 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high dose therapy.</a:t>
            </a:r>
            <a:endParaRPr lang="en-US" dirty="0"/>
          </a:p>
        </p:txBody>
      </p:sp>
      <p:sp>
        <p:nvSpPr>
          <p:cNvPr id="4" name="Slide Number Placeholder 3">
            <a:extLst>
              <a:ext uri="{FF2B5EF4-FFF2-40B4-BE49-F238E27FC236}">
                <a16:creationId xmlns:a16="http://schemas.microsoft.com/office/drawing/2014/main" id="{B3B63772-33AB-09A8-8318-39D3AC4B9BE7}"/>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59</a:t>
            </a:fld>
            <a:endParaRPr lang="en-US" dirty="0">
              <a:solidFill>
                <a:srgbClr val="FFFFFF"/>
              </a:solidFill>
              <a:latin typeface="Arial"/>
            </a:endParaRPr>
          </a:p>
        </p:txBody>
      </p:sp>
      <p:sp>
        <p:nvSpPr>
          <p:cNvPr id="6" name="TextBox 5">
            <a:extLst>
              <a:ext uri="{FF2B5EF4-FFF2-40B4-BE49-F238E27FC236}">
                <a16:creationId xmlns:a16="http://schemas.microsoft.com/office/drawing/2014/main" id="{354695D6-3E30-6E9B-8C63-F6D313153E5C}"/>
              </a:ext>
            </a:extLst>
          </p:cNvPr>
          <p:cNvSpPr txBox="1"/>
          <p:nvPr/>
        </p:nvSpPr>
        <p:spPr>
          <a:xfrm>
            <a:off x="461727" y="3286407"/>
            <a:ext cx="8311042" cy="1200265"/>
          </a:xfrm>
          <a:prstGeom prst="rect">
            <a:avLst/>
          </a:prstGeom>
          <a:solidFill>
            <a:schemeClr val="bg1">
              <a:lumMod val="95000"/>
            </a:schemeClr>
          </a:solidFill>
        </p:spPr>
        <p:txBody>
          <a:bodyPr wrap="square">
            <a:spAutoFit/>
          </a:bodyPr>
          <a:lstStyle/>
          <a:p>
            <a:pPr defTabSz="685800">
              <a:lnSpc>
                <a:spcPct val="107000"/>
              </a:lnSpc>
            </a:pPr>
            <a:r>
              <a:rPr lang="en-US" sz="135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Tests: (1) AB HIV 1   2 (hIV12)</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pPr>
            <a:r>
              <a:rPr lang="en-US" sz="135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 HIV 1/2 ANTIBODY COMENT</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pPr>
            <a:r>
              <a:rPr lang="en-US" sz="135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                            NON REACTIVE                                 *1</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pPr>
            <a:r>
              <a:rPr lang="en-US" sz="135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    HIV-1 Antigen and HIV-1/HIV-2 antibodies were not detected.</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pPr>
            <a:r>
              <a:rPr lang="en-US" sz="135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    There is no laboratory evidence of HIV infection.</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AF19E9C1-8DD4-42EF-BEB8-49228918852C}"/>
              </a:ext>
            </a:extLst>
          </p:cNvPr>
          <p:cNvSpPr/>
          <p:nvPr/>
        </p:nvSpPr>
        <p:spPr>
          <a:xfrm>
            <a:off x="2324100" y="1639698"/>
            <a:ext cx="5623560" cy="4523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ndParaRPr>
          </a:p>
        </p:txBody>
      </p:sp>
      <p:sp>
        <p:nvSpPr>
          <p:cNvPr id="7" name="Oval 6">
            <a:extLst>
              <a:ext uri="{FF2B5EF4-FFF2-40B4-BE49-F238E27FC236}">
                <a16:creationId xmlns:a16="http://schemas.microsoft.com/office/drawing/2014/main" id="{391AFA1B-3BF1-4111-B1E4-AF34A4C62D10}"/>
              </a:ext>
            </a:extLst>
          </p:cNvPr>
          <p:cNvSpPr/>
          <p:nvPr/>
        </p:nvSpPr>
        <p:spPr>
          <a:xfrm>
            <a:off x="2202180" y="3645327"/>
            <a:ext cx="3931920" cy="4523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ndParaRPr>
          </a:p>
        </p:txBody>
      </p:sp>
      <p:sp>
        <p:nvSpPr>
          <p:cNvPr id="8" name="TextBox 7">
            <a:extLst>
              <a:ext uri="{FF2B5EF4-FFF2-40B4-BE49-F238E27FC236}">
                <a16:creationId xmlns:a16="http://schemas.microsoft.com/office/drawing/2014/main" id="{2043C282-5C59-CE99-C1A3-01D118BC1665}"/>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61375508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D4B6A1-83D1-4907-A674-E20213987147}"/>
              </a:ext>
            </a:extLst>
          </p:cNvPr>
          <p:cNvSpPr>
            <a:spLocks noGrp="1"/>
          </p:cNvSpPr>
          <p:nvPr>
            <p:ph type="sldNum" sz="quarter" idx="12"/>
          </p:nvPr>
        </p:nvSpPr>
        <p:spPr/>
        <p:txBody>
          <a:bodyPr/>
          <a:lstStyle/>
          <a:p>
            <a:fld id="{6E2D2B3B-882E-40F3-A32F-6DD516915044}" type="slidenum">
              <a:rPr lang="en-US" smtClean="0"/>
              <a:pPr/>
              <a:t>6</a:t>
            </a:fld>
            <a:endParaRPr lang="en-US" dirty="0"/>
          </a:p>
        </p:txBody>
      </p:sp>
      <p:pic>
        <p:nvPicPr>
          <p:cNvPr id="2050" name="Picture 2" descr="Ending the HIV Epidemic. A plan for America. The U.S. Department of Health and Human Services is proposing an opportunity to eliminate new HIV infections in our nation.">
            <a:extLst>
              <a:ext uri="{FF2B5EF4-FFF2-40B4-BE49-F238E27FC236}">
                <a16:creationId xmlns:a16="http://schemas.microsoft.com/office/drawing/2014/main" id="{FAACDE14-32FA-47EF-BB7D-C0BCDA350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33063"/>
            <a:ext cx="6667500" cy="4381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066C3C-5BCA-4EEF-880A-C3BC1CFF2C07}"/>
              </a:ext>
            </a:extLst>
          </p:cNvPr>
          <p:cNvSpPr txBox="1"/>
          <p:nvPr/>
        </p:nvSpPr>
        <p:spPr>
          <a:xfrm>
            <a:off x="1447801" y="4737433"/>
            <a:ext cx="6980663" cy="246221"/>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https://www.hiv.gov/federal-response/ending-the-hiv-epidemic/overview</a:t>
            </a:r>
          </a:p>
        </p:txBody>
      </p:sp>
      <p:sp>
        <p:nvSpPr>
          <p:cNvPr id="2" name="TextBox 1"/>
          <p:cNvSpPr txBox="1"/>
          <p:nvPr/>
        </p:nvSpPr>
        <p:spPr>
          <a:xfrm>
            <a:off x="172278" y="1638013"/>
            <a:ext cx="861774" cy="1371600"/>
          </a:xfrm>
          <a:prstGeom prst="rect">
            <a:avLst/>
          </a:prstGeom>
          <a:noFill/>
        </p:spPr>
        <p:txBody>
          <a:bodyPr vert="vert270" wrap="square" rtlCol="0">
            <a:spAutoFit/>
          </a:bodyPr>
          <a:lstStyle/>
          <a:p>
            <a:r>
              <a:rPr lang="en-US" sz="4400" dirty="0">
                <a:solidFill>
                  <a:srgbClr val="C00000"/>
                </a:solidFill>
              </a:rPr>
              <a:t>2019</a:t>
            </a:r>
          </a:p>
        </p:txBody>
      </p:sp>
    </p:spTree>
    <p:extLst>
      <p:ext uri="{BB962C8B-B14F-4D97-AF65-F5344CB8AC3E}">
        <p14:creationId xmlns:p14="http://schemas.microsoft.com/office/powerpoint/2010/main" val="3627278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7A3A-C6C3-429F-A5AA-805480822911}"/>
              </a:ext>
            </a:extLst>
          </p:cNvPr>
          <p:cNvSpPr>
            <a:spLocks noGrp="1"/>
          </p:cNvSpPr>
          <p:nvPr>
            <p:ph type="title"/>
          </p:nvPr>
        </p:nvSpPr>
        <p:spPr/>
        <p:txBody>
          <a:bodyPr/>
          <a:lstStyle/>
          <a:p>
            <a:r>
              <a:rPr lang="en-US" dirty="0"/>
              <a:t>Positive HIV Test</a:t>
            </a:r>
          </a:p>
        </p:txBody>
      </p:sp>
      <p:pic>
        <p:nvPicPr>
          <p:cNvPr id="5" name="Content Placeholder 4">
            <a:extLst>
              <a:ext uri="{FF2B5EF4-FFF2-40B4-BE49-F238E27FC236}">
                <a16:creationId xmlns:a16="http://schemas.microsoft.com/office/drawing/2014/main" id="{E21EC69B-85BB-4265-AB6B-F12D47A8C02F}"/>
              </a:ext>
            </a:extLst>
          </p:cNvPr>
          <p:cNvPicPr>
            <a:picLocks noGrp="1" noChangeAspect="1"/>
          </p:cNvPicPr>
          <p:nvPr>
            <p:ph idx="1"/>
          </p:nvPr>
        </p:nvPicPr>
        <p:blipFill rotWithShape="1">
          <a:blip r:embed="rId2"/>
          <a:srcRect b="17391"/>
          <a:stretch/>
        </p:blipFill>
        <p:spPr>
          <a:xfrm>
            <a:off x="177307" y="1276350"/>
            <a:ext cx="8888579" cy="1447800"/>
          </a:xfrm>
          <a:prstGeom prst="rect">
            <a:avLst/>
          </a:prstGeom>
        </p:spPr>
      </p:pic>
      <p:sp>
        <p:nvSpPr>
          <p:cNvPr id="4" name="Slide Number Placeholder 3">
            <a:extLst>
              <a:ext uri="{FF2B5EF4-FFF2-40B4-BE49-F238E27FC236}">
                <a16:creationId xmlns:a16="http://schemas.microsoft.com/office/drawing/2014/main" id="{1A4DF8D9-790F-42C1-99B0-4B3C22E93639}"/>
              </a:ext>
            </a:extLst>
          </p:cNvPr>
          <p:cNvSpPr>
            <a:spLocks noGrp="1"/>
          </p:cNvSpPr>
          <p:nvPr>
            <p:ph type="sldNum" sz="quarter" idx="12"/>
          </p:nvPr>
        </p:nvSpPr>
        <p:spPr/>
        <p:txBody>
          <a:bodyPr/>
          <a:lstStyle/>
          <a:p>
            <a:pPr defTabSz="685800">
              <a:defRPr/>
            </a:pPr>
            <a:fld id="{6E2D2B3B-882E-40F3-A32F-6DD516915044}" type="slidenum">
              <a:rPr lang="en-US">
                <a:solidFill>
                  <a:srgbClr val="FFFFFF"/>
                </a:solidFill>
                <a:latin typeface="Arial"/>
              </a:rPr>
              <a:pPr defTabSz="685800">
                <a:defRPr/>
              </a:pPr>
              <a:t>60</a:t>
            </a:fld>
            <a:endParaRPr lang="en-US" dirty="0">
              <a:solidFill>
                <a:srgbClr val="FFFFFF"/>
              </a:solidFill>
              <a:latin typeface="Arial"/>
            </a:endParaRPr>
          </a:p>
        </p:txBody>
      </p:sp>
      <p:pic>
        <p:nvPicPr>
          <p:cNvPr id="7" name="Picture 6">
            <a:extLst>
              <a:ext uri="{FF2B5EF4-FFF2-40B4-BE49-F238E27FC236}">
                <a16:creationId xmlns:a16="http://schemas.microsoft.com/office/drawing/2014/main" id="{EF280D97-2943-4814-97B4-FE926A0F9FBD}"/>
              </a:ext>
            </a:extLst>
          </p:cNvPr>
          <p:cNvPicPr>
            <a:picLocks noChangeAspect="1"/>
          </p:cNvPicPr>
          <p:nvPr/>
        </p:nvPicPr>
        <p:blipFill rotWithShape="1">
          <a:blip r:embed="rId3"/>
          <a:srcRect b="30687"/>
          <a:stretch/>
        </p:blipFill>
        <p:spPr>
          <a:xfrm>
            <a:off x="177307" y="2800350"/>
            <a:ext cx="8888579" cy="1600200"/>
          </a:xfrm>
          <a:prstGeom prst="rect">
            <a:avLst/>
          </a:prstGeom>
        </p:spPr>
      </p:pic>
      <p:sp>
        <p:nvSpPr>
          <p:cNvPr id="6" name="Oval 5">
            <a:extLst>
              <a:ext uri="{FF2B5EF4-FFF2-40B4-BE49-F238E27FC236}">
                <a16:creationId xmlns:a16="http://schemas.microsoft.com/office/drawing/2014/main" id="{10D31563-E7D9-434E-8748-09145B2B39AC}"/>
              </a:ext>
            </a:extLst>
          </p:cNvPr>
          <p:cNvSpPr/>
          <p:nvPr/>
        </p:nvSpPr>
        <p:spPr>
          <a:xfrm>
            <a:off x="2743200" y="3505201"/>
            <a:ext cx="5013960" cy="784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ndParaRPr>
          </a:p>
        </p:txBody>
      </p:sp>
      <p:sp>
        <p:nvSpPr>
          <p:cNvPr id="8" name="Oval 7">
            <a:extLst>
              <a:ext uri="{FF2B5EF4-FFF2-40B4-BE49-F238E27FC236}">
                <a16:creationId xmlns:a16="http://schemas.microsoft.com/office/drawing/2014/main" id="{0FC0B9EE-5395-40D0-944C-216C962092EA}"/>
              </a:ext>
            </a:extLst>
          </p:cNvPr>
          <p:cNvSpPr/>
          <p:nvPr/>
        </p:nvSpPr>
        <p:spPr>
          <a:xfrm>
            <a:off x="2308860" y="1921638"/>
            <a:ext cx="5623560" cy="4523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ndParaRPr>
          </a:p>
        </p:txBody>
      </p:sp>
      <p:sp>
        <p:nvSpPr>
          <p:cNvPr id="3" name="TextBox 2">
            <a:extLst>
              <a:ext uri="{FF2B5EF4-FFF2-40B4-BE49-F238E27FC236}">
                <a16:creationId xmlns:a16="http://schemas.microsoft.com/office/drawing/2014/main" id="{91249FF9-EDC2-2E00-5302-5DC33166DE6A}"/>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210540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20-444E-43E6-A81F-D7A8764D3D92}"/>
              </a:ext>
            </a:extLst>
          </p:cNvPr>
          <p:cNvSpPr>
            <a:spLocks noGrp="1"/>
          </p:cNvSpPr>
          <p:nvPr>
            <p:ph type="title"/>
          </p:nvPr>
        </p:nvSpPr>
        <p:spPr/>
        <p:txBody>
          <a:bodyPr/>
          <a:lstStyle/>
          <a:p>
            <a:r>
              <a:rPr lang="en-US" dirty="0"/>
              <a:t>Let’s back up a few steps</a:t>
            </a:r>
          </a:p>
        </p:txBody>
      </p:sp>
      <p:sp>
        <p:nvSpPr>
          <p:cNvPr id="3" name="Content Placeholder 2">
            <a:extLst>
              <a:ext uri="{FF2B5EF4-FFF2-40B4-BE49-F238E27FC236}">
                <a16:creationId xmlns:a16="http://schemas.microsoft.com/office/drawing/2014/main" id="{03A0A585-CD4C-4F97-8AE9-3DAC157D202E}"/>
              </a:ext>
            </a:extLst>
          </p:cNvPr>
          <p:cNvSpPr>
            <a:spLocks noGrp="1"/>
          </p:cNvSpPr>
          <p:nvPr>
            <p:ph idx="1"/>
          </p:nvPr>
        </p:nvSpPr>
        <p:spPr/>
        <p:txBody>
          <a:bodyPr>
            <a:normAutofit/>
          </a:bodyPr>
          <a:lstStyle/>
          <a:p>
            <a:r>
              <a:rPr lang="en-US" dirty="0"/>
              <a:t>What if he tells you he has had some fever and chills over the past 2 days and on exam he has lymphadenopathy</a:t>
            </a:r>
          </a:p>
          <a:p>
            <a:r>
              <a:rPr lang="en-US" dirty="0"/>
              <a:t>And when you do the sexual health history, he states his last sexual encounter was 15 days ago, no condom use</a:t>
            </a:r>
          </a:p>
          <a:p>
            <a:endParaRPr lang="en-US" dirty="0"/>
          </a:p>
          <a:p>
            <a:r>
              <a:rPr lang="en-US" dirty="0"/>
              <a:t>Does that change anything?</a:t>
            </a:r>
          </a:p>
          <a:p>
            <a:endParaRPr lang="en-US" dirty="0"/>
          </a:p>
          <a:p>
            <a:endParaRPr lang="en-US" dirty="0"/>
          </a:p>
        </p:txBody>
      </p:sp>
      <p:sp>
        <p:nvSpPr>
          <p:cNvPr id="6" name="TextBox 5">
            <a:extLst>
              <a:ext uri="{FF2B5EF4-FFF2-40B4-BE49-F238E27FC236}">
                <a16:creationId xmlns:a16="http://schemas.microsoft.com/office/drawing/2014/main" id="{4A0D98B7-0653-4DE5-BCA0-1241C32D8E5D}"/>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334066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7D5B-6A9C-47B9-BB40-59063B5220A8}"/>
              </a:ext>
            </a:extLst>
          </p:cNvPr>
          <p:cNvSpPr>
            <a:spLocks noGrp="1"/>
          </p:cNvSpPr>
          <p:nvPr>
            <p:ph type="title"/>
          </p:nvPr>
        </p:nvSpPr>
        <p:spPr/>
        <p:txBody>
          <a:bodyPr/>
          <a:lstStyle/>
          <a:p>
            <a:r>
              <a:rPr lang="en-US" dirty="0"/>
              <a:t>Testing Algorithm</a:t>
            </a:r>
          </a:p>
        </p:txBody>
      </p:sp>
      <p:pic>
        <p:nvPicPr>
          <p:cNvPr id="6" name="Content Placeholder 5">
            <a:extLst>
              <a:ext uri="{FF2B5EF4-FFF2-40B4-BE49-F238E27FC236}">
                <a16:creationId xmlns:a16="http://schemas.microsoft.com/office/drawing/2014/main" id="{27AC71BD-AD7C-4B4D-A84B-38680FEECB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746" y="1200150"/>
            <a:ext cx="5384235" cy="3275410"/>
          </a:xfrm>
        </p:spPr>
      </p:pic>
      <p:sp>
        <p:nvSpPr>
          <p:cNvPr id="4" name="Slide Number Placeholder 3">
            <a:extLst>
              <a:ext uri="{FF2B5EF4-FFF2-40B4-BE49-F238E27FC236}">
                <a16:creationId xmlns:a16="http://schemas.microsoft.com/office/drawing/2014/main" id="{024B8EC3-9A00-41FE-8E21-CB1EB3FFC9B2}"/>
              </a:ext>
            </a:extLst>
          </p:cNvPr>
          <p:cNvSpPr>
            <a:spLocks noGrp="1"/>
          </p:cNvSpPr>
          <p:nvPr>
            <p:ph type="sldNum" sz="quarter" idx="12"/>
          </p:nvPr>
        </p:nvSpPr>
        <p:spPr/>
        <p:txBody>
          <a:bodyPr/>
          <a:lstStyle/>
          <a:p>
            <a:pPr defTabSz="914378">
              <a:defRPr/>
            </a:pPr>
            <a:fld id="{6E2D2B3B-882E-40F3-A32F-6DD516915044}" type="slidenum">
              <a:rPr lang="en-US">
                <a:solidFill>
                  <a:srgbClr val="FFFFFF"/>
                </a:solidFill>
                <a:latin typeface="Arial"/>
              </a:rPr>
              <a:pPr defTabSz="914378">
                <a:defRPr/>
              </a:pPr>
              <a:t>62</a:t>
            </a:fld>
            <a:endParaRPr lang="en-US" dirty="0">
              <a:solidFill>
                <a:srgbClr val="FFFFFF"/>
              </a:solidFill>
              <a:latin typeface="Arial"/>
            </a:endParaRPr>
          </a:p>
        </p:txBody>
      </p:sp>
      <p:sp>
        <p:nvSpPr>
          <p:cNvPr id="3" name="Rectangle 2">
            <a:extLst>
              <a:ext uri="{FF2B5EF4-FFF2-40B4-BE49-F238E27FC236}">
                <a16:creationId xmlns:a16="http://schemas.microsoft.com/office/drawing/2014/main" id="{AE08F67E-924F-4E88-BF68-4F04FD35E9ED}"/>
              </a:ext>
            </a:extLst>
          </p:cNvPr>
          <p:cNvSpPr/>
          <p:nvPr/>
        </p:nvSpPr>
        <p:spPr>
          <a:xfrm>
            <a:off x="3192780" y="1200150"/>
            <a:ext cx="2849880" cy="4533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ndParaRPr>
          </a:p>
        </p:txBody>
      </p:sp>
      <p:sp>
        <p:nvSpPr>
          <p:cNvPr id="7" name="Rectangle 6">
            <a:extLst>
              <a:ext uri="{FF2B5EF4-FFF2-40B4-BE49-F238E27FC236}">
                <a16:creationId xmlns:a16="http://schemas.microsoft.com/office/drawing/2014/main" id="{ABABA538-010F-477F-870B-94989A389037}"/>
              </a:ext>
            </a:extLst>
          </p:cNvPr>
          <p:cNvSpPr/>
          <p:nvPr/>
        </p:nvSpPr>
        <p:spPr>
          <a:xfrm>
            <a:off x="1469292" y="4701392"/>
            <a:ext cx="6924430" cy="400110"/>
          </a:xfrm>
          <a:prstGeom prst="rect">
            <a:avLst/>
          </a:prstGeom>
        </p:spPr>
        <p:txBody>
          <a:bodyPr wrap="square">
            <a:spAutoFit/>
          </a:bodyPr>
          <a:lstStyle/>
          <a:p>
            <a:pPr algn="ctr" defTabSz="685800"/>
            <a:r>
              <a:rPr lang="en-US" sz="1000" dirty="0">
                <a:solidFill>
                  <a:srgbClr val="FFFFFF"/>
                </a:solidFill>
                <a:latin typeface="Arial"/>
              </a:rPr>
              <a:t>Centers for Disease Control and Prevention and Association of Public Health Laboratories. 2018 Quick reference guide: Recommended laboratory HIV testing algorithm for serum or plasma specimens. Published January 27, 2018.</a:t>
            </a:r>
          </a:p>
        </p:txBody>
      </p:sp>
      <p:sp>
        <p:nvSpPr>
          <p:cNvPr id="9" name="TextBox 8">
            <a:extLst>
              <a:ext uri="{FF2B5EF4-FFF2-40B4-BE49-F238E27FC236}">
                <a16:creationId xmlns:a16="http://schemas.microsoft.com/office/drawing/2014/main" id="{79B26393-7FC6-43FB-8330-B789BC7AB294}"/>
              </a:ext>
            </a:extLst>
          </p:cNvPr>
          <p:cNvSpPr txBox="1"/>
          <p:nvPr/>
        </p:nvSpPr>
        <p:spPr>
          <a:xfrm>
            <a:off x="1922745" y="4350520"/>
            <a:ext cx="5384235"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Tree>
    <p:extLst>
      <p:ext uri="{BB962C8B-B14F-4D97-AF65-F5344CB8AC3E}">
        <p14:creationId xmlns:p14="http://schemas.microsoft.com/office/powerpoint/2010/main" val="3790687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6F1A-6C5A-1892-954C-8F0D146B60CD}"/>
              </a:ext>
            </a:extLst>
          </p:cNvPr>
          <p:cNvSpPr>
            <a:spLocks noGrp="1"/>
          </p:cNvSpPr>
          <p:nvPr>
            <p:ph type="title"/>
          </p:nvPr>
        </p:nvSpPr>
        <p:spPr/>
        <p:txBody>
          <a:bodyPr/>
          <a:lstStyle/>
          <a:p>
            <a:r>
              <a:rPr lang="en-US" dirty="0"/>
              <a:t>Antigen/Antibody </a:t>
            </a:r>
          </a:p>
        </p:txBody>
      </p:sp>
      <p:sp>
        <p:nvSpPr>
          <p:cNvPr id="3" name="Content Placeholder 2">
            <a:extLst>
              <a:ext uri="{FF2B5EF4-FFF2-40B4-BE49-F238E27FC236}">
                <a16:creationId xmlns:a16="http://schemas.microsoft.com/office/drawing/2014/main" id="{05BAAF93-F92B-1CA8-812E-D728701C5259}"/>
              </a:ext>
            </a:extLst>
          </p:cNvPr>
          <p:cNvSpPr>
            <a:spLocks noGrp="1"/>
          </p:cNvSpPr>
          <p:nvPr>
            <p:ph idx="1"/>
          </p:nvPr>
        </p:nvSpPr>
        <p:spPr/>
        <p:txBody>
          <a:bodyPr/>
          <a:lstStyle/>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Tests: (1) AB HIV 1   2 (4TH GENERATION) (HIV12AB)</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AB HIV 1   2 (4TH GENERATION)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  REACTIVE                    NONREACITVE      *1</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The OUMS laboratory forwards all repeatedly reactive</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1,2 Ag/Ab screening tests to a certified laboratory</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for confirmatory HIV-1 and HIV-2 antibody differentiation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assay testing.</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Biotin interferes with this assay and can affect results.</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Samples should not be collected from patients who have taken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biotin within the last 8 hours or longer for patients 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high dose therapy.</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59A6974-3699-05A5-6A97-8E420227FB51}"/>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63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2DBE4485-5D93-7B4C-A74C-6B2E59382FD6}"/>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3062959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007D-0800-4177-20B0-8A09B3674213}"/>
              </a:ext>
            </a:extLst>
          </p:cNvPr>
          <p:cNvSpPr>
            <a:spLocks noGrp="1"/>
          </p:cNvSpPr>
          <p:nvPr>
            <p:ph type="title"/>
          </p:nvPr>
        </p:nvSpPr>
        <p:spPr/>
        <p:txBody>
          <a:bodyPr/>
          <a:lstStyle/>
          <a:p>
            <a:r>
              <a:rPr lang="en-US" dirty="0"/>
              <a:t>Antibody Differentiation </a:t>
            </a:r>
          </a:p>
        </p:txBody>
      </p:sp>
      <p:sp>
        <p:nvSpPr>
          <p:cNvPr id="3" name="Content Placeholder 2">
            <a:extLst>
              <a:ext uri="{FF2B5EF4-FFF2-40B4-BE49-F238E27FC236}">
                <a16:creationId xmlns:a16="http://schemas.microsoft.com/office/drawing/2014/main" id="{D3BAD58E-FA9B-C607-1A3E-0F8CA740C519}"/>
              </a:ext>
            </a:extLst>
          </p:cNvPr>
          <p:cNvSpPr>
            <a:spLocks noGrp="1"/>
          </p:cNvSpPr>
          <p:nvPr>
            <p:ph idx="1"/>
          </p:nvPr>
        </p:nvSpPr>
        <p:spPr/>
        <p:txBody>
          <a:bodyPr/>
          <a:lstStyle/>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Tests: (1) AB HIV 1   2 (hIV12)</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1 ANTIBODY            Indeterminate                                *1</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2 ANTIBODY            Indeterminate                                *2</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1/2 ANTIBODY COMENT</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&lt;No Reported Value&gt;                          *3</a:t>
            </a:r>
          </a:p>
          <a:p>
            <a:pPr marL="0" indent="0">
              <a:lnSpc>
                <a:spcPct val="107000"/>
              </a:lnSpc>
              <a:spcBef>
                <a:spcPts val="0"/>
              </a:spcBef>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This test was performed at Quest Diagnostics as routine</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confirmation for a reactive result obtained at OU health</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Laboratories. Quest reported that this sample was</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non-reactive. These discordant results should be collected</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interpreted as indeterminate. Recommend repeat antibody or</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PCR testing on a fresh sample.</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70E8FE-3A1D-AA83-64F9-B091307ADC0D}"/>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64</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64C9997-6AE2-4F1E-F13C-AB77809BE7FC}"/>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4150526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007D-0800-4177-20B0-8A09B3674213}"/>
              </a:ext>
            </a:extLst>
          </p:cNvPr>
          <p:cNvSpPr>
            <a:spLocks noGrp="1"/>
          </p:cNvSpPr>
          <p:nvPr>
            <p:ph type="title"/>
          </p:nvPr>
        </p:nvSpPr>
        <p:spPr/>
        <p:txBody>
          <a:bodyPr/>
          <a:lstStyle/>
          <a:p>
            <a:r>
              <a:rPr lang="en-US" dirty="0"/>
              <a:t>Antibody Differentiation</a:t>
            </a:r>
          </a:p>
        </p:txBody>
      </p:sp>
      <p:sp>
        <p:nvSpPr>
          <p:cNvPr id="3" name="Content Placeholder 2">
            <a:extLst>
              <a:ext uri="{FF2B5EF4-FFF2-40B4-BE49-F238E27FC236}">
                <a16:creationId xmlns:a16="http://schemas.microsoft.com/office/drawing/2014/main" id="{D3BAD58E-FA9B-C607-1A3E-0F8CA740C519}"/>
              </a:ext>
            </a:extLst>
          </p:cNvPr>
          <p:cNvSpPr>
            <a:spLocks noGrp="1"/>
          </p:cNvSpPr>
          <p:nvPr>
            <p:ph idx="1"/>
          </p:nvPr>
        </p:nvSpPr>
        <p:spPr/>
        <p:txBody>
          <a:bodyPr/>
          <a:lstStyle/>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Tests: (1) AB HIV 1   2 (hIV12)</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1 ANTIBODY            Indeterminate                                *1</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2 ANTIBODY            Indeterminate                                *2</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HIV 1/2 ANTIBODY COMENT</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&lt;No Reported Value&gt;                          *3</a:t>
            </a:r>
          </a:p>
          <a:p>
            <a:pPr marL="0" indent="0">
              <a:lnSpc>
                <a:spcPct val="107000"/>
              </a:lnSpc>
              <a:spcBef>
                <a:spcPts val="0"/>
              </a:spcBef>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This test was performed at Quest Diagnostics as routine</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confirmation for a reactive result obtained at OU health</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Laboratories. Quest reported that this sample was</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non-reactive. These discordant results should be collected</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interpreted as indeterminate. Recommend repeat antibody or</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PCR testing on a fresh sample.</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70E8FE-3A1D-AA83-64F9-B091307ADC0D}"/>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65</a:t>
            </a:fld>
            <a:endParaRPr lang="en-US" dirty="0">
              <a:solidFill>
                <a:srgbClr val="FFFFFF"/>
              </a:solidFill>
              <a:latin typeface="Arial"/>
            </a:endParaRPr>
          </a:p>
        </p:txBody>
      </p:sp>
      <p:sp>
        <p:nvSpPr>
          <p:cNvPr id="6" name="TextBox 5">
            <a:extLst>
              <a:ext uri="{FF2B5EF4-FFF2-40B4-BE49-F238E27FC236}">
                <a16:creationId xmlns:a16="http://schemas.microsoft.com/office/drawing/2014/main" id="{54C867C5-D032-47AF-A6CC-8FEFBCB88D52}"/>
              </a:ext>
            </a:extLst>
          </p:cNvPr>
          <p:cNvSpPr txBox="1"/>
          <p:nvPr/>
        </p:nvSpPr>
        <p:spPr>
          <a:xfrm>
            <a:off x="457213" y="4017108"/>
            <a:ext cx="7967772" cy="461665"/>
          </a:xfrm>
          <a:prstGeom prst="rect">
            <a:avLst/>
          </a:prstGeom>
          <a:noFill/>
        </p:spPr>
        <p:txBody>
          <a:bodyPr wrap="square" rtlCol="0">
            <a:spAutoFit/>
          </a:bodyPr>
          <a:lstStyle/>
          <a:p>
            <a:r>
              <a:rPr lang="en-US" sz="2400" dirty="0"/>
              <a:t>Now what do we do?</a:t>
            </a:r>
          </a:p>
        </p:txBody>
      </p:sp>
      <p:sp>
        <p:nvSpPr>
          <p:cNvPr id="5" name="TextBox 4">
            <a:extLst>
              <a:ext uri="{FF2B5EF4-FFF2-40B4-BE49-F238E27FC236}">
                <a16:creationId xmlns:a16="http://schemas.microsoft.com/office/drawing/2014/main" id="{312F75F4-9B86-CC5E-A191-4EC1BDE69095}"/>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7686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7D5B-6A9C-47B9-BB40-59063B5220A8}"/>
              </a:ext>
            </a:extLst>
          </p:cNvPr>
          <p:cNvSpPr>
            <a:spLocks noGrp="1"/>
          </p:cNvSpPr>
          <p:nvPr>
            <p:ph type="title"/>
          </p:nvPr>
        </p:nvSpPr>
        <p:spPr/>
        <p:txBody>
          <a:bodyPr/>
          <a:lstStyle/>
          <a:p>
            <a:r>
              <a:rPr lang="en-US" dirty="0"/>
              <a:t>Testing Algorithm</a:t>
            </a:r>
          </a:p>
        </p:txBody>
      </p:sp>
      <p:pic>
        <p:nvPicPr>
          <p:cNvPr id="6" name="Content Placeholder 5">
            <a:extLst>
              <a:ext uri="{FF2B5EF4-FFF2-40B4-BE49-F238E27FC236}">
                <a16:creationId xmlns:a16="http://schemas.microsoft.com/office/drawing/2014/main" id="{27AC71BD-AD7C-4B4D-A84B-38680FEECB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746" y="1200150"/>
            <a:ext cx="5384235" cy="3275410"/>
          </a:xfrm>
        </p:spPr>
      </p:pic>
      <p:sp>
        <p:nvSpPr>
          <p:cNvPr id="4" name="Slide Number Placeholder 3">
            <a:extLst>
              <a:ext uri="{FF2B5EF4-FFF2-40B4-BE49-F238E27FC236}">
                <a16:creationId xmlns:a16="http://schemas.microsoft.com/office/drawing/2014/main" id="{024B8EC3-9A00-41FE-8E21-CB1EB3FFC9B2}"/>
              </a:ext>
            </a:extLst>
          </p:cNvPr>
          <p:cNvSpPr>
            <a:spLocks noGrp="1"/>
          </p:cNvSpPr>
          <p:nvPr>
            <p:ph type="sldNum" sz="quarter" idx="12"/>
          </p:nvPr>
        </p:nvSpPr>
        <p:spPr/>
        <p:txBody>
          <a:bodyPr/>
          <a:lstStyle/>
          <a:p>
            <a:pPr defTabSz="914378">
              <a:defRPr/>
            </a:pPr>
            <a:fld id="{6E2D2B3B-882E-40F3-A32F-6DD516915044}" type="slidenum">
              <a:rPr lang="en-US">
                <a:solidFill>
                  <a:srgbClr val="FFFFFF"/>
                </a:solidFill>
                <a:latin typeface="Arial"/>
              </a:rPr>
              <a:pPr defTabSz="914378">
                <a:defRPr/>
              </a:pPr>
              <a:t>66</a:t>
            </a:fld>
            <a:endParaRPr lang="en-US" dirty="0">
              <a:solidFill>
                <a:srgbClr val="FFFFFF"/>
              </a:solidFill>
              <a:latin typeface="Arial"/>
            </a:endParaRPr>
          </a:p>
        </p:txBody>
      </p:sp>
      <p:sp>
        <p:nvSpPr>
          <p:cNvPr id="3" name="Rectangle 2">
            <a:extLst>
              <a:ext uri="{FF2B5EF4-FFF2-40B4-BE49-F238E27FC236}">
                <a16:creationId xmlns:a16="http://schemas.microsoft.com/office/drawing/2014/main" id="{AE08F67E-924F-4E88-BF68-4F04FD35E9ED}"/>
              </a:ext>
            </a:extLst>
          </p:cNvPr>
          <p:cNvSpPr/>
          <p:nvPr/>
        </p:nvSpPr>
        <p:spPr>
          <a:xfrm>
            <a:off x="5044440" y="2667000"/>
            <a:ext cx="1676400" cy="11532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endParaRPr>
          </a:p>
        </p:txBody>
      </p:sp>
      <p:sp>
        <p:nvSpPr>
          <p:cNvPr id="7" name="Rectangle 6">
            <a:extLst>
              <a:ext uri="{FF2B5EF4-FFF2-40B4-BE49-F238E27FC236}">
                <a16:creationId xmlns:a16="http://schemas.microsoft.com/office/drawing/2014/main" id="{0733C750-FCE8-466C-8706-C4F4B2A1E058}"/>
              </a:ext>
            </a:extLst>
          </p:cNvPr>
          <p:cNvSpPr/>
          <p:nvPr/>
        </p:nvSpPr>
        <p:spPr>
          <a:xfrm>
            <a:off x="1469292" y="4701392"/>
            <a:ext cx="6924430" cy="400110"/>
          </a:xfrm>
          <a:prstGeom prst="rect">
            <a:avLst/>
          </a:prstGeom>
        </p:spPr>
        <p:txBody>
          <a:bodyPr wrap="square">
            <a:spAutoFit/>
          </a:bodyPr>
          <a:lstStyle/>
          <a:p>
            <a:pPr algn="ctr" defTabSz="685800"/>
            <a:r>
              <a:rPr lang="en-US" sz="1000" dirty="0">
                <a:solidFill>
                  <a:srgbClr val="FFFFFF"/>
                </a:solidFill>
                <a:latin typeface="Arial"/>
              </a:rPr>
              <a:t>Centers for Disease Control and Prevention and Association of Public Health Laboratories. 2018 Quick reference guide: Recommended laboratory HIV testing algorithm for serum or plasma specimens. Published January 27, 2018.</a:t>
            </a:r>
          </a:p>
        </p:txBody>
      </p:sp>
      <p:sp>
        <p:nvSpPr>
          <p:cNvPr id="9" name="TextBox 8">
            <a:extLst>
              <a:ext uri="{FF2B5EF4-FFF2-40B4-BE49-F238E27FC236}">
                <a16:creationId xmlns:a16="http://schemas.microsoft.com/office/drawing/2014/main" id="{78295007-93C8-49A9-8808-52D13402B81E}"/>
              </a:ext>
            </a:extLst>
          </p:cNvPr>
          <p:cNvSpPr txBox="1"/>
          <p:nvPr/>
        </p:nvSpPr>
        <p:spPr>
          <a:xfrm>
            <a:off x="1922745" y="4350520"/>
            <a:ext cx="5384235"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Tree>
    <p:extLst>
      <p:ext uri="{BB962C8B-B14F-4D97-AF65-F5344CB8AC3E}">
        <p14:creationId xmlns:p14="http://schemas.microsoft.com/office/powerpoint/2010/main" val="554311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0349-0591-4D5D-B59F-A6107C2245C7}"/>
              </a:ext>
            </a:extLst>
          </p:cNvPr>
          <p:cNvSpPr>
            <a:spLocks noGrp="1"/>
          </p:cNvSpPr>
          <p:nvPr>
            <p:ph type="title"/>
          </p:nvPr>
        </p:nvSpPr>
        <p:spPr/>
        <p:txBody>
          <a:bodyPr/>
          <a:lstStyle/>
          <a:p>
            <a:r>
              <a:rPr lang="en-US" dirty="0"/>
              <a:t>HIV RNA</a:t>
            </a:r>
          </a:p>
        </p:txBody>
      </p:sp>
      <p:pic>
        <p:nvPicPr>
          <p:cNvPr id="5" name="Content Placeholder 4">
            <a:extLst>
              <a:ext uri="{FF2B5EF4-FFF2-40B4-BE49-F238E27FC236}">
                <a16:creationId xmlns:a16="http://schemas.microsoft.com/office/drawing/2014/main" id="{45A4DF90-7DAC-4EB9-BF6F-ED139864C6EB}"/>
              </a:ext>
            </a:extLst>
          </p:cNvPr>
          <p:cNvPicPr>
            <a:picLocks noGrp="1" noChangeAspect="1"/>
          </p:cNvPicPr>
          <p:nvPr>
            <p:ph idx="1"/>
          </p:nvPr>
        </p:nvPicPr>
        <p:blipFill rotWithShape="1">
          <a:blip r:embed="rId2"/>
          <a:srcRect t="18399"/>
          <a:stretch/>
        </p:blipFill>
        <p:spPr>
          <a:xfrm>
            <a:off x="457213" y="1805353"/>
            <a:ext cx="8300474" cy="2067169"/>
          </a:xfrm>
          <a:prstGeom prst="rect">
            <a:avLst/>
          </a:prstGeom>
        </p:spPr>
      </p:pic>
      <p:sp>
        <p:nvSpPr>
          <p:cNvPr id="4" name="Slide Number Placeholder 3">
            <a:extLst>
              <a:ext uri="{FF2B5EF4-FFF2-40B4-BE49-F238E27FC236}">
                <a16:creationId xmlns:a16="http://schemas.microsoft.com/office/drawing/2014/main" id="{F0BF87C1-45D5-45AA-BDB3-4560286BA653}"/>
              </a:ext>
            </a:extLst>
          </p:cNvPr>
          <p:cNvSpPr>
            <a:spLocks noGrp="1"/>
          </p:cNvSpPr>
          <p:nvPr>
            <p:ph type="sldNum" sz="quarter" idx="12"/>
          </p:nvPr>
        </p:nvSpPr>
        <p:spPr/>
        <p:txBody>
          <a:bodyPr/>
          <a:lstStyle/>
          <a:p>
            <a:pPr defTabSz="914378">
              <a:defRPr/>
            </a:pPr>
            <a:fld id="{6E2D2B3B-882E-40F3-A32F-6DD516915044}" type="slidenum">
              <a:rPr lang="en-US">
                <a:solidFill>
                  <a:srgbClr val="FFFFFF"/>
                </a:solidFill>
                <a:latin typeface="Arial"/>
              </a:rPr>
              <a:pPr defTabSz="914378">
                <a:defRPr/>
              </a:pPr>
              <a:t>67</a:t>
            </a:fld>
            <a:endParaRPr lang="en-US" dirty="0">
              <a:solidFill>
                <a:srgbClr val="FFFFFF"/>
              </a:solidFill>
              <a:latin typeface="Arial"/>
            </a:endParaRPr>
          </a:p>
        </p:txBody>
      </p:sp>
      <p:sp>
        <p:nvSpPr>
          <p:cNvPr id="3" name="TextBox 2">
            <a:extLst>
              <a:ext uri="{FF2B5EF4-FFF2-40B4-BE49-F238E27FC236}">
                <a16:creationId xmlns:a16="http://schemas.microsoft.com/office/drawing/2014/main" id="{C0E8B52E-9BAE-F5DC-7646-FA81CC282311}"/>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2722932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0349-0591-4D5D-B59F-A6107C2245C7}"/>
              </a:ext>
            </a:extLst>
          </p:cNvPr>
          <p:cNvSpPr>
            <a:spLocks noGrp="1"/>
          </p:cNvSpPr>
          <p:nvPr>
            <p:ph type="title"/>
          </p:nvPr>
        </p:nvSpPr>
        <p:spPr/>
        <p:txBody>
          <a:bodyPr/>
          <a:lstStyle/>
          <a:p>
            <a:r>
              <a:rPr lang="en-US" dirty="0"/>
              <a:t>HIV RNA</a:t>
            </a:r>
          </a:p>
        </p:txBody>
      </p:sp>
      <p:pic>
        <p:nvPicPr>
          <p:cNvPr id="5" name="Content Placeholder 4">
            <a:extLst>
              <a:ext uri="{FF2B5EF4-FFF2-40B4-BE49-F238E27FC236}">
                <a16:creationId xmlns:a16="http://schemas.microsoft.com/office/drawing/2014/main" id="{45A4DF90-7DAC-4EB9-BF6F-ED139864C6EB}"/>
              </a:ext>
            </a:extLst>
          </p:cNvPr>
          <p:cNvPicPr>
            <a:picLocks noGrp="1" noChangeAspect="1"/>
          </p:cNvPicPr>
          <p:nvPr>
            <p:ph idx="1"/>
          </p:nvPr>
        </p:nvPicPr>
        <p:blipFill rotWithShape="1">
          <a:blip r:embed="rId2"/>
          <a:srcRect t="18399"/>
          <a:stretch/>
        </p:blipFill>
        <p:spPr>
          <a:xfrm>
            <a:off x="457213" y="1805353"/>
            <a:ext cx="8300474" cy="2067169"/>
          </a:xfrm>
          <a:prstGeom prst="rect">
            <a:avLst/>
          </a:prstGeom>
        </p:spPr>
      </p:pic>
      <p:sp>
        <p:nvSpPr>
          <p:cNvPr id="4" name="Slide Number Placeholder 3">
            <a:extLst>
              <a:ext uri="{FF2B5EF4-FFF2-40B4-BE49-F238E27FC236}">
                <a16:creationId xmlns:a16="http://schemas.microsoft.com/office/drawing/2014/main" id="{F0BF87C1-45D5-45AA-BDB3-4560286BA653}"/>
              </a:ext>
            </a:extLst>
          </p:cNvPr>
          <p:cNvSpPr>
            <a:spLocks noGrp="1"/>
          </p:cNvSpPr>
          <p:nvPr>
            <p:ph type="sldNum" sz="quarter" idx="12"/>
          </p:nvPr>
        </p:nvSpPr>
        <p:spPr/>
        <p:txBody>
          <a:bodyPr/>
          <a:lstStyle/>
          <a:p>
            <a:pPr defTabSz="914378">
              <a:defRPr/>
            </a:pPr>
            <a:fld id="{6E2D2B3B-882E-40F3-A32F-6DD516915044}" type="slidenum">
              <a:rPr lang="en-US">
                <a:solidFill>
                  <a:srgbClr val="FFFFFF"/>
                </a:solidFill>
                <a:latin typeface="Arial"/>
              </a:rPr>
              <a:pPr defTabSz="914378">
                <a:defRPr/>
              </a:pPr>
              <a:t>68</a:t>
            </a:fld>
            <a:endParaRPr lang="en-US" dirty="0">
              <a:solidFill>
                <a:srgbClr val="FFFFFF"/>
              </a:solidFill>
              <a:latin typeface="Arial"/>
            </a:endParaRPr>
          </a:p>
        </p:txBody>
      </p:sp>
      <p:sp>
        <p:nvSpPr>
          <p:cNvPr id="3" name="TextBox 2">
            <a:extLst>
              <a:ext uri="{FF2B5EF4-FFF2-40B4-BE49-F238E27FC236}">
                <a16:creationId xmlns:a16="http://schemas.microsoft.com/office/drawing/2014/main" id="{5647157C-93D0-4731-872D-93C752288AED}"/>
              </a:ext>
            </a:extLst>
          </p:cNvPr>
          <p:cNvSpPr txBox="1"/>
          <p:nvPr/>
        </p:nvSpPr>
        <p:spPr>
          <a:xfrm>
            <a:off x="457213" y="4040553"/>
            <a:ext cx="4939323" cy="461665"/>
          </a:xfrm>
          <a:prstGeom prst="rect">
            <a:avLst/>
          </a:prstGeom>
          <a:noFill/>
        </p:spPr>
        <p:txBody>
          <a:bodyPr wrap="square" rtlCol="0">
            <a:spAutoFit/>
          </a:bodyPr>
          <a:lstStyle/>
          <a:p>
            <a:r>
              <a:rPr lang="en-US" sz="2400" dirty="0"/>
              <a:t>What is going on?</a:t>
            </a:r>
          </a:p>
        </p:txBody>
      </p:sp>
      <p:sp>
        <p:nvSpPr>
          <p:cNvPr id="6" name="TextBox 5">
            <a:extLst>
              <a:ext uri="{FF2B5EF4-FFF2-40B4-BE49-F238E27FC236}">
                <a16:creationId xmlns:a16="http://schemas.microsoft.com/office/drawing/2014/main" id="{7F46361B-2AE3-442A-9B40-4FA2BB3A3642}"/>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1473231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D902-4AF8-4792-82E8-2CE2D6A026F4}"/>
              </a:ext>
            </a:extLst>
          </p:cNvPr>
          <p:cNvSpPr>
            <a:spLocks noGrp="1"/>
          </p:cNvSpPr>
          <p:nvPr>
            <p:ph type="title"/>
          </p:nvPr>
        </p:nvSpPr>
        <p:spPr/>
        <p:txBody>
          <a:bodyPr/>
          <a:lstStyle/>
          <a:p>
            <a:r>
              <a:rPr lang="en-US" dirty="0"/>
              <a:t>Acute HIV Infection</a:t>
            </a:r>
          </a:p>
        </p:txBody>
      </p:sp>
      <p:pic>
        <p:nvPicPr>
          <p:cNvPr id="6" name="Content Placeholder 5">
            <a:extLst>
              <a:ext uri="{FF2B5EF4-FFF2-40B4-BE49-F238E27FC236}">
                <a16:creationId xmlns:a16="http://schemas.microsoft.com/office/drawing/2014/main" id="{0E9CDB2A-C359-411B-A634-522E950FA3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3271" y="1200150"/>
            <a:ext cx="5763185" cy="3275410"/>
          </a:xfrm>
        </p:spPr>
      </p:pic>
      <p:sp>
        <p:nvSpPr>
          <p:cNvPr id="4" name="Slide Number Placeholder 3">
            <a:extLst>
              <a:ext uri="{FF2B5EF4-FFF2-40B4-BE49-F238E27FC236}">
                <a16:creationId xmlns:a16="http://schemas.microsoft.com/office/drawing/2014/main" id="{1CE99948-CBA5-4D7C-8F66-0B6436A1AABB}"/>
              </a:ext>
            </a:extLst>
          </p:cNvPr>
          <p:cNvSpPr>
            <a:spLocks noGrp="1"/>
          </p:cNvSpPr>
          <p:nvPr>
            <p:ph type="sldNum" sz="quarter" idx="12"/>
          </p:nvPr>
        </p:nvSpPr>
        <p:spPr/>
        <p:txBody>
          <a:bodyPr/>
          <a:lstStyle/>
          <a:p>
            <a:pPr defTabSz="685800">
              <a:defRPr/>
            </a:pPr>
            <a:fld id="{6E2D2B3B-882E-40F3-A32F-6DD516915044}" type="slidenum">
              <a:rPr lang="en-US">
                <a:solidFill>
                  <a:srgbClr val="FFFFFF"/>
                </a:solidFill>
                <a:latin typeface="Arial"/>
              </a:rPr>
              <a:pPr defTabSz="685800">
                <a:defRPr/>
              </a:pPr>
              <a:t>69</a:t>
            </a:fld>
            <a:endParaRPr lang="en-US" dirty="0">
              <a:solidFill>
                <a:srgbClr val="FFFFFF"/>
              </a:solidFill>
              <a:latin typeface="Arial"/>
            </a:endParaRPr>
          </a:p>
        </p:txBody>
      </p:sp>
      <p:sp>
        <p:nvSpPr>
          <p:cNvPr id="7" name="Rectangle 6">
            <a:extLst>
              <a:ext uri="{FF2B5EF4-FFF2-40B4-BE49-F238E27FC236}">
                <a16:creationId xmlns:a16="http://schemas.microsoft.com/office/drawing/2014/main" id="{CE516979-3AF1-483C-989F-5B1536D24145}"/>
              </a:ext>
            </a:extLst>
          </p:cNvPr>
          <p:cNvSpPr/>
          <p:nvPr/>
        </p:nvSpPr>
        <p:spPr>
          <a:xfrm>
            <a:off x="1461477" y="4717108"/>
            <a:ext cx="6932246" cy="246221"/>
          </a:xfrm>
          <a:prstGeom prst="rect">
            <a:avLst/>
          </a:prstGeom>
        </p:spPr>
        <p:txBody>
          <a:bodyPr wrap="square">
            <a:spAutoFit/>
          </a:bodyPr>
          <a:lstStyle/>
          <a:p>
            <a:pPr algn="ctr" defTabSz="685800">
              <a:defRPr/>
            </a:pPr>
            <a:r>
              <a:rPr lang="sv-SE" sz="1000" dirty="0">
                <a:solidFill>
                  <a:srgbClr val="FFFFFF"/>
                </a:solidFill>
                <a:latin typeface="Arial"/>
              </a:rPr>
              <a:t>National HIV Curriculum. Illustration: David H. Spach, MD. https://www.hiv.uw.edu/</a:t>
            </a:r>
            <a:endParaRPr lang="en-US" sz="1000" dirty="0">
              <a:solidFill>
                <a:srgbClr val="FFFFFF"/>
              </a:solidFill>
              <a:latin typeface="Arial"/>
            </a:endParaRPr>
          </a:p>
        </p:txBody>
      </p:sp>
    </p:spTree>
    <p:extLst>
      <p:ext uri="{BB962C8B-B14F-4D97-AF65-F5344CB8AC3E}">
        <p14:creationId xmlns:p14="http://schemas.microsoft.com/office/powerpoint/2010/main" val="177957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5C27-5EA3-4050-A709-BDD137902B74}"/>
              </a:ext>
            </a:extLst>
          </p:cNvPr>
          <p:cNvSpPr>
            <a:spLocks noGrp="1"/>
          </p:cNvSpPr>
          <p:nvPr>
            <p:ph type="title"/>
          </p:nvPr>
        </p:nvSpPr>
        <p:spPr/>
        <p:txBody>
          <a:bodyPr/>
          <a:lstStyle/>
          <a:p>
            <a:r>
              <a:rPr lang="en-US" dirty="0"/>
              <a:t>EHE Goals/Strategies</a:t>
            </a:r>
          </a:p>
        </p:txBody>
      </p:sp>
      <p:pic>
        <p:nvPicPr>
          <p:cNvPr id="6" name="Content Placeholder 5">
            <a:extLst>
              <a:ext uri="{FF2B5EF4-FFF2-40B4-BE49-F238E27FC236}">
                <a16:creationId xmlns:a16="http://schemas.microsoft.com/office/drawing/2014/main" id="{F248E7C6-4FFA-446A-9C29-BB1C6E251C76}"/>
              </a:ext>
            </a:extLst>
          </p:cNvPr>
          <p:cNvPicPr>
            <a:picLocks noGrp="1" noChangeAspect="1"/>
          </p:cNvPicPr>
          <p:nvPr>
            <p:ph idx="1"/>
          </p:nvPr>
        </p:nvPicPr>
        <p:blipFill rotWithShape="1">
          <a:blip r:embed="rId3"/>
          <a:srcRect l="32249" t="45588" r="32413" b="21891"/>
          <a:stretch/>
        </p:blipFill>
        <p:spPr>
          <a:xfrm>
            <a:off x="1159670" y="1096184"/>
            <a:ext cx="6824661" cy="3532967"/>
          </a:xfrm>
          <a:prstGeom prst="rect">
            <a:avLst/>
          </a:prstGeom>
        </p:spPr>
      </p:pic>
      <p:sp>
        <p:nvSpPr>
          <p:cNvPr id="4" name="Slide Number Placeholder 3">
            <a:extLst>
              <a:ext uri="{FF2B5EF4-FFF2-40B4-BE49-F238E27FC236}">
                <a16:creationId xmlns:a16="http://schemas.microsoft.com/office/drawing/2014/main" id="{29807CD8-2555-4DA0-B0F2-8F83A0782BD1}"/>
              </a:ext>
            </a:extLst>
          </p:cNvPr>
          <p:cNvSpPr>
            <a:spLocks noGrp="1"/>
          </p:cNvSpPr>
          <p:nvPr>
            <p:ph type="sldNum" sz="quarter" idx="12"/>
          </p:nvPr>
        </p:nvSpPr>
        <p:spPr/>
        <p:txBody>
          <a:bodyPr/>
          <a:lstStyle/>
          <a:p>
            <a:fld id="{6E2D2B3B-882E-40F3-A32F-6DD516915044}" type="slidenum">
              <a:rPr lang="en-US" smtClean="0"/>
              <a:pPr/>
              <a:t>7</a:t>
            </a:fld>
            <a:endParaRPr lang="en-US" dirty="0"/>
          </a:p>
        </p:txBody>
      </p:sp>
      <p:sp>
        <p:nvSpPr>
          <p:cNvPr id="8" name="TextBox 7">
            <a:extLst>
              <a:ext uri="{FF2B5EF4-FFF2-40B4-BE49-F238E27FC236}">
                <a16:creationId xmlns:a16="http://schemas.microsoft.com/office/drawing/2014/main" id="{58066C3C-5BCA-4EEF-880A-C3BC1CFF2C07}"/>
              </a:ext>
            </a:extLst>
          </p:cNvPr>
          <p:cNvSpPr txBox="1"/>
          <p:nvPr/>
        </p:nvSpPr>
        <p:spPr>
          <a:xfrm>
            <a:off x="1447801" y="4737433"/>
            <a:ext cx="6980663" cy="246221"/>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hlinkClick r:id="rId4">
                  <a:extLst>
                    <a:ext uri="{A12FA001-AC4F-418D-AE19-62706E023703}">
                      <ahyp:hlinkClr xmlns:ahyp="http://schemas.microsoft.com/office/drawing/2018/hyperlinkcolor" val="tx"/>
                    </a:ext>
                  </a:extLst>
                </a:hlinkClick>
              </a:rPr>
              <a:t>https://www.hrsa.gov/ending-hiv-epidemic</a:t>
            </a:r>
            <a:r>
              <a:rPr lang="en-US" sz="1000" dirty="0"/>
              <a:t>   HHS = Health and Human Services</a:t>
            </a:r>
          </a:p>
        </p:txBody>
      </p:sp>
    </p:spTree>
    <p:extLst>
      <p:ext uri="{BB962C8B-B14F-4D97-AF65-F5344CB8AC3E}">
        <p14:creationId xmlns:p14="http://schemas.microsoft.com/office/powerpoint/2010/main" val="2574235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C1DE-0375-428C-B9F2-65EF46899F7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85765A9A-DB51-4574-9206-EE1C11B9DABF}"/>
              </a:ext>
            </a:extLst>
          </p:cNvPr>
          <p:cNvSpPr>
            <a:spLocks noGrp="1"/>
          </p:cNvSpPr>
          <p:nvPr>
            <p:ph idx="1"/>
          </p:nvPr>
        </p:nvSpPr>
        <p:spPr/>
        <p:txBody>
          <a:bodyPr>
            <a:normAutofit fontScale="92500" lnSpcReduction="10000"/>
          </a:bodyPr>
          <a:lstStyle/>
          <a:p>
            <a:r>
              <a:rPr lang="en-US" dirty="0"/>
              <a:t>25 year-old woman who was recently diagnosis of rectal herpes simplex virus (HSV); would like to discuss </a:t>
            </a:r>
            <a:r>
              <a:rPr lang="en-US" dirty="0" err="1"/>
              <a:t>PrEP</a:t>
            </a:r>
            <a:endParaRPr lang="en-US" dirty="0"/>
          </a:p>
          <a:p>
            <a:r>
              <a:rPr lang="en-US" dirty="0"/>
              <a:t>Partners: all men, unknown HIV status, 1-2 new partners per month</a:t>
            </a:r>
          </a:p>
          <a:p>
            <a:r>
              <a:rPr lang="en-US" dirty="0"/>
              <a:t>Practices: oral, vaginal, and anal intercourse</a:t>
            </a:r>
          </a:p>
          <a:p>
            <a:r>
              <a:rPr lang="en-US" dirty="0"/>
              <a:t>Past STIs: previously treated for chlamydia, gonorrhea and current HSV infection</a:t>
            </a:r>
          </a:p>
          <a:p>
            <a:r>
              <a:rPr lang="en-US" dirty="0"/>
              <a:t>Protection: inconsistent condom use</a:t>
            </a:r>
          </a:p>
          <a:p>
            <a:r>
              <a:rPr lang="en-US" dirty="0"/>
              <a:t>Pregnancy: combination oral contraceptive for birth control</a:t>
            </a:r>
          </a:p>
        </p:txBody>
      </p:sp>
      <p:sp>
        <p:nvSpPr>
          <p:cNvPr id="4" name="Slide Number Placeholder 3">
            <a:extLst>
              <a:ext uri="{FF2B5EF4-FFF2-40B4-BE49-F238E27FC236}">
                <a16:creationId xmlns:a16="http://schemas.microsoft.com/office/drawing/2014/main" id="{ED846B53-B742-4FCF-BE7C-8D6EB04E82FC}"/>
              </a:ext>
            </a:extLst>
          </p:cNvPr>
          <p:cNvSpPr>
            <a:spLocks noGrp="1"/>
          </p:cNvSpPr>
          <p:nvPr>
            <p:ph type="sldNum" sz="quarter" idx="12"/>
          </p:nvPr>
        </p:nvSpPr>
        <p:spPr/>
        <p:txBody>
          <a:bodyPr/>
          <a:lstStyle/>
          <a:p>
            <a:pPr defTabSz="685783">
              <a:defRPr/>
            </a:pPr>
            <a:fld id="{6E2D2B3B-882E-40F3-A32F-6DD516915044}" type="slidenum">
              <a:rPr lang="en-US">
                <a:solidFill>
                  <a:srgbClr val="FFFFFF"/>
                </a:solidFill>
                <a:latin typeface="Arial"/>
              </a:rPr>
              <a:pPr defTabSz="685783">
                <a:defRPr/>
              </a:pPr>
              <a:t>70</a:t>
            </a:fld>
            <a:endParaRPr lang="en-US" dirty="0">
              <a:solidFill>
                <a:srgbClr val="FFFFFF"/>
              </a:solidFill>
              <a:latin typeface="Arial"/>
            </a:endParaRPr>
          </a:p>
        </p:txBody>
      </p:sp>
      <p:sp>
        <p:nvSpPr>
          <p:cNvPr id="6" name="TextBox 5">
            <a:extLst>
              <a:ext uri="{FF2B5EF4-FFF2-40B4-BE49-F238E27FC236}">
                <a16:creationId xmlns:a16="http://schemas.microsoft.com/office/drawing/2014/main" id="{BD491D75-0940-4842-9587-1188BB23A1B9}"/>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804356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C1DE-0375-428C-B9F2-65EF46899F7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85765A9A-DB51-4574-9206-EE1C11B9DABF}"/>
              </a:ext>
            </a:extLst>
          </p:cNvPr>
          <p:cNvSpPr>
            <a:spLocks noGrp="1"/>
          </p:cNvSpPr>
          <p:nvPr>
            <p:ph idx="1"/>
          </p:nvPr>
        </p:nvSpPr>
        <p:spPr>
          <a:xfrm>
            <a:off x="457213" y="1200151"/>
            <a:ext cx="8315569" cy="2859950"/>
          </a:xfrm>
        </p:spPr>
        <p:txBody>
          <a:bodyPr>
            <a:normAutofit/>
          </a:bodyPr>
          <a:lstStyle/>
          <a:p>
            <a:r>
              <a:rPr lang="en-US" sz="2000" dirty="0"/>
              <a:t>25 year-old woman who was recently diagnosis of rectal herpes simplex virus (HSV); would like to discuss </a:t>
            </a:r>
            <a:r>
              <a:rPr lang="en-US" sz="2000" dirty="0" err="1"/>
              <a:t>PrEP</a:t>
            </a:r>
            <a:endParaRPr lang="en-US" sz="2000" dirty="0"/>
          </a:p>
          <a:p>
            <a:r>
              <a:rPr lang="en-US" sz="2000" dirty="0"/>
              <a:t>Partners: all men, unknown HIV status, 1-2 new partners per month</a:t>
            </a:r>
          </a:p>
          <a:p>
            <a:r>
              <a:rPr lang="en-US" sz="2000" dirty="0"/>
              <a:t>Practices: oral, vaginal, and anal intercourse</a:t>
            </a:r>
          </a:p>
          <a:p>
            <a:r>
              <a:rPr lang="en-US" sz="2000" dirty="0"/>
              <a:t>Past STIs: previously treated for chlamydia, gonorrhea and current HSV infection</a:t>
            </a:r>
          </a:p>
          <a:p>
            <a:r>
              <a:rPr lang="en-US" sz="2000" dirty="0"/>
              <a:t>Protection: inconsistent condom use</a:t>
            </a:r>
          </a:p>
          <a:p>
            <a:r>
              <a:rPr lang="en-US" sz="2000" dirty="0"/>
              <a:t>Pregnancy: combination oral contraceptive for birth control</a:t>
            </a:r>
          </a:p>
        </p:txBody>
      </p:sp>
      <p:sp>
        <p:nvSpPr>
          <p:cNvPr id="4" name="Slide Number Placeholder 3">
            <a:extLst>
              <a:ext uri="{FF2B5EF4-FFF2-40B4-BE49-F238E27FC236}">
                <a16:creationId xmlns:a16="http://schemas.microsoft.com/office/drawing/2014/main" id="{ED846B53-B742-4FCF-BE7C-8D6EB04E82FC}"/>
              </a:ext>
            </a:extLst>
          </p:cNvPr>
          <p:cNvSpPr>
            <a:spLocks noGrp="1"/>
          </p:cNvSpPr>
          <p:nvPr>
            <p:ph type="sldNum" sz="quarter" idx="12"/>
          </p:nvPr>
        </p:nvSpPr>
        <p:spPr/>
        <p:txBody>
          <a:bodyPr/>
          <a:lstStyle/>
          <a:p>
            <a:pPr defTabSz="685783">
              <a:defRPr/>
            </a:pPr>
            <a:fld id="{6E2D2B3B-882E-40F3-A32F-6DD516915044}" type="slidenum">
              <a:rPr lang="en-US">
                <a:solidFill>
                  <a:srgbClr val="FFFFFF"/>
                </a:solidFill>
                <a:latin typeface="Arial"/>
              </a:rPr>
              <a:pPr defTabSz="685783">
                <a:defRPr/>
              </a:pPr>
              <a:t>71</a:t>
            </a:fld>
            <a:endParaRPr lang="en-US" dirty="0">
              <a:solidFill>
                <a:srgbClr val="FFFFFF"/>
              </a:solidFill>
              <a:latin typeface="Arial"/>
            </a:endParaRPr>
          </a:p>
        </p:txBody>
      </p:sp>
      <p:sp>
        <p:nvSpPr>
          <p:cNvPr id="7" name="TextBox 6">
            <a:extLst>
              <a:ext uri="{FF2B5EF4-FFF2-40B4-BE49-F238E27FC236}">
                <a16:creationId xmlns:a16="http://schemas.microsoft.com/office/drawing/2014/main" id="{5F1F8C22-8695-43AC-B11B-4F92D6DCDFE0}"/>
              </a:ext>
            </a:extLst>
          </p:cNvPr>
          <p:cNvSpPr txBox="1"/>
          <p:nvPr/>
        </p:nvSpPr>
        <p:spPr>
          <a:xfrm>
            <a:off x="457213" y="4106293"/>
            <a:ext cx="4513372" cy="461716"/>
          </a:xfrm>
          <a:prstGeom prst="rect">
            <a:avLst/>
          </a:prstGeom>
          <a:noFill/>
        </p:spPr>
        <p:txBody>
          <a:bodyPr wrap="square" rtlCol="0">
            <a:spAutoFit/>
          </a:bodyPr>
          <a:lstStyle/>
          <a:p>
            <a:r>
              <a:rPr lang="en-US" sz="2400" dirty="0"/>
              <a:t>What do you want to do next?</a:t>
            </a:r>
          </a:p>
        </p:txBody>
      </p:sp>
      <p:sp>
        <p:nvSpPr>
          <p:cNvPr id="8" name="TextBox 7">
            <a:extLst>
              <a:ext uri="{FF2B5EF4-FFF2-40B4-BE49-F238E27FC236}">
                <a16:creationId xmlns:a16="http://schemas.microsoft.com/office/drawing/2014/main" id="{1ABD7BF6-6845-4A09-9C62-96240D8FE4CB}"/>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2968989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C1DE-0375-428C-B9F2-65EF46899F7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85765A9A-DB51-4574-9206-EE1C11B9DABF}"/>
              </a:ext>
            </a:extLst>
          </p:cNvPr>
          <p:cNvSpPr>
            <a:spLocks noGrp="1"/>
          </p:cNvSpPr>
          <p:nvPr>
            <p:ph idx="1"/>
          </p:nvPr>
        </p:nvSpPr>
        <p:spPr>
          <a:xfrm>
            <a:off x="64295" y="1147691"/>
            <a:ext cx="9016134" cy="2666218"/>
          </a:xfrm>
        </p:spPr>
        <p:txBody>
          <a:bodyPr>
            <a:normAutofit lnSpcReduction="10000"/>
          </a:bodyPr>
          <a:lstStyle/>
          <a:p>
            <a:r>
              <a:rPr lang="en-US" sz="2000" dirty="0"/>
              <a:t>25 year-old woman who was recently diagnosis of rectal herpes simplex virus (HSV); would like to discuss </a:t>
            </a:r>
            <a:r>
              <a:rPr lang="en-US" sz="2000" dirty="0" err="1"/>
              <a:t>PrEP</a:t>
            </a:r>
            <a:endParaRPr lang="en-US" sz="2000" dirty="0"/>
          </a:p>
          <a:p>
            <a:r>
              <a:rPr lang="en-US" sz="2000" dirty="0"/>
              <a:t>Partners: all men, unknown HIV status, 1-2 new partners per month</a:t>
            </a:r>
          </a:p>
          <a:p>
            <a:r>
              <a:rPr lang="en-US" sz="2000" dirty="0"/>
              <a:t>Practices: oral, vaginal, and anal intercourse</a:t>
            </a:r>
          </a:p>
          <a:p>
            <a:r>
              <a:rPr lang="en-US" sz="2000" dirty="0"/>
              <a:t>Past STIs: previously treated for chlamydia, gonorrhea and current HSV infection</a:t>
            </a:r>
          </a:p>
          <a:p>
            <a:r>
              <a:rPr lang="en-US" sz="2000" dirty="0"/>
              <a:t>Protection: inconsistent condom use</a:t>
            </a:r>
          </a:p>
          <a:p>
            <a:r>
              <a:rPr lang="en-US" sz="2000" dirty="0"/>
              <a:t>Pregnancy: combination oral contraceptive for birth control</a:t>
            </a:r>
          </a:p>
        </p:txBody>
      </p:sp>
      <p:sp>
        <p:nvSpPr>
          <p:cNvPr id="4" name="Slide Number Placeholder 3">
            <a:extLst>
              <a:ext uri="{FF2B5EF4-FFF2-40B4-BE49-F238E27FC236}">
                <a16:creationId xmlns:a16="http://schemas.microsoft.com/office/drawing/2014/main" id="{ED846B53-B742-4FCF-BE7C-8D6EB04E82FC}"/>
              </a:ext>
            </a:extLst>
          </p:cNvPr>
          <p:cNvSpPr>
            <a:spLocks noGrp="1"/>
          </p:cNvSpPr>
          <p:nvPr>
            <p:ph type="sldNum" sz="quarter" idx="12"/>
          </p:nvPr>
        </p:nvSpPr>
        <p:spPr/>
        <p:txBody>
          <a:bodyPr/>
          <a:lstStyle/>
          <a:p>
            <a:pPr defTabSz="685783">
              <a:defRPr/>
            </a:pPr>
            <a:fld id="{6E2D2B3B-882E-40F3-A32F-6DD516915044}" type="slidenum">
              <a:rPr lang="en-US">
                <a:solidFill>
                  <a:srgbClr val="FFFFFF"/>
                </a:solidFill>
                <a:latin typeface="Arial"/>
              </a:rPr>
              <a:pPr defTabSz="685783">
                <a:defRPr/>
              </a:pPr>
              <a:t>72</a:t>
            </a:fld>
            <a:endParaRPr lang="en-US" dirty="0">
              <a:solidFill>
                <a:srgbClr val="FFFFFF"/>
              </a:solidFill>
              <a:latin typeface="Arial"/>
            </a:endParaRPr>
          </a:p>
        </p:txBody>
      </p:sp>
      <p:sp>
        <p:nvSpPr>
          <p:cNvPr id="7" name="TextBox 6">
            <a:extLst>
              <a:ext uri="{FF2B5EF4-FFF2-40B4-BE49-F238E27FC236}">
                <a16:creationId xmlns:a16="http://schemas.microsoft.com/office/drawing/2014/main" id="{5F1F8C22-8695-43AC-B11B-4F92D6DCDFE0}"/>
              </a:ext>
            </a:extLst>
          </p:cNvPr>
          <p:cNvSpPr txBox="1"/>
          <p:nvPr/>
        </p:nvSpPr>
        <p:spPr>
          <a:xfrm>
            <a:off x="457212" y="3813954"/>
            <a:ext cx="8315569" cy="830997"/>
          </a:xfrm>
          <a:prstGeom prst="rect">
            <a:avLst/>
          </a:prstGeom>
          <a:noFill/>
        </p:spPr>
        <p:txBody>
          <a:bodyPr wrap="square" rtlCol="0">
            <a:spAutoFit/>
          </a:bodyPr>
          <a:lstStyle/>
          <a:p>
            <a:r>
              <a:rPr lang="en-US" sz="2400" dirty="0"/>
              <a:t>What do you want to do next? What if she tells you her last sexual encounter was 48 hours ago? </a:t>
            </a:r>
          </a:p>
        </p:txBody>
      </p:sp>
      <p:sp>
        <p:nvSpPr>
          <p:cNvPr id="8" name="TextBox 7">
            <a:extLst>
              <a:ext uri="{FF2B5EF4-FFF2-40B4-BE49-F238E27FC236}">
                <a16:creationId xmlns:a16="http://schemas.microsoft.com/office/drawing/2014/main" id="{CD3111A7-E57A-41D7-B511-1A1FA935CF5A}"/>
              </a:ext>
            </a:extLst>
          </p:cNvPr>
          <p:cNvSpPr txBox="1"/>
          <p:nvPr/>
        </p:nvSpPr>
        <p:spPr>
          <a:xfrm>
            <a:off x="1424355" y="4644892"/>
            <a:ext cx="6980663" cy="553998"/>
          </a:xfrm>
          <a:prstGeom prst="rect">
            <a:avLst/>
          </a:prstGeom>
          <a:noFill/>
        </p:spPr>
        <p:txBody>
          <a:bodyPr wrap="square" rtlCol="0">
            <a:spAutoFit/>
          </a:bodyPr>
          <a:lstStyle/>
          <a:p>
            <a:pPr algn="ctr" defTabSz="685783">
              <a:defRPr/>
            </a:pPr>
            <a:r>
              <a:rPr lang="en-US" sz="1000" dirty="0">
                <a:solidFill>
                  <a:srgbClr val="FFFFFF"/>
                </a:solidFill>
                <a:latin typeface="Arial"/>
              </a:rPr>
              <a:t>Adapted from: Case Studies in </a:t>
            </a:r>
            <a:r>
              <a:rPr lang="en-US" sz="1000" dirty="0" err="1">
                <a:solidFill>
                  <a:srgbClr val="FFFFFF"/>
                </a:solidFill>
                <a:latin typeface="Arial"/>
              </a:rPr>
              <a:t>PrEP</a:t>
            </a:r>
            <a:r>
              <a:rPr lang="en-US" sz="1000" dirty="0">
                <a:solidFill>
                  <a:srgbClr val="FFFFFF"/>
                </a:solidFill>
                <a:latin typeface="Arial"/>
              </a:rPr>
              <a:t> Management. Kevin </a:t>
            </a:r>
            <a:r>
              <a:rPr lang="en-US" sz="1000" dirty="0" err="1">
                <a:solidFill>
                  <a:srgbClr val="FFFFFF"/>
                </a:solidFill>
                <a:latin typeface="Arial"/>
              </a:rPr>
              <a:t>Ard</a:t>
            </a:r>
            <a:r>
              <a:rPr lang="en-US" sz="1000" dirty="0">
                <a:solidFill>
                  <a:srgbClr val="FFFFFF"/>
                </a:solidFill>
                <a:latin typeface="Arial"/>
              </a:rPr>
              <a:t>, MD. April 15, 2016. Available at: https://www.umc.edu/UMMC/Outreach-Programs/MS-AIDS-Education-Training-Center/images/prep-case-studies-kevin-ard.pdf</a:t>
            </a:r>
          </a:p>
        </p:txBody>
      </p:sp>
    </p:spTree>
    <p:extLst>
      <p:ext uri="{BB962C8B-B14F-4D97-AF65-F5344CB8AC3E}">
        <p14:creationId xmlns:p14="http://schemas.microsoft.com/office/powerpoint/2010/main" val="3116318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7F56-6FB8-4DDC-9651-19AF5F1397B3}"/>
              </a:ext>
            </a:extLst>
          </p:cNvPr>
          <p:cNvSpPr>
            <a:spLocks noGrp="1"/>
          </p:cNvSpPr>
          <p:nvPr>
            <p:ph type="title"/>
          </p:nvPr>
        </p:nvSpPr>
        <p:spPr/>
        <p:txBody>
          <a:bodyPr/>
          <a:lstStyle/>
          <a:p>
            <a:r>
              <a:rPr lang="en-US" dirty="0"/>
              <a:t>Testing Method</a:t>
            </a:r>
          </a:p>
        </p:txBody>
      </p:sp>
      <p:pic>
        <p:nvPicPr>
          <p:cNvPr id="6" name="Content Placeholder 5">
            <a:extLst>
              <a:ext uri="{FF2B5EF4-FFF2-40B4-BE49-F238E27FC236}">
                <a16:creationId xmlns:a16="http://schemas.microsoft.com/office/drawing/2014/main" id="{B3D2C696-DCED-4516-A037-24302F8826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093" y="1200150"/>
            <a:ext cx="5551541" cy="3275410"/>
          </a:xfrm>
        </p:spPr>
      </p:pic>
      <p:sp>
        <p:nvSpPr>
          <p:cNvPr id="4" name="Slide Number Placeholder 3">
            <a:extLst>
              <a:ext uri="{FF2B5EF4-FFF2-40B4-BE49-F238E27FC236}">
                <a16:creationId xmlns:a16="http://schemas.microsoft.com/office/drawing/2014/main" id="{B824141C-8B04-4123-902D-57DA2ED67CA6}"/>
              </a:ext>
            </a:extLst>
          </p:cNvPr>
          <p:cNvSpPr>
            <a:spLocks noGrp="1"/>
          </p:cNvSpPr>
          <p:nvPr>
            <p:ph type="sldNum" sz="quarter" idx="12"/>
          </p:nvPr>
        </p:nvSpPr>
        <p:spPr/>
        <p:txBody>
          <a:bodyPr/>
          <a:lstStyle/>
          <a:p>
            <a:pPr defTabSz="685783">
              <a:defRPr/>
            </a:pPr>
            <a:fld id="{6E2D2B3B-882E-40F3-A32F-6DD516915044}" type="slidenum">
              <a:rPr lang="en-US">
                <a:solidFill>
                  <a:srgbClr val="FFFFFF"/>
                </a:solidFill>
                <a:latin typeface="Arial"/>
              </a:rPr>
              <a:pPr defTabSz="685783">
                <a:defRPr/>
              </a:pPr>
              <a:t>73</a:t>
            </a:fld>
            <a:endParaRPr lang="en-US">
              <a:solidFill>
                <a:srgbClr val="FFFFFF"/>
              </a:solidFill>
              <a:latin typeface="Arial"/>
            </a:endParaRPr>
          </a:p>
        </p:txBody>
      </p:sp>
      <p:sp>
        <p:nvSpPr>
          <p:cNvPr id="7" name="Rectangle 6">
            <a:extLst>
              <a:ext uri="{FF2B5EF4-FFF2-40B4-BE49-F238E27FC236}">
                <a16:creationId xmlns:a16="http://schemas.microsoft.com/office/drawing/2014/main" id="{AB408B79-484D-48C3-A965-179801C47140}"/>
              </a:ext>
            </a:extLst>
          </p:cNvPr>
          <p:cNvSpPr/>
          <p:nvPr/>
        </p:nvSpPr>
        <p:spPr>
          <a:xfrm>
            <a:off x="1371948" y="4717107"/>
            <a:ext cx="6838778" cy="400110"/>
          </a:xfrm>
          <a:prstGeom prst="rect">
            <a:avLst/>
          </a:prstGeom>
        </p:spPr>
        <p:txBody>
          <a:bodyPr wrap="square">
            <a:spAutoFit/>
          </a:bodyPr>
          <a:lstStyle/>
          <a:p>
            <a:pPr defTabSz="685783">
              <a:defRPr/>
            </a:pPr>
            <a:r>
              <a:rPr lang="en-US" sz="1000" dirty="0">
                <a:solidFill>
                  <a:srgbClr val="FFFFFF"/>
                </a:solidFill>
                <a:latin typeface="Arial"/>
              </a:rPr>
              <a:t>Source: modified from Centers for Disease Control and Prevention and Association of Public Health Laboratories. Laboratory Testing for the Diagnosis of HIV Infection: Updated Recommendations. Published June 27, 2014.</a:t>
            </a:r>
          </a:p>
        </p:txBody>
      </p:sp>
      <p:sp>
        <p:nvSpPr>
          <p:cNvPr id="3" name="Oval 2">
            <a:extLst>
              <a:ext uri="{FF2B5EF4-FFF2-40B4-BE49-F238E27FC236}">
                <a16:creationId xmlns:a16="http://schemas.microsoft.com/office/drawing/2014/main" id="{9BE95B05-F612-4A1D-95F8-BA31ADF34D44}"/>
              </a:ext>
            </a:extLst>
          </p:cNvPr>
          <p:cNvSpPr/>
          <p:nvPr/>
        </p:nvSpPr>
        <p:spPr>
          <a:xfrm>
            <a:off x="1912691" y="1893816"/>
            <a:ext cx="1004650" cy="22146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0F4CF84E-BA2D-4A89-B3E7-8F810E39AC6B}"/>
              </a:ext>
            </a:extLst>
          </p:cNvPr>
          <p:cNvSpPr txBox="1"/>
          <p:nvPr/>
        </p:nvSpPr>
        <p:spPr>
          <a:xfrm>
            <a:off x="1839093" y="4373965"/>
            <a:ext cx="5551541" cy="246221"/>
          </a:xfrm>
          <a:prstGeom prst="rect">
            <a:avLst/>
          </a:prstGeom>
          <a:solidFill>
            <a:schemeClr val="bg1"/>
          </a:solidFill>
        </p:spPr>
        <p:txBody>
          <a:bodyPr wrap="square" rtlCol="0">
            <a:spAutoFit/>
          </a:bodyPr>
          <a:lstStyle/>
          <a:p>
            <a:r>
              <a:rPr lang="en-US" sz="1000" dirty="0">
                <a:ln w="0"/>
              </a:rPr>
              <a:t>Image from </a:t>
            </a:r>
            <a:r>
              <a:rPr lang="sv-SE" sz="1000" dirty="0">
                <a:ln w="0"/>
              </a:rPr>
              <a:t>National HIV Curriculum.https://www.hiv.uw.edu/</a:t>
            </a:r>
            <a:endParaRPr lang="en-US" sz="1000" dirty="0">
              <a:ln w="0"/>
            </a:endParaRPr>
          </a:p>
        </p:txBody>
      </p:sp>
    </p:spTree>
    <p:extLst>
      <p:ext uri="{BB962C8B-B14F-4D97-AF65-F5344CB8AC3E}">
        <p14:creationId xmlns:p14="http://schemas.microsoft.com/office/powerpoint/2010/main" val="1885269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AA31-599E-2604-A035-D67F619DB139}"/>
              </a:ext>
            </a:extLst>
          </p:cNvPr>
          <p:cNvSpPr>
            <a:spLocks noGrp="1"/>
          </p:cNvSpPr>
          <p:nvPr>
            <p:ph type="title"/>
          </p:nvPr>
        </p:nvSpPr>
        <p:spPr/>
        <p:txBody>
          <a:bodyPr/>
          <a:lstStyle/>
          <a:p>
            <a:r>
              <a:rPr lang="en-US" dirty="0"/>
              <a:t>Antigen/Antibody</a:t>
            </a:r>
          </a:p>
        </p:txBody>
      </p:sp>
      <p:sp>
        <p:nvSpPr>
          <p:cNvPr id="3" name="Content Placeholder 2">
            <a:extLst>
              <a:ext uri="{FF2B5EF4-FFF2-40B4-BE49-F238E27FC236}">
                <a16:creationId xmlns:a16="http://schemas.microsoft.com/office/drawing/2014/main" id="{481A0148-D9DE-21FD-977B-AB4BE83F734E}"/>
              </a:ext>
            </a:extLst>
          </p:cNvPr>
          <p:cNvSpPr>
            <a:spLocks noGrp="1"/>
          </p:cNvSpPr>
          <p:nvPr>
            <p:ph idx="1"/>
          </p:nvPr>
        </p:nvSpPr>
        <p:spPr>
          <a:xfrm>
            <a:off x="457200" y="1280280"/>
            <a:ext cx="8315569" cy="1843823"/>
          </a:xfrm>
          <a:solidFill>
            <a:schemeClr val="tx1">
              <a:lumMod val="10000"/>
              <a:lumOff val="90000"/>
            </a:schemeClr>
          </a:solidFill>
          <a:ln>
            <a:noFill/>
          </a:ln>
        </p:spPr>
        <p:txBody>
          <a:bodyPr>
            <a:normAutofit lnSpcReduction="10000"/>
          </a:bodyPr>
          <a:lstStyle/>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Tests: (1) AB HIV 1   2 (4TH GENERATION) (HIV12AB)</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AB HIV 1   2 (4TH GENERATION)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Nonreactive                 NONREACITVE      *1</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Biotin interferes with this assay and can affect results.</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Samples should not be collected from patients who have taken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biotin within the last 8 hours or longer for patients on</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350" dirty="0">
                <a:latin typeface="Courier New" panose="02070309020205020404" pitchFamily="49" charset="0"/>
                <a:ea typeface="Calibri" panose="020F0502020204030204" pitchFamily="34" charset="0"/>
                <a:cs typeface="Times New Roman" panose="02020603050405020304" pitchFamily="18" charset="0"/>
              </a:rPr>
              <a:t>    high dose therapy.</a:t>
            </a:r>
            <a:endParaRPr lang="en-US" dirty="0"/>
          </a:p>
        </p:txBody>
      </p:sp>
      <p:sp>
        <p:nvSpPr>
          <p:cNvPr id="4" name="Slide Number Placeholder 3">
            <a:extLst>
              <a:ext uri="{FF2B5EF4-FFF2-40B4-BE49-F238E27FC236}">
                <a16:creationId xmlns:a16="http://schemas.microsoft.com/office/drawing/2014/main" id="{B3B63772-33AB-09A8-8318-39D3AC4B9BE7}"/>
              </a:ext>
            </a:extLst>
          </p:cNvPr>
          <p:cNvSpPr>
            <a:spLocks noGrp="1"/>
          </p:cNvSpPr>
          <p:nvPr>
            <p:ph type="sldNum" sz="quarter" idx="12"/>
          </p:nvPr>
        </p:nvSpPr>
        <p:spPr/>
        <p:txBody>
          <a:bodyPr/>
          <a:lstStyle/>
          <a:p>
            <a:pPr defTabSz="685800"/>
            <a:fld id="{6E2D2B3B-882E-40F3-A32F-6DD516915044}" type="slidenum">
              <a:rPr lang="en-US">
                <a:solidFill>
                  <a:srgbClr val="FFFFFF"/>
                </a:solidFill>
                <a:latin typeface="Arial"/>
              </a:rPr>
              <a:pPr defTabSz="685800"/>
              <a:t>74</a:t>
            </a:fld>
            <a:endParaRPr lang="en-US" dirty="0">
              <a:solidFill>
                <a:srgbClr val="FFFFFF"/>
              </a:solidFill>
              <a:latin typeface="Arial"/>
            </a:endParaRPr>
          </a:p>
        </p:txBody>
      </p:sp>
      <p:sp>
        <p:nvSpPr>
          <p:cNvPr id="8" name="TextBox 7">
            <a:extLst>
              <a:ext uri="{FF2B5EF4-FFF2-40B4-BE49-F238E27FC236}">
                <a16:creationId xmlns:a16="http://schemas.microsoft.com/office/drawing/2014/main" id="{176E6CE2-5A08-4352-8463-47AE350D1140}"/>
              </a:ext>
            </a:extLst>
          </p:cNvPr>
          <p:cNvSpPr txBox="1"/>
          <p:nvPr/>
        </p:nvSpPr>
        <p:spPr>
          <a:xfrm>
            <a:off x="457200" y="3423138"/>
            <a:ext cx="3677138" cy="461665"/>
          </a:xfrm>
          <a:prstGeom prst="rect">
            <a:avLst/>
          </a:prstGeom>
          <a:noFill/>
        </p:spPr>
        <p:txBody>
          <a:bodyPr wrap="square" rtlCol="0">
            <a:spAutoFit/>
          </a:bodyPr>
          <a:lstStyle/>
          <a:p>
            <a:r>
              <a:rPr lang="en-US" sz="2400" dirty="0"/>
              <a:t>What could you do?</a:t>
            </a:r>
          </a:p>
        </p:txBody>
      </p:sp>
      <p:sp>
        <p:nvSpPr>
          <p:cNvPr id="5" name="TextBox 4">
            <a:extLst>
              <a:ext uri="{FF2B5EF4-FFF2-40B4-BE49-F238E27FC236}">
                <a16:creationId xmlns:a16="http://schemas.microsoft.com/office/drawing/2014/main" id="{69F71659-B4DA-728F-9B7C-60EC5322081A}"/>
              </a:ext>
            </a:extLst>
          </p:cNvPr>
          <p:cNvSpPr txBox="1"/>
          <p:nvPr/>
        </p:nvSpPr>
        <p:spPr>
          <a:xfrm>
            <a:off x="2491273" y="4795935"/>
            <a:ext cx="4301413" cy="276999"/>
          </a:xfrm>
          <a:prstGeom prst="rect">
            <a:avLst/>
          </a:prstGeom>
          <a:noFill/>
        </p:spPr>
        <p:txBody>
          <a:bodyPr wrap="square" rtlCol="0">
            <a:spAutoFit/>
          </a:bodyPr>
          <a:lstStyle/>
          <a:p>
            <a:pPr algn="ctr"/>
            <a:r>
              <a:rPr lang="en-US" sz="1200" dirty="0">
                <a:solidFill>
                  <a:schemeClr val="bg1"/>
                </a:solidFill>
              </a:rPr>
              <a:t>Image: presenter image of electronic medical record</a:t>
            </a:r>
          </a:p>
        </p:txBody>
      </p:sp>
    </p:spTree>
    <p:extLst>
      <p:ext uri="{BB962C8B-B14F-4D97-AF65-F5344CB8AC3E}">
        <p14:creationId xmlns:p14="http://schemas.microsoft.com/office/powerpoint/2010/main" val="3575337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a:xfrm>
            <a:off x="457213" y="1200150"/>
            <a:ext cx="8315569" cy="3442187"/>
          </a:xfrm>
        </p:spPr>
        <p:txBody>
          <a:bodyPr>
            <a:normAutofit fontScale="62500" lnSpcReduction="20000"/>
          </a:bodyPr>
          <a:lstStyle/>
          <a:p>
            <a:r>
              <a:rPr lang="en-US" dirty="0"/>
              <a:t>Office of Infectious Disease and HIV/AIDS Policy. (2023, Aug 1). </a:t>
            </a:r>
            <a:r>
              <a:rPr lang="en-US" i="1" dirty="0"/>
              <a:t>Overview. </a:t>
            </a:r>
            <a:r>
              <a:rPr lang="en-US" dirty="0"/>
              <a:t>HIV.gov. https://www.hiv.gov/federal-response/ending-the-hiv-epidemic/overview</a:t>
            </a:r>
          </a:p>
          <a:p>
            <a:r>
              <a:rPr lang="en-US" dirty="0"/>
              <a:t>Health Resources &amp; Services Administration. (2023, June). </a:t>
            </a:r>
            <a:r>
              <a:rPr lang="en-US" i="1" dirty="0"/>
              <a:t>Ending the HIV Epidemic in the U.S.</a:t>
            </a:r>
            <a:r>
              <a:rPr lang="en-US" dirty="0"/>
              <a:t> https://www.hrsa.gov/ending-hiv-epidemic</a:t>
            </a:r>
          </a:p>
          <a:p>
            <a:r>
              <a:rPr lang="en-US" dirty="0" err="1"/>
              <a:t>Cresswell</a:t>
            </a:r>
            <a:r>
              <a:rPr lang="en-US" dirty="0"/>
              <a:t> F, et al. UK guideline for the use of HIV post-exposure prophylaxis following sexual exposure, 2015. </a:t>
            </a:r>
            <a:r>
              <a:rPr lang="en-US" i="1" dirty="0"/>
              <a:t>International Journal of STD &amp; AIDS</a:t>
            </a:r>
            <a:r>
              <a:rPr lang="en-US" dirty="0"/>
              <a:t>. 2016;27(9):713-738</a:t>
            </a:r>
          </a:p>
          <a:p>
            <a:r>
              <a:rPr lang="en-US" dirty="0"/>
              <a:t>Center for Disease Control and Prevention. Estimated HIV incidence and prevalence in the United States, 2017-2021. </a:t>
            </a:r>
            <a:r>
              <a:rPr lang="en-US" i="1" dirty="0"/>
              <a:t>HIV Surveillance Supplemental Report. </a:t>
            </a:r>
            <a:r>
              <a:rPr lang="en-US" dirty="0"/>
              <a:t>2023:28(3). </a:t>
            </a:r>
            <a:r>
              <a:rPr lang="en-US" u="sng" dirty="0">
                <a:hlinkClick r:id="rId3"/>
              </a:rPr>
              <a:t>http://www.cdc.gov/hiv/library/reports/hiv-surveillance.html</a:t>
            </a:r>
            <a:r>
              <a:rPr lang="en-US" dirty="0"/>
              <a:t>. Published May 2023</a:t>
            </a:r>
          </a:p>
          <a:p>
            <a:r>
              <a:rPr lang="en-US" dirty="0"/>
              <a:t>Centers for Disease Control and Prevention (2022, July 6). </a:t>
            </a:r>
            <a:r>
              <a:rPr lang="en-US" i="1" dirty="0"/>
              <a:t>HIV and Black/African American People in the U.S. </a:t>
            </a:r>
            <a:r>
              <a:rPr lang="en-US" dirty="0"/>
              <a:t> </a:t>
            </a:r>
            <a:r>
              <a:rPr lang="en-US" dirty="0">
                <a:hlinkClick r:id="rId4"/>
              </a:rPr>
              <a:t>https://www.cdc.gov/nchhstp/newsroom/fact-sheets/hiv/black-african-american-factsheet.html</a:t>
            </a:r>
            <a:endParaRPr lang="en-US" dirty="0"/>
          </a:p>
          <a:p>
            <a:r>
              <a:rPr lang="en-US" dirty="0"/>
              <a:t>Case Studies in </a:t>
            </a:r>
            <a:r>
              <a:rPr lang="en-US" dirty="0" err="1"/>
              <a:t>PrEP</a:t>
            </a:r>
            <a:r>
              <a:rPr lang="en-US" dirty="0"/>
              <a:t> Management. Kevin </a:t>
            </a:r>
            <a:r>
              <a:rPr lang="en-US" dirty="0" err="1"/>
              <a:t>Ard</a:t>
            </a:r>
            <a:r>
              <a:rPr lang="en-US" dirty="0"/>
              <a:t>, MD. April 15, 2016. https://www.umc.edu/UMMC/Outreach-Programs/MS-AIDS-Education-Training-Center/images/prep-case-studies-kevin-ard.pdf</a:t>
            </a:r>
          </a:p>
          <a:p>
            <a:pPr marL="114300" indent="0">
              <a:buNone/>
            </a:pPr>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75</a:t>
            </a:fld>
            <a:endParaRPr lang="en-US"/>
          </a:p>
        </p:txBody>
      </p:sp>
    </p:spTree>
    <p:extLst>
      <p:ext uri="{BB962C8B-B14F-4D97-AF65-F5344CB8AC3E}">
        <p14:creationId xmlns:p14="http://schemas.microsoft.com/office/powerpoint/2010/main" val="1373397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2105-3627-42E1-9B93-233995FF255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21C0FA-5ADD-49F0-92CE-EAFB269B33D1}"/>
              </a:ext>
            </a:extLst>
          </p:cNvPr>
          <p:cNvSpPr>
            <a:spLocks noGrp="1"/>
          </p:cNvSpPr>
          <p:nvPr>
            <p:ph idx="1"/>
          </p:nvPr>
        </p:nvSpPr>
        <p:spPr/>
        <p:txBody>
          <a:bodyPr>
            <a:normAutofit fontScale="62500" lnSpcReduction="20000"/>
          </a:bodyPr>
          <a:lstStyle/>
          <a:p>
            <a:r>
              <a:rPr lang="en-US" dirty="0"/>
              <a:t>Center for Disease Control and Prevention. Diagnoses of HIV infection in the United States and dependent areas, 2019. </a:t>
            </a:r>
            <a:r>
              <a:rPr lang="en-US" i="1" dirty="0"/>
              <a:t>HIV Surveillance Report, </a:t>
            </a:r>
            <a:r>
              <a:rPr lang="en-US" dirty="0"/>
              <a:t>2019;32.  </a:t>
            </a:r>
            <a:r>
              <a:rPr lang="en-US" u="sng" dirty="0">
                <a:hlinkClick r:id="rId2"/>
              </a:rPr>
              <a:t>http://www.cdc.gov/hiv/library/reports/hiv-surveillance.html</a:t>
            </a:r>
            <a:r>
              <a:rPr lang="en-US" dirty="0"/>
              <a:t>. Published May 2021</a:t>
            </a:r>
          </a:p>
          <a:p>
            <a:r>
              <a:rPr lang="en-US" dirty="0"/>
              <a:t>Hess K, et al. Lifetime risk of diagnosis of HIV infection in the United States. </a:t>
            </a:r>
            <a:r>
              <a:rPr lang="en-US" i="1" dirty="0"/>
              <a:t>Ann Epidemiol</a:t>
            </a:r>
            <a:r>
              <a:rPr lang="en-US" dirty="0"/>
              <a:t>. 2017; 27:238-243</a:t>
            </a:r>
          </a:p>
          <a:p>
            <a:r>
              <a:rPr lang="en-US" dirty="0"/>
              <a:t>Centers for Disease Control and Prevention. Estimated HIV incidence and prevalence in the United States, 2015-2019. </a:t>
            </a:r>
            <a:r>
              <a:rPr lang="en-US" i="1" dirty="0"/>
              <a:t>HIV Surveillance Supplemental Report.</a:t>
            </a:r>
            <a:r>
              <a:rPr lang="en-US" dirty="0"/>
              <a:t> 2021;26(1). </a:t>
            </a:r>
            <a:r>
              <a:rPr lang="en-US" u="sng" dirty="0">
                <a:hlinkClick r:id="rId2"/>
              </a:rPr>
              <a:t>http://www.cdc.gov/hiv/library/reports/hiv-surveillance.html</a:t>
            </a:r>
            <a:r>
              <a:rPr lang="en-US" dirty="0"/>
              <a:t>. Published May 2021</a:t>
            </a:r>
          </a:p>
          <a:p>
            <a:r>
              <a:rPr lang="en-US" dirty="0"/>
              <a:t>U.S. Preventive Services Task Force. (2019, June 11</a:t>
            </a:r>
            <a:r>
              <a:rPr lang="en-US" i="1" dirty="0"/>
              <a:t>). Human immunodeficiency virus (HIV) infection: screening</a:t>
            </a:r>
            <a:r>
              <a:rPr lang="en-US" dirty="0"/>
              <a:t>. https://www.uspreventiveservicestaskforce.org/uspstf/recommendation/human-immunodeficiency-virus-hiv-infection-screening</a:t>
            </a:r>
          </a:p>
          <a:p>
            <a:r>
              <a:rPr lang="en-US" dirty="0"/>
              <a:t>Branson, BM, et al. Revised recommendations for HIV testing of adults, adolescents, and pregnant women in health-care settings. </a:t>
            </a:r>
            <a:r>
              <a:rPr lang="en-US" i="1" dirty="0"/>
              <a:t>MMWR</a:t>
            </a:r>
            <a:r>
              <a:rPr lang="en-US" dirty="0"/>
              <a:t>. 2006;55(rr14): 1-17 https://www.cdc.gov/mmwr/preview/mmwrhtml/rr5514a1.htm</a:t>
            </a:r>
          </a:p>
        </p:txBody>
      </p:sp>
      <p:sp>
        <p:nvSpPr>
          <p:cNvPr id="4" name="Slide Number Placeholder 3">
            <a:extLst>
              <a:ext uri="{FF2B5EF4-FFF2-40B4-BE49-F238E27FC236}">
                <a16:creationId xmlns:a16="http://schemas.microsoft.com/office/drawing/2014/main" id="{AFBA92D3-D473-46D6-B3C9-2AC94C8A4175}"/>
              </a:ext>
            </a:extLst>
          </p:cNvPr>
          <p:cNvSpPr>
            <a:spLocks noGrp="1"/>
          </p:cNvSpPr>
          <p:nvPr>
            <p:ph type="sldNum" sz="quarter" idx="12"/>
          </p:nvPr>
        </p:nvSpPr>
        <p:spPr/>
        <p:txBody>
          <a:bodyPr/>
          <a:lstStyle/>
          <a:p>
            <a:fld id="{6E2D2B3B-882E-40F3-A32F-6DD516915044}" type="slidenum">
              <a:rPr lang="en-US" smtClean="0"/>
              <a:pPr/>
              <a:t>76</a:t>
            </a:fld>
            <a:endParaRPr lang="en-US"/>
          </a:p>
        </p:txBody>
      </p:sp>
    </p:spTree>
    <p:extLst>
      <p:ext uri="{BB962C8B-B14F-4D97-AF65-F5344CB8AC3E}">
        <p14:creationId xmlns:p14="http://schemas.microsoft.com/office/powerpoint/2010/main" val="3789543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2105-3627-42E1-9B93-233995FF255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21C0FA-5ADD-49F0-92CE-EAFB269B33D1}"/>
              </a:ext>
            </a:extLst>
          </p:cNvPr>
          <p:cNvSpPr>
            <a:spLocks noGrp="1"/>
          </p:cNvSpPr>
          <p:nvPr>
            <p:ph idx="1"/>
          </p:nvPr>
        </p:nvSpPr>
        <p:spPr/>
        <p:txBody>
          <a:bodyPr>
            <a:normAutofit fontScale="70000" lnSpcReduction="20000"/>
          </a:bodyPr>
          <a:lstStyle/>
          <a:p>
            <a:r>
              <a:rPr lang="en-US" dirty="0"/>
              <a:t>Centers for Disease Control and Prevention. (2023, June 1). </a:t>
            </a:r>
            <a:r>
              <a:rPr lang="en-US" i="1" dirty="0"/>
              <a:t>How Do I Screen for HIV?</a:t>
            </a:r>
            <a:r>
              <a:rPr lang="en-US" dirty="0"/>
              <a:t> https://www.cdc.gov/hiv/clinicians/screening/opt-out.html</a:t>
            </a:r>
          </a:p>
          <a:p>
            <a:r>
              <a:rPr lang="en-US" dirty="0"/>
              <a:t>Arkell C. (2019, Nov 4). </a:t>
            </a:r>
            <a:r>
              <a:rPr lang="en-US" i="1" dirty="0"/>
              <a:t>An “HIV status neutral” paradigm shift</a:t>
            </a:r>
            <a:r>
              <a:rPr lang="en-US" dirty="0"/>
              <a:t>. CATIE BLOG. https://blog.catie.ca/2019/11/04/an-hiv-status-neutral-paradigm-shift/</a:t>
            </a:r>
          </a:p>
          <a:p>
            <a:r>
              <a:rPr lang="en-US" dirty="0"/>
              <a:t>Johnston C. (2019, March 27). </a:t>
            </a:r>
            <a:r>
              <a:rPr lang="en-US" i="1" dirty="0"/>
              <a:t>Taking a Sexual History &amp; Behavioral STD Risk Assessment</a:t>
            </a:r>
            <a:r>
              <a:rPr lang="en-US" dirty="0"/>
              <a:t>. North Dakota Health and Human Services. https://www.ndhealth.gov/hiv/Provider/ </a:t>
            </a:r>
          </a:p>
          <a:p>
            <a:r>
              <a:rPr lang="en-US" dirty="0"/>
              <a:t>Centers for Disease Control and Prevention. A guide to taking a sexual history. https://www.cdc.gov/std/treatment/sexualhistory.pdf</a:t>
            </a:r>
          </a:p>
          <a:p>
            <a:r>
              <a:rPr lang="en-US" dirty="0" err="1"/>
              <a:t>Fauci</a:t>
            </a:r>
            <a:r>
              <a:rPr lang="en-US" dirty="0"/>
              <a:t> AS, et al. Immunopathogenic mechanisms of HIV infection. </a:t>
            </a:r>
            <a:r>
              <a:rPr lang="en-US" i="1" dirty="0"/>
              <a:t>Ann Intern Med</a:t>
            </a:r>
            <a:r>
              <a:rPr lang="en-US" dirty="0"/>
              <a:t>. 1996;124(7):654-663</a:t>
            </a:r>
          </a:p>
          <a:p>
            <a:r>
              <a:rPr lang="en-US" dirty="0" err="1"/>
              <a:t>Fiebig</a:t>
            </a:r>
            <a:r>
              <a:rPr lang="en-US" dirty="0"/>
              <a:t> EW, Wright DJ, Rawal BD, et al. Dynamics of HIV viremia and antibody seroconversion in plasma donors: implications for diagnosis and staging of primary HIV infection. </a:t>
            </a:r>
            <a:r>
              <a:rPr lang="en-US" i="1" dirty="0"/>
              <a:t>AIDS</a:t>
            </a:r>
            <a:r>
              <a:rPr lang="en-US" dirty="0"/>
              <a:t>. 2003;17:1871-9</a:t>
            </a:r>
          </a:p>
        </p:txBody>
      </p:sp>
      <p:sp>
        <p:nvSpPr>
          <p:cNvPr id="4" name="Slide Number Placeholder 3">
            <a:extLst>
              <a:ext uri="{FF2B5EF4-FFF2-40B4-BE49-F238E27FC236}">
                <a16:creationId xmlns:a16="http://schemas.microsoft.com/office/drawing/2014/main" id="{AFBA92D3-D473-46D6-B3C9-2AC94C8A4175}"/>
              </a:ext>
            </a:extLst>
          </p:cNvPr>
          <p:cNvSpPr>
            <a:spLocks noGrp="1"/>
          </p:cNvSpPr>
          <p:nvPr>
            <p:ph type="sldNum" sz="quarter" idx="12"/>
          </p:nvPr>
        </p:nvSpPr>
        <p:spPr/>
        <p:txBody>
          <a:bodyPr/>
          <a:lstStyle/>
          <a:p>
            <a:fld id="{6E2D2B3B-882E-40F3-A32F-6DD516915044}" type="slidenum">
              <a:rPr lang="en-US" smtClean="0"/>
              <a:pPr/>
              <a:t>77</a:t>
            </a:fld>
            <a:endParaRPr lang="en-US"/>
          </a:p>
        </p:txBody>
      </p:sp>
    </p:spTree>
    <p:extLst>
      <p:ext uri="{BB962C8B-B14F-4D97-AF65-F5344CB8AC3E}">
        <p14:creationId xmlns:p14="http://schemas.microsoft.com/office/powerpoint/2010/main" val="2716876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2105-3627-42E1-9B93-233995FF255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21C0FA-5ADD-49F0-92CE-EAFB269B33D1}"/>
              </a:ext>
            </a:extLst>
          </p:cNvPr>
          <p:cNvSpPr>
            <a:spLocks noGrp="1"/>
          </p:cNvSpPr>
          <p:nvPr>
            <p:ph idx="1"/>
          </p:nvPr>
        </p:nvSpPr>
        <p:spPr>
          <a:xfrm>
            <a:off x="457213" y="1200150"/>
            <a:ext cx="8315569" cy="3442187"/>
          </a:xfrm>
        </p:spPr>
        <p:txBody>
          <a:bodyPr>
            <a:normAutofit fontScale="62500" lnSpcReduction="20000"/>
          </a:bodyPr>
          <a:lstStyle/>
          <a:p>
            <a:r>
              <a:rPr lang="en-US" dirty="0"/>
              <a:t>National HIV Curriculum. https://www.hiv.uw.edu/</a:t>
            </a:r>
          </a:p>
          <a:p>
            <a:r>
              <a:rPr lang="en-US" dirty="0"/>
              <a:t>Centers for Disease Control and Prevention. (2023, June 1). Which HIV tests should I use? </a:t>
            </a:r>
            <a:r>
              <a:rPr lang="en-US" u="sng" dirty="0">
                <a:hlinkClick r:id="rId2"/>
              </a:rPr>
              <a:t>https://www.cdc.gov/hiv/clinicians/screening/tests.html</a:t>
            </a:r>
            <a:endParaRPr lang="en-US" dirty="0"/>
          </a:p>
          <a:p>
            <a:r>
              <a:rPr lang="en-US" dirty="0"/>
              <a:t>Hurt C, et al. Selecting an HIV test: a narrative review for clinicians and researchers. </a:t>
            </a:r>
            <a:r>
              <a:rPr lang="en-US" i="1" dirty="0"/>
              <a:t>Sexually Transmitted Diseases</a:t>
            </a:r>
            <a:r>
              <a:rPr lang="en-US" dirty="0"/>
              <a:t>. 2017;44(12):739-746</a:t>
            </a:r>
          </a:p>
          <a:p>
            <a:r>
              <a:rPr lang="en-US" dirty="0"/>
              <a:t>Centers for Disease Control and Prevention and Association of Public Health Laboratories. Laboratory Testing for the Diagnosis of HIV Infection: Updated Recommendations. Published June 27, 2014. https://stacks.cdc.gov/view/cdc/23447</a:t>
            </a:r>
          </a:p>
          <a:p>
            <a:r>
              <a:rPr lang="en-US" dirty="0"/>
              <a:t>Centers for Disease Control and Prevention. </a:t>
            </a:r>
            <a:r>
              <a:rPr lang="en-US" i="1" dirty="0"/>
              <a:t>HIV testing</a:t>
            </a:r>
            <a:r>
              <a:rPr lang="en-US" dirty="0"/>
              <a:t>.  </a:t>
            </a:r>
            <a:r>
              <a:rPr lang="en-US" u="sng" dirty="0">
                <a:hlinkClick r:id="rId3"/>
              </a:rPr>
              <a:t>www.cdc.gov/hiv/basics/testing.html</a:t>
            </a:r>
            <a:endParaRPr lang="en-US" dirty="0"/>
          </a:p>
          <a:p>
            <a:r>
              <a:rPr lang="en-US" dirty="0"/>
              <a:t>Centers for Disease Control and Prevention and Association of Public Health Laboratories. 2018 Quick reference guide: Recommended laboratory HIV testing algorithm for serum or plasma specimens. Published January 27, 2018. </a:t>
            </a:r>
            <a:r>
              <a:rPr lang="en-US" dirty="0">
                <a:hlinkClick r:id="rId4"/>
              </a:rPr>
              <a:t>https://stacks.cdc.gov/view/cdc/50872</a:t>
            </a:r>
            <a:endParaRPr lang="en-US" dirty="0"/>
          </a:p>
          <a:p>
            <a:r>
              <a:rPr lang="en-US" dirty="0"/>
              <a:t>US Public Health Service. Preexposure prophylaxis for the prevention of HIV infection in the United States—2017 Update. A Clinical Practice Guideline. March 2018:1-77. https//www.cdc.gov/hiv/pdf/risk/prep/cdc-hiv-prep-guidelines-2017.pdf</a:t>
            </a:r>
          </a:p>
        </p:txBody>
      </p:sp>
      <p:sp>
        <p:nvSpPr>
          <p:cNvPr id="4" name="Slide Number Placeholder 3">
            <a:extLst>
              <a:ext uri="{FF2B5EF4-FFF2-40B4-BE49-F238E27FC236}">
                <a16:creationId xmlns:a16="http://schemas.microsoft.com/office/drawing/2014/main" id="{AFBA92D3-D473-46D6-B3C9-2AC94C8A4175}"/>
              </a:ext>
            </a:extLst>
          </p:cNvPr>
          <p:cNvSpPr>
            <a:spLocks noGrp="1"/>
          </p:cNvSpPr>
          <p:nvPr>
            <p:ph type="sldNum" sz="quarter" idx="12"/>
          </p:nvPr>
        </p:nvSpPr>
        <p:spPr/>
        <p:txBody>
          <a:bodyPr/>
          <a:lstStyle/>
          <a:p>
            <a:fld id="{6E2D2B3B-882E-40F3-A32F-6DD516915044}" type="slidenum">
              <a:rPr lang="en-US" smtClean="0"/>
              <a:pPr/>
              <a:t>78</a:t>
            </a:fld>
            <a:endParaRPr lang="en-US"/>
          </a:p>
        </p:txBody>
      </p:sp>
    </p:spTree>
    <p:extLst>
      <p:ext uri="{BB962C8B-B14F-4D97-AF65-F5344CB8AC3E}">
        <p14:creationId xmlns:p14="http://schemas.microsoft.com/office/powerpoint/2010/main" val="40117348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79</a:t>
            </a:fld>
            <a:endParaRPr lang="en-US" dirty="0"/>
          </a:p>
        </p:txBody>
      </p:sp>
    </p:spTree>
    <p:extLst>
      <p:ext uri="{BB962C8B-B14F-4D97-AF65-F5344CB8AC3E}">
        <p14:creationId xmlns:p14="http://schemas.microsoft.com/office/powerpoint/2010/main" val="20966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5C27-5EA3-4050-A709-BDD137902B74}"/>
              </a:ext>
            </a:extLst>
          </p:cNvPr>
          <p:cNvSpPr>
            <a:spLocks noGrp="1"/>
          </p:cNvSpPr>
          <p:nvPr>
            <p:ph type="title"/>
          </p:nvPr>
        </p:nvSpPr>
        <p:spPr/>
        <p:txBody>
          <a:bodyPr/>
          <a:lstStyle/>
          <a:p>
            <a:r>
              <a:rPr lang="en-US" dirty="0"/>
              <a:t>EHE Goals/Strategies</a:t>
            </a:r>
          </a:p>
        </p:txBody>
      </p:sp>
      <p:pic>
        <p:nvPicPr>
          <p:cNvPr id="6" name="Content Placeholder 5">
            <a:extLst>
              <a:ext uri="{FF2B5EF4-FFF2-40B4-BE49-F238E27FC236}">
                <a16:creationId xmlns:a16="http://schemas.microsoft.com/office/drawing/2014/main" id="{F248E7C6-4FFA-446A-9C29-BB1C6E251C76}"/>
              </a:ext>
            </a:extLst>
          </p:cNvPr>
          <p:cNvPicPr>
            <a:picLocks noGrp="1" noChangeAspect="1"/>
          </p:cNvPicPr>
          <p:nvPr>
            <p:ph idx="1"/>
          </p:nvPr>
        </p:nvPicPr>
        <p:blipFill rotWithShape="1">
          <a:blip r:embed="rId3"/>
          <a:srcRect l="32249" t="45588" r="32413" b="21891"/>
          <a:stretch/>
        </p:blipFill>
        <p:spPr>
          <a:xfrm>
            <a:off x="1159670" y="1096184"/>
            <a:ext cx="6824661" cy="3532967"/>
          </a:xfrm>
          <a:prstGeom prst="rect">
            <a:avLst/>
          </a:prstGeom>
        </p:spPr>
      </p:pic>
      <p:sp>
        <p:nvSpPr>
          <p:cNvPr id="4" name="Slide Number Placeholder 3">
            <a:extLst>
              <a:ext uri="{FF2B5EF4-FFF2-40B4-BE49-F238E27FC236}">
                <a16:creationId xmlns:a16="http://schemas.microsoft.com/office/drawing/2014/main" id="{29807CD8-2555-4DA0-B0F2-8F83A0782BD1}"/>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
        <p:nvSpPr>
          <p:cNvPr id="8" name="TextBox 7">
            <a:extLst>
              <a:ext uri="{FF2B5EF4-FFF2-40B4-BE49-F238E27FC236}">
                <a16:creationId xmlns:a16="http://schemas.microsoft.com/office/drawing/2014/main" id="{58066C3C-5BCA-4EEF-880A-C3BC1CFF2C07}"/>
              </a:ext>
            </a:extLst>
          </p:cNvPr>
          <p:cNvSpPr txBox="1"/>
          <p:nvPr/>
        </p:nvSpPr>
        <p:spPr>
          <a:xfrm>
            <a:off x="1447801" y="4737433"/>
            <a:ext cx="6980663" cy="246221"/>
          </a:xfrm>
          <a:prstGeom prst="rect">
            <a:avLst/>
          </a:prstGeom>
          <a:noFill/>
        </p:spPr>
        <p:txBody>
          <a:bodyPr wrap="square" rtlCol="0">
            <a:spAutoFit/>
          </a:bodyPr>
          <a:lstStyle>
            <a:defPPr>
              <a:defRPr lang="en-US"/>
            </a:defPPr>
            <a:lvl1pPr lvl="0" algn="ctr">
              <a:defRPr sz="1200">
                <a:solidFill>
                  <a:schemeClr val="bg1"/>
                </a:solidFill>
              </a:defRPr>
            </a:lvl1pPr>
          </a:lstStyle>
          <a:p>
            <a:r>
              <a:rPr lang="en-US" sz="1000" dirty="0"/>
              <a:t>https://www.hrsa.gov/ending-hiv-epidemic</a:t>
            </a:r>
          </a:p>
        </p:txBody>
      </p:sp>
      <p:sp>
        <p:nvSpPr>
          <p:cNvPr id="3" name="Rectangle 2">
            <a:extLst>
              <a:ext uri="{FF2B5EF4-FFF2-40B4-BE49-F238E27FC236}">
                <a16:creationId xmlns:a16="http://schemas.microsoft.com/office/drawing/2014/main" id="{F243B37E-3DFB-4F13-AB95-5B8266D8DBE9}"/>
              </a:ext>
            </a:extLst>
          </p:cNvPr>
          <p:cNvSpPr/>
          <p:nvPr/>
        </p:nvSpPr>
        <p:spPr>
          <a:xfrm>
            <a:off x="2711938" y="2704123"/>
            <a:ext cx="5197231" cy="7815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0124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80</a:t>
            </a:fld>
            <a:endParaRPr lang="en-US" dirty="0">
              <a:solidFill>
                <a:srgbClr val="FFFFFF"/>
              </a:solidFill>
              <a:latin typeface="Arial"/>
            </a:endParaRPr>
          </a:p>
        </p:txBody>
      </p:sp>
    </p:spTree>
    <p:extLst>
      <p:ext uri="{BB962C8B-B14F-4D97-AF65-F5344CB8AC3E}">
        <p14:creationId xmlns:p14="http://schemas.microsoft.com/office/powerpoint/2010/main" val="57355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Prevention</a:t>
            </a:r>
          </a:p>
        </p:txBody>
      </p:sp>
      <p:sp>
        <p:nvSpPr>
          <p:cNvPr id="3" name="Content Placeholder 2"/>
          <p:cNvSpPr>
            <a:spLocks noGrp="1"/>
          </p:cNvSpPr>
          <p:nvPr>
            <p:ph sz="half" idx="1"/>
          </p:nvPr>
        </p:nvSpPr>
        <p:spPr>
          <a:xfrm>
            <a:off x="132522" y="1152144"/>
            <a:ext cx="3982278" cy="3323480"/>
          </a:xfrm>
          <a:solidFill>
            <a:schemeClr val="accent5">
              <a:lumMod val="20000"/>
              <a:lumOff val="80000"/>
            </a:schemeClr>
          </a:solidFill>
        </p:spPr>
        <p:txBody>
          <a:bodyPr>
            <a:normAutofit/>
          </a:bodyPr>
          <a:lstStyle/>
          <a:p>
            <a:pPr marL="571500" indent="-457200">
              <a:buFont typeface="+mj-lt"/>
              <a:buAutoNum type="arabicPeriod"/>
            </a:pPr>
            <a:r>
              <a:rPr lang="en-US" sz="2400" dirty="0"/>
              <a:t>Person</a:t>
            </a:r>
            <a:r>
              <a:rPr lang="en-US" dirty="0"/>
              <a:t> with HIV</a:t>
            </a:r>
          </a:p>
          <a:p>
            <a:pPr lvl="1"/>
            <a:r>
              <a:rPr lang="en-US" sz="2000" dirty="0"/>
              <a:t>Abstinence (sex and drugs)</a:t>
            </a:r>
          </a:p>
          <a:p>
            <a:pPr lvl="1"/>
            <a:r>
              <a:rPr lang="en-US" sz="2000" dirty="0"/>
              <a:t>TREATMENT (U=U)</a:t>
            </a:r>
          </a:p>
          <a:p>
            <a:pPr lvl="1"/>
            <a:r>
              <a:rPr lang="en-US" sz="2000" dirty="0"/>
              <a:t>Pregnancy care</a:t>
            </a:r>
          </a:p>
        </p:txBody>
      </p:sp>
      <p:sp>
        <p:nvSpPr>
          <p:cNvPr id="5" name="Content Placeholder 4"/>
          <p:cNvSpPr>
            <a:spLocks noGrp="1"/>
          </p:cNvSpPr>
          <p:nvPr>
            <p:ph sz="half" idx="2"/>
          </p:nvPr>
        </p:nvSpPr>
        <p:spPr>
          <a:xfrm>
            <a:off x="4441177" y="1152144"/>
            <a:ext cx="4570301" cy="3323480"/>
          </a:xfrm>
          <a:solidFill>
            <a:srgbClr val="FFCCFF">
              <a:alpha val="50196"/>
            </a:srgbClr>
          </a:solidFill>
        </p:spPr>
        <p:txBody>
          <a:bodyPr>
            <a:noAutofit/>
          </a:bodyPr>
          <a:lstStyle/>
          <a:p>
            <a:pPr marL="628650" indent="-514350">
              <a:buFont typeface="+mj-lt"/>
              <a:buAutoNum type="arabicPeriod" startAt="2"/>
            </a:pPr>
            <a:r>
              <a:rPr lang="en-US" sz="2400" dirty="0"/>
              <a:t>Person without HIV</a:t>
            </a:r>
          </a:p>
          <a:p>
            <a:pPr lvl="1"/>
            <a:r>
              <a:rPr lang="en-US" sz="2000" dirty="0"/>
              <a:t>Abstinence (sex and drugs)</a:t>
            </a:r>
          </a:p>
          <a:p>
            <a:pPr lvl="1"/>
            <a:r>
              <a:rPr lang="en-US" sz="2000" dirty="0"/>
              <a:t>Condoms (safer sex)</a:t>
            </a:r>
          </a:p>
          <a:p>
            <a:pPr lvl="1"/>
            <a:r>
              <a:rPr lang="en-US" sz="2000" dirty="0"/>
              <a:t>Clean injection supplies (SSPs)</a:t>
            </a:r>
          </a:p>
          <a:p>
            <a:pPr lvl="1"/>
            <a:r>
              <a:rPr lang="en-US" sz="2000" dirty="0"/>
              <a:t>Prophylaxis: pre-exposure and post-exposure</a:t>
            </a:r>
          </a:p>
          <a:p>
            <a:endParaRPr lang="en-US" sz="2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sp>
        <p:nvSpPr>
          <p:cNvPr id="6" name="TextBox 5">
            <a:extLst>
              <a:ext uri="{FF2B5EF4-FFF2-40B4-BE49-F238E27FC236}">
                <a16:creationId xmlns:a16="http://schemas.microsoft.com/office/drawing/2014/main" id="{06F3F576-B27D-593B-3F2D-FE3D4A74269A}"/>
              </a:ext>
            </a:extLst>
          </p:cNvPr>
          <p:cNvSpPr txBox="1"/>
          <p:nvPr/>
        </p:nvSpPr>
        <p:spPr>
          <a:xfrm>
            <a:off x="1787856" y="4729412"/>
            <a:ext cx="5998191" cy="307777"/>
          </a:xfrm>
          <a:prstGeom prst="rect">
            <a:avLst/>
          </a:prstGeom>
          <a:noFill/>
        </p:spPr>
        <p:txBody>
          <a:bodyPr wrap="square" rtlCol="0">
            <a:spAutoFit/>
          </a:bodyPr>
          <a:lstStyle/>
          <a:p>
            <a:r>
              <a:rPr lang="en-US" sz="1400" dirty="0">
                <a:solidFill>
                  <a:schemeClr val="bg1"/>
                </a:solidFill>
              </a:rPr>
              <a:t>U=U Undetectable=</a:t>
            </a:r>
            <a:r>
              <a:rPr lang="en-US" sz="1400" dirty="0" err="1">
                <a:solidFill>
                  <a:schemeClr val="bg1"/>
                </a:solidFill>
              </a:rPr>
              <a:t>Untransmittable</a:t>
            </a:r>
            <a:r>
              <a:rPr lang="en-US" sz="1400" dirty="0">
                <a:solidFill>
                  <a:schemeClr val="bg1"/>
                </a:solidFill>
              </a:rPr>
              <a:t>, SSP’s = Syringe Services Programs</a:t>
            </a:r>
          </a:p>
        </p:txBody>
      </p:sp>
    </p:spTree>
    <p:extLst>
      <p:ext uri="{BB962C8B-B14F-4D97-AF65-F5344CB8AC3E}">
        <p14:creationId xmlns:p14="http://schemas.microsoft.com/office/powerpoint/2010/main" val="2918599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2.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F736C2-BB8A-40BB-AF6D-102F19FECF53}">
  <ds:schemaRefs>
    <ds:schemaRef ds:uri="http://schemas.microsoft.com/office/2006/documentManagement/types"/>
    <ds:schemaRef ds:uri="56e3e579-c81a-40a6-8caa-ba1793305fea"/>
    <ds:schemaRef ds:uri="http://purl.org/dc/dcmitype/"/>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AETC-BLANK-MASTER</Template>
  <TotalTime>1355</TotalTime>
  <Words>6811</Words>
  <Application>Microsoft Office PowerPoint</Application>
  <PresentationFormat>On-screen Show (16:9)</PresentationFormat>
  <Paragraphs>766</Paragraphs>
  <Slides>80</Slides>
  <Notes>52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Arial</vt:lpstr>
      <vt:lpstr>Calibri</vt:lpstr>
      <vt:lpstr>Courier New</vt:lpstr>
      <vt:lpstr>ITC Avant Garde Std Bk</vt:lpstr>
      <vt:lpstr>Tahoma</vt:lpstr>
      <vt:lpstr>Wingdings</vt:lpstr>
      <vt:lpstr>AETC-BLANK-MASTER</vt:lpstr>
      <vt:lpstr>1_AETC-BLANK-MASTER</vt:lpstr>
      <vt:lpstr>HIV Screening for Pre-Exposure Prophylaxis (PrEP)</vt:lpstr>
      <vt:lpstr>Conflict of Interest Disclosure Statement</vt:lpstr>
      <vt:lpstr>Unconscious Bias Disclosure</vt:lpstr>
      <vt:lpstr>Learning Objectives</vt:lpstr>
      <vt:lpstr>Ending the HIV Epidemic (EHE) &amp; HIV Prevention</vt:lpstr>
      <vt:lpstr>PowerPoint Presentation</vt:lpstr>
      <vt:lpstr>EHE Goals/Strategies</vt:lpstr>
      <vt:lpstr>EHE Goals/Strategies</vt:lpstr>
      <vt:lpstr>HIV Prevention</vt:lpstr>
      <vt:lpstr>HIV Prophylaxis</vt:lpstr>
      <vt:lpstr>HIV Prophylaxis</vt:lpstr>
      <vt:lpstr>HIV Screening and Testing</vt:lpstr>
      <vt:lpstr>Transmission &amp; Epidemiology</vt:lpstr>
      <vt:lpstr>PowerPoint Presentation</vt:lpstr>
      <vt:lpstr>HIV Transmission Risk</vt:lpstr>
      <vt:lpstr>Incidence US (2021)</vt:lpstr>
      <vt:lpstr>Race and Ethnicity</vt:lpstr>
      <vt:lpstr>Race and Transmission Group</vt:lpstr>
      <vt:lpstr>Women</vt:lpstr>
      <vt:lpstr>Lifetime Risk for HIV</vt:lpstr>
      <vt:lpstr>Screening Recommendations</vt:lpstr>
      <vt:lpstr>PowerPoint Presentation</vt:lpstr>
      <vt:lpstr>Undiagnosed HIV US &amp; Oklahoma 2019</vt:lpstr>
      <vt:lpstr>HIV Screening Recommendations</vt:lpstr>
      <vt:lpstr>Opt-Out HIV Screening</vt:lpstr>
      <vt:lpstr>Status-Neutral Care</vt:lpstr>
      <vt:lpstr>HIV Screening Recommendations</vt:lpstr>
      <vt:lpstr>HIV Screening Recommendations</vt:lpstr>
      <vt:lpstr>HIV Screening Recommendations</vt:lpstr>
      <vt:lpstr>Are We Talking About Risk?</vt:lpstr>
      <vt:lpstr>Barriers</vt:lpstr>
      <vt:lpstr>The 5 P’s</vt:lpstr>
      <vt:lpstr>Testing</vt:lpstr>
      <vt:lpstr>HIV Natural History</vt:lpstr>
      <vt:lpstr>Laboratory Markers</vt:lpstr>
      <vt:lpstr>HIV RNA</vt:lpstr>
      <vt:lpstr>HIV Testing</vt:lpstr>
      <vt:lpstr>Testing Method</vt:lpstr>
      <vt:lpstr>Window Period</vt:lpstr>
      <vt:lpstr>PowerPoint Presentation</vt:lpstr>
      <vt:lpstr>Performance</vt:lpstr>
      <vt:lpstr>HIV Testing Algorithm</vt:lpstr>
      <vt:lpstr>Testing Method</vt:lpstr>
      <vt:lpstr>Acute HIV Infection</vt:lpstr>
      <vt:lpstr>Acute HIV Infection</vt:lpstr>
      <vt:lpstr>Testing Algorithm</vt:lpstr>
      <vt:lpstr>Acute Retroviral Syndrome</vt:lpstr>
      <vt:lpstr>Clinical Manifestations</vt:lpstr>
      <vt:lpstr>Patient Cases: Testing</vt:lpstr>
      <vt:lpstr>Case 1</vt:lpstr>
      <vt:lpstr>HIV Screening and Testing</vt:lpstr>
      <vt:lpstr>Case 1</vt:lpstr>
      <vt:lpstr>Case 1</vt:lpstr>
      <vt:lpstr>The 5 P’s</vt:lpstr>
      <vt:lpstr>Case 1</vt:lpstr>
      <vt:lpstr>Case 1</vt:lpstr>
      <vt:lpstr>Case 1</vt:lpstr>
      <vt:lpstr>HIV Testing Algorithm</vt:lpstr>
      <vt:lpstr>Negative HIV Test</vt:lpstr>
      <vt:lpstr>Positive HIV Test</vt:lpstr>
      <vt:lpstr>Let’s back up a few steps</vt:lpstr>
      <vt:lpstr>Testing Algorithm</vt:lpstr>
      <vt:lpstr>Antigen/Antibody </vt:lpstr>
      <vt:lpstr>Antibody Differentiation </vt:lpstr>
      <vt:lpstr>Antibody Differentiation</vt:lpstr>
      <vt:lpstr>Testing Algorithm</vt:lpstr>
      <vt:lpstr>HIV RNA</vt:lpstr>
      <vt:lpstr>HIV RNA</vt:lpstr>
      <vt:lpstr>Acute HIV Infection</vt:lpstr>
      <vt:lpstr>Case 2</vt:lpstr>
      <vt:lpstr>Case 2</vt:lpstr>
      <vt:lpstr>Case 2</vt:lpstr>
      <vt:lpstr>Testing Method</vt:lpstr>
      <vt:lpstr>Antigen/Antibody</vt:lpstr>
      <vt:lpstr>References</vt:lpstr>
      <vt:lpstr>References</vt:lpstr>
      <vt:lpstr>References</vt:lpstr>
      <vt:lpstr>References</vt:lpstr>
      <vt:lpstr>Resources</vt:lpstr>
      <vt:lpstr>SCAETC Social Media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Michael J Dominguez</cp:lastModifiedBy>
  <cp:revision>100</cp:revision>
  <cp:lastPrinted>2013-10-17T16:37:33Z</cp:lastPrinted>
  <dcterms:created xsi:type="dcterms:W3CDTF">2016-03-30T16:09:11Z</dcterms:created>
  <dcterms:modified xsi:type="dcterms:W3CDTF">2023-10-05T21:19:39Z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