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9" r:id="rId4"/>
  </p:sldMasterIdLst>
  <p:notesMasterIdLst>
    <p:notesMasterId r:id="rId35"/>
  </p:notesMasterIdLst>
  <p:handoutMasterIdLst>
    <p:handoutMasterId r:id="rId36"/>
  </p:handoutMasterIdLst>
  <p:sldIdLst>
    <p:sldId id="329" r:id="rId5"/>
    <p:sldId id="393" r:id="rId6"/>
    <p:sldId id="381" r:id="rId7"/>
    <p:sldId id="557" r:id="rId8"/>
    <p:sldId id="331" r:id="rId9"/>
    <p:sldId id="332" r:id="rId10"/>
    <p:sldId id="333" r:id="rId11"/>
    <p:sldId id="336" r:id="rId12"/>
    <p:sldId id="335" r:id="rId13"/>
    <p:sldId id="337" r:id="rId14"/>
    <p:sldId id="338" r:id="rId15"/>
    <p:sldId id="340" r:id="rId16"/>
    <p:sldId id="341" r:id="rId17"/>
    <p:sldId id="339" r:id="rId18"/>
    <p:sldId id="347" r:id="rId19"/>
    <p:sldId id="343" r:id="rId20"/>
    <p:sldId id="344" r:id="rId21"/>
    <p:sldId id="346" r:id="rId22"/>
    <p:sldId id="342" r:id="rId23"/>
    <p:sldId id="334" r:id="rId24"/>
    <p:sldId id="345" r:id="rId25"/>
    <p:sldId id="348" r:id="rId26"/>
    <p:sldId id="349" r:id="rId27"/>
    <p:sldId id="350" r:id="rId28"/>
    <p:sldId id="558" r:id="rId29"/>
    <p:sldId id="351" r:id="rId30"/>
    <p:sldId id="352" r:id="rId31"/>
    <p:sldId id="355" r:id="rId32"/>
    <p:sldId id="312" r:id="rId33"/>
    <p:sldId id="299" r:id="rId34"/>
  </p:sldIdLst>
  <p:sldSz cx="9144000" cy="5143500" type="screen16x9"/>
  <p:notesSz cx="7023100" cy="93091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id="{5D26188A-8877-D343-ABC4-7579CEC42C0C}">
          <p14:sldIdLst>
            <p14:sldId id="329"/>
            <p14:sldId id="393"/>
            <p14:sldId id="381"/>
            <p14:sldId id="557"/>
            <p14:sldId id="331"/>
            <p14:sldId id="332"/>
            <p14:sldId id="333"/>
            <p14:sldId id="336"/>
            <p14:sldId id="335"/>
            <p14:sldId id="337"/>
            <p14:sldId id="338"/>
            <p14:sldId id="340"/>
            <p14:sldId id="341"/>
            <p14:sldId id="339"/>
            <p14:sldId id="347"/>
            <p14:sldId id="343"/>
            <p14:sldId id="344"/>
            <p14:sldId id="346"/>
            <p14:sldId id="342"/>
            <p14:sldId id="334"/>
            <p14:sldId id="345"/>
            <p14:sldId id="348"/>
            <p14:sldId id="349"/>
            <p14:sldId id="350"/>
            <p14:sldId id="558"/>
            <p14:sldId id="351"/>
            <p14:sldId id="352"/>
            <p14:sldId id="355"/>
            <p14:sldId id="312"/>
            <p14:sldId id="299"/>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130C33-7E2A-4425-8E47-81CCAE1C977B}" v="144" dt="2023-08-16T16:25:32.5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82021" autoAdjust="0"/>
  </p:normalViewPr>
  <p:slideViewPr>
    <p:cSldViewPr>
      <p:cViewPr varScale="1">
        <p:scale>
          <a:sx n="86" d="100"/>
          <a:sy n="86" d="100"/>
        </p:scale>
        <p:origin x="700" y="6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A3EF21F7-98FD-41A7-A4CE-714FDED71D4E}" type="datetimeFigureOut">
              <a:rPr lang="en-US" smtClean="0"/>
              <a:t>8/21/2023</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5959707-24D2-46CE-984F-5B71E66ECA7D}" type="slidenum">
              <a:rPr lang="en-US" smtClean="0"/>
              <a:t>‹#›</a:t>
            </a:fld>
            <a:endParaRPr lang="en-US" dirty="0"/>
          </a:p>
        </p:txBody>
      </p:sp>
    </p:spTree>
    <p:extLst>
      <p:ext uri="{BB962C8B-B14F-4D97-AF65-F5344CB8AC3E}">
        <p14:creationId xmlns:p14="http://schemas.microsoft.com/office/powerpoint/2010/main" val="31606767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F16BC46E-AFF4-4598-8970-9842EB7E8193}" type="datetimeFigureOut">
              <a:rPr lang="en-US" smtClean="0"/>
              <a:t>8/21/2023</a:t>
            </a:fld>
            <a:endParaRPr lang="en-US" dirty="0"/>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F264BA1E-6AC7-4534-AA62-D6AA5C834DC4}" type="slidenum">
              <a:rPr lang="en-US" smtClean="0"/>
              <a:t>‹#›</a:t>
            </a:fld>
            <a:endParaRPr lang="en-US" dirty="0"/>
          </a:p>
        </p:txBody>
      </p:sp>
    </p:spTree>
    <p:extLst>
      <p:ext uri="{BB962C8B-B14F-4D97-AF65-F5344CB8AC3E}">
        <p14:creationId xmlns:p14="http://schemas.microsoft.com/office/powerpoint/2010/main" val="15315472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clinicalinfo.hiv.gov/en/guidelines/hiv-clinical-guidelines-adult-and-adolescent-opportunistic-infections/histoplasmosis?view=full#_ENREF_13"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clinicalinfo.hiv.gov/en/guidelines/hiv-clinical-guidelines-adult-and-adolescent-opportunistic-infections/cryptococcosis?view=full#_ENREF_46"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r>
              <a:rPr lang="en-US" dirty="0"/>
              <a:t>Version date_08 2023</a:t>
            </a:r>
          </a:p>
          <a:p>
            <a:r>
              <a:rPr lang="en-US" dirty="0"/>
              <a:t>Target audience:</a:t>
            </a:r>
          </a:p>
        </p:txBody>
      </p:sp>
      <p:sp>
        <p:nvSpPr>
          <p:cNvPr id="4" name="Slide Number Placeholder 3"/>
          <p:cNvSpPr>
            <a:spLocks noGrp="1"/>
          </p:cNvSpPr>
          <p:nvPr>
            <p:ph type="sldNum" sz="quarter" idx="10"/>
          </p:nvPr>
        </p:nvSpPr>
        <p:spPr/>
        <p:txBody>
          <a:bodyPr/>
          <a:lstStyle/>
          <a:p>
            <a:fld id="{C35331D5-CC8E-5542-9972-4FCE376784BA}"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427014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Source Sans Pro" panose="020B0503030403020204" pitchFamily="34" charset="0"/>
              </a:rPr>
              <a:t>Data from a prospective, randomized, controlled trial indicate that itraconazole can reduce the frequency of histoplasmosis, although not mortality, in patients who have advanced HIV and who live in areas in which histoplasmosis is highly endemic.</a:t>
            </a:r>
            <a:r>
              <a:rPr lang="en-US" b="0" i="0" u="none" strike="noStrike" baseline="30000" dirty="0">
                <a:solidFill>
                  <a:srgbClr val="000000"/>
                </a:solidFill>
                <a:effectLst/>
                <a:latin typeface="Source Sans Pro" panose="020B0503030403020204" pitchFamily="34" charset="0"/>
                <a:hlinkClick r:id="rId3"/>
              </a:rPr>
              <a:t>13</a:t>
            </a:r>
            <a:r>
              <a:rPr lang="en-US" b="0" i="0" dirty="0">
                <a:solidFill>
                  <a:srgbClr val="000000"/>
                </a:solidFill>
                <a:effectLst/>
                <a:latin typeface="Source Sans Pro" panose="020B0503030403020204" pitchFamily="34" charset="0"/>
              </a:rPr>
              <a:t> Some experts would give prophylaxis with itraconazole at a dose of 200 mg daily to patients with CD4 counts &lt;150 cells/mm</a:t>
            </a:r>
            <a:r>
              <a:rPr lang="en-US" b="0" i="0" baseline="30000" dirty="0">
                <a:solidFill>
                  <a:srgbClr val="000000"/>
                </a:solidFill>
                <a:effectLst/>
                <a:latin typeface="Source Sans Pro" panose="020B0503030403020204" pitchFamily="34" charset="0"/>
              </a:rPr>
              <a:t>3</a:t>
            </a:r>
            <a:r>
              <a:rPr lang="en-US" b="0" i="0" dirty="0">
                <a:solidFill>
                  <a:srgbClr val="000000"/>
                </a:solidFill>
                <a:effectLst/>
                <a:latin typeface="Source Sans Pro" panose="020B0503030403020204" pitchFamily="34" charset="0"/>
              </a:rPr>
              <a:t> who are at high risk because of occupational exposure or who live in a community with a hyperendemic rate of histoplasmosis (&gt;10 cases/100 patient-years) </a:t>
            </a:r>
            <a:r>
              <a:rPr lang="en-US" b="1" i="0" dirty="0">
                <a:solidFill>
                  <a:srgbClr val="000000"/>
                </a:solidFill>
                <a:effectLst/>
                <a:latin typeface="Source Sans Pro" panose="020B0503030403020204" pitchFamily="34" charset="0"/>
              </a:rPr>
              <a:t>(BI).</a:t>
            </a:r>
            <a:endParaRPr lang="en-US" b="0" i="0" dirty="0">
              <a:solidFill>
                <a:srgbClr val="000000"/>
              </a:solidFill>
              <a:effectLst/>
              <a:latin typeface="Source Sans Pro" panose="020B0503030403020204" pitchFamily="34" charset="0"/>
            </a:endParaRPr>
          </a:p>
          <a:p>
            <a:pPr algn="l"/>
            <a:r>
              <a:rPr lang="en-US" b="0" i="0" dirty="0">
                <a:solidFill>
                  <a:srgbClr val="000000"/>
                </a:solidFill>
                <a:effectLst/>
                <a:latin typeface="Source Sans Pro" panose="020B0503030403020204" pitchFamily="34" charset="0"/>
              </a:rPr>
              <a:t>If used, primary prophylaxis can be discontinued in patients on antiretroviral therapy (ART) once CD4 counts are ≥150 cells/mm</a:t>
            </a:r>
            <a:r>
              <a:rPr lang="en-US" b="0" i="0" baseline="30000" dirty="0">
                <a:solidFill>
                  <a:srgbClr val="000000"/>
                </a:solidFill>
                <a:effectLst/>
                <a:latin typeface="Source Sans Pro" panose="020B0503030403020204" pitchFamily="34" charset="0"/>
              </a:rPr>
              <a:t>3</a:t>
            </a:r>
            <a:r>
              <a:rPr lang="en-US" b="0" i="0" dirty="0">
                <a:solidFill>
                  <a:srgbClr val="000000"/>
                </a:solidFill>
                <a:effectLst/>
                <a:latin typeface="Source Sans Pro" panose="020B0503030403020204" pitchFamily="34" charset="0"/>
              </a:rPr>
              <a:t> for 6 months and HIV-1 viral load is undetectable </a:t>
            </a:r>
            <a:r>
              <a:rPr lang="en-US" b="1" i="0" dirty="0">
                <a:solidFill>
                  <a:srgbClr val="000000"/>
                </a:solidFill>
                <a:effectLst/>
                <a:latin typeface="Source Sans Pro" panose="020B0503030403020204" pitchFamily="34" charset="0"/>
              </a:rPr>
              <a:t>(BIII). </a:t>
            </a:r>
            <a:r>
              <a:rPr lang="en-US" b="0" i="0" dirty="0">
                <a:solidFill>
                  <a:srgbClr val="000000"/>
                </a:solidFill>
                <a:effectLst/>
                <a:latin typeface="Source Sans Pro" panose="020B0503030403020204" pitchFamily="34" charset="0"/>
              </a:rPr>
              <a:t>Prophylaxis should be restarted if the patient’s CD4 count falls to &lt;150 cells/mm</a:t>
            </a:r>
            <a:r>
              <a:rPr lang="en-US" b="0" i="0" baseline="30000" dirty="0">
                <a:solidFill>
                  <a:srgbClr val="000000"/>
                </a:solidFill>
                <a:effectLst/>
                <a:latin typeface="Source Sans Pro" panose="020B0503030403020204" pitchFamily="34" charset="0"/>
              </a:rPr>
              <a:t>3</a:t>
            </a:r>
            <a:r>
              <a:rPr lang="en-US" b="1" i="0" dirty="0">
                <a:solidFill>
                  <a:srgbClr val="000000"/>
                </a:solidFill>
                <a:effectLst/>
                <a:latin typeface="Source Sans Pro" panose="020B0503030403020204" pitchFamily="34" charset="0"/>
              </a:rPr>
              <a:t>(BIII).</a:t>
            </a:r>
            <a:endParaRPr lang="en-US" b="0" i="0" dirty="0">
              <a:solidFill>
                <a:srgbClr val="000000"/>
              </a:solidFill>
              <a:effectLst/>
              <a:latin typeface="Source Sans Pro" panose="020B0503030403020204" pitchFamily="34" charset="0"/>
            </a:endParaRPr>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22</a:t>
            </a:fld>
            <a:endParaRPr lang="en-US" dirty="0"/>
          </a:p>
        </p:txBody>
      </p:sp>
    </p:spTree>
    <p:extLst>
      <p:ext uri="{BB962C8B-B14F-4D97-AF65-F5344CB8AC3E}">
        <p14:creationId xmlns:p14="http://schemas.microsoft.com/office/powerpoint/2010/main" val="594330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ART=antiretroviral therapy</a:t>
            </a:r>
          </a:p>
        </p:txBody>
      </p:sp>
      <p:sp>
        <p:nvSpPr>
          <p:cNvPr id="4" name="Slide Number Placeholder 3"/>
          <p:cNvSpPr>
            <a:spLocks noGrp="1"/>
          </p:cNvSpPr>
          <p:nvPr>
            <p:ph type="sldNum" sz="quarter" idx="5"/>
          </p:nvPr>
        </p:nvSpPr>
        <p:spPr/>
        <p:txBody>
          <a:bodyPr/>
          <a:lstStyle/>
          <a:p>
            <a:fld id="{F264BA1E-6AC7-4534-AA62-D6AA5C834DC4}" type="slidenum">
              <a:rPr lang="en-US" smtClean="0"/>
              <a:t>23</a:t>
            </a:fld>
            <a:endParaRPr lang="en-US" dirty="0"/>
          </a:p>
        </p:txBody>
      </p:sp>
    </p:spTree>
    <p:extLst>
      <p:ext uri="{BB962C8B-B14F-4D97-AF65-F5344CB8AC3E}">
        <p14:creationId xmlns:p14="http://schemas.microsoft.com/office/powerpoint/2010/main" val="22096430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Can vary based on individual circumstances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err="1"/>
              <a:t>Cryptococccal</a:t>
            </a:r>
            <a:r>
              <a:rPr lang="en-US" sz="1200" b="1" dirty="0"/>
              <a:t> meningitis: </a:t>
            </a:r>
            <a:r>
              <a:rPr lang="en-US" b="0" i="0" dirty="0">
                <a:solidFill>
                  <a:srgbClr val="000000"/>
                </a:solidFill>
                <a:effectLst/>
                <a:latin typeface="Source Sans Pro" panose="020B0503030403020204" pitchFamily="34" charset="0"/>
              </a:rPr>
              <a:t>Unlike with other opportunistic infections, ART initiation generally is deferred for 4 to 6 weeks after antifungal agents are started </a:t>
            </a:r>
            <a:r>
              <a:rPr lang="en-US" b="1" i="0" dirty="0">
                <a:solidFill>
                  <a:srgbClr val="000000"/>
                </a:solidFill>
                <a:effectLst/>
                <a:latin typeface="Source Sans Pro" panose="020B0503030403020204" pitchFamily="34" charset="0"/>
              </a:rPr>
              <a:t>(AI).</a:t>
            </a:r>
            <a:r>
              <a:rPr lang="en-US" b="0" i="0" dirty="0">
                <a:solidFill>
                  <a:srgbClr val="000000"/>
                </a:solidFill>
                <a:effectLst/>
                <a:latin typeface="Source Sans Pro" panose="020B0503030403020204" pitchFamily="34" charset="0"/>
              </a:rPr>
              <a:t> A randomized clinical trial conducted at three sites in Africa compared patients with cryptococcal meningitis who started ART within 1 to 2 weeks (median 8 days) after the diagnosis of meningitis with patients for whom ART was delayed for 4 to 6 weeks (median 35 days) after diagnosis.</a:t>
            </a:r>
            <a:r>
              <a:rPr lang="en-US" b="0" i="0" u="none" strike="noStrike" baseline="30000" dirty="0">
                <a:solidFill>
                  <a:srgbClr val="000000"/>
                </a:solidFill>
                <a:effectLst/>
                <a:latin typeface="Source Sans Pro" panose="020B0503030403020204" pitchFamily="34" charset="0"/>
                <a:hlinkClick r:id="rId3"/>
              </a:rPr>
              <a:t>46</a:t>
            </a:r>
            <a:r>
              <a:rPr lang="en-US" b="0" i="0" dirty="0">
                <a:solidFill>
                  <a:srgbClr val="000000"/>
                </a:solidFill>
                <a:effectLst/>
                <a:latin typeface="Source Sans Pro" panose="020B0503030403020204" pitchFamily="34" charset="0"/>
              </a:rPr>
              <a:t> This clinical trial used amphotericin B deoxycholate 0.7 to 1.0 mg/kg once daily plus fluconazole 800 mg once daily during the induction phase of antifungal treatment. A significantly greater increase in 6-month mortality occurred in the early ART group than in the delayed ART group (45% versus 30%, </a:t>
            </a:r>
            <a:r>
              <a:rPr lang="en-US" b="0" i="1" dirty="0">
                <a:solidFill>
                  <a:srgbClr val="000000"/>
                </a:solidFill>
                <a:effectLst/>
                <a:latin typeface="Source Sans Pro" panose="020B0503030403020204" pitchFamily="34" charset="0"/>
              </a:rPr>
              <a:t>P </a:t>
            </a:r>
            <a:r>
              <a:rPr lang="en-US" b="0" i="0" dirty="0">
                <a:solidFill>
                  <a:srgbClr val="000000"/>
                </a:solidFill>
                <a:effectLst/>
                <a:latin typeface="Source Sans Pro" panose="020B0503030403020204" pitchFamily="34" charset="0"/>
              </a:rPr>
              <a:t>= 0.03). This increase was most pronounced during the first 8 to 30 days of study (</a:t>
            </a:r>
            <a:r>
              <a:rPr lang="en-US" b="0" i="1" dirty="0">
                <a:solidFill>
                  <a:srgbClr val="000000"/>
                </a:solidFill>
                <a:effectLst/>
                <a:latin typeface="Source Sans Pro" panose="020B0503030403020204" pitchFamily="34" charset="0"/>
              </a:rPr>
              <a:t>P </a:t>
            </a:r>
            <a:r>
              <a:rPr lang="en-US" b="0" i="0" dirty="0">
                <a:solidFill>
                  <a:srgbClr val="000000"/>
                </a:solidFill>
                <a:effectLst/>
                <a:latin typeface="Source Sans Pro" panose="020B0503030403020204" pitchFamily="34" charset="0"/>
              </a:rPr>
              <a:t>= 0.007). The difference in mortality between the early ART group and the delayed ART group was even greater among individuals with CSF white cell count &lt;5 cells/µL (</a:t>
            </a:r>
            <a:r>
              <a:rPr lang="en-US" b="0" i="1" dirty="0">
                <a:solidFill>
                  <a:srgbClr val="000000"/>
                </a:solidFill>
                <a:effectLst/>
                <a:latin typeface="Source Sans Pro" panose="020B0503030403020204" pitchFamily="34" charset="0"/>
              </a:rPr>
              <a:t>P </a:t>
            </a:r>
            <a:r>
              <a:rPr lang="en-US" b="0" i="0" dirty="0">
                <a:solidFill>
                  <a:srgbClr val="000000"/>
                </a:solidFill>
                <a:effectLst/>
                <a:latin typeface="Source Sans Pro" panose="020B0503030403020204" pitchFamily="34" charset="0"/>
              </a:rPr>
              <a:t>= 0.008). The excess of deaths in the early ART group was likely attributable to paradoxical IRIS. Most experts aim to start ART after 4 to 6 weeks of antifungal therapy; however, individual patient factors may alter this timing. In general, ensuring that the patient’s CSF cultures are sterile before starting ART will reduce the risk of IRIS</a:t>
            </a:r>
            <a:endParaRPr lang="en-US" sz="1200" dirty="0"/>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25</a:t>
            </a:fld>
            <a:endParaRPr lang="en-US" dirty="0"/>
          </a:p>
        </p:txBody>
      </p:sp>
    </p:spTree>
    <p:extLst>
      <p:ext uri="{BB962C8B-B14F-4D97-AF65-F5344CB8AC3E}">
        <p14:creationId xmlns:p14="http://schemas.microsoft.com/office/powerpoint/2010/main" val="760855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IDEA Platform: Infectious Diseases Education &amp; Assessment. https://idea.medicine.uw.edu/</a:t>
            </a:r>
          </a:p>
          <a:p>
            <a:r>
              <a:rPr lang="en-US" sz="1000" dirty="0"/>
              <a:t>AETC National HIV Curriculum: 6 core modules for self study; regularly updated; CME, CNE</a:t>
            </a:r>
          </a:p>
          <a:p>
            <a:r>
              <a:rPr lang="en-US" sz="1000" dirty="0"/>
              <a:t>Hepatitis C Online Curriculum: https://www.hepatitisc.uw.edu/</a:t>
            </a:r>
          </a:p>
          <a:p>
            <a:r>
              <a:rPr lang="en-US" sz="1000" dirty="0"/>
              <a:t>Hepatitis B Online Curriculum: https://www.hepatitisb.uw.edu/</a:t>
            </a:r>
          </a:p>
          <a:p>
            <a:r>
              <a:rPr lang="en-US" sz="1000" dirty="0"/>
              <a:t>National STD Curriculum: https://www.std.uw.edu/</a:t>
            </a:r>
          </a:p>
          <a:p>
            <a:endParaRPr lang="en-US" sz="1000" dirty="0"/>
          </a:p>
          <a:p>
            <a:pPr defTabSz="912937">
              <a:defRPr/>
            </a:pPr>
            <a:endParaRPr lang="en-US" dirty="0"/>
          </a:p>
          <a:p>
            <a:endParaRPr lang="en-US" dirty="0"/>
          </a:p>
        </p:txBody>
      </p:sp>
      <p:sp>
        <p:nvSpPr>
          <p:cNvPr id="4" name="Slide Number Placeholder 3"/>
          <p:cNvSpPr>
            <a:spLocks noGrp="1"/>
          </p:cNvSpPr>
          <p:nvPr>
            <p:ph type="sldNum" sz="quarter" idx="10"/>
          </p:nvPr>
        </p:nvSpPr>
        <p:spPr/>
        <p:txBody>
          <a:bodyPr/>
          <a:lstStyle/>
          <a:p>
            <a:fld id="{F264BA1E-6AC7-4534-AA62-D6AA5C834DC4}" type="slidenum">
              <a:rPr lang="en-US" smtClean="0"/>
              <a:t>30</a:t>
            </a:fld>
            <a:endParaRPr lang="en-US" dirty="0"/>
          </a:p>
        </p:txBody>
      </p:sp>
    </p:spTree>
    <p:extLst>
      <p:ext uri="{BB962C8B-B14F-4D97-AF65-F5344CB8AC3E}">
        <p14:creationId xmlns:p14="http://schemas.microsoft.com/office/powerpoint/2010/main" val="2532559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10"/>
          </p:nvPr>
        </p:nvSpPr>
        <p:spPr/>
        <p:txBody>
          <a:bodyPr/>
          <a:lstStyle/>
          <a:p>
            <a:fld id="{F264BA1E-6AC7-4534-AA62-D6AA5C834DC4}" type="slidenum">
              <a:rPr lang="en-US" smtClean="0"/>
              <a:t>2</a:t>
            </a:fld>
            <a:endParaRPr lang="en-US" dirty="0"/>
          </a:p>
        </p:txBody>
      </p:sp>
    </p:spTree>
    <p:extLst>
      <p:ext uri="{BB962C8B-B14F-4D97-AF65-F5344CB8AC3E}">
        <p14:creationId xmlns:p14="http://schemas.microsoft.com/office/powerpoint/2010/main" val="3918570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rgbClr val="FF0000"/>
                </a:solidFill>
                <a:effectLst/>
                <a:latin typeface="+mn-lt"/>
                <a:ea typeface="+mn-ea"/>
                <a:cs typeface="+mn-cs"/>
              </a:rPr>
              <a:t>NOTE</a:t>
            </a:r>
            <a:r>
              <a:rPr lang="en-US" sz="1200" i="1" kern="1200" dirty="0">
                <a:solidFill>
                  <a:schemeClr val="tx1"/>
                </a:solidFill>
                <a:effectLst/>
                <a:latin typeface="+mn-lt"/>
                <a:ea typeface="+mn-ea"/>
                <a:cs typeface="+mn-cs"/>
              </a:rPr>
              <a:t>: THIS SLIDE </a:t>
            </a:r>
            <a:r>
              <a:rPr lang="en-US" sz="1200" b="1" i="1" kern="1200" dirty="0">
                <a:solidFill>
                  <a:schemeClr val="tx1"/>
                </a:solidFill>
                <a:effectLst/>
                <a:latin typeface="+mn-lt"/>
                <a:ea typeface="+mn-ea"/>
                <a:cs typeface="+mn-cs"/>
              </a:rPr>
              <a:t>MUST BE INCLUDED IF TRADE AND/OR BRAND NAMES FOR MEDICATIONS ARE USED </a:t>
            </a:r>
            <a:r>
              <a:rPr lang="en-US" sz="1200" i="1" kern="1200" dirty="0">
                <a:solidFill>
                  <a:schemeClr val="tx1"/>
                </a:solidFill>
                <a:effectLst/>
                <a:latin typeface="+mn-lt"/>
                <a:ea typeface="+mn-ea"/>
                <a:cs typeface="+mn-cs"/>
              </a:rPr>
              <a:t>IN THE PRESENTATION.</a:t>
            </a:r>
          </a:p>
          <a:p>
            <a:r>
              <a:rPr lang="en-US" sz="1200" b="1" i="1" kern="1200" dirty="0">
                <a:solidFill>
                  <a:schemeClr val="tx1"/>
                </a:solidFill>
                <a:effectLst/>
                <a:latin typeface="+mn-lt"/>
                <a:ea typeface="+mn-ea"/>
                <a:cs typeface="+mn-cs"/>
              </a:rPr>
              <a:t>IT MAY BE DELETED IF THERE IS NO REFERENCE TO TRADE NAMES, </a:t>
            </a:r>
            <a:r>
              <a:rPr lang="en-US" sz="1200" i="1" kern="1200" dirty="0">
                <a:solidFill>
                  <a:schemeClr val="tx1"/>
                </a:solidFill>
                <a:effectLst/>
                <a:latin typeface="+mn-lt"/>
                <a:ea typeface="+mn-ea"/>
                <a:cs typeface="+mn-cs"/>
              </a:rPr>
              <a:t>INCLUDING PRESENTATIONS IN WHICH ONLY GENERIC MEDICATION NAMES ARE MENTIONED. </a:t>
            </a:r>
          </a:p>
          <a:p>
            <a:r>
              <a:rPr lang="en-US" sz="1200" b="1" i="1" kern="1200" dirty="0">
                <a:solidFill>
                  <a:schemeClr val="tx1"/>
                </a:solidFill>
                <a:effectLst/>
                <a:latin typeface="+mn-lt"/>
                <a:ea typeface="+mn-ea"/>
                <a:cs typeface="+mn-cs"/>
              </a:rPr>
              <a:t>TRADE NAMES MUST BE PUT IN PARENTHESES AFTER THE GENERIC NAME THE FIRST TIME IT IS MENTIONED</a:t>
            </a:r>
            <a:r>
              <a:rPr lang="en-US" sz="1200" i="1" kern="1200" dirty="0">
                <a:solidFill>
                  <a:schemeClr val="tx1"/>
                </a:solidFill>
                <a:effectLst/>
                <a:latin typeface="+mn-lt"/>
                <a:ea typeface="+mn-ea"/>
                <a:cs typeface="+mn-cs"/>
              </a:rPr>
              <a:t> - E.G., FLUOXETINE (PROZAC). </a:t>
            </a:r>
            <a:r>
              <a:rPr lang="en-US" sz="1200" b="1" i="1" kern="1200" dirty="0">
                <a:solidFill>
                  <a:schemeClr val="tx1"/>
                </a:solidFill>
                <a:effectLst/>
                <a:latin typeface="+mn-lt"/>
                <a:ea typeface="+mn-ea"/>
                <a:cs typeface="+mn-cs"/>
              </a:rPr>
              <a:t>TRADE NAMES SHOULD ONLY BE MENTIONED FOR THE INITIAL REFERENCE AND THE GENERIC NAME ONLY SHOULD BE USED AFTER THAT. </a:t>
            </a:r>
            <a:r>
              <a:rPr lang="en-US" sz="1200" i="1" kern="1200" dirty="0">
                <a:solidFill>
                  <a:schemeClr val="tx1"/>
                </a:solidFill>
                <a:effectLst/>
                <a:latin typeface="+mn-lt"/>
                <a:ea typeface="+mn-ea"/>
                <a:cs typeface="+mn-cs"/>
              </a:rPr>
              <a:t>THIS APPLIES EQUALLY TO ALL MEDICATIONS OR PRODUCTS MENTIONED IN THIS PRESENTATION.</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64BA1E-6AC7-4534-AA62-D6AA5C834DC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8928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PCP=primary care provider</a:t>
            </a:r>
          </a:p>
        </p:txBody>
      </p:sp>
      <p:sp>
        <p:nvSpPr>
          <p:cNvPr id="4" name="Slide Number Placeholder 3"/>
          <p:cNvSpPr>
            <a:spLocks noGrp="1"/>
          </p:cNvSpPr>
          <p:nvPr>
            <p:ph type="sldNum" sz="quarter" idx="5"/>
          </p:nvPr>
        </p:nvSpPr>
        <p:spPr/>
        <p:txBody>
          <a:bodyPr/>
          <a:lstStyle/>
          <a:p>
            <a:fld id="{F264BA1E-6AC7-4534-AA62-D6AA5C834DC4}" type="slidenum">
              <a:rPr lang="en-US" smtClean="0"/>
              <a:t>6</a:t>
            </a:fld>
            <a:endParaRPr lang="en-US" dirty="0"/>
          </a:p>
        </p:txBody>
      </p:sp>
    </p:spTree>
    <p:extLst>
      <p:ext uri="{BB962C8B-B14F-4D97-AF65-F5344CB8AC3E}">
        <p14:creationId xmlns:p14="http://schemas.microsoft.com/office/powerpoint/2010/main" val="1283309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 also obtain CD8</a:t>
            </a:r>
            <a:r>
              <a:rPr lang="en-US" baseline="30000" dirty="0"/>
              <a:t>+</a:t>
            </a:r>
            <a:r>
              <a:rPr lang="en-US" dirty="0"/>
              <a:t> count, although not really needed for clinical purposes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Only need tropism testing is CCR5 antagonist is being considered. This is not recommended for those who are treatment naïve.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9</a:t>
            </a:fld>
            <a:endParaRPr lang="en-US" dirty="0"/>
          </a:p>
        </p:txBody>
      </p:sp>
    </p:spTree>
    <p:extLst>
      <p:ext uri="{BB962C8B-B14F-4D97-AF65-F5344CB8AC3E}">
        <p14:creationId xmlns:p14="http://schemas.microsoft.com/office/powerpoint/2010/main" val="2706294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IGRA=interferon gamma release assay like </a:t>
            </a:r>
            <a:r>
              <a:rPr lang="en-US" dirty="0" err="1"/>
              <a:t>quantifuron</a:t>
            </a:r>
            <a:r>
              <a:rPr lang="en-US" dirty="0"/>
              <a:t> gold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Hepatitis A/B/C: hepatitis A total Ab, hepatitis B surface antigen, hepatitis B surface antibody, hepatitis B core total </a:t>
            </a:r>
            <a:r>
              <a:rPr lang="en-US" dirty="0" err="1"/>
              <a:t>antibod</a:t>
            </a:r>
            <a:r>
              <a:rPr lang="en-US" dirty="0"/>
              <a:t>, hepatitis C antibody (reflex to viral load if positive)</a:t>
            </a:r>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10</a:t>
            </a:fld>
            <a:endParaRPr lang="en-US" dirty="0"/>
          </a:p>
        </p:txBody>
      </p:sp>
    </p:spTree>
    <p:extLst>
      <p:ext uri="{BB962C8B-B14F-4D97-AF65-F5344CB8AC3E}">
        <p14:creationId xmlns:p14="http://schemas.microsoft.com/office/powerpoint/2010/main" val="3550952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MinionPro-Regular"/>
              </a:rPr>
              <a:t>In 2019, 1282 individual cases of measles were confirmed in 31</a:t>
            </a:r>
          </a:p>
          <a:p>
            <a:pPr algn="l"/>
            <a:r>
              <a:rPr lang="en-US" sz="1800" b="0" i="0" u="none" strike="noStrike" baseline="0" dirty="0">
                <a:solidFill>
                  <a:srgbClr val="000000"/>
                </a:solidFill>
                <a:latin typeface="MinionPro-Regular"/>
              </a:rPr>
              <a:t>states, the largest number of cases reported in the United States</a:t>
            </a:r>
          </a:p>
          <a:p>
            <a:pPr algn="l"/>
            <a:r>
              <a:rPr lang="en-US" sz="1800" b="0" i="0" u="none" strike="noStrike" baseline="0" dirty="0">
                <a:solidFill>
                  <a:srgbClr val="000000"/>
                </a:solidFill>
                <a:latin typeface="MinionPro-Regular"/>
              </a:rPr>
              <a:t>since 1992 [</a:t>
            </a:r>
            <a:r>
              <a:rPr lang="en-US" sz="1800" b="0" i="0" u="none" strike="noStrike" baseline="0" dirty="0">
                <a:solidFill>
                  <a:srgbClr val="0000FF"/>
                </a:solidFill>
                <a:latin typeface="MinionPro-Regular"/>
              </a:rPr>
              <a:t>103</a:t>
            </a:r>
            <a:r>
              <a:rPr lang="en-US" sz="1800" b="0" i="0" u="none" strike="noStrike" baseline="0" dirty="0">
                <a:solidFill>
                  <a:srgbClr val="000000"/>
                </a:solidFill>
                <a:latin typeface="MinionPro-Regular"/>
              </a:rPr>
              <a:t>]. The majority were among people not vaccinated</a:t>
            </a:r>
          </a:p>
          <a:p>
            <a:pPr algn="l"/>
            <a:r>
              <a:rPr lang="en-US" sz="1800" b="0" i="0" u="none" strike="noStrike" baseline="0" dirty="0">
                <a:solidFill>
                  <a:srgbClr val="000000"/>
                </a:solidFill>
                <a:latin typeface="MinionPro-Regular"/>
              </a:rPr>
              <a:t>against measles. Acceptable evidence of immunity against</a:t>
            </a:r>
          </a:p>
          <a:p>
            <a:pPr algn="l"/>
            <a:r>
              <a:rPr lang="en-US" sz="1800" b="0" i="0" u="none" strike="noStrike" baseline="0" dirty="0">
                <a:solidFill>
                  <a:srgbClr val="000000"/>
                </a:solidFill>
                <a:latin typeface="MinionPro-Regular"/>
              </a:rPr>
              <a:t>measles includes at least 1 of the following: written documentation</a:t>
            </a:r>
          </a:p>
          <a:p>
            <a:pPr algn="l"/>
            <a:r>
              <a:rPr lang="en-US" sz="1800" b="0" i="0" u="none" strike="noStrike" baseline="0" dirty="0">
                <a:solidFill>
                  <a:srgbClr val="000000"/>
                </a:solidFill>
                <a:latin typeface="MinionPro-Regular"/>
              </a:rPr>
              <a:t>of adequate vaccination, laboratory evidence of immunity,</a:t>
            </a:r>
          </a:p>
          <a:p>
            <a:pPr algn="l"/>
            <a:r>
              <a:rPr lang="en-US" sz="1800" b="0" i="0" u="none" strike="noStrike" baseline="0" dirty="0">
                <a:solidFill>
                  <a:srgbClr val="000000"/>
                </a:solidFill>
                <a:latin typeface="MinionPro-Regular"/>
              </a:rPr>
              <a:t>laboratory confirmation of measles, or birth in the United</a:t>
            </a:r>
          </a:p>
          <a:p>
            <a:pPr algn="l"/>
            <a:r>
              <a:rPr lang="en-US" sz="1800" b="0" i="0" u="none" strike="noStrike" baseline="0" dirty="0">
                <a:solidFill>
                  <a:srgbClr val="000000"/>
                </a:solidFill>
                <a:latin typeface="MinionPro-Regular"/>
              </a:rPr>
              <a:t>States before 1957</a:t>
            </a:r>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12</a:t>
            </a:fld>
            <a:endParaRPr lang="en-US" dirty="0"/>
          </a:p>
        </p:txBody>
      </p:sp>
    </p:spTree>
    <p:extLst>
      <p:ext uri="{BB962C8B-B14F-4D97-AF65-F5344CB8AC3E}">
        <p14:creationId xmlns:p14="http://schemas.microsoft.com/office/powerpoint/2010/main" val="408939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UniversLTStd-Light"/>
              </a:rPr>
              <a:t>IgG=immunoglobulin G; evidence of prior infection</a:t>
            </a:r>
          </a:p>
          <a:p>
            <a:pPr algn="l"/>
            <a:r>
              <a:rPr lang="en-US" sz="1800" b="0" i="0" u="none" strike="noStrike" baseline="0" dirty="0">
                <a:latin typeface="UniversLTStd-Light"/>
              </a:rPr>
              <a:t>In asymptomatic persons, routine testing for all persons is not recommended for HSV, CMV, and toxoplasma.</a:t>
            </a:r>
          </a:p>
          <a:p>
            <a:pPr algn="l"/>
            <a:r>
              <a:rPr lang="en-US" sz="1800" b="0" i="0" u="none" strike="noStrike" baseline="0" dirty="0">
                <a:latin typeface="UniversLTStd-Light"/>
              </a:rPr>
              <a:t>Biomarkers of inflammation are not recommended. Toxoplasma IgG and cryptococcal antigen</a:t>
            </a:r>
          </a:p>
          <a:p>
            <a:pPr algn="l"/>
            <a:r>
              <a:rPr lang="en-US" sz="1800" b="0" i="0" u="none" strike="noStrike" baseline="0" dirty="0">
                <a:latin typeface="UniversLTStd-Light"/>
              </a:rPr>
              <a:t>should be obtained in the context of suspicion for clinical disease. Toxoplasma IgG may be obtained in</a:t>
            </a:r>
          </a:p>
          <a:p>
            <a:pPr algn="l"/>
            <a:r>
              <a:rPr lang="en-US" sz="1800" b="0" i="0" u="none" strike="noStrike" baseline="0" dirty="0">
                <a:latin typeface="UniversLTStd-Light"/>
              </a:rPr>
              <a:t>patients for whom prophylaxis is indicated. CMV IgG may be considered if blood transfusion is contemplated</a:t>
            </a:r>
          </a:p>
          <a:p>
            <a:pPr algn="l"/>
            <a:r>
              <a:rPr lang="en-US" sz="1800" b="0" i="0" u="none" strike="noStrike" baseline="0" dirty="0">
                <a:latin typeface="UniversLTStd-Light"/>
              </a:rPr>
              <a:t>in a person at low risk for CMV exposure. A negative CMV IgG may support use of CMV-free</a:t>
            </a:r>
          </a:p>
          <a:p>
            <a:pPr algn="l"/>
            <a:r>
              <a:rPr lang="en-US" sz="1800" b="0" i="0" u="none" strike="noStrike" baseline="0" dirty="0">
                <a:latin typeface="UniversLTStd-Light"/>
              </a:rPr>
              <a:t>blood products.</a:t>
            </a:r>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20</a:t>
            </a:fld>
            <a:endParaRPr lang="en-US" dirty="0"/>
          </a:p>
        </p:txBody>
      </p:sp>
    </p:spTree>
    <p:extLst>
      <p:ext uri="{BB962C8B-B14F-4D97-AF65-F5344CB8AC3E}">
        <p14:creationId xmlns:p14="http://schemas.microsoft.com/office/powerpoint/2010/main" val="2694362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21</a:t>
            </a:fld>
            <a:endParaRPr lang="en-US" dirty="0"/>
          </a:p>
        </p:txBody>
      </p:sp>
    </p:spTree>
    <p:extLst>
      <p:ext uri="{BB962C8B-B14F-4D97-AF65-F5344CB8AC3E}">
        <p14:creationId xmlns:p14="http://schemas.microsoft.com/office/powerpoint/2010/main" val="2475157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19141"/>
            <a:ext cx="7772399" cy="1909859"/>
          </a:xfrm>
        </p:spPr>
        <p:txBody>
          <a:bodyPr anchor="t"/>
          <a:lstStyle>
            <a:lvl1pPr>
              <a:defRPr sz="42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685800" y="3511263"/>
            <a:ext cx="7772398" cy="800100"/>
          </a:xfrm>
        </p:spPr>
        <p:txBody>
          <a:bodyPr anchor="t">
            <a:normAutofit/>
          </a:bodyPr>
          <a:lstStyle>
            <a:lvl1pPr marL="0" indent="0" algn="l">
              <a:buNone/>
              <a:defRPr sz="2000">
                <a:solidFill>
                  <a:srgbClr val="22222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2 style</a:t>
            </a:r>
          </a:p>
        </p:txBody>
      </p:sp>
      <p:sp>
        <p:nvSpPr>
          <p:cNvPr id="6" name="Slide Number Placeholder 5"/>
          <p:cNvSpPr>
            <a:spLocks noGrp="1"/>
          </p:cNvSpPr>
          <p:nvPr>
            <p:ph type="sldNum" sz="quarter" idx="12"/>
          </p:nvPr>
        </p:nvSpPr>
        <p:spPr/>
        <p:txBody>
          <a:bodyPr/>
          <a:lstStyle>
            <a:lvl1pPr>
              <a:defRPr b="0" i="0">
                <a:latin typeface="ITC Avant Garde Std Bk"/>
                <a:cs typeface="ITC Avant Garde Std Bk"/>
              </a:defRPr>
            </a:lvl1pPr>
          </a:lstStyle>
          <a:p>
            <a:fld id="{6E2D2B3B-882E-40F3-A32F-6DD516915044}" type="slidenum">
              <a:rPr lang="en-US" smtClean="0"/>
              <a:pPr/>
              <a:t>‹#›</a:t>
            </a:fld>
            <a:endParaRPr lang="en-US" dirty="0"/>
          </a:p>
        </p:txBody>
      </p:sp>
      <p:sp>
        <p:nvSpPr>
          <p:cNvPr id="8" name="Date Placeholder 3"/>
          <p:cNvSpPr>
            <a:spLocks noGrp="1"/>
          </p:cNvSpPr>
          <p:nvPr>
            <p:ph type="dt" sz="half" idx="11"/>
          </p:nvPr>
        </p:nvSpPr>
        <p:spPr>
          <a:xfrm>
            <a:off x="7719757" y="4764530"/>
            <a:ext cx="738443" cy="274320"/>
          </a:xfrm>
        </p:spPr>
        <p:txBody>
          <a:bodyPr/>
          <a:lstStyle/>
          <a:p>
            <a:pPr fontAlgn="base">
              <a:spcBef>
                <a:spcPct val="0"/>
              </a:spcBef>
              <a:spcAft>
                <a:spcPct val="0"/>
              </a:spcAft>
              <a:defRPr/>
            </a:pPr>
            <a:endParaRPr lang="en-US" altLang="en-US" dirty="0">
              <a:solidFill>
                <a:srgbClr val="FFFFFF"/>
              </a:solidFill>
            </a:endParaRPr>
          </a:p>
        </p:txBody>
      </p:sp>
      <p:sp>
        <p:nvSpPr>
          <p:cNvPr id="9" name="Footer Placeholder 4"/>
          <p:cNvSpPr>
            <a:spLocks noGrp="1"/>
          </p:cNvSpPr>
          <p:nvPr>
            <p:ph type="ftr" sz="quarter" idx="14"/>
          </p:nvPr>
        </p:nvSpPr>
        <p:spPr>
          <a:xfrm>
            <a:off x="3352459" y="4764530"/>
            <a:ext cx="4367298" cy="274320"/>
          </a:xfrm>
        </p:spPr>
        <p:txBody>
          <a:bodyPr/>
          <a:lstStyle/>
          <a:p>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9155" y="114300"/>
            <a:ext cx="2935230" cy="981458"/>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3755121"/>
            <a:ext cx="8588248" cy="391918"/>
          </a:xfrm>
        </p:spPr>
        <p:txBody>
          <a:bodyPr anchor="b"/>
          <a:lstStyle>
            <a:lvl1pPr algn="ctr">
              <a:defRPr sz="2200" b="0">
                <a:ln>
                  <a:noFill/>
                </a:ln>
                <a:solidFill>
                  <a:schemeClr val="accent6"/>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7744"/>
            <a:ext cx="9144000" cy="368544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4205663"/>
            <a:ext cx="8588248" cy="40379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fld id="{AB159995-A1BE-BF4E-BC5F-5A773C9D0009}" type="slidenum">
              <a:rPr lang="en-US" smtClean="0">
                <a:solidFill>
                  <a:srgbClr val="FFFFFF"/>
                </a:solidFill>
              </a:rPr>
              <a:pPr/>
              <a:t>‹#›</a:t>
            </a:fld>
            <a:endParaRPr lang="en-US" dirty="0">
              <a:solidFill>
                <a:srgbClr val="FFFFFF"/>
              </a:solidFill>
            </a:endParaRPr>
          </a:p>
        </p:txBody>
      </p:sp>
      <p:sp>
        <p:nvSpPr>
          <p:cNvPr id="10" name="Date Placeholder 3"/>
          <p:cNvSpPr>
            <a:spLocks noGrp="1"/>
          </p:cNvSpPr>
          <p:nvPr>
            <p:ph type="dt" sz="half" idx="12"/>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11"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
        <p:nvSpPr>
          <p:cNvPr id="8" name="Date Placeholder 3"/>
          <p:cNvSpPr>
            <a:spLocks noGrp="1"/>
          </p:cNvSpPr>
          <p:nvPr>
            <p:ph type="dt" sz="half" idx="2"/>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10"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2390378"/>
            <a:ext cx="7659687" cy="8763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4" y="1165225"/>
            <a:ext cx="6135687" cy="1225154"/>
          </a:xfrm>
        </p:spPr>
        <p:txBody>
          <a:bodyPr anchor="b"/>
          <a:lstStyle>
            <a:lvl1pPr marL="0" indent="0">
              <a:buNone/>
              <a:defRPr sz="2000">
                <a:solidFill>
                  <a:srgbClr val="22222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3D987DAA-A896-1841-BC8A-D645CCE33E3D}" type="slidenum">
              <a:rPr lang="en-US" smtClean="0">
                <a:solidFill>
                  <a:srgbClr val="FFFFFF"/>
                </a:solidFill>
              </a:rPr>
              <a:pPr/>
              <a:t>‹#›</a:t>
            </a:fld>
            <a:endParaRPr lang="en-US" dirty="0">
              <a:solidFill>
                <a:srgbClr val="FFFFFF"/>
              </a:solidFill>
            </a:endParaRPr>
          </a:p>
        </p:txBody>
      </p:sp>
      <p:sp>
        <p:nvSpPr>
          <p:cNvPr id="8" name="Date Placeholder 3"/>
          <p:cNvSpPr>
            <a:spLocks noGrp="1"/>
          </p:cNvSpPr>
          <p:nvPr>
            <p:ph type="dt" sz="half" idx="2"/>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9"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152144"/>
            <a:ext cx="3657600" cy="33234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152144"/>
            <a:ext cx="4038599" cy="33234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Date Placeholder 3"/>
          <p:cNvSpPr>
            <a:spLocks noGrp="1"/>
          </p:cNvSpPr>
          <p:nvPr>
            <p:ph type="dt" sz="half" idx="13"/>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10"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233452"/>
            <a:ext cx="3890108" cy="479822"/>
          </a:xfrm>
        </p:spPr>
        <p:txBody>
          <a:bodyPr anchor="b">
            <a:noAutofit/>
          </a:bodyPr>
          <a:lstStyle>
            <a:lvl1pPr marL="0" indent="0" algn="l">
              <a:buNone/>
              <a:defRPr sz="28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06538"/>
            <a:ext cx="3890108" cy="26690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2208" y="1233452"/>
            <a:ext cx="4038599" cy="479822"/>
          </a:xfrm>
        </p:spPr>
        <p:txBody>
          <a:bodyPr anchor="b">
            <a:noAutofit/>
          </a:bodyPr>
          <a:lstStyle>
            <a:lvl1pPr marL="0" indent="0" algn="l">
              <a:buNone/>
              <a:defRPr sz="28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32208" y="1806538"/>
            <a:ext cx="4038599" cy="26690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F49499B-0A11-F941-988B-5A98BBA90756}" type="slidenum">
              <a:rPr lang="en-US" smtClean="0">
                <a:solidFill>
                  <a:srgbClr val="FFFFFF"/>
                </a:solidFill>
              </a:rPr>
              <a:pPr/>
              <a:t>‹#›</a:t>
            </a:fld>
            <a:endParaRPr lang="en-US" dirty="0">
              <a:solidFill>
                <a:srgbClr val="FFFFFF"/>
              </a:solidFill>
            </a:endParaRPr>
          </a:p>
        </p:txBody>
      </p:sp>
      <p:sp>
        <p:nvSpPr>
          <p:cNvPr id="11" name="Date Placeholder 3"/>
          <p:cNvSpPr>
            <a:spLocks noGrp="1"/>
          </p:cNvSpPr>
          <p:nvPr>
            <p:ph type="dt" sz="half" idx="13"/>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12" name="Footer Placeholder 4"/>
          <p:cNvSpPr>
            <a:spLocks noGrp="1"/>
          </p:cNvSpPr>
          <p:nvPr>
            <p:ph type="ftr" sz="quarter" idx="14"/>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SmartArt graph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DB0A249C-C385-6343-9E2D-0B8524CBBFBC}" type="slidenum">
              <a:rPr lang="en-US" smtClean="0">
                <a:solidFill>
                  <a:srgbClr val="FFFFFF"/>
                </a:solidFill>
              </a:rPr>
              <a:pPr/>
              <a:t>‹#›</a:t>
            </a:fld>
            <a:endParaRPr lang="en-US" dirty="0">
              <a:solidFill>
                <a:srgbClr val="FFFFFF"/>
              </a:solidFill>
            </a:endParaRPr>
          </a:p>
        </p:txBody>
      </p:sp>
      <p:sp>
        <p:nvSpPr>
          <p:cNvPr id="7" name="Date Placeholder 3"/>
          <p:cNvSpPr>
            <a:spLocks noGrp="1"/>
          </p:cNvSpPr>
          <p:nvPr>
            <p:ph type="dt" sz="half" idx="2"/>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8"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a:p>
        </p:txBody>
      </p:sp>
      <p:sp>
        <p:nvSpPr>
          <p:cNvPr id="10" name="SmartArt Placeholder 9"/>
          <p:cNvSpPr>
            <a:spLocks noGrp="1"/>
          </p:cNvSpPr>
          <p:nvPr>
            <p:ph type="dgm" sz="quarter" idx="13"/>
          </p:nvPr>
        </p:nvSpPr>
        <p:spPr>
          <a:xfrm>
            <a:off x="457200" y="1143000"/>
            <a:ext cx="8305800" cy="3371850"/>
          </a:xfrm>
        </p:spPr>
        <p:txBody>
          <a:bodyPr/>
          <a:lstStyle/>
          <a:p>
            <a:r>
              <a:rPr lang="en-US"/>
              <a:t>Click icon to add SmartArt graphic</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DD1BA20-3B1F-8544-ADC7-70EC2EFB7AE2}" type="slidenum">
              <a:rPr lang="en-US" smtClean="0">
                <a:solidFill>
                  <a:srgbClr val="FFFFFF"/>
                </a:solidFill>
              </a:rPr>
              <a:pPr/>
              <a:t>‹#›</a:t>
            </a:fld>
            <a:endParaRPr lang="en-US" dirty="0">
              <a:solidFill>
                <a:srgbClr val="FFFFFF"/>
              </a:solidFill>
            </a:endParaRPr>
          </a:p>
        </p:txBody>
      </p:sp>
      <p:sp>
        <p:nvSpPr>
          <p:cNvPr id="6" name="Date Placeholder 3"/>
          <p:cNvSpPr>
            <a:spLocks noGrp="1"/>
          </p:cNvSpPr>
          <p:nvPr>
            <p:ph type="dt" sz="half" idx="2"/>
          </p:nvPr>
        </p:nvSpPr>
        <p:spPr>
          <a:xfrm>
            <a:off x="7719757" y="4764530"/>
            <a:ext cx="738443" cy="274320"/>
          </a:xfrm>
          <a:prstGeom prst="rect">
            <a:avLst/>
          </a:prstGeom>
        </p:spPr>
        <p:txBody>
          <a:bodyPr anchor="ctr"/>
          <a:lstStyle>
            <a:lvl1pPr>
              <a:defRPr sz="1200">
                <a:solidFill>
                  <a:srgbClr val="88A7DF"/>
                </a:solidFill>
              </a:defRPr>
            </a:lvl1pPr>
          </a:lstStyle>
          <a:p>
            <a:pPr>
              <a:defRPr/>
            </a:pPr>
            <a:endParaRPr lang="en-US" altLang="en-US" dirty="0">
              <a:solidFill>
                <a:srgbClr val="FFFFFF"/>
              </a:solidFill>
            </a:endParaRPr>
          </a:p>
        </p:txBody>
      </p:sp>
      <p:sp>
        <p:nvSpPr>
          <p:cNvPr id="7"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a:p>
        </p:txBody>
      </p:sp>
      <p:sp>
        <p:nvSpPr>
          <p:cNvPr id="2" name="Title 1"/>
          <p:cNvSpPr>
            <a:spLocks noGrp="1"/>
          </p:cNvSpPr>
          <p:nvPr>
            <p:ph type="title"/>
          </p:nvPr>
        </p:nvSpPr>
        <p:spPr/>
        <p:txBody>
          <a:bodyPr/>
          <a:lstStyle/>
          <a:p>
            <a:r>
              <a:rPr lang="en-US"/>
              <a:t>Click to edit Master title style</a:t>
            </a:r>
          </a:p>
        </p:txBody>
      </p:sp>
      <p:sp>
        <p:nvSpPr>
          <p:cNvPr id="5" name="Table Placeholder 4"/>
          <p:cNvSpPr>
            <a:spLocks noGrp="1"/>
          </p:cNvSpPr>
          <p:nvPr>
            <p:ph type="tbl" sz="quarter" idx="13"/>
          </p:nvPr>
        </p:nvSpPr>
        <p:spPr>
          <a:xfrm>
            <a:off x="457200" y="1143000"/>
            <a:ext cx="8305800" cy="3371850"/>
          </a:xfrm>
        </p:spPr>
        <p:txBody>
          <a:bodyPr/>
          <a:lstStyle/>
          <a:p>
            <a:r>
              <a:rPr lang="en-US"/>
              <a:t>Click icon to add table</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Media">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fontAlgn="base">
              <a:spcBef>
                <a:spcPct val="0"/>
              </a:spcBef>
              <a:spcAft>
                <a:spcPct val="0"/>
              </a:spcAft>
            </a:pPr>
            <a:fld id="{F7ACA5AA-DD8D-2B43-B4FE-0EDC6B4AB294}" type="slidenum">
              <a:rPr lang="en-US" smtClean="0">
                <a:solidFill>
                  <a:srgbClr val="FFFFFF"/>
                </a:solidFill>
                <a:ea typeface="ＭＳ Ｐゴシック" charset="0"/>
              </a:rPr>
              <a:pPr fontAlgn="base">
                <a:spcBef>
                  <a:spcPct val="0"/>
                </a:spcBef>
                <a:spcAft>
                  <a:spcPct val="0"/>
                </a:spcAft>
              </a:pPr>
              <a:t>‹#›</a:t>
            </a:fld>
            <a:endParaRPr lang="en-US" dirty="0">
              <a:solidFill>
                <a:srgbClr val="FFFFFF"/>
              </a:solidFill>
              <a:ea typeface="ＭＳ Ｐゴシック" charset="0"/>
            </a:endParaRPr>
          </a:p>
        </p:txBody>
      </p:sp>
      <p:sp>
        <p:nvSpPr>
          <p:cNvPr id="4" name="Date Placeholder 3"/>
          <p:cNvSpPr>
            <a:spLocks noGrp="1"/>
          </p:cNvSpPr>
          <p:nvPr>
            <p:ph type="dt" sz="half" idx="11"/>
          </p:nvPr>
        </p:nvSpPr>
        <p:spPr/>
        <p:txBody>
          <a:bodyPr/>
          <a:lstStyle/>
          <a:p>
            <a:pPr fontAlgn="base">
              <a:spcBef>
                <a:spcPct val="0"/>
              </a:spcBef>
              <a:spcAft>
                <a:spcPct val="0"/>
              </a:spcAft>
              <a:defRPr/>
            </a:pPr>
            <a:endParaRPr lang="en-US" altLang="en-US" dirty="0">
              <a:solidFill>
                <a:srgbClr val="FFFFFF"/>
              </a:solidFill>
            </a:endParaRPr>
          </a:p>
        </p:txBody>
      </p:sp>
      <p:sp>
        <p:nvSpPr>
          <p:cNvPr id="5" name="Footer Placeholder 4"/>
          <p:cNvSpPr>
            <a:spLocks noGrp="1"/>
          </p:cNvSpPr>
          <p:nvPr>
            <p:ph type="ftr" sz="quarter" idx="12"/>
          </p:nvPr>
        </p:nvSpPr>
        <p:spPr/>
        <p:txBody>
          <a:bodyPr/>
          <a:lstStyle/>
          <a:p>
            <a:endParaRPr lang="en-US" dirty="0"/>
          </a:p>
        </p:txBody>
      </p:sp>
      <p:sp>
        <p:nvSpPr>
          <p:cNvPr id="15" name="Media Placeholder 14"/>
          <p:cNvSpPr>
            <a:spLocks noGrp="1"/>
          </p:cNvSpPr>
          <p:nvPr>
            <p:ph type="media" sz="quarter" idx="13"/>
          </p:nvPr>
        </p:nvSpPr>
        <p:spPr>
          <a:xfrm>
            <a:off x="457200" y="1085850"/>
            <a:ext cx="8305800" cy="3371850"/>
          </a:xfrm>
        </p:spPr>
        <p:txBody>
          <a:bodyPr/>
          <a:lstStyle/>
          <a:p>
            <a:r>
              <a:rPr lang="en-US"/>
              <a:t>Click icon to add media</a:t>
            </a:r>
          </a:p>
        </p:txBody>
      </p:sp>
      <p:sp>
        <p:nvSpPr>
          <p:cNvPr id="16" name="Title 15"/>
          <p:cNvSpPr>
            <a:spLocks noGrp="1"/>
          </p:cNvSpPr>
          <p:nvPr>
            <p:ph type="title"/>
          </p:nvPr>
        </p:nvSpPr>
        <p:spPr/>
        <p:txBody>
          <a:bodyPr/>
          <a:lstStyle/>
          <a:p>
            <a:r>
              <a:rPr lang="en-US"/>
              <a:t>Click to edit Master 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extLst>
      <p:ext uri="{BB962C8B-B14F-4D97-AF65-F5344CB8AC3E}">
        <p14:creationId xmlns:p14="http://schemas.microsoft.com/office/powerpoint/2010/main" val="1333701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8516815" cy="445770"/>
          </a:xfrm>
        </p:spPr>
        <p:txBody>
          <a:bodyPr anchor="b"/>
          <a:lstStyle>
            <a:lvl1pPr algn="ctr">
              <a:defRPr sz="2200" b="0"/>
            </a:lvl1pPr>
          </a:lstStyle>
          <a:p>
            <a:r>
              <a:rPr lang="en-US"/>
              <a:t>Click to edit Master title style</a:t>
            </a:r>
            <a:endParaRPr lang="en-US" dirty="0"/>
          </a:p>
        </p:txBody>
      </p:sp>
      <p:sp>
        <p:nvSpPr>
          <p:cNvPr id="7" name="Slide Number Placeholder 6"/>
          <p:cNvSpPr>
            <a:spLocks noGrp="1"/>
          </p:cNvSpPr>
          <p:nvPr>
            <p:ph type="sldNum" sz="quarter" idx="12"/>
          </p:nvPr>
        </p:nvSpPr>
        <p:spPr/>
        <p:txBody>
          <a:bodyPr/>
          <a:lstStyle/>
          <a:p>
            <a:pPr fontAlgn="base">
              <a:spcBef>
                <a:spcPct val="0"/>
              </a:spcBef>
              <a:spcAft>
                <a:spcPct val="0"/>
              </a:spcAft>
            </a:pPr>
            <a:fld id="{F7ACA5AA-DD8D-2B43-B4FE-0EDC6B4AB294}" type="slidenum">
              <a:rPr lang="en-US" smtClean="0">
                <a:solidFill>
                  <a:srgbClr val="FFFFFF"/>
                </a:solidFill>
                <a:ea typeface="ＭＳ Ｐゴシック" charset="0"/>
              </a:rPr>
              <a:pPr fontAlgn="base">
                <a:spcBef>
                  <a:spcPct val="0"/>
                </a:spcBef>
                <a:spcAft>
                  <a:spcPct val="0"/>
                </a:spcAft>
              </a:pPr>
              <a:t>‹#›</a:t>
            </a:fld>
            <a:endParaRPr lang="en-US" dirty="0">
              <a:solidFill>
                <a:srgbClr val="FFFFFF"/>
              </a:solidFill>
              <a:ea typeface="ＭＳ Ｐゴシック" charset="0"/>
            </a:endParaRPr>
          </a:p>
        </p:txBody>
      </p:sp>
      <p:sp>
        <p:nvSpPr>
          <p:cNvPr id="9" name="Content Placeholder 8"/>
          <p:cNvSpPr>
            <a:spLocks noGrp="1"/>
          </p:cNvSpPr>
          <p:nvPr>
            <p:ph sz="quarter" idx="13"/>
          </p:nvPr>
        </p:nvSpPr>
        <p:spPr>
          <a:xfrm>
            <a:off x="304800" y="285750"/>
            <a:ext cx="8516815" cy="3707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7719757" y="4764530"/>
            <a:ext cx="738443" cy="274320"/>
          </a:xfrm>
          <a:prstGeom prst="rect">
            <a:avLst/>
          </a:prstGeom>
        </p:spPr>
        <p:txBody>
          <a:bodyPr anchor="ctr"/>
          <a:lstStyle>
            <a:lvl1pPr>
              <a:defRPr sz="1200">
                <a:solidFill>
                  <a:srgbClr val="88A7DF"/>
                </a:solidFill>
              </a:defRPr>
            </a:lvl1pPr>
          </a:lstStyle>
          <a:p>
            <a:pPr fontAlgn="base">
              <a:spcBef>
                <a:spcPct val="0"/>
              </a:spcBef>
              <a:spcAft>
                <a:spcPct val="0"/>
              </a:spcAft>
              <a:defRPr/>
            </a:pPr>
            <a:endParaRPr lang="en-US" altLang="en-US" dirty="0">
              <a:solidFill>
                <a:srgbClr val="FFFFFF"/>
              </a:solidFill>
            </a:endParaRPr>
          </a:p>
        </p:txBody>
      </p:sp>
      <p:sp>
        <p:nvSpPr>
          <p:cNvPr id="10"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99" y="4698066"/>
            <a:ext cx="1302037" cy="445434"/>
          </a:xfrm>
          <a:prstGeom prst="rect">
            <a:avLst/>
          </a:prstGeom>
        </p:spPr>
      </p:pic>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10000"/>
            <a:lumOff val="90000"/>
            <a:alpha val="11000"/>
          </a:schemeClr>
        </a:solidFill>
        <a:effectLst/>
      </p:bgPr>
    </p:bg>
    <p:spTree>
      <p:nvGrpSpPr>
        <p:cNvPr id="1" name=""/>
        <p:cNvGrpSpPr/>
        <p:nvPr/>
      </p:nvGrpSpPr>
      <p:grpSpPr>
        <a:xfrm>
          <a:off x="0" y="0"/>
          <a:ext cx="0" cy="0"/>
          <a:chOff x="0" y="0"/>
          <a:chExt cx="0" cy="0"/>
        </a:xfrm>
      </p:grpSpPr>
      <p:pic>
        <p:nvPicPr>
          <p:cNvPr id="17" name="Picture 16" descr="AETC_2016_ribbon.png"/>
          <p:cNvPicPr>
            <a:picLocks noChangeAspect="1"/>
          </p:cNvPicPr>
          <p:nvPr/>
        </p:nvPicPr>
        <p:blipFill rotWithShape="1">
          <a:blip r:embed="rId12" cstate="print">
            <a:alphaModFix amt="5000"/>
            <a:extLst>
              <a:ext uri="{28A0092B-C50C-407E-A947-70E740481C1C}">
                <a14:useLocalDpi xmlns:a14="http://schemas.microsoft.com/office/drawing/2010/main" val="0"/>
              </a:ext>
            </a:extLst>
          </a:blip>
          <a:srcRect l="35150" t="21563" r="9715" b="1014"/>
          <a:stretch/>
        </p:blipFill>
        <p:spPr>
          <a:xfrm>
            <a:off x="1" y="1"/>
            <a:ext cx="9144000" cy="5143500"/>
          </a:xfrm>
          <a:prstGeom prst="rect">
            <a:avLst/>
          </a:prstGeom>
          <a:effectLst/>
        </p:spPr>
      </p:pic>
      <p:sp>
        <p:nvSpPr>
          <p:cNvPr id="7" name="Rectangle 6"/>
          <p:cNvSpPr/>
          <p:nvPr/>
        </p:nvSpPr>
        <p:spPr>
          <a:xfrm>
            <a:off x="2" y="4667302"/>
            <a:ext cx="9143999" cy="480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05979"/>
            <a:ext cx="8315569" cy="857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200151"/>
            <a:ext cx="8315569" cy="327547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8458200" y="4667302"/>
            <a:ext cx="685800" cy="480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solidFill>
            </a:endParaRPr>
          </a:p>
        </p:txBody>
      </p:sp>
      <p:sp>
        <p:nvSpPr>
          <p:cNvPr id="6" name="Slide Number Placeholder 5"/>
          <p:cNvSpPr>
            <a:spLocks noGrp="1"/>
          </p:cNvSpPr>
          <p:nvPr>
            <p:ph type="sldNum" sz="quarter" idx="4"/>
          </p:nvPr>
        </p:nvSpPr>
        <p:spPr>
          <a:xfrm>
            <a:off x="8531788" y="4729412"/>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chemeClr val="bg1"/>
                </a:solidFill>
              </a:defRPr>
            </a:lvl1pPr>
          </a:lstStyle>
          <a:p>
            <a:pPr fontAlgn="base">
              <a:spcBef>
                <a:spcPct val="0"/>
              </a:spcBef>
              <a:spcAft>
                <a:spcPct val="0"/>
              </a:spcAft>
            </a:pPr>
            <a:fld id="{F7ACA5AA-DD8D-2B43-B4FE-0EDC6B4AB294}" type="slidenum">
              <a:rPr lang="en-US" smtClean="0">
                <a:solidFill>
                  <a:srgbClr val="FFFFFF"/>
                </a:solidFill>
                <a:ea typeface="ＭＳ Ｐゴシック" charset="0"/>
              </a:rPr>
              <a:pPr fontAlgn="base">
                <a:spcBef>
                  <a:spcPct val="0"/>
                </a:spcBef>
                <a:spcAft>
                  <a:spcPct val="0"/>
                </a:spcAft>
              </a:pPr>
              <a:t>‹#›</a:t>
            </a:fld>
            <a:endParaRPr lang="en-US" dirty="0">
              <a:solidFill>
                <a:srgbClr val="FFFFFF"/>
              </a:solidFill>
              <a:ea typeface="ＭＳ Ｐゴシック" charset="0"/>
            </a:endParaRPr>
          </a:p>
        </p:txBody>
      </p:sp>
      <p:sp>
        <p:nvSpPr>
          <p:cNvPr id="15" name="Date Placeholder 3"/>
          <p:cNvSpPr>
            <a:spLocks noGrp="1"/>
          </p:cNvSpPr>
          <p:nvPr>
            <p:ph type="dt" sz="half" idx="2"/>
          </p:nvPr>
        </p:nvSpPr>
        <p:spPr>
          <a:xfrm>
            <a:off x="7719757" y="4764530"/>
            <a:ext cx="738443" cy="274320"/>
          </a:xfrm>
          <a:prstGeom prst="rect">
            <a:avLst/>
          </a:prstGeom>
        </p:spPr>
        <p:txBody>
          <a:bodyPr anchor="ctr"/>
          <a:lstStyle>
            <a:lvl1pPr>
              <a:defRPr sz="1200">
                <a:solidFill>
                  <a:srgbClr val="88A7DF"/>
                </a:solidFill>
              </a:defRPr>
            </a:lvl1pPr>
          </a:lstStyle>
          <a:p>
            <a:pPr fontAlgn="base">
              <a:spcBef>
                <a:spcPct val="0"/>
              </a:spcBef>
              <a:spcAft>
                <a:spcPct val="0"/>
              </a:spcAft>
              <a:defRPr/>
            </a:pPr>
            <a:endParaRPr lang="en-US" altLang="en-US" dirty="0">
              <a:solidFill>
                <a:srgbClr val="FFFFFF"/>
              </a:solidFill>
            </a:endParaRPr>
          </a:p>
        </p:txBody>
      </p:sp>
      <p:sp>
        <p:nvSpPr>
          <p:cNvPr id="16" name="Footer Placeholder 4"/>
          <p:cNvSpPr>
            <a:spLocks noGrp="1"/>
          </p:cNvSpPr>
          <p:nvPr>
            <p:ph type="ftr" sz="quarter" idx="3"/>
          </p:nvPr>
        </p:nvSpPr>
        <p:spPr>
          <a:xfrm>
            <a:off x="3352459" y="4764530"/>
            <a:ext cx="4367298" cy="274320"/>
          </a:xfrm>
          <a:prstGeom prst="rect">
            <a:avLst/>
          </a:prstGeom>
        </p:spPr>
        <p:txBody>
          <a:bodyPr anchor="ctr"/>
          <a:lstStyle>
            <a:lvl1pPr>
              <a:defRPr sz="1200">
                <a:solidFill>
                  <a:schemeClr val="tx2">
                    <a:lumMod val="40000"/>
                    <a:lumOff val="60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9" r:id="rId8"/>
    <p:sldLayoutId id="2147483807" r:id="rId9"/>
    <p:sldLayoutId id="2147483808" r:id="rId10"/>
  </p:sldLayoutIdLst>
  <p:hf hdr="0" ftr="0" dt="0"/>
  <p:txStyles>
    <p:titleStyle>
      <a:lvl1pPr algn="l" defTabSz="914400" rtl="0" eaLnBrk="1" latinLnBrk="0" hangingPunct="1">
        <a:spcBef>
          <a:spcPct val="0"/>
        </a:spcBef>
        <a:buNone/>
        <a:defRPr sz="4000" b="0" i="0" kern="1200" cap="none" spc="-100" baseline="0">
          <a:ln>
            <a:noFill/>
          </a:ln>
          <a:solidFill>
            <a:schemeClr val="accent6"/>
          </a:solidFill>
          <a:effectLst/>
          <a:latin typeface="+mj-lt"/>
          <a:ea typeface="+mj-ea"/>
          <a:cs typeface="ITC Avant Garde Std Md"/>
        </a:defRPr>
      </a:lvl1pPr>
    </p:titleStyle>
    <p:bodyStyle>
      <a:lvl1pPr marL="342900" indent="-228600" algn="l" defTabSz="914400" rtl="0" eaLnBrk="1" latinLnBrk="0" hangingPunct="1">
        <a:spcBef>
          <a:spcPct val="20000"/>
        </a:spcBef>
        <a:buClr>
          <a:schemeClr val="accent6"/>
        </a:buClr>
        <a:buFont typeface="Wingdings" charset="2"/>
        <a:buChar char="§"/>
        <a:defRPr sz="2400" b="0" i="0" kern="1200">
          <a:solidFill>
            <a:schemeClr val="tx1"/>
          </a:solidFill>
          <a:latin typeface="+mn-lt"/>
          <a:ea typeface="+mn-ea"/>
          <a:cs typeface="ITC Avant Garde Std Md"/>
        </a:defRPr>
      </a:lvl1pPr>
      <a:lvl2pPr marL="640080" indent="-228600" algn="l" defTabSz="914400" rtl="0" eaLnBrk="1" latinLnBrk="0" hangingPunct="1">
        <a:spcBef>
          <a:spcPct val="20000"/>
        </a:spcBef>
        <a:buClr>
          <a:schemeClr val="accent6"/>
        </a:buClr>
        <a:buFont typeface="Wingdings" charset="2"/>
        <a:buChar char="§"/>
        <a:defRPr sz="2200" b="0" i="0" kern="1200">
          <a:solidFill>
            <a:schemeClr val="tx1"/>
          </a:solidFill>
          <a:latin typeface="+mn-lt"/>
          <a:ea typeface="+mn-ea"/>
          <a:cs typeface="ITC Avant Garde Std Md"/>
        </a:defRPr>
      </a:lvl2pPr>
      <a:lvl3pPr marL="1005840" indent="-228600" algn="l" defTabSz="914400" rtl="0" eaLnBrk="1" latinLnBrk="0" hangingPunct="1">
        <a:spcBef>
          <a:spcPct val="20000"/>
        </a:spcBef>
        <a:buClr>
          <a:schemeClr val="accent6"/>
        </a:buClr>
        <a:buFont typeface="Wingdings" charset="2"/>
        <a:buChar char="§"/>
        <a:defRPr sz="2000" b="0" i="0" kern="1200">
          <a:solidFill>
            <a:schemeClr val="tx1"/>
          </a:solidFill>
          <a:latin typeface="+mn-lt"/>
          <a:ea typeface="+mn-ea"/>
          <a:cs typeface="ITC Avant Garde Std Md"/>
        </a:defRPr>
      </a:lvl3pPr>
      <a:lvl4pPr marL="1280160" indent="-228600" algn="l" defTabSz="914400" rtl="0" eaLnBrk="1" latinLnBrk="0" hangingPunct="1">
        <a:spcBef>
          <a:spcPct val="20000"/>
        </a:spcBef>
        <a:buClr>
          <a:schemeClr val="accent6"/>
        </a:buClr>
        <a:buFont typeface="Wingdings" charset="2"/>
        <a:buChar char="§"/>
        <a:defRPr sz="1800" b="0" i="0" kern="1200">
          <a:solidFill>
            <a:schemeClr val="tx1"/>
          </a:solidFill>
          <a:latin typeface="+mn-lt"/>
          <a:ea typeface="+mn-ea"/>
          <a:cs typeface="ITC Avant Garde Std Md"/>
        </a:defRPr>
      </a:lvl4pPr>
      <a:lvl5pPr marL="1554480" indent="-228600" algn="l" defTabSz="914400" rtl="0" eaLnBrk="1" latinLnBrk="0" hangingPunct="1">
        <a:spcBef>
          <a:spcPct val="20000"/>
        </a:spcBef>
        <a:buClr>
          <a:schemeClr val="accent6"/>
        </a:buClr>
        <a:buFont typeface="Wingdings" charset="2"/>
        <a:buChar char="§"/>
        <a:defRPr sz="1600" b="0" i="0" kern="1200" baseline="0">
          <a:solidFill>
            <a:schemeClr val="tx1"/>
          </a:solidFill>
          <a:latin typeface="+mn-lt"/>
          <a:ea typeface="+mn-ea"/>
          <a:cs typeface="ITC Avant Garde Std Md"/>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clinicalinfo.hiv.gov/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mailto:scaetcecho@salud.unm.edu" TargetMode="External"/><Relationship Id="rId3" Type="http://schemas.openxmlformats.org/officeDocument/2006/relationships/hyperlink" Target="http://nccc.ucsf.edu/" TargetMode="External"/><Relationship Id="rId7" Type="http://schemas.openxmlformats.org/officeDocument/2006/relationships/hyperlink" Target="https://www.hivma.org/globalassets/ektron-import/hivma/hivma-resource-directory.pdf"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hyperlink" Target="https://targethiv.org/library/aetc-national-coordinating-resource-center-0" TargetMode="External"/><Relationship Id="rId5" Type="http://schemas.openxmlformats.org/officeDocument/2006/relationships/hyperlink" Target="https://aidsetc.org/nhc" TargetMode="External"/><Relationship Id="rId4" Type="http://schemas.openxmlformats.org/officeDocument/2006/relationships/hyperlink" Target="https://hsc.unm.edu/scaetc/programs-services/echo.html" TargetMode="External"/><Relationship Id="rId9" Type="http://schemas.openxmlformats.org/officeDocument/2006/relationships/hyperlink" Target="http://www.scaetc.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E2D2B3B-882E-40F3-A32F-6DD516915044}" type="slidenum">
              <a:rPr lang="en-US" b="1" smtClean="0"/>
              <a:pPr/>
              <a:t>1</a:t>
            </a:fld>
            <a:endParaRPr lang="en-US" b="1" dirty="0"/>
          </a:p>
        </p:txBody>
      </p:sp>
      <p:sp>
        <p:nvSpPr>
          <p:cNvPr id="4" name="Rectangle 3"/>
          <p:cNvSpPr/>
          <p:nvPr/>
        </p:nvSpPr>
        <p:spPr>
          <a:xfrm>
            <a:off x="1219201" y="3292731"/>
            <a:ext cx="6554811" cy="904863"/>
          </a:xfrm>
          <a:prstGeom prst="rect">
            <a:avLst/>
          </a:prstGeom>
        </p:spPr>
        <p:txBody>
          <a:bodyPr wrap="square">
            <a:spAutoFit/>
          </a:bodyPr>
          <a:lstStyle/>
          <a:p>
            <a:pPr algn="ctr" fontAlgn="base">
              <a:spcBef>
                <a:spcPct val="20000"/>
              </a:spcBef>
              <a:spcAft>
                <a:spcPct val="0"/>
              </a:spcAft>
            </a:pPr>
            <a:endParaRPr lang="en-US" sz="2400" b="1" dirty="0">
              <a:solidFill>
                <a:srgbClr val="FFFFFF"/>
              </a:solidFill>
              <a:latin typeface="Calibri"/>
              <a:ea typeface="ＭＳ Ｐゴシック" charset="0"/>
            </a:endParaRPr>
          </a:p>
          <a:p>
            <a:pPr algn="ctr" fontAlgn="base">
              <a:spcBef>
                <a:spcPct val="20000"/>
              </a:spcBef>
              <a:spcAft>
                <a:spcPct val="0"/>
              </a:spcAft>
            </a:pPr>
            <a:endParaRPr lang="en-US" sz="2400" b="1" dirty="0">
              <a:solidFill>
                <a:srgbClr val="FFFFFF"/>
              </a:solidFill>
              <a:latin typeface="Calibri"/>
              <a:ea typeface="ＭＳ Ｐゴシック" charset="0"/>
            </a:endParaRPr>
          </a:p>
        </p:txBody>
      </p:sp>
      <p:sp>
        <p:nvSpPr>
          <p:cNvPr id="2" name="Title 1"/>
          <p:cNvSpPr>
            <a:spLocks noGrp="1"/>
          </p:cNvSpPr>
          <p:nvPr>
            <p:ph type="ctrTitle"/>
          </p:nvPr>
        </p:nvSpPr>
        <p:spPr>
          <a:xfrm>
            <a:off x="685800" y="1519141"/>
            <a:ext cx="7772399" cy="1357409"/>
          </a:xfrm>
        </p:spPr>
        <p:txBody>
          <a:bodyPr/>
          <a:lstStyle/>
          <a:p>
            <a:pPr algn="ctr"/>
            <a:r>
              <a:rPr lang="en-US" b="1" dirty="0"/>
              <a:t>Initial clinical evaluation of persons with HIV</a:t>
            </a:r>
          </a:p>
        </p:txBody>
      </p:sp>
      <p:sp>
        <p:nvSpPr>
          <p:cNvPr id="3" name="Subtitle 2"/>
          <p:cNvSpPr>
            <a:spLocks noGrp="1"/>
          </p:cNvSpPr>
          <p:nvPr>
            <p:ph type="subTitle" idx="1"/>
          </p:nvPr>
        </p:nvSpPr>
        <p:spPr>
          <a:xfrm>
            <a:off x="685800" y="3409950"/>
            <a:ext cx="7772398" cy="1023240"/>
          </a:xfrm>
        </p:spPr>
        <p:txBody>
          <a:bodyPr>
            <a:noAutofit/>
          </a:bodyPr>
          <a:lstStyle/>
          <a:p>
            <a:pPr algn="ctr"/>
            <a:r>
              <a:rPr lang="en-US" dirty="0"/>
              <a:t>Prathit A. Kulkarni, M.D.</a:t>
            </a:r>
          </a:p>
          <a:p>
            <a:pPr algn="ctr"/>
            <a:r>
              <a:rPr lang="en-US" sz="1400" dirty="0"/>
              <a:t>Assistant Chief of Medicine &amp; Fellowship Program Director</a:t>
            </a:r>
          </a:p>
          <a:p>
            <a:pPr algn="ctr"/>
            <a:r>
              <a:rPr lang="en-US" sz="1400" dirty="0"/>
              <a:t>Michael E. DeBakey Veterans Affairs Medical Center / Baylor College of Medicine</a:t>
            </a:r>
          </a:p>
        </p:txBody>
      </p:sp>
      <p:pic>
        <p:nvPicPr>
          <p:cNvPr id="7" name="Picture 6" descr="A close up of a sign&#10;&#10;Description automatically generated">
            <a:extLst>
              <a:ext uri="{FF2B5EF4-FFF2-40B4-BE49-F238E27FC236}">
                <a16:creationId xmlns:a16="http://schemas.microsoft.com/office/drawing/2014/main" id="{E23745EB-90A7-4240-AFF9-0FECDA59B6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3832" y="126294"/>
            <a:ext cx="906246" cy="892087"/>
          </a:xfrm>
          <a:prstGeom prst="rect">
            <a:avLst/>
          </a:prstGeom>
        </p:spPr>
      </p:pic>
    </p:spTree>
    <p:extLst>
      <p:ext uri="{BB962C8B-B14F-4D97-AF65-F5344CB8AC3E}">
        <p14:creationId xmlns:p14="http://schemas.microsoft.com/office/powerpoint/2010/main" val="300575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8315AFC-BC4A-44AD-BCED-4F301AABD3D4}"/>
              </a:ext>
            </a:extLst>
          </p:cNvPr>
          <p:cNvSpPr>
            <a:spLocks noGrp="1"/>
          </p:cNvSpPr>
          <p:nvPr>
            <p:ph type="title"/>
          </p:nvPr>
        </p:nvSpPr>
        <p:spPr/>
        <p:txBody>
          <a:bodyPr/>
          <a:lstStyle/>
          <a:p>
            <a:pPr algn="ctr"/>
            <a:r>
              <a:rPr lang="en-US" sz="3600" dirty="0"/>
              <a:t>Diagnostic tests to obtain for new diagnosis of HIV (cont.)</a:t>
            </a:r>
          </a:p>
        </p:txBody>
      </p:sp>
      <p:sp>
        <p:nvSpPr>
          <p:cNvPr id="3" name="Content Placeholder 2">
            <a:extLst>
              <a:ext uri="{FF2B5EF4-FFF2-40B4-BE49-F238E27FC236}">
                <a16:creationId xmlns:a16="http://schemas.microsoft.com/office/drawing/2014/main" id="{BA7E442B-9F4F-4EB9-BDBE-F08F9EE90E6F}"/>
              </a:ext>
            </a:extLst>
          </p:cNvPr>
          <p:cNvSpPr>
            <a:spLocks noGrp="1"/>
          </p:cNvSpPr>
          <p:nvPr>
            <p:ph sz="half" idx="1"/>
          </p:nvPr>
        </p:nvSpPr>
        <p:spPr>
          <a:xfrm>
            <a:off x="457200" y="1305670"/>
            <a:ext cx="3657600" cy="3323480"/>
          </a:xfrm>
        </p:spPr>
        <p:txBody>
          <a:bodyPr>
            <a:normAutofit fontScale="77500" lnSpcReduction="20000"/>
          </a:bodyPr>
          <a:lstStyle/>
          <a:p>
            <a:r>
              <a:rPr lang="en-US" dirty="0"/>
              <a:t>Lipid profile</a:t>
            </a:r>
          </a:p>
          <a:p>
            <a:r>
              <a:rPr lang="en-US" dirty="0"/>
              <a:t>Hemoglobin A1c</a:t>
            </a:r>
          </a:p>
          <a:p>
            <a:r>
              <a:rPr lang="en-US" dirty="0"/>
              <a:t>Urinalysis</a:t>
            </a:r>
          </a:p>
          <a:p>
            <a:r>
              <a:rPr lang="en-US" dirty="0"/>
              <a:t>Screening for latent TB infection (tuberculin skin test or IGRA)</a:t>
            </a:r>
          </a:p>
          <a:p>
            <a:r>
              <a:rPr lang="en-US" dirty="0"/>
              <a:t>Hepatitis A,B,C</a:t>
            </a:r>
          </a:p>
          <a:p>
            <a:r>
              <a:rPr lang="en-US" dirty="0"/>
              <a:t>Pregnancy test (for persons of childbearing potential)</a:t>
            </a:r>
          </a:p>
        </p:txBody>
      </p:sp>
      <p:sp>
        <p:nvSpPr>
          <p:cNvPr id="2" name="Content Placeholder 1">
            <a:extLst>
              <a:ext uri="{FF2B5EF4-FFF2-40B4-BE49-F238E27FC236}">
                <a16:creationId xmlns:a16="http://schemas.microsoft.com/office/drawing/2014/main" id="{9311F52D-3342-9DD5-D2A8-B3A67B2C5AB0}"/>
              </a:ext>
            </a:extLst>
          </p:cNvPr>
          <p:cNvSpPr>
            <a:spLocks noGrp="1"/>
          </p:cNvSpPr>
          <p:nvPr>
            <p:ph sz="half" idx="2"/>
          </p:nvPr>
        </p:nvSpPr>
        <p:spPr>
          <a:xfrm>
            <a:off x="4419600" y="1305670"/>
            <a:ext cx="4038599" cy="3323480"/>
          </a:xfrm>
        </p:spPr>
        <p:txBody>
          <a:bodyPr>
            <a:normAutofit fontScale="85000" lnSpcReduction="20000"/>
          </a:bodyPr>
          <a:lstStyle/>
          <a:p>
            <a:r>
              <a:rPr lang="en-US" dirty="0"/>
              <a:t>Sexually transmitted infection screening</a:t>
            </a:r>
          </a:p>
          <a:p>
            <a:pPr lvl="1"/>
            <a:r>
              <a:rPr lang="en-US" dirty="0"/>
              <a:t>Gonorrhea/</a:t>
            </a:r>
            <a:r>
              <a:rPr lang="en-US" i="1" dirty="0"/>
              <a:t>Chlamydia</a:t>
            </a:r>
            <a:r>
              <a:rPr lang="en-US" dirty="0"/>
              <a:t> nucleic acid amplification testing</a:t>
            </a:r>
          </a:p>
          <a:p>
            <a:pPr lvl="2"/>
            <a:r>
              <a:rPr lang="en-US" dirty="0"/>
              <a:t>All sites of contact (oral, anal, urine, and vaginal)</a:t>
            </a:r>
          </a:p>
          <a:p>
            <a:pPr lvl="1"/>
            <a:r>
              <a:rPr lang="en-US" dirty="0"/>
              <a:t>Trichomoniasis (in all persons who have receptive vaginal sex)</a:t>
            </a:r>
          </a:p>
          <a:p>
            <a:pPr lvl="1"/>
            <a:r>
              <a:rPr lang="en-US" dirty="0"/>
              <a:t>Syphilis</a:t>
            </a:r>
          </a:p>
          <a:p>
            <a:pPr lvl="2"/>
            <a:r>
              <a:rPr lang="en-US" dirty="0" err="1"/>
              <a:t>T.pallidum</a:t>
            </a:r>
            <a:r>
              <a:rPr lang="en-US" dirty="0"/>
              <a:t> Antibody</a:t>
            </a:r>
          </a:p>
          <a:p>
            <a:endParaRPr lang="en-US" dirty="0"/>
          </a:p>
        </p:txBody>
      </p:sp>
      <p:sp>
        <p:nvSpPr>
          <p:cNvPr id="4" name="Slide Number Placeholder 3">
            <a:extLst>
              <a:ext uri="{FF2B5EF4-FFF2-40B4-BE49-F238E27FC236}">
                <a16:creationId xmlns:a16="http://schemas.microsoft.com/office/drawing/2014/main" id="{EB4857F6-FDC3-4F9A-95B2-6C57B4D009DC}"/>
              </a:ext>
            </a:extLst>
          </p:cNvPr>
          <p:cNvSpPr>
            <a:spLocks noGrp="1"/>
          </p:cNvSpPr>
          <p:nvPr>
            <p:ph type="sldNum" sz="quarter" idx="12"/>
          </p:nvPr>
        </p:nvSpPr>
        <p:spPr/>
        <p:txBody>
          <a:bodyPr/>
          <a:lstStyle/>
          <a:p>
            <a:fld id="{6E2D2B3B-882E-40F3-A32F-6DD516915044}" type="slidenum">
              <a:rPr lang="en-US" b="1" smtClean="0"/>
              <a:pPr/>
              <a:t>10</a:t>
            </a:fld>
            <a:endParaRPr lang="en-US" b="1"/>
          </a:p>
        </p:txBody>
      </p:sp>
    </p:spTree>
    <p:extLst>
      <p:ext uri="{BB962C8B-B14F-4D97-AF65-F5344CB8AC3E}">
        <p14:creationId xmlns:p14="http://schemas.microsoft.com/office/powerpoint/2010/main" val="198647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AFD234-F9A1-4EF2-B3E4-F986624518DA}"/>
              </a:ext>
            </a:extLst>
          </p:cNvPr>
          <p:cNvSpPr>
            <a:spLocks noGrp="1"/>
          </p:cNvSpPr>
          <p:nvPr>
            <p:ph idx="1"/>
          </p:nvPr>
        </p:nvSpPr>
        <p:spPr>
          <a:xfrm>
            <a:off x="490539" y="1428750"/>
            <a:ext cx="8501061" cy="3199274"/>
          </a:xfrm>
        </p:spPr>
        <p:txBody>
          <a:bodyPr>
            <a:normAutofit/>
          </a:bodyPr>
          <a:lstStyle/>
          <a:p>
            <a:r>
              <a:rPr lang="en-US" dirty="0"/>
              <a:t>Measles/mumps/rubella titers – immunity conferred by:</a:t>
            </a:r>
          </a:p>
          <a:p>
            <a:pPr lvl="1"/>
            <a:r>
              <a:rPr lang="en-US" dirty="0"/>
              <a:t>U.S.-born prior to 1957</a:t>
            </a:r>
          </a:p>
          <a:p>
            <a:pPr lvl="1"/>
            <a:r>
              <a:rPr lang="en-US" dirty="0"/>
              <a:t>Written documentation of adequate vaccination</a:t>
            </a:r>
          </a:p>
          <a:p>
            <a:pPr lvl="1"/>
            <a:r>
              <a:rPr lang="en-US" dirty="0"/>
              <a:t>Positive serology</a:t>
            </a:r>
          </a:p>
          <a:p>
            <a:pPr lvl="1"/>
            <a:r>
              <a:rPr lang="en-US" dirty="0"/>
              <a:t>If vaccinated during 1960’s, might have received killed measles vaccine</a:t>
            </a:r>
          </a:p>
          <a:p>
            <a:r>
              <a:rPr lang="en-US" i="1" dirty="0"/>
              <a:t>Varicella</a:t>
            </a:r>
            <a:r>
              <a:rPr lang="en-US" dirty="0"/>
              <a:t> IgG if no known history of chickenpox or shingles</a:t>
            </a:r>
          </a:p>
        </p:txBody>
      </p:sp>
      <p:sp>
        <p:nvSpPr>
          <p:cNvPr id="4" name="Slide Number Placeholder 3">
            <a:extLst>
              <a:ext uri="{FF2B5EF4-FFF2-40B4-BE49-F238E27FC236}">
                <a16:creationId xmlns:a16="http://schemas.microsoft.com/office/drawing/2014/main" id="{EA63CB0E-9C3E-4321-819F-36134FF2F122}"/>
              </a:ext>
            </a:extLst>
          </p:cNvPr>
          <p:cNvSpPr>
            <a:spLocks noGrp="1"/>
          </p:cNvSpPr>
          <p:nvPr>
            <p:ph type="sldNum" sz="quarter" idx="12"/>
          </p:nvPr>
        </p:nvSpPr>
        <p:spPr/>
        <p:txBody>
          <a:bodyPr/>
          <a:lstStyle/>
          <a:p>
            <a:fld id="{6E2D2B3B-882E-40F3-A32F-6DD516915044}" type="slidenum">
              <a:rPr lang="en-US" b="1" smtClean="0"/>
              <a:pPr/>
              <a:t>11</a:t>
            </a:fld>
            <a:endParaRPr lang="en-US" b="1"/>
          </a:p>
        </p:txBody>
      </p:sp>
      <p:sp>
        <p:nvSpPr>
          <p:cNvPr id="5" name="Title 1">
            <a:extLst>
              <a:ext uri="{FF2B5EF4-FFF2-40B4-BE49-F238E27FC236}">
                <a16:creationId xmlns:a16="http://schemas.microsoft.com/office/drawing/2014/main" id="{0156E48F-3AE7-4FC2-9B7D-01D72549C5EA}"/>
              </a:ext>
            </a:extLst>
          </p:cNvPr>
          <p:cNvSpPr>
            <a:spLocks noGrp="1"/>
          </p:cNvSpPr>
          <p:nvPr>
            <p:ph type="title"/>
          </p:nvPr>
        </p:nvSpPr>
        <p:spPr>
          <a:xfrm>
            <a:off x="457200" y="205979"/>
            <a:ext cx="8315569" cy="857250"/>
          </a:xfrm>
        </p:spPr>
        <p:txBody>
          <a:bodyPr/>
          <a:lstStyle/>
          <a:p>
            <a:pPr algn="ctr"/>
            <a:r>
              <a:rPr lang="en-US" sz="3600" dirty="0"/>
              <a:t>Diagnostic tests to obtain for new diagnosis of HIV (cont.)</a:t>
            </a:r>
          </a:p>
        </p:txBody>
      </p:sp>
    </p:spTree>
    <p:extLst>
      <p:ext uri="{BB962C8B-B14F-4D97-AF65-F5344CB8AC3E}">
        <p14:creationId xmlns:p14="http://schemas.microsoft.com/office/powerpoint/2010/main" val="3920060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1505291-DE51-4DD7-8986-D3D99CC31845}"/>
              </a:ext>
            </a:extLst>
          </p:cNvPr>
          <p:cNvSpPr>
            <a:spLocks noGrp="1"/>
          </p:cNvSpPr>
          <p:nvPr>
            <p:ph type="sldNum" sz="quarter" idx="12"/>
          </p:nvPr>
        </p:nvSpPr>
        <p:spPr/>
        <p:txBody>
          <a:bodyPr/>
          <a:lstStyle/>
          <a:p>
            <a:fld id="{6E2D2B3B-882E-40F3-A32F-6DD516915044}" type="slidenum">
              <a:rPr lang="en-US" smtClean="0"/>
              <a:pPr/>
              <a:t>12</a:t>
            </a:fld>
            <a:endParaRPr lang="en-US"/>
          </a:p>
        </p:txBody>
      </p:sp>
      <p:pic>
        <p:nvPicPr>
          <p:cNvPr id="3" name="Picture 2">
            <a:extLst>
              <a:ext uri="{FF2B5EF4-FFF2-40B4-BE49-F238E27FC236}">
                <a16:creationId xmlns:a16="http://schemas.microsoft.com/office/drawing/2014/main" id="{79088DFC-D96B-4332-9F6E-3BCE86900CC1}"/>
              </a:ext>
            </a:extLst>
          </p:cNvPr>
          <p:cNvPicPr>
            <a:picLocks noChangeAspect="1"/>
          </p:cNvPicPr>
          <p:nvPr/>
        </p:nvPicPr>
        <p:blipFill>
          <a:blip r:embed="rId3"/>
          <a:stretch>
            <a:fillRect/>
          </a:stretch>
        </p:blipFill>
        <p:spPr>
          <a:xfrm>
            <a:off x="914400" y="1063229"/>
            <a:ext cx="7200900" cy="3343275"/>
          </a:xfrm>
          <a:prstGeom prst="rect">
            <a:avLst/>
          </a:prstGeom>
        </p:spPr>
      </p:pic>
      <p:sp>
        <p:nvSpPr>
          <p:cNvPr id="7" name="TextBox 6">
            <a:extLst>
              <a:ext uri="{FF2B5EF4-FFF2-40B4-BE49-F238E27FC236}">
                <a16:creationId xmlns:a16="http://schemas.microsoft.com/office/drawing/2014/main" id="{B47E3CDC-B80C-432E-9B74-9BFD9070C804}"/>
              </a:ext>
            </a:extLst>
          </p:cNvPr>
          <p:cNvSpPr txBox="1"/>
          <p:nvPr/>
        </p:nvSpPr>
        <p:spPr>
          <a:xfrm>
            <a:off x="2133600" y="4709774"/>
            <a:ext cx="4876800" cy="461665"/>
          </a:xfrm>
          <a:prstGeom prst="rect">
            <a:avLst/>
          </a:prstGeom>
          <a:noFill/>
        </p:spPr>
        <p:txBody>
          <a:bodyPr wrap="square" rtlCol="0">
            <a:spAutoFit/>
          </a:bodyPr>
          <a:lstStyle/>
          <a:p>
            <a:r>
              <a:rPr lang="en-US" sz="1200" b="0" i="1" dirty="0">
                <a:solidFill>
                  <a:schemeClr val="bg1"/>
                </a:solidFill>
                <a:effectLst/>
                <a:latin typeface="Nunito Sans" pitchFamily="2" charset="0"/>
              </a:rPr>
              <a:t>Clinical Infectious Diseases</a:t>
            </a:r>
            <a:r>
              <a:rPr lang="en-US" sz="1200" b="0" i="0" dirty="0">
                <a:solidFill>
                  <a:schemeClr val="bg1"/>
                </a:solidFill>
                <a:effectLst/>
                <a:latin typeface="Nunito Sans" pitchFamily="2" charset="0"/>
              </a:rPr>
              <a:t>, Volume 73, Issue 11, 1 December 2021, Pages e3572–e3605</a:t>
            </a:r>
            <a:endParaRPr lang="en-US" sz="1200" dirty="0">
              <a:solidFill>
                <a:schemeClr val="bg1"/>
              </a:solidFill>
            </a:endParaRPr>
          </a:p>
        </p:txBody>
      </p:sp>
      <p:sp>
        <p:nvSpPr>
          <p:cNvPr id="9" name="Title 1">
            <a:extLst>
              <a:ext uri="{FF2B5EF4-FFF2-40B4-BE49-F238E27FC236}">
                <a16:creationId xmlns:a16="http://schemas.microsoft.com/office/drawing/2014/main" id="{7DA7434E-50DC-4627-9CAA-6B9B9E1AA5C1}"/>
              </a:ext>
            </a:extLst>
          </p:cNvPr>
          <p:cNvSpPr>
            <a:spLocks noGrp="1"/>
          </p:cNvSpPr>
          <p:nvPr>
            <p:ph type="title"/>
          </p:nvPr>
        </p:nvSpPr>
        <p:spPr>
          <a:xfrm>
            <a:off x="228600" y="116908"/>
            <a:ext cx="8686800" cy="857250"/>
          </a:xfrm>
        </p:spPr>
        <p:txBody>
          <a:bodyPr/>
          <a:lstStyle/>
          <a:p>
            <a:pPr algn="ctr"/>
            <a:r>
              <a:rPr lang="en-US" sz="3600" dirty="0"/>
              <a:t>Screening for measles, mumps, and rubella</a:t>
            </a:r>
          </a:p>
        </p:txBody>
      </p:sp>
    </p:spTree>
    <p:extLst>
      <p:ext uri="{BB962C8B-B14F-4D97-AF65-F5344CB8AC3E}">
        <p14:creationId xmlns:p14="http://schemas.microsoft.com/office/powerpoint/2010/main" val="2906199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1F4E126-5685-42B4-84C9-4895EEF77BBE}"/>
              </a:ext>
            </a:extLst>
          </p:cNvPr>
          <p:cNvSpPr>
            <a:spLocks noGrp="1"/>
          </p:cNvSpPr>
          <p:nvPr>
            <p:ph type="sldNum" sz="quarter" idx="12"/>
          </p:nvPr>
        </p:nvSpPr>
        <p:spPr/>
        <p:txBody>
          <a:bodyPr/>
          <a:lstStyle/>
          <a:p>
            <a:fld id="{6E2D2B3B-882E-40F3-A32F-6DD516915044}" type="slidenum">
              <a:rPr lang="en-US" smtClean="0"/>
              <a:pPr/>
              <a:t>13</a:t>
            </a:fld>
            <a:endParaRPr lang="en-US"/>
          </a:p>
        </p:txBody>
      </p:sp>
      <p:pic>
        <p:nvPicPr>
          <p:cNvPr id="3" name="Picture 2">
            <a:extLst>
              <a:ext uri="{FF2B5EF4-FFF2-40B4-BE49-F238E27FC236}">
                <a16:creationId xmlns:a16="http://schemas.microsoft.com/office/drawing/2014/main" id="{474E4B55-FD32-4536-929A-2B36F7B7741F}"/>
              </a:ext>
            </a:extLst>
          </p:cNvPr>
          <p:cNvPicPr>
            <a:picLocks noChangeAspect="1"/>
          </p:cNvPicPr>
          <p:nvPr/>
        </p:nvPicPr>
        <p:blipFill>
          <a:blip r:embed="rId2"/>
          <a:stretch>
            <a:fillRect/>
          </a:stretch>
        </p:blipFill>
        <p:spPr>
          <a:xfrm>
            <a:off x="871537" y="742950"/>
            <a:ext cx="7400925" cy="3886200"/>
          </a:xfrm>
          <a:prstGeom prst="rect">
            <a:avLst/>
          </a:prstGeom>
        </p:spPr>
      </p:pic>
      <p:sp>
        <p:nvSpPr>
          <p:cNvPr id="7" name="TextBox 6">
            <a:extLst>
              <a:ext uri="{FF2B5EF4-FFF2-40B4-BE49-F238E27FC236}">
                <a16:creationId xmlns:a16="http://schemas.microsoft.com/office/drawing/2014/main" id="{17CF9695-0D03-45FF-8524-F56729B950F6}"/>
              </a:ext>
            </a:extLst>
          </p:cNvPr>
          <p:cNvSpPr txBox="1"/>
          <p:nvPr/>
        </p:nvSpPr>
        <p:spPr>
          <a:xfrm>
            <a:off x="2133600" y="4709774"/>
            <a:ext cx="4876800" cy="461665"/>
          </a:xfrm>
          <a:prstGeom prst="rect">
            <a:avLst/>
          </a:prstGeom>
          <a:noFill/>
        </p:spPr>
        <p:txBody>
          <a:bodyPr wrap="square" rtlCol="0">
            <a:spAutoFit/>
          </a:bodyPr>
          <a:lstStyle/>
          <a:p>
            <a:r>
              <a:rPr lang="en-US" sz="1200" b="0" i="1" dirty="0">
                <a:solidFill>
                  <a:schemeClr val="bg1"/>
                </a:solidFill>
                <a:effectLst/>
                <a:latin typeface="Nunito Sans" pitchFamily="2" charset="0"/>
              </a:rPr>
              <a:t>Clinical Infectious Diseases</a:t>
            </a:r>
            <a:r>
              <a:rPr lang="en-US" sz="1200" b="0" i="0" dirty="0">
                <a:solidFill>
                  <a:schemeClr val="bg1"/>
                </a:solidFill>
                <a:effectLst/>
                <a:latin typeface="Nunito Sans" pitchFamily="2" charset="0"/>
              </a:rPr>
              <a:t>, Volume 73, Issue 11, 1 December 2021, Pages e3572–e3605</a:t>
            </a:r>
            <a:endParaRPr lang="en-US" sz="1200" dirty="0">
              <a:solidFill>
                <a:schemeClr val="bg1"/>
              </a:solidFill>
            </a:endParaRPr>
          </a:p>
        </p:txBody>
      </p:sp>
      <p:sp>
        <p:nvSpPr>
          <p:cNvPr id="8" name="Title 1">
            <a:extLst>
              <a:ext uri="{FF2B5EF4-FFF2-40B4-BE49-F238E27FC236}">
                <a16:creationId xmlns:a16="http://schemas.microsoft.com/office/drawing/2014/main" id="{A3097BCE-983B-490A-B535-71047A9BB951}"/>
              </a:ext>
            </a:extLst>
          </p:cNvPr>
          <p:cNvSpPr>
            <a:spLocks noGrp="1"/>
          </p:cNvSpPr>
          <p:nvPr>
            <p:ph type="title"/>
          </p:nvPr>
        </p:nvSpPr>
        <p:spPr>
          <a:xfrm>
            <a:off x="484470" y="5101"/>
            <a:ext cx="8315569" cy="857250"/>
          </a:xfrm>
        </p:spPr>
        <p:txBody>
          <a:bodyPr/>
          <a:lstStyle/>
          <a:p>
            <a:pPr algn="ctr"/>
            <a:r>
              <a:rPr lang="en-US" sz="3600" dirty="0"/>
              <a:t>Screening for varicella zoster virus</a:t>
            </a:r>
          </a:p>
        </p:txBody>
      </p:sp>
    </p:spTree>
    <p:extLst>
      <p:ext uri="{BB962C8B-B14F-4D97-AF65-F5344CB8AC3E}">
        <p14:creationId xmlns:p14="http://schemas.microsoft.com/office/powerpoint/2010/main" val="3159305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99A55-DF1E-4C4B-98CC-A92E2F390B8A}"/>
              </a:ext>
            </a:extLst>
          </p:cNvPr>
          <p:cNvSpPr>
            <a:spLocks noGrp="1"/>
          </p:cNvSpPr>
          <p:nvPr>
            <p:ph type="title"/>
          </p:nvPr>
        </p:nvSpPr>
        <p:spPr/>
        <p:txBody>
          <a:bodyPr/>
          <a:lstStyle/>
          <a:p>
            <a:pPr algn="ctr"/>
            <a:r>
              <a:rPr lang="en-US" dirty="0"/>
              <a:t>HLA B*5701 testing</a:t>
            </a:r>
          </a:p>
        </p:txBody>
      </p:sp>
      <p:sp>
        <p:nvSpPr>
          <p:cNvPr id="4" name="Slide Number Placeholder 3">
            <a:extLst>
              <a:ext uri="{FF2B5EF4-FFF2-40B4-BE49-F238E27FC236}">
                <a16:creationId xmlns:a16="http://schemas.microsoft.com/office/drawing/2014/main" id="{1D2D7E3B-64FA-4C1D-9BA1-32C6CFA5B7FB}"/>
              </a:ext>
            </a:extLst>
          </p:cNvPr>
          <p:cNvSpPr>
            <a:spLocks noGrp="1"/>
          </p:cNvSpPr>
          <p:nvPr>
            <p:ph type="sldNum" sz="quarter" idx="12"/>
          </p:nvPr>
        </p:nvSpPr>
        <p:spPr/>
        <p:txBody>
          <a:bodyPr/>
          <a:lstStyle/>
          <a:p>
            <a:fld id="{6E2D2B3B-882E-40F3-A32F-6DD516915044}" type="slidenum">
              <a:rPr lang="en-US" b="1" smtClean="0"/>
              <a:pPr/>
              <a:t>14</a:t>
            </a:fld>
            <a:endParaRPr lang="en-US" b="1"/>
          </a:p>
        </p:txBody>
      </p:sp>
      <p:pic>
        <p:nvPicPr>
          <p:cNvPr id="5" name="Picture 4">
            <a:extLst>
              <a:ext uri="{FF2B5EF4-FFF2-40B4-BE49-F238E27FC236}">
                <a16:creationId xmlns:a16="http://schemas.microsoft.com/office/drawing/2014/main" id="{2194C9DD-79DA-48EC-880B-88C2D1FE849A}"/>
              </a:ext>
            </a:extLst>
          </p:cNvPr>
          <p:cNvPicPr>
            <a:picLocks noChangeAspect="1"/>
          </p:cNvPicPr>
          <p:nvPr/>
        </p:nvPicPr>
        <p:blipFill>
          <a:blip r:embed="rId2"/>
          <a:stretch>
            <a:fillRect/>
          </a:stretch>
        </p:blipFill>
        <p:spPr>
          <a:xfrm>
            <a:off x="805108" y="1123950"/>
            <a:ext cx="8001000" cy="3386630"/>
          </a:xfrm>
          <a:prstGeom prst="rect">
            <a:avLst/>
          </a:prstGeom>
        </p:spPr>
      </p:pic>
      <p:sp>
        <p:nvSpPr>
          <p:cNvPr id="9" name="TextBox 8">
            <a:extLst>
              <a:ext uri="{FF2B5EF4-FFF2-40B4-BE49-F238E27FC236}">
                <a16:creationId xmlns:a16="http://schemas.microsoft.com/office/drawing/2014/main" id="{A842EC92-3E88-4B57-92AF-98767AA89F63}"/>
              </a:ext>
            </a:extLst>
          </p:cNvPr>
          <p:cNvSpPr txBox="1"/>
          <p:nvPr/>
        </p:nvSpPr>
        <p:spPr>
          <a:xfrm>
            <a:off x="2133600" y="4709774"/>
            <a:ext cx="4876800" cy="461665"/>
          </a:xfrm>
          <a:prstGeom prst="rect">
            <a:avLst/>
          </a:prstGeom>
          <a:noFill/>
        </p:spPr>
        <p:txBody>
          <a:bodyPr wrap="square" rtlCol="0">
            <a:spAutoFit/>
          </a:bodyPr>
          <a:lstStyle/>
          <a:p>
            <a:r>
              <a:rPr lang="en-US" sz="1200" b="0" i="1" dirty="0">
                <a:solidFill>
                  <a:schemeClr val="bg1"/>
                </a:solidFill>
                <a:effectLst/>
                <a:latin typeface="Nunito Sans" pitchFamily="2" charset="0"/>
              </a:rPr>
              <a:t>Clinical Infectious Diseases</a:t>
            </a:r>
            <a:r>
              <a:rPr lang="en-US" sz="1200" b="0" i="0" dirty="0">
                <a:solidFill>
                  <a:schemeClr val="bg1"/>
                </a:solidFill>
                <a:effectLst/>
                <a:latin typeface="Nunito Sans" pitchFamily="2" charset="0"/>
              </a:rPr>
              <a:t>, Volume 73, Issue 11, 1 December 2021, Pages e3572–e3605</a:t>
            </a:r>
            <a:endParaRPr lang="en-US" sz="1200" dirty="0">
              <a:solidFill>
                <a:schemeClr val="bg1"/>
              </a:solidFill>
            </a:endParaRPr>
          </a:p>
        </p:txBody>
      </p:sp>
    </p:spTree>
    <p:extLst>
      <p:ext uri="{BB962C8B-B14F-4D97-AF65-F5344CB8AC3E}">
        <p14:creationId xmlns:p14="http://schemas.microsoft.com/office/powerpoint/2010/main" val="3576545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2E415-DF8A-4316-976A-BDA369015310}"/>
              </a:ext>
            </a:extLst>
          </p:cNvPr>
          <p:cNvSpPr>
            <a:spLocks noGrp="1"/>
          </p:cNvSpPr>
          <p:nvPr>
            <p:ph type="title"/>
          </p:nvPr>
        </p:nvSpPr>
        <p:spPr/>
        <p:txBody>
          <a:bodyPr/>
          <a:lstStyle/>
          <a:p>
            <a:pPr algn="ctr"/>
            <a:r>
              <a:rPr lang="en-US" dirty="0"/>
              <a:t>Screening for osteoporosis</a:t>
            </a:r>
          </a:p>
        </p:txBody>
      </p:sp>
      <p:sp>
        <p:nvSpPr>
          <p:cNvPr id="4" name="Slide Number Placeholder 3">
            <a:extLst>
              <a:ext uri="{FF2B5EF4-FFF2-40B4-BE49-F238E27FC236}">
                <a16:creationId xmlns:a16="http://schemas.microsoft.com/office/drawing/2014/main" id="{5A011AD7-18C9-47FA-99F2-033F453EF01F}"/>
              </a:ext>
            </a:extLst>
          </p:cNvPr>
          <p:cNvSpPr>
            <a:spLocks noGrp="1"/>
          </p:cNvSpPr>
          <p:nvPr>
            <p:ph type="sldNum" sz="quarter" idx="12"/>
          </p:nvPr>
        </p:nvSpPr>
        <p:spPr/>
        <p:txBody>
          <a:bodyPr/>
          <a:lstStyle/>
          <a:p>
            <a:fld id="{6E2D2B3B-882E-40F3-A32F-6DD516915044}" type="slidenum">
              <a:rPr lang="en-US" b="1" smtClean="0"/>
              <a:pPr/>
              <a:t>15</a:t>
            </a:fld>
            <a:endParaRPr lang="en-US" b="1"/>
          </a:p>
        </p:txBody>
      </p:sp>
      <p:pic>
        <p:nvPicPr>
          <p:cNvPr id="5" name="Picture 4">
            <a:extLst>
              <a:ext uri="{FF2B5EF4-FFF2-40B4-BE49-F238E27FC236}">
                <a16:creationId xmlns:a16="http://schemas.microsoft.com/office/drawing/2014/main" id="{64576411-A820-4CB8-A85D-1A0C4D1C88D8}"/>
              </a:ext>
            </a:extLst>
          </p:cNvPr>
          <p:cNvPicPr>
            <a:picLocks noChangeAspect="1"/>
          </p:cNvPicPr>
          <p:nvPr/>
        </p:nvPicPr>
        <p:blipFill>
          <a:blip r:embed="rId2"/>
          <a:stretch>
            <a:fillRect/>
          </a:stretch>
        </p:blipFill>
        <p:spPr>
          <a:xfrm>
            <a:off x="457199" y="1432866"/>
            <a:ext cx="8315569" cy="2926908"/>
          </a:xfrm>
          <a:prstGeom prst="rect">
            <a:avLst/>
          </a:prstGeom>
        </p:spPr>
      </p:pic>
      <p:sp>
        <p:nvSpPr>
          <p:cNvPr id="7" name="TextBox 6">
            <a:extLst>
              <a:ext uri="{FF2B5EF4-FFF2-40B4-BE49-F238E27FC236}">
                <a16:creationId xmlns:a16="http://schemas.microsoft.com/office/drawing/2014/main" id="{67087EAA-D882-4830-94BD-F97A3E1B2127}"/>
              </a:ext>
            </a:extLst>
          </p:cNvPr>
          <p:cNvSpPr txBox="1"/>
          <p:nvPr/>
        </p:nvSpPr>
        <p:spPr>
          <a:xfrm>
            <a:off x="2133600" y="4709774"/>
            <a:ext cx="4876800" cy="461665"/>
          </a:xfrm>
          <a:prstGeom prst="rect">
            <a:avLst/>
          </a:prstGeom>
          <a:noFill/>
        </p:spPr>
        <p:txBody>
          <a:bodyPr wrap="square" rtlCol="0">
            <a:spAutoFit/>
          </a:bodyPr>
          <a:lstStyle/>
          <a:p>
            <a:r>
              <a:rPr lang="en-US" sz="1200" b="0" i="1" dirty="0">
                <a:solidFill>
                  <a:schemeClr val="bg1"/>
                </a:solidFill>
                <a:effectLst/>
                <a:latin typeface="Nunito Sans" pitchFamily="2" charset="0"/>
              </a:rPr>
              <a:t>Clinical Infectious Diseases</a:t>
            </a:r>
            <a:r>
              <a:rPr lang="en-US" sz="1200" b="0" i="0" dirty="0">
                <a:solidFill>
                  <a:schemeClr val="bg1"/>
                </a:solidFill>
                <a:effectLst/>
                <a:latin typeface="Nunito Sans" pitchFamily="2" charset="0"/>
              </a:rPr>
              <a:t>, Volume 73, Issue 11, 1 December 2021, Pages e3572–e3605</a:t>
            </a:r>
            <a:endParaRPr lang="en-US" sz="1200" dirty="0">
              <a:solidFill>
                <a:schemeClr val="bg1"/>
              </a:solidFill>
            </a:endParaRPr>
          </a:p>
        </p:txBody>
      </p:sp>
    </p:spTree>
    <p:extLst>
      <p:ext uri="{BB962C8B-B14F-4D97-AF65-F5344CB8AC3E}">
        <p14:creationId xmlns:p14="http://schemas.microsoft.com/office/powerpoint/2010/main" val="4193485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4D359-7202-4833-A36B-E879805A4796}"/>
              </a:ext>
            </a:extLst>
          </p:cNvPr>
          <p:cNvSpPr>
            <a:spLocks noGrp="1"/>
          </p:cNvSpPr>
          <p:nvPr>
            <p:ph type="title"/>
          </p:nvPr>
        </p:nvSpPr>
        <p:spPr/>
        <p:txBody>
          <a:bodyPr/>
          <a:lstStyle/>
          <a:p>
            <a:pPr algn="ctr"/>
            <a:r>
              <a:rPr lang="en-US" dirty="0"/>
              <a:t>Cervical Pap smear</a:t>
            </a:r>
          </a:p>
        </p:txBody>
      </p:sp>
      <p:sp>
        <p:nvSpPr>
          <p:cNvPr id="3" name="Content Placeholder 2">
            <a:extLst>
              <a:ext uri="{FF2B5EF4-FFF2-40B4-BE49-F238E27FC236}">
                <a16:creationId xmlns:a16="http://schemas.microsoft.com/office/drawing/2014/main" id="{059B9A5E-512E-4B39-89F6-EDF847939E40}"/>
              </a:ext>
            </a:extLst>
          </p:cNvPr>
          <p:cNvSpPr>
            <a:spLocks noGrp="1"/>
          </p:cNvSpPr>
          <p:nvPr>
            <p:ph idx="1"/>
          </p:nvPr>
        </p:nvSpPr>
        <p:spPr>
          <a:xfrm>
            <a:off x="457200" y="1200150"/>
            <a:ext cx="8315569" cy="3428999"/>
          </a:xfrm>
        </p:spPr>
        <p:txBody>
          <a:bodyPr>
            <a:normAutofit fontScale="85000" lnSpcReduction="20000"/>
          </a:bodyPr>
          <a:lstStyle/>
          <a:p>
            <a:r>
              <a:rPr lang="en-US" dirty="0"/>
              <a:t>Within 1 year of onset of sexual activity and not later than age 21</a:t>
            </a:r>
          </a:p>
          <a:p>
            <a:r>
              <a:rPr lang="en-US" dirty="0"/>
              <a:t>Routine HPV testing not recommended for people with HIV and cervix in place who are &lt;30 years old unless Pap is abnormal</a:t>
            </a:r>
          </a:p>
          <a:p>
            <a:r>
              <a:rPr lang="en-US" dirty="0"/>
              <a:t>For persons with cervix &gt;30 years old, can obtain:</a:t>
            </a:r>
          </a:p>
          <a:p>
            <a:pPr lvl="1"/>
            <a:r>
              <a:rPr lang="en-US" dirty="0"/>
              <a:t>Pap test alone</a:t>
            </a:r>
          </a:p>
          <a:p>
            <a:pPr lvl="1"/>
            <a:r>
              <a:rPr lang="en-US" dirty="0"/>
              <a:t>Pap test + HPV testing</a:t>
            </a:r>
          </a:p>
          <a:p>
            <a:r>
              <a:rPr lang="en-US" dirty="0"/>
              <a:t>After hysterectomy for benign disease, routine screening for vaginal cancer </a:t>
            </a:r>
            <a:r>
              <a:rPr lang="en-US" u="sng" dirty="0"/>
              <a:t>not</a:t>
            </a:r>
            <a:r>
              <a:rPr lang="en-US" dirty="0"/>
              <a:t> recommended</a:t>
            </a:r>
          </a:p>
          <a:p>
            <a:r>
              <a:rPr lang="en-US" dirty="0"/>
              <a:t>However, patients with history of high-grade CIN, adenocarcinoma in-situ, or invasive cervical cancer should have annual vaginal cuff Pap tests</a:t>
            </a:r>
          </a:p>
        </p:txBody>
      </p:sp>
      <p:sp>
        <p:nvSpPr>
          <p:cNvPr id="4" name="Slide Number Placeholder 3">
            <a:extLst>
              <a:ext uri="{FF2B5EF4-FFF2-40B4-BE49-F238E27FC236}">
                <a16:creationId xmlns:a16="http://schemas.microsoft.com/office/drawing/2014/main" id="{2AC64082-DF6C-4A63-B353-B864276C6DD6}"/>
              </a:ext>
            </a:extLst>
          </p:cNvPr>
          <p:cNvSpPr>
            <a:spLocks noGrp="1"/>
          </p:cNvSpPr>
          <p:nvPr>
            <p:ph type="sldNum" sz="quarter" idx="12"/>
          </p:nvPr>
        </p:nvSpPr>
        <p:spPr/>
        <p:txBody>
          <a:bodyPr/>
          <a:lstStyle/>
          <a:p>
            <a:fld id="{6E2D2B3B-882E-40F3-A32F-6DD516915044}" type="slidenum">
              <a:rPr lang="en-US" b="1" smtClean="0"/>
              <a:pPr/>
              <a:t>16</a:t>
            </a:fld>
            <a:endParaRPr lang="en-US" b="1"/>
          </a:p>
        </p:txBody>
      </p:sp>
      <p:sp>
        <p:nvSpPr>
          <p:cNvPr id="5" name="TextBox 4">
            <a:extLst>
              <a:ext uri="{FF2B5EF4-FFF2-40B4-BE49-F238E27FC236}">
                <a16:creationId xmlns:a16="http://schemas.microsoft.com/office/drawing/2014/main" id="{286D2C13-6061-4BD1-BC0A-CC36BA7C5CD5}"/>
              </a:ext>
            </a:extLst>
          </p:cNvPr>
          <p:cNvSpPr txBox="1"/>
          <p:nvPr/>
        </p:nvSpPr>
        <p:spPr>
          <a:xfrm>
            <a:off x="1828800" y="4742299"/>
            <a:ext cx="6096000" cy="307777"/>
          </a:xfrm>
          <a:prstGeom prst="rect">
            <a:avLst/>
          </a:prstGeom>
          <a:noFill/>
        </p:spPr>
        <p:txBody>
          <a:bodyPr wrap="square" rtlCol="0">
            <a:spAutoFit/>
          </a:bodyPr>
          <a:lstStyle/>
          <a:p>
            <a:r>
              <a:rPr lang="en-US" sz="1400" dirty="0">
                <a:solidFill>
                  <a:schemeClr val="bg1"/>
                </a:solidFill>
              </a:rPr>
              <a:t>HPV= human papilloma virus; CIN = cervical intraepithelial neoplasia</a:t>
            </a:r>
          </a:p>
        </p:txBody>
      </p:sp>
    </p:spTree>
    <p:extLst>
      <p:ext uri="{BB962C8B-B14F-4D97-AF65-F5344CB8AC3E}">
        <p14:creationId xmlns:p14="http://schemas.microsoft.com/office/powerpoint/2010/main" val="286792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00EA6-2446-4A7E-AAAC-B7A0280F0D98}"/>
              </a:ext>
            </a:extLst>
          </p:cNvPr>
          <p:cNvSpPr>
            <a:spLocks noGrp="1"/>
          </p:cNvSpPr>
          <p:nvPr>
            <p:ph type="title"/>
          </p:nvPr>
        </p:nvSpPr>
        <p:spPr/>
        <p:txBody>
          <a:bodyPr/>
          <a:lstStyle/>
          <a:p>
            <a:pPr algn="ctr"/>
            <a:r>
              <a:rPr lang="en-US" dirty="0"/>
              <a:t>Anal cancer screening</a:t>
            </a:r>
          </a:p>
        </p:txBody>
      </p:sp>
      <p:sp>
        <p:nvSpPr>
          <p:cNvPr id="3" name="Content Placeholder 2">
            <a:extLst>
              <a:ext uri="{FF2B5EF4-FFF2-40B4-BE49-F238E27FC236}">
                <a16:creationId xmlns:a16="http://schemas.microsoft.com/office/drawing/2014/main" id="{9924B5B3-8AAD-43B2-BF08-6878CFFB0A0F}"/>
              </a:ext>
            </a:extLst>
          </p:cNvPr>
          <p:cNvSpPr>
            <a:spLocks noGrp="1"/>
          </p:cNvSpPr>
          <p:nvPr>
            <p:ph idx="1"/>
          </p:nvPr>
        </p:nvSpPr>
        <p:spPr/>
        <p:txBody>
          <a:bodyPr/>
          <a:lstStyle/>
          <a:p>
            <a:r>
              <a:rPr lang="en-US" dirty="0"/>
              <a:t>All persons with history of receptive anal intercourse</a:t>
            </a:r>
          </a:p>
          <a:p>
            <a:r>
              <a:rPr lang="en-US" dirty="0"/>
              <a:t>Abnormal cervical Pap test</a:t>
            </a:r>
          </a:p>
          <a:p>
            <a:r>
              <a:rPr lang="en-US" dirty="0"/>
              <a:t>All persons with genital warts</a:t>
            </a:r>
          </a:p>
          <a:p>
            <a:endParaRPr lang="en-US" dirty="0"/>
          </a:p>
          <a:p>
            <a:r>
              <a:rPr lang="en-US" dirty="0"/>
              <a:t>Should obtain anal Pap test if there is access to appropriate follow-up, including high-resolution </a:t>
            </a:r>
            <a:r>
              <a:rPr lang="en-US" dirty="0" err="1"/>
              <a:t>anoscopy</a:t>
            </a:r>
            <a:endParaRPr lang="en-US" dirty="0"/>
          </a:p>
        </p:txBody>
      </p:sp>
      <p:sp>
        <p:nvSpPr>
          <p:cNvPr id="4" name="Slide Number Placeholder 3">
            <a:extLst>
              <a:ext uri="{FF2B5EF4-FFF2-40B4-BE49-F238E27FC236}">
                <a16:creationId xmlns:a16="http://schemas.microsoft.com/office/drawing/2014/main" id="{C0969579-2573-4ED3-B0CB-46D1044A896B}"/>
              </a:ext>
            </a:extLst>
          </p:cNvPr>
          <p:cNvSpPr>
            <a:spLocks noGrp="1"/>
          </p:cNvSpPr>
          <p:nvPr>
            <p:ph type="sldNum" sz="quarter" idx="12"/>
          </p:nvPr>
        </p:nvSpPr>
        <p:spPr/>
        <p:txBody>
          <a:bodyPr/>
          <a:lstStyle/>
          <a:p>
            <a:fld id="{6E2D2B3B-882E-40F3-A32F-6DD516915044}" type="slidenum">
              <a:rPr lang="en-US" b="1" smtClean="0"/>
              <a:pPr/>
              <a:t>17</a:t>
            </a:fld>
            <a:endParaRPr lang="en-US" b="1"/>
          </a:p>
        </p:txBody>
      </p:sp>
    </p:spTree>
    <p:extLst>
      <p:ext uri="{BB962C8B-B14F-4D97-AF65-F5344CB8AC3E}">
        <p14:creationId xmlns:p14="http://schemas.microsoft.com/office/powerpoint/2010/main" val="60817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90559-00DB-44EB-AF7E-CD0C9AED70F6}"/>
              </a:ext>
            </a:extLst>
          </p:cNvPr>
          <p:cNvSpPr>
            <a:spLocks noGrp="1"/>
          </p:cNvSpPr>
          <p:nvPr>
            <p:ph type="title"/>
          </p:nvPr>
        </p:nvSpPr>
        <p:spPr/>
        <p:txBody>
          <a:bodyPr/>
          <a:lstStyle/>
          <a:p>
            <a:pPr algn="ctr"/>
            <a:r>
              <a:rPr lang="en-US" dirty="0"/>
              <a:t>Other cancer screening</a:t>
            </a:r>
          </a:p>
        </p:txBody>
      </p:sp>
      <p:sp>
        <p:nvSpPr>
          <p:cNvPr id="3" name="Content Placeholder 2">
            <a:extLst>
              <a:ext uri="{FF2B5EF4-FFF2-40B4-BE49-F238E27FC236}">
                <a16:creationId xmlns:a16="http://schemas.microsoft.com/office/drawing/2014/main" id="{2FAEA002-BBCC-487B-BC15-49C44CAD9660}"/>
              </a:ext>
            </a:extLst>
          </p:cNvPr>
          <p:cNvSpPr>
            <a:spLocks noGrp="1"/>
          </p:cNvSpPr>
          <p:nvPr>
            <p:ph idx="1"/>
          </p:nvPr>
        </p:nvSpPr>
        <p:spPr/>
        <p:txBody>
          <a:bodyPr/>
          <a:lstStyle/>
          <a:p>
            <a:pPr algn="ctr"/>
            <a:r>
              <a:rPr lang="en-US" dirty="0"/>
              <a:t>Prostate/breast/lung/colon/liver</a:t>
            </a:r>
          </a:p>
          <a:p>
            <a:pPr algn="ctr"/>
            <a:endParaRPr lang="en-US" dirty="0"/>
          </a:p>
          <a:p>
            <a:pPr algn="ctr"/>
            <a:r>
              <a:rPr lang="en-US" dirty="0"/>
              <a:t>All according to usual guidelines for general population</a:t>
            </a:r>
          </a:p>
        </p:txBody>
      </p:sp>
      <p:sp>
        <p:nvSpPr>
          <p:cNvPr id="4" name="Slide Number Placeholder 3">
            <a:extLst>
              <a:ext uri="{FF2B5EF4-FFF2-40B4-BE49-F238E27FC236}">
                <a16:creationId xmlns:a16="http://schemas.microsoft.com/office/drawing/2014/main" id="{E9B298E6-C24F-401F-ACB2-40FF5692A900}"/>
              </a:ext>
            </a:extLst>
          </p:cNvPr>
          <p:cNvSpPr>
            <a:spLocks noGrp="1"/>
          </p:cNvSpPr>
          <p:nvPr>
            <p:ph type="sldNum" sz="quarter" idx="12"/>
          </p:nvPr>
        </p:nvSpPr>
        <p:spPr/>
        <p:txBody>
          <a:bodyPr/>
          <a:lstStyle/>
          <a:p>
            <a:fld id="{6E2D2B3B-882E-40F3-A32F-6DD516915044}" type="slidenum">
              <a:rPr lang="en-US" b="1" smtClean="0"/>
              <a:pPr/>
              <a:t>18</a:t>
            </a:fld>
            <a:endParaRPr lang="en-US" b="1"/>
          </a:p>
        </p:txBody>
      </p:sp>
    </p:spTree>
    <p:extLst>
      <p:ext uri="{BB962C8B-B14F-4D97-AF65-F5344CB8AC3E}">
        <p14:creationId xmlns:p14="http://schemas.microsoft.com/office/powerpoint/2010/main" val="4127192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85578-E351-419F-8445-F1403213C611}"/>
              </a:ext>
            </a:extLst>
          </p:cNvPr>
          <p:cNvSpPr>
            <a:spLocks noGrp="1"/>
          </p:cNvSpPr>
          <p:nvPr>
            <p:ph type="title"/>
          </p:nvPr>
        </p:nvSpPr>
        <p:spPr/>
        <p:txBody>
          <a:bodyPr/>
          <a:lstStyle/>
          <a:p>
            <a:pPr algn="ctr"/>
            <a:r>
              <a:rPr lang="en-US" dirty="0"/>
              <a:t>Tests to consider</a:t>
            </a:r>
          </a:p>
        </p:txBody>
      </p:sp>
      <p:sp>
        <p:nvSpPr>
          <p:cNvPr id="3" name="Content Placeholder 2">
            <a:extLst>
              <a:ext uri="{FF2B5EF4-FFF2-40B4-BE49-F238E27FC236}">
                <a16:creationId xmlns:a16="http://schemas.microsoft.com/office/drawing/2014/main" id="{4F7FCEDF-B6D4-4F6B-974C-E01A34309E1D}"/>
              </a:ext>
            </a:extLst>
          </p:cNvPr>
          <p:cNvSpPr>
            <a:spLocks noGrp="1"/>
          </p:cNvSpPr>
          <p:nvPr>
            <p:ph idx="1"/>
          </p:nvPr>
        </p:nvSpPr>
        <p:spPr/>
        <p:txBody>
          <a:bodyPr/>
          <a:lstStyle/>
          <a:p>
            <a:r>
              <a:rPr lang="en-US" dirty="0"/>
              <a:t>Chest X-ray</a:t>
            </a:r>
          </a:p>
          <a:p>
            <a:pPr lvl="1"/>
            <a:r>
              <a:rPr lang="en-US" dirty="0"/>
              <a:t>For persons with positive LTBI screen</a:t>
            </a:r>
          </a:p>
          <a:p>
            <a:pPr lvl="1"/>
            <a:r>
              <a:rPr lang="en-US" dirty="0"/>
              <a:t>“May also be useful in other patients who are likely to have preexisting lung abnormalities”</a:t>
            </a:r>
          </a:p>
          <a:p>
            <a:r>
              <a:rPr lang="en-US" dirty="0"/>
              <a:t>G6PD level</a:t>
            </a:r>
          </a:p>
          <a:p>
            <a:pPr lvl="1"/>
            <a:r>
              <a:rPr lang="en-US" dirty="0"/>
              <a:t>Should be obtained before starting any oxidating drugs (dapsone, primaquine, etc.)</a:t>
            </a:r>
          </a:p>
          <a:p>
            <a:endParaRPr lang="en-US" b="1" dirty="0"/>
          </a:p>
        </p:txBody>
      </p:sp>
      <p:sp>
        <p:nvSpPr>
          <p:cNvPr id="4" name="Slide Number Placeholder 3">
            <a:extLst>
              <a:ext uri="{FF2B5EF4-FFF2-40B4-BE49-F238E27FC236}">
                <a16:creationId xmlns:a16="http://schemas.microsoft.com/office/drawing/2014/main" id="{A4DF3F5D-0771-45F0-BCF5-63EB25F3B079}"/>
              </a:ext>
            </a:extLst>
          </p:cNvPr>
          <p:cNvSpPr>
            <a:spLocks noGrp="1"/>
          </p:cNvSpPr>
          <p:nvPr>
            <p:ph type="sldNum" sz="quarter" idx="12"/>
          </p:nvPr>
        </p:nvSpPr>
        <p:spPr/>
        <p:txBody>
          <a:bodyPr/>
          <a:lstStyle/>
          <a:p>
            <a:fld id="{6E2D2B3B-882E-40F3-A32F-6DD516915044}" type="slidenum">
              <a:rPr lang="en-US" b="1" smtClean="0"/>
              <a:pPr/>
              <a:t>19</a:t>
            </a:fld>
            <a:endParaRPr lang="en-US" b="1"/>
          </a:p>
        </p:txBody>
      </p:sp>
      <p:sp>
        <p:nvSpPr>
          <p:cNvPr id="5" name="TextBox 4">
            <a:extLst>
              <a:ext uri="{FF2B5EF4-FFF2-40B4-BE49-F238E27FC236}">
                <a16:creationId xmlns:a16="http://schemas.microsoft.com/office/drawing/2014/main" id="{F0AB80EF-521B-4494-8DE5-6A4608190E9D}"/>
              </a:ext>
            </a:extLst>
          </p:cNvPr>
          <p:cNvSpPr txBox="1"/>
          <p:nvPr/>
        </p:nvSpPr>
        <p:spPr>
          <a:xfrm>
            <a:off x="762000" y="4321373"/>
            <a:ext cx="7924800" cy="307777"/>
          </a:xfrm>
          <a:prstGeom prst="rect">
            <a:avLst/>
          </a:prstGeom>
          <a:noFill/>
        </p:spPr>
        <p:txBody>
          <a:bodyPr wrap="square" rtlCol="0">
            <a:spAutoFit/>
          </a:bodyPr>
          <a:lstStyle/>
          <a:p>
            <a:pPr algn="ctr"/>
            <a:r>
              <a:rPr lang="en-US" sz="1400" dirty="0"/>
              <a:t>LTBI = latent tuberculosis infection; G6PD= glucose-6-phosphate dehydrogenase</a:t>
            </a:r>
          </a:p>
        </p:txBody>
      </p:sp>
      <p:sp>
        <p:nvSpPr>
          <p:cNvPr id="6" name="TextBox 5">
            <a:extLst>
              <a:ext uri="{FF2B5EF4-FFF2-40B4-BE49-F238E27FC236}">
                <a16:creationId xmlns:a16="http://schemas.microsoft.com/office/drawing/2014/main" id="{7CDA6ED6-E7CB-430D-BE0D-1EE91546FCBD}"/>
              </a:ext>
            </a:extLst>
          </p:cNvPr>
          <p:cNvSpPr txBox="1"/>
          <p:nvPr/>
        </p:nvSpPr>
        <p:spPr>
          <a:xfrm>
            <a:off x="2133600" y="4709774"/>
            <a:ext cx="4876800" cy="461665"/>
          </a:xfrm>
          <a:prstGeom prst="rect">
            <a:avLst/>
          </a:prstGeom>
          <a:noFill/>
        </p:spPr>
        <p:txBody>
          <a:bodyPr wrap="square" rtlCol="0">
            <a:spAutoFit/>
          </a:bodyPr>
          <a:lstStyle/>
          <a:p>
            <a:r>
              <a:rPr lang="en-US" sz="1200" b="0" i="1" dirty="0">
                <a:solidFill>
                  <a:schemeClr val="bg1"/>
                </a:solidFill>
                <a:effectLst/>
                <a:latin typeface="Nunito Sans" pitchFamily="2" charset="0"/>
              </a:rPr>
              <a:t>Clinical Infectious Diseases</a:t>
            </a:r>
            <a:r>
              <a:rPr lang="en-US" sz="1200" b="0" i="0" dirty="0">
                <a:solidFill>
                  <a:schemeClr val="bg1"/>
                </a:solidFill>
                <a:effectLst/>
                <a:latin typeface="Nunito Sans" pitchFamily="2" charset="0"/>
              </a:rPr>
              <a:t>, Volume 73, Issue 11, 1 December 2021, Pages e3572–e3605</a:t>
            </a:r>
            <a:endParaRPr lang="en-US" sz="1200" dirty="0">
              <a:solidFill>
                <a:schemeClr val="bg1"/>
              </a:solidFill>
            </a:endParaRPr>
          </a:p>
        </p:txBody>
      </p:sp>
    </p:spTree>
    <p:extLst>
      <p:ext uri="{BB962C8B-B14F-4D97-AF65-F5344CB8AC3E}">
        <p14:creationId xmlns:p14="http://schemas.microsoft.com/office/powerpoint/2010/main" val="2463065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215" y="250080"/>
            <a:ext cx="8315569" cy="857250"/>
          </a:xfrm>
        </p:spPr>
        <p:txBody>
          <a:bodyPr/>
          <a:lstStyle/>
          <a:p>
            <a:pPr algn="ctr"/>
            <a:r>
              <a:rPr lang="en-US" sz="3600" dirty="0"/>
              <a:t>Conflict of Interest Disclosure Statement</a:t>
            </a:r>
          </a:p>
        </p:txBody>
      </p:sp>
      <p:sp>
        <p:nvSpPr>
          <p:cNvPr id="3" name="Content Placeholder 2"/>
          <p:cNvSpPr>
            <a:spLocks noGrp="1"/>
          </p:cNvSpPr>
          <p:nvPr>
            <p:ph idx="1"/>
          </p:nvPr>
        </p:nvSpPr>
        <p:spPr>
          <a:xfrm>
            <a:off x="414214" y="1162051"/>
            <a:ext cx="8315569" cy="495300"/>
          </a:xfrm>
        </p:spPr>
        <p:txBody>
          <a:bodyPr>
            <a:normAutofit/>
          </a:bodyPr>
          <a:lstStyle/>
          <a:p>
            <a:pPr indent="-342900"/>
            <a:r>
              <a:rPr lang="en-US" dirty="0"/>
              <a:t>Speaker has nothing to disclose</a:t>
            </a:r>
          </a:p>
          <a:p>
            <a:pPr marL="114300" indent="0">
              <a:buNone/>
            </a:pPr>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a:t>
            </a:fld>
            <a:endParaRPr lang="en-US"/>
          </a:p>
        </p:txBody>
      </p:sp>
      <p:sp>
        <p:nvSpPr>
          <p:cNvPr id="6" name="TextBox 5"/>
          <p:cNvSpPr txBox="1"/>
          <p:nvPr/>
        </p:nvSpPr>
        <p:spPr>
          <a:xfrm>
            <a:off x="457200" y="3714750"/>
            <a:ext cx="8229600" cy="938719"/>
          </a:xfrm>
          <a:prstGeom prst="rect">
            <a:avLst/>
          </a:prstGeom>
          <a:noFill/>
        </p:spPr>
        <p:txBody>
          <a:bodyPr wrap="square" lIns="91440" tIns="45720" rIns="91440" bIns="45720" rtlCol="0" anchor="t">
            <a:spAutoFit/>
          </a:bodyPr>
          <a:lstStyle/>
          <a:p>
            <a:r>
              <a:rPr lang="en-US" sz="1100" dirty="0">
                <a:solidFill>
                  <a:srgbClr val="222222"/>
                </a:solidFill>
                <a:latin typeface="Calibri"/>
                <a:ea typeface="Calibri" panose="020F0502020204030204" pitchFamily="34" charset="0"/>
                <a:cs typeface="Times New Roman"/>
              </a:rPr>
              <a:t>This program is supported by the Health Resources and Services Administration (HRSA) of the U.S. Department of Health and Human Services (HHS) as part of an award totaling $4,205,743 with 0% financed with non-governmental sources. The contents are those of the author(s) and do not necessarily represent the official views of, nor</a:t>
            </a:r>
            <a:r>
              <a:rPr lang="en-US" sz="1100" dirty="0">
                <a:ea typeface="Calibri" panose="020F0502020204030204" pitchFamily="34" charset="0"/>
                <a:cs typeface="Times New Roman"/>
              </a:rPr>
              <a:t> does mention of trade names, commercial practices, or organizations imply </a:t>
            </a:r>
            <a:r>
              <a:rPr lang="en-US" sz="1100" dirty="0">
                <a:solidFill>
                  <a:srgbClr val="222222"/>
                </a:solidFill>
                <a:latin typeface="Calibri"/>
                <a:ea typeface="Calibri" panose="020F0502020204030204" pitchFamily="34" charset="0"/>
                <a:cs typeface="Times New Roman"/>
              </a:rPr>
              <a:t>an endorsement by HRSA, HHS, or the U.S. Government. For more information, please visit HRSA.gov. </a:t>
            </a:r>
            <a:r>
              <a:rPr lang="en-US" sz="1100" i="1" dirty="0">
                <a:latin typeface="Calibri"/>
                <a:ea typeface="Calibri" panose="020F0502020204030204" pitchFamily="34" charset="0"/>
                <a:cs typeface="Calibri"/>
              </a:rPr>
              <a:t>Any trade/brand names for products mentioned during this presentation are for training and identification purposes only.</a:t>
            </a:r>
            <a:endParaRPr lang="en-US" sz="1100" dirty="0">
              <a:latin typeface="Calibri"/>
              <a:ea typeface="Calibri" panose="020F0502020204030204" pitchFamily="34" charset="0"/>
              <a:cs typeface="Calibri"/>
            </a:endParaRPr>
          </a:p>
        </p:txBody>
      </p:sp>
    </p:spTree>
    <p:extLst>
      <p:ext uri="{BB962C8B-B14F-4D97-AF65-F5344CB8AC3E}">
        <p14:creationId xmlns:p14="http://schemas.microsoft.com/office/powerpoint/2010/main" val="3436601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B904A-8079-A748-9C26-E1AB05E53DEB}"/>
              </a:ext>
            </a:extLst>
          </p:cNvPr>
          <p:cNvSpPr>
            <a:spLocks noGrp="1"/>
          </p:cNvSpPr>
          <p:nvPr>
            <p:ph type="title"/>
          </p:nvPr>
        </p:nvSpPr>
        <p:spPr/>
        <p:txBody>
          <a:bodyPr/>
          <a:lstStyle/>
          <a:p>
            <a:pPr algn="ctr"/>
            <a:r>
              <a:rPr lang="en-US" dirty="0"/>
              <a:t>Routine testing not needed</a:t>
            </a:r>
          </a:p>
        </p:txBody>
      </p:sp>
      <p:sp>
        <p:nvSpPr>
          <p:cNvPr id="3" name="Content Placeholder 2">
            <a:extLst>
              <a:ext uri="{FF2B5EF4-FFF2-40B4-BE49-F238E27FC236}">
                <a16:creationId xmlns:a16="http://schemas.microsoft.com/office/drawing/2014/main" id="{3ABE129B-3D4B-FD46-8D48-3A68C11E5673}"/>
              </a:ext>
            </a:extLst>
          </p:cNvPr>
          <p:cNvSpPr>
            <a:spLocks noGrp="1"/>
          </p:cNvSpPr>
          <p:nvPr>
            <p:ph idx="1"/>
          </p:nvPr>
        </p:nvSpPr>
        <p:spPr/>
        <p:txBody>
          <a:bodyPr/>
          <a:lstStyle/>
          <a:p>
            <a:r>
              <a:rPr lang="en-US" dirty="0"/>
              <a:t>HSV IgG</a:t>
            </a:r>
          </a:p>
          <a:p>
            <a:r>
              <a:rPr lang="en-US" dirty="0"/>
              <a:t>CMV IgG</a:t>
            </a:r>
          </a:p>
          <a:p>
            <a:r>
              <a:rPr lang="en-US" dirty="0"/>
              <a:t>Toxoplasma IgG</a:t>
            </a:r>
          </a:p>
          <a:p>
            <a:pPr lvl="1"/>
            <a:r>
              <a:rPr lang="en-US" dirty="0"/>
              <a:t>May be obtained in patients in whom prophylaxis is indicated (CD4&lt;100)</a:t>
            </a:r>
          </a:p>
          <a:p>
            <a:r>
              <a:rPr lang="en-US" dirty="0"/>
              <a:t>Inflammatory biomarkers</a:t>
            </a:r>
          </a:p>
        </p:txBody>
      </p:sp>
      <p:sp>
        <p:nvSpPr>
          <p:cNvPr id="4" name="Slide Number Placeholder 3">
            <a:extLst>
              <a:ext uri="{FF2B5EF4-FFF2-40B4-BE49-F238E27FC236}">
                <a16:creationId xmlns:a16="http://schemas.microsoft.com/office/drawing/2014/main" id="{BA461B5F-76DC-784A-A947-7B3D14602558}"/>
              </a:ext>
            </a:extLst>
          </p:cNvPr>
          <p:cNvSpPr>
            <a:spLocks noGrp="1"/>
          </p:cNvSpPr>
          <p:nvPr>
            <p:ph type="sldNum" sz="quarter" idx="12"/>
          </p:nvPr>
        </p:nvSpPr>
        <p:spPr/>
        <p:txBody>
          <a:bodyPr/>
          <a:lstStyle/>
          <a:p>
            <a:fld id="{6E2D2B3B-882E-40F3-A32F-6DD516915044}" type="slidenum">
              <a:rPr lang="en-US" b="1" smtClean="0"/>
              <a:pPr/>
              <a:t>20</a:t>
            </a:fld>
            <a:endParaRPr lang="en-US" b="1"/>
          </a:p>
        </p:txBody>
      </p:sp>
    </p:spTree>
    <p:extLst>
      <p:ext uri="{BB962C8B-B14F-4D97-AF65-F5344CB8AC3E}">
        <p14:creationId xmlns:p14="http://schemas.microsoft.com/office/powerpoint/2010/main" val="2818595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70429-E4BA-4F12-AC2E-63FFF8EF30F9}"/>
              </a:ext>
            </a:extLst>
          </p:cNvPr>
          <p:cNvSpPr>
            <a:spLocks noGrp="1"/>
          </p:cNvSpPr>
          <p:nvPr>
            <p:ph type="title"/>
          </p:nvPr>
        </p:nvSpPr>
        <p:spPr/>
        <p:txBody>
          <a:bodyPr/>
          <a:lstStyle/>
          <a:p>
            <a:pPr algn="ctr"/>
            <a:r>
              <a:rPr lang="en-US" sz="3200" dirty="0"/>
              <a:t>Returning to our patient,</a:t>
            </a:r>
            <a:br>
              <a:rPr lang="en-US" sz="3200" dirty="0"/>
            </a:br>
            <a:r>
              <a:rPr lang="en-US" sz="3200" dirty="0"/>
              <a:t>CD4</a:t>
            </a:r>
            <a:r>
              <a:rPr lang="en-US" sz="3200" baseline="30000" dirty="0"/>
              <a:t>+</a:t>
            </a:r>
            <a:r>
              <a:rPr lang="en-US" sz="3200" dirty="0"/>
              <a:t> count comes back as 35</a:t>
            </a:r>
          </a:p>
        </p:txBody>
      </p:sp>
      <p:sp>
        <p:nvSpPr>
          <p:cNvPr id="3" name="Content Placeholder 2">
            <a:extLst>
              <a:ext uri="{FF2B5EF4-FFF2-40B4-BE49-F238E27FC236}">
                <a16:creationId xmlns:a16="http://schemas.microsoft.com/office/drawing/2014/main" id="{0D55E8C3-E6BB-44DF-A5EB-43DFF430EBF3}"/>
              </a:ext>
            </a:extLst>
          </p:cNvPr>
          <p:cNvSpPr>
            <a:spLocks noGrp="1"/>
          </p:cNvSpPr>
          <p:nvPr>
            <p:ph idx="1"/>
          </p:nvPr>
        </p:nvSpPr>
        <p:spPr>
          <a:xfrm>
            <a:off x="457200" y="1258583"/>
            <a:ext cx="8458200" cy="3275474"/>
          </a:xfrm>
        </p:spPr>
        <p:txBody>
          <a:bodyPr>
            <a:normAutofit fontScale="92500"/>
          </a:bodyPr>
          <a:lstStyle/>
          <a:p>
            <a:r>
              <a:rPr lang="en-US" dirty="0"/>
              <a:t>Serum cryptococcal antigen</a:t>
            </a:r>
          </a:p>
          <a:p>
            <a:r>
              <a:rPr lang="en-US" dirty="0"/>
              <a:t>Per IDSA: “may be considered in persons with CD4</a:t>
            </a:r>
            <a:r>
              <a:rPr lang="en-US" baseline="30000" dirty="0"/>
              <a:t>+</a:t>
            </a:r>
            <a:r>
              <a:rPr lang="en-US" dirty="0"/>
              <a:t> &lt;100”</a:t>
            </a:r>
          </a:p>
          <a:p>
            <a:r>
              <a:rPr lang="en-US" dirty="0"/>
              <a:t>Per DHHS: “routine surveillance testing for serum </a:t>
            </a:r>
            <a:r>
              <a:rPr lang="en-US" dirty="0" err="1"/>
              <a:t>CrAg</a:t>
            </a:r>
            <a:r>
              <a:rPr lang="en-US" dirty="0"/>
              <a:t>…is recommended for patients whose CD4</a:t>
            </a:r>
            <a:r>
              <a:rPr lang="en-US" baseline="30000" dirty="0"/>
              <a:t>+</a:t>
            </a:r>
            <a:r>
              <a:rPr lang="en-US" dirty="0"/>
              <a:t> counts are ≤100”</a:t>
            </a:r>
          </a:p>
          <a:p>
            <a:r>
              <a:rPr lang="en-US" dirty="0"/>
              <a:t>Prevalence of cryptococcal antigenemia in U.S. 2.9% if CD4</a:t>
            </a:r>
            <a:r>
              <a:rPr lang="en-US" baseline="30000" dirty="0"/>
              <a:t>+</a:t>
            </a:r>
            <a:r>
              <a:rPr lang="en-US" dirty="0"/>
              <a:t> count ≤100; 4.3% if CD4</a:t>
            </a:r>
            <a:r>
              <a:rPr lang="en-US" baseline="30000" dirty="0"/>
              <a:t>+</a:t>
            </a:r>
            <a:r>
              <a:rPr lang="en-US" dirty="0"/>
              <a:t> count ≤50</a:t>
            </a:r>
          </a:p>
          <a:p>
            <a:r>
              <a:rPr lang="en-US" dirty="0"/>
              <a:t>All patients with asymptomatic cryptococcal antigenemia should have lumbar puncture</a:t>
            </a:r>
          </a:p>
        </p:txBody>
      </p:sp>
      <p:sp>
        <p:nvSpPr>
          <p:cNvPr id="4" name="Slide Number Placeholder 3">
            <a:extLst>
              <a:ext uri="{FF2B5EF4-FFF2-40B4-BE49-F238E27FC236}">
                <a16:creationId xmlns:a16="http://schemas.microsoft.com/office/drawing/2014/main" id="{6B012B3C-CAC0-44AF-91B4-460D88D84529}"/>
              </a:ext>
            </a:extLst>
          </p:cNvPr>
          <p:cNvSpPr>
            <a:spLocks noGrp="1"/>
          </p:cNvSpPr>
          <p:nvPr>
            <p:ph type="sldNum" sz="quarter" idx="12"/>
          </p:nvPr>
        </p:nvSpPr>
        <p:spPr/>
        <p:txBody>
          <a:bodyPr/>
          <a:lstStyle/>
          <a:p>
            <a:fld id="{6E2D2B3B-882E-40F3-A32F-6DD516915044}" type="slidenum">
              <a:rPr lang="en-US" b="1" smtClean="0"/>
              <a:pPr/>
              <a:t>21</a:t>
            </a:fld>
            <a:endParaRPr lang="en-US" b="1"/>
          </a:p>
        </p:txBody>
      </p:sp>
      <p:sp>
        <p:nvSpPr>
          <p:cNvPr id="5" name="TextBox 4">
            <a:extLst>
              <a:ext uri="{FF2B5EF4-FFF2-40B4-BE49-F238E27FC236}">
                <a16:creationId xmlns:a16="http://schemas.microsoft.com/office/drawing/2014/main" id="{BF92B0B7-43A0-40D8-984D-F20D04E54A7C}"/>
              </a:ext>
            </a:extLst>
          </p:cNvPr>
          <p:cNvSpPr txBox="1"/>
          <p:nvPr/>
        </p:nvSpPr>
        <p:spPr>
          <a:xfrm>
            <a:off x="1600200" y="4709774"/>
            <a:ext cx="6477000" cy="400110"/>
          </a:xfrm>
          <a:prstGeom prst="rect">
            <a:avLst/>
          </a:prstGeom>
          <a:noFill/>
        </p:spPr>
        <p:txBody>
          <a:bodyPr wrap="square" rtlCol="0">
            <a:spAutoFit/>
          </a:bodyPr>
          <a:lstStyle/>
          <a:p>
            <a:r>
              <a:rPr lang="en-US" sz="1000" b="0" i="1" dirty="0">
                <a:solidFill>
                  <a:schemeClr val="bg1"/>
                </a:solidFill>
                <a:effectLst/>
                <a:latin typeface="Nunito Sans" pitchFamily="2" charset="0"/>
              </a:rPr>
              <a:t>Clinical Infectious Diseases</a:t>
            </a:r>
            <a:r>
              <a:rPr lang="en-US" sz="1000" b="0" i="0" dirty="0">
                <a:solidFill>
                  <a:schemeClr val="bg1"/>
                </a:solidFill>
                <a:effectLst/>
                <a:latin typeface="Nunito Sans" pitchFamily="2" charset="0"/>
              </a:rPr>
              <a:t>, Volume 73, Issue 11, 1 December 2021, Pages e3572–e3605</a:t>
            </a:r>
          </a:p>
          <a:p>
            <a:r>
              <a:rPr lang="en-US" sz="1000" b="0" i="0" dirty="0">
                <a:solidFill>
                  <a:schemeClr val="bg1"/>
                </a:solidFill>
                <a:effectLst/>
                <a:latin typeface="Nunito Sans" pitchFamily="2" charset="0"/>
              </a:rPr>
              <a:t>https://clinicalinfo.hiv.gov/en/guidelines/hiv-clinical-guidelines-adult-and-adolescent-opportunistic-infections</a:t>
            </a:r>
            <a:endParaRPr lang="en-US" sz="1000" dirty="0">
              <a:solidFill>
                <a:schemeClr val="bg1"/>
              </a:solidFill>
            </a:endParaRPr>
          </a:p>
        </p:txBody>
      </p:sp>
    </p:spTree>
    <p:extLst>
      <p:ext uri="{BB962C8B-B14F-4D97-AF65-F5344CB8AC3E}">
        <p14:creationId xmlns:p14="http://schemas.microsoft.com/office/powerpoint/2010/main" val="21879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4651-3BCB-44C9-A825-B141DBFFD271}"/>
              </a:ext>
            </a:extLst>
          </p:cNvPr>
          <p:cNvSpPr>
            <a:spLocks noGrp="1"/>
          </p:cNvSpPr>
          <p:nvPr>
            <p:ph type="title"/>
          </p:nvPr>
        </p:nvSpPr>
        <p:spPr/>
        <p:txBody>
          <a:bodyPr/>
          <a:lstStyle/>
          <a:p>
            <a:pPr algn="ctr"/>
            <a:r>
              <a:rPr lang="en-US" dirty="0"/>
              <a:t>Histoplasmosis</a:t>
            </a:r>
          </a:p>
        </p:txBody>
      </p:sp>
      <p:sp>
        <p:nvSpPr>
          <p:cNvPr id="4" name="Slide Number Placeholder 3">
            <a:extLst>
              <a:ext uri="{FF2B5EF4-FFF2-40B4-BE49-F238E27FC236}">
                <a16:creationId xmlns:a16="http://schemas.microsoft.com/office/drawing/2014/main" id="{3B4EBFD8-7F84-4BED-A4DC-E41ECE62620D}"/>
              </a:ext>
            </a:extLst>
          </p:cNvPr>
          <p:cNvSpPr>
            <a:spLocks noGrp="1"/>
          </p:cNvSpPr>
          <p:nvPr>
            <p:ph type="sldNum" sz="quarter" idx="12"/>
          </p:nvPr>
        </p:nvSpPr>
        <p:spPr/>
        <p:txBody>
          <a:bodyPr/>
          <a:lstStyle/>
          <a:p>
            <a:fld id="{6E2D2B3B-882E-40F3-A32F-6DD516915044}" type="slidenum">
              <a:rPr lang="en-US" b="1" smtClean="0"/>
              <a:pPr/>
              <a:t>22</a:t>
            </a:fld>
            <a:endParaRPr lang="en-US" b="1"/>
          </a:p>
        </p:txBody>
      </p:sp>
      <p:sp>
        <p:nvSpPr>
          <p:cNvPr id="5" name="Content Placeholder 2">
            <a:extLst>
              <a:ext uri="{FF2B5EF4-FFF2-40B4-BE49-F238E27FC236}">
                <a16:creationId xmlns:a16="http://schemas.microsoft.com/office/drawing/2014/main" id="{47351FF8-73AD-49AF-B84C-888560ABEE4B}"/>
              </a:ext>
            </a:extLst>
          </p:cNvPr>
          <p:cNvSpPr>
            <a:spLocks noGrp="1"/>
          </p:cNvSpPr>
          <p:nvPr>
            <p:ph idx="1"/>
          </p:nvPr>
        </p:nvSpPr>
        <p:spPr>
          <a:xfrm>
            <a:off x="457213" y="1124994"/>
            <a:ext cx="8315569" cy="3529261"/>
          </a:xfrm>
        </p:spPr>
        <p:txBody>
          <a:bodyPr>
            <a:normAutofit/>
          </a:bodyPr>
          <a:lstStyle/>
          <a:p>
            <a:pPr>
              <a:lnSpc>
                <a:spcPct val="110000"/>
              </a:lnSpc>
            </a:pPr>
            <a:r>
              <a:rPr lang="en-US" dirty="0">
                <a:solidFill>
                  <a:srgbClr val="000000"/>
                </a:solidFill>
              </a:rPr>
              <a:t>Itraconazole can reduce incidence of histoplasmosis in persons with advanced HIV who live in highly endemic areas</a:t>
            </a:r>
          </a:p>
          <a:p>
            <a:pPr>
              <a:lnSpc>
                <a:spcPct val="110000"/>
              </a:lnSpc>
            </a:pPr>
            <a:r>
              <a:rPr lang="en-US" dirty="0">
                <a:solidFill>
                  <a:srgbClr val="000000"/>
                </a:solidFill>
              </a:rPr>
              <a:t>Some experts give prophylaxis with itraconazole 200 mg daily to patients with CD4 &lt; 150 who are at high risk (occupational exposure or hyperendemic community)</a:t>
            </a:r>
          </a:p>
          <a:p>
            <a:pPr marL="114300" indent="0">
              <a:buNone/>
            </a:pPr>
            <a:endParaRPr lang="en-US" dirty="0"/>
          </a:p>
        </p:txBody>
      </p:sp>
      <p:sp>
        <p:nvSpPr>
          <p:cNvPr id="7" name="TextBox 6">
            <a:extLst>
              <a:ext uri="{FF2B5EF4-FFF2-40B4-BE49-F238E27FC236}">
                <a16:creationId xmlns:a16="http://schemas.microsoft.com/office/drawing/2014/main" id="{E6E6C043-67CB-42C7-BA71-A53643692994}"/>
              </a:ext>
            </a:extLst>
          </p:cNvPr>
          <p:cNvSpPr txBox="1"/>
          <p:nvPr/>
        </p:nvSpPr>
        <p:spPr>
          <a:xfrm>
            <a:off x="1600200" y="4709774"/>
            <a:ext cx="6477000" cy="246221"/>
          </a:xfrm>
          <a:prstGeom prst="rect">
            <a:avLst/>
          </a:prstGeom>
          <a:noFill/>
        </p:spPr>
        <p:txBody>
          <a:bodyPr wrap="square" rtlCol="0">
            <a:spAutoFit/>
          </a:bodyPr>
          <a:lstStyle/>
          <a:p>
            <a:r>
              <a:rPr lang="en-US" sz="1000" b="0" i="0" dirty="0">
                <a:solidFill>
                  <a:schemeClr val="bg1"/>
                </a:solidFill>
                <a:effectLst/>
                <a:latin typeface="Nunito Sans" pitchFamily="2" charset="0"/>
              </a:rPr>
              <a:t>https://clinicalinfo.hiv.gov/en/guidelines/hiv-clinical-guidelines-adult-and-adolescent-opportunistic-infections</a:t>
            </a:r>
            <a:endParaRPr lang="en-US" sz="1000" dirty="0">
              <a:solidFill>
                <a:schemeClr val="bg1"/>
              </a:solidFill>
            </a:endParaRPr>
          </a:p>
        </p:txBody>
      </p:sp>
    </p:spTree>
    <p:extLst>
      <p:ext uri="{BB962C8B-B14F-4D97-AF65-F5344CB8AC3E}">
        <p14:creationId xmlns:p14="http://schemas.microsoft.com/office/powerpoint/2010/main" val="4222107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20DA6-F0BF-4865-90D1-C47D37BCB239}"/>
              </a:ext>
            </a:extLst>
          </p:cNvPr>
          <p:cNvSpPr>
            <a:spLocks noGrp="1"/>
          </p:cNvSpPr>
          <p:nvPr>
            <p:ph type="title"/>
          </p:nvPr>
        </p:nvSpPr>
        <p:spPr/>
        <p:txBody>
          <a:bodyPr/>
          <a:lstStyle/>
          <a:p>
            <a:pPr algn="ctr"/>
            <a:r>
              <a:rPr lang="en-US" sz="3200" i="1" dirty="0"/>
              <a:t>Mycobacterium avium</a:t>
            </a:r>
            <a:r>
              <a:rPr lang="en-US" sz="3200" dirty="0"/>
              <a:t> complex (MAC) disease</a:t>
            </a:r>
          </a:p>
        </p:txBody>
      </p:sp>
      <p:sp>
        <p:nvSpPr>
          <p:cNvPr id="3" name="Content Placeholder 2">
            <a:extLst>
              <a:ext uri="{FF2B5EF4-FFF2-40B4-BE49-F238E27FC236}">
                <a16:creationId xmlns:a16="http://schemas.microsoft.com/office/drawing/2014/main" id="{8E35FD35-4044-451F-BA61-C12B302DA155}"/>
              </a:ext>
            </a:extLst>
          </p:cNvPr>
          <p:cNvSpPr>
            <a:spLocks noGrp="1"/>
          </p:cNvSpPr>
          <p:nvPr>
            <p:ph idx="1"/>
          </p:nvPr>
        </p:nvSpPr>
        <p:spPr>
          <a:xfrm>
            <a:off x="457200" y="1250135"/>
            <a:ext cx="8315569" cy="3275474"/>
          </a:xfrm>
        </p:spPr>
        <p:txBody>
          <a:bodyPr/>
          <a:lstStyle/>
          <a:p>
            <a:r>
              <a:rPr lang="en-US" dirty="0"/>
              <a:t>Primary prophylaxis against disseminated MAC disease NOT recommended if ART will be started imminently</a:t>
            </a:r>
          </a:p>
          <a:p>
            <a:endParaRPr lang="en-US" dirty="0"/>
          </a:p>
          <a:p>
            <a:r>
              <a:rPr lang="en-US" dirty="0"/>
              <a:t>If not receiving ART or remain viremic on ART with no good treatment options </a:t>
            </a:r>
            <a:r>
              <a:rPr lang="en-US" dirty="0">
                <a:sym typeface="Wingdings" panose="05000000000000000000" pitchFamily="2" charset="2"/>
              </a:rPr>
              <a:t> primary prophylaxis against disseminated MAC disease if </a:t>
            </a:r>
            <a:r>
              <a:rPr lang="en-US" dirty="0"/>
              <a:t>CD4</a:t>
            </a:r>
            <a:r>
              <a:rPr lang="en-US" baseline="30000" dirty="0"/>
              <a:t>+</a:t>
            </a:r>
            <a:r>
              <a:rPr lang="en-US" dirty="0">
                <a:sym typeface="Wingdings" panose="05000000000000000000" pitchFamily="2" charset="2"/>
              </a:rPr>
              <a:t> count &lt;50</a:t>
            </a:r>
            <a:endParaRPr lang="en-US" dirty="0"/>
          </a:p>
        </p:txBody>
      </p:sp>
      <p:sp>
        <p:nvSpPr>
          <p:cNvPr id="4" name="Slide Number Placeholder 3">
            <a:extLst>
              <a:ext uri="{FF2B5EF4-FFF2-40B4-BE49-F238E27FC236}">
                <a16:creationId xmlns:a16="http://schemas.microsoft.com/office/drawing/2014/main" id="{DE1B7CDE-EE03-4000-846E-3185B73CDA3A}"/>
              </a:ext>
            </a:extLst>
          </p:cNvPr>
          <p:cNvSpPr>
            <a:spLocks noGrp="1"/>
          </p:cNvSpPr>
          <p:nvPr>
            <p:ph type="sldNum" sz="quarter" idx="12"/>
          </p:nvPr>
        </p:nvSpPr>
        <p:spPr/>
        <p:txBody>
          <a:bodyPr/>
          <a:lstStyle/>
          <a:p>
            <a:fld id="{6E2D2B3B-882E-40F3-A32F-6DD516915044}" type="slidenum">
              <a:rPr lang="en-US" b="1" smtClean="0"/>
              <a:pPr/>
              <a:t>23</a:t>
            </a:fld>
            <a:endParaRPr lang="en-US" b="1"/>
          </a:p>
        </p:txBody>
      </p:sp>
      <p:sp>
        <p:nvSpPr>
          <p:cNvPr id="5" name="TextBox 4">
            <a:extLst>
              <a:ext uri="{FF2B5EF4-FFF2-40B4-BE49-F238E27FC236}">
                <a16:creationId xmlns:a16="http://schemas.microsoft.com/office/drawing/2014/main" id="{A41723F0-B391-4615-ACF4-7BE5F7EBC7FF}"/>
              </a:ext>
            </a:extLst>
          </p:cNvPr>
          <p:cNvSpPr txBox="1"/>
          <p:nvPr/>
        </p:nvSpPr>
        <p:spPr>
          <a:xfrm>
            <a:off x="1600200" y="4709774"/>
            <a:ext cx="6477000" cy="400110"/>
          </a:xfrm>
          <a:prstGeom prst="rect">
            <a:avLst/>
          </a:prstGeom>
          <a:noFill/>
        </p:spPr>
        <p:txBody>
          <a:bodyPr wrap="square" rtlCol="0">
            <a:spAutoFit/>
          </a:bodyPr>
          <a:lstStyle/>
          <a:p>
            <a:r>
              <a:rPr lang="en-US" sz="1000" b="1" i="0" dirty="0">
                <a:solidFill>
                  <a:schemeClr val="bg1"/>
                </a:solidFill>
                <a:effectLst/>
                <a:latin typeface="Nunito Sans" pitchFamily="2" charset="0"/>
              </a:rPr>
              <a:t>https://clinicalinfo.hiv.gov/en/guidelines/hiv-clinical-guidelines-adult-and-adolescent-opportunistic-infections</a:t>
            </a:r>
            <a:endParaRPr lang="en-US" sz="1000" b="1" dirty="0">
              <a:solidFill>
                <a:schemeClr val="bg1"/>
              </a:solidFill>
            </a:endParaRPr>
          </a:p>
        </p:txBody>
      </p:sp>
    </p:spTree>
    <p:extLst>
      <p:ext uri="{BB962C8B-B14F-4D97-AF65-F5344CB8AC3E}">
        <p14:creationId xmlns:p14="http://schemas.microsoft.com/office/powerpoint/2010/main" val="278221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055E4-05E9-4E56-9AB0-25B43DBF43FC}"/>
              </a:ext>
            </a:extLst>
          </p:cNvPr>
          <p:cNvSpPr>
            <a:spLocks noGrp="1"/>
          </p:cNvSpPr>
          <p:nvPr>
            <p:ph type="title"/>
          </p:nvPr>
        </p:nvSpPr>
        <p:spPr/>
        <p:txBody>
          <a:bodyPr/>
          <a:lstStyle/>
          <a:p>
            <a:pPr algn="ctr"/>
            <a:r>
              <a:rPr lang="en-US" dirty="0"/>
              <a:t>Starting antiretroviral therapy</a:t>
            </a:r>
          </a:p>
        </p:txBody>
      </p:sp>
      <p:sp>
        <p:nvSpPr>
          <p:cNvPr id="3" name="Content Placeholder 2">
            <a:extLst>
              <a:ext uri="{FF2B5EF4-FFF2-40B4-BE49-F238E27FC236}">
                <a16:creationId xmlns:a16="http://schemas.microsoft.com/office/drawing/2014/main" id="{68329766-ED68-47CC-BC6B-8D201E3336D4}"/>
              </a:ext>
            </a:extLst>
          </p:cNvPr>
          <p:cNvSpPr>
            <a:spLocks noGrp="1"/>
          </p:cNvSpPr>
          <p:nvPr>
            <p:ph idx="1"/>
          </p:nvPr>
        </p:nvSpPr>
        <p:spPr/>
        <p:txBody>
          <a:bodyPr>
            <a:noAutofit/>
          </a:bodyPr>
          <a:lstStyle/>
          <a:p>
            <a:r>
              <a:rPr lang="en-US" dirty="0"/>
              <a:t>In general, ART should be initiated as quickly as possible after diagnosis</a:t>
            </a:r>
          </a:p>
          <a:p>
            <a:endParaRPr lang="en-US" sz="2000" dirty="0"/>
          </a:p>
          <a:p>
            <a:r>
              <a:rPr lang="en-US" dirty="0"/>
              <a:t>More urgent indications:</a:t>
            </a:r>
          </a:p>
          <a:p>
            <a:pPr lvl="1"/>
            <a:r>
              <a:rPr lang="en-US" sz="2000" dirty="0"/>
              <a:t>Acute HIV infection, pregnancy, malignancy, HIV-associated nephropathy, progressive multifocal leukoencephalopathy (JC-virus-associated neurological disease), cryptosporidiosis, </a:t>
            </a:r>
            <a:r>
              <a:rPr lang="en-US" sz="2000" dirty="0" err="1"/>
              <a:t>microsporidiosis</a:t>
            </a:r>
            <a:endParaRPr lang="en-US" sz="2000" dirty="0"/>
          </a:p>
        </p:txBody>
      </p:sp>
      <p:sp>
        <p:nvSpPr>
          <p:cNvPr id="4" name="Slide Number Placeholder 3">
            <a:extLst>
              <a:ext uri="{FF2B5EF4-FFF2-40B4-BE49-F238E27FC236}">
                <a16:creationId xmlns:a16="http://schemas.microsoft.com/office/drawing/2014/main" id="{FBFC1B15-CEB7-4F6E-B0BF-6CE7E8F303D5}"/>
              </a:ext>
            </a:extLst>
          </p:cNvPr>
          <p:cNvSpPr>
            <a:spLocks noGrp="1"/>
          </p:cNvSpPr>
          <p:nvPr>
            <p:ph type="sldNum" sz="quarter" idx="12"/>
          </p:nvPr>
        </p:nvSpPr>
        <p:spPr/>
        <p:txBody>
          <a:bodyPr/>
          <a:lstStyle/>
          <a:p>
            <a:fld id="{6E2D2B3B-882E-40F3-A32F-6DD516915044}" type="slidenum">
              <a:rPr lang="en-US" b="1" smtClean="0"/>
              <a:pPr/>
              <a:t>24</a:t>
            </a:fld>
            <a:endParaRPr lang="en-US" b="1"/>
          </a:p>
        </p:txBody>
      </p:sp>
      <p:sp>
        <p:nvSpPr>
          <p:cNvPr id="5" name="TextBox 4">
            <a:extLst>
              <a:ext uri="{FF2B5EF4-FFF2-40B4-BE49-F238E27FC236}">
                <a16:creationId xmlns:a16="http://schemas.microsoft.com/office/drawing/2014/main" id="{3FAFFB67-B782-447C-813C-778CB53BA306}"/>
              </a:ext>
            </a:extLst>
          </p:cNvPr>
          <p:cNvSpPr txBox="1"/>
          <p:nvPr/>
        </p:nvSpPr>
        <p:spPr>
          <a:xfrm>
            <a:off x="1600200" y="4709774"/>
            <a:ext cx="6477000" cy="246221"/>
          </a:xfrm>
          <a:prstGeom prst="rect">
            <a:avLst/>
          </a:prstGeom>
          <a:noFill/>
        </p:spPr>
        <p:txBody>
          <a:bodyPr wrap="square" rtlCol="0">
            <a:spAutoFit/>
          </a:bodyPr>
          <a:lstStyle/>
          <a:p>
            <a:r>
              <a:rPr lang="en-US" sz="1000" b="0" i="0" dirty="0">
                <a:solidFill>
                  <a:schemeClr val="bg1"/>
                </a:solidFill>
                <a:effectLst/>
                <a:latin typeface="Nunito Sans" pitchFamily="2" charset="0"/>
              </a:rPr>
              <a:t>https://clinicalinfo.hiv.gov/en/guidelines/hiv-clinical-guidelines-adult-and-adolescent-opportunistic-infections</a:t>
            </a:r>
            <a:endParaRPr lang="en-US" sz="1000" dirty="0">
              <a:solidFill>
                <a:schemeClr val="bg1"/>
              </a:solidFill>
            </a:endParaRPr>
          </a:p>
        </p:txBody>
      </p:sp>
    </p:spTree>
    <p:extLst>
      <p:ext uri="{BB962C8B-B14F-4D97-AF65-F5344CB8AC3E}">
        <p14:creationId xmlns:p14="http://schemas.microsoft.com/office/powerpoint/2010/main" val="957344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DD292-C1C6-4D7F-A3EC-02D62FCDF471}"/>
              </a:ext>
            </a:extLst>
          </p:cNvPr>
          <p:cNvSpPr>
            <a:spLocks noGrp="1"/>
          </p:cNvSpPr>
          <p:nvPr>
            <p:ph type="title"/>
          </p:nvPr>
        </p:nvSpPr>
        <p:spPr/>
        <p:txBody>
          <a:bodyPr/>
          <a:lstStyle/>
          <a:p>
            <a:pPr algn="ctr"/>
            <a:r>
              <a:rPr lang="en-US" sz="3200" dirty="0"/>
              <a:t>In what situations should ART initiation specifically be delayed?</a:t>
            </a:r>
            <a:endParaRPr lang="en-US" dirty="0"/>
          </a:p>
        </p:txBody>
      </p:sp>
      <p:sp>
        <p:nvSpPr>
          <p:cNvPr id="3" name="Content Placeholder 2">
            <a:extLst>
              <a:ext uri="{FF2B5EF4-FFF2-40B4-BE49-F238E27FC236}">
                <a16:creationId xmlns:a16="http://schemas.microsoft.com/office/drawing/2014/main" id="{EA291F05-E481-45AA-839E-0840540CA1D4}"/>
              </a:ext>
            </a:extLst>
          </p:cNvPr>
          <p:cNvSpPr>
            <a:spLocks noGrp="1"/>
          </p:cNvSpPr>
          <p:nvPr>
            <p:ph idx="1"/>
          </p:nvPr>
        </p:nvSpPr>
        <p:spPr/>
        <p:txBody>
          <a:bodyPr>
            <a:noAutofit/>
          </a:bodyPr>
          <a:lstStyle/>
          <a:p>
            <a:r>
              <a:rPr lang="en-US" sz="2000" dirty="0">
                <a:solidFill>
                  <a:srgbClr val="C00000"/>
                </a:solidFill>
              </a:rPr>
              <a:t>Cryptococcal meningitis: </a:t>
            </a:r>
            <a:r>
              <a:rPr lang="en-US" sz="2000" dirty="0"/>
              <a:t>4-6 weeks after initiation of antifungal therapy</a:t>
            </a:r>
          </a:p>
          <a:p>
            <a:r>
              <a:rPr lang="en-US" sz="2000" dirty="0">
                <a:solidFill>
                  <a:srgbClr val="C00000"/>
                </a:solidFill>
              </a:rPr>
              <a:t>Tuberculosis (TB) meningitis: </a:t>
            </a:r>
            <a:r>
              <a:rPr lang="en-US" sz="2000" dirty="0"/>
              <a:t>complex. Requires individualized assessment and care</a:t>
            </a:r>
          </a:p>
          <a:p>
            <a:r>
              <a:rPr lang="en-US" sz="2000" dirty="0">
                <a:solidFill>
                  <a:srgbClr val="C00000"/>
                </a:solidFill>
              </a:rPr>
              <a:t>Other TB with CD4</a:t>
            </a:r>
            <a:r>
              <a:rPr lang="en-US" sz="2000" baseline="30000" dirty="0">
                <a:solidFill>
                  <a:srgbClr val="C00000"/>
                </a:solidFill>
              </a:rPr>
              <a:t>+</a:t>
            </a:r>
            <a:r>
              <a:rPr lang="en-US" sz="2000" dirty="0">
                <a:solidFill>
                  <a:srgbClr val="C00000"/>
                </a:solidFill>
              </a:rPr>
              <a:t> count &lt;50:</a:t>
            </a:r>
            <a:r>
              <a:rPr lang="en-US" sz="2000" dirty="0"/>
              <a:t> within 2 weeks of starting TB treatment</a:t>
            </a:r>
          </a:p>
          <a:p>
            <a:r>
              <a:rPr lang="en-US" sz="2000" dirty="0">
                <a:solidFill>
                  <a:srgbClr val="C00000"/>
                </a:solidFill>
              </a:rPr>
              <a:t>Other TB with CD4</a:t>
            </a:r>
            <a:r>
              <a:rPr lang="en-US" sz="2000" baseline="30000" dirty="0">
                <a:solidFill>
                  <a:srgbClr val="C00000"/>
                </a:solidFill>
              </a:rPr>
              <a:t>+</a:t>
            </a:r>
            <a:r>
              <a:rPr lang="en-US" sz="2000" dirty="0">
                <a:solidFill>
                  <a:srgbClr val="C00000"/>
                </a:solidFill>
              </a:rPr>
              <a:t> count ≥50: </a:t>
            </a:r>
            <a:r>
              <a:rPr lang="en-US" sz="2000" dirty="0"/>
              <a:t>within 8 weeks of starting TB treatment</a:t>
            </a:r>
          </a:p>
          <a:p>
            <a:r>
              <a:rPr lang="en-US" sz="2000" dirty="0">
                <a:solidFill>
                  <a:srgbClr val="C00000"/>
                </a:solidFill>
              </a:rPr>
              <a:t>Other OIs: </a:t>
            </a:r>
            <a:r>
              <a:rPr lang="en-US" sz="2000" dirty="0"/>
              <a:t>usually within 2 weeks of diagnosing and treating as patient improves</a:t>
            </a:r>
          </a:p>
        </p:txBody>
      </p:sp>
      <p:sp>
        <p:nvSpPr>
          <p:cNvPr id="4" name="Slide Number Placeholder 3">
            <a:extLst>
              <a:ext uri="{FF2B5EF4-FFF2-40B4-BE49-F238E27FC236}">
                <a16:creationId xmlns:a16="http://schemas.microsoft.com/office/drawing/2014/main" id="{9AD54E0C-053A-4BB0-9BEC-259CD8882BCE}"/>
              </a:ext>
            </a:extLst>
          </p:cNvPr>
          <p:cNvSpPr>
            <a:spLocks noGrp="1"/>
          </p:cNvSpPr>
          <p:nvPr>
            <p:ph type="sldNum" sz="quarter" idx="12"/>
          </p:nvPr>
        </p:nvSpPr>
        <p:spPr/>
        <p:txBody>
          <a:bodyPr/>
          <a:lstStyle/>
          <a:p>
            <a:fld id="{6E2D2B3B-882E-40F3-A32F-6DD516915044}" type="slidenum">
              <a:rPr lang="en-US" smtClean="0"/>
              <a:pPr/>
              <a:t>25</a:t>
            </a:fld>
            <a:endParaRPr lang="en-US"/>
          </a:p>
        </p:txBody>
      </p:sp>
      <p:sp>
        <p:nvSpPr>
          <p:cNvPr id="5" name="TextBox 4">
            <a:extLst>
              <a:ext uri="{FF2B5EF4-FFF2-40B4-BE49-F238E27FC236}">
                <a16:creationId xmlns:a16="http://schemas.microsoft.com/office/drawing/2014/main" id="{4D10479D-E343-4880-8E5C-CA0DA6F0E2AF}"/>
              </a:ext>
            </a:extLst>
          </p:cNvPr>
          <p:cNvSpPr txBox="1"/>
          <p:nvPr/>
        </p:nvSpPr>
        <p:spPr>
          <a:xfrm>
            <a:off x="1600200" y="4709774"/>
            <a:ext cx="6477000" cy="246221"/>
          </a:xfrm>
          <a:prstGeom prst="rect">
            <a:avLst/>
          </a:prstGeom>
          <a:noFill/>
        </p:spPr>
        <p:txBody>
          <a:bodyPr wrap="square" rtlCol="0">
            <a:spAutoFit/>
          </a:bodyPr>
          <a:lstStyle/>
          <a:p>
            <a:r>
              <a:rPr lang="en-US" sz="1000" b="0" i="0" dirty="0">
                <a:solidFill>
                  <a:schemeClr val="bg1"/>
                </a:solidFill>
                <a:effectLst/>
                <a:latin typeface="Nunito Sans" pitchFamily="2" charset="0"/>
              </a:rPr>
              <a:t>https://clinicalinfo.hiv.gov/en/guidelines/hiv-clinical-guidelines-adult-and-adolescent-opportunistic-infections</a:t>
            </a:r>
            <a:endParaRPr lang="en-US" sz="1000" dirty="0">
              <a:solidFill>
                <a:schemeClr val="bg1"/>
              </a:solidFill>
            </a:endParaRPr>
          </a:p>
        </p:txBody>
      </p:sp>
    </p:spTree>
    <p:extLst>
      <p:ext uri="{BB962C8B-B14F-4D97-AF65-F5344CB8AC3E}">
        <p14:creationId xmlns:p14="http://schemas.microsoft.com/office/powerpoint/2010/main" val="2129048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0AF9-494E-40AE-9249-105ACB82123C}"/>
              </a:ext>
            </a:extLst>
          </p:cNvPr>
          <p:cNvSpPr>
            <a:spLocks noGrp="1"/>
          </p:cNvSpPr>
          <p:nvPr>
            <p:ph type="title"/>
          </p:nvPr>
        </p:nvSpPr>
        <p:spPr/>
        <p:txBody>
          <a:bodyPr/>
          <a:lstStyle/>
          <a:p>
            <a:pPr algn="ctr"/>
            <a:r>
              <a:rPr lang="en-US" sz="3200" dirty="0"/>
              <a:t>Recommended first-line treatment for new diagnosis of HIV for most patients</a:t>
            </a:r>
          </a:p>
        </p:txBody>
      </p:sp>
      <p:sp>
        <p:nvSpPr>
          <p:cNvPr id="3" name="Content Placeholder 2">
            <a:extLst>
              <a:ext uri="{FF2B5EF4-FFF2-40B4-BE49-F238E27FC236}">
                <a16:creationId xmlns:a16="http://schemas.microsoft.com/office/drawing/2014/main" id="{57430CD6-A41D-423F-AA58-B119F1553E0D}"/>
              </a:ext>
            </a:extLst>
          </p:cNvPr>
          <p:cNvSpPr>
            <a:spLocks noGrp="1"/>
          </p:cNvSpPr>
          <p:nvPr>
            <p:ph idx="1"/>
          </p:nvPr>
        </p:nvSpPr>
        <p:spPr>
          <a:xfrm>
            <a:off x="453887" y="1289891"/>
            <a:ext cx="8315569" cy="3275474"/>
          </a:xfrm>
        </p:spPr>
        <p:txBody>
          <a:bodyPr>
            <a:normAutofit fontScale="92500" lnSpcReduction="20000"/>
          </a:bodyPr>
          <a:lstStyle/>
          <a:p>
            <a:r>
              <a:rPr lang="en-US" dirty="0"/>
              <a:t>Tenofovir AF/emtricitabine/</a:t>
            </a:r>
            <a:r>
              <a:rPr lang="en-US" dirty="0" err="1"/>
              <a:t>bictegravir</a:t>
            </a:r>
            <a:r>
              <a:rPr lang="en-US" dirty="0"/>
              <a:t> (</a:t>
            </a:r>
            <a:r>
              <a:rPr lang="en-US" dirty="0" err="1"/>
              <a:t>Biktarvy</a:t>
            </a:r>
            <a:r>
              <a:rPr lang="en-US" baseline="30000" dirty="0"/>
              <a:t>®</a:t>
            </a:r>
            <a:r>
              <a:rPr lang="en-US" dirty="0"/>
              <a:t>)</a:t>
            </a:r>
          </a:p>
          <a:p>
            <a:r>
              <a:rPr lang="en-US" dirty="0"/>
              <a:t>Abacavir/lamivudine/dolutegravir (</a:t>
            </a:r>
            <a:r>
              <a:rPr lang="en-US" dirty="0" err="1"/>
              <a:t>Triumeq</a:t>
            </a:r>
            <a:r>
              <a:rPr lang="en-US" baseline="30000" dirty="0"/>
              <a:t>®</a:t>
            </a:r>
            <a:r>
              <a:rPr lang="en-US" dirty="0"/>
              <a:t>)</a:t>
            </a:r>
          </a:p>
          <a:p>
            <a:pPr lvl="1"/>
            <a:r>
              <a:rPr lang="en-US" dirty="0"/>
              <a:t>HLA B*5701 must be negative</a:t>
            </a:r>
          </a:p>
          <a:p>
            <a:pPr lvl="1"/>
            <a:r>
              <a:rPr lang="en-US" dirty="0"/>
              <a:t>No hepatitis B (HBV) co-infection</a:t>
            </a:r>
          </a:p>
          <a:p>
            <a:r>
              <a:rPr lang="en-US" dirty="0"/>
              <a:t>Dolutegravir (</a:t>
            </a:r>
            <a:r>
              <a:rPr lang="en-US" dirty="0" err="1"/>
              <a:t>Tivicay</a:t>
            </a:r>
            <a:r>
              <a:rPr lang="en-US" baseline="30000" dirty="0"/>
              <a:t>®</a:t>
            </a:r>
            <a:r>
              <a:rPr lang="en-US" dirty="0"/>
              <a:t>) + emtricitabine or lamivudine + tenofovir AF/DF</a:t>
            </a:r>
          </a:p>
          <a:p>
            <a:r>
              <a:rPr lang="en-US" dirty="0"/>
              <a:t>Dolutegravir/lamivudine (</a:t>
            </a:r>
            <a:r>
              <a:rPr lang="en-US" dirty="0" err="1"/>
              <a:t>Dovato</a:t>
            </a:r>
            <a:r>
              <a:rPr lang="en-US" baseline="30000" dirty="0"/>
              <a:t>®</a:t>
            </a:r>
            <a:r>
              <a:rPr lang="en-US" dirty="0"/>
              <a:t>)</a:t>
            </a:r>
          </a:p>
          <a:p>
            <a:pPr lvl="1"/>
            <a:r>
              <a:rPr lang="en-US" dirty="0"/>
              <a:t>HIV VL should be &lt;500K</a:t>
            </a:r>
          </a:p>
          <a:p>
            <a:pPr lvl="1"/>
            <a:r>
              <a:rPr lang="en-US" dirty="0"/>
              <a:t>No hepatitis B co-infection</a:t>
            </a:r>
          </a:p>
          <a:p>
            <a:pPr lvl="1"/>
            <a:r>
              <a:rPr lang="en-US" dirty="0"/>
              <a:t>HIV genotype and HBV test results should be available</a:t>
            </a:r>
          </a:p>
        </p:txBody>
      </p:sp>
      <p:sp>
        <p:nvSpPr>
          <p:cNvPr id="4" name="Slide Number Placeholder 3">
            <a:extLst>
              <a:ext uri="{FF2B5EF4-FFF2-40B4-BE49-F238E27FC236}">
                <a16:creationId xmlns:a16="http://schemas.microsoft.com/office/drawing/2014/main" id="{D1AB3501-C09A-4108-989F-87828F2150A5}"/>
              </a:ext>
            </a:extLst>
          </p:cNvPr>
          <p:cNvSpPr>
            <a:spLocks noGrp="1"/>
          </p:cNvSpPr>
          <p:nvPr>
            <p:ph type="sldNum" sz="quarter" idx="12"/>
          </p:nvPr>
        </p:nvSpPr>
        <p:spPr/>
        <p:txBody>
          <a:bodyPr/>
          <a:lstStyle/>
          <a:p>
            <a:fld id="{6E2D2B3B-882E-40F3-A32F-6DD516915044}" type="slidenum">
              <a:rPr lang="en-US" b="1" smtClean="0"/>
              <a:pPr/>
              <a:t>26</a:t>
            </a:fld>
            <a:endParaRPr lang="en-US" b="1"/>
          </a:p>
        </p:txBody>
      </p:sp>
      <p:sp>
        <p:nvSpPr>
          <p:cNvPr id="5" name="TextBox 4">
            <a:extLst>
              <a:ext uri="{FF2B5EF4-FFF2-40B4-BE49-F238E27FC236}">
                <a16:creationId xmlns:a16="http://schemas.microsoft.com/office/drawing/2014/main" id="{EBB708D5-C341-41FB-8763-2A03945FE471}"/>
              </a:ext>
            </a:extLst>
          </p:cNvPr>
          <p:cNvSpPr txBox="1"/>
          <p:nvPr/>
        </p:nvSpPr>
        <p:spPr>
          <a:xfrm>
            <a:off x="1752600" y="4706688"/>
            <a:ext cx="6324600" cy="461665"/>
          </a:xfrm>
          <a:prstGeom prst="rect">
            <a:avLst/>
          </a:prstGeom>
          <a:noFill/>
        </p:spPr>
        <p:txBody>
          <a:bodyPr wrap="square" rtlCol="0">
            <a:spAutoFit/>
          </a:bodyPr>
          <a:lstStyle/>
          <a:p>
            <a:r>
              <a:rPr lang="en-US" sz="1200" dirty="0">
                <a:solidFill>
                  <a:schemeClr val="bg1"/>
                </a:solidFill>
              </a:rPr>
              <a:t>HBV = hepatitis B virus; tenofovir AF = tenofovir alafenamide; tenofovir DF = tenofovir disoproxil fumarate</a:t>
            </a:r>
          </a:p>
        </p:txBody>
      </p:sp>
    </p:spTree>
    <p:extLst>
      <p:ext uri="{BB962C8B-B14F-4D97-AF65-F5344CB8AC3E}">
        <p14:creationId xmlns:p14="http://schemas.microsoft.com/office/powerpoint/2010/main" val="1306737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6E875-3FFC-4121-9D91-A6CB2FE0A214}"/>
              </a:ext>
            </a:extLst>
          </p:cNvPr>
          <p:cNvSpPr>
            <a:spLocks noGrp="1"/>
          </p:cNvSpPr>
          <p:nvPr>
            <p:ph type="title"/>
          </p:nvPr>
        </p:nvSpPr>
        <p:spPr/>
        <p:txBody>
          <a:bodyPr/>
          <a:lstStyle/>
          <a:p>
            <a:pPr algn="ctr"/>
            <a:r>
              <a:rPr lang="en-US" dirty="0"/>
              <a:t>Few notes about first-line regimens</a:t>
            </a:r>
          </a:p>
        </p:txBody>
      </p:sp>
      <p:sp>
        <p:nvSpPr>
          <p:cNvPr id="3" name="Content Placeholder 2">
            <a:extLst>
              <a:ext uri="{FF2B5EF4-FFF2-40B4-BE49-F238E27FC236}">
                <a16:creationId xmlns:a16="http://schemas.microsoft.com/office/drawing/2014/main" id="{EFA35DDB-B980-4D06-9C96-F843FB675872}"/>
              </a:ext>
            </a:extLst>
          </p:cNvPr>
          <p:cNvSpPr>
            <a:spLocks noGrp="1"/>
          </p:cNvSpPr>
          <p:nvPr>
            <p:ph idx="1"/>
          </p:nvPr>
        </p:nvSpPr>
        <p:spPr/>
        <p:txBody>
          <a:bodyPr/>
          <a:lstStyle/>
          <a:p>
            <a:r>
              <a:rPr lang="en-US" dirty="0"/>
              <a:t>All regimens are 2 NRTIs + 1 INSTI with exception of dolutegravir/lamivudine (1 NRTI + 1 INSTI)</a:t>
            </a:r>
          </a:p>
          <a:p>
            <a:endParaRPr lang="en-US" dirty="0"/>
          </a:p>
          <a:p>
            <a:r>
              <a:rPr lang="en-US" dirty="0"/>
              <a:t>No protease inhibitors listed</a:t>
            </a:r>
          </a:p>
          <a:p>
            <a:endParaRPr lang="en-US" dirty="0"/>
          </a:p>
          <a:p>
            <a:r>
              <a:rPr lang="en-US" dirty="0"/>
              <a:t>Select carefully if patient has chronic kidney disease</a:t>
            </a:r>
          </a:p>
        </p:txBody>
      </p:sp>
      <p:sp>
        <p:nvSpPr>
          <p:cNvPr id="4" name="Slide Number Placeholder 3">
            <a:extLst>
              <a:ext uri="{FF2B5EF4-FFF2-40B4-BE49-F238E27FC236}">
                <a16:creationId xmlns:a16="http://schemas.microsoft.com/office/drawing/2014/main" id="{241156E7-70FC-417C-AF6A-ADE284DDFA27}"/>
              </a:ext>
            </a:extLst>
          </p:cNvPr>
          <p:cNvSpPr>
            <a:spLocks noGrp="1"/>
          </p:cNvSpPr>
          <p:nvPr>
            <p:ph type="sldNum" sz="quarter" idx="12"/>
          </p:nvPr>
        </p:nvSpPr>
        <p:spPr/>
        <p:txBody>
          <a:bodyPr/>
          <a:lstStyle/>
          <a:p>
            <a:fld id="{6E2D2B3B-882E-40F3-A32F-6DD516915044}" type="slidenum">
              <a:rPr lang="en-US" b="1" smtClean="0"/>
              <a:pPr/>
              <a:t>27</a:t>
            </a:fld>
            <a:endParaRPr lang="en-US" b="1"/>
          </a:p>
        </p:txBody>
      </p:sp>
      <p:sp>
        <p:nvSpPr>
          <p:cNvPr id="5" name="TextBox 4">
            <a:extLst>
              <a:ext uri="{FF2B5EF4-FFF2-40B4-BE49-F238E27FC236}">
                <a16:creationId xmlns:a16="http://schemas.microsoft.com/office/drawing/2014/main" id="{A9BD171B-9819-6483-F677-096BD22CD6D4}"/>
              </a:ext>
            </a:extLst>
          </p:cNvPr>
          <p:cNvSpPr txBox="1"/>
          <p:nvPr/>
        </p:nvSpPr>
        <p:spPr>
          <a:xfrm>
            <a:off x="2133600" y="4629150"/>
            <a:ext cx="5105400" cy="523220"/>
          </a:xfrm>
          <a:prstGeom prst="rect">
            <a:avLst/>
          </a:prstGeom>
          <a:noFill/>
        </p:spPr>
        <p:txBody>
          <a:bodyPr wrap="square" rtlCol="0">
            <a:spAutoFit/>
          </a:bodyPr>
          <a:lstStyle/>
          <a:p>
            <a:pPr algn="ctr"/>
            <a:r>
              <a:rPr lang="en-US" sz="1400" dirty="0">
                <a:solidFill>
                  <a:schemeClr val="bg1"/>
                </a:solidFill>
              </a:rPr>
              <a:t>NRTI=nucleoside reverse transcriptase inhibitor; INSTI=integrase strand transfer inhibitor</a:t>
            </a:r>
          </a:p>
        </p:txBody>
      </p:sp>
    </p:spTree>
    <p:extLst>
      <p:ext uri="{BB962C8B-B14F-4D97-AF65-F5344CB8AC3E}">
        <p14:creationId xmlns:p14="http://schemas.microsoft.com/office/powerpoint/2010/main" val="37298587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6B5B6-0CD4-28F0-6D2F-82DD703B6F7A}"/>
              </a:ext>
            </a:extLst>
          </p:cNvPr>
          <p:cNvSpPr>
            <a:spLocks noGrp="1"/>
          </p:cNvSpPr>
          <p:nvPr>
            <p:ph type="title"/>
          </p:nvPr>
        </p:nvSpPr>
        <p:spPr/>
        <p:txBody>
          <a:bodyPr/>
          <a:lstStyle/>
          <a:p>
            <a:pPr algn="ctr"/>
            <a:r>
              <a:rPr lang="en-US" sz="3200" dirty="0"/>
              <a:t>For persons with HIV and prior use of long-acting cabotegravir for </a:t>
            </a:r>
            <a:r>
              <a:rPr lang="en-US" sz="3200" dirty="0" err="1"/>
              <a:t>PrEP</a:t>
            </a:r>
            <a:endParaRPr lang="en-US" sz="3200" dirty="0"/>
          </a:p>
        </p:txBody>
      </p:sp>
      <p:sp>
        <p:nvSpPr>
          <p:cNvPr id="3" name="Content Placeholder 2">
            <a:extLst>
              <a:ext uri="{FF2B5EF4-FFF2-40B4-BE49-F238E27FC236}">
                <a16:creationId xmlns:a16="http://schemas.microsoft.com/office/drawing/2014/main" id="{429A7031-47E8-44DD-2C3E-5E3F7F78873A}"/>
              </a:ext>
            </a:extLst>
          </p:cNvPr>
          <p:cNvSpPr>
            <a:spLocks noGrp="1"/>
          </p:cNvSpPr>
          <p:nvPr>
            <p:ph idx="1"/>
          </p:nvPr>
        </p:nvSpPr>
        <p:spPr>
          <a:xfrm>
            <a:off x="457199" y="1352550"/>
            <a:ext cx="8315569" cy="3275474"/>
          </a:xfrm>
        </p:spPr>
        <p:txBody>
          <a:bodyPr>
            <a:normAutofit/>
          </a:bodyPr>
          <a:lstStyle/>
          <a:p>
            <a:r>
              <a:rPr lang="en-US" sz="2800" dirty="0"/>
              <a:t>Obtain INSTI genotypic resistance testing</a:t>
            </a:r>
          </a:p>
          <a:p>
            <a:endParaRPr lang="en-US" sz="2800" dirty="0"/>
          </a:p>
          <a:p>
            <a:r>
              <a:rPr lang="en-US" sz="2800" dirty="0"/>
              <a:t>If treatment is started prior to the results of this testing being available:</a:t>
            </a:r>
          </a:p>
          <a:p>
            <a:pPr lvl="1"/>
            <a:r>
              <a:rPr lang="en-US" sz="2400" dirty="0">
                <a:solidFill>
                  <a:srgbClr val="C00000"/>
                </a:solidFill>
              </a:rPr>
              <a:t>Boosted darunavir (PI) + emtricitabine or lamivudine + tenofovir AF/DF</a:t>
            </a:r>
          </a:p>
        </p:txBody>
      </p:sp>
      <p:sp>
        <p:nvSpPr>
          <p:cNvPr id="4" name="Slide Number Placeholder 3">
            <a:extLst>
              <a:ext uri="{FF2B5EF4-FFF2-40B4-BE49-F238E27FC236}">
                <a16:creationId xmlns:a16="http://schemas.microsoft.com/office/drawing/2014/main" id="{83532C1D-8964-5D1A-6ED3-96F090D1247B}"/>
              </a:ext>
            </a:extLst>
          </p:cNvPr>
          <p:cNvSpPr>
            <a:spLocks noGrp="1"/>
          </p:cNvSpPr>
          <p:nvPr>
            <p:ph type="sldNum" sz="quarter" idx="12"/>
          </p:nvPr>
        </p:nvSpPr>
        <p:spPr/>
        <p:txBody>
          <a:bodyPr/>
          <a:lstStyle/>
          <a:p>
            <a:fld id="{6E2D2B3B-882E-40F3-A32F-6DD516915044}" type="slidenum">
              <a:rPr lang="en-US" smtClean="0"/>
              <a:pPr/>
              <a:t>28</a:t>
            </a:fld>
            <a:endParaRPr lang="en-US"/>
          </a:p>
        </p:txBody>
      </p:sp>
    </p:spTree>
    <p:extLst>
      <p:ext uri="{BB962C8B-B14F-4D97-AF65-F5344CB8AC3E}">
        <p14:creationId xmlns:p14="http://schemas.microsoft.com/office/powerpoint/2010/main" val="371635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E2CA402-6AE9-8542-9F3A-CF1F1B3131B3}"/>
              </a:ext>
            </a:extLst>
          </p:cNvPr>
          <p:cNvSpPr>
            <a:spLocks noGrp="1"/>
          </p:cNvSpPr>
          <p:nvPr>
            <p:ph type="title"/>
          </p:nvPr>
        </p:nvSpPr>
        <p:spPr>
          <a:xfrm>
            <a:off x="457200" y="-19050"/>
            <a:ext cx="8315569" cy="857250"/>
          </a:xfrm>
        </p:spPr>
        <p:txBody>
          <a:bodyPr/>
          <a:lstStyle/>
          <a:p>
            <a:pPr algn="ctr"/>
            <a:r>
              <a:rPr lang="en-US" dirty="0">
                <a:solidFill>
                  <a:schemeClr val="tx2"/>
                </a:solidFill>
              </a:rPr>
              <a:t>References</a:t>
            </a:r>
          </a:p>
        </p:txBody>
      </p:sp>
      <p:sp>
        <p:nvSpPr>
          <p:cNvPr id="7" name="Slide Number Placeholder 6"/>
          <p:cNvSpPr>
            <a:spLocks noGrp="1"/>
          </p:cNvSpPr>
          <p:nvPr>
            <p:ph type="sldNum" sz="quarter" idx="12"/>
          </p:nvPr>
        </p:nvSpPr>
        <p:spPr/>
        <p:txBody>
          <a:bodyPr/>
          <a:lstStyle/>
          <a:p>
            <a:fld id="{9F49499B-0A11-F941-988B-5A98BBA90756}" type="slidenum">
              <a:rPr lang="en-US" b="1" smtClean="0">
                <a:solidFill>
                  <a:srgbClr val="FFFFFF"/>
                </a:solidFill>
              </a:rPr>
              <a:pPr/>
              <a:t>29</a:t>
            </a:fld>
            <a:endParaRPr lang="en-US" b="1" dirty="0">
              <a:solidFill>
                <a:srgbClr val="FFFFFF"/>
              </a:solidFill>
            </a:endParaRPr>
          </a:p>
        </p:txBody>
      </p:sp>
      <p:sp>
        <p:nvSpPr>
          <p:cNvPr id="2" name="Content Placeholder 1"/>
          <p:cNvSpPr>
            <a:spLocks noGrp="1"/>
          </p:cNvSpPr>
          <p:nvPr>
            <p:ph idx="1"/>
          </p:nvPr>
        </p:nvSpPr>
        <p:spPr>
          <a:xfrm>
            <a:off x="457200" y="1047750"/>
            <a:ext cx="8315569" cy="3275474"/>
          </a:xfrm>
        </p:spPr>
        <p:txBody>
          <a:bodyPr/>
          <a:lstStyle/>
          <a:p>
            <a:r>
              <a:rPr lang="en-US" dirty="0"/>
              <a:t>Thompson MA et al. Primary care guidance for persons with HIV: 2020 update by the HIV Medicine Association of the Infectious Diseases Society of America. </a:t>
            </a:r>
            <a:r>
              <a:rPr lang="en-US" i="1" dirty="0"/>
              <a:t>Clin Infect Dis</a:t>
            </a:r>
            <a:r>
              <a:rPr lang="en-US" dirty="0"/>
              <a:t>. Published online November 6, 2020.</a:t>
            </a:r>
          </a:p>
          <a:p>
            <a:endParaRPr lang="en-US" dirty="0"/>
          </a:p>
          <a:p>
            <a:r>
              <a:rPr lang="en-US" dirty="0"/>
              <a:t>Clinical Info at HIV.gov. </a:t>
            </a:r>
            <a:r>
              <a:rPr lang="en-US" dirty="0">
                <a:hlinkClick r:id="rId2"/>
              </a:rPr>
              <a:t>https://clinicalinfo.hiv.gov/en</a:t>
            </a:r>
            <a:endParaRPr lang="en-US" dirty="0"/>
          </a:p>
        </p:txBody>
      </p:sp>
    </p:spTree>
    <p:extLst>
      <p:ext uri="{BB962C8B-B14F-4D97-AF65-F5344CB8AC3E}">
        <p14:creationId xmlns:p14="http://schemas.microsoft.com/office/powerpoint/2010/main" val="2266130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89A5B-B2D3-4EA3-A299-125CFB7E71CC}"/>
              </a:ext>
            </a:extLst>
          </p:cNvPr>
          <p:cNvSpPr>
            <a:spLocks noGrp="1"/>
          </p:cNvSpPr>
          <p:nvPr>
            <p:ph type="title"/>
          </p:nvPr>
        </p:nvSpPr>
        <p:spPr/>
        <p:txBody>
          <a:bodyPr/>
          <a:lstStyle/>
          <a:p>
            <a:pPr algn="ctr"/>
            <a:r>
              <a:rPr lang="en-US" dirty="0"/>
              <a:t>Use of Trade/Brand Names</a:t>
            </a:r>
          </a:p>
        </p:txBody>
      </p:sp>
      <p:sp>
        <p:nvSpPr>
          <p:cNvPr id="3" name="Content Placeholder 2">
            <a:extLst>
              <a:ext uri="{FF2B5EF4-FFF2-40B4-BE49-F238E27FC236}">
                <a16:creationId xmlns:a16="http://schemas.microsoft.com/office/drawing/2014/main" id="{F2CDBED2-F37B-4958-BED9-2C8460F26CD1}"/>
              </a:ext>
            </a:extLst>
          </p:cNvPr>
          <p:cNvSpPr>
            <a:spLocks noGrp="1"/>
          </p:cNvSpPr>
          <p:nvPr>
            <p:ph idx="1"/>
          </p:nvPr>
        </p:nvSpPr>
        <p:spPr/>
        <p:txBody>
          <a:bodyPr/>
          <a:lstStyle/>
          <a:p>
            <a:endParaRPr lang="en-US" dirty="0"/>
          </a:p>
          <a:p>
            <a:pPr marL="114297"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B4EE4A2-2D25-4575-BE19-535D47BF54A6}"/>
              </a:ext>
            </a:extLst>
          </p:cNvPr>
          <p:cNvSpPr>
            <a:spLocks noGrp="1"/>
          </p:cNvSpPr>
          <p:nvPr>
            <p:ph type="sldNum" sz="quarter" idx="12"/>
          </p:nvPr>
        </p:nvSpPr>
        <p:spPr/>
        <p:txBody>
          <a:bodyPr/>
          <a:lstStyle/>
          <a:p>
            <a:pPr defTabSz="914378"/>
            <a:fld id="{6E2D2B3B-882E-40F3-A32F-6DD516915044}" type="slidenum">
              <a:rPr lang="en-US">
                <a:solidFill>
                  <a:srgbClr val="FFFFFF"/>
                </a:solidFill>
                <a:latin typeface="Arial"/>
              </a:rPr>
              <a:pPr defTabSz="914378"/>
              <a:t>3</a:t>
            </a:fld>
            <a:endParaRPr lang="en-US" dirty="0">
              <a:solidFill>
                <a:srgbClr val="FFFFFF"/>
              </a:solidFill>
              <a:latin typeface="Arial"/>
            </a:endParaRPr>
          </a:p>
        </p:txBody>
      </p:sp>
      <p:sp>
        <p:nvSpPr>
          <p:cNvPr id="5" name="TextBox 4">
            <a:extLst>
              <a:ext uri="{FF2B5EF4-FFF2-40B4-BE49-F238E27FC236}">
                <a16:creationId xmlns:a16="http://schemas.microsoft.com/office/drawing/2014/main" id="{F0BEDD42-78D0-43EE-8998-2C3555A31481}"/>
              </a:ext>
            </a:extLst>
          </p:cNvPr>
          <p:cNvSpPr txBox="1"/>
          <p:nvPr/>
        </p:nvSpPr>
        <p:spPr>
          <a:xfrm>
            <a:off x="669192" y="1063230"/>
            <a:ext cx="7891585" cy="3477875"/>
          </a:xfrm>
          <a:prstGeom prst="rect">
            <a:avLst/>
          </a:prstGeom>
          <a:noFill/>
        </p:spPr>
        <p:txBody>
          <a:bodyPr wrap="square" rtlCol="0">
            <a:spAutoFit/>
          </a:bodyPr>
          <a:lstStyle/>
          <a:p>
            <a:pPr defTabSz="914378"/>
            <a:r>
              <a:rPr lang="en-US" sz="2000" dirty="0">
                <a:solidFill>
                  <a:srgbClr val="222222"/>
                </a:solidFill>
                <a:latin typeface="Arial"/>
                <a:ea typeface="Calibri" panose="020F0502020204030204" pitchFamily="34" charset="0"/>
                <a:cs typeface="Times New Roman" panose="02020603050405020304" pitchFamily="18" charset="0"/>
              </a:rPr>
              <a:t>This program is supported by the Health Resources and Services Administration (HRSA) of the U.S. </a:t>
            </a:r>
            <a:r>
              <a:rPr lang="en-US" sz="2000" dirty="0">
                <a:solidFill>
                  <a:srgbClr val="222222"/>
                </a:solidFill>
                <a:ea typeface="Calibri" panose="020F0502020204030204" pitchFamily="34" charset="0"/>
                <a:cs typeface="Times New Roman" panose="02020603050405020304" pitchFamily="18" charset="0"/>
              </a:rPr>
              <a:t>Department of Health and Human Services (HHS) as part of an award totaling $</a:t>
            </a:r>
            <a:r>
              <a:rPr lang="en-US" sz="2000" dirty="0">
                <a:solidFill>
                  <a:srgbClr val="222222"/>
                </a:solidFill>
                <a:ea typeface="Calibri" panose="020F0502020204030204" pitchFamily="34" charset="0"/>
                <a:cs typeface="Times New Roman"/>
              </a:rPr>
              <a:t>4,205,743</a:t>
            </a:r>
            <a:r>
              <a:rPr lang="en-US" sz="2000" dirty="0">
                <a:solidFill>
                  <a:srgbClr val="222222"/>
                </a:solidFill>
                <a:ea typeface="Calibri" panose="020F0502020204030204" pitchFamily="34" charset="0"/>
                <a:cs typeface="Times New Roman" panose="02020603050405020304" pitchFamily="18" charset="0"/>
              </a:rPr>
              <a:t>, with 0% financed with non-governmental sources. </a:t>
            </a:r>
          </a:p>
          <a:p>
            <a:pPr defTabSz="914378"/>
            <a:endParaRPr lang="en-US" sz="2000" dirty="0">
              <a:solidFill>
                <a:srgbClr val="222222"/>
              </a:solidFill>
              <a:latin typeface="Arial"/>
              <a:ea typeface="Calibri" panose="020F0502020204030204" pitchFamily="34" charset="0"/>
              <a:cs typeface="Times New Roman" panose="02020603050405020304" pitchFamily="18" charset="0"/>
            </a:endParaRPr>
          </a:p>
          <a:p>
            <a:pPr defTabSz="914378"/>
            <a:r>
              <a:rPr lang="en-US" sz="2000" dirty="0">
                <a:solidFill>
                  <a:srgbClr val="222222"/>
                </a:solidFill>
                <a:latin typeface="Arial"/>
                <a:ea typeface="Calibri" panose="020F0502020204030204" pitchFamily="34" charset="0"/>
                <a:cs typeface="Times New Roman" panose="02020603050405020304" pitchFamily="18" charset="0"/>
              </a:rPr>
              <a:t>The views expressed do not necessarily reflect the official policies of the  Department of Health and Human Services, nor does mention of trade names, commercial practices, or organizations imply endorsement by the U.S. Government. </a:t>
            </a:r>
            <a:r>
              <a:rPr lang="en-US" sz="2000" i="1" dirty="0">
                <a:solidFill>
                  <a:srgbClr val="222222"/>
                </a:solidFill>
                <a:latin typeface="Arial"/>
                <a:ea typeface="Calibri" panose="020F0502020204030204" pitchFamily="34" charset="0"/>
                <a:cs typeface="Times New Roman" panose="02020603050405020304" pitchFamily="18" charset="0"/>
              </a:rPr>
              <a:t>Any trade/brand names for products mentioned during this presentation are for training and identification purposes only.</a:t>
            </a:r>
            <a:endParaRPr lang="en-US" sz="2000" dirty="0">
              <a:solidFill>
                <a:srgbClr val="222222"/>
              </a:solidFill>
              <a:latin typeface="Aria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8893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85900" y="205978"/>
            <a:ext cx="6236677" cy="536972"/>
          </a:xfrm>
        </p:spPr>
        <p:txBody>
          <a:bodyPr/>
          <a:lstStyle/>
          <a:p>
            <a:pPr algn="ctr"/>
            <a:r>
              <a:rPr lang="en-US" dirty="0"/>
              <a:t>Resources</a:t>
            </a:r>
          </a:p>
        </p:txBody>
      </p:sp>
      <p:sp>
        <p:nvSpPr>
          <p:cNvPr id="6" name="Content Placeholder 5"/>
          <p:cNvSpPr>
            <a:spLocks noGrp="1"/>
          </p:cNvSpPr>
          <p:nvPr>
            <p:ph sz="half" idx="1"/>
          </p:nvPr>
        </p:nvSpPr>
        <p:spPr>
          <a:xfrm>
            <a:off x="0" y="895350"/>
            <a:ext cx="4743450" cy="3771900"/>
          </a:xfrm>
        </p:spPr>
        <p:txBody>
          <a:bodyPr>
            <a:normAutofit fontScale="85000" lnSpcReduction="20000"/>
          </a:bodyPr>
          <a:lstStyle/>
          <a:p>
            <a:r>
              <a:rPr lang="en-US" dirty="0"/>
              <a:t>National Clinician  Consultation Center </a:t>
            </a:r>
            <a:r>
              <a:rPr lang="en-US" sz="1900" dirty="0">
                <a:hlinkClick r:id="rId3"/>
              </a:rPr>
              <a:t>http://nccc.ucsf.edu/</a:t>
            </a:r>
            <a:endParaRPr lang="en-US" sz="1900" dirty="0"/>
          </a:p>
          <a:p>
            <a:pPr lvl="1"/>
            <a:r>
              <a:rPr lang="en-US" dirty="0"/>
              <a:t>HIV Management</a:t>
            </a:r>
          </a:p>
          <a:p>
            <a:pPr lvl="1"/>
            <a:r>
              <a:rPr lang="en-US" dirty="0"/>
              <a:t>Perinatal HIV </a:t>
            </a:r>
          </a:p>
          <a:p>
            <a:pPr lvl="1"/>
            <a:r>
              <a:rPr lang="en-US" dirty="0"/>
              <a:t>HIV PrEP </a:t>
            </a:r>
          </a:p>
          <a:p>
            <a:pPr lvl="1"/>
            <a:r>
              <a:rPr lang="en-US" dirty="0"/>
              <a:t>HIV PEP line</a:t>
            </a:r>
          </a:p>
          <a:p>
            <a:pPr lvl="1"/>
            <a:r>
              <a:rPr lang="en-US" dirty="0"/>
              <a:t>HCV Management</a:t>
            </a:r>
          </a:p>
          <a:p>
            <a:pPr lvl="1"/>
            <a:r>
              <a:rPr lang="en-US" dirty="0"/>
              <a:t>Substance Use Management</a:t>
            </a:r>
          </a:p>
          <a:p>
            <a:pPr lvl="1"/>
            <a:endParaRPr lang="en-US" sz="1000" dirty="0"/>
          </a:p>
          <a:p>
            <a:r>
              <a:rPr lang="en-US" dirty="0"/>
              <a:t>Present on ECHO</a:t>
            </a:r>
            <a:endParaRPr lang="en-US" sz="600" dirty="0"/>
          </a:p>
          <a:p>
            <a:pPr algn="l" rtl="0" fontAlgn="base">
              <a:buFont typeface="Arial" panose="020B0604020202020204" pitchFamily="34" charset="0"/>
              <a:buChar char="•"/>
            </a:pPr>
            <a:r>
              <a:rPr lang="en-US" sz="1900" b="0" i="0" u="sng" strike="noStrike" dirty="0">
                <a:solidFill>
                  <a:srgbClr val="478FCC"/>
                </a:solidFill>
                <a:effectLst/>
                <a:latin typeface="Arial" panose="020B0604020202020204" pitchFamily="34" charset="0"/>
                <a:hlinkClick r:id="rId4"/>
              </a:rPr>
              <a:t>https://hsc.unm.edu/scaetc/programs-services/echo.html</a:t>
            </a:r>
            <a:r>
              <a:rPr lang="en-US" sz="1900" b="0" i="0" dirty="0">
                <a:solidFill>
                  <a:srgbClr val="222222"/>
                </a:solidFill>
                <a:effectLst/>
                <a:latin typeface="Arial" panose="020B0604020202020204" pitchFamily="34" charset="0"/>
              </a:rPr>
              <a:t>​</a:t>
            </a:r>
          </a:p>
          <a:p>
            <a:pPr algn="l" rtl="0" fontAlgn="base">
              <a:buFont typeface="Arial" panose="020B0604020202020204" pitchFamily="34" charset="0"/>
              <a:buChar char="•"/>
            </a:pPr>
            <a:endParaRPr lang="en-US" b="0" i="0" dirty="0">
              <a:solidFill>
                <a:srgbClr val="222222"/>
              </a:solidFill>
              <a:effectLst/>
              <a:latin typeface="Arial" panose="020B0604020202020204" pitchFamily="34" charset="0"/>
            </a:endParaRPr>
          </a:p>
        </p:txBody>
      </p:sp>
      <p:sp>
        <p:nvSpPr>
          <p:cNvPr id="7" name="Content Placeholder 6"/>
          <p:cNvSpPr>
            <a:spLocks noGrp="1"/>
          </p:cNvSpPr>
          <p:nvPr>
            <p:ph sz="half" idx="2"/>
          </p:nvPr>
        </p:nvSpPr>
        <p:spPr>
          <a:xfrm>
            <a:off x="4629150" y="895350"/>
            <a:ext cx="4451278" cy="3771900"/>
          </a:xfrm>
        </p:spPr>
        <p:txBody>
          <a:bodyPr>
            <a:noAutofit/>
          </a:bodyPr>
          <a:lstStyle/>
          <a:p>
            <a:r>
              <a:rPr lang="en-US" sz="2000" dirty="0"/>
              <a:t>AETC National HIV Curriculum </a:t>
            </a:r>
            <a:r>
              <a:rPr lang="en-US" sz="1600" dirty="0">
                <a:hlinkClick r:id="rId5"/>
              </a:rPr>
              <a:t>https://aidsetc.org/nhc</a:t>
            </a:r>
            <a:endParaRPr lang="en-US" sz="1600" dirty="0"/>
          </a:p>
          <a:p>
            <a:r>
              <a:rPr lang="en-US" sz="2000" dirty="0"/>
              <a:t>AETC National Coordinating Resource Center </a:t>
            </a:r>
            <a:r>
              <a:rPr lang="en-US" sz="1600" dirty="0">
                <a:hlinkClick r:id="rId6"/>
              </a:rPr>
              <a:t>https://targethiv.org/library/</a:t>
            </a:r>
            <a:endParaRPr lang="en-US" sz="1600" dirty="0"/>
          </a:p>
          <a:p>
            <a:r>
              <a:rPr lang="en-US" sz="2000" dirty="0"/>
              <a:t>HIVMA Resource Directory </a:t>
            </a:r>
            <a:r>
              <a:rPr lang="en-US" sz="1600" b="0" i="0" u="sng" strike="noStrike" dirty="0">
                <a:solidFill>
                  <a:srgbClr val="0563C1"/>
                </a:solidFill>
                <a:effectLst/>
                <a:hlinkClick r:id="rId7"/>
              </a:rPr>
              <a:t>https://www.hivma.org/globalassets/ektron-import/hivma/hivma-resource-directory.pdf</a:t>
            </a:r>
            <a:r>
              <a:rPr lang="en-US" sz="1600" b="0" i="0" u="none" strike="noStrike" dirty="0">
                <a:solidFill>
                  <a:srgbClr val="000000"/>
                </a:solidFill>
                <a:effectLst/>
              </a:rPr>
              <a:t> </a:t>
            </a:r>
          </a:p>
          <a:p>
            <a:r>
              <a:rPr lang="en-US" sz="2000" dirty="0"/>
              <a:t>Additional trainings </a:t>
            </a:r>
            <a:r>
              <a:rPr lang="en-US" sz="2000" dirty="0">
                <a:hlinkClick r:id="rId8"/>
              </a:rPr>
              <a:t>scaetcecho@salud.unm.edu</a:t>
            </a:r>
            <a:endParaRPr lang="en-US" sz="2000" dirty="0"/>
          </a:p>
          <a:p>
            <a:r>
              <a:rPr lang="en-US" sz="2000" dirty="0">
                <a:hlinkClick r:id="rId9"/>
              </a:rPr>
              <a:t>www.scaetc.org</a:t>
            </a:r>
            <a:endParaRPr lang="en-US" sz="20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30</a:t>
            </a:fld>
            <a:endParaRPr lang="en-US" dirty="0"/>
          </a:p>
        </p:txBody>
      </p:sp>
    </p:spTree>
    <p:extLst>
      <p:ext uri="{BB962C8B-B14F-4D97-AF65-F5344CB8AC3E}">
        <p14:creationId xmlns:p14="http://schemas.microsoft.com/office/powerpoint/2010/main" val="1232202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8ED0A-DB30-C93F-A9AD-F61F609C7175}"/>
              </a:ext>
            </a:extLst>
          </p:cNvPr>
          <p:cNvSpPr>
            <a:spLocks noGrp="1"/>
          </p:cNvSpPr>
          <p:nvPr>
            <p:ph type="title"/>
          </p:nvPr>
        </p:nvSpPr>
        <p:spPr/>
        <p:txBody>
          <a:bodyPr/>
          <a:lstStyle/>
          <a:p>
            <a:pPr algn="ctr"/>
            <a:r>
              <a:rPr lang="en-US" dirty="0"/>
              <a:t>Unconscious Bias Disclosure</a:t>
            </a:r>
          </a:p>
        </p:txBody>
      </p:sp>
      <p:sp>
        <p:nvSpPr>
          <p:cNvPr id="3" name="Content Placeholder 2">
            <a:extLst>
              <a:ext uri="{FF2B5EF4-FFF2-40B4-BE49-F238E27FC236}">
                <a16:creationId xmlns:a16="http://schemas.microsoft.com/office/drawing/2014/main" id="{3FF913B5-B8AA-4FF0-7E4F-A2DCC2A52012}"/>
              </a:ext>
            </a:extLst>
          </p:cNvPr>
          <p:cNvSpPr>
            <a:spLocks noGrp="1"/>
          </p:cNvSpPr>
          <p:nvPr>
            <p:ph idx="1"/>
          </p:nvPr>
        </p:nvSpPr>
        <p:spPr/>
        <p:txBody>
          <a:bodyPr>
            <a:normAutofit fontScale="92500"/>
          </a:bodyPr>
          <a:lstStyle/>
          <a:p>
            <a:r>
              <a:rPr lang="en-US" dirty="0"/>
              <a:t>SCAETC recognizes that language is constantly evolving, and while we make every effort to avoid bias and stigmatizing terms, we acknowledge that unintentional lapses may occur in our presentations.</a:t>
            </a:r>
          </a:p>
          <a:p>
            <a:r>
              <a:rPr lang="en-US" dirty="0"/>
              <a:t>We value your feedback and encourage you to share any concerns related to language, images, or concepts that may be offensive or stigmatizing. </a:t>
            </a:r>
          </a:p>
          <a:p>
            <a:r>
              <a:rPr lang="en-US" dirty="0"/>
              <a:t>Your input will help us refine and improve our presentations, ensuring they remain inclusive and respectful to participants.</a:t>
            </a:r>
          </a:p>
        </p:txBody>
      </p:sp>
      <p:sp>
        <p:nvSpPr>
          <p:cNvPr id="4" name="Slide Number Placeholder 3">
            <a:extLst>
              <a:ext uri="{FF2B5EF4-FFF2-40B4-BE49-F238E27FC236}">
                <a16:creationId xmlns:a16="http://schemas.microsoft.com/office/drawing/2014/main" id="{782116D6-C495-FFD8-35E8-5FAE826C226A}"/>
              </a:ext>
            </a:extLst>
          </p:cNvPr>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val="862975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8B5D3-4DE7-AB45-BA15-7DBEE3C36623}"/>
              </a:ext>
            </a:extLst>
          </p:cNvPr>
          <p:cNvSpPr>
            <a:spLocks noGrp="1"/>
          </p:cNvSpPr>
          <p:nvPr>
            <p:ph type="title"/>
          </p:nvPr>
        </p:nvSpPr>
        <p:spPr/>
        <p:txBody>
          <a:bodyPr/>
          <a:lstStyle/>
          <a:p>
            <a:pPr algn="ctr"/>
            <a:r>
              <a:rPr lang="en-US" dirty="0"/>
              <a:t>Learning Objectives</a:t>
            </a:r>
          </a:p>
        </p:txBody>
      </p:sp>
      <p:sp>
        <p:nvSpPr>
          <p:cNvPr id="3" name="Content Placeholder 2">
            <a:extLst>
              <a:ext uri="{FF2B5EF4-FFF2-40B4-BE49-F238E27FC236}">
                <a16:creationId xmlns:a16="http://schemas.microsoft.com/office/drawing/2014/main" id="{796F670A-74BD-2047-A92F-D1CDC8718422}"/>
              </a:ext>
            </a:extLst>
          </p:cNvPr>
          <p:cNvSpPr>
            <a:spLocks noGrp="1"/>
          </p:cNvSpPr>
          <p:nvPr>
            <p:ph idx="1"/>
          </p:nvPr>
        </p:nvSpPr>
        <p:spPr/>
        <p:txBody>
          <a:bodyPr/>
          <a:lstStyle/>
          <a:p>
            <a:pPr marL="571500" indent="-457200">
              <a:buFont typeface="+mj-lt"/>
              <a:buAutoNum type="arabicPeriod"/>
            </a:pPr>
            <a:r>
              <a:rPr lang="en-US" dirty="0"/>
              <a:t>Describe the initial clinical management of patients with a new diagnosis of HIV.</a:t>
            </a:r>
          </a:p>
          <a:p>
            <a:pPr marL="571500" indent="-457200">
              <a:buFont typeface="+mj-lt"/>
              <a:buAutoNum type="arabicPeriod"/>
            </a:pPr>
            <a:endParaRPr lang="en-US" dirty="0"/>
          </a:p>
          <a:p>
            <a:pPr marL="571500" indent="-457200">
              <a:buFont typeface="+mj-lt"/>
              <a:buAutoNum type="arabicPeriod"/>
            </a:pPr>
            <a:r>
              <a:rPr lang="en-US" dirty="0"/>
              <a:t>Differentiate the initial preferred antiretroviral regimens as recommended by the U.S. Department of Health &amp; Human Services for patients with newly diagnosed HIV.</a:t>
            </a:r>
          </a:p>
        </p:txBody>
      </p:sp>
      <p:sp>
        <p:nvSpPr>
          <p:cNvPr id="4" name="Slide Number Placeholder 3">
            <a:extLst>
              <a:ext uri="{FF2B5EF4-FFF2-40B4-BE49-F238E27FC236}">
                <a16:creationId xmlns:a16="http://schemas.microsoft.com/office/drawing/2014/main" id="{ADC53251-0D20-8B40-ABB8-EC96CC72586E}"/>
              </a:ext>
            </a:extLst>
          </p:cNvPr>
          <p:cNvSpPr>
            <a:spLocks noGrp="1"/>
          </p:cNvSpPr>
          <p:nvPr>
            <p:ph type="sldNum" sz="quarter" idx="12"/>
          </p:nvPr>
        </p:nvSpPr>
        <p:spPr/>
        <p:txBody>
          <a:bodyPr/>
          <a:lstStyle/>
          <a:p>
            <a:fld id="{6E2D2B3B-882E-40F3-A32F-6DD516915044}" type="slidenum">
              <a:rPr lang="en-US" b="1" smtClean="0"/>
              <a:pPr/>
              <a:t>5</a:t>
            </a:fld>
            <a:endParaRPr lang="en-US" b="1"/>
          </a:p>
        </p:txBody>
      </p:sp>
    </p:spTree>
    <p:extLst>
      <p:ext uri="{BB962C8B-B14F-4D97-AF65-F5344CB8AC3E}">
        <p14:creationId xmlns:p14="http://schemas.microsoft.com/office/powerpoint/2010/main" val="125129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ACF3-5535-E240-A2A7-51E86DD3D649}"/>
              </a:ext>
            </a:extLst>
          </p:cNvPr>
          <p:cNvSpPr>
            <a:spLocks noGrp="1"/>
          </p:cNvSpPr>
          <p:nvPr>
            <p:ph type="title"/>
          </p:nvPr>
        </p:nvSpPr>
        <p:spPr/>
        <p:txBody>
          <a:bodyPr/>
          <a:lstStyle/>
          <a:p>
            <a:pPr algn="ctr"/>
            <a:r>
              <a:rPr lang="en-US" dirty="0"/>
              <a:t>Case presentation</a:t>
            </a:r>
          </a:p>
        </p:txBody>
      </p:sp>
      <p:sp>
        <p:nvSpPr>
          <p:cNvPr id="3" name="Content Placeholder 2">
            <a:extLst>
              <a:ext uri="{FF2B5EF4-FFF2-40B4-BE49-F238E27FC236}">
                <a16:creationId xmlns:a16="http://schemas.microsoft.com/office/drawing/2014/main" id="{25707CFE-1AD1-3E42-BBF3-145278663A77}"/>
              </a:ext>
            </a:extLst>
          </p:cNvPr>
          <p:cNvSpPr>
            <a:spLocks noGrp="1"/>
          </p:cNvSpPr>
          <p:nvPr>
            <p:ph idx="1"/>
          </p:nvPr>
        </p:nvSpPr>
        <p:spPr/>
        <p:txBody>
          <a:bodyPr/>
          <a:lstStyle/>
          <a:p>
            <a:r>
              <a:rPr lang="en-US" dirty="0"/>
              <a:t>Mr. S is a 52-year-old man with no significant prior medical history. He is referred to your clinic by his PCP for new diagnosis of HIV.</a:t>
            </a:r>
          </a:p>
          <a:p>
            <a:endParaRPr lang="en-US" dirty="0"/>
          </a:p>
          <a:p>
            <a:r>
              <a:rPr lang="en-US" dirty="0"/>
              <a:t>Positive 4</a:t>
            </a:r>
            <a:r>
              <a:rPr lang="en-US" baseline="30000" dirty="0"/>
              <a:t>th</a:t>
            </a:r>
            <a:r>
              <a:rPr lang="en-US" dirty="0"/>
              <a:t> generation combination antibody/antigen assay and positive HIV-1/HIV-2 differentiation immunoassay</a:t>
            </a:r>
          </a:p>
        </p:txBody>
      </p:sp>
      <p:sp>
        <p:nvSpPr>
          <p:cNvPr id="4" name="Slide Number Placeholder 3">
            <a:extLst>
              <a:ext uri="{FF2B5EF4-FFF2-40B4-BE49-F238E27FC236}">
                <a16:creationId xmlns:a16="http://schemas.microsoft.com/office/drawing/2014/main" id="{91FD1563-8F38-9748-8408-37C97F7D750E}"/>
              </a:ext>
            </a:extLst>
          </p:cNvPr>
          <p:cNvSpPr>
            <a:spLocks noGrp="1"/>
          </p:cNvSpPr>
          <p:nvPr>
            <p:ph type="sldNum" sz="quarter" idx="12"/>
          </p:nvPr>
        </p:nvSpPr>
        <p:spPr/>
        <p:txBody>
          <a:bodyPr/>
          <a:lstStyle/>
          <a:p>
            <a:fld id="{6E2D2B3B-882E-40F3-A32F-6DD516915044}" type="slidenum">
              <a:rPr lang="en-US" b="1" smtClean="0"/>
              <a:pPr/>
              <a:t>6</a:t>
            </a:fld>
            <a:endParaRPr lang="en-US" b="1"/>
          </a:p>
        </p:txBody>
      </p:sp>
    </p:spTree>
    <p:extLst>
      <p:ext uri="{BB962C8B-B14F-4D97-AF65-F5344CB8AC3E}">
        <p14:creationId xmlns:p14="http://schemas.microsoft.com/office/powerpoint/2010/main" val="372440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332B0-B636-3A4E-8B06-5496962D0B74}"/>
              </a:ext>
            </a:extLst>
          </p:cNvPr>
          <p:cNvSpPr>
            <a:spLocks noGrp="1"/>
          </p:cNvSpPr>
          <p:nvPr>
            <p:ph type="title"/>
          </p:nvPr>
        </p:nvSpPr>
        <p:spPr/>
        <p:txBody>
          <a:bodyPr/>
          <a:lstStyle/>
          <a:p>
            <a:pPr algn="ctr"/>
            <a:r>
              <a:rPr lang="en-US" dirty="0"/>
              <a:t>Case presentation (cont.)</a:t>
            </a:r>
          </a:p>
        </p:txBody>
      </p:sp>
      <p:sp>
        <p:nvSpPr>
          <p:cNvPr id="3" name="Content Placeholder 2">
            <a:extLst>
              <a:ext uri="{FF2B5EF4-FFF2-40B4-BE49-F238E27FC236}">
                <a16:creationId xmlns:a16="http://schemas.microsoft.com/office/drawing/2014/main" id="{CB750A85-983F-294E-ACAE-8CDA1DE38455}"/>
              </a:ext>
            </a:extLst>
          </p:cNvPr>
          <p:cNvSpPr>
            <a:spLocks noGrp="1"/>
          </p:cNvSpPr>
          <p:nvPr>
            <p:ph idx="1"/>
          </p:nvPr>
        </p:nvSpPr>
        <p:spPr/>
        <p:txBody>
          <a:bodyPr>
            <a:normAutofit fontScale="92500" lnSpcReduction="20000"/>
          </a:bodyPr>
          <a:lstStyle/>
          <a:p>
            <a:r>
              <a:rPr lang="en-US" dirty="0"/>
              <a:t>Test was obtained because the patient had 3 sexual partners (men + women) over the past year</a:t>
            </a:r>
          </a:p>
          <a:p>
            <a:endParaRPr lang="en-US" dirty="0"/>
          </a:p>
          <a:p>
            <a:r>
              <a:rPr lang="en-US" dirty="0"/>
              <a:t>When you evaluate him, he feels fine. Completely negative review of systems. Physical exam normal.</a:t>
            </a:r>
          </a:p>
          <a:p>
            <a:endParaRPr lang="en-US" dirty="0"/>
          </a:p>
          <a:p>
            <a:r>
              <a:rPr lang="en-US" dirty="0"/>
              <a:t>What labs and other tests should be obtained as the patient establishes care and starts treatment for HIV (including typical testing and other screening that would be done in primary care)?</a:t>
            </a:r>
          </a:p>
        </p:txBody>
      </p:sp>
      <p:sp>
        <p:nvSpPr>
          <p:cNvPr id="4" name="Slide Number Placeholder 3">
            <a:extLst>
              <a:ext uri="{FF2B5EF4-FFF2-40B4-BE49-F238E27FC236}">
                <a16:creationId xmlns:a16="http://schemas.microsoft.com/office/drawing/2014/main" id="{CBE8E475-62FE-4B4F-BB76-01DCD4757D57}"/>
              </a:ext>
            </a:extLst>
          </p:cNvPr>
          <p:cNvSpPr>
            <a:spLocks noGrp="1"/>
          </p:cNvSpPr>
          <p:nvPr>
            <p:ph type="sldNum" sz="quarter" idx="12"/>
          </p:nvPr>
        </p:nvSpPr>
        <p:spPr/>
        <p:txBody>
          <a:bodyPr/>
          <a:lstStyle/>
          <a:p>
            <a:fld id="{6E2D2B3B-882E-40F3-A32F-6DD516915044}" type="slidenum">
              <a:rPr lang="en-US" b="1" smtClean="0"/>
              <a:pPr/>
              <a:t>7</a:t>
            </a:fld>
            <a:endParaRPr lang="en-US" b="1"/>
          </a:p>
        </p:txBody>
      </p:sp>
    </p:spTree>
    <p:extLst>
      <p:ext uri="{BB962C8B-B14F-4D97-AF65-F5344CB8AC3E}">
        <p14:creationId xmlns:p14="http://schemas.microsoft.com/office/powerpoint/2010/main" val="98163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22EF110-BC25-4D56-B959-DE9B7E69B4EC}"/>
              </a:ext>
            </a:extLst>
          </p:cNvPr>
          <p:cNvSpPr>
            <a:spLocks noGrp="1"/>
          </p:cNvSpPr>
          <p:nvPr>
            <p:ph type="sldNum" sz="quarter" idx="12"/>
          </p:nvPr>
        </p:nvSpPr>
        <p:spPr/>
        <p:txBody>
          <a:bodyPr/>
          <a:lstStyle/>
          <a:p>
            <a:fld id="{6E2D2B3B-882E-40F3-A32F-6DD516915044}" type="slidenum">
              <a:rPr lang="en-US" smtClean="0"/>
              <a:pPr/>
              <a:t>8</a:t>
            </a:fld>
            <a:endParaRPr lang="en-US"/>
          </a:p>
        </p:txBody>
      </p:sp>
      <p:pic>
        <p:nvPicPr>
          <p:cNvPr id="6" name="Picture 5">
            <a:extLst>
              <a:ext uri="{FF2B5EF4-FFF2-40B4-BE49-F238E27FC236}">
                <a16:creationId xmlns:a16="http://schemas.microsoft.com/office/drawing/2014/main" id="{645B0E33-C199-423C-B8D4-13E7B20CC692}"/>
              </a:ext>
            </a:extLst>
          </p:cNvPr>
          <p:cNvPicPr>
            <a:picLocks noChangeAspect="1"/>
          </p:cNvPicPr>
          <p:nvPr/>
        </p:nvPicPr>
        <p:blipFill>
          <a:blip r:embed="rId2"/>
          <a:stretch>
            <a:fillRect/>
          </a:stretch>
        </p:blipFill>
        <p:spPr>
          <a:xfrm>
            <a:off x="152400" y="742950"/>
            <a:ext cx="8839200" cy="2903575"/>
          </a:xfrm>
          <a:prstGeom prst="rect">
            <a:avLst/>
          </a:prstGeom>
        </p:spPr>
      </p:pic>
      <p:sp>
        <p:nvSpPr>
          <p:cNvPr id="2" name="TextBox 1">
            <a:extLst>
              <a:ext uri="{FF2B5EF4-FFF2-40B4-BE49-F238E27FC236}">
                <a16:creationId xmlns:a16="http://schemas.microsoft.com/office/drawing/2014/main" id="{CF15AA63-E588-4B39-8504-81F11F00A457}"/>
              </a:ext>
            </a:extLst>
          </p:cNvPr>
          <p:cNvSpPr txBox="1"/>
          <p:nvPr/>
        </p:nvSpPr>
        <p:spPr>
          <a:xfrm>
            <a:off x="1600200" y="4709774"/>
            <a:ext cx="6629400" cy="276999"/>
          </a:xfrm>
          <a:prstGeom prst="rect">
            <a:avLst/>
          </a:prstGeom>
          <a:noFill/>
        </p:spPr>
        <p:txBody>
          <a:bodyPr wrap="square" rtlCol="0">
            <a:spAutoFit/>
          </a:bodyPr>
          <a:lstStyle/>
          <a:p>
            <a:r>
              <a:rPr lang="en-US" sz="1200" b="0" i="1" dirty="0">
                <a:solidFill>
                  <a:schemeClr val="bg1"/>
                </a:solidFill>
                <a:effectLst/>
                <a:latin typeface="Nunito Sans" pitchFamily="2" charset="0"/>
              </a:rPr>
              <a:t>Clinical Infectious Diseases</a:t>
            </a:r>
            <a:r>
              <a:rPr lang="en-US" sz="1200" b="0" i="0" dirty="0">
                <a:solidFill>
                  <a:schemeClr val="bg1"/>
                </a:solidFill>
                <a:effectLst/>
                <a:latin typeface="Nunito Sans" pitchFamily="2" charset="0"/>
              </a:rPr>
              <a:t>, Volume 73, Issue 11, 1 December 2021, Pages e3572–e3605</a:t>
            </a:r>
            <a:endParaRPr lang="en-US" sz="1200" dirty="0">
              <a:solidFill>
                <a:schemeClr val="bg1"/>
              </a:solidFill>
            </a:endParaRPr>
          </a:p>
        </p:txBody>
      </p:sp>
    </p:spTree>
    <p:extLst>
      <p:ext uri="{BB962C8B-B14F-4D97-AF65-F5344CB8AC3E}">
        <p14:creationId xmlns:p14="http://schemas.microsoft.com/office/powerpoint/2010/main" val="3097385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D004-67BD-4BC7-899E-0B7B85A33C96}"/>
              </a:ext>
            </a:extLst>
          </p:cNvPr>
          <p:cNvSpPr>
            <a:spLocks noGrp="1"/>
          </p:cNvSpPr>
          <p:nvPr>
            <p:ph type="title"/>
          </p:nvPr>
        </p:nvSpPr>
        <p:spPr/>
        <p:txBody>
          <a:bodyPr/>
          <a:lstStyle/>
          <a:p>
            <a:pPr algn="ctr"/>
            <a:r>
              <a:rPr lang="en-US" sz="3600" dirty="0"/>
              <a:t>Diagnostic tests to obtain for new diagnosis of HIV</a:t>
            </a:r>
          </a:p>
        </p:txBody>
      </p:sp>
      <p:sp>
        <p:nvSpPr>
          <p:cNvPr id="3" name="Content Placeholder 2">
            <a:extLst>
              <a:ext uri="{FF2B5EF4-FFF2-40B4-BE49-F238E27FC236}">
                <a16:creationId xmlns:a16="http://schemas.microsoft.com/office/drawing/2014/main" id="{156CE00C-C434-44B1-BFD4-628FBEC84031}"/>
              </a:ext>
            </a:extLst>
          </p:cNvPr>
          <p:cNvSpPr>
            <a:spLocks noGrp="1"/>
          </p:cNvSpPr>
          <p:nvPr>
            <p:ph idx="1"/>
          </p:nvPr>
        </p:nvSpPr>
        <p:spPr>
          <a:xfrm>
            <a:off x="414215" y="1352550"/>
            <a:ext cx="8315569" cy="3275474"/>
          </a:xfrm>
        </p:spPr>
        <p:txBody>
          <a:bodyPr>
            <a:normAutofit/>
          </a:bodyPr>
          <a:lstStyle/>
          <a:p>
            <a:r>
              <a:rPr lang="en-US" dirty="0"/>
              <a:t>CD4</a:t>
            </a:r>
            <a:r>
              <a:rPr lang="en-US" baseline="30000" dirty="0"/>
              <a:t>+</a:t>
            </a:r>
            <a:r>
              <a:rPr lang="en-US" dirty="0"/>
              <a:t> count</a:t>
            </a:r>
          </a:p>
          <a:p>
            <a:r>
              <a:rPr lang="en-US" dirty="0"/>
              <a:t>HIV viral load</a:t>
            </a:r>
          </a:p>
          <a:p>
            <a:r>
              <a:rPr lang="en-US" dirty="0"/>
              <a:t>HIV genotype</a:t>
            </a:r>
          </a:p>
          <a:p>
            <a:pPr lvl="1"/>
            <a:r>
              <a:rPr lang="en-US" dirty="0"/>
              <a:t>INSTI resistance testing only required if clinical suspicion for INSTI mutation</a:t>
            </a:r>
          </a:p>
          <a:p>
            <a:r>
              <a:rPr lang="en-US" dirty="0"/>
              <a:t>CBC with differential</a:t>
            </a:r>
          </a:p>
          <a:p>
            <a:r>
              <a:rPr lang="en-US" dirty="0"/>
              <a:t>Comprehensive metabolic profile (chem7 + LFTs)</a:t>
            </a:r>
          </a:p>
        </p:txBody>
      </p:sp>
      <p:sp>
        <p:nvSpPr>
          <p:cNvPr id="4" name="Slide Number Placeholder 3">
            <a:extLst>
              <a:ext uri="{FF2B5EF4-FFF2-40B4-BE49-F238E27FC236}">
                <a16:creationId xmlns:a16="http://schemas.microsoft.com/office/drawing/2014/main" id="{642C7F12-A2B2-4F8F-8001-29E616AF4C5E}"/>
              </a:ext>
            </a:extLst>
          </p:cNvPr>
          <p:cNvSpPr>
            <a:spLocks noGrp="1"/>
          </p:cNvSpPr>
          <p:nvPr>
            <p:ph type="sldNum" sz="quarter" idx="12"/>
          </p:nvPr>
        </p:nvSpPr>
        <p:spPr/>
        <p:txBody>
          <a:bodyPr/>
          <a:lstStyle/>
          <a:p>
            <a:fld id="{6E2D2B3B-882E-40F3-A32F-6DD516915044}" type="slidenum">
              <a:rPr lang="en-US" b="1" smtClean="0"/>
              <a:pPr/>
              <a:t>9</a:t>
            </a:fld>
            <a:endParaRPr lang="en-US" b="1"/>
          </a:p>
        </p:txBody>
      </p:sp>
      <p:sp>
        <p:nvSpPr>
          <p:cNvPr id="5" name="TextBox 4">
            <a:extLst>
              <a:ext uri="{FF2B5EF4-FFF2-40B4-BE49-F238E27FC236}">
                <a16:creationId xmlns:a16="http://schemas.microsoft.com/office/drawing/2014/main" id="{6B0FAAD2-F15E-4018-8F9E-E9CA37518F33}"/>
              </a:ext>
            </a:extLst>
          </p:cNvPr>
          <p:cNvSpPr txBox="1"/>
          <p:nvPr/>
        </p:nvSpPr>
        <p:spPr>
          <a:xfrm>
            <a:off x="1981200" y="4729412"/>
            <a:ext cx="5029200" cy="307777"/>
          </a:xfrm>
          <a:prstGeom prst="rect">
            <a:avLst/>
          </a:prstGeom>
          <a:noFill/>
        </p:spPr>
        <p:txBody>
          <a:bodyPr wrap="square" rtlCol="0">
            <a:spAutoFit/>
          </a:bodyPr>
          <a:lstStyle/>
          <a:p>
            <a:pPr algn="ctr"/>
            <a:r>
              <a:rPr lang="en-US" sz="1400" dirty="0">
                <a:solidFill>
                  <a:schemeClr val="bg1"/>
                </a:solidFill>
              </a:rPr>
              <a:t>INSTI= integrase strand transfer inhibitor</a:t>
            </a:r>
          </a:p>
        </p:txBody>
      </p:sp>
    </p:spTree>
    <p:extLst>
      <p:ext uri="{BB962C8B-B14F-4D97-AF65-F5344CB8AC3E}">
        <p14:creationId xmlns:p14="http://schemas.microsoft.com/office/powerpoint/2010/main" val="131645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7"/>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ETC-BLANK-MASTER">
  <a:themeElements>
    <a:clrScheme name="Custom 8">
      <a:dk1>
        <a:srgbClr val="222222"/>
      </a:dk1>
      <a:lt1>
        <a:srgbClr val="FFFFFF"/>
      </a:lt1>
      <a:dk2>
        <a:srgbClr val="1C3768"/>
      </a:dk2>
      <a:lt2>
        <a:srgbClr val="D6D6D6"/>
      </a:lt2>
      <a:accent1>
        <a:srgbClr val="F1A21F"/>
      </a:accent1>
      <a:accent2>
        <a:srgbClr val="8F3E97"/>
      </a:accent2>
      <a:accent3>
        <a:srgbClr val="1EB24B"/>
      </a:accent3>
      <a:accent4>
        <a:srgbClr val="0054A6"/>
      </a:accent4>
      <a:accent5>
        <a:srgbClr val="F37520"/>
      </a:accent5>
      <a:accent6>
        <a:srgbClr val="D6201A"/>
      </a:accent6>
      <a:hlink>
        <a:srgbClr val="478FCC"/>
      </a:hlink>
      <a:folHlink>
        <a:srgbClr val="67798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D994695E54874EBE70B286E61A6C3B" ma:contentTypeVersion="12" ma:contentTypeDescription="Create a new document." ma:contentTypeScope="" ma:versionID="f4b8034f3d89f9874999e8b12fb1573c">
  <xsd:schema xmlns:xsd="http://www.w3.org/2001/XMLSchema" xmlns:xs="http://www.w3.org/2001/XMLSchema" xmlns:p="http://schemas.microsoft.com/office/2006/metadata/properties" xmlns:ns3="7af4a355-4bf5-41f2-9f88-5f17762b393e" xmlns:ns4="99d1c9af-7471-4d6b-84b0-c77132599aad" targetNamespace="http://schemas.microsoft.com/office/2006/metadata/properties" ma:root="true" ma:fieldsID="490b47b3eb5ef0bd700362db0f79c50d" ns3:_="" ns4:_="">
    <xsd:import namespace="7af4a355-4bf5-41f2-9f88-5f17762b393e"/>
    <xsd:import namespace="99d1c9af-7471-4d6b-84b0-c77132599aa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f4a355-4bf5-41f2-9f88-5f17762b39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d1c9af-7471-4d6b-84b0-c77132599aa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C8E1C8-FE96-40E3-9FE7-E42A203F10AF}">
  <ds:schemaRefs>
    <ds:schemaRef ds:uri="http://schemas.openxmlformats.org/package/2006/metadata/core-properties"/>
    <ds:schemaRef ds:uri="http://schemas.microsoft.com/office/2006/documentManagement/types"/>
    <ds:schemaRef ds:uri="http://purl.org/dc/dcmitype/"/>
    <ds:schemaRef ds:uri="7af4a355-4bf5-41f2-9f88-5f17762b393e"/>
    <ds:schemaRef ds:uri="http://purl.org/dc/elements/1.1/"/>
    <ds:schemaRef ds:uri="http://schemas.microsoft.com/office/2006/metadata/properties"/>
    <ds:schemaRef ds:uri="99d1c9af-7471-4d6b-84b0-c77132599aad"/>
    <ds:schemaRef ds:uri="http://purl.org/dc/term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B0FD5F24-B779-4B7F-AF98-B1A1E0B00E8A}">
  <ds:schemaRefs>
    <ds:schemaRef ds:uri="http://schemas.microsoft.com/sharepoint/v3/contenttype/forms"/>
  </ds:schemaRefs>
</ds:datastoreItem>
</file>

<file path=customXml/itemProps3.xml><?xml version="1.0" encoding="utf-8"?>
<ds:datastoreItem xmlns:ds="http://schemas.openxmlformats.org/officeDocument/2006/customXml" ds:itemID="{631A13EE-D721-43F4-AB0E-96BC8F944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f4a355-4bf5-41f2-9f88-5f17762b393e"/>
    <ds:schemaRef ds:uri="99d1c9af-7471-4d6b-84b0-c77132599a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370</TotalTime>
  <Words>2747</Words>
  <Application>Microsoft Office PowerPoint</Application>
  <PresentationFormat>On-screen Show (16:9)</PresentationFormat>
  <Paragraphs>253</Paragraphs>
  <Slides>30</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Calibri</vt:lpstr>
      <vt:lpstr>ITC Avant Garde Std Bk</vt:lpstr>
      <vt:lpstr>MinionPro-Regular</vt:lpstr>
      <vt:lpstr>Nunito Sans</vt:lpstr>
      <vt:lpstr>Source Sans Pro</vt:lpstr>
      <vt:lpstr>UniversLTStd-Light</vt:lpstr>
      <vt:lpstr>Wingdings</vt:lpstr>
      <vt:lpstr>AETC-BLANK-MASTER</vt:lpstr>
      <vt:lpstr>Initial clinical evaluation of persons with HIV</vt:lpstr>
      <vt:lpstr>Conflict of Interest Disclosure Statement</vt:lpstr>
      <vt:lpstr>Use of Trade/Brand Names</vt:lpstr>
      <vt:lpstr>Unconscious Bias Disclosure</vt:lpstr>
      <vt:lpstr>Learning Objectives</vt:lpstr>
      <vt:lpstr>Case presentation</vt:lpstr>
      <vt:lpstr>Case presentation (cont.)</vt:lpstr>
      <vt:lpstr>PowerPoint Presentation</vt:lpstr>
      <vt:lpstr>Diagnostic tests to obtain for new diagnosis of HIV</vt:lpstr>
      <vt:lpstr>Diagnostic tests to obtain for new diagnosis of HIV (cont.)</vt:lpstr>
      <vt:lpstr>Diagnostic tests to obtain for new diagnosis of HIV (cont.)</vt:lpstr>
      <vt:lpstr>Screening for measles, mumps, and rubella</vt:lpstr>
      <vt:lpstr>Screening for varicella zoster virus</vt:lpstr>
      <vt:lpstr>HLA B*5701 testing</vt:lpstr>
      <vt:lpstr>Screening for osteoporosis</vt:lpstr>
      <vt:lpstr>Cervical Pap smear</vt:lpstr>
      <vt:lpstr>Anal cancer screening</vt:lpstr>
      <vt:lpstr>Other cancer screening</vt:lpstr>
      <vt:lpstr>Tests to consider</vt:lpstr>
      <vt:lpstr>Routine testing not needed</vt:lpstr>
      <vt:lpstr>Returning to our patient, CD4+ count comes back as 35</vt:lpstr>
      <vt:lpstr>Histoplasmosis</vt:lpstr>
      <vt:lpstr>Mycobacterium avium complex (MAC) disease</vt:lpstr>
      <vt:lpstr>Starting antiretroviral therapy</vt:lpstr>
      <vt:lpstr>In what situations should ART initiation specifically be delayed?</vt:lpstr>
      <vt:lpstr>Recommended first-line treatment for new diagnosis of HIV for most patients</vt:lpstr>
      <vt:lpstr>Few notes about first-line regimens</vt:lpstr>
      <vt:lpstr>For persons with HIV and prior use of long-acting cabotegravir for PrEP</vt:lpstr>
      <vt:lpstr>References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 and COVID-19:  Implications for Clinical Care</dc:title>
  <dc:creator>Patel, Premal G.</dc:creator>
  <cp:lastModifiedBy>Michael J Dominguez</cp:lastModifiedBy>
  <cp:revision>44</cp:revision>
  <dcterms:created xsi:type="dcterms:W3CDTF">2020-04-28T17:44:30Z</dcterms:created>
  <dcterms:modified xsi:type="dcterms:W3CDTF">2023-08-21T19:48:50Z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42C15518-B3E7-4BA0-821C-54F9084A7EDA</vt:lpwstr>
  </property>
  <property fmtid="{D5CDD505-2E9C-101B-9397-08002B2CF9AE}" pid="3" name="ArticulatePath">
    <vt:lpwstr>HIV and COVID AETC</vt:lpwstr>
  </property>
  <property fmtid="{D5CDD505-2E9C-101B-9397-08002B2CF9AE}" pid="4" name="ContentTypeId">
    <vt:lpwstr>0x0101003BD994695E54874EBE70B286E61A6C3B</vt:lpwstr>
  </property>
</Properties>
</file>