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13_E1323B52.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14_785A782F.xml" ContentType="application/vnd.ms-powerpoint.comments+xml"/>
  <Override PartName="/ppt/notesSlides/notesSlide12.xml" ContentType="application/vnd.openxmlformats-officedocument.presentationml.notesSlide+xml"/>
  <Override PartName="/ppt/comments/modernComment_118_582C9D61.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1F_C9D98212.xml" ContentType="application/vnd.ms-powerpoint.comments+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1"/>
  </p:sldMasterIdLst>
  <p:notesMasterIdLst>
    <p:notesMasterId r:id="rId25"/>
  </p:notesMasterIdLst>
  <p:handoutMasterIdLst>
    <p:handoutMasterId r:id="rId26"/>
  </p:handoutMasterIdLst>
  <p:sldIdLst>
    <p:sldId id="359" r:id="rId2"/>
    <p:sldId id="396" r:id="rId3"/>
    <p:sldId id="257" r:id="rId4"/>
    <p:sldId id="260" r:id="rId5"/>
    <p:sldId id="261" r:id="rId6"/>
    <p:sldId id="262" r:id="rId7"/>
    <p:sldId id="286" r:id="rId8"/>
    <p:sldId id="281" r:id="rId9"/>
    <p:sldId id="282" r:id="rId10"/>
    <p:sldId id="284" r:id="rId11"/>
    <p:sldId id="283" r:id="rId12"/>
    <p:sldId id="285" r:id="rId13"/>
    <p:sldId id="277" r:id="rId14"/>
    <p:sldId id="275" r:id="rId15"/>
    <p:sldId id="279" r:id="rId16"/>
    <p:sldId id="276" r:id="rId17"/>
    <p:sldId id="280" r:id="rId18"/>
    <p:sldId id="278" r:id="rId19"/>
    <p:sldId id="263" r:id="rId20"/>
    <p:sldId id="287" r:id="rId21"/>
    <p:sldId id="389" r:id="rId22"/>
    <p:sldId id="397" r:id="rId23"/>
    <p:sldId id="385" r:id="rId24"/>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id="{5D26188A-8877-D343-ABC4-7579CEC42C0C}">
          <p14:sldIdLst>
            <p14:sldId id="359"/>
            <p14:sldId id="396"/>
            <p14:sldId id="257"/>
            <p14:sldId id="260"/>
            <p14:sldId id="261"/>
            <p14:sldId id="262"/>
            <p14:sldId id="286"/>
            <p14:sldId id="281"/>
            <p14:sldId id="282"/>
            <p14:sldId id="284"/>
            <p14:sldId id="283"/>
            <p14:sldId id="285"/>
            <p14:sldId id="277"/>
            <p14:sldId id="275"/>
            <p14:sldId id="279"/>
            <p14:sldId id="276"/>
            <p14:sldId id="280"/>
            <p14:sldId id="278"/>
            <p14:sldId id="263"/>
            <p14:sldId id="287"/>
            <p14:sldId id="389"/>
            <p14:sldId id="397"/>
            <p14:sldId id="385"/>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34EB0A-ADC1-89A1-2E72-66A3EE278167}" name="Michael J Dominguez" initials="MD" userId="S::MJDominguez@health.unm.edu::307b977c-51dd-44f6-9a48-2a195947bb7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74909" autoAdjust="0"/>
  </p:normalViewPr>
  <p:slideViewPr>
    <p:cSldViewPr>
      <p:cViewPr varScale="1">
        <p:scale>
          <a:sx n="72" d="100"/>
          <a:sy n="72" d="100"/>
        </p:scale>
        <p:origin x="1644" y="54"/>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omments/modernComment_113_E1323B52.xml><?xml version="1.0" encoding="utf-8"?>
<p188:cmLst xmlns:a="http://schemas.openxmlformats.org/drawingml/2006/main" xmlns:r="http://schemas.openxmlformats.org/officeDocument/2006/relationships" xmlns:p188="http://schemas.microsoft.com/office/powerpoint/2018/8/main">
  <p188:cm id="{37C93905-3E97-41F0-A183-5B2254F7EE77}" authorId="{A034EB0A-ADC1-89A1-2E72-66A3EE278167}" created="2023-11-01T22:16:01.360">
    <pc:sldMkLst xmlns:pc="http://schemas.microsoft.com/office/powerpoint/2013/main/command">
      <pc:docMk/>
      <pc:sldMk cId="3778165586" sldId="275"/>
    </pc:sldMkLst>
    <p188:txBody>
      <a:bodyPr/>
      <a:lstStyle/>
      <a:p>
        <a:r>
          <a:rPr lang="en-US"/>
          <a:t>Needs Image Source Refrence</a:t>
        </a:r>
      </a:p>
    </p188:txBody>
  </p188:cm>
</p188:cmLst>
</file>

<file path=ppt/comments/modernComment_114_785A782F.xml><?xml version="1.0" encoding="utf-8"?>
<p188:cmLst xmlns:a="http://schemas.openxmlformats.org/drawingml/2006/main" xmlns:r="http://schemas.openxmlformats.org/officeDocument/2006/relationships" xmlns:p188="http://schemas.microsoft.com/office/powerpoint/2018/8/main">
  <p188:cm id="{4035CD7B-582E-458B-92F7-F5342DF80E49}" authorId="{A034EB0A-ADC1-89A1-2E72-66A3EE278167}" created="2023-11-01T22:16:56.069">
    <pc:sldMkLst xmlns:pc="http://schemas.microsoft.com/office/powerpoint/2013/main/command">
      <pc:docMk/>
      <pc:sldMk cId="2019194927" sldId="276"/>
    </pc:sldMkLst>
    <p188:txBody>
      <a:bodyPr/>
      <a:lstStyle/>
      <a:p>
        <a:r>
          <a:rPr lang="en-US"/>
          <a:t>Need Image Source Reference - Presenter? Jeremy Snyder?</a:t>
        </a:r>
      </a:p>
    </p188:txBody>
  </p188:cm>
</p188:cmLst>
</file>

<file path=ppt/comments/modernComment_118_582C9D61.xml><?xml version="1.0" encoding="utf-8"?>
<p188:cmLst xmlns:a="http://schemas.openxmlformats.org/drawingml/2006/main" xmlns:r="http://schemas.openxmlformats.org/officeDocument/2006/relationships" xmlns:p188="http://schemas.microsoft.com/office/powerpoint/2018/8/main">
  <p188:cm id="{F538848D-FB25-48DF-8AE6-F253ECA2B30A}" authorId="{A034EB0A-ADC1-89A1-2E72-66A3EE278167}" created="2023-11-01T22:17:30.531">
    <pc:sldMkLst xmlns:pc="http://schemas.microsoft.com/office/powerpoint/2013/main/command">
      <pc:docMk/>
      <pc:sldMk cId="1479318881" sldId="280"/>
    </pc:sldMkLst>
    <p188:txBody>
      <a:bodyPr/>
      <a:lstStyle/>
      <a:p>
        <a:r>
          <a:rPr lang="en-US"/>
          <a:t>Need Image Source Reference - Presenter? Jeremy Snyder?</a:t>
        </a:r>
      </a:p>
    </p188:txBody>
  </p188:cm>
</p188:cmLst>
</file>

<file path=ppt/comments/modernComment_11F_C9D98212.xml><?xml version="1.0" encoding="utf-8"?>
<p188:cmLst xmlns:a="http://schemas.openxmlformats.org/drawingml/2006/main" xmlns:r="http://schemas.openxmlformats.org/officeDocument/2006/relationships" xmlns:p188="http://schemas.microsoft.com/office/powerpoint/2018/8/main">
  <p188:cm id="{A03F114C-285E-4D58-9A71-ACF29680E90D}" authorId="{A034EB0A-ADC1-89A1-2E72-66A3EE278167}" created="2023-11-01T22:18:27.380">
    <pc:sldMkLst xmlns:pc="http://schemas.microsoft.com/office/powerpoint/2013/main/command">
      <pc:docMk/>
      <pc:sldMk cId="3386475026" sldId="287"/>
    </pc:sldMkLst>
    <p188:txBody>
      <a:bodyPr/>
      <a:lstStyle/>
      <a:p>
        <a:r>
          <a:rPr lang="en-US"/>
          <a:t>Need Image Source Reference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dirty="0"/>
          </a:p>
        </p:txBody>
      </p:sp>
      <p:sp>
        <p:nvSpPr>
          <p:cNvPr id="3" name="Date Placeholder 2"/>
          <p:cNvSpPr>
            <a:spLocks noGrp="1"/>
          </p:cNvSpPr>
          <p:nvPr>
            <p:ph type="dt" sz="quarter" idx="1"/>
          </p:nvPr>
        </p:nvSpPr>
        <p:spPr>
          <a:xfrm>
            <a:off x="3970939" y="0"/>
            <a:ext cx="3037840" cy="464820"/>
          </a:xfrm>
          <a:prstGeom prst="rect">
            <a:avLst/>
          </a:prstGeom>
        </p:spPr>
        <p:txBody>
          <a:bodyPr vert="horz" lIns="93175" tIns="46587" rIns="93175" bIns="46587" rtlCol="0"/>
          <a:lstStyle>
            <a:lvl1pPr algn="r">
              <a:defRPr sz="1200"/>
            </a:lvl1pPr>
          </a:lstStyle>
          <a:p>
            <a:fld id="{A3EF21F7-98FD-41A7-A4CE-714FDED71D4E}" type="datetimeFigureOut">
              <a:rPr lang="en-US" smtClean="0"/>
              <a:t>1/11/2024</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5" tIns="46587" rIns="93175" bIns="46587" rtlCol="0" anchor="b"/>
          <a:lstStyle>
            <a:lvl1pPr algn="r">
              <a:defRPr sz="1200"/>
            </a:lvl1pPr>
          </a:lstStyle>
          <a:p>
            <a:fld id="{85959707-24D2-46CE-984F-5B71E66ECA7D}" type="slidenum">
              <a:rPr lang="en-US" smtClean="0"/>
              <a:t>‹#›</a:t>
            </a:fld>
            <a:endParaRPr lang="en-US" dirty="0"/>
          </a:p>
        </p:txBody>
      </p:sp>
    </p:spTree>
    <p:extLst>
      <p:ext uri="{BB962C8B-B14F-4D97-AF65-F5344CB8AC3E}">
        <p14:creationId xmlns:p14="http://schemas.microsoft.com/office/powerpoint/2010/main" val="31606767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75" tIns="46587" rIns="93175" bIns="46587" rtlCol="0"/>
          <a:lstStyle>
            <a:lvl1pPr algn="r">
              <a:defRPr sz="1200"/>
            </a:lvl1pPr>
          </a:lstStyle>
          <a:p>
            <a:fld id="{F16BC46E-AFF4-4598-8970-9842EB7E8193}" type="datetimeFigureOut">
              <a:rPr lang="en-US" smtClean="0"/>
              <a:t>1/11/2024</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5" tIns="46587" rIns="93175" bIns="46587"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5" tIns="46587" rIns="93175"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5" tIns="46587" rIns="93175" bIns="46587" rtlCol="0" anchor="b"/>
          <a:lstStyle>
            <a:lvl1pPr algn="r">
              <a:defRPr sz="1200"/>
            </a:lvl1pPr>
          </a:lstStyle>
          <a:p>
            <a:fld id="{F264BA1E-6AC7-4534-AA62-D6AA5C834DC4}" type="slidenum">
              <a:rPr lang="en-US" smtClean="0"/>
              <a:t>‹#›</a:t>
            </a:fld>
            <a:endParaRPr lang="en-US" dirty="0"/>
          </a:p>
        </p:txBody>
      </p:sp>
    </p:spTree>
    <p:extLst>
      <p:ext uri="{BB962C8B-B14F-4D97-AF65-F5344CB8AC3E}">
        <p14:creationId xmlns:p14="http://schemas.microsoft.com/office/powerpoint/2010/main" val="153154721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www.cdc.gov/hiv/pdf/library/factsheets/prep101-consumer-info.pdf" TargetMode="External"/><Relationship Id="rId3" Type="http://schemas.openxmlformats.org/officeDocument/2006/relationships/hyperlink" Target="https://www.cdc.gov/healthyyouth/data/profiles/pdf/2016/2016_Profiles_Report.pdf" TargetMode="External"/><Relationship Id="rId7" Type="http://schemas.openxmlformats.org/officeDocument/2006/relationships/hyperlink" Target="https://www.ncbi.nlm.nih.gov/pubmed/29983236"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cdc.gov/condomeffectiveness/index.html" TargetMode="External"/><Relationship Id="rId5" Type="http://schemas.openxmlformats.org/officeDocument/2006/relationships/hyperlink" Target="https://www.cdc.gov/healthyyouth/data/yrbs/index.htm" TargetMode="External"/><Relationship Id="rId4" Type="http://schemas.openxmlformats.org/officeDocument/2006/relationships/hyperlink" Target="https://www.cdc.gov/healthyyouth/data/shpps/pdf/SHPPS-508-final_101315.pdf" TargetMode="External"/><Relationship Id="rId9" Type="http://schemas.openxmlformats.org/officeDocument/2006/relationships/hyperlink" Target="http://files.kff.org/attachment/Report-National-Survey-of-Young-Adults-on-HIV/AID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Include version date:_</a:t>
            </a:r>
            <a:r>
              <a:rPr lang="en-US" sz="1200" dirty="0">
                <a:solidFill>
                  <a:schemeClr val="tx1"/>
                </a:solidFill>
                <a:latin typeface="+mj-lt"/>
                <a:cs typeface="Calibri"/>
              </a:rPr>
              <a:t>10/18/2023</a:t>
            </a:r>
            <a:endParaRPr lang="en-US" dirty="0">
              <a:latin typeface="+mj-lt"/>
              <a:cs typeface="Calibri"/>
            </a:endParaRPr>
          </a:p>
          <a:p>
            <a:endParaRPr lang="en-US" dirty="0"/>
          </a:p>
        </p:txBody>
      </p:sp>
      <p:sp>
        <p:nvSpPr>
          <p:cNvPr id="4" name="Slide Number Placeholder 3"/>
          <p:cNvSpPr>
            <a:spLocks noGrp="1"/>
          </p:cNvSpPr>
          <p:nvPr>
            <p:ph type="sldNum" sz="quarter" idx="10"/>
          </p:nvPr>
        </p:nvSpPr>
        <p:spPr/>
        <p:txBody>
          <a:bodyPr/>
          <a:lstStyle/>
          <a:p>
            <a:fld id="{C35331D5-CC8E-5542-9972-4FCE376784BA}"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977424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FD946021-F3BC-2C44-93EC-B2E34AEC9A53}" type="slidenum">
              <a:rPr lang="en-US" smtClean="0"/>
              <a:t>15</a:t>
            </a:fld>
            <a:endParaRPr lang="en-US"/>
          </a:p>
        </p:txBody>
      </p:sp>
    </p:spTree>
    <p:extLst>
      <p:ext uri="{BB962C8B-B14F-4D97-AF65-F5344CB8AC3E}">
        <p14:creationId xmlns:p14="http://schemas.microsoft.com/office/powerpoint/2010/main" val="8110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946021-F3BC-2C44-93EC-B2E34AEC9A53}" type="slidenum">
              <a:rPr lang="en-US" smtClean="0"/>
              <a:t>16</a:t>
            </a:fld>
            <a:endParaRPr lang="en-US"/>
          </a:p>
        </p:txBody>
      </p:sp>
    </p:spTree>
    <p:extLst>
      <p:ext uri="{BB962C8B-B14F-4D97-AF65-F5344CB8AC3E}">
        <p14:creationId xmlns:p14="http://schemas.microsoft.com/office/powerpoint/2010/main" val="3371632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946021-F3BC-2C44-93EC-B2E34AEC9A53}" type="slidenum">
              <a:rPr lang="en-US" smtClean="0"/>
              <a:t>17</a:t>
            </a:fld>
            <a:endParaRPr lang="en-US"/>
          </a:p>
        </p:txBody>
      </p:sp>
    </p:spTree>
    <p:extLst>
      <p:ext uri="{BB962C8B-B14F-4D97-AF65-F5344CB8AC3E}">
        <p14:creationId xmlns:p14="http://schemas.microsoft.com/office/powerpoint/2010/main" val="342524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implementing our multi-step transitions program, we have successfully transitioned more than 40 patients to our general adult practice. </a:t>
            </a:r>
          </a:p>
          <a:p>
            <a:endParaRPr lang="en-US" dirty="0"/>
          </a:p>
          <a:p>
            <a:r>
              <a:rPr lang="en-US" dirty="0"/>
              <a:t>To improve care retention, we have developed a home visiting model where we visit patients with high barriers to coming to clinic. These often include people with no transportation, unstable or no housing, people who are pregnant or who recently gave birth, and those with severe trauma or other limitations that make coming to clinic more difficult. These home visits have allowed us to reach out to more patients that would potentially be lost to care. </a:t>
            </a:r>
          </a:p>
          <a:p>
            <a:endParaRPr lang="en-US" dirty="0"/>
          </a:p>
          <a:p>
            <a:r>
              <a:rPr lang="en-US" dirty="0"/>
              <a:t>Stigma often manifests among our patients as a desire to avoid the clinic and all reminders of one’s diagnosis. To combat this, we are finding ways to incentivize patients to keep appointments that are booked with members of the team. This fall, we implemented an incentive program, also known as a contingency management program often seen in substance use treatment setting, whereby patients who attend their appointments are eligible to “draw” a prize out of a fishbowl at the end of the clinic setting. Prizes are most often affirmative sayings and candy, but also can include gift cards and physical prizes, such as water bottles, hoodie sweatshirts, and phone chargers. Our hope is that by utilizing this model, our patients will begin to more positively associate clinical visits and become more likely to engage with members of the interdisciplinary team. </a:t>
            </a:r>
          </a:p>
        </p:txBody>
      </p:sp>
      <p:sp>
        <p:nvSpPr>
          <p:cNvPr id="4" name="Slide Number Placeholder 3"/>
          <p:cNvSpPr>
            <a:spLocks noGrp="1"/>
          </p:cNvSpPr>
          <p:nvPr>
            <p:ph type="sldNum" sz="quarter" idx="5"/>
          </p:nvPr>
        </p:nvSpPr>
        <p:spPr/>
        <p:txBody>
          <a:bodyPr/>
          <a:lstStyle/>
          <a:p>
            <a:fld id="{FD946021-F3BC-2C44-93EC-B2E34AEC9A53}" type="slidenum">
              <a:rPr lang="en-US" smtClean="0"/>
              <a:t>19</a:t>
            </a:fld>
            <a:endParaRPr lang="en-US"/>
          </a:p>
        </p:txBody>
      </p:sp>
    </p:spTree>
    <p:extLst>
      <p:ext uri="{BB962C8B-B14F-4D97-AF65-F5344CB8AC3E}">
        <p14:creationId xmlns:p14="http://schemas.microsoft.com/office/powerpoint/2010/main" val="2865048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cap="none" dirty="0"/>
              <a:t>Image: Stock. </a:t>
            </a:r>
            <a:endParaRPr lang="en-US" sz="1200" dirty="0"/>
          </a:p>
          <a:p>
            <a:endParaRPr lang="en-US" dirty="0"/>
          </a:p>
        </p:txBody>
      </p:sp>
      <p:sp>
        <p:nvSpPr>
          <p:cNvPr id="4" name="Slide Number Placeholder 3"/>
          <p:cNvSpPr>
            <a:spLocks noGrp="1"/>
          </p:cNvSpPr>
          <p:nvPr>
            <p:ph type="sldNum" sz="quarter" idx="5"/>
          </p:nvPr>
        </p:nvSpPr>
        <p:spPr/>
        <p:txBody>
          <a:bodyPr/>
          <a:lstStyle/>
          <a:p>
            <a:fld id="{FD946021-F3BC-2C44-93EC-B2E34AEC9A53}" type="slidenum">
              <a:rPr lang="en-US" smtClean="0"/>
              <a:t>20</a:t>
            </a:fld>
            <a:endParaRPr lang="en-US"/>
          </a:p>
        </p:txBody>
      </p:sp>
    </p:spTree>
    <p:extLst>
      <p:ext uri="{BB962C8B-B14F-4D97-AF65-F5344CB8AC3E}">
        <p14:creationId xmlns:p14="http://schemas.microsoft.com/office/powerpoint/2010/main" val="1176880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IDEA Platform: Infectious Diseases Education &amp; Assessment. https://idea.medicine.uw.edu/</a:t>
            </a:r>
          </a:p>
          <a:p>
            <a:r>
              <a:rPr lang="en-US" sz="1000" dirty="0"/>
              <a:t>AETC National HIV Curriculum: 6 core modules for self study; regularly updated; CME, CNE</a:t>
            </a:r>
          </a:p>
          <a:p>
            <a:r>
              <a:rPr lang="en-US" sz="1000" dirty="0"/>
              <a:t>Hepatitis C Online Curriculum: https://www.hepatitisc.uw.edu/</a:t>
            </a:r>
          </a:p>
          <a:p>
            <a:r>
              <a:rPr lang="en-US" sz="1000" dirty="0"/>
              <a:t>Hepatitis B Online Curriculum: https://www.hepatitisb.uw.edu/</a:t>
            </a:r>
          </a:p>
          <a:p>
            <a:r>
              <a:rPr lang="en-US" sz="1000" dirty="0"/>
              <a:t>National STD Curriculum: https://www.std.uw.edu/</a:t>
            </a:r>
          </a:p>
          <a:p>
            <a:endParaRPr lang="en-US" sz="1000" dirty="0"/>
          </a:p>
          <a:p>
            <a:pPr defTabSz="912937">
              <a:defRPr/>
            </a:pPr>
            <a:endParaRPr lang="en-US" dirty="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22</a:t>
            </a:fld>
            <a:endParaRPr lang="en-US" dirty="0"/>
          </a:p>
        </p:txBody>
      </p:sp>
    </p:spTree>
    <p:extLst>
      <p:ext uri="{BB962C8B-B14F-4D97-AF65-F5344CB8AC3E}">
        <p14:creationId xmlns:p14="http://schemas.microsoft.com/office/powerpoint/2010/main" val="2532559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a:t>
            </a:r>
          </a:p>
        </p:txBody>
      </p:sp>
      <p:sp>
        <p:nvSpPr>
          <p:cNvPr id="4" name="Slide Number Placeholder 3"/>
          <p:cNvSpPr>
            <a:spLocks noGrp="1"/>
          </p:cNvSpPr>
          <p:nvPr>
            <p:ph type="sldNum" sz="quarter" idx="5"/>
          </p:nvPr>
        </p:nvSpPr>
        <p:spPr/>
        <p:txBody>
          <a:bodyPr/>
          <a:lstStyle/>
          <a:p>
            <a:fld id="{F264BA1E-6AC7-4534-AA62-D6AA5C834DC4}" type="slidenum">
              <a:rPr lang="en-US" smtClean="0"/>
              <a:t>2</a:t>
            </a:fld>
            <a:endParaRPr lang="en-US" dirty="0"/>
          </a:p>
        </p:txBody>
      </p:sp>
    </p:spTree>
    <p:extLst>
      <p:ext uri="{BB962C8B-B14F-4D97-AF65-F5344CB8AC3E}">
        <p14:creationId xmlns:p14="http://schemas.microsoft.com/office/powerpoint/2010/main" val="1681963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rgbClr val="FF0000"/>
                </a:solidFill>
                <a:effectLst/>
                <a:latin typeface="+mn-lt"/>
                <a:ea typeface="+mn-ea"/>
                <a:cs typeface="+mn-cs"/>
              </a:rPr>
              <a:t>Note</a:t>
            </a:r>
            <a:r>
              <a:rPr lang="en-US" sz="1200" i="1" kern="1200" dirty="0">
                <a:solidFill>
                  <a:schemeClr val="tx1"/>
                </a:solidFill>
                <a:effectLst/>
                <a:latin typeface="+mn-lt"/>
                <a:ea typeface="+mn-ea"/>
                <a:cs typeface="+mn-cs"/>
              </a:rPr>
              <a:t>: this slide </a:t>
            </a:r>
            <a:r>
              <a:rPr lang="en-US" sz="1200" b="1" i="1" kern="1200" dirty="0">
                <a:solidFill>
                  <a:schemeClr val="tx1"/>
                </a:solidFill>
                <a:effectLst/>
                <a:latin typeface="+mn-lt"/>
                <a:ea typeface="+mn-ea"/>
                <a:cs typeface="+mn-cs"/>
              </a:rPr>
              <a:t>must be included if trade and/or brand names for medications are used </a:t>
            </a:r>
            <a:r>
              <a:rPr lang="en-US" sz="1200" i="1" kern="1200" dirty="0">
                <a:solidFill>
                  <a:schemeClr val="tx1"/>
                </a:solidFill>
                <a:effectLst/>
                <a:latin typeface="+mn-lt"/>
                <a:ea typeface="+mn-ea"/>
                <a:cs typeface="+mn-cs"/>
              </a:rPr>
              <a:t>in the presentation.</a:t>
            </a:r>
          </a:p>
          <a:p>
            <a:r>
              <a:rPr lang="en-US" sz="1200" b="1" i="1" kern="1200" dirty="0">
                <a:solidFill>
                  <a:schemeClr val="tx1"/>
                </a:solidFill>
                <a:effectLst/>
                <a:latin typeface="+mn-lt"/>
                <a:ea typeface="+mn-ea"/>
                <a:cs typeface="+mn-cs"/>
              </a:rPr>
              <a:t>It may be deleted if there is no reference to trade names, </a:t>
            </a:r>
            <a:r>
              <a:rPr lang="en-US" sz="1200" i="1" kern="1200" dirty="0">
                <a:solidFill>
                  <a:schemeClr val="tx1"/>
                </a:solidFill>
                <a:effectLst/>
                <a:latin typeface="+mn-lt"/>
                <a:ea typeface="+mn-ea"/>
                <a:cs typeface="+mn-cs"/>
              </a:rPr>
              <a:t>including presentations in which only generic medication names are mentioned. </a:t>
            </a:r>
          </a:p>
          <a:p>
            <a:r>
              <a:rPr lang="en-US" sz="1200" b="1" i="1" kern="1200" dirty="0">
                <a:solidFill>
                  <a:schemeClr val="tx1"/>
                </a:solidFill>
                <a:effectLst/>
                <a:latin typeface="+mn-lt"/>
                <a:ea typeface="+mn-ea"/>
                <a:cs typeface="+mn-cs"/>
              </a:rPr>
              <a:t>Trade names must be put in parentheses </a:t>
            </a:r>
            <a:r>
              <a:rPr lang="en-US" sz="1200" b="1" i="1" u="sng" kern="1200" dirty="0">
                <a:solidFill>
                  <a:schemeClr val="tx1"/>
                </a:solidFill>
                <a:effectLst/>
                <a:latin typeface="+mn-lt"/>
                <a:ea typeface="+mn-ea"/>
                <a:cs typeface="+mn-cs"/>
              </a:rPr>
              <a:t>after</a:t>
            </a:r>
            <a:r>
              <a:rPr lang="en-US" sz="1200" b="1" i="1" kern="1200" dirty="0">
                <a:solidFill>
                  <a:schemeClr val="tx1"/>
                </a:solidFill>
                <a:effectLst/>
                <a:latin typeface="+mn-lt"/>
                <a:ea typeface="+mn-ea"/>
                <a:cs typeface="+mn-cs"/>
              </a:rPr>
              <a:t> the generic name the first time it is mentioned</a:t>
            </a:r>
            <a:r>
              <a:rPr lang="en-US" sz="1200" i="1" kern="1200" dirty="0">
                <a:solidFill>
                  <a:schemeClr val="tx1"/>
                </a:solidFill>
                <a:effectLst/>
                <a:latin typeface="+mn-lt"/>
                <a:ea typeface="+mn-ea"/>
                <a:cs typeface="+mn-cs"/>
              </a:rPr>
              <a:t> - e.g., fluoxetine (Prozac). </a:t>
            </a:r>
            <a:r>
              <a:rPr lang="en-US" sz="1200" b="1" i="1" kern="1200" dirty="0">
                <a:solidFill>
                  <a:schemeClr val="tx1"/>
                </a:solidFill>
                <a:effectLst/>
                <a:latin typeface="+mn-lt"/>
                <a:ea typeface="+mn-ea"/>
                <a:cs typeface="+mn-cs"/>
              </a:rPr>
              <a:t>Trade names should only be mentioned for the initial reference and the generic name only should be used after that. </a:t>
            </a:r>
            <a:r>
              <a:rPr lang="en-US" sz="1200" i="1" kern="1200" dirty="0">
                <a:solidFill>
                  <a:schemeClr val="tx1"/>
                </a:solidFill>
                <a:effectLst/>
                <a:latin typeface="+mn-lt"/>
                <a:ea typeface="+mn-ea"/>
                <a:cs typeface="+mn-cs"/>
              </a:rPr>
              <a:t>This applies equally to all medications or products mentioned in this presentation.</a:t>
            </a:r>
            <a:endParaRPr lang="en-US"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946021-F3BC-2C44-93EC-B2E34AEC9A53}" type="slidenum">
              <a:rPr lang="en-US" smtClean="0"/>
              <a:t>4</a:t>
            </a:fld>
            <a:endParaRPr lang="en-US"/>
          </a:p>
        </p:txBody>
      </p:sp>
    </p:spTree>
    <p:extLst>
      <p:ext uri="{BB962C8B-B14F-4D97-AF65-F5344CB8AC3E}">
        <p14:creationId xmlns:p14="http://schemas.microsoft.com/office/powerpoint/2010/main" val="777949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dirty="0"/>
              <a:t>Fewer high school students are sexually active (47% in 2011, 30% in 2021)</a:t>
            </a:r>
          </a:p>
          <a:p>
            <a:pPr marL="804863" lvl="1" indent="-457200"/>
            <a:r>
              <a:rPr lang="en-US" dirty="0"/>
              <a:t>Condom use is down</a:t>
            </a:r>
          </a:p>
          <a:p>
            <a:pPr marL="804863" lvl="1" indent="-457200"/>
            <a:r>
              <a:rPr lang="en-US" dirty="0"/>
              <a:t>Substance use is up</a:t>
            </a:r>
          </a:p>
          <a:p>
            <a:endParaRPr lang="en-US" dirty="0"/>
          </a:p>
        </p:txBody>
      </p:sp>
      <p:sp>
        <p:nvSpPr>
          <p:cNvPr id="4" name="Slide Number Placeholder 3"/>
          <p:cNvSpPr>
            <a:spLocks noGrp="1"/>
          </p:cNvSpPr>
          <p:nvPr>
            <p:ph type="sldNum" sz="quarter" idx="5"/>
          </p:nvPr>
        </p:nvSpPr>
        <p:spPr/>
        <p:txBody>
          <a:bodyPr/>
          <a:lstStyle/>
          <a:p>
            <a:fld id="{FD946021-F3BC-2C44-93EC-B2E34AEC9A53}" type="slidenum">
              <a:rPr lang="en-US" smtClean="0"/>
              <a:t>8</a:t>
            </a:fld>
            <a:endParaRPr lang="en-US"/>
          </a:p>
        </p:txBody>
      </p:sp>
    </p:spTree>
    <p:extLst>
      <p:ext uri="{BB962C8B-B14F-4D97-AF65-F5344CB8AC3E}">
        <p14:creationId xmlns:p14="http://schemas.microsoft.com/office/powerpoint/2010/main" val="1457674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not available for people aged 17 and under</a:t>
            </a:r>
          </a:p>
          <a:p>
            <a:r>
              <a:rPr lang="en-US" dirty="0"/>
              <a:t>Source: CDC. Medical Monitoring Project.</a:t>
            </a:r>
          </a:p>
        </p:txBody>
      </p:sp>
      <p:sp>
        <p:nvSpPr>
          <p:cNvPr id="4" name="Slide Number Placeholder 3"/>
          <p:cNvSpPr>
            <a:spLocks noGrp="1"/>
          </p:cNvSpPr>
          <p:nvPr>
            <p:ph type="sldNum" sz="quarter" idx="5"/>
          </p:nvPr>
        </p:nvSpPr>
        <p:spPr/>
        <p:txBody>
          <a:bodyPr/>
          <a:lstStyle/>
          <a:p>
            <a:fld id="{F264BA1E-6AC7-4534-AA62-D6AA5C834DC4}" type="slidenum">
              <a:rPr lang="en-US" smtClean="0"/>
              <a:t>10</a:t>
            </a:fld>
            <a:endParaRPr lang="en-US" dirty="0"/>
          </a:p>
        </p:txBody>
      </p:sp>
    </p:spTree>
    <p:extLst>
      <p:ext uri="{BB962C8B-B14F-4D97-AF65-F5344CB8AC3E}">
        <p14:creationId xmlns:p14="http://schemas.microsoft.com/office/powerpoint/2010/main" val="1052795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CDC. Medical Monitoring Project.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not available for people aged 17 and under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HIV ancillary care services, such as case management and mental health services, are services that support retention in HIV care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for shelter or housing services among people aged 18 to 24 are too small to report. </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11</a:t>
            </a:fld>
            <a:endParaRPr lang="en-US" dirty="0"/>
          </a:p>
        </p:txBody>
      </p:sp>
    </p:spTree>
    <p:extLst>
      <p:ext uri="{BB962C8B-B14F-4D97-AF65-F5344CB8AC3E}">
        <p14:creationId xmlns:p14="http://schemas.microsoft.com/office/powerpoint/2010/main" val="1692062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CDC. Medical Monitoring Project.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not available for people aged 17 and under</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12</a:t>
            </a:fld>
            <a:endParaRPr lang="en-US" dirty="0"/>
          </a:p>
        </p:txBody>
      </p:sp>
    </p:spTree>
    <p:extLst>
      <p:ext uri="{BB962C8B-B14F-4D97-AF65-F5344CB8AC3E}">
        <p14:creationId xmlns:p14="http://schemas.microsoft.com/office/powerpoint/2010/main" val="4063138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Prevention Challenges</a:t>
            </a:r>
          </a:p>
          <a:p>
            <a:r>
              <a:rPr lang="en-US" b="1" dirty="0"/>
              <a:t>Inadequate Sex Education</a:t>
            </a:r>
            <a:r>
              <a:rPr lang="en-US" dirty="0"/>
              <a:t>. The status of sexual health education varies throughout the United States and is insufficient in many areas according to </a:t>
            </a:r>
            <a:r>
              <a:rPr lang="en-US" u="sng" dirty="0">
                <a:hlinkClick r:id="rId3"/>
              </a:rPr>
              <a:t>CDC’s 2016 School Health Profiles</a:t>
            </a:r>
            <a:r>
              <a:rPr lang="en-US" dirty="0"/>
              <a:t>. In most states, fewer than half of high schools teach all 19 sexual health topics recommended by CDC. In addition, sex education is not starting early enough: in no state did more than half of middle schools teach all 19 sexual health topics recommended by CDC. Finally, sex education has been declining over time. The percentage of US schools in which students are required to receive instruction on HIV prevention decreased from 64% in 2000 to 41% in 2014, according to the </a:t>
            </a:r>
            <a:r>
              <a:rPr lang="en-US" u="sng" dirty="0">
                <a:hlinkClick r:id="rId4"/>
              </a:rPr>
              <a:t>School Health Policies and Practices Study</a:t>
            </a:r>
            <a:r>
              <a:rPr lang="en-US" dirty="0"/>
              <a:t>.</a:t>
            </a:r>
          </a:p>
          <a:p>
            <a:r>
              <a:rPr lang="en-US" b="1" dirty="0"/>
              <a:t>Health-related behaviors. </a:t>
            </a:r>
            <a:r>
              <a:rPr lang="en-US" dirty="0"/>
              <a:t>2017 data from the </a:t>
            </a:r>
            <a:r>
              <a:rPr lang="en-US" u="sng" dirty="0">
                <a:hlinkClick r:id="rId5"/>
              </a:rPr>
              <a:t>Youth Risk Behavior Surveillance System (YRBS)</a:t>
            </a:r>
            <a:r>
              <a:rPr lang="en-US" dirty="0"/>
              <a:t>, which monitors health behaviors that contribute to the leading causes of death and disability among youth, reveal:</a:t>
            </a:r>
          </a:p>
          <a:p>
            <a:r>
              <a:rPr lang="en-US" b="1" dirty="0"/>
              <a:t>Low rates of testing</a:t>
            </a:r>
            <a:r>
              <a:rPr lang="en-US" dirty="0"/>
              <a:t>. Only 9% of high school students have been tested for HIV. Among male students who had sexual contact with other males, only 15% have ever been tested for HIV. Low rates of testing mean more young people have undiagnosed HIV. People who do not know they have HIV cannot take advantage of HIV care and treatment and may unknowingly pass HIV to others.</a:t>
            </a:r>
          </a:p>
          <a:p>
            <a:r>
              <a:rPr lang="en-US" b="1" dirty="0"/>
              <a:t>Substance use.</a:t>
            </a:r>
            <a:r>
              <a:rPr lang="en-US" dirty="0"/>
              <a:t> Nationwide, 19% of all students who are currently sexually active (had sexual intercourse during the previous 3 months) and 20% of male students who had sexual contact with other males drank alcohol or used drugs before their most recent sexual intercourse. Young people may engage in high-risk behaviors, such as sex without a condom or medicine to prevent or treat HIV, when under the influence of drugs or alcohol.</a:t>
            </a:r>
          </a:p>
          <a:p>
            <a:r>
              <a:rPr lang="en-US" b="1" dirty="0"/>
              <a:t>Low rates of condom use.</a:t>
            </a:r>
            <a:r>
              <a:rPr lang="en-US" dirty="0"/>
              <a:t> Nationwide, 46% of all sexually active high school students and 48% of male students who had sexual contact with other males did not use a condom the last time they had sexual intercourse. Using condoms </a:t>
            </a:r>
            <a:r>
              <a:rPr lang="en-US" u="sng" dirty="0">
                <a:hlinkClick r:id="rId6"/>
              </a:rPr>
              <a:t>the right way</a:t>
            </a:r>
            <a:r>
              <a:rPr lang="en-US" dirty="0"/>
              <a:t> can protect from HIV and some sexually transmitted diseases (STDs).</a:t>
            </a:r>
          </a:p>
          <a:p>
            <a:r>
              <a:rPr lang="en-US" b="1" dirty="0"/>
              <a:t>Number of partners.</a:t>
            </a:r>
            <a:r>
              <a:rPr lang="en-US" dirty="0"/>
              <a:t> Nearly one-quarter (24%) of male students who had sexual contact with other males reported sexual intercourse with 4 or more persons during their life, compared to 10% of all students. The more sexual partners you have, the more likely you are to have sex with someone who has HIV and doesn’t know it.</a:t>
            </a:r>
          </a:p>
          <a:p>
            <a:r>
              <a:rPr lang="en-US" dirty="0"/>
              <a:t>Research has also shown that young gay and bisexual men who have sex with older partners are at a greater risk for HIV infection. This is because an older partner is more likely to have had more sexual partners or other risks, and is more likely to have HIV.</a:t>
            </a:r>
          </a:p>
          <a:p>
            <a:r>
              <a:rPr lang="en-US" b="1" dirty="0"/>
              <a:t>Low rates of pre-exposure prophylaxis (</a:t>
            </a:r>
            <a:r>
              <a:rPr lang="en-US" b="1" dirty="0" err="1"/>
              <a:t>PrEP</a:t>
            </a:r>
            <a:r>
              <a:rPr lang="en-US" b="1" dirty="0"/>
              <a:t>) use. </a:t>
            </a:r>
            <a:r>
              <a:rPr lang="en-US" dirty="0"/>
              <a:t>A </a:t>
            </a:r>
            <a:r>
              <a:rPr lang="en-US" u="sng" dirty="0">
                <a:hlinkClick r:id="rId7"/>
              </a:rPr>
              <a:t>2018 study</a:t>
            </a:r>
            <a:r>
              <a:rPr lang="en-US" dirty="0"/>
              <a:t> found that young people are less likely than adults to use </a:t>
            </a:r>
            <a:r>
              <a:rPr lang="en-US" u="sng" dirty="0">
                <a:hlinkClick r:id="rId8"/>
              </a:rPr>
              <a:t>medicine to prevent HIV</a:t>
            </a:r>
            <a:r>
              <a:rPr lang="en-US" dirty="0"/>
              <a:t>. Barriers include cost, access, perceived stigma, and privacy concerns.</a:t>
            </a:r>
          </a:p>
          <a:p>
            <a:r>
              <a:rPr lang="en-US" b="1" dirty="0"/>
              <a:t>Socioeconomic challenges for young people living with HIV.</a:t>
            </a:r>
            <a:r>
              <a:rPr lang="en-US" dirty="0"/>
              <a:t> Among people with HIV who are receiving medical care, young people aged 18 to 24 are more likely than older people to be living in households with low income levels, to have been recently homeless, recently incarcerated, or uninsured. All of these factors pose barriers to achieving viral suppression.</a:t>
            </a:r>
          </a:p>
          <a:p>
            <a:r>
              <a:rPr lang="en-US" b="1" dirty="0"/>
              <a:t>High rates of STDs.</a:t>
            </a:r>
            <a:r>
              <a:rPr lang="en-US" dirty="0"/>
              <a:t> Some of the highest STD rates are among youth aged 20 to 24, especially youth of color. The presence of another STD greatly increases the likelihood that a person exposed to HIV will become infected.</a:t>
            </a:r>
          </a:p>
          <a:p>
            <a:r>
              <a:rPr lang="en-US" b="1" dirty="0"/>
              <a:t>Stigma and misperceptions about HIV.</a:t>
            </a:r>
            <a:r>
              <a:rPr lang="en-US" dirty="0"/>
              <a:t> In a </a:t>
            </a:r>
            <a:r>
              <a:rPr lang="en-US" u="sng" dirty="0">
                <a:hlinkClick r:id="rId9"/>
              </a:rPr>
              <a:t>2017 Kaiser Family Foundation survey</a:t>
            </a:r>
            <a:r>
              <a:rPr lang="en-US" dirty="0"/>
              <a:t>, 51% of young adults aged 18 to 30 said they would be uncomfortable having a roommate with HIV, and 58% said they would be uncomfortable having their food prepared by someone with HIV. More than half of young people incorrectly believe that HIV can be transmitted by spitting or kissing. Stigma and misperceptions about HIV negatively affect the health and well-being of young people, and may prevent them from testing, disclosing their HIV status, and seeking HIV care.</a:t>
            </a:r>
          </a:p>
          <a:p>
            <a:r>
              <a:rPr lang="en-US" b="1" dirty="0"/>
              <a:t>Feelings of isolation.</a:t>
            </a:r>
            <a:r>
              <a:rPr lang="en-US" dirty="0"/>
              <a:t> High school students may engage in risky sexual behaviors and substance abuse because they feel isolated from family or peers and lack support. This is especially true for gay and bisexual students who are more likely than heterosexual youth to experience bullying and other forms of violence, which also can lead to mental distress and engagement in risk behaviors that are associated with getting HIV. In the 2017 YRBS, 33% of gay, lesbian, or bisexual students reported being bullied on school property in the previous 12 months, compared to 19% of all students.</a:t>
            </a:r>
          </a:p>
          <a:p>
            <a:endParaRPr lang="en-US" dirty="0"/>
          </a:p>
        </p:txBody>
      </p:sp>
      <p:sp>
        <p:nvSpPr>
          <p:cNvPr id="4" name="Slide Number Placeholder 3"/>
          <p:cNvSpPr>
            <a:spLocks noGrp="1"/>
          </p:cNvSpPr>
          <p:nvPr>
            <p:ph type="sldNum" sz="quarter" idx="10"/>
          </p:nvPr>
        </p:nvSpPr>
        <p:spPr/>
        <p:txBody>
          <a:bodyPr/>
          <a:lstStyle/>
          <a:p>
            <a:fld id="{AC9EB1C6-B314-4E44-B3BE-42FD29FB9093}" type="slidenum">
              <a:rPr lang="en-US" smtClean="0"/>
              <a:t>13</a:t>
            </a:fld>
            <a:endParaRPr lang="en-US"/>
          </a:p>
        </p:txBody>
      </p:sp>
    </p:spTree>
    <p:extLst>
      <p:ext uri="{BB962C8B-B14F-4D97-AF65-F5344CB8AC3E}">
        <p14:creationId xmlns:p14="http://schemas.microsoft.com/office/powerpoint/2010/main" val="2631772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Described “holistic approach to patient care can improve patient self-efficacy and quality of life and promote retention in care.”</a:t>
            </a:r>
          </a:p>
          <a:p>
            <a:r>
              <a:rPr lang="en-US" i="1" dirty="0"/>
              <a:t>- Culturally and developmentally sensitive team approach to provide improved control of co-morbid mental health and substance abuse conditions. </a:t>
            </a:r>
          </a:p>
          <a:p>
            <a:endParaRPr lang="en-US" i="1" dirty="0"/>
          </a:p>
          <a:p>
            <a:r>
              <a:rPr lang="en-US" i="0" dirty="0"/>
              <a:t>All young adults diagnosed with HIV at THS were seen, at least initially, in YAC. </a:t>
            </a:r>
          </a:p>
        </p:txBody>
      </p:sp>
      <p:sp>
        <p:nvSpPr>
          <p:cNvPr id="4" name="Slide Number Placeholder 3"/>
          <p:cNvSpPr>
            <a:spLocks noGrp="1"/>
          </p:cNvSpPr>
          <p:nvPr>
            <p:ph type="sldNum" sz="quarter" idx="5"/>
          </p:nvPr>
        </p:nvSpPr>
        <p:spPr/>
        <p:txBody>
          <a:bodyPr/>
          <a:lstStyle/>
          <a:p>
            <a:fld id="{FD946021-F3BC-2C44-93EC-B2E34AEC9A53}" type="slidenum">
              <a:rPr lang="en-US" smtClean="0"/>
              <a:t>14</a:t>
            </a:fld>
            <a:endParaRPr lang="en-US"/>
          </a:p>
        </p:txBody>
      </p:sp>
    </p:spTree>
    <p:extLst>
      <p:ext uri="{BB962C8B-B14F-4D97-AF65-F5344CB8AC3E}">
        <p14:creationId xmlns:p14="http://schemas.microsoft.com/office/powerpoint/2010/main" val="41917906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19141"/>
            <a:ext cx="7772399" cy="1909859"/>
          </a:xfrm>
        </p:spPr>
        <p:txBody>
          <a:bodyPr anchor="t"/>
          <a:lstStyle>
            <a:lvl1pPr>
              <a:defRPr sz="42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685800" y="3511263"/>
            <a:ext cx="7772398" cy="800100"/>
          </a:xfrm>
        </p:spPr>
        <p:txBody>
          <a:bodyPr anchor="t">
            <a:normAutofit/>
          </a:bodyPr>
          <a:lstStyle>
            <a:lvl1pPr marL="0" indent="0" algn="l">
              <a:buNone/>
              <a:defRPr sz="2000">
                <a:solidFill>
                  <a:srgbClr val="22222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2 style</a:t>
            </a:r>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6E2D2B3B-882E-40F3-A32F-6DD516915044}" type="slidenum">
              <a:rPr lang="en-US" smtClean="0"/>
              <a:pPr/>
              <a:t>‹#›</a:t>
            </a:fld>
            <a:endParaRPr lang="en-US" dirty="0"/>
          </a:p>
        </p:txBody>
      </p:sp>
      <p:sp>
        <p:nvSpPr>
          <p:cNvPr id="8" name="Date Placeholder 3"/>
          <p:cNvSpPr>
            <a:spLocks noGrp="1"/>
          </p:cNvSpPr>
          <p:nvPr>
            <p:ph type="dt" sz="half" idx="11"/>
          </p:nvPr>
        </p:nvSpPr>
        <p:spPr>
          <a:xfrm>
            <a:off x="7719757" y="4764530"/>
            <a:ext cx="738443" cy="274320"/>
          </a:xfrm>
        </p:spPr>
        <p:txBody>
          <a:bodyPr/>
          <a:lstStyle/>
          <a:p>
            <a:pPr fontAlgn="base">
              <a:spcBef>
                <a:spcPct val="0"/>
              </a:spcBef>
              <a:spcAft>
                <a:spcPct val="0"/>
              </a:spcAft>
              <a:defRPr/>
            </a:pPr>
            <a:endParaRPr lang="en-US" altLang="en-US" dirty="0">
              <a:solidFill>
                <a:srgbClr val="FFFFFF"/>
              </a:solidFill>
            </a:endParaRPr>
          </a:p>
        </p:txBody>
      </p:sp>
      <p:sp>
        <p:nvSpPr>
          <p:cNvPr id="9" name="Footer Placeholder 4"/>
          <p:cNvSpPr>
            <a:spLocks noGrp="1"/>
          </p:cNvSpPr>
          <p:nvPr>
            <p:ph type="ftr" sz="quarter" idx="14"/>
          </p:nvPr>
        </p:nvSpPr>
        <p:spPr>
          <a:xfrm>
            <a:off x="3352459" y="4764530"/>
            <a:ext cx="4367298" cy="274320"/>
          </a:xfrm>
        </p:spPr>
        <p:txBody>
          <a:bodyPr/>
          <a:lstStyle/>
          <a:p>
            <a:r>
              <a:rPr lang="en-US"/>
              <a:t>Presentation title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155" y="114300"/>
            <a:ext cx="2935230" cy="98145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3755121"/>
            <a:ext cx="8588248" cy="391918"/>
          </a:xfrm>
        </p:spPr>
        <p:txBody>
          <a:bodyPr anchor="b"/>
          <a:lstStyle>
            <a:lvl1pPr algn="ctr">
              <a:defRPr sz="2200"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7744"/>
            <a:ext cx="9144000" cy="368544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301752" y="4205663"/>
            <a:ext cx="8588248" cy="40379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AB159995-A1BE-BF4E-BC5F-5A773C9D0009}" type="slidenum">
              <a:rPr lang="en-US" smtClean="0">
                <a:solidFill>
                  <a:srgbClr val="FFFFFF"/>
                </a:solidFill>
              </a:rPr>
              <a:pPr/>
              <a:t>‹#›</a:t>
            </a:fld>
            <a:endParaRPr lang="en-US" dirty="0">
              <a:solidFill>
                <a:srgbClr val="FFFFFF"/>
              </a:solidFill>
            </a:endParaRPr>
          </a:p>
        </p:txBody>
      </p:sp>
      <p:sp>
        <p:nvSpPr>
          <p:cNvPr id="10" name="Date Placeholder 3"/>
          <p:cNvSpPr>
            <a:spLocks noGrp="1"/>
          </p:cNvSpPr>
          <p:nvPr>
            <p:ph type="dt" sz="half" idx="1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1"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r>
              <a:rPr lang="en-US"/>
              <a:t>Presentation title</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2382" y="4800600"/>
            <a:ext cx="9141619" cy="342900"/>
          </a:xfrm>
          <a:prstGeom prst="rect">
            <a:avLst/>
          </a:prstGeom>
          <a:solidFill>
            <a:srgbClr val="00969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5378F8A9-6441-DE49-833B-8A6E7E98786B}"/>
              </a:ext>
            </a:extLst>
          </p:cNvPr>
          <p:cNvPicPr>
            <a:picLocks noChangeAspect="1"/>
          </p:cNvPicPr>
          <p:nvPr userDrawn="1"/>
        </p:nvPicPr>
        <p:blipFill>
          <a:blip r:embed="rId2"/>
          <a:srcRect/>
          <a:stretch/>
        </p:blipFill>
        <p:spPr>
          <a:xfrm>
            <a:off x="132184" y="4849537"/>
            <a:ext cx="1142700" cy="253001"/>
          </a:xfrm>
          <a:prstGeom prst="rect">
            <a:avLst/>
          </a:prstGeom>
        </p:spPr>
      </p:pic>
      <p:pic>
        <p:nvPicPr>
          <p:cNvPr id="2" name="Picture 1">
            <a:extLst>
              <a:ext uri="{FF2B5EF4-FFF2-40B4-BE49-F238E27FC236}">
                <a16:creationId xmlns:a16="http://schemas.microsoft.com/office/drawing/2014/main" id="{972C82DF-703A-F3FE-2FDD-079ADAE0895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49641" y="4851761"/>
            <a:ext cx="962176" cy="266922"/>
          </a:xfrm>
          <a:prstGeom prst="rect">
            <a:avLst/>
          </a:prstGeom>
        </p:spPr>
      </p:pic>
      <p:sp>
        <p:nvSpPr>
          <p:cNvPr id="3" name="Slide Number Placeholder 5">
            <a:extLst>
              <a:ext uri="{FF2B5EF4-FFF2-40B4-BE49-F238E27FC236}">
                <a16:creationId xmlns:a16="http://schemas.microsoft.com/office/drawing/2014/main" id="{5B922354-1CE1-08AC-619C-305005BA5F46}"/>
              </a:ext>
            </a:extLst>
          </p:cNvPr>
          <p:cNvSpPr>
            <a:spLocks noGrp="1"/>
          </p:cNvSpPr>
          <p:nvPr>
            <p:ph type="sldNum" sz="quarter" idx="4"/>
          </p:nvPr>
        </p:nvSpPr>
        <p:spPr>
          <a:xfrm>
            <a:off x="8725506" y="4899608"/>
            <a:ext cx="418494" cy="273844"/>
          </a:xfrm>
          <a:prstGeom prst="rect">
            <a:avLst/>
          </a:prstGeom>
        </p:spPr>
        <p:txBody>
          <a:bodyPr/>
          <a:lstStyle>
            <a:lvl1pPr>
              <a:defRPr>
                <a:solidFill>
                  <a:schemeClr val="bg1"/>
                </a:solidFill>
              </a:defRPr>
            </a:lvl1pPr>
          </a:lstStyle>
          <a:p>
            <a:pPr algn="ctr"/>
            <a:fld id="{4FAB73BC-B049-4115-A692-8D63A059BFB8}" type="slidenum">
              <a:rPr lang="en-US" sz="1200" smtClean="0"/>
              <a:pPr algn="ctr"/>
              <a:t>‹#›</a:t>
            </a:fld>
            <a:endParaRPr lang="en-US" sz="1200" dirty="0"/>
          </a:p>
        </p:txBody>
      </p:sp>
      <p:sp>
        <p:nvSpPr>
          <p:cNvPr id="4" name="Footer Placeholder 4">
            <a:extLst>
              <a:ext uri="{FF2B5EF4-FFF2-40B4-BE49-F238E27FC236}">
                <a16:creationId xmlns:a16="http://schemas.microsoft.com/office/drawing/2014/main" id="{37655E30-F777-7FF0-D798-534346CAB375}"/>
              </a:ext>
            </a:extLst>
          </p:cNvPr>
          <p:cNvSpPr>
            <a:spLocks noGrp="1"/>
          </p:cNvSpPr>
          <p:nvPr>
            <p:ph type="ftr" sz="quarter" idx="13"/>
          </p:nvPr>
        </p:nvSpPr>
        <p:spPr>
          <a:xfrm>
            <a:off x="1470936" y="4844839"/>
            <a:ext cx="6446520" cy="273844"/>
          </a:xfrm>
          <a:prstGeom prst="rect">
            <a:avLst/>
          </a:prstGeom>
        </p:spPr>
        <p:txBody>
          <a:bodyPr vert="horz" lIns="91440" tIns="45720" rIns="91440" bIns="45720" rtlCol="0" anchor="ctr"/>
          <a:lstStyle>
            <a:lvl1pPr algn="ctr">
              <a:defRPr sz="1050" cap="all" baseline="0">
                <a:solidFill>
                  <a:srgbClr val="FFFFFF"/>
                </a:solidFill>
              </a:defRPr>
            </a:lvl1pPr>
          </a:lstStyle>
          <a:p>
            <a:r>
              <a:rPr lang="en-US" cap="none"/>
              <a:t>Presentation title</a:t>
            </a:r>
            <a:endParaRPr lang="en-US" dirty="0"/>
          </a:p>
        </p:txBody>
      </p:sp>
      <p:sp>
        <p:nvSpPr>
          <p:cNvPr id="7" name="Slide Number Placeholder 5">
            <a:extLst>
              <a:ext uri="{FF2B5EF4-FFF2-40B4-BE49-F238E27FC236}">
                <a16:creationId xmlns:a16="http://schemas.microsoft.com/office/drawing/2014/main" id="{11F137D6-49DE-1111-6E13-234C82A01DAB}"/>
              </a:ext>
            </a:extLst>
          </p:cNvPr>
          <p:cNvSpPr txBox="1">
            <a:spLocks/>
          </p:cNvSpPr>
          <p:nvPr userDrawn="1"/>
        </p:nvSpPr>
        <p:spPr>
          <a:xfrm>
            <a:off x="8724998" y="4899608"/>
            <a:ext cx="418494" cy="273844"/>
          </a:xfrm>
          <a:prstGeom prst="rect">
            <a:avLst/>
          </a:prstGeom>
        </p:spPr>
        <p:txBody>
          <a:bodyPr/>
          <a:lstStyle>
            <a:defPPr>
              <a:defRPr lang="en-US"/>
            </a:defPPr>
            <a:lvl1pPr marL="0" algn="l"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4FAB73BC-B049-4115-A692-8D63A059BFB8}" type="slidenum">
              <a:rPr lang="en-US" sz="1200" smtClean="0"/>
              <a:pPr algn="ctr"/>
              <a:t>‹#›</a:t>
            </a:fld>
            <a:endParaRPr lang="en-US" sz="1200" dirty="0"/>
          </a:p>
        </p:txBody>
      </p:sp>
    </p:spTree>
    <p:extLst>
      <p:ext uri="{BB962C8B-B14F-4D97-AF65-F5344CB8AC3E}">
        <p14:creationId xmlns:p14="http://schemas.microsoft.com/office/powerpoint/2010/main" val="252002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2" y="0"/>
            <a:ext cx="9144000" cy="5143500"/>
          </a:xfrm>
          <a:noFill/>
        </p:spPr>
        <p:txBody>
          <a:bodyPr/>
          <a:lstStyle>
            <a:lvl1pPr marL="0" indent="0" algn="ctr">
              <a:buNone/>
              <a:defRPr/>
            </a:lvl1pPr>
          </a:lstStyle>
          <a:p>
            <a:r>
              <a:rPr lang="en-US"/>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883227" y="-1"/>
            <a:ext cx="8260773" cy="3075710"/>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a:normAutofit/>
          </a:bodyPr>
          <a:lstStyle>
            <a:lvl1pPr algn="r">
              <a:defRPr sz="450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title style</a:t>
            </a: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2431473" y="3067242"/>
            <a:ext cx="6712526" cy="2097425"/>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anchor="t">
            <a:normAutofit/>
          </a:bodyPr>
          <a:lstStyle>
            <a:lvl1pPr marL="0" indent="0" algn="r">
              <a:buNone/>
              <a:defRPr sz="2100" b="1" baseline="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subtitle style</a:t>
            </a: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150876" y="4767263"/>
            <a:ext cx="3627882" cy="273844"/>
          </a:xfrm>
        </p:spPr>
        <p:txBody>
          <a:bodyPr/>
          <a:lstStyle>
            <a:lvl1pPr>
              <a:defRPr>
                <a:solidFill>
                  <a:schemeClr val="bg1"/>
                </a:solidFill>
              </a:defRPr>
            </a:lvl1pPr>
          </a:lstStyle>
          <a:p>
            <a:pPr>
              <a:defRPr/>
            </a:pPr>
            <a:r>
              <a:rPr lang="en-US">
                <a:effectLst>
                  <a:outerShdw blurRad="38100" dist="38100" dir="2700000" algn="tl">
                    <a:srgbClr val="000000">
                      <a:alpha val="43137"/>
                    </a:srgbClr>
                  </a:outerShdw>
                </a:effectLst>
              </a:rPr>
              <a:t>Presentation title</a:t>
            </a:r>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5260086" y="4766310"/>
            <a:ext cx="3264408" cy="273844"/>
          </a:xfrm>
        </p:spPr>
        <p:txBody>
          <a:bodyPr/>
          <a:lstStyle>
            <a:lvl1pPr>
              <a:defRPr>
                <a:solidFill>
                  <a:schemeClr val="bg1"/>
                </a:solidFill>
              </a:defRPr>
            </a:lvl1pPr>
          </a:lstStyle>
          <a:p>
            <a:pPr>
              <a:defRPr/>
            </a:pPr>
            <a:endParaRPr lang="en-US">
              <a:effectLst>
                <a:outerShdw blurRad="38100" dist="38100" dir="2700000" algn="tl">
                  <a:srgbClr val="000000">
                    <a:alpha val="43137"/>
                  </a:srgbClr>
                </a:outerShdw>
              </a:effectLst>
            </a:endParaRPr>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8524494" y="4767263"/>
            <a:ext cx="473202" cy="273844"/>
          </a:xfrm>
        </p:spPr>
        <p:txBody>
          <a:bodyPr/>
          <a:lstStyle>
            <a:lvl1pPr>
              <a:defRPr>
                <a:solidFill>
                  <a:schemeClr val="bg1"/>
                </a:solidFill>
              </a:defRPr>
            </a:lvl1pPr>
          </a:lstStyle>
          <a:p>
            <a:pPr>
              <a:defRPr/>
            </a:pPr>
            <a:fld id="{CD6D940D-6D44-4DF9-9322-B4B11F7EDCD0}" type="slidenum">
              <a:rPr lang="en-US" smtClean="0">
                <a:effectLst>
                  <a:outerShdw blurRad="38100" dist="38100" dir="2700000" algn="tl">
                    <a:srgbClr val="000000">
                      <a:alpha val="43137"/>
                    </a:srgbClr>
                  </a:outerShdw>
                </a:effectLst>
              </a:rPr>
              <a:pPr>
                <a:defRPr/>
              </a:pPr>
              <a:t>‹#›</a:t>
            </a:fld>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81274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r>
              <a:rPr lang="en-US"/>
              <a:t>Presentation title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2390378"/>
            <a:ext cx="7659687" cy="8763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4" y="1165225"/>
            <a:ext cx="6135687" cy="1225154"/>
          </a:xfrm>
        </p:spPr>
        <p:txBody>
          <a:bodyPr anchor="b"/>
          <a:lstStyle>
            <a:lvl1pPr marL="0" indent="0">
              <a:buNone/>
              <a:defRPr sz="2000">
                <a:solidFill>
                  <a:srgbClr val="22222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3D987DAA-A896-1841-BC8A-D645CCE33E3D}" type="slidenum">
              <a:rPr lang="en-US" smtClean="0">
                <a:solidFill>
                  <a:srgbClr val="FFFFFF"/>
                </a:solidFill>
              </a:rPr>
              <a:pPr/>
              <a:t>‹#›</a:t>
            </a:fld>
            <a:endParaRPr lang="en-US" dirty="0">
              <a:solidFill>
                <a:srgbClr val="FFFFFF"/>
              </a:solidFill>
            </a:endParaRPr>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9"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r>
              <a:rPr lang="en-US"/>
              <a:t>Presentation title</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152144"/>
            <a:ext cx="3657600" cy="3323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152144"/>
            <a:ext cx="4038599" cy="3323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
        <p:nvSpPr>
          <p:cNvPr id="9" name="Date Placeholder 3"/>
          <p:cNvSpPr>
            <a:spLocks noGrp="1"/>
          </p:cNvSpPr>
          <p:nvPr>
            <p:ph type="dt" sz="half" idx="13"/>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r>
              <a:rPr lang="en-US"/>
              <a:t>Presentation title</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233452"/>
            <a:ext cx="3890108" cy="47982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06538"/>
            <a:ext cx="3890108" cy="26690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2208" y="1233452"/>
            <a:ext cx="4038599" cy="47982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32208" y="1806538"/>
            <a:ext cx="4038599" cy="26690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9F49499B-0A11-F941-988B-5A98BBA90756}" type="slidenum">
              <a:rPr lang="en-US" smtClean="0">
                <a:solidFill>
                  <a:srgbClr val="FFFFFF"/>
                </a:solidFill>
              </a:rPr>
              <a:pPr/>
              <a:t>‹#›</a:t>
            </a:fld>
            <a:endParaRPr lang="en-US" dirty="0">
              <a:solidFill>
                <a:srgbClr val="FFFFFF"/>
              </a:solidFill>
            </a:endParaRPr>
          </a:p>
        </p:txBody>
      </p:sp>
      <p:sp>
        <p:nvSpPr>
          <p:cNvPr id="11" name="Date Placeholder 3"/>
          <p:cNvSpPr>
            <a:spLocks noGrp="1"/>
          </p:cNvSpPr>
          <p:nvPr>
            <p:ph type="dt" sz="half" idx="13"/>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2" name="Footer Placeholder 4"/>
          <p:cNvSpPr>
            <a:spLocks noGrp="1"/>
          </p:cNvSpPr>
          <p:nvPr>
            <p:ph type="ftr" sz="quarter" idx="14"/>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r>
              <a:rPr lang="en-US"/>
              <a:t>Presentation title</a:t>
            </a: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martArt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DB0A249C-C385-6343-9E2D-0B8524CBBFBC}" type="slidenum">
              <a:rPr lang="en-US" smtClean="0">
                <a:solidFill>
                  <a:srgbClr val="FFFFFF"/>
                </a:solidFill>
              </a:rPr>
              <a:pPr/>
              <a:t>‹#›</a:t>
            </a:fld>
            <a:endParaRPr lang="en-US" dirty="0">
              <a:solidFill>
                <a:srgbClr val="FFFFFF"/>
              </a:solidFill>
            </a:endParaRPr>
          </a:p>
        </p:txBody>
      </p:sp>
      <p:sp>
        <p:nvSpPr>
          <p:cNvPr id="7"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8"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r>
              <a:rPr lang="en-US"/>
              <a:t>Presentation title</a:t>
            </a:r>
            <a:endParaRPr lang="en-US" dirty="0"/>
          </a:p>
        </p:txBody>
      </p:sp>
      <p:sp>
        <p:nvSpPr>
          <p:cNvPr id="10" name="SmartArt Placeholder 9"/>
          <p:cNvSpPr>
            <a:spLocks noGrp="1"/>
          </p:cNvSpPr>
          <p:nvPr>
            <p:ph type="dgm" sz="quarter" idx="13"/>
          </p:nvPr>
        </p:nvSpPr>
        <p:spPr>
          <a:xfrm>
            <a:off x="457200" y="1143000"/>
            <a:ext cx="8305800" cy="3371850"/>
          </a:xfrm>
        </p:spPr>
        <p:txBody>
          <a:bodyPr/>
          <a:lstStyle/>
          <a:p>
            <a:r>
              <a:rPr lang="en-US" dirty="0"/>
              <a:t>Click icon to add SmartArt graphic</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D1BA20-3B1F-8544-ADC7-70EC2EFB7AE2}" type="slidenum">
              <a:rPr lang="en-US" smtClean="0">
                <a:solidFill>
                  <a:srgbClr val="FFFFFF"/>
                </a:solidFill>
              </a:rPr>
              <a:pPr/>
              <a:t>‹#›</a:t>
            </a:fld>
            <a:endParaRPr lang="en-US" dirty="0">
              <a:solidFill>
                <a:srgbClr val="FFFFFF"/>
              </a:solidFill>
            </a:endParaRPr>
          </a:p>
        </p:txBody>
      </p:sp>
      <p:sp>
        <p:nvSpPr>
          <p:cNvPr id="6"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7"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r>
              <a:rPr lang="en-US"/>
              <a:t>Presentation title</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3"/>
          </p:nvPr>
        </p:nvSpPr>
        <p:spPr>
          <a:xfrm>
            <a:off x="457200" y="1143000"/>
            <a:ext cx="8305800" cy="3371850"/>
          </a:xfrm>
        </p:spPr>
        <p:txBody>
          <a:bodyPr/>
          <a:lstStyle/>
          <a:p>
            <a:r>
              <a:rPr lang="en-US" dirty="0"/>
              <a:t>Click icon to add table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Medi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4" name="Date Placeholder 3"/>
          <p:cNvSpPr>
            <a:spLocks noGrp="1"/>
          </p:cNvSpPr>
          <p:nvPr>
            <p:ph type="dt" sz="half" idx="11"/>
          </p:nvPr>
        </p:nvSpPr>
        <p:spPr/>
        <p:txBody>
          <a:bodyPr/>
          <a:lstStyle/>
          <a:p>
            <a:pPr fontAlgn="base">
              <a:spcBef>
                <a:spcPct val="0"/>
              </a:spcBef>
              <a:spcAft>
                <a:spcPct val="0"/>
              </a:spcAft>
              <a:defRPr/>
            </a:pPr>
            <a:endParaRPr lang="en-US" altLang="en-US" dirty="0">
              <a:solidFill>
                <a:srgbClr val="FFFFFF"/>
              </a:solidFill>
            </a:endParaRPr>
          </a:p>
        </p:txBody>
      </p:sp>
      <p:sp>
        <p:nvSpPr>
          <p:cNvPr id="5" name="Footer Placeholder 4"/>
          <p:cNvSpPr>
            <a:spLocks noGrp="1"/>
          </p:cNvSpPr>
          <p:nvPr>
            <p:ph type="ftr" sz="quarter" idx="12"/>
          </p:nvPr>
        </p:nvSpPr>
        <p:spPr/>
        <p:txBody>
          <a:bodyPr/>
          <a:lstStyle/>
          <a:p>
            <a:r>
              <a:rPr lang="en-US"/>
              <a:t>Presentation title</a:t>
            </a:r>
            <a:endParaRPr lang="en-US" dirty="0"/>
          </a:p>
        </p:txBody>
      </p:sp>
      <p:sp>
        <p:nvSpPr>
          <p:cNvPr id="15" name="Media Placeholder 14"/>
          <p:cNvSpPr>
            <a:spLocks noGrp="1"/>
          </p:cNvSpPr>
          <p:nvPr>
            <p:ph type="media" sz="quarter" idx="13"/>
          </p:nvPr>
        </p:nvSpPr>
        <p:spPr>
          <a:xfrm>
            <a:off x="457200" y="1085850"/>
            <a:ext cx="8305800" cy="3371850"/>
          </a:xfrm>
        </p:spPr>
        <p:txBody>
          <a:bodyPr/>
          <a:lstStyle/>
          <a:p>
            <a:r>
              <a:rPr lang="en-US" dirty="0"/>
              <a:t>Click icon to add media</a:t>
            </a:r>
          </a:p>
        </p:txBody>
      </p:sp>
      <p:sp>
        <p:nvSpPr>
          <p:cNvPr id="16" name="Title 15"/>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extLst>
      <p:ext uri="{BB962C8B-B14F-4D97-AF65-F5344CB8AC3E}">
        <p14:creationId xmlns:p14="http://schemas.microsoft.com/office/powerpoint/2010/main" val="1333701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4121658"/>
            <a:ext cx="8516815" cy="445770"/>
          </a:xfrm>
        </p:spPr>
        <p:txBody>
          <a:bodyPr anchor="b"/>
          <a:lstStyle>
            <a:lvl1pPr algn="ctr">
              <a:defRPr sz="2200" b="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9" name="Content Placeholder 8"/>
          <p:cNvSpPr>
            <a:spLocks noGrp="1"/>
          </p:cNvSpPr>
          <p:nvPr>
            <p:ph sz="quarter" idx="13"/>
          </p:nvPr>
        </p:nvSpPr>
        <p:spPr>
          <a:xfrm>
            <a:off x="304800" y="285750"/>
            <a:ext cx="8516815" cy="3707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r>
              <a:rPr lang="en-US"/>
              <a:t>Presentation title</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17" name="Picture 16" descr="AETC_2016_ribbon.png"/>
          <p:cNvPicPr>
            <a:picLocks noChangeAspect="1"/>
          </p:cNvPicPr>
          <p:nvPr/>
        </p:nvPicPr>
        <p:blipFill rotWithShape="1">
          <a:blip r:embed="rId14" cstate="print">
            <a:alphaModFix amt="5000"/>
            <a:extLst>
              <a:ext uri="{28A0092B-C50C-407E-A947-70E740481C1C}">
                <a14:useLocalDpi xmlns:a14="http://schemas.microsoft.com/office/drawing/2010/main" val="0"/>
              </a:ext>
            </a:extLst>
          </a:blip>
          <a:srcRect l="35150" t="21563" r="9715" b="1014"/>
          <a:stretch/>
        </p:blipFill>
        <p:spPr>
          <a:xfrm>
            <a:off x="1" y="1"/>
            <a:ext cx="9144000" cy="5143500"/>
          </a:xfrm>
          <a:prstGeom prst="rect">
            <a:avLst/>
          </a:prstGeom>
          <a:effectLst/>
        </p:spPr>
      </p:pic>
      <p:sp>
        <p:nvSpPr>
          <p:cNvPr id="7" name="Rectangle 6"/>
          <p:cNvSpPr/>
          <p:nvPr/>
        </p:nvSpPr>
        <p:spPr>
          <a:xfrm>
            <a:off x="2" y="4667302"/>
            <a:ext cx="9143999" cy="4800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05979"/>
            <a:ext cx="8315569" cy="857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315569" cy="32754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8458200" y="4667302"/>
            <a:ext cx="685800" cy="480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solidFill>
            </a:endParaRPr>
          </a:p>
        </p:txBody>
      </p:sp>
      <p:sp>
        <p:nvSpPr>
          <p:cNvPr id="6" name="Slide Number Placeholder 5"/>
          <p:cNvSpPr>
            <a:spLocks noGrp="1"/>
          </p:cNvSpPr>
          <p:nvPr>
            <p:ph type="sldNum" sz="quarter" idx="4"/>
          </p:nvPr>
        </p:nvSpPr>
        <p:spPr>
          <a:xfrm>
            <a:off x="8531788" y="4729412"/>
            <a:ext cx="548640" cy="29718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15"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6"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r>
              <a:rPr lang="en-US"/>
              <a:t>Presentation title</a:t>
            </a:r>
            <a:endParaRPr lang="en-US" dirty="0"/>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9" r:id="rId8"/>
    <p:sldLayoutId id="2147483807" r:id="rId9"/>
    <p:sldLayoutId id="2147483808" r:id="rId10"/>
    <p:sldLayoutId id="2147483810" r:id="rId11"/>
    <p:sldLayoutId id="2147483811" r:id="rId12"/>
  </p:sldLayoutIdLst>
  <p:hf hdr="0" ftr="0" dt="0"/>
  <p:txStyles>
    <p:titleStyle>
      <a:lvl1pPr algn="l" defTabSz="914400"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13_E1323B52.xm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14_785A782F.xm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18/10/relationships/comments" Target="../comments/modernComment_118_582C9D61.xml"/><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microsoft.com/office/2018/10/relationships/comments" Target="../comments/modernComment_11F_C9D98212.xml"/><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mailto:scaetcecho@salud.unm.edu" TargetMode="External"/><Relationship Id="rId3" Type="http://schemas.openxmlformats.org/officeDocument/2006/relationships/hyperlink" Target="http://nccc.ucsf.edu/" TargetMode="External"/><Relationship Id="rId7" Type="http://schemas.openxmlformats.org/officeDocument/2006/relationships/hyperlink" Target="https://www.hivma.org/globalassets/ektron-import/hivma/hivma-resource-directory.pdf"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hyperlink" Target="https://targethiv.org/library/aetc-national-coordinating-resource-center-0" TargetMode="External"/><Relationship Id="rId5" Type="http://schemas.openxmlformats.org/officeDocument/2006/relationships/hyperlink" Target="https://aidsetc.org/nhc" TargetMode="External"/><Relationship Id="rId4" Type="http://schemas.openxmlformats.org/officeDocument/2006/relationships/hyperlink" Target="https://hsc.unm.edu/scaetc/programs-services/echo.html" TargetMode="External"/><Relationship Id="rId9" Type="http://schemas.openxmlformats.org/officeDocument/2006/relationships/hyperlink" Target="http://www.scaetc.org/"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457200" y="1752683"/>
            <a:ext cx="8229599" cy="1352467"/>
          </a:xfrm>
        </p:spPr>
        <p:txBody>
          <a:bodyPr/>
          <a:lstStyle/>
          <a:p>
            <a:pPr algn="ctr"/>
            <a:r>
              <a:rPr lang="en-US" sz="4000" dirty="0">
                <a:solidFill>
                  <a:srgbClr val="1F3864"/>
                </a:solidFill>
                <a:effectLst/>
                <a:latin typeface="+mn-lt"/>
                <a:ea typeface="Calibri" panose="020F0502020204030204" pitchFamily="34" charset="0"/>
                <a:cs typeface="Arabic Typesetting" panose="03020402040406030203" pitchFamily="66" charset="-78"/>
              </a:rPr>
              <a:t>Treating Adolescents and </a:t>
            </a:r>
            <a:br>
              <a:rPr lang="en-US" sz="4000" dirty="0">
                <a:solidFill>
                  <a:srgbClr val="1F3864"/>
                </a:solidFill>
                <a:effectLst/>
                <a:latin typeface="+mn-lt"/>
                <a:ea typeface="Calibri" panose="020F0502020204030204" pitchFamily="34" charset="0"/>
                <a:cs typeface="Arabic Typesetting" panose="03020402040406030203" pitchFamily="66" charset="-78"/>
              </a:rPr>
            </a:br>
            <a:r>
              <a:rPr lang="en-US" sz="4000" dirty="0">
                <a:solidFill>
                  <a:srgbClr val="1F3864"/>
                </a:solidFill>
                <a:effectLst/>
                <a:latin typeface="+mn-lt"/>
                <a:ea typeface="Calibri" panose="020F0502020204030204" pitchFamily="34" charset="0"/>
                <a:cs typeface="Arabic Typesetting" panose="03020402040406030203" pitchFamily="66" charset="-78"/>
              </a:rPr>
              <a:t>Young Adults with HIV</a:t>
            </a:r>
            <a:endParaRPr lang="en-US" sz="4000" dirty="0">
              <a:latin typeface="+mn-lt"/>
              <a:cs typeface="Arabic Typesetting" panose="03020402040406030203" pitchFamily="66" charset="-78"/>
            </a:endParaRPr>
          </a:p>
        </p:txBody>
      </p:sp>
      <p:sp>
        <p:nvSpPr>
          <p:cNvPr id="7" name="object 5"/>
          <p:cNvSpPr txBox="1">
            <a:spLocks noGrp="1"/>
          </p:cNvSpPr>
          <p:nvPr>
            <p:ph type="subTitle" idx="1"/>
          </p:nvPr>
        </p:nvSpPr>
        <p:spPr>
          <a:xfrm>
            <a:off x="571500" y="3359420"/>
            <a:ext cx="8000998" cy="812530"/>
          </a:xfrm>
          <a:prstGeom prst="rect">
            <a:avLst/>
          </a:prstGeom>
        </p:spPr>
        <p:txBody>
          <a:bodyPr vert="horz" wrap="square" lIns="0" tIns="0" rIns="0" bIns="0" rtlCol="0">
            <a:spAutoFit/>
          </a:bodyPr>
          <a:lstStyle/>
          <a:p>
            <a:pPr algn="ctr"/>
            <a:r>
              <a:rPr lang="en-US" sz="2400" dirty="0">
                <a:solidFill>
                  <a:schemeClr val="tx1"/>
                </a:solidFill>
                <a:latin typeface="+mj-lt"/>
              </a:rPr>
              <a:t>Jeremy Snyder, MD FAAP, FACP, AAHIVS</a:t>
            </a:r>
          </a:p>
          <a:p>
            <a:pPr algn="ctr"/>
            <a:r>
              <a:rPr lang="en-US" sz="2400" dirty="0">
                <a:solidFill>
                  <a:schemeClr val="tx1"/>
                </a:solidFill>
                <a:latin typeface="+mj-lt"/>
              </a:rPr>
              <a:t>Internist and Pediatrician | UNM Truman Health Services</a:t>
            </a:r>
          </a:p>
        </p:txBody>
      </p:sp>
      <p:sp>
        <p:nvSpPr>
          <p:cNvPr id="4" name="Rectangle 3"/>
          <p:cNvSpPr/>
          <p:nvPr/>
        </p:nvSpPr>
        <p:spPr>
          <a:xfrm>
            <a:off x="1219201" y="3292731"/>
            <a:ext cx="6554811" cy="904863"/>
          </a:xfrm>
          <a:prstGeom prst="rect">
            <a:avLst/>
          </a:prstGeom>
        </p:spPr>
        <p:txBody>
          <a:bodyPr wrap="square">
            <a:spAutoFit/>
          </a:bodyPr>
          <a:lstStyle/>
          <a:p>
            <a:pPr algn="ctr" fontAlgn="base">
              <a:spcBef>
                <a:spcPct val="20000"/>
              </a:spcBef>
              <a:spcAft>
                <a:spcPct val="0"/>
              </a:spcAft>
            </a:pPr>
            <a:endParaRPr lang="en-US" sz="2400" b="1" dirty="0">
              <a:solidFill>
                <a:srgbClr val="FFFFFF"/>
              </a:solidFill>
              <a:latin typeface="Calibri"/>
              <a:ea typeface="ＭＳ Ｐゴシック" charset="0"/>
            </a:endParaRPr>
          </a:p>
          <a:p>
            <a:pPr algn="ctr" fontAlgn="base">
              <a:spcBef>
                <a:spcPct val="20000"/>
              </a:spcBef>
              <a:spcAft>
                <a:spcPct val="0"/>
              </a:spcAft>
            </a:pPr>
            <a:endParaRPr lang="en-US" sz="2400" b="1" dirty="0">
              <a:solidFill>
                <a:srgbClr val="FFFFFF"/>
              </a:solidFill>
              <a:latin typeface="Calibri"/>
              <a:ea typeface="ＭＳ Ｐゴシック" charset="0"/>
            </a:endParaRPr>
          </a:p>
        </p:txBody>
      </p:sp>
      <p:pic>
        <p:nvPicPr>
          <p:cNvPr id="3" name="Picture 2">
            <a:extLst>
              <a:ext uri="{FF2B5EF4-FFF2-40B4-BE49-F238E27FC236}">
                <a16:creationId xmlns:a16="http://schemas.microsoft.com/office/drawing/2014/main" id="{E3608766-237C-9CD5-F643-302FC69FB4EE}"/>
              </a:ext>
            </a:extLst>
          </p:cNvPr>
          <p:cNvPicPr>
            <a:picLocks noChangeAspect="1"/>
          </p:cNvPicPr>
          <p:nvPr/>
        </p:nvPicPr>
        <p:blipFill>
          <a:blip r:embed="rId3"/>
          <a:srcRect/>
          <a:stretch/>
        </p:blipFill>
        <p:spPr>
          <a:xfrm>
            <a:off x="4610099" y="167791"/>
            <a:ext cx="4270406" cy="896942"/>
          </a:xfrm>
          <a:prstGeom prst="rect">
            <a:avLst/>
          </a:prstGeom>
        </p:spPr>
      </p:pic>
      <p:sp>
        <p:nvSpPr>
          <p:cNvPr id="5" name="Slide Number Placeholder 4">
            <a:extLst>
              <a:ext uri="{FF2B5EF4-FFF2-40B4-BE49-F238E27FC236}">
                <a16:creationId xmlns:a16="http://schemas.microsoft.com/office/drawing/2014/main" id="{DA23644C-23CA-CC60-0399-5CDBB28ECA5F}"/>
              </a:ext>
            </a:extLst>
          </p:cNvPr>
          <p:cNvSpPr>
            <a:spLocks noGrp="1"/>
          </p:cNvSpPr>
          <p:nvPr>
            <p:ph type="sldNum" sz="quarter" idx="12"/>
          </p:nvPr>
        </p:nvSpPr>
        <p:spPr/>
        <p:txBody>
          <a:bodyPr/>
          <a:lstStyle/>
          <a:p>
            <a:fld id="{6E2D2B3B-882E-40F3-A32F-6DD516915044}" type="slidenum">
              <a:rPr lang="en-US" smtClean="0"/>
              <a:pPr/>
              <a:t>1</a:t>
            </a:fld>
            <a:endParaRPr lang="en-US" dirty="0"/>
          </a:p>
        </p:txBody>
      </p:sp>
    </p:spTree>
    <p:extLst>
      <p:ext uri="{BB962C8B-B14F-4D97-AF65-F5344CB8AC3E}">
        <p14:creationId xmlns:p14="http://schemas.microsoft.com/office/powerpoint/2010/main" val="3028943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ED0AF699-61CC-B3F1-478F-E3384D0052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80" r="5932" b="20151"/>
          <a:stretch/>
        </p:blipFill>
        <p:spPr bwMode="auto">
          <a:xfrm>
            <a:off x="80825" y="-19051"/>
            <a:ext cx="9063175" cy="466357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4">
            <a:extLst>
              <a:ext uri="{FF2B5EF4-FFF2-40B4-BE49-F238E27FC236}">
                <a16:creationId xmlns:a16="http://schemas.microsoft.com/office/drawing/2014/main" id="{DF21F917-0143-BC39-3ABF-611DD6589808}"/>
              </a:ext>
            </a:extLst>
          </p:cNvPr>
          <p:cNvSpPr txBox="1">
            <a:spLocks/>
          </p:cNvSpPr>
          <p:nvPr/>
        </p:nvSpPr>
        <p:spPr>
          <a:xfrm>
            <a:off x="1470936" y="4781550"/>
            <a:ext cx="6446520" cy="273844"/>
          </a:xfrm>
          <a:prstGeom prst="rect">
            <a:avLst/>
          </a:prstGeom>
        </p:spPr>
        <p:txBody>
          <a:bodyPr vert="horz" lIns="68580" tIns="34290" rIns="68580" bIns="34290" rtlCol="0" anchor="ctr"/>
          <a:lstStyle>
            <a:defPPr>
              <a:defRPr lang="en-US"/>
            </a:defPPr>
            <a:lvl1pPr marL="0" algn="ctr" defTabSz="457200" rtl="0" eaLnBrk="1" latinLnBrk="0" hangingPunct="1">
              <a:defRPr sz="12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cap="none" dirty="0"/>
              <a:t>CDC. https://www.cdc.gov/hiv/group/age/viral-suppression.html </a:t>
            </a:r>
            <a:endParaRPr lang="en-US" dirty="0"/>
          </a:p>
        </p:txBody>
      </p:sp>
      <p:sp>
        <p:nvSpPr>
          <p:cNvPr id="3" name="Rectangle 2">
            <a:extLst>
              <a:ext uri="{FF2B5EF4-FFF2-40B4-BE49-F238E27FC236}">
                <a16:creationId xmlns:a16="http://schemas.microsoft.com/office/drawing/2014/main" id="{14CFE001-6CD4-D5A9-C28C-CF98BB753586}"/>
              </a:ext>
            </a:extLst>
          </p:cNvPr>
          <p:cNvSpPr/>
          <p:nvPr/>
        </p:nvSpPr>
        <p:spPr>
          <a:xfrm>
            <a:off x="4474396" y="1123950"/>
            <a:ext cx="4517204" cy="990600"/>
          </a:xfrm>
          <a:prstGeom prst="rect">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noFill/>
            </a:endParaRPr>
          </a:p>
        </p:txBody>
      </p:sp>
      <p:sp>
        <p:nvSpPr>
          <p:cNvPr id="7" name="Slide Number Placeholder 6">
            <a:extLst>
              <a:ext uri="{FF2B5EF4-FFF2-40B4-BE49-F238E27FC236}">
                <a16:creationId xmlns:a16="http://schemas.microsoft.com/office/drawing/2014/main" id="{2E6337AF-A411-D5F6-AAF4-299A97DF7B28}"/>
              </a:ext>
            </a:extLst>
          </p:cNvPr>
          <p:cNvSpPr>
            <a:spLocks noGrp="1"/>
          </p:cNvSpPr>
          <p:nvPr>
            <p:ph type="sldNum" sz="quarter" idx="12"/>
          </p:nvPr>
        </p:nvSpPr>
        <p:spPr/>
        <p:txBody>
          <a:bodyPr/>
          <a:lstStyle/>
          <a:p>
            <a:fld id="{6E2D2B3B-882E-40F3-A32F-6DD516915044}" type="slidenum">
              <a:rPr lang="en-US" smtClean="0"/>
              <a:pPr/>
              <a:t>10</a:t>
            </a:fld>
            <a:endParaRPr lang="en-US" dirty="0"/>
          </a:p>
        </p:txBody>
      </p:sp>
    </p:spTree>
    <p:extLst>
      <p:ext uri="{BB962C8B-B14F-4D97-AF65-F5344CB8AC3E}">
        <p14:creationId xmlns:p14="http://schemas.microsoft.com/office/powerpoint/2010/main" val="403851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2E4F6BF-D834-8C30-CE9D-CE1C252DC8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24" r="1552" b="21241"/>
          <a:stretch/>
        </p:blipFill>
        <p:spPr bwMode="auto">
          <a:xfrm>
            <a:off x="32025" y="0"/>
            <a:ext cx="9111975" cy="462915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4">
            <a:extLst>
              <a:ext uri="{FF2B5EF4-FFF2-40B4-BE49-F238E27FC236}">
                <a16:creationId xmlns:a16="http://schemas.microsoft.com/office/drawing/2014/main" id="{9FE73B54-61A3-FA18-0340-14F62481BEC9}"/>
              </a:ext>
            </a:extLst>
          </p:cNvPr>
          <p:cNvSpPr txBox="1">
            <a:spLocks/>
          </p:cNvSpPr>
          <p:nvPr/>
        </p:nvSpPr>
        <p:spPr>
          <a:xfrm>
            <a:off x="1371600" y="4739042"/>
            <a:ext cx="7086599" cy="404458"/>
          </a:xfrm>
          <a:prstGeom prst="rect">
            <a:avLst/>
          </a:prstGeom>
        </p:spPr>
        <p:txBody>
          <a:bodyPr vert="horz" lIns="68580" tIns="34290" rIns="68580" bIns="34290" rtlCol="0" anchor="ctr"/>
          <a:lstStyle>
            <a:defPPr>
              <a:defRPr lang="en-US"/>
            </a:defPPr>
            <a:lvl1pPr marL="0" algn="ctr" defTabSz="457200" rtl="0" eaLnBrk="1" latinLnBrk="0" hangingPunct="1">
              <a:defRPr sz="12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Data for shelter or housing services among people aged 18 to 24 are too small to report.   </a:t>
            </a:r>
            <a:r>
              <a:rPr lang="en-US" cap="none" dirty="0"/>
              <a:t>CDC. https://www.cdc.gov/hiv/group/age/viral-suppression.html </a:t>
            </a:r>
            <a:endParaRPr lang="en-US" dirty="0"/>
          </a:p>
        </p:txBody>
      </p:sp>
      <p:sp>
        <p:nvSpPr>
          <p:cNvPr id="6" name="Slide Number Placeholder 5">
            <a:extLst>
              <a:ext uri="{FF2B5EF4-FFF2-40B4-BE49-F238E27FC236}">
                <a16:creationId xmlns:a16="http://schemas.microsoft.com/office/drawing/2014/main" id="{D2D76A97-C987-5C9D-247E-7AFFC48797F6}"/>
              </a:ext>
            </a:extLst>
          </p:cNvPr>
          <p:cNvSpPr>
            <a:spLocks noGrp="1"/>
          </p:cNvSpPr>
          <p:nvPr>
            <p:ph type="sldNum" sz="quarter" idx="12"/>
          </p:nvPr>
        </p:nvSpPr>
        <p:spPr/>
        <p:txBody>
          <a:bodyPr/>
          <a:lstStyle/>
          <a:p>
            <a:fld id="{6E2D2B3B-882E-40F3-A32F-6DD516915044}" type="slidenum">
              <a:rPr lang="en-US" smtClean="0"/>
              <a:pPr/>
              <a:t>11</a:t>
            </a:fld>
            <a:endParaRPr lang="en-US" dirty="0"/>
          </a:p>
        </p:txBody>
      </p:sp>
      <p:sp>
        <p:nvSpPr>
          <p:cNvPr id="3" name="Rectangle 2">
            <a:extLst>
              <a:ext uri="{FF2B5EF4-FFF2-40B4-BE49-F238E27FC236}">
                <a16:creationId xmlns:a16="http://schemas.microsoft.com/office/drawing/2014/main" id="{0888535D-131D-EFE6-01BE-BB1C0598C657}"/>
              </a:ext>
            </a:extLst>
          </p:cNvPr>
          <p:cNvSpPr/>
          <p:nvPr/>
        </p:nvSpPr>
        <p:spPr>
          <a:xfrm>
            <a:off x="3886200" y="1123950"/>
            <a:ext cx="4343400" cy="914400"/>
          </a:xfrm>
          <a:prstGeom prst="rect">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noFill/>
            </a:endParaRPr>
          </a:p>
        </p:txBody>
      </p:sp>
    </p:spTree>
    <p:extLst>
      <p:ext uri="{BB962C8B-B14F-4D97-AF65-F5344CB8AC3E}">
        <p14:creationId xmlns:p14="http://schemas.microsoft.com/office/powerpoint/2010/main" val="56106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4AC0B8AF-CAD9-682D-4B93-876EEA0309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28" r="3637" b="19799"/>
          <a:stretch/>
        </p:blipFill>
        <p:spPr bwMode="auto">
          <a:xfrm>
            <a:off x="0" y="76208"/>
            <a:ext cx="9118863" cy="4552942"/>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4">
            <a:extLst>
              <a:ext uri="{FF2B5EF4-FFF2-40B4-BE49-F238E27FC236}">
                <a16:creationId xmlns:a16="http://schemas.microsoft.com/office/drawing/2014/main" id="{4DFB4E4B-F02F-60E4-547D-1653252EF68E}"/>
              </a:ext>
            </a:extLst>
          </p:cNvPr>
          <p:cNvSpPr txBox="1">
            <a:spLocks/>
          </p:cNvSpPr>
          <p:nvPr/>
        </p:nvSpPr>
        <p:spPr>
          <a:xfrm>
            <a:off x="1470936" y="4740930"/>
            <a:ext cx="6446520" cy="273844"/>
          </a:xfrm>
          <a:prstGeom prst="rect">
            <a:avLst/>
          </a:prstGeom>
        </p:spPr>
        <p:txBody>
          <a:bodyPr vert="horz" lIns="68580" tIns="34290" rIns="68580" bIns="34290" rtlCol="0" anchor="ctr"/>
          <a:lstStyle>
            <a:defPPr>
              <a:defRPr lang="en-US"/>
            </a:defPPr>
            <a:lvl1pPr marL="0" algn="ctr" defTabSz="457200" rtl="0" eaLnBrk="1" latinLnBrk="0" hangingPunct="1">
              <a:defRPr sz="12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cap="none" dirty="0"/>
              <a:t>CDC. https://www.cdc.gov/hiv/group/age/viral-suppression.html </a:t>
            </a:r>
            <a:endParaRPr lang="en-US" dirty="0"/>
          </a:p>
        </p:txBody>
      </p:sp>
      <p:sp>
        <p:nvSpPr>
          <p:cNvPr id="3" name="Rectangle 2">
            <a:extLst>
              <a:ext uri="{FF2B5EF4-FFF2-40B4-BE49-F238E27FC236}">
                <a16:creationId xmlns:a16="http://schemas.microsoft.com/office/drawing/2014/main" id="{4490B397-74A6-7ADD-C006-271921458F22}"/>
              </a:ext>
            </a:extLst>
          </p:cNvPr>
          <p:cNvSpPr/>
          <p:nvPr/>
        </p:nvSpPr>
        <p:spPr>
          <a:xfrm>
            <a:off x="4752870" y="1458716"/>
            <a:ext cx="4327557" cy="808234"/>
          </a:xfrm>
          <a:prstGeom prst="rect">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noFill/>
            </a:endParaRPr>
          </a:p>
        </p:txBody>
      </p:sp>
      <p:sp>
        <p:nvSpPr>
          <p:cNvPr id="8" name="Slide Number Placeholder 7">
            <a:extLst>
              <a:ext uri="{FF2B5EF4-FFF2-40B4-BE49-F238E27FC236}">
                <a16:creationId xmlns:a16="http://schemas.microsoft.com/office/drawing/2014/main" id="{A641C682-53BF-204F-89CF-890184E68E9F}"/>
              </a:ext>
            </a:extLst>
          </p:cNvPr>
          <p:cNvSpPr>
            <a:spLocks noGrp="1"/>
          </p:cNvSpPr>
          <p:nvPr>
            <p:ph type="sldNum" sz="quarter" idx="12"/>
          </p:nvPr>
        </p:nvSpPr>
        <p:spPr/>
        <p:txBody>
          <a:bodyPr/>
          <a:lstStyle/>
          <a:p>
            <a:fld id="{6E2D2B3B-882E-40F3-A32F-6DD516915044}" type="slidenum">
              <a:rPr lang="en-US" smtClean="0"/>
              <a:pPr/>
              <a:t>12</a:t>
            </a:fld>
            <a:endParaRPr lang="en-US" dirty="0"/>
          </a:p>
        </p:txBody>
      </p:sp>
    </p:spTree>
    <p:extLst>
      <p:ext uri="{BB962C8B-B14F-4D97-AF65-F5344CB8AC3E}">
        <p14:creationId xmlns:p14="http://schemas.microsoft.com/office/powerpoint/2010/main" val="69639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Challenges Amongst </a:t>
            </a:r>
            <a:br>
              <a:rPr lang="en-US" dirty="0"/>
            </a:br>
            <a:r>
              <a:rPr lang="en-US" dirty="0"/>
              <a:t>Adolescent &amp; Young Adults (AYA)</a:t>
            </a:r>
          </a:p>
        </p:txBody>
      </p:sp>
      <p:sp>
        <p:nvSpPr>
          <p:cNvPr id="3" name="Content Placeholder 2"/>
          <p:cNvSpPr>
            <a:spLocks noGrp="1"/>
          </p:cNvSpPr>
          <p:nvPr>
            <p:ph idx="1"/>
          </p:nvPr>
        </p:nvSpPr>
        <p:spPr>
          <a:xfrm>
            <a:off x="372979" y="1384300"/>
            <a:ext cx="8079205" cy="3350126"/>
          </a:xfrm>
        </p:spPr>
        <p:txBody>
          <a:bodyPr>
            <a:normAutofit/>
          </a:bodyPr>
          <a:lstStyle/>
          <a:p>
            <a:pPr indent="-342900">
              <a:buFont typeface="Arial" panose="020B0604020202020204" pitchFamily="34" charset="0"/>
              <a:buChar char="•"/>
            </a:pPr>
            <a:r>
              <a:rPr lang="en-US" dirty="0"/>
              <a:t>Inadequate sex education</a:t>
            </a:r>
          </a:p>
          <a:p>
            <a:pPr indent="-342900">
              <a:buFont typeface="Arial" panose="020B0604020202020204" pitchFamily="34" charset="0"/>
              <a:buChar char="•"/>
            </a:pPr>
            <a:r>
              <a:rPr lang="en-US" dirty="0"/>
              <a:t>Health-related behaviors</a:t>
            </a:r>
          </a:p>
          <a:p>
            <a:pPr indent="-342900">
              <a:buFont typeface="Arial" panose="020B0604020202020204" pitchFamily="34" charset="0"/>
              <a:buChar char="•"/>
            </a:pPr>
            <a:r>
              <a:rPr lang="en-US" dirty="0"/>
              <a:t>Low rates of pre-exposure prophylaxis (</a:t>
            </a:r>
            <a:r>
              <a:rPr lang="en-US" dirty="0" err="1"/>
              <a:t>PrEP</a:t>
            </a:r>
            <a:r>
              <a:rPr lang="en-US" dirty="0"/>
              <a:t>) use</a:t>
            </a:r>
          </a:p>
          <a:p>
            <a:pPr indent="-342900">
              <a:buFont typeface="Arial" panose="020B0604020202020204" pitchFamily="34" charset="0"/>
              <a:buChar char="•"/>
            </a:pPr>
            <a:r>
              <a:rPr lang="en-US" dirty="0"/>
              <a:t>Socioeconomic challenges</a:t>
            </a:r>
          </a:p>
          <a:p>
            <a:pPr indent="-342900">
              <a:buFont typeface="Arial" panose="020B0604020202020204" pitchFamily="34" charset="0"/>
              <a:buChar char="•"/>
            </a:pPr>
            <a:r>
              <a:rPr lang="en-US" dirty="0"/>
              <a:t>High rates of sexually transmitted infections (STIs)</a:t>
            </a:r>
          </a:p>
          <a:p>
            <a:pPr indent="-342900">
              <a:buFont typeface="Arial" panose="020B0604020202020204" pitchFamily="34" charset="0"/>
              <a:buChar char="•"/>
            </a:pPr>
            <a:r>
              <a:rPr lang="en-US" dirty="0"/>
              <a:t>Stigma and misperceptions about HIV</a:t>
            </a:r>
          </a:p>
          <a:p>
            <a:pPr indent="-342900">
              <a:buFont typeface="Arial" panose="020B0604020202020204" pitchFamily="34" charset="0"/>
              <a:buChar char="•"/>
            </a:pPr>
            <a:r>
              <a:rPr lang="en-US" dirty="0"/>
              <a:t>Feelings of isolation</a:t>
            </a:r>
          </a:p>
        </p:txBody>
      </p:sp>
      <p:sp>
        <p:nvSpPr>
          <p:cNvPr id="5" name="Footer Placeholder 4">
            <a:extLst>
              <a:ext uri="{FF2B5EF4-FFF2-40B4-BE49-F238E27FC236}">
                <a16:creationId xmlns:a16="http://schemas.microsoft.com/office/drawing/2014/main" id="{4F5CC9C9-AADA-1195-DB4E-35175511B46C}"/>
              </a:ext>
            </a:extLst>
          </p:cNvPr>
          <p:cNvSpPr txBox="1">
            <a:spLocks/>
          </p:cNvSpPr>
          <p:nvPr/>
        </p:nvSpPr>
        <p:spPr>
          <a:xfrm>
            <a:off x="1470936" y="4740930"/>
            <a:ext cx="6446520" cy="273844"/>
          </a:xfrm>
          <a:prstGeom prst="rect">
            <a:avLst/>
          </a:prstGeom>
        </p:spPr>
        <p:txBody>
          <a:bodyPr vert="horz" lIns="68580" tIns="34290" rIns="68580" bIns="34290" rtlCol="0" anchor="ctr"/>
          <a:lstStyle>
            <a:defPPr>
              <a:defRPr lang="en-US"/>
            </a:defPPr>
            <a:lvl1pPr marL="0" algn="ctr" defTabSz="457200" rtl="0" eaLnBrk="1" latinLnBrk="0" hangingPunct="1">
              <a:defRPr sz="12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cap="none" dirty="0"/>
              <a:t>CDC. https://stacks.cdc.gov/view/cdc/45104/cdc_45104_DS1.pdf</a:t>
            </a:r>
            <a:endParaRPr lang="en-US" dirty="0"/>
          </a:p>
        </p:txBody>
      </p:sp>
      <p:sp>
        <p:nvSpPr>
          <p:cNvPr id="6" name="Slide Number Placeholder 5">
            <a:extLst>
              <a:ext uri="{FF2B5EF4-FFF2-40B4-BE49-F238E27FC236}">
                <a16:creationId xmlns:a16="http://schemas.microsoft.com/office/drawing/2014/main" id="{26F6E6F8-DE73-977D-933B-EB6EB1D54B38}"/>
              </a:ext>
            </a:extLst>
          </p:cNvPr>
          <p:cNvSpPr>
            <a:spLocks noGrp="1"/>
          </p:cNvSpPr>
          <p:nvPr>
            <p:ph type="sldNum" sz="quarter" idx="12"/>
          </p:nvPr>
        </p:nvSpPr>
        <p:spPr/>
        <p:txBody>
          <a:bodyPr/>
          <a:lstStyle/>
          <a:p>
            <a:fld id="{6E2D2B3B-882E-40F3-A32F-6DD516915044}" type="slidenum">
              <a:rPr lang="en-US" smtClean="0"/>
              <a:pPr/>
              <a:t>13</a:t>
            </a:fld>
            <a:endParaRPr lang="en-US" dirty="0"/>
          </a:p>
        </p:txBody>
      </p:sp>
    </p:spTree>
    <p:extLst>
      <p:ext uri="{BB962C8B-B14F-4D97-AF65-F5344CB8AC3E}">
        <p14:creationId xmlns:p14="http://schemas.microsoft.com/office/powerpoint/2010/main" val="3233995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E028AC-DBD8-100C-A920-EC1A4B75AEC9}"/>
              </a:ext>
            </a:extLst>
          </p:cNvPr>
          <p:cNvSpPr>
            <a:spLocks noGrp="1"/>
          </p:cNvSpPr>
          <p:nvPr>
            <p:ph type="title"/>
          </p:nvPr>
        </p:nvSpPr>
        <p:spPr/>
        <p:txBody>
          <a:bodyPr/>
          <a:lstStyle/>
          <a:p>
            <a:pPr algn="ctr"/>
            <a:r>
              <a:rPr lang="en-US" sz="3600" dirty="0"/>
              <a:t>Truman Health Services: </a:t>
            </a:r>
            <a:br>
              <a:rPr lang="en-US" sz="3600" dirty="0"/>
            </a:br>
            <a:r>
              <a:rPr lang="en-US" sz="3600" dirty="0"/>
              <a:t>Young Adult Clinic</a:t>
            </a:r>
          </a:p>
        </p:txBody>
      </p:sp>
      <p:sp>
        <p:nvSpPr>
          <p:cNvPr id="2" name="Content Placeholder 1">
            <a:extLst>
              <a:ext uri="{FF2B5EF4-FFF2-40B4-BE49-F238E27FC236}">
                <a16:creationId xmlns:a16="http://schemas.microsoft.com/office/drawing/2014/main" id="{4CB2B305-EBAB-D958-774C-32EC5680A627}"/>
              </a:ext>
            </a:extLst>
          </p:cNvPr>
          <p:cNvSpPr>
            <a:spLocks noGrp="1"/>
          </p:cNvSpPr>
          <p:nvPr>
            <p:ph sz="half" idx="1"/>
          </p:nvPr>
        </p:nvSpPr>
        <p:spPr>
          <a:xfrm>
            <a:off x="108363" y="1385939"/>
            <a:ext cx="4585359" cy="3323480"/>
          </a:xfrm>
        </p:spPr>
        <p:txBody>
          <a:bodyPr>
            <a:normAutofit/>
          </a:bodyPr>
          <a:lstStyle/>
          <a:p>
            <a:pPr indent="-342900">
              <a:buFont typeface="Arial" panose="020B0604020202020204" pitchFamily="34" charset="0"/>
              <a:buChar char="•"/>
            </a:pPr>
            <a:r>
              <a:rPr lang="en-US" dirty="0"/>
              <a:t>Started in 2008</a:t>
            </a:r>
          </a:p>
          <a:p>
            <a:pPr marL="603647" lvl="1" indent="-342900"/>
            <a:r>
              <a:rPr lang="en-US" dirty="0"/>
              <a:t>“A multidisciplinary, culturally and developmentally sensitive, team approach to the care of adolescents and young adults infected with HIV…”</a:t>
            </a:r>
          </a:p>
        </p:txBody>
      </p:sp>
      <p:sp>
        <p:nvSpPr>
          <p:cNvPr id="4" name="Footer Placeholder 4">
            <a:extLst>
              <a:ext uri="{FF2B5EF4-FFF2-40B4-BE49-F238E27FC236}">
                <a16:creationId xmlns:a16="http://schemas.microsoft.com/office/drawing/2014/main" id="{F1798A21-403D-264B-67F4-AD200E8D9BBF}"/>
              </a:ext>
            </a:extLst>
          </p:cNvPr>
          <p:cNvSpPr txBox="1">
            <a:spLocks/>
          </p:cNvSpPr>
          <p:nvPr/>
        </p:nvSpPr>
        <p:spPr>
          <a:xfrm>
            <a:off x="1470936" y="4844839"/>
            <a:ext cx="6446520" cy="273844"/>
          </a:xfrm>
          <a:prstGeom prst="rect">
            <a:avLst/>
          </a:prstGeom>
        </p:spPr>
        <p:txBody>
          <a:bodyPr vert="horz" lIns="68580" tIns="34290" rIns="68580" bIns="34290" rtlCol="0" anchor="ctr"/>
          <a:lstStyle>
            <a:defPPr>
              <a:defRPr lang="en-US"/>
            </a:defPPr>
            <a:lvl1pPr marL="0" algn="ctr" defTabSz="457200" rtl="0" eaLnBrk="1" latinLnBrk="0" hangingPunct="1">
              <a:defRPr sz="12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050" dirty="0"/>
          </a:p>
        </p:txBody>
      </p:sp>
      <p:pic>
        <p:nvPicPr>
          <p:cNvPr id="6" name="Picture 2" descr="https://scontent-lax3-2.xx.fbcdn.net/v/t1.0-9/67155261_2997347330340195_901358196268990464_n.jpg?_nc_cat=105&amp;_nc_oc=AQn0qbrUBXJqekBPCQ93-ROnuRgNgUJ5JqiED-Y6vtrZhLxXokgrGaHA6jP57m1Ivbo&amp;_nc_ht=scontent-lax3-2.xx&amp;oh=e1c0f48ff34f70f607542fafbe1564c8&amp;oe=5E1F6DFE">
            <a:extLst>
              <a:ext uri="{FF2B5EF4-FFF2-40B4-BE49-F238E27FC236}">
                <a16:creationId xmlns:a16="http://schemas.microsoft.com/office/drawing/2014/main" id="{6C88B302-AD67-EAF2-BE13-04552F9381CA}"/>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bwMode="auto">
          <a:xfrm>
            <a:off x="4694196" y="1384777"/>
            <a:ext cx="4022725" cy="301704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F5E4581A-74DC-44B9-642D-4BAAD3DAA4E6}"/>
              </a:ext>
            </a:extLst>
          </p:cNvPr>
          <p:cNvSpPr>
            <a:spLocks noGrp="1"/>
          </p:cNvSpPr>
          <p:nvPr>
            <p:ph type="sldNum" sz="quarter" idx="12"/>
          </p:nvPr>
        </p:nvSpPr>
        <p:spPr/>
        <p:txBody>
          <a:bodyPr/>
          <a:lstStyle/>
          <a:p>
            <a:fld id="{6E2D2B3B-882E-40F3-A32F-6DD516915044}" type="slidenum">
              <a:rPr lang="en-US" smtClean="0"/>
              <a:pPr/>
              <a:t>14</a:t>
            </a:fld>
            <a:endParaRPr lang="en-US" dirty="0"/>
          </a:p>
        </p:txBody>
      </p:sp>
      <p:sp>
        <p:nvSpPr>
          <p:cNvPr id="5" name="TextBox 4">
            <a:extLst>
              <a:ext uri="{FF2B5EF4-FFF2-40B4-BE49-F238E27FC236}">
                <a16:creationId xmlns:a16="http://schemas.microsoft.com/office/drawing/2014/main" id="{4A2AC3DA-AF7C-EF69-0ECD-A66CEE7C3E85}"/>
              </a:ext>
            </a:extLst>
          </p:cNvPr>
          <p:cNvSpPr txBox="1"/>
          <p:nvPr/>
        </p:nvSpPr>
        <p:spPr>
          <a:xfrm>
            <a:off x="2895600" y="4781550"/>
            <a:ext cx="3429000" cy="307777"/>
          </a:xfrm>
          <a:prstGeom prst="rect">
            <a:avLst/>
          </a:prstGeom>
          <a:noFill/>
        </p:spPr>
        <p:txBody>
          <a:bodyPr wrap="square" rtlCol="0">
            <a:spAutoFit/>
          </a:bodyPr>
          <a:lstStyle/>
          <a:p>
            <a:pPr algn="ctr"/>
            <a:r>
              <a:rPr lang="en-US" sz="1400" dirty="0">
                <a:solidFill>
                  <a:schemeClr val="bg1"/>
                </a:solidFill>
              </a:rPr>
              <a:t>Photo: UNMMG THS</a:t>
            </a:r>
          </a:p>
        </p:txBody>
      </p:sp>
    </p:spTree>
    <p:extLst>
      <p:ext uri="{BB962C8B-B14F-4D97-AF65-F5344CB8AC3E}">
        <p14:creationId xmlns:p14="http://schemas.microsoft.com/office/powerpoint/2010/main" val="3778165586"/>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B2B305-EBAB-D958-774C-32EC5680A627}"/>
              </a:ext>
            </a:extLst>
          </p:cNvPr>
          <p:cNvSpPr>
            <a:spLocks noGrp="1"/>
          </p:cNvSpPr>
          <p:nvPr>
            <p:ph idx="1"/>
          </p:nvPr>
        </p:nvSpPr>
        <p:spPr>
          <a:xfrm>
            <a:off x="392907" y="1384300"/>
            <a:ext cx="8279606" cy="927386"/>
          </a:xfrm>
        </p:spPr>
        <p:txBody>
          <a:bodyPr>
            <a:normAutofit/>
          </a:bodyPr>
          <a:lstStyle/>
          <a:p>
            <a:pPr indent="-342900">
              <a:buFont typeface="Arial" panose="020B0604020202020204" pitchFamily="34" charset="0"/>
              <a:buChar char="•"/>
            </a:pPr>
            <a:r>
              <a:rPr lang="en-US" dirty="0"/>
              <a:t>Co-located, low-barrier clinic for patients ages 13-25yo </a:t>
            </a:r>
          </a:p>
          <a:p>
            <a:pPr marL="603647" lvl="1" indent="-342900"/>
            <a:r>
              <a:rPr lang="en-US" dirty="0"/>
              <a:t>Interdisciplinary Team</a:t>
            </a:r>
          </a:p>
        </p:txBody>
      </p:sp>
      <p:sp>
        <p:nvSpPr>
          <p:cNvPr id="3" name="Title 2">
            <a:extLst>
              <a:ext uri="{FF2B5EF4-FFF2-40B4-BE49-F238E27FC236}">
                <a16:creationId xmlns:a16="http://schemas.microsoft.com/office/drawing/2014/main" id="{C7E028AC-DBD8-100C-A920-EC1A4B75AEC9}"/>
              </a:ext>
            </a:extLst>
          </p:cNvPr>
          <p:cNvSpPr>
            <a:spLocks noGrp="1"/>
          </p:cNvSpPr>
          <p:nvPr>
            <p:ph type="title"/>
          </p:nvPr>
        </p:nvSpPr>
        <p:spPr/>
        <p:txBody>
          <a:bodyPr/>
          <a:lstStyle/>
          <a:p>
            <a:pPr algn="ctr"/>
            <a:r>
              <a:rPr lang="en-US" dirty="0"/>
              <a:t>Truman Health Services: </a:t>
            </a:r>
            <a:br>
              <a:rPr lang="en-US" dirty="0"/>
            </a:br>
            <a:r>
              <a:rPr lang="en-US" dirty="0"/>
              <a:t>Young Adult Clinic</a:t>
            </a:r>
          </a:p>
        </p:txBody>
      </p:sp>
      <p:sp>
        <p:nvSpPr>
          <p:cNvPr id="5" name="TextBox 4">
            <a:extLst>
              <a:ext uri="{FF2B5EF4-FFF2-40B4-BE49-F238E27FC236}">
                <a16:creationId xmlns:a16="http://schemas.microsoft.com/office/drawing/2014/main" id="{6D506D00-74E7-CB4F-B537-26EFD9D1199F}"/>
              </a:ext>
            </a:extLst>
          </p:cNvPr>
          <p:cNvSpPr txBox="1"/>
          <p:nvPr/>
        </p:nvSpPr>
        <p:spPr>
          <a:xfrm>
            <a:off x="392906" y="2310551"/>
            <a:ext cx="4352395" cy="2154436"/>
          </a:xfrm>
          <a:prstGeom prst="rect">
            <a:avLst/>
          </a:prstGeom>
          <a:noFill/>
        </p:spPr>
        <p:txBody>
          <a:bodyPr wrap="square" rtlCol="0">
            <a:spAutoFit/>
          </a:bodyPr>
          <a:lstStyle/>
          <a:p>
            <a:pPr marL="775097" lvl="2" indent="-342900">
              <a:buFont typeface="Arial" panose="020B0604020202020204" pitchFamily="34" charset="0"/>
              <a:buChar char="•"/>
            </a:pPr>
            <a:r>
              <a:rPr lang="en-US" sz="2000" dirty="0"/>
              <a:t>Medical assistant</a:t>
            </a:r>
          </a:p>
          <a:p>
            <a:pPr marL="775097" lvl="2" indent="-342900">
              <a:buFont typeface="Arial" panose="020B0604020202020204" pitchFamily="34" charset="0"/>
              <a:buChar char="•"/>
            </a:pPr>
            <a:r>
              <a:rPr lang="en-US" sz="2000" dirty="0"/>
              <a:t>Registered nurse </a:t>
            </a:r>
          </a:p>
          <a:p>
            <a:pPr marL="775097" lvl="2" indent="-342900">
              <a:buFont typeface="Arial" panose="020B0604020202020204" pitchFamily="34" charset="0"/>
              <a:buChar char="•"/>
            </a:pPr>
            <a:r>
              <a:rPr lang="en-US" sz="2000" dirty="0"/>
              <a:t>Medical case manager(s)</a:t>
            </a:r>
          </a:p>
          <a:p>
            <a:pPr marL="775097" lvl="2" indent="-342900">
              <a:buFont typeface="Arial" panose="020B0604020202020204" pitchFamily="34" charset="0"/>
              <a:buChar char="•"/>
            </a:pPr>
            <a:r>
              <a:rPr lang="en-US" sz="2000" dirty="0"/>
              <a:t>Community health worker(s)</a:t>
            </a:r>
          </a:p>
          <a:p>
            <a:pPr marL="775097" lvl="2" indent="-342900">
              <a:buFont typeface="Arial" panose="020B0604020202020204" pitchFamily="34" charset="0"/>
              <a:buChar char="•"/>
            </a:pPr>
            <a:r>
              <a:rPr lang="en-US" sz="2000" dirty="0"/>
              <a:t>Nutritionist</a:t>
            </a:r>
          </a:p>
          <a:p>
            <a:pPr marL="775097" lvl="2" indent="-342900">
              <a:buFont typeface="Arial" panose="020B0604020202020204" pitchFamily="34" charset="0"/>
              <a:buChar char="•"/>
            </a:pPr>
            <a:r>
              <a:rPr lang="en-US" sz="2000" dirty="0"/>
              <a:t>Health Educator</a:t>
            </a:r>
          </a:p>
          <a:p>
            <a:endParaRPr lang="en-US" sz="1400" dirty="0"/>
          </a:p>
        </p:txBody>
      </p:sp>
      <p:sp>
        <p:nvSpPr>
          <p:cNvPr id="6" name="TextBox 5">
            <a:extLst>
              <a:ext uri="{FF2B5EF4-FFF2-40B4-BE49-F238E27FC236}">
                <a16:creationId xmlns:a16="http://schemas.microsoft.com/office/drawing/2014/main" id="{520C79AF-FCBA-B35F-32B9-865887737BA9}"/>
              </a:ext>
            </a:extLst>
          </p:cNvPr>
          <p:cNvSpPr txBox="1"/>
          <p:nvPr/>
        </p:nvSpPr>
        <p:spPr>
          <a:xfrm>
            <a:off x="4505914" y="2263442"/>
            <a:ext cx="4352395" cy="2246769"/>
          </a:xfrm>
          <a:prstGeom prst="rect">
            <a:avLst/>
          </a:prstGeom>
          <a:noFill/>
        </p:spPr>
        <p:txBody>
          <a:bodyPr wrap="square" rtlCol="0">
            <a:spAutoFit/>
          </a:bodyPr>
          <a:lstStyle/>
          <a:p>
            <a:pPr marL="775097" lvl="2" indent="-342900">
              <a:buFont typeface="Arial" panose="020B0604020202020204" pitchFamily="34" charset="0"/>
              <a:buChar char="•"/>
            </a:pPr>
            <a:r>
              <a:rPr lang="en-US" sz="2000" dirty="0"/>
              <a:t>Medical Practitioner              (MD, PA, etc.)</a:t>
            </a:r>
          </a:p>
          <a:p>
            <a:pPr marL="775097" lvl="2" indent="-342900">
              <a:buFont typeface="Arial" panose="020B0604020202020204" pitchFamily="34" charset="0"/>
              <a:buChar char="•"/>
            </a:pPr>
            <a:r>
              <a:rPr lang="en-US" sz="2000" dirty="0"/>
              <a:t>Pharmacist Clinician</a:t>
            </a:r>
          </a:p>
          <a:p>
            <a:pPr marL="775097" lvl="2" indent="-342900">
              <a:buFont typeface="Arial" panose="020B0604020202020204" pitchFamily="34" charset="0"/>
              <a:buChar char="•"/>
            </a:pPr>
            <a:r>
              <a:rPr lang="en-US" sz="2000" dirty="0"/>
              <a:t>Prescribing Psychiatric Practitioner (MD, NP, etc.)</a:t>
            </a:r>
          </a:p>
          <a:p>
            <a:pPr marL="775097" lvl="2" indent="-342900">
              <a:buFont typeface="Arial" panose="020B0604020202020204" pitchFamily="34" charset="0"/>
              <a:buChar char="•"/>
            </a:pPr>
            <a:r>
              <a:rPr lang="en-US" sz="2000" dirty="0"/>
              <a:t>Behavioral Health Therapist/ Psychologist</a:t>
            </a:r>
          </a:p>
        </p:txBody>
      </p:sp>
      <p:sp>
        <p:nvSpPr>
          <p:cNvPr id="7" name="Slide Number Placeholder 6">
            <a:extLst>
              <a:ext uri="{FF2B5EF4-FFF2-40B4-BE49-F238E27FC236}">
                <a16:creationId xmlns:a16="http://schemas.microsoft.com/office/drawing/2014/main" id="{50E4C8B9-9F68-9E76-C830-010C46E3E9B6}"/>
              </a:ext>
            </a:extLst>
          </p:cNvPr>
          <p:cNvSpPr>
            <a:spLocks noGrp="1"/>
          </p:cNvSpPr>
          <p:nvPr>
            <p:ph type="sldNum" sz="quarter" idx="12"/>
          </p:nvPr>
        </p:nvSpPr>
        <p:spPr/>
        <p:txBody>
          <a:bodyPr/>
          <a:lstStyle/>
          <a:p>
            <a:fld id="{6E2D2B3B-882E-40F3-A32F-6DD516915044}" type="slidenum">
              <a:rPr lang="en-US" smtClean="0"/>
              <a:pPr/>
              <a:t>15</a:t>
            </a:fld>
            <a:endParaRPr lang="en-US" dirty="0"/>
          </a:p>
        </p:txBody>
      </p:sp>
    </p:spTree>
    <p:extLst>
      <p:ext uri="{BB962C8B-B14F-4D97-AF65-F5344CB8AC3E}">
        <p14:creationId xmlns:p14="http://schemas.microsoft.com/office/powerpoint/2010/main" val="3123547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Truman Health Services: </a:t>
            </a:r>
            <a:br>
              <a:rPr lang="en-US" dirty="0"/>
            </a:br>
            <a:r>
              <a:rPr lang="en-US" dirty="0"/>
              <a:t>Young Adult Clinic</a:t>
            </a:r>
          </a:p>
        </p:txBody>
      </p:sp>
      <p:sp>
        <p:nvSpPr>
          <p:cNvPr id="3" name="Content Placeholder 2"/>
          <p:cNvSpPr>
            <a:spLocks noGrp="1"/>
          </p:cNvSpPr>
          <p:nvPr>
            <p:ph sz="half" idx="1"/>
          </p:nvPr>
        </p:nvSpPr>
        <p:spPr>
          <a:xfrm>
            <a:off x="115785" y="1313460"/>
            <a:ext cx="4500004" cy="2852179"/>
          </a:xfrm>
        </p:spPr>
        <p:txBody>
          <a:bodyPr vert="horz" lIns="91440" tIns="45720" rIns="91440" bIns="45720" rtlCol="0" anchor="t">
            <a:noAutofit/>
          </a:bodyPr>
          <a:lstStyle/>
          <a:p>
            <a:r>
              <a:rPr lang="en-US" sz="1800" dirty="0"/>
              <a:t>The </a:t>
            </a:r>
            <a:r>
              <a:rPr lang="en-US" sz="1800" b="1" dirty="0"/>
              <a:t>Mission</a:t>
            </a:r>
            <a:r>
              <a:rPr lang="en-US" sz="1800" dirty="0"/>
              <a:t> of the Young Adult team is to engage, encourage and empower New Mexico’s young adults living with HIV to reach their full potential by delivering patient-centered, interdisciplinary care that decreases stigma, improves access to care, and holistically supports each person during their transition into adulthood by addressing medical and psychosocial barriers that may hinder success.</a:t>
            </a:r>
          </a:p>
        </p:txBody>
      </p:sp>
      <p:pic>
        <p:nvPicPr>
          <p:cNvPr id="6" name="Content Placeholder 5" descr="A group of people standing on the side of a road&#10;&#10;Description automatically generated">
            <a:extLst>
              <a:ext uri="{FF2B5EF4-FFF2-40B4-BE49-F238E27FC236}">
                <a16:creationId xmlns:a16="http://schemas.microsoft.com/office/drawing/2014/main" id="{3AC7C39F-3A58-EDBD-8C3D-C4AA9CFF226F}"/>
              </a:ext>
            </a:extLst>
          </p:cNvPr>
          <p:cNvPicPr>
            <a:picLocks noGrp="1" noChangeAspect="1"/>
          </p:cNvPicPr>
          <p:nvPr>
            <p:ph sz="half" idx="2"/>
          </p:nvPr>
        </p:nvPicPr>
        <p:blipFill rotWithShape="1">
          <a:blip r:embed="rId4"/>
          <a:srcRect l="16291" t="10997" r="14759" b="1328"/>
          <a:stretch/>
        </p:blipFill>
        <p:spPr>
          <a:xfrm>
            <a:off x="5029201" y="1344855"/>
            <a:ext cx="3352800" cy="3197506"/>
          </a:xfrm>
        </p:spPr>
      </p:pic>
      <p:sp>
        <p:nvSpPr>
          <p:cNvPr id="5" name="Slide Number Placeholder 4">
            <a:extLst>
              <a:ext uri="{FF2B5EF4-FFF2-40B4-BE49-F238E27FC236}">
                <a16:creationId xmlns:a16="http://schemas.microsoft.com/office/drawing/2014/main" id="{FF1A7F15-D377-C23F-AD2A-03EEE2189357}"/>
              </a:ext>
            </a:extLst>
          </p:cNvPr>
          <p:cNvSpPr>
            <a:spLocks noGrp="1"/>
          </p:cNvSpPr>
          <p:nvPr>
            <p:ph type="sldNum" sz="quarter" idx="12"/>
          </p:nvPr>
        </p:nvSpPr>
        <p:spPr/>
        <p:txBody>
          <a:bodyPr/>
          <a:lstStyle/>
          <a:p>
            <a:fld id="{6E2D2B3B-882E-40F3-A32F-6DD516915044}" type="slidenum">
              <a:rPr lang="en-US" smtClean="0"/>
              <a:pPr/>
              <a:t>16</a:t>
            </a:fld>
            <a:endParaRPr lang="en-US" dirty="0"/>
          </a:p>
        </p:txBody>
      </p:sp>
      <p:sp>
        <p:nvSpPr>
          <p:cNvPr id="4" name="TextBox 3">
            <a:extLst>
              <a:ext uri="{FF2B5EF4-FFF2-40B4-BE49-F238E27FC236}">
                <a16:creationId xmlns:a16="http://schemas.microsoft.com/office/drawing/2014/main" id="{C33C38BC-543F-54A7-ABB6-917B93BAC731}"/>
              </a:ext>
            </a:extLst>
          </p:cNvPr>
          <p:cNvSpPr txBox="1"/>
          <p:nvPr/>
        </p:nvSpPr>
        <p:spPr>
          <a:xfrm>
            <a:off x="2895600" y="4781550"/>
            <a:ext cx="3429000" cy="307777"/>
          </a:xfrm>
          <a:prstGeom prst="rect">
            <a:avLst/>
          </a:prstGeom>
          <a:noFill/>
        </p:spPr>
        <p:txBody>
          <a:bodyPr wrap="square" rtlCol="0">
            <a:spAutoFit/>
          </a:bodyPr>
          <a:lstStyle/>
          <a:p>
            <a:pPr algn="ctr"/>
            <a:r>
              <a:rPr lang="en-US" sz="1400" dirty="0">
                <a:solidFill>
                  <a:schemeClr val="bg1"/>
                </a:solidFill>
              </a:rPr>
              <a:t>Photo: UNMMG THS</a:t>
            </a:r>
          </a:p>
        </p:txBody>
      </p:sp>
    </p:spTree>
    <p:extLst>
      <p:ext uri="{BB962C8B-B14F-4D97-AF65-F5344CB8AC3E}">
        <p14:creationId xmlns:p14="http://schemas.microsoft.com/office/powerpoint/2010/main" val="2019194927"/>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Youth at Truman Health Services</a:t>
            </a:r>
          </a:p>
        </p:txBody>
      </p:sp>
      <p:sp>
        <p:nvSpPr>
          <p:cNvPr id="3" name="Content Placeholder 2"/>
          <p:cNvSpPr>
            <a:spLocks noGrp="1"/>
          </p:cNvSpPr>
          <p:nvPr>
            <p:ph sz="half" idx="1"/>
          </p:nvPr>
        </p:nvSpPr>
        <p:spPr>
          <a:xfrm>
            <a:off x="4763193" y="1504950"/>
            <a:ext cx="4163306" cy="3017520"/>
          </a:xfrm>
        </p:spPr>
        <p:txBody>
          <a:bodyPr>
            <a:normAutofit/>
          </a:bodyPr>
          <a:lstStyle/>
          <a:p>
            <a:pPr marL="127397" indent="-127397">
              <a:lnSpc>
                <a:spcPct val="120000"/>
              </a:lnSpc>
              <a:buFont typeface="Wingdings" panose="05000000000000000000" pitchFamily="2" charset="2"/>
              <a:buChar char="§"/>
            </a:pPr>
            <a:r>
              <a:rPr lang="en-US" sz="2250" dirty="0"/>
              <a:t>In 2017 YAC was recognized by Health Resources and Services Administration (HRSA) for its achievement of high HIV viral suppression </a:t>
            </a:r>
          </a:p>
          <a:p>
            <a:pPr marL="388145" lvl="1" indent="-127397">
              <a:lnSpc>
                <a:spcPct val="120000"/>
              </a:lnSpc>
              <a:buFont typeface="Wingdings" panose="05000000000000000000" pitchFamily="2" charset="2"/>
              <a:buChar char="§"/>
            </a:pPr>
            <a:r>
              <a:rPr lang="en-US" sz="2100" dirty="0"/>
              <a:t>97% (Top ten clinic in the nation) in this age group</a:t>
            </a:r>
          </a:p>
        </p:txBody>
      </p:sp>
      <p:pic>
        <p:nvPicPr>
          <p:cNvPr id="1026" name="Picture 2" descr="Image result for truman health services"/>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262102" y="1384069"/>
            <a:ext cx="2955743" cy="18578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UNM Truman Health Services"/>
          <p:cNvPicPr>
            <a:picLocks noChangeAspect="1" noChangeArrowheads="1"/>
          </p:cNvPicPr>
          <p:nvPr/>
        </p:nvPicPr>
        <p:blipFill rotWithShape="1">
          <a:blip r:embed="rId5">
            <a:extLst>
              <a:ext uri="{28A0092B-C50C-407E-A947-70E740481C1C}">
                <a14:useLocalDpi xmlns:a14="http://schemas.microsoft.com/office/drawing/2010/main" val="0"/>
              </a:ext>
            </a:extLst>
          </a:blip>
          <a:srcRect l="18621" r="22086"/>
          <a:stretch/>
        </p:blipFill>
        <p:spPr bwMode="auto">
          <a:xfrm>
            <a:off x="1589268" y="3450487"/>
            <a:ext cx="979148" cy="10187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UNM Truman Health Services"/>
          <p:cNvPicPr>
            <a:picLocks noChangeAspect="1" noChangeArrowheads="1"/>
          </p:cNvPicPr>
          <p:nvPr/>
        </p:nvPicPr>
        <p:blipFill rotWithShape="1">
          <a:blip r:embed="rId6">
            <a:extLst>
              <a:ext uri="{28A0092B-C50C-407E-A947-70E740481C1C}">
                <a14:useLocalDpi xmlns:a14="http://schemas.microsoft.com/office/drawing/2010/main" val="0"/>
              </a:ext>
            </a:extLst>
          </a:blip>
          <a:srcRect l="17261" t="13037" r="10964" b="13451"/>
          <a:stretch/>
        </p:blipFill>
        <p:spPr bwMode="auto">
          <a:xfrm>
            <a:off x="158963" y="3450487"/>
            <a:ext cx="1327994" cy="10187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a:stretch>
            <a:fillRect/>
          </a:stretch>
        </p:blipFill>
        <p:spPr>
          <a:xfrm>
            <a:off x="3372782" y="1384069"/>
            <a:ext cx="1072450" cy="1072450"/>
          </a:xfrm>
          <a:prstGeom prst="rect">
            <a:avLst/>
          </a:prstGeom>
        </p:spPr>
      </p:pic>
      <p:pic>
        <p:nvPicPr>
          <p:cNvPr id="8" name="Picture 7"/>
          <p:cNvPicPr>
            <a:picLocks noChangeAspect="1"/>
          </p:cNvPicPr>
          <p:nvPr/>
        </p:nvPicPr>
        <p:blipFill rotWithShape="1">
          <a:blip r:embed="rId8"/>
          <a:srcRect l="18774" t="18328" r="12180"/>
          <a:stretch/>
        </p:blipFill>
        <p:spPr>
          <a:xfrm>
            <a:off x="3372782" y="2478751"/>
            <a:ext cx="1072450" cy="951413"/>
          </a:xfrm>
          <a:prstGeom prst="rect">
            <a:avLst/>
          </a:prstGeom>
        </p:spPr>
      </p:pic>
      <p:pic>
        <p:nvPicPr>
          <p:cNvPr id="4" name="Picture 3"/>
          <p:cNvPicPr>
            <a:picLocks noChangeAspect="1"/>
          </p:cNvPicPr>
          <p:nvPr/>
        </p:nvPicPr>
        <p:blipFill>
          <a:blip r:embed="rId9"/>
          <a:stretch>
            <a:fillRect/>
          </a:stretch>
        </p:blipFill>
        <p:spPr>
          <a:xfrm>
            <a:off x="2697859" y="3443373"/>
            <a:ext cx="1039972" cy="1033016"/>
          </a:xfrm>
          <a:prstGeom prst="rect">
            <a:avLst/>
          </a:prstGeom>
        </p:spPr>
      </p:pic>
      <p:sp>
        <p:nvSpPr>
          <p:cNvPr id="7" name="Slide Number Placeholder 6">
            <a:extLst>
              <a:ext uri="{FF2B5EF4-FFF2-40B4-BE49-F238E27FC236}">
                <a16:creationId xmlns:a16="http://schemas.microsoft.com/office/drawing/2014/main" id="{98C63D54-0992-ECF0-A466-773B33461490}"/>
              </a:ext>
            </a:extLst>
          </p:cNvPr>
          <p:cNvSpPr>
            <a:spLocks noGrp="1"/>
          </p:cNvSpPr>
          <p:nvPr>
            <p:ph type="sldNum" sz="quarter" idx="12"/>
          </p:nvPr>
        </p:nvSpPr>
        <p:spPr/>
        <p:txBody>
          <a:bodyPr/>
          <a:lstStyle/>
          <a:p>
            <a:fld id="{6E2D2B3B-882E-40F3-A32F-6DD516915044}" type="slidenum">
              <a:rPr lang="en-US" smtClean="0"/>
              <a:pPr/>
              <a:t>17</a:t>
            </a:fld>
            <a:endParaRPr lang="en-US" dirty="0"/>
          </a:p>
        </p:txBody>
      </p:sp>
      <p:sp>
        <p:nvSpPr>
          <p:cNvPr id="5" name="TextBox 4">
            <a:extLst>
              <a:ext uri="{FF2B5EF4-FFF2-40B4-BE49-F238E27FC236}">
                <a16:creationId xmlns:a16="http://schemas.microsoft.com/office/drawing/2014/main" id="{063A80DA-9AA4-C15E-CC88-04F4239915FB}"/>
              </a:ext>
            </a:extLst>
          </p:cNvPr>
          <p:cNvSpPr txBox="1"/>
          <p:nvPr/>
        </p:nvSpPr>
        <p:spPr>
          <a:xfrm>
            <a:off x="2895600" y="4781550"/>
            <a:ext cx="3429000" cy="307777"/>
          </a:xfrm>
          <a:prstGeom prst="rect">
            <a:avLst/>
          </a:prstGeom>
          <a:noFill/>
        </p:spPr>
        <p:txBody>
          <a:bodyPr wrap="square" rtlCol="0">
            <a:spAutoFit/>
          </a:bodyPr>
          <a:lstStyle/>
          <a:p>
            <a:pPr algn="ctr"/>
            <a:r>
              <a:rPr lang="en-US" sz="1400" dirty="0">
                <a:solidFill>
                  <a:schemeClr val="bg1"/>
                </a:solidFill>
              </a:rPr>
              <a:t>Photos: UNMMG THS</a:t>
            </a:r>
          </a:p>
        </p:txBody>
      </p:sp>
    </p:spTree>
    <p:extLst>
      <p:ext uri="{BB962C8B-B14F-4D97-AF65-F5344CB8AC3E}">
        <p14:creationId xmlns:p14="http://schemas.microsoft.com/office/powerpoint/2010/main" val="1479318881"/>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8702"/>
            <a:ext cx="9144000" cy="5111014"/>
          </a:xfrm>
          <a:prstGeom prst="rect">
            <a:avLst/>
          </a:prstGeom>
        </p:spPr>
      </p:pic>
      <p:sp>
        <p:nvSpPr>
          <p:cNvPr id="6" name="Slide Number Placeholder 5">
            <a:extLst>
              <a:ext uri="{FF2B5EF4-FFF2-40B4-BE49-F238E27FC236}">
                <a16:creationId xmlns:a16="http://schemas.microsoft.com/office/drawing/2014/main" id="{479C66C9-54BE-0C6D-4D61-8E25AE7A999C}"/>
              </a:ext>
            </a:extLst>
          </p:cNvPr>
          <p:cNvSpPr>
            <a:spLocks noGrp="1"/>
          </p:cNvSpPr>
          <p:nvPr>
            <p:ph type="sldNum" sz="quarter" idx="12"/>
          </p:nvPr>
        </p:nvSpPr>
        <p:spPr/>
        <p:txBody>
          <a:bodyPr/>
          <a:lstStyle/>
          <a:p>
            <a:fld id="{6E2D2B3B-882E-40F3-A32F-6DD516915044}" type="slidenum">
              <a:rPr lang="en-US" smtClean="0"/>
              <a:pPr/>
              <a:t>18</a:t>
            </a:fld>
            <a:endParaRPr lang="en-US" dirty="0"/>
          </a:p>
        </p:txBody>
      </p:sp>
    </p:spTree>
    <p:extLst>
      <p:ext uri="{BB962C8B-B14F-4D97-AF65-F5344CB8AC3E}">
        <p14:creationId xmlns:p14="http://schemas.microsoft.com/office/powerpoint/2010/main" val="3323760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Challenges and Opportunities</a:t>
            </a:r>
          </a:p>
        </p:txBody>
      </p:sp>
      <p:sp>
        <p:nvSpPr>
          <p:cNvPr id="3" name="Content Placeholder 2"/>
          <p:cNvSpPr>
            <a:spLocks noGrp="1"/>
          </p:cNvSpPr>
          <p:nvPr>
            <p:ph idx="1"/>
          </p:nvPr>
        </p:nvSpPr>
        <p:spPr>
          <a:xfrm>
            <a:off x="392907" y="1276350"/>
            <a:ext cx="8279606" cy="3298058"/>
          </a:xfrm>
        </p:spPr>
        <p:txBody>
          <a:bodyPr>
            <a:normAutofit/>
          </a:bodyPr>
          <a:lstStyle/>
          <a:p>
            <a:pPr indent="-342900">
              <a:buFont typeface="Arial" panose="020B0604020202020204" pitchFamily="34" charset="0"/>
              <a:buChar char="•"/>
            </a:pPr>
            <a:r>
              <a:rPr lang="en-US" sz="2250" dirty="0"/>
              <a:t>Transitions in care often challenging</a:t>
            </a:r>
          </a:p>
          <a:p>
            <a:pPr marL="603647" lvl="1" indent="-342900"/>
            <a:r>
              <a:rPr lang="en-US" sz="2100" dirty="0"/>
              <a:t>Implemented multi-step transitions program in Sept. 2019</a:t>
            </a:r>
          </a:p>
          <a:p>
            <a:pPr marL="603647" lvl="1" indent="-342900"/>
            <a:endParaRPr lang="en-US" sz="2000" dirty="0"/>
          </a:p>
          <a:p>
            <a:pPr indent="-342900">
              <a:buFont typeface="Arial" panose="020B0604020202020204" pitchFamily="34" charset="0"/>
              <a:buChar char="•"/>
            </a:pPr>
            <a:r>
              <a:rPr lang="en-US" dirty="0"/>
              <a:t>Care retention remains challenging</a:t>
            </a:r>
          </a:p>
          <a:p>
            <a:pPr marL="603647" lvl="1" indent="-342900"/>
            <a:r>
              <a:rPr lang="en-US" sz="2100" dirty="0"/>
              <a:t>Integrated community health workers and new outreach options</a:t>
            </a:r>
          </a:p>
          <a:p>
            <a:pPr marL="260747" lvl="1" indent="0">
              <a:buNone/>
            </a:pPr>
            <a:r>
              <a:rPr lang="en-US" sz="2100" dirty="0"/>
              <a:t> </a:t>
            </a:r>
          </a:p>
          <a:p>
            <a:pPr indent="-342900">
              <a:buFont typeface="Arial" panose="020B0604020202020204" pitchFamily="34" charset="0"/>
              <a:buChar char="•"/>
            </a:pPr>
            <a:r>
              <a:rPr lang="en-US" dirty="0"/>
              <a:t>Stigma and misinformation remain prevalent</a:t>
            </a:r>
          </a:p>
          <a:p>
            <a:pPr marL="603647" lvl="1" indent="-342900"/>
            <a:r>
              <a:rPr lang="en-US" sz="2100" dirty="0"/>
              <a:t>Piloted incentive programs to encourage patient engagement</a:t>
            </a:r>
          </a:p>
          <a:p>
            <a:pPr marL="603647" lvl="1" indent="-342900"/>
            <a:endParaRPr lang="en-US" dirty="0"/>
          </a:p>
          <a:p>
            <a:pPr>
              <a:buNone/>
            </a:pPr>
            <a:endParaRPr lang="en-US" dirty="0"/>
          </a:p>
          <a:p>
            <a:pPr>
              <a:buNone/>
            </a:pPr>
            <a:endParaRPr lang="en-US" dirty="0"/>
          </a:p>
          <a:p>
            <a:pPr marL="288036" lvl="2" indent="0">
              <a:buNone/>
            </a:pPr>
            <a:endParaRPr lang="en-US" sz="1500" dirty="0"/>
          </a:p>
          <a:p>
            <a:pPr>
              <a:buFont typeface="Courier New" panose="02070309020205020404" pitchFamily="49" charset="0"/>
              <a:buChar char="o"/>
            </a:pPr>
            <a:endParaRPr lang="en-US" dirty="0"/>
          </a:p>
        </p:txBody>
      </p:sp>
      <p:sp>
        <p:nvSpPr>
          <p:cNvPr id="5" name="Slide Number Placeholder 4">
            <a:extLst>
              <a:ext uri="{FF2B5EF4-FFF2-40B4-BE49-F238E27FC236}">
                <a16:creationId xmlns:a16="http://schemas.microsoft.com/office/drawing/2014/main" id="{9FAC917B-DE4A-97EB-30C6-98B402EAF592}"/>
              </a:ext>
            </a:extLst>
          </p:cNvPr>
          <p:cNvSpPr>
            <a:spLocks noGrp="1"/>
          </p:cNvSpPr>
          <p:nvPr>
            <p:ph type="sldNum" sz="quarter" idx="12"/>
          </p:nvPr>
        </p:nvSpPr>
        <p:spPr/>
        <p:txBody>
          <a:bodyPr/>
          <a:lstStyle/>
          <a:p>
            <a:fld id="{6E2D2B3B-882E-40F3-A32F-6DD516915044}" type="slidenum">
              <a:rPr lang="en-US" smtClean="0"/>
              <a:pPr/>
              <a:t>19</a:t>
            </a:fld>
            <a:endParaRPr lang="en-US" dirty="0"/>
          </a:p>
        </p:txBody>
      </p:sp>
    </p:spTree>
    <p:extLst>
      <p:ext uri="{BB962C8B-B14F-4D97-AF65-F5344CB8AC3E}">
        <p14:creationId xmlns:p14="http://schemas.microsoft.com/office/powerpoint/2010/main" val="113093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230" y="50321"/>
            <a:ext cx="6682654" cy="662421"/>
          </a:xfrm>
        </p:spPr>
        <p:txBody>
          <a:bodyPr/>
          <a:lstStyle/>
          <a:p>
            <a:pPr algn="ctr"/>
            <a:r>
              <a:rPr lang="en-US" b="1" dirty="0">
                <a:cs typeface="Arial"/>
              </a:rPr>
              <a:t>JEREMY SNYDER, MD</a:t>
            </a:r>
            <a:endParaRPr lang="en-US" dirty="0">
              <a:ea typeface="+mj-lt"/>
              <a:cs typeface="+mj-lt"/>
            </a:endParaRPr>
          </a:p>
        </p:txBody>
      </p:sp>
      <p:sp>
        <p:nvSpPr>
          <p:cNvPr id="5" name="Rectangle 4"/>
          <p:cNvSpPr/>
          <p:nvPr/>
        </p:nvSpPr>
        <p:spPr>
          <a:xfrm>
            <a:off x="2962219" y="671920"/>
            <a:ext cx="6117927" cy="3816429"/>
          </a:xfrm>
          <a:prstGeom prst="rect">
            <a:avLst/>
          </a:prstGeom>
        </p:spPr>
        <p:txBody>
          <a:bodyPr wrap="square" lIns="91440" tIns="45720" rIns="91440" bIns="45720" anchor="t">
            <a:spAutoFit/>
          </a:bodyPr>
          <a:lstStyle/>
          <a:p>
            <a:r>
              <a:rPr lang="en-US" sz="1400" b="1" dirty="0">
                <a:ea typeface="+mn-lt"/>
                <a:cs typeface="+mn-lt"/>
              </a:rPr>
              <a:t>Staff Internist and Pediatrician</a:t>
            </a:r>
          </a:p>
          <a:p>
            <a:r>
              <a:rPr lang="en-US" sz="1400" b="1" dirty="0">
                <a:ea typeface="+mn-lt"/>
                <a:cs typeface="+mn-lt"/>
              </a:rPr>
              <a:t>Program Lead, Young Adult Clinic for Patients Living with HIV</a:t>
            </a:r>
          </a:p>
          <a:p>
            <a:r>
              <a:rPr lang="en-US" sz="1400" b="1" dirty="0">
                <a:ea typeface="+mn-lt"/>
                <a:cs typeface="+mn-lt"/>
              </a:rPr>
              <a:t>Part D Quality Program Lead, Ryan White Part D Services for Women, Infants, Children and Youth</a:t>
            </a:r>
          </a:p>
          <a:p>
            <a:r>
              <a:rPr lang="en-US" sz="1200" dirty="0">
                <a:ea typeface="+mn-lt"/>
                <a:cs typeface="+mn-lt"/>
              </a:rPr>
              <a:t>Truman Health Services, University of New Mexico Medical Group (UNMMG)</a:t>
            </a:r>
          </a:p>
          <a:p>
            <a:r>
              <a:rPr lang="en-US" sz="1200" dirty="0">
                <a:ea typeface="+mn-lt"/>
                <a:cs typeface="+mn-lt"/>
              </a:rPr>
              <a:t>Clinical Adjunct Assistant Professor, Departments of Internal Medicine and Pediatrics,</a:t>
            </a:r>
          </a:p>
          <a:p>
            <a:r>
              <a:rPr lang="en-US" sz="1200" dirty="0">
                <a:ea typeface="+mn-lt"/>
                <a:cs typeface="+mn-lt"/>
              </a:rPr>
              <a:t>University of New Mexico Health Science Center (UNMHSC) School of Medicine</a:t>
            </a:r>
            <a:endParaRPr lang="en-US" sz="1200" dirty="0">
              <a:cs typeface="Arial"/>
            </a:endParaRPr>
          </a:p>
          <a:p>
            <a:endParaRPr lang="en-US" sz="1400" dirty="0">
              <a:cs typeface="Arial"/>
            </a:endParaRPr>
          </a:p>
          <a:p>
            <a:r>
              <a:rPr lang="en-US" sz="1400" dirty="0"/>
              <a:t>Jeremy Snyder is a pediatrician and internist at Truman Health Services, part of the University of New Mexico in Albuquerque. Jeremy received his medical doctorate from Saint Louis University and completed residency training in IM/Peds at the Johns Hopkins Hospital in Baltimore, Maryland. Jeremy serves as medical director of the young adult clinic where he works closely with an interdisciplinary team to provide evidence-based, comprehensive and compassionate care to adolescents with HIV across New Mexico.</a:t>
            </a:r>
            <a:endParaRPr lang="en-US" sz="1400" dirty="0">
              <a:cs typeface="Arial"/>
            </a:endParaRPr>
          </a:p>
          <a:p>
            <a:endParaRPr lang="en-US" sz="2400" dirty="0">
              <a:ea typeface="+mn-lt"/>
              <a:cs typeface="+mn-lt"/>
            </a:endParaRPr>
          </a:p>
        </p:txBody>
      </p:sp>
      <p:sp>
        <p:nvSpPr>
          <p:cNvPr id="7" name="TextBox 6">
            <a:extLst>
              <a:ext uri="{FF2B5EF4-FFF2-40B4-BE49-F238E27FC236}">
                <a16:creationId xmlns:a16="http://schemas.microsoft.com/office/drawing/2014/main" id="{8C3F997A-4433-F133-FCC9-8EDD41C48448}"/>
              </a:ext>
            </a:extLst>
          </p:cNvPr>
          <p:cNvSpPr txBox="1"/>
          <p:nvPr/>
        </p:nvSpPr>
        <p:spPr>
          <a:xfrm>
            <a:off x="6402099" y="471357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rPr>
              <a:t>Presenter Profile</a:t>
            </a:r>
          </a:p>
        </p:txBody>
      </p:sp>
      <p:sp>
        <p:nvSpPr>
          <p:cNvPr id="8" name="TextBox 7">
            <a:extLst>
              <a:ext uri="{FF2B5EF4-FFF2-40B4-BE49-F238E27FC236}">
                <a16:creationId xmlns:a16="http://schemas.microsoft.com/office/drawing/2014/main" id="{B6144FED-EF90-AD6A-CBA3-176DF784B132}"/>
              </a:ext>
            </a:extLst>
          </p:cNvPr>
          <p:cNvSpPr txBox="1"/>
          <p:nvPr/>
        </p:nvSpPr>
        <p:spPr>
          <a:xfrm>
            <a:off x="299171" y="4158648"/>
            <a:ext cx="246017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cs typeface="Segoe UI"/>
              </a:rPr>
              <a:t>jwsnyder@unmmg.org</a:t>
            </a:r>
            <a:endParaRPr lang="en-US" sz="1600" dirty="0"/>
          </a:p>
        </p:txBody>
      </p:sp>
      <p:pic>
        <p:nvPicPr>
          <p:cNvPr id="3" name="Picture 2">
            <a:extLst>
              <a:ext uri="{FF2B5EF4-FFF2-40B4-BE49-F238E27FC236}">
                <a16:creationId xmlns:a16="http://schemas.microsoft.com/office/drawing/2014/main" id="{EB994B5D-7D4F-3177-270A-EC94F06702A6}"/>
              </a:ext>
            </a:extLst>
          </p:cNvPr>
          <p:cNvPicPr>
            <a:picLocks noChangeAspect="1"/>
          </p:cNvPicPr>
          <p:nvPr/>
        </p:nvPicPr>
        <p:blipFill rotWithShape="1">
          <a:blip r:embed="rId3"/>
          <a:srcRect r="45321"/>
          <a:stretch/>
        </p:blipFill>
        <p:spPr>
          <a:xfrm>
            <a:off x="7010400" y="3935760"/>
            <a:ext cx="2133600" cy="819569"/>
          </a:xfrm>
          <a:prstGeom prst="rect">
            <a:avLst/>
          </a:prstGeom>
        </p:spPr>
      </p:pic>
      <p:sp>
        <p:nvSpPr>
          <p:cNvPr id="6" name="Slide Number Placeholder 5">
            <a:extLst>
              <a:ext uri="{FF2B5EF4-FFF2-40B4-BE49-F238E27FC236}">
                <a16:creationId xmlns:a16="http://schemas.microsoft.com/office/drawing/2014/main" id="{0F26E2EB-415A-4FD1-C7F5-7CC96365431C}"/>
              </a:ext>
            </a:extLst>
          </p:cNvPr>
          <p:cNvSpPr>
            <a:spLocks noGrp="1"/>
          </p:cNvSpPr>
          <p:nvPr>
            <p:ph type="sldNum" sz="quarter" idx="12"/>
          </p:nvPr>
        </p:nvSpPr>
        <p:spPr/>
        <p:txBody>
          <a:bodyPr/>
          <a:lstStyle/>
          <a:p>
            <a:fld id="{6E2D2B3B-882E-40F3-A32F-6DD516915044}" type="slidenum">
              <a:rPr lang="en-US" smtClean="0"/>
              <a:pPr/>
              <a:t>2</a:t>
            </a:fld>
            <a:endParaRPr lang="en-US" dirty="0"/>
          </a:p>
        </p:txBody>
      </p:sp>
      <p:pic>
        <p:nvPicPr>
          <p:cNvPr id="9" name="Picture 8" descr="A person wearing glasses and a suit&#10;&#10;Description automatically generated">
            <a:extLst>
              <a:ext uri="{FF2B5EF4-FFF2-40B4-BE49-F238E27FC236}">
                <a16:creationId xmlns:a16="http://schemas.microsoft.com/office/drawing/2014/main" id="{31F46BE3-F3EE-AB02-21F4-AC45B46768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910" y="712024"/>
            <a:ext cx="2417431" cy="3380385"/>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20265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284A1AA7-2E90-4B15-88DA-97825B64484E}"/>
              </a:ext>
            </a:extLst>
          </p:cNvPr>
          <p:cNvPicPr>
            <a:picLocks noGrp="1" noChangeAspect="1"/>
          </p:cNvPicPr>
          <p:nvPr>
            <p:ph type="pic" sz="quarter" idx="13"/>
          </p:nvPr>
        </p:nvPicPr>
        <p:blipFill>
          <a:blip r:embed="rId4"/>
          <a:srcRect/>
          <a:stretch/>
        </p:blipFill>
        <p:spPr>
          <a:xfrm>
            <a:off x="-2" y="-380090"/>
            <a:ext cx="9144000" cy="5143500"/>
          </a:xfrm>
        </p:spPr>
      </p:pic>
      <p:sp>
        <p:nvSpPr>
          <p:cNvPr id="3" name="Title 2">
            <a:extLst>
              <a:ext uri="{FF2B5EF4-FFF2-40B4-BE49-F238E27FC236}">
                <a16:creationId xmlns:a16="http://schemas.microsoft.com/office/drawing/2014/main" id="{8AC7AC30-1251-40E1-9808-1FB902C4C199}"/>
              </a:ext>
            </a:extLst>
          </p:cNvPr>
          <p:cNvSpPr>
            <a:spLocks noGrp="1"/>
          </p:cNvSpPr>
          <p:nvPr>
            <p:ph type="ctrTitle"/>
          </p:nvPr>
        </p:nvSpPr>
        <p:spPr>
          <a:xfrm>
            <a:off x="736923" y="79378"/>
            <a:ext cx="8260773" cy="4015410"/>
          </a:xfrm>
          <a:noFill/>
        </p:spPr>
        <p:txBody>
          <a:bodyPr>
            <a:normAutofit fontScale="90000"/>
          </a:bodyPr>
          <a:lstStyle/>
          <a:p>
            <a:r>
              <a:rPr lang="en-US"/>
              <a:t>With rare exceptions, all of your most important achievements on this planet will come from working with others – or, in a word, partnership.</a:t>
            </a:r>
          </a:p>
        </p:txBody>
      </p:sp>
      <p:sp>
        <p:nvSpPr>
          <p:cNvPr id="4" name="Subtitle 3">
            <a:extLst>
              <a:ext uri="{FF2B5EF4-FFF2-40B4-BE49-F238E27FC236}">
                <a16:creationId xmlns:a16="http://schemas.microsoft.com/office/drawing/2014/main" id="{4154B60C-7CE6-4829-87C0-7B4B3E16851E}"/>
              </a:ext>
            </a:extLst>
          </p:cNvPr>
          <p:cNvSpPr>
            <a:spLocks noGrp="1"/>
          </p:cNvSpPr>
          <p:nvPr>
            <p:ph type="subTitle" idx="1"/>
          </p:nvPr>
        </p:nvSpPr>
        <p:spPr>
          <a:xfrm>
            <a:off x="2431473" y="3855472"/>
            <a:ext cx="6712526" cy="2097425"/>
          </a:xfrm>
          <a:noFill/>
        </p:spPr>
        <p:txBody>
          <a:bodyPr>
            <a:normAutofit/>
          </a:bodyPr>
          <a:lstStyle/>
          <a:p>
            <a:r>
              <a:rPr lang="en-US" dirty="0"/>
              <a:t>Paul Farmer</a:t>
            </a:r>
          </a:p>
        </p:txBody>
      </p:sp>
      <p:sp>
        <p:nvSpPr>
          <p:cNvPr id="2" name="Footer Placeholder 4">
            <a:extLst>
              <a:ext uri="{FF2B5EF4-FFF2-40B4-BE49-F238E27FC236}">
                <a16:creationId xmlns:a16="http://schemas.microsoft.com/office/drawing/2014/main" id="{2B0C8F01-B38C-FB54-DA44-6B244EB6D1B4}"/>
              </a:ext>
            </a:extLst>
          </p:cNvPr>
          <p:cNvSpPr txBox="1">
            <a:spLocks/>
          </p:cNvSpPr>
          <p:nvPr/>
        </p:nvSpPr>
        <p:spPr>
          <a:xfrm>
            <a:off x="1470936" y="4844839"/>
            <a:ext cx="6446520" cy="273844"/>
          </a:xfrm>
          <a:prstGeom prst="rect">
            <a:avLst/>
          </a:prstGeom>
        </p:spPr>
        <p:txBody>
          <a:bodyPr vert="horz" lIns="68580" tIns="34290" rIns="68580" bIns="34290" rtlCol="0" anchor="ctr"/>
          <a:lstStyle>
            <a:defPPr>
              <a:defRPr lang="en-US"/>
            </a:defPPr>
            <a:lvl1pPr marL="0" algn="ctr" defTabSz="457200" rtl="0" eaLnBrk="1" latinLnBrk="0" hangingPunct="1">
              <a:defRPr sz="12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050" dirty="0"/>
          </a:p>
        </p:txBody>
      </p:sp>
      <p:sp>
        <p:nvSpPr>
          <p:cNvPr id="5" name="Slide Number Placeholder 4">
            <a:extLst>
              <a:ext uri="{FF2B5EF4-FFF2-40B4-BE49-F238E27FC236}">
                <a16:creationId xmlns:a16="http://schemas.microsoft.com/office/drawing/2014/main" id="{162A145F-F816-2EA5-34AA-B319591F5B0C}"/>
              </a:ext>
            </a:extLst>
          </p:cNvPr>
          <p:cNvSpPr>
            <a:spLocks noGrp="1"/>
          </p:cNvSpPr>
          <p:nvPr>
            <p:ph type="sldNum" sz="quarter" idx="12"/>
          </p:nvPr>
        </p:nvSpPr>
        <p:spPr/>
        <p:txBody>
          <a:bodyPr/>
          <a:lstStyle/>
          <a:p>
            <a:pPr>
              <a:defRPr/>
            </a:pPr>
            <a:fld id="{CD6D940D-6D44-4DF9-9322-B4B11F7EDCD0}" type="slidenum">
              <a:rPr lang="en-US" smtClean="0">
                <a:effectLst>
                  <a:outerShdw blurRad="38100" dist="38100" dir="2700000" algn="tl">
                    <a:srgbClr val="000000">
                      <a:alpha val="43137"/>
                    </a:srgbClr>
                  </a:outerShdw>
                </a:effectLst>
              </a:rPr>
              <a:pPr>
                <a:defRPr/>
              </a:pPr>
              <a:t>20</a:t>
            </a:fld>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86475026"/>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AF443AB-F42E-91D5-1C1B-1D2D74B5CCB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0" y="-1"/>
            <a:ext cx="9144000" cy="5143501"/>
          </a:xfrm>
        </p:spPr>
      </p:pic>
      <p:sp>
        <p:nvSpPr>
          <p:cNvPr id="2" name="Slide Number Placeholder 1">
            <a:extLst>
              <a:ext uri="{FF2B5EF4-FFF2-40B4-BE49-F238E27FC236}">
                <a16:creationId xmlns:a16="http://schemas.microsoft.com/office/drawing/2014/main" id="{F082052F-1FAB-D010-24A0-56873F8B0EA3}"/>
              </a:ext>
            </a:extLst>
          </p:cNvPr>
          <p:cNvSpPr>
            <a:spLocks noGrp="1"/>
          </p:cNvSpPr>
          <p:nvPr>
            <p:ph type="sldNum" sz="quarter" idx="12"/>
          </p:nvPr>
        </p:nvSpPr>
        <p:spPr/>
        <p:txBody>
          <a:bodyPr/>
          <a:lstStyle/>
          <a:p>
            <a:fld id="{6E2D2B3B-882E-40F3-A32F-6DD516915044}" type="slidenum">
              <a:rPr lang="en-US" smtClean="0"/>
              <a:pPr/>
              <a:t>21</a:t>
            </a:fld>
            <a:endParaRPr lang="en-US" dirty="0"/>
          </a:p>
        </p:txBody>
      </p:sp>
    </p:spTree>
    <p:extLst>
      <p:ext uri="{BB962C8B-B14F-4D97-AF65-F5344CB8AC3E}">
        <p14:creationId xmlns:p14="http://schemas.microsoft.com/office/powerpoint/2010/main" val="2394757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85900" y="205978"/>
            <a:ext cx="6236677" cy="536972"/>
          </a:xfrm>
        </p:spPr>
        <p:txBody>
          <a:bodyPr/>
          <a:lstStyle/>
          <a:p>
            <a:pPr algn="ctr"/>
            <a:r>
              <a:rPr lang="en-US" dirty="0"/>
              <a:t>Resources</a:t>
            </a:r>
          </a:p>
        </p:txBody>
      </p:sp>
      <p:sp>
        <p:nvSpPr>
          <p:cNvPr id="6" name="Content Placeholder 5"/>
          <p:cNvSpPr>
            <a:spLocks noGrp="1"/>
          </p:cNvSpPr>
          <p:nvPr>
            <p:ph sz="half" idx="1"/>
          </p:nvPr>
        </p:nvSpPr>
        <p:spPr>
          <a:xfrm>
            <a:off x="0" y="895350"/>
            <a:ext cx="4743450" cy="3771900"/>
          </a:xfrm>
        </p:spPr>
        <p:txBody>
          <a:bodyPr>
            <a:normAutofit fontScale="85000" lnSpcReduction="20000"/>
          </a:bodyPr>
          <a:lstStyle/>
          <a:p>
            <a:r>
              <a:rPr lang="en-US" dirty="0"/>
              <a:t>National Clinician  Consultation Center </a:t>
            </a:r>
            <a:r>
              <a:rPr lang="en-US" sz="1900" dirty="0">
                <a:hlinkClick r:id="rId3"/>
              </a:rPr>
              <a:t>http://nccc.ucsf.edu/</a:t>
            </a:r>
            <a:endParaRPr lang="en-US" sz="1900" dirty="0"/>
          </a:p>
          <a:p>
            <a:pPr lvl="1"/>
            <a:r>
              <a:rPr lang="en-US" dirty="0"/>
              <a:t>HIV Management</a:t>
            </a:r>
          </a:p>
          <a:p>
            <a:pPr lvl="1"/>
            <a:r>
              <a:rPr lang="en-US" dirty="0"/>
              <a:t>Perinatal HIV </a:t>
            </a:r>
          </a:p>
          <a:p>
            <a:pPr lvl="1"/>
            <a:r>
              <a:rPr lang="en-US" dirty="0"/>
              <a:t>HIV PrEP </a:t>
            </a:r>
          </a:p>
          <a:p>
            <a:pPr lvl="1"/>
            <a:r>
              <a:rPr lang="en-US" dirty="0"/>
              <a:t>HIV PEP line</a:t>
            </a:r>
          </a:p>
          <a:p>
            <a:pPr lvl="1"/>
            <a:r>
              <a:rPr lang="en-US" dirty="0"/>
              <a:t>HCV Management</a:t>
            </a:r>
          </a:p>
          <a:p>
            <a:pPr lvl="1"/>
            <a:r>
              <a:rPr lang="en-US" dirty="0"/>
              <a:t>Substance Use Management</a:t>
            </a:r>
          </a:p>
          <a:p>
            <a:pPr lvl="1"/>
            <a:endParaRPr lang="en-US" sz="1000" dirty="0"/>
          </a:p>
          <a:p>
            <a:r>
              <a:rPr lang="en-US" dirty="0"/>
              <a:t>Present on ECHO</a:t>
            </a:r>
            <a:endParaRPr lang="en-US" sz="600" dirty="0"/>
          </a:p>
          <a:p>
            <a:pPr algn="l" rtl="0" fontAlgn="base">
              <a:buFont typeface="Arial" panose="020B0604020202020204" pitchFamily="34" charset="0"/>
              <a:buChar char="•"/>
            </a:pPr>
            <a:r>
              <a:rPr lang="en-US" sz="1900" b="0" i="0" u="sng" strike="noStrike" dirty="0">
                <a:solidFill>
                  <a:srgbClr val="478FCC"/>
                </a:solidFill>
                <a:effectLst/>
                <a:latin typeface="Arial" panose="020B0604020202020204" pitchFamily="34" charset="0"/>
                <a:hlinkClick r:id="rId4"/>
              </a:rPr>
              <a:t>https://hsc.unm.edu/scaetc/programs-services/echo.html</a:t>
            </a:r>
            <a:r>
              <a:rPr lang="en-US" sz="1900" b="0" i="0" dirty="0">
                <a:solidFill>
                  <a:srgbClr val="222222"/>
                </a:solidFill>
                <a:effectLst/>
                <a:latin typeface="Arial" panose="020B0604020202020204" pitchFamily="34" charset="0"/>
              </a:rPr>
              <a:t>​</a:t>
            </a:r>
          </a:p>
          <a:p>
            <a:pPr algn="l" rtl="0" fontAlgn="base">
              <a:buFont typeface="Arial" panose="020B0604020202020204" pitchFamily="34" charset="0"/>
              <a:buChar char="•"/>
            </a:pPr>
            <a:endParaRPr lang="en-US" b="0" i="0" dirty="0">
              <a:solidFill>
                <a:srgbClr val="222222"/>
              </a:solidFill>
              <a:effectLst/>
              <a:latin typeface="Arial" panose="020B0604020202020204" pitchFamily="34" charset="0"/>
            </a:endParaRPr>
          </a:p>
        </p:txBody>
      </p:sp>
      <p:sp>
        <p:nvSpPr>
          <p:cNvPr id="7" name="Content Placeholder 6"/>
          <p:cNvSpPr>
            <a:spLocks noGrp="1"/>
          </p:cNvSpPr>
          <p:nvPr>
            <p:ph sz="half" idx="2"/>
          </p:nvPr>
        </p:nvSpPr>
        <p:spPr>
          <a:xfrm>
            <a:off x="4629150" y="819150"/>
            <a:ext cx="4451278" cy="3771900"/>
          </a:xfrm>
        </p:spPr>
        <p:txBody>
          <a:bodyPr>
            <a:noAutofit/>
          </a:bodyPr>
          <a:lstStyle/>
          <a:p>
            <a:r>
              <a:rPr lang="en-US" sz="2000" dirty="0"/>
              <a:t>AETC National HIV Curriculum </a:t>
            </a:r>
            <a:r>
              <a:rPr lang="en-US" sz="1600" dirty="0">
                <a:hlinkClick r:id="rId5"/>
              </a:rPr>
              <a:t>https://aidsetc.org/nhc</a:t>
            </a:r>
            <a:endParaRPr lang="en-US" sz="1600" dirty="0"/>
          </a:p>
          <a:p>
            <a:r>
              <a:rPr lang="en-US" sz="2000" dirty="0"/>
              <a:t>AETC National Coordinating Resource Center </a:t>
            </a:r>
            <a:r>
              <a:rPr lang="en-US" sz="1600" dirty="0">
                <a:hlinkClick r:id="rId6"/>
              </a:rPr>
              <a:t>https://targethiv.org/library/aetc-national-coordinating-resource-center-0</a:t>
            </a:r>
            <a:endParaRPr lang="en-US" sz="1600" dirty="0"/>
          </a:p>
          <a:p>
            <a:r>
              <a:rPr lang="en-US" sz="2000" dirty="0"/>
              <a:t>HIVMA Resource Directory </a:t>
            </a:r>
            <a:r>
              <a:rPr lang="en-US" sz="1600" b="0" i="0" u="sng" strike="noStrike" dirty="0">
                <a:solidFill>
                  <a:srgbClr val="0563C1"/>
                </a:solidFill>
                <a:effectLst/>
                <a:hlinkClick r:id="rId7"/>
              </a:rPr>
              <a:t>https://www.hivma.org/globalassets/ektron-import/hivma/hivma-resource-directory.pdf</a:t>
            </a:r>
            <a:r>
              <a:rPr lang="en-US" sz="1600" b="0" i="0" u="none" strike="noStrike" dirty="0">
                <a:solidFill>
                  <a:srgbClr val="000000"/>
                </a:solidFill>
                <a:effectLst/>
              </a:rPr>
              <a:t> </a:t>
            </a:r>
          </a:p>
          <a:p>
            <a:r>
              <a:rPr lang="en-US" sz="2000" dirty="0"/>
              <a:t>Additional trainings </a:t>
            </a:r>
            <a:r>
              <a:rPr lang="en-US" sz="2000" dirty="0">
                <a:hlinkClick r:id="rId8"/>
              </a:rPr>
              <a:t>scaetcecho@salud.unm.edu</a:t>
            </a:r>
            <a:endParaRPr lang="en-US" sz="2000" dirty="0"/>
          </a:p>
          <a:p>
            <a:r>
              <a:rPr lang="en-US" sz="2000" dirty="0">
                <a:hlinkClick r:id="rId9"/>
              </a:rPr>
              <a:t>www.scaetc.org</a:t>
            </a:r>
            <a:endParaRPr lang="en-US" sz="2000"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22</a:t>
            </a:fld>
            <a:endParaRPr lang="en-US" dirty="0"/>
          </a:p>
        </p:txBody>
      </p:sp>
    </p:spTree>
    <p:extLst>
      <p:ext uri="{BB962C8B-B14F-4D97-AF65-F5344CB8AC3E}">
        <p14:creationId xmlns:p14="http://schemas.microsoft.com/office/powerpoint/2010/main" val="3553704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31D-9E06-F442-8B0E-19C2CFB3FE4E}"/>
              </a:ext>
            </a:extLst>
          </p:cNvPr>
          <p:cNvSpPr>
            <a:spLocks noGrp="1"/>
          </p:cNvSpPr>
          <p:nvPr>
            <p:ph type="title"/>
          </p:nvPr>
        </p:nvSpPr>
        <p:spPr>
          <a:xfrm>
            <a:off x="457202" y="205981"/>
            <a:ext cx="8074586" cy="353696"/>
          </a:xfrm>
        </p:spPr>
        <p:txBody>
          <a:bodyPr/>
          <a:lstStyle/>
          <a:p>
            <a:pPr algn="ctr"/>
            <a:r>
              <a:rPr lang="en-US" dirty="0"/>
              <a:t>SCAETC Social Media </a:t>
            </a:r>
          </a:p>
        </p:txBody>
      </p:sp>
      <p:pic>
        <p:nvPicPr>
          <p:cNvPr id="6" name="Content Placeholder 5">
            <a:extLst>
              <a:ext uri="{FF2B5EF4-FFF2-40B4-BE49-F238E27FC236}">
                <a16:creationId xmlns:a16="http://schemas.microsoft.com/office/drawing/2014/main" id="{0487A2FD-CC82-E343-AA40-B010D15011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0883" y="746835"/>
            <a:ext cx="6842234" cy="3848758"/>
          </a:xfrm>
        </p:spPr>
      </p:pic>
      <p:sp>
        <p:nvSpPr>
          <p:cNvPr id="3" name="Slide Number Placeholder 2">
            <a:extLst>
              <a:ext uri="{FF2B5EF4-FFF2-40B4-BE49-F238E27FC236}">
                <a16:creationId xmlns:a16="http://schemas.microsoft.com/office/drawing/2014/main" id="{E7A6CD4F-42FB-3474-0832-993B269D3196}"/>
              </a:ext>
            </a:extLst>
          </p:cNvPr>
          <p:cNvSpPr>
            <a:spLocks noGrp="1"/>
          </p:cNvSpPr>
          <p:nvPr>
            <p:ph type="sldNum" sz="quarter" idx="12"/>
          </p:nvPr>
        </p:nvSpPr>
        <p:spPr/>
        <p:txBody>
          <a:bodyPr/>
          <a:lstStyle/>
          <a:p>
            <a:fld id="{6E2D2B3B-882E-40F3-A32F-6DD516915044}" type="slidenum">
              <a:rPr lang="en-US" smtClean="0"/>
              <a:pPr/>
              <a:t>23</a:t>
            </a:fld>
            <a:endParaRPr lang="en-US" dirty="0"/>
          </a:p>
        </p:txBody>
      </p:sp>
    </p:spTree>
    <p:extLst>
      <p:ext uri="{BB962C8B-B14F-4D97-AF65-F5344CB8AC3E}">
        <p14:creationId xmlns:p14="http://schemas.microsoft.com/office/powerpoint/2010/main" val="2466460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925" y="339401"/>
            <a:ext cx="8315569" cy="857250"/>
          </a:xfrm>
        </p:spPr>
        <p:txBody>
          <a:bodyPr/>
          <a:lstStyle/>
          <a:p>
            <a:pPr algn="ctr"/>
            <a:r>
              <a:rPr lang="en-US" sz="3600" dirty="0"/>
              <a:t>Conflict of Interest Disclosure Statement</a:t>
            </a:r>
          </a:p>
        </p:txBody>
      </p:sp>
      <p:sp>
        <p:nvSpPr>
          <p:cNvPr id="4" name="TextBox 3">
            <a:extLst>
              <a:ext uri="{FF2B5EF4-FFF2-40B4-BE49-F238E27FC236}">
                <a16:creationId xmlns:a16="http://schemas.microsoft.com/office/drawing/2014/main" id="{95396B26-6B1C-3053-5CCC-9E3B3B69A131}"/>
              </a:ext>
            </a:extLst>
          </p:cNvPr>
          <p:cNvSpPr txBox="1"/>
          <p:nvPr/>
        </p:nvSpPr>
        <p:spPr>
          <a:xfrm>
            <a:off x="392907" y="3896718"/>
            <a:ext cx="8279606" cy="784830"/>
          </a:xfrm>
          <a:prstGeom prst="rect">
            <a:avLst/>
          </a:prstGeom>
          <a:noFill/>
        </p:spPr>
        <p:txBody>
          <a:bodyPr wrap="square" lIns="91440" tIns="45720" rIns="91440" bIns="45720" rtlCol="0" anchor="t">
            <a:spAutoFit/>
          </a:bodyPr>
          <a:lstStyle/>
          <a:p>
            <a:r>
              <a:rPr lang="en-US" sz="900" dirty="0">
                <a:solidFill>
                  <a:srgbClr val="222222"/>
                </a:solidFill>
                <a:ea typeface="Calibri" panose="020F0502020204030204" pitchFamily="34" charset="0"/>
                <a:cs typeface="Times New Roman"/>
              </a:rPr>
              <a:t>This program is supported by the Health Resources and Services Administration (HRSA) of the U.S. Department of Health and Human Services (HHS) as part of an award totaling $4,205,743 with 0% financed with non-governmental sources. The contents are those of the author(s) and do not necessarily represent the official views of, nor does mention of trade names, commercial practices, or organizations imply an endorsement by HRSA, HHS, or the U.S. Government. For more information, please visit HRSA.gov. Any trade/brand names for products mentioned during this presentation are for training and identification purposes only.</a:t>
            </a:r>
          </a:p>
        </p:txBody>
      </p:sp>
      <p:sp>
        <p:nvSpPr>
          <p:cNvPr id="8" name="Content Placeholder 2">
            <a:extLst>
              <a:ext uri="{FF2B5EF4-FFF2-40B4-BE49-F238E27FC236}">
                <a16:creationId xmlns:a16="http://schemas.microsoft.com/office/drawing/2014/main" id="{2F8FECDF-7B12-343A-452D-87D7E520A4E2}"/>
              </a:ext>
            </a:extLst>
          </p:cNvPr>
          <p:cNvSpPr>
            <a:spLocks noGrp="1"/>
          </p:cNvSpPr>
          <p:nvPr>
            <p:ph idx="1"/>
          </p:nvPr>
        </p:nvSpPr>
        <p:spPr>
          <a:xfrm>
            <a:off x="392907" y="1384301"/>
            <a:ext cx="8279606" cy="2562548"/>
          </a:xfrm>
        </p:spPr>
        <p:txBody>
          <a:bodyPr>
            <a:normAutofit/>
          </a:bodyPr>
          <a:lstStyle/>
          <a:p>
            <a:pPr marL="171450" indent="-171450">
              <a:buSzPct val="90000"/>
              <a:buFont typeface="Arial" panose="020B0604020202020204" pitchFamily="34" charset="0"/>
              <a:buChar char="•"/>
            </a:pPr>
            <a:r>
              <a:rPr lang="en-US" dirty="0"/>
              <a:t>Speaker served as advisor on Gilead Sciences advisory board.</a:t>
            </a:r>
          </a:p>
          <a:p>
            <a:pPr>
              <a:buFont typeface="Arial" panose="020B0604020202020204" pitchFamily="34" charset="0"/>
              <a:buChar char="•"/>
            </a:pPr>
            <a:endParaRPr lang="en-US" sz="800" dirty="0"/>
          </a:p>
          <a:p>
            <a:pPr marL="171450" indent="-171450">
              <a:buFont typeface="Arial" panose="020B0604020202020204" pitchFamily="34" charset="0"/>
              <a:buChar char="•"/>
            </a:pPr>
            <a:r>
              <a:rPr lang="en-US" dirty="0"/>
              <a:t>This presentation was reviewed by SCAETC faculty to ensure it meets Continuing Education guidelines.</a:t>
            </a:r>
          </a:p>
        </p:txBody>
      </p:sp>
      <p:sp>
        <p:nvSpPr>
          <p:cNvPr id="5" name="Slide Number Placeholder 4">
            <a:extLst>
              <a:ext uri="{FF2B5EF4-FFF2-40B4-BE49-F238E27FC236}">
                <a16:creationId xmlns:a16="http://schemas.microsoft.com/office/drawing/2014/main" id="{5570C35E-6C6D-B88C-8E0C-BABE500FF540}"/>
              </a:ext>
            </a:extLst>
          </p:cNvPr>
          <p:cNvSpPr>
            <a:spLocks noGrp="1"/>
          </p:cNvSpPr>
          <p:nvPr>
            <p:ph type="sldNum" sz="quarter" idx="12"/>
          </p:nvPr>
        </p:nvSpPr>
        <p:spPr/>
        <p:txBody>
          <a:bodyPr/>
          <a:lstStyle/>
          <a:p>
            <a:fld id="{6E2D2B3B-882E-40F3-A32F-6DD516915044}" type="slidenum">
              <a:rPr lang="en-US" smtClean="0"/>
              <a:pPr/>
              <a:t>3</a:t>
            </a:fld>
            <a:endParaRPr lang="en-US" dirty="0"/>
          </a:p>
        </p:txBody>
      </p:sp>
    </p:spTree>
    <p:extLst>
      <p:ext uri="{BB962C8B-B14F-4D97-AF65-F5344CB8AC3E}">
        <p14:creationId xmlns:p14="http://schemas.microsoft.com/office/powerpoint/2010/main" val="1356289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B80E13-ACFA-21D8-D115-00E4A9FB0D2C}"/>
              </a:ext>
            </a:extLst>
          </p:cNvPr>
          <p:cNvSpPr>
            <a:spLocks noGrp="1"/>
          </p:cNvSpPr>
          <p:nvPr>
            <p:ph type="title"/>
          </p:nvPr>
        </p:nvSpPr>
        <p:spPr>
          <a:xfrm>
            <a:off x="392907" y="214953"/>
            <a:ext cx="8279606" cy="1088068"/>
          </a:xfrm>
        </p:spPr>
        <p:txBody>
          <a:bodyPr/>
          <a:lstStyle/>
          <a:p>
            <a:pPr algn="ctr"/>
            <a:r>
              <a:rPr lang="en-US" dirty="0"/>
              <a:t>Use of Trade/Brand Names</a:t>
            </a:r>
          </a:p>
        </p:txBody>
      </p:sp>
      <p:sp>
        <p:nvSpPr>
          <p:cNvPr id="13" name="Content Placeholder 1">
            <a:extLst>
              <a:ext uri="{FF2B5EF4-FFF2-40B4-BE49-F238E27FC236}">
                <a16:creationId xmlns:a16="http://schemas.microsoft.com/office/drawing/2014/main" id="{EE4B2DDC-6E74-68B6-D5F2-E367702B166E}"/>
              </a:ext>
            </a:extLst>
          </p:cNvPr>
          <p:cNvSpPr>
            <a:spLocks noGrp="1"/>
          </p:cNvSpPr>
          <p:nvPr>
            <p:ph idx="1"/>
          </p:nvPr>
        </p:nvSpPr>
        <p:spPr>
          <a:xfrm>
            <a:off x="392907" y="1200150"/>
            <a:ext cx="8279606" cy="3529261"/>
          </a:xfrm>
        </p:spPr>
        <p:txBody>
          <a:bodyPr>
            <a:normAutofit/>
          </a:bodyPr>
          <a:lstStyle/>
          <a:p>
            <a:pPr marL="257175" indent="-257175">
              <a:buFont typeface="Arial" panose="020B0604020202020204" pitchFamily="34" charset="0"/>
              <a:buChar char="•"/>
            </a:pPr>
            <a:r>
              <a:rPr lang="en-US" sz="2000" dirty="0"/>
              <a:t>This program is supported by the Health Resources and Services Administration (HRSA) of the U.S. Department of Health and Human Services (HHS) as part of an award totaling $4,205,743, with 0% financed with non-governmental sources. </a:t>
            </a:r>
          </a:p>
          <a:p>
            <a:pPr marL="257175" indent="-257175">
              <a:buFont typeface="Arial" panose="020B0604020202020204" pitchFamily="34" charset="0"/>
              <a:buChar char="•"/>
            </a:pPr>
            <a:r>
              <a:rPr lang="en-US" sz="2000" dirty="0"/>
              <a:t>The views expressed do not necessarily reflect the official policies of the  Department of Health and Human Services, nor does mention of trade names, commercial practices, or organizations imply endorsement by the U.S. Government. </a:t>
            </a:r>
          </a:p>
          <a:p>
            <a:pPr marL="257175" indent="-257175">
              <a:buFont typeface="Arial" panose="020B0604020202020204" pitchFamily="34" charset="0"/>
              <a:buChar char="•"/>
            </a:pPr>
            <a:r>
              <a:rPr lang="en-US" sz="2000" dirty="0"/>
              <a:t>Any trade/brand names for products mentioned during this presentation are for training and identification purposes only.</a:t>
            </a:r>
          </a:p>
          <a:p>
            <a:endParaRPr lang="en-US" dirty="0">
              <a:solidFill>
                <a:schemeClr val="tx1"/>
              </a:solidFill>
            </a:endParaRPr>
          </a:p>
          <a:p>
            <a:endParaRPr lang="en-US" dirty="0">
              <a:solidFill>
                <a:schemeClr val="tx1"/>
              </a:solidFill>
            </a:endParaRPr>
          </a:p>
          <a:p>
            <a:endParaRPr lang="en-US" dirty="0"/>
          </a:p>
        </p:txBody>
      </p:sp>
      <p:sp>
        <p:nvSpPr>
          <p:cNvPr id="4" name="Slide Number Placeholder 3">
            <a:extLst>
              <a:ext uri="{FF2B5EF4-FFF2-40B4-BE49-F238E27FC236}">
                <a16:creationId xmlns:a16="http://schemas.microsoft.com/office/drawing/2014/main" id="{F1B63D76-DE91-42C9-F72D-FA25E68A3703}"/>
              </a:ext>
            </a:extLst>
          </p:cNvPr>
          <p:cNvSpPr>
            <a:spLocks noGrp="1"/>
          </p:cNvSpPr>
          <p:nvPr>
            <p:ph type="sldNum" sz="quarter" idx="12"/>
          </p:nvPr>
        </p:nvSpPr>
        <p:spPr/>
        <p:txBody>
          <a:bodyPr/>
          <a:lstStyle/>
          <a:p>
            <a:fld id="{6E2D2B3B-882E-40F3-A32F-6DD516915044}" type="slidenum">
              <a:rPr lang="en-US" smtClean="0"/>
              <a:pPr/>
              <a:t>4</a:t>
            </a:fld>
            <a:endParaRPr lang="en-US" dirty="0"/>
          </a:p>
        </p:txBody>
      </p:sp>
    </p:spTree>
    <p:extLst>
      <p:ext uri="{BB962C8B-B14F-4D97-AF65-F5344CB8AC3E}">
        <p14:creationId xmlns:p14="http://schemas.microsoft.com/office/powerpoint/2010/main" val="3511928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FA3073-BC57-A432-1F97-04C27F6E0A2D}"/>
              </a:ext>
            </a:extLst>
          </p:cNvPr>
          <p:cNvSpPr>
            <a:spLocks noGrp="1"/>
          </p:cNvSpPr>
          <p:nvPr>
            <p:ph idx="1"/>
          </p:nvPr>
        </p:nvSpPr>
        <p:spPr>
          <a:xfrm>
            <a:off x="392907" y="1063230"/>
            <a:ext cx="8279606" cy="3565920"/>
          </a:xfrm>
        </p:spPr>
        <p:txBody>
          <a:bodyPr>
            <a:normAutofit fontScale="92500"/>
          </a:bodyPr>
          <a:lstStyle/>
          <a:p>
            <a:pPr marL="257175" indent="-257175">
              <a:spcBef>
                <a:spcPts val="1350"/>
              </a:spcBef>
              <a:buFont typeface="Arial" panose="020B0604020202020204" pitchFamily="34" charset="0"/>
              <a:buChar char="•"/>
            </a:pPr>
            <a:r>
              <a:rPr lang="en-US" dirty="0"/>
              <a:t>SCAETC recognizes that language is constantly evolving, and while we make every effort to avoid bias and stigmatizing terms, we acknowledge that unintentional lapses may occur in our presentations.</a:t>
            </a:r>
          </a:p>
          <a:p>
            <a:pPr marL="257175" indent="-257175">
              <a:spcBef>
                <a:spcPts val="1350"/>
              </a:spcBef>
              <a:buFont typeface="Arial" panose="020B0604020202020204" pitchFamily="34" charset="0"/>
              <a:buChar char="•"/>
            </a:pPr>
            <a:r>
              <a:rPr lang="en-US" dirty="0"/>
              <a:t>We value your feedback and encourage you to share any concerns related to language, images, or concepts that may be offensive or stigmatizing. </a:t>
            </a:r>
          </a:p>
          <a:p>
            <a:pPr marL="257175" indent="-257175">
              <a:spcBef>
                <a:spcPts val="1350"/>
              </a:spcBef>
              <a:buFont typeface="Arial" panose="020B0604020202020204" pitchFamily="34" charset="0"/>
              <a:buChar char="•"/>
            </a:pPr>
            <a:r>
              <a:rPr lang="en-US" dirty="0"/>
              <a:t>Your input will help us refine and improve our presentations, ensuring they remain inclusive and respectful to participants.</a:t>
            </a:r>
            <a:endParaRPr lang="en-US" dirty="0">
              <a:solidFill>
                <a:schemeClr val="tx1"/>
              </a:solidFill>
            </a:endParaRPr>
          </a:p>
          <a:p>
            <a:endParaRPr lang="en-US" dirty="0"/>
          </a:p>
        </p:txBody>
      </p:sp>
      <p:sp>
        <p:nvSpPr>
          <p:cNvPr id="3" name="Title 2">
            <a:extLst>
              <a:ext uri="{FF2B5EF4-FFF2-40B4-BE49-F238E27FC236}">
                <a16:creationId xmlns:a16="http://schemas.microsoft.com/office/drawing/2014/main" id="{F29B52CB-0DE6-F6E8-467C-87CCBA5A7694}"/>
              </a:ext>
            </a:extLst>
          </p:cNvPr>
          <p:cNvSpPr>
            <a:spLocks noGrp="1"/>
          </p:cNvSpPr>
          <p:nvPr>
            <p:ph type="title"/>
          </p:nvPr>
        </p:nvSpPr>
        <p:spPr/>
        <p:txBody>
          <a:bodyPr/>
          <a:lstStyle/>
          <a:p>
            <a:pPr algn="ctr"/>
            <a:r>
              <a:rPr lang="en-US" dirty="0"/>
              <a:t>Unconscious Bias Disclosure</a:t>
            </a:r>
          </a:p>
        </p:txBody>
      </p:sp>
      <p:sp>
        <p:nvSpPr>
          <p:cNvPr id="5" name="Slide Number Placeholder 4">
            <a:extLst>
              <a:ext uri="{FF2B5EF4-FFF2-40B4-BE49-F238E27FC236}">
                <a16:creationId xmlns:a16="http://schemas.microsoft.com/office/drawing/2014/main" id="{BEA63FED-6F9C-8BA9-6A4E-C635720DFA6E}"/>
              </a:ext>
            </a:extLst>
          </p:cNvPr>
          <p:cNvSpPr>
            <a:spLocks noGrp="1"/>
          </p:cNvSpPr>
          <p:nvPr>
            <p:ph type="sldNum" sz="quarter" idx="12"/>
          </p:nvPr>
        </p:nvSpPr>
        <p:spPr/>
        <p:txBody>
          <a:bodyPr/>
          <a:lstStyle/>
          <a:p>
            <a:fld id="{6E2D2B3B-882E-40F3-A32F-6DD516915044}" type="slidenum">
              <a:rPr lang="en-US" smtClean="0"/>
              <a:pPr/>
              <a:t>5</a:t>
            </a:fld>
            <a:endParaRPr lang="en-US" dirty="0"/>
          </a:p>
        </p:txBody>
      </p:sp>
    </p:spTree>
    <p:extLst>
      <p:ext uri="{BB962C8B-B14F-4D97-AF65-F5344CB8AC3E}">
        <p14:creationId xmlns:p14="http://schemas.microsoft.com/office/powerpoint/2010/main" val="3282761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407C49-83ED-BD98-53D8-D9B302C17F13}"/>
              </a:ext>
            </a:extLst>
          </p:cNvPr>
          <p:cNvSpPr>
            <a:spLocks noGrp="1"/>
          </p:cNvSpPr>
          <p:nvPr>
            <p:ph idx="1"/>
          </p:nvPr>
        </p:nvSpPr>
        <p:spPr/>
        <p:txBody>
          <a:bodyPr>
            <a:normAutofit/>
          </a:bodyPr>
          <a:lstStyle/>
          <a:p>
            <a:pPr marL="385763" indent="-385763">
              <a:buFont typeface="+mj-lt"/>
              <a:buAutoNum type="arabicPeriod"/>
            </a:pPr>
            <a:r>
              <a:rPr lang="en-US" dirty="0"/>
              <a:t>Recognize epidemiology of HIV infections about adolescents and young adults (AYA) across the United States.</a:t>
            </a:r>
          </a:p>
          <a:p>
            <a:pPr marL="385763" indent="-385763">
              <a:buFont typeface="+mj-lt"/>
              <a:buAutoNum type="arabicPeriod"/>
            </a:pPr>
            <a:endParaRPr lang="en-US" sz="800" dirty="0"/>
          </a:p>
          <a:p>
            <a:pPr marL="385763" indent="-385763">
              <a:buFont typeface="+mj-lt"/>
              <a:buAutoNum type="arabicPeriod"/>
            </a:pPr>
            <a:r>
              <a:rPr lang="en-US" dirty="0"/>
              <a:t>Identify specific barriers preventing AYA from accessing HIV prevention and treatment services. </a:t>
            </a:r>
          </a:p>
          <a:p>
            <a:pPr marL="385763" indent="-385763">
              <a:buFont typeface="+mj-lt"/>
              <a:buAutoNum type="arabicPeriod"/>
            </a:pPr>
            <a:endParaRPr lang="en-US" sz="800" dirty="0"/>
          </a:p>
          <a:p>
            <a:pPr marL="385763" indent="-385763">
              <a:buFont typeface="+mj-lt"/>
              <a:buAutoNum type="arabicPeriod"/>
            </a:pPr>
            <a:r>
              <a:rPr lang="en-US" dirty="0"/>
              <a:t>Describe one model for caring for AYA with HIV.</a:t>
            </a:r>
          </a:p>
          <a:p>
            <a:endParaRPr lang="en-US" dirty="0"/>
          </a:p>
        </p:txBody>
      </p:sp>
      <p:sp>
        <p:nvSpPr>
          <p:cNvPr id="3" name="Title 2">
            <a:extLst>
              <a:ext uri="{FF2B5EF4-FFF2-40B4-BE49-F238E27FC236}">
                <a16:creationId xmlns:a16="http://schemas.microsoft.com/office/drawing/2014/main" id="{C69FE677-3E47-0C88-3910-184FC4A26E61}"/>
              </a:ext>
            </a:extLst>
          </p:cNvPr>
          <p:cNvSpPr>
            <a:spLocks noGrp="1"/>
          </p:cNvSpPr>
          <p:nvPr>
            <p:ph type="title"/>
          </p:nvPr>
        </p:nvSpPr>
        <p:spPr/>
        <p:txBody>
          <a:bodyPr/>
          <a:lstStyle/>
          <a:p>
            <a:pPr algn="ctr"/>
            <a:r>
              <a:rPr lang="en-US" dirty="0"/>
              <a:t>Learning Objectives</a:t>
            </a:r>
          </a:p>
        </p:txBody>
      </p:sp>
      <p:sp>
        <p:nvSpPr>
          <p:cNvPr id="5" name="Slide Number Placeholder 4">
            <a:extLst>
              <a:ext uri="{FF2B5EF4-FFF2-40B4-BE49-F238E27FC236}">
                <a16:creationId xmlns:a16="http://schemas.microsoft.com/office/drawing/2014/main" id="{BACE2DB5-163D-5C08-5AC0-25A9E292F3DC}"/>
              </a:ext>
            </a:extLst>
          </p:cNvPr>
          <p:cNvSpPr>
            <a:spLocks noGrp="1"/>
          </p:cNvSpPr>
          <p:nvPr>
            <p:ph type="sldNum" sz="quarter" idx="12"/>
          </p:nvPr>
        </p:nvSpPr>
        <p:spPr/>
        <p:txBody>
          <a:bodyPr/>
          <a:lstStyle/>
          <a:p>
            <a:fld id="{6E2D2B3B-882E-40F3-A32F-6DD516915044}" type="slidenum">
              <a:rPr lang="en-US" smtClean="0"/>
              <a:pPr/>
              <a:t>6</a:t>
            </a:fld>
            <a:endParaRPr lang="en-US" dirty="0"/>
          </a:p>
        </p:txBody>
      </p:sp>
    </p:spTree>
    <p:extLst>
      <p:ext uri="{BB962C8B-B14F-4D97-AF65-F5344CB8AC3E}">
        <p14:creationId xmlns:p14="http://schemas.microsoft.com/office/powerpoint/2010/main" val="2169347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54E3BDBC-0CE7-2E5E-D23A-02081A8F38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544"/>
          <a:stretch/>
        </p:blipFill>
        <p:spPr bwMode="auto">
          <a:xfrm>
            <a:off x="15" y="8"/>
            <a:ext cx="9143985" cy="464211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4">
            <a:extLst>
              <a:ext uri="{FF2B5EF4-FFF2-40B4-BE49-F238E27FC236}">
                <a16:creationId xmlns:a16="http://schemas.microsoft.com/office/drawing/2014/main" id="{37A987B2-7046-7EA6-7DFA-81EC88ACD93A}"/>
              </a:ext>
            </a:extLst>
          </p:cNvPr>
          <p:cNvSpPr txBox="1">
            <a:spLocks/>
          </p:cNvSpPr>
          <p:nvPr/>
        </p:nvSpPr>
        <p:spPr>
          <a:xfrm>
            <a:off x="1470936" y="4781550"/>
            <a:ext cx="6446520" cy="273844"/>
          </a:xfrm>
          <a:prstGeom prst="rect">
            <a:avLst/>
          </a:prstGeom>
        </p:spPr>
        <p:txBody>
          <a:bodyPr vert="horz" lIns="68580" tIns="34290" rIns="68580" bIns="34290" rtlCol="0" anchor="ctr"/>
          <a:lstStyle>
            <a:defPPr>
              <a:defRPr lang="en-US"/>
            </a:defPPr>
            <a:lvl1pPr marL="0" algn="ctr" defTabSz="457200" rtl="0" eaLnBrk="1" latinLnBrk="0" hangingPunct="1">
              <a:defRPr sz="12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cap="none" dirty="0"/>
              <a:t>CDC. https://www.cdc.gov/hiv/group/age/status-knowledge.html </a:t>
            </a:r>
            <a:endParaRPr lang="en-US" dirty="0"/>
          </a:p>
        </p:txBody>
      </p:sp>
      <p:sp>
        <p:nvSpPr>
          <p:cNvPr id="3" name="Rectangle 2">
            <a:extLst>
              <a:ext uri="{FF2B5EF4-FFF2-40B4-BE49-F238E27FC236}">
                <a16:creationId xmlns:a16="http://schemas.microsoft.com/office/drawing/2014/main" id="{55C44B5C-4B01-E24A-DA82-39535BD90344}"/>
              </a:ext>
            </a:extLst>
          </p:cNvPr>
          <p:cNvSpPr/>
          <p:nvPr/>
        </p:nvSpPr>
        <p:spPr>
          <a:xfrm>
            <a:off x="92468" y="2787937"/>
            <a:ext cx="1733764" cy="1240605"/>
          </a:xfrm>
          <a:prstGeom prst="rect">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noFill/>
            </a:endParaRPr>
          </a:p>
        </p:txBody>
      </p:sp>
      <p:sp>
        <p:nvSpPr>
          <p:cNvPr id="7" name="Slide Number Placeholder 6">
            <a:extLst>
              <a:ext uri="{FF2B5EF4-FFF2-40B4-BE49-F238E27FC236}">
                <a16:creationId xmlns:a16="http://schemas.microsoft.com/office/drawing/2014/main" id="{D38DA471-E257-FAF6-4FF4-F5CCAF8ADE9E}"/>
              </a:ext>
            </a:extLst>
          </p:cNvPr>
          <p:cNvSpPr>
            <a:spLocks noGrp="1"/>
          </p:cNvSpPr>
          <p:nvPr>
            <p:ph type="sldNum" sz="quarter" idx="12"/>
          </p:nvPr>
        </p:nvSpPr>
        <p:spPr/>
        <p:txBody>
          <a:bodyPr/>
          <a:lstStyle/>
          <a:p>
            <a:fld id="{6E2D2B3B-882E-40F3-A32F-6DD516915044}" type="slidenum">
              <a:rPr lang="en-US" smtClean="0"/>
              <a:pPr/>
              <a:t>7</a:t>
            </a:fld>
            <a:endParaRPr lang="en-US" dirty="0"/>
          </a:p>
        </p:txBody>
      </p:sp>
    </p:spTree>
    <p:extLst>
      <p:ext uri="{BB962C8B-B14F-4D97-AF65-F5344CB8AC3E}">
        <p14:creationId xmlns:p14="http://schemas.microsoft.com/office/powerpoint/2010/main" val="16811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B14AE9-8EB3-588E-F33D-94E5585CEB87}"/>
              </a:ext>
            </a:extLst>
          </p:cNvPr>
          <p:cNvSpPr>
            <a:spLocks noGrp="1"/>
          </p:cNvSpPr>
          <p:nvPr>
            <p:ph type="title"/>
          </p:nvPr>
        </p:nvSpPr>
        <p:spPr/>
        <p:txBody>
          <a:bodyPr/>
          <a:lstStyle/>
          <a:p>
            <a:pPr algn="ctr"/>
            <a:r>
              <a:rPr lang="en-US" dirty="0"/>
              <a:t>Youth and HIV</a:t>
            </a:r>
          </a:p>
        </p:txBody>
      </p:sp>
      <p:sp>
        <p:nvSpPr>
          <p:cNvPr id="2" name="Content Placeholder 1">
            <a:extLst>
              <a:ext uri="{FF2B5EF4-FFF2-40B4-BE49-F238E27FC236}">
                <a16:creationId xmlns:a16="http://schemas.microsoft.com/office/drawing/2014/main" id="{13DB3CF3-E535-2660-DBD2-BFF7B94D2910}"/>
              </a:ext>
            </a:extLst>
          </p:cNvPr>
          <p:cNvSpPr>
            <a:spLocks noGrp="1"/>
          </p:cNvSpPr>
          <p:nvPr>
            <p:ph sz="half" idx="1"/>
          </p:nvPr>
        </p:nvSpPr>
        <p:spPr/>
        <p:txBody>
          <a:bodyPr>
            <a:normAutofit lnSpcReduction="10000"/>
          </a:bodyPr>
          <a:lstStyle/>
          <a:p>
            <a:pPr indent="-342900">
              <a:buFont typeface="Arial" panose="020B0604020202020204" pitchFamily="34" charset="0"/>
              <a:buChar char="•"/>
            </a:pPr>
            <a:r>
              <a:rPr lang="en-US" dirty="0"/>
              <a:t>In 2020, 20% of new HIV diagnoses were among people aged 13-24</a:t>
            </a:r>
          </a:p>
          <a:p>
            <a:pPr marL="603647" lvl="1" indent="-342900"/>
            <a:r>
              <a:rPr lang="en-US" dirty="0"/>
              <a:t>Only 6% of high school students have ever been tested for HIV</a:t>
            </a:r>
          </a:p>
          <a:p>
            <a:pPr>
              <a:buNone/>
            </a:pPr>
            <a:endParaRPr lang="en-US" dirty="0"/>
          </a:p>
          <a:p>
            <a:pPr marL="603647" lvl="1" indent="-342900"/>
            <a:endParaRPr lang="en-US" dirty="0"/>
          </a:p>
        </p:txBody>
      </p:sp>
      <p:sp>
        <p:nvSpPr>
          <p:cNvPr id="4" name="Footer Placeholder 4">
            <a:extLst>
              <a:ext uri="{FF2B5EF4-FFF2-40B4-BE49-F238E27FC236}">
                <a16:creationId xmlns:a16="http://schemas.microsoft.com/office/drawing/2014/main" id="{CAC76225-34B4-11AF-25B3-3783E5FEDF29}"/>
              </a:ext>
            </a:extLst>
          </p:cNvPr>
          <p:cNvSpPr txBox="1">
            <a:spLocks/>
          </p:cNvSpPr>
          <p:nvPr/>
        </p:nvSpPr>
        <p:spPr>
          <a:xfrm>
            <a:off x="1470936" y="4781550"/>
            <a:ext cx="6446520" cy="273844"/>
          </a:xfrm>
          <a:prstGeom prst="rect">
            <a:avLst/>
          </a:prstGeom>
        </p:spPr>
        <p:txBody>
          <a:bodyPr vert="horz" lIns="68580" tIns="34290" rIns="68580" bIns="34290" rtlCol="0" anchor="ctr"/>
          <a:lstStyle>
            <a:defPPr>
              <a:defRPr lang="en-US"/>
            </a:defPPr>
            <a:lvl1pPr marL="0" algn="ctr" defTabSz="457200" rtl="0" eaLnBrk="1" latinLnBrk="0" hangingPunct="1">
              <a:defRPr sz="12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cap="none" dirty="0"/>
              <a:t>CDC. https://www.cdc.gov/healthyyouth/youth_hiv/hiv-information-and-youth.htm </a:t>
            </a:r>
            <a:endParaRPr lang="en-US" dirty="0"/>
          </a:p>
        </p:txBody>
      </p:sp>
      <p:pic>
        <p:nvPicPr>
          <p:cNvPr id="4098" name="Picture 2" descr="2023 NYHAAD promotion banner">
            <a:extLst>
              <a:ext uri="{FF2B5EF4-FFF2-40B4-BE49-F238E27FC236}">
                <a16:creationId xmlns:a16="http://schemas.microsoft.com/office/drawing/2014/main" id="{B00F1ACF-2D13-107C-217D-845BAAA0BAD8}"/>
              </a:ext>
            </a:extLst>
          </p:cNvPr>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14577" r="12815"/>
          <a:stretch/>
        </p:blipFill>
        <p:spPr bwMode="auto">
          <a:xfrm>
            <a:off x="4242919" y="1391012"/>
            <a:ext cx="4837509" cy="2220868"/>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94639697-7206-3213-D8B4-E14AB7D3A810}"/>
              </a:ext>
            </a:extLst>
          </p:cNvPr>
          <p:cNvSpPr>
            <a:spLocks noGrp="1"/>
          </p:cNvSpPr>
          <p:nvPr>
            <p:ph type="sldNum" sz="quarter" idx="12"/>
          </p:nvPr>
        </p:nvSpPr>
        <p:spPr/>
        <p:txBody>
          <a:bodyPr/>
          <a:lstStyle/>
          <a:p>
            <a:fld id="{6E2D2B3B-882E-40F3-A32F-6DD516915044}" type="slidenum">
              <a:rPr lang="en-US" smtClean="0"/>
              <a:pPr/>
              <a:t>8</a:t>
            </a:fld>
            <a:endParaRPr lang="en-US" dirty="0"/>
          </a:p>
        </p:txBody>
      </p:sp>
    </p:spTree>
    <p:extLst>
      <p:ext uri="{BB962C8B-B14F-4D97-AF65-F5344CB8AC3E}">
        <p14:creationId xmlns:p14="http://schemas.microsoft.com/office/powerpoint/2010/main" val="2101090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15845E1-F3F7-5904-0DEF-FFE93D69B487}"/>
              </a:ext>
            </a:extLst>
          </p:cNvPr>
          <p:cNvPicPr>
            <a:picLocks noGrp="1" noChangeAspect="1"/>
          </p:cNvPicPr>
          <p:nvPr>
            <p:ph idx="1"/>
          </p:nvPr>
        </p:nvPicPr>
        <p:blipFill rotWithShape="1">
          <a:blip r:embed="rId2"/>
          <a:srcRect l="1541" r="4863"/>
          <a:stretch/>
        </p:blipFill>
        <p:spPr>
          <a:xfrm>
            <a:off x="59982" y="1371101"/>
            <a:ext cx="9084018" cy="2724649"/>
          </a:xfrm>
        </p:spPr>
      </p:pic>
      <p:sp>
        <p:nvSpPr>
          <p:cNvPr id="3" name="Title 2">
            <a:extLst>
              <a:ext uri="{FF2B5EF4-FFF2-40B4-BE49-F238E27FC236}">
                <a16:creationId xmlns:a16="http://schemas.microsoft.com/office/drawing/2014/main" id="{BD35D8CC-66D5-7A68-D6D1-74B38778EFF6}"/>
              </a:ext>
            </a:extLst>
          </p:cNvPr>
          <p:cNvSpPr>
            <a:spLocks noGrp="1"/>
          </p:cNvSpPr>
          <p:nvPr>
            <p:ph type="title"/>
          </p:nvPr>
        </p:nvSpPr>
        <p:spPr/>
        <p:txBody>
          <a:bodyPr/>
          <a:lstStyle/>
          <a:p>
            <a:pPr algn="ctr"/>
            <a:r>
              <a:rPr lang="en-US" dirty="0"/>
              <a:t>Youth and HIV</a:t>
            </a:r>
          </a:p>
        </p:txBody>
      </p:sp>
      <p:sp>
        <p:nvSpPr>
          <p:cNvPr id="6" name="Footer Placeholder 4">
            <a:extLst>
              <a:ext uri="{FF2B5EF4-FFF2-40B4-BE49-F238E27FC236}">
                <a16:creationId xmlns:a16="http://schemas.microsoft.com/office/drawing/2014/main" id="{CD3022A4-A8A3-2F6A-98BB-B0895C55CFF2}"/>
              </a:ext>
            </a:extLst>
          </p:cNvPr>
          <p:cNvSpPr txBox="1">
            <a:spLocks/>
          </p:cNvSpPr>
          <p:nvPr/>
        </p:nvSpPr>
        <p:spPr>
          <a:xfrm>
            <a:off x="1470936" y="4781550"/>
            <a:ext cx="6446520" cy="273844"/>
          </a:xfrm>
          <a:prstGeom prst="rect">
            <a:avLst/>
          </a:prstGeom>
        </p:spPr>
        <p:txBody>
          <a:bodyPr vert="horz" lIns="68580" tIns="34290" rIns="68580" bIns="34290" rtlCol="0" anchor="ctr"/>
          <a:lstStyle>
            <a:defPPr>
              <a:defRPr lang="en-US"/>
            </a:defPPr>
            <a:lvl1pPr marL="0" algn="ctr" defTabSz="457200" rtl="0" eaLnBrk="1" latinLnBrk="0" hangingPunct="1">
              <a:defRPr sz="12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cap="none" dirty="0"/>
              <a:t>CDC. https://www.cdc.gov/hiv/group/age/viral-suppression.html </a:t>
            </a:r>
            <a:endParaRPr lang="en-US" dirty="0"/>
          </a:p>
        </p:txBody>
      </p:sp>
      <p:sp>
        <p:nvSpPr>
          <p:cNvPr id="4" name="Slide Number Placeholder 3">
            <a:extLst>
              <a:ext uri="{FF2B5EF4-FFF2-40B4-BE49-F238E27FC236}">
                <a16:creationId xmlns:a16="http://schemas.microsoft.com/office/drawing/2014/main" id="{800DCF86-7DB2-22E0-9801-7B86A2CF7AAB}"/>
              </a:ext>
            </a:extLst>
          </p:cNvPr>
          <p:cNvSpPr>
            <a:spLocks noGrp="1"/>
          </p:cNvSpPr>
          <p:nvPr>
            <p:ph type="sldNum" sz="quarter" idx="12"/>
          </p:nvPr>
        </p:nvSpPr>
        <p:spPr/>
        <p:txBody>
          <a:bodyPr/>
          <a:lstStyle/>
          <a:p>
            <a:fld id="{6E2D2B3B-882E-40F3-A32F-6DD516915044}" type="slidenum">
              <a:rPr lang="en-US" smtClean="0"/>
              <a:pPr/>
              <a:t>9</a:t>
            </a:fld>
            <a:endParaRPr lang="en-US" dirty="0"/>
          </a:p>
        </p:txBody>
      </p:sp>
    </p:spTree>
    <p:extLst>
      <p:ext uri="{BB962C8B-B14F-4D97-AF65-F5344CB8AC3E}">
        <p14:creationId xmlns:p14="http://schemas.microsoft.com/office/powerpoint/2010/main" val="37762111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ETC-BLANK-MASTER">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TotalTime>
  <Words>2733</Words>
  <Application>Microsoft Office PowerPoint</Application>
  <PresentationFormat>On-screen Show (16:9)</PresentationFormat>
  <Paragraphs>192</Paragraphs>
  <Slides>23</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Courier New</vt:lpstr>
      <vt:lpstr>ITC Avant Garde Std Bk</vt:lpstr>
      <vt:lpstr>Wingdings</vt:lpstr>
      <vt:lpstr>AETC-BLANK-MASTER</vt:lpstr>
      <vt:lpstr>Treating Adolescents and  Young Adults with HIV</vt:lpstr>
      <vt:lpstr>JEREMY SNYDER, MD</vt:lpstr>
      <vt:lpstr>Conflict of Interest Disclosure Statement</vt:lpstr>
      <vt:lpstr>Use of Trade/Brand Names</vt:lpstr>
      <vt:lpstr>Unconscious Bias Disclosure</vt:lpstr>
      <vt:lpstr>Learning Objectives</vt:lpstr>
      <vt:lpstr>PowerPoint Presentation</vt:lpstr>
      <vt:lpstr>Youth and HIV</vt:lpstr>
      <vt:lpstr>Youth and HIV</vt:lpstr>
      <vt:lpstr>PowerPoint Presentation</vt:lpstr>
      <vt:lpstr>PowerPoint Presentation</vt:lpstr>
      <vt:lpstr>PowerPoint Presentation</vt:lpstr>
      <vt:lpstr>Challenges Amongst  Adolescent &amp; Young Adults (AYA)</vt:lpstr>
      <vt:lpstr>Truman Health Services:  Young Adult Clinic</vt:lpstr>
      <vt:lpstr>Truman Health Services:  Young Adult Clinic</vt:lpstr>
      <vt:lpstr>Truman Health Services:  Young Adult Clinic</vt:lpstr>
      <vt:lpstr>Youth at Truman Health Services</vt:lpstr>
      <vt:lpstr>PowerPoint Presentation</vt:lpstr>
      <vt:lpstr>Challenges and Opportunities</vt:lpstr>
      <vt:lpstr>With rare exceptions, all of your most important achievements on this planet will come from working with others – or, in a word, partnership.</vt:lpstr>
      <vt:lpstr>PowerPoint Presentation</vt:lpstr>
      <vt:lpstr>Resources</vt:lpstr>
      <vt:lpstr>SCAETC Social Media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Adjusting During COVID-19: MPower and TEEN’MPower</dc:title>
  <dc:creator>Fox, Terra</dc:creator>
  <cp:lastModifiedBy>Judith Collins</cp:lastModifiedBy>
  <cp:revision>69</cp:revision>
  <dcterms:created xsi:type="dcterms:W3CDTF">2021-01-22T21:52:57Z</dcterms:created>
  <dcterms:modified xsi:type="dcterms:W3CDTF">2024-01-11T20:51:03Z</dcterms:modified>
</cp:coreProperties>
</file>