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Lst>
  <p:notesMasterIdLst>
    <p:notesMasterId r:id="rId24"/>
  </p:notesMasterIdLst>
  <p:handoutMasterIdLst>
    <p:handoutMasterId r:id="rId25"/>
  </p:handoutMasterIdLst>
  <p:sldIdLst>
    <p:sldId id="258" r:id="rId2"/>
    <p:sldId id="257" r:id="rId3"/>
    <p:sldId id="260" r:id="rId4"/>
    <p:sldId id="261" r:id="rId5"/>
    <p:sldId id="262" r:id="rId6"/>
    <p:sldId id="296" r:id="rId7"/>
    <p:sldId id="297" r:id="rId8"/>
    <p:sldId id="298" r:id="rId9"/>
    <p:sldId id="272" r:id="rId10"/>
    <p:sldId id="310" r:id="rId11"/>
    <p:sldId id="300" r:id="rId12"/>
    <p:sldId id="301" r:id="rId13"/>
    <p:sldId id="302" r:id="rId14"/>
    <p:sldId id="303" r:id="rId15"/>
    <p:sldId id="304" r:id="rId16"/>
    <p:sldId id="305" r:id="rId17"/>
    <p:sldId id="309" r:id="rId18"/>
    <p:sldId id="306" r:id="rId19"/>
    <p:sldId id="307" r:id="rId20"/>
    <p:sldId id="308" r:id="rId21"/>
    <p:sldId id="271" r:id="rId22"/>
    <p:sldId id="267"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69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321"/>
    <p:restoredTop sz="83547" autoAdjust="0"/>
  </p:normalViewPr>
  <p:slideViewPr>
    <p:cSldViewPr snapToGrid="0" snapToObjects="1">
      <p:cViewPr varScale="1">
        <p:scale>
          <a:sx n="61" d="100"/>
          <a:sy n="61" d="100"/>
        </p:scale>
        <p:origin x="816" y="42"/>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1" i="0" u="none" strike="noStrike" kern="1200" baseline="0">
                <a:solidFill>
                  <a:schemeClr val="dk1">
                    <a:lumMod val="75000"/>
                    <a:lumOff val="25000"/>
                  </a:schemeClr>
                </a:solidFill>
                <a:latin typeface="+mn-lt"/>
                <a:ea typeface="+mn-ea"/>
                <a:cs typeface="+mn-cs"/>
              </a:defRPr>
            </a:pPr>
            <a:r>
              <a:rPr lang="en-US" sz="2800"/>
              <a:t>Incident Hospitalizations</a:t>
            </a:r>
          </a:p>
        </c:rich>
      </c:tx>
      <c:overlay val="0"/>
      <c:spPr>
        <a:noFill/>
        <a:ln>
          <a:noFill/>
        </a:ln>
        <a:effectLst/>
      </c:spPr>
      <c:txPr>
        <a:bodyPr rot="0" spcFirstLastPara="1" vertOverflow="ellipsis" vert="horz" wrap="square" anchor="ctr" anchorCtr="1"/>
        <a:lstStyle/>
        <a:p>
          <a:pPr>
            <a:defRPr sz="2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0.11773970268221222"/>
          <c:y val="0.11626032239399707"/>
          <c:w val="0.78350870449558774"/>
          <c:h val="0.74923739168186687"/>
        </c:manualLayout>
      </c:layout>
      <c:barChart>
        <c:barDir val="col"/>
        <c:grouping val="clustered"/>
        <c:varyColors val="0"/>
        <c:ser>
          <c:idx val="0"/>
          <c:order val="0"/>
          <c:tx>
            <c:strRef>
              <c:f>Sheet1!$B$1</c:f>
              <c:strCache>
                <c:ptCount val="1"/>
                <c:pt idx="0">
                  <c:v>No HIV</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Sheet1!$A$2:$A$5</c:f>
              <c:strCache>
                <c:ptCount val="4"/>
                <c:pt idx="0">
                  <c:v>Composite ASCVD Event</c:v>
                </c:pt>
                <c:pt idx="1">
                  <c:v>MI</c:v>
                </c:pt>
                <c:pt idx="2">
                  <c:v>Stroke</c:v>
                </c:pt>
                <c:pt idx="3">
                  <c:v>LE Arterial Disease</c:v>
                </c:pt>
              </c:strCache>
            </c:strRef>
          </c:cat>
          <c:val>
            <c:numRef>
              <c:f>Sheet1!$B$2:$B$5</c:f>
              <c:numCache>
                <c:formatCode>General</c:formatCode>
                <c:ptCount val="4"/>
                <c:pt idx="0">
                  <c:v>3.49</c:v>
                </c:pt>
                <c:pt idx="1">
                  <c:v>2.34</c:v>
                </c:pt>
                <c:pt idx="2">
                  <c:v>0.94</c:v>
                </c:pt>
                <c:pt idx="3">
                  <c:v>0.31</c:v>
                </c:pt>
              </c:numCache>
            </c:numRef>
          </c:val>
          <c:extLst>
            <c:ext xmlns:c16="http://schemas.microsoft.com/office/drawing/2014/chart" uri="{C3380CC4-5D6E-409C-BE32-E72D297353CC}">
              <c16:uniqueId val="{00000000-0CE0-A34D-B3D3-4A8C19F1E742}"/>
            </c:ext>
          </c:extLst>
        </c:ser>
        <c:ser>
          <c:idx val="1"/>
          <c:order val="1"/>
          <c:tx>
            <c:strRef>
              <c:f>Sheet1!$C$1</c:f>
              <c:strCache>
                <c:ptCount val="1"/>
                <c:pt idx="0">
                  <c:v>With HIV</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Sheet1!$A$2:$A$5</c:f>
              <c:strCache>
                <c:ptCount val="4"/>
                <c:pt idx="0">
                  <c:v>Composite ASCVD Event</c:v>
                </c:pt>
                <c:pt idx="1">
                  <c:v>MI</c:v>
                </c:pt>
                <c:pt idx="2">
                  <c:v>Stroke</c:v>
                </c:pt>
                <c:pt idx="3">
                  <c:v>LE Arterial Disease</c:v>
                </c:pt>
              </c:strCache>
            </c:strRef>
          </c:cat>
          <c:val>
            <c:numRef>
              <c:f>Sheet1!$C$2:$C$5</c:f>
              <c:numCache>
                <c:formatCode>General</c:formatCode>
                <c:ptCount val="4"/>
                <c:pt idx="0">
                  <c:v>5.53</c:v>
                </c:pt>
                <c:pt idx="1">
                  <c:v>3.58</c:v>
                </c:pt>
                <c:pt idx="2">
                  <c:v>1.49</c:v>
                </c:pt>
                <c:pt idx="3">
                  <c:v>0.65</c:v>
                </c:pt>
              </c:numCache>
            </c:numRef>
          </c:val>
          <c:extLst>
            <c:ext xmlns:c16="http://schemas.microsoft.com/office/drawing/2014/chart" uri="{C3380CC4-5D6E-409C-BE32-E72D297353CC}">
              <c16:uniqueId val="{00000001-0CE0-A34D-B3D3-4A8C19F1E742}"/>
            </c:ext>
          </c:extLst>
        </c:ser>
        <c:dLbls>
          <c:dLblPos val="ctr"/>
          <c:showLegendKey val="0"/>
          <c:showVal val="1"/>
          <c:showCatName val="0"/>
          <c:showSerName val="0"/>
          <c:showPercent val="0"/>
          <c:showBubbleSize val="0"/>
        </c:dLbls>
        <c:gapWidth val="150"/>
        <c:axId val="483836432"/>
        <c:axId val="1940205072"/>
      </c:barChart>
      <c:catAx>
        <c:axId val="483836432"/>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600" b="1" i="0" u="none" strike="noStrike" kern="1200" cap="all" baseline="0">
                <a:solidFill>
                  <a:schemeClr val="dk1">
                    <a:lumMod val="75000"/>
                    <a:lumOff val="25000"/>
                  </a:schemeClr>
                </a:solidFill>
                <a:latin typeface="+mn-lt"/>
                <a:ea typeface="+mn-ea"/>
                <a:cs typeface="+mn-cs"/>
              </a:defRPr>
            </a:pPr>
            <a:endParaRPr lang="en-US"/>
          </a:p>
        </c:txPr>
        <c:crossAx val="1940205072"/>
        <c:crosses val="autoZero"/>
        <c:auto val="1"/>
        <c:lblAlgn val="ctr"/>
        <c:lblOffset val="100"/>
        <c:noMultiLvlLbl val="0"/>
      </c:catAx>
      <c:valAx>
        <c:axId val="1940205072"/>
        <c:scaling>
          <c:orientation val="minMax"/>
        </c:scaling>
        <c:delete val="0"/>
        <c:axPos val="l"/>
        <c:title>
          <c:tx>
            <c:rich>
              <a:bodyPr rot="-540000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sz="1800" dirty="0"/>
                  <a:t>Rate per 1000 person years</a:t>
                </a:r>
              </a:p>
            </c:rich>
          </c:tx>
          <c:layout>
            <c:manualLayout>
              <c:xMode val="edge"/>
              <c:yMode val="edge"/>
              <c:x val="3.2944830210623596E-2"/>
              <c:y val="0.25872684708220584"/>
            </c:manualLayout>
          </c:layout>
          <c:overlay val="0"/>
          <c:spPr>
            <a:noFill/>
            <a:ln>
              <a:noFill/>
            </a:ln>
            <a:effectLst/>
          </c:spPr>
          <c:txPr>
            <a:bodyPr rot="-540000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crossAx val="4838364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drawings/drawing1.xml><?xml version="1.0" encoding="utf-8"?>
<c:userShapes xmlns:c="http://schemas.openxmlformats.org/drawingml/2006/chart">
  <cdr:relSizeAnchor xmlns:cdr="http://schemas.openxmlformats.org/drawingml/2006/chartDrawing">
    <cdr:from>
      <cdr:x>0.15761</cdr:x>
      <cdr:y>0.4578</cdr:y>
    </cdr:from>
    <cdr:to>
      <cdr:x>0.21413</cdr:x>
      <cdr:y>0.57667</cdr:y>
    </cdr:to>
    <cdr:sp macro="" textlink="">
      <cdr:nvSpPr>
        <cdr:cNvPr id="2" name="TextBox 1">
          <a:extLst xmlns:a="http://schemas.openxmlformats.org/drawingml/2006/main">
            <a:ext uri="{FF2B5EF4-FFF2-40B4-BE49-F238E27FC236}">
              <a16:creationId xmlns:a16="http://schemas.microsoft.com/office/drawing/2014/main" id="{23784226-1450-7F21-0FFC-F249DF612C01}"/>
            </a:ext>
          </a:extLst>
        </cdr:cNvPr>
        <cdr:cNvSpPr txBox="1"/>
      </cdr:nvSpPr>
      <cdr:spPr>
        <a:xfrm xmlns:a="http://schemas.openxmlformats.org/drawingml/2006/main">
          <a:off x="1921564" y="2092518"/>
          <a:ext cx="689113" cy="54334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1400" dirty="0">
              <a:solidFill>
                <a:schemeClr val="accent4">
                  <a:lumMod val="40000"/>
                  <a:lumOff val="60000"/>
                </a:schemeClr>
              </a:solidFill>
            </a:rPr>
            <a:t>No HIV</a:t>
          </a:r>
        </a:p>
      </cdr:txBody>
    </cdr:sp>
  </cdr:relSizeAnchor>
  <cdr:relSizeAnchor xmlns:cdr="http://schemas.openxmlformats.org/drawingml/2006/chartDrawing">
    <cdr:from>
      <cdr:x>0.21522</cdr:x>
      <cdr:y>0.24035</cdr:y>
    </cdr:from>
    <cdr:to>
      <cdr:x>0.2663</cdr:x>
      <cdr:y>0.29544</cdr:y>
    </cdr:to>
    <cdr:sp macro="" textlink="">
      <cdr:nvSpPr>
        <cdr:cNvPr id="4" name="TextBox 3">
          <a:extLst xmlns:a="http://schemas.openxmlformats.org/drawingml/2006/main">
            <a:ext uri="{FF2B5EF4-FFF2-40B4-BE49-F238E27FC236}">
              <a16:creationId xmlns:a16="http://schemas.microsoft.com/office/drawing/2014/main" id="{2EE96D03-12DC-B759-0CD6-FDE0C110B8FE}"/>
            </a:ext>
          </a:extLst>
        </cdr:cNvPr>
        <cdr:cNvSpPr txBox="1"/>
      </cdr:nvSpPr>
      <cdr:spPr>
        <a:xfrm xmlns:a="http://schemas.openxmlformats.org/drawingml/2006/main">
          <a:off x="2623930" y="1098606"/>
          <a:ext cx="622853" cy="25179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1400" dirty="0">
              <a:solidFill>
                <a:schemeClr val="bg1"/>
              </a:solidFill>
            </a:rPr>
            <a:t>PWH</a:t>
          </a:r>
        </a:p>
      </cdr:txBody>
    </cdr:sp>
  </cdr:relSizeAnchor>
  <cdr:relSizeAnchor xmlns:cdr="http://schemas.openxmlformats.org/drawingml/2006/chartDrawing">
    <cdr:from>
      <cdr:x>0.36196</cdr:x>
      <cdr:y>0.58537</cdr:y>
    </cdr:from>
    <cdr:to>
      <cdr:x>0.40652</cdr:x>
      <cdr:y>0.71293</cdr:y>
    </cdr:to>
    <cdr:sp macro="" textlink="">
      <cdr:nvSpPr>
        <cdr:cNvPr id="5" name="TextBox 4">
          <a:extLst xmlns:a="http://schemas.openxmlformats.org/drawingml/2006/main">
            <a:ext uri="{FF2B5EF4-FFF2-40B4-BE49-F238E27FC236}">
              <a16:creationId xmlns:a16="http://schemas.microsoft.com/office/drawing/2014/main" id="{81C7582E-4A60-BD89-F4D1-C8440983EDEA}"/>
            </a:ext>
          </a:extLst>
        </cdr:cNvPr>
        <cdr:cNvSpPr txBox="1"/>
      </cdr:nvSpPr>
      <cdr:spPr>
        <a:xfrm xmlns:a="http://schemas.openxmlformats.org/drawingml/2006/main">
          <a:off x="4412974" y="2675615"/>
          <a:ext cx="543339" cy="58309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1400" dirty="0">
              <a:solidFill>
                <a:schemeClr val="accent4">
                  <a:lumMod val="40000"/>
                  <a:lumOff val="60000"/>
                </a:schemeClr>
              </a:solidFill>
            </a:rPr>
            <a:t>No HIV</a:t>
          </a:r>
        </a:p>
        <a:p xmlns:a="http://schemas.openxmlformats.org/drawingml/2006/main">
          <a:endParaRPr lang="en-US" sz="1100" dirty="0"/>
        </a:p>
      </cdr:txBody>
    </cdr:sp>
  </cdr:relSizeAnchor>
  <cdr:relSizeAnchor xmlns:cdr="http://schemas.openxmlformats.org/drawingml/2006/chartDrawing">
    <cdr:from>
      <cdr:x>0.55217</cdr:x>
      <cdr:y>0.61726</cdr:y>
    </cdr:from>
    <cdr:to>
      <cdr:x>0.60217</cdr:x>
      <cdr:y>0.74019</cdr:y>
    </cdr:to>
    <cdr:sp macro="" textlink="">
      <cdr:nvSpPr>
        <cdr:cNvPr id="6" name="TextBox 5">
          <a:extLst xmlns:a="http://schemas.openxmlformats.org/drawingml/2006/main">
            <a:ext uri="{FF2B5EF4-FFF2-40B4-BE49-F238E27FC236}">
              <a16:creationId xmlns:a16="http://schemas.microsoft.com/office/drawing/2014/main" id="{9204D233-77F9-D693-8962-9070B50DAB3A}"/>
            </a:ext>
          </a:extLst>
        </cdr:cNvPr>
        <cdr:cNvSpPr txBox="1"/>
      </cdr:nvSpPr>
      <cdr:spPr>
        <a:xfrm xmlns:a="http://schemas.openxmlformats.org/drawingml/2006/main">
          <a:off x="6732104" y="2821389"/>
          <a:ext cx="609600" cy="56189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1400" b="1" dirty="0">
              <a:solidFill>
                <a:schemeClr val="accent4">
                  <a:lumMod val="75000"/>
                </a:schemeClr>
              </a:solidFill>
            </a:rPr>
            <a:t>No HIV</a:t>
          </a:r>
        </a:p>
      </cdr:txBody>
    </cdr:sp>
  </cdr:relSizeAnchor>
  <cdr:relSizeAnchor xmlns:cdr="http://schemas.openxmlformats.org/drawingml/2006/chartDrawing">
    <cdr:from>
      <cdr:x>0.74457</cdr:x>
      <cdr:y>0.67524</cdr:y>
    </cdr:from>
    <cdr:to>
      <cdr:x>0.79783</cdr:x>
      <cdr:y>0.80281</cdr:y>
    </cdr:to>
    <cdr:sp macro="" textlink="">
      <cdr:nvSpPr>
        <cdr:cNvPr id="7" name="TextBox 6">
          <a:extLst xmlns:a="http://schemas.openxmlformats.org/drawingml/2006/main">
            <a:ext uri="{FF2B5EF4-FFF2-40B4-BE49-F238E27FC236}">
              <a16:creationId xmlns:a16="http://schemas.microsoft.com/office/drawing/2014/main" id="{6CC90D41-E4AB-0DBA-54A0-D2543926E4D2}"/>
            </a:ext>
          </a:extLst>
        </cdr:cNvPr>
        <cdr:cNvSpPr txBox="1"/>
      </cdr:nvSpPr>
      <cdr:spPr>
        <a:xfrm xmlns:a="http://schemas.openxmlformats.org/drawingml/2006/main">
          <a:off x="9077739" y="3086432"/>
          <a:ext cx="649357" cy="58309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1400" b="1" dirty="0">
              <a:solidFill>
                <a:schemeClr val="accent4">
                  <a:lumMod val="75000"/>
                </a:schemeClr>
              </a:solidFill>
            </a:rPr>
            <a:t>No HIV</a:t>
          </a:r>
        </a:p>
        <a:p xmlns:a="http://schemas.openxmlformats.org/drawingml/2006/main">
          <a:endParaRPr lang="en-US" sz="1100" dirty="0"/>
        </a:p>
      </cdr:txBody>
    </cdr:sp>
  </cdr:relSizeAnchor>
  <cdr:relSizeAnchor xmlns:cdr="http://schemas.openxmlformats.org/drawingml/2006/chartDrawing">
    <cdr:from>
      <cdr:x>0.41522</cdr:x>
      <cdr:y>0.4549</cdr:y>
    </cdr:from>
    <cdr:to>
      <cdr:x>0.4663</cdr:x>
      <cdr:y>0.51578</cdr:y>
    </cdr:to>
    <cdr:sp macro="" textlink="">
      <cdr:nvSpPr>
        <cdr:cNvPr id="8" name="TextBox 7">
          <a:extLst xmlns:a="http://schemas.openxmlformats.org/drawingml/2006/main">
            <a:ext uri="{FF2B5EF4-FFF2-40B4-BE49-F238E27FC236}">
              <a16:creationId xmlns:a16="http://schemas.microsoft.com/office/drawing/2014/main" id="{C45D89E0-EEE5-5BB7-F478-F051BDCBBD00}"/>
            </a:ext>
          </a:extLst>
        </cdr:cNvPr>
        <cdr:cNvSpPr txBox="1"/>
      </cdr:nvSpPr>
      <cdr:spPr>
        <a:xfrm xmlns:a="http://schemas.openxmlformats.org/drawingml/2006/main">
          <a:off x="5062329" y="2079267"/>
          <a:ext cx="622853" cy="27829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dirty="0">
              <a:solidFill>
                <a:schemeClr val="bg1"/>
              </a:solidFill>
            </a:rPr>
            <a:t>PWH</a:t>
          </a:r>
        </a:p>
      </cdr:txBody>
    </cdr:sp>
  </cdr:relSizeAnchor>
  <cdr:relSizeAnchor xmlns:cdr="http://schemas.openxmlformats.org/drawingml/2006/chartDrawing">
    <cdr:from>
      <cdr:x>0.60217</cdr:x>
      <cdr:y>0.58247</cdr:y>
    </cdr:from>
    <cdr:to>
      <cdr:x>0.67391</cdr:x>
      <cdr:y>0.64915</cdr:y>
    </cdr:to>
    <cdr:sp macro="" textlink="">
      <cdr:nvSpPr>
        <cdr:cNvPr id="9" name="TextBox 8">
          <a:extLst xmlns:a="http://schemas.openxmlformats.org/drawingml/2006/main">
            <a:ext uri="{FF2B5EF4-FFF2-40B4-BE49-F238E27FC236}">
              <a16:creationId xmlns:a16="http://schemas.microsoft.com/office/drawing/2014/main" id="{57AED97E-1B31-3E02-3BA5-22F60E47CA6F}"/>
            </a:ext>
          </a:extLst>
        </cdr:cNvPr>
        <cdr:cNvSpPr txBox="1"/>
      </cdr:nvSpPr>
      <cdr:spPr>
        <a:xfrm xmlns:a="http://schemas.openxmlformats.org/drawingml/2006/main">
          <a:off x="7341704" y="2662363"/>
          <a:ext cx="874644" cy="3048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1400" b="1" dirty="0"/>
            <a:t>PWH</a:t>
          </a:r>
        </a:p>
      </cdr:txBody>
    </cdr:sp>
  </cdr:relSizeAnchor>
  <cdr:relSizeAnchor xmlns:cdr="http://schemas.openxmlformats.org/drawingml/2006/chartDrawing">
    <cdr:from>
      <cdr:x>0.80326</cdr:x>
      <cdr:y>0.68684</cdr:y>
    </cdr:from>
    <cdr:to>
      <cdr:x>0.86848</cdr:x>
      <cdr:y>0.77962</cdr:y>
    </cdr:to>
    <cdr:sp macro="" textlink="">
      <cdr:nvSpPr>
        <cdr:cNvPr id="10" name="TextBox 9">
          <a:extLst xmlns:a="http://schemas.openxmlformats.org/drawingml/2006/main">
            <a:ext uri="{FF2B5EF4-FFF2-40B4-BE49-F238E27FC236}">
              <a16:creationId xmlns:a16="http://schemas.microsoft.com/office/drawing/2014/main" id="{512D0655-AEB4-742D-9CD1-141606F54CEA}"/>
            </a:ext>
          </a:extLst>
        </cdr:cNvPr>
        <cdr:cNvSpPr txBox="1"/>
      </cdr:nvSpPr>
      <cdr:spPr>
        <a:xfrm xmlns:a="http://schemas.openxmlformats.org/drawingml/2006/main">
          <a:off x="9793357" y="3139441"/>
          <a:ext cx="795130" cy="42407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b="1" dirty="0"/>
            <a:t>PWH</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29C0B27-DFC1-2B46-8CCD-1DD3442246B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C46A93F-9DD3-2540-B356-F5547ED5171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C4151AC-2306-A542-BB2B-C6FEBB4FD557}" type="datetimeFigureOut">
              <a:rPr lang="en-US" smtClean="0"/>
              <a:t>1/11/2024</a:t>
            </a:fld>
            <a:endParaRPr lang="en-US"/>
          </a:p>
        </p:txBody>
      </p:sp>
      <p:sp>
        <p:nvSpPr>
          <p:cNvPr id="4" name="Footer Placeholder 3">
            <a:extLst>
              <a:ext uri="{FF2B5EF4-FFF2-40B4-BE49-F238E27FC236}">
                <a16:creationId xmlns:a16="http://schemas.microsoft.com/office/drawing/2014/main" id="{DBF4B008-7607-6644-9176-1A924B33CB6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B984ABF-46DE-484A-A272-3A7441CFC69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21B8F53-9D2C-A54A-BBC0-578A524B52C7}" type="slidenum">
              <a:rPr lang="en-US" smtClean="0"/>
              <a:t>‹#›</a:t>
            </a:fld>
            <a:endParaRPr lang="en-US"/>
          </a:p>
        </p:txBody>
      </p:sp>
    </p:spTree>
    <p:extLst>
      <p:ext uri="{BB962C8B-B14F-4D97-AF65-F5344CB8AC3E}">
        <p14:creationId xmlns:p14="http://schemas.microsoft.com/office/powerpoint/2010/main" val="28918604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DA8E01-7E16-9C44-8C1B-E42DC6DD6C95}" type="datetimeFigureOut">
              <a:rPr lang="en-US" smtClean="0"/>
              <a:t>1/11/2024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946021-F3BC-2C44-93EC-B2E34AEC9A53}" type="slidenum">
              <a:rPr lang="en-US" smtClean="0"/>
              <a:t>‹#›</a:t>
            </a:fld>
            <a:endParaRPr lang="en-US"/>
          </a:p>
        </p:txBody>
      </p:sp>
    </p:spTree>
    <p:extLst>
      <p:ext uri="{BB962C8B-B14F-4D97-AF65-F5344CB8AC3E}">
        <p14:creationId xmlns:p14="http://schemas.microsoft.com/office/powerpoint/2010/main" val="11444326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echo.unm.edu/locations-2/echo-hubs-superhubs-united-states/"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Version_ 10 2023</a:t>
            </a:r>
          </a:p>
          <a:p>
            <a:r>
              <a:rPr lang="en-US" i="1" dirty="0"/>
              <a:t>UNMRP clinical director reviewed 10/12/2023</a:t>
            </a:r>
            <a:endParaRPr lang="en-US" i="1" dirty="0">
              <a:cs typeface="Calibri"/>
            </a:endParaRPr>
          </a:p>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1</a:t>
            </a:fld>
            <a:endParaRPr lang="en-US"/>
          </a:p>
        </p:txBody>
      </p:sp>
    </p:spTree>
    <p:extLst>
      <p:ext uri="{BB962C8B-B14F-4D97-AF65-F5344CB8AC3E}">
        <p14:creationId xmlns:p14="http://schemas.microsoft.com/office/powerpoint/2010/main" val="14131363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17</a:t>
            </a:fld>
            <a:endParaRPr lang="en-US"/>
          </a:p>
        </p:txBody>
      </p:sp>
    </p:spTree>
    <p:extLst>
      <p:ext uri="{BB962C8B-B14F-4D97-AF65-F5344CB8AC3E}">
        <p14:creationId xmlns:p14="http://schemas.microsoft.com/office/powerpoint/2010/main" val="5066693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dirty="0"/>
              <a:t>Find additional ECHO sessions in your area: </a:t>
            </a:r>
            <a:r>
              <a:rPr lang="en-US" dirty="0">
                <a:hlinkClick r:id="rId3"/>
              </a:rPr>
              <a:t>https://echo.unm.edu/locations-2/echo-hubs-superhubs-united-states/</a:t>
            </a:r>
            <a:endParaRPr lang="en-US" dirty="0"/>
          </a:p>
          <a:p>
            <a:pPr defTabSz="912937">
              <a:defRPr/>
            </a:pPr>
            <a:r>
              <a:rPr lang="en-US" dirty="0"/>
              <a:t>https://hsc.unm.edu/echo/get-involved/join-an-echo/</a:t>
            </a:r>
          </a:p>
          <a:p>
            <a:r>
              <a:rPr lang="en-US" sz="1200" dirty="0"/>
              <a:t>IDEA Platform: Infectious Diseases Education &amp; Assessment. https://idea.medicine.uw.edu/</a:t>
            </a:r>
          </a:p>
          <a:p>
            <a:r>
              <a:rPr lang="en-US" sz="1200" dirty="0"/>
              <a:t>AETC National HIV Curriculum: 6 core modules for self study; regularly updated; CME, CNE</a:t>
            </a:r>
          </a:p>
          <a:p>
            <a:r>
              <a:rPr lang="en-US" sz="1200" dirty="0"/>
              <a:t>Hepatitis C Online Curriculum: https://www.hepatitisc.uw.edu/ </a:t>
            </a:r>
          </a:p>
          <a:p>
            <a:r>
              <a:rPr lang="en-US" sz="1200" dirty="0"/>
              <a:t>Hepatitis B Online Curriculum: https://www.hepatitisb.uw.edu/ </a:t>
            </a:r>
          </a:p>
          <a:p>
            <a:r>
              <a:rPr lang="en-US" sz="1200" dirty="0"/>
              <a:t>National STD Curriculum: https://www.std.uw.edu/</a:t>
            </a:r>
          </a:p>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21</a:t>
            </a:fld>
            <a:endParaRPr lang="en-US"/>
          </a:p>
        </p:txBody>
      </p:sp>
    </p:spTree>
    <p:extLst>
      <p:ext uri="{BB962C8B-B14F-4D97-AF65-F5344CB8AC3E}">
        <p14:creationId xmlns:p14="http://schemas.microsoft.com/office/powerpoint/2010/main" val="34971357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22</a:t>
            </a:fld>
            <a:endParaRPr lang="en-US"/>
          </a:p>
        </p:txBody>
      </p:sp>
    </p:spTree>
    <p:extLst>
      <p:ext uri="{BB962C8B-B14F-4D97-AF65-F5344CB8AC3E}">
        <p14:creationId xmlns:p14="http://schemas.microsoft.com/office/powerpoint/2010/main" val="2801144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rgbClr val="FF0000"/>
                </a:solidFill>
                <a:effectLst/>
                <a:latin typeface="+mn-lt"/>
                <a:ea typeface="+mn-ea"/>
                <a:cs typeface="+mn-cs"/>
              </a:rPr>
              <a:t>Note</a:t>
            </a:r>
            <a:r>
              <a:rPr lang="en-US" sz="1200" i="1" kern="1200" dirty="0">
                <a:solidFill>
                  <a:schemeClr val="tx1"/>
                </a:solidFill>
                <a:effectLst/>
                <a:latin typeface="+mn-lt"/>
                <a:ea typeface="+mn-ea"/>
                <a:cs typeface="+mn-cs"/>
              </a:rPr>
              <a:t>: this slide </a:t>
            </a:r>
            <a:r>
              <a:rPr lang="en-US" sz="1200" b="1" i="1" kern="1200" dirty="0">
                <a:solidFill>
                  <a:schemeClr val="tx1"/>
                </a:solidFill>
                <a:effectLst/>
                <a:latin typeface="+mn-lt"/>
                <a:ea typeface="+mn-ea"/>
                <a:cs typeface="+mn-cs"/>
              </a:rPr>
              <a:t>must be included if trade and/or brand names for medications are used </a:t>
            </a:r>
            <a:r>
              <a:rPr lang="en-US" sz="1200" i="1" kern="1200" dirty="0">
                <a:solidFill>
                  <a:schemeClr val="tx1"/>
                </a:solidFill>
                <a:effectLst/>
                <a:latin typeface="+mn-lt"/>
                <a:ea typeface="+mn-ea"/>
                <a:cs typeface="+mn-cs"/>
              </a:rPr>
              <a:t>in the presentation.</a:t>
            </a:r>
          </a:p>
          <a:p>
            <a:endParaRPr lang="en-US" sz="1200" i="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It may be deleted if there is no reference to trade names, </a:t>
            </a:r>
            <a:r>
              <a:rPr lang="en-US" sz="1200" i="1" kern="1200" dirty="0">
                <a:solidFill>
                  <a:schemeClr val="tx1"/>
                </a:solidFill>
                <a:effectLst/>
                <a:latin typeface="+mn-lt"/>
                <a:ea typeface="+mn-ea"/>
                <a:cs typeface="+mn-cs"/>
              </a:rPr>
              <a:t>including presentations in which only generic medication names are mentioned. </a:t>
            </a:r>
          </a:p>
          <a:p>
            <a:endParaRPr lang="en-US" sz="1200" i="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Trade names must be put in parentheses </a:t>
            </a:r>
            <a:r>
              <a:rPr lang="en-US" sz="1200" b="1" i="1" u="sng" kern="1200" dirty="0">
                <a:solidFill>
                  <a:schemeClr val="tx1"/>
                </a:solidFill>
                <a:effectLst/>
                <a:latin typeface="+mn-lt"/>
                <a:ea typeface="+mn-ea"/>
                <a:cs typeface="+mn-cs"/>
              </a:rPr>
              <a:t>after</a:t>
            </a:r>
            <a:r>
              <a:rPr lang="en-US" sz="1200" b="1" i="1" kern="1200" dirty="0">
                <a:solidFill>
                  <a:schemeClr val="tx1"/>
                </a:solidFill>
                <a:effectLst/>
                <a:latin typeface="+mn-lt"/>
                <a:ea typeface="+mn-ea"/>
                <a:cs typeface="+mn-cs"/>
              </a:rPr>
              <a:t> the generic name the first time it is mentioned</a:t>
            </a:r>
            <a:r>
              <a:rPr lang="en-US" sz="1200" i="1" kern="1200" dirty="0">
                <a:solidFill>
                  <a:schemeClr val="tx1"/>
                </a:solidFill>
                <a:effectLst/>
                <a:latin typeface="+mn-lt"/>
                <a:ea typeface="+mn-ea"/>
                <a:cs typeface="+mn-cs"/>
              </a:rPr>
              <a:t> - e.g., fluoxetine (Prozac). </a:t>
            </a:r>
            <a:r>
              <a:rPr lang="en-US" sz="1200" b="1" i="1" kern="1200" dirty="0">
                <a:solidFill>
                  <a:schemeClr val="tx1"/>
                </a:solidFill>
                <a:effectLst/>
                <a:latin typeface="+mn-lt"/>
                <a:ea typeface="+mn-ea"/>
                <a:cs typeface="+mn-cs"/>
              </a:rPr>
              <a:t>Trade names should only be mentioned for the initial reference and the generic name only should be used after that. </a:t>
            </a:r>
            <a:r>
              <a:rPr lang="en-US" sz="1200" i="1" kern="1200" dirty="0">
                <a:solidFill>
                  <a:schemeClr val="tx1"/>
                </a:solidFill>
                <a:effectLst/>
                <a:latin typeface="+mn-lt"/>
                <a:ea typeface="+mn-ea"/>
                <a:cs typeface="+mn-cs"/>
              </a:rPr>
              <a:t>This applies equally to all medications or products mentioned in this presentation.</a:t>
            </a:r>
            <a:endParaRPr lang="en-US" sz="1200" kern="1200" dirty="0">
              <a:solidFill>
                <a:schemeClr val="tx1"/>
              </a:solidFill>
              <a:effectLst/>
              <a:latin typeface="+mn-lt"/>
              <a:ea typeface="+mn-ea"/>
              <a:cs typeface="+mn-cs"/>
            </a:endParaRP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3</a:t>
            </a:fld>
            <a:endParaRPr lang="en-US"/>
          </a:p>
        </p:txBody>
      </p:sp>
    </p:spTree>
    <p:extLst>
      <p:ext uri="{BB962C8B-B14F-4D97-AF65-F5344CB8AC3E}">
        <p14:creationId xmlns:p14="http://schemas.microsoft.com/office/powerpoint/2010/main" val="7779498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dirty="0">
                <a:solidFill>
                  <a:schemeClr val="tx1"/>
                </a:solidFill>
              </a:rPr>
              <a:t>cardiovascular disease (CVD) in persons with HIV (PWH)</a:t>
            </a:r>
          </a:p>
          <a:p>
            <a:pPr algn="l"/>
            <a:r>
              <a:rPr lang="en-US" sz="1200" b="0" i="0" u="none" strike="noStrike" baseline="0" dirty="0">
                <a:latin typeface="AdvOTe521d66a"/>
              </a:rPr>
              <a:t>The </a:t>
            </a:r>
            <a:r>
              <a:rPr lang="en-US" sz="1200" b="0" i="0" u="none" strike="noStrike" baseline="0" dirty="0" err="1">
                <a:latin typeface="AdvOTe521d66a"/>
              </a:rPr>
              <a:t>MarketScan</a:t>
            </a:r>
            <a:r>
              <a:rPr lang="en-US" sz="1200" b="0" i="0" u="none" strike="noStrike" baseline="0" dirty="0">
                <a:latin typeface="AdvOTe521d66a"/>
              </a:rPr>
              <a:t> database contains administrative and claims data from individuals enrolled in various employer-sponsored healthcare plans and Medicare supplemental plans. We identi</a:t>
            </a:r>
            <a:r>
              <a:rPr lang="en-US" sz="1200" b="0" i="0" u="none" strike="noStrike" baseline="0" dirty="0">
                <a:latin typeface="AdvOTe521d66a+fb"/>
              </a:rPr>
              <a:t>fi</a:t>
            </a:r>
            <a:r>
              <a:rPr lang="en-US" sz="1200" b="0" i="0" u="none" strike="noStrike" baseline="0" dirty="0">
                <a:latin typeface="AdvOTe521d66a"/>
              </a:rPr>
              <a:t>ed bene</a:t>
            </a:r>
            <a:r>
              <a:rPr lang="en-US" sz="1200" b="0" i="0" u="none" strike="noStrike" baseline="0" dirty="0">
                <a:latin typeface="AdvOTe521d66a+fb"/>
              </a:rPr>
              <a:t>fi</a:t>
            </a:r>
            <a:r>
              <a:rPr lang="en-US" sz="1200" b="0" i="0" u="none" strike="noStrike" baseline="0" dirty="0">
                <a:latin typeface="AdvOTe521d66a"/>
              </a:rPr>
              <a:t>ciaries in the </a:t>
            </a:r>
            <a:r>
              <a:rPr lang="en-US" sz="1200" b="0" i="0" u="none" strike="noStrike" baseline="0" dirty="0" err="1">
                <a:latin typeface="AdvOTe521d66a"/>
              </a:rPr>
              <a:t>MarketScan</a:t>
            </a:r>
            <a:r>
              <a:rPr lang="en-US" sz="1200" b="0" i="0" u="none" strike="noStrike" baseline="0" dirty="0">
                <a:latin typeface="AdvOTe521d66a"/>
              </a:rPr>
              <a:t> database who had HIV infection, </a:t>
            </a:r>
          </a:p>
          <a:p>
            <a:pPr algn="l"/>
            <a:r>
              <a:rPr lang="en-US" sz="1200" b="0" i="0" u="none" strike="noStrike" baseline="0" dirty="0">
                <a:latin typeface="AdvOTe521d66a"/>
              </a:rPr>
              <a:t>Assessed risk for ASCVD events between US adults aged </a:t>
            </a:r>
            <a:r>
              <a:rPr lang="en-US" sz="1200" b="0" i="0" u="none" strike="noStrike" baseline="0" dirty="0">
                <a:latin typeface="AdvTTec369687+22"/>
              </a:rPr>
              <a:t>≥</a:t>
            </a:r>
            <a:r>
              <a:rPr lang="en-US" sz="1200" b="0" i="0" u="none" strike="noStrike" baseline="0" dirty="0">
                <a:latin typeface="AdvOTe521d66a"/>
              </a:rPr>
              <a:t>19 years with and without HIV between January 1, 2011, and December 31, 2016. Bene</a:t>
            </a:r>
            <a:r>
              <a:rPr lang="en-US" sz="1200" b="0" i="0" u="none" strike="noStrike" baseline="0" dirty="0">
                <a:latin typeface="AdvOTe521d66a+fb"/>
              </a:rPr>
              <a:t>fi</a:t>
            </a:r>
            <a:r>
              <a:rPr lang="en-US" sz="1200" b="0" i="0" u="none" strike="noStrike" baseline="0" dirty="0">
                <a:latin typeface="AdvOTe521d66a"/>
              </a:rPr>
              <a:t>ciaries with HIV</a:t>
            </a:r>
          </a:p>
          <a:p>
            <a:pPr algn="l"/>
            <a:r>
              <a:rPr lang="en-US" sz="1200" b="0" i="0" u="none" strike="noStrike" baseline="0" dirty="0">
                <a:latin typeface="AdvOTe521d66a"/>
              </a:rPr>
              <a:t>(n</a:t>
            </a:r>
            <a:r>
              <a:rPr lang="en-US" sz="1200" b="0" i="0" u="none" strike="noStrike" baseline="0" dirty="0">
                <a:latin typeface="AdvTTec369687"/>
              </a:rPr>
              <a:t>=</a:t>
            </a:r>
            <a:r>
              <a:rPr lang="en-US" sz="1200" b="0" i="0" u="none" strike="noStrike" baseline="0" dirty="0">
                <a:latin typeface="AdvOTe521d66a"/>
              </a:rPr>
              <a:t>82 426) were frequency matched 1:4 on age, sex, and calendar year to those without HIV (n</a:t>
            </a:r>
            <a:r>
              <a:rPr lang="en-US" sz="1200" b="0" i="0" u="none" strike="noStrike" baseline="0" dirty="0">
                <a:latin typeface="AdvTTec369687"/>
              </a:rPr>
              <a:t>=</a:t>
            </a:r>
            <a:r>
              <a:rPr lang="en-US" sz="1200" b="0" i="0" u="none" strike="noStrike" baseline="0" dirty="0">
                <a:latin typeface="AdvOTe521d66a"/>
              </a:rPr>
              <a:t>329 704). Bene</a:t>
            </a:r>
            <a:r>
              <a:rPr lang="en-US" sz="1200" b="0" i="0" u="none" strike="noStrike" baseline="0" dirty="0">
                <a:latin typeface="AdvOTe521d66a+fb"/>
              </a:rPr>
              <a:t>fi</a:t>
            </a:r>
            <a:r>
              <a:rPr lang="en-US" sz="1200" b="0" i="0" u="none" strike="noStrike" baseline="0" dirty="0">
                <a:latin typeface="AdvOTe521d66a"/>
              </a:rPr>
              <a:t>ciaries with and without HIV were followed up through December 31, 2016, for ASCVD events, including myocardial infarction, stroke, and lower extremity artery disease hospitalizations. Most bene</a:t>
            </a:r>
            <a:r>
              <a:rPr lang="en-US" sz="1200" b="0" i="0" u="none" strike="noStrike" baseline="0" dirty="0">
                <a:latin typeface="AdvOTe521d66a+fb"/>
              </a:rPr>
              <a:t>fi</a:t>
            </a:r>
            <a:r>
              <a:rPr lang="en-US" sz="1200" b="0" i="0" u="none" strike="noStrike" baseline="0" dirty="0">
                <a:latin typeface="AdvOTe521d66a"/>
              </a:rPr>
              <a:t>ciaries were aged </a:t>
            </a:r>
            <a:r>
              <a:rPr lang="en-US" sz="1200" b="0" i="0" u="none" strike="noStrike" baseline="0" dirty="0">
                <a:latin typeface="AdvTTec369687"/>
              </a:rPr>
              <a:t>&lt;</a:t>
            </a:r>
            <a:r>
              <a:rPr lang="en-US" sz="1200" b="0" i="0" u="none" strike="noStrike" baseline="0" dirty="0">
                <a:latin typeface="AdvOTe521d66a"/>
              </a:rPr>
              <a:t>55 years (79%) and men (84%).</a:t>
            </a:r>
          </a:p>
          <a:p>
            <a:pPr algn="l"/>
            <a:r>
              <a:rPr lang="en-US" sz="1200" b="1" i="0" u="none" strike="noStrike" baseline="0" dirty="0">
                <a:latin typeface="AdvOTe521d66a"/>
              </a:rPr>
              <a:t>Graphs show INCIDENT HOSPITALIZATION events</a:t>
            </a:r>
          </a:p>
          <a:p>
            <a:pPr algn="l"/>
            <a:r>
              <a:rPr lang="en-US" sz="1200" b="1" i="0" u="none" strike="noStrike" baseline="0" dirty="0">
                <a:latin typeface="AdvOTe521d66a"/>
              </a:rPr>
              <a:t>Meaningful difference persists even after adjusting for multiple baseline clinical and demographic factors, smoking, CKD, liver </a:t>
            </a:r>
            <a:r>
              <a:rPr lang="en-US" sz="1200" b="1" i="0" u="none" strike="noStrike" baseline="0" dirty="0" err="1">
                <a:latin typeface="AdvOTe521d66a"/>
              </a:rPr>
              <a:t>dz</a:t>
            </a:r>
            <a:r>
              <a:rPr lang="en-US" sz="1200" b="1" i="0" u="none" strike="noStrike" baseline="0" dirty="0">
                <a:latin typeface="AdvOTe521d66a"/>
              </a:rPr>
              <a:t>, and statin use</a:t>
            </a:r>
          </a:p>
          <a:p>
            <a:pPr algn="l"/>
            <a:endParaRPr lang="en-US" sz="1000" b="0" i="0" u="none" strike="noStrike" baseline="0" dirty="0">
              <a:latin typeface="AdvOTe521d66a"/>
            </a:endParaRPr>
          </a:p>
          <a:p>
            <a:pPr algn="l"/>
            <a:r>
              <a:rPr lang="en-US" sz="1000" b="0" i="0" u="none" strike="noStrike" baseline="0" dirty="0">
                <a:latin typeface="OTNEJMQuadraat"/>
              </a:rPr>
              <a:t>Shah et al. found a pooled cardiovascular disease event rate of 6.18 per 1000 person-years among young persons with HIV infection, which was twice the rate in the general population in a global meta-analysis</a:t>
            </a:r>
            <a:endParaRPr lang="en-US" sz="1000" b="0" i="0" u="none" strike="noStrike" baseline="0" dirty="0">
              <a:latin typeface="AdvOTe521d66a"/>
            </a:endParaRPr>
          </a:p>
          <a:p>
            <a:pPr algn="l"/>
            <a:endParaRPr lang="en-US" b="1" dirty="0"/>
          </a:p>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6</a:t>
            </a:fld>
            <a:endParaRPr lang="en-US"/>
          </a:p>
        </p:txBody>
      </p:sp>
    </p:spTree>
    <p:extLst>
      <p:ext uri="{BB962C8B-B14F-4D97-AF65-F5344CB8AC3E}">
        <p14:creationId xmlns:p14="http://schemas.microsoft.com/office/powerpoint/2010/main" val="24055136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00000"/>
                </a:solidFill>
                <a:effectLst/>
                <a:latin typeface="Arial" panose="020B0604020202020204" pitchFamily="34" charset="0"/>
              </a:rPr>
              <a:t>The presence of risk-enhancing factors may affect the threshold for statin initiation or intensification. </a:t>
            </a:r>
            <a:endParaRPr lang="en-US" dirty="0"/>
          </a:p>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7</a:t>
            </a:fld>
            <a:endParaRPr lang="en-US"/>
          </a:p>
        </p:txBody>
      </p:sp>
    </p:spTree>
    <p:extLst>
      <p:ext uri="{BB962C8B-B14F-4D97-AF65-F5344CB8AC3E}">
        <p14:creationId xmlns:p14="http://schemas.microsoft.com/office/powerpoint/2010/main" val="6986214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8</a:t>
            </a:fld>
            <a:endParaRPr lang="en-US"/>
          </a:p>
        </p:txBody>
      </p:sp>
    </p:spTree>
    <p:extLst>
      <p:ext uri="{BB962C8B-B14F-4D97-AF65-F5344CB8AC3E}">
        <p14:creationId xmlns:p14="http://schemas.microsoft.com/office/powerpoint/2010/main" val="27342874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t>Excluded those with any known CVD. Also could not be on statin, gemfibrozil, or PCSk9 inhibitors at study entry</a:t>
            </a:r>
          </a:p>
          <a:p>
            <a:pPr algn="l"/>
            <a:r>
              <a:rPr lang="en-US" dirty="0"/>
              <a:t>Flat dosing of statin – not LDL targeted therapy</a:t>
            </a:r>
          </a:p>
          <a:p>
            <a:pPr algn="l"/>
            <a:r>
              <a:rPr lang="en-US" dirty="0"/>
              <a:t>Stains lower LDL but also potentially impact inflammation </a:t>
            </a:r>
            <a:r>
              <a:rPr lang="en-US" dirty="0" err="1"/>
              <a:t>nand</a:t>
            </a:r>
            <a:r>
              <a:rPr lang="en-US" dirty="0"/>
              <a:t> immune activation</a:t>
            </a:r>
          </a:p>
          <a:p>
            <a:pPr algn="l"/>
            <a:r>
              <a:rPr lang="en-US" dirty="0"/>
              <a:t>Included those rated as low to moderate risk using ASCVD risk score – those who would NOT meet criteria for statin therapy by current guidelines</a:t>
            </a:r>
          </a:p>
          <a:p>
            <a:pPr algn="l"/>
            <a:r>
              <a:rPr lang="en-US" b="0" i="0" dirty="0">
                <a:solidFill>
                  <a:srgbClr val="4D4D4D"/>
                </a:solidFill>
                <a:effectLst/>
                <a:latin typeface="ff-quadraat-web-pro"/>
              </a:rPr>
              <a:t>4.5% (interquartile range, 2.1 to 7.0) on a scale of low risk (&lt;5%), borderline risk, (5 to &lt;7.5%), intermediate risk (7.5 to &lt;20%), and high risk (≥20%).</a:t>
            </a:r>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9</a:t>
            </a:fld>
            <a:endParaRPr lang="en-US"/>
          </a:p>
        </p:txBody>
      </p:sp>
    </p:spTree>
    <p:extLst>
      <p:ext uri="{BB962C8B-B14F-4D97-AF65-F5344CB8AC3E}">
        <p14:creationId xmlns:p14="http://schemas.microsoft.com/office/powerpoint/2010/main" val="30123898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12</a:t>
            </a:fld>
            <a:endParaRPr lang="en-US"/>
          </a:p>
        </p:txBody>
      </p:sp>
    </p:spTree>
    <p:extLst>
      <p:ext uri="{BB962C8B-B14F-4D97-AF65-F5344CB8AC3E}">
        <p14:creationId xmlns:p14="http://schemas.microsoft.com/office/powerpoint/2010/main" val="20032482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b="0" i="0" u="none" strike="noStrike" baseline="0" dirty="0">
                <a:latin typeface="AdvOTe521d66a"/>
              </a:rPr>
              <a:t>Panel a = first MACE (primary trial outcome, combined endpoint)</a:t>
            </a:r>
          </a:p>
          <a:p>
            <a:pPr algn="l"/>
            <a:r>
              <a:rPr lang="en-US" sz="1200" b="0" i="0" u="none" strike="noStrike" baseline="0" dirty="0">
                <a:latin typeface="AdvOTe521d66a"/>
              </a:rPr>
              <a:t>Panel b = first MACE or death from any cause</a:t>
            </a:r>
          </a:p>
          <a:p>
            <a:pPr algn="l"/>
            <a:r>
              <a:rPr lang="en-US" sz="1200" b="0" i="0" u="none" strike="noStrike" baseline="0" dirty="0">
                <a:latin typeface="AdvOTe521d66a"/>
              </a:rPr>
              <a:t>Deaths from non-CV causes balanced across arms (82 vs 81)</a:t>
            </a:r>
          </a:p>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13</a:t>
            </a:fld>
            <a:endParaRPr lang="en-US"/>
          </a:p>
        </p:txBody>
      </p:sp>
    </p:spTree>
    <p:extLst>
      <p:ext uri="{BB962C8B-B14F-4D97-AF65-F5344CB8AC3E}">
        <p14:creationId xmlns:p14="http://schemas.microsoft.com/office/powerpoint/2010/main" val="40882072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15</a:t>
            </a:fld>
            <a:endParaRPr lang="en-US"/>
          </a:p>
        </p:txBody>
      </p:sp>
    </p:spTree>
    <p:extLst>
      <p:ext uri="{BB962C8B-B14F-4D97-AF65-F5344CB8AC3E}">
        <p14:creationId xmlns:p14="http://schemas.microsoft.com/office/powerpoint/2010/main" val="6368360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00969F"/>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13FFCB5A-5456-0849-9F48-A99B33BD1322}"/>
              </a:ext>
            </a:extLst>
          </p:cNvPr>
          <p:cNvPicPr>
            <a:picLocks noChangeAspect="1"/>
          </p:cNvPicPr>
          <p:nvPr userDrawn="1"/>
        </p:nvPicPr>
        <p:blipFill>
          <a:blip r:embed="rId2"/>
          <a:srcRect/>
          <a:stretch/>
        </p:blipFill>
        <p:spPr>
          <a:xfrm>
            <a:off x="176245" y="6466049"/>
            <a:ext cx="1523600" cy="337334"/>
          </a:xfrm>
          <a:prstGeom prst="rect">
            <a:avLst/>
          </a:prstGeom>
        </p:spPr>
      </p:pic>
      <p:sp>
        <p:nvSpPr>
          <p:cNvPr id="10" name="Slide Number Placeholder 5">
            <a:extLst>
              <a:ext uri="{FF2B5EF4-FFF2-40B4-BE49-F238E27FC236}">
                <a16:creationId xmlns:a16="http://schemas.microsoft.com/office/drawing/2014/main" id="{E321F195-1B81-5DC7-8ED1-262B98852240}"/>
              </a:ext>
            </a:extLst>
          </p:cNvPr>
          <p:cNvSpPr txBox="1">
            <a:spLocks/>
          </p:cNvSpPr>
          <p:nvPr userDrawn="1"/>
        </p:nvSpPr>
        <p:spPr>
          <a:xfrm>
            <a:off x="11634008" y="6532810"/>
            <a:ext cx="557992" cy="365125"/>
          </a:xfrm>
          <a:prstGeom prst="rect">
            <a:avLst/>
          </a:prstGeom>
        </p:spPr>
        <p:txBody>
          <a:bodyPr/>
          <a:lstStyle>
            <a:defPPr>
              <a:defRPr lang="en-US"/>
            </a:defPPr>
            <a:lvl1pPr marL="0" algn="l" defTabSz="457200" rtl="0" eaLnBrk="1" latinLnBrk="0" hangingPunct="1">
              <a:defRPr sz="18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FAB73BC-B049-4115-A692-8D63A059BFB8}" type="slidenum">
              <a:rPr lang="en-US" sz="1600" smtClean="0"/>
              <a:pPr algn="ctr"/>
              <a:t>‹#›</a:t>
            </a:fld>
            <a:endParaRPr lang="en-US" sz="1600" dirty="0"/>
          </a:p>
        </p:txBody>
      </p:sp>
      <p:cxnSp>
        <p:nvCxnSpPr>
          <p:cNvPr id="6" name="Straight Connector 5">
            <a:extLst>
              <a:ext uri="{FF2B5EF4-FFF2-40B4-BE49-F238E27FC236}">
                <a16:creationId xmlns:a16="http://schemas.microsoft.com/office/drawing/2014/main" id="{9B22F4BF-0FB8-2CCB-C433-73924A1D2EEB}"/>
              </a:ext>
            </a:extLst>
          </p:cNvPr>
          <p:cNvCxnSpPr/>
          <p:nvPr userDrawn="1"/>
        </p:nvCxnSpPr>
        <p:spPr>
          <a:xfrm>
            <a:off x="594533" y="4343400"/>
            <a:ext cx="11039475" cy="0"/>
          </a:xfrm>
          <a:prstGeom prst="line">
            <a:avLst/>
          </a:prstGeom>
        </p:spPr>
        <p:style>
          <a:lnRef idx="1">
            <a:schemeClr val="dk1"/>
          </a:lnRef>
          <a:fillRef idx="0">
            <a:schemeClr val="dk1"/>
          </a:fillRef>
          <a:effectRef idx="0">
            <a:schemeClr val="dk1"/>
          </a:effectRef>
          <a:fontRef idx="minor">
            <a:schemeClr val="tx1"/>
          </a:fontRef>
        </p:style>
      </p:cxnSp>
      <p:sp>
        <p:nvSpPr>
          <p:cNvPr id="11" name="Title 1">
            <a:extLst>
              <a:ext uri="{FF2B5EF4-FFF2-40B4-BE49-F238E27FC236}">
                <a16:creationId xmlns:a16="http://schemas.microsoft.com/office/drawing/2014/main" id="{968C4303-3FA3-04C8-3463-92ACCAA9C6DC}"/>
              </a:ext>
            </a:extLst>
          </p:cNvPr>
          <p:cNvSpPr>
            <a:spLocks noGrp="1"/>
          </p:cNvSpPr>
          <p:nvPr>
            <p:ph type="ctrTitle"/>
          </p:nvPr>
        </p:nvSpPr>
        <p:spPr>
          <a:xfrm>
            <a:off x="594533" y="758952"/>
            <a:ext cx="11039474" cy="3566160"/>
          </a:xfrm>
        </p:spPr>
        <p:txBody>
          <a:bodyPr anchor="b">
            <a:normAutofit/>
          </a:bodyPr>
          <a:lstStyle>
            <a:lvl1pPr algn="ctr">
              <a:lnSpc>
                <a:spcPct val="85000"/>
              </a:lnSpc>
              <a:defRPr sz="8000" spc="-50" baseline="0">
                <a:solidFill>
                  <a:schemeClr val="tx1">
                    <a:lumMod val="75000"/>
                    <a:lumOff val="25000"/>
                  </a:schemeClr>
                </a:solidFill>
              </a:defRPr>
            </a:lvl1pPr>
          </a:lstStyle>
          <a:p>
            <a:r>
              <a:rPr lang="en-US" dirty="0"/>
              <a:t>Click to edit Master title style</a:t>
            </a:r>
          </a:p>
        </p:txBody>
      </p:sp>
      <p:sp>
        <p:nvSpPr>
          <p:cNvPr id="13" name="Subtitle 2">
            <a:extLst>
              <a:ext uri="{FF2B5EF4-FFF2-40B4-BE49-F238E27FC236}">
                <a16:creationId xmlns:a16="http://schemas.microsoft.com/office/drawing/2014/main" id="{393AA960-88C3-9B59-C9FB-24331402B3DC}"/>
              </a:ext>
            </a:extLst>
          </p:cNvPr>
          <p:cNvSpPr>
            <a:spLocks noGrp="1"/>
          </p:cNvSpPr>
          <p:nvPr>
            <p:ph type="subTitle" idx="1" hasCustomPrompt="1"/>
          </p:nvPr>
        </p:nvSpPr>
        <p:spPr>
          <a:xfrm>
            <a:off x="594532" y="4484195"/>
            <a:ext cx="11039475" cy="1143000"/>
          </a:xfrm>
        </p:spPr>
        <p:txBody>
          <a:bodyPr>
            <a:normAutofit fontScale="85000" lnSpcReduction="20000"/>
          </a:bodyPr>
          <a:lstStyle>
            <a:lvl1pPr>
              <a:spcBef>
                <a:spcPts val="1800"/>
              </a:spcBef>
              <a:defRPr/>
            </a:lvl1pPr>
          </a:lstStyle>
          <a:p>
            <a:pPr algn="ctr"/>
            <a:r>
              <a:rPr lang="en-US" sz="2800" cap="none" dirty="0"/>
              <a:t>Click to add subtitle</a:t>
            </a:r>
          </a:p>
        </p:txBody>
      </p:sp>
      <p:sp>
        <p:nvSpPr>
          <p:cNvPr id="16" name="Footer Placeholder 4">
            <a:extLst>
              <a:ext uri="{FF2B5EF4-FFF2-40B4-BE49-F238E27FC236}">
                <a16:creationId xmlns:a16="http://schemas.microsoft.com/office/drawing/2014/main" id="{F235D1B8-BDFE-D985-7983-D03C728DB632}"/>
              </a:ext>
            </a:extLst>
          </p:cNvPr>
          <p:cNvSpPr>
            <a:spLocks noGrp="1"/>
          </p:cNvSpPr>
          <p:nvPr>
            <p:ph type="ftr" sz="quarter" idx="3"/>
          </p:nvPr>
        </p:nvSpPr>
        <p:spPr>
          <a:xfrm>
            <a:off x="1961248" y="6459785"/>
            <a:ext cx="8595360" cy="365125"/>
          </a:xfrm>
          <a:prstGeom prst="rect">
            <a:avLst/>
          </a:prstGeom>
        </p:spPr>
        <p:txBody>
          <a:bodyPr vert="horz" lIns="91440" tIns="45720" rIns="91440" bIns="45720" rtlCol="0" anchor="ctr"/>
          <a:lstStyle>
            <a:lvl1pPr algn="ctr">
              <a:defRPr sz="1400" cap="all" baseline="0">
                <a:solidFill>
                  <a:srgbClr val="FFFFFF"/>
                </a:solidFill>
              </a:defRPr>
            </a:lvl1pPr>
          </a:lstStyle>
          <a:p>
            <a:r>
              <a:rPr lang="en-US" cap="none" dirty="0"/>
              <a:t>Reference</a:t>
            </a:r>
            <a:endParaRPr lang="en-US" dirty="0"/>
          </a:p>
        </p:txBody>
      </p:sp>
      <p:pic>
        <p:nvPicPr>
          <p:cNvPr id="17" name="Picture 16">
            <a:extLst>
              <a:ext uri="{FF2B5EF4-FFF2-40B4-BE49-F238E27FC236}">
                <a16:creationId xmlns:a16="http://schemas.microsoft.com/office/drawing/2014/main" id="{A66CC117-2FFA-DD03-9073-CC5DEBB9BE6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32854" y="6469014"/>
            <a:ext cx="1282901" cy="355896"/>
          </a:xfrm>
          <a:prstGeom prst="rect">
            <a:avLst/>
          </a:prstGeom>
        </p:spPr>
      </p:pic>
    </p:spTree>
    <p:extLst>
      <p:ext uri="{BB962C8B-B14F-4D97-AF65-F5344CB8AC3E}">
        <p14:creationId xmlns:p14="http://schemas.microsoft.com/office/powerpoint/2010/main" val="1198984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23875" y="1845734"/>
            <a:ext cx="11039475" cy="4023360"/>
          </a:xfrm>
        </p:spPr>
        <p:txBody>
          <a:bodyPr/>
          <a:lstStyle>
            <a:lvl2pPr marL="347663" indent="-347663">
              <a:spcBef>
                <a:spcPts val="600"/>
              </a:spcBef>
              <a:defRPr sz="3000"/>
            </a:lvl2pPr>
            <a:lvl3pPr marL="576263" indent="-347663">
              <a:spcBef>
                <a:spcPts val="600"/>
              </a:spcBef>
              <a:defRPr sz="2600"/>
            </a:lvl3pPr>
            <a:lvl4pPr marL="858838" indent="-400050">
              <a:spcBef>
                <a:spcPts val="600"/>
              </a:spcBef>
              <a:defRPr sz="2200"/>
            </a:lvl4pPr>
            <a:lvl5pPr marL="1033463" indent="-347663">
              <a:spcBef>
                <a:spcPts val="600"/>
              </a:spcBef>
              <a:defRPr sz="2000"/>
            </a:lvl5pPr>
            <a:lvl6pPr marL="1262063" indent="-347663">
              <a:spcBef>
                <a:spcPts val="600"/>
              </a:spcBef>
              <a:buFont typeface="Arial" panose="020B0604020202020204" pitchFamily="34" charset="0"/>
              <a:buChar char="•"/>
              <a:defRPr sz="1800"/>
            </a:lvl6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p:txBody>
      </p:sp>
      <p:sp>
        <p:nvSpPr>
          <p:cNvPr id="4" name="Title Placeholder 1">
            <a:extLst>
              <a:ext uri="{FF2B5EF4-FFF2-40B4-BE49-F238E27FC236}">
                <a16:creationId xmlns:a16="http://schemas.microsoft.com/office/drawing/2014/main" id="{2903C682-E4A1-AD4B-94D5-FA6C62985065}"/>
              </a:ext>
            </a:extLst>
          </p:cNvPr>
          <p:cNvSpPr>
            <a:spLocks noGrp="1"/>
          </p:cNvSpPr>
          <p:nvPr>
            <p:ph type="title"/>
          </p:nvPr>
        </p:nvSpPr>
        <p:spPr>
          <a:xfrm>
            <a:off x="523875" y="286603"/>
            <a:ext cx="11039475" cy="1450757"/>
          </a:xfrm>
          <a:prstGeom prst="rect">
            <a:avLst/>
          </a:prstGeom>
        </p:spPr>
        <p:txBody>
          <a:bodyPr vert="horz" lIns="91440" tIns="45720" rIns="91440" bIns="45720" rtlCol="0" anchor="ctr">
            <a:normAutofit/>
          </a:bodyPr>
          <a:lstStyle/>
          <a:p>
            <a:r>
              <a:rPr lang="en-US" dirty="0"/>
              <a:t>Click to edit Master title style</a:t>
            </a:r>
          </a:p>
        </p:txBody>
      </p:sp>
      <p:cxnSp>
        <p:nvCxnSpPr>
          <p:cNvPr id="5" name="Straight Connector 4">
            <a:extLst>
              <a:ext uri="{FF2B5EF4-FFF2-40B4-BE49-F238E27FC236}">
                <a16:creationId xmlns:a16="http://schemas.microsoft.com/office/drawing/2014/main" id="{A55FBC20-B41B-0F9A-28CA-1EA57DE8B49B}"/>
              </a:ext>
            </a:extLst>
          </p:cNvPr>
          <p:cNvCxnSpPr/>
          <p:nvPr userDrawn="1"/>
        </p:nvCxnSpPr>
        <p:spPr>
          <a:xfrm>
            <a:off x="523875" y="1737360"/>
            <a:ext cx="11039475" cy="0"/>
          </a:xfrm>
          <a:prstGeom prst="line">
            <a:avLst/>
          </a:prstGeom>
        </p:spPr>
        <p:style>
          <a:lnRef idx="1">
            <a:schemeClr val="dk1"/>
          </a:lnRef>
          <a:fillRef idx="0">
            <a:schemeClr val="dk1"/>
          </a:fillRef>
          <a:effectRef idx="0">
            <a:schemeClr val="dk1"/>
          </a:effectRef>
          <a:fontRef idx="minor">
            <a:schemeClr val="tx1"/>
          </a:fontRef>
        </p:style>
      </p:cxnSp>
      <p:sp>
        <p:nvSpPr>
          <p:cNvPr id="9" name="Slide Number Placeholder 5">
            <a:extLst>
              <a:ext uri="{FF2B5EF4-FFF2-40B4-BE49-F238E27FC236}">
                <a16:creationId xmlns:a16="http://schemas.microsoft.com/office/drawing/2014/main" id="{C99B1DFE-7379-8CE8-33E0-FF71493550E1}"/>
              </a:ext>
            </a:extLst>
          </p:cNvPr>
          <p:cNvSpPr txBox="1">
            <a:spLocks/>
          </p:cNvSpPr>
          <p:nvPr userDrawn="1"/>
        </p:nvSpPr>
        <p:spPr>
          <a:xfrm>
            <a:off x="11634008" y="6532810"/>
            <a:ext cx="557992" cy="365125"/>
          </a:xfrm>
          <a:prstGeom prst="rect">
            <a:avLst/>
          </a:prstGeom>
        </p:spPr>
        <p:txBody>
          <a:bodyPr/>
          <a:lstStyle>
            <a:defPPr>
              <a:defRPr lang="en-US"/>
            </a:defPPr>
            <a:lvl1pPr marL="0" algn="l" defTabSz="457200" rtl="0" eaLnBrk="1" latinLnBrk="0" hangingPunct="1">
              <a:defRPr sz="18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FAB73BC-B049-4115-A692-8D63A059BFB8}" type="slidenum">
              <a:rPr lang="en-US" sz="1600" smtClean="0"/>
              <a:pPr algn="ctr"/>
              <a:t>‹#›</a:t>
            </a:fld>
            <a:endParaRPr lang="en-US" sz="1600" dirty="0"/>
          </a:p>
        </p:txBody>
      </p:sp>
      <p:sp>
        <p:nvSpPr>
          <p:cNvPr id="8" name="Footer Placeholder 4">
            <a:extLst>
              <a:ext uri="{FF2B5EF4-FFF2-40B4-BE49-F238E27FC236}">
                <a16:creationId xmlns:a16="http://schemas.microsoft.com/office/drawing/2014/main" id="{D9C728E6-3772-49E4-D2EF-B5F6126A289B}"/>
              </a:ext>
            </a:extLst>
          </p:cNvPr>
          <p:cNvSpPr>
            <a:spLocks noGrp="1"/>
          </p:cNvSpPr>
          <p:nvPr>
            <p:ph type="ftr" sz="quarter" idx="3"/>
          </p:nvPr>
        </p:nvSpPr>
        <p:spPr>
          <a:xfrm>
            <a:off x="1961248" y="6459785"/>
            <a:ext cx="8595360" cy="365125"/>
          </a:xfrm>
          <a:prstGeom prst="rect">
            <a:avLst/>
          </a:prstGeom>
        </p:spPr>
        <p:txBody>
          <a:bodyPr vert="horz" lIns="91440" tIns="45720" rIns="91440" bIns="45720" rtlCol="0" anchor="ctr"/>
          <a:lstStyle>
            <a:lvl1pPr algn="ctr">
              <a:defRPr sz="1200" cap="all" baseline="0">
                <a:solidFill>
                  <a:srgbClr val="FFFFFF"/>
                </a:solidFill>
              </a:defRPr>
            </a:lvl1pPr>
          </a:lstStyle>
          <a:p>
            <a:r>
              <a:rPr lang="en-US" sz="1400" cap="none" dirty="0"/>
              <a:t>Reference</a:t>
            </a:r>
            <a:endParaRPr lang="en-US" sz="1400" dirty="0"/>
          </a:p>
        </p:txBody>
      </p:sp>
    </p:spTree>
    <p:extLst>
      <p:ext uri="{BB962C8B-B14F-4D97-AF65-F5344CB8AC3E}">
        <p14:creationId xmlns:p14="http://schemas.microsoft.com/office/powerpoint/2010/main" val="4211251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523875" y="286603"/>
            <a:ext cx="11039475" cy="1450757"/>
          </a:xfrm>
        </p:spPr>
        <p:txBody>
          <a:bodyPr anchor="ctr"/>
          <a:lstStyle/>
          <a:p>
            <a:r>
              <a:rPr lang="en-US" dirty="0"/>
              <a:t>Click to edit Master title style</a:t>
            </a:r>
          </a:p>
        </p:txBody>
      </p:sp>
      <p:sp>
        <p:nvSpPr>
          <p:cNvPr id="3" name="Content Placeholder 2"/>
          <p:cNvSpPr>
            <a:spLocks noGrp="1"/>
          </p:cNvSpPr>
          <p:nvPr>
            <p:ph sz="half" idx="1"/>
          </p:nvPr>
        </p:nvSpPr>
        <p:spPr>
          <a:xfrm>
            <a:off x="523875" y="1845734"/>
            <a:ext cx="5511164" cy="40233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052186" y="1845734"/>
            <a:ext cx="5511164" cy="402336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2" name="Straight Connector 1">
            <a:extLst>
              <a:ext uri="{FF2B5EF4-FFF2-40B4-BE49-F238E27FC236}">
                <a16:creationId xmlns:a16="http://schemas.microsoft.com/office/drawing/2014/main" id="{D854A404-F17F-6C24-7AE2-736541DA7ACB}"/>
              </a:ext>
            </a:extLst>
          </p:cNvPr>
          <p:cNvCxnSpPr/>
          <p:nvPr userDrawn="1"/>
        </p:nvCxnSpPr>
        <p:spPr>
          <a:xfrm>
            <a:off x="523875" y="1737360"/>
            <a:ext cx="11039475" cy="0"/>
          </a:xfrm>
          <a:prstGeom prst="line">
            <a:avLst/>
          </a:prstGeom>
        </p:spPr>
        <p:style>
          <a:lnRef idx="1">
            <a:schemeClr val="dk1"/>
          </a:lnRef>
          <a:fillRef idx="0">
            <a:schemeClr val="dk1"/>
          </a:fillRef>
          <a:effectRef idx="0">
            <a:schemeClr val="dk1"/>
          </a:effectRef>
          <a:fontRef idx="minor">
            <a:schemeClr val="tx1"/>
          </a:fontRef>
        </p:style>
      </p:cxnSp>
      <p:sp>
        <p:nvSpPr>
          <p:cNvPr id="5" name="Slide Number Placeholder 5">
            <a:extLst>
              <a:ext uri="{FF2B5EF4-FFF2-40B4-BE49-F238E27FC236}">
                <a16:creationId xmlns:a16="http://schemas.microsoft.com/office/drawing/2014/main" id="{A174F337-B200-6605-14BE-370E2095D60B}"/>
              </a:ext>
            </a:extLst>
          </p:cNvPr>
          <p:cNvSpPr>
            <a:spLocks noGrp="1"/>
          </p:cNvSpPr>
          <p:nvPr>
            <p:ph type="sldNum" sz="quarter" idx="4"/>
          </p:nvPr>
        </p:nvSpPr>
        <p:spPr>
          <a:xfrm>
            <a:off x="11634008" y="6532810"/>
            <a:ext cx="557992" cy="365125"/>
          </a:xfrm>
          <a:prstGeom prst="rect">
            <a:avLst/>
          </a:prstGeom>
        </p:spPr>
        <p:txBody>
          <a:bodyPr/>
          <a:lstStyle>
            <a:lvl1pPr>
              <a:defRPr>
                <a:solidFill>
                  <a:schemeClr val="bg1"/>
                </a:solidFill>
              </a:defRPr>
            </a:lvl1pPr>
          </a:lstStyle>
          <a:p>
            <a:pPr algn="ctr"/>
            <a:fld id="{4FAB73BC-B049-4115-A692-8D63A059BFB8}" type="slidenum">
              <a:rPr lang="en-US" sz="1600" smtClean="0"/>
              <a:pPr algn="ctr"/>
              <a:t>‹#›</a:t>
            </a:fld>
            <a:endParaRPr lang="en-US" sz="1600" dirty="0"/>
          </a:p>
        </p:txBody>
      </p:sp>
      <p:sp>
        <p:nvSpPr>
          <p:cNvPr id="7" name="Footer Placeholder 4">
            <a:extLst>
              <a:ext uri="{FF2B5EF4-FFF2-40B4-BE49-F238E27FC236}">
                <a16:creationId xmlns:a16="http://schemas.microsoft.com/office/drawing/2014/main" id="{AF1BFA4F-0E8C-89C1-C3ED-ED47F4E0B435}"/>
              </a:ext>
            </a:extLst>
          </p:cNvPr>
          <p:cNvSpPr>
            <a:spLocks noGrp="1"/>
          </p:cNvSpPr>
          <p:nvPr>
            <p:ph type="ftr" sz="quarter" idx="3"/>
          </p:nvPr>
        </p:nvSpPr>
        <p:spPr>
          <a:xfrm>
            <a:off x="1961248" y="6459785"/>
            <a:ext cx="8595360" cy="365125"/>
          </a:xfrm>
          <a:prstGeom prst="rect">
            <a:avLst/>
          </a:prstGeom>
        </p:spPr>
        <p:txBody>
          <a:bodyPr vert="horz" lIns="91440" tIns="45720" rIns="91440" bIns="45720" rtlCol="0" anchor="ctr"/>
          <a:lstStyle>
            <a:lvl1pPr algn="ctr">
              <a:defRPr sz="1200" cap="all" baseline="0">
                <a:solidFill>
                  <a:srgbClr val="FFFFFF"/>
                </a:solidFill>
              </a:defRPr>
            </a:lvl1pPr>
          </a:lstStyle>
          <a:p>
            <a:r>
              <a:rPr lang="en-US" sz="1400" cap="none" dirty="0"/>
              <a:t>Reference</a:t>
            </a:r>
            <a:endParaRPr lang="en-US" sz="1400" dirty="0"/>
          </a:p>
        </p:txBody>
      </p:sp>
      <p:sp>
        <p:nvSpPr>
          <p:cNvPr id="9" name="Slide Number Placeholder 5">
            <a:extLst>
              <a:ext uri="{FF2B5EF4-FFF2-40B4-BE49-F238E27FC236}">
                <a16:creationId xmlns:a16="http://schemas.microsoft.com/office/drawing/2014/main" id="{26C3B4DB-CD2C-AEB7-D8F6-F76794087752}"/>
              </a:ext>
            </a:extLst>
          </p:cNvPr>
          <p:cNvSpPr txBox="1">
            <a:spLocks/>
          </p:cNvSpPr>
          <p:nvPr userDrawn="1"/>
        </p:nvSpPr>
        <p:spPr>
          <a:xfrm>
            <a:off x="11634008" y="6532809"/>
            <a:ext cx="557992" cy="365125"/>
          </a:xfrm>
          <a:prstGeom prst="rect">
            <a:avLst/>
          </a:prstGeom>
        </p:spPr>
        <p:txBody>
          <a:bodyPr/>
          <a:lstStyle>
            <a:defPPr>
              <a:defRPr lang="en-US"/>
            </a:defPPr>
            <a:lvl1pPr marL="0" algn="l" defTabSz="457200" rtl="0" eaLnBrk="1" latinLnBrk="0" hangingPunct="1">
              <a:defRPr sz="18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FAB73BC-B049-4115-A692-8D63A059BFB8}" type="slidenum">
              <a:rPr lang="en-US" sz="1600" smtClean="0"/>
              <a:pPr algn="ctr"/>
              <a:t>‹#›</a:t>
            </a:fld>
            <a:endParaRPr lang="en-US" sz="1600" dirty="0"/>
          </a:p>
        </p:txBody>
      </p:sp>
    </p:spTree>
    <p:extLst>
      <p:ext uri="{BB962C8B-B14F-4D97-AF65-F5344CB8AC3E}">
        <p14:creationId xmlns:p14="http://schemas.microsoft.com/office/powerpoint/2010/main" val="1648305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523875" y="286603"/>
            <a:ext cx="11039475" cy="1450757"/>
          </a:xfrm>
        </p:spPr>
        <p:txBody>
          <a:bodyPr anchor="ctr"/>
          <a:lstStyle/>
          <a:p>
            <a:r>
              <a:rPr lang="en-US" dirty="0"/>
              <a:t>Click to edit Master title style</a:t>
            </a:r>
          </a:p>
        </p:txBody>
      </p:sp>
      <p:sp>
        <p:nvSpPr>
          <p:cNvPr id="3" name="Text Placeholder 2"/>
          <p:cNvSpPr>
            <a:spLocks noGrp="1"/>
          </p:cNvSpPr>
          <p:nvPr>
            <p:ph type="body" idx="1"/>
          </p:nvPr>
        </p:nvSpPr>
        <p:spPr>
          <a:xfrm>
            <a:off x="523875" y="1846052"/>
            <a:ext cx="5511165" cy="736282"/>
          </a:xfrm>
        </p:spPr>
        <p:txBody>
          <a:bodyPr lIns="91440" rIns="91440" anchor="ctr">
            <a:noAutofit/>
          </a:bodyPr>
          <a:lstStyle>
            <a:lvl1pPr marL="0" indent="0">
              <a:buNone/>
              <a:defRPr sz="28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23875" y="2582334"/>
            <a:ext cx="5511165" cy="33782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035040" y="1846052"/>
            <a:ext cx="5528310" cy="736282"/>
          </a:xfrm>
        </p:spPr>
        <p:txBody>
          <a:bodyPr lIns="91440" rIns="91440" anchor="ctr">
            <a:noAutofit/>
          </a:bodyPr>
          <a:lstStyle>
            <a:lvl1pPr marL="0" indent="0">
              <a:buNone/>
              <a:defRPr sz="28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052184" y="2582334"/>
            <a:ext cx="5511165" cy="33782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2" name="Straight Connector 1">
            <a:extLst>
              <a:ext uri="{FF2B5EF4-FFF2-40B4-BE49-F238E27FC236}">
                <a16:creationId xmlns:a16="http://schemas.microsoft.com/office/drawing/2014/main" id="{77780165-6490-6591-2B13-944DE3D6EB0C}"/>
              </a:ext>
            </a:extLst>
          </p:cNvPr>
          <p:cNvCxnSpPr/>
          <p:nvPr userDrawn="1"/>
        </p:nvCxnSpPr>
        <p:spPr>
          <a:xfrm>
            <a:off x="523875" y="1737360"/>
            <a:ext cx="11039475" cy="0"/>
          </a:xfrm>
          <a:prstGeom prst="line">
            <a:avLst/>
          </a:prstGeom>
        </p:spPr>
        <p:style>
          <a:lnRef idx="1">
            <a:schemeClr val="dk1"/>
          </a:lnRef>
          <a:fillRef idx="0">
            <a:schemeClr val="dk1"/>
          </a:fillRef>
          <a:effectRef idx="0">
            <a:schemeClr val="dk1"/>
          </a:effectRef>
          <a:fontRef idx="minor">
            <a:schemeClr val="tx1"/>
          </a:fontRef>
        </p:style>
      </p:cxnSp>
      <p:sp>
        <p:nvSpPr>
          <p:cNvPr id="7" name="Slide Number Placeholder 5">
            <a:extLst>
              <a:ext uri="{FF2B5EF4-FFF2-40B4-BE49-F238E27FC236}">
                <a16:creationId xmlns:a16="http://schemas.microsoft.com/office/drawing/2014/main" id="{4009078C-6ECC-F398-250E-022116D43F27}"/>
              </a:ext>
            </a:extLst>
          </p:cNvPr>
          <p:cNvSpPr>
            <a:spLocks noGrp="1"/>
          </p:cNvSpPr>
          <p:nvPr>
            <p:ph type="sldNum" sz="quarter" idx="12"/>
          </p:nvPr>
        </p:nvSpPr>
        <p:spPr>
          <a:xfrm>
            <a:off x="11634008" y="6532810"/>
            <a:ext cx="557992" cy="365125"/>
          </a:xfrm>
          <a:prstGeom prst="rect">
            <a:avLst/>
          </a:prstGeom>
        </p:spPr>
        <p:txBody>
          <a:bodyPr/>
          <a:lstStyle>
            <a:lvl1pPr>
              <a:defRPr>
                <a:solidFill>
                  <a:schemeClr val="bg1"/>
                </a:solidFill>
              </a:defRPr>
            </a:lvl1pPr>
          </a:lstStyle>
          <a:p>
            <a:pPr algn="ctr"/>
            <a:fld id="{4FAB73BC-B049-4115-A692-8D63A059BFB8}" type="slidenum">
              <a:rPr lang="en-US" sz="1600" smtClean="0"/>
              <a:pPr algn="ctr"/>
              <a:t>‹#›</a:t>
            </a:fld>
            <a:endParaRPr lang="en-US" sz="1600" dirty="0"/>
          </a:p>
        </p:txBody>
      </p:sp>
      <p:sp>
        <p:nvSpPr>
          <p:cNvPr id="11" name="Footer Placeholder 4">
            <a:extLst>
              <a:ext uri="{FF2B5EF4-FFF2-40B4-BE49-F238E27FC236}">
                <a16:creationId xmlns:a16="http://schemas.microsoft.com/office/drawing/2014/main" id="{CC30417C-6D79-3ECE-0A53-F9BEAD475101}"/>
              </a:ext>
            </a:extLst>
          </p:cNvPr>
          <p:cNvSpPr>
            <a:spLocks noGrp="1"/>
          </p:cNvSpPr>
          <p:nvPr>
            <p:ph type="ftr" sz="quarter" idx="13"/>
          </p:nvPr>
        </p:nvSpPr>
        <p:spPr>
          <a:xfrm>
            <a:off x="1961248" y="6459785"/>
            <a:ext cx="8595360" cy="365125"/>
          </a:xfrm>
          <a:prstGeom prst="rect">
            <a:avLst/>
          </a:prstGeom>
        </p:spPr>
        <p:txBody>
          <a:bodyPr vert="horz" lIns="91440" tIns="45720" rIns="91440" bIns="45720" rtlCol="0" anchor="ctr"/>
          <a:lstStyle>
            <a:lvl1pPr algn="ctr">
              <a:defRPr sz="1200" cap="all" baseline="0">
                <a:solidFill>
                  <a:srgbClr val="FFFFFF"/>
                </a:solidFill>
              </a:defRPr>
            </a:lvl1pPr>
          </a:lstStyle>
          <a:p>
            <a:r>
              <a:rPr lang="en-US" sz="1400" cap="none" dirty="0"/>
              <a:t>Reference</a:t>
            </a:r>
            <a:endParaRPr lang="en-US" sz="1400" dirty="0"/>
          </a:p>
        </p:txBody>
      </p:sp>
      <p:sp>
        <p:nvSpPr>
          <p:cNvPr id="12" name="Slide Number Placeholder 5">
            <a:extLst>
              <a:ext uri="{FF2B5EF4-FFF2-40B4-BE49-F238E27FC236}">
                <a16:creationId xmlns:a16="http://schemas.microsoft.com/office/drawing/2014/main" id="{445A4C18-C705-8D9D-E235-884F126FF7F6}"/>
              </a:ext>
            </a:extLst>
          </p:cNvPr>
          <p:cNvSpPr txBox="1">
            <a:spLocks/>
          </p:cNvSpPr>
          <p:nvPr userDrawn="1"/>
        </p:nvSpPr>
        <p:spPr>
          <a:xfrm>
            <a:off x="11634008" y="6533789"/>
            <a:ext cx="557992" cy="365125"/>
          </a:xfrm>
          <a:prstGeom prst="rect">
            <a:avLst/>
          </a:prstGeom>
        </p:spPr>
        <p:txBody>
          <a:bodyPr/>
          <a:lstStyle>
            <a:defPPr>
              <a:defRPr lang="en-US"/>
            </a:defPPr>
            <a:lvl1pPr marL="0" algn="l" defTabSz="457200" rtl="0" eaLnBrk="1" latinLnBrk="0" hangingPunct="1">
              <a:defRPr sz="18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FAB73BC-B049-4115-A692-8D63A059BFB8}" type="slidenum">
              <a:rPr lang="en-US" sz="1600" smtClean="0"/>
              <a:pPr algn="ctr"/>
              <a:t>‹#›</a:t>
            </a:fld>
            <a:endParaRPr lang="en-US" sz="1600" dirty="0"/>
          </a:p>
        </p:txBody>
      </p:sp>
    </p:spTree>
    <p:extLst>
      <p:ext uri="{BB962C8B-B14F-4D97-AF65-F5344CB8AC3E}">
        <p14:creationId xmlns:p14="http://schemas.microsoft.com/office/powerpoint/2010/main" val="2945587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23875" y="286603"/>
            <a:ext cx="11039475" cy="1450757"/>
          </a:xfrm>
        </p:spPr>
        <p:txBody>
          <a:bodyPr anchor="ctr"/>
          <a:lstStyle/>
          <a:p>
            <a:r>
              <a:rPr lang="en-US"/>
              <a:t>Click to edit Master title style</a:t>
            </a:r>
            <a:endParaRPr lang="en-US" dirty="0"/>
          </a:p>
        </p:txBody>
      </p:sp>
      <p:sp>
        <p:nvSpPr>
          <p:cNvPr id="6" name="Content Placeholder 2">
            <a:extLst>
              <a:ext uri="{FF2B5EF4-FFF2-40B4-BE49-F238E27FC236}">
                <a16:creationId xmlns:a16="http://schemas.microsoft.com/office/drawing/2014/main" id="{D717AE5D-DA4A-4142-9E1B-4919D2317AAC}"/>
              </a:ext>
            </a:extLst>
          </p:cNvPr>
          <p:cNvSpPr>
            <a:spLocks noGrp="1"/>
          </p:cNvSpPr>
          <p:nvPr>
            <p:ph idx="1"/>
          </p:nvPr>
        </p:nvSpPr>
        <p:spPr>
          <a:xfrm>
            <a:off x="523875" y="1845734"/>
            <a:ext cx="11039475" cy="40233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3" name="Straight Connector 2">
            <a:extLst>
              <a:ext uri="{FF2B5EF4-FFF2-40B4-BE49-F238E27FC236}">
                <a16:creationId xmlns:a16="http://schemas.microsoft.com/office/drawing/2014/main" id="{B00FE726-AF99-DEC6-C902-BE6356D388FE}"/>
              </a:ext>
            </a:extLst>
          </p:cNvPr>
          <p:cNvCxnSpPr/>
          <p:nvPr userDrawn="1"/>
        </p:nvCxnSpPr>
        <p:spPr>
          <a:xfrm>
            <a:off x="523875" y="1737360"/>
            <a:ext cx="11039475" cy="0"/>
          </a:xfrm>
          <a:prstGeom prst="line">
            <a:avLst/>
          </a:prstGeom>
        </p:spPr>
        <p:style>
          <a:lnRef idx="1">
            <a:schemeClr val="dk1"/>
          </a:lnRef>
          <a:fillRef idx="0">
            <a:schemeClr val="dk1"/>
          </a:fillRef>
          <a:effectRef idx="0">
            <a:schemeClr val="dk1"/>
          </a:effectRef>
          <a:fontRef idx="minor">
            <a:schemeClr val="tx1"/>
          </a:fontRef>
        </p:style>
      </p:cxnSp>
      <p:sp>
        <p:nvSpPr>
          <p:cNvPr id="7" name="Slide Number Placeholder 5">
            <a:extLst>
              <a:ext uri="{FF2B5EF4-FFF2-40B4-BE49-F238E27FC236}">
                <a16:creationId xmlns:a16="http://schemas.microsoft.com/office/drawing/2014/main" id="{6F8DDCCB-89DB-0A95-03B7-A0603DD2E2AD}"/>
              </a:ext>
            </a:extLst>
          </p:cNvPr>
          <p:cNvSpPr>
            <a:spLocks noGrp="1"/>
          </p:cNvSpPr>
          <p:nvPr>
            <p:ph type="sldNum" sz="quarter" idx="4"/>
          </p:nvPr>
        </p:nvSpPr>
        <p:spPr>
          <a:xfrm>
            <a:off x="11634008" y="6532810"/>
            <a:ext cx="557992" cy="365125"/>
          </a:xfrm>
          <a:prstGeom prst="rect">
            <a:avLst/>
          </a:prstGeom>
        </p:spPr>
        <p:txBody>
          <a:bodyPr/>
          <a:lstStyle>
            <a:lvl1pPr>
              <a:defRPr>
                <a:solidFill>
                  <a:schemeClr val="bg1"/>
                </a:solidFill>
              </a:defRPr>
            </a:lvl1pPr>
          </a:lstStyle>
          <a:p>
            <a:pPr algn="ctr"/>
            <a:fld id="{4FAB73BC-B049-4115-A692-8D63A059BFB8}" type="slidenum">
              <a:rPr lang="en-US" sz="1600" smtClean="0"/>
              <a:pPr algn="ctr"/>
              <a:t>‹#›</a:t>
            </a:fld>
            <a:endParaRPr lang="en-US" sz="1600" dirty="0"/>
          </a:p>
        </p:txBody>
      </p:sp>
      <p:sp>
        <p:nvSpPr>
          <p:cNvPr id="5" name="Footer Placeholder 4">
            <a:extLst>
              <a:ext uri="{FF2B5EF4-FFF2-40B4-BE49-F238E27FC236}">
                <a16:creationId xmlns:a16="http://schemas.microsoft.com/office/drawing/2014/main" id="{745C849F-9A61-6FA0-7F55-DA19139BC280}"/>
              </a:ext>
            </a:extLst>
          </p:cNvPr>
          <p:cNvSpPr>
            <a:spLocks noGrp="1"/>
          </p:cNvSpPr>
          <p:nvPr>
            <p:ph type="ftr" sz="quarter" idx="13"/>
          </p:nvPr>
        </p:nvSpPr>
        <p:spPr>
          <a:xfrm>
            <a:off x="1961248" y="6459785"/>
            <a:ext cx="8595360" cy="365125"/>
          </a:xfrm>
          <a:prstGeom prst="rect">
            <a:avLst/>
          </a:prstGeom>
        </p:spPr>
        <p:txBody>
          <a:bodyPr vert="horz" lIns="91440" tIns="45720" rIns="91440" bIns="45720" rtlCol="0" anchor="ctr"/>
          <a:lstStyle>
            <a:lvl1pPr algn="ctr">
              <a:defRPr sz="1400" cap="all" baseline="0">
                <a:solidFill>
                  <a:srgbClr val="FFFFFF"/>
                </a:solidFill>
              </a:defRPr>
            </a:lvl1pPr>
          </a:lstStyle>
          <a:p>
            <a:r>
              <a:rPr lang="en-US" cap="none" dirty="0"/>
              <a:t>Reference</a:t>
            </a:r>
            <a:endParaRPr lang="en-US" dirty="0"/>
          </a:p>
        </p:txBody>
      </p:sp>
      <p:sp>
        <p:nvSpPr>
          <p:cNvPr id="8" name="Slide Number Placeholder 5">
            <a:extLst>
              <a:ext uri="{FF2B5EF4-FFF2-40B4-BE49-F238E27FC236}">
                <a16:creationId xmlns:a16="http://schemas.microsoft.com/office/drawing/2014/main" id="{77C30745-BFE4-1DCD-1B17-3374693B74DF}"/>
              </a:ext>
            </a:extLst>
          </p:cNvPr>
          <p:cNvSpPr txBox="1">
            <a:spLocks/>
          </p:cNvSpPr>
          <p:nvPr userDrawn="1"/>
        </p:nvSpPr>
        <p:spPr>
          <a:xfrm>
            <a:off x="11633331" y="6532809"/>
            <a:ext cx="557992" cy="365125"/>
          </a:xfrm>
          <a:prstGeom prst="rect">
            <a:avLst/>
          </a:prstGeom>
        </p:spPr>
        <p:txBody>
          <a:bodyPr/>
          <a:lstStyle>
            <a:defPPr>
              <a:defRPr lang="en-US"/>
            </a:defPPr>
            <a:lvl1pPr marL="0" algn="l" defTabSz="457200" rtl="0" eaLnBrk="1" latinLnBrk="0" hangingPunct="1">
              <a:defRPr sz="18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FAB73BC-B049-4115-A692-8D63A059BFB8}" type="slidenum">
              <a:rPr lang="en-US" sz="1600" smtClean="0"/>
              <a:pPr algn="ctr"/>
              <a:t>‹#›</a:t>
            </a:fld>
            <a:endParaRPr lang="en-US" sz="1600" dirty="0"/>
          </a:p>
        </p:txBody>
      </p:sp>
    </p:spTree>
    <p:extLst>
      <p:ext uri="{BB962C8B-B14F-4D97-AF65-F5344CB8AC3E}">
        <p14:creationId xmlns:p14="http://schemas.microsoft.com/office/powerpoint/2010/main" val="1878136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00969F"/>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1" name="Picture 10">
            <a:extLst>
              <a:ext uri="{FF2B5EF4-FFF2-40B4-BE49-F238E27FC236}">
                <a16:creationId xmlns:a16="http://schemas.microsoft.com/office/drawing/2014/main" id="{5378F8A9-6441-DE49-833B-8A6E7E98786B}"/>
              </a:ext>
            </a:extLst>
          </p:cNvPr>
          <p:cNvPicPr>
            <a:picLocks noChangeAspect="1"/>
          </p:cNvPicPr>
          <p:nvPr userDrawn="1"/>
        </p:nvPicPr>
        <p:blipFill>
          <a:blip r:embed="rId2"/>
          <a:srcRect/>
          <a:stretch/>
        </p:blipFill>
        <p:spPr>
          <a:xfrm>
            <a:off x="176245" y="6466049"/>
            <a:ext cx="1523600" cy="337334"/>
          </a:xfrm>
          <a:prstGeom prst="rect">
            <a:avLst/>
          </a:prstGeom>
        </p:spPr>
      </p:pic>
      <p:pic>
        <p:nvPicPr>
          <p:cNvPr id="2" name="Picture 1">
            <a:extLst>
              <a:ext uri="{FF2B5EF4-FFF2-40B4-BE49-F238E27FC236}">
                <a16:creationId xmlns:a16="http://schemas.microsoft.com/office/drawing/2014/main" id="{972C82DF-703A-F3FE-2FDD-079ADAE0895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32854" y="6469014"/>
            <a:ext cx="1282901" cy="355896"/>
          </a:xfrm>
          <a:prstGeom prst="rect">
            <a:avLst/>
          </a:prstGeom>
        </p:spPr>
      </p:pic>
      <p:sp>
        <p:nvSpPr>
          <p:cNvPr id="3" name="Slide Number Placeholder 5">
            <a:extLst>
              <a:ext uri="{FF2B5EF4-FFF2-40B4-BE49-F238E27FC236}">
                <a16:creationId xmlns:a16="http://schemas.microsoft.com/office/drawing/2014/main" id="{5B922354-1CE1-08AC-619C-305005BA5F46}"/>
              </a:ext>
            </a:extLst>
          </p:cNvPr>
          <p:cNvSpPr>
            <a:spLocks noGrp="1"/>
          </p:cNvSpPr>
          <p:nvPr>
            <p:ph type="sldNum" sz="quarter" idx="4"/>
          </p:nvPr>
        </p:nvSpPr>
        <p:spPr>
          <a:xfrm>
            <a:off x="11634008" y="6532810"/>
            <a:ext cx="557992" cy="365125"/>
          </a:xfrm>
          <a:prstGeom prst="rect">
            <a:avLst/>
          </a:prstGeom>
        </p:spPr>
        <p:txBody>
          <a:bodyPr/>
          <a:lstStyle>
            <a:lvl1pPr>
              <a:defRPr>
                <a:solidFill>
                  <a:schemeClr val="bg1"/>
                </a:solidFill>
              </a:defRPr>
            </a:lvl1pPr>
          </a:lstStyle>
          <a:p>
            <a:pPr algn="ctr"/>
            <a:fld id="{4FAB73BC-B049-4115-A692-8D63A059BFB8}" type="slidenum">
              <a:rPr lang="en-US" sz="1600" smtClean="0"/>
              <a:pPr algn="ctr"/>
              <a:t>‹#›</a:t>
            </a:fld>
            <a:endParaRPr lang="en-US" sz="1600" dirty="0"/>
          </a:p>
        </p:txBody>
      </p:sp>
      <p:sp>
        <p:nvSpPr>
          <p:cNvPr id="4" name="Footer Placeholder 4">
            <a:extLst>
              <a:ext uri="{FF2B5EF4-FFF2-40B4-BE49-F238E27FC236}">
                <a16:creationId xmlns:a16="http://schemas.microsoft.com/office/drawing/2014/main" id="{37655E30-F777-7FF0-D798-534346CAB375}"/>
              </a:ext>
            </a:extLst>
          </p:cNvPr>
          <p:cNvSpPr>
            <a:spLocks noGrp="1"/>
          </p:cNvSpPr>
          <p:nvPr>
            <p:ph type="ftr" sz="quarter" idx="13"/>
          </p:nvPr>
        </p:nvSpPr>
        <p:spPr>
          <a:xfrm>
            <a:off x="1961248" y="6459785"/>
            <a:ext cx="8595360" cy="365125"/>
          </a:xfrm>
          <a:prstGeom prst="rect">
            <a:avLst/>
          </a:prstGeom>
        </p:spPr>
        <p:txBody>
          <a:bodyPr vert="horz" lIns="91440" tIns="45720" rIns="91440" bIns="45720" rtlCol="0" anchor="ctr"/>
          <a:lstStyle>
            <a:lvl1pPr algn="ctr">
              <a:defRPr sz="1400" cap="all" baseline="0">
                <a:solidFill>
                  <a:srgbClr val="FFFFFF"/>
                </a:solidFill>
              </a:defRPr>
            </a:lvl1pPr>
          </a:lstStyle>
          <a:p>
            <a:r>
              <a:rPr lang="en-US" cap="none" dirty="0"/>
              <a:t>Reference</a:t>
            </a:r>
            <a:endParaRPr lang="en-US" dirty="0"/>
          </a:p>
        </p:txBody>
      </p:sp>
      <p:sp>
        <p:nvSpPr>
          <p:cNvPr id="7" name="Slide Number Placeholder 5">
            <a:extLst>
              <a:ext uri="{FF2B5EF4-FFF2-40B4-BE49-F238E27FC236}">
                <a16:creationId xmlns:a16="http://schemas.microsoft.com/office/drawing/2014/main" id="{11F137D6-49DE-1111-6E13-234C82A01DAB}"/>
              </a:ext>
            </a:extLst>
          </p:cNvPr>
          <p:cNvSpPr txBox="1">
            <a:spLocks/>
          </p:cNvSpPr>
          <p:nvPr userDrawn="1"/>
        </p:nvSpPr>
        <p:spPr>
          <a:xfrm>
            <a:off x="11633331" y="6532810"/>
            <a:ext cx="557992" cy="365125"/>
          </a:xfrm>
          <a:prstGeom prst="rect">
            <a:avLst/>
          </a:prstGeom>
        </p:spPr>
        <p:txBody>
          <a:bodyPr/>
          <a:lstStyle>
            <a:defPPr>
              <a:defRPr lang="en-US"/>
            </a:defPPr>
            <a:lvl1pPr marL="0" algn="l" defTabSz="457200" rtl="0" eaLnBrk="1" latinLnBrk="0" hangingPunct="1">
              <a:defRPr sz="18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FAB73BC-B049-4115-A692-8D63A059BFB8}" type="slidenum">
              <a:rPr lang="en-US" sz="1600" smtClean="0"/>
              <a:pPr algn="ctr"/>
              <a:t>‹#›</a:t>
            </a:fld>
            <a:endParaRPr lang="en-US" sz="1600" dirty="0"/>
          </a:p>
        </p:txBody>
      </p:sp>
    </p:spTree>
    <p:extLst>
      <p:ext uri="{BB962C8B-B14F-4D97-AF65-F5344CB8AC3E}">
        <p14:creationId xmlns:p14="http://schemas.microsoft.com/office/powerpoint/2010/main" val="19934685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00969F"/>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a:xfrm>
            <a:off x="4800599" y="6459785"/>
            <a:ext cx="6620259" cy="365125"/>
          </a:xfrm>
        </p:spPr>
        <p:txBody>
          <a:bodyPr/>
          <a:lstStyle>
            <a:lvl1pPr algn="l">
              <a:defRPr>
                <a:solidFill>
                  <a:schemeClr val="tx2"/>
                </a:solidFill>
              </a:defRPr>
            </a:lvl1pPr>
          </a:lstStyle>
          <a:p>
            <a:r>
              <a:rPr lang="en-US" cap="none" dirty="0"/>
              <a:t>Reference</a:t>
            </a:r>
            <a:endParaRPr lang="en-US" dirty="0"/>
          </a:p>
        </p:txBody>
      </p:sp>
      <p:pic>
        <p:nvPicPr>
          <p:cNvPr id="11" name="Picture 10">
            <a:extLst>
              <a:ext uri="{FF2B5EF4-FFF2-40B4-BE49-F238E27FC236}">
                <a16:creationId xmlns:a16="http://schemas.microsoft.com/office/drawing/2014/main" id="{D949BF5D-73F9-BD45-926F-110E33FBB3D6}"/>
              </a:ext>
            </a:extLst>
          </p:cNvPr>
          <p:cNvPicPr>
            <a:picLocks noChangeAspect="1"/>
          </p:cNvPicPr>
          <p:nvPr userDrawn="1"/>
        </p:nvPicPr>
        <p:blipFill>
          <a:blip r:embed="rId2"/>
          <a:srcRect/>
          <a:stretch/>
        </p:blipFill>
        <p:spPr>
          <a:xfrm>
            <a:off x="176245" y="6466049"/>
            <a:ext cx="1523600" cy="337334"/>
          </a:xfrm>
          <a:prstGeom prst="rect">
            <a:avLst/>
          </a:prstGeom>
        </p:spPr>
      </p:pic>
      <p:pic>
        <p:nvPicPr>
          <p:cNvPr id="5" name="Picture 4">
            <a:extLst>
              <a:ext uri="{FF2B5EF4-FFF2-40B4-BE49-F238E27FC236}">
                <a16:creationId xmlns:a16="http://schemas.microsoft.com/office/drawing/2014/main" id="{258FD835-8F33-105C-FB1D-4B65089CB30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08029" y="6469014"/>
            <a:ext cx="1282901" cy="355896"/>
          </a:xfrm>
          <a:prstGeom prst="rect">
            <a:avLst/>
          </a:prstGeom>
        </p:spPr>
      </p:pic>
      <p:sp>
        <p:nvSpPr>
          <p:cNvPr id="10" name="Slide Number Placeholder 5">
            <a:extLst>
              <a:ext uri="{FF2B5EF4-FFF2-40B4-BE49-F238E27FC236}">
                <a16:creationId xmlns:a16="http://schemas.microsoft.com/office/drawing/2014/main" id="{392F10CD-4797-D65F-8FEC-27A8AB3F09D1}"/>
              </a:ext>
            </a:extLst>
          </p:cNvPr>
          <p:cNvSpPr>
            <a:spLocks noGrp="1"/>
          </p:cNvSpPr>
          <p:nvPr>
            <p:ph type="sldNum" sz="quarter" idx="4"/>
          </p:nvPr>
        </p:nvSpPr>
        <p:spPr>
          <a:xfrm>
            <a:off x="11634008" y="6532810"/>
            <a:ext cx="557992" cy="365125"/>
          </a:xfrm>
          <a:prstGeom prst="rect">
            <a:avLst/>
          </a:prstGeom>
        </p:spPr>
        <p:txBody>
          <a:bodyPr/>
          <a:lstStyle>
            <a:lvl1pPr>
              <a:defRPr>
                <a:solidFill>
                  <a:schemeClr val="tx2"/>
                </a:solidFill>
              </a:defRPr>
            </a:lvl1pPr>
          </a:lstStyle>
          <a:p>
            <a:pPr algn="ctr"/>
            <a:fld id="{4FAB73BC-B049-4115-A692-8D63A059BFB8}" type="slidenum">
              <a:rPr lang="en-US" sz="1600" smtClean="0"/>
              <a:pPr algn="ctr"/>
              <a:t>‹#›</a:t>
            </a:fld>
            <a:endParaRPr lang="en-US" sz="1600" dirty="0"/>
          </a:p>
        </p:txBody>
      </p:sp>
      <p:sp>
        <p:nvSpPr>
          <p:cNvPr id="7" name="Slide Number Placeholder 5">
            <a:extLst>
              <a:ext uri="{FF2B5EF4-FFF2-40B4-BE49-F238E27FC236}">
                <a16:creationId xmlns:a16="http://schemas.microsoft.com/office/drawing/2014/main" id="{700F898E-1FC2-4C8B-7095-41D6D9151995}"/>
              </a:ext>
            </a:extLst>
          </p:cNvPr>
          <p:cNvSpPr txBox="1">
            <a:spLocks/>
          </p:cNvSpPr>
          <p:nvPr userDrawn="1"/>
        </p:nvSpPr>
        <p:spPr>
          <a:xfrm>
            <a:off x="11634008" y="6532809"/>
            <a:ext cx="557992" cy="365125"/>
          </a:xfrm>
          <a:prstGeom prst="rect">
            <a:avLst/>
          </a:prstGeom>
        </p:spPr>
        <p:txBody>
          <a:bodyPr/>
          <a:lstStyle>
            <a:defPPr>
              <a:defRPr lang="en-US"/>
            </a:defPPr>
            <a:lvl1pPr marL="0" algn="l" defTabSz="457200" rtl="0" eaLnBrk="1" latinLnBrk="0" hangingPunct="1">
              <a:defRPr sz="1800" kern="1200">
                <a:solidFill>
                  <a:schemeClr val="tx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FAB73BC-B049-4115-A692-8D63A059BFB8}" type="slidenum">
              <a:rPr lang="en-US" sz="1600" smtClean="0"/>
              <a:pPr algn="ctr"/>
              <a:t>‹#›</a:t>
            </a:fld>
            <a:endParaRPr lang="en-US" sz="1600" dirty="0"/>
          </a:p>
        </p:txBody>
      </p:sp>
    </p:spTree>
    <p:extLst>
      <p:ext uri="{BB962C8B-B14F-4D97-AF65-F5344CB8AC3E}">
        <p14:creationId xmlns:p14="http://schemas.microsoft.com/office/powerpoint/2010/main" val="21383239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00969F"/>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4000" b="0">
                <a:solidFill>
                  <a:srgbClr val="FFFFFF"/>
                </a:solidFill>
              </a:defRPr>
            </a:lvl1pPr>
          </a:lstStyle>
          <a:p>
            <a:r>
              <a:rPr lang="en-US" dirty="0"/>
              <a:t>Click to edit Master title style</a:t>
            </a:r>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20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pic>
        <p:nvPicPr>
          <p:cNvPr id="11" name="Picture 10">
            <a:extLst>
              <a:ext uri="{FF2B5EF4-FFF2-40B4-BE49-F238E27FC236}">
                <a16:creationId xmlns:a16="http://schemas.microsoft.com/office/drawing/2014/main" id="{8E07F8E5-2529-554F-8810-9EE662CF5C36}"/>
              </a:ext>
            </a:extLst>
          </p:cNvPr>
          <p:cNvPicPr>
            <a:picLocks noChangeAspect="1"/>
          </p:cNvPicPr>
          <p:nvPr userDrawn="1"/>
        </p:nvPicPr>
        <p:blipFill>
          <a:blip r:embed="rId3"/>
          <a:srcRect/>
          <a:stretch/>
        </p:blipFill>
        <p:spPr>
          <a:xfrm>
            <a:off x="176245" y="6466049"/>
            <a:ext cx="1523600" cy="337334"/>
          </a:xfrm>
          <a:prstGeom prst="rect">
            <a:avLst/>
          </a:prstGeom>
        </p:spPr>
      </p:pic>
      <p:pic>
        <p:nvPicPr>
          <p:cNvPr id="5" name="Picture 4">
            <a:extLst>
              <a:ext uri="{FF2B5EF4-FFF2-40B4-BE49-F238E27FC236}">
                <a16:creationId xmlns:a16="http://schemas.microsoft.com/office/drawing/2014/main" id="{A2E6379E-5750-DC43-3003-93EF510F109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732854" y="6469014"/>
            <a:ext cx="1282901" cy="355896"/>
          </a:xfrm>
          <a:prstGeom prst="rect">
            <a:avLst/>
          </a:prstGeom>
        </p:spPr>
      </p:pic>
      <p:sp>
        <p:nvSpPr>
          <p:cNvPr id="10" name="Slide Number Placeholder 5">
            <a:extLst>
              <a:ext uri="{FF2B5EF4-FFF2-40B4-BE49-F238E27FC236}">
                <a16:creationId xmlns:a16="http://schemas.microsoft.com/office/drawing/2014/main" id="{ECA633FE-3486-D96C-A456-93B04F9A0940}"/>
              </a:ext>
            </a:extLst>
          </p:cNvPr>
          <p:cNvSpPr>
            <a:spLocks noGrp="1"/>
          </p:cNvSpPr>
          <p:nvPr>
            <p:ph type="sldNum" sz="quarter" idx="4"/>
          </p:nvPr>
        </p:nvSpPr>
        <p:spPr>
          <a:xfrm>
            <a:off x="11634008" y="6532810"/>
            <a:ext cx="557992" cy="365125"/>
          </a:xfrm>
          <a:prstGeom prst="rect">
            <a:avLst/>
          </a:prstGeom>
        </p:spPr>
        <p:txBody>
          <a:bodyPr/>
          <a:lstStyle>
            <a:lvl1pPr>
              <a:defRPr>
                <a:solidFill>
                  <a:schemeClr val="bg1"/>
                </a:solidFill>
              </a:defRPr>
            </a:lvl1pPr>
          </a:lstStyle>
          <a:p>
            <a:pPr algn="ctr"/>
            <a:fld id="{4FAB73BC-B049-4115-A692-8D63A059BFB8}" type="slidenum">
              <a:rPr lang="en-US" sz="1600" smtClean="0"/>
              <a:pPr algn="ctr"/>
              <a:t>‹#›</a:t>
            </a:fld>
            <a:endParaRPr lang="en-US" sz="1600" dirty="0"/>
          </a:p>
        </p:txBody>
      </p:sp>
      <p:sp>
        <p:nvSpPr>
          <p:cNvPr id="7" name="Footer Placeholder 4">
            <a:extLst>
              <a:ext uri="{FF2B5EF4-FFF2-40B4-BE49-F238E27FC236}">
                <a16:creationId xmlns:a16="http://schemas.microsoft.com/office/drawing/2014/main" id="{4EAC7BA5-C7CD-2555-D62A-CCC2E4F8F82F}"/>
              </a:ext>
            </a:extLst>
          </p:cNvPr>
          <p:cNvSpPr>
            <a:spLocks noGrp="1"/>
          </p:cNvSpPr>
          <p:nvPr>
            <p:ph type="ftr" sz="quarter" idx="3"/>
          </p:nvPr>
        </p:nvSpPr>
        <p:spPr>
          <a:xfrm>
            <a:off x="2029968" y="6459785"/>
            <a:ext cx="8595360" cy="365125"/>
          </a:xfrm>
          <a:prstGeom prst="rect">
            <a:avLst/>
          </a:prstGeom>
        </p:spPr>
        <p:txBody>
          <a:bodyPr vert="horz" lIns="91440" tIns="45720" rIns="91440" bIns="45720" rtlCol="0" anchor="ctr"/>
          <a:lstStyle>
            <a:lvl1pPr algn="ctr">
              <a:defRPr sz="1400" cap="all" baseline="0">
                <a:solidFill>
                  <a:srgbClr val="FFFFFF"/>
                </a:solidFill>
              </a:defRPr>
            </a:lvl1pPr>
          </a:lstStyle>
          <a:p>
            <a:r>
              <a:rPr lang="en-US" cap="none" dirty="0"/>
              <a:t>Reference</a:t>
            </a:r>
            <a:endParaRPr lang="en-US" dirty="0"/>
          </a:p>
        </p:txBody>
      </p:sp>
    </p:spTree>
    <p:extLst>
      <p:ext uri="{BB962C8B-B14F-4D97-AF65-F5344CB8AC3E}">
        <p14:creationId xmlns:p14="http://schemas.microsoft.com/office/powerpoint/2010/main" val="2717028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00969F"/>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523875" y="286603"/>
            <a:ext cx="11039475" cy="1450757"/>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523875" y="1845733"/>
            <a:ext cx="11039475" cy="4183583"/>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p:txBody>
      </p:sp>
      <p:sp>
        <p:nvSpPr>
          <p:cNvPr id="5" name="Footer Placeholder 4"/>
          <p:cNvSpPr>
            <a:spLocks noGrp="1"/>
          </p:cNvSpPr>
          <p:nvPr>
            <p:ph type="ftr" sz="quarter" idx="3"/>
          </p:nvPr>
        </p:nvSpPr>
        <p:spPr>
          <a:xfrm>
            <a:off x="1961248" y="6459785"/>
            <a:ext cx="8595360" cy="365125"/>
          </a:xfrm>
          <a:prstGeom prst="rect">
            <a:avLst/>
          </a:prstGeom>
        </p:spPr>
        <p:txBody>
          <a:bodyPr vert="horz" lIns="91440" tIns="45720" rIns="91440" bIns="45720" rtlCol="0" anchor="ctr"/>
          <a:lstStyle>
            <a:lvl1pPr algn="ctr">
              <a:defRPr sz="1400" cap="all" baseline="0">
                <a:solidFill>
                  <a:srgbClr val="FFFFFF"/>
                </a:solidFill>
              </a:defRPr>
            </a:lvl1pPr>
          </a:lstStyle>
          <a:p>
            <a:r>
              <a:rPr lang="en-US" cap="none"/>
              <a:t>Reference</a:t>
            </a:r>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A9D5FBE2-8622-C846-82BF-0D63DEE2CDE9}"/>
              </a:ext>
            </a:extLst>
          </p:cNvPr>
          <p:cNvPicPr>
            <a:picLocks noChangeAspect="1"/>
          </p:cNvPicPr>
          <p:nvPr userDrawn="1"/>
        </p:nvPicPr>
        <p:blipFill>
          <a:blip r:embed="rId10"/>
          <a:srcRect/>
          <a:stretch/>
        </p:blipFill>
        <p:spPr>
          <a:xfrm>
            <a:off x="176245" y="6466049"/>
            <a:ext cx="1523600" cy="337334"/>
          </a:xfrm>
          <a:prstGeom prst="rect">
            <a:avLst/>
          </a:prstGeom>
        </p:spPr>
      </p:pic>
      <p:pic>
        <p:nvPicPr>
          <p:cNvPr id="4" name="Picture 3">
            <a:extLst>
              <a:ext uri="{FF2B5EF4-FFF2-40B4-BE49-F238E27FC236}">
                <a16:creationId xmlns:a16="http://schemas.microsoft.com/office/drawing/2014/main" id="{DEAFBDC4-D3E8-32AB-1A76-62E46BB20805}"/>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732854" y="6469014"/>
            <a:ext cx="1282901" cy="355896"/>
          </a:xfrm>
          <a:prstGeom prst="rect">
            <a:avLst/>
          </a:prstGeom>
        </p:spPr>
      </p:pic>
      <p:cxnSp>
        <p:nvCxnSpPr>
          <p:cNvPr id="8" name="Straight Connector 7">
            <a:extLst>
              <a:ext uri="{FF2B5EF4-FFF2-40B4-BE49-F238E27FC236}">
                <a16:creationId xmlns:a16="http://schemas.microsoft.com/office/drawing/2014/main" id="{07715375-B2E5-0C09-448F-091D221D3ECA}"/>
              </a:ext>
            </a:extLst>
          </p:cNvPr>
          <p:cNvCxnSpPr/>
          <p:nvPr userDrawn="1"/>
        </p:nvCxnSpPr>
        <p:spPr>
          <a:xfrm>
            <a:off x="523875" y="1737360"/>
            <a:ext cx="11039475" cy="0"/>
          </a:xfrm>
          <a:prstGeom prst="line">
            <a:avLst/>
          </a:prstGeom>
        </p:spPr>
        <p:style>
          <a:lnRef idx="1">
            <a:schemeClr val="dk1"/>
          </a:lnRef>
          <a:fillRef idx="0">
            <a:schemeClr val="dk1"/>
          </a:fillRef>
          <a:effectRef idx="0">
            <a:schemeClr val="dk1"/>
          </a:effectRef>
          <a:fontRef idx="minor">
            <a:schemeClr val="tx1"/>
          </a:fontRef>
        </p:style>
      </p:cxnSp>
      <p:sp>
        <p:nvSpPr>
          <p:cNvPr id="11" name="Slide Number Placeholder 5">
            <a:extLst>
              <a:ext uri="{FF2B5EF4-FFF2-40B4-BE49-F238E27FC236}">
                <a16:creationId xmlns:a16="http://schemas.microsoft.com/office/drawing/2014/main" id="{10CFC069-5949-88C9-C853-32118F405EB2}"/>
              </a:ext>
            </a:extLst>
          </p:cNvPr>
          <p:cNvSpPr>
            <a:spLocks noGrp="1"/>
          </p:cNvSpPr>
          <p:nvPr>
            <p:ph type="sldNum" sz="quarter" idx="4"/>
          </p:nvPr>
        </p:nvSpPr>
        <p:spPr>
          <a:xfrm>
            <a:off x="11634008" y="6532810"/>
            <a:ext cx="557992" cy="365125"/>
          </a:xfrm>
          <a:prstGeom prst="rect">
            <a:avLst/>
          </a:prstGeom>
        </p:spPr>
        <p:txBody>
          <a:bodyPr/>
          <a:lstStyle>
            <a:lvl1pPr>
              <a:defRPr>
                <a:solidFill>
                  <a:schemeClr val="bg1"/>
                </a:solidFill>
              </a:defRPr>
            </a:lvl1pPr>
          </a:lstStyle>
          <a:p>
            <a:pPr algn="ctr"/>
            <a:fld id="{4FAB73BC-B049-4115-A692-8D63A059BFB8}" type="slidenum">
              <a:rPr lang="en-US" sz="1600" smtClean="0"/>
              <a:pPr algn="ctr"/>
              <a:t>‹#›</a:t>
            </a:fld>
            <a:endParaRPr lang="en-US" sz="1600" dirty="0"/>
          </a:p>
        </p:txBody>
      </p:sp>
    </p:spTree>
    <p:extLst>
      <p:ext uri="{BB962C8B-B14F-4D97-AF65-F5344CB8AC3E}">
        <p14:creationId xmlns:p14="http://schemas.microsoft.com/office/powerpoint/2010/main" val="353722647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5" r:id="rId3"/>
    <p:sldLayoutId id="2147483666" r:id="rId4"/>
    <p:sldLayoutId id="2147483667" r:id="rId5"/>
    <p:sldLayoutId id="2147483668" r:id="rId6"/>
    <p:sldLayoutId id="2147483669" r:id="rId7"/>
    <p:sldLayoutId id="2147483670" r:id="rId8"/>
  </p:sldLayoutIdLst>
  <p:hf sldNum="0" hdr="0" ftr="0" dt="0"/>
  <p:txStyles>
    <p:titleStyle>
      <a:lvl1pPr algn="ctr"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3200" kern="1200">
          <a:solidFill>
            <a:schemeClr val="tx1">
              <a:lumMod val="75000"/>
              <a:lumOff val="25000"/>
            </a:schemeClr>
          </a:solidFill>
          <a:latin typeface="+mn-lt"/>
          <a:ea typeface="+mn-ea"/>
          <a:cs typeface="+mn-cs"/>
        </a:defRPr>
      </a:lvl1pPr>
      <a:lvl2pPr marL="347663" indent="-347663"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3000" kern="1200">
          <a:solidFill>
            <a:schemeClr val="tx1">
              <a:lumMod val="75000"/>
              <a:lumOff val="25000"/>
            </a:schemeClr>
          </a:solidFill>
          <a:latin typeface="+mn-lt"/>
          <a:ea typeface="+mn-ea"/>
          <a:cs typeface="+mn-cs"/>
        </a:defRPr>
      </a:lvl2pPr>
      <a:lvl3pPr marL="576263" indent="-347663"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2600" kern="1200">
          <a:solidFill>
            <a:schemeClr val="tx1">
              <a:lumMod val="75000"/>
              <a:lumOff val="25000"/>
            </a:schemeClr>
          </a:solidFill>
          <a:latin typeface="+mn-lt"/>
          <a:ea typeface="+mn-ea"/>
          <a:cs typeface="+mn-cs"/>
        </a:defRPr>
      </a:lvl3pPr>
      <a:lvl4pPr marL="857250" indent="-400050"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2200" kern="1200">
          <a:solidFill>
            <a:schemeClr val="tx1">
              <a:lumMod val="75000"/>
              <a:lumOff val="25000"/>
            </a:schemeClr>
          </a:solidFill>
          <a:latin typeface="+mn-lt"/>
          <a:ea typeface="+mn-ea"/>
          <a:cs typeface="+mn-cs"/>
        </a:defRPr>
      </a:lvl4pPr>
      <a:lvl5pPr marL="1028700" indent="-342900"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2000" kern="1200">
          <a:solidFill>
            <a:schemeClr val="tx1">
              <a:lumMod val="75000"/>
              <a:lumOff val="25000"/>
            </a:schemeClr>
          </a:solidFill>
          <a:latin typeface="+mn-lt"/>
          <a:ea typeface="+mn-ea"/>
          <a:cs typeface="+mn-cs"/>
        </a:defRPr>
      </a:lvl5pPr>
      <a:lvl6pPr marL="1262063" indent="-347663"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18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hyperlink" Target="https://natap.or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hyperlink" Target="https://natap.org/"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natap.org/" TargetMode="External"/><Relationship Id="rId2" Type="http://schemas.openxmlformats.org/officeDocument/2006/relationships/image" Target="../media/image10.gif"/><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hyperlink" Target="https://natap.org/"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hyperlink" Target="https://natap.org/"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hyperlink" Target="https://www.hivma.org/globalassets/ektron-import/hivma/hivma-resource-directory.pdf" TargetMode="External"/><Relationship Id="rId3" Type="http://schemas.openxmlformats.org/officeDocument/2006/relationships/hyperlink" Target="http://nccc.ucsf.edu/" TargetMode="External"/><Relationship Id="rId7" Type="http://schemas.openxmlformats.org/officeDocument/2006/relationships/hyperlink" Target="https://targethiv.org/library/aetc-national-coordinating-resource-center-0"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hyperlink" Target="https://aidsetc.org/nhc" TargetMode="External"/><Relationship Id="rId5" Type="http://schemas.openxmlformats.org/officeDocument/2006/relationships/hyperlink" Target="mailto:hivecho@salud.unm.edu" TargetMode="External"/><Relationship Id="rId10" Type="http://schemas.openxmlformats.org/officeDocument/2006/relationships/hyperlink" Target="http://www.scaetc.org/" TargetMode="External"/><Relationship Id="rId4" Type="http://schemas.openxmlformats.org/officeDocument/2006/relationships/hyperlink" Target="http://echo.unm.edu/" TargetMode="External"/><Relationship Id="rId9" Type="http://schemas.openxmlformats.org/officeDocument/2006/relationships/hyperlink" Target="mailto:scaetcecho@salud.unm.edu"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22569" y="758952"/>
            <a:ext cx="11021439" cy="3566160"/>
          </a:xfrm>
        </p:spPr>
        <p:txBody>
          <a:bodyPr>
            <a:noAutofit/>
          </a:bodyPr>
          <a:lstStyle/>
          <a:p>
            <a:r>
              <a:rPr lang="en-US" sz="5400" b="1" dirty="0">
                <a:solidFill>
                  <a:schemeClr val="tx1">
                    <a:lumMod val="65000"/>
                    <a:lumOff val="35000"/>
                  </a:schemeClr>
                </a:solidFill>
                <a:cs typeface="Arial" panose="020B0604020202020204" pitchFamily="34" charset="0"/>
              </a:rPr>
              <a:t>Primary Prevention of Cardiovascular Disease in PWH: The REPRIEVE Trial</a:t>
            </a:r>
          </a:p>
        </p:txBody>
      </p:sp>
      <p:sp>
        <p:nvSpPr>
          <p:cNvPr id="3" name="Subtitle 2"/>
          <p:cNvSpPr>
            <a:spLocks noGrp="1"/>
          </p:cNvSpPr>
          <p:nvPr>
            <p:ph type="subTitle" idx="4294967295"/>
          </p:nvPr>
        </p:nvSpPr>
        <p:spPr>
          <a:xfrm>
            <a:off x="622570" y="4455620"/>
            <a:ext cx="11021439" cy="1743792"/>
          </a:xfrm>
        </p:spPr>
        <p:txBody>
          <a:bodyPr/>
          <a:lstStyle/>
          <a:p>
            <a:pPr algn="ctr"/>
            <a:r>
              <a:rPr lang="en-US" dirty="0">
                <a:latin typeface="+mn-lt"/>
              </a:rPr>
              <a:t>Linda Gorgos, MD, MSc, FIDSA</a:t>
            </a:r>
          </a:p>
          <a:p>
            <a:pPr algn="ctr"/>
            <a:r>
              <a:rPr lang="en-US" sz="2400" dirty="0">
                <a:latin typeface="+mn-lt"/>
              </a:rPr>
              <a:t>Medica Director </a:t>
            </a:r>
            <a:r>
              <a:rPr lang="en-US" sz="2400" dirty="0"/>
              <a:t>| AXCES Research Group</a:t>
            </a:r>
          </a:p>
          <a:p>
            <a:pPr algn="ctr"/>
            <a:r>
              <a:rPr lang="en-US" sz="2400" dirty="0">
                <a:latin typeface="+mn-lt"/>
              </a:rPr>
              <a:t>Santa Fe, NM</a:t>
            </a:r>
          </a:p>
        </p:txBody>
      </p:sp>
      <p:pic>
        <p:nvPicPr>
          <p:cNvPr id="4" name="Picture 3">
            <a:extLst>
              <a:ext uri="{FF2B5EF4-FFF2-40B4-BE49-F238E27FC236}">
                <a16:creationId xmlns:a16="http://schemas.microsoft.com/office/drawing/2014/main" id="{72F4E13F-0ECD-FF0C-417E-2576CB6C1D5B}"/>
              </a:ext>
            </a:extLst>
          </p:cNvPr>
          <p:cNvPicPr>
            <a:picLocks noChangeAspect="1"/>
          </p:cNvPicPr>
          <p:nvPr/>
        </p:nvPicPr>
        <p:blipFill>
          <a:blip r:embed="rId3"/>
          <a:srcRect/>
          <a:stretch/>
        </p:blipFill>
        <p:spPr>
          <a:xfrm>
            <a:off x="1648043" y="410815"/>
            <a:ext cx="5693875" cy="1195922"/>
          </a:xfrm>
          <a:prstGeom prst="rect">
            <a:avLst/>
          </a:prstGeom>
        </p:spPr>
      </p:pic>
      <p:pic>
        <p:nvPicPr>
          <p:cNvPr id="5" name="Picture 4" descr="A red and blue logo&#10;&#10;Description automatically generated">
            <a:extLst>
              <a:ext uri="{FF2B5EF4-FFF2-40B4-BE49-F238E27FC236}">
                <a16:creationId xmlns:a16="http://schemas.microsoft.com/office/drawing/2014/main" id="{F017DD5D-D94F-4678-95AA-025BFB93BAC3}"/>
              </a:ext>
            </a:extLst>
          </p:cNvPr>
          <p:cNvPicPr>
            <a:picLocks noChangeAspect="1"/>
          </p:cNvPicPr>
          <p:nvPr/>
        </p:nvPicPr>
        <p:blipFill rotWithShape="1">
          <a:blip r:embed="rId4"/>
          <a:srcRect r="6006"/>
          <a:stretch/>
        </p:blipFill>
        <p:spPr>
          <a:xfrm>
            <a:off x="7315923" y="121491"/>
            <a:ext cx="3951934" cy="1743793"/>
          </a:xfrm>
          <a:prstGeom prst="rect">
            <a:avLst/>
          </a:prstGeom>
        </p:spPr>
      </p:pic>
      <p:sp>
        <p:nvSpPr>
          <p:cNvPr id="6" name="TextBox 5">
            <a:extLst>
              <a:ext uri="{FF2B5EF4-FFF2-40B4-BE49-F238E27FC236}">
                <a16:creationId xmlns:a16="http://schemas.microsoft.com/office/drawing/2014/main" id="{CD33E457-3119-D127-AA62-9970D3D98AC6}"/>
              </a:ext>
            </a:extLst>
          </p:cNvPr>
          <p:cNvSpPr txBox="1"/>
          <p:nvPr/>
        </p:nvSpPr>
        <p:spPr>
          <a:xfrm>
            <a:off x="4120033" y="1670320"/>
            <a:ext cx="3951934" cy="584775"/>
          </a:xfrm>
          <a:prstGeom prst="rect">
            <a:avLst/>
          </a:prstGeom>
          <a:noFill/>
        </p:spPr>
        <p:txBody>
          <a:bodyPr wrap="square">
            <a:spAutoFit/>
          </a:bodyPr>
          <a:lstStyle/>
          <a:p>
            <a:pPr algn="ctr"/>
            <a:r>
              <a:rPr lang="en-US" sz="3200" dirty="0">
                <a:solidFill>
                  <a:schemeClr val="tx2"/>
                </a:solidFill>
                <a:latin typeface="+mj-lt"/>
              </a:rPr>
              <a:t>HIV ECHO Clinic</a:t>
            </a:r>
            <a:endParaRPr lang="en-US" sz="3200" cap="none" dirty="0">
              <a:solidFill>
                <a:schemeClr val="tx2"/>
              </a:solidFill>
              <a:latin typeface="+mj-lt"/>
            </a:endParaRPr>
          </a:p>
        </p:txBody>
      </p:sp>
      <p:sp>
        <p:nvSpPr>
          <p:cNvPr id="7" name="Footer Placeholder 4">
            <a:extLst>
              <a:ext uri="{FF2B5EF4-FFF2-40B4-BE49-F238E27FC236}">
                <a16:creationId xmlns:a16="http://schemas.microsoft.com/office/drawing/2014/main" id="{F0A0D0EE-1351-5D46-3B8F-612C76E9BC88}"/>
              </a:ext>
            </a:extLst>
          </p:cNvPr>
          <p:cNvSpPr txBox="1">
            <a:spLocks/>
          </p:cNvSpPr>
          <p:nvPr/>
        </p:nvSpPr>
        <p:spPr>
          <a:xfrm>
            <a:off x="1961248" y="6459785"/>
            <a:ext cx="859536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cap="all" baseline="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cap="none" dirty="0"/>
              <a:t>17 October 2023</a:t>
            </a:r>
            <a:endParaRPr lang="en-US" sz="2000" dirty="0"/>
          </a:p>
        </p:txBody>
      </p:sp>
    </p:spTree>
    <p:extLst>
      <p:ext uri="{BB962C8B-B14F-4D97-AF65-F5344CB8AC3E}">
        <p14:creationId xmlns:p14="http://schemas.microsoft.com/office/powerpoint/2010/main" val="12725053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69D71D3-7984-7470-AFF7-BEC8C18AD66B}"/>
              </a:ext>
            </a:extLst>
          </p:cNvPr>
          <p:cNvSpPr>
            <a:spLocks noGrp="1"/>
          </p:cNvSpPr>
          <p:nvPr>
            <p:ph idx="1"/>
          </p:nvPr>
        </p:nvSpPr>
        <p:spPr/>
        <p:txBody>
          <a:bodyPr>
            <a:normAutofit/>
          </a:bodyPr>
          <a:lstStyle/>
          <a:p>
            <a:pPr marL="457200" indent="-457200">
              <a:spcBef>
                <a:spcPts val="600"/>
              </a:spcBef>
              <a:buFont typeface="Arial" panose="020B0604020202020204" pitchFamily="34" charset="0"/>
              <a:buChar char="•"/>
            </a:pPr>
            <a:r>
              <a:rPr lang="en-US" sz="2800" dirty="0"/>
              <a:t>Large worldwide cohort (N=7,769), high income and lower income settings</a:t>
            </a:r>
          </a:p>
          <a:p>
            <a:pPr marL="457200" indent="-457200">
              <a:spcBef>
                <a:spcPts val="600"/>
              </a:spcBef>
              <a:buFont typeface="Arial" panose="020B0604020202020204" pitchFamily="34" charset="0"/>
              <a:buChar char="•"/>
            </a:pPr>
            <a:endParaRPr lang="en-US" sz="800" dirty="0"/>
          </a:p>
          <a:p>
            <a:pPr marL="457200" indent="-457200">
              <a:spcBef>
                <a:spcPts val="600"/>
              </a:spcBef>
              <a:buFont typeface="Arial" panose="020B0604020202020204" pitchFamily="34" charset="0"/>
              <a:buChar char="•"/>
            </a:pPr>
            <a:r>
              <a:rPr lang="en-US" sz="2800" dirty="0"/>
              <a:t>Median follow up of 5.1 years, &gt;80% remained in follow up</a:t>
            </a:r>
          </a:p>
          <a:p>
            <a:pPr marL="457200" indent="-457200">
              <a:spcBef>
                <a:spcPts val="600"/>
              </a:spcBef>
              <a:buFont typeface="Arial" panose="020B0604020202020204" pitchFamily="34" charset="0"/>
              <a:buChar char="•"/>
            </a:pPr>
            <a:endParaRPr lang="en-US" sz="800" dirty="0"/>
          </a:p>
          <a:p>
            <a:pPr marL="457200" indent="-457200">
              <a:spcBef>
                <a:spcPts val="600"/>
              </a:spcBef>
              <a:buFont typeface="Arial" panose="020B0604020202020204" pitchFamily="34" charset="0"/>
              <a:buChar char="•"/>
            </a:pPr>
            <a:r>
              <a:rPr lang="en-US" sz="2800" b="1" dirty="0"/>
              <a:t>Composite endpoint</a:t>
            </a:r>
            <a:r>
              <a:rPr lang="en-US" sz="2800" dirty="0"/>
              <a:t>: CVD death, myocardial infarction (MI), unstable angina, transient ischemic attack (TIA) and stroke, arterial revascularization, peripheral arterial disease</a:t>
            </a:r>
          </a:p>
          <a:p>
            <a:pPr marL="457200" indent="-457200">
              <a:spcBef>
                <a:spcPts val="600"/>
              </a:spcBef>
              <a:buFont typeface="Arial" panose="020B0604020202020204" pitchFamily="34" charset="0"/>
              <a:buChar char="•"/>
            </a:pPr>
            <a:endParaRPr lang="en-US" sz="800" dirty="0"/>
          </a:p>
          <a:p>
            <a:pPr marL="457200" indent="-457200">
              <a:spcBef>
                <a:spcPts val="200"/>
              </a:spcBef>
              <a:buFont typeface="Arial" panose="020B0604020202020204" pitchFamily="34" charset="0"/>
              <a:buChar char="•"/>
            </a:pPr>
            <a:r>
              <a:rPr lang="en-US" sz="2800" dirty="0"/>
              <a:t>Data Safety Monitoring Board (DSMB) closed trial early for efficacy</a:t>
            </a:r>
          </a:p>
          <a:p>
            <a:endParaRPr lang="en-US" dirty="0"/>
          </a:p>
        </p:txBody>
      </p:sp>
      <p:sp>
        <p:nvSpPr>
          <p:cNvPr id="4" name="Title 2">
            <a:extLst>
              <a:ext uri="{FF2B5EF4-FFF2-40B4-BE49-F238E27FC236}">
                <a16:creationId xmlns:a16="http://schemas.microsoft.com/office/drawing/2014/main" id="{2092E528-C963-2702-B188-CB679BCC9B72}"/>
              </a:ext>
            </a:extLst>
          </p:cNvPr>
          <p:cNvSpPr>
            <a:spLocks noGrp="1"/>
          </p:cNvSpPr>
          <p:nvPr>
            <p:ph type="title"/>
          </p:nvPr>
        </p:nvSpPr>
        <p:spPr>
          <a:xfrm>
            <a:off x="523875" y="287338"/>
            <a:ext cx="11039475" cy="1449387"/>
          </a:xfrm>
        </p:spPr>
        <p:txBody>
          <a:bodyPr/>
          <a:lstStyle/>
          <a:p>
            <a:r>
              <a:rPr lang="en-US" dirty="0"/>
              <a:t>The REPRIEVE Trial</a:t>
            </a:r>
          </a:p>
        </p:txBody>
      </p:sp>
      <p:sp>
        <p:nvSpPr>
          <p:cNvPr id="5" name="TextBox 4">
            <a:extLst>
              <a:ext uri="{FF2B5EF4-FFF2-40B4-BE49-F238E27FC236}">
                <a16:creationId xmlns:a16="http://schemas.microsoft.com/office/drawing/2014/main" id="{22E9755C-35E5-0DB5-DA12-36D0F134D80C}"/>
              </a:ext>
            </a:extLst>
          </p:cNvPr>
          <p:cNvSpPr txBox="1"/>
          <p:nvPr/>
        </p:nvSpPr>
        <p:spPr>
          <a:xfrm>
            <a:off x="2922149" y="6396336"/>
            <a:ext cx="6867940" cy="523220"/>
          </a:xfrm>
          <a:prstGeom prst="rect">
            <a:avLst/>
          </a:prstGeom>
          <a:noFill/>
        </p:spPr>
        <p:txBody>
          <a:bodyPr wrap="square" rtlCol="0">
            <a:spAutoFit/>
          </a:bodyPr>
          <a:lstStyle/>
          <a:p>
            <a:pPr algn="ctr"/>
            <a:r>
              <a:rPr lang="en-US" sz="1400" dirty="0">
                <a:solidFill>
                  <a:schemeClr val="bg1"/>
                </a:solidFill>
              </a:rPr>
              <a:t>Grinspoon et al, Pitavastatin to Prevent Cardiovascular Disease in HIV Infection, NEJM, 23JUL2023, DOI: 10.1056</a:t>
            </a:r>
          </a:p>
        </p:txBody>
      </p:sp>
    </p:spTree>
    <p:extLst>
      <p:ext uri="{BB962C8B-B14F-4D97-AF65-F5344CB8AC3E}">
        <p14:creationId xmlns:p14="http://schemas.microsoft.com/office/powerpoint/2010/main" val="3050785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A3CB50D-BE15-95E1-1A87-69C6A68EB729}"/>
              </a:ext>
            </a:extLst>
          </p:cNvPr>
          <p:cNvSpPr txBox="1"/>
          <p:nvPr/>
        </p:nvSpPr>
        <p:spPr>
          <a:xfrm>
            <a:off x="2044826" y="6334780"/>
            <a:ext cx="8382851" cy="523220"/>
          </a:xfrm>
          <a:prstGeom prst="rect">
            <a:avLst/>
          </a:prstGeom>
          <a:noFill/>
        </p:spPr>
        <p:txBody>
          <a:bodyPr wrap="square" rtlCol="0">
            <a:spAutoFit/>
          </a:bodyPr>
          <a:lstStyle/>
          <a:p>
            <a:pPr algn="ctr"/>
            <a:r>
              <a:rPr lang="en-US" sz="1400" dirty="0">
                <a:solidFill>
                  <a:schemeClr val="bg1"/>
                </a:solidFill>
                <a:latin typeface="AdvOT27b80385.B"/>
              </a:rPr>
              <a:t>The REPRIEVE Trial: Developing a cardiovascular prevention strategy for people living with HIV, IAS 2023. https://natap.org/</a:t>
            </a:r>
            <a:endParaRPr lang="en-US" sz="1400" dirty="0">
              <a:solidFill>
                <a:schemeClr val="bg1"/>
              </a:solidFill>
            </a:endParaRPr>
          </a:p>
        </p:txBody>
      </p:sp>
      <p:pic>
        <p:nvPicPr>
          <p:cNvPr id="3" name="Picture 2" descr="0809237">
            <a:extLst>
              <a:ext uri="{FF2B5EF4-FFF2-40B4-BE49-F238E27FC236}">
                <a16:creationId xmlns:a16="http://schemas.microsoft.com/office/drawing/2014/main" id="{41CAEE30-548C-09DA-0EF2-D15F6799AC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09" t="19184" r="6174" b="36217"/>
          <a:stretch/>
        </p:blipFill>
        <p:spPr bwMode="auto">
          <a:xfrm>
            <a:off x="1200621" y="0"/>
            <a:ext cx="9790758" cy="633478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8907640F-DBBF-6A1C-3A57-9130F357DA67}"/>
              </a:ext>
            </a:extLst>
          </p:cNvPr>
          <p:cNvSpPr/>
          <p:nvPr/>
        </p:nvSpPr>
        <p:spPr>
          <a:xfrm>
            <a:off x="6611847" y="5602897"/>
            <a:ext cx="1234381" cy="677761"/>
          </a:xfrm>
          <a:prstGeom prst="rect">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6278BCA8-1EEA-3DDA-89C2-CD037F2F5694}"/>
              </a:ext>
            </a:extLst>
          </p:cNvPr>
          <p:cNvSpPr/>
          <p:nvPr/>
        </p:nvSpPr>
        <p:spPr>
          <a:xfrm>
            <a:off x="6611847" y="3606063"/>
            <a:ext cx="1234381" cy="300653"/>
          </a:xfrm>
          <a:prstGeom prst="rect">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063069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08092310">
            <a:extLst>
              <a:ext uri="{FF2B5EF4-FFF2-40B4-BE49-F238E27FC236}">
                <a16:creationId xmlns:a16="http://schemas.microsoft.com/office/drawing/2014/main" id="{4A39BBF7-507E-858D-B883-0922B91976F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206" t="52083" r="4895" b="1294"/>
          <a:stretch/>
        </p:blipFill>
        <p:spPr bwMode="auto">
          <a:xfrm>
            <a:off x="-1" y="310680"/>
            <a:ext cx="11207634" cy="588177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0D6ACA2-0229-ECE2-88F9-1921C456F10D}"/>
              </a:ext>
            </a:extLst>
          </p:cNvPr>
          <p:cNvSpPr txBox="1"/>
          <p:nvPr/>
        </p:nvSpPr>
        <p:spPr>
          <a:xfrm>
            <a:off x="1916724" y="6375570"/>
            <a:ext cx="8303602" cy="461665"/>
          </a:xfrm>
          <a:prstGeom prst="rect">
            <a:avLst/>
          </a:prstGeom>
          <a:noFill/>
        </p:spPr>
        <p:txBody>
          <a:bodyPr wrap="square" rtlCol="0">
            <a:spAutoFit/>
          </a:bodyPr>
          <a:lstStyle/>
          <a:p>
            <a:pPr algn="ctr"/>
            <a:r>
              <a:rPr lang="en-US" sz="1200" dirty="0">
                <a:solidFill>
                  <a:schemeClr val="bg1"/>
                </a:solidFill>
              </a:rPr>
              <a:t>The REPRIEVE Trial: Developing a cardiovascular prevention strategy for people living with HIV, IAS 2023. </a:t>
            </a:r>
            <a:r>
              <a:rPr lang="en-US" sz="1200" dirty="0">
                <a:solidFill>
                  <a:schemeClr val="bg1"/>
                </a:solidFill>
                <a:hlinkClick r:id="rId4">
                  <a:extLst>
                    <a:ext uri="{A12FA001-AC4F-418D-AE19-62706E023703}">
                      <ahyp:hlinkClr xmlns:ahyp="http://schemas.microsoft.com/office/drawing/2018/hyperlinkcolor" val="tx"/>
                    </a:ext>
                  </a:extLst>
                </a:hlinkClick>
              </a:rPr>
              <a:t>https://natap.org</a:t>
            </a:r>
            <a:r>
              <a:rPr lang="en-US" sz="1200" dirty="0">
                <a:solidFill>
                  <a:schemeClr val="bg1"/>
                </a:solidFill>
              </a:rPr>
              <a:t>; Grinspoon et al, Pitavastatin to Prevent Cardiovascular Disease in HIV Infection, NEJM, 2023</a:t>
            </a:r>
          </a:p>
        </p:txBody>
      </p:sp>
      <p:sp>
        <p:nvSpPr>
          <p:cNvPr id="3" name="Text Placeholder 4">
            <a:extLst>
              <a:ext uri="{FF2B5EF4-FFF2-40B4-BE49-F238E27FC236}">
                <a16:creationId xmlns:a16="http://schemas.microsoft.com/office/drawing/2014/main" id="{155C66DE-E4FF-7963-899B-07AF0D56FF91}"/>
              </a:ext>
            </a:extLst>
          </p:cNvPr>
          <p:cNvSpPr txBox="1">
            <a:spLocks/>
          </p:cNvSpPr>
          <p:nvPr/>
        </p:nvSpPr>
        <p:spPr>
          <a:xfrm>
            <a:off x="8286866" y="3949442"/>
            <a:ext cx="3612276" cy="2027842"/>
          </a:xfrm>
          <a:prstGeom prst="rect">
            <a:avLst/>
          </a:prstGeom>
          <a:ln>
            <a:solidFill>
              <a:schemeClr val="tx1"/>
            </a:solidFill>
          </a:ln>
        </p:spPr>
        <p:txBody>
          <a:bodyPr>
            <a:norm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3200" kern="1200">
                <a:solidFill>
                  <a:schemeClr val="tx1">
                    <a:lumMod val="75000"/>
                    <a:lumOff val="25000"/>
                  </a:schemeClr>
                </a:solidFill>
                <a:latin typeface="+mn-lt"/>
                <a:ea typeface="+mn-ea"/>
                <a:cs typeface="+mn-cs"/>
              </a:defRPr>
            </a:lvl1pPr>
            <a:lvl2pPr marL="347663" indent="-347663"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3000" kern="1200">
                <a:solidFill>
                  <a:schemeClr val="tx1">
                    <a:lumMod val="75000"/>
                    <a:lumOff val="25000"/>
                  </a:schemeClr>
                </a:solidFill>
                <a:latin typeface="+mn-lt"/>
                <a:ea typeface="+mn-ea"/>
                <a:cs typeface="+mn-cs"/>
              </a:defRPr>
            </a:lvl2pPr>
            <a:lvl3pPr marL="576263" indent="-347663"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2600" kern="1200">
                <a:solidFill>
                  <a:schemeClr val="tx1">
                    <a:lumMod val="75000"/>
                    <a:lumOff val="25000"/>
                  </a:schemeClr>
                </a:solidFill>
                <a:latin typeface="+mn-lt"/>
                <a:ea typeface="+mn-ea"/>
                <a:cs typeface="+mn-cs"/>
              </a:defRPr>
            </a:lvl3pPr>
            <a:lvl4pPr marL="857250" indent="-400050"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2200" kern="1200">
                <a:solidFill>
                  <a:schemeClr val="tx1">
                    <a:lumMod val="75000"/>
                    <a:lumOff val="25000"/>
                  </a:schemeClr>
                </a:solidFill>
                <a:latin typeface="+mn-lt"/>
                <a:ea typeface="+mn-ea"/>
                <a:cs typeface="+mn-cs"/>
              </a:defRPr>
            </a:lvl4pPr>
            <a:lvl5pPr marL="1028700" indent="-342900"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2000" kern="1200">
                <a:solidFill>
                  <a:schemeClr val="tx1">
                    <a:lumMod val="75000"/>
                    <a:lumOff val="25000"/>
                  </a:schemeClr>
                </a:solidFill>
                <a:latin typeface="+mn-lt"/>
                <a:ea typeface="+mn-ea"/>
                <a:cs typeface="+mn-cs"/>
              </a:defRPr>
            </a:lvl5pPr>
            <a:lvl6pPr marL="1262063" indent="-347663"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18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Calibri" panose="020F0502020204030204" pitchFamily="34" charset="0"/>
              <a:buNone/>
            </a:pPr>
            <a:r>
              <a:rPr lang="en-US" sz="2400" dirty="0">
                <a:solidFill>
                  <a:schemeClr val="tx1"/>
                </a:solidFill>
              </a:rPr>
              <a:t>Median decrease in LDL cholesterol on study</a:t>
            </a:r>
          </a:p>
          <a:p>
            <a:r>
              <a:rPr lang="en-US" sz="2400" dirty="0" err="1">
                <a:solidFill>
                  <a:schemeClr val="tx1"/>
                </a:solidFill>
              </a:rPr>
              <a:t>Pitavastatin</a:t>
            </a:r>
            <a:r>
              <a:rPr lang="en-US" sz="2400" dirty="0">
                <a:solidFill>
                  <a:schemeClr val="tx1"/>
                </a:solidFill>
              </a:rPr>
              <a:t>: 107 </a:t>
            </a:r>
            <a:r>
              <a:rPr lang="en-US" sz="2400" dirty="0">
                <a:solidFill>
                  <a:schemeClr val="tx1"/>
                </a:solidFill>
                <a:sym typeface="Wingdings" panose="05000000000000000000" pitchFamily="2" charset="2"/>
              </a:rPr>
              <a:t> 74</a:t>
            </a:r>
            <a:endParaRPr lang="en-US" sz="2400" dirty="0">
              <a:solidFill>
                <a:schemeClr val="tx1"/>
              </a:solidFill>
            </a:endParaRPr>
          </a:p>
          <a:p>
            <a:r>
              <a:rPr lang="en-US" sz="2400" dirty="0">
                <a:solidFill>
                  <a:schemeClr val="tx1"/>
                </a:solidFill>
              </a:rPr>
              <a:t>Placebo: 106 </a:t>
            </a:r>
            <a:r>
              <a:rPr lang="en-US" sz="2400" dirty="0">
                <a:solidFill>
                  <a:schemeClr val="tx1"/>
                </a:solidFill>
                <a:sym typeface="Wingdings" panose="05000000000000000000" pitchFamily="2" charset="2"/>
              </a:rPr>
              <a:t> 105</a:t>
            </a:r>
            <a:endParaRPr lang="en-US" sz="2400" dirty="0">
              <a:solidFill>
                <a:schemeClr val="tx1"/>
              </a:solidFill>
            </a:endParaRPr>
          </a:p>
        </p:txBody>
      </p:sp>
    </p:spTree>
    <p:extLst>
      <p:ext uri="{BB962C8B-B14F-4D97-AF65-F5344CB8AC3E}">
        <p14:creationId xmlns:p14="http://schemas.microsoft.com/office/powerpoint/2010/main" val="3524377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0809238">
            <a:extLst>
              <a:ext uri="{FF2B5EF4-FFF2-40B4-BE49-F238E27FC236}">
                <a16:creationId xmlns:a16="http://schemas.microsoft.com/office/drawing/2014/main" id="{C39909F4-0A22-2B22-68A4-26C5816FDC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708" t="68179" r="4247" b="1413"/>
          <a:stretch/>
        </p:blipFill>
        <p:spPr bwMode="auto">
          <a:xfrm>
            <a:off x="0" y="0"/>
            <a:ext cx="12192000" cy="525083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81F154F-FD1E-7E7A-7BA1-64489178B6BA}"/>
              </a:ext>
            </a:extLst>
          </p:cNvPr>
          <p:cNvSpPr txBox="1"/>
          <p:nvPr/>
        </p:nvSpPr>
        <p:spPr>
          <a:xfrm>
            <a:off x="1859349" y="5287988"/>
            <a:ext cx="9100979" cy="1015663"/>
          </a:xfrm>
          <a:prstGeom prst="rect">
            <a:avLst/>
          </a:prstGeom>
          <a:noFill/>
          <a:ln>
            <a:solidFill>
              <a:schemeClr val="tx1"/>
            </a:solidFill>
          </a:ln>
        </p:spPr>
        <p:txBody>
          <a:bodyPr wrap="square" rtlCol="0">
            <a:spAutoFit/>
          </a:bodyPr>
          <a:lstStyle/>
          <a:p>
            <a:r>
              <a:rPr lang="en-US" sz="2000" dirty="0">
                <a:solidFill>
                  <a:srgbClr val="4D4D4D"/>
                </a:solidFill>
              </a:rPr>
              <a:t>Incidence of major adverse cardiovascular events (MACE):</a:t>
            </a:r>
          </a:p>
          <a:p>
            <a:pPr marL="571500" indent="-228600">
              <a:buFont typeface="Arial" panose="020B0604020202020204" pitchFamily="34" charset="0"/>
              <a:buChar char="•"/>
            </a:pPr>
            <a:r>
              <a:rPr lang="en-US" sz="2000" dirty="0">
                <a:solidFill>
                  <a:srgbClr val="4D4D4D"/>
                </a:solidFill>
              </a:rPr>
              <a:t>4.81 per 1000 PY (</a:t>
            </a:r>
            <a:r>
              <a:rPr lang="en-US" sz="2000" dirty="0" err="1">
                <a:solidFill>
                  <a:srgbClr val="4D4D4D"/>
                </a:solidFill>
              </a:rPr>
              <a:t>pitavastatin</a:t>
            </a:r>
            <a:r>
              <a:rPr lang="en-US" sz="2000" dirty="0">
                <a:solidFill>
                  <a:srgbClr val="4D4D4D"/>
                </a:solidFill>
              </a:rPr>
              <a:t> group), 7.32 per 1000 PY (placebo group) </a:t>
            </a:r>
          </a:p>
          <a:p>
            <a:pPr marL="571500" indent="-228600">
              <a:buFont typeface="Arial" panose="020B0604020202020204" pitchFamily="34" charset="0"/>
              <a:buChar char="•"/>
            </a:pPr>
            <a:r>
              <a:rPr lang="en-US" sz="2000" dirty="0">
                <a:solidFill>
                  <a:srgbClr val="4D4D4D"/>
                </a:solidFill>
              </a:rPr>
              <a:t>Hazard ratio = 0.65 (95% CI, 0.48 to 0.90; P=0.002)</a:t>
            </a:r>
            <a:endParaRPr lang="en-US" sz="2000" dirty="0"/>
          </a:p>
        </p:txBody>
      </p:sp>
      <p:sp>
        <p:nvSpPr>
          <p:cNvPr id="4" name="TextBox 3">
            <a:extLst>
              <a:ext uri="{FF2B5EF4-FFF2-40B4-BE49-F238E27FC236}">
                <a16:creationId xmlns:a16="http://schemas.microsoft.com/office/drawing/2014/main" id="{5A0A17A4-1A62-4290-001F-FF7D76FA9E28}"/>
              </a:ext>
            </a:extLst>
          </p:cNvPr>
          <p:cNvSpPr txBox="1"/>
          <p:nvPr/>
        </p:nvSpPr>
        <p:spPr>
          <a:xfrm>
            <a:off x="1689904" y="6396335"/>
            <a:ext cx="8981954" cy="461665"/>
          </a:xfrm>
          <a:prstGeom prst="rect">
            <a:avLst/>
          </a:prstGeom>
          <a:noFill/>
        </p:spPr>
        <p:txBody>
          <a:bodyPr wrap="square" rtlCol="0">
            <a:spAutoFit/>
          </a:bodyPr>
          <a:lstStyle/>
          <a:p>
            <a:pPr algn="ctr"/>
            <a:r>
              <a:rPr lang="en-US" sz="1200" dirty="0">
                <a:solidFill>
                  <a:schemeClr val="bg1"/>
                </a:solidFill>
              </a:rPr>
              <a:t>PY = person years; The REPRIEVE Trial: Developing a cardiovascular prevention strategy for people living with HIV, IAS 2023. </a:t>
            </a:r>
            <a:r>
              <a:rPr lang="en-US" sz="1200" dirty="0">
                <a:solidFill>
                  <a:schemeClr val="bg1"/>
                </a:solidFill>
                <a:hlinkClick r:id="rId4">
                  <a:extLst>
                    <a:ext uri="{A12FA001-AC4F-418D-AE19-62706E023703}">
                      <ahyp:hlinkClr xmlns:ahyp="http://schemas.microsoft.com/office/drawing/2018/hyperlinkcolor" val="tx"/>
                    </a:ext>
                  </a:extLst>
                </a:hlinkClick>
              </a:rPr>
              <a:t>https://natap.org</a:t>
            </a:r>
            <a:r>
              <a:rPr lang="en-US" sz="1200" dirty="0">
                <a:solidFill>
                  <a:schemeClr val="bg1"/>
                </a:solidFill>
              </a:rPr>
              <a:t>; Grinspoon et al, Pitavastatin to Prevent Cardiovascular Disease in HIV Infection, NEJM, 2023</a:t>
            </a:r>
          </a:p>
        </p:txBody>
      </p:sp>
    </p:spTree>
    <p:extLst>
      <p:ext uri="{BB962C8B-B14F-4D97-AF65-F5344CB8AC3E}">
        <p14:creationId xmlns:p14="http://schemas.microsoft.com/office/powerpoint/2010/main" val="42422563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0809239">
            <a:extLst>
              <a:ext uri="{FF2B5EF4-FFF2-40B4-BE49-F238E27FC236}">
                <a16:creationId xmlns:a16="http://schemas.microsoft.com/office/drawing/2014/main" id="{C2A50C05-0AEC-5D63-DEE6-3F0B6259F13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458" t="66596" r="4329" b="2055"/>
          <a:stretch/>
        </p:blipFill>
        <p:spPr bwMode="auto">
          <a:xfrm>
            <a:off x="1016643" y="931071"/>
            <a:ext cx="10158714" cy="537709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A387373-83F1-7146-17B7-B0A59019DD50}"/>
              </a:ext>
            </a:extLst>
          </p:cNvPr>
          <p:cNvSpPr txBox="1"/>
          <p:nvPr/>
        </p:nvSpPr>
        <p:spPr>
          <a:xfrm>
            <a:off x="2180493" y="6396336"/>
            <a:ext cx="7877908" cy="461665"/>
          </a:xfrm>
          <a:prstGeom prst="rect">
            <a:avLst/>
          </a:prstGeom>
          <a:noFill/>
        </p:spPr>
        <p:txBody>
          <a:bodyPr wrap="square" rtlCol="0">
            <a:spAutoFit/>
          </a:bodyPr>
          <a:lstStyle/>
          <a:p>
            <a:pPr algn="ctr"/>
            <a:r>
              <a:rPr lang="en-US" sz="1200" dirty="0">
                <a:solidFill>
                  <a:schemeClr val="bg1"/>
                </a:solidFill>
              </a:rPr>
              <a:t>The REPRIEVE Trial: Developing a cardiovascular prevention strategy for people living with HIV, IAS 2023. </a:t>
            </a:r>
            <a:r>
              <a:rPr lang="en-US" sz="1200" dirty="0">
                <a:solidFill>
                  <a:schemeClr val="bg1"/>
                </a:solidFill>
                <a:hlinkClick r:id="rId3">
                  <a:extLst>
                    <a:ext uri="{A12FA001-AC4F-418D-AE19-62706E023703}">
                      <ahyp:hlinkClr xmlns:ahyp="http://schemas.microsoft.com/office/drawing/2018/hyperlinkcolor" val="tx"/>
                    </a:ext>
                  </a:extLst>
                </a:hlinkClick>
              </a:rPr>
              <a:t>https://natap.org</a:t>
            </a:r>
            <a:r>
              <a:rPr lang="en-US" sz="1200" dirty="0">
                <a:solidFill>
                  <a:schemeClr val="bg1"/>
                </a:solidFill>
              </a:rPr>
              <a:t>; Grinspoon et al, Pitavastatin to Prevent Cardiovascular Disease in HIV Infection, NEJM, 2023</a:t>
            </a:r>
          </a:p>
        </p:txBody>
      </p:sp>
      <p:sp>
        <p:nvSpPr>
          <p:cNvPr id="4" name="TextBox 3">
            <a:extLst>
              <a:ext uri="{FF2B5EF4-FFF2-40B4-BE49-F238E27FC236}">
                <a16:creationId xmlns:a16="http://schemas.microsoft.com/office/drawing/2014/main" id="{5955B5EF-D617-7C13-8B42-8E8803D1938A}"/>
              </a:ext>
            </a:extLst>
          </p:cNvPr>
          <p:cNvSpPr txBox="1"/>
          <p:nvPr/>
        </p:nvSpPr>
        <p:spPr>
          <a:xfrm>
            <a:off x="470704" y="123288"/>
            <a:ext cx="11250592" cy="707886"/>
          </a:xfrm>
          <a:prstGeom prst="rect">
            <a:avLst/>
          </a:prstGeom>
          <a:noFill/>
        </p:spPr>
        <p:txBody>
          <a:bodyPr wrap="square" rtlCol="0">
            <a:spAutoFit/>
          </a:bodyPr>
          <a:lstStyle/>
          <a:p>
            <a:pPr algn="ctr"/>
            <a:r>
              <a:rPr lang="en-US" sz="4000" dirty="0"/>
              <a:t>Effect Maintained after Adjusting for Risk Factors</a:t>
            </a:r>
          </a:p>
        </p:txBody>
      </p:sp>
    </p:spTree>
    <p:extLst>
      <p:ext uri="{BB962C8B-B14F-4D97-AF65-F5344CB8AC3E}">
        <p14:creationId xmlns:p14="http://schemas.microsoft.com/office/powerpoint/2010/main" val="40530400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D1D3CEA6-113A-F952-0CCD-0B91895C1160}"/>
              </a:ext>
            </a:extLst>
          </p:cNvPr>
          <p:cNvSpPr txBox="1">
            <a:spLocks/>
          </p:cNvSpPr>
          <p:nvPr/>
        </p:nvSpPr>
        <p:spPr>
          <a:xfrm>
            <a:off x="455271" y="4891109"/>
            <a:ext cx="11609408" cy="1461974"/>
          </a:xfrm>
          <a:prstGeom prst="rect">
            <a:avLst/>
          </a:prstGeom>
        </p:spPr>
        <p:txBody>
          <a:bodyPr>
            <a:norm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3200" kern="1200">
                <a:solidFill>
                  <a:schemeClr val="tx1">
                    <a:lumMod val="75000"/>
                    <a:lumOff val="25000"/>
                  </a:schemeClr>
                </a:solidFill>
                <a:latin typeface="+mn-lt"/>
                <a:ea typeface="+mn-ea"/>
                <a:cs typeface="+mn-cs"/>
              </a:defRPr>
            </a:lvl1pPr>
            <a:lvl2pPr marL="347663" indent="-347663"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3000" kern="1200">
                <a:solidFill>
                  <a:schemeClr val="tx1">
                    <a:lumMod val="75000"/>
                    <a:lumOff val="25000"/>
                  </a:schemeClr>
                </a:solidFill>
                <a:latin typeface="+mn-lt"/>
                <a:ea typeface="+mn-ea"/>
                <a:cs typeface="+mn-cs"/>
              </a:defRPr>
            </a:lvl2pPr>
            <a:lvl3pPr marL="576263" indent="-347663"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2600" kern="1200">
                <a:solidFill>
                  <a:schemeClr val="tx1">
                    <a:lumMod val="75000"/>
                    <a:lumOff val="25000"/>
                  </a:schemeClr>
                </a:solidFill>
                <a:latin typeface="+mn-lt"/>
                <a:ea typeface="+mn-ea"/>
                <a:cs typeface="+mn-cs"/>
              </a:defRPr>
            </a:lvl3pPr>
            <a:lvl4pPr marL="857250" indent="-400050"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2200" kern="1200">
                <a:solidFill>
                  <a:schemeClr val="tx1">
                    <a:lumMod val="75000"/>
                    <a:lumOff val="25000"/>
                  </a:schemeClr>
                </a:solidFill>
                <a:latin typeface="+mn-lt"/>
                <a:ea typeface="+mn-ea"/>
                <a:cs typeface="+mn-cs"/>
              </a:defRPr>
            </a:lvl4pPr>
            <a:lvl5pPr marL="1028700" indent="-342900"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2000" kern="1200">
                <a:solidFill>
                  <a:schemeClr val="tx1">
                    <a:lumMod val="75000"/>
                    <a:lumOff val="25000"/>
                  </a:schemeClr>
                </a:solidFill>
                <a:latin typeface="+mn-lt"/>
                <a:ea typeface="+mn-ea"/>
                <a:cs typeface="+mn-cs"/>
              </a:defRPr>
            </a:lvl5pPr>
            <a:lvl6pPr marL="1262063" indent="-347663"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18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ctr"/>
            <a:r>
              <a:rPr lang="en-US" sz="2800" dirty="0"/>
              <a:t>NNT = 1/ Absolute Risk Reduction</a:t>
            </a:r>
          </a:p>
          <a:p>
            <a:pPr algn="ctr"/>
            <a:r>
              <a:rPr lang="en-US" sz="2800" dirty="0"/>
              <a:t>Higher baseline ASCVD score = higher absolute risk reduction in trial </a:t>
            </a:r>
            <a:r>
              <a:rPr lang="en-US" sz="2800" dirty="0">
                <a:sym typeface="Wingdings" panose="05000000000000000000" pitchFamily="2" charset="2"/>
              </a:rPr>
              <a:t> lower NNT</a:t>
            </a:r>
            <a:endParaRPr lang="en-US" sz="2800" dirty="0"/>
          </a:p>
        </p:txBody>
      </p:sp>
      <p:pic>
        <p:nvPicPr>
          <p:cNvPr id="4" name="Picture 2" descr="08092314">
            <a:extLst>
              <a:ext uri="{FF2B5EF4-FFF2-40B4-BE49-F238E27FC236}">
                <a16:creationId xmlns:a16="http://schemas.microsoft.com/office/drawing/2014/main" id="{FE7C4FD3-5818-431C-0756-E1D85A26460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63" t="39040" r="4267" b="35541"/>
          <a:stretch/>
        </p:blipFill>
        <p:spPr bwMode="auto">
          <a:xfrm>
            <a:off x="272524" y="0"/>
            <a:ext cx="11646951" cy="489110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576F4E8-9CCF-335A-78F8-C95F3CA51E8F}"/>
              </a:ext>
            </a:extLst>
          </p:cNvPr>
          <p:cNvSpPr txBox="1"/>
          <p:nvPr/>
        </p:nvSpPr>
        <p:spPr>
          <a:xfrm>
            <a:off x="2180493" y="6396336"/>
            <a:ext cx="7877908" cy="461665"/>
          </a:xfrm>
          <a:prstGeom prst="rect">
            <a:avLst/>
          </a:prstGeom>
          <a:noFill/>
        </p:spPr>
        <p:txBody>
          <a:bodyPr wrap="square" rtlCol="0">
            <a:spAutoFit/>
          </a:bodyPr>
          <a:lstStyle/>
          <a:p>
            <a:pPr algn="ctr"/>
            <a:r>
              <a:rPr lang="en-US" sz="1200" dirty="0">
                <a:solidFill>
                  <a:schemeClr val="bg1"/>
                </a:solidFill>
              </a:rPr>
              <a:t>The REPRIEVE Trial: Developing a cardiovascular prevention strategy for people living with HIV, IAS 2023. </a:t>
            </a:r>
            <a:r>
              <a:rPr lang="en-US" sz="1200" dirty="0">
                <a:solidFill>
                  <a:schemeClr val="bg1"/>
                </a:solidFill>
                <a:hlinkClick r:id="rId4">
                  <a:extLst>
                    <a:ext uri="{A12FA001-AC4F-418D-AE19-62706E023703}">
                      <ahyp:hlinkClr xmlns:ahyp="http://schemas.microsoft.com/office/drawing/2018/hyperlinkcolor" val="tx"/>
                    </a:ext>
                  </a:extLst>
                </a:hlinkClick>
              </a:rPr>
              <a:t>https://natap.org</a:t>
            </a:r>
            <a:r>
              <a:rPr lang="en-US" sz="1200" dirty="0">
                <a:solidFill>
                  <a:schemeClr val="bg1"/>
                </a:solidFill>
              </a:rPr>
              <a:t>; Grinspoon et al, Pitavastatin to Prevent Cardiovascular Disease in HIV Infection, NEJM, 2023</a:t>
            </a:r>
          </a:p>
        </p:txBody>
      </p:sp>
    </p:spTree>
    <p:extLst>
      <p:ext uri="{BB962C8B-B14F-4D97-AF65-F5344CB8AC3E}">
        <p14:creationId xmlns:p14="http://schemas.microsoft.com/office/powerpoint/2010/main" val="17389211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13DB348-2AA5-6A70-9E1A-D5B0559E7EEA}"/>
              </a:ext>
            </a:extLst>
          </p:cNvPr>
          <p:cNvSpPr>
            <a:spLocks noGrp="1"/>
          </p:cNvSpPr>
          <p:nvPr>
            <p:ph idx="1"/>
          </p:nvPr>
        </p:nvSpPr>
        <p:spPr>
          <a:xfrm>
            <a:off x="523875" y="1845734"/>
            <a:ext cx="11039475" cy="4346722"/>
          </a:xfrm>
        </p:spPr>
        <p:txBody>
          <a:bodyPr>
            <a:normAutofit fontScale="92500" lnSpcReduction="20000"/>
          </a:bodyPr>
          <a:lstStyle/>
          <a:p>
            <a:pPr marL="457200" indent="-457200">
              <a:buFont typeface="Arial" panose="020B0604020202020204" pitchFamily="34" charset="0"/>
              <a:buChar char="•"/>
            </a:pPr>
            <a:r>
              <a:rPr lang="en-US" dirty="0"/>
              <a:t>Primary prevention with </a:t>
            </a:r>
            <a:r>
              <a:rPr lang="en-US" dirty="0" err="1"/>
              <a:t>pitavastatin</a:t>
            </a:r>
            <a:r>
              <a:rPr lang="en-US" dirty="0"/>
              <a:t> lowered incidence of new major cardiovascular events by 35% in a large international cohort for PWH ages 40-75</a:t>
            </a:r>
          </a:p>
          <a:p>
            <a:pPr marL="457200" indent="-457200">
              <a:buFont typeface="Arial" panose="020B0604020202020204" pitchFamily="34" charset="0"/>
              <a:buChar char="•"/>
            </a:pPr>
            <a:r>
              <a:rPr lang="en-US" dirty="0"/>
              <a:t>The effect was maintained across subgroups (age, birth sex, race, baseline ASCVD risk, and other baseline Risk Factors [RFs])</a:t>
            </a:r>
          </a:p>
          <a:p>
            <a:pPr marL="457200" indent="-457200">
              <a:buFont typeface="Arial" panose="020B0604020202020204" pitchFamily="34" charset="0"/>
              <a:buChar char="•"/>
            </a:pPr>
            <a:r>
              <a:rPr lang="en-US" dirty="0"/>
              <a:t>Side effect profile low for </a:t>
            </a:r>
            <a:r>
              <a:rPr lang="en-US" dirty="0" err="1"/>
              <a:t>pitavastatin</a:t>
            </a:r>
            <a:endParaRPr lang="en-US" dirty="0"/>
          </a:p>
          <a:p>
            <a:pPr marL="804863" lvl="1" indent="-457200"/>
            <a:r>
              <a:rPr lang="en-US" dirty="0"/>
              <a:t>Few had muscle-related symptoms (2.3% vs 1.4%), even fewer had to stop due to muscle related side effects (1.1% vs 0.5%)</a:t>
            </a:r>
          </a:p>
          <a:p>
            <a:pPr marL="804863" lvl="1" indent="-457200"/>
            <a:r>
              <a:rPr lang="en-US" dirty="0"/>
              <a:t>New diabetes events slightly higher in </a:t>
            </a:r>
            <a:r>
              <a:rPr lang="en-US" dirty="0" err="1"/>
              <a:t>pitavastatin</a:t>
            </a:r>
            <a:r>
              <a:rPr lang="en-US" dirty="0"/>
              <a:t> arm (5.3% vs 4.0%). IRR 1.25 (1.09 – 1.66)</a:t>
            </a:r>
          </a:p>
          <a:p>
            <a:pPr lvl="8"/>
            <a:endParaRPr lang="en-US" dirty="0"/>
          </a:p>
          <a:p>
            <a:endParaRPr lang="en-US" dirty="0"/>
          </a:p>
        </p:txBody>
      </p:sp>
      <p:sp>
        <p:nvSpPr>
          <p:cNvPr id="3" name="Title 2">
            <a:extLst>
              <a:ext uri="{FF2B5EF4-FFF2-40B4-BE49-F238E27FC236}">
                <a16:creationId xmlns:a16="http://schemas.microsoft.com/office/drawing/2014/main" id="{1D3BC2FE-A302-65D3-E825-B9344B773637}"/>
              </a:ext>
            </a:extLst>
          </p:cNvPr>
          <p:cNvSpPr>
            <a:spLocks noGrp="1"/>
          </p:cNvSpPr>
          <p:nvPr>
            <p:ph type="title"/>
          </p:nvPr>
        </p:nvSpPr>
        <p:spPr/>
        <p:txBody>
          <a:bodyPr/>
          <a:lstStyle/>
          <a:p>
            <a:r>
              <a:rPr lang="en-US" dirty="0"/>
              <a:t>Key Points</a:t>
            </a:r>
          </a:p>
        </p:txBody>
      </p:sp>
      <p:sp>
        <p:nvSpPr>
          <p:cNvPr id="4" name="TextBox 3">
            <a:extLst>
              <a:ext uri="{FF2B5EF4-FFF2-40B4-BE49-F238E27FC236}">
                <a16:creationId xmlns:a16="http://schemas.microsoft.com/office/drawing/2014/main" id="{DE607AEA-EFFA-000B-E0D8-B5AA08521E3C}"/>
              </a:ext>
            </a:extLst>
          </p:cNvPr>
          <p:cNvSpPr txBox="1"/>
          <p:nvPr/>
        </p:nvSpPr>
        <p:spPr>
          <a:xfrm>
            <a:off x="2090057" y="6456784"/>
            <a:ext cx="7744408" cy="307777"/>
          </a:xfrm>
          <a:prstGeom prst="rect">
            <a:avLst/>
          </a:prstGeom>
          <a:noFill/>
        </p:spPr>
        <p:txBody>
          <a:bodyPr wrap="square" rtlCol="0">
            <a:spAutoFit/>
          </a:bodyPr>
          <a:lstStyle/>
          <a:p>
            <a:pPr algn="ctr"/>
            <a:r>
              <a:rPr lang="en-US" sz="1400" dirty="0">
                <a:solidFill>
                  <a:schemeClr val="bg1"/>
                </a:solidFill>
              </a:rPr>
              <a:t>Atherosclerotic Cardiovascular Disease = ASCVD </a:t>
            </a:r>
          </a:p>
        </p:txBody>
      </p:sp>
    </p:spTree>
    <p:extLst>
      <p:ext uri="{BB962C8B-B14F-4D97-AF65-F5344CB8AC3E}">
        <p14:creationId xmlns:p14="http://schemas.microsoft.com/office/powerpoint/2010/main" val="15255323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08092311">
            <a:extLst>
              <a:ext uri="{FF2B5EF4-FFF2-40B4-BE49-F238E27FC236}">
                <a16:creationId xmlns:a16="http://schemas.microsoft.com/office/drawing/2014/main" id="{316A500C-09FD-8872-2661-9934924BFFE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895" t="65972" r="4404" b="1223"/>
          <a:stretch/>
        </p:blipFill>
        <p:spPr bwMode="auto">
          <a:xfrm>
            <a:off x="81022" y="127592"/>
            <a:ext cx="10414467" cy="603014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32FABA3-4F7D-33A4-05C4-4B60A368CA9F}"/>
              </a:ext>
            </a:extLst>
          </p:cNvPr>
          <p:cNvSpPr txBox="1"/>
          <p:nvPr/>
        </p:nvSpPr>
        <p:spPr>
          <a:xfrm>
            <a:off x="2127738" y="6410740"/>
            <a:ext cx="8092587" cy="461665"/>
          </a:xfrm>
          <a:prstGeom prst="rect">
            <a:avLst/>
          </a:prstGeom>
          <a:noFill/>
        </p:spPr>
        <p:txBody>
          <a:bodyPr wrap="square" rtlCol="0">
            <a:spAutoFit/>
          </a:bodyPr>
          <a:lstStyle/>
          <a:p>
            <a:pPr algn="ctr"/>
            <a:r>
              <a:rPr lang="en-US" sz="1200" dirty="0">
                <a:solidFill>
                  <a:schemeClr val="bg1"/>
                </a:solidFill>
              </a:rPr>
              <a:t>The REPRIEVE Trial: Developing a cardiovascular prevention strategy for people living with HIV, IAS 2023. </a:t>
            </a:r>
            <a:r>
              <a:rPr lang="en-US" sz="1200" dirty="0">
                <a:solidFill>
                  <a:schemeClr val="bg1"/>
                </a:solidFill>
                <a:hlinkClick r:id="rId4">
                  <a:extLst>
                    <a:ext uri="{A12FA001-AC4F-418D-AE19-62706E023703}">
                      <ahyp:hlinkClr xmlns:ahyp="http://schemas.microsoft.com/office/drawing/2018/hyperlinkcolor" val="tx"/>
                    </a:ext>
                  </a:extLst>
                </a:hlinkClick>
              </a:rPr>
              <a:t>https://natap.org</a:t>
            </a:r>
            <a:r>
              <a:rPr lang="en-US" sz="1200" dirty="0">
                <a:solidFill>
                  <a:schemeClr val="bg1"/>
                </a:solidFill>
              </a:rPr>
              <a:t>; Grinspoon et al, Pitavastatin to Prevent Cardiovascular Disease in HIV Infection, NEJM, 2023</a:t>
            </a:r>
          </a:p>
        </p:txBody>
      </p:sp>
      <p:sp>
        <p:nvSpPr>
          <p:cNvPr id="2" name="Text Placeholder 4">
            <a:extLst>
              <a:ext uri="{FF2B5EF4-FFF2-40B4-BE49-F238E27FC236}">
                <a16:creationId xmlns:a16="http://schemas.microsoft.com/office/drawing/2014/main" id="{909BA2DC-3987-6491-851B-68BA3649AD0E}"/>
              </a:ext>
            </a:extLst>
          </p:cNvPr>
          <p:cNvSpPr txBox="1">
            <a:spLocks/>
          </p:cNvSpPr>
          <p:nvPr/>
        </p:nvSpPr>
        <p:spPr>
          <a:xfrm>
            <a:off x="9113135" y="2703852"/>
            <a:ext cx="2997843" cy="2284836"/>
          </a:xfrm>
          <a:prstGeom prst="rect">
            <a:avLst/>
          </a:prstGeom>
          <a:ln>
            <a:solidFill>
              <a:schemeClr val="tx1"/>
            </a:solidFill>
          </a:ln>
        </p:spPr>
        <p:txBody>
          <a:bodyPr>
            <a:norm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3200" kern="1200">
                <a:solidFill>
                  <a:schemeClr val="tx1">
                    <a:lumMod val="75000"/>
                    <a:lumOff val="25000"/>
                  </a:schemeClr>
                </a:solidFill>
                <a:latin typeface="+mn-lt"/>
                <a:ea typeface="+mn-ea"/>
                <a:cs typeface="+mn-cs"/>
              </a:defRPr>
            </a:lvl1pPr>
            <a:lvl2pPr marL="347663" indent="-347663"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3000" kern="1200">
                <a:solidFill>
                  <a:schemeClr val="tx1">
                    <a:lumMod val="75000"/>
                    <a:lumOff val="25000"/>
                  </a:schemeClr>
                </a:solidFill>
                <a:latin typeface="+mn-lt"/>
                <a:ea typeface="+mn-ea"/>
                <a:cs typeface="+mn-cs"/>
              </a:defRPr>
            </a:lvl2pPr>
            <a:lvl3pPr marL="576263" indent="-347663"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2600" kern="1200">
                <a:solidFill>
                  <a:schemeClr val="tx1">
                    <a:lumMod val="75000"/>
                    <a:lumOff val="25000"/>
                  </a:schemeClr>
                </a:solidFill>
                <a:latin typeface="+mn-lt"/>
                <a:ea typeface="+mn-ea"/>
                <a:cs typeface="+mn-cs"/>
              </a:defRPr>
            </a:lvl3pPr>
            <a:lvl4pPr marL="857250" indent="-400050"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2200" kern="1200">
                <a:solidFill>
                  <a:schemeClr val="tx1">
                    <a:lumMod val="75000"/>
                    <a:lumOff val="25000"/>
                  </a:schemeClr>
                </a:solidFill>
                <a:latin typeface="+mn-lt"/>
                <a:ea typeface="+mn-ea"/>
                <a:cs typeface="+mn-cs"/>
              </a:defRPr>
            </a:lvl4pPr>
            <a:lvl5pPr marL="1028700" indent="-342900"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2000" kern="1200">
                <a:solidFill>
                  <a:schemeClr val="tx1">
                    <a:lumMod val="75000"/>
                    <a:lumOff val="25000"/>
                  </a:schemeClr>
                </a:solidFill>
                <a:latin typeface="+mn-lt"/>
                <a:ea typeface="+mn-ea"/>
                <a:cs typeface="+mn-cs"/>
              </a:defRPr>
            </a:lvl5pPr>
            <a:lvl6pPr marL="1262063" indent="-347663"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18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ctr"/>
            <a:r>
              <a:rPr lang="en-US" sz="2000" dirty="0">
                <a:solidFill>
                  <a:schemeClr val="tx1"/>
                </a:solidFill>
              </a:rPr>
              <a:t>Diabetes rate increased in </a:t>
            </a:r>
            <a:r>
              <a:rPr lang="en-US" sz="2000" dirty="0" err="1">
                <a:solidFill>
                  <a:schemeClr val="tx1"/>
                </a:solidFill>
              </a:rPr>
              <a:t>pitavastatin</a:t>
            </a:r>
            <a:r>
              <a:rPr lang="en-US" sz="2000" dirty="0">
                <a:solidFill>
                  <a:schemeClr val="tx1"/>
                </a:solidFill>
              </a:rPr>
              <a:t> group – consistent with what was seen in prior statin studies</a:t>
            </a:r>
          </a:p>
          <a:p>
            <a:pPr algn="ctr"/>
            <a:r>
              <a:rPr lang="en-US" sz="2000" dirty="0">
                <a:solidFill>
                  <a:schemeClr val="tx1"/>
                </a:solidFill>
              </a:rPr>
              <a:t>Not significantly above general population rate</a:t>
            </a:r>
          </a:p>
        </p:txBody>
      </p:sp>
    </p:spTree>
    <p:extLst>
      <p:ext uri="{BB962C8B-B14F-4D97-AF65-F5344CB8AC3E}">
        <p14:creationId xmlns:p14="http://schemas.microsoft.com/office/powerpoint/2010/main" val="17314471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31BA7DE-A103-E65F-E4AB-29916DC1CE52}"/>
              </a:ext>
            </a:extLst>
          </p:cNvPr>
          <p:cNvSpPr>
            <a:spLocks noGrp="1"/>
          </p:cNvSpPr>
          <p:nvPr>
            <p:ph idx="1"/>
          </p:nvPr>
        </p:nvSpPr>
        <p:spPr/>
        <p:txBody>
          <a:bodyPr>
            <a:normAutofit fontScale="92500" lnSpcReduction="10000"/>
          </a:bodyPr>
          <a:lstStyle/>
          <a:p>
            <a:pPr marL="457200" indent="-457200">
              <a:buFont typeface="Arial" panose="020B0604020202020204" pitchFamily="34" charset="0"/>
              <a:buChar char="•"/>
            </a:pPr>
            <a:r>
              <a:rPr lang="en-US" dirty="0"/>
              <a:t>Does not address those under age 40yo </a:t>
            </a:r>
          </a:p>
          <a:p>
            <a:pPr marL="457200" indent="-457200">
              <a:buFont typeface="Arial" panose="020B0604020202020204" pitchFamily="34" charset="0"/>
              <a:buChar char="•"/>
            </a:pPr>
            <a:r>
              <a:rPr lang="en-US" dirty="0"/>
              <a:t>Await more data on potential “markers” – can we identify who is at higher/ highest risk for events?</a:t>
            </a:r>
          </a:p>
          <a:p>
            <a:pPr marL="457200" indent="-457200">
              <a:buFont typeface="Arial" panose="020B0604020202020204" pitchFamily="34" charset="0"/>
              <a:buChar char="•"/>
            </a:pPr>
            <a:r>
              <a:rPr lang="en-US" dirty="0"/>
              <a:t>How long should you stay on a statin????</a:t>
            </a:r>
          </a:p>
          <a:p>
            <a:pPr marL="804863" lvl="1" indent="-457200"/>
            <a:r>
              <a:rPr lang="en-US" dirty="0"/>
              <a:t>Does long term benefit outweigh risk over decades of therapy</a:t>
            </a:r>
          </a:p>
          <a:p>
            <a:pPr marL="457200" indent="-457200">
              <a:buFont typeface="Arial" panose="020B0604020202020204" pitchFamily="34" charset="0"/>
              <a:buChar char="•"/>
            </a:pPr>
            <a:r>
              <a:rPr lang="en-US" dirty="0"/>
              <a:t>Is this effect specific to the drug (</a:t>
            </a:r>
            <a:r>
              <a:rPr lang="en-US" dirty="0" err="1"/>
              <a:t>pitavastatin</a:t>
            </a:r>
            <a:r>
              <a:rPr lang="en-US" dirty="0"/>
              <a:t>) or to the class (statins in general)</a:t>
            </a:r>
          </a:p>
          <a:p>
            <a:pPr marL="457200" indent="-457200">
              <a:buFont typeface="Arial" panose="020B0604020202020204" pitchFamily="34" charset="0"/>
              <a:buChar char="•"/>
            </a:pPr>
            <a:r>
              <a:rPr lang="en-US" dirty="0"/>
              <a:t>Is any more effect to be gained by driving LDL even lower?</a:t>
            </a:r>
          </a:p>
        </p:txBody>
      </p:sp>
      <p:sp>
        <p:nvSpPr>
          <p:cNvPr id="3" name="Title 2">
            <a:extLst>
              <a:ext uri="{FF2B5EF4-FFF2-40B4-BE49-F238E27FC236}">
                <a16:creationId xmlns:a16="http://schemas.microsoft.com/office/drawing/2014/main" id="{0B53CE6C-5175-2670-BABB-710CDA5F96F5}"/>
              </a:ext>
            </a:extLst>
          </p:cNvPr>
          <p:cNvSpPr>
            <a:spLocks noGrp="1"/>
          </p:cNvSpPr>
          <p:nvPr>
            <p:ph type="title"/>
          </p:nvPr>
        </p:nvSpPr>
        <p:spPr/>
        <p:txBody>
          <a:bodyPr/>
          <a:lstStyle/>
          <a:p>
            <a:r>
              <a:rPr lang="en-US" dirty="0"/>
              <a:t>Limitations</a:t>
            </a:r>
          </a:p>
        </p:txBody>
      </p:sp>
    </p:spTree>
    <p:extLst>
      <p:ext uri="{BB962C8B-B14F-4D97-AF65-F5344CB8AC3E}">
        <p14:creationId xmlns:p14="http://schemas.microsoft.com/office/powerpoint/2010/main" val="2341916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D8196AF-011B-F138-9AA8-42C9CDDB3B9E}"/>
              </a:ext>
            </a:extLst>
          </p:cNvPr>
          <p:cNvSpPr>
            <a:spLocks noGrp="1"/>
          </p:cNvSpPr>
          <p:nvPr>
            <p:ph idx="1"/>
          </p:nvPr>
        </p:nvSpPr>
        <p:spPr/>
        <p:txBody>
          <a:bodyPr>
            <a:normAutofit/>
          </a:bodyPr>
          <a:lstStyle/>
          <a:p>
            <a:pPr marL="457200" indent="-457200">
              <a:buFont typeface="Arial" panose="020B0604020202020204" pitchFamily="34" charset="0"/>
              <a:buChar char="•"/>
            </a:pPr>
            <a:r>
              <a:rPr lang="en-US" dirty="0"/>
              <a:t>Large contemporary international cohort</a:t>
            </a:r>
          </a:p>
          <a:p>
            <a:pPr marL="457200" indent="-457200">
              <a:buFont typeface="Arial" panose="020B0604020202020204" pitchFamily="34" charset="0"/>
              <a:buChar char="•"/>
            </a:pPr>
            <a:r>
              <a:rPr lang="en-US" dirty="0"/>
              <a:t>Data from sub-studies</a:t>
            </a:r>
          </a:p>
          <a:p>
            <a:pPr marL="457200" indent="-457200">
              <a:buFont typeface="Arial" panose="020B0604020202020204" pitchFamily="34" charset="0"/>
              <a:buChar char="•"/>
            </a:pPr>
            <a:r>
              <a:rPr lang="en-US" dirty="0"/>
              <a:t>Inflammatory markers</a:t>
            </a:r>
          </a:p>
          <a:p>
            <a:pPr marL="457200" indent="-457200">
              <a:buFont typeface="Arial" panose="020B0604020202020204" pitchFamily="34" charset="0"/>
              <a:buChar char="•"/>
            </a:pPr>
            <a:r>
              <a:rPr lang="en-US" dirty="0"/>
              <a:t>Biomarkers</a:t>
            </a:r>
          </a:p>
          <a:p>
            <a:pPr marL="457200" indent="-457200">
              <a:buFont typeface="Arial" panose="020B0604020202020204" pitchFamily="34" charset="0"/>
              <a:buChar char="•"/>
            </a:pPr>
            <a:r>
              <a:rPr lang="en-US" dirty="0"/>
              <a:t>Imaging study (plaque burden, etc.)</a:t>
            </a:r>
          </a:p>
          <a:p>
            <a:pPr marL="457200" indent="-457200">
              <a:buFont typeface="Arial" panose="020B0604020202020204" pitchFamily="34" charset="0"/>
              <a:buChar char="•"/>
            </a:pPr>
            <a:r>
              <a:rPr lang="en-US" dirty="0"/>
              <a:t>Data on deaths from non-CV causes (cancers, etc.)</a:t>
            </a:r>
          </a:p>
          <a:p>
            <a:endParaRPr lang="en-US" dirty="0"/>
          </a:p>
          <a:p>
            <a:endParaRPr lang="en-US" dirty="0"/>
          </a:p>
        </p:txBody>
      </p:sp>
      <p:sp>
        <p:nvSpPr>
          <p:cNvPr id="3" name="Title 2">
            <a:extLst>
              <a:ext uri="{FF2B5EF4-FFF2-40B4-BE49-F238E27FC236}">
                <a16:creationId xmlns:a16="http://schemas.microsoft.com/office/drawing/2014/main" id="{08AB4D36-D292-C737-3FA1-F86AD8FD6B43}"/>
              </a:ext>
            </a:extLst>
          </p:cNvPr>
          <p:cNvSpPr>
            <a:spLocks noGrp="1"/>
          </p:cNvSpPr>
          <p:nvPr>
            <p:ph type="title"/>
          </p:nvPr>
        </p:nvSpPr>
        <p:spPr/>
        <p:txBody>
          <a:bodyPr/>
          <a:lstStyle/>
          <a:p>
            <a:r>
              <a:rPr lang="en-US" dirty="0"/>
              <a:t>What is next for REPRIEVE?</a:t>
            </a:r>
          </a:p>
        </p:txBody>
      </p:sp>
    </p:spTree>
    <p:extLst>
      <p:ext uri="{BB962C8B-B14F-4D97-AF65-F5344CB8AC3E}">
        <p14:creationId xmlns:p14="http://schemas.microsoft.com/office/powerpoint/2010/main" val="2286937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Conflict of Interest Disclosure Statement</a:t>
            </a:r>
          </a:p>
        </p:txBody>
      </p:sp>
      <p:sp>
        <p:nvSpPr>
          <p:cNvPr id="4" name="TextBox 3">
            <a:extLst>
              <a:ext uri="{FF2B5EF4-FFF2-40B4-BE49-F238E27FC236}">
                <a16:creationId xmlns:a16="http://schemas.microsoft.com/office/drawing/2014/main" id="{95396B26-6B1C-3053-5CCC-9E3B3B69A131}"/>
              </a:ext>
            </a:extLst>
          </p:cNvPr>
          <p:cNvSpPr txBox="1"/>
          <p:nvPr/>
        </p:nvSpPr>
        <p:spPr>
          <a:xfrm>
            <a:off x="523875" y="5334170"/>
            <a:ext cx="11039475" cy="1015663"/>
          </a:xfrm>
          <a:prstGeom prst="rect">
            <a:avLst/>
          </a:prstGeom>
          <a:noFill/>
        </p:spPr>
        <p:txBody>
          <a:bodyPr wrap="square" rtlCol="0">
            <a:spAutoFit/>
          </a:bodyPr>
          <a:lstStyle/>
          <a:p>
            <a:r>
              <a:rPr lang="en-US" sz="1200" dirty="0">
                <a:solidFill>
                  <a:srgbClr val="222222"/>
                </a:solidFill>
                <a:ea typeface="Calibri" panose="020F0502020204030204" pitchFamily="34" charset="0"/>
                <a:cs typeface="Times New Roman" panose="02020603050405020304" pitchFamily="18" charset="0"/>
              </a:rPr>
              <a:t>This program is supported by the Health Resources and Services Administration (HRSA) of the U.S. Department of Health and Human Services (HHS) as part of an award totaling $4,205,743 with 0% financed with non-governmental sources. The contents are those of the author(s) and do not necessarily represent the official views of, nor does mention of trade names, commercial practices, or organizations imply an endorsement by HRSA, HHS, or the U.S. Government. For more information, please visit </a:t>
            </a:r>
            <a:r>
              <a:rPr lang="en-US" sz="1200" dirty="0" err="1">
                <a:solidFill>
                  <a:srgbClr val="222222"/>
                </a:solidFill>
                <a:ea typeface="Calibri" panose="020F0502020204030204" pitchFamily="34" charset="0"/>
                <a:cs typeface="Times New Roman" panose="02020603050405020304" pitchFamily="18" charset="0"/>
              </a:rPr>
              <a:t>HRSA.gov</a:t>
            </a:r>
            <a:r>
              <a:rPr lang="en-US" sz="1200" dirty="0">
                <a:solidFill>
                  <a:srgbClr val="222222"/>
                </a:solidFill>
                <a:ea typeface="Calibri" panose="020F0502020204030204" pitchFamily="34" charset="0"/>
                <a:cs typeface="Times New Roman" panose="02020603050405020304" pitchFamily="18" charset="0"/>
              </a:rPr>
              <a:t>. Any trade/brand names for products mentioned during this presentation are for training and identification purposes only.</a:t>
            </a:r>
          </a:p>
          <a:p>
            <a:endParaRPr lang="en-US" sz="1200" dirty="0">
              <a:solidFill>
                <a:srgbClr val="222222"/>
              </a:solidFill>
              <a:ea typeface="Calibri" panose="020F0502020204030204" pitchFamily="34" charset="0"/>
              <a:cs typeface="Times New Roman" panose="02020603050405020304" pitchFamily="18" charset="0"/>
            </a:endParaRPr>
          </a:p>
        </p:txBody>
      </p:sp>
      <p:sp>
        <p:nvSpPr>
          <p:cNvPr id="8" name="Content Placeholder 2">
            <a:extLst>
              <a:ext uri="{FF2B5EF4-FFF2-40B4-BE49-F238E27FC236}">
                <a16:creationId xmlns:a16="http://schemas.microsoft.com/office/drawing/2014/main" id="{2F8FECDF-7B12-343A-452D-87D7E520A4E2}"/>
              </a:ext>
            </a:extLst>
          </p:cNvPr>
          <p:cNvSpPr>
            <a:spLocks noGrp="1"/>
          </p:cNvSpPr>
          <p:nvPr>
            <p:ph idx="1"/>
          </p:nvPr>
        </p:nvSpPr>
        <p:spPr>
          <a:xfrm>
            <a:off x="523875" y="1845734"/>
            <a:ext cx="11039475" cy="3416731"/>
          </a:xfrm>
        </p:spPr>
        <p:txBody>
          <a:bodyPr>
            <a:normAutofit/>
          </a:bodyPr>
          <a:lstStyle/>
          <a:p>
            <a:pPr marL="228600" indent="-228600">
              <a:buSzPct val="90000"/>
              <a:buFont typeface="Arial" panose="020B0604020202020204" pitchFamily="34" charset="0"/>
              <a:buChar char="•"/>
            </a:pPr>
            <a:r>
              <a:rPr lang="en-US" sz="2400" dirty="0">
                <a:solidFill>
                  <a:schemeClr val="tx1"/>
                </a:solidFill>
              </a:rPr>
              <a:t>My clinic receives funding for HIV clinical trials from Gilead, Merck, and GSK/ </a:t>
            </a:r>
            <a:r>
              <a:rPr lang="en-US" sz="2400" dirty="0" err="1">
                <a:solidFill>
                  <a:schemeClr val="tx1"/>
                </a:solidFill>
              </a:rPr>
              <a:t>ViiV</a:t>
            </a:r>
            <a:endParaRPr lang="en-US" sz="2400" dirty="0">
              <a:solidFill>
                <a:schemeClr val="tx1"/>
              </a:solidFill>
            </a:endParaRPr>
          </a:p>
          <a:p>
            <a:pPr marL="228600" indent="-228600">
              <a:buSzPct val="90000"/>
              <a:buFont typeface="Arial" panose="020B0604020202020204" pitchFamily="34" charset="0"/>
              <a:buChar char="•"/>
            </a:pPr>
            <a:r>
              <a:rPr lang="en-US" sz="2400" dirty="0">
                <a:solidFill>
                  <a:schemeClr val="tx1"/>
                </a:solidFill>
              </a:rPr>
              <a:t>I do not personally receive funds from or give talks for the sponsors</a:t>
            </a:r>
          </a:p>
          <a:p>
            <a:pPr marL="228600" indent="-228600">
              <a:buSzPct val="90000"/>
              <a:buFont typeface="Arial" panose="020B0604020202020204" pitchFamily="34" charset="0"/>
              <a:buChar char="•"/>
            </a:pPr>
            <a:r>
              <a:rPr lang="en-US" sz="2400" dirty="0">
                <a:solidFill>
                  <a:schemeClr val="tx1"/>
                </a:solidFill>
              </a:rPr>
              <a:t>I am a member of the DHHS Adult Antiretroviral Guidelines Panel</a:t>
            </a:r>
          </a:p>
          <a:p>
            <a:pPr marL="228600" indent="-228600">
              <a:buSzPct val="90000"/>
              <a:buFont typeface="Arial" panose="020B0604020202020204" pitchFamily="34" charset="0"/>
              <a:buChar char="•"/>
            </a:pPr>
            <a:r>
              <a:rPr lang="en-US" sz="2400" dirty="0">
                <a:solidFill>
                  <a:schemeClr val="tx1"/>
                </a:solidFill>
              </a:rPr>
              <a:t>What I present in this talk is my personal opinion and not that of the Panel</a:t>
            </a:r>
          </a:p>
          <a:p>
            <a:pPr marL="228600" indent="-228600">
              <a:buSzPct val="90000"/>
              <a:buFont typeface="Arial" panose="020B0604020202020204" pitchFamily="34" charset="0"/>
              <a:buChar char="•"/>
            </a:pPr>
            <a:r>
              <a:rPr lang="en-US" sz="2400" dirty="0">
                <a:solidFill>
                  <a:schemeClr val="tx1"/>
                </a:solidFill>
              </a:rPr>
              <a:t>This presentation was reviewed by UNMHSC and SCAETC faculty to ensure it meets CME guidelines.</a:t>
            </a:r>
          </a:p>
          <a:p>
            <a:pPr marL="228600" indent="-228600">
              <a:buSzPct val="90000"/>
              <a:buFont typeface="Arial" panose="020B0604020202020204" pitchFamily="34" charset="0"/>
              <a:buChar char="•"/>
            </a:pPr>
            <a:endParaRPr lang="en-US" sz="2400" dirty="0">
              <a:solidFill>
                <a:schemeClr val="tx1"/>
              </a:solidFill>
            </a:endParaRPr>
          </a:p>
        </p:txBody>
      </p:sp>
    </p:spTree>
    <p:extLst>
      <p:ext uri="{BB962C8B-B14F-4D97-AF65-F5344CB8AC3E}">
        <p14:creationId xmlns:p14="http://schemas.microsoft.com/office/powerpoint/2010/main" val="13562898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9857E3B-A924-518D-DE97-8B5C3B703D78}"/>
              </a:ext>
            </a:extLst>
          </p:cNvPr>
          <p:cNvSpPr>
            <a:spLocks noGrp="1"/>
          </p:cNvSpPr>
          <p:nvPr>
            <p:ph idx="1"/>
          </p:nvPr>
        </p:nvSpPr>
        <p:spPr>
          <a:xfrm>
            <a:off x="523875" y="1845734"/>
            <a:ext cx="11039475" cy="4311998"/>
          </a:xfrm>
        </p:spPr>
        <p:txBody>
          <a:bodyPr>
            <a:normAutofit fontScale="92500" lnSpcReduction="10000"/>
          </a:bodyPr>
          <a:lstStyle/>
          <a:p>
            <a:pPr marL="457200" indent="-457200">
              <a:buFont typeface="Arial" panose="020B0604020202020204" pitchFamily="34" charset="0"/>
              <a:buChar char="•"/>
            </a:pPr>
            <a:r>
              <a:rPr lang="en-US" dirty="0"/>
              <a:t>I’d say YES!</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r>
              <a:rPr lang="en-US" dirty="0"/>
              <a:t>Look holistically at ASCVD risk</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r>
              <a:rPr lang="en-US" dirty="0"/>
              <a:t>Talk to your patients about benefits vs risks of statins</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r>
              <a:rPr lang="en-US" dirty="0"/>
              <a:t>Don’t forget to look at other risk reducing strategies: SMOKING, hypertension control, lifestyle changes, etc.</a:t>
            </a:r>
          </a:p>
          <a:p>
            <a:endParaRPr lang="en-US" dirty="0"/>
          </a:p>
          <a:p>
            <a:endParaRPr lang="en-US" dirty="0"/>
          </a:p>
        </p:txBody>
      </p:sp>
      <p:sp>
        <p:nvSpPr>
          <p:cNvPr id="3" name="Title 2">
            <a:extLst>
              <a:ext uri="{FF2B5EF4-FFF2-40B4-BE49-F238E27FC236}">
                <a16:creationId xmlns:a16="http://schemas.microsoft.com/office/drawing/2014/main" id="{8515B649-8652-5F60-BBDF-11F7195AE92E}"/>
              </a:ext>
            </a:extLst>
          </p:cNvPr>
          <p:cNvSpPr>
            <a:spLocks noGrp="1"/>
          </p:cNvSpPr>
          <p:nvPr>
            <p:ph type="title"/>
          </p:nvPr>
        </p:nvSpPr>
        <p:spPr/>
        <p:txBody>
          <a:bodyPr/>
          <a:lstStyle/>
          <a:p>
            <a:r>
              <a:rPr lang="en-US" dirty="0"/>
              <a:t>Is this a practice changer?</a:t>
            </a:r>
          </a:p>
        </p:txBody>
      </p:sp>
    </p:spTree>
    <p:extLst>
      <p:ext uri="{BB962C8B-B14F-4D97-AF65-F5344CB8AC3E}">
        <p14:creationId xmlns:p14="http://schemas.microsoft.com/office/powerpoint/2010/main" val="30186967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E5D22-6684-C84D-4F26-0DB1377F75A6}"/>
              </a:ext>
            </a:extLst>
          </p:cNvPr>
          <p:cNvSpPr>
            <a:spLocks noGrp="1"/>
          </p:cNvSpPr>
          <p:nvPr>
            <p:ph type="title"/>
          </p:nvPr>
        </p:nvSpPr>
        <p:spPr/>
        <p:txBody>
          <a:bodyPr/>
          <a:lstStyle/>
          <a:p>
            <a:r>
              <a:rPr lang="en-US" dirty="0"/>
              <a:t>Resources</a:t>
            </a:r>
          </a:p>
        </p:txBody>
      </p:sp>
      <p:sp>
        <p:nvSpPr>
          <p:cNvPr id="3" name="Content Placeholder 2">
            <a:extLst>
              <a:ext uri="{FF2B5EF4-FFF2-40B4-BE49-F238E27FC236}">
                <a16:creationId xmlns:a16="http://schemas.microsoft.com/office/drawing/2014/main" id="{FFE48050-1B4E-EBBA-F951-C9C12B9841F6}"/>
              </a:ext>
            </a:extLst>
          </p:cNvPr>
          <p:cNvSpPr>
            <a:spLocks noGrp="1"/>
          </p:cNvSpPr>
          <p:nvPr>
            <p:ph sz="half" idx="1"/>
          </p:nvPr>
        </p:nvSpPr>
        <p:spPr>
          <a:xfrm>
            <a:off x="523874" y="1845733"/>
            <a:ext cx="5572125" cy="4397411"/>
          </a:xfrm>
        </p:spPr>
        <p:txBody>
          <a:bodyPr>
            <a:noAutofit/>
          </a:bodyPr>
          <a:lstStyle/>
          <a:p>
            <a:pPr marL="233363" indent="-233363">
              <a:buFont typeface="Arial" panose="020B0604020202020204" pitchFamily="34" charset="0"/>
              <a:buChar char="•"/>
            </a:pPr>
            <a:r>
              <a:rPr lang="en-US" sz="2400" dirty="0">
                <a:solidFill>
                  <a:schemeClr val="tx1"/>
                </a:solidFill>
              </a:rPr>
              <a:t>National Clinician Consultation Center </a:t>
            </a:r>
            <a:r>
              <a:rPr lang="en-US" sz="2400" dirty="0">
                <a:hlinkClick r:id="rId3"/>
              </a:rPr>
              <a:t>http://nccc.ucsf.edu/</a:t>
            </a:r>
            <a:endParaRPr lang="en-US" sz="2400" dirty="0"/>
          </a:p>
          <a:p>
            <a:pPr marL="496888" lvl="1" indent="-263525">
              <a:spcBef>
                <a:spcPts val="200"/>
              </a:spcBef>
              <a:buFont typeface="Arial" panose="020B0604020202020204" pitchFamily="34" charset="0"/>
              <a:buChar char="•"/>
            </a:pPr>
            <a:r>
              <a:rPr lang="en-US" sz="2400" dirty="0">
                <a:solidFill>
                  <a:schemeClr val="tx1"/>
                </a:solidFill>
              </a:rPr>
              <a:t>HIV Management</a:t>
            </a:r>
          </a:p>
          <a:p>
            <a:pPr marL="496888" lvl="1" indent="-263525">
              <a:spcBef>
                <a:spcPts val="200"/>
              </a:spcBef>
              <a:buFont typeface="Arial" panose="020B0604020202020204" pitchFamily="34" charset="0"/>
              <a:buChar char="•"/>
            </a:pPr>
            <a:r>
              <a:rPr lang="en-US" sz="2400" dirty="0">
                <a:solidFill>
                  <a:schemeClr val="tx1"/>
                </a:solidFill>
              </a:rPr>
              <a:t>Perinatal HIV </a:t>
            </a:r>
          </a:p>
          <a:p>
            <a:pPr marL="496888" lvl="1" indent="-263525">
              <a:spcBef>
                <a:spcPts val="200"/>
              </a:spcBef>
              <a:buFont typeface="Arial" panose="020B0604020202020204" pitchFamily="34" charset="0"/>
              <a:buChar char="•"/>
            </a:pPr>
            <a:r>
              <a:rPr lang="en-US" sz="2400" dirty="0">
                <a:solidFill>
                  <a:schemeClr val="tx1"/>
                </a:solidFill>
              </a:rPr>
              <a:t>HIV </a:t>
            </a:r>
            <a:r>
              <a:rPr lang="en-US" sz="2400" dirty="0" err="1">
                <a:solidFill>
                  <a:schemeClr val="tx1"/>
                </a:solidFill>
              </a:rPr>
              <a:t>PrEP</a:t>
            </a:r>
            <a:r>
              <a:rPr lang="en-US" sz="2400" dirty="0">
                <a:solidFill>
                  <a:schemeClr val="tx1"/>
                </a:solidFill>
              </a:rPr>
              <a:t> </a:t>
            </a:r>
          </a:p>
          <a:p>
            <a:pPr marL="496888" lvl="1" indent="-263525">
              <a:spcBef>
                <a:spcPts val="200"/>
              </a:spcBef>
              <a:buFont typeface="Arial" panose="020B0604020202020204" pitchFamily="34" charset="0"/>
              <a:buChar char="•"/>
            </a:pPr>
            <a:r>
              <a:rPr lang="en-US" sz="2400" dirty="0">
                <a:solidFill>
                  <a:schemeClr val="tx1"/>
                </a:solidFill>
              </a:rPr>
              <a:t>HIV PEP line</a:t>
            </a:r>
          </a:p>
          <a:p>
            <a:pPr marL="496888" lvl="1" indent="-263525">
              <a:spcBef>
                <a:spcPts val="200"/>
              </a:spcBef>
              <a:buFont typeface="Arial" panose="020B0604020202020204" pitchFamily="34" charset="0"/>
              <a:buChar char="•"/>
            </a:pPr>
            <a:r>
              <a:rPr lang="en-US" sz="2400" dirty="0">
                <a:solidFill>
                  <a:schemeClr val="tx1"/>
                </a:solidFill>
              </a:rPr>
              <a:t>HCV Management</a:t>
            </a:r>
          </a:p>
          <a:p>
            <a:pPr marL="496888" lvl="1" indent="-263525">
              <a:spcBef>
                <a:spcPts val="200"/>
              </a:spcBef>
              <a:buFont typeface="Arial" panose="020B0604020202020204" pitchFamily="34" charset="0"/>
              <a:buChar char="•"/>
            </a:pPr>
            <a:r>
              <a:rPr lang="en-US" sz="2400" dirty="0">
                <a:solidFill>
                  <a:schemeClr val="tx1"/>
                </a:solidFill>
              </a:rPr>
              <a:t>Substance Use Management</a:t>
            </a:r>
            <a:endParaRPr lang="en-US" sz="2400" dirty="0"/>
          </a:p>
          <a:p>
            <a:pPr marL="233363" indent="-233363">
              <a:buFont typeface="Arial" panose="020B0604020202020204" pitchFamily="34" charset="0"/>
              <a:buChar char="•"/>
            </a:pPr>
            <a:r>
              <a:rPr lang="en-US" sz="2400" dirty="0">
                <a:solidFill>
                  <a:schemeClr val="tx1"/>
                </a:solidFill>
              </a:rPr>
              <a:t>Present your case on ECHO</a:t>
            </a:r>
          </a:p>
          <a:p>
            <a:pPr marL="461963">
              <a:spcBef>
                <a:spcPts val="0"/>
              </a:spcBef>
              <a:buNone/>
            </a:pPr>
            <a:r>
              <a:rPr lang="en-US" sz="2400" dirty="0">
                <a:hlinkClick r:id="rId4"/>
              </a:rPr>
              <a:t>http://echo.unm.edu</a:t>
            </a:r>
            <a:r>
              <a:rPr lang="en-US" sz="2400" dirty="0"/>
              <a:t>        </a:t>
            </a:r>
            <a:r>
              <a:rPr lang="en-US" sz="2400" dirty="0">
                <a:hlinkClick r:id="rId5"/>
              </a:rPr>
              <a:t>hivecho@salud.unm.edu</a:t>
            </a:r>
            <a:r>
              <a:rPr lang="en-US" sz="2400" dirty="0"/>
              <a:t> </a:t>
            </a:r>
          </a:p>
        </p:txBody>
      </p:sp>
      <p:sp>
        <p:nvSpPr>
          <p:cNvPr id="7" name="Text Placeholder 3">
            <a:extLst>
              <a:ext uri="{FF2B5EF4-FFF2-40B4-BE49-F238E27FC236}">
                <a16:creationId xmlns:a16="http://schemas.microsoft.com/office/drawing/2014/main" id="{DC306143-E485-B60B-7350-71E29AE324AF}"/>
              </a:ext>
            </a:extLst>
          </p:cNvPr>
          <p:cNvSpPr txBox="1">
            <a:spLocks/>
          </p:cNvSpPr>
          <p:nvPr/>
        </p:nvSpPr>
        <p:spPr>
          <a:xfrm>
            <a:off x="6433074" y="1877214"/>
            <a:ext cx="5200934" cy="4409286"/>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171450" indent="-171450">
              <a:buFont typeface="Arial" panose="020B0604020202020204" pitchFamily="34" charset="0"/>
              <a:buChar char="•"/>
            </a:pPr>
            <a:r>
              <a:rPr lang="en-US" sz="2400" dirty="0">
                <a:solidFill>
                  <a:schemeClr val="tx1"/>
                </a:solidFill>
              </a:rPr>
              <a:t>AETC National HIV Curriculum </a:t>
            </a:r>
            <a:r>
              <a:rPr lang="en-US" dirty="0">
                <a:hlinkClick r:id="rId6"/>
              </a:rPr>
              <a:t>https://aidsetc.org/nhc</a:t>
            </a:r>
            <a:endParaRPr lang="en-US" dirty="0"/>
          </a:p>
          <a:p>
            <a:pPr marL="171450" indent="-171450">
              <a:buFont typeface="Arial" panose="020B0604020202020204" pitchFamily="34" charset="0"/>
              <a:buChar char="•"/>
            </a:pPr>
            <a:r>
              <a:rPr lang="en-US" sz="2400" dirty="0">
                <a:solidFill>
                  <a:schemeClr val="tx1"/>
                </a:solidFill>
              </a:rPr>
              <a:t>AETC National Coordinating Resource Center </a:t>
            </a:r>
            <a:r>
              <a:rPr lang="en-US" dirty="0">
                <a:hlinkClick r:id="rId7"/>
              </a:rPr>
              <a:t>https://targethiv.org/library/aetc-national-coordinating-resource-center-0</a:t>
            </a:r>
            <a:endParaRPr lang="en-US" dirty="0"/>
          </a:p>
          <a:p>
            <a:pPr marL="171450" indent="-171450">
              <a:buFont typeface="Arial" panose="020B0604020202020204" pitchFamily="34" charset="0"/>
              <a:buChar char="•"/>
            </a:pPr>
            <a:r>
              <a:rPr lang="en-US" sz="2400" dirty="0"/>
              <a:t>HIVMA Resource Directory </a:t>
            </a:r>
            <a:r>
              <a:rPr lang="en-US" b="0" i="0" u="sng" strike="noStrike" dirty="0">
                <a:solidFill>
                  <a:srgbClr val="0563C1"/>
                </a:solidFill>
                <a:effectLst/>
                <a:hlinkClick r:id="rId8"/>
              </a:rPr>
              <a:t>https://www.hivma.org/globalassets/ektron-import/hivma/hivma-resource-directory.pdf</a:t>
            </a:r>
            <a:r>
              <a:rPr lang="en-US" b="0" i="0" u="none" strike="noStrike" dirty="0">
                <a:solidFill>
                  <a:srgbClr val="000000"/>
                </a:solidFill>
                <a:effectLst/>
              </a:rPr>
              <a:t> </a:t>
            </a:r>
          </a:p>
          <a:p>
            <a:pPr marL="171450" indent="-171450">
              <a:buFont typeface="Arial" panose="020B0604020202020204" pitchFamily="34" charset="0"/>
              <a:buChar char="•"/>
            </a:pPr>
            <a:r>
              <a:rPr lang="en-US" sz="2400" dirty="0">
                <a:solidFill>
                  <a:schemeClr val="tx1"/>
                </a:solidFill>
              </a:rPr>
              <a:t>Additional trainings </a:t>
            </a:r>
            <a:r>
              <a:rPr lang="en-US" dirty="0">
                <a:hlinkClick r:id="rId9"/>
              </a:rPr>
              <a:t>scaetcecho@salud.unm.edu</a:t>
            </a:r>
            <a:endParaRPr lang="en-US" dirty="0"/>
          </a:p>
          <a:p>
            <a:pPr marL="171450" indent="-171450">
              <a:buFont typeface="Arial" panose="020B0604020202020204" pitchFamily="34" charset="0"/>
              <a:buChar char="•"/>
            </a:pPr>
            <a:r>
              <a:rPr lang="en-US" sz="2400" dirty="0">
                <a:hlinkClick r:id="rId10"/>
              </a:rPr>
              <a:t>www.scaetc.org</a:t>
            </a:r>
            <a:endParaRPr lang="en-US" sz="2400" dirty="0"/>
          </a:p>
        </p:txBody>
      </p:sp>
      <p:sp>
        <p:nvSpPr>
          <p:cNvPr id="8" name="Slide Number Placeholder 5">
            <a:extLst>
              <a:ext uri="{FF2B5EF4-FFF2-40B4-BE49-F238E27FC236}">
                <a16:creationId xmlns:a16="http://schemas.microsoft.com/office/drawing/2014/main" id="{5D795C3D-FC57-80EF-78BB-860ED6998CFB}"/>
              </a:ext>
            </a:extLst>
          </p:cNvPr>
          <p:cNvSpPr>
            <a:spLocks noGrp="1"/>
          </p:cNvSpPr>
          <p:nvPr>
            <p:ph type="sldNum" sz="quarter" idx="4"/>
          </p:nvPr>
        </p:nvSpPr>
        <p:spPr>
          <a:xfrm>
            <a:off x="11634008" y="6532810"/>
            <a:ext cx="557992" cy="365125"/>
          </a:xfrm>
          <a:prstGeom prst="rect">
            <a:avLst/>
          </a:prstGeom>
        </p:spPr>
        <p:txBody>
          <a:bodyPr/>
          <a:lstStyle>
            <a:lvl1pPr>
              <a:defRPr>
                <a:solidFill>
                  <a:schemeClr val="bg1"/>
                </a:solidFill>
              </a:defRPr>
            </a:lvl1pPr>
          </a:lstStyle>
          <a:p>
            <a:pPr algn="ctr"/>
            <a:fld id="{4FAB73BC-B049-4115-A692-8D63A059BFB8}" type="slidenum">
              <a:rPr lang="en-US" sz="1600" smtClean="0"/>
              <a:pPr algn="ctr"/>
              <a:t>21</a:t>
            </a:fld>
            <a:endParaRPr lang="en-US" sz="1600" dirty="0"/>
          </a:p>
        </p:txBody>
      </p:sp>
    </p:spTree>
    <p:extLst>
      <p:ext uri="{BB962C8B-B14F-4D97-AF65-F5344CB8AC3E}">
        <p14:creationId xmlns:p14="http://schemas.microsoft.com/office/powerpoint/2010/main" val="38923424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5">
            <a:extLst>
              <a:ext uri="{FF2B5EF4-FFF2-40B4-BE49-F238E27FC236}">
                <a16:creationId xmlns:a16="http://schemas.microsoft.com/office/drawing/2014/main" id="{D104D898-DBD1-74D1-D662-8D8CD615FEA9}"/>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b="5363"/>
          <a:stretch/>
        </p:blipFill>
        <p:spPr>
          <a:xfrm>
            <a:off x="149240" y="0"/>
            <a:ext cx="11883843" cy="6326155"/>
          </a:xfrm>
          <a:prstGeom prst="rect">
            <a:avLst/>
          </a:prstGeom>
        </p:spPr>
      </p:pic>
    </p:spTree>
    <p:extLst>
      <p:ext uri="{BB962C8B-B14F-4D97-AF65-F5344CB8AC3E}">
        <p14:creationId xmlns:p14="http://schemas.microsoft.com/office/powerpoint/2010/main" val="35496696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CB80E13-ACFA-21D8-D115-00E4A9FB0D2C}"/>
              </a:ext>
            </a:extLst>
          </p:cNvPr>
          <p:cNvSpPr>
            <a:spLocks noGrp="1"/>
          </p:cNvSpPr>
          <p:nvPr>
            <p:ph type="title"/>
          </p:nvPr>
        </p:nvSpPr>
        <p:spPr>
          <a:xfrm>
            <a:off x="523875" y="286603"/>
            <a:ext cx="11039475" cy="1450757"/>
          </a:xfrm>
        </p:spPr>
        <p:txBody>
          <a:bodyPr/>
          <a:lstStyle/>
          <a:p>
            <a:r>
              <a:rPr lang="en-US" dirty="0"/>
              <a:t>Use of Trade/Brand Names</a:t>
            </a:r>
          </a:p>
        </p:txBody>
      </p:sp>
      <p:sp>
        <p:nvSpPr>
          <p:cNvPr id="13" name="Content Placeholder 1">
            <a:extLst>
              <a:ext uri="{FF2B5EF4-FFF2-40B4-BE49-F238E27FC236}">
                <a16:creationId xmlns:a16="http://schemas.microsoft.com/office/drawing/2014/main" id="{EE4B2DDC-6E74-68B6-D5F2-E367702B166E}"/>
              </a:ext>
            </a:extLst>
          </p:cNvPr>
          <p:cNvSpPr>
            <a:spLocks noGrp="1"/>
          </p:cNvSpPr>
          <p:nvPr>
            <p:ph idx="1"/>
          </p:nvPr>
        </p:nvSpPr>
        <p:spPr>
          <a:xfrm>
            <a:off x="523875" y="1845734"/>
            <a:ext cx="11039475" cy="4023360"/>
          </a:xfrm>
        </p:spPr>
        <p:txBody>
          <a:bodyPr>
            <a:normAutofit/>
          </a:bodyPr>
          <a:lstStyle/>
          <a:p>
            <a:pPr marL="342900" indent="-342900">
              <a:buFont typeface="Arial" panose="020B0604020202020204" pitchFamily="34" charset="0"/>
              <a:buChar char="•"/>
            </a:pPr>
            <a:r>
              <a:rPr lang="en-US" sz="2400" dirty="0">
                <a:solidFill>
                  <a:schemeClr val="tx1"/>
                </a:solidFill>
              </a:rPr>
              <a:t>This program is supported by the Health Resources and Services Administration (HRSA) of the U.S. Department of Health and Human Services (HHS) as part of an award totaling $4,205,743, with 0% financed with non-governmental sources. </a:t>
            </a:r>
          </a:p>
          <a:p>
            <a:pPr marL="342900" indent="-342900">
              <a:buFont typeface="Arial" panose="020B0604020202020204" pitchFamily="34" charset="0"/>
              <a:buChar char="•"/>
            </a:pPr>
            <a:r>
              <a:rPr lang="en-US" sz="2400" dirty="0">
                <a:solidFill>
                  <a:schemeClr val="tx1"/>
                </a:solidFill>
              </a:rPr>
              <a:t>The views expressed do not necessarily reflect the official policies of the  Department of Health and Human Services, nor does mention of trade names, commercial practices, or organizations imply endorsement by the U.S. Government. Any trade/brand names for products mentioned during this presentation are for training and identification purposes only.</a:t>
            </a:r>
          </a:p>
          <a:p>
            <a:endParaRPr lang="en-US" dirty="0">
              <a:solidFill>
                <a:schemeClr val="tx1"/>
              </a:solidFill>
            </a:endParaRPr>
          </a:p>
          <a:p>
            <a:endParaRPr lang="en-US" dirty="0">
              <a:solidFill>
                <a:schemeClr val="tx1"/>
              </a:solidFill>
            </a:endParaRPr>
          </a:p>
          <a:p>
            <a:endParaRPr lang="en-US" dirty="0"/>
          </a:p>
        </p:txBody>
      </p:sp>
    </p:spTree>
    <p:extLst>
      <p:ext uri="{BB962C8B-B14F-4D97-AF65-F5344CB8AC3E}">
        <p14:creationId xmlns:p14="http://schemas.microsoft.com/office/powerpoint/2010/main" val="35119283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CFA3073-BC57-A432-1F97-04C27F6E0A2D}"/>
              </a:ext>
            </a:extLst>
          </p:cNvPr>
          <p:cNvSpPr>
            <a:spLocks noGrp="1"/>
          </p:cNvSpPr>
          <p:nvPr>
            <p:ph idx="1"/>
          </p:nvPr>
        </p:nvSpPr>
        <p:spPr>
          <a:xfrm>
            <a:off x="523875" y="1845734"/>
            <a:ext cx="11039475" cy="3274907"/>
          </a:xfrm>
        </p:spPr>
        <p:txBody>
          <a:bodyPr/>
          <a:lstStyle/>
          <a:p>
            <a:pPr marL="342900" indent="-342900">
              <a:spcBef>
                <a:spcPts val="1800"/>
              </a:spcBef>
              <a:buFont typeface="Arial" panose="020B0604020202020204" pitchFamily="34" charset="0"/>
              <a:buChar char="•"/>
            </a:pPr>
            <a:r>
              <a:rPr lang="en-US" sz="2400" dirty="0">
                <a:solidFill>
                  <a:schemeClr val="tx1"/>
                </a:solidFill>
              </a:rPr>
              <a:t>SCAETC recognizes that language is constantly evolving, and while we make every effort to avoid bias and stigmatizing terms, we acknowledge that unintentional lapses may occur in our presentations.</a:t>
            </a:r>
          </a:p>
          <a:p>
            <a:pPr marL="342900" indent="-342900">
              <a:spcBef>
                <a:spcPts val="1800"/>
              </a:spcBef>
              <a:buFont typeface="Arial" panose="020B0604020202020204" pitchFamily="34" charset="0"/>
              <a:buChar char="•"/>
            </a:pPr>
            <a:r>
              <a:rPr lang="en-US" sz="2400" dirty="0">
                <a:solidFill>
                  <a:schemeClr val="tx1"/>
                </a:solidFill>
              </a:rPr>
              <a:t>We value your feedback and encourage you to share any concerns related to language, images, or concepts that may be offensive or stigmatizing. </a:t>
            </a:r>
          </a:p>
          <a:p>
            <a:pPr marL="342900" indent="-342900">
              <a:spcBef>
                <a:spcPts val="1800"/>
              </a:spcBef>
              <a:buFont typeface="Arial" panose="020B0604020202020204" pitchFamily="34" charset="0"/>
              <a:buChar char="•"/>
            </a:pPr>
            <a:r>
              <a:rPr lang="en-US" sz="2400" dirty="0">
                <a:solidFill>
                  <a:schemeClr val="tx1"/>
                </a:solidFill>
              </a:rPr>
              <a:t>Your input will help us refine and improve our presentations, ensuring they remain inclusive and respectful to participants.</a:t>
            </a:r>
            <a:endParaRPr lang="en-US" dirty="0">
              <a:solidFill>
                <a:schemeClr val="tx1"/>
              </a:solidFill>
            </a:endParaRPr>
          </a:p>
          <a:p>
            <a:endParaRPr lang="en-US" dirty="0"/>
          </a:p>
        </p:txBody>
      </p:sp>
      <p:sp>
        <p:nvSpPr>
          <p:cNvPr id="3" name="Title 2">
            <a:extLst>
              <a:ext uri="{FF2B5EF4-FFF2-40B4-BE49-F238E27FC236}">
                <a16:creationId xmlns:a16="http://schemas.microsoft.com/office/drawing/2014/main" id="{F29B52CB-0DE6-F6E8-467C-87CCBA5A7694}"/>
              </a:ext>
            </a:extLst>
          </p:cNvPr>
          <p:cNvSpPr>
            <a:spLocks noGrp="1"/>
          </p:cNvSpPr>
          <p:nvPr>
            <p:ph type="title"/>
          </p:nvPr>
        </p:nvSpPr>
        <p:spPr/>
        <p:txBody>
          <a:bodyPr/>
          <a:lstStyle/>
          <a:p>
            <a:r>
              <a:rPr lang="en-US" dirty="0"/>
              <a:t>Unconscious Bias Disclosure</a:t>
            </a:r>
          </a:p>
        </p:txBody>
      </p:sp>
    </p:spTree>
    <p:extLst>
      <p:ext uri="{BB962C8B-B14F-4D97-AF65-F5344CB8AC3E}">
        <p14:creationId xmlns:p14="http://schemas.microsoft.com/office/powerpoint/2010/main" val="32827619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5407C49-83ED-BD98-53D8-D9B302C17F13}"/>
              </a:ext>
            </a:extLst>
          </p:cNvPr>
          <p:cNvSpPr>
            <a:spLocks noGrp="1"/>
          </p:cNvSpPr>
          <p:nvPr>
            <p:ph idx="1"/>
          </p:nvPr>
        </p:nvSpPr>
        <p:spPr/>
        <p:txBody>
          <a:bodyPr>
            <a:normAutofit/>
          </a:bodyPr>
          <a:lstStyle/>
          <a:p>
            <a:pPr marL="514350" indent="-514350">
              <a:buFont typeface="+mj-lt"/>
              <a:buAutoNum type="arabicPeriod"/>
            </a:pPr>
            <a:r>
              <a:rPr lang="en-US" sz="2800" dirty="0">
                <a:solidFill>
                  <a:schemeClr val="tx1"/>
                </a:solidFill>
              </a:rPr>
              <a:t>Recognize the need for primary prevention of cardiovascular disease (CVD) in persons with HIV (PWH).</a:t>
            </a:r>
          </a:p>
          <a:p>
            <a:pPr marL="514350" indent="-514350">
              <a:buFont typeface="+mj-lt"/>
              <a:buAutoNum type="arabicPeriod"/>
            </a:pPr>
            <a:endParaRPr lang="en-US" sz="2800" dirty="0">
              <a:solidFill>
                <a:schemeClr val="tx1"/>
              </a:solidFill>
            </a:endParaRPr>
          </a:p>
          <a:p>
            <a:pPr marL="514350" indent="-514350">
              <a:buFont typeface="+mj-lt"/>
              <a:buAutoNum type="arabicPeriod"/>
            </a:pPr>
            <a:r>
              <a:rPr lang="en-US" sz="2800" dirty="0">
                <a:solidFill>
                  <a:schemeClr val="tx1"/>
                </a:solidFill>
              </a:rPr>
              <a:t>Understand new data from the REPRIEVE trial.</a:t>
            </a:r>
          </a:p>
          <a:p>
            <a:pPr marL="514350" indent="-514350">
              <a:buFont typeface="+mj-lt"/>
              <a:buAutoNum type="arabicPeriod"/>
            </a:pPr>
            <a:endParaRPr lang="en-US" sz="2800" dirty="0">
              <a:solidFill>
                <a:schemeClr val="tx1"/>
              </a:solidFill>
            </a:endParaRPr>
          </a:p>
          <a:p>
            <a:pPr marL="514350" indent="-514350">
              <a:buFont typeface="+mj-lt"/>
              <a:buAutoNum type="arabicPeriod"/>
            </a:pPr>
            <a:r>
              <a:rPr lang="en-US" sz="2800" dirty="0">
                <a:solidFill>
                  <a:schemeClr val="tx1"/>
                </a:solidFill>
              </a:rPr>
              <a:t>Describe how to apply this new data in your clinical practice.</a:t>
            </a:r>
          </a:p>
          <a:p>
            <a:pPr marL="514350" indent="-514350">
              <a:buFont typeface="+mj-lt"/>
              <a:buAutoNum type="arabicPeriod"/>
            </a:pPr>
            <a:endParaRPr lang="en-US" sz="2800" dirty="0">
              <a:solidFill>
                <a:schemeClr val="tx1"/>
              </a:solidFill>
            </a:endParaRPr>
          </a:p>
          <a:p>
            <a:endParaRPr lang="en-US" dirty="0"/>
          </a:p>
        </p:txBody>
      </p:sp>
      <p:sp>
        <p:nvSpPr>
          <p:cNvPr id="3" name="Title 2">
            <a:extLst>
              <a:ext uri="{FF2B5EF4-FFF2-40B4-BE49-F238E27FC236}">
                <a16:creationId xmlns:a16="http://schemas.microsoft.com/office/drawing/2014/main" id="{C69FE677-3E47-0C88-3910-184FC4A26E61}"/>
              </a:ext>
            </a:extLst>
          </p:cNvPr>
          <p:cNvSpPr>
            <a:spLocks noGrp="1"/>
          </p:cNvSpPr>
          <p:nvPr>
            <p:ph type="title"/>
          </p:nvPr>
        </p:nvSpPr>
        <p:spPr/>
        <p:txBody>
          <a:bodyPr/>
          <a:lstStyle/>
          <a:p>
            <a:r>
              <a:rPr lang="en-US" dirty="0"/>
              <a:t>Learning Objectives</a:t>
            </a:r>
          </a:p>
        </p:txBody>
      </p:sp>
    </p:spTree>
    <p:extLst>
      <p:ext uri="{BB962C8B-B14F-4D97-AF65-F5344CB8AC3E}">
        <p14:creationId xmlns:p14="http://schemas.microsoft.com/office/powerpoint/2010/main" val="2169347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B594955-3A1F-C577-1CF5-5B803AC4DAA0}"/>
              </a:ext>
            </a:extLst>
          </p:cNvPr>
          <p:cNvSpPr>
            <a:spLocks noGrp="1"/>
          </p:cNvSpPr>
          <p:nvPr>
            <p:ph type="title"/>
          </p:nvPr>
        </p:nvSpPr>
        <p:spPr/>
        <p:txBody>
          <a:bodyPr/>
          <a:lstStyle/>
          <a:p>
            <a:r>
              <a:rPr lang="en-US" dirty="0"/>
              <a:t>Increased Risk of CVD in PWH</a:t>
            </a:r>
          </a:p>
        </p:txBody>
      </p:sp>
      <p:graphicFrame>
        <p:nvGraphicFramePr>
          <p:cNvPr id="4" name="Content Placeholder 3">
            <a:extLst>
              <a:ext uri="{FF2B5EF4-FFF2-40B4-BE49-F238E27FC236}">
                <a16:creationId xmlns:a16="http://schemas.microsoft.com/office/drawing/2014/main" id="{BCE64E6D-3A99-A841-F72B-6ACB355A2EFA}"/>
              </a:ext>
            </a:extLst>
          </p:cNvPr>
          <p:cNvGraphicFramePr>
            <a:graphicFrameLocks noGrp="1"/>
          </p:cNvGraphicFramePr>
          <p:nvPr>
            <p:ph idx="1"/>
            <p:extLst>
              <p:ext uri="{D42A27DB-BD31-4B8C-83A1-F6EECF244321}">
                <p14:modId xmlns:p14="http://schemas.microsoft.com/office/powerpoint/2010/main" val="1036858079"/>
              </p:ext>
            </p:extLst>
          </p:nvPr>
        </p:nvGraphicFramePr>
        <p:xfrm>
          <a:off x="0" y="1737359"/>
          <a:ext cx="12191999" cy="4570843"/>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5C1B2CAD-94E3-4B7F-1935-1F3C930D061C}"/>
              </a:ext>
            </a:extLst>
          </p:cNvPr>
          <p:cNvSpPr txBox="1"/>
          <p:nvPr/>
        </p:nvSpPr>
        <p:spPr>
          <a:xfrm>
            <a:off x="2828444" y="6401234"/>
            <a:ext cx="6764519" cy="523220"/>
          </a:xfrm>
          <a:prstGeom prst="rect">
            <a:avLst/>
          </a:prstGeom>
          <a:noFill/>
        </p:spPr>
        <p:txBody>
          <a:bodyPr wrap="square" rtlCol="0">
            <a:spAutoFit/>
          </a:bodyPr>
          <a:lstStyle/>
          <a:p>
            <a:pPr algn="ctr"/>
            <a:r>
              <a:rPr lang="en-US" sz="1400" dirty="0" err="1">
                <a:solidFill>
                  <a:schemeClr val="bg1"/>
                </a:solidFill>
              </a:rPr>
              <a:t>Rosenson</a:t>
            </a:r>
            <a:r>
              <a:rPr lang="en-US" sz="1400" dirty="0">
                <a:solidFill>
                  <a:schemeClr val="bg1"/>
                </a:solidFill>
              </a:rPr>
              <a:t> et al, Excess Risk for Atherosclerotic Cardiovascular Outcomes Among US Adults With HIV in the Current Era, J Am Heart Assoc. 2020;9:e013744</a:t>
            </a:r>
          </a:p>
        </p:txBody>
      </p:sp>
    </p:spTree>
    <p:extLst>
      <p:ext uri="{BB962C8B-B14F-4D97-AF65-F5344CB8AC3E}">
        <p14:creationId xmlns:p14="http://schemas.microsoft.com/office/powerpoint/2010/main" val="42816946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7800D6D-F014-0213-6B16-2C8016CF8371}"/>
              </a:ext>
            </a:extLst>
          </p:cNvPr>
          <p:cNvPicPr>
            <a:picLocks noChangeAspect="1"/>
          </p:cNvPicPr>
          <p:nvPr/>
        </p:nvPicPr>
        <p:blipFill rotWithShape="1">
          <a:blip r:embed="rId3"/>
          <a:srcRect l="8854" t="15185" r="59167" b="4814"/>
          <a:stretch/>
        </p:blipFill>
        <p:spPr>
          <a:xfrm>
            <a:off x="2012066" y="0"/>
            <a:ext cx="8167868" cy="5746776"/>
          </a:xfrm>
          <a:prstGeom prst="rect">
            <a:avLst/>
          </a:prstGeom>
        </p:spPr>
      </p:pic>
      <p:sp>
        <p:nvSpPr>
          <p:cNvPr id="3" name="TextBox 2">
            <a:extLst>
              <a:ext uri="{FF2B5EF4-FFF2-40B4-BE49-F238E27FC236}">
                <a16:creationId xmlns:a16="http://schemas.microsoft.com/office/drawing/2014/main" id="{4B810B24-6F85-8E89-59B4-05638045B7D0}"/>
              </a:ext>
            </a:extLst>
          </p:cNvPr>
          <p:cNvSpPr txBox="1"/>
          <p:nvPr/>
        </p:nvSpPr>
        <p:spPr>
          <a:xfrm>
            <a:off x="365760" y="5756655"/>
            <a:ext cx="11390811" cy="523220"/>
          </a:xfrm>
          <a:prstGeom prst="rect">
            <a:avLst/>
          </a:prstGeom>
          <a:noFill/>
        </p:spPr>
        <p:txBody>
          <a:bodyPr wrap="square" rtlCol="0">
            <a:spAutoFit/>
          </a:bodyPr>
          <a:lstStyle/>
          <a:p>
            <a:pPr algn="ctr"/>
            <a:r>
              <a:rPr lang="en-US" sz="2800" b="1" dirty="0"/>
              <a:t>In 2019 Guideline, HIV considered a “risk enhancing factor”</a:t>
            </a:r>
          </a:p>
        </p:txBody>
      </p:sp>
      <p:sp>
        <p:nvSpPr>
          <p:cNvPr id="4" name="TextBox 3">
            <a:extLst>
              <a:ext uri="{FF2B5EF4-FFF2-40B4-BE49-F238E27FC236}">
                <a16:creationId xmlns:a16="http://schemas.microsoft.com/office/drawing/2014/main" id="{E7EFD4DA-E09D-D0C1-C25D-5949E54BC65D}"/>
              </a:ext>
            </a:extLst>
          </p:cNvPr>
          <p:cNvSpPr txBox="1"/>
          <p:nvPr/>
        </p:nvSpPr>
        <p:spPr>
          <a:xfrm>
            <a:off x="1707946" y="6329483"/>
            <a:ext cx="8837694" cy="600164"/>
          </a:xfrm>
          <a:prstGeom prst="rect">
            <a:avLst/>
          </a:prstGeom>
          <a:noFill/>
        </p:spPr>
        <p:txBody>
          <a:bodyPr wrap="square" rtlCol="0">
            <a:spAutoFit/>
          </a:bodyPr>
          <a:lstStyle/>
          <a:p>
            <a:pPr algn="ctr"/>
            <a:r>
              <a:rPr lang="en-US" sz="1100" dirty="0">
                <a:solidFill>
                  <a:schemeClr val="bg1"/>
                </a:solidFill>
              </a:rPr>
              <a:t>ASCVD = atherosclerotic cardiovascular disease </a:t>
            </a:r>
          </a:p>
          <a:p>
            <a:pPr algn="ctr"/>
            <a:r>
              <a:rPr lang="en-US" sz="1100" dirty="0">
                <a:solidFill>
                  <a:schemeClr val="bg1"/>
                </a:solidFill>
              </a:rPr>
              <a:t>2019 ACC/AHA Guideline on the Primary Prevention of Cardiovascular Disease: A Report of the American College of Cardiology/American Heart Association Task Force on Clinical Practice Guidelines, https://doi.org/10.1161/CIR.0000000000000678op</a:t>
            </a:r>
          </a:p>
        </p:txBody>
      </p:sp>
    </p:spTree>
    <p:extLst>
      <p:ext uri="{BB962C8B-B14F-4D97-AF65-F5344CB8AC3E}">
        <p14:creationId xmlns:p14="http://schemas.microsoft.com/office/powerpoint/2010/main" val="12497680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6605B0E-96B4-C828-39FF-383009A9CCA3}"/>
              </a:ext>
            </a:extLst>
          </p:cNvPr>
          <p:cNvSpPr>
            <a:spLocks noGrp="1"/>
          </p:cNvSpPr>
          <p:nvPr>
            <p:ph type="title"/>
          </p:nvPr>
        </p:nvSpPr>
        <p:spPr/>
        <p:txBody>
          <a:bodyPr/>
          <a:lstStyle/>
          <a:p>
            <a:r>
              <a:rPr lang="en-US" dirty="0"/>
              <a:t>Statins by LDL Lowering Potency</a:t>
            </a:r>
          </a:p>
        </p:txBody>
      </p:sp>
      <p:graphicFrame>
        <p:nvGraphicFramePr>
          <p:cNvPr id="4" name="Table 8">
            <a:extLst>
              <a:ext uri="{FF2B5EF4-FFF2-40B4-BE49-F238E27FC236}">
                <a16:creationId xmlns:a16="http://schemas.microsoft.com/office/drawing/2014/main" id="{C4D9BDEE-F5D5-3694-04FE-E9D2A6BF67D3}"/>
              </a:ext>
            </a:extLst>
          </p:cNvPr>
          <p:cNvGraphicFramePr>
            <a:graphicFrameLocks noGrp="1"/>
          </p:cNvGraphicFramePr>
          <p:nvPr>
            <p:extLst>
              <p:ext uri="{D42A27DB-BD31-4B8C-83A1-F6EECF244321}">
                <p14:modId xmlns:p14="http://schemas.microsoft.com/office/powerpoint/2010/main" val="928271645"/>
              </p:ext>
            </p:extLst>
          </p:nvPr>
        </p:nvGraphicFramePr>
        <p:xfrm>
          <a:off x="389379" y="1737359"/>
          <a:ext cx="11308466" cy="4582417"/>
        </p:xfrm>
        <a:graphic>
          <a:graphicData uri="http://schemas.openxmlformats.org/drawingml/2006/table">
            <a:tbl>
              <a:tblPr firstRow="1" bandRow="1">
                <a:tableStyleId>{85BE263C-DBD7-4A20-BB59-AAB30ACAA65A}</a:tableStyleId>
              </a:tblPr>
              <a:tblGrid>
                <a:gridCol w="3514543">
                  <a:extLst>
                    <a:ext uri="{9D8B030D-6E8A-4147-A177-3AD203B41FA5}">
                      <a16:colId xmlns:a16="http://schemas.microsoft.com/office/drawing/2014/main" val="3852473069"/>
                    </a:ext>
                  </a:extLst>
                </a:gridCol>
                <a:gridCol w="3835381">
                  <a:extLst>
                    <a:ext uri="{9D8B030D-6E8A-4147-A177-3AD203B41FA5}">
                      <a16:colId xmlns:a16="http://schemas.microsoft.com/office/drawing/2014/main" val="796830906"/>
                    </a:ext>
                  </a:extLst>
                </a:gridCol>
                <a:gridCol w="3958542">
                  <a:extLst>
                    <a:ext uri="{9D8B030D-6E8A-4147-A177-3AD203B41FA5}">
                      <a16:colId xmlns:a16="http://schemas.microsoft.com/office/drawing/2014/main" val="4105170761"/>
                    </a:ext>
                  </a:extLst>
                </a:gridCol>
              </a:tblGrid>
              <a:tr h="1048055">
                <a:tc>
                  <a:txBody>
                    <a:bodyPr/>
                    <a:lstStyle/>
                    <a:p>
                      <a:pPr algn="ctr"/>
                      <a:r>
                        <a:rPr lang="en-US" sz="2400" dirty="0"/>
                        <a:t>High-Intensity Statin</a:t>
                      </a:r>
                    </a:p>
                  </a:txBody>
                  <a:tcPr anchor="ctr"/>
                </a:tc>
                <a:tc>
                  <a:txBody>
                    <a:bodyPr/>
                    <a:lstStyle/>
                    <a:p>
                      <a:pPr algn="ctr"/>
                      <a:r>
                        <a:rPr lang="en-US" sz="2400" dirty="0"/>
                        <a:t>Moderate-Intensity Statin</a:t>
                      </a:r>
                    </a:p>
                  </a:txBody>
                  <a:tcPr anchor="ctr"/>
                </a:tc>
                <a:tc>
                  <a:txBody>
                    <a:bodyPr/>
                    <a:lstStyle/>
                    <a:p>
                      <a:pPr algn="ctr"/>
                      <a:r>
                        <a:rPr lang="en-US" sz="2400" dirty="0"/>
                        <a:t>Low-Intensity Statin</a:t>
                      </a:r>
                    </a:p>
                  </a:txBody>
                  <a:tcPr anchor="ctr"/>
                </a:tc>
                <a:extLst>
                  <a:ext uri="{0D108BD9-81ED-4DB2-BD59-A6C34878D82A}">
                    <a16:rowId xmlns:a16="http://schemas.microsoft.com/office/drawing/2014/main" val="1229808634"/>
                  </a:ext>
                </a:extLst>
              </a:tr>
              <a:tr h="636650">
                <a:tc>
                  <a:txBody>
                    <a:bodyPr/>
                    <a:lstStyle/>
                    <a:p>
                      <a:pPr algn="ctr"/>
                      <a:r>
                        <a:rPr lang="en-US" sz="2400" dirty="0"/>
                        <a:t>Lowers LDL by ≥ 50%</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t>Lowers LDL by 30-49%</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t>Lowers LDL by &lt;30%</a:t>
                      </a:r>
                    </a:p>
                  </a:txBody>
                  <a:tcPr anchor="ctr"/>
                </a:tc>
                <a:extLst>
                  <a:ext uri="{0D108BD9-81ED-4DB2-BD59-A6C34878D82A}">
                    <a16:rowId xmlns:a16="http://schemas.microsoft.com/office/drawing/2014/main" val="1603874160"/>
                  </a:ext>
                </a:extLst>
              </a:tr>
              <a:tr h="2897712">
                <a:tc>
                  <a:txBody>
                    <a:bodyPr/>
                    <a:lstStyle/>
                    <a:p>
                      <a:pPr algn="ctr"/>
                      <a:r>
                        <a:rPr lang="en-US" sz="2400" b="1" dirty="0"/>
                        <a:t>Atorvastatin 40-80 mg</a:t>
                      </a:r>
                    </a:p>
                    <a:p>
                      <a:pPr algn="ctr"/>
                      <a:r>
                        <a:rPr lang="en-US" sz="2400" b="1" dirty="0"/>
                        <a:t>Rosuvastatin 20-40 mg</a:t>
                      </a:r>
                    </a:p>
                  </a:txBody>
                  <a:tcPr anchor="ctr"/>
                </a:tc>
                <a:tc>
                  <a:txBody>
                    <a:bodyPr/>
                    <a:lstStyle/>
                    <a:p>
                      <a:pPr algn="ctr"/>
                      <a:r>
                        <a:rPr lang="en-US" sz="2400" b="1" dirty="0"/>
                        <a:t>Atorvastatin 10-20 mg</a:t>
                      </a:r>
                    </a:p>
                    <a:p>
                      <a:pPr algn="ctr"/>
                      <a:r>
                        <a:rPr lang="en-US" sz="2400" b="1" dirty="0"/>
                        <a:t>Rosuvastatin 5-10 mg</a:t>
                      </a:r>
                    </a:p>
                    <a:p>
                      <a:pPr algn="ctr"/>
                      <a:r>
                        <a:rPr lang="en-US" sz="2400" b="1" dirty="0"/>
                        <a:t>Pravastatin 40-80 mg</a:t>
                      </a:r>
                    </a:p>
                    <a:p>
                      <a:pPr algn="ctr"/>
                      <a:r>
                        <a:rPr lang="en-US" sz="2400" b="1" dirty="0"/>
                        <a:t>Pitavastatin 2-4 mg</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i="1" dirty="0"/>
                        <a:t>Simvastatin 20-40 mg</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i="1" dirty="0"/>
                        <a:t>Lovastatin 40 mg</a:t>
                      </a:r>
                    </a:p>
                    <a:p>
                      <a:pPr algn="ctr"/>
                      <a:r>
                        <a:rPr lang="en-US" sz="2400" i="1" dirty="0"/>
                        <a:t>Fluvastatin 80 mg</a:t>
                      </a:r>
                    </a:p>
                  </a:txBody>
                  <a:tcPr anchor="ctr"/>
                </a:tc>
                <a:tc>
                  <a:txBody>
                    <a:bodyPr/>
                    <a:lstStyle/>
                    <a:p>
                      <a:pPr algn="ctr"/>
                      <a:r>
                        <a:rPr lang="en-US" sz="2400" b="1" dirty="0"/>
                        <a:t>Pravastatin 40-80 mg</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i="1" dirty="0"/>
                        <a:t>Simvastatin 10mg</a:t>
                      </a:r>
                    </a:p>
                    <a:p>
                      <a:pPr algn="ctr"/>
                      <a:r>
                        <a:rPr lang="en-US" sz="2400" i="1" dirty="0"/>
                        <a:t>Lovastatin 20 mg</a:t>
                      </a:r>
                    </a:p>
                    <a:p>
                      <a:pPr algn="ctr"/>
                      <a:r>
                        <a:rPr lang="en-US" sz="2400" i="1" dirty="0"/>
                        <a:t>Fluvastatin 20-40 mg</a:t>
                      </a:r>
                    </a:p>
                    <a:p>
                      <a:pPr algn="ctr"/>
                      <a:endParaRPr lang="en-US" sz="2400" dirty="0"/>
                    </a:p>
                  </a:txBody>
                  <a:tcPr anchor="ctr"/>
                </a:tc>
                <a:extLst>
                  <a:ext uri="{0D108BD9-81ED-4DB2-BD59-A6C34878D82A}">
                    <a16:rowId xmlns:a16="http://schemas.microsoft.com/office/drawing/2014/main" val="2657456466"/>
                  </a:ext>
                </a:extLst>
              </a:tr>
            </a:tbl>
          </a:graphicData>
        </a:graphic>
      </p:graphicFrame>
      <p:sp>
        <p:nvSpPr>
          <p:cNvPr id="2" name="TextBox 1">
            <a:extLst>
              <a:ext uri="{FF2B5EF4-FFF2-40B4-BE49-F238E27FC236}">
                <a16:creationId xmlns:a16="http://schemas.microsoft.com/office/drawing/2014/main" id="{07A6E6B0-A103-F067-6F58-3B271A359F4F}"/>
              </a:ext>
            </a:extLst>
          </p:cNvPr>
          <p:cNvSpPr txBox="1"/>
          <p:nvPr/>
        </p:nvSpPr>
        <p:spPr>
          <a:xfrm>
            <a:off x="2687216" y="6428792"/>
            <a:ext cx="6419462" cy="307777"/>
          </a:xfrm>
          <a:prstGeom prst="rect">
            <a:avLst/>
          </a:prstGeom>
          <a:noFill/>
        </p:spPr>
        <p:txBody>
          <a:bodyPr wrap="square" rtlCol="0">
            <a:spAutoFit/>
          </a:bodyPr>
          <a:lstStyle/>
          <a:p>
            <a:pPr algn="ctr"/>
            <a:r>
              <a:rPr lang="en-US" sz="1400" dirty="0">
                <a:solidFill>
                  <a:schemeClr val="bg1"/>
                </a:solidFill>
              </a:rPr>
              <a:t>Low-density Lipoprotein = LDL</a:t>
            </a:r>
          </a:p>
        </p:txBody>
      </p:sp>
    </p:spTree>
    <p:extLst>
      <p:ext uri="{BB962C8B-B14F-4D97-AF65-F5344CB8AC3E}">
        <p14:creationId xmlns:p14="http://schemas.microsoft.com/office/powerpoint/2010/main" val="22481349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CB2B305-EBAB-D958-774C-32EC5680A627}"/>
              </a:ext>
            </a:extLst>
          </p:cNvPr>
          <p:cNvSpPr>
            <a:spLocks noGrp="1"/>
          </p:cNvSpPr>
          <p:nvPr>
            <p:ph idx="1"/>
          </p:nvPr>
        </p:nvSpPr>
        <p:spPr>
          <a:xfrm>
            <a:off x="523875" y="1737360"/>
            <a:ext cx="11039475" cy="4536118"/>
          </a:xfrm>
        </p:spPr>
        <p:txBody>
          <a:bodyPr>
            <a:noAutofit/>
          </a:bodyPr>
          <a:lstStyle/>
          <a:p>
            <a:pPr marL="457200" indent="-457200">
              <a:buFont typeface="Arial" panose="020B0604020202020204" pitchFamily="34" charset="0"/>
              <a:buChar char="•"/>
            </a:pPr>
            <a:r>
              <a:rPr lang="en-US" sz="2800" b="1" dirty="0"/>
              <a:t>PRIMARY prevention </a:t>
            </a:r>
            <a:r>
              <a:rPr lang="en-US" sz="2800" dirty="0"/>
              <a:t>trial in PWH 40-75 </a:t>
            </a:r>
            <a:r>
              <a:rPr lang="en-US" sz="2800" dirty="0" err="1"/>
              <a:t>y.o</a:t>
            </a:r>
            <a:r>
              <a:rPr lang="en-US" sz="2800" dirty="0"/>
              <a:t>. on antiretroviral therapy (ART)</a:t>
            </a:r>
          </a:p>
          <a:p>
            <a:pPr marL="457200" indent="-457200">
              <a:buFont typeface="Arial" panose="020B0604020202020204" pitchFamily="34" charset="0"/>
              <a:buChar char="•"/>
            </a:pPr>
            <a:endParaRPr lang="en-US" sz="800" dirty="0"/>
          </a:p>
          <a:p>
            <a:pPr marL="457200" indent="-457200">
              <a:spcBef>
                <a:spcPts val="300"/>
              </a:spcBef>
              <a:buFont typeface="Arial" panose="020B0604020202020204" pitchFamily="34" charset="0"/>
              <a:buChar char="•"/>
            </a:pPr>
            <a:r>
              <a:rPr lang="en-US" sz="2800" dirty="0"/>
              <a:t>Targeted those NOT meeting criteria for statin use – those considered low or moderate risk for CVD by standard guidelines</a:t>
            </a:r>
          </a:p>
          <a:p>
            <a:pPr marL="457200" indent="-457200">
              <a:spcBef>
                <a:spcPts val="300"/>
              </a:spcBef>
              <a:buFont typeface="Arial" panose="020B0604020202020204" pitchFamily="34" charset="0"/>
              <a:buChar char="•"/>
            </a:pPr>
            <a:endParaRPr lang="en-US" sz="800" dirty="0"/>
          </a:p>
          <a:p>
            <a:pPr marL="457200" indent="-457200">
              <a:spcBef>
                <a:spcPts val="300"/>
              </a:spcBef>
              <a:buFont typeface="Arial" panose="020B0604020202020204" pitchFamily="34" charset="0"/>
              <a:buChar char="•"/>
            </a:pPr>
            <a:r>
              <a:rPr lang="en-US" sz="2800" dirty="0"/>
              <a:t>Randomized to receive moderate-intensity </a:t>
            </a:r>
            <a:r>
              <a:rPr lang="en-US" sz="2800" dirty="0" err="1"/>
              <a:t>pitavastatin</a:t>
            </a:r>
            <a:r>
              <a:rPr lang="en-US" sz="2800" dirty="0"/>
              <a:t> 4 mg vs. placebo</a:t>
            </a:r>
          </a:p>
          <a:p>
            <a:pPr marL="804863" lvl="1" indent="-457200">
              <a:spcBef>
                <a:spcPts val="200"/>
              </a:spcBef>
            </a:pPr>
            <a:r>
              <a:rPr lang="en-US" sz="2800" dirty="0" err="1"/>
              <a:t>Pitavastatin</a:t>
            </a:r>
            <a:r>
              <a:rPr lang="en-US" sz="2800" dirty="0"/>
              <a:t> has little interaction with ART                                                 (not CYP3A4 metabolized)</a:t>
            </a:r>
          </a:p>
          <a:p>
            <a:pPr marL="804863" lvl="1" indent="-457200">
              <a:spcBef>
                <a:spcPts val="0"/>
              </a:spcBef>
            </a:pPr>
            <a:r>
              <a:rPr lang="en-US" sz="2800" dirty="0"/>
              <a:t>Lipid lowering and anti-inflammatory effects</a:t>
            </a:r>
          </a:p>
        </p:txBody>
      </p:sp>
      <p:sp>
        <p:nvSpPr>
          <p:cNvPr id="3" name="Title 2">
            <a:extLst>
              <a:ext uri="{FF2B5EF4-FFF2-40B4-BE49-F238E27FC236}">
                <a16:creationId xmlns:a16="http://schemas.microsoft.com/office/drawing/2014/main" id="{C7E028AC-DBD8-100C-A920-EC1A4B75AEC9}"/>
              </a:ext>
            </a:extLst>
          </p:cNvPr>
          <p:cNvSpPr>
            <a:spLocks noGrp="1"/>
          </p:cNvSpPr>
          <p:nvPr>
            <p:ph type="title"/>
          </p:nvPr>
        </p:nvSpPr>
        <p:spPr/>
        <p:txBody>
          <a:bodyPr/>
          <a:lstStyle/>
          <a:p>
            <a:r>
              <a:rPr lang="en-US" dirty="0"/>
              <a:t>The REPRIEVE Trial</a:t>
            </a:r>
          </a:p>
        </p:txBody>
      </p:sp>
      <p:sp>
        <p:nvSpPr>
          <p:cNvPr id="5" name="TextBox 4">
            <a:extLst>
              <a:ext uri="{FF2B5EF4-FFF2-40B4-BE49-F238E27FC236}">
                <a16:creationId xmlns:a16="http://schemas.microsoft.com/office/drawing/2014/main" id="{7C1EC835-B252-5CFB-E879-349C5032BF8F}"/>
              </a:ext>
            </a:extLst>
          </p:cNvPr>
          <p:cNvSpPr txBox="1"/>
          <p:nvPr/>
        </p:nvSpPr>
        <p:spPr>
          <a:xfrm>
            <a:off x="2922149" y="6396336"/>
            <a:ext cx="6867940" cy="523220"/>
          </a:xfrm>
          <a:prstGeom prst="rect">
            <a:avLst/>
          </a:prstGeom>
          <a:noFill/>
        </p:spPr>
        <p:txBody>
          <a:bodyPr wrap="square" rtlCol="0">
            <a:spAutoFit/>
          </a:bodyPr>
          <a:lstStyle/>
          <a:p>
            <a:pPr algn="ctr"/>
            <a:r>
              <a:rPr lang="en-US" sz="1400" dirty="0">
                <a:solidFill>
                  <a:schemeClr val="bg1"/>
                </a:solidFill>
              </a:rPr>
              <a:t>Grinspoon et al, Pitavastatin to Prevent Cardiovascular Disease in HIV Infection, NEJM, 23JUL2023, DOI: 10.1056</a:t>
            </a:r>
          </a:p>
        </p:txBody>
      </p:sp>
    </p:spTree>
    <p:extLst>
      <p:ext uri="{BB962C8B-B14F-4D97-AF65-F5344CB8AC3E}">
        <p14:creationId xmlns:p14="http://schemas.microsoft.com/office/powerpoint/2010/main" val="253243300"/>
      </p:ext>
    </p:extLst>
  </p:cSld>
  <p:clrMapOvr>
    <a:masterClrMapping/>
  </p:clrMapOvr>
</p:sld>
</file>

<file path=ppt/theme/theme1.xml><?xml version="1.0" encoding="utf-8"?>
<a:theme xmlns:a="http://schemas.openxmlformats.org/drawingml/2006/main" name="1_Retrospect">
  <a:themeElements>
    <a:clrScheme name="Custom 2">
      <a:dk1>
        <a:srgbClr val="000000"/>
      </a:dk1>
      <a:lt1>
        <a:srgbClr val="FFFFFF"/>
      </a:lt1>
      <a:dk2>
        <a:srgbClr val="63666A"/>
      </a:dk2>
      <a:lt2>
        <a:srgbClr val="A7A8AA"/>
      </a:lt2>
      <a:accent1>
        <a:srgbClr val="BA0C2F"/>
      </a:accent1>
      <a:accent2>
        <a:srgbClr val="BA0C2F"/>
      </a:accent2>
      <a:accent3>
        <a:srgbClr val="008A86"/>
      </a:accent3>
      <a:accent4>
        <a:srgbClr val="ED8B00"/>
      </a:accent4>
      <a:accent5>
        <a:srgbClr val="A8AA19"/>
      </a:accent5>
      <a:accent6>
        <a:srgbClr val="C05131"/>
      </a:accent6>
      <a:hlink>
        <a:srgbClr val="008A86"/>
      </a:hlink>
      <a:folHlink>
        <a:srgbClr val="BA0C2F"/>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1671</TotalTime>
  <Words>2161</Words>
  <Application>Microsoft Office PowerPoint</Application>
  <PresentationFormat>Widescreen</PresentationFormat>
  <Paragraphs>187</Paragraphs>
  <Slides>22</Slides>
  <Notes>12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22</vt:i4>
      </vt:variant>
    </vt:vector>
  </HeadingPairs>
  <TitlesOfParts>
    <vt:vector size="32" baseType="lpstr">
      <vt:lpstr>AdvOT27b80385.B</vt:lpstr>
      <vt:lpstr>AdvOTe521d66a</vt:lpstr>
      <vt:lpstr>AdvOTe521d66a+fb</vt:lpstr>
      <vt:lpstr>AdvTTec369687</vt:lpstr>
      <vt:lpstr>AdvTTec369687+22</vt:lpstr>
      <vt:lpstr>Arial</vt:lpstr>
      <vt:lpstr>Calibri</vt:lpstr>
      <vt:lpstr>ff-quadraat-web-pro</vt:lpstr>
      <vt:lpstr>OTNEJMQuadraat</vt:lpstr>
      <vt:lpstr>1_Retrospect</vt:lpstr>
      <vt:lpstr>Primary Prevention of Cardiovascular Disease in PWH: The REPRIEVE Trial</vt:lpstr>
      <vt:lpstr>Conflict of Interest Disclosure Statement</vt:lpstr>
      <vt:lpstr>Use of Trade/Brand Names</vt:lpstr>
      <vt:lpstr>Unconscious Bias Disclosure</vt:lpstr>
      <vt:lpstr>Learning Objectives</vt:lpstr>
      <vt:lpstr>Increased Risk of CVD in PWH</vt:lpstr>
      <vt:lpstr>PowerPoint Presentation</vt:lpstr>
      <vt:lpstr>Statins by LDL Lowering Potency</vt:lpstr>
      <vt:lpstr>The REPRIEVE Trial</vt:lpstr>
      <vt:lpstr>The REPRIEVE Trial</vt:lpstr>
      <vt:lpstr>PowerPoint Presentation</vt:lpstr>
      <vt:lpstr>PowerPoint Presentation</vt:lpstr>
      <vt:lpstr>PowerPoint Presentation</vt:lpstr>
      <vt:lpstr>PowerPoint Presentation</vt:lpstr>
      <vt:lpstr>PowerPoint Presentation</vt:lpstr>
      <vt:lpstr>Key Points</vt:lpstr>
      <vt:lpstr>PowerPoint Presentation</vt:lpstr>
      <vt:lpstr>Limitations</vt:lpstr>
      <vt:lpstr>What is next for REPRIEVE?</vt:lpstr>
      <vt:lpstr>Is this a practice changer?</vt:lpstr>
      <vt:lpstr>Resources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Ethan Gregory Rule</dc:creator>
  <cp:lastModifiedBy>Judith Collins</cp:lastModifiedBy>
  <cp:revision>61</cp:revision>
  <dcterms:created xsi:type="dcterms:W3CDTF">2017-06-25T02:05:31Z</dcterms:created>
  <dcterms:modified xsi:type="dcterms:W3CDTF">2024-01-11T21:00:25Z</dcterms:modified>
</cp:coreProperties>
</file>