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4"/>
  </p:notesMasterIdLst>
  <p:handoutMasterIdLst>
    <p:handoutMasterId r:id="rId25"/>
  </p:handoutMasterIdLst>
  <p:sldIdLst>
    <p:sldId id="258" r:id="rId2"/>
    <p:sldId id="257" r:id="rId3"/>
    <p:sldId id="260" r:id="rId4"/>
    <p:sldId id="261" r:id="rId5"/>
    <p:sldId id="262" r:id="rId6"/>
    <p:sldId id="296" r:id="rId7"/>
    <p:sldId id="297" r:id="rId8"/>
    <p:sldId id="298" r:id="rId9"/>
    <p:sldId id="272" r:id="rId10"/>
    <p:sldId id="310" r:id="rId11"/>
    <p:sldId id="300" r:id="rId12"/>
    <p:sldId id="301" r:id="rId13"/>
    <p:sldId id="302" r:id="rId14"/>
    <p:sldId id="303" r:id="rId15"/>
    <p:sldId id="304" r:id="rId16"/>
    <p:sldId id="305" r:id="rId17"/>
    <p:sldId id="309" r:id="rId18"/>
    <p:sldId id="306" r:id="rId19"/>
    <p:sldId id="307" r:id="rId20"/>
    <p:sldId id="308" r:id="rId21"/>
    <p:sldId id="271" r:id="rId22"/>
    <p:sldId id="2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21"/>
    <p:restoredTop sz="83547" autoAdjust="0"/>
  </p:normalViewPr>
  <p:slideViewPr>
    <p:cSldViewPr snapToGrid="0" snapToObjects="1">
      <p:cViewPr varScale="1">
        <p:scale>
          <a:sx n="61" d="100"/>
          <a:sy n="61" d="100"/>
        </p:scale>
        <p:origin x="816" y="4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en-US" sz="2800"/>
              <a:t>Incident Hospitalizations</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773970268221222"/>
          <c:y val="0.11626032239399707"/>
          <c:w val="0.78350870449558774"/>
          <c:h val="0.74923739168186687"/>
        </c:manualLayout>
      </c:layout>
      <c:barChart>
        <c:barDir val="col"/>
        <c:grouping val="clustered"/>
        <c:varyColors val="0"/>
        <c:ser>
          <c:idx val="0"/>
          <c:order val="0"/>
          <c:tx>
            <c:strRef>
              <c:f>Sheet1!$B$1</c:f>
              <c:strCache>
                <c:ptCount val="1"/>
                <c:pt idx="0">
                  <c:v>No HIV</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Composite ASCVD Event</c:v>
                </c:pt>
                <c:pt idx="1">
                  <c:v>MI</c:v>
                </c:pt>
                <c:pt idx="2">
                  <c:v>Stroke</c:v>
                </c:pt>
                <c:pt idx="3">
                  <c:v>LE Arterial Disease</c:v>
                </c:pt>
              </c:strCache>
            </c:strRef>
          </c:cat>
          <c:val>
            <c:numRef>
              <c:f>Sheet1!$B$2:$B$5</c:f>
              <c:numCache>
                <c:formatCode>General</c:formatCode>
                <c:ptCount val="4"/>
                <c:pt idx="0">
                  <c:v>3.49</c:v>
                </c:pt>
                <c:pt idx="1">
                  <c:v>2.34</c:v>
                </c:pt>
                <c:pt idx="2">
                  <c:v>0.94</c:v>
                </c:pt>
                <c:pt idx="3">
                  <c:v>0.31</c:v>
                </c:pt>
              </c:numCache>
            </c:numRef>
          </c:val>
          <c:extLst>
            <c:ext xmlns:c16="http://schemas.microsoft.com/office/drawing/2014/chart" uri="{C3380CC4-5D6E-409C-BE32-E72D297353CC}">
              <c16:uniqueId val="{00000000-0CE0-A34D-B3D3-4A8C19F1E742}"/>
            </c:ext>
          </c:extLst>
        </c:ser>
        <c:ser>
          <c:idx val="1"/>
          <c:order val="1"/>
          <c:tx>
            <c:strRef>
              <c:f>Sheet1!$C$1</c:f>
              <c:strCache>
                <c:ptCount val="1"/>
                <c:pt idx="0">
                  <c:v>With HIV</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Composite ASCVD Event</c:v>
                </c:pt>
                <c:pt idx="1">
                  <c:v>MI</c:v>
                </c:pt>
                <c:pt idx="2">
                  <c:v>Stroke</c:v>
                </c:pt>
                <c:pt idx="3">
                  <c:v>LE Arterial Disease</c:v>
                </c:pt>
              </c:strCache>
            </c:strRef>
          </c:cat>
          <c:val>
            <c:numRef>
              <c:f>Sheet1!$C$2:$C$5</c:f>
              <c:numCache>
                <c:formatCode>General</c:formatCode>
                <c:ptCount val="4"/>
                <c:pt idx="0">
                  <c:v>5.53</c:v>
                </c:pt>
                <c:pt idx="1">
                  <c:v>3.58</c:v>
                </c:pt>
                <c:pt idx="2">
                  <c:v>1.49</c:v>
                </c:pt>
                <c:pt idx="3">
                  <c:v>0.65</c:v>
                </c:pt>
              </c:numCache>
            </c:numRef>
          </c:val>
          <c:extLst>
            <c:ext xmlns:c16="http://schemas.microsoft.com/office/drawing/2014/chart" uri="{C3380CC4-5D6E-409C-BE32-E72D297353CC}">
              <c16:uniqueId val="{00000001-0CE0-A34D-B3D3-4A8C19F1E742}"/>
            </c:ext>
          </c:extLst>
        </c:ser>
        <c:dLbls>
          <c:dLblPos val="ctr"/>
          <c:showLegendKey val="0"/>
          <c:showVal val="1"/>
          <c:showCatName val="0"/>
          <c:showSerName val="0"/>
          <c:showPercent val="0"/>
          <c:showBubbleSize val="0"/>
        </c:dLbls>
        <c:gapWidth val="150"/>
        <c:axId val="483836432"/>
        <c:axId val="1940205072"/>
      </c:barChart>
      <c:catAx>
        <c:axId val="4838364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1940205072"/>
        <c:crosses val="autoZero"/>
        <c:auto val="1"/>
        <c:lblAlgn val="ctr"/>
        <c:lblOffset val="100"/>
        <c:noMultiLvlLbl val="0"/>
      </c:catAx>
      <c:valAx>
        <c:axId val="1940205072"/>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t>Rate per 1000 person years</a:t>
                </a:r>
              </a:p>
            </c:rich>
          </c:tx>
          <c:layout>
            <c:manualLayout>
              <c:xMode val="edge"/>
              <c:yMode val="edge"/>
              <c:x val="3.2944830210623596E-2"/>
              <c:y val="0.25872684708220584"/>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83836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0.15761</cdr:x>
      <cdr:y>0.4578</cdr:y>
    </cdr:from>
    <cdr:to>
      <cdr:x>0.21413</cdr:x>
      <cdr:y>0.57667</cdr:y>
    </cdr:to>
    <cdr:sp macro="" textlink="">
      <cdr:nvSpPr>
        <cdr:cNvPr id="2" name="TextBox 1">
          <a:extLst xmlns:a="http://schemas.openxmlformats.org/drawingml/2006/main">
            <a:ext uri="{FF2B5EF4-FFF2-40B4-BE49-F238E27FC236}">
              <a16:creationId xmlns:a16="http://schemas.microsoft.com/office/drawing/2014/main" id="{23784226-1450-7F21-0FFC-F249DF612C01}"/>
            </a:ext>
          </a:extLst>
        </cdr:cNvPr>
        <cdr:cNvSpPr txBox="1"/>
      </cdr:nvSpPr>
      <cdr:spPr>
        <a:xfrm xmlns:a="http://schemas.openxmlformats.org/drawingml/2006/main">
          <a:off x="1921564" y="2092518"/>
          <a:ext cx="689113" cy="5433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accent4">
                  <a:lumMod val="40000"/>
                  <a:lumOff val="60000"/>
                </a:schemeClr>
              </a:solidFill>
            </a:rPr>
            <a:t>No HIV</a:t>
          </a:r>
        </a:p>
      </cdr:txBody>
    </cdr:sp>
  </cdr:relSizeAnchor>
  <cdr:relSizeAnchor xmlns:cdr="http://schemas.openxmlformats.org/drawingml/2006/chartDrawing">
    <cdr:from>
      <cdr:x>0.21522</cdr:x>
      <cdr:y>0.24035</cdr:y>
    </cdr:from>
    <cdr:to>
      <cdr:x>0.2663</cdr:x>
      <cdr:y>0.29544</cdr:y>
    </cdr:to>
    <cdr:sp macro="" textlink="">
      <cdr:nvSpPr>
        <cdr:cNvPr id="4" name="TextBox 3">
          <a:extLst xmlns:a="http://schemas.openxmlformats.org/drawingml/2006/main">
            <a:ext uri="{FF2B5EF4-FFF2-40B4-BE49-F238E27FC236}">
              <a16:creationId xmlns:a16="http://schemas.microsoft.com/office/drawing/2014/main" id="{2EE96D03-12DC-B759-0CD6-FDE0C110B8FE}"/>
            </a:ext>
          </a:extLst>
        </cdr:cNvPr>
        <cdr:cNvSpPr txBox="1"/>
      </cdr:nvSpPr>
      <cdr:spPr>
        <a:xfrm xmlns:a="http://schemas.openxmlformats.org/drawingml/2006/main">
          <a:off x="2623930" y="1098606"/>
          <a:ext cx="622853" cy="2517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bg1"/>
              </a:solidFill>
            </a:rPr>
            <a:t>PWH</a:t>
          </a:r>
        </a:p>
      </cdr:txBody>
    </cdr:sp>
  </cdr:relSizeAnchor>
  <cdr:relSizeAnchor xmlns:cdr="http://schemas.openxmlformats.org/drawingml/2006/chartDrawing">
    <cdr:from>
      <cdr:x>0.36196</cdr:x>
      <cdr:y>0.58537</cdr:y>
    </cdr:from>
    <cdr:to>
      <cdr:x>0.40652</cdr:x>
      <cdr:y>0.71293</cdr:y>
    </cdr:to>
    <cdr:sp macro="" textlink="">
      <cdr:nvSpPr>
        <cdr:cNvPr id="5" name="TextBox 4">
          <a:extLst xmlns:a="http://schemas.openxmlformats.org/drawingml/2006/main">
            <a:ext uri="{FF2B5EF4-FFF2-40B4-BE49-F238E27FC236}">
              <a16:creationId xmlns:a16="http://schemas.microsoft.com/office/drawing/2014/main" id="{81C7582E-4A60-BD89-F4D1-C8440983EDEA}"/>
            </a:ext>
          </a:extLst>
        </cdr:cNvPr>
        <cdr:cNvSpPr txBox="1"/>
      </cdr:nvSpPr>
      <cdr:spPr>
        <a:xfrm xmlns:a="http://schemas.openxmlformats.org/drawingml/2006/main">
          <a:off x="4412974" y="2675615"/>
          <a:ext cx="543339" cy="583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accent4">
                  <a:lumMod val="40000"/>
                  <a:lumOff val="60000"/>
                </a:schemeClr>
              </a:solidFill>
            </a:rPr>
            <a:t>No HIV</a:t>
          </a:r>
        </a:p>
        <a:p xmlns:a="http://schemas.openxmlformats.org/drawingml/2006/main">
          <a:endParaRPr lang="en-US" sz="1100" dirty="0"/>
        </a:p>
      </cdr:txBody>
    </cdr:sp>
  </cdr:relSizeAnchor>
  <cdr:relSizeAnchor xmlns:cdr="http://schemas.openxmlformats.org/drawingml/2006/chartDrawing">
    <cdr:from>
      <cdr:x>0.55217</cdr:x>
      <cdr:y>0.61726</cdr:y>
    </cdr:from>
    <cdr:to>
      <cdr:x>0.60217</cdr:x>
      <cdr:y>0.74019</cdr:y>
    </cdr:to>
    <cdr:sp macro="" textlink="">
      <cdr:nvSpPr>
        <cdr:cNvPr id="6" name="TextBox 5">
          <a:extLst xmlns:a="http://schemas.openxmlformats.org/drawingml/2006/main">
            <a:ext uri="{FF2B5EF4-FFF2-40B4-BE49-F238E27FC236}">
              <a16:creationId xmlns:a16="http://schemas.microsoft.com/office/drawing/2014/main" id="{9204D233-77F9-D693-8962-9070B50DAB3A}"/>
            </a:ext>
          </a:extLst>
        </cdr:cNvPr>
        <cdr:cNvSpPr txBox="1"/>
      </cdr:nvSpPr>
      <cdr:spPr>
        <a:xfrm xmlns:a="http://schemas.openxmlformats.org/drawingml/2006/main">
          <a:off x="6732104" y="2821389"/>
          <a:ext cx="609600" cy="5618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chemeClr val="accent4">
                  <a:lumMod val="75000"/>
                </a:schemeClr>
              </a:solidFill>
            </a:rPr>
            <a:t>No HIV</a:t>
          </a:r>
        </a:p>
      </cdr:txBody>
    </cdr:sp>
  </cdr:relSizeAnchor>
  <cdr:relSizeAnchor xmlns:cdr="http://schemas.openxmlformats.org/drawingml/2006/chartDrawing">
    <cdr:from>
      <cdr:x>0.74457</cdr:x>
      <cdr:y>0.67524</cdr:y>
    </cdr:from>
    <cdr:to>
      <cdr:x>0.79783</cdr:x>
      <cdr:y>0.80281</cdr:y>
    </cdr:to>
    <cdr:sp macro="" textlink="">
      <cdr:nvSpPr>
        <cdr:cNvPr id="7" name="TextBox 6">
          <a:extLst xmlns:a="http://schemas.openxmlformats.org/drawingml/2006/main">
            <a:ext uri="{FF2B5EF4-FFF2-40B4-BE49-F238E27FC236}">
              <a16:creationId xmlns:a16="http://schemas.microsoft.com/office/drawing/2014/main" id="{6CC90D41-E4AB-0DBA-54A0-D2543926E4D2}"/>
            </a:ext>
          </a:extLst>
        </cdr:cNvPr>
        <cdr:cNvSpPr txBox="1"/>
      </cdr:nvSpPr>
      <cdr:spPr>
        <a:xfrm xmlns:a="http://schemas.openxmlformats.org/drawingml/2006/main">
          <a:off x="9077739" y="3086432"/>
          <a:ext cx="649357" cy="583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chemeClr val="accent4">
                  <a:lumMod val="75000"/>
                </a:schemeClr>
              </a:solidFill>
            </a:rPr>
            <a:t>No HIV</a:t>
          </a:r>
        </a:p>
        <a:p xmlns:a="http://schemas.openxmlformats.org/drawingml/2006/main">
          <a:endParaRPr lang="en-US" sz="1100" dirty="0"/>
        </a:p>
      </cdr:txBody>
    </cdr:sp>
  </cdr:relSizeAnchor>
  <cdr:relSizeAnchor xmlns:cdr="http://schemas.openxmlformats.org/drawingml/2006/chartDrawing">
    <cdr:from>
      <cdr:x>0.41522</cdr:x>
      <cdr:y>0.4549</cdr:y>
    </cdr:from>
    <cdr:to>
      <cdr:x>0.4663</cdr:x>
      <cdr:y>0.51578</cdr:y>
    </cdr:to>
    <cdr:sp macro="" textlink="">
      <cdr:nvSpPr>
        <cdr:cNvPr id="8" name="TextBox 7">
          <a:extLst xmlns:a="http://schemas.openxmlformats.org/drawingml/2006/main">
            <a:ext uri="{FF2B5EF4-FFF2-40B4-BE49-F238E27FC236}">
              <a16:creationId xmlns:a16="http://schemas.microsoft.com/office/drawing/2014/main" id="{C45D89E0-EEE5-5BB7-F478-F051BDCBBD00}"/>
            </a:ext>
          </a:extLst>
        </cdr:cNvPr>
        <cdr:cNvSpPr txBox="1"/>
      </cdr:nvSpPr>
      <cdr:spPr>
        <a:xfrm xmlns:a="http://schemas.openxmlformats.org/drawingml/2006/main">
          <a:off x="5062329" y="2079267"/>
          <a:ext cx="622853" cy="278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bg1"/>
              </a:solidFill>
            </a:rPr>
            <a:t>PWH</a:t>
          </a:r>
        </a:p>
      </cdr:txBody>
    </cdr:sp>
  </cdr:relSizeAnchor>
  <cdr:relSizeAnchor xmlns:cdr="http://schemas.openxmlformats.org/drawingml/2006/chartDrawing">
    <cdr:from>
      <cdr:x>0.60217</cdr:x>
      <cdr:y>0.58247</cdr:y>
    </cdr:from>
    <cdr:to>
      <cdr:x>0.67391</cdr:x>
      <cdr:y>0.64915</cdr:y>
    </cdr:to>
    <cdr:sp macro="" textlink="">
      <cdr:nvSpPr>
        <cdr:cNvPr id="9" name="TextBox 8">
          <a:extLst xmlns:a="http://schemas.openxmlformats.org/drawingml/2006/main">
            <a:ext uri="{FF2B5EF4-FFF2-40B4-BE49-F238E27FC236}">
              <a16:creationId xmlns:a16="http://schemas.microsoft.com/office/drawing/2014/main" id="{57AED97E-1B31-3E02-3BA5-22F60E47CA6F}"/>
            </a:ext>
          </a:extLst>
        </cdr:cNvPr>
        <cdr:cNvSpPr txBox="1"/>
      </cdr:nvSpPr>
      <cdr:spPr>
        <a:xfrm xmlns:a="http://schemas.openxmlformats.org/drawingml/2006/main">
          <a:off x="7341704" y="2662363"/>
          <a:ext cx="874644"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PWH</a:t>
          </a:r>
        </a:p>
      </cdr:txBody>
    </cdr:sp>
  </cdr:relSizeAnchor>
  <cdr:relSizeAnchor xmlns:cdr="http://schemas.openxmlformats.org/drawingml/2006/chartDrawing">
    <cdr:from>
      <cdr:x>0.80326</cdr:x>
      <cdr:y>0.68684</cdr:y>
    </cdr:from>
    <cdr:to>
      <cdr:x>0.86848</cdr:x>
      <cdr:y>0.77962</cdr:y>
    </cdr:to>
    <cdr:sp macro="" textlink="">
      <cdr:nvSpPr>
        <cdr:cNvPr id="10" name="TextBox 9">
          <a:extLst xmlns:a="http://schemas.openxmlformats.org/drawingml/2006/main">
            <a:ext uri="{FF2B5EF4-FFF2-40B4-BE49-F238E27FC236}">
              <a16:creationId xmlns:a16="http://schemas.microsoft.com/office/drawing/2014/main" id="{512D0655-AEB4-742D-9CD1-141606F54CEA}"/>
            </a:ext>
          </a:extLst>
        </cdr:cNvPr>
        <cdr:cNvSpPr txBox="1"/>
      </cdr:nvSpPr>
      <cdr:spPr>
        <a:xfrm xmlns:a="http://schemas.openxmlformats.org/drawingml/2006/main">
          <a:off x="9793357" y="3139441"/>
          <a:ext cx="795130" cy="4240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PWH</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1/11/2024</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Version_ 10 2023</a:t>
            </a:r>
          </a:p>
          <a:p>
            <a:r>
              <a:rPr lang="en-US" i="1" dirty="0"/>
              <a:t>UNMRP clinical director reviewed 10/12/2023</a:t>
            </a: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1413136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17</a:t>
            </a:fld>
            <a:endParaRPr lang="en-US"/>
          </a:p>
        </p:txBody>
      </p:sp>
    </p:spTree>
    <p:extLst>
      <p:ext uri="{BB962C8B-B14F-4D97-AF65-F5344CB8AC3E}">
        <p14:creationId xmlns:p14="http://schemas.microsoft.com/office/powerpoint/2010/main" val="506669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21</a:t>
            </a:fld>
            <a:endParaRPr lang="en-US"/>
          </a:p>
        </p:txBody>
      </p:sp>
    </p:spTree>
    <p:extLst>
      <p:ext uri="{BB962C8B-B14F-4D97-AF65-F5344CB8AC3E}">
        <p14:creationId xmlns:p14="http://schemas.microsoft.com/office/powerpoint/2010/main" val="349713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22</a:t>
            </a:fld>
            <a:endParaRPr lang="en-US"/>
          </a:p>
        </p:txBody>
      </p:sp>
    </p:spTree>
    <p:extLst>
      <p:ext uri="{BB962C8B-B14F-4D97-AF65-F5344CB8AC3E}">
        <p14:creationId xmlns:p14="http://schemas.microsoft.com/office/powerpoint/2010/main" val="280114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Trade names must be put in parentheses </a:t>
            </a:r>
            <a:r>
              <a:rPr lang="en-US" sz="1200" b="1" i="1" u="sng" kern="1200" dirty="0">
                <a:solidFill>
                  <a:schemeClr val="tx1"/>
                </a:solidFill>
                <a:effectLst/>
                <a:latin typeface="+mn-lt"/>
                <a:ea typeface="+mn-ea"/>
                <a:cs typeface="+mn-cs"/>
              </a:rPr>
              <a:t>after</a:t>
            </a:r>
            <a:r>
              <a:rPr lang="en-US" sz="1200" b="1" i="1" kern="1200" dirty="0">
                <a:solidFill>
                  <a:schemeClr val="tx1"/>
                </a:solidFill>
                <a:effectLst/>
                <a:latin typeface="+mn-lt"/>
                <a:ea typeface="+mn-ea"/>
                <a:cs typeface="+mn-cs"/>
              </a:rPr>
              <a:t>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a:t>
            </a:fld>
            <a:endParaRPr lang="en-US"/>
          </a:p>
        </p:txBody>
      </p:sp>
    </p:spTree>
    <p:extLst>
      <p:ext uri="{BB962C8B-B14F-4D97-AF65-F5344CB8AC3E}">
        <p14:creationId xmlns:p14="http://schemas.microsoft.com/office/powerpoint/2010/main" val="77794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tx1"/>
                </a:solidFill>
              </a:rPr>
              <a:t>cardiovascular disease (CVD) in persons with HIV (PWH)</a:t>
            </a:r>
          </a:p>
          <a:p>
            <a:pPr algn="l"/>
            <a:r>
              <a:rPr lang="en-US" sz="1200" b="0" i="0" u="none" strike="noStrike" baseline="0" dirty="0">
                <a:latin typeface="AdvOTe521d66a"/>
              </a:rPr>
              <a:t>The </a:t>
            </a:r>
            <a:r>
              <a:rPr lang="en-US" sz="1200" b="0" i="0" u="none" strike="noStrike" baseline="0" dirty="0" err="1">
                <a:latin typeface="AdvOTe521d66a"/>
              </a:rPr>
              <a:t>MarketScan</a:t>
            </a:r>
            <a:r>
              <a:rPr lang="en-US" sz="1200" b="0" i="0" u="none" strike="noStrike" baseline="0" dirty="0">
                <a:latin typeface="AdvOTe521d66a"/>
              </a:rPr>
              <a:t> database contains administrative and claims data from individuals enrolled in various employer-sponsored healthcare plans and Medicare supplemental plans. We identi</a:t>
            </a:r>
            <a:r>
              <a:rPr lang="en-US" sz="1200" b="0" i="0" u="none" strike="noStrike" baseline="0" dirty="0">
                <a:latin typeface="AdvOTe521d66a+fb"/>
              </a:rPr>
              <a:t>fi</a:t>
            </a:r>
            <a:r>
              <a:rPr lang="en-US" sz="1200" b="0" i="0" u="none" strike="noStrike" baseline="0" dirty="0">
                <a:latin typeface="AdvOTe521d66a"/>
              </a:rPr>
              <a:t>ed bene</a:t>
            </a:r>
            <a:r>
              <a:rPr lang="en-US" sz="1200" b="0" i="0" u="none" strike="noStrike" baseline="0" dirty="0">
                <a:latin typeface="AdvOTe521d66a+fb"/>
              </a:rPr>
              <a:t>fi</a:t>
            </a:r>
            <a:r>
              <a:rPr lang="en-US" sz="1200" b="0" i="0" u="none" strike="noStrike" baseline="0" dirty="0">
                <a:latin typeface="AdvOTe521d66a"/>
              </a:rPr>
              <a:t>ciaries in the </a:t>
            </a:r>
            <a:r>
              <a:rPr lang="en-US" sz="1200" b="0" i="0" u="none" strike="noStrike" baseline="0" dirty="0" err="1">
                <a:latin typeface="AdvOTe521d66a"/>
              </a:rPr>
              <a:t>MarketScan</a:t>
            </a:r>
            <a:r>
              <a:rPr lang="en-US" sz="1200" b="0" i="0" u="none" strike="noStrike" baseline="0" dirty="0">
                <a:latin typeface="AdvOTe521d66a"/>
              </a:rPr>
              <a:t> database who had HIV infection, </a:t>
            </a:r>
          </a:p>
          <a:p>
            <a:pPr algn="l"/>
            <a:r>
              <a:rPr lang="en-US" sz="1200" b="0" i="0" u="none" strike="noStrike" baseline="0" dirty="0">
                <a:latin typeface="AdvOTe521d66a"/>
              </a:rPr>
              <a:t>Assessed risk for ASCVD events between US adults aged </a:t>
            </a:r>
            <a:r>
              <a:rPr lang="en-US" sz="1200" b="0" i="0" u="none" strike="noStrike" baseline="0" dirty="0">
                <a:latin typeface="AdvTTec369687+22"/>
              </a:rPr>
              <a:t>≥</a:t>
            </a:r>
            <a:r>
              <a:rPr lang="en-US" sz="1200" b="0" i="0" u="none" strike="noStrike" baseline="0" dirty="0">
                <a:latin typeface="AdvOTe521d66a"/>
              </a:rPr>
              <a:t>19 years with and without HIV between January 1, 2011, and December 31, 2016. Bene</a:t>
            </a:r>
            <a:r>
              <a:rPr lang="en-US" sz="1200" b="0" i="0" u="none" strike="noStrike" baseline="0" dirty="0">
                <a:latin typeface="AdvOTe521d66a+fb"/>
              </a:rPr>
              <a:t>fi</a:t>
            </a:r>
            <a:r>
              <a:rPr lang="en-US" sz="1200" b="0" i="0" u="none" strike="noStrike" baseline="0" dirty="0">
                <a:latin typeface="AdvOTe521d66a"/>
              </a:rPr>
              <a:t>ciaries with HIV</a:t>
            </a:r>
          </a:p>
          <a:p>
            <a:pPr algn="l"/>
            <a:r>
              <a:rPr lang="en-US" sz="1200" b="0" i="0" u="none" strike="noStrike" baseline="0" dirty="0">
                <a:latin typeface="AdvOTe521d66a"/>
              </a:rPr>
              <a:t>(n</a:t>
            </a:r>
            <a:r>
              <a:rPr lang="en-US" sz="1200" b="0" i="0" u="none" strike="noStrike" baseline="0" dirty="0">
                <a:latin typeface="AdvTTec369687"/>
              </a:rPr>
              <a:t>=</a:t>
            </a:r>
            <a:r>
              <a:rPr lang="en-US" sz="1200" b="0" i="0" u="none" strike="noStrike" baseline="0" dirty="0">
                <a:latin typeface="AdvOTe521d66a"/>
              </a:rPr>
              <a:t>82 426) were frequency matched 1:4 on age, sex, and calendar year to those without HIV (n</a:t>
            </a:r>
            <a:r>
              <a:rPr lang="en-US" sz="1200" b="0" i="0" u="none" strike="noStrike" baseline="0" dirty="0">
                <a:latin typeface="AdvTTec369687"/>
              </a:rPr>
              <a:t>=</a:t>
            </a:r>
            <a:r>
              <a:rPr lang="en-US" sz="1200" b="0" i="0" u="none" strike="noStrike" baseline="0" dirty="0">
                <a:latin typeface="AdvOTe521d66a"/>
              </a:rPr>
              <a:t>329 704). Bene</a:t>
            </a:r>
            <a:r>
              <a:rPr lang="en-US" sz="1200" b="0" i="0" u="none" strike="noStrike" baseline="0" dirty="0">
                <a:latin typeface="AdvOTe521d66a+fb"/>
              </a:rPr>
              <a:t>fi</a:t>
            </a:r>
            <a:r>
              <a:rPr lang="en-US" sz="1200" b="0" i="0" u="none" strike="noStrike" baseline="0" dirty="0">
                <a:latin typeface="AdvOTe521d66a"/>
              </a:rPr>
              <a:t>ciaries with and without HIV were followed up through December 31, 2016, for ASCVD events, including myocardial infarction, stroke, and lower extremity artery disease hospitalizations. Most bene</a:t>
            </a:r>
            <a:r>
              <a:rPr lang="en-US" sz="1200" b="0" i="0" u="none" strike="noStrike" baseline="0" dirty="0">
                <a:latin typeface="AdvOTe521d66a+fb"/>
              </a:rPr>
              <a:t>fi</a:t>
            </a:r>
            <a:r>
              <a:rPr lang="en-US" sz="1200" b="0" i="0" u="none" strike="noStrike" baseline="0" dirty="0">
                <a:latin typeface="AdvOTe521d66a"/>
              </a:rPr>
              <a:t>ciaries were aged </a:t>
            </a:r>
            <a:r>
              <a:rPr lang="en-US" sz="1200" b="0" i="0" u="none" strike="noStrike" baseline="0" dirty="0">
                <a:latin typeface="AdvTTec369687"/>
              </a:rPr>
              <a:t>&lt;</a:t>
            </a:r>
            <a:r>
              <a:rPr lang="en-US" sz="1200" b="0" i="0" u="none" strike="noStrike" baseline="0" dirty="0">
                <a:latin typeface="AdvOTe521d66a"/>
              </a:rPr>
              <a:t>55 years (79%) and men (84%).</a:t>
            </a:r>
          </a:p>
          <a:p>
            <a:pPr algn="l"/>
            <a:r>
              <a:rPr lang="en-US" sz="1200" b="1" i="0" u="none" strike="noStrike" baseline="0" dirty="0">
                <a:latin typeface="AdvOTe521d66a"/>
              </a:rPr>
              <a:t>Graphs show INCIDENT HOSPITALIZATION events</a:t>
            </a:r>
          </a:p>
          <a:p>
            <a:pPr algn="l"/>
            <a:r>
              <a:rPr lang="en-US" sz="1200" b="1" i="0" u="none" strike="noStrike" baseline="0" dirty="0">
                <a:latin typeface="AdvOTe521d66a"/>
              </a:rPr>
              <a:t>Meaningful difference persists even after adjusting for multiple baseline clinical and demographic factors, smoking, CKD, liver </a:t>
            </a:r>
            <a:r>
              <a:rPr lang="en-US" sz="1200" b="1" i="0" u="none" strike="noStrike" baseline="0" dirty="0" err="1">
                <a:latin typeface="AdvOTe521d66a"/>
              </a:rPr>
              <a:t>dz</a:t>
            </a:r>
            <a:r>
              <a:rPr lang="en-US" sz="1200" b="1" i="0" u="none" strike="noStrike" baseline="0" dirty="0">
                <a:latin typeface="AdvOTe521d66a"/>
              </a:rPr>
              <a:t>, and statin use</a:t>
            </a:r>
          </a:p>
          <a:p>
            <a:pPr algn="l"/>
            <a:endParaRPr lang="en-US" sz="1000" b="0" i="0" u="none" strike="noStrike" baseline="0" dirty="0">
              <a:latin typeface="AdvOTe521d66a"/>
            </a:endParaRPr>
          </a:p>
          <a:p>
            <a:pPr algn="l"/>
            <a:r>
              <a:rPr lang="en-US" sz="1000" b="0" i="0" u="none" strike="noStrike" baseline="0" dirty="0">
                <a:latin typeface="OTNEJMQuadraat"/>
              </a:rPr>
              <a:t>Shah et al. found a pooled cardiovascular disease event rate of 6.18 per 1000 person-years among young persons with HIV infection, which was twice the rate in the general population in a global meta-analysis</a:t>
            </a:r>
            <a:endParaRPr lang="en-US" sz="1000" b="0" i="0" u="none" strike="noStrike" baseline="0" dirty="0">
              <a:latin typeface="AdvOTe521d66a"/>
            </a:endParaRPr>
          </a:p>
          <a:p>
            <a:pPr algn="l"/>
            <a:endParaRPr lang="en-US" b="1"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6</a:t>
            </a:fld>
            <a:endParaRPr lang="en-US"/>
          </a:p>
        </p:txBody>
      </p:sp>
    </p:spTree>
    <p:extLst>
      <p:ext uri="{BB962C8B-B14F-4D97-AF65-F5344CB8AC3E}">
        <p14:creationId xmlns:p14="http://schemas.microsoft.com/office/powerpoint/2010/main" val="240551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The presence of risk-enhancing factors may affect the threshold for statin initiation or intensification. </a:t>
            </a:r>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7</a:t>
            </a:fld>
            <a:endParaRPr lang="en-US"/>
          </a:p>
        </p:txBody>
      </p:sp>
    </p:spTree>
    <p:extLst>
      <p:ext uri="{BB962C8B-B14F-4D97-AF65-F5344CB8AC3E}">
        <p14:creationId xmlns:p14="http://schemas.microsoft.com/office/powerpoint/2010/main" val="69862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8</a:t>
            </a:fld>
            <a:endParaRPr lang="en-US"/>
          </a:p>
        </p:txBody>
      </p:sp>
    </p:spTree>
    <p:extLst>
      <p:ext uri="{BB962C8B-B14F-4D97-AF65-F5344CB8AC3E}">
        <p14:creationId xmlns:p14="http://schemas.microsoft.com/office/powerpoint/2010/main" val="273428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Excluded those with any known CVD. Also could not be on statin, gemfibrozil, or PCSk9 inhibitors at study entry</a:t>
            </a:r>
          </a:p>
          <a:p>
            <a:pPr algn="l"/>
            <a:r>
              <a:rPr lang="en-US" dirty="0"/>
              <a:t>Flat dosing of statin – not LDL targeted therapy</a:t>
            </a:r>
          </a:p>
          <a:p>
            <a:pPr algn="l"/>
            <a:r>
              <a:rPr lang="en-US" dirty="0"/>
              <a:t>Stains lower LDL but also potentially impact inflammation </a:t>
            </a:r>
            <a:r>
              <a:rPr lang="en-US" dirty="0" err="1"/>
              <a:t>nand</a:t>
            </a:r>
            <a:r>
              <a:rPr lang="en-US" dirty="0"/>
              <a:t> immune activation</a:t>
            </a:r>
          </a:p>
          <a:p>
            <a:pPr algn="l"/>
            <a:r>
              <a:rPr lang="en-US" dirty="0"/>
              <a:t>Included those rated as low to moderate risk using ASCVD risk score – those who would NOT meet criteria for statin therapy by current guidelines</a:t>
            </a:r>
          </a:p>
          <a:p>
            <a:pPr algn="l"/>
            <a:r>
              <a:rPr lang="en-US" b="0" i="0" dirty="0">
                <a:solidFill>
                  <a:srgbClr val="4D4D4D"/>
                </a:solidFill>
                <a:effectLst/>
                <a:latin typeface="ff-quadraat-web-pro"/>
              </a:rPr>
              <a:t>4.5% (interquartile range, 2.1 to 7.0) on a scale of low risk (&lt;5%), borderline risk, (5 to &lt;7.5%), intermediate risk (7.5 to &lt;20%), and high risk (≥20%).</a:t>
            </a:r>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9</a:t>
            </a:fld>
            <a:endParaRPr lang="en-US"/>
          </a:p>
        </p:txBody>
      </p:sp>
    </p:spTree>
    <p:extLst>
      <p:ext uri="{BB962C8B-B14F-4D97-AF65-F5344CB8AC3E}">
        <p14:creationId xmlns:p14="http://schemas.microsoft.com/office/powerpoint/2010/main" val="301238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12</a:t>
            </a:fld>
            <a:endParaRPr lang="en-US"/>
          </a:p>
        </p:txBody>
      </p:sp>
    </p:spTree>
    <p:extLst>
      <p:ext uri="{BB962C8B-B14F-4D97-AF65-F5344CB8AC3E}">
        <p14:creationId xmlns:p14="http://schemas.microsoft.com/office/powerpoint/2010/main" val="200324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dvOTe521d66a"/>
              </a:rPr>
              <a:t>Panel a = first MACE (primary trial outcome, combined endpoint)</a:t>
            </a:r>
          </a:p>
          <a:p>
            <a:pPr algn="l"/>
            <a:r>
              <a:rPr lang="en-US" sz="1200" b="0" i="0" u="none" strike="noStrike" baseline="0" dirty="0">
                <a:latin typeface="AdvOTe521d66a"/>
              </a:rPr>
              <a:t>Panel b = first MACE or death from any cause</a:t>
            </a:r>
          </a:p>
          <a:p>
            <a:pPr algn="l"/>
            <a:r>
              <a:rPr lang="en-US" sz="1200" b="0" i="0" u="none" strike="noStrike" baseline="0" dirty="0">
                <a:latin typeface="AdvOTe521d66a"/>
              </a:rPr>
              <a:t>Deaths from non-CV causes balanced across arms (82 vs 81)</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13</a:t>
            </a:fld>
            <a:endParaRPr lang="en-US"/>
          </a:p>
        </p:txBody>
      </p:sp>
    </p:spTree>
    <p:extLst>
      <p:ext uri="{BB962C8B-B14F-4D97-AF65-F5344CB8AC3E}">
        <p14:creationId xmlns:p14="http://schemas.microsoft.com/office/powerpoint/2010/main" val="408820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15</a:t>
            </a:fld>
            <a:endParaRPr lang="en-US"/>
          </a:p>
        </p:txBody>
      </p:sp>
    </p:spTree>
    <p:extLst>
      <p:ext uri="{BB962C8B-B14F-4D97-AF65-F5344CB8AC3E}">
        <p14:creationId xmlns:p14="http://schemas.microsoft.com/office/powerpoint/2010/main" val="636836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sp>
        <p:nvSpPr>
          <p:cNvPr id="10" name="Slide Number Placeholder 5">
            <a:extLst>
              <a:ext uri="{FF2B5EF4-FFF2-40B4-BE49-F238E27FC236}">
                <a16:creationId xmlns:a16="http://schemas.microsoft.com/office/drawing/2014/main" id="{E321F195-1B81-5DC7-8ED1-262B98852240}"/>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cxnSp>
        <p:nvCxnSpPr>
          <p:cNvPr id="6" name="Straight Connector 5">
            <a:extLst>
              <a:ext uri="{FF2B5EF4-FFF2-40B4-BE49-F238E27FC236}">
                <a16:creationId xmlns:a16="http://schemas.microsoft.com/office/drawing/2014/main" id="{9B22F4BF-0FB8-2CCB-C433-73924A1D2EEB}"/>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968C4303-3FA3-04C8-3463-92ACCAA9C6DC}"/>
              </a:ext>
            </a:extLst>
          </p:cNvPr>
          <p:cNvSpPr>
            <a:spLocks noGrp="1"/>
          </p:cNvSpPr>
          <p:nvPr>
            <p:ph type="ctrTitle"/>
          </p:nvPr>
        </p:nvSpPr>
        <p:spPr>
          <a:xfrm>
            <a:off x="594533" y="758952"/>
            <a:ext cx="11039474" cy="3566160"/>
          </a:xfrm>
        </p:spPr>
        <p:txBody>
          <a:bodyPr anchor="b">
            <a:normAutofit/>
          </a:bodyPr>
          <a:lstStyle>
            <a:lvl1pPr algn="ctr">
              <a:lnSpc>
                <a:spcPct val="85000"/>
              </a:lnSpc>
              <a:defRPr sz="8000" spc="-50" baseline="0">
                <a:solidFill>
                  <a:schemeClr val="tx1">
                    <a:lumMod val="75000"/>
                    <a:lumOff val="25000"/>
                  </a:schemeClr>
                </a:solidFill>
              </a:defRPr>
            </a:lvl1pPr>
          </a:lstStyle>
          <a:p>
            <a:r>
              <a:rPr lang="en-US" dirty="0"/>
              <a:t>Click to edit Master title style</a:t>
            </a:r>
          </a:p>
        </p:txBody>
      </p:sp>
      <p:sp>
        <p:nvSpPr>
          <p:cNvPr id="13" name="Subtitle 2">
            <a:extLst>
              <a:ext uri="{FF2B5EF4-FFF2-40B4-BE49-F238E27FC236}">
                <a16:creationId xmlns:a16="http://schemas.microsoft.com/office/drawing/2014/main" id="{393AA960-88C3-9B59-C9FB-24331402B3DC}"/>
              </a:ext>
            </a:extLst>
          </p:cNvPr>
          <p:cNvSpPr>
            <a:spLocks noGrp="1"/>
          </p:cNvSpPr>
          <p:nvPr>
            <p:ph type="subTitle" idx="1" hasCustomPrompt="1"/>
          </p:nvPr>
        </p:nvSpPr>
        <p:spPr>
          <a:xfrm>
            <a:off x="594532" y="4484195"/>
            <a:ext cx="11039475" cy="1143000"/>
          </a:xfrm>
        </p:spPr>
        <p:txBody>
          <a:bodyPr>
            <a:normAutofit fontScale="85000" lnSpcReduction="20000"/>
          </a:bodyPr>
          <a:lstStyle>
            <a:lvl1pPr>
              <a:spcBef>
                <a:spcPts val="1800"/>
              </a:spcBef>
              <a:defRPr/>
            </a:lvl1pPr>
          </a:lstStyle>
          <a:p>
            <a:pPr algn="ctr"/>
            <a:r>
              <a:rPr lang="en-US" sz="2800" cap="none" dirty="0"/>
              <a:t>Click to add subtitle</a:t>
            </a:r>
          </a:p>
        </p:txBody>
      </p:sp>
      <p:sp>
        <p:nvSpPr>
          <p:cNvPr id="16" name="Footer Placeholder 4">
            <a:extLst>
              <a:ext uri="{FF2B5EF4-FFF2-40B4-BE49-F238E27FC236}">
                <a16:creationId xmlns:a16="http://schemas.microsoft.com/office/drawing/2014/main" id="{F235D1B8-BDFE-D985-7983-D03C728DB632}"/>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pic>
        <p:nvPicPr>
          <p:cNvPr id="17" name="Picture 16">
            <a:extLst>
              <a:ext uri="{FF2B5EF4-FFF2-40B4-BE49-F238E27FC236}">
                <a16:creationId xmlns:a16="http://schemas.microsoft.com/office/drawing/2014/main" id="{A66CC117-2FFA-DD03-9073-CC5DEBB9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Tree>
    <p:extLst>
      <p:ext uri="{BB962C8B-B14F-4D97-AF65-F5344CB8AC3E}">
        <p14:creationId xmlns:p14="http://schemas.microsoft.com/office/powerpoint/2010/main" val="119898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845734"/>
            <a:ext cx="11039475" cy="4023360"/>
          </a:xfrm>
        </p:spPr>
        <p:txBody>
          <a:bodyPr/>
          <a:lstStyle>
            <a:lvl2pPr marL="347663" indent="-347663">
              <a:spcBef>
                <a:spcPts val="600"/>
              </a:spcBef>
              <a:defRPr sz="3000"/>
            </a:lvl2pPr>
            <a:lvl3pPr marL="576263" indent="-347663">
              <a:spcBef>
                <a:spcPts val="600"/>
              </a:spcBef>
              <a:defRPr sz="2600"/>
            </a:lvl3pPr>
            <a:lvl4pPr marL="858838" indent="-400050">
              <a:spcBef>
                <a:spcPts val="600"/>
              </a:spcBef>
              <a:defRPr sz="2200"/>
            </a:lvl4pPr>
            <a:lvl5pPr marL="1033463" indent="-347663">
              <a:spcBef>
                <a:spcPts val="600"/>
              </a:spcBef>
              <a:defRPr sz="2000"/>
            </a:lvl5pPr>
            <a:lvl6pPr marL="1262063" indent="-347663">
              <a:spcBef>
                <a:spcPts val="600"/>
              </a:spcBef>
              <a:buFont typeface="Arial" panose="020B0604020202020204" pitchFamily="34" charset="0"/>
              <a:buChar cha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A55FBC20-B41B-0F9A-28CA-1EA57DE8B49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C99B1DFE-7379-8CE8-33E0-FF71493550E1}"/>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
        <p:nvSpPr>
          <p:cNvPr id="8" name="Footer Placeholder 4">
            <a:extLst>
              <a:ext uri="{FF2B5EF4-FFF2-40B4-BE49-F238E27FC236}">
                <a16:creationId xmlns:a16="http://schemas.microsoft.com/office/drawing/2014/main" id="{D9C728E6-3772-49E4-D2EF-B5F6126A289B}"/>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Tree>
    <p:extLst>
      <p:ext uri="{BB962C8B-B14F-4D97-AF65-F5344CB8AC3E}">
        <p14:creationId xmlns:p14="http://schemas.microsoft.com/office/powerpoint/2010/main" val="421125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52186" y="1845734"/>
            <a:ext cx="5511164" cy="402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A174F337-B200-6605-14BE-370E2095D60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AF1BFA4F-0E8C-89C1-C3ED-ED47F4E0B435}"/>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9" name="Slide Number Placeholder 5">
            <a:extLst>
              <a:ext uri="{FF2B5EF4-FFF2-40B4-BE49-F238E27FC236}">
                <a16:creationId xmlns:a16="http://schemas.microsoft.com/office/drawing/2014/main" id="{26C3B4DB-CD2C-AEB7-D8F6-F76794087752}"/>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64830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Text Placeholder 2"/>
          <p:cNvSpPr>
            <a:spLocks noGrp="1"/>
          </p:cNvSpPr>
          <p:nvPr>
            <p:ph type="body" idx="1"/>
          </p:nvPr>
        </p:nvSpPr>
        <p:spPr>
          <a:xfrm>
            <a:off x="523875" y="1846052"/>
            <a:ext cx="5511165"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3875"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1846052"/>
            <a:ext cx="5528310"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52184"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77780165-6490-6591-2B13-944DE3D6EB0C}"/>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4009078C-6ECC-F398-250E-022116D43F27}"/>
              </a:ext>
            </a:extLst>
          </p:cNvPr>
          <p:cNvSpPr>
            <a:spLocks noGrp="1"/>
          </p:cNvSpPr>
          <p:nvPr>
            <p:ph type="sldNum" sz="quarter" idx="12"/>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11" name="Footer Placeholder 4">
            <a:extLst>
              <a:ext uri="{FF2B5EF4-FFF2-40B4-BE49-F238E27FC236}">
                <a16:creationId xmlns:a16="http://schemas.microsoft.com/office/drawing/2014/main" id="{CC30417C-6D79-3ECE-0A53-F9BEAD475101}"/>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12" name="Slide Number Placeholder 5">
            <a:extLst>
              <a:ext uri="{FF2B5EF4-FFF2-40B4-BE49-F238E27FC236}">
                <a16:creationId xmlns:a16="http://schemas.microsoft.com/office/drawing/2014/main" id="{445A4C18-C705-8D9D-E235-884F126FF7F6}"/>
              </a:ext>
            </a:extLst>
          </p:cNvPr>
          <p:cNvSpPr txBox="1">
            <a:spLocks/>
          </p:cNvSpPr>
          <p:nvPr userDrawn="1"/>
        </p:nvSpPr>
        <p:spPr>
          <a:xfrm>
            <a:off x="11634008" y="653378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94558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3875" y="286603"/>
            <a:ext cx="11039475" cy="1450757"/>
          </a:xfr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717AE5D-DA4A-4142-9E1B-4919D2317AAC}"/>
              </a:ext>
            </a:extLst>
          </p:cNvPr>
          <p:cNvSpPr>
            <a:spLocks noGrp="1"/>
          </p:cNvSpPr>
          <p:nvPr>
            <p:ph idx="1"/>
          </p:nvPr>
        </p:nvSpPr>
        <p:spPr>
          <a:xfrm>
            <a:off x="523875" y="1845734"/>
            <a:ext cx="11039475"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00FE726-AF99-DEC6-C902-BE6356D388FE}"/>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6F8DDCCB-89DB-0A95-03B7-A0603DD2E2AD}"/>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5" name="Footer Placeholder 4">
            <a:extLst>
              <a:ext uri="{FF2B5EF4-FFF2-40B4-BE49-F238E27FC236}">
                <a16:creationId xmlns:a16="http://schemas.microsoft.com/office/drawing/2014/main" id="{745C849F-9A61-6FA0-7F55-DA19139BC280}"/>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8" name="Slide Number Placeholder 5">
            <a:extLst>
              <a:ext uri="{FF2B5EF4-FFF2-40B4-BE49-F238E27FC236}">
                <a16:creationId xmlns:a16="http://schemas.microsoft.com/office/drawing/2014/main" id="{77C30745-BFE4-1DCD-1B17-3374693B74DF}"/>
              </a:ext>
            </a:extLst>
          </p:cNvPr>
          <p:cNvSpPr txBox="1">
            <a:spLocks/>
          </p:cNvSpPr>
          <p:nvPr userDrawn="1"/>
        </p:nvSpPr>
        <p:spPr>
          <a:xfrm>
            <a:off x="11633331"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8781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378F8A9-6441-DE49-833B-8A6E7E98786B}"/>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2" name="Picture 1">
            <a:extLst>
              <a:ext uri="{FF2B5EF4-FFF2-40B4-BE49-F238E27FC236}">
                <a16:creationId xmlns:a16="http://schemas.microsoft.com/office/drawing/2014/main" id="{972C82DF-703A-F3FE-2FDD-079ADAE08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3" name="Slide Number Placeholder 5">
            <a:extLst>
              <a:ext uri="{FF2B5EF4-FFF2-40B4-BE49-F238E27FC236}">
                <a16:creationId xmlns:a16="http://schemas.microsoft.com/office/drawing/2014/main" id="{5B922354-1CE1-08AC-619C-305005BA5F46}"/>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4" name="Footer Placeholder 4">
            <a:extLst>
              <a:ext uri="{FF2B5EF4-FFF2-40B4-BE49-F238E27FC236}">
                <a16:creationId xmlns:a16="http://schemas.microsoft.com/office/drawing/2014/main" id="{37655E30-F777-7FF0-D798-534346CAB375}"/>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7" name="Slide Number Placeholder 5">
            <a:extLst>
              <a:ext uri="{FF2B5EF4-FFF2-40B4-BE49-F238E27FC236}">
                <a16:creationId xmlns:a16="http://schemas.microsoft.com/office/drawing/2014/main" id="{11F137D6-49DE-1111-6E13-234C82A01DAB}"/>
              </a:ext>
            </a:extLst>
          </p:cNvPr>
          <p:cNvSpPr txBox="1">
            <a:spLocks/>
          </p:cNvSpPr>
          <p:nvPr userDrawn="1"/>
        </p:nvSpPr>
        <p:spPr>
          <a:xfrm>
            <a:off x="11633331"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99346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599" y="6459785"/>
            <a:ext cx="6620259" cy="365125"/>
          </a:xfrm>
        </p:spPr>
        <p:txBody>
          <a:bodyPr/>
          <a:lstStyle>
            <a:lvl1pPr algn="l">
              <a:defRPr>
                <a:solidFill>
                  <a:schemeClr val="tx2"/>
                </a:solidFill>
              </a:defRPr>
            </a:lvl1pPr>
          </a:lstStyle>
          <a:p>
            <a:r>
              <a:rPr lang="en-US" cap="none" dirty="0"/>
              <a:t>Reference</a:t>
            </a:r>
            <a:endParaRPr lang="en-US" dirty="0"/>
          </a:p>
        </p:txBody>
      </p:sp>
      <p:pic>
        <p:nvPicPr>
          <p:cNvPr id="11" name="Picture 10">
            <a:extLst>
              <a:ext uri="{FF2B5EF4-FFF2-40B4-BE49-F238E27FC236}">
                <a16:creationId xmlns:a16="http://schemas.microsoft.com/office/drawing/2014/main" id="{D949BF5D-73F9-BD45-926F-110E33FBB3D6}"/>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258FD835-8F33-105C-FB1D-4B65089CB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8029" y="6469014"/>
            <a:ext cx="1282901" cy="355896"/>
          </a:xfrm>
          <a:prstGeom prst="rect">
            <a:avLst/>
          </a:prstGeom>
        </p:spPr>
      </p:pic>
      <p:sp>
        <p:nvSpPr>
          <p:cNvPr id="10" name="Slide Number Placeholder 5">
            <a:extLst>
              <a:ext uri="{FF2B5EF4-FFF2-40B4-BE49-F238E27FC236}">
                <a16:creationId xmlns:a16="http://schemas.microsoft.com/office/drawing/2014/main" id="{392F10CD-4797-D65F-8FEC-27A8AB3F09D1}"/>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tx2"/>
                </a:solidFill>
              </a:defRPr>
            </a:lvl1pPr>
          </a:lstStyle>
          <a:p>
            <a:pPr algn="ctr"/>
            <a:fld id="{4FAB73BC-B049-4115-A692-8D63A059BFB8}" type="slidenum">
              <a:rPr lang="en-US" sz="1600" smtClean="0"/>
              <a:pPr algn="ctr"/>
              <a:t>‹#›</a:t>
            </a:fld>
            <a:endParaRPr lang="en-US" sz="1600" dirty="0"/>
          </a:p>
        </p:txBody>
      </p:sp>
      <p:sp>
        <p:nvSpPr>
          <p:cNvPr id="7" name="Slide Number Placeholder 5">
            <a:extLst>
              <a:ext uri="{FF2B5EF4-FFF2-40B4-BE49-F238E27FC236}">
                <a16:creationId xmlns:a16="http://schemas.microsoft.com/office/drawing/2014/main" id="{700F898E-1FC2-4C8B-7095-41D6D9151995}"/>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1383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0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a:extLst>
              <a:ext uri="{FF2B5EF4-FFF2-40B4-BE49-F238E27FC236}">
                <a16:creationId xmlns:a16="http://schemas.microsoft.com/office/drawing/2014/main" id="{8E07F8E5-2529-554F-8810-9EE662CF5C36}"/>
              </a:ext>
            </a:extLst>
          </p:cNvPr>
          <p:cNvPicPr>
            <a:picLocks noChangeAspect="1"/>
          </p:cNvPicPr>
          <p:nvPr userDrawn="1"/>
        </p:nvPicPr>
        <p:blipFill>
          <a:blip r:embed="rId3"/>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A2E6379E-5750-DC43-3003-93EF510F10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10" name="Slide Number Placeholder 5">
            <a:extLst>
              <a:ext uri="{FF2B5EF4-FFF2-40B4-BE49-F238E27FC236}">
                <a16:creationId xmlns:a16="http://schemas.microsoft.com/office/drawing/2014/main" id="{ECA633FE-3486-D96C-A456-93B04F9A0940}"/>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4EAC7BA5-C7CD-2555-D62A-CCC2E4F8F82F}"/>
              </a:ext>
            </a:extLst>
          </p:cNvPr>
          <p:cNvSpPr>
            <a:spLocks noGrp="1"/>
          </p:cNvSpPr>
          <p:nvPr>
            <p:ph type="ftr" sz="quarter" idx="3"/>
          </p:nvPr>
        </p:nvSpPr>
        <p:spPr>
          <a:xfrm>
            <a:off x="202996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Tree>
    <p:extLst>
      <p:ext uri="{BB962C8B-B14F-4D97-AF65-F5344CB8AC3E}">
        <p14:creationId xmlns:p14="http://schemas.microsoft.com/office/powerpoint/2010/main" val="27170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3875" y="1845733"/>
            <a:ext cx="11039475" cy="41835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a:t>Reference</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10"/>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DEAFBDC4-D3E8-32AB-1A76-62E46BB2080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8" name="Straight Connector 7">
            <a:extLst>
              <a:ext uri="{FF2B5EF4-FFF2-40B4-BE49-F238E27FC236}">
                <a16:creationId xmlns:a16="http://schemas.microsoft.com/office/drawing/2014/main" id="{07715375-B2E5-0C09-448F-091D221D3ECA}"/>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10CFC069-5949-88C9-C853-32118F405EB2}"/>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35372264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hf sldNum="0"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natap.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natap.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atap.org/" TargetMode="External"/><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natap.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natap.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hivma.org/globalassets/ektron-import/hivma/hivma-resource-directory.pdf"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10" Type="http://schemas.openxmlformats.org/officeDocument/2006/relationships/hyperlink" Target="http://www.scaetc.org/" TargetMode="External"/><Relationship Id="rId4" Type="http://schemas.openxmlformats.org/officeDocument/2006/relationships/hyperlink" Target="http://echo.unm.edu/" TargetMode="External"/><Relationship Id="rId9" Type="http://schemas.openxmlformats.org/officeDocument/2006/relationships/hyperlink" Target="mailto:scaetcecho@salud.unm.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69" y="758952"/>
            <a:ext cx="11021439" cy="3566160"/>
          </a:xfrm>
        </p:spPr>
        <p:txBody>
          <a:bodyPr>
            <a:noAutofit/>
          </a:bodyPr>
          <a:lstStyle/>
          <a:p>
            <a:r>
              <a:rPr lang="en-US" sz="5400" b="1" dirty="0">
                <a:solidFill>
                  <a:schemeClr val="tx1">
                    <a:lumMod val="65000"/>
                    <a:lumOff val="35000"/>
                  </a:schemeClr>
                </a:solidFill>
                <a:cs typeface="Arial" panose="020B0604020202020204" pitchFamily="34" charset="0"/>
              </a:rPr>
              <a:t>Primary Prevention of Cardiovascular Disease in PWH: The REPRIEVE Trial</a:t>
            </a:r>
          </a:p>
        </p:txBody>
      </p:sp>
      <p:sp>
        <p:nvSpPr>
          <p:cNvPr id="3" name="Subtitle 2"/>
          <p:cNvSpPr>
            <a:spLocks noGrp="1"/>
          </p:cNvSpPr>
          <p:nvPr>
            <p:ph type="subTitle" idx="4294967295"/>
          </p:nvPr>
        </p:nvSpPr>
        <p:spPr>
          <a:xfrm>
            <a:off x="622570" y="4455620"/>
            <a:ext cx="11021439" cy="1743792"/>
          </a:xfrm>
        </p:spPr>
        <p:txBody>
          <a:bodyPr/>
          <a:lstStyle/>
          <a:p>
            <a:pPr algn="ctr"/>
            <a:r>
              <a:rPr lang="en-US" dirty="0">
                <a:latin typeface="+mn-lt"/>
              </a:rPr>
              <a:t>Linda Gorgos, MD, MSc, FIDSA</a:t>
            </a:r>
          </a:p>
          <a:p>
            <a:pPr algn="ctr"/>
            <a:r>
              <a:rPr lang="en-US" sz="2400" dirty="0">
                <a:latin typeface="+mn-lt"/>
              </a:rPr>
              <a:t>Medica Director </a:t>
            </a:r>
            <a:r>
              <a:rPr lang="en-US" sz="2400" dirty="0"/>
              <a:t>| AXCES Research Group</a:t>
            </a:r>
          </a:p>
          <a:p>
            <a:pPr algn="ctr"/>
            <a:r>
              <a:rPr lang="en-US" sz="2400" dirty="0">
                <a:latin typeface="+mn-lt"/>
              </a:rPr>
              <a:t>Santa Fe, NM</a:t>
            </a:r>
          </a:p>
        </p:txBody>
      </p:sp>
      <p:pic>
        <p:nvPicPr>
          <p:cNvPr id="4" name="Picture 3">
            <a:extLst>
              <a:ext uri="{FF2B5EF4-FFF2-40B4-BE49-F238E27FC236}">
                <a16:creationId xmlns:a16="http://schemas.microsoft.com/office/drawing/2014/main" id="{72F4E13F-0ECD-FF0C-417E-2576CB6C1D5B}"/>
              </a:ext>
            </a:extLst>
          </p:cNvPr>
          <p:cNvPicPr>
            <a:picLocks noChangeAspect="1"/>
          </p:cNvPicPr>
          <p:nvPr/>
        </p:nvPicPr>
        <p:blipFill>
          <a:blip r:embed="rId3"/>
          <a:srcRect/>
          <a:stretch/>
        </p:blipFill>
        <p:spPr>
          <a:xfrm>
            <a:off x="1648043" y="410815"/>
            <a:ext cx="5693875" cy="1195922"/>
          </a:xfrm>
          <a:prstGeom prst="rect">
            <a:avLst/>
          </a:prstGeom>
        </p:spPr>
      </p:pic>
      <p:pic>
        <p:nvPicPr>
          <p:cNvPr id="5" name="Picture 4" descr="A red and blue logo&#10;&#10;Description automatically generated">
            <a:extLst>
              <a:ext uri="{FF2B5EF4-FFF2-40B4-BE49-F238E27FC236}">
                <a16:creationId xmlns:a16="http://schemas.microsoft.com/office/drawing/2014/main" id="{F017DD5D-D94F-4678-95AA-025BFB93BAC3}"/>
              </a:ext>
            </a:extLst>
          </p:cNvPr>
          <p:cNvPicPr>
            <a:picLocks noChangeAspect="1"/>
          </p:cNvPicPr>
          <p:nvPr/>
        </p:nvPicPr>
        <p:blipFill rotWithShape="1">
          <a:blip r:embed="rId4"/>
          <a:srcRect r="6006"/>
          <a:stretch/>
        </p:blipFill>
        <p:spPr>
          <a:xfrm>
            <a:off x="7315923" y="121491"/>
            <a:ext cx="3951934" cy="1743793"/>
          </a:xfrm>
          <a:prstGeom prst="rect">
            <a:avLst/>
          </a:prstGeom>
        </p:spPr>
      </p:pic>
      <p:sp>
        <p:nvSpPr>
          <p:cNvPr id="6" name="TextBox 5">
            <a:extLst>
              <a:ext uri="{FF2B5EF4-FFF2-40B4-BE49-F238E27FC236}">
                <a16:creationId xmlns:a16="http://schemas.microsoft.com/office/drawing/2014/main" id="{CD33E457-3119-D127-AA62-9970D3D98AC6}"/>
              </a:ext>
            </a:extLst>
          </p:cNvPr>
          <p:cNvSpPr txBox="1"/>
          <p:nvPr/>
        </p:nvSpPr>
        <p:spPr>
          <a:xfrm>
            <a:off x="4120033" y="1670320"/>
            <a:ext cx="3951934" cy="584775"/>
          </a:xfrm>
          <a:prstGeom prst="rect">
            <a:avLst/>
          </a:prstGeom>
          <a:noFill/>
        </p:spPr>
        <p:txBody>
          <a:bodyPr wrap="square">
            <a:spAutoFit/>
          </a:bodyPr>
          <a:lstStyle/>
          <a:p>
            <a:pPr algn="ctr"/>
            <a:r>
              <a:rPr lang="en-US" sz="3200" dirty="0">
                <a:solidFill>
                  <a:schemeClr val="tx2"/>
                </a:solidFill>
                <a:latin typeface="+mj-lt"/>
              </a:rPr>
              <a:t>HIV ECHO Clinic</a:t>
            </a:r>
            <a:endParaRPr lang="en-US" sz="3200" cap="none" dirty="0">
              <a:solidFill>
                <a:schemeClr val="tx2"/>
              </a:solidFill>
              <a:latin typeface="+mj-lt"/>
            </a:endParaRPr>
          </a:p>
        </p:txBody>
      </p:sp>
      <p:sp>
        <p:nvSpPr>
          <p:cNvPr id="7" name="Footer Placeholder 4">
            <a:extLst>
              <a:ext uri="{FF2B5EF4-FFF2-40B4-BE49-F238E27FC236}">
                <a16:creationId xmlns:a16="http://schemas.microsoft.com/office/drawing/2014/main" id="{F0A0D0EE-1351-5D46-3B8F-612C76E9BC88}"/>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cap="none" dirty="0"/>
              <a:t>17 October 2023</a:t>
            </a:r>
            <a:endParaRPr lang="en-US" sz="2000" dirty="0"/>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9D71D3-7984-7470-AFF7-BEC8C18AD66B}"/>
              </a:ext>
            </a:extLst>
          </p:cNvPr>
          <p:cNvSpPr>
            <a:spLocks noGrp="1"/>
          </p:cNvSpPr>
          <p:nvPr>
            <p:ph idx="1"/>
          </p:nvPr>
        </p:nvSpPr>
        <p:spPr/>
        <p:txBody>
          <a:bodyPr>
            <a:normAutofit/>
          </a:bodyPr>
          <a:lstStyle/>
          <a:p>
            <a:pPr marL="457200" indent="-457200">
              <a:spcBef>
                <a:spcPts val="600"/>
              </a:spcBef>
              <a:buFont typeface="Arial" panose="020B0604020202020204" pitchFamily="34" charset="0"/>
              <a:buChar char="•"/>
            </a:pPr>
            <a:r>
              <a:rPr lang="en-US" sz="2800" dirty="0"/>
              <a:t>Large worldwide cohort (N=7,769), high income and lower income settings</a:t>
            </a:r>
          </a:p>
          <a:p>
            <a:pPr marL="457200" indent="-457200">
              <a:spcBef>
                <a:spcPts val="600"/>
              </a:spcBef>
              <a:buFont typeface="Arial" panose="020B0604020202020204" pitchFamily="34" charset="0"/>
              <a:buChar char="•"/>
            </a:pPr>
            <a:endParaRPr lang="en-US" sz="800" dirty="0"/>
          </a:p>
          <a:p>
            <a:pPr marL="457200" indent="-457200">
              <a:spcBef>
                <a:spcPts val="600"/>
              </a:spcBef>
              <a:buFont typeface="Arial" panose="020B0604020202020204" pitchFamily="34" charset="0"/>
              <a:buChar char="•"/>
            </a:pPr>
            <a:r>
              <a:rPr lang="en-US" sz="2800" dirty="0"/>
              <a:t>Median follow up of 5.1 years, &gt;80% remained in follow up</a:t>
            </a:r>
          </a:p>
          <a:p>
            <a:pPr marL="457200" indent="-457200">
              <a:spcBef>
                <a:spcPts val="600"/>
              </a:spcBef>
              <a:buFont typeface="Arial" panose="020B0604020202020204" pitchFamily="34" charset="0"/>
              <a:buChar char="•"/>
            </a:pPr>
            <a:endParaRPr lang="en-US" sz="800" dirty="0"/>
          </a:p>
          <a:p>
            <a:pPr marL="457200" indent="-457200">
              <a:spcBef>
                <a:spcPts val="600"/>
              </a:spcBef>
              <a:buFont typeface="Arial" panose="020B0604020202020204" pitchFamily="34" charset="0"/>
              <a:buChar char="•"/>
            </a:pPr>
            <a:r>
              <a:rPr lang="en-US" sz="2800" b="1" dirty="0"/>
              <a:t>Composite endpoint</a:t>
            </a:r>
            <a:r>
              <a:rPr lang="en-US" sz="2800" dirty="0"/>
              <a:t>: CVD death, myocardial infarction (MI), unstable angina, transient ischemic attack (TIA) and stroke, arterial revascularization, peripheral arterial disease</a:t>
            </a:r>
          </a:p>
          <a:p>
            <a:pPr marL="457200" indent="-457200">
              <a:spcBef>
                <a:spcPts val="600"/>
              </a:spcBef>
              <a:buFont typeface="Arial" panose="020B0604020202020204" pitchFamily="34" charset="0"/>
              <a:buChar char="•"/>
            </a:pPr>
            <a:endParaRPr lang="en-US" sz="800" dirty="0"/>
          </a:p>
          <a:p>
            <a:pPr marL="457200" indent="-457200">
              <a:spcBef>
                <a:spcPts val="200"/>
              </a:spcBef>
              <a:buFont typeface="Arial" panose="020B0604020202020204" pitchFamily="34" charset="0"/>
              <a:buChar char="•"/>
            </a:pPr>
            <a:r>
              <a:rPr lang="en-US" sz="2800" dirty="0"/>
              <a:t>Data Safety Monitoring Board (DSMB) closed trial early for efficacy</a:t>
            </a:r>
          </a:p>
          <a:p>
            <a:endParaRPr lang="en-US" dirty="0"/>
          </a:p>
        </p:txBody>
      </p:sp>
      <p:sp>
        <p:nvSpPr>
          <p:cNvPr id="4" name="Title 2">
            <a:extLst>
              <a:ext uri="{FF2B5EF4-FFF2-40B4-BE49-F238E27FC236}">
                <a16:creationId xmlns:a16="http://schemas.microsoft.com/office/drawing/2014/main" id="{2092E528-C963-2702-B188-CB679BCC9B72}"/>
              </a:ext>
            </a:extLst>
          </p:cNvPr>
          <p:cNvSpPr>
            <a:spLocks noGrp="1"/>
          </p:cNvSpPr>
          <p:nvPr>
            <p:ph type="title"/>
          </p:nvPr>
        </p:nvSpPr>
        <p:spPr>
          <a:xfrm>
            <a:off x="523875" y="287338"/>
            <a:ext cx="11039475" cy="1449387"/>
          </a:xfrm>
        </p:spPr>
        <p:txBody>
          <a:bodyPr/>
          <a:lstStyle/>
          <a:p>
            <a:r>
              <a:rPr lang="en-US" dirty="0"/>
              <a:t>The REPRIEVE Trial</a:t>
            </a:r>
          </a:p>
        </p:txBody>
      </p:sp>
      <p:sp>
        <p:nvSpPr>
          <p:cNvPr id="5" name="TextBox 4">
            <a:extLst>
              <a:ext uri="{FF2B5EF4-FFF2-40B4-BE49-F238E27FC236}">
                <a16:creationId xmlns:a16="http://schemas.microsoft.com/office/drawing/2014/main" id="{22E9755C-35E5-0DB5-DA12-36D0F134D80C}"/>
              </a:ext>
            </a:extLst>
          </p:cNvPr>
          <p:cNvSpPr txBox="1"/>
          <p:nvPr/>
        </p:nvSpPr>
        <p:spPr>
          <a:xfrm>
            <a:off x="2922149" y="6396336"/>
            <a:ext cx="6867940" cy="523220"/>
          </a:xfrm>
          <a:prstGeom prst="rect">
            <a:avLst/>
          </a:prstGeom>
          <a:noFill/>
        </p:spPr>
        <p:txBody>
          <a:bodyPr wrap="square" rtlCol="0">
            <a:spAutoFit/>
          </a:bodyPr>
          <a:lstStyle/>
          <a:p>
            <a:pPr algn="ctr"/>
            <a:r>
              <a:rPr lang="en-US" sz="1400" dirty="0">
                <a:solidFill>
                  <a:schemeClr val="bg1"/>
                </a:solidFill>
              </a:rPr>
              <a:t>Grinspoon et al, Pitavastatin to Prevent Cardiovascular Disease in HIV Infection, NEJM, 23JUL2023, DOI: 10.1056</a:t>
            </a:r>
          </a:p>
        </p:txBody>
      </p:sp>
    </p:spTree>
    <p:extLst>
      <p:ext uri="{BB962C8B-B14F-4D97-AF65-F5344CB8AC3E}">
        <p14:creationId xmlns:p14="http://schemas.microsoft.com/office/powerpoint/2010/main" val="30507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CB50D-BE15-95E1-1A87-69C6A68EB729}"/>
              </a:ext>
            </a:extLst>
          </p:cNvPr>
          <p:cNvSpPr txBox="1"/>
          <p:nvPr/>
        </p:nvSpPr>
        <p:spPr>
          <a:xfrm>
            <a:off x="2044826" y="6334780"/>
            <a:ext cx="8382851" cy="523220"/>
          </a:xfrm>
          <a:prstGeom prst="rect">
            <a:avLst/>
          </a:prstGeom>
          <a:noFill/>
        </p:spPr>
        <p:txBody>
          <a:bodyPr wrap="square" rtlCol="0">
            <a:spAutoFit/>
          </a:bodyPr>
          <a:lstStyle/>
          <a:p>
            <a:pPr algn="ctr"/>
            <a:r>
              <a:rPr lang="en-US" sz="1400" dirty="0">
                <a:solidFill>
                  <a:schemeClr val="bg1"/>
                </a:solidFill>
                <a:latin typeface="AdvOT27b80385.B"/>
              </a:rPr>
              <a:t>The REPRIEVE Trial: Developing a cardiovascular prevention strategy for people living with HIV, IAS 2023. https://natap.org/</a:t>
            </a:r>
            <a:endParaRPr lang="en-US" sz="1400" dirty="0">
              <a:solidFill>
                <a:schemeClr val="bg1"/>
              </a:solidFill>
            </a:endParaRPr>
          </a:p>
        </p:txBody>
      </p:sp>
      <p:pic>
        <p:nvPicPr>
          <p:cNvPr id="3" name="Picture 2" descr="0809237">
            <a:extLst>
              <a:ext uri="{FF2B5EF4-FFF2-40B4-BE49-F238E27FC236}">
                <a16:creationId xmlns:a16="http://schemas.microsoft.com/office/drawing/2014/main" id="{41CAEE30-548C-09DA-0EF2-D15F6799A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9" t="19184" r="6174" b="36217"/>
          <a:stretch/>
        </p:blipFill>
        <p:spPr bwMode="auto">
          <a:xfrm>
            <a:off x="1200621" y="0"/>
            <a:ext cx="9790758" cy="63347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907640F-DBBF-6A1C-3A57-9130F357DA67}"/>
              </a:ext>
            </a:extLst>
          </p:cNvPr>
          <p:cNvSpPr/>
          <p:nvPr/>
        </p:nvSpPr>
        <p:spPr>
          <a:xfrm>
            <a:off x="6611847" y="5602897"/>
            <a:ext cx="1234381" cy="677761"/>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278BCA8-1EEA-3DDA-89C2-CD037F2F5694}"/>
              </a:ext>
            </a:extLst>
          </p:cNvPr>
          <p:cNvSpPr/>
          <p:nvPr/>
        </p:nvSpPr>
        <p:spPr>
          <a:xfrm>
            <a:off x="6611847" y="3606063"/>
            <a:ext cx="1234381" cy="30065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30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8092310">
            <a:extLst>
              <a:ext uri="{FF2B5EF4-FFF2-40B4-BE49-F238E27FC236}">
                <a16:creationId xmlns:a16="http://schemas.microsoft.com/office/drawing/2014/main" id="{4A39BBF7-507E-858D-B883-0922B91976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6" t="52083" r="4895" b="1294"/>
          <a:stretch/>
        </p:blipFill>
        <p:spPr bwMode="auto">
          <a:xfrm>
            <a:off x="-1" y="310680"/>
            <a:ext cx="11207634" cy="58817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D6ACA2-0229-ECE2-88F9-1921C456F10D}"/>
              </a:ext>
            </a:extLst>
          </p:cNvPr>
          <p:cNvSpPr txBox="1"/>
          <p:nvPr/>
        </p:nvSpPr>
        <p:spPr>
          <a:xfrm>
            <a:off x="1916724" y="6375570"/>
            <a:ext cx="8303602" cy="461665"/>
          </a:xfrm>
          <a:prstGeom prst="rect">
            <a:avLst/>
          </a:prstGeom>
          <a:noFill/>
        </p:spPr>
        <p:txBody>
          <a:bodyPr wrap="square" rtlCol="0">
            <a:spAutoFit/>
          </a:bodyPr>
          <a:lstStyle/>
          <a:p>
            <a:pPr algn="ctr"/>
            <a:r>
              <a:rPr lang="en-US" sz="1200" dirty="0">
                <a:solidFill>
                  <a:schemeClr val="bg1"/>
                </a:solidFill>
              </a:rPr>
              <a:t>The REPRIEVE Trial: Developing a cardiovascular prevention strategy for people living with HIV, IAS 2023. </a:t>
            </a:r>
            <a:r>
              <a:rPr lang="en-US" sz="1200" dirty="0">
                <a:solidFill>
                  <a:schemeClr val="bg1"/>
                </a:solidFill>
                <a:hlinkClick r:id="rId4">
                  <a:extLst>
                    <a:ext uri="{A12FA001-AC4F-418D-AE19-62706E023703}">
                      <ahyp:hlinkClr xmlns:ahyp="http://schemas.microsoft.com/office/drawing/2018/hyperlinkcolor" val="tx"/>
                    </a:ext>
                  </a:extLst>
                </a:hlinkClick>
              </a:rPr>
              <a:t>https://natap.org</a:t>
            </a:r>
            <a:r>
              <a:rPr lang="en-US" sz="1200" dirty="0">
                <a:solidFill>
                  <a:schemeClr val="bg1"/>
                </a:solidFill>
              </a:rPr>
              <a:t>; Grinspoon et al, Pitavastatin to Prevent Cardiovascular Disease in HIV Infection, NEJM, 2023</a:t>
            </a:r>
          </a:p>
        </p:txBody>
      </p:sp>
      <p:sp>
        <p:nvSpPr>
          <p:cNvPr id="3" name="Text Placeholder 4">
            <a:extLst>
              <a:ext uri="{FF2B5EF4-FFF2-40B4-BE49-F238E27FC236}">
                <a16:creationId xmlns:a16="http://schemas.microsoft.com/office/drawing/2014/main" id="{155C66DE-E4FF-7963-899B-07AF0D56FF91}"/>
              </a:ext>
            </a:extLst>
          </p:cNvPr>
          <p:cNvSpPr txBox="1">
            <a:spLocks/>
          </p:cNvSpPr>
          <p:nvPr/>
        </p:nvSpPr>
        <p:spPr>
          <a:xfrm>
            <a:off x="8286866" y="3949442"/>
            <a:ext cx="3612276" cy="2027842"/>
          </a:xfrm>
          <a:prstGeom prst="rect">
            <a:avLst/>
          </a:prstGeom>
          <a:ln>
            <a:solidFill>
              <a:schemeClr val="tx1"/>
            </a:solidFill>
          </a:ln>
        </p:spPr>
        <p:txBody>
          <a:bodyP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alibri" panose="020F0502020204030204" pitchFamily="34" charset="0"/>
              <a:buNone/>
            </a:pPr>
            <a:r>
              <a:rPr lang="en-US" sz="2400" dirty="0">
                <a:solidFill>
                  <a:schemeClr val="tx1"/>
                </a:solidFill>
              </a:rPr>
              <a:t>Median decrease in LDL cholesterol on study</a:t>
            </a:r>
          </a:p>
          <a:p>
            <a:r>
              <a:rPr lang="en-US" sz="2400" dirty="0" err="1">
                <a:solidFill>
                  <a:schemeClr val="tx1"/>
                </a:solidFill>
              </a:rPr>
              <a:t>Pitavastatin</a:t>
            </a:r>
            <a:r>
              <a:rPr lang="en-US" sz="2400" dirty="0">
                <a:solidFill>
                  <a:schemeClr val="tx1"/>
                </a:solidFill>
              </a:rPr>
              <a:t>: 107 </a:t>
            </a:r>
            <a:r>
              <a:rPr lang="en-US" sz="2400" dirty="0">
                <a:solidFill>
                  <a:schemeClr val="tx1"/>
                </a:solidFill>
                <a:sym typeface="Wingdings" panose="05000000000000000000" pitchFamily="2" charset="2"/>
              </a:rPr>
              <a:t> 74</a:t>
            </a:r>
            <a:endParaRPr lang="en-US" sz="2400" dirty="0">
              <a:solidFill>
                <a:schemeClr val="tx1"/>
              </a:solidFill>
            </a:endParaRPr>
          </a:p>
          <a:p>
            <a:r>
              <a:rPr lang="en-US" sz="2400" dirty="0">
                <a:solidFill>
                  <a:schemeClr val="tx1"/>
                </a:solidFill>
              </a:rPr>
              <a:t>Placebo: 106 </a:t>
            </a:r>
            <a:r>
              <a:rPr lang="en-US" sz="2400" dirty="0">
                <a:solidFill>
                  <a:schemeClr val="tx1"/>
                </a:solidFill>
                <a:sym typeface="Wingdings" panose="05000000000000000000" pitchFamily="2" charset="2"/>
              </a:rPr>
              <a:t> 105</a:t>
            </a:r>
            <a:endParaRPr lang="en-US" sz="2400" dirty="0">
              <a:solidFill>
                <a:schemeClr val="tx1"/>
              </a:solidFill>
            </a:endParaRPr>
          </a:p>
        </p:txBody>
      </p:sp>
    </p:spTree>
    <p:extLst>
      <p:ext uri="{BB962C8B-B14F-4D97-AF65-F5344CB8AC3E}">
        <p14:creationId xmlns:p14="http://schemas.microsoft.com/office/powerpoint/2010/main" val="35243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809238">
            <a:extLst>
              <a:ext uri="{FF2B5EF4-FFF2-40B4-BE49-F238E27FC236}">
                <a16:creationId xmlns:a16="http://schemas.microsoft.com/office/drawing/2014/main" id="{C39909F4-0A22-2B22-68A4-26C5816FDC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8" t="68179" r="4247" b="1413"/>
          <a:stretch/>
        </p:blipFill>
        <p:spPr bwMode="auto">
          <a:xfrm>
            <a:off x="0" y="0"/>
            <a:ext cx="12192000" cy="5250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1F154F-FD1E-7E7A-7BA1-64489178B6BA}"/>
              </a:ext>
            </a:extLst>
          </p:cNvPr>
          <p:cNvSpPr txBox="1"/>
          <p:nvPr/>
        </p:nvSpPr>
        <p:spPr>
          <a:xfrm>
            <a:off x="1859349" y="5287988"/>
            <a:ext cx="9100979" cy="1015663"/>
          </a:xfrm>
          <a:prstGeom prst="rect">
            <a:avLst/>
          </a:prstGeom>
          <a:noFill/>
          <a:ln>
            <a:solidFill>
              <a:schemeClr val="tx1"/>
            </a:solidFill>
          </a:ln>
        </p:spPr>
        <p:txBody>
          <a:bodyPr wrap="square" rtlCol="0">
            <a:spAutoFit/>
          </a:bodyPr>
          <a:lstStyle/>
          <a:p>
            <a:r>
              <a:rPr lang="en-US" sz="2000" dirty="0">
                <a:solidFill>
                  <a:srgbClr val="4D4D4D"/>
                </a:solidFill>
              </a:rPr>
              <a:t>Incidence of major adverse cardiovascular events (MACE):</a:t>
            </a:r>
          </a:p>
          <a:p>
            <a:pPr marL="571500" indent="-228600">
              <a:buFont typeface="Arial" panose="020B0604020202020204" pitchFamily="34" charset="0"/>
              <a:buChar char="•"/>
            </a:pPr>
            <a:r>
              <a:rPr lang="en-US" sz="2000" dirty="0">
                <a:solidFill>
                  <a:srgbClr val="4D4D4D"/>
                </a:solidFill>
              </a:rPr>
              <a:t>4.81 per 1000 PY (</a:t>
            </a:r>
            <a:r>
              <a:rPr lang="en-US" sz="2000" dirty="0" err="1">
                <a:solidFill>
                  <a:srgbClr val="4D4D4D"/>
                </a:solidFill>
              </a:rPr>
              <a:t>pitavastatin</a:t>
            </a:r>
            <a:r>
              <a:rPr lang="en-US" sz="2000" dirty="0">
                <a:solidFill>
                  <a:srgbClr val="4D4D4D"/>
                </a:solidFill>
              </a:rPr>
              <a:t> group), 7.32 per 1000 PY (placebo group) </a:t>
            </a:r>
          </a:p>
          <a:p>
            <a:pPr marL="571500" indent="-228600">
              <a:buFont typeface="Arial" panose="020B0604020202020204" pitchFamily="34" charset="0"/>
              <a:buChar char="•"/>
            </a:pPr>
            <a:r>
              <a:rPr lang="en-US" sz="2000" dirty="0">
                <a:solidFill>
                  <a:srgbClr val="4D4D4D"/>
                </a:solidFill>
              </a:rPr>
              <a:t>Hazard ratio = 0.65 (95% CI, 0.48 to 0.90; P=0.002)</a:t>
            </a:r>
            <a:endParaRPr lang="en-US" sz="2000" dirty="0"/>
          </a:p>
        </p:txBody>
      </p:sp>
      <p:sp>
        <p:nvSpPr>
          <p:cNvPr id="4" name="TextBox 3">
            <a:extLst>
              <a:ext uri="{FF2B5EF4-FFF2-40B4-BE49-F238E27FC236}">
                <a16:creationId xmlns:a16="http://schemas.microsoft.com/office/drawing/2014/main" id="{5A0A17A4-1A62-4290-001F-FF7D76FA9E28}"/>
              </a:ext>
            </a:extLst>
          </p:cNvPr>
          <p:cNvSpPr txBox="1"/>
          <p:nvPr/>
        </p:nvSpPr>
        <p:spPr>
          <a:xfrm>
            <a:off x="1689904" y="6396335"/>
            <a:ext cx="8981954" cy="461665"/>
          </a:xfrm>
          <a:prstGeom prst="rect">
            <a:avLst/>
          </a:prstGeom>
          <a:noFill/>
        </p:spPr>
        <p:txBody>
          <a:bodyPr wrap="square" rtlCol="0">
            <a:spAutoFit/>
          </a:bodyPr>
          <a:lstStyle/>
          <a:p>
            <a:pPr algn="ctr"/>
            <a:r>
              <a:rPr lang="en-US" sz="1200" dirty="0">
                <a:solidFill>
                  <a:schemeClr val="bg1"/>
                </a:solidFill>
              </a:rPr>
              <a:t>PY = person years; The REPRIEVE Trial: Developing a cardiovascular prevention strategy for people living with HIV, IAS 2023. </a:t>
            </a:r>
            <a:r>
              <a:rPr lang="en-US" sz="1200" dirty="0">
                <a:solidFill>
                  <a:schemeClr val="bg1"/>
                </a:solidFill>
                <a:hlinkClick r:id="rId4">
                  <a:extLst>
                    <a:ext uri="{A12FA001-AC4F-418D-AE19-62706E023703}">
                      <ahyp:hlinkClr xmlns:ahyp="http://schemas.microsoft.com/office/drawing/2018/hyperlinkcolor" val="tx"/>
                    </a:ext>
                  </a:extLst>
                </a:hlinkClick>
              </a:rPr>
              <a:t>https://natap.org</a:t>
            </a:r>
            <a:r>
              <a:rPr lang="en-US" sz="1200" dirty="0">
                <a:solidFill>
                  <a:schemeClr val="bg1"/>
                </a:solidFill>
              </a:rPr>
              <a:t>; Grinspoon et al, Pitavastatin to Prevent Cardiovascular Disease in HIV Infection, NEJM, 2023</a:t>
            </a:r>
          </a:p>
        </p:txBody>
      </p:sp>
    </p:spTree>
    <p:extLst>
      <p:ext uri="{BB962C8B-B14F-4D97-AF65-F5344CB8AC3E}">
        <p14:creationId xmlns:p14="http://schemas.microsoft.com/office/powerpoint/2010/main" val="424225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809239">
            <a:extLst>
              <a:ext uri="{FF2B5EF4-FFF2-40B4-BE49-F238E27FC236}">
                <a16:creationId xmlns:a16="http://schemas.microsoft.com/office/drawing/2014/main" id="{C2A50C05-0AEC-5D63-DEE6-3F0B6259F1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58" t="66596" r="4329" b="2055"/>
          <a:stretch/>
        </p:blipFill>
        <p:spPr bwMode="auto">
          <a:xfrm>
            <a:off x="1016643" y="931071"/>
            <a:ext cx="10158714" cy="53770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387373-83F1-7146-17B7-B0A59019DD50}"/>
              </a:ext>
            </a:extLst>
          </p:cNvPr>
          <p:cNvSpPr txBox="1"/>
          <p:nvPr/>
        </p:nvSpPr>
        <p:spPr>
          <a:xfrm>
            <a:off x="2180493" y="6396336"/>
            <a:ext cx="7877908" cy="461665"/>
          </a:xfrm>
          <a:prstGeom prst="rect">
            <a:avLst/>
          </a:prstGeom>
          <a:noFill/>
        </p:spPr>
        <p:txBody>
          <a:bodyPr wrap="square" rtlCol="0">
            <a:spAutoFit/>
          </a:bodyPr>
          <a:lstStyle/>
          <a:p>
            <a:pPr algn="ctr"/>
            <a:r>
              <a:rPr lang="en-US" sz="1200" dirty="0">
                <a:solidFill>
                  <a:schemeClr val="bg1"/>
                </a:solidFill>
              </a:rPr>
              <a:t>The REPRIEVE Trial: Developing a cardiovascular prevention strategy for people living with HIV, IAS 2023. </a:t>
            </a:r>
            <a:r>
              <a:rPr lang="en-US" sz="1200" dirty="0">
                <a:solidFill>
                  <a:schemeClr val="bg1"/>
                </a:solidFill>
                <a:hlinkClick r:id="rId3">
                  <a:extLst>
                    <a:ext uri="{A12FA001-AC4F-418D-AE19-62706E023703}">
                      <ahyp:hlinkClr xmlns:ahyp="http://schemas.microsoft.com/office/drawing/2018/hyperlinkcolor" val="tx"/>
                    </a:ext>
                  </a:extLst>
                </a:hlinkClick>
              </a:rPr>
              <a:t>https://natap.org</a:t>
            </a:r>
            <a:r>
              <a:rPr lang="en-US" sz="1200" dirty="0">
                <a:solidFill>
                  <a:schemeClr val="bg1"/>
                </a:solidFill>
              </a:rPr>
              <a:t>; Grinspoon et al, Pitavastatin to Prevent Cardiovascular Disease in HIV Infection, NEJM, 2023</a:t>
            </a:r>
          </a:p>
        </p:txBody>
      </p:sp>
      <p:sp>
        <p:nvSpPr>
          <p:cNvPr id="4" name="TextBox 3">
            <a:extLst>
              <a:ext uri="{FF2B5EF4-FFF2-40B4-BE49-F238E27FC236}">
                <a16:creationId xmlns:a16="http://schemas.microsoft.com/office/drawing/2014/main" id="{5955B5EF-D617-7C13-8B42-8E8803D1938A}"/>
              </a:ext>
            </a:extLst>
          </p:cNvPr>
          <p:cNvSpPr txBox="1"/>
          <p:nvPr/>
        </p:nvSpPr>
        <p:spPr>
          <a:xfrm>
            <a:off x="470704" y="123288"/>
            <a:ext cx="11250592" cy="707886"/>
          </a:xfrm>
          <a:prstGeom prst="rect">
            <a:avLst/>
          </a:prstGeom>
          <a:noFill/>
        </p:spPr>
        <p:txBody>
          <a:bodyPr wrap="square" rtlCol="0">
            <a:spAutoFit/>
          </a:bodyPr>
          <a:lstStyle/>
          <a:p>
            <a:pPr algn="ctr"/>
            <a:r>
              <a:rPr lang="en-US" sz="4000" dirty="0"/>
              <a:t>Effect Maintained after Adjusting for Risk Factors</a:t>
            </a:r>
          </a:p>
        </p:txBody>
      </p:sp>
    </p:spTree>
    <p:extLst>
      <p:ext uri="{BB962C8B-B14F-4D97-AF65-F5344CB8AC3E}">
        <p14:creationId xmlns:p14="http://schemas.microsoft.com/office/powerpoint/2010/main" val="4053040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1D3CEA6-113A-F952-0CCD-0B91895C1160}"/>
              </a:ext>
            </a:extLst>
          </p:cNvPr>
          <p:cNvSpPr txBox="1">
            <a:spLocks/>
          </p:cNvSpPr>
          <p:nvPr/>
        </p:nvSpPr>
        <p:spPr>
          <a:xfrm>
            <a:off x="455271" y="4891109"/>
            <a:ext cx="11609408" cy="1461974"/>
          </a:xfrm>
          <a:prstGeom prst="rect">
            <a:avLst/>
          </a:prstGeom>
        </p:spPr>
        <p:txBody>
          <a:bodyP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dirty="0"/>
              <a:t>NNT = 1/ Absolute Risk Reduction</a:t>
            </a:r>
          </a:p>
          <a:p>
            <a:pPr algn="ctr"/>
            <a:r>
              <a:rPr lang="en-US" sz="2800" dirty="0"/>
              <a:t>Higher baseline ASCVD score = higher absolute risk reduction in trial </a:t>
            </a:r>
            <a:r>
              <a:rPr lang="en-US" sz="2800" dirty="0">
                <a:sym typeface="Wingdings" panose="05000000000000000000" pitchFamily="2" charset="2"/>
              </a:rPr>
              <a:t> lower NNT</a:t>
            </a:r>
            <a:endParaRPr lang="en-US" sz="2800" dirty="0"/>
          </a:p>
        </p:txBody>
      </p:sp>
      <p:pic>
        <p:nvPicPr>
          <p:cNvPr id="4" name="Picture 2" descr="08092314">
            <a:extLst>
              <a:ext uri="{FF2B5EF4-FFF2-40B4-BE49-F238E27FC236}">
                <a16:creationId xmlns:a16="http://schemas.microsoft.com/office/drawing/2014/main" id="{FE7C4FD3-5818-431C-0756-E1D85A2646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3" t="39040" r="4267" b="35541"/>
          <a:stretch/>
        </p:blipFill>
        <p:spPr bwMode="auto">
          <a:xfrm>
            <a:off x="272524" y="0"/>
            <a:ext cx="11646951" cy="4891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76F4E8-9CCF-335A-78F8-C95F3CA51E8F}"/>
              </a:ext>
            </a:extLst>
          </p:cNvPr>
          <p:cNvSpPr txBox="1"/>
          <p:nvPr/>
        </p:nvSpPr>
        <p:spPr>
          <a:xfrm>
            <a:off x="2180493" y="6396336"/>
            <a:ext cx="7877908" cy="461665"/>
          </a:xfrm>
          <a:prstGeom prst="rect">
            <a:avLst/>
          </a:prstGeom>
          <a:noFill/>
        </p:spPr>
        <p:txBody>
          <a:bodyPr wrap="square" rtlCol="0">
            <a:spAutoFit/>
          </a:bodyPr>
          <a:lstStyle/>
          <a:p>
            <a:pPr algn="ctr"/>
            <a:r>
              <a:rPr lang="en-US" sz="1200" dirty="0">
                <a:solidFill>
                  <a:schemeClr val="bg1"/>
                </a:solidFill>
              </a:rPr>
              <a:t>The REPRIEVE Trial: Developing a cardiovascular prevention strategy for people living with HIV, IAS 2023. </a:t>
            </a:r>
            <a:r>
              <a:rPr lang="en-US" sz="1200" dirty="0">
                <a:solidFill>
                  <a:schemeClr val="bg1"/>
                </a:solidFill>
                <a:hlinkClick r:id="rId4">
                  <a:extLst>
                    <a:ext uri="{A12FA001-AC4F-418D-AE19-62706E023703}">
                      <ahyp:hlinkClr xmlns:ahyp="http://schemas.microsoft.com/office/drawing/2018/hyperlinkcolor" val="tx"/>
                    </a:ext>
                  </a:extLst>
                </a:hlinkClick>
              </a:rPr>
              <a:t>https://natap.org</a:t>
            </a:r>
            <a:r>
              <a:rPr lang="en-US" sz="1200" dirty="0">
                <a:solidFill>
                  <a:schemeClr val="bg1"/>
                </a:solidFill>
              </a:rPr>
              <a:t>; Grinspoon et al, Pitavastatin to Prevent Cardiovascular Disease in HIV Infection, NEJM, 2023</a:t>
            </a:r>
          </a:p>
        </p:txBody>
      </p:sp>
    </p:spTree>
    <p:extLst>
      <p:ext uri="{BB962C8B-B14F-4D97-AF65-F5344CB8AC3E}">
        <p14:creationId xmlns:p14="http://schemas.microsoft.com/office/powerpoint/2010/main" val="1738921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3DB348-2AA5-6A70-9E1A-D5B0559E7EEA}"/>
              </a:ext>
            </a:extLst>
          </p:cNvPr>
          <p:cNvSpPr>
            <a:spLocks noGrp="1"/>
          </p:cNvSpPr>
          <p:nvPr>
            <p:ph idx="1"/>
          </p:nvPr>
        </p:nvSpPr>
        <p:spPr>
          <a:xfrm>
            <a:off x="523875" y="1845734"/>
            <a:ext cx="11039475" cy="4346722"/>
          </a:xfrm>
        </p:spPr>
        <p:txBody>
          <a:bodyPr>
            <a:normAutofit fontScale="92500" lnSpcReduction="20000"/>
          </a:bodyPr>
          <a:lstStyle/>
          <a:p>
            <a:pPr marL="457200" indent="-457200">
              <a:buFont typeface="Arial" panose="020B0604020202020204" pitchFamily="34" charset="0"/>
              <a:buChar char="•"/>
            </a:pPr>
            <a:r>
              <a:rPr lang="en-US" dirty="0"/>
              <a:t>Primary prevention with </a:t>
            </a:r>
            <a:r>
              <a:rPr lang="en-US" dirty="0" err="1"/>
              <a:t>pitavastatin</a:t>
            </a:r>
            <a:r>
              <a:rPr lang="en-US" dirty="0"/>
              <a:t> lowered incidence of new major cardiovascular events by 35% in a large international cohort for PWH ages 40-75</a:t>
            </a:r>
          </a:p>
          <a:p>
            <a:pPr marL="457200" indent="-457200">
              <a:buFont typeface="Arial" panose="020B0604020202020204" pitchFamily="34" charset="0"/>
              <a:buChar char="•"/>
            </a:pPr>
            <a:r>
              <a:rPr lang="en-US" dirty="0"/>
              <a:t>The effect was maintained across subgroups (age, birth sex, race, baseline ASCVD risk, and other baseline Risk Factors [RFs])</a:t>
            </a:r>
          </a:p>
          <a:p>
            <a:pPr marL="457200" indent="-457200">
              <a:buFont typeface="Arial" panose="020B0604020202020204" pitchFamily="34" charset="0"/>
              <a:buChar char="•"/>
            </a:pPr>
            <a:r>
              <a:rPr lang="en-US" dirty="0"/>
              <a:t>Side effect profile low for </a:t>
            </a:r>
            <a:r>
              <a:rPr lang="en-US" dirty="0" err="1"/>
              <a:t>pitavastatin</a:t>
            </a:r>
            <a:endParaRPr lang="en-US" dirty="0"/>
          </a:p>
          <a:p>
            <a:pPr marL="804863" lvl="1" indent="-457200"/>
            <a:r>
              <a:rPr lang="en-US" dirty="0"/>
              <a:t>Few had muscle-related symptoms (2.3% vs 1.4%), even fewer had to stop due to muscle related side effects (1.1% vs 0.5%)</a:t>
            </a:r>
          </a:p>
          <a:p>
            <a:pPr marL="804863" lvl="1" indent="-457200"/>
            <a:r>
              <a:rPr lang="en-US" dirty="0"/>
              <a:t>New diabetes events slightly higher in </a:t>
            </a:r>
            <a:r>
              <a:rPr lang="en-US" dirty="0" err="1"/>
              <a:t>pitavastatin</a:t>
            </a:r>
            <a:r>
              <a:rPr lang="en-US" dirty="0"/>
              <a:t> arm (5.3% vs 4.0%). IRR 1.25 (1.09 – 1.66)</a:t>
            </a:r>
          </a:p>
          <a:p>
            <a:pPr lvl="8"/>
            <a:endParaRPr lang="en-US" dirty="0"/>
          </a:p>
          <a:p>
            <a:endParaRPr lang="en-US" dirty="0"/>
          </a:p>
        </p:txBody>
      </p:sp>
      <p:sp>
        <p:nvSpPr>
          <p:cNvPr id="3" name="Title 2">
            <a:extLst>
              <a:ext uri="{FF2B5EF4-FFF2-40B4-BE49-F238E27FC236}">
                <a16:creationId xmlns:a16="http://schemas.microsoft.com/office/drawing/2014/main" id="{1D3BC2FE-A302-65D3-E825-B9344B773637}"/>
              </a:ext>
            </a:extLst>
          </p:cNvPr>
          <p:cNvSpPr>
            <a:spLocks noGrp="1"/>
          </p:cNvSpPr>
          <p:nvPr>
            <p:ph type="title"/>
          </p:nvPr>
        </p:nvSpPr>
        <p:spPr/>
        <p:txBody>
          <a:bodyPr/>
          <a:lstStyle/>
          <a:p>
            <a:r>
              <a:rPr lang="en-US" dirty="0"/>
              <a:t>Key Points</a:t>
            </a:r>
          </a:p>
        </p:txBody>
      </p:sp>
      <p:sp>
        <p:nvSpPr>
          <p:cNvPr id="4" name="TextBox 3">
            <a:extLst>
              <a:ext uri="{FF2B5EF4-FFF2-40B4-BE49-F238E27FC236}">
                <a16:creationId xmlns:a16="http://schemas.microsoft.com/office/drawing/2014/main" id="{DE607AEA-EFFA-000B-E0D8-B5AA08521E3C}"/>
              </a:ext>
            </a:extLst>
          </p:cNvPr>
          <p:cNvSpPr txBox="1"/>
          <p:nvPr/>
        </p:nvSpPr>
        <p:spPr>
          <a:xfrm>
            <a:off x="2090057" y="6456784"/>
            <a:ext cx="7744408" cy="307777"/>
          </a:xfrm>
          <a:prstGeom prst="rect">
            <a:avLst/>
          </a:prstGeom>
          <a:noFill/>
        </p:spPr>
        <p:txBody>
          <a:bodyPr wrap="square" rtlCol="0">
            <a:spAutoFit/>
          </a:bodyPr>
          <a:lstStyle/>
          <a:p>
            <a:pPr algn="ctr"/>
            <a:r>
              <a:rPr lang="en-US" sz="1400" dirty="0">
                <a:solidFill>
                  <a:schemeClr val="bg1"/>
                </a:solidFill>
              </a:rPr>
              <a:t>Atherosclerotic Cardiovascular Disease = ASCVD </a:t>
            </a:r>
          </a:p>
        </p:txBody>
      </p:sp>
    </p:spTree>
    <p:extLst>
      <p:ext uri="{BB962C8B-B14F-4D97-AF65-F5344CB8AC3E}">
        <p14:creationId xmlns:p14="http://schemas.microsoft.com/office/powerpoint/2010/main" val="152553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092311">
            <a:extLst>
              <a:ext uri="{FF2B5EF4-FFF2-40B4-BE49-F238E27FC236}">
                <a16:creationId xmlns:a16="http://schemas.microsoft.com/office/drawing/2014/main" id="{316A500C-09FD-8872-2661-9934924BFF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5" t="65972" r="4404" b="1223"/>
          <a:stretch/>
        </p:blipFill>
        <p:spPr bwMode="auto">
          <a:xfrm>
            <a:off x="81022" y="127592"/>
            <a:ext cx="10414467" cy="6030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2FABA3-4F7D-33A4-05C4-4B60A368CA9F}"/>
              </a:ext>
            </a:extLst>
          </p:cNvPr>
          <p:cNvSpPr txBox="1"/>
          <p:nvPr/>
        </p:nvSpPr>
        <p:spPr>
          <a:xfrm>
            <a:off x="2127738" y="6410740"/>
            <a:ext cx="8092587" cy="461665"/>
          </a:xfrm>
          <a:prstGeom prst="rect">
            <a:avLst/>
          </a:prstGeom>
          <a:noFill/>
        </p:spPr>
        <p:txBody>
          <a:bodyPr wrap="square" rtlCol="0">
            <a:spAutoFit/>
          </a:bodyPr>
          <a:lstStyle/>
          <a:p>
            <a:pPr algn="ctr"/>
            <a:r>
              <a:rPr lang="en-US" sz="1200" dirty="0">
                <a:solidFill>
                  <a:schemeClr val="bg1"/>
                </a:solidFill>
              </a:rPr>
              <a:t>The REPRIEVE Trial: Developing a cardiovascular prevention strategy for people living with HIV, IAS 2023. </a:t>
            </a:r>
            <a:r>
              <a:rPr lang="en-US" sz="1200" dirty="0">
                <a:solidFill>
                  <a:schemeClr val="bg1"/>
                </a:solidFill>
                <a:hlinkClick r:id="rId4">
                  <a:extLst>
                    <a:ext uri="{A12FA001-AC4F-418D-AE19-62706E023703}">
                      <ahyp:hlinkClr xmlns:ahyp="http://schemas.microsoft.com/office/drawing/2018/hyperlinkcolor" val="tx"/>
                    </a:ext>
                  </a:extLst>
                </a:hlinkClick>
              </a:rPr>
              <a:t>https://natap.org</a:t>
            </a:r>
            <a:r>
              <a:rPr lang="en-US" sz="1200" dirty="0">
                <a:solidFill>
                  <a:schemeClr val="bg1"/>
                </a:solidFill>
              </a:rPr>
              <a:t>; Grinspoon et al, Pitavastatin to Prevent Cardiovascular Disease in HIV Infection, NEJM, 2023</a:t>
            </a:r>
          </a:p>
        </p:txBody>
      </p:sp>
      <p:sp>
        <p:nvSpPr>
          <p:cNvPr id="2" name="Text Placeholder 4">
            <a:extLst>
              <a:ext uri="{FF2B5EF4-FFF2-40B4-BE49-F238E27FC236}">
                <a16:creationId xmlns:a16="http://schemas.microsoft.com/office/drawing/2014/main" id="{909BA2DC-3987-6491-851B-68BA3649AD0E}"/>
              </a:ext>
            </a:extLst>
          </p:cNvPr>
          <p:cNvSpPr txBox="1">
            <a:spLocks/>
          </p:cNvSpPr>
          <p:nvPr/>
        </p:nvSpPr>
        <p:spPr>
          <a:xfrm>
            <a:off x="9113135" y="2703852"/>
            <a:ext cx="2997843" cy="2284836"/>
          </a:xfrm>
          <a:prstGeom prst="rect">
            <a:avLst/>
          </a:prstGeom>
          <a:ln>
            <a:solidFill>
              <a:schemeClr val="tx1"/>
            </a:solidFill>
          </a:ln>
        </p:spPr>
        <p:txBody>
          <a:bodyP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000" dirty="0">
                <a:solidFill>
                  <a:schemeClr val="tx1"/>
                </a:solidFill>
              </a:rPr>
              <a:t>Diabetes rate increased in </a:t>
            </a:r>
            <a:r>
              <a:rPr lang="en-US" sz="2000" dirty="0" err="1">
                <a:solidFill>
                  <a:schemeClr val="tx1"/>
                </a:solidFill>
              </a:rPr>
              <a:t>pitavastatin</a:t>
            </a:r>
            <a:r>
              <a:rPr lang="en-US" sz="2000" dirty="0">
                <a:solidFill>
                  <a:schemeClr val="tx1"/>
                </a:solidFill>
              </a:rPr>
              <a:t> group – consistent with what was seen in prior statin studies</a:t>
            </a:r>
          </a:p>
          <a:p>
            <a:pPr algn="ctr"/>
            <a:r>
              <a:rPr lang="en-US" sz="2000" dirty="0">
                <a:solidFill>
                  <a:schemeClr val="tx1"/>
                </a:solidFill>
              </a:rPr>
              <a:t>Not significantly above general population rate</a:t>
            </a:r>
          </a:p>
        </p:txBody>
      </p:sp>
    </p:spTree>
    <p:extLst>
      <p:ext uri="{BB962C8B-B14F-4D97-AF65-F5344CB8AC3E}">
        <p14:creationId xmlns:p14="http://schemas.microsoft.com/office/powerpoint/2010/main" val="1731447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1BA7DE-A103-E65F-E4AB-29916DC1CE52}"/>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Does not address those under age 40yo </a:t>
            </a:r>
          </a:p>
          <a:p>
            <a:pPr marL="457200" indent="-457200">
              <a:buFont typeface="Arial" panose="020B0604020202020204" pitchFamily="34" charset="0"/>
              <a:buChar char="•"/>
            </a:pPr>
            <a:r>
              <a:rPr lang="en-US" dirty="0"/>
              <a:t>Await more data on potential “markers” – can we identify who is at higher/ highest risk for events?</a:t>
            </a:r>
          </a:p>
          <a:p>
            <a:pPr marL="457200" indent="-457200">
              <a:buFont typeface="Arial" panose="020B0604020202020204" pitchFamily="34" charset="0"/>
              <a:buChar char="•"/>
            </a:pPr>
            <a:r>
              <a:rPr lang="en-US" dirty="0"/>
              <a:t>How long should you stay on a statin????</a:t>
            </a:r>
          </a:p>
          <a:p>
            <a:pPr marL="804863" lvl="1" indent="-457200"/>
            <a:r>
              <a:rPr lang="en-US" dirty="0"/>
              <a:t>Does long term benefit outweigh risk over decades of therapy</a:t>
            </a:r>
          </a:p>
          <a:p>
            <a:pPr marL="457200" indent="-457200">
              <a:buFont typeface="Arial" panose="020B0604020202020204" pitchFamily="34" charset="0"/>
              <a:buChar char="•"/>
            </a:pPr>
            <a:r>
              <a:rPr lang="en-US" dirty="0"/>
              <a:t>Is this effect specific to the drug (</a:t>
            </a:r>
            <a:r>
              <a:rPr lang="en-US" dirty="0" err="1"/>
              <a:t>pitavastatin</a:t>
            </a:r>
            <a:r>
              <a:rPr lang="en-US" dirty="0"/>
              <a:t>) or to the class (statins in general)</a:t>
            </a:r>
          </a:p>
          <a:p>
            <a:pPr marL="457200" indent="-457200">
              <a:buFont typeface="Arial" panose="020B0604020202020204" pitchFamily="34" charset="0"/>
              <a:buChar char="•"/>
            </a:pPr>
            <a:r>
              <a:rPr lang="en-US" dirty="0"/>
              <a:t>Is any more effect to be gained by driving LDL even lower?</a:t>
            </a:r>
          </a:p>
        </p:txBody>
      </p:sp>
      <p:sp>
        <p:nvSpPr>
          <p:cNvPr id="3" name="Title 2">
            <a:extLst>
              <a:ext uri="{FF2B5EF4-FFF2-40B4-BE49-F238E27FC236}">
                <a16:creationId xmlns:a16="http://schemas.microsoft.com/office/drawing/2014/main" id="{0B53CE6C-5175-2670-BABB-710CDA5F96F5}"/>
              </a:ext>
            </a:extLst>
          </p:cNvPr>
          <p:cNvSpPr>
            <a:spLocks noGrp="1"/>
          </p:cNvSpPr>
          <p:nvPr>
            <p:ph type="title"/>
          </p:nvPr>
        </p:nvSpPr>
        <p:spPr/>
        <p:txBody>
          <a:bodyPr/>
          <a:lstStyle/>
          <a:p>
            <a:r>
              <a:rPr lang="en-US" dirty="0"/>
              <a:t>Limitations</a:t>
            </a:r>
          </a:p>
        </p:txBody>
      </p:sp>
    </p:spTree>
    <p:extLst>
      <p:ext uri="{BB962C8B-B14F-4D97-AF65-F5344CB8AC3E}">
        <p14:creationId xmlns:p14="http://schemas.microsoft.com/office/powerpoint/2010/main" val="23419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8196AF-011B-F138-9AA8-42C9CDDB3B9E}"/>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Large contemporary international cohort</a:t>
            </a:r>
          </a:p>
          <a:p>
            <a:pPr marL="457200" indent="-457200">
              <a:buFont typeface="Arial" panose="020B0604020202020204" pitchFamily="34" charset="0"/>
              <a:buChar char="•"/>
            </a:pPr>
            <a:r>
              <a:rPr lang="en-US" dirty="0"/>
              <a:t>Data from sub-studies</a:t>
            </a:r>
          </a:p>
          <a:p>
            <a:pPr marL="457200" indent="-457200">
              <a:buFont typeface="Arial" panose="020B0604020202020204" pitchFamily="34" charset="0"/>
              <a:buChar char="•"/>
            </a:pPr>
            <a:r>
              <a:rPr lang="en-US" dirty="0"/>
              <a:t>Inflammatory markers</a:t>
            </a:r>
          </a:p>
          <a:p>
            <a:pPr marL="457200" indent="-457200">
              <a:buFont typeface="Arial" panose="020B0604020202020204" pitchFamily="34" charset="0"/>
              <a:buChar char="•"/>
            </a:pPr>
            <a:r>
              <a:rPr lang="en-US" dirty="0"/>
              <a:t>Biomarkers</a:t>
            </a:r>
          </a:p>
          <a:p>
            <a:pPr marL="457200" indent="-457200">
              <a:buFont typeface="Arial" panose="020B0604020202020204" pitchFamily="34" charset="0"/>
              <a:buChar char="•"/>
            </a:pPr>
            <a:r>
              <a:rPr lang="en-US" dirty="0"/>
              <a:t>Imaging study (plaque burden, etc.)</a:t>
            </a:r>
          </a:p>
          <a:p>
            <a:pPr marL="457200" indent="-457200">
              <a:buFont typeface="Arial" panose="020B0604020202020204" pitchFamily="34" charset="0"/>
              <a:buChar char="•"/>
            </a:pPr>
            <a:r>
              <a:rPr lang="en-US" dirty="0"/>
              <a:t>Data on deaths from non-CV causes (cancers, etc.)</a:t>
            </a:r>
          </a:p>
          <a:p>
            <a:endParaRPr lang="en-US" dirty="0"/>
          </a:p>
          <a:p>
            <a:endParaRPr lang="en-US" dirty="0"/>
          </a:p>
        </p:txBody>
      </p:sp>
      <p:sp>
        <p:nvSpPr>
          <p:cNvPr id="3" name="Title 2">
            <a:extLst>
              <a:ext uri="{FF2B5EF4-FFF2-40B4-BE49-F238E27FC236}">
                <a16:creationId xmlns:a16="http://schemas.microsoft.com/office/drawing/2014/main" id="{08AB4D36-D292-C737-3FA1-F86AD8FD6B43}"/>
              </a:ext>
            </a:extLst>
          </p:cNvPr>
          <p:cNvSpPr>
            <a:spLocks noGrp="1"/>
          </p:cNvSpPr>
          <p:nvPr>
            <p:ph type="title"/>
          </p:nvPr>
        </p:nvSpPr>
        <p:spPr/>
        <p:txBody>
          <a:bodyPr/>
          <a:lstStyle/>
          <a:p>
            <a:r>
              <a:rPr lang="en-US" dirty="0"/>
              <a:t>What is next for REPRIEVE?</a:t>
            </a:r>
          </a:p>
        </p:txBody>
      </p:sp>
    </p:spTree>
    <p:extLst>
      <p:ext uri="{BB962C8B-B14F-4D97-AF65-F5344CB8AC3E}">
        <p14:creationId xmlns:p14="http://schemas.microsoft.com/office/powerpoint/2010/main" val="228693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Disclosure Statement</a:t>
            </a:r>
          </a:p>
        </p:txBody>
      </p:sp>
      <p:sp>
        <p:nvSpPr>
          <p:cNvPr id="4" name="TextBox 3">
            <a:extLst>
              <a:ext uri="{FF2B5EF4-FFF2-40B4-BE49-F238E27FC236}">
                <a16:creationId xmlns:a16="http://schemas.microsoft.com/office/drawing/2014/main" id="{95396B26-6B1C-3053-5CCC-9E3B3B69A131}"/>
              </a:ext>
            </a:extLst>
          </p:cNvPr>
          <p:cNvSpPr txBox="1"/>
          <p:nvPr/>
        </p:nvSpPr>
        <p:spPr>
          <a:xfrm>
            <a:off x="523875" y="5334170"/>
            <a:ext cx="11039475"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F8FECDF-7B12-343A-452D-87D7E520A4E2}"/>
              </a:ext>
            </a:extLst>
          </p:cNvPr>
          <p:cNvSpPr>
            <a:spLocks noGrp="1"/>
          </p:cNvSpPr>
          <p:nvPr>
            <p:ph idx="1"/>
          </p:nvPr>
        </p:nvSpPr>
        <p:spPr>
          <a:xfrm>
            <a:off x="523875" y="1845734"/>
            <a:ext cx="11039475" cy="3416731"/>
          </a:xfrm>
        </p:spPr>
        <p:txBody>
          <a:bodyPr>
            <a:normAutofit/>
          </a:bodyPr>
          <a:lstStyle/>
          <a:p>
            <a:pPr marL="228600" indent="-228600">
              <a:buSzPct val="90000"/>
              <a:buFont typeface="Arial" panose="020B0604020202020204" pitchFamily="34" charset="0"/>
              <a:buChar char="•"/>
            </a:pPr>
            <a:r>
              <a:rPr lang="en-US" sz="2400" dirty="0">
                <a:solidFill>
                  <a:schemeClr val="tx1"/>
                </a:solidFill>
              </a:rPr>
              <a:t>My clinic receives funding for HIV clinical trials from Gilead, Merck, and GSK/ </a:t>
            </a:r>
            <a:r>
              <a:rPr lang="en-US" sz="2400" dirty="0" err="1">
                <a:solidFill>
                  <a:schemeClr val="tx1"/>
                </a:solidFill>
              </a:rPr>
              <a:t>ViiV</a:t>
            </a:r>
            <a:endParaRPr lang="en-US" sz="2400" dirty="0">
              <a:solidFill>
                <a:schemeClr val="tx1"/>
              </a:solidFill>
            </a:endParaRPr>
          </a:p>
          <a:p>
            <a:pPr marL="228600" indent="-228600">
              <a:buSzPct val="90000"/>
              <a:buFont typeface="Arial" panose="020B0604020202020204" pitchFamily="34" charset="0"/>
              <a:buChar char="•"/>
            </a:pPr>
            <a:r>
              <a:rPr lang="en-US" sz="2400" dirty="0">
                <a:solidFill>
                  <a:schemeClr val="tx1"/>
                </a:solidFill>
              </a:rPr>
              <a:t>I do not personally receive funds from or give talks for the sponsors</a:t>
            </a:r>
          </a:p>
          <a:p>
            <a:pPr marL="228600" indent="-228600">
              <a:buSzPct val="90000"/>
              <a:buFont typeface="Arial" panose="020B0604020202020204" pitchFamily="34" charset="0"/>
              <a:buChar char="•"/>
            </a:pPr>
            <a:r>
              <a:rPr lang="en-US" sz="2400" dirty="0">
                <a:solidFill>
                  <a:schemeClr val="tx1"/>
                </a:solidFill>
              </a:rPr>
              <a:t>I am a member of the DHHS Adult Antiretroviral Guidelines Panel</a:t>
            </a:r>
          </a:p>
          <a:p>
            <a:pPr marL="228600" indent="-228600">
              <a:buSzPct val="90000"/>
              <a:buFont typeface="Arial" panose="020B0604020202020204" pitchFamily="34" charset="0"/>
              <a:buChar char="•"/>
            </a:pPr>
            <a:r>
              <a:rPr lang="en-US" sz="2400" dirty="0">
                <a:solidFill>
                  <a:schemeClr val="tx1"/>
                </a:solidFill>
              </a:rPr>
              <a:t>What I present in this talk is my personal opinion and not that of the Panel</a:t>
            </a:r>
          </a:p>
          <a:p>
            <a:pPr marL="228600" indent="-228600">
              <a:buSzPct val="90000"/>
              <a:buFont typeface="Arial" panose="020B0604020202020204" pitchFamily="34" charset="0"/>
              <a:buChar char="•"/>
            </a:pPr>
            <a:r>
              <a:rPr lang="en-US" sz="2400" dirty="0">
                <a:solidFill>
                  <a:schemeClr val="tx1"/>
                </a:solidFill>
              </a:rPr>
              <a:t>This presentation was reviewed by UNMHSC and SCAETC faculty to ensure it meets CME guidelines.</a:t>
            </a:r>
          </a:p>
          <a:p>
            <a:pPr marL="228600" indent="-228600">
              <a:buSzPct val="90000"/>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135628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857E3B-A924-518D-DE97-8B5C3B703D78}"/>
              </a:ext>
            </a:extLst>
          </p:cNvPr>
          <p:cNvSpPr>
            <a:spLocks noGrp="1"/>
          </p:cNvSpPr>
          <p:nvPr>
            <p:ph idx="1"/>
          </p:nvPr>
        </p:nvSpPr>
        <p:spPr>
          <a:xfrm>
            <a:off x="523875" y="1845734"/>
            <a:ext cx="11039475" cy="4311998"/>
          </a:xfrm>
        </p:spPr>
        <p:txBody>
          <a:bodyPr>
            <a:normAutofit fontScale="92500" lnSpcReduction="10000"/>
          </a:bodyPr>
          <a:lstStyle/>
          <a:p>
            <a:pPr marL="457200" indent="-457200">
              <a:buFont typeface="Arial" panose="020B0604020202020204" pitchFamily="34" charset="0"/>
              <a:buChar char="•"/>
            </a:pPr>
            <a:r>
              <a:rPr lang="en-US" dirty="0"/>
              <a:t>I’d say YES!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Look holistically at ASCVD risk</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Talk to your patients about benefits vs risks of statins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Don’t forget to look at other risk reducing strategies: SMOKING, hypertension control, lifestyle changes, etc.</a:t>
            </a:r>
          </a:p>
          <a:p>
            <a:endParaRPr lang="en-US" dirty="0"/>
          </a:p>
          <a:p>
            <a:endParaRPr lang="en-US" dirty="0"/>
          </a:p>
        </p:txBody>
      </p:sp>
      <p:sp>
        <p:nvSpPr>
          <p:cNvPr id="3" name="Title 2">
            <a:extLst>
              <a:ext uri="{FF2B5EF4-FFF2-40B4-BE49-F238E27FC236}">
                <a16:creationId xmlns:a16="http://schemas.microsoft.com/office/drawing/2014/main" id="{8515B649-8652-5F60-BBDF-11F7195AE92E}"/>
              </a:ext>
            </a:extLst>
          </p:cNvPr>
          <p:cNvSpPr>
            <a:spLocks noGrp="1"/>
          </p:cNvSpPr>
          <p:nvPr>
            <p:ph type="title"/>
          </p:nvPr>
        </p:nvSpPr>
        <p:spPr/>
        <p:txBody>
          <a:bodyPr/>
          <a:lstStyle/>
          <a:p>
            <a:r>
              <a:rPr lang="en-US" dirty="0"/>
              <a:t>Is this a practice changer?</a:t>
            </a:r>
          </a:p>
        </p:txBody>
      </p:sp>
    </p:spTree>
    <p:extLst>
      <p:ext uri="{BB962C8B-B14F-4D97-AF65-F5344CB8AC3E}">
        <p14:creationId xmlns:p14="http://schemas.microsoft.com/office/powerpoint/2010/main" val="3018696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845733"/>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r>
              <a:rPr lang="en-US" sz="2400" dirty="0"/>
              <a:t>        </a:t>
            </a:r>
            <a:r>
              <a:rPr lang="en-US" sz="2400" dirty="0">
                <a:hlinkClick r:id="rId5"/>
              </a:rPr>
              <a:t>hivecho@salud.unm.edu</a:t>
            </a:r>
            <a:r>
              <a:rPr lang="en-US" sz="2400" dirty="0"/>
              <a:t> </a:t>
            </a:r>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433074" y="1877214"/>
            <a:ext cx="5200934"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400" dirty="0">
                <a:solidFill>
                  <a:schemeClr val="tx1"/>
                </a:solidFill>
              </a:rPr>
              <a:t>AETC National HIV Curriculum </a:t>
            </a:r>
            <a:r>
              <a:rPr lang="en-US" dirty="0">
                <a:hlinkClick r:id="rId6"/>
              </a:rPr>
              <a:t>https://aidsetc.org/nhc</a:t>
            </a:r>
            <a:endParaRPr lang="en-US" dirty="0"/>
          </a:p>
          <a:p>
            <a:pPr marL="171450" indent="-171450">
              <a:buFont typeface="Arial" panose="020B0604020202020204" pitchFamily="34" charset="0"/>
              <a:buChar char="•"/>
            </a:pPr>
            <a:r>
              <a:rPr lang="en-US" sz="2400" dirty="0">
                <a:solidFill>
                  <a:schemeClr val="tx1"/>
                </a:solidFill>
              </a:rPr>
              <a:t>AETC National Coordinating Resource Center </a:t>
            </a:r>
            <a:r>
              <a:rPr lang="en-US" dirty="0">
                <a:hlinkClick r:id="rId7"/>
              </a:rPr>
              <a:t>https://targethiv.org/library/aetc-national-coordinating-resource-center-0</a:t>
            </a:r>
            <a:endParaRPr lang="en-US" dirty="0"/>
          </a:p>
          <a:p>
            <a:pPr marL="171450" indent="-171450">
              <a:buFont typeface="Arial" panose="020B0604020202020204" pitchFamily="34" charset="0"/>
              <a:buChar char="•"/>
            </a:pPr>
            <a:r>
              <a:rPr lang="en-US" sz="2400" dirty="0"/>
              <a:t>HIVMA Resource Directory </a:t>
            </a:r>
            <a:r>
              <a:rPr lang="en-US" b="0" i="0" u="sng" strike="noStrike" dirty="0">
                <a:solidFill>
                  <a:srgbClr val="0563C1"/>
                </a:solidFill>
                <a:effectLst/>
                <a:hlinkClick r:id="rId8"/>
              </a:rPr>
              <a:t>https://www.hivma.org/globalassets/ektron-import/hivma/hivma-resource-directory.pdf</a:t>
            </a:r>
            <a:r>
              <a:rPr lang="en-US" b="0" i="0" u="none" strike="noStrike" dirty="0">
                <a:solidFill>
                  <a:srgbClr val="000000"/>
                </a:solidFill>
                <a:effectLst/>
              </a:rPr>
              <a:t> </a:t>
            </a:r>
          </a:p>
          <a:p>
            <a:pPr marL="171450" indent="-171450">
              <a:buFont typeface="Arial" panose="020B0604020202020204" pitchFamily="34" charset="0"/>
              <a:buChar char="•"/>
            </a:pPr>
            <a:r>
              <a:rPr lang="en-US" sz="2400" dirty="0">
                <a:solidFill>
                  <a:schemeClr val="tx1"/>
                </a:solidFill>
              </a:rPr>
              <a:t>Additional trainings </a:t>
            </a:r>
            <a:r>
              <a:rPr lang="en-US" dirty="0">
                <a:hlinkClick r:id="rId9"/>
              </a:rPr>
              <a:t>scaetcecho@salud.unm.edu</a:t>
            </a:r>
            <a:endParaRPr lang="en-US" dirty="0"/>
          </a:p>
          <a:p>
            <a:pPr marL="171450" indent="-171450">
              <a:buFont typeface="Arial" panose="020B0604020202020204" pitchFamily="34" charset="0"/>
              <a:buChar char="•"/>
            </a:pPr>
            <a:r>
              <a:rPr lang="en-US" sz="2400" dirty="0">
                <a:hlinkClick r:id="rId10"/>
              </a:rPr>
              <a:t>www.scaetc.org</a:t>
            </a:r>
            <a:endParaRPr lang="en-US" sz="24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21</a:t>
            </a:fld>
            <a:endParaRPr lang="en-US" sz="1600" dirty="0"/>
          </a:p>
        </p:txBody>
      </p:sp>
    </p:spTree>
    <p:extLst>
      <p:ext uri="{BB962C8B-B14F-4D97-AF65-F5344CB8AC3E}">
        <p14:creationId xmlns:p14="http://schemas.microsoft.com/office/powerpoint/2010/main" val="3892342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D104D898-DBD1-74D1-D662-8D8CD615FE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363"/>
          <a:stretch/>
        </p:blipFill>
        <p:spPr>
          <a:xfrm>
            <a:off x="149240" y="0"/>
            <a:ext cx="11883843" cy="6326155"/>
          </a:xfrm>
          <a:prstGeom prst="rect">
            <a:avLst/>
          </a:prstGeom>
        </p:spPr>
      </p:pic>
    </p:spTree>
    <p:extLst>
      <p:ext uri="{BB962C8B-B14F-4D97-AF65-F5344CB8AC3E}">
        <p14:creationId xmlns:p14="http://schemas.microsoft.com/office/powerpoint/2010/main" val="354966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80E13-ACFA-21D8-D115-00E4A9FB0D2C}"/>
              </a:ext>
            </a:extLst>
          </p:cNvPr>
          <p:cNvSpPr>
            <a:spLocks noGrp="1"/>
          </p:cNvSpPr>
          <p:nvPr>
            <p:ph type="title"/>
          </p:nvPr>
        </p:nvSpPr>
        <p:spPr>
          <a:xfrm>
            <a:off x="523875" y="286603"/>
            <a:ext cx="11039475" cy="1450757"/>
          </a:xfrm>
        </p:spPr>
        <p:txBody>
          <a:bodyPr/>
          <a:lstStyle/>
          <a:p>
            <a:r>
              <a:rPr lang="en-US" dirty="0"/>
              <a:t>Use of Trade/Brand Names</a:t>
            </a:r>
          </a:p>
        </p:txBody>
      </p:sp>
      <p:sp>
        <p:nvSpPr>
          <p:cNvPr id="13" name="Content Placeholder 1">
            <a:extLst>
              <a:ext uri="{FF2B5EF4-FFF2-40B4-BE49-F238E27FC236}">
                <a16:creationId xmlns:a16="http://schemas.microsoft.com/office/drawing/2014/main" id="{EE4B2DDC-6E74-68B6-D5F2-E367702B166E}"/>
              </a:ext>
            </a:extLst>
          </p:cNvPr>
          <p:cNvSpPr>
            <a:spLocks noGrp="1"/>
          </p:cNvSpPr>
          <p:nvPr>
            <p:ph idx="1"/>
          </p:nvPr>
        </p:nvSpPr>
        <p:spPr>
          <a:xfrm>
            <a:off x="523875" y="1845734"/>
            <a:ext cx="11039475" cy="4023360"/>
          </a:xfrm>
        </p:spPr>
        <p:txBody>
          <a:bodyPr>
            <a:normAutofit/>
          </a:bodyPr>
          <a:lstStyle/>
          <a:p>
            <a:pPr marL="342900" indent="-342900">
              <a:buFont typeface="Arial" panose="020B0604020202020204" pitchFamily="34" charset="0"/>
              <a:buChar char="•"/>
            </a:pPr>
            <a:r>
              <a:rPr lang="en-US" sz="2400" dirty="0">
                <a:solidFill>
                  <a:schemeClr val="tx1"/>
                </a:solidFill>
              </a:rPr>
              <a:t>This program is supported by the Health Resources and Services Administration (HRSA) of the U.S. Department of Health and Human Services (HHS) as part of an award totaling $4,205,743, with 0% financed with non-governmental sources. </a:t>
            </a:r>
          </a:p>
          <a:p>
            <a:pPr marL="342900" indent="-342900">
              <a:buFont typeface="Arial" panose="020B0604020202020204" pitchFamily="34" charset="0"/>
              <a:buChar char="•"/>
            </a:pPr>
            <a:r>
              <a:rPr lang="en-US" sz="2400" dirty="0">
                <a:solidFill>
                  <a:schemeClr val="tx1"/>
                </a:solidFill>
              </a:rPr>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351192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A3073-BC57-A432-1F97-04C27F6E0A2D}"/>
              </a:ext>
            </a:extLst>
          </p:cNvPr>
          <p:cNvSpPr>
            <a:spLocks noGrp="1"/>
          </p:cNvSpPr>
          <p:nvPr>
            <p:ph idx="1"/>
          </p:nvPr>
        </p:nvSpPr>
        <p:spPr>
          <a:xfrm>
            <a:off x="523875" y="1845734"/>
            <a:ext cx="11039475" cy="3274907"/>
          </a:xfrm>
        </p:spPr>
        <p:txBody>
          <a:bodyPr/>
          <a:lstStyle/>
          <a:p>
            <a:pPr marL="342900" indent="-342900">
              <a:spcBef>
                <a:spcPts val="1800"/>
              </a:spcBef>
              <a:buFont typeface="Arial" panose="020B0604020202020204" pitchFamily="34" charset="0"/>
              <a:buChar char="•"/>
            </a:pPr>
            <a:r>
              <a:rPr lang="en-US" sz="2400" dirty="0">
                <a:solidFill>
                  <a:schemeClr val="tx1"/>
                </a:solidFill>
              </a:rPr>
              <a:t>SCAETC recognizes that language is constantly evolving, and while we make every effort to avoid bias and stigmatizing terms, we acknowledge that unintentional lapses may occur in our presentations.</a:t>
            </a:r>
          </a:p>
          <a:p>
            <a:pPr marL="342900" indent="-342900">
              <a:spcBef>
                <a:spcPts val="1800"/>
              </a:spcBef>
              <a:buFont typeface="Arial" panose="020B0604020202020204" pitchFamily="34" charset="0"/>
              <a:buChar char="•"/>
            </a:pPr>
            <a:r>
              <a:rPr lang="en-US" sz="2400" dirty="0">
                <a:solidFill>
                  <a:schemeClr val="tx1"/>
                </a:solidFill>
              </a:rPr>
              <a:t>We value your feedback and encourage you to share any concerns related to language, images, or concepts that may be offensive or stigmatizing. </a:t>
            </a:r>
          </a:p>
          <a:p>
            <a:pPr marL="342900" indent="-342900">
              <a:spcBef>
                <a:spcPts val="1800"/>
              </a:spcBef>
              <a:buFont typeface="Arial" panose="020B0604020202020204" pitchFamily="34" charset="0"/>
              <a:buChar char="•"/>
            </a:pPr>
            <a:r>
              <a:rPr lang="en-US" sz="2400" dirty="0">
                <a:solidFill>
                  <a:schemeClr val="tx1"/>
                </a:solidFill>
              </a:rPr>
              <a:t>Your input will help us refine and improve our presentations, ensuring they remain inclusive and respectful to participants.</a:t>
            </a:r>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F29B52CB-0DE6-F6E8-467C-87CCBA5A7694}"/>
              </a:ext>
            </a:extLst>
          </p:cNvPr>
          <p:cNvSpPr>
            <a:spLocks noGrp="1"/>
          </p:cNvSpPr>
          <p:nvPr>
            <p:ph type="title"/>
          </p:nvPr>
        </p:nvSpPr>
        <p:spPr/>
        <p:txBody>
          <a:bodyPr/>
          <a:lstStyle/>
          <a:p>
            <a:r>
              <a:rPr lang="en-US" dirty="0"/>
              <a:t>Unconscious Bias Disclosure</a:t>
            </a:r>
          </a:p>
        </p:txBody>
      </p:sp>
    </p:spTree>
    <p:extLst>
      <p:ext uri="{BB962C8B-B14F-4D97-AF65-F5344CB8AC3E}">
        <p14:creationId xmlns:p14="http://schemas.microsoft.com/office/powerpoint/2010/main" val="328276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7C49-83ED-BD98-53D8-D9B302C17F13}"/>
              </a:ext>
            </a:extLst>
          </p:cNvPr>
          <p:cNvSpPr>
            <a:spLocks noGrp="1"/>
          </p:cNvSpPr>
          <p:nvPr>
            <p:ph idx="1"/>
          </p:nvPr>
        </p:nvSpPr>
        <p:spPr/>
        <p:txBody>
          <a:bodyPr>
            <a:normAutofit/>
          </a:bodyPr>
          <a:lstStyle/>
          <a:p>
            <a:pPr marL="514350" indent="-514350">
              <a:buFont typeface="+mj-lt"/>
              <a:buAutoNum type="arabicPeriod"/>
            </a:pPr>
            <a:r>
              <a:rPr lang="en-US" sz="2800" dirty="0">
                <a:solidFill>
                  <a:schemeClr val="tx1"/>
                </a:solidFill>
              </a:rPr>
              <a:t>Recognize the need for primary prevention of cardiovascular disease (CVD) in persons with HIV (PWH).</a:t>
            </a:r>
          </a:p>
          <a:p>
            <a:pPr marL="514350" indent="-514350">
              <a:buFont typeface="+mj-lt"/>
              <a:buAutoNum type="arabicPeriod"/>
            </a:pPr>
            <a:endParaRPr lang="en-US" sz="2800" dirty="0">
              <a:solidFill>
                <a:schemeClr val="tx1"/>
              </a:solidFill>
            </a:endParaRPr>
          </a:p>
          <a:p>
            <a:pPr marL="514350" indent="-514350">
              <a:buFont typeface="+mj-lt"/>
              <a:buAutoNum type="arabicPeriod"/>
            </a:pPr>
            <a:r>
              <a:rPr lang="en-US" sz="2800" dirty="0">
                <a:solidFill>
                  <a:schemeClr val="tx1"/>
                </a:solidFill>
              </a:rPr>
              <a:t>Understand new data from the REPRIEVE trial.</a:t>
            </a:r>
          </a:p>
          <a:p>
            <a:pPr marL="514350" indent="-514350">
              <a:buFont typeface="+mj-lt"/>
              <a:buAutoNum type="arabicPeriod"/>
            </a:pPr>
            <a:endParaRPr lang="en-US" sz="2800" dirty="0">
              <a:solidFill>
                <a:schemeClr val="tx1"/>
              </a:solidFill>
            </a:endParaRPr>
          </a:p>
          <a:p>
            <a:pPr marL="514350" indent="-514350">
              <a:buFont typeface="+mj-lt"/>
              <a:buAutoNum type="arabicPeriod"/>
            </a:pPr>
            <a:r>
              <a:rPr lang="en-US" sz="2800" dirty="0">
                <a:solidFill>
                  <a:schemeClr val="tx1"/>
                </a:solidFill>
              </a:rPr>
              <a:t>Describe how to apply this new data in your clinical practice.</a:t>
            </a:r>
          </a:p>
          <a:p>
            <a:pPr marL="514350" indent="-514350">
              <a:buFont typeface="+mj-lt"/>
              <a:buAutoNum type="arabicPeriod"/>
            </a:pPr>
            <a:endParaRPr lang="en-US" sz="2800" dirty="0">
              <a:solidFill>
                <a:schemeClr val="tx1"/>
              </a:solidFill>
            </a:endParaRPr>
          </a:p>
          <a:p>
            <a:endParaRPr lang="en-US" dirty="0"/>
          </a:p>
        </p:txBody>
      </p:sp>
      <p:sp>
        <p:nvSpPr>
          <p:cNvPr id="3" name="Title 2">
            <a:extLst>
              <a:ext uri="{FF2B5EF4-FFF2-40B4-BE49-F238E27FC236}">
                <a16:creationId xmlns:a16="http://schemas.microsoft.com/office/drawing/2014/main" id="{C69FE677-3E47-0C88-3910-184FC4A26E61}"/>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16934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594955-3A1F-C577-1CF5-5B803AC4DAA0}"/>
              </a:ext>
            </a:extLst>
          </p:cNvPr>
          <p:cNvSpPr>
            <a:spLocks noGrp="1"/>
          </p:cNvSpPr>
          <p:nvPr>
            <p:ph type="title"/>
          </p:nvPr>
        </p:nvSpPr>
        <p:spPr/>
        <p:txBody>
          <a:bodyPr/>
          <a:lstStyle/>
          <a:p>
            <a:r>
              <a:rPr lang="en-US" dirty="0"/>
              <a:t>Increased Risk of CVD in PWH</a:t>
            </a:r>
          </a:p>
        </p:txBody>
      </p:sp>
      <p:graphicFrame>
        <p:nvGraphicFramePr>
          <p:cNvPr id="4" name="Content Placeholder 3">
            <a:extLst>
              <a:ext uri="{FF2B5EF4-FFF2-40B4-BE49-F238E27FC236}">
                <a16:creationId xmlns:a16="http://schemas.microsoft.com/office/drawing/2014/main" id="{BCE64E6D-3A99-A841-F72B-6ACB355A2EFA}"/>
              </a:ext>
            </a:extLst>
          </p:cNvPr>
          <p:cNvGraphicFramePr>
            <a:graphicFrameLocks noGrp="1"/>
          </p:cNvGraphicFramePr>
          <p:nvPr>
            <p:ph idx="1"/>
            <p:extLst>
              <p:ext uri="{D42A27DB-BD31-4B8C-83A1-F6EECF244321}">
                <p14:modId xmlns:p14="http://schemas.microsoft.com/office/powerpoint/2010/main" val="1036858079"/>
              </p:ext>
            </p:extLst>
          </p:nvPr>
        </p:nvGraphicFramePr>
        <p:xfrm>
          <a:off x="0" y="1737359"/>
          <a:ext cx="12191999" cy="457084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C1B2CAD-94E3-4B7F-1935-1F3C930D061C}"/>
              </a:ext>
            </a:extLst>
          </p:cNvPr>
          <p:cNvSpPr txBox="1"/>
          <p:nvPr/>
        </p:nvSpPr>
        <p:spPr>
          <a:xfrm>
            <a:off x="2828444" y="6401234"/>
            <a:ext cx="6764519" cy="523220"/>
          </a:xfrm>
          <a:prstGeom prst="rect">
            <a:avLst/>
          </a:prstGeom>
          <a:noFill/>
        </p:spPr>
        <p:txBody>
          <a:bodyPr wrap="square" rtlCol="0">
            <a:spAutoFit/>
          </a:bodyPr>
          <a:lstStyle/>
          <a:p>
            <a:pPr algn="ctr"/>
            <a:r>
              <a:rPr lang="en-US" sz="1400" dirty="0" err="1">
                <a:solidFill>
                  <a:schemeClr val="bg1"/>
                </a:solidFill>
              </a:rPr>
              <a:t>Rosenson</a:t>
            </a:r>
            <a:r>
              <a:rPr lang="en-US" sz="1400" dirty="0">
                <a:solidFill>
                  <a:schemeClr val="bg1"/>
                </a:solidFill>
              </a:rPr>
              <a:t> et al, Excess Risk for Atherosclerotic Cardiovascular Outcomes Among US Adults With HIV in the Current Era, J Am Heart Assoc. 2020;9:e013744</a:t>
            </a:r>
          </a:p>
        </p:txBody>
      </p:sp>
    </p:spTree>
    <p:extLst>
      <p:ext uri="{BB962C8B-B14F-4D97-AF65-F5344CB8AC3E}">
        <p14:creationId xmlns:p14="http://schemas.microsoft.com/office/powerpoint/2010/main" val="428169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800D6D-F014-0213-6B16-2C8016CF8371}"/>
              </a:ext>
            </a:extLst>
          </p:cNvPr>
          <p:cNvPicPr>
            <a:picLocks noChangeAspect="1"/>
          </p:cNvPicPr>
          <p:nvPr/>
        </p:nvPicPr>
        <p:blipFill rotWithShape="1">
          <a:blip r:embed="rId3"/>
          <a:srcRect l="8854" t="15185" r="59167" b="4814"/>
          <a:stretch/>
        </p:blipFill>
        <p:spPr>
          <a:xfrm>
            <a:off x="2012066" y="0"/>
            <a:ext cx="8167868" cy="5746776"/>
          </a:xfrm>
          <a:prstGeom prst="rect">
            <a:avLst/>
          </a:prstGeom>
        </p:spPr>
      </p:pic>
      <p:sp>
        <p:nvSpPr>
          <p:cNvPr id="3" name="TextBox 2">
            <a:extLst>
              <a:ext uri="{FF2B5EF4-FFF2-40B4-BE49-F238E27FC236}">
                <a16:creationId xmlns:a16="http://schemas.microsoft.com/office/drawing/2014/main" id="{4B810B24-6F85-8E89-59B4-05638045B7D0}"/>
              </a:ext>
            </a:extLst>
          </p:cNvPr>
          <p:cNvSpPr txBox="1"/>
          <p:nvPr/>
        </p:nvSpPr>
        <p:spPr>
          <a:xfrm>
            <a:off x="365760" y="5756655"/>
            <a:ext cx="11390811" cy="523220"/>
          </a:xfrm>
          <a:prstGeom prst="rect">
            <a:avLst/>
          </a:prstGeom>
          <a:noFill/>
        </p:spPr>
        <p:txBody>
          <a:bodyPr wrap="square" rtlCol="0">
            <a:spAutoFit/>
          </a:bodyPr>
          <a:lstStyle/>
          <a:p>
            <a:pPr algn="ctr"/>
            <a:r>
              <a:rPr lang="en-US" sz="2800" b="1" dirty="0"/>
              <a:t>In 2019 Guideline, HIV considered a “risk enhancing factor”</a:t>
            </a:r>
          </a:p>
        </p:txBody>
      </p:sp>
      <p:sp>
        <p:nvSpPr>
          <p:cNvPr id="4" name="TextBox 3">
            <a:extLst>
              <a:ext uri="{FF2B5EF4-FFF2-40B4-BE49-F238E27FC236}">
                <a16:creationId xmlns:a16="http://schemas.microsoft.com/office/drawing/2014/main" id="{E7EFD4DA-E09D-D0C1-C25D-5949E54BC65D}"/>
              </a:ext>
            </a:extLst>
          </p:cNvPr>
          <p:cNvSpPr txBox="1"/>
          <p:nvPr/>
        </p:nvSpPr>
        <p:spPr>
          <a:xfrm>
            <a:off x="1707946" y="6329483"/>
            <a:ext cx="8837694" cy="600164"/>
          </a:xfrm>
          <a:prstGeom prst="rect">
            <a:avLst/>
          </a:prstGeom>
          <a:noFill/>
        </p:spPr>
        <p:txBody>
          <a:bodyPr wrap="square" rtlCol="0">
            <a:spAutoFit/>
          </a:bodyPr>
          <a:lstStyle/>
          <a:p>
            <a:pPr algn="ctr"/>
            <a:r>
              <a:rPr lang="en-US" sz="1100" dirty="0">
                <a:solidFill>
                  <a:schemeClr val="bg1"/>
                </a:solidFill>
              </a:rPr>
              <a:t>ASCVD = atherosclerotic cardiovascular disease </a:t>
            </a:r>
          </a:p>
          <a:p>
            <a:pPr algn="ctr"/>
            <a:r>
              <a:rPr lang="en-US" sz="1100" dirty="0">
                <a:solidFill>
                  <a:schemeClr val="bg1"/>
                </a:solidFill>
              </a:rPr>
              <a:t>2019 ACC/AHA Guideline on the Primary Prevention of Cardiovascular Disease: A Report of the American College of Cardiology/American Heart Association Task Force on Clinical Practice Guidelines, https://doi.org/10.1161/CIR.0000000000000678op</a:t>
            </a:r>
          </a:p>
        </p:txBody>
      </p:sp>
    </p:spTree>
    <p:extLst>
      <p:ext uri="{BB962C8B-B14F-4D97-AF65-F5344CB8AC3E}">
        <p14:creationId xmlns:p14="http://schemas.microsoft.com/office/powerpoint/2010/main" val="124976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605B0E-96B4-C828-39FF-383009A9CCA3}"/>
              </a:ext>
            </a:extLst>
          </p:cNvPr>
          <p:cNvSpPr>
            <a:spLocks noGrp="1"/>
          </p:cNvSpPr>
          <p:nvPr>
            <p:ph type="title"/>
          </p:nvPr>
        </p:nvSpPr>
        <p:spPr/>
        <p:txBody>
          <a:bodyPr/>
          <a:lstStyle/>
          <a:p>
            <a:r>
              <a:rPr lang="en-US" dirty="0"/>
              <a:t>Statins by LDL Lowering Potency</a:t>
            </a:r>
          </a:p>
        </p:txBody>
      </p:sp>
      <p:graphicFrame>
        <p:nvGraphicFramePr>
          <p:cNvPr id="4" name="Table 8">
            <a:extLst>
              <a:ext uri="{FF2B5EF4-FFF2-40B4-BE49-F238E27FC236}">
                <a16:creationId xmlns:a16="http://schemas.microsoft.com/office/drawing/2014/main" id="{C4D9BDEE-F5D5-3694-04FE-E9D2A6BF67D3}"/>
              </a:ext>
            </a:extLst>
          </p:cNvPr>
          <p:cNvGraphicFramePr>
            <a:graphicFrameLocks noGrp="1"/>
          </p:cNvGraphicFramePr>
          <p:nvPr>
            <p:extLst>
              <p:ext uri="{D42A27DB-BD31-4B8C-83A1-F6EECF244321}">
                <p14:modId xmlns:p14="http://schemas.microsoft.com/office/powerpoint/2010/main" val="928271645"/>
              </p:ext>
            </p:extLst>
          </p:nvPr>
        </p:nvGraphicFramePr>
        <p:xfrm>
          <a:off x="389379" y="1737359"/>
          <a:ext cx="11308466" cy="4582417"/>
        </p:xfrm>
        <a:graphic>
          <a:graphicData uri="http://schemas.openxmlformats.org/drawingml/2006/table">
            <a:tbl>
              <a:tblPr firstRow="1" bandRow="1">
                <a:tableStyleId>{85BE263C-DBD7-4A20-BB59-AAB30ACAA65A}</a:tableStyleId>
              </a:tblPr>
              <a:tblGrid>
                <a:gridCol w="3514543">
                  <a:extLst>
                    <a:ext uri="{9D8B030D-6E8A-4147-A177-3AD203B41FA5}">
                      <a16:colId xmlns:a16="http://schemas.microsoft.com/office/drawing/2014/main" val="3852473069"/>
                    </a:ext>
                  </a:extLst>
                </a:gridCol>
                <a:gridCol w="3835381">
                  <a:extLst>
                    <a:ext uri="{9D8B030D-6E8A-4147-A177-3AD203B41FA5}">
                      <a16:colId xmlns:a16="http://schemas.microsoft.com/office/drawing/2014/main" val="796830906"/>
                    </a:ext>
                  </a:extLst>
                </a:gridCol>
                <a:gridCol w="3958542">
                  <a:extLst>
                    <a:ext uri="{9D8B030D-6E8A-4147-A177-3AD203B41FA5}">
                      <a16:colId xmlns:a16="http://schemas.microsoft.com/office/drawing/2014/main" val="4105170761"/>
                    </a:ext>
                  </a:extLst>
                </a:gridCol>
              </a:tblGrid>
              <a:tr h="1048055">
                <a:tc>
                  <a:txBody>
                    <a:bodyPr/>
                    <a:lstStyle/>
                    <a:p>
                      <a:pPr algn="ctr"/>
                      <a:r>
                        <a:rPr lang="en-US" sz="2400" dirty="0"/>
                        <a:t>High-Intensity Statin</a:t>
                      </a:r>
                    </a:p>
                  </a:txBody>
                  <a:tcPr anchor="ctr"/>
                </a:tc>
                <a:tc>
                  <a:txBody>
                    <a:bodyPr/>
                    <a:lstStyle/>
                    <a:p>
                      <a:pPr algn="ctr"/>
                      <a:r>
                        <a:rPr lang="en-US" sz="2400" dirty="0"/>
                        <a:t>Moderate-Intensity Statin</a:t>
                      </a:r>
                    </a:p>
                  </a:txBody>
                  <a:tcPr anchor="ctr"/>
                </a:tc>
                <a:tc>
                  <a:txBody>
                    <a:bodyPr/>
                    <a:lstStyle/>
                    <a:p>
                      <a:pPr algn="ctr"/>
                      <a:r>
                        <a:rPr lang="en-US" sz="2400" dirty="0"/>
                        <a:t>Low-Intensity Statin</a:t>
                      </a:r>
                    </a:p>
                  </a:txBody>
                  <a:tcPr anchor="ctr"/>
                </a:tc>
                <a:extLst>
                  <a:ext uri="{0D108BD9-81ED-4DB2-BD59-A6C34878D82A}">
                    <a16:rowId xmlns:a16="http://schemas.microsoft.com/office/drawing/2014/main" val="1229808634"/>
                  </a:ext>
                </a:extLst>
              </a:tr>
              <a:tr h="636650">
                <a:tc>
                  <a:txBody>
                    <a:bodyPr/>
                    <a:lstStyle/>
                    <a:p>
                      <a:pPr algn="ctr"/>
                      <a:r>
                        <a:rPr lang="en-US" sz="2400" dirty="0"/>
                        <a:t>Lowers LDL by ≥ 50%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Lowers LDL by 30-49%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Lowers LDL by &lt;30%</a:t>
                      </a:r>
                    </a:p>
                  </a:txBody>
                  <a:tcPr anchor="ctr"/>
                </a:tc>
                <a:extLst>
                  <a:ext uri="{0D108BD9-81ED-4DB2-BD59-A6C34878D82A}">
                    <a16:rowId xmlns:a16="http://schemas.microsoft.com/office/drawing/2014/main" val="1603874160"/>
                  </a:ext>
                </a:extLst>
              </a:tr>
              <a:tr h="2897712">
                <a:tc>
                  <a:txBody>
                    <a:bodyPr/>
                    <a:lstStyle/>
                    <a:p>
                      <a:pPr algn="ctr"/>
                      <a:r>
                        <a:rPr lang="en-US" sz="2400" b="1" dirty="0"/>
                        <a:t>Atorvastatin 40-80 mg</a:t>
                      </a:r>
                    </a:p>
                    <a:p>
                      <a:pPr algn="ctr"/>
                      <a:r>
                        <a:rPr lang="en-US" sz="2400" b="1" dirty="0"/>
                        <a:t>Rosuvastatin 20-40 mg</a:t>
                      </a:r>
                    </a:p>
                  </a:txBody>
                  <a:tcPr anchor="ctr"/>
                </a:tc>
                <a:tc>
                  <a:txBody>
                    <a:bodyPr/>
                    <a:lstStyle/>
                    <a:p>
                      <a:pPr algn="ctr"/>
                      <a:r>
                        <a:rPr lang="en-US" sz="2400" b="1" dirty="0"/>
                        <a:t>Atorvastatin 10-20 mg</a:t>
                      </a:r>
                    </a:p>
                    <a:p>
                      <a:pPr algn="ctr"/>
                      <a:r>
                        <a:rPr lang="en-US" sz="2400" b="1" dirty="0"/>
                        <a:t>Rosuvastatin 5-10 mg</a:t>
                      </a:r>
                    </a:p>
                    <a:p>
                      <a:pPr algn="ctr"/>
                      <a:r>
                        <a:rPr lang="en-US" sz="2400" b="1" dirty="0"/>
                        <a:t>Pravastatin 40-80 mg</a:t>
                      </a:r>
                    </a:p>
                    <a:p>
                      <a:pPr algn="ctr"/>
                      <a:r>
                        <a:rPr lang="en-US" sz="2400" b="1" dirty="0"/>
                        <a:t>Pitavastatin 2-4 mg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t>Simvastatin 20-40 mg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t>Lovastatin 40 mg</a:t>
                      </a:r>
                    </a:p>
                    <a:p>
                      <a:pPr algn="ctr"/>
                      <a:r>
                        <a:rPr lang="en-US" sz="2400" i="1" dirty="0"/>
                        <a:t>Fluvastatin 80 mg</a:t>
                      </a:r>
                    </a:p>
                  </a:txBody>
                  <a:tcPr anchor="ctr"/>
                </a:tc>
                <a:tc>
                  <a:txBody>
                    <a:bodyPr/>
                    <a:lstStyle/>
                    <a:p>
                      <a:pPr algn="ctr"/>
                      <a:r>
                        <a:rPr lang="en-US" sz="2400" b="1" dirty="0"/>
                        <a:t>Pravastatin 40-80 mg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t>Simvastatin 10mg</a:t>
                      </a:r>
                    </a:p>
                    <a:p>
                      <a:pPr algn="ctr"/>
                      <a:r>
                        <a:rPr lang="en-US" sz="2400" i="1" dirty="0"/>
                        <a:t>Lovastatin 20 mg</a:t>
                      </a:r>
                    </a:p>
                    <a:p>
                      <a:pPr algn="ctr"/>
                      <a:r>
                        <a:rPr lang="en-US" sz="2400" i="1" dirty="0"/>
                        <a:t>Fluvastatin 20-40 mg</a:t>
                      </a:r>
                    </a:p>
                    <a:p>
                      <a:pPr algn="ctr"/>
                      <a:endParaRPr lang="en-US" sz="2400" dirty="0"/>
                    </a:p>
                  </a:txBody>
                  <a:tcPr anchor="ctr"/>
                </a:tc>
                <a:extLst>
                  <a:ext uri="{0D108BD9-81ED-4DB2-BD59-A6C34878D82A}">
                    <a16:rowId xmlns:a16="http://schemas.microsoft.com/office/drawing/2014/main" val="2657456466"/>
                  </a:ext>
                </a:extLst>
              </a:tr>
            </a:tbl>
          </a:graphicData>
        </a:graphic>
      </p:graphicFrame>
      <p:sp>
        <p:nvSpPr>
          <p:cNvPr id="2" name="TextBox 1">
            <a:extLst>
              <a:ext uri="{FF2B5EF4-FFF2-40B4-BE49-F238E27FC236}">
                <a16:creationId xmlns:a16="http://schemas.microsoft.com/office/drawing/2014/main" id="{07A6E6B0-A103-F067-6F58-3B271A359F4F}"/>
              </a:ext>
            </a:extLst>
          </p:cNvPr>
          <p:cNvSpPr txBox="1"/>
          <p:nvPr/>
        </p:nvSpPr>
        <p:spPr>
          <a:xfrm>
            <a:off x="2687216" y="6428792"/>
            <a:ext cx="6419462" cy="307777"/>
          </a:xfrm>
          <a:prstGeom prst="rect">
            <a:avLst/>
          </a:prstGeom>
          <a:noFill/>
        </p:spPr>
        <p:txBody>
          <a:bodyPr wrap="square" rtlCol="0">
            <a:spAutoFit/>
          </a:bodyPr>
          <a:lstStyle/>
          <a:p>
            <a:pPr algn="ctr"/>
            <a:r>
              <a:rPr lang="en-US" sz="1400" dirty="0">
                <a:solidFill>
                  <a:schemeClr val="bg1"/>
                </a:solidFill>
              </a:rPr>
              <a:t>Low-density Lipoprotein = LDL</a:t>
            </a:r>
          </a:p>
        </p:txBody>
      </p:sp>
    </p:spTree>
    <p:extLst>
      <p:ext uri="{BB962C8B-B14F-4D97-AF65-F5344CB8AC3E}">
        <p14:creationId xmlns:p14="http://schemas.microsoft.com/office/powerpoint/2010/main" val="224813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2B305-EBAB-D958-774C-32EC5680A627}"/>
              </a:ext>
            </a:extLst>
          </p:cNvPr>
          <p:cNvSpPr>
            <a:spLocks noGrp="1"/>
          </p:cNvSpPr>
          <p:nvPr>
            <p:ph idx="1"/>
          </p:nvPr>
        </p:nvSpPr>
        <p:spPr>
          <a:xfrm>
            <a:off x="523875" y="1737360"/>
            <a:ext cx="11039475" cy="4536118"/>
          </a:xfrm>
        </p:spPr>
        <p:txBody>
          <a:bodyPr>
            <a:noAutofit/>
          </a:bodyPr>
          <a:lstStyle/>
          <a:p>
            <a:pPr marL="457200" indent="-457200">
              <a:buFont typeface="Arial" panose="020B0604020202020204" pitchFamily="34" charset="0"/>
              <a:buChar char="•"/>
            </a:pPr>
            <a:r>
              <a:rPr lang="en-US" sz="2800" b="1" dirty="0"/>
              <a:t>PRIMARY prevention </a:t>
            </a:r>
            <a:r>
              <a:rPr lang="en-US" sz="2800" dirty="0"/>
              <a:t>trial in PWH 40-75 </a:t>
            </a:r>
            <a:r>
              <a:rPr lang="en-US" sz="2800" dirty="0" err="1"/>
              <a:t>y.o</a:t>
            </a:r>
            <a:r>
              <a:rPr lang="en-US" sz="2800" dirty="0"/>
              <a:t>. on antiretroviral therapy (ART)</a:t>
            </a:r>
          </a:p>
          <a:p>
            <a:pPr marL="457200" indent="-457200">
              <a:buFont typeface="Arial" panose="020B0604020202020204" pitchFamily="34" charset="0"/>
              <a:buChar char="•"/>
            </a:pPr>
            <a:endParaRPr lang="en-US" sz="800" dirty="0"/>
          </a:p>
          <a:p>
            <a:pPr marL="457200" indent="-457200">
              <a:spcBef>
                <a:spcPts val="300"/>
              </a:spcBef>
              <a:buFont typeface="Arial" panose="020B0604020202020204" pitchFamily="34" charset="0"/>
              <a:buChar char="•"/>
            </a:pPr>
            <a:r>
              <a:rPr lang="en-US" sz="2800" dirty="0"/>
              <a:t>Targeted those NOT meeting criteria for statin use – those considered low or moderate risk for CVD by standard guidelines</a:t>
            </a:r>
          </a:p>
          <a:p>
            <a:pPr marL="457200" indent="-457200">
              <a:spcBef>
                <a:spcPts val="300"/>
              </a:spcBef>
              <a:buFont typeface="Arial" panose="020B0604020202020204" pitchFamily="34" charset="0"/>
              <a:buChar char="•"/>
            </a:pPr>
            <a:endParaRPr lang="en-US" sz="800" dirty="0"/>
          </a:p>
          <a:p>
            <a:pPr marL="457200" indent="-457200">
              <a:spcBef>
                <a:spcPts val="300"/>
              </a:spcBef>
              <a:buFont typeface="Arial" panose="020B0604020202020204" pitchFamily="34" charset="0"/>
              <a:buChar char="•"/>
            </a:pPr>
            <a:r>
              <a:rPr lang="en-US" sz="2800" dirty="0"/>
              <a:t>Randomized to receive moderate-intensity </a:t>
            </a:r>
            <a:r>
              <a:rPr lang="en-US" sz="2800" dirty="0" err="1"/>
              <a:t>pitavastatin</a:t>
            </a:r>
            <a:r>
              <a:rPr lang="en-US" sz="2800" dirty="0"/>
              <a:t> 4 mg vs. placebo</a:t>
            </a:r>
          </a:p>
          <a:p>
            <a:pPr marL="804863" lvl="1" indent="-457200">
              <a:spcBef>
                <a:spcPts val="200"/>
              </a:spcBef>
            </a:pPr>
            <a:r>
              <a:rPr lang="en-US" sz="2800" dirty="0" err="1"/>
              <a:t>Pitavastatin</a:t>
            </a:r>
            <a:r>
              <a:rPr lang="en-US" sz="2800" dirty="0"/>
              <a:t> has little interaction with ART                                                 (not CYP3A4 metabolized)</a:t>
            </a:r>
          </a:p>
          <a:p>
            <a:pPr marL="804863" lvl="1" indent="-457200">
              <a:spcBef>
                <a:spcPts val="0"/>
              </a:spcBef>
            </a:pPr>
            <a:r>
              <a:rPr lang="en-US" sz="2800" dirty="0"/>
              <a:t>Lipid lowering and anti-inflammatory effects</a:t>
            </a:r>
          </a:p>
        </p:txBody>
      </p:sp>
      <p:sp>
        <p:nvSpPr>
          <p:cNvPr id="3" name="Title 2">
            <a:extLst>
              <a:ext uri="{FF2B5EF4-FFF2-40B4-BE49-F238E27FC236}">
                <a16:creationId xmlns:a16="http://schemas.microsoft.com/office/drawing/2014/main" id="{C7E028AC-DBD8-100C-A920-EC1A4B75AEC9}"/>
              </a:ext>
            </a:extLst>
          </p:cNvPr>
          <p:cNvSpPr>
            <a:spLocks noGrp="1"/>
          </p:cNvSpPr>
          <p:nvPr>
            <p:ph type="title"/>
          </p:nvPr>
        </p:nvSpPr>
        <p:spPr/>
        <p:txBody>
          <a:bodyPr/>
          <a:lstStyle/>
          <a:p>
            <a:r>
              <a:rPr lang="en-US" dirty="0"/>
              <a:t>The REPRIEVE Trial</a:t>
            </a:r>
          </a:p>
        </p:txBody>
      </p:sp>
      <p:sp>
        <p:nvSpPr>
          <p:cNvPr id="5" name="TextBox 4">
            <a:extLst>
              <a:ext uri="{FF2B5EF4-FFF2-40B4-BE49-F238E27FC236}">
                <a16:creationId xmlns:a16="http://schemas.microsoft.com/office/drawing/2014/main" id="{7C1EC835-B252-5CFB-E879-349C5032BF8F}"/>
              </a:ext>
            </a:extLst>
          </p:cNvPr>
          <p:cNvSpPr txBox="1"/>
          <p:nvPr/>
        </p:nvSpPr>
        <p:spPr>
          <a:xfrm>
            <a:off x="2922149" y="6396336"/>
            <a:ext cx="6867940" cy="523220"/>
          </a:xfrm>
          <a:prstGeom prst="rect">
            <a:avLst/>
          </a:prstGeom>
          <a:noFill/>
        </p:spPr>
        <p:txBody>
          <a:bodyPr wrap="square" rtlCol="0">
            <a:spAutoFit/>
          </a:bodyPr>
          <a:lstStyle/>
          <a:p>
            <a:pPr algn="ctr"/>
            <a:r>
              <a:rPr lang="en-US" sz="1400" dirty="0">
                <a:solidFill>
                  <a:schemeClr val="bg1"/>
                </a:solidFill>
              </a:rPr>
              <a:t>Grinspoon et al, Pitavastatin to Prevent Cardiovascular Disease in HIV Infection, NEJM, 23JUL2023, DOI: 10.1056</a:t>
            </a:r>
          </a:p>
        </p:txBody>
      </p:sp>
    </p:spTree>
    <p:extLst>
      <p:ext uri="{BB962C8B-B14F-4D97-AF65-F5344CB8AC3E}">
        <p14:creationId xmlns:p14="http://schemas.microsoft.com/office/powerpoint/2010/main" val="253243300"/>
      </p:ext>
    </p:extLst>
  </p:cSld>
  <p:clrMapOvr>
    <a:masterClrMapping/>
  </p:clrMapOvr>
</p:sld>
</file>

<file path=ppt/theme/theme1.xml><?xml version="1.0" encoding="utf-8"?>
<a:theme xmlns:a="http://schemas.openxmlformats.org/drawingml/2006/main" name="1_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1671</TotalTime>
  <Words>2161</Words>
  <Application>Microsoft Office PowerPoint</Application>
  <PresentationFormat>Widescreen</PresentationFormat>
  <Paragraphs>187</Paragraphs>
  <Slides>22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AdvOT27b80385.B</vt:lpstr>
      <vt:lpstr>AdvOTe521d66a</vt:lpstr>
      <vt:lpstr>AdvOTe521d66a+fb</vt:lpstr>
      <vt:lpstr>AdvTTec369687</vt:lpstr>
      <vt:lpstr>AdvTTec369687+22</vt:lpstr>
      <vt:lpstr>Arial</vt:lpstr>
      <vt:lpstr>Calibri</vt:lpstr>
      <vt:lpstr>ff-quadraat-web-pro</vt:lpstr>
      <vt:lpstr>OTNEJMQuadraat</vt:lpstr>
      <vt:lpstr>1_Retrospect</vt:lpstr>
      <vt:lpstr>Primary Prevention of Cardiovascular Disease in PWH: The REPRIEVE Trial</vt:lpstr>
      <vt:lpstr>Conflict of Interest Disclosure Statement</vt:lpstr>
      <vt:lpstr>Use of Trade/Brand Names</vt:lpstr>
      <vt:lpstr>Unconscious Bias Disclosure</vt:lpstr>
      <vt:lpstr>Learning Objectives</vt:lpstr>
      <vt:lpstr>Increased Risk of CVD in PWH</vt:lpstr>
      <vt:lpstr>PowerPoint Presentation</vt:lpstr>
      <vt:lpstr>Statins by LDL Lowering Potency</vt:lpstr>
      <vt:lpstr>The REPRIEVE Trial</vt:lpstr>
      <vt:lpstr>The REPRIEVE Trial</vt:lpstr>
      <vt:lpstr>PowerPoint Presentation</vt:lpstr>
      <vt:lpstr>PowerPoint Presentation</vt:lpstr>
      <vt:lpstr>PowerPoint Presentation</vt:lpstr>
      <vt:lpstr>PowerPoint Presentation</vt:lpstr>
      <vt:lpstr>PowerPoint Presentation</vt:lpstr>
      <vt:lpstr>Key Points</vt:lpstr>
      <vt:lpstr>PowerPoint Presentation</vt:lpstr>
      <vt:lpstr>Limitations</vt:lpstr>
      <vt:lpstr>What is next for REPRIEVE?</vt:lpstr>
      <vt:lpstr>Is this a practice changer?</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Judith Collins</cp:lastModifiedBy>
  <cp:revision>61</cp:revision>
  <dcterms:created xsi:type="dcterms:W3CDTF">2017-06-25T02:05:31Z</dcterms:created>
  <dcterms:modified xsi:type="dcterms:W3CDTF">2024-01-11T21:00:25Z</dcterms:modified>
</cp:coreProperties>
</file>