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0"/>
  </p:notesMasterIdLst>
  <p:handoutMasterIdLst>
    <p:handoutMasterId r:id="rId31"/>
  </p:handoutMasterIdLst>
  <p:sldIdLst>
    <p:sldId id="272" r:id="rId2"/>
    <p:sldId id="261" r:id="rId3"/>
    <p:sldId id="283" r:id="rId4"/>
    <p:sldId id="284" r:id="rId5"/>
    <p:sldId id="26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286" r:id="rId27"/>
    <p:sldId id="271"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50A5AB"/>
    <a:srgbClr val="EDEDED"/>
    <a:srgbClr val="1C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7" autoAdjust="0"/>
    <p:restoredTop sz="80349" autoAdjust="0"/>
  </p:normalViewPr>
  <p:slideViewPr>
    <p:cSldViewPr snapToGrid="0">
      <p:cViewPr varScale="1">
        <p:scale>
          <a:sx n="58" d="100"/>
          <a:sy n="58" d="100"/>
        </p:scale>
        <p:origin x="1752" y="7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1/11/2024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a:t>Version_ 10 2023</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more of just an interesting finding / disease marker. </a:t>
            </a:r>
          </a:p>
          <a:p>
            <a:r>
              <a:rPr lang="en-US" dirty="0"/>
              <a:t>Conjunctival </a:t>
            </a:r>
            <a:r>
              <a:rPr lang="en-US" dirty="0" err="1"/>
              <a:t>microvasculopathy</a:t>
            </a:r>
            <a:r>
              <a:rPr lang="en-US" dirty="0"/>
              <a:t> can both be due to HIV and many other conditions. </a:t>
            </a:r>
          </a:p>
          <a:p>
            <a:r>
              <a:rPr lang="en-US" dirty="0"/>
              <a:t>This is not necessarily a “problem” and there is no “ocular treatment,” just treatment of HIV.</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117943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PWH=people with HIV</a:t>
            </a:r>
          </a:p>
          <a:p>
            <a:r>
              <a:rPr lang="en-US" dirty="0"/>
              <a:t>This is also a common finding in dry environments such as living in New Mexico.</a:t>
            </a:r>
          </a:p>
          <a:p>
            <a:r>
              <a:rPr lang="en-US" dirty="0"/>
              <a:t>Can also cause red eyes. </a:t>
            </a:r>
          </a:p>
          <a:p>
            <a:r>
              <a:rPr lang="en-US" dirty="0"/>
              <a:t>Symptoms of blurry vision and feeling like there’s something in your eye.</a:t>
            </a:r>
          </a:p>
          <a:p>
            <a:endParaRPr lang="en-US" dirty="0"/>
          </a:p>
          <a:p>
            <a:r>
              <a:rPr lang="en-US" dirty="0"/>
              <a:t>Lacrimal glands produce tears and keep the eye lubricated.</a:t>
            </a:r>
          </a:p>
          <a:p>
            <a:r>
              <a:rPr lang="en-US" dirty="0"/>
              <a:t>Lagophthalmos = eyelid dysfunction, incomplete/abnormal closure of lids</a:t>
            </a:r>
          </a:p>
          <a:p>
            <a:endParaRPr lang="en-US" dirty="0"/>
          </a:p>
          <a:p>
            <a:r>
              <a:rPr lang="en-US" dirty="0"/>
              <a:t>Red eyes = treat with lubricating drops</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194085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PWH=people with HIV</a:t>
            </a:r>
          </a:p>
          <a:p>
            <a:r>
              <a:rPr lang="en-US" dirty="0"/>
              <a:t>Suspect HZO in people with Hutchinson’s sign.</a:t>
            </a:r>
          </a:p>
          <a:p>
            <a:r>
              <a:rPr lang="en-US" dirty="0"/>
              <a:t>Symptoms of blurry vision and feeling like something is in your eye. </a:t>
            </a:r>
          </a:p>
          <a:p>
            <a:r>
              <a:rPr lang="en-US" dirty="0"/>
              <a:t>Can cause corneal scarring and raised intraocular pressure. </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252043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Rifabutin used to treat mycobacterium-avian complex. Known to cause severe hypopyon.</a:t>
            </a:r>
          </a:p>
          <a:p>
            <a:r>
              <a:rPr lang="en-US" dirty="0"/>
              <a:t>Cidofovir used to treat CMV retinitis. </a:t>
            </a:r>
          </a:p>
          <a:p>
            <a:endParaRPr lang="en-US" dirty="0"/>
          </a:p>
          <a:p>
            <a:r>
              <a:rPr lang="en-US" dirty="0"/>
              <a:t>Some other infection in the back of the eye that is spilling over into the front of the eye. </a:t>
            </a:r>
          </a:p>
          <a:p>
            <a:endParaRPr lang="en-US" dirty="0"/>
          </a:p>
          <a:p>
            <a:r>
              <a:rPr lang="en-US" dirty="0"/>
              <a:t>Treat the infectious cause or taper the toxic medication. </a:t>
            </a:r>
          </a:p>
          <a:p>
            <a:endParaRPr lang="en-US" dirty="0"/>
          </a:p>
          <a:p>
            <a:r>
              <a:rPr lang="en-US" dirty="0"/>
              <a:t>Light sensitivity, misshaped pupils. </a:t>
            </a:r>
          </a:p>
          <a:p>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15</a:t>
            </a:fld>
            <a:endParaRPr lang="en-US"/>
          </a:p>
        </p:txBody>
      </p:sp>
    </p:spTree>
    <p:extLst>
      <p:ext uri="{BB962C8B-B14F-4D97-AF65-F5344CB8AC3E}">
        <p14:creationId xmlns:p14="http://schemas.microsoft.com/office/powerpoint/2010/main" val="103299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 SLIDE*</a:t>
            </a:r>
          </a:p>
          <a:p>
            <a:endParaRPr lang="en-US" dirty="0"/>
          </a:p>
          <a:p>
            <a:r>
              <a:rPr lang="en-US" dirty="0"/>
              <a:t>-VISION LOSS MAY BE IMMINENT</a:t>
            </a:r>
          </a:p>
          <a:p>
            <a:r>
              <a:rPr lang="en-US" dirty="0"/>
              <a:t>Before HAART it was not uncommon to go blind after HIV diagnosis. </a:t>
            </a:r>
          </a:p>
          <a:p>
            <a:endParaRPr lang="en-US" dirty="0"/>
          </a:p>
          <a:p>
            <a:r>
              <a:rPr lang="en-US" dirty="0"/>
              <a:t>Afferent pupillary defect has strong correlation with retinal and nerve involvement. </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3465564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be very common before emergence of HAART treatment. </a:t>
            </a:r>
          </a:p>
          <a:p>
            <a:endParaRPr lang="en-US" dirty="0"/>
          </a:p>
          <a:p>
            <a:r>
              <a:rPr lang="en-US" dirty="0"/>
              <a:t>Affected people with HIV may experience decrease in contrast sensitivity and color vision. </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1323290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PWH=people with HIV</a:t>
            </a:r>
          </a:p>
          <a:p>
            <a:r>
              <a:rPr lang="en-US" dirty="0"/>
              <a:t>Not seen as often since the emergence of HAART</a:t>
            </a:r>
          </a:p>
          <a:p>
            <a:r>
              <a:rPr lang="en-US" dirty="0"/>
              <a:t>- decreased incidence by 80% due to HAART</a:t>
            </a:r>
          </a:p>
          <a:p>
            <a:r>
              <a:rPr lang="en-US" dirty="0"/>
              <a:t>High risk of retinal </a:t>
            </a:r>
            <a:r>
              <a:rPr lang="en-US" dirty="0" err="1"/>
              <a:t>detatchment</a:t>
            </a:r>
            <a:r>
              <a:rPr lang="en-US" dirty="0"/>
              <a:t>.</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1544805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529"/>
                </a:solidFill>
                <a:effectLst/>
                <a:latin typeface="Lato" panose="020F0502020204030204" pitchFamily="34" charset="0"/>
              </a:rPr>
              <a:t>Devastating and progresses rapidly.</a:t>
            </a:r>
          </a:p>
          <a:p>
            <a:endParaRPr lang="en-US" b="0" i="0" u="none" strike="noStrike" dirty="0">
              <a:solidFill>
                <a:srgbClr val="212529"/>
              </a:solidFill>
              <a:effectLst/>
              <a:latin typeface="Lato" panose="020F0502020204030204" pitchFamily="34" charset="0"/>
            </a:endParaRPr>
          </a:p>
          <a:p>
            <a:r>
              <a:rPr lang="en-US" b="0" i="0" u="none" strike="noStrike" dirty="0">
                <a:solidFill>
                  <a:srgbClr val="212529"/>
                </a:solidFill>
                <a:effectLst/>
                <a:latin typeface="Lato" panose="020F0502020204030204" pitchFamily="34" charset="0"/>
              </a:rPr>
              <a:t>May quickly progress to vitreous humor or anterior segment involvement. </a:t>
            </a:r>
          </a:p>
          <a:p>
            <a:endParaRPr lang="en-US" b="0" i="0" u="none" strike="noStrike" dirty="0">
              <a:solidFill>
                <a:srgbClr val="212529"/>
              </a:solidFill>
              <a:effectLst/>
              <a:latin typeface="Lato" panose="020F0502020204030204" pitchFamily="34" charset="0"/>
            </a:endParaRPr>
          </a:p>
          <a:p>
            <a:r>
              <a:rPr lang="en-US" b="0" i="0" u="none" strike="noStrike" dirty="0">
                <a:solidFill>
                  <a:srgbClr val="212529"/>
                </a:solidFill>
                <a:effectLst/>
                <a:latin typeface="Lato" panose="020F0502020204030204" pitchFamily="34" charset="0"/>
              </a:rPr>
              <a:t>Patients almost never have concurrent dermatologic herpetic presentation. </a:t>
            </a:r>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19</a:t>
            </a:fld>
            <a:endParaRPr lang="en-US"/>
          </a:p>
        </p:txBody>
      </p:sp>
    </p:spTree>
    <p:extLst>
      <p:ext uri="{BB962C8B-B14F-4D97-AF65-F5344CB8AC3E}">
        <p14:creationId xmlns:p14="http://schemas.microsoft.com/office/powerpoint/2010/main" val="244890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PWH=people with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MRI of brain to rule out CNS involvement</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20</a:t>
            </a:fld>
            <a:endParaRPr lang="en-US"/>
          </a:p>
        </p:txBody>
      </p:sp>
    </p:spTree>
    <p:extLst>
      <p:ext uri="{BB962C8B-B14F-4D97-AF65-F5344CB8AC3E}">
        <p14:creationId xmlns:p14="http://schemas.microsoft.com/office/powerpoint/2010/main" val="2077088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Diffuse intraocular inflammation: anterior uveitis, retinitis, chorioretinitis, </a:t>
            </a:r>
            <a:r>
              <a:rPr lang="en-US" dirty="0" err="1"/>
              <a:t>panuveitis</a:t>
            </a:r>
            <a:r>
              <a:rPr lang="en-US" dirty="0"/>
              <a:t>, optic neuropathy</a:t>
            </a:r>
          </a:p>
          <a:p>
            <a:endParaRPr lang="en-US" dirty="0"/>
          </a:p>
          <a:p>
            <a:r>
              <a:rPr lang="en-US" dirty="0"/>
              <a:t>Possible finding: Argyll Robertson Pupil – pupil constricts to nearby objects but not with light due to use of different neuro-pathways.</a:t>
            </a:r>
          </a:p>
          <a:p>
            <a:endParaRPr lang="en-US" dirty="0"/>
          </a:p>
          <a:p>
            <a:r>
              <a:rPr lang="en-US" dirty="0"/>
              <a:t>May have </a:t>
            </a:r>
            <a:r>
              <a:rPr lang="en-US" dirty="0" err="1"/>
              <a:t>Jerisch-Herxheimer</a:t>
            </a:r>
            <a:r>
              <a:rPr lang="en-US" dirty="0"/>
              <a:t> reaction: worsening of symptoms after antibiotic treatment </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21</a:t>
            </a:fld>
            <a:endParaRPr lang="en-US"/>
          </a:p>
        </p:txBody>
      </p:sp>
    </p:spTree>
    <p:extLst>
      <p:ext uri="{BB962C8B-B14F-4D97-AF65-F5344CB8AC3E}">
        <p14:creationId xmlns:p14="http://schemas.microsoft.com/office/powerpoint/2010/main" val="390921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277252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Choroid = Layer of eye containing blood vessels that support the retina. </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22</a:t>
            </a:fld>
            <a:endParaRPr lang="en-US"/>
          </a:p>
        </p:txBody>
      </p:sp>
    </p:spTree>
    <p:extLst>
      <p:ext uri="{BB962C8B-B14F-4D97-AF65-F5344CB8AC3E}">
        <p14:creationId xmlns:p14="http://schemas.microsoft.com/office/powerpoint/2010/main" val="1659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Lymphoma treatment: radiation and chemotherapy</a:t>
            </a:r>
          </a:p>
          <a:p>
            <a:r>
              <a:rPr lang="en-US" dirty="0"/>
              <a:t>Cellulitis: antimicrobials</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23</a:t>
            </a:fld>
            <a:endParaRPr lang="en-US"/>
          </a:p>
        </p:txBody>
      </p:sp>
    </p:spTree>
    <p:extLst>
      <p:ext uri="{BB962C8B-B14F-4D97-AF65-F5344CB8AC3E}">
        <p14:creationId xmlns:p14="http://schemas.microsoft.com/office/powerpoint/2010/main" val="228034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as urgent as retinal disorders but still need quick response time due to possible brain involvement. </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24</a:t>
            </a:fld>
            <a:endParaRPr lang="en-US"/>
          </a:p>
        </p:txBody>
      </p:sp>
    </p:spTree>
    <p:extLst>
      <p:ext uri="{BB962C8B-B14F-4D97-AF65-F5344CB8AC3E}">
        <p14:creationId xmlns:p14="http://schemas.microsoft.com/office/powerpoint/2010/main" val="678624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PWH=people with HIV</a:t>
            </a:r>
          </a:p>
        </p:txBody>
      </p:sp>
      <p:sp>
        <p:nvSpPr>
          <p:cNvPr id="4" name="Slide Number Placeholder 3"/>
          <p:cNvSpPr>
            <a:spLocks noGrp="1"/>
          </p:cNvSpPr>
          <p:nvPr>
            <p:ph type="sldNum" sz="quarter" idx="5"/>
          </p:nvPr>
        </p:nvSpPr>
        <p:spPr/>
        <p:txBody>
          <a:bodyPr/>
          <a:lstStyle/>
          <a:p>
            <a:fld id="{0E0579D2-C235-4ED6-AECE-F4AE1A05BE8B}" type="slidenum">
              <a:rPr lang="en-US" smtClean="0"/>
              <a:t>25</a:t>
            </a:fld>
            <a:endParaRPr lang="en-US"/>
          </a:p>
        </p:txBody>
      </p:sp>
    </p:spTree>
    <p:extLst>
      <p:ext uri="{BB962C8B-B14F-4D97-AF65-F5344CB8AC3E}">
        <p14:creationId xmlns:p14="http://schemas.microsoft.com/office/powerpoint/2010/main" val="2729474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27</a:t>
            </a:fld>
            <a:endParaRPr lang="en-US"/>
          </a:p>
        </p:txBody>
      </p:sp>
    </p:spTree>
    <p:extLst>
      <p:ext uri="{BB962C8B-B14F-4D97-AF65-F5344CB8AC3E}">
        <p14:creationId xmlns:p14="http://schemas.microsoft.com/office/powerpoint/2010/main" val="349713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368319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97996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adnexa helps protect they eye of debris and keeps it moist.</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97671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Hutchinson sign is Herpes involvement on the tip of the nose. Almost directly correlates with concurrent ocular involvement. However, you may have ocular involvement without Hutchinson sign. </a:t>
            </a:r>
          </a:p>
          <a:p>
            <a:r>
              <a:rPr lang="en-US" dirty="0"/>
              <a:t>Initial treatment is the same whether the eye is involved or not. Treatment with acyclovir is automatically given by providers at the first sign of HZO, before sending the patient to an ophthalmologist for additional treatment. </a:t>
            </a:r>
          </a:p>
          <a:p>
            <a:r>
              <a:rPr lang="en-US" dirty="0"/>
              <a:t>This is not an emergent condition; patients can be scheduled to see an ophthalmologist in about a week’s time to search for and track ocular involvement. </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201913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PWH=people with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relatively rare manifestation now that most patients are on HAART therapy.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individuals that are more immunocompromised, Kaposi Sarcoma can often be mistaken for other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Treatment involves radiation therapy, excision, surgical removal, local cryotherapy, chemotherapy (especially if more systemic involvement).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45561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Poxvirus</a:t>
            </a:r>
          </a:p>
          <a:p>
            <a:r>
              <a:rPr lang="en-US" dirty="0"/>
              <a:t>Can affect both skin and mucous membranes</a:t>
            </a:r>
          </a:p>
          <a:p>
            <a:endParaRPr lang="en-US" dirty="0"/>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370862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Aqueous humor: fluid in anterior chamber</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359231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539532" y="1233378"/>
            <a:ext cx="11112939"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4873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Rectangle 8"/>
          <p:cNvSpPr>
            <a:spLocks noChangeArrowheads="1"/>
          </p:cNvSpPr>
          <p:nvPr userDrawn="1"/>
        </p:nvSpPr>
        <p:spPr bwMode="auto">
          <a:xfrm>
            <a:off x="4210051" y="1673225"/>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Rectangle 9"/>
          <p:cNvSpPr>
            <a:spLocks noChangeArrowheads="1"/>
          </p:cNvSpPr>
          <p:nvPr userDrawn="1"/>
        </p:nvSpPr>
        <p:spPr bwMode="auto">
          <a:xfrm>
            <a:off x="7969251"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Rectangle 10"/>
          <p:cNvSpPr>
            <a:spLocks noChangeArrowheads="1"/>
          </p:cNvSpPr>
          <p:nvPr userDrawn="1"/>
        </p:nvSpPr>
        <p:spPr bwMode="auto">
          <a:xfrm>
            <a:off x="44873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Rectangle 11"/>
          <p:cNvSpPr>
            <a:spLocks noChangeArrowheads="1"/>
          </p:cNvSpPr>
          <p:nvPr userDrawn="1"/>
        </p:nvSpPr>
        <p:spPr bwMode="auto">
          <a:xfrm>
            <a:off x="4210051" y="3662363"/>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Rectangle 12"/>
          <p:cNvSpPr>
            <a:spLocks noChangeArrowheads="1"/>
          </p:cNvSpPr>
          <p:nvPr userDrawn="1"/>
        </p:nvSpPr>
        <p:spPr bwMode="auto">
          <a:xfrm>
            <a:off x="7969251"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470557"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470557" y="207927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421005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4210051" y="207927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799367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7993671" y="207927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470557"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470557" y="405392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4229757" y="3660754"/>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4229757" y="4066803"/>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7988957"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7988957" y="4053924"/>
            <a:ext cx="3629428"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127380" y="5312548"/>
            <a:ext cx="3986489"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7078134" y="5339907"/>
            <a:ext cx="3986489"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4102756" y="3561705"/>
            <a:ext cx="3986489"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4101296" y="3055720"/>
            <a:ext cx="3986489"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635358"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635358"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3397161"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3397161"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6158963"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6158963"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8920766"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8920766" y="4300571"/>
            <a:ext cx="261011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4576234" y="1795464"/>
            <a:ext cx="3039533"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74" name="Group 273"/>
          <p:cNvGrpSpPr/>
          <p:nvPr userDrawn="1"/>
        </p:nvGrpSpPr>
        <p:grpSpPr>
          <a:xfrm>
            <a:off x="954617" y="1795464"/>
            <a:ext cx="3041651"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272" name="Group 271"/>
          <p:cNvGrpSpPr/>
          <p:nvPr userDrawn="1"/>
        </p:nvGrpSpPr>
        <p:grpSpPr>
          <a:xfrm>
            <a:off x="8195733" y="1795464"/>
            <a:ext cx="3041651"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276" name="Text Placeholder 5"/>
          <p:cNvSpPr>
            <a:spLocks noGrp="1"/>
          </p:cNvSpPr>
          <p:nvPr>
            <p:ph type="body" sz="quarter" idx="11"/>
          </p:nvPr>
        </p:nvSpPr>
        <p:spPr>
          <a:xfrm>
            <a:off x="1110207"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1126650" y="4887543"/>
            <a:ext cx="2770629"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4720658"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4719928" y="4887543"/>
            <a:ext cx="2770629"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8329650"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8328920" y="4887543"/>
            <a:ext cx="2770629"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954618" y="1795462"/>
            <a:ext cx="3041649"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4576234" y="1795463"/>
            <a:ext cx="3039533"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8195733" y="1795463"/>
            <a:ext cx="3041651"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1127379" y="1624841"/>
            <a:ext cx="2770628"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36" name="Group 35"/>
          <p:cNvGrpSpPr/>
          <p:nvPr userDrawn="1"/>
        </p:nvGrpSpPr>
        <p:grpSpPr>
          <a:xfrm>
            <a:off x="4744466" y="1624841"/>
            <a:ext cx="2770628"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64" name="Group 63"/>
          <p:cNvGrpSpPr/>
          <p:nvPr userDrawn="1"/>
        </p:nvGrpSpPr>
        <p:grpSpPr>
          <a:xfrm>
            <a:off x="8361553" y="1624841"/>
            <a:ext cx="2770628"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94" name="Text Placeholder 5"/>
          <p:cNvSpPr>
            <a:spLocks noGrp="1"/>
          </p:cNvSpPr>
          <p:nvPr>
            <p:ph type="body" sz="quarter" idx="11"/>
          </p:nvPr>
        </p:nvSpPr>
        <p:spPr>
          <a:xfrm>
            <a:off x="1127379" y="3894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1126650" y="4279843"/>
            <a:ext cx="2770629"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4744466" y="3882656"/>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4743736" y="4267977"/>
            <a:ext cx="2770629"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8364076" y="3855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8363347" y="4240843"/>
            <a:ext cx="2770629"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835453" y="1706117"/>
            <a:ext cx="4041344"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1" name="Text Placeholder 3"/>
          <p:cNvSpPr>
            <a:spLocks noGrp="1"/>
          </p:cNvSpPr>
          <p:nvPr>
            <p:ph type="body" sz="quarter" idx="10"/>
          </p:nvPr>
        </p:nvSpPr>
        <p:spPr>
          <a:xfrm>
            <a:off x="5033783" y="2629677"/>
            <a:ext cx="6866292"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5033783" y="3265376"/>
            <a:ext cx="6866292"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
            <a:ext cx="12191999" cy="6857463"/>
          </a:xfrm>
          <a:prstGeom prst="rect">
            <a:avLst/>
          </a:prstGeom>
        </p:spPr>
      </p:pic>
      <p:pic>
        <p:nvPicPr>
          <p:cNvPr id="5" name="Picture 4" descr="A logo with a red square and black text&#10;&#10;Description automatically generated">
            <a:extLst>
              <a:ext uri="{FF2B5EF4-FFF2-40B4-BE49-F238E27FC236}">
                <a16:creationId xmlns:a16="http://schemas.microsoft.com/office/drawing/2014/main" id="{C3A6491B-A6E4-28CE-269E-F3DD461BC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88080"/>
            <a:ext cx="4071486" cy="1066979"/>
          </a:xfrm>
          <a:prstGeom prst="rect">
            <a:avLst/>
          </a:prstGeom>
        </p:spPr>
      </p:pic>
      <p:pic>
        <p:nvPicPr>
          <p:cNvPr id="7" name="Picture 6" descr="A red and blue logo&#10;&#10;Description automatically generated">
            <a:extLst>
              <a:ext uri="{FF2B5EF4-FFF2-40B4-BE49-F238E27FC236}">
                <a16:creationId xmlns:a16="http://schemas.microsoft.com/office/drawing/2014/main" id="{11D4BDC1-85AE-3B90-1E6F-9FA9E19F2A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6954" y="88080"/>
            <a:ext cx="3374201" cy="1399438"/>
          </a:xfrm>
          <a:prstGeom prst="rect">
            <a:avLst/>
          </a:prstGeom>
        </p:spPr>
      </p:pic>
    </p:spTree>
    <p:extLst>
      <p:ext uri="{BB962C8B-B14F-4D97-AF65-F5344CB8AC3E}">
        <p14:creationId xmlns:p14="http://schemas.microsoft.com/office/powerpoint/2010/main" val="390954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404793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a:xfrm>
            <a:off x="756520" y="5952658"/>
            <a:ext cx="10515600" cy="365126"/>
          </a:xfrm>
          <a:prstGeom prst="rect">
            <a:avLst/>
          </a:prstGeom>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39" y="1233377"/>
            <a:ext cx="5711611"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6207328" y="1233377"/>
            <a:ext cx="5711611"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2"/>
            <a:ext cx="12192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4" y="1233377"/>
            <a:ext cx="5713180"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0" y="1233377"/>
            <a:ext cx="596836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479" y="2"/>
            <a:ext cx="12518069" cy="6464594"/>
          </a:xfrm>
          <a:prstGeom prst="rect">
            <a:avLst/>
          </a:prstGeom>
        </p:spPr>
      </p:pic>
      <p:sp>
        <p:nvSpPr>
          <p:cNvPr id="8" name="Text Placeholder 3"/>
          <p:cNvSpPr>
            <a:spLocks noGrp="1"/>
          </p:cNvSpPr>
          <p:nvPr>
            <p:ph type="body" sz="quarter" idx="10"/>
          </p:nvPr>
        </p:nvSpPr>
        <p:spPr>
          <a:xfrm>
            <a:off x="0" y="2"/>
            <a:ext cx="12192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6" y="1197462"/>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5" y="1197462"/>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0" y="1767688"/>
            <a:ext cx="4605867"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5" y="1767688"/>
            <a:ext cx="4605867"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1"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961625" y="3232499"/>
            <a:ext cx="9583849"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5"/>
          <p:cNvSpPr>
            <a:spLocks/>
          </p:cNvSpPr>
          <p:nvPr userDrawn="1"/>
        </p:nvSpPr>
        <p:spPr bwMode="auto">
          <a:xfrm>
            <a:off x="3567521" y="3232596"/>
            <a:ext cx="2331072"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2" name="Freeform 6"/>
          <p:cNvSpPr>
            <a:spLocks/>
          </p:cNvSpPr>
          <p:nvPr userDrawn="1"/>
        </p:nvSpPr>
        <p:spPr bwMode="auto">
          <a:xfrm>
            <a:off x="8784699" y="3232596"/>
            <a:ext cx="2331072"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3" name="Freeform 7"/>
          <p:cNvSpPr>
            <a:spLocks/>
          </p:cNvSpPr>
          <p:nvPr userDrawn="1"/>
        </p:nvSpPr>
        <p:spPr bwMode="auto">
          <a:xfrm>
            <a:off x="6177008" y="3232596"/>
            <a:ext cx="2332736"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4" name="Freeform 8"/>
          <p:cNvSpPr>
            <a:spLocks/>
          </p:cNvSpPr>
          <p:nvPr userDrawn="1"/>
        </p:nvSpPr>
        <p:spPr bwMode="auto">
          <a:xfrm>
            <a:off x="961624" y="3232596"/>
            <a:ext cx="2331072"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5"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96162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961623"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360273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3602732"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6178050"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6178048"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8748113"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8748111" y="3637202"/>
            <a:ext cx="2335907"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961622" y="1378040"/>
            <a:ext cx="10154148"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1240368"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64957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64957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339420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339420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6138838"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6138838"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8883467"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8883467"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1"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64957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64957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3394209"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3394209"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6138838"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6138838"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8883467"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8883467" y="3510984"/>
            <a:ext cx="2647951"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4900084" y="1616075"/>
            <a:ext cx="2643717"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9" name="Freeform 8"/>
          <p:cNvSpPr>
            <a:spLocks/>
          </p:cNvSpPr>
          <p:nvPr userDrawn="1"/>
        </p:nvSpPr>
        <p:spPr bwMode="auto">
          <a:xfrm>
            <a:off x="5427134" y="3863975"/>
            <a:ext cx="1591733"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9"/>
          <p:cNvSpPr>
            <a:spLocks/>
          </p:cNvSpPr>
          <p:nvPr userDrawn="1"/>
        </p:nvSpPr>
        <p:spPr bwMode="auto">
          <a:xfrm>
            <a:off x="1885951"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1" name="Freeform 10"/>
          <p:cNvSpPr>
            <a:spLocks/>
          </p:cNvSpPr>
          <p:nvPr userDrawn="1"/>
        </p:nvSpPr>
        <p:spPr bwMode="auto">
          <a:xfrm>
            <a:off x="2415118" y="3863975"/>
            <a:ext cx="1589617"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1"/>
          <p:cNvSpPr>
            <a:spLocks/>
          </p:cNvSpPr>
          <p:nvPr userDrawn="1"/>
        </p:nvSpPr>
        <p:spPr bwMode="auto">
          <a:xfrm>
            <a:off x="7909985"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800"/>
          </a:p>
        </p:txBody>
      </p:sp>
      <p:sp>
        <p:nvSpPr>
          <p:cNvPr id="13" name="Freeform 12"/>
          <p:cNvSpPr>
            <a:spLocks/>
          </p:cNvSpPr>
          <p:nvPr userDrawn="1"/>
        </p:nvSpPr>
        <p:spPr bwMode="auto">
          <a:xfrm>
            <a:off x="8441267" y="3863975"/>
            <a:ext cx="1587500"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Text Placeholder 3"/>
          <p:cNvSpPr>
            <a:spLocks noGrp="1"/>
          </p:cNvSpPr>
          <p:nvPr>
            <p:ph type="body" sz="quarter" idx="10"/>
          </p:nvPr>
        </p:nvSpPr>
        <p:spPr>
          <a:xfrm>
            <a:off x="463641" y="395397"/>
            <a:ext cx="7530031"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885951"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885951" y="2022124"/>
            <a:ext cx="2647951"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4895851"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4895851" y="2022124"/>
            <a:ext cx="2647951"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7905751"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7905751" y="2022124"/>
            <a:ext cx="2647951"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12192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8C99"/>
              </a:solidFill>
            </a:endParaRPr>
          </a:p>
        </p:txBody>
      </p:sp>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 y="0"/>
            <a:ext cx="12192000" cy="6445612"/>
          </a:xfrm>
          <a:prstGeom prst="rect">
            <a:avLst/>
          </a:prstGeom>
        </p:spPr>
      </p:pic>
      <p:sp>
        <p:nvSpPr>
          <p:cNvPr id="12" name="Footer Placeholder 4"/>
          <p:cNvSpPr>
            <a:spLocks noGrp="1"/>
          </p:cNvSpPr>
          <p:nvPr>
            <p:ph type="ftr" sz="quarter" idx="3"/>
          </p:nvPr>
        </p:nvSpPr>
        <p:spPr>
          <a:xfrm>
            <a:off x="756520" y="5952658"/>
            <a:ext cx="10515600" cy="365126"/>
          </a:xfrm>
          <a:prstGeom prst="rect">
            <a:avLst/>
          </a:prstGeom>
        </p:spPr>
        <p:txBody>
          <a:bodyPr/>
          <a:lstStyle>
            <a:lvl1pPr>
              <a:defRPr sz="900"/>
            </a:lvl1pPr>
          </a:lstStyle>
          <a:p>
            <a:r>
              <a:rPr lang="en-US" dirty="0"/>
              <a:t>This project is supported by the Health Resources and Services Administration (HRSA) of the U.S. Department of Heath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857297" y="6493411"/>
            <a:ext cx="1289547" cy="355896"/>
          </a:xfrm>
          <a:prstGeom prst="rect">
            <a:avLst/>
          </a:prstGeom>
        </p:spPr>
      </p:pic>
      <p:pic>
        <p:nvPicPr>
          <p:cNvPr id="15" name="Picture 14">
            <a:extLst>
              <a:ext uri="{FF2B5EF4-FFF2-40B4-BE49-F238E27FC236}">
                <a16:creationId xmlns:a16="http://schemas.microsoft.com/office/drawing/2014/main" id="{8ED06A95-55AE-A441-9321-297D6716A702}"/>
              </a:ext>
            </a:extLst>
          </p:cNvPr>
          <p:cNvPicPr>
            <a:picLocks noChangeAspect="1"/>
          </p:cNvPicPr>
          <p:nvPr userDrawn="1"/>
        </p:nvPicPr>
        <p:blipFill>
          <a:blip r:embed="rId21"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70461" y="6470008"/>
            <a:ext cx="486059" cy="363597"/>
          </a:xfrm>
          <a:prstGeom prst="rect">
            <a:avLst/>
          </a:prstGeom>
        </p:spPr>
      </p:pic>
      <p:pic>
        <p:nvPicPr>
          <p:cNvPr id="4" name="Picture 3">
            <a:extLst>
              <a:ext uri="{FF2B5EF4-FFF2-40B4-BE49-F238E27FC236}">
                <a16:creationId xmlns:a16="http://schemas.microsoft.com/office/drawing/2014/main" id="{FBDF22E5-2488-B144-8DDD-98135F43008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905062" y="6469243"/>
            <a:ext cx="1453127" cy="365127"/>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 id="2147483745" r:id="rId16"/>
    <p:sldLayoutId id="214748374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hyperlink" Target="https://geekymedics.com/molluscum-contagiosum/" TargetMode="External"/><Relationship Id="rId3" Type="http://schemas.openxmlformats.org/officeDocument/2006/relationships/image" Target="../media/image22.png"/><Relationship Id="rId7" Type="http://schemas.openxmlformats.org/officeDocument/2006/relationships/hyperlink" Target="https://www.eophtha.com/posts/ocular-manifestations-of-hiv-3#google_vignett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nejm.org/doi/full/10.1056/NEJM199807233390406"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s://www.freepik.com/premium-photo/realistic-image-eye-iris-cornea-retina-with-luminous-flash-brown-eye-3d-illustration_21041023.htm%20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medlineplus.gov/ency/imagepages/9909.htm"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hyperlink" Target="https://go.gale.com/ps/i.do?id=GALE%7CA330026881&amp;sid=googleScholar&amp;v=2.1&amp;it=r&amp;linkaccess=abs&amp;issn=10166742&amp;p=HRCA&amp;sw=w&amp;userGroupName=nm_p_oweb&amp;isGeoAuthType=true&amp;aty=geo" TargetMode="External"/><Relationship Id="rId3" Type="http://schemas.openxmlformats.org/officeDocument/2006/relationships/image" Target="../media/image28.png"/><Relationship Id="rId7" Type="http://schemas.openxmlformats.org/officeDocument/2006/relationships/hyperlink" Target="https://www.pagepress.org/journals/index.php/idr/article/view/idr.2012.e25/5112"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nejm.org/doi/full/10.1056/NEJM199807233390406"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s://www.atlasophthalmology.net/photo.jsf;jsessionid=3E156910E27A3579C3620F686B937B4B?node=7258&amp;locale=e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ajo.com/article/S0002-9394%2814%2971690-3/pdf" TargetMode="External"/><Relationship Id="rId5" Type="http://schemas.openxmlformats.org/officeDocument/2006/relationships/hyperlink" Target="https://www.nejm.org/doi/full/10.1056/NEJM199807233390406" TargetMode="Externa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hyperlink" Target="https://www.optometrists.org/general-practice-optometry/guide-to-eye-conditions/guide-to-corneal-diseases/keratitis/" TargetMode="External"/><Relationship Id="rId3" Type="http://schemas.openxmlformats.org/officeDocument/2006/relationships/image" Target="../media/image33.png"/><Relationship Id="rId7" Type="http://schemas.openxmlformats.org/officeDocument/2006/relationships/hyperlink" Target="https://www.nejm.org/doi/full/10.1056/NEJM199807233390406"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eophtha.com/posts/ocular-manifestations-of-hiv-3#google_vignette" TargetMode="External"/><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hyperlink" Target="https://eyesforears.net/episodes/ep02-infectiouskeratiti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ars.els-cdn.com/content/image/1-s2.0-S1568997214000184-gr3.jpg" TargetMode="External"/><Relationship Id="rId3" Type="http://schemas.openxmlformats.org/officeDocument/2006/relationships/image" Target="../media/image36.jpeg"/><Relationship Id="rId7" Type="http://schemas.openxmlformats.org/officeDocument/2006/relationships/hyperlink" Target="https://www.aoa.org/AOA/Images/Patients/Eye%20Conditions/AnteriorUveitis_AdobeStock_248413869.jp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eyewiki.aao.org/Ocular_Involvement_in_HIV/AIDS#cite_note-Sellitti-10" TargetMode="External"/><Relationship Id="rId5" Type="http://schemas.openxmlformats.org/officeDocument/2006/relationships/hyperlink" Target="https://www.nejm.org/doi/full/10.1056/NEJM199807233390406" TargetMode="Externa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hyperlink" Target="http://www.achromatopsia.info/reduced-visual-acuity/" TargetMode="External"/><Relationship Id="rId3" Type="http://schemas.openxmlformats.org/officeDocument/2006/relationships/image" Target="../media/image38.png"/><Relationship Id="rId7" Type="http://schemas.openxmlformats.org/officeDocument/2006/relationships/hyperlink" Target="https://jec.co.id/en/service/vitreoretina-1"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researchgate.net/figure/Diagram-of-the-human-eye-The-anterior-segment-of-the-eye-contains-the-cornea-iris_fig1_321951894" TargetMode="External"/><Relationship Id="rId5" Type="http://schemas.openxmlformats.org/officeDocument/2006/relationships/image" Target="../media/image40.jpeg"/><Relationship Id="rId10" Type="http://schemas.openxmlformats.org/officeDocument/2006/relationships/image" Target="../media/image41.jpeg"/><Relationship Id="rId4" Type="http://schemas.openxmlformats.org/officeDocument/2006/relationships/image" Target="../media/image39.jpeg"/><Relationship Id="rId9" Type="http://schemas.openxmlformats.org/officeDocument/2006/relationships/hyperlink" Target="https://www.focus-eye-clinic.com/en/retinal-surgery/retinal-detachme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imagebank.asrs.org/file/3352/hiv-retinopathy-r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nejm.org/doi/full/10.1056/NEJM199807233390406" TargetMode="Externa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hyperlink" Target="https://www.ncbi.nlm.nih.gov/books/NBK551705/figure/article-19496.image.f3/" TargetMode="External"/><Relationship Id="rId3" Type="http://schemas.openxmlformats.org/officeDocument/2006/relationships/image" Target="../media/image45.png"/><Relationship Id="rId7" Type="http://schemas.openxmlformats.org/officeDocument/2006/relationships/hyperlink" Target="https://www.nejm.org/doi/full/10.1056/NEJM199807233390406"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eyewiki.aao.org/Ocular_Involvement_in_HIV/AIDS#cite_note-Sellitti-10"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imagebank.asrs.org/file/28827/varicella-zoster-virus-retinitis" TargetMode="External"/><Relationship Id="rId5" Type="http://schemas.openxmlformats.org/officeDocument/2006/relationships/hyperlink" Target="https://www.nejm.org/doi/full/10.1056/NEJM199807233390406" TargetMode="Externa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eyewiki.aao.org/Toxoplasmosis" TargetMode="External"/><Relationship Id="rId3" Type="http://schemas.openxmlformats.org/officeDocument/2006/relationships/image" Target="../media/image50.png"/><Relationship Id="rId7" Type="http://schemas.openxmlformats.org/officeDocument/2006/relationships/hyperlink" Target="https://bjo.bmj.com/content/86/6/636"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nejm.org/doi/full/10.1056/NEJM199807233390406" TargetMode="External"/><Relationship Id="rId5" Type="http://schemas.openxmlformats.org/officeDocument/2006/relationships/image" Target="../media/image52.gif"/><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8" Type="http://schemas.openxmlformats.org/officeDocument/2006/relationships/hyperlink" Target="https://eyewiki.aao.org/Ocular_Involvement_in_HIV/AIDS#cite_note-Sellitti-10" TargetMode="External"/><Relationship Id="rId3" Type="http://schemas.openxmlformats.org/officeDocument/2006/relationships/image" Target="../media/image53.png"/><Relationship Id="rId7" Type="http://schemas.openxmlformats.org/officeDocument/2006/relationships/hyperlink" Target="https://www.eophtha.com/posts/ocular-manifestations-of-hiv-3#google_vignett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nejm.org/doi/full/10.1056/NEJM199807233390406" TargetMode="External"/><Relationship Id="rId5" Type="http://schemas.openxmlformats.org/officeDocument/2006/relationships/image" Target="../media/image55.jpeg"/><Relationship Id="rId10" Type="http://schemas.openxmlformats.org/officeDocument/2006/relationships/hyperlink" Target="https://imagebank.asrs.org/discover-new/files/4/25?q=syphilis" TargetMode="External"/><Relationship Id="rId4" Type="http://schemas.openxmlformats.org/officeDocument/2006/relationships/image" Target="../media/image54.jpeg"/><Relationship Id="rId9" Type="http://schemas.openxmlformats.org/officeDocument/2006/relationships/hyperlink" Target="https://retinatoday.com/articles/2018-may-june/recognizing-ocular-syphili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retinalphysician.com/issues/2012/july-aug/a-case-of-cryptoccocal-choroiditis-in-an-hiv-infec" TargetMode="External"/><Relationship Id="rId3" Type="http://schemas.openxmlformats.org/officeDocument/2006/relationships/image" Target="../media/image56.png"/><Relationship Id="rId7" Type="http://schemas.openxmlformats.org/officeDocument/2006/relationships/hyperlink" Target="https://www.atlasophthalmology.net/photo.jsf;jsessionid=2492BDA18B753BBB82B1BB4A25E7B8C5?node=1907&amp;locale=en"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nejm.org/doi/full/10.1056/NEJM199807233390406" TargetMode="External"/><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eyerounds.org/atlas/pages/orbital-lymphoma.html" TargetMode="External"/><Relationship Id="rId5" Type="http://schemas.openxmlformats.org/officeDocument/2006/relationships/hyperlink" Target="https://www.nejm.org/doi/full/10.1056/NEJM199807233390406" TargetMode="External"/><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targethiv.org/library/aetc-national-coordinating-resource-center-0" TargetMode="External"/><Relationship Id="rId3" Type="http://schemas.openxmlformats.org/officeDocument/2006/relationships/hyperlink" Target="http://nccc.ucsf.edu/" TargetMode="External"/><Relationship Id="rId7" Type="http://schemas.openxmlformats.org/officeDocument/2006/relationships/hyperlink" Target="https://aidsetc.org/nhc"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hyperlink" Target="mailto:ihsecho@salud.unm.edu" TargetMode="External"/><Relationship Id="rId11" Type="http://schemas.openxmlformats.org/officeDocument/2006/relationships/hyperlink" Target="http://www.scaetc.org/" TargetMode="External"/><Relationship Id="rId5" Type="http://schemas.openxmlformats.org/officeDocument/2006/relationships/hyperlink" Target="mailto:hivecho@salud.unm.edu" TargetMode="External"/><Relationship Id="rId10" Type="http://schemas.openxmlformats.org/officeDocument/2006/relationships/hyperlink" Target="mailto:scaetcecho@salud.unm.edu" TargetMode="External"/><Relationship Id="rId4" Type="http://schemas.openxmlformats.org/officeDocument/2006/relationships/hyperlink" Target="http://echo.unm.edu/" TargetMode="External"/><Relationship Id="rId9" Type="http://schemas.openxmlformats.org/officeDocument/2006/relationships/hyperlink" Target="https://www.hivma.org/globalassets/ektron-import/hivma/hivma-resource-directory.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aao.org/eye-health/anatomy/tear-duct" TargetMode="External"/><Relationship Id="rId3" Type="http://schemas.openxmlformats.org/officeDocument/2006/relationships/image" Target="../media/image13.jpeg"/><Relationship Id="rId7" Type="http://schemas.openxmlformats.org/officeDocument/2006/relationships/hyperlink" Target="https://massachusetts.networkofcare.org/mh/library/article.aspx?hwid=tp9807"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vecteezy.com/vector-art/22464689-two-closed-eye-detail-of-face-eyelid-with-eyelashes-flat-cartoon-illustration-isolated-on-white-background"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hyperlink" Target="https://jetem.org/hutchinsons_sign/" TargetMode="External"/><Relationship Id="rId3" Type="http://schemas.openxmlformats.org/officeDocument/2006/relationships/image" Target="../media/image16.png"/><Relationship Id="rId7" Type="http://schemas.openxmlformats.org/officeDocument/2006/relationships/hyperlink" Target="https://www.eophtha.com/posts/ocular-manifestations-of-hiv-3#google_vignett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nejm.org/doi/full/10.1056/NEJM199807233390406"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https://www.aao.org/education/image/kaposi-sarcoma-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nejm.org/doi/full/10.1056/NEJM199807233390406" TargetMode="Externa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2125249" y="1127144"/>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a:lnSpc>
                <a:spcPct val="100000"/>
              </a:lnSpc>
              <a:spcBef>
                <a:spcPts val="0"/>
              </a:spcBef>
              <a:defRPr/>
            </a:pPr>
            <a:r>
              <a:rPr lang="en-US" dirty="0">
                <a:solidFill>
                  <a:srgbClr val="008C99"/>
                </a:solidFill>
              </a:rPr>
              <a:t>HIV ECHO Clinic</a:t>
            </a:r>
          </a:p>
        </p:txBody>
      </p:sp>
      <p:sp>
        <p:nvSpPr>
          <p:cNvPr id="3" name="Text Placeholder 2"/>
          <p:cNvSpPr txBox="1">
            <a:spLocks/>
          </p:cNvSpPr>
          <p:nvPr/>
        </p:nvSpPr>
        <p:spPr>
          <a:xfrm>
            <a:off x="1733551" y="2809365"/>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US" sz="4000" dirty="0">
                <a:solidFill>
                  <a:schemeClr val="tx1"/>
                </a:solidFill>
              </a:rPr>
              <a:t>Ocular Findings in HIV</a:t>
            </a:r>
          </a:p>
        </p:txBody>
      </p:sp>
      <p:sp>
        <p:nvSpPr>
          <p:cNvPr id="4" name="Text Placeholder 2"/>
          <p:cNvSpPr txBox="1">
            <a:spLocks/>
          </p:cNvSpPr>
          <p:nvPr/>
        </p:nvSpPr>
        <p:spPr>
          <a:xfrm>
            <a:off x="3841316" y="3895128"/>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008C99"/>
                </a:solidFill>
              </a:rPr>
              <a:t>11 October 2023</a:t>
            </a:r>
          </a:p>
        </p:txBody>
      </p:sp>
      <p:sp>
        <p:nvSpPr>
          <p:cNvPr id="5" name="Text Placeholder 2"/>
          <p:cNvSpPr txBox="1">
            <a:spLocks/>
          </p:cNvSpPr>
          <p:nvPr/>
        </p:nvSpPr>
        <p:spPr>
          <a:xfrm>
            <a:off x="1962252" y="4973531"/>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200" dirty="0">
                <a:solidFill>
                  <a:srgbClr val="008C99"/>
                </a:solidFill>
              </a:rPr>
              <a:t>Professor and Department of </a:t>
            </a:r>
            <a:r>
              <a:rPr lang="en-US" sz="2200" dirty="0" err="1">
                <a:solidFill>
                  <a:srgbClr val="008C99"/>
                </a:solidFill>
              </a:rPr>
              <a:t>Opthamology</a:t>
            </a:r>
            <a:r>
              <a:rPr lang="en-US" sz="2200" dirty="0">
                <a:solidFill>
                  <a:srgbClr val="008C99"/>
                </a:solidFill>
              </a:rPr>
              <a:t> Chair</a:t>
            </a:r>
          </a:p>
          <a:p>
            <a:pPr>
              <a:spcBef>
                <a:spcPts val="0"/>
              </a:spcBef>
              <a:defRPr/>
            </a:pPr>
            <a:r>
              <a:rPr lang="en-US" sz="2200" dirty="0">
                <a:solidFill>
                  <a:srgbClr val="008C99"/>
                </a:solidFill>
              </a:rPr>
              <a:t>University of New Mexico Health Sciences Center</a:t>
            </a:r>
          </a:p>
        </p:txBody>
      </p:sp>
      <p:sp>
        <p:nvSpPr>
          <p:cNvPr id="6" name="Text Placeholder 2"/>
          <p:cNvSpPr txBox="1">
            <a:spLocks/>
          </p:cNvSpPr>
          <p:nvPr/>
        </p:nvSpPr>
        <p:spPr>
          <a:xfrm>
            <a:off x="1962252" y="4503088"/>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008C99"/>
                </a:solidFill>
              </a:rPr>
              <a:t>Robert B. Avery, MD, PhD</a:t>
            </a:r>
          </a:p>
        </p:txBody>
      </p:sp>
      <p:pic>
        <p:nvPicPr>
          <p:cNvPr id="7" name="Picture 6">
            <a:extLst>
              <a:ext uri="{FF2B5EF4-FFF2-40B4-BE49-F238E27FC236}">
                <a16:creationId xmlns:a16="http://schemas.microsoft.com/office/drawing/2014/main" id="{0CED03F1-6590-A542-9BF1-CB8C80AE74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537" y="5529911"/>
            <a:ext cx="1041797" cy="1039091"/>
          </a:xfrm>
          <a:prstGeom prst="rect">
            <a:avLst/>
          </a:prstGeom>
        </p:spPr>
      </p:pic>
      <p:sp>
        <p:nvSpPr>
          <p:cNvPr id="8" name="Text Placeholder 2">
            <a:extLst>
              <a:ext uri="{FF2B5EF4-FFF2-40B4-BE49-F238E27FC236}">
                <a16:creationId xmlns:a16="http://schemas.microsoft.com/office/drawing/2014/main" id="{1221F001-E7CF-6EE4-D6B6-9B10CA38CE4C}"/>
              </a:ext>
            </a:extLst>
          </p:cNvPr>
          <p:cNvSpPr txBox="1">
            <a:spLocks/>
          </p:cNvSpPr>
          <p:nvPr/>
        </p:nvSpPr>
        <p:spPr>
          <a:xfrm>
            <a:off x="1962252" y="5986540"/>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200" dirty="0">
                <a:solidFill>
                  <a:srgbClr val="008C99"/>
                </a:solidFill>
              </a:rPr>
              <a:t>University of New Mexico Health Sciences Center</a:t>
            </a:r>
          </a:p>
        </p:txBody>
      </p:sp>
      <p:sp>
        <p:nvSpPr>
          <p:cNvPr id="9" name="Text Placeholder 2">
            <a:extLst>
              <a:ext uri="{FF2B5EF4-FFF2-40B4-BE49-F238E27FC236}">
                <a16:creationId xmlns:a16="http://schemas.microsoft.com/office/drawing/2014/main" id="{79659FD4-C87F-66C5-9FAE-47B52EF9424E}"/>
              </a:ext>
            </a:extLst>
          </p:cNvPr>
          <p:cNvSpPr txBox="1">
            <a:spLocks/>
          </p:cNvSpPr>
          <p:nvPr/>
        </p:nvSpPr>
        <p:spPr>
          <a:xfrm>
            <a:off x="1962252" y="5622427"/>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008C99"/>
                </a:solidFill>
              </a:rPr>
              <a:t>Maritza Chavez, MSIII</a:t>
            </a: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54D98-BD76-8190-4EB3-238F90F02E9D}"/>
              </a:ext>
            </a:extLst>
          </p:cNvPr>
          <p:cNvSpPr>
            <a:spLocks noGrp="1"/>
          </p:cNvSpPr>
          <p:nvPr>
            <p:ph type="body" sz="quarter" idx="10"/>
          </p:nvPr>
        </p:nvSpPr>
        <p:spPr/>
        <p:txBody>
          <a:bodyPr/>
          <a:lstStyle/>
          <a:p>
            <a:r>
              <a:rPr lang="en-US" sz="3600" dirty="0"/>
              <a:t>Molluscum Contagiosum</a:t>
            </a:r>
            <a:endParaRPr lang="en-US" dirty="0"/>
          </a:p>
        </p:txBody>
      </p:sp>
      <p:sp>
        <p:nvSpPr>
          <p:cNvPr id="3" name="Text Placeholder 2">
            <a:extLst>
              <a:ext uri="{FF2B5EF4-FFF2-40B4-BE49-F238E27FC236}">
                <a16:creationId xmlns:a16="http://schemas.microsoft.com/office/drawing/2014/main" id="{263202B3-C909-9431-4A47-AEAA00C3B35D}"/>
              </a:ext>
            </a:extLst>
          </p:cNvPr>
          <p:cNvSpPr>
            <a:spLocks noGrp="1"/>
          </p:cNvSpPr>
          <p:nvPr>
            <p:ph type="body" sz="quarter" idx="20"/>
          </p:nvPr>
        </p:nvSpPr>
        <p:spPr>
          <a:xfrm>
            <a:off x="539532" y="1047850"/>
            <a:ext cx="11112939" cy="4467207"/>
          </a:xfrm>
        </p:spPr>
        <p:txBody>
          <a:bodyPr/>
          <a:lstStyle/>
          <a:p>
            <a:pPr>
              <a:lnSpc>
                <a:spcPct val="150000"/>
              </a:lnSpc>
            </a:pPr>
            <a:r>
              <a:rPr lang="en-US" dirty="0">
                <a:solidFill>
                  <a:schemeClr val="tx1"/>
                </a:solidFill>
              </a:rPr>
              <a:t>Multiple, small, painless umbilicated lesions</a:t>
            </a:r>
          </a:p>
          <a:p>
            <a:pPr>
              <a:lnSpc>
                <a:spcPct val="150000"/>
              </a:lnSpc>
            </a:pPr>
            <a:r>
              <a:rPr lang="en-US" dirty="0">
                <a:solidFill>
                  <a:schemeClr val="tx1"/>
                </a:solidFill>
              </a:rPr>
              <a:t>Can cause persistent ‘red eyes’ on the side with lesions</a:t>
            </a:r>
          </a:p>
          <a:p>
            <a:pPr>
              <a:lnSpc>
                <a:spcPct val="150000"/>
              </a:lnSpc>
            </a:pPr>
            <a:r>
              <a:rPr lang="en-US" dirty="0">
                <a:solidFill>
                  <a:schemeClr val="tx1"/>
                </a:solidFill>
              </a:rPr>
              <a:t>Treatment: cryotherapy, curettage, incision, and excision</a:t>
            </a:r>
          </a:p>
          <a:p>
            <a:endParaRPr lang="en-US" dirty="0"/>
          </a:p>
          <a:p>
            <a:endParaRPr lang="en-US" dirty="0"/>
          </a:p>
        </p:txBody>
      </p:sp>
      <p:pic>
        <p:nvPicPr>
          <p:cNvPr id="4" name="Picture 1" descr="page3image3748142528">
            <a:extLst>
              <a:ext uri="{FF2B5EF4-FFF2-40B4-BE49-F238E27FC236}">
                <a16:creationId xmlns:a16="http://schemas.microsoft.com/office/drawing/2014/main" id="{AB079DB5-4C3B-497B-631E-BFA13577D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52" y="3429000"/>
            <a:ext cx="4432407" cy="2176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n eye&#10;&#10;Description automatically generated">
            <a:extLst>
              <a:ext uri="{FF2B5EF4-FFF2-40B4-BE49-F238E27FC236}">
                <a16:creationId xmlns:a16="http://schemas.microsoft.com/office/drawing/2014/main" id="{9E268A50-D393-EEBF-456E-77FFD95D1535}"/>
              </a:ext>
            </a:extLst>
          </p:cNvPr>
          <p:cNvPicPr>
            <a:picLocks noChangeAspect="1"/>
          </p:cNvPicPr>
          <p:nvPr/>
        </p:nvPicPr>
        <p:blipFill>
          <a:blip r:embed="rId4"/>
          <a:stretch>
            <a:fillRect/>
          </a:stretch>
        </p:blipFill>
        <p:spPr>
          <a:xfrm>
            <a:off x="5563087" y="3291466"/>
            <a:ext cx="2378841" cy="2451339"/>
          </a:xfrm>
          <a:prstGeom prst="rect">
            <a:avLst/>
          </a:prstGeom>
        </p:spPr>
      </p:pic>
      <p:pic>
        <p:nvPicPr>
          <p:cNvPr id="6" name="Picture 2" descr="Molluscum contagiosum | Symptoms, Signs |Geeky Medics">
            <a:extLst>
              <a:ext uri="{FF2B5EF4-FFF2-40B4-BE49-F238E27FC236}">
                <a16:creationId xmlns:a16="http://schemas.microsoft.com/office/drawing/2014/main" id="{19565026-7AE8-59B0-D691-44B8833CF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1056" y="3429000"/>
            <a:ext cx="2945546" cy="22091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CDCA73F-1E7E-4464-E557-24E2E5112FA5}"/>
              </a:ext>
            </a:extLst>
          </p:cNvPr>
          <p:cNvSpPr txBox="1"/>
          <p:nvPr/>
        </p:nvSpPr>
        <p:spPr>
          <a:xfrm>
            <a:off x="2286000" y="6440016"/>
            <a:ext cx="8559209" cy="430887"/>
          </a:xfrm>
          <a:prstGeom prst="rect">
            <a:avLst/>
          </a:prstGeom>
          <a:noFill/>
        </p:spPr>
        <p:txBody>
          <a:bodyPr wrap="square">
            <a:spAutoFit/>
          </a:bodyPr>
          <a:lstStyle/>
          <a:p>
            <a:pPr algn="ctr"/>
            <a:r>
              <a:rPr lang="en-US" sz="1100" dirty="0">
                <a:solidFill>
                  <a:schemeClr val="bg1"/>
                </a:solidFill>
                <a:hlinkClick r:id="rId6">
                  <a:extLst>
                    <a:ext uri="{A12FA001-AC4F-418D-AE19-62706E023703}">
                      <ahyp:hlinkClr xmlns:ahyp="http://schemas.microsoft.com/office/drawing/2018/hyperlinkcolor" val="tx"/>
                    </a:ext>
                  </a:extLst>
                </a:hlinkClick>
              </a:rPr>
              <a:t>https://www.nejm.org/doi/full/10.1056</a:t>
            </a:r>
            <a:r>
              <a:rPr lang="en-US" sz="1100" dirty="0">
                <a:solidFill>
                  <a:srgbClr val="0563C1"/>
                </a:solidFill>
                <a:hlinkClick r:id="rId6">
                  <a:extLst>
                    <a:ext uri="{A12FA001-AC4F-418D-AE19-62706E023703}">
                      <ahyp:hlinkClr xmlns:ahyp="http://schemas.microsoft.com/office/drawing/2018/hyperlinkcolor" val="tx"/>
                    </a:ext>
                  </a:extLst>
                </a:hlinkClick>
              </a:rPr>
              <a:t>/</a:t>
            </a:r>
            <a:r>
              <a:rPr lang="en-US" sz="1100" dirty="0">
                <a:solidFill>
                  <a:schemeClr val="bg1"/>
                </a:solidFill>
                <a:hlinkClick r:id="rId6">
                  <a:extLst>
                    <a:ext uri="{A12FA001-AC4F-418D-AE19-62706E023703}">
                      <ahyp:hlinkClr xmlns:ahyp="http://schemas.microsoft.com/office/drawing/2018/hyperlinkcolor" val="tx"/>
                    </a:ext>
                  </a:extLst>
                </a:hlinkClick>
              </a:rPr>
              <a:t>NEJM199807233390406</a:t>
            </a:r>
            <a:r>
              <a:rPr lang="en-US" sz="1100" dirty="0">
                <a:solidFill>
                  <a:schemeClr val="bg1"/>
                </a:solidFill>
              </a:rPr>
              <a:t> 1: </a:t>
            </a:r>
            <a:r>
              <a:rPr lang="en-US" sz="11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1100" dirty="0">
                <a:solidFill>
                  <a:schemeClr val="bg1"/>
                </a:solidFill>
              </a:rPr>
              <a:t> 2: </a:t>
            </a:r>
            <a:r>
              <a:rPr lang="en-US" sz="1100" dirty="0">
                <a:solidFill>
                  <a:schemeClr val="bg1"/>
                </a:solidFill>
                <a:hlinkClick r:id="rId7">
                  <a:extLst>
                    <a:ext uri="{A12FA001-AC4F-418D-AE19-62706E023703}">
                      <ahyp:hlinkClr xmlns:ahyp="http://schemas.microsoft.com/office/drawing/2018/hyperlinkcolor" val="tx"/>
                    </a:ext>
                  </a:extLst>
                </a:hlinkClick>
              </a:rPr>
              <a:t>https://www.eophtha.com/posts/ocular-manifestations-of-hiv-3#google_vignette</a:t>
            </a:r>
            <a:r>
              <a:rPr lang="en-US" sz="1100" dirty="0">
                <a:solidFill>
                  <a:schemeClr val="bg1"/>
                </a:solidFill>
              </a:rPr>
              <a:t> 3: </a:t>
            </a:r>
            <a:r>
              <a:rPr lang="en-US" sz="1100" dirty="0">
                <a:solidFill>
                  <a:schemeClr val="bg1"/>
                </a:solidFill>
                <a:hlinkClick r:id="rId8">
                  <a:extLst>
                    <a:ext uri="{A12FA001-AC4F-418D-AE19-62706E023703}">
                      <ahyp:hlinkClr xmlns:ahyp="http://schemas.microsoft.com/office/drawing/2018/hyperlinkcolor" val="tx"/>
                    </a:ext>
                  </a:extLst>
                </a:hlinkClick>
              </a:rPr>
              <a:t>https://geekymedics.com/molluscum-contagiosum/</a:t>
            </a:r>
            <a:endParaRPr lang="en-US" sz="1100" dirty="0">
              <a:solidFill>
                <a:schemeClr val="bg1"/>
              </a:solidFill>
            </a:endParaRPr>
          </a:p>
        </p:txBody>
      </p:sp>
    </p:spTree>
    <p:extLst>
      <p:ext uri="{BB962C8B-B14F-4D97-AF65-F5344CB8AC3E}">
        <p14:creationId xmlns:p14="http://schemas.microsoft.com/office/powerpoint/2010/main" val="163404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599F2-8C3F-5461-188F-3A5783CACE8C}"/>
              </a:ext>
            </a:extLst>
          </p:cNvPr>
          <p:cNvSpPr>
            <a:spLocks noGrp="1"/>
          </p:cNvSpPr>
          <p:nvPr>
            <p:ph type="body" sz="quarter" idx="10"/>
          </p:nvPr>
        </p:nvSpPr>
        <p:spPr/>
        <p:txBody>
          <a:bodyPr/>
          <a:lstStyle/>
          <a:p>
            <a:r>
              <a:rPr lang="en-US" b="1" dirty="0"/>
              <a:t>Anterior Segment (front of eye)</a:t>
            </a:r>
            <a:endParaRPr lang="en-US" dirty="0"/>
          </a:p>
        </p:txBody>
      </p:sp>
      <p:sp>
        <p:nvSpPr>
          <p:cNvPr id="3" name="Text Placeholder 2">
            <a:extLst>
              <a:ext uri="{FF2B5EF4-FFF2-40B4-BE49-F238E27FC236}">
                <a16:creationId xmlns:a16="http://schemas.microsoft.com/office/drawing/2014/main" id="{7B33CF0B-FBE2-A62D-68EC-2C47CE4F3A3E}"/>
              </a:ext>
            </a:extLst>
          </p:cNvPr>
          <p:cNvSpPr>
            <a:spLocks noGrp="1"/>
          </p:cNvSpPr>
          <p:nvPr>
            <p:ph type="body" sz="quarter" idx="20"/>
          </p:nvPr>
        </p:nvSpPr>
        <p:spPr>
          <a:xfrm>
            <a:off x="539533" y="1233378"/>
            <a:ext cx="6084552" cy="4467207"/>
          </a:xfrm>
        </p:spPr>
        <p:txBody>
          <a:bodyPr/>
          <a:lstStyle/>
          <a:p>
            <a:r>
              <a:rPr lang="en-US" dirty="0">
                <a:solidFill>
                  <a:schemeClr val="tx1"/>
                </a:solidFill>
              </a:rPr>
              <a:t>What is the anterior segment?</a:t>
            </a:r>
          </a:p>
          <a:p>
            <a:pPr lvl="1"/>
            <a:r>
              <a:rPr lang="en-US" sz="2800" dirty="0">
                <a:solidFill>
                  <a:schemeClr val="tx1"/>
                </a:solidFill>
              </a:rPr>
              <a:t>Cornea</a:t>
            </a:r>
          </a:p>
          <a:p>
            <a:pPr lvl="1"/>
            <a:r>
              <a:rPr lang="en-US" sz="2800" dirty="0">
                <a:solidFill>
                  <a:schemeClr val="tx1"/>
                </a:solidFill>
              </a:rPr>
              <a:t>Conjunctiva/sclera</a:t>
            </a:r>
          </a:p>
          <a:p>
            <a:pPr lvl="1"/>
            <a:r>
              <a:rPr lang="en-US" sz="2800" dirty="0">
                <a:solidFill>
                  <a:schemeClr val="tx1"/>
                </a:solidFill>
              </a:rPr>
              <a:t>Iris</a:t>
            </a:r>
          </a:p>
          <a:p>
            <a:pPr lvl="1"/>
            <a:r>
              <a:rPr lang="en-US" sz="2800" dirty="0">
                <a:solidFill>
                  <a:schemeClr val="tx1"/>
                </a:solidFill>
              </a:rPr>
              <a:t>Anterior chamber                                    (space from lens forward)</a:t>
            </a:r>
          </a:p>
          <a:p>
            <a:endParaRPr lang="en-US" dirty="0">
              <a:solidFill>
                <a:schemeClr val="tx1"/>
              </a:solidFill>
            </a:endParaRPr>
          </a:p>
          <a:p>
            <a:endParaRPr lang="en-US" dirty="0">
              <a:solidFill>
                <a:schemeClr val="tx1"/>
              </a:solidFill>
            </a:endParaRPr>
          </a:p>
        </p:txBody>
      </p:sp>
      <p:pic>
        <p:nvPicPr>
          <p:cNvPr id="4" name="Picture 2" descr="Cornea: MedlinePlus Medical Encyclopedia Image">
            <a:extLst>
              <a:ext uri="{FF2B5EF4-FFF2-40B4-BE49-F238E27FC236}">
                <a16:creationId xmlns:a16="http://schemas.microsoft.com/office/drawing/2014/main" id="{A308557C-9837-5CE9-E65D-9A180366D2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85" t="4671" r="4252" b="12651"/>
          <a:stretch/>
        </p:blipFill>
        <p:spPr bwMode="auto">
          <a:xfrm>
            <a:off x="7158346" y="1127054"/>
            <a:ext cx="3328987" cy="25003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emium Photo | Realistic image of an eye iris cornea retina with luminous  flash brown eye 3d illustration">
            <a:extLst>
              <a:ext uri="{FF2B5EF4-FFF2-40B4-BE49-F238E27FC236}">
                <a16:creationId xmlns:a16="http://schemas.microsoft.com/office/drawing/2014/main" id="{74D5708F-B426-EE03-038E-589C52785F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229" y="3817090"/>
            <a:ext cx="2602720" cy="2602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nterior segment anatomy - American Academy of Ophthalmology">
            <a:extLst>
              <a:ext uri="{FF2B5EF4-FFF2-40B4-BE49-F238E27FC236}">
                <a16:creationId xmlns:a16="http://schemas.microsoft.com/office/drawing/2014/main" id="{AEEC9A2C-0DAE-5CC4-47FB-3AEAAF29A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4572" y="3816310"/>
            <a:ext cx="3864075" cy="260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CCED0A-4FB1-2328-1841-BE9FEB6787B0}"/>
              </a:ext>
            </a:extLst>
          </p:cNvPr>
          <p:cNvSpPr txBox="1"/>
          <p:nvPr/>
        </p:nvSpPr>
        <p:spPr>
          <a:xfrm>
            <a:off x="10487333" y="1098952"/>
            <a:ext cx="251992" cy="230832"/>
          </a:xfrm>
          <a:prstGeom prst="rect">
            <a:avLst/>
          </a:prstGeom>
          <a:noFill/>
        </p:spPr>
        <p:txBody>
          <a:bodyPr wrap="none" rtlCol="0">
            <a:spAutoFit/>
          </a:bodyPr>
          <a:lstStyle/>
          <a:p>
            <a:r>
              <a:rPr lang="en-US" sz="900" dirty="0"/>
              <a:t>1</a:t>
            </a:r>
          </a:p>
        </p:txBody>
      </p:sp>
      <p:sp>
        <p:nvSpPr>
          <p:cNvPr id="8" name="TextBox 7">
            <a:extLst>
              <a:ext uri="{FF2B5EF4-FFF2-40B4-BE49-F238E27FC236}">
                <a16:creationId xmlns:a16="http://schemas.microsoft.com/office/drawing/2014/main" id="{5FD175A4-4DCF-F313-BB78-6A58F7A454F9}"/>
              </a:ext>
            </a:extLst>
          </p:cNvPr>
          <p:cNvSpPr txBox="1"/>
          <p:nvPr/>
        </p:nvSpPr>
        <p:spPr>
          <a:xfrm>
            <a:off x="7839949" y="3824378"/>
            <a:ext cx="251992" cy="230832"/>
          </a:xfrm>
          <a:prstGeom prst="rect">
            <a:avLst/>
          </a:prstGeom>
          <a:noFill/>
        </p:spPr>
        <p:txBody>
          <a:bodyPr wrap="none" rtlCol="0">
            <a:spAutoFit/>
          </a:bodyPr>
          <a:lstStyle/>
          <a:p>
            <a:r>
              <a:rPr lang="en-US" sz="900" dirty="0"/>
              <a:t>2</a:t>
            </a:r>
          </a:p>
        </p:txBody>
      </p:sp>
      <p:sp>
        <p:nvSpPr>
          <p:cNvPr id="9" name="TextBox 8">
            <a:extLst>
              <a:ext uri="{FF2B5EF4-FFF2-40B4-BE49-F238E27FC236}">
                <a16:creationId xmlns:a16="http://schemas.microsoft.com/office/drawing/2014/main" id="{67116B23-CB58-76EB-AFFC-84334B74A4FE}"/>
              </a:ext>
            </a:extLst>
          </p:cNvPr>
          <p:cNvSpPr txBox="1"/>
          <p:nvPr/>
        </p:nvSpPr>
        <p:spPr>
          <a:xfrm>
            <a:off x="12038647" y="3816310"/>
            <a:ext cx="251992" cy="230832"/>
          </a:xfrm>
          <a:prstGeom prst="rect">
            <a:avLst/>
          </a:prstGeom>
          <a:noFill/>
        </p:spPr>
        <p:txBody>
          <a:bodyPr wrap="none" rtlCol="0">
            <a:spAutoFit/>
          </a:bodyPr>
          <a:lstStyle/>
          <a:p>
            <a:r>
              <a:rPr lang="en-US" sz="900" dirty="0"/>
              <a:t>3</a:t>
            </a:r>
          </a:p>
        </p:txBody>
      </p:sp>
      <p:sp>
        <p:nvSpPr>
          <p:cNvPr id="11" name="TextBox 10">
            <a:extLst>
              <a:ext uri="{FF2B5EF4-FFF2-40B4-BE49-F238E27FC236}">
                <a16:creationId xmlns:a16="http://schemas.microsoft.com/office/drawing/2014/main" id="{5B2F43F2-F6D3-DB87-28BC-B8E15408CAB6}"/>
              </a:ext>
            </a:extLst>
          </p:cNvPr>
          <p:cNvSpPr txBox="1"/>
          <p:nvPr/>
        </p:nvSpPr>
        <p:spPr>
          <a:xfrm>
            <a:off x="2402958" y="6432155"/>
            <a:ext cx="8452884" cy="430887"/>
          </a:xfrm>
          <a:prstGeom prst="rect">
            <a:avLst/>
          </a:prstGeom>
          <a:noFill/>
        </p:spPr>
        <p:txBody>
          <a:bodyPr wrap="square">
            <a:spAutoFit/>
          </a:bodyPr>
          <a:lstStyle/>
          <a:p>
            <a:r>
              <a:rPr lang="en-US" sz="1100" dirty="0">
                <a:solidFill>
                  <a:schemeClr val="bg1"/>
                </a:solidFill>
              </a:rPr>
              <a:t>1: </a:t>
            </a:r>
            <a:r>
              <a:rPr lang="en-US" sz="1100" dirty="0">
                <a:solidFill>
                  <a:schemeClr val="bg1"/>
                </a:solidFill>
                <a:hlinkClick r:id="rId6">
                  <a:extLst>
                    <a:ext uri="{A12FA001-AC4F-418D-AE19-62706E023703}">
                      <ahyp:hlinkClr xmlns:ahyp="http://schemas.microsoft.com/office/drawing/2018/hyperlinkcolor" val="tx"/>
                    </a:ext>
                  </a:extLst>
                </a:hlinkClick>
              </a:rPr>
              <a:t>https://medlineplus.gov/ency/imagepages/9909</a:t>
            </a:r>
            <a:r>
              <a:rPr lang="en-US" sz="1100" dirty="0">
                <a:solidFill>
                  <a:srgbClr val="0563C1"/>
                </a:solidFill>
                <a:hlinkClick r:id="rId6">
                  <a:extLst>
                    <a:ext uri="{A12FA001-AC4F-418D-AE19-62706E023703}">
                      <ahyp:hlinkClr xmlns:ahyp="http://schemas.microsoft.com/office/drawing/2018/hyperlinkcolor" val="tx"/>
                    </a:ext>
                  </a:extLst>
                </a:hlinkClick>
              </a:rPr>
              <a:t>.</a:t>
            </a:r>
            <a:r>
              <a:rPr lang="en-US" sz="1100" dirty="0">
                <a:solidFill>
                  <a:schemeClr val="bg1"/>
                </a:solidFill>
                <a:hlinkClick r:id="rId6">
                  <a:extLst>
                    <a:ext uri="{A12FA001-AC4F-418D-AE19-62706E023703}">
                      <ahyp:hlinkClr xmlns:ahyp="http://schemas.microsoft.com/office/drawing/2018/hyperlinkcolor" val="tx"/>
                    </a:ext>
                  </a:extLst>
                </a:hlinkClick>
              </a:rPr>
              <a:t>htm</a:t>
            </a:r>
            <a:r>
              <a:rPr lang="en-US" sz="1100" dirty="0">
                <a:solidFill>
                  <a:schemeClr val="bg1"/>
                </a:solidFill>
              </a:rPr>
              <a:t> 2: </a:t>
            </a:r>
            <a:r>
              <a:rPr lang="en-US" sz="1100" dirty="0">
                <a:solidFill>
                  <a:schemeClr val="bg1"/>
                </a:solidFill>
                <a:hlinkClick r:id="rId7">
                  <a:extLst>
                    <a:ext uri="{A12FA001-AC4F-418D-AE19-62706E023703}">
                      <ahyp:hlinkClr xmlns:ahyp="http://schemas.microsoft.com/office/drawing/2018/hyperlinkcolor" val="tx"/>
                    </a:ext>
                  </a:extLst>
                </a:hlinkClick>
              </a:rPr>
              <a:t>https://www.freepik.com/premium-photo/realistic-image-eye-iris-cornea-retina-with-luminous-flash-brown-eye-3d-illustration_21041023.htm 3</a:t>
            </a:r>
            <a:r>
              <a:rPr lang="en-US" sz="1100" dirty="0">
                <a:solidFill>
                  <a:schemeClr val="bg1"/>
                </a:solidFill>
              </a:rPr>
              <a:t>:https://</a:t>
            </a:r>
            <a:r>
              <a:rPr lang="en-US" sz="1100" dirty="0" err="1">
                <a:solidFill>
                  <a:schemeClr val="bg1"/>
                </a:solidFill>
              </a:rPr>
              <a:t>www.aao.org</a:t>
            </a:r>
            <a:r>
              <a:rPr lang="en-US" sz="1100" dirty="0">
                <a:solidFill>
                  <a:schemeClr val="bg1"/>
                </a:solidFill>
              </a:rPr>
              <a:t>/education/image/anterior-segment-anatomy-2</a:t>
            </a:r>
          </a:p>
        </p:txBody>
      </p:sp>
    </p:spTree>
    <p:extLst>
      <p:ext uri="{BB962C8B-B14F-4D97-AF65-F5344CB8AC3E}">
        <p14:creationId xmlns:p14="http://schemas.microsoft.com/office/powerpoint/2010/main" val="240041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1A2C69-792D-E765-7D3B-FAB0432C6CEF}"/>
              </a:ext>
            </a:extLst>
          </p:cNvPr>
          <p:cNvSpPr>
            <a:spLocks noGrp="1"/>
          </p:cNvSpPr>
          <p:nvPr>
            <p:ph type="body" sz="quarter" idx="10"/>
          </p:nvPr>
        </p:nvSpPr>
        <p:spPr/>
        <p:txBody>
          <a:bodyPr/>
          <a:lstStyle/>
          <a:p>
            <a:r>
              <a:rPr lang="en-US" sz="3600" dirty="0"/>
              <a:t>Conjunctival </a:t>
            </a:r>
            <a:r>
              <a:rPr lang="en-US" sz="3600" dirty="0" err="1"/>
              <a:t>Microvasculopathy</a:t>
            </a:r>
            <a:endParaRPr lang="en-US" dirty="0"/>
          </a:p>
        </p:txBody>
      </p:sp>
      <p:sp>
        <p:nvSpPr>
          <p:cNvPr id="3" name="Text Placeholder 2">
            <a:extLst>
              <a:ext uri="{FF2B5EF4-FFF2-40B4-BE49-F238E27FC236}">
                <a16:creationId xmlns:a16="http://schemas.microsoft.com/office/drawing/2014/main" id="{42830181-31AD-9433-180E-0F832B9FC95E}"/>
              </a:ext>
            </a:extLst>
          </p:cNvPr>
          <p:cNvSpPr>
            <a:spLocks noGrp="1"/>
          </p:cNvSpPr>
          <p:nvPr>
            <p:ph type="body" sz="quarter" idx="20"/>
          </p:nvPr>
        </p:nvSpPr>
        <p:spPr>
          <a:xfrm>
            <a:off x="478727" y="1195396"/>
            <a:ext cx="5167139" cy="4467207"/>
          </a:xfrm>
        </p:spPr>
        <p:txBody>
          <a:bodyPr/>
          <a:lstStyle/>
          <a:p>
            <a:r>
              <a:rPr lang="en-US" dirty="0">
                <a:solidFill>
                  <a:schemeClr val="tx1"/>
                </a:solidFill>
              </a:rPr>
              <a:t>Best seen with a slit-lamp biomicroscope</a:t>
            </a:r>
          </a:p>
          <a:p>
            <a:endParaRPr lang="en-US" sz="800" dirty="0">
              <a:solidFill>
                <a:schemeClr val="tx1"/>
              </a:solidFill>
            </a:endParaRPr>
          </a:p>
          <a:p>
            <a:r>
              <a:rPr lang="en-US" dirty="0">
                <a:solidFill>
                  <a:schemeClr val="tx1"/>
                </a:solidFill>
              </a:rPr>
              <a:t>Asymptomatic</a:t>
            </a:r>
          </a:p>
          <a:p>
            <a:endParaRPr lang="en-US" sz="800" dirty="0">
              <a:solidFill>
                <a:schemeClr val="tx1"/>
              </a:solidFill>
            </a:endParaRPr>
          </a:p>
          <a:p>
            <a:r>
              <a:rPr lang="en-US" dirty="0">
                <a:solidFill>
                  <a:schemeClr val="tx1"/>
                </a:solidFill>
              </a:rPr>
              <a:t>Changes include </a:t>
            </a:r>
          </a:p>
          <a:p>
            <a:pPr lvl="1"/>
            <a:r>
              <a:rPr lang="en-US" dirty="0">
                <a:solidFill>
                  <a:schemeClr val="tx1"/>
                </a:solidFill>
              </a:rPr>
              <a:t>segmental vascular dilatation and narrowing</a:t>
            </a:r>
          </a:p>
          <a:p>
            <a:pPr lvl="1"/>
            <a:r>
              <a:rPr lang="en-US" dirty="0">
                <a:solidFill>
                  <a:schemeClr val="tx1"/>
                </a:solidFill>
              </a:rPr>
              <a:t>microaneurysm formation</a:t>
            </a:r>
          </a:p>
          <a:p>
            <a:pPr lvl="1"/>
            <a:r>
              <a:rPr lang="en-US" dirty="0">
                <a:solidFill>
                  <a:schemeClr val="tx1"/>
                </a:solidFill>
              </a:rPr>
              <a:t>comma-shaped vascular appearing fragments</a:t>
            </a:r>
          </a:p>
          <a:p>
            <a:pPr lvl="1"/>
            <a:r>
              <a:rPr lang="en-US" dirty="0">
                <a:solidFill>
                  <a:schemeClr val="tx1"/>
                </a:solidFill>
              </a:rPr>
              <a:t>“sludging” of the blood column</a:t>
            </a:r>
          </a:p>
          <a:p>
            <a:endParaRPr lang="en-US" dirty="0"/>
          </a:p>
          <a:p>
            <a:endParaRPr lang="en-US" dirty="0"/>
          </a:p>
        </p:txBody>
      </p:sp>
      <p:pic>
        <p:nvPicPr>
          <p:cNvPr id="4" name="Picture 2" descr="page3image3748134464">
            <a:extLst>
              <a:ext uri="{FF2B5EF4-FFF2-40B4-BE49-F238E27FC236}">
                <a16:creationId xmlns:a16="http://schemas.microsoft.com/office/drawing/2014/main" id="{28173D4E-5CE3-1E75-FA0F-869AD1274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097" y="1432616"/>
            <a:ext cx="2708801" cy="1879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uman immunodeficiency virus and its effects on the visual system |  Infectious Disease Reports">
            <a:extLst>
              <a:ext uri="{FF2B5EF4-FFF2-40B4-BE49-F238E27FC236}">
                <a16:creationId xmlns:a16="http://schemas.microsoft.com/office/drawing/2014/main" id="{CB6EB4A9-A098-04A5-6565-E47D1C770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569" y="1459510"/>
            <a:ext cx="2992032" cy="1705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IV and the eye: in an area of high HIV prevalence, HIV-related ocular  lesions are relatively common - Document - Gale OneFile: Health and Medicine">
            <a:extLst>
              <a:ext uri="{FF2B5EF4-FFF2-40B4-BE49-F238E27FC236}">
                <a16:creationId xmlns:a16="http://schemas.microsoft.com/office/drawing/2014/main" id="{C127FE8F-8AD7-8BB5-916A-0C455273D3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126" b="30407"/>
          <a:stretch/>
        </p:blipFill>
        <p:spPr bwMode="auto">
          <a:xfrm>
            <a:off x="7166138" y="3547884"/>
            <a:ext cx="3882862" cy="23478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A7BFA2E-8EF1-9646-E965-C6D4B04C3A02}"/>
              </a:ext>
            </a:extLst>
          </p:cNvPr>
          <p:cNvSpPr txBox="1"/>
          <p:nvPr/>
        </p:nvSpPr>
        <p:spPr>
          <a:xfrm>
            <a:off x="2264735" y="6433826"/>
            <a:ext cx="8601739" cy="461665"/>
          </a:xfrm>
          <a:prstGeom prst="rect">
            <a:avLst/>
          </a:prstGeom>
          <a:noFill/>
        </p:spPr>
        <p:txBody>
          <a:bodyPr wrap="square">
            <a:spAutoFit/>
          </a:bodyPr>
          <a:lstStyle/>
          <a:p>
            <a:pPr algn="ctr"/>
            <a:r>
              <a:rPr lang="en-US" sz="800" dirty="0">
                <a:solidFill>
                  <a:schemeClr val="bg1"/>
                </a:solidFill>
                <a:hlinkClick r:id="rId6">
                  <a:extLst>
                    <a:ext uri="{A12FA001-AC4F-418D-AE19-62706E023703}">
                      <ahyp:hlinkClr xmlns:ahyp="http://schemas.microsoft.com/office/drawing/2018/hyperlinkcolor" val="tx"/>
                    </a:ext>
                  </a:extLst>
                </a:hlinkClick>
              </a:rPr>
              <a:t>https://www.nejm.org/doi/full/10.1056</a:t>
            </a:r>
            <a:r>
              <a:rPr lang="en-US" sz="800" dirty="0">
                <a:solidFill>
                  <a:srgbClr val="0563C1"/>
                </a:solidFill>
                <a:hlinkClick r:id="rId6">
                  <a:extLst>
                    <a:ext uri="{A12FA001-AC4F-418D-AE19-62706E023703}">
                      <ahyp:hlinkClr xmlns:ahyp="http://schemas.microsoft.com/office/drawing/2018/hyperlinkcolor" val="tx"/>
                    </a:ext>
                  </a:extLst>
                </a:hlinkClick>
              </a:rPr>
              <a:t>/</a:t>
            </a:r>
            <a:r>
              <a:rPr lang="en-US" sz="800" dirty="0">
                <a:solidFill>
                  <a:schemeClr val="bg1"/>
                </a:solidFill>
                <a:hlinkClick r:id="rId6">
                  <a:extLst>
                    <a:ext uri="{A12FA001-AC4F-418D-AE19-62706E023703}">
                      <ahyp:hlinkClr xmlns:ahyp="http://schemas.microsoft.com/office/drawing/2018/hyperlinkcolor" val="tx"/>
                    </a:ext>
                  </a:extLst>
                </a:hlinkClick>
              </a:rPr>
              <a:t>NEJM199807233390406</a:t>
            </a:r>
            <a:r>
              <a:rPr lang="en-US" sz="800" dirty="0">
                <a:solidFill>
                  <a:schemeClr val="bg1"/>
                </a:solidFill>
              </a:rPr>
              <a:t> 1: </a:t>
            </a:r>
            <a:r>
              <a:rPr lang="en-US" sz="8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800" dirty="0">
                <a:solidFill>
                  <a:schemeClr val="bg1"/>
                </a:solidFill>
              </a:rPr>
              <a:t> 2: </a:t>
            </a:r>
            <a:r>
              <a:rPr lang="en-US" sz="800" dirty="0">
                <a:solidFill>
                  <a:schemeClr val="bg1"/>
                </a:solidFill>
                <a:hlinkClick r:id="rId7">
                  <a:extLst>
                    <a:ext uri="{A12FA001-AC4F-418D-AE19-62706E023703}">
                      <ahyp:hlinkClr xmlns:ahyp="http://schemas.microsoft.com/office/drawing/2018/hyperlinkcolor" val="tx"/>
                    </a:ext>
                  </a:extLst>
                </a:hlinkClick>
              </a:rPr>
              <a:t>https://www.pagepress.org/journals/index.php/idr/article/view/idr.2012.e25/5112</a:t>
            </a:r>
            <a:r>
              <a:rPr lang="en-US" sz="800" dirty="0">
                <a:solidFill>
                  <a:schemeClr val="bg1"/>
                </a:solidFill>
              </a:rPr>
              <a:t> 3: </a:t>
            </a:r>
            <a:r>
              <a:rPr lang="en-US" sz="800" dirty="0">
                <a:solidFill>
                  <a:schemeClr val="bg1"/>
                </a:solidFill>
                <a:hlinkClick r:id="rId8">
                  <a:extLst>
                    <a:ext uri="{A12FA001-AC4F-418D-AE19-62706E023703}">
                      <ahyp:hlinkClr xmlns:ahyp="http://schemas.microsoft.com/office/drawing/2018/hyperlinkcolor" val="tx"/>
                    </a:ext>
                  </a:extLst>
                </a:hlinkClick>
              </a:rPr>
              <a:t>https://go.gale.com/ps/i.do?id=GALE%7CA330026881&amp;sid=googleScholar&amp;v=2.1&amp;it=r&amp;linkaccess=abs&amp;issn=10166742&amp;p=HRCA&amp;sw=w&amp;userGroupName=nm_p_oweb&amp;isGeoAuthType=true&amp;aty=geo</a:t>
            </a:r>
            <a:endParaRPr lang="en-US" sz="800" dirty="0">
              <a:solidFill>
                <a:schemeClr val="bg1"/>
              </a:solidFill>
            </a:endParaRPr>
          </a:p>
        </p:txBody>
      </p:sp>
    </p:spTree>
    <p:extLst>
      <p:ext uri="{BB962C8B-B14F-4D97-AF65-F5344CB8AC3E}">
        <p14:creationId xmlns:p14="http://schemas.microsoft.com/office/powerpoint/2010/main" val="317740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211F16-678D-4B8D-E59F-57075DA55355}"/>
              </a:ext>
            </a:extLst>
          </p:cNvPr>
          <p:cNvSpPr>
            <a:spLocks noGrp="1"/>
          </p:cNvSpPr>
          <p:nvPr>
            <p:ph type="body" sz="quarter" idx="10"/>
          </p:nvPr>
        </p:nvSpPr>
        <p:spPr/>
        <p:txBody>
          <a:bodyPr/>
          <a:lstStyle/>
          <a:p>
            <a:r>
              <a:rPr lang="en-US" sz="3600" dirty="0"/>
              <a:t>Keratoconjunctivitis Sicca (Dry Eye Disease)</a:t>
            </a:r>
            <a:endParaRPr lang="en-US" dirty="0"/>
          </a:p>
        </p:txBody>
      </p:sp>
      <p:sp>
        <p:nvSpPr>
          <p:cNvPr id="3" name="Text Placeholder 2">
            <a:extLst>
              <a:ext uri="{FF2B5EF4-FFF2-40B4-BE49-F238E27FC236}">
                <a16:creationId xmlns:a16="http://schemas.microsoft.com/office/drawing/2014/main" id="{50D3A1BE-6C4F-2D3F-CC52-EB4AD94F61C9}"/>
              </a:ext>
            </a:extLst>
          </p:cNvPr>
          <p:cNvSpPr>
            <a:spLocks noGrp="1"/>
          </p:cNvSpPr>
          <p:nvPr>
            <p:ph type="body" sz="quarter" idx="20"/>
          </p:nvPr>
        </p:nvSpPr>
        <p:spPr>
          <a:xfrm>
            <a:off x="539532" y="1233378"/>
            <a:ext cx="6648077" cy="5022456"/>
          </a:xfrm>
        </p:spPr>
        <p:txBody>
          <a:bodyPr/>
          <a:lstStyle/>
          <a:p>
            <a:r>
              <a:rPr lang="en-US" dirty="0">
                <a:solidFill>
                  <a:schemeClr val="tx1"/>
                </a:solidFill>
              </a:rPr>
              <a:t>Affects 10-20% of PWH</a:t>
            </a:r>
          </a:p>
          <a:p>
            <a:r>
              <a:rPr lang="en-US" dirty="0">
                <a:solidFill>
                  <a:schemeClr val="tx1"/>
                </a:solidFill>
              </a:rPr>
              <a:t>Most commonly occurs during later stages of HIV</a:t>
            </a:r>
          </a:p>
          <a:p>
            <a:r>
              <a:rPr lang="en-US" dirty="0">
                <a:solidFill>
                  <a:schemeClr val="tx1"/>
                </a:solidFill>
              </a:rPr>
              <a:t>Can be diagnosed using and interpalpebral rose-</a:t>
            </a:r>
            <a:r>
              <a:rPr lang="en-US" dirty="0" err="1">
                <a:solidFill>
                  <a:schemeClr val="tx1"/>
                </a:solidFill>
              </a:rPr>
              <a:t>bengal</a:t>
            </a:r>
            <a:r>
              <a:rPr lang="en-US" dirty="0">
                <a:solidFill>
                  <a:schemeClr val="tx1"/>
                </a:solidFill>
              </a:rPr>
              <a:t> staining and Schirmer’s testing</a:t>
            </a:r>
          </a:p>
          <a:p>
            <a:r>
              <a:rPr lang="en-US" dirty="0">
                <a:solidFill>
                  <a:schemeClr val="tx1"/>
                </a:solidFill>
              </a:rPr>
              <a:t>Possible causes:</a:t>
            </a:r>
          </a:p>
          <a:p>
            <a:pPr lvl="1"/>
            <a:r>
              <a:rPr lang="en-US" dirty="0">
                <a:solidFill>
                  <a:schemeClr val="tx1"/>
                </a:solidFill>
              </a:rPr>
              <a:t>HIV-mediated inflammation </a:t>
            </a:r>
          </a:p>
          <a:p>
            <a:pPr lvl="1"/>
            <a:r>
              <a:rPr lang="en-US" dirty="0">
                <a:solidFill>
                  <a:schemeClr val="tx1"/>
                </a:solidFill>
              </a:rPr>
              <a:t>Destruction of the lacrimal glands</a:t>
            </a:r>
          </a:p>
          <a:p>
            <a:pPr lvl="1"/>
            <a:r>
              <a:rPr lang="en-US" dirty="0">
                <a:solidFill>
                  <a:schemeClr val="tx1"/>
                </a:solidFill>
              </a:rPr>
              <a:t>Lagophthalmos </a:t>
            </a:r>
          </a:p>
          <a:p>
            <a:pPr lvl="1"/>
            <a:r>
              <a:rPr lang="en-US" dirty="0">
                <a:solidFill>
                  <a:schemeClr val="tx1"/>
                </a:solidFill>
              </a:rPr>
              <a:t>A decrease in blinking from encephalopathy</a:t>
            </a:r>
          </a:p>
          <a:p>
            <a:r>
              <a:rPr lang="en-US" dirty="0">
                <a:solidFill>
                  <a:schemeClr val="tx1"/>
                </a:solidFill>
              </a:rPr>
              <a:t>Easily treatable with lubricating eye drops</a:t>
            </a:r>
          </a:p>
          <a:p>
            <a:endParaRPr lang="en-US" dirty="0"/>
          </a:p>
          <a:p>
            <a:endParaRPr lang="en-US" dirty="0"/>
          </a:p>
        </p:txBody>
      </p:sp>
      <p:pic>
        <p:nvPicPr>
          <p:cNvPr id="4" name="Picture 2">
            <a:extLst>
              <a:ext uri="{FF2B5EF4-FFF2-40B4-BE49-F238E27FC236}">
                <a16:creationId xmlns:a16="http://schemas.microsoft.com/office/drawing/2014/main" id="{BBD1BFF2-0D07-084E-1630-B1F75462B4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36"/>
          <a:stretch/>
        </p:blipFill>
        <p:spPr bwMode="auto">
          <a:xfrm>
            <a:off x="7817077" y="3702173"/>
            <a:ext cx="3723345" cy="1937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lose-up of a human eye&#10;&#10;Description automatically generated">
            <a:extLst>
              <a:ext uri="{FF2B5EF4-FFF2-40B4-BE49-F238E27FC236}">
                <a16:creationId xmlns:a16="http://schemas.microsoft.com/office/drawing/2014/main" id="{C115F572-BEC0-0B1B-E46E-33A34A371ACA}"/>
              </a:ext>
            </a:extLst>
          </p:cNvPr>
          <p:cNvPicPr>
            <a:picLocks noChangeAspect="1"/>
          </p:cNvPicPr>
          <p:nvPr/>
        </p:nvPicPr>
        <p:blipFill>
          <a:blip r:embed="rId4"/>
          <a:stretch>
            <a:fillRect/>
          </a:stretch>
        </p:blipFill>
        <p:spPr>
          <a:xfrm>
            <a:off x="8266282" y="1598401"/>
            <a:ext cx="2824936" cy="1830599"/>
          </a:xfrm>
          <a:prstGeom prst="rect">
            <a:avLst/>
          </a:prstGeom>
        </p:spPr>
      </p:pic>
      <p:sp>
        <p:nvSpPr>
          <p:cNvPr id="9" name="TextBox 8">
            <a:extLst>
              <a:ext uri="{FF2B5EF4-FFF2-40B4-BE49-F238E27FC236}">
                <a16:creationId xmlns:a16="http://schemas.microsoft.com/office/drawing/2014/main" id="{7C495237-4B36-C5D5-32AC-B1BF6A81E196}"/>
              </a:ext>
            </a:extLst>
          </p:cNvPr>
          <p:cNvSpPr txBox="1"/>
          <p:nvPr/>
        </p:nvSpPr>
        <p:spPr>
          <a:xfrm>
            <a:off x="2254102" y="6444459"/>
            <a:ext cx="8559210" cy="461665"/>
          </a:xfrm>
          <a:prstGeom prst="rect">
            <a:avLst/>
          </a:prstGeom>
          <a:noFill/>
        </p:spPr>
        <p:txBody>
          <a:bodyPr wrap="square">
            <a:spAutoFit/>
          </a:bodyPr>
          <a:lstStyle/>
          <a:p>
            <a:pPr algn="ctr"/>
            <a:r>
              <a:rPr lang="en-US" sz="1200" dirty="0">
                <a:solidFill>
                  <a:schemeClr val="bg1"/>
                </a:solidFill>
                <a:hlinkClick r:id="rId5">
                  <a:extLst>
                    <a:ext uri="{A12FA001-AC4F-418D-AE19-62706E023703}">
                      <ahyp:hlinkClr xmlns:ahyp="http://schemas.microsoft.com/office/drawing/2018/hyperlinkcolor" val="tx"/>
                    </a:ext>
                  </a:extLst>
                </a:hlinkClick>
              </a:rPr>
              <a:t>https://www.nejm.org/doi/full/10.1056</a:t>
            </a:r>
            <a:r>
              <a:rPr lang="en-US" sz="1200" dirty="0">
                <a:solidFill>
                  <a:srgbClr val="0563C1"/>
                </a:solidFill>
                <a:hlinkClick r:id="rId5">
                  <a:extLst>
                    <a:ext uri="{A12FA001-AC4F-418D-AE19-62706E023703}">
                      <ahyp:hlinkClr xmlns:ahyp="http://schemas.microsoft.com/office/drawing/2018/hyperlinkcolor" val="tx"/>
                    </a:ext>
                  </a:extLst>
                </a:hlinkClick>
              </a:rPr>
              <a:t>/</a:t>
            </a:r>
            <a:r>
              <a:rPr lang="en-US" sz="1200" dirty="0">
                <a:solidFill>
                  <a:schemeClr val="bg1"/>
                </a:solidFill>
                <a:hlinkClick r:id="rId5">
                  <a:extLst>
                    <a:ext uri="{A12FA001-AC4F-418D-AE19-62706E023703}">
                      <ahyp:hlinkClr xmlns:ahyp="http://schemas.microsoft.com/office/drawing/2018/hyperlinkcolor" val="tx"/>
                    </a:ext>
                  </a:extLst>
                </a:hlinkClick>
              </a:rPr>
              <a:t>NEJM199807233390406</a:t>
            </a:r>
            <a:r>
              <a:rPr lang="en-US" sz="1200" dirty="0">
                <a:solidFill>
                  <a:schemeClr val="bg1"/>
                </a:solidFill>
              </a:rPr>
              <a:t> 1: </a:t>
            </a:r>
            <a:r>
              <a:rPr lang="en-US" sz="1200" dirty="0">
                <a:solidFill>
                  <a:schemeClr val="bg1"/>
                </a:solidFill>
                <a:hlinkClick r:id="rId6">
                  <a:extLst>
                    <a:ext uri="{A12FA001-AC4F-418D-AE19-62706E023703}">
                      <ahyp:hlinkClr xmlns:ahyp="http://schemas.microsoft.com/office/drawing/2018/hyperlinkcolor" val="tx"/>
                    </a:ext>
                  </a:extLst>
                </a:hlinkClick>
              </a:rPr>
              <a:t>https://www.ajo.com/article/S0002-9394%2814%2971690-3/pdf</a:t>
            </a:r>
            <a:r>
              <a:rPr lang="en-US" sz="1200" dirty="0">
                <a:solidFill>
                  <a:schemeClr val="bg1"/>
                </a:solidFill>
              </a:rPr>
              <a:t> 2: </a:t>
            </a:r>
            <a:r>
              <a:rPr lang="en-US" sz="1200" dirty="0">
                <a:solidFill>
                  <a:schemeClr val="bg1"/>
                </a:solidFill>
                <a:hlinkClick r:id="rId7">
                  <a:extLst>
                    <a:ext uri="{A12FA001-AC4F-418D-AE19-62706E023703}">
                      <ahyp:hlinkClr xmlns:ahyp="http://schemas.microsoft.com/office/drawing/2018/hyperlinkcolor" val="tx"/>
                    </a:ext>
                  </a:extLst>
                </a:hlinkClick>
              </a:rPr>
              <a:t>https://www.atlasophthalmology.net/photo.jsf;jsessionid=3E156910E27A3579C3620F686B937B4B?node=7258&amp;locale=en</a:t>
            </a:r>
            <a:r>
              <a:rPr lang="en-US" sz="1200" dirty="0">
                <a:solidFill>
                  <a:schemeClr val="bg1"/>
                </a:solidFill>
              </a:rPr>
              <a:t> </a:t>
            </a:r>
          </a:p>
        </p:txBody>
      </p:sp>
      <p:sp>
        <p:nvSpPr>
          <p:cNvPr id="8" name="Rectangle 7">
            <a:extLst>
              <a:ext uri="{FF2B5EF4-FFF2-40B4-BE49-F238E27FC236}">
                <a16:creationId xmlns:a16="http://schemas.microsoft.com/office/drawing/2014/main" id="{FB5A79C8-A88A-FDAE-2CF6-F56EA721A545}"/>
              </a:ext>
            </a:extLst>
          </p:cNvPr>
          <p:cNvSpPr/>
          <p:nvPr/>
        </p:nvSpPr>
        <p:spPr>
          <a:xfrm>
            <a:off x="8519532" y="4538547"/>
            <a:ext cx="490653" cy="245326"/>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A070CD-9FC8-423A-B4AD-BC1C98EE590C}"/>
              </a:ext>
            </a:extLst>
          </p:cNvPr>
          <p:cNvSpPr/>
          <p:nvPr/>
        </p:nvSpPr>
        <p:spPr>
          <a:xfrm>
            <a:off x="10188497" y="4538547"/>
            <a:ext cx="490653" cy="245326"/>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02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86706E-BDD7-9600-B1E6-D1234EBE0125}"/>
              </a:ext>
            </a:extLst>
          </p:cNvPr>
          <p:cNvSpPr>
            <a:spLocks noGrp="1"/>
          </p:cNvSpPr>
          <p:nvPr>
            <p:ph type="body" sz="quarter" idx="10"/>
          </p:nvPr>
        </p:nvSpPr>
        <p:spPr/>
        <p:txBody>
          <a:bodyPr/>
          <a:lstStyle/>
          <a:p>
            <a:r>
              <a:rPr lang="en-US" dirty="0"/>
              <a:t>Infectious Keratitis (Corneal Infection)</a:t>
            </a:r>
          </a:p>
        </p:txBody>
      </p:sp>
      <p:sp>
        <p:nvSpPr>
          <p:cNvPr id="3" name="Text Placeholder 2">
            <a:extLst>
              <a:ext uri="{FF2B5EF4-FFF2-40B4-BE49-F238E27FC236}">
                <a16:creationId xmlns:a16="http://schemas.microsoft.com/office/drawing/2014/main" id="{7C371EA9-9687-8223-CEC8-E400F1FE7125}"/>
              </a:ext>
            </a:extLst>
          </p:cNvPr>
          <p:cNvSpPr>
            <a:spLocks noGrp="1"/>
          </p:cNvSpPr>
          <p:nvPr>
            <p:ph type="body" sz="quarter" idx="20"/>
          </p:nvPr>
        </p:nvSpPr>
        <p:spPr>
          <a:xfrm>
            <a:off x="539532" y="1233377"/>
            <a:ext cx="7009844" cy="5089363"/>
          </a:xfrm>
        </p:spPr>
        <p:txBody>
          <a:bodyPr/>
          <a:lstStyle/>
          <a:p>
            <a:pPr>
              <a:spcBef>
                <a:spcPts val="1200"/>
              </a:spcBef>
            </a:pPr>
            <a:r>
              <a:rPr lang="en-US" dirty="0">
                <a:solidFill>
                  <a:schemeClr val="tx1"/>
                </a:solidFill>
              </a:rPr>
              <a:t>Low incidence but could lead to loss of vision</a:t>
            </a:r>
          </a:p>
          <a:p>
            <a:pPr>
              <a:spcBef>
                <a:spcPts val="1200"/>
              </a:spcBef>
            </a:pPr>
            <a:r>
              <a:rPr lang="en-US" dirty="0">
                <a:solidFill>
                  <a:schemeClr val="tx1"/>
                </a:solidFill>
              </a:rPr>
              <a:t>Varicella zoster virus (VZV) and Herpes simplex virus (HSV) are most common </a:t>
            </a:r>
          </a:p>
          <a:p>
            <a:pPr>
              <a:spcBef>
                <a:spcPts val="1200"/>
              </a:spcBef>
            </a:pPr>
            <a:r>
              <a:rPr lang="en-US" dirty="0">
                <a:solidFill>
                  <a:schemeClr val="tx1"/>
                </a:solidFill>
              </a:rPr>
              <a:t>Can recur more frequently in PWH</a:t>
            </a:r>
          </a:p>
          <a:p>
            <a:pPr>
              <a:spcBef>
                <a:spcPts val="1200"/>
              </a:spcBef>
            </a:pPr>
            <a:r>
              <a:rPr lang="en-US" dirty="0">
                <a:solidFill>
                  <a:schemeClr val="tx1"/>
                </a:solidFill>
              </a:rPr>
              <a:t>Can be more resistant to treatment in PWH</a:t>
            </a:r>
          </a:p>
          <a:p>
            <a:pPr>
              <a:spcBef>
                <a:spcPts val="1200"/>
              </a:spcBef>
            </a:pPr>
            <a:r>
              <a:rPr lang="en-US" dirty="0">
                <a:solidFill>
                  <a:schemeClr val="tx1"/>
                </a:solidFill>
              </a:rPr>
              <a:t>Bacterial and fungal infectious keratitis are not more common in PWH, but they may be more severe</a:t>
            </a:r>
          </a:p>
          <a:p>
            <a:pPr>
              <a:spcBef>
                <a:spcPts val="1200"/>
              </a:spcBef>
            </a:pPr>
            <a:r>
              <a:rPr lang="en-US" dirty="0">
                <a:solidFill>
                  <a:schemeClr val="tx1"/>
                </a:solidFill>
              </a:rPr>
              <a:t>Candida etiology common in injection drug use</a:t>
            </a:r>
          </a:p>
          <a:p>
            <a:endParaRPr lang="en-US" sz="2400" dirty="0">
              <a:solidFill>
                <a:schemeClr val="tx1"/>
              </a:solidFill>
            </a:endParaRPr>
          </a:p>
          <a:p>
            <a:endParaRPr lang="en-US" sz="2400" dirty="0">
              <a:solidFill>
                <a:schemeClr val="tx1"/>
              </a:solidFill>
            </a:endParaRPr>
          </a:p>
        </p:txBody>
      </p:sp>
      <p:pic>
        <p:nvPicPr>
          <p:cNvPr id="4" name="Picture 1" descr="page3image3748136384">
            <a:extLst>
              <a:ext uri="{FF2B5EF4-FFF2-40B4-BE49-F238E27FC236}">
                <a16:creationId xmlns:a16="http://schemas.microsoft.com/office/drawing/2014/main" id="{C408B092-7500-8786-A664-859235447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982" y="1141979"/>
            <a:ext cx="2430711" cy="16204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eratitis - Optometrists.org">
            <a:extLst>
              <a:ext uri="{FF2B5EF4-FFF2-40B4-BE49-F238E27FC236}">
                <a16:creationId xmlns:a16="http://schemas.microsoft.com/office/drawing/2014/main" id="{9D08C602-41BF-8EDC-9847-3B60020BA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9177" y="2835918"/>
            <a:ext cx="2608540" cy="1605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pisode 2: Infectious Keratitis — Eyes for Ears">
            <a:extLst>
              <a:ext uri="{FF2B5EF4-FFF2-40B4-BE49-F238E27FC236}">
                <a16:creationId xmlns:a16="http://schemas.microsoft.com/office/drawing/2014/main" id="{BE0F531F-A453-6015-E022-AA3A42BBD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098" y="4595296"/>
            <a:ext cx="2777461" cy="18314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8B0C9E2-4917-F2FA-02E6-F14DF89E75BF}"/>
              </a:ext>
            </a:extLst>
          </p:cNvPr>
          <p:cNvSpPr txBox="1"/>
          <p:nvPr/>
        </p:nvSpPr>
        <p:spPr>
          <a:xfrm>
            <a:off x="2466752" y="6403493"/>
            <a:ext cx="8431619" cy="1292662"/>
          </a:xfrm>
          <a:prstGeom prst="rect">
            <a:avLst/>
          </a:prstGeom>
          <a:noFill/>
        </p:spPr>
        <p:txBody>
          <a:bodyPr wrap="square">
            <a:spAutoFit/>
          </a:bodyPr>
          <a:lstStyle/>
          <a:p>
            <a:r>
              <a:rPr lang="en-US" sz="800" dirty="0">
                <a:solidFill>
                  <a:schemeClr val="bg1"/>
                </a:solidFill>
              </a:rPr>
              <a:t>https://</a:t>
            </a:r>
            <a:r>
              <a:rPr lang="en-US" sz="800" dirty="0" err="1">
                <a:solidFill>
                  <a:schemeClr val="bg1"/>
                </a:solidFill>
              </a:rPr>
              <a:t>www.nejm.org</a:t>
            </a:r>
            <a:r>
              <a:rPr lang="en-US" sz="800" dirty="0">
                <a:solidFill>
                  <a:schemeClr val="bg1"/>
                </a:solidFill>
              </a:rPr>
              <a:t>/</a:t>
            </a:r>
            <a:r>
              <a:rPr lang="en-US" sz="800" dirty="0" err="1">
                <a:solidFill>
                  <a:schemeClr val="bg1"/>
                </a:solidFill>
              </a:rPr>
              <a:t>doi</a:t>
            </a:r>
            <a:r>
              <a:rPr lang="en-US" sz="800" dirty="0">
                <a:solidFill>
                  <a:schemeClr val="bg1"/>
                </a:solidFill>
              </a:rPr>
              <a:t>/full/10.1056/NEJM199807233390406</a:t>
            </a:r>
          </a:p>
          <a:p>
            <a:r>
              <a:rPr lang="en-US" sz="800" dirty="0">
                <a:solidFill>
                  <a:schemeClr val="bg1"/>
                </a:solidFill>
                <a:hlinkClick r:id="rId6">
                  <a:extLst>
                    <a:ext uri="{A12FA001-AC4F-418D-AE19-62706E023703}">
                      <ahyp:hlinkClr xmlns:ahyp="http://schemas.microsoft.com/office/drawing/2018/hyperlinkcolor" val="tx"/>
                    </a:ext>
                  </a:extLst>
                </a:hlinkClick>
              </a:rPr>
              <a:t>https://www.eophtha.com/posts/ocular-manifestations-of-hiv-3#google</a:t>
            </a:r>
            <a:r>
              <a:rPr lang="en-US" sz="800" dirty="0">
                <a:solidFill>
                  <a:srgbClr val="0563C1"/>
                </a:solidFill>
                <a:hlinkClick r:id="rId6">
                  <a:extLst>
                    <a:ext uri="{A12FA001-AC4F-418D-AE19-62706E023703}">
                      <ahyp:hlinkClr xmlns:ahyp="http://schemas.microsoft.com/office/drawing/2018/hyperlinkcolor" val="tx"/>
                    </a:ext>
                  </a:extLst>
                </a:hlinkClick>
              </a:rPr>
              <a:t>_</a:t>
            </a:r>
            <a:r>
              <a:rPr lang="en-US" sz="800" dirty="0">
                <a:solidFill>
                  <a:schemeClr val="bg1"/>
                </a:solidFill>
                <a:hlinkClick r:id="rId6">
                  <a:extLst>
                    <a:ext uri="{A12FA001-AC4F-418D-AE19-62706E023703}">
                      <ahyp:hlinkClr xmlns:ahyp="http://schemas.microsoft.com/office/drawing/2018/hyperlinkcolor" val="tx"/>
                    </a:ext>
                  </a:extLst>
                </a:hlinkClick>
              </a:rPr>
              <a:t>vignette</a:t>
            </a:r>
            <a:r>
              <a:rPr lang="en-US" sz="800" dirty="0">
                <a:solidFill>
                  <a:schemeClr val="bg1"/>
                </a:solidFill>
              </a:rPr>
              <a:t> 1: </a:t>
            </a:r>
            <a:r>
              <a:rPr lang="en-US" sz="800" dirty="0">
                <a:solidFill>
                  <a:schemeClr val="bg1"/>
                </a:solidFill>
                <a:hlinkClick r:id="rId7">
                  <a:extLst>
                    <a:ext uri="{A12FA001-AC4F-418D-AE19-62706E023703}">
                      <ahyp:hlinkClr xmlns:ahyp="http://schemas.microsoft.com/office/drawing/2018/hyperlinkcolor" val="tx"/>
                    </a:ext>
                  </a:extLst>
                </a:hlinkClick>
              </a:rPr>
              <a:t>https://www.nejm.org/doi/full/10.1056/NEJM199807233390406</a:t>
            </a:r>
            <a:r>
              <a:rPr lang="en-US" sz="800" dirty="0">
                <a:solidFill>
                  <a:schemeClr val="bg1"/>
                </a:solidFill>
              </a:rPr>
              <a:t> 2: </a:t>
            </a:r>
            <a:r>
              <a:rPr lang="en-US" sz="800" dirty="0">
                <a:solidFill>
                  <a:schemeClr val="bg1"/>
                </a:solidFill>
                <a:hlinkClick r:id="rId8">
                  <a:extLst>
                    <a:ext uri="{A12FA001-AC4F-418D-AE19-62706E023703}">
                      <ahyp:hlinkClr xmlns:ahyp="http://schemas.microsoft.com/office/drawing/2018/hyperlinkcolor" val="tx"/>
                    </a:ext>
                  </a:extLst>
                </a:hlinkClick>
              </a:rPr>
              <a:t>https://www.optometrists.org/general-practice-optometry/guide-to-eye-conditions/guide-to-corneal-diseases/keratitis/</a:t>
            </a:r>
            <a:r>
              <a:rPr lang="en-US" sz="800" dirty="0">
                <a:solidFill>
                  <a:schemeClr val="bg1"/>
                </a:solidFill>
              </a:rPr>
              <a:t> 3: </a:t>
            </a:r>
            <a:r>
              <a:rPr lang="en-US" sz="800" dirty="0">
                <a:solidFill>
                  <a:schemeClr val="bg1"/>
                </a:solidFill>
                <a:hlinkClick r:id="rId9">
                  <a:extLst>
                    <a:ext uri="{A12FA001-AC4F-418D-AE19-62706E023703}">
                      <ahyp:hlinkClr xmlns:ahyp="http://schemas.microsoft.com/office/drawing/2018/hyperlinkcolor" val="tx"/>
                    </a:ext>
                  </a:extLst>
                </a:hlinkClick>
              </a:rPr>
              <a:t>https://eyesforears.net/episodes/ep02-infectiouskeratitis</a:t>
            </a:r>
            <a:r>
              <a:rPr lang="en-US" sz="800" dirty="0">
                <a:solidFill>
                  <a:schemeClr val="bg1"/>
                </a:solidFill>
              </a:rPr>
              <a:t> </a:t>
            </a:r>
          </a:p>
          <a:p>
            <a:endParaRPr lang="en-US" sz="1800" dirty="0"/>
          </a:p>
          <a:p>
            <a:endParaRPr lang="en-US" sz="1800" dirty="0"/>
          </a:p>
          <a:p>
            <a:r>
              <a:rPr lang="en-US" sz="1800" dirty="0"/>
              <a:t> </a:t>
            </a:r>
          </a:p>
        </p:txBody>
      </p:sp>
    </p:spTree>
    <p:extLst>
      <p:ext uri="{BB962C8B-B14F-4D97-AF65-F5344CB8AC3E}">
        <p14:creationId xmlns:p14="http://schemas.microsoft.com/office/powerpoint/2010/main" val="319136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D9BFF8-6754-5359-C60D-9DD65A0F4DF9}"/>
              </a:ext>
            </a:extLst>
          </p:cNvPr>
          <p:cNvSpPr>
            <a:spLocks noGrp="1"/>
          </p:cNvSpPr>
          <p:nvPr>
            <p:ph type="body" sz="quarter" idx="10"/>
          </p:nvPr>
        </p:nvSpPr>
        <p:spPr/>
        <p:txBody>
          <a:bodyPr/>
          <a:lstStyle/>
          <a:p>
            <a:r>
              <a:rPr lang="en-US" dirty="0"/>
              <a:t>Iritis (inflammation in the front part of the eye)</a:t>
            </a:r>
          </a:p>
        </p:txBody>
      </p:sp>
      <p:sp>
        <p:nvSpPr>
          <p:cNvPr id="3" name="Text Placeholder 2">
            <a:extLst>
              <a:ext uri="{FF2B5EF4-FFF2-40B4-BE49-F238E27FC236}">
                <a16:creationId xmlns:a16="http://schemas.microsoft.com/office/drawing/2014/main" id="{8535B7B6-131E-11C8-BA2E-D22AE890B6B9}"/>
              </a:ext>
            </a:extLst>
          </p:cNvPr>
          <p:cNvSpPr>
            <a:spLocks noGrp="1"/>
          </p:cNvSpPr>
          <p:nvPr>
            <p:ph type="body" sz="quarter" idx="20"/>
          </p:nvPr>
        </p:nvSpPr>
        <p:spPr>
          <a:xfrm>
            <a:off x="539532" y="1233378"/>
            <a:ext cx="6151199" cy="5100515"/>
          </a:xfrm>
        </p:spPr>
        <p:txBody>
          <a:bodyPr/>
          <a:lstStyle/>
          <a:p>
            <a:r>
              <a:rPr lang="en-US" dirty="0">
                <a:solidFill>
                  <a:schemeClr val="tx1"/>
                </a:solidFill>
              </a:rPr>
              <a:t>Can be seen as a toxic side effect of rifabutin or cidofovir</a:t>
            </a:r>
          </a:p>
          <a:p>
            <a:r>
              <a:rPr lang="en-US" dirty="0">
                <a:solidFill>
                  <a:schemeClr val="tx1"/>
                </a:solidFill>
              </a:rPr>
              <a:t>Found as a result of infection in the back of the eye: </a:t>
            </a:r>
          </a:p>
          <a:p>
            <a:pPr lvl="1"/>
            <a:r>
              <a:rPr lang="en-US" dirty="0">
                <a:solidFill>
                  <a:schemeClr val="tx1"/>
                </a:solidFill>
              </a:rPr>
              <a:t>Cytomegalovirus (CMV) or VZV retinitis </a:t>
            </a:r>
          </a:p>
          <a:p>
            <a:pPr lvl="1"/>
            <a:r>
              <a:rPr lang="en-US" dirty="0" err="1">
                <a:solidFill>
                  <a:schemeClr val="tx1"/>
                </a:solidFill>
              </a:rPr>
              <a:t>Toxoplasmic</a:t>
            </a:r>
            <a:r>
              <a:rPr lang="en-US" dirty="0">
                <a:solidFill>
                  <a:schemeClr val="tx1"/>
                </a:solidFill>
              </a:rPr>
              <a:t> retinochoroiditis </a:t>
            </a:r>
          </a:p>
          <a:p>
            <a:pPr lvl="1"/>
            <a:r>
              <a:rPr lang="en-US" dirty="0">
                <a:solidFill>
                  <a:schemeClr val="tx1"/>
                </a:solidFill>
              </a:rPr>
              <a:t>Syphilitic retinochoroiditis </a:t>
            </a:r>
          </a:p>
          <a:p>
            <a:r>
              <a:rPr lang="en-US" dirty="0">
                <a:solidFill>
                  <a:schemeClr val="tx1"/>
                </a:solidFill>
              </a:rPr>
              <a:t>Diagnosed by slit-lamp examination</a:t>
            </a:r>
          </a:p>
          <a:p>
            <a:r>
              <a:rPr lang="en-US" dirty="0">
                <a:solidFill>
                  <a:schemeClr val="tx1"/>
                </a:solidFill>
              </a:rPr>
              <a:t>Can have a red eye or a white ‘quiet’ eye, and can have +/- collection of white blood cells (hypopyon)</a:t>
            </a:r>
          </a:p>
        </p:txBody>
      </p:sp>
      <p:pic>
        <p:nvPicPr>
          <p:cNvPr id="4" name="Picture 2" descr="Anterior uveitis | AOA">
            <a:extLst>
              <a:ext uri="{FF2B5EF4-FFF2-40B4-BE49-F238E27FC236}">
                <a16:creationId xmlns:a16="http://schemas.microsoft.com/office/drawing/2014/main" id="{25B01BC3-8FAD-602F-D9D2-FBF41411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826" y="1151905"/>
            <a:ext cx="4536374" cy="22681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nosis and classification of autoimmune uveitis - ScienceDirect">
            <a:extLst>
              <a:ext uri="{FF2B5EF4-FFF2-40B4-BE49-F238E27FC236}">
                <a16:creationId xmlns:a16="http://schemas.microsoft.com/office/drawing/2014/main" id="{5562ECE0-E006-35D9-EE90-9A024F527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5473" y="3732728"/>
            <a:ext cx="3247079" cy="24394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53EE55-310B-33B7-A69E-749E730AB11E}"/>
              </a:ext>
            </a:extLst>
          </p:cNvPr>
          <p:cNvSpPr txBox="1"/>
          <p:nvPr/>
        </p:nvSpPr>
        <p:spPr>
          <a:xfrm>
            <a:off x="2339163" y="6484836"/>
            <a:ext cx="8474149" cy="892552"/>
          </a:xfrm>
          <a:prstGeom prst="rect">
            <a:avLst/>
          </a:prstGeom>
          <a:noFill/>
        </p:spPr>
        <p:txBody>
          <a:bodyPr wrap="square">
            <a:spAutoFit/>
          </a:bodyPr>
          <a:lstStyle/>
          <a:p>
            <a:pPr algn="ctr"/>
            <a:r>
              <a:rPr lang="en-US" sz="800" dirty="0">
                <a:solidFill>
                  <a:schemeClr val="bg1"/>
                </a:solidFill>
                <a:hlinkClick r:id="rId5">
                  <a:extLst>
                    <a:ext uri="{A12FA001-AC4F-418D-AE19-62706E023703}">
                      <ahyp:hlinkClr xmlns:ahyp="http://schemas.microsoft.com/office/drawing/2018/hyperlinkcolor" val="tx"/>
                    </a:ext>
                  </a:extLst>
                </a:hlinkClick>
              </a:rPr>
              <a:t>https://www.nejm.org/doi/full/10.1056/NEJM199807233390406</a:t>
            </a:r>
            <a:r>
              <a:rPr lang="en-US" sz="800" dirty="0">
                <a:solidFill>
                  <a:schemeClr val="bg1"/>
                </a:solidFill>
              </a:rPr>
              <a:t> </a:t>
            </a:r>
            <a:r>
              <a:rPr lang="en-US" sz="800" dirty="0">
                <a:solidFill>
                  <a:schemeClr val="bg1"/>
                </a:solidFill>
                <a:hlinkClick r:id="rId6">
                  <a:extLst>
                    <a:ext uri="{A12FA001-AC4F-418D-AE19-62706E023703}">
                      <ahyp:hlinkClr xmlns:ahyp="http://schemas.microsoft.com/office/drawing/2018/hyperlinkcolor" val="tx"/>
                    </a:ext>
                  </a:extLst>
                </a:hlinkClick>
              </a:rPr>
              <a:t>https://eyewiki.aao.org/Ocular_Involvement_in_HIV/AIDS#cite_note-Sellitti-10</a:t>
            </a:r>
            <a:r>
              <a:rPr lang="en-US" sz="800" dirty="0">
                <a:solidFill>
                  <a:schemeClr val="bg1"/>
                </a:solidFill>
              </a:rPr>
              <a:t> 1: </a:t>
            </a:r>
            <a:r>
              <a:rPr lang="en-US" sz="800" dirty="0">
                <a:solidFill>
                  <a:schemeClr val="bg1"/>
                </a:solidFill>
                <a:hlinkClick r:id="rId7">
                  <a:extLst>
                    <a:ext uri="{A12FA001-AC4F-418D-AE19-62706E023703}">
                      <ahyp:hlinkClr xmlns:ahyp="http://schemas.microsoft.com/office/drawing/2018/hyperlinkcolor" val="tx"/>
                    </a:ext>
                  </a:extLst>
                </a:hlinkClick>
              </a:rPr>
              <a:t>https://www.aoa.org/AOA/Images/Patients/Eye%20Conditions/AnteriorUveitis_AdobeStock_248413869.jpg</a:t>
            </a:r>
            <a:r>
              <a:rPr lang="en-US" sz="800" dirty="0">
                <a:solidFill>
                  <a:schemeClr val="bg1"/>
                </a:solidFill>
              </a:rPr>
              <a:t> 2: </a:t>
            </a:r>
            <a:r>
              <a:rPr lang="en-US" sz="800" dirty="0">
                <a:solidFill>
                  <a:schemeClr val="bg1"/>
                </a:solidFill>
                <a:hlinkClick r:id="rId8">
                  <a:extLst>
                    <a:ext uri="{A12FA001-AC4F-418D-AE19-62706E023703}">
                      <ahyp:hlinkClr xmlns:ahyp="http://schemas.microsoft.com/office/drawing/2018/hyperlinkcolor" val="tx"/>
                    </a:ext>
                  </a:extLst>
                </a:hlinkClick>
              </a:rPr>
              <a:t>https://ars.els-cdn.com/content/image/1-s2.0-S1568997214000184-gr3.jpg</a:t>
            </a:r>
            <a:r>
              <a:rPr lang="en-US" sz="800" dirty="0">
                <a:solidFill>
                  <a:schemeClr val="bg1"/>
                </a:solidFill>
              </a:rPr>
              <a:t> </a:t>
            </a:r>
          </a:p>
          <a:p>
            <a:pPr algn="ctr"/>
            <a:endParaRPr lang="en-US" sz="1800" dirty="0"/>
          </a:p>
          <a:p>
            <a:pPr algn="ctr"/>
            <a:r>
              <a:rPr lang="en-US" sz="1800" dirty="0"/>
              <a:t>  </a:t>
            </a:r>
          </a:p>
        </p:txBody>
      </p:sp>
    </p:spTree>
    <p:extLst>
      <p:ext uri="{BB962C8B-B14F-4D97-AF65-F5344CB8AC3E}">
        <p14:creationId xmlns:p14="http://schemas.microsoft.com/office/powerpoint/2010/main" val="165582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AFD30-2588-31E7-DAB9-8C716AE9C621}"/>
              </a:ext>
            </a:extLst>
          </p:cNvPr>
          <p:cNvSpPr>
            <a:spLocks noGrp="1"/>
          </p:cNvSpPr>
          <p:nvPr>
            <p:ph type="body" sz="quarter" idx="10"/>
          </p:nvPr>
        </p:nvSpPr>
        <p:spPr/>
        <p:txBody>
          <a:bodyPr/>
          <a:lstStyle/>
          <a:p>
            <a:r>
              <a:rPr lang="en-US" b="1" dirty="0"/>
              <a:t>Posterior Segment Findings</a:t>
            </a:r>
            <a:endParaRPr lang="en-US" dirty="0"/>
          </a:p>
        </p:txBody>
      </p:sp>
      <p:sp>
        <p:nvSpPr>
          <p:cNvPr id="3" name="Text Placeholder 2">
            <a:extLst>
              <a:ext uri="{FF2B5EF4-FFF2-40B4-BE49-F238E27FC236}">
                <a16:creationId xmlns:a16="http://schemas.microsoft.com/office/drawing/2014/main" id="{912CBC55-CF9F-538F-24E8-31BFB1B51654}"/>
              </a:ext>
            </a:extLst>
          </p:cNvPr>
          <p:cNvSpPr>
            <a:spLocks noGrp="1"/>
          </p:cNvSpPr>
          <p:nvPr>
            <p:ph type="body" sz="quarter" idx="20"/>
          </p:nvPr>
        </p:nvSpPr>
        <p:spPr>
          <a:xfrm>
            <a:off x="539532" y="1233378"/>
            <a:ext cx="7053963" cy="5193133"/>
          </a:xfrm>
        </p:spPr>
        <p:txBody>
          <a:bodyPr/>
          <a:lstStyle/>
          <a:p>
            <a:r>
              <a:rPr lang="en-US" sz="2200" dirty="0">
                <a:solidFill>
                  <a:schemeClr val="tx1"/>
                </a:solidFill>
              </a:rPr>
              <a:t>What is the posterior segment (aka back of the eye)?</a:t>
            </a:r>
          </a:p>
          <a:p>
            <a:pPr lvl="1"/>
            <a:r>
              <a:rPr lang="en-US" sz="2200" dirty="0">
                <a:solidFill>
                  <a:schemeClr val="tx1"/>
                </a:solidFill>
              </a:rPr>
              <a:t>Retina</a:t>
            </a:r>
          </a:p>
          <a:p>
            <a:pPr lvl="1"/>
            <a:r>
              <a:rPr lang="en-US" sz="2200" dirty="0">
                <a:solidFill>
                  <a:schemeClr val="tx1"/>
                </a:solidFill>
              </a:rPr>
              <a:t>Choroid</a:t>
            </a:r>
          </a:p>
          <a:p>
            <a:pPr lvl="1"/>
            <a:r>
              <a:rPr lang="en-US" sz="2200" dirty="0">
                <a:solidFill>
                  <a:schemeClr val="tx1"/>
                </a:solidFill>
              </a:rPr>
              <a:t>Optic-nerve head </a:t>
            </a:r>
          </a:p>
          <a:p>
            <a:r>
              <a:rPr lang="en-US" sz="2200" dirty="0">
                <a:solidFill>
                  <a:srgbClr val="C00000"/>
                </a:solidFill>
              </a:rPr>
              <a:t>Common symptoms:</a:t>
            </a:r>
          </a:p>
          <a:p>
            <a:pPr lvl="1"/>
            <a:r>
              <a:rPr lang="en-US" sz="2200" dirty="0">
                <a:solidFill>
                  <a:srgbClr val="C00000"/>
                </a:solidFill>
              </a:rPr>
              <a:t>Curtain vision</a:t>
            </a:r>
          </a:p>
          <a:p>
            <a:pPr lvl="1"/>
            <a:r>
              <a:rPr lang="en-US" sz="2200" dirty="0">
                <a:solidFill>
                  <a:srgbClr val="C00000"/>
                </a:solidFill>
              </a:rPr>
              <a:t>Significant and new floaters</a:t>
            </a:r>
          </a:p>
          <a:p>
            <a:pPr lvl="1"/>
            <a:r>
              <a:rPr lang="en-US" sz="2200" dirty="0">
                <a:solidFill>
                  <a:srgbClr val="C00000"/>
                </a:solidFill>
              </a:rPr>
              <a:t>Flashing lights (photopsia)</a:t>
            </a:r>
          </a:p>
          <a:p>
            <a:pPr lvl="1"/>
            <a:r>
              <a:rPr lang="en-US" sz="2200" dirty="0">
                <a:solidFill>
                  <a:srgbClr val="C00000"/>
                </a:solidFill>
              </a:rPr>
              <a:t>Visual-field defects</a:t>
            </a:r>
          </a:p>
          <a:p>
            <a:pPr lvl="1"/>
            <a:r>
              <a:rPr lang="en-US" sz="2200" dirty="0">
                <a:solidFill>
                  <a:srgbClr val="C00000"/>
                </a:solidFill>
              </a:rPr>
              <a:t>Acute and significant decrease in                                              visual acuity</a:t>
            </a:r>
          </a:p>
          <a:p>
            <a:r>
              <a:rPr lang="en-US" sz="2200" dirty="0">
                <a:solidFill>
                  <a:srgbClr val="C00000"/>
                </a:solidFill>
              </a:rPr>
              <a:t>Send to ophthalmologist or                                     optometrist immediately!</a:t>
            </a:r>
          </a:p>
        </p:txBody>
      </p:sp>
      <p:pic>
        <p:nvPicPr>
          <p:cNvPr id="4" name="Picture 2" descr="Diagram of the human eye. The anterior segment of the eye contains the... |  Download Scientific Diagram">
            <a:extLst>
              <a:ext uri="{FF2B5EF4-FFF2-40B4-BE49-F238E27FC236}">
                <a16:creationId xmlns:a16="http://schemas.microsoft.com/office/drawing/2014/main" id="{341E2D09-3C78-0A35-4055-A57C59A0332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71" r="10036"/>
          <a:stretch/>
        </p:blipFill>
        <p:spPr bwMode="auto">
          <a:xfrm>
            <a:off x="5979788" y="1618479"/>
            <a:ext cx="2628634" cy="20269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chromatopsia.info - Reduced Visual Acuity">
            <a:extLst>
              <a:ext uri="{FF2B5EF4-FFF2-40B4-BE49-F238E27FC236}">
                <a16:creationId xmlns:a16="http://schemas.microsoft.com/office/drawing/2014/main" id="{B89E14DA-EACF-671A-08E9-89965C5D9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0287" y="3855003"/>
            <a:ext cx="1965432" cy="23797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tinal detachment: a serious condition that can lead to blindness - Focus  Eye Clinic">
            <a:extLst>
              <a:ext uri="{FF2B5EF4-FFF2-40B4-BE49-F238E27FC236}">
                <a16:creationId xmlns:a16="http://schemas.microsoft.com/office/drawing/2014/main" id="{5E5B3E4B-0A22-BFB2-219D-5931AE0DE0A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81"/>
          <a:stretch/>
        </p:blipFill>
        <p:spPr bwMode="auto">
          <a:xfrm>
            <a:off x="8970679" y="1702240"/>
            <a:ext cx="2898259" cy="18514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E27A199-EA8E-AFAB-9580-FE4D0610B4CB}"/>
              </a:ext>
            </a:extLst>
          </p:cNvPr>
          <p:cNvSpPr txBox="1"/>
          <p:nvPr/>
        </p:nvSpPr>
        <p:spPr>
          <a:xfrm>
            <a:off x="2339155" y="6426511"/>
            <a:ext cx="8537952" cy="369332"/>
          </a:xfrm>
          <a:prstGeom prst="rect">
            <a:avLst/>
          </a:prstGeom>
          <a:noFill/>
        </p:spPr>
        <p:txBody>
          <a:bodyPr wrap="square">
            <a:spAutoFit/>
          </a:bodyPr>
          <a:lstStyle/>
          <a:p>
            <a:pPr algn="ctr"/>
            <a:r>
              <a:rPr lang="en-US" sz="900" dirty="0">
                <a:solidFill>
                  <a:schemeClr val="bg1"/>
                </a:solidFill>
              </a:rPr>
              <a:t>1: </a:t>
            </a:r>
            <a:r>
              <a:rPr lang="en-US" sz="900" dirty="0">
                <a:solidFill>
                  <a:schemeClr val="bg1"/>
                </a:solidFill>
                <a:hlinkClick r:id="rId6">
                  <a:extLst>
                    <a:ext uri="{A12FA001-AC4F-418D-AE19-62706E023703}">
                      <ahyp:hlinkClr xmlns:ahyp="http://schemas.microsoft.com/office/drawing/2018/hyperlinkcolor" val="tx"/>
                    </a:ext>
                  </a:extLst>
                </a:hlinkClick>
              </a:rPr>
              <a:t>https://www.researchgate.net/figure/Diagram-of-the-human-eye-The-anterior-segment-of-the-eye-contains-the-cornea-iris_fig1_321951894</a:t>
            </a:r>
            <a:r>
              <a:rPr lang="en-US" sz="900" dirty="0">
                <a:solidFill>
                  <a:schemeClr val="bg1"/>
                </a:solidFill>
              </a:rPr>
              <a:t> 2: </a:t>
            </a:r>
            <a:r>
              <a:rPr lang="en-US" sz="900" dirty="0">
                <a:solidFill>
                  <a:schemeClr val="bg1"/>
                </a:solidFill>
                <a:hlinkClick r:id="rId7">
                  <a:extLst>
                    <a:ext uri="{A12FA001-AC4F-418D-AE19-62706E023703}">
                      <ahyp:hlinkClr xmlns:ahyp="http://schemas.microsoft.com/office/drawing/2018/hyperlinkcolor" val="tx"/>
                    </a:ext>
                  </a:extLst>
                </a:hlinkClick>
              </a:rPr>
              <a:t>https://jec.co.id/en/service/vitreoretina-1</a:t>
            </a:r>
            <a:r>
              <a:rPr lang="en-US" sz="900" dirty="0">
                <a:solidFill>
                  <a:schemeClr val="bg1"/>
                </a:solidFill>
              </a:rPr>
              <a:t> 3: </a:t>
            </a:r>
            <a:r>
              <a:rPr lang="en-US" sz="900" dirty="0">
                <a:solidFill>
                  <a:schemeClr val="bg1"/>
                </a:solidFill>
                <a:hlinkClick r:id="rId8">
                  <a:extLst>
                    <a:ext uri="{A12FA001-AC4F-418D-AE19-62706E023703}">
                      <ahyp:hlinkClr xmlns:ahyp="http://schemas.microsoft.com/office/drawing/2018/hyperlinkcolor" val="tx"/>
                    </a:ext>
                  </a:extLst>
                </a:hlinkClick>
              </a:rPr>
              <a:t>http://www.achromatopsia.info/reduced-visual-acuity/</a:t>
            </a:r>
            <a:r>
              <a:rPr lang="en-US" sz="900" dirty="0">
                <a:solidFill>
                  <a:schemeClr val="bg1"/>
                </a:solidFill>
              </a:rPr>
              <a:t> 4: </a:t>
            </a:r>
            <a:r>
              <a:rPr lang="en-US" sz="900" dirty="0">
                <a:solidFill>
                  <a:schemeClr val="bg1"/>
                </a:solidFill>
                <a:hlinkClick r:id="rId9">
                  <a:extLst>
                    <a:ext uri="{A12FA001-AC4F-418D-AE19-62706E023703}">
                      <ahyp:hlinkClr xmlns:ahyp="http://schemas.microsoft.com/office/drawing/2018/hyperlinkcolor" val="tx"/>
                    </a:ext>
                  </a:extLst>
                </a:hlinkClick>
              </a:rPr>
              <a:t>https://www.focus-eye-clinic.com/en/retinal-surgery/retinal-detachment</a:t>
            </a:r>
            <a:r>
              <a:rPr lang="en-US" sz="900" dirty="0">
                <a:solidFill>
                  <a:schemeClr val="bg1"/>
                </a:solidFill>
              </a:rPr>
              <a:t> </a:t>
            </a:r>
          </a:p>
        </p:txBody>
      </p:sp>
      <p:pic>
        <p:nvPicPr>
          <p:cNvPr id="5" name="Picture 6" descr="Vitreoretina - Rumah Sakit Mata JEC">
            <a:extLst>
              <a:ext uri="{FF2B5EF4-FFF2-40B4-BE49-F238E27FC236}">
                <a16:creationId xmlns:a16="http://schemas.microsoft.com/office/drawing/2014/main" id="{15367AD7-B538-C8D0-227D-FEBB2ED124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9201" y="3855003"/>
            <a:ext cx="3816191" cy="233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70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60F25-95A6-2D8D-0867-6D6E8BF4C2DC}"/>
              </a:ext>
            </a:extLst>
          </p:cNvPr>
          <p:cNvSpPr>
            <a:spLocks noGrp="1"/>
          </p:cNvSpPr>
          <p:nvPr>
            <p:ph type="body" sz="quarter" idx="10"/>
          </p:nvPr>
        </p:nvSpPr>
        <p:spPr/>
        <p:txBody>
          <a:bodyPr/>
          <a:lstStyle/>
          <a:p>
            <a:r>
              <a:rPr lang="en-US" sz="3600" dirty="0"/>
              <a:t>Retinal </a:t>
            </a:r>
            <a:r>
              <a:rPr lang="en-US" sz="3600" dirty="0" err="1"/>
              <a:t>Microvasculopathy</a:t>
            </a:r>
            <a:r>
              <a:rPr lang="en-US" sz="3600" dirty="0"/>
              <a:t> (HIV Retinopathy)</a:t>
            </a:r>
            <a:endParaRPr lang="en-US" dirty="0"/>
          </a:p>
        </p:txBody>
      </p:sp>
      <p:sp>
        <p:nvSpPr>
          <p:cNvPr id="3" name="Text Placeholder 2">
            <a:extLst>
              <a:ext uri="{FF2B5EF4-FFF2-40B4-BE49-F238E27FC236}">
                <a16:creationId xmlns:a16="http://schemas.microsoft.com/office/drawing/2014/main" id="{1C6AAC82-7E7B-6AAF-AC84-5A002F6A01BE}"/>
              </a:ext>
            </a:extLst>
          </p:cNvPr>
          <p:cNvSpPr>
            <a:spLocks noGrp="1"/>
          </p:cNvSpPr>
          <p:nvPr>
            <p:ph type="body" sz="quarter" idx="20"/>
          </p:nvPr>
        </p:nvSpPr>
        <p:spPr>
          <a:xfrm>
            <a:off x="571234" y="1460547"/>
            <a:ext cx="4702319" cy="4467207"/>
          </a:xfrm>
        </p:spPr>
        <p:txBody>
          <a:bodyPr/>
          <a:lstStyle/>
          <a:p>
            <a:r>
              <a:rPr lang="en-US" dirty="0">
                <a:solidFill>
                  <a:schemeClr val="tx1"/>
                </a:solidFill>
              </a:rPr>
              <a:t>Most commonly observed manifestations:</a:t>
            </a:r>
          </a:p>
          <a:p>
            <a:pPr lvl="1"/>
            <a:r>
              <a:rPr lang="en-US" dirty="0">
                <a:solidFill>
                  <a:schemeClr val="tx1"/>
                </a:solidFill>
              </a:rPr>
              <a:t>Cotton-wool spots</a:t>
            </a:r>
          </a:p>
          <a:p>
            <a:pPr lvl="1"/>
            <a:r>
              <a:rPr lang="en-US" dirty="0">
                <a:solidFill>
                  <a:schemeClr val="tx1"/>
                </a:solidFill>
              </a:rPr>
              <a:t>Intraretinal hemorrhages</a:t>
            </a:r>
          </a:p>
          <a:p>
            <a:pPr lvl="1"/>
            <a:r>
              <a:rPr lang="en-US" dirty="0">
                <a:solidFill>
                  <a:schemeClr val="tx1"/>
                </a:solidFill>
              </a:rPr>
              <a:t>Retinal microaneurysms</a:t>
            </a:r>
          </a:p>
          <a:p>
            <a:pPr marL="457200" lvl="1" indent="0">
              <a:buNone/>
            </a:pPr>
            <a:endParaRPr lang="en-US" dirty="0">
              <a:solidFill>
                <a:schemeClr val="tx1"/>
              </a:solidFill>
            </a:endParaRPr>
          </a:p>
          <a:p>
            <a:r>
              <a:rPr lang="en-US" dirty="0">
                <a:solidFill>
                  <a:schemeClr val="tx1"/>
                </a:solidFill>
              </a:rPr>
              <a:t>Increased frequency in CD4+ T-lymphocyte counts below 100 cells per cubic millimeter</a:t>
            </a:r>
          </a:p>
          <a:p>
            <a:endParaRPr lang="en-US" dirty="0">
              <a:solidFill>
                <a:schemeClr val="tx1"/>
              </a:solidFill>
            </a:endParaRPr>
          </a:p>
          <a:p>
            <a:endParaRPr lang="en-US" dirty="0">
              <a:solidFill>
                <a:schemeClr val="tx1"/>
              </a:solidFill>
            </a:endParaRPr>
          </a:p>
        </p:txBody>
      </p:sp>
      <p:pic>
        <p:nvPicPr>
          <p:cNvPr id="4" name="Picture 6" descr="page4image3774285424">
            <a:extLst>
              <a:ext uri="{FF2B5EF4-FFF2-40B4-BE49-F238E27FC236}">
                <a16:creationId xmlns:a16="http://schemas.microsoft.com/office/drawing/2014/main" id="{49A8D88C-6E80-F883-5F5E-149B617CE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660" y="1731029"/>
            <a:ext cx="2696663" cy="19192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IV RETINOPATHY: THE RETINA INSTITUTE BOARD CERTIFIED RETINAL  MICRO-SURGICAL EYE CARE IN NEW ORLEANS, LA">
            <a:extLst>
              <a:ext uri="{FF2B5EF4-FFF2-40B4-BE49-F238E27FC236}">
                <a16:creationId xmlns:a16="http://schemas.microsoft.com/office/drawing/2014/main" id="{3F51C714-6C84-00D3-C355-8487468A9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9606" y="2704099"/>
            <a:ext cx="2696663" cy="20696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IV retinopathy RE - Retina Image Bank">
            <a:extLst>
              <a:ext uri="{FF2B5EF4-FFF2-40B4-BE49-F238E27FC236}">
                <a16:creationId xmlns:a16="http://schemas.microsoft.com/office/drawing/2014/main" id="{78D2B585-408B-FBA9-0960-C47AFCE5E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660" y="3858064"/>
            <a:ext cx="2699413" cy="2069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D56F9B7-5EB9-29B0-7707-7B206C79CA40}"/>
              </a:ext>
            </a:extLst>
          </p:cNvPr>
          <p:cNvSpPr txBox="1"/>
          <p:nvPr/>
        </p:nvSpPr>
        <p:spPr>
          <a:xfrm>
            <a:off x="9017614" y="1731029"/>
            <a:ext cx="251992" cy="230832"/>
          </a:xfrm>
          <a:prstGeom prst="rect">
            <a:avLst/>
          </a:prstGeom>
          <a:noFill/>
        </p:spPr>
        <p:txBody>
          <a:bodyPr wrap="none" rtlCol="0">
            <a:spAutoFit/>
          </a:bodyPr>
          <a:lstStyle/>
          <a:p>
            <a:r>
              <a:rPr lang="en-US" sz="900" dirty="0"/>
              <a:t>1</a:t>
            </a:r>
          </a:p>
        </p:txBody>
      </p:sp>
      <p:sp>
        <p:nvSpPr>
          <p:cNvPr id="8" name="TextBox 7">
            <a:extLst>
              <a:ext uri="{FF2B5EF4-FFF2-40B4-BE49-F238E27FC236}">
                <a16:creationId xmlns:a16="http://schemas.microsoft.com/office/drawing/2014/main" id="{6B147439-9FEA-9DEE-6CBB-A22937E59D4F}"/>
              </a:ext>
            </a:extLst>
          </p:cNvPr>
          <p:cNvSpPr txBox="1"/>
          <p:nvPr/>
        </p:nvSpPr>
        <p:spPr>
          <a:xfrm>
            <a:off x="9017614" y="3905979"/>
            <a:ext cx="251992" cy="230832"/>
          </a:xfrm>
          <a:prstGeom prst="rect">
            <a:avLst/>
          </a:prstGeom>
          <a:noFill/>
        </p:spPr>
        <p:txBody>
          <a:bodyPr wrap="none" rtlCol="0">
            <a:spAutoFit/>
          </a:bodyPr>
          <a:lstStyle/>
          <a:p>
            <a:r>
              <a:rPr lang="en-US" sz="900" dirty="0"/>
              <a:t>2</a:t>
            </a:r>
          </a:p>
        </p:txBody>
      </p:sp>
      <p:sp>
        <p:nvSpPr>
          <p:cNvPr id="9" name="TextBox 8">
            <a:extLst>
              <a:ext uri="{FF2B5EF4-FFF2-40B4-BE49-F238E27FC236}">
                <a16:creationId xmlns:a16="http://schemas.microsoft.com/office/drawing/2014/main" id="{D0CC9D13-FDBF-FA92-BEDE-5F96055B76B9}"/>
              </a:ext>
            </a:extLst>
          </p:cNvPr>
          <p:cNvSpPr txBox="1"/>
          <p:nvPr/>
        </p:nvSpPr>
        <p:spPr>
          <a:xfrm>
            <a:off x="11923810" y="2724173"/>
            <a:ext cx="251992" cy="230832"/>
          </a:xfrm>
          <a:prstGeom prst="rect">
            <a:avLst/>
          </a:prstGeom>
          <a:noFill/>
        </p:spPr>
        <p:txBody>
          <a:bodyPr wrap="none" rtlCol="0">
            <a:spAutoFit/>
          </a:bodyPr>
          <a:lstStyle/>
          <a:p>
            <a:r>
              <a:rPr lang="en-US" sz="900" dirty="0"/>
              <a:t>3</a:t>
            </a:r>
          </a:p>
        </p:txBody>
      </p:sp>
      <p:sp>
        <p:nvSpPr>
          <p:cNvPr id="11" name="TextBox 10">
            <a:extLst>
              <a:ext uri="{FF2B5EF4-FFF2-40B4-BE49-F238E27FC236}">
                <a16:creationId xmlns:a16="http://schemas.microsoft.com/office/drawing/2014/main" id="{F54B2F5F-A9E9-C905-A275-18692CEBF880}"/>
              </a:ext>
            </a:extLst>
          </p:cNvPr>
          <p:cNvSpPr txBox="1"/>
          <p:nvPr/>
        </p:nvSpPr>
        <p:spPr>
          <a:xfrm>
            <a:off x="2636874" y="6455090"/>
            <a:ext cx="8176438" cy="1261884"/>
          </a:xfrm>
          <a:prstGeom prst="rect">
            <a:avLst/>
          </a:prstGeom>
          <a:noFill/>
        </p:spPr>
        <p:txBody>
          <a:bodyPr wrap="square">
            <a:spAutoFit/>
          </a:bodyPr>
          <a:lstStyle/>
          <a:p>
            <a:pPr algn="ctr"/>
            <a:r>
              <a:rPr lang="en-US" sz="1100" dirty="0">
                <a:solidFill>
                  <a:schemeClr val="bg1"/>
                </a:solidFill>
                <a:hlinkClick r:id="rId6">
                  <a:extLst>
                    <a:ext uri="{A12FA001-AC4F-418D-AE19-62706E023703}">
                      <ahyp:hlinkClr xmlns:ahyp="http://schemas.microsoft.com/office/drawing/2018/hyperlinkcolor" val="tx"/>
                    </a:ext>
                  </a:extLst>
                </a:hlinkClick>
              </a:rPr>
              <a:t>https://www.nejm.org/doi/full/10.1056</a:t>
            </a:r>
            <a:r>
              <a:rPr lang="en-US" sz="1100" dirty="0">
                <a:solidFill>
                  <a:srgbClr val="0563C1"/>
                </a:solidFill>
                <a:hlinkClick r:id="rId6">
                  <a:extLst>
                    <a:ext uri="{A12FA001-AC4F-418D-AE19-62706E023703}">
                      <ahyp:hlinkClr xmlns:ahyp="http://schemas.microsoft.com/office/drawing/2018/hyperlinkcolor" val="tx"/>
                    </a:ext>
                  </a:extLst>
                </a:hlinkClick>
              </a:rPr>
              <a:t>/</a:t>
            </a:r>
            <a:r>
              <a:rPr lang="en-US" sz="1100" dirty="0">
                <a:solidFill>
                  <a:schemeClr val="bg1"/>
                </a:solidFill>
                <a:hlinkClick r:id="rId6">
                  <a:extLst>
                    <a:ext uri="{A12FA001-AC4F-418D-AE19-62706E023703}">
                      <ahyp:hlinkClr xmlns:ahyp="http://schemas.microsoft.com/office/drawing/2018/hyperlinkcolor" val="tx"/>
                    </a:ext>
                  </a:extLst>
                </a:hlinkClick>
              </a:rPr>
              <a:t>NEJM199807233390406</a:t>
            </a:r>
            <a:r>
              <a:rPr lang="en-US" sz="1100" dirty="0">
                <a:solidFill>
                  <a:schemeClr val="bg1"/>
                </a:solidFill>
              </a:rPr>
              <a:t> 1: </a:t>
            </a:r>
            <a:r>
              <a:rPr lang="en-US" sz="11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1100" dirty="0">
                <a:solidFill>
                  <a:schemeClr val="bg1"/>
                </a:solidFill>
              </a:rPr>
              <a:t> 2: </a:t>
            </a:r>
            <a:r>
              <a:rPr lang="en-US" sz="1100" dirty="0">
                <a:solidFill>
                  <a:schemeClr val="bg1"/>
                </a:solidFill>
                <a:hlinkClick r:id="rId7">
                  <a:extLst>
                    <a:ext uri="{A12FA001-AC4F-418D-AE19-62706E023703}">
                      <ahyp:hlinkClr xmlns:ahyp="http://schemas.microsoft.com/office/drawing/2018/hyperlinkcolor" val="tx"/>
                    </a:ext>
                  </a:extLst>
                </a:hlinkClick>
              </a:rPr>
              <a:t>https://imagebank.asrs.org/file/3352/hiv-retinopathy-re</a:t>
            </a:r>
            <a:r>
              <a:rPr lang="en-US" sz="1100" dirty="0">
                <a:solidFill>
                  <a:schemeClr val="bg1"/>
                </a:solidFill>
              </a:rPr>
              <a:t> 3: https://</a:t>
            </a:r>
            <a:r>
              <a:rPr lang="en-US" sz="1100" dirty="0" err="1">
                <a:solidFill>
                  <a:schemeClr val="bg1"/>
                </a:solidFill>
              </a:rPr>
              <a:t>theretinainstitute.org</a:t>
            </a:r>
            <a:r>
              <a:rPr lang="en-US" sz="1100" dirty="0">
                <a:solidFill>
                  <a:schemeClr val="bg1"/>
                </a:solidFill>
              </a:rPr>
              <a:t>/</a:t>
            </a:r>
            <a:r>
              <a:rPr lang="en-US" sz="1100" dirty="0" err="1">
                <a:solidFill>
                  <a:schemeClr val="bg1"/>
                </a:solidFill>
              </a:rPr>
              <a:t>hiv</a:t>
            </a:r>
            <a:r>
              <a:rPr lang="en-US" sz="1100" dirty="0">
                <a:solidFill>
                  <a:schemeClr val="bg1"/>
                </a:solidFill>
              </a:rPr>
              <a:t>-retinopathy</a:t>
            </a:r>
          </a:p>
          <a:p>
            <a:endParaRPr lang="en-US" sz="1800" dirty="0"/>
          </a:p>
          <a:p>
            <a:endParaRPr lang="en-US" sz="1800" dirty="0"/>
          </a:p>
          <a:p>
            <a:r>
              <a:rPr lang="en-US" sz="1800" dirty="0">
                <a:solidFill>
                  <a:schemeClr val="bg1"/>
                </a:solidFill>
              </a:rPr>
              <a:t> </a:t>
            </a:r>
          </a:p>
        </p:txBody>
      </p:sp>
    </p:spTree>
    <p:extLst>
      <p:ext uri="{BB962C8B-B14F-4D97-AF65-F5344CB8AC3E}">
        <p14:creationId xmlns:p14="http://schemas.microsoft.com/office/powerpoint/2010/main" val="384925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1FC0FC-D565-3F9A-50C3-64A88EA04070}"/>
              </a:ext>
            </a:extLst>
          </p:cNvPr>
          <p:cNvSpPr>
            <a:spLocks noGrp="1"/>
          </p:cNvSpPr>
          <p:nvPr>
            <p:ph type="body" sz="quarter" idx="10"/>
          </p:nvPr>
        </p:nvSpPr>
        <p:spPr/>
        <p:txBody>
          <a:bodyPr/>
          <a:lstStyle/>
          <a:p>
            <a:r>
              <a:rPr lang="en-US" sz="3600" dirty="0"/>
              <a:t>CMV Retinitis</a:t>
            </a:r>
            <a:endParaRPr lang="en-US" dirty="0"/>
          </a:p>
        </p:txBody>
      </p:sp>
      <p:sp>
        <p:nvSpPr>
          <p:cNvPr id="3" name="Text Placeholder 2">
            <a:extLst>
              <a:ext uri="{FF2B5EF4-FFF2-40B4-BE49-F238E27FC236}">
                <a16:creationId xmlns:a16="http://schemas.microsoft.com/office/drawing/2014/main" id="{58DE0D98-FA2D-F665-E0E0-8DFEEE6D86F0}"/>
              </a:ext>
            </a:extLst>
          </p:cNvPr>
          <p:cNvSpPr>
            <a:spLocks noGrp="1"/>
          </p:cNvSpPr>
          <p:nvPr>
            <p:ph type="body" sz="quarter" idx="20"/>
          </p:nvPr>
        </p:nvSpPr>
        <p:spPr>
          <a:xfrm>
            <a:off x="539533" y="1233378"/>
            <a:ext cx="5967594" cy="4467207"/>
          </a:xfrm>
        </p:spPr>
        <p:txBody>
          <a:bodyPr/>
          <a:lstStyle/>
          <a:p>
            <a:r>
              <a:rPr lang="en-US" dirty="0">
                <a:solidFill>
                  <a:schemeClr val="tx1"/>
                </a:solidFill>
              </a:rPr>
              <a:t>Most often occurs when CD4+ count is below 100</a:t>
            </a:r>
          </a:p>
          <a:p>
            <a:endParaRPr lang="en-US" sz="800" dirty="0">
              <a:solidFill>
                <a:schemeClr val="tx1"/>
              </a:solidFill>
            </a:endParaRPr>
          </a:p>
          <a:p>
            <a:r>
              <a:rPr lang="en-US" dirty="0">
                <a:solidFill>
                  <a:schemeClr val="tx1"/>
                </a:solidFill>
              </a:rPr>
              <a:t>Findings on fundus examination: </a:t>
            </a:r>
          </a:p>
          <a:p>
            <a:pPr lvl="1"/>
            <a:r>
              <a:rPr lang="en-US" dirty="0">
                <a:solidFill>
                  <a:schemeClr val="tx1"/>
                </a:solidFill>
              </a:rPr>
              <a:t>full-thickness retinal whitening</a:t>
            </a:r>
          </a:p>
          <a:p>
            <a:pPr lvl="1"/>
            <a:r>
              <a:rPr lang="en-US" dirty="0">
                <a:solidFill>
                  <a:schemeClr val="tx1"/>
                </a:solidFill>
              </a:rPr>
              <a:t>intraretinal hemorrhages </a:t>
            </a:r>
          </a:p>
          <a:p>
            <a:pPr lvl="1"/>
            <a:endParaRPr lang="en-US" sz="800" dirty="0">
              <a:solidFill>
                <a:schemeClr val="tx1"/>
              </a:solidFill>
            </a:endParaRPr>
          </a:p>
          <a:p>
            <a:r>
              <a:rPr lang="en-US" dirty="0">
                <a:solidFill>
                  <a:schemeClr val="tx1"/>
                </a:solidFill>
              </a:rPr>
              <a:t>Optic nerve involvement in up to 5% PWH</a:t>
            </a:r>
          </a:p>
          <a:p>
            <a:endParaRPr lang="en-US" dirty="0">
              <a:solidFill>
                <a:schemeClr val="tx1"/>
              </a:solidFill>
            </a:endParaRPr>
          </a:p>
          <a:p>
            <a:endParaRPr lang="en-US" dirty="0">
              <a:solidFill>
                <a:schemeClr val="tx1"/>
              </a:solidFill>
            </a:endParaRPr>
          </a:p>
        </p:txBody>
      </p:sp>
      <p:pic>
        <p:nvPicPr>
          <p:cNvPr id="4" name="Picture 1" descr="page4image945473824">
            <a:extLst>
              <a:ext uri="{FF2B5EF4-FFF2-40B4-BE49-F238E27FC236}">
                <a16:creationId xmlns:a16="http://schemas.microsoft.com/office/drawing/2014/main" id="{090687F3-23D4-59AA-B1E7-A6FEEBE66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304" y="1233378"/>
            <a:ext cx="2890242" cy="20700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ytomegalovirus (CMV) retinitis">
            <a:extLst>
              <a:ext uri="{FF2B5EF4-FFF2-40B4-BE49-F238E27FC236}">
                <a16:creationId xmlns:a16="http://schemas.microsoft.com/office/drawing/2014/main" id="{90ADC743-8712-FFC8-E83D-D1C575E54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6322" y="2194171"/>
            <a:ext cx="2741016" cy="20700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igure, CMV retinitis. Image courtesy S Bhimji MD] - StatPearls - NCBI  Bookshelf">
            <a:extLst>
              <a:ext uri="{FF2B5EF4-FFF2-40B4-BE49-F238E27FC236}">
                <a16:creationId xmlns:a16="http://schemas.microsoft.com/office/drawing/2014/main" id="{E506C4D4-8728-8958-0F12-A9559CAF4F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592" y="3473375"/>
            <a:ext cx="2890241" cy="27106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317FDE9-E681-25FF-5ED1-6C16D5F04205}"/>
              </a:ext>
            </a:extLst>
          </p:cNvPr>
          <p:cNvSpPr txBox="1"/>
          <p:nvPr/>
        </p:nvSpPr>
        <p:spPr>
          <a:xfrm>
            <a:off x="2317898" y="6401452"/>
            <a:ext cx="8516679" cy="507831"/>
          </a:xfrm>
          <a:prstGeom prst="rect">
            <a:avLst/>
          </a:prstGeom>
          <a:noFill/>
        </p:spPr>
        <p:txBody>
          <a:bodyPr wrap="square">
            <a:spAutoFit/>
          </a:bodyPr>
          <a:lstStyle/>
          <a:p>
            <a:pPr algn="ctr"/>
            <a:r>
              <a:rPr lang="en-US" sz="900" dirty="0">
                <a:solidFill>
                  <a:schemeClr val="bg1"/>
                </a:solidFill>
              </a:rPr>
              <a:t>https://</a:t>
            </a:r>
            <a:r>
              <a:rPr lang="en-US" sz="900" dirty="0" err="1">
                <a:solidFill>
                  <a:schemeClr val="bg1"/>
                </a:solidFill>
              </a:rPr>
              <a:t>www.nejm.org</a:t>
            </a:r>
            <a:r>
              <a:rPr lang="en-US" sz="900" dirty="0">
                <a:solidFill>
                  <a:schemeClr val="bg1"/>
                </a:solidFill>
              </a:rPr>
              <a:t>/</a:t>
            </a:r>
            <a:r>
              <a:rPr lang="en-US" sz="900" dirty="0" err="1">
                <a:solidFill>
                  <a:schemeClr val="bg1"/>
                </a:solidFill>
              </a:rPr>
              <a:t>doi</a:t>
            </a:r>
            <a:r>
              <a:rPr lang="en-US" sz="900" dirty="0">
                <a:solidFill>
                  <a:schemeClr val="bg1"/>
                </a:solidFill>
              </a:rPr>
              <a:t>/full/10.1056/NEJM199807233390406</a:t>
            </a:r>
          </a:p>
          <a:p>
            <a:pPr algn="ctr"/>
            <a:r>
              <a:rPr lang="en-US" sz="900" dirty="0">
                <a:solidFill>
                  <a:schemeClr val="bg1"/>
                </a:solidFill>
                <a:hlinkClick r:id="rId6">
                  <a:extLst>
                    <a:ext uri="{A12FA001-AC4F-418D-AE19-62706E023703}">
                      <ahyp:hlinkClr xmlns:ahyp="http://schemas.microsoft.com/office/drawing/2018/hyperlinkcolor" val="tx"/>
                    </a:ext>
                  </a:extLst>
                </a:hlinkClick>
              </a:rPr>
              <a:t>https://eyewiki.aao.org/Ocular_Involvement_in_HIV/AIDS#cite</a:t>
            </a:r>
            <a:r>
              <a:rPr lang="en-US" sz="900" dirty="0">
                <a:solidFill>
                  <a:srgbClr val="0563C1"/>
                </a:solidFill>
                <a:hlinkClick r:id="rId6">
                  <a:extLst>
                    <a:ext uri="{A12FA001-AC4F-418D-AE19-62706E023703}">
                      <ahyp:hlinkClr xmlns:ahyp="http://schemas.microsoft.com/office/drawing/2018/hyperlinkcolor" val="tx"/>
                    </a:ext>
                  </a:extLst>
                </a:hlinkClick>
              </a:rPr>
              <a:t>_</a:t>
            </a:r>
            <a:r>
              <a:rPr lang="en-US" sz="900" dirty="0">
                <a:solidFill>
                  <a:schemeClr val="bg1"/>
                </a:solidFill>
                <a:hlinkClick r:id="rId6">
                  <a:extLst>
                    <a:ext uri="{A12FA001-AC4F-418D-AE19-62706E023703}">
                      <ahyp:hlinkClr xmlns:ahyp="http://schemas.microsoft.com/office/drawing/2018/hyperlinkcolor" val="tx"/>
                    </a:ext>
                  </a:extLst>
                </a:hlinkClick>
              </a:rPr>
              <a:t>note-Sellitti-10</a:t>
            </a:r>
            <a:r>
              <a:rPr lang="en-US" sz="900" dirty="0">
                <a:solidFill>
                  <a:schemeClr val="bg1"/>
                </a:solidFill>
              </a:rPr>
              <a:t> 1: </a:t>
            </a:r>
            <a:r>
              <a:rPr lang="en-US" sz="900" dirty="0">
                <a:solidFill>
                  <a:schemeClr val="bg1"/>
                </a:solidFill>
                <a:hlinkClick r:id="rId7">
                  <a:extLst>
                    <a:ext uri="{A12FA001-AC4F-418D-AE19-62706E023703}">
                      <ahyp:hlinkClr xmlns:ahyp="http://schemas.microsoft.com/office/drawing/2018/hyperlinkcolor" val="tx"/>
                    </a:ext>
                  </a:extLst>
                </a:hlinkClick>
              </a:rPr>
              <a:t>https://www.nejm.org/doi/full/10.1056/NEJM199807233390406</a:t>
            </a:r>
            <a:r>
              <a:rPr lang="en-US" sz="900" dirty="0">
                <a:solidFill>
                  <a:schemeClr val="bg1"/>
                </a:solidFill>
              </a:rPr>
              <a:t> 2: </a:t>
            </a:r>
            <a:r>
              <a:rPr lang="en-US" sz="900" dirty="0">
                <a:solidFill>
                  <a:schemeClr val="bg1"/>
                </a:solidFill>
                <a:hlinkClick r:id="rId8">
                  <a:extLst>
                    <a:ext uri="{A12FA001-AC4F-418D-AE19-62706E023703}">
                      <ahyp:hlinkClr xmlns:ahyp="http://schemas.microsoft.com/office/drawing/2018/hyperlinkcolor" val="tx"/>
                    </a:ext>
                  </a:extLst>
                </a:hlinkClick>
              </a:rPr>
              <a:t>https://www.ncbi.nlm.nih.gov/books/NBK551705/figure/article-19496.image.f3/</a:t>
            </a:r>
            <a:r>
              <a:rPr lang="en-US" sz="900" dirty="0">
                <a:solidFill>
                  <a:schemeClr val="bg1"/>
                </a:solidFill>
              </a:rPr>
              <a:t> 3: https://</a:t>
            </a:r>
            <a:r>
              <a:rPr lang="en-US" sz="900" dirty="0" err="1">
                <a:solidFill>
                  <a:schemeClr val="bg1"/>
                </a:solidFill>
              </a:rPr>
              <a:t>www.opticianonline.net</a:t>
            </a:r>
            <a:r>
              <a:rPr lang="en-US" sz="900" dirty="0">
                <a:solidFill>
                  <a:schemeClr val="bg1"/>
                </a:solidFill>
              </a:rPr>
              <a:t>/content/features/cytomegalovirus-cmv-retinitis/</a:t>
            </a:r>
          </a:p>
        </p:txBody>
      </p:sp>
    </p:spTree>
    <p:extLst>
      <p:ext uri="{BB962C8B-B14F-4D97-AF65-F5344CB8AC3E}">
        <p14:creationId xmlns:p14="http://schemas.microsoft.com/office/powerpoint/2010/main" val="401594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5ABEA2-B5D0-59B0-48AD-1FAF06BA2CF7}"/>
              </a:ext>
            </a:extLst>
          </p:cNvPr>
          <p:cNvSpPr>
            <a:spLocks noGrp="1"/>
          </p:cNvSpPr>
          <p:nvPr>
            <p:ph type="body" sz="quarter" idx="10"/>
          </p:nvPr>
        </p:nvSpPr>
        <p:spPr/>
        <p:txBody>
          <a:bodyPr/>
          <a:lstStyle/>
          <a:p>
            <a:r>
              <a:rPr lang="en-US" sz="3600" dirty="0"/>
              <a:t>Herpetic Retinitis</a:t>
            </a:r>
            <a:endParaRPr lang="en-US" dirty="0"/>
          </a:p>
        </p:txBody>
      </p:sp>
      <p:sp>
        <p:nvSpPr>
          <p:cNvPr id="3" name="Text Placeholder 2">
            <a:extLst>
              <a:ext uri="{FF2B5EF4-FFF2-40B4-BE49-F238E27FC236}">
                <a16:creationId xmlns:a16="http://schemas.microsoft.com/office/drawing/2014/main" id="{C458FE04-5432-B66D-FA75-FB6B13C025AC}"/>
              </a:ext>
            </a:extLst>
          </p:cNvPr>
          <p:cNvSpPr>
            <a:spLocks noGrp="1"/>
          </p:cNvSpPr>
          <p:nvPr>
            <p:ph type="body" sz="quarter" idx="20"/>
          </p:nvPr>
        </p:nvSpPr>
        <p:spPr>
          <a:xfrm>
            <a:off x="539532" y="1233378"/>
            <a:ext cx="11112939" cy="1903227"/>
          </a:xfrm>
        </p:spPr>
        <p:txBody>
          <a:bodyPr/>
          <a:lstStyle/>
          <a:p>
            <a:r>
              <a:rPr lang="en-US" dirty="0">
                <a:solidFill>
                  <a:schemeClr val="tx1"/>
                </a:solidFill>
              </a:rPr>
              <a:t>Early involvement of deep retinal layers</a:t>
            </a:r>
          </a:p>
          <a:p>
            <a:r>
              <a:rPr lang="en-US" dirty="0">
                <a:solidFill>
                  <a:schemeClr val="tx1"/>
                </a:solidFill>
              </a:rPr>
              <a:t>Rapid development of multifocal lesions</a:t>
            </a:r>
          </a:p>
          <a:p>
            <a:r>
              <a:rPr lang="en-US" dirty="0">
                <a:solidFill>
                  <a:schemeClr val="tx1"/>
                </a:solidFill>
              </a:rPr>
              <a:t>High risk of bilateral eye involvement and retinal detachment  </a:t>
            </a:r>
          </a:p>
        </p:txBody>
      </p:sp>
      <p:pic>
        <p:nvPicPr>
          <p:cNvPr id="4" name="Picture 1" descr="page4image1885857744">
            <a:extLst>
              <a:ext uri="{FF2B5EF4-FFF2-40B4-BE49-F238E27FC236}">
                <a16:creationId xmlns:a16="http://schemas.microsoft.com/office/drawing/2014/main" id="{2DBC6947-E2C6-F2D0-7B97-927F28A38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717" y="2989750"/>
            <a:ext cx="4456393" cy="30712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aricella Zoster Virus Retinitis - Retina Image Bank">
            <a:extLst>
              <a:ext uri="{FF2B5EF4-FFF2-40B4-BE49-F238E27FC236}">
                <a16:creationId xmlns:a16="http://schemas.microsoft.com/office/drawing/2014/main" id="{D071256D-9E94-0538-5A8B-995C37793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219" y="2807492"/>
            <a:ext cx="3740259" cy="34378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F8EB05-9D04-2506-24EF-5CB80BDD1B3D}"/>
              </a:ext>
            </a:extLst>
          </p:cNvPr>
          <p:cNvSpPr txBox="1"/>
          <p:nvPr/>
        </p:nvSpPr>
        <p:spPr>
          <a:xfrm>
            <a:off x="2286000" y="6441843"/>
            <a:ext cx="8537944" cy="830997"/>
          </a:xfrm>
          <a:prstGeom prst="rect">
            <a:avLst/>
          </a:prstGeom>
          <a:noFill/>
        </p:spPr>
        <p:txBody>
          <a:bodyPr wrap="square">
            <a:spAutoFit/>
          </a:bodyPr>
          <a:lstStyle/>
          <a:p>
            <a:pPr algn="ctr"/>
            <a:r>
              <a:rPr lang="en-US" sz="1200" dirty="0">
                <a:solidFill>
                  <a:schemeClr val="bg1"/>
                </a:solidFill>
                <a:hlinkClick r:id="rId5">
                  <a:extLst>
                    <a:ext uri="{A12FA001-AC4F-418D-AE19-62706E023703}">
                      <ahyp:hlinkClr xmlns:ahyp="http://schemas.microsoft.com/office/drawing/2018/hyperlinkcolor" val="tx"/>
                    </a:ext>
                  </a:extLst>
                </a:hlinkClick>
              </a:rPr>
              <a:t>https://www.nejm.org/doi/full/10.1056/NEJM199807233390406</a:t>
            </a:r>
            <a:r>
              <a:rPr lang="en-US" sz="1200" dirty="0">
                <a:solidFill>
                  <a:schemeClr val="bg1"/>
                </a:solidFill>
              </a:rPr>
              <a:t> 1: </a:t>
            </a:r>
            <a:r>
              <a:rPr lang="en-US" sz="1200" dirty="0">
                <a:solidFill>
                  <a:schemeClr val="bg1"/>
                </a:solidFill>
                <a:hlinkClick r:id="rId5">
                  <a:extLst>
                    <a:ext uri="{A12FA001-AC4F-418D-AE19-62706E023703}">
                      <ahyp:hlinkClr xmlns:ahyp="http://schemas.microsoft.com/office/drawing/2018/hyperlinkcolor" val="tx"/>
                    </a:ext>
                  </a:extLst>
                </a:hlinkClick>
              </a:rPr>
              <a:t>https://www.nejm.org/doi/full/10.1056/NEJM199807233390406</a:t>
            </a:r>
            <a:r>
              <a:rPr lang="en-US" sz="1200" dirty="0">
                <a:solidFill>
                  <a:schemeClr val="bg1"/>
                </a:solidFill>
              </a:rPr>
              <a:t> 2: </a:t>
            </a:r>
            <a:r>
              <a:rPr lang="en-US" sz="1200" dirty="0">
                <a:solidFill>
                  <a:schemeClr val="bg1"/>
                </a:solidFill>
                <a:hlinkClick r:id="rId6">
                  <a:extLst>
                    <a:ext uri="{A12FA001-AC4F-418D-AE19-62706E023703}">
                      <ahyp:hlinkClr xmlns:ahyp="http://schemas.microsoft.com/office/drawing/2018/hyperlinkcolor" val="tx"/>
                    </a:ext>
                  </a:extLst>
                </a:hlinkClick>
              </a:rPr>
              <a:t>https://imagebank.asrs.org/file/28827/varicella-zoster-virus-retinitis</a:t>
            </a:r>
            <a:r>
              <a:rPr lang="en-US" sz="1200" dirty="0">
                <a:solidFill>
                  <a:schemeClr val="bg1"/>
                </a:solidFill>
              </a:rPr>
              <a:t> </a:t>
            </a:r>
          </a:p>
          <a:p>
            <a:pPr algn="ctr"/>
            <a:endParaRPr lang="en-US" sz="1200" dirty="0">
              <a:solidFill>
                <a:schemeClr val="bg1"/>
              </a:solidFill>
            </a:endParaRPr>
          </a:p>
          <a:p>
            <a:pPr algn="ctr"/>
            <a:endParaRPr lang="en-US" sz="1200" dirty="0">
              <a:solidFill>
                <a:schemeClr val="bg1"/>
              </a:solidFill>
            </a:endParaRPr>
          </a:p>
        </p:txBody>
      </p:sp>
    </p:spTree>
    <p:extLst>
      <p:ext uri="{BB962C8B-B14F-4D97-AF65-F5344CB8AC3E}">
        <p14:creationId xmlns:p14="http://schemas.microsoft.com/office/powerpoint/2010/main" val="168610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Presenters have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539530" y="5472399"/>
            <a:ext cx="10986164"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6215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35CB2-C27F-2656-7C79-F198EFAAD2A6}"/>
              </a:ext>
            </a:extLst>
          </p:cNvPr>
          <p:cNvSpPr>
            <a:spLocks noGrp="1"/>
          </p:cNvSpPr>
          <p:nvPr>
            <p:ph type="body" sz="quarter" idx="10"/>
          </p:nvPr>
        </p:nvSpPr>
        <p:spPr/>
        <p:txBody>
          <a:bodyPr/>
          <a:lstStyle/>
          <a:p>
            <a:r>
              <a:rPr lang="en-US" sz="3600" dirty="0" err="1"/>
              <a:t>Toxoplasmic</a:t>
            </a:r>
            <a:r>
              <a:rPr lang="en-US" sz="3600" dirty="0"/>
              <a:t> Retinochoroiditis</a:t>
            </a:r>
            <a:endParaRPr lang="en-US" dirty="0"/>
          </a:p>
        </p:txBody>
      </p:sp>
      <p:sp>
        <p:nvSpPr>
          <p:cNvPr id="3" name="Text Placeholder 2">
            <a:extLst>
              <a:ext uri="{FF2B5EF4-FFF2-40B4-BE49-F238E27FC236}">
                <a16:creationId xmlns:a16="http://schemas.microsoft.com/office/drawing/2014/main" id="{6CDB93BF-6C87-6A95-5937-C9BBD2C8A642}"/>
              </a:ext>
            </a:extLst>
          </p:cNvPr>
          <p:cNvSpPr>
            <a:spLocks noGrp="1"/>
          </p:cNvSpPr>
          <p:nvPr>
            <p:ph type="body" sz="quarter" idx="20"/>
          </p:nvPr>
        </p:nvSpPr>
        <p:spPr>
          <a:xfrm>
            <a:off x="539533" y="1233378"/>
            <a:ext cx="5191416" cy="4467207"/>
          </a:xfrm>
        </p:spPr>
        <p:txBody>
          <a:bodyPr/>
          <a:lstStyle/>
          <a:p>
            <a:r>
              <a:rPr lang="en-US" dirty="0">
                <a:solidFill>
                  <a:schemeClr val="tx1"/>
                </a:solidFill>
              </a:rPr>
              <a:t>Ocular manifestations: </a:t>
            </a:r>
          </a:p>
          <a:p>
            <a:pPr lvl="1"/>
            <a:r>
              <a:rPr lang="en-US" dirty="0">
                <a:solidFill>
                  <a:schemeClr val="tx1"/>
                </a:solidFill>
              </a:rPr>
              <a:t>Anterior-chamber and vitreous inflammation</a:t>
            </a:r>
          </a:p>
          <a:p>
            <a:pPr lvl="1"/>
            <a:r>
              <a:rPr lang="en-US" dirty="0">
                <a:solidFill>
                  <a:schemeClr val="tx1"/>
                </a:solidFill>
              </a:rPr>
              <a:t>A relative absence of retinal hemorrhage</a:t>
            </a:r>
          </a:p>
          <a:p>
            <a:pPr lvl="1"/>
            <a:r>
              <a:rPr lang="en-US" dirty="0">
                <a:solidFill>
                  <a:schemeClr val="tx1"/>
                </a:solidFill>
              </a:rPr>
              <a:t>Pigmented </a:t>
            </a:r>
            <a:r>
              <a:rPr lang="en-US" dirty="0" err="1">
                <a:solidFill>
                  <a:schemeClr val="tx1"/>
                </a:solidFill>
              </a:rPr>
              <a:t>chorioretinal</a:t>
            </a:r>
            <a:r>
              <a:rPr lang="en-US" dirty="0">
                <a:solidFill>
                  <a:schemeClr val="tx1"/>
                </a:solidFill>
              </a:rPr>
              <a:t> scars</a:t>
            </a:r>
          </a:p>
          <a:p>
            <a:pPr lvl="1"/>
            <a:endParaRPr lang="en-US" sz="800" dirty="0">
              <a:solidFill>
                <a:schemeClr val="tx1"/>
              </a:solidFill>
            </a:endParaRPr>
          </a:p>
          <a:p>
            <a:r>
              <a:rPr lang="en-US" dirty="0">
                <a:solidFill>
                  <a:schemeClr val="tx1"/>
                </a:solidFill>
              </a:rPr>
              <a:t>PWH are more likely to have bilateral and multifocal lesions</a:t>
            </a:r>
          </a:p>
          <a:p>
            <a:endParaRPr lang="en-US" sz="800" dirty="0">
              <a:solidFill>
                <a:schemeClr val="tx1"/>
              </a:solidFill>
            </a:endParaRPr>
          </a:p>
          <a:p>
            <a:r>
              <a:rPr lang="en-US" dirty="0">
                <a:solidFill>
                  <a:schemeClr val="tx1"/>
                </a:solidFill>
              </a:rPr>
              <a:t>Can progress to central nervous system symptoms</a:t>
            </a:r>
          </a:p>
          <a:p>
            <a:endParaRPr lang="en-US" dirty="0"/>
          </a:p>
          <a:p>
            <a:endParaRPr lang="en-US" dirty="0"/>
          </a:p>
        </p:txBody>
      </p:sp>
      <p:pic>
        <p:nvPicPr>
          <p:cNvPr id="4" name="Picture 1" descr="page4image438085648">
            <a:extLst>
              <a:ext uri="{FF2B5EF4-FFF2-40B4-BE49-F238E27FC236}">
                <a16:creationId xmlns:a16="http://schemas.microsoft.com/office/drawing/2014/main" id="{EEAC8A8E-C542-E298-8050-95ADE5729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899" y="1115625"/>
            <a:ext cx="2524266" cy="1796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oxoplasmosis - EyeWiki">
            <a:extLst>
              <a:ext uri="{FF2B5EF4-FFF2-40B4-BE49-F238E27FC236}">
                <a16:creationId xmlns:a16="http://schemas.microsoft.com/office/drawing/2014/main" id="{1DFA50E1-1921-C703-5D54-BB014AF873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3899" y="4557009"/>
            <a:ext cx="2524266" cy="1791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  Figure 1  ">
            <a:extLst>
              <a:ext uri="{FF2B5EF4-FFF2-40B4-BE49-F238E27FC236}">
                <a16:creationId xmlns:a16="http://schemas.microsoft.com/office/drawing/2014/main" id="{7A0B0692-B7D3-4DB8-EAD5-33E1997F7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796" y="2914343"/>
            <a:ext cx="2248380" cy="19315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08DA4D3-AA06-0FE9-DBE4-53E8EB010B6B}"/>
              </a:ext>
            </a:extLst>
          </p:cNvPr>
          <p:cNvSpPr txBox="1"/>
          <p:nvPr/>
        </p:nvSpPr>
        <p:spPr>
          <a:xfrm>
            <a:off x="2339162" y="6407798"/>
            <a:ext cx="8474149" cy="1015663"/>
          </a:xfrm>
          <a:prstGeom prst="rect">
            <a:avLst/>
          </a:prstGeom>
          <a:noFill/>
        </p:spPr>
        <p:txBody>
          <a:bodyPr wrap="square">
            <a:spAutoFit/>
          </a:bodyPr>
          <a:lstStyle/>
          <a:p>
            <a:pPr algn="ctr"/>
            <a:r>
              <a:rPr lang="en-US" sz="1200" dirty="0">
                <a:solidFill>
                  <a:schemeClr val="bg1"/>
                </a:solidFill>
                <a:hlinkClick r:id="rId6">
                  <a:extLst>
                    <a:ext uri="{A12FA001-AC4F-418D-AE19-62706E023703}">
                      <ahyp:hlinkClr xmlns:ahyp="http://schemas.microsoft.com/office/drawing/2018/hyperlinkcolor" val="tx"/>
                    </a:ext>
                  </a:extLst>
                </a:hlinkClick>
              </a:rPr>
              <a:t>https://www.nejm.org/doi/full/10.1056</a:t>
            </a:r>
            <a:r>
              <a:rPr lang="en-US" sz="1200" dirty="0">
                <a:solidFill>
                  <a:srgbClr val="0563C1"/>
                </a:solidFill>
                <a:hlinkClick r:id="rId6">
                  <a:extLst>
                    <a:ext uri="{A12FA001-AC4F-418D-AE19-62706E023703}">
                      <ahyp:hlinkClr xmlns:ahyp="http://schemas.microsoft.com/office/drawing/2018/hyperlinkcolor" val="tx"/>
                    </a:ext>
                  </a:extLst>
                </a:hlinkClick>
              </a:rPr>
              <a:t>/</a:t>
            </a:r>
            <a:r>
              <a:rPr lang="en-US" sz="1200" dirty="0">
                <a:solidFill>
                  <a:schemeClr val="bg1"/>
                </a:solidFill>
                <a:hlinkClick r:id="rId6">
                  <a:extLst>
                    <a:ext uri="{A12FA001-AC4F-418D-AE19-62706E023703}">
                      <ahyp:hlinkClr xmlns:ahyp="http://schemas.microsoft.com/office/drawing/2018/hyperlinkcolor" val="tx"/>
                    </a:ext>
                  </a:extLst>
                </a:hlinkClick>
              </a:rPr>
              <a:t>NEJM199807233390406</a:t>
            </a:r>
            <a:r>
              <a:rPr lang="en-US" sz="1200" dirty="0">
                <a:solidFill>
                  <a:schemeClr val="bg1"/>
                </a:solidFill>
              </a:rPr>
              <a:t> 1: </a:t>
            </a:r>
            <a:r>
              <a:rPr lang="en-US" sz="12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1200" dirty="0">
                <a:solidFill>
                  <a:schemeClr val="bg1"/>
                </a:solidFill>
              </a:rPr>
              <a:t> 2: </a:t>
            </a:r>
            <a:r>
              <a:rPr lang="en-US" sz="1200" dirty="0">
                <a:solidFill>
                  <a:schemeClr val="bg1"/>
                </a:solidFill>
                <a:hlinkClick r:id="rId7">
                  <a:extLst>
                    <a:ext uri="{A12FA001-AC4F-418D-AE19-62706E023703}">
                      <ahyp:hlinkClr xmlns:ahyp="http://schemas.microsoft.com/office/drawing/2018/hyperlinkcolor" val="tx"/>
                    </a:ext>
                  </a:extLst>
                </a:hlinkClick>
              </a:rPr>
              <a:t>https://bjo.bmj.com/content/86/6/636</a:t>
            </a:r>
            <a:r>
              <a:rPr lang="en-US" sz="1200" dirty="0">
                <a:solidFill>
                  <a:schemeClr val="bg1"/>
                </a:solidFill>
              </a:rPr>
              <a:t> 3: </a:t>
            </a:r>
            <a:r>
              <a:rPr lang="en-US" sz="1200" dirty="0">
                <a:solidFill>
                  <a:schemeClr val="bg1"/>
                </a:solidFill>
                <a:hlinkClick r:id="rId8">
                  <a:extLst>
                    <a:ext uri="{A12FA001-AC4F-418D-AE19-62706E023703}">
                      <ahyp:hlinkClr xmlns:ahyp="http://schemas.microsoft.com/office/drawing/2018/hyperlinkcolor" val="tx"/>
                    </a:ext>
                  </a:extLst>
                </a:hlinkClick>
              </a:rPr>
              <a:t>https://eyewiki.aao.org/Toxoplasmosis</a:t>
            </a:r>
            <a:r>
              <a:rPr lang="en-US" sz="1200" dirty="0">
                <a:solidFill>
                  <a:schemeClr val="bg1"/>
                </a:solidFill>
              </a:rPr>
              <a:t> </a:t>
            </a:r>
          </a:p>
          <a:p>
            <a:pPr algn="ctr"/>
            <a:endParaRPr lang="en-US" sz="1200" dirty="0">
              <a:solidFill>
                <a:schemeClr val="bg1"/>
              </a:solidFill>
            </a:endParaRPr>
          </a:p>
          <a:p>
            <a:pPr algn="ctr"/>
            <a:endParaRPr lang="en-US" sz="1200" dirty="0">
              <a:solidFill>
                <a:schemeClr val="bg1"/>
              </a:solidFill>
            </a:endParaRPr>
          </a:p>
          <a:p>
            <a:pPr algn="ctr"/>
            <a:endParaRPr lang="en-US" sz="1200" dirty="0">
              <a:solidFill>
                <a:schemeClr val="bg1"/>
              </a:solidFill>
            </a:endParaRPr>
          </a:p>
        </p:txBody>
      </p:sp>
    </p:spTree>
    <p:extLst>
      <p:ext uri="{BB962C8B-B14F-4D97-AF65-F5344CB8AC3E}">
        <p14:creationId xmlns:p14="http://schemas.microsoft.com/office/powerpoint/2010/main" val="769272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75C18-66F4-F796-536E-EA056170F5CF}"/>
              </a:ext>
            </a:extLst>
          </p:cNvPr>
          <p:cNvSpPr>
            <a:spLocks noGrp="1"/>
          </p:cNvSpPr>
          <p:nvPr>
            <p:ph type="body" sz="quarter" idx="10"/>
          </p:nvPr>
        </p:nvSpPr>
        <p:spPr/>
        <p:txBody>
          <a:bodyPr/>
          <a:lstStyle/>
          <a:p>
            <a:r>
              <a:rPr lang="en-US" dirty="0"/>
              <a:t>Bacterial and Fungal Retinitis</a:t>
            </a:r>
          </a:p>
        </p:txBody>
      </p:sp>
      <p:sp>
        <p:nvSpPr>
          <p:cNvPr id="3" name="Text Placeholder 2">
            <a:extLst>
              <a:ext uri="{FF2B5EF4-FFF2-40B4-BE49-F238E27FC236}">
                <a16:creationId xmlns:a16="http://schemas.microsoft.com/office/drawing/2014/main" id="{E1302E60-1BA0-FBD6-EE67-6B8CBABE9BBE}"/>
              </a:ext>
            </a:extLst>
          </p:cNvPr>
          <p:cNvSpPr>
            <a:spLocks noGrp="1"/>
          </p:cNvSpPr>
          <p:nvPr>
            <p:ph type="body" sz="quarter" idx="20"/>
          </p:nvPr>
        </p:nvSpPr>
        <p:spPr>
          <a:xfrm>
            <a:off x="539532" y="1233379"/>
            <a:ext cx="11112939" cy="2195622"/>
          </a:xfrm>
        </p:spPr>
        <p:txBody>
          <a:bodyPr/>
          <a:lstStyle/>
          <a:p>
            <a:r>
              <a:rPr lang="en-US" dirty="0">
                <a:solidFill>
                  <a:schemeClr val="tx1"/>
                </a:solidFill>
              </a:rPr>
              <a:t>Ocular syphilis is the most common bacterial retinitis</a:t>
            </a:r>
          </a:p>
          <a:p>
            <a:r>
              <a:rPr lang="en-US" dirty="0">
                <a:solidFill>
                  <a:schemeClr val="tx1"/>
                </a:solidFill>
              </a:rPr>
              <a:t>Concurrent diffuse intraocular inflammation is common</a:t>
            </a:r>
          </a:p>
          <a:p>
            <a:r>
              <a:rPr lang="en-US" dirty="0">
                <a:solidFill>
                  <a:schemeClr val="tx1"/>
                </a:solidFill>
              </a:rPr>
              <a:t>Other microbial etiologies should be considered in people who use injection drugs or people with systemic disease</a:t>
            </a:r>
          </a:p>
        </p:txBody>
      </p:sp>
      <p:pic>
        <p:nvPicPr>
          <p:cNvPr id="4" name="Picture 2">
            <a:extLst>
              <a:ext uri="{FF2B5EF4-FFF2-40B4-BE49-F238E27FC236}">
                <a16:creationId xmlns:a16="http://schemas.microsoft.com/office/drawing/2014/main" id="{BF268592-1E1F-F0B3-A221-AA5312882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89" y="3429000"/>
            <a:ext cx="5591098" cy="26484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preview">
            <a:extLst>
              <a:ext uri="{FF2B5EF4-FFF2-40B4-BE49-F238E27FC236}">
                <a16:creationId xmlns:a16="http://schemas.microsoft.com/office/drawing/2014/main" id="{11ED0868-B870-CF86-A852-3BFCECB64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2643686" cy="2643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preview">
            <a:extLst>
              <a:ext uri="{FF2B5EF4-FFF2-40B4-BE49-F238E27FC236}">
                <a16:creationId xmlns:a16="http://schemas.microsoft.com/office/drawing/2014/main" id="{D0092B19-0C43-5B04-4E2C-FAD74FFA1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7824" y="3429000"/>
            <a:ext cx="2643686" cy="26436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5CCD0F5-CA35-0DD8-3582-B82E26D70479}"/>
              </a:ext>
            </a:extLst>
          </p:cNvPr>
          <p:cNvSpPr txBox="1"/>
          <p:nvPr/>
        </p:nvSpPr>
        <p:spPr>
          <a:xfrm>
            <a:off x="2360763" y="6432721"/>
            <a:ext cx="8410017" cy="707886"/>
          </a:xfrm>
          <a:prstGeom prst="rect">
            <a:avLst/>
          </a:prstGeom>
          <a:noFill/>
        </p:spPr>
        <p:txBody>
          <a:bodyPr wrap="square">
            <a:spAutoFit/>
          </a:bodyPr>
          <a:lstStyle/>
          <a:p>
            <a:pPr algn="ctr"/>
            <a:r>
              <a:rPr lang="en-US" sz="8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800" dirty="0">
                <a:solidFill>
                  <a:schemeClr val="bg1"/>
                </a:solidFill>
              </a:rPr>
              <a:t>  </a:t>
            </a:r>
            <a:r>
              <a:rPr lang="en-US" sz="800" dirty="0">
                <a:solidFill>
                  <a:schemeClr val="bg1"/>
                </a:solidFill>
                <a:hlinkClick r:id="rId7">
                  <a:extLst>
                    <a:ext uri="{A12FA001-AC4F-418D-AE19-62706E023703}">
                      <ahyp:hlinkClr xmlns:ahyp="http://schemas.microsoft.com/office/drawing/2018/hyperlinkcolor" val="tx"/>
                    </a:ext>
                  </a:extLst>
                </a:hlinkClick>
              </a:rPr>
              <a:t>https://www.eophtha.com/posts/ocular-manifestations-of-hiv-3#google_vignette</a:t>
            </a:r>
            <a:r>
              <a:rPr lang="en-US" sz="800" dirty="0">
                <a:solidFill>
                  <a:schemeClr val="bg1"/>
                </a:solidFill>
              </a:rPr>
              <a:t> </a:t>
            </a:r>
          </a:p>
          <a:p>
            <a:pPr algn="ctr"/>
            <a:r>
              <a:rPr lang="en-US" sz="800" dirty="0">
                <a:solidFill>
                  <a:schemeClr val="bg1"/>
                </a:solidFill>
                <a:hlinkClick r:id="rId8">
                  <a:extLst>
                    <a:ext uri="{A12FA001-AC4F-418D-AE19-62706E023703}">
                      <ahyp:hlinkClr xmlns:ahyp="http://schemas.microsoft.com/office/drawing/2018/hyperlinkcolor" val="tx"/>
                    </a:ext>
                  </a:extLst>
                </a:hlinkClick>
              </a:rPr>
              <a:t>https://eyewiki.aao.org/Ocular_Involvement_in_HIV/AIDS#cite_note-Sellitti-10</a:t>
            </a:r>
            <a:r>
              <a:rPr lang="en-US" sz="800" dirty="0">
                <a:solidFill>
                  <a:schemeClr val="bg1"/>
                </a:solidFill>
              </a:rPr>
              <a:t> 1: </a:t>
            </a:r>
            <a:r>
              <a:rPr lang="en-US" sz="800" dirty="0">
                <a:solidFill>
                  <a:schemeClr val="bg1"/>
                </a:solidFill>
                <a:hlinkClick r:id="rId9">
                  <a:extLst>
                    <a:ext uri="{A12FA001-AC4F-418D-AE19-62706E023703}">
                      <ahyp:hlinkClr xmlns:ahyp="http://schemas.microsoft.com/office/drawing/2018/hyperlinkcolor" val="tx"/>
                    </a:ext>
                  </a:extLst>
                </a:hlinkClick>
              </a:rPr>
              <a:t>https://retinatoday.com/articles/2018-may-june/recognizing-ocular-syphilis</a:t>
            </a:r>
            <a:r>
              <a:rPr lang="en-US" sz="800" dirty="0">
                <a:solidFill>
                  <a:schemeClr val="bg1"/>
                </a:solidFill>
              </a:rPr>
              <a:t> 2,3: </a:t>
            </a:r>
            <a:r>
              <a:rPr lang="en-US" sz="800" dirty="0">
                <a:solidFill>
                  <a:schemeClr val="bg1"/>
                </a:solidFill>
                <a:hlinkClick r:id="rId10">
                  <a:extLst>
                    <a:ext uri="{A12FA001-AC4F-418D-AE19-62706E023703}">
                      <ahyp:hlinkClr xmlns:ahyp="http://schemas.microsoft.com/office/drawing/2018/hyperlinkcolor" val="tx"/>
                    </a:ext>
                  </a:extLst>
                </a:hlinkClick>
              </a:rPr>
              <a:t>https://imagebank.asrs.org/discover-new/files/4/25?q=syphilis</a:t>
            </a:r>
            <a:r>
              <a:rPr lang="en-US" sz="800" dirty="0">
                <a:solidFill>
                  <a:schemeClr val="bg1"/>
                </a:solidFill>
              </a:rPr>
              <a:t> </a:t>
            </a:r>
          </a:p>
          <a:p>
            <a:endParaRPr lang="en-US" sz="800" dirty="0"/>
          </a:p>
          <a:p>
            <a:endParaRPr lang="en-US" sz="800" dirty="0"/>
          </a:p>
        </p:txBody>
      </p:sp>
    </p:spTree>
    <p:extLst>
      <p:ext uri="{BB962C8B-B14F-4D97-AF65-F5344CB8AC3E}">
        <p14:creationId xmlns:p14="http://schemas.microsoft.com/office/powerpoint/2010/main" val="1531823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A2EED1-071E-7B3B-0459-DFAB74E2BFA9}"/>
              </a:ext>
            </a:extLst>
          </p:cNvPr>
          <p:cNvSpPr>
            <a:spLocks noGrp="1"/>
          </p:cNvSpPr>
          <p:nvPr>
            <p:ph type="body" sz="quarter" idx="10"/>
          </p:nvPr>
        </p:nvSpPr>
        <p:spPr/>
        <p:txBody>
          <a:bodyPr/>
          <a:lstStyle/>
          <a:p>
            <a:r>
              <a:rPr lang="en-US" dirty="0"/>
              <a:t>Infectious choroiditis:</a:t>
            </a:r>
          </a:p>
        </p:txBody>
      </p:sp>
      <p:sp>
        <p:nvSpPr>
          <p:cNvPr id="3" name="Text Placeholder 2">
            <a:extLst>
              <a:ext uri="{FF2B5EF4-FFF2-40B4-BE49-F238E27FC236}">
                <a16:creationId xmlns:a16="http://schemas.microsoft.com/office/drawing/2014/main" id="{DEB855F6-9B75-67AA-8601-59A464CD4EF5}"/>
              </a:ext>
            </a:extLst>
          </p:cNvPr>
          <p:cNvSpPr>
            <a:spLocks noGrp="1"/>
          </p:cNvSpPr>
          <p:nvPr>
            <p:ph type="body" sz="quarter" idx="20"/>
          </p:nvPr>
        </p:nvSpPr>
        <p:spPr>
          <a:xfrm>
            <a:off x="539532" y="1233379"/>
            <a:ext cx="11112939" cy="1392864"/>
          </a:xfrm>
        </p:spPr>
        <p:txBody>
          <a:bodyPr/>
          <a:lstStyle/>
          <a:p>
            <a:pPr>
              <a:lnSpc>
                <a:spcPct val="150000"/>
              </a:lnSpc>
            </a:pPr>
            <a:r>
              <a:rPr lang="en-US" dirty="0">
                <a:solidFill>
                  <a:schemeClr val="tx1"/>
                </a:solidFill>
              </a:rPr>
              <a:t>Most common etiology: </a:t>
            </a:r>
            <a:r>
              <a:rPr lang="en-US" i="1" dirty="0">
                <a:solidFill>
                  <a:schemeClr val="tx1"/>
                </a:solidFill>
              </a:rPr>
              <a:t>Pneumocystis </a:t>
            </a:r>
            <a:r>
              <a:rPr lang="en-US" i="1" dirty="0" err="1">
                <a:solidFill>
                  <a:schemeClr val="tx1"/>
                </a:solidFill>
              </a:rPr>
              <a:t>jirovecii</a:t>
            </a:r>
            <a:r>
              <a:rPr lang="en-US" i="1" dirty="0">
                <a:solidFill>
                  <a:schemeClr val="tx1"/>
                </a:solidFill>
              </a:rPr>
              <a:t> </a:t>
            </a:r>
          </a:p>
          <a:p>
            <a:pPr>
              <a:lnSpc>
                <a:spcPct val="150000"/>
              </a:lnSpc>
            </a:pPr>
            <a:r>
              <a:rPr lang="en-US" i="1" dirty="0">
                <a:solidFill>
                  <a:schemeClr val="tx1"/>
                </a:solidFill>
              </a:rPr>
              <a:t>Cryptococcus</a:t>
            </a:r>
            <a:r>
              <a:rPr lang="en-US" dirty="0">
                <a:solidFill>
                  <a:schemeClr val="tx1"/>
                </a:solidFill>
              </a:rPr>
              <a:t> or </a:t>
            </a:r>
            <a:r>
              <a:rPr lang="en-US" i="1" dirty="0">
                <a:solidFill>
                  <a:schemeClr val="tx1"/>
                </a:solidFill>
              </a:rPr>
              <a:t>M. tuberculosis </a:t>
            </a:r>
            <a:r>
              <a:rPr lang="en-US" dirty="0">
                <a:solidFill>
                  <a:schemeClr val="tx1"/>
                </a:solidFill>
              </a:rPr>
              <a:t>(TB) have also been documented</a:t>
            </a:r>
          </a:p>
        </p:txBody>
      </p:sp>
      <p:pic>
        <p:nvPicPr>
          <p:cNvPr id="4" name="Picture 1" descr="page4image438089040">
            <a:extLst>
              <a:ext uri="{FF2B5EF4-FFF2-40B4-BE49-F238E27FC236}">
                <a16:creationId xmlns:a16="http://schemas.microsoft.com/office/drawing/2014/main" id="{168EB625-509C-9D3F-ECBD-85ADFB84C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19" y="2949276"/>
            <a:ext cx="3417384" cy="2447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BA8BB11-89DD-1ED6-9ACA-F79BF1C38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6835" y="2947133"/>
            <a:ext cx="2820411" cy="2449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tinal Physician - A Case of Cryptoccocal Choroiditis in an HIV-infected  Man">
            <a:extLst>
              <a:ext uri="{FF2B5EF4-FFF2-40B4-BE49-F238E27FC236}">
                <a16:creationId xmlns:a16="http://schemas.microsoft.com/office/drawing/2014/main" id="{94128690-EA5A-3FB4-B585-DA6B707666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790" y="2947133"/>
            <a:ext cx="5122163" cy="24497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145ABA5-B141-6D05-D695-8E4E676E8B3D}"/>
              </a:ext>
            </a:extLst>
          </p:cNvPr>
          <p:cNvSpPr txBox="1"/>
          <p:nvPr/>
        </p:nvSpPr>
        <p:spPr>
          <a:xfrm>
            <a:off x="2303149" y="6417121"/>
            <a:ext cx="8070111" cy="923330"/>
          </a:xfrm>
          <a:prstGeom prst="rect">
            <a:avLst/>
          </a:prstGeom>
          <a:noFill/>
        </p:spPr>
        <p:txBody>
          <a:bodyPr wrap="square">
            <a:spAutoFit/>
          </a:bodyPr>
          <a:lstStyle/>
          <a:p>
            <a:pPr algn="ctr"/>
            <a:r>
              <a:rPr lang="en-US" sz="900" dirty="0">
                <a:solidFill>
                  <a:schemeClr val="bg1"/>
                </a:solidFill>
                <a:hlinkClick r:id="rId6">
                  <a:extLst>
                    <a:ext uri="{A12FA001-AC4F-418D-AE19-62706E023703}">
                      <ahyp:hlinkClr xmlns:ahyp="http://schemas.microsoft.com/office/drawing/2018/hyperlinkcolor" val="tx"/>
                    </a:ext>
                  </a:extLst>
                </a:hlinkClick>
              </a:rPr>
              <a:t>https://www.nejm.org/doi/full/10.1056</a:t>
            </a:r>
            <a:r>
              <a:rPr lang="en-US" sz="900" dirty="0">
                <a:solidFill>
                  <a:srgbClr val="0563C1"/>
                </a:solidFill>
                <a:hlinkClick r:id="rId6">
                  <a:extLst>
                    <a:ext uri="{A12FA001-AC4F-418D-AE19-62706E023703}">
                      <ahyp:hlinkClr xmlns:ahyp="http://schemas.microsoft.com/office/drawing/2018/hyperlinkcolor" val="tx"/>
                    </a:ext>
                  </a:extLst>
                </a:hlinkClick>
              </a:rPr>
              <a:t>/</a:t>
            </a:r>
            <a:r>
              <a:rPr lang="en-US" sz="900" dirty="0">
                <a:solidFill>
                  <a:schemeClr val="bg1"/>
                </a:solidFill>
                <a:hlinkClick r:id="rId6">
                  <a:extLst>
                    <a:ext uri="{A12FA001-AC4F-418D-AE19-62706E023703}">
                      <ahyp:hlinkClr xmlns:ahyp="http://schemas.microsoft.com/office/drawing/2018/hyperlinkcolor" val="tx"/>
                    </a:ext>
                  </a:extLst>
                </a:hlinkClick>
              </a:rPr>
              <a:t>NEJM199807233390406</a:t>
            </a:r>
            <a:r>
              <a:rPr lang="en-US" sz="900" dirty="0">
                <a:solidFill>
                  <a:schemeClr val="bg1"/>
                </a:solidFill>
              </a:rPr>
              <a:t> 1: </a:t>
            </a:r>
            <a:r>
              <a:rPr lang="en-US" sz="9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900" dirty="0">
                <a:solidFill>
                  <a:schemeClr val="bg1"/>
                </a:solidFill>
              </a:rPr>
              <a:t> 2: </a:t>
            </a:r>
            <a:r>
              <a:rPr lang="en-US" sz="900" dirty="0">
                <a:solidFill>
                  <a:schemeClr val="bg1"/>
                </a:solidFill>
                <a:hlinkClick r:id="rId7">
                  <a:extLst>
                    <a:ext uri="{A12FA001-AC4F-418D-AE19-62706E023703}">
                      <ahyp:hlinkClr xmlns:ahyp="http://schemas.microsoft.com/office/drawing/2018/hyperlinkcolor" val="tx"/>
                    </a:ext>
                  </a:extLst>
                </a:hlinkClick>
              </a:rPr>
              <a:t>https://www.atlasophthalmology.net/photo.jsf;jsessionid=2492BDA18B753BBB82B1BB4A25E7B8C5?node=1907&amp;locale=en</a:t>
            </a:r>
            <a:r>
              <a:rPr lang="en-US" sz="900" dirty="0">
                <a:solidFill>
                  <a:schemeClr val="bg1"/>
                </a:solidFill>
              </a:rPr>
              <a:t> 3: </a:t>
            </a:r>
            <a:r>
              <a:rPr lang="en-US" sz="900" dirty="0">
                <a:solidFill>
                  <a:schemeClr val="bg1"/>
                </a:solidFill>
                <a:hlinkClick r:id="rId8">
                  <a:extLst>
                    <a:ext uri="{A12FA001-AC4F-418D-AE19-62706E023703}">
                      <ahyp:hlinkClr xmlns:ahyp="http://schemas.microsoft.com/office/drawing/2018/hyperlinkcolor" val="tx"/>
                    </a:ext>
                  </a:extLst>
                </a:hlinkClick>
              </a:rPr>
              <a:t>https://www.retinalphysician.com/issues/2012/july-aug/a-case-of-cryptoccocal-choroiditis-in-an-hiv-infec</a:t>
            </a:r>
            <a:r>
              <a:rPr lang="en-US" sz="900" dirty="0">
                <a:solidFill>
                  <a:schemeClr val="bg1"/>
                </a:solidFill>
              </a:rPr>
              <a:t> </a:t>
            </a: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p:txBody>
      </p:sp>
    </p:spTree>
    <p:extLst>
      <p:ext uri="{BB962C8B-B14F-4D97-AF65-F5344CB8AC3E}">
        <p14:creationId xmlns:p14="http://schemas.microsoft.com/office/powerpoint/2010/main" val="115649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18737-6F7D-54DF-37D0-C14A04CEB63D}"/>
              </a:ext>
            </a:extLst>
          </p:cNvPr>
          <p:cNvSpPr>
            <a:spLocks noGrp="1"/>
          </p:cNvSpPr>
          <p:nvPr>
            <p:ph type="body" sz="quarter" idx="10"/>
          </p:nvPr>
        </p:nvSpPr>
        <p:spPr/>
        <p:txBody>
          <a:bodyPr/>
          <a:lstStyle/>
          <a:p>
            <a:r>
              <a:rPr lang="en-US" b="1" dirty="0"/>
              <a:t>Orbit Findings</a:t>
            </a:r>
            <a:endParaRPr lang="en-US" dirty="0"/>
          </a:p>
        </p:txBody>
      </p:sp>
      <p:sp>
        <p:nvSpPr>
          <p:cNvPr id="3" name="Text Placeholder 2">
            <a:extLst>
              <a:ext uri="{FF2B5EF4-FFF2-40B4-BE49-F238E27FC236}">
                <a16:creationId xmlns:a16="http://schemas.microsoft.com/office/drawing/2014/main" id="{7A4EB300-5A91-3DEF-0C5C-9E6C5EA27166}"/>
              </a:ext>
            </a:extLst>
          </p:cNvPr>
          <p:cNvSpPr>
            <a:spLocks noGrp="1"/>
          </p:cNvSpPr>
          <p:nvPr>
            <p:ph type="body" sz="quarter" idx="20"/>
          </p:nvPr>
        </p:nvSpPr>
        <p:spPr>
          <a:xfrm>
            <a:off x="539532" y="1233378"/>
            <a:ext cx="5457231" cy="4467207"/>
          </a:xfrm>
        </p:spPr>
        <p:txBody>
          <a:bodyPr/>
          <a:lstStyle/>
          <a:p>
            <a:r>
              <a:rPr lang="en-US" dirty="0">
                <a:solidFill>
                  <a:schemeClr val="tx1"/>
                </a:solidFill>
              </a:rPr>
              <a:t>What is the orbit?</a:t>
            </a:r>
          </a:p>
          <a:p>
            <a:pPr lvl="1"/>
            <a:r>
              <a:rPr lang="en-US" dirty="0">
                <a:solidFill>
                  <a:schemeClr val="tx1"/>
                </a:solidFill>
              </a:rPr>
              <a:t>The “eye-socket” formed by the bones of the skull</a:t>
            </a:r>
          </a:p>
          <a:p>
            <a:pPr lvl="1"/>
            <a:endParaRPr lang="en-US" sz="800" dirty="0">
              <a:solidFill>
                <a:schemeClr val="tx1"/>
              </a:solidFill>
            </a:endParaRPr>
          </a:p>
          <a:p>
            <a:r>
              <a:rPr lang="en-US" dirty="0">
                <a:solidFill>
                  <a:schemeClr val="tx1"/>
                </a:solidFill>
              </a:rPr>
              <a:t>Orbital findings are relatively uncommon</a:t>
            </a:r>
          </a:p>
          <a:p>
            <a:pPr lvl="1"/>
            <a:r>
              <a:rPr lang="en-US" dirty="0">
                <a:solidFill>
                  <a:schemeClr val="tx1"/>
                </a:solidFill>
              </a:rPr>
              <a:t>Findings include:</a:t>
            </a:r>
          </a:p>
          <a:p>
            <a:pPr lvl="1"/>
            <a:r>
              <a:rPr lang="en-US" dirty="0">
                <a:solidFill>
                  <a:schemeClr val="tx1"/>
                </a:solidFill>
              </a:rPr>
              <a:t>Orbital Lymphoma</a:t>
            </a:r>
          </a:p>
          <a:p>
            <a:pPr lvl="1"/>
            <a:r>
              <a:rPr lang="en-US" dirty="0">
                <a:solidFill>
                  <a:schemeClr val="tx1"/>
                </a:solidFill>
              </a:rPr>
              <a:t>Orbital Cellulitis </a:t>
            </a:r>
          </a:p>
          <a:p>
            <a:pPr lvl="1"/>
            <a:endParaRPr lang="en-US" sz="800" dirty="0">
              <a:solidFill>
                <a:schemeClr val="tx1"/>
              </a:solidFill>
            </a:endParaRPr>
          </a:p>
          <a:p>
            <a:r>
              <a:rPr lang="en-US" dirty="0">
                <a:solidFill>
                  <a:schemeClr val="tx1"/>
                </a:solidFill>
              </a:rPr>
              <a:t>Most common etiology: </a:t>
            </a:r>
            <a:r>
              <a:rPr lang="en-US" i="1" dirty="0">
                <a:solidFill>
                  <a:schemeClr val="tx1"/>
                </a:solidFill>
              </a:rPr>
              <a:t>Aspergillus</a:t>
            </a:r>
          </a:p>
          <a:p>
            <a:endParaRPr lang="en-US" dirty="0"/>
          </a:p>
          <a:p>
            <a:endParaRPr lang="en-US" dirty="0"/>
          </a:p>
        </p:txBody>
      </p:sp>
      <p:pic>
        <p:nvPicPr>
          <p:cNvPr id="4" name="Picture 2" descr="Axial CT scan without contrast shows hypodense mass in the medial orbit">
            <a:extLst>
              <a:ext uri="{FF2B5EF4-FFF2-40B4-BE49-F238E27FC236}">
                <a16:creationId xmlns:a16="http://schemas.microsoft.com/office/drawing/2014/main" id="{D7C1147A-5077-4170-A8CF-FD8A41CEA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972" y="1129021"/>
            <a:ext cx="3517465" cy="2638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rbital Cellulitis: Background, Etiology, Epidemiology">
            <a:extLst>
              <a:ext uri="{FF2B5EF4-FFF2-40B4-BE49-F238E27FC236}">
                <a16:creationId xmlns:a16="http://schemas.microsoft.com/office/drawing/2014/main" id="{AC1D403C-20E6-4D13-E7CD-50E9A607C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987" y="4028019"/>
            <a:ext cx="3974450" cy="20813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048916-928E-34AB-8010-095AC6E291F9}"/>
              </a:ext>
            </a:extLst>
          </p:cNvPr>
          <p:cNvSpPr txBox="1"/>
          <p:nvPr/>
        </p:nvSpPr>
        <p:spPr>
          <a:xfrm>
            <a:off x="2286000" y="6442499"/>
            <a:ext cx="8155172" cy="830997"/>
          </a:xfrm>
          <a:prstGeom prst="rect">
            <a:avLst/>
          </a:prstGeom>
          <a:noFill/>
        </p:spPr>
        <p:txBody>
          <a:bodyPr wrap="square">
            <a:spAutoFit/>
          </a:bodyPr>
          <a:lstStyle/>
          <a:p>
            <a:pPr algn="ctr"/>
            <a:r>
              <a:rPr lang="en-US" sz="1200" dirty="0">
                <a:solidFill>
                  <a:schemeClr val="bg1"/>
                </a:solidFill>
                <a:hlinkClick r:id="rId5">
                  <a:extLst>
                    <a:ext uri="{A12FA001-AC4F-418D-AE19-62706E023703}">
                      <ahyp:hlinkClr xmlns:ahyp="http://schemas.microsoft.com/office/drawing/2018/hyperlinkcolor" val="tx"/>
                    </a:ext>
                  </a:extLst>
                </a:hlinkClick>
              </a:rPr>
              <a:t>https://www.nejm.org/doi/full/10.1056</a:t>
            </a:r>
            <a:r>
              <a:rPr lang="en-US" sz="1200" dirty="0">
                <a:solidFill>
                  <a:srgbClr val="0563C1"/>
                </a:solidFill>
                <a:hlinkClick r:id="rId5">
                  <a:extLst>
                    <a:ext uri="{A12FA001-AC4F-418D-AE19-62706E023703}">
                      <ahyp:hlinkClr xmlns:ahyp="http://schemas.microsoft.com/office/drawing/2018/hyperlinkcolor" val="tx"/>
                    </a:ext>
                  </a:extLst>
                </a:hlinkClick>
              </a:rPr>
              <a:t>/</a:t>
            </a:r>
            <a:r>
              <a:rPr lang="en-US" sz="1200" dirty="0">
                <a:solidFill>
                  <a:schemeClr val="bg1"/>
                </a:solidFill>
                <a:hlinkClick r:id="rId5">
                  <a:extLst>
                    <a:ext uri="{A12FA001-AC4F-418D-AE19-62706E023703}">
                      <ahyp:hlinkClr xmlns:ahyp="http://schemas.microsoft.com/office/drawing/2018/hyperlinkcolor" val="tx"/>
                    </a:ext>
                  </a:extLst>
                </a:hlinkClick>
              </a:rPr>
              <a:t>NEJM199807233390406</a:t>
            </a:r>
            <a:r>
              <a:rPr lang="en-US" sz="1200" dirty="0">
                <a:solidFill>
                  <a:schemeClr val="bg1"/>
                </a:solidFill>
              </a:rPr>
              <a:t> 1: </a:t>
            </a:r>
            <a:r>
              <a:rPr lang="en-US" sz="1200" dirty="0">
                <a:solidFill>
                  <a:schemeClr val="bg1"/>
                </a:solidFill>
                <a:hlinkClick r:id="rId6">
                  <a:extLst>
                    <a:ext uri="{A12FA001-AC4F-418D-AE19-62706E023703}">
                      <ahyp:hlinkClr xmlns:ahyp="http://schemas.microsoft.com/office/drawing/2018/hyperlinkcolor" val="tx"/>
                    </a:ext>
                  </a:extLst>
                </a:hlinkClick>
              </a:rPr>
              <a:t>http://www.eyerounds.org/atlas/pages/orbital-lymphoma.html</a:t>
            </a:r>
            <a:r>
              <a:rPr lang="en-US" sz="1200" dirty="0">
                <a:solidFill>
                  <a:schemeClr val="bg1"/>
                </a:solidFill>
              </a:rPr>
              <a:t> 2: https://</a:t>
            </a:r>
            <a:r>
              <a:rPr lang="en-US" sz="1200" dirty="0" err="1">
                <a:solidFill>
                  <a:schemeClr val="bg1"/>
                </a:solidFill>
              </a:rPr>
              <a:t>emedicine.medscape.com</a:t>
            </a:r>
            <a:r>
              <a:rPr lang="en-US" sz="1200" dirty="0">
                <a:solidFill>
                  <a:schemeClr val="bg1"/>
                </a:solidFill>
              </a:rPr>
              <a:t>/article/1217858-overview</a:t>
            </a:r>
          </a:p>
          <a:p>
            <a:endParaRPr lang="en-US" sz="1200" dirty="0"/>
          </a:p>
          <a:p>
            <a:endParaRPr lang="en-US" sz="1200" dirty="0"/>
          </a:p>
        </p:txBody>
      </p:sp>
      <p:sp>
        <p:nvSpPr>
          <p:cNvPr id="8" name="Rectangle 7">
            <a:extLst>
              <a:ext uri="{FF2B5EF4-FFF2-40B4-BE49-F238E27FC236}">
                <a16:creationId xmlns:a16="http://schemas.microsoft.com/office/drawing/2014/main" id="{F6F2FC06-7134-E424-B0B6-045E52CAFCE7}"/>
              </a:ext>
            </a:extLst>
          </p:cNvPr>
          <p:cNvSpPr/>
          <p:nvPr/>
        </p:nvSpPr>
        <p:spPr>
          <a:xfrm>
            <a:off x="8017727" y="4750420"/>
            <a:ext cx="490653" cy="245326"/>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269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78342-F11F-8D3C-F655-EBA789331012}"/>
              </a:ext>
            </a:extLst>
          </p:cNvPr>
          <p:cNvSpPr>
            <a:spLocks noGrp="1"/>
          </p:cNvSpPr>
          <p:nvPr>
            <p:ph type="body" sz="quarter" idx="10"/>
          </p:nvPr>
        </p:nvSpPr>
        <p:spPr/>
        <p:txBody>
          <a:bodyPr/>
          <a:lstStyle/>
          <a:p>
            <a:r>
              <a:rPr lang="en-US" b="1" dirty="0"/>
              <a:t>Neuro-Ophthalmic Findings </a:t>
            </a:r>
            <a:endParaRPr lang="en-US" dirty="0"/>
          </a:p>
        </p:txBody>
      </p:sp>
      <p:sp>
        <p:nvSpPr>
          <p:cNvPr id="3" name="Text Placeholder 2">
            <a:extLst>
              <a:ext uri="{FF2B5EF4-FFF2-40B4-BE49-F238E27FC236}">
                <a16:creationId xmlns:a16="http://schemas.microsoft.com/office/drawing/2014/main" id="{CFF6DB72-29B6-2C62-522A-08D85A55A0FD}"/>
              </a:ext>
            </a:extLst>
          </p:cNvPr>
          <p:cNvSpPr>
            <a:spLocks noGrp="1"/>
          </p:cNvSpPr>
          <p:nvPr>
            <p:ph type="body" sz="quarter" idx="20"/>
          </p:nvPr>
        </p:nvSpPr>
        <p:spPr>
          <a:xfrm>
            <a:off x="539532" y="1233378"/>
            <a:ext cx="6966829" cy="5189724"/>
          </a:xfrm>
        </p:spPr>
        <p:txBody>
          <a:bodyPr/>
          <a:lstStyle/>
          <a:p>
            <a:r>
              <a:rPr lang="en-US" sz="2400" dirty="0">
                <a:solidFill>
                  <a:srgbClr val="C00000"/>
                </a:solidFill>
              </a:rPr>
              <a:t>Common findings: </a:t>
            </a:r>
          </a:p>
          <a:p>
            <a:pPr lvl="1"/>
            <a:r>
              <a:rPr lang="en-US" sz="2000" dirty="0">
                <a:solidFill>
                  <a:srgbClr val="C00000"/>
                </a:solidFill>
              </a:rPr>
              <a:t>Ocular-motility disorders: double vision</a:t>
            </a:r>
          </a:p>
          <a:p>
            <a:pPr lvl="1"/>
            <a:r>
              <a:rPr lang="en-US" sz="2000" dirty="0">
                <a:solidFill>
                  <a:srgbClr val="C00000"/>
                </a:solidFill>
              </a:rPr>
              <a:t>Papilledema from elevated intracranial pressure</a:t>
            </a:r>
          </a:p>
          <a:p>
            <a:pPr lvl="1"/>
            <a:r>
              <a:rPr lang="en-US" sz="2000" dirty="0">
                <a:solidFill>
                  <a:srgbClr val="C00000"/>
                </a:solidFill>
              </a:rPr>
              <a:t>Cranial-nerve palsies</a:t>
            </a:r>
          </a:p>
          <a:p>
            <a:pPr lvl="1"/>
            <a:r>
              <a:rPr lang="en-US" sz="2000" dirty="0">
                <a:solidFill>
                  <a:srgbClr val="C00000"/>
                </a:solidFill>
              </a:rPr>
              <a:t>Visual-field defects </a:t>
            </a:r>
          </a:p>
          <a:p>
            <a:r>
              <a:rPr lang="en-US" sz="2400" dirty="0">
                <a:solidFill>
                  <a:srgbClr val="C00000"/>
                </a:solidFill>
              </a:rPr>
              <a:t>MRI and Ophthalmology referral</a:t>
            </a:r>
          </a:p>
          <a:p>
            <a:r>
              <a:rPr lang="en-US" sz="2400" dirty="0">
                <a:solidFill>
                  <a:schemeClr val="tx1"/>
                </a:solidFill>
              </a:rPr>
              <a:t>Common causes: </a:t>
            </a:r>
          </a:p>
          <a:p>
            <a:pPr lvl="1"/>
            <a:r>
              <a:rPr lang="en-US" sz="2000" dirty="0">
                <a:solidFill>
                  <a:schemeClr val="tx1"/>
                </a:solidFill>
              </a:rPr>
              <a:t>Cryptococcal meningitis</a:t>
            </a:r>
          </a:p>
          <a:p>
            <a:pPr lvl="1"/>
            <a:r>
              <a:rPr lang="en-US" sz="2000" dirty="0">
                <a:solidFill>
                  <a:schemeClr val="tx1"/>
                </a:solidFill>
              </a:rPr>
              <a:t>Meningeal and parenchymal lymphoma</a:t>
            </a:r>
          </a:p>
          <a:p>
            <a:pPr lvl="1"/>
            <a:r>
              <a:rPr lang="en-US" sz="2000" dirty="0">
                <a:solidFill>
                  <a:schemeClr val="tx1"/>
                </a:solidFill>
              </a:rPr>
              <a:t>Neurosyphilis</a:t>
            </a:r>
          </a:p>
          <a:p>
            <a:pPr lvl="1"/>
            <a:r>
              <a:rPr lang="en-US" sz="2000" dirty="0">
                <a:solidFill>
                  <a:schemeClr val="tx1"/>
                </a:solidFill>
              </a:rPr>
              <a:t>Toxoplasmosis </a:t>
            </a:r>
          </a:p>
          <a:p>
            <a:r>
              <a:rPr lang="en-US" sz="2400" dirty="0">
                <a:solidFill>
                  <a:schemeClr val="tx1"/>
                </a:solidFill>
              </a:rPr>
              <a:t>Secondary causes: </a:t>
            </a:r>
          </a:p>
          <a:p>
            <a:pPr lvl="1"/>
            <a:r>
              <a:rPr lang="en-US" sz="2000" dirty="0">
                <a:solidFill>
                  <a:schemeClr val="tx1"/>
                </a:solidFill>
              </a:rPr>
              <a:t>diffuse encephalopathies (HIV encephalopathy or progressive multifocal leukoencephalopathy)</a:t>
            </a:r>
          </a:p>
          <a:p>
            <a:endParaRPr lang="en-US" dirty="0"/>
          </a:p>
          <a:p>
            <a:endParaRPr lang="en-US" dirty="0"/>
          </a:p>
        </p:txBody>
      </p:sp>
      <p:pic>
        <p:nvPicPr>
          <p:cNvPr id="4" name="Picture 2" descr="Papilledema Grades. EyeRounds.org - Ophthalmology - The University of Iowa">
            <a:extLst>
              <a:ext uri="{FF2B5EF4-FFF2-40B4-BE49-F238E27FC236}">
                <a16:creationId xmlns:a16="http://schemas.microsoft.com/office/drawing/2014/main" id="{E16A1648-ADAA-D08D-15CC-F24E18BB7E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873"/>
          <a:stretch/>
        </p:blipFill>
        <p:spPr bwMode="auto">
          <a:xfrm>
            <a:off x="8271044" y="1073889"/>
            <a:ext cx="2948087" cy="2537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ranial Nerve Palsy – CN III, IV, VI &amp; VII Palsy">
            <a:extLst>
              <a:ext uri="{FF2B5EF4-FFF2-40B4-BE49-F238E27FC236}">
                <a16:creationId xmlns:a16="http://schemas.microsoft.com/office/drawing/2014/main" id="{E1FF6669-4E7E-5C1C-1F57-8234CFF048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6361" y="3648048"/>
            <a:ext cx="4250624" cy="279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722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CCE01-D0D0-C021-18E3-00859817FB2E}"/>
              </a:ext>
            </a:extLst>
          </p:cNvPr>
          <p:cNvSpPr>
            <a:spLocks noGrp="1"/>
          </p:cNvSpPr>
          <p:nvPr>
            <p:ph type="body" sz="quarter" idx="10"/>
          </p:nvPr>
        </p:nvSpPr>
        <p:spPr/>
        <p:txBody>
          <a:bodyPr/>
          <a:lstStyle/>
          <a:p>
            <a:r>
              <a:rPr lang="en-US" dirty="0"/>
              <a:t>Conclusion</a:t>
            </a:r>
          </a:p>
        </p:txBody>
      </p:sp>
      <p:sp>
        <p:nvSpPr>
          <p:cNvPr id="3" name="Text Placeholder 2">
            <a:extLst>
              <a:ext uri="{FF2B5EF4-FFF2-40B4-BE49-F238E27FC236}">
                <a16:creationId xmlns:a16="http://schemas.microsoft.com/office/drawing/2014/main" id="{E964EF7C-341B-F470-170E-7EC88E214BD0}"/>
              </a:ext>
            </a:extLst>
          </p:cNvPr>
          <p:cNvSpPr>
            <a:spLocks noGrp="1"/>
          </p:cNvSpPr>
          <p:nvPr>
            <p:ph type="body" sz="quarter" idx="20"/>
          </p:nvPr>
        </p:nvSpPr>
        <p:spPr>
          <a:xfrm>
            <a:off x="539532" y="1233378"/>
            <a:ext cx="11112939" cy="4754827"/>
          </a:xfrm>
        </p:spPr>
        <p:txBody>
          <a:bodyPr/>
          <a:lstStyle/>
          <a:p>
            <a:r>
              <a:rPr lang="en-US" dirty="0">
                <a:solidFill>
                  <a:srgbClr val="C00000"/>
                </a:solidFill>
              </a:rPr>
              <a:t>Signs of retinal infection (curtain vision, floaters, flashes) ➡️ send to ophthalmologist/optometrist immediately</a:t>
            </a:r>
          </a:p>
          <a:p>
            <a:endParaRPr lang="en-US" dirty="0">
              <a:solidFill>
                <a:schemeClr val="tx1"/>
              </a:solidFill>
            </a:endParaRPr>
          </a:p>
          <a:p>
            <a:r>
              <a:rPr lang="en-US" dirty="0">
                <a:solidFill>
                  <a:schemeClr val="tx1"/>
                </a:solidFill>
              </a:rPr>
              <a:t>Signs of neuro-ophthalmic involvement (double vision, papilledema, visual field defects) ➡️ MRI and ophthalmology appointment ASAP </a:t>
            </a:r>
          </a:p>
          <a:p>
            <a:endParaRPr lang="en-US" dirty="0">
              <a:solidFill>
                <a:schemeClr val="tx1"/>
              </a:solidFill>
            </a:endParaRPr>
          </a:p>
          <a:p>
            <a:r>
              <a:rPr lang="en-US" dirty="0">
                <a:solidFill>
                  <a:schemeClr val="tx1"/>
                </a:solidFill>
              </a:rPr>
              <a:t>Lots of PWH have red/dry eyes ➡️ treat with lubricating eye drops</a:t>
            </a:r>
          </a:p>
          <a:p>
            <a:endParaRPr lang="en-US" dirty="0">
              <a:solidFill>
                <a:schemeClr val="tx1"/>
              </a:solidFill>
            </a:endParaRPr>
          </a:p>
          <a:p>
            <a:r>
              <a:rPr lang="en-US" dirty="0">
                <a:solidFill>
                  <a:schemeClr val="tx1"/>
                </a:solidFill>
              </a:rPr>
              <a:t>Ocular findings in HIV have many different causes: opportunistic infections, side effects from medications, the disease itself</a:t>
            </a:r>
          </a:p>
          <a:p>
            <a:endParaRPr lang="en-US" dirty="0"/>
          </a:p>
          <a:p>
            <a:endParaRPr lang="en-US" dirty="0"/>
          </a:p>
        </p:txBody>
      </p:sp>
    </p:spTree>
    <p:extLst>
      <p:ext uri="{BB962C8B-B14F-4D97-AF65-F5344CB8AC3E}">
        <p14:creationId xmlns:p14="http://schemas.microsoft.com/office/powerpoint/2010/main" val="3059930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AE844-D62F-FF1D-C0E5-EA21AF53426A}"/>
              </a:ext>
            </a:extLst>
          </p:cNvPr>
          <p:cNvSpPr>
            <a:spLocks noGrp="1"/>
          </p:cNvSpPr>
          <p:nvPr>
            <p:ph type="body" sz="quarter" idx="10"/>
          </p:nvPr>
        </p:nvSpPr>
        <p:spPr/>
        <p:txBody>
          <a:bodyPr/>
          <a:lstStyle/>
          <a:p>
            <a:r>
              <a:rPr lang="en-US" dirty="0"/>
              <a:t>References</a:t>
            </a:r>
          </a:p>
        </p:txBody>
      </p:sp>
      <p:sp>
        <p:nvSpPr>
          <p:cNvPr id="3" name="Text Placeholder 2">
            <a:extLst>
              <a:ext uri="{FF2B5EF4-FFF2-40B4-BE49-F238E27FC236}">
                <a16:creationId xmlns:a16="http://schemas.microsoft.com/office/drawing/2014/main" id="{264E3F6A-4018-19F7-116A-19127F2FAB91}"/>
              </a:ext>
            </a:extLst>
          </p:cNvPr>
          <p:cNvSpPr>
            <a:spLocks noGrp="1"/>
          </p:cNvSpPr>
          <p:nvPr>
            <p:ph type="body" sz="quarter" idx="20"/>
          </p:nvPr>
        </p:nvSpPr>
        <p:spPr/>
        <p:txBody>
          <a:bodyPr/>
          <a:lstStyle/>
          <a:p>
            <a:r>
              <a:rPr lang="en-US" dirty="0">
                <a:solidFill>
                  <a:schemeClr val="tx1"/>
                </a:solidFill>
              </a:rPr>
              <a:t>https://</a:t>
            </a:r>
            <a:r>
              <a:rPr lang="en-US" dirty="0" err="1">
                <a:solidFill>
                  <a:schemeClr val="tx1"/>
                </a:solidFill>
              </a:rPr>
              <a:t>www.nejm.org</a:t>
            </a:r>
            <a:r>
              <a:rPr lang="en-US" dirty="0">
                <a:solidFill>
                  <a:schemeClr val="tx1"/>
                </a:solidFill>
              </a:rPr>
              <a:t>/</a:t>
            </a:r>
            <a:r>
              <a:rPr lang="en-US" dirty="0" err="1">
                <a:solidFill>
                  <a:schemeClr val="tx1"/>
                </a:solidFill>
              </a:rPr>
              <a:t>doi</a:t>
            </a:r>
            <a:r>
              <a:rPr lang="en-US" dirty="0">
                <a:solidFill>
                  <a:schemeClr val="tx1"/>
                </a:solidFill>
              </a:rPr>
              <a:t>/full/10.1056/NEJM199807233390406</a:t>
            </a:r>
          </a:p>
          <a:p>
            <a:r>
              <a:rPr lang="en-US" dirty="0">
                <a:solidFill>
                  <a:schemeClr val="tx1"/>
                </a:solidFill>
              </a:rPr>
              <a:t>https://</a:t>
            </a:r>
            <a:r>
              <a:rPr lang="en-US" dirty="0" err="1">
                <a:solidFill>
                  <a:schemeClr val="tx1"/>
                </a:solidFill>
              </a:rPr>
              <a:t>www.eophtha.com</a:t>
            </a:r>
            <a:r>
              <a:rPr lang="en-US" dirty="0">
                <a:solidFill>
                  <a:schemeClr val="tx1"/>
                </a:solidFill>
              </a:rPr>
              <a:t>/posts/ocular-manifestations-of-hiv-3#google_vignette</a:t>
            </a:r>
          </a:p>
          <a:p>
            <a:r>
              <a:rPr lang="en-US" dirty="0">
                <a:solidFill>
                  <a:schemeClr val="tx1"/>
                </a:solidFill>
              </a:rPr>
              <a:t>https://</a:t>
            </a:r>
            <a:r>
              <a:rPr lang="en-US" dirty="0" err="1">
                <a:solidFill>
                  <a:schemeClr val="tx1"/>
                </a:solidFill>
              </a:rPr>
              <a:t>www.ncbi.nlm.nih.gov</a:t>
            </a:r>
            <a:r>
              <a:rPr lang="en-US" dirty="0">
                <a:solidFill>
                  <a:schemeClr val="tx1"/>
                </a:solidFill>
              </a:rPr>
              <a:t>/books/NBK441926/#:~:text=Posterior%20segment%20involvement%20in%20HIV,acuity%20or%20visual%20field%20defects</a:t>
            </a:r>
          </a:p>
          <a:p>
            <a:r>
              <a:rPr lang="en-US" dirty="0">
                <a:solidFill>
                  <a:schemeClr val="tx1"/>
                </a:solidFill>
              </a:rPr>
              <a:t>https://</a:t>
            </a:r>
            <a:r>
              <a:rPr lang="en-US" dirty="0" err="1">
                <a:solidFill>
                  <a:schemeClr val="tx1"/>
                </a:solidFill>
              </a:rPr>
              <a:t>eyewiki.aao.org</a:t>
            </a:r>
            <a:r>
              <a:rPr lang="en-US" dirty="0">
                <a:solidFill>
                  <a:schemeClr val="tx1"/>
                </a:solidFill>
              </a:rPr>
              <a:t>/</a:t>
            </a:r>
            <a:r>
              <a:rPr lang="en-US" dirty="0" err="1">
                <a:solidFill>
                  <a:schemeClr val="tx1"/>
                </a:solidFill>
              </a:rPr>
              <a:t>Ocular_Involvement_in_HIV</a:t>
            </a:r>
            <a:r>
              <a:rPr lang="en-US" dirty="0">
                <a:solidFill>
                  <a:schemeClr val="tx1"/>
                </a:solidFill>
              </a:rPr>
              <a:t>/AIDS#cite_note-Sellitti-10</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169887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pPr algn="ctr"/>
            <a:r>
              <a:rPr lang="en-US" b="1" dirty="0">
                <a:solidFill>
                  <a:srgbClr val="008C99"/>
                </a:solidFill>
                <a:latin typeface="+mn-lt"/>
              </a:rPr>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endParaRPr lang="en-US" sz="2400" dirty="0"/>
          </a:p>
          <a:p>
            <a:pPr marL="461963">
              <a:spcBef>
                <a:spcPts val="0"/>
              </a:spcBef>
              <a:buNone/>
            </a:pPr>
            <a:r>
              <a:rPr lang="en-US" sz="2400" dirty="0">
                <a:hlinkClick r:id="rId5"/>
              </a:rPr>
              <a:t>hivecho@salud.unm.edu</a:t>
            </a:r>
            <a:endParaRPr lang="en-US" sz="2400" dirty="0"/>
          </a:p>
          <a:p>
            <a:pPr marL="461963">
              <a:spcBef>
                <a:spcPts val="0"/>
              </a:spcBef>
              <a:buNone/>
            </a:pPr>
            <a:r>
              <a:rPr lang="en-US" sz="2400" dirty="0">
                <a:hlinkClick r:id="rId6"/>
              </a:rPr>
              <a:t>ihsecho@salud.unm.edu</a:t>
            </a:r>
            <a:r>
              <a:rPr lang="en-US" sz="2400" dirty="0"/>
              <a:t>  </a:t>
            </a:r>
          </a:p>
          <a:p>
            <a:pPr marL="461963">
              <a:spcBef>
                <a:spcPts val="0"/>
              </a:spcBef>
              <a:buNone/>
            </a:pPr>
            <a:endParaRPr lang="en-US" sz="2400" dirty="0"/>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433074" y="1877214"/>
            <a:ext cx="5200934"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dirty="0">
                <a:hlinkClick r:id="rId7"/>
              </a:rPr>
              <a:t>https://aidsetc.org/nhc</a:t>
            </a:r>
            <a:endParaRPr lang="en-US" dirty="0"/>
          </a:p>
          <a:p>
            <a:pPr marL="171450" indent="-171450">
              <a:buFont typeface="Arial" panose="020B0604020202020204" pitchFamily="34" charset="0"/>
              <a:buChar char="•"/>
            </a:pPr>
            <a:r>
              <a:rPr lang="en-US" sz="2400" dirty="0">
                <a:solidFill>
                  <a:schemeClr val="tx1"/>
                </a:solidFill>
              </a:rPr>
              <a:t>AETC National Coordinating Resource Center </a:t>
            </a:r>
            <a:r>
              <a:rPr lang="en-US" dirty="0">
                <a:hlinkClick r:id="rId8"/>
              </a:rPr>
              <a:t>https://targethiv.org/library/aetc-national-coordinating-resource-center-0</a:t>
            </a:r>
            <a:endParaRPr lang="en-US" dirty="0"/>
          </a:p>
          <a:p>
            <a:pPr marL="171450" indent="-171450">
              <a:buFont typeface="Arial" panose="020B0604020202020204" pitchFamily="34" charset="0"/>
              <a:buChar char="•"/>
            </a:pPr>
            <a:r>
              <a:rPr lang="en-US" sz="2400" dirty="0"/>
              <a:t>HIVMA Resource Directory </a:t>
            </a:r>
            <a:r>
              <a:rPr lang="en-US" b="0" i="0" u="sng" strike="noStrike" dirty="0">
                <a:solidFill>
                  <a:srgbClr val="0563C1"/>
                </a:solidFill>
                <a:effectLst/>
                <a:hlinkClick r:id="rId9"/>
              </a:rPr>
              <a:t>https://www.hivma.org/globalassets/ektron-import/hivma/hivma-resource-directory.pdf</a:t>
            </a:r>
            <a:r>
              <a:rPr lang="en-US" b="0" i="0" u="none" strike="noStrike" dirty="0">
                <a:solidFill>
                  <a:srgbClr val="000000"/>
                </a:solidFill>
                <a:effectLst/>
              </a:rPr>
              <a:t> </a:t>
            </a:r>
          </a:p>
          <a:p>
            <a:pPr marL="171450" indent="-171450">
              <a:buFont typeface="Arial" panose="020B0604020202020204" pitchFamily="34" charset="0"/>
              <a:buChar char="•"/>
            </a:pPr>
            <a:r>
              <a:rPr lang="en-US" sz="2400" dirty="0">
                <a:solidFill>
                  <a:schemeClr val="tx1"/>
                </a:solidFill>
              </a:rPr>
              <a:t>Additional trainings </a:t>
            </a:r>
            <a:r>
              <a:rPr lang="en-US" dirty="0">
                <a:hlinkClick r:id="rId10"/>
              </a:rPr>
              <a:t>scaetcecho@salud.unm.edu</a:t>
            </a:r>
            <a:endParaRPr lang="en-US" dirty="0"/>
          </a:p>
          <a:p>
            <a:pPr marL="171450" indent="-171450">
              <a:buFont typeface="Arial" panose="020B0604020202020204" pitchFamily="34" charset="0"/>
              <a:buChar char="•"/>
            </a:pPr>
            <a:r>
              <a:rPr lang="en-US" sz="2400" dirty="0">
                <a:hlinkClick r:id="rId11"/>
              </a:rPr>
              <a:t>www.scaetc.org</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27</a:t>
            </a:fld>
            <a:endParaRPr lang="en-US" sz="1600" dirty="0"/>
          </a:p>
        </p:txBody>
      </p:sp>
    </p:spTree>
    <p:extLst>
      <p:ext uri="{BB962C8B-B14F-4D97-AF65-F5344CB8AC3E}">
        <p14:creationId xmlns:p14="http://schemas.microsoft.com/office/powerpoint/2010/main" val="389234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D84179-A4AF-6A5A-B8CB-2368BA62EF47}"/>
              </a:ext>
            </a:extLst>
          </p:cNvPr>
          <p:cNvSpPr>
            <a:spLocks noGrp="1"/>
          </p:cNvSpPr>
          <p:nvPr>
            <p:ph type="body" sz="quarter" idx="10"/>
          </p:nvPr>
        </p:nvSpPr>
        <p:spPr/>
        <p:txBody>
          <a:bodyPr/>
          <a:lstStyle/>
          <a:p>
            <a:r>
              <a:rPr lang="en-US" dirty="0"/>
              <a:t>SCAETC Social Media</a:t>
            </a:r>
          </a:p>
        </p:txBody>
      </p:sp>
      <p:pic>
        <p:nvPicPr>
          <p:cNvPr id="4" name="Content Placeholder 5">
            <a:extLst>
              <a:ext uri="{FF2B5EF4-FFF2-40B4-BE49-F238E27FC236}">
                <a16:creationId xmlns:a16="http://schemas.microsoft.com/office/drawing/2014/main" id="{39674A00-9348-B8C0-9923-FACFD0619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622" y="1151948"/>
            <a:ext cx="9416756" cy="5296928"/>
          </a:xfrm>
          <a:prstGeom prst="rect">
            <a:avLst/>
          </a:prstGeom>
        </p:spPr>
      </p:pic>
    </p:spTree>
    <p:extLst>
      <p:ext uri="{BB962C8B-B14F-4D97-AF65-F5344CB8AC3E}">
        <p14:creationId xmlns:p14="http://schemas.microsoft.com/office/powerpoint/2010/main" val="419798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CF74D0-070D-002B-90B3-FA65450A9606}"/>
              </a:ext>
            </a:extLst>
          </p:cNvPr>
          <p:cNvSpPr>
            <a:spLocks noGrp="1"/>
          </p:cNvSpPr>
          <p:nvPr>
            <p:ph type="body" sz="quarter" idx="10"/>
          </p:nvPr>
        </p:nvSpPr>
        <p:spPr/>
        <p:txBody>
          <a:bodyPr/>
          <a:lstStyle/>
          <a:p>
            <a:r>
              <a:rPr lang="en-US" dirty="0"/>
              <a:t>Use of Trade/Brand Names</a:t>
            </a:r>
          </a:p>
        </p:txBody>
      </p:sp>
      <p:sp>
        <p:nvSpPr>
          <p:cNvPr id="3" name="Text Placeholder 2">
            <a:extLst>
              <a:ext uri="{FF2B5EF4-FFF2-40B4-BE49-F238E27FC236}">
                <a16:creationId xmlns:a16="http://schemas.microsoft.com/office/drawing/2014/main" id="{FFF3CEDA-CE1B-B66C-C7F8-34B45EC6E932}"/>
              </a:ext>
            </a:extLst>
          </p:cNvPr>
          <p:cNvSpPr>
            <a:spLocks noGrp="1"/>
          </p:cNvSpPr>
          <p:nvPr>
            <p:ph type="body" sz="quarter" idx="20"/>
          </p:nvPr>
        </p:nvSpPr>
        <p:spPr/>
        <p:txBody>
          <a:bodyPr/>
          <a:lstStyle/>
          <a:p>
            <a:r>
              <a:rPr lang="en-US"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r>
              <a:rPr lang="en-US"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70641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53B04-BACE-FBC2-A566-47B827B4001A}"/>
              </a:ext>
            </a:extLst>
          </p:cNvPr>
          <p:cNvSpPr>
            <a:spLocks noGrp="1"/>
          </p:cNvSpPr>
          <p:nvPr>
            <p:ph type="body" sz="quarter" idx="10"/>
          </p:nvPr>
        </p:nvSpPr>
        <p:spPr/>
        <p:txBody>
          <a:bodyPr/>
          <a:lstStyle/>
          <a:p>
            <a:r>
              <a:rPr lang="en-US" dirty="0"/>
              <a:t>Unconscious Bias Disclosure</a:t>
            </a:r>
          </a:p>
        </p:txBody>
      </p:sp>
      <p:sp>
        <p:nvSpPr>
          <p:cNvPr id="3" name="Text Placeholder 2">
            <a:extLst>
              <a:ext uri="{FF2B5EF4-FFF2-40B4-BE49-F238E27FC236}">
                <a16:creationId xmlns:a16="http://schemas.microsoft.com/office/drawing/2014/main" id="{010102F8-C2CB-DD68-8141-DA6C10995D24}"/>
              </a:ext>
            </a:extLst>
          </p:cNvPr>
          <p:cNvSpPr>
            <a:spLocks noGrp="1"/>
          </p:cNvSpPr>
          <p:nvPr>
            <p:ph type="body" sz="quarter" idx="20"/>
          </p:nvPr>
        </p:nvSpPr>
        <p:spPr/>
        <p:txBody>
          <a:bodyPr/>
          <a:lstStyle/>
          <a:p>
            <a:r>
              <a:rPr lang="en-US" dirty="0">
                <a:solidFill>
                  <a:schemeClr val="tx1"/>
                </a:solidFill>
              </a:rPr>
              <a:t>SCAETC recognizes that language is constantly evolving, and while we make every effort to avoid bias and stigmatizing terms, we acknowledge that unintentional lapses may occur in our presentations.</a:t>
            </a:r>
          </a:p>
          <a:p>
            <a:endParaRPr lang="en-US" dirty="0">
              <a:solidFill>
                <a:schemeClr val="tx1"/>
              </a:solidFill>
            </a:endParaRPr>
          </a:p>
          <a:p>
            <a:r>
              <a:rPr lang="en-US" dirty="0">
                <a:solidFill>
                  <a:schemeClr val="tx1"/>
                </a:solidFill>
              </a:rPr>
              <a:t>We value your feedback and encourage you to share any concerns related to language, images, or concepts that may be offensive or stigmatizing. </a:t>
            </a:r>
          </a:p>
          <a:p>
            <a:endParaRPr lang="en-US" dirty="0">
              <a:solidFill>
                <a:schemeClr val="tx1"/>
              </a:solidFill>
            </a:endParaRPr>
          </a:p>
          <a:p>
            <a:r>
              <a:rPr lang="en-US" dirty="0">
                <a:solidFill>
                  <a:schemeClr val="tx1"/>
                </a:solidFill>
              </a:rPr>
              <a:t>Your input will help us refine and improve our presentations, ensuring they remain inclusive and respectful to participants.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44083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265814" y="1578280"/>
            <a:ext cx="11536326" cy="4122305"/>
          </a:xfrm>
        </p:spPr>
        <p:txBody>
          <a:bodyPr/>
          <a:lstStyle/>
          <a:p>
            <a:pPr marL="514350" indent="-514350">
              <a:spcBef>
                <a:spcPts val="1800"/>
              </a:spcBef>
              <a:buFont typeface="+mj-lt"/>
              <a:buAutoNum type="arabicPeriod"/>
            </a:pPr>
            <a:r>
              <a:rPr lang="en-US" dirty="0">
                <a:solidFill>
                  <a:schemeClr val="tx1"/>
                </a:solidFill>
              </a:rPr>
              <a:t>Recognize both common and rare ocular findings in HIV</a:t>
            </a:r>
          </a:p>
          <a:p>
            <a:pPr marL="514350" indent="-514350">
              <a:spcBef>
                <a:spcPts val="1800"/>
              </a:spcBef>
              <a:buFont typeface="+mj-lt"/>
              <a:buAutoNum type="arabicPeriod"/>
            </a:pPr>
            <a:r>
              <a:rPr lang="en-US" dirty="0">
                <a:solidFill>
                  <a:schemeClr val="tx1"/>
                </a:solidFill>
              </a:rPr>
              <a:t>Identify which parts of the eye are affected by which conditions.</a:t>
            </a:r>
          </a:p>
          <a:p>
            <a:pPr marL="514350" indent="-514350">
              <a:spcBef>
                <a:spcPts val="1800"/>
              </a:spcBef>
              <a:buFont typeface="+mj-lt"/>
              <a:buAutoNum type="arabicPeriod"/>
            </a:pPr>
            <a:r>
              <a:rPr lang="en-US" dirty="0">
                <a:solidFill>
                  <a:schemeClr val="tx1"/>
                </a:solidFill>
              </a:rPr>
              <a:t>Visualize these findings and how they manifest in persons with HIV (PWH), identifying findings that are more concerning than others </a:t>
            </a:r>
          </a:p>
          <a:p>
            <a:pPr marL="514350" indent="-514350">
              <a:spcBef>
                <a:spcPts val="1800"/>
              </a:spcBef>
              <a:buFont typeface="+mj-lt"/>
              <a:buAutoNum type="arabicPeriod"/>
            </a:pPr>
            <a:r>
              <a:rPr lang="en-US" dirty="0">
                <a:solidFill>
                  <a:schemeClr val="tx1"/>
                </a:solidFill>
              </a:rPr>
              <a:t>Understand treatment for ocular manifestations </a:t>
            </a:r>
          </a:p>
          <a:p>
            <a:pPr marL="514350" indent="-51435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410604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3D8DC5-8B25-D608-4881-FB972237198A}"/>
              </a:ext>
            </a:extLst>
          </p:cNvPr>
          <p:cNvSpPr>
            <a:spLocks noGrp="1"/>
          </p:cNvSpPr>
          <p:nvPr>
            <p:ph type="body" sz="quarter" idx="10"/>
          </p:nvPr>
        </p:nvSpPr>
        <p:spPr/>
        <p:txBody>
          <a:bodyPr/>
          <a:lstStyle/>
          <a:p>
            <a:r>
              <a:rPr lang="en-US" dirty="0"/>
              <a:t>Causes and Affected Structures</a:t>
            </a:r>
          </a:p>
        </p:txBody>
      </p:sp>
      <p:sp>
        <p:nvSpPr>
          <p:cNvPr id="3" name="Text Placeholder 2">
            <a:extLst>
              <a:ext uri="{FF2B5EF4-FFF2-40B4-BE49-F238E27FC236}">
                <a16:creationId xmlns:a16="http://schemas.microsoft.com/office/drawing/2014/main" id="{73156E66-4F5A-52C5-A55E-217F9993CC22}"/>
              </a:ext>
            </a:extLst>
          </p:cNvPr>
          <p:cNvSpPr>
            <a:spLocks noGrp="1"/>
          </p:cNvSpPr>
          <p:nvPr>
            <p:ph type="body" sz="quarter" idx="20"/>
          </p:nvPr>
        </p:nvSpPr>
        <p:spPr/>
        <p:txBody>
          <a:bodyPr/>
          <a:lstStyle/>
          <a:p>
            <a:r>
              <a:rPr lang="en-US" sz="3200" b="0" i="0" u="none" strike="noStrike" dirty="0">
                <a:solidFill>
                  <a:srgbClr val="000000"/>
                </a:solidFill>
                <a:effectLst/>
              </a:rPr>
              <a:t>What causes ocular findings in people with HIV?</a:t>
            </a:r>
          </a:p>
          <a:p>
            <a:pPr lvl="1"/>
            <a:r>
              <a:rPr lang="en-US" sz="2800" b="0" i="0" u="none" strike="noStrike" dirty="0">
                <a:solidFill>
                  <a:srgbClr val="000000"/>
                </a:solidFill>
                <a:effectLst/>
              </a:rPr>
              <a:t>Opportunistic infections</a:t>
            </a:r>
          </a:p>
          <a:p>
            <a:pPr lvl="1"/>
            <a:r>
              <a:rPr lang="en-US" sz="2800" b="0" i="0" u="none" strike="noStrike" dirty="0">
                <a:solidFill>
                  <a:srgbClr val="000000"/>
                </a:solidFill>
                <a:effectLst/>
              </a:rPr>
              <a:t>Vascular abnormalities</a:t>
            </a:r>
          </a:p>
          <a:p>
            <a:pPr lvl="1"/>
            <a:r>
              <a:rPr lang="en-US" sz="2800" i="0" dirty="0">
                <a:solidFill>
                  <a:srgbClr val="000000"/>
                </a:solidFill>
              </a:rPr>
              <a:t>Neoplasms</a:t>
            </a:r>
          </a:p>
          <a:p>
            <a:pPr lvl="1"/>
            <a:r>
              <a:rPr lang="en-US" sz="2800" b="0" i="0" u="none" strike="noStrike" dirty="0">
                <a:solidFill>
                  <a:srgbClr val="000000"/>
                </a:solidFill>
                <a:effectLst/>
              </a:rPr>
              <a:t>Neuro ophthalmic conditions</a:t>
            </a:r>
          </a:p>
          <a:p>
            <a:pPr lvl="1"/>
            <a:r>
              <a:rPr lang="en-US" sz="2800" b="0" i="0" u="none" strike="noStrike" dirty="0">
                <a:solidFill>
                  <a:srgbClr val="000000"/>
                </a:solidFill>
                <a:effectLst/>
              </a:rPr>
              <a:t>Adverse effects of medications</a:t>
            </a:r>
            <a:endParaRPr lang="en-US" sz="2800" dirty="0">
              <a:solidFill>
                <a:srgbClr val="000000"/>
              </a:solidFill>
            </a:endParaRPr>
          </a:p>
          <a:p>
            <a:endParaRPr lang="en-US" dirty="0"/>
          </a:p>
        </p:txBody>
      </p:sp>
      <p:sp>
        <p:nvSpPr>
          <p:cNvPr id="4" name="Text Placeholder 3">
            <a:extLst>
              <a:ext uri="{FF2B5EF4-FFF2-40B4-BE49-F238E27FC236}">
                <a16:creationId xmlns:a16="http://schemas.microsoft.com/office/drawing/2014/main" id="{F8C693DF-1309-3988-C8AF-7C7862D920BE}"/>
              </a:ext>
            </a:extLst>
          </p:cNvPr>
          <p:cNvSpPr>
            <a:spLocks noGrp="1"/>
          </p:cNvSpPr>
          <p:nvPr>
            <p:ph type="body" sz="quarter" idx="21"/>
          </p:nvPr>
        </p:nvSpPr>
        <p:spPr/>
        <p:txBody>
          <a:bodyPr/>
          <a:lstStyle/>
          <a:p>
            <a:r>
              <a:rPr lang="en-US" sz="3200" dirty="0">
                <a:solidFill>
                  <a:srgbClr val="000000"/>
                </a:solidFill>
              </a:rPr>
              <a:t>Affected </a:t>
            </a:r>
            <a:r>
              <a:rPr lang="en-US" sz="3200" b="0" i="0" u="none" strike="noStrike" dirty="0">
                <a:solidFill>
                  <a:srgbClr val="000000"/>
                </a:solidFill>
                <a:effectLst/>
              </a:rPr>
              <a:t>structures: </a:t>
            </a:r>
          </a:p>
          <a:p>
            <a:pPr lvl="1"/>
            <a:r>
              <a:rPr lang="en-US" sz="2800" i="0" dirty="0">
                <a:solidFill>
                  <a:srgbClr val="000000"/>
                </a:solidFill>
              </a:rPr>
              <a:t>A</a:t>
            </a:r>
            <a:r>
              <a:rPr lang="en-US" sz="2800" b="0" i="0" u="none" strike="noStrike" dirty="0">
                <a:solidFill>
                  <a:srgbClr val="000000"/>
                </a:solidFill>
                <a:effectLst/>
              </a:rPr>
              <a:t>dnexa</a:t>
            </a:r>
          </a:p>
          <a:p>
            <a:pPr lvl="1"/>
            <a:r>
              <a:rPr lang="en-US" sz="2800" b="0" i="0" u="none" strike="noStrike" dirty="0">
                <a:solidFill>
                  <a:srgbClr val="000000"/>
                </a:solidFill>
                <a:effectLst/>
              </a:rPr>
              <a:t>Anterior segment</a:t>
            </a:r>
            <a:endParaRPr lang="en-US" sz="2800" dirty="0">
              <a:solidFill>
                <a:srgbClr val="000000"/>
              </a:solidFill>
            </a:endParaRPr>
          </a:p>
          <a:p>
            <a:pPr lvl="1"/>
            <a:r>
              <a:rPr lang="en-US" sz="2800" i="0" dirty="0">
                <a:solidFill>
                  <a:srgbClr val="000000"/>
                </a:solidFill>
              </a:rPr>
              <a:t>P</a:t>
            </a:r>
            <a:r>
              <a:rPr lang="en-US" sz="2800" b="0" i="0" u="none" strike="noStrike" dirty="0">
                <a:solidFill>
                  <a:srgbClr val="000000"/>
                </a:solidFill>
                <a:effectLst/>
              </a:rPr>
              <a:t>osterior segment</a:t>
            </a:r>
          </a:p>
          <a:p>
            <a:pPr lvl="1"/>
            <a:r>
              <a:rPr lang="en-US" sz="2800" i="0" dirty="0">
                <a:solidFill>
                  <a:srgbClr val="000000"/>
                </a:solidFill>
              </a:rPr>
              <a:t>Orbit</a:t>
            </a:r>
            <a:endParaRPr lang="en-US" sz="2800" dirty="0">
              <a:solidFill>
                <a:srgbClr val="000000"/>
              </a:solidFill>
            </a:endParaRPr>
          </a:p>
          <a:p>
            <a:pPr lvl="1"/>
            <a:r>
              <a:rPr lang="en-US" sz="2800" i="0" dirty="0">
                <a:solidFill>
                  <a:srgbClr val="000000"/>
                </a:solidFill>
              </a:rPr>
              <a:t>Neuro-ophthalmic structures. </a:t>
            </a:r>
          </a:p>
          <a:p>
            <a:endParaRPr lang="en-US" dirty="0"/>
          </a:p>
        </p:txBody>
      </p:sp>
    </p:spTree>
    <p:extLst>
      <p:ext uri="{BB962C8B-B14F-4D97-AF65-F5344CB8AC3E}">
        <p14:creationId xmlns:p14="http://schemas.microsoft.com/office/powerpoint/2010/main" val="321333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BFC547-747A-F4B9-B5FC-10454101DEEC}"/>
              </a:ext>
            </a:extLst>
          </p:cNvPr>
          <p:cNvSpPr>
            <a:spLocks noGrp="1"/>
          </p:cNvSpPr>
          <p:nvPr>
            <p:ph type="body" sz="quarter" idx="10"/>
          </p:nvPr>
        </p:nvSpPr>
        <p:spPr/>
        <p:txBody>
          <a:bodyPr/>
          <a:lstStyle/>
          <a:p>
            <a:r>
              <a:rPr lang="en-US" dirty="0"/>
              <a:t>What is the Adnexa (around the eye)?</a:t>
            </a:r>
          </a:p>
        </p:txBody>
      </p:sp>
      <p:sp>
        <p:nvSpPr>
          <p:cNvPr id="3" name="Text Placeholder 2">
            <a:extLst>
              <a:ext uri="{FF2B5EF4-FFF2-40B4-BE49-F238E27FC236}">
                <a16:creationId xmlns:a16="http://schemas.microsoft.com/office/drawing/2014/main" id="{C3CD9A2C-FC27-04E0-A200-C481AB750927}"/>
              </a:ext>
            </a:extLst>
          </p:cNvPr>
          <p:cNvSpPr>
            <a:spLocks noGrp="1"/>
          </p:cNvSpPr>
          <p:nvPr>
            <p:ph type="body" sz="quarter" idx="20"/>
          </p:nvPr>
        </p:nvSpPr>
        <p:spPr>
          <a:xfrm>
            <a:off x="320417" y="1671609"/>
            <a:ext cx="5074459" cy="4467207"/>
          </a:xfrm>
        </p:spPr>
        <p:txBody>
          <a:bodyPr/>
          <a:lstStyle/>
          <a:p>
            <a:r>
              <a:rPr lang="en-US" sz="2800" dirty="0">
                <a:solidFill>
                  <a:schemeClr val="tx1"/>
                </a:solidFill>
              </a:rPr>
              <a:t>The support system of the eye!</a:t>
            </a:r>
          </a:p>
          <a:p>
            <a:pPr lvl="1"/>
            <a:r>
              <a:rPr lang="en-US" sz="2800" dirty="0">
                <a:solidFill>
                  <a:schemeClr val="tx1"/>
                </a:solidFill>
              </a:rPr>
              <a:t>Eyelids</a:t>
            </a:r>
          </a:p>
          <a:p>
            <a:pPr lvl="1"/>
            <a:r>
              <a:rPr lang="en-US" sz="2800" dirty="0">
                <a:solidFill>
                  <a:schemeClr val="tx1"/>
                </a:solidFill>
              </a:rPr>
              <a:t>Lashes</a:t>
            </a:r>
          </a:p>
          <a:p>
            <a:pPr lvl="1"/>
            <a:r>
              <a:rPr lang="en-US" sz="2800" dirty="0">
                <a:solidFill>
                  <a:schemeClr val="tx1"/>
                </a:solidFill>
              </a:rPr>
              <a:t>Lacrimal gland/system</a:t>
            </a:r>
          </a:p>
          <a:p>
            <a:pPr lvl="1"/>
            <a:r>
              <a:rPr lang="en-US" sz="2800" dirty="0">
                <a:solidFill>
                  <a:schemeClr val="tx1"/>
                </a:solidFill>
              </a:rPr>
              <a:t>Conjunctiva</a:t>
            </a:r>
          </a:p>
          <a:p>
            <a:endParaRPr lang="en-US" dirty="0"/>
          </a:p>
        </p:txBody>
      </p:sp>
      <p:pic>
        <p:nvPicPr>
          <p:cNvPr id="4" name="Picture 2" descr="Two Closed eye. Detail of face. Eyelid with eyelashes. Flat cartoon  illustration isolated on white background 22464689 Vector Art at Vecteezy">
            <a:extLst>
              <a:ext uri="{FF2B5EF4-FFF2-40B4-BE49-F238E27FC236}">
                <a16:creationId xmlns:a16="http://schemas.microsoft.com/office/drawing/2014/main" id="{E1E844F4-3230-BC1B-339C-C5DF76AA291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532" b="7016"/>
          <a:stretch/>
        </p:blipFill>
        <p:spPr bwMode="auto">
          <a:xfrm>
            <a:off x="5555233" y="1244193"/>
            <a:ext cx="4057623" cy="19188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ar Duct - American Academy of Ophthalmology">
            <a:extLst>
              <a:ext uri="{FF2B5EF4-FFF2-40B4-BE49-F238E27FC236}">
                <a16:creationId xmlns:a16="http://schemas.microsoft.com/office/drawing/2014/main" id="{701DDCED-21F2-C457-8122-45DCB3EA1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8967" y="2262952"/>
            <a:ext cx="2903034" cy="41388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Eye Structures (Front and Side Views) The State of Massachusetts,  Massachusetts">
            <a:extLst>
              <a:ext uri="{FF2B5EF4-FFF2-40B4-BE49-F238E27FC236}">
                <a16:creationId xmlns:a16="http://schemas.microsoft.com/office/drawing/2014/main" id="{6589D887-0525-3ED7-549B-DE07374B4D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8752" y="3474690"/>
            <a:ext cx="4439400" cy="28952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A041364-98F5-EE59-4577-287317CFE2FC}"/>
              </a:ext>
            </a:extLst>
          </p:cNvPr>
          <p:cNvSpPr txBox="1"/>
          <p:nvPr/>
        </p:nvSpPr>
        <p:spPr>
          <a:xfrm>
            <a:off x="2341756" y="6418574"/>
            <a:ext cx="8452624" cy="553998"/>
          </a:xfrm>
          <a:prstGeom prst="rect">
            <a:avLst/>
          </a:prstGeom>
          <a:noFill/>
        </p:spPr>
        <p:txBody>
          <a:bodyPr wrap="square" rtlCol="0">
            <a:spAutoFit/>
          </a:bodyPr>
          <a:lstStyle/>
          <a:p>
            <a:pPr algn="ctr"/>
            <a:r>
              <a:rPr lang="en-US" sz="1000" dirty="0">
                <a:solidFill>
                  <a:schemeClr val="bg1"/>
                </a:solidFill>
              </a:rPr>
              <a:t>1: </a:t>
            </a:r>
            <a:r>
              <a:rPr lang="en-US" sz="1000" dirty="0">
                <a:solidFill>
                  <a:schemeClr val="bg1"/>
                </a:solidFill>
                <a:hlinkClick r:id="rId6">
                  <a:extLst>
                    <a:ext uri="{A12FA001-AC4F-418D-AE19-62706E023703}">
                      <ahyp:hlinkClr xmlns:ahyp="http://schemas.microsoft.com/office/drawing/2018/hyperlinkcolor" val="tx"/>
                    </a:ext>
                  </a:extLst>
                </a:hlinkClick>
              </a:rPr>
              <a:t>https://www.vecteezy.com/vector-art/22464689-two-closed-eye-detail-of-face-eyelid-with-eyelashes-flat-cartoon-illustration-isolated-on-white-background</a:t>
            </a:r>
            <a:r>
              <a:rPr lang="en-US" sz="1000" dirty="0">
                <a:solidFill>
                  <a:schemeClr val="bg1"/>
                </a:solidFill>
              </a:rPr>
              <a:t> 2: </a:t>
            </a:r>
            <a:r>
              <a:rPr lang="en-US" sz="1000" dirty="0">
                <a:solidFill>
                  <a:schemeClr val="bg1"/>
                </a:solidFill>
                <a:hlinkClick r:id="rId7">
                  <a:extLst>
                    <a:ext uri="{A12FA001-AC4F-418D-AE19-62706E023703}">
                      <ahyp:hlinkClr xmlns:ahyp="http://schemas.microsoft.com/office/drawing/2018/hyperlinkcolor" val="tx"/>
                    </a:ext>
                  </a:extLst>
                </a:hlinkClick>
              </a:rPr>
              <a:t>https://massachusetts.networkofcare.org/mh/library/article.aspx?hwid=tp9807</a:t>
            </a:r>
            <a:r>
              <a:rPr lang="en-US" sz="1000" dirty="0">
                <a:solidFill>
                  <a:schemeClr val="bg1"/>
                </a:solidFill>
              </a:rPr>
              <a:t> 3: </a:t>
            </a:r>
            <a:r>
              <a:rPr lang="en-US" sz="1000" dirty="0">
                <a:solidFill>
                  <a:schemeClr val="bg1"/>
                </a:solidFill>
                <a:hlinkClick r:id="rId8">
                  <a:extLst>
                    <a:ext uri="{A12FA001-AC4F-418D-AE19-62706E023703}">
                      <ahyp:hlinkClr xmlns:ahyp="http://schemas.microsoft.com/office/drawing/2018/hyperlinkcolor" val="tx"/>
                    </a:ext>
                  </a:extLst>
                </a:hlinkClick>
              </a:rPr>
              <a:t>https://www.aao.org/eye-health/anatomy/tear-duct</a:t>
            </a:r>
            <a:endParaRPr lang="en-US" sz="1000" dirty="0">
              <a:solidFill>
                <a:schemeClr val="bg1"/>
              </a:solidFill>
            </a:endParaRPr>
          </a:p>
          <a:p>
            <a:endParaRPr lang="en-US" sz="1000" dirty="0"/>
          </a:p>
        </p:txBody>
      </p:sp>
    </p:spTree>
    <p:extLst>
      <p:ext uri="{BB962C8B-B14F-4D97-AF65-F5344CB8AC3E}">
        <p14:creationId xmlns:p14="http://schemas.microsoft.com/office/powerpoint/2010/main" val="256112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E985ED-8CAB-32AE-0BFC-1EE49107A230}"/>
              </a:ext>
            </a:extLst>
          </p:cNvPr>
          <p:cNvSpPr>
            <a:spLocks noGrp="1"/>
          </p:cNvSpPr>
          <p:nvPr>
            <p:ph type="body" sz="quarter" idx="10"/>
          </p:nvPr>
        </p:nvSpPr>
        <p:spPr/>
        <p:txBody>
          <a:bodyPr/>
          <a:lstStyle/>
          <a:p>
            <a:r>
              <a:rPr lang="en-US" sz="3600" dirty="0"/>
              <a:t>Herpes Zoster </a:t>
            </a:r>
            <a:r>
              <a:rPr lang="en-US" sz="3600" dirty="0" err="1"/>
              <a:t>Ophthalmicus</a:t>
            </a:r>
            <a:r>
              <a:rPr lang="en-US" sz="3600" dirty="0"/>
              <a:t> (HZO)</a:t>
            </a:r>
            <a:endParaRPr lang="en-US" dirty="0"/>
          </a:p>
        </p:txBody>
      </p:sp>
      <p:sp>
        <p:nvSpPr>
          <p:cNvPr id="3" name="Text Placeholder 2">
            <a:extLst>
              <a:ext uri="{FF2B5EF4-FFF2-40B4-BE49-F238E27FC236}">
                <a16:creationId xmlns:a16="http://schemas.microsoft.com/office/drawing/2014/main" id="{2EE3E3F5-97D7-2F0A-2536-6812430D1287}"/>
              </a:ext>
            </a:extLst>
          </p:cNvPr>
          <p:cNvSpPr>
            <a:spLocks noGrp="1"/>
          </p:cNvSpPr>
          <p:nvPr>
            <p:ph type="body" sz="quarter" idx="20"/>
          </p:nvPr>
        </p:nvSpPr>
        <p:spPr>
          <a:xfrm>
            <a:off x="539533" y="1233378"/>
            <a:ext cx="5829370" cy="4467207"/>
          </a:xfrm>
        </p:spPr>
        <p:txBody>
          <a:bodyPr/>
          <a:lstStyle/>
          <a:p>
            <a:r>
              <a:rPr lang="en-US" dirty="0">
                <a:solidFill>
                  <a:schemeClr val="tx1"/>
                </a:solidFill>
              </a:rPr>
              <a:t>Involves ophthalmic division of the trigeminal nerve</a:t>
            </a:r>
          </a:p>
          <a:p>
            <a:endParaRPr lang="en-US" sz="800" dirty="0">
              <a:solidFill>
                <a:schemeClr val="tx1"/>
              </a:solidFill>
            </a:endParaRPr>
          </a:p>
          <a:p>
            <a:r>
              <a:rPr lang="en-US" dirty="0">
                <a:solidFill>
                  <a:schemeClr val="tx1"/>
                </a:solidFill>
              </a:rPr>
              <a:t>Hutchinson sign = ⬆ risk of Ocular involvement</a:t>
            </a:r>
          </a:p>
          <a:p>
            <a:endParaRPr lang="en-US" sz="800" dirty="0">
              <a:solidFill>
                <a:schemeClr val="tx1"/>
              </a:solidFill>
            </a:endParaRPr>
          </a:p>
          <a:p>
            <a:r>
              <a:rPr lang="en-US" dirty="0">
                <a:solidFill>
                  <a:schemeClr val="tx1"/>
                </a:solidFill>
              </a:rPr>
              <a:t>Commonly found with concurrent keratitis, scleritis, uveitis, retinitis, or encephalitis</a:t>
            </a:r>
          </a:p>
          <a:p>
            <a:endParaRPr lang="en-US" sz="800" dirty="0">
              <a:solidFill>
                <a:schemeClr val="tx1"/>
              </a:solidFill>
            </a:endParaRPr>
          </a:p>
          <a:p>
            <a:r>
              <a:rPr lang="en-US" dirty="0">
                <a:solidFill>
                  <a:schemeClr val="tx1"/>
                </a:solidFill>
              </a:rPr>
              <a:t>Treatment is the same with or without ocular involvement</a:t>
            </a:r>
          </a:p>
          <a:p>
            <a:endParaRPr lang="en-US" dirty="0"/>
          </a:p>
          <a:p>
            <a:endParaRPr lang="en-US" dirty="0"/>
          </a:p>
        </p:txBody>
      </p:sp>
      <p:pic>
        <p:nvPicPr>
          <p:cNvPr id="4" name="Picture 3" descr="page3image3748132480">
            <a:extLst>
              <a:ext uri="{FF2B5EF4-FFF2-40B4-BE49-F238E27FC236}">
                <a16:creationId xmlns:a16="http://schemas.microsoft.com/office/drawing/2014/main" id="{0647A934-B8DF-1FE9-F04A-49916EECE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247" y="1138930"/>
            <a:ext cx="2165763" cy="2985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UTCHINSON's SIGNS IN MEDICINE Dr Meher Chahal (Medical Graduate)  Government Medical College and Hospital Sector 32 Chandiga">
            <a:extLst>
              <a:ext uri="{FF2B5EF4-FFF2-40B4-BE49-F238E27FC236}">
                <a16:creationId xmlns:a16="http://schemas.microsoft.com/office/drawing/2014/main" id="{4C811672-427E-B4D7-3F0F-EA0A41CE4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704" y="4311378"/>
            <a:ext cx="39497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utchinson's Sign - JETem">
            <a:extLst>
              <a:ext uri="{FF2B5EF4-FFF2-40B4-BE49-F238E27FC236}">
                <a16:creationId xmlns:a16="http://schemas.microsoft.com/office/drawing/2014/main" id="{F6D6CD5C-44A7-25BD-C2BF-F14C935D81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6388" y="1138929"/>
            <a:ext cx="2263414" cy="30178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D5ABDA-FA08-7E0C-489B-327A51817D01}"/>
              </a:ext>
            </a:extLst>
          </p:cNvPr>
          <p:cNvSpPr txBox="1"/>
          <p:nvPr/>
        </p:nvSpPr>
        <p:spPr>
          <a:xfrm>
            <a:off x="2349795" y="6386957"/>
            <a:ext cx="8495413" cy="553998"/>
          </a:xfrm>
          <a:prstGeom prst="rect">
            <a:avLst/>
          </a:prstGeom>
          <a:noFill/>
        </p:spPr>
        <p:txBody>
          <a:bodyPr wrap="square" rtlCol="0">
            <a:spAutoFit/>
          </a:bodyPr>
          <a:lstStyle/>
          <a:p>
            <a:pPr algn="ctr"/>
            <a:r>
              <a:rPr lang="en-US" sz="10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1000" dirty="0">
                <a:solidFill>
                  <a:schemeClr val="bg1"/>
                </a:solidFill>
              </a:rPr>
              <a:t>  </a:t>
            </a:r>
            <a:r>
              <a:rPr lang="en-US" sz="1000" dirty="0">
                <a:solidFill>
                  <a:schemeClr val="bg1"/>
                </a:solidFill>
                <a:hlinkClick r:id="rId7">
                  <a:extLst>
                    <a:ext uri="{A12FA001-AC4F-418D-AE19-62706E023703}">
                      <ahyp:hlinkClr xmlns:ahyp="http://schemas.microsoft.com/office/drawing/2018/hyperlinkcolor" val="tx"/>
                    </a:ext>
                  </a:extLst>
                </a:hlinkClick>
              </a:rPr>
              <a:t>https://www.eophtha.com/posts/ocular-manifestations-of-hiv-3#google</a:t>
            </a:r>
            <a:r>
              <a:rPr lang="en-US" sz="1000" dirty="0">
                <a:solidFill>
                  <a:srgbClr val="0563C1"/>
                </a:solidFill>
                <a:hlinkClick r:id="rId7">
                  <a:extLst>
                    <a:ext uri="{A12FA001-AC4F-418D-AE19-62706E023703}">
                      <ahyp:hlinkClr xmlns:ahyp="http://schemas.microsoft.com/office/drawing/2018/hyperlinkcolor" val="tx"/>
                    </a:ext>
                  </a:extLst>
                </a:hlinkClick>
              </a:rPr>
              <a:t>_</a:t>
            </a:r>
            <a:r>
              <a:rPr lang="en-US" sz="1000" dirty="0">
                <a:solidFill>
                  <a:schemeClr val="bg1"/>
                </a:solidFill>
                <a:hlinkClick r:id="rId7">
                  <a:extLst>
                    <a:ext uri="{A12FA001-AC4F-418D-AE19-62706E023703}">
                      <ahyp:hlinkClr xmlns:ahyp="http://schemas.microsoft.com/office/drawing/2018/hyperlinkcolor" val="tx"/>
                    </a:ext>
                  </a:extLst>
                </a:hlinkClick>
              </a:rPr>
              <a:t>vignette</a:t>
            </a:r>
            <a:endParaRPr lang="en-US" sz="1000" dirty="0">
              <a:solidFill>
                <a:schemeClr val="bg1"/>
              </a:solidFill>
            </a:endParaRPr>
          </a:p>
          <a:p>
            <a:pPr algn="ctr"/>
            <a:r>
              <a:rPr lang="en-US" sz="1000" dirty="0">
                <a:solidFill>
                  <a:schemeClr val="bg1"/>
                </a:solidFill>
              </a:rPr>
              <a:t>1: </a:t>
            </a:r>
            <a:r>
              <a:rPr lang="en-US" sz="10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1000" dirty="0">
                <a:solidFill>
                  <a:schemeClr val="bg1"/>
                </a:solidFill>
              </a:rPr>
              <a:t>2: </a:t>
            </a:r>
            <a:r>
              <a:rPr lang="en-US" sz="1000" dirty="0">
                <a:solidFill>
                  <a:schemeClr val="bg1"/>
                </a:solidFill>
                <a:hlinkClick r:id="rId8">
                  <a:extLst>
                    <a:ext uri="{A12FA001-AC4F-418D-AE19-62706E023703}">
                      <ahyp:hlinkClr xmlns:ahyp="http://schemas.microsoft.com/office/drawing/2018/hyperlinkcolor" val="tx"/>
                    </a:ext>
                  </a:extLst>
                </a:hlinkClick>
              </a:rPr>
              <a:t>https://jetem.org/hutchinsons_sign/</a:t>
            </a:r>
            <a:r>
              <a:rPr lang="en-US" sz="1000" dirty="0">
                <a:solidFill>
                  <a:schemeClr val="bg1"/>
                </a:solidFill>
              </a:rPr>
              <a:t> 3: https://houstonmedicalclerkship.com/wp-content/uploads/2021/09/Hutchinson.pdf</a:t>
            </a:r>
          </a:p>
        </p:txBody>
      </p:sp>
      <p:sp>
        <p:nvSpPr>
          <p:cNvPr id="11" name="Rectangle 10">
            <a:extLst>
              <a:ext uri="{FF2B5EF4-FFF2-40B4-BE49-F238E27FC236}">
                <a16:creationId xmlns:a16="http://schemas.microsoft.com/office/drawing/2014/main" id="{EAF512F2-2CF5-CE89-AD22-A390135F3689}"/>
              </a:ext>
            </a:extLst>
          </p:cNvPr>
          <p:cNvSpPr/>
          <p:nvPr/>
        </p:nvSpPr>
        <p:spPr>
          <a:xfrm>
            <a:off x="8307659" y="5149579"/>
            <a:ext cx="883351" cy="301082"/>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BCBA2B-C1D4-98C2-6EF4-631A9874D198}"/>
              </a:ext>
            </a:extLst>
          </p:cNvPr>
          <p:cNvSpPr/>
          <p:nvPr/>
        </p:nvSpPr>
        <p:spPr>
          <a:xfrm>
            <a:off x="9897031" y="5149579"/>
            <a:ext cx="883351" cy="301082"/>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58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88BE98-162C-FB05-893F-C838E161ECCD}"/>
              </a:ext>
            </a:extLst>
          </p:cNvPr>
          <p:cNvSpPr>
            <a:spLocks noGrp="1"/>
          </p:cNvSpPr>
          <p:nvPr>
            <p:ph type="body" sz="quarter" idx="10"/>
          </p:nvPr>
        </p:nvSpPr>
        <p:spPr/>
        <p:txBody>
          <a:bodyPr/>
          <a:lstStyle/>
          <a:p>
            <a:r>
              <a:rPr lang="en-US" sz="3600" dirty="0"/>
              <a:t>Kaposi Sarcoma</a:t>
            </a:r>
            <a:endParaRPr lang="en-US" dirty="0"/>
          </a:p>
        </p:txBody>
      </p:sp>
      <p:sp>
        <p:nvSpPr>
          <p:cNvPr id="3" name="Text Placeholder 2">
            <a:extLst>
              <a:ext uri="{FF2B5EF4-FFF2-40B4-BE49-F238E27FC236}">
                <a16:creationId xmlns:a16="http://schemas.microsoft.com/office/drawing/2014/main" id="{4D7A7383-D23D-5E0A-0103-3A424EA10F3D}"/>
              </a:ext>
            </a:extLst>
          </p:cNvPr>
          <p:cNvSpPr>
            <a:spLocks noGrp="1"/>
          </p:cNvSpPr>
          <p:nvPr>
            <p:ph type="body" sz="quarter" idx="20"/>
          </p:nvPr>
        </p:nvSpPr>
        <p:spPr>
          <a:xfrm>
            <a:off x="539533" y="1193622"/>
            <a:ext cx="10635286" cy="4467207"/>
          </a:xfrm>
        </p:spPr>
        <p:txBody>
          <a:bodyPr/>
          <a:lstStyle/>
          <a:p>
            <a:pPr>
              <a:lnSpc>
                <a:spcPct val="150000"/>
              </a:lnSpc>
            </a:pPr>
            <a:r>
              <a:rPr lang="en-US" dirty="0">
                <a:solidFill>
                  <a:schemeClr val="tx1"/>
                </a:solidFill>
              </a:rPr>
              <a:t>May affect conjunctiva or eyelids</a:t>
            </a:r>
          </a:p>
          <a:p>
            <a:pPr>
              <a:lnSpc>
                <a:spcPct val="150000"/>
              </a:lnSpc>
            </a:pPr>
            <a:r>
              <a:rPr lang="en-US" dirty="0">
                <a:solidFill>
                  <a:schemeClr val="tx1"/>
                </a:solidFill>
              </a:rPr>
              <a:t>Some PWH may have asymptomatic eyelid or conjunctival involvement</a:t>
            </a:r>
          </a:p>
          <a:p>
            <a:pPr>
              <a:lnSpc>
                <a:spcPct val="150000"/>
              </a:lnSpc>
            </a:pPr>
            <a:r>
              <a:rPr lang="en-US" dirty="0">
                <a:solidFill>
                  <a:schemeClr val="tx1"/>
                </a:solidFill>
              </a:rPr>
              <a:t>Often mistaken for a chalazion or subconjunctival hemorrhage</a:t>
            </a:r>
          </a:p>
          <a:p>
            <a:endParaRPr lang="en-US" dirty="0"/>
          </a:p>
          <a:p>
            <a:endParaRPr lang="en-US" dirty="0"/>
          </a:p>
        </p:txBody>
      </p:sp>
      <p:pic>
        <p:nvPicPr>
          <p:cNvPr id="4" name="Picture 6">
            <a:extLst>
              <a:ext uri="{FF2B5EF4-FFF2-40B4-BE49-F238E27FC236}">
                <a16:creationId xmlns:a16="http://schemas.microsoft.com/office/drawing/2014/main" id="{442F987C-9CA5-37D0-DD2C-A75B0AA34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699" y="3571624"/>
            <a:ext cx="3344767" cy="2229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age3image3748138400">
            <a:extLst>
              <a:ext uri="{FF2B5EF4-FFF2-40B4-BE49-F238E27FC236}">
                <a16:creationId xmlns:a16="http://schemas.microsoft.com/office/drawing/2014/main" id="{8D65D598-E197-B163-28DD-5FE554479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218" y="3568164"/>
            <a:ext cx="3123631" cy="22512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aposi's Sarcoma On Lower Eyelid Of Man With Aids Canvas Print / Canvas Art  by Sue Ford/science Photo Library - Science Photo Gallery">
            <a:extLst>
              <a:ext uri="{FF2B5EF4-FFF2-40B4-BE49-F238E27FC236}">
                <a16:creationId xmlns:a16="http://schemas.microsoft.com/office/drawing/2014/main" id="{FB0199C8-ACEB-B3AE-A445-4CC0C0BC31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15" r="7832" b="9582"/>
          <a:stretch/>
        </p:blipFill>
        <p:spPr bwMode="auto">
          <a:xfrm>
            <a:off x="8587002" y="3562882"/>
            <a:ext cx="3086167" cy="22512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73DE952-1868-C4F5-3743-E80C1D954A15}"/>
              </a:ext>
            </a:extLst>
          </p:cNvPr>
          <p:cNvSpPr txBox="1"/>
          <p:nvPr/>
        </p:nvSpPr>
        <p:spPr>
          <a:xfrm>
            <a:off x="2051123" y="6408360"/>
            <a:ext cx="8655864" cy="923330"/>
          </a:xfrm>
          <a:prstGeom prst="rect">
            <a:avLst/>
          </a:prstGeom>
          <a:noFill/>
        </p:spPr>
        <p:txBody>
          <a:bodyPr wrap="square" rtlCol="0">
            <a:spAutoFit/>
          </a:bodyPr>
          <a:lstStyle/>
          <a:p>
            <a:pPr algn="ctr"/>
            <a:r>
              <a:rPr lang="en-US" sz="9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900" dirty="0">
                <a:solidFill>
                  <a:schemeClr val="bg1"/>
                </a:solidFill>
              </a:rPr>
              <a:t> 1: </a:t>
            </a:r>
            <a:r>
              <a:rPr lang="en-US" sz="900" dirty="0">
                <a:solidFill>
                  <a:schemeClr val="bg1"/>
                </a:solidFill>
                <a:hlinkClick r:id="rId7">
                  <a:extLst>
                    <a:ext uri="{A12FA001-AC4F-418D-AE19-62706E023703}">
                      <ahyp:hlinkClr xmlns:ahyp="http://schemas.microsoft.com/office/drawing/2018/hyperlinkcolor" val="tx"/>
                    </a:ext>
                  </a:extLst>
                </a:hlinkClick>
              </a:rPr>
              <a:t>https://www.aao.org/education/image/kaposi-sarcoma-2</a:t>
            </a:r>
            <a:r>
              <a:rPr lang="en-US" sz="900" dirty="0">
                <a:solidFill>
                  <a:schemeClr val="bg1"/>
                </a:solidFill>
              </a:rPr>
              <a:t> 2: </a:t>
            </a:r>
            <a:r>
              <a:rPr lang="en-US" sz="900" dirty="0">
                <a:solidFill>
                  <a:schemeClr val="bg1"/>
                </a:solidFill>
                <a:hlinkClick r:id="rId6">
                  <a:extLst>
                    <a:ext uri="{A12FA001-AC4F-418D-AE19-62706E023703}">
                      <ahyp:hlinkClr xmlns:ahyp="http://schemas.microsoft.com/office/drawing/2018/hyperlinkcolor" val="tx"/>
                    </a:ext>
                  </a:extLst>
                </a:hlinkClick>
              </a:rPr>
              <a:t>https://www.nejm.org/doi/full/10.1056/NEJM199807233390406</a:t>
            </a:r>
            <a:r>
              <a:rPr lang="en-US" sz="900" dirty="0">
                <a:solidFill>
                  <a:schemeClr val="bg1"/>
                </a:solidFill>
              </a:rPr>
              <a:t> </a:t>
            </a:r>
          </a:p>
          <a:p>
            <a:pPr algn="ctr"/>
            <a:r>
              <a:rPr lang="en-US" sz="900" dirty="0">
                <a:solidFill>
                  <a:schemeClr val="bg1"/>
                </a:solidFill>
              </a:rPr>
              <a:t>3: https://</a:t>
            </a:r>
            <a:r>
              <a:rPr lang="en-US" sz="900" dirty="0" err="1">
                <a:solidFill>
                  <a:schemeClr val="bg1"/>
                </a:solidFill>
              </a:rPr>
              <a:t>sciencephotogallery.com</a:t>
            </a:r>
            <a:r>
              <a:rPr lang="en-US" sz="900" dirty="0">
                <a:solidFill>
                  <a:schemeClr val="bg1"/>
                </a:solidFill>
              </a:rPr>
              <a:t>/featured/kaposis-sarcoma-on-lower-eyelid-of-man-with-aids-sue-fordscience-photo-library.html?product=canvas-print</a:t>
            </a:r>
          </a:p>
          <a:p>
            <a:pPr algn="ctr"/>
            <a:r>
              <a:rPr lang="en-US" sz="900" dirty="0">
                <a:solidFill>
                  <a:schemeClr val="bg1"/>
                </a:solidFill>
              </a:rPr>
              <a:t> </a:t>
            </a:r>
          </a:p>
          <a:p>
            <a:pPr algn="ctr"/>
            <a:endParaRPr lang="en-US" sz="900" dirty="0">
              <a:solidFill>
                <a:schemeClr val="bg1"/>
              </a:solidFill>
            </a:endParaRPr>
          </a:p>
          <a:p>
            <a:pPr algn="ctr"/>
            <a:endParaRPr lang="en-US" sz="900" dirty="0">
              <a:solidFill>
                <a:schemeClr val="bg1"/>
              </a:solidFill>
            </a:endParaRPr>
          </a:p>
        </p:txBody>
      </p:sp>
    </p:spTree>
    <p:extLst>
      <p:ext uri="{BB962C8B-B14F-4D97-AF65-F5344CB8AC3E}">
        <p14:creationId xmlns:p14="http://schemas.microsoft.com/office/powerpoint/2010/main" val="956145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2455</TotalTime>
  <Words>3451</Words>
  <Application>Microsoft Office PowerPoint</Application>
  <PresentationFormat>Widescreen</PresentationFormat>
  <Paragraphs>349</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Gill Sans MT</vt:lpstr>
      <vt:lpstr>Lato</vt:lpstr>
      <vt:lpstr>Multipurpose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Judith Collins</cp:lastModifiedBy>
  <cp:revision>210</cp:revision>
  <dcterms:created xsi:type="dcterms:W3CDTF">2016-02-17T19:33:40Z</dcterms:created>
  <dcterms:modified xsi:type="dcterms:W3CDTF">2024-01-11T21:18:59Z</dcterms:modified>
</cp:coreProperties>
</file>