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notesMasterIdLst>
    <p:notesMasterId r:id="rId34"/>
  </p:notesMasterIdLst>
  <p:handoutMasterIdLst>
    <p:handoutMasterId r:id="rId35"/>
  </p:handoutMasterIdLst>
  <p:sldIdLst>
    <p:sldId id="329" r:id="rId5"/>
    <p:sldId id="414" r:id="rId6"/>
    <p:sldId id="569" r:id="rId7"/>
    <p:sldId id="331" r:id="rId8"/>
    <p:sldId id="541" r:id="rId9"/>
    <p:sldId id="337" r:id="rId10"/>
    <p:sldId id="333" r:id="rId11"/>
    <p:sldId id="570" r:id="rId12"/>
    <p:sldId id="336" r:id="rId13"/>
    <p:sldId id="571" r:id="rId14"/>
    <p:sldId id="334" r:id="rId15"/>
    <p:sldId id="559" r:id="rId16"/>
    <p:sldId id="540" r:id="rId17"/>
    <p:sldId id="550" r:id="rId18"/>
    <p:sldId id="572" r:id="rId19"/>
    <p:sldId id="342" r:id="rId20"/>
    <p:sldId id="366" r:id="rId21"/>
    <p:sldId id="359" r:id="rId22"/>
    <p:sldId id="558" r:id="rId23"/>
    <p:sldId id="356" r:id="rId24"/>
    <p:sldId id="573" r:id="rId25"/>
    <p:sldId id="367" r:id="rId26"/>
    <p:sldId id="552" r:id="rId27"/>
    <p:sldId id="332" r:id="rId28"/>
    <p:sldId id="555" r:id="rId29"/>
    <p:sldId id="557" r:id="rId30"/>
    <p:sldId id="390" r:id="rId31"/>
    <p:sldId id="385" r:id="rId32"/>
    <p:sldId id="299" r:id="rId33"/>
  </p:sldIdLst>
  <p:sldSz cx="9144000" cy="5143500" type="screen16x9"/>
  <p:notesSz cx="7023100" cy="9309100"/>
  <p:custDataLst>
    <p:tags r:id="rId3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id="{5D26188A-8877-D343-ABC4-7579CEC42C0C}">
          <p14:sldIdLst>
            <p14:sldId id="329"/>
            <p14:sldId id="414"/>
            <p14:sldId id="569"/>
            <p14:sldId id="331"/>
            <p14:sldId id="541"/>
            <p14:sldId id="337"/>
            <p14:sldId id="333"/>
            <p14:sldId id="570"/>
            <p14:sldId id="336"/>
            <p14:sldId id="571"/>
            <p14:sldId id="334"/>
            <p14:sldId id="559"/>
            <p14:sldId id="540"/>
            <p14:sldId id="550"/>
            <p14:sldId id="572"/>
            <p14:sldId id="342"/>
            <p14:sldId id="366"/>
            <p14:sldId id="359"/>
            <p14:sldId id="558"/>
            <p14:sldId id="356"/>
            <p14:sldId id="573"/>
            <p14:sldId id="367"/>
            <p14:sldId id="552"/>
            <p14:sldId id="332"/>
            <p14:sldId id="555"/>
            <p14:sldId id="557"/>
            <p14:sldId id="390"/>
            <p14:sldId id="385"/>
            <p14:sldId id="29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492"/>
    <p:restoredTop sz="81204" autoAdjust="0"/>
  </p:normalViewPr>
  <p:slideViewPr>
    <p:cSldViewPr snapToGrid="0">
      <p:cViewPr varScale="1">
        <p:scale>
          <a:sx n="78" d="100"/>
          <a:sy n="78" d="100"/>
        </p:scale>
        <p:origin x="1860" y="78"/>
      </p:cViewPr>
      <p:guideLst>
        <p:guide orient="horz" pos="162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A3EF21F7-98FD-41A7-A4CE-714FDED71D4E}" type="datetimeFigureOut">
              <a:rPr lang="en-US" smtClean="0"/>
              <a:t>1/11/2024</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85959707-24D2-46CE-984F-5B71E66ECA7D}" type="slidenum">
              <a:rPr lang="en-US" smtClean="0"/>
              <a:t>‹#›</a:t>
            </a:fld>
            <a:endParaRPr lang="en-US"/>
          </a:p>
        </p:txBody>
      </p:sp>
    </p:spTree>
    <p:extLst>
      <p:ext uri="{BB962C8B-B14F-4D97-AF65-F5344CB8AC3E}">
        <p14:creationId xmlns:p14="http://schemas.microsoft.com/office/powerpoint/2010/main" val="31606767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F16BC46E-AFF4-4598-8970-9842EB7E8193}" type="datetimeFigureOut">
              <a:rPr lang="en-US" smtClean="0"/>
              <a:t>1/11/2024</a:t>
            </a:fld>
            <a:endParaRPr lang="en-US"/>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264BA1E-6AC7-4534-AA62-D6AA5C834DC4}" type="slidenum">
              <a:rPr lang="en-US" smtClean="0"/>
              <a:t>‹#›</a:t>
            </a:fld>
            <a:endParaRPr lang="en-US"/>
          </a:p>
        </p:txBody>
      </p:sp>
    </p:spTree>
    <p:extLst>
      <p:ext uri="{BB962C8B-B14F-4D97-AF65-F5344CB8AC3E}">
        <p14:creationId xmlns:p14="http://schemas.microsoft.com/office/powerpoint/2010/main" val="153154721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hivecho@salud.unm.edu" TargetMode="External"/><Relationship Id="rId2" Type="http://schemas.openxmlformats.org/officeDocument/2006/relationships/slide" Target="../slides/slide29.xml"/><Relationship Id="rId1" Type="http://schemas.openxmlformats.org/officeDocument/2006/relationships/notesMaster" Target="../notesMasters/notesMaster1.xml"/><Relationship Id="rId5" Type="http://schemas.openxmlformats.org/officeDocument/2006/relationships/hyperlink" Target="https://echo.unm.edu/locations-2/echo-hubs-superhubs-united-states/" TargetMode="External"/><Relationship Id="rId4" Type="http://schemas.openxmlformats.org/officeDocument/2006/relationships/hyperlink" Target="https://hsc.unm.edu/scaetc/programs-services/echo.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r>
              <a:rPr lang="en-US" dirty="0"/>
              <a:t>Version date_03 2023</a:t>
            </a:r>
          </a:p>
        </p:txBody>
      </p:sp>
      <p:sp>
        <p:nvSpPr>
          <p:cNvPr id="4" name="Slide Number Placeholder 3"/>
          <p:cNvSpPr>
            <a:spLocks noGrp="1"/>
          </p:cNvSpPr>
          <p:nvPr>
            <p:ph type="sldNum" sz="quarter" idx="10"/>
          </p:nvPr>
        </p:nvSpPr>
        <p:spPr/>
        <p:txBody>
          <a:bodyPr/>
          <a:lstStyle/>
          <a:p>
            <a:fld id="{C35331D5-CC8E-5542-9972-4FCE376784B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427014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14</a:t>
            </a:fld>
            <a:endParaRPr lang="en-US"/>
          </a:p>
        </p:txBody>
      </p:sp>
    </p:spTree>
    <p:extLst>
      <p:ext uri="{BB962C8B-B14F-4D97-AF65-F5344CB8AC3E}">
        <p14:creationId xmlns:p14="http://schemas.microsoft.com/office/powerpoint/2010/main" val="1690082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15</a:t>
            </a:fld>
            <a:endParaRPr lang="en-US"/>
          </a:p>
        </p:txBody>
      </p:sp>
    </p:spTree>
    <p:extLst>
      <p:ext uri="{BB962C8B-B14F-4D97-AF65-F5344CB8AC3E}">
        <p14:creationId xmlns:p14="http://schemas.microsoft.com/office/powerpoint/2010/main" val="2609089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18</a:t>
            </a:fld>
            <a:endParaRPr lang="en-US"/>
          </a:p>
        </p:txBody>
      </p:sp>
    </p:spTree>
    <p:extLst>
      <p:ext uri="{BB962C8B-B14F-4D97-AF65-F5344CB8AC3E}">
        <p14:creationId xmlns:p14="http://schemas.microsoft.com/office/powerpoint/2010/main" val="38842890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Emailed referring provider and looped in psychiatry and social worker</a:t>
            </a:r>
          </a:p>
          <a:p>
            <a:r>
              <a:rPr lang="en-US" dirty="0"/>
              <a:t>Described the findings and diagnosis in non-technical terms, tied directly to their care with the patient (e.g., difficulty recalling medical instructions without aids)</a:t>
            </a:r>
          </a:p>
          <a:p>
            <a:r>
              <a:rPr lang="en-US" dirty="0"/>
              <a:t>Noted the risk of missing her memory problems, since her other basic functions and remote memory were intact</a:t>
            </a:r>
          </a:p>
          <a:p>
            <a:r>
              <a:rPr lang="en-US" dirty="0"/>
              <a:t>Provided some examples of how her counseling could focus on both acceptance of her memory challenges and training on how to use a memory notebook or other electronic compensatory devices </a:t>
            </a:r>
          </a:p>
          <a:p>
            <a:pPr lvl="1"/>
            <a:r>
              <a:rPr lang="en-US" dirty="0"/>
              <a:t>Single device, kept on-person at all times</a:t>
            </a:r>
          </a:p>
          <a:p>
            <a:pPr lvl="1"/>
            <a:r>
              <a:rPr lang="en-US" dirty="0"/>
              <a:t>Explicit prompts and reminders with detailed instructions</a:t>
            </a:r>
          </a:p>
          <a:p>
            <a:pPr lvl="1"/>
            <a:r>
              <a:rPr lang="en-US" dirty="0"/>
              <a:t>Involvement of mother, to the extent possible</a:t>
            </a:r>
          </a:p>
          <a:p>
            <a:pPr lvl="1"/>
            <a:r>
              <a:rPr lang="en-US" dirty="0"/>
              <a:t>Possible OT consult for in-home evaluation and strategizing</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19</a:t>
            </a:fld>
            <a:endParaRPr lang="en-US"/>
          </a:p>
        </p:txBody>
      </p:sp>
    </p:spTree>
    <p:extLst>
      <p:ext uri="{BB962C8B-B14F-4D97-AF65-F5344CB8AC3E}">
        <p14:creationId xmlns:p14="http://schemas.microsoft.com/office/powerpoint/2010/main" val="39302333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https://www.mededportal.org/doi/10.15766/mep_2374-8265.10295</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20</a:t>
            </a:fld>
            <a:endParaRPr lang="en-US"/>
          </a:p>
        </p:txBody>
      </p:sp>
    </p:spTree>
    <p:extLst>
      <p:ext uri="{BB962C8B-B14F-4D97-AF65-F5344CB8AC3E}">
        <p14:creationId xmlns:p14="http://schemas.microsoft.com/office/powerpoint/2010/main" val="30293165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https://www.mededportal.org/doi/10.15766/mep_2374-8265.10295</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21</a:t>
            </a:fld>
            <a:endParaRPr lang="en-US"/>
          </a:p>
        </p:txBody>
      </p:sp>
    </p:spTree>
    <p:extLst>
      <p:ext uri="{BB962C8B-B14F-4D97-AF65-F5344CB8AC3E}">
        <p14:creationId xmlns:p14="http://schemas.microsoft.com/office/powerpoint/2010/main" val="31556336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Advised patient not to cut pills in half</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22</a:t>
            </a:fld>
            <a:endParaRPr lang="en-US"/>
          </a:p>
        </p:txBody>
      </p:sp>
    </p:spTree>
    <p:extLst>
      <p:ext uri="{BB962C8B-B14F-4D97-AF65-F5344CB8AC3E}">
        <p14:creationId xmlns:p14="http://schemas.microsoft.com/office/powerpoint/2010/main" val="2891980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 psychiatry: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baseline="0" dirty="0">
                <a:latin typeface="Arial" panose="020B0604020202020204" pitchFamily="34" charset="0"/>
              </a:rPr>
              <a:t>Discussion reveals that she has been off her HIV and psychotropic medications for 3-4 months ("They never came in the mail like they used to"), and consequently she has been using larger quantities of cannabis ("A dime bag a day"), which could certainly contribute to her foggy memory.</a:t>
            </a:r>
            <a:endParaRPr lang="en-US" dirty="0"/>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23</a:t>
            </a:fld>
            <a:endParaRPr lang="en-US"/>
          </a:p>
        </p:txBody>
      </p:sp>
    </p:spTree>
    <p:extLst>
      <p:ext uri="{BB962C8B-B14F-4D97-AF65-F5344CB8AC3E}">
        <p14:creationId xmlns:p14="http://schemas.microsoft.com/office/powerpoint/2010/main" val="27589455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https://www.gettingtozerosf.org/</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25</a:t>
            </a:fld>
            <a:endParaRPr lang="en-US" dirty="0"/>
          </a:p>
        </p:txBody>
      </p:sp>
    </p:spTree>
    <p:extLst>
      <p:ext uri="{BB962C8B-B14F-4D97-AF65-F5344CB8AC3E}">
        <p14:creationId xmlns:p14="http://schemas.microsoft.com/office/powerpoint/2010/main" val="3831988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27</a:t>
            </a:fld>
            <a:endParaRPr lang="en-US" dirty="0"/>
          </a:p>
        </p:txBody>
      </p:sp>
    </p:spTree>
    <p:extLst>
      <p:ext uri="{BB962C8B-B14F-4D97-AF65-F5344CB8AC3E}">
        <p14:creationId xmlns:p14="http://schemas.microsoft.com/office/powerpoint/2010/main" val="34630540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a:t>
            </a:fld>
            <a:endParaRPr lang="en-US" dirty="0"/>
          </a:p>
        </p:txBody>
      </p:sp>
    </p:spTree>
    <p:extLst>
      <p:ext uri="{BB962C8B-B14F-4D97-AF65-F5344CB8AC3E}">
        <p14:creationId xmlns:p14="http://schemas.microsoft.com/office/powerpoint/2010/main" val="39185709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2937">
              <a:defRPr/>
            </a:pPr>
            <a:r>
              <a:rPr lang="en-US" sz="1200" dirty="0">
                <a:hlinkClick r:id="rId3"/>
              </a:rPr>
              <a:t>hivecho@salud.unm.edu</a:t>
            </a:r>
            <a:r>
              <a:rPr lang="en-US" sz="1200" dirty="0"/>
              <a:t>  </a:t>
            </a:r>
            <a:r>
              <a:rPr lang="en-US" sz="1200" dirty="0">
                <a:hlinkClick r:id="rId4"/>
              </a:rPr>
              <a:t>https://hsc.unm.edu/scaetc/programs-services/echo.html</a:t>
            </a:r>
            <a:endParaRPr lang="en-US" sz="1200" dirty="0"/>
          </a:p>
          <a:p>
            <a:pPr defTabSz="912937">
              <a:defRPr/>
            </a:pPr>
            <a:r>
              <a:rPr lang="en-US" dirty="0"/>
              <a:t>Find an HIV-related topic TeleECHO in your area: </a:t>
            </a:r>
            <a:r>
              <a:rPr lang="en-US" dirty="0">
                <a:hlinkClick r:id="rId5"/>
              </a:rPr>
              <a:t>https://echo.unm.edu/locations-2/echo-hubs-superhubs-united-states/</a:t>
            </a:r>
            <a:endParaRPr lang="en-US" dirty="0"/>
          </a:p>
          <a:p>
            <a:r>
              <a:rPr lang="en-US" sz="1000" dirty="0"/>
              <a:t>IDEA Platform: Infectious Diseases Education &amp; Assessment. https://idea.medicine.uw.edu/</a:t>
            </a:r>
          </a:p>
          <a:p>
            <a:r>
              <a:rPr lang="en-US" sz="1000" dirty="0"/>
              <a:t>AETC National HIV Curriculum: 6 core modules for self study; regularly updated; CME, CNE</a:t>
            </a:r>
          </a:p>
          <a:p>
            <a:r>
              <a:rPr lang="en-US" sz="1000" dirty="0"/>
              <a:t>Hepatitis C Online Curriculum: https://www.hepatitisc.uw.edu/</a:t>
            </a:r>
          </a:p>
          <a:p>
            <a:r>
              <a:rPr lang="en-US" sz="1000" dirty="0"/>
              <a:t>Hepatitis B Online Curriculum: https://www.hepatitisb.uw.edu/</a:t>
            </a:r>
          </a:p>
          <a:p>
            <a:r>
              <a:rPr lang="en-US" sz="1000" dirty="0"/>
              <a:t>National STD Curriculum: https://www.std.uw.edu/</a:t>
            </a:r>
          </a:p>
          <a:p>
            <a:endParaRPr lang="en-US" sz="1000" dirty="0"/>
          </a:p>
          <a:p>
            <a:pPr defTabSz="912937">
              <a:defRPr/>
            </a:pPr>
            <a:endParaRPr lang="en-US" dirty="0"/>
          </a:p>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29</a:t>
            </a:fld>
            <a:endParaRPr lang="en-US" dirty="0"/>
          </a:p>
        </p:txBody>
      </p:sp>
    </p:spTree>
    <p:extLst>
      <p:ext uri="{BB962C8B-B14F-4D97-AF65-F5344CB8AC3E}">
        <p14:creationId xmlns:p14="http://schemas.microsoft.com/office/powerpoint/2010/main" val="2532559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64BA1E-6AC7-4534-AA62-D6AA5C834DC4}" type="slidenum">
              <a:rPr lang="en-US" smtClean="0"/>
              <a:t>3</a:t>
            </a:fld>
            <a:endParaRPr lang="en-US" dirty="0"/>
          </a:p>
        </p:txBody>
      </p:sp>
    </p:spTree>
    <p:extLst>
      <p:ext uri="{BB962C8B-B14F-4D97-AF65-F5344CB8AC3E}">
        <p14:creationId xmlns:p14="http://schemas.microsoft.com/office/powerpoint/2010/main" val="3040817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Ms. X was referred to neuropsychology by her primary care provider to evaluate the patient’s memory symptoms</a:t>
            </a:r>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6</a:t>
            </a:fld>
            <a:endParaRPr lang="en-US"/>
          </a:p>
        </p:txBody>
      </p:sp>
    </p:spTree>
    <p:extLst>
      <p:ext uri="{BB962C8B-B14F-4D97-AF65-F5344CB8AC3E}">
        <p14:creationId xmlns:p14="http://schemas.microsoft.com/office/powerpoint/2010/main" val="2985003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 is a family history of seizures (2 maternal aunts)</a:t>
            </a:r>
          </a:p>
          <a:p>
            <a:pPr lvl="0"/>
            <a:r>
              <a:rPr lang="en-US" dirty="0"/>
              <a:t>Neuroimaging</a:t>
            </a:r>
          </a:p>
          <a:p>
            <a:pPr lvl="1"/>
            <a:r>
              <a:rPr lang="en-US" dirty="0"/>
              <a:t>An EEG in August 2021 showed intermittent focal slowing and isolated focal sharp wave discharge in the left temporal lobe. </a:t>
            </a:r>
          </a:p>
          <a:p>
            <a:pPr lvl="1"/>
            <a:r>
              <a:rPr lang="en-US" dirty="0"/>
              <a:t>A brain MRI in 2021 showed increased T2/FLAIR signal and architecture abnormalities in the left hippocampus</a:t>
            </a:r>
          </a:p>
          <a:p>
            <a:pPr lvl="2"/>
            <a:r>
              <a:rPr lang="en-US" dirty="0"/>
              <a:t>Mesial temporal sclerosis (scarring, commonly idiopathic)</a:t>
            </a:r>
          </a:p>
          <a:p>
            <a:pPr lvl="2"/>
            <a:r>
              <a:rPr lang="en-US" dirty="0"/>
              <a:t>A brain MRI in 2018 and a head CT in 2021 were WNL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levetiracetam (Keppra)</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9</a:t>
            </a:fld>
            <a:endParaRPr lang="en-US"/>
          </a:p>
        </p:txBody>
      </p:sp>
    </p:spTree>
    <p:extLst>
      <p:ext uri="{BB962C8B-B14F-4D97-AF65-F5344CB8AC3E}">
        <p14:creationId xmlns:p14="http://schemas.microsoft.com/office/powerpoint/2010/main" val="2757839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Neuroimaging</a:t>
            </a:r>
          </a:p>
          <a:p>
            <a:pPr lvl="1"/>
            <a:r>
              <a:rPr lang="en-US" dirty="0"/>
              <a:t>An EEG in August 2021 showed intermittent focal slowing and isolated focal sharp wave discharge in the left temporal lobe. </a:t>
            </a:r>
          </a:p>
          <a:p>
            <a:pPr lvl="1"/>
            <a:r>
              <a:rPr lang="en-US" dirty="0"/>
              <a:t>A brain MRI in 2021 showed increased T2/FLAIR signal and architecture abnormalities in the left hippocampus</a:t>
            </a:r>
          </a:p>
          <a:p>
            <a:pPr lvl="2"/>
            <a:r>
              <a:rPr lang="en-US" dirty="0"/>
              <a:t>Mesial temporal sclerosis (scarring, commonly idiopathic)</a:t>
            </a:r>
          </a:p>
          <a:p>
            <a:pPr lvl="2"/>
            <a:r>
              <a:rPr lang="en-US" dirty="0"/>
              <a:t>A brain MRI in 2018 and a head CT in 2021 were WNL (within normal limits)</a:t>
            </a:r>
          </a:p>
          <a:p>
            <a:endParaRPr lang="en-US" dirty="0"/>
          </a:p>
        </p:txBody>
      </p:sp>
      <p:sp>
        <p:nvSpPr>
          <p:cNvPr id="4" name="Slide Number Placeholder 3"/>
          <p:cNvSpPr>
            <a:spLocks noGrp="1"/>
          </p:cNvSpPr>
          <p:nvPr>
            <p:ph type="sldNum" sz="quarter" idx="5"/>
          </p:nvPr>
        </p:nvSpPr>
        <p:spPr/>
        <p:txBody>
          <a:bodyPr/>
          <a:lstStyle/>
          <a:p>
            <a:fld id="{F264BA1E-6AC7-4534-AA62-D6AA5C834DC4}" type="slidenum">
              <a:rPr lang="en-US" smtClean="0"/>
              <a:t>10</a:t>
            </a:fld>
            <a:endParaRPr lang="en-US"/>
          </a:p>
        </p:txBody>
      </p:sp>
    </p:spTree>
    <p:extLst>
      <p:ext uri="{BB962C8B-B14F-4D97-AF65-F5344CB8AC3E}">
        <p14:creationId xmlns:p14="http://schemas.microsoft.com/office/powerpoint/2010/main" val="191771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CD4 Nadir = 629 (at diagnosis)</a:t>
            </a:r>
          </a:p>
          <a:p>
            <a:r>
              <a:rPr lang="en-US" dirty="0"/>
              <a:t>Patient had been rationing her medication by cutting pills in half</a:t>
            </a:r>
          </a:p>
          <a:p>
            <a:r>
              <a:rPr lang="en-US" dirty="0"/>
              <a:t>Due to memory problems, patient had forgotten to renew her eligibility paperwork for the AIDS drug assistance program (ADAP)</a:t>
            </a:r>
          </a:p>
        </p:txBody>
      </p:sp>
      <p:sp>
        <p:nvSpPr>
          <p:cNvPr id="4" name="Slide Number Placeholder 3"/>
          <p:cNvSpPr>
            <a:spLocks noGrp="1"/>
          </p:cNvSpPr>
          <p:nvPr>
            <p:ph type="sldNum" sz="quarter" idx="5"/>
          </p:nvPr>
        </p:nvSpPr>
        <p:spPr/>
        <p:txBody>
          <a:bodyPr/>
          <a:lstStyle/>
          <a:p>
            <a:fld id="{F264BA1E-6AC7-4534-AA62-D6AA5C834DC4}" type="slidenum">
              <a:rPr lang="en-US" smtClean="0"/>
              <a:t>11</a:t>
            </a:fld>
            <a:endParaRPr lang="en-US"/>
          </a:p>
        </p:txBody>
      </p:sp>
    </p:spTree>
    <p:extLst>
      <p:ext uri="{BB962C8B-B14F-4D97-AF65-F5344CB8AC3E}">
        <p14:creationId xmlns:p14="http://schemas.microsoft.com/office/powerpoint/2010/main" val="3470796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CBC = complete blood count</a:t>
            </a:r>
          </a:p>
        </p:txBody>
      </p:sp>
      <p:sp>
        <p:nvSpPr>
          <p:cNvPr id="4" name="Slide Number Placeholder 3"/>
          <p:cNvSpPr>
            <a:spLocks noGrp="1"/>
          </p:cNvSpPr>
          <p:nvPr>
            <p:ph type="sldNum" sz="quarter" idx="5"/>
          </p:nvPr>
        </p:nvSpPr>
        <p:spPr/>
        <p:txBody>
          <a:bodyPr/>
          <a:lstStyle/>
          <a:p>
            <a:fld id="{F264BA1E-6AC7-4534-AA62-D6AA5C834DC4}" type="slidenum">
              <a:rPr lang="en-US" smtClean="0"/>
              <a:t>12</a:t>
            </a:fld>
            <a:endParaRPr lang="en-US"/>
          </a:p>
        </p:txBody>
      </p:sp>
    </p:spTree>
    <p:extLst>
      <p:ext uri="{BB962C8B-B14F-4D97-AF65-F5344CB8AC3E}">
        <p14:creationId xmlns:p14="http://schemas.microsoft.com/office/powerpoint/2010/main" val="42339748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 = suicidal ideation</a:t>
            </a:r>
          </a:p>
          <a:p>
            <a:r>
              <a:rPr lang="en-US" dirty="0"/>
              <a:t>HI= homicidal ideation</a:t>
            </a:r>
          </a:p>
        </p:txBody>
      </p:sp>
      <p:sp>
        <p:nvSpPr>
          <p:cNvPr id="4" name="Slide Number Placeholder 3"/>
          <p:cNvSpPr>
            <a:spLocks noGrp="1"/>
          </p:cNvSpPr>
          <p:nvPr>
            <p:ph type="sldNum" sz="quarter" idx="5"/>
          </p:nvPr>
        </p:nvSpPr>
        <p:spPr/>
        <p:txBody>
          <a:bodyPr/>
          <a:lstStyle/>
          <a:p>
            <a:fld id="{F264BA1E-6AC7-4534-AA62-D6AA5C834DC4}" type="slidenum">
              <a:rPr lang="en-US" smtClean="0"/>
              <a:t>13</a:t>
            </a:fld>
            <a:endParaRPr lang="en-US"/>
          </a:p>
        </p:txBody>
      </p:sp>
    </p:spTree>
    <p:extLst>
      <p:ext uri="{BB962C8B-B14F-4D97-AF65-F5344CB8AC3E}">
        <p14:creationId xmlns:p14="http://schemas.microsoft.com/office/powerpoint/2010/main" val="29933171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19141"/>
            <a:ext cx="7772399" cy="1909859"/>
          </a:xfrm>
        </p:spPr>
        <p:txBody>
          <a:bodyPr anchor="t"/>
          <a:lstStyle>
            <a:lvl1pPr>
              <a:defRPr sz="4200">
                <a:ln>
                  <a:noFill/>
                </a:ln>
                <a:solidFill>
                  <a:schemeClr val="tx2"/>
                </a:solidFill>
              </a:defRPr>
            </a:lvl1pPr>
          </a:lstStyle>
          <a:p>
            <a:r>
              <a:rPr lang="en-US"/>
              <a:t>Click to edit Master title style</a:t>
            </a:r>
          </a:p>
        </p:txBody>
      </p:sp>
      <p:sp>
        <p:nvSpPr>
          <p:cNvPr id="3" name="Subtitle 2"/>
          <p:cNvSpPr>
            <a:spLocks noGrp="1"/>
          </p:cNvSpPr>
          <p:nvPr>
            <p:ph type="subTitle" idx="1" hasCustomPrompt="1"/>
          </p:nvPr>
        </p:nvSpPr>
        <p:spPr>
          <a:xfrm>
            <a:off x="685800" y="3511263"/>
            <a:ext cx="7772398" cy="800100"/>
          </a:xfrm>
        </p:spPr>
        <p:txBody>
          <a:bodyPr anchor="t">
            <a:normAutofit/>
          </a:bodyPr>
          <a:lstStyle>
            <a:lvl1pPr marL="0" indent="0" algn="l">
              <a:buNone/>
              <a:defRPr sz="2000">
                <a:solidFill>
                  <a:srgbClr val="22222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2 style</a:t>
            </a:r>
          </a:p>
        </p:txBody>
      </p:sp>
      <p:sp>
        <p:nvSpPr>
          <p:cNvPr id="6" name="Slide Number Placeholder 5"/>
          <p:cNvSpPr>
            <a:spLocks noGrp="1"/>
          </p:cNvSpPr>
          <p:nvPr>
            <p:ph type="sldNum" sz="quarter" idx="12"/>
          </p:nvPr>
        </p:nvSpPr>
        <p:spPr/>
        <p:txBody>
          <a:bodyPr/>
          <a:lstStyle>
            <a:lvl1pPr>
              <a:defRPr b="0" i="0">
                <a:latin typeface="ITC Avant Garde Std Bk"/>
                <a:cs typeface="ITC Avant Garde Std Bk"/>
              </a:defRPr>
            </a:lvl1pPr>
          </a:lstStyle>
          <a:p>
            <a:fld id="{6E2D2B3B-882E-40F3-A32F-6DD516915044}" type="slidenum">
              <a:rPr lang="en-US" smtClean="0"/>
              <a:pPr/>
              <a:t>‹#›</a:t>
            </a:fld>
            <a:endParaRPr lang="en-US"/>
          </a:p>
        </p:txBody>
      </p:sp>
      <p:sp>
        <p:nvSpPr>
          <p:cNvPr id="8" name="Date Placeholder 3"/>
          <p:cNvSpPr>
            <a:spLocks noGrp="1"/>
          </p:cNvSpPr>
          <p:nvPr>
            <p:ph type="dt" sz="half" idx="11"/>
          </p:nvPr>
        </p:nvSpPr>
        <p:spPr>
          <a:xfrm>
            <a:off x="7719757" y="4764530"/>
            <a:ext cx="738443" cy="274320"/>
          </a:xfrm>
        </p:spPr>
        <p:txBody>
          <a:bodyPr/>
          <a:lstStyle/>
          <a:p>
            <a:pPr fontAlgn="base">
              <a:spcBef>
                <a:spcPct val="0"/>
              </a:spcBef>
              <a:spcAft>
                <a:spcPct val="0"/>
              </a:spcAft>
              <a:defRPr/>
            </a:pPr>
            <a:endParaRPr lang="en-US" altLang="en-US">
              <a:solidFill>
                <a:srgbClr val="FFFFFF"/>
              </a:solidFill>
            </a:endParaRPr>
          </a:p>
        </p:txBody>
      </p:sp>
      <p:sp>
        <p:nvSpPr>
          <p:cNvPr id="9" name="Footer Placeholder 4"/>
          <p:cNvSpPr>
            <a:spLocks noGrp="1"/>
          </p:cNvSpPr>
          <p:nvPr>
            <p:ph type="ftr" sz="quarter" idx="14"/>
          </p:nvPr>
        </p:nvSpPr>
        <p:spPr>
          <a:xfrm>
            <a:off x="3352459" y="4764530"/>
            <a:ext cx="4367298" cy="274320"/>
          </a:xfrm>
        </p:spPr>
        <p:txBody>
          <a:body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9155" y="114300"/>
            <a:ext cx="2935230" cy="981458"/>
          </a:xfrm>
          <a:prstGeom prst="rect">
            <a:avLst/>
          </a:prstGeom>
        </p:spPr>
      </p:pic>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3755121"/>
            <a:ext cx="8588248" cy="391918"/>
          </a:xfrm>
        </p:spPr>
        <p:txBody>
          <a:bodyPr anchor="b"/>
          <a:lstStyle>
            <a:lvl1pPr algn="ctr">
              <a:defRPr sz="2200" b="0">
                <a:ln>
                  <a:noFill/>
                </a:ln>
                <a:solidFill>
                  <a:schemeClr val="accent6"/>
                </a:solidFill>
              </a:defRPr>
            </a:lvl1pPr>
          </a:lstStyle>
          <a:p>
            <a:r>
              <a:rPr lang="en-US"/>
              <a:t>Click to edit Master title style</a:t>
            </a:r>
          </a:p>
        </p:txBody>
      </p:sp>
      <p:sp>
        <p:nvSpPr>
          <p:cNvPr id="3" name="Picture Placeholder 2"/>
          <p:cNvSpPr>
            <a:spLocks noGrp="1"/>
          </p:cNvSpPr>
          <p:nvPr>
            <p:ph type="pic" idx="1"/>
          </p:nvPr>
        </p:nvSpPr>
        <p:spPr>
          <a:xfrm>
            <a:off x="0" y="7744"/>
            <a:ext cx="9144000" cy="368544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301752" y="4205663"/>
            <a:ext cx="8588248" cy="40379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Slide Number Placeholder 8"/>
          <p:cNvSpPr>
            <a:spLocks noGrp="1"/>
          </p:cNvSpPr>
          <p:nvPr>
            <p:ph type="sldNum" sz="quarter" idx="11"/>
          </p:nvPr>
        </p:nvSpPr>
        <p:spPr/>
        <p:txBody>
          <a:bodyPr/>
          <a:lstStyle/>
          <a:p>
            <a:fld id="{AB159995-A1BE-BF4E-BC5F-5A773C9D0009}" type="slidenum">
              <a:rPr lang="en-US" smtClean="0">
                <a:solidFill>
                  <a:srgbClr val="FFFFFF"/>
                </a:solidFill>
              </a:rPr>
              <a:pPr/>
              <a:t>‹#›</a:t>
            </a:fld>
            <a:endParaRPr lang="en-US">
              <a:solidFill>
                <a:srgbClr val="FFFFFF"/>
              </a:solidFill>
            </a:endParaRPr>
          </a:p>
        </p:txBody>
      </p:sp>
      <p:sp>
        <p:nvSpPr>
          <p:cNvPr id="10" name="Date Placeholder 3"/>
          <p:cNvSpPr>
            <a:spLocks noGrp="1"/>
          </p:cNvSpPr>
          <p:nvPr>
            <p:ph type="dt" sz="half" idx="1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1"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2390378"/>
            <a:ext cx="7659687" cy="876300"/>
          </a:xfrm>
        </p:spPr>
        <p:txBody>
          <a:bodyPr anchor="t"/>
          <a:lstStyle>
            <a:lvl1pPr algn="l">
              <a:defRPr sz="3600" b="0" cap="all"/>
            </a:lvl1pPr>
          </a:lstStyle>
          <a:p>
            <a:r>
              <a:rPr lang="en-US"/>
              <a:t>Click to edit Master title style</a:t>
            </a:r>
          </a:p>
        </p:txBody>
      </p:sp>
      <p:sp>
        <p:nvSpPr>
          <p:cNvPr id="3" name="Text Placeholder 2"/>
          <p:cNvSpPr>
            <a:spLocks noGrp="1"/>
          </p:cNvSpPr>
          <p:nvPr>
            <p:ph type="body" idx="1"/>
          </p:nvPr>
        </p:nvSpPr>
        <p:spPr>
          <a:xfrm>
            <a:off x="722314" y="1165225"/>
            <a:ext cx="6135687" cy="1225154"/>
          </a:xfrm>
        </p:spPr>
        <p:txBody>
          <a:bodyPr anchor="b"/>
          <a:lstStyle>
            <a:lvl1pPr marL="0" indent="0">
              <a:buNone/>
              <a:defRPr sz="2000">
                <a:solidFill>
                  <a:srgbClr val="22222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3D987DAA-A896-1841-BC8A-D645CCE33E3D}" type="slidenum">
              <a:rPr lang="en-US" smtClean="0">
                <a:solidFill>
                  <a:srgbClr val="FFFFFF"/>
                </a:solidFill>
              </a:rPr>
              <a:pPr/>
              <a:t>‹#›</a:t>
            </a:fld>
            <a:endParaRPr lang="en-US">
              <a:solidFill>
                <a:srgbClr val="FFFFFF"/>
              </a:solidFill>
            </a:endParaRPr>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9"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52144"/>
            <a:ext cx="3657600"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419600" y="1152144"/>
            <a:ext cx="4038599" cy="332348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
        <p:nvSpPr>
          <p:cNvPr id="9"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33452"/>
            <a:ext cx="3890108"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06538"/>
            <a:ext cx="3890108"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732208" y="1233452"/>
            <a:ext cx="4038599" cy="479822"/>
          </a:xfrm>
        </p:spPr>
        <p:txBody>
          <a:bodyPr anchor="b">
            <a:noAutofit/>
          </a:bodyPr>
          <a:lstStyle>
            <a:lvl1pPr marL="0" indent="0" algn="l">
              <a:buNone/>
              <a:defRPr sz="28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32208" y="1806538"/>
            <a:ext cx="4038599" cy="266908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F49499B-0A11-F941-988B-5A98BBA90756}" type="slidenum">
              <a:rPr lang="en-US" smtClean="0">
                <a:solidFill>
                  <a:srgbClr val="FFFFFF"/>
                </a:solidFill>
              </a:rPr>
              <a:pPr/>
              <a:t>‹#›</a:t>
            </a:fld>
            <a:endParaRPr lang="en-US">
              <a:solidFill>
                <a:srgbClr val="FFFFFF"/>
              </a:solidFill>
            </a:endParaRPr>
          </a:p>
        </p:txBody>
      </p:sp>
      <p:sp>
        <p:nvSpPr>
          <p:cNvPr id="11" name="Date Placeholder 3"/>
          <p:cNvSpPr>
            <a:spLocks noGrp="1"/>
          </p:cNvSpPr>
          <p:nvPr>
            <p:ph type="dt" sz="half" idx="13"/>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12" name="Footer Placeholder 4"/>
          <p:cNvSpPr>
            <a:spLocks noGrp="1"/>
          </p:cNvSpPr>
          <p:nvPr>
            <p:ph type="ftr" sz="quarter" idx="14"/>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Smart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DB0A249C-C385-6343-9E2D-0B8524CBBFBC}" type="slidenum">
              <a:rPr lang="en-US" smtClean="0">
                <a:solidFill>
                  <a:srgbClr val="FFFFFF"/>
                </a:solidFill>
              </a:rPr>
              <a:pPr/>
              <a:t>‹#›</a:t>
            </a:fld>
            <a:endParaRPr lang="en-US">
              <a:solidFill>
                <a:srgbClr val="FFFFFF"/>
              </a:solidFill>
            </a:endParaRPr>
          </a:p>
        </p:txBody>
      </p:sp>
      <p:sp>
        <p:nvSpPr>
          <p:cNvPr id="7"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8"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10" name="SmartArt Placeholder 9"/>
          <p:cNvSpPr>
            <a:spLocks noGrp="1"/>
          </p:cNvSpPr>
          <p:nvPr>
            <p:ph type="dgm" sz="quarter" idx="13"/>
          </p:nvPr>
        </p:nvSpPr>
        <p:spPr>
          <a:xfrm>
            <a:off x="457200" y="1143000"/>
            <a:ext cx="8305800" cy="3371850"/>
          </a:xfrm>
        </p:spPr>
        <p:txBody>
          <a:bodyPr/>
          <a:lstStyle/>
          <a:p>
            <a:r>
              <a:rPr lang="en-US"/>
              <a:t>Click icon to add SmartArt graphic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7DD1BA20-3B1F-8544-ADC7-70EC2EFB7AE2}" type="slidenum">
              <a:rPr lang="en-US" smtClean="0">
                <a:solidFill>
                  <a:srgbClr val="FFFFFF"/>
                </a:solidFill>
              </a:rPr>
              <a:pPr/>
              <a:t>‹#›</a:t>
            </a:fld>
            <a:endParaRPr lang="en-US">
              <a:solidFill>
                <a:srgbClr val="FFFFFF"/>
              </a:solidFill>
            </a:endParaRPr>
          </a:p>
        </p:txBody>
      </p:sp>
      <p:sp>
        <p:nvSpPr>
          <p:cNvPr id="6"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a:defRPr/>
            </a:pPr>
            <a:endParaRPr lang="en-US" altLang="en-US">
              <a:solidFill>
                <a:srgbClr val="FFFFFF"/>
              </a:solidFill>
            </a:endParaRPr>
          </a:p>
        </p:txBody>
      </p:sp>
      <p:sp>
        <p:nvSpPr>
          <p:cNvPr id="7"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
        <p:nvSpPr>
          <p:cNvPr id="2" name="Title 1"/>
          <p:cNvSpPr>
            <a:spLocks noGrp="1"/>
          </p:cNvSpPr>
          <p:nvPr>
            <p:ph type="title"/>
          </p:nvPr>
        </p:nvSpPr>
        <p:spPr/>
        <p:txBody>
          <a:bodyPr/>
          <a:lstStyle/>
          <a:p>
            <a:r>
              <a:rPr lang="en-US"/>
              <a:t>Click to edit Master title style</a:t>
            </a:r>
          </a:p>
        </p:txBody>
      </p:sp>
      <p:sp>
        <p:nvSpPr>
          <p:cNvPr id="5" name="Table Placeholder 4"/>
          <p:cNvSpPr>
            <a:spLocks noGrp="1"/>
          </p:cNvSpPr>
          <p:nvPr>
            <p:ph type="tbl" sz="quarter" idx="13"/>
          </p:nvPr>
        </p:nvSpPr>
        <p:spPr>
          <a:xfrm>
            <a:off x="457200" y="1143000"/>
            <a:ext cx="8305800" cy="3371850"/>
          </a:xfrm>
        </p:spPr>
        <p:txBody>
          <a:bodyPr/>
          <a:lstStyle/>
          <a:p>
            <a:r>
              <a:rPr lang="en-US"/>
              <a:t>Click icon to add table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Media">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4" name="Date Placeholder 3"/>
          <p:cNvSpPr>
            <a:spLocks noGrp="1"/>
          </p:cNvSpPr>
          <p:nvPr>
            <p:ph type="dt" sz="half" idx="11"/>
          </p:nvPr>
        </p:nvSpPr>
        <p:spPr/>
        <p:txBody>
          <a:bodyPr/>
          <a:lstStyle/>
          <a:p>
            <a:pPr fontAlgn="base">
              <a:spcBef>
                <a:spcPct val="0"/>
              </a:spcBef>
              <a:spcAft>
                <a:spcPct val="0"/>
              </a:spcAft>
              <a:defRPr/>
            </a:pPr>
            <a:endParaRPr lang="en-US" altLang="en-US">
              <a:solidFill>
                <a:srgbClr val="FFFFFF"/>
              </a:solidFill>
            </a:endParaRPr>
          </a:p>
        </p:txBody>
      </p:sp>
      <p:sp>
        <p:nvSpPr>
          <p:cNvPr id="5" name="Footer Placeholder 4"/>
          <p:cNvSpPr>
            <a:spLocks noGrp="1"/>
          </p:cNvSpPr>
          <p:nvPr>
            <p:ph type="ftr" sz="quarter" idx="12"/>
          </p:nvPr>
        </p:nvSpPr>
        <p:spPr/>
        <p:txBody>
          <a:bodyPr/>
          <a:lstStyle/>
          <a:p>
            <a:endParaRPr lang="en-US"/>
          </a:p>
        </p:txBody>
      </p:sp>
      <p:sp>
        <p:nvSpPr>
          <p:cNvPr id="15" name="Media Placeholder 14"/>
          <p:cNvSpPr>
            <a:spLocks noGrp="1"/>
          </p:cNvSpPr>
          <p:nvPr>
            <p:ph type="media" sz="quarter" idx="13"/>
          </p:nvPr>
        </p:nvSpPr>
        <p:spPr>
          <a:xfrm>
            <a:off x="457200" y="1085850"/>
            <a:ext cx="8305800" cy="3371850"/>
          </a:xfrm>
        </p:spPr>
        <p:txBody>
          <a:bodyPr/>
          <a:lstStyle/>
          <a:p>
            <a:r>
              <a:rPr lang="en-US"/>
              <a:t>Click icon to add media</a:t>
            </a:r>
          </a:p>
        </p:txBody>
      </p:sp>
      <p:sp>
        <p:nvSpPr>
          <p:cNvPr id="16" name="Title 15"/>
          <p:cNvSpPr>
            <a:spLocks noGrp="1"/>
          </p:cNvSpPr>
          <p:nvPr>
            <p:ph type="title"/>
          </p:nvPr>
        </p:nvSpPr>
        <p:spPr/>
        <p:txBody>
          <a:bodyPr/>
          <a:lstStyle/>
          <a:p>
            <a:r>
              <a:rPr lang="en-US"/>
              <a:t>Click to edit Master 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extLst>
      <p:ext uri="{BB962C8B-B14F-4D97-AF65-F5344CB8AC3E}">
        <p14:creationId xmlns:p14="http://schemas.microsoft.com/office/powerpoint/2010/main" val="1333701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8516815" cy="445770"/>
          </a:xfrm>
        </p:spPr>
        <p:txBody>
          <a:bodyPr anchor="b"/>
          <a:lstStyle>
            <a:lvl1pPr algn="ctr">
              <a:defRPr sz="2200" b="0"/>
            </a:lvl1pPr>
          </a:lstStyle>
          <a:p>
            <a:r>
              <a:rPr lang="en-US"/>
              <a:t>Click to edit Master title style</a:t>
            </a:r>
          </a:p>
        </p:txBody>
      </p:sp>
      <p:sp>
        <p:nvSpPr>
          <p:cNvPr id="7" name="Slide Number Placeholder 6"/>
          <p:cNvSpPr>
            <a:spLocks noGrp="1"/>
          </p:cNvSpPr>
          <p:nvPr>
            <p:ph type="sldNum" sz="quarter" idx="12"/>
          </p:nvPr>
        </p:nvSpPr>
        <p:spPr/>
        <p:txBody>
          <a:body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9" name="Content Placeholder 8"/>
          <p:cNvSpPr>
            <a:spLocks noGrp="1"/>
          </p:cNvSpPr>
          <p:nvPr>
            <p:ph sz="quarter" idx="13"/>
          </p:nvPr>
        </p:nvSpPr>
        <p:spPr>
          <a:xfrm>
            <a:off x="304800" y="285750"/>
            <a:ext cx="8516815" cy="37071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sp>
        <p:nvSpPr>
          <p:cNvPr id="10"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199" y="4698066"/>
            <a:ext cx="1302037" cy="445434"/>
          </a:xfrm>
          <a:prstGeom prst="rect">
            <a:avLst/>
          </a:prstGeom>
        </p:spPr>
      </p:pic>
    </p:spTree>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lumMod val="10000"/>
            <a:lumOff val="90000"/>
            <a:alpha val="11000"/>
          </a:schemeClr>
        </a:solidFill>
        <a:effectLst/>
      </p:bgPr>
    </p:bg>
    <p:spTree>
      <p:nvGrpSpPr>
        <p:cNvPr id="1" name=""/>
        <p:cNvGrpSpPr/>
        <p:nvPr/>
      </p:nvGrpSpPr>
      <p:grpSpPr>
        <a:xfrm>
          <a:off x="0" y="0"/>
          <a:ext cx="0" cy="0"/>
          <a:chOff x="0" y="0"/>
          <a:chExt cx="0" cy="0"/>
        </a:xfrm>
      </p:grpSpPr>
      <p:pic>
        <p:nvPicPr>
          <p:cNvPr id="17" name="Picture 16" descr="AETC_2016_ribbon.png"/>
          <p:cNvPicPr>
            <a:picLocks noChangeAspect="1"/>
          </p:cNvPicPr>
          <p:nvPr/>
        </p:nvPicPr>
        <p:blipFill rotWithShape="1">
          <a:blip r:embed="rId12" cstate="print">
            <a:alphaModFix amt="5000"/>
            <a:extLst>
              <a:ext uri="{28A0092B-C50C-407E-A947-70E740481C1C}">
                <a14:useLocalDpi xmlns:a14="http://schemas.microsoft.com/office/drawing/2010/main" val="0"/>
              </a:ext>
            </a:extLst>
          </a:blip>
          <a:srcRect l="35150" t="21563" r="9715" b="1014"/>
          <a:stretch/>
        </p:blipFill>
        <p:spPr>
          <a:xfrm>
            <a:off x="1" y="1"/>
            <a:ext cx="9144000" cy="5143500"/>
          </a:xfrm>
          <a:prstGeom prst="rect">
            <a:avLst/>
          </a:prstGeom>
          <a:effectLst/>
        </p:spPr>
      </p:pic>
      <p:sp>
        <p:nvSpPr>
          <p:cNvPr id="7" name="Rectangle 6"/>
          <p:cNvSpPr/>
          <p:nvPr/>
        </p:nvSpPr>
        <p:spPr>
          <a:xfrm>
            <a:off x="2" y="4667302"/>
            <a:ext cx="9143999" cy="4800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205979"/>
            <a:ext cx="8315569" cy="857250"/>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457200" y="1200151"/>
            <a:ext cx="8315569" cy="327547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p:nvSpPr>
        <p:spPr>
          <a:xfrm>
            <a:off x="8458200" y="4667302"/>
            <a:ext cx="685800" cy="4800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6"/>
              </a:solidFill>
            </a:endParaRPr>
          </a:p>
        </p:txBody>
      </p:sp>
      <p:sp>
        <p:nvSpPr>
          <p:cNvPr id="6" name="Slide Number Placeholder 5"/>
          <p:cNvSpPr>
            <a:spLocks noGrp="1"/>
          </p:cNvSpPr>
          <p:nvPr>
            <p:ph type="sldNum" sz="quarter" idx="4"/>
          </p:nvPr>
        </p:nvSpPr>
        <p:spPr>
          <a:xfrm>
            <a:off x="8531788" y="4729412"/>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chemeClr val="bg1"/>
                </a:solidFill>
              </a:defRPr>
            </a:lvl1pPr>
          </a:lstStyle>
          <a:p>
            <a:pPr fontAlgn="base">
              <a:spcBef>
                <a:spcPct val="0"/>
              </a:spcBef>
              <a:spcAft>
                <a:spcPct val="0"/>
              </a:spcAft>
            </a:pPr>
            <a:fld id="{F7ACA5AA-DD8D-2B43-B4FE-0EDC6B4AB294}" type="slidenum">
              <a:rPr lang="en-US" smtClean="0">
                <a:solidFill>
                  <a:srgbClr val="FFFFFF"/>
                </a:solidFill>
                <a:ea typeface="ＭＳ Ｐゴシック" charset="0"/>
              </a:rPr>
              <a:pPr fontAlgn="base">
                <a:spcBef>
                  <a:spcPct val="0"/>
                </a:spcBef>
                <a:spcAft>
                  <a:spcPct val="0"/>
                </a:spcAft>
              </a:pPr>
              <a:t>‹#›</a:t>
            </a:fld>
            <a:endParaRPr lang="en-US">
              <a:solidFill>
                <a:srgbClr val="FFFFFF"/>
              </a:solidFill>
              <a:ea typeface="ＭＳ Ｐゴシック" charset="0"/>
            </a:endParaRPr>
          </a:p>
        </p:txBody>
      </p:sp>
      <p:sp>
        <p:nvSpPr>
          <p:cNvPr id="15" name="Date Placeholder 3"/>
          <p:cNvSpPr>
            <a:spLocks noGrp="1"/>
          </p:cNvSpPr>
          <p:nvPr>
            <p:ph type="dt" sz="half" idx="2"/>
          </p:nvPr>
        </p:nvSpPr>
        <p:spPr>
          <a:xfrm>
            <a:off x="7719757" y="4764530"/>
            <a:ext cx="738443" cy="274320"/>
          </a:xfrm>
          <a:prstGeom prst="rect">
            <a:avLst/>
          </a:prstGeom>
        </p:spPr>
        <p:txBody>
          <a:bodyPr anchor="ctr"/>
          <a:lstStyle>
            <a:lvl1pPr>
              <a:defRPr sz="1200">
                <a:solidFill>
                  <a:srgbClr val="88A7DF"/>
                </a:solidFill>
              </a:defRPr>
            </a:lvl1pPr>
          </a:lstStyle>
          <a:p>
            <a:pPr fontAlgn="base">
              <a:spcBef>
                <a:spcPct val="0"/>
              </a:spcBef>
              <a:spcAft>
                <a:spcPct val="0"/>
              </a:spcAft>
              <a:defRPr/>
            </a:pPr>
            <a:endParaRPr lang="en-US" altLang="en-US">
              <a:solidFill>
                <a:srgbClr val="FFFFFF"/>
              </a:solidFill>
            </a:endParaRPr>
          </a:p>
        </p:txBody>
      </p:sp>
      <p:sp>
        <p:nvSpPr>
          <p:cNvPr id="16" name="Footer Placeholder 4"/>
          <p:cNvSpPr>
            <a:spLocks noGrp="1"/>
          </p:cNvSpPr>
          <p:nvPr>
            <p:ph type="ftr" sz="quarter" idx="3"/>
          </p:nvPr>
        </p:nvSpPr>
        <p:spPr>
          <a:xfrm>
            <a:off x="3352459" y="4764530"/>
            <a:ext cx="4367298" cy="274320"/>
          </a:xfrm>
          <a:prstGeom prst="rect">
            <a:avLst/>
          </a:prstGeom>
        </p:spPr>
        <p:txBody>
          <a:bodyPr anchor="ctr"/>
          <a:lstStyle>
            <a:lvl1pPr>
              <a:defRPr sz="1200">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9" r:id="rId8"/>
    <p:sldLayoutId id="2147483807" r:id="rId9"/>
    <p:sldLayoutId id="2147483808" r:id="rId10"/>
  </p:sldLayoutIdLst>
  <p:hf hdr="0" ftr="0" dt="0"/>
  <p:txStyles>
    <p:titleStyle>
      <a:lvl1pPr algn="l" defTabSz="914400" rtl="0" eaLnBrk="1" latinLnBrk="0" hangingPunct="1">
        <a:spcBef>
          <a:spcPct val="0"/>
        </a:spcBef>
        <a:buNone/>
        <a:defRPr sz="4000" b="0" i="0" kern="1200" cap="none" spc="-100" baseline="0">
          <a:ln>
            <a:noFill/>
          </a:ln>
          <a:solidFill>
            <a:schemeClr val="accent6"/>
          </a:solidFill>
          <a:effectLst/>
          <a:latin typeface="+mj-lt"/>
          <a:ea typeface="+mj-ea"/>
          <a:cs typeface="ITC Avant Garde Std Md"/>
        </a:defRPr>
      </a:lvl1pPr>
    </p:titleStyle>
    <p:body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hiv.uw.edu/" TargetMode="External"/><Relationship Id="rId2" Type="http://schemas.openxmlformats.org/officeDocument/2006/relationships/hyperlink" Target="http://www.interprofessionalprofessionalism.org/" TargetMode="External"/><Relationship Id="rId1" Type="http://schemas.openxmlformats.org/officeDocument/2006/relationships/slideLayout" Target="../slideLayouts/slideLayout2.xml"/><Relationship Id="rId4" Type="http://schemas.openxmlformats.org/officeDocument/2006/relationships/hyperlink" Target="https://clinicalinfo.hiv.go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hyperlink" Target="mailto:scaetcecho@salud.unm.edu" TargetMode="External"/><Relationship Id="rId3" Type="http://schemas.openxmlformats.org/officeDocument/2006/relationships/hyperlink" Target="http://nccc.ucsf.edu/" TargetMode="External"/><Relationship Id="rId7" Type="http://schemas.openxmlformats.org/officeDocument/2006/relationships/hyperlink" Target="https://www.hivma.org/globalassets/ektron-import/hivma/hivma-resource-directory.pdf"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hyperlink" Target="https://targethiv.org/library/aetc-national-coordinating-resource-center-0" TargetMode="External"/><Relationship Id="rId5" Type="http://schemas.openxmlformats.org/officeDocument/2006/relationships/hyperlink" Target="https://aidsetc.org/nhc" TargetMode="External"/><Relationship Id="rId4" Type="http://schemas.openxmlformats.org/officeDocument/2006/relationships/hyperlink" Target="https://hsc.unm.edu/scaetc/programs-services/echo.html" TargetMode="External"/><Relationship Id="rId9" Type="http://schemas.openxmlformats.org/officeDocument/2006/relationships/hyperlink" Target="http://www.scaetc.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7.pn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5.png"/><Relationship Id="rId2" Type="http://schemas.openxmlformats.org/officeDocument/2006/relationships/notesSlide" Target="../notesSlides/notesSlide3.xml"/><Relationship Id="rId16"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7.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E2D2B3B-882E-40F3-A32F-6DD516915044}" type="slidenum">
              <a:rPr lang="en-US" smtClean="0"/>
              <a:pPr/>
              <a:t>1</a:t>
            </a:fld>
            <a:endParaRPr lang="en-US"/>
          </a:p>
        </p:txBody>
      </p:sp>
      <p:sp>
        <p:nvSpPr>
          <p:cNvPr id="4" name="Rectangle 3"/>
          <p:cNvSpPr/>
          <p:nvPr/>
        </p:nvSpPr>
        <p:spPr>
          <a:xfrm>
            <a:off x="1219201" y="3292731"/>
            <a:ext cx="6554811" cy="904863"/>
          </a:xfrm>
          <a:prstGeom prst="rect">
            <a:avLst/>
          </a:prstGeom>
        </p:spPr>
        <p:txBody>
          <a:bodyPr wrap="square">
            <a:spAutoFit/>
          </a:bodyPr>
          <a:lstStyle/>
          <a:p>
            <a:pPr algn="ctr" fontAlgn="base">
              <a:spcBef>
                <a:spcPct val="20000"/>
              </a:spcBef>
              <a:spcAft>
                <a:spcPct val="0"/>
              </a:spcAft>
            </a:pPr>
            <a:endParaRPr lang="en-US" sz="2400" b="1">
              <a:solidFill>
                <a:srgbClr val="FFFFFF"/>
              </a:solidFill>
              <a:latin typeface="Calibri"/>
              <a:ea typeface="ＭＳ Ｐゴシック" charset="0"/>
            </a:endParaRPr>
          </a:p>
          <a:p>
            <a:pPr algn="ctr" fontAlgn="base">
              <a:spcBef>
                <a:spcPct val="20000"/>
              </a:spcBef>
              <a:spcAft>
                <a:spcPct val="0"/>
              </a:spcAft>
            </a:pPr>
            <a:endParaRPr lang="en-US" sz="2400" b="1">
              <a:solidFill>
                <a:srgbClr val="FFFFFF"/>
              </a:solidFill>
              <a:latin typeface="Calibri"/>
              <a:ea typeface="ＭＳ Ｐゴシック" charset="0"/>
            </a:endParaRPr>
          </a:p>
        </p:txBody>
      </p:sp>
      <p:sp>
        <p:nvSpPr>
          <p:cNvPr id="3" name="Subtitle 2"/>
          <p:cNvSpPr>
            <a:spLocks noGrp="1"/>
          </p:cNvSpPr>
          <p:nvPr>
            <p:ph type="subTitle" idx="1"/>
          </p:nvPr>
        </p:nvSpPr>
        <p:spPr>
          <a:xfrm>
            <a:off x="63572" y="3520593"/>
            <a:ext cx="9080428" cy="1357409"/>
          </a:xfrm>
        </p:spPr>
        <p:txBody>
          <a:bodyPr>
            <a:noAutofit/>
          </a:bodyPr>
          <a:lstStyle/>
          <a:p>
            <a:pPr algn="ctr"/>
            <a:r>
              <a:rPr lang="en-US" dirty="0"/>
              <a:t>Melanie Goebel, MD</a:t>
            </a:r>
          </a:p>
          <a:p>
            <a:pPr algn="ctr"/>
            <a:r>
              <a:rPr lang="en-US" sz="1400" dirty="0"/>
              <a:t>Assistant Professor, Baylor College of Medicine</a:t>
            </a:r>
          </a:p>
          <a:p>
            <a:pPr algn="ctr"/>
            <a:r>
              <a:rPr lang="en-US" sz="1400" dirty="0"/>
              <a:t>Associate Clinical Director, Houston AETC</a:t>
            </a:r>
          </a:p>
        </p:txBody>
      </p:sp>
      <p:pic>
        <p:nvPicPr>
          <p:cNvPr id="7" name="Picture 6" descr="A close up of a sign&#10;&#10;Description automatically generated">
            <a:extLst>
              <a:ext uri="{FF2B5EF4-FFF2-40B4-BE49-F238E27FC236}">
                <a16:creationId xmlns:a16="http://schemas.microsoft.com/office/drawing/2014/main" id="{E23745EB-90A7-4240-AFF9-0FECDA59B6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03832" y="126294"/>
            <a:ext cx="906246" cy="892087"/>
          </a:xfrm>
          <a:prstGeom prst="rect">
            <a:avLst/>
          </a:prstGeom>
        </p:spPr>
      </p:pic>
      <p:pic>
        <p:nvPicPr>
          <p:cNvPr id="8" name="Picture 7">
            <a:extLst>
              <a:ext uri="{FF2B5EF4-FFF2-40B4-BE49-F238E27FC236}">
                <a16:creationId xmlns:a16="http://schemas.microsoft.com/office/drawing/2014/main" id="{FC0C48F5-0F86-448A-8B70-4F0B3751AE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9897" y="253640"/>
            <a:ext cx="2101985" cy="539518"/>
          </a:xfrm>
          <a:prstGeom prst="rect">
            <a:avLst/>
          </a:prstGeom>
        </p:spPr>
      </p:pic>
      <p:pic>
        <p:nvPicPr>
          <p:cNvPr id="9" name="Picture 8">
            <a:extLst>
              <a:ext uri="{FF2B5EF4-FFF2-40B4-BE49-F238E27FC236}">
                <a16:creationId xmlns:a16="http://schemas.microsoft.com/office/drawing/2014/main" id="{2BB26AE8-5A50-4286-83E0-FAB218092909}"/>
              </a:ext>
            </a:extLst>
          </p:cNvPr>
          <p:cNvPicPr>
            <a:picLocks noChangeAspect="1"/>
          </p:cNvPicPr>
          <p:nvPr/>
        </p:nvPicPr>
        <p:blipFill rotWithShape="1">
          <a:blip r:embed="rId5">
            <a:extLst>
              <a:ext uri="{28A0092B-C50C-407E-A947-70E740481C1C}">
                <a14:useLocalDpi xmlns:a14="http://schemas.microsoft.com/office/drawing/2010/main" val="0"/>
              </a:ext>
            </a:extLst>
          </a:blip>
          <a:srcRect l="6431" t="12110" r="6076" b="25490"/>
          <a:stretch/>
        </p:blipFill>
        <p:spPr>
          <a:xfrm>
            <a:off x="5431882" y="192021"/>
            <a:ext cx="1333144" cy="760632"/>
          </a:xfrm>
          <a:prstGeom prst="rect">
            <a:avLst/>
          </a:prstGeom>
        </p:spPr>
      </p:pic>
      <p:pic>
        <p:nvPicPr>
          <p:cNvPr id="10" name="Picture 9">
            <a:extLst>
              <a:ext uri="{FF2B5EF4-FFF2-40B4-BE49-F238E27FC236}">
                <a16:creationId xmlns:a16="http://schemas.microsoft.com/office/drawing/2014/main" id="{844A2696-23D4-4041-8156-3DF362EEB8C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66184" y="362669"/>
            <a:ext cx="1136490" cy="430489"/>
          </a:xfrm>
          <a:prstGeom prst="rect">
            <a:avLst/>
          </a:prstGeom>
        </p:spPr>
      </p:pic>
      <p:sp>
        <p:nvSpPr>
          <p:cNvPr id="11" name="TextBox 10">
            <a:extLst>
              <a:ext uri="{FF2B5EF4-FFF2-40B4-BE49-F238E27FC236}">
                <a16:creationId xmlns:a16="http://schemas.microsoft.com/office/drawing/2014/main" id="{70AEDF39-B8CA-5649-9B8E-EFD448361680}"/>
              </a:ext>
            </a:extLst>
          </p:cNvPr>
          <p:cNvSpPr txBox="1"/>
          <p:nvPr/>
        </p:nvSpPr>
        <p:spPr>
          <a:xfrm>
            <a:off x="715481" y="1727243"/>
            <a:ext cx="7388351" cy="1631216"/>
          </a:xfrm>
          <a:prstGeom prst="rect">
            <a:avLst/>
          </a:prstGeom>
          <a:noFill/>
        </p:spPr>
        <p:txBody>
          <a:bodyPr wrap="square">
            <a:spAutoFit/>
          </a:bodyPr>
          <a:lstStyle/>
          <a:p>
            <a:pPr algn="ctr"/>
            <a:r>
              <a:rPr lang="en-US" sz="3600" dirty="0">
                <a:solidFill>
                  <a:srgbClr val="002060"/>
                </a:solidFill>
              </a:rPr>
              <a:t>A Case of Amnesia: </a:t>
            </a:r>
          </a:p>
          <a:p>
            <a:pPr algn="ctr"/>
            <a:r>
              <a:rPr lang="en-US" sz="3200" i="1" dirty="0">
                <a:solidFill>
                  <a:srgbClr val="002060"/>
                </a:solidFill>
              </a:rPr>
              <a:t>On Remembering the Importance of Interprofessional Communication</a:t>
            </a:r>
          </a:p>
        </p:txBody>
      </p:sp>
      <p:sp>
        <p:nvSpPr>
          <p:cNvPr id="13" name="Rectangle 12">
            <a:extLst>
              <a:ext uri="{FF2B5EF4-FFF2-40B4-BE49-F238E27FC236}">
                <a16:creationId xmlns:a16="http://schemas.microsoft.com/office/drawing/2014/main" id="{98696A43-606C-492D-85DD-E2D3A0B71948}"/>
              </a:ext>
            </a:extLst>
          </p:cNvPr>
          <p:cNvSpPr/>
          <p:nvPr/>
        </p:nvSpPr>
        <p:spPr>
          <a:xfrm>
            <a:off x="-162344" y="1357911"/>
            <a:ext cx="9143999" cy="369332"/>
          </a:xfrm>
          <a:prstGeom prst="rect">
            <a:avLst/>
          </a:prstGeom>
        </p:spPr>
        <p:txBody>
          <a:bodyPr wrap="square">
            <a:spAutoFit/>
          </a:bodyPr>
          <a:lstStyle/>
          <a:p>
            <a:pPr algn="ctr"/>
            <a:r>
              <a:rPr lang="en-US" dirty="0">
                <a:solidFill>
                  <a:schemeClr val="tx2"/>
                </a:solidFill>
                <a:latin typeface="Calibri" panose="020F0502020204030204" pitchFamily="34" charset="0"/>
                <a:cs typeface="Calibri" panose="020F0502020204030204" pitchFamily="34" charset="0"/>
              </a:rPr>
              <a:t>Cases in HIV for InterProfessional Students (CHIPS) SESSION 3</a:t>
            </a:r>
            <a:endParaRPr lang="en-US" dirty="0">
              <a:solidFill>
                <a:schemeClr val="tx2"/>
              </a:solidFill>
            </a:endParaRPr>
          </a:p>
        </p:txBody>
      </p:sp>
    </p:spTree>
    <p:extLst>
      <p:ext uri="{BB962C8B-B14F-4D97-AF65-F5344CB8AC3E}">
        <p14:creationId xmlns:p14="http://schemas.microsoft.com/office/powerpoint/2010/main" val="300575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E66F-E7A0-394D-BE28-A562A0B097D2}"/>
              </a:ext>
            </a:extLst>
          </p:cNvPr>
          <p:cNvSpPr>
            <a:spLocks noGrp="1"/>
          </p:cNvSpPr>
          <p:nvPr>
            <p:ph type="title"/>
          </p:nvPr>
        </p:nvSpPr>
        <p:spPr>
          <a:xfrm>
            <a:off x="308517" y="116908"/>
            <a:ext cx="8315569" cy="857250"/>
          </a:xfrm>
        </p:spPr>
        <p:txBody>
          <a:bodyPr/>
          <a:lstStyle/>
          <a:p>
            <a:pPr algn="ctr"/>
            <a:r>
              <a:rPr lang="en-US" dirty="0"/>
              <a:t>Brain imaging</a:t>
            </a:r>
          </a:p>
        </p:txBody>
      </p:sp>
      <p:sp>
        <p:nvSpPr>
          <p:cNvPr id="3" name="Content Placeholder 2">
            <a:extLst>
              <a:ext uri="{FF2B5EF4-FFF2-40B4-BE49-F238E27FC236}">
                <a16:creationId xmlns:a16="http://schemas.microsoft.com/office/drawing/2014/main" id="{59B3E4D6-F312-8747-94E0-3B2B74826FB2}"/>
              </a:ext>
            </a:extLst>
          </p:cNvPr>
          <p:cNvSpPr>
            <a:spLocks noGrp="1"/>
          </p:cNvSpPr>
          <p:nvPr>
            <p:ph idx="1"/>
          </p:nvPr>
        </p:nvSpPr>
        <p:spPr>
          <a:xfrm>
            <a:off x="194209" y="1063229"/>
            <a:ext cx="8496308" cy="3524955"/>
          </a:xfrm>
        </p:spPr>
        <p:txBody>
          <a:bodyPr>
            <a:normAutofit/>
          </a:bodyPr>
          <a:lstStyle/>
          <a:p>
            <a:pPr marL="411480" lvl="1" indent="0">
              <a:buNone/>
            </a:pPr>
            <a:endParaRPr lang="en-US" sz="1100" dirty="0"/>
          </a:p>
          <a:p>
            <a:pPr marL="1051560" lvl="3" indent="0">
              <a:buNone/>
            </a:pPr>
            <a:endParaRPr lang="en-US" sz="1100" dirty="0"/>
          </a:p>
          <a:p>
            <a:pPr marL="777240" lvl="2" indent="0">
              <a:buNone/>
            </a:pPr>
            <a:endParaRPr lang="en-US" dirty="0"/>
          </a:p>
          <a:p>
            <a:endParaRPr lang="en-US" dirty="0"/>
          </a:p>
        </p:txBody>
      </p:sp>
      <p:sp>
        <p:nvSpPr>
          <p:cNvPr id="4" name="Slide Number Placeholder 3">
            <a:extLst>
              <a:ext uri="{FF2B5EF4-FFF2-40B4-BE49-F238E27FC236}">
                <a16:creationId xmlns:a16="http://schemas.microsoft.com/office/drawing/2014/main" id="{0C585921-7A74-DD49-87FC-27ADB24211B1}"/>
              </a:ext>
            </a:extLst>
          </p:cNvPr>
          <p:cNvSpPr>
            <a:spLocks noGrp="1"/>
          </p:cNvSpPr>
          <p:nvPr>
            <p:ph type="sldNum" sz="quarter" idx="12"/>
          </p:nvPr>
        </p:nvSpPr>
        <p:spPr/>
        <p:txBody>
          <a:bodyPr/>
          <a:lstStyle/>
          <a:p>
            <a:fld id="{6E2D2B3B-882E-40F3-A32F-6DD516915044}" type="slidenum">
              <a:rPr lang="en-US" smtClean="0"/>
              <a:pPr/>
              <a:t>10</a:t>
            </a:fld>
            <a:endParaRPr lang="en-US"/>
          </a:p>
        </p:txBody>
      </p:sp>
      <p:sp>
        <p:nvSpPr>
          <p:cNvPr id="5" name="Content Placeholder 2">
            <a:extLst>
              <a:ext uri="{FF2B5EF4-FFF2-40B4-BE49-F238E27FC236}">
                <a16:creationId xmlns:a16="http://schemas.microsoft.com/office/drawing/2014/main" id="{D7A9D4A9-4917-4BC3-95C4-6EC64F308BF3}"/>
              </a:ext>
            </a:extLst>
          </p:cNvPr>
          <p:cNvSpPr txBox="1">
            <a:spLocks/>
          </p:cNvSpPr>
          <p:nvPr/>
        </p:nvSpPr>
        <p:spPr>
          <a:xfrm>
            <a:off x="457200" y="1200151"/>
            <a:ext cx="5378605" cy="3275474"/>
          </a:xfrm>
          <a:prstGeom prst="rect">
            <a:avLst/>
          </a:prstGeom>
        </p:spPr>
        <p:txBody>
          <a:bodyPr vert="horz" lIns="91440" tIns="45720" rIns="91440" bIns="45720" rtlCol="0">
            <a:normAutofit lnSpcReduction="10000"/>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r>
              <a:rPr lang="en-US" dirty="0"/>
              <a:t>MRI brain in 2021 showed increased T2/FLAIR signal and architecture abnormalities in the left hippocampus</a:t>
            </a:r>
          </a:p>
          <a:p>
            <a:pPr lvl="1"/>
            <a:r>
              <a:rPr lang="en-US" dirty="0"/>
              <a:t>Mesial temporal sclerosis (scarring, commonly idiopathic)</a:t>
            </a:r>
          </a:p>
          <a:p>
            <a:pPr lvl="1"/>
            <a:r>
              <a:rPr lang="en-US" dirty="0"/>
              <a:t>A brain MRI in 2018 and a head CT in 2021 were within normal limits (WNL) </a:t>
            </a:r>
          </a:p>
        </p:txBody>
      </p:sp>
      <p:pic>
        <p:nvPicPr>
          <p:cNvPr id="6" name="Picture 5" descr="A picture containing text&#10;&#10;Description automatically generated">
            <a:extLst>
              <a:ext uri="{FF2B5EF4-FFF2-40B4-BE49-F238E27FC236}">
                <a16:creationId xmlns:a16="http://schemas.microsoft.com/office/drawing/2014/main" id="{F426AEF8-7F64-4100-A0DD-8735C19F41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62907" y="1249672"/>
            <a:ext cx="2523893" cy="2903899"/>
          </a:xfrm>
          <a:prstGeom prst="rect">
            <a:avLst/>
          </a:prstGeom>
        </p:spPr>
      </p:pic>
    </p:spTree>
    <p:extLst>
      <p:ext uri="{BB962C8B-B14F-4D97-AF65-F5344CB8AC3E}">
        <p14:creationId xmlns:p14="http://schemas.microsoft.com/office/powerpoint/2010/main" val="2978117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B904A-8079-A748-9C26-E1AB05E53DEB}"/>
              </a:ext>
            </a:extLst>
          </p:cNvPr>
          <p:cNvSpPr>
            <a:spLocks noGrp="1"/>
          </p:cNvSpPr>
          <p:nvPr>
            <p:ph type="title"/>
          </p:nvPr>
        </p:nvSpPr>
        <p:spPr>
          <a:xfrm>
            <a:off x="286215" y="55999"/>
            <a:ext cx="8315569" cy="857250"/>
          </a:xfrm>
        </p:spPr>
        <p:txBody>
          <a:bodyPr/>
          <a:lstStyle/>
          <a:p>
            <a:pPr algn="ctr"/>
            <a:r>
              <a:rPr lang="en-US" dirty="0"/>
              <a:t>HIV History</a:t>
            </a:r>
          </a:p>
        </p:txBody>
      </p:sp>
      <p:sp>
        <p:nvSpPr>
          <p:cNvPr id="3" name="Content Placeholder 2">
            <a:extLst>
              <a:ext uri="{FF2B5EF4-FFF2-40B4-BE49-F238E27FC236}">
                <a16:creationId xmlns:a16="http://schemas.microsoft.com/office/drawing/2014/main" id="{3ABE129B-3D4B-FD46-8D48-3A68C11E5673}"/>
              </a:ext>
            </a:extLst>
          </p:cNvPr>
          <p:cNvSpPr>
            <a:spLocks noGrp="1"/>
          </p:cNvSpPr>
          <p:nvPr>
            <p:ph idx="1"/>
          </p:nvPr>
        </p:nvSpPr>
        <p:spPr>
          <a:xfrm>
            <a:off x="414215" y="913250"/>
            <a:ext cx="8315569" cy="3816162"/>
          </a:xfrm>
        </p:spPr>
        <p:txBody>
          <a:bodyPr>
            <a:normAutofit fontScale="92500" lnSpcReduction="10000"/>
          </a:bodyPr>
          <a:lstStyle/>
          <a:p>
            <a:r>
              <a:rPr lang="en-US" dirty="0"/>
              <a:t>Diagnosed with HIV in December 2020</a:t>
            </a:r>
          </a:p>
          <a:p>
            <a:pPr lvl="1"/>
            <a:r>
              <a:rPr lang="en-US" dirty="0"/>
              <a:t>Behavioral risk factor: Unprotected heterosexual contact</a:t>
            </a:r>
          </a:p>
          <a:p>
            <a:pPr lvl="1"/>
            <a:r>
              <a:rPr lang="en-US" dirty="0"/>
              <a:t>Treated with tenofovir alafenamide, emtricitabine, </a:t>
            </a:r>
            <a:r>
              <a:rPr lang="en-US" dirty="0" err="1"/>
              <a:t>bictegravir</a:t>
            </a:r>
            <a:r>
              <a:rPr lang="en-US" dirty="0"/>
              <a:t> (</a:t>
            </a:r>
            <a:r>
              <a:rPr lang="en-US" dirty="0" err="1"/>
              <a:t>Biktarvy</a:t>
            </a:r>
            <a:r>
              <a:rPr lang="en-US" baseline="30000" dirty="0">
                <a:latin typeface="Arial" panose="020B0604020202020204" pitchFamily="34" charset="0"/>
                <a:cs typeface="Arial" panose="020B0604020202020204" pitchFamily="34" charset="0"/>
              </a:rPr>
              <a:t>®</a:t>
            </a:r>
            <a:r>
              <a:rPr lang="en-US" dirty="0"/>
              <a:t>); ran out of medication several weeks ago and reports “rationing” her medication by cutting the pills in half</a:t>
            </a:r>
          </a:p>
          <a:p>
            <a:pPr lvl="1"/>
            <a:r>
              <a:rPr lang="en-US" dirty="0"/>
              <a:t>CD4 Count: 785 cells/millimeter</a:t>
            </a:r>
          </a:p>
          <a:p>
            <a:pPr lvl="1"/>
            <a:r>
              <a:rPr lang="en-US" dirty="0"/>
              <a:t>HIV-1 viral load </a:t>
            </a:r>
          </a:p>
          <a:p>
            <a:pPr lvl="2"/>
            <a:r>
              <a:rPr lang="en-US" dirty="0"/>
              <a:t>Current = 22,800 copies/milliliter</a:t>
            </a:r>
          </a:p>
          <a:p>
            <a:pPr lvl="3"/>
            <a:r>
              <a:rPr lang="en-US" dirty="0"/>
              <a:t>At diagnosis = 41,500 copies/mL</a:t>
            </a:r>
          </a:p>
          <a:p>
            <a:pPr lvl="3"/>
            <a:r>
              <a:rPr lang="en-US" dirty="0"/>
              <a:t>Undetectable 3 months prior to evaluation </a:t>
            </a:r>
          </a:p>
          <a:p>
            <a:pPr lvl="1"/>
            <a:r>
              <a:rPr lang="en-US" dirty="0"/>
              <a:t>No history of any central nervous system opportunistic infections</a:t>
            </a:r>
          </a:p>
        </p:txBody>
      </p:sp>
      <p:sp>
        <p:nvSpPr>
          <p:cNvPr id="4" name="Slide Number Placeholder 3">
            <a:extLst>
              <a:ext uri="{FF2B5EF4-FFF2-40B4-BE49-F238E27FC236}">
                <a16:creationId xmlns:a16="http://schemas.microsoft.com/office/drawing/2014/main" id="{BA461B5F-76DC-784A-A947-7B3D14602558}"/>
              </a:ext>
            </a:extLst>
          </p:cNvPr>
          <p:cNvSpPr>
            <a:spLocks noGrp="1"/>
          </p:cNvSpPr>
          <p:nvPr>
            <p:ph type="sldNum" sz="quarter" idx="12"/>
          </p:nvPr>
        </p:nvSpPr>
        <p:spPr/>
        <p:txBody>
          <a:bodyPr/>
          <a:lstStyle/>
          <a:p>
            <a:fld id="{6E2D2B3B-882E-40F3-A32F-6DD516915044}" type="slidenum">
              <a:rPr lang="en-US" smtClean="0"/>
              <a:pPr/>
              <a:t>11</a:t>
            </a:fld>
            <a:endParaRPr lang="en-US"/>
          </a:p>
        </p:txBody>
      </p:sp>
    </p:spTree>
    <p:extLst>
      <p:ext uri="{BB962C8B-B14F-4D97-AF65-F5344CB8AC3E}">
        <p14:creationId xmlns:p14="http://schemas.microsoft.com/office/powerpoint/2010/main" val="2818595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B904A-8079-A748-9C26-E1AB05E53DEB}"/>
              </a:ext>
            </a:extLst>
          </p:cNvPr>
          <p:cNvSpPr>
            <a:spLocks noGrp="1"/>
          </p:cNvSpPr>
          <p:nvPr>
            <p:ph type="title"/>
          </p:nvPr>
        </p:nvSpPr>
        <p:spPr/>
        <p:txBody>
          <a:bodyPr/>
          <a:lstStyle/>
          <a:p>
            <a:pPr algn="ctr"/>
            <a:r>
              <a:rPr lang="en-US" dirty="0"/>
              <a:t>Other Medical History</a:t>
            </a:r>
          </a:p>
        </p:txBody>
      </p:sp>
      <p:sp>
        <p:nvSpPr>
          <p:cNvPr id="3" name="Content Placeholder 2">
            <a:extLst>
              <a:ext uri="{FF2B5EF4-FFF2-40B4-BE49-F238E27FC236}">
                <a16:creationId xmlns:a16="http://schemas.microsoft.com/office/drawing/2014/main" id="{3ABE129B-3D4B-FD46-8D48-3A68C11E5673}"/>
              </a:ext>
            </a:extLst>
          </p:cNvPr>
          <p:cNvSpPr>
            <a:spLocks noGrp="1"/>
          </p:cNvSpPr>
          <p:nvPr>
            <p:ph idx="1"/>
          </p:nvPr>
        </p:nvSpPr>
        <p:spPr>
          <a:xfrm>
            <a:off x="414215" y="1063229"/>
            <a:ext cx="8315569" cy="3275474"/>
          </a:xfrm>
        </p:spPr>
        <p:txBody>
          <a:bodyPr>
            <a:normAutofit/>
          </a:bodyPr>
          <a:lstStyle/>
          <a:p>
            <a:r>
              <a:rPr lang="en-US" dirty="0"/>
              <a:t>Cervical dysplasia</a:t>
            </a:r>
          </a:p>
          <a:p>
            <a:r>
              <a:rPr lang="en-US" dirty="0"/>
              <a:t>Smoking: currently smokes cigarettes (1 pack/day)</a:t>
            </a:r>
          </a:p>
          <a:p>
            <a:r>
              <a:rPr lang="en-US" dirty="0"/>
              <a:t>No known history of stroke, cancer, head injuries, hypoxia </a:t>
            </a:r>
          </a:p>
          <a:p>
            <a:r>
              <a:rPr lang="en-US" dirty="0"/>
              <a:t>No surgical history</a:t>
            </a:r>
          </a:p>
          <a:p>
            <a:r>
              <a:rPr lang="en-US" dirty="0"/>
              <a:t>Most recent labs</a:t>
            </a:r>
          </a:p>
          <a:p>
            <a:pPr lvl="1"/>
            <a:r>
              <a:rPr lang="en-US" dirty="0"/>
              <a:t>Liver function tests, CBC, B12, thyroid, HCV antibody, and syphilis screen all normal</a:t>
            </a:r>
          </a:p>
          <a:p>
            <a:pPr lvl="1"/>
            <a:endParaRPr lang="en-US" dirty="0"/>
          </a:p>
        </p:txBody>
      </p:sp>
      <p:sp>
        <p:nvSpPr>
          <p:cNvPr id="4" name="Slide Number Placeholder 3">
            <a:extLst>
              <a:ext uri="{FF2B5EF4-FFF2-40B4-BE49-F238E27FC236}">
                <a16:creationId xmlns:a16="http://schemas.microsoft.com/office/drawing/2014/main" id="{BA461B5F-76DC-784A-A947-7B3D14602558}"/>
              </a:ext>
            </a:extLst>
          </p:cNvPr>
          <p:cNvSpPr>
            <a:spLocks noGrp="1"/>
          </p:cNvSpPr>
          <p:nvPr>
            <p:ph type="sldNum" sz="quarter" idx="12"/>
          </p:nvPr>
        </p:nvSpPr>
        <p:spPr/>
        <p:txBody>
          <a:bodyPr/>
          <a:lstStyle/>
          <a:p>
            <a:fld id="{6E2D2B3B-882E-40F3-A32F-6DD516915044}" type="slidenum">
              <a:rPr lang="en-US" smtClean="0"/>
              <a:pPr/>
              <a:t>12</a:t>
            </a:fld>
            <a:endParaRPr lang="en-US"/>
          </a:p>
        </p:txBody>
      </p:sp>
    </p:spTree>
    <p:extLst>
      <p:ext uri="{BB962C8B-B14F-4D97-AF65-F5344CB8AC3E}">
        <p14:creationId xmlns:p14="http://schemas.microsoft.com/office/powerpoint/2010/main" val="2842655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DE0100-9846-4FA2-A51D-951D153EF26D}"/>
              </a:ext>
            </a:extLst>
          </p:cNvPr>
          <p:cNvSpPr>
            <a:spLocks noGrp="1"/>
          </p:cNvSpPr>
          <p:nvPr>
            <p:ph type="title"/>
          </p:nvPr>
        </p:nvSpPr>
        <p:spPr/>
        <p:txBody>
          <a:bodyPr/>
          <a:lstStyle/>
          <a:p>
            <a:pPr algn="ctr"/>
            <a:r>
              <a:rPr lang="en-US" dirty="0"/>
              <a:t>Psychiatric History</a:t>
            </a:r>
          </a:p>
        </p:txBody>
      </p:sp>
      <p:sp>
        <p:nvSpPr>
          <p:cNvPr id="3" name="Content Placeholder 2">
            <a:extLst>
              <a:ext uri="{FF2B5EF4-FFF2-40B4-BE49-F238E27FC236}">
                <a16:creationId xmlns:a16="http://schemas.microsoft.com/office/drawing/2014/main" id="{B817E065-879E-429A-82C4-7C0CF398870C}"/>
              </a:ext>
            </a:extLst>
          </p:cNvPr>
          <p:cNvSpPr>
            <a:spLocks noGrp="1"/>
          </p:cNvSpPr>
          <p:nvPr>
            <p:ph idx="1"/>
          </p:nvPr>
        </p:nvSpPr>
        <p:spPr/>
        <p:txBody>
          <a:bodyPr/>
          <a:lstStyle/>
          <a:p>
            <a:r>
              <a:rPr lang="en-US" dirty="0"/>
              <a:t>Symptoms of anxiety (e.g., panic) and depression</a:t>
            </a:r>
          </a:p>
          <a:p>
            <a:pPr lvl="1"/>
            <a:r>
              <a:rPr lang="en-US" dirty="0"/>
              <a:t>Currently managed by psychiatry (escitalopram 20mg) and behavioral health (supportive counseling) at clinic</a:t>
            </a:r>
          </a:p>
          <a:p>
            <a:pPr lvl="2"/>
            <a:r>
              <a:rPr lang="en-US" dirty="0"/>
              <a:t>No history of suicidal ideation(SI)/homicidal ideation (HI), abuse, or neglect</a:t>
            </a:r>
          </a:p>
          <a:p>
            <a:r>
              <a:rPr lang="en-US" dirty="0"/>
              <a:t>Active cannabis use (daily)</a:t>
            </a:r>
          </a:p>
          <a:p>
            <a:pPr lvl="1"/>
            <a:r>
              <a:rPr lang="en-US" dirty="0"/>
              <a:t>History of cocaine use (in remission)</a:t>
            </a:r>
          </a:p>
          <a:p>
            <a:pPr lvl="1"/>
            <a:r>
              <a:rPr lang="en-US" dirty="0"/>
              <a:t>No treatment for substance use disorder</a:t>
            </a:r>
          </a:p>
          <a:p>
            <a:endParaRPr lang="en-US" dirty="0"/>
          </a:p>
        </p:txBody>
      </p:sp>
      <p:sp>
        <p:nvSpPr>
          <p:cNvPr id="4" name="Slide Number Placeholder 3">
            <a:extLst>
              <a:ext uri="{FF2B5EF4-FFF2-40B4-BE49-F238E27FC236}">
                <a16:creationId xmlns:a16="http://schemas.microsoft.com/office/drawing/2014/main" id="{21999419-C7E3-41CB-866A-665F6E46072E}"/>
              </a:ext>
            </a:extLst>
          </p:cNvPr>
          <p:cNvSpPr>
            <a:spLocks noGrp="1"/>
          </p:cNvSpPr>
          <p:nvPr>
            <p:ph type="sldNum" sz="quarter" idx="12"/>
          </p:nvPr>
        </p:nvSpPr>
        <p:spPr/>
        <p:txBody>
          <a:bodyPr/>
          <a:lstStyle/>
          <a:p>
            <a:fld id="{6E2D2B3B-882E-40F3-A32F-6DD516915044}" type="slidenum">
              <a:rPr lang="en-US" smtClean="0"/>
              <a:pPr/>
              <a:t>13</a:t>
            </a:fld>
            <a:endParaRPr lang="en-US"/>
          </a:p>
        </p:txBody>
      </p:sp>
    </p:spTree>
    <p:extLst>
      <p:ext uri="{BB962C8B-B14F-4D97-AF65-F5344CB8AC3E}">
        <p14:creationId xmlns:p14="http://schemas.microsoft.com/office/powerpoint/2010/main" val="151804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A106-CB05-4F4E-9F52-15B1EC2FCC0B}"/>
              </a:ext>
            </a:extLst>
          </p:cNvPr>
          <p:cNvSpPr>
            <a:spLocks noGrp="1"/>
          </p:cNvSpPr>
          <p:nvPr>
            <p:ph type="title"/>
          </p:nvPr>
        </p:nvSpPr>
        <p:spPr>
          <a:xfrm>
            <a:off x="457200" y="205979"/>
            <a:ext cx="8315569" cy="857250"/>
          </a:xfrm>
        </p:spPr>
        <p:txBody>
          <a:bodyPr anchor="ctr">
            <a:normAutofit/>
          </a:bodyPr>
          <a:lstStyle/>
          <a:p>
            <a:pPr algn="ctr"/>
            <a:r>
              <a:rPr lang="en-US" dirty="0"/>
              <a:t>Neuropsychological Test Results</a:t>
            </a:r>
          </a:p>
        </p:txBody>
      </p:sp>
      <p:sp>
        <p:nvSpPr>
          <p:cNvPr id="3" name="Content Placeholder 2">
            <a:extLst>
              <a:ext uri="{FF2B5EF4-FFF2-40B4-BE49-F238E27FC236}">
                <a16:creationId xmlns:a16="http://schemas.microsoft.com/office/drawing/2014/main" id="{8BE64973-4B5D-764E-B132-E783CCA8E8CF}"/>
              </a:ext>
            </a:extLst>
          </p:cNvPr>
          <p:cNvSpPr>
            <a:spLocks noGrp="1"/>
          </p:cNvSpPr>
          <p:nvPr>
            <p:ph sz="half" idx="1"/>
          </p:nvPr>
        </p:nvSpPr>
        <p:spPr>
          <a:xfrm>
            <a:off x="379533" y="1179064"/>
            <a:ext cx="8315568" cy="3323480"/>
          </a:xfrm>
        </p:spPr>
        <p:txBody>
          <a:bodyPr>
            <a:normAutofit lnSpcReduction="10000"/>
          </a:bodyPr>
          <a:lstStyle/>
          <a:p>
            <a:pPr>
              <a:lnSpc>
                <a:spcPct val="90000"/>
              </a:lnSpc>
            </a:pPr>
            <a:r>
              <a:rPr lang="en-US" sz="2400" i="1" dirty="0"/>
              <a:t>Estimated Verbal IQ </a:t>
            </a:r>
            <a:r>
              <a:rPr lang="en-US" sz="2400" dirty="0"/>
              <a:t>= Average (25-74%ile)</a:t>
            </a:r>
          </a:p>
          <a:p>
            <a:pPr>
              <a:lnSpc>
                <a:spcPct val="90000"/>
              </a:lnSpc>
            </a:pPr>
            <a:r>
              <a:rPr lang="en-US" sz="2400" i="1" dirty="0"/>
              <a:t>Attention</a:t>
            </a:r>
            <a:r>
              <a:rPr lang="en-US" sz="2400" dirty="0"/>
              <a:t> = Average (25-74%ile)</a:t>
            </a:r>
          </a:p>
          <a:p>
            <a:pPr>
              <a:lnSpc>
                <a:spcPct val="90000"/>
              </a:lnSpc>
            </a:pPr>
            <a:r>
              <a:rPr lang="en-US" sz="2400" i="1" dirty="0"/>
              <a:t>Processing Speed </a:t>
            </a:r>
            <a:r>
              <a:rPr lang="en-US" sz="2400" dirty="0"/>
              <a:t>= Low Average (9-24%ile)</a:t>
            </a:r>
          </a:p>
          <a:p>
            <a:pPr>
              <a:lnSpc>
                <a:spcPct val="90000"/>
              </a:lnSpc>
            </a:pPr>
            <a:r>
              <a:rPr lang="en-US" sz="2400" i="1" dirty="0"/>
              <a:t>Executive Functions </a:t>
            </a:r>
            <a:r>
              <a:rPr lang="en-US" sz="2400" dirty="0"/>
              <a:t>= Average (25-74%ile)</a:t>
            </a:r>
          </a:p>
          <a:p>
            <a:pPr>
              <a:lnSpc>
                <a:spcPct val="90000"/>
              </a:lnSpc>
            </a:pPr>
            <a:r>
              <a:rPr lang="en-US" sz="2400" b="1" i="1" dirty="0"/>
              <a:t>Memory</a:t>
            </a:r>
            <a:r>
              <a:rPr lang="en-US" sz="2400" b="1" dirty="0"/>
              <a:t> = Exceptionally Low (&lt;2</a:t>
            </a:r>
            <a:r>
              <a:rPr lang="en-US" sz="2400" b="1" baseline="30000" dirty="0"/>
              <a:t>nd</a:t>
            </a:r>
            <a:r>
              <a:rPr lang="en-US" sz="2400" b="1" dirty="0"/>
              <a:t> %ile)</a:t>
            </a:r>
          </a:p>
          <a:p>
            <a:pPr lvl="1">
              <a:lnSpc>
                <a:spcPct val="90000"/>
              </a:lnSpc>
            </a:pPr>
            <a:r>
              <a:rPr lang="en-US" sz="2000" dirty="0"/>
              <a:t>0/12 word list items recalled at delay</a:t>
            </a:r>
          </a:p>
          <a:p>
            <a:pPr lvl="1">
              <a:lnSpc>
                <a:spcPct val="90000"/>
              </a:lnSpc>
            </a:pPr>
            <a:r>
              <a:rPr lang="en-US" sz="2000" dirty="0"/>
              <a:t>&lt;20% of details of short stories at delay</a:t>
            </a:r>
          </a:p>
          <a:p>
            <a:pPr lvl="1">
              <a:lnSpc>
                <a:spcPct val="90000"/>
              </a:lnSpc>
            </a:pPr>
            <a:r>
              <a:rPr lang="en-US" sz="2000" dirty="0"/>
              <a:t>Did not benefit from Yes/No recognition</a:t>
            </a:r>
          </a:p>
          <a:p>
            <a:pPr lvl="1">
              <a:lnSpc>
                <a:spcPct val="90000"/>
              </a:lnSpc>
            </a:pPr>
            <a:r>
              <a:rPr lang="en-US" sz="2000" dirty="0"/>
              <a:t>Did not respond to 2 items asking her to remember to something after 15-minutes</a:t>
            </a:r>
          </a:p>
          <a:p>
            <a:pPr>
              <a:lnSpc>
                <a:spcPct val="90000"/>
              </a:lnSpc>
            </a:pPr>
            <a:endParaRPr lang="en-US" sz="1800" dirty="0"/>
          </a:p>
        </p:txBody>
      </p:sp>
      <p:sp>
        <p:nvSpPr>
          <p:cNvPr id="4" name="Slide Number Placeholder 3">
            <a:extLst>
              <a:ext uri="{FF2B5EF4-FFF2-40B4-BE49-F238E27FC236}">
                <a16:creationId xmlns:a16="http://schemas.microsoft.com/office/drawing/2014/main" id="{E84277D3-0249-3A4F-AED9-8E1A5B4078AB}"/>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14</a:t>
            </a:fld>
            <a:endParaRPr lang="en-US"/>
          </a:p>
        </p:txBody>
      </p:sp>
    </p:spTree>
    <p:extLst>
      <p:ext uri="{BB962C8B-B14F-4D97-AF65-F5344CB8AC3E}">
        <p14:creationId xmlns:p14="http://schemas.microsoft.com/office/powerpoint/2010/main" val="35842635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0A106-CB05-4F4E-9F52-15B1EC2FCC0B}"/>
              </a:ext>
            </a:extLst>
          </p:cNvPr>
          <p:cNvSpPr>
            <a:spLocks noGrp="1"/>
          </p:cNvSpPr>
          <p:nvPr>
            <p:ph type="title"/>
          </p:nvPr>
        </p:nvSpPr>
        <p:spPr>
          <a:xfrm>
            <a:off x="457200" y="205979"/>
            <a:ext cx="8315569" cy="857250"/>
          </a:xfrm>
        </p:spPr>
        <p:txBody>
          <a:bodyPr anchor="ctr">
            <a:normAutofit/>
          </a:bodyPr>
          <a:lstStyle/>
          <a:p>
            <a:pPr algn="ctr"/>
            <a:r>
              <a:rPr lang="en-US" dirty="0"/>
              <a:t>Neuropsychological Test Results</a:t>
            </a:r>
          </a:p>
        </p:txBody>
      </p:sp>
      <p:sp>
        <p:nvSpPr>
          <p:cNvPr id="4" name="Slide Number Placeholder 3">
            <a:extLst>
              <a:ext uri="{FF2B5EF4-FFF2-40B4-BE49-F238E27FC236}">
                <a16:creationId xmlns:a16="http://schemas.microsoft.com/office/drawing/2014/main" id="{E84277D3-0249-3A4F-AED9-8E1A5B4078AB}"/>
              </a:ext>
            </a:extLst>
          </p:cNvPr>
          <p:cNvSpPr>
            <a:spLocks noGrp="1"/>
          </p:cNvSpPr>
          <p:nvPr>
            <p:ph type="sldNum" sz="quarter" idx="12"/>
          </p:nvPr>
        </p:nvSpPr>
        <p:spPr>
          <a:xfrm>
            <a:off x="8531788" y="4729412"/>
            <a:ext cx="548640" cy="297180"/>
          </a:xfrm>
        </p:spPr>
        <p:txBody>
          <a:bodyPr anchor="ctr">
            <a:normAutofit/>
          </a:bodyPr>
          <a:lstStyle/>
          <a:p>
            <a:pPr>
              <a:lnSpc>
                <a:spcPct val="90000"/>
              </a:lnSpc>
              <a:spcAft>
                <a:spcPts val="600"/>
              </a:spcAft>
            </a:pPr>
            <a:fld id="{6E2D2B3B-882E-40F3-A32F-6DD516915044}" type="slidenum">
              <a:rPr lang="en-US" smtClean="0"/>
              <a:pPr>
                <a:lnSpc>
                  <a:spcPct val="90000"/>
                </a:lnSpc>
                <a:spcAft>
                  <a:spcPts val="600"/>
                </a:spcAft>
              </a:pPr>
              <a:t>15</a:t>
            </a:fld>
            <a:endParaRPr lang="en-US"/>
          </a:p>
        </p:txBody>
      </p:sp>
      <p:sp>
        <p:nvSpPr>
          <p:cNvPr id="7" name="Content Placeholder 2">
            <a:extLst>
              <a:ext uri="{FF2B5EF4-FFF2-40B4-BE49-F238E27FC236}">
                <a16:creationId xmlns:a16="http://schemas.microsoft.com/office/drawing/2014/main" id="{D907DEBB-B967-4F44-B74A-D58306E9FCCA}"/>
              </a:ext>
            </a:extLst>
          </p:cNvPr>
          <p:cNvSpPr txBox="1">
            <a:spLocks/>
          </p:cNvSpPr>
          <p:nvPr/>
        </p:nvSpPr>
        <p:spPr>
          <a:xfrm>
            <a:off x="445873" y="1317333"/>
            <a:ext cx="8252253" cy="3323480"/>
          </a:xfrm>
          <a:prstGeom prst="rect">
            <a:avLst/>
          </a:prstGeom>
        </p:spPr>
        <p:txBody>
          <a:bodyPr vert="horz" lIns="91440" tIns="45720" rIns="91440" bIns="45720" rtlCol="0">
            <a:normAutofit/>
          </a:bodyPr>
          <a:lstStyle>
            <a:lvl1pPr marL="342900" indent="-228600" algn="l" defTabSz="914400" rtl="0" eaLnBrk="1" latinLnBrk="0" hangingPunct="1">
              <a:spcBef>
                <a:spcPct val="20000"/>
              </a:spcBef>
              <a:buClr>
                <a:schemeClr val="accent6"/>
              </a:buClr>
              <a:buFont typeface="Wingdings" charset="2"/>
              <a:buChar char="§"/>
              <a:defRPr sz="28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8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8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800" kern="1200">
                <a:solidFill>
                  <a:schemeClr val="tx1"/>
                </a:solidFill>
                <a:latin typeface="+mn-lt"/>
                <a:ea typeface="+mn-ea"/>
                <a:cs typeface="+mn-cs"/>
              </a:defRPr>
            </a:lvl9pPr>
          </a:lstStyle>
          <a:p>
            <a:pPr>
              <a:lnSpc>
                <a:spcPct val="90000"/>
              </a:lnSpc>
            </a:pPr>
            <a:r>
              <a:rPr lang="en-US" i="1" dirty="0"/>
              <a:t>Activities of Daily Living (ADLs) </a:t>
            </a:r>
            <a:r>
              <a:rPr lang="en-US" dirty="0"/>
              <a:t>= 6/14 need assistance</a:t>
            </a:r>
          </a:p>
          <a:p>
            <a:pPr lvl="1">
              <a:lnSpc>
                <a:spcPct val="90000"/>
              </a:lnSpc>
            </a:pPr>
            <a:r>
              <a:rPr lang="en-US" dirty="0"/>
              <a:t>Shopping, chores, transport, medications</a:t>
            </a:r>
          </a:p>
          <a:p>
            <a:pPr>
              <a:lnSpc>
                <a:spcPct val="90000"/>
              </a:lnSpc>
            </a:pPr>
            <a:r>
              <a:rPr lang="en-US" i="1" dirty="0"/>
              <a:t>Depression = </a:t>
            </a:r>
            <a:r>
              <a:rPr lang="en-US" dirty="0"/>
              <a:t>12/15 endorsed</a:t>
            </a:r>
          </a:p>
          <a:p>
            <a:pPr lvl="1">
              <a:lnSpc>
                <a:spcPct val="90000"/>
              </a:lnSpc>
            </a:pPr>
            <a:r>
              <a:rPr lang="en-US" dirty="0"/>
              <a:t>Sadness, reduced activity</a:t>
            </a:r>
          </a:p>
          <a:p>
            <a:pPr>
              <a:lnSpc>
                <a:spcPct val="90000"/>
              </a:lnSpc>
            </a:pPr>
            <a:r>
              <a:rPr lang="en-US" i="1" dirty="0"/>
              <a:t>Anxiety = </a:t>
            </a:r>
            <a:r>
              <a:rPr lang="en-US" dirty="0"/>
              <a:t>4/5 endorsed</a:t>
            </a:r>
          </a:p>
          <a:p>
            <a:pPr lvl="1">
              <a:lnSpc>
                <a:spcPct val="90000"/>
              </a:lnSpc>
            </a:pPr>
            <a:r>
              <a:rPr lang="en-US" dirty="0"/>
              <a:t>Worry, nervousness</a:t>
            </a:r>
          </a:p>
          <a:p>
            <a:pPr marL="114300" indent="0">
              <a:lnSpc>
                <a:spcPct val="90000"/>
              </a:lnSpc>
              <a:buNone/>
            </a:pPr>
            <a:endParaRPr lang="en-US" sz="3200" dirty="0"/>
          </a:p>
        </p:txBody>
      </p:sp>
    </p:spTree>
    <p:extLst>
      <p:ext uri="{BB962C8B-B14F-4D97-AF65-F5344CB8AC3E}">
        <p14:creationId xmlns:p14="http://schemas.microsoft.com/office/powerpoint/2010/main" val="27116304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0357-9FA3-184B-86C0-B93EDD0518BE}"/>
              </a:ext>
            </a:extLst>
          </p:cNvPr>
          <p:cNvSpPr>
            <a:spLocks noGrp="1"/>
          </p:cNvSpPr>
          <p:nvPr>
            <p:ph type="title"/>
          </p:nvPr>
        </p:nvSpPr>
        <p:spPr/>
        <p:txBody>
          <a:bodyPr/>
          <a:lstStyle/>
          <a:p>
            <a:pPr algn="ctr"/>
            <a:r>
              <a:rPr lang="en-US" dirty="0"/>
              <a:t>Patient Case Summary</a:t>
            </a:r>
          </a:p>
        </p:txBody>
      </p:sp>
      <p:sp>
        <p:nvSpPr>
          <p:cNvPr id="3" name="Content Placeholder 2">
            <a:extLst>
              <a:ext uri="{FF2B5EF4-FFF2-40B4-BE49-F238E27FC236}">
                <a16:creationId xmlns:a16="http://schemas.microsoft.com/office/drawing/2014/main" id="{64DE75D7-DCA8-E945-9918-B5F2E36E75DC}"/>
              </a:ext>
            </a:extLst>
          </p:cNvPr>
          <p:cNvSpPr>
            <a:spLocks noGrp="1"/>
          </p:cNvSpPr>
          <p:nvPr>
            <p:ph idx="1"/>
          </p:nvPr>
        </p:nvSpPr>
        <p:spPr/>
        <p:txBody>
          <a:bodyPr/>
          <a:lstStyle/>
          <a:p>
            <a:pPr lvl="0"/>
            <a:r>
              <a:rPr lang="en-US" dirty="0"/>
              <a:t>33 y/o Black/African American woman with seizure disorder, depressive disorder, substance use disorder, and HIV who shows a markedly amnestic profile on neuropsychological evaluation </a:t>
            </a:r>
          </a:p>
        </p:txBody>
      </p:sp>
      <p:sp>
        <p:nvSpPr>
          <p:cNvPr id="4" name="Slide Number Placeholder 3">
            <a:extLst>
              <a:ext uri="{FF2B5EF4-FFF2-40B4-BE49-F238E27FC236}">
                <a16:creationId xmlns:a16="http://schemas.microsoft.com/office/drawing/2014/main" id="{83A8D231-7B24-F547-8978-457BAC0951F8}"/>
              </a:ext>
            </a:extLst>
          </p:cNvPr>
          <p:cNvSpPr>
            <a:spLocks noGrp="1"/>
          </p:cNvSpPr>
          <p:nvPr>
            <p:ph type="sldNum" sz="quarter" idx="12"/>
          </p:nvPr>
        </p:nvSpPr>
        <p:spPr/>
        <p:txBody>
          <a:bodyPr/>
          <a:lstStyle/>
          <a:p>
            <a:fld id="{6E2D2B3B-882E-40F3-A32F-6DD516915044}" type="slidenum">
              <a:rPr lang="en-US" smtClean="0"/>
              <a:pPr/>
              <a:t>16</a:t>
            </a:fld>
            <a:endParaRPr lang="en-US"/>
          </a:p>
        </p:txBody>
      </p:sp>
    </p:spTree>
    <p:extLst>
      <p:ext uri="{BB962C8B-B14F-4D97-AF65-F5344CB8AC3E}">
        <p14:creationId xmlns:p14="http://schemas.microsoft.com/office/powerpoint/2010/main" val="28808866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2243E-527B-4D63-A533-D7701DA2318B}"/>
              </a:ext>
            </a:extLst>
          </p:cNvPr>
          <p:cNvSpPr>
            <a:spLocks noGrp="1"/>
          </p:cNvSpPr>
          <p:nvPr>
            <p:ph type="title"/>
          </p:nvPr>
        </p:nvSpPr>
        <p:spPr>
          <a:xfrm>
            <a:off x="414215" y="232496"/>
            <a:ext cx="8315569" cy="857250"/>
          </a:xfrm>
        </p:spPr>
        <p:txBody>
          <a:bodyPr/>
          <a:lstStyle/>
          <a:p>
            <a:pPr algn="ctr"/>
            <a:r>
              <a:rPr lang="en-US" sz="4000" dirty="0"/>
              <a:t>Breakout Rooms Icebreaker</a:t>
            </a:r>
            <a:endParaRPr lang="en-US" dirty="0"/>
          </a:p>
        </p:txBody>
      </p:sp>
      <p:sp>
        <p:nvSpPr>
          <p:cNvPr id="3" name="Content Placeholder 2">
            <a:extLst>
              <a:ext uri="{FF2B5EF4-FFF2-40B4-BE49-F238E27FC236}">
                <a16:creationId xmlns:a16="http://schemas.microsoft.com/office/drawing/2014/main" id="{3A5CDDE7-8657-4E85-AD1C-B5064B996BFC}"/>
              </a:ext>
            </a:extLst>
          </p:cNvPr>
          <p:cNvSpPr>
            <a:spLocks noGrp="1"/>
          </p:cNvSpPr>
          <p:nvPr>
            <p:ph idx="1"/>
          </p:nvPr>
        </p:nvSpPr>
        <p:spPr>
          <a:xfrm>
            <a:off x="223464" y="1525043"/>
            <a:ext cx="4705303" cy="3275474"/>
          </a:xfrm>
        </p:spPr>
        <p:txBody>
          <a:bodyPr/>
          <a:lstStyle/>
          <a:p>
            <a:r>
              <a:rPr lang="en-US" dirty="0"/>
              <a:t>Share your name and school</a:t>
            </a:r>
          </a:p>
          <a:p>
            <a:r>
              <a:rPr lang="en-US" dirty="0"/>
              <a:t>In 10 years, what do you see yourself doing? (1 sentence, 10 words or less)</a:t>
            </a:r>
          </a:p>
        </p:txBody>
      </p:sp>
      <p:sp>
        <p:nvSpPr>
          <p:cNvPr id="4" name="Slide Number Placeholder 3">
            <a:extLst>
              <a:ext uri="{FF2B5EF4-FFF2-40B4-BE49-F238E27FC236}">
                <a16:creationId xmlns:a16="http://schemas.microsoft.com/office/drawing/2014/main" id="{A0BA2D2A-E4D9-4002-891A-7A6F72F399BC}"/>
              </a:ext>
            </a:extLst>
          </p:cNvPr>
          <p:cNvSpPr>
            <a:spLocks noGrp="1"/>
          </p:cNvSpPr>
          <p:nvPr>
            <p:ph type="sldNum" sz="quarter" idx="12"/>
          </p:nvPr>
        </p:nvSpPr>
        <p:spPr/>
        <p:txBody>
          <a:bodyPr/>
          <a:lstStyle/>
          <a:p>
            <a:fld id="{6E2D2B3B-882E-40F3-A32F-6DD516915044}" type="slidenum">
              <a:rPr lang="en-US" smtClean="0"/>
              <a:pPr/>
              <a:t>17</a:t>
            </a:fld>
            <a:endParaRPr lang="en-US"/>
          </a:p>
        </p:txBody>
      </p:sp>
      <p:pic>
        <p:nvPicPr>
          <p:cNvPr id="5" name="Picture 4">
            <a:extLst>
              <a:ext uri="{FF2B5EF4-FFF2-40B4-BE49-F238E27FC236}">
                <a16:creationId xmlns:a16="http://schemas.microsoft.com/office/drawing/2014/main" id="{87EA3BAD-7B05-4F7F-8F8E-9FD41F4FC13C}"/>
              </a:ext>
            </a:extLst>
          </p:cNvPr>
          <p:cNvPicPr>
            <a:picLocks noChangeAspect="1"/>
          </p:cNvPicPr>
          <p:nvPr/>
        </p:nvPicPr>
        <p:blipFill rotWithShape="1">
          <a:blip r:embed="rId2"/>
          <a:srcRect r="14013" b="23738"/>
          <a:stretch/>
        </p:blipFill>
        <p:spPr>
          <a:xfrm>
            <a:off x="4928767" y="1525043"/>
            <a:ext cx="3801017" cy="2526567"/>
          </a:xfrm>
          <a:prstGeom prst="rect">
            <a:avLst/>
          </a:prstGeom>
        </p:spPr>
      </p:pic>
    </p:spTree>
    <p:extLst>
      <p:ext uri="{BB962C8B-B14F-4D97-AF65-F5344CB8AC3E}">
        <p14:creationId xmlns:p14="http://schemas.microsoft.com/office/powerpoint/2010/main" val="9623242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0C8444-B267-41A3-A097-29BAF9F51C23}"/>
              </a:ext>
            </a:extLst>
          </p:cNvPr>
          <p:cNvSpPr>
            <a:spLocks noGrp="1"/>
          </p:cNvSpPr>
          <p:nvPr>
            <p:ph type="title"/>
          </p:nvPr>
        </p:nvSpPr>
        <p:spPr/>
        <p:txBody>
          <a:bodyPr/>
          <a:lstStyle/>
          <a:p>
            <a:pPr algn="ctr"/>
            <a:r>
              <a:rPr lang="en-US" sz="2800" dirty="0"/>
              <a:t>Breakout Rooms</a:t>
            </a:r>
            <a:br>
              <a:rPr lang="en-US" sz="2800" dirty="0"/>
            </a:br>
            <a:r>
              <a:rPr lang="en-US" sz="2800" dirty="0"/>
              <a:t>Questions for Discussion</a:t>
            </a:r>
          </a:p>
        </p:txBody>
      </p:sp>
      <p:sp>
        <p:nvSpPr>
          <p:cNvPr id="3" name="Content Placeholder 2">
            <a:extLst>
              <a:ext uri="{FF2B5EF4-FFF2-40B4-BE49-F238E27FC236}">
                <a16:creationId xmlns:a16="http://schemas.microsoft.com/office/drawing/2014/main" id="{F2E9056C-D555-4C3F-BDAA-0486345C28BC}"/>
              </a:ext>
            </a:extLst>
          </p:cNvPr>
          <p:cNvSpPr>
            <a:spLocks noGrp="1"/>
          </p:cNvSpPr>
          <p:nvPr>
            <p:ph idx="1"/>
          </p:nvPr>
        </p:nvSpPr>
        <p:spPr>
          <a:xfrm>
            <a:off x="457200" y="1258583"/>
            <a:ext cx="8515815" cy="3275474"/>
          </a:xfrm>
        </p:spPr>
        <p:txBody>
          <a:bodyPr>
            <a:normAutofit fontScale="92500" lnSpcReduction="10000"/>
          </a:bodyPr>
          <a:lstStyle/>
          <a:p>
            <a:r>
              <a:rPr lang="en-US" dirty="0"/>
              <a:t>In this patient, what factors are facilitators or barriers to adherence to antiretroviral therapy (ART)?</a:t>
            </a:r>
          </a:p>
          <a:p>
            <a:r>
              <a:rPr lang="en-US" dirty="0"/>
              <a:t>How does the patient’s amnesia affect her physical and mental health?</a:t>
            </a:r>
          </a:p>
          <a:p>
            <a:r>
              <a:rPr lang="en-US" dirty="0"/>
              <a:t>Recall a time that you encountered a patient with memory problems. Describe.</a:t>
            </a:r>
          </a:p>
          <a:p>
            <a:r>
              <a:rPr lang="en-US" dirty="0"/>
              <a:t>In your role as a (physician, pharmacist, physician assistant, nurse, nurse </a:t>
            </a:r>
            <a:r>
              <a:rPr lang="en-US" dirty="0" err="1"/>
              <a:t>practioner</a:t>
            </a:r>
            <a:r>
              <a:rPr lang="en-US" dirty="0"/>
              <a:t>, psychologist), how can you effectively communicate with the patient?</a:t>
            </a:r>
          </a:p>
        </p:txBody>
      </p:sp>
      <p:sp>
        <p:nvSpPr>
          <p:cNvPr id="4" name="Slide Number Placeholder 3">
            <a:extLst>
              <a:ext uri="{FF2B5EF4-FFF2-40B4-BE49-F238E27FC236}">
                <a16:creationId xmlns:a16="http://schemas.microsoft.com/office/drawing/2014/main" id="{D8A39696-EBDF-4948-8A22-7E69E4EAC6D9}"/>
              </a:ext>
            </a:extLst>
          </p:cNvPr>
          <p:cNvSpPr>
            <a:spLocks noGrp="1"/>
          </p:cNvSpPr>
          <p:nvPr>
            <p:ph type="sldNum" sz="quarter" idx="12"/>
          </p:nvPr>
        </p:nvSpPr>
        <p:spPr/>
        <p:txBody>
          <a:bodyPr/>
          <a:lstStyle/>
          <a:p>
            <a:fld id="{6E2D2B3B-882E-40F3-A32F-6DD516915044}" type="slidenum">
              <a:rPr lang="en-US" smtClean="0"/>
              <a:pPr/>
              <a:t>18</a:t>
            </a:fld>
            <a:endParaRPr lang="en-US"/>
          </a:p>
        </p:txBody>
      </p:sp>
    </p:spTree>
    <p:extLst>
      <p:ext uri="{BB962C8B-B14F-4D97-AF65-F5344CB8AC3E}">
        <p14:creationId xmlns:p14="http://schemas.microsoft.com/office/powerpoint/2010/main" val="32758119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B0357-9FA3-184B-86C0-B93EDD0518BE}"/>
              </a:ext>
            </a:extLst>
          </p:cNvPr>
          <p:cNvSpPr>
            <a:spLocks noGrp="1"/>
          </p:cNvSpPr>
          <p:nvPr>
            <p:ph type="title"/>
          </p:nvPr>
        </p:nvSpPr>
        <p:spPr>
          <a:xfrm>
            <a:off x="216219" y="53924"/>
            <a:ext cx="8315569" cy="857250"/>
          </a:xfrm>
        </p:spPr>
        <p:txBody>
          <a:bodyPr/>
          <a:lstStyle/>
          <a:p>
            <a:pPr algn="ctr"/>
            <a:r>
              <a:rPr lang="en-US" dirty="0"/>
              <a:t>Team Education &amp; Communication </a:t>
            </a:r>
          </a:p>
        </p:txBody>
      </p:sp>
      <p:sp>
        <p:nvSpPr>
          <p:cNvPr id="3" name="Content Placeholder 2">
            <a:extLst>
              <a:ext uri="{FF2B5EF4-FFF2-40B4-BE49-F238E27FC236}">
                <a16:creationId xmlns:a16="http://schemas.microsoft.com/office/drawing/2014/main" id="{64DE75D7-DCA8-E945-9918-B5F2E36E75DC}"/>
              </a:ext>
            </a:extLst>
          </p:cNvPr>
          <p:cNvSpPr>
            <a:spLocks noGrp="1"/>
          </p:cNvSpPr>
          <p:nvPr>
            <p:ph idx="1"/>
          </p:nvPr>
        </p:nvSpPr>
        <p:spPr>
          <a:xfrm>
            <a:off x="353121" y="911174"/>
            <a:ext cx="8315569" cy="3672210"/>
          </a:xfrm>
        </p:spPr>
        <p:txBody>
          <a:bodyPr>
            <a:normAutofit fontScale="92500" lnSpcReduction="20000"/>
          </a:bodyPr>
          <a:lstStyle/>
          <a:p>
            <a:r>
              <a:rPr lang="en-US" dirty="0"/>
              <a:t>Emailed referring provider and looped in psychiatry and social worker</a:t>
            </a:r>
          </a:p>
          <a:p>
            <a:r>
              <a:rPr lang="en-US" dirty="0"/>
              <a:t>Described the findings and diagnosis in non-technical terms, tied directly to their care with the patient (e.g., difficulty recalling medical instructions without aids)</a:t>
            </a:r>
          </a:p>
          <a:p>
            <a:r>
              <a:rPr lang="en-US" dirty="0"/>
              <a:t>Patient counseling</a:t>
            </a:r>
          </a:p>
          <a:p>
            <a:pPr lvl="1"/>
            <a:r>
              <a:rPr lang="en-US" dirty="0"/>
              <a:t>Memory notebook or other electronic compensatory device</a:t>
            </a:r>
          </a:p>
          <a:p>
            <a:pPr lvl="1"/>
            <a:r>
              <a:rPr lang="en-US" dirty="0"/>
              <a:t>Single device, kept on-person at all times</a:t>
            </a:r>
          </a:p>
          <a:p>
            <a:pPr lvl="1"/>
            <a:r>
              <a:rPr lang="en-US" dirty="0"/>
              <a:t>Explicit prompts and reminders with detailed instructions</a:t>
            </a:r>
          </a:p>
          <a:p>
            <a:pPr lvl="1"/>
            <a:r>
              <a:rPr lang="en-US" dirty="0"/>
              <a:t>Involvement of mother, to the extent possible</a:t>
            </a:r>
          </a:p>
          <a:p>
            <a:pPr lvl="1"/>
            <a:r>
              <a:rPr lang="en-US" dirty="0"/>
              <a:t>Possible occupational therapy consult for in-home evaluation and strategizing</a:t>
            </a:r>
          </a:p>
        </p:txBody>
      </p:sp>
      <p:sp>
        <p:nvSpPr>
          <p:cNvPr id="4" name="Slide Number Placeholder 3">
            <a:extLst>
              <a:ext uri="{FF2B5EF4-FFF2-40B4-BE49-F238E27FC236}">
                <a16:creationId xmlns:a16="http://schemas.microsoft.com/office/drawing/2014/main" id="{83A8D231-7B24-F547-8978-457BAC0951F8}"/>
              </a:ext>
            </a:extLst>
          </p:cNvPr>
          <p:cNvSpPr>
            <a:spLocks noGrp="1"/>
          </p:cNvSpPr>
          <p:nvPr>
            <p:ph type="sldNum" sz="quarter" idx="12"/>
          </p:nvPr>
        </p:nvSpPr>
        <p:spPr/>
        <p:txBody>
          <a:bodyPr/>
          <a:lstStyle/>
          <a:p>
            <a:fld id="{6E2D2B3B-882E-40F3-A32F-6DD516915044}" type="slidenum">
              <a:rPr lang="en-US" smtClean="0"/>
              <a:pPr/>
              <a:t>19</a:t>
            </a:fld>
            <a:endParaRPr lang="en-US"/>
          </a:p>
        </p:txBody>
      </p:sp>
    </p:spTree>
    <p:extLst>
      <p:ext uri="{BB962C8B-B14F-4D97-AF65-F5344CB8AC3E}">
        <p14:creationId xmlns:p14="http://schemas.microsoft.com/office/powerpoint/2010/main" val="1241003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t>Disclosures</a:t>
            </a:r>
          </a:p>
        </p:txBody>
      </p:sp>
      <p:sp>
        <p:nvSpPr>
          <p:cNvPr id="3" name="Content Placeholder 2"/>
          <p:cNvSpPr>
            <a:spLocks noGrp="1"/>
          </p:cNvSpPr>
          <p:nvPr>
            <p:ph idx="1"/>
          </p:nvPr>
        </p:nvSpPr>
        <p:spPr>
          <a:xfrm>
            <a:off x="457200" y="1123950"/>
            <a:ext cx="8315569" cy="2819399"/>
          </a:xfrm>
        </p:spPr>
        <p:txBody>
          <a:bodyPr>
            <a:normAutofit/>
          </a:bodyPr>
          <a:lstStyle/>
          <a:p>
            <a:r>
              <a:rPr lang="en-US" sz="2400" dirty="0"/>
              <a:t>Original Slide Developer: Steven Paul Woods, Psy.D.</a:t>
            </a:r>
          </a:p>
          <a:p>
            <a:pPr lvl="1"/>
            <a:r>
              <a:rPr lang="en-US" dirty="0"/>
              <a:t>Professor of Psychology, University of Houston</a:t>
            </a:r>
          </a:p>
          <a:p>
            <a:pPr lvl="1"/>
            <a:r>
              <a:rPr lang="en-US" dirty="0"/>
              <a:t>Director, TSHC Clinical Neuropsychology Service</a:t>
            </a:r>
          </a:p>
          <a:p>
            <a:pPr lvl="1"/>
            <a:r>
              <a:rPr lang="en-US" dirty="0"/>
              <a:t>Slide developer has no financial conflicts of interest to disclose</a:t>
            </a:r>
          </a:p>
          <a:p>
            <a:r>
              <a:rPr lang="en-US" dirty="0"/>
              <a:t>Speaker has no conflicts of interest to disclose</a:t>
            </a:r>
          </a:p>
          <a:p>
            <a:pPr marL="114300" indent="0">
              <a:buNone/>
            </a:pPr>
            <a:endParaRPr lang="en-US"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a:t>
            </a:fld>
            <a:endParaRPr lang="en-US"/>
          </a:p>
        </p:txBody>
      </p:sp>
      <p:sp>
        <p:nvSpPr>
          <p:cNvPr id="6" name="TextBox 5"/>
          <p:cNvSpPr txBox="1"/>
          <p:nvPr/>
        </p:nvSpPr>
        <p:spPr>
          <a:xfrm>
            <a:off x="288131" y="3714750"/>
            <a:ext cx="8610600" cy="938719"/>
          </a:xfrm>
          <a:prstGeom prst="rect">
            <a:avLst/>
          </a:prstGeom>
          <a:noFill/>
        </p:spPr>
        <p:txBody>
          <a:bodyPr wrap="square" rtlCol="0">
            <a:spAutoFit/>
          </a:bodyPr>
          <a:lstStyle/>
          <a:p>
            <a:r>
              <a:rPr lang="en-US" sz="1100" dirty="0">
                <a:solidFill>
                  <a:srgbClr val="222222"/>
                </a:solidFill>
                <a:ea typeface="Calibri" panose="020F0502020204030204" pitchFamily="34" charset="0"/>
                <a:cs typeface="Times New Roman" panose="02020603050405020304" pitchFamily="18" charset="0"/>
              </a:rPr>
              <a:t>This program is supported by the Health Resources and Services Administration (HRSA) of the U.S. Department of Health and Human Services (HHS) as part of an award totaling $3,132,205, with 0% financed with non-governmental sources. </a:t>
            </a:r>
          </a:p>
          <a:p>
            <a:r>
              <a:rPr lang="en-US" sz="1100" dirty="0">
                <a:ea typeface="Calibri" panose="020F0502020204030204" pitchFamily="34" charset="0"/>
                <a:cs typeface="Times New Roman" panose="02020603050405020304" pitchFamily="18" charset="0"/>
              </a:rPr>
              <a:t>The views expressed do not necessarily reflect the official policies of the  Department of Health and Human Services, nor does mention of trade names, commercial practices, or organizations imply endorsement by the U.S. Government. </a:t>
            </a:r>
            <a:r>
              <a:rPr lang="en-US" sz="1100" i="1" dirty="0">
                <a:ea typeface="Calibri" panose="020F0502020204030204" pitchFamily="34" charset="0"/>
                <a:cs typeface="Times New Roman" panose="02020603050405020304" pitchFamily="18" charset="0"/>
              </a:rPr>
              <a:t>Any trade/brand names for products mentioned during this presentation are for training and identification purposes only.</a:t>
            </a:r>
            <a:endParaRPr lang="en-US" sz="11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3517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C51D8-4384-42D2-9C7A-DAB7E91216E1}"/>
              </a:ext>
            </a:extLst>
          </p:cNvPr>
          <p:cNvSpPr>
            <a:spLocks noGrp="1"/>
          </p:cNvSpPr>
          <p:nvPr>
            <p:ph type="title"/>
          </p:nvPr>
        </p:nvSpPr>
        <p:spPr>
          <a:xfrm>
            <a:off x="414215" y="116908"/>
            <a:ext cx="8315569" cy="857250"/>
          </a:xfrm>
        </p:spPr>
        <p:txBody>
          <a:bodyPr/>
          <a:lstStyle/>
          <a:p>
            <a:pPr algn="ctr"/>
            <a:r>
              <a:rPr lang="en-US" dirty="0"/>
              <a:t>Team-Based Plan of Care</a:t>
            </a:r>
          </a:p>
        </p:txBody>
      </p:sp>
      <p:sp>
        <p:nvSpPr>
          <p:cNvPr id="3" name="Content Placeholder 2">
            <a:extLst>
              <a:ext uri="{FF2B5EF4-FFF2-40B4-BE49-F238E27FC236}">
                <a16:creationId xmlns:a16="http://schemas.microsoft.com/office/drawing/2014/main" id="{4C593A26-F067-44EC-ADFB-6F65CFB8D38E}"/>
              </a:ext>
            </a:extLst>
          </p:cNvPr>
          <p:cNvSpPr>
            <a:spLocks noGrp="1"/>
          </p:cNvSpPr>
          <p:nvPr>
            <p:ph idx="1"/>
          </p:nvPr>
        </p:nvSpPr>
        <p:spPr>
          <a:xfrm>
            <a:off x="457200" y="1063228"/>
            <a:ext cx="8315569" cy="3666183"/>
          </a:xfrm>
        </p:spPr>
        <p:txBody>
          <a:bodyPr>
            <a:normAutofit/>
          </a:bodyPr>
          <a:lstStyle/>
          <a:p>
            <a:r>
              <a:rPr lang="en-US" b="1" dirty="0"/>
              <a:t>Problem</a:t>
            </a:r>
            <a:r>
              <a:rPr lang="en-US" dirty="0"/>
              <a:t>: </a:t>
            </a:r>
            <a:r>
              <a:rPr lang="en-US" dirty="0">
                <a:latin typeface="Arial" panose="020B0604020202020204" pitchFamily="34" charset="0"/>
              </a:rPr>
              <a:t>M</a:t>
            </a:r>
            <a:r>
              <a:rPr lang="en-US" b="0" i="0" u="none" strike="noStrike" baseline="0" dirty="0">
                <a:latin typeface="Arial" panose="020B0604020202020204" pitchFamily="34" charset="0"/>
              </a:rPr>
              <a:t>ajor neurocognitive disorder (amnestic type) due to mesial temporal sclerosis</a:t>
            </a:r>
            <a:endParaRPr lang="en-US" dirty="0"/>
          </a:p>
          <a:p>
            <a:pPr marL="114300" indent="0">
              <a:buNone/>
            </a:pPr>
            <a:r>
              <a:rPr lang="en-US" i="1" dirty="0"/>
              <a:t>   Team solution:</a:t>
            </a:r>
          </a:p>
          <a:p>
            <a:pPr lvl="1"/>
            <a:r>
              <a:rPr lang="en-US" sz="2400" dirty="0"/>
              <a:t>Memory devices (phone, calendar)</a:t>
            </a:r>
          </a:p>
          <a:p>
            <a:pPr lvl="1"/>
            <a:r>
              <a:rPr lang="en-US" sz="2400" dirty="0"/>
              <a:t>Treat anxiety</a:t>
            </a:r>
          </a:p>
          <a:p>
            <a:pPr lvl="1"/>
            <a:r>
              <a:rPr lang="en-US" sz="2400" dirty="0"/>
              <a:t>Refrain from driving and operating hazardous machinery</a:t>
            </a:r>
          </a:p>
          <a:p>
            <a:pPr lvl="1"/>
            <a:r>
              <a:rPr lang="en-US" sz="2400" dirty="0"/>
              <a:t>Follow up with neuropsychology in 1 year</a:t>
            </a:r>
          </a:p>
          <a:p>
            <a:pPr marL="411480" lvl="1" indent="0">
              <a:buNone/>
            </a:pPr>
            <a:endParaRPr lang="en-US" sz="2400" dirty="0"/>
          </a:p>
          <a:p>
            <a:pPr lvl="1"/>
            <a:endParaRPr lang="en-US" sz="1800" dirty="0"/>
          </a:p>
          <a:p>
            <a:endParaRPr lang="en-US" sz="2000" dirty="0"/>
          </a:p>
          <a:p>
            <a:pPr lvl="1"/>
            <a:endParaRPr lang="en-US" sz="2000" dirty="0"/>
          </a:p>
          <a:p>
            <a:endParaRPr lang="en-US" sz="2000" dirty="0"/>
          </a:p>
        </p:txBody>
      </p:sp>
      <p:sp>
        <p:nvSpPr>
          <p:cNvPr id="4" name="Slide Number Placeholder 3">
            <a:extLst>
              <a:ext uri="{FF2B5EF4-FFF2-40B4-BE49-F238E27FC236}">
                <a16:creationId xmlns:a16="http://schemas.microsoft.com/office/drawing/2014/main" id="{017AC258-BF65-4692-B584-E12B5653EA70}"/>
              </a:ext>
            </a:extLst>
          </p:cNvPr>
          <p:cNvSpPr>
            <a:spLocks noGrp="1"/>
          </p:cNvSpPr>
          <p:nvPr>
            <p:ph type="sldNum" sz="quarter" idx="12"/>
          </p:nvPr>
        </p:nvSpPr>
        <p:spPr/>
        <p:txBody>
          <a:bodyPr/>
          <a:lstStyle/>
          <a:p>
            <a:fld id="{6E2D2B3B-882E-40F3-A32F-6DD516915044}" type="slidenum">
              <a:rPr lang="en-US" smtClean="0"/>
              <a:pPr/>
              <a:t>20</a:t>
            </a:fld>
            <a:endParaRPr lang="en-US"/>
          </a:p>
        </p:txBody>
      </p:sp>
    </p:spTree>
    <p:extLst>
      <p:ext uri="{BB962C8B-B14F-4D97-AF65-F5344CB8AC3E}">
        <p14:creationId xmlns:p14="http://schemas.microsoft.com/office/powerpoint/2010/main" val="1615582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C51D8-4384-42D2-9C7A-DAB7E91216E1}"/>
              </a:ext>
            </a:extLst>
          </p:cNvPr>
          <p:cNvSpPr>
            <a:spLocks noGrp="1"/>
          </p:cNvSpPr>
          <p:nvPr>
            <p:ph type="title"/>
          </p:nvPr>
        </p:nvSpPr>
        <p:spPr>
          <a:xfrm>
            <a:off x="414215" y="116908"/>
            <a:ext cx="8315569" cy="857250"/>
          </a:xfrm>
        </p:spPr>
        <p:txBody>
          <a:bodyPr/>
          <a:lstStyle/>
          <a:p>
            <a:pPr algn="ctr"/>
            <a:r>
              <a:rPr lang="en-US" dirty="0"/>
              <a:t>Team-Based Plan of Care</a:t>
            </a:r>
          </a:p>
        </p:txBody>
      </p:sp>
      <p:sp>
        <p:nvSpPr>
          <p:cNvPr id="3" name="Content Placeholder 2">
            <a:extLst>
              <a:ext uri="{FF2B5EF4-FFF2-40B4-BE49-F238E27FC236}">
                <a16:creationId xmlns:a16="http://schemas.microsoft.com/office/drawing/2014/main" id="{4C593A26-F067-44EC-ADFB-6F65CFB8D38E}"/>
              </a:ext>
            </a:extLst>
          </p:cNvPr>
          <p:cNvSpPr>
            <a:spLocks noGrp="1"/>
          </p:cNvSpPr>
          <p:nvPr>
            <p:ph idx="1"/>
          </p:nvPr>
        </p:nvSpPr>
        <p:spPr>
          <a:xfrm>
            <a:off x="457200" y="1063228"/>
            <a:ext cx="8315569" cy="3666183"/>
          </a:xfrm>
        </p:spPr>
        <p:txBody>
          <a:bodyPr>
            <a:normAutofit/>
          </a:bodyPr>
          <a:lstStyle/>
          <a:p>
            <a:r>
              <a:rPr lang="en-US" b="1" dirty="0"/>
              <a:t>Problem</a:t>
            </a:r>
            <a:r>
              <a:rPr lang="en-US" dirty="0"/>
              <a:t>: Seizure disorder</a:t>
            </a:r>
          </a:p>
          <a:p>
            <a:pPr marL="114300" indent="0">
              <a:buNone/>
            </a:pPr>
            <a:r>
              <a:rPr lang="en-US" i="1" dirty="0"/>
              <a:t>   Team solution:</a:t>
            </a:r>
          </a:p>
          <a:p>
            <a:pPr lvl="1"/>
            <a:r>
              <a:rPr lang="en-US" sz="2400" dirty="0"/>
              <a:t>Seen by neurology: due to concern for subclinical seizures causing memory problems, levetiracetam increased to 1500 mg bid</a:t>
            </a:r>
          </a:p>
          <a:p>
            <a:pPr lvl="1"/>
            <a:r>
              <a:rPr lang="en-US" sz="2400" dirty="0"/>
              <a:t>Plan for possible prolonged overnight EEG</a:t>
            </a:r>
          </a:p>
          <a:p>
            <a:pPr lvl="1"/>
            <a:r>
              <a:rPr lang="en-US" sz="2400" dirty="0"/>
              <a:t>Advised against marijuana use (can lower seizure threshold)</a:t>
            </a:r>
          </a:p>
          <a:p>
            <a:pPr lvl="1"/>
            <a:endParaRPr lang="en-US" sz="1800" dirty="0"/>
          </a:p>
          <a:p>
            <a:endParaRPr lang="en-US" sz="2000" dirty="0"/>
          </a:p>
          <a:p>
            <a:pPr lvl="1"/>
            <a:endParaRPr lang="en-US" sz="2000" dirty="0"/>
          </a:p>
          <a:p>
            <a:endParaRPr lang="en-US" sz="2000" dirty="0"/>
          </a:p>
        </p:txBody>
      </p:sp>
      <p:sp>
        <p:nvSpPr>
          <p:cNvPr id="4" name="Slide Number Placeholder 3">
            <a:extLst>
              <a:ext uri="{FF2B5EF4-FFF2-40B4-BE49-F238E27FC236}">
                <a16:creationId xmlns:a16="http://schemas.microsoft.com/office/drawing/2014/main" id="{017AC258-BF65-4692-B584-E12B5653EA70}"/>
              </a:ext>
            </a:extLst>
          </p:cNvPr>
          <p:cNvSpPr>
            <a:spLocks noGrp="1"/>
          </p:cNvSpPr>
          <p:nvPr>
            <p:ph type="sldNum" sz="quarter" idx="12"/>
          </p:nvPr>
        </p:nvSpPr>
        <p:spPr/>
        <p:txBody>
          <a:bodyPr/>
          <a:lstStyle/>
          <a:p>
            <a:fld id="{6E2D2B3B-882E-40F3-A32F-6DD516915044}" type="slidenum">
              <a:rPr lang="en-US" smtClean="0"/>
              <a:pPr/>
              <a:t>21</a:t>
            </a:fld>
            <a:endParaRPr lang="en-US"/>
          </a:p>
        </p:txBody>
      </p:sp>
    </p:spTree>
    <p:extLst>
      <p:ext uri="{BB962C8B-B14F-4D97-AF65-F5344CB8AC3E}">
        <p14:creationId xmlns:p14="http://schemas.microsoft.com/office/powerpoint/2010/main" val="1546090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C51D8-4384-42D2-9C7A-DAB7E91216E1}"/>
              </a:ext>
            </a:extLst>
          </p:cNvPr>
          <p:cNvSpPr>
            <a:spLocks noGrp="1"/>
          </p:cNvSpPr>
          <p:nvPr>
            <p:ph type="title"/>
          </p:nvPr>
        </p:nvSpPr>
        <p:spPr>
          <a:xfrm>
            <a:off x="216219" y="2608"/>
            <a:ext cx="8315569" cy="857250"/>
          </a:xfrm>
        </p:spPr>
        <p:txBody>
          <a:bodyPr/>
          <a:lstStyle/>
          <a:p>
            <a:pPr algn="ctr"/>
            <a:r>
              <a:rPr lang="en-US" dirty="0"/>
              <a:t>Team-Based Plan of Care</a:t>
            </a:r>
          </a:p>
        </p:txBody>
      </p:sp>
      <p:sp>
        <p:nvSpPr>
          <p:cNvPr id="3" name="Content Placeholder 2">
            <a:extLst>
              <a:ext uri="{FF2B5EF4-FFF2-40B4-BE49-F238E27FC236}">
                <a16:creationId xmlns:a16="http://schemas.microsoft.com/office/drawing/2014/main" id="{4C593A26-F067-44EC-ADFB-6F65CFB8D38E}"/>
              </a:ext>
            </a:extLst>
          </p:cNvPr>
          <p:cNvSpPr>
            <a:spLocks noGrp="1"/>
          </p:cNvSpPr>
          <p:nvPr>
            <p:ph idx="1"/>
          </p:nvPr>
        </p:nvSpPr>
        <p:spPr>
          <a:xfrm>
            <a:off x="457200" y="859858"/>
            <a:ext cx="8315569" cy="3793785"/>
          </a:xfrm>
        </p:spPr>
        <p:txBody>
          <a:bodyPr>
            <a:normAutofit lnSpcReduction="10000"/>
          </a:bodyPr>
          <a:lstStyle/>
          <a:p>
            <a:r>
              <a:rPr lang="en-US" sz="2000" b="1" dirty="0"/>
              <a:t>Problem</a:t>
            </a:r>
            <a:r>
              <a:rPr lang="en-US" sz="2000" dirty="0"/>
              <a:t>: Substance use disorder</a:t>
            </a:r>
          </a:p>
          <a:p>
            <a:pPr marL="114300" indent="0">
              <a:buNone/>
            </a:pPr>
            <a:r>
              <a:rPr lang="en-US" sz="2000" i="1" dirty="0"/>
              <a:t>   Team solution:</a:t>
            </a:r>
          </a:p>
          <a:p>
            <a:pPr lvl="1"/>
            <a:r>
              <a:rPr lang="en-US" sz="2000" dirty="0"/>
              <a:t>Referred to substance use counselor</a:t>
            </a:r>
          </a:p>
          <a:p>
            <a:pPr lvl="1"/>
            <a:r>
              <a:rPr lang="en-US" sz="2000" dirty="0"/>
              <a:t>Counseled patient to abstain from marijuana use</a:t>
            </a:r>
          </a:p>
          <a:p>
            <a:r>
              <a:rPr lang="en-US" sz="2000" b="1" dirty="0"/>
              <a:t>Problem</a:t>
            </a:r>
            <a:r>
              <a:rPr lang="en-US" sz="2000" dirty="0"/>
              <a:t>: HIV with poor adherence</a:t>
            </a:r>
          </a:p>
          <a:p>
            <a:pPr marL="114300" indent="0">
              <a:buNone/>
            </a:pPr>
            <a:r>
              <a:rPr lang="en-US" sz="2000" i="1" dirty="0"/>
              <a:t>   Team solution:</a:t>
            </a:r>
          </a:p>
          <a:p>
            <a:pPr lvl="1"/>
            <a:r>
              <a:rPr lang="en-US" sz="2000" dirty="0"/>
              <a:t>Restarted </a:t>
            </a:r>
            <a:r>
              <a:rPr lang="en-US" sz="2000" dirty="0" err="1"/>
              <a:t>Biktarvy</a:t>
            </a:r>
            <a:r>
              <a:rPr lang="en-US" sz="2000" baseline="30000" dirty="0">
                <a:latin typeface="Arial" panose="020B0604020202020204" pitchFamily="34" charset="0"/>
                <a:cs typeface="Arial" panose="020B0604020202020204" pitchFamily="34" charset="0"/>
              </a:rPr>
              <a:t>®</a:t>
            </a:r>
            <a:r>
              <a:rPr lang="en-US" sz="2000" dirty="0"/>
              <a:t> (</a:t>
            </a:r>
            <a:r>
              <a:rPr lang="en-US" sz="2000" dirty="0" err="1"/>
              <a:t>bictegravir</a:t>
            </a:r>
            <a:r>
              <a:rPr lang="en-US" sz="2000" dirty="0"/>
              <a:t>, emtricitabine, tenofovir alafenamide)</a:t>
            </a:r>
          </a:p>
          <a:p>
            <a:pPr lvl="1"/>
            <a:r>
              <a:rPr lang="en-US" sz="2000" b="1" dirty="0"/>
              <a:t>Adherence counseling </a:t>
            </a:r>
          </a:p>
          <a:p>
            <a:pPr lvl="1"/>
            <a:r>
              <a:rPr lang="en-US" sz="2000" dirty="0"/>
              <a:t>Repeat labs in 2 months</a:t>
            </a:r>
          </a:p>
          <a:p>
            <a:pPr lvl="1"/>
            <a:r>
              <a:rPr lang="en-US" sz="2000" dirty="0"/>
              <a:t>Nursing assessments for adherence counseling at each visit</a:t>
            </a:r>
          </a:p>
          <a:p>
            <a:pPr lvl="1"/>
            <a:endParaRPr lang="en-US" sz="1800" dirty="0"/>
          </a:p>
          <a:p>
            <a:pPr lvl="1"/>
            <a:endParaRPr lang="en-US" sz="1800" dirty="0"/>
          </a:p>
          <a:p>
            <a:pPr lvl="1"/>
            <a:endParaRPr lang="en-US" sz="2000" dirty="0"/>
          </a:p>
          <a:p>
            <a:endParaRPr lang="en-US" sz="2000" dirty="0"/>
          </a:p>
        </p:txBody>
      </p:sp>
      <p:sp>
        <p:nvSpPr>
          <p:cNvPr id="4" name="Slide Number Placeholder 3">
            <a:extLst>
              <a:ext uri="{FF2B5EF4-FFF2-40B4-BE49-F238E27FC236}">
                <a16:creationId xmlns:a16="http://schemas.microsoft.com/office/drawing/2014/main" id="{017AC258-BF65-4692-B584-E12B5653EA70}"/>
              </a:ext>
            </a:extLst>
          </p:cNvPr>
          <p:cNvSpPr>
            <a:spLocks noGrp="1"/>
          </p:cNvSpPr>
          <p:nvPr>
            <p:ph type="sldNum" sz="quarter" idx="12"/>
          </p:nvPr>
        </p:nvSpPr>
        <p:spPr/>
        <p:txBody>
          <a:bodyPr/>
          <a:lstStyle/>
          <a:p>
            <a:fld id="{6E2D2B3B-882E-40F3-A32F-6DD516915044}" type="slidenum">
              <a:rPr lang="en-US" smtClean="0"/>
              <a:pPr/>
              <a:t>22</a:t>
            </a:fld>
            <a:endParaRPr lang="en-US"/>
          </a:p>
        </p:txBody>
      </p:sp>
    </p:spTree>
    <p:extLst>
      <p:ext uri="{BB962C8B-B14F-4D97-AF65-F5344CB8AC3E}">
        <p14:creationId xmlns:p14="http://schemas.microsoft.com/office/powerpoint/2010/main" val="4190330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C51D8-4384-42D2-9C7A-DAB7E91216E1}"/>
              </a:ext>
            </a:extLst>
          </p:cNvPr>
          <p:cNvSpPr>
            <a:spLocks noGrp="1"/>
          </p:cNvSpPr>
          <p:nvPr>
            <p:ph type="title"/>
          </p:nvPr>
        </p:nvSpPr>
        <p:spPr>
          <a:xfrm>
            <a:off x="414215" y="116908"/>
            <a:ext cx="8315569" cy="857250"/>
          </a:xfrm>
        </p:spPr>
        <p:txBody>
          <a:bodyPr/>
          <a:lstStyle/>
          <a:p>
            <a:pPr algn="ctr"/>
            <a:r>
              <a:rPr lang="en-US" dirty="0"/>
              <a:t>Team-Based Plan of Care</a:t>
            </a:r>
          </a:p>
        </p:txBody>
      </p:sp>
      <p:sp>
        <p:nvSpPr>
          <p:cNvPr id="3" name="Content Placeholder 2">
            <a:extLst>
              <a:ext uri="{FF2B5EF4-FFF2-40B4-BE49-F238E27FC236}">
                <a16:creationId xmlns:a16="http://schemas.microsoft.com/office/drawing/2014/main" id="{4C593A26-F067-44EC-ADFB-6F65CFB8D38E}"/>
              </a:ext>
            </a:extLst>
          </p:cNvPr>
          <p:cNvSpPr>
            <a:spLocks noGrp="1"/>
          </p:cNvSpPr>
          <p:nvPr>
            <p:ph idx="1"/>
          </p:nvPr>
        </p:nvSpPr>
        <p:spPr>
          <a:xfrm>
            <a:off x="457200" y="1063229"/>
            <a:ext cx="8315569" cy="3483134"/>
          </a:xfrm>
        </p:spPr>
        <p:txBody>
          <a:bodyPr>
            <a:normAutofit/>
          </a:bodyPr>
          <a:lstStyle/>
          <a:p>
            <a:r>
              <a:rPr lang="en-US" b="1" dirty="0"/>
              <a:t>Problem</a:t>
            </a:r>
            <a:r>
              <a:rPr lang="en-US" dirty="0"/>
              <a:t>: </a:t>
            </a:r>
            <a:r>
              <a:rPr lang="en-US" dirty="0">
                <a:latin typeface="Arial" panose="020B0604020202020204" pitchFamily="34" charset="0"/>
              </a:rPr>
              <a:t>Depressive disorder, off escitalopram for 3 months</a:t>
            </a:r>
            <a:endParaRPr lang="en-US" dirty="0"/>
          </a:p>
          <a:p>
            <a:pPr marL="114300" indent="0">
              <a:buNone/>
            </a:pPr>
            <a:r>
              <a:rPr lang="en-US" i="1" dirty="0"/>
              <a:t>   Team solution:</a:t>
            </a:r>
          </a:p>
          <a:p>
            <a:pPr lvl="1"/>
            <a:r>
              <a:rPr lang="en-US" sz="2400" dirty="0"/>
              <a:t>Followed closely by psychiatry</a:t>
            </a:r>
          </a:p>
          <a:p>
            <a:pPr lvl="1"/>
            <a:r>
              <a:rPr lang="en-US" sz="2400" dirty="0"/>
              <a:t>Continued escitalopram</a:t>
            </a:r>
          </a:p>
          <a:p>
            <a:pPr lvl="1"/>
            <a:r>
              <a:rPr lang="en-US" sz="2400" dirty="0"/>
              <a:t>Supportive therapy provided</a:t>
            </a:r>
          </a:p>
          <a:p>
            <a:pPr lvl="1"/>
            <a:r>
              <a:rPr lang="en-US" sz="2400" dirty="0"/>
              <a:t>Nursing assessments for depression and intimate partner violence</a:t>
            </a:r>
          </a:p>
          <a:p>
            <a:pPr lvl="1"/>
            <a:endParaRPr lang="en-US" sz="2400" dirty="0"/>
          </a:p>
          <a:p>
            <a:pPr marL="411480" lvl="1" indent="0">
              <a:buNone/>
            </a:pPr>
            <a:endParaRPr lang="en-US" sz="1800" dirty="0"/>
          </a:p>
          <a:p>
            <a:pPr lvl="1"/>
            <a:endParaRPr lang="en-US" sz="1800" dirty="0"/>
          </a:p>
          <a:p>
            <a:endParaRPr lang="en-US" sz="2000" dirty="0"/>
          </a:p>
          <a:p>
            <a:pPr lvl="1"/>
            <a:endParaRPr lang="en-US" sz="2000" dirty="0"/>
          </a:p>
          <a:p>
            <a:endParaRPr lang="en-US" sz="2000" dirty="0"/>
          </a:p>
        </p:txBody>
      </p:sp>
      <p:sp>
        <p:nvSpPr>
          <p:cNvPr id="4" name="Slide Number Placeholder 3">
            <a:extLst>
              <a:ext uri="{FF2B5EF4-FFF2-40B4-BE49-F238E27FC236}">
                <a16:creationId xmlns:a16="http://schemas.microsoft.com/office/drawing/2014/main" id="{017AC258-BF65-4692-B584-E12B5653EA70}"/>
              </a:ext>
            </a:extLst>
          </p:cNvPr>
          <p:cNvSpPr>
            <a:spLocks noGrp="1"/>
          </p:cNvSpPr>
          <p:nvPr>
            <p:ph type="sldNum" sz="quarter" idx="12"/>
          </p:nvPr>
        </p:nvSpPr>
        <p:spPr/>
        <p:txBody>
          <a:bodyPr/>
          <a:lstStyle/>
          <a:p>
            <a:fld id="{6E2D2B3B-882E-40F3-A32F-6DD516915044}" type="slidenum">
              <a:rPr lang="en-US" smtClean="0"/>
              <a:pPr/>
              <a:t>23</a:t>
            </a:fld>
            <a:endParaRPr lang="en-US"/>
          </a:p>
        </p:txBody>
      </p:sp>
    </p:spTree>
    <p:extLst>
      <p:ext uri="{BB962C8B-B14F-4D97-AF65-F5344CB8AC3E}">
        <p14:creationId xmlns:p14="http://schemas.microsoft.com/office/powerpoint/2010/main" val="1998869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DACF3-5535-E240-A2A7-51E86DD3D649}"/>
              </a:ext>
            </a:extLst>
          </p:cNvPr>
          <p:cNvSpPr>
            <a:spLocks noGrp="1"/>
          </p:cNvSpPr>
          <p:nvPr>
            <p:ph type="title"/>
          </p:nvPr>
        </p:nvSpPr>
        <p:spPr/>
        <p:txBody>
          <a:bodyPr/>
          <a:lstStyle/>
          <a:p>
            <a:pPr algn="ctr"/>
            <a:r>
              <a:rPr lang="en-US" sz="2800" dirty="0"/>
              <a:t>Core Competency: Interprofessional Communication</a:t>
            </a:r>
          </a:p>
        </p:txBody>
      </p:sp>
      <p:sp>
        <p:nvSpPr>
          <p:cNvPr id="4" name="Slide Number Placeholder 3">
            <a:extLst>
              <a:ext uri="{FF2B5EF4-FFF2-40B4-BE49-F238E27FC236}">
                <a16:creationId xmlns:a16="http://schemas.microsoft.com/office/drawing/2014/main" id="{91FD1563-8F38-9748-8408-37C97F7D750E}"/>
              </a:ext>
            </a:extLst>
          </p:cNvPr>
          <p:cNvSpPr>
            <a:spLocks noGrp="1"/>
          </p:cNvSpPr>
          <p:nvPr>
            <p:ph type="sldNum" sz="quarter" idx="12"/>
          </p:nvPr>
        </p:nvSpPr>
        <p:spPr/>
        <p:txBody>
          <a:bodyPr/>
          <a:lstStyle/>
          <a:p>
            <a:fld id="{6E2D2B3B-882E-40F3-A32F-6DD516915044}" type="slidenum">
              <a:rPr lang="en-US" smtClean="0"/>
              <a:pPr/>
              <a:t>24</a:t>
            </a:fld>
            <a:endParaRPr lang="en-US"/>
          </a:p>
        </p:txBody>
      </p:sp>
      <p:sp>
        <p:nvSpPr>
          <p:cNvPr id="5" name="TextBox 4">
            <a:extLst>
              <a:ext uri="{FF2B5EF4-FFF2-40B4-BE49-F238E27FC236}">
                <a16:creationId xmlns:a16="http://schemas.microsoft.com/office/drawing/2014/main" id="{226A43F8-193F-0046-A66D-1CD9DA45E592}"/>
              </a:ext>
            </a:extLst>
          </p:cNvPr>
          <p:cNvSpPr txBox="1"/>
          <p:nvPr/>
        </p:nvSpPr>
        <p:spPr>
          <a:xfrm>
            <a:off x="1726251" y="4675911"/>
            <a:ext cx="6622990" cy="646331"/>
          </a:xfrm>
          <a:prstGeom prst="rect">
            <a:avLst/>
          </a:prstGeom>
          <a:noFill/>
        </p:spPr>
        <p:txBody>
          <a:bodyPr wrap="square" rtlCol="0">
            <a:spAutoFit/>
          </a:bodyPr>
          <a:lstStyle/>
          <a:p>
            <a:r>
              <a:rPr lang="en-US" sz="900" dirty="0">
                <a:solidFill>
                  <a:schemeClr val="bg1"/>
                </a:solidFill>
              </a:rPr>
              <a:t>Interprofessional Education Collaborative. (2016). </a:t>
            </a:r>
          </a:p>
          <a:p>
            <a:r>
              <a:rPr lang="en-US" sz="900" dirty="0">
                <a:solidFill>
                  <a:schemeClr val="bg1"/>
                </a:solidFill>
              </a:rPr>
              <a:t>Core competencies for interprofessional collaborative practice: 2016 update. Washington, DC: Interprofessional Education Collaborative. </a:t>
            </a:r>
          </a:p>
          <a:p>
            <a:endParaRPr lang="en-US" sz="900" dirty="0">
              <a:solidFill>
                <a:schemeClr val="bg1"/>
              </a:solidFill>
            </a:endParaRPr>
          </a:p>
        </p:txBody>
      </p:sp>
      <p:pic>
        <p:nvPicPr>
          <p:cNvPr id="6" name="Picture 5">
            <a:extLst>
              <a:ext uri="{FF2B5EF4-FFF2-40B4-BE49-F238E27FC236}">
                <a16:creationId xmlns:a16="http://schemas.microsoft.com/office/drawing/2014/main" id="{AA9C191C-BBCB-AD40-9D81-B9A917601BEA}"/>
              </a:ext>
            </a:extLst>
          </p:cNvPr>
          <p:cNvPicPr>
            <a:picLocks noChangeAspect="1"/>
          </p:cNvPicPr>
          <p:nvPr/>
        </p:nvPicPr>
        <p:blipFill rotWithShape="1">
          <a:blip r:embed="rId2"/>
          <a:srcRect t="5987"/>
          <a:stretch/>
        </p:blipFill>
        <p:spPr>
          <a:xfrm>
            <a:off x="4260922" y="988584"/>
            <a:ext cx="4511847" cy="3453601"/>
          </a:xfrm>
          <a:prstGeom prst="rect">
            <a:avLst/>
          </a:prstGeom>
        </p:spPr>
      </p:pic>
      <p:pic>
        <p:nvPicPr>
          <p:cNvPr id="9" name="Picture 8">
            <a:extLst>
              <a:ext uri="{FF2B5EF4-FFF2-40B4-BE49-F238E27FC236}">
                <a16:creationId xmlns:a16="http://schemas.microsoft.com/office/drawing/2014/main" id="{22101FF3-6FA0-0746-8C7B-4B7CB7F16335}"/>
              </a:ext>
            </a:extLst>
          </p:cNvPr>
          <p:cNvPicPr>
            <a:picLocks noChangeAspect="1"/>
          </p:cNvPicPr>
          <p:nvPr/>
        </p:nvPicPr>
        <p:blipFill>
          <a:blip r:embed="rId3"/>
          <a:stretch>
            <a:fillRect/>
          </a:stretch>
        </p:blipFill>
        <p:spPr>
          <a:xfrm>
            <a:off x="371231" y="1069061"/>
            <a:ext cx="3391788" cy="3254686"/>
          </a:xfrm>
          <a:prstGeom prst="rect">
            <a:avLst/>
          </a:prstGeom>
        </p:spPr>
      </p:pic>
    </p:spTree>
    <p:extLst>
      <p:ext uri="{BB962C8B-B14F-4D97-AF65-F5344CB8AC3E}">
        <p14:creationId xmlns:p14="http://schemas.microsoft.com/office/powerpoint/2010/main" val="3724403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632A8-6E8A-4D7C-95B2-08D29F271096}"/>
              </a:ext>
            </a:extLst>
          </p:cNvPr>
          <p:cNvSpPr>
            <a:spLocks noGrp="1"/>
          </p:cNvSpPr>
          <p:nvPr>
            <p:ph type="title"/>
          </p:nvPr>
        </p:nvSpPr>
        <p:spPr/>
        <p:txBody>
          <a:bodyPr/>
          <a:lstStyle/>
          <a:p>
            <a:pPr algn="ctr"/>
            <a:r>
              <a:rPr lang="en-US" dirty="0"/>
              <a:t>Questions?</a:t>
            </a:r>
          </a:p>
        </p:txBody>
      </p:sp>
      <p:sp>
        <p:nvSpPr>
          <p:cNvPr id="4" name="Slide Number Placeholder 3">
            <a:extLst>
              <a:ext uri="{FF2B5EF4-FFF2-40B4-BE49-F238E27FC236}">
                <a16:creationId xmlns:a16="http://schemas.microsoft.com/office/drawing/2014/main" id="{D2B2334F-A842-4677-8D52-23433A32B8E8}"/>
              </a:ext>
            </a:extLst>
          </p:cNvPr>
          <p:cNvSpPr>
            <a:spLocks noGrp="1"/>
          </p:cNvSpPr>
          <p:nvPr>
            <p:ph type="sldNum" sz="quarter" idx="12"/>
          </p:nvPr>
        </p:nvSpPr>
        <p:spPr/>
        <p:txBody>
          <a:bodyPr/>
          <a:lstStyle/>
          <a:p>
            <a:fld id="{6E2D2B3B-882E-40F3-A32F-6DD516915044}" type="slidenum">
              <a:rPr lang="en-US" smtClean="0"/>
              <a:pPr/>
              <a:t>25</a:t>
            </a:fld>
            <a:endParaRPr lang="en-US"/>
          </a:p>
        </p:txBody>
      </p:sp>
      <p:pic>
        <p:nvPicPr>
          <p:cNvPr id="2052" name="Picture 4" descr="Let's Stop HIV Together">
            <a:extLst>
              <a:ext uri="{FF2B5EF4-FFF2-40B4-BE49-F238E27FC236}">
                <a16:creationId xmlns:a16="http://schemas.microsoft.com/office/drawing/2014/main" id="{80204279-A19F-7F46-BE5A-242E8F89F8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117805"/>
            <a:ext cx="4458889" cy="318492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4DDD0F20-B54D-7544-9733-3840E8EED46A}"/>
              </a:ext>
            </a:extLst>
          </p:cNvPr>
          <p:cNvSpPr txBox="1"/>
          <p:nvPr/>
        </p:nvSpPr>
        <p:spPr>
          <a:xfrm>
            <a:off x="2100384" y="4717396"/>
            <a:ext cx="5029200" cy="369332"/>
          </a:xfrm>
          <a:prstGeom prst="rect">
            <a:avLst/>
          </a:prstGeom>
          <a:noFill/>
        </p:spPr>
        <p:txBody>
          <a:bodyPr wrap="square" rtlCol="0">
            <a:spAutoFit/>
          </a:bodyPr>
          <a:lstStyle/>
          <a:p>
            <a:r>
              <a:rPr lang="en-US" dirty="0">
                <a:solidFill>
                  <a:schemeClr val="bg1"/>
                </a:solidFill>
              </a:rPr>
              <a:t>https://</a:t>
            </a:r>
            <a:r>
              <a:rPr lang="en-US" dirty="0" err="1">
                <a:solidFill>
                  <a:schemeClr val="bg1"/>
                </a:solidFill>
              </a:rPr>
              <a:t>www.cdc.gov</a:t>
            </a:r>
            <a:r>
              <a:rPr lang="en-US" dirty="0">
                <a:solidFill>
                  <a:schemeClr val="bg1"/>
                </a:solidFill>
              </a:rPr>
              <a:t>/</a:t>
            </a:r>
            <a:r>
              <a:rPr lang="en-US" dirty="0" err="1">
                <a:solidFill>
                  <a:schemeClr val="bg1"/>
                </a:solidFill>
              </a:rPr>
              <a:t>stophivtogether</a:t>
            </a:r>
            <a:r>
              <a:rPr lang="en-US" dirty="0">
                <a:solidFill>
                  <a:schemeClr val="bg1"/>
                </a:solidFill>
              </a:rPr>
              <a:t>/</a:t>
            </a:r>
            <a:r>
              <a:rPr lang="en-US" dirty="0" err="1">
                <a:solidFill>
                  <a:schemeClr val="bg1"/>
                </a:solidFill>
              </a:rPr>
              <a:t>index.html</a:t>
            </a:r>
            <a:endParaRPr lang="en-US" dirty="0">
              <a:solidFill>
                <a:schemeClr val="bg1"/>
              </a:solidFill>
            </a:endParaRPr>
          </a:p>
        </p:txBody>
      </p:sp>
    </p:spTree>
    <p:extLst>
      <p:ext uri="{BB962C8B-B14F-4D97-AF65-F5344CB8AC3E}">
        <p14:creationId xmlns:p14="http://schemas.microsoft.com/office/powerpoint/2010/main" val="2236404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E2CA402-6AE9-8542-9F3A-CF1F1B3131B3}"/>
              </a:ext>
            </a:extLst>
          </p:cNvPr>
          <p:cNvSpPr>
            <a:spLocks noGrp="1"/>
          </p:cNvSpPr>
          <p:nvPr>
            <p:ph type="title"/>
          </p:nvPr>
        </p:nvSpPr>
        <p:spPr>
          <a:xfrm>
            <a:off x="457200" y="-19050"/>
            <a:ext cx="8315569" cy="857250"/>
          </a:xfrm>
        </p:spPr>
        <p:txBody>
          <a:bodyPr/>
          <a:lstStyle/>
          <a:p>
            <a:pPr algn="ctr"/>
            <a:r>
              <a:rPr lang="en-US" dirty="0">
                <a:solidFill>
                  <a:srgbClr val="C00000"/>
                </a:solidFill>
              </a:rPr>
              <a:t>References and Resources</a:t>
            </a:r>
          </a:p>
        </p:txBody>
      </p:sp>
      <p:sp>
        <p:nvSpPr>
          <p:cNvPr id="7" name="Slide Number Placeholder 6"/>
          <p:cNvSpPr>
            <a:spLocks noGrp="1"/>
          </p:cNvSpPr>
          <p:nvPr>
            <p:ph type="sldNum" sz="quarter" idx="12"/>
          </p:nvPr>
        </p:nvSpPr>
        <p:spPr/>
        <p:txBody>
          <a:bodyPr/>
          <a:lstStyle/>
          <a:p>
            <a:fld id="{9F49499B-0A11-F941-988B-5A98BBA90756}" type="slidenum">
              <a:rPr lang="en-US" smtClean="0">
                <a:solidFill>
                  <a:srgbClr val="FFFFFF"/>
                </a:solidFill>
              </a:rPr>
              <a:pPr/>
              <a:t>26</a:t>
            </a:fld>
            <a:endParaRPr lang="en-US">
              <a:solidFill>
                <a:srgbClr val="FFFFFF"/>
              </a:solidFill>
            </a:endParaRPr>
          </a:p>
        </p:txBody>
      </p:sp>
      <p:sp>
        <p:nvSpPr>
          <p:cNvPr id="2" name="Content Placeholder 1"/>
          <p:cNvSpPr>
            <a:spLocks noGrp="1"/>
          </p:cNvSpPr>
          <p:nvPr>
            <p:ph idx="1"/>
          </p:nvPr>
        </p:nvSpPr>
        <p:spPr>
          <a:xfrm>
            <a:off x="457200" y="1002927"/>
            <a:ext cx="8315569" cy="3275474"/>
          </a:xfrm>
        </p:spPr>
        <p:txBody>
          <a:bodyPr>
            <a:noAutofit/>
          </a:bodyPr>
          <a:lstStyle/>
          <a:p>
            <a:r>
              <a:rPr lang="en-US" sz="1800">
                <a:hlinkClick r:id="rId2"/>
              </a:rPr>
              <a:t>http://www.interprofessionalprofessionalism.org/</a:t>
            </a:r>
            <a:endParaRPr lang="en-US" sz="1800"/>
          </a:p>
          <a:p>
            <a:r>
              <a:rPr lang="en-US" sz="1800" b="0" i="0" u="none" strike="noStrike" baseline="0">
                <a:solidFill>
                  <a:srgbClr val="000000"/>
                </a:solidFill>
                <a:latin typeface="Arial" panose="020B0604020202020204" pitchFamily="34" charset="0"/>
              </a:rPr>
              <a:t>Interprofessional Education Collaborative. (2016). Core competencies for interprofessional collaborative practice: 2016 update. Washington, DC: Interprofessional Education Collaborative. </a:t>
            </a:r>
          </a:p>
          <a:p>
            <a:r>
              <a:rPr lang="en-US" sz="1800">
                <a:solidFill>
                  <a:srgbClr val="000000"/>
                </a:solidFill>
                <a:latin typeface="Arial" panose="020B0604020202020204" pitchFamily="34" charset="0"/>
              </a:rPr>
              <a:t>Resources for HIV Medicine</a:t>
            </a:r>
          </a:p>
          <a:p>
            <a:pPr lvl="1"/>
            <a:r>
              <a:rPr lang="en-US" sz="1800"/>
              <a:t>National HIV Curriculum (</a:t>
            </a:r>
            <a:r>
              <a:rPr lang="en-US" sz="1800">
                <a:hlinkClick r:id="rId3"/>
              </a:rPr>
              <a:t>https://www.hiv.uw.edu/</a:t>
            </a:r>
            <a:r>
              <a:rPr lang="en-US" sz="1800"/>
              <a:t>)</a:t>
            </a:r>
          </a:p>
          <a:p>
            <a:pPr lvl="1"/>
            <a:r>
              <a:rPr lang="en-US" sz="1800"/>
              <a:t>Guidelines for the prevention and treatment of opportunistic infections in adults and adolescents with HIV: recommendations from the Centers for Disease Control and Prevention, the National Institutes of Health, and the HIV Medicine Association of the Infectious Society of America. Available at: </a:t>
            </a:r>
            <a:r>
              <a:rPr lang="en-US" sz="1800">
                <a:hlinkClick r:id="rId4"/>
              </a:rPr>
              <a:t>https://clinicalinfo.hiv.gov/</a:t>
            </a:r>
            <a:endParaRPr lang="en-US" sz="1800"/>
          </a:p>
        </p:txBody>
      </p:sp>
    </p:spTree>
    <p:extLst>
      <p:ext uri="{BB962C8B-B14F-4D97-AF65-F5344CB8AC3E}">
        <p14:creationId xmlns:p14="http://schemas.microsoft.com/office/powerpoint/2010/main" val="17490276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27</a:t>
            </a:fld>
            <a:endParaRPr lang="en-US" dirty="0">
              <a:solidFill>
                <a:srgbClr val="FFFFFF"/>
              </a:solidFill>
              <a:latin typeface="Aria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3999" cy="5143500"/>
          </a:xfrm>
          <a:prstGeom prst="rect">
            <a:avLst/>
          </a:prstGeom>
        </p:spPr>
      </p:pic>
    </p:spTree>
    <p:extLst>
      <p:ext uri="{BB962C8B-B14F-4D97-AF65-F5344CB8AC3E}">
        <p14:creationId xmlns:p14="http://schemas.microsoft.com/office/powerpoint/2010/main" val="1882297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31D-9E06-F442-8B0E-19C2CFB3FE4E}"/>
              </a:ext>
            </a:extLst>
          </p:cNvPr>
          <p:cNvSpPr>
            <a:spLocks noGrp="1"/>
          </p:cNvSpPr>
          <p:nvPr>
            <p:ph type="title"/>
          </p:nvPr>
        </p:nvSpPr>
        <p:spPr>
          <a:xfrm>
            <a:off x="457202" y="205981"/>
            <a:ext cx="8074586" cy="353696"/>
          </a:xfrm>
        </p:spPr>
        <p:txBody>
          <a:bodyPr/>
          <a:lstStyle/>
          <a:p>
            <a:pPr algn="ctr"/>
            <a:r>
              <a:rPr lang="en-US" dirty="0"/>
              <a:t>SCAETC Social Media </a:t>
            </a:r>
          </a:p>
        </p:txBody>
      </p:sp>
      <p:pic>
        <p:nvPicPr>
          <p:cNvPr id="6" name="Content Placeholder 5">
            <a:extLst>
              <a:ext uri="{FF2B5EF4-FFF2-40B4-BE49-F238E27FC236}">
                <a16:creationId xmlns:a16="http://schemas.microsoft.com/office/drawing/2014/main" id="{0487A2FD-CC82-E343-AA40-B010D15011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0883" y="819150"/>
            <a:ext cx="6842234" cy="3848758"/>
          </a:xfrm>
        </p:spPr>
      </p:pic>
      <p:sp>
        <p:nvSpPr>
          <p:cNvPr id="4" name="Slide Number Placeholder 3">
            <a:extLst>
              <a:ext uri="{FF2B5EF4-FFF2-40B4-BE49-F238E27FC236}">
                <a16:creationId xmlns:a16="http://schemas.microsoft.com/office/drawing/2014/main" id="{306AFD56-2FB3-A44E-97CB-CC04AB092226}"/>
              </a:ext>
            </a:extLst>
          </p:cNvPr>
          <p:cNvSpPr>
            <a:spLocks noGrp="1"/>
          </p:cNvSpPr>
          <p:nvPr>
            <p:ph type="sldNum" sz="quarter" idx="12"/>
          </p:nvPr>
        </p:nvSpPr>
        <p:spPr/>
        <p:txBody>
          <a:bodyPr/>
          <a:lstStyle/>
          <a:p>
            <a:pPr defTabSz="914378"/>
            <a:fld id="{6E2D2B3B-882E-40F3-A32F-6DD516915044}" type="slidenum">
              <a:rPr lang="en-US">
                <a:solidFill>
                  <a:srgbClr val="FFFFFF"/>
                </a:solidFill>
                <a:latin typeface="Arial"/>
              </a:rPr>
              <a:pPr defTabSz="914378"/>
              <a:t>28</a:t>
            </a:fld>
            <a:endParaRPr lang="en-US" dirty="0">
              <a:solidFill>
                <a:srgbClr val="FFFFFF"/>
              </a:solidFill>
              <a:latin typeface="Arial"/>
            </a:endParaRPr>
          </a:p>
        </p:txBody>
      </p:sp>
    </p:spTree>
    <p:extLst>
      <p:ext uri="{BB962C8B-B14F-4D97-AF65-F5344CB8AC3E}">
        <p14:creationId xmlns:p14="http://schemas.microsoft.com/office/powerpoint/2010/main" val="24664601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485900" y="205978"/>
            <a:ext cx="6236677" cy="536972"/>
          </a:xfrm>
        </p:spPr>
        <p:txBody>
          <a:bodyPr/>
          <a:lstStyle/>
          <a:p>
            <a:pPr algn="ctr"/>
            <a:r>
              <a:rPr lang="en-US" dirty="0"/>
              <a:t>Resources</a:t>
            </a:r>
          </a:p>
        </p:txBody>
      </p:sp>
      <p:sp>
        <p:nvSpPr>
          <p:cNvPr id="6" name="Content Placeholder 5"/>
          <p:cNvSpPr>
            <a:spLocks noGrp="1"/>
          </p:cNvSpPr>
          <p:nvPr>
            <p:ph sz="half" idx="1"/>
          </p:nvPr>
        </p:nvSpPr>
        <p:spPr>
          <a:xfrm>
            <a:off x="0" y="895350"/>
            <a:ext cx="4743450" cy="3771900"/>
          </a:xfrm>
        </p:spPr>
        <p:txBody>
          <a:bodyPr>
            <a:normAutofit fontScale="85000" lnSpcReduction="20000"/>
          </a:bodyPr>
          <a:lstStyle/>
          <a:p>
            <a:r>
              <a:rPr lang="en-US" dirty="0"/>
              <a:t>National Clinician  Consultation Center </a:t>
            </a:r>
            <a:r>
              <a:rPr lang="en-US" sz="1800" dirty="0">
                <a:hlinkClick r:id="rId3"/>
              </a:rPr>
              <a:t>http://nccc.ucsf.edu/</a:t>
            </a:r>
            <a:endParaRPr lang="en-US" sz="1950" dirty="0"/>
          </a:p>
          <a:p>
            <a:pPr lvl="1"/>
            <a:r>
              <a:rPr lang="en-US" dirty="0"/>
              <a:t>HIV Management</a:t>
            </a:r>
          </a:p>
          <a:p>
            <a:pPr lvl="1"/>
            <a:r>
              <a:rPr lang="en-US" dirty="0"/>
              <a:t>Perinatal HIV </a:t>
            </a:r>
          </a:p>
          <a:p>
            <a:pPr lvl="1"/>
            <a:r>
              <a:rPr lang="en-US" dirty="0"/>
              <a:t>HIV PrEP </a:t>
            </a:r>
          </a:p>
          <a:p>
            <a:pPr lvl="1"/>
            <a:r>
              <a:rPr lang="en-US" dirty="0"/>
              <a:t>HIV PEP line</a:t>
            </a:r>
          </a:p>
          <a:p>
            <a:pPr lvl="1"/>
            <a:r>
              <a:rPr lang="en-US" dirty="0"/>
              <a:t>HCV Management</a:t>
            </a:r>
          </a:p>
          <a:p>
            <a:pPr lvl="1"/>
            <a:r>
              <a:rPr lang="en-US" dirty="0"/>
              <a:t>Substance Use Management</a:t>
            </a:r>
          </a:p>
          <a:p>
            <a:pPr lvl="1"/>
            <a:endParaRPr lang="en-US" sz="600" dirty="0"/>
          </a:p>
          <a:p>
            <a:r>
              <a:rPr lang="en-US" dirty="0"/>
              <a:t>Present case on ECHO   </a:t>
            </a:r>
            <a:r>
              <a:rPr lang="en-US" sz="1900" dirty="0">
                <a:hlinkClick r:id="rId4"/>
              </a:rPr>
              <a:t>https://hsc.unm.edu/scaetc/programs-services/echo.html</a:t>
            </a:r>
            <a:endParaRPr lang="en-US" sz="1900" dirty="0"/>
          </a:p>
          <a:p>
            <a:endParaRPr lang="en-US" sz="2200" dirty="0"/>
          </a:p>
        </p:txBody>
      </p:sp>
      <p:sp>
        <p:nvSpPr>
          <p:cNvPr id="7" name="Content Placeholder 6"/>
          <p:cNvSpPr>
            <a:spLocks noGrp="1"/>
          </p:cNvSpPr>
          <p:nvPr>
            <p:ph sz="half" idx="2"/>
          </p:nvPr>
        </p:nvSpPr>
        <p:spPr>
          <a:xfrm>
            <a:off x="4629150" y="895350"/>
            <a:ext cx="4451278" cy="3771900"/>
          </a:xfrm>
        </p:spPr>
        <p:txBody>
          <a:bodyPr>
            <a:normAutofit fontScale="77500" lnSpcReduction="20000"/>
          </a:bodyPr>
          <a:lstStyle/>
          <a:p>
            <a:r>
              <a:rPr lang="en-US" dirty="0"/>
              <a:t>AETC National HIV Curriculum </a:t>
            </a:r>
            <a:r>
              <a:rPr lang="en-US" sz="1900" dirty="0">
                <a:hlinkClick r:id="rId5"/>
              </a:rPr>
              <a:t>https://aidsetc.org/nhc</a:t>
            </a:r>
            <a:endParaRPr lang="en-US" sz="1900" dirty="0"/>
          </a:p>
          <a:p>
            <a:endParaRPr lang="en-US" sz="900" dirty="0"/>
          </a:p>
          <a:p>
            <a:r>
              <a:rPr lang="en-US" dirty="0"/>
              <a:t>AETC National Coordinating Resource Center </a:t>
            </a:r>
            <a:r>
              <a:rPr lang="en-US" sz="1900" dirty="0">
                <a:hlinkClick r:id="rId6"/>
              </a:rPr>
              <a:t>https://targethiv.org/library/aetc-national-coordinating-resource-center-0</a:t>
            </a:r>
            <a:endParaRPr lang="en-US" dirty="0"/>
          </a:p>
          <a:p>
            <a:endParaRPr lang="en-US" sz="800" dirty="0"/>
          </a:p>
          <a:p>
            <a:r>
              <a:rPr lang="en-US" sz="3200" dirty="0"/>
              <a:t>HIVMA Resource Directory </a:t>
            </a:r>
            <a:r>
              <a:rPr lang="en-US" sz="2100" dirty="0">
                <a:hlinkClick r:id="rId7"/>
              </a:rPr>
              <a:t>https://www.hivma.org/globalassets/ektron-import/hivma/hivma-resource-directory.pdf</a:t>
            </a:r>
            <a:r>
              <a:rPr lang="en-US" sz="2100" dirty="0"/>
              <a:t> </a:t>
            </a:r>
          </a:p>
          <a:p>
            <a:endParaRPr lang="en-US" sz="1000" dirty="0"/>
          </a:p>
          <a:p>
            <a:r>
              <a:rPr lang="en-US" dirty="0"/>
              <a:t>Additional trainings </a:t>
            </a:r>
            <a:r>
              <a:rPr lang="en-US" sz="2600" dirty="0">
                <a:hlinkClick r:id="rId8"/>
              </a:rPr>
              <a:t>scaetcecho@salud.unm.edu</a:t>
            </a:r>
            <a:endParaRPr lang="en-US" sz="2600" dirty="0"/>
          </a:p>
          <a:p>
            <a:r>
              <a:rPr lang="en-US" sz="2600" dirty="0">
                <a:hlinkClick r:id="rId9"/>
              </a:rPr>
              <a:t>www.scaetc.org</a:t>
            </a:r>
            <a:endParaRPr lang="en-US" sz="2600" dirty="0"/>
          </a:p>
        </p:txBody>
      </p:sp>
      <p:sp>
        <p:nvSpPr>
          <p:cNvPr id="4" name="Slide Number Placeholder 3"/>
          <p:cNvSpPr>
            <a:spLocks noGrp="1"/>
          </p:cNvSpPr>
          <p:nvPr>
            <p:ph type="sldNum" sz="quarter" idx="12"/>
          </p:nvPr>
        </p:nvSpPr>
        <p:spPr/>
        <p:txBody>
          <a:bodyPr/>
          <a:lstStyle/>
          <a:p>
            <a:fld id="{6E2D2B3B-882E-40F3-A32F-6DD516915044}" type="slidenum">
              <a:rPr lang="en-US" smtClean="0"/>
              <a:pPr/>
              <a:t>29</a:t>
            </a:fld>
            <a:endParaRPr lang="en-US" dirty="0"/>
          </a:p>
        </p:txBody>
      </p:sp>
    </p:spTree>
    <p:extLst>
      <p:ext uri="{BB962C8B-B14F-4D97-AF65-F5344CB8AC3E}">
        <p14:creationId xmlns:p14="http://schemas.microsoft.com/office/powerpoint/2010/main" val="1232202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40979" y="550843"/>
            <a:ext cx="8887718" cy="41135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70D79F-3DF9-419E-A15C-FECE32E9D9F4}"/>
              </a:ext>
            </a:extLst>
          </p:cNvPr>
          <p:cNvSpPr>
            <a:spLocks noGrp="1"/>
          </p:cNvSpPr>
          <p:nvPr>
            <p:ph type="title"/>
          </p:nvPr>
        </p:nvSpPr>
        <p:spPr>
          <a:xfrm>
            <a:off x="372656" y="-141941"/>
            <a:ext cx="8315569" cy="857250"/>
          </a:xfrm>
        </p:spPr>
        <p:txBody>
          <a:bodyPr/>
          <a:lstStyle/>
          <a:p>
            <a:pPr algn="ctr"/>
            <a:r>
              <a:rPr lang="en-US" sz="3600" b="1" dirty="0"/>
              <a:t>CHIPS Faculty and Collaborators</a:t>
            </a:r>
          </a:p>
        </p:txBody>
      </p:sp>
      <p:sp>
        <p:nvSpPr>
          <p:cNvPr id="4" name="Slide Number Placeholder 3">
            <a:extLst>
              <a:ext uri="{FF2B5EF4-FFF2-40B4-BE49-F238E27FC236}">
                <a16:creationId xmlns:a16="http://schemas.microsoft.com/office/drawing/2014/main" id="{2A29D322-D6A4-42B4-8691-86D57BD932D3}"/>
              </a:ext>
            </a:extLst>
          </p:cNvPr>
          <p:cNvSpPr>
            <a:spLocks noGrp="1"/>
          </p:cNvSpPr>
          <p:nvPr>
            <p:ph type="sldNum" sz="quarter" idx="12"/>
          </p:nvPr>
        </p:nvSpPr>
        <p:spPr/>
        <p:txBody>
          <a:bodyPr/>
          <a:lstStyle/>
          <a:p>
            <a:fld id="{6E2D2B3B-882E-40F3-A32F-6DD516915044}" type="slidenum">
              <a:rPr lang="en-US" smtClean="0"/>
              <a:pPr/>
              <a:t>3</a:t>
            </a:fld>
            <a:endParaRPr lang="en-US"/>
          </a:p>
        </p:txBody>
      </p:sp>
      <p:grpSp>
        <p:nvGrpSpPr>
          <p:cNvPr id="37" name="Group 36"/>
          <p:cNvGrpSpPr/>
          <p:nvPr/>
        </p:nvGrpSpPr>
        <p:grpSpPr>
          <a:xfrm>
            <a:off x="3786769" y="769475"/>
            <a:ext cx="1240307" cy="1903501"/>
            <a:chOff x="7313456" y="743934"/>
            <a:chExt cx="1240307" cy="1903501"/>
          </a:xfrm>
        </p:grpSpPr>
        <p:pic>
          <p:nvPicPr>
            <p:cNvPr id="5" name="Picture 4">
              <a:extLst>
                <a:ext uri="{FF2B5EF4-FFF2-40B4-BE49-F238E27FC236}">
                  <a16:creationId xmlns:a16="http://schemas.microsoft.com/office/drawing/2014/main" id="{D1CB829C-3031-4287-96C1-8393B4C695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2175" y="743934"/>
              <a:ext cx="1161588" cy="439997"/>
            </a:xfrm>
            <a:prstGeom prst="rect">
              <a:avLst/>
            </a:prstGeom>
          </p:spPr>
        </p:pic>
        <p:pic>
          <p:nvPicPr>
            <p:cNvPr id="6" name="Picture 5">
              <a:extLst>
                <a:ext uri="{FF2B5EF4-FFF2-40B4-BE49-F238E27FC236}">
                  <a16:creationId xmlns:a16="http://schemas.microsoft.com/office/drawing/2014/main" id="{E5A8F149-321C-4EA7-8467-819484E8A3F4}"/>
                </a:ext>
              </a:extLst>
            </p:cNvPr>
            <p:cNvPicPr preferRelativeResize="0">
              <a:picLocks/>
            </p:cNvPicPr>
            <p:nvPr/>
          </p:nvPicPr>
          <p:blipFill>
            <a:blip r:embed="rId4"/>
            <a:stretch>
              <a:fillRect/>
            </a:stretch>
          </p:blipFill>
          <p:spPr>
            <a:xfrm>
              <a:off x="7491322" y="1259592"/>
              <a:ext cx="914400" cy="914400"/>
            </a:xfrm>
            <a:prstGeom prst="rect">
              <a:avLst/>
            </a:prstGeom>
            <a:ln>
              <a:noFill/>
            </a:ln>
            <a:effectLst/>
          </p:spPr>
        </p:pic>
        <p:sp>
          <p:nvSpPr>
            <p:cNvPr id="7" name="Content Placeholder 2">
              <a:extLst>
                <a:ext uri="{FF2B5EF4-FFF2-40B4-BE49-F238E27FC236}">
                  <a16:creationId xmlns:a16="http://schemas.microsoft.com/office/drawing/2014/main" id="{6EDC2F6A-A2F7-482C-BB1D-80B9FA911F38}"/>
                </a:ext>
              </a:extLst>
            </p:cNvPr>
            <p:cNvSpPr txBox="1">
              <a:spLocks/>
            </p:cNvSpPr>
            <p:nvPr/>
          </p:nvSpPr>
          <p:spPr>
            <a:xfrm>
              <a:off x="7313456" y="2164701"/>
              <a:ext cx="1228754" cy="482734"/>
            </a:xfrm>
            <a:prstGeom prst="rect">
              <a:avLst/>
            </a:prstGeom>
          </p:spPr>
          <p:txBody>
            <a:bodyPr vert="horz" lIns="91440" tIns="45720" rIns="91440" bIns="45720" rtlCol="0">
              <a:normAutofit fontScale="47500" lnSpcReduction="20000"/>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Wingdings" charset="2"/>
                <a:buNone/>
              </a:pPr>
              <a:r>
                <a:rPr lang="en-US" sz="1200" b="1" dirty="0"/>
                <a:t>Steven Woods, </a:t>
              </a:r>
              <a:r>
                <a:rPr lang="en-US" sz="1200" b="1" dirty="0" err="1"/>
                <a:t>Psy,D</a:t>
              </a:r>
              <a:r>
                <a:rPr lang="en-US" sz="1200" b="1" dirty="0"/>
                <a:t>.</a:t>
              </a:r>
            </a:p>
            <a:p>
              <a:pPr marL="114300" indent="0">
                <a:buFont typeface="Wingdings" charset="2"/>
                <a:buNone/>
              </a:pPr>
              <a:r>
                <a:rPr lang="en-US" sz="1200" dirty="0"/>
                <a:t>Professor</a:t>
              </a:r>
            </a:p>
            <a:p>
              <a:pPr marL="114300" indent="0">
                <a:buFont typeface="Wingdings" charset="2"/>
                <a:buNone/>
              </a:pPr>
              <a:r>
                <a:rPr lang="en-US" sz="1200" dirty="0"/>
                <a:t>University of Houston</a:t>
              </a:r>
            </a:p>
            <a:p>
              <a:pPr marL="114300" indent="0">
                <a:buFont typeface="Wingdings" charset="2"/>
                <a:buNone/>
              </a:pPr>
              <a:r>
                <a:rPr lang="en-US" sz="1200" dirty="0"/>
                <a:t>Department of Psychology</a:t>
              </a:r>
            </a:p>
          </p:txBody>
        </p:sp>
      </p:grpSp>
      <p:pic>
        <p:nvPicPr>
          <p:cNvPr id="9" name="Picture 8">
            <a:extLst>
              <a:ext uri="{FF2B5EF4-FFF2-40B4-BE49-F238E27FC236}">
                <a16:creationId xmlns:a16="http://schemas.microsoft.com/office/drawing/2014/main" id="{CEE75C32-116F-4941-87B0-36274D2D4C2F}"/>
              </a:ext>
            </a:extLst>
          </p:cNvPr>
          <p:cNvPicPr>
            <a:picLocks noChangeAspect="1"/>
          </p:cNvPicPr>
          <p:nvPr/>
        </p:nvPicPr>
        <p:blipFill>
          <a:blip r:embed="rId5"/>
          <a:stretch>
            <a:fillRect/>
          </a:stretch>
        </p:blipFill>
        <p:spPr>
          <a:xfrm>
            <a:off x="1256557" y="705683"/>
            <a:ext cx="1377840" cy="461576"/>
          </a:xfrm>
          <a:prstGeom prst="rect">
            <a:avLst/>
          </a:prstGeom>
        </p:spPr>
      </p:pic>
      <p:pic>
        <p:nvPicPr>
          <p:cNvPr id="10" name="Picture 9">
            <a:extLst>
              <a:ext uri="{FF2B5EF4-FFF2-40B4-BE49-F238E27FC236}">
                <a16:creationId xmlns:a16="http://schemas.microsoft.com/office/drawing/2014/main" id="{CAA8EAD8-CE8F-4028-95D5-84E26F46AF43}"/>
              </a:ext>
            </a:extLst>
          </p:cNvPr>
          <p:cNvPicPr preferRelativeResize="0">
            <a:picLocks/>
          </p:cNvPicPr>
          <p:nvPr/>
        </p:nvPicPr>
        <p:blipFill>
          <a:blip r:embed="rId6"/>
          <a:stretch>
            <a:fillRect/>
          </a:stretch>
        </p:blipFill>
        <p:spPr>
          <a:xfrm>
            <a:off x="556977" y="1233455"/>
            <a:ext cx="914400" cy="914400"/>
          </a:xfrm>
          <a:prstGeom prst="rect">
            <a:avLst/>
          </a:prstGeom>
          <a:ln>
            <a:noFill/>
          </a:ln>
          <a:effectLst/>
        </p:spPr>
      </p:pic>
      <p:sp>
        <p:nvSpPr>
          <p:cNvPr id="11" name="Content Placeholder 2">
            <a:extLst>
              <a:ext uri="{FF2B5EF4-FFF2-40B4-BE49-F238E27FC236}">
                <a16:creationId xmlns:a16="http://schemas.microsoft.com/office/drawing/2014/main" id="{9D7FC24D-2E66-4CEE-8D0A-BF7C5D527A9C}"/>
              </a:ext>
            </a:extLst>
          </p:cNvPr>
          <p:cNvSpPr>
            <a:spLocks noGrp="1"/>
          </p:cNvSpPr>
          <p:nvPr>
            <p:ph idx="1"/>
          </p:nvPr>
        </p:nvSpPr>
        <p:spPr>
          <a:xfrm>
            <a:off x="405487" y="2144930"/>
            <a:ext cx="1265900" cy="509662"/>
          </a:xfrm>
        </p:spPr>
        <p:txBody>
          <a:bodyPr>
            <a:normAutofit fontScale="92500" lnSpcReduction="10000"/>
          </a:bodyPr>
          <a:lstStyle/>
          <a:p>
            <a:pPr marL="114300" indent="0">
              <a:buNone/>
            </a:pPr>
            <a:r>
              <a:rPr lang="en-US" sz="700" b="1" dirty="0"/>
              <a:t>Shital Patel, MD</a:t>
            </a:r>
          </a:p>
          <a:p>
            <a:pPr marL="114300" indent="0">
              <a:buNone/>
            </a:pPr>
            <a:r>
              <a:rPr lang="en-US" sz="700" dirty="0"/>
              <a:t>Assistant Professor</a:t>
            </a:r>
          </a:p>
          <a:p>
            <a:pPr marL="114300" indent="0">
              <a:buNone/>
            </a:pPr>
            <a:r>
              <a:rPr lang="en-US" sz="700" dirty="0"/>
              <a:t>Infectious Diseases</a:t>
            </a:r>
          </a:p>
          <a:p>
            <a:pPr marL="114300" indent="0">
              <a:buNone/>
            </a:pPr>
            <a:r>
              <a:rPr lang="en-US" sz="700" dirty="0"/>
              <a:t>Baylor College of Medicine</a:t>
            </a:r>
          </a:p>
        </p:txBody>
      </p:sp>
      <p:grpSp>
        <p:nvGrpSpPr>
          <p:cNvPr id="35" name="Group 34"/>
          <p:cNvGrpSpPr/>
          <p:nvPr/>
        </p:nvGrpSpPr>
        <p:grpSpPr>
          <a:xfrm>
            <a:off x="5814954" y="1427001"/>
            <a:ext cx="3330782" cy="2243117"/>
            <a:chOff x="2872615" y="2353955"/>
            <a:chExt cx="3330782" cy="2243117"/>
          </a:xfrm>
        </p:grpSpPr>
        <p:pic>
          <p:nvPicPr>
            <p:cNvPr id="14" name="Picture 13">
              <a:extLst>
                <a:ext uri="{FF2B5EF4-FFF2-40B4-BE49-F238E27FC236}">
                  <a16:creationId xmlns:a16="http://schemas.microsoft.com/office/drawing/2014/main" id="{187100F2-5793-4022-89BC-8EE73E62A0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08383" y="2353955"/>
              <a:ext cx="2286806" cy="586956"/>
            </a:xfrm>
            <a:prstGeom prst="rect">
              <a:avLst/>
            </a:prstGeom>
          </p:spPr>
        </p:pic>
        <p:pic>
          <p:nvPicPr>
            <p:cNvPr id="15" name="Picture 14">
              <a:extLst>
                <a:ext uri="{FF2B5EF4-FFF2-40B4-BE49-F238E27FC236}">
                  <a16:creationId xmlns:a16="http://schemas.microsoft.com/office/drawing/2014/main" id="{80376A31-0DBC-4C3E-B1CF-16866EDF6AF2}"/>
                </a:ext>
              </a:extLst>
            </p:cNvPr>
            <p:cNvPicPr preferRelativeResize="0">
              <a:picLocks/>
            </p:cNvPicPr>
            <p:nvPr/>
          </p:nvPicPr>
          <p:blipFill>
            <a:blip r:embed="rId8"/>
            <a:stretch>
              <a:fillRect/>
            </a:stretch>
          </p:blipFill>
          <p:spPr>
            <a:xfrm>
              <a:off x="3075091" y="2987033"/>
              <a:ext cx="917157" cy="914400"/>
            </a:xfrm>
            <a:prstGeom prst="rect">
              <a:avLst/>
            </a:prstGeom>
            <a:ln>
              <a:noFill/>
            </a:ln>
            <a:effectLst/>
          </p:spPr>
        </p:pic>
        <p:sp>
          <p:nvSpPr>
            <p:cNvPr id="16" name="Content Placeholder 2">
              <a:extLst>
                <a:ext uri="{FF2B5EF4-FFF2-40B4-BE49-F238E27FC236}">
                  <a16:creationId xmlns:a16="http://schemas.microsoft.com/office/drawing/2014/main" id="{4D8E2AA7-4DBF-43F7-A1A9-D04B5BA2FA75}"/>
                </a:ext>
              </a:extLst>
            </p:cNvPr>
            <p:cNvSpPr txBox="1">
              <a:spLocks/>
            </p:cNvSpPr>
            <p:nvPr/>
          </p:nvSpPr>
          <p:spPr>
            <a:xfrm>
              <a:off x="2872615" y="3909103"/>
              <a:ext cx="1253363" cy="597049"/>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Wingdings" charset="2"/>
                <a:buNone/>
              </a:pPr>
              <a:r>
                <a:rPr lang="en-US" sz="700" b="1" dirty="0"/>
                <a:t>Padmavathy Ramaswamy, PhD</a:t>
              </a:r>
            </a:p>
            <a:p>
              <a:pPr marL="114300" indent="0">
                <a:buFont typeface="Wingdings" charset="2"/>
                <a:buNone/>
              </a:pPr>
              <a:r>
                <a:rPr lang="en-US" sz="700" dirty="0"/>
                <a:t>Assistant Professor</a:t>
              </a:r>
            </a:p>
            <a:p>
              <a:pPr marL="114300" indent="0">
                <a:buFont typeface="Wingdings" charset="2"/>
                <a:buNone/>
              </a:pPr>
              <a:r>
                <a:rPr lang="en-US" sz="700" dirty="0"/>
                <a:t>Cizik School of Nursing</a:t>
              </a:r>
            </a:p>
            <a:p>
              <a:pPr marL="114300" indent="0">
                <a:buFont typeface="Wingdings" charset="2"/>
                <a:buNone/>
              </a:pPr>
              <a:r>
                <a:rPr lang="en-US" sz="700" dirty="0"/>
                <a:t>The University of Texas</a:t>
              </a:r>
            </a:p>
            <a:p>
              <a:pPr marL="114300" indent="0">
                <a:buFont typeface="Wingdings" charset="2"/>
                <a:buNone/>
              </a:pPr>
              <a:endParaRPr lang="en-US" sz="1200" dirty="0"/>
            </a:p>
          </p:txBody>
        </p:sp>
        <p:pic>
          <p:nvPicPr>
            <p:cNvPr id="17" name="Picture 16">
              <a:extLst>
                <a:ext uri="{FF2B5EF4-FFF2-40B4-BE49-F238E27FC236}">
                  <a16:creationId xmlns:a16="http://schemas.microsoft.com/office/drawing/2014/main" id="{82BD2402-FAFC-41F3-A42F-E9CDA2D12876}"/>
                </a:ext>
              </a:extLst>
            </p:cNvPr>
            <p:cNvPicPr preferRelativeResize="0">
              <a:picLocks/>
            </p:cNvPicPr>
            <p:nvPr/>
          </p:nvPicPr>
          <p:blipFill>
            <a:blip r:embed="rId9"/>
            <a:stretch>
              <a:fillRect/>
            </a:stretch>
          </p:blipFill>
          <p:spPr>
            <a:xfrm>
              <a:off x="4094586" y="3001782"/>
              <a:ext cx="914400" cy="913032"/>
            </a:xfrm>
            <a:prstGeom prst="rect">
              <a:avLst/>
            </a:prstGeom>
            <a:ln>
              <a:noFill/>
            </a:ln>
            <a:effectLst/>
          </p:spPr>
        </p:pic>
        <p:sp>
          <p:nvSpPr>
            <p:cNvPr id="18" name="Content Placeholder 2">
              <a:extLst>
                <a:ext uri="{FF2B5EF4-FFF2-40B4-BE49-F238E27FC236}">
                  <a16:creationId xmlns:a16="http://schemas.microsoft.com/office/drawing/2014/main" id="{B99657C9-7D1A-4823-8369-97908B12C286}"/>
                </a:ext>
              </a:extLst>
            </p:cNvPr>
            <p:cNvSpPr txBox="1">
              <a:spLocks/>
            </p:cNvSpPr>
            <p:nvPr/>
          </p:nvSpPr>
          <p:spPr>
            <a:xfrm>
              <a:off x="3911653" y="3899639"/>
              <a:ext cx="1253363" cy="633005"/>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None/>
              </a:pPr>
              <a:r>
                <a:rPr lang="en-US" sz="600" b="1" dirty="0"/>
                <a:t>Erica Yu, PhD</a:t>
              </a:r>
            </a:p>
            <a:p>
              <a:pPr marL="114300" indent="0">
                <a:buNone/>
              </a:pPr>
              <a:r>
                <a:rPr lang="en-US" sz="600" dirty="0"/>
                <a:t>Associate Dean &amp; department chair</a:t>
              </a:r>
            </a:p>
            <a:p>
              <a:pPr marL="114300" indent="0">
                <a:buNone/>
              </a:pPr>
              <a:r>
                <a:rPr lang="en-US" sz="600" dirty="0"/>
                <a:t>Cizik School of Nursing</a:t>
              </a:r>
            </a:p>
            <a:p>
              <a:pPr marL="114300" indent="0">
                <a:buNone/>
              </a:pPr>
              <a:r>
                <a:rPr lang="en-US" sz="600" dirty="0"/>
                <a:t>The University of Texas</a:t>
              </a:r>
            </a:p>
          </p:txBody>
        </p:sp>
        <p:pic>
          <p:nvPicPr>
            <p:cNvPr id="19" name="Picture 18">
              <a:extLst>
                <a:ext uri="{FF2B5EF4-FFF2-40B4-BE49-F238E27FC236}">
                  <a16:creationId xmlns:a16="http://schemas.microsoft.com/office/drawing/2014/main" id="{B069CA8F-EE3E-4F01-973C-4F053346120F}"/>
                </a:ext>
              </a:extLst>
            </p:cNvPr>
            <p:cNvPicPr preferRelativeResize="0">
              <a:picLocks/>
            </p:cNvPicPr>
            <p:nvPr/>
          </p:nvPicPr>
          <p:blipFill>
            <a:blip r:embed="rId10"/>
            <a:stretch>
              <a:fillRect/>
            </a:stretch>
          </p:blipFill>
          <p:spPr>
            <a:xfrm>
              <a:off x="5100502" y="2998409"/>
              <a:ext cx="914400" cy="914400"/>
            </a:xfrm>
            <a:prstGeom prst="rect">
              <a:avLst/>
            </a:prstGeom>
          </p:spPr>
        </p:pic>
        <p:sp>
          <p:nvSpPr>
            <p:cNvPr id="20" name="Content Placeholder 2">
              <a:extLst>
                <a:ext uri="{FF2B5EF4-FFF2-40B4-BE49-F238E27FC236}">
                  <a16:creationId xmlns:a16="http://schemas.microsoft.com/office/drawing/2014/main" id="{6A73AFF9-B74D-4066-849C-D2990A30D815}"/>
                </a:ext>
              </a:extLst>
            </p:cNvPr>
            <p:cNvSpPr txBox="1">
              <a:spLocks/>
            </p:cNvSpPr>
            <p:nvPr/>
          </p:nvSpPr>
          <p:spPr>
            <a:xfrm>
              <a:off x="4937109" y="3896819"/>
              <a:ext cx="1266288" cy="700253"/>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Wingdings" charset="2"/>
                <a:buNone/>
              </a:pPr>
              <a:r>
                <a:rPr lang="en-US" sz="600" b="1" dirty="0"/>
                <a:t>Sheryl Malone-Thomas, DNP, RN, FNP-BC</a:t>
              </a:r>
            </a:p>
            <a:p>
              <a:pPr marL="114300" indent="0">
                <a:buFont typeface="Wingdings" charset="2"/>
                <a:buNone/>
              </a:pPr>
              <a:r>
                <a:rPr lang="en-US" sz="600" dirty="0"/>
                <a:t>Assistant Professor</a:t>
              </a:r>
            </a:p>
            <a:p>
              <a:pPr marL="114300" indent="0">
                <a:buNone/>
              </a:pPr>
              <a:r>
                <a:rPr lang="en-US" sz="600" dirty="0"/>
                <a:t>Cizik School of Nursing</a:t>
              </a:r>
            </a:p>
            <a:p>
              <a:pPr marL="114300" indent="0">
                <a:buNone/>
              </a:pPr>
              <a:r>
                <a:rPr lang="en-US" sz="600" dirty="0"/>
                <a:t>The University of Texas</a:t>
              </a:r>
            </a:p>
          </p:txBody>
        </p:sp>
      </p:grpSp>
      <p:grpSp>
        <p:nvGrpSpPr>
          <p:cNvPr id="54" name="Group 53"/>
          <p:cNvGrpSpPr/>
          <p:nvPr/>
        </p:nvGrpSpPr>
        <p:grpSpPr>
          <a:xfrm>
            <a:off x="1499912" y="1232172"/>
            <a:ext cx="1309085" cy="1422939"/>
            <a:chOff x="1389742" y="1232172"/>
            <a:chExt cx="1309085" cy="1422939"/>
          </a:xfrm>
        </p:grpSpPr>
        <p:pic>
          <p:nvPicPr>
            <p:cNvPr id="12" name="Picture 11">
              <a:extLst>
                <a:ext uri="{FF2B5EF4-FFF2-40B4-BE49-F238E27FC236}">
                  <a16:creationId xmlns:a16="http://schemas.microsoft.com/office/drawing/2014/main" id="{3ABC84C6-DF59-4B4A-B557-CE8C4813718E}"/>
                </a:ext>
              </a:extLst>
            </p:cNvPr>
            <p:cNvPicPr preferRelativeResize="0">
              <a:picLocks/>
            </p:cNvPicPr>
            <p:nvPr/>
          </p:nvPicPr>
          <p:blipFill>
            <a:blip r:embed="rId11"/>
            <a:stretch>
              <a:fillRect/>
            </a:stretch>
          </p:blipFill>
          <p:spPr>
            <a:xfrm>
              <a:off x="1560958" y="1232172"/>
              <a:ext cx="914400" cy="914400"/>
            </a:xfrm>
            <a:prstGeom prst="rect">
              <a:avLst/>
            </a:prstGeom>
            <a:ln>
              <a:noFill/>
            </a:ln>
            <a:effectLst/>
          </p:spPr>
        </p:pic>
        <p:sp>
          <p:nvSpPr>
            <p:cNvPr id="28" name="Content Placeholder 2">
              <a:extLst>
                <a:ext uri="{FF2B5EF4-FFF2-40B4-BE49-F238E27FC236}">
                  <a16:creationId xmlns:a16="http://schemas.microsoft.com/office/drawing/2014/main" id="{C2C1EF0A-E614-49F4-BE78-156B44BD460B}"/>
                </a:ext>
              </a:extLst>
            </p:cNvPr>
            <p:cNvSpPr txBox="1">
              <a:spLocks/>
            </p:cNvSpPr>
            <p:nvPr/>
          </p:nvSpPr>
          <p:spPr>
            <a:xfrm>
              <a:off x="1389742" y="2145449"/>
              <a:ext cx="1309085" cy="509662"/>
            </a:xfrm>
            <a:prstGeom prst="rect">
              <a:avLst/>
            </a:prstGeom>
          </p:spPr>
          <p:txBody>
            <a:bodyPr vert="horz" lIns="91440" tIns="45720" rIns="91440" bIns="45720" rtlCol="0">
              <a:normAutofit fontScale="92500" lnSpcReduction="10000"/>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Wingdings" charset="2"/>
                <a:buNone/>
              </a:pPr>
              <a:r>
                <a:rPr lang="en-US" sz="700" b="1" dirty="0"/>
                <a:t>Melanie Goebel, MD</a:t>
              </a:r>
            </a:p>
            <a:p>
              <a:pPr marL="114300" indent="0">
                <a:buFont typeface="Wingdings" charset="2"/>
                <a:buNone/>
              </a:pPr>
              <a:r>
                <a:rPr lang="en-US" sz="700" dirty="0"/>
                <a:t>Assistant Professor</a:t>
              </a:r>
            </a:p>
            <a:p>
              <a:pPr marL="114300" indent="0">
                <a:buFont typeface="Wingdings" charset="2"/>
                <a:buNone/>
              </a:pPr>
              <a:r>
                <a:rPr lang="en-US" sz="700" dirty="0"/>
                <a:t>Infectious Diseases</a:t>
              </a:r>
            </a:p>
            <a:p>
              <a:pPr marL="114300" indent="0">
                <a:buFont typeface="Wingdings" charset="2"/>
                <a:buNone/>
              </a:pPr>
              <a:r>
                <a:rPr lang="en-US" sz="700" dirty="0"/>
                <a:t>Baylor College of Medicine</a:t>
              </a:r>
            </a:p>
          </p:txBody>
        </p:sp>
      </p:grpSp>
      <p:pic>
        <p:nvPicPr>
          <p:cNvPr id="29" name="Picture 28" descr="A close up of a sign&#10;&#10;Description automatically generated">
            <a:extLst>
              <a:ext uri="{FF2B5EF4-FFF2-40B4-BE49-F238E27FC236}">
                <a16:creationId xmlns:a16="http://schemas.microsoft.com/office/drawing/2014/main" id="{3520A031-EC64-410A-B052-4A3E73ABD29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65031" y="635053"/>
            <a:ext cx="570863" cy="561944"/>
          </a:xfrm>
          <a:prstGeom prst="rect">
            <a:avLst/>
          </a:prstGeom>
        </p:spPr>
      </p:pic>
      <p:grpSp>
        <p:nvGrpSpPr>
          <p:cNvPr id="38" name="Group 37"/>
          <p:cNvGrpSpPr/>
          <p:nvPr/>
        </p:nvGrpSpPr>
        <p:grpSpPr>
          <a:xfrm>
            <a:off x="3289141" y="2763177"/>
            <a:ext cx="2343779" cy="1951142"/>
            <a:chOff x="6674179" y="2778163"/>
            <a:chExt cx="2343779" cy="1951142"/>
          </a:xfrm>
        </p:grpSpPr>
        <p:grpSp>
          <p:nvGrpSpPr>
            <p:cNvPr id="36" name="Group 35"/>
            <p:cNvGrpSpPr/>
            <p:nvPr/>
          </p:nvGrpSpPr>
          <p:grpSpPr>
            <a:xfrm>
              <a:off x="6674179" y="3322780"/>
              <a:ext cx="2343779" cy="1406525"/>
              <a:chOff x="6674179" y="3278536"/>
              <a:chExt cx="2343779" cy="1406525"/>
            </a:xfrm>
          </p:grpSpPr>
          <p:pic>
            <p:nvPicPr>
              <p:cNvPr id="24" name="Picture 23">
                <a:extLst>
                  <a:ext uri="{FF2B5EF4-FFF2-40B4-BE49-F238E27FC236}">
                    <a16:creationId xmlns:a16="http://schemas.microsoft.com/office/drawing/2014/main" id="{A05CEA8F-2351-4067-A946-B01A11E6E670}"/>
                  </a:ext>
                </a:extLst>
              </p:cNvPr>
              <p:cNvPicPr preferRelativeResize="0">
                <a:picLocks/>
              </p:cNvPicPr>
              <p:nvPr/>
            </p:nvPicPr>
            <p:blipFill>
              <a:blip r:embed="rId13"/>
              <a:stretch>
                <a:fillRect/>
              </a:stretch>
            </p:blipFill>
            <p:spPr>
              <a:xfrm>
                <a:off x="6800326" y="3278536"/>
                <a:ext cx="914400" cy="914400"/>
              </a:xfrm>
              <a:prstGeom prst="rect">
                <a:avLst/>
              </a:prstGeom>
              <a:ln>
                <a:noFill/>
              </a:ln>
              <a:effectLst/>
            </p:spPr>
          </p:pic>
          <p:sp>
            <p:nvSpPr>
              <p:cNvPr id="26" name="Content Placeholder 2">
                <a:extLst>
                  <a:ext uri="{FF2B5EF4-FFF2-40B4-BE49-F238E27FC236}">
                    <a16:creationId xmlns:a16="http://schemas.microsoft.com/office/drawing/2014/main" id="{A542366C-758B-4C14-A252-AF116C51C691}"/>
                  </a:ext>
                </a:extLst>
              </p:cNvPr>
              <p:cNvSpPr txBox="1">
                <a:spLocks/>
              </p:cNvSpPr>
              <p:nvPr/>
            </p:nvSpPr>
            <p:spPr>
              <a:xfrm>
                <a:off x="6674179" y="4174221"/>
                <a:ext cx="1268687" cy="510840"/>
              </a:xfrm>
              <a:prstGeom prst="rect">
                <a:avLst/>
              </a:prstGeom>
            </p:spPr>
            <p:txBody>
              <a:bodyPr vert="horz" lIns="91440" tIns="45720" rIns="91440" bIns="45720" rtlCol="0">
                <a:noAutofit/>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Wingdings" charset="2"/>
                  <a:buNone/>
                </a:pPr>
                <a:r>
                  <a:rPr lang="en-US" sz="600" b="1" dirty="0"/>
                  <a:t>Amy Moss, PharmD</a:t>
                </a:r>
              </a:p>
              <a:p>
                <a:pPr marL="114300" indent="0">
                  <a:buFont typeface="Wingdings" charset="2"/>
                  <a:buNone/>
                </a:pPr>
                <a:r>
                  <a:rPr lang="en-US" sz="600" dirty="0"/>
                  <a:t>Clinical Pharmacist</a:t>
                </a:r>
              </a:p>
              <a:p>
                <a:pPr marL="114300" indent="0">
                  <a:buFont typeface="Wingdings" charset="2"/>
                  <a:buNone/>
                </a:pPr>
                <a:r>
                  <a:rPr lang="en-US" sz="600" dirty="0"/>
                  <a:t>Harris Health System</a:t>
                </a:r>
              </a:p>
            </p:txBody>
          </p:sp>
          <p:pic>
            <p:nvPicPr>
              <p:cNvPr id="25" name="Picture 24">
                <a:extLst>
                  <a:ext uri="{FF2B5EF4-FFF2-40B4-BE49-F238E27FC236}">
                    <a16:creationId xmlns:a16="http://schemas.microsoft.com/office/drawing/2014/main" id="{58FB8362-9166-4DCA-8A29-C61842093C84}"/>
                  </a:ext>
                </a:extLst>
              </p:cNvPr>
              <p:cNvPicPr preferRelativeResize="0">
                <a:picLocks/>
              </p:cNvPicPr>
              <p:nvPr/>
            </p:nvPicPr>
            <p:blipFill>
              <a:blip r:embed="rId14"/>
              <a:stretch>
                <a:fillRect/>
              </a:stretch>
            </p:blipFill>
            <p:spPr>
              <a:xfrm>
                <a:off x="7876731" y="3288383"/>
                <a:ext cx="914400" cy="914400"/>
              </a:xfrm>
              <a:prstGeom prst="rect">
                <a:avLst/>
              </a:prstGeom>
              <a:ln>
                <a:noFill/>
              </a:ln>
              <a:effectLst/>
            </p:spPr>
          </p:pic>
          <p:sp>
            <p:nvSpPr>
              <p:cNvPr id="27" name="Content Placeholder 2">
                <a:extLst>
                  <a:ext uri="{FF2B5EF4-FFF2-40B4-BE49-F238E27FC236}">
                    <a16:creationId xmlns:a16="http://schemas.microsoft.com/office/drawing/2014/main" id="{114C09A8-C377-4158-9916-A0B756320096}"/>
                  </a:ext>
                </a:extLst>
              </p:cNvPr>
              <p:cNvSpPr txBox="1">
                <a:spLocks/>
              </p:cNvSpPr>
              <p:nvPr/>
            </p:nvSpPr>
            <p:spPr>
              <a:xfrm>
                <a:off x="7712899" y="4205073"/>
                <a:ext cx="1305059" cy="476331"/>
              </a:xfrm>
              <a:prstGeom prst="rect">
                <a:avLst/>
              </a:prstGeom>
            </p:spPr>
            <p:txBody>
              <a:bodyPr vert="horz" lIns="91440" tIns="45720" rIns="91440" bIns="45720" rtlCol="0">
                <a:normAutofit fontScale="62500" lnSpcReduction="20000"/>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Wingdings" charset="2"/>
                  <a:buNone/>
                </a:pPr>
                <a:r>
                  <a:rPr lang="en-US" sz="1000" b="1" dirty="0"/>
                  <a:t>Alexa Zhao, PharmD</a:t>
                </a:r>
              </a:p>
              <a:p>
                <a:pPr marL="114300" indent="0">
                  <a:buFont typeface="Wingdings" charset="2"/>
                  <a:buNone/>
                </a:pPr>
                <a:r>
                  <a:rPr lang="en-US" sz="1000" dirty="0"/>
                  <a:t>Clinical Assistant Professor</a:t>
                </a:r>
              </a:p>
              <a:p>
                <a:pPr marL="114300" indent="0">
                  <a:buFont typeface="Wingdings" charset="2"/>
                  <a:buNone/>
                </a:pPr>
                <a:r>
                  <a:rPr lang="en-US" sz="1000" dirty="0"/>
                  <a:t>College of Pharmacy</a:t>
                </a:r>
              </a:p>
              <a:p>
                <a:pPr marL="114300" indent="0">
                  <a:buFont typeface="Wingdings" charset="2"/>
                  <a:buNone/>
                </a:pPr>
                <a:r>
                  <a:rPr lang="en-US" sz="1000" dirty="0"/>
                  <a:t>University of Houston</a:t>
                </a:r>
              </a:p>
              <a:p>
                <a:pPr marL="114300" indent="0">
                  <a:buFont typeface="Wingdings" charset="2"/>
                  <a:buNone/>
                </a:pPr>
                <a:endParaRPr lang="en-US" sz="1200" dirty="0"/>
              </a:p>
            </p:txBody>
          </p:sp>
        </p:grpSp>
        <p:pic>
          <p:nvPicPr>
            <p:cNvPr id="23" name="Picture 22">
              <a:extLst>
                <a:ext uri="{FF2B5EF4-FFF2-40B4-BE49-F238E27FC236}">
                  <a16:creationId xmlns:a16="http://schemas.microsoft.com/office/drawing/2014/main" id="{2C1421C5-48D8-4726-99FA-192BB49B4BFA}"/>
                </a:ext>
              </a:extLst>
            </p:cNvPr>
            <p:cNvPicPr>
              <a:picLocks noChangeAspect="1"/>
            </p:cNvPicPr>
            <p:nvPr/>
          </p:nvPicPr>
          <p:blipFill rotWithShape="1">
            <a:blip r:embed="rId15">
              <a:extLst>
                <a:ext uri="{28A0092B-C50C-407E-A947-70E740481C1C}">
                  <a14:useLocalDpi xmlns:a14="http://schemas.microsoft.com/office/drawing/2010/main" val="0"/>
                </a:ext>
              </a:extLst>
            </a:blip>
            <a:srcRect l="6431" t="20372" r="6076" b="37720"/>
            <a:stretch/>
          </p:blipFill>
          <p:spPr>
            <a:xfrm>
              <a:off x="7221674" y="2778163"/>
              <a:ext cx="1310114" cy="502016"/>
            </a:xfrm>
            <a:prstGeom prst="rect">
              <a:avLst/>
            </a:prstGeom>
          </p:spPr>
        </p:pic>
      </p:grpSp>
      <p:grpSp>
        <p:nvGrpSpPr>
          <p:cNvPr id="52" name="Group 51"/>
          <p:cNvGrpSpPr/>
          <p:nvPr/>
        </p:nvGrpSpPr>
        <p:grpSpPr>
          <a:xfrm>
            <a:off x="838921" y="2734037"/>
            <a:ext cx="1905079" cy="1974382"/>
            <a:chOff x="739768" y="2734037"/>
            <a:chExt cx="1905079" cy="1974382"/>
          </a:xfrm>
        </p:grpSpPr>
        <p:pic>
          <p:nvPicPr>
            <p:cNvPr id="3" name="Picture 2">
              <a:extLst>
                <a:ext uri="{FF2B5EF4-FFF2-40B4-BE49-F238E27FC236}">
                  <a16:creationId xmlns:a16="http://schemas.microsoft.com/office/drawing/2014/main" id="{396F321A-BF17-472D-B0F5-9D6D3007A8A8}"/>
                </a:ext>
              </a:extLst>
            </p:cNvPr>
            <p:cNvPicPr>
              <a:picLocks noChangeAspect="1"/>
            </p:cNvPicPr>
            <p:nvPr/>
          </p:nvPicPr>
          <p:blipFill>
            <a:blip r:embed="rId16"/>
            <a:stretch>
              <a:fillRect/>
            </a:stretch>
          </p:blipFill>
          <p:spPr>
            <a:xfrm>
              <a:off x="948605" y="3306781"/>
              <a:ext cx="914400" cy="914400"/>
            </a:xfrm>
            <a:prstGeom prst="rect">
              <a:avLst/>
            </a:prstGeom>
          </p:spPr>
        </p:pic>
        <p:sp>
          <p:nvSpPr>
            <p:cNvPr id="30" name="Content Placeholder 2">
              <a:extLst>
                <a:ext uri="{FF2B5EF4-FFF2-40B4-BE49-F238E27FC236}">
                  <a16:creationId xmlns:a16="http://schemas.microsoft.com/office/drawing/2014/main" id="{9BD51979-27C7-44C1-A2D9-DBC35D6A92AA}"/>
                </a:ext>
              </a:extLst>
            </p:cNvPr>
            <p:cNvSpPr txBox="1">
              <a:spLocks/>
            </p:cNvSpPr>
            <p:nvPr/>
          </p:nvSpPr>
          <p:spPr>
            <a:xfrm>
              <a:off x="765586" y="4225685"/>
              <a:ext cx="1879261" cy="482734"/>
            </a:xfrm>
            <a:prstGeom prst="rect">
              <a:avLst/>
            </a:prstGeom>
          </p:spPr>
          <p:txBody>
            <a:bodyPr vert="horz" lIns="91440" tIns="45720" rIns="91440" bIns="45720" rtlCol="0">
              <a:normAutofit fontScale="47500" lnSpcReduction="20000"/>
            </a:bodyPr>
            <a:lstStyle>
              <a:lvl1pPr marL="342900" indent="-228600" algn="l" defTabSz="914400" rtl="0" eaLnBrk="1" latinLnBrk="0" hangingPunct="1">
                <a:spcBef>
                  <a:spcPct val="20000"/>
                </a:spcBef>
                <a:buClr>
                  <a:schemeClr val="accent6"/>
                </a:buClr>
                <a:buFont typeface="Wingdings" charset="2"/>
                <a:buChar char="§"/>
                <a:defRPr sz="2400" b="0" i="0" kern="1200">
                  <a:solidFill>
                    <a:schemeClr val="tx1"/>
                  </a:solidFill>
                  <a:latin typeface="+mn-lt"/>
                  <a:ea typeface="+mn-ea"/>
                  <a:cs typeface="ITC Avant Garde Std Md"/>
                </a:defRPr>
              </a:lvl1pPr>
              <a:lvl2pPr marL="640080" indent="-228600" algn="l" defTabSz="914400" rtl="0" eaLnBrk="1" latinLnBrk="0" hangingPunct="1">
                <a:spcBef>
                  <a:spcPct val="20000"/>
                </a:spcBef>
                <a:buClr>
                  <a:schemeClr val="accent6"/>
                </a:buClr>
                <a:buFont typeface="Wingdings" charset="2"/>
                <a:buChar char="§"/>
                <a:defRPr sz="2200" b="0" i="0" kern="1200">
                  <a:solidFill>
                    <a:schemeClr val="tx1"/>
                  </a:solidFill>
                  <a:latin typeface="+mn-lt"/>
                  <a:ea typeface="+mn-ea"/>
                  <a:cs typeface="ITC Avant Garde Std Md"/>
                </a:defRPr>
              </a:lvl2pPr>
              <a:lvl3pPr marL="1005840" indent="-228600" algn="l" defTabSz="914400" rtl="0" eaLnBrk="1" latinLnBrk="0" hangingPunct="1">
                <a:spcBef>
                  <a:spcPct val="20000"/>
                </a:spcBef>
                <a:buClr>
                  <a:schemeClr val="accent6"/>
                </a:buClr>
                <a:buFont typeface="Wingdings" charset="2"/>
                <a:buChar char="§"/>
                <a:defRPr sz="2000" b="0" i="0" kern="1200">
                  <a:solidFill>
                    <a:schemeClr val="tx1"/>
                  </a:solidFill>
                  <a:latin typeface="+mn-lt"/>
                  <a:ea typeface="+mn-ea"/>
                  <a:cs typeface="ITC Avant Garde Std Md"/>
                </a:defRPr>
              </a:lvl3pPr>
              <a:lvl4pPr marL="1280160" indent="-228600" algn="l" defTabSz="914400" rtl="0" eaLnBrk="1" latinLnBrk="0" hangingPunct="1">
                <a:spcBef>
                  <a:spcPct val="20000"/>
                </a:spcBef>
                <a:buClr>
                  <a:schemeClr val="accent6"/>
                </a:buClr>
                <a:buFont typeface="Wingdings" charset="2"/>
                <a:buChar char="§"/>
                <a:defRPr sz="1800" b="0" i="0" kern="1200">
                  <a:solidFill>
                    <a:schemeClr val="tx1"/>
                  </a:solidFill>
                  <a:latin typeface="+mn-lt"/>
                  <a:ea typeface="+mn-ea"/>
                  <a:cs typeface="ITC Avant Garde Std Md"/>
                </a:defRPr>
              </a:lvl4pPr>
              <a:lvl5pPr marL="1554480" indent="-228600" algn="l" defTabSz="914400" rtl="0" eaLnBrk="1" latinLnBrk="0" hangingPunct="1">
                <a:spcBef>
                  <a:spcPct val="20000"/>
                </a:spcBef>
                <a:buClr>
                  <a:schemeClr val="accent6"/>
                </a:buClr>
                <a:buFont typeface="Wingdings" charset="2"/>
                <a:buChar char="§"/>
                <a:defRPr sz="1600" b="0" i="0" kern="1200" baseline="0">
                  <a:solidFill>
                    <a:schemeClr val="tx1"/>
                  </a:solidFill>
                  <a:latin typeface="+mn-lt"/>
                  <a:ea typeface="+mn-ea"/>
                  <a:cs typeface="ITC Avant Garde Std Md"/>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a:lstStyle>
            <a:p>
              <a:pPr marL="114300" indent="0">
                <a:buFont typeface="Wingdings" charset="2"/>
                <a:buNone/>
              </a:pPr>
              <a:r>
                <a:rPr lang="en-US" sz="1200" b="1" dirty="0"/>
                <a:t>Lis Shell, PhD, PA-C</a:t>
              </a:r>
            </a:p>
            <a:p>
              <a:pPr marL="114300" indent="0">
                <a:buFont typeface="Wingdings" charset="2"/>
                <a:buNone/>
              </a:pPr>
              <a:r>
                <a:rPr lang="en-US" sz="1200" dirty="0"/>
                <a:t>Assistant Professor</a:t>
              </a:r>
            </a:p>
            <a:p>
              <a:pPr marL="114300" indent="0">
                <a:buFont typeface="Wingdings" charset="2"/>
                <a:buNone/>
              </a:pPr>
              <a:r>
                <a:rPr lang="en-US" sz="1200" dirty="0"/>
                <a:t>Baylor College of Medicine</a:t>
              </a:r>
            </a:p>
            <a:p>
              <a:pPr marL="114300" indent="0">
                <a:buFont typeface="Wingdings" charset="2"/>
                <a:buNone/>
              </a:pPr>
              <a:r>
                <a:rPr lang="en-US" sz="1200" dirty="0"/>
                <a:t>Physician Assistant Program</a:t>
              </a:r>
            </a:p>
          </p:txBody>
        </p:sp>
        <p:grpSp>
          <p:nvGrpSpPr>
            <p:cNvPr id="42" name="Group 41"/>
            <p:cNvGrpSpPr/>
            <p:nvPr/>
          </p:nvGrpSpPr>
          <p:grpSpPr>
            <a:xfrm>
              <a:off x="739768" y="2734037"/>
              <a:ext cx="1784329" cy="561944"/>
              <a:chOff x="783836" y="2712003"/>
              <a:chExt cx="1784329" cy="561944"/>
            </a:xfrm>
          </p:grpSpPr>
          <p:sp>
            <p:nvSpPr>
              <p:cNvPr id="8" name="TextBox 7">
                <a:extLst>
                  <a:ext uri="{FF2B5EF4-FFF2-40B4-BE49-F238E27FC236}">
                    <a16:creationId xmlns:a16="http://schemas.microsoft.com/office/drawing/2014/main" id="{98E1F0C8-EB62-42FA-9D03-98A605709963}"/>
                  </a:ext>
                </a:extLst>
              </p:cNvPr>
              <p:cNvSpPr txBox="1"/>
              <p:nvPr/>
            </p:nvSpPr>
            <p:spPr>
              <a:xfrm>
                <a:off x="1313912" y="2814130"/>
                <a:ext cx="1254253" cy="400110"/>
              </a:xfrm>
              <a:prstGeom prst="rect">
                <a:avLst/>
              </a:prstGeom>
              <a:noFill/>
            </p:spPr>
            <p:txBody>
              <a:bodyPr wrap="square" rtlCol="0">
                <a:spAutoFit/>
              </a:bodyPr>
              <a:lstStyle/>
              <a:p>
                <a:r>
                  <a:rPr lang="en-US" sz="1000" b="1" dirty="0">
                    <a:solidFill>
                      <a:schemeClr val="tx2"/>
                    </a:solidFill>
                    <a:latin typeface="Calibri" panose="020F0502020204030204" pitchFamily="34" charset="0"/>
                    <a:cs typeface="Calibri" panose="020F0502020204030204" pitchFamily="34" charset="0"/>
                  </a:rPr>
                  <a:t>School of </a:t>
                </a:r>
              </a:p>
              <a:p>
                <a:r>
                  <a:rPr lang="en-US" sz="1000" b="1" dirty="0">
                    <a:solidFill>
                      <a:schemeClr val="tx2"/>
                    </a:solidFill>
                    <a:latin typeface="Calibri" panose="020F0502020204030204" pitchFamily="34" charset="0"/>
                    <a:cs typeface="Calibri" panose="020F0502020204030204" pitchFamily="34" charset="0"/>
                  </a:rPr>
                  <a:t>Health Professions</a:t>
                </a:r>
              </a:p>
            </p:txBody>
          </p:sp>
          <p:pic>
            <p:nvPicPr>
              <p:cNvPr id="41" name="Picture 40" descr="A close up of a sign&#10;&#10;Description automatically generated">
                <a:extLst>
                  <a:ext uri="{FF2B5EF4-FFF2-40B4-BE49-F238E27FC236}">
                    <a16:creationId xmlns:a16="http://schemas.microsoft.com/office/drawing/2014/main" id="{3520A031-EC64-410A-B052-4A3E73ABD29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3836" y="2712003"/>
                <a:ext cx="570863" cy="561944"/>
              </a:xfrm>
              <a:prstGeom prst="rect">
                <a:avLst/>
              </a:prstGeom>
            </p:spPr>
          </p:pic>
        </p:grpSp>
      </p:grpSp>
      <p:cxnSp>
        <p:nvCxnSpPr>
          <p:cNvPr id="44" name="Straight Connector 43"/>
          <p:cNvCxnSpPr/>
          <p:nvPr/>
        </p:nvCxnSpPr>
        <p:spPr>
          <a:xfrm>
            <a:off x="295317" y="2639925"/>
            <a:ext cx="560628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5897328" y="583105"/>
            <a:ext cx="0" cy="4081246"/>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977620" y="583105"/>
            <a:ext cx="0" cy="408124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0213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68B5D3-4DE7-AB45-BA15-7DBEE3C36623}"/>
              </a:ext>
            </a:extLst>
          </p:cNvPr>
          <p:cNvSpPr>
            <a:spLocks noGrp="1"/>
          </p:cNvSpPr>
          <p:nvPr>
            <p:ph type="title"/>
          </p:nvPr>
        </p:nvSpPr>
        <p:spPr/>
        <p:txBody>
          <a:bodyPr/>
          <a:lstStyle/>
          <a:p>
            <a:pPr algn="ctr"/>
            <a:r>
              <a:rPr lang="en-US" dirty="0"/>
              <a:t>Learning Objectives</a:t>
            </a:r>
          </a:p>
        </p:txBody>
      </p:sp>
      <p:sp>
        <p:nvSpPr>
          <p:cNvPr id="3" name="Content Placeholder 2">
            <a:extLst>
              <a:ext uri="{FF2B5EF4-FFF2-40B4-BE49-F238E27FC236}">
                <a16:creationId xmlns:a16="http://schemas.microsoft.com/office/drawing/2014/main" id="{796F670A-74BD-2047-A92F-D1CDC8718422}"/>
              </a:ext>
            </a:extLst>
          </p:cNvPr>
          <p:cNvSpPr>
            <a:spLocks noGrp="1"/>
          </p:cNvSpPr>
          <p:nvPr>
            <p:ph idx="1"/>
          </p:nvPr>
        </p:nvSpPr>
        <p:spPr/>
        <p:txBody>
          <a:bodyPr>
            <a:normAutofit/>
          </a:bodyPr>
          <a:lstStyle/>
          <a:p>
            <a:r>
              <a:rPr lang="en-US" dirty="0"/>
              <a:t>Describe the relevance of brain health to multidisciplinary HIV care.</a:t>
            </a:r>
          </a:p>
          <a:p>
            <a:r>
              <a:rPr lang="en-US" dirty="0"/>
              <a:t>Illustrate the importance of clear, direct communication with patients, family members, and treatment team members.</a:t>
            </a:r>
          </a:p>
          <a:p>
            <a:r>
              <a:rPr lang="en-US" dirty="0"/>
              <a:t>Recognize how your unique expertise contributes to effective communication.</a:t>
            </a:r>
          </a:p>
          <a:p>
            <a:pPr marL="114300" indent="0">
              <a:buNone/>
            </a:pPr>
            <a:r>
              <a:rPr lang="en-US" dirty="0"/>
              <a:t> </a:t>
            </a:r>
          </a:p>
          <a:p>
            <a:endParaRPr lang="en-US" sz="800" dirty="0"/>
          </a:p>
          <a:p>
            <a:endParaRPr lang="en-US" dirty="0"/>
          </a:p>
        </p:txBody>
      </p:sp>
      <p:sp>
        <p:nvSpPr>
          <p:cNvPr id="4" name="Slide Number Placeholder 3">
            <a:extLst>
              <a:ext uri="{FF2B5EF4-FFF2-40B4-BE49-F238E27FC236}">
                <a16:creationId xmlns:a16="http://schemas.microsoft.com/office/drawing/2014/main" id="{ADC53251-0D20-8B40-ABB8-EC96CC72586E}"/>
              </a:ext>
            </a:extLst>
          </p:cNvPr>
          <p:cNvSpPr>
            <a:spLocks noGrp="1"/>
          </p:cNvSpPr>
          <p:nvPr>
            <p:ph type="sldNum" sz="quarter" idx="12"/>
          </p:nvPr>
        </p:nvSpPr>
        <p:spPr/>
        <p:txBody>
          <a:bodyPr/>
          <a:lstStyle/>
          <a:p>
            <a:fld id="{6E2D2B3B-882E-40F3-A32F-6DD516915044}" type="slidenum">
              <a:rPr lang="en-US" smtClean="0"/>
              <a:pPr/>
              <a:t>4</a:t>
            </a:fld>
            <a:endParaRPr lang="en-US"/>
          </a:p>
        </p:txBody>
      </p:sp>
    </p:spTree>
    <p:extLst>
      <p:ext uri="{BB962C8B-B14F-4D97-AF65-F5344CB8AC3E}">
        <p14:creationId xmlns:p14="http://schemas.microsoft.com/office/powerpoint/2010/main" val="1251293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50274F-3F3B-4A5C-8A7E-0030EB6D8B91}"/>
              </a:ext>
            </a:extLst>
          </p:cNvPr>
          <p:cNvSpPr>
            <a:spLocks noGrp="1"/>
          </p:cNvSpPr>
          <p:nvPr>
            <p:ph type="title"/>
          </p:nvPr>
        </p:nvSpPr>
        <p:spPr/>
        <p:txBody>
          <a:bodyPr/>
          <a:lstStyle/>
          <a:p>
            <a:pPr algn="ctr"/>
            <a:r>
              <a:rPr lang="en-US" dirty="0"/>
              <a:t>Session expectations for students</a:t>
            </a:r>
          </a:p>
        </p:txBody>
      </p:sp>
      <p:sp>
        <p:nvSpPr>
          <p:cNvPr id="3" name="Content Placeholder 2">
            <a:extLst>
              <a:ext uri="{FF2B5EF4-FFF2-40B4-BE49-F238E27FC236}">
                <a16:creationId xmlns:a16="http://schemas.microsoft.com/office/drawing/2014/main" id="{9AF9415D-9C6F-4764-8953-7358E72216D6}"/>
              </a:ext>
            </a:extLst>
          </p:cNvPr>
          <p:cNvSpPr>
            <a:spLocks noGrp="1"/>
          </p:cNvSpPr>
          <p:nvPr>
            <p:ph idx="1"/>
          </p:nvPr>
        </p:nvSpPr>
        <p:spPr/>
        <p:txBody>
          <a:bodyPr>
            <a:normAutofit lnSpcReduction="10000"/>
          </a:bodyPr>
          <a:lstStyle/>
          <a:p>
            <a:r>
              <a:rPr lang="en-US" dirty="0"/>
              <a:t>Respectful, collaborative discussions</a:t>
            </a:r>
          </a:p>
          <a:p>
            <a:r>
              <a:rPr lang="en-US" dirty="0"/>
              <a:t>Active participation from all </a:t>
            </a:r>
          </a:p>
          <a:p>
            <a:r>
              <a:rPr lang="en-US" dirty="0"/>
              <a:t>Focus on team-based care</a:t>
            </a:r>
          </a:p>
          <a:p>
            <a:r>
              <a:rPr lang="en-US" dirty="0"/>
              <a:t>Zoom logistics</a:t>
            </a:r>
          </a:p>
          <a:p>
            <a:pPr lvl="1"/>
            <a:r>
              <a:rPr lang="en-US" dirty="0"/>
              <a:t>Please turn on your video (if possible)</a:t>
            </a:r>
          </a:p>
          <a:p>
            <a:pPr lvl="1"/>
            <a:r>
              <a:rPr lang="en-US" dirty="0"/>
              <a:t>Change your “name” in zoom (Name, profession, year)</a:t>
            </a:r>
          </a:p>
          <a:p>
            <a:endParaRPr lang="en-US" dirty="0"/>
          </a:p>
          <a:p>
            <a:pPr marL="114300" indent="0">
              <a:buNone/>
            </a:pPr>
            <a:r>
              <a:rPr lang="en-US" dirty="0"/>
              <a:t>Note: this session will be recorded on zoom</a:t>
            </a:r>
          </a:p>
        </p:txBody>
      </p:sp>
      <p:sp>
        <p:nvSpPr>
          <p:cNvPr id="4" name="Slide Number Placeholder 3">
            <a:extLst>
              <a:ext uri="{FF2B5EF4-FFF2-40B4-BE49-F238E27FC236}">
                <a16:creationId xmlns:a16="http://schemas.microsoft.com/office/drawing/2014/main" id="{7D373534-8FCF-4B10-9E3C-F5228D516AD0}"/>
              </a:ext>
            </a:extLst>
          </p:cNvPr>
          <p:cNvSpPr>
            <a:spLocks noGrp="1"/>
          </p:cNvSpPr>
          <p:nvPr>
            <p:ph type="sldNum" sz="quarter" idx="12"/>
          </p:nvPr>
        </p:nvSpPr>
        <p:spPr/>
        <p:txBody>
          <a:bodyPr/>
          <a:lstStyle/>
          <a:p>
            <a:fld id="{6E2D2B3B-882E-40F3-A32F-6DD516915044}" type="slidenum">
              <a:rPr lang="en-US" smtClean="0"/>
              <a:pPr/>
              <a:t>5</a:t>
            </a:fld>
            <a:endParaRPr lang="en-US"/>
          </a:p>
        </p:txBody>
      </p:sp>
    </p:spTree>
    <p:extLst>
      <p:ext uri="{BB962C8B-B14F-4D97-AF65-F5344CB8AC3E}">
        <p14:creationId xmlns:p14="http://schemas.microsoft.com/office/powerpoint/2010/main" val="15137400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51E37D-F91C-E644-A222-894E80B3E453}"/>
              </a:ext>
            </a:extLst>
          </p:cNvPr>
          <p:cNvSpPr>
            <a:spLocks noGrp="1"/>
          </p:cNvSpPr>
          <p:nvPr>
            <p:ph type="title"/>
          </p:nvPr>
        </p:nvSpPr>
        <p:spPr>
          <a:xfrm>
            <a:off x="342900" y="205979"/>
            <a:ext cx="8315569" cy="857250"/>
          </a:xfrm>
        </p:spPr>
        <p:txBody>
          <a:bodyPr/>
          <a:lstStyle/>
          <a:p>
            <a:pPr algn="ctr"/>
            <a:r>
              <a:rPr lang="en-US" dirty="0"/>
              <a:t>Initial visit to neuropsychologist:</a:t>
            </a:r>
            <a:br>
              <a:rPr lang="en-US" dirty="0"/>
            </a:br>
            <a:r>
              <a:rPr lang="en-US" dirty="0"/>
              <a:t>patient history</a:t>
            </a:r>
          </a:p>
        </p:txBody>
      </p:sp>
      <p:sp>
        <p:nvSpPr>
          <p:cNvPr id="3" name="Content Placeholder 2">
            <a:extLst>
              <a:ext uri="{FF2B5EF4-FFF2-40B4-BE49-F238E27FC236}">
                <a16:creationId xmlns:a16="http://schemas.microsoft.com/office/drawing/2014/main" id="{E339C0E7-7A70-7D44-B5D7-B63EBDC39D6E}"/>
              </a:ext>
            </a:extLst>
          </p:cNvPr>
          <p:cNvSpPr>
            <a:spLocks noGrp="1"/>
          </p:cNvSpPr>
          <p:nvPr>
            <p:ph idx="1"/>
          </p:nvPr>
        </p:nvSpPr>
        <p:spPr>
          <a:xfrm>
            <a:off x="414215" y="1292013"/>
            <a:ext cx="8315569" cy="3372165"/>
          </a:xfrm>
        </p:spPr>
        <p:txBody>
          <a:bodyPr>
            <a:normAutofit fontScale="92500" lnSpcReduction="10000"/>
          </a:bodyPr>
          <a:lstStyle/>
          <a:p>
            <a:r>
              <a:rPr lang="en-US" dirty="0"/>
              <a:t>33yo, Black/African American (AA) woman</a:t>
            </a:r>
          </a:p>
          <a:p>
            <a:r>
              <a:rPr lang="en-US" dirty="0"/>
              <a:t>Born and raised in Harris County</a:t>
            </a:r>
          </a:p>
          <a:p>
            <a:r>
              <a:rPr lang="en-US" dirty="0"/>
              <a:t>No history of childhood illness or learning difficulties</a:t>
            </a:r>
          </a:p>
          <a:p>
            <a:r>
              <a:rPr lang="en-US" dirty="0"/>
              <a:t>A/B student, enjoyed English</a:t>
            </a:r>
          </a:p>
          <a:p>
            <a:r>
              <a:rPr lang="en-US" dirty="0"/>
              <a:t>Dropped out after 11</a:t>
            </a:r>
            <a:r>
              <a:rPr lang="en-US" baseline="30000" dirty="0"/>
              <a:t>th</a:t>
            </a:r>
            <a:r>
              <a:rPr lang="en-US" dirty="0"/>
              <a:t> grade (pregnancy)</a:t>
            </a:r>
          </a:p>
          <a:p>
            <a:r>
              <a:rPr lang="en-US" dirty="0"/>
              <a:t>Prior work as a rehab tech and call center operator</a:t>
            </a:r>
          </a:p>
          <a:p>
            <a:pPr lvl="1"/>
            <a:r>
              <a:rPr lang="en-US" dirty="0"/>
              <a:t>Currently unemployed</a:t>
            </a:r>
          </a:p>
          <a:p>
            <a:r>
              <a:rPr lang="en-US" dirty="0"/>
              <a:t>Lives with mother, husband, and children. </a:t>
            </a:r>
          </a:p>
          <a:p>
            <a:pPr lvl="1"/>
            <a:r>
              <a:rPr lang="en-US" dirty="0"/>
              <a:t>Enjoys listening to music and caring for her children</a:t>
            </a:r>
          </a:p>
        </p:txBody>
      </p:sp>
      <p:sp>
        <p:nvSpPr>
          <p:cNvPr id="4" name="Slide Number Placeholder 3">
            <a:extLst>
              <a:ext uri="{FF2B5EF4-FFF2-40B4-BE49-F238E27FC236}">
                <a16:creationId xmlns:a16="http://schemas.microsoft.com/office/drawing/2014/main" id="{F1BBBBA8-FB35-1E44-8D24-8FF426FED4F5}"/>
              </a:ext>
            </a:extLst>
          </p:cNvPr>
          <p:cNvSpPr>
            <a:spLocks noGrp="1"/>
          </p:cNvSpPr>
          <p:nvPr>
            <p:ph type="sldNum" sz="quarter" idx="12"/>
          </p:nvPr>
        </p:nvSpPr>
        <p:spPr/>
        <p:txBody>
          <a:bodyPr/>
          <a:lstStyle/>
          <a:p>
            <a:fld id="{6E2D2B3B-882E-40F3-A32F-6DD516915044}" type="slidenum">
              <a:rPr lang="en-US" smtClean="0"/>
              <a:pPr/>
              <a:t>6</a:t>
            </a:fld>
            <a:endParaRPr lang="en-US"/>
          </a:p>
        </p:txBody>
      </p:sp>
    </p:spTree>
    <p:extLst>
      <p:ext uri="{BB962C8B-B14F-4D97-AF65-F5344CB8AC3E}">
        <p14:creationId xmlns:p14="http://schemas.microsoft.com/office/powerpoint/2010/main" val="2597925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332B0-B636-3A4E-8B06-5496962D0B74}"/>
              </a:ext>
            </a:extLst>
          </p:cNvPr>
          <p:cNvSpPr>
            <a:spLocks noGrp="1"/>
          </p:cNvSpPr>
          <p:nvPr>
            <p:ph type="title"/>
          </p:nvPr>
        </p:nvSpPr>
        <p:spPr>
          <a:xfrm>
            <a:off x="216219" y="-13938"/>
            <a:ext cx="8315569" cy="857250"/>
          </a:xfrm>
        </p:spPr>
        <p:txBody>
          <a:bodyPr/>
          <a:lstStyle/>
          <a:p>
            <a:pPr algn="ctr"/>
            <a:r>
              <a:rPr lang="en-US" dirty="0"/>
              <a:t>Ms. X’s Presenting Symptoms</a:t>
            </a:r>
          </a:p>
        </p:txBody>
      </p:sp>
      <p:sp>
        <p:nvSpPr>
          <p:cNvPr id="3" name="Content Placeholder 2">
            <a:extLst>
              <a:ext uri="{FF2B5EF4-FFF2-40B4-BE49-F238E27FC236}">
                <a16:creationId xmlns:a16="http://schemas.microsoft.com/office/drawing/2014/main" id="{CB750A85-983F-294E-ACAE-8CDA1DE38455}"/>
              </a:ext>
            </a:extLst>
          </p:cNvPr>
          <p:cNvSpPr>
            <a:spLocks noGrp="1"/>
          </p:cNvSpPr>
          <p:nvPr>
            <p:ph idx="1"/>
          </p:nvPr>
        </p:nvSpPr>
        <p:spPr>
          <a:xfrm>
            <a:off x="207052" y="934013"/>
            <a:ext cx="8720729" cy="3275474"/>
          </a:xfrm>
        </p:spPr>
        <p:txBody>
          <a:bodyPr>
            <a:noAutofit/>
          </a:bodyPr>
          <a:lstStyle/>
          <a:p>
            <a:r>
              <a:rPr lang="en-US" dirty="0"/>
              <a:t>Ms. X first noticed memory problems in 2018, which have remained stable since that time</a:t>
            </a:r>
          </a:p>
          <a:p>
            <a:pPr lvl="1"/>
            <a:r>
              <a:rPr lang="en-US" sz="2400" dirty="0"/>
              <a:t>Difficulties recalling details from the </a:t>
            </a:r>
            <a:r>
              <a:rPr lang="en-US" sz="2400" i="1" u="sng" dirty="0"/>
              <a:t>recent past</a:t>
            </a:r>
            <a:r>
              <a:rPr lang="en-US" sz="2400" dirty="0"/>
              <a:t>, including conversations and instructions from her health providers </a:t>
            </a:r>
          </a:p>
          <a:p>
            <a:pPr lvl="1"/>
            <a:r>
              <a:rPr lang="en-US" sz="2400" dirty="0"/>
              <a:t>Difficulties remembering to do things in the </a:t>
            </a:r>
            <a:r>
              <a:rPr lang="en-US" sz="2400" i="1" u="sng" dirty="0"/>
              <a:t>future</a:t>
            </a:r>
            <a:r>
              <a:rPr lang="en-US" sz="2400" dirty="0"/>
              <a:t>, such as forgetting to pick up her child after school or take a prescribed medication </a:t>
            </a:r>
          </a:p>
          <a:p>
            <a:pPr lvl="1"/>
            <a:r>
              <a:rPr lang="en-US" sz="2400" dirty="0"/>
              <a:t>No trouble recalling details from the distant past and no other cognitive symptoms </a:t>
            </a:r>
          </a:p>
        </p:txBody>
      </p:sp>
      <p:sp>
        <p:nvSpPr>
          <p:cNvPr id="4" name="Slide Number Placeholder 3">
            <a:extLst>
              <a:ext uri="{FF2B5EF4-FFF2-40B4-BE49-F238E27FC236}">
                <a16:creationId xmlns:a16="http://schemas.microsoft.com/office/drawing/2014/main" id="{CBE8E475-62FE-4B4F-BB76-01DCD4757D57}"/>
              </a:ext>
            </a:extLst>
          </p:cNvPr>
          <p:cNvSpPr>
            <a:spLocks noGrp="1"/>
          </p:cNvSpPr>
          <p:nvPr>
            <p:ph type="sldNum" sz="quarter" idx="12"/>
          </p:nvPr>
        </p:nvSpPr>
        <p:spPr/>
        <p:txBody>
          <a:bodyPr/>
          <a:lstStyle/>
          <a:p>
            <a:fld id="{6E2D2B3B-882E-40F3-A32F-6DD516915044}" type="slidenum">
              <a:rPr lang="en-US" smtClean="0"/>
              <a:pPr/>
              <a:t>7</a:t>
            </a:fld>
            <a:endParaRPr lang="en-US"/>
          </a:p>
        </p:txBody>
      </p:sp>
    </p:spTree>
    <p:extLst>
      <p:ext uri="{BB962C8B-B14F-4D97-AF65-F5344CB8AC3E}">
        <p14:creationId xmlns:p14="http://schemas.microsoft.com/office/powerpoint/2010/main" val="981634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332B0-B636-3A4E-8B06-5496962D0B74}"/>
              </a:ext>
            </a:extLst>
          </p:cNvPr>
          <p:cNvSpPr>
            <a:spLocks noGrp="1"/>
          </p:cNvSpPr>
          <p:nvPr>
            <p:ph type="title"/>
          </p:nvPr>
        </p:nvSpPr>
        <p:spPr/>
        <p:txBody>
          <a:bodyPr/>
          <a:lstStyle/>
          <a:p>
            <a:pPr algn="ctr"/>
            <a:r>
              <a:rPr lang="en-US" dirty="0"/>
              <a:t>Ms. X’s Presenting Symptoms</a:t>
            </a:r>
          </a:p>
        </p:txBody>
      </p:sp>
      <p:sp>
        <p:nvSpPr>
          <p:cNvPr id="3" name="Content Placeholder 2">
            <a:extLst>
              <a:ext uri="{FF2B5EF4-FFF2-40B4-BE49-F238E27FC236}">
                <a16:creationId xmlns:a16="http://schemas.microsoft.com/office/drawing/2014/main" id="{CB750A85-983F-294E-ACAE-8CDA1DE38455}"/>
              </a:ext>
            </a:extLst>
          </p:cNvPr>
          <p:cNvSpPr>
            <a:spLocks noGrp="1"/>
          </p:cNvSpPr>
          <p:nvPr>
            <p:ph idx="1"/>
          </p:nvPr>
        </p:nvSpPr>
        <p:spPr/>
        <p:txBody>
          <a:bodyPr>
            <a:normAutofit/>
          </a:bodyPr>
          <a:lstStyle/>
          <a:p>
            <a:r>
              <a:rPr lang="en-US" dirty="0"/>
              <a:t>Ms. X feels overwhelmed and anxious about her memory symptoms, which tends to make her problems worse </a:t>
            </a:r>
          </a:p>
          <a:p>
            <a:r>
              <a:rPr lang="en-US" dirty="0"/>
              <a:t>Her memory symptoms make it difficult for her to keep up with her activities of daily living (ADLs)</a:t>
            </a:r>
          </a:p>
          <a:p>
            <a:pPr lvl="1"/>
            <a:r>
              <a:rPr lang="en-US" dirty="0"/>
              <a:t>Household responsibilities, such as managing finances and completing chores</a:t>
            </a:r>
          </a:p>
          <a:p>
            <a:pPr lvl="1"/>
            <a:r>
              <a:rPr lang="en-US" dirty="0"/>
              <a:t>Health responsibilities, such as refilling and taking her medications, completing paperwork necessary for services</a:t>
            </a:r>
          </a:p>
        </p:txBody>
      </p:sp>
      <p:sp>
        <p:nvSpPr>
          <p:cNvPr id="4" name="Slide Number Placeholder 3">
            <a:extLst>
              <a:ext uri="{FF2B5EF4-FFF2-40B4-BE49-F238E27FC236}">
                <a16:creationId xmlns:a16="http://schemas.microsoft.com/office/drawing/2014/main" id="{CBE8E475-62FE-4B4F-BB76-01DCD4757D57}"/>
              </a:ext>
            </a:extLst>
          </p:cNvPr>
          <p:cNvSpPr>
            <a:spLocks noGrp="1"/>
          </p:cNvSpPr>
          <p:nvPr>
            <p:ph type="sldNum" sz="quarter" idx="12"/>
          </p:nvPr>
        </p:nvSpPr>
        <p:spPr/>
        <p:txBody>
          <a:bodyPr/>
          <a:lstStyle/>
          <a:p>
            <a:fld id="{6E2D2B3B-882E-40F3-A32F-6DD516915044}" type="slidenum">
              <a:rPr lang="en-US" smtClean="0"/>
              <a:pPr/>
              <a:t>8</a:t>
            </a:fld>
            <a:endParaRPr lang="en-US"/>
          </a:p>
        </p:txBody>
      </p:sp>
    </p:spTree>
    <p:extLst>
      <p:ext uri="{BB962C8B-B14F-4D97-AF65-F5344CB8AC3E}">
        <p14:creationId xmlns:p14="http://schemas.microsoft.com/office/powerpoint/2010/main" val="4117080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2E66F-E7A0-394D-BE28-A562A0B097D2}"/>
              </a:ext>
            </a:extLst>
          </p:cNvPr>
          <p:cNvSpPr>
            <a:spLocks noGrp="1"/>
          </p:cNvSpPr>
          <p:nvPr>
            <p:ph type="title"/>
          </p:nvPr>
        </p:nvSpPr>
        <p:spPr>
          <a:xfrm>
            <a:off x="308517" y="116908"/>
            <a:ext cx="8315569" cy="857250"/>
          </a:xfrm>
        </p:spPr>
        <p:txBody>
          <a:bodyPr/>
          <a:lstStyle/>
          <a:p>
            <a:pPr algn="ctr"/>
            <a:r>
              <a:rPr lang="en-US" dirty="0"/>
              <a:t>Past Medical History</a:t>
            </a:r>
          </a:p>
        </p:txBody>
      </p:sp>
      <p:sp>
        <p:nvSpPr>
          <p:cNvPr id="3" name="Content Placeholder 2">
            <a:extLst>
              <a:ext uri="{FF2B5EF4-FFF2-40B4-BE49-F238E27FC236}">
                <a16:creationId xmlns:a16="http://schemas.microsoft.com/office/drawing/2014/main" id="{59B3E4D6-F312-8747-94E0-3B2B74826FB2}"/>
              </a:ext>
            </a:extLst>
          </p:cNvPr>
          <p:cNvSpPr>
            <a:spLocks noGrp="1"/>
          </p:cNvSpPr>
          <p:nvPr>
            <p:ph idx="1"/>
          </p:nvPr>
        </p:nvSpPr>
        <p:spPr>
          <a:xfrm>
            <a:off x="194209" y="1063229"/>
            <a:ext cx="8496308" cy="3524955"/>
          </a:xfrm>
        </p:spPr>
        <p:txBody>
          <a:bodyPr>
            <a:normAutofit/>
          </a:bodyPr>
          <a:lstStyle/>
          <a:p>
            <a:r>
              <a:rPr lang="en-US" sz="2600" dirty="0"/>
              <a:t>Seizure Disorder (diagnosed 2018)</a:t>
            </a:r>
          </a:p>
          <a:p>
            <a:pPr lvl="1"/>
            <a:r>
              <a:rPr lang="en-US" dirty="0"/>
              <a:t>Both simple (e.g., staring spells) and complex seizures (i.e., focal onset with loss of awareness) that last a few minutes and are followed by a brief period of confusion</a:t>
            </a:r>
          </a:p>
          <a:p>
            <a:pPr lvl="1"/>
            <a:r>
              <a:rPr lang="en-US" dirty="0"/>
              <a:t>Her seizures have increased in frequency in recent months and are managed with levetiracetam 750mg bid</a:t>
            </a:r>
          </a:p>
          <a:p>
            <a:r>
              <a:rPr lang="en-US" dirty="0"/>
              <a:t>EEG: intermittent focal slowing and isolated focal sharp wave discharge in the left temporal lobe</a:t>
            </a:r>
          </a:p>
          <a:p>
            <a:pPr lvl="1"/>
            <a:endParaRPr lang="en-US" sz="1100" dirty="0"/>
          </a:p>
          <a:p>
            <a:pPr marL="1051560" lvl="3" indent="0">
              <a:buNone/>
            </a:pPr>
            <a:endParaRPr lang="en-US" sz="1100" dirty="0"/>
          </a:p>
          <a:p>
            <a:pPr marL="777240" lvl="2" indent="0">
              <a:buNone/>
            </a:pPr>
            <a:endParaRPr lang="en-US" dirty="0"/>
          </a:p>
          <a:p>
            <a:endParaRPr lang="en-US" dirty="0"/>
          </a:p>
        </p:txBody>
      </p:sp>
      <p:sp>
        <p:nvSpPr>
          <p:cNvPr id="4" name="Slide Number Placeholder 3">
            <a:extLst>
              <a:ext uri="{FF2B5EF4-FFF2-40B4-BE49-F238E27FC236}">
                <a16:creationId xmlns:a16="http://schemas.microsoft.com/office/drawing/2014/main" id="{0C585921-7A74-DD49-87FC-27ADB24211B1}"/>
              </a:ext>
            </a:extLst>
          </p:cNvPr>
          <p:cNvSpPr>
            <a:spLocks noGrp="1"/>
          </p:cNvSpPr>
          <p:nvPr>
            <p:ph type="sldNum" sz="quarter" idx="12"/>
          </p:nvPr>
        </p:nvSpPr>
        <p:spPr/>
        <p:txBody>
          <a:bodyPr/>
          <a:lstStyle/>
          <a:p>
            <a:fld id="{6E2D2B3B-882E-40F3-A32F-6DD516915044}" type="slidenum">
              <a:rPr lang="en-US" smtClean="0"/>
              <a:pPr/>
              <a:t>9</a:t>
            </a:fld>
            <a:endParaRPr lang="en-US"/>
          </a:p>
        </p:txBody>
      </p:sp>
    </p:spTree>
    <p:extLst>
      <p:ext uri="{BB962C8B-B14F-4D97-AF65-F5344CB8AC3E}">
        <p14:creationId xmlns:p14="http://schemas.microsoft.com/office/powerpoint/2010/main" val="3721520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7"/>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ETC-BLANK-MASTER">
  <a:themeElements>
    <a:clrScheme name="Custom 8">
      <a:dk1>
        <a:srgbClr val="222222"/>
      </a:dk1>
      <a:lt1>
        <a:srgbClr val="FFFFFF"/>
      </a:lt1>
      <a:dk2>
        <a:srgbClr val="1C3768"/>
      </a:dk2>
      <a:lt2>
        <a:srgbClr val="D6D6D6"/>
      </a:lt2>
      <a:accent1>
        <a:srgbClr val="F1A21F"/>
      </a:accent1>
      <a:accent2>
        <a:srgbClr val="8F3E97"/>
      </a:accent2>
      <a:accent3>
        <a:srgbClr val="1EB24B"/>
      </a:accent3>
      <a:accent4>
        <a:srgbClr val="0054A6"/>
      </a:accent4>
      <a:accent5>
        <a:srgbClr val="F37520"/>
      </a:accent5>
      <a:accent6>
        <a:srgbClr val="D6201A"/>
      </a:accent6>
      <a:hlink>
        <a:srgbClr val="478FCC"/>
      </a:hlink>
      <a:folHlink>
        <a:srgbClr val="67798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BD994695E54874EBE70B286E61A6C3B" ma:contentTypeVersion="12" ma:contentTypeDescription="Create a new document." ma:contentTypeScope="" ma:versionID="f4b8034f3d89f9874999e8b12fb1573c">
  <xsd:schema xmlns:xsd="http://www.w3.org/2001/XMLSchema" xmlns:xs="http://www.w3.org/2001/XMLSchema" xmlns:p="http://schemas.microsoft.com/office/2006/metadata/properties" xmlns:ns3="7af4a355-4bf5-41f2-9f88-5f17762b393e" xmlns:ns4="99d1c9af-7471-4d6b-84b0-c77132599aad" targetNamespace="http://schemas.microsoft.com/office/2006/metadata/properties" ma:root="true" ma:fieldsID="490b47b3eb5ef0bd700362db0f79c50d" ns3:_="" ns4:_="">
    <xsd:import namespace="7af4a355-4bf5-41f2-9f88-5f17762b393e"/>
    <xsd:import namespace="99d1c9af-7471-4d6b-84b0-c77132599aad"/>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af4a355-4bf5-41f2-9f88-5f17762b393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9d1c9af-7471-4d6b-84b0-c77132599aa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C8E1C8-FE96-40E3-9FE7-E42A203F10AF}">
  <ds:schemaRefs>
    <ds:schemaRef ds:uri="http://purl.org/dc/elements/1.1/"/>
    <ds:schemaRef ds:uri="http://www.w3.org/XML/1998/namespace"/>
    <ds:schemaRef ds:uri="http://schemas.microsoft.com/office/2006/metadata/properties"/>
    <ds:schemaRef ds:uri="http://schemas.microsoft.com/office/2006/documentManagement/types"/>
    <ds:schemaRef ds:uri="http://purl.org/dc/dcmitype/"/>
    <ds:schemaRef ds:uri="7af4a355-4bf5-41f2-9f88-5f17762b393e"/>
    <ds:schemaRef ds:uri="http://purl.org/dc/terms/"/>
    <ds:schemaRef ds:uri="99d1c9af-7471-4d6b-84b0-c77132599aad"/>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631A13EE-D721-43F4-AB0E-96BC8F944C70}">
  <ds:schemaRefs>
    <ds:schemaRef ds:uri="7af4a355-4bf5-41f2-9f88-5f17762b393e"/>
    <ds:schemaRef ds:uri="99d1c9af-7471-4d6b-84b0-c77132599aa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0FD5F24-B779-4B7F-AF98-B1A1E0B00E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14132</TotalTime>
  <Words>2383</Words>
  <Application>Microsoft Office PowerPoint</Application>
  <PresentationFormat>On-screen Show (16:9)</PresentationFormat>
  <Paragraphs>322</Paragraphs>
  <Slides>29</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ITC Avant Garde Std Bk</vt:lpstr>
      <vt:lpstr>Wingdings</vt:lpstr>
      <vt:lpstr>AETC-BLANK-MASTER</vt:lpstr>
      <vt:lpstr>PowerPoint Presentation</vt:lpstr>
      <vt:lpstr>Disclosures</vt:lpstr>
      <vt:lpstr>CHIPS Faculty and Collaborators</vt:lpstr>
      <vt:lpstr>Learning Objectives</vt:lpstr>
      <vt:lpstr>Session expectations for students</vt:lpstr>
      <vt:lpstr>Initial visit to neuropsychologist: patient history</vt:lpstr>
      <vt:lpstr>Ms. X’s Presenting Symptoms</vt:lpstr>
      <vt:lpstr>Ms. X’s Presenting Symptoms</vt:lpstr>
      <vt:lpstr>Past Medical History</vt:lpstr>
      <vt:lpstr>Brain imaging</vt:lpstr>
      <vt:lpstr>HIV History</vt:lpstr>
      <vt:lpstr>Other Medical History</vt:lpstr>
      <vt:lpstr>Psychiatric History</vt:lpstr>
      <vt:lpstr>Neuropsychological Test Results</vt:lpstr>
      <vt:lpstr>Neuropsychological Test Results</vt:lpstr>
      <vt:lpstr>Patient Case Summary</vt:lpstr>
      <vt:lpstr>Breakout Rooms Icebreaker</vt:lpstr>
      <vt:lpstr>Breakout Rooms Questions for Discussion</vt:lpstr>
      <vt:lpstr>Team Education &amp; Communication </vt:lpstr>
      <vt:lpstr>Team-Based Plan of Care</vt:lpstr>
      <vt:lpstr>Team-Based Plan of Care</vt:lpstr>
      <vt:lpstr>Team-Based Plan of Care</vt:lpstr>
      <vt:lpstr>Team-Based Plan of Care</vt:lpstr>
      <vt:lpstr>Core Competency: Interprofessional Communication</vt:lpstr>
      <vt:lpstr>Questions?</vt:lpstr>
      <vt:lpstr>References and Resources</vt:lpstr>
      <vt:lpstr>PowerPoint Presentation</vt:lpstr>
      <vt:lpstr>SCAETC Social Media </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HIV and COVID-19:  Implications for Clinical Care</dc:title>
  <dc:creator>Patel, Premal G.</dc:creator>
  <cp:lastModifiedBy>Judith Collins</cp:lastModifiedBy>
  <cp:revision>21</cp:revision>
  <dcterms:created xsi:type="dcterms:W3CDTF">2020-04-28T17:44:30Z</dcterms:created>
  <dcterms:modified xsi:type="dcterms:W3CDTF">2024-01-11T21:22:18Z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42C15518-B3E7-4BA0-821C-54F9084A7EDA</vt:lpwstr>
  </property>
  <property fmtid="{D5CDD505-2E9C-101B-9397-08002B2CF9AE}" pid="3" name="ArticulatePath">
    <vt:lpwstr>HIV and COVID AETC</vt:lpwstr>
  </property>
  <property fmtid="{D5CDD505-2E9C-101B-9397-08002B2CF9AE}" pid="4" name="ContentTypeId">
    <vt:lpwstr>0x0101003BD994695E54874EBE70B286E61A6C3B</vt:lpwstr>
  </property>
</Properties>
</file>