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34"/>
  </p:notesMasterIdLst>
  <p:handoutMasterIdLst>
    <p:handoutMasterId r:id="rId35"/>
  </p:handoutMasterIdLst>
  <p:sldIdLst>
    <p:sldId id="329" r:id="rId5"/>
    <p:sldId id="414" r:id="rId6"/>
    <p:sldId id="569" r:id="rId7"/>
    <p:sldId id="331" r:id="rId8"/>
    <p:sldId id="541" r:id="rId9"/>
    <p:sldId id="337" r:id="rId10"/>
    <p:sldId id="333" r:id="rId11"/>
    <p:sldId id="570" r:id="rId12"/>
    <p:sldId id="336" r:id="rId13"/>
    <p:sldId id="571" r:id="rId14"/>
    <p:sldId id="334" r:id="rId15"/>
    <p:sldId id="559" r:id="rId16"/>
    <p:sldId id="540" r:id="rId17"/>
    <p:sldId id="550" r:id="rId18"/>
    <p:sldId id="572" r:id="rId19"/>
    <p:sldId id="342" r:id="rId20"/>
    <p:sldId id="366" r:id="rId21"/>
    <p:sldId id="359" r:id="rId22"/>
    <p:sldId id="558" r:id="rId23"/>
    <p:sldId id="356" r:id="rId24"/>
    <p:sldId id="573" r:id="rId25"/>
    <p:sldId id="367" r:id="rId26"/>
    <p:sldId id="552" r:id="rId27"/>
    <p:sldId id="332" r:id="rId28"/>
    <p:sldId id="555" r:id="rId29"/>
    <p:sldId id="557" r:id="rId30"/>
    <p:sldId id="390" r:id="rId31"/>
    <p:sldId id="385" r:id="rId32"/>
    <p:sldId id="299" r:id="rId33"/>
  </p:sldIdLst>
  <p:sldSz cx="9144000" cy="5143500" type="screen16x9"/>
  <p:notesSz cx="7023100" cy="93091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29"/>
            <p14:sldId id="414"/>
            <p14:sldId id="569"/>
            <p14:sldId id="331"/>
            <p14:sldId id="541"/>
            <p14:sldId id="337"/>
            <p14:sldId id="333"/>
            <p14:sldId id="570"/>
            <p14:sldId id="336"/>
            <p14:sldId id="571"/>
            <p14:sldId id="334"/>
            <p14:sldId id="559"/>
            <p14:sldId id="540"/>
            <p14:sldId id="550"/>
            <p14:sldId id="572"/>
            <p14:sldId id="342"/>
            <p14:sldId id="366"/>
            <p14:sldId id="359"/>
            <p14:sldId id="558"/>
            <p14:sldId id="356"/>
            <p14:sldId id="573"/>
            <p14:sldId id="367"/>
            <p14:sldId id="552"/>
            <p14:sldId id="332"/>
            <p14:sldId id="555"/>
            <p14:sldId id="557"/>
            <p14:sldId id="390"/>
            <p14:sldId id="385"/>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81204" autoAdjust="0"/>
  </p:normalViewPr>
  <p:slideViewPr>
    <p:cSldViewPr snapToGrid="0">
      <p:cViewPr varScale="1">
        <p:scale>
          <a:sx n="78" d="100"/>
          <a:sy n="78" d="100"/>
        </p:scale>
        <p:origin x="1860" y="78"/>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1/11/2024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1/11/2024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hivecho@salud.unm.edu"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echo.unm.edu/locations-2/echo-hubs-superhubs-united-states/" TargetMode="External"/><Relationship Id="rId4" Type="http://schemas.openxmlformats.org/officeDocument/2006/relationships/hyperlink" Target="https://hsc.unm.edu/scaetc/programs-services/echo.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date_03 2023</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42701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1690082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a:p>
        </p:txBody>
      </p:sp>
    </p:spTree>
    <p:extLst>
      <p:ext uri="{BB962C8B-B14F-4D97-AF65-F5344CB8AC3E}">
        <p14:creationId xmlns:p14="http://schemas.microsoft.com/office/powerpoint/2010/main" val="2609089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3884289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Emailed referring provider and looped in psychiatry and social worker</a:t>
            </a:r>
          </a:p>
          <a:p>
            <a:r>
              <a:rPr lang="en-US" dirty="0"/>
              <a:t>Described the findings and diagnosis in non-technical terms, tied directly to their care with the patient (e.g., difficulty recalling medical instructions without aids)</a:t>
            </a:r>
          </a:p>
          <a:p>
            <a:r>
              <a:rPr lang="en-US" dirty="0"/>
              <a:t>Noted the risk of missing her memory problems, since her other basic functions and remote memory were intact</a:t>
            </a:r>
          </a:p>
          <a:p>
            <a:r>
              <a:rPr lang="en-US" dirty="0"/>
              <a:t>Provided some examples of how her counseling could focus on both acceptance of her memory challenges and training on how to use a memory notebook or other electronic compensatory devices </a:t>
            </a:r>
          </a:p>
          <a:p>
            <a:pPr lvl="1"/>
            <a:r>
              <a:rPr lang="en-US" dirty="0"/>
              <a:t>Single device, kept on-person at all times</a:t>
            </a:r>
          </a:p>
          <a:p>
            <a:pPr lvl="1"/>
            <a:r>
              <a:rPr lang="en-US" dirty="0"/>
              <a:t>Explicit prompts and reminders with detailed instructions</a:t>
            </a:r>
          </a:p>
          <a:p>
            <a:pPr lvl="1"/>
            <a:r>
              <a:rPr lang="en-US" dirty="0"/>
              <a:t>Involvement of mother, to the extent possible</a:t>
            </a:r>
          </a:p>
          <a:p>
            <a:pPr lvl="1"/>
            <a:r>
              <a:rPr lang="en-US" dirty="0"/>
              <a:t>Possible OT consult for in-home evaluation and strategizing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3930233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https://www.mededportal.org/doi/10.15766/mep_2374-8265.10295</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a:p>
        </p:txBody>
      </p:sp>
    </p:spTree>
    <p:extLst>
      <p:ext uri="{BB962C8B-B14F-4D97-AF65-F5344CB8AC3E}">
        <p14:creationId xmlns:p14="http://schemas.microsoft.com/office/powerpoint/2010/main" val="3029316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https://www.mededportal.org/doi/10.15766/mep_2374-8265.10295</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3155633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Advised patient not to cut pills in half</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a:p>
        </p:txBody>
      </p:sp>
    </p:spTree>
    <p:extLst>
      <p:ext uri="{BB962C8B-B14F-4D97-AF65-F5344CB8AC3E}">
        <p14:creationId xmlns:p14="http://schemas.microsoft.com/office/powerpoint/2010/main" val="2891980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 psychiatry: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Arial" panose="020B0604020202020204" pitchFamily="34" charset="0"/>
              </a:rPr>
              <a:t>Discussion reveals that she has been off her HIV and psychotropic medications for 3-4 months ("They never came in the mail like they used to"), and consequently she has been using larger quantities of cannabis ("A dime bag a day"), which could certainly contribute to her foggy memory.</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a:p>
        </p:txBody>
      </p:sp>
    </p:spTree>
    <p:extLst>
      <p:ext uri="{BB962C8B-B14F-4D97-AF65-F5344CB8AC3E}">
        <p14:creationId xmlns:p14="http://schemas.microsoft.com/office/powerpoint/2010/main" val="2758945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https://www.gettingtozerosf.org/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3831988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3463054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200" dirty="0">
                <a:hlinkClick r:id="rId3"/>
              </a:rPr>
              <a:t>hivecho@salud.unm.edu</a:t>
            </a:r>
            <a:r>
              <a:rPr lang="en-US" sz="1200" dirty="0"/>
              <a:t>  </a:t>
            </a:r>
            <a:r>
              <a:rPr lang="en-US" sz="1200" dirty="0">
                <a:hlinkClick r:id="rId4"/>
              </a:rPr>
              <a:t>https://hsc.unm.edu/scaetc/programs-services/echo.html</a:t>
            </a:r>
            <a:endParaRPr lang="en-US" sz="1200" dirty="0"/>
          </a:p>
          <a:p>
            <a:pPr defTabSz="912937">
              <a:defRPr/>
            </a:pPr>
            <a:r>
              <a:rPr lang="en-US" dirty="0"/>
              <a:t>Find an HIV-related topic TeleECHO in your area: </a:t>
            </a:r>
            <a:r>
              <a:rPr lang="en-US" dirty="0">
                <a:hlinkClick r:id="rId5"/>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04081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Ms. X was referred to neuropsychology by her primary care provider to evaluate the patient’s memory symptoms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2985003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a family history of seizures (2 maternal aunts)</a:t>
            </a:r>
          </a:p>
          <a:p>
            <a:pPr lvl="0"/>
            <a:r>
              <a:rPr lang="en-US" dirty="0"/>
              <a:t>Neuroimaging</a:t>
            </a:r>
          </a:p>
          <a:p>
            <a:pPr lvl="1"/>
            <a:r>
              <a:rPr lang="en-US" dirty="0"/>
              <a:t>An EEG in August 2021 showed intermittent focal slowing and isolated focal sharp wave discharge in the left temporal lobe. </a:t>
            </a:r>
          </a:p>
          <a:p>
            <a:pPr lvl="1"/>
            <a:r>
              <a:rPr lang="en-US" dirty="0"/>
              <a:t>A brain MRI in 2021 showed increased T2/FLAIR signal and architecture abnormalities in the left hippocampus</a:t>
            </a:r>
          </a:p>
          <a:p>
            <a:pPr lvl="2"/>
            <a:r>
              <a:rPr lang="en-US" dirty="0"/>
              <a:t>Mesial temporal sclerosis (scarring, commonly idiopathic)</a:t>
            </a:r>
          </a:p>
          <a:p>
            <a:pPr lvl="2"/>
            <a:r>
              <a:rPr lang="en-US" dirty="0"/>
              <a:t>A brain MRI in 2018 and a head CT in 2021 were WNL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levetiracetam (Keppra)</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2757839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Neuroimaging</a:t>
            </a:r>
          </a:p>
          <a:p>
            <a:pPr lvl="1"/>
            <a:r>
              <a:rPr lang="en-US" dirty="0"/>
              <a:t>An EEG in August 2021 showed intermittent focal slowing and isolated focal sharp wave discharge in the left temporal lobe. </a:t>
            </a:r>
          </a:p>
          <a:p>
            <a:pPr lvl="1"/>
            <a:r>
              <a:rPr lang="en-US" dirty="0"/>
              <a:t>A brain MRI in 2021 showed increased T2/FLAIR signal and architecture abnormalities in the left hippocampus</a:t>
            </a:r>
          </a:p>
          <a:p>
            <a:pPr lvl="2"/>
            <a:r>
              <a:rPr lang="en-US" dirty="0"/>
              <a:t>Mesial temporal sclerosis (scarring, commonly idiopathic)</a:t>
            </a:r>
          </a:p>
          <a:p>
            <a:pPr lvl="2"/>
            <a:r>
              <a:rPr lang="en-US" dirty="0"/>
              <a:t>A brain MRI in 2018 and a head CT in 2021 were WNL (within normal limits)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a:p>
        </p:txBody>
      </p:sp>
    </p:spTree>
    <p:extLst>
      <p:ext uri="{BB962C8B-B14F-4D97-AF65-F5344CB8AC3E}">
        <p14:creationId xmlns:p14="http://schemas.microsoft.com/office/powerpoint/2010/main" val="191771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CD4 Nadir = 629 (at diagnosis)</a:t>
            </a:r>
          </a:p>
          <a:p>
            <a:r>
              <a:rPr lang="en-US" dirty="0"/>
              <a:t>Patient had been rationing her medication by cutting pills in half</a:t>
            </a:r>
          </a:p>
          <a:p>
            <a:r>
              <a:rPr lang="en-US" dirty="0"/>
              <a:t>Due to memory problems, patient had forgotten to renew her eligibility paperwork for the AIDS drug assistance program (ADAP)</a:t>
            </a:r>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a:p>
        </p:txBody>
      </p:sp>
    </p:spTree>
    <p:extLst>
      <p:ext uri="{BB962C8B-B14F-4D97-AF65-F5344CB8AC3E}">
        <p14:creationId xmlns:p14="http://schemas.microsoft.com/office/powerpoint/2010/main" val="3470796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CBC = complete blood count</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4233974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 suicidal ideation</a:t>
            </a:r>
          </a:p>
          <a:p>
            <a:r>
              <a:rPr lang="en-US" dirty="0"/>
              <a:t>HI= homicidal ideation</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2993317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hiv.uw.edu/" TargetMode="External"/><Relationship Id="rId2" Type="http://schemas.openxmlformats.org/officeDocument/2006/relationships/hyperlink" Target="http://www.interprofessionalprofessionalism.org/" TargetMode="External"/><Relationship Id="rId1" Type="http://schemas.openxmlformats.org/officeDocument/2006/relationships/slideLayout" Target="../slideLayouts/slideLayout2.xml"/><Relationship Id="rId4" Type="http://schemas.openxmlformats.org/officeDocument/2006/relationships/hyperlink" Target="https://clinicalinfo.hiv.gov/"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jpeg"/><Relationship Id="rId12" Type="http://schemas.openxmlformats.org/officeDocument/2006/relationships/image" Target="../media/image5.png"/><Relationship Id="rId2" Type="http://schemas.openxmlformats.org/officeDocument/2006/relationships/notesSlide" Target="../notesSlides/notesSlide3.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7.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E2D2B3B-882E-40F3-A32F-6DD516915044}" type="slidenum">
              <a:rPr lang="en-US" smtClean="0"/>
              <a:pPr/>
              <a:t>1</a:t>
            </a:fld>
            <a:endParaRPr lang="en-US"/>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a:solidFill>
                <a:srgbClr val="FFFFFF"/>
              </a:solidFill>
              <a:latin typeface="Calibri"/>
              <a:ea typeface="ＭＳ Ｐゴシック" charset="0"/>
            </a:endParaRPr>
          </a:p>
          <a:p>
            <a:pPr algn="ctr" fontAlgn="base">
              <a:spcBef>
                <a:spcPct val="20000"/>
              </a:spcBef>
              <a:spcAft>
                <a:spcPct val="0"/>
              </a:spcAft>
            </a:pPr>
            <a:endParaRPr lang="en-US" sz="2400" b="1">
              <a:solidFill>
                <a:srgbClr val="FFFFFF"/>
              </a:solidFill>
              <a:latin typeface="Calibri"/>
              <a:ea typeface="ＭＳ Ｐゴシック" charset="0"/>
            </a:endParaRPr>
          </a:p>
        </p:txBody>
      </p:sp>
      <p:sp>
        <p:nvSpPr>
          <p:cNvPr id="3" name="Subtitle 2"/>
          <p:cNvSpPr>
            <a:spLocks noGrp="1"/>
          </p:cNvSpPr>
          <p:nvPr>
            <p:ph type="subTitle" idx="1"/>
          </p:nvPr>
        </p:nvSpPr>
        <p:spPr>
          <a:xfrm>
            <a:off x="63572" y="3520593"/>
            <a:ext cx="9080428" cy="1357409"/>
          </a:xfrm>
        </p:spPr>
        <p:txBody>
          <a:bodyPr>
            <a:noAutofit/>
          </a:bodyPr>
          <a:lstStyle/>
          <a:p>
            <a:pPr algn="ctr"/>
            <a:r>
              <a:rPr lang="en-US" dirty="0"/>
              <a:t>Melanie Goebel, MD</a:t>
            </a:r>
          </a:p>
          <a:p>
            <a:pPr algn="ctr"/>
            <a:r>
              <a:rPr lang="en-US" sz="1400" dirty="0"/>
              <a:t>Assistant Professor, Baylor College of Medicine</a:t>
            </a:r>
          </a:p>
          <a:p>
            <a:pPr algn="ctr"/>
            <a:r>
              <a:rPr lang="en-US" sz="1400" dirty="0"/>
              <a:t>Associate Clinical Director, Houston AETC</a:t>
            </a:r>
          </a:p>
        </p:txBody>
      </p:sp>
      <p:pic>
        <p:nvPicPr>
          <p:cNvPr id="7" name="Picture 6" descr="A close up of a sign&#10;&#10;Description automatically generated">
            <a:extLst>
              <a:ext uri="{FF2B5EF4-FFF2-40B4-BE49-F238E27FC236}">
                <a16:creationId xmlns:a16="http://schemas.microsoft.com/office/drawing/2014/main" id="{E23745EB-90A7-4240-AFF9-0FECDA59B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3832" y="126294"/>
            <a:ext cx="906246" cy="892087"/>
          </a:xfrm>
          <a:prstGeom prst="rect">
            <a:avLst/>
          </a:prstGeom>
        </p:spPr>
      </p:pic>
      <p:pic>
        <p:nvPicPr>
          <p:cNvPr id="8" name="Picture 7">
            <a:extLst>
              <a:ext uri="{FF2B5EF4-FFF2-40B4-BE49-F238E27FC236}">
                <a16:creationId xmlns:a16="http://schemas.microsoft.com/office/drawing/2014/main" id="{FC0C48F5-0F86-448A-8B70-4F0B3751AE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9897" y="253640"/>
            <a:ext cx="2101985" cy="539518"/>
          </a:xfrm>
          <a:prstGeom prst="rect">
            <a:avLst/>
          </a:prstGeom>
        </p:spPr>
      </p:pic>
      <p:pic>
        <p:nvPicPr>
          <p:cNvPr id="9" name="Picture 8">
            <a:extLst>
              <a:ext uri="{FF2B5EF4-FFF2-40B4-BE49-F238E27FC236}">
                <a16:creationId xmlns:a16="http://schemas.microsoft.com/office/drawing/2014/main" id="{2BB26AE8-5A50-4286-83E0-FAB218092909}"/>
              </a:ext>
            </a:extLst>
          </p:cNvPr>
          <p:cNvPicPr>
            <a:picLocks noChangeAspect="1"/>
          </p:cNvPicPr>
          <p:nvPr/>
        </p:nvPicPr>
        <p:blipFill rotWithShape="1">
          <a:blip r:embed="rId5">
            <a:extLst>
              <a:ext uri="{28A0092B-C50C-407E-A947-70E740481C1C}">
                <a14:useLocalDpi xmlns:a14="http://schemas.microsoft.com/office/drawing/2010/main" val="0"/>
              </a:ext>
            </a:extLst>
          </a:blip>
          <a:srcRect l="6431" t="12110" r="6076" b="25490"/>
          <a:stretch/>
        </p:blipFill>
        <p:spPr>
          <a:xfrm>
            <a:off x="5431882" y="192021"/>
            <a:ext cx="1333144" cy="760632"/>
          </a:xfrm>
          <a:prstGeom prst="rect">
            <a:avLst/>
          </a:prstGeom>
        </p:spPr>
      </p:pic>
      <p:pic>
        <p:nvPicPr>
          <p:cNvPr id="10" name="Picture 9">
            <a:extLst>
              <a:ext uri="{FF2B5EF4-FFF2-40B4-BE49-F238E27FC236}">
                <a16:creationId xmlns:a16="http://schemas.microsoft.com/office/drawing/2014/main" id="{844A2696-23D4-4041-8156-3DF362EEB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6184" y="362669"/>
            <a:ext cx="1136490" cy="430489"/>
          </a:xfrm>
          <a:prstGeom prst="rect">
            <a:avLst/>
          </a:prstGeom>
        </p:spPr>
      </p:pic>
      <p:sp>
        <p:nvSpPr>
          <p:cNvPr id="11" name="TextBox 10">
            <a:extLst>
              <a:ext uri="{FF2B5EF4-FFF2-40B4-BE49-F238E27FC236}">
                <a16:creationId xmlns:a16="http://schemas.microsoft.com/office/drawing/2014/main" id="{70AEDF39-B8CA-5649-9B8E-EFD448361680}"/>
              </a:ext>
            </a:extLst>
          </p:cNvPr>
          <p:cNvSpPr txBox="1"/>
          <p:nvPr/>
        </p:nvSpPr>
        <p:spPr>
          <a:xfrm>
            <a:off x="715481" y="1727243"/>
            <a:ext cx="7388351" cy="1631216"/>
          </a:xfrm>
          <a:prstGeom prst="rect">
            <a:avLst/>
          </a:prstGeom>
          <a:noFill/>
        </p:spPr>
        <p:txBody>
          <a:bodyPr wrap="square">
            <a:spAutoFit/>
          </a:bodyPr>
          <a:lstStyle/>
          <a:p>
            <a:pPr algn="ctr"/>
            <a:r>
              <a:rPr lang="en-US" sz="3600" dirty="0">
                <a:solidFill>
                  <a:srgbClr val="002060"/>
                </a:solidFill>
              </a:rPr>
              <a:t>A Case of Amnesia: </a:t>
            </a:r>
          </a:p>
          <a:p>
            <a:pPr algn="ctr"/>
            <a:r>
              <a:rPr lang="en-US" sz="3200" i="1" dirty="0">
                <a:solidFill>
                  <a:srgbClr val="002060"/>
                </a:solidFill>
              </a:rPr>
              <a:t>On Remembering the Importance of Interprofessional Communication</a:t>
            </a:r>
          </a:p>
        </p:txBody>
      </p:sp>
      <p:sp>
        <p:nvSpPr>
          <p:cNvPr id="13" name="Rectangle 12">
            <a:extLst>
              <a:ext uri="{FF2B5EF4-FFF2-40B4-BE49-F238E27FC236}">
                <a16:creationId xmlns:a16="http://schemas.microsoft.com/office/drawing/2014/main" id="{98696A43-606C-492D-85DD-E2D3A0B71948}"/>
              </a:ext>
            </a:extLst>
          </p:cNvPr>
          <p:cNvSpPr/>
          <p:nvPr/>
        </p:nvSpPr>
        <p:spPr>
          <a:xfrm>
            <a:off x="-162344" y="1357911"/>
            <a:ext cx="9143999" cy="369332"/>
          </a:xfrm>
          <a:prstGeom prst="rect">
            <a:avLst/>
          </a:prstGeom>
        </p:spPr>
        <p:txBody>
          <a:bodyPr wrap="square">
            <a:spAutoFit/>
          </a:bodyPr>
          <a:lstStyle/>
          <a:p>
            <a:pPr algn="ctr"/>
            <a:r>
              <a:rPr lang="en-US" dirty="0">
                <a:solidFill>
                  <a:schemeClr val="tx2"/>
                </a:solidFill>
                <a:latin typeface="Calibri" panose="020F0502020204030204" pitchFamily="34" charset="0"/>
                <a:cs typeface="Calibri" panose="020F0502020204030204" pitchFamily="34" charset="0"/>
              </a:rPr>
              <a:t>Cases in HIV for InterProfessional Students (CHIPS) SESSION 3</a:t>
            </a:r>
            <a:endParaRPr lang="en-US" dirty="0">
              <a:solidFill>
                <a:schemeClr val="tx2"/>
              </a:solidFill>
            </a:endParaRPr>
          </a:p>
        </p:txBody>
      </p:sp>
    </p:spTree>
    <p:extLst>
      <p:ext uri="{BB962C8B-B14F-4D97-AF65-F5344CB8AC3E}">
        <p14:creationId xmlns:p14="http://schemas.microsoft.com/office/powerpoint/2010/main" val="30057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E66F-E7A0-394D-BE28-A562A0B097D2}"/>
              </a:ext>
            </a:extLst>
          </p:cNvPr>
          <p:cNvSpPr>
            <a:spLocks noGrp="1"/>
          </p:cNvSpPr>
          <p:nvPr>
            <p:ph type="title"/>
          </p:nvPr>
        </p:nvSpPr>
        <p:spPr>
          <a:xfrm>
            <a:off x="308517" y="116908"/>
            <a:ext cx="8315569" cy="857250"/>
          </a:xfrm>
        </p:spPr>
        <p:txBody>
          <a:bodyPr/>
          <a:lstStyle/>
          <a:p>
            <a:pPr algn="ctr"/>
            <a:r>
              <a:rPr lang="en-US" dirty="0"/>
              <a:t>Brain imaging</a:t>
            </a:r>
          </a:p>
        </p:txBody>
      </p:sp>
      <p:sp>
        <p:nvSpPr>
          <p:cNvPr id="3" name="Content Placeholder 2">
            <a:extLst>
              <a:ext uri="{FF2B5EF4-FFF2-40B4-BE49-F238E27FC236}">
                <a16:creationId xmlns:a16="http://schemas.microsoft.com/office/drawing/2014/main" id="{59B3E4D6-F312-8747-94E0-3B2B74826FB2}"/>
              </a:ext>
            </a:extLst>
          </p:cNvPr>
          <p:cNvSpPr>
            <a:spLocks noGrp="1"/>
          </p:cNvSpPr>
          <p:nvPr>
            <p:ph idx="1"/>
          </p:nvPr>
        </p:nvSpPr>
        <p:spPr>
          <a:xfrm>
            <a:off x="194209" y="1063229"/>
            <a:ext cx="8496308" cy="3524955"/>
          </a:xfrm>
        </p:spPr>
        <p:txBody>
          <a:bodyPr>
            <a:normAutofit/>
          </a:bodyPr>
          <a:lstStyle/>
          <a:p>
            <a:pPr marL="411480" lvl="1" indent="0">
              <a:buNone/>
            </a:pPr>
            <a:endParaRPr lang="en-US" sz="1100" dirty="0"/>
          </a:p>
          <a:p>
            <a:pPr marL="1051560" lvl="3" indent="0">
              <a:buNone/>
            </a:pPr>
            <a:endParaRPr lang="en-US" sz="1100" dirty="0"/>
          </a:p>
          <a:p>
            <a:pPr marL="777240" lvl="2" indent="0">
              <a:buNone/>
            </a:pPr>
            <a:endParaRPr lang="en-US" dirty="0"/>
          </a:p>
          <a:p>
            <a:endParaRPr lang="en-US" dirty="0"/>
          </a:p>
        </p:txBody>
      </p:sp>
      <p:sp>
        <p:nvSpPr>
          <p:cNvPr id="4" name="Slide Number Placeholder 3">
            <a:extLst>
              <a:ext uri="{FF2B5EF4-FFF2-40B4-BE49-F238E27FC236}">
                <a16:creationId xmlns:a16="http://schemas.microsoft.com/office/drawing/2014/main" id="{0C585921-7A74-DD49-87FC-27ADB24211B1}"/>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5" name="Content Placeholder 2">
            <a:extLst>
              <a:ext uri="{FF2B5EF4-FFF2-40B4-BE49-F238E27FC236}">
                <a16:creationId xmlns:a16="http://schemas.microsoft.com/office/drawing/2014/main" id="{D7A9D4A9-4917-4BC3-95C4-6EC64F308BF3}"/>
              </a:ext>
            </a:extLst>
          </p:cNvPr>
          <p:cNvSpPr txBox="1">
            <a:spLocks/>
          </p:cNvSpPr>
          <p:nvPr/>
        </p:nvSpPr>
        <p:spPr>
          <a:xfrm>
            <a:off x="457200" y="1200151"/>
            <a:ext cx="5378605" cy="3275474"/>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MRI brain in 2021 showed increased T2/FLAIR signal and architecture abnormalities in the left hippocampus</a:t>
            </a:r>
          </a:p>
          <a:p>
            <a:pPr lvl="1"/>
            <a:r>
              <a:rPr lang="en-US" dirty="0"/>
              <a:t>Mesial temporal sclerosis (scarring, commonly idiopathic)</a:t>
            </a:r>
          </a:p>
          <a:p>
            <a:pPr lvl="1"/>
            <a:r>
              <a:rPr lang="en-US" dirty="0"/>
              <a:t>A brain MRI in 2018 and a head CT in 2021 were within normal limits (WNL) </a:t>
            </a:r>
          </a:p>
        </p:txBody>
      </p:sp>
      <p:pic>
        <p:nvPicPr>
          <p:cNvPr id="6" name="Picture 5" descr="A picture containing text&#10;&#10;Description automatically generated">
            <a:extLst>
              <a:ext uri="{FF2B5EF4-FFF2-40B4-BE49-F238E27FC236}">
                <a16:creationId xmlns:a16="http://schemas.microsoft.com/office/drawing/2014/main" id="{F426AEF8-7F64-4100-A0DD-8735C19F4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2907" y="1249672"/>
            <a:ext cx="2523893" cy="2903899"/>
          </a:xfrm>
          <a:prstGeom prst="rect">
            <a:avLst/>
          </a:prstGeom>
        </p:spPr>
      </p:pic>
    </p:spTree>
    <p:extLst>
      <p:ext uri="{BB962C8B-B14F-4D97-AF65-F5344CB8AC3E}">
        <p14:creationId xmlns:p14="http://schemas.microsoft.com/office/powerpoint/2010/main" val="2978117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a:xfrm>
            <a:off x="286215" y="55999"/>
            <a:ext cx="8315569" cy="857250"/>
          </a:xfrm>
        </p:spPr>
        <p:txBody>
          <a:bodyPr/>
          <a:lstStyle/>
          <a:p>
            <a:pPr algn="ctr"/>
            <a:r>
              <a:rPr lang="en-US" dirty="0"/>
              <a:t>HIV History</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a:xfrm>
            <a:off x="414215" y="913250"/>
            <a:ext cx="8315569" cy="3816162"/>
          </a:xfrm>
        </p:spPr>
        <p:txBody>
          <a:bodyPr>
            <a:normAutofit fontScale="92500" lnSpcReduction="10000"/>
          </a:bodyPr>
          <a:lstStyle/>
          <a:p>
            <a:r>
              <a:rPr lang="en-US" dirty="0"/>
              <a:t>Diagnosed with HIV in December 2020</a:t>
            </a:r>
          </a:p>
          <a:p>
            <a:pPr lvl="1"/>
            <a:r>
              <a:rPr lang="en-US" dirty="0"/>
              <a:t>Behavioral risk factor: Unprotected heterosexual contact</a:t>
            </a:r>
          </a:p>
          <a:p>
            <a:pPr lvl="1"/>
            <a:r>
              <a:rPr lang="en-US" dirty="0"/>
              <a:t>Treated with tenofovir alafenamide, emtricitabine, </a:t>
            </a:r>
            <a:r>
              <a:rPr lang="en-US" dirty="0" err="1"/>
              <a:t>bictegravir</a:t>
            </a:r>
            <a:r>
              <a:rPr lang="en-US" dirty="0"/>
              <a:t> (</a:t>
            </a:r>
            <a:r>
              <a:rPr lang="en-US" dirty="0" err="1"/>
              <a:t>Biktarvy</a:t>
            </a:r>
            <a:r>
              <a:rPr lang="en-US" baseline="30000" dirty="0">
                <a:latin typeface="Arial" panose="020B0604020202020204" pitchFamily="34" charset="0"/>
                <a:cs typeface="Arial" panose="020B0604020202020204" pitchFamily="34" charset="0"/>
              </a:rPr>
              <a:t>®</a:t>
            </a:r>
            <a:r>
              <a:rPr lang="en-US" dirty="0"/>
              <a:t>); ran out of medication several weeks ago and reports “rationing” her medication by cutting the pills in half</a:t>
            </a:r>
          </a:p>
          <a:p>
            <a:pPr lvl="1"/>
            <a:r>
              <a:rPr lang="en-US" dirty="0"/>
              <a:t>CD4 Count: 785 cells/millimeter</a:t>
            </a:r>
          </a:p>
          <a:p>
            <a:pPr lvl="1"/>
            <a:r>
              <a:rPr lang="en-US" dirty="0"/>
              <a:t>HIV-1 viral load </a:t>
            </a:r>
          </a:p>
          <a:p>
            <a:pPr lvl="2"/>
            <a:r>
              <a:rPr lang="en-US" dirty="0"/>
              <a:t>Current = 22,800 copies/milliliter</a:t>
            </a:r>
          </a:p>
          <a:p>
            <a:pPr lvl="3"/>
            <a:r>
              <a:rPr lang="en-US" dirty="0"/>
              <a:t>At diagnosis = 41,500 copies/mL</a:t>
            </a:r>
          </a:p>
          <a:p>
            <a:pPr lvl="3"/>
            <a:r>
              <a:rPr lang="en-US" dirty="0"/>
              <a:t>Undetectable 3 months prior to evaluation </a:t>
            </a:r>
          </a:p>
          <a:p>
            <a:pPr lvl="1"/>
            <a:r>
              <a:rPr lang="en-US" dirty="0"/>
              <a:t>No history of any central nervous system opportunistic infections</a:t>
            </a: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11</a:t>
            </a:fld>
            <a:endParaRPr lang="en-US"/>
          </a:p>
        </p:txBody>
      </p:sp>
    </p:spTree>
    <p:extLst>
      <p:ext uri="{BB962C8B-B14F-4D97-AF65-F5344CB8AC3E}">
        <p14:creationId xmlns:p14="http://schemas.microsoft.com/office/powerpoint/2010/main" val="2818595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dirty="0"/>
              <a:t>Other Medical History</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a:xfrm>
            <a:off x="414215" y="1063229"/>
            <a:ext cx="8315569" cy="3275474"/>
          </a:xfrm>
        </p:spPr>
        <p:txBody>
          <a:bodyPr>
            <a:normAutofit/>
          </a:bodyPr>
          <a:lstStyle/>
          <a:p>
            <a:r>
              <a:rPr lang="en-US" dirty="0"/>
              <a:t>Cervical dysplasia</a:t>
            </a:r>
          </a:p>
          <a:p>
            <a:r>
              <a:rPr lang="en-US" dirty="0"/>
              <a:t>Smoking: currently smokes cigarettes (1 pack/day)</a:t>
            </a:r>
          </a:p>
          <a:p>
            <a:r>
              <a:rPr lang="en-US" dirty="0"/>
              <a:t>No known history of stroke, cancer, head injuries, hypoxia </a:t>
            </a:r>
          </a:p>
          <a:p>
            <a:r>
              <a:rPr lang="en-US" dirty="0"/>
              <a:t>No surgical history</a:t>
            </a:r>
          </a:p>
          <a:p>
            <a:r>
              <a:rPr lang="en-US" dirty="0"/>
              <a:t>Most recent labs</a:t>
            </a:r>
          </a:p>
          <a:p>
            <a:pPr lvl="1"/>
            <a:r>
              <a:rPr lang="en-US" dirty="0"/>
              <a:t>Liver function tests, CBC, B12, thyroid, HCV antibody, and syphilis screen all normal</a:t>
            </a:r>
          </a:p>
          <a:p>
            <a:pPr lvl="1"/>
            <a:endParaRPr lang="en-US" dirty="0"/>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2842655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E0100-9846-4FA2-A51D-951D153EF26D}"/>
              </a:ext>
            </a:extLst>
          </p:cNvPr>
          <p:cNvSpPr>
            <a:spLocks noGrp="1"/>
          </p:cNvSpPr>
          <p:nvPr>
            <p:ph type="title"/>
          </p:nvPr>
        </p:nvSpPr>
        <p:spPr/>
        <p:txBody>
          <a:bodyPr/>
          <a:lstStyle/>
          <a:p>
            <a:pPr algn="ctr"/>
            <a:r>
              <a:rPr lang="en-US" dirty="0"/>
              <a:t>Psychiatric History</a:t>
            </a:r>
          </a:p>
        </p:txBody>
      </p:sp>
      <p:sp>
        <p:nvSpPr>
          <p:cNvPr id="3" name="Content Placeholder 2">
            <a:extLst>
              <a:ext uri="{FF2B5EF4-FFF2-40B4-BE49-F238E27FC236}">
                <a16:creationId xmlns:a16="http://schemas.microsoft.com/office/drawing/2014/main" id="{B817E065-879E-429A-82C4-7C0CF398870C}"/>
              </a:ext>
            </a:extLst>
          </p:cNvPr>
          <p:cNvSpPr>
            <a:spLocks noGrp="1"/>
          </p:cNvSpPr>
          <p:nvPr>
            <p:ph idx="1"/>
          </p:nvPr>
        </p:nvSpPr>
        <p:spPr/>
        <p:txBody>
          <a:bodyPr/>
          <a:lstStyle/>
          <a:p>
            <a:r>
              <a:rPr lang="en-US" dirty="0"/>
              <a:t>Symptoms of anxiety (e.g., panic) and depression</a:t>
            </a:r>
          </a:p>
          <a:p>
            <a:pPr lvl="1"/>
            <a:r>
              <a:rPr lang="en-US" dirty="0"/>
              <a:t>Currently managed by psychiatry (escitalopram 20mg) and behavioral health (supportive counseling) at clinic</a:t>
            </a:r>
          </a:p>
          <a:p>
            <a:pPr lvl="2"/>
            <a:r>
              <a:rPr lang="en-US" dirty="0"/>
              <a:t>No history of suicidal ideation(SI)/homicidal ideation (HI), abuse, or neglect</a:t>
            </a:r>
          </a:p>
          <a:p>
            <a:r>
              <a:rPr lang="en-US" dirty="0"/>
              <a:t>Active cannabis use (daily)</a:t>
            </a:r>
          </a:p>
          <a:p>
            <a:pPr lvl="1"/>
            <a:r>
              <a:rPr lang="en-US" dirty="0"/>
              <a:t>History of cocaine use (in remission)</a:t>
            </a:r>
          </a:p>
          <a:p>
            <a:pPr lvl="1"/>
            <a:r>
              <a:rPr lang="en-US" dirty="0"/>
              <a:t>No treatment for substance use disorder</a:t>
            </a:r>
          </a:p>
          <a:p>
            <a:endParaRPr lang="en-US" dirty="0"/>
          </a:p>
        </p:txBody>
      </p:sp>
      <p:sp>
        <p:nvSpPr>
          <p:cNvPr id="4" name="Slide Number Placeholder 3">
            <a:extLst>
              <a:ext uri="{FF2B5EF4-FFF2-40B4-BE49-F238E27FC236}">
                <a16:creationId xmlns:a16="http://schemas.microsoft.com/office/drawing/2014/main" id="{21999419-C7E3-41CB-866A-665F6E46072E}"/>
              </a:ext>
            </a:extLst>
          </p:cNvPr>
          <p:cNvSpPr>
            <a:spLocks noGrp="1"/>
          </p:cNvSpPr>
          <p:nvPr>
            <p:ph type="sldNum" sz="quarter" idx="12"/>
          </p:nvPr>
        </p:nvSpPr>
        <p:spPr/>
        <p:txBody>
          <a:bodyPr/>
          <a:lstStyle/>
          <a:p>
            <a:fld id="{6E2D2B3B-882E-40F3-A32F-6DD516915044}" type="slidenum">
              <a:rPr lang="en-US" smtClean="0"/>
              <a:pPr/>
              <a:t>13</a:t>
            </a:fld>
            <a:endParaRPr lang="en-US"/>
          </a:p>
        </p:txBody>
      </p:sp>
    </p:spTree>
    <p:extLst>
      <p:ext uri="{BB962C8B-B14F-4D97-AF65-F5344CB8AC3E}">
        <p14:creationId xmlns:p14="http://schemas.microsoft.com/office/powerpoint/2010/main" val="151804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A106-CB05-4F4E-9F52-15B1EC2FCC0B}"/>
              </a:ext>
            </a:extLst>
          </p:cNvPr>
          <p:cNvSpPr>
            <a:spLocks noGrp="1"/>
          </p:cNvSpPr>
          <p:nvPr>
            <p:ph type="title"/>
          </p:nvPr>
        </p:nvSpPr>
        <p:spPr>
          <a:xfrm>
            <a:off x="457200" y="205979"/>
            <a:ext cx="8315569" cy="857250"/>
          </a:xfrm>
        </p:spPr>
        <p:txBody>
          <a:bodyPr anchor="ctr">
            <a:normAutofit/>
          </a:bodyPr>
          <a:lstStyle/>
          <a:p>
            <a:pPr algn="ctr"/>
            <a:r>
              <a:rPr lang="en-US" dirty="0"/>
              <a:t>Neuropsychological Test Results</a:t>
            </a:r>
          </a:p>
        </p:txBody>
      </p:sp>
      <p:sp>
        <p:nvSpPr>
          <p:cNvPr id="3" name="Content Placeholder 2">
            <a:extLst>
              <a:ext uri="{FF2B5EF4-FFF2-40B4-BE49-F238E27FC236}">
                <a16:creationId xmlns:a16="http://schemas.microsoft.com/office/drawing/2014/main" id="{8BE64973-4B5D-764E-B132-E783CCA8E8CF}"/>
              </a:ext>
            </a:extLst>
          </p:cNvPr>
          <p:cNvSpPr>
            <a:spLocks noGrp="1"/>
          </p:cNvSpPr>
          <p:nvPr>
            <p:ph sz="half" idx="1"/>
          </p:nvPr>
        </p:nvSpPr>
        <p:spPr>
          <a:xfrm>
            <a:off x="379533" y="1179064"/>
            <a:ext cx="8315568" cy="3323480"/>
          </a:xfrm>
        </p:spPr>
        <p:txBody>
          <a:bodyPr>
            <a:normAutofit lnSpcReduction="10000"/>
          </a:bodyPr>
          <a:lstStyle/>
          <a:p>
            <a:pPr>
              <a:lnSpc>
                <a:spcPct val="90000"/>
              </a:lnSpc>
            </a:pPr>
            <a:r>
              <a:rPr lang="en-US" sz="2400" i="1" dirty="0"/>
              <a:t>Estimated Verbal IQ </a:t>
            </a:r>
            <a:r>
              <a:rPr lang="en-US" sz="2400" dirty="0"/>
              <a:t>= Average (25-74%ile)</a:t>
            </a:r>
          </a:p>
          <a:p>
            <a:pPr>
              <a:lnSpc>
                <a:spcPct val="90000"/>
              </a:lnSpc>
            </a:pPr>
            <a:r>
              <a:rPr lang="en-US" sz="2400" i="1" dirty="0"/>
              <a:t>Attention</a:t>
            </a:r>
            <a:r>
              <a:rPr lang="en-US" sz="2400" dirty="0"/>
              <a:t> = Average (25-74%ile)</a:t>
            </a:r>
          </a:p>
          <a:p>
            <a:pPr>
              <a:lnSpc>
                <a:spcPct val="90000"/>
              </a:lnSpc>
            </a:pPr>
            <a:r>
              <a:rPr lang="en-US" sz="2400" i="1" dirty="0"/>
              <a:t>Processing Speed </a:t>
            </a:r>
            <a:r>
              <a:rPr lang="en-US" sz="2400" dirty="0"/>
              <a:t>= Low Average (9-24%ile)</a:t>
            </a:r>
          </a:p>
          <a:p>
            <a:pPr>
              <a:lnSpc>
                <a:spcPct val="90000"/>
              </a:lnSpc>
            </a:pPr>
            <a:r>
              <a:rPr lang="en-US" sz="2400" i="1" dirty="0"/>
              <a:t>Executive Functions </a:t>
            </a:r>
            <a:r>
              <a:rPr lang="en-US" sz="2400" dirty="0"/>
              <a:t>= Average (25-74%ile)</a:t>
            </a:r>
          </a:p>
          <a:p>
            <a:pPr>
              <a:lnSpc>
                <a:spcPct val="90000"/>
              </a:lnSpc>
            </a:pPr>
            <a:r>
              <a:rPr lang="en-US" sz="2400" b="1" i="1" dirty="0"/>
              <a:t>Memory</a:t>
            </a:r>
            <a:r>
              <a:rPr lang="en-US" sz="2400" b="1" dirty="0"/>
              <a:t> = Exceptionally Low (&lt;2</a:t>
            </a:r>
            <a:r>
              <a:rPr lang="en-US" sz="2400" b="1" baseline="30000" dirty="0"/>
              <a:t>nd</a:t>
            </a:r>
            <a:r>
              <a:rPr lang="en-US" sz="2400" b="1" dirty="0"/>
              <a:t> %ile)</a:t>
            </a:r>
          </a:p>
          <a:p>
            <a:pPr lvl="1">
              <a:lnSpc>
                <a:spcPct val="90000"/>
              </a:lnSpc>
            </a:pPr>
            <a:r>
              <a:rPr lang="en-US" sz="2000" dirty="0"/>
              <a:t>0/12 word list items recalled at delay</a:t>
            </a:r>
          </a:p>
          <a:p>
            <a:pPr lvl="1">
              <a:lnSpc>
                <a:spcPct val="90000"/>
              </a:lnSpc>
            </a:pPr>
            <a:r>
              <a:rPr lang="en-US" sz="2000" dirty="0"/>
              <a:t>&lt;20% of details of short stories at delay</a:t>
            </a:r>
          </a:p>
          <a:p>
            <a:pPr lvl="1">
              <a:lnSpc>
                <a:spcPct val="90000"/>
              </a:lnSpc>
            </a:pPr>
            <a:r>
              <a:rPr lang="en-US" sz="2000" dirty="0"/>
              <a:t>Did not benefit from Yes/No recognition</a:t>
            </a:r>
          </a:p>
          <a:p>
            <a:pPr lvl="1">
              <a:lnSpc>
                <a:spcPct val="90000"/>
              </a:lnSpc>
            </a:pPr>
            <a:r>
              <a:rPr lang="en-US" sz="2000" dirty="0"/>
              <a:t>Did not respond to 2 items asking her to remember to something after 15-minutes</a:t>
            </a:r>
          </a:p>
          <a:p>
            <a:pPr>
              <a:lnSpc>
                <a:spcPct val="90000"/>
              </a:lnSpc>
            </a:pPr>
            <a:endParaRPr lang="en-US" sz="1800" dirty="0"/>
          </a:p>
        </p:txBody>
      </p:sp>
      <p:sp>
        <p:nvSpPr>
          <p:cNvPr id="4" name="Slide Number Placeholder 3">
            <a:extLst>
              <a:ext uri="{FF2B5EF4-FFF2-40B4-BE49-F238E27FC236}">
                <a16:creationId xmlns:a16="http://schemas.microsoft.com/office/drawing/2014/main" id="{E84277D3-0249-3A4F-AED9-8E1A5B4078AB}"/>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14</a:t>
            </a:fld>
            <a:endParaRPr lang="en-US"/>
          </a:p>
        </p:txBody>
      </p:sp>
    </p:spTree>
    <p:extLst>
      <p:ext uri="{BB962C8B-B14F-4D97-AF65-F5344CB8AC3E}">
        <p14:creationId xmlns:p14="http://schemas.microsoft.com/office/powerpoint/2010/main" val="3584263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A106-CB05-4F4E-9F52-15B1EC2FCC0B}"/>
              </a:ext>
            </a:extLst>
          </p:cNvPr>
          <p:cNvSpPr>
            <a:spLocks noGrp="1"/>
          </p:cNvSpPr>
          <p:nvPr>
            <p:ph type="title"/>
          </p:nvPr>
        </p:nvSpPr>
        <p:spPr>
          <a:xfrm>
            <a:off x="457200" y="205979"/>
            <a:ext cx="8315569" cy="857250"/>
          </a:xfrm>
        </p:spPr>
        <p:txBody>
          <a:bodyPr anchor="ctr">
            <a:normAutofit/>
          </a:bodyPr>
          <a:lstStyle/>
          <a:p>
            <a:pPr algn="ctr"/>
            <a:r>
              <a:rPr lang="en-US" dirty="0"/>
              <a:t>Neuropsychological Test Results</a:t>
            </a:r>
          </a:p>
        </p:txBody>
      </p:sp>
      <p:sp>
        <p:nvSpPr>
          <p:cNvPr id="4" name="Slide Number Placeholder 3">
            <a:extLst>
              <a:ext uri="{FF2B5EF4-FFF2-40B4-BE49-F238E27FC236}">
                <a16:creationId xmlns:a16="http://schemas.microsoft.com/office/drawing/2014/main" id="{E84277D3-0249-3A4F-AED9-8E1A5B4078AB}"/>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15</a:t>
            </a:fld>
            <a:endParaRPr lang="en-US"/>
          </a:p>
        </p:txBody>
      </p:sp>
      <p:sp>
        <p:nvSpPr>
          <p:cNvPr id="7" name="Content Placeholder 2">
            <a:extLst>
              <a:ext uri="{FF2B5EF4-FFF2-40B4-BE49-F238E27FC236}">
                <a16:creationId xmlns:a16="http://schemas.microsoft.com/office/drawing/2014/main" id="{D907DEBB-B967-4F44-B74A-D58306E9FCCA}"/>
              </a:ext>
            </a:extLst>
          </p:cNvPr>
          <p:cNvSpPr txBox="1">
            <a:spLocks/>
          </p:cNvSpPr>
          <p:nvPr/>
        </p:nvSpPr>
        <p:spPr>
          <a:xfrm>
            <a:off x="445873" y="1317333"/>
            <a:ext cx="8252253" cy="332348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6"/>
              </a:buClr>
              <a:buFont typeface="Wingdings" charset="2"/>
              <a:buChar char="§"/>
              <a:defRPr sz="28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8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8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800" kern="1200">
                <a:solidFill>
                  <a:schemeClr val="tx1"/>
                </a:solidFill>
                <a:latin typeface="+mn-lt"/>
                <a:ea typeface="+mn-ea"/>
                <a:cs typeface="+mn-cs"/>
              </a:defRPr>
            </a:lvl9pPr>
          </a:lstStyle>
          <a:p>
            <a:pPr>
              <a:lnSpc>
                <a:spcPct val="90000"/>
              </a:lnSpc>
            </a:pPr>
            <a:r>
              <a:rPr lang="en-US" i="1" dirty="0"/>
              <a:t>Activities of Daily Living (ADLs) </a:t>
            </a:r>
            <a:r>
              <a:rPr lang="en-US" dirty="0"/>
              <a:t>= 6/14 need assistance</a:t>
            </a:r>
          </a:p>
          <a:p>
            <a:pPr lvl="1">
              <a:lnSpc>
                <a:spcPct val="90000"/>
              </a:lnSpc>
            </a:pPr>
            <a:r>
              <a:rPr lang="en-US" dirty="0"/>
              <a:t>Shopping, chores, transport, medications</a:t>
            </a:r>
          </a:p>
          <a:p>
            <a:pPr>
              <a:lnSpc>
                <a:spcPct val="90000"/>
              </a:lnSpc>
            </a:pPr>
            <a:r>
              <a:rPr lang="en-US" i="1" dirty="0"/>
              <a:t>Depression = </a:t>
            </a:r>
            <a:r>
              <a:rPr lang="en-US" dirty="0"/>
              <a:t>12/15 endorsed</a:t>
            </a:r>
          </a:p>
          <a:p>
            <a:pPr lvl="1">
              <a:lnSpc>
                <a:spcPct val="90000"/>
              </a:lnSpc>
            </a:pPr>
            <a:r>
              <a:rPr lang="en-US" dirty="0"/>
              <a:t>Sadness, reduced activity</a:t>
            </a:r>
          </a:p>
          <a:p>
            <a:pPr>
              <a:lnSpc>
                <a:spcPct val="90000"/>
              </a:lnSpc>
            </a:pPr>
            <a:r>
              <a:rPr lang="en-US" i="1" dirty="0"/>
              <a:t>Anxiety = </a:t>
            </a:r>
            <a:r>
              <a:rPr lang="en-US" dirty="0"/>
              <a:t>4/5 endorsed</a:t>
            </a:r>
          </a:p>
          <a:p>
            <a:pPr lvl="1">
              <a:lnSpc>
                <a:spcPct val="90000"/>
              </a:lnSpc>
            </a:pPr>
            <a:r>
              <a:rPr lang="en-US" dirty="0"/>
              <a:t>Worry, nervousness</a:t>
            </a:r>
          </a:p>
          <a:p>
            <a:pPr marL="114300" indent="0">
              <a:lnSpc>
                <a:spcPct val="90000"/>
              </a:lnSpc>
              <a:buNone/>
            </a:pPr>
            <a:endParaRPr lang="en-US" sz="3200" dirty="0"/>
          </a:p>
        </p:txBody>
      </p:sp>
    </p:spTree>
    <p:extLst>
      <p:ext uri="{BB962C8B-B14F-4D97-AF65-F5344CB8AC3E}">
        <p14:creationId xmlns:p14="http://schemas.microsoft.com/office/powerpoint/2010/main" val="2711630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0357-9FA3-184B-86C0-B93EDD0518BE}"/>
              </a:ext>
            </a:extLst>
          </p:cNvPr>
          <p:cNvSpPr>
            <a:spLocks noGrp="1"/>
          </p:cNvSpPr>
          <p:nvPr>
            <p:ph type="title"/>
          </p:nvPr>
        </p:nvSpPr>
        <p:spPr/>
        <p:txBody>
          <a:bodyPr/>
          <a:lstStyle/>
          <a:p>
            <a:pPr algn="ctr"/>
            <a:r>
              <a:rPr lang="en-US" dirty="0"/>
              <a:t>Patient Case Summary</a:t>
            </a:r>
          </a:p>
        </p:txBody>
      </p:sp>
      <p:sp>
        <p:nvSpPr>
          <p:cNvPr id="3" name="Content Placeholder 2">
            <a:extLst>
              <a:ext uri="{FF2B5EF4-FFF2-40B4-BE49-F238E27FC236}">
                <a16:creationId xmlns:a16="http://schemas.microsoft.com/office/drawing/2014/main" id="{64DE75D7-DCA8-E945-9918-B5F2E36E75DC}"/>
              </a:ext>
            </a:extLst>
          </p:cNvPr>
          <p:cNvSpPr>
            <a:spLocks noGrp="1"/>
          </p:cNvSpPr>
          <p:nvPr>
            <p:ph idx="1"/>
          </p:nvPr>
        </p:nvSpPr>
        <p:spPr/>
        <p:txBody>
          <a:bodyPr/>
          <a:lstStyle/>
          <a:p>
            <a:pPr lvl="0"/>
            <a:r>
              <a:rPr lang="en-US" dirty="0"/>
              <a:t>33 y/o Black/African American woman with seizure disorder, depressive disorder, substance use disorder, and HIV who shows a markedly amnestic profile on neuropsychological evaluation </a:t>
            </a:r>
          </a:p>
        </p:txBody>
      </p:sp>
      <p:sp>
        <p:nvSpPr>
          <p:cNvPr id="4" name="Slide Number Placeholder 3">
            <a:extLst>
              <a:ext uri="{FF2B5EF4-FFF2-40B4-BE49-F238E27FC236}">
                <a16:creationId xmlns:a16="http://schemas.microsoft.com/office/drawing/2014/main" id="{83A8D231-7B24-F547-8978-457BAC0951F8}"/>
              </a:ext>
            </a:extLst>
          </p:cNvPr>
          <p:cNvSpPr>
            <a:spLocks noGrp="1"/>
          </p:cNvSpPr>
          <p:nvPr>
            <p:ph type="sldNum" sz="quarter" idx="12"/>
          </p:nvPr>
        </p:nvSpPr>
        <p:spPr/>
        <p:txBody>
          <a:bodyPr/>
          <a:lstStyle/>
          <a:p>
            <a:fld id="{6E2D2B3B-882E-40F3-A32F-6DD516915044}" type="slidenum">
              <a:rPr lang="en-US" smtClean="0"/>
              <a:pPr/>
              <a:t>16</a:t>
            </a:fld>
            <a:endParaRPr lang="en-US"/>
          </a:p>
        </p:txBody>
      </p:sp>
    </p:spTree>
    <p:extLst>
      <p:ext uri="{BB962C8B-B14F-4D97-AF65-F5344CB8AC3E}">
        <p14:creationId xmlns:p14="http://schemas.microsoft.com/office/powerpoint/2010/main" val="2880886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2243E-527B-4D63-A533-D7701DA2318B}"/>
              </a:ext>
            </a:extLst>
          </p:cNvPr>
          <p:cNvSpPr>
            <a:spLocks noGrp="1"/>
          </p:cNvSpPr>
          <p:nvPr>
            <p:ph type="title"/>
          </p:nvPr>
        </p:nvSpPr>
        <p:spPr>
          <a:xfrm>
            <a:off x="414215" y="232496"/>
            <a:ext cx="8315569" cy="857250"/>
          </a:xfrm>
        </p:spPr>
        <p:txBody>
          <a:bodyPr/>
          <a:lstStyle/>
          <a:p>
            <a:pPr algn="ctr"/>
            <a:r>
              <a:rPr lang="en-US" sz="4000" dirty="0"/>
              <a:t>Breakout Rooms Icebreaker</a:t>
            </a:r>
            <a:endParaRPr lang="en-US" dirty="0"/>
          </a:p>
        </p:txBody>
      </p:sp>
      <p:sp>
        <p:nvSpPr>
          <p:cNvPr id="3" name="Content Placeholder 2">
            <a:extLst>
              <a:ext uri="{FF2B5EF4-FFF2-40B4-BE49-F238E27FC236}">
                <a16:creationId xmlns:a16="http://schemas.microsoft.com/office/drawing/2014/main" id="{3A5CDDE7-8657-4E85-AD1C-B5064B996BFC}"/>
              </a:ext>
            </a:extLst>
          </p:cNvPr>
          <p:cNvSpPr>
            <a:spLocks noGrp="1"/>
          </p:cNvSpPr>
          <p:nvPr>
            <p:ph idx="1"/>
          </p:nvPr>
        </p:nvSpPr>
        <p:spPr>
          <a:xfrm>
            <a:off x="223464" y="1525043"/>
            <a:ext cx="4705303" cy="3275474"/>
          </a:xfrm>
        </p:spPr>
        <p:txBody>
          <a:bodyPr/>
          <a:lstStyle/>
          <a:p>
            <a:r>
              <a:rPr lang="en-US" dirty="0"/>
              <a:t>Share your name and school</a:t>
            </a:r>
          </a:p>
          <a:p>
            <a:r>
              <a:rPr lang="en-US" dirty="0"/>
              <a:t>In 10 years, what do you see yourself doing? (1 sentence, 10 words or less)</a:t>
            </a:r>
          </a:p>
        </p:txBody>
      </p:sp>
      <p:sp>
        <p:nvSpPr>
          <p:cNvPr id="4" name="Slide Number Placeholder 3">
            <a:extLst>
              <a:ext uri="{FF2B5EF4-FFF2-40B4-BE49-F238E27FC236}">
                <a16:creationId xmlns:a16="http://schemas.microsoft.com/office/drawing/2014/main" id="{A0BA2D2A-E4D9-4002-891A-7A6F72F399BC}"/>
              </a:ext>
            </a:extLst>
          </p:cNvPr>
          <p:cNvSpPr>
            <a:spLocks noGrp="1"/>
          </p:cNvSpPr>
          <p:nvPr>
            <p:ph type="sldNum" sz="quarter" idx="12"/>
          </p:nvPr>
        </p:nvSpPr>
        <p:spPr/>
        <p:txBody>
          <a:bodyPr/>
          <a:lstStyle/>
          <a:p>
            <a:fld id="{6E2D2B3B-882E-40F3-A32F-6DD516915044}" type="slidenum">
              <a:rPr lang="en-US" smtClean="0"/>
              <a:pPr/>
              <a:t>17</a:t>
            </a:fld>
            <a:endParaRPr lang="en-US"/>
          </a:p>
        </p:txBody>
      </p:sp>
      <p:pic>
        <p:nvPicPr>
          <p:cNvPr id="5" name="Picture 4">
            <a:extLst>
              <a:ext uri="{FF2B5EF4-FFF2-40B4-BE49-F238E27FC236}">
                <a16:creationId xmlns:a16="http://schemas.microsoft.com/office/drawing/2014/main" id="{87EA3BAD-7B05-4F7F-8F8E-9FD41F4FC13C}"/>
              </a:ext>
            </a:extLst>
          </p:cNvPr>
          <p:cNvPicPr>
            <a:picLocks noChangeAspect="1"/>
          </p:cNvPicPr>
          <p:nvPr/>
        </p:nvPicPr>
        <p:blipFill rotWithShape="1">
          <a:blip r:embed="rId2"/>
          <a:srcRect r="14013" b="23738"/>
          <a:stretch/>
        </p:blipFill>
        <p:spPr>
          <a:xfrm>
            <a:off x="4928767" y="1525043"/>
            <a:ext cx="3801017" cy="2526567"/>
          </a:xfrm>
          <a:prstGeom prst="rect">
            <a:avLst/>
          </a:prstGeom>
        </p:spPr>
      </p:pic>
    </p:spTree>
    <p:extLst>
      <p:ext uri="{BB962C8B-B14F-4D97-AF65-F5344CB8AC3E}">
        <p14:creationId xmlns:p14="http://schemas.microsoft.com/office/powerpoint/2010/main" val="962324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C8444-B267-41A3-A097-29BAF9F51C23}"/>
              </a:ext>
            </a:extLst>
          </p:cNvPr>
          <p:cNvSpPr>
            <a:spLocks noGrp="1"/>
          </p:cNvSpPr>
          <p:nvPr>
            <p:ph type="title"/>
          </p:nvPr>
        </p:nvSpPr>
        <p:spPr/>
        <p:txBody>
          <a:bodyPr/>
          <a:lstStyle/>
          <a:p>
            <a:pPr algn="ctr"/>
            <a:r>
              <a:rPr lang="en-US" sz="2800" dirty="0"/>
              <a:t>Breakout Rooms</a:t>
            </a:r>
            <a:br>
              <a:rPr lang="en-US" sz="2800" dirty="0"/>
            </a:br>
            <a:r>
              <a:rPr lang="en-US" sz="2800" dirty="0"/>
              <a:t>Questions for Discussion</a:t>
            </a:r>
          </a:p>
        </p:txBody>
      </p:sp>
      <p:sp>
        <p:nvSpPr>
          <p:cNvPr id="3" name="Content Placeholder 2">
            <a:extLst>
              <a:ext uri="{FF2B5EF4-FFF2-40B4-BE49-F238E27FC236}">
                <a16:creationId xmlns:a16="http://schemas.microsoft.com/office/drawing/2014/main" id="{F2E9056C-D555-4C3F-BDAA-0486345C28BC}"/>
              </a:ext>
            </a:extLst>
          </p:cNvPr>
          <p:cNvSpPr>
            <a:spLocks noGrp="1"/>
          </p:cNvSpPr>
          <p:nvPr>
            <p:ph idx="1"/>
          </p:nvPr>
        </p:nvSpPr>
        <p:spPr>
          <a:xfrm>
            <a:off x="457200" y="1258583"/>
            <a:ext cx="8515815" cy="3275474"/>
          </a:xfrm>
        </p:spPr>
        <p:txBody>
          <a:bodyPr>
            <a:normAutofit fontScale="92500" lnSpcReduction="10000"/>
          </a:bodyPr>
          <a:lstStyle/>
          <a:p>
            <a:r>
              <a:rPr lang="en-US" dirty="0"/>
              <a:t>In this patient, what factors are facilitators or barriers to adherence to antiretroviral therapy (ART)?</a:t>
            </a:r>
          </a:p>
          <a:p>
            <a:r>
              <a:rPr lang="en-US" dirty="0"/>
              <a:t>How does the patient’s amnesia affect her physical and mental health?</a:t>
            </a:r>
          </a:p>
          <a:p>
            <a:r>
              <a:rPr lang="en-US" dirty="0"/>
              <a:t>Recall a time that you encountered a patient with memory problems. Describe.</a:t>
            </a:r>
          </a:p>
          <a:p>
            <a:r>
              <a:rPr lang="en-US" dirty="0"/>
              <a:t>In your role as a (physician, pharmacist, physician assistant, nurse, nurse </a:t>
            </a:r>
            <a:r>
              <a:rPr lang="en-US" dirty="0" err="1"/>
              <a:t>practioner</a:t>
            </a:r>
            <a:r>
              <a:rPr lang="en-US" dirty="0"/>
              <a:t>, psychologist), how can you effectively communicate with the patient?</a:t>
            </a:r>
          </a:p>
        </p:txBody>
      </p:sp>
      <p:sp>
        <p:nvSpPr>
          <p:cNvPr id="4" name="Slide Number Placeholder 3">
            <a:extLst>
              <a:ext uri="{FF2B5EF4-FFF2-40B4-BE49-F238E27FC236}">
                <a16:creationId xmlns:a16="http://schemas.microsoft.com/office/drawing/2014/main" id="{D8A39696-EBDF-4948-8A22-7E69E4EAC6D9}"/>
              </a:ext>
            </a:extLst>
          </p:cNvPr>
          <p:cNvSpPr>
            <a:spLocks noGrp="1"/>
          </p:cNvSpPr>
          <p:nvPr>
            <p:ph type="sldNum" sz="quarter" idx="12"/>
          </p:nvPr>
        </p:nvSpPr>
        <p:spPr/>
        <p:txBody>
          <a:bodyPr/>
          <a:lstStyle/>
          <a:p>
            <a:fld id="{6E2D2B3B-882E-40F3-A32F-6DD516915044}" type="slidenum">
              <a:rPr lang="en-US" smtClean="0"/>
              <a:pPr/>
              <a:t>18</a:t>
            </a:fld>
            <a:endParaRPr lang="en-US"/>
          </a:p>
        </p:txBody>
      </p:sp>
    </p:spTree>
    <p:extLst>
      <p:ext uri="{BB962C8B-B14F-4D97-AF65-F5344CB8AC3E}">
        <p14:creationId xmlns:p14="http://schemas.microsoft.com/office/powerpoint/2010/main" val="3275811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0357-9FA3-184B-86C0-B93EDD0518BE}"/>
              </a:ext>
            </a:extLst>
          </p:cNvPr>
          <p:cNvSpPr>
            <a:spLocks noGrp="1"/>
          </p:cNvSpPr>
          <p:nvPr>
            <p:ph type="title"/>
          </p:nvPr>
        </p:nvSpPr>
        <p:spPr>
          <a:xfrm>
            <a:off x="216219" y="53924"/>
            <a:ext cx="8315569" cy="857250"/>
          </a:xfrm>
        </p:spPr>
        <p:txBody>
          <a:bodyPr/>
          <a:lstStyle/>
          <a:p>
            <a:pPr algn="ctr"/>
            <a:r>
              <a:rPr lang="en-US" dirty="0"/>
              <a:t>Team Education &amp; Communication </a:t>
            </a:r>
          </a:p>
        </p:txBody>
      </p:sp>
      <p:sp>
        <p:nvSpPr>
          <p:cNvPr id="3" name="Content Placeholder 2">
            <a:extLst>
              <a:ext uri="{FF2B5EF4-FFF2-40B4-BE49-F238E27FC236}">
                <a16:creationId xmlns:a16="http://schemas.microsoft.com/office/drawing/2014/main" id="{64DE75D7-DCA8-E945-9918-B5F2E36E75DC}"/>
              </a:ext>
            </a:extLst>
          </p:cNvPr>
          <p:cNvSpPr>
            <a:spLocks noGrp="1"/>
          </p:cNvSpPr>
          <p:nvPr>
            <p:ph idx="1"/>
          </p:nvPr>
        </p:nvSpPr>
        <p:spPr>
          <a:xfrm>
            <a:off x="353121" y="911174"/>
            <a:ext cx="8315569" cy="3672210"/>
          </a:xfrm>
        </p:spPr>
        <p:txBody>
          <a:bodyPr>
            <a:normAutofit fontScale="92500" lnSpcReduction="20000"/>
          </a:bodyPr>
          <a:lstStyle/>
          <a:p>
            <a:r>
              <a:rPr lang="en-US" dirty="0"/>
              <a:t>Emailed referring provider and looped in psychiatry and social worker</a:t>
            </a:r>
          </a:p>
          <a:p>
            <a:r>
              <a:rPr lang="en-US" dirty="0"/>
              <a:t>Described the findings and diagnosis in non-technical terms, tied directly to their care with the patient (e.g., difficulty recalling medical instructions without aids)</a:t>
            </a:r>
          </a:p>
          <a:p>
            <a:r>
              <a:rPr lang="en-US" dirty="0"/>
              <a:t>Patient counseling</a:t>
            </a:r>
          </a:p>
          <a:p>
            <a:pPr lvl="1"/>
            <a:r>
              <a:rPr lang="en-US" dirty="0"/>
              <a:t>Memory notebook or other electronic compensatory device</a:t>
            </a:r>
          </a:p>
          <a:p>
            <a:pPr lvl="1"/>
            <a:r>
              <a:rPr lang="en-US" dirty="0"/>
              <a:t>Single device, kept on-person at all times</a:t>
            </a:r>
          </a:p>
          <a:p>
            <a:pPr lvl="1"/>
            <a:r>
              <a:rPr lang="en-US" dirty="0"/>
              <a:t>Explicit prompts and reminders with detailed instructions</a:t>
            </a:r>
          </a:p>
          <a:p>
            <a:pPr lvl="1"/>
            <a:r>
              <a:rPr lang="en-US" dirty="0"/>
              <a:t>Involvement of mother, to the extent possible</a:t>
            </a:r>
          </a:p>
          <a:p>
            <a:pPr lvl="1"/>
            <a:r>
              <a:rPr lang="en-US" dirty="0"/>
              <a:t>Possible occupational therapy consult for in-home evaluation and strategizing</a:t>
            </a:r>
          </a:p>
        </p:txBody>
      </p:sp>
      <p:sp>
        <p:nvSpPr>
          <p:cNvPr id="4" name="Slide Number Placeholder 3">
            <a:extLst>
              <a:ext uri="{FF2B5EF4-FFF2-40B4-BE49-F238E27FC236}">
                <a16:creationId xmlns:a16="http://schemas.microsoft.com/office/drawing/2014/main" id="{83A8D231-7B24-F547-8978-457BAC0951F8}"/>
              </a:ext>
            </a:extLst>
          </p:cNvPr>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124100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Disclosures</a:t>
            </a:r>
          </a:p>
        </p:txBody>
      </p:sp>
      <p:sp>
        <p:nvSpPr>
          <p:cNvPr id="3" name="Content Placeholder 2"/>
          <p:cNvSpPr>
            <a:spLocks noGrp="1"/>
          </p:cNvSpPr>
          <p:nvPr>
            <p:ph idx="1"/>
          </p:nvPr>
        </p:nvSpPr>
        <p:spPr>
          <a:xfrm>
            <a:off x="457200" y="1123950"/>
            <a:ext cx="8315569" cy="2819399"/>
          </a:xfrm>
        </p:spPr>
        <p:txBody>
          <a:bodyPr>
            <a:normAutofit/>
          </a:bodyPr>
          <a:lstStyle/>
          <a:p>
            <a:r>
              <a:rPr lang="en-US" sz="2400" dirty="0"/>
              <a:t>Original Slide Developer: Steven Paul Woods, Psy.D.</a:t>
            </a:r>
          </a:p>
          <a:p>
            <a:pPr lvl="1"/>
            <a:r>
              <a:rPr lang="en-US" dirty="0"/>
              <a:t>Professor of Psychology, University of Houston</a:t>
            </a:r>
          </a:p>
          <a:p>
            <a:pPr lvl="1"/>
            <a:r>
              <a:rPr lang="en-US" dirty="0"/>
              <a:t>Director, TSHC Clinical Neuropsychology Service</a:t>
            </a:r>
          </a:p>
          <a:p>
            <a:pPr lvl="1"/>
            <a:r>
              <a:rPr lang="en-US" dirty="0"/>
              <a:t>Slide developer has no financial conflicts of interest to disclose</a:t>
            </a:r>
          </a:p>
          <a:p>
            <a:r>
              <a:rPr lang="en-US" dirty="0"/>
              <a:t>Speaker has no conflicts of interest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288131" y="3714750"/>
            <a:ext cx="8610600" cy="938719"/>
          </a:xfrm>
          <a:prstGeom prst="rect">
            <a:avLst/>
          </a:prstGeom>
          <a:noFill/>
        </p:spPr>
        <p:txBody>
          <a:bodyPr wrap="square" rtlCol="0">
            <a:spAutoFit/>
          </a:bodyPr>
          <a:lstStyle/>
          <a:p>
            <a:r>
              <a:rPr lang="en-US" sz="11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p>
          <a:p>
            <a:r>
              <a:rPr lang="en-US" sz="11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11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11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3517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C51D8-4384-42D2-9C7A-DAB7E91216E1}"/>
              </a:ext>
            </a:extLst>
          </p:cNvPr>
          <p:cNvSpPr>
            <a:spLocks noGrp="1"/>
          </p:cNvSpPr>
          <p:nvPr>
            <p:ph type="title"/>
          </p:nvPr>
        </p:nvSpPr>
        <p:spPr>
          <a:xfrm>
            <a:off x="414215" y="116908"/>
            <a:ext cx="8315569" cy="857250"/>
          </a:xfrm>
        </p:spPr>
        <p:txBody>
          <a:bodyPr/>
          <a:lstStyle/>
          <a:p>
            <a:pPr algn="ctr"/>
            <a:r>
              <a:rPr lang="en-US" dirty="0"/>
              <a:t>Team-Based Plan of Care</a:t>
            </a:r>
          </a:p>
        </p:txBody>
      </p:sp>
      <p:sp>
        <p:nvSpPr>
          <p:cNvPr id="3" name="Content Placeholder 2">
            <a:extLst>
              <a:ext uri="{FF2B5EF4-FFF2-40B4-BE49-F238E27FC236}">
                <a16:creationId xmlns:a16="http://schemas.microsoft.com/office/drawing/2014/main" id="{4C593A26-F067-44EC-ADFB-6F65CFB8D38E}"/>
              </a:ext>
            </a:extLst>
          </p:cNvPr>
          <p:cNvSpPr>
            <a:spLocks noGrp="1"/>
          </p:cNvSpPr>
          <p:nvPr>
            <p:ph idx="1"/>
          </p:nvPr>
        </p:nvSpPr>
        <p:spPr>
          <a:xfrm>
            <a:off x="457200" y="1063228"/>
            <a:ext cx="8315569" cy="3666183"/>
          </a:xfrm>
        </p:spPr>
        <p:txBody>
          <a:bodyPr>
            <a:normAutofit/>
          </a:bodyPr>
          <a:lstStyle/>
          <a:p>
            <a:r>
              <a:rPr lang="en-US" b="1" dirty="0"/>
              <a:t>Problem</a:t>
            </a:r>
            <a:r>
              <a:rPr lang="en-US" dirty="0"/>
              <a:t>: </a:t>
            </a:r>
            <a:r>
              <a:rPr lang="en-US" dirty="0">
                <a:latin typeface="Arial" panose="020B0604020202020204" pitchFamily="34" charset="0"/>
              </a:rPr>
              <a:t>M</a:t>
            </a:r>
            <a:r>
              <a:rPr lang="en-US" b="0" i="0" u="none" strike="noStrike" baseline="0" dirty="0">
                <a:latin typeface="Arial" panose="020B0604020202020204" pitchFamily="34" charset="0"/>
              </a:rPr>
              <a:t>ajor neurocognitive disorder (amnestic type) due to mesial temporal sclerosis</a:t>
            </a:r>
            <a:endParaRPr lang="en-US" dirty="0"/>
          </a:p>
          <a:p>
            <a:pPr marL="114300" indent="0">
              <a:buNone/>
            </a:pPr>
            <a:r>
              <a:rPr lang="en-US" i="1" dirty="0"/>
              <a:t>   Team solution:</a:t>
            </a:r>
          </a:p>
          <a:p>
            <a:pPr lvl="1"/>
            <a:r>
              <a:rPr lang="en-US" sz="2400" dirty="0"/>
              <a:t>Memory devices (phone, calendar)</a:t>
            </a:r>
          </a:p>
          <a:p>
            <a:pPr lvl="1"/>
            <a:r>
              <a:rPr lang="en-US" sz="2400" dirty="0"/>
              <a:t>Treat anxiety</a:t>
            </a:r>
          </a:p>
          <a:p>
            <a:pPr lvl="1"/>
            <a:r>
              <a:rPr lang="en-US" sz="2400" dirty="0"/>
              <a:t>Refrain from driving and operating hazardous machinery</a:t>
            </a:r>
          </a:p>
          <a:p>
            <a:pPr lvl="1"/>
            <a:r>
              <a:rPr lang="en-US" sz="2400" dirty="0"/>
              <a:t>Follow up with neuropsychology in 1 year</a:t>
            </a:r>
          </a:p>
          <a:p>
            <a:pPr marL="411480" lvl="1" indent="0">
              <a:buNone/>
            </a:pPr>
            <a:endParaRPr lang="en-US" sz="2400" dirty="0"/>
          </a:p>
          <a:p>
            <a:pPr lvl="1"/>
            <a:endParaRPr lang="en-US" sz="1800" dirty="0"/>
          </a:p>
          <a:p>
            <a:endParaRPr lang="en-US" sz="2000" dirty="0"/>
          </a:p>
          <a:p>
            <a:pPr lvl="1"/>
            <a:endParaRPr lang="en-US" sz="2000" dirty="0"/>
          </a:p>
          <a:p>
            <a:endParaRPr lang="en-US" sz="2000" dirty="0"/>
          </a:p>
        </p:txBody>
      </p:sp>
      <p:sp>
        <p:nvSpPr>
          <p:cNvPr id="4" name="Slide Number Placeholder 3">
            <a:extLst>
              <a:ext uri="{FF2B5EF4-FFF2-40B4-BE49-F238E27FC236}">
                <a16:creationId xmlns:a16="http://schemas.microsoft.com/office/drawing/2014/main" id="{017AC258-BF65-4692-B584-E12B5653EA70}"/>
              </a:ext>
            </a:extLst>
          </p:cNvPr>
          <p:cNvSpPr>
            <a:spLocks noGrp="1"/>
          </p:cNvSpPr>
          <p:nvPr>
            <p:ph type="sldNum" sz="quarter" idx="12"/>
          </p:nvPr>
        </p:nvSpPr>
        <p:spPr/>
        <p:txBody>
          <a:bodyPr/>
          <a:lstStyle/>
          <a:p>
            <a:fld id="{6E2D2B3B-882E-40F3-A32F-6DD516915044}" type="slidenum">
              <a:rPr lang="en-US" smtClean="0"/>
              <a:pPr/>
              <a:t>20</a:t>
            </a:fld>
            <a:endParaRPr lang="en-US"/>
          </a:p>
        </p:txBody>
      </p:sp>
    </p:spTree>
    <p:extLst>
      <p:ext uri="{BB962C8B-B14F-4D97-AF65-F5344CB8AC3E}">
        <p14:creationId xmlns:p14="http://schemas.microsoft.com/office/powerpoint/2010/main" val="1615582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C51D8-4384-42D2-9C7A-DAB7E91216E1}"/>
              </a:ext>
            </a:extLst>
          </p:cNvPr>
          <p:cNvSpPr>
            <a:spLocks noGrp="1"/>
          </p:cNvSpPr>
          <p:nvPr>
            <p:ph type="title"/>
          </p:nvPr>
        </p:nvSpPr>
        <p:spPr>
          <a:xfrm>
            <a:off x="414215" y="116908"/>
            <a:ext cx="8315569" cy="857250"/>
          </a:xfrm>
        </p:spPr>
        <p:txBody>
          <a:bodyPr/>
          <a:lstStyle/>
          <a:p>
            <a:pPr algn="ctr"/>
            <a:r>
              <a:rPr lang="en-US" dirty="0"/>
              <a:t>Team-Based Plan of Care</a:t>
            </a:r>
          </a:p>
        </p:txBody>
      </p:sp>
      <p:sp>
        <p:nvSpPr>
          <p:cNvPr id="3" name="Content Placeholder 2">
            <a:extLst>
              <a:ext uri="{FF2B5EF4-FFF2-40B4-BE49-F238E27FC236}">
                <a16:creationId xmlns:a16="http://schemas.microsoft.com/office/drawing/2014/main" id="{4C593A26-F067-44EC-ADFB-6F65CFB8D38E}"/>
              </a:ext>
            </a:extLst>
          </p:cNvPr>
          <p:cNvSpPr>
            <a:spLocks noGrp="1"/>
          </p:cNvSpPr>
          <p:nvPr>
            <p:ph idx="1"/>
          </p:nvPr>
        </p:nvSpPr>
        <p:spPr>
          <a:xfrm>
            <a:off x="457200" y="1063228"/>
            <a:ext cx="8315569" cy="3666183"/>
          </a:xfrm>
        </p:spPr>
        <p:txBody>
          <a:bodyPr>
            <a:normAutofit/>
          </a:bodyPr>
          <a:lstStyle/>
          <a:p>
            <a:r>
              <a:rPr lang="en-US" b="1" dirty="0"/>
              <a:t>Problem</a:t>
            </a:r>
            <a:r>
              <a:rPr lang="en-US" dirty="0"/>
              <a:t>: Seizure disorder</a:t>
            </a:r>
          </a:p>
          <a:p>
            <a:pPr marL="114300" indent="0">
              <a:buNone/>
            </a:pPr>
            <a:r>
              <a:rPr lang="en-US" i="1" dirty="0"/>
              <a:t>   Team solution:</a:t>
            </a:r>
          </a:p>
          <a:p>
            <a:pPr lvl="1"/>
            <a:r>
              <a:rPr lang="en-US" sz="2400" dirty="0"/>
              <a:t>Seen by neurology: due to concern for subclinical seizures causing memory problems, levetiracetam increased to 1500 mg bid</a:t>
            </a:r>
          </a:p>
          <a:p>
            <a:pPr lvl="1"/>
            <a:r>
              <a:rPr lang="en-US" sz="2400" dirty="0"/>
              <a:t>Plan for possible prolonged overnight EEG</a:t>
            </a:r>
          </a:p>
          <a:p>
            <a:pPr lvl="1"/>
            <a:r>
              <a:rPr lang="en-US" sz="2400" dirty="0"/>
              <a:t>Advised against marijuana use (can lower seizure threshold)</a:t>
            </a:r>
          </a:p>
          <a:p>
            <a:pPr lvl="1"/>
            <a:endParaRPr lang="en-US" sz="1800" dirty="0"/>
          </a:p>
          <a:p>
            <a:endParaRPr lang="en-US" sz="2000" dirty="0"/>
          </a:p>
          <a:p>
            <a:pPr lvl="1"/>
            <a:endParaRPr lang="en-US" sz="2000" dirty="0"/>
          </a:p>
          <a:p>
            <a:endParaRPr lang="en-US" sz="2000" dirty="0"/>
          </a:p>
        </p:txBody>
      </p:sp>
      <p:sp>
        <p:nvSpPr>
          <p:cNvPr id="4" name="Slide Number Placeholder 3">
            <a:extLst>
              <a:ext uri="{FF2B5EF4-FFF2-40B4-BE49-F238E27FC236}">
                <a16:creationId xmlns:a16="http://schemas.microsoft.com/office/drawing/2014/main" id="{017AC258-BF65-4692-B584-E12B5653EA70}"/>
              </a:ext>
            </a:extLst>
          </p:cNvPr>
          <p:cNvSpPr>
            <a:spLocks noGrp="1"/>
          </p:cNvSpPr>
          <p:nvPr>
            <p:ph type="sldNum" sz="quarter" idx="12"/>
          </p:nvPr>
        </p:nvSpPr>
        <p:spPr/>
        <p:txBody>
          <a:bodyPr/>
          <a:lstStyle/>
          <a:p>
            <a:fld id="{6E2D2B3B-882E-40F3-A32F-6DD516915044}" type="slidenum">
              <a:rPr lang="en-US" smtClean="0"/>
              <a:pPr/>
              <a:t>21</a:t>
            </a:fld>
            <a:endParaRPr lang="en-US"/>
          </a:p>
        </p:txBody>
      </p:sp>
    </p:spTree>
    <p:extLst>
      <p:ext uri="{BB962C8B-B14F-4D97-AF65-F5344CB8AC3E}">
        <p14:creationId xmlns:p14="http://schemas.microsoft.com/office/powerpoint/2010/main" val="1546090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C51D8-4384-42D2-9C7A-DAB7E91216E1}"/>
              </a:ext>
            </a:extLst>
          </p:cNvPr>
          <p:cNvSpPr>
            <a:spLocks noGrp="1"/>
          </p:cNvSpPr>
          <p:nvPr>
            <p:ph type="title"/>
          </p:nvPr>
        </p:nvSpPr>
        <p:spPr>
          <a:xfrm>
            <a:off x="216219" y="2608"/>
            <a:ext cx="8315569" cy="857250"/>
          </a:xfrm>
        </p:spPr>
        <p:txBody>
          <a:bodyPr/>
          <a:lstStyle/>
          <a:p>
            <a:pPr algn="ctr"/>
            <a:r>
              <a:rPr lang="en-US" dirty="0"/>
              <a:t>Team-Based Plan of Care</a:t>
            </a:r>
          </a:p>
        </p:txBody>
      </p:sp>
      <p:sp>
        <p:nvSpPr>
          <p:cNvPr id="3" name="Content Placeholder 2">
            <a:extLst>
              <a:ext uri="{FF2B5EF4-FFF2-40B4-BE49-F238E27FC236}">
                <a16:creationId xmlns:a16="http://schemas.microsoft.com/office/drawing/2014/main" id="{4C593A26-F067-44EC-ADFB-6F65CFB8D38E}"/>
              </a:ext>
            </a:extLst>
          </p:cNvPr>
          <p:cNvSpPr>
            <a:spLocks noGrp="1"/>
          </p:cNvSpPr>
          <p:nvPr>
            <p:ph idx="1"/>
          </p:nvPr>
        </p:nvSpPr>
        <p:spPr>
          <a:xfrm>
            <a:off x="457200" y="859858"/>
            <a:ext cx="8315569" cy="3793785"/>
          </a:xfrm>
        </p:spPr>
        <p:txBody>
          <a:bodyPr>
            <a:normAutofit lnSpcReduction="10000"/>
          </a:bodyPr>
          <a:lstStyle/>
          <a:p>
            <a:r>
              <a:rPr lang="en-US" sz="2000" b="1" dirty="0"/>
              <a:t>Problem</a:t>
            </a:r>
            <a:r>
              <a:rPr lang="en-US" sz="2000" dirty="0"/>
              <a:t>: Substance use disorder</a:t>
            </a:r>
          </a:p>
          <a:p>
            <a:pPr marL="114300" indent="0">
              <a:buNone/>
            </a:pPr>
            <a:r>
              <a:rPr lang="en-US" sz="2000" i="1" dirty="0"/>
              <a:t>   Team solution:</a:t>
            </a:r>
          </a:p>
          <a:p>
            <a:pPr lvl="1"/>
            <a:r>
              <a:rPr lang="en-US" sz="2000" dirty="0"/>
              <a:t>Referred to substance use counselor</a:t>
            </a:r>
          </a:p>
          <a:p>
            <a:pPr lvl="1"/>
            <a:r>
              <a:rPr lang="en-US" sz="2000" dirty="0"/>
              <a:t>Counseled patient to abstain from marijuana use</a:t>
            </a:r>
          </a:p>
          <a:p>
            <a:r>
              <a:rPr lang="en-US" sz="2000" b="1" dirty="0"/>
              <a:t>Problem</a:t>
            </a:r>
            <a:r>
              <a:rPr lang="en-US" sz="2000" dirty="0"/>
              <a:t>: HIV with poor adherence</a:t>
            </a:r>
          </a:p>
          <a:p>
            <a:pPr marL="114300" indent="0">
              <a:buNone/>
            </a:pPr>
            <a:r>
              <a:rPr lang="en-US" sz="2000" i="1" dirty="0"/>
              <a:t>   Team solution:</a:t>
            </a:r>
          </a:p>
          <a:p>
            <a:pPr lvl="1"/>
            <a:r>
              <a:rPr lang="en-US" sz="2000" dirty="0"/>
              <a:t>Restarted </a:t>
            </a:r>
            <a:r>
              <a:rPr lang="en-US" sz="2000" dirty="0" err="1"/>
              <a:t>Biktarvy</a:t>
            </a:r>
            <a:r>
              <a:rPr lang="en-US" sz="2000" baseline="30000" dirty="0">
                <a:latin typeface="Arial" panose="020B0604020202020204" pitchFamily="34" charset="0"/>
                <a:cs typeface="Arial" panose="020B0604020202020204" pitchFamily="34" charset="0"/>
              </a:rPr>
              <a:t>®</a:t>
            </a:r>
            <a:r>
              <a:rPr lang="en-US" sz="2000" dirty="0"/>
              <a:t> (</a:t>
            </a:r>
            <a:r>
              <a:rPr lang="en-US" sz="2000" dirty="0" err="1"/>
              <a:t>bictegravir</a:t>
            </a:r>
            <a:r>
              <a:rPr lang="en-US" sz="2000" dirty="0"/>
              <a:t>, emtricitabine, tenofovir alafenamide)</a:t>
            </a:r>
          </a:p>
          <a:p>
            <a:pPr lvl="1"/>
            <a:r>
              <a:rPr lang="en-US" sz="2000" b="1" dirty="0"/>
              <a:t>Adherence counseling </a:t>
            </a:r>
          </a:p>
          <a:p>
            <a:pPr lvl="1"/>
            <a:r>
              <a:rPr lang="en-US" sz="2000" dirty="0"/>
              <a:t>Repeat labs in 2 months</a:t>
            </a:r>
          </a:p>
          <a:p>
            <a:pPr lvl="1"/>
            <a:r>
              <a:rPr lang="en-US" sz="2000" dirty="0"/>
              <a:t>Nursing assessments for adherence counseling at each visit</a:t>
            </a:r>
          </a:p>
          <a:p>
            <a:pPr lvl="1"/>
            <a:endParaRPr lang="en-US" sz="1800" dirty="0"/>
          </a:p>
          <a:p>
            <a:pPr lvl="1"/>
            <a:endParaRPr lang="en-US" sz="1800" dirty="0"/>
          </a:p>
          <a:p>
            <a:pPr lvl="1"/>
            <a:endParaRPr lang="en-US" sz="2000" dirty="0"/>
          </a:p>
          <a:p>
            <a:endParaRPr lang="en-US" sz="2000" dirty="0"/>
          </a:p>
        </p:txBody>
      </p:sp>
      <p:sp>
        <p:nvSpPr>
          <p:cNvPr id="4" name="Slide Number Placeholder 3">
            <a:extLst>
              <a:ext uri="{FF2B5EF4-FFF2-40B4-BE49-F238E27FC236}">
                <a16:creationId xmlns:a16="http://schemas.microsoft.com/office/drawing/2014/main" id="{017AC258-BF65-4692-B584-E12B5653EA70}"/>
              </a:ext>
            </a:extLst>
          </p:cNvPr>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4190330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C51D8-4384-42D2-9C7A-DAB7E91216E1}"/>
              </a:ext>
            </a:extLst>
          </p:cNvPr>
          <p:cNvSpPr>
            <a:spLocks noGrp="1"/>
          </p:cNvSpPr>
          <p:nvPr>
            <p:ph type="title"/>
          </p:nvPr>
        </p:nvSpPr>
        <p:spPr>
          <a:xfrm>
            <a:off x="414215" y="116908"/>
            <a:ext cx="8315569" cy="857250"/>
          </a:xfrm>
        </p:spPr>
        <p:txBody>
          <a:bodyPr/>
          <a:lstStyle/>
          <a:p>
            <a:pPr algn="ctr"/>
            <a:r>
              <a:rPr lang="en-US" dirty="0"/>
              <a:t>Team-Based Plan of Care</a:t>
            </a:r>
          </a:p>
        </p:txBody>
      </p:sp>
      <p:sp>
        <p:nvSpPr>
          <p:cNvPr id="3" name="Content Placeholder 2">
            <a:extLst>
              <a:ext uri="{FF2B5EF4-FFF2-40B4-BE49-F238E27FC236}">
                <a16:creationId xmlns:a16="http://schemas.microsoft.com/office/drawing/2014/main" id="{4C593A26-F067-44EC-ADFB-6F65CFB8D38E}"/>
              </a:ext>
            </a:extLst>
          </p:cNvPr>
          <p:cNvSpPr>
            <a:spLocks noGrp="1"/>
          </p:cNvSpPr>
          <p:nvPr>
            <p:ph idx="1"/>
          </p:nvPr>
        </p:nvSpPr>
        <p:spPr>
          <a:xfrm>
            <a:off x="457200" y="1063229"/>
            <a:ext cx="8315569" cy="3483134"/>
          </a:xfrm>
        </p:spPr>
        <p:txBody>
          <a:bodyPr>
            <a:normAutofit/>
          </a:bodyPr>
          <a:lstStyle/>
          <a:p>
            <a:r>
              <a:rPr lang="en-US" b="1" dirty="0"/>
              <a:t>Problem</a:t>
            </a:r>
            <a:r>
              <a:rPr lang="en-US" dirty="0"/>
              <a:t>: </a:t>
            </a:r>
            <a:r>
              <a:rPr lang="en-US" dirty="0">
                <a:latin typeface="Arial" panose="020B0604020202020204" pitchFamily="34" charset="0"/>
              </a:rPr>
              <a:t>Depressive disorder, off escitalopram for 3 months</a:t>
            </a:r>
            <a:endParaRPr lang="en-US" dirty="0"/>
          </a:p>
          <a:p>
            <a:pPr marL="114300" indent="0">
              <a:buNone/>
            </a:pPr>
            <a:r>
              <a:rPr lang="en-US" i="1" dirty="0"/>
              <a:t>   Team solution:</a:t>
            </a:r>
          </a:p>
          <a:p>
            <a:pPr lvl="1"/>
            <a:r>
              <a:rPr lang="en-US" sz="2400" dirty="0"/>
              <a:t>Followed closely by psychiatry</a:t>
            </a:r>
          </a:p>
          <a:p>
            <a:pPr lvl="1"/>
            <a:r>
              <a:rPr lang="en-US" sz="2400" dirty="0"/>
              <a:t>Continued escitalopram</a:t>
            </a:r>
          </a:p>
          <a:p>
            <a:pPr lvl="1"/>
            <a:r>
              <a:rPr lang="en-US" sz="2400" dirty="0"/>
              <a:t>Supportive therapy provided</a:t>
            </a:r>
          </a:p>
          <a:p>
            <a:pPr lvl="1"/>
            <a:r>
              <a:rPr lang="en-US" sz="2400" dirty="0"/>
              <a:t>Nursing assessments for depression and intimate partner violence</a:t>
            </a:r>
          </a:p>
          <a:p>
            <a:pPr lvl="1"/>
            <a:endParaRPr lang="en-US" sz="2400" dirty="0"/>
          </a:p>
          <a:p>
            <a:pPr marL="411480" lvl="1" indent="0">
              <a:buNone/>
            </a:pPr>
            <a:endParaRPr lang="en-US" sz="1800" dirty="0"/>
          </a:p>
          <a:p>
            <a:pPr lvl="1"/>
            <a:endParaRPr lang="en-US" sz="1800" dirty="0"/>
          </a:p>
          <a:p>
            <a:endParaRPr lang="en-US" sz="2000" dirty="0"/>
          </a:p>
          <a:p>
            <a:pPr lvl="1"/>
            <a:endParaRPr lang="en-US" sz="2000" dirty="0"/>
          </a:p>
          <a:p>
            <a:endParaRPr lang="en-US" sz="2000" dirty="0"/>
          </a:p>
        </p:txBody>
      </p:sp>
      <p:sp>
        <p:nvSpPr>
          <p:cNvPr id="4" name="Slide Number Placeholder 3">
            <a:extLst>
              <a:ext uri="{FF2B5EF4-FFF2-40B4-BE49-F238E27FC236}">
                <a16:creationId xmlns:a16="http://schemas.microsoft.com/office/drawing/2014/main" id="{017AC258-BF65-4692-B584-E12B5653EA70}"/>
              </a:ext>
            </a:extLst>
          </p:cNvPr>
          <p:cNvSpPr>
            <a:spLocks noGrp="1"/>
          </p:cNvSpPr>
          <p:nvPr>
            <p:ph type="sldNum" sz="quarter" idx="12"/>
          </p:nvPr>
        </p:nvSpPr>
        <p:spPr/>
        <p:txBody>
          <a:bodyPr/>
          <a:lstStyle/>
          <a:p>
            <a:fld id="{6E2D2B3B-882E-40F3-A32F-6DD516915044}" type="slidenum">
              <a:rPr lang="en-US" smtClean="0"/>
              <a:pPr/>
              <a:t>23</a:t>
            </a:fld>
            <a:endParaRPr lang="en-US"/>
          </a:p>
        </p:txBody>
      </p:sp>
    </p:spTree>
    <p:extLst>
      <p:ext uri="{BB962C8B-B14F-4D97-AF65-F5344CB8AC3E}">
        <p14:creationId xmlns:p14="http://schemas.microsoft.com/office/powerpoint/2010/main" val="1998869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sz="2800" dirty="0"/>
              <a:t>Core Competency: Interprofessional Communication</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24</a:t>
            </a:fld>
            <a:endParaRPr lang="en-US"/>
          </a:p>
        </p:txBody>
      </p:sp>
      <p:sp>
        <p:nvSpPr>
          <p:cNvPr id="5" name="TextBox 4">
            <a:extLst>
              <a:ext uri="{FF2B5EF4-FFF2-40B4-BE49-F238E27FC236}">
                <a16:creationId xmlns:a16="http://schemas.microsoft.com/office/drawing/2014/main" id="{226A43F8-193F-0046-A66D-1CD9DA45E592}"/>
              </a:ext>
            </a:extLst>
          </p:cNvPr>
          <p:cNvSpPr txBox="1"/>
          <p:nvPr/>
        </p:nvSpPr>
        <p:spPr>
          <a:xfrm>
            <a:off x="1726251" y="4675911"/>
            <a:ext cx="6622990" cy="646331"/>
          </a:xfrm>
          <a:prstGeom prst="rect">
            <a:avLst/>
          </a:prstGeom>
          <a:noFill/>
        </p:spPr>
        <p:txBody>
          <a:bodyPr wrap="square" rtlCol="0">
            <a:spAutoFit/>
          </a:bodyPr>
          <a:lstStyle/>
          <a:p>
            <a:r>
              <a:rPr lang="en-US" sz="900" dirty="0">
                <a:solidFill>
                  <a:schemeClr val="bg1"/>
                </a:solidFill>
              </a:rPr>
              <a:t>Interprofessional Education Collaborative. (2016). </a:t>
            </a:r>
          </a:p>
          <a:p>
            <a:r>
              <a:rPr lang="en-US" sz="900" dirty="0">
                <a:solidFill>
                  <a:schemeClr val="bg1"/>
                </a:solidFill>
              </a:rPr>
              <a:t>Core competencies for interprofessional collaborative practice: 2016 update. Washington, DC: Interprofessional Education Collaborative. </a:t>
            </a:r>
          </a:p>
          <a:p>
            <a:endParaRPr lang="en-US" sz="900" dirty="0">
              <a:solidFill>
                <a:schemeClr val="bg1"/>
              </a:solidFill>
            </a:endParaRPr>
          </a:p>
        </p:txBody>
      </p:sp>
      <p:pic>
        <p:nvPicPr>
          <p:cNvPr id="6" name="Picture 5">
            <a:extLst>
              <a:ext uri="{FF2B5EF4-FFF2-40B4-BE49-F238E27FC236}">
                <a16:creationId xmlns:a16="http://schemas.microsoft.com/office/drawing/2014/main" id="{AA9C191C-BBCB-AD40-9D81-B9A917601BEA}"/>
              </a:ext>
            </a:extLst>
          </p:cNvPr>
          <p:cNvPicPr>
            <a:picLocks noChangeAspect="1"/>
          </p:cNvPicPr>
          <p:nvPr/>
        </p:nvPicPr>
        <p:blipFill rotWithShape="1">
          <a:blip r:embed="rId2"/>
          <a:srcRect t="5987"/>
          <a:stretch/>
        </p:blipFill>
        <p:spPr>
          <a:xfrm>
            <a:off x="4260922" y="988584"/>
            <a:ext cx="4511847" cy="3453601"/>
          </a:xfrm>
          <a:prstGeom prst="rect">
            <a:avLst/>
          </a:prstGeom>
        </p:spPr>
      </p:pic>
      <p:pic>
        <p:nvPicPr>
          <p:cNvPr id="9" name="Picture 8">
            <a:extLst>
              <a:ext uri="{FF2B5EF4-FFF2-40B4-BE49-F238E27FC236}">
                <a16:creationId xmlns:a16="http://schemas.microsoft.com/office/drawing/2014/main" id="{22101FF3-6FA0-0746-8C7B-4B7CB7F16335}"/>
              </a:ext>
            </a:extLst>
          </p:cNvPr>
          <p:cNvPicPr>
            <a:picLocks noChangeAspect="1"/>
          </p:cNvPicPr>
          <p:nvPr/>
        </p:nvPicPr>
        <p:blipFill>
          <a:blip r:embed="rId3"/>
          <a:stretch>
            <a:fillRect/>
          </a:stretch>
        </p:blipFill>
        <p:spPr>
          <a:xfrm>
            <a:off x="371231" y="1069061"/>
            <a:ext cx="3391788" cy="3254686"/>
          </a:xfrm>
          <a:prstGeom prst="rect">
            <a:avLst/>
          </a:prstGeom>
        </p:spPr>
      </p:pic>
    </p:spTree>
    <p:extLst>
      <p:ext uri="{BB962C8B-B14F-4D97-AF65-F5344CB8AC3E}">
        <p14:creationId xmlns:p14="http://schemas.microsoft.com/office/powerpoint/2010/main" val="3724403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32A8-6E8A-4D7C-95B2-08D29F271096}"/>
              </a:ext>
            </a:extLst>
          </p:cNvPr>
          <p:cNvSpPr>
            <a:spLocks noGrp="1"/>
          </p:cNvSpPr>
          <p:nvPr>
            <p:ph type="title"/>
          </p:nvPr>
        </p:nvSpPr>
        <p:spPr/>
        <p:txBody>
          <a:bodyPr/>
          <a:lstStyle/>
          <a:p>
            <a:pPr algn="ctr"/>
            <a:r>
              <a:rPr lang="en-US" dirty="0"/>
              <a:t>Questions?</a:t>
            </a:r>
          </a:p>
        </p:txBody>
      </p:sp>
      <p:sp>
        <p:nvSpPr>
          <p:cNvPr id="4" name="Slide Number Placeholder 3">
            <a:extLst>
              <a:ext uri="{FF2B5EF4-FFF2-40B4-BE49-F238E27FC236}">
                <a16:creationId xmlns:a16="http://schemas.microsoft.com/office/drawing/2014/main" id="{D2B2334F-A842-4677-8D52-23433A32B8E8}"/>
              </a:ext>
            </a:extLst>
          </p:cNvPr>
          <p:cNvSpPr>
            <a:spLocks noGrp="1"/>
          </p:cNvSpPr>
          <p:nvPr>
            <p:ph type="sldNum" sz="quarter" idx="12"/>
          </p:nvPr>
        </p:nvSpPr>
        <p:spPr/>
        <p:txBody>
          <a:bodyPr/>
          <a:lstStyle/>
          <a:p>
            <a:fld id="{6E2D2B3B-882E-40F3-A32F-6DD516915044}" type="slidenum">
              <a:rPr lang="en-US" smtClean="0"/>
              <a:pPr/>
              <a:t>25</a:t>
            </a:fld>
            <a:endParaRPr lang="en-US"/>
          </a:p>
        </p:txBody>
      </p:sp>
      <p:pic>
        <p:nvPicPr>
          <p:cNvPr id="2052" name="Picture 4" descr="Let's Stop HIV Together">
            <a:extLst>
              <a:ext uri="{FF2B5EF4-FFF2-40B4-BE49-F238E27FC236}">
                <a16:creationId xmlns:a16="http://schemas.microsoft.com/office/drawing/2014/main" id="{80204279-A19F-7F46-BE5A-242E8F89F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117805"/>
            <a:ext cx="4458889" cy="31849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DD0F20-B54D-7544-9733-3840E8EED46A}"/>
              </a:ext>
            </a:extLst>
          </p:cNvPr>
          <p:cNvSpPr txBox="1"/>
          <p:nvPr/>
        </p:nvSpPr>
        <p:spPr>
          <a:xfrm>
            <a:off x="2100384" y="4717396"/>
            <a:ext cx="5029200" cy="369332"/>
          </a:xfrm>
          <a:prstGeom prst="rect">
            <a:avLst/>
          </a:prstGeom>
          <a:noFill/>
        </p:spPr>
        <p:txBody>
          <a:bodyPr wrap="square" rtlCol="0">
            <a:spAutoFit/>
          </a:bodyPr>
          <a:lstStyle/>
          <a:p>
            <a:r>
              <a:rPr lang="en-US" dirty="0">
                <a:solidFill>
                  <a:schemeClr val="bg1"/>
                </a:solidFill>
              </a:rPr>
              <a:t>https://</a:t>
            </a:r>
            <a:r>
              <a:rPr lang="en-US" dirty="0" err="1">
                <a:solidFill>
                  <a:schemeClr val="bg1"/>
                </a:solidFill>
              </a:rPr>
              <a:t>www.cdc.gov</a:t>
            </a:r>
            <a:r>
              <a:rPr lang="en-US" dirty="0">
                <a:solidFill>
                  <a:schemeClr val="bg1"/>
                </a:solidFill>
              </a:rPr>
              <a:t>/</a:t>
            </a:r>
            <a:r>
              <a:rPr lang="en-US" dirty="0" err="1">
                <a:solidFill>
                  <a:schemeClr val="bg1"/>
                </a:solidFill>
              </a:rPr>
              <a:t>stophivtogether</a:t>
            </a:r>
            <a:r>
              <a:rPr lang="en-US" dirty="0">
                <a:solidFill>
                  <a:schemeClr val="bg1"/>
                </a:solidFill>
              </a:rPr>
              <a:t>/</a:t>
            </a:r>
            <a:r>
              <a:rPr lang="en-US" dirty="0" err="1">
                <a:solidFill>
                  <a:schemeClr val="bg1"/>
                </a:solidFill>
              </a:rPr>
              <a:t>index.html</a:t>
            </a:r>
            <a:endParaRPr lang="en-US" dirty="0">
              <a:solidFill>
                <a:schemeClr val="bg1"/>
              </a:solidFill>
            </a:endParaRPr>
          </a:p>
        </p:txBody>
      </p:sp>
    </p:spTree>
    <p:extLst>
      <p:ext uri="{BB962C8B-B14F-4D97-AF65-F5344CB8AC3E}">
        <p14:creationId xmlns:p14="http://schemas.microsoft.com/office/powerpoint/2010/main" val="2236404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2CA402-6AE9-8542-9F3A-CF1F1B3131B3}"/>
              </a:ext>
            </a:extLst>
          </p:cNvPr>
          <p:cNvSpPr>
            <a:spLocks noGrp="1"/>
          </p:cNvSpPr>
          <p:nvPr>
            <p:ph type="title"/>
          </p:nvPr>
        </p:nvSpPr>
        <p:spPr>
          <a:xfrm>
            <a:off x="457200" y="-19050"/>
            <a:ext cx="8315569" cy="857250"/>
          </a:xfrm>
        </p:spPr>
        <p:txBody>
          <a:bodyPr/>
          <a:lstStyle/>
          <a:p>
            <a:pPr algn="ctr"/>
            <a:r>
              <a:rPr lang="en-US" dirty="0">
                <a:solidFill>
                  <a:srgbClr val="C00000"/>
                </a:solidFill>
              </a:rPr>
              <a:t>References and Resources</a:t>
            </a:r>
          </a:p>
        </p:txBody>
      </p:sp>
      <p:sp>
        <p:nvSpPr>
          <p:cNvPr id="7" name="Slide Number Placeholder 6"/>
          <p:cNvSpPr>
            <a:spLocks noGrp="1"/>
          </p:cNvSpPr>
          <p:nvPr>
            <p:ph type="sldNum" sz="quarter" idx="12"/>
          </p:nvPr>
        </p:nvSpPr>
        <p:spPr/>
        <p:txBody>
          <a:bodyPr/>
          <a:lstStyle/>
          <a:p>
            <a:fld id="{9F49499B-0A11-F941-988B-5A98BBA90756}" type="slidenum">
              <a:rPr lang="en-US" smtClean="0">
                <a:solidFill>
                  <a:srgbClr val="FFFFFF"/>
                </a:solidFill>
              </a:rPr>
              <a:pPr/>
              <a:t>26</a:t>
            </a:fld>
            <a:endParaRPr lang="en-US">
              <a:solidFill>
                <a:srgbClr val="FFFFFF"/>
              </a:solidFill>
            </a:endParaRPr>
          </a:p>
        </p:txBody>
      </p:sp>
      <p:sp>
        <p:nvSpPr>
          <p:cNvPr id="2" name="Content Placeholder 1"/>
          <p:cNvSpPr>
            <a:spLocks noGrp="1"/>
          </p:cNvSpPr>
          <p:nvPr>
            <p:ph idx="1"/>
          </p:nvPr>
        </p:nvSpPr>
        <p:spPr>
          <a:xfrm>
            <a:off x="457200" y="1002927"/>
            <a:ext cx="8315569" cy="3275474"/>
          </a:xfrm>
        </p:spPr>
        <p:txBody>
          <a:bodyPr>
            <a:noAutofit/>
          </a:bodyPr>
          <a:lstStyle/>
          <a:p>
            <a:r>
              <a:rPr lang="en-US" sz="1800">
                <a:hlinkClick r:id="rId2"/>
              </a:rPr>
              <a:t>http://www.interprofessionalprofessionalism.org/</a:t>
            </a:r>
            <a:endParaRPr lang="en-US" sz="1800"/>
          </a:p>
          <a:p>
            <a:r>
              <a:rPr lang="en-US" sz="1800" b="0" i="0" u="none" strike="noStrike" baseline="0">
                <a:solidFill>
                  <a:srgbClr val="000000"/>
                </a:solidFill>
                <a:latin typeface="Arial" panose="020B0604020202020204" pitchFamily="34" charset="0"/>
              </a:rPr>
              <a:t>Interprofessional Education Collaborative. (2016). Core competencies for interprofessional collaborative practice: 2016 update. Washington, DC: Interprofessional Education Collaborative. </a:t>
            </a:r>
          </a:p>
          <a:p>
            <a:r>
              <a:rPr lang="en-US" sz="1800">
                <a:solidFill>
                  <a:srgbClr val="000000"/>
                </a:solidFill>
                <a:latin typeface="Arial" panose="020B0604020202020204" pitchFamily="34" charset="0"/>
              </a:rPr>
              <a:t>Resources for HIV Medicine</a:t>
            </a:r>
          </a:p>
          <a:p>
            <a:pPr lvl="1"/>
            <a:r>
              <a:rPr lang="en-US" sz="1800"/>
              <a:t>National HIV Curriculum (</a:t>
            </a:r>
            <a:r>
              <a:rPr lang="en-US" sz="1800">
                <a:hlinkClick r:id="rId3"/>
              </a:rPr>
              <a:t>https://www.hiv.uw.edu/</a:t>
            </a:r>
            <a:r>
              <a:rPr lang="en-US" sz="1800"/>
              <a:t>)</a:t>
            </a:r>
          </a:p>
          <a:p>
            <a:pPr lvl="1"/>
            <a:r>
              <a:rPr lang="en-US" sz="1800"/>
              <a:t>Guidelines for the prevention and treatment of opportunistic infections in adults and adolescents with HIV: recommendations from the Centers for Disease Control and Prevention, the National Institutes of Health, and the HIV Medicine Association of the Infectious Society of America. Available at: </a:t>
            </a:r>
            <a:r>
              <a:rPr lang="en-US" sz="1800">
                <a:hlinkClick r:id="rId4"/>
              </a:rPr>
              <a:t>https://clinicalinfo.hiv.gov/</a:t>
            </a:r>
            <a:endParaRPr lang="en-US" sz="1800"/>
          </a:p>
        </p:txBody>
      </p:sp>
    </p:spTree>
    <p:extLst>
      <p:ext uri="{BB962C8B-B14F-4D97-AF65-F5344CB8AC3E}">
        <p14:creationId xmlns:p14="http://schemas.microsoft.com/office/powerpoint/2010/main" val="1749027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27</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1882297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28</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1900" dirty="0">
                <a:hlinkClick r:id="rId4"/>
              </a:rPr>
              <a:t>https://hsc.unm.edu/scaetc/programs-services/echo.html</a:t>
            </a:r>
            <a:endParaRPr lang="en-US" sz="1900" dirty="0"/>
          </a:p>
          <a:p>
            <a:endParaRPr lang="en-US" sz="2200" dirty="0"/>
          </a:p>
        </p:txBody>
      </p:sp>
      <p:sp>
        <p:nvSpPr>
          <p:cNvPr id="7" name="Content Placeholder 6"/>
          <p:cNvSpPr>
            <a:spLocks noGrp="1"/>
          </p:cNvSpPr>
          <p:nvPr>
            <p:ph sz="half" idx="2"/>
          </p:nvPr>
        </p:nvSpPr>
        <p:spPr>
          <a:xfrm>
            <a:off x="4629150" y="895350"/>
            <a:ext cx="4451278" cy="3771900"/>
          </a:xfrm>
        </p:spPr>
        <p:txBody>
          <a:bodyPr>
            <a:normAutofit fontScale="77500" lnSpcReduction="20000"/>
          </a:bodyPr>
          <a:lstStyle/>
          <a:p>
            <a:r>
              <a:rPr lang="en-US" dirty="0"/>
              <a:t>AETC National HIV Curriculum </a:t>
            </a:r>
            <a:r>
              <a:rPr lang="en-US" sz="1900" dirty="0">
                <a:hlinkClick r:id="rId5"/>
              </a:rPr>
              <a:t>https://aidsetc.org/nhc</a:t>
            </a:r>
            <a:endParaRPr lang="en-US" sz="1900" dirty="0"/>
          </a:p>
          <a:p>
            <a:endParaRPr lang="en-US" sz="900" dirty="0"/>
          </a:p>
          <a:p>
            <a:r>
              <a:rPr lang="en-US" dirty="0"/>
              <a:t>AETC National Coordinating Resource Center </a:t>
            </a:r>
            <a:r>
              <a:rPr lang="en-US" sz="1900" dirty="0">
                <a:hlinkClick r:id="rId6"/>
              </a:rPr>
              <a:t>https://targethiv.org/library/aetc-national-coordinating-resource-center-0</a:t>
            </a:r>
            <a:endParaRPr lang="en-US" dirty="0"/>
          </a:p>
          <a:p>
            <a:endParaRPr lang="en-US" sz="800" dirty="0"/>
          </a:p>
          <a:p>
            <a:r>
              <a:rPr lang="en-US" sz="3200" dirty="0"/>
              <a:t>HIVMA Resource Directory </a:t>
            </a:r>
            <a:r>
              <a:rPr lang="en-US" sz="2100" dirty="0">
                <a:hlinkClick r:id="rId7"/>
              </a:rPr>
              <a:t>https://www.hivma.org/globalassets/ektron-import/hivma/hivma-resource-directory.pdf</a:t>
            </a:r>
            <a:r>
              <a:rPr lang="en-US" sz="2100" dirty="0"/>
              <a:t> </a:t>
            </a:r>
          </a:p>
          <a:p>
            <a:endParaRPr lang="en-US" sz="1000" dirty="0"/>
          </a:p>
          <a:p>
            <a:r>
              <a:rPr lang="en-US" dirty="0"/>
              <a:t>Additional trainings </a:t>
            </a:r>
            <a:r>
              <a:rPr lang="en-US" sz="2600" dirty="0">
                <a:hlinkClick r:id="rId8"/>
              </a:rPr>
              <a:t>scaetcecho@salud.unm.edu</a:t>
            </a:r>
            <a:endParaRPr lang="en-US" sz="2600" dirty="0"/>
          </a:p>
          <a:p>
            <a:r>
              <a:rPr lang="en-US" sz="2600" dirty="0">
                <a:hlinkClick r:id="rId9"/>
              </a:rPr>
              <a:t>www.scaetc.org</a:t>
            </a:r>
            <a:endParaRPr lang="en-US" sz="26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29</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40979" y="550843"/>
            <a:ext cx="8887718" cy="4113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70D79F-3DF9-419E-A15C-FECE32E9D9F4}"/>
              </a:ext>
            </a:extLst>
          </p:cNvPr>
          <p:cNvSpPr>
            <a:spLocks noGrp="1"/>
          </p:cNvSpPr>
          <p:nvPr>
            <p:ph type="title"/>
          </p:nvPr>
        </p:nvSpPr>
        <p:spPr>
          <a:xfrm>
            <a:off x="372656" y="-141941"/>
            <a:ext cx="8315569" cy="857250"/>
          </a:xfrm>
        </p:spPr>
        <p:txBody>
          <a:bodyPr/>
          <a:lstStyle/>
          <a:p>
            <a:pPr algn="ctr"/>
            <a:r>
              <a:rPr lang="en-US" sz="3600" b="1" dirty="0"/>
              <a:t>CHIPS Faculty and Collaborators</a:t>
            </a:r>
          </a:p>
        </p:txBody>
      </p:sp>
      <p:sp>
        <p:nvSpPr>
          <p:cNvPr id="4" name="Slide Number Placeholder 3">
            <a:extLst>
              <a:ext uri="{FF2B5EF4-FFF2-40B4-BE49-F238E27FC236}">
                <a16:creationId xmlns:a16="http://schemas.microsoft.com/office/drawing/2014/main" id="{2A29D322-D6A4-42B4-8691-86D57BD932D3}"/>
              </a:ext>
            </a:extLst>
          </p:cNvPr>
          <p:cNvSpPr>
            <a:spLocks noGrp="1"/>
          </p:cNvSpPr>
          <p:nvPr>
            <p:ph type="sldNum" sz="quarter" idx="12"/>
          </p:nvPr>
        </p:nvSpPr>
        <p:spPr/>
        <p:txBody>
          <a:bodyPr/>
          <a:lstStyle/>
          <a:p>
            <a:fld id="{6E2D2B3B-882E-40F3-A32F-6DD516915044}" type="slidenum">
              <a:rPr lang="en-US" smtClean="0"/>
              <a:pPr/>
              <a:t>3</a:t>
            </a:fld>
            <a:endParaRPr lang="en-US"/>
          </a:p>
        </p:txBody>
      </p:sp>
      <p:grpSp>
        <p:nvGrpSpPr>
          <p:cNvPr id="37" name="Group 36"/>
          <p:cNvGrpSpPr/>
          <p:nvPr/>
        </p:nvGrpSpPr>
        <p:grpSpPr>
          <a:xfrm>
            <a:off x="3786769" y="769475"/>
            <a:ext cx="1240307" cy="1903501"/>
            <a:chOff x="7313456" y="743934"/>
            <a:chExt cx="1240307" cy="1903501"/>
          </a:xfrm>
        </p:grpSpPr>
        <p:pic>
          <p:nvPicPr>
            <p:cNvPr id="5" name="Picture 4">
              <a:extLst>
                <a:ext uri="{FF2B5EF4-FFF2-40B4-BE49-F238E27FC236}">
                  <a16:creationId xmlns:a16="http://schemas.microsoft.com/office/drawing/2014/main" id="{D1CB829C-3031-4287-96C1-8393B4C695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2175" y="743934"/>
              <a:ext cx="1161588" cy="439997"/>
            </a:xfrm>
            <a:prstGeom prst="rect">
              <a:avLst/>
            </a:prstGeom>
          </p:spPr>
        </p:pic>
        <p:pic>
          <p:nvPicPr>
            <p:cNvPr id="6" name="Picture 5">
              <a:extLst>
                <a:ext uri="{FF2B5EF4-FFF2-40B4-BE49-F238E27FC236}">
                  <a16:creationId xmlns:a16="http://schemas.microsoft.com/office/drawing/2014/main" id="{E5A8F149-321C-4EA7-8467-819484E8A3F4}"/>
                </a:ext>
              </a:extLst>
            </p:cNvPr>
            <p:cNvPicPr preferRelativeResize="0">
              <a:picLocks/>
            </p:cNvPicPr>
            <p:nvPr/>
          </p:nvPicPr>
          <p:blipFill>
            <a:blip r:embed="rId4"/>
            <a:stretch>
              <a:fillRect/>
            </a:stretch>
          </p:blipFill>
          <p:spPr>
            <a:xfrm>
              <a:off x="7491322" y="1259592"/>
              <a:ext cx="914400" cy="914400"/>
            </a:xfrm>
            <a:prstGeom prst="rect">
              <a:avLst/>
            </a:prstGeom>
            <a:ln>
              <a:noFill/>
            </a:ln>
            <a:effectLst/>
          </p:spPr>
        </p:pic>
        <p:sp>
          <p:nvSpPr>
            <p:cNvPr id="7" name="Content Placeholder 2">
              <a:extLst>
                <a:ext uri="{FF2B5EF4-FFF2-40B4-BE49-F238E27FC236}">
                  <a16:creationId xmlns:a16="http://schemas.microsoft.com/office/drawing/2014/main" id="{6EDC2F6A-A2F7-482C-BB1D-80B9FA911F38}"/>
                </a:ext>
              </a:extLst>
            </p:cNvPr>
            <p:cNvSpPr txBox="1">
              <a:spLocks/>
            </p:cNvSpPr>
            <p:nvPr/>
          </p:nvSpPr>
          <p:spPr>
            <a:xfrm>
              <a:off x="7313456" y="2164701"/>
              <a:ext cx="1228754" cy="482734"/>
            </a:xfrm>
            <a:prstGeom prst="rect">
              <a:avLst/>
            </a:prstGeom>
          </p:spPr>
          <p:txBody>
            <a:bodyPr vert="horz" lIns="91440" tIns="45720" rIns="91440" bIns="45720" rtlCol="0">
              <a:normAutofit fontScale="47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1200" b="1" dirty="0"/>
                <a:t>Steven Woods, </a:t>
              </a:r>
              <a:r>
                <a:rPr lang="en-US" sz="1200" b="1" dirty="0" err="1"/>
                <a:t>Psy,D</a:t>
              </a:r>
              <a:r>
                <a:rPr lang="en-US" sz="1200" b="1" dirty="0"/>
                <a:t>.</a:t>
              </a:r>
            </a:p>
            <a:p>
              <a:pPr marL="114300" indent="0">
                <a:buFont typeface="Wingdings" charset="2"/>
                <a:buNone/>
              </a:pPr>
              <a:r>
                <a:rPr lang="en-US" sz="1200" dirty="0"/>
                <a:t>Professor</a:t>
              </a:r>
            </a:p>
            <a:p>
              <a:pPr marL="114300" indent="0">
                <a:buFont typeface="Wingdings" charset="2"/>
                <a:buNone/>
              </a:pPr>
              <a:r>
                <a:rPr lang="en-US" sz="1200" dirty="0"/>
                <a:t>University of Houston</a:t>
              </a:r>
            </a:p>
            <a:p>
              <a:pPr marL="114300" indent="0">
                <a:buFont typeface="Wingdings" charset="2"/>
                <a:buNone/>
              </a:pPr>
              <a:r>
                <a:rPr lang="en-US" sz="1200" dirty="0"/>
                <a:t>Department of Psychology</a:t>
              </a:r>
            </a:p>
          </p:txBody>
        </p:sp>
      </p:grpSp>
      <p:pic>
        <p:nvPicPr>
          <p:cNvPr id="9" name="Picture 8">
            <a:extLst>
              <a:ext uri="{FF2B5EF4-FFF2-40B4-BE49-F238E27FC236}">
                <a16:creationId xmlns:a16="http://schemas.microsoft.com/office/drawing/2014/main" id="{CEE75C32-116F-4941-87B0-36274D2D4C2F}"/>
              </a:ext>
            </a:extLst>
          </p:cNvPr>
          <p:cNvPicPr>
            <a:picLocks noChangeAspect="1"/>
          </p:cNvPicPr>
          <p:nvPr/>
        </p:nvPicPr>
        <p:blipFill>
          <a:blip r:embed="rId5"/>
          <a:stretch>
            <a:fillRect/>
          </a:stretch>
        </p:blipFill>
        <p:spPr>
          <a:xfrm>
            <a:off x="1256557" y="705683"/>
            <a:ext cx="1377840" cy="461576"/>
          </a:xfrm>
          <a:prstGeom prst="rect">
            <a:avLst/>
          </a:prstGeom>
        </p:spPr>
      </p:pic>
      <p:pic>
        <p:nvPicPr>
          <p:cNvPr id="10" name="Picture 9">
            <a:extLst>
              <a:ext uri="{FF2B5EF4-FFF2-40B4-BE49-F238E27FC236}">
                <a16:creationId xmlns:a16="http://schemas.microsoft.com/office/drawing/2014/main" id="{CAA8EAD8-CE8F-4028-95D5-84E26F46AF43}"/>
              </a:ext>
            </a:extLst>
          </p:cNvPr>
          <p:cNvPicPr preferRelativeResize="0">
            <a:picLocks/>
          </p:cNvPicPr>
          <p:nvPr/>
        </p:nvPicPr>
        <p:blipFill>
          <a:blip r:embed="rId6"/>
          <a:stretch>
            <a:fillRect/>
          </a:stretch>
        </p:blipFill>
        <p:spPr>
          <a:xfrm>
            <a:off x="556977" y="1233455"/>
            <a:ext cx="914400" cy="914400"/>
          </a:xfrm>
          <a:prstGeom prst="rect">
            <a:avLst/>
          </a:prstGeom>
          <a:ln>
            <a:noFill/>
          </a:ln>
          <a:effectLst/>
        </p:spPr>
      </p:pic>
      <p:sp>
        <p:nvSpPr>
          <p:cNvPr id="11" name="Content Placeholder 2">
            <a:extLst>
              <a:ext uri="{FF2B5EF4-FFF2-40B4-BE49-F238E27FC236}">
                <a16:creationId xmlns:a16="http://schemas.microsoft.com/office/drawing/2014/main" id="{9D7FC24D-2E66-4CEE-8D0A-BF7C5D527A9C}"/>
              </a:ext>
            </a:extLst>
          </p:cNvPr>
          <p:cNvSpPr>
            <a:spLocks noGrp="1"/>
          </p:cNvSpPr>
          <p:nvPr>
            <p:ph idx="1"/>
          </p:nvPr>
        </p:nvSpPr>
        <p:spPr>
          <a:xfrm>
            <a:off x="405487" y="2144930"/>
            <a:ext cx="1265900" cy="509662"/>
          </a:xfrm>
        </p:spPr>
        <p:txBody>
          <a:bodyPr>
            <a:normAutofit fontScale="92500" lnSpcReduction="10000"/>
          </a:bodyPr>
          <a:lstStyle/>
          <a:p>
            <a:pPr marL="114300" indent="0">
              <a:buNone/>
            </a:pPr>
            <a:r>
              <a:rPr lang="en-US" sz="700" b="1" dirty="0"/>
              <a:t>Shital Patel, MD</a:t>
            </a:r>
          </a:p>
          <a:p>
            <a:pPr marL="114300" indent="0">
              <a:buNone/>
            </a:pPr>
            <a:r>
              <a:rPr lang="en-US" sz="700" dirty="0"/>
              <a:t>Assistant Professor</a:t>
            </a:r>
          </a:p>
          <a:p>
            <a:pPr marL="114300" indent="0">
              <a:buNone/>
            </a:pPr>
            <a:r>
              <a:rPr lang="en-US" sz="700" dirty="0"/>
              <a:t>Infectious Diseases</a:t>
            </a:r>
          </a:p>
          <a:p>
            <a:pPr marL="114300" indent="0">
              <a:buNone/>
            </a:pPr>
            <a:r>
              <a:rPr lang="en-US" sz="700" dirty="0"/>
              <a:t>Baylor College of Medicine</a:t>
            </a:r>
          </a:p>
        </p:txBody>
      </p:sp>
      <p:grpSp>
        <p:nvGrpSpPr>
          <p:cNvPr id="35" name="Group 34"/>
          <p:cNvGrpSpPr/>
          <p:nvPr/>
        </p:nvGrpSpPr>
        <p:grpSpPr>
          <a:xfrm>
            <a:off x="5814954" y="1427001"/>
            <a:ext cx="3330782" cy="2243117"/>
            <a:chOff x="2872615" y="2353955"/>
            <a:chExt cx="3330782" cy="2243117"/>
          </a:xfrm>
        </p:grpSpPr>
        <p:pic>
          <p:nvPicPr>
            <p:cNvPr id="14" name="Picture 13">
              <a:extLst>
                <a:ext uri="{FF2B5EF4-FFF2-40B4-BE49-F238E27FC236}">
                  <a16:creationId xmlns:a16="http://schemas.microsoft.com/office/drawing/2014/main" id="{187100F2-5793-4022-89BC-8EE73E62A03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08383" y="2353955"/>
              <a:ext cx="2286806" cy="586956"/>
            </a:xfrm>
            <a:prstGeom prst="rect">
              <a:avLst/>
            </a:prstGeom>
          </p:spPr>
        </p:pic>
        <p:pic>
          <p:nvPicPr>
            <p:cNvPr id="15" name="Picture 14">
              <a:extLst>
                <a:ext uri="{FF2B5EF4-FFF2-40B4-BE49-F238E27FC236}">
                  <a16:creationId xmlns:a16="http://schemas.microsoft.com/office/drawing/2014/main" id="{80376A31-0DBC-4C3E-B1CF-16866EDF6AF2}"/>
                </a:ext>
              </a:extLst>
            </p:cNvPr>
            <p:cNvPicPr preferRelativeResize="0">
              <a:picLocks/>
            </p:cNvPicPr>
            <p:nvPr/>
          </p:nvPicPr>
          <p:blipFill>
            <a:blip r:embed="rId8"/>
            <a:stretch>
              <a:fillRect/>
            </a:stretch>
          </p:blipFill>
          <p:spPr>
            <a:xfrm>
              <a:off x="3075091" y="2987033"/>
              <a:ext cx="917157" cy="914400"/>
            </a:xfrm>
            <a:prstGeom prst="rect">
              <a:avLst/>
            </a:prstGeom>
            <a:ln>
              <a:noFill/>
            </a:ln>
            <a:effectLst/>
          </p:spPr>
        </p:pic>
        <p:sp>
          <p:nvSpPr>
            <p:cNvPr id="16" name="Content Placeholder 2">
              <a:extLst>
                <a:ext uri="{FF2B5EF4-FFF2-40B4-BE49-F238E27FC236}">
                  <a16:creationId xmlns:a16="http://schemas.microsoft.com/office/drawing/2014/main" id="{4D8E2AA7-4DBF-43F7-A1A9-D04B5BA2FA75}"/>
                </a:ext>
              </a:extLst>
            </p:cNvPr>
            <p:cNvSpPr txBox="1">
              <a:spLocks/>
            </p:cNvSpPr>
            <p:nvPr/>
          </p:nvSpPr>
          <p:spPr>
            <a:xfrm>
              <a:off x="2872615" y="3909103"/>
              <a:ext cx="1253363" cy="597049"/>
            </a:xfrm>
            <a:prstGeom prst="rect">
              <a:avLst/>
            </a:prstGeom>
          </p:spPr>
          <p:txBody>
            <a:bodyPr vert="horz" lIns="91440" tIns="45720" rIns="91440" bIns="45720" rtlCol="0">
              <a:normAutofit fontScale="92500"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700" b="1" dirty="0"/>
                <a:t>Padmavathy Ramaswamy, PhD</a:t>
              </a:r>
            </a:p>
            <a:p>
              <a:pPr marL="114300" indent="0">
                <a:buFont typeface="Wingdings" charset="2"/>
                <a:buNone/>
              </a:pPr>
              <a:r>
                <a:rPr lang="en-US" sz="700" dirty="0"/>
                <a:t>Assistant Professor</a:t>
              </a:r>
            </a:p>
            <a:p>
              <a:pPr marL="114300" indent="0">
                <a:buFont typeface="Wingdings" charset="2"/>
                <a:buNone/>
              </a:pPr>
              <a:r>
                <a:rPr lang="en-US" sz="700" dirty="0"/>
                <a:t>Cizik School of Nursing</a:t>
              </a:r>
            </a:p>
            <a:p>
              <a:pPr marL="114300" indent="0">
                <a:buFont typeface="Wingdings" charset="2"/>
                <a:buNone/>
              </a:pPr>
              <a:r>
                <a:rPr lang="en-US" sz="700" dirty="0"/>
                <a:t>The University of Texas</a:t>
              </a:r>
            </a:p>
            <a:p>
              <a:pPr marL="114300" indent="0">
                <a:buFont typeface="Wingdings" charset="2"/>
                <a:buNone/>
              </a:pPr>
              <a:endParaRPr lang="en-US" sz="1200" dirty="0"/>
            </a:p>
          </p:txBody>
        </p:sp>
        <p:pic>
          <p:nvPicPr>
            <p:cNvPr id="17" name="Picture 16">
              <a:extLst>
                <a:ext uri="{FF2B5EF4-FFF2-40B4-BE49-F238E27FC236}">
                  <a16:creationId xmlns:a16="http://schemas.microsoft.com/office/drawing/2014/main" id="{82BD2402-FAFC-41F3-A42F-E9CDA2D12876}"/>
                </a:ext>
              </a:extLst>
            </p:cNvPr>
            <p:cNvPicPr preferRelativeResize="0">
              <a:picLocks/>
            </p:cNvPicPr>
            <p:nvPr/>
          </p:nvPicPr>
          <p:blipFill>
            <a:blip r:embed="rId9"/>
            <a:stretch>
              <a:fillRect/>
            </a:stretch>
          </p:blipFill>
          <p:spPr>
            <a:xfrm>
              <a:off x="4094586" y="3001782"/>
              <a:ext cx="914400" cy="913032"/>
            </a:xfrm>
            <a:prstGeom prst="rect">
              <a:avLst/>
            </a:prstGeom>
            <a:ln>
              <a:noFill/>
            </a:ln>
            <a:effectLst/>
          </p:spPr>
        </p:pic>
        <p:sp>
          <p:nvSpPr>
            <p:cNvPr id="18" name="Content Placeholder 2">
              <a:extLst>
                <a:ext uri="{FF2B5EF4-FFF2-40B4-BE49-F238E27FC236}">
                  <a16:creationId xmlns:a16="http://schemas.microsoft.com/office/drawing/2014/main" id="{B99657C9-7D1A-4823-8369-97908B12C286}"/>
                </a:ext>
              </a:extLst>
            </p:cNvPr>
            <p:cNvSpPr txBox="1">
              <a:spLocks/>
            </p:cNvSpPr>
            <p:nvPr/>
          </p:nvSpPr>
          <p:spPr>
            <a:xfrm>
              <a:off x="3911653" y="3899639"/>
              <a:ext cx="1253363" cy="633005"/>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en-US" sz="600" b="1" dirty="0"/>
                <a:t>Erica Yu, PhD</a:t>
              </a:r>
            </a:p>
            <a:p>
              <a:pPr marL="114300" indent="0">
                <a:buNone/>
              </a:pPr>
              <a:r>
                <a:rPr lang="en-US" sz="600" dirty="0"/>
                <a:t>Associate Dean &amp; department chair</a:t>
              </a:r>
            </a:p>
            <a:p>
              <a:pPr marL="114300" indent="0">
                <a:buNone/>
              </a:pPr>
              <a:r>
                <a:rPr lang="en-US" sz="600" dirty="0"/>
                <a:t>Cizik School of Nursing</a:t>
              </a:r>
            </a:p>
            <a:p>
              <a:pPr marL="114300" indent="0">
                <a:buNone/>
              </a:pPr>
              <a:r>
                <a:rPr lang="en-US" sz="600" dirty="0"/>
                <a:t>The University of Texas</a:t>
              </a:r>
            </a:p>
          </p:txBody>
        </p:sp>
        <p:pic>
          <p:nvPicPr>
            <p:cNvPr id="19" name="Picture 18">
              <a:extLst>
                <a:ext uri="{FF2B5EF4-FFF2-40B4-BE49-F238E27FC236}">
                  <a16:creationId xmlns:a16="http://schemas.microsoft.com/office/drawing/2014/main" id="{B069CA8F-EE3E-4F01-973C-4F053346120F}"/>
                </a:ext>
              </a:extLst>
            </p:cNvPr>
            <p:cNvPicPr preferRelativeResize="0">
              <a:picLocks/>
            </p:cNvPicPr>
            <p:nvPr/>
          </p:nvPicPr>
          <p:blipFill>
            <a:blip r:embed="rId10"/>
            <a:stretch>
              <a:fillRect/>
            </a:stretch>
          </p:blipFill>
          <p:spPr>
            <a:xfrm>
              <a:off x="5100502" y="2998409"/>
              <a:ext cx="914400" cy="914400"/>
            </a:xfrm>
            <a:prstGeom prst="rect">
              <a:avLst/>
            </a:prstGeom>
          </p:spPr>
        </p:pic>
        <p:sp>
          <p:nvSpPr>
            <p:cNvPr id="20" name="Content Placeholder 2">
              <a:extLst>
                <a:ext uri="{FF2B5EF4-FFF2-40B4-BE49-F238E27FC236}">
                  <a16:creationId xmlns:a16="http://schemas.microsoft.com/office/drawing/2014/main" id="{6A73AFF9-B74D-4066-849C-D2990A30D815}"/>
                </a:ext>
              </a:extLst>
            </p:cNvPr>
            <p:cNvSpPr txBox="1">
              <a:spLocks/>
            </p:cNvSpPr>
            <p:nvPr/>
          </p:nvSpPr>
          <p:spPr>
            <a:xfrm>
              <a:off x="4937109" y="3896819"/>
              <a:ext cx="1266288" cy="700253"/>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600" b="1" dirty="0"/>
                <a:t>Sheryl Malone-Thomas, DNP, RN, FNP-BC</a:t>
              </a:r>
            </a:p>
            <a:p>
              <a:pPr marL="114300" indent="0">
                <a:buFont typeface="Wingdings" charset="2"/>
                <a:buNone/>
              </a:pPr>
              <a:r>
                <a:rPr lang="en-US" sz="600" dirty="0"/>
                <a:t>Assistant Professor</a:t>
              </a:r>
            </a:p>
            <a:p>
              <a:pPr marL="114300" indent="0">
                <a:buNone/>
              </a:pPr>
              <a:r>
                <a:rPr lang="en-US" sz="600" dirty="0"/>
                <a:t>Cizik School of Nursing</a:t>
              </a:r>
            </a:p>
            <a:p>
              <a:pPr marL="114300" indent="0">
                <a:buNone/>
              </a:pPr>
              <a:r>
                <a:rPr lang="en-US" sz="600" dirty="0"/>
                <a:t>The University of Texas</a:t>
              </a:r>
            </a:p>
          </p:txBody>
        </p:sp>
      </p:grpSp>
      <p:grpSp>
        <p:nvGrpSpPr>
          <p:cNvPr id="54" name="Group 53"/>
          <p:cNvGrpSpPr/>
          <p:nvPr/>
        </p:nvGrpSpPr>
        <p:grpSpPr>
          <a:xfrm>
            <a:off x="1499912" y="1232172"/>
            <a:ext cx="1309085" cy="1422939"/>
            <a:chOff x="1389742" y="1232172"/>
            <a:chExt cx="1309085" cy="1422939"/>
          </a:xfrm>
        </p:grpSpPr>
        <p:pic>
          <p:nvPicPr>
            <p:cNvPr id="12" name="Picture 11">
              <a:extLst>
                <a:ext uri="{FF2B5EF4-FFF2-40B4-BE49-F238E27FC236}">
                  <a16:creationId xmlns:a16="http://schemas.microsoft.com/office/drawing/2014/main" id="{3ABC84C6-DF59-4B4A-B557-CE8C4813718E}"/>
                </a:ext>
              </a:extLst>
            </p:cNvPr>
            <p:cNvPicPr preferRelativeResize="0">
              <a:picLocks/>
            </p:cNvPicPr>
            <p:nvPr/>
          </p:nvPicPr>
          <p:blipFill>
            <a:blip r:embed="rId11"/>
            <a:stretch>
              <a:fillRect/>
            </a:stretch>
          </p:blipFill>
          <p:spPr>
            <a:xfrm>
              <a:off x="1560958" y="1232172"/>
              <a:ext cx="914400" cy="914400"/>
            </a:xfrm>
            <a:prstGeom prst="rect">
              <a:avLst/>
            </a:prstGeom>
            <a:ln>
              <a:noFill/>
            </a:ln>
            <a:effectLst/>
          </p:spPr>
        </p:pic>
        <p:sp>
          <p:nvSpPr>
            <p:cNvPr id="28" name="Content Placeholder 2">
              <a:extLst>
                <a:ext uri="{FF2B5EF4-FFF2-40B4-BE49-F238E27FC236}">
                  <a16:creationId xmlns:a16="http://schemas.microsoft.com/office/drawing/2014/main" id="{C2C1EF0A-E614-49F4-BE78-156B44BD460B}"/>
                </a:ext>
              </a:extLst>
            </p:cNvPr>
            <p:cNvSpPr txBox="1">
              <a:spLocks/>
            </p:cNvSpPr>
            <p:nvPr/>
          </p:nvSpPr>
          <p:spPr>
            <a:xfrm>
              <a:off x="1389742" y="2145449"/>
              <a:ext cx="1309085" cy="509662"/>
            </a:xfrm>
            <a:prstGeom prst="rect">
              <a:avLst/>
            </a:prstGeom>
          </p:spPr>
          <p:txBody>
            <a:bodyPr vert="horz" lIns="91440" tIns="45720" rIns="91440" bIns="45720" rtlCol="0">
              <a:normAutofit fontScale="92500"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700" b="1" dirty="0"/>
                <a:t>Melanie Goebel, MD</a:t>
              </a:r>
            </a:p>
            <a:p>
              <a:pPr marL="114300" indent="0">
                <a:buFont typeface="Wingdings" charset="2"/>
                <a:buNone/>
              </a:pPr>
              <a:r>
                <a:rPr lang="en-US" sz="700" dirty="0"/>
                <a:t>Assistant Professor</a:t>
              </a:r>
            </a:p>
            <a:p>
              <a:pPr marL="114300" indent="0">
                <a:buFont typeface="Wingdings" charset="2"/>
                <a:buNone/>
              </a:pPr>
              <a:r>
                <a:rPr lang="en-US" sz="700" dirty="0"/>
                <a:t>Infectious Diseases</a:t>
              </a:r>
            </a:p>
            <a:p>
              <a:pPr marL="114300" indent="0">
                <a:buFont typeface="Wingdings" charset="2"/>
                <a:buNone/>
              </a:pPr>
              <a:r>
                <a:rPr lang="en-US" sz="700" dirty="0"/>
                <a:t>Baylor College of Medicine</a:t>
              </a:r>
            </a:p>
          </p:txBody>
        </p:sp>
      </p:grpSp>
      <p:pic>
        <p:nvPicPr>
          <p:cNvPr id="29" name="Picture 28" descr="A close up of a sign&#10;&#10;Description automatically generated">
            <a:extLst>
              <a:ext uri="{FF2B5EF4-FFF2-40B4-BE49-F238E27FC236}">
                <a16:creationId xmlns:a16="http://schemas.microsoft.com/office/drawing/2014/main" id="{3520A031-EC64-410A-B052-4A3E73ABD29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5031" y="635053"/>
            <a:ext cx="570863" cy="561944"/>
          </a:xfrm>
          <a:prstGeom prst="rect">
            <a:avLst/>
          </a:prstGeom>
        </p:spPr>
      </p:pic>
      <p:grpSp>
        <p:nvGrpSpPr>
          <p:cNvPr id="38" name="Group 37"/>
          <p:cNvGrpSpPr/>
          <p:nvPr/>
        </p:nvGrpSpPr>
        <p:grpSpPr>
          <a:xfrm>
            <a:off x="3289141" y="2763177"/>
            <a:ext cx="2343779" cy="1951142"/>
            <a:chOff x="6674179" y="2778163"/>
            <a:chExt cx="2343779" cy="1951142"/>
          </a:xfrm>
        </p:grpSpPr>
        <p:grpSp>
          <p:nvGrpSpPr>
            <p:cNvPr id="36" name="Group 35"/>
            <p:cNvGrpSpPr/>
            <p:nvPr/>
          </p:nvGrpSpPr>
          <p:grpSpPr>
            <a:xfrm>
              <a:off x="6674179" y="3322780"/>
              <a:ext cx="2343779" cy="1406525"/>
              <a:chOff x="6674179" y="3278536"/>
              <a:chExt cx="2343779" cy="1406525"/>
            </a:xfrm>
          </p:grpSpPr>
          <p:pic>
            <p:nvPicPr>
              <p:cNvPr id="24" name="Picture 23">
                <a:extLst>
                  <a:ext uri="{FF2B5EF4-FFF2-40B4-BE49-F238E27FC236}">
                    <a16:creationId xmlns:a16="http://schemas.microsoft.com/office/drawing/2014/main" id="{A05CEA8F-2351-4067-A946-B01A11E6E670}"/>
                  </a:ext>
                </a:extLst>
              </p:cNvPr>
              <p:cNvPicPr preferRelativeResize="0">
                <a:picLocks/>
              </p:cNvPicPr>
              <p:nvPr/>
            </p:nvPicPr>
            <p:blipFill>
              <a:blip r:embed="rId13"/>
              <a:stretch>
                <a:fillRect/>
              </a:stretch>
            </p:blipFill>
            <p:spPr>
              <a:xfrm>
                <a:off x="6800326" y="3278536"/>
                <a:ext cx="914400" cy="914400"/>
              </a:xfrm>
              <a:prstGeom prst="rect">
                <a:avLst/>
              </a:prstGeom>
              <a:ln>
                <a:noFill/>
              </a:ln>
              <a:effectLst/>
            </p:spPr>
          </p:pic>
          <p:sp>
            <p:nvSpPr>
              <p:cNvPr id="26" name="Content Placeholder 2">
                <a:extLst>
                  <a:ext uri="{FF2B5EF4-FFF2-40B4-BE49-F238E27FC236}">
                    <a16:creationId xmlns:a16="http://schemas.microsoft.com/office/drawing/2014/main" id="{A542366C-758B-4C14-A252-AF116C51C691}"/>
                  </a:ext>
                </a:extLst>
              </p:cNvPr>
              <p:cNvSpPr txBox="1">
                <a:spLocks/>
              </p:cNvSpPr>
              <p:nvPr/>
            </p:nvSpPr>
            <p:spPr>
              <a:xfrm>
                <a:off x="6674179" y="4174221"/>
                <a:ext cx="1268687" cy="510840"/>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600" b="1" dirty="0"/>
                  <a:t>Amy Moss, PharmD</a:t>
                </a:r>
              </a:p>
              <a:p>
                <a:pPr marL="114300" indent="0">
                  <a:buFont typeface="Wingdings" charset="2"/>
                  <a:buNone/>
                </a:pPr>
                <a:r>
                  <a:rPr lang="en-US" sz="600" dirty="0"/>
                  <a:t>Clinical Pharmacist</a:t>
                </a:r>
              </a:p>
              <a:p>
                <a:pPr marL="114300" indent="0">
                  <a:buFont typeface="Wingdings" charset="2"/>
                  <a:buNone/>
                </a:pPr>
                <a:r>
                  <a:rPr lang="en-US" sz="600" dirty="0"/>
                  <a:t>Harris Health System</a:t>
                </a:r>
              </a:p>
            </p:txBody>
          </p:sp>
          <p:pic>
            <p:nvPicPr>
              <p:cNvPr id="25" name="Picture 24">
                <a:extLst>
                  <a:ext uri="{FF2B5EF4-FFF2-40B4-BE49-F238E27FC236}">
                    <a16:creationId xmlns:a16="http://schemas.microsoft.com/office/drawing/2014/main" id="{58FB8362-9166-4DCA-8A29-C61842093C84}"/>
                  </a:ext>
                </a:extLst>
              </p:cNvPr>
              <p:cNvPicPr preferRelativeResize="0">
                <a:picLocks/>
              </p:cNvPicPr>
              <p:nvPr/>
            </p:nvPicPr>
            <p:blipFill>
              <a:blip r:embed="rId14"/>
              <a:stretch>
                <a:fillRect/>
              </a:stretch>
            </p:blipFill>
            <p:spPr>
              <a:xfrm>
                <a:off x="7876731" y="3288383"/>
                <a:ext cx="914400" cy="914400"/>
              </a:xfrm>
              <a:prstGeom prst="rect">
                <a:avLst/>
              </a:prstGeom>
              <a:ln>
                <a:noFill/>
              </a:ln>
              <a:effectLst/>
            </p:spPr>
          </p:pic>
          <p:sp>
            <p:nvSpPr>
              <p:cNvPr id="27" name="Content Placeholder 2">
                <a:extLst>
                  <a:ext uri="{FF2B5EF4-FFF2-40B4-BE49-F238E27FC236}">
                    <a16:creationId xmlns:a16="http://schemas.microsoft.com/office/drawing/2014/main" id="{114C09A8-C377-4158-9916-A0B756320096}"/>
                  </a:ext>
                </a:extLst>
              </p:cNvPr>
              <p:cNvSpPr txBox="1">
                <a:spLocks/>
              </p:cNvSpPr>
              <p:nvPr/>
            </p:nvSpPr>
            <p:spPr>
              <a:xfrm>
                <a:off x="7712899" y="4205073"/>
                <a:ext cx="1305059" cy="476331"/>
              </a:xfrm>
              <a:prstGeom prst="rect">
                <a:avLst/>
              </a:prstGeom>
            </p:spPr>
            <p:txBody>
              <a:bodyPr vert="horz" lIns="91440" tIns="45720" rIns="91440" bIns="45720" rtlCol="0">
                <a:normAutofit fontScale="62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1000" b="1" dirty="0"/>
                  <a:t>Alexa Zhao, PharmD</a:t>
                </a:r>
              </a:p>
              <a:p>
                <a:pPr marL="114300" indent="0">
                  <a:buFont typeface="Wingdings" charset="2"/>
                  <a:buNone/>
                </a:pPr>
                <a:r>
                  <a:rPr lang="en-US" sz="1000" dirty="0"/>
                  <a:t>Clinical Assistant Professor</a:t>
                </a:r>
              </a:p>
              <a:p>
                <a:pPr marL="114300" indent="0">
                  <a:buFont typeface="Wingdings" charset="2"/>
                  <a:buNone/>
                </a:pPr>
                <a:r>
                  <a:rPr lang="en-US" sz="1000" dirty="0"/>
                  <a:t>College of Pharmacy</a:t>
                </a:r>
              </a:p>
              <a:p>
                <a:pPr marL="114300" indent="0">
                  <a:buFont typeface="Wingdings" charset="2"/>
                  <a:buNone/>
                </a:pPr>
                <a:r>
                  <a:rPr lang="en-US" sz="1000" dirty="0"/>
                  <a:t>University of Houston</a:t>
                </a:r>
              </a:p>
              <a:p>
                <a:pPr marL="114300" indent="0">
                  <a:buFont typeface="Wingdings" charset="2"/>
                  <a:buNone/>
                </a:pPr>
                <a:endParaRPr lang="en-US" sz="1200" dirty="0"/>
              </a:p>
            </p:txBody>
          </p:sp>
        </p:grpSp>
        <p:pic>
          <p:nvPicPr>
            <p:cNvPr id="23" name="Picture 22">
              <a:extLst>
                <a:ext uri="{FF2B5EF4-FFF2-40B4-BE49-F238E27FC236}">
                  <a16:creationId xmlns:a16="http://schemas.microsoft.com/office/drawing/2014/main" id="{2C1421C5-48D8-4726-99FA-192BB49B4BFA}"/>
                </a:ext>
              </a:extLst>
            </p:cNvPr>
            <p:cNvPicPr>
              <a:picLocks noChangeAspect="1"/>
            </p:cNvPicPr>
            <p:nvPr/>
          </p:nvPicPr>
          <p:blipFill rotWithShape="1">
            <a:blip r:embed="rId15">
              <a:extLst>
                <a:ext uri="{28A0092B-C50C-407E-A947-70E740481C1C}">
                  <a14:useLocalDpi xmlns:a14="http://schemas.microsoft.com/office/drawing/2010/main" val="0"/>
                </a:ext>
              </a:extLst>
            </a:blip>
            <a:srcRect l="6431" t="20372" r="6076" b="37720"/>
            <a:stretch/>
          </p:blipFill>
          <p:spPr>
            <a:xfrm>
              <a:off x="7221674" y="2778163"/>
              <a:ext cx="1310114" cy="502016"/>
            </a:xfrm>
            <a:prstGeom prst="rect">
              <a:avLst/>
            </a:prstGeom>
          </p:spPr>
        </p:pic>
      </p:grpSp>
      <p:grpSp>
        <p:nvGrpSpPr>
          <p:cNvPr id="52" name="Group 51"/>
          <p:cNvGrpSpPr/>
          <p:nvPr/>
        </p:nvGrpSpPr>
        <p:grpSpPr>
          <a:xfrm>
            <a:off x="838921" y="2734037"/>
            <a:ext cx="1905079" cy="1974382"/>
            <a:chOff x="739768" y="2734037"/>
            <a:chExt cx="1905079" cy="1974382"/>
          </a:xfrm>
        </p:grpSpPr>
        <p:pic>
          <p:nvPicPr>
            <p:cNvPr id="3" name="Picture 2">
              <a:extLst>
                <a:ext uri="{FF2B5EF4-FFF2-40B4-BE49-F238E27FC236}">
                  <a16:creationId xmlns:a16="http://schemas.microsoft.com/office/drawing/2014/main" id="{396F321A-BF17-472D-B0F5-9D6D3007A8A8}"/>
                </a:ext>
              </a:extLst>
            </p:cNvPr>
            <p:cNvPicPr>
              <a:picLocks noChangeAspect="1"/>
            </p:cNvPicPr>
            <p:nvPr/>
          </p:nvPicPr>
          <p:blipFill>
            <a:blip r:embed="rId16"/>
            <a:stretch>
              <a:fillRect/>
            </a:stretch>
          </p:blipFill>
          <p:spPr>
            <a:xfrm>
              <a:off x="948605" y="3306781"/>
              <a:ext cx="914400" cy="914400"/>
            </a:xfrm>
            <a:prstGeom prst="rect">
              <a:avLst/>
            </a:prstGeom>
          </p:spPr>
        </p:pic>
        <p:sp>
          <p:nvSpPr>
            <p:cNvPr id="30" name="Content Placeholder 2">
              <a:extLst>
                <a:ext uri="{FF2B5EF4-FFF2-40B4-BE49-F238E27FC236}">
                  <a16:creationId xmlns:a16="http://schemas.microsoft.com/office/drawing/2014/main" id="{9BD51979-27C7-44C1-A2D9-DBC35D6A92AA}"/>
                </a:ext>
              </a:extLst>
            </p:cNvPr>
            <p:cNvSpPr txBox="1">
              <a:spLocks/>
            </p:cNvSpPr>
            <p:nvPr/>
          </p:nvSpPr>
          <p:spPr>
            <a:xfrm>
              <a:off x="765586" y="4225685"/>
              <a:ext cx="1879261" cy="482734"/>
            </a:xfrm>
            <a:prstGeom prst="rect">
              <a:avLst/>
            </a:prstGeom>
          </p:spPr>
          <p:txBody>
            <a:bodyPr vert="horz" lIns="91440" tIns="45720" rIns="91440" bIns="45720" rtlCol="0">
              <a:normAutofit fontScale="47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Wingdings" charset="2"/>
                <a:buNone/>
              </a:pPr>
              <a:r>
                <a:rPr lang="en-US" sz="1200" b="1" dirty="0"/>
                <a:t>Lis Shell, PhD, PA-C</a:t>
              </a:r>
            </a:p>
            <a:p>
              <a:pPr marL="114300" indent="0">
                <a:buFont typeface="Wingdings" charset="2"/>
                <a:buNone/>
              </a:pPr>
              <a:r>
                <a:rPr lang="en-US" sz="1200" dirty="0"/>
                <a:t>Assistant Professor</a:t>
              </a:r>
            </a:p>
            <a:p>
              <a:pPr marL="114300" indent="0">
                <a:buFont typeface="Wingdings" charset="2"/>
                <a:buNone/>
              </a:pPr>
              <a:r>
                <a:rPr lang="en-US" sz="1200" dirty="0"/>
                <a:t>Baylor College of Medicine</a:t>
              </a:r>
            </a:p>
            <a:p>
              <a:pPr marL="114300" indent="0">
                <a:buFont typeface="Wingdings" charset="2"/>
                <a:buNone/>
              </a:pPr>
              <a:r>
                <a:rPr lang="en-US" sz="1200" dirty="0"/>
                <a:t>Physician Assistant Program</a:t>
              </a:r>
            </a:p>
          </p:txBody>
        </p:sp>
        <p:grpSp>
          <p:nvGrpSpPr>
            <p:cNvPr id="42" name="Group 41"/>
            <p:cNvGrpSpPr/>
            <p:nvPr/>
          </p:nvGrpSpPr>
          <p:grpSpPr>
            <a:xfrm>
              <a:off x="739768" y="2734037"/>
              <a:ext cx="1784329" cy="561944"/>
              <a:chOff x="783836" y="2712003"/>
              <a:chExt cx="1784329" cy="561944"/>
            </a:xfrm>
          </p:grpSpPr>
          <p:sp>
            <p:nvSpPr>
              <p:cNvPr id="8" name="TextBox 7">
                <a:extLst>
                  <a:ext uri="{FF2B5EF4-FFF2-40B4-BE49-F238E27FC236}">
                    <a16:creationId xmlns:a16="http://schemas.microsoft.com/office/drawing/2014/main" id="{98E1F0C8-EB62-42FA-9D03-98A605709963}"/>
                  </a:ext>
                </a:extLst>
              </p:cNvPr>
              <p:cNvSpPr txBox="1"/>
              <p:nvPr/>
            </p:nvSpPr>
            <p:spPr>
              <a:xfrm>
                <a:off x="1313912" y="2814130"/>
                <a:ext cx="1254253" cy="400110"/>
              </a:xfrm>
              <a:prstGeom prst="rect">
                <a:avLst/>
              </a:prstGeom>
              <a:noFill/>
            </p:spPr>
            <p:txBody>
              <a:bodyPr wrap="square" rtlCol="0">
                <a:spAutoFit/>
              </a:bodyPr>
              <a:lstStyle/>
              <a:p>
                <a:r>
                  <a:rPr lang="en-US" sz="1000" b="1" dirty="0">
                    <a:solidFill>
                      <a:schemeClr val="tx2"/>
                    </a:solidFill>
                    <a:latin typeface="Calibri" panose="020F0502020204030204" pitchFamily="34" charset="0"/>
                    <a:cs typeface="Calibri" panose="020F0502020204030204" pitchFamily="34" charset="0"/>
                  </a:rPr>
                  <a:t>School of </a:t>
                </a:r>
              </a:p>
              <a:p>
                <a:r>
                  <a:rPr lang="en-US" sz="1000" b="1" dirty="0">
                    <a:solidFill>
                      <a:schemeClr val="tx2"/>
                    </a:solidFill>
                    <a:latin typeface="Calibri" panose="020F0502020204030204" pitchFamily="34" charset="0"/>
                    <a:cs typeface="Calibri" panose="020F0502020204030204" pitchFamily="34" charset="0"/>
                  </a:rPr>
                  <a:t>Health Professions</a:t>
                </a:r>
              </a:p>
            </p:txBody>
          </p:sp>
          <p:pic>
            <p:nvPicPr>
              <p:cNvPr id="41" name="Picture 40" descr="A close up of a sign&#10;&#10;Description automatically generated">
                <a:extLst>
                  <a:ext uri="{FF2B5EF4-FFF2-40B4-BE49-F238E27FC236}">
                    <a16:creationId xmlns:a16="http://schemas.microsoft.com/office/drawing/2014/main" id="{3520A031-EC64-410A-B052-4A3E73ABD29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3836" y="2712003"/>
                <a:ext cx="570863" cy="561944"/>
              </a:xfrm>
              <a:prstGeom prst="rect">
                <a:avLst/>
              </a:prstGeom>
            </p:spPr>
          </p:pic>
        </p:grpSp>
      </p:grpSp>
      <p:cxnSp>
        <p:nvCxnSpPr>
          <p:cNvPr id="44" name="Straight Connector 43"/>
          <p:cNvCxnSpPr/>
          <p:nvPr/>
        </p:nvCxnSpPr>
        <p:spPr>
          <a:xfrm>
            <a:off x="295317" y="2639925"/>
            <a:ext cx="56062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897328" y="583105"/>
            <a:ext cx="0" cy="408124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977620" y="583105"/>
            <a:ext cx="0" cy="40812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0213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a:normAutofit/>
          </a:bodyPr>
          <a:lstStyle/>
          <a:p>
            <a:r>
              <a:rPr lang="en-US" dirty="0"/>
              <a:t>Describe the relevance of brain health to multidisciplinary HIV care.</a:t>
            </a:r>
          </a:p>
          <a:p>
            <a:r>
              <a:rPr lang="en-US" dirty="0"/>
              <a:t>Illustrate the importance of clear, direct communication with patients, family members, and treatment team members.</a:t>
            </a:r>
          </a:p>
          <a:p>
            <a:r>
              <a:rPr lang="en-US" dirty="0"/>
              <a:t>Recognize how your unique expertise contributes to effective communication.</a:t>
            </a:r>
          </a:p>
          <a:p>
            <a:pPr marL="114300" indent="0">
              <a:buNone/>
            </a:pPr>
            <a:r>
              <a:rPr lang="en-US" dirty="0"/>
              <a:t> </a:t>
            </a:r>
          </a:p>
          <a:p>
            <a:endParaRPr lang="en-US" sz="800" dirty="0"/>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12512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0274F-3F3B-4A5C-8A7E-0030EB6D8B91}"/>
              </a:ext>
            </a:extLst>
          </p:cNvPr>
          <p:cNvSpPr>
            <a:spLocks noGrp="1"/>
          </p:cNvSpPr>
          <p:nvPr>
            <p:ph type="title"/>
          </p:nvPr>
        </p:nvSpPr>
        <p:spPr/>
        <p:txBody>
          <a:bodyPr/>
          <a:lstStyle/>
          <a:p>
            <a:pPr algn="ctr"/>
            <a:r>
              <a:rPr lang="en-US" dirty="0"/>
              <a:t>Session expectations for students</a:t>
            </a:r>
          </a:p>
        </p:txBody>
      </p:sp>
      <p:sp>
        <p:nvSpPr>
          <p:cNvPr id="3" name="Content Placeholder 2">
            <a:extLst>
              <a:ext uri="{FF2B5EF4-FFF2-40B4-BE49-F238E27FC236}">
                <a16:creationId xmlns:a16="http://schemas.microsoft.com/office/drawing/2014/main" id="{9AF9415D-9C6F-4764-8953-7358E72216D6}"/>
              </a:ext>
            </a:extLst>
          </p:cNvPr>
          <p:cNvSpPr>
            <a:spLocks noGrp="1"/>
          </p:cNvSpPr>
          <p:nvPr>
            <p:ph idx="1"/>
          </p:nvPr>
        </p:nvSpPr>
        <p:spPr/>
        <p:txBody>
          <a:bodyPr>
            <a:normAutofit lnSpcReduction="10000"/>
          </a:bodyPr>
          <a:lstStyle/>
          <a:p>
            <a:r>
              <a:rPr lang="en-US" dirty="0"/>
              <a:t>Respectful, collaborative discussions</a:t>
            </a:r>
          </a:p>
          <a:p>
            <a:r>
              <a:rPr lang="en-US" dirty="0"/>
              <a:t>Active participation from all </a:t>
            </a:r>
          </a:p>
          <a:p>
            <a:r>
              <a:rPr lang="en-US" dirty="0"/>
              <a:t>Focus on team-based care</a:t>
            </a:r>
          </a:p>
          <a:p>
            <a:r>
              <a:rPr lang="en-US" dirty="0"/>
              <a:t>Zoom logistics</a:t>
            </a:r>
          </a:p>
          <a:p>
            <a:pPr lvl="1"/>
            <a:r>
              <a:rPr lang="en-US" dirty="0"/>
              <a:t>Please turn on your video (if possible)</a:t>
            </a:r>
          </a:p>
          <a:p>
            <a:pPr lvl="1"/>
            <a:r>
              <a:rPr lang="en-US" dirty="0"/>
              <a:t>Change your “name” in zoom (Name, profession, year)</a:t>
            </a:r>
          </a:p>
          <a:p>
            <a:endParaRPr lang="en-US" dirty="0"/>
          </a:p>
          <a:p>
            <a:pPr marL="114300" indent="0">
              <a:buNone/>
            </a:pPr>
            <a:r>
              <a:rPr lang="en-US" dirty="0"/>
              <a:t>Note: this session will be recorded on zoom</a:t>
            </a:r>
          </a:p>
        </p:txBody>
      </p:sp>
      <p:sp>
        <p:nvSpPr>
          <p:cNvPr id="4" name="Slide Number Placeholder 3">
            <a:extLst>
              <a:ext uri="{FF2B5EF4-FFF2-40B4-BE49-F238E27FC236}">
                <a16:creationId xmlns:a16="http://schemas.microsoft.com/office/drawing/2014/main" id="{7D373534-8FCF-4B10-9E3C-F5228D516AD0}"/>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1513740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1E37D-F91C-E644-A222-894E80B3E453}"/>
              </a:ext>
            </a:extLst>
          </p:cNvPr>
          <p:cNvSpPr>
            <a:spLocks noGrp="1"/>
          </p:cNvSpPr>
          <p:nvPr>
            <p:ph type="title"/>
          </p:nvPr>
        </p:nvSpPr>
        <p:spPr>
          <a:xfrm>
            <a:off x="342900" y="205979"/>
            <a:ext cx="8315569" cy="857250"/>
          </a:xfrm>
        </p:spPr>
        <p:txBody>
          <a:bodyPr/>
          <a:lstStyle/>
          <a:p>
            <a:pPr algn="ctr"/>
            <a:r>
              <a:rPr lang="en-US" dirty="0"/>
              <a:t>Initial visit to neuropsychologist:</a:t>
            </a:r>
            <a:br>
              <a:rPr lang="en-US" dirty="0"/>
            </a:br>
            <a:r>
              <a:rPr lang="en-US" dirty="0"/>
              <a:t>patient history</a:t>
            </a:r>
          </a:p>
        </p:txBody>
      </p:sp>
      <p:sp>
        <p:nvSpPr>
          <p:cNvPr id="3" name="Content Placeholder 2">
            <a:extLst>
              <a:ext uri="{FF2B5EF4-FFF2-40B4-BE49-F238E27FC236}">
                <a16:creationId xmlns:a16="http://schemas.microsoft.com/office/drawing/2014/main" id="{E339C0E7-7A70-7D44-B5D7-B63EBDC39D6E}"/>
              </a:ext>
            </a:extLst>
          </p:cNvPr>
          <p:cNvSpPr>
            <a:spLocks noGrp="1"/>
          </p:cNvSpPr>
          <p:nvPr>
            <p:ph idx="1"/>
          </p:nvPr>
        </p:nvSpPr>
        <p:spPr>
          <a:xfrm>
            <a:off x="414215" y="1292013"/>
            <a:ext cx="8315569" cy="3372165"/>
          </a:xfrm>
        </p:spPr>
        <p:txBody>
          <a:bodyPr>
            <a:normAutofit fontScale="92500" lnSpcReduction="10000"/>
          </a:bodyPr>
          <a:lstStyle/>
          <a:p>
            <a:r>
              <a:rPr lang="en-US" dirty="0"/>
              <a:t>33yo, Black/African American (AA) woman</a:t>
            </a:r>
          </a:p>
          <a:p>
            <a:r>
              <a:rPr lang="en-US" dirty="0"/>
              <a:t>Born and raised in Harris County</a:t>
            </a:r>
          </a:p>
          <a:p>
            <a:r>
              <a:rPr lang="en-US" dirty="0"/>
              <a:t>No history of childhood illness or learning difficulties</a:t>
            </a:r>
          </a:p>
          <a:p>
            <a:r>
              <a:rPr lang="en-US" dirty="0"/>
              <a:t>A/B student, enjoyed English</a:t>
            </a:r>
          </a:p>
          <a:p>
            <a:r>
              <a:rPr lang="en-US" dirty="0"/>
              <a:t>Dropped out after 11</a:t>
            </a:r>
            <a:r>
              <a:rPr lang="en-US" baseline="30000" dirty="0"/>
              <a:t>th</a:t>
            </a:r>
            <a:r>
              <a:rPr lang="en-US" dirty="0"/>
              <a:t> grade (pregnancy)</a:t>
            </a:r>
          </a:p>
          <a:p>
            <a:r>
              <a:rPr lang="en-US" dirty="0"/>
              <a:t>Prior work as a rehab tech and call center operator</a:t>
            </a:r>
          </a:p>
          <a:p>
            <a:pPr lvl="1"/>
            <a:r>
              <a:rPr lang="en-US" dirty="0"/>
              <a:t>Currently unemployed</a:t>
            </a:r>
          </a:p>
          <a:p>
            <a:r>
              <a:rPr lang="en-US" dirty="0"/>
              <a:t>Lives with mother, husband, and children. </a:t>
            </a:r>
          </a:p>
          <a:p>
            <a:pPr lvl="1"/>
            <a:r>
              <a:rPr lang="en-US" dirty="0"/>
              <a:t>Enjoys listening to music and caring for her children</a:t>
            </a:r>
          </a:p>
        </p:txBody>
      </p:sp>
      <p:sp>
        <p:nvSpPr>
          <p:cNvPr id="4" name="Slide Number Placeholder 3">
            <a:extLst>
              <a:ext uri="{FF2B5EF4-FFF2-40B4-BE49-F238E27FC236}">
                <a16:creationId xmlns:a16="http://schemas.microsoft.com/office/drawing/2014/main" id="{F1BBBBA8-FB35-1E44-8D24-8FF426FED4F5}"/>
              </a:ext>
            </a:extLst>
          </p:cNvPr>
          <p:cNvSpPr>
            <a:spLocks noGrp="1"/>
          </p:cNvSpPr>
          <p:nvPr>
            <p:ph type="sldNum" sz="quarter" idx="12"/>
          </p:nvPr>
        </p:nvSpPr>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259792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a:xfrm>
            <a:off x="216219" y="-13938"/>
            <a:ext cx="8315569" cy="857250"/>
          </a:xfrm>
        </p:spPr>
        <p:txBody>
          <a:bodyPr/>
          <a:lstStyle/>
          <a:p>
            <a:pPr algn="ctr"/>
            <a:r>
              <a:rPr lang="en-US" dirty="0"/>
              <a:t>Ms. X’s Presenting Symptoms</a:t>
            </a:r>
          </a:p>
        </p:txBody>
      </p:sp>
      <p:sp>
        <p:nvSpPr>
          <p:cNvPr id="3" name="Content Placeholder 2">
            <a:extLst>
              <a:ext uri="{FF2B5EF4-FFF2-40B4-BE49-F238E27FC236}">
                <a16:creationId xmlns:a16="http://schemas.microsoft.com/office/drawing/2014/main" id="{CB750A85-983F-294E-ACAE-8CDA1DE38455}"/>
              </a:ext>
            </a:extLst>
          </p:cNvPr>
          <p:cNvSpPr>
            <a:spLocks noGrp="1"/>
          </p:cNvSpPr>
          <p:nvPr>
            <p:ph idx="1"/>
          </p:nvPr>
        </p:nvSpPr>
        <p:spPr>
          <a:xfrm>
            <a:off x="207052" y="934013"/>
            <a:ext cx="8720729" cy="3275474"/>
          </a:xfrm>
        </p:spPr>
        <p:txBody>
          <a:bodyPr>
            <a:noAutofit/>
          </a:bodyPr>
          <a:lstStyle/>
          <a:p>
            <a:r>
              <a:rPr lang="en-US" dirty="0"/>
              <a:t>Ms. X first noticed memory problems in 2018, which have remained stable since that time</a:t>
            </a:r>
          </a:p>
          <a:p>
            <a:pPr lvl="1"/>
            <a:r>
              <a:rPr lang="en-US" sz="2400" dirty="0"/>
              <a:t>Difficulties recalling details from the </a:t>
            </a:r>
            <a:r>
              <a:rPr lang="en-US" sz="2400" i="1" u="sng" dirty="0"/>
              <a:t>recent past</a:t>
            </a:r>
            <a:r>
              <a:rPr lang="en-US" sz="2400" dirty="0"/>
              <a:t>, including conversations and instructions from her health providers </a:t>
            </a:r>
          </a:p>
          <a:p>
            <a:pPr lvl="1"/>
            <a:r>
              <a:rPr lang="en-US" sz="2400" dirty="0"/>
              <a:t>Difficulties remembering to do things in the </a:t>
            </a:r>
            <a:r>
              <a:rPr lang="en-US" sz="2400" i="1" u="sng" dirty="0"/>
              <a:t>future</a:t>
            </a:r>
            <a:r>
              <a:rPr lang="en-US" sz="2400" dirty="0"/>
              <a:t>, such as forgetting to pick up her child after school or take a prescribed medication </a:t>
            </a:r>
          </a:p>
          <a:p>
            <a:pPr lvl="1"/>
            <a:r>
              <a:rPr lang="en-US" sz="2400" dirty="0"/>
              <a:t>No trouble recalling details from the distant past and no other cognitive symptoms </a:t>
            </a:r>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981634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p:txBody>
          <a:bodyPr/>
          <a:lstStyle/>
          <a:p>
            <a:pPr algn="ctr"/>
            <a:r>
              <a:rPr lang="en-US" dirty="0"/>
              <a:t>Ms. X’s Presenting Symptoms</a:t>
            </a:r>
          </a:p>
        </p:txBody>
      </p:sp>
      <p:sp>
        <p:nvSpPr>
          <p:cNvPr id="3" name="Content Placeholder 2">
            <a:extLst>
              <a:ext uri="{FF2B5EF4-FFF2-40B4-BE49-F238E27FC236}">
                <a16:creationId xmlns:a16="http://schemas.microsoft.com/office/drawing/2014/main" id="{CB750A85-983F-294E-ACAE-8CDA1DE38455}"/>
              </a:ext>
            </a:extLst>
          </p:cNvPr>
          <p:cNvSpPr>
            <a:spLocks noGrp="1"/>
          </p:cNvSpPr>
          <p:nvPr>
            <p:ph idx="1"/>
          </p:nvPr>
        </p:nvSpPr>
        <p:spPr/>
        <p:txBody>
          <a:bodyPr>
            <a:normAutofit/>
          </a:bodyPr>
          <a:lstStyle/>
          <a:p>
            <a:r>
              <a:rPr lang="en-US" dirty="0"/>
              <a:t>Ms. X feels overwhelmed and anxious about her memory symptoms, which tends to make her problems worse </a:t>
            </a:r>
          </a:p>
          <a:p>
            <a:r>
              <a:rPr lang="en-US" dirty="0"/>
              <a:t>Her memory symptoms make it difficult for her to keep up with her activities of daily living (ADLs)</a:t>
            </a:r>
          </a:p>
          <a:p>
            <a:pPr lvl="1"/>
            <a:r>
              <a:rPr lang="en-US" dirty="0"/>
              <a:t>Household responsibilities, such as managing finances and completing chores</a:t>
            </a:r>
          </a:p>
          <a:p>
            <a:pPr lvl="1"/>
            <a:r>
              <a:rPr lang="en-US" dirty="0"/>
              <a:t>Health responsibilities, such as refilling and taking her medications, completing paperwork necessary for services</a:t>
            </a:r>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8</a:t>
            </a:fld>
            <a:endParaRPr lang="en-US"/>
          </a:p>
        </p:txBody>
      </p:sp>
    </p:spTree>
    <p:extLst>
      <p:ext uri="{BB962C8B-B14F-4D97-AF65-F5344CB8AC3E}">
        <p14:creationId xmlns:p14="http://schemas.microsoft.com/office/powerpoint/2010/main" val="4117080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E66F-E7A0-394D-BE28-A562A0B097D2}"/>
              </a:ext>
            </a:extLst>
          </p:cNvPr>
          <p:cNvSpPr>
            <a:spLocks noGrp="1"/>
          </p:cNvSpPr>
          <p:nvPr>
            <p:ph type="title"/>
          </p:nvPr>
        </p:nvSpPr>
        <p:spPr>
          <a:xfrm>
            <a:off x="308517" y="116908"/>
            <a:ext cx="8315569" cy="857250"/>
          </a:xfrm>
        </p:spPr>
        <p:txBody>
          <a:bodyPr/>
          <a:lstStyle/>
          <a:p>
            <a:pPr algn="ctr"/>
            <a:r>
              <a:rPr lang="en-US" dirty="0"/>
              <a:t>Past Medical History</a:t>
            </a:r>
          </a:p>
        </p:txBody>
      </p:sp>
      <p:sp>
        <p:nvSpPr>
          <p:cNvPr id="3" name="Content Placeholder 2">
            <a:extLst>
              <a:ext uri="{FF2B5EF4-FFF2-40B4-BE49-F238E27FC236}">
                <a16:creationId xmlns:a16="http://schemas.microsoft.com/office/drawing/2014/main" id="{59B3E4D6-F312-8747-94E0-3B2B74826FB2}"/>
              </a:ext>
            </a:extLst>
          </p:cNvPr>
          <p:cNvSpPr>
            <a:spLocks noGrp="1"/>
          </p:cNvSpPr>
          <p:nvPr>
            <p:ph idx="1"/>
          </p:nvPr>
        </p:nvSpPr>
        <p:spPr>
          <a:xfrm>
            <a:off x="194209" y="1063229"/>
            <a:ext cx="8496308" cy="3524955"/>
          </a:xfrm>
        </p:spPr>
        <p:txBody>
          <a:bodyPr>
            <a:normAutofit/>
          </a:bodyPr>
          <a:lstStyle/>
          <a:p>
            <a:r>
              <a:rPr lang="en-US" sz="2600" dirty="0"/>
              <a:t>Seizure Disorder (diagnosed 2018)</a:t>
            </a:r>
          </a:p>
          <a:p>
            <a:pPr lvl="1"/>
            <a:r>
              <a:rPr lang="en-US" dirty="0"/>
              <a:t>Both simple (e.g., staring spells) and complex seizures (i.e., focal onset with loss of awareness) that last a few minutes and are followed by a brief period of confusion</a:t>
            </a:r>
          </a:p>
          <a:p>
            <a:pPr lvl="1"/>
            <a:r>
              <a:rPr lang="en-US" dirty="0"/>
              <a:t>Her seizures have increased in frequency in recent months and are managed with levetiracetam 750mg bid</a:t>
            </a:r>
          </a:p>
          <a:p>
            <a:r>
              <a:rPr lang="en-US" dirty="0"/>
              <a:t>EEG: intermittent focal slowing and isolated focal sharp wave discharge in the left temporal lobe</a:t>
            </a:r>
          </a:p>
          <a:p>
            <a:pPr lvl="1"/>
            <a:endParaRPr lang="en-US" sz="1100" dirty="0"/>
          </a:p>
          <a:p>
            <a:pPr marL="1051560" lvl="3" indent="0">
              <a:buNone/>
            </a:pPr>
            <a:endParaRPr lang="en-US" sz="1100" dirty="0"/>
          </a:p>
          <a:p>
            <a:pPr marL="777240" lvl="2" indent="0">
              <a:buNone/>
            </a:pPr>
            <a:endParaRPr lang="en-US" dirty="0"/>
          </a:p>
          <a:p>
            <a:endParaRPr lang="en-US" dirty="0"/>
          </a:p>
        </p:txBody>
      </p:sp>
      <p:sp>
        <p:nvSpPr>
          <p:cNvPr id="4" name="Slide Number Placeholder 3">
            <a:extLst>
              <a:ext uri="{FF2B5EF4-FFF2-40B4-BE49-F238E27FC236}">
                <a16:creationId xmlns:a16="http://schemas.microsoft.com/office/drawing/2014/main" id="{0C585921-7A74-DD49-87FC-27ADB24211B1}"/>
              </a:ext>
            </a:extLst>
          </p:cNvPr>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3721520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D994695E54874EBE70B286E61A6C3B" ma:contentTypeVersion="12" ma:contentTypeDescription="Create a new document." ma:contentTypeScope="" ma:versionID="f4b8034f3d89f9874999e8b12fb1573c">
  <xsd:schema xmlns:xsd="http://www.w3.org/2001/XMLSchema" xmlns:xs="http://www.w3.org/2001/XMLSchema" xmlns:p="http://schemas.microsoft.com/office/2006/metadata/properties" xmlns:ns3="7af4a355-4bf5-41f2-9f88-5f17762b393e" xmlns:ns4="99d1c9af-7471-4d6b-84b0-c77132599aad" targetNamespace="http://schemas.microsoft.com/office/2006/metadata/properties" ma:root="true" ma:fieldsID="490b47b3eb5ef0bd700362db0f79c50d" ns3:_="" ns4:_="">
    <xsd:import namespace="7af4a355-4bf5-41f2-9f88-5f17762b393e"/>
    <xsd:import namespace="99d1c9af-7471-4d6b-84b0-c77132599aa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f4a355-4bf5-41f2-9f88-5f17762b39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d1c9af-7471-4d6b-84b0-c77132599aa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C8E1C8-FE96-40E3-9FE7-E42A203F10AF}">
  <ds:schemaRefs>
    <ds:schemaRef ds:uri="http://purl.org/dc/elements/1.1/"/>
    <ds:schemaRef ds:uri="http://www.w3.org/XML/1998/namespace"/>
    <ds:schemaRef ds:uri="http://schemas.microsoft.com/office/2006/metadata/properties"/>
    <ds:schemaRef ds:uri="http://schemas.microsoft.com/office/2006/documentManagement/types"/>
    <ds:schemaRef ds:uri="http://purl.org/dc/dcmitype/"/>
    <ds:schemaRef ds:uri="7af4a355-4bf5-41f2-9f88-5f17762b393e"/>
    <ds:schemaRef ds:uri="http://purl.org/dc/terms/"/>
    <ds:schemaRef ds:uri="99d1c9af-7471-4d6b-84b0-c77132599aad"/>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631A13EE-D721-43F4-AB0E-96BC8F944C70}">
  <ds:schemaRefs>
    <ds:schemaRef ds:uri="7af4a355-4bf5-41f2-9f88-5f17762b393e"/>
    <ds:schemaRef ds:uri="99d1c9af-7471-4d6b-84b0-c77132599a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0FD5F24-B779-4B7F-AF98-B1A1E0B00E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14132</TotalTime>
  <Words>2383</Words>
  <Application>Microsoft Office PowerPoint</Application>
  <PresentationFormat>On-screen Show (16:9)</PresentationFormat>
  <Paragraphs>322</Paragraphs>
  <Slides>29</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ITC Avant Garde Std Bk</vt:lpstr>
      <vt:lpstr>Wingdings</vt:lpstr>
      <vt:lpstr>AETC-BLANK-MASTER</vt:lpstr>
      <vt:lpstr>PowerPoint Presentation</vt:lpstr>
      <vt:lpstr>Disclosures</vt:lpstr>
      <vt:lpstr>CHIPS Faculty and Collaborators</vt:lpstr>
      <vt:lpstr>Learning Objectives</vt:lpstr>
      <vt:lpstr>Session expectations for students</vt:lpstr>
      <vt:lpstr>Initial visit to neuropsychologist: patient history</vt:lpstr>
      <vt:lpstr>Ms. X’s Presenting Symptoms</vt:lpstr>
      <vt:lpstr>Ms. X’s Presenting Symptoms</vt:lpstr>
      <vt:lpstr>Past Medical History</vt:lpstr>
      <vt:lpstr>Brain imaging</vt:lpstr>
      <vt:lpstr>HIV History</vt:lpstr>
      <vt:lpstr>Other Medical History</vt:lpstr>
      <vt:lpstr>Psychiatric History</vt:lpstr>
      <vt:lpstr>Neuropsychological Test Results</vt:lpstr>
      <vt:lpstr>Neuropsychological Test Results</vt:lpstr>
      <vt:lpstr>Patient Case Summary</vt:lpstr>
      <vt:lpstr>Breakout Rooms Icebreaker</vt:lpstr>
      <vt:lpstr>Breakout Rooms Questions for Discussion</vt:lpstr>
      <vt:lpstr>Team Education &amp; Communication </vt:lpstr>
      <vt:lpstr>Team-Based Plan of Care</vt:lpstr>
      <vt:lpstr>Team-Based Plan of Care</vt:lpstr>
      <vt:lpstr>Team-Based Plan of Care</vt:lpstr>
      <vt:lpstr>Team-Based Plan of Care</vt:lpstr>
      <vt:lpstr>Core Competency: Interprofessional Communication</vt:lpstr>
      <vt:lpstr>Questions?</vt:lpstr>
      <vt:lpstr>References and Resources</vt:lpstr>
      <vt:lpstr>PowerPoint Presentation</vt:lpstr>
      <vt:lpstr>SCAETC Social Media </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and COVID-19:  Implications for Clinical Care</dc:title>
  <dc:creator>Patel, Premal G.</dc:creator>
  <cp:lastModifiedBy>Judith Collins</cp:lastModifiedBy>
  <cp:revision>21</cp:revision>
  <dcterms:created xsi:type="dcterms:W3CDTF">2020-04-28T17:44:30Z</dcterms:created>
  <dcterms:modified xsi:type="dcterms:W3CDTF">2024-01-11T21:22:18Z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42C15518-B3E7-4BA0-821C-54F9084A7EDA</vt:lpwstr>
  </property>
  <property fmtid="{D5CDD505-2E9C-101B-9397-08002B2CF9AE}" pid="3" name="ArticulatePath">
    <vt:lpwstr>HIV and COVID AETC</vt:lpwstr>
  </property>
  <property fmtid="{D5CDD505-2E9C-101B-9397-08002B2CF9AE}" pid="4" name="ContentTypeId">
    <vt:lpwstr>0x0101003BD994695E54874EBE70B286E61A6C3B</vt:lpwstr>
  </property>
</Properties>
</file>