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42"/>
  </p:notesMasterIdLst>
  <p:handoutMasterIdLst>
    <p:handoutMasterId r:id="rId43"/>
  </p:handoutMasterIdLst>
  <p:sldIdLst>
    <p:sldId id="359" r:id="rId2"/>
    <p:sldId id="391" r:id="rId3"/>
    <p:sldId id="382" r:id="rId4"/>
    <p:sldId id="361" r:id="rId5"/>
    <p:sldId id="386" r:id="rId6"/>
    <p:sldId id="392" r:id="rId7"/>
    <p:sldId id="387" r:id="rId8"/>
    <p:sldId id="388"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5" r:id="rId31"/>
    <p:sldId id="414" r:id="rId32"/>
    <p:sldId id="416" r:id="rId33"/>
    <p:sldId id="417" r:id="rId34"/>
    <p:sldId id="418" r:id="rId35"/>
    <p:sldId id="419" r:id="rId36"/>
    <p:sldId id="420" r:id="rId37"/>
    <p:sldId id="383" r:id="rId38"/>
    <p:sldId id="390" r:id="rId39"/>
    <p:sldId id="385" r:id="rId40"/>
    <p:sldId id="421" r:id="rId4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59"/>
            <p14:sldId id="391"/>
            <p14:sldId id="382"/>
            <p14:sldId id="361"/>
            <p14:sldId id="386"/>
            <p14:sldId id="392"/>
            <p14:sldId id="387"/>
            <p14:sldId id="388"/>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5"/>
            <p14:sldId id="414"/>
            <p14:sldId id="416"/>
            <p14:sldId id="417"/>
            <p14:sldId id="418"/>
            <p14:sldId id="419"/>
            <p14:sldId id="420"/>
            <p14:sldId id="383"/>
            <p14:sldId id="390"/>
            <p14:sldId id="385"/>
            <p14:sldId id="42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gus, Kathryn N" initials="FKN" lastIdx="1" clrIdx="0">
    <p:extLst>
      <p:ext uri="{19B8F6BF-5375-455C-9EA6-DF929625EA0E}">
        <p15:presenceInfo xmlns:p15="http://schemas.microsoft.com/office/powerpoint/2012/main" userId="S-1-5-21-117609710-220523388-725345543-209292" providerId="AD"/>
      </p:ext>
    </p:extLst>
  </p:cmAuthor>
  <p:cmAuthor id="2" name="Michael J Dominguez" initials="MJD" lastIdx="2" clrIdx="1">
    <p:extLst>
      <p:ext uri="{19B8F6BF-5375-455C-9EA6-DF929625EA0E}">
        <p15:presenceInfo xmlns:p15="http://schemas.microsoft.com/office/powerpoint/2012/main" userId="S-1-5-21-3639515735-3000443172-754303046-424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898" autoAdjust="0"/>
  </p:normalViewPr>
  <p:slideViewPr>
    <p:cSldViewPr>
      <p:cViewPr varScale="1">
        <p:scale>
          <a:sx n="72" d="100"/>
          <a:sy n="72" d="100"/>
        </p:scale>
        <p:origin x="1884" y="5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A3EF21F7-98FD-41A7-A4CE-714FDED71D4E}" type="datetimeFigureOut">
              <a:rPr lang="en-US" smtClean="0"/>
              <a:t>1/11/2024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5959707-24D2-46CE-984F-5B71E66ECA7D}" type="slidenum">
              <a:rPr lang="en-US" smtClean="0"/>
              <a:t>‹#›</a:t>
            </a:fld>
            <a:endParaRPr lang="en-US" dirty="0"/>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16BC46E-AFF4-4598-8970-9842EB7E8193}" type="datetimeFigureOut">
              <a:rPr lang="en-US" smtClean="0"/>
              <a:t>1/11/2024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F264BA1E-6AC7-4534-AA62-D6AA5C834DC4}" type="slidenum">
              <a:rPr lang="en-US" smtClean="0"/>
              <a:t>‹#›</a:t>
            </a:fld>
            <a:endParaRPr lang="en-US" dirty="0"/>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Version date 4/2023</a:t>
            </a:r>
          </a:p>
          <a:p>
            <a:r>
              <a:rPr lang="en-US" dirty="0"/>
              <a:t>Targeted audience: medical and behavioral health providers, nurses</a:t>
            </a:r>
          </a:p>
          <a:p>
            <a:endParaRPr lang="en-US" dirty="0"/>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742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413295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200" dirty="0"/>
              <a:t>Higher-order cognition</a:t>
            </a:r>
          </a:p>
          <a:p>
            <a:pPr marL="742950" lvl="1" indent="-285750">
              <a:buFont typeface="Arial" panose="020B0604020202020204" pitchFamily="34" charset="0"/>
              <a:buChar char="•"/>
            </a:pPr>
            <a:r>
              <a:rPr lang="en-US" dirty="0"/>
              <a:t>Memory, executive, speed</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dirty="0"/>
          </a:p>
        </p:txBody>
      </p:sp>
    </p:spTree>
    <p:extLst>
      <p:ext uri="{BB962C8B-B14F-4D97-AF65-F5344CB8AC3E}">
        <p14:creationId xmlns:p14="http://schemas.microsoft.com/office/powerpoint/2010/main" val="326046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MMSE is largely insensitive to HAND</a:t>
            </a:r>
          </a:p>
          <a:p>
            <a:pPr lvl="1"/>
            <a:r>
              <a:rPr lang="en-US" sz="2200" dirty="0"/>
              <a:t>Assesses domains not usually affected in HIV </a:t>
            </a:r>
            <a:r>
              <a:rPr lang="en-US" sz="1900" dirty="0"/>
              <a:t>(e.g., orientation and basic language)</a:t>
            </a:r>
          </a:p>
          <a:p>
            <a:r>
              <a:rPr lang="en-US" sz="2200" b="1" dirty="0"/>
              <a:t>HIV Dementia Scale &amp; International HDS</a:t>
            </a:r>
          </a:p>
          <a:p>
            <a:pPr lvl="1"/>
            <a:r>
              <a:rPr lang="en-US" sz="2200" dirty="0"/>
              <a:t>Includes motor and psychomotor speed</a:t>
            </a:r>
          </a:p>
          <a:p>
            <a:endParaRPr lang="en-US" dirty="0"/>
          </a:p>
          <a:p>
            <a:r>
              <a:rPr lang="en-US" dirty="0"/>
              <a:t>MMSE= mini mental status exam</a:t>
            </a:r>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dirty="0"/>
          </a:p>
        </p:txBody>
      </p:sp>
    </p:spTree>
    <p:extLst>
      <p:ext uri="{BB962C8B-B14F-4D97-AF65-F5344CB8AC3E}">
        <p14:creationId xmlns:p14="http://schemas.microsoft.com/office/powerpoint/2010/main" val="59741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dirty="0"/>
              <a:t>Detection and differential diagnosis of HAND that may guide treatment decisions</a:t>
            </a:r>
          </a:p>
          <a:p>
            <a:pPr>
              <a:spcAft>
                <a:spcPts val="600"/>
              </a:spcAft>
            </a:pPr>
            <a:r>
              <a:rPr lang="en-US" sz="1200" dirty="0"/>
              <a:t>Establishment of baseline levels of neurocognitive functioning and monitoring of the effects of treatment and/or disease progression </a:t>
            </a:r>
          </a:p>
          <a:p>
            <a:pPr>
              <a:spcAft>
                <a:spcPts val="600"/>
              </a:spcAft>
            </a:pPr>
            <a:r>
              <a:rPr lang="en-US" sz="1200" dirty="0"/>
              <a:t>Patient and provider education on HAND </a:t>
            </a:r>
          </a:p>
          <a:p>
            <a:pPr>
              <a:spcAft>
                <a:spcPts val="600"/>
              </a:spcAft>
            </a:pPr>
            <a:r>
              <a:rPr lang="en-US" sz="1200" dirty="0"/>
              <a:t>Determinations and management recommendations regarding the contribution of neurocognitive impairment and other mental health disturbances (e.g., mood and substance use disorders) to critical health behaviors (e.g., antiretroviral adherence) and activities of daily living (ADL); (e.g., managing finances, vocational functioning). </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3544817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38</a:t>
            </a:fld>
            <a:endParaRPr lang="en-US" dirty="0"/>
          </a:p>
        </p:txBody>
      </p:sp>
    </p:spTree>
    <p:extLst>
      <p:ext uri="{BB962C8B-B14F-4D97-AF65-F5344CB8AC3E}">
        <p14:creationId xmlns:p14="http://schemas.microsoft.com/office/powerpoint/2010/main" val="346305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an HIV-related topic TeleECHO in your area: </a:t>
            </a:r>
            <a:r>
              <a:rPr lang="en-US" dirty="0">
                <a:hlinkClick r:id="rId3"/>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40</a:t>
            </a:fld>
            <a:endParaRPr lang="en-US" dirty="0"/>
          </a:p>
        </p:txBody>
      </p:sp>
    </p:spTree>
    <p:extLst>
      <p:ext uri="{BB962C8B-B14F-4D97-AF65-F5344CB8AC3E}">
        <p14:creationId xmlns:p14="http://schemas.microsoft.com/office/powerpoint/2010/main" val="2532559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dirty="0"/>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dirty="0">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dirty="0">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dirty="0">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dirty="0">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dirty="0">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10" name="SmartArt Placeholder 9"/>
          <p:cNvSpPr>
            <a:spLocks noGrp="1"/>
          </p:cNvSpPr>
          <p:nvPr>
            <p:ph type="dgm" sz="quarter" idx="13"/>
          </p:nvPr>
        </p:nvSpPr>
        <p:spPr>
          <a:xfrm>
            <a:off x="457200" y="1143000"/>
            <a:ext cx="8305800" cy="3371850"/>
          </a:xfrm>
        </p:spPr>
        <p:txBody>
          <a:bodyPr/>
          <a:lstStyle/>
          <a:p>
            <a:r>
              <a:rPr lang="en-US" dirty="0"/>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dirty="0">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dirty="0">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dirty="0"/>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dirty="0">
              <a:solidFill>
                <a:srgbClr val="FFFFFF"/>
              </a:solidFill>
            </a:endParaRPr>
          </a:p>
        </p:txBody>
      </p:sp>
      <p:sp>
        <p:nvSpPr>
          <p:cNvPr id="5" name="Footer Placeholder 4"/>
          <p:cNvSpPr>
            <a:spLocks noGrp="1"/>
          </p:cNvSpPr>
          <p:nvPr>
            <p:ph type="ftr" sz="quarter" idx="12"/>
          </p:nvPr>
        </p:nvSpPr>
        <p:spPr/>
        <p:txBody>
          <a:bodyPr/>
          <a:lstStyle/>
          <a:p>
            <a:endParaRPr lang="en-US" dirty="0"/>
          </a:p>
        </p:txBody>
      </p:sp>
      <p:sp>
        <p:nvSpPr>
          <p:cNvPr id="15" name="Media Placeholder 14"/>
          <p:cNvSpPr>
            <a:spLocks noGrp="1"/>
          </p:cNvSpPr>
          <p:nvPr>
            <p:ph type="media" sz="quarter" idx="13"/>
          </p:nvPr>
        </p:nvSpPr>
        <p:spPr>
          <a:xfrm>
            <a:off x="457200" y="1085850"/>
            <a:ext cx="8305800" cy="3371850"/>
          </a:xfrm>
        </p:spPr>
        <p:txBody>
          <a:bodyPr/>
          <a:lstStyle/>
          <a:p>
            <a:r>
              <a:rPr lang="en-US" dirty="0"/>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dirty="0">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dirty="0">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aidsetc.org/nhc" TargetMode="External"/><Relationship Id="rId5" Type="http://schemas.openxmlformats.org/officeDocument/2006/relationships/hyperlink" Target="https://hsc.unm.edu/scaetc/programs-services/echo.html" TargetMode="External"/><Relationship Id="rId10" Type="http://schemas.openxmlformats.org/officeDocument/2006/relationships/hyperlink" Target="http://www.scaetc.org/" TargetMode="External"/><Relationship Id="rId4" Type="http://schemas.openxmlformats.org/officeDocument/2006/relationships/hyperlink" Target="mailto:hivecho@salud.unm.edu" TargetMode="External"/><Relationship Id="rId9" Type="http://schemas.openxmlformats.org/officeDocument/2006/relationships/hyperlink" Target="mailto:scaetcecho@salud.unm.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199" y="1268436"/>
            <a:ext cx="8229599" cy="1352467"/>
          </a:xfrm>
        </p:spPr>
        <p:txBody>
          <a:bodyPr/>
          <a:lstStyle/>
          <a:p>
            <a:pPr algn="ctr">
              <a:buClr>
                <a:srgbClr val="0F7559"/>
              </a:buClr>
              <a:defRPr/>
            </a:pPr>
            <a:r>
              <a:rPr lang="en-US" sz="4000" dirty="0"/>
              <a:t>A Primer on the </a:t>
            </a:r>
            <a:br>
              <a:rPr lang="en-US" sz="4000" dirty="0"/>
            </a:br>
            <a:r>
              <a:rPr lang="en-US" sz="4000" dirty="0"/>
              <a:t>Neuropsychology of HIV Disease</a:t>
            </a:r>
            <a:endParaRPr lang="en-US" sz="4000" dirty="0">
              <a:latin typeface="+mn-lt"/>
              <a:cs typeface="Arabic Typesetting" panose="03020402040406030203" pitchFamily="66" charset="-78"/>
            </a:endParaRPr>
          </a:p>
        </p:txBody>
      </p:sp>
      <p:sp>
        <p:nvSpPr>
          <p:cNvPr id="7" name="object 5"/>
          <p:cNvSpPr txBox="1">
            <a:spLocks noGrp="1"/>
          </p:cNvSpPr>
          <p:nvPr>
            <p:ph type="subTitle" idx="1"/>
          </p:nvPr>
        </p:nvSpPr>
        <p:spPr>
          <a:xfrm>
            <a:off x="571500" y="3160333"/>
            <a:ext cx="8000998" cy="1588127"/>
          </a:xfrm>
          <a:prstGeom prst="rect">
            <a:avLst/>
          </a:prstGeom>
        </p:spPr>
        <p:txBody>
          <a:bodyPr vert="horz" wrap="square" lIns="0" tIns="0" rIns="0" bIns="0" rtlCol="0">
            <a:spAutoFit/>
          </a:bodyPr>
          <a:lstStyle/>
          <a:p>
            <a:pPr algn="ctr">
              <a:buClr>
                <a:srgbClr val="0F7559"/>
              </a:buClr>
              <a:defRPr/>
            </a:pPr>
            <a:r>
              <a:rPr lang="en-US" altLang="en-US" sz="1800" b="1" dirty="0">
                <a:solidFill>
                  <a:srgbClr val="000000"/>
                </a:solidFill>
              </a:rPr>
              <a:t>Steven Paul Woods, </a:t>
            </a:r>
            <a:r>
              <a:rPr lang="en-US" altLang="en-US" sz="1800" b="1" dirty="0" err="1">
                <a:solidFill>
                  <a:srgbClr val="000000"/>
                </a:solidFill>
              </a:rPr>
              <a:t>Psy.D</a:t>
            </a:r>
            <a:r>
              <a:rPr lang="en-US" altLang="en-US" sz="1800" b="1" dirty="0">
                <a:solidFill>
                  <a:srgbClr val="000000"/>
                </a:solidFill>
              </a:rPr>
              <a:t>.</a:t>
            </a:r>
            <a:br>
              <a:rPr lang="en-US" altLang="en-US" sz="1800" b="1" dirty="0">
                <a:solidFill>
                  <a:srgbClr val="000000"/>
                </a:solidFill>
              </a:rPr>
            </a:br>
            <a:r>
              <a:rPr lang="en-US" altLang="en-US" sz="1800" dirty="0">
                <a:solidFill>
                  <a:srgbClr val="000000"/>
                </a:solidFill>
              </a:rPr>
              <a:t>Professor of Psychology, University of Houston</a:t>
            </a:r>
          </a:p>
          <a:p>
            <a:pPr algn="ctr">
              <a:buClr>
                <a:srgbClr val="0F7559"/>
              </a:buClr>
              <a:defRPr/>
            </a:pPr>
            <a:r>
              <a:rPr lang="en-US" altLang="en-US" sz="1800" dirty="0">
                <a:solidFill>
                  <a:srgbClr val="000000"/>
                </a:solidFill>
              </a:rPr>
              <a:t>Director, Clinical Neuropsychology Service, Thomas Street Health Clinic</a:t>
            </a:r>
          </a:p>
          <a:p>
            <a:pPr algn="ctr">
              <a:buClr>
                <a:srgbClr val="0F7559"/>
              </a:buClr>
              <a:defRPr/>
            </a:pPr>
            <a:r>
              <a:rPr lang="en-US" altLang="en-US" sz="1800" dirty="0">
                <a:solidFill>
                  <a:srgbClr val="000000"/>
                </a:solidFill>
              </a:rPr>
              <a:t>Adjunct Professor of Psychological Science, University of Western Australia</a:t>
            </a:r>
            <a:endParaRPr lang="en-US" sz="1800" dirty="0">
              <a:solidFill>
                <a:srgbClr val="002060"/>
              </a:solidFill>
            </a:endParaRPr>
          </a:p>
          <a:p>
            <a:pPr marL="1270" algn="ctr">
              <a:lnSpc>
                <a:spcPct val="100000"/>
              </a:lnSpc>
            </a:pPr>
            <a:endParaRPr lang="en-US" dirty="0">
              <a:latin typeface="Calibri"/>
              <a:cs typeface="Calibri"/>
            </a:endParaRPr>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dirty="0">
              <a:solidFill>
                <a:srgbClr val="FFFFFF"/>
              </a:solidFill>
              <a:latin typeface="Calibri"/>
              <a:ea typeface="ＭＳ Ｐゴシック" charset="0"/>
            </a:endParaRPr>
          </a:p>
          <a:p>
            <a:pPr algn="ctr" fontAlgn="base">
              <a:spcBef>
                <a:spcPct val="20000"/>
              </a:spcBef>
              <a:spcAft>
                <a:spcPct val="0"/>
              </a:spcAft>
            </a:pPr>
            <a:endParaRPr lang="en-US" sz="2400" b="1" dirty="0">
              <a:solidFill>
                <a:srgbClr val="FFFFFF"/>
              </a:solidFill>
              <a:latin typeface="Calibri"/>
              <a:ea typeface="ＭＳ Ｐゴシック" charset="0"/>
            </a:endParaRPr>
          </a:p>
        </p:txBody>
      </p:sp>
      <p:sp>
        <p:nvSpPr>
          <p:cNvPr id="2" name="Slide Number Placeholder 1"/>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302894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19" y="133350"/>
            <a:ext cx="8991600" cy="857250"/>
          </a:xfrm>
        </p:spPr>
        <p:txBody>
          <a:bodyPr/>
          <a:lstStyle/>
          <a:p>
            <a:pPr algn="ctr"/>
            <a:r>
              <a:rPr lang="en-US" altLang="en-US" sz="3600" dirty="0"/>
              <a:t>HIV is Associated with Mild-to-Moderate Whole Brain Atrophy</a:t>
            </a:r>
            <a:endParaRPr lang="en-US" sz="36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1371600" y="1005918"/>
            <a:ext cx="6705600" cy="3723494"/>
          </a:xfrm>
          <a:prstGeom prst="rect">
            <a:avLst/>
          </a:prstGeom>
        </p:spPr>
      </p:pic>
      <p:sp>
        <p:nvSpPr>
          <p:cNvPr id="7" name="TextBox 3">
            <a:extLst>
              <a:ext uri="{FF2B5EF4-FFF2-40B4-BE49-F238E27FC236}">
                <a16:creationId xmlns:a16="http://schemas.microsoft.com/office/drawing/2014/main" id="{5649006F-662E-1241-AFB3-FE1C7FE32D40}"/>
              </a:ext>
            </a:extLst>
          </p:cNvPr>
          <p:cNvSpPr txBox="1">
            <a:spLocks noChangeArrowheads="1"/>
          </p:cNvSpPr>
          <p:nvPr/>
        </p:nvSpPr>
        <p:spPr bwMode="auto">
          <a:xfrm>
            <a:off x="457200" y="4248150"/>
            <a:ext cx="7441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dirty="0"/>
              <a:t>k = 19</a:t>
            </a:r>
          </a:p>
        </p:txBody>
      </p:sp>
      <p:pic>
        <p:nvPicPr>
          <p:cNvPr id="8" name="Picture 7"/>
          <p:cNvPicPr>
            <a:picLocks noChangeAspect="1"/>
          </p:cNvPicPr>
          <p:nvPr/>
        </p:nvPicPr>
        <p:blipFill>
          <a:blip r:embed="rId3"/>
          <a:stretch>
            <a:fillRect/>
          </a:stretch>
        </p:blipFill>
        <p:spPr>
          <a:xfrm>
            <a:off x="3810000" y="4717291"/>
            <a:ext cx="1737511" cy="384081"/>
          </a:xfrm>
          <a:prstGeom prst="rect">
            <a:avLst/>
          </a:prstGeom>
        </p:spPr>
      </p:pic>
    </p:spTree>
    <p:extLst>
      <p:ext uri="{BB962C8B-B14F-4D97-AF65-F5344CB8AC3E}">
        <p14:creationId xmlns:p14="http://schemas.microsoft.com/office/powerpoint/2010/main" val="153743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
            <a:ext cx="8534400" cy="857250"/>
          </a:xfrm>
        </p:spPr>
        <p:txBody>
          <a:bodyPr/>
          <a:lstStyle/>
          <a:p>
            <a:pPr algn="ctr"/>
            <a:r>
              <a:rPr lang="en-US" altLang="en-US" dirty="0"/>
              <a:t>White Matter </a:t>
            </a:r>
            <a:r>
              <a:rPr lang="en-US" altLang="en-US" dirty="0" err="1"/>
              <a:t>Hyperintensities</a:t>
            </a:r>
            <a:r>
              <a:rPr lang="en-US" altLang="en-US" dirty="0"/>
              <a:t> are Fairly Common in HIV</a:t>
            </a:r>
            <a:br>
              <a:rPr lang="en-US" altLang="en-US" dirty="0">
                <a:solidFill>
                  <a:schemeClr val="bg1"/>
                </a:solidFill>
              </a:rPr>
            </a:br>
            <a:endParaRPr lang="en-US" dirty="0"/>
          </a:p>
        </p:txBody>
      </p:sp>
      <p:pic>
        <p:nvPicPr>
          <p:cNvPr id="6" name="Content Placeholder 5"/>
          <p:cNvPicPr>
            <a:picLocks noGrp="1" noChangeAspect="1"/>
          </p:cNvPicPr>
          <p:nvPr>
            <p:ph sz="half" idx="1"/>
          </p:nvPr>
        </p:nvPicPr>
        <p:blipFill>
          <a:blip r:embed="rId2"/>
          <a:stretch>
            <a:fillRect/>
          </a:stretch>
        </p:blipFill>
        <p:spPr>
          <a:xfrm>
            <a:off x="152400" y="1169688"/>
            <a:ext cx="2895600" cy="3448350"/>
          </a:xfrm>
          <a:prstGeom prst="rect">
            <a:avLst/>
          </a:prstGeom>
        </p:spPr>
      </p:pic>
      <p:sp>
        <p:nvSpPr>
          <p:cNvPr id="4" name="Content Placeholder 3"/>
          <p:cNvSpPr>
            <a:spLocks noGrp="1"/>
          </p:cNvSpPr>
          <p:nvPr>
            <p:ph sz="half" idx="2"/>
          </p:nvPr>
        </p:nvSpPr>
        <p:spPr>
          <a:xfrm>
            <a:off x="3085051" y="1405932"/>
            <a:ext cx="5995377" cy="3323480"/>
          </a:xfrm>
        </p:spPr>
        <p:txBody>
          <a:bodyPr>
            <a:normAutofit fontScale="92500"/>
          </a:bodyPr>
          <a:lstStyle/>
          <a:p>
            <a:r>
              <a:rPr lang="en-US" sz="2600" dirty="0"/>
              <a:t>White matter changes were a common feature of pre-</a:t>
            </a:r>
            <a:r>
              <a:rPr lang="en-US" sz="2600" dirty="0" err="1"/>
              <a:t>cART</a:t>
            </a:r>
            <a:r>
              <a:rPr lang="en-US" sz="2600" dirty="0"/>
              <a:t> HIV Associated Dementia (HAD) and are also often seen in milder forms of HAND </a:t>
            </a:r>
          </a:p>
          <a:p>
            <a:r>
              <a:rPr lang="en-US" sz="2600" dirty="0"/>
              <a:t>However, they are highly non-specific</a:t>
            </a:r>
          </a:p>
          <a:p>
            <a:pPr lvl="1"/>
            <a:r>
              <a:rPr lang="en-US" dirty="0"/>
              <a:t>Comorbid conditions </a:t>
            </a:r>
            <a:r>
              <a:rPr lang="en-US" sz="2200" dirty="0"/>
              <a:t>(e.g., hepatitis C, vascular disease)</a:t>
            </a:r>
          </a:p>
          <a:p>
            <a:pPr lvl="1"/>
            <a:r>
              <a:rPr lang="en-US" dirty="0"/>
              <a:t>Demographic variables </a:t>
            </a:r>
            <a:r>
              <a:rPr lang="en-US" sz="2200" dirty="0"/>
              <a:t>(e.g., ethnicity, age)</a:t>
            </a:r>
          </a:p>
        </p:txBody>
      </p:sp>
      <p:sp>
        <p:nvSpPr>
          <p:cNvPr id="5" name="Slide Number Placeholder 4"/>
          <p:cNvSpPr>
            <a:spLocks noGrp="1"/>
          </p:cNvSpPr>
          <p:nvPr>
            <p:ph type="sldNum" sz="quarter" idx="12"/>
          </p:nvPr>
        </p:nvSpPr>
        <p:spPr/>
        <p:txBody>
          <a:bodyPr/>
          <a:lstStyle/>
          <a:p>
            <a:fld id="{6E2D2B3B-882E-40F3-A32F-6DD516915044}" type="slidenum">
              <a:rPr lang="en-US" smtClean="0"/>
              <a:pPr/>
              <a:t>11</a:t>
            </a:fld>
            <a:endParaRPr lang="en-US" dirty="0"/>
          </a:p>
        </p:txBody>
      </p:sp>
      <p:sp>
        <p:nvSpPr>
          <p:cNvPr id="7" name="Rectangle 6">
            <a:extLst>
              <a:ext uri="{FF2B5EF4-FFF2-40B4-BE49-F238E27FC236}">
                <a16:creationId xmlns:a16="http://schemas.microsoft.com/office/drawing/2014/main" id="{C4810729-3185-765B-0747-D1419A18BDA9}"/>
              </a:ext>
            </a:extLst>
          </p:cNvPr>
          <p:cNvSpPr/>
          <p:nvPr/>
        </p:nvSpPr>
        <p:spPr>
          <a:xfrm>
            <a:off x="3808543" y="4778573"/>
            <a:ext cx="1601657" cy="307777"/>
          </a:xfrm>
          <a:prstGeom prst="rect">
            <a:avLst/>
          </a:prstGeom>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altLang="en-US" sz="1400" i="1" dirty="0">
                <a:solidFill>
                  <a:schemeClr val="bg1"/>
                </a:solidFill>
                <a:latin typeface="Calibri" charset="0"/>
              </a:rPr>
              <a:t>Watson et al., 2017</a:t>
            </a:r>
            <a:endParaRPr lang="en-US" altLang="en-US" sz="1400" i="1" dirty="0">
              <a:solidFill>
                <a:schemeClr val="bg1"/>
              </a:solidFill>
              <a:effectLst>
                <a:outerShdw blurRad="38100" dist="38100" dir="2700000" algn="tl">
                  <a:srgbClr val="C0C0C0"/>
                </a:outerShdw>
              </a:effectLst>
              <a:latin typeface="Calibri" charset="0"/>
            </a:endParaRPr>
          </a:p>
        </p:txBody>
      </p:sp>
    </p:spTree>
    <p:extLst>
      <p:ext uri="{BB962C8B-B14F-4D97-AF65-F5344CB8AC3E}">
        <p14:creationId xmlns:p14="http://schemas.microsoft.com/office/powerpoint/2010/main" val="343658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7948"/>
            <a:ext cx="9080428" cy="857250"/>
          </a:xfrm>
        </p:spPr>
        <p:txBody>
          <a:bodyPr/>
          <a:lstStyle/>
          <a:p>
            <a:pPr algn="ctr"/>
            <a:r>
              <a:rPr lang="en-US" sz="3200" dirty="0"/>
              <a:t>HIV-associated Neural Injury Reliably Affects </a:t>
            </a:r>
            <a:br>
              <a:rPr lang="en-US" sz="3200" dirty="0"/>
            </a:br>
            <a:r>
              <a:rPr lang="en-US" sz="3200" dirty="0"/>
              <a:t>Frontal Brain Systems</a:t>
            </a:r>
            <a:br>
              <a:rPr lang="en-US" sz="3600" dirty="0"/>
            </a:br>
            <a:endParaRPr lang="en-US" sz="3600" dirty="0"/>
          </a:p>
        </p:txBody>
      </p:sp>
      <p:pic>
        <p:nvPicPr>
          <p:cNvPr id="8" name="Content Placeholder 7"/>
          <p:cNvPicPr>
            <a:picLocks noGrp="1" noChangeAspect="1"/>
          </p:cNvPicPr>
          <p:nvPr>
            <p:ph sz="half" idx="2"/>
          </p:nvPr>
        </p:nvPicPr>
        <p:blipFill rotWithShape="1">
          <a:blip r:embed="rId2"/>
          <a:srcRect l="5260" t="9995" r="3720" b="8277"/>
          <a:stretch/>
        </p:blipFill>
        <p:spPr>
          <a:xfrm>
            <a:off x="5029200" y="992348"/>
            <a:ext cx="2435788" cy="1382474"/>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1600200" y="926922"/>
            <a:ext cx="2640496" cy="1547723"/>
          </a:xfrm>
          <a:prstGeom prst="rect">
            <a:avLst/>
          </a:prstGeom>
        </p:spPr>
      </p:pic>
      <p:pic>
        <p:nvPicPr>
          <p:cNvPr id="7" name="Picture 6"/>
          <p:cNvPicPr>
            <a:picLocks noChangeAspect="1"/>
          </p:cNvPicPr>
          <p:nvPr/>
        </p:nvPicPr>
        <p:blipFill>
          <a:blip r:embed="rId4"/>
          <a:stretch>
            <a:fillRect/>
          </a:stretch>
        </p:blipFill>
        <p:spPr>
          <a:xfrm>
            <a:off x="2667000" y="2571750"/>
            <a:ext cx="6392456" cy="2051667"/>
          </a:xfrm>
          <a:prstGeom prst="rect">
            <a:avLst/>
          </a:prstGeom>
        </p:spPr>
      </p:pic>
      <p:sp>
        <p:nvSpPr>
          <p:cNvPr id="9" name="Rectangle 8"/>
          <p:cNvSpPr/>
          <p:nvPr/>
        </p:nvSpPr>
        <p:spPr>
          <a:xfrm>
            <a:off x="152400" y="2720420"/>
            <a:ext cx="2165386" cy="1754326"/>
          </a:xfrm>
          <a:prstGeom prst="rect">
            <a:avLst/>
          </a:prstGeom>
        </p:spPr>
        <p:txBody>
          <a:bodyPr wrap="square">
            <a:spAutoFit/>
          </a:bodyPr>
          <a:lstStyle/>
          <a:p>
            <a:r>
              <a:rPr lang="en-US" dirty="0"/>
              <a:t>Meta-analysis of 21 fMRI studies showing </a:t>
            </a:r>
            <a:r>
              <a:rPr lang="en-US" dirty="0" err="1"/>
              <a:t>hyperactivation</a:t>
            </a:r>
            <a:r>
              <a:rPr lang="en-US" dirty="0"/>
              <a:t> in L inferior frontal gyrus and caudate</a:t>
            </a:r>
          </a:p>
        </p:txBody>
      </p:sp>
      <p:sp>
        <p:nvSpPr>
          <p:cNvPr id="10" name="Rectangle 9">
            <a:extLst>
              <a:ext uri="{FF2B5EF4-FFF2-40B4-BE49-F238E27FC236}">
                <a16:creationId xmlns:a16="http://schemas.microsoft.com/office/drawing/2014/main" id="{863F058D-CBFF-88EB-C176-BB3C70D49870}"/>
              </a:ext>
            </a:extLst>
          </p:cNvPr>
          <p:cNvSpPr/>
          <p:nvPr/>
        </p:nvSpPr>
        <p:spPr>
          <a:xfrm>
            <a:off x="2743200" y="4719331"/>
            <a:ext cx="4327525" cy="306387"/>
          </a:xfrm>
          <a:prstGeom prst="rect">
            <a:avLst/>
          </a:prstGeom>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altLang="en-US" sz="1400" i="1" dirty="0" err="1">
                <a:solidFill>
                  <a:schemeClr val="bg1"/>
                </a:solidFill>
                <a:latin typeface="Calibri" charset="0"/>
              </a:rPr>
              <a:t>Harezlak</a:t>
            </a:r>
            <a:r>
              <a:rPr lang="en-US" altLang="en-US" sz="1400" i="1" dirty="0">
                <a:solidFill>
                  <a:schemeClr val="bg1"/>
                </a:solidFill>
                <a:latin typeface="Calibri" charset="0"/>
              </a:rPr>
              <a:t> et al., 2011; Plessis et al., 2014; Vera et al., 2017</a:t>
            </a:r>
            <a:endParaRPr lang="en-US" altLang="en-US" sz="1400" i="1" dirty="0">
              <a:solidFill>
                <a:schemeClr val="bg1"/>
              </a:solidFill>
              <a:effectLst>
                <a:outerShdw blurRad="38100" dist="38100" dir="2700000" algn="tl">
                  <a:srgbClr val="C0C0C0"/>
                </a:outerShdw>
              </a:effectLst>
              <a:latin typeface="Calibri" charset="0"/>
            </a:endParaRPr>
          </a:p>
        </p:txBody>
      </p:sp>
    </p:spTree>
    <p:extLst>
      <p:ext uri="{BB962C8B-B14F-4D97-AF65-F5344CB8AC3E}">
        <p14:creationId xmlns:p14="http://schemas.microsoft.com/office/powerpoint/2010/main" val="297690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38150"/>
            <a:ext cx="9004228" cy="857250"/>
          </a:xfrm>
        </p:spPr>
        <p:txBody>
          <a:bodyPr/>
          <a:lstStyle/>
          <a:p>
            <a:pPr algn="ctr"/>
            <a:r>
              <a:rPr lang="en-US" dirty="0"/>
              <a:t>But HIV-associated Neural Injury is Not Specific to Frontal Systems</a:t>
            </a:r>
            <a:br>
              <a:rPr lang="en-US" dirty="0"/>
            </a:br>
            <a:endParaRPr lang="en-US" dirty="0"/>
          </a:p>
        </p:txBody>
      </p:sp>
      <p:pic>
        <p:nvPicPr>
          <p:cNvPr id="6" name="Content Placeholder 5"/>
          <p:cNvPicPr>
            <a:picLocks noGrp="1" noChangeAspect="1"/>
          </p:cNvPicPr>
          <p:nvPr>
            <p:ph sz="half" idx="1"/>
          </p:nvPr>
        </p:nvPicPr>
        <p:blipFill>
          <a:blip r:embed="rId2"/>
          <a:stretch>
            <a:fillRect/>
          </a:stretch>
        </p:blipFill>
        <p:spPr>
          <a:xfrm>
            <a:off x="457200" y="1125706"/>
            <a:ext cx="3505200" cy="3466787"/>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13</a:t>
            </a:fld>
            <a:endParaRPr lang="en-US" dirty="0"/>
          </a:p>
        </p:txBody>
      </p:sp>
      <p:pic>
        <p:nvPicPr>
          <p:cNvPr id="11" name="Picture 10"/>
          <p:cNvPicPr>
            <a:picLocks noChangeAspect="1"/>
          </p:cNvPicPr>
          <p:nvPr/>
        </p:nvPicPr>
        <p:blipFill rotWithShape="1">
          <a:blip r:embed="rId3"/>
          <a:srcRect r="42406"/>
          <a:stretch/>
        </p:blipFill>
        <p:spPr>
          <a:xfrm>
            <a:off x="5105400" y="1125707"/>
            <a:ext cx="3104784" cy="3505504"/>
          </a:xfrm>
          <a:prstGeom prst="rect">
            <a:avLst/>
          </a:prstGeom>
        </p:spPr>
      </p:pic>
      <p:sp>
        <p:nvSpPr>
          <p:cNvPr id="12" name="Rectangle 11">
            <a:extLst>
              <a:ext uri="{FF2B5EF4-FFF2-40B4-BE49-F238E27FC236}">
                <a16:creationId xmlns:a16="http://schemas.microsoft.com/office/drawing/2014/main" id="{3EACFFD2-7DFA-9D58-0C31-400D5ADEC43C}"/>
              </a:ext>
            </a:extLst>
          </p:cNvPr>
          <p:cNvSpPr/>
          <p:nvPr/>
        </p:nvSpPr>
        <p:spPr>
          <a:xfrm>
            <a:off x="3276600" y="4705350"/>
            <a:ext cx="2833687" cy="307975"/>
          </a:xfrm>
          <a:prstGeom prst="rect">
            <a:avLst/>
          </a:prstGeom>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altLang="en-US" sz="1400" i="1" dirty="0">
                <a:solidFill>
                  <a:schemeClr val="bg1"/>
                </a:solidFill>
                <a:latin typeface="Calibri" charset="0"/>
              </a:rPr>
              <a:t>Becker et al., 2012; Maki et al., 2009</a:t>
            </a:r>
            <a:endParaRPr lang="en-US" altLang="en-US" sz="1400" i="1" dirty="0">
              <a:solidFill>
                <a:schemeClr val="bg1"/>
              </a:solidFill>
              <a:effectLst>
                <a:outerShdw blurRad="38100" dist="38100" dir="2700000" algn="tl">
                  <a:srgbClr val="C0C0C0"/>
                </a:outerShdw>
              </a:effectLst>
              <a:latin typeface="Calibri" charset="0"/>
            </a:endParaRPr>
          </a:p>
        </p:txBody>
      </p:sp>
    </p:spTree>
    <p:extLst>
      <p:ext uri="{BB962C8B-B14F-4D97-AF65-F5344CB8AC3E}">
        <p14:creationId xmlns:p14="http://schemas.microsoft.com/office/powerpoint/2010/main" val="393900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9004228" cy="857250"/>
          </a:xfrm>
        </p:spPr>
        <p:txBody>
          <a:bodyPr/>
          <a:lstStyle/>
          <a:p>
            <a:r>
              <a:rPr lang="en-US" sz="3600" dirty="0"/>
              <a:t>Three Primary Diagnostic Systems for HIV-associated Neurocognitive Disorders (HAND)</a:t>
            </a:r>
            <a:endParaRPr lang="en-US" dirty="0"/>
          </a:p>
        </p:txBody>
      </p:sp>
      <p:pic>
        <p:nvPicPr>
          <p:cNvPr id="6" name="Content Placeholder 5"/>
          <p:cNvPicPr>
            <a:picLocks noGrp="1" noChangeAspect="1"/>
          </p:cNvPicPr>
          <p:nvPr>
            <p:ph sz="half" idx="1"/>
          </p:nvPr>
        </p:nvPicPr>
        <p:blipFill rotWithShape="1">
          <a:blip r:embed="rId2"/>
          <a:srcRect r="5882" b="5606"/>
          <a:stretch/>
        </p:blipFill>
        <p:spPr>
          <a:xfrm>
            <a:off x="1676400" y="1123950"/>
            <a:ext cx="5562600" cy="3528661"/>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14</a:t>
            </a:fld>
            <a:endParaRPr lang="en-US" dirty="0"/>
          </a:p>
        </p:txBody>
      </p:sp>
      <p:sp>
        <p:nvSpPr>
          <p:cNvPr id="7" name="Rectangle 7">
            <a:extLst>
              <a:ext uri="{FF2B5EF4-FFF2-40B4-BE49-F238E27FC236}">
                <a16:creationId xmlns:a16="http://schemas.microsoft.com/office/drawing/2014/main" id="{21652BF4-C903-299B-15E8-A5D367AF9DD2}"/>
              </a:ext>
            </a:extLst>
          </p:cNvPr>
          <p:cNvSpPr>
            <a:spLocks noChangeArrowheads="1"/>
          </p:cNvSpPr>
          <p:nvPr/>
        </p:nvSpPr>
        <p:spPr bwMode="auto">
          <a:xfrm>
            <a:off x="3733800" y="4765382"/>
            <a:ext cx="1631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Tierney et al., 2017</a:t>
            </a:r>
          </a:p>
        </p:txBody>
      </p:sp>
    </p:spTree>
    <p:extLst>
      <p:ext uri="{BB962C8B-B14F-4D97-AF65-F5344CB8AC3E}">
        <p14:creationId xmlns:p14="http://schemas.microsoft.com/office/powerpoint/2010/main" val="289639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04228" cy="857250"/>
          </a:xfrm>
        </p:spPr>
        <p:txBody>
          <a:bodyPr/>
          <a:lstStyle/>
          <a:p>
            <a:pPr algn="ctr"/>
            <a:r>
              <a:rPr lang="it-IT" dirty="0"/>
              <a:t>Frascati Criteria for HAND</a:t>
            </a:r>
            <a:endParaRPr lang="en-US" dirty="0"/>
          </a:p>
        </p:txBody>
      </p:sp>
      <p:pic>
        <p:nvPicPr>
          <p:cNvPr id="6" name="Content Placeholder 5"/>
          <p:cNvPicPr>
            <a:picLocks noGrp="1" noChangeAspect="1"/>
          </p:cNvPicPr>
          <p:nvPr>
            <p:ph sz="half" idx="1"/>
          </p:nvPr>
        </p:nvPicPr>
        <p:blipFill>
          <a:blip r:embed="rId2"/>
          <a:stretch>
            <a:fillRect/>
          </a:stretch>
        </p:blipFill>
        <p:spPr>
          <a:xfrm>
            <a:off x="2057400" y="666750"/>
            <a:ext cx="5257800" cy="3940893"/>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15</a:t>
            </a:fld>
            <a:endParaRPr lang="en-US" dirty="0"/>
          </a:p>
        </p:txBody>
      </p:sp>
      <p:pic>
        <p:nvPicPr>
          <p:cNvPr id="7" name="Picture 6"/>
          <p:cNvPicPr>
            <a:picLocks noChangeAspect="1"/>
          </p:cNvPicPr>
          <p:nvPr/>
        </p:nvPicPr>
        <p:blipFill>
          <a:blip r:embed="rId3"/>
          <a:stretch>
            <a:fillRect/>
          </a:stretch>
        </p:blipFill>
        <p:spPr>
          <a:xfrm>
            <a:off x="4191000" y="4781550"/>
            <a:ext cx="1438781" cy="329213"/>
          </a:xfrm>
          <a:prstGeom prst="rect">
            <a:avLst/>
          </a:prstGeom>
        </p:spPr>
      </p:pic>
    </p:spTree>
    <p:extLst>
      <p:ext uri="{BB962C8B-B14F-4D97-AF65-F5344CB8AC3E}">
        <p14:creationId xmlns:p14="http://schemas.microsoft.com/office/powerpoint/2010/main" val="250147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8150"/>
            <a:ext cx="8226988" cy="857250"/>
          </a:xfrm>
        </p:spPr>
        <p:txBody>
          <a:bodyPr/>
          <a:lstStyle/>
          <a:p>
            <a:pPr algn="ctr"/>
            <a:r>
              <a:rPr lang="en-US" sz="3600" dirty="0"/>
              <a:t>Rates of HIV Dementia Declined Sharply in the </a:t>
            </a:r>
            <a:r>
              <a:rPr lang="en-US" sz="3600" dirty="0" err="1"/>
              <a:t>cART</a:t>
            </a:r>
            <a:r>
              <a:rPr lang="en-US" sz="3600" dirty="0"/>
              <a:t> Era</a:t>
            </a:r>
            <a:br>
              <a:rPr lang="en-US" dirty="0"/>
            </a:br>
            <a:endParaRPr lang="en-US" dirty="0"/>
          </a:p>
        </p:txBody>
      </p:sp>
      <p:pic>
        <p:nvPicPr>
          <p:cNvPr id="6" name="Content Placeholder 5"/>
          <p:cNvPicPr>
            <a:picLocks noGrp="1" noChangeAspect="1"/>
          </p:cNvPicPr>
          <p:nvPr>
            <p:ph sz="half" idx="1"/>
          </p:nvPr>
        </p:nvPicPr>
        <p:blipFill>
          <a:blip r:embed="rId2"/>
          <a:stretch>
            <a:fillRect/>
          </a:stretch>
        </p:blipFill>
        <p:spPr>
          <a:xfrm>
            <a:off x="718034" y="866775"/>
            <a:ext cx="7847310" cy="3825422"/>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16</a:t>
            </a:fld>
            <a:endParaRPr lang="en-US" dirty="0"/>
          </a:p>
        </p:txBody>
      </p:sp>
      <p:sp>
        <p:nvSpPr>
          <p:cNvPr id="7" name="Rectangle 6">
            <a:extLst>
              <a:ext uri="{FF2B5EF4-FFF2-40B4-BE49-F238E27FC236}">
                <a16:creationId xmlns:a16="http://schemas.microsoft.com/office/drawing/2014/main" id="{1100F70D-9DEA-EC30-F351-A17C24D0B6E7}"/>
              </a:ext>
            </a:extLst>
          </p:cNvPr>
          <p:cNvSpPr/>
          <p:nvPr/>
        </p:nvSpPr>
        <p:spPr>
          <a:xfrm>
            <a:off x="3760788" y="4778375"/>
            <a:ext cx="1573212" cy="307975"/>
          </a:xfrm>
          <a:prstGeom prst="rect">
            <a:avLst/>
          </a:prstGeom>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altLang="en-US" sz="1400" i="1" dirty="0">
                <a:solidFill>
                  <a:schemeClr val="bg1"/>
                </a:solidFill>
                <a:latin typeface="Calibri" charset="0"/>
              </a:rPr>
              <a:t>Heaton et al., 2011</a:t>
            </a:r>
            <a:endParaRPr lang="en-US" altLang="en-US" sz="1400" i="1" dirty="0">
              <a:solidFill>
                <a:schemeClr val="bg1"/>
              </a:solidFill>
              <a:effectLst>
                <a:outerShdw blurRad="38100" dist="38100" dir="2700000" algn="tl">
                  <a:srgbClr val="C0C0C0"/>
                </a:outerShdw>
              </a:effectLst>
              <a:latin typeface="Calibri" charset="0"/>
            </a:endParaRPr>
          </a:p>
        </p:txBody>
      </p:sp>
    </p:spTree>
    <p:extLst>
      <p:ext uri="{BB962C8B-B14F-4D97-AF65-F5344CB8AC3E}">
        <p14:creationId xmlns:p14="http://schemas.microsoft.com/office/powerpoint/2010/main" val="2270752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8150"/>
            <a:ext cx="8928028" cy="857250"/>
          </a:xfrm>
        </p:spPr>
        <p:txBody>
          <a:bodyPr/>
          <a:lstStyle/>
          <a:p>
            <a:pPr algn="ctr"/>
            <a:r>
              <a:rPr lang="en-US" sz="3600" dirty="0"/>
              <a:t>Milder Forms of Neurocognitive Impairment Persist in the </a:t>
            </a:r>
            <a:r>
              <a:rPr lang="en-US" sz="3600" dirty="0" err="1"/>
              <a:t>cART</a:t>
            </a:r>
            <a:r>
              <a:rPr lang="en-US" sz="3600" dirty="0"/>
              <a:t> Era</a:t>
            </a:r>
            <a:br>
              <a:rPr lang="en-US" dirty="0"/>
            </a:b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32158" y="866775"/>
            <a:ext cx="7757954" cy="3803131"/>
          </a:xfrm>
          <a:prstGeom prst="rect">
            <a:avLst/>
          </a:prstGeom>
        </p:spPr>
      </p:pic>
      <p:sp>
        <p:nvSpPr>
          <p:cNvPr id="8" name="TextBox 2">
            <a:extLst>
              <a:ext uri="{FF2B5EF4-FFF2-40B4-BE49-F238E27FC236}">
                <a16:creationId xmlns:a16="http://schemas.microsoft.com/office/drawing/2014/main" id="{5D57973D-4B27-C7CB-D33B-227D915BBE25}"/>
              </a:ext>
            </a:extLst>
          </p:cNvPr>
          <p:cNvSpPr txBox="1">
            <a:spLocks noChangeArrowheads="1"/>
          </p:cNvSpPr>
          <p:nvPr/>
        </p:nvSpPr>
        <p:spPr bwMode="auto">
          <a:xfrm>
            <a:off x="7239000" y="2336321"/>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800" b="1" dirty="0"/>
              <a:t>HIV Disease Severity</a:t>
            </a:r>
          </a:p>
        </p:txBody>
      </p:sp>
      <p:sp>
        <p:nvSpPr>
          <p:cNvPr id="9" name="TextBox 3">
            <a:extLst>
              <a:ext uri="{FF2B5EF4-FFF2-40B4-BE49-F238E27FC236}">
                <a16:creationId xmlns:a16="http://schemas.microsoft.com/office/drawing/2014/main" id="{6D886747-3E41-DE1A-B0ED-29C7D51868CD}"/>
              </a:ext>
            </a:extLst>
          </p:cNvPr>
          <p:cNvSpPr txBox="1">
            <a:spLocks noChangeArrowheads="1"/>
          </p:cNvSpPr>
          <p:nvPr/>
        </p:nvSpPr>
        <p:spPr bwMode="auto">
          <a:xfrm>
            <a:off x="7723699" y="4095750"/>
            <a:ext cx="9877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dirty="0"/>
              <a:t>* p &lt; .05</a:t>
            </a:r>
          </a:p>
        </p:txBody>
      </p:sp>
      <p:sp>
        <p:nvSpPr>
          <p:cNvPr id="10" name="Rectangle 9">
            <a:extLst>
              <a:ext uri="{FF2B5EF4-FFF2-40B4-BE49-F238E27FC236}">
                <a16:creationId xmlns:a16="http://schemas.microsoft.com/office/drawing/2014/main" id="{1100F70D-9DEA-EC30-F351-A17C24D0B6E7}"/>
              </a:ext>
            </a:extLst>
          </p:cNvPr>
          <p:cNvSpPr/>
          <p:nvPr/>
        </p:nvSpPr>
        <p:spPr>
          <a:xfrm>
            <a:off x="3733800" y="4781550"/>
            <a:ext cx="1573212" cy="307975"/>
          </a:xfrm>
          <a:prstGeom prst="rect">
            <a:avLst/>
          </a:prstGeom>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altLang="en-US" sz="1400" i="1" dirty="0">
                <a:solidFill>
                  <a:schemeClr val="bg1"/>
                </a:solidFill>
                <a:latin typeface="Calibri" charset="0"/>
              </a:rPr>
              <a:t>Heaton et al., 2011</a:t>
            </a:r>
            <a:endParaRPr lang="en-US" altLang="en-US" sz="1400" i="1" dirty="0">
              <a:solidFill>
                <a:schemeClr val="bg1"/>
              </a:solidFill>
              <a:effectLst>
                <a:outerShdw blurRad="38100" dist="38100" dir="2700000" algn="tl">
                  <a:srgbClr val="C0C0C0"/>
                </a:outerShdw>
              </a:effectLst>
              <a:latin typeface="Calibri" charset="0"/>
            </a:endParaRPr>
          </a:p>
        </p:txBody>
      </p:sp>
    </p:spTree>
    <p:extLst>
      <p:ext uri="{BB962C8B-B14F-4D97-AF65-F5344CB8AC3E}">
        <p14:creationId xmlns:p14="http://schemas.microsoft.com/office/powerpoint/2010/main" val="1794852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28" y="133350"/>
            <a:ext cx="8915400" cy="857250"/>
          </a:xfrm>
        </p:spPr>
        <p:txBody>
          <a:bodyPr/>
          <a:lstStyle/>
          <a:p>
            <a:pPr algn="ctr"/>
            <a:r>
              <a:rPr lang="en-US" sz="3600" dirty="0"/>
              <a:t>Approximately 30-50% of People with HIV (PWH) Have a Neurocognitive Disorder</a:t>
            </a:r>
          </a:p>
        </p:txBody>
      </p:sp>
      <p:sp>
        <p:nvSpPr>
          <p:cNvPr id="5" name="Slide Number Placeholder 4"/>
          <p:cNvSpPr>
            <a:spLocks noGrp="1"/>
          </p:cNvSpPr>
          <p:nvPr>
            <p:ph type="sldNum" sz="quarter" idx="12"/>
          </p:nvPr>
        </p:nvSpPr>
        <p:spPr/>
        <p:txBody>
          <a:bodyPr/>
          <a:lstStyle/>
          <a:p>
            <a:fld id="{6E2D2B3B-882E-40F3-A32F-6DD516915044}" type="slidenum">
              <a:rPr lang="en-US" smtClean="0"/>
              <a:pPr/>
              <a:t>18</a:t>
            </a:fld>
            <a:endParaRPr lang="en-US" dirty="0"/>
          </a:p>
        </p:txBody>
      </p:sp>
      <p:pic>
        <p:nvPicPr>
          <p:cNvPr id="8" name="Picture 7"/>
          <p:cNvPicPr>
            <a:picLocks noChangeAspect="1"/>
          </p:cNvPicPr>
          <p:nvPr/>
        </p:nvPicPr>
        <p:blipFill rotWithShape="1">
          <a:blip r:embed="rId2"/>
          <a:srcRect t="14290"/>
          <a:stretch/>
        </p:blipFill>
        <p:spPr>
          <a:xfrm>
            <a:off x="685800" y="1324462"/>
            <a:ext cx="7677488" cy="3914288"/>
          </a:xfrm>
          <a:prstGeom prst="rect">
            <a:avLst/>
          </a:prstGeom>
        </p:spPr>
      </p:pic>
      <p:sp>
        <p:nvSpPr>
          <p:cNvPr id="9" name="TextBox 17">
            <a:extLst>
              <a:ext uri="{FF2B5EF4-FFF2-40B4-BE49-F238E27FC236}">
                <a16:creationId xmlns:a16="http://schemas.microsoft.com/office/drawing/2014/main" id="{D79FB001-C014-8377-E470-E94AEF309438}"/>
              </a:ext>
            </a:extLst>
          </p:cNvPr>
          <p:cNvSpPr txBox="1">
            <a:spLocks noChangeArrowheads="1"/>
          </p:cNvSpPr>
          <p:nvPr/>
        </p:nvSpPr>
        <p:spPr bwMode="auto">
          <a:xfrm>
            <a:off x="7008684" y="2954746"/>
            <a:ext cx="17554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dirty="0"/>
              <a:t>Minor Neurocognitive Disorder</a:t>
            </a:r>
          </a:p>
        </p:txBody>
      </p:sp>
      <p:sp>
        <p:nvSpPr>
          <p:cNvPr id="10" name="TextBox 14">
            <a:extLst>
              <a:ext uri="{FF2B5EF4-FFF2-40B4-BE49-F238E27FC236}">
                <a16:creationId xmlns:a16="http://schemas.microsoft.com/office/drawing/2014/main" id="{7BCEBF38-8E17-D1A8-4643-1F3FDD7C71FF}"/>
              </a:ext>
            </a:extLst>
          </p:cNvPr>
          <p:cNvSpPr txBox="1">
            <a:spLocks noChangeArrowheads="1"/>
          </p:cNvSpPr>
          <p:nvPr/>
        </p:nvSpPr>
        <p:spPr bwMode="auto">
          <a:xfrm>
            <a:off x="6177413" y="1972673"/>
            <a:ext cx="2270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rPr>
              <a:t>Asymptomatic Neurocognitive Impairment</a:t>
            </a:r>
          </a:p>
        </p:txBody>
      </p:sp>
      <p:sp>
        <p:nvSpPr>
          <p:cNvPr id="11" name="TextBox 12">
            <a:extLst>
              <a:ext uri="{FF2B5EF4-FFF2-40B4-BE49-F238E27FC236}">
                <a16:creationId xmlns:a16="http://schemas.microsoft.com/office/drawing/2014/main" id="{249B008A-9689-FD5A-336F-8011A67277AA}"/>
              </a:ext>
            </a:extLst>
          </p:cNvPr>
          <p:cNvSpPr txBox="1">
            <a:spLocks noChangeArrowheads="1"/>
          </p:cNvSpPr>
          <p:nvPr/>
        </p:nvSpPr>
        <p:spPr bwMode="auto">
          <a:xfrm>
            <a:off x="2587942" y="2552981"/>
            <a:ext cx="17554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defTabSz="457200" eaLnBrk="0" fontAlgn="base" latinLnBrk="0" hangingPunct="0">
              <a:lnSpc>
                <a:spcPct val="100000"/>
              </a:lnSpc>
              <a:spcBef>
                <a:spcPct val="0"/>
              </a:spcBef>
              <a:spcAft>
                <a:spcPct val="0"/>
              </a:spcAft>
              <a:buClrTx/>
              <a:buSzTx/>
              <a:buFontTx/>
              <a:buNone/>
              <a:tabLst/>
              <a:defRPr/>
            </a:pPr>
            <a:r>
              <a:rPr lang="en-US" altLang="en-US" sz="1800" b="1" kern="0" dirty="0">
                <a:solidFill>
                  <a:prstClr val="black"/>
                </a:solidFill>
              </a:rPr>
              <a:t>PWH</a:t>
            </a:r>
          </a:p>
          <a:p>
            <a:pPr marL="0" marR="0" lvl="0" indent="0" defTabSz="4572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rPr>
              <a:t>Non-Demented HAND</a:t>
            </a:r>
          </a:p>
        </p:txBody>
      </p:sp>
      <p:sp>
        <p:nvSpPr>
          <p:cNvPr id="12" name="TextBox 2">
            <a:extLst>
              <a:ext uri="{FF2B5EF4-FFF2-40B4-BE49-F238E27FC236}">
                <a16:creationId xmlns:a16="http://schemas.microsoft.com/office/drawing/2014/main" id="{1149D718-AB45-4824-53E7-EE3B8DB9B916}"/>
              </a:ext>
            </a:extLst>
          </p:cNvPr>
          <p:cNvSpPr txBox="1">
            <a:spLocks noChangeArrowheads="1"/>
          </p:cNvSpPr>
          <p:nvPr/>
        </p:nvSpPr>
        <p:spPr bwMode="auto">
          <a:xfrm>
            <a:off x="1194613" y="2574786"/>
            <a:ext cx="1182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defTabSz="457200" eaLnBrk="0" fontAlgn="base" latinLnBrk="0" hangingPunct="0">
              <a:lnSpc>
                <a:spcPct val="100000"/>
              </a:lnSpc>
              <a:spcBef>
                <a:spcPct val="0"/>
              </a:spcBef>
              <a:spcAft>
                <a:spcPct val="0"/>
              </a:spcAft>
              <a:buClrTx/>
              <a:buSzTx/>
              <a:buFontTx/>
              <a:buNone/>
              <a:tabLst/>
              <a:defRPr/>
            </a:pPr>
            <a:r>
              <a:rPr lang="en-US" altLang="en-US" sz="2400" kern="0" dirty="0">
                <a:solidFill>
                  <a:prstClr val="white"/>
                </a:solidFill>
              </a:rPr>
              <a:t>PWH</a:t>
            </a:r>
            <a:r>
              <a:rPr kumimoji="0" lang="en-US" altLang="en-US" sz="2400" b="0" i="0"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rPr>
              <a:t> Normal</a:t>
            </a:r>
          </a:p>
        </p:txBody>
      </p:sp>
      <p:sp>
        <p:nvSpPr>
          <p:cNvPr id="13" name="TextBox 13">
            <a:extLst>
              <a:ext uri="{FF2B5EF4-FFF2-40B4-BE49-F238E27FC236}">
                <a16:creationId xmlns:a16="http://schemas.microsoft.com/office/drawing/2014/main" id="{094C526A-DDAC-055D-8E0B-5CA770AAC04F}"/>
              </a:ext>
            </a:extLst>
          </p:cNvPr>
          <p:cNvSpPr txBox="1">
            <a:spLocks noChangeArrowheads="1"/>
          </p:cNvSpPr>
          <p:nvPr/>
        </p:nvSpPr>
        <p:spPr bwMode="auto">
          <a:xfrm>
            <a:off x="1749186" y="1075865"/>
            <a:ext cx="2743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defTabSz="4572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rPr>
              <a:t>HIV-Associated Dementia</a:t>
            </a:r>
          </a:p>
        </p:txBody>
      </p:sp>
      <p:sp>
        <p:nvSpPr>
          <p:cNvPr id="14" name="TextBox 3">
            <a:extLst>
              <a:ext uri="{FF2B5EF4-FFF2-40B4-BE49-F238E27FC236}">
                <a16:creationId xmlns:a16="http://schemas.microsoft.com/office/drawing/2014/main" id="{9F75F8E0-B13A-9233-31AB-BBF8DDDBDCF7}"/>
              </a:ext>
            </a:extLst>
          </p:cNvPr>
          <p:cNvSpPr txBox="1">
            <a:spLocks noChangeArrowheads="1"/>
          </p:cNvSpPr>
          <p:nvPr/>
        </p:nvSpPr>
        <p:spPr bwMode="auto">
          <a:xfrm>
            <a:off x="0" y="4095750"/>
            <a:ext cx="784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t>N = 1,555</a:t>
            </a:r>
          </a:p>
        </p:txBody>
      </p:sp>
      <p:sp>
        <p:nvSpPr>
          <p:cNvPr id="15" name="Rectangle 13">
            <a:extLst>
              <a:ext uri="{FF2B5EF4-FFF2-40B4-BE49-F238E27FC236}">
                <a16:creationId xmlns:a16="http://schemas.microsoft.com/office/drawing/2014/main" id="{B8653C8E-062E-B3F6-F34D-E9F3E1B87287}"/>
              </a:ext>
            </a:extLst>
          </p:cNvPr>
          <p:cNvSpPr>
            <a:spLocks noChangeArrowheads="1"/>
          </p:cNvSpPr>
          <p:nvPr/>
        </p:nvSpPr>
        <p:spPr bwMode="auto">
          <a:xfrm>
            <a:off x="4343400" y="4778869"/>
            <a:ext cx="1370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r" defTabSz="457200" eaLnBrk="1" fontAlgn="base" latinLnBrk="0" hangingPunct="1">
              <a:lnSpc>
                <a:spcPct val="100000"/>
              </a:lnSpc>
              <a:spcBef>
                <a:spcPct val="0"/>
              </a:spcBef>
              <a:spcAft>
                <a:spcPct val="0"/>
              </a:spcAft>
              <a:buClrTx/>
              <a:buSzTx/>
              <a:buFontTx/>
              <a:buNone/>
              <a:tabLst/>
              <a:defRPr/>
            </a:pPr>
            <a:r>
              <a:rPr kumimoji="0" lang="en-US" altLang="en-US" sz="1200" b="0" i="1"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rPr>
              <a:t>Heaton et al., 2010</a:t>
            </a:r>
            <a:endParaRPr kumimoji="0" lang="en-US" altLang="en-US" sz="1600" b="0" i="1" u="none" strike="noStrike" kern="0" cap="none" spc="0" normalizeH="0" baseline="0" noProof="0" dirty="0">
              <a:ln>
                <a:noFill/>
              </a:ln>
              <a:solidFill>
                <a:prstClr val="white"/>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31258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53"/>
            <a:ext cx="8315569" cy="857250"/>
          </a:xfrm>
        </p:spPr>
        <p:txBody>
          <a:bodyPr/>
          <a:lstStyle/>
          <a:p>
            <a:r>
              <a:rPr lang="en-US" dirty="0"/>
              <a:t>HAND is Not Invariably Progressive</a:t>
            </a:r>
          </a:p>
        </p:txBody>
      </p:sp>
      <p:pic>
        <p:nvPicPr>
          <p:cNvPr id="6" name="Content Placeholder 5"/>
          <p:cNvPicPr>
            <a:picLocks noGrp="1" noChangeAspect="1"/>
          </p:cNvPicPr>
          <p:nvPr>
            <p:ph sz="half" idx="1"/>
          </p:nvPr>
        </p:nvPicPr>
        <p:blipFill>
          <a:blip r:embed="rId2"/>
          <a:stretch>
            <a:fillRect/>
          </a:stretch>
        </p:blipFill>
        <p:spPr>
          <a:xfrm>
            <a:off x="1143000" y="929915"/>
            <a:ext cx="6939142" cy="3677370"/>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19</a:t>
            </a:fld>
            <a:endParaRPr lang="en-US" dirty="0"/>
          </a:p>
        </p:txBody>
      </p:sp>
      <p:sp>
        <p:nvSpPr>
          <p:cNvPr id="9" name="Rectangle 13">
            <a:extLst>
              <a:ext uri="{FF2B5EF4-FFF2-40B4-BE49-F238E27FC236}">
                <a16:creationId xmlns:a16="http://schemas.microsoft.com/office/drawing/2014/main" id="{4FBCB2CF-5E69-E0F3-2BA9-F34F8E0638D6}"/>
              </a:ext>
            </a:extLst>
          </p:cNvPr>
          <p:cNvSpPr>
            <a:spLocks noChangeArrowheads="1"/>
          </p:cNvSpPr>
          <p:nvPr/>
        </p:nvSpPr>
        <p:spPr bwMode="auto">
          <a:xfrm>
            <a:off x="4038600" y="4750367"/>
            <a:ext cx="1370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rPr>
              <a:t>Heaton et al., 2015</a:t>
            </a:r>
          </a:p>
        </p:txBody>
      </p:sp>
    </p:spTree>
    <p:extLst>
      <p:ext uri="{BB962C8B-B14F-4D97-AF65-F5344CB8AC3E}">
        <p14:creationId xmlns:p14="http://schemas.microsoft.com/office/powerpoint/2010/main" val="113427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60" y="0"/>
            <a:ext cx="8315569" cy="971550"/>
          </a:xfrm>
        </p:spPr>
        <p:txBody>
          <a:bodyPr/>
          <a:lstStyle/>
          <a:p>
            <a:pPr algn="ctr"/>
            <a:r>
              <a:rPr lang="en-US" dirty="0"/>
              <a:t>Presenter Profile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Content Placeholder 2">
            <a:extLst>
              <a:ext uri="{FF2B5EF4-FFF2-40B4-BE49-F238E27FC236}">
                <a16:creationId xmlns:a16="http://schemas.microsoft.com/office/drawing/2014/main" id="{F5A11214-0D3B-7053-8055-620B1999E41C}"/>
              </a:ext>
            </a:extLst>
          </p:cNvPr>
          <p:cNvSpPr txBox="1">
            <a:spLocks/>
          </p:cNvSpPr>
          <p:nvPr/>
        </p:nvSpPr>
        <p:spPr>
          <a:xfrm>
            <a:off x="3273988" y="1223926"/>
            <a:ext cx="5562600" cy="2819399"/>
          </a:xfrm>
          <a:prstGeom prst="rect">
            <a:avLst/>
          </a:prstGeom>
        </p:spPr>
        <p:txBody>
          <a:bodyPr vert="horz" lIns="91440" tIns="45720" rIns="91440" bIns="45720" rtlCol="0" anchor="t">
            <a:no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en-US" dirty="0"/>
              <a:t>Dr. Woods is a Professor of Psychology at the University of Houston whose research focuses on cognition, everyday functioning, and health in HIV and aging. He is the founder and director of the Clinical Neuropsychology Service at Thomas Street Health Center.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60" y="1223926"/>
            <a:ext cx="2728219" cy="3038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957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for HAND is Challenging</a:t>
            </a:r>
          </a:p>
        </p:txBody>
      </p:sp>
      <p:sp>
        <p:nvSpPr>
          <p:cNvPr id="3" name="Content Placeholder 2"/>
          <p:cNvSpPr>
            <a:spLocks noGrp="1"/>
          </p:cNvSpPr>
          <p:nvPr>
            <p:ph sz="half" idx="1"/>
          </p:nvPr>
        </p:nvSpPr>
        <p:spPr>
          <a:xfrm>
            <a:off x="152400" y="1152144"/>
            <a:ext cx="8620369" cy="3323480"/>
          </a:xfrm>
        </p:spPr>
        <p:txBody>
          <a:bodyPr>
            <a:normAutofit/>
          </a:bodyPr>
          <a:lstStyle/>
          <a:p>
            <a:pPr marL="114300" indent="0">
              <a:buNone/>
            </a:pPr>
            <a:r>
              <a:rPr lang="en-US" sz="2400" b="1" dirty="0"/>
              <a:t>It can be easy to miss and misdiagnose HAND in clinic</a:t>
            </a:r>
          </a:p>
          <a:p>
            <a:pPr lvl="1"/>
            <a:r>
              <a:rPr lang="en-US" dirty="0"/>
              <a:t>Akin to mental health problems</a:t>
            </a:r>
          </a:p>
          <a:p>
            <a:pPr lvl="1"/>
            <a:r>
              <a:rPr lang="en-US" dirty="0"/>
              <a:t>Medical comorbidities that can affect cognition are very common</a:t>
            </a:r>
          </a:p>
          <a:p>
            <a:pPr lvl="1"/>
            <a:r>
              <a:rPr lang="en-US" dirty="0"/>
              <a:t>HIV disease factors don’t track well with HAND </a:t>
            </a:r>
          </a:p>
          <a:p>
            <a:pPr lvl="1"/>
            <a:r>
              <a:rPr lang="en-US" dirty="0"/>
              <a:t>Report-based screening tools tend to be ineffective</a:t>
            </a:r>
          </a:p>
          <a:p>
            <a:pPr lvl="1"/>
            <a:r>
              <a:rPr lang="en-US" dirty="0"/>
              <a:t>Confounded by mood and insight</a:t>
            </a:r>
          </a:p>
        </p:txBody>
      </p:sp>
      <p:sp>
        <p:nvSpPr>
          <p:cNvPr id="5" name="Slide Number Placeholder 4"/>
          <p:cNvSpPr>
            <a:spLocks noGrp="1"/>
          </p:cNvSpPr>
          <p:nvPr>
            <p:ph type="sldNum" sz="quarter" idx="12"/>
          </p:nvPr>
        </p:nvSpPr>
        <p:spPr/>
        <p:txBody>
          <a:bodyPr/>
          <a:lstStyle/>
          <a:p>
            <a:fld id="{6E2D2B3B-882E-40F3-A32F-6DD516915044}" type="slidenum">
              <a:rPr lang="en-US" smtClean="0"/>
              <a:pPr/>
              <a:t>20</a:t>
            </a:fld>
            <a:endParaRPr lang="en-US" dirty="0"/>
          </a:p>
        </p:txBody>
      </p:sp>
    </p:spTree>
    <p:extLst>
      <p:ext uri="{BB962C8B-B14F-4D97-AF65-F5344CB8AC3E}">
        <p14:creationId xmlns:p14="http://schemas.microsoft.com/office/powerpoint/2010/main" val="1075470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171774"/>
            <a:ext cx="3733800" cy="3323480"/>
          </a:xfrm>
        </p:spPr>
        <p:txBody>
          <a:bodyPr>
            <a:normAutofit fontScale="92500"/>
          </a:bodyPr>
          <a:lstStyle/>
          <a:p>
            <a:r>
              <a:rPr lang="en-US" sz="2400" b="1" dirty="0"/>
              <a:t>Mini Mental Status Exam (MMSE) is largely insensitive to HAND</a:t>
            </a:r>
          </a:p>
          <a:p>
            <a:r>
              <a:rPr lang="en-US" sz="2400" b="1" dirty="0"/>
              <a:t>HIV Dementia Scale &amp; International Hierarchic Dementia Scale (HDS)</a:t>
            </a:r>
          </a:p>
          <a:p>
            <a:pPr lvl="1"/>
            <a:r>
              <a:rPr lang="en-US" dirty="0"/>
              <a:t>Includes motor and psychomotor speed</a:t>
            </a:r>
          </a:p>
        </p:txBody>
      </p:sp>
      <p:sp>
        <p:nvSpPr>
          <p:cNvPr id="5" name="Slide Number Placeholder 4"/>
          <p:cNvSpPr>
            <a:spLocks noGrp="1"/>
          </p:cNvSpPr>
          <p:nvPr>
            <p:ph type="sldNum" sz="quarter" idx="12"/>
          </p:nvPr>
        </p:nvSpPr>
        <p:spPr/>
        <p:txBody>
          <a:bodyPr/>
          <a:lstStyle/>
          <a:p>
            <a:fld id="{6E2D2B3B-882E-40F3-A32F-6DD516915044}" type="slidenum">
              <a:rPr lang="en-US" smtClean="0"/>
              <a:pPr/>
              <a:t>21</a:t>
            </a:fld>
            <a:endParaRPr lang="en-US" dirty="0"/>
          </a:p>
        </p:txBody>
      </p:sp>
      <p:sp>
        <p:nvSpPr>
          <p:cNvPr id="6" name="Title 1"/>
          <p:cNvSpPr>
            <a:spLocks noGrp="1"/>
          </p:cNvSpPr>
          <p:nvPr>
            <p:ph type="title"/>
          </p:nvPr>
        </p:nvSpPr>
        <p:spPr/>
        <p:txBody>
          <a:bodyPr/>
          <a:lstStyle/>
          <a:p>
            <a:r>
              <a:rPr lang="en-US" dirty="0"/>
              <a:t>Screening for HAND is Challenging</a:t>
            </a:r>
          </a:p>
        </p:txBody>
      </p:sp>
      <p:pic>
        <p:nvPicPr>
          <p:cNvPr id="7" name="Picture 6"/>
          <p:cNvPicPr>
            <a:picLocks noChangeAspect="1"/>
          </p:cNvPicPr>
          <p:nvPr/>
        </p:nvPicPr>
        <p:blipFill>
          <a:blip r:embed="rId3"/>
          <a:stretch>
            <a:fillRect/>
          </a:stretch>
        </p:blipFill>
        <p:spPr>
          <a:xfrm>
            <a:off x="3657600" y="1171774"/>
            <a:ext cx="5422828" cy="3348413"/>
          </a:xfrm>
          <a:prstGeom prst="rect">
            <a:avLst/>
          </a:prstGeom>
        </p:spPr>
      </p:pic>
      <p:pic>
        <p:nvPicPr>
          <p:cNvPr id="8" name="Picture 7"/>
          <p:cNvPicPr>
            <a:picLocks noChangeAspect="1"/>
          </p:cNvPicPr>
          <p:nvPr/>
        </p:nvPicPr>
        <p:blipFill>
          <a:blip r:embed="rId4"/>
          <a:stretch>
            <a:fillRect/>
          </a:stretch>
        </p:blipFill>
        <p:spPr>
          <a:xfrm>
            <a:off x="4114800" y="2114550"/>
            <a:ext cx="4743099" cy="560881"/>
          </a:xfrm>
          <a:prstGeom prst="rect">
            <a:avLst/>
          </a:prstGeom>
        </p:spPr>
      </p:pic>
      <p:pic>
        <p:nvPicPr>
          <p:cNvPr id="9" name="Picture 8"/>
          <p:cNvPicPr>
            <a:picLocks noChangeAspect="1"/>
          </p:cNvPicPr>
          <p:nvPr/>
        </p:nvPicPr>
        <p:blipFill>
          <a:blip r:embed="rId5"/>
          <a:stretch>
            <a:fillRect/>
          </a:stretch>
        </p:blipFill>
        <p:spPr>
          <a:xfrm>
            <a:off x="3810000" y="4705350"/>
            <a:ext cx="1286367" cy="329213"/>
          </a:xfrm>
          <a:prstGeom prst="rect">
            <a:avLst/>
          </a:prstGeom>
        </p:spPr>
      </p:pic>
    </p:spTree>
    <p:extLst>
      <p:ext uri="{BB962C8B-B14F-4D97-AF65-F5344CB8AC3E}">
        <p14:creationId xmlns:p14="http://schemas.microsoft.com/office/powerpoint/2010/main" val="398705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763000" cy="857250"/>
          </a:xfrm>
        </p:spPr>
        <p:txBody>
          <a:bodyPr/>
          <a:lstStyle/>
          <a:p>
            <a:pPr algn="ctr"/>
            <a:r>
              <a:rPr lang="en-US" dirty="0"/>
              <a:t>Neurocognitive Domains Affected in </a:t>
            </a:r>
            <a:br>
              <a:rPr lang="en-US" dirty="0"/>
            </a:br>
            <a:r>
              <a:rPr lang="en-US" dirty="0"/>
              <a:t>HIV in the ART Era</a:t>
            </a:r>
          </a:p>
        </p:txBody>
      </p:sp>
      <p:sp>
        <p:nvSpPr>
          <p:cNvPr id="3" name="Content Placeholder 2"/>
          <p:cNvSpPr>
            <a:spLocks noGrp="1"/>
          </p:cNvSpPr>
          <p:nvPr>
            <p:ph sz="half" idx="1"/>
          </p:nvPr>
        </p:nvSpPr>
        <p:spPr>
          <a:xfrm>
            <a:off x="-76200" y="1252406"/>
            <a:ext cx="4572000" cy="3477006"/>
          </a:xfrm>
        </p:spPr>
        <p:txBody>
          <a:bodyPr>
            <a:normAutofit fontScale="70000" lnSpcReduction="20000"/>
          </a:bodyPr>
          <a:lstStyle/>
          <a:p>
            <a:r>
              <a:rPr lang="en-US" sz="2900" b="1" dirty="0"/>
              <a:t>Profile suggests injury to     </a:t>
            </a:r>
            <a:r>
              <a:rPr lang="en-US" sz="2900" b="1" dirty="0" err="1"/>
              <a:t>fronto</a:t>
            </a:r>
            <a:r>
              <a:rPr lang="en-US" sz="2900" b="1" dirty="0"/>
              <a:t>-striatal loops</a:t>
            </a:r>
          </a:p>
          <a:p>
            <a:r>
              <a:rPr lang="en-US" b="1" dirty="0"/>
              <a:t>Mild-moderate, “spotty” impairment </a:t>
            </a:r>
          </a:p>
          <a:p>
            <a:pPr lvl="1"/>
            <a:r>
              <a:rPr lang="en-US" sz="2600" dirty="0"/>
              <a:t>Psychomotor speed</a:t>
            </a:r>
          </a:p>
          <a:p>
            <a:pPr lvl="1"/>
            <a:r>
              <a:rPr lang="en-US" sz="2600" dirty="0"/>
              <a:t>Attention/white matter(WM)</a:t>
            </a:r>
          </a:p>
          <a:p>
            <a:pPr lvl="1"/>
            <a:r>
              <a:rPr lang="en-US" sz="2600" dirty="0"/>
              <a:t>Executive functions</a:t>
            </a:r>
          </a:p>
          <a:p>
            <a:pPr lvl="1"/>
            <a:r>
              <a:rPr lang="en-US" sz="2600" dirty="0"/>
              <a:t>Episodic memory</a:t>
            </a:r>
          </a:p>
          <a:p>
            <a:r>
              <a:rPr lang="en-US" b="1" dirty="0"/>
              <a:t>Spared functions</a:t>
            </a:r>
          </a:p>
          <a:p>
            <a:pPr lvl="1"/>
            <a:r>
              <a:rPr lang="en-US" sz="2600" dirty="0"/>
              <a:t>Spatial cognition</a:t>
            </a:r>
          </a:p>
          <a:p>
            <a:pPr lvl="1"/>
            <a:r>
              <a:rPr lang="en-US" sz="2600" dirty="0"/>
              <a:t>Praxis</a:t>
            </a:r>
          </a:p>
          <a:p>
            <a:pPr lvl="1"/>
            <a:r>
              <a:rPr lang="en-US" sz="2600" dirty="0"/>
              <a:t>Receptive language</a:t>
            </a:r>
          </a:p>
        </p:txBody>
      </p:sp>
      <p:pic>
        <p:nvPicPr>
          <p:cNvPr id="6" name="Content Placeholder 5"/>
          <p:cNvPicPr>
            <a:picLocks noGrp="1" noChangeAspect="1"/>
          </p:cNvPicPr>
          <p:nvPr>
            <p:ph sz="half" idx="2"/>
          </p:nvPr>
        </p:nvPicPr>
        <p:blipFill>
          <a:blip r:embed="rId2"/>
          <a:stretch>
            <a:fillRect/>
          </a:stretch>
        </p:blipFill>
        <p:spPr>
          <a:xfrm>
            <a:off x="3217251" y="1592434"/>
            <a:ext cx="5854581" cy="3131079"/>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22</a:t>
            </a:fld>
            <a:endParaRPr lang="en-US" dirty="0"/>
          </a:p>
        </p:txBody>
      </p:sp>
      <p:sp>
        <p:nvSpPr>
          <p:cNvPr id="7" name="TextBox 1">
            <a:extLst>
              <a:ext uri="{FF2B5EF4-FFF2-40B4-BE49-F238E27FC236}">
                <a16:creationId xmlns:a16="http://schemas.microsoft.com/office/drawing/2014/main" id="{7D87A577-009D-39AD-5954-8F94D1269EA7}"/>
              </a:ext>
            </a:extLst>
          </p:cNvPr>
          <p:cNvSpPr txBox="1">
            <a:spLocks noChangeArrowheads="1"/>
          </p:cNvSpPr>
          <p:nvPr/>
        </p:nvSpPr>
        <p:spPr bwMode="auto">
          <a:xfrm>
            <a:off x="8021883" y="1454322"/>
            <a:ext cx="784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t>N = 1,555</a:t>
            </a:r>
          </a:p>
        </p:txBody>
      </p:sp>
      <p:sp>
        <p:nvSpPr>
          <p:cNvPr id="8" name="Rectangle 13">
            <a:extLst>
              <a:ext uri="{FF2B5EF4-FFF2-40B4-BE49-F238E27FC236}">
                <a16:creationId xmlns:a16="http://schemas.microsoft.com/office/drawing/2014/main" id="{97798E1C-7894-4762-83F4-887304789D6D}"/>
              </a:ext>
            </a:extLst>
          </p:cNvPr>
          <p:cNvSpPr>
            <a:spLocks noChangeArrowheads="1"/>
          </p:cNvSpPr>
          <p:nvPr/>
        </p:nvSpPr>
        <p:spPr bwMode="auto">
          <a:xfrm>
            <a:off x="3962400" y="4778614"/>
            <a:ext cx="1374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i="1" dirty="0">
                <a:solidFill>
                  <a:schemeClr val="bg1"/>
                </a:solidFill>
              </a:rPr>
              <a:t>Heaton et al., 2010</a:t>
            </a:r>
            <a:endParaRPr lang="en-US" altLang="en-US" sz="1600" i="1" dirty="0">
              <a:solidFill>
                <a:schemeClr val="bg1"/>
              </a:solidFill>
            </a:endParaRPr>
          </a:p>
        </p:txBody>
      </p:sp>
    </p:spTree>
    <p:extLst>
      <p:ext uri="{BB962C8B-B14F-4D97-AF65-F5344CB8AC3E}">
        <p14:creationId xmlns:p14="http://schemas.microsoft.com/office/powerpoint/2010/main" val="1475608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9" y="19154"/>
            <a:ext cx="8315569" cy="1104796"/>
          </a:xfrm>
        </p:spPr>
        <p:txBody>
          <a:bodyPr/>
          <a:lstStyle/>
          <a:p>
            <a:pPr algn="ctr"/>
            <a:r>
              <a:rPr lang="en-US" dirty="0"/>
              <a:t>Montreal Cognitive Assessment (</a:t>
            </a:r>
            <a:r>
              <a:rPr lang="en-US" dirty="0" err="1"/>
              <a:t>MoCA</a:t>
            </a:r>
            <a:r>
              <a:rPr lang="en-US" dirty="0"/>
              <a:t>)</a:t>
            </a:r>
          </a:p>
        </p:txBody>
      </p:sp>
      <p:pic>
        <p:nvPicPr>
          <p:cNvPr id="6" name="Content Placeholder 5"/>
          <p:cNvPicPr>
            <a:picLocks noGrp="1" noChangeAspect="1"/>
          </p:cNvPicPr>
          <p:nvPr>
            <p:ph sz="half" idx="1"/>
          </p:nvPr>
        </p:nvPicPr>
        <p:blipFill>
          <a:blip r:embed="rId2"/>
          <a:stretch>
            <a:fillRect/>
          </a:stretch>
        </p:blipFill>
        <p:spPr>
          <a:xfrm>
            <a:off x="472553" y="895350"/>
            <a:ext cx="2986792" cy="3724691"/>
          </a:xfrm>
          <a:prstGeom prst="rect">
            <a:avLst/>
          </a:prstGeom>
        </p:spPr>
      </p:pic>
      <p:pic>
        <p:nvPicPr>
          <p:cNvPr id="7" name="Content Placeholder 6"/>
          <p:cNvPicPr>
            <a:picLocks noGrp="1" noChangeAspect="1"/>
          </p:cNvPicPr>
          <p:nvPr>
            <p:ph sz="half" idx="2"/>
          </p:nvPr>
        </p:nvPicPr>
        <p:blipFill>
          <a:blip r:embed="rId3"/>
          <a:stretch>
            <a:fillRect/>
          </a:stretch>
        </p:blipFill>
        <p:spPr>
          <a:xfrm>
            <a:off x="3675936" y="1200150"/>
            <a:ext cx="4995511" cy="3474600"/>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23</a:t>
            </a:fld>
            <a:endParaRPr lang="en-US" dirty="0"/>
          </a:p>
        </p:txBody>
      </p:sp>
      <p:pic>
        <p:nvPicPr>
          <p:cNvPr id="8" name="Picture 7"/>
          <p:cNvPicPr>
            <a:picLocks noChangeAspect="1"/>
          </p:cNvPicPr>
          <p:nvPr/>
        </p:nvPicPr>
        <p:blipFill>
          <a:blip r:embed="rId4"/>
          <a:stretch>
            <a:fillRect/>
          </a:stretch>
        </p:blipFill>
        <p:spPr>
          <a:xfrm>
            <a:off x="6136758" y="2375148"/>
            <a:ext cx="2377553" cy="425202"/>
          </a:xfrm>
          <a:prstGeom prst="rect">
            <a:avLst/>
          </a:prstGeom>
        </p:spPr>
      </p:pic>
      <p:pic>
        <p:nvPicPr>
          <p:cNvPr id="9" name="Picture 8"/>
          <p:cNvPicPr>
            <a:picLocks noChangeAspect="1"/>
          </p:cNvPicPr>
          <p:nvPr/>
        </p:nvPicPr>
        <p:blipFill>
          <a:blip r:embed="rId5"/>
          <a:stretch>
            <a:fillRect/>
          </a:stretch>
        </p:blipFill>
        <p:spPr>
          <a:xfrm>
            <a:off x="3733800" y="3028950"/>
            <a:ext cx="2175855" cy="425069"/>
          </a:xfrm>
          <a:prstGeom prst="rect">
            <a:avLst/>
          </a:prstGeom>
        </p:spPr>
      </p:pic>
      <p:pic>
        <p:nvPicPr>
          <p:cNvPr id="10" name="Picture 9"/>
          <p:cNvPicPr>
            <a:picLocks noChangeAspect="1"/>
          </p:cNvPicPr>
          <p:nvPr/>
        </p:nvPicPr>
        <p:blipFill>
          <a:blip r:embed="rId6"/>
          <a:stretch>
            <a:fillRect/>
          </a:stretch>
        </p:blipFill>
        <p:spPr>
          <a:xfrm>
            <a:off x="3962400" y="4705350"/>
            <a:ext cx="1170533" cy="329213"/>
          </a:xfrm>
          <a:prstGeom prst="rect">
            <a:avLst/>
          </a:prstGeom>
        </p:spPr>
      </p:pic>
    </p:spTree>
    <p:extLst>
      <p:ext uri="{BB962C8B-B14F-4D97-AF65-F5344CB8AC3E}">
        <p14:creationId xmlns:p14="http://schemas.microsoft.com/office/powerpoint/2010/main" val="722723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Limitations of Screeners for HAND</a:t>
            </a:r>
          </a:p>
        </p:txBody>
      </p:sp>
      <p:sp>
        <p:nvSpPr>
          <p:cNvPr id="3" name="Content Placeholder 2"/>
          <p:cNvSpPr>
            <a:spLocks noGrp="1"/>
          </p:cNvSpPr>
          <p:nvPr>
            <p:ph sz="half" idx="1"/>
          </p:nvPr>
        </p:nvSpPr>
        <p:spPr>
          <a:xfrm>
            <a:off x="152400" y="1152144"/>
            <a:ext cx="8839200" cy="3477006"/>
          </a:xfrm>
        </p:spPr>
        <p:txBody>
          <a:bodyPr>
            <a:normAutofit fontScale="85000" lnSpcReduction="20000"/>
          </a:bodyPr>
          <a:lstStyle/>
          <a:p>
            <a:r>
              <a:rPr lang="en-US" b="1" dirty="0"/>
              <a:t>False Positive Scores</a:t>
            </a:r>
          </a:p>
          <a:p>
            <a:pPr lvl="1"/>
            <a:r>
              <a:rPr lang="en-US" dirty="0"/>
              <a:t>Lower levels of education, older age</a:t>
            </a:r>
          </a:p>
          <a:p>
            <a:pPr lvl="1"/>
            <a:r>
              <a:rPr lang="en-US" dirty="0"/>
              <a:t>Under-represented racial/ethnic &amp; linguistic groups</a:t>
            </a:r>
          </a:p>
          <a:p>
            <a:pPr lvl="2"/>
            <a:r>
              <a:rPr lang="en-US" sz="2100" dirty="0"/>
              <a:t>Average </a:t>
            </a:r>
            <a:r>
              <a:rPr lang="en-US" sz="2100" dirty="0" err="1"/>
              <a:t>MoCA</a:t>
            </a:r>
            <a:r>
              <a:rPr lang="en-US" sz="2100" dirty="0"/>
              <a:t> among 1,118 healthy Black/African American (AA) was 22.3 (</a:t>
            </a:r>
            <a:r>
              <a:rPr lang="en-US" sz="2100" dirty="0" err="1"/>
              <a:t>cutpoint</a:t>
            </a:r>
            <a:r>
              <a:rPr lang="en-US" sz="2100" dirty="0"/>
              <a:t> is 26)</a:t>
            </a:r>
          </a:p>
          <a:p>
            <a:r>
              <a:rPr lang="en-US" b="1" dirty="0"/>
              <a:t>False Negatives</a:t>
            </a:r>
          </a:p>
          <a:p>
            <a:pPr lvl="1"/>
            <a:r>
              <a:rPr lang="en-US" dirty="0"/>
              <a:t>Ceiling effects (inverse of the above </a:t>
            </a:r>
            <a:r>
              <a:rPr lang="en-US" dirty="0" err="1"/>
              <a:t>sociodemographics</a:t>
            </a:r>
            <a:r>
              <a:rPr lang="en-US" dirty="0"/>
              <a:t>)</a:t>
            </a:r>
          </a:p>
          <a:p>
            <a:r>
              <a:rPr lang="en-US" b="1" dirty="0"/>
              <a:t>Not helpful for differentials or treatment planning</a:t>
            </a:r>
          </a:p>
          <a:p>
            <a:r>
              <a:rPr lang="en-US" b="1" dirty="0"/>
              <a:t>“Agnostic” rather than “diagnostic” interpretation of low scores, with a focus on their functional implications</a:t>
            </a:r>
          </a:p>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24</a:t>
            </a:fld>
            <a:endParaRPr lang="en-US" dirty="0"/>
          </a:p>
        </p:txBody>
      </p:sp>
      <p:sp>
        <p:nvSpPr>
          <p:cNvPr id="4" name="Rectangle 3"/>
          <p:cNvSpPr/>
          <p:nvPr/>
        </p:nvSpPr>
        <p:spPr>
          <a:xfrm>
            <a:off x="1524000" y="4629150"/>
            <a:ext cx="7083988" cy="400110"/>
          </a:xfrm>
          <a:prstGeom prst="rect">
            <a:avLst/>
          </a:prstGeom>
        </p:spPr>
        <p:txBody>
          <a:bodyPr wrap="square">
            <a:spAutoFit/>
          </a:bodyPr>
          <a:lstStyle/>
          <a:p>
            <a:r>
              <a:rPr lang="en-US" sz="1000" dirty="0">
                <a:solidFill>
                  <a:schemeClr val="bg1"/>
                </a:solidFill>
                <a:latin typeface="Roboto"/>
              </a:rPr>
              <a:t>Rossetti HC, </a:t>
            </a:r>
            <a:r>
              <a:rPr lang="en-US" sz="1000" dirty="0" err="1">
                <a:solidFill>
                  <a:schemeClr val="bg1"/>
                </a:solidFill>
                <a:latin typeface="Roboto"/>
              </a:rPr>
              <a:t>Lacritz</a:t>
            </a:r>
            <a:r>
              <a:rPr lang="en-US" sz="1000" dirty="0">
                <a:solidFill>
                  <a:schemeClr val="bg1"/>
                </a:solidFill>
                <a:latin typeface="Roboto"/>
              </a:rPr>
              <a:t> LH, </a:t>
            </a:r>
            <a:r>
              <a:rPr lang="en-US" sz="1000" dirty="0" err="1">
                <a:solidFill>
                  <a:schemeClr val="bg1"/>
                </a:solidFill>
                <a:latin typeface="Roboto"/>
              </a:rPr>
              <a:t>Hynan</a:t>
            </a:r>
            <a:r>
              <a:rPr lang="en-US" sz="1000" dirty="0">
                <a:solidFill>
                  <a:schemeClr val="bg1"/>
                </a:solidFill>
                <a:latin typeface="Roboto"/>
              </a:rPr>
              <a:t> LS, Cullum CM, Van Wright A, Weiner MF. Montreal Cognitive Assessment Performance among Community-Dwelling African Americans. Arch </a:t>
            </a:r>
            <a:r>
              <a:rPr lang="en-US" sz="1000" dirty="0" err="1">
                <a:solidFill>
                  <a:schemeClr val="bg1"/>
                </a:solidFill>
                <a:latin typeface="Roboto"/>
              </a:rPr>
              <a:t>Clin</a:t>
            </a:r>
            <a:r>
              <a:rPr lang="en-US" sz="1000" dirty="0">
                <a:solidFill>
                  <a:schemeClr val="bg1"/>
                </a:solidFill>
                <a:latin typeface="Roboto"/>
              </a:rPr>
              <a:t> </a:t>
            </a:r>
            <a:r>
              <a:rPr lang="en-US" sz="1000" dirty="0" err="1">
                <a:solidFill>
                  <a:schemeClr val="bg1"/>
                </a:solidFill>
                <a:latin typeface="Roboto"/>
              </a:rPr>
              <a:t>Neuropsychol</a:t>
            </a:r>
            <a:r>
              <a:rPr lang="en-US" sz="1000" dirty="0">
                <a:solidFill>
                  <a:schemeClr val="bg1"/>
                </a:solidFill>
                <a:latin typeface="Roboto"/>
              </a:rPr>
              <a:t>. 2017 Mar 1;32(2):238-244. </a:t>
            </a:r>
            <a:endParaRPr lang="en-US" sz="1000" dirty="0">
              <a:solidFill>
                <a:schemeClr val="bg1"/>
              </a:solidFill>
            </a:endParaRPr>
          </a:p>
        </p:txBody>
      </p:sp>
    </p:spTree>
    <p:extLst>
      <p:ext uri="{BB962C8B-B14F-4D97-AF65-F5344CB8AC3E}">
        <p14:creationId xmlns:p14="http://schemas.microsoft.com/office/powerpoint/2010/main" val="22382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9" y="57150"/>
            <a:ext cx="8315569" cy="857250"/>
          </a:xfrm>
        </p:spPr>
        <p:txBody>
          <a:bodyPr/>
          <a:lstStyle/>
          <a:p>
            <a:pPr algn="ctr"/>
            <a:r>
              <a:rPr lang="en-US" dirty="0"/>
              <a:t>When In Doubt, Refer to CN</a:t>
            </a:r>
          </a:p>
        </p:txBody>
      </p:sp>
      <p:sp>
        <p:nvSpPr>
          <p:cNvPr id="3" name="Content Placeholder 2"/>
          <p:cNvSpPr>
            <a:spLocks noGrp="1"/>
          </p:cNvSpPr>
          <p:nvPr>
            <p:ph sz="half" idx="1"/>
          </p:nvPr>
        </p:nvSpPr>
        <p:spPr>
          <a:xfrm>
            <a:off x="0" y="825946"/>
            <a:ext cx="6248400" cy="4336604"/>
          </a:xfrm>
        </p:spPr>
        <p:txBody>
          <a:bodyPr>
            <a:normAutofit fontScale="47500" lnSpcReduction="20000"/>
          </a:bodyPr>
          <a:lstStyle/>
          <a:p>
            <a:pPr marL="114300" indent="0">
              <a:buNone/>
            </a:pPr>
            <a:r>
              <a:rPr lang="en-US" sz="5000" b="1" dirty="0"/>
              <a:t>TSHC Clinical Neuropsychology (CN) Service</a:t>
            </a:r>
            <a:endParaRPr lang="en-US" sz="3600" b="1" dirty="0"/>
          </a:p>
          <a:p>
            <a:pPr>
              <a:spcAft>
                <a:spcPts val="600"/>
              </a:spcAft>
            </a:pPr>
            <a:r>
              <a:rPr lang="en-US" sz="4500" dirty="0"/>
              <a:t>Detection and differential diagnosis of HAND</a:t>
            </a:r>
          </a:p>
          <a:p>
            <a:pPr>
              <a:spcAft>
                <a:spcPts val="600"/>
              </a:spcAft>
            </a:pPr>
            <a:r>
              <a:rPr lang="en-US" sz="4500" dirty="0"/>
              <a:t>Establishment of baseline levels of neurocognitive functioning and monitoring of the effects of treatment and/or disease progression </a:t>
            </a:r>
          </a:p>
          <a:p>
            <a:pPr>
              <a:spcAft>
                <a:spcPts val="600"/>
              </a:spcAft>
            </a:pPr>
            <a:r>
              <a:rPr lang="en-US" sz="4500" dirty="0"/>
              <a:t>Patient and provider education on HAND </a:t>
            </a:r>
          </a:p>
          <a:p>
            <a:pPr>
              <a:spcAft>
                <a:spcPts val="600"/>
              </a:spcAft>
            </a:pPr>
            <a:r>
              <a:rPr lang="en-US" sz="4500" dirty="0"/>
              <a:t>Management recommendations regarding the contribution of neurocognitive impairment and other mental health disturbances to critical health behaviors (e.g., antiretroviral adherence) and activities of daily living (ADL)</a:t>
            </a:r>
          </a:p>
        </p:txBody>
      </p:sp>
      <p:sp>
        <p:nvSpPr>
          <p:cNvPr id="5" name="Slide Number Placeholder 4"/>
          <p:cNvSpPr>
            <a:spLocks noGrp="1"/>
          </p:cNvSpPr>
          <p:nvPr>
            <p:ph type="sldNum" sz="quarter" idx="12"/>
          </p:nvPr>
        </p:nvSpPr>
        <p:spPr/>
        <p:txBody>
          <a:bodyPr/>
          <a:lstStyle/>
          <a:p>
            <a:fld id="{6E2D2B3B-882E-40F3-A32F-6DD516915044}" type="slidenum">
              <a:rPr lang="en-US" smtClean="0"/>
              <a:pPr/>
              <a:t>25</a:t>
            </a:fld>
            <a:endParaRPr lang="en-US" dirty="0"/>
          </a:p>
        </p:txBody>
      </p:sp>
      <p:pic>
        <p:nvPicPr>
          <p:cNvPr id="6" name="Picture 5"/>
          <p:cNvPicPr>
            <a:picLocks noChangeAspect="1"/>
          </p:cNvPicPr>
          <p:nvPr/>
        </p:nvPicPr>
        <p:blipFill>
          <a:blip r:embed="rId3"/>
          <a:stretch>
            <a:fillRect/>
          </a:stretch>
        </p:blipFill>
        <p:spPr>
          <a:xfrm>
            <a:off x="6188750" y="825946"/>
            <a:ext cx="2617357" cy="3491608"/>
          </a:xfrm>
          <a:prstGeom prst="rect">
            <a:avLst/>
          </a:prstGeom>
        </p:spPr>
      </p:pic>
    </p:spTree>
    <p:extLst>
      <p:ext uri="{BB962C8B-B14F-4D97-AF65-F5344CB8AC3E}">
        <p14:creationId xmlns:p14="http://schemas.microsoft.com/office/powerpoint/2010/main" val="379984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976"/>
            <a:ext cx="9004228" cy="857250"/>
          </a:xfrm>
        </p:spPr>
        <p:txBody>
          <a:bodyPr/>
          <a:lstStyle/>
          <a:p>
            <a:pPr algn="ctr"/>
            <a:r>
              <a:rPr lang="en-US" sz="3200" dirty="0"/>
              <a:t>A Variety of Co-occurring Factors Modify the Development and Expression of HAND</a:t>
            </a:r>
          </a:p>
        </p:txBody>
      </p:sp>
      <p:sp>
        <p:nvSpPr>
          <p:cNvPr id="3" name="Content Placeholder 2"/>
          <p:cNvSpPr>
            <a:spLocks noGrp="1"/>
          </p:cNvSpPr>
          <p:nvPr>
            <p:ph sz="half" idx="1"/>
          </p:nvPr>
        </p:nvSpPr>
        <p:spPr>
          <a:xfrm>
            <a:off x="152400" y="1252406"/>
            <a:ext cx="4114800" cy="3477006"/>
          </a:xfrm>
        </p:spPr>
        <p:txBody>
          <a:bodyPr>
            <a:normAutofit fontScale="85000" lnSpcReduction="20000"/>
          </a:bodyPr>
          <a:lstStyle/>
          <a:p>
            <a:r>
              <a:rPr lang="en-US" b="1" dirty="0"/>
              <a:t>Demographics</a:t>
            </a:r>
          </a:p>
          <a:p>
            <a:pPr lvl="1"/>
            <a:r>
              <a:rPr lang="en-US" dirty="0"/>
              <a:t>Age</a:t>
            </a:r>
          </a:p>
          <a:p>
            <a:pPr lvl="1"/>
            <a:r>
              <a:rPr lang="en-US" dirty="0"/>
              <a:t>Education</a:t>
            </a:r>
          </a:p>
          <a:p>
            <a:pPr lvl="1"/>
            <a:r>
              <a:rPr lang="en-US" dirty="0"/>
              <a:t>Sex</a:t>
            </a:r>
          </a:p>
          <a:p>
            <a:pPr lvl="1"/>
            <a:r>
              <a:rPr lang="en-US" dirty="0"/>
              <a:t>Race/Ethnicity</a:t>
            </a:r>
          </a:p>
          <a:p>
            <a:r>
              <a:rPr lang="en-US" b="1" dirty="0"/>
              <a:t>Medical</a:t>
            </a:r>
          </a:p>
          <a:p>
            <a:pPr lvl="1"/>
            <a:r>
              <a:rPr lang="en-US" dirty="0"/>
              <a:t>Hepatitis C</a:t>
            </a:r>
          </a:p>
          <a:p>
            <a:pPr lvl="1"/>
            <a:r>
              <a:rPr lang="en-US" dirty="0"/>
              <a:t>Cardiovascular disease</a:t>
            </a:r>
          </a:p>
          <a:p>
            <a:pPr lvl="1"/>
            <a:r>
              <a:rPr lang="en-US" dirty="0"/>
              <a:t>Diabetes</a:t>
            </a:r>
          </a:p>
          <a:p>
            <a:pPr lvl="1"/>
            <a:r>
              <a:rPr lang="en-US" dirty="0"/>
              <a:t>Organ system disease</a:t>
            </a:r>
          </a:p>
        </p:txBody>
      </p:sp>
      <p:sp>
        <p:nvSpPr>
          <p:cNvPr id="4" name="Content Placeholder 3"/>
          <p:cNvSpPr>
            <a:spLocks noGrp="1"/>
          </p:cNvSpPr>
          <p:nvPr>
            <p:ph sz="half" idx="2"/>
          </p:nvPr>
        </p:nvSpPr>
        <p:spPr>
          <a:xfrm>
            <a:off x="4800600" y="1252406"/>
            <a:ext cx="4660828" cy="3477006"/>
          </a:xfrm>
        </p:spPr>
        <p:txBody>
          <a:bodyPr>
            <a:normAutofit lnSpcReduction="10000"/>
          </a:bodyPr>
          <a:lstStyle/>
          <a:p>
            <a:r>
              <a:rPr lang="en-US" sz="2400" b="1" dirty="0"/>
              <a:t>Neuropsychiatric</a:t>
            </a:r>
          </a:p>
          <a:p>
            <a:pPr lvl="1"/>
            <a:r>
              <a:rPr lang="en-US" sz="2200" dirty="0"/>
              <a:t>Alcohol use </a:t>
            </a:r>
          </a:p>
          <a:p>
            <a:pPr lvl="1"/>
            <a:r>
              <a:rPr lang="en-US" sz="2200" dirty="0"/>
              <a:t>Substance use</a:t>
            </a:r>
          </a:p>
          <a:p>
            <a:pPr lvl="2"/>
            <a:r>
              <a:rPr lang="en-US" sz="1800" dirty="0"/>
              <a:t>Stimulants</a:t>
            </a:r>
          </a:p>
          <a:p>
            <a:pPr lvl="2"/>
            <a:r>
              <a:rPr lang="en-US" sz="1800" dirty="0"/>
              <a:t>Cannabis?</a:t>
            </a:r>
          </a:p>
          <a:p>
            <a:pPr lvl="2"/>
            <a:r>
              <a:rPr lang="en-US" sz="1800" dirty="0"/>
              <a:t>Opioids?</a:t>
            </a:r>
          </a:p>
          <a:p>
            <a:r>
              <a:rPr lang="en-US" sz="2400" b="1" dirty="0"/>
              <a:t>Mood disorders</a:t>
            </a:r>
          </a:p>
          <a:p>
            <a:pPr lvl="1"/>
            <a:r>
              <a:rPr lang="en-US" sz="2000" dirty="0"/>
              <a:t>Bipolar disorder</a:t>
            </a:r>
          </a:p>
          <a:p>
            <a:r>
              <a:rPr lang="en-US" sz="2400" b="1" dirty="0"/>
              <a:t>Apathy</a:t>
            </a:r>
          </a:p>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26</a:t>
            </a:fld>
            <a:endParaRPr lang="en-US" dirty="0"/>
          </a:p>
        </p:txBody>
      </p:sp>
      <p:sp>
        <p:nvSpPr>
          <p:cNvPr id="6" name="Rectangle 7">
            <a:extLst>
              <a:ext uri="{FF2B5EF4-FFF2-40B4-BE49-F238E27FC236}">
                <a16:creationId xmlns:a16="http://schemas.microsoft.com/office/drawing/2014/main" id="{A87FA755-3D43-0348-C334-2296819FE0AB}"/>
              </a:ext>
            </a:extLst>
          </p:cNvPr>
          <p:cNvSpPr>
            <a:spLocks noChangeArrowheads="1"/>
          </p:cNvSpPr>
          <p:nvPr/>
        </p:nvSpPr>
        <p:spPr bwMode="auto">
          <a:xfrm>
            <a:off x="3429000" y="4766970"/>
            <a:ext cx="180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Sheppard et al., in press</a:t>
            </a:r>
          </a:p>
        </p:txBody>
      </p:sp>
    </p:spTree>
    <p:extLst>
      <p:ext uri="{BB962C8B-B14F-4D97-AF65-F5344CB8AC3E}">
        <p14:creationId xmlns:p14="http://schemas.microsoft.com/office/powerpoint/2010/main" val="1924835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72" y="361950"/>
            <a:ext cx="8928028" cy="857250"/>
          </a:xfrm>
        </p:spPr>
        <p:txBody>
          <a:bodyPr/>
          <a:lstStyle/>
          <a:p>
            <a:pPr algn="ctr"/>
            <a:r>
              <a:rPr lang="en-US" sz="3200" dirty="0"/>
              <a:t>The Prevalence of “Older” Adults with HIV Continues to Rise</a:t>
            </a:r>
            <a:br>
              <a:rPr lang="en-US" sz="3200" dirty="0"/>
            </a:br>
            <a:endParaRPr lang="en-US" sz="32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762000" y="971550"/>
            <a:ext cx="7239000" cy="3757862"/>
          </a:xfrm>
          <a:prstGeom prst="rect">
            <a:avLst/>
          </a:prstGeom>
        </p:spPr>
      </p:pic>
      <p:sp>
        <p:nvSpPr>
          <p:cNvPr id="7" name="TextBox 10">
            <a:extLst>
              <a:ext uri="{FF2B5EF4-FFF2-40B4-BE49-F238E27FC236}">
                <a16:creationId xmlns:a16="http://schemas.microsoft.com/office/drawing/2014/main" id="{3CEE198B-8196-0325-013B-D65A0E9ABE84}"/>
              </a:ext>
            </a:extLst>
          </p:cNvPr>
          <p:cNvSpPr txBox="1">
            <a:spLocks noChangeArrowheads="1"/>
          </p:cNvSpPr>
          <p:nvPr/>
        </p:nvSpPr>
        <p:spPr bwMode="auto">
          <a:xfrm>
            <a:off x="3733800" y="4750367"/>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CDC; Smit et al., 2015 </a:t>
            </a:r>
          </a:p>
        </p:txBody>
      </p:sp>
      <p:sp>
        <p:nvSpPr>
          <p:cNvPr id="8" name="Rectangle 7">
            <a:extLst>
              <a:ext uri="{FF2B5EF4-FFF2-40B4-BE49-F238E27FC236}">
                <a16:creationId xmlns:a16="http://schemas.microsoft.com/office/drawing/2014/main" id="{44A6FE98-DBF4-5F4B-53CA-BA41C29D3331}"/>
              </a:ext>
            </a:extLst>
          </p:cNvPr>
          <p:cNvSpPr>
            <a:spLocks noChangeArrowheads="1"/>
          </p:cNvSpPr>
          <p:nvPr/>
        </p:nvSpPr>
        <p:spPr bwMode="auto">
          <a:xfrm>
            <a:off x="5791200" y="1143000"/>
            <a:ext cx="2057400" cy="3181350"/>
          </a:xfrm>
          <a:prstGeom prst="rect">
            <a:avLst/>
          </a:prstGeom>
          <a:solidFill>
            <a:srgbClr val="82001A">
              <a:alpha val="23921"/>
            </a:srgbClr>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spTree>
    <p:extLst>
      <p:ext uri="{BB962C8B-B14F-4D97-AF65-F5344CB8AC3E}">
        <p14:creationId xmlns:p14="http://schemas.microsoft.com/office/powerpoint/2010/main" val="133672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150"/>
            <a:ext cx="9220200" cy="857250"/>
          </a:xfrm>
        </p:spPr>
        <p:txBody>
          <a:bodyPr/>
          <a:lstStyle/>
          <a:p>
            <a:pPr algn="ctr"/>
            <a:r>
              <a:rPr lang="en-US" sz="3600" dirty="0"/>
              <a:t>HIV and Age Confer Additive Risk of Neurocognitive Impairment</a:t>
            </a:r>
            <a:br>
              <a:rPr lang="en-US" sz="3600" dirty="0"/>
            </a:br>
            <a:endParaRPr lang="en-US" sz="3600"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28</a:t>
            </a:fld>
            <a:endParaRPr lang="en-US" dirty="0"/>
          </a:p>
        </p:txBody>
      </p:sp>
      <p:pic>
        <p:nvPicPr>
          <p:cNvPr id="6" name="Picture 5"/>
          <p:cNvPicPr>
            <a:picLocks noChangeAspect="1"/>
          </p:cNvPicPr>
          <p:nvPr/>
        </p:nvPicPr>
        <p:blipFill>
          <a:blip r:embed="rId2"/>
          <a:stretch>
            <a:fillRect/>
          </a:stretch>
        </p:blipFill>
        <p:spPr>
          <a:xfrm>
            <a:off x="326354" y="810292"/>
            <a:ext cx="8991600" cy="4067710"/>
          </a:xfrm>
          <a:prstGeom prst="rect">
            <a:avLst/>
          </a:prstGeom>
        </p:spPr>
      </p:pic>
      <p:sp>
        <p:nvSpPr>
          <p:cNvPr id="7" name="Rectangle 6">
            <a:extLst>
              <a:ext uri="{FF2B5EF4-FFF2-40B4-BE49-F238E27FC236}">
                <a16:creationId xmlns:a16="http://schemas.microsoft.com/office/drawing/2014/main" id="{DF5B3743-E44F-6472-EEEF-BC338066D1FD}"/>
              </a:ext>
            </a:extLst>
          </p:cNvPr>
          <p:cNvSpPr>
            <a:spLocks noChangeArrowheads="1"/>
          </p:cNvSpPr>
          <p:nvPr/>
        </p:nvSpPr>
        <p:spPr bwMode="auto">
          <a:xfrm>
            <a:off x="3124200" y="4750367"/>
            <a:ext cx="339590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R01 MH073419 (Woods), P30 MH062512 (HNRC)</a:t>
            </a:r>
          </a:p>
        </p:txBody>
      </p:sp>
      <p:sp>
        <p:nvSpPr>
          <p:cNvPr id="3" name="Rectangle 2">
            <a:extLst>
              <a:ext uri="{FF2B5EF4-FFF2-40B4-BE49-F238E27FC236}">
                <a16:creationId xmlns:a16="http://schemas.microsoft.com/office/drawing/2014/main" id="{2F1C3C2A-7BFF-CE0C-4DE9-0F159D2717ED}"/>
              </a:ext>
            </a:extLst>
          </p:cNvPr>
          <p:cNvSpPr/>
          <p:nvPr/>
        </p:nvSpPr>
        <p:spPr>
          <a:xfrm>
            <a:off x="1524000" y="4095750"/>
            <a:ext cx="556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1EE5135-EC45-0815-40E1-C8501E2D5696}"/>
              </a:ext>
            </a:extLst>
          </p:cNvPr>
          <p:cNvSpPr txBox="1"/>
          <p:nvPr/>
        </p:nvSpPr>
        <p:spPr>
          <a:xfrm>
            <a:off x="1524000" y="4167485"/>
            <a:ext cx="1371600" cy="461665"/>
          </a:xfrm>
          <a:prstGeom prst="rect">
            <a:avLst/>
          </a:prstGeom>
          <a:noFill/>
        </p:spPr>
        <p:txBody>
          <a:bodyPr wrap="square" rtlCol="0">
            <a:spAutoFit/>
          </a:bodyPr>
          <a:lstStyle/>
          <a:p>
            <a:pPr algn="ctr"/>
            <a:r>
              <a:rPr lang="en-US" sz="1200" b="1" dirty="0"/>
              <a:t>Younger person without HIV</a:t>
            </a:r>
          </a:p>
        </p:txBody>
      </p:sp>
      <p:sp>
        <p:nvSpPr>
          <p:cNvPr id="8" name="TextBox 7">
            <a:extLst>
              <a:ext uri="{FF2B5EF4-FFF2-40B4-BE49-F238E27FC236}">
                <a16:creationId xmlns:a16="http://schemas.microsoft.com/office/drawing/2014/main" id="{E3DCFDF0-3E2A-CF2C-3D93-935AA3559902}"/>
              </a:ext>
            </a:extLst>
          </p:cNvPr>
          <p:cNvSpPr txBox="1"/>
          <p:nvPr/>
        </p:nvSpPr>
        <p:spPr>
          <a:xfrm>
            <a:off x="3048000" y="4167485"/>
            <a:ext cx="1371600" cy="461665"/>
          </a:xfrm>
          <a:prstGeom prst="rect">
            <a:avLst/>
          </a:prstGeom>
          <a:noFill/>
        </p:spPr>
        <p:txBody>
          <a:bodyPr wrap="square" rtlCol="0">
            <a:spAutoFit/>
          </a:bodyPr>
          <a:lstStyle/>
          <a:p>
            <a:pPr algn="ctr"/>
            <a:r>
              <a:rPr lang="en-US" sz="1200" b="1" dirty="0"/>
              <a:t>Older person without HIV</a:t>
            </a:r>
          </a:p>
        </p:txBody>
      </p:sp>
      <p:sp>
        <p:nvSpPr>
          <p:cNvPr id="9" name="TextBox 8">
            <a:extLst>
              <a:ext uri="{FF2B5EF4-FFF2-40B4-BE49-F238E27FC236}">
                <a16:creationId xmlns:a16="http://schemas.microsoft.com/office/drawing/2014/main" id="{14E61153-8BC3-DAAB-834A-78BA1FF43959}"/>
              </a:ext>
            </a:extLst>
          </p:cNvPr>
          <p:cNvSpPr txBox="1"/>
          <p:nvPr/>
        </p:nvSpPr>
        <p:spPr>
          <a:xfrm>
            <a:off x="4343400" y="4167485"/>
            <a:ext cx="1371600" cy="461665"/>
          </a:xfrm>
          <a:prstGeom prst="rect">
            <a:avLst/>
          </a:prstGeom>
          <a:noFill/>
        </p:spPr>
        <p:txBody>
          <a:bodyPr wrap="square" rtlCol="0">
            <a:spAutoFit/>
          </a:bodyPr>
          <a:lstStyle/>
          <a:p>
            <a:pPr algn="ctr"/>
            <a:r>
              <a:rPr lang="en-US" sz="1200" b="1" dirty="0"/>
              <a:t>Younger person with HIV</a:t>
            </a:r>
          </a:p>
        </p:txBody>
      </p:sp>
      <p:sp>
        <p:nvSpPr>
          <p:cNvPr id="10" name="TextBox 9">
            <a:extLst>
              <a:ext uri="{FF2B5EF4-FFF2-40B4-BE49-F238E27FC236}">
                <a16:creationId xmlns:a16="http://schemas.microsoft.com/office/drawing/2014/main" id="{5A9C424E-60EB-09AE-D0BA-C1331BF4CCB9}"/>
              </a:ext>
            </a:extLst>
          </p:cNvPr>
          <p:cNvSpPr txBox="1"/>
          <p:nvPr/>
        </p:nvSpPr>
        <p:spPr>
          <a:xfrm>
            <a:off x="5791200" y="4167485"/>
            <a:ext cx="1143000" cy="461665"/>
          </a:xfrm>
          <a:prstGeom prst="rect">
            <a:avLst/>
          </a:prstGeom>
          <a:noFill/>
        </p:spPr>
        <p:txBody>
          <a:bodyPr wrap="square" rtlCol="0">
            <a:spAutoFit/>
          </a:bodyPr>
          <a:lstStyle/>
          <a:p>
            <a:pPr algn="ctr"/>
            <a:r>
              <a:rPr lang="en-US" sz="1200" b="1" dirty="0"/>
              <a:t>Older person with HIV</a:t>
            </a:r>
          </a:p>
        </p:txBody>
      </p:sp>
    </p:spTree>
    <p:extLst>
      <p:ext uri="{BB962C8B-B14F-4D97-AF65-F5344CB8AC3E}">
        <p14:creationId xmlns:p14="http://schemas.microsoft.com/office/powerpoint/2010/main" val="378643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54" y="133350"/>
            <a:ext cx="8489703" cy="857250"/>
          </a:xfrm>
        </p:spPr>
        <p:txBody>
          <a:bodyPr/>
          <a:lstStyle/>
          <a:p>
            <a:pPr algn="ctr"/>
            <a:r>
              <a:rPr lang="en-US" sz="3600" dirty="0"/>
              <a:t>The Alzheimer’s Disease (AD) Hypothesis of Aging and HAND</a:t>
            </a:r>
          </a:p>
        </p:txBody>
      </p:sp>
      <p:sp>
        <p:nvSpPr>
          <p:cNvPr id="3" name="Content Placeholder 2"/>
          <p:cNvSpPr>
            <a:spLocks noGrp="1"/>
          </p:cNvSpPr>
          <p:nvPr>
            <p:ph sz="half" idx="1"/>
          </p:nvPr>
        </p:nvSpPr>
        <p:spPr>
          <a:xfrm>
            <a:off x="0" y="1302537"/>
            <a:ext cx="4876800" cy="3376744"/>
          </a:xfrm>
        </p:spPr>
        <p:txBody>
          <a:bodyPr>
            <a:normAutofit fontScale="92500" lnSpcReduction="10000"/>
          </a:bodyPr>
          <a:lstStyle/>
          <a:p>
            <a:r>
              <a:rPr lang="en-US" sz="2200" b="1" dirty="0"/>
              <a:t>Most common cause of dementia in aging</a:t>
            </a:r>
          </a:p>
          <a:p>
            <a:r>
              <a:rPr lang="en-US" sz="2200" b="1" dirty="0"/>
              <a:t>Progressive</a:t>
            </a:r>
          </a:p>
          <a:p>
            <a:pPr lvl="1"/>
            <a:r>
              <a:rPr lang="en-US" sz="2200" dirty="0"/>
              <a:t>Amyloid plaques and neurofibrillary tangles</a:t>
            </a:r>
          </a:p>
          <a:p>
            <a:pPr lvl="2"/>
            <a:r>
              <a:rPr lang="en-US" sz="1900" dirty="0"/>
              <a:t>Especially in the medial temporal lobes</a:t>
            </a:r>
          </a:p>
          <a:p>
            <a:r>
              <a:rPr lang="en-US" sz="2200" b="1" dirty="0"/>
              <a:t>Neurocognitive profile</a:t>
            </a:r>
          </a:p>
          <a:p>
            <a:pPr lvl="1"/>
            <a:r>
              <a:rPr lang="en-US" sz="2200" dirty="0"/>
              <a:t>Rapid forgetting, semantic memory failures, aphasia, dyspraxia</a:t>
            </a:r>
          </a:p>
          <a:p>
            <a:endParaRPr lang="en-US" dirty="0"/>
          </a:p>
        </p:txBody>
      </p:sp>
      <p:sp>
        <p:nvSpPr>
          <p:cNvPr id="4" name="Content Placeholder 3"/>
          <p:cNvSpPr>
            <a:spLocks noGrp="1"/>
          </p:cNvSpPr>
          <p:nvPr>
            <p:ph sz="half" idx="2"/>
          </p:nvPr>
        </p:nvSpPr>
        <p:spPr>
          <a:xfrm>
            <a:off x="4861560" y="1297643"/>
            <a:ext cx="4876800" cy="3477006"/>
          </a:xfrm>
        </p:spPr>
        <p:txBody>
          <a:bodyPr>
            <a:normAutofit fontScale="62500" lnSpcReduction="20000"/>
          </a:bodyPr>
          <a:lstStyle/>
          <a:p>
            <a:r>
              <a:rPr lang="en-US" b="1" dirty="0"/>
              <a:t>Shared HAND-AD risk factors</a:t>
            </a:r>
          </a:p>
          <a:p>
            <a:pPr lvl="1"/>
            <a:r>
              <a:rPr lang="en-US" sz="2900" dirty="0"/>
              <a:t>Age*</a:t>
            </a:r>
          </a:p>
          <a:p>
            <a:pPr lvl="1"/>
            <a:r>
              <a:rPr lang="en-US" sz="2900" dirty="0"/>
              <a:t>Apolipoprotein E gene (</a:t>
            </a:r>
            <a:r>
              <a:rPr lang="en-US" sz="2000" dirty="0"/>
              <a:t>APOE-e4</a:t>
            </a:r>
            <a:r>
              <a:rPr lang="en-US" sz="2900" dirty="0"/>
              <a:t>)*</a:t>
            </a:r>
          </a:p>
          <a:p>
            <a:pPr lvl="1"/>
            <a:r>
              <a:rPr lang="en-US" sz="2900" dirty="0"/>
              <a:t>Lipid</a:t>
            </a:r>
          </a:p>
          <a:p>
            <a:r>
              <a:rPr lang="en-US" b="1" dirty="0"/>
              <a:t>Neuroanatomy</a:t>
            </a:r>
          </a:p>
          <a:p>
            <a:pPr lvl="1"/>
            <a:r>
              <a:rPr lang="en-US" sz="2900" dirty="0"/>
              <a:t>Hippocampus and Medial Temporal Lobes (MTL)*</a:t>
            </a:r>
          </a:p>
          <a:p>
            <a:r>
              <a:rPr lang="en-US" b="1" dirty="0"/>
              <a:t>Biomarkers</a:t>
            </a:r>
          </a:p>
          <a:p>
            <a:pPr lvl="1"/>
            <a:r>
              <a:rPr lang="en-US" sz="2900" dirty="0"/>
              <a:t>Amyloid beta*</a:t>
            </a:r>
          </a:p>
          <a:p>
            <a:pPr lvl="1"/>
            <a:r>
              <a:rPr lang="en-US" sz="2900" dirty="0"/>
              <a:t>Tau*</a:t>
            </a:r>
          </a:p>
          <a:p>
            <a:r>
              <a:rPr lang="en-US" b="1" dirty="0"/>
              <a:t>Neuropathology</a:t>
            </a:r>
          </a:p>
          <a:p>
            <a:pPr lvl="1"/>
            <a:r>
              <a:rPr lang="en-US" sz="2900" dirty="0"/>
              <a:t>Amyloid plaques *</a:t>
            </a:r>
          </a:p>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29</a:t>
            </a:fld>
            <a:endParaRPr lang="en-US" dirty="0"/>
          </a:p>
        </p:txBody>
      </p:sp>
    </p:spTree>
    <p:extLst>
      <p:ext uri="{BB962C8B-B14F-4D97-AF65-F5344CB8AC3E}">
        <p14:creationId xmlns:p14="http://schemas.microsoft.com/office/powerpoint/2010/main" val="266619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9450" y="1504950"/>
            <a:ext cx="8315569" cy="1257299"/>
          </a:xfrm>
        </p:spPr>
        <p:txBody>
          <a:bodyPr>
            <a:normAutofit fontScale="25000" lnSpcReduction="20000"/>
          </a:bodyPr>
          <a:lstStyle/>
          <a:p>
            <a:pPr indent="-342900">
              <a:buFont typeface="Arial" panose="020B0604020202020204" pitchFamily="34" charset="0"/>
              <a:buChar char="•"/>
            </a:pPr>
            <a:r>
              <a:rPr lang="en-US" sz="7200" dirty="0"/>
              <a:t>I receive research funding from the National Institutes of Health (NIH) and University of Houston</a:t>
            </a:r>
          </a:p>
          <a:p>
            <a:pPr marL="0" indent="0">
              <a:buNone/>
            </a:pPr>
            <a:endParaRPr lang="en-US" sz="7200" dirty="0"/>
          </a:p>
          <a:p>
            <a:pPr indent="-342900">
              <a:buFont typeface="Arial" panose="020B0604020202020204" pitchFamily="34" charset="0"/>
              <a:buChar char="•"/>
            </a:pPr>
            <a:r>
              <a:rPr lang="en-US" sz="7200" dirty="0"/>
              <a:t>I receive salary support from Harris Health</a:t>
            </a:r>
          </a:p>
          <a:p>
            <a:pPr marL="0" indent="0">
              <a:buNone/>
            </a:pPr>
            <a:endParaRPr lang="en-US" sz="7200" dirty="0"/>
          </a:p>
          <a:p>
            <a:pPr indent="-342900">
              <a:buFont typeface="Arial" panose="020B0604020202020204" pitchFamily="34" charset="0"/>
              <a:buChar char="•"/>
            </a:pPr>
            <a:r>
              <a:rPr lang="en-US" sz="7200" dirty="0"/>
              <a:t>I am paid as an Associate Editor for </a:t>
            </a:r>
            <a:r>
              <a:rPr lang="en-US" sz="7200" i="1" dirty="0"/>
              <a:t>Neuropsychology</a:t>
            </a:r>
            <a:r>
              <a:rPr lang="en-US" sz="7200" dirty="0"/>
              <a:t> and </a:t>
            </a:r>
            <a:r>
              <a:rPr lang="en-US" sz="7200" i="1" dirty="0"/>
              <a:t>The Clinical Neuropsychologist</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The contents are those of the author(s) and do not necessarily represent the official views of, nor</a:t>
            </a:r>
            <a:r>
              <a:rPr lang="en-US" sz="1100" dirty="0">
                <a:ea typeface="Calibri" panose="020F0502020204030204" pitchFamily="34" charset="0"/>
                <a:cs typeface="Times New Roman" panose="02020603050405020304" pitchFamily="18" charset="0"/>
              </a:rPr>
              <a:t> does mention of trade names, commercial practices, or organizations imply </a:t>
            </a:r>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an endorsement by HRSA, HHS, or the U.S. Government. For more information, please visit HRSA.gov. </a:t>
            </a:r>
            <a:r>
              <a:rPr lang="en-US" sz="1100" i="1" dirty="0">
                <a:latin typeface="Calibri" panose="020F0502020204030204" pitchFamily="34" charset="0"/>
                <a:ea typeface="Calibri" panose="020F0502020204030204" pitchFamily="34" charset="0"/>
                <a:cs typeface="Calibri" panose="020F0502020204030204" pitchFamily="34" charset="0"/>
              </a:rPr>
              <a:t>Any trade/brand names for products mentioned during this presentation are for training and identification purposes only.</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60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lstStyle/>
          <a:p>
            <a:pPr algn="ctr"/>
            <a:r>
              <a:rPr lang="en-US" sz="3600" dirty="0"/>
              <a:t>No Evidence for an AD Memory Profile in Older People with HIV (PWH)</a:t>
            </a:r>
          </a:p>
        </p:txBody>
      </p:sp>
      <p:sp>
        <p:nvSpPr>
          <p:cNvPr id="5" name="Slide Number Placeholder 4"/>
          <p:cNvSpPr>
            <a:spLocks noGrp="1"/>
          </p:cNvSpPr>
          <p:nvPr>
            <p:ph type="sldNum" sz="quarter" idx="12"/>
          </p:nvPr>
        </p:nvSpPr>
        <p:spPr/>
        <p:txBody>
          <a:bodyPr/>
          <a:lstStyle/>
          <a:p>
            <a:fld id="{6E2D2B3B-882E-40F3-A32F-6DD516915044}" type="slidenum">
              <a:rPr lang="en-US" smtClean="0"/>
              <a:pPr/>
              <a:t>30</a:t>
            </a:fld>
            <a:endParaRPr lang="en-US" dirty="0"/>
          </a:p>
        </p:txBody>
      </p:sp>
      <p:pic>
        <p:nvPicPr>
          <p:cNvPr id="6" name="Picture 5"/>
          <p:cNvPicPr>
            <a:picLocks noChangeAspect="1"/>
          </p:cNvPicPr>
          <p:nvPr/>
        </p:nvPicPr>
        <p:blipFill>
          <a:blip r:embed="rId2"/>
          <a:stretch>
            <a:fillRect/>
          </a:stretch>
        </p:blipFill>
        <p:spPr>
          <a:xfrm>
            <a:off x="1143000" y="898190"/>
            <a:ext cx="6705600" cy="3831222"/>
          </a:xfrm>
          <a:prstGeom prst="rect">
            <a:avLst/>
          </a:prstGeom>
        </p:spPr>
      </p:pic>
      <p:sp>
        <p:nvSpPr>
          <p:cNvPr id="7" name="Rectangle 13">
            <a:extLst>
              <a:ext uri="{FF2B5EF4-FFF2-40B4-BE49-F238E27FC236}">
                <a16:creationId xmlns:a16="http://schemas.microsoft.com/office/drawing/2014/main" id="{7C4A15DE-B53F-AD40-B68D-31193571F566}"/>
              </a:ext>
            </a:extLst>
          </p:cNvPr>
          <p:cNvSpPr>
            <a:spLocks noChangeArrowheads="1"/>
          </p:cNvSpPr>
          <p:nvPr/>
        </p:nvSpPr>
        <p:spPr bwMode="auto">
          <a:xfrm>
            <a:off x="3962400" y="4750367"/>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Scott et al., 2011</a:t>
            </a:r>
          </a:p>
        </p:txBody>
      </p:sp>
      <p:sp>
        <p:nvSpPr>
          <p:cNvPr id="8" name="Rectangle 7">
            <a:extLst>
              <a:ext uri="{FF2B5EF4-FFF2-40B4-BE49-F238E27FC236}">
                <a16:creationId xmlns:a16="http://schemas.microsoft.com/office/drawing/2014/main" id="{13FF60FB-4DBF-EA1F-BD5F-A147CDF6712F}"/>
              </a:ext>
            </a:extLst>
          </p:cNvPr>
          <p:cNvSpPr/>
          <p:nvPr/>
        </p:nvSpPr>
        <p:spPr>
          <a:xfrm>
            <a:off x="2209800" y="4324350"/>
            <a:ext cx="5486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3D1121-18A0-B8B6-2E70-129099247729}"/>
              </a:ext>
            </a:extLst>
          </p:cNvPr>
          <p:cNvSpPr txBox="1"/>
          <p:nvPr/>
        </p:nvSpPr>
        <p:spPr>
          <a:xfrm>
            <a:off x="2133600" y="4319885"/>
            <a:ext cx="1371600" cy="461665"/>
          </a:xfrm>
          <a:prstGeom prst="rect">
            <a:avLst/>
          </a:prstGeom>
          <a:noFill/>
        </p:spPr>
        <p:txBody>
          <a:bodyPr wrap="square" rtlCol="0">
            <a:spAutoFit/>
          </a:bodyPr>
          <a:lstStyle/>
          <a:p>
            <a:pPr algn="ctr"/>
            <a:r>
              <a:rPr lang="en-US" sz="1200" b="1" dirty="0"/>
              <a:t>Younger person without HIV</a:t>
            </a:r>
          </a:p>
        </p:txBody>
      </p:sp>
      <p:sp>
        <p:nvSpPr>
          <p:cNvPr id="10" name="TextBox 9">
            <a:extLst>
              <a:ext uri="{FF2B5EF4-FFF2-40B4-BE49-F238E27FC236}">
                <a16:creationId xmlns:a16="http://schemas.microsoft.com/office/drawing/2014/main" id="{AD9BE9F1-E38F-53BA-34E4-1EB78D9144A0}"/>
              </a:ext>
            </a:extLst>
          </p:cNvPr>
          <p:cNvSpPr txBox="1"/>
          <p:nvPr/>
        </p:nvSpPr>
        <p:spPr>
          <a:xfrm>
            <a:off x="3505200" y="4319885"/>
            <a:ext cx="1371600" cy="461665"/>
          </a:xfrm>
          <a:prstGeom prst="rect">
            <a:avLst/>
          </a:prstGeom>
          <a:noFill/>
        </p:spPr>
        <p:txBody>
          <a:bodyPr wrap="square" rtlCol="0">
            <a:spAutoFit/>
          </a:bodyPr>
          <a:lstStyle/>
          <a:p>
            <a:pPr algn="ctr"/>
            <a:r>
              <a:rPr lang="en-US" sz="1200" b="1" dirty="0"/>
              <a:t>Older person without HIV</a:t>
            </a:r>
          </a:p>
        </p:txBody>
      </p:sp>
      <p:sp>
        <p:nvSpPr>
          <p:cNvPr id="11" name="TextBox 10">
            <a:extLst>
              <a:ext uri="{FF2B5EF4-FFF2-40B4-BE49-F238E27FC236}">
                <a16:creationId xmlns:a16="http://schemas.microsoft.com/office/drawing/2014/main" id="{887AC562-2569-375D-B463-BD5CAA333171}"/>
              </a:ext>
            </a:extLst>
          </p:cNvPr>
          <p:cNvSpPr txBox="1"/>
          <p:nvPr/>
        </p:nvSpPr>
        <p:spPr>
          <a:xfrm>
            <a:off x="4953000" y="4319885"/>
            <a:ext cx="1371600" cy="461665"/>
          </a:xfrm>
          <a:prstGeom prst="rect">
            <a:avLst/>
          </a:prstGeom>
          <a:noFill/>
        </p:spPr>
        <p:txBody>
          <a:bodyPr wrap="square" rtlCol="0">
            <a:spAutoFit/>
          </a:bodyPr>
          <a:lstStyle/>
          <a:p>
            <a:pPr algn="ctr"/>
            <a:r>
              <a:rPr lang="en-US" sz="1200" b="1" dirty="0"/>
              <a:t>Younger person with HIV</a:t>
            </a:r>
          </a:p>
        </p:txBody>
      </p:sp>
      <p:sp>
        <p:nvSpPr>
          <p:cNvPr id="12" name="TextBox 11">
            <a:extLst>
              <a:ext uri="{FF2B5EF4-FFF2-40B4-BE49-F238E27FC236}">
                <a16:creationId xmlns:a16="http://schemas.microsoft.com/office/drawing/2014/main" id="{481FD0BB-3C0D-78D2-1D15-BAD557DF9DA1}"/>
              </a:ext>
            </a:extLst>
          </p:cNvPr>
          <p:cNvSpPr txBox="1"/>
          <p:nvPr/>
        </p:nvSpPr>
        <p:spPr>
          <a:xfrm>
            <a:off x="6553200" y="4319885"/>
            <a:ext cx="1143000" cy="461665"/>
          </a:xfrm>
          <a:prstGeom prst="rect">
            <a:avLst/>
          </a:prstGeom>
          <a:noFill/>
        </p:spPr>
        <p:txBody>
          <a:bodyPr wrap="square" rtlCol="0">
            <a:spAutoFit/>
          </a:bodyPr>
          <a:lstStyle/>
          <a:p>
            <a:pPr algn="ctr"/>
            <a:r>
              <a:rPr lang="en-US" sz="1200" b="1" dirty="0"/>
              <a:t>Older person with HIV</a:t>
            </a:r>
          </a:p>
        </p:txBody>
      </p:sp>
    </p:spTree>
    <p:extLst>
      <p:ext uri="{BB962C8B-B14F-4D97-AF65-F5344CB8AC3E}">
        <p14:creationId xmlns:p14="http://schemas.microsoft.com/office/powerpoint/2010/main" val="3053515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9172"/>
            <a:ext cx="9004228" cy="857250"/>
          </a:xfrm>
        </p:spPr>
        <p:txBody>
          <a:bodyPr/>
          <a:lstStyle/>
          <a:p>
            <a:pPr algn="ctr"/>
            <a:r>
              <a:rPr lang="en-US" sz="3200" dirty="0"/>
              <a:t>Elevated Rates of SCD and MCI in HIV Disease</a:t>
            </a:r>
          </a:p>
        </p:txBody>
      </p:sp>
      <p:pic>
        <p:nvPicPr>
          <p:cNvPr id="6" name="Content Placeholder 5"/>
          <p:cNvPicPr>
            <a:picLocks noGrp="1" noChangeAspect="1"/>
          </p:cNvPicPr>
          <p:nvPr>
            <p:ph sz="half" idx="1"/>
          </p:nvPr>
        </p:nvPicPr>
        <p:blipFill>
          <a:blip r:embed="rId2"/>
          <a:stretch>
            <a:fillRect/>
          </a:stretch>
        </p:blipFill>
        <p:spPr>
          <a:xfrm>
            <a:off x="122598" y="1160081"/>
            <a:ext cx="3980074" cy="3189069"/>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31</a:t>
            </a:fld>
            <a:endParaRPr lang="en-US" dirty="0"/>
          </a:p>
        </p:txBody>
      </p:sp>
      <p:pic>
        <p:nvPicPr>
          <p:cNvPr id="7" name="Picture 6"/>
          <p:cNvPicPr>
            <a:picLocks noChangeAspect="1"/>
          </p:cNvPicPr>
          <p:nvPr/>
        </p:nvPicPr>
        <p:blipFill>
          <a:blip r:embed="rId3"/>
          <a:stretch>
            <a:fillRect/>
          </a:stretch>
        </p:blipFill>
        <p:spPr>
          <a:xfrm>
            <a:off x="2106784" y="2332643"/>
            <a:ext cx="542591" cy="499915"/>
          </a:xfrm>
          <a:prstGeom prst="rect">
            <a:avLst/>
          </a:prstGeom>
        </p:spPr>
      </p:pic>
      <p:sp>
        <p:nvSpPr>
          <p:cNvPr id="8" name="TextBox 3">
            <a:extLst>
              <a:ext uri="{FF2B5EF4-FFF2-40B4-BE49-F238E27FC236}">
                <a16:creationId xmlns:a16="http://schemas.microsoft.com/office/drawing/2014/main" id="{7E56BCAA-04D5-ECE8-59DD-42BC88CBD227}"/>
              </a:ext>
            </a:extLst>
          </p:cNvPr>
          <p:cNvSpPr txBox="1">
            <a:spLocks noChangeArrowheads="1"/>
          </p:cNvSpPr>
          <p:nvPr/>
        </p:nvSpPr>
        <p:spPr bwMode="auto">
          <a:xfrm>
            <a:off x="366542" y="4383290"/>
            <a:ext cx="1931988" cy="246063"/>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00" i="1" dirty="0">
                <a:solidFill>
                  <a:srgbClr val="000000"/>
                </a:solidFill>
                <a:latin typeface="+mn-lt"/>
              </a:rPr>
              <a:t>*p</a:t>
            </a:r>
            <a:r>
              <a:rPr lang="en-US" altLang="en-US" sz="1000" dirty="0">
                <a:solidFill>
                  <a:srgbClr val="000000"/>
                </a:solidFill>
                <a:latin typeface="+mn-lt"/>
              </a:rPr>
              <a:t> </a:t>
            </a:r>
            <a:r>
              <a:rPr lang="en-US" altLang="en-US" sz="1000" i="1" dirty="0">
                <a:solidFill>
                  <a:srgbClr val="000000"/>
                </a:solidFill>
                <a:latin typeface="+mn-lt"/>
              </a:rPr>
              <a:t>&lt;</a:t>
            </a:r>
            <a:r>
              <a:rPr lang="en-US" altLang="en-US" sz="1000" dirty="0">
                <a:solidFill>
                  <a:srgbClr val="000000"/>
                </a:solidFill>
                <a:latin typeface="+mn-lt"/>
              </a:rPr>
              <a:t> 0.01, odds ratio = 5.2</a:t>
            </a:r>
            <a:endParaRPr lang="en-US" altLang="en-US" sz="1000" i="1" dirty="0">
              <a:solidFill>
                <a:srgbClr val="000000"/>
              </a:solidFill>
              <a:latin typeface="+mn-lt"/>
            </a:endParaRPr>
          </a:p>
        </p:txBody>
      </p:sp>
      <p:sp>
        <p:nvSpPr>
          <p:cNvPr id="9" name="TextBox 18">
            <a:extLst>
              <a:ext uri="{FF2B5EF4-FFF2-40B4-BE49-F238E27FC236}">
                <a16:creationId xmlns:a16="http://schemas.microsoft.com/office/drawing/2014/main" id="{BF315D36-A955-E841-E701-5CC34471F245}"/>
              </a:ext>
            </a:extLst>
          </p:cNvPr>
          <p:cNvSpPr txBox="1">
            <a:spLocks noChangeArrowheads="1"/>
          </p:cNvSpPr>
          <p:nvPr/>
        </p:nvSpPr>
        <p:spPr bwMode="auto">
          <a:xfrm>
            <a:off x="268492" y="790749"/>
            <a:ext cx="4044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1" dirty="0">
                <a:latin typeface="Arial" panose="020B0604020202020204" pitchFamily="34" charset="0"/>
              </a:rPr>
              <a:t>Subjective Cognitive Decline (SCD)</a:t>
            </a:r>
          </a:p>
        </p:txBody>
      </p:sp>
      <p:sp>
        <p:nvSpPr>
          <p:cNvPr id="10" name="TextBox 2">
            <a:extLst>
              <a:ext uri="{FF2B5EF4-FFF2-40B4-BE49-F238E27FC236}">
                <a16:creationId xmlns:a16="http://schemas.microsoft.com/office/drawing/2014/main" id="{065F1CCE-6FA7-3B00-3C6E-3DDF476CD61F}"/>
              </a:ext>
            </a:extLst>
          </p:cNvPr>
          <p:cNvSpPr txBox="1">
            <a:spLocks noChangeArrowheads="1"/>
          </p:cNvSpPr>
          <p:nvPr/>
        </p:nvSpPr>
        <p:spPr bwMode="auto">
          <a:xfrm>
            <a:off x="5063756" y="790749"/>
            <a:ext cx="3711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b="1" dirty="0">
                <a:latin typeface="Arial" panose="020B0604020202020204" pitchFamily="34" charset="0"/>
              </a:rPr>
              <a:t>Mild Cognitive Impairment (MCI)</a:t>
            </a:r>
          </a:p>
        </p:txBody>
      </p:sp>
      <p:graphicFrame>
        <p:nvGraphicFramePr>
          <p:cNvPr id="11" name="Chart 1">
            <a:extLst>
              <a:ext uri="{FF2B5EF4-FFF2-40B4-BE49-F238E27FC236}">
                <a16:creationId xmlns:a16="http://schemas.microsoft.com/office/drawing/2014/main" id="{B2ACE4B4-33B0-C268-BB84-29043BFEFE85}"/>
              </a:ext>
            </a:extLst>
          </p:cNvPr>
          <p:cNvGraphicFramePr>
            <a:graphicFrameLocks/>
          </p:cNvGraphicFramePr>
          <p:nvPr>
            <p:extLst>
              <p:ext uri="{D42A27DB-BD31-4B8C-83A1-F6EECF244321}">
                <p14:modId xmlns:p14="http://schemas.microsoft.com/office/powerpoint/2010/main" val="116616251"/>
              </p:ext>
            </p:extLst>
          </p:nvPr>
        </p:nvGraphicFramePr>
        <p:xfrm>
          <a:off x="4459083" y="975415"/>
          <a:ext cx="4342152" cy="3494392"/>
        </p:xfrm>
        <a:graphic>
          <a:graphicData uri="http://schemas.openxmlformats.org/presentationml/2006/ole">
            <mc:AlternateContent xmlns:mc="http://schemas.openxmlformats.org/markup-compatibility/2006">
              <mc:Choice xmlns:v="urn:schemas-microsoft-com:vml" Requires="v">
                <p:oleObj name="Chart" r:id="rId4" imgW="4756150" imgH="3790950" progId="Excel.Chart.8">
                  <p:embed/>
                </p:oleObj>
              </mc:Choice>
              <mc:Fallback>
                <p:oleObj name="Chart" r:id="rId4" imgW="4756150" imgH="3790950" progId="Excel.Chart.8">
                  <p:embed/>
                  <p:pic>
                    <p:nvPicPr>
                      <p:cNvPr id="11" name="Chart 1">
                        <a:extLst>
                          <a:ext uri="{FF2B5EF4-FFF2-40B4-BE49-F238E27FC236}">
                            <a16:creationId xmlns:a16="http://schemas.microsoft.com/office/drawing/2014/main" id="{B2ACE4B4-33B0-C268-BB84-29043BFEFE8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9083" y="975415"/>
                        <a:ext cx="4342152" cy="3494392"/>
                      </a:xfrm>
                      <a:prstGeom prst="rect">
                        <a:avLst/>
                      </a:prstGeom>
                      <a:noFill/>
                      <a:ln>
                        <a:noFill/>
                      </a:ln>
                    </p:spPr>
                  </p:pic>
                </p:oleObj>
              </mc:Fallback>
            </mc:AlternateContent>
          </a:graphicData>
        </a:graphic>
      </p:graphicFrame>
      <p:sp>
        <p:nvSpPr>
          <p:cNvPr id="12" name="TextBox 3">
            <a:extLst>
              <a:ext uri="{FF2B5EF4-FFF2-40B4-BE49-F238E27FC236}">
                <a16:creationId xmlns:a16="http://schemas.microsoft.com/office/drawing/2014/main" id="{3D88B62D-6896-006E-37D4-6E2C350ADC8F}"/>
              </a:ext>
            </a:extLst>
          </p:cNvPr>
          <p:cNvSpPr txBox="1">
            <a:spLocks noChangeArrowheads="1"/>
          </p:cNvSpPr>
          <p:nvPr/>
        </p:nvSpPr>
        <p:spPr bwMode="auto">
          <a:xfrm>
            <a:off x="4877867" y="4383291"/>
            <a:ext cx="2041525" cy="246063"/>
          </a:xfrm>
          <a:prstGeom prst="rect">
            <a:avLst/>
          </a:prstGeom>
          <a:noFill/>
          <a:ln>
            <a:noFill/>
          </a:ln>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00" i="1" dirty="0">
                <a:solidFill>
                  <a:srgbClr val="000000"/>
                </a:solidFill>
                <a:latin typeface="+mn-lt"/>
              </a:rPr>
              <a:t>**p</a:t>
            </a:r>
            <a:r>
              <a:rPr lang="en-US" altLang="en-US" sz="1000" dirty="0">
                <a:solidFill>
                  <a:srgbClr val="000000"/>
                </a:solidFill>
                <a:latin typeface="+mn-lt"/>
              </a:rPr>
              <a:t> </a:t>
            </a:r>
            <a:r>
              <a:rPr lang="en-US" altLang="en-US" sz="1000" i="1" dirty="0">
                <a:solidFill>
                  <a:srgbClr val="000000"/>
                </a:solidFill>
                <a:latin typeface="+mn-lt"/>
              </a:rPr>
              <a:t>&lt;</a:t>
            </a:r>
            <a:r>
              <a:rPr lang="en-US" altLang="en-US" sz="1000" dirty="0">
                <a:solidFill>
                  <a:srgbClr val="000000"/>
                </a:solidFill>
                <a:latin typeface="+mn-lt"/>
              </a:rPr>
              <a:t> 0.01, odds ratio = 6.7</a:t>
            </a:r>
            <a:endParaRPr lang="en-US" altLang="en-US" sz="1000" i="1" dirty="0">
              <a:solidFill>
                <a:srgbClr val="000000"/>
              </a:solidFill>
              <a:latin typeface="+mn-lt"/>
            </a:endParaRPr>
          </a:p>
        </p:txBody>
      </p:sp>
      <p:sp>
        <p:nvSpPr>
          <p:cNvPr id="13" name="TextBox 2">
            <a:extLst>
              <a:ext uri="{FF2B5EF4-FFF2-40B4-BE49-F238E27FC236}">
                <a16:creationId xmlns:a16="http://schemas.microsoft.com/office/drawing/2014/main" id="{0D171729-2441-0AC2-5FF8-64612D0D375F}"/>
              </a:ext>
            </a:extLst>
          </p:cNvPr>
          <p:cNvSpPr txBox="1">
            <a:spLocks noChangeArrowheads="1"/>
          </p:cNvSpPr>
          <p:nvPr/>
        </p:nvSpPr>
        <p:spPr bwMode="auto">
          <a:xfrm>
            <a:off x="7696200" y="2512016"/>
            <a:ext cx="487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a:t>
            </a:r>
          </a:p>
        </p:txBody>
      </p:sp>
      <p:sp>
        <p:nvSpPr>
          <p:cNvPr id="14" name="Rectangle 13">
            <a:extLst>
              <a:ext uri="{FF2B5EF4-FFF2-40B4-BE49-F238E27FC236}">
                <a16:creationId xmlns:a16="http://schemas.microsoft.com/office/drawing/2014/main" id="{DB8CDE78-AFBC-55DC-D542-2C21F5EC34D9}"/>
              </a:ext>
            </a:extLst>
          </p:cNvPr>
          <p:cNvSpPr>
            <a:spLocks noChangeArrowheads="1"/>
          </p:cNvSpPr>
          <p:nvPr/>
        </p:nvSpPr>
        <p:spPr bwMode="auto">
          <a:xfrm>
            <a:off x="3048000" y="4775359"/>
            <a:ext cx="3306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US" altLang="en-US" sz="1200" i="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Sheppard et al., 2019; Sheppard et al., 2015</a:t>
            </a:r>
          </a:p>
        </p:txBody>
      </p:sp>
      <p:sp>
        <p:nvSpPr>
          <p:cNvPr id="3" name="Rectangle 2">
            <a:extLst>
              <a:ext uri="{FF2B5EF4-FFF2-40B4-BE49-F238E27FC236}">
                <a16:creationId xmlns:a16="http://schemas.microsoft.com/office/drawing/2014/main" id="{A8EE12F8-AEE2-A002-76E4-191B2FD5092F}"/>
              </a:ext>
            </a:extLst>
          </p:cNvPr>
          <p:cNvSpPr/>
          <p:nvPr/>
        </p:nvSpPr>
        <p:spPr>
          <a:xfrm>
            <a:off x="838200" y="3994750"/>
            <a:ext cx="3048000" cy="329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C9243E-FF17-4FD3-16FE-9F98C7E65983}"/>
              </a:ext>
            </a:extLst>
          </p:cNvPr>
          <p:cNvSpPr txBox="1"/>
          <p:nvPr/>
        </p:nvSpPr>
        <p:spPr>
          <a:xfrm>
            <a:off x="838200" y="3938885"/>
            <a:ext cx="1371600" cy="461665"/>
          </a:xfrm>
          <a:prstGeom prst="rect">
            <a:avLst/>
          </a:prstGeom>
          <a:noFill/>
        </p:spPr>
        <p:txBody>
          <a:bodyPr wrap="square" rtlCol="0">
            <a:spAutoFit/>
          </a:bodyPr>
          <a:lstStyle/>
          <a:p>
            <a:pPr algn="ctr"/>
            <a:r>
              <a:rPr lang="en-US" sz="1200" b="1" dirty="0">
                <a:solidFill>
                  <a:schemeClr val="bg1"/>
                </a:solidFill>
              </a:rPr>
              <a:t>Older person without HIV</a:t>
            </a:r>
          </a:p>
        </p:txBody>
      </p:sp>
      <p:sp>
        <p:nvSpPr>
          <p:cNvPr id="15" name="TextBox 14">
            <a:extLst>
              <a:ext uri="{FF2B5EF4-FFF2-40B4-BE49-F238E27FC236}">
                <a16:creationId xmlns:a16="http://schemas.microsoft.com/office/drawing/2014/main" id="{10E62B20-6184-0B2A-98CE-2DDBE615A761}"/>
              </a:ext>
            </a:extLst>
          </p:cNvPr>
          <p:cNvSpPr txBox="1"/>
          <p:nvPr/>
        </p:nvSpPr>
        <p:spPr>
          <a:xfrm>
            <a:off x="2743200" y="3938885"/>
            <a:ext cx="1143000" cy="461665"/>
          </a:xfrm>
          <a:prstGeom prst="rect">
            <a:avLst/>
          </a:prstGeom>
          <a:noFill/>
        </p:spPr>
        <p:txBody>
          <a:bodyPr wrap="square" rtlCol="0">
            <a:spAutoFit/>
          </a:bodyPr>
          <a:lstStyle/>
          <a:p>
            <a:pPr algn="ctr"/>
            <a:r>
              <a:rPr lang="en-US" sz="1200" b="1" dirty="0">
                <a:solidFill>
                  <a:schemeClr val="bg1"/>
                </a:solidFill>
              </a:rPr>
              <a:t>Older person with HIV</a:t>
            </a:r>
          </a:p>
        </p:txBody>
      </p:sp>
    </p:spTree>
    <p:extLst>
      <p:ext uri="{BB962C8B-B14F-4D97-AF65-F5344CB8AC3E}">
        <p14:creationId xmlns:p14="http://schemas.microsoft.com/office/powerpoint/2010/main" val="2126986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603"/>
            <a:ext cx="9004228" cy="857250"/>
          </a:xfrm>
        </p:spPr>
        <p:txBody>
          <a:bodyPr/>
          <a:lstStyle/>
          <a:p>
            <a:pPr algn="ctr"/>
            <a:r>
              <a:rPr lang="en-US" dirty="0"/>
              <a:t>Apathy in HIV Disease: Why Care?</a:t>
            </a:r>
          </a:p>
        </p:txBody>
      </p:sp>
      <p:sp>
        <p:nvSpPr>
          <p:cNvPr id="5" name="Slide Number Placeholder 4"/>
          <p:cNvSpPr>
            <a:spLocks noGrp="1"/>
          </p:cNvSpPr>
          <p:nvPr>
            <p:ph type="sldNum" sz="quarter" idx="12"/>
          </p:nvPr>
        </p:nvSpPr>
        <p:spPr/>
        <p:txBody>
          <a:bodyPr/>
          <a:lstStyle/>
          <a:p>
            <a:fld id="{6E2D2B3B-882E-40F3-A32F-6DD516915044}" type="slidenum">
              <a:rPr lang="en-US" smtClean="0"/>
              <a:pPr/>
              <a:t>32</a:t>
            </a:fld>
            <a:endParaRPr lang="en-US" dirty="0"/>
          </a:p>
        </p:txBody>
      </p:sp>
      <p:pic>
        <p:nvPicPr>
          <p:cNvPr id="6" name="Picture 5"/>
          <p:cNvPicPr>
            <a:picLocks noChangeAspect="1"/>
          </p:cNvPicPr>
          <p:nvPr/>
        </p:nvPicPr>
        <p:blipFill>
          <a:blip r:embed="rId2"/>
          <a:stretch>
            <a:fillRect/>
          </a:stretch>
        </p:blipFill>
        <p:spPr>
          <a:xfrm>
            <a:off x="683123" y="514350"/>
            <a:ext cx="3810000" cy="2355122"/>
          </a:xfrm>
          <a:prstGeom prst="rect">
            <a:avLst/>
          </a:prstGeom>
        </p:spPr>
      </p:pic>
      <p:pic>
        <p:nvPicPr>
          <p:cNvPr id="7" name="Picture 6"/>
          <p:cNvPicPr>
            <a:picLocks noChangeAspect="1"/>
          </p:cNvPicPr>
          <p:nvPr/>
        </p:nvPicPr>
        <p:blipFill>
          <a:blip r:embed="rId3"/>
          <a:stretch>
            <a:fillRect/>
          </a:stretch>
        </p:blipFill>
        <p:spPr>
          <a:xfrm>
            <a:off x="4953000" y="666750"/>
            <a:ext cx="3936710" cy="2570109"/>
          </a:xfrm>
          <a:prstGeom prst="rect">
            <a:avLst/>
          </a:prstGeom>
        </p:spPr>
      </p:pic>
      <p:pic>
        <p:nvPicPr>
          <p:cNvPr id="8" name="Picture 7"/>
          <p:cNvPicPr>
            <a:picLocks noChangeAspect="1"/>
          </p:cNvPicPr>
          <p:nvPr/>
        </p:nvPicPr>
        <p:blipFill>
          <a:blip r:embed="rId4"/>
          <a:stretch>
            <a:fillRect/>
          </a:stretch>
        </p:blipFill>
        <p:spPr>
          <a:xfrm>
            <a:off x="859476" y="2766849"/>
            <a:ext cx="4017612" cy="1852862"/>
          </a:xfrm>
          <a:prstGeom prst="rect">
            <a:avLst/>
          </a:prstGeom>
        </p:spPr>
      </p:pic>
      <p:pic>
        <p:nvPicPr>
          <p:cNvPr id="9" name="Picture 8"/>
          <p:cNvPicPr>
            <a:picLocks noChangeAspect="1"/>
          </p:cNvPicPr>
          <p:nvPr/>
        </p:nvPicPr>
        <p:blipFill>
          <a:blip r:embed="rId5"/>
          <a:stretch>
            <a:fillRect/>
          </a:stretch>
        </p:blipFill>
        <p:spPr>
          <a:xfrm>
            <a:off x="3581400" y="4785940"/>
            <a:ext cx="2109399" cy="323116"/>
          </a:xfrm>
          <a:prstGeom prst="rect">
            <a:avLst/>
          </a:prstGeom>
        </p:spPr>
      </p:pic>
      <p:sp>
        <p:nvSpPr>
          <p:cNvPr id="3" name="Rectangle 2">
            <a:extLst>
              <a:ext uri="{FF2B5EF4-FFF2-40B4-BE49-F238E27FC236}">
                <a16:creationId xmlns:a16="http://schemas.microsoft.com/office/drawing/2014/main" id="{AD952936-39DA-6E53-B443-F1F96EDCED00}"/>
              </a:ext>
            </a:extLst>
          </p:cNvPr>
          <p:cNvSpPr/>
          <p:nvPr/>
        </p:nvSpPr>
        <p:spPr>
          <a:xfrm>
            <a:off x="1447800" y="2571750"/>
            <a:ext cx="2819400" cy="268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FC4CA9-CF56-2DC2-1BB4-21601BCAE000}"/>
              </a:ext>
            </a:extLst>
          </p:cNvPr>
          <p:cNvSpPr txBox="1"/>
          <p:nvPr/>
        </p:nvSpPr>
        <p:spPr>
          <a:xfrm>
            <a:off x="1447799" y="2495550"/>
            <a:ext cx="991177" cy="400110"/>
          </a:xfrm>
          <a:prstGeom prst="rect">
            <a:avLst/>
          </a:prstGeom>
          <a:noFill/>
        </p:spPr>
        <p:txBody>
          <a:bodyPr wrap="square" rtlCol="0">
            <a:spAutoFit/>
          </a:bodyPr>
          <a:lstStyle/>
          <a:p>
            <a:r>
              <a:rPr lang="en-US" sz="1000" b="1" dirty="0"/>
              <a:t>Person without HIV</a:t>
            </a:r>
          </a:p>
        </p:txBody>
      </p:sp>
      <p:sp>
        <p:nvSpPr>
          <p:cNvPr id="10" name="TextBox 9">
            <a:extLst>
              <a:ext uri="{FF2B5EF4-FFF2-40B4-BE49-F238E27FC236}">
                <a16:creationId xmlns:a16="http://schemas.microsoft.com/office/drawing/2014/main" id="{545CA99C-4631-8563-F6DD-CB3D158A4F2B}"/>
              </a:ext>
            </a:extLst>
          </p:cNvPr>
          <p:cNvSpPr txBox="1"/>
          <p:nvPr/>
        </p:nvSpPr>
        <p:spPr>
          <a:xfrm>
            <a:off x="2514888" y="2507218"/>
            <a:ext cx="761712" cy="369332"/>
          </a:xfrm>
          <a:prstGeom prst="rect">
            <a:avLst/>
          </a:prstGeom>
          <a:noFill/>
        </p:spPr>
        <p:txBody>
          <a:bodyPr wrap="square" rtlCol="0">
            <a:spAutoFit/>
          </a:bodyPr>
          <a:lstStyle/>
          <a:p>
            <a:r>
              <a:rPr lang="en-US" dirty="0"/>
              <a:t>PWH</a:t>
            </a:r>
          </a:p>
        </p:txBody>
      </p:sp>
      <p:sp>
        <p:nvSpPr>
          <p:cNvPr id="11" name="TextBox 10">
            <a:extLst>
              <a:ext uri="{FF2B5EF4-FFF2-40B4-BE49-F238E27FC236}">
                <a16:creationId xmlns:a16="http://schemas.microsoft.com/office/drawing/2014/main" id="{8A1FA658-91B1-355E-6969-A2118009211C}"/>
              </a:ext>
            </a:extLst>
          </p:cNvPr>
          <p:cNvSpPr txBox="1"/>
          <p:nvPr/>
        </p:nvSpPr>
        <p:spPr>
          <a:xfrm>
            <a:off x="3376753" y="2507218"/>
            <a:ext cx="966359" cy="369332"/>
          </a:xfrm>
          <a:prstGeom prst="rect">
            <a:avLst/>
          </a:prstGeom>
          <a:noFill/>
        </p:spPr>
        <p:txBody>
          <a:bodyPr wrap="square" rtlCol="0">
            <a:spAutoFit/>
          </a:bodyPr>
          <a:lstStyle/>
          <a:p>
            <a:r>
              <a:rPr lang="en-US" dirty="0"/>
              <a:t>HAND</a:t>
            </a:r>
          </a:p>
        </p:txBody>
      </p:sp>
    </p:spTree>
    <p:extLst>
      <p:ext uri="{BB962C8B-B14F-4D97-AF65-F5344CB8AC3E}">
        <p14:creationId xmlns:p14="http://schemas.microsoft.com/office/powerpoint/2010/main" val="1911062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5" y="361950"/>
            <a:ext cx="8839200" cy="857250"/>
          </a:xfrm>
        </p:spPr>
        <p:txBody>
          <a:bodyPr/>
          <a:lstStyle/>
          <a:p>
            <a:r>
              <a:rPr lang="en-US" sz="3600" dirty="0"/>
              <a:t>Pharmacological Approaches to </a:t>
            </a:r>
            <a:br>
              <a:rPr lang="en-US" sz="3600" dirty="0"/>
            </a:br>
            <a:r>
              <a:rPr lang="en-US" sz="3600" dirty="0"/>
              <a:t>Managing HAND</a:t>
            </a:r>
            <a:br>
              <a:rPr lang="en-US" dirty="0"/>
            </a:br>
            <a:endParaRPr lang="en-US" dirty="0"/>
          </a:p>
        </p:txBody>
      </p:sp>
      <p:sp>
        <p:nvSpPr>
          <p:cNvPr id="3" name="Content Placeholder 2"/>
          <p:cNvSpPr>
            <a:spLocks noGrp="1"/>
          </p:cNvSpPr>
          <p:nvPr>
            <p:ph sz="half" idx="1"/>
          </p:nvPr>
        </p:nvSpPr>
        <p:spPr>
          <a:xfrm>
            <a:off x="22371" y="1185672"/>
            <a:ext cx="4010176" cy="3323480"/>
          </a:xfrm>
        </p:spPr>
        <p:txBody>
          <a:bodyPr>
            <a:normAutofit fontScale="85000" lnSpcReduction="20000"/>
          </a:bodyPr>
          <a:lstStyle/>
          <a:p>
            <a:r>
              <a:rPr lang="en-US" b="1" dirty="0"/>
              <a:t>Initiation of ART can improve HAND </a:t>
            </a:r>
          </a:p>
          <a:p>
            <a:pPr lvl="1"/>
            <a:r>
              <a:rPr lang="en-US" dirty="0"/>
              <a:t>Especially in treatment naïve patients, younger persons and CD4 responders</a:t>
            </a:r>
          </a:p>
          <a:p>
            <a:pPr lvl="1"/>
            <a:r>
              <a:rPr lang="en-US" dirty="0"/>
              <a:t>CNS penetration</a:t>
            </a:r>
          </a:p>
          <a:p>
            <a:r>
              <a:rPr lang="en-US" b="1" dirty="0"/>
              <a:t>Non-ART therapies have not shown much success</a:t>
            </a:r>
          </a:p>
          <a:p>
            <a:pPr lvl="1"/>
            <a:r>
              <a:rPr lang="en-US" dirty="0"/>
              <a:t>Stimulants, </a:t>
            </a:r>
            <a:r>
              <a:rPr lang="en-US" dirty="0" err="1"/>
              <a:t>selegiline</a:t>
            </a:r>
            <a:endParaRPr lang="en-US" dirty="0"/>
          </a:p>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33</a:t>
            </a:fld>
            <a:endParaRPr lang="en-US" dirty="0"/>
          </a:p>
        </p:txBody>
      </p:sp>
      <p:pic>
        <p:nvPicPr>
          <p:cNvPr id="6" name="Picture 5"/>
          <p:cNvPicPr>
            <a:picLocks noChangeAspect="1"/>
          </p:cNvPicPr>
          <p:nvPr/>
        </p:nvPicPr>
        <p:blipFill>
          <a:blip r:embed="rId2"/>
          <a:stretch>
            <a:fillRect/>
          </a:stretch>
        </p:blipFill>
        <p:spPr>
          <a:xfrm>
            <a:off x="4086376" y="592696"/>
            <a:ext cx="4994052" cy="2086538"/>
          </a:xfrm>
          <a:prstGeom prst="rect">
            <a:avLst/>
          </a:prstGeom>
        </p:spPr>
      </p:pic>
      <p:pic>
        <p:nvPicPr>
          <p:cNvPr id="7" name="Picture 6"/>
          <p:cNvPicPr>
            <a:picLocks noChangeAspect="1"/>
          </p:cNvPicPr>
          <p:nvPr/>
        </p:nvPicPr>
        <p:blipFill>
          <a:blip r:embed="rId3"/>
          <a:stretch>
            <a:fillRect/>
          </a:stretch>
        </p:blipFill>
        <p:spPr>
          <a:xfrm>
            <a:off x="4230289" y="2679234"/>
            <a:ext cx="4333657" cy="2011379"/>
          </a:xfrm>
          <a:prstGeom prst="rect">
            <a:avLst/>
          </a:prstGeom>
        </p:spPr>
      </p:pic>
      <p:sp>
        <p:nvSpPr>
          <p:cNvPr id="8" name="Rectangle 13">
            <a:extLst>
              <a:ext uri="{FF2B5EF4-FFF2-40B4-BE49-F238E27FC236}">
                <a16:creationId xmlns:a16="http://schemas.microsoft.com/office/drawing/2014/main" id="{5DD3C03E-6F41-273B-544D-BC9DFCC7E124}"/>
              </a:ext>
            </a:extLst>
          </p:cNvPr>
          <p:cNvSpPr>
            <a:spLocks noChangeArrowheads="1"/>
          </p:cNvSpPr>
          <p:nvPr/>
        </p:nvSpPr>
        <p:spPr bwMode="auto">
          <a:xfrm>
            <a:off x="3348038" y="4763492"/>
            <a:ext cx="25193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rPr>
              <a:t>Al </a:t>
            </a:r>
            <a:r>
              <a:rPr lang="en-US" altLang="en-US" sz="1200" i="1" dirty="0" err="1">
                <a:solidFill>
                  <a:schemeClr val="bg1"/>
                </a:solidFill>
              </a:rPr>
              <a:t>Khindi</a:t>
            </a:r>
            <a:r>
              <a:rPr lang="en-US" altLang="en-US" sz="1200" i="1" dirty="0">
                <a:solidFill>
                  <a:schemeClr val="bg1"/>
                </a:solidFill>
              </a:rPr>
              <a:t> et al., 2011; Ellis et al., 2014</a:t>
            </a:r>
          </a:p>
        </p:txBody>
      </p:sp>
    </p:spTree>
    <p:extLst>
      <p:ext uri="{BB962C8B-B14F-4D97-AF65-F5344CB8AC3E}">
        <p14:creationId xmlns:p14="http://schemas.microsoft.com/office/powerpoint/2010/main" val="3306430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28" y="493783"/>
            <a:ext cx="8839200" cy="857250"/>
          </a:xfrm>
        </p:spPr>
        <p:txBody>
          <a:bodyPr/>
          <a:lstStyle/>
          <a:p>
            <a:pPr algn="ctr"/>
            <a:r>
              <a:rPr lang="en-US" sz="3600" dirty="0"/>
              <a:t>Non-Pharmacological Approaches to </a:t>
            </a:r>
            <a:br>
              <a:rPr lang="en-US" sz="3600" dirty="0"/>
            </a:br>
            <a:r>
              <a:rPr lang="en-US" sz="3600" dirty="0"/>
              <a:t>Managing HAND</a:t>
            </a:r>
            <a:br>
              <a:rPr lang="en-US" dirty="0"/>
            </a:br>
            <a:endParaRPr lang="en-US" dirty="0"/>
          </a:p>
        </p:txBody>
      </p:sp>
      <p:sp>
        <p:nvSpPr>
          <p:cNvPr id="3" name="Content Placeholder 2"/>
          <p:cNvSpPr>
            <a:spLocks noGrp="1"/>
          </p:cNvSpPr>
          <p:nvPr>
            <p:ph sz="half" idx="1"/>
          </p:nvPr>
        </p:nvSpPr>
        <p:spPr>
          <a:xfrm>
            <a:off x="304800" y="1347712"/>
            <a:ext cx="8915400" cy="3781806"/>
          </a:xfrm>
        </p:spPr>
        <p:txBody>
          <a:bodyPr>
            <a:normAutofit/>
          </a:bodyPr>
          <a:lstStyle/>
          <a:p>
            <a:pPr marL="114300" indent="0">
              <a:buNone/>
            </a:pPr>
            <a:r>
              <a:rPr lang="en-US" b="1" dirty="0"/>
              <a:t>Positive cognitive health behaviors</a:t>
            </a:r>
          </a:p>
          <a:p>
            <a:pPr lvl="1"/>
            <a:r>
              <a:rPr lang="en-US" sz="2800" dirty="0"/>
              <a:t>What’s good for the heart is good for the brain</a:t>
            </a:r>
          </a:p>
          <a:p>
            <a:pPr lvl="2"/>
            <a:r>
              <a:rPr lang="en-US" sz="2400" dirty="0"/>
              <a:t>Diet, physical activity, sleep</a:t>
            </a:r>
          </a:p>
          <a:p>
            <a:pPr lvl="2"/>
            <a:r>
              <a:rPr lang="en-US" sz="2400" dirty="0"/>
              <a:t>Minimal alcohol, avoiding tobacco and illicit drugs</a:t>
            </a:r>
          </a:p>
          <a:p>
            <a:pPr lvl="1"/>
            <a:r>
              <a:rPr lang="en-US" sz="2800" dirty="0"/>
              <a:t>Enjoyable cognitive activity</a:t>
            </a:r>
          </a:p>
          <a:p>
            <a:pPr lvl="1"/>
            <a:r>
              <a:rPr lang="en-US" sz="2800" dirty="0"/>
              <a:t>Enjoyable social activity</a:t>
            </a:r>
          </a:p>
        </p:txBody>
      </p:sp>
      <p:sp>
        <p:nvSpPr>
          <p:cNvPr id="5" name="Slide Number Placeholder 4"/>
          <p:cNvSpPr>
            <a:spLocks noGrp="1"/>
          </p:cNvSpPr>
          <p:nvPr>
            <p:ph type="sldNum" sz="quarter" idx="12"/>
          </p:nvPr>
        </p:nvSpPr>
        <p:spPr/>
        <p:txBody>
          <a:bodyPr/>
          <a:lstStyle/>
          <a:p>
            <a:fld id="{6E2D2B3B-882E-40F3-A32F-6DD516915044}" type="slidenum">
              <a:rPr lang="en-US" smtClean="0"/>
              <a:pPr/>
              <a:t>34</a:t>
            </a:fld>
            <a:endParaRPr lang="en-US" dirty="0"/>
          </a:p>
        </p:txBody>
      </p:sp>
    </p:spTree>
    <p:extLst>
      <p:ext uri="{BB962C8B-B14F-4D97-AF65-F5344CB8AC3E}">
        <p14:creationId xmlns:p14="http://schemas.microsoft.com/office/powerpoint/2010/main" val="246507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9" y="285750"/>
            <a:ext cx="8544169" cy="857250"/>
          </a:xfrm>
        </p:spPr>
        <p:txBody>
          <a:bodyPr/>
          <a:lstStyle/>
          <a:p>
            <a:r>
              <a:rPr lang="en-US" dirty="0"/>
              <a:t>Cognitive </a:t>
            </a:r>
            <a:r>
              <a:rPr lang="en-US" dirty="0" err="1"/>
              <a:t>Neurorehabilitation</a:t>
            </a:r>
            <a:r>
              <a:rPr lang="en-US" dirty="0"/>
              <a:t> of HAND</a:t>
            </a:r>
            <a:br>
              <a:rPr lang="en-US" dirty="0"/>
            </a:br>
            <a:endParaRPr lang="en-US" dirty="0"/>
          </a:p>
        </p:txBody>
      </p:sp>
      <p:sp>
        <p:nvSpPr>
          <p:cNvPr id="3" name="Content Placeholder 2"/>
          <p:cNvSpPr>
            <a:spLocks noGrp="1"/>
          </p:cNvSpPr>
          <p:nvPr>
            <p:ph sz="half" idx="1"/>
          </p:nvPr>
        </p:nvSpPr>
        <p:spPr>
          <a:xfrm>
            <a:off x="109057" y="1073954"/>
            <a:ext cx="3962400" cy="3555195"/>
          </a:xfrm>
        </p:spPr>
        <p:txBody>
          <a:bodyPr>
            <a:normAutofit fontScale="85000" lnSpcReduction="10000"/>
          </a:bodyPr>
          <a:lstStyle/>
          <a:p>
            <a:r>
              <a:rPr lang="en-US" b="1" dirty="0"/>
              <a:t>Create “desirable difficulties”</a:t>
            </a:r>
          </a:p>
          <a:p>
            <a:pPr lvl="1"/>
            <a:r>
              <a:rPr lang="en-US" dirty="0"/>
              <a:t>Spacing, practice</a:t>
            </a:r>
          </a:p>
          <a:p>
            <a:pPr lvl="1"/>
            <a:r>
              <a:rPr lang="en-US" dirty="0"/>
              <a:t>Elaboration</a:t>
            </a:r>
          </a:p>
          <a:p>
            <a:pPr lvl="1"/>
            <a:r>
              <a:rPr lang="en-US" dirty="0"/>
              <a:t>Provider teach-back</a:t>
            </a:r>
          </a:p>
          <a:p>
            <a:r>
              <a:rPr lang="en-US" b="1" dirty="0"/>
              <a:t>External Reminders</a:t>
            </a:r>
          </a:p>
          <a:p>
            <a:pPr lvl="1"/>
            <a:r>
              <a:rPr lang="en-US" dirty="0"/>
              <a:t>Explicit</a:t>
            </a:r>
          </a:p>
          <a:p>
            <a:pPr lvl="1"/>
            <a:r>
              <a:rPr lang="en-US" dirty="0"/>
              <a:t>Tied to existing (enjoyable) habits</a:t>
            </a:r>
          </a:p>
          <a:p>
            <a:pPr lvl="1"/>
            <a:r>
              <a:rPr lang="en-US" dirty="0"/>
              <a:t>Require physical interaction</a:t>
            </a:r>
          </a:p>
          <a:p>
            <a:endParaRPr lang="en-US" dirty="0"/>
          </a:p>
        </p:txBody>
      </p:sp>
      <p:pic>
        <p:nvPicPr>
          <p:cNvPr id="6" name="Content Placeholder 5"/>
          <p:cNvPicPr>
            <a:picLocks noGrp="1" noChangeAspect="1"/>
          </p:cNvPicPr>
          <p:nvPr>
            <p:ph sz="half" idx="2"/>
          </p:nvPr>
        </p:nvPicPr>
        <p:blipFill>
          <a:blip r:embed="rId2"/>
          <a:stretch>
            <a:fillRect/>
          </a:stretch>
        </p:blipFill>
        <p:spPr>
          <a:xfrm>
            <a:off x="4102217" y="674320"/>
            <a:ext cx="4953000" cy="3801304"/>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35</a:t>
            </a:fld>
            <a:endParaRPr lang="en-US" dirty="0"/>
          </a:p>
        </p:txBody>
      </p:sp>
      <p:pic>
        <p:nvPicPr>
          <p:cNvPr id="7" name="Picture 6"/>
          <p:cNvPicPr>
            <a:picLocks noChangeAspect="1"/>
          </p:cNvPicPr>
          <p:nvPr/>
        </p:nvPicPr>
        <p:blipFill>
          <a:blip r:embed="rId3"/>
          <a:stretch>
            <a:fillRect/>
          </a:stretch>
        </p:blipFill>
        <p:spPr>
          <a:xfrm>
            <a:off x="5029200" y="1885950"/>
            <a:ext cx="1926503" cy="323116"/>
          </a:xfrm>
          <a:prstGeom prst="rect">
            <a:avLst/>
          </a:prstGeom>
        </p:spPr>
      </p:pic>
      <p:sp>
        <p:nvSpPr>
          <p:cNvPr id="9" name="Rectangle 13">
            <a:extLst>
              <a:ext uri="{FF2B5EF4-FFF2-40B4-BE49-F238E27FC236}">
                <a16:creationId xmlns:a16="http://schemas.microsoft.com/office/drawing/2014/main" id="{98CE9150-5BF3-5E9A-5FE1-D44D362CE326}"/>
              </a:ext>
            </a:extLst>
          </p:cNvPr>
          <p:cNvSpPr>
            <a:spLocks noChangeArrowheads="1"/>
          </p:cNvSpPr>
          <p:nvPr/>
        </p:nvSpPr>
        <p:spPr bwMode="auto">
          <a:xfrm>
            <a:off x="3200400" y="4704070"/>
            <a:ext cx="28001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err="1">
                <a:solidFill>
                  <a:schemeClr val="bg1"/>
                </a:solidFill>
              </a:rPr>
              <a:t>Avci</a:t>
            </a:r>
            <a:r>
              <a:rPr lang="en-US" altLang="en-US" sz="1200" i="1" dirty="0">
                <a:solidFill>
                  <a:schemeClr val="bg1"/>
                </a:solidFill>
              </a:rPr>
              <a:t> et al., 2017; Woods et al., 2020; 2021</a:t>
            </a:r>
          </a:p>
        </p:txBody>
      </p:sp>
    </p:spTree>
    <p:extLst>
      <p:ext uri="{BB962C8B-B14F-4D97-AF65-F5344CB8AC3E}">
        <p14:creationId xmlns:p14="http://schemas.microsoft.com/office/powerpoint/2010/main" val="3008576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28" y="438150"/>
            <a:ext cx="8915400" cy="857250"/>
          </a:xfrm>
        </p:spPr>
        <p:txBody>
          <a:bodyPr/>
          <a:lstStyle/>
          <a:p>
            <a:pPr algn="ctr"/>
            <a:r>
              <a:rPr lang="en-US" sz="3600" dirty="0"/>
              <a:t>Summary of HIV-associated Neurocognitive Disorders (HAND)</a:t>
            </a:r>
            <a:br>
              <a:rPr lang="en-US" dirty="0"/>
            </a:br>
            <a:endParaRPr lang="en-US" dirty="0"/>
          </a:p>
        </p:txBody>
      </p:sp>
      <p:sp>
        <p:nvSpPr>
          <p:cNvPr id="3" name="Content Placeholder 2"/>
          <p:cNvSpPr>
            <a:spLocks noGrp="1"/>
          </p:cNvSpPr>
          <p:nvPr>
            <p:ph sz="half" idx="1"/>
          </p:nvPr>
        </p:nvSpPr>
        <p:spPr>
          <a:xfrm>
            <a:off x="76200" y="1295400"/>
            <a:ext cx="9004228" cy="3333750"/>
          </a:xfrm>
        </p:spPr>
        <p:txBody>
          <a:bodyPr>
            <a:normAutofit fontScale="85000" lnSpcReduction="20000"/>
          </a:bodyPr>
          <a:lstStyle/>
          <a:p>
            <a:r>
              <a:rPr lang="en-US" sz="2600" dirty="0"/>
              <a:t>HIV is </a:t>
            </a:r>
            <a:r>
              <a:rPr lang="en-US" sz="2600" dirty="0" err="1"/>
              <a:t>neurovirulent</a:t>
            </a:r>
            <a:r>
              <a:rPr lang="en-US" sz="2600" dirty="0"/>
              <a:t> and is associated with a high prevalence of neurocognitive disorders, even with effective systemic disease management</a:t>
            </a:r>
          </a:p>
          <a:p>
            <a:r>
              <a:rPr lang="en-US" sz="2600" dirty="0"/>
              <a:t>HAND is generally mild-to-moderate and marked by impairment consistent with injury to frontal systems</a:t>
            </a:r>
          </a:p>
          <a:p>
            <a:r>
              <a:rPr lang="en-US" sz="2600" dirty="0"/>
              <a:t>Common co-factors have a complex interplay with the expression of HAND</a:t>
            </a:r>
          </a:p>
          <a:p>
            <a:r>
              <a:rPr lang="en-US" sz="2600" dirty="0"/>
              <a:t>Rising prevalence of PWH aged 65+  may change the landscape </a:t>
            </a:r>
            <a:r>
              <a:rPr lang="en-US" sz="2600"/>
              <a:t>of neuro-AIDS</a:t>
            </a:r>
            <a:endParaRPr lang="en-US" sz="2600" dirty="0"/>
          </a:p>
          <a:p>
            <a:r>
              <a:rPr lang="en-US" sz="2600" dirty="0"/>
              <a:t>Effective pharmacological, cognitive, and behavioral interventions are needed </a:t>
            </a:r>
          </a:p>
          <a:p>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36</a:t>
            </a:fld>
            <a:endParaRPr lang="en-US" dirty="0"/>
          </a:p>
        </p:txBody>
      </p:sp>
    </p:spTree>
    <p:extLst>
      <p:ext uri="{BB962C8B-B14F-4D97-AF65-F5344CB8AC3E}">
        <p14:creationId xmlns:p14="http://schemas.microsoft.com/office/powerpoint/2010/main" val="3736293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B09F2-4C44-4E40-9544-CCC85F03C62F}"/>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A7903706-DC2E-40F9-B40B-911DDD7D1B9F}"/>
              </a:ext>
            </a:extLst>
          </p:cNvPr>
          <p:cNvSpPr>
            <a:spLocks noGrp="1"/>
          </p:cNvSpPr>
          <p:nvPr>
            <p:ph idx="1"/>
          </p:nvPr>
        </p:nvSpPr>
        <p:spPr>
          <a:xfrm>
            <a:off x="457200" y="1428749"/>
            <a:ext cx="8315569" cy="914401"/>
          </a:xfrm>
        </p:spPr>
        <p:txBody>
          <a:bodyPr vert="horz" lIns="91440" tIns="45720" rIns="91440" bIns="45720" rtlCol="0" anchor="t">
            <a:normAutofit/>
          </a:bodyPr>
          <a:lstStyle/>
          <a:p>
            <a:pPr marL="114300" indent="0" algn="ctr">
              <a:buClr>
                <a:srgbClr val="0F7559"/>
              </a:buClr>
              <a:buNone/>
              <a:defRPr/>
            </a:pPr>
            <a:r>
              <a:rPr lang="en-US" altLang="en-US" sz="3600" u="sng" dirty="0">
                <a:solidFill>
                  <a:srgbClr val="000000"/>
                </a:solidFill>
                <a:latin typeface="Arial" panose="020B0604020202020204" pitchFamily="34" charset="0"/>
                <a:cs typeface="Arial" panose="020B0604020202020204" pitchFamily="34" charset="0"/>
              </a:rPr>
              <a:t>spwoods@uh.edu</a:t>
            </a:r>
          </a:p>
        </p:txBody>
      </p:sp>
      <p:sp>
        <p:nvSpPr>
          <p:cNvPr id="4" name="Slide Number Placeholder 3">
            <a:extLst>
              <a:ext uri="{FF2B5EF4-FFF2-40B4-BE49-F238E27FC236}">
                <a16:creationId xmlns:a16="http://schemas.microsoft.com/office/drawing/2014/main" id="{F55BDF0B-2190-4F87-AC21-21318482033F}"/>
              </a:ext>
            </a:extLst>
          </p:cNvPr>
          <p:cNvSpPr>
            <a:spLocks noGrp="1"/>
          </p:cNvSpPr>
          <p:nvPr>
            <p:ph type="sldNum" sz="quarter" idx="12"/>
          </p:nvPr>
        </p:nvSpPr>
        <p:spPr/>
        <p:txBody>
          <a:bodyPr/>
          <a:lstStyle/>
          <a:p>
            <a:fld id="{6E2D2B3B-882E-40F3-A32F-6DD516915044}" type="slidenum">
              <a:rPr lang="en-US" smtClean="0"/>
              <a:pPr/>
              <a:t>37</a:t>
            </a:fld>
            <a:endParaRPr lang="en-US"/>
          </a:p>
        </p:txBody>
      </p:sp>
      <p:pic>
        <p:nvPicPr>
          <p:cNvPr id="5" name="Picture 4"/>
          <p:cNvPicPr>
            <a:picLocks noChangeAspect="1"/>
          </p:cNvPicPr>
          <p:nvPr/>
        </p:nvPicPr>
        <p:blipFill>
          <a:blip r:embed="rId2"/>
          <a:stretch>
            <a:fillRect/>
          </a:stretch>
        </p:blipFill>
        <p:spPr>
          <a:xfrm>
            <a:off x="5334000" y="2465693"/>
            <a:ext cx="1950889" cy="2066723"/>
          </a:xfrm>
          <a:prstGeom prst="rect">
            <a:avLst/>
          </a:prstGeom>
        </p:spPr>
      </p:pic>
      <p:pic>
        <p:nvPicPr>
          <p:cNvPr id="6" name="Picture 5"/>
          <p:cNvPicPr>
            <a:picLocks noChangeAspect="1"/>
          </p:cNvPicPr>
          <p:nvPr/>
        </p:nvPicPr>
        <p:blipFill>
          <a:blip r:embed="rId3"/>
          <a:stretch>
            <a:fillRect/>
          </a:stretch>
        </p:blipFill>
        <p:spPr>
          <a:xfrm>
            <a:off x="1905000" y="3105150"/>
            <a:ext cx="2133785" cy="1042506"/>
          </a:xfrm>
          <a:prstGeom prst="rect">
            <a:avLst/>
          </a:prstGeom>
        </p:spPr>
      </p:pic>
    </p:spTree>
    <p:extLst>
      <p:ext uri="{BB962C8B-B14F-4D97-AF65-F5344CB8AC3E}">
        <p14:creationId xmlns:p14="http://schemas.microsoft.com/office/powerpoint/2010/main" val="246912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38</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882297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39</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Objectives</a:t>
            </a:r>
          </a:p>
        </p:txBody>
      </p:sp>
      <p:sp>
        <p:nvSpPr>
          <p:cNvPr id="3" name="Content Placeholder 2"/>
          <p:cNvSpPr>
            <a:spLocks noGrp="1"/>
          </p:cNvSpPr>
          <p:nvPr>
            <p:ph idx="1"/>
          </p:nvPr>
        </p:nvSpPr>
        <p:spPr>
          <a:xfrm>
            <a:off x="457200" y="1352551"/>
            <a:ext cx="8315569" cy="3276600"/>
          </a:xfrm>
        </p:spPr>
        <p:txBody>
          <a:bodyPr>
            <a:normAutofit lnSpcReduction="10000"/>
          </a:bodyPr>
          <a:lstStyle/>
          <a:p>
            <a:pPr marL="114300" indent="0">
              <a:buNone/>
            </a:pPr>
            <a:r>
              <a:rPr lang="en-US" sz="2800" dirty="0">
                <a:solidFill>
                  <a:srgbClr val="000000"/>
                </a:solidFill>
              </a:rPr>
              <a:t>Attendees will be able to describe: </a:t>
            </a:r>
          </a:p>
          <a:p>
            <a:pPr marL="514350" indent="-514350">
              <a:buAutoNum type="arabicParenR"/>
            </a:pPr>
            <a:r>
              <a:rPr lang="en-US" dirty="0">
                <a:solidFill>
                  <a:srgbClr val="000000"/>
                </a:solidFill>
              </a:rPr>
              <a:t>The clinical features of HIV-associated neurocognitive disorders (HAND).</a:t>
            </a:r>
          </a:p>
          <a:p>
            <a:pPr marL="514350" indent="-514350">
              <a:buAutoNum type="arabicParenR"/>
            </a:pPr>
            <a:r>
              <a:rPr lang="en-US" dirty="0">
                <a:solidFill>
                  <a:srgbClr val="000000"/>
                </a:solidFill>
              </a:rPr>
              <a:t>Empirically-supported approaches to screening and diagnosing HAND.</a:t>
            </a:r>
          </a:p>
          <a:p>
            <a:pPr marL="514350" indent="-514350">
              <a:buAutoNum type="arabicParenR"/>
            </a:pPr>
            <a:r>
              <a:rPr lang="en-US" dirty="0">
                <a:solidFill>
                  <a:srgbClr val="000000"/>
                </a:solidFill>
              </a:rPr>
              <a:t>Practical ways to manage encounters with persons with HAND that maximize learning and retention of health information.</a:t>
            </a:r>
          </a:p>
          <a:p>
            <a:pPr marL="0" indent="0">
              <a:buNone/>
            </a:pPr>
            <a:endParaRPr lang="en-US" sz="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338728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77500" lnSpcReduction="20000"/>
          </a:bodyPr>
          <a:lstStyle/>
          <a:p>
            <a:r>
              <a:rPr lang="en-US" dirty="0"/>
              <a:t>National Clinician  Consultation Center </a:t>
            </a:r>
            <a:r>
              <a:rPr lang="en-US" sz="2300" dirty="0">
                <a:hlinkClick r:id="rId3"/>
              </a:rPr>
              <a:t>http://nccc.ucsf.edu/</a:t>
            </a:r>
            <a:endParaRPr lang="en-US" sz="23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2300" dirty="0">
                <a:hlinkClick r:id="rId4"/>
              </a:rPr>
              <a:t>hivecho@salud.unm.edu</a:t>
            </a:r>
            <a:r>
              <a:rPr lang="en-US" sz="2300" dirty="0"/>
              <a:t>  </a:t>
            </a:r>
            <a:r>
              <a:rPr lang="en-US" sz="2300" dirty="0">
                <a:hlinkClick r:id="rId5"/>
              </a:rPr>
              <a:t>https://hsc.unm.edu/scaetc/programs-services/echo.html</a:t>
            </a:r>
            <a:endParaRPr lang="en-US" sz="2300" dirty="0"/>
          </a:p>
        </p:txBody>
      </p:sp>
      <p:sp>
        <p:nvSpPr>
          <p:cNvPr id="7" name="Content Placeholder 6"/>
          <p:cNvSpPr>
            <a:spLocks noGrp="1"/>
          </p:cNvSpPr>
          <p:nvPr>
            <p:ph sz="half" idx="2"/>
          </p:nvPr>
        </p:nvSpPr>
        <p:spPr>
          <a:xfrm>
            <a:off x="4629150" y="895350"/>
            <a:ext cx="4451278" cy="4042172"/>
          </a:xfrm>
        </p:spPr>
        <p:txBody>
          <a:bodyPr>
            <a:normAutofit fontScale="77500" lnSpcReduction="20000"/>
          </a:bodyPr>
          <a:lstStyle/>
          <a:p>
            <a:r>
              <a:rPr lang="en-US" dirty="0"/>
              <a:t>AETC National HIV Curriculum </a:t>
            </a:r>
            <a:r>
              <a:rPr lang="en-US" sz="2300" dirty="0">
                <a:hlinkClick r:id="rId6"/>
              </a:rPr>
              <a:t>https://aidsetc.org/nhc</a:t>
            </a:r>
            <a:endParaRPr lang="en-US" sz="2300" dirty="0"/>
          </a:p>
          <a:p>
            <a:endParaRPr lang="en-US" sz="900" dirty="0"/>
          </a:p>
          <a:p>
            <a:r>
              <a:rPr lang="en-US" dirty="0"/>
              <a:t>AETC National Coordinating Resource Center </a:t>
            </a:r>
            <a:r>
              <a:rPr lang="en-US" sz="2100" dirty="0">
                <a:hlinkClick r:id="rId7"/>
              </a:rPr>
              <a:t>https://targethiv.org/library/aetc-national-coordinating-resource-center-0</a:t>
            </a:r>
            <a:endParaRPr lang="en-US" sz="2100" dirty="0"/>
          </a:p>
          <a:p>
            <a:endParaRPr lang="en-US" sz="800" dirty="0"/>
          </a:p>
          <a:p>
            <a:r>
              <a:rPr lang="en-US" sz="2800" dirty="0"/>
              <a:t>HIVMA Resource Directory </a:t>
            </a:r>
            <a:r>
              <a:rPr lang="en-US" sz="2300" dirty="0">
                <a:hlinkClick r:id="rId8"/>
              </a:rPr>
              <a:t>https://www.hivma.org/globalassets/ektron-import/hivma/hivma-resource-directory.pdf</a:t>
            </a:r>
            <a:r>
              <a:rPr lang="en-US" sz="2300" dirty="0"/>
              <a:t> </a:t>
            </a:r>
          </a:p>
          <a:p>
            <a:pPr>
              <a:spcBef>
                <a:spcPts val="600"/>
              </a:spcBef>
              <a:spcAft>
                <a:spcPts val="1200"/>
              </a:spcAft>
            </a:pPr>
            <a:r>
              <a:rPr lang="en-US" sz="2800" dirty="0"/>
              <a:t>Additional trainings SCAETC </a:t>
            </a:r>
            <a:r>
              <a:rPr lang="en-US" sz="2300" dirty="0">
                <a:hlinkClick r:id="rId9"/>
              </a:rPr>
              <a:t>scaetcecho@salud.unm.edu</a:t>
            </a:r>
            <a:r>
              <a:rPr lang="en-US" sz="2300" dirty="0"/>
              <a:t> </a:t>
            </a:r>
            <a:r>
              <a:rPr lang="en-US" sz="2300" dirty="0">
                <a:hlinkClick r:id="rId10"/>
              </a:rPr>
              <a:t>www.SCAETC.org</a:t>
            </a:r>
            <a:endParaRPr lang="en-US" sz="23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40</a:t>
            </a:fld>
            <a:endParaRPr lang="en-US" dirty="0"/>
          </a:p>
        </p:txBody>
      </p:sp>
    </p:spTree>
    <p:extLst>
      <p:ext uri="{BB962C8B-B14F-4D97-AF65-F5344CB8AC3E}">
        <p14:creationId xmlns:p14="http://schemas.microsoft.com/office/powerpoint/2010/main" val="277544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B7C-6338-C68A-0DA6-8A949D244183}"/>
              </a:ext>
            </a:extLst>
          </p:cNvPr>
          <p:cNvSpPr>
            <a:spLocks noGrp="1"/>
          </p:cNvSpPr>
          <p:nvPr>
            <p:ph type="title"/>
          </p:nvPr>
        </p:nvSpPr>
        <p:spPr/>
        <p:txBody>
          <a:bodyPr/>
          <a:lstStyle/>
          <a:p>
            <a:pPr algn="ctr"/>
            <a:r>
              <a:rPr lang="en-US" altLang="en-US" dirty="0"/>
              <a:t>What Is Neuropsychology?</a:t>
            </a:r>
            <a:endParaRPr lang="en-US" dirty="0"/>
          </a:p>
        </p:txBody>
      </p:sp>
      <p:sp>
        <p:nvSpPr>
          <p:cNvPr id="3" name="Content Placeholder 2">
            <a:extLst>
              <a:ext uri="{FF2B5EF4-FFF2-40B4-BE49-F238E27FC236}">
                <a16:creationId xmlns:a16="http://schemas.microsoft.com/office/drawing/2014/main" id="{07A7D41C-A16D-633B-24B6-2F3561581D33}"/>
              </a:ext>
            </a:extLst>
          </p:cNvPr>
          <p:cNvSpPr>
            <a:spLocks noGrp="1"/>
          </p:cNvSpPr>
          <p:nvPr>
            <p:ph idx="1"/>
          </p:nvPr>
        </p:nvSpPr>
        <p:spPr>
          <a:xfrm>
            <a:off x="459779" y="1309462"/>
            <a:ext cx="8315569" cy="3275474"/>
          </a:xfrm>
        </p:spPr>
        <p:txBody>
          <a:bodyPr>
            <a:normAutofit/>
          </a:bodyPr>
          <a:lstStyle/>
          <a:p>
            <a:r>
              <a:rPr lang="en-US" sz="1800" dirty="0"/>
              <a:t>“</a:t>
            </a:r>
            <a:r>
              <a:rPr lang="en-US" i="1" dirty="0"/>
              <a:t>Clinical Neuropsychology is a specialty field within clinical psychology, dedicated to understanding the relationships between brain and behavior, particularly as these relationships can be applied to the diagnosis of brain disorder, assessment of cognitive and behavioral functioning and the design of effective treatment</a:t>
            </a:r>
            <a:r>
              <a:rPr lang="en-US" dirty="0"/>
              <a:t>.”</a:t>
            </a:r>
          </a:p>
        </p:txBody>
      </p:sp>
      <p:sp>
        <p:nvSpPr>
          <p:cNvPr id="4" name="Slide Number Placeholder 3">
            <a:extLst>
              <a:ext uri="{FF2B5EF4-FFF2-40B4-BE49-F238E27FC236}">
                <a16:creationId xmlns:a16="http://schemas.microsoft.com/office/drawing/2014/main" id="{C75FA914-B18C-2005-EC17-E35878A4745D}"/>
              </a:ext>
            </a:extLst>
          </p:cNvPr>
          <p:cNvSpPr>
            <a:spLocks noGrp="1"/>
          </p:cNvSpPr>
          <p:nvPr>
            <p:ph type="sldNum" sz="quarter" idx="12"/>
          </p:nvPr>
        </p:nvSpPr>
        <p:spPr/>
        <p:txBody>
          <a:bodyPr/>
          <a:lstStyle/>
          <a:p>
            <a:fld id="{6E2D2B3B-882E-40F3-A32F-6DD516915044}" type="slidenum">
              <a:rPr lang="en-US" smtClean="0"/>
              <a:pPr/>
              <a:t>5</a:t>
            </a:fld>
            <a:endParaRPr lang="en-US"/>
          </a:p>
        </p:txBody>
      </p:sp>
      <p:sp>
        <p:nvSpPr>
          <p:cNvPr id="8" name="Rectangle 13">
            <a:extLst>
              <a:ext uri="{FF2B5EF4-FFF2-40B4-BE49-F238E27FC236}">
                <a16:creationId xmlns:a16="http://schemas.microsoft.com/office/drawing/2014/main" id="{C6F50E75-D924-1CE5-3885-34D01B546D77}"/>
              </a:ext>
            </a:extLst>
          </p:cNvPr>
          <p:cNvSpPr>
            <a:spLocks noChangeArrowheads="1"/>
          </p:cNvSpPr>
          <p:nvPr/>
        </p:nvSpPr>
        <p:spPr bwMode="auto">
          <a:xfrm>
            <a:off x="3429000" y="4796739"/>
            <a:ext cx="24241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rPr>
              <a:t>American Psychological Association</a:t>
            </a:r>
          </a:p>
        </p:txBody>
      </p:sp>
    </p:spTree>
    <p:extLst>
      <p:ext uri="{BB962C8B-B14F-4D97-AF65-F5344CB8AC3E}">
        <p14:creationId xmlns:p14="http://schemas.microsoft.com/office/powerpoint/2010/main" val="298426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325"/>
            <a:ext cx="8315569" cy="857250"/>
          </a:xfrm>
        </p:spPr>
        <p:txBody>
          <a:bodyPr/>
          <a:lstStyle/>
          <a:p>
            <a:r>
              <a:rPr lang="en-US" altLang="en-US" dirty="0"/>
              <a:t>What Is Neuropsychology?</a:t>
            </a:r>
            <a:br>
              <a:rPr lang="en-US" altLang="en-US" dirty="0">
                <a:solidFill>
                  <a:schemeClr val="bg1"/>
                </a:solidFill>
              </a:rPr>
            </a:b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dirty="0"/>
          </a:p>
        </p:txBody>
      </p:sp>
      <p:sp>
        <p:nvSpPr>
          <p:cNvPr id="5" name="Content Placeholder 4">
            <a:extLst>
              <a:ext uri="{FF2B5EF4-FFF2-40B4-BE49-F238E27FC236}">
                <a16:creationId xmlns:a16="http://schemas.microsoft.com/office/drawing/2014/main" id="{411CBE83-D191-0E29-D5A5-C3565D0AA7EE}"/>
              </a:ext>
            </a:extLst>
          </p:cNvPr>
          <p:cNvSpPr txBox="1">
            <a:spLocks noGrp="1"/>
          </p:cNvSpPr>
          <p:nvPr>
            <p:ph idx="1"/>
          </p:nvPr>
        </p:nvSpPr>
        <p:spPr>
          <a:xfrm>
            <a:off x="359501" y="895350"/>
            <a:ext cx="4953000" cy="4388894"/>
          </a:xfrm>
          <a:prstGeom prst="rect">
            <a:avLst/>
          </a:prstGeom>
          <a:noFill/>
        </p:spPr>
        <p:txBody>
          <a:bodyPr wrap="square" rtlCol="0">
            <a:spAutoFit/>
          </a:bodyPr>
          <a:lstStyle/>
          <a:p>
            <a:pPr marL="114300" indent="0">
              <a:buNone/>
            </a:pPr>
            <a:r>
              <a:rPr lang="en-US" sz="2200" u="sng" dirty="0"/>
              <a:t>Key Elements</a:t>
            </a:r>
          </a:p>
          <a:p>
            <a:pPr marL="285750" indent="-285750">
              <a:buFont typeface="Arial" panose="020B0604020202020204" pitchFamily="34" charset="0"/>
              <a:buChar char="•"/>
            </a:pPr>
            <a:r>
              <a:rPr lang="en-US" sz="2200" dirty="0"/>
              <a:t>Higher-order cognition</a:t>
            </a:r>
          </a:p>
          <a:p>
            <a:pPr marL="285750" indent="-285750">
              <a:buFont typeface="Arial" panose="020B0604020202020204" pitchFamily="34" charset="0"/>
              <a:buChar char="•"/>
            </a:pPr>
            <a:r>
              <a:rPr lang="en-US" sz="2200" dirty="0"/>
              <a:t>Emphasis on assessment &amp; psychometrics</a:t>
            </a:r>
          </a:p>
          <a:p>
            <a:pPr marL="285750" indent="-285750">
              <a:buFont typeface="Arial" panose="020B0604020202020204" pitchFamily="34" charset="0"/>
              <a:buChar char="•"/>
            </a:pPr>
            <a:r>
              <a:rPr lang="en-US" sz="2200" dirty="0"/>
              <a:t>Evidence-based </a:t>
            </a:r>
          </a:p>
          <a:p>
            <a:pPr marL="114300" indent="0">
              <a:buNone/>
            </a:pPr>
            <a:r>
              <a:rPr lang="en-US" sz="2200" u="sng" dirty="0"/>
              <a:t>Related Terms</a:t>
            </a:r>
          </a:p>
          <a:p>
            <a:pPr marL="285750" indent="-285750">
              <a:buFont typeface="Arial" panose="020B0604020202020204" pitchFamily="34" charset="0"/>
              <a:buChar char="•"/>
            </a:pPr>
            <a:r>
              <a:rPr lang="en-US" sz="2200" dirty="0"/>
              <a:t>Neurocognitive</a:t>
            </a:r>
          </a:p>
          <a:p>
            <a:pPr marL="285750" indent="-285750">
              <a:buFont typeface="Arial" panose="020B0604020202020204" pitchFamily="34" charset="0"/>
              <a:buChar char="•"/>
            </a:pPr>
            <a:r>
              <a:rPr lang="en-US" sz="2200" dirty="0"/>
              <a:t>Neurobehavioral</a:t>
            </a:r>
          </a:p>
          <a:p>
            <a:pPr marL="285750" indent="-285750">
              <a:buFont typeface="Arial" panose="020B0604020202020204" pitchFamily="34" charset="0"/>
              <a:buChar char="•"/>
            </a:pPr>
            <a:r>
              <a:rPr lang="en-US" sz="2200" dirty="0"/>
              <a:t>Cognitive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p:txBody>
      </p:sp>
      <p:sp>
        <p:nvSpPr>
          <p:cNvPr id="8" name="Content Placeholder 4">
            <a:extLst>
              <a:ext uri="{FF2B5EF4-FFF2-40B4-BE49-F238E27FC236}">
                <a16:creationId xmlns:a16="http://schemas.microsoft.com/office/drawing/2014/main" id="{411CBE83-D191-0E29-D5A5-C3565D0AA7EE}"/>
              </a:ext>
            </a:extLst>
          </p:cNvPr>
          <p:cNvSpPr txBox="1">
            <a:spLocks/>
          </p:cNvSpPr>
          <p:nvPr/>
        </p:nvSpPr>
        <p:spPr>
          <a:xfrm>
            <a:off x="4953000" y="895350"/>
            <a:ext cx="3414790" cy="2905411"/>
          </a:xfrm>
          <a:prstGeom prst="rect">
            <a:avLst/>
          </a:prstGeom>
          <a:noFill/>
        </p:spPr>
        <p:txBody>
          <a:bodyPr vert="horz" wrap="square" lIns="91440" tIns="45720" rIns="91440" bIns="45720" rtlCol="0">
            <a:sp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200" u="sng" dirty="0"/>
              <a:t>Related Disciplines</a:t>
            </a:r>
          </a:p>
          <a:p>
            <a:pPr marL="285750" indent="-285750">
              <a:buFont typeface="Arial" panose="020B0604020202020204" pitchFamily="34" charset="0"/>
              <a:buChar char="•"/>
            </a:pPr>
            <a:r>
              <a:rPr lang="en-US" sz="2200" dirty="0"/>
              <a:t>Neuropsychiatry</a:t>
            </a:r>
          </a:p>
          <a:p>
            <a:pPr marL="285750" indent="-285750">
              <a:buFont typeface="Arial" panose="020B0604020202020204" pitchFamily="34" charset="0"/>
              <a:buChar char="•"/>
            </a:pPr>
            <a:r>
              <a:rPr lang="en-US" sz="2200" dirty="0"/>
              <a:t>Behavioral Neurology</a:t>
            </a:r>
          </a:p>
          <a:p>
            <a:pPr marL="285750" indent="-285750">
              <a:buFont typeface="Arial" panose="020B0604020202020204" pitchFamily="34" charset="0"/>
              <a:buChar char="•"/>
            </a:pPr>
            <a:r>
              <a:rPr lang="en-US" sz="2200" dirty="0"/>
              <a:t>Physiatry</a:t>
            </a:r>
          </a:p>
          <a:p>
            <a:pPr marL="285750" indent="-285750">
              <a:buFont typeface="Arial" panose="020B0604020202020204" pitchFamily="34" charset="0"/>
              <a:buChar char="•"/>
            </a:pPr>
            <a:r>
              <a:rPr lang="en-US" sz="2200" dirty="0"/>
              <a:t>Occupational Therapy</a:t>
            </a:r>
          </a:p>
          <a:p>
            <a:pPr marL="285750" indent="-285750">
              <a:buFont typeface="Arial" panose="020B0604020202020204" pitchFamily="34" charset="0"/>
              <a:buChar char="•"/>
            </a:pPr>
            <a:r>
              <a:rPr lang="en-US" sz="2200" dirty="0"/>
              <a:t>Speech Pathology</a:t>
            </a:r>
          </a:p>
          <a:p>
            <a:pPr marL="285750" indent="-285750">
              <a:buFont typeface="Arial" panose="020B0604020202020204" pitchFamily="34" charset="0"/>
              <a:buChar char="•"/>
            </a:pPr>
            <a:endParaRPr lang="en-US" dirty="0"/>
          </a:p>
        </p:txBody>
      </p:sp>
      <p:sp>
        <p:nvSpPr>
          <p:cNvPr id="9" name="Rectangle 13">
            <a:extLst>
              <a:ext uri="{FF2B5EF4-FFF2-40B4-BE49-F238E27FC236}">
                <a16:creationId xmlns:a16="http://schemas.microsoft.com/office/drawing/2014/main" id="{C6F50E75-D924-1CE5-3885-34D01B546D77}"/>
              </a:ext>
            </a:extLst>
          </p:cNvPr>
          <p:cNvSpPr>
            <a:spLocks noChangeArrowheads="1"/>
          </p:cNvSpPr>
          <p:nvPr/>
        </p:nvSpPr>
        <p:spPr bwMode="auto">
          <a:xfrm>
            <a:off x="3352800" y="4796739"/>
            <a:ext cx="24241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rPr>
              <a:t>American Psychological Association</a:t>
            </a:r>
          </a:p>
        </p:txBody>
      </p:sp>
    </p:spTree>
    <p:extLst>
      <p:ext uri="{BB962C8B-B14F-4D97-AF65-F5344CB8AC3E}">
        <p14:creationId xmlns:p14="http://schemas.microsoft.com/office/powerpoint/2010/main" val="54305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9615-412D-0E3B-9D72-FAC62BDB398F}"/>
              </a:ext>
            </a:extLst>
          </p:cNvPr>
          <p:cNvSpPr>
            <a:spLocks noGrp="1"/>
          </p:cNvSpPr>
          <p:nvPr>
            <p:ph type="title"/>
          </p:nvPr>
        </p:nvSpPr>
        <p:spPr/>
        <p:txBody>
          <a:bodyPr/>
          <a:lstStyle/>
          <a:p>
            <a:pPr algn="ctr"/>
            <a:r>
              <a:rPr lang="en-US" altLang="en-US" dirty="0"/>
              <a:t>Neuropsychology of HIV</a:t>
            </a:r>
            <a:endParaRPr lang="en-US" dirty="0"/>
          </a:p>
        </p:txBody>
      </p:sp>
      <p:sp>
        <p:nvSpPr>
          <p:cNvPr id="5" name="Slide Number Placeholder 4">
            <a:extLst>
              <a:ext uri="{FF2B5EF4-FFF2-40B4-BE49-F238E27FC236}">
                <a16:creationId xmlns:a16="http://schemas.microsoft.com/office/drawing/2014/main" id="{A67380AF-9DF0-811E-B65B-98925D45D3A5}"/>
              </a:ext>
            </a:extLst>
          </p:cNvPr>
          <p:cNvSpPr>
            <a:spLocks noGrp="1"/>
          </p:cNvSpPr>
          <p:nvPr>
            <p:ph type="sldNum" sz="quarter" idx="12"/>
          </p:nvPr>
        </p:nvSpPr>
        <p:spPr/>
        <p:txBody>
          <a:bodyPr/>
          <a:lstStyle/>
          <a:p>
            <a:fld id="{6E2D2B3B-882E-40F3-A32F-6DD516915044}" type="slidenum">
              <a:rPr lang="en-US" smtClean="0"/>
              <a:pPr/>
              <a:t>7</a:t>
            </a:fld>
            <a:endParaRPr lang="en-US"/>
          </a:p>
        </p:txBody>
      </p:sp>
      <p:pic>
        <p:nvPicPr>
          <p:cNvPr id="9" name="Picture 8"/>
          <p:cNvPicPr>
            <a:picLocks noChangeAspect="1"/>
          </p:cNvPicPr>
          <p:nvPr/>
        </p:nvPicPr>
        <p:blipFill>
          <a:blip r:embed="rId2"/>
          <a:stretch>
            <a:fillRect/>
          </a:stretch>
        </p:blipFill>
        <p:spPr>
          <a:xfrm>
            <a:off x="228600" y="1087418"/>
            <a:ext cx="3176414" cy="3551135"/>
          </a:xfrm>
          <a:prstGeom prst="rect">
            <a:avLst/>
          </a:prstGeom>
        </p:spPr>
      </p:pic>
      <p:pic>
        <p:nvPicPr>
          <p:cNvPr id="10" name="Picture 10">
            <a:extLst>
              <a:ext uri="{FF2B5EF4-FFF2-40B4-BE49-F238E27FC236}">
                <a16:creationId xmlns:a16="http://schemas.microsoft.com/office/drawing/2014/main" id="{8D17B10C-293B-C728-646A-311181A11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407"/>
          <a:stretch>
            <a:fillRect/>
          </a:stretch>
        </p:blipFill>
        <p:spPr bwMode="auto">
          <a:xfrm>
            <a:off x="3221786" y="1087418"/>
            <a:ext cx="5310002" cy="34916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EFEF30B5-9C77-9070-9BE5-D21C85029FF2}"/>
              </a:ext>
            </a:extLst>
          </p:cNvPr>
          <p:cNvSpPr txBox="1">
            <a:spLocks noChangeArrowheads="1"/>
          </p:cNvSpPr>
          <p:nvPr/>
        </p:nvSpPr>
        <p:spPr bwMode="auto">
          <a:xfrm>
            <a:off x="5715000" y="1657350"/>
            <a:ext cx="1441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i="1" dirty="0"/>
              <a:t>k</a:t>
            </a:r>
            <a:r>
              <a:rPr lang="en-US" altLang="en-US" sz="1200" dirty="0"/>
              <a:t> = 446 (2015-2017)</a:t>
            </a:r>
          </a:p>
        </p:txBody>
      </p:sp>
      <p:sp>
        <p:nvSpPr>
          <p:cNvPr id="12" name="Rectangle 13">
            <a:extLst>
              <a:ext uri="{FF2B5EF4-FFF2-40B4-BE49-F238E27FC236}">
                <a16:creationId xmlns:a16="http://schemas.microsoft.com/office/drawing/2014/main" id="{C6F50E75-D924-1CE5-3885-34D01B546D77}"/>
              </a:ext>
            </a:extLst>
          </p:cNvPr>
          <p:cNvSpPr>
            <a:spLocks noChangeArrowheads="1"/>
          </p:cNvSpPr>
          <p:nvPr/>
        </p:nvSpPr>
        <p:spPr bwMode="auto">
          <a:xfrm>
            <a:off x="3733800" y="4750367"/>
            <a:ext cx="1508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a:solidFill>
                  <a:schemeClr val="bg1"/>
                </a:solidFill>
              </a:rPr>
              <a:t>Sheppard et al., 2019</a:t>
            </a:r>
          </a:p>
        </p:txBody>
      </p:sp>
    </p:spTree>
    <p:extLst>
      <p:ext uri="{BB962C8B-B14F-4D97-AF65-F5344CB8AC3E}">
        <p14:creationId xmlns:p14="http://schemas.microsoft.com/office/powerpoint/2010/main" val="409586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58E2-C35E-7821-6463-0EA626B00397}"/>
              </a:ext>
            </a:extLst>
          </p:cNvPr>
          <p:cNvSpPr>
            <a:spLocks noGrp="1"/>
          </p:cNvSpPr>
          <p:nvPr>
            <p:ph type="title"/>
          </p:nvPr>
        </p:nvSpPr>
        <p:spPr>
          <a:xfrm>
            <a:off x="382675" y="146895"/>
            <a:ext cx="8378650" cy="857250"/>
          </a:xfrm>
        </p:spPr>
        <p:txBody>
          <a:bodyPr/>
          <a:lstStyle/>
          <a:p>
            <a:pPr algn="ctr"/>
            <a:r>
              <a:rPr lang="en-US" altLang="en-US" sz="3600" dirty="0"/>
              <a:t>Direct and Indirect Pathways to Neuropathology in People with HIV (PWH)</a:t>
            </a:r>
          </a:p>
        </p:txBody>
      </p:sp>
      <p:sp>
        <p:nvSpPr>
          <p:cNvPr id="3" name="Content Placeholder 2">
            <a:extLst>
              <a:ext uri="{FF2B5EF4-FFF2-40B4-BE49-F238E27FC236}">
                <a16:creationId xmlns:a16="http://schemas.microsoft.com/office/drawing/2014/main" id="{1083C4B9-621E-D411-6DAD-FA66B6D62207}"/>
              </a:ext>
            </a:extLst>
          </p:cNvPr>
          <p:cNvSpPr>
            <a:spLocks noGrp="1"/>
          </p:cNvSpPr>
          <p:nvPr>
            <p:ph sz="half" idx="1"/>
          </p:nvPr>
        </p:nvSpPr>
        <p:spPr>
          <a:xfrm>
            <a:off x="76200" y="1282718"/>
            <a:ext cx="4724400" cy="1524000"/>
          </a:xfrm>
        </p:spPr>
        <p:txBody>
          <a:bodyPr/>
          <a:lstStyle/>
          <a:p>
            <a:pPr marL="114300" indent="0">
              <a:buNone/>
            </a:pPr>
            <a:r>
              <a:rPr lang="en-US" u="sng" dirty="0"/>
              <a:t>Direct viral pathway</a:t>
            </a:r>
          </a:p>
          <a:p>
            <a:r>
              <a:rPr lang="de-DE" sz="2000" dirty="0"/>
              <a:t>Viral proteins </a:t>
            </a:r>
            <a:r>
              <a:rPr lang="de-DE" sz="1800" dirty="0"/>
              <a:t>(e.g., Tat, gp120)</a:t>
            </a:r>
          </a:p>
        </p:txBody>
      </p:sp>
      <p:sp>
        <p:nvSpPr>
          <p:cNvPr id="4" name="Content Placeholder 3">
            <a:extLst>
              <a:ext uri="{FF2B5EF4-FFF2-40B4-BE49-F238E27FC236}">
                <a16:creationId xmlns:a16="http://schemas.microsoft.com/office/drawing/2014/main" id="{3C2C987D-E0F5-E94A-7985-9363F32BF1F7}"/>
              </a:ext>
            </a:extLst>
          </p:cNvPr>
          <p:cNvSpPr>
            <a:spLocks noGrp="1"/>
          </p:cNvSpPr>
          <p:nvPr>
            <p:ph sz="half" idx="2"/>
          </p:nvPr>
        </p:nvSpPr>
        <p:spPr>
          <a:xfrm>
            <a:off x="76200" y="2123015"/>
            <a:ext cx="4267199" cy="2277535"/>
          </a:xfrm>
        </p:spPr>
        <p:txBody>
          <a:bodyPr>
            <a:normAutofit/>
          </a:bodyPr>
          <a:lstStyle/>
          <a:p>
            <a:pPr marL="114300" indent="0">
              <a:buNone/>
            </a:pPr>
            <a:r>
              <a:rPr lang="en-US" u="sng" dirty="0"/>
              <a:t>Indirect pathway</a:t>
            </a:r>
          </a:p>
          <a:p>
            <a:r>
              <a:rPr lang="en-US" sz="2000" dirty="0"/>
              <a:t>Inflammation </a:t>
            </a:r>
            <a:r>
              <a:rPr lang="en-US" sz="1800" dirty="0"/>
              <a:t>(e.g., TNF-alpha)</a:t>
            </a:r>
          </a:p>
          <a:p>
            <a:r>
              <a:rPr lang="en-US" sz="2000" dirty="0"/>
              <a:t>Monocyte activation                         </a:t>
            </a:r>
            <a:r>
              <a:rPr lang="en-US" sz="1800" dirty="0"/>
              <a:t>(e.g., MCP-1, sCD14)</a:t>
            </a:r>
          </a:p>
          <a:p>
            <a:r>
              <a:rPr lang="en-US" sz="2000" dirty="0"/>
              <a:t>Co-factors </a:t>
            </a:r>
            <a:r>
              <a:rPr lang="en-US" sz="1800" dirty="0"/>
              <a:t>(e.g., organ disease, substance use disorders)</a:t>
            </a:r>
          </a:p>
          <a:p>
            <a:endParaRPr lang="en-US" dirty="0"/>
          </a:p>
        </p:txBody>
      </p:sp>
      <p:sp>
        <p:nvSpPr>
          <p:cNvPr id="5" name="Slide Number Placeholder 4">
            <a:extLst>
              <a:ext uri="{FF2B5EF4-FFF2-40B4-BE49-F238E27FC236}">
                <a16:creationId xmlns:a16="http://schemas.microsoft.com/office/drawing/2014/main" id="{64628662-63DF-E0E3-590F-424D6CCE8CBB}"/>
              </a:ext>
            </a:extLst>
          </p:cNvPr>
          <p:cNvSpPr>
            <a:spLocks noGrp="1"/>
          </p:cNvSpPr>
          <p:nvPr>
            <p:ph type="sldNum" sz="quarter" idx="12"/>
          </p:nvPr>
        </p:nvSpPr>
        <p:spPr/>
        <p:txBody>
          <a:bodyPr/>
          <a:lstStyle/>
          <a:p>
            <a:fld id="{6E2D2B3B-882E-40F3-A32F-6DD516915044}" type="slidenum">
              <a:rPr lang="en-US" smtClean="0"/>
              <a:pPr/>
              <a:t>8</a:t>
            </a:fld>
            <a:endParaRPr lang="en-US"/>
          </a:p>
        </p:txBody>
      </p:sp>
      <p:pic>
        <p:nvPicPr>
          <p:cNvPr id="6" name="Picture 5"/>
          <p:cNvPicPr>
            <a:picLocks noChangeAspect="1"/>
          </p:cNvPicPr>
          <p:nvPr/>
        </p:nvPicPr>
        <p:blipFill>
          <a:blip r:embed="rId2"/>
          <a:stretch>
            <a:fillRect/>
          </a:stretch>
        </p:blipFill>
        <p:spPr>
          <a:xfrm>
            <a:off x="3855458" y="1408766"/>
            <a:ext cx="5312311" cy="3220383"/>
          </a:xfrm>
          <a:prstGeom prst="rect">
            <a:avLst/>
          </a:prstGeom>
        </p:spPr>
      </p:pic>
      <p:sp>
        <p:nvSpPr>
          <p:cNvPr id="7" name="Rectangle 1">
            <a:extLst>
              <a:ext uri="{FF2B5EF4-FFF2-40B4-BE49-F238E27FC236}">
                <a16:creationId xmlns:a16="http://schemas.microsoft.com/office/drawing/2014/main" id="{438C8A73-CDD2-6039-8F0A-008D1D231203}"/>
              </a:ext>
            </a:extLst>
          </p:cNvPr>
          <p:cNvSpPr>
            <a:spLocks noChangeArrowheads="1"/>
          </p:cNvSpPr>
          <p:nvPr/>
        </p:nvSpPr>
        <p:spPr bwMode="auto">
          <a:xfrm>
            <a:off x="3581401" y="4762792"/>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i="1" dirty="0">
                <a:solidFill>
                  <a:schemeClr val="bg1"/>
                </a:solidFill>
                <a:latin typeface="Crimson Roman" charset="0"/>
              </a:rPr>
              <a:t>Ellis et al., 2009</a:t>
            </a:r>
          </a:p>
        </p:txBody>
      </p:sp>
    </p:spTree>
    <p:extLst>
      <p:ext uri="{BB962C8B-B14F-4D97-AF65-F5344CB8AC3E}">
        <p14:creationId xmlns:p14="http://schemas.microsoft.com/office/powerpoint/2010/main" val="391941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592"/>
            <a:ext cx="8991600" cy="857250"/>
          </a:xfrm>
        </p:spPr>
        <p:txBody>
          <a:bodyPr/>
          <a:lstStyle/>
          <a:p>
            <a:r>
              <a:rPr lang="en-US" altLang="en-US" sz="3600" dirty="0"/>
              <a:t>Brain Pathology Occurs in a Majority of PWH</a:t>
            </a:r>
          </a:p>
        </p:txBody>
      </p:sp>
      <p:sp>
        <p:nvSpPr>
          <p:cNvPr id="3" name="Content Placeholder 2"/>
          <p:cNvSpPr>
            <a:spLocks noGrp="1"/>
          </p:cNvSpPr>
          <p:nvPr>
            <p:ph sz="half" idx="1"/>
          </p:nvPr>
        </p:nvSpPr>
        <p:spPr>
          <a:xfrm>
            <a:off x="76200" y="1047750"/>
            <a:ext cx="5029200" cy="3581399"/>
          </a:xfrm>
        </p:spPr>
        <p:txBody>
          <a:bodyPr>
            <a:normAutofit fontScale="92500" lnSpcReduction="10000"/>
          </a:bodyPr>
          <a:lstStyle/>
          <a:p>
            <a:r>
              <a:rPr lang="en-US" dirty="0"/>
              <a:t>HIV encephalitis has declined in the Antiretroviral Therapy (ART) era</a:t>
            </a:r>
          </a:p>
          <a:p>
            <a:pPr lvl="1"/>
            <a:r>
              <a:rPr lang="en-US" dirty="0"/>
              <a:t>Pathology is now diverse</a:t>
            </a:r>
          </a:p>
          <a:p>
            <a:r>
              <a:rPr lang="en-US" dirty="0" err="1"/>
              <a:t>Synaptodendritic</a:t>
            </a:r>
            <a:r>
              <a:rPr lang="en-US" dirty="0"/>
              <a:t> injury</a:t>
            </a:r>
          </a:p>
          <a:p>
            <a:r>
              <a:rPr lang="en-US" dirty="0"/>
              <a:t>Clinical predictors of pathology</a:t>
            </a:r>
          </a:p>
          <a:p>
            <a:pPr lvl="1"/>
            <a:r>
              <a:rPr lang="en-US" dirty="0"/>
              <a:t>Low nadir CD4 cell count</a:t>
            </a:r>
          </a:p>
          <a:p>
            <a:pPr lvl="1"/>
            <a:r>
              <a:rPr lang="en-US" dirty="0"/>
              <a:t>High plasma RNA; No ART</a:t>
            </a:r>
          </a:p>
          <a:p>
            <a:pPr lvl="1"/>
            <a:r>
              <a:rPr lang="en-US" dirty="0"/>
              <a:t>Neurocognitive impairment</a:t>
            </a:r>
          </a:p>
          <a:p>
            <a:endParaRPr lang="en-US" dirty="0"/>
          </a:p>
        </p:txBody>
      </p:sp>
      <p:pic>
        <p:nvPicPr>
          <p:cNvPr id="6" name="Content Placeholder 5"/>
          <p:cNvPicPr>
            <a:picLocks noGrp="1" noChangeAspect="1"/>
          </p:cNvPicPr>
          <p:nvPr>
            <p:ph sz="half" idx="2"/>
          </p:nvPr>
        </p:nvPicPr>
        <p:blipFill rotWithShape="1">
          <a:blip r:embed="rId2"/>
          <a:srcRect l="4321" t="22074" r="1979" b="20592"/>
          <a:stretch/>
        </p:blipFill>
        <p:spPr>
          <a:xfrm>
            <a:off x="5086100" y="1542145"/>
            <a:ext cx="4085767" cy="2553605"/>
          </a:xfrm>
          <a:prstGeom prst="rect">
            <a:avLst/>
          </a:prstGeom>
        </p:spPr>
      </p:pic>
      <p:sp>
        <p:nvSpPr>
          <p:cNvPr id="5" name="Slide Number Placeholder 4"/>
          <p:cNvSpPr>
            <a:spLocks noGrp="1"/>
          </p:cNvSpPr>
          <p:nvPr>
            <p:ph type="sldNum" sz="quarter" idx="12"/>
          </p:nvPr>
        </p:nvSpPr>
        <p:spPr/>
        <p:txBody>
          <a:bodyPr/>
          <a:lstStyle/>
          <a:p>
            <a:fld id="{6E2D2B3B-882E-40F3-A32F-6DD516915044}" type="slidenum">
              <a:rPr lang="en-US" smtClean="0"/>
              <a:pPr/>
              <a:t>9</a:t>
            </a:fld>
            <a:endParaRPr lang="en-US" dirty="0"/>
          </a:p>
        </p:txBody>
      </p:sp>
      <p:sp>
        <p:nvSpPr>
          <p:cNvPr id="7" name="Rectangle 1">
            <a:extLst>
              <a:ext uri="{FF2B5EF4-FFF2-40B4-BE49-F238E27FC236}">
                <a16:creationId xmlns:a16="http://schemas.microsoft.com/office/drawing/2014/main" id="{82D4C7B7-4DCD-14B9-E388-F8F146175693}"/>
              </a:ext>
            </a:extLst>
          </p:cNvPr>
          <p:cNvSpPr>
            <a:spLocks noChangeArrowheads="1"/>
          </p:cNvSpPr>
          <p:nvPr/>
        </p:nvSpPr>
        <p:spPr bwMode="auto">
          <a:xfrm>
            <a:off x="3657600" y="4775359"/>
            <a:ext cx="1373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i="1" dirty="0" err="1">
                <a:solidFill>
                  <a:schemeClr val="bg1"/>
                </a:solidFill>
                <a:latin typeface="Crimson Roman" charset="0"/>
              </a:rPr>
              <a:t>Everall</a:t>
            </a:r>
            <a:r>
              <a:rPr lang="en-US" altLang="en-US" sz="1200" i="1" dirty="0">
                <a:solidFill>
                  <a:schemeClr val="bg1"/>
                </a:solidFill>
                <a:latin typeface="Crimson Roman" charset="0"/>
              </a:rPr>
              <a:t> et al., 2009</a:t>
            </a:r>
          </a:p>
        </p:txBody>
      </p:sp>
    </p:spTree>
    <p:extLst>
      <p:ext uri="{BB962C8B-B14F-4D97-AF65-F5344CB8AC3E}">
        <p14:creationId xmlns:p14="http://schemas.microsoft.com/office/powerpoint/2010/main" val="1190061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2023</Words>
  <Application>Microsoft Office PowerPoint</Application>
  <PresentationFormat>On-screen Show (16:9)</PresentationFormat>
  <Paragraphs>316</Paragraphs>
  <Slides>40</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Calibri Light</vt:lpstr>
      <vt:lpstr>Crimson Roman</vt:lpstr>
      <vt:lpstr>ITC Avant Garde Std Bk</vt:lpstr>
      <vt:lpstr>Roboto</vt:lpstr>
      <vt:lpstr>Wingdings</vt:lpstr>
      <vt:lpstr>AETC-BLANK-MASTER</vt:lpstr>
      <vt:lpstr>Chart</vt:lpstr>
      <vt:lpstr>A Primer on the  Neuropsychology of HIV Disease</vt:lpstr>
      <vt:lpstr>Presenter Profile</vt:lpstr>
      <vt:lpstr>Conflict of Interest Disclosure Statement</vt:lpstr>
      <vt:lpstr>Learning Objectives</vt:lpstr>
      <vt:lpstr>What Is Neuropsychology?</vt:lpstr>
      <vt:lpstr>What Is Neuropsychology? </vt:lpstr>
      <vt:lpstr>Neuropsychology of HIV</vt:lpstr>
      <vt:lpstr>Direct and Indirect Pathways to Neuropathology in People with HIV (PWH)</vt:lpstr>
      <vt:lpstr>Brain Pathology Occurs in a Majority of PWH</vt:lpstr>
      <vt:lpstr>HIV is Associated with Mild-to-Moderate Whole Brain Atrophy</vt:lpstr>
      <vt:lpstr>White Matter Hyperintensities are Fairly Common in HIV </vt:lpstr>
      <vt:lpstr>HIV-associated Neural Injury Reliably Affects  Frontal Brain Systems </vt:lpstr>
      <vt:lpstr>But HIV-associated Neural Injury is Not Specific to Frontal Systems </vt:lpstr>
      <vt:lpstr>Three Primary Diagnostic Systems for HIV-associated Neurocognitive Disorders (HAND)</vt:lpstr>
      <vt:lpstr>Frascati Criteria for HAND</vt:lpstr>
      <vt:lpstr>Rates of HIV Dementia Declined Sharply in the cART Era </vt:lpstr>
      <vt:lpstr>Milder Forms of Neurocognitive Impairment Persist in the cART Era </vt:lpstr>
      <vt:lpstr>Approximately 30-50% of People with HIV (PWH) Have a Neurocognitive Disorder</vt:lpstr>
      <vt:lpstr>HAND is Not Invariably Progressive</vt:lpstr>
      <vt:lpstr>Screening for HAND is Challenging</vt:lpstr>
      <vt:lpstr>Screening for HAND is Challenging</vt:lpstr>
      <vt:lpstr>Neurocognitive Domains Affected in  HIV in the ART Era</vt:lpstr>
      <vt:lpstr>Montreal Cognitive Assessment (MoCA)</vt:lpstr>
      <vt:lpstr>Limitations of Screeners for HAND</vt:lpstr>
      <vt:lpstr>When In Doubt, Refer to CN</vt:lpstr>
      <vt:lpstr>A Variety of Co-occurring Factors Modify the Development and Expression of HAND</vt:lpstr>
      <vt:lpstr>The Prevalence of “Older” Adults with HIV Continues to Rise </vt:lpstr>
      <vt:lpstr>HIV and Age Confer Additive Risk of Neurocognitive Impairment </vt:lpstr>
      <vt:lpstr>The Alzheimer’s Disease (AD) Hypothesis of Aging and HAND</vt:lpstr>
      <vt:lpstr>No Evidence for an AD Memory Profile in Older People with HIV (PWH)</vt:lpstr>
      <vt:lpstr>Elevated Rates of SCD and MCI in HIV Disease</vt:lpstr>
      <vt:lpstr>Apathy in HIV Disease: Why Care?</vt:lpstr>
      <vt:lpstr>Pharmacological Approaches to  Managing HAND </vt:lpstr>
      <vt:lpstr>Non-Pharmacological Approaches to  Managing HAND </vt:lpstr>
      <vt:lpstr>Cognitive Neurorehabilitation of HAND </vt:lpstr>
      <vt:lpstr>Summary of HIV-associated Neurocognitive Disorders (HAND) </vt:lpstr>
      <vt:lpstr>Questions?</vt:lpstr>
      <vt:lpstr>PowerPoint Presentation</vt:lpstr>
      <vt:lpstr>SCAETC Social Media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Adjusting During COVID-19: MPower and TEEN’MPower</dc:title>
  <dc:creator>Fox, Terra</dc:creator>
  <cp:lastModifiedBy>Judith Collins</cp:lastModifiedBy>
  <cp:revision>88</cp:revision>
  <dcterms:created xsi:type="dcterms:W3CDTF">2021-01-22T21:52:57Z</dcterms:created>
  <dcterms:modified xsi:type="dcterms:W3CDTF">2024-01-11T21:23:36Z</dcterms:modified>
</cp:coreProperties>
</file>