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1" r:id="rId4"/>
    <p:sldMasterId id="2147483675" r:id="rId5"/>
    <p:sldMasterId id="2147483716" r:id="rId6"/>
    <p:sldMasterId id="2147483720" r:id="rId7"/>
    <p:sldMasterId id="2147483722" r:id="rId8"/>
  </p:sldMasterIdLst>
  <p:notesMasterIdLst>
    <p:notesMasterId r:id="rId32"/>
  </p:notesMasterIdLst>
  <p:handoutMasterIdLst>
    <p:handoutMasterId r:id="rId33"/>
  </p:handoutMasterIdLst>
  <p:sldIdLst>
    <p:sldId id="405" r:id="rId9"/>
    <p:sldId id="2141412031" r:id="rId10"/>
    <p:sldId id="2141412051" r:id="rId11"/>
    <p:sldId id="447" r:id="rId12"/>
    <p:sldId id="406" r:id="rId13"/>
    <p:sldId id="411" r:id="rId14"/>
    <p:sldId id="2141412034" r:id="rId15"/>
    <p:sldId id="2141412035" r:id="rId16"/>
    <p:sldId id="2141412036" r:id="rId17"/>
    <p:sldId id="2141412037" r:id="rId18"/>
    <p:sldId id="2141412038" r:id="rId19"/>
    <p:sldId id="2141412039" r:id="rId20"/>
    <p:sldId id="2141412040" r:id="rId21"/>
    <p:sldId id="2141412041" r:id="rId22"/>
    <p:sldId id="2141412042" r:id="rId23"/>
    <p:sldId id="2141412043" r:id="rId24"/>
    <p:sldId id="2141412044" r:id="rId25"/>
    <p:sldId id="2141412046" r:id="rId26"/>
    <p:sldId id="2141412047" r:id="rId27"/>
    <p:sldId id="2141412048" r:id="rId28"/>
    <p:sldId id="2141412049" r:id="rId29"/>
    <p:sldId id="2141412045" r:id="rId30"/>
    <p:sldId id="2141412050" r:id="rId31"/>
  </p:sldIdLst>
  <p:sldSz cx="12188825"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52" userDrawn="1">
          <p15:clr>
            <a:srgbClr val="A4A3A4"/>
          </p15:clr>
        </p15:guide>
        <p15:guide id="2" pos="3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Friedman" initials="MF" lastIdx="2" clrIdx="0">
    <p:extLst>
      <p:ext uri="{19B8F6BF-5375-455C-9EA6-DF929625EA0E}">
        <p15:presenceInfo xmlns:p15="http://schemas.microsoft.com/office/powerpoint/2012/main" userId="S::mfriedman506@insite.4cd.edu::881bf119-6d23-42c5-aea2-08784123bd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8096B6"/>
    <a:srgbClr val="DDDCD3"/>
    <a:srgbClr val="F8F6F0"/>
    <a:srgbClr val="FCFAF4"/>
    <a:srgbClr val="F0EDE4"/>
    <a:srgbClr val="E7E5D9"/>
    <a:srgbClr val="C5C4BA"/>
    <a:srgbClr val="A9A89F"/>
    <a:srgbClr val="DAD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04" autoAdjust="0"/>
    <p:restoredTop sz="90344" autoAdjust="0"/>
  </p:normalViewPr>
  <p:slideViewPr>
    <p:cSldViewPr snapToGrid="0">
      <p:cViewPr varScale="1">
        <p:scale>
          <a:sx n="69" d="100"/>
          <a:sy n="69" d="100"/>
        </p:scale>
        <p:origin x="1188" y="72"/>
      </p:cViewPr>
      <p:guideLst>
        <p:guide orient="horz" pos="1552"/>
        <p:guide pos="341"/>
      </p:guideLst>
    </p:cSldViewPr>
  </p:slideViewPr>
  <p:notesTextViewPr>
    <p:cViewPr>
      <p:scale>
        <a:sx n="3" d="2"/>
        <a:sy n="3" d="2"/>
      </p:scale>
      <p:origin x="0" y="0"/>
    </p:cViewPr>
  </p:notesTextViewPr>
  <p:sorterViewPr>
    <p:cViewPr>
      <p:scale>
        <a:sx n="120" d="100"/>
        <a:sy n="120" d="100"/>
      </p:scale>
      <p:origin x="0" y="1592"/>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CD4BC3-4558-412F-8D5B-8D118CCE74BB}" type="datetimeFigureOut">
              <a:rPr lang="en-US" smtClean="0"/>
              <a:pPr/>
              <a:t>1/12/2024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03289E-2394-452D-948A-64C5AC31F64F}" type="slidenum">
              <a:rPr lang="en-US" smtClean="0"/>
              <a:pPr/>
              <a:t>‹#›</a:t>
            </a:fld>
            <a:endParaRPr lang="en-US" dirty="0"/>
          </a:p>
        </p:txBody>
      </p:sp>
    </p:spTree>
    <p:extLst>
      <p:ext uri="{BB962C8B-B14F-4D97-AF65-F5344CB8AC3E}">
        <p14:creationId xmlns:p14="http://schemas.microsoft.com/office/powerpoint/2010/main" val="3287507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4" name="Shape 4"/>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Tree>
    <p:extLst>
      <p:ext uri="{BB962C8B-B14F-4D97-AF65-F5344CB8AC3E}">
        <p14:creationId xmlns:p14="http://schemas.microsoft.com/office/powerpoint/2010/main" val="1254938878"/>
      </p:ext>
    </p:extLst>
  </p:cSld>
  <p:clrMap bg1="lt1" tx1="dk1" bg2="dk2" tx2="lt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55190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876994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954085" y="2209800"/>
            <a:ext cx="8644782"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 or Presenter"/>
          <p:cNvSpPr>
            <a:spLocks noGrp="1"/>
          </p:cNvSpPr>
          <p:nvPr>
            <p:ph type="body" sz="quarter" idx="10" hasCustomPrompt="1"/>
          </p:nvPr>
        </p:nvSpPr>
        <p:spPr>
          <a:xfrm>
            <a:off x="2948377" y="3667797"/>
            <a:ext cx="6955204"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948377" y="4170959"/>
            <a:ext cx="6955204" cy="495641"/>
          </a:xfrm>
          <a:prstGeom prst="rect">
            <a:avLst/>
          </a:prstGeom>
        </p:spPr>
        <p:txBody>
          <a:bodyPr anchor="ctr"/>
          <a:lstStyle>
            <a:lvl1pPr marL="0" indent="0">
              <a:buNone/>
              <a:defRPr sz="2399" b="0" i="0">
                <a:solidFill>
                  <a:srgbClr val="8096B6"/>
                </a:solidFill>
                <a:latin typeface="Arial" panose="020B0604020202020204" pitchFamily="34" charset="0"/>
              </a:defRPr>
            </a:lvl1pPr>
          </a:lstStyle>
          <a:p>
            <a:pPr lvl="0"/>
            <a:r>
              <a:rPr lang="en-US" dirty="0"/>
              <a:t>Date</a:t>
            </a:r>
          </a:p>
        </p:txBody>
      </p:sp>
      <p:pic>
        <p:nvPicPr>
          <p:cNvPr id="9" name="Left margin ribbon image">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658" y="0"/>
            <a:ext cx="1262655"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3036871" y="3322457"/>
            <a:ext cx="8532178"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Text&#10;&#10;Description automatically generated with medium confidence">
            <a:extLst>
              <a:ext uri="{FF2B5EF4-FFF2-40B4-BE49-F238E27FC236}">
                <a16:creationId xmlns:a16="http://schemas.microsoft.com/office/drawing/2014/main" id="{D25E177C-E719-4A22-95E8-4B83A29CE9DE}"/>
              </a:ext>
            </a:extLst>
          </p:cNvPr>
          <p:cNvPicPr>
            <a:picLocks noChangeAspect="1"/>
          </p:cNvPicPr>
          <p:nvPr userDrawn="1"/>
        </p:nvPicPr>
        <p:blipFill>
          <a:blip r:embed="rId3"/>
          <a:stretch>
            <a:fillRect/>
          </a:stretch>
        </p:blipFill>
        <p:spPr>
          <a:xfrm>
            <a:off x="8814403" y="5433481"/>
            <a:ext cx="2941326" cy="993650"/>
          </a:xfrm>
          <a:prstGeom prst="rect">
            <a:avLst/>
          </a:prstGeom>
        </p:spPr>
      </p:pic>
    </p:spTree>
    <p:extLst>
      <p:ext uri="{BB962C8B-B14F-4D97-AF65-F5344CB8AC3E}">
        <p14:creationId xmlns:p14="http://schemas.microsoft.com/office/powerpoint/2010/main" val="32818415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0FB0A0-DED7-EC46-8193-BC335733CBB0}"/>
              </a:ext>
            </a:extLst>
          </p:cNvPr>
          <p:cNvSpPr>
            <a:spLocks noGrp="1"/>
          </p:cNvSpPr>
          <p:nvPr>
            <p:ph type="title"/>
          </p:nvPr>
        </p:nvSpPr>
        <p:spPr>
          <a:xfrm>
            <a:off x="2948116"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9488009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7AF4BD8-D702-6942-998E-7220E8107DB6}"/>
              </a:ext>
            </a:extLst>
          </p:cNvPr>
          <p:cNvSpPr>
            <a:spLocks noGrp="1"/>
          </p:cNvSpPr>
          <p:nvPr>
            <p:ph type="title"/>
          </p:nvPr>
        </p:nvSpPr>
        <p:spPr>
          <a:xfrm>
            <a:off x="2937356" y="2691246"/>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2895307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92F913A3-B7A0-6B40-AD6C-96F6219BE285}"/>
              </a:ext>
            </a:extLst>
          </p:cNvPr>
          <p:cNvSpPr>
            <a:spLocks noGrp="1"/>
          </p:cNvSpPr>
          <p:nvPr>
            <p:ph type="title"/>
          </p:nvPr>
        </p:nvSpPr>
        <p:spPr>
          <a:xfrm>
            <a:off x="2948120"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192649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202373"/>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141308"/>
            <a:ext cx="9614932"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5711D-CA17-45FD-8471-C62E86CE735D}" type="datetime4">
              <a:rPr lang="en-US" smtClean="0"/>
              <a:t>January 12, 2024</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62569"/>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88" y="2049029"/>
            <a:ext cx="5171439"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5038" y="2049028"/>
            <a:ext cx="5171439"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A14F4-0CE7-440D-A9AD-AE6DF60A6C88}" type="datetime4">
              <a:rPr lang="en-US" smtClean="0"/>
              <a:t>January 12, 2024</a:t>
            </a:fld>
            <a:endParaRPr lang="en-US" dirty="0"/>
          </a:p>
        </p:txBody>
      </p:sp>
    </p:spTree>
    <p:extLst>
      <p:ext uri="{BB962C8B-B14F-4D97-AF65-F5344CB8AC3E}">
        <p14:creationId xmlns:p14="http://schemas.microsoft.com/office/powerpoint/2010/main" val="283350699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37402"/>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97" y="2085597"/>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7751" y="2085597"/>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2205" y="2078951"/>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CD475-BD3D-4D8F-9C25-3936DE8BD1EA}" type="datetime4">
              <a:rPr lang="en-US" smtClean="0"/>
              <a:t>January 12, 2024</a:t>
            </a:fld>
            <a:endParaRPr lang="en-US" dirty="0"/>
          </a:p>
        </p:txBody>
      </p:sp>
    </p:spTree>
    <p:extLst>
      <p:ext uri="{BB962C8B-B14F-4D97-AF65-F5344CB8AC3E}">
        <p14:creationId xmlns:p14="http://schemas.microsoft.com/office/powerpoint/2010/main" val="340175927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70958"/>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297" y="2052043"/>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6979" y="2052041"/>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0661" y="2048313"/>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4343" y="2056886"/>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C9B5D-6673-4FC7-A4F7-F32A14DBF67B}" type="datetime4">
              <a:rPr lang="en-US" smtClean="0"/>
              <a:t>January 12, 2024</a:t>
            </a:fld>
            <a:endParaRPr lang="en-US" dirty="0"/>
          </a:p>
        </p:txBody>
      </p:sp>
    </p:spTree>
    <p:extLst>
      <p:ext uri="{BB962C8B-B14F-4D97-AF65-F5344CB8AC3E}">
        <p14:creationId xmlns:p14="http://schemas.microsoft.com/office/powerpoint/2010/main" val="127908582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54180"/>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040640"/>
            <a:ext cx="5248592"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4413" y="2042457"/>
            <a:ext cx="5041900" cy="2987675"/>
          </a:xfrm>
          <a:prstGeom prst="rect">
            <a:avLst/>
          </a:prstGeom>
        </p:spPr>
        <p:txBody>
          <a:bodyPr anchor="ctr"/>
          <a:lstStyle>
            <a:lvl1pPr algn="ctr">
              <a:defRPr sz="1400"/>
            </a:lvl1pPr>
          </a:lstStyle>
          <a:p>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B010B-938C-4BD0-AF7C-9746274FFE3D}" type="datetime4">
              <a:rPr lang="en-US" smtClean="0"/>
              <a:t>January 12, 2024</a:t>
            </a:fld>
            <a:endParaRPr lang="en-US" dirty="0"/>
          </a:p>
        </p:txBody>
      </p:sp>
    </p:spTree>
    <p:extLst>
      <p:ext uri="{BB962C8B-B14F-4D97-AF65-F5344CB8AC3E}">
        <p14:creationId xmlns:p14="http://schemas.microsoft.com/office/powerpoint/2010/main" val="301814454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297" y="1371600"/>
            <a:ext cx="10938784" cy="4246879"/>
          </a:xfrm>
          <a:prstGeom prst="rect">
            <a:avLst/>
          </a:prstGeom>
        </p:spPr>
        <p:txBody>
          <a:bodyPr anchor="ctr"/>
          <a:lstStyle>
            <a:lvl1pPr algn="ctr">
              <a:defRPr sz="1400"/>
            </a:lvl1pPr>
          </a:lstStyle>
          <a:p>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F8423-1295-4128-9C08-61F5C8343238}" type="datetime4">
              <a:rPr lang="en-US" smtClean="0"/>
              <a:t>January 12, 2024</a:t>
            </a:fld>
            <a:endParaRPr lang="en-US" dirty="0"/>
          </a:p>
        </p:txBody>
      </p:sp>
    </p:spTree>
    <p:extLst>
      <p:ext uri="{BB962C8B-B14F-4D97-AF65-F5344CB8AC3E}">
        <p14:creationId xmlns:p14="http://schemas.microsoft.com/office/powerpoint/2010/main" val="116993593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45791"/>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89" y="2032251"/>
            <a:ext cx="9602630" cy="2986087"/>
          </a:xfrm>
          <a:prstGeom prst="rect">
            <a:avLst/>
          </a:prstGeom>
        </p:spPr>
        <p:txBody>
          <a:bodyPr/>
          <a:lstStyle>
            <a:lvl1pPr marL="114300" indent="0">
              <a:spcBef>
                <a:spcPts val="0"/>
              </a:spcBef>
              <a:spcAft>
                <a:spcPts val="1200"/>
              </a:spcAft>
              <a:buClr>
                <a:schemeClr val="accent6"/>
              </a:buClr>
              <a:buFont typeface="Wingdings" panose="05000000000000000000" pitchFamily="2" charset="2"/>
              <a:buNone/>
              <a:defRPr sz="24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4C82B-53BB-49C0-8529-67F839443334}" type="datetime4">
              <a:rPr lang="en-US" smtClean="0"/>
              <a:t>January 12, 2024</a:t>
            </a:fld>
            <a:endParaRPr lang="en-US" dirty="0"/>
          </a:p>
        </p:txBody>
      </p:sp>
    </p:spTree>
    <p:extLst>
      <p:ext uri="{BB962C8B-B14F-4D97-AF65-F5344CB8AC3E}">
        <p14:creationId xmlns:p14="http://schemas.microsoft.com/office/powerpoint/2010/main" val="286645911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890" y="1046679"/>
            <a:ext cx="10512424"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90" y="1935957"/>
            <a:ext cx="10512424"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6"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January 12, 2024</a:t>
            </a:fld>
            <a:endParaRPr lang="en-US" dirty="0"/>
          </a:p>
        </p:txBody>
      </p:sp>
    </p:spTree>
    <p:extLst>
      <p:ext uri="{BB962C8B-B14F-4D97-AF65-F5344CB8AC3E}">
        <p14:creationId xmlns:p14="http://schemas.microsoft.com/office/powerpoint/2010/main" val="251325815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878181"/>
      </p:ext>
    </p:extLst>
  </p:cSld>
  <p:clrMap bg1="lt1" tx1="dk1" bg2="lt2" tx2="dk2" accent1="accent1" accent2="accent2" accent3="accent3" accent4="accent4" accent5="accent5" accent6="accent6" hlink="hlink" folHlink="folHlink"/>
  <p:sldLayoutIdLst>
    <p:sldLayoutId id="2147483712" r:id="rId1"/>
  </p:sldLayoutIdLst>
  <p:transition spd="slow">
    <p:fade/>
  </p:transition>
  <p:hf sldNum="0" hdr="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297" y="1136034"/>
            <a:ext cx="10794980" cy="648915"/>
          </a:xfrm>
          <a:prstGeom prst="rect">
            <a:avLst/>
          </a:prstGeom>
        </p:spPr>
        <p:txBody>
          <a:bodyPr vert="horz" lIns="91440" tIns="45720" rIns="91440" bIns="45720" rtlCol="0" anchor="t">
            <a:normAutofit/>
          </a:bodyPr>
          <a:lstStyle/>
          <a:p>
            <a:r>
              <a:rPr lang="en-US" dirty="0"/>
              <a:t>Click to edit Master title style</a:t>
            </a:r>
          </a:p>
        </p:txBody>
      </p:sp>
      <p:sp>
        <p:nvSpPr>
          <p:cNvPr id="7" name="Top bar"/>
          <p:cNvSpPr/>
          <p:nvPr/>
        </p:nvSpPr>
        <p:spPr>
          <a:xfrm>
            <a:off x="0" y="0"/>
            <a:ext cx="12188825"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11613568" y="220765"/>
            <a:ext cx="30769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11565512" y="247655"/>
            <a:ext cx="403808"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7F011-C873-4C3E-B563-159F3DEE9B17}" type="datetime4">
              <a:rPr lang="en-US" smtClean="0"/>
              <a:t>January 12, 2024</a:t>
            </a:fld>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4605063C-3227-4F51-A3BF-A1BEBBD95181}"/>
              </a:ext>
            </a:extLst>
          </p:cNvPr>
          <p:cNvPicPr>
            <a:picLocks noChangeAspect="1"/>
          </p:cNvPicPr>
          <p:nvPr userDrawn="1"/>
        </p:nvPicPr>
        <p:blipFill>
          <a:blip r:embed="rId10"/>
          <a:stretch>
            <a:fillRect/>
          </a:stretch>
        </p:blipFill>
        <p:spPr>
          <a:xfrm>
            <a:off x="9577160" y="5713237"/>
            <a:ext cx="2190256" cy="897108"/>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725" r:id="rId2"/>
    <p:sldLayoutId id="2147483727" r:id="rId3"/>
    <p:sldLayoutId id="2147483728" r:id="rId4"/>
    <p:sldLayoutId id="2147483724" r:id="rId5"/>
    <p:sldLayoutId id="2147483701" r:id="rId6"/>
    <p:sldLayoutId id="2147483726" r:id="rId7"/>
    <p:sldLayoutId id="2147483729" r:id="rId8"/>
  </p:sldLayoutIdLst>
  <p:transition spd="slow">
    <p:fade/>
  </p:transition>
  <p:hf sldNum="0" hdr="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99000">
              <a:schemeClr val="accent1"/>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36541"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73658" y="0"/>
            <a:ext cx="1262655" cy="6858000"/>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AC15DEBB-6B49-4B1F-8632-16EA85B5C5EB}"/>
              </a:ext>
            </a:extLst>
          </p:cNvPr>
          <p:cNvPicPr>
            <a:picLocks noChangeAspect="1"/>
          </p:cNvPicPr>
          <p:nvPr userDrawn="1"/>
        </p:nvPicPr>
        <p:blipFill>
          <a:blip r:embed="rId4"/>
          <a:stretch>
            <a:fillRect/>
          </a:stretch>
        </p:blipFill>
        <p:spPr>
          <a:xfrm>
            <a:off x="9589769" y="5695417"/>
            <a:ext cx="2165959" cy="731713"/>
          </a:xfrm>
          <a:prstGeom prst="rect">
            <a:avLst/>
          </a:prstGeom>
        </p:spPr>
      </p:pic>
    </p:spTree>
    <p:extLst>
      <p:ext uri="{BB962C8B-B14F-4D97-AF65-F5344CB8AC3E}">
        <p14:creationId xmlns:p14="http://schemas.microsoft.com/office/powerpoint/2010/main" val="2808723325"/>
      </p:ext>
    </p:extLst>
  </p:cSld>
  <p:clrMap bg1="lt1" tx1="dk1" bg2="lt2" tx2="dk2" accent1="accent1" accent2="accent2" accent3="accent3" accent4="accent4" accent5="accent5" accent6="accent6" hlink="hlink" folHlink="folHlink"/>
  <p:sldLayoutIdLst>
    <p:sldLayoutId id="2147483717" r:id="rId1"/>
  </p:sldLayoutIdLst>
  <p:transition spd="slow">
    <p:fade/>
  </p:transition>
  <p:hf sldNum="0" hd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37356" y="2691246"/>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73658" y="0"/>
            <a:ext cx="1262655" cy="685800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4FD75CB0-EB81-4E5F-8AC2-C80D27CA74DA}"/>
              </a:ext>
            </a:extLst>
          </p:cNvPr>
          <p:cNvPicPr>
            <a:picLocks noChangeAspect="1"/>
          </p:cNvPicPr>
          <p:nvPr userDrawn="1"/>
        </p:nvPicPr>
        <p:blipFill>
          <a:blip r:embed="rId4"/>
          <a:stretch>
            <a:fillRect/>
          </a:stretch>
        </p:blipFill>
        <p:spPr>
          <a:xfrm>
            <a:off x="9589769" y="5695417"/>
            <a:ext cx="2165959" cy="731713"/>
          </a:xfrm>
          <a:prstGeom prst="rect">
            <a:avLst/>
          </a:prstGeom>
        </p:spPr>
      </p:pic>
    </p:spTree>
    <p:extLst>
      <p:ext uri="{BB962C8B-B14F-4D97-AF65-F5344CB8AC3E}">
        <p14:creationId xmlns:p14="http://schemas.microsoft.com/office/powerpoint/2010/main" val="1361985833"/>
      </p:ext>
    </p:extLst>
  </p:cSld>
  <p:clrMap bg1="lt1" tx1="dk1" bg2="lt2" tx2="dk2" accent1="accent1" accent2="accent2" accent3="accent3" accent4="accent4" accent5="accent5" accent6="accent6" hlink="hlink" folHlink="folHlink"/>
  <p:sldLayoutIdLst>
    <p:sldLayoutId id="2147483721" r:id="rId1"/>
  </p:sldLayoutIdLst>
  <p:transition spd="slow">
    <p:fade/>
  </p:transition>
  <p:hf sldNum="0" hd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DDCD3"/>
            </a:gs>
            <a:gs pos="99000">
              <a:srgbClr val="F8F6F0"/>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48120"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26000"/>
          </a:blip>
          <a:stretch>
            <a:fillRect/>
          </a:stretch>
        </p:blipFill>
        <p:spPr>
          <a:xfrm>
            <a:off x="264780" y="0"/>
            <a:ext cx="1262655" cy="6858000"/>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CA5C4A6D-9093-4713-A9CA-F29D159C8602}"/>
              </a:ext>
            </a:extLst>
          </p:cNvPr>
          <p:cNvPicPr>
            <a:picLocks noChangeAspect="1"/>
          </p:cNvPicPr>
          <p:nvPr userDrawn="1"/>
        </p:nvPicPr>
        <p:blipFill>
          <a:blip r:embed="rId4"/>
          <a:stretch>
            <a:fillRect/>
          </a:stretch>
        </p:blipFill>
        <p:spPr>
          <a:xfrm>
            <a:off x="9577160" y="5713237"/>
            <a:ext cx="2190256" cy="897108"/>
          </a:xfrm>
          <a:prstGeom prst="rect">
            <a:avLst/>
          </a:prstGeom>
        </p:spPr>
      </p:pic>
    </p:spTree>
    <p:extLst>
      <p:ext uri="{BB962C8B-B14F-4D97-AF65-F5344CB8AC3E}">
        <p14:creationId xmlns:p14="http://schemas.microsoft.com/office/powerpoint/2010/main" val="3442442147"/>
      </p:ext>
    </p:extLst>
  </p:cSld>
  <p:clrMap bg1="lt1" tx1="dk1" bg2="lt2" tx2="dk2" accent1="accent1" accent2="accent2" accent3="accent3" accent4="accent4" accent5="accent5" accent6="accent6" hlink="hlink" folHlink="folHlink"/>
  <p:sldLayoutIdLst>
    <p:sldLayoutId id="2147483723" r:id="rId1"/>
  </p:sldLayoutIdLst>
  <p:transition spd="slow">
    <p:fade/>
  </p:transition>
  <p:hf sldNum="0" hdr="0"/>
  <p:txStyles>
    <p:titleStyle>
      <a:lvl1pPr algn="l" defTabSz="1218895" rtl="0" eaLnBrk="1" latinLnBrk="0" hangingPunct="1">
        <a:spcBef>
          <a:spcPct val="0"/>
        </a:spcBef>
        <a:buNone/>
        <a:defRPr sz="4200" b="0" i="0" kern="1200">
          <a:solidFill>
            <a:schemeClr val="accent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nccc/ucsf.edu" TargetMode="External"/><Relationship Id="rId2" Type="http://schemas.openxmlformats.org/officeDocument/2006/relationships/hyperlink" Target="https://aidsetc.org/" TargetMode="External"/><Relationship Id="rId1" Type="http://schemas.openxmlformats.org/officeDocument/2006/relationships/slideLayout" Target="../slideLayouts/slideLayout9.xml"/><Relationship Id="rId4" Type="http://schemas.openxmlformats.org/officeDocument/2006/relationships/hyperlink" Target="http://www.hiv.uw.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1D727-79A9-1C46-9155-28B81A3889AE}"/>
              </a:ext>
            </a:extLst>
          </p:cNvPr>
          <p:cNvSpPr>
            <a:spLocks noGrp="1"/>
          </p:cNvSpPr>
          <p:nvPr>
            <p:ph type="ctrTitle"/>
          </p:nvPr>
        </p:nvSpPr>
        <p:spPr>
          <a:xfrm>
            <a:off x="866274" y="2209800"/>
            <a:ext cx="10732593" cy="838200"/>
          </a:xfrm>
        </p:spPr>
        <p:txBody>
          <a:bodyPr lIns="91440" tIns="45720" rIns="91440" bIns="45720" anchor="b">
            <a:noAutofit/>
          </a:bodyPr>
          <a:lstStyle/>
          <a:p>
            <a:r>
              <a:rPr lang="en-US" dirty="0">
                <a:latin typeface="Arial"/>
                <a:cs typeface="Arial"/>
              </a:rPr>
              <a:t>HIV-Associated Neurocognitive Disorders</a:t>
            </a:r>
            <a:endParaRPr lang="en-US" dirty="0"/>
          </a:p>
        </p:txBody>
      </p:sp>
      <p:sp>
        <p:nvSpPr>
          <p:cNvPr id="6" name="Text Placeholder 5">
            <a:extLst>
              <a:ext uri="{FF2B5EF4-FFF2-40B4-BE49-F238E27FC236}">
                <a16:creationId xmlns:a16="http://schemas.microsoft.com/office/drawing/2014/main" id="{CA66E6BF-13E8-6E42-B8E3-9C187F839A43}"/>
              </a:ext>
            </a:extLst>
          </p:cNvPr>
          <p:cNvSpPr>
            <a:spLocks noGrp="1"/>
          </p:cNvSpPr>
          <p:nvPr>
            <p:ph type="body" sz="quarter" idx="10"/>
          </p:nvPr>
        </p:nvSpPr>
        <p:spPr>
          <a:xfrm>
            <a:off x="2948377" y="3667797"/>
            <a:ext cx="6955204" cy="1342742"/>
          </a:xfrm>
        </p:spPr>
        <p:txBody>
          <a:bodyPr/>
          <a:lstStyle/>
          <a:p>
            <a:r>
              <a:rPr lang="en-US" dirty="0"/>
              <a:t>Christian Adams, MD</a:t>
            </a:r>
          </a:p>
          <a:p>
            <a:r>
              <a:rPr lang="en-US" dirty="0"/>
              <a:t>Assistant Professor, Dept. of Psychiatry</a:t>
            </a:r>
          </a:p>
          <a:p>
            <a:r>
              <a:rPr lang="en-US" dirty="0"/>
              <a:t>University of Kentucky College of Medicine</a:t>
            </a:r>
          </a:p>
          <a:p>
            <a:endParaRPr lang="en-US" dirty="0"/>
          </a:p>
        </p:txBody>
      </p:sp>
    </p:spTree>
    <p:extLst>
      <p:ext uri="{BB962C8B-B14F-4D97-AF65-F5344CB8AC3E}">
        <p14:creationId xmlns:p14="http://schemas.microsoft.com/office/powerpoint/2010/main" val="2546582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E0591-95CF-FDE9-8B78-7649FAEC577C}"/>
              </a:ext>
            </a:extLst>
          </p:cNvPr>
          <p:cNvSpPr>
            <a:spLocks noGrp="1"/>
          </p:cNvSpPr>
          <p:nvPr>
            <p:ph type="title"/>
          </p:nvPr>
        </p:nvSpPr>
        <p:spPr/>
        <p:txBody>
          <a:bodyPr/>
          <a:lstStyle/>
          <a:p>
            <a:r>
              <a:rPr lang="en-US" dirty="0"/>
              <a:t>Frascati Criteria (2007)</a:t>
            </a:r>
          </a:p>
        </p:txBody>
      </p:sp>
      <p:sp>
        <p:nvSpPr>
          <p:cNvPr id="8" name="Text Placeholder 7">
            <a:extLst>
              <a:ext uri="{FF2B5EF4-FFF2-40B4-BE49-F238E27FC236}">
                <a16:creationId xmlns:a16="http://schemas.microsoft.com/office/drawing/2014/main" id="{F42B55CC-7CB1-36CB-380F-9FDD65E6F997}"/>
              </a:ext>
            </a:extLst>
          </p:cNvPr>
          <p:cNvSpPr>
            <a:spLocks noGrp="1"/>
          </p:cNvSpPr>
          <p:nvPr>
            <p:ph type="body" sz="quarter" idx="14"/>
          </p:nvPr>
        </p:nvSpPr>
        <p:spPr/>
        <p:txBody>
          <a:bodyPr/>
          <a:lstStyle/>
          <a:p>
            <a:r>
              <a:rPr lang="en-US" b="1" dirty="0"/>
              <a:t>Asymptomatic Impairment </a:t>
            </a:r>
            <a:r>
              <a:rPr lang="en-US" dirty="0"/>
              <a:t>(ANI)</a:t>
            </a:r>
          </a:p>
          <a:p>
            <a:pPr marL="342900" indent="-342900">
              <a:buFont typeface="Arial" panose="020B0604020202020204" pitchFamily="34" charset="0"/>
              <a:buChar char="•"/>
            </a:pPr>
            <a:r>
              <a:rPr lang="en-US" dirty="0">
                <a:solidFill>
                  <a:srgbClr val="000000"/>
                </a:solidFill>
                <a:latin typeface="Helvetica Neue" panose="02000503000000020004" pitchFamily="2" charset="0"/>
              </a:rPr>
              <a:t>A</a:t>
            </a:r>
            <a:r>
              <a:rPr lang="en-US" dirty="0">
                <a:solidFill>
                  <a:srgbClr val="000000"/>
                </a:solidFill>
                <a:effectLst/>
                <a:latin typeface="Helvetica Neue" panose="02000503000000020004" pitchFamily="2" charset="0"/>
              </a:rPr>
              <a:t>cquired impairment (&gt;1 SD) in two or more cognitive domains</a:t>
            </a:r>
          </a:p>
          <a:p>
            <a:pPr marL="342900" indent="-342900">
              <a:buFont typeface="Arial" panose="020B0604020202020204" pitchFamily="34" charset="0"/>
              <a:buChar char="•"/>
            </a:pPr>
            <a:r>
              <a:rPr lang="en-US" dirty="0">
                <a:solidFill>
                  <a:srgbClr val="000000"/>
                </a:solidFill>
                <a:effectLst/>
                <a:latin typeface="Helvetica Neue" panose="02000503000000020004" pitchFamily="2" charset="0"/>
              </a:rPr>
              <a:t>Without impairment of daily functioning</a:t>
            </a:r>
          </a:p>
          <a:p>
            <a:pPr marL="342900" indent="-342900">
              <a:buFont typeface="Arial" panose="020B0604020202020204" pitchFamily="34" charset="0"/>
              <a:buChar char="•"/>
            </a:pPr>
            <a:endParaRPr lang="en-US" dirty="0"/>
          </a:p>
        </p:txBody>
      </p:sp>
      <p:sp>
        <p:nvSpPr>
          <p:cNvPr id="7" name="Text Placeholder 6">
            <a:extLst>
              <a:ext uri="{FF2B5EF4-FFF2-40B4-BE49-F238E27FC236}">
                <a16:creationId xmlns:a16="http://schemas.microsoft.com/office/drawing/2014/main" id="{2B566EC5-A533-07FC-DC83-6779EED40F55}"/>
              </a:ext>
            </a:extLst>
          </p:cNvPr>
          <p:cNvSpPr>
            <a:spLocks noGrp="1"/>
          </p:cNvSpPr>
          <p:nvPr>
            <p:ph type="body" sz="quarter" idx="13"/>
          </p:nvPr>
        </p:nvSpPr>
        <p:spPr/>
        <p:txBody>
          <a:bodyPr/>
          <a:lstStyle/>
          <a:p>
            <a:r>
              <a:rPr lang="en-US" b="1" dirty="0"/>
              <a:t>Mild Neurocognitive Disorder </a:t>
            </a:r>
            <a:r>
              <a:rPr lang="en-US" dirty="0"/>
              <a:t>(MND)</a:t>
            </a:r>
          </a:p>
          <a:p>
            <a:pPr marL="342900" indent="-342900">
              <a:buFont typeface="Arial" panose="020B0604020202020204" pitchFamily="34" charset="0"/>
              <a:buChar char="•"/>
            </a:pPr>
            <a:r>
              <a:rPr lang="en-US" dirty="0"/>
              <a:t>ANI Criteria met + </a:t>
            </a:r>
          </a:p>
          <a:p>
            <a:pPr marL="342900" indent="-342900">
              <a:buFont typeface="Arial" panose="020B0604020202020204" pitchFamily="34" charset="0"/>
              <a:buChar char="•"/>
            </a:pPr>
            <a:r>
              <a:rPr lang="en-US" dirty="0"/>
              <a:t>Mild functional impairment (i.e., work efficiency)</a:t>
            </a:r>
          </a:p>
        </p:txBody>
      </p:sp>
      <p:sp>
        <p:nvSpPr>
          <p:cNvPr id="6" name="Text Placeholder 5">
            <a:extLst>
              <a:ext uri="{FF2B5EF4-FFF2-40B4-BE49-F238E27FC236}">
                <a16:creationId xmlns:a16="http://schemas.microsoft.com/office/drawing/2014/main" id="{99FB8FDB-4D16-7968-11DD-7C5BB2EFF08E}"/>
              </a:ext>
            </a:extLst>
          </p:cNvPr>
          <p:cNvSpPr>
            <a:spLocks noGrp="1"/>
          </p:cNvSpPr>
          <p:nvPr>
            <p:ph type="body" sz="quarter" idx="12"/>
          </p:nvPr>
        </p:nvSpPr>
        <p:spPr/>
        <p:txBody>
          <a:bodyPr/>
          <a:lstStyle/>
          <a:p>
            <a:r>
              <a:rPr lang="en-US" b="1" dirty="0"/>
              <a:t>HIV-Associated Dementia </a:t>
            </a:r>
            <a:r>
              <a:rPr lang="en-US" dirty="0"/>
              <a:t>(HAD)</a:t>
            </a:r>
          </a:p>
          <a:p>
            <a:pPr marL="342900" indent="-342900">
              <a:buFont typeface="Arial" panose="020B0604020202020204" pitchFamily="34" charset="0"/>
              <a:buChar char="•"/>
            </a:pPr>
            <a:r>
              <a:rPr lang="en-US" dirty="0">
                <a:solidFill>
                  <a:srgbClr val="000000"/>
                </a:solidFill>
                <a:effectLst/>
                <a:latin typeface="Helvetica Neue" panose="02000503000000020004" pitchFamily="2" charset="0"/>
              </a:rPr>
              <a:t>Acquired impairment (&gt;2 SD) in two or more cognitive domains</a:t>
            </a:r>
          </a:p>
          <a:p>
            <a:pPr marL="342900" indent="-342900">
              <a:buFont typeface="Arial" panose="020B0604020202020204" pitchFamily="34" charset="0"/>
              <a:buChar char="•"/>
            </a:pPr>
            <a:r>
              <a:rPr lang="en-US" dirty="0">
                <a:solidFill>
                  <a:srgbClr val="000000"/>
                </a:solidFill>
                <a:latin typeface="Helvetica Neue" panose="02000503000000020004" pitchFamily="2" charset="0"/>
              </a:rPr>
              <a:t>M</a:t>
            </a:r>
            <a:r>
              <a:rPr lang="en-US" dirty="0">
                <a:solidFill>
                  <a:srgbClr val="000000"/>
                </a:solidFill>
                <a:effectLst/>
                <a:latin typeface="Helvetica Neue" panose="02000503000000020004" pitchFamily="2" charset="0"/>
              </a:rPr>
              <a:t>arked functional impairment </a:t>
            </a:r>
            <a:r>
              <a:rPr lang="en-US" dirty="0">
                <a:solidFill>
                  <a:srgbClr val="000000"/>
                </a:solidFill>
                <a:latin typeface="Helvetica Neue" panose="02000503000000020004" pitchFamily="2" charset="0"/>
              </a:rPr>
              <a:t>(e.g., inability to complete </a:t>
            </a:r>
            <a:r>
              <a:rPr lang="en-US" dirty="0" err="1">
                <a:solidFill>
                  <a:srgbClr val="000000"/>
                </a:solidFill>
                <a:latin typeface="Helvetica Neue" panose="02000503000000020004" pitchFamily="2" charset="0"/>
              </a:rPr>
              <a:t>iADLs</a:t>
            </a:r>
            <a:r>
              <a:rPr lang="en-US" dirty="0">
                <a:solidFill>
                  <a:srgbClr val="000000"/>
                </a:solidFill>
                <a:latin typeface="Helvetica Neue" panose="02000503000000020004" pitchFamily="2" charset="0"/>
              </a:rPr>
              <a:t>)</a:t>
            </a:r>
            <a:endParaRPr lang="en-US" dirty="0">
              <a:solidFill>
                <a:srgbClr val="000000"/>
              </a:solidFill>
              <a:effectLst/>
              <a:latin typeface="Helvetica Neue" panose="02000503000000020004" pitchFamily="2" charset="0"/>
            </a:endParaRPr>
          </a:p>
          <a:p>
            <a:pPr marL="342900" indent="-342900">
              <a:buFont typeface="Arial" panose="020B0604020202020204" pitchFamily="34" charset="0"/>
              <a:buChar char="•"/>
            </a:pPr>
            <a:endParaRPr lang="en-US" dirty="0"/>
          </a:p>
        </p:txBody>
      </p:sp>
      <p:sp>
        <p:nvSpPr>
          <p:cNvPr id="5" name="Date Placeholder 4">
            <a:extLst>
              <a:ext uri="{FF2B5EF4-FFF2-40B4-BE49-F238E27FC236}">
                <a16:creationId xmlns:a16="http://schemas.microsoft.com/office/drawing/2014/main" id="{2773B131-0073-BFBA-89D1-A34998994424}"/>
              </a:ext>
            </a:extLst>
          </p:cNvPr>
          <p:cNvSpPr>
            <a:spLocks noGrp="1"/>
          </p:cNvSpPr>
          <p:nvPr>
            <p:ph type="dt" sz="half" idx="2"/>
          </p:nvPr>
        </p:nvSpPr>
        <p:spPr/>
        <p:txBody>
          <a:bodyPr/>
          <a:lstStyle/>
          <a:p>
            <a:fld id="{D90A14F4-0CE7-440D-A9AD-AE6DF60A6C88}" type="datetime4">
              <a:rPr lang="en-US" smtClean="0"/>
              <a:t>January 12, 2024</a:t>
            </a:fld>
            <a:endParaRPr lang="en-US" dirty="0"/>
          </a:p>
        </p:txBody>
      </p:sp>
    </p:spTree>
    <p:extLst>
      <p:ext uri="{BB962C8B-B14F-4D97-AF65-F5344CB8AC3E}">
        <p14:creationId xmlns:p14="http://schemas.microsoft.com/office/powerpoint/2010/main" val="296392507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B1776-C3B5-CC0D-CE5C-0219A185276C}"/>
              </a:ext>
            </a:extLst>
          </p:cNvPr>
          <p:cNvSpPr>
            <a:spLocks noGrp="1"/>
          </p:cNvSpPr>
          <p:nvPr>
            <p:ph type="title"/>
          </p:nvPr>
        </p:nvSpPr>
        <p:spPr/>
        <p:txBody>
          <a:bodyPr/>
          <a:lstStyle/>
          <a:p>
            <a:r>
              <a:rPr lang="en-US" dirty="0"/>
              <a:t>Pathophysiology</a:t>
            </a:r>
          </a:p>
        </p:txBody>
      </p:sp>
    </p:spTree>
    <p:extLst>
      <p:ext uri="{BB962C8B-B14F-4D97-AF65-F5344CB8AC3E}">
        <p14:creationId xmlns:p14="http://schemas.microsoft.com/office/powerpoint/2010/main" val="58923359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5D566-515A-6659-9158-0A90F3DDA67B}"/>
              </a:ext>
            </a:extLst>
          </p:cNvPr>
          <p:cNvSpPr>
            <a:spLocks noGrp="1"/>
          </p:cNvSpPr>
          <p:nvPr>
            <p:ph type="title"/>
          </p:nvPr>
        </p:nvSpPr>
        <p:spPr/>
        <p:txBody>
          <a:bodyPr/>
          <a:lstStyle/>
          <a:p>
            <a:r>
              <a:rPr lang="en-US" dirty="0"/>
              <a:t>Pathogenesis</a:t>
            </a:r>
          </a:p>
        </p:txBody>
      </p:sp>
      <p:sp>
        <p:nvSpPr>
          <p:cNvPr id="3" name="Text Placeholder 2">
            <a:extLst>
              <a:ext uri="{FF2B5EF4-FFF2-40B4-BE49-F238E27FC236}">
                <a16:creationId xmlns:a16="http://schemas.microsoft.com/office/drawing/2014/main" id="{7AD8C632-3782-A4D1-4A0E-821CCCC890B1}"/>
              </a:ext>
            </a:extLst>
          </p:cNvPr>
          <p:cNvSpPr>
            <a:spLocks noGrp="1"/>
          </p:cNvSpPr>
          <p:nvPr>
            <p:ph type="body" sz="quarter" idx="11"/>
          </p:nvPr>
        </p:nvSpPr>
        <p:spPr/>
        <p:txBody>
          <a:bodyPr/>
          <a:lstStyle/>
          <a:p>
            <a:r>
              <a:rPr lang="en-US" dirty="0">
                <a:solidFill>
                  <a:srgbClr val="000000"/>
                </a:solidFill>
                <a:latin typeface="Helvetica Neue" panose="02000503000000020004" pitchFamily="2" charset="0"/>
              </a:rPr>
              <a:t>I</a:t>
            </a:r>
            <a:r>
              <a:rPr lang="en-US" dirty="0">
                <a:solidFill>
                  <a:srgbClr val="000000"/>
                </a:solidFill>
                <a:effectLst/>
                <a:latin typeface="Helvetica Neue" panose="02000503000000020004" pitchFamily="2" charset="0"/>
              </a:rPr>
              <a:t>nitial infection —&gt; </a:t>
            </a:r>
            <a:r>
              <a:rPr lang="en-US" b="1" dirty="0">
                <a:solidFill>
                  <a:srgbClr val="000000"/>
                </a:solidFill>
                <a:effectLst/>
                <a:latin typeface="Helvetica Neue" panose="02000503000000020004" pitchFamily="2" charset="0"/>
              </a:rPr>
              <a:t>direct viral invasion of CNS</a:t>
            </a:r>
            <a:r>
              <a:rPr lang="en-US" dirty="0">
                <a:solidFill>
                  <a:srgbClr val="000000"/>
                </a:solidFill>
                <a:effectLst/>
                <a:latin typeface="Helvetica Neue" panose="02000503000000020004" pitchFamily="2" charset="0"/>
              </a:rPr>
              <a:t> via monocytes &amp; lymphocytes crossing BBB, releasing virions / cytokines / chemokines —&gt; </a:t>
            </a:r>
            <a:r>
              <a:rPr lang="en-US" b="1" dirty="0">
                <a:solidFill>
                  <a:srgbClr val="000000"/>
                </a:solidFill>
                <a:effectLst/>
                <a:latin typeface="Helvetica Neue" panose="02000503000000020004" pitchFamily="2" charset="0"/>
              </a:rPr>
              <a:t>Excitotoxic, pro-inflammatory pathway </a:t>
            </a:r>
            <a:r>
              <a:rPr lang="en-US" dirty="0">
                <a:solidFill>
                  <a:srgbClr val="000000"/>
                </a:solidFill>
                <a:effectLst/>
                <a:latin typeface="Helvetica Neue" panose="02000503000000020004" pitchFamily="2" charset="0"/>
              </a:rPr>
              <a:t>—&gt; </a:t>
            </a:r>
            <a:r>
              <a:rPr lang="en-US" dirty="0" err="1">
                <a:solidFill>
                  <a:srgbClr val="000000"/>
                </a:solidFill>
                <a:effectLst/>
                <a:latin typeface="Helvetica Neue" panose="02000503000000020004" pitchFamily="2" charset="0"/>
              </a:rPr>
              <a:t>synaptodendritic</a:t>
            </a:r>
            <a:r>
              <a:rPr lang="en-US" dirty="0">
                <a:solidFill>
                  <a:srgbClr val="000000"/>
                </a:solidFill>
                <a:effectLst/>
                <a:latin typeface="Helvetica Neue" panose="02000503000000020004" pitchFamily="2" charset="0"/>
              </a:rPr>
              <a:t> disruption and ultimately neuronal apoptosis </a:t>
            </a:r>
          </a:p>
          <a:p>
            <a:endParaRPr lang="en-US" dirty="0"/>
          </a:p>
        </p:txBody>
      </p:sp>
      <p:pic>
        <p:nvPicPr>
          <p:cNvPr id="6" name="Picture Placeholder 5">
            <a:extLst>
              <a:ext uri="{FF2B5EF4-FFF2-40B4-BE49-F238E27FC236}">
                <a16:creationId xmlns:a16="http://schemas.microsoft.com/office/drawing/2014/main" id="{7E9E9888-EB07-98CC-4ED1-7F58726FE1E4}"/>
              </a:ext>
            </a:extLst>
          </p:cNvPr>
          <p:cNvPicPr>
            <a:picLocks noGrp="1" noChangeAspect="1"/>
          </p:cNvPicPr>
          <p:nvPr>
            <p:ph type="pic" sz="quarter" idx="12"/>
          </p:nvPr>
        </p:nvPicPr>
        <p:blipFill>
          <a:blip r:embed="rId3"/>
          <a:srcRect t="810" b="810"/>
          <a:stretch>
            <a:fillRect/>
          </a:stretch>
        </p:blipFill>
        <p:spPr>
          <a:prstGeom prst="rect">
            <a:avLst/>
          </a:prstGeom>
        </p:spPr>
      </p:pic>
      <p:sp>
        <p:nvSpPr>
          <p:cNvPr id="5" name="Date Placeholder 4">
            <a:extLst>
              <a:ext uri="{FF2B5EF4-FFF2-40B4-BE49-F238E27FC236}">
                <a16:creationId xmlns:a16="http://schemas.microsoft.com/office/drawing/2014/main" id="{B0C3CC8D-C7BB-5E47-A649-D543766A4981}"/>
              </a:ext>
            </a:extLst>
          </p:cNvPr>
          <p:cNvSpPr>
            <a:spLocks noGrp="1"/>
          </p:cNvSpPr>
          <p:nvPr>
            <p:ph type="dt" sz="half" idx="2"/>
          </p:nvPr>
        </p:nvSpPr>
        <p:spPr/>
        <p:txBody>
          <a:bodyPr/>
          <a:lstStyle/>
          <a:p>
            <a:fld id="{889B010B-938C-4BD0-AF7C-9746274FFE3D}" type="datetime4">
              <a:rPr lang="en-US" smtClean="0"/>
              <a:t>January 12, 2024</a:t>
            </a:fld>
            <a:endParaRPr lang="en-US" dirty="0"/>
          </a:p>
        </p:txBody>
      </p:sp>
    </p:spTree>
    <p:extLst>
      <p:ext uri="{BB962C8B-B14F-4D97-AF65-F5344CB8AC3E}">
        <p14:creationId xmlns:p14="http://schemas.microsoft.com/office/powerpoint/2010/main" val="412164352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2633-A434-A5F0-300A-8CFE29EC3370}"/>
              </a:ext>
            </a:extLst>
          </p:cNvPr>
          <p:cNvSpPr>
            <a:spLocks noGrp="1"/>
          </p:cNvSpPr>
          <p:nvPr>
            <p:ph type="title"/>
          </p:nvPr>
        </p:nvSpPr>
        <p:spPr/>
        <p:txBody>
          <a:bodyPr/>
          <a:lstStyle/>
          <a:p>
            <a:r>
              <a:rPr lang="en-US" dirty="0"/>
              <a:t>Assessment </a:t>
            </a:r>
          </a:p>
        </p:txBody>
      </p:sp>
    </p:spTree>
    <p:extLst>
      <p:ext uri="{BB962C8B-B14F-4D97-AF65-F5344CB8AC3E}">
        <p14:creationId xmlns:p14="http://schemas.microsoft.com/office/powerpoint/2010/main" val="56902618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27A54-02BD-1F19-5043-D30852D0ECAF}"/>
              </a:ext>
            </a:extLst>
          </p:cNvPr>
          <p:cNvSpPr>
            <a:spLocks noGrp="1"/>
          </p:cNvSpPr>
          <p:nvPr>
            <p:ph type="title"/>
          </p:nvPr>
        </p:nvSpPr>
        <p:spPr/>
        <p:txBody>
          <a:bodyPr/>
          <a:lstStyle/>
          <a:p>
            <a:r>
              <a:rPr lang="en-US" dirty="0"/>
              <a:t>European AIDS Clinical Society (EACS) Guidelines</a:t>
            </a:r>
          </a:p>
        </p:txBody>
      </p:sp>
      <p:sp>
        <p:nvSpPr>
          <p:cNvPr id="6" name="Text Placeholder 5">
            <a:extLst>
              <a:ext uri="{FF2B5EF4-FFF2-40B4-BE49-F238E27FC236}">
                <a16:creationId xmlns:a16="http://schemas.microsoft.com/office/drawing/2014/main" id="{02D93281-B452-A38A-EF45-54AE87A3D695}"/>
              </a:ext>
            </a:extLst>
          </p:cNvPr>
          <p:cNvSpPr>
            <a:spLocks noGrp="1"/>
          </p:cNvSpPr>
          <p:nvPr>
            <p:ph type="body" sz="quarter" idx="11"/>
          </p:nvPr>
        </p:nvSpPr>
        <p:spPr/>
        <p:txBody>
          <a:bodyPr/>
          <a:lstStyle/>
          <a:p>
            <a:r>
              <a:rPr lang="en-US" dirty="0"/>
              <a:t>Identify active confounding conditions</a:t>
            </a:r>
          </a:p>
          <a:p>
            <a:r>
              <a:rPr lang="en-US" dirty="0"/>
              <a:t>Screen for neurocognitive impairment with 3-item questionnaire OR</a:t>
            </a:r>
          </a:p>
          <a:p>
            <a:pPr lvl="1"/>
            <a:r>
              <a:rPr lang="en-US" dirty="0"/>
              <a:t>Montreal Cognitive Assessment (MoCA) + International HIV Dementia Scale (IHDS) + HIV Dementia Scale (HDS) </a:t>
            </a:r>
          </a:p>
          <a:p>
            <a:r>
              <a:rPr lang="en-US" dirty="0"/>
              <a:t>Instrumental Activity of Daily Living (IADL) Scale</a:t>
            </a:r>
          </a:p>
          <a:p>
            <a:r>
              <a:rPr lang="en-US" dirty="0"/>
              <a:t>Formal neuropsychological evaluation/testing</a:t>
            </a:r>
          </a:p>
          <a:p>
            <a:r>
              <a:rPr lang="en-US" dirty="0"/>
              <a:t>Diagnostic evaluation to rule-out other causes</a:t>
            </a:r>
          </a:p>
          <a:p>
            <a:endParaRPr lang="en-US" dirty="0"/>
          </a:p>
          <a:p>
            <a:endParaRPr lang="en-US" dirty="0"/>
          </a:p>
        </p:txBody>
      </p:sp>
      <p:sp>
        <p:nvSpPr>
          <p:cNvPr id="5" name="Date Placeholder 4">
            <a:extLst>
              <a:ext uri="{FF2B5EF4-FFF2-40B4-BE49-F238E27FC236}">
                <a16:creationId xmlns:a16="http://schemas.microsoft.com/office/drawing/2014/main" id="{4F469FB0-2CF4-9F9C-B767-09A4EF3F0CCF}"/>
              </a:ext>
            </a:extLst>
          </p:cNvPr>
          <p:cNvSpPr>
            <a:spLocks noGrp="1"/>
          </p:cNvSpPr>
          <p:nvPr>
            <p:ph type="dt" sz="half" idx="2"/>
          </p:nvPr>
        </p:nvSpPr>
        <p:spPr/>
        <p:txBody>
          <a:bodyPr/>
          <a:lstStyle/>
          <a:p>
            <a:fld id="{889B010B-938C-4BD0-AF7C-9746274FFE3D}" type="datetime4">
              <a:rPr lang="en-US" smtClean="0"/>
              <a:t>January 12, 2024</a:t>
            </a:fld>
            <a:endParaRPr lang="en-US" dirty="0"/>
          </a:p>
        </p:txBody>
      </p:sp>
    </p:spTree>
    <p:extLst>
      <p:ext uri="{BB962C8B-B14F-4D97-AF65-F5344CB8AC3E}">
        <p14:creationId xmlns:p14="http://schemas.microsoft.com/office/powerpoint/2010/main" val="388119465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27A54-02BD-1F19-5043-D30852D0ECAF}"/>
              </a:ext>
            </a:extLst>
          </p:cNvPr>
          <p:cNvSpPr>
            <a:spLocks noGrp="1"/>
          </p:cNvSpPr>
          <p:nvPr>
            <p:ph type="title"/>
          </p:nvPr>
        </p:nvSpPr>
        <p:spPr/>
        <p:txBody>
          <a:bodyPr/>
          <a:lstStyle/>
          <a:p>
            <a:r>
              <a:rPr lang="en-US" dirty="0"/>
              <a:t>European AIDS Clinical Society (EACS) Guidelines</a:t>
            </a:r>
          </a:p>
        </p:txBody>
      </p:sp>
      <p:sp>
        <p:nvSpPr>
          <p:cNvPr id="6" name="Text Placeholder 5">
            <a:extLst>
              <a:ext uri="{FF2B5EF4-FFF2-40B4-BE49-F238E27FC236}">
                <a16:creationId xmlns:a16="http://schemas.microsoft.com/office/drawing/2014/main" id="{02D93281-B452-A38A-EF45-54AE87A3D695}"/>
              </a:ext>
            </a:extLst>
          </p:cNvPr>
          <p:cNvSpPr>
            <a:spLocks noGrp="1"/>
          </p:cNvSpPr>
          <p:nvPr>
            <p:ph type="body" sz="quarter" idx="11"/>
          </p:nvPr>
        </p:nvSpPr>
        <p:spPr/>
        <p:txBody>
          <a:bodyPr/>
          <a:lstStyle/>
          <a:p>
            <a:pPr marL="0" indent="0">
              <a:buNone/>
            </a:pPr>
            <a:r>
              <a:rPr lang="en-US" dirty="0"/>
              <a:t>3-Item Screen for Neurocognitive Impairment </a:t>
            </a:r>
          </a:p>
          <a:p>
            <a:pPr marL="457200" indent="-457200">
              <a:buAutoNum type="arabicPeriod"/>
            </a:pPr>
            <a:r>
              <a:rPr lang="en-US" dirty="0"/>
              <a:t>Do you experience frequent memory loss?</a:t>
            </a:r>
          </a:p>
          <a:p>
            <a:pPr marL="457200" indent="-457200">
              <a:buAutoNum type="arabicPeriod"/>
            </a:pPr>
            <a:r>
              <a:rPr lang="en-US" dirty="0"/>
              <a:t>Do you feel that you are slowing when you are reasoning, planning activities, or solving problems?</a:t>
            </a:r>
          </a:p>
          <a:p>
            <a:pPr marL="457200" indent="-457200">
              <a:buAutoNum type="arabicPeriod"/>
            </a:pPr>
            <a:r>
              <a:rPr lang="en-US" dirty="0"/>
              <a:t>Do you have difficulties paying attention?</a:t>
            </a:r>
          </a:p>
          <a:p>
            <a:endParaRPr lang="en-US" dirty="0"/>
          </a:p>
        </p:txBody>
      </p:sp>
      <p:sp>
        <p:nvSpPr>
          <p:cNvPr id="5" name="Date Placeholder 4">
            <a:extLst>
              <a:ext uri="{FF2B5EF4-FFF2-40B4-BE49-F238E27FC236}">
                <a16:creationId xmlns:a16="http://schemas.microsoft.com/office/drawing/2014/main" id="{4F469FB0-2CF4-9F9C-B767-09A4EF3F0CCF}"/>
              </a:ext>
            </a:extLst>
          </p:cNvPr>
          <p:cNvSpPr>
            <a:spLocks noGrp="1"/>
          </p:cNvSpPr>
          <p:nvPr>
            <p:ph type="dt" sz="half" idx="2"/>
          </p:nvPr>
        </p:nvSpPr>
        <p:spPr/>
        <p:txBody>
          <a:bodyPr/>
          <a:lstStyle/>
          <a:p>
            <a:fld id="{889B010B-938C-4BD0-AF7C-9746274FFE3D}" type="datetime4">
              <a:rPr lang="en-US" smtClean="0"/>
              <a:t>January 12, 2024</a:t>
            </a:fld>
            <a:endParaRPr lang="en-US" dirty="0"/>
          </a:p>
        </p:txBody>
      </p:sp>
    </p:spTree>
    <p:extLst>
      <p:ext uri="{BB962C8B-B14F-4D97-AF65-F5344CB8AC3E}">
        <p14:creationId xmlns:p14="http://schemas.microsoft.com/office/powerpoint/2010/main" val="252445484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BD91D-7B7E-D36B-197E-250E4DC5FBC1}"/>
              </a:ext>
            </a:extLst>
          </p:cNvPr>
          <p:cNvSpPr>
            <a:spLocks noGrp="1"/>
          </p:cNvSpPr>
          <p:nvPr>
            <p:ph type="title"/>
          </p:nvPr>
        </p:nvSpPr>
        <p:spPr/>
        <p:txBody>
          <a:bodyPr/>
          <a:lstStyle/>
          <a:p>
            <a:r>
              <a:rPr lang="en-US" dirty="0"/>
              <a:t>Diagnostic Markers</a:t>
            </a:r>
          </a:p>
        </p:txBody>
      </p:sp>
    </p:spTree>
    <p:extLst>
      <p:ext uri="{BB962C8B-B14F-4D97-AF65-F5344CB8AC3E}">
        <p14:creationId xmlns:p14="http://schemas.microsoft.com/office/powerpoint/2010/main" val="351943506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0D1D-A273-B7AB-D7D4-A1AD3B940E13}"/>
              </a:ext>
            </a:extLst>
          </p:cNvPr>
          <p:cNvSpPr>
            <a:spLocks noGrp="1"/>
          </p:cNvSpPr>
          <p:nvPr>
            <p:ph type="title"/>
          </p:nvPr>
        </p:nvSpPr>
        <p:spPr/>
        <p:txBody>
          <a:bodyPr/>
          <a:lstStyle/>
          <a:p>
            <a:r>
              <a:rPr lang="en-US" dirty="0"/>
              <a:t>Differential Diagnosis</a:t>
            </a:r>
          </a:p>
        </p:txBody>
      </p:sp>
    </p:spTree>
    <p:extLst>
      <p:ext uri="{BB962C8B-B14F-4D97-AF65-F5344CB8AC3E}">
        <p14:creationId xmlns:p14="http://schemas.microsoft.com/office/powerpoint/2010/main" val="162761259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25FC2-4B13-7207-D0D1-26B31B20F588}"/>
              </a:ext>
            </a:extLst>
          </p:cNvPr>
          <p:cNvSpPr>
            <a:spLocks noGrp="1"/>
          </p:cNvSpPr>
          <p:nvPr>
            <p:ph type="title"/>
          </p:nvPr>
        </p:nvSpPr>
        <p:spPr/>
        <p:txBody>
          <a:bodyPr/>
          <a:lstStyle/>
          <a:p>
            <a:r>
              <a:rPr lang="en-US" dirty="0"/>
              <a:t>DDx: Opportunistic Infections &amp; Neoplasms</a:t>
            </a:r>
          </a:p>
        </p:txBody>
      </p:sp>
      <p:sp>
        <p:nvSpPr>
          <p:cNvPr id="3" name="Text Placeholder 2">
            <a:extLst>
              <a:ext uri="{FF2B5EF4-FFF2-40B4-BE49-F238E27FC236}">
                <a16:creationId xmlns:a16="http://schemas.microsoft.com/office/drawing/2014/main" id="{BE57FF37-5BCC-659A-8A95-5B31113F9D41}"/>
              </a:ext>
            </a:extLst>
          </p:cNvPr>
          <p:cNvSpPr>
            <a:spLocks noGrp="1"/>
          </p:cNvSpPr>
          <p:nvPr>
            <p:ph type="body" sz="quarter" idx="11"/>
          </p:nvPr>
        </p:nvSpPr>
        <p:spPr/>
        <p:txBody>
          <a:bodyPr/>
          <a:lstStyle/>
          <a:p>
            <a:r>
              <a:rPr lang="en-US" dirty="0"/>
              <a:t>Toxoplasma gondii</a:t>
            </a:r>
          </a:p>
          <a:p>
            <a:r>
              <a:rPr lang="en-US" dirty="0"/>
              <a:t>Primary Central Nervous System Lymphoma (PCNSL)</a:t>
            </a:r>
          </a:p>
          <a:p>
            <a:r>
              <a:rPr lang="en-US" dirty="0"/>
              <a:t>Cryptococcus neoformans</a:t>
            </a:r>
          </a:p>
          <a:p>
            <a:r>
              <a:rPr lang="en-US" dirty="0"/>
              <a:t>Progressive Multifocal Leukoencephalopathy</a:t>
            </a:r>
          </a:p>
          <a:p>
            <a:r>
              <a:rPr lang="en-US" dirty="0"/>
              <a:t>Cytomegalovirus</a:t>
            </a:r>
          </a:p>
        </p:txBody>
      </p:sp>
    </p:spTree>
    <p:extLst>
      <p:ext uri="{BB962C8B-B14F-4D97-AF65-F5344CB8AC3E}">
        <p14:creationId xmlns:p14="http://schemas.microsoft.com/office/powerpoint/2010/main" val="36637284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4825-750A-CF27-8CEE-E36757F5FD7C}"/>
              </a:ext>
            </a:extLst>
          </p:cNvPr>
          <p:cNvSpPr>
            <a:spLocks noGrp="1"/>
          </p:cNvSpPr>
          <p:nvPr>
            <p:ph type="title"/>
          </p:nvPr>
        </p:nvSpPr>
        <p:spPr/>
        <p:txBody>
          <a:bodyPr/>
          <a:lstStyle/>
          <a:p>
            <a:r>
              <a:rPr lang="en-US" dirty="0"/>
              <a:t>Toxoplasmosis </a:t>
            </a:r>
          </a:p>
        </p:txBody>
      </p:sp>
      <p:sp>
        <p:nvSpPr>
          <p:cNvPr id="3" name="Text Placeholder 2">
            <a:extLst>
              <a:ext uri="{FF2B5EF4-FFF2-40B4-BE49-F238E27FC236}">
                <a16:creationId xmlns:a16="http://schemas.microsoft.com/office/drawing/2014/main" id="{F478C997-61B5-9F30-8303-D23598E18CB5}"/>
              </a:ext>
            </a:extLst>
          </p:cNvPr>
          <p:cNvSpPr>
            <a:spLocks noGrp="1"/>
          </p:cNvSpPr>
          <p:nvPr>
            <p:ph type="body" sz="quarter" idx="11"/>
          </p:nvPr>
        </p:nvSpPr>
        <p:spPr/>
        <p:txBody>
          <a:bodyPr/>
          <a:lstStyle/>
          <a:p>
            <a:pPr>
              <a:buFont typeface="Arial" panose="020B0604020202020204" pitchFamily="34" charset="0"/>
              <a:buChar char="•"/>
            </a:pPr>
            <a:r>
              <a:rPr lang="en-US" sz="2000" b="1" i="1" dirty="0">
                <a:solidFill>
                  <a:srgbClr val="000000"/>
                </a:solidFill>
                <a:effectLst/>
                <a:latin typeface="Helvetica Neue" panose="02000503000000020004" pitchFamily="2" charset="0"/>
              </a:rPr>
              <a:t>Toxoplasma gondii</a:t>
            </a:r>
            <a:r>
              <a:rPr lang="en-US" sz="2000" b="1" dirty="0">
                <a:solidFill>
                  <a:srgbClr val="000000"/>
                </a:solidFill>
                <a:effectLst/>
                <a:latin typeface="Helvetica Neue" panose="02000503000000020004" pitchFamily="2" charset="0"/>
              </a:rPr>
              <a:t>,</a:t>
            </a:r>
            <a:r>
              <a:rPr lang="en-US" sz="2000" dirty="0">
                <a:solidFill>
                  <a:srgbClr val="000000"/>
                </a:solidFill>
                <a:effectLst/>
                <a:latin typeface="Helvetica Neue" panose="02000503000000020004" pitchFamily="2" charset="0"/>
              </a:rPr>
              <a:t> parasitic infection</a:t>
            </a:r>
          </a:p>
          <a:p>
            <a:pPr>
              <a:buFont typeface="Arial" panose="020B0604020202020204" pitchFamily="34" charset="0"/>
              <a:buChar char="•"/>
            </a:pPr>
            <a:r>
              <a:rPr lang="en-US" sz="2000" dirty="0">
                <a:solidFill>
                  <a:srgbClr val="000000"/>
                </a:solidFill>
                <a:effectLst/>
                <a:latin typeface="Helvetica Neue" panose="02000503000000020004" pitchFamily="2" charset="0"/>
              </a:rPr>
              <a:t>Oral route via ingestion of cysts in </a:t>
            </a:r>
            <a:r>
              <a:rPr lang="en-US" sz="2000" b="1" dirty="0">
                <a:solidFill>
                  <a:srgbClr val="000000"/>
                </a:solidFill>
                <a:effectLst/>
                <a:latin typeface="Helvetica Neue" panose="02000503000000020004" pitchFamily="2" charset="0"/>
              </a:rPr>
              <a:t>undercooked meat</a:t>
            </a:r>
            <a:r>
              <a:rPr lang="en-US" sz="2000" dirty="0">
                <a:solidFill>
                  <a:srgbClr val="000000"/>
                </a:solidFill>
                <a:effectLst/>
                <a:latin typeface="Helvetica Neue" panose="02000503000000020004" pitchFamily="2" charset="0"/>
              </a:rPr>
              <a:t> or oocytes found in </a:t>
            </a:r>
            <a:r>
              <a:rPr lang="en-US" sz="2000" b="1" dirty="0">
                <a:solidFill>
                  <a:srgbClr val="000000"/>
                </a:solidFill>
                <a:effectLst/>
                <a:latin typeface="Helvetica Neue" panose="02000503000000020004" pitchFamily="2" charset="0"/>
              </a:rPr>
              <a:t>cat feces</a:t>
            </a:r>
            <a:endParaRPr lang="en-US" sz="2000" dirty="0">
              <a:solidFill>
                <a:srgbClr val="000000"/>
              </a:solidFill>
              <a:effectLst/>
              <a:latin typeface="Helvetica Neue" panose="02000503000000020004" pitchFamily="2" charset="0"/>
            </a:endParaRPr>
          </a:p>
          <a:p>
            <a:pPr>
              <a:buFont typeface="Arial" panose="020B0604020202020204" pitchFamily="34" charset="0"/>
              <a:buChar char="•"/>
            </a:pPr>
            <a:r>
              <a:rPr lang="en-US" sz="2000" dirty="0">
                <a:solidFill>
                  <a:srgbClr val="000000"/>
                </a:solidFill>
                <a:effectLst/>
                <a:latin typeface="Helvetica Neue" panose="02000503000000020004" pitchFamily="2" charset="0"/>
              </a:rPr>
              <a:t>30-50% of the world’s population demonstrate serologic evidence of latent infection </a:t>
            </a:r>
          </a:p>
          <a:p>
            <a:pPr>
              <a:buFont typeface="Arial" panose="020B0604020202020204" pitchFamily="34" charset="0"/>
              <a:buChar char="•"/>
            </a:pPr>
            <a:r>
              <a:rPr lang="en-US" sz="2000" b="1" dirty="0">
                <a:solidFill>
                  <a:srgbClr val="000000"/>
                </a:solidFill>
                <a:effectLst/>
                <a:latin typeface="Helvetica Neue" panose="02000503000000020004" pitchFamily="2" charset="0"/>
              </a:rPr>
              <a:t>MCC of CNS mass lesions in HIV-infected patients</a:t>
            </a:r>
            <a:endParaRPr lang="en-US" sz="2000" dirty="0">
              <a:solidFill>
                <a:srgbClr val="000000"/>
              </a:solidFill>
              <a:effectLst/>
              <a:latin typeface="Helvetica Neue" panose="02000503000000020004" pitchFamily="2" charset="0"/>
            </a:endParaRPr>
          </a:p>
          <a:p>
            <a:pPr>
              <a:buFont typeface="Arial" panose="020B0604020202020204" pitchFamily="34" charset="0"/>
              <a:buChar char="•"/>
            </a:pPr>
            <a:r>
              <a:rPr lang="en-US" sz="2000" b="1" dirty="0">
                <a:solidFill>
                  <a:srgbClr val="000000"/>
                </a:solidFill>
                <a:effectLst/>
                <a:latin typeface="Helvetica Neue" panose="02000503000000020004" pitchFamily="2" charset="0"/>
              </a:rPr>
              <a:t>Reactivation in advanced-AIDS</a:t>
            </a:r>
            <a:r>
              <a:rPr lang="en-US" sz="2000" dirty="0">
                <a:solidFill>
                  <a:srgbClr val="000000"/>
                </a:solidFill>
                <a:effectLst/>
                <a:latin typeface="Helvetica Neue" panose="02000503000000020004" pitchFamily="2" charset="0"/>
              </a:rPr>
              <a:t> patients          (CD4+ &lt; 100) present with: fever, HA, AMS, focal signs, ataxia, PMR, &amp; seizure </a:t>
            </a:r>
          </a:p>
          <a:p>
            <a:pPr>
              <a:buFont typeface="Arial" panose="020B0604020202020204" pitchFamily="34" charset="0"/>
              <a:buChar char="•"/>
            </a:pPr>
            <a:r>
              <a:rPr lang="en-US" sz="2000" dirty="0">
                <a:solidFill>
                  <a:srgbClr val="000000"/>
                </a:solidFill>
                <a:effectLst/>
                <a:latin typeface="Helvetica Neue" panose="02000503000000020004" pitchFamily="2" charset="0"/>
              </a:rPr>
              <a:t>MC location of abscesses in grey-white junction, BG, deep WM, and thalamus </a:t>
            </a:r>
          </a:p>
          <a:p>
            <a:pPr>
              <a:buFont typeface="Arial" panose="020B0604020202020204" pitchFamily="34" charset="0"/>
              <a:buChar char="•"/>
            </a:pPr>
            <a:r>
              <a:rPr lang="en-US" sz="2000" dirty="0">
                <a:solidFill>
                  <a:srgbClr val="000000"/>
                </a:solidFill>
                <a:effectLst/>
                <a:latin typeface="Helvetica Neue" panose="02000503000000020004" pitchFamily="2" charset="0"/>
              </a:rPr>
              <a:t>Multiple contrast-enhancing/</a:t>
            </a:r>
            <a:r>
              <a:rPr lang="en-US" sz="2000" b="1" dirty="0">
                <a:solidFill>
                  <a:srgbClr val="000000"/>
                </a:solidFill>
                <a:effectLst/>
                <a:latin typeface="Helvetica Neue" panose="02000503000000020004" pitchFamily="2" charset="0"/>
              </a:rPr>
              <a:t>“ring-enhancing” lesions</a:t>
            </a:r>
            <a:r>
              <a:rPr lang="en-US" sz="2000" dirty="0">
                <a:solidFill>
                  <a:srgbClr val="000000"/>
                </a:solidFill>
                <a:effectLst/>
                <a:latin typeface="Helvetica Neue" panose="02000503000000020004" pitchFamily="2" charset="0"/>
              </a:rPr>
              <a:t> on CT/MRI</a:t>
            </a:r>
          </a:p>
          <a:p>
            <a:endParaRPr lang="en-US" dirty="0"/>
          </a:p>
        </p:txBody>
      </p:sp>
    </p:spTree>
    <p:extLst>
      <p:ext uri="{BB962C8B-B14F-4D97-AF65-F5344CB8AC3E}">
        <p14:creationId xmlns:p14="http://schemas.microsoft.com/office/powerpoint/2010/main" val="103838812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January 12, 2024</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5922" y="1807873"/>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7120" indent="-304747" defTabSz="1218987">
              <a:spcBef>
                <a:spcPct val="20000"/>
              </a:spcBef>
              <a:spcAft>
                <a:spcPts val="0"/>
              </a:spcAft>
              <a:buClr>
                <a:srgbClr val="D6201A"/>
              </a:buClr>
              <a:buFont typeface="Wingdings" charset="2"/>
              <a:buChar char="§"/>
              <a:defRPr/>
            </a:pPr>
            <a:r>
              <a:rPr lang="en-US" sz="1800" i="1" dirty="0">
                <a:solidFill>
                  <a:srgbClr val="222222"/>
                </a:solidFill>
                <a:latin typeface="Arial"/>
              </a:rPr>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HRSA.gov.</a:t>
            </a:r>
          </a:p>
          <a:p>
            <a:pPr marL="152373" defTabSz="1218987">
              <a:spcBef>
                <a:spcPct val="20000"/>
              </a:spcBef>
              <a:spcAft>
                <a:spcPts val="0"/>
              </a:spcAft>
              <a:buClr>
                <a:srgbClr val="D6201A"/>
              </a:buClr>
              <a:buFont typeface="Wingdings" charset="2"/>
              <a:buNone/>
              <a:defRPr/>
            </a:pPr>
            <a:endParaRPr lang="en-US" sz="1800" i="1" dirty="0">
              <a:solidFill>
                <a:srgbClr val="222222"/>
              </a:solidFill>
              <a:latin typeface="Arial"/>
            </a:endParaRPr>
          </a:p>
          <a:p>
            <a:pPr marL="457120" indent="-304747" defTabSz="1218987">
              <a:spcBef>
                <a:spcPct val="20000"/>
              </a:spcBef>
              <a:spcAft>
                <a:spcPts val="0"/>
              </a:spcAft>
              <a:buClr>
                <a:srgbClr val="D6201A"/>
              </a:buClr>
              <a:buFont typeface="Wingdings" charset="2"/>
              <a:buChar char="§"/>
              <a:defRPr/>
            </a:pPr>
            <a:r>
              <a:rPr lang="en-US" sz="1800" i="1" dirty="0">
                <a:solidFill>
                  <a:srgbClr val="222222"/>
                </a:solidFill>
                <a:latin typeface="Arial"/>
                <a:ea typeface="Calibri" panose="020F0502020204030204" pitchFamily="34" charset="0"/>
              </a:rPr>
              <a:t>“Funding for this presentation was made possible by cooperative agreement </a:t>
            </a:r>
            <a:r>
              <a:rPr lang="en-US" sz="1800" i="1" dirty="0">
                <a:solidFill>
                  <a:srgbClr val="222222"/>
                </a:solidFill>
                <a:latin typeface="Arial"/>
              </a:rPr>
              <a:t>U1OHA30535</a:t>
            </a:r>
            <a:r>
              <a:rPr lang="en-US" sz="1800" i="1" dirty="0">
                <a:solidFill>
                  <a:srgbClr val="222222"/>
                </a:solidFill>
                <a:latin typeface="Arial"/>
                <a:ea typeface="Calibri" panose="020F0502020204030204" pitchFamily="34" charset="0"/>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457120" indent="-304747" defTabSz="1218987">
              <a:spcBef>
                <a:spcPct val="20000"/>
              </a:spcBef>
              <a:spcAft>
                <a:spcPts val="0"/>
              </a:spcAft>
              <a:buClr>
                <a:srgbClr val="D6201A"/>
              </a:buClr>
              <a:buFont typeface="Wingdings" charset="2"/>
              <a:buChar char="§"/>
              <a:defRPr/>
            </a:pPr>
            <a:endParaRPr kumimoji="0" lang="en-US" altLang="en-US" sz="1800" b="0" i="1" u="none" strike="noStrike" cap="none" normalizeH="0" baseline="0" dirty="0">
              <a:ln>
                <a:noFill/>
              </a:ln>
              <a:solidFill>
                <a:srgbClr val="000000"/>
              </a:solidFill>
              <a:effectLst/>
              <a:latin typeface="Calibri" panose="020F0502020204030204" pitchFamily="34" charset="0"/>
              <a:ea typeface="Calibri" panose="020F0502020204030204" pitchFamily="34" charset="0"/>
            </a:endParaRPr>
          </a:p>
          <a:p>
            <a:pPr marL="457120" indent="-304747" defTabSz="1218987">
              <a:spcBef>
                <a:spcPct val="20000"/>
              </a:spcBef>
              <a:spcAft>
                <a:spcPts val="0"/>
              </a:spcAft>
              <a:buClr>
                <a:srgbClr val="D6201A"/>
              </a:buClr>
              <a:buFont typeface="Wingdings" charset="2"/>
              <a:buChar char="§"/>
              <a:defRPr/>
            </a:pPr>
            <a:r>
              <a:rPr kumimoji="0" lang="en-US" altLang="en-US" sz="1800" b="0" i="1" u="none" strike="noStrike" cap="none" normalizeH="0" baseline="0" dirty="0">
                <a:ln>
                  <a:noFill/>
                </a:ln>
                <a:solidFill>
                  <a:srgbClr val="000000"/>
                </a:solidFill>
                <a:effectLst/>
                <a:latin typeface="Calibri" panose="020F0502020204030204" pitchFamily="34" charset="0"/>
                <a:ea typeface="Calibri" panose="020F0502020204030204" pitchFamily="34" charset="0"/>
              </a:rPr>
              <a:t>This content is owned by the AETC, and is protected by copyright laws.  Reproduction or distribution of the content without written permission of the sponsor is prohibited, and may result in legal action.</a:t>
            </a:r>
            <a:r>
              <a:rPr kumimoji="0" lang="en-US" altLang="en-US" sz="1800" b="0" i="1" u="none" strike="noStrike" cap="none" normalizeH="0" baseline="0" dirty="0">
                <a:ln>
                  <a:noFill/>
                </a:ln>
                <a:solidFill>
                  <a:schemeClr val="tx1"/>
                </a:solidFill>
                <a:effectLst/>
                <a:latin typeface="Calibri" panose="020F0502020204030204" pitchFamily="34" charset="0"/>
                <a:ea typeface="Calibri" panose="020F0502020204030204" pitchFamily="34" charset="0"/>
              </a:rPr>
              <a:t>  </a:t>
            </a:r>
            <a:endParaRPr lang="en-US" sz="1800" i="1" dirty="0">
              <a:solidFill>
                <a:srgbClr val="222222"/>
              </a:solidFill>
              <a:latin typeface="Arial"/>
              <a:ea typeface="Calibri" panose="020F0502020204030204" pitchFamily="34" charset="0"/>
            </a:endParaRPr>
          </a:p>
        </p:txBody>
      </p:sp>
    </p:spTree>
    <p:extLst>
      <p:ext uri="{BB962C8B-B14F-4D97-AF65-F5344CB8AC3E}">
        <p14:creationId xmlns:p14="http://schemas.microsoft.com/office/powerpoint/2010/main" val="327161747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A8-57AB-B495-26D0-289241721100}"/>
              </a:ext>
            </a:extLst>
          </p:cNvPr>
          <p:cNvSpPr>
            <a:spLocks noGrp="1"/>
          </p:cNvSpPr>
          <p:nvPr>
            <p:ph type="title"/>
          </p:nvPr>
        </p:nvSpPr>
        <p:spPr/>
        <p:txBody>
          <a:bodyPr/>
          <a:lstStyle/>
          <a:p>
            <a:r>
              <a:rPr lang="en-US" dirty="0"/>
              <a:t>Toxoplasmosis</a:t>
            </a:r>
          </a:p>
        </p:txBody>
      </p:sp>
      <p:pic>
        <p:nvPicPr>
          <p:cNvPr id="4" name="Picture 3">
            <a:extLst>
              <a:ext uri="{FF2B5EF4-FFF2-40B4-BE49-F238E27FC236}">
                <a16:creationId xmlns:a16="http://schemas.microsoft.com/office/drawing/2014/main" id="{F68565FE-3185-55C9-73BF-AEEB300DADC1}"/>
              </a:ext>
            </a:extLst>
          </p:cNvPr>
          <p:cNvPicPr>
            <a:picLocks noChangeAspect="1"/>
          </p:cNvPicPr>
          <p:nvPr/>
        </p:nvPicPr>
        <p:blipFill>
          <a:blip r:embed="rId2"/>
          <a:stretch>
            <a:fillRect/>
          </a:stretch>
        </p:blipFill>
        <p:spPr>
          <a:xfrm>
            <a:off x="2903506" y="1851288"/>
            <a:ext cx="5957988" cy="5006712"/>
          </a:xfrm>
          <a:prstGeom prst="rect">
            <a:avLst/>
          </a:prstGeom>
        </p:spPr>
      </p:pic>
    </p:spTree>
    <p:extLst>
      <p:ext uri="{BB962C8B-B14F-4D97-AF65-F5344CB8AC3E}">
        <p14:creationId xmlns:p14="http://schemas.microsoft.com/office/powerpoint/2010/main" val="247412782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73B5-2277-50EA-14E8-B5D8A03C81B9}"/>
              </a:ext>
            </a:extLst>
          </p:cNvPr>
          <p:cNvSpPr>
            <a:spLocks noGrp="1"/>
          </p:cNvSpPr>
          <p:nvPr>
            <p:ph type="title"/>
          </p:nvPr>
        </p:nvSpPr>
        <p:spPr/>
        <p:txBody>
          <a:bodyPr/>
          <a:lstStyle/>
          <a:p>
            <a:r>
              <a:rPr lang="en-US" dirty="0"/>
              <a:t>Primary CNS Lymphoma (PCNSL)</a:t>
            </a:r>
          </a:p>
        </p:txBody>
      </p:sp>
      <p:sp>
        <p:nvSpPr>
          <p:cNvPr id="3" name="Text Placeholder 2">
            <a:extLst>
              <a:ext uri="{FF2B5EF4-FFF2-40B4-BE49-F238E27FC236}">
                <a16:creationId xmlns:a16="http://schemas.microsoft.com/office/drawing/2014/main" id="{68FBF60F-B629-E9C1-5AF0-E41D4EED9AF9}"/>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7545368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0F486-3962-32CA-429E-ABF98BA53EAC}"/>
              </a:ext>
            </a:extLst>
          </p:cNvPr>
          <p:cNvSpPr>
            <a:spLocks noGrp="1"/>
          </p:cNvSpPr>
          <p:nvPr>
            <p:ph type="title"/>
          </p:nvPr>
        </p:nvSpPr>
        <p:spPr/>
        <p:txBody>
          <a:bodyPr/>
          <a:lstStyle/>
          <a:p>
            <a:r>
              <a:rPr lang="en-US" dirty="0"/>
              <a:t>Clinical Considerations</a:t>
            </a:r>
          </a:p>
        </p:txBody>
      </p:sp>
    </p:spTree>
    <p:extLst>
      <p:ext uri="{BB962C8B-B14F-4D97-AF65-F5344CB8AC3E}">
        <p14:creationId xmlns:p14="http://schemas.microsoft.com/office/powerpoint/2010/main" val="427674136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B3314-7A31-D7F0-CD74-7767FFE2E8B3}"/>
              </a:ext>
            </a:extLst>
          </p:cNvPr>
          <p:cNvSpPr>
            <a:spLocks noGrp="1"/>
          </p:cNvSpPr>
          <p:nvPr>
            <p:ph type="title"/>
          </p:nvPr>
        </p:nvSpPr>
        <p:spPr/>
        <p:txBody>
          <a:bodyPr/>
          <a:lstStyle/>
          <a:p>
            <a:r>
              <a:rPr lang="en-US" dirty="0"/>
              <a:t>Question &amp; Answers</a:t>
            </a:r>
          </a:p>
        </p:txBody>
      </p:sp>
    </p:spTree>
    <p:extLst>
      <p:ext uri="{BB962C8B-B14F-4D97-AF65-F5344CB8AC3E}">
        <p14:creationId xmlns:p14="http://schemas.microsoft.com/office/powerpoint/2010/main" val="216355775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January 12, 2024</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5922" y="1807873"/>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633227" indent="-285750" algn="l">
              <a:buFont typeface="Arial" panose="020B0604020202020204" pitchFamily="34" charset="0"/>
              <a:buChar char="•"/>
            </a:pPr>
            <a:r>
              <a:rPr lang="en-US" sz="1800" b="0" i="0" dirty="0">
                <a:solidFill>
                  <a:srgbClr val="172B4D"/>
                </a:solidFill>
                <a:effectLst/>
              </a:rPr>
              <a:t>All planners, faculty, and others in control of educational content are required to disclose all their financial relationships with ineligible companies within the prior 24 months. An ineligible company is defined as one whose primary business is producing, marketing, selling, re-selling, or distributing healthcare products used by or on patients. Financial relationships are relevant if the educational content an individual can control is related to the business lines or products of the ineligible company.</a:t>
            </a:r>
          </a:p>
          <a:p>
            <a:pPr marL="633227" indent="-285750" algn="l">
              <a:buFont typeface="Arial" panose="020B0604020202020204" pitchFamily="34" charset="0"/>
              <a:buChar char="•"/>
            </a:pPr>
            <a:r>
              <a:rPr lang="en-US" sz="1800" b="0" i="0" dirty="0">
                <a:solidFill>
                  <a:srgbClr val="172B4D"/>
                </a:solidFill>
                <a:effectLst/>
              </a:rPr>
              <a:t>None of the planners, faculty, and others in control of educational content for this educational activity have relevant financial relationship(s) to disclose with ineligible companies.</a:t>
            </a:r>
          </a:p>
          <a:p>
            <a:pPr marL="633227" indent="-285750" algn="l">
              <a:buFont typeface="Arial" panose="020B0604020202020204" pitchFamily="34" charset="0"/>
              <a:buChar char="•"/>
            </a:pPr>
            <a:r>
              <a:rPr lang="en-US" sz="1800" b="0" i="0" dirty="0">
                <a:solidFill>
                  <a:srgbClr val="172B4D"/>
                </a:solidFill>
                <a:effectLst/>
              </a:rPr>
              <a:t>The material presented in this course represents information obtained from the scientific literature as well as the clinical experiences of the speakers. In some cases, the presentations might include discussion of investigational agents and/or off-label indications for various agents used in clinical practice. Speakers will inform the audience when they are discussing investigational and/or off-label uses.</a:t>
            </a:r>
          </a:p>
          <a:p>
            <a:pPr marL="633227" indent="-285750" algn="l">
              <a:buFont typeface="Arial" panose="020B0604020202020204" pitchFamily="34" charset="0"/>
              <a:buChar char="•"/>
            </a:pPr>
            <a:r>
              <a:rPr lang="en-US" sz="1800" b="0" i="0" dirty="0">
                <a:solidFill>
                  <a:srgbClr val="172B4D"/>
                </a:solidFill>
                <a:effectLst/>
              </a:rPr>
              <a:t>Disclosure of a relationship is not intended to suggest or condone commercial bias in any presentation, but it is made to provide participants with information that might be of potential importance to their evaluation of a presentation.</a:t>
            </a:r>
          </a:p>
          <a:p>
            <a:pPr marL="457120" indent="-304747" defTabSz="1218987">
              <a:spcBef>
                <a:spcPct val="20000"/>
              </a:spcBef>
              <a:spcAft>
                <a:spcPts val="0"/>
              </a:spcAft>
              <a:buClr>
                <a:srgbClr val="D6201A"/>
              </a:buClr>
              <a:buFont typeface="Wingdings" charset="2"/>
              <a:buChar char="§"/>
              <a:defRPr/>
            </a:pPr>
            <a:endParaRPr lang="en-US" sz="1800" i="1" dirty="0">
              <a:solidFill>
                <a:srgbClr val="222222"/>
              </a:solidFill>
              <a:ea typeface="Calibri" panose="020F0502020204030204" pitchFamily="34" charset="0"/>
            </a:endParaRPr>
          </a:p>
        </p:txBody>
      </p:sp>
    </p:spTree>
    <p:extLst>
      <p:ext uri="{BB962C8B-B14F-4D97-AF65-F5344CB8AC3E}">
        <p14:creationId xmlns:p14="http://schemas.microsoft.com/office/powerpoint/2010/main" val="44836575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rmAutofit/>
          </a:bodyPr>
          <a:lstStyle/>
          <a:p>
            <a:r>
              <a:rPr lang="en-US" dirty="0"/>
              <a:t>AETC Program National Centers and HIV Curriculum</a:t>
            </a:r>
          </a:p>
        </p:txBody>
      </p:sp>
      <p:sp>
        <p:nvSpPr>
          <p:cNvPr id="6" name="Text Placeholder 5"/>
          <p:cNvSpPr>
            <a:spLocks noGrp="1"/>
          </p:cNvSpPr>
          <p:nvPr>
            <p:ph type="body" sz="quarter" idx="11"/>
          </p:nvPr>
        </p:nvSpPr>
        <p:spPr>
          <a:xfrm>
            <a:off x="623296" y="1935956"/>
            <a:ext cx="10512424" cy="3802114"/>
          </a:xfrm>
        </p:spPr>
        <p:txBody>
          <a:bodyPr/>
          <a:lstStyle/>
          <a:p>
            <a:pPr marL="690377" indent="-342900">
              <a:buFont typeface="Arial" panose="020B0604020202020204" pitchFamily="34" charset="0"/>
              <a:buChar char="•"/>
            </a:pPr>
            <a:r>
              <a:rPr lang="en-US" sz="1600" b="1" dirty="0"/>
              <a:t>National Coordinating Resource Center – </a:t>
            </a:r>
            <a:r>
              <a:rPr lang="en-US" sz="1600" dirty="0"/>
              <a:t>serves as the central web –based repository for AETC Program training and capacity building resources; its website includes a free virtual library with training and technical assistance materials, a program directory, and a calendar of trainings and other events. Learn more: </a:t>
            </a:r>
            <a:r>
              <a:rPr lang="en-US" sz="1600" dirty="0">
                <a:hlinkClick r:id="rId2"/>
              </a:rPr>
              <a:t>https://aidsetc.org/</a:t>
            </a:r>
            <a:r>
              <a:rPr lang="en-US" sz="1600" dirty="0"/>
              <a:t> </a:t>
            </a:r>
          </a:p>
          <a:p>
            <a:pPr marL="690377" indent="-342900">
              <a:buFont typeface="Arial" panose="020B0604020202020204" pitchFamily="34" charset="0"/>
              <a:buChar char="•"/>
            </a:pPr>
            <a:r>
              <a:rPr lang="en-US" sz="1600" b="1" dirty="0"/>
              <a:t>National Clinician Consultation Center – </a:t>
            </a:r>
            <a:r>
              <a:rPr lang="en-US" sz="1600" dirty="0"/>
              <a:t>provides free, peer-to-peer, expert advice for health professionals on HIV prevention, care, and treatment and related topics. Learn more: </a:t>
            </a:r>
            <a:r>
              <a:rPr lang="en-US" sz="1600" dirty="0">
                <a:hlinkClick r:id="rId3"/>
              </a:rPr>
              <a:t>https://nccc/ucsf.edu</a:t>
            </a:r>
            <a:r>
              <a:rPr lang="en-US" sz="1600" dirty="0"/>
              <a:t> </a:t>
            </a:r>
          </a:p>
          <a:p>
            <a:pPr marL="690377" indent="-342900">
              <a:buFont typeface="Arial" panose="020B0604020202020204" pitchFamily="34" charset="0"/>
              <a:buChar char="•"/>
            </a:pPr>
            <a:r>
              <a:rPr lang="en-US" sz="1600" b="1" dirty="0"/>
              <a:t>National HIV Curriculum – </a:t>
            </a:r>
            <a:r>
              <a:rPr lang="en-US" sz="1600" dirty="0"/>
              <a:t>provides ongoing, up –to-date HIV training and information for health professionals through a free, web –based curriculum; also provides free CME credits, CNE contact hours, CE contact hours, and maintenance of certification credits. Learn more: </a:t>
            </a:r>
            <a:r>
              <a:rPr lang="en-US" sz="1600" dirty="0">
                <a:hlinkClick r:id="rId4"/>
              </a:rPr>
              <a:t>www.hiv.uw.edu</a:t>
            </a:r>
            <a:r>
              <a:rPr lang="en-US" sz="1600" dirty="0"/>
              <a:t> </a:t>
            </a:r>
          </a:p>
          <a:p>
            <a:pPr marL="690377" indent="-342900">
              <a:buFont typeface="Arial" panose="020B0604020202020204" pitchFamily="34" charset="0"/>
              <a:buChar char="•"/>
            </a:pPr>
            <a:endParaRPr lang="en-US" sz="1600" dirty="0"/>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endParaRPr lang="en-US" dirty="0"/>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January 12, 2024</a:t>
            </a:fld>
            <a:endParaRPr lang="en-US" dirty="0"/>
          </a:p>
        </p:txBody>
      </p:sp>
    </p:spTree>
    <p:extLst>
      <p:ext uri="{BB962C8B-B14F-4D97-AF65-F5344CB8AC3E}">
        <p14:creationId xmlns:p14="http://schemas.microsoft.com/office/powerpoint/2010/main" val="84755577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Learning Objectives </a:t>
            </a:r>
          </a:p>
        </p:txBody>
      </p:sp>
      <p:sp>
        <p:nvSpPr>
          <p:cNvPr id="6" name="Text Placeholder 5"/>
          <p:cNvSpPr>
            <a:spLocks noGrp="1"/>
          </p:cNvSpPr>
          <p:nvPr>
            <p:ph type="body" sz="quarter" idx="11"/>
          </p:nvPr>
        </p:nvSpPr>
        <p:spPr>
          <a:xfrm>
            <a:off x="623296" y="1935957"/>
            <a:ext cx="10513018" cy="4258366"/>
          </a:xfrm>
        </p:spPr>
        <p:txBody>
          <a:bodyPr/>
          <a:lstStyle/>
          <a:p>
            <a:r>
              <a:rPr lang="en-US" dirty="0"/>
              <a:t>By the end of this session, participants will be able to... </a:t>
            </a:r>
          </a:p>
          <a:p>
            <a:endParaRPr lang="en-US" i="1" dirty="0"/>
          </a:p>
          <a:p>
            <a:pPr marL="690377" indent="-342900">
              <a:buFont typeface="Arial" panose="020B0604020202020204" pitchFamily="34" charset="0"/>
              <a:buChar char="•"/>
            </a:pPr>
            <a:r>
              <a:rPr lang="en-US" dirty="0"/>
              <a:t>Identify signs &amp; symptoms of cognitive impairment in individuals living with HIV/AIDS.</a:t>
            </a:r>
          </a:p>
          <a:p>
            <a:pPr marL="690377" indent="-342900">
              <a:buFont typeface="Arial" panose="020B0604020202020204" pitchFamily="34" charset="0"/>
              <a:buChar char="•"/>
            </a:pPr>
            <a:r>
              <a:rPr lang="en-US" dirty="0"/>
              <a:t>Compare various stages of cognitive impairment, as defined by the Frascati Criteria.</a:t>
            </a:r>
          </a:p>
          <a:p>
            <a:pPr marL="690377" indent="-342900">
              <a:buFont typeface="Arial" panose="020B0604020202020204" pitchFamily="34" charset="0"/>
              <a:buChar char="•"/>
            </a:pPr>
            <a:r>
              <a:rPr lang="en-US" dirty="0"/>
              <a:t>Outline additional clinical factors that may be contributing to cognitive concerns.</a:t>
            </a:r>
          </a:p>
          <a:p>
            <a:endParaRPr lang="en-US" sz="2000" dirty="0"/>
          </a:p>
        </p:txBody>
      </p:sp>
    </p:spTree>
    <p:extLst>
      <p:ext uri="{BB962C8B-B14F-4D97-AF65-F5344CB8AC3E}">
        <p14:creationId xmlns:p14="http://schemas.microsoft.com/office/powerpoint/2010/main" val="365895636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C742BFA-78B1-E54D-AE00-634E840A149A}"/>
              </a:ext>
            </a:extLst>
          </p:cNvPr>
          <p:cNvSpPr>
            <a:spLocks noGrp="1"/>
          </p:cNvSpPr>
          <p:nvPr>
            <p:ph type="title"/>
          </p:nvPr>
        </p:nvSpPr>
        <p:spPr/>
        <p:txBody>
          <a:bodyPr/>
          <a:lstStyle/>
          <a:p>
            <a:r>
              <a:rPr lang="en-US" dirty="0"/>
              <a:t>Overview</a:t>
            </a:r>
          </a:p>
        </p:txBody>
      </p:sp>
      <p:sp>
        <p:nvSpPr>
          <p:cNvPr id="16" name="Text Placeholder 15">
            <a:extLst>
              <a:ext uri="{FF2B5EF4-FFF2-40B4-BE49-F238E27FC236}">
                <a16:creationId xmlns:a16="http://schemas.microsoft.com/office/drawing/2014/main" id="{29B1950F-1997-E44F-8DD0-697A15C1F49E}"/>
              </a:ext>
            </a:extLst>
          </p:cNvPr>
          <p:cNvSpPr>
            <a:spLocks noGrp="1"/>
          </p:cNvSpPr>
          <p:nvPr>
            <p:ph type="body" sz="quarter" idx="11"/>
          </p:nvPr>
        </p:nvSpPr>
        <p:spPr/>
        <p:txBody>
          <a:bodyPr/>
          <a:lstStyle/>
          <a:p>
            <a:pPr>
              <a:buFont typeface="Arial" panose="020B0604020202020204" pitchFamily="34" charset="0"/>
              <a:buChar char="•"/>
            </a:pPr>
            <a:r>
              <a:rPr lang="en-US" dirty="0"/>
              <a:t>Nomenclature &amp; Diagnostic Criteria</a:t>
            </a:r>
          </a:p>
          <a:p>
            <a:pPr>
              <a:buFont typeface="Arial" panose="020B0604020202020204" pitchFamily="34" charset="0"/>
              <a:buChar char="•"/>
            </a:pPr>
            <a:r>
              <a:rPr lang="en-US" dirty="0"/>
              <a:t>Pathophysiology</a:t>
            </a:r>
          </a:p>
          <a:p>
            <a:pPr>
              <a:buFont typeface="Arial" panose="020B0604020202020204" pitchFamily="34" charset="0"/>
              <a:buChar char="•"/>
            </a:pPr>
            <a:r>
              <a:rPr lang="en-US" dirty="0"/>
              <a:t>Assessment </a:t>
            </a:r>
          </a:p>
          <a:p>
            <a:pPr>
              <a:buFont typeface="Arial" panose="020B0604020202020204" pitchFamily="34" charset="0"/>
              <a:buChar char="•"/>
            </a:pPr>
            <a:r>
              <a:rPr lang="en-US" dirty="0"/>
              <a:t>Diagnostic Markers</a:t>
            </a:r>
          </a:p>
          <a:p>
            <a:pPr>
              <a:buFont typeface="Arial" panose="020B0604020202020204" pitchFamily="34" charset="0"/>
              <a:buChar char="•"/>
            </a:pPr>
            <a:r>
              <a:rPr lang="en-US" dirty="0"/>
              <a:t>Differential Diagnosis</a:t>
            </a:r>
          </a:p>
          <a:p>
            <a:pPr>
              <a:buFont typeface="Arial" panose="020B0604020202020204" pitchFamily="34" charset="0"/>
              <a:buChar char="•"/>
            </a:pPr>
            <a:r>
              <a:rPr lang="en-US" dirty="0"/>
              <a:t>Clinical Considerations</a:t>
            </a:r>
          </a:p>
          <a:p>
            <a:pPr>
              <a:buFont typeface="Arial" panose="020B0604020202020204" pitchFamily="34" charset="0"/>
              <a:buChar char="•"/>
            </a:pPr>
            <a:endParaRPr lang="en-US" dirty="0"/>
          </a:p>
        </p:txBody>
      </p:sp>
      <p:sp>
        <p:nvSpPr>
          <p:cNvPr id="7" name="Text Placeholder 6">
            <a:extLst>
              <a:ext uri="{FF2B5EF4-FFF2-40B4-BE49-F238E27FC236}">
                <a16:creationId xmlns:a16="http://schemas.microsoft.com/office/drawing/2014/main" id="{DBE0A06A-DA11-7F40-8671-6004175E7D38}"/>
              </a:ext>
            </a:extLst>
          </p:cNvPr>
          <p:cNvSpPr txBox="1">
            <a:spLocks/>
          </p:cNvSpPr>
          <p:nvPr/>
        </p:nvSpPr>
        <p:spPr>
          <a:xfrm>
            <a:off x="623297" y="2166708"/>
            <a:ext cx="10512425" cy="2986087"/>
          </a:xfrm>
          <a:prstGeom prst="rect">
            <a:avLst/>
          </a:prstGeom>
        </p:spPr>
        <p:txBody>
          <a:bodyPr>
            <a:noAutofit/>
          </a:bodyPr>
          <a:lstStyle>
            <a:lvl1pPr marL="690372" indent="-342900" algn="l" defTabSz="1218895" rtl="0" eaLnBrk="1" latinLnBrk="0" hangingPunct="1">
              <a:spcBef>
                <a:spcPts val="0"/>
              </a:spcBef>
              <a:spcAft>
                <a:spcPts val="1200"/>
              </a:spcAft>
              <a:buClr>
                <a:schemeClr val="accent6"/>
              </a:buClr>
              <a:buFont typeface="Wingdings" pitchFamily="2" charset="2"/>
              <a:buChar char="§"/>
              <a:defRPr sz="2200" b="0" kern="1200">
                <a:solidFill>
                  <a:schemeClr val="tx1"/>
                </a:solidFill>
                <a:latin typeface="+mn-lt"/>
                <a:ea typeface="+mn-ea"/>
                <a:cs typeface="Arial" pitchFamily="34" charset="0"/>
              </a:defRPr>
            </a:lvl1pPr>
            <a:lvl2pPr marL="685800" indent="-347472" algn="l" defTabSz="1218895" rtl="0" eaLnBrk="1" latinLnBrk="0" hangingPunct="1">
              <a:spcBef>
                <a:spcPts val="0"/>
              </a:spcBef>
              <a:spcAft>
                <a:spcPts val="600"/>
              </a:spcAft>
              <a:buClr>
                <a:schemeClr val="accent6"/>
              </a:buClr>
              <a:buFont typeface="Wingdings" pitchFamily="2" charset="2"/>
              <a:buChar char="§"/>
              <a:defRPr sz="2200" kern="1200">
                <a:solidFill>
                  <a:schemeClr val="tx1"/>
                </a:solidFill>
                <a:latin typeface="+mn-lt"/>
                <a:ea typeface="+mn-ea"/>
                <a:cs typeface="Arial" pitchFamily="34" charset="0"/>
              </a:defRPr>
            </a:lvl2pPr>
            <a:lvl3pPr marL="1024128" indent="-347472" algn="l" defTabSz="1218895" rtl="0" eaLnBrk="1" latinLnBrk="0" hangingPunct="1">
              <a:spcBef>
                <a:spcPts val="0"/>
              </a:spcBef>
              <a:spcAft>
                <a:spcPts val="600"/>
              </a:spcAft>
              <a:buClr>
                <a:schemeClr val="accent6"/>
              </a:buClr>
              <a:buFont typeface="Arial" panose="020B0604020202020204" pitchFamily="34" charset="0"/>
              <a:buChar char="•"/>
              <a:defRPr sz="2200" kern="1200">
                <a:solidFill>
                  <a:schemeClr val="tx1"/>
                </a:solidFill>
                <a:latin typeface="+mn-lt"/>
                <a:ea typeface="+mn-ea"/>
                <a:cs typeface="Arial" pitchFamily="34" charset="0"/>
              </a:defRPr>
            </a:lvl3pPr>
            <a:lvl4pPr marL="1481328" indent="-347472" algn="l" defTabSz="1218895" rtl="0" eaLnBrk="1" latinLnBrk="0" hangingPunct="1">
              <a:spcBef>
                <a:spcPts val="0"/>
              </a:spcBef>
              <a:spcAft>
                <a:spcPts val="600"/>
              </a:spcAft>
              <a:buClr>
                <a:schemeClr val="accent6"/>
              </a:buClr>
              <a:buFont typeface="System Font Regular"/>
              <a:buChar char="–"/>
              <a:defRPr sz="2200" kern="1200">
                <a:solidFill>
                  <a:schemeClr val="tx1"/>
                </a:solidFill>
                <a:latin typeface="+mn-lt"/>
                <a:ea typeface="+mn-ea"/>
                <a:cs typeface="Arial" pitchFamily="34" charset="0"/>
              </a:defRPr>
            </a:lvl4pPr>
            <a:lvl5pPr marL="1828800" indent="-347472" algn="l" defTabSz="1218895" rtl="0" eaLnBrk="1" latinLnBrk="0" hangingPunct="1">
              <a:spcBef>
                <a:spcPts val="0"/>
              </a:spcBef>
              <a:spcAft>
                <a:spcPts val="600"/>
              </a:spcAft>
              <a:buClr>
                <a:schemeClr val="accent6"/>
              </a:buClr>
              <a:buSzPct val="100000"/>
              <a:buFont typeface="System Font Regular"/>
              <a:buChar char="–"/>
              <a:defRPr sz="2200" kern="1200">
                <a:solidFill>
                  <a:schemeClr val="tx1"/>
                </a:solidFill>
                <a:latin typeface="+mn-lt"/>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buFont typeface="Wingdings" pitchFamily="2" charset="2"/>
              <a:buNone/>
            </a:pPr>
            <a:endParaRPr lang="en-US" dirty="0"/>
          </a:p>
        </p:txBody>
      </p:sp>
    </p:spTree>
    <p:extLst>
      <p:ext uri="{BB962C8B-B14F-4D97-AF65-F5344CB8AC3E}">
        <p14:creationId xmlns:p14="http://schemas.microsoft.com/office/powerpoint/2010/main" val="172212592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5C40-1585-E2C1-B457-4320E06CF857}"/>
              </a:ext>
            </a:extLst>
          </p:cNvPr>
          <p:cNvSpPr>
            <a:spLocks noGrp="1"/>
          </p:cNvSpPr>
          <p:nvPr>
            <p:ph type="title"/>
          </p:nvPr>
        </p:nvSpPr>
        <p:spPr/>
        <p:txBody>
          <a:bodyPr/>
          <a:lstStyle/>
          <a:p>
            <a:r>
              <a:rPr lang="en-US" dirty="0"/>
              <a:t>Nomenclature &amp; Diagnostic Criteria</a:t>
            </a:r>
          </a:p>
        </p:txBody>
      </p:sp>
    </p:spTree>
    <p:extLst>
      <p:ext uri="{BB962C8B-B14F-4D97-AF65-F5344CB8AC3E}">
        <p14:creationId xmlns:p14="http://schemas.microsoft.com/office/powerpoint/2010/main" val="419183988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4FF3-A996-EE71-539A-24189BDB0D67}"/>
              </a:ext>
            </a:extLst>
          </p:cNvPr>
          <p:cNvSpPr>
            <a:spLocks noGrp="1"/>
          </p:cNvSpPr>
          <p:nvPr>
            <p:ph type="title"/>
          </p:nvPr>
        </p:nvSpPr>
        <p:spPr/>
        <p:txBody>
          <a:bodyPr/>
          <a:lstStyle/>
          <a:p>
            <a:r>
              <a:rPr lang="en-US" dirty="0"/>
              <a:t>Nomenclature</a:t>
            </a:r>
          </a:p>
        </p:txBody>
      </p:sp>
      <p:sp>
        <p:nvSpPr>
          <p:cNvPr id="3" name="Text Placeholder 2">
            <a:extLst>
              <a:ext uri="{FF2B5EF4-FFF2-40B4-BE49-F238E27FC236}">
                <a16:creationId xmlns:a16="http://schemas.microsoft.com/office/drawing/2014/main" id="{C48890F9-0D8A-F244-A664-83C2C6FD1DAF}"/>
              </a:ext>
            </a:extLst>
          </p:cNvPr>
          <p:cNvSpPr>
            <a:spLocks noGrp="1"/>
          </p:cNvSpPr>
          <p:nvPr>
            <p:ph type="body" sz="quarter" idx="11"/>
          </p:nvPr>
        </p:nvSpPr>
        <p:spPr/>
        <p:txBody>
          <a:bodyPr/>
          <a:lstStyle/>
          <a:p>
            <a:pPr marL="0" indent="0">
              <a:buNone/>
            </a:pPr>
            <a:r>
              <a:rPr lang="en-US" b="1" dirty="0"/>
              <a:t>AIDS Dementia Complex (ADC)</a:t>
            </a:r>
          </a:p>
          <a:p>
            <a:pPr>
              <a:buFont typeface="Arial" panose="020B0604020202020204" pitchFamily="34" charset="0"/>
              <a:buChar char="•"/>
            </a:pPr>
            <a:r>
              <a:rPr lang="en-US" dirty="0"/>
              <a:t>Progressive subcortical dementia with disturbances of attention, working memory, fine motor skills, &amp; gait</a:t>
            </a:r>
          </a:p>
          <a:p>
            <a:pPr>
              <a:buFont typeface="Arial" panose="020B0604020202020204" pitchFamily="34" charset="0"/>
              <a:buChar char="•"/>
            </a:pPr>
            <a:r>
              <a:rPr lang="en-US" dirty="0"/>
              <a:t>Behavioral symptoms including apathy, depression, agitation, &amp; disinhibition</a:t>
            </a:r>
          </a:p>
          <a:p>
            <a:pPr>
              <a:buFont typeface="Arial" panose="020B0604020202020204" pitchFamily="34" charset="0"/>
              <a:buChar char="•"/>
            </a:pPr>
            <a:r>
              <a:rPr lang="en-US" dirty="0"/>
              <a:t>Associated mortality within 1 year of diagnosis </a:t>
            </a:r>
          </a:p>
        </p:txBody>
      </p:sp>
    </p:spTree>
    <p:extLst>
      <p:ext uri="{BB962C8B-B14F-4D97-AF65-F5344CB8AC3E}">
        <p14:creationId xmlns:p14="http://schemas.microsoft.com/office/powerpoint/2010/main" val="287158891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E4FF3-A996-EE71-539A-24189BDB0D67}"/>
              </a:ext>
            </a:extLst>
          </p:cNvPr>
          <p:cNvSpPr>
            <a:spLocks noGrp="1"/>
          </p:cNvSpPr>
          <p:nvPr>
            <p:ph type="title"/>
          </p:nvPr>
        </p:nvSpPr>
        <p:spPr/>
        <p:txBody>
          <a:bodyPr/>
          <a:lstStyle/>
          <a:p>
            <a:r>
              <a:rPr lang="en-US" dirty="0"/>
              <a:t>Nomenclature</a:t>
            </a:r>
          </a:p>
        </p:txBody>
      </p:sp>
      <p:sp>
        <p:nvSpPr>
          <p:cNvPr id="3" name="Text Placeholder 2">
            <a:extLst>
              <a:ext uri="{FF2B5EF4-FFF2-40B4-BE49-F238E27FC236}">
                <a16:creationId xmlns:a16="http://schemas.microsoft.com/office/drawing/2014/main" id="{C48890F9-0D8A-F244-A664-83C2C6FD1DAF}"/>
              </a:ext>
            </a:extLst>
          </p:cNvPr>
          <p:cNvSpPr>
            <a:spLocks noGrp="1"/>
          </p:cNvSpPr>
          <p:nvPr>
            <p:ph type="body" sz="quarter" idx="11"/>
          </p:nvPr>
        </p:nvSpPr>
        <p:spPr/>
        <p:txBody>
          <a:bodyPr/>
          <a:lstStyle/>
          <a:p>
            <a:pPr marL="0" indent="0">
              <a:buNone/>
            </a:pPr>
            <a:r>
              <a:rPr lang="en-US" b="1" dirty="0"/>
              <a:t>1991 American Academy of Neurology </a:t>
            </a:r>
            <a:r>
              <a:rPr lang="en-US" dirty="0"/>
              <a:t>criteria</a:t>
            </a:r>
          </a:p>
          <a:p>
            <a:r>
              <a:rPr lang="en-US" dirty="0"/>
              <a:t>HIV Minor Cognitive Motor Disorder</a:t>
            </a:r>
          </a:p>
          <a:p>
            <a:r>
              <a:rPr lang="en-US" dirty="0"/>
              <a:t>HIV-Associated Dementia (HAD)</a:t>
            </a:r>
          </a:p>
          <a:p>
            <a:pPr lvl="1"/>
            <a:r>
              <a:rPr lang="en-US" dirty="0"/>
              <a:t>HAD with motor symptoms</a:t>
            </a:r>
          </a:p>
          <a:p>
            <a:pPr lvl="1"/>
            <a:r>
              <a:rPr lang="en-US" dirty="0"/>
              <a:t>HAD with behavioral symptoms</a:t>
            </a:r>
          </a:p>
          <a:p>
            <a:pPr lvl="1"/>
            <a:r>
              <a:rPr lang="en-US" dirty="0"/>
              <a:t>HAD with combined motor &amp; behavioral symptoms</a:t>
            </a:r>
          </a:p>
        </p:txBody>
      </p:sp>
    </p:spTree>
    <p:extLst>
      <p:ext uri="{BB962C8B-B14F-4D97-AF65-F5344CB8AC3E}">
        <p14:creationId xmlns:p14="http://schemas.microsoft.com/office/powerpoint/2010/main" val="755145702"/>
      </p:ext>
    </p:extLst>
  </p:cSld>
  <p:clrMapOvr>
    <a:masterClrMapping/>
  </p:clrMapOvr>
  <p:transition spd="slow">
    <p:fade/>
  </p:transition>
</p:sld>
</file>

<file path=ppt/theme/theme1.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E9B863C-DE2F-4FC5-B704-B98053DCC2A1}"/>
    </a:ext>
  </a:extLst>
</a:theme>
</file>

<file path=ppt/theme/theme2.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theme/theme3.xml><?xml version="1.0" encoding="utf-8"?>
<a:theme xmlns:a="http://schemas.openxmlformats.org/drawingml/2006/main" name="3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CB3B78A7-7F93-4FB2-8006-051DC23A82AC}"/>
    </a:ext>
  </a:extLst>
</a:theme>
</file>

<file path=ppt/theme/theme4.xml><?xml version="1.0" encoding="utf-8"?>
<a:theme xmlns:a="http://schemas.openxmlformats.org/drawingml/2006/main" name="5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3508AACB-9AD2-40AB-995C-481952F1FE62}"/>
    </a:ext>
  </a:extLst>
</a:theme>
</file>

<file path=ppt/theme/theme5.xml><?xml version="1.0" encoding="utf-8"?>
<a:theme xmlns:a="http://schemas.openxmlformats.org/drawingml/2006/main"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4E2A952-FB3A-47FA-81DD-F758D9C96D84}"/>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B3967B71159C48807535AD404845D3" ma:contentTypeVersion="16" ma:contentTypeDescription="Create a new document." ma:contentTypeScope="" ma:versionID="0b047b51bd4ce4f984b296fb383074cd">
  <xsd:schema xmlns:xsd="http://www.w3.org/2001/XMLSchema" xmlns:xs="http://www.w3.org/2001/XMLSchema" xmlns:p="http://schemas.microsoft.com/office/2006/metadata/properties" xmlns:ns3="5661bd68-91d7-413a-9236-892cdea936d6" xmlns:ns4="851590d9-cba4-459a-b434-389629fc4743" targetNamespace="http://schemas.microsoft.com/office/2006/metadata/properties" ma:root="true" ma:fieldsID="2c12851ee3d4a762a4b59cebd8661a6a" ns3:_="" ns4:_="">
    <xsd:import namespace="5661bd68-91d7-413a-9236-892cdea936d6"/>
    <xsd:import namespace="851590d9-cba4-459a-b434-389629fc474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1bd68-91d7-413a-9236-892cdea936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1590d9-cba4-459a-b434-389629fc47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661bd68-91d7-413a-9236-892cdea936d6" xsi:nil="true"/>
  </documentManagement>
</p:properties>
</file>

<file path=customXml/itemProps1.xml><?xml version="1.0" encoding="utf-8"?>
<ds:datastoreItem xmlns:ds="http://schemas.openxmlformats.org/officeDocument/2006/customXml" ds:itemID="{63E3D3BF-4C38-44CF-9049-79039A97FE5A}">
  <ds:schemaRefs>
    <ds:schemaRef ds:uri="http://schemas.microsoft.com/sharepoint/v3/contenttype/forms"/>
  </ds:schemaRefs>
</ds:datastoreItem>
</file>

<file path=customXml/itemProps2.xml><?xml version="1.0" encoding="utf-8"?>
<ds:datastoreItem xmlns:ds="http://schemas.openxmlformats.org/officeDocument/2006/customXml" ds:itemID="{C5936FE9-3ECA-4A68-AB97-8B0516043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1bd68-91d7-413a-9236-892cdea936d6"/>
    <ds:schemaRef ds:uri="851590d9-cba4-459a-b434-389629fc47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B57F0F-9461-4BBE-906D-AB84B21CD3B2}">
  <ds:schemaRefs>
    <ds:schemaRef ds:uri="http://purl.org/dc/terms/"/>
    <ds:schemaRef ds:uri="5661bd68-91d7-413a-9236-892cdea936d6"/>
    <ds:schemaRef ds:uri="http://schemas.microsoft.com/office/2006/documentManagement/types"/>
    <ds:schemaRef ds:uri="http://schemas.openxmlformats.org/package/2006/metadata/core-properties"/>
    <ds:schemaRef ds:uri="http://purl.org/dc/elements/1.1/"/>
    <ds:schemaRef ds:uri="851590d9-cba4-459a-b434-389629fc4743"/>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AETC-program-template-widescreen</Template>
  <TotalTime>8457</TotalTime>
  <Words>1113</Words>
  <Application>Microsoft Office PowerPoint</Application>
  <PresentationFormat>Custom</PresentationFormat>
  <Paragraphs>99</Paragraphs>
  <Slides>23</Slides>
  <Notes>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23</vt:i4>
      </vt:variant>
    </vt:vector>
  </HeadingPairs>
  <TitlesOfParts>
    <vt:vector size="34" baseType="lpstr">
      <vt:lpstr>Arial</vt:lpstr>
      <vt:lpstr>Calibri</vt:lpstr>
      <vt:lpstr>Helvetica Neue</vt:lpstr>
      <vt:lpstr>STIXGeneral-Regular</vt:lpstr>
      <vt:lpstr>System Font Regular</vt:lpstr>
      <vt:lpstr>Wingdings</vt:lpstr>
      <vt:lpstr>Title slide master</vt:lpstr>
      <vt:lpstr>Content slide master</vt:lpstr>
      <vt:lpstr>3_Custom Design</vt:lpstr>
      <vt:lpstr>5_Custom Design</vt:lpstr>
      <vt:lpstr>6_Custom Design</vt:lpstr>
      <vt:lpstr>HIV-Associated Neurocognitive Disorders</vt:lpstr>
      <vt:lpstr>Disclosures</vt:lpstr>
      <vt:lpstr>Disclosures</vt:lpstr>
      <vt:lpstr>AETC Program National Centers and HIV Curriculum</vt:lpstr>
      <vt:lpstr>Learning Objectives </vt:lpstr>
      <vt:lpstr>Overview</vt:lpstr>
      <vt:lpstr>Nomenclature &amp; Diagnostic Criteria</vt:lpstr>
      <vt:lpstr>Nomenclature</vt:lpstr>
      <vt:lpstr>Nomenclature</vt:lpstr>
      <vt:lpstr>Frascati Criteria (2007)</vt:lpstr>
      <vt:lpstr>Pathophysiology</vt:lpstr>
      <vt:lpstr>Pathogenesis</vt:lpstr>
      <vt:lpstr>Assessment </vt:lpstr>
      <vt:lpstr>European AIDS Clinical Society (EACS) Guidelines</vt:lpstr>
      <vt:lpstr>European AIDS Clinical Society (EACS) Guidelines</vt:lpstr>
      <vt:lpstr>Diagnostic Markers</vt:lpstr>
      <vt:lpstr>Differential Diagnosis</vt:lpstr>
      <vt:lpstr>DDx: Opportunistic Infections &amp; Neoplasms</vt:lpstr>
      <vt:lpstr>Toxoplasmosis </vt:lpstr>
      <vt:lpstr>Toxoplasmosis</vt:lpstr>
      <vt:lpstr>Primary CNS Lymphoma (PCNSL)</vt:lpstr>
      <vt:lpstr>Clinical Considerations</vt:lpstr>
      <vt:lpstr>Question &amp; Answers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Souvannaraj, Jake;Sadie Harris</dc:creator>
  <cp:lastModifiedBy>Judith Collins</cp:lastModifiedBy>
  <cp:revision>63</cp:revision>
  <cp:lastPrinted>2014-09-18T20:07:37Z</cp:lastPrinted>
  <dcterms:created xsi:type="dcterms:W3CDTF">2022-02-08T21:24:12Z</dcterms:created>
  <dcterms:modified xsi:type="dcterms:W3CDTF">2024-01-12T21:17:14Z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2023-02-09T00:21:57Z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6bb93189-4504-4495-922c-a7dd9f256ca4</vt:lpwstr>
  </property>
  <property fmtid="{D5CDD505-2E9C-101B-9397-08002B2CF9AE}" pid="8" name="MSIP_Label_792c8cef-6f2b-4af1-b4ac-d815ff795cd6_ContentBits">
    <vt:lpwstr>0</vt:lpwstr>
  </property>
  <property fmtid="{D5CDD505-2E9C-101B-9397-08002B2CF9AE}" pid="9" name="ContentTypeId">
    <vt:lpwstr>0x0101000DB3967B71159C48807535AD404845D3</vt:lpwstr>
  </property>
  <property fmtid="{D5CDD505-2E9C-101B-9397-08002B2CF9AE}" pid="10" name="MediaServiceImageTags">
    <vt:lpwstr/>
  </property>
</Properties>
</file>