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handoutMasterIdLst>
    <p:handoutMasterId r:id="rId55"/>
  </p:handoutMasterIdLst>
  <p:sldIdLst>
    <p:sldId id="256" r:id="rId5"/>
    <p:sldId id="2141412031" r:id="rId6"/>
    <p:sldId id="406" r:id="rId7"/>
    <p:sldId id="2141412036" r:id="rId8"/>
    <p:sldId id="2141412037" r:id="rId9"/>
    <p:sldId id="2141412035" r:id="rId10"/>
    <p:sldId id="2141412038" r:id="rId11"/>
    <p:sldId id="2141412039" r:id="rId12"/>
    <p:sldId id="2141412041" r:id="rId13"/>
    <p:sldId id="2141412040" r:id="rId14"/>
    <p:sldId id="2141412042" r:id="rId15"/>
    <p:sldId id="2141412044" r:id="rId16"/>
    <p:sldId id="2141412078" r:id="rId17"/>
    <p:sldId id="2141412043" r:id="rId18"/>
    <p:sldId id="2141412045" r:id="rId19"/>
    <p:sldId id="2141412046" r:id="rId20"/>
    <p:sldId id="2141412047" r:id="rId21"/>
    <p:sldId id="2141412048" r:id="rId22"/>
    <p:sldId id="2141412049" r:id="rId23"/>
    <p:sldId id="2141412052" r:id="rId24"/>
    <p:sldId id="2141412050" r:id="rId25"/>
    <p:sldId id="2141412051" r:id="rId26"/>
    <p:sldId id="2141412053" r:id="rId27"/>
    <p:sldId id="2141412064" r:id="rId28"/>
    <p:sldId id="2141412054" r:id="rId29"/>
    <p:sldId id="2141412065" r:id="rId30"/>
    <p:sldId id="826" r:id="rId31"/>
    <p:sldId id="828" r:id="rId32"/>
    <p:sldId id="829" r:id="rId33"/>
    <p:sldId id="831" r:id="rId34"/>
    <p:sldId id="370" r:id="rId35"/>
    <p:sldId id="371" r:id="rId36"/>
    <p:sldId id="372" r:id="rId37"/>
    <p:sldId id="373" r:id="rId38"/>
    <p:sldId id="374" r:id="rId39"/>
    <p:sldId id="375" r:id="rId40"/>
    <p:sldId id="832" r:id="rId41"/>
    <p:sldId id="833" r:id="rId42"/>
    <p:sldId id="2141412066" r:id="rId43"/>
    <p:sldId id="2141412068" r:id="rId44"/>
    <p:sldId id="2141412067" r:id="rId45"/>
    <p:sldId id="2141412069" r:id="rId46"/>
    <p:sldId id="2141412071" r:id="rId47"/>
    <p:sldId id="2141412073" r:id="rId48"/>
    <p:sldId id="2141412072" r:id="rId49"/>
    <p:sldId id="2141412075" r:id="rId50"/>
    <p:sldId id="2141412076" r:id="rId51"/>
    <p:sldId id="2141412077" r:id="rId52"/>
    <p:sldId id="447" r:id="rId53"/>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505" autoAdjust="0"/>
  </p:normalViewPr>
  <p:slideViewPr>
    <p:cSldViewPr snapToGrid="0" snapToObjects="1">
      <p:cViewPr varScale="1">
        <p:scale>
          <a:sx n="54" d="100"/>
          <a:sy n="54" d="100"/>
        </p:scale>
        <p:origin x="2112" y="42"/>
      </p:cViewPr>
      <p:guideLst>
        <p:guide orient="horz" pos="2160"/>
        <p:guide pos="383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notesViewPr>
    <p:cSldViewPr snapToGrid="0" snapToObjects="1">
      <p:cViewPr varScale="1">
        <p:scale>
          <a:sx n="87" d="100"/>
          <a:sy n="87" d="100"/>
        </p:scale>
        <p:origin x="2988"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_rels/viewProps.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56BBC-6BDC-4DED-90B4-48B2FD4F2ADD}" type="doc">
      <dgm:prSet loTypeId="urn:microsoft.com/office/officeart/2005/8/layout/hProcess9" loCatId="process" qsTypeId="urn:microsoft.com/office/officeart/2005/8/quickstyle/simple1" qsCatId="simple" csTypeId="urn:microsoft.com/office/officeart/2005/8/colors/accent1_2" csCatId="accent1" phldr="1"/>
      <dgm:spPr/>
    </dgm:pt>
    <dgm:pt modelId="{9581CF23-11D2-4ACB-B433-35CB2C124694}">
      <dgm:prSet phldrT="[Text]"/>
      <dgm:spPr>
        <a:xfrm>
          <a:off x="260" y="1348740"/>
          <a:ext cx="2484615" cy="1798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Poor Adherence</a:t>
          </a:r>
        </a:p>
      </dgm:t>
    </dgm:pt>
    <dgm:pt modelId="{FCA1B6A2-DE2E-45F6-B8EC-7DC5502D66C3}" type="parTrans" cxnId="{0C971DE3-10FB-41B6-9382-A917CF0FC8BB}">
      <dgm:prSet/>
      <dgm:spPr/>
      <dgm:t>
        <a:bodyPr/>
        <a:lstStyle/>
        <a:p>
          <a:endParaRPr lang="en-US"/>
        </a:p>
      </dgm:t>
    </dgm:pt>
    <dgm:pt modelId="{005F549D-E5FC-4107-A128-E253768AB48E}" type="sibTrans" cxnId="{0C971DE3-10FB-41B6-9382-A917CF0FC8BB}">
      <dgm:prSet/>
      <dgm:spPr/>
      <dgm:t>
        <a:bodyPr/>
        <a:lstStyle/>
        <a:p>
          <a:endParaRPr lang="en-US"/>
        </a:p>
      </dgm:t>
    </dgm:pt>
    <dgm:pt modelId="{D4DA9981-35E6-41FD-B377-53B78F5E8BAA}">
      <dgm:prSet phldrT="[Text]"/>
      <dgm:spPr>
        <a:xfrm>
          <a:off x="2643892" y="1348740"/>
          <a:ext cx="2484615" cy="1798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Drug Resistance</a:t>
          </a:r>
        </a:p>
      </dgm:t>
    </dgm:pt>
    <dgm:pt modelId="{5383D432-6578-4056-A0E1-192E1017DD16}" type="parTrans" cxnId="{DE6D0DAF-237C-4199-B738-07C62E0CF5FC}">
      <dgm:prSet/>
      <dgm:spPr/>
      <dgm:t>
        <a:bodyPr/>
        <a:lstStyle/>
        <a:p>
          <a:endParaRPr lang="en-US"/>
        </a:p>
      </dgm:t>
    </dgm:pt>
    <dgm:pt modelId="{53DAE449-9BDF-4C0A-9698-C98B34F8651A}" type="sibTrans" cxnId="{DE6D0DAF-237C-4199-B738-07C62E0CF5FC}">
      <dgm:prSet/>
      <dgm:spPr/>
      <dgm:t>
        <a:bodyPr/>
        <a:lstStyle/>
        <a:p>
          <a:endParaRPr lang="en-US"/>
        </a:p>
      </dgm:t>
    </dgm:pt>
    <dgm:pt modelId="{D4C5192F-5346-4414-8BCA-277F27FF6A30}">
      <dgm:prSet phldrT="[Text]"/>
      <dgm:spPr>
        <a:xfrm>
          <a:off x="5287523" y="1348740"/>
          <a:ext cx="2484615" cy="1798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Regimen Failure</a:t>
          </a:r>
        </a:p>
      </dgm:t>
    </dgm:pt>
    <dgm:pt modelId="{50312E4A-F3A3-4435-8FD8-272FF5C80EDD}" type="parTrans" cxnId="{79176491-A78D-478D-A009-E6E7A1A45C77}">
      <dgm:prSet/>
      <dgm:spPr/>
      <dgm:t>
        <a:bodyPr/>
        <a:lstStyle/>
        <a:p>
          <a:endParaRPr lang="en-US"/>
        </a:p>
      </dgm:t>
    </dgm:pt>
    <dgm:pt modelId="{0D0BA428-1DAC-4397-A2E1-A56CA471E67C}" type="sibTrans" cxnId="{79176491-A78D-478D-A009-E6E7A1A45C77}">
      <dgm:prSet/>
      <dgm:spPr/>
      <dgm:t>
        <a:bodyPr/>
        <a:lstStyle/>
        <a:p>
          <a:endParaRPr lang="en-US"/>
        </a:p>
      </dgm:t>
    </dgm:pt>
    <dgm:pt modelId="{3D2553C7-CB87-4B6D-A44C-854DFEFC02B5}" type="pres">
      <dgm:prSet presAssocID="{2CF56BBC-6BDC-4DED-90B4-48B2FD4F2ADD}" presName="CompostProcess" presStyleCnt="0">
        <dgm:presLayoutVars>
          <dgm:dir/>
          <dgm:resizeHandles val="exact"/>
        </dgm:presLayoutVars>
      </dgm:prSet>
      <dgm:spPr/>
    </dgm:pt>
    <dgm:pt modelId="{C3DC8C73-38EB-4DAB-A9B6-F6F324C7AB09}" type="pres">
      <dgm:prSet presAssocID="{2CF56BBC-6BDC-4DED-90B4-48B2FD4F2ADD}" presName="arrow" presStyleLbl="bgShp" presStyleIdx="0" presStyleCnt="1"/>
      <dgm:spPr>
        <a:xfrm>
          <a:off x="582929" y="0"/>
          <a:ext cx="6606540" cy="4495800"/>
        </a:xfrm>
        <a:prstGeom prst="rightArrow">
          <a:avLst/>
        </a:prstGeom>
        <a:solidFill>
          <a:srgbClr val="4F81BD">
            <a:tint val="40000"/>
            <a:hueOff val="0"/>
            <a:satOff val="0"/>
            <a:lumOff val="0"/>
            <a:alphaOff val="0"/>
          </a:srgbClr>
        </a:solidFill>
        <a:ln>
          <a:noFill/>
        </a:ln>
        <a:effectLst/>
      </dgm:spPr>
    </dgm:pt>
    <dgm:pt modelId="{2357587B-7503-422A-8B48-EA3D3F9F247C}" type="pres">
      <dgm:prSet presAssocID="{2CF56BBC-6BDC-4DED-90B4-48B2FD4F2ADD}" presName="linearProcess" presStyleCnt="0"/>
      <dgm:spPr/>
    </dgm:pt>
    <dgm:pt modelId="{67EE52C3-8499-489F-8806-C4187D6C61B9}" type="pres">
      <dgm:prSet presAssocID="{9581CF23-11D2-4ACB-B433-35CB2C124694}" presName="textNode" presStyleLbl="node1" presStyleIdx="0" presStyleCnt="3">
        <dgm:presLayoutVars>
          <dgm:bulletEnabled val="1"/>
        </dgm:presLayoutVars>
      </dgm:prSet>
      <dgm:spPr/>
    </dgm:pt>
    <dgm:pt modelId="{4C1061C1-4C1C-45A1-8E3D-0F4BC299ED94}" type="pres">
      <dgm:prSet presAssocID="{005F549D-E5FC-4107-A128-E253768AB48E}" presName="sibTrans" presStyleCnt="0"/>
      <dgm:spPr/>
    </dgm:pt>
    <dgm:pt modelId="{D372D4A2-103A-46F3-B8CF-9E288C72BC52}" type="pres">
      <dgm:prSet presAssocID="{D4DA9981-35E6-41FD-B377-53B78F5E8BAA}" presName="textNode" presStyleLbl="node1" presStyleIdx="1" presStyleCnt="3">
        <dgm:presLayoutVars>
          <dgm:bulletEnabled val="1"/>
        </dgm:presLayoutVars>
      </dgm:prSet>
      <dgm:spPr/>
    </dgm:pt>
    <dgm:pt modelId="{296C52A7-AC2E-4AA2-B052-A53716C43E44}" type="pres">
      <dgm:prSet presAssocID="{53DAE449-9BDF-4C0A-9698-C98B34F8651A}" presName="sibTrans" presStyleCnt="0"/>
      <dgm:spPr/>
    </dgm:pt>
    <dgm:pt modelId="{9757406E-10C7-4366-BF17-B10C7EE20FC5}" type="pres">
      <dgm:prSet presAssocID="{D4C5192F-5346-4414-8BCA-277F27FF6A30}" presName="textNode" presStyleLbl="node1" presStyleIdx="2" presStyleCnt="3">
        <dgm:presLayoutVars>
          <dgm:bulletEnabled val="1"/>
        </dgm:presLayoutVars>
      </dgm:prSet>
      <dgm:spPr/>
    </dgm:pt>
  </dgm:ptLst>
  <dgm:cxnLst>
    <dgm:cxn modelId="{DEB8DC67-BA7A-444C-9995-C879634CE855}" type="presOf" srcId="{9581CF23-11D2-4ACB-B433-35CB2C124694}" destId="{67EE52C3-8499-489F-8806-C4187D6C61B9}" srcOrd="0" destOrd="0" presId="urn:microsoft.com/office/officeart/2005/8/layout/hProcess9"/>
    <dgm:cxn modelId="{408D6B4F-E7B3-1F49-8066-A9219DCDA0C8}" type="presOf" srcId="{2CF56BBC-6BDC-4DED-90B4-48B2FD4F2ADD}" destId="{3D2553C7-CB87-4B6D-A44C-854DFEFC02B5}" srcOrd="0" destOrd="0" presId="urn:microsoft.com/office/officeart/2005/8/layout/hProcess9"/>
    <dgm:cxn modelId="{3869EE83-64DB-C449-9A36-16635749E81A}" type="presOf" srcId="{D4C5192F-5346-4414-8BCA-277F27FF6A30}" destId="{9757406E-10C7-4366-BF17-B10C7EE20FC5}" srcOrd="0" destOrd="0" presId="urn:microsoft.com/office/officeart/2005/8/layout/hProcess9"/>
    <dgm:cxn modelId="{79176491-A78D-478D-A009-E6E7A1A45C77}" srcId="{2CF56BBC-6BDC-4DED-90B4-48B2FD4F2ADD}" destId="{D4C5192F-5346-4414-8BCA-277F27FF6A30}" srcOrd="2" destOrd="0" parTransId="{50312E4A-F3A3-4435-8FD8-272FF5C80EDD}" sibTransId="{0D0BA428-1DAC-4397-A2E1-A56CA471E67C}"/>
    <dgm:cxn modelId="{327BD196-493E-C343-8B2C-90752CE3152F}" type="presOf" srcId="{D4DA9981-35E6-41FD-B377-53B78F5E8BAA}" destId="{D372D4A2-103A-46F3-B8CF-9E288C72BC52}" srcOrd="0" destOrd="0" presId="urn:microsoft.com/office/officeart/2005/8/layout/hProcess9"/>
    <dgm:cxn modelId="{DE6D0DAF-237C-4199-B738-07C62E0CF5FC}" srcId="{2CF56BBC-6BDC-4DED-90B4-48B2FD4F2ADD}" destId="{D4DA9981-35E6-41FD-B377-53B78F5E8BAA}" srcOrd="1" destOrd="0" parTransId="{5383D432-6578-4056-A0E1-192E1017DD16}" sibTransId="{53DAE449-9BDF-4C0A-9698-C98B34F8651A}"/>
    <dgm:cxn modelId="{0C971DE3-10FB-41B6-9382-A917CF0FC8BB}" srcId="{2CF56BBC-6BDC-4DED-90B4-48B2FD4F2ADD}" destId="{9581CF23-11D2-4ACB-B433-35CB2C124694}" srcOrd="0" destOrd="0" parTransId="{FCA1B6A2-DE2E-45F6-B8EC-7DC5502D66C3}" sibTransId="{005F549D-E5FC-4107-A128-E253768AB48E}"/>
    <dgm:cxn modelId="{25DB0153-9A16-F640-9123-F02EBBFC7A46}" type="presParOf" srcId="{3D2553C7-CB87-4B6D-A44C-854DFEFC02B5}" destId="{C3DC8C73-38EB-4DAB-A9B6-F6F324C7AB09}" srcOrd="0" destOrd="0" presId="urn:microsoft.com/office/officeart/2005/8/layout/hProcess9"/>
    <dgm:cxn modelId="{7D1F5862-3A06-8D4F-855D-255AC5E59175}" type="presParOf" srcId="{3D2553C7-CB87-4B6D-A44C-854DFEFC02B5}" destId="{2357587B-7503-422A-8B48-EA3D3F9F247C}" srcOrd="1" destOrd="0" presId="urn:microsoft.com/office/officeart/2005/8/layout/hProcess9"/>
    <dgm:cxn modelId="{B2C984C7-402A-DB41-B05E-64AF82F93EC6}" type="presParOf" srcId="{2357587B-7503-422A-8B48-EA3D3F9F247C}" destId="{67EE52C3-8499-489F-8806-C4187D6C61B9}" srcOrd="0" destOrd="0" presId="urn:microsoft.com/office/officeart/2005/8/layout/hProcess9"/>
    <dgm:cxn modelId="{A7760F27-50E4-AD4D-B3CD-B6CE9DD1C0A0}" type="presParOf" srcId="{2357587B-7503-422A-8B48-EA3D3F9F247C}" destId="{4C1061C1-4C1C-45A1-8E3D-0F4BC299ED94}" srcOrd="1" destOrd="0" presId="urn:microsoft.com/office/officeart/2005/8/layout/hProcess9"/>
    <dgm:cxn modelId="{7CE9F35E-445F-5E4A-918E-AC1C0DADD2D9}" type="presParOf" srcId="{2357587B-7503-422A-8B48-EA3D3F9F247C}" destId="{D372D4A2-103A-46F3-B8CF-9E288C72BC52}" srcOrd="2" destOrd="0" presId="urn:microsoft.com/office/officeart/2005/8/layout/hProcess9"/>
    <dgm:cxn modelId="{686AD994-097B-004C-8F26-6628A16BDB6F}" type="presParOf" srcId="{2357587B-7503-422A-8B48-EA3D3F9F247C}" destId="{296C52A7-AC2E-4AA2-B052-A53716C43E44}" srcOrd="3" destOrd="0" presId="urn:microsoft.com/office/officeart/2005/8/layout/hProcess9"/>
    <dgm:cxn modelId="{46638CC5-CDA1-C345-9F03-507C119B4FD5}" type="presParOf" srcId="{2357587B-7503-422A-8B48-EA3D3F9F247C}" destId="{9757406E-10C7-4366-BF17-B10C7EE20FC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C8C73-38EB-4DAB-A9B6-F6F324C7AB09}">
      <dsp:nvSpPr>
        <dsp:cNvPr id="0" name=""/>
        <dsp:cNvSpPr/>
      </dsp:nvSpPr>
      <dsp:spPr>
        <a:xfrm>
          <a:off x="582929" y="0"/>
          <a:ext cx="6606540" cy="4495800"/>
        </a:xfrm>
        <a:prstGeom prst="rightArrow">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7EE52C3-8499-489F-8806-C4187D6C61B9}">
      <dsp:nvSpPr>
        <dsp:cNvPr id="0" name=""/>
        <dsp:cNvSpPr/>
      </dsp:nvSpPr>
      <dsp:spPr>
        <a:xfrm>
          <a:off x="260" y="1348740"/>
          <a:ext cx="2484615" cy="1798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ysClr val="window" lastClr="FFFFFF"/>
              </a:solidFill>
              <a:latin typeface="Calibri"/>
              <a:ea typeface="+mn-ea"/>
              <a:cs typeface="+mn-cs"/>
            </a:rPr>
            <a:t>Poor Adherence</a:t>
          </a:r>
        </a:p>
      </dsp:txBody>
      <dsp:txXfrm>
        <a:off x="88047" y="1436527"/>
        <a:ext cx="2309041" cy="1622746"/>
      </dsp:txXfrm>
    </dsp:sp>
    <dsp:sp modelId="{D372D4A2-103A-46F3-B8CF-9E288C72BC52}">
      <dsp:nvSpPr>
        <dsp:cNvPr id="0" name=""/>
        <dsp:cNvSpPr/>
      </dsp:nvSpPr>
      <dsp:spPr>
        <a:xfrm>
          <a:off x="2643892" y="1348740"/>
          <a:ext cx="2484615" cy="1798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ysClr val="window" lastClr="FFFFFF"/>
              </a:solidFill>
              <a:latin typeface="Calibri"/>
              <a:ea typeface="+mn-ea"/>
              <a:cs typeface="+mn-cs"/>
            </a:rPr>
            <a:t>Drug Resistance</a:t>
          </a:r>
        </a:p>
      </dsp:txBody>
      <dsp:txXfrm>
        <a:off x="2731679" y="1436527"/>
        <a:ext cx="2309041" cy="1622746"/>
      </dsp:txXfrm>
    </dsp:sp>
    <dsp:sp modelId="{9757406E-10C7-4366-BF17-B10C7EE20FC5}">
      <dsp:nvSpPr>
        <dsp:cNvPr id="0" name=""/>
        <dsp:cNvSpPr/>
      </dsp:nvSpPr>
      <dsp:spPr>
        <a:xfrm>
          <a:off x="5287523" y="1348740"/>
          <a:ext cx="2484615" cy="1798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ysClr val="window" lastClr="FFFFFF"/>
              </a:solidFill>
              <a:latin typeface="Calibri"/>
              <a:ea typeface="+mn-ea"/>
              <a:cs typeface="+mn-cs"/>
            </a:rPr>
            <a:t>Regimen Failure</a:t>
          </a:r>
        </a:p>
      </dsp:txBody>
      <dsp:txXfrm>
        <a:off x="5375310" y="1436527"/>
        <a:ext cx="2309041" cy="16227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1/12/2024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a:t>
            </a:fld>
            <a:endParaRPr lang="en-US"/>
          </a:p>
        </p:txBody>
      </p:sp>
    </p:spTree>
    <p:extLst>
      <p:ext uri="{BB962C8B-B14F-4D97-AF65-F5344CB8AC3E}">
        <p14:creationId xmlns:p14="http://schemas.microsoft.com/office/powerpoint/2010/main" val="301794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216907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282397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12</a:t>
            </a:fld>
            <a:endParaRPr lang="en-US"/>
          </a:p>
        </p:txBody>
      </p:sp>
    </p:spTree>
    <p:extLst>
      <p:ext uri="{BB962C8B-B14F-4D97-AF65-F5344CB8AC3E}">
        <p14:creationId xmlns:p14="http://schemas.microsoft.com/office/powerpoint/2010/main" val="2249481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184587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3400376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188648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233352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17</a:t>
            </a:fld>
            <a:endParaRPr lang="en-US"/>
          </a:p>
        </p:txBody>
      </p:sp>
    </p:spTree>
    <p:extLst>
      <p:ext uri="{BB962C8B-B14F-4D97-AF65-F5344CB8AC3E}">
        <p14:creationId xmlns:p14="http://schemas.microsoft.com/office/powerpoint/2010/main" val="316703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18</a:t>
            </a:fld>
            <a:endParaRPr lang="en-US"/>
          </a:p>
        </p:txBody>
      </p:sp>
    </p:spTree>
    <p:extLst>
      <p:ext uri="{BB962C8B-B14F-4D97-AF65-F5344CB8AC3E}">
        <p14:creationId xmlns:p14="http://schemas.microsoft.com/office/powerpoint/2010/main" val="224694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19</a:t>
            </a:fld>
            <a:endParaRPr lang="en-US"/>
          </a:p>
        </p:txBody>
      </p:sp>
    </p:spTree>
    <p:extLst>
      <p:ext uri="{BB962C8B-B14F-4D97-AF65-F5344CB8AC3E}">
        <p14:creationId xmlns:p14="http://schemas.microsoft.com/office/powerpoint/2010/main" val="88532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148148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20</a:t>
            </a:fld>
            <a:endParaRPr lang="en-US"/>
          </a:p>
        </p:txBody>
      </p:sp>
    </p:spTree>
    <p:extLst>
      <p:ext uri="{BB962C8B-B14F-4D97-AF65-F5344CB8AC3E}">
        <p14:creationId xmlns:p14="http://schemas.microsoft.com/office/powerpoint/2010/main" val="2292763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21</a:t>
            </a:fld>
            <a:endParaRPr lang="en-US"/>
          </a:p>
        </p:txBody>
      </p:sp>
    </p:spTree>
    <p:extLst>
      <p:ext uri="{BB962C8B-B14F-4D97-AF65-F5344CB8AC3E}">
        <p14:creationId xmlns:p14="http://schemas.microsoft.com/office/powerpoint/2010/main" val="1875845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22</a:t>
            </a:fld>
            <a:endParaRPr lang="en-US"/>
          </a:p>
        </p:txBody>
      </p:sp>
    </p:spTree>
    <p:extLst>
      <p:ext uri="{BB962C8B-B14F-4D97-AF65-F5344CB8AC3E}">
        <p14:creationId xmlns:p14="http://schemas.microsoft.com/office/powerpoint/2010/main" val="2886897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eaLnBrk="1" hangingPunct="1"/>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23</a:t>
            </a:fld>
            <a:endParaRPr lang="en-US"/>
          </a:p>
        </p:txBody>
      </p:sp>
    </p:spTree>
    <p:extLst>
      <p:ext uri="{BB962C8B-B14F-4D97-AF65-F5344CB8AC3E}">
        <p14:creationId xmlns:p14="http://schemas.microsoft.com/office/powerpoint/2010/main" val="196947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endParaRPr lang="en-US" dirty="0">
              <a:latin typeface="Arial" charset="0"/>
            </a:endParaRPr>
          </a:p>
        </p:txBody>
      </p:sp>
      <p:sp>
        <p:nvSpPr>
          <p:cNvPr id="81923" name="Slide Number Placeholder 3"/>
          <p:cNvSpPr>
            <a:spLocks noGrp="1"/>
          </p:cNvSpPr>
          <p:nvPr>
            <p:ph type="sldNum" sz="quarter" idx="5"/>
          </p:nvPr>
        </p:nvSpPr>
        <p:spPr>
          <a:noFill/>
        </p:spPr>
        <p:txBody>
          <a:bodyPr/>
          <a:lstStyle/>
          <a:p>
            <a:pPr defTabSz="881390">
              <a:defRPr/>
            </a:pPr>
            <a:fld id="{84609D1F-EB65-4ECC-A88C-AFDAD12AFDE6}" type="slidenum">
              <a:rPr lang="en-US">
                <a:solidFill>
                  <a:srgbClr val="000000"/>
                </a:solidFill>
                <a:latin typeface="Arial" charset="0"/>
              </a:rPr>
              <a:pPr defTabSz="881390">
                <a:defRPr/>
              </a:pPr>
              <a:t>24</a:t>
            </a:fld>
            <a:endParaRPr lang="en-US">
              <a:solidFill>
                <a:srgbClr val="000000"/>
              </a:solidFill>
              <a:latin typeface="Arial" charset="0"/>
            </a:endParaRPr>
          </a:p>
        </p:txBody>
      </p:sp>
      <p:sp>
        <p:nvSpPr>
          <p:cNvPr id="2" name="Date Placeholder 1"/>
          <p:cNvSpPr>
            <a:spLocks noGrp="1"/>
          </p:cNvSpPr>
          <p:nvPr>
            <p:ph type="dt" idx="10"/>
          </p:nvPr>
        </p:nvSpPr>
        <p:spPr/>
        <p:txBody>
          <a:bodyPr/>
          <a:lstStyle/>
          <a:p>
            <a:pPr defTabSz="881390">
              <a:defRPr/>
            </a:pPr>
            <a:endParaRPr lang="en-US">
              <a:solidFill>
                <a:srgbClr val="000000"/>
              </a:solidFill>
            </a:endParaRPr>
          </a:p>
        </p:txBody>
      </p:sp>
    </p:spTree>
    <p:extLst>
      <p:ext uri="{BB962C8B-B14F-4D97-AF65-F5344CB8AC3E}">
        <p14:creationId xmlns:p14="http://schemas.microsoft.com/office/powerpoint/2010/main" val="1990022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i="0" u="none" baseline="0" dirty="0">
              <a:latin typeface="Arial" charset="0"/>
            </a:endParaRPr>
          </a:p>
          <a:p>
            <a:pPr>
              <a:spcBef>
                <a:spcPct val="0"/>
              </a:spcBef>
            </a:pPr>
            <a:endParaRPr lang="en-US" i="0" u="none" baseline="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4102977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164873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27</a:t>
            </a:fld>
            <a:endParaRPr lang="en-US"/>
          </a:p>
        </p:txBody>
      </p:sp>
    </p:spTree>
    <p:extLst>
      <p:ext uri="{BB962C8B-B14F-4D97-AF65-F5344CB8AC3E}">
        <p14:creationId xmlns:p14="http://schemas.microsoft.com/office/powerpoint/2010/main" val="308838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28</a:t>
            </a:fld>
            <a:endParaRPr lang="en-US"/>
          </a:p>
        </p:txBody>
      </p:sp>
    </p:spTree>
    <p:extLst>
      <p:ext uri="{BB962C8B-B14F-4D97-AF65-F5344CB8AC3E}">
        <p14:creationId xmlns:p14="http://schemas.microsoft.com/office/powerpoint/2010/main" val="100149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29</a:t>
            </a:fld>
            <a:endParaRPr lang="en-US"/>
          </a:p>
        </p:txBody>
      </p:sp>
    </p:spTree>
    <p:extLst>
      <p:ext uri="{BB962C8B-B14F-4D97-AF65-F5344CB8AC3E}">
        <p14:creationId xmlns:p14="http://schemas.microsoft.com/office/powerpoint/2010/main" val="308503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a:t>
            </a:fld>
            <a:endParaRPr lang="en-US"/>
          </a:p>
        </p:txBody>
      </p:sp>
    </p:spTree>
    <p:extLst>
      <p:ext uri="{BB962C8B-B14F-4D97-AF65-F5344CB8AC3E}">
        <p14:creationId xmlns:p14="http://schemas.microsoft.com/office/powerpoint/2010/main" val="428864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E0E801-BD38-43D8-A742-8E038CC1EA27}" type="slidenum">
              <a:rPr lang="en-US" smtClean="0"/>
              <a:t>30</a:t>
            </a:fld>
            <a:endParaRPr lang="en-US"/>
          </a:p>
        </p:txBody>
      </p:sp>
    </p:spTree>
    <p:extLst>
      <p:ext uri="{BB962C8B-B14F-4D97-AF65-F5344CB8AC3E}">
        <p14:creationId xmlns:p14="http://schemas.microsoft.com/office/powerpoint/2010/main" val="385953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31</a:t>
            </a:fld>
            <a:endParaRPr lang="en-US"/>
          </a:p>
        </p:txBody>
      </p:sp>
    </p:spTree>
    <p:extLst>
      <p:ext uri="{BB962C8B-B14F-4D97-AF65-F5344CB8AC3E}">
        <p14:creationId xmlns:p14="http://schemas.microsoft.com/office/powerpoint/2010/main" val="276167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32</a:t>
            </a:fld>
            <a:endParaRPr lang="en-US"/>
          </a:p>
        </p:txBody>
      </p:sp>
    </p:spTree>
    <p:extLst>
      <p:ext uri="{BB962C8B-B14F-4D97-AF65-F5344CB8AC3E}">
        <p14:creationId xmlns:p14="http://schemas.microsoft.com/office/powerpoint/2010/main" val="1020051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33</a:t>
            </a:fld>
            <a:endParaRPr lang="en-US"/>
          </a:p>
        </p:txBody>
      </p:sp>
    </p:spTree>
    <p:extLst>
      <p:ext uri="{BB962C8B-B14F-4D97-AF65-F5344CB8AC3E}">
        <p14:creationId xmlns:p14="http://schemas.microsoft.com/office/powerpoint/2010/main" val="1981803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34</a:t>
            </a:fld>
            <a:endParaRPr lang="en-US"/>
          </a:p>
        </p:txBody>
      </p:sp>
    </p:spTree>
    <p:extLst>
      <p:ext uri="{BB962C8B-B14F-4D97-AF65-F5344CB8AC3E}">
        <p14:creationId xmlns:p14="http://schemas.microsoft.com/office/powerpoint/2010/main" val="670197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35</a:t>
            </a:fld>
            <a:endParaRPr lang="en-US"/>
          </a:p>
        </p:txBody>
      </p:sp>
    </p:spTree>
    <p:extLst>
      <p:ext uri="{BB962C8B-B14F-4D97-AF65-F5344CB8AC3E}">
        <p14:creationId xmlns:p14="http://schemas.microsoft.com/office/powerpoint/2010/main" val="4203271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36</a:t>
            </a:fld>
            <a:endParaRPr lang="en-US"/>
          </a:p>
        </p:txBody>
      </p:sp>
    </p:spTree>
    <p:extLst>
      <p:ext uri="{BB962C8B-B14F-4D97-AF65-F5344CB8AC3E}">
        <p14:creationId xmlns:p14="http://schemas.microsoft.com/office/powerpoint/2010/main" val="195346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37</a:t>
            </a:fld>
            <a:endParaRPr lang="en-US"/>
          </a:p>
        </p:txBody>
      </p:sp>
    </p:spTree>
    <p:extLst>
      <p:ext uri="{BB962C8B-B14F-4D97-AF65-F5344CB8AC3E}">
        <p14:creationId xmlns:p14="http://schemas.microsoft.com/office/powerpoint/2010/main" val="2646025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671875-7F08-4706-B39A-E607E1D2DA83}" type="slidenum">
              <a:rPr lang="en-US" smtClean="0"/>
              <a:pPr>
                <a:defRPr/>
              </a:pPr>
              <a:t>38</a:t>
            </a:fld>
            <a:endParaRPr lang="en-US"/>
          </a:p>
        </p:txBody>
      </p:sp>
    </p:spTree>
    <p:extLst>
      <p:ext uri="{BB962C8B-B14F-4D97-AF65-F5344CB8AC3E}">
        <p14:creationId xmlns:p14="http://schemas.microsoft.com/office/powerpoint/2010/main" val="1167963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39</a:t>
            </a:fld>
            <a:endParaRPr lang="en-US"/>
          </a:p>
        </p:txBody>
      </p:sp>
    </p:spTree>
    <p:extLst>
      <p:ext uri="{BB962C8B-B14F-4D97-AF65-F5344CB8AC3E}">
        <p14:creationId xmlns:p14="http://schemas.microsoft.com/office/powerpoint/2010/main" val="163838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aseline="0" dirty="0">
              <a:ea typeface="ＭＳ Ｐゴシック"/>
              <a:cs typeface="ＭＳ Ｐゴシック"/>
            </a:endParaRPr>
          </a:p>
          <a:p>
            <a:pPr eaLnBrk="1" hangingPunct="1">
              <a:spcBef>
                <a:spcPct val="0"/>
              </a:spcBef>
            </a:pPr>
            <a:endParaRPr lang="en-US" baseline="0" dirty="0">
              <a:ea typeface="ＭＳ Ｐゴシック"/>
              <a:cs typeface="ＭＳ Ｐゴシック"/>
            </a:endParaRPr>
          </a:p>
          <a:p>
            <a:pPr eaLnBrk="1" hangingPunct="1">
              <a:spcBef>
                <a:spcPct val="0"/>
              </a:spcBef>
            </a:pPr>
            <a:endParaRPr lang="en-US" baseline="0" dirty="0">
              <a:ea typeface="ＭＳ Ｐゴシック"/>
              <a:cs typeface="ＭＳ Ｐゴシック"/>
            </a:endParaRPr>
          </a:p>
          <a:p>
            <a:pPr eaLnBrk="1" hangingPunct="1">
              <a:spcBef>
                <a:spcPct val="0"/>
              </a:spcBef>
            </a:pPr>
            <a:endParaRPr lang="en-US" baseline="0" dirty="0">
              <a:ea typeface="ＭＳ Ｐゴシック"/>
              <a:cs typeface="ＭＳ Ｐゴシック"/>
            </a:endParaRPr>
          </a:p>
          <a:p>
            <a:pPr eaLnBrk="1" hangingPunct="1">
              <a:spcBef>
                <a:spcPct val="0"/>
              </a:spcBef>
            </a:pPr>
            <a:endParaRPr lang="en-US" baseline="0" dirty="0">
              <a:ea typeface="ＭＳ Ｐゴシック"/>
              <a:cs typeface="ＭＳ Ｐゴシック"/>
            </a:endParaRPr>
          </a:p>
          <a:p>
            <a:pPr eaLnBrk="1" hangingPunct="1">
              <a:spcBef>
                <a:spcPct val="0"/>
              </a:spcBef>
            </a:pPr>
            <a:endParaRPr lang="en-US" baseline="0" dirty="0">
              <a:ea typeface="ＭＳ Ｐゴシック"/>
              <a:cs typeface="ＭＳ Ｐゴシック"/>
            </a:endParaRP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a:t>
            </a:fld>
            <a:endParaRPr lang="en-US"/>
          </a:p>
        </p:txBody>
      </p:sp>
    </p:spTree>
    <p:extLst>
      <p:ext uri="{BB962C8B-B14F-4D97-AF65-F5344CB8AC3E}">
        <p14:creationId xmlns:p14="http://schemas.microsoft.com/office/powerpoint/2010/main" val="975226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438835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41</a:t>
            </a:fld>
            <a:endParaRPr lang="en-US"/>
          </a:p>
        </p:txBody>
      </p:sp>
    </p:spTree>
    <p:extLst>
      <p:ext uri="{BB962C8B-B14F-4D97-AF65-F5344CB8AC3E}">
        <p14:creationId xmlns:p14="http://schemas.microsoft.com/office/powerpoint/2010/main" val="370321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42</a:t>
            </a:fld>
            <a:endParaRPr lang="en-US"/>
          </a:p>
        </p:txBody>
      </p:sp>
    </p:spTree>
    <p:extLst>
      <p:ext uri="{BB962C8B-B14F-4D97-AF65-F5344CB8AC3E}">
        <p14:creationId xmlns:p14="http://schemas.microsoft.com/office/powerpoint/2010/main" val="3869071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43</a:t>
            </a:fld>
            <a:endParaRPr lang="en-US"/>
          </a:p>
        </p:txBody>
      </p:sp>
    </p:spTree>
    <p:extLst>
      <p:ext uri="{BB962C8B-B14F-4D97-AF65-F5344CB8AC3E}">
        <p14:creationId xmlns:p14="http://schemas.microsoft.com/office/powerpoint/2010/main" val="4210745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44</a:t>
            </a:fld>
            <a:endParaRPr lang="en-US"/>
          </a:p>
        </p:txBody>
      </p:sp>
    </p:spTree>
    <p:extLst>
      <p:ext uri="{BB962C8B-B14F-4D97-AF65-F5344CB8AC3E}">
        <p14:creationId xmlns:p14="http://schemas.microsoft.com/office/powerpoint/2010/main" val="2297746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436475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46</a:t>
            </a:fld>
            <a:endParaRPr lang="en-US"/>
          </a:p>
        </p:txBody>
      </p:sp>
    </p:spTree>
    <p:extLst>
      <p:ext uri="{BB962C8B-B14F-4D97-AF65-F5344CB8AC3E}">
        <p14:creationId xmlns:p14="http://schemas.microsoft.com/office/powerpoint/2010/main" val="3222474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47</a:t>
            </a:fld>
            <a:endParaRPr lang="en-US"/>
          </a:p>
        </p:txBody>
      </p:sp>
    </p:spTree>
    <p:extLst>
      <p:ext uri="{BB962C8B-B14F-4D97-AF65-F5344CB8AC3E}">
        <p14:creationId xmlns:p14="http://schemas.microsoft.com/office/powerpoint/2010/main" val="1363150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48</a:t>
            </a:fld>
            <a:endParaRPr lang="en-US"/>
          </a:p>
        </p:txBody>
      </p:sp>
    </p:spTree>
    <p:extLst>
      <p:ext uri="{BB962C8B-B14F-4D97-AF65-F5344CB8AC3E}">
        <p14:creationId xmlns:p14="http://schemas.microsoft.com/office/powerpoint/2010/main" val="2954881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must remain as part of our funding requirements. </a:t>
            </a:r>
          </a:p>
        </p:txBody>
      </p:sp>
      <p:sp>
        <p:nvSpPr>
          <p:cNvPr id="4" name="Slide Number Placeholder 3"/>
          <p:cNvSpPr>
            <a:spLocks noGrp="1"/>
          </p:cNvSpPr>
          <p:nvPr>
            <p:ph type="sldNum" sz="quarter" idx="5"/>
          </p:nvPr>
        </p:nvSpPr>
        <p:spPr/>
        <p:txBody>
          <a:bodyPr/>
          <a:lstStyle/>
          <a:p>
            <a:fld id="{2EAF3D7C-E79C-464D-870B-78CB3C2428AA}" type="slidenum">
              <a:rPr lang="en-US" smtClean="0"/>
              <a:t>49</a:t>
            </a:fld>
            <a:endParaRPr lang="en-US"/>
          </a:p>
        </p:txBody>
      </p:sp>
    </p:spTree>
    <p:extLst>
      <p:ext uri="{BB962C8B-B14F-4D97-AF65-F5344CB8AC3E}">
        <p14:creationId xmlns:p14="http://schemas.microsoft.com/office/powerpoint/2010/main" val="97652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103156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273850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64103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389313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9</a:t>
            </a:fld>
            <a:endParaRPr lang="en-US"/>
          </a:p>
        </p:txBody>
      </p:sp>
    </p:spTree>
    <p:extLst>
      <p:ext uri="{BB962C8B-B14F-4D97-AF65-F5344CB8AC3E}">
        <p14:creationId xmlns:p14="http://schemas.microsoft.com/office/powerpoint/2010/main" val="3267506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0" name="Date Placeholder 3">
            <a:extLst>
              <a:ext uri="{FF2B5EF4-FFF2-40B4-BE49-F238E27FC236}">
                <a16:creationId xmlns:a16="http://schemas.microsoft.com/office/drawing/2014/main" id="{B5200C52-A07F-4EFE-BA3C-4E588155D492}"/>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FED2E510-393E-4C2E-82D6-845490DCC7FE}" type="datetime1">
              <a:rPr lang="en-US" smtClean="0"/>
              <a:t>1/12/2024</a:t>
            </a:fld>
            <a:endParaRPr lang="en-US" dirty="0"/>
          </a:p>
        </p:txBody>
      </p:sp>
      <p:sp>
        <p:nvSpPr>
          <p:cNvPr id="13" name="Footer Placeholder 4">
            <a:extLst>
              <a:ext uri="{FF2B5EF4-FFF2-40B4-BE49-F238E27FC236}">
                <a16:creationId xmlns:a16="http://schemas.microsoft.com/office/drawing/2014/main" id="{4905F9D8-FF61-49F2-8C2F-E1C4B1EDD4EB}"/>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2E0B976E-A0CF-AA4D-28D3-D159ED4E3186}"/>
              </a:ext>
            </a:extLst>
          </p:cNvPr>
          <p:cNvPicPr>
            <a:picLocks noChangeAspect="1"/>
          </p:cNvPicPr>
          <p:nvPr userDrawn="1"/>
        </p:nvPicPr>
        <p:blipFill>
          <a:blip r:embed="rId2"/>
          <a:stretch>
            <a:fillRect/>
          </a:stretch>
        </p:blipFill>
        <p:spPr>
          <a:xfrm>
            <a:off x="346523" y="199855"/>
            <a:ext cx="3931065" cy="769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481C8-5BEA-4C22-9555-AC41BDEBD54D}"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18A2A065-6F20-DEE9-91EE-1736EB80A9DD}"/>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168383527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4C312-0F90-4E33-B371-6A3A396404FB}"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DDA89D72-7B69-9169-4001-7887E18C3FE3}"/>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5441739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E4D0F-56D3-49F9-8800-814170A8BEC6}" type="datetime1">
              <a:rPr lang="en-US" smtClean="0"/>
              <a:t>1/12/2024</a:t>
            </a:fld>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35B1A3DD-340F-D34F-55E9-5D9EB6B0B860}"/>
              </a:ext>
            </a:extLst>
          </p:cNvPr>
          <p:cNvPicPr>
            <a:picLocks noChangeAspect="1"/>
          </p:cNvPicPr>
          <p:nvPr userDrawn="1"/>
        </p:nvPicPr>
        <p:blipFill>
          <a:blip r:embed="rId2"/>
          <a:stretch>
            <a:fillRect/>
          </a:stretch>
        </p:blipFill>
        <p:spPr>
          <a:xfrm>
            <a:off x="9364549" y="61373"/>
            <a:ext cx="2739536" cy="536422"/>
          </a:xfrm>
          <a:prstGeom prst="rect">
            <a:avLst/>
          </a:prstGeom>
        </p:spPr>
      </p:pic>
    </p:spTree>
    <p:extLst>
      <p:ext uri="{BB962C8B-B14F-4D97-AF65-F5344CB8AC3E}">
        <p14:creationId xmlns:p14="http://schemas.microsoft.com/office/powerpoint/2010/main" val="35050114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5" y="631979"/>
            <a:ext cx="11084538" cy="968221"/>
          </a:xfrm>
        </p:spPr>
        <p:txBody>
          <a:bodyPr/>
          <a:lstStyle/>
          <a:p>
            <a:r>
              <a:rPr lang="en-US"/>
              <a:t>Click to edit Master title style</a:t>
            </a:r>
            <a:endParaRPr lang="en-US" dirty="0"/>
          </a:p>
        </p:txBody>
      </p:sp>
      <p:sp>
        <p:nvSpPr>
          <p:cNvPr id="3" name="Content Placeholder 2"/>
          <p:cNvSpPr>
            <a:spLocks noGrp="1"/>
          </p:cNvSpPr>
          <p:nvPr>
            <p:ph idx="1"/>
          </p:nvPr>
        </p:nvSpPr>
        <p:spPr>
          <a:xfrm>
            <a:off x="406295" y="1782763"/>
            <a:ext cx="11084538" cy="4367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BAD1D623-0754-4BA6-B192-D52B0EF2462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14EFC2A6-E404-4B25-BA2F-3354BE841FB0}" type="datetime1">
              <a:rPr lang="en-US" smtClean="0"/>
              <a:t>1/12/2024</a:t>
            </a:fld>
            <a:endParaRPr lang="en-US" dirty="0"/>
          </a:p>
        </p:txBody>
      </p:sp>
      <p:sp>
        <p:nvSpPr>
          <p:cNvPr id="12" name="Footer Placeholder 4">
            <a:extLst>
              <a:ext uri="{FF2B5EF4-FFF2-40B4-BE49-F238E27FC236}">
                <a16:creationId xmlns:a16="http://schemas.microsoft.com/office/drawing/2014/main" id="{A5EED783-F937-4BCD-9A48-7D9E45652F4D}"/>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4" name="Picture 3" descr="A black background with blue and red text&#10;&#10;Description automatically generated with low confidence">
            <a:extLst>
              <a:ext uri="{FF2B5EF4-FFF2-40B4-BE49-F238E27FC236}">
                <a16:creationId xmlns:a16="http://schemas.microsoft.com/office/drawing/2014/main" id="{9F337011-A275-ABB4-6DD4-DF65D79F106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29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40629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1" name="Date Placeholder 3">
            <a:extLst>
              <a:ext uri="{FF2B5EF4-FFF2-40B4-BE49-F238E27FC236}">
                <a16:creationId xmlns:a16="http://schemas.microsoft.com/office/drawing/2014/main" id="{A3A9B6BA-C350-46AD-85A4-4883BEB2F957}"/>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A02359C-F8FE-46DE-BC41-6E6B92641EAE}" type="datetime1">
              <a:rPr lang="en-US" smtClean="0"/>
              <a:t>1/12/2024</a:t>
            </a:fld>
            <a:endParaRPr lang="en-US" dirty="0"/>
          </a:p>
        </p:txBody>
      </p:sp>
      <p:sp>
        <p:nvSpPr>
          <p:cNvPr id="13" name="Footer Placeholder 4">
            <a:extLst>
              <a:ext uri="{FF2B5EF4-FFF2-40B4-BE49-F238E27FC236}">
                <a16:creationId xmlns:a16="http://schemas.microsoft.com/office/drawing/2014/main" id="{4399D467-4F4F-4254-9D07-52B7A7397F50}"/>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4" name="Picture 3" descr="A black background with blue and red text&#10;&#10;Description automatically generated with low confidence">
            <a:extLst>
              <a:ext uri="{FF2B5EF4-FFF2-40B4-BE49-F238E27FC236}">
                <a16:creationId xmlns:a16="http://schemas.microsoft.com/office/drawing/2014/main" id="{2ED31168-1DD1-6C04-89CB-10881CFA0FF2}"/>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296" y="630316"/>
            <a:ext cx="11084538" cy="78565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295" y="1534529"/>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88120" y="1534529"/>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2" name="Date Placeholder 3">
            <a:extLst>
              <a:ext uri="{FF2B5EF4-FFF2-40B4-BE49-F238E27FC236}">
                <a16:creationId xmlns:a16="http://schemas.microsoft.com/office/drawing/2014/main" id="{E9CB312D-25FE-4A62-A3D9-6C0894C308D5}"/>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F932696-4B17-4023-8C90-54A955E7F616}" type="datetime1">
              <a:rPr lang="en-US" smtClean="0"/>
              <a:t>1/12/2024</a:t>
            </a:fld>
            <a:endParaRPr lang="en-US" dirty="0"/>
          </a:p>
        </p:txBody>
      </p:sp>
      <p:sp>
        <p:nvSpPr>
          <p:cNvPr id="14" name="Footer Placeholder 4">
            <a:extLst>
              <a:ext uri="{FF2B5EF4-FFF2-40B4-BE49-F238E27FC236}">
                <a16:creationId xmlns:a16="http://schemas.microsoft.com/office/drawing/2014/main" id="{421F1F7D-DD37-4AEA-A800-2BF62C3C96E3}"/>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CBFABC3A-A478-18AD-D216-9DEB423268A7}"/>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3680" y="623667"/>
            <a:ext cx="11084538" cy="63976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03679" y="1852634"/>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403679" y="2616749"/>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02206" y="1852634"/>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02206" y="2616749"/>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7102EE47-6571-44F7-A46E-62B08CB3AE86}"/>
              </a:ext>
            </a:extLst>
          </p:cNvPr>
          <p:cNvSpPr>
            <a:spLocks noGrp="1"/>
          </p:cNvSpPr>
          <p:nvPr>
            <p:ph type="dt" sz="half" idx="13"/>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7893E8DE-12AA-4C25-A832-DA4E5C2B8620}" type="datetime1">
              <a:rPr lang="en-US" smtClean="0"/>
              <a:t>1/12/2024</a:t>
            </a:fld>
            <a:endParaRPr lang="en-US" dirty="0"/>
          </a:p>
        </p:txBody>
      </p:sp>
      <p:sp>
        <p:nvSpPr>
          <p:cNvPr id="16" name="Footer Placeholder 4">
            <a:extLst>
              <a:ext uri="{FF2B5EF4-FFF2-40B4-BE49-F238E27FC236}">
                <a16:creationId xmlns:a16="http://schemas.microsoft.com/office/drawing/2014/main" id="{A763E0D4-1842-4556-ACAA-98A89E4780F0}"/>
              </a:ext>
            </a:extLst>
          </p:cNvPr>
          <p:cNvSpPr>
            <a:spLocks noGrp="1"/>
          </p:cNvSpPr>
          <p:nvPr>
            <p:ph type="ftr" sz="quarter" idx="14"/>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7" name="Picture 6" descr="A black background with blue and red text&#10;&#10;Description automatically generated with low confidence">
            <a:extLst>
              <a:ext uri="{FF2B5EF4-FFF2-40B4-BE49-F238E27FC236}">
                <a16:creationId xmlns:a16="http://schemas.microsoft.com/office/drawing/2014/main" id="{98440619-97FD-82BC-C8F0-AA5686F8BFAB}"/>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2" y="631979"/>
            <a:ext cx="11084538" cy="785659"/>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0" name="Date Placeholder 3">
            <a:extLst>
              <a:ext uri="{FF2B5EF4-FFF2-40B4-BE49-F238E27FC236}">
                <a16:creationId xmlns:a16="http://schemas.microsoft.com/office/drawing/2014/main" id="{8ACF0D13-FC1F-4B3C-AAA2-BBB608651DB9}"/>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F466C5B-FCB1-48E4-8A80-A5C793FD3513}" type="datetime1">
              <a:rPr lang="en-US" smtClean="0"/>
              <a:t>1/12/2024</a:t>
            </a:fld>
            <a:endParaRPr lang="en-US" dirty="0"/>
          </a:p>
        </p:txBody>
      </p:sp>
      <p:sp>
        <p:nvSpPr>
          <p:cNvPr id="12" name="Footer Placeholder 4">
            <a:extLst>
              <a:ext uri="{FF2B5EF4-FFF2-40B4-BE49-F238E27FC236}">
                <a16:creationId xmlns:a16="http://schemas.microsoft.com/office/drawing/2014/main" id="{DD2EE392-EB8F-42BE-8510-F6AAF13B0696}"/>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3" name="Picture 2" descr="A black background with blue and red text&#10;&#10;Description automatically generated with low confidence">
            <a:extLst>
              <a:ext uri="{FF2B5EF4-FFF2-40B4-BE49-F238E27FC236}">
                <a16:creationId xmlns:a16="http://schemas.microsoft.com/office/drawing/2014/main" id="{1983ECE0-5218-47EA-0260-AAE96701A233}"/>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9" name="Date Placeholder 3">
            <a:extLst>
              <a:ext uri="{FF2B5EF4-FFF2-40B4-BE49-F238E27FC236}">
                <a16:creationId xmlns:a16="http://schemas.microsoft.com/office/drawing/2014/main" id="{E715D2B7-69D6-4060-94BD-F8D3E0BB66FF}"/>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597AEF84-7279-43C9-8B37-3CBDC3887EC4}" type="datetime1">
              <a:rPr lang="en-US" smtClean="0"/>
              <a:t>1/12/2024</a:t>
            </a:fld>
            <a:endParaRPr lang="en-US" dirty="0"/>
          </a:p>
        </p:txBody>
      </p:sp>
      <p:sp>
        <p:nvSpPr>
          <p:cNvPr id="11" name="Footer Placeholder 4">
            <a:extLst>
              <a:ext uri="{FF2B5EF4-FFF2-40B4-BE49-F238E27FC236}">
                <a16:creationId xmlns:a16="http://schemas.microsoft.com/office/drawing/2014/main" id="{91FE8E16-7195-49E0-B42C-ED7D5BB12E88}"/>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2" name="Picture 1" descr="A black background with blue and red text&#10;&#10;Description automatically generated with low confidence">
            <a:extLst>
              <a:ext uri="{FF2B5EF4-FFF2-40B4-BE49-F238E27FC236}">
                <a16:creationId xmlns:a16="http://schemas.microsoft.com/office/drawing/2014/main" id="{A0E84AEF-2445-E35E-657E-CC338CC2243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295" y="631980"/>
            <a:ext cx="11352796" cy="4691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3" name="Date Placeholder 3">
            <a:extLst>
              <a:ext uri="{FF2B5EF4-FFF2-40B4-BE49-F238E27FC236}">
                <a16:creationId xmlns:a16="http://schemas.microsoft.com/office/drawing/2014/main" id="{37DBA1B4-FF42-445C-BE51-C0E213C52B41}"/>
              </a:ext>
            </a:extLst>
          </p:cNvPr>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7FECC2D-E9BC-463A-816B-E29E58AC1F0F}" type="datetime1">
              <a:rPr lang="en-US" smtClean="0"/>
              <a:t>1/12/2024</a:t>
            </a:fld>
            <a:endParaRPr lang="en-US" dirty="0"/>
          </a:p>
        </p:txBody>
      </p:sp>
      <p:sp>
        <p:nvSpPr>
          <p:cNvPr id="14" name="Footer Placeholder 4">
            <a:extLst>
              <a:ext uri="{FF2B5EF4-FFF2-40B4-BE49-F238E27FC236}">
                <a16:creationId xmlns:a16="http://schemas.microsoft.com/office/drawing/2014/main" id="{6C2E68F3-E9B6-4B89-AE2A-8B28C80C3191}"/>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3" name="Picture 2" descr="A black background with blue and red text&#10;&#10;Description automatically generated with low confidence">
            <a:extLst>
              <a:ext uri="{FF2B5EF4-FFF2-40B4-BE49-F238E27FC236}">
                <a16:creationId xmlns:a16="http://schemas.microsoft.com/office/drawing/2014/main" id="{DAC6B4CE-06D3-5B5C-CD50-230C586136B4}"/>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710146"/>
            <a:ext cx="12188825" cy="4214102"/>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
        <p:nvSpPr>
          <p:cNvPr id="14" name="Date Placeholder 3">
            <a:extLst>
              <a:ext uri="{FF2B5EF4-FFF2-40B4-BE49-F238E27FC236}">
                <a16:creationId xmlns:a16="http://schemas.microsoft.com/office/drawing/2014/main" id="{98648971-689F-46E8-852C-77D96019BF38}"/>
              </a:ext>
            </a:extLst>
          </p:cNvPr>
          <p:cNvSpPr>
            <a:spLocks noGrp="1"/>
          </p:cNvSpPr>
          <p:nvPr>
            <p:ph type="dt" sz="half" idx="1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4483A2B3-B317-4623-ACA7-FEE249A1D36F}" type="datetime1">
              <a:rPr lang="en-US" smtClean="0"/>
              <a:t>1/12/2024</a:t>
            </a:fld>
            <a:endParaRPr lang="en-US" dirty="0"/>
          </a:p>
        </p:txBody>
      </p:sp>
      <p:sp>
        <p:nvSpPr>
          <p:cNvPr id="15" name="Footer Placeholder 4">
            <a:extLst>
              <a:ext uri="{FF2B5EF4-FFF2-40B4-BE49-F238E27FC236}">
                <a16:creationId xmlns:a16="http://schemas.microsoft.com/office/drawing/2014/main" id="{C646D5F0-85EF-4896-A272-C0835593898A}"/>
              </a:ext>
            </a:extLst>
          </p:cNvPr>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5" name="Picture 4" descr="A black background with blue and red text&#10;&#10;Description automatically generated with low confidence">
            <a:extLst>
              <a:ext uri="{FF2B5EF4-FFF2-40B4-BE49-F238E27FC236}">
                <a16:creationId xmlns:a16="http://schemas.microsoft.com/office/drawing/2014/main" id="{FD97376E-448F-4123-BB96-C8A2AF7E58E8}"/>
              </a:ext>
            </a:extLst>
          </p:cNvPr>
          <p:cNvPicPr>
            <a:picLocks noChangeAspect="1"/>
          </p:cNvPicPr>
          <p:nvPr userDrawn="1"/>
        </p:nvPicPr>
        <p:blipFill>
          <a:blip r:embed="rId3"/>
          <a:stretch>
            <a:fillRect/>
          </a:stretch>
        </p:blipFill>
        <p:spPr>
          <a:xfrm>
            <a:off x="9364549" y="61373"/>
            <a:ext cx="2739536" cy="53642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4">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userDrawn="1"/>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9842269" y="6354772"/>
            <a:ext cx="1241202" cy="365760"/>
          </a:xfrm>
          <a:prstGeom prst="rect">
            <a:avLst/>
          </a:prstGeom>
        </p:spPr>
        <p:txBody>
          <a:bodyPr lIns="121899" tIns="60949" rIns="121899" bIns="60949" anchor="ctr"/>
          <a:lstStyle>
            <a:lvl1pPr>
              <a:defRPr sz="1600">
                <a:solidFill>
                  <a:srgbClr val="88A7DF"/>
                </a:solidFill>
              </a:defRPr>
            </a:lvl1pPr>
          </a:lstStyle>
          <a:p>
            <a:fld id="{0727AB48-0AFD-43EF-A301-45415F14EE5A}" type="datetime1">
              <a:rPr lang="en-US" smtClean="0"/>
              <a:t>1/12/2024</a:t>
            </a:fld>
            <a:endParaRPr lang="en-US" dirty="0"/>
          </a:p>
        </p:txBody>
      </p:sp>
      <p:sp>
        <p:nvSpPr>
          <p:cNvPr id="16" name="Footer Placeholder 4"/>
          <p:cNvSpPr>
            <a:spLocks noGrp="1"/>
          </p:cNvSpPr>
          <p:nvPr>
            <p:ph type="ftr" sz="quarter" idx="3"/>
          </p:nvPr>
        </p:nvSpPr>
        <p:spPr>
          <a:xfrm>
            <a:off x="4277588" y="6354772"/>
            <a:ext cx="5564681"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pic>
        <p:nvPicPr>
          <p:cNvPr id="12" name="Picture 11" descr="A picture containing light, dark&#10;&#10;Description automatically generated">
            <a:extLst>
              <a:ext uri="{FF2B5EF4-FFF2-40B4-BE49-F238E27FC236}">
                <a16:creationId xmlns:a16="http://schemas.microsoft.com/office/drawing/2014/main" id="{23C31B1F-EF8C-4A0C-89C0-B2D3B03BE59D}"/>
              </a:ext>
            </a:extLst>
          </p:cNvPr>
          <p:cNvPicPr>
            <a:picLocks noChangeAspect="1"/>
          </p:cNvPicPr>
          <p:nvPr userDrawn="1"/>
        </p:nvPicPr>
        <p:blipFill>
          <a:blip r:embed="rId15">
            <a:alphaModFix amt="50000"/>
          </a:blip>
          <a:stretch>
            <a:fillRect/>
          </a:stretch>
        </p:blipFill>
        <p:spPr>
          <a:xfrm>
            <a:off x="-297391" y="-25580"/>
            <a:ext cx="15164098" cy="83818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hyperlink" Target="https://pixabay.com/vectors/check-correct-green-mark-tick-157822/"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www.publicdomainfiles.com/show_file.php?id=13925032817353" TargetMode="External"/><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hyperlink" Target="http://commons.uncyclomedia.org/wiki/Image:Watermelon_simple.svg" TargetMode="Externa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aidsetc.org/"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5" Type="http://schemas.openxmlformats.org/officeDocument/2006/relationships/hyperlink" Target="http://www.hiv.uw.edu/" TargetMode="External"/><Relationship Id="rId4" Type="http://schemas.openxmlformats.org/officeDocument/2006/relationships/hyperlink" Target="https://nccc/ucsf.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t>The ABCs of ART: Designing Initial Antiretroviral Regimens for Beginners</a:t>
            </a:r>
          </a:p>
        </p:txBody>
      </p:sp>
      <p:sp>
        <p:nvSpPr>
          <p:cNvPr id="3" name="Subtitle 2"/>
          <p:cNvSpPr>
            <a:spLocks noGrp="1"/>
          </p:cNvSpPr>
          <p:nvPr>
            <p:ph type="subTitle" idx="1"/>
          </p:nvPr>
        </p:nvSpPr>
        <p:spPr>
          <a:xfrm>
            <a:off x="914162" y="3799002"/>
            <a:ext cx="10360499" cy="1949482"/>
          </a:xfrm>
        </p:spPr>
        <p:txBody>
          <a:bodyPr>
            <a:normAutofit/>
          </a:bodyPr>
          <a:lstStyle/>
          <a:p>
            <a:r>
              <a:rPr lang="en-US" sz="3300" dirty="0"/>
              <a:t>Elizabeth Sherman, PharmD, AAHIVP</a:t>
            </a:r>
          </a:p>
          <a:p>
            <a:pPr>
              <a:spcBef>
                <a:spcPts val="0"/>
              </a:spcBef>
            </a:pPr>
            <a:r>
              <a:rPr lang="en-US" sz="2800" dirty="0"/>
              <a:t>Associate Professor, Nova Southeastern University</a:t>
            </a:r>
          </a:p>
          <a:p>
            <a:pPr>
              <a:spcBef>
                <a:spcPts val="0"/>
              </a:spcBef>
            </a:pPr>
            <a:r>
              <a:rPr lang="en-US" sz="2800" dirty="0"/>
              <a:t>Division of Infectious Disease, Memorial Physician Group</a:t>
            </a:r>
          </a:p>
          <a:p>
            <a:pPr>
              <a:spcBef>
                <a:spcPts val="0"/>
              </a:spcBef>
            </a:pPr>
            <a:r>
              <a:rPr lang="en-US" sz="2800" dirty="0"/>
              <a:t>Faculty, Southeast AIDS Education and Training Center</a:t>
            </a:r>
          </a:p>
          <a:p>
            <a:endParaRPr lang="en-US" dirty="0"/>
          </a:p>
        </p:txBody>
      </p:sp>
      <p:pic>
        <p:nvPicPr>
          <p:cNvPr id="4" name="Picture 3" descr="February | 2012 | PlayGroundology">
            <a:extLst>
              <a:ext uri="{FF2B5EF4-FFF2-40B4-BE49-F238E27FC236}">
                <a16:creationId xmlns:a16="http://schemas.microsoft.com/office/drawing/2014/main" id="{7E3DC3E4-AB07-E9D7-140D-D4430AC45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935" y="3904253"/>
            <a:ext cx="1731835" cy="1676415"/>
          </a:xfrm>
          <a:prstGeom prst="rect">
            <a:avLst/>
          </a:prstGeom>
        </p:spPr>
      </p:pic>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A3F4-164A-F0BC-364B-64C279CFACC2}"/>
              </a:ext>
            </a:extLst>
          </p:cNvPr>
          <p:cNvSpPr>
            <a:spLocks noGrp="1"/>
          </p:cNvSpPr>
          <p:nvPr>
            <p:ph type="title"/>
          </p:nvPr>
        </p:nvSpPr>
        <p:spPr/>
        <p:txBody>
          <a:bodyPr/>
          <a:lstStyle/>
          <a:p>
            <a:r>
              <a:rPr lang="en-US" dirty="0"/>
              <a:t>How Drug Resistance and Regimen Failure Occur</a:t>
            </a:r>
          </a:p>
        </p:txBody>
      </p:sp>
      <p:graphicFrame>
        <p:nvGraphicFramePr>
          <p:cNvPr id="4" name="Content Placeholder 3">
            <a:extLst>
              <a:ext uri="{FF2B5EF4-FFF2-40B4-BE49-F238E27FC236}">
                <a16:creationId xmlns:a16="http://schemas.microsoft.com/office/drawing/2014/main" id="{5F8E80C5-F4EB-6667-B901-5A4275F2F4D3}"/>
              </a:ext>
            </a:extLst>
          </p:cNvPr>
          <p:cNvGraphicFramePr>
            <a:graphicFrameLocks/>
          </p:cNvGraphicFramePr>
          <p:nvPr/>
        </p:nvGraphicFramePr>
        <p:xfrm>
          <a:off x="2208212" y="1604684"/>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504BB78-A70B-D6D8-18A4-2C05E241CD98}"/>
              </a:ext>
            </a:extLst>
          </p:cNvPr>
          <p:cNvCxnSpPr/>
          <p:nvPr/>
        </p:nvCxnSpPr>
        <p:spPr>
          <a:xfrm flipV="1">
            <a:off x="3275012" y="4728884"/>
            <a:ext cx="0" cy="533400"/>
          </a:xfrm>
          <a:prstGeom prst="straightConnector1">
            <a:avLst/>
          </a:prstGeom>
          <a:noFill/>
          <a:ln w="63500" cap="flat" cmpd="sng" algn="ctr">
            <a:solidFill>
              <a:srgbClr val="4F81BD">
                <a:shade val="95000"/>
                <a:satMod val="105000"/>
              </a:srgbClr>
            </a:solidFill>
            <a:prstDash val="solid"/>
            <a:tailEnd type="arrow"/>
          </a:ln>
          <a:effectLst/>
        </p:spPr>
      </p:cxnSp>
      <p:cxnSp>
        <p:nvCxnSpPr>
          <p:cNvPr id="6" name="Straight Arrow Connector 5">
            <a:extLst>
              <a:ext uri="{FF2B5EF4-FFF2-40B4-BE49-F238E27FC236}">
                <a16:creationId xmlns:a16="http://schemas.microsoft.com/office/drawing/2014/main" id="{C15424F8-6BF7-6216-DC79-1010965CF15B}"/>
              </a:ext>
            </a:extLst>
          </p:cNvPr>
          <p:cNvCxnSpPr/>
          <p:nvPr/>
        </p:nvCxnSpPr>
        <p:spPr>
          <a:xfrm>
            <a:off x="3884021" y="2024647"/>
            <a:ext cx="558106" cy="0"/>
          </a:xfrm>
          <a:prstGeom prst="straightConnector1">
            <a:avLst/>
          </a:prstGeom>
          <a:noFill/>
          <a:ln w="63500" cap="flat" cmpd="sng" algn="ctr">
            <a:solidFill>
              <a:srgbClr val="4F81BD">
                <a:shade val="95000"/>
                <a:satMod val="105000"/>
              </a:srgbClr>
            </a:solidFill>
            <a:prstDash val="solid"/>
            <a:tailEnd type="arrow"/>
          </a:ln>
          <a:effectLst/>
        </p:spPr>
      </p:cxnSp>
      <p:sp>
        <p:nvSpPr>
          <p:cNvPr id="7" name="TextBox 6">
            <a:extLst>
              <a:ext uri="{FF2B5EF4-FFF2-40B4-BE49-F238E27FC236}">
                <a16:creationId xmlns:a16="http://schemas.microsoft.com/office/drawing/2014/main" id="{D8B5F112-ABA4-5AE3-EEDA-759350C55491}"/>
              </a:ext>
            </a:extLst>
          </p:cNvPr>
          <p:cNvSpPr txBox="1"/>
          <p:nvPr/>
        </p:nvSpPr>
        <p:spPr>
          <a:xfrm>
            <a:off x="4472103" y="1833285"/>
            <a:ext cx="1287532" cy="646331"/>
          </a:xfrm>
          <a:prstGeom prst="rect">
            <a:avLst/>
          </a:prstGeom>
          <a:noFill/>
          <a:ln w="63500">
            <a:solidFill>
              <a:srgbClr val="4F81BD"/>
            </a:solidFill>
          </a:ln>
        </p:spPr>
        <p:txBody>
          <a:bodyPr wrap="none" rtlCol="0">
            <a:spAutoFit/>
          </a:bodyPr>
          <a:lstStyle/>
          <a:p>
            <a:pPr algn="ctr" defTabSz="914400">
              <a:defRPr/>
            </a:pPr>
            <a:r>
              <a:rPr lang="en-US" sz="1800" kern="0" dirty="0">
                <a:solidFill>
                  <a:prstClr val="black"/>
                </a:solidFill>
                <a:latin typeface="Calibri"/>
              </a:rPr>
              <a:t>Insufficient </a:t>
            </a:r>
          </a:p>
          <a:p>
            <a:pPr algn="ctr" defTabSz="914400">
              <a:defRPr/>
            </a:pPr>
            <a:r>
              <a:rPr lang="en-US" sz="1800" kern="0" dirty="0">
                <a:solidFill>
                  <a:prstClr val="black"/>
                </a:solidFill>
                <a:latin typeface="Calibri"/>
              </a:rPr>
              <a:t>drug level</a:t>
            </a:r>
          </a:p>
        </p:txBody>
      </p:sp>
      <p:cxnSp>
        <p:nvCxnSpPr>
          <p:cNvPr id="8" name="Straight Arrow Connector 7">
            <a:extLst>
              <a:ext uri="{FF2B5EF4-FFF2-40B4-BE49-F238E27FC236}">
                <a16:creationId xmlns:a16="http://schemas.microsoft.com/office/drawing/2014/main" id="{69B9C398-463A-50A3-B559-2CC5C28D6DC1}"/>
              </a:ext>
            </a:extLst>
          </p:cNvPr>
          <p:cNvCxnSpPr/>
          <p:nvPr/>
        </p:nvCxnSpPr>
        <p:spPr>
          <a:xfrm flipV="1">
            <a:off x="5789612" y="2042548"/>
            <a:ext cx="457200" cy="18366"/>
          </a:xfrm>
          <a:prstGeom prst="straightConnector1">
            <a:avLst/>
          </a:prstGeom>
          <a:noFill/>
          <a:ln w="63500" cap="flat" cmpd="sng" algn="ctr">
            <a:solidFill>
              <a:srgbClr val="4F81BD">
                <a:shade val="95000"/>
                <a:satMod val="105000"/>
              </a:srgbClr>
            </a:solidFill>
            <a:prstDash val="solid"/>
            <a:tailEnd type="arrow"/>
          </a:ln>
          <a:effectLst/>
        </p:spPr>
      </p:cxnSp>
      <p:sp>
        <p:nvSpPr>
          <p:cNvPr id="9" name="TextBox 8">
            <a:extLst>
              <a:ext uri="{FF2B5EF4-FFF2-40B4-BE49-F238E27FC236}">
                <a16:creationId xmlns:a16="http://schemas.microsoft.com/office/drawing/2014/main" id="{E7D2F5A7-4F81-5913-4F6E-EEFE57904A71}"/>
              </a:ext>
            </a:extLst>
          </p:cNvPr>
          <p:cNvSpPr txBox="1"/>
          <p:nvPr/>
        </p:nvSpPr>
        <p:spPr>
          <a:xfrm>
            <a:off x="6326962" y="1909485"/>
            <a:ext cx="2140330" cy="646331"/>
          </a:xfrm>
          <a:prstGeom prst="rect">
            <a:avLst/>
          </a:prstGeom>
          <a:noFill/>
          <a:ln w="63500">
            <a:solidFill>
              <a:srgbClr val="4F81BD"/>
            </a:solidFill>
          </a:ln>
        </p:spPr>
        <p:txBody>
          <a:bodyPr wrap="none" rtlCol="0">
            <a:spAutoFit/>
          </a:bodyPr>
          <a:lstStyle/>
          <a:p>
            <a:pPr algn="ctr" defTabSz="914400">
              <a:defRPr/>
            </a:pPr>
            <a:r>
              <a:rPr lang="en-US" sz="1800" kern="0" dirty="0">
                <a:solidFill>
                  <a:prstClr val="black"/>
                </a:solidFill>
                <a:latin typeface="Calibri"/>
              </a:rPr>
              <a:t>Viral replication in</a:t>
            </a:r>
          </a:p>
          <a:p>
            <a:pPr algn="ctr" defTabSz="914400">
              <a:defRPr/>
            </a:pPr>
            <a:r>
              <a:rPr lang="en-US" sz="1800" kern="0" dirty="0">
                <a:solidFill>
                  <a:prstClr val="black"/>
                </a:solidFill>
                <a:latin typeface="Calibri"/>
              </a:rPr>
              <a:t>the presence of drug</a:t>
            </a:r>
          </a:p>
        </p:txBody>
      </p:sp>
      <p:cxnSp>
        <p:nvCxnSpPr>
          <p:cNvPr id="10" name="Straight Arrow Connector 9">
            <a:extLst>
              <a:ext uri="{FF2B5EF4-FFF2-40B4-BE49-F238E27FC236}">
                <a16:creationId xmlns:a16="http://schemas.microsoft.com/office/drawing/2014/main" id="{FFD49314-8CFA-318A-30A3-CE6743A39759}"/>
              </a:ext>
            </a:extLst>
          </p:cNvPr>
          <p:cNvCxnSpPr>
            <a:stCxn id="9" idx="2"/>
          </p:cNvCxnSpPr>
          <p:nvPr/>
        </p:nvCxnSpPr>
        <p:spPr>
          <a:xfrm flipH="1">
            <a:off x="6170613" y="2555816"/>
            <a:ext cx="1226514" cy="344269"/>
          </a:xfrm>
          <a:prstGeom prst="straightConnector1">
            <a:avLst/>
          </a:prstGeom>
          <a:noFill/>
          <a:ln w="63500" cap="flat" cmpd="sng" algn="ctr">
            <a:solidFill>
              <a:srgbClr val="4F81BD">
                <a:shade val="95000"/>
                <a:satMod val="105000"/>
              </a:srgbClr>
            </a:solidFill>
            <a:prstDash val="solid"/>
            <a:tailEnd type="arrow"/>
          </a:ln>
          <a:effectLst/>
        </p:spPr>
      </p:cxnSp>
      <p:sp>
        <p:nvSpPr>
          <p:cNvPr id="11" name="TextBox 10">
            <a:extLst>
              <a:ext uri="{FF2B5EF4-FFF2-40B4-BE49-F238E27FC236}">
                <a16:creationId xmlns:a16="http://schemas.microsoft.com/office/drawing/2014/main" id="{06EA8DCB-17F2-F3AE-C4E4-7632477B9421}"/>
              </a:ext>
            </a:extLst>
          </p:cNvPr>
          <p:cNvSpPr txBox="1"/>
          <p:nvPr/>
        </p:nvSpPr>
        <p:spPr>
          <a:xfrm>
            <a:off x="1979613" y="5262284"/>
            <a:ext cx="1976823" cy="923330"/>
          </a:xfrm>
          <a:prstGeom prst="rect">
            <a:avLst/>
          </a:prstGeom>
          <a:noFill/>
          <a:ln w="63500">
            <a:solidFill>
              <a:srgbClr val="4F81BD"/>
            </a:solidFill>
          </a:ln>
        </p:spPr>
        <p:txBody>
          <a:bodyPr wrap="none" rtlCol="0">
            <a:spAutoFit/>
          </a:bodyPr>
          <a:lstStyle/>
          <a:p>
            <a:pPr defTabSz="914400">
              <a:defRPr/>
            </a:pPr>
            <a:r>
              <a:rPr lang="en-US" sz="1800" kern="0" dirty="0">
                <a:solidFill>
                  <a:prstClr val="black"/>
                </a:solidFill>
                <a:latin typeface="Calibri"/>
              </a:rPr>
              <a:t>Psychosocial issues</a:t>
            </a:r>
          </a:p>
          <a:p>
            <a:pPr defTabSz="914400">
              <a:defRPr/>
            </a:pPr>
            <a:r>
              <a:rPr lang="en-US" sz="1800" kern="0" dirty="0">
                <a:solidFill>
                  <a:prstClr val="black"/>
                </a:solidFill>
                <a:latin typeface="Calibri"/>
              </a:rPr>
              <a:t>Regimen issues</a:t>
            </a:r>
          </a:p>
          <a:p>
            <a:pPr defTabSz="914400">
              <a:defRPr/>
            </a:pPr>
            <a:r>
              <a:rPr lang="en-US" sz="1800" kern="0" dirty="0">
                <a:solidFill>
                  <a:prstClr val="black"/>
                </a:solidFill>
                <a:latin typeface="Calibri"/>
              </a:rPr>
              <a:t>Side effects</a:t>
            </a:r>
          </a:p>
        </p:txBody>
      </p:sp>
      <p:sp>
        <p:nvSpPr>
          <p:cNvPr id="12" name="TextBox 11">
            <a:extLst>
              <a:ext uri="{FF2B5EF4-FFF2-40B4-BE49-F238E27FC236}">
                <a16:creationId xmlns:a16="http://schemas.microsoft.com/office/drawing/2014/main" id="{12DCF6A5-6482-3108-82AA-8BA22BB8902E}"/>
              </a:ext>
            </a:extLst>
          </p:cNvPr>
          <p:cNvSpPr txBox="1"/>
          <p:nvPr/>
        </p:nvSpPr>
        <p:spPr>
          <a:xfrm>
            <a:off x="1522413" y="1524000"/>
            <a:ext cx="2361609" cy="1754326"/>
          </a:xfrm>
          <a:prstGeom prst="rect">
            <a:avLst/>
          </a:prstGeom>
          <a:noFill/>
          <a:ln w="63500">
            <a:solidFill>
              <a:srgbClr val="4F81BD"/>
            </a:solidFill>
          </a:ln>
        </p:spPr>
        <p:txBody>
          <a:bodyPr wrap="none" rtlCol="0">
            <a:spAutoFit/>
          </a:bodyPr>
          <a:lstStyle/>
          <a:p>
            <a:pPr defTabSz="914400">
              <a:defRPr/>
            </a:pPr>
            <a:r>
              <a:rPr lang="en-US" sz="1800" kern="0" dirty="0">
                <a:solidFill>
                  <a:prstClr val="black"/>
                </a:solidFill>
                <a:latin typeface="Calibri"/>
              </a:rPr>
              <a:t>Poor regimen potency</a:t>
            </a:r>
          </a:p>
          <a:p>
            <a:pPr defTabSz="914400">
              <a:defRPr/>
            </a:pPr>
            <a:r>
              <a:rPr lang="en-US" sz="1800" kern="0" dirty="0">
                <a:solidFill>
                  <a:prstClr val="black"/>
                </a:solidFill>
                <a:latin typeface="Calibri"/>
              </a:rPr>
              <a:t>Wrong dose</a:t>
            </a:r>
          </a:p>
          <a:p>
            <a:pPr defTabSz="914400">
              <a:defRPr/>
            </a:pPr>
            <a:r>
              <a:rPr lang="en-US" sz="1800" kern="0" dirty="0">
                <a:solidFill>
                  <a:prstClr val="black"/>
                </a:solidFill>
                <a:latin typeface="Calibri"/>
              </a:rPr>
              <a:t>Medication intolerance</a:t>
            </a:r>
          </a:p>
          <a:p>
            <a:pPr defTabSz="914400">
              <a:defRPr/>
            </a:pPr>
            <a:r>
              <a:rPr lang="en-US" sz="1800" kern="0" dirty="0">
                <a:solidFill>
                  <a:prstClr val="black"/>
                </a:solidFill>
                <a:latin typeface="Calibri"/>
              </a:rPr>
              <a:t>Poor absorption</a:t>
            </a:r>
          </a:p>
          <a:p>
            <a:pPr defTabSz="914400">
              <a:defRPr/>
            </a:pPr>
            <a:r>
              <a:rPr lang="en-US" sz="1800" kern="0" dirty="0">
                <a:solidFill>
                  <a:prstClr val="black"/>
                </a:solidFill>
                <a:latin typeface="Calibri"/>
              </a:rPr>
              <a:t>Pharmacokinetic issues</a:t>
            </a:r>
          </a:p>
          <a:p>
            <a:pPr defTabSz="914400">
              <a:defRPr/>
            </a:pPr>
            <a:r>
              <a:rPr lang="en-US" sz="1800" kern="0" dirty="0">
                <a:solidFill>
                  <a:prstClr val="black"/>
                </a:solidFill>
                <a:latin typeface="Calibri"/>
              </a:rPr>
              <a:t>Drug interactions</a:t>
            </a:r>
          </a:p>
        </p:txBody>
      </p:sp>
    </p:spTree>
    <p:extLst>
      <p:ext uri="{BB962C8B-B14F-4D97-AF65-F5344CB8AC3E}">
        <p14:creationId xmlns:p14="http://schemas.microsoft.com/office/powerpoint/2010/main" val="1497046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FAC0-7490-C486-0CFF-E6D826B4B814}"/>
              </a:ext>
            </a:extLst>
          </p:cNvPr>
          <p:cNvSpPr>
            <a:spLocks noGrp="1"/>
          </p:cNvSpPr>
          <p:nvPr>
            <p:ph type="title"/>
          </p:nvPr>
        </p:nvSpPr>
        <p:spPr/>
        <p:txBody>
          <a:bodyPr/>
          <a:lstStyle/>
          <a:p>
            <a:r>
              <a:rPr lang="en-US" dirty="0"/>
              <a:t>Use of Drug Resistance Testing to Guide Therapy Decisions</a:t>
            </a:r>
          </a:p>
        </p:txBody>
      </p:sp>
      <p:sp>
        <p:nvSpPr>
          <p:cNvPr id="3" name="Text Placeholder 2">
            <a:extLst>
              <a:ext uri="{FF2B5EF4-FFF2-40B4-BE49-F238E27FC236}">
                <a16:creationId xmlns:a16="http://schemas.microsoft.com/office/drawing/2014/main" id="{432F77A1-A0D4-2467-78B4-C826CA67873F}"/>
              </a:ext>
            </a:extLst>
          </p:cNvPr>
          <p:cNvSpPr>
            <a:spLocks noGrp="1"/>
          </p:cNvSpPr>
          <p:nvPr>
            <p:ph type="body" sz="quarter" idx="11"/>
          </p:nvPr>
        </p:nvSpPr>
        <p:spPr/>
        <p:txBody>
          <a:bodyPr>
            <a:normAutofit fontScale="77500" lnSpcReduction="20000"/>
          </a:bodyPr>
          <a:lstStyle/>
          <a:p>
            <a:pPr marL="690377" indent="-342900">
              <a:buFont typeface="Arial" panose="020B0604020202020204" pitchFamily="34" charset="0"/>
              <a:buChar char="•"/>
            </a:pPr>
            <a:r>
              <a:rPr lang="en-US" dirty="0"/>
              <a:t>Drug resistance is the reduction of the sensitivity of the virus to a particular drug</a:t>
            </a:r>
          </a:p>
          <a:p>
            <a:pPr marL="690377" indent="-342900">
              <a:buFont typeface="Arial" panose="020B0604020202020204" pitchFamily="34" charset="0"/>
              <a:buChar char="•"/>
            </a:pPr>
            <a:r>
              <a:rPr lang="en-US" dirty="0"/>
              <a:t>Resistance results from genetic mutation of viral enzymes &amp; proteins leading to changes in the way drugs interact with them</a:t>
            </a:r>
          </a:p>
          <a:p>
            <a:pPr marL="690377" indent="-342900">
              <a:buFont typeface="Arial" panose="020B0604020202020204" pitchFamily="34" charset="0"/>
              <a:buChar char="•"/>
            </a:pPr>
            <a:r>
              <a:rPr lang="en-US" dirty="0"/>
              <a:t>Mechanisms for ARV resistance</a:t>
            </a:r>
          </a:p>
          <a:p>
            <a:pPr marL="1019567" lvl="2" indent="-342900">
              <a:buFont typeface="Arial" panose="020B0604020202020204" pitchFamily="34" charset="0"/>
              <a:buChar char="•"/>
            </a:pPr>
            <a:r>
              <a:rPr lang="en-US" dirty="0"/>
              <a:t>Transmitted resistance: Infected with a resistant strain of HIV at baseline</a:t>
            </a:r>
          </a:p>
          <a:p>
            <a:pPr marL="1019567" lvl="2" indent="-342900">
              <a:buFont typeface="Arial" panose="020B0604020202020204" pitchFamily="34" charset="0"/>
              <a:buChar char="•"/>
            </a:pPr>
            <a:r>
              <a:rPr lang="en-US" dirty="0"/>
              <a:t>Spontaneous resistance: HIV develops mutations easily and becomes resistant</a:t>
            </a:r>
          </a:p>
          <a:p>
            <a:pPr marL="690377" indent="-342900">
              <a:buFont typeface="Arial" panose="020B0604020202020204" pitchFamily="34" charset="0"/>
              <a:buChar char="•"/>
            </a:pPr>
            <a:r>
              <a:rPr lang="en-US" dirty="0"/>
              <a:t>Obtain genotype prior to initiation of therapy to determine if resistant virus transmitted</a:t>
            </a:r>
          </a:p>
          <a:p>
            <a:pPr marL="690377" indent="-342900">
              <a:buFont typeface="Arial" panose="020B0604020202020204" pitchFamily="34" charset="0"/>
              <a:buChar char="•"/>
            </a:pPr>
            <a:r>
              <a:rPr lang="en-US" dirty="0"/>
              <a:t>Obtain resistance test if virologic failure during ART or suboptimal suppression of viral load after start of therapy to determine if spontaneous resistance occurred</a:t>
            </a:r>
          </a:p>
        </p:txBody>
      </p:sp>
    </p:spTree>
    <p:extLst>
      <p:ext uri="{BB962C8B-B14F-4D97-AF65-F5344CB8AC3E}">
        <p14:creationId xmlns:p14="http://schemas.microsoft.com/office/powerpoint/2010/main" val="38858960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E85F-8038-2A3A-729A-3FF248972146}"/>
              </a:ext>
            </a:extLst>
          </p:cNvPr>
          <p:cNvSpPr>
            <a:spLocks noGrp="1"/>
          </p:cNvSpPr>
          <p:nvPr>
            <p:ph type="title"/>
          </p:nvPr>
        </p:nvSpPr>
        <p:spPr/>
        <p:txBody>
          <a:bodyPr/>
          <a:lstStyle/>
          <a:p>
            <a:r>
              <a:rPr lang="en-US" dirty="0"/>
              <a:t>Tools to Achieve Treatment Goals</a:t>
            </a:r>
          </a:p>
        </p:txBody>
      </p:sp>
      <p:sp>
        <p:nvSpPr>
          <p:cNvPr id="3" name="Text Placeholder 2">
            <a:extLst>
              <a:ext uri="{FF2B5EF4-FFF2-40B4-BE49-F238E27FC236}">
                <a16:creationId xmlns:a16="http://schemas.microsoft.com/office/drawing/2014/main" id="{FDC6953F-2C3D-436A-CE7F-3D4DCD2C093B}"/>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Performing pretreatment resistance testing</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b="1" dirty="0"/>
              <a:t>Maximizing adherence</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Selecting individualized ART regimen</a:t>
            </a:r>
          </a:p>
        </p:txBody>
      </p:sp>
    </p:spTree>
    <p:extLst>
      <p:ext uri="{BB962C8B-B14F-4D97-AF65-F5344CB8AC3E}">
        <p14:creationId xmlns:p14="http://schemas.microsoft.com/office/powerpoint/2010/main" val="114727018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C3846-1022-D7AB-DEAE-1222B602A762}"/>
              </a:ext>
            </a:extLst>
          </p:cNvPr>
          <p:cNvSpPr>
            <a:spLocks noGrp="1"/>
          </p:cNvSpPr>
          <p:nvPr>
            <p:ph type="title"/>
          </p:nvPr>
        </p:nvSpPr>
        <p:spPr/>
        <p:txBody>
          <a:bodyPr/>
          <a:lstStyle/>
          <a:p>
            <a:r>
              <a:rPr lang="en-US" dirty="0"/>
              <a:t>Importance of ART Adherence</a:t>
            </a:r>
          </a:p>
        </p:txBody>
      </p:sp>
      <p:sp>
        <p:nvSpPr>
          <p:cNvPr id="3" name="Text Placeholder 2">
            <a:extLst>
              <a:ext uri="{FF2B5EF4-FFF2-40B4-BE49-F238E27FC236}">
                <a16:creationId xmlns:a16="http://schemas.microsoft.com/office/drawing/2014/main" id="{38D24DE6-B350-446A-5C23-1E7DEF80C6F7}"/>
              </a:ext>
            </a:extLst>
          </p:cNvPr>
          <p:cNvSpPr>
            <a:spLocks noGrp="1"/>
          </p:cNvSpPr>
          <p:nvPr>
            <p:ph type="body" sz="quarter" idx="11"/>
          </p:nvPr>
        </p:nvSpPr>
        <p:spPr/>
        <p:txBody>
          <a:bodyPr>
            <a:normAutofit fontScale="92500" lnSpcReduction="20000"/>
          </a:bodyPr>
          <a:lstStyle/>
          <a:p>
            <a:pPr marL="690377" indent="-342900">
              <a:buFont typeface="Arial" panose="020B0604020202020204" pitchFamily="34" charset="0"/>
              <a:buChar char="•"/>
            </a:pPr>
            <a:r>
              <a:rPr lang="en-US" dirty="0"/>
              <a:t>ART adherence correlated with</a:t>
            </a:r>
          </a:p>
          <a:p>
            <a:pPr marL="1019567" lvl="2" indent="-342900">
              <a:buFont typeface="Arial" panose="020B0604020202020204" pitchFamily="34" charset="0"/>
              <a:buChar char="•"/>
            </a:pPr>
            <a:r>
              <a:rPr lang="en-US" dirty="0"/>
              <a:t>Suppressed HIV replication</a:t>
            </a:r>
          </a:p>
          <a:p>
            <a:pPr marL="1019567" lvl="2" indent="-342900">
              <a:buFont typeface="Arial" panose="020B0604020202020204" pitchFamily="34" charset="0"/>
              <a:buChar char="•"/>
            </a:pPr>
            <a:r>
              <a:rPr lang="en-US" dirty="0"/>
              <a:t>Reduced rates of viral resistance</a:t>
            </a:r>
          </a:p>
          <a:p>
            <a:pPr marL="1019567" lvl="2" indent="-342900">
              <a:buFont typeface="Arial" panose="020B0604020202020204" pitchFamily="34" charset="0"/>
              <a:buChar char="•"/>
            </a:pPr>
            <a:r>
              <a:rPr lang="en-US" dirty="0"/>
              <a:t>Increases in survival</a:t>
            </a:r>
          </a:p>
          <a:p>
            <a:pPr marL="1019567" lvl="2" indent="-342900">
              <a:buFont typeface="Arial" panose="020B0604020202020204" pitchFamily="34" charset="0"/>
              <a:buChar char="•"/>
            </a:pPr>
            <a:r>
              <a:rPr lang="en-US" dirty="0"/>
              <a:t>Improved quality of life</a:t>
            </a:r>
          </a:p>
          <a:p>
            <a:pPr marL="1019567" lvl="2" indent="-342900">
              <a:buFont typeface="Arial" panose="020B0604020202020204" pitchFamily="34" charset="0"/>
              <a:buChar char="•"/>
            </a:pPr>
            <a:r>
              <a:rPr lang="en-US" dirty="0"/>
              <a:t>Reduced HIV transmission to others</a:t>
            </a:r>
          </a:p>
          <a:p>
            <a:pPr marL="690377" indent="-342900">
              <a:buFont typeface="Arial" panose="020B0604020202020204" pitchFamily="34" charset="0"/>
              <a:buChar char="•"/>
            </a:pPr>
            <a:r>
              <a:rPr lang="en-US" dirty="0"/>
              <a:t>ART works by reducing viral replication to below level of detection</a:t>
            </a:r>
          </a:p>
          <a:p>
            <a:pPr marL="1019567" lvl="2" indent="-342900">
              <a:buFont typeface="Arial" panose="020B0604020202020204" pitchFamily="34" charset="0"/>
              <a:buChar char="•"/>
            </a:pPr>
            <a:r>
              <a:rPr lang="en-US" dirty="0"/>
              <a:t>Adherence rates near 100% needed for optimal viral suppression</a:t>
            </a:r>
          </a:p>
        </p:txBody>
      </p:sp>
      <p:pic>
        <p:nvPicPr>
          <p:cNvPr id="4" name="Picture 3">
            <a:extLst>
              <a:ext uri="{FF2B5EF4-FFF2-40B4-BE49-F238E27FC236}">
                <a16:creationId xmlns:a16="http://schemas.microsoft.com/office/drawing/2014/main" id="{3AD6165A-D1A7-3606-8909-B41C6815380F}"/>
              </a:ext>
            </a:extLst>
          </p:cNvPr>
          <p:cNvPicPr>
            <a:picLocks noChangeAspect="1"/>
          </p:cNvPicPr>
          <p:nvPr/>
        </p:nvPicPr>
        <p:blipFill>
          <a:blip r:embed="rId3"/>
          <a:stretch>
            <a:fillRect/>
          </a:stretch>
        </p:blipFill>
        <p:spPr>
          <a:xfrm>
            <a:off x="5839169" y="1153968"/>
            <a:ext cx="6183582" cy="2173693"/>
          </a:xfrm>
          <a:prstGeom prst="rect">
            <a:avLst/>
          </a:prstGeom>
        </p:spPr>
      </p:pic>
      <p:sp>
        <p:nvSpPr>
          <p:cNvPr id="6" name="TextBox 5">
            <a:extLst>
              <a:ext uri="{FF2B5EF4-FFF2-40B4-BE49-F238E27FC236}">
                <a16:creationId xmlns:a16="http://schemas.microsoft.com/office/drawing/2014/main" id="{1A1A0608-C599-9CB8-1546-77D5BCA87D8E}"/>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Tree>
    <p:extLst>
      <p:ext uri="{BB962C8B-B14F-4D97-AF65-F5344CB8AC3E}">
        <p14:creationId xmlns:p14="http://schemas.microsoft.com/office/powerpoint/2010/main" val="219656366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7BCA-7023-99BF-0018-9C173431C8E8}"/>
              </a:ext>
            </a:extLst>
          </p:cNvPr>
          <p:cNvSpPr>
            <a:spLocks noGrp="1"/>
          </p:cNvSpPr>
          <p:nvPr>
            <p:ph type="title"/>
          </p:nvPr>
        </p:nvSpPr>
        <p:spPr/>
        <p:txBody>
          <a:bodyPr/>
          <a:lstStyle/>
          <a:p>
            <a:r>
              <a:rPr lang="en-US" dirty="0"/>
              <a:t>Adherence Interventions</a:t>
            </a:r>
          </a:p>
        </p:txBody>
      </p:sp>
      <p:sp>
        <p:nvSpPr>
          <p:cNvPr id="3" name="Text Placeholder 2">
            <a:extLst>
              <a:ext uri="{FF2B5EF4-FFF2-40B4-BE49-F238E27FC236}">
                <a16:creationId xmlns:a16="http://schemas.microsoft.com/office/drawing/2014/main" id="{89233456-B04F-94DA-8108-4BFA361EE428}"/>
              </a:ext>
            </a:extLst>
          </p:cNvPr>
          <p:cNvSpPr>
            <a:spLocks noGrp="1"/>
          </p:cNvSpPr>
          <p:nvPr>
            <p:ph type="body" sz="quarter" idx="11"/>
          </p:nvPr>
        </p:nvSpPr>
        <p:spPr/>
        <p:txBody>
          <a:bodyPr>
            <a:normAutofit fontScale="85000" lnSpcReduction="10000"/>
          </a:bodyPr>
          <a:lstStyle/>
          <a:p>
            <a:pPr marL="690377" indent="-342900">
              <a:buFont typeface="Arial" panose="020B0604020202020204" pitchFamily="34" charset="0"/>
              <a:buChar char="•"/>
            </a:pPr>
            <a:r>
              <a:rPr lang="en-US" dirty="0"/>
              <a:t>Provide accessible, trustworthy, nonjudgmental multidisciplinary health care team</a:t>
            </a:r>
          </a:p>
          <a:p>
            <a:pPr marL="690377" indent="-342900">
              <a:buFont typeface="Arial" panose="020B0604020202020204" pitchFamily="34" charset="0"/>
              <a:buChar char="•"/>
            </a:pPr>
            <a:r>
              <a:rPr lang="en-US" dirty="0"/>
              <a:t>Find resources to assist with treatment costs to maintain uninterrupted access to both ART and appointments</a:t>
            </a:r>
          </a:p>
          <a:p>
            <a:pPr marL="690377" indent="-342900">
              <a:buFont typeface="Arial" panose="020B0604020202020204" pitchFamily="34" charset="0"/>
              <a:buChar char="•"/>
            </a:pPr>
            <a:r>
              <a:rPr lang="en-US" dirty="0"/>
              <a:t>Allow flexible appointment scheduling</a:t>
            </a:r>
          </a:p>
          <a:p>
            <a:pPr marL="690377" indent="-342900">
              <a:buFont typeface="Arial" panose="020B0604020202020204" pitchFamily="34" charset="0"/>
              <a:buChar char="•"/>
            </a:pPr>
            <a:r>
              <a:rPr lang="en-US" dirty="0"/>
              <a:t>Assist with transportation</a:t>
            </a:r>
          </a:p>
          <a:p>
            <a:pPr marL="690377" indent="-342900">
              <a:buFont typeface="Arial" panose="020B0604020202020204" pitchFamily="34" charset="0"/>
              <a:buChar char="•"/>
            </a:pPr>
            <a:r>
              <a:rPr lang="en-US" dirty="0"/>
              <a:t>Link patients to counseling to overcome stigma, substance use, or depression</a:t>
            </a:r>
          </a:p>
          <a:p>
            <a:pPr marL="690377" indent="-342900">
              <a:buFont typeface="Arial" panose="020B0604020202020204" pitchFamily="34" charset="0"/>
              <a:buChar char="•"/>
            </a:pPr>
            <a:r>
              <a:rPr lang="en-US" dirty="0"/>
              <a:t>Change ART to simplify dosing or reduce side effects</a:t>
            </a:r>
          </a:p>
        </p:txBody>
      </p:sp>
      <p:sp>
        <p:nvSpPr>
          <p:cNvPr id="4" name="TextBox 3">
            <a:extLst>
              <a:ext uri="{FF2B5EF4-FFF2-40B4-BE49-F238E27FC236}">
                <a16:creationId xmlns:a16="http://schemas.microsoft.com/office/drawing/2014/main" id="{A1E70FB1-D487-5103-C381-51B3325A34EB}"/>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pic>
        <p:nvPicPr>
          <p:cNvPr id="5" name="Picture 4">
            <a:extLst>
              <a:ext uri="{FF2B5EF4-FFF2-40B4-BE49-F238E27FC236}">
                <a16:creationId xmlns:a16="http://schemas.microsoft.com/office/drawing/2014/main" id="{3B181255-4027-B654-262C-47B9B8470DBA}"/>
              </a:ext>
            </a:extLst>
          </p:cNvPr>
          <p:cNvPicPr>
            <a:picLocks noChangeAspect="1"/>
          </p:cNvPicPr>
          <p:nvPr/>
        </p:nvPicPr>
        <p:blipFill>
          <a:blip r:embed="rId3"/>
          <a:stretch>
            <a:fillRect/>
          </a:stretch>
        </p:blipFill>
        <p:spPr>
          <a:xfrm>
            <a:off x="8632046" y="4824781"/>
            <a:ext cx="1417851" cy="1030009"/>
          </a:xfrm>
          <a:prstGeom prst="rect">
            <a:avLst/>
          </a:prstGeom>
        </p:spPr>
      </p:pic>
      <p:pic>
        <p:nvPicPr>
          <p:cNvPr id="6" name="Picture 5">
            <a:extLst>
              <a:ext uri="{FF2B5EF4-FFF2-40B4-BE49-F238E27FC236}">
                <a16:creationId xmlns:a16="http://schemas.microsoft.com/office/drawing/2014/main" id="{F10E7ABD-367C-6E15-257F-12BC6149D201}"/>
              </a:ext>
            </a:extLst>
          </p:cNvPr>
          <p:cNvPicPr>
            <a:picLocks noChangeAspect="1"/>
          </p:cNvPicPr>
          <p:nvPr/>
        </p:nvPicPr>
        <p:blipFill>
          <a:blip r:embed="rId4"/>
          <a:stretch>
            <a:fillRect/>
          </a:stretch>
        </p:blipFill>
        <p:spPr>
          <a:xfrm>
            <a:off x="10036293" y="4922044"/>
            <a:ext cx="1386454" cy="766198"/>
          </a:xfrm>
          <a:prstGeom prst="rect">
            <a:avLst/>
          </a:prstGeom>
        </p:spPr>
      </p:pic>
    </p:spTree>
    <p:extLst>
      <p:ext uri="{BB962C8B-B14F-4D97-AF65-F5344CB8AC3E}">
        <p14:creationId xmlns:p14="http://schemas.microsoft.com/office/powerpoint/2010/main" val="13351452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999B-7156-1F25-0EF9-FDD3D2E71918}"/>
              </a:ext>
            </a:extLst>
          </p:cNvPr>
          <p:cNvSpPr>
            <a:spLocks noGrp="1"/>
          </p:cNvSpPr>
          <p:nvPr>
            <p:ph type="title"/>
          </p:nvPr>
        </p:nvSpPr>
        <p:spPr/>
        <p:txBody>
          <a:bodyPr/>
          <a:lstStyle/>
          <a:p>
            <a:r>
              <a:rPr lang="en-US" dirty="0"/>
              <a:t>Simplified ART Regimens</a:t>
            </a:r>
          </a:p>
        </p:txBody>
      </p:sp>
      <p:sp>
        <p:nvSpPr>
          <p:cNvPr id="3" name="Text Placeholder 2">
            <a:extLst>
              <a:ext uri="{FF2B5EF4-FFF2-40B4-BE49-F238E27FC236}">
                <a16:creationId xmlns:a16="http://schemas.microsoft.com/office/drawing/2014/main" id="{387D7A35-9146-173E-31C5-0CB16D6430A3}"/>
              </a:ext>
            </a:extLst>
          </p:cNvPr>
          <p:cNvSpPr>
            <a:spLocks noGrp="1"/>
          </p:cNvSpPr>
          <p:nvPr>
            <p:ph type="body" sz="quarter" idx="11"/>
          </p:nvPr>
        </p:nvSpPr>
        <p:spPr/>
        <p:txBody>
          <a:bodyPr>
            <a:normAutofit lnSpcReduction="10000"/>
          </a:bodyPr>
          <a:lstStyle/>
          <a:p>
            <a:pPr marL="690377" indent="-342900">
              <a:buFont typeface="Arial" panose="020B0604020202020204" pitchFamily="34" charset="0"/>
              <a:buChar char="•"/>
            </a:pPr>
            <a:r>
              <a:rPr lang="en-US" dirty="0"/>
              <a:t>Co-formulated antiretroviral agents and once-daily dosing can reduce pill burden and simplify dosing schedules</a:t>
            </a:r>
          </a:p>
          <a:p>
            <a:pPr marL="690377" indent="-342900">
              <a:buFont typeface="Arial" panose="020B0604020202020204" pitchFamily="34" charset="0"/>
              <a:buChar char="•"/>
            </a:pPr>
            <a:r>
              <a:rPr lang="en-US" dirty="0"/>
              <a:t>Use of single tablet regimens (STRs)</a:t>
            </a:r>
          </a:p>
          <a:p>
            <a:pPr marL="690377" indent="-342900">
              <a:buFont typeface="Arial" panose="020B0604020202020204" pitchFamily="34" charset="0"/>
              <a:buChar char="•"/>
            </a:pPr>
            <a:r>
              <a:rPr lang="en-US" dirty="0"/>
              <a:t>Simplified treatment regimens</a:t>
            </a:r>
          </a:p>
          <a:p>
            <a:pPr marL="1019567" lvl="2" indent="-342900">
              <a:buFont typeface="Arial" panose="020B0604020202020204" pitchFamily="34" charset="0"/>
              <a:buChar char="•"/>
            </a:pPr>
            <a:r>
              <a:rPr lang="en-US" dirty="0"/>
              <a:t>Effective</a:t>
            </a:r>
          </a:p>
          <a:p>
            <a:pPr marL="1019567" lvl="2" indent="-342900">
              <a:buFont typeface="Arial" panose="020B0604020202020204" pitchFamily="34" charset="0"/>
              <a:buChar char="•"/>
            </a:pPr>
            <a:r>
              <a:rPr lang="en-US" dirty="0"/>
              <a:t>Favored by patients and providers</a:t>
            </a:r>
          </a:p>
          <a:p>
            <a:pPr marL="1019567" lvl="2" indent="-342900">
              <a:buFont typeface="Arial" panose="020B0604020202020204" pitchFamily="34" charset="0"/>
              <a:buChar char="•"/>
            </a:pPr>
            <a:r>
              <a:rPr lang="en-US" dirty="0"/>
              <a:t>Associated with better adherence</a:t>
            </a:r>
          </a:p>
        </p:txBody>
      </p:sp>
    </p:spTree>
    <p:extLst>
      <p:ext uri="{BB962C8B-B14F-4D97-AF65-F5344CB8AC3E}">
        <p14:creationId xmlns:p14="http://schemas.microsoft.com/office/powerpoint/2010/main" val="117013785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756B-00EB-9BB7-8A90-792138B705AC}"/>
              </a:ext>
            </a:extLst>
          </p:cNvPr>
          <p:cNvSpPr>
            <a:spLocks noGrp="1"/>
          </p:cNvSpPr>
          <p:nvPr>
            <p:ph type="title"/>
          </p:nvPr>
        </p:nvSpPr>
        <p:spPr/>
        <p:txBody>
          <a:bodyPr/>
          <a:lstStyle/>
          <a:p>
            <a:r>
              <a:rPr lang="en-US" dirty="0"/>
              <a:t>Single Tablet Regimens (STRs)</a:t>
            </a:r>
          </a:p>
        </p:txBody>
      </p:sp>
      <p:graphicFrame>
        <p:nvGraphicFramePr>
          <p:cNvPr id="4" name="Table 3">
            <a:extLst>
              <a:ext uri="{FF2B5EF4-FFF2-40B4-BE49-F238E27FC236}">
                <a16:creationId xmlns:a16="http://schemas.microsoft.com/office/drawing/2014/main" id="{B2542E01-1A0F-E57B-9C59-205EAAB2918C}"/>
              </a:ext>
            </a:extLst>
          </p:cNvPr>
          <p:cNvGraphicFramePr>
            <a:graphicFrameLocks noGrp="1"/>
          </p:cNvGraphicFramePr>
          <p:nvPr>
            <p:extLst>
              <p:ext uri="{D42A27DB-BD31-4B8C-83A1-F6EECF244321}">
                <p14:modId xmlns:p14="http://schemas.microsoft.com/office/powerpoint/2010/main" val="267081239"/>
              </p:ext>
            </p:extLst>
          </p:nvPr>
        </p:nvGraphicFramePr>
        <p:xfrm>
          <a:off x="1792454" y="1716280"/>
          <a:ext cx="8603917" cy="4108009"/>
        </p:xfrm>
        <a:graphic>
          <a:graphicData uri="http://schemas.openxmlformats.org/drawingml/2006/table">
            <a:tbl>
              <a:tblPr>
                <a:tableStyleId>{0505E3EF-67EA-436B-97B2-0124C06EBD24}</a:tableStyleId>
              </a:tblPr>
              <a:tblGrid>
                <a:gridCol w="1112783">
                  <a:extLst>
                    <a:ext uri="{9D8B030D-6E8A-4147-A177-3AD203B41FA5}">
                      <a16:colId xmlns:a16="http://schemas.microsoft.com/office/drawing/2014/main" val="1461448849"/>
                    </a:ext>
                  </a:extLst>
                </a:gridCol>
                <a:gridCol w="1112783">
                  <a:extLst>
                    <a:ext uri="{9D8B030D-6E8A-4147-A177-3AD203B41FA5}">
                      <a16:colId xmlns:a16="http://schemas.microsoft.com/office/drawing/2014/main" val="2688988946"/>
                    </a:ext>
                  </a:extLst>
                </a:gridCol>
                <a:gridCol w="3964989">
                  <a:extLst>
                    <a:ext uri="{9D8B030D-6E8A-4147-A177-3AD203B41FA5}">
                      <a16:colId xmlns:a16="http://schemas.microsoft.com/office/drawing/2014/main" val="20000"/>
                    </a:ext>
                  </a:extLst>
                </a:gridCol>
                <a:gridCol w="2413362">
                  <a:extLst>
                    <a:ext uri="{9D8B030D-6E8A-4147-A177-3AD203B41FA5}">
                      <a16:colId xmlns:a16="http://schemas.microsoft.com/office/drawing/2014/main" val="20001"/>
                    </a:ext>
                  </a:extLst>
                </a:gridCol>
              </a:tblGrid>
              <a:tr h="5792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Arial" charset="0"/>
                          <a:cs typeface="Times New Roman" charset="0"/>
                        </a:rPr>
                        <a:t>Year of FDA Approval</a:t>
                      </a: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Brand Name</a:t>
                      </a:r>
                      <a:endParaRPr kumimoji="0" lang="en-US" sz="1400" b="1" i="0" u="none" strike="noStrike" cap="none" normalizeH="0" baseline="0" dirty="0">
                        <a:ln>
                          <a:noFill/>
                        </a:ln>
                        <a:solidFill>
                          <a:schemeClr val="tx1"/>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Generic Name</a:t>
                      </a:r>
                      <a:endParaRPr kumimoji="0" lang="en-US" sz="1400" b="1" i="0" u="none" strike="noStrike" cap="none" normalizeH="0" baseline="0" dirty="0">
                        <a:ln>
                          <a:noFill/>
                        </a:ln>
                        <a:solidFill>
                          <a:srgbClr val="FFFFFF"/>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rPr>
                        <a:t>Antiretroviral Drug Classes</a:t>
                      </a:r>
                      <a:endParaRPr kumimoji="0" lang="en-US" sz="1400" b="1" i="0" u="none" strike="noStrike" cap="none" normalizeH="0" baseline="0" dirty="0">
                        <a:ln>
                          <a:noFill/>
                        </a:ln>
                        <a:solidFill>
                          <a:srgbClr val="FFFFFF"/>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2006</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Atripla</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Efavirenz</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DF/</a:t>
                      </a:r>
                      <a:r>
                        <a:rPr kumimoji="0" lang="en-US" sz="1400" u="none" strike="noStrike" cap="none" normalizeH="0" baseline="0" dirty="0" err="1">
                          <a:ln>
                            <a:noFill/>
                          </a:ln>
                          <a:effectLst/>
                        </a:rPr>
                        <a:t>emtricitabine</a:t>
                      </a:r>
                      <a:r>
                        <a:rPr kumimoji="0" lang="en-US" sz="1400" u="none" strike="noStrike" cap="none" normalizeH="0" baseline="0" dirty="0">
                          <a:ln>
                            <a:noFill/>
                          </a:ln>
                          <a:effectLst/>
                        </a:rPr>
                        <a:t>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NNRTI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2011</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Complera</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Rilpivirine</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DF/</a:t>
                      </a:r>
                      <a:r>
                        <a:rPr kumimoji="0" lang="en-US" sz="1400" u="none" strike="noStrike" cap="none" normalizeH="0" baseline="0" dirty="0" err="1">
                          <a:ln>
                            <a:noFill/>
                          </a:ln>
                          <a:effectLst/>
                        </a:rPr>
                        <a:t>emtricitabine</a:t>
                      </a:r>
                      <a:r>
                        <a:rPr kumimoji="0" lang="en-US" sz="1400" u="none" strike="noStrike" cap="none" normalizeH="0" baseline="0" dirty="0">
                          <a:ln>
                            <a:noFill/>
                          </a:ln>
                          <a:effectLst/>
                        </a:rPr>
                        <a:t>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NNRTI + dual NRTI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2012</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Stribild</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Elvitegravir</a:t>
                      </a:r>
                      <a:r>
                        <a:rPr kumimoji="0" lang="en-US" sz="1400" u="none" strike="noStrike" cap="none" normalizeH="0" baseline="0" dirty="0">
                          <a:ln>
                            <a:noFill/>
                          </a:ln>
                          <a:effectLst/>
                        </a:rPr>
                        <a:t>/</a:t>
                      </a:r>
                      <a:r>
                        <a:rPr kumimoji="0" lang="en-US" sz="1400" u="none" strike="noStrike" cap="none" normalizeH="0" baseline="0" dirty="0" err="1">
                          <a:ln>
                            <a:noFill/>
                          </a:ln>
                          <a:effectLst/>
                        </a:rPr>
                        <a:t>cobicistat</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DF/</a:t>
                      </a:r>
                      <a:r>
                        <a:rPr kumimoji="0" lang="en-US" sz="1400" u="none" strike="noStrike" cap="none" normalizeH="0" baseline="0" dirty="0" err="1">
                          <a:ln>
                            <a:noFill/>
                          </a:ln>
                          <a:effectLst/>
                        </a:rPr>
                        <a:t>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INSTI + booster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2014</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Triumeq</a:t>
                      </a:r>
                      <a:endParaRPr kumimoji="0" lang="en-US" sz="1400" u="none" strike="noStrike" cap="none" normalizeH="0" baseline="0" dirty="0">
                        <a:ln>
                          <a:noFill/>
                        </a:ln>
                        <a:effectLst/>
                        <a:latin typeface="+mn-lt"/>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Dolutegravir</a:t>
                      </a:r>
                      <a:r>
                        <a:rPr kumimoji="0" lang="en-US" sz="1400" u="none" strike="noStrike" cap="none" normalizeH="0" baseline="0" dirty="0">
                          <a:ln>
                            <a:noFill/>
                          </a:ln>
                          <a:effectLst/>
                        </a:rPr>
                        <a:t>/</a:t>
                      </a:r>
                      <a:r>
                        <a:rPr kumimoji="0" lang="en-US" sz="1400" u="none" strike="noStrike" cap="none" normalizeH="0" baseline="0" dirty="0" err="1">
                          <a:ln>
                            <a:noFill/>
                          </a:ln>
                          <a:effectLst/>
                        </a:rPr>
                        <a:t>abacavir</a:t>
                      </a:r>
                      <a:r>
                        <a:rPr kumimoji="0" lang="en-US" sz="1400" u="none" strike="noStrike" cap="none" normalizeH="0" baseline="0" dirty="0">
                          <a:ln>
                            <a:noFill/>
                          </a:ln>
                          <a:effectLst/>
                        </a:rPr>
                        <a:t>/lamivudine </a:t>
                      </a:r>
                      <a:endParaRPr kumimoji="0" lang="en-US" sz="1400" u="none" strike="noStrike" cap="none" normalizeH="0" baseline="0" dirty="0">
                        <a:ln>
                          <a:noFill/>
                        </a:ln>
                        <a:effectLst/>
                        <a:latin typeface="+mn-lt"/>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INSTI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2015</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Genvoya</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a:ln>
                            <a:noFill/>
                          </a:ln>
                          <a:effectLst/>
                        </a:rPr>
                        <a:t>Elvitegravir</a:t>
                      </a:r>
                      <a:r>
                        <a:rPr kumimoji="0" lang="en-US" sz="1400" u="none" strike="noStrike" cap="none" normalizeH="0" baseline="0" dirty="0">
                          <a:ln>
                            <a:noFill/>
                          </a:ln>
                          <a:effectLst/>
                        </a:rPr>
                        <a:t>/</a:t>
                      </a:r>
                      <a:r>
                        <a:rPr kumimoji="0" lang="en-US" sz="1400" u="none" strike="noStrike" cap="none" normalizeH="0" baseline="0" dirty="0" err="1">
                          <a:ln>
                            <a:noFill/>
                          </a:ln>
                          <a:effectLst/>
                        </a:rPr>
                        <a:t>cobicistat</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AF/</a:t>
                      </a:r>
                      <a:r>
                        <a:rPr kumimoji="0" lang="en-US" sz="1400" u="none" strike="noStrike" cap="none" normalizeH="0" baseline="0" dirty="0" err="1">
                          <a:ln>
                            <a:noFill/>
                          </a:ln>
                          <a:effectLst/>
                        </a:rPr>
                        <a:t>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a:ln>
                            <a:noFill/>
                          </a:ln>
                          <a:effectLst/>
                        </a:rPr>
                        <a:t>INSTI + booster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Odefsey</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Rilpivirine</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AF/</a:t>
                      </a:r>
                      <a:r>
                        <a:rPr kumimoji="0" lang="en-US" sz="1400" u="none" strike="noStrike" cap="none" normalizeH="0" baseline="0" dirty="0" err="1">
                          <a:ln>
                            <a:noFill/>
                          </a:ln>
                          <a:effectLst/>
                        </a:rPr>
                        <a:t>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a:ln>
                            <a:noFill/>
                          </a:ln>
                          <a:effectLst/>
                        </a:rPr>
                        <a:t>NNRTI + dual NRTI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6"/>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2017</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Juluca</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Dolutegravir</a:t>
                      </a:r>
                      <a:r>
                        <a:rPr kumimoji="0" lang="en-US" sz="1400" u="none" strike="noStrike" cap="none" normalizeH="0" baseline="0" dirty="0">
                          <a:ln>
                            <a:noFill/>
                          </a:ln>
                          <a:effectLst/>
                        </a:rPr>
                        <a:t>/</a:t>
                      </a:r>
                      <a:r>
                        <a:rPr kumimoji="0" lang="en-US" sz="1400" u="none" strike="noStrike" cap="none" normalizeH="0" baseline="0" dirty="0" err="1">
                          <a:ln>
                            <a:noFill/>
                          </a:ln>
                          <a:effectLst/>
                        </a:rPr>
                        <a:t>rilpivirine</a:t>
                      </a:r>
                      <a:r>
                        <a:rPr kumimoji="0" lang="en-US" sz="1400" u="none" strike="noStrike" cap="none" normalizeH="0" baseline="0" dirty="0">
                          <a:ln>
                            <a:noFill/>
                          </a:ln>
                          <a:effectLst/>
                        </a:rPr>
                        <a:t>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INSTI + NNRTI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2018</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Biktarvy</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Bictegravir</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AF/</a:t>
                      </a:r>
                      <a:r>
                        <a:rPr kumimoji="0" lang="en-US" sz="1400" u="none" strike="noStrike" cap="none" normalizeH="0" baseline="0" dirty="0" err="1">
                          <a:ln>
                            <a:noFill/>
                          </a:ln>
                          <a:effectLst/>
                        </a:rPr>
                        <a:t>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INSTI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8"/>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2018</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Symtuza</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Darunavir</a:t>
                      </a:r>
                      <a:r>
                        <a:rPr kumimoji="0" lang="en-US" sz="1400" u="none" strike="noStrike" cap="none" normalizeH="0" baseline="0" dirty="0">
                          <a:ln>
                            <a:noFill/>
                          </a:ln>
                          <a:effectLst/>
                        </a:rPr>
                        <a:t>/</a:t>
                      </a:r>
                      <a:r>
                        <a:rPr kumimoji="0" lang="en-US" sz="1400" u="none" strike="noStrike" cap="none" normalizeH="0" baseline="0" dirty="0" err="1">
                          <a:ln>
                            <a:noFill/>
                          </a:ln>
                          <a:effectLst/>
                        </a:rPr>
                        <a:t>cobicistat</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AF/</a:t>
                      </a:r>
                      <a:r>
                        <a:rPr kumimoji="0" lang="en-US" sz="1400" u="none" strike="noStrike" cap="none" normalizeH="0" baseline="0" dirty="0" err="1">
                          <a:ln>
                            <a:noFill/>
                          </a:ln>
                          <a:effectLst/>
                        </a:rPr>
                        <a:t>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PI + booster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9"/>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2018</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Delstrigo</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err="1">
                          <a:ln>
                            <a:noFill/>
                          </a:ln>
                          <a:effectLst/>
                        </a:rPr>
                        <a:t>Doravirine</a:t>
                      </a:r>
                      <a:r>
                        <a:rPr kumimoji="0" lang="en-US" sz="1400" u="none" strike="noStrike" cap="none" normalizeH="0" baseline="0" dirty="0">
                          <a:ln>
                            <a:noFill/>
                          </a:ln>
                          <a:effectLst/>
                        </a:rPr>
                        <a:t>/</a:t>
                      </a:r>
                      <a:r>
                        <a:rPr kumimoji="0" lang="en-US" sz="1400" u="none" strike="noStrike" cap="none" normalizeH="0" baseline="0" dirty="0" err="1">
                          <a:ln>
                            <a:noFill/>
                          </a:ln>
                          <a:effectLst/>
                        </a:rPr>
                        <a:t>tenofovir</a:t>
                      </a:r>
                      <a:r>
                        <a:rPr kumimoji="0" lang="en-US" sz="1400" u="none" strike="noStrike" cap="none" normalizeH="0" baseline="0" dirty="0">
                          <a:ln>
                            <a:noFill/>
                          </a:ln>
                          <a:effectLst/>
                        </a:rPr>
                        <a:t> DF/</a:t>
                      </a:r>
                      <a:r>
                        <a:rPr kumimoji="0" lang="en-US" sz="1400" u="none" strike="noStrike" cap="none" normalizeH="0" baseline="0" dirty="0" err="1">
                          <a:ln>
                            <a:noFill/>
                          </a:ln>
                          <a:effectLst/>
                        </a:rPr>
                        <a:t>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NNRTI + dual NRTI</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0"/>
                  </a:ext>
                </a:extLst>
              </a:tr>
              <a:tr h="3207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141415"/>
                          </a:solidFill>
                          <a:effectLst/>
                          <a:latin typeface="+mn-lt"/>
                          <a:ea typeface="Arial" charset="0"/>
                          <a:cs typeface="Times New Roman" charset="0"/>
                        </a:rPr>
                        <a:t>2019</a:t>
                      </a: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err="1">
                          <a:ln>
                            <a:noFill/>
                          </a:ln>
                          <a:solidFill>
                            <a:srgbClr val="141415"/>
                          </a:solidFill>
                          <a:effectLst/>
                          <a:latin typeface="+mn-lt"/>
                          <a:ea typeface="Arial" charset="0"/>
                          <a:cs typeface="Times New Roman" charset="0"/>
                        </a:rPr>
                        <a:t>Dovato</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err="1">
                          <a:ln>
                            <a:noFill/>
                          </a:ln>
                          <a:solidFill>
                            <a:srgbClr val="141415"/>
                          </a:solidFill>
                          <a:effectLst/>
                          <a:latin typeface="+mn-lt"/>
                          <a:ea typeface="Arial" charset="0"/>
                          <a:cs typeface="Times New Roman" charset="0"/>
                        </a:rPr>
                        <a:t>Dolutegravir</a:t>
                      </a:r>
                      <a:r>
                        <a:rPr kumimoji="0" lang="en-US" sz="1400" b="0" i="0" u="none" strike="noStrike" cap="none" normalizeH="0" baseline="0" dirty="0">
                          <a:ln>
                            <a:noFill/>
                          </a:ln>
                          <a:solidFill>
                            <a:srgbClr val="141415"/>
                          </a:solidFill>
                          <a:effectLst/>
                          <a:latin typeface="+mn-lt"/>
                          <a:ea typeface="Arial" charset="0"/>
                          <a:cs typeface="Times New Roman" charset="0"/>
                        </a:rPr>
                        <a:t>/lamivudine</a:t>
                      </a: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141415"/>
                          </a:solidFill>
                          <a:effectLst/>
                          <a:latin typeface="+mn-lt"/>
                          <a:ea typeface="Arial" charset="0"/>
                          <a:cs typeface="Times New Roman" charset="0"/>
                        </a:rPr>
                        <a:t>INSTI + NRTI</a:t>
                      </a:r>
                    </a:p>
                  </a:txBody>
                  <a:tcPr marL="51462" marR="51462" marT="25732" marB="2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75720108"/>
                  </a:ext>
                </a:extLst>
              </a:tr>
            </a:tbl>
          </a:graphicData>
        </a:graphic>
      </p:graphicFrame>
      <p:sp>
        <p:nvSpPr>
          <p:cNvPr id="5" name="TextBox 4">
            <a:extLst>
              <a:ext uri="{FF2B5EF4-FFF2-40B4-BE49-F238E27FC236}">
                <a16:creationId xmlns:a16="http://schemas.microsoft.com/office/drawing/2014/main" id="{2E6FF7F2-E48B-5DA1-D7E8-07552A00B86A}"/>
              </a:ext>
            </a:extLst>
          </p:cNvPr>
          <p:cNvSpPr txBox="1"/>
          <p:nvPr/>
        </p:nvSpPr>
        <p:spPr>
          <a:xfrm>
            <a:off x="1792454" y="5806304"/>
            <a:ext cx="6785832" cy="400110"/>
          </a:xfrm>
          <a:prstGeom prst="rect">
            <a:avLst/>
          </a:prstGeom>
          <a:noFill/>
        </p:spPr>
        <p:txBody>
          <a:bodyPr wrap="none" rtlCol="0">
            <a:spAutoFit/>
          </a:bodyPr>
          <a:lstStyle/>
          <a:p>
            <a:r>
              <a:rPr lang="en-US" sz="1000" dirty="0"/>
              <a:t>Key: DF = </a:t>
            </a:r>
            <a:r>
              <a:rPr lang="en-US" sz="1000" dirty="0" err="1"/>
              <a:t>disoproxil</a:t>
            </a:r>
            <a:r>
              <a:rPr lang="en-US" sz="1000" dirty="0"/>
              <a:t> fumarate; AF = </a:t>
            </a:r>
            <a:r>
              <a:rPr lang="en-US" sz="1000" dirty="0" err="1"/>
              <a:t>alafenamide</a:t>
            </a:r>
            <a:r>
              <a:rPr lang="en-US" sz="1000" dirty="0"/>
              <a:t>; NNRTI = non-nucleoside reverse transcriptase inhibitor; </a:t>
            </a:r>
          </a:p>
          <a:p>
            <a:r>
              <a:rPr lang="en-US" sz="1000" dirty="0"/>
              <a:t>NRTI = </a:t>
            </a:r>
            <a:r>
              <a:rPr lang="en-US" sz="1000" dirty="0" err="1"/>
              <a:t>nucelos</a:t>
            </a:r>
            <a:r>
              <a:rPr lang="en-US" sz="1000" dirty="0"/>
              <a:t>(t)ide reverse transcriptase inhibitor; INSTI = integrase strand transfer inhibitor; PI = protease inhibitor </a:t>
            </a:r>
          </a:p>
        </p:txBody>
      </p:sp>
    </p:spTree>
    <p:extLst>
      <p:ext uri="{BB962C8B-B14F-4D97-AF65-F5344CB8AC3E}">
        <p14:creationId xmlns:p14="http://schemas.microsoft.com/office/powerpoint/2010/main" val="137106908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8F0D-67CF-FC81-18A9-8AAA489724FE}"/>
              </a:ext>
            </a:extLst>
          </p:cNvPr>
          <p:cNvSpPr>
            <a:spLocks noGrp="1"/>
          </p:cNvSpPr>
          <p:nvPr>
            <p:ph type="title"/>
          </p:nvPr>
        </p:nvSpPr>
        <p:spPr/>
        <p:txBody>
          <a:bodyPr/>
          <a:lstStyle/>
          <a:p>
            <a:r>
              <a:rPr lang="en-US" dirty="0"/>
              <a:t>Food Considerations with STRs</a:t>
            </a:r>
          </a:p>
        </p:txBody>
      </p:sp>
      <p:graphicFrame>
        <p:nvGraphicFramePr>
          <p:cNvPr id="4" name="Content Placeholder 3">
            <a:extLst>
              <a:ext uri="{FF2B5EF4-FFF2-40B4-BE49-F238E27FC236}">
                <a16:creationId xmlns:a16="http://schemas.microsoft.com/office/drawing/2014/main" id="{DED2F16C-DA04-B60A-2EED-2DFE9E511623}"/>
              </a:ext>
            </a:extLst>
          </p:cNvPr>
          <p:cNvGraphicFramePr>
            <a:graphicFrameLocks/>
          </p:cNvGraphicFramePr>
          <p:nvPr>
            <p:extLst>
              <p:ext uri="{D42A27DB-BD31-4B8C-83A1-F6EECF244321}">
                <p14:modId xmlns:p14="http://schemas.microsoft.com/office/powerpoint/2010/main" val="2390509281"/>
              </p:ext>
            </p:extLst>
          </p:nvPr>
        </p:nvGraphicFramePr>
        <p:xfrm>
          <a:off x="1756976" y="1682626"/>
          <a:ext cx="8674872" cy="4268197"/>
        </p:xfrm>
        <a:graphic>
          <a:graphicData uri="http://schemas.openxmlformats.org/drawingml/2006/table">
            <a:tbl>
              <a:tblPr firstRow="1" bandRow="1">
                <a:tableStyleId>{00A15C55-8517-42AA-B614-E9B94910E393}</a:tableStyleId>
              </a:tblPr>
              <a:tblGrid>
                <a:gridCol w="1280160">
                  <a:extLst>
                    <a:ext uri="{9D8B030D-6E8A-4147-A177-3AD203B41FA5}">
                      <a16:colId xmlns:a16="http://schemas.microsoft.com/office/drawing/2014/main" val="20000"/>
                    </a:ext>
                  </a:extLst>
                </a:gridCol>
                <a:gridCol w="4307675">
                  <a:extLst>
                    <a:ext uri="{9D8B030D-6E8A-4147-A177-3AD203B41FA5}">
                      <a16:colId xmlns:a16="http://schemas.microsoft.com/office/drawing/2014/main" val="2634036728"/>
                    </a:ext>
                  </a:extLst>
                </a:gridCol>
                <a:gridCol w="3087037">
                  <a:extLst>
                    <a:ext uri="{9D8B030D-6E8A-4147-A177-3AD203B41FA5}">
                      <a16:colId xmlns:a16="http://schemas.microsoft.com/office/drawing/2014/main" val="20001"/>
                    </a:ext>
                  </a:extLst>
                </a:gridCol>
              </a:tblGrid>
              <a:tr h="342989">
                <a:tc>
                  <a:txBody>
                    <a:bodyPr/>
                    <a:lstStyle/>
                    <a:p>
                      <a:r>
                        <a:rPr lang="en-US" sz="1400" dirty="0"/>
                        <a:t>STR</a:t>
                      </a:r>
                    </a:p>
                    <a:p>
                      <a:r>
                        <a:rPr lang="en-US" sz="1400" dirty="0"/>
                        <a:t>Brand Name</a:t>
                      </a:r>
                    </a:p>
                  </a:txBody>
                  <a:tcPr marL="68598" marR="68598" marT="34299" marB="34299"/>
                </a:tc>
                <a:tc>
                  <a:txBody>
                    <a:bodyPr/>
                    <a:lstStyle/>
                    <a:p>
                      <a:r>
                        <a:rPr lang="en-US" sz="1400" dirty="0"/>
                        <a:t>STR</a:t>
                      </a:r>
                    </a:p>
                    <a:p>
                      <a:r>
                        <a:rPr lang="en-US" sz="1400" dirty="0"/>
                        <a:t>Generic Name</a:t>
                      </a:r>
                    </a:p>
                  </a:txBody>
                  <a:tcPr marL="68598" marR="68598" marT="34299" marB="34299"/>
                </a:tc>
                <a:tc>
                  <a:txBody>
                    <a:bodyPr/>
                    <a:lstStyle/>
                    <a:p>
                      <a:r>
                        <a:rPr lang="en-US" sz="1400" dirty="0"/>
                        <a:t>Food Considerations </a:t>
                      </a:r>
                    </a:p>
                  </a:txBody>
                  <a:tcPr marL="68598" marR="68598" marT="34299" marB="34299"/>
                </a:tc>
                <a:extLst>
                  <a:ext uri="{0D108BD9-81ED-4DB2-BD59-A6C34878D82A}">
                    <a16:rowId xmlns:a16="http://schemas.microsoft.com/office/drawing/2014/main" val="10000"/>
                  </a:ext>
                </a:extLst>
              </a:tr>
              <a:tr h="342989">
                <a:tc>
                  <a:txBody>
                    <a:bodyPr/>
                    <a:lstStyle/>
                    <a:p>
                      <a:r>
                        <a:rPr lang="en-US" sz="1400" dirty="0" err="1"/>
                        <a:t>Atripla</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Efavirenz/tenofovir DF/emtricitabine </a:t>
                      </a:r>
                    </a:p>
                  </a:txBody>
                  <a:tcPr marL="68598" marR="68598" marT="34299" marB="34299"/>
                </a:tc>
                <a:tc>
                  <a:txBody>
                    <a:bodyPr/>
                    <a:lstStyle/>
                    <a:p>
                      <a:r>
                        <a:rPr lang="en-US" sz="1400" dirty="0"/>
                        <a:t>Empty</a:t>
                      </a:r>
                      <a:r>
                        <a:rPr lang="en-US" sz="1400" baseline="0" dirty="0"/>
                        <a:t> stomach</a:t>
                      </a:r>
                      <a:endParaRPr lang="en-US" sz="1400" dirty="0"/>
                    </a:p>
                  </a:txBody>
                  <a:tcPr marL="68598" marR="68598" marT="34299" marB="34299"/>
                </a:tc>
                <a:extLst>
                  <a:ext uri="{0D108BD9-81ED-4DB2-BD59-A6C34878D82A}">
                    <a16:rowId xmlns:a16="http://schemas.microsoft.com/office/drawing/2014/main" val="10001"/>
                  </a:ext>
                </a:extLst>
              </a:tr>
              <a:tr h="342989">
                <a:tc>
                  <a:txBody>
                    <a:bodyPr/>
                    <a:lstStyle/>
                    <a:p>
                      <a:r>
                        <a:rPr lang="en-US" sz="1400" dirty="0" err="1"/>
                        <a:t>Biktarvy</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err="1">
                          <a:ln>
                            <a:noFill/>
                          </a:ln>
                          <a:effectLst/>
                        </a:rPr>
                        <a:t>Bictegravir</a:t>
                      </a:r>
                      <a:r>
                        <a:rPr kumimoji="0" lang="en-US" sz="1400" u="none" strike="noStrike" cap="none" normalizeH="0" baseline="0" dirty="0">
                          <a:ln>
                            <a:noFill/>
                          </a:ln>
                          <a:effectLst/>
                        </a:rPr>
                        <a:t>/tenofovir AF/emtricitabine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r>
                        <a:rPr lang="en-US" sz="1400" dirty="0"/>
                        <a:t>With or without food</a:t>
                      </a:r>
                    </a:p>
                  </a:txBody>
                  <a:tcPr marL="68598" marR="68598" marT="34299" marB="34299"/>
                </a:tc>
                <a:extLst>
                  <a:ext uri="{0D108BD9-81ED-4DB2-BD59-A6C34878D82A}">
                    <a16:rowId xmlns:a16="http://schemas.microsoft.com/office/drawing/2014/main" val="10002"/>
                  </a:ext>
                </a:extLst>
              </a:tr>
              <a:tr h="342989">
                <a:tc>
                  <a:txBody>
                    <a:bodyPr/>
                    <a:lstStyle/>
                    <a:p>
                      <a:r>
                        <a:rPr lang="en-US" sz="1400" dirty="0" err="1"/>
                        <a:t>Complera</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err="1">
                          <a:ln>
                            <a:noFill/>
                          </a:ln>
                          <a:effectLst/>
                        </a:rPr>
                        <a:t>Rilpivirine</a:t>
                      </a:r>
                      <a:r>
                        <a:rPr kumimoji="0" lang="en-US" sz="1400" u="none" strike="noStrike" cap="none" normalizeH="0" baseline="0" dirty="0">
                          <a:ln>
                            <a:noFill/>
                          </a:ln>
                          <a:effectLst/>
                        </a:rPr>
                        <a:t>/tenofovir DF/emtricitabine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r>
                        <a:rPr lang="en-US" sz="1400" dirty="0"/>
                        <a:t>With a full</a:t>
                      </a:r>
                      <a:r>
                        <a:rPr lang="en-US" sz="1400" baseline="0" dirty="0"/>
                        <a:t> meal (not a protein drink)</a:t>
                      </a:r>
                      <a:endParaRPr lang="en-US" sz="1400" dirty="0"/>
                    </a:p>
                  </a:txBody>
                  <a:tcPr marL="68598" marR="68598" marT="34299" marB="34299"/>
                </a:tc>
                <a:extLst>
                  <a:ext uri="{0D108BD9-81ED-4DB2-BD59-A6C34878D82A}">
                    <a16:rowId xmlns:a16="http://schemas.microsoft.com/office/drawing/2014/main" val="10003"/>
                  </a:ext>
                </a:extLst>
              </a:tr>
              <a:tr h="342989">
                <a:tc>
                  <a:txBody>
                    <a:bodyPr/>
                    <a:lstStyle/>
                    <a:p>
                      <a:r>
                        <a:rPr lang="en-US" sz="1400" dirty="0" err="1"/>
                        <a:t>Delstrigo</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err="1">
                          <a:ln>
                            <a:noFill/>
                          </a:ln>
                          <a:effectLst/>
                        </a:rPr>
                        <a:t>Doravirine</a:t>
                      </a:r>
                      <a:r>
                        <a:rPr kumimoji="0" lang="en-US" sz="1400" u="none" strike="noStrike" cap="none" normalizeH="0" baseline="0" dirty="0">
                          <a:ln>
                            <a:noFill/>
                          </a:ln>
                          <a:effectLst/>
                        </a:rPr>
                        <a:t>/tenofovir DF/emtricitabine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With or without food</a:t>
                      </a:r>
                    </a:p>
                  </a:txBody>
                  <a:tcPr marL="68598" marR="68598" marT="34299" marB="34299"/>
                </a:tc>
                <a:extLst>
                  <a:ext uri="{0D108BD9-81ED-4DB2-BD59-A6C34878D82A}">
                    <a16:rowId xmlns:a16="http://schemas.microsoft.com/office/drawing/2014/main" val="10004"/>
                  </a:ext>
                </a:extLst>
              </a:tr>
              <a:tr h="342989">
                <a:tc>
                  <a:txBody>
                    <a:bodyPr/>
                    <a:lstStyle/>
                    <a:p>
                      <a:r>
                        <a:rPr lang="en-US" sz="1400" dirty="0" err="1"/>
                        <a:t>Dovato</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a:ln>
                            <a:noFill/>
                          </a:ln>
                          <a:solidFill>
                            <a:srgbClr val="141415"/>
                          </a:solidFill>
                          <a:effectLst/>
                          <a:latin typeface="+mn-lt"/>
                          <a:ea typeface="Arial" charset="0"/>
                          <a:cs typeface="Times New Roman" charset="0"/>
                        </a:rPr>
                        <a:t>Dolutegravir/lamivudine</a:t>
                      </a:r>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With or without food</a:t>
                      </a:r>
                    </a:p>
                  </a:txBody>
                  <a:tcPr marL="68598" marR="68598" marT="34299" marB="34299"/>
                </a:tc>
                <a:extLst>
                  <a:ext uri="{0D108BD9-81ED-4DB2-BD59-A6C34878D82A}">
                    <a16:rowId xmlns:a16="http://schemas.microsoft.com/office/drawing/2014/main" val="3177805041"/>
                  </a:ext>
                </a:extLst>
              </a:tr>
              <a:tr h="342989">
                <a:tc>
                  <a:txBody>
                    <a:bodyPr/>
                    <a:lstStyle/>
                    <a:p>
                      <a:r>
                        <a:rPr lang="en-US" sz="1400" dirty="0" err="1"/>
                        <a:t>Genvoya</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Elvitegravir/cobicistat/tenofovir AF/emtricitabine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With food</a:t>
                      </a:r>
                    </a:p>
                  </a:txBody>
                  <a:tcPr marL="68598" marR="68598" marT="34299" marB="34299"/>
                </a:tc>
                <a:extLst>
                  <a:ext uri="{0D108BD9-81ED-4DB2-BD59-A6C34878D82A}">
                    <a16:rowId xmlns:a16="http://schemas.microsoft.com/office/drawing/2014/main" val="10005"/>
                  </a:ext>
                </a:extLst>
              </a:tr>
              <a:tr h="342989">
                <a:tc>
                  <a:txBody>
                    <a:bodyPr/>
                    <a:lstStyle/>
                    <a:p>
                      <a:r>
                        <a:rPr lang="en-US" sz="1400" dirty="0" err="1"/>
                        <a:t>Juluca</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Dolutegravir/</a:t>
                      </a:r>
                      <a:r>
                        <a:rPr kumimoji="0" lang="en-US" sz="1400" u="none" strike="noStrike" cap="none" normalizeH="0" baseline="0" dirty="0" err="1">
                          <a:ln>
                            <a:noFill/>
                          </a:ln>
                          <a:effectLst/>
                        </a:rPr>
                        <a:t>rilpivirine</a:t>
                      </a:r>
                      <a:r>
                        <a:rPr kumimoji="0" lang="en-US" sz="1400" u="none" strike="noStrike" cap="none" normalizeH="0" baseline="0" dirty="0">
                          <a:ln>
                            <a:noFill/>
                          </a:ln>
                          <a:effectLst/>
                        </a:rPr>
                        <a:t> </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With a full</a:t>
                      </a:r>
                      <a:r>
                        <a:rPr lang="en-US" sz="1400" baseline="0" dirty="0"/>
                        <a:t> meal (not a protein drink)</a:t>
                      </a:r>
                      <a:endParaRPr lang="en-US" sz="1400" dirty="0"/>
                    </a:p>
                  </a:txBody>
                  <a:tcPr marL="68598" marR="68598" marT="34299" marB="34299"/>
                </a:tc>
                <a:extLst>
                  <a:ext uri="{0D108BD9-81ED-4DB2-BD59-A6C34878D82A}">
                    <a16:rowId xmlns:a16="http://schemas.microsoft.com/office/drawing/2014/main" val="10006"/>
                  </a:ext>
                </a:extLst>
              </a:tr>
              <a:tr h="342989">
                <a:tc>
                  <a:txBody>
                    <a:bodyPr/>
                    <a:lstStyle/>
                    <a:p>
                      <a:r>
                        <a:rPr lang="en-US" sz="1400" dirty="0" err="1"/>
                        <a:t>Odefsey</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err="1">
                          <a:ln>
                            <a:noFill/>
                          </a:ln>
                          <a:effectLst/>
                        </a:rPr>
                        <a:t>Rilpivirine</a:t>
                      </a:r>
                      <a:r>
                        <a:rPr kumimoji="0" lang="en-US" sz="1400" u="none" strike="noStrike" cap="none" normalizeH="0" baseline="0" dirty="0">
                          <a:ln>
                            <a:noFill/>
                          </a:ln>
                          <a:effectLst/>
                        </a:rPr>
                        <a:t>/tenofovir AF/emtricitabine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With a full</a:t>
                      </a:r>
                      <a:r>
                        <a:rPr lang="en-US" sz="1400" baseline="0" dirty="0"/>
                        <a:t> meal (not a protein drink)</a:t>
                      </a:r>
                      <a:endParaRPr lang="en-US" sz="1400" dirty="0"/>
                    </a:p>
                  </a:txBody>
                  <a:tcPr marL="68598" marR="68598" marT="34299" marB="34299"/>
                </a:tc>
                <a:extLst>
                  <a:ext uri="{0D108BD9-81ED-4DB2-BD59-A6C34878D82A}">
                    <a16:rowId xmlns:a16="http://schemas.microsoft.com/office/drawing/2014/main" val="10007"/>
                  </a:ext>
                </a:extLst>
              </a:tr>
              <a:tr h="342989">
                <a:tc>
                  <a:txBody>
                    <a:bodyPr/>
                    <a:lstStyle/>
                    <a:p>
                      <a:r>
                        <a:rPr lang="en-US" sz="1400" dirty="0" err="1"/>
                        <a:t>Stribild</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Elvitegravir/cobicistat/tenofovir DF/emtricitabine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r>
                        <a:rPr lang="en-US" sz="1400" dirty="0"/>
                        <a:t>With food</a:t>
                      </a:r>
                    </a:p>
                  </a:txBody>
                  <a:tcPr marL="68598" marR="68598" marT="34299" marB="34299"/>
                </a:tc>
                <a:extLst>
                  <a:ext uri="{0D108BD9-81ED-4DB2-BD59-A6C34878D82A}">
                    <a16:rowId xmlns:a16="http://schemas.microsoft.com/office/drawing/2014/main" val="10008"/>
                  </a:ext>
                </a:extLst>
              </a:tr>
              <a:tr h="342989">
                <a:tc>
                  <a:txBody>
                    <a:bodyPr/>
                    <a:lstStyle/>
                    <a:p>
                      <a:r>
                        <a:rPr lang="en-US" sz="1400" dirty="0" err="1"/>
                        <a:t>Symtuza</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Darunavir/cobicistat/tenofovir AF/emtricitabine</a:t>
                      </a:r>
                      <a:endParaRPr kumimoji="0" lang="en-US" sz="1400" b="0" i="0" u="none" strike="noStrike" cap="none" normalizeH="0" baseline="0" dirty="0">
                        <a:ln>
                          <a:noFill/>
                        </a:ln>
                        <a:solidFill>
                          <a:srgbClr val="141415"/>
                        </a:solidFill>
                        <a:effectLst/>
                        <a:latin typeface="+mn-lt"/>
                        <a:ea typeface="Arial" charset="0"/>
                        <a:cs typeface="Times New Roman" charset="0"/>
                      </a:endParaRPr>
                    </a:p>
                  </a:txBody>
                  <a:tcPr marL="68598" marR="68598" marT="34299" marB="34299"/>
                </a:tc>
                <a:tc>
                  <a:txBody>
                    <a:bodyPr/>
                    <a:lstStyle/>
                    <a:p>
                      <a:r>
                        <a:rPr lang="en-US" sz="1400" dirty="0"/>
                        <a:t>With food</a:t>
                      </a:r>
                    </a:p>
                  </a:txBody>
                  <a:tcPr marL="68598" marR="68598" marT="34299" marB="34299"/>
                </a:tc>
                <a:extLst>
                  <a:ext uri="{0D108BD9-81ED-4DB2-BD59-A6C34878D82A}">
                    <a16:rowId xmlns:a16="http://schemas.microsoft.com/office/drawing/2014/main" val="10009"/>
                  </a:ext>
                </a:extLst>
              </a:tr>
              <a:tr h="342989">
                <a:tc>
                  <a:txBody>
                    <a:bodyPr/>
                    <a:lstStyle/>
                    <a:p>
                      <a:r>
                        <a:rPr lang="en-US" sz="1400" dirty="0" err="1"/>
                        <a:t>Triumeq</a:t>
                      </a:r>
                      <a:endParaRPr lang="en-US" sz="1400" dirty="0"/>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Dolutegravir/abacavir/lamivudine </a:t>
                      </a:r>
                      <a:endParaRPr kumimoji="0" lang="en-US" sz="1400" u="none" strike="noStrike" cap="none" normalizeH="0" baseline="0" dirty="0">
                        <a:ln>
                          <a:noFill/>
                        </a:ln>
                        <a:effectLst/>
                        <a:latin typeface="+mn-lt"/>
                      </a:endParaRPr>
                    </a:p>
                  </a:txBody>
                  <a:tcPr marL="68598" marR="68598" marT="34299" marB="34299"/>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t>With or without food</a:t>
                      </a:r>
                    </a:p>
                  </a:txBody>
                  <a:tcPr marL="68598" marR="68598" marT="34299" marB="34299"/>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220A2FA4-9F86-D791-EF64-009163FD8BCC}"/>
              </a:ext>
            </a:extLst>
          </p:cNvPr>
          <p:cNvSpPr txBox="1"/>
          <p:nvPr/>
        </p:nvSpPr>
        <p:spPr>
          <a:xfrm>
            <a:off x="1756976" y="5933612"/>
            <a:ext cx="3015569" cy="246221"/>
          </a:xfrm>
          <a:prstGeom prst="rect">
            <a:avLst/>
          </a:prstGeom>
          <a:noFill/>
        </p:spPr>
        <p:txBody>
          <a:bodyPr wrap="none" rtlCol="0">
            <a:spAutoFit/>
          </a:bodyPr>
          <a:lstStyle/>
          <a:p>
            <a:r>
              <a:rPr lang="en-US" sz="1000" dirty="0"/>
              <a:t>Key: DF = disoproxil fumarate; AF = alafenamide</a:t>
            </a:r>
          </a:p>
        </p:txBody>
      </p:sp>
    </p:spTree>
    <p:extLst>
      <p:ext uri="{BB962C8B-B14F-4D97-AF65-F5344CB8AC3E}">
        <p14:creationId xmlns:p14="http://schemas.microsoft.com/office/powerpoint/2010/main" val="179627481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1EC1C16E-72C1-18CF-95B7-BA3408E7AE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28732" y="3592666"/>
            <a:ext cx="1161918" cy="923052"/>
          </a:xfrm>
          <a:prstGeom prst="rect">
            <a:avLst/>
          </a:prstGeom>
        </p:spPr>
      </p:pic>
      <p:pic>
        <p:nvPicPr>
          <p:cNvPr id="18" name="Picture 17" descr="Logo&#10;&#10;Description automatically generated">
            <a:extLst>
              <a:ext uri="{FF2B5EF4-FFF2-40B4-BE49-F238E27FC236}">
                <a16:creationId xmlns:a16="http://schemas.microsoft.com/office/drawing/2014/main" id="{CDBC38E9-75C8-6BF5-861A-C8A63D148B4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858675" y="3431150"/>
            <a:ext cx="1165555" cy="1165555"/>
          </a:xfrm>
          <a:prstGeom prst="rect">
            <a:avLst/>
          </a:prstGeom>
        </p:spPr>
      </p:pic>
      <p:sp>
        <p:nvSpPr>
          <p:cNvPr id="6" name="TextBox 5">
            <a:extLst>
              <a:ext uri="{FF2B5EF4-FFF2-40B4-BE49-F238E27FC236}">
                <a16:creationId xmlns:a16="http://schemas.microsoft.com/office/drawing/2014/main" id="{1CBC34C8-0D04-4644-814F-B8FA5CA7E270}"/>
              </a:ext>
            </a:extLst>
          </p:cNvPr>
          <p:cNvSpPr txBox="1"/>
          <p:nvPr/>
        </p:nvSpPr>
        <p:spPr>
          <a:xfrm>
            <a:off x="8299188" y="3512670"/>
            <a:ext cx="1101534" cy="1131528"/>
          </a:xfrm>
          <a:prstGeom prst="rect">
            <a:avLst/>
          </a:prstGeom>
          <a:noFill/>
        </p:spPr>
        <p:txBody>
          <a:bodyPr wrap="square" rtlCol="0">
            <a:spAutoFit/>
          </a:bodyPr>
          <a:lstStyle/>
          <a:p>
            <a:pPr defTabSz="457242"/>
            <a:r>
              <a:rPr lang="en-US" sz="6753" kern="1200" dirty="0">
                <a:solidFill>
                  <a:srgbClr val="D6201A"/>
                </a:solidFill>
                <a:ea typeface="+mn-ea"/>
                <a:cs typeface="+mn-cs"/>
              </a:rPr>
              <a:t>X</a:t>
            </a:r>
          </a:p>
        </p:txBody>
      </p:sp>
      <p:sp>
        <p:nvSpPr>
          <p:cNvPr id="14" name="TextBox 13">
            <a:extLst>
              <a:ext uri="{FF2B5EF4-FFF2-40B4-BE49-F238E27FC236}">
                <a16:creationId xmlns:a16="http://schemas.microsoft.com/office/drawing/2014/main" id="{801986B8-3A72-86E8-3ED9-AA9FAE7F3F66}"/>
              </a:ext>
            </a:extLst>
          </p:cNvPr>
          <p:cNvSpPr txBox="1"/>
          <p:nvPr/>
        </p:nvSpPr>
        <p:spPr>
          <a:xfrm>
            <a:off x="6922696" y="3514095"/>
            <a:ext cx="1101534" cy="1131528"/>
          </a:xfrm>
          <a:prstGeom prst="rect">
            <a:avLst/>
          </a:prstGeom>
          <a:noFill/>
        </p:spPr>
        <p:txBody>
          <a:bodyPr wrap="square" rtlCol="0">
            <a:spAutoFit/>
          </a:bodyPr>
          <a:lstStyle/>
          <a:p>
            <a:pPr defTabSz="457242"/>
            <a:r>
              <a:rPr lang="en-US" sz="6753" kern="1200" dirty="0">
                <a:solidFill>
                  <a:srgbClr val="D6201A"/>
                </a:solidFill>
                <a:ea typeface="+mn-ea"/>
                <a:cs typeface="+mn-cs"/>
              </a:rPr>
              <a:t>X</a:t>
            </a:r>
          </a:p>
        </p:txBody>
      </p:sp>
      <p:pic>
        <p:nvPicPr>
          <p:cNvPr id="15" name="Picture 14">
            <a:extLst>
              <a:ext uri="{FF2B5EF4-FFF2-40B4-BE49-F238E27FC236}">
                <a16:creationId xmlns:a16="http://schemas.microsoft.com/office/drawing/2014/main" id="{5B2664AE-8773-2B0C-7106-5B69956B13AD}"/>
              </a:ext>
            </a:extLst>
          </p:cNvPr>
          <p:cNvPicPr>
            <a:picLocks noChangeAspect="1"/>
          </p:cNvPicPr>
          <p:nvPr/>
        </p:nvPicPr>
        <p:blipFill>
          <a:blip r:embed="rId7"/>
          <a:stretch>
            <a:fillRect/>
          </a:stretch>
        </p:blipFill>
        <p:spPr>
          <a:xfrm>
            <a:off x="5576974" y="3532690"/>
            <a:ext cx="1091259" cy="1150963"/>
          </a:xfrm>
          <a:prstGeom prst="rect">
            <a:avLst/>
          </a:prstGeom>
        </p:spPr>
      </p:pic>
      <p:sp>
        <p:nvSpPr>
          <p:cNvPr id="2" name="Title 1">
            <a:extLst>
              <a:ext uri="{FF2B5EF4-FFF2-40B4-BE49-F238E27FC236}">
                <a16:creationId xmlns:a16="http://schemas.microsoft.com/office/drawing/2014/main" id="{5C734C1A-159E-51B5-5264-61566B1736B8}"/>
              </a:ext>
            </a:extLst>
          </p:cNvPr>
          <p:cNvSpPr>
            <a:spLocks noGrp="1"/>
          </p:cNvSpPr>
          <p:nvPr>
            <p:ph type="title"/>
          </p:nvPr>
        </p:nvSpPr>
        <p:spPr/>
        <p:txBody>
          <a:bodyPr>
            <a:normAutofit fontScale="90000"/>
          </a:bodyPr>
          <a:lstStyle/>
          <a:p>
            <a:r>
              <a:rPr lang="en-US" dirty="0"/>
              <a:t>What exactly does empty stomach, with food, or with a full meal mean?</a:t>
            </a:r>
          </a:p>
        </p:txBody>
      </p:sp>
      <p:sp>
        <p:nvSpPr>
          <p:cNvPr id="3" name="Text Placeholder 2">
            <a:extLst>
              <a:ext uri="{FF2B5EF4-FFF2-40B4-BE49-F238E27FC236}">
                <a16:creationId xmlns:a16="http://schemas.microsoft.com/office/drawing/2014/main" id="{A30F3F75-1DCA-43CC-61A4-2D0129C5FCCE}"/>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Empty stomach: 1 hour before a meal or 2 hours after a meal</a:t>
            </a:r>
          </a:p>
          <a:p>
            <a:pPr marL="690377" indent="-342900">
              <a:buFont typeface="Arial" panose="020B0604020202020204" pitchFamily="34" charset="0"/>
              <a:buChar char="•"/>
            </a:pPr>
            <a:r>
              <a:rPr lang="en-US" dirty="0"/>
              <a:t>With food: Within 2 hours after eating</a:t>
            </a:r>
          </a:p>
          <a:p>
            <a:pPr marL="690377" indent="-342900">
              <a:buFont typeface="Arial" panose="020B0604020202020204" pitchFamily="34" charset="0"/>
              <a:buChar char="•"/>
            </a:pPr>
            <a:r>
              <a:rPr lang="en-US" dirty="0"/>
              <a:t>With a full meal: At least 390 calories</a:t>
            </a:r>
          </a:p>
        </p:txBody>
      </p:sp>
      <p:pic>
        <p:nvPicPr>
          <p:cNvPr id="7" name="Picture 6">
            <a:extLst>
              <a:ext uri="{FF2B5EF4-FFF2-40B4-BE49-F238E27FC236}">
                <a16:creationId xmlns:a16="http://schemas.microsoft.com/office/drawing/2014/main" id="{745C4480-08B9-9017-704E-678B9E566C9A}"/>
              </a:ext>
            </a:extLst>
          </p:cNvPr>
          <p:cNvPicPr>
            <a:picLocks noChangeAspect="1"/>
          </p:cNvPicPr>
          <p:nvPr/>
        </p:nvPicPr>
        <p:blipFill>
          <a:blip r:embed="rId8"/>
          <a:stretch>
            <a:fillRect/>
          </a:stretch>
        </p:blipFill>
        <p:spPr>
          <a:xfrm>
            <a:off x="1429547" y="3646530"/>
            <a:ext cx="1298235" cy="923287"/>
          </a:xfrm>
          <a:prstGeom prst="rect">
            <a:avLst/>
          </a:prstGeom>
        </p:spPr>
      </p:pic>
      <p:pic>
        <p:nvPicPr>
          <p:cNvPr id="8" name="Picture 7">
            <a:extLst>
              <a:ext uri="{FF2B5EF4-FFF2-40B4-BE49-F238E27FC236}">
                <a16:creationId xmlns:a16="http://schemas.microsoft.com/office/drawing/2014/main" id="{8A774295-39F2-AFE2-98C5-CD7A7FE5CC82}"/>
              </a:ext>
            </a:extLst>
          </p:cNvPr>
          <p:cNvPicPr>
            <a:picLocks noChangeAspect="1"/>
          </p:cNvPicPr>
          <p:nvPr/>
        </p:nvPicPr>
        <p:blipFill>
          <a:blip r:embed="rId9"/>
          <a:stretch>
            <a:fillRect/>
          </a:stretch>
        </p:blipFill>
        <p:spPr>
          <a:xfrm>
            <a:off x="2796377" y="3592750"/>
            <a:ext cx="1294698" cy="977066"/>
          </a:xfrm>
          <a:prstGeom prst="rect">
            <a:avLst/>
          </a:prstGeom>
        </p:spPr>
      </p:pic>
      <p:pic>
        <p:nvPicPr>
          <p:cNvPr id="9" name="Picture 8">
            <a:extLst>
              <a:ext uri="{FF2B5EF4-FFF2-40B4-BE49-F238E27FC236}">
                <a16:creationId xmlns:a16="http://schemas.microsoft.com/office/drawing/2014/main" id="{803804C0-996D-AC12-0EBE-DE21E6106CCC}"/>
              </a:ext>
            </a:extLst>
          </p:cNvPr>
          <p:cNvPicPr>
            <a:picLocks noChangeAspect="1"/>
          </p:cNvPicPr>
          <p:nvPr/>
        </p:nvPicPr>
        <p:blipFill>
          <a:blip r:embed="rId10"/>
          <a:stretch>
            <a:fillRect/>
          </a:stretch>
        </p:blipFill>
        <p:spPr>
          <a:xfrm>
            <a:off x="4190261" y="3693055"/>
            <a:ext cx="1255040" cy="843756"/>
          </a:xfrm>
          <a:prstGeom prst="rect">
            <a:avLst/>
          </a:prstGeom>
        </p:spPr>
      </p:pic>
      <p:sp>
        <p:nvSpPr>
          <p:cNvPr id="10" name="TextBox 9">
            <a:extLst>
              <a:ext uri="{FF2B5EF4-FFF2-40B4-BE49-F238E27FC236}">
                <a16:creationId xmlns:a16="http://schemas.microsoft.com/office/drawing/2014/main" id="{9584FB94-84EF-6EAD-D170-A66C7BD4F10A}"/>
              </a:ext>
            </a:extLst>
          </p:cNvPr>
          <p:cNvSpPr txBox="1"/>
          <p:nvPr/>
        </p:nvSpPr>
        <p:spPr>
          <a:xfrm>
            <a:off x="5693517" y="3515519"/>
            <a:ext cx="1101534" cy="1131528"/>
          </a:xfrm>
          <a:prstGeom prst="rect">
            <a:avLst/>
          </a:prstGeom>
          <a:noFill/>
        </p:spPr>
        <p:txBody>
          <a:bodyPr wrap="square" rtlCol="0">
            <a:spAutoFit/>
          </a:bodyPr>
          <a:lstStyle/>
          <a:p>
            <a:pPr defTabSz="457242"/>
            <a:r>
              <a:rPr lang="en-US" sz="6753" kern="1200" dirty="0">
                <a:solidFill>
                  <a:srgbClr val="D6201A"/>
                </a:solidFill>
                <a:ea typeface="+mn-ea"/>
                <a:cs typeface="+mn-cs"/>
              </a:rPr>
              <a:t>X</a:t>
            </a:r>
          </a:p>
        </p:txBody>
      </p:sp>
      <p:pic>
        <p:nvPicPr>
          <p:cNvPr id="11" name="Picture 10" descr="A picture containing text, plant&#10;&#10;Description automatically generated">
            <a:extLst>
              <a:ext uri="{FF2B5EF4-FFF2-40B4-BE49-F238E27FC236}">
                <a16:creationId xmlns:a16="http://schemas.microsoft.com/office/drawing/2014/main" id="{1A8FF298-D2F6-1C61-45FF-4ACF65A6798B}"/>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728760" y="3619639"/>
            <a:ext cx="794311" cy="977066"/>
          </a:xfrm>
          <a:prstGeom prst="rect">
            <a:avLst/>
          </a:prstGeom>
        </p:spPr>
      </p:pic>
      <p:pic>
        <p:nvPicPr>
          <p:cNvPr id="12" name="Picture 11" descr="A picture containing text, plant&#10;&#10;Description automatically generated">
            <a:extLst>
              <a:ext uri="{FF2B5EF4-FFF2-40B4-BE49-F238E27FC236}">
                <a16:creationId xmlns:a16="http://schemas.microsoft.com/office/drawing/2014/main" id="{AF5E223E-BABF-3750-3E79-3C120E5AE5A8}"/>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3062033" y="3603134"/>
            <a:ext cx="794311" cy="977066"/>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66D9555A-FCBF-AC09-C11D-D40E87DEC866}"/>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403685" y="3577629"/>
            <a:ext cx="794311" cy="977066"/>
          </a:xfrm>
          <a:prstGeom prst="rect">
            <a:avLst/>
          </a:prstGeom>
        </p:spPr>
      </p:pic>
    </p:spTree>
    <p:extLst>
      <p:ext uri="{BB962C8B-B14F-4D97-AF65-F5344CB8AC3E}">
        <p14:creationId xmlns:p14="http://schemas.microsoft.com/office/powerpoint/2010/main" val="47833143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326B-40E9-30BB-6474-C01CB9F20786}"/>
              </a:ext>
            </a:extLst>
          </p:cNvPr>
          <p:cNvSpPr>
            <a:spLocks noGrp="1"/>
          </p:cNvSpPr>
          <p:nvPr>
            <p:ph type="title"/>
          </p:nvPr>
        </p:nvSpPr>
        <p:spPr/>
        <p:txBody>
          <a:bodyPr>
            <a:normAutofit fontScale="90000"/>
          </a:bodyPr>
          <a:lstStyle/>
          <a:p>
            <a:r>
              <a:rPr lang="en-US" dirty="0"/>
              <a:t>Simplified Regimen: Long-acting cabotegravir/</a:t>
            </a:r>
            <a:r>
              <a:rPr lang="en-US" dirty="0" err="1"/>
              <a:t>rilpivirine</a:t>
            </a:r>
            <a:r>
              <a:rPr lang="en-US" dirty="0"/>
              <a:t> (LA CAB/RPV)</a:t>
            </a:r>
          </a:p>
        </p:txBody>
      </p:sp>
      <p:sp>
        <p:nvSpPr>
          <p:cNvPr id="3" name="Text Placeholder 2">
            <a:extLst>
              <a:ext uri="{FF2B5EF4-FFF2-40B4-BE49-F238E27FC236}">
                <a16:creationId xmlns:a16="http://schemas.microsoft.com/office/drawing/2014/main" id="{3B7E3D3C-4572-0845-B691-C8AE16364FE8}"/>
              </a:ext>
            </a:extLst>
          </p:cNvPr>
          <p:cNvSpPr>
            <a:spLocks noGrp="1"/>
          </p:cNvSpPr>
          <p:nvPr>
            <p:ph type="body" sz="quarter" idx="11"/>
          </p:nvPr>
        </p:nvSpPr>
        <p:spPr/>
        <p:txBody>
          <a:bodyPr>
            <a:normAutofit fontScale="77500" lnSpcReduction="20000"/>
          </a:bodyPr>
          <a:lstStyle/>
          <a:p>
            <a:pPr marL="690377" indent="-342900">
              <a:buFont typeface="Arial" panose="020B0604020202020204" pitchFamily="34" charset="0"/>
              <a:buChar char="•"/>
            </a:pPr>
            <a:r>
              <a:rPr lang="en-US" dirty="0"/>
              <a:t>2021: FDA approves IM injection every 4 weeks</a:t>
            </a:r>
          </a:p>
          <a:p>
            <a:pPr marL="690377" indent="-342900">
              <a:buFont typeface="Arial" panose="020B0604020202020204" pitchFamily="34" charset="0"/>
              <a:buChar char="•"/>
            </a:pPr>
            <a:r>
              <a:rPr lang="en-US" dirty="0"/>
              <a:t>2022: FDA approves IM injection every 8 weeks</a:t>
            </a:r>
          </a:p>
          <a:p>
            <a:pPr marL="690377" indent="-342900">
              <a:buFont typeface="Arial" panose="020B0604020202020204" pitchFamily="34" charset="0"/>
              <a:buChar char="•"/>
            </a:pPr>
            <a:r>
              <a:rPr lang="en-US" dirty="0"/>
              <a:t>DHHS guidelines panel recommends LA CAB/RPV as optimization strategy for HIV+ on ART with viral suppression for ≥ 3 months, who – </a:t>
            </a:r>
          </a:p>
          <a:p>
            <a:pPr marL="1019567" lvl="2" indent="-342900">
              <a:buFont typeface="Arial" panose="020B0604020202020204" pitchFamily="34" charset="0"/>
              <a:buChar char="•"/>
            </a:pPr>
            <a:r>
              <a:rPr lang="en-US" dirty="0"/>
              <a:t>have no baseline resistance to either medication,</a:t>
            </a:r>
          </a:p>
          <a:p>
            <a:pPr marL="1019567" lvl="2" indent="-342900">
              <a:buFont typeface="Arial" panose="020B0604020202020204" pitchFamily="34" charset="0"/>
              <a:buChar char="•"/>
            </a:pPr>
            <a:r>
              <a:rPr lang="en-US" dirty="0"/>
              <a:t>have no prior virologic failures,</a:t>
            </a:r>
          </a:p>
          <a:p>
            <a:pPr marL="1019567" lvl="2" indent="-342900">
              <a:buFont typeface="Arial" panose="020B0604020202020204" pitchFamily="34" charset="0"/>
              <a:buChar char="•"/>
            </a:pPr>
            <a:r>
              <a:rPr lang="en-US" dirty="0"/>
              <a:t>do not have active HBV infection (unless also receiving oral HBV treatment),</a:t>
            </a:r>
          </a:p>
          <a:p>
            <a:pPr marL="1019567" lvl="2" indent="-342900">
              <a:buFont typeface="Arial" panose="020B0604020202020204" pitchFamily="34" charset="0"/>
              <a:buChar char="•"/>
            </a:pPr>
            <a:r>
              <a:rPr lang="en-US" dirty="0"/>
              <a:t>are not pregnant and are not planning on becoming pregnant, and</a:t>
            </a:r>
          </a:p>
          <a:p>
            <a:pPr marL="1019567" lvl="2" indent="-342900">
              <a:buFont typeface="Arial" panose="020B0604020202020204" pitchFamily="34" charset="0"/>
              <a:buChar char="•"/>
            </a:pPr>
            <a:r>
              <a:rPr lang="en-US" dirty="0"/>
              <a:t>are not receiving medications with significant drug interactions</a:t>
            </a:r>
          </a:p>
        </p:txBody>
      </p:sp>
      <p:sp>
        <p:nvSpPr>
          <p:cNvPr id="4" name="TextBox 3">
            <a:extLst>
              <a:ext uri="{FF2B5EF4-FFF2-40B4-BE49-F238E27FC236}">
                <a16:creationId xmlns:a16="http://schemas.microsoft.com/office/drawing/2014/main" id="{FFAD0BED-284F-8999-F633-8FCC0DB84B1C}"/>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pic>
        <p:nvPicPr>
          <p:cNvPr id="5" name="Picture 4">
            <a:extLst>
              <a:ext uri="{FF2B5EF4-FFF2-40B4-BE49-F238E27FC236}">
                <a16:creationId xmlns:a16="http://schemas.microsoft.com/office/drawing/2014/main" id="{92EA9913-78EE-5E7A-97FD-9217CA4FAA38}"/>
              </a:ext>
            </a:extLst>
          </p:cNvPr>
          <p:cNvPicPr>
            <a:picLocks noChangeAspect="1"/>
          </p:cNvPicPr>
          <p:nvPr/>
        </p:nvPicPr>
        <p:blipFill>
          <a:blip r:embed="rId3"/>
          <a:stretch>
            <a:fillRect/>
          </a:stretch>
        </p:blipFill>
        <p:spPr>
          <a:xfrm>
            <a:off x="9558779" y="3121142"/>
            <a:ext cx="1747217" cy="1800902"/>
          </a:xfrm>
          <a:prstGeom prst="rect">
            <a:avLst/>
          </a:prstGeom>
        </p:spPr>
      </p:pic>
    </p:spTree>
    <p:extLst>
      <p:ext uri="{BB962C8B-B14F-4D97-AF65-F5344CB8AC3E}">
        <p14:creationId xmlns:p14="http://schemas.microsoft.com/office/powerpoint/2010/main" val="14340950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a:xfrm>
            <a:off x="655974" y="722221"/>
            <a:ext cx="10512424" cy="648915"/>
          </a:xfrm>
        </p:spPr>
        <p:txBody>
          <a:bodyPr/>
          <a:lstStyle/>
          <a:p>
            <a:r>
              <a:rPr lang="en-US" dirty="0"/>
              <a:t>Disclosures</a:t>
            </a:r>
          </a:p>
        </p:txBody>
      </p:sp>
      <p:sp>
        <p:nvSpPr>
          <p:cNvPr id="6" name="Text Placeholder 5"/>
          <p:cNvSpPr>
            <a:spLocks noGrp="1"/>
          </p:cNvSpPr>
          <p:nvPr>
            <p:ph type="body" sz="quarter" idx="11"/>
          </p:nvPr>
        </p:nvSpPr>
        <p:spPr>
          <a:xfrm>
            <a:off x="623296" y="1384025"/>
            <a:ext cx="10513018" cy="4420397"/>
          </a:xfrm>
        </p:spPr>
        <p:txBody>
          <a:bodyPr>
            <a:normAutofit/>
          </a:bodyPr>
          <a:lstStyle/>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2000" b="0" i="1" u="none" strike="noStrike" kern="1200" cap="none" spc="0" normalizeH="0" baseline="0" noProof="0" dirty="0">
                <a:ln>
                  <a:noFill/>
                </a:ln>
                <a:solidFill>
                  <a:srgbClr val="222222"/>
                </a:solidFill>
                <a:effectLst/>
                <a:uLnTx/>
                <a:uFillTx/>
                <a:latin typeface="Arial"/>
                <a:ea typeface="+mn-ea"/>
              </a:rPr>
              <a:t>This speaker does not have any financial relationships with commercial entities to disclose. </a:t>
            </a:r>
            <a:endParaRPr lang="en-US" sz="2000" i="1" dirty="0">
              <a:solidFill>
                <a:srgbClr val="222222"/>
              </a:solidFill>
              <a:latin typeface="Arial"/>
            </a:endParaRPr>
          </a:p>
          <a:p>
            <a:pPr marL="152373" marR="0" lvl="0" algn="l" defTabSz="1218987" rtl="0" eaLnBrk="1" fontAlgn="auto" latinLnBrk="0" hangingPunct="1">
              <a:lnSpc>
                <a:spcPct val="100000"/>
              </a:lnSpc>
              <a:spcBef>
                <a:spcPct val="20000"/>
              </a:spcBef>
              <a:spcAft>
                <a:spcPts val="0"/>
              </a:spcAft>
              <a:buClr>
                <a:srgbClr val="D6201A"/>
              </a:buClr>
              <a:buSzTx/>
              <a:tabLst/>
              <a:defRPr/>
            </a:pPr>
            <a:endParaRPr kumimoji="0" lang="en-US" sz="20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dirty="0">
                <a:ln>
                  <a:noFill/>
                </a:ln>
                <a:solidFill>
                  <a:srgbClr val="222222"/>
                </a:solidFill>
                <a:effectLst/>
                <a:uLnTx/>
                <a:uFillTx/>
                <a:latin typeface="Arial"/>
                <a:ea typeface="+mn-ea"/>
              </a:rPr>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pPr marL="152373" marR="0" lvl="0" indent="0" algn="l" defTabSz="1218987"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1400" b="0" i="1" u="none" strike="noStrike" kern="1200" cap="none" spc="0" normalizeH="0" baseline="0" noProof="0" dirty="0">
              <a:ln>
                <a:noFill/>
              </a:ln>
              <a:solidFill>
                <a:srgbClr val="222222"/>
              </a:solidFill>
              <a:effectLst/>
              <a:uLnTx/>
              <a:uFillTx/>
              <a:latin typeface="Arial"/>
              <a:ea typeface="+mn-ea"/>
            </a:endParaRPr>
          </a:p>
          <a:p>
            <a:pPr marL="457120" marR="0" lvl="0" indent="-304747" algn="l" defTabSz="1218987" rtl="0" eaLnBrk="1" fontAlgn="auto" latinLnBrk="0" hangingPunct="1">
              <a:lnSpc>
                <a:spcPct val="100000"/>
              </a:lnSpc>
              <a:spcBef>
                <a:spcPct val="20000"/>
              </a:spcBef>
              <a:spcAft>
                <a:spcPts val="0"/>
              </a:spcAft>
              <a:buClr>
                <a:srgbClr val="D6201A"/>
              </a:buClr>
              <a:buSzTx/>
              <a:buFont typeface="Wingdings" charset="2"/>
              <a:buChar char="§"/>
              <a:tabLst/>
              <a:defRPr/>
            </a:pPr>
            <a:r>
              <a:rPr kumimoji="0" lang="en-US" sz="1400" b="0" i="1" u="none" strike="noStrike" kern="1200" cap="none" spc="0" normalizeH="0" baseline="0" noProof="0" dirty="0">
                <a:ln>
                  <a:noFill/>
                </a:ln>
                <a:solidFill>
                  <a:srgbClr val="222222"/>
                </a:solidFill>
                <a:effectLst/>
                <a:uLnTx/>
                <a:uFillTx/>
                <a:latin typeface="Arial"/>
                <a:ea typeface="Calibri" panose="020F0502020204030204" pitchFamily="34" charset="0"/>
              </a:rPr>
              <a:t>“Funding for this presentation was made possible by cooperative agreement </a:t>
            </a:r>
            <a:r>
              <a:rPr kumimoji="0" lang="en-US" sz="1400" b="0" i="1" u="none" strike="noStrike" kern="1200" cap="none" spc="0" normalizeH="0" baseline="0" noProof="0" dirty="0">
                <a:ln>
                  <a:noFill/>
                </a:ln>
                <a:solidFill>
                  <a:srgbClr val="222222"/>
                </a:solidFill>
                <a:effectLst/>
                <a:uLnTx/>
                <a:uFillTx/>
                <a:latin typeface="Arial"/>
                <a:ea typeface="+mn-ea"/>
              </a:rPr>
              <a:t>U1OHA30535</a:t>
            </a:r>
            <a:r>
              <a:rPr kumimoji="0" lang="en-US" sz="1400" b="0" i="1" u="none" strike="noStrike" kern="1200" cap="none" spc="0" normalizeH="0" baseline="0" noProof="0" dirty="0">
                <a:ln>
                  <a:noFill/>
                </a:ln>
                <a:solidFill>
                  <a:srgbClr val="222222"/>
                </a:solidFill>
                <a:effectLst/>
                <a:uLnTx/>
                <a:uFillTx/>
                <a:latin typeface="Arial"/>
                <a:ea typeface="Calibri" panose="020F0502020204030204" pitchFamily="34" charset="0"/>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E85F-8038-2A3A-729A-3FF248972146}"/>
              </a:ext>
            </a:extLst>
          </p:cNvPr>
          <p:cNvSpPr>
            <a:spLocks noGrp="1"/>
          </p:cNvSpPr>
          <p:nvPr>
            <p:ph type="title"/>
          </p:nvPr>
        </p:nvSpPr>
        <p:spPr/>
        <p:txBody>
          <a:bodyPr/>
          <a:lstStyle/>
          <a:p>
            <a:r>
              <a:rPr lang="en-US" dirty="0"/>
              <a:t>Tools to Achieve Treatment Goals</a:t>
            </a:r>
          </a:p>
        </p:txBody>
      </p:sp>
      <p:sp>
        <p:nvSpPr>
          <p:cNvPr id="3" name="Text Placeholder 2">
            <a:extLst>
              <a:ext uri="{FF2B5EF4-FFF2-40B4-BE49-F238E27FC236}">
                <a16:creationId xmlns:a16="http://schemas.microsoft.com/office/drawing/2014/main" id="{FDC6953F-2C3D-436A-CE7F-3D4DCD2C093B}"/>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Performing pretreatment resistance testing</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Maximizing adherence</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b="1" dirty="0"/>
              <a:t>Selecting individualized ART regimen</a:t>
            </a:r>
          </a:p>
        </p:txBody>
      </p:sp>
    </p:spTree>
    <p:extLst>
      <p:ext uri="{BB962C8B-B14F-4D97-AF65-F5344CB8AC3E}">
        <p14:creationId xmlns:p14="http://schemas.microsoft.com/office/powerpoint/2010/main" val="35395658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8BFD-8896-728D-86C2-8B19C6F9953C}"/>
              </a:ext>
            </a:extLst>
          </p:cNvPr>
          <p:cNvSpPr>
            <a:spLocks noGrp="1"/>
          </p:cNvSpPr>
          <p:nvPr>
            <p:ph type="title"/>
          </p:nvPr>
        </p:nvSpPr>
        <p:spPr/>
        <p:txBody>
          <a:bodyPr/>
          <a:lstStyle/>
          <a:p>
            <a:r>
              <a:rPr lang="en-US" dirty="0"/>
              <a:t>Process for Selecting an Initial ART Regimen</a:t>
            </a:r>
          </a:p>
        </p:txBody>
      </p:sp>
      <p:sp>
        <p:nvSpPr>
          <p:cNvPr id="3" name="Text Placeholder 2">
            <a:extLst>
              <a:ext uri="{FF2B5EF4-FFF2-40B4-BE49-F238E27FC236}">
                <a16:creationId xmlns:a16="http://schemas.microsoft.com/office/drawing/2014/main" id="{0D12E6D1-86E0-151D-85A5-6739C9D17A65}"/>
              </a:ext>
            </a:extLst>
          </p:cNvPr>
          <p:cNvSpPr>
            <a:spLocks noGrp="1"/>
          </p:cNvSpPr>
          <p:nvPr>
            <p:ph type="body" sz="quarter" idx="11"/>
          </p:nvPr>
        </p:nvSpPr>
        <p:spPr/>
        <p:txBody>
          <a:bodyPr>
            <a:normAutofit fontScale="77500" lnSpcReduction="20000"/>
          </a:bodyPr>
          <a:lstStyle/>
          <a:p>
            <a:pPr marL="690377" indent="-342900">
              <a:buFont typeface="Arial" panose="020B0604020202020204" pitchFamily="34" charset="0"/>
              <a:buChar char="•"/>
            </a:pPr>
            <a:r>
              <a:rPr lang="en-US" dirty="0"/>
              <a:t>Regimen efficacy</a:t>
            </a:r>
          </a:p>
          <a:p>
            <a:pPr marL="1019567" lvl="2" indent="-342900">
              <a:buFont typeface="Arial" panose="020B0604020202020204" pitchFamily="34" charset="0"/>
              <a:buChar char="•"/>
            </a:pPr>
            <a:r>
              <a:rPr lang="en-US" dirty="0"/>
              <a:t>Standard therapy for HIV typically consists of 2-3+ drugs from 2+ classes (</a:t>
            </a:r>
            <a:r>
              <a:rPr lang="en-US" u="sng" dirty="0"/>
              <a:t>no monotherapy</a:t>
            </a:r>
            <a:r>
              <a:rPr lang="en-US" dirty="0"/>
              <a:t>)</a:t>
            </a:r>
          </a:p>
          <a:p>
            <a:pPr marL="690377" indent="-342900">
              <a:buFont typeface="Arial" panose="020B0604020202020204" pitchFamily="34" charset="0"/>
              <a:buChar char="•"/>
            </a:pPr>
            <a:r>
              <a:rPr lang="en-US" dirty="0"/>
              <a:t>Comorbidities</a:t>
            </a:r>
          </a:p>
          <a:p>
            <a:pPr marL="1019567" lvl="2" indent="-342900">
              <a:buFont typeface="Arial" panose="020B0604020202020204" pitchFamily="34" charset="0"/>
              <a:buChar char="•"/>
            </a:pPr>
            <a:r>
              <a:rPr lang="en-US" dirty="0"/>
              <a:t>Potential adverse effects or drug-drug interactions</a:t>
            </a:r>
          </a:p>
          <a:p>
            <a:pPr marL="690377" indent="-342900">
              <a:buFont typeface="Arial" panose="020B0604020202020204" pitchFamily="34" charset="0"/>
              <a:buChar char="•"/>
            </a:pPr>
            <a:r>
              <a:rPr lang="en-US" dirty="0"/>
              <a:t>Drug resistance</a:t>
            </a:r>
          </a:p>
          <a:p>
            <a:pPr marL="1019567" lvl="2" indent="-342900">
              <a:buFont typeface="Arial" panose="020B0604020202020204" pitchFamily="34" charset="0"/>
              <a:buChar char="•"/>
            </a:pPr>
            <a:r>
              <a:rPr lang="en-US" dirty="0"/>
              <a:t>Presence of transmitted drug resistance or development of drug resistance on failure</a:t>
            </a:r>
          </a:p>
          <a:p>
            <a:pPr marL="690377" indent="-342900">
              <a:buFont typeface="Arial" panose="020B0604020202020204" pitchFamily="34" charset="0"/>
              <a:buChar char="•"/>
            </a:pPr>
            <a:r>
              <a:rPr lang="en-US" dirty="0"/>
              <a:t>Adherence potential</a:t>
            </a:r>
          </a:p>
          <a:p>
            <a:pPr marL="1019567" lvl="2" indent="-342900">
              <a:buFont typeface="Arial" panose="020B0604020202020204" pitchFamily="34" charset="0"/>
              <a:buChar char="•"/>
            </a:pPr>
            <a:r>
              <a:rPr lang="en-US" dirty="0"/>
              <a:t>Pill burden, dosing frequency, food restrictions</a:t>
            </a:r>
          </a:p>
        </p:txBody>
      </p:sp>
    </p:spTree>
    <p:extLst>
      <p:ext uri="{BB962C8B-B14F-4D97-AF65-F5344CB8AC3E}">
        <p14:creationId xmlns:p14="http://schemas.microsoft.com/office/powerpoint/2010/main" val="218251003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8E0F-AA5C-7B19-3BBF-383E6DF8A2F1}"/>
              </a:ext>
            </a:extLst>
          </p:cNvPr>
          <p:cNvSpPr>
            <a:spLocks noGrp="1"/>
          </p:cNvSpPr>
          <p:nvPr>
            <p:ph type="title"/>
          </p:nvPr>
        </p:nvSpPr>
        <p:spPr/>
        <p:txBody>
          <a:bodyPr/>
          <a:lstStyle/>
          <a:p>
            <a:r>
              <a:rPr lang="en-US" dirty="0"/>
              <a:t>Overview of ART Drug Classes</a:t>
            </a:r>
          </a:p>
        </p:txBody>
      </p:sp>
      <p:sp>
        <p:nvSpPr>
          <p:cNvPr id="3" name="Text Placeholder 2">
            <a:extLst>
              <a:ext uri="{FF2B5EF4-FFF2-40B4-BE49-F238E27FC236}">
                <a16:creationId xmlns:a16="http://schemas.microsoft.com/office/drawing/2014/main" id="{83599ED3-8EF4-47CB-D20A-ACC5CA1180E8}"/>
              </a:ext>
            </a:extLst>
          </p:cNvPr>
          <p:cNvSpPr>
            <a:spLocks noGrp="1"/>
          </p:cNvSpPr>
          <p:nvPr>
            <p:ph type="body" sz="quarter" idx="11"/>
          </p:nvPr>
        </p:nvSpPr>
        <p:spPr/>
        <p:txBody>
          <a:bodyPr>
            <a:normAutofit fontScale="92500" lnSpcReduction="20000"/>
          </a:bodyPr>
          <a:lstStyle/>
          <a:p>
            <a:pPr marL="690377" indent="-342900">
              <a:buFont typeface="Arial" panose="020B0604020202020204" pitchFamily="34" charset="0"/>
              <a:buChar char="•"/>
            </a:pPr>
            <a:r>
              <a:rPr lang="en-US" dirty="0"/>
              <a:t>Classification based on where in the viral life cycle each drug acts</a:t>
            </a:r>
          </a:p>
          <a:p>
            <a:pPr marL="690377" indent="-342900">
              <a:buFont typeface="Arial" panose="020B0604020202020204" pitchFamily="34" charset="0"/>
              <a:buChar char="•"/>
            </a:pPr>
            <a:r>
              <a:rPr lang="en-US" dirty="0"/>
              <a:t>6 antiretroviral classes</a:t>
            </a:r>
          </a:p>
          <a:p>
            <a:pPr marL="1019567" lvl="2" indent="-342900">
              <a:buFont typeface="Arial" panose="020B0604020202020204" pitchFamily="34" charset="0"/>
              <a:buChar char="•"/>
            </a:pPr>
            <a:r>
              <a:rPr lang="en-US" dirty="0" err="1"/>
              <a:t>Nucleos</a:t>
            </a:r>
            <a:r>
              <a:rPr lang="en-US" dirty="0"/>
              <a:t>(t)ide reverse transcriptase inhibitors (NRTI)*</a:t>
            </a:r>
          </a:p>
          <a:p>
            <a:pPr marL="1019567" lvl="2" indent="-342900">
              <a:buFont typeface="Arial" panose="020B0604020202020204" pitchFamily="34" charset="0"/>
              <a:buChar char="•"/>
            </a:pPr>
            <a:r>
              <a:rPr lang="en-US" dirty="0"/>
              <a:t>Integrase strand transfer inhibitors (INSTI)*</a:t>
            </a:r>
          </a:p>
          <a:p>
            <a:pPr marL="1019567" lvl="2" indent="-342900">
              <a:buFont typeface="Arial" panose="020B0604020202020204" pitchFamily="34" charset="0"/>
              <a:buChar char="•"/>
            </a:pPr>
            <a:r>
              <a:rPr lang="en-US" dirty="0">
                <a:solidFill>
                  <a:schemeClr val="bg1">
                    <a:lumMod val="50000"/>
                  </a:schemeClr>
                </a:solidFill>
              </a:rPr>
              <a:t>Protease inhibitors (PI)</a:t>
            </a:r>
            <a:r>
              <a:rPr lang="en-US" baseline="30000" dirty="0">
                <a:solidFill>
                  <a:schemeClr val="bg1">
                    <a:lumMod val="50000"/>
                  </a:schemeClr>
                </a:solidFill>
              </a:rPr>
              <a:t>†</a:t>
            </a:r>
          </a:p>
          <a:p>
            <a:pPr marL="1019567" lvl="2" indent="-342900">
              <a:buFont typeface="Arial" panose="020B0604020202020204" pitchFamily="34" charset="0"/>
              <a:buChar char="•"/>
            </a:pPr>
            <a:r>
              <a:rPr lang="en-US" dirty="0">
                <a:solidFill>
                  <a:schemeClr val="bg1">
                    <a:lumMod val="50000"/>
                  </a:schemeClr>
                </a:solidFill>
              </a:rPr>
              <a:t>Non-nucleoside reverse transcriptase inhibitors (NNRTI)</a:t>
            </a:r>
            <a:r>
              <a:rPr lang="en-US" baseline="30000" dirty="0">
                <a:solidFill>
                  <a:schemeClr val="bg1">
                    <a:lumMod val="50000"/>
                  </a:schemeClr>
                </a:solidFill>
              </a:rPr>
              <a:t> †</a:t>
            </a:r>
            <a:endParaRPr lang="en-US" dirty="0">
              <a:solidFill>
                <a:schemeClr val="bg1">
                  <a:lumMod val="50000"/>
                </a:schemeClr>
              </a:solidFill>
            </a:endParaRPr>
          </a:p>
          <a:p>
            <a:pPr marL="1019567" lvl="2" indent="-342900">
              <a:buFont typeface="Arial" panose="020B0604020202020204" pitchFamily="34" charset="0"/>
              <a:buChar char="•"/>
            </a:pPr>
            <a:r>
              <a:rPr lang="en-US" dirty="0">
                <a:solidFill>
                  <a:schemeClr val="bg1">
                    <a:lumMod val="50000"/>
                  </a:schemeClr>
                </a:solidFill>
              </a:rPr>
              <a:t>Entry inhibitors</a:t>
            </a:r>
            <a:r>
              <a:rPr lang="en-US" baseline="30000" dirty="0">
                <a:solidFill>
                  <a:schemeClr val="bg1">
                    <a:lumMod val="50000"/>
                  </a:schemeClr>
                </a:solidFill>
              </a:rPr>
              <a:t>††</a:t>
            </a:r>
            <a:endParaRPr lang="en-US" dirty="0">
              <a:solidFill>
                <a:schemeClr val="bg1">
                  <a:lumMod val="50000"/>
                </a:schemeClr>
              </a:solidFill>
            </a:endParaRPr>
          </a:p>
          <a:p>
            <a:pPr marL="1019567" lvl="2" indent="-342900">
              <a:buFont typeface="Arial" panose="020B0604020202020204" pitchFamily="34" charset="0"/>
              <a:buChar char="•"/>
            </a:pPr>
            <a:r>
              <a:rPr lang="en-US" dirty="0">
                <a:solidFill>
                  <a:schemeClr val="bg1">
                    <a:lumMod val="50000"/>
                  </a:schemeClr>
                </a:solidFill>
              </a:rPr>
              <a:t>Capsid inhibitor</a:t>
            </a:r>
            <a:r>
              <a:rPr lang="en-US" baseline="30000" dirty="0">
                <a:solidFill>
                  <a:schemeClr val="bg1">
                    <a:lumMod val="50000"/>
                  </a:schemeClr>
                </a:solidFill>
              </a:rPr>
              <a:t>††</a:t>
            </a:r>
            <a:endParaRPr lang="en-US" dirty="0">
              <a:solidFill>
                <a:schemeClr val="bg1">
                  <a:lumMod val="50000"/>
                </a:schemeClr>
              </a:solidFill>
            </a:endParaRPr>
          </a:p>
        </p:txBody>
      </p:sp>
      <p:sp>
        <p:nvSpPr>
          <p:cNvPr id="4" name="Text Box 4">
            <a:extLst>
              <a:ext uri="{FF2B5EF4-FFF2-40B4-BE49-F238E27FC236}">
                <a16:creationId xmlns:a16="http://schemas.microsoft.com/office/drawing/2014/main" id="{CE5AE49B-962F-91FE-09A2-AB7D0D11D85C}"/>
              </a:ext>
            </a:extLst>
          </p:cNvPr>
          <p:cNvSpPr txBox="1">
            <a:spLocks noChangeArrowheads="1"/>
          </p:cNvSpPr>
          <p:nvPr/>
        </p:nvSpPr>
        <p:spPr bwMode="auto">
          <a:xfrm>
            <a:off x="6972181" y="4599385"/>
            <a:ext cx="3955506" cy="854080"/>
          </a:xfrm>
          <a:prstGeom prst="rect">
            <a:avLst/>
          </a:prstGeom>
          <a:noFill/>
          <a:ln w="9525">
            <a:noFill/>
            <a:miter lim="800000"/>
            <a:headEnd/>
            <a:tailEnd/>
          </a:ln>
        </p:spPr>
        <p:txBody>
          <a:bodyPr wrap="none">
            <a:spAutoFit/>
          </a:bodyPr>
          <a:lstStyle/>
          <a:p>
            <a:r>
              <a:rPr lang="en-US" sz="1650" baseline="30000" dirty="0">
                <a:latin typeface="Calibri"/>
                <a:cs typeface="Calibri"/>
              </a:rPr>
              <a:t>*</a:t>
            </a:r>
            <a:r>
              <a:rPr lang="en-US" sz="1650" dirty="0">
                <a:latin typeface="Calibri"/>
                <a:cs typeface="Calibri"/>
              </a:rPr>
              <a:t>Recommended for most people with HIV</a:t>
            </a:r>
            <a:endParaRPr lang="en-US" sz="1650" baseline="30000" dirty="0">
              <a:latin typeface="Calibri"/>
              <a:cs typeface="Calibri"/>
            </a:endParaRPr>
          </a:p>
          <a:p>
            <a:r>
              <a:rPr lang="en-US" sz="1650" baseline="30000" dirty="0">
                <a:solidFill>
                  <a:schemeClr val="bg1">
                    <a:lumMod val="50000"/>
                  </a:schemeClr>
                </a:solidFill>
                <a:latin typeface="Calibri"/>
                <a:cs typeface="Calibri"/>
              </a:rPr>
              <a:t>†</a:t>
            </a:r>
            <a:r>
              <a:rPr lang="en-US" sz="1650" dirty="0">
                <a:solidFill>
                  <a:schemeClr val="bg1">
                    <a:lumMod val="50000"/>
                  </a:schemeClr>
                </a:solidFill>
                <a:latin typeface="Calibri"/>
                <a:cs typeface="Calibri"/>
              </a:rPr>
              <a:t>Recommended in certain clinical situations</a:t>
            </a:r>
          </a:p>
          <a:p>
            <a:pPr marL="0" lvl="1"/>
            <a:r>
              <a:rPr lang="en-US" sz="1650" baseline="30000" dirty="0">
                <a:solidFill>
                  <a:schemeClr val="bg1">
                    <a:lumMod val="50000"/>
                  </a:schemeClr>
                </a:solidFill>
                <a:latin typeface="Calibri"/>
                <a:cs typeface="Calibri"/>
              </a:rPr>
              <a:t>†† </a:t>
            </a:r>
            <a:r>
              <a:rPr lang="en-US" sz="1650" dirty="0">
                <a:solidFill>
                  <a:schemeClr val="bg1">
                    <a:lumMod val="50000"/>
                  </a:schemeClr>
                </a:solidFill>
                <a:latin typeface="Calibri"/>
                <a:cs typeface="Calibri"/>
              </a:rPr>
              <a:t>Not recommended for initial therapy</a:t>
            </a:r>
            <a:endParaRPr lang="en-US" sz="1650" baseline="30000" dirty="0">
              <a:solidFill>
                <a:schemeClr val="bg1">
                  <a:lumMod val="50000"/>
                </a:schemeClr>
              </a:solidFill>
              <a:latin typeface="Calibri"/>
              <a:cs typeface="Calibri"/>
            </a:endParaRPr>
          </a:p>
        </p:txBody>
      </p:sp>
      <p:sp>
        <p:nvSpPr>
          <p:cNvPr id="5" name="TextBox 4">
            <a:extLst>
              <a:ext uri="{FF2B5EF4-FFF2-40B4-BE49-F238E27FC236}">
                <a16:creationId xmlns:a16="http://schemas.microsoft.com/office/drawing/2014/main" id="{C0C38F17-1D4E-F2E0-9756-2763A52303E6}"/>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Tree>
    <p:extLst>
      <p:ext uri="{BB962C8B-B14F-4D97-AF65-F5344CB8AC3E}">
        <p14:creationId xmlns:p14="http://schemas.microsoft.com/office/powerpoint/2010/main" val="1612170451"/>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8339-535B-A78D-C23A-BCF056B4218C}"/>
              </a:ext>
            </a:extLst>
          </p:cNvPr>
          <p:cNvSpPr>
            <a:spLocks noGrp="1"/>
          </p:cNvSpPr>
          <p:nvPr>
            <p:ph type="title"/>
          </p:nvPr>
        </p:nvSpPr>
        <p:spPr/>
        <p:txBody>
          <a:bodyPr/>
          <a:lstStyle/>
          <a:p>
            <a:r>
              <a:rPr lang="en-US" dirty="0"/>
              <a:t>HIV Life Cycle &amp; ARV Drug Classes</a:t>
            </a:r>
          </a:p>
        </p:txBody>
      </p:sp>
      <p:pic>
        <p:nvPicPr>
          <p:cNvPr id="4" name="Picture 3">
            <a:extLst>
              <a:ext uri="{FF2B5EF4-FFF2-40B4-BE49-F238E27FC236}">
                <a16:creationId xmlns:a16="http://schemas.microsoft.com/office/drawing/2014/main" id="{2C76A990-52CC-1659-7DC3-40AA7FED6811}"/>
              </a:ext>
            </a:extLst>
          </p:cNvPr>
          <p:cNvPicPr>
            <a:picLocks noChangeAspect="1" noChangeArrowheads="1"/>
          </p:cNvPicPr>
          <p:nvPr/>
        </p:nvPicPr>
        <p:blipFill>
          <a:blip r:embed="rId3" cstate="print"/>
          <a:srcRect/>
          <a:stretch>
            <a:fillRect/>
          </a:stretch>
        </p:blipFill>
        <p:spPr>
          <a:xfrm>
            <a:off x="1855787" y="1799140"/>
            <a:ext cx="8477250" cy="4854575"/>
          </a:xfrm>
          <a:prstGeom prst="rect">
            <a:avLst/>
          </a:prstGeom>
        </p:spPr>
      </p:pic>
    </p:spTree>
    <p:extLst>
      <p:ext uri="{BB962C8B-B14F-4D97-AF65-F5344CB8AC3E}">
        <p14:creationId xmlns:p14="http://schemas.microsoft.com/office/powerpoint/2010/main" val="428488096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902" name="Text Box 3"/>
          <p:cNvSpPr txBox="1">
            <a:spLocks noChangeArrowheads="1"/>
          </p:cNvSpPr>
          <p:nvPr/>
        </p:nvSpPr>
        <p:spPr bwMode="auto">
          <a:xfrm>
            <a:off x="1594595" y="3491909"/>
            <a:ext cx="3315563" cy="273915"/>
          </a:xfrm>
          <a:prstGeom prst="rect">
            <a:avLst/>
          </a:prstGeom>
          <a:solidFill>
            <a:srgbClr val="00CCFF"/>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050" dirty="0">
                <a:latin typeface="Calibri" pitchFamily="34" charset="0"/>
                <a:cs typeface="Arial" charset="0"/>
              </a:rPr>
              <a:t>Non-nucleoside Reverse Transcriptase Inhibitors (NNRTIs)</a:t>
            </a:r>
          </a:p>
          <a:p>
            <a:pPr defTabSz="685983" fontAlgn="base">
              <a:spcBef>
                <a:spcPct val="0"/>
              </a:spcBef>
              <a:spcAft>
                <a:spcPct val="0"/>
              </a:spcAft>
              <a:defRPr/>
            </a:pPr>
            <a:endParaRPr lang="en-US" sz="1050" dirty="0">
              <a:latin typeface="Calibri" pitchFamily="34" charset="0"/>
              <a:cs typeface="Arial" charset="0"/>
            </a:endParaRPr>
          </a:p>
        </p:txBody>
      </p:sp>
      <p:sp>
        <p:nvSpPr>
          <p:cNvPr id="8" name="Rectangle 7"/>
          <p:cNvSpPr>
            <a:spLocks noChangeArrowheads="1"/>
          </p:cNvSpPr>
          <p:nvPr/>
        </p:nvSpPr>
        <p:spPr bwMode="auto">
          <a:xfrm>
            <a:off x="1651759" y="1293864"/>
            <a:ext cx="3086904" cy="2192908"/>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err="1">
                <a:latin typeface="Calibri" pitchFamily="34" charset="0"/>
                <a:cs typeface="Arial" charset="0"/>
              </a:rPr>
              <a:t>Abacavir</a:t>
            </a:r>
            <a:r>
              <a:rPr lang="en-US" sz="975" dirty="0">
                <a:latin typeface="Calibri" pitchFamily="34" charset="0"/>
                <a:cs typeface="Arial" charset="0"/>
              </a:rPr>
              <a:t> (ABC) (</a:t>
            </a:r>
            <a:r>
              <a:rPr lang="en-US" sz="975" dirty="0" err="1">
                <a:latin typeface="Calibri" pitchFamily="34" charset="0"/>
                <a:cs typeface="Arial" charset="0"/>
              </a:rPr>
              <a:t>Ziagen</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Didanosine</a:t>
            </a:r>
            <a:r>
              <a:rPr lang="en-US" sz="975" dirty="0">
                <a:latin typeface="Calibri" pitchFamily="34" charset="0"/>
                <a:cs typeface="Arial" charset="0"/>
              </a:rPr>
              <a:t> (</a:t>
            </a:r>
            <a:r>
              <a:rPr lang="en-US" sz="975" dirty="0" err="1">
                <a:latin typeface="Calibri" pitchFamily="34" charset="0"/>
                <a:cs typeface="Arial" charset="0"/>
              </a:rPr>
              <a:t>ddI</a:t>
            </a:r>
            <a:r>
              <a:rPr lang="en-US" sz="975" dirty="0">
                <a:latin typeface="Calibri" pitchFamily="34" charset="0"/>
                <a:cs typeface="Arial" charset="0"/>
              </a:rPr>
              <a:t>) (</a:t>
            </a:r>
            <a:r>
              <a:rPr lang="en-US" sz="975" dirty="0" err="1">
                <a:latin typeface="Calibri" pitchFamily="34" charset="0"/>
                <a:cs typeface="Arial" charset="0"/>
              </a:rPr>
              <a:t>Videx</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Emtricitabine</a:t>
            </a:r>
            <a:r>
              <a:rPr lang="en-US" sz="975" dirty="0">
                <a:latin typeface="Calibri" pitchFamily="34" charset="0"/>
                <a:cs typeface="Arial" charset="0"/>
              </a:rPr>
              <a:t> (FTC) (</a:t>
            </a:r>
            <a:r>
              <a:rPr lang="en-US" sz="975" dirty="0" err="1">
                <a:latin typeface="Calibri" pitchFamily="34" charset="0"/>
                <a:cs typeface="Arial" charset="0"/>
              </a:rPr>
              <a:t>Emtriva</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Lamivudine</a:t>
            </a:r>
            <a:r>
              <a:rPr lang="en-US" sz="975" dirty="0">
                <a:latin typeface="Calibri" pitchFamily="34" charset="0"/>
                <a:cs typeface="Arial" charset="0"/>
              </a:rPr>
              <a:t> (3TC) (</a:t>
            </a:r>
            <a:r>
              <a:rPr lang="en-US" sz="975" dirty="0" err="1">
                <a:latin typeface="Calibri" pitchFamily="34" charset="0"/>
                <a:cs typeface="Arial" charset="0"/>
              </a:rPr>
              <a:t>Epivir</a:t>
            </a:r>
            <a:r>
              <a:rPr lang="en-US" sz="975" dirty="0">
                <a:latin typeface="Calibri" pitchFamily="34" charset="0"/>
                <a:cs typeface="Arial" charset="0"/>
              </a:rPr>
              <a:t>®)</a:t>
            </a:r>
          </a:p>
          <a:p>
            <a:pPr defTabSz="685983" fontAlgn="base">
              <a:spcBef>
                <a:spcPct val="0"/>
              </a:spcBef>
              <a:spcAft>
                <a:spcPct val="0"/>
              </a:spcAft>
              <a:defRPr/>
            </a:pPr>
            <a:r>
              <a:rPr lang="en-US" sz="975" strike="sngStrike" dirty="0">
                <a:latin typeface="Calibri" pitchFamily="34" charset="0"/>
                <a:cs typeface="Arial" charset="0"/>
              </a:rPr>
              <a:t>Stavudine (d4T) (</a:t>
            </a:r>
            <a:r>
              <a:rPr lang="en-US" sz="975" strike="sngStrike" dirty="0" err="1">
                <a:latin typeface="Calibri" pitchFamily="34" charset="0"/>
                <a:cs typeface="Arial" charset="0"/>
              </a:rPr>
              <a:t>Zerit</a:t>
            </a:r>
            <a:r>
              <a:rPr lang="en-US" sz="975" strike="sngStrike" dirty="0">
                <a:latin typeface="Calibri" pitchFamily="34" charset="0"/>
                <a:cs typeface="Arial" charset="0"/>
              </a:rPr>
              <a:t>®)</a:t>
            </a:r>
            <a:r>
              <a:rPr lang="en-US" sz="975" i="1" dirty="0">
                <a:latin typeface="Calibri" pitchFamily="34" charset="0"/>
                <a:cs typeface="Arial" charset="0"/>
              </a:rPr>
              <a:t> withdrawn 2020</a:t>
            </a:r>
          </a:p>
          <a:p>
            <a:pPr defTabSz="685983" fontAlgn="base">
              <a:spcBef>
                <a:spcPct val="0"/>
              </a:spcBef>
              <a:spcAft>
                <a:spcPct val="0"/>
              </a:spcAft>
              <a:defRPr/>
            </a:pPr>
            <a:r>
              <a:rPr lang="en-US" sz="975" dirty="0" err="1">
                <a:latin typeface="Calibri" pitchFamily="34" charset="0"/>
                <a:cs typeface="Arial" charset="0"/>
              </a:rPr>
              <a:t>Tenofovir</a:t>
            </a:r>
            <a:r>
              <a:rPr lang="en-US" sz="975" dirty="0">
                <a:latin typeface="Calibri" pitchFamily="34" charset="0"/>
                <a:cs typeface="Arial" charset="0"/>
              </a:rPr>
              <a:t> (TDF or TAF) (</a:t>
            </a:r>
            <a:r>
              <a:rPr lang="en-US" sz="975" dirty="0" err="1">
                <a:latin typeface="Calibri" pitchFamily="34" charset="0"/>
                <a:cs typeface="Arial" charset="0"/>
              </a:rPr>
              <a:t>Viread</a:t>
            </a:r>
            <a:r>
              <a:rPr lang="en-US" sz="975" dirty="0">
                <a:latin typeface="Calibri" pitchFamily="34" charset="0"/>
                <a:cs typeface="Arial" charset="0"/>
              </a:rPr>
              <a:t>® or </a:t>
            </a:r>
            <a:r>
              <a:rPr lang="en-US" sz="975" dirty="0" err="1">
                <a:latin typeface="Calibri" pitchFamily="34" charset="0"/>
                <a:cs typeface="Arial" charset="0"/>
              </a:rPr>
              <a:t>Vemlidy</a:t>
            </a:r>
            <a:r>
              <a:rPr lang="en-US" sz="975" dirty="0">
                <a:latin typeface="Calibri" pitchFamily="34" charset="0"/>
                <a:cs typeface="Arial" charset="0"/>
              </a:rPr>
              <a:t>®)</a:t>
            </a:r>
          </a:p>
          <a:p>
            <a:pPr defTabSz="685983" fontAlgn="base">
              <a:spcBef>
                <a:spcPct val="0"/>
              </a:spcBef>
              <a:spcAft>
                <a:spcPct val="0"/>
              </a:spcAft>
              <a:defRPr/>
            </a:pPr>
            <a:r>
              <a:rPr lang="en-US" sz="975" strike="sngStrike" dirty="0" err="1">
                <a:latin typeface="Calibri" pitchFamily="34" charset="0"/>
                <a:cs typeface="Arial" charset="0"/>
              </a:rPr>
              <a:t>Zalcitabine</a:t>
            </a:r>
            <a:r>
              <a:rPr lang="en-US" sz="975" strike="sngStrike" dirty="0">
                <a:latin typeface="Calibri" pitchFamily="34" charset="0"/>
                <a:cs typeface="Arial" charset="0"/>
              </a:rPr>
              <a:t> (</a:t>
            </a:r>
            <a:r>
              <a:rPr lang="en-US" sz="975" strike="sngStrike" dirty="0" err="1">
                <a:latin typeface="Calibri" pitchFamily="34" charset="0"/>
                <a:cs typeface="Arial" charset="0"/>
              </a:rPr>
              <a:t>ddC</a:t>
            </a:r>
            <a:r>
              <a:rPr lang="en-US" sz="975" strike="sngStrike" dirty="0">
                <a:latin typeface="Calibri" pitchFamily="34" charset="0"/>
                <a:cs typeface="Arial" charset="0"/>
              </a:rPr>
              <a:t>) (</a:t>
            </a:r>
            <a:r>
              <a:rPr lang="en-US" sz="975" strike="sngStrike" dirty="0" err="1">
                <a:latin typeface="Calibri" pitchFamily="34" charset="0"/>
                <a:cs typeface="Arial" charset="0"/>
              </a:rPr>
              <a:t>Hivid</a:t>
            </a:r>
            <a:r>
              <a:rPr lang="en-US" sz="975" strike="sngStrike" dirty="0">
                <a:latin typeface="Calibri" pitchFamily="34" charset="0"/>
                <a:cs typeface="Arial" charset="0"/>
              </a:rPr>
              <a:t>®)</a:t>
            </a:r>
            <a:r>
              <a:rPr lang="en-US" sz="975" dirty="0">
                <a:latin typeface="Calibri" pitchFamily="34" charset="0"/>
                <a:cs typeface="Arial" charset="0"/>
              </a:rPr>
              <a:t> </a:t>
            </a:r>
            <a:r>
              <a:rPr lang="en-US" sz="975" i="1" dirty="0">
                <a:latin typeface="Calibri" pitchFamily="34" charset="0"/>
                <a:cs typeface="Arial" charset="0"/>
              </a:rPr>
              <a:t>withdrawn 2005</a:t>
            </a:r>
            <a:endParaRPr lang="en-US" sz="975" dirty="0">
              <a:latin typeface="Calibri" pitchFamily="34" charset="0"/>
              <a:cs typeface="Arial" charset="0"/>
            </a:endParaRPr>
          </a:p>
          <a:p>
            <a:pPr defTabSz="685983" fontAlgn="base">
              <a:spcBef>
                <a:spcPct val="0"/>
              </a:spcBef>
              <a:spcAft>
                <a:spcPct val="0"/>
              </a:spcAft>
              <a:defRPr/>
            </a:pPr>
            <a:r>
              <a:rPr lang="en-US" sz="975" dirty="0" err="1">
                <a:latin typeface="Calibri" pitchFamily="34" charset="0"/>
                <a:cs typeface="Arial" charset="0"/>
              </a:rPr>
              <a:t>Zidovudine</a:t>
            </a:r>
            <a:r>
              <a:rPr lang="en-US" sz="975" dirty="0">
                <a:latin typeface="Calibri" pitchFamily="34" charset="0"/>
                <a:cs typeface="Arial" charset="0"/>
              </a:rPr>
              <a:t> (ZDV, AZT) (</a:t>
            </a:r>
            <a:r>
              <a:rPr lang="en-US" sz="975" dirty="0" err="1">
                <a:latin typeface="Calibri" pitchFamily="34" charset="0"/>
                <a:cs typeface="Arial" charset="0"/>
              </a:rPr>
              <a:t>Retrovir</a:t>
            </a:r>
            <a:r>
              <a:rPr lang="en-US" sz="975" dirty="0">
                <a:latin typeface="Calibri" pitchFamily="34" charset="0"/>
                <a:cs typeface="Arial" charset="0"/>
              </a:rPr>
              <a:t>®) </a:t>
            </a:r>
          </a:p>
          <a:p>
            <a:pPr defTabSz="685983" fontAlgn="base">
              <a:spcBef>
                <a:spcPct val="0"/>
              </a:spcBef>
              <a:spcAft>
                <a:spcPct val="0"/>
              </a:spcAft>
              <a:defRPr/>
            </a:pPr>
            <a:r>
              <a:rPr lang="en-US" sz="975" dirty="0">
                <a:latin typeface="Calibri" pitchFamily="34" charset="0"/>
                <a:cs typeface="Arial" charset="0"/>
              </a:rPr>
              <a:t>3TC/ABC (</a:t>
            </a:r>
            <a:r>
              <a:rPr lang="en-US" sz="975" dirty="0" err="1">
                <a:latin typeface="Calibri" pitchFamily="34" charset="0"/>
                <a:cs typeface="Arial" charset="0"/>
              </a:rPr>
              <a:t>Epzicom</a:t>
            </a:r>
            <a:r>
              <a:rPr lang="en-US" sz="975" dirty="0">
                <a:latin typeface="Calibri" pitchFamily="34" charset="0"/>
                <a:cs typeface="Arial" charset="0"/>
              </a:rPr>
              <a:t>®)</a:t>
            </a:r>
          </a:p>
          <a:p>
            <a:pPr defTabSz="685983" fontAlgn="base">
              <a:spcBef>
                <a:spcPct val="0"/>
              </a:spcBef>
              <a:spcAft>
                <a:spcPct val="0"/>
              </a:spcAft>
              <a:defRPr/>
            </a:pPr>
            <a:r>
              <a:rPr lang="en-US" sz="975" strike="sngStrike" dirty="0">
                <a:latin typeface="Calibri" pitchFamily="34" charset="0"/>
                <a:cs typeface="Arial" charset="0"/>
              </a:rPr>
              <a:t>3TC/ABC/ZDV (</a:t>
            </a:r>
            <a:r>
              <a:rPr lang="en-US" sz="975" strike="sngStrike" dirty="0" err="1">
                <a:latin typeface="Calibri" pitchFamily="34" charset="0"/>
                <a:cs typeface="Arial" charset="0"/>
              </a:rPr>
              <a:t>Trizivir</a:t>
            </a:r>
            <a:r>
              <a:rPr lang="en-US" sz="975" strike="sngStrike" dirty="0">
                <a:latin typeface="Calibri" pitchFamily="34" charset="0"/>
                <a:cs typeface="Arial" charset="0"/>
              </a:rPr>
              <a:t>®)</a:t>
            </a:r>
            <a:r>
              <a:rPr lang="en-US" sz="975" dirty="0">
                <a:latin typeface="Calibri" pitchFamily="34" charset="0"/>
                <a:cs typeface="Arial" charset="0"/>
              </a:rPr>
              <a:t> </a:t>
            </a:r>
            <a:r>
              <a:rPr lang="en-US" sz="975" i="1" dirty="0">
                <a:latin typeface="Calibri" pitchFamily="34" charset="0"/>
                <a:cs typeface="Arial" charset="0"/>
              </a:rPr>
              <a:t>to be discontinued January 2024</a:t>
            </a:r>
            <a:endParaRPr lang="en-US" sz="975" strike="sngStrike" dirty="0">
              <a:latin typeface="Calibri" pitchFamily="34" charset="0"/>
              <a:cs typeface="Arial" charset="0"/>
            </a:endParaRPr>
          </a:p>
          <a:p>
            <a:pPr defTabSz="685983" fontAlgn="base">
              <a:spcBef>
                <a:spcPct val="0"/>
              </a:spcBef>
              <a:spcAft>
                <a:spcPct val="0"/>
              </a:spcAft>
              <a:defRPr/>
            </a:pPr>
            <a:r>
              <a:rPr lang="en-US" sz="975" dirty="0">
                <a:latin typeface="Calibri" pitchFamily="34" charset="0"/>
                <a:cs typeface="Arial" charset="0"/>
              </a:rPr>
              <a:t>3TC/ZDV (</a:t>
            </a:r>
            <a:r>
              <a:rPr lang="en-US" sz="975" dirty="0" err="1">
                <a:latin typeface="Calibri" pitchFamily="34" charset="0"/>
                <a:cs typeface="Arial" charset="0"/>
              </a:rPr>
              <a:t>Combivir</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3TC/TDF (</a:t>
            </a:r>
            <a:r>
              <a:rPr lang="en-US" sz="975" dirty="0" err="1">
                <a:latin typeface="Calibri" pitchFamily="34" charset="0"/>
                <a:cs typeface="Arial" charset="0"/>
              </a:rPr>
              <a:t>Cimduo</a:t>
            </a:r>
            <a:r>
              <a:rPr lang="en-US" sz="975" dirty="0">
                <a:latin typeface="Calibri" pitchFamily="34" charset="0"/>
                <a:cs typeface="Arial" charset="0"/>
              </a:rPr>
              <a:t>®, </a:t>
            </a:r>
            <a:r>
              <a:rPr lang="en-US" sz="975" dirty="0" err="1">
                <a:latin typeface="Calibri" pitchFamily="34" charset="0"/>
                <a:cs typeface="Arial" charset="0"/>
              </a:rPr>
              <a:t>Temixys</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FTC/TDF (</a:t>
            </a:r>
            <a:r>
              <a:rPr lang="en-US" sz="975" dirty="0" err="1">
                <a:latin typeface="Calibri" pitchFamily="34" charset="0"/>
                <a:cs typeface="Arial" charset="0"/>
              </a:rPr>
              <a:t>Truvada</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FTC/TAF (</a:t>
            </a:r>
            <a:r>
              <a:rPr lang="en-US" sz="975" dirty="0" err="1">
                <a:latin typeface="Calibri" pitchFamily="34" charset="0"/>
                <a:cs typeface="Arial" charset="0"/>
              </a:rPr>
              <a:t>Descovy</a:t>
            </a:r>
            <a:r>
              <a:rPr lang="en-US" sz="975" dirty="0">
                <a:latin typeface="Calibri" pitchFamily="34" charset="0"/>
                <a:cs typeface="Arial" charset="0"/>
              </a:rPr>
              <a:t>®)</a:t>
            </a:r>
          </a:p>
        </p:txBody>
      </p:sp>
      <p:sp>
        <p:nvSpPr>
          <p:cNvPr id="80907" name="Rectangle 8"/>
          <p:cNvSpPr>
            <a:spLocks noChangeArrowheads="1"/>
          </p:cNvSpPr>
          <p:nvPr/>
        </p:nvSpPr>
        <p:spPr bwMode="auto">
          <a:xfrm>
            <a:off x="1537430" y="1120496"/>
            <a:ext cx="3315563" cy="227361"/>
          </a:xfrm>
          <a:prstGeom prst="rect">
            <a:avLst/>
          </a:prstGeom>
          <a:solidFill>
            <a:srgbClr val="33CC33"/>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125" dirty="0">
                <a:latin typeface="Calibri" pitchFamily="34" charset="0"/>
                <a:cs typeface="Arial" charset="0"/>
              </a:rPr>
              <a:t>Nucleoside Reverse Transcriptase Inhibitors (NRTIs)</a:t>
            </a:r>
          </a:p>
        </p:txBody>
      </p:sp>
      <p:sp>
        <p:nvSpPr>
          <p:cNvPr id="80898" name="Rectangle 11"/>
          <p:cNvSpPr>
            <a:spLocks noChangeArrowheads="1"/>
          </p:cNvSpPr>
          <p:nvPr/>
        </p:nvSpPr>
        <p:spPr bwMode="auto">
          <a:xfrm>
            <a:off x="1625100" y="4718332"/>
            <a:ext cx="3263020" cy="281061"/>
          </a:xfrm>
          <a:prstGeom prst="rect">
            <a:avLst/>
          </a:prstGeom>
          <a:solidFill>
            <a:srgbClr val="FF0000"/>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200" dirty="0">
                <a:latin typeface="Calibri" pitchFamily="34" charset="0"/>
                <a:cs typeface="Arial" charset="0"/>
              </a:rPr>
              <a:t>Integrase  Inhibitors (INSTIs)</a:t>
            </a:r>
          </a:p>
        </p:txBody>
      </p:sp>
      <p:sp>
        <p:nvSpPr>
          <p:cNvPr id="19" name="Rectangle 9"/>
          <p:cNvSpPr>
            <a:spLocks noChangeArrowheads="1"/>
          </p:cNvSpPr>
          <p:nvPr/>
        </p:nvSpPr>
        <p:spPr bwMode="auto">
          <a:xfrm>
            <a:off x="1622056" y="5814970"/>
            <a:ext cx="3298400" cy="281061"/>
          </a:xfrm>
          <a:prstGeom prst="rect">
            <a:avLst/>
          </a:prstGeom>
          <a:solidFill>
            <a:srgbClr val="CCCCFF"/>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200" dirty="0">
                <a:latin typeface="Calibri" pitchFamily="34" charset="0"/>
                <a:cs typeface="Arial" charset="0"/>
              </a:rPr>
              <a:t>Pharmacokinetic Enhancers “Boosters”</a:t>
            </a:r>
          </a:p>
        </p:txBody>
      </p:sp>
      <p:sp>
        <p:nvSpPr>
          <p:cNvPr id="20" name="Rectangle 10"/>
          <p:cNvSpPr>
            <a:spLocks noChangeArrowheads="1"/>
          </p:cNvSpPr>
          <p:nvPr/>
        </p:nvSpPr>
        <p:spPr bwMode="auto">
          <a:xfrm>
            <a:off x="1622057" y="6012427"/>
            <a:ext cx="3266063" cy="392415"/>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err="1">
                <a:latin typeface="Calibri" pitchFamily="34" charset="0"/>
                <a:cs typeface="Arial" charset="0"/>
              </a:rPr>
              <a:t>Cobicistat</a:t>
            </a:r>
            <a:r>
              <a:rPr lang="en-US" sz="975" dirty="0">
                <a:latin typeface="Calibri" pitchFamily="34" charset="0"/>
                <a:cs typeface="Arial" charset="0"/>
              </a:rPr>
              <a:t> (</a:t>
            </a:r>
            <a:r>
              <a:rPr lang="en-US" sz="975" dirty="0" err="1">
                <a:latin typeface="Calibri" pitchFamily="34" charset="0"/>
                <a:cs typeface="Arial" charset="0"/>
              </a:rPr>
              <a:t>cobi</a:t>
            </a:r>
            <a:r>
              <a:rPr lang="en-US" sz="975" dirty="0">
                <a:latin typeface="Calibri" pitchFamily="34" charset="0"/>
                <a:cs typeface="Arial" charset="0"/>
              </a:rPr>
              <a:t>) (</a:t>
            </a:r>
            <a:r>
              <a:rPr lang="en-US" sz="975" dirty="0" err="1">
                <a:latin typeface="Calibri" pitchFamily="34" charset="0"/>
                <a:cs typeface="Arial" charset="0"/>
              </a:rPr>
              <a:t>Tybost</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Ritonavir (r) (</a:t>
            </a:r>
            <a:r>
              <a:rPr lang="en-US" sz="975" dirty="0" err="1">
                <a:latin typeface="Calibri" pitchFamily="34" charset="0"/>
                <a:cs typeface="Arial" charset="0"/>
              </a:rPr>
              <a:t>Norvir</a:t>
            </a:r>
            <a:r>
              <a:rPr lang="en-US" sz="975" dirty="0">
                <a:latin typeface="Calibri" pitchFamily="34" charset="0"/>
                <a:cs typeface="Arial" charset="0"/>
              </a:rPr>
              <a:t>®)</a:t>
            </a:r>
          </a:p>
        </p:txBody>
      </p:sp>
      <p:sp>
        <p:nvSpPr>
          <p:cNvPr id="80899" name="Rectangle 12"/>
          <p:cNvSpPr>
            <a:spLocks noChangeArrowheads="1"/>
          </p:cNvSpPr>
          <p:nvPr/>
        </p:nvSpPr>
        <p:spPr bwMode="auto">
          <a:xfrm>
            <a:off x="1625100" y="4946991"/>
            <a:ext cx="2604576" cy="842538"/>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err="1">
                <a:latin typeface="Calibri" pitchFamily="34" charset="0"/>
                <a:cs typeface="Arial" charset="0"/>
              </a:rPr>
              <a:t>Bictegravir</a:t>
            </a:r>
            <a:r>
              <a:rPr lang="en-US" sz="975" dirty="0">
                <a:latin typeface="Calibri" pitchFamily="34" charset="0"/>
                <a:cs typeface="Arial" charset="0"/>
              </a:rPr>
              <a:t> (BIC)</a:t>
            </a:r>
          </a:p>
          <a:p>
            <a:pPr defTabSz="685983" fontAlgn="base">
              <a:spcBef>
                <a:spcPct val="0"/>
              </a:spcBef>
              <a:spcAft>
                <a:spcPct val="0"/>
              </a:spcAft>
              <a:defRPr/>
            </a:pPr>
            <a:r>
              <a:rPr lang="en-US" sz="975" dirty="0">
                <a:latin typeface="Calibri" pitchFamily="34" charset="0"/>
                <a:cs typeface="Arial" charset="0"/>
              </a:rPr>
              <a:t>Cabotegravir (CAB) (</a:t>
            </a:r>
            <a:r>
              <a:rPr lang="en-US" sz="975" dirty="0" err="1">
                <a:latin typeface="Calibri" pitchFamily="34" charset="0"/>
                <a:cs typeface="Arial" charset="0"/>
              </a:rPr>
              <a:t>Vocabria</a:t>
            </a:r>
            <a:r>
              <a:rPr lang="en-US" sz="975">
                <a:latin typeface="Calibri" pitchFamily="34" charset="0"/>
                <a:cs typeface="Arial" charset="0"/>
              </a:rPr>
              <a:t>®)</a:t>
            </a:r>
            <a:endParaRPr lang="en-US" sz="975" dirty="0">
              <a:latin typeface="Calibri" pitchFamily="34" charset="0"/>
              <a:cs typeface="Arial" charset="0"/>
            </a:endParaRPr>
          </a:p>
          <a:p>
            <a:pPr defTabSz="685983" fontAlgn="base">
              <a:spcBef>
                <a:spcPct val="0"/>
              </a:spcBef>
              <a:spcAft>
                <a:spcPct val="0"/>
              </a:spcAft>
              <a:defRPr/>
            </a:pPr>
            <a:r>
              <a:rPr lang="en-US" sz="975" dirty="0" err="1">
                <a:latin typeface="Calibri" pitchFamily="34" charset="0"/>
                <a:cs typeface="Arial" charset="0"/>
              </a:rPr>
              <a:t>Dolutegravir</a:t>
            </a:r>
            <a:r>
              <a:rPr lang="en-US" sz="975" dirty="0">
                <a:latin typeface="Calibri" pitchFamily="34" charset="0"/>
                <a:cs typeface="Arial" charset="0"/>
              </a:rPr>
              <a:t> (DTG) (</a:t>
            </a:r>
            <a:r>
              <a:rPr lang="en-US" sz="975" dirty="0" err="1">
                <a:latin typeface="Calibri" pitchFamily="34" charset="0"/>
                <a:cs typeface="Arial" charset="0"/>
              </a:rPr>
              <a:t>Tivicay</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Elvitegravir</a:t>
            </a:r>
            <a:r>
              <a:rPr lang="en-US" sz="975" dirty="0">
                <a:latin typeface="Calibri" pitchFamily="34" charset="0"/>
                <a:cs typeface="Arial" charset="0"/>
              </a:rPr>
              <a:t> (EVG)</a:t>
            </a:r>
          </a:p>
          <a:p>
            <a:pPr defTabSz="685983" fontAlgn="base">
              <a:spcBef>
                <a:spcPct val="0"/>
              </a:spcBef>
              <a:spcAft>
                <a:spcPct val="0"/>
              </a:spcAft>
              <a:defRPr/>
            </a:pPr>
            <a:r>
              <a:rPr lang="en-US" sz="975" dirty="0" err="1">
                <a:latin typeface="Calibri" pitchFamily="34" charset="0"/>
                <a:cs typeface="Arial" charset="0"/>
              </a:rPr>
              <a:t>Raltegravir</a:t>
            </a:r>
            <a:r>
              <a:rPr lang="en-US" sz="975" dirty="0">
                <a:latin typeface="Calibri" pitchFamily="34" charset="0"/>
                <a:cs typeface="Arial" charset="0"/>
              </a:rPr>
              <a:t> (RAL) (</a:t>
            </a:r>
            <a:r>
              <a:rPr lang="en-US" sz="975" dirty="0" err="1">
                <a:latin typeface="Calibri" pitchFamily="34" charset="0"/>
                <a:cs typeface="Arial" charset="0"/>
              </a:rPr>
              <a:t>Isentress</a:t>
            </a:r>
            <a:r>
              <a:rPr lang="en-US" sz="975" dirty="0">
                <a:latin typeface="Calibri" pitchFamily="34" charset="0"/>
                <a:cs typeface="Arial" charset="0"/>
              </a:rPr>
              <a:t>®)</a:t>
            </a:r>
          </a:p>
        </p:txBody>
      </p:sp>
      <p:sp>
        <p:nvSpPr>
          <p:cNvPr id="80903" name="Text Box 4"/>
          <p:cNvSpPr txBox="1">
            <a:spLocks noChangeArrowheads="1"/>
          </p:cNvSpPr>
          <p:nvPr/>
        </p:nvSpPr>
        <p:spPr bwMode="auto">
          <a:xfrm>
            <a:off x="1651759" y="3720568"/>
            <a:ext cx="2604576" cy="992579"/>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a:latin typeface="Calibri" pitchFamily="34" charset="0"/>
                <a:cs typeface="Arial" charset="0"/>
              </a:rPr>
              <a:t>Delavirdine (</a:t>
            </a:r>
            <a:r>
              <a:rPr lang="en-US" sz="975" dirty="0">
                <a:latin typeface="Calibri" pitchFamily="34" charset="0"/>
                <a:ea typeface="Arial Unicode MS" pitchFamily="34" charset="-128"/>
                <a:cs typeface="Arial Unicode MS" pitchFamily="34" charset="-128"/>
              </a:rPr>
              <a:t>DLV</a:t>
            </a:r>
            <a:r>
              <a:rPr lang="en-US" sz="975" dirty="0">
                <a:latin typeface="Calibri" pitchFamily="34" charset="0"/>
                <a:cs typeface="Arial" charset="0"/>
              </a:rPr>
              <a:t>) (</a:t>
            </a:r>
            <a:r>
              <a:rPr lang="en-US" sz="975" dirty="0" err="1">
                <a:latin typeface="Calibri" pitchFamily="34" charset="0"/>
                <a:cs typeface="Arial" charset="0"/>
              </a:rPr>
              <a:t>Rescriptor</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Doravirine</a:t>
            </a:r>
            <a:r>
              <a:rPr lang="en-US" sz="975" dirty="0">
                <a:latin typeface="Calibri" pitchFamily="34" charset="0"/>
                <a:cs typeface="Arial" charset="0"/>
              </a:rPr>
              <a:t> (DOR) (</a:t>
            </a:r>
            <a:r>
              <a:rPr lang="en-US" sz="975" dirty="0" err="1">
                <a:latin typeface="Calibri" pitchFamily="34" charset="0"/>
                <a:cs typeface="Arial" charset="0"/>
              </a:rPr>
              <a:t>Pifeltro</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Efavirenz (</a:t>
            </a:r>
            <a:r>
              <a:rPr lang="en-US" sz="975" dirty="0">
                <a:latin typeface="Calibri" pitchFamily="34" charset="0"/>
                <a:ea typeface="Arial Unicode MS" pitchFamily="34" charset="-128"/>
                <a:cs typeface="Arial Unicode MS" pitchFamily="34" charset="-128"/>
              </a:rPr>
              <a:t>EFV</a:t>
            </a:r>
            <a:r>
              <a:rPr lang="en-US" sz="975" dirty="0">
                <a:latin typeface="Calibri" pitchFamily="34" charset="0"/>
                <a:cs typeface="Arial" charset="0"/>
              </a:rPr>
              <a:t>) (</a:t>
            </a:r>
            <a:r>
              <a:rPr lang="en-US" sz="975" dirty="0" err="1">
                <a:latin typeface="Calibri" pitchFamily="34" charset="0"/>
                <a:cs typeface="Arial" charset="0"/>
              </a:rPr>
              <a:t>Sustiva</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Etravirine</a:t>
            </a:r>
            <a:r>
              <a:rPr lang="en-US" sz="975" dirty="0">
                <a:latin typeface="Calibri" pitchFamily="34" charset="0"/>
                <a:cs typeface="Arial" charset="0"/>
              </a:rPr>
              <a:t> (ETR) (</a:t>
            </a:r>
            <a:r>
              <a:rPr lang="en-US" sz="975" dirty="0" err="1">
                <a:latin typeface="Calibri" pitchFamily="34" charset="0"/>
                <a:cs typeface="Arial" charset="0"/>
              </a:rPr>
              <a:t>Intelence</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Nevirapine (NVP) (</a:t>
            </a:r>
            <a:r>
              <a:rPr lang="en-US" sz="975" dirty="0" err="1">
                <a:latin typeface="Calibri" pitchFamily="34" charset="0"/>
                <a:cs typeface="Arial" charset="0"/>
              </a:rPr>
              <a:t>Viramune</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Rilpivirine</a:t>
            </a:r>
            <a:r>
              <a:rPr lang="en-US" sz="975" dirty="0">
                <a:latin typeface="Calibri" pitchFamily="34" charset="0"/>
                <a:cs typeface="Arial" charset="0"/>
              </a:rPr>
              <a:t> (RPV) (</a:t>
            </a:r>
            <a:r>
              <a:rPr lang="en-US" sz="975" dirty="0" err="1">
                <a:latin typeface="Calibri" pitchFamily="34" charset="0"/>
                <a:cs typeface="Arial" charset="0"/>
              </a:rPr>
              <a:t>Edurant</a:t>
            </a:r>
            <a:r>
              <a:rPr lang="en-US" sz="975" dirty="0">
                <a:latin typeface="Calibri" pitchFamily="34" charset="0"/>
                <a:cs typeface="Arial" charset="0"/>
              </a:rPr>
              <a:t>®)</a:t>
            </a:r>
          </a:p>
        </p:txBody>
      </p:sp>
      <p:sp>
        <p:nvSpPr>
          <p:cNvPr id="80901" name="Title 1"/>
          <p:cNvSpPr>
            <a:spLocks noGrp="1"/>
          </p:cNvSpPr>
          <p:nvPr>
            <p:ph type="title"/>
          </p:nvPr>
        </p:nvSpPr>
        <p:spPr>
          <a:xfrm>
            <a:off x="3007508" y="11186"/>
            <a:ext cx="6173808" cy="879212"/>
          </a:xfrm>
        </p:spPr>
        <p:txBody>
          <a:bodyPr>
            <a:normAutofit/>
          </a:bodyPr>
          <a:lstStyle/>
          <a:p>
            <a:pPr algn="ctr" eaLnBrk="1" hangingPunct="1"/>
            <a:r>
              <a:rPr lang="en-US" sz="4000" dirty="0">
                <a:solidFill>
                  <a:srgbClr val="C00000"/>
                </a:solidFill>
              </a:rPr>
              <a:t>Antiretroviral Medications</a:t>
            </a:r>
          </a:p>
        </p:txBody>
      </p:sp>
      <p:sp>
        <p:nvSpPr>
          <p:cNvPr id="80897" name="Rectangle 12"/>
          <p:cNvSpPr>
            <a:spLocks noChangeArrowheads="1"/>
          </p:cNvSpPr>
          <p:nvPr/>
        </p:nvSpPr>
        <p:spPr bwMode="auto">
          <a:xfrm>
            <a:off x="7139360" y="4808841"/>
            <a:ext cx="2604576" cy="2042867"/>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a:latin typeface="Calibri" pitchFamily="34" charset="0"/>
                <a:cs typeface="Arial" charset="0"/>
              </a:rPr>
              <a:t>BIC/FTC/TAF (</a:t>
            </a:r>
            <a:r>
              <a:rPr lang="en-US" sz="975" dirty="0" err="1">
                <a:latin typeface="Calibri" pitchFamily="34" charset="0"/>
                <a:cs typeface="Arial" charset="0"/>
              </a:rPr>
              <a:t>Biktarvy</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DRV/</a:t>
            </a:r>
            <a:r>
              <a:rPr lang="en-US" sz="975" dirty="0" err="1">
                <a:latin typeface="Calibri" pitchFamily="34" charset="0"/>
                <a:cs typeface="Arial" charset="0"/>
              </a:rPr>
              <a:t>cobi</a:t>
            </a:r>
            <a:r>
              <a:rPr lang="en-US" sz="975" dirty="0">
                <a:latin typeface="Calibri" pitchFamily="34" charset="0"/>
                <a:cs typeface="Arial" charset="0"/>
              </a:rPr>
              <a:t>/FTC/TAF (</a:t>
            </a:r>
            <a:r>
              <a:rPr lang="en-US" sz="975" dirty="0" err="1">
                <a:latin typeface="Calibri" pitchFamily="34" charset="0"/>
                <a:cs typeface="Arial" charset="0"/>
              </a:rPr>
              <a:t>Symtuza</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DOR/3TC/TDF (</a:t>
            </a:r>
            <a:r>
              <a:rPr lang="en-US" sz="975" dirty="0" err="1">
                <a:latin typeface="Calibri" pitchFamily="34" charset="0"/>
                <a:cs typeface="Arial" charset="0"/>
              </a:rPr>
              <a:t>Delstrigo</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DTG/3TC/ABC (</a:t>
            </a:r>
            <a:r>
              <a:rPr lang="en-US" sz="975" dirty="0" err="1">
                <a:latin typeface="Calibri" pitchFamily="34" charset="0"/>
                <a:cs typeface="Arial" charset="0"/>
              </a:rPr>
              <a:t>Triumeq</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DTG/RPV (</a:t>
            </a:r>
            <a:r>
              <a:rPr lang="en-US" sz="975" dirty="0" err="1">
                <a:latin typeface="Calibri" pitchFamily="34" charset="0"/>
                <a:cs typeface="Arial" charset="0"/>
              </a:rPr>
              <a:t>Juluca</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DTG/3TC (</a:t>
            </a:r>
            <a:r>
              <a:rPr lang="en-US" sz="975" dirty="0" err="1">
                <a:latin typeface="Calibri" pitchFamily="34" charset="0"/>
                <a:cs typeface="Arial" charset="0"/>
              </a:rPr>
              <a:t>Dovato</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EFV/FTC/TDF (</a:t>
            </a:r>
            <a:r>
              <a:rPr lang="en-US" sz="975" dirty="0" err="1">
                <a:latin typeface="Calibri" pitchFamily="34" charset="0"/>
                <a:cs typeface="Arial" charset="0"/>
              </a:rPr>
              <a:t>Atripla</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EFV/3TC/TDF (</a:t>
            </a:r>
            <a:r>
              <a:rPr lang="en-US" sz="975" dirty="0" err="1">
                <a:latin typeface="Calibri" pitchFamily="34" charset="0"/>
                <a:cs typeface="Arial" charset="0"/>
              </a:rPr>
              <a:t>Symfi</a:t>
            </a:r>
            <a:r>
              <a:rPr lang="en-US" sz="975" dirty="0">
                <a:latin typeface="Calibri" pitchFamily="34" charset="0"/>
                <a:cs typeface="Arial" charset="0"/>
              </a:rPr>
              <a:t>® or </a:t>
            </a:r>
            <a:r>
              <a:rPr lang="en-US" sz="975" dirty="0" err="1">
                <a:latin typeface="Calibri" pitchFamily="34" charset="0"/>
                <a:cs typeface="Arial" charset="0"/>
              </a:rPr>
              <a:t>Symfi</a:t>
            </a:r>
            <a:r>
              <a:rPr lang="en-US" sz="975" dirty="0">
                <a:latin typeface="Calibri" pitchFamily="34" charset="0"/>
                <a:cs typeface="Arial" charset="0"/>
              </a:rPr>
              <a:t> Lo®)</a:t>
            </a:r>
          </a:p>
          <a:p>
            <a:pPr defTabSz="685983" fontAlgn="base">
              <a:spcBef>
                <a:spcPct val="0"/>
              </a:spcBef>
              <a:spcAft>
                <a:spcPct val="0"/>
              </a:spcAft>
              <a:defRPr/>
            </a:pPr>
            <a:r>
              <a:rPr lang="en-US" sz="975" dirty="0">
                <a:latin typeface="Calibri" pitchFamily="34" charset="0"/>
                <a:cs typeface="Arial" charset="0"/>
              </a:rPr>
              <a:t>EVG/</a:t>
            </a:r>
            <a:r>
              <a:rPr lang="en-US" sz="975" dirty="0" err="1">
                <a:latin typeface="Calibri" pitchFamily="34" charset="0"/>
                <a:cs typeface="Arial" charset="0"/>
              </a:rPr>
              <a:t>cobi</a:t>
            </a:r>
            <a:r>
              <a:rPr lang="en-US" sz="975" dirty="0">
                <a:latin typeface="Calibri" pitchFamily="34" charset="0"/>
                <a:cs typeface="Arial" charset="0"/>
              </a:rPr>
              <a:t>/FTC/TAF (</a:t>
            </a:r>
            <a:r>
              <a:rPr lang="en-US" sz="975" dirty="0" err="1">
                <a:latin typeface="Calibri" pitchFamily="34" charset="0"/>
                <a:cs typeface="Arial" charset="0"/>
              </a:rPr>
              <a:t>Genvoya</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EVG/</a:t>
            </a:r>
            <a:r>
              <a:rPr lang="en-US" sz="975" dirty="0" err="1">
                <a:latin typeface="Calibri" pitchFamily="34" charset="0"/>
                <a:cs typeface="Arial" charset="0"/>
              </a:rPr>
              <a:t>cobi</a:t>
            </a:r>
            <a:r>
              <a:rPr lang="en-US" sz="975" dirty="0">
                <a:latin typeface="Calibri" pitchFamily="34" charset="0"/>
                <a:cs typeface="Arial" charset="0"/>
              </a:rPr>
              <a:t>/FTC/TDF (</a:t>
            </a:r>
            <a:r>
              <a:rPr lang="en-US" sz="975" dirty="0" err="1">
                <a:latin typeface="Calibri" pitchFamily="34" charset="0"/>
                <a:cs typeface="Arial" charset="0"/>
              </a:rPr>
              <a:t>Stribild</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RPV/FTC/TAF (</a:t>
            </a:r>
            <a:r>
              <a:rPr lang="en-US" sz="975" dirty="0" err="1">
                <a:latin typeface="Calibri" pitchFamily="34" charset="0"/>
                <a:cs typeface="Arial" charset="0"/>
              </a:rPr>
              <a:t>Odefsey</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RPV/FTC/TDF (</a:t>
            </a:r>
            <a:r>
              <a:rPr lang="en-US" sz="975" dirty="0" err="1">
                <a:latin typeface="Calibri" pitchFamily="34" charset="0"/>
                <a:cs typeface="Arial" charset="0"/>
              </a:rPr>
              <a:t>Complera</a:t>
            </a:r>
            <a:r>
              <a:rPr lang="en-US" sz="975" dirty="0">
                <a:latin typeface="Calibri" pitchFamily="34" charset="0"/>
                <a:cs typeface="Arial" charset="0"/>
              </a:rPr>
              <a:t>®)</a:t>
            </a:r>
          </a:p>
          <a:p>
            <a:pPr defTabSz="685983" fontAlgn="base">
              <a:spcBef>
                <a:spcPct val="0"/>
              </a:spcBef>
              <a:spcAft>
                <a:spcPct val="0"/>
              </a:spcAft>
              <a:defRPr/>
            </a:pPr>
            <a:endParaRPr lang="en-US" sz="975" dirty="0">
              <a:latin typeface="Calibri" pitchFamily="34" charset="0"/>
              <a:cs typeface="Arial" charset="0"/>
            </a:endParaRPr>
          </a:p>
        </p:txBody>
      </p:sp>
      <p:sp>
        <p:nvSpPr>
          <p:cNvPr id="12" name="Rectangle 11"/>
          <p:cNvSpPr>
            <a:spLocks noChangeArrowheads="1"/>
          </p:cNvSpPr>
          <p:nvPr/>
        </p:nvSpPr>
        <p:spPr bwMode="auto">
          <a:xfrm>
            <a:off x="7139360" y="4580179"/>
            <a:ext cx="3400190" cy="227362"/>
          </a:xfrm>
          <a:prstGeom prst="rect">
            <a:avLst/>
          </a:prstGeom>
          <a:solidFill>
            <a:schemeClr val="accent4">
              <a:lumMod val="60000"/>
              <a:lumOff val="40000"/>
            </a:schemeClr>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200" dirty="0">
                <a:latin typeface="Calibri" pitchFamily="34" charset="0"/>
                <a:cs typeface="Arial" charset="0"/>
              </a:rPr>
              <a:t>Single Tablet Regimens</a:t>
            </a:r>
          </a:p>
        </p:txBody>
      </p:sp>
      <p:sp>
        <p:nvSpPr>
          <p:cNvPr id="80904" name="Text Box 5"/>
          <p:cNvSpPr txBox="1">
            <a:spLocks noChangeArrowheads="1"/>
          </p:cNvSpPr>
          <p:nvPr/>
        </p:nvSpPr>
        <p:spPr bwMode="auto">
          <a:xfrm>
            <a:off x="7129835" y="1142405"/>
            <a:ext cx="3315563" cy="227361"/>
          </a:xfrm>
          <a:prstGeom prst="rect">
            <a:avLst/>
          </a:prstGeom>
          <a:solidFill>
            <a:srgbClr val="FF9900"/>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200" dirty="0">
                <a:latin typeface="Calibri" pitchFamily="34" charset="0"/>
                <a:cs typeface="Arial" charset="0"/>
              </a:rPr>
              <a:t>Protease Inhibitors (PIs)</a:t>
            </a:r>
          </a:p>
        </p:txBody>
      </p:sp>
      <p:sp>
        <p:nvSpPr>
          <p:cNvPr id="7" name="Text Box 6"/>
          <p:cNvSpPr txBox="1">
            <a:spLocks noChangeArrowheads="1"/>
          </p:cNvSpPr>
          <p:nvPr/>
        </p:nvSpPr>
        <p:spPr bwMode="auto">
          <a:xfrm>
            <a:off x="7147698" y="1304086"/>
            <a:ext cx="2907072" cy="1892826"/>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strike="sngStrike" dirty="0" err="1">
                <a:latin typeface="Calibri" pitchFamily="34" charset="0"/>
                <a:cs typeface="Arial" charset="0"/>
              </a:rPr>
              <a:t>Amprenavir</a:t>
            </a:r>
            <a:r>
              <a:rPr lang="en-US" sz="975" strike="sngStrike" dirty="0">
                <a:latin typeface="Calibri" pitchFamily="34" charset="0"/>
                <a:cs typeface="Arial" charset="0"/>
              </a:rPr>
              <a:t> (APV) (</a:t>
            </a:r>
            <a:r>
              <a:rPr lang="en-US" sz="975" strike="sngStrike" dirty="0" err="1">
                <a:latin typeface="Calibri" pitchFamily="34" charset="0"/>
                <a:cs typeface="Arial" charset="0"/>
              </a:rPr>
              <a:t>Agenerase</a:t>
            </a:r>
            <a:r>
              <a:rPr lang="en-US" sz="975" strike="sngStrike" dirty="0">
                <a:latin typeface="Calibri" pitchFamily="34" charset="0"/>
                <a:cs typeface="Arial" charset="0"/>
              </a:rPr>
              <a:t>®) </a:t>
            </a:r>
            <a:r>
              <a:rPr lang="en-US" sz="975" i="1" dirty="0">
                <a:latin typeface="Calibri" pitchFamily="34" charset="0"/>
                <a:cs typeface="Arial" charset="0"/>
              </a:rPr>
              <a:t>discontinued 2004</a:t>
            </a:r>
          </a:p>
          <a:p>
            <a:pPr defTabSz="685983" fontAlgn="base">
              <a:spcBef>
                <a:spcPct val="0"/>
              </a:spcBef>
              <a:spcAft>
                <a:spcPct val="0"/>
              </a:spcAft>
              <a:defRPr/>
            </a:pPr>
            <a:r>
              <a:rPr lang="en-US" sz="975" dirty="0" err="1">
                <a:latin typeface="Calibri" pitchFamily="34" charset="0"/>
                <a:cs typeface="Arial" charset="0"/>
              </a:rPr>
              <a:t>Atazanavir</a:t>
            </a:r>
            <a:r>
              <a:rPr lang="en-US" sz="975" dirty="0">
                <a:latin typeface="Calibri" pitchFamily="34" charset="0"/>
                <a:cs typeface="Arial" charset="0"/>
              </a:rPr>
              <a:t> (ATV) (</a:t>
            </a:r>
            <a:r>
              <a:rPr lang="en-US" sz="975" dirty="0" err="1">
                <a:latin typeface="Calibri" pitchFamily="34" charset="0"/>
                <a:cs typeface="Arial" charset="0"/>
              </a:rPr>
              <a:t>Reyataz</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Atazanavir</a:t>
            </a:r>
            <a:r>
              <a:rPr lang="en-US" sz="975" dirty="0">
                <a:latin typeface="Calibri" pitchFamily="34" charset="0"/>
                <a:cs typeface="Arial" charset="0"/>
              </a:rPr>
              <a:t>/</a:t>
            </a:r>
            <a:r>
              <a:rPr lang="en-US" sz="975" dirty="0" err="1">
                <a:latin typeface="Calibri" pitchFamily="34" charset="0"/>
                <a:cs typeface="Arial" charset="0"/>
              </a:rPr>
              <a:t>cobicistat</a:t>
            </a:r>
            <a:r>
              <a:rPr lang="en-US" sz="975" dirty="0">
                <a:latin typeface="Calibri" pitchFamily="34" charset="0"/>
                <a:cs typeface="Arial" charset="0"/>
              </a:rPr>
              <a:t> (ATV/c) (</a:t>
            </a:r>
            <a:r>
              <a:rPr lang="en-US" sz="975" dirty="0" err="1">
                <a:latin typeface="Calibri" pitchFamily="34" charset="0"/>
                <a:cs typeface="Arial" charset="0"/>
              </a:rPr>
              <a:t>Evotaz</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Darunavir</a:t>
            </a:r>
            <a:r>
              <a:rPr lang="en-US" sz="975" dirty="0">
                <a:latin typeface="Calibri" pitchFamily="34" charset="0"/>
                <a:cs typeface="Arial" charset="0"/>
              </a:rPr>
              <a:t> (DRV) (</a:t>
            </a:r>
            <a:r>
              <a:rPr lang="en-US" sz="975" dirty="0" err="1">
                <a:latin typeface="Calibri" pitchFamily="34" charset="0"/>
                <a:cs typeface="Arial" charset="0"/>
              </a:rPr>
              <a:t>Prezista</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Darunavir</a:t>
            </a:r>
            <a:r>
              <a:rPr lang="en-US" sz="975" dirty="0">
                <a:latin typeface="Calibri" pitchFamily="34" charset="0"/>
                <a:cs typeface="Arial" charset="0"/>
              </a:rPr>
              <a:t>/</a:t>
            </a:r>
            <a:r>
              <a:rPr lang="en-US" sz="975" dirty="0" err="1">
                <a:latin typeface="Calibri" pitchFamily="34" charset="0"/>
                <a:cs typeface="Arial" charset="0"/>
              </a:rPr>
              <a:t>cobicistat</a:t>
            </a:r>
            <a:r>
              <a:rPr lang="en-US" sz="975" dirty="0">
                <a:latin typeface="Calibri" pitchFamily="34" charset="0"/>
                <a:cs typeface="Arial" charset="0"/>
              </a:rPr>
              <a:t> (DRV/c) (</a:t>
            </a:r>
            <a:r>
              <a:rPr lang="en-US" sz="975" dirty="0" err="1">
                <a:latin typeface="Calibri" pitchFamily="34" charset="0"/>
                <a:cs typeface="Arial" charset="0"/>
              </a:rPr>
              <a:t>Prezcobix</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Fosamprenavir</a:t>
            </a:r>
            <a:r>
              <a:rPr lang="en-US" sz="975" dirty="0">
                <a:latin typeface="Calibri" pitchFamily="34" charset="0"/>
                <a:cs typeface="Arial" charset="0"/>
              </a:rPr>
              <a:t> (FPV) (</a:t>
            </a:r>
            <a:r>
              <a:rPr lang="en-US" sz="975" dirty="0" err="1">
                <a:latin typeface="Calibri" pitchFamily="34" charset="0"/>
                <a:cs typeface="Arial" charset="0"/>
              </a:rPr>
              <a:t>Lexiva</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Indinavir</a:t>
            </a:r>
            <a:r>
              <a:rPr lang="en-US" sz="975" dirty="0">
                <a:latin typeface="Calibri" pitchFamily="34" charset="0"/>
                <a:cs typeface="Arial" charset="0"/>
              </a:rPr>
              <a:t> (IDV) (</a:t>
            </a:r>
            <a:r>
              <a:rPr lang="en-US" sz="975" dirty="0" err="1">
                <a:latin typeface="Calibri" pitchFamily="34" charset="0"/>
                <a:cs typeface="Arial" charset="0"/>
              </a:rPr>
              <a:t>Crixivan</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Lopinavir</a:t>
            </a:r>
            <a:r>
              <a:rPr lang="en-US" sz="975" dirty="0">
                <a:latin typeface="Calibri" pitchFamily="34" charset="0"/>
                <a:cs typeface="Arial" charset="0"/>
              </a:rPr>
              <a:t>/ritonavir (LPV/r) (</a:t>
            </a:r>
            <a:r>
              <a:rPr lang="en-US" sz="975" dirty="0" err="1">
                <a:latin typeface="Calibri" pitchFamily="34" charset="0"/>
                <a:cs typeface="Arial" charset="0"/>
              </a:rPr>
              <a:t>Kaletra</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Nelfinavir</a:t>
            </a:r>
            <a:r>
              <a:rPr lang="en-US" sz="975" dirty="0">
                <a:latin typeface="Calibri" pitchFamily="34" charset="0"/>
                <a:cs typeface="Arial" charset="0"/>
              </a:rPr>
              <a:t> (NFV) (</a:t>
            </a:r>
            <a:r>
              <a:rPr lang="en-US" sz="975" dirty="0" err="1">
                <a:latin typeface="Calibri" pitchFamily="34" charset="0"/>
                <a:cs typeface="Arial" charset="0"/>
              </a:rPr>
              <a:t>Viracept</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Ritonavir</a:t>
            </a:r>
            <a:r>
              <a:rPr lang="en-US" sz="975" dirty="0">
                <a:latin typeface="Calibri" pitchFamily="34" charset="0"/>
                <a:cs typeface="Arial" charset="0"/>
              </a:rPr>
              <a:t> (RTV) (</a:t>
            </a:r>
            <a:r>
              <a:rPr lang="en-US" sz="975" dirty="0" err="1">
                <a:latin typeface="Calibri" pitchFamily="34" charset="0"/>
                <a:cs typeface="Arial" charset="0"/>
              </a:rPr>
              <a:t>Norvir</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Saquinavir</a:t>
            </a:r>
            <a:r>
              <a:rPr lang="en-US" sz="975" dirty="0">
                <a:latin typeface="Calibri" pitchFamily="34" charset="0"/>
                <a:cs typeface="Arial" charset="0"/>
              </a:rPr>
              <a:t> (SQV) (</a:t>
            </a:r>
            <a:r>
              <a:rPr lang="en-US" sz="975" dirty="0" err="1">
                <a:latin typeface="Calibri" pitchFamily="34" charset="0"/>
                <a:cs typeface="Arial" charset="0"/>
              </a:rPr>
              <a:t>Invirase</a:t>
            </a:r>
            <a:r>
              <a:rPr lang="en-US" sz="975" dirty="0">
                <a:latin typeface="Calibri" pitchFamily="34" charset="0"/>
                <a:cs typeface="Arial" charset="0"/>
              </a:rPr>
              <a:t>®)</a:t>
            </a:r>
          </a:p>
          <a:p>
            <a:pPr defTabSz="685983" fontAlgn="base">
              <a:spcBef>
                <a:spcPct val="0"/>
              </a:spcBef>
              <a:spcAft>
                <a:spcPct val="0"/>
              </a:spcAft>
              <a:defRPr/>
            </a:pPr>
            <a:r>
              <a:rPr lang="en-US" sz="975" dirty="0" err="1">
                <a:latin typeface="Calibri" pitchFamily="34" charset="0"/>
                <a:cs typeface="Arial" charset="0"/>
              </a:rPr>
              <a:t>Tipranavir</a:t>
            </a:r>
            <a:r>
              <a:rPr lang="en-US" sz="975" dirty="0">
                <a:latin typeface="Calibri" pitchFamily="34" charset="0"/>
                <a:cs typeface="Arial" charset="0"/>
              </a:rPr>
              <a:t> (TPV) (</a:t>
            </a:r>
            <a:r>
              <a:rPr lang="en-US" sz="975" dirty="0" err="1">
                <a:latin typeface="Calibri" pitchFamily="34" charset="0"/>
                <a:cs typeface="Arial" charset="0"/>
              </a:rPr>
              <a:t>Aptivus</a:t>
            </a:r>
            <a:r>
              <a:rPr lang="en-US" sz="975" dirty="0">
                <a:latin typeface="Calibri" pitchFamily="34" charset="0"/>
                <a:cs typeface="Arial" charset="0"/>
              </a:rPr>
              <a:t>®)</a:t>
            </a:r>
          </a:p>
        </p:txBody>
      </p:sp>
      <p:sp>
        <p:nvSpPr>
          <p:cNvPr id="80908" name="Rectangle 9"/>
          <p:cNvSpPr>
            <a:spLocks noChangeArrowheads="1"/>
          </p:cNvSpPr>
          <p:nvPr/>
        </p:nvSpPr>
        <p:spPr bwMode="auto">
          <a:xfrm>
            <a:off x="7129834" y="3201385"/>
            <a:ext cx="3409716" cy="227362"/>
          </a:xfrm>
          <a:prstGeom prst="rect">
            <a:avLst/>
          </a:prstGeom>
          <a:solidFill>
            <a:srgbClr val="FFFF00"/>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200" dirty="0">
                <a:latin typeface="Calibri" pitchFamily="34" charset="0"/>
                <a:cs typeface="Arial" charset="0"/>
              </a:rPr>
              <a:t>Entry Inhibitors</a:t>
            </a:r>
          </a:p>
        </p:txBody>
      </p:sp>
      <p:sp>
        <p:nvSpPr>
          <p:cNvPr id="80909" name="Rectangle 10"/>
          <p:cNvSpPr>
            <a:spLocks noChangeArrowheads="1"/>
          </p:cNvSpPr>
          <p:nvPr/>
        </p:nvSpPr>
        <p:spPr bwMode="auto">
          <a:xfrm>
            <a:off x="7139360" y="3355182"/>
            <a:ext cx="2815371" cy="692497"/>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err="1">
                <a:latin typeface="Calibri" pitchFamily="34" charset="0"/>
                <a:cs typeface="Arial" charset="0"/>
              </a:rPr>
              <a:t>Enfuvirtide</a:t>
            </a:r>
            <a:r>
              <a:rPr lang="en-US" sz="975" dirty="0">
                <a:latin typeface="Calibri" pitchFamily="34" charset="0"/>
                <a:cs typeface="Arial" charset="0"/>
              </a:rPr>
              <a:t> (ENF, T20) (</a:t>
            </a:r>
            <a:r>
              <a:rPr lang="en-US" sz="975" dirty="0" err="1">
                <a:latin typeface="Calibri" pitchFamily="34" charset="0"/>
                <a:cs typeface="Arial" charset="0"/>
              </a:rPr>
              <a:t>Fuzeon</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Fostemsavir (</a:t>
            </a:r>
            <a:r>
              <a:rPr lang="en-US" sz="975" dirty="0" err="1">
                <a:latin typeface="Calibri" pitchFamily="34" charset="0"/>
                <a:cs typeface="Arial" charset="0"/>
              </a:rPr>
              <a:t>Rukobia</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Ibalizumab (</a:t>
            </a:r>
            <a:r>
              <a:rPr lang="en-US" sz="975" dirty="0" err="1">
                <a:latin typeface="Calibri" pitchFamily="34" charset="0"/>
                <a:cs typeface="Arial" charset="0"/>
              </a:rPr>
              <a:t>Trogarzo</a:t>
            </a:r>
            <a:r>
              <a:rPr lang="en-US" sz="975" dirty="0">
                <a:latin typeface="Calibri" pitchFamily="34" charset="0"/>
                <a:cs typeface="Arial" charset="0"/>
              </a:rPr>
              <a:t>®)</a:t>
            </a:r>
          </a:p>
          <a:p>
            <a:pPr defTabSz="685983" fontAlgn="base">
              <a:spcBef>
                <a:spcPct val="0"/>
              </a:spcBef>
              <a:spcAft>
                <a:spcPct val="0"/>
              </a:spcAft>
              <a:defRPr/>
            </a:pPr>
            <a:r>
              <a:rPr lang="en-US" sz="975" dirty="0">
                <a:latin typeface="Calibri" pitchFamily="34" charset="0"/>
                <a:cs typeface="Arial" charset="0"/>
              </a:rPr>
              <a:t>Maraviroc (MVC) (</a:t>
            </a:r>
            <a:r>
              <a:rPr lang="en-US" sz="975" dirty="0" err="1">
                <a:latin typeface="Calibri" pitchFamily="34" charset="0"/>
                <a:cs typeface="Arial" charset="0"/>
              </a:rPr>
              <a:t>Selzentry</a:t>
            </a:r>
            <a:r>
              <a:rPr lang="en-US" sz="975" dirty="0">
                <a:latin typeface="Calibri" pitchFamily="34" charset="0"/>
                <a:cs typeface="Arial" charset="0"/>
              </a:rPr>
              <a:t>®)</a:t>
            </a:r>
          </a:p>
        </p:txBody>
      </p:sp>
      <p:sp>
        <p:nvSpPr>
          <p:cNvPr id="17" name="Rectangle 12">
            <a:extLst>
              <a:ext uri="{FF2B5EF4-FFF2-40B4-BE49-F238E27FC236}">
                <a16:creationId xmlns:a16="http://schemas.microsoft.com/office/drawing/2014/main" id="{B6D2314D-8720-4B79-8367-CA4F8426654D}"/>
              </a:ext>
            </a:extLst>
          </p:cNvPr>
          <p:cNvSpPr>
            <a:spLocks noChangeArrowheads="1"/>
          </p:cNvSpPr>
          <p:nvPr/>
        </p:nvSpPr>
        <p:spPr bwMode="auto">
          <a:xfrm>
            <a:off x="8745717" y="5525865"/>
            <a:ext cx="2604576" cy="242374"/>
          </a:xfrm>
          <a:prstGeom prst="rect">
            <a:avLst/>
          </a:prstGeom>
          <a:noFill/>
          <a:ln w="12700">
            <a:noFill/>
            <a:miter lim="800000"/>
            <a:headEnd type="none" w="sm" len="sm"/>
            <a:tailEnd type="none" w="sm" len="sm"/>
          </a:ln>
        </p:spPr>
        <p:txBody>
          <a:bodyPr wrap="square">
            <a:spAutoFit/>
          </a:bodyPr>
          <a:lstStyle/>
          <a:p>
            <a:pPr defTabSz="685983" fontAlgn="base">
              <a:spcBef>
                <a:spcPct val="0"/>
              </a:spcBef>
              <a:spcAft>
                <a:spcPct val="0"/>
              </a:spcAft>
              <a:defRPr/>
            </a:pPr>
            <a:r>
              <a:rPr lang="en-US" sz="975" dirty="0">
                <a:latin typeface="Calibri" pitchFamily="34" charset="0"/>
                <a:cs typeface="Arial" charset="0"/>
              </a:rPr>
              <a:t>CAB/RPV (</a:t>
            </a:r>
            <a:r>
              <a:rPr lang="en-US" sz="975" dirty="0" err="1">
                <a:latin typeface="Calibri" pitchFamily="34" charset="0"/>
                <a:cs typeface="Arial" charset="0"/>
              </a:rPr>
              <a:t>Cabenuva</a:t>
            </a:r>
            <a:r>
              <a:rPr lang="en-US" sz="975" dirty="0">
                <a:latin typeface="Calibri" pitchFamily="34" charset="0"/>
                <a:cs typeface="Arial" charset="0"/>
              </a:rPr>
              <a:t>®)</a:t>
            </a:r>
          </a:p>
        </p:txBody>
      </p:sp>
      <p:sp>
        <p:nvSpPr>
          <p:cNvPr id="18" name="Rectangle 17">
            <a:extLst>
              <a:ext uri="{FF2B5EF4-FFF2-40B4-BE49-F238E27FC236}">
                <a16:creationId xmlns:a16="http://schemas.microsoft.com/office/drawing/2014/main" id="{3C4206B9-FEB0-4970-92F4-DEDDD25286B0}"/>
              </a:ext>
            </a:extLst>
          </p:cNvPr>
          <p:cNvSpPr>
            <a:spLocks noChangeArrowheads="1"/>
          </p:cNvSpPr>
          <p:nvPr/>
        </p:nvSpPr>
        <p:spPr bwMode="auto">
          <a:xfrm>
            <a:off x="8745716" y="5275433"/>
            <a:ext cx="1913905" cy="285005"/>
          </a:xfrm>
          <a:prstGeom prst="rect">
            <a:avLst/>
          </a:prstGeom>
          <a:solidFill>
            <a:schemeClr val="accent1">
              <a:lumMod val="60000"/>
              <a:lumOff val="40000"/>
            </a:schemeClr>
          </a:solidFill>
          <a:ln w="28575">
            <a:solidFill>
              <a:schemeClr val="bg1"/>
            </a:solidFill>
            <a:miter lim="800000"/>
            <a:headEnd type="none" w="sm" len="sm"/>
            <a:tailEnd type="none" w="sm" len="sm"/>
          </a:ln>
        </p:spPr>
        <p:txBody>
          <a:bodyPr/>
          <a:lstStyle/>
          <a:p>
            <a:pPr defTabSz="685983" fontAlgn="base">
              <a:spcBef>
                <a:spcPct val="0"/>
              </a:spcBef>
              <a:spcAft>
                <a:spcPct val="0"/>
              </a:spcAft>
              <a:defRPr/>
            </a:pPr>
            <a:r>
              <a:rPr lang="en-US" sz="1200" dirty="0">
                <a:latin typeface="Calibri" pitchFamily="34" charset="0"/>
                <a:cs typeface="Arial" charset="0"/>
              </a:rPr>
              <a:t>Long-Acting Injectable ART</a:t>
            </a:r>
          </a:p>
        </p:txBody>
      </p:sp>
      <p:sp>
        <p:nvSpPr>
          <p:cNvPr id="2" name="Rectangle 12">
            <a:extLst>
              <a:ext uri="{FF2B5EF4-FFF2-40B4-BE49-F238E27FC236}">
                <a16:creationId xmlns:a16="http://schemas.microsoft.com/office/drawing/2014/main" id="{C2B37D75-D6E9-3DC6-983E-35B4CBAE5EED}"/>
              </a:ext>
            </a:extLst>
          </p:cNvPr>
          <p:cNvSpPr>
            <a:spLocks noChangeArrowheads="1"/>
          </p:cNvSpPr>
          <p:nvPr/>
        </p:nvSpPr>
        <p:spPr bwMode="auto">
          <a:xfrm>
            <a:off x="7162611" y="4253475"/>
            <a:ext cx="2527069" cy="243143"/>
          </a:xfrm>
          <a:prstGeom prst="rect">
            <a:avLst/>
          </a:prstGeom>
          <a:noFill/>
          <a:ln w="12700">
            <a:noFill/>
            <a:miter lim="800000"/>
            <a:headEnd type="none" w="sm" len="sm"/>
            <a:tailEnd type="none" w="sm" len="sm"/>
          </a:ln>
        </p:spPr>
        <p:txBody>
          <a:bodyPr wrap="square">
            <a:spAutoFit/>
          </a:bodyPr>
          <a:lstStyle/>
          <a:p>
            <a:pPr defTabSz="514624" fontAlgn="base">
              <a:spcBef>
                <a:spcPct val="0"/>
              </a:spcBef>
              <a:spcAft>
                <a:spcPct val="0"/>
              </a:spcAft>
              <a:defRPr/>
            </a:pPr>
            <a:r>
              <a:rPr lang="en-US" sz="980" dirty="0" err="1">
                <a:latin typeface="Calibri" pitchFamily="34" charset="0"/>
                <a:cs typeface="Arial" charset="0"/>
              </a:rPr>
              <a:t>Lenacapavir</a:t>
            </a:r>
            <a:r>
              <a:rPr lang="en-US" sz="980" dirty="0">
                <a:latin typeface="Calibri" pitchFamily="34" charset="0"/>
                <a:cs typeface="Arial" charset="0"/>
              </a:rPr>
              <a:t> (LEN) (</a:t>
            </a:r>
            <a:r>
              <a:rPr lang="en-US" sz="980" dirty="0" err="1">
                <a:latin typeface="Calibri" pitchFamily="34" charset="0"/>
                <a:cs typeface="Arial" charset="0"/>
              </a:rPr>
              <a:t>Sunlenca</a:t>
            </a:r>
            <a:r>
              <a:rPr lang="en-US" sz="980" dirty="0">
                <a:latin typeface="Calibri" pitchFamily="34" charset="0"/>
                <a:cs typeface="Arial" charset="0"/>
              </a:rPr>
              <a:t>®)</a:t>
            </a:r>
          </a:p>
        </p:txBody>
      </p:sp>
      <p:sp>
        <p:nvSpPr>
          <p:cNvPr id="3" name="Rectangle 2">
            <a:extLst>
              <a:ext uri="{FF2B5EF4-FFF2-40B4-BE49-F238E27FC236}">
                <a16:creationId xmlns:a16="http://schemas.microsoft.com/office/drawing/2014/main" id="{9CC33935-2278-D65D-7B33-1F19DCF86BD9}"/>
              </a:ext>
            </a:extLst>
          </p:cNvPr>
          <p:cNvSpPr>
            <a:spLocks noChangeArrowheads="1"/>
          </p:cNvSpPr>
          <p:nvPr/>
        </p:nvSpPr>
        <p:spPr bwMode="auto">
          <a:xfrm>
            <a:off x="7162610" y="4051112"/>
            <a:ext cx="3334904" cy="244785"/>
          </a:xfrm>
          <a:prstGeom prst="rect">
            <a:avLst/>
          </a:prstGeom>
          <a:solidFill>
            <a:schemeClr val="accent6">
              <a:lumMod val="40000"/>
              <a:lumOff val="60000"/>
            </a:schemeClr>
          </a:solidFill>
          <a:ln w="28575">
            <a:solidFill>
              <a:schemeClr val="bg1"/>
            </a:solidFill>
            <a:miter lim="800000"/>
            <a:headEnd type="none" w="sm" len="sm"/>
            <a:tailEnd type="none" w="sm" len="sm"/>
          </a:ln>
        </p:spPr>
        <p:txBody>
          <a:bodyPr/>
          <a:lstStyle/>
          <a:p>
            <a:pPr defTabSz="514624" fontAlgn="base">
              <a:spcBef>
                <a:spcPct val="0"/>
              </a:spcBef>
              <a:spcAft>
                <a:spcPct val="0"/>
              </a:spcAft>
              <a:defRPr/>
            </a:pPr>
            <a:r>
              <a:rPr lang="en-US" sz="1200" dirty="0">
                <a:latin typeface="Calibri" pitchFamily="34" charset="0"/>
                <a:cs typeface="Arial" charset="0"/>
              </a:rPr>
              <a:t>Capsid Inhibitor</a:t>
            </a:r>
          </a:p>
        </p:txBody>
      </p:sp>
    </p:spTree>
    <p:custDataLst>
      <p:tags r:id="rId1"/>
    </p:custDataLst>
    <p:extLst>
      <p:ext uri="{BB962C8B-B14F-4D97-AF65-F5344CB8AC3E}">
        <p14:creationId xmlns:p14="http://schemas.microsoft.com/office/powerpoint/2010/main" val="3686910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9131-B600-895C-547B-88082A47DFFB}"/>
              </a:ext>
            </a:extLst>
          </p:cNvPr>
          <p:cNvSpPr>
            <a:spLocks noGrp="1"/>
          </p:cNvSpPr>
          <p:nvPr>
            <p:ph type="title"/>
          </p:nvPr>
        </p:nvSpPr>
        <p:spPr/>
        <p:txBody>
          <a:bodyPr/>
          <a:lstStyle/>
          <a:p>
            <a:r>
              <a:rPr lang="en-US" dirty="0"/>
              <a:t>Initial HIV Management Principles</a:t>
            </a:r>
          </a:p>
        </p:txBody>
      </p:sp>
      <p:sp>
        <p:nvSpPr>
          <p:cNvPr id="3" name="Text Placeholder 2">
            <a:extLst>
              <a:ext uri="{FF2B5EF4-FFF2-40B4-BE49-F238E27FC236}">
                <a16:creationId xmlns:a16="http://schemas.microsoft.com/office/drawing/2014/main" id="{EC2E5D46-E3CB-7C46-89FF-DEC1BB21AC01}"/>
              </a:ext>
            </a:extLst>
          </p:cNvPr>
          <p:cNvSpPr>
            <a:spLocks noGrp="1"/>
          </p:cNvSpPr>
          <p:nvPr>
            <p:ph type="body" sz="quarter" idx="11"/>
          </p:nvPr>
        </p:nvSpPr>
        <p:spPr/>
        <p:txBody>
          <a:bodyPr>
            <a:normAutofit/>
          </a:bodyPr>
          <a:lstStyle/>
          <a:p>
            <a:pPr marL="690377" indent="-342900">
              <a:buFont typeface="Arial" panose="020B0604020202020204" pitchFamily="34" charset="0"/>
              <a:buChar char="•"/>
            </a:pPr>
            <a:r>
              <a:rPr lang="en-US" dirty="0"/>
              <a:t>Initiate ART with 1 of 3 types of regimens</a:t>
            </a:r>
          </a:p>
          <a:p>
            <a:pPr marL="690377" indent="-342900">
              <a:buFont typeface="Arial" panose="020B0604020202020204" pitchFamily="34" charset="0"/>
              <a:buChar char="•"/>
            </a:pPr>
            <a:r>
              <a:rPr lang="en-US" dirty="0"/>
              <a:t>Most regimens should include 2 NRTIs plus 1 drug from a separate class:</a:t>
            </a:r>
          </a:p>
          <a:p>
            <a:pPr marL="1019567" lvl="2" indent="-342900">
              <a:buFont typeface="Arial" panose="020B0604020202020204" pitchFamily="34" charset="0"/>
              <a:buChar char="•"/>
            </a:pPr>
            <a:r>
              <a:rPr lang="en-US" dirty="0"/>
              <a:t>1-2 NRTIs + 1 INSTI*</a:t>
            </a:r>
          </a:p>
          <a:p>
            <a:pPr marL="1019567" lvl="2" indent="-342900">
              <a:buFont typeface="Arial" panose="020B0604020202020204" pitchFamily="34" charset="0"/>
              <a:buChar char="•"/>
            </a:pPr>
            <a:r>
              <a:rPr lang="en-US" dirty="0">
                <a:solidFill>
                  <a:schemeClr val="bg1">
                    <a:lumMod val="50000"/>
                  </a:schemeClr>
                </a:solidFill>
              </a:rPr>
              <a:t>2 NRTIs + 1 PI (boosted PI)</a:t>
            </a:r>
            <a:r>
              <a:rPr lang="en-US" baseline="30000" dirty="0">
                <a:solidFill>
                  <a:schemeClr val="bg1">
                    <a:lumMod val="50000"/>
                  </a:schemeClr>
                </a:solidFill>
              </a:rPr>
              <a:t>†</a:t>
            </a:r>
            <a:endParaRPr lang="en-US" dirty="0">
              <a:solidFill>
                <a:schemeClr val="bg1">
                  <a:lumMod val="50000"/>
                </a:schemeClr>
              </a:solidFill>
            </a:endParaRPr>
          </a:p>
          <a:p>
            <a:pPr marL="1019567" lvl="2" indent="-342900">
              <a:buFont typeface="Arial" panose="020B0604020202020204" pitchFamily="34" charset="0"/>
              <a:buChar char="•"/>
            </a:pPr>
            <a:r>
              <a:rPr lang="en-US" dirty="0">
                <a:solidFill>
                  <a:schemeClr val="bg1">
                    <a:lumMod val="50000"/>
                  </a:schemeClr>
                </a:solidFill>
              </a:rPr>
              <a:t>2 NRTIs + 1 NNRTI</a:t>
            </a:r>
            <a:r>
              <a:rPr lang="en-US" baseline="30000" dirty="0">
                <a:solidFill>
                  <a:schemeClr val="bg1">
                    <a:lumMod val="50000"/>
                  </a:schemeClr>
                </a:solidFill>
              </a:rPr>
              <a:t>†</a:t>
            </a:r>
          </a:p>
        </p:txBody>
      </p:sp>
      <p:sp>
        <p:nvSpPr>
          <p:cNvPr id="4" name="TextBox 3">
            <a:extLst>
              <a:ext uri="{FF2B5EF4-FFF2-40B4-BE49-F238E27FC236}">
                <a16:creationId xmlns:a16="http://schemas.microsoft.com/office/drawing/2014/main" id="{101F3DBA-D67F-5995-63D4-F34721C01D1F}"/>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5" name="Text Box 4">
            <a:extLst>
              <a:ext uri="{FF2B5EF4-FFF2-40B4-BE49-F238E27FC236}">
                <a16:creationId xmlns:a16="http://schemas.microsoft.com/office/drawing/2014/main" id="{5D0219A1-1B81-69EF-0977-0D5142B46E56}"/>
              </a:ext>
            </a:extLst>
          </p:cNvPr>
          <p:cNvSpPr txBox="1">
            <a:spLocks noChangeArrowheads="1"/>
          </p:cNvSpPr>
          <p:nvPr/>
        </p:nvSpPr>
        <p:spPr bwMode="auto">
          <a:xfrm>
            <a:off x="1521570" y="4888835"/>
            <a:ext cx="3251275" cy="646331"/>
          </a:xfrm>
          <a:prstGeom prst="rect">
            <a:avLst/>
          </a:prstGeom>
          <a:noFill/>
          <a:ln w="9525">
            <a:noFill/>
            <a:miter lim="800000"/>
            <a:headEnd/>
            <a:tailEnd/>
          </a:ln>
        </p:spPr>
        <p:txBody>
          <a:bodyPr wrap="none">
            <a:spAutoFit/>
          </a:bodyPr>
          <a:lstStyle/>
          <a:p>
            <a:r>
              <a:rPr lang="en-US" sz="1350" baseline="30000" dirty="0">
                <a:latin typeface="Calibri"/>
                <a:cs typeface="Calibri"/>
              </a:rPr>
              <a:t>*</a:t>
            </a:r>
            <a:r>
              <a:rPr lang="en-US" sz="1350" dirty="0">
                <a:latin typeface="Calibri"/>
                <a:cs typeface="Calibri"/>
              </a:rPr>
              <a:t>Recommended for most patients</a:t>
            </a:r>
            <a:endParaRPr lang="en-US" sz="1350" baseline="30000" dirty="0">
              <a:latin typeface="Calibri"/>
              <a:cs typeface="Calibri"/>
            </a:endParaRPr>
          </a:p>
          <a:p>
            <a:r>
              <a:rPr lang="en-US" sz="1350" baseline="30000" dirty="0">
                <a:solidFill>
                  <a:schemeClr val="bg1">
                    <a:lumMod val="50000"/>
                  </a:schemeClr>
                </a:solidFill>
                <a:latin typeface="Calibri"/>
                <a:cs typeface="Calibri"/>
              </a:rPr>
              <a:t>†</a:t>
            </a:r>
            <a:r>
              <a:rPr lang="en-US" sz="1350" dirty="0">
                <a:solidFill>
                  <a:schemeClr val="bg1">
                    <a:lumMod val="50000"/>
                  </a:schemeClr>
                </a:solidFill>
                <a:latin typeface="Calibri"/>
                <a:cs typeface="Calibri"/>
              </a:rPr>
              <a:t>Recommended in certain clinical situations</a:t>
            </a:r>
          </a:p>
          <a:p>
            <a:pPr marL="0" lvl="1"/>
            <a:endParaRPr lang="en-US" sz="1350" baseline="30000" dirty="0">
              <a:solidFill>
                <a:schemeClr val="bg1">
                  <a:lumMod val="50000"/>
                </a:schemeClr>
              </a:solidFill>
            </a:endParaRPr>
          </a:p>
        </p:txBody>
      </p:sp>
    </p:spTree>
    <p:extLst>
      <p:ext uri="{BB962C8B-B14F-4D97-AF65-F5344CB8AC3E}">
        <p14:creationId xmlns:p14="http://schemas.microsoft.com/office/powerpoint/2010/main" val="168821323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B05D-21C7-D37E-954B-22458397C644}"/>
              </a:ext>
            </a:extLst>
          </p:cNvPr>
          <p:cNvSpPr>
            <a:spLocks noGrp="1"/>
          </p:cNvSpPr>
          <p:nvPr>
            <p:ph type="title"/>
          </p:nvPr>
        </p:nvSpPr>
        <p:spPr/>
        <p:txBody>
          <a:bodyPr/>
          <a:lstStyle/>
          <a:p>
            <a:r>
              <a:rPr lang="en-US" dirty="0"/>
              <a:t>Boosting a Protease Inhibitor (PI) With Ritonavir or Cobicistat</a:t>
            </a:r>
          </a:p>
        </p:txBody>
      </p:sp>
      <p:sp>
        <p:nvSpPr>
          <p:cNvPr id="4" name="Line 3">
            <a:extLst>
              <a:ext uri="{FF2B5EF4-FFF2-40B4-BE49-F238E27FC236}">
                <a16:creationId xmlns:a16="http://schemas.microsoft.com/office/drawing/2014/main" id="{80BB36F2-0177-B8E0-46F6-11D4F96A2288}"/>
              </a:ext>
            </a:extLst>
          </p:cNvPr>
          <p:cNvSpPr>
            <a:spLocks noChangeShapeType="1"/>
          </p:cNvSpPr>
          <p:nvPr/>
        </p:nvSpPr>
        <p:spPr bwMode="auto">
          <a:xfrm>
            <a:off x="2974240" y="1762813"/>
            <a:ext cx="0" cy="3446260"/>
          </a:xfrm>
          <a:prstGeom prst="line">
            <a:avLst/>
          </a:prstGeom>
          <a:noFill/>
          <a:ln w="12700">
            <a:solidFill>
              <a:schemeClr val="tx1"/>
            </a:solidFill>
            <a:round/>
            <a:headEnd/>
            <a:tailEnd/>
          </a:ln>
        </p:spPr>
        <p:txBody>
          <a:bodyPr wrap="none" anchor="ctr"/>
          <a:lstStyle/>
          <a:p>
            <a:endParaRPr lang="en-US" sz="1013">
              <a:solidFill>
                <a:prstClr val="black"/>
              </a:solidFill>
              <a:latin typeface="Arial" charset="0"/>
            </a:endParaRPr>
          </a:p>
        </p:txBody>
      </p:sp>
      <p:sp>
        <p:nvSpPr>
          <p:cNvPr id="5" name="Line 4">
            <a:extLst>
              <a:ext uri="{FF2B5EF4-FFF2-40B4-BE49-F238E27FC236}">
                <a16:creationId xmlns:a16="http://schemas.microsoft.com/office/drawing/2014/main" id="{1886A96F-DF19-A112-6D75-DDF78E3820A0}"/>
              </a:ext>
            </a:extLst>
          </p:cNvPr>
          <p:cNvSpPr>
            <a:spLocks noChangeShapeType="1"/>
          </p:cNvSpPr>
          <p:nvPr/>
        </p:nvSpPr>
        <p:spPr bwMode="auto">
          <a:xfrm>
            <a:off x="2974241" y="5209072"/>
            <a:ext cx="5937102" cy="0"/>
          </a:xfrm>
          <a:prstGeom prst="line">
            <a:avLst/>
          </a:prstGeom>
          <a:noFill/>
          <a:ln w="12700">
            <a:solidFill>
              <a:schemeClr val="tx1"/>
            </a:solidFill>
            <a:round/>
            <a:headEnd/>
            <a:tailEnd/>
          </a:ln>
        </p:spPr>
        <p:txBody>
          <a:bodyPr wrap="none" anchor="ctr"/>
          <a:lstStyle/>
          <a:p>
            <a:endParaRPr lang="en-US" sz="1013">
              <a:solidFill>
                <a:prstClr val="black"/>
              </a:solidFill>
              <a:latin typeface="Arial" charset="0"/>
            </a:endParaRPr>
          </a:p>
        </p:txBody>
      </p:sp>
      <p:sp>
        <p:nvSpPr>
          <p:cNvPr id="6" name="Line 5">
            <a:extLst>
              <a:ext uri="{FF2B5EF4-FFF2-40B4-BE49-F238E27FC236}">
                <a16:creationId xmlns:a16="http://schemas.microsoft.com/office/drawing/2014/main" id="{0A1A6753-CA43-ED4E-D110-346F746DE587}"/>
              </a:ext>
            </a:extLst>
          </p:cNvPr>
          <p:cNvSpPr>
            <a:spLocks noChangeShapeType="1"/>
          </p:cNvSpPr>
          <p:nvPr/>
        </p:nvSpPr>
        <p:spPr bwMode="auto">
          <a:xfrm>
            <a:off x="2974240" y="4609722"/>
            <a:ext cx="5868860" cy="0"/>
          </a:xfrm>
          <a:prstGeom prst="line">
            <a:avLst/>
          </a:prstGeom>
          <a:noFill/>
          <a:ln w="12700">
            <a:solidFill>
              <a:schemeClr val="tx1"/>
            </a:solidFill>
            <a:prstDash val="lgDash"/>
            <a:round/>
            <a:headEnd/>
            <a:tailEnd/>
          </a:ln>
        </p:spPr>
        <p:txBody>
          <a:bodyPr wrap="none" anchor="ctr"/>
          <a:lstStyle/>
          <a:p>
            <a:endParaRPr lang="en-US" sz="1013">
              <a:solidFill>
                <a:prstClr val="black"/>
              </a:solidFill>
              <a:latin typeface="Arial" charset="0"/>
            </a:endParaRPr>
          </a:p>
        </p:txBody>
      </p:sp>
      <p:sp>
        <p:nvSpPr>
          <p:cNvPr id="7" name="Line 6">
            <a:extLst>
              <a:ext uri="{FF2B5EF4-FFF2-40B4-BE49-F238E27FC236}">
                <a16:creationId xmlns:a16="http://schemas.microsoft.com/office/drawing/2014/main" id="{FF39961C-B769-D705-DBAE-6EF23E522140}"/>
              </a:ext>
            </a:extLst>
          </p:cNvPr>
          <p:cNvSpPr>
            <a:spLocks noChangeShapeType="1"/>
          </p:cNvSpPr>
          <p:nvPr/>
        </p:nvSpPr>
        <p:spPr bwMode="auto">
          <a:xfrm>
            <a:off x="2974241" y="3935454"/>
            <a:ext cx="5800617" cy="0"/>
          </a:xfrm>
          <a:prstGeom prst="line">
            <a:avLst/>
          </a:prstGeom>
          <a:noFill/>
          <a:ln w="12700">
            <a:solidFill>
              <a:schemeClr val="tx1"/>
            </a:solidFill>
            <a:prstDash val="lgDash"/>
            <a:round/>
            <a:headEnd/>
            <a:tailEnd/>
          </a:ln>
        </p:spPr>
        <p:txBody>
          <a:bodyPr wrap="none" anchor="ctr"/>
          <a:lstStyle/>
          <a:p>
            <a:endParaRPr lang="en-US" sz="1013">
              <a:solidFill>
                <a:prstClr val="black"/>
              </a:solidFill>
              <a:latin typeface="Arial" charset="0"/>
            </a:endParaRPr>
          </a:p>
        </p:txBody>
      </p:sp>
      <p:sp>
        <p:nvSpPr>
          <p:cNvPr id="8" name="Freeform 9">
            <a:extLst>
              <a:ext uri="{FF2B5EF4-FFF2-40B4-BE49-F238E27FC236}">
                <a16:creationId xmlns:a16="http://schemas.microsoft.com/office/drawing/2014/main" id="{D17EF21E-42EE-37C5-56B0-3DDDFCB995B1}"/>
              </a:ext>
            </a:extLst>
          </p:cNvPr>
          <p:cNvSpPr>
            <a:spLocks/>
          </p:cNvSpPr>
          <p:nvPr/>
        </p:nvSpPr>
        <p:spPr bwMode="auto">
          <a:xfrm>
            <a:off x="3722064" y="2752365"/>
            <a:ext cx="4731484" cy="2054022"/>
          </a:xfrm>
          <a:custGeom>
            <a:avLst/>
            <a:gdLst>
              <a:gd name="T0" fmla="*/ 0 w 3328"/>
              <a:gd name="T1" fmla="*/ 2147483647 h 1316"/>
              <a:gd name="T2" fmla="*/ 2147483647 w 3328"/>
              <a:gd name="T3" fmla="*/ 2147483647 h 1316"/>
              <a:gd name="T4" fmla="*/ 2147483647 w 3328"/>
              <a:gd name="T5" fmla="*/ 2147483647 h 1316"/>
              <a:gd name="T6" fmla="*/ 2147483647 w 3328"/>
              <a:gd name="T7" fmla="*/ 2147483647 h 1316"/>
              <a:gd name="T8" fmla="*/ 0 60000 65536"/>
              <a:gd name="T9" fmla="*/ 0 60000 65536"/>
              <a:gd name="T10" fmla="*/ 0 60000 65536"/>
              <a:gd name="T11" fmla="*/ 0 60000 65536"/>
              <a:gd name="T12" fmla="*/ 0 w 3328"/>
              <a:gd name="T13" fmla="*/ 0 h 1316"/>
              <a:gd name="T14" fmla="*/ 3328 w 3328"/>
              <a:gd name="T15" fmla="*/ 1316 h 1316"/>
            </a:gdLst>
            <a:ahLst/>
            <a:cxnLst>
              <a:cxn ang="T8">
                <a:pos x="T0" y="T1"/>
              </a:cxn>
              <a:cxn ang="T9">
                <a:pos x="T2" y="T3"/>
              </a:cxn>
              <a:cxn ang="T10">
                <a:pos x="T4" y="T5"/>
              </a:cxn>
              <a:cxn ang="T11">
                <a:pos x="T6" y="T7"/>
              </a:cxn>
            </a:cxnLst>
            <a:rect l="T12" t="T13" r="T14" b="T15"/>
            <a:pathLst>
              <a:path w="3328" h="1316">
                <a:moveTo>
                  <a:pt x="0" y="1068"/>
                </a:moveTo>
                <a:cubicBezTo>
                  <a:pt x="115" y="892"/>
                  <a:pt x="201" y="0"/>
                  <a:pt x="691" y="9"/>
                </a:cubicBezTo>
                <a:cubicBezTo>
                  <a:pt x="1181" y="18"/>
                  <a:pt x="2548" y="928"/>
                  <a:pt x="2938" y="1122"/>
                </a:cubicBezTo>
                <a:cubicBezTo>
                  <a:pt x="3328" y="1316"/>
                  <a:pt x="3183" y="1243"/>
                  <a:pt x="3033" y="1176"/>
                </a:cubicBezTo>
              </a:path>
            </a:pathLst>
          </a:custGeom>
          <a:noFill/>
          <a:ln w="38100">
            <a:solidFill>
              <a:srgbClr val="FF99CC"/>
            </a:solidFill>
            <a:round/>
            <a:headEnd/>
            <a:tailEnd/>
          </a:ln>
        </p:spPr>
        <p:txBody>
          <a:bodyPr wrap="none" anchor="ctr"/>
          <a:lstStyle/>
          <a:p>
            <a:endParaRPr lang="en-US" sz="1013">
              <a:solidFill>
                <a:prstClr val="black"/>
              </a:solidFill>
              <a:latin typeface="Calibri" pitchFamily="34" charset="0"/>
            </a:endParaRPr>
          </a:p>
        </p:txBody>
      </p:sp>
      <p:sp>
        <p:nvSpPr>
          <p:cNvPr id="9" name="Text Box 10">
            <a:extLst>
              <a:ext uri="{FF2B5EF4-FFF2-40B4-BE49-F238E27FC236}">
                <a16:creationId xmlns:a16="http://schemas.microsoft.com/office/drawing/2014/main" id="{C5F8FFEB-078C-1165-6510-AA87920570A0}"/>
              </a:ext>
            </a:extLst>
          </p:cNvPr>
          <p:cNvSpPr txBox="1">
            <a:spLocks noChangeArrowheads="1"/>
          </p:cNvSpPr>
          <p:nvPr/>
        </p:nvSpPr>
        <p:spPr bwMode="auto">
          <a:xfrm>
            <a:off x="8164941" y="4459887"/>
            <a:ext cx="808959" cy="407024"/>
          </a:xfrm>
          <a:prstGeom prst="rect">
            <a:avLst/>
          </a:prstGeom>
          <a:noFill/>
          <a:ln w="12700">
            <a:noFill/>
            <a:miter lim="800000"/>
            <a:headEnd/>
            <a:tailEnd/>
          </a:ln>
          <a:effectLst/>
        </p:spPr>
        <p:txBody>
          <a:bodyPr>
            <a:spAutoFit/>
          </a:bodyPr>
          <a:lstStyle/>
          <a:p>
            <a:pPr eaLnBrk="0" hangingPunct="0">
              <a:defRPr/>
            </a:pPr>
            <a:r>
              <a:rPr lang="en-US" sz="1464" dirty="0">
                <a:solidFill>
                  <a:srgbClr val="FF6699"/>
                </a:solidFill>
                <a:effectLst>
                  <a:outerShdw blurRad="38100" dist="38100" dir="2700000" algn="tl">
                    <a:srgbClr val="C0C0C0"/>
                  </a:outerShdw>
                </a:effectLst>
              </a:rPr>
              <a:t>C</a:t>
            </a:r>
            <a:r>
              <a:rPr lang="en-US" sz="1464" baseline="-25000" dirty="0">
                <a:solidFill>
                  <a:srgbClr val="FF6699"/>
                </a:solidFill>
                <a:effectLst>
                  <a:outerShdw blurRad="38100" dist="38100" dir="2700000" algn="tl">
                    <a:srgbClr val="C0C0C0"/>
                  </a:outerShdw>
                </a:effectLst>
              </a:rPr>
              <a:t>min1</a:t>
            </a:r>
            <a:endParaRPr lang="en-US" sz="1464" dirty="0">
              <a:solidFill>
                <a:prstClr val="black"/>
              </a:solidFill>
              <a:effectLst>
                <a:outerShdw blurRad="38100" dist="38100" dir="2700000" algn="tl">
                  <a:srgbClr val="C0C0C0"/>
                </a:outerShdw>
              </a:effectLst>
            </a:endParaRPr>
          </a:p>
        </p:txBody>
      </p:sp>
      <p:sp>
        <p:nvSpPr>
          <p:cNvPr id="10" name="Text Box 11">
            <a:extLst>
              <a:ext uri="{FF2B5EF4-FFF2-40B4-BE49-F238E27FC236}">
                <a16:creationId xmlns:a16="http://schemas.microsoft.com/office/drawing/2014/main" id="{47B4A6D2-3BA8-475E-FE02-5221F8234FAE}"/>
              </a:ext>
            </a:extLst>
          </p:cNvPr>
          <p:cNvSpPr txBox="1">
            <a:spLocks noChangeArrowheads="1"/>
          </p:cNvSpPr>
          <p:nvPr/>
        </p:nvSpPr>
        <p:spPr bwMode="auto">
          <a:xfrm>
            <a:off x="3904794" y="2068900"/>
            <a:ext cx="2207931" cy="695736"/>
          </a:xfrm>
          <a:prstGeom prst="rect">
            <a:avLst/>
          </a:prstGeom>
          <a:noFill/>
          <a:ln w="12700">
            <a:noFill/>
            <a:miter lim="800000"/>
            <a:headEnd/>
            <a:tailEnd/>
          </a:ln>
          <a:effectLst/>
        </p:spPr>
        <p:txBody>
          <a:bodyPr wrap="square">
            <a:spAutoFit/>
          </a:bodyPr>
          <a:lstStyle/>
          <a:p>
            <a:pPr eaLnBrk="0" hangingPunct="0">
              <a:defRPr/>
            </a:pPr>
            <a:r>
              <a:rPr lang="en-US" sz="1464" dirty="0" err="1">
                <a:solidFill>
                  <a:srgbClr val="FF6699"/>
                </a:solidFill>
                <a:effectLst>
                  <a:outerShdw blurRad="38100" dist="38100" dir="2700000" algn="tl">
                    <a:srgbClr val="C0C0C0"/>
                  </a:outerShdw>
                </a:effectLst>
              </a:rPr>
              <a:t>Unboosted</a:t>
            </a:r>
            <a:r>
              <a:rPr lang="en-US" sz="1464" dirty="0">
                <a:solidFill>
                  <a:srgbClr val="FF6699"/>
                </a:solidFill>
                <a:effectLst>
                  <a:outerShdw blurRad="38100" dist="38100" dir="2700000" algn="tl">
                    <a:srgbClr val="C0C0C0"/>
                  </a:outerShdw>
                </a:effectLst>
              </a:rPr>
              <a:t> PI</a:t>
            </a:r>
          </a:p>
          <a:p>
            <a:pPr eaLnBrk="0" hangingPunct="0">
              <a:defRPr/>
            </a:pPr>
            <a:r>
              <a:rPr lang="en-US" sz="1464" dirty="0">
                <a:solidFill>
                  <a:srgbClr val="FF6699"/>
                </a:solidFill>
                <a:effectLst>
                  <a:outerShdw blurRad="38100" dist="38100" dir="2700000" algn="tl">
                    <a:srgbClr val="C0C0C0"/>
                  </a:outerShdw>
                </a:effectLst>
              </a:rPr>
              <a:t>C</a:t>
            </a:r>
            <a:r>
              <a:rPr lang="en-US" sz="1464" baseline="-25000" dirty="0">
                <a:solidFill>
                  <a:srgbClr val="FF6699"/>
                </a:solidFill>
                <a:effectLst>
                  <a:outerShdw blurRad="38100" dist="38100" dir="2700000" algn="tl">
                    <a:srgbClr val="C0C0C0"/>
                  </a:outerShdw>
                </a:effectLst>
              </a:rPr>
              <a:t>max1</a:t>
            </a:r>
            <a:endParaRPr lang="en-US" sz="1464" dirty="0">
              <a:solidFill>
                <a:prstClr val="black"/>
              </a:solidFill>
              <a:effectLst>
                <a:outerShdw blurRad="38100" dist="38100" dir="2700000" algn="tl">
                  <a:srgbClr val="C0C0C0"/>
                </a:outerShdw>
              </a:effectLst>
            </a:endParaRPr>
          </a:p>
        </p:txBody>
      </p:sp>
      <p:sp>
        <p:nvSpPr>
          <p:cNvPr id="11" name="Text Box 12">
            <a:extLst>
              <a:ext uri="{FF2B5EF4-FFF2-40B4-BE49-F238E27FC236}">
                <a16:creationId xmlns:a16="http://schemas.microsoft.com/office/drawing/2014/main" id="{3B357B23-B9C5-530A-0175-1A845D66D234}"/>
              </a:ext>
            </a:extLst>
          </p:cNvPr>
          <p:cNvSpPr txBox="1">
            <a:spLocks noChangeArrowheads="1"/>
          </p:cNvSpPr>
          <p:nvPr/>
        </p:nvSpPr>
        <p:spPr bwMode="auto">
          <a:xfrm>
            <a:off x="5613634" y="5324573"/>
            <a:ext cx="586043" cy="318044"/>
          </a:xfrm>
          <a:prstGeom prst="rect">
            <a:avLst/>
          </a:prstGeom>
          <a:noFill/>
          <a:ln w="12700">
            <a:noFill/>
            <a:miter lim="800000"/>
            <a:headEnd/>
            <a:tailEnd/>
          </a:ln>
          <a:effectLst/>
        </p:spPr>
        <p:txBody>
          <a:bodyPr wrap="none">
            <a:spAutoFit/>
          </a:bodyPr>
          <a:lstStyle/>
          <a:p>
            <a:pPr eaLnBrk="0" hangingPunct="0">
              <a:defRPr/>
            </a:pPr>
            <a:r>
              <a:rPr lang="en-US" sz="1013" dirty="0">
                <a:solidFill>
                  <a:prstClr val="black"/>
                </a:solidFill>
                <a:effectLst>
                  <a:outerShdw blurRad="38100" dist="38100" dir="2700000" algn="tl">
                    <a:srgbClr val="C0C0C0"/>
                  </a:outerShdw>
                </a:effectLst>
              </a:rPr>
              <a:t>Time</a:t>
            </a:r>
          </a:p>
        </p:txBody>
      </p:sp>
      <p:sp>
        <p:nvSpPr>
          <p:cNvPr id="12" name="Text Box 13">
            <a:extLst>
              <a:ext uri="{FF2B5EF4-FFF2-40B4-BE49-F238E27FC236}">
                <a16:creationId xmlns:a16="http://schemas.microsoft.com/office/drawing/2014/main" id="{11498099-247C-FD05-5545-1854259E5321}"/>
              </a:ext>
            </a:extLst>
          </p:cNvPr>
          <p:cNvSpPr txBox="1">
            <a:spLocks noChangeArrowheads="1"/>
          </p:cNvSpPr>
          <p:nvPr/>
        </p:nvSpPr>
        <p:spPr bwMode="auto">
          <a:xfrm rot="16214615">
            <a:off x="1959940" y="2613501"/>
            <a:ext cx="636088" cy="1245427"/>
          </a:xfrm>
          <a:prstGeom prst="rect">
            <a:avLst/>
          </a:prstGeom>
          <a:noFill/>
          <a:ln w="12700">
            <a:noFill/>
            <a:miter lim="800000"/>
            <a:headEnd/>
            <a:tailEnd/>
          </a:ln>
          <a:effectLst/>
        </p:spPr>
        <p:txBody>
          <a:bodyPr vert="eaVert">
            <a:spAutoFit/>
          </a:bodyPr>
          <a:lstStyle/>
          <a:p>
            <a:pPr eaLnBrk="0" hangingPunct="0">
              <a:defRPr/>
            </a:pPr>
            <a:r>
              <a:rPr lang="en-US" sz="1013" dirty="0">
                <a:solidFill>
                  <a:prstClr val="black"/>
                </a:solidFill>
                <a:effectLst>
                  <a:outerShdw blurRad="38100" dist="38100" dir="2700000" algn="tl">
                    <a:srgbClr val="C0C0C0"/>
                  </a:outerShdw>
                </a:effectLst>
              </a:rPr>
              <a:t>PI</a:t>
            </a:r>
          </a:p>
          <a:p>
            <a:pPr eaLnBrk="0" hangingPunct="0">
              <a:defRPr/>
            </a:pPr>
            <a:r>
              <a:rPr lang="en-US" sz="1013" dirty="0">
                <a:solidFill>
                  <a:prstClr val="black"/>
                </a:solidFill>
                <a:effectLst>
                  <a:outerShdw blurRad="38100" dist="38100" dir="2700000" algn="tl">
                    <a:srgbClr val="C0C0C0"/>
                  </a:outerShdw>
                </a:effectLst>
              </a:rPr>
              <a:t>Drug Level</a:t>
            </a:r>
          </a:p>
        </p:txBody>
      </p:sp>
      <p:sp>
        <p:nvSpPr>
          <p:cNvPr id="13" name="Line 14">
            <a:extLst>
              <a:ext uri="{FF2B5EF4-FFF2-40B4-BE49-F238E27FC236}">
                <a16:creationId xmlns:a16="http://schemas.microsoft.com/office/drawing/2014/main" id="{16BB0CD1-EB2E-F7E5-0087-D10448F2CC02}"/>
              </a:ext>
            </a:extLst>
          </p:cNvPr>
          <p:cNvSpPr>
            <a:spLocks noChangeShapeType="1"/>
          </p:cNvSpPr>
          <p:nvPr/>
        </p:nvSpPr>
        <p:spPr bwMode="auto">
          <a:xfrm flipH="1">
            <a:off x="3724909" y="4909398"/>
            <a:ext cx="1293765" cy="0"/>
          </a:xfrm>
          <a:prstGeom prst="line">
            <a:avLst/>
          </a:prstGeom>
          <a:noFill/>
          <a:ln w="12700">
            <a:solidFill>
              <a:schemeClr val="tx1"/>
            </a:solidFill>
            <a:round/>
            <a:headEnd/>
            <a:tailEnd type="triangle" w="med" len="med"/>
          </a:ln>
        </p:spPr>
        <p:txBody>
          <a:bodyPr wrap="none" anchor="ctr"/>
          <a:lstStyle/>
          <a:p>
            <a:endParaRPr lang="en-US" sz="1013">
              <a:solidFill>
                <a:prstClr val="black"/>
              </a:solidFill>
              <a:latin typeface="Arial" charset="0"/>
            </a:endParaRPr>
          </a:p>
        </p:txBody>
      </p:sp>
      <p:sp>
        <p:nvSpPr>
          <p:cNvPr id="14" name="Line 15">
            <a:extLst>
              <a:ext uri="{FF2B5EF4-FFF2-40B4-BE49-F238E27FC236}">
                <a16:creationId xmlns:a16="http://schemas.microsoft.com/office/drawing/2014/main" id="{418F1AF1-7CB0-D5F4-BA18-F3C64EB8C8EE}"/>
              </a:ext>
            </a:extLst>
          </p:cNvPr>
          <p:cNvSpPr>
            <a:spLocks noChangeShapeType="1"/>
          </p:cNvSpPr>
          <p:nvPr/>
        </p:nvSpPr>
        <p:spPr bwMode="auto">
          <a:xfrm>
            <a:off x="6929465" y="4909398"/>
            <a:ext cx="1296609" cy="0"/>
          </a:xfrm>
          <a:prstGeom prst="line">
            <a:avLst/>
          </a:prstGeom>
          <a:noFill/>
          <a:ln w="12700">
            <a:solidFill>
              <a:schemeClr val="tx1"/>
            </a:solidFill>
            <a:round/>
            <a:headEnd/>
            <a:tailEnd type="triangle" w="med" len="med"/>
          </a:ln>
        </p:spPr>
        <p:txBody>
          <a:bodyPr wrap="none" anchor="ctr"/>
          <a:lstStyle/>
          <a:p>
            <a:endParaRPr lang="en-US" sz="1013">
              <a:solidFill>
                <a:prstClr val="black"/>
              </a:solidFill>
              <a:latin typeface="Arial" charset="0"/>
            </a:endParaRPr>
          </a:p>
        </p:txBody>
      </p:sp>
      <p:sp>
        <p:nvSpPr>
          <p:cNvPr id="15" name="Text Box 16">
            <a:extLst>
              <a:ext uri="{FF2B5EF4-FFF2-40B4-BE49-F238E27FC236}">
                <a16:creationId xmlns:a16="http://schemas.microsoft.com/office/drawing/2014/main" id="{1B9E843E-8355-03ED-B6F5-8BF73B90975B}"/>
              </a:ext>
            </a:extLst>
          </p:cNvPr>
          <p:cNvSpPr txBox="1">
            <a:spLocks noChangeArrowheads="1"/>
          </p:cNvSpPr>
          <p:nvPr/>
        </p:nvSpPr>
        <p:spPr bwMode="auto">
          <a:xfrm>
            <a:off x="5318000" y="4729034"/>
            <a:ext cx="1302274" cy="318044"/>
          </a:xfrm>
          <a:prstGeom prst="rect">
            <a:avLst/>
          </a:prstGeom>
          <a:noFill/>
          <a:ln w="12700">
            <a:noFill/>
            <a:miter lim="800000"/>
            <a:headEnd/>
            <a:tailEnd/>
          </a:ln>
          <a:effectLst/>
        </p:spPr>
        <p:txBody>
          <a:bodyPr wrap="none">
            <a:spAutoFit/>
          </a:bodyPr>
          <a:lstStyle/>
          <a:p>
            <a:pPr eaLnBrk="0" hangingPunct="0">
              <a:defRPr/>
            </a:pPr>
            <a:r>
              <a:rPr lang="en-US" sz="1013" dirty="0">
                <a:solidFill>
                  <a:prstClr val="black"/>
                </a:solidFill>
                <a:effectLst>
                  <a:outerShdw blurRad="38100" dist="38100" dir="2700000" algn="tl">
                    <a:srgbClr val="C0C0C0"/>
                  </a:outerShdw>
                </a:effectLst>
              </a:rPr>
              <a:t>Dosing Interval</a:t>
            </a:r>
          </a:p>
        </p:txBody>
      </p:sp>
      <p:sp>
        <p:nvSpPr>
          <p:cNvPr id="16" name="Line 17">
            <a:extLst>
              <a:ext uri="{FF2B5EF4-FFF2-40B4-BE49-F238E27FC236}">
                <a16:creationId xmlns:a16="http://schemas.microsoft.com/office/drawing/2014/main" id="{968AC5E8-0BA3-0AF1-058F-5DF2FC7EFDBE}"/>
              </a:ext>
            </a:extLst>
          </p:cNvPr>
          <p:cNvSpPr>
            <a:spLocks noChangeShapeType="1"/>
          </p:cNvSpPr>
          <p:nvPr/>
        </p:nvSpPr>
        <p:spPr bwMode="auto">
          <a:xfrm flipV="1">
            <a:off x="3724907" y="1762813"/>
            <a:ext cx="0" cy="3146586"/>
          </a:xfrm>
          <a:prstGeom prst="line">
            <a:avLst/>
          </a:prstGeom>
          <a:noFill/>
          <a:ln w="12700">
            <a:solidFill>
              <a:schemeClr val="tx1"/>
            </a:solidFill>
            <a:prstDash val="sysDot"/>
            <a:round/>
            <a:headEnd/>
            <a:tailEnd/>
          </a:ln>
        </p:spPr>
        <p:txBody>
          <a:bodyPr wrap="none" anchor="ctr"/>
          <a:lstStyle/>
          <a:p>
            <a:endParaRPr lang="en-US" sz="1013">
              <a:solidFill>
                <a:prstClr val="black"/>
              </a:solidFill>
              <a:latin typeface="Arial" charset="0"/>
            </a:endParaRPr>
          </a:p>
        </p:txBody>
      </p:sp>
      <p:sp>
        <p:nvSpPr>
          <p:cNvPr id="17" name="Line 18">
            <a:extLst>
              <a:ext uri="{FF2B5EF4-FFF2-40B4-BE49-F238E27FC236}">
                <a16:creationId xmlns:a16="http://schemas.microsoft.com/office/drawing/2014/main" id="{A07A2A11-7592-04B6-69C0-306FBA988875}"/>
              </a:ext>
            </a:extLst>
          </p:cNvPr>
          <p:cNvSpPr>
            <a:spLocks noChangeShapeType="1"/>
          </p:cNvSpPr>
          <p:nvPr/>
        </p:nvSpPr>
        <p:spPr bwMode="auto">
          <a:xfrm flipV="1">
            <a:off x="8228917" y="1837730"/>
            <a:ext cx="0" cy="3071666"/>
          </a:xfrm>
          <a:prstGeom prst="line">
            <a:avLst/>
          </a:prstGeom>
          <a:noFill/>
          <a:ln w="12700">
            <a:solidFill>
              <a:schemeClr val="tx1"/>
            </a:solidFill>
            <a:prstDash val="sysDot"/>
            <a:round/>
            <a:headEnd/>
            <a:tailEnd/>
          </a:ln>
        </p:spPr>
        <p:txBody>
          <a:bodyPr wrap="none" anchor="ctr"/>
          <a:lstStyle/>
          <a:p>
            <a:endParaRPr lang="en-US" sz="1013">
              <a:solidFill>
                <a:prstClr val="black"/>
              </a:solidFill>
              <a:latin typeface="Arial" charset="0"/>
            </a:endParaRPr>
          </a:p>
        </p:txBody>
      </p:sp>
      <p:sp>
        <p:nvSpPr>
          <p:cNvPr id="18" name="Rectangle 19">
            <a:extLst>
              <a:ext uri="{FF2B5EF4-FFF2-40B4-BE49-F238E27FC236}">
                <a16:creationId xmlns:a16="http://schemas.microsoft.com/office/drawing/2014/main" id="{D81AF707-F0CD-3D0B-966F-AD2302DC95A6}"/>
              </a:ext>
            </a:extLst>
          </p:cNvPr>
          <p:cNvSpPr>
            <a:spLocks noChangeArrowheads="1"/>
          </p:cNvSpPr>
          <p:nvPr/>
        </p:nvSpPr>
        <p:spPr bwMode="auto">
          <a:xfrm>
            <a:off x="3722064" y="3935455"/>
            <a:ext cx="4504010" cy="749188"/>
          </a:xfrm>
          <a:prstGeom prst="rect">
            <a:avLst/>
          </a:prstGeom>
          <a:solidFill>
            <a:srgbClr val="FFCC00">
              <a:alpha val="50195"/>
            </a:srgbClr>
          </a:solidFill>
          <a:ln w="12700">
            <a:solidFill>
              <a:schemeClr val="tx1"/>
            </a:solidFill>
            <a:miter lim="800000"/>
            <a:headEnd/>
            <a:tailEnd/>
          </a:ln>
        </p:spPr>
        <p:txBody>
          <a:bodyPr wrap="none" anchor="ctr"/>
          <a:lstStyle/>
          <a:p>
            <a:pPr algn="ctr" eaLnBrk="0" hangingPunct="0"/>
            <a:r>
              <a:rPr lang="en-US" sz="1013" b="1">
                <a:solidFill>
                  <a:prstClr val="black"/>
                </a:solidFill>
              </a:rPr>
              <a:t>Area of Potential HIV Replication</a:t>
            </a:r>
            <a:endParaRPr lang="en-US" sz="1013"/>
          </a:p>
        </p:txBody>
      </p:sp>
      <p:sp>
        <p:nvSpPr>
          <p:cNvPr id="19" name="Line 21">
            <a:extLst>
              <a:ext uri="{FF2B5EF4-FFF2-40B4-BE49-F238E27FC236}">
                <a16:creationId xmlns:a16="http://schemas.microsoft.com/office/drawing/2014/main" id="{CCC3F47B-D13F-4BC3-22EB-4A95CD058621}"/>
              </a:ext>
            </a:extLst>
          </p:cNvPr>
          <p:cNvSpPr>
            <a:spLocks noChangeShapeType="1"/>
          </p:cNvSpPr>
          <p:nvPr/>
        </p:nvSpPr>
        <p:spPr bwMode="auto">
          <a:xfrm>
            <a:off x="6110554" y="5583666"/>
            <a:ext cx="477698" cy="0"/>
          </a:xfrm>
          <a:prstGeom prst="line">
            <a:avLst/>
          </a:prstGeom>
          <a:noFill/>
          <a:ln w="12700">
            <a:solidFill>
              <a:schemeClr val="tx1"/>
            </a:solidFill>
            <a:round/>
            <a:headEnd type="none" w="sm" len="sm"/>
            <a:tailEnd type="triangle" w="sm" len="sm"/>
          </a:ln>
        </p:spPr>
        <p:txBody>
          <a:bodyPr wrap="none" anchor="ctr"/>
          <a:lstStyle/>
          <a:p>
            <a:endParaRPr lang="en-US" sz="1013">
              <a:solidFill>
                <a:prstClr val="black"/>
              </a:solidFill>
              <a:latin typeface="Arial" charset="0"/>
            </a:endParaRPr>
          </a:p>
        </p:txBody>
      </p:sp>
      <p:sp>
        <p:nvSpPr>
          <p:cNvPr id="20" name="Text Box 22">
            <a:extLst>
              <a:ext uri="{FF2B5EF4-FFF2-40B4-BE49-F238E27FC236}">
                <a16:creationId xmlns:a16="http://schemas.microsoft.com/office/drawing/2014/main" id="{70011230-1EC8-138E-F06A-94D232A4C10E}"/>
              </a:ext>
            </a:extLst>
          </p:cNvPr>
          <p:cNvSpPr txBox="1">
            <a:spLocks noChangeArrowheads="1"/>
          </p:cNvSpPr>
          <p:nvPr/>
        </p:nvSpPr>
        <p:spPr bwMode="auto">
          <a:xfrm>
            <a:off x="3373935" y="5658585"/>
            <a:ext cx="603851" cy="318044"/>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1013" dirty="0">
                <a:solidFill>
                  <a:prstClr val="black"/>
                </a:solidFill>
                <a:effectLst>
                  <a:outerShdw blurRad="38100" dist="38100" dir="2700000" algn="tl">
                    <a:srgbClr val="C0C0C0"/>
                  </a:outerShdw>
                </a:effectLst>
              </a:rPr>
              <a:t>Dose</a:t>
            </a:r>
          </a:p>
        </p:txBody>
      </p:sp>
      <p:sp>
        <p:nvSpPr>
          <p:cNvPr id="21" name="Text Box 23">
            <a:extLst>
              <a:ext uri="{FF2B5EF4-FFF2-40B4-BE49-F238E27FC236}">
                <a16:creationId xmlns:a16="http://schemas.microsoft.com/office/drawing/2014/main" id="{8246340A-8914-27A9-55EA-3350625DB818}"/>
              </a:ext>
            </a:extLst>
          </p:cNvPr>
          <p:cNvSpPr txBox="1">
            <a:spLocks noChangeArrowheads="1"/>
          </p:cNvSpPr>
          <p:nvPr/>
        </p:nvSpPr>
        <p:spPr bwMode="auto">
          <a:xfrm>
            <a:off x="7877943" y="5658585"/>
            <a:ext cx="603851" cy="318044"/>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sz="1013">
                <a:solidFill>
                  <a:prstClr val="black"/>
                </a:solidFill>
                <a:effectLst>
                  <a:outerShdw blurRad="38100" dist="38100" dir="2700000" algn="tl">
                    <a:srgbClr val="C0C0C0"/>
                  </a:outerShdw>
                </a:effectLst>
              </a:rPr>
              <a:t>Dose</a:t>
            </a:r>
          </a:p>
        </p:txBody>
      </p:sp>
      <p:sp>
        <p:nvSpPr>
          <p:cNvPr id="22" name="Line 24">
            <a:extLst>
              <a:ext uri="{FF2B5EF4-FFF2-40B4-BE49-F238E27FC236}">
                <a16:creationId xmlns:a16="http://schemas.microsoft.com/office/drawing/2014/main" id="{956566BE-6D07-1B5F-FCF8-E3067AD214FF}"/>
              </a:ext>
            </a:extLst>
          </p:cNvPr>
          <p:cNvSpPr>
            <a:spLocks noChangeShapeType="1"/>
          </p:cNvSpPr>
          <p:nvPr/>
        </p:nvSpPr>
        <p:spPr bwMode="auto">
          <a:xfrm flipV="1">
            <a:off x="3722063" y="5283991"/>
            <a:ext cx="0" cy="374593"/>
          </a:xfrm>
          <a:prstGeom prst="line">
            <a:avLst/>
          </a:prstGeom>
          <a:noFill/>
          <a:ln w="12700">
            <a:solidFill>
              <a:schemeClr val="tx1"/>
            </a:solidFill>
            <a:round/>
            <a:headEnd type="none" w="sm" len="sm"/>
            <a:tailEnd type="triangle" w="sm" len="sm"/>
          </a:ln>
        </p:spPr>
        <p:txBody>
          <a:bodyPr wrap="none" anchor="ctr"/>
          <a:lstStyle/>
          <a:p>
            <a:endParaRPr lang="en-US" sz="1013">
              <a:solidFill>
                <a:prstClr val="black"/>
              </a:solidFill>
              <a:latin typeface="Arial" charset="0"/>
            </a:endParaRPr>
          </a:p>
        </p:txBody>
      </p:sp>
      <p:sp>
        <p:nvSpPr>
          <p:cNvPr id="23" name="Line 25">
            <a:extLst>
              <a:ext uri="{FF2B5EF4-FFF2-40B4-BE49-F238E27FC236}">
                <a16:creationId xmlns:a16="http://schemas.microsoft.com/office/drawing/2014/main" id="{C51B2663-ADB9-2664-6730-8B2772862CC7}"/>
              </a:ext>
            </a:extLst>
          </p:cNvPr>
          <p:cNvSpPr>
            <a:spLocks noChangeShapeType="1"/>
          </p:cNvSpPr>
          <p:nvPr/>
        </p:nvSpPr>
        <p:spPr bwMode="auto">
          <a:xfrm flipV="1">
            <a:off x="8226074" y="5358910"/>
            <a:ext cx="0" cy="374593"/>
          </a:xfrm>
          <a:prstGeom prst="line">
            <a:avLst/>
          </a:prstGeom>
          <a:noFill/>
          <a:ln w="12700">
            <a:solidFill>
              <a:schemeClr val="tx1"/>
            </a:solidFill>
            <a:round/>
            <a:headEnd type="none" w="sm" len="sm"/>
            <a:tailEnd type="triangle" w="sm" len="sm"/>
          </a:ln>
        </p:spPr>
        <p:txBody>
          <a:bodyPr wrap="none" anchor="ctr"/>
          <a:lstStyle/>
          <a:p>
            <a:endParaRPr lang="en-US" sz="1013">
              <a:solidFill>
                <a:prstClr val="black"/>
              </a:solidFill>
              <a:latin typeface="Arial" charset="0"/>
            </a:endParaRPr>
          </a:p>
        </p:txBody>
      </p:sp>
      <p:sp>
        <p:nvSpPr>
          <p:cNvPr id="24" name="Freeform 26">
            <a:extLst>
              <a:ext uri="{FF2B5EF4-FFF2-40B4-BE49-F238E27FC236}">
                <a16:creationId xmlns:a16="http://schemas.microsoft.com/office/drawing/2014/main" id="{0977D553-ED76-6F2D-9C91-63A589207B4C}"/>
              </a:ext>
            </a:extLst>
          </p:cNvPr>
          <p:cNvSpPr>
            <a:spLocks/>
          </p:cNvSpPr>
          <p:nvPr/>
        </p:nvSpPr>
        <p:spPr bwMode="auto">
          <a:xfrm>
            <a:off x="3722066" y="2618134"/>
            <a:ext cx="4512538" cy="1829265"/>
          </a:xfrm>
          <a:custGeom>
            <a:avLst/>
            <a:gdLst>
              <a:gd name="T0" fmla="*/ 0 w 3174"/>
              <a:gd name="T1" fmla="*/ 2147483647 h 1172"/>
              <a:gd name="T2" fmla="*/ 2147483647 w 3174"/>
              <a:gd name="T3" fmla="*/ 2147483647 h 1172"/>
              <a:gd name="T4" fmla="*/ 2147483647 w 3174"/>
              <a:gd name="T5" fmla="*/ 2147483647 h 1172"/>
              <a:gd name="T6" fmla="*/ 0 60000 65536"/>
              <a:gd name="T7" fmla="*/ 0 60000 65536"/>
              <a:gd name="T8" fmla="*/ 0 60000 65536"/>
              <a:gd name="T9" fmla="*/ 0 w 3174"/>
              <a:gd name="T10" fmla="*/ 0 h 1172"/>
              <a:gd name="T11" fmla="*/ 3174 w 3174"/>
              <a:gd name="T12" fmla="*/ 1172 h 1172"/>
            </a:gdLst>
            <a:ahLst/>
            <a:cxnLst>
              <a:cxn ang="T6">
                <a:pos x="T0" y="T1"/>
              </a:cxn>
              <a:cxn ang="T7">
                <a:pos x="T2" y="T3"/>
              </a:cxn>
              <a:cxn ang="T8">
                <a:pos x="T4" y="T5"/>
              </a:cxn>
            </a:cxnLst>
            <a:rect l="T9" t="T10" r="T11" b="T12"/>
            <a:pathLst>
              <a:path w="3174" h="1172">
                <a:moveTo>
                  <a:pt x="0" y="1172"/>
                </a:moveTo>
                <a:cubicBezTo>
                  <a:pt x="130" y="994"/>
                  <a:pt x="249" y="210"/>
                  <a:pt x="778" y="105"/>
                </a:cubicBezTo>
                <a:cubicBezTo>
                  <a:pt x="1307" y="0"/>
                  <a:pt x="2675" y="450"/>
                  <a:pt x="3174" y="541"/>
                </a:cubicBezTo>
              </a:path>
            </a:pathLst>
          </a:custGeom>
          <a:noFill/>
          <a:ln w="38100">
            <a:solidFill>
              <a:srgbClr val="00FFFF"/>
            </a:solidFill>
            <a:round/>
            <a:headEnd/>
            <a:tailEnd/>
          </a:ln>
        </p:spPr>
        <p:txBody>
          <a:bodyPr wrap="none" anchor="ctr"/>
          <a:lstStyle/>
          <a:p>
            <a:endParaRPr lang="en-US" sz="1013">
              <a:solidFill>
                <a:prstClr val="black"/>
              </a:solidFill>
              <a:latin typeface="Calibri" pitchFamily="34" charset="0"/>
            </a:endParaRPr>
          </a:p>
        </p:txBody>
      </p:sp>
      <p:sp>
        <p:nvSpPr>
          <p:cNvPr id="25" name="Text Box 27">
            <a:extLst>
              <a:ext uri="{FF2B5EF4-FFF2-40B4-BE49-F238E27FC236}">
                <a16:creationId xmlns:a16="http://schemas.microsoft.com/office/drawing/2014/main" id="{EF3C618F-51CA-B656-B523-CE383BF003C4}"/>
              </a:ext>
            </a:extLst>
          </p:cNvPr>
          <p:cNvSpPr txBox="1">
            <a:spLocks noChangeArrowheads="1"/>
          </p:cNvSpPr>
          <p:nvPr/>
        </p:nvSpPr>
        <p:spPr bwMode="auto">
          <a:xfrm>
            <a:off x="5726819" y="2100692"/>
            <a:ext cx="1694691" cy="695736"/>
          </a:xfrm>
          <a:prstGeom prst="rect">
            <a:avLst/>
          </a:prstGeom>
          <a:noFill/>
          <a:ln w="12700">
            <a:noFill/>
            <a:miter lim="800000"/>
            <a:headEnd/>
            <a:tailEnd/>
          </a:ln>
          <a:effectLst/>
        </p:spPr>
        <p:txBody>
          <a:bodyPr wrap="square">
            <a:spAutoFit/>
          </a:bodyPr>
          <a:lstStyle/>
          <a:p>
            <a:pPr eaLnBrk="0" hangingPunct="0">
              <a:defRPr/>
            </a:pPr>
            <a:r>
              <a:rPr lang="en-US" sz="1464" dirty="0">
                <a:solidFill>
                  <a:srgbClr val="00FFFF"/>
                </a:solidFill>
                <a:effectLst>
                  <a:outerShdw blurRad="38100" dist="38100" dir="2700000" algn="tl">
                    <a:srgbClr val="C0C0C0"/>
                  </a:outerShdw>
                </a:effectLst>
              </a:rPr>
              <a:t>Boosted PI</a:t>
            </a:r>
          </a:p>
          <a:p>
            <a:pPr eaLnBrk="0" hangingPunct="0">
              <a:defRPr/>
            </a:pPr>
            <a:r>
              <a:rPr lang="en-US" sz="1464" dirty="0">
                <a:solidFill>
                  <a:srgbClr val="00FFFF"/>
                </a:solidFill>
                <a:effectLst>
                  <a:outerShdw blurRad="38100" dist="38100" dir="2700000" algn="tl">
                    <a:srgbClr val="C0C0C0"/>
                  </a:outerShdw>
                </a:effectLst>
              </a:rPr>
              <a:t>C</a:t>
            </a:r>
            <a:r>
              <a:rPr lang="en-US" sz="1464" baseline="-25000" dirty="0">
                <a:solidFill>
                  <a:srgbClr val="00FFFF"/>
                </a:solidFill>
                <a:effectLst>
                  <a:outerShdw blurRad="38100" dist="38100" dir="2700000" algn="tl">
                    <a:srgbClr val="C0C0C0"/>
                  </a:outerShdw>
                </a:effectLst>
              </a:rPr>
              <a:t>max2</a:t>
            </a:r>
            <a:endParaRPr lang="en-US" sz="1464" dirty="0">
              <a:solidFill>
                <a:srgbClr val="00FFFF"/>
              </a:solidFill>
              <a:effectLst>
                <a:outerShdw blurRad="38100" dist="38100" dir="2700000" algn="tl">
                  <a:srgbClr val="C0C0C0"/>
                </a:outerShdw>
              </a:effectLst>
            </a:endParaRPr>
          </a:p>
        </p:txBody>
      </p:sp>
      <p:sp>
        <p:nvSpPr>
          <p:cNvPr id="26" name="Text Box 28">
            <a:extLst>
              <a:ext uri="{FF2B5EF4-FFF2-40B4-BE49-F238E27FC236}">
                <a16:creationId xmlns:a16="http://schemas.microsoft.com/office/drawing/2014/main" id="{292DF2CD-D4A2-E6DF-E43C-B54DC53ED870}"/>
              </a:ext>
            </a:extLst>
          </p:cNvPr>
          <p:cNvSpPr txBox="1">
            <a:spLocks noChangeArrowheads="1"/>
          </p:cNvSpPr>
          <p:nvPr/>
        </p:nvSpPr>
        <p:spPr bwMode="auto">
          <a:xfrm>
            <a:off x="8167785" y="3111351"/>
            <a:ext cx="877201" cy="407024"/>
          </a:xfrm>
          <a:prstGeom prst="rect">
            <a:avLst/>
          </a:prstGeom>
          <a:noFill/>
          <a:ln w="12700">
            <a:noFill/>
            <a:miter lim="800000"/>
            <a:headEnd/>
            <a:tailEnd/>
          </a:ln>
          <a:effectLst/>
        </p:spPr>
        <p:txBody>
          <a:bodyPr>
            <a:spAutoFit/>
          </a:bodyPr>
          <a:lstStyle/>
          <a:p>
            <a:pPr eaLnBrk="0" hangingPunct="0">
              <a:defRPr/>
            </a:pPr>
            <a:r>
              <a:rPr lang="en-US" sz="1464" dirty="0">
                <a:solidFill>
                  <a:srgbClr val="00FFFF"/>
                </a:solidFill>
                <a:effectLst>
                  <a:outerShdw blurRad="38100" dist="38100" dir="2700000" algn="tl">
                    <a:srgbClr val="C0C0C0"/>
                  </a:outerShdw>
                </a:effectLst>
              </a:rPr>
              <a:t>C</a:t>
            </a:r>
            <a:r>
              <a:rPr lang="en-US" sz="1464" baseline="-25000" dirty="0">
                <a:solidFill>
                  <a:srgbClr val="00FFFF"/>
                </a:solidFill>
                <a:effectLst>
                  <a:outerShdw blurRad="38100" dist="38100" dir="2700000" algn="tl">
                    <a:srgbClr val="C0C0C0"/>
                  </a:outerShdw>
                </a:effectLst>
              </a:rPr>
              <a:t>min2</a:t>
            </a:r>
            <a:endParaRPr lang="en-US" sz="1464" dirty="0">
              <a:solidFill>
                <a:prstClr val="black"/>
              </a:solidFill>
              <a:effectLst>
                <a:outerShdw blurRad="38100" dist="38100" dir="2700000" algn="tl">
                  <a:srgbClr val="C0C0C0"/>
                </a:outerShdw>
              </a:effectLst>
            </a:endParaRPr>
          </a:p>
        </p:txBody>
      </p:sp>
      <p:sp>
        <p:nvSpPr>
          <p:cNvPr id="27" name="AutoShape 7">
            <a:extLst>
              <a:ext uri="{FF2B5EF4-FFF2-40B4-BE49-F238E27FC236}">
                <a16:creationId xmlns:a16="http://schemas.microsoft.com/office/drawing/2014/main" id="{68A7C07C-43EC-D745-9F8E-BDC50F3D8E06}"/>
              </a:ext>
            </a:extLst>
          </p:cNvPr>
          <p:cNvSpPr>
            <a:spLocks noChangeArrowheads="1"/>
          </p:cNvSpPr>
          <p:nvPr/>
        </p:nvSpPr>
        <p:spPr bwMode="auto">
          <a:xfrm>
            <a:off x="5989321" y="3186269"/>
            <a:ext cx="1160123" cy="899025"/>
          </a:xfrm>
          <a:prstGeom prst="upArrowCallout">
            <a:avLst>
              <a:gd name="adj1" fmla="val 25000"/>
              <a:gd name="adj2" fmla="val 25000"/>
              <a:gd name="adj3" fmla="val 20000"/>
              <a:gd name="adj4" fmla="val 66667"/>
            </a:avLst>
          </a:prstGeom>
          <a:solidFill>
            <a:srgbClr val="11FFFF"/>
          </a:solidFill>
          <a:ln w="9525" algn="ctr">
            <a:solidFill>
              <a:srgbClr val="06153E"/>
            </a:solidFill>
            <a:miter lim="800000"/>
            <a:headEnd/>
            <a:tailEnd/>
          </a:ln>
        </p:spPr>
        <p:txBody>
          <a:bodyPr wrap="none" anchor="ctr"/>
          <a:lstStyle/>
          <a:p>
            <a:pPr algn="ctr"/>
            <a:r>
              <a:rPr lang="en-US" sz="1000" b="1" dirty="0">
                <a:solidFill>
                  <a:prstClr val="black"/>
                </a:solidFill>
              </a:rPr>
              <a:t> Increased AUC</a:t>
            </a:r>
          </a:p>
        </p:txBody>
      </p:sp>
      <p:sp>
        <p:nvSpPr>
          <p:cNvPr id="28" name="AutoShape 6">
            <a:extLst>
              <a:ext uri="{FF2B5EF4-FFF2-40B4-BE49-F238E27FC236}">
                <a16:creationId xmlns:a16="http://schemas.microsoft.com/office/drawing/2014/main" id="{8A5DDAC6-0644-7EF1-2FBB-73204E2B8615}"/>
              </a:ext>
            </a:extLst>
          </p:cNvPr>
          <p:cNvSpPr>
            <a:spLocks noChangeArrowheads="1"/>
          </p:cNvSpPr>
          <p:nvPr/>
        </p:nvSpPr>
        <p:spPr bwMode="auto">
          <a:xfrm>
            <a:off x="6854026" y="2313792"/>
            <a:ext cx="2384241" cy="877632"/>
          </a:xfrm>
          <a:prstGeom prst="leftArrowCallout">
            <a:avLst>
              <a:gd name="adj1" fmla="val 25000"/>
              <a:gd name="adj2" fmla="val 25000"/>
              <a:gd name="adj3" fmla="val 33333"/>
              <a:gd name="adj4" fmla="val 66667"/>
            </a:avLst>
          </a:prstGeom>
          <a:solidFill>
            <a:srgbClr val="11FFFF"/>
          </a:solidFill>
          <a:ln w="9525" algn="ctr">
            <a:solidFill>
              <a:schemeClr val="tx1"/>
            </a:solidFill>
            <a:miter lim="800000"/>
            <a:headEnd/>
            <a:tailEnd/>
          </a:ln>
        </p:spPr>
        <p:txBody>
          <a:bodyPr wrap="none" anchor="ctr"/>
          <a:lstStyle/>
          <a:p>
            <a:pPr algn="ctr"/>
            <a:r>
              <a:rPr lang="en-US" sz="1000" b="1" dirty="0">
                <a:solidFill>
                  <a:prstClr val="black"/>
                </a:solidFill>
              </a:rPr>
              <a:t>Decreased variability in </a:t>
            </a:r>
          </a:p>
          <a:p>
            <a:pPr algn="ctr"/>
            <a:r>
              <a:rPr lang="en-US" sz="1000" b="1" dirty="0">
                <a:solidFill>
                  <a:prstClr val="black"/>
                </a:solidFill>
              </a:rPr>
              <a:t>trough concentrations</a:t>
            </a:r>
          </a:p>
        </p:txBody>
      </p:sp>
    </p:spTree>
    <p:extLst>
      <p:ext uri="{BB962C8B-B14F-4D97-AF65-F5344CB8AC3E}">
        <p14:creationId xmlns:p14="http://schemas.microsoft.com/office/powerpoint/2010/main" val="413861090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t>Recommended Initial Regimens </a:t>
            </a:r>
            <a:br>
              <a:rPr lang="en-US" sz="2700" dirty="0"/>
            </a:br>
            <a:r>
              <a:rPr lang="en-US" sz="2700" u="sng" dirty="0"/>
              <a:t>for Most People with HIV</a:t>
            </a:r>
          </a:p>
        </p:txBody>
      </p:sp>
      <p:sp>
        <p:nvSpPr>
          <p:cNvPr id="6" name="Rectangle 3"/>
          <p:cNvSpPr txBox="1">
            <a:spLocks noChangeArrowheads="1"/>
          </p:cNvSpPr>
          <p:nvPr/>
        </p:nvSpPr>
        <p:spPr bwMode="auto">
          <a:xfrm>
            <a:off x="6394607" y="3214576"/>
            <a:ext cx="2058472" cy="900582"/>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Bictegravir</a:t>
            </a:r>
            <a:endParaRPr lang="en-US" sz="1125" dirty="0">
              <a:latin typeface="Calibri" pitchFamily="34" charset="0"/>
            </a:endParaRPr>
          </a:p>
          <a:p>
            <a:pPr marL="192984" indent="-192984">
              <a:defRPr/>
            </a:pPr>
            <a:r>
              <a:rPr lang="en-US" sz="1125" dirty="0">
                <a:latin typeface="Calibri" pitchFamily="34" charset="0"/>
              </a:rPr>
              <a:t>Dolutegravir</a:t>
            </a: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7" y="2871499"/>
            <a:ext cx="2058472"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10" name="TextBox 19"/>
          <p:cNvSpPr txBox="1">
            <a:spLocks noChangeArrowheads="1"/>
          </p:cNvSpPr>
          <p:nvPr/>
        </p:nvSpPr>
        <p:spPr bwMode="auto">
          <a:xfrm>
            <a:off x="5837105" y="3171693"/>
            <a:ext cx="128655" cy="854529"/>
          </a:xfrm>
          <a:prstGeom prst="rect">
            <a:avLst/>
          </a:prstGeom>
          <a:noFill/>
          <a:ln w="9525">
            <a:noFill/>
            <a:miter lim="800000"/>
            <a:headEnd/>
            <a:tailEnd/>
          </a:ln>
        </p:spPr>
        <p:txBody>
          <a:bodyPr>
            <a:spAutoFit/>
          </a:bodyPr>
          <a:lstStyle/>
          <a:p>
            <a:r>
              <a:rPr lang="en-US" sz="4953" b="1" dirty="0"/>
              <a:t>+</a:t>
            </a:r>
          </a:p>
        </p:txBody>
      </p:sp>
      <p:sp>
        <p:nvSpPr>
          <p:cNvPr id="11" name="Rectangle 10"/>
          <p:cNvSpPr/>
          <p:nvPr/>
        </p:nvSpPr>
        <p:spPr>
          <a:xfrm>
            <a:off x="3735747" y="2828615"/>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1-2 NRTIs</a:t>
            </a:r>
            <a:endParaRPr lang="en-US" sz="1576" b="1" dirty="0">
              <a:solidFill>
                <a:schemeClr val="tx1"/>
              </a:solidFill>
              <a:latin typeface="Calibri" pitchFamily="34" charset="0"/>
            </a:endParaRPr>
          </a:p>
        </p:txBody>
      </p:sp>
      <p:sp>
        <p:nvSpPr>
          <p:cNvPr id="12" name="Rectangle 3"/>
          <p:cNvSpPr txBox="1">
            <a:spLocks noChangeArrowheads="1"/>
          </p:cNvSpPr>
          <p:nvPr/>
        </p:nvSpPr>
        <p:spPr bwMode="auto">
          <a:xfrm>
            <a:off x="3735747" y="3171692"/>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 </a:t>
            </a:r>
            <a:endParaRPr lang="en-US" sz="1125" dirty="0">
              <a:solidFill>
                <a:srgbClr val="FF0000"/>
              </a:solidFill>
              <a:latin typeface="Calibri" pitchFamily="34" charset="0"/>
            </a:endParaRPr>
          </a:p>
        </p:txBody>
      </p:sp>
      <p:sp>
        <p:nvSpPr>
          <p:cNvPr id="9" name="Text Box 5"/>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
        <p:nvSpPr>
          <p:cNvPr id="3" name="TextBox 2">
            <a:extLst>
              <a:ext uri="{FF2B5EF4-FFF2-40B4-BE49-F238E27FC236}">
                <a16:creationId xmlns:a16="http://schemas.microsoft.com/office/drawing/2014/main" id="{60E3B605-21E6-64A8-1173-3E7C91D928B1}"/>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Tree>
    <p:extLst>
      <p:ext uri="{BB962C8B-B14F-4D97-AF65-F5344CB8AC3E}">
        <p14:creationId xmlns:p14="http://schemas.microsoft.com/office/powerpoint/2010/main" val="9447090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Regimens </a:t>
            </a:r>
            <a:br>
              <a:rPr lang="en-US" sz="3001" dirty="0"/>
            </a:br>
            <a:r>
              <a:rPr lang="en-US" sz="3001" u="sng" dirty="0"/>
              <a:t>in Certain Clinical Situations</a:t>
            </a:r>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NRTIs</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3" name="TextBox 2">
            <a:extLst>
              <a:ext uri="{FF2B5EF4-FFF2-40B4-BE49-F238E27FC236}">
                <a16:creationId xmlns:a16="http://schemas.microsoft.com/office/drawing/2014/main" id="{9376E373-78EF-3A98-43C4-FF4BF994E678}"/>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4" name="Text Box 5">
            <a:extLst>
              <a:ext uri="{FF2B5EF4-FFF2-40B4-BE49-F238E27FC236}">
                <a16:creationId xmlns:a16="http://schemas.microsoft.com/office/drawing/2014/main" id="{CE3DC518-5007-2319-E750-5D7F435133B7}"/>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3282387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P spid="14" grpId="0"/>
      <p:bldP spid="15" grpId="0" animBg="1"/>
      <p:bldP spid="16" grpId="0" animBg="1"/>
      <p:bldP spid="17" grpId="0"/>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Regimens </a:t>
            </a:r>
            <a:br>
              <a:rPr lang="en-US" sz="3001" dirty="0"/>
            </a:br>
            <a:r>
              <a:rPr lang="en-US" sz="3001" u="sng" dirty="0"/>
              <a:t>in Certain Clinical Situations</a:t>
            </a:r>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NRTIs</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22" name="Flowchart: Sequential Access Storage 21"/>
          <p:cNvSpPr/>
          <p:nvPr/>
        </p:nvSpPr>
        <p:spPr>
          <a:xfrm>
            <a:off x="2667472" y="3136902"/>
            <a:ext cx="1015187" cy="63602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ABC: No renal dose adjustment</a:t>
            </a:r>
          </a:p>
        </p:txBody>
      </p:sp>
      <p:sp>
        <p:nvSpPr>
          <p:cNvPr id="23" name="Flowchart: Sequential Access Storage 22"/>
          <p:cNvSpPr/>
          <p:nvPr/>
        </p:nvSpPr>
        <p:spPr>
          <a:xfrm>
            <a:off x="5180013" y="1675369"/>
            <a:ext cx="1169157" cy="74655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PI: Patients w/ uncertain adherence or no resistance testing</a:t>
            </a:r>
          </a:p>
        </p:txBody>
      </p:sp>
      <p:sp>
        <p:nvSpPr>
          <p:cNvPr id="24" name="Flowchart: Sequential Access Storage 23"/>
          <p:cNvSpPr/>
          <p:nvPr/>
        </p:nvSpPr>
        <p:spPr>
          <a:xfrm flipH="1">
            <a:off x="7344186" y="2990589"/>
            <a:ext cx="1183090" cy="79386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EFV: Minimal drug interactions w/ </a:t>
            </a:r>
            <a:r>
              <a:rPr lang="en-US" sz="825" dirty="0" err="1"/>
              <a:t>rifamycins</a:t>
            </a:r>
            <a:endParaRPr lang="en-US" sz="825" dirty="0"/>
          </a:p>
        </p:txBody>
      </p:sp>
      <p:sp>
        <p:nvSpPr>
          <p:cNvPr id="25" name="Flowchart: Sequential Access Storage 24"/>
          <p:cNvSpPr/>
          <p:nvPr/>
        </p:nvSpPr>
        <p:spPr>
          <a:xfrm>
            <a:off x="5380265" y="3444473"/>
            <a:ext cx="981365" cy="62831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RPV: Small pill size</a:t>
            </a:r>
          </a:p>
        </p:txBody>
      </p:sp>
      <p:sp>
        <p:nvSpPr>
          <p:cNvPr id="26" name="Flowchart: Sequential Access Storage 25"/>
          <p:cNvSpPr/>
          <p:nvPr/>
        </p:nvSpPr>
        <p:spPr>
          <a:xfrm>
            <a:off x="5335731" y="2797099"/>
            <a:ext cx="981365" cy="62831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DOR: NNRTI in a single tablet regimen</a:t>
            </a:r>
          </a:p>
        </p:txBody>
      </p:sp>
      <p:sp>
        <p:nvSpPr>
          <p:cNvPr id="27" name="Flowchart: Sequential Access Storage 26"/>
          <p:cNvSpPr/>
          <p:nvPr/>
        </p:nvSpPr>
        <p:spPr>
          <a:xfrm>
            <a:off x="5381031" y="4143946"/>
            <a:ext cx="981365" cy="62831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EVG: INSTI in a single tablet regimen</a:t>
            </a:r>
          </a:p>
        </p:txBody>
      </p:sp>
      <p:sp>
        <p:nvSpPr>
          <p:cNvPr id="28" name="Flowchart: Sequential Access Storage 27">
            <a:extLst>
              <a:ext uri="{FF2B5EF4-FFF2-40B4-BE49-F238E27FC236}">
                <a16:creationId xmlns:a16="http://schemas.microsoft.com/office/drawing/2014/main" id="{29CE2493-D3E6-4093-B5C0-00917145CEB2}"/>
              </a:ext>
            </a:extLst>
          </p:cNvPr>
          <p:cNvSpPr/>
          <p:nvPr/>
        </p:nvSpPr>
        <p:spPr>
          <a:xfrm flipH="1">
            <a:off x="7344187" y="4305660"/>
            <a:ext cx="1055310" cy="6365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RAL: No CYP3A4 drug interactions</a:t>
            </a:r>
          </a:p>
        </p:txBody>
      </p:sp>
      <p:sp>
        <p:nvSpPr>
          <p:cNvPr id="3" name="TextBox 2">
            <a:extLst>
              <a:ext uri="{FF2B5EF4-FFF2-40B4-BE49-F238E27FC236}">
                <a16:creationId xmlns:a16="http://schemas.microsoft.com/office/drawing/2014/main" id="{BF584D16-14C2-A8AF-D09A-FD6CE172DB59}"/>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4" name="Text Box 5">
            <a:extLst>
              <a:ext uri="{FF2B5EF4-FFF2-40B4-BE49-F238E27FC236}">
                <a16:creationId xmlns:a16="http://schemas.microsoft.com/office/drawing/2014/main" id="{7C50DED3-14F7-BB06-27A9-489FBAB0B354}"/>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3285929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Learning Objectives </a:t>
            </a:r>
          </a:p>
        </p:txBody>
      </p:sp>
      <p:sp>
        <p:nvSpPr>
          <p:cNvPr id="6" name="Text Placeholder 5"/>
          <p:cNvSpPr>
            <a:spLocks noGrp="1"/>
          </p:cNvSpPr>
          <p:nvPr>
            <p:ph type="body" sz="quarter" idx="11"/>
          </p:nvPr>
        </p:nvSpPr>
        <p:spPr>
          <a:xfrm>
            <a:off x="623296" y="1935957"/>
            <a:ext cx="10513018" cy="4258366"/>
          </a:xfrm>
        </p:spPr>
        <p:txBody>
          <a:bodyPr/>
          <a:lstStyle/>
          <a:p>
            <a:pPr marL="690377" indent="-342900">
              <a:buFont typeface="Arial" panose="020B0604020202020204" pitchFamily="34" charset="0"/>
              <a:buChar char="•"/>
            </a:pPr>
            <a:r>
              <a:rPr lang="en-US" dirty="0"/>
              <a:t>By the end of this session, each participant will:</a:t>
            </a:r>
          </a:p>
          <a:p>
            <a:pPr marL="1133867" lvl="2" indent="-457200">
              <a:buFont typeface="+mj-lt"/>
              <a:buAutoNum type="arabicPeriod"/>
            </a:pPr>
            <a:r>
              <a:rPr lang="en-US" dirty="0"/>
              <a:t>List antiretroviral treatment goals and tools for achieving these goals</a:t>
            </a:r>
          </a:p>
          <a:p>
            <a:pPr marL="1133867" lvl="2" indent="-457200">
              <a:buFont typeface="+mj-lt"/>
              <a:buAutoNum type="arabicPeriod"/>
            </a:pPr>
            <a:r>
              <a:rPr lang="en-US" dirty="0"/>
              <a:t>Describe the process for selecting antiretroviral regimens for treatment-naive people with HIV</a:t>
            </a:r>
          </a:p>
          <a:p>
            <a:pPr marL="1133867" lvl="2" indent="-457200">
              <a:buFont typeface="+mj-lt"/>
              <a:buAutoNum type="arabicPeriod"/>
            </a:pPr>
            <a:r>
              <a:rPr lang="en-US" dirty="0"/>
              <a:t>Identify common mechanisms for drug interactions and the importance of recognizing clinically significant drug interactions with antiretrovirals</a:t>
            </a:r>
          </a:p>
        </p:txBody>
      </p:sp>
    </p:spTree>
    <p:extLst>
      <p:ext uri="{BB962C8B-B14F-4D97-AF65-F5344CB8AC3E}">
        <p14:creationId xmlns:p14="http://schemas.microsoft.com/office/powerpoint/2010/main" val="365895636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201" dirty="0"/>
              <a:t>Selecting an Initial HIV Regimen: </a:t>
            </a:r>
            <a:br>
              <a:rPr lang="en-US" sz="4201" dirty="0"/>
            </a:br>
            <a:r>
              <a:rPr lang="en-US" sz="4201" dirty="0"/>
              <a:t>The “Chinese Food Rule”</a:t>
            </a:r>
          </a:p>
        </p:txBody>
      </p:sp>
      <p:pic>
        <p:nvPicPr>
          <p:cNvPr id="6" name="Picture 2" descr="http://1.bp.blogspot.com/_94qEyyEJgcA/TS-NjQupwTI/AAAAAAAAAFI/AWq3d_oMuxM/s400/panda-express-restaurant-dynasty+chinese+restaurant_panda+in+chinese_panda+house+chinese+restaurant.jpg"/>
          <p:cNvPicPr>
            <a:picLocks noChangeAspect="1" noChangeArrowheads="1"/>
          </p:cNvPicPr>
          <p:nvPr/>
        </p:nvPicPr>
        <p:blipFill>
          <a:blip r:embed="rId3" cstate="print"/>
          <a:srcRect/>
          <a:stretch>
            <a:fillRect/>
          </a:stretch>
        </p:blipFill>
        <p:spPr bwMode="auto">
          <a:xfrm>
            <a:off x="3990076" y="2254200"/>
            <a:ext cx="4649829" cy="3557123"/>
          </a:xfrm>
          <a:prstGeom prst="rect">
            <a:avLst/>
          </a:prstGeom>
          <a:noFill/>
        </p:spPr>
      </p:pic>
      <p:sp>
        <p:nvSpPr>
          <p:cNvPr id="9" name="Text Box 5">
            <a:extLst>
              <a:ext uri="{FF2B5EF4-FFF2-40B4-BE49-F238E27FC236}">
                <a16:creationId xmlns:a16="http://schemas.microsoft.com/office/drawing/2014/main" id="{DA937AD6-6556-8B31-95DB-535BFFBD6BDB}"/>
              </a:ext>
            </a:extLst>
          </p:cNvPr>
          <p:cNvSpPr txBox="1">
            <a:spLocks noChangeArrowheads="1"/>
          </p:cNvSpPr>
          <p:nvPr/>
        </p:nvSpPr>
        <p:spPr bwMode="auto">
          <a:xfrm>
            <a:off x="5427567" y="5950558"/>
            <a:ext cx="1774845" cy="230832"/>
          </a:xfrm>
          <a:prstGeom prst="rect">
            <a:avLst/>
          </a:prstGeom>
          <a:noFill/>
          <a:ln w="9525">
            <a:noFill/>
            <a:miter lim="800000"/>
            <a:headEnd/>
            <a:tailEnd/>
          </a:ln>
        </p:spPr>
        <p:txBody>
          <a:bodyPr wrap="none">
            <a:spAutoFit/>
          </a:bodyPr>
          <a:lstStyle/>
          <a:p>
            <a:r>
              <a:rPr lang="en-US" sz="900" dirty="0"/>
              <a:t>Tip of the hat to Royce Lin, MD</a:t>
            </a:r>
          </a:p>
        </p:txBody>
      </p:sp>
    </p:spTree>
    <p:extLst>
      <p:ext uri="{BB962C8B-B14F-4D97-AF65-F5344CB8AC3E}">
        <p14:creationId xmlns:p14="http://schemas.microsoft.com/office/powerpoint/2010/main" val="332020552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Regimens </a:t>
            </a:r>
            <a:br>
              <a:rPr lang="en-US" sz="3001" dirty="0"/>
            </a:br>
            <a:r>
              <a:rPr lang="en-US" sz="3001" u="sng" dirty="0"/>
              <a:t>in Certain Clinical Situations</a:t>
            </a:r>
          </a:p>
        </p:txBody>
      </p:sp>
      <p:sp>
        <p:nvSpPr>
          <p:cNvPr id="3" name="Text Placeholder 2">
            <a:extLst>
              <a:ext uri="{FF2B5EF4-FFF2-40B4-BE49-F238E27FC236}">
                <a16:creationId xmlns:a16="http://schemas.microsoft.com/office/drawing/2014/main" id="{16E3085C-F8C2-DBB6-63C0-8C0B2C1C129B}"/>
              </a:ext>
            </a:extLst>
          </p:cNvPr>
          <p:cNvSpPr>
            <a:spLocks noGrp="1"/>
          </p:cNvSpPr>
          <p:nvPr>
            <p:ph type="body" sz="quarter" idx="11"/>
          </p:nvPr>
        </p:nvSpPr>
        <p:spPr/>
        <p:txBody>
          <a:bodyPr/>
          <a:lstStyle/>
          <a:p>
            <a:endParaRPr lang="en-US"/>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NRTIs</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4" name="TextBox 3">
            <a:extLst>
              <a:ext uri="{FF2B5EF4-FFF2-40B4-BE49-F238E27FC236}">
                <a16:creationId xmlns:a16="http://schemas.microsoft.com/office/drawing/2014/main" id="{19DDC4D1-FCA3-2A83-4B70-A4350126D2F4}"/>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9" name="Text Box 5">
            <a:extLst>
              <a:ext uri="{FF2B5EF4-FFF2-40B4-BE49-F238E27FC236}">
                <a16:creationId xmlns:a16="http://schemas.microsoft.com/office/drawing/2014/main" id="{91CA43C9-CB4E-E78B-2095-CC91CD3A50D9}"/>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
        <p:nvSpPr>
          <p:cNvPr id="12" name="Up Arrow 21">
            <a:extLst>
              <a:ext uri="{FF2B5EF4-FFF2-40B4-BE49-F238E27FC236}">
                <a16:creationId xmlns:a16="http://schemas.microsoft.com/office/drawing/2014/main" id="{7143B58A-1489-C61A-44B6-12A320F17985}"/>
              </a:ext>
            </a:extLst>
          </p:cNvPr>
          <p:cNvSpPr/>
          <p:nvPr/>
        </p:nvSpPr>
        <p:spPr>
          <a:xfrm>
            <a:off x="4397198" y="1484461"/>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7724999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a:t>
            </a:r>
            <a:r>
              <a:rPr lang="en-US" sz="2851" dirty="0"/>
              <a:t>CHINESE FOOD </a:t>
            </a:r>
            <a:br>
              <a:rPr lang="en-US" sz="3001" dirty="0"/>
            </a:br>
            <a:r>
              <a:rPr lang="en-US" sz="3001" u="sng" dirty="0"/>
              <a:t>in Certain Clinical Situations</a:t>
            </a:r>
          </a:p>
        </p:txBody>
      </p:sp>
      <p:sp>
        <p:nvSpPr>
          <p:cNvPr id="4" name="Text Placeholder 3">
            <a:extLst>
              <a:ext uri="{FF2B5EF4-FFF2-40B4-BE49-F238E27FC236}">
                <a16:creationId xmlns:a16="http://schemas.microsoft.com/office/drawing/2014/main" id="{2FCD2145-3E23-DC83-740E-E138D02073D4}"/>
              </a:ext>
            </a:extLst>
          </p:cNvPr>
          <p:cNvSpPr>
            <a:spLocks noGrp="1"/>
          </p:cNvSpPr>
          <p:nvPr>
            <p:ph type="body" sz="quarter" idx="11"/>
          </p:nvPr>
        </p:nvSpPr>
        <p:spPr/>
        <p:txBody>
          <a:bodyPr/>
          <a:lstStyle/>
          <a:p>
            <a:endParaRPr lang="en-US"/>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NRTIs</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3" name="Up Arrow 21">
            <a:extLst>
              <a:ext uri="{FF2B5EF4-FFF2-40B4-BE49-F238E27FC236}">
                <a16:creationId xmlns:a16="http://schemas.microsoft.com/office/drawing/2014/main" id="{13B66866-EE52-0F60-E892-0F2DD3FB8E05}"/>
              </a:ext>
            </a:extLst>
          </p:cNvPr>
          <p:cNvSpPr/>
          <p:nvPr/>
        </p:nvSpPr>
        <p:spPr>
          <a:xfrm>
            <a:off x="4397198" y="1484461"/>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extBox 8">
            <a:extLst>
              <a:ext uri="{FF2B5EF4-FFF2-40B4-BE49-F238E27FC236}">
                <a16:creationId xmlns:a16="http://schemas.microsoft.com/office/drawing/2014/main" id="{B31A6C8C-D599-C5C6-F49A-4B898936F669}"/>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11" name="Text Box 5">
            <a:extLst>
              <a:ext uri="{FF2B5EF4-FFF2-40B4-BE49-F238E27FC236}">
                <a16:creationId xmlns:a16="http://schemas.microsoft.com/office/drawing/2014/main" id="{D4E47942-1567-B813-B400-36230F919453}"/>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293689261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a:t>
            </a:r>
            <a:r>
              <a:rPr lang="en-US" sz="2851" dirty="0"/>
              <a:t>CHINESE FOOD </a:t>
            </a:r>
            <a:br>
              <a:rPr lang="en-US" sz="3001" dirty="0"/>
            </a:br>
            <a:r>
              <a:rPr lang="en-US" sz="3001" u="sng" dirty="0"/>
              <a:t>in Certain Clinical Situations</a:t>
            </a:r>
          </a:p>
        </p:txBody>
      </p:sp>
      <p:sp>
        <p:nvSpPr>
          <p:cNvPr id="3" name="Text Placeholder 2">
            <a:extLst>
              <a:ext uri="{FF2B5EF4-FFF2-40B4-BE49-F238E27FC236}">
                <a16:creationId xmlns:a16="http://schemas.microsoft.com/office/drawing/2014/main" id="{E65C0ABD-D985-CB6E-8632-76475621D8A1}"/>
              </a:ext>
            </a:extLst>
          </p:cNvPr>
          <p:cNvSpPr>
            <a:spLocks noGrp="1"/>
          </p:cNvSpPr>
          <p:nvPr>
            <p:ph type="body" sz="quarter" idx="11"/>
          </p:nvPr>
        </p:nvSpPr>
        <p:spPr/>
        <p:txBody>
          <a:bodyPr/>
          <a:lstStyle/>
          <a:p>
            <a:endParaRPr lang="en-US"/>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NRTIs</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22" name="Up Arrow 21"/>
          <p:cNvSpPr/>
          <p:nvPr/>
        </p:nvSpPr>
        <p:spPr>
          <a:xfrm>
            <a:off x="4486303" y="3080803"/>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Box 3">
            <a:extLst>
              <a:ext uri="{FF2B5EF4-FFF2-40B4-BE49-F238E27FC236}">
                <a16:creationId xmlns:a16="http://schemas.microsoft.com/office/drawing/2014/main" id="{8FA2F70B-8162-2ED2-4E82-394A9844B5B3}"/>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9" name="Text Box 5">
            <a:extLst>
              <a:ext uri="{FF2B5EF4-FFF2-40B4-BE49-F238E27FC236}">
                <a16:creationId xmlns:a16="http://schemas.microsoft.com/office/drawing/2014/main" id="{FD8F4B95-6D7A-0DB1-ED5D-23C834ECDCF1}"/>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3212826772"/>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a:t>
            </a:r>
            <a:r>
              <a:rPr lang="en-US" sz="2851" dirty="0"/>
              <a:t>CHINESE FOOD </a:t>
            </a:r>
            <a:br>
              <a:rPr lang="en-US" sz="3001" dirty="0"/>
            </a:br>
            <a:r>
              <a:rPr lang="en-US" sz="3001" u="sng" dirty="0"/>
              <a:t>in Certain Clinical Situations</a:t>
            </a:r>
          </a:p>
        </p:txBody>
      </p:sp>
      <p:sp>
        <p:nvSpPr>
          <p:cNvPr id="3" name="Text Placeholder 2">
            <a:extLst>
              <a:ext uri="{FF2B5EF4-FFF2-40B4-BE49-F238E27FC236}">
                <a16:creationId xmlns:a16="http://schemas.microsoft.com/office/drawing/2014/main" id="{88AE8A19-E8C1-C087-C570-D7FE1312C4DE}"/>
              </a:ext>
            </a:extLst>
          </p:cNvPr>
          <p:cNvSpPr>
            <a:spLocks noGrp="1"/>
          </p:cNvSpPr>
          <p:nvPr>
            <p:ph type="body" sz="quarter" idx="11"/>
          </p:nvPr>
        </p:nvSpPr>
        <p:spPr/>
        <p:txBody>
          <a:bodyPr/>
          <a:lstStyle/>
          <a:p>
            <a:endParaRPr lang="en-US"/>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SCOOPS OF RICE</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22" name="Up Arrow 21"/>
          <p:cNvSpPr/>
          <p:nvPr/>
        </p:nvSpPr>
        <p:spPr>
          <a:xfrm>
            <a:off x="4486303" y="3080803"/>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Box 3">
            <a:extLst>
              <a:ext uri="{FF2B5EF4-FFF2-40B4-BE49-F238E27FC236}">
                <a16:creationId xmlns:a16="http://schemas.microsoft.com/office/drawing/2014/main" id="{F4863254-9DD9-19C9-38F6-C5B9D248A10A}"/>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9" name="Text Box 5">
            <a:extLst>
              <a:ext uri="{FF2B5EF4-FFF2-40B4-BE49-F238E27FC236}">
                <a16:creationId xmlns:a16="http://schemas.microsoft.com/office/drawing/2014/main" id="{0CD41EA7-04E9-1F1D-43C7-DEF5C87658B8}"/>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220931611"/>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a:t>
            </a:r>
            <a:r>
              <a:rPr lang="en-US" sz="2851" dirty="0"/>
              <a:t>CHINESE FOOD </a:t>
            </a:r>
            <a:br>
              <a:rPr lang="en-US" sz="3001" dirty="0"/>
            </a:br>
            <a:r>
              <a:rPr lang="en-US" sz="3001" u="sng" dirty="0"/>
              <a:t>in Certain Clinical Situations</a:t>
            </a:r>
          </a:p>
        </p:txBody>
      </p:sp>
      <p:sp>
        <p:nvSpPr>
          <p:cNvPr id="3" name="Text Placeholder 2">
            <a:extLst>
              <a:ext uri="{FF2B5EF4-FFF2-40B4-BE49-F238E27FC236}">
                <a16:creationId xmlns:a16="http://schemas.microsoft.com/office/drawing/2014/main" id="{1A541DA8-B285-1BA1-0891-27B0909EE8AC}"/>
              </a:ext>
            </a:extLst>
          </p:cNvPr>
          <p:cNvSpPr>
            <a:spLocks noGrp="1"/>
          </p:cNvSpPr>
          <p:nvPr>
            <p:ph type="body" sz="quarter" idx="11"/>
          </p:nvPr>
        </p:nvSpPr>
        <p:spPr/>
        <p:txBody>
          <a:bodyPr/>
          <a:lstStyle/>
          <a:p>
            <a:endParaRPr lang="en-US"/>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PROTEASE INHIBITOR</a:t>
            </a:r>
          </a:p>
          <a:p>
            <a:pPr marL="192984" indent="-192984" algn="ctr">
              <a:lnSpc>
                <a:spcPts val="1159"/>
              </a:lnSpc>
              <a:spcBef>
                <a:spcPct val="20000"/>
              </a:spcBef>
              <a:defRPr/>
            </a:pPr>
            <a:r>
              <a:rPr lang="en-US" sz="900" b="1" dirty="0">
                <a:solidFill>
                  <a:schemeClr val="bg1"/>
                </a:solidFill>
                <a:latin typeface="Calibri" pitchFamily="34" charset="0"/>
              </a:rPr>
              <a:t>(boosted with ritonavir or </a:t>
            </a:r>
            <a:r>
              <a:rPr lang="en-US" sz="900" b="1" dirty="0" err="1">
                <a:solidFill>
                  <a:schemeClr val="bg1"/>
                </a:solidFill>
                <a:latin typeface="Calibri" pitchFamily="34" charset="0"/>
              </a:rPr>
              <a:t>cobicistat</a:t>
            </a:r>
            <a:r>
              <a:rPr lang="en-US" sz="900" b="1" dirty="0">
                <a:solidFill>
                  <a:schemeClr val="bg1"/>
                </a:solidFill>
                <a:latin typeface="Calibri" pitchFamily="34" charset="0"/>
              </a:rPr>
              <a:t>)</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NNRTI</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SCOOPS OF RICE</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23" name="Up Arrow 22"/>
          <p:cNvSpPr/>
          <p:nvPr/>
        </p:nvSpPr>
        <p:spPr>
          <a:xfrm rot="5400000">
            <a:off x="5642927" y="1833257"/>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Up Arrow 23"/>
          <p:cNvSpPr/>
          <p:nvPr/>
        </p:nvSpPr>
        <p:spPr>
          <a:xfrm rot="5400000">
            <a:off x="5659694" y="2856617"/>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Up Arrow 24"/>
          <p:cNvSpPr/>
          <p:nvPr/>
        </p:nvSpPr>
        <p:spPr>
          <a:xfrm rot="5400000">
            <a:off x="5658908" y="4021076"/>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Box 3">
            <a:extLst>
              <a:ext uri="{FF2B5EF4-FFF2-40B4-BE49-F238E27FC236}">
                <a16:creationId xmlns:a16="http://schemas.microsoft.com/office/drawing/2014/main" id="{ED50B45C-AC82-1B5C-5D19-B82CC8B410A9}"/>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9" name="Text Box 5">
            <a:extLst>
              <a:ext uri="{FF2B5EF4-FFF2-40B4-BE49-F238E27FC236}">
                <a16:creationId xmlns:a16="http://schemas.microsoft.com/office/drawing/2014/main" id="{01803C16-8655-BB04-6C5B-9FF0D77BBE67}"/>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897294396"/>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a:t>
            </a:r>
            <a:r>
              <a:rPr lang="en-US" sz="2851" dirty="0"/>
              <a:t>CHINESE FOOD </a:t>
            </a:r>
            <a:br>
              <a:rPr lang="en-US" sz="3001" dirty="0"/>
            </a:br>
            <a:r>
              <a:rPr lang="en-US" sz="3001" u="sng" dirty="0"/>
              <a:t>in Certain Clinical Situations</a:t>
            </a:r>
          </a:p>
        </p:txBody>
      </p:sp>
      <p:sp>
        <p:nvSpPr>
          <p:cNvPr id="3" name="Text Placeholder 2">
            <a:extLst>
              <a:ext uri="{FF2B5EF4-FFF2-40B4-BE49-F238E27FC236}">
                <a16:creationId xmlns:a16="http://schemas.microsoft.com/office/drawing/2014/main" id="{4707CF5E-E06F-4EF5-4000-62B7C7347776}"/>
              </a:ext>
            </a:extLst>
          </p:cNvPr>
          <p:cNvSpPr>
            <a:spLocks noGrp="1"/>
          </p:cNvSpPr>
          <p:nvPr>
            <p:ph type="body" sz="quarter" idx="11"/>
          </p:nvPr>
        </p:nvSpPr>
        <p:spPr/>
        <p:txBody>
          <a:bodyPr/>
          <a:lstStyle/>
          <a:p>
            <a:endParaRPr lang="en-US"/>
          </a:p>
        </p:txBody>
      </p:sp>
      <p:sp>
        <p:nvSpPr>
          <p:cNvPr id="5" name="Rectangle 4"/>
          <p:cNvSpPr/>
          <p:nvPr/>
        </p:nvSpPr>
        <p:spPr>
          <a:xfrm>
            <a:off x="6394606" y="2039134"/>
            <a:ext cx="2367539" cy="471733"/>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lnSpc>
                <a:spcPts val="1159"/>
              </a:lnSpc>
              <a:spcBef>
                <a:spcPct val="20000"/>
              </a:spcBef>
              <a:defRPr/>
            </a:pPr>
            <a:r>
              <a:rPr lang="en-US" sz="1576" b="1" dirty="0">
                <a:latin typeface="Calibri" pitchFamily="34" charset="0"/>
              </a:rPr>
              <a:t>BEEF</a:t>
            </a:r>
          </a:p>
          <a:p>
            <a:pPr marL="192984" indent="-192984" algn="ctr">
              <a:lnSpc>
                <a:spcPts val="1159"/>
              </a:lnSpc>
              <a:spcBef>
                <a:spcPct val="20000"/>
              </a:spcBef>
              <a:defRPr/>
            </a:pPr>
            <a:r>
              <a:rPr lang="en-US" sz="900" b="1" dirty="0">
                <a:solidFill>
                  <a:schemeClr val="bg1"/>
                </a:solidFill>
                <a:latin typeface="Calibri" pitchFamily="34" charset="0"/>
              </a:rPr>
              <a:t>(enhanced with MSG)</a:t>
            </a:r>
          </a:p>
        </p:txBody>
      </p:sp>
      <p:sp>
        <p:nvSpPr>
          <p:cNvPr id="6" name="Rectangle 3"/>
          <p:cNvSpPr txBox="1">
            <a:spLocks noChangeArrowheads="1"/>
          </p:cNvSpPr>
          <p:nvPr/>
        </p:nvSpPr>
        <p:spPr bwMode="auto">
          <a:xfrm>
            <a:off x="6394607" y="4566761"/>
            <a:ext cx="2367538" cy="410995"/>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Elvitegravir + cobicistat</a:t>
            </a:r>
          </a:p>
          <a:p>
            <a:pPr marL="192984" indent="-192984">
              <a:defRPr/>
            </a:pPr>
            <a:r>
              <a:rPr lang="en-US" sz="1125" dirty="0" err="1">
                <a:latin typeface="Calibri" pitchFamily="34" charset="0"/>
              </a:rPr>
              <a:t>Raltegravir</a:t>
            </a:r>
            <a:endParaRPr lang="en-US" sz="1125" dirty="0">
              <a:latin typeface="Calibri" pitchFamily="34" charset="0"/>
            </a:endParaRPr>
          </a:p>
          <a:p>
            <a:pPr marL="192984" indent="-192984">
              <a:defRPr/>
            </a:pP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6" y="4223683"/>
            <a:ext cx="2367539"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FISH</a:t>
            </a:r>
            <a:endParaRPr lang="en-US" sz="1576" b="1" dirty="0">
              <a:solidFill>
                <a:schemeClr val="tx1"/>
              </a:solidFill>
              <a:latin typeface="Calibri" pitchFamily="34" charset="0"/>
            </a:endParaRPr>
          </a:p>
        </p:txBody>
      </p:sp>
      <p:sp>
        <p:nvSpPr>
          <p:cNvPr id="8" name="Rectangle 3"/>
          <p:cNvSpPr txBox="1">
            <a:spLocks noChangeArrowheads="1"/>
          </p:cNvSpPr>
          <p:nvPr/>
        </p:nvSpPr>
        <p:spPr bwMode="auto">
          <a:xfrm>
            <a:off x="6394606" y="2467981"/>
            <a:ext cx="2367539" cy="385964"/>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Darunavir</a:t>
            </a:r>
            <a:r>
              <a:rPr lang="en-US" sz="1125" dirty="0">
                <a:latin typeface="Calibri" pitchFamily="34" charset="0"/>
              </a:rPr>
              <a:t> + RTV or </a:t>
            </a:r>
            <a:r>
              <a:rPr lang="en-US" sz="1125" dirty="0" err="1">
                <a:latin typeface="Calibri" pitchFamily="34" charset="0"/>
              </a:rPr>
              <a:t>Darunavir</a:t>
            </a:r>
            <a:r>
              <a:rPr lang="en-US" sz="1125" dirty="0">
                <a:latin typeface="Calibri" pitchFamily="34" charset="0"/>
              </a:rPr>
              <a:t> + COBI</a:t>
            </a:r>
          </a:p>
          <a:p>
            <a:pPr marL="192984" indent="-192984">
              <a:defRPr/>
            </a:pPr>
            <a:r>
              <a:rPr lang="en-US" sz="1125" dirty="0">
                <a:latin typeface="Calibri" pitchFamily="34" charset="0"/>
              </a:rPr>
              <a:t>Atazanavir + RTV or Atazanavir +COBI</a:t>
            </a:r>
          </a:p>
        </p:txBody>
      </p:sp>
      <p:sp>
        <p:nvSpPr>
          <p:cNvPr id="10" name="TextBox 19"/>
          <p:cNvSpPr txBox="1">
            <a:spLocks noChangeArrowheads="1"/>
          </p:cNvSpPr>
          <p:nvPr/>
        </p:nvSpPr>
        <p:spPr bwMode="auto">
          <a:xfrm>
            <a:off x="5837105" y="3111257"/>
            <a:ext cx="128655" cy="854529"/>
          </a:xfrm>
          <a:prstGeom prst="rect">
            <a:avLst/>
          </a:prstGeom>
          <a:noFill/>
          <a:ln w="9525">
            <a:noFill/>
            <a:miter lim="800000"/>
            <a:headEnd/>
            <a:tailEnd/>
          </a:ln>
        </p:spPr>
        <p:txBody>
          <a:bodyPr>
            <a:spAutoFit/>
          </a:bodyPr>
          <a:lstStyle/>
          <a:p>
            <a:r>
              <a:rPr lang="en-US" sz="4953" b="1" dirty="0"/>
              <a:t>+</a:t>
            </a:r>
          </a:p>
        </p:txBody>
      </p:sp>
      <p:sp>
        <p:nvSpPr>
          <p:cNvPr id="14" name="TextBox 13"/>
          <p:cNvSpPr txBox="1"/>
          <p:nvPr/>
        </p:nvSpPr>
        <p:spPr>
          <a:xfrm>
            <a:off x="7189166" y="3999171"/>
            <a:ext cx="401072" cy="265457"/>
          </a:xfrm>
          <a:prstGeom prst="rect">
            <a:avLst/>
          </a:prstGeom>
          <a:noFill/>
        </p:spPr>
        <p:txBody>
          <a:bodyPr wrap="none" rtlCol="0">
            <a:spAutoFit/>
          </a:bodyPr>
          <a:lstStyle/>
          <a:p>
            <a:r>
              <a:rPr lang="en-US" sz="1125" b="1" dirty="0"/>
              <a:t>OR</a:t>
            </a:r>
          </a:p>
        </p:txBody>
      </p:sp>
      <p:sp>
        <p:nvSpPr>
          <p:cNvPr id="15" name="Rectangle 14"/>
          <p:cNvSpPr/>
          <p:nvPr/>
        </p:nvSpPr>
        <p:spPr>
          <a:xfrm>
            <a:off x="6394606" y="3068372"/>
            <a:ext cx="2367539" cy="343079"/>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464" b="1" dirty="0">
                <a:solidFill>
                  <a:prstClr val="white"/>
                </a:solidFill>
              </a:rPr>
              <a:t>CHICKEN</a:t>
            </a:r>
            <a:endParaRPr lang="en-US" sz="1464" b="1" dirty="0">
              <a:solidFill>
                <a:prstClr val="black"/>
              </a:solidFill>
            </a:endParaRPr>
          </a:p>
        </p:txBody>
      </p:sp>
      <p:sp>
        <p:nvSpPr>
          <p:cNvPr id="16" name="Rectangle 3"/>
          <p:cNvSpPr txBox="1">
            <a:spLocks noChangeArrowheads="1"/>
          </p:cNvSpPr>
          <p:nvPr/>
        </p:nvSpPr>
        <p:spPr bwMode="auto">
          <a:xfrm>
            <a:off x="6394607" y="3411450"/>
            <a:ext cx="2367538" cy="572011"/>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solidFill>
                  <a:prstClr val="black"/>
                </a:solidFill>
                <a:latin typeface="Calibri" pitchFamily="34" charset="0"/>
              </a:rPr>
              <a:t>Doravirine</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Efavirenz</a:t>
            </a:r>
            <a:endParaRPr lang="en-US" sz="1125" dirty="0">
              <a:solidFill>
                <a:prstClr val="black"/>
              </a:solidFill>
              <a:latin typeface="Calibri" pitchFamily="34" charset="0"/>
            </a:endParaRPr>
          </a:p>
          <a:p>
            <a:pPr marL="192984" indent="-192984">
              <a:defRPr/>
            </a:pPr>
            <a:r>
              <a:rPr lang="en-US" sz="1125" dirty="0" err="1">
                <a:solidFill>
                  <a:prstClr val="black"/>
                </a:solidFill>
                <a:latin typeface="Calibri" pitchFamily="34" charset="0"/>
              </a:rPr>
              <a:t>Rilpivirine</a:t>
            </a:r>
            <a:r>
              <a:rPr lang="en-US" sz="1013" dirty="0">
                <a:solidFill>
                  <a:prstClr val="black"/>
                </a:solidFill>
                <a:latin typeface="Calibri" pitchFamily="34" charset="0"/>
              </a:rPr>
              <a:t>	</a:t>
            </a:r>
            <a:endParaRPr lang="en-US" sz="1125" dirty="0">
              <a:solidFill>
                <a:prstClr val="black"/>
              </a:solidFill>
              <a:latin typeface="Calibri" pitchFamily="34" charset="0"/>
            </a:endParaRPr>
          </a:p>
        </p:txBody>
      </p:sp>
      <p:sp>
        <p:nvSpPr>
          <p:cNvPr id="17" name="TextBox 16"/>
          <p:cNvSpPr txBox="1"/>
          <p:nvPr/>
        </p:nvSpPr>
        <p:spPr>
          <a:xfrm>
            <a:off x="7189166" y="2853948"/>
            <a:ext cx="401072" cy="265457"/>
          </a:xfrm>
          <a:prstGeom prst="rect">
            <a:avLst/>
          </a:prstGeom>
          <a:noFill/>
        </p:spPr>
        <p:txBody>
          <a:bodyPr wrap="none" rtlCol="0">
            <a:spAutoFit/>
          </a:bodyPr>
          <a:lstStyle/>
          <a:p>
            <a:r>
              <a:rPr lang="en-US" sz="1125" b="1" dirty="0"/>
              <a:t>OR</a:t>
            </a:r>
          </a:p>
        </p:txBody>
      </p:sp>
      <p:sp>
        <p:nvSpPr>
          <p:cNvPr id="18" name="Rectangle 17"/>
          <p:cNvSpPr/>
          <p:nvPr/>
        </p:nvSpPr>
        <p:spPr>
          <a:xfrm>
            <a:off x="3735747" y="2747912"/>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2 SCOOPS OF RICE</a:t>
            </a:r>
            <a:endParaRPr lang="en-US" sz="1576" b="1" dirty="0">
              <a:solidFill>
                <a:schemeClr val="tx1"/>
              </a:solidFill>
              <a:latin typeface="Calibri" pitchFamily="34" charset="0"/>
            </a:endParaRPr>
          </a:p>
        </p:txBody>
      </p:sp>
      <p:sp>
        <p:nvSpPr>
          <p:cNvPr id="19" name="Rectangle 3"/>
          <p:cNvSpPr txBox="1">
            <a:spLocks noChangeArrowheads="1"/>
          </p:cNvSpPr>
          <p:nvPr/>
        </p:nvSpPr>
        <p:spPr bwMode="auto">
          <a:xfrm>
            <a:off x="3735747" y="3090989"/>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23" name="Up Arrow 22"/>
          <p:cNvSpPr/>
          <p:nvPr/>
        </p:nvSpPr>
        <p:spPr>
          <a:xfrm rot="5400000">
            <a:off x="5642927" y="1833257"/>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Up Arrow 23"/>
          <p:cNvSpPr/>
          <p:nvPr/>
        </p:nvSpPr>
        <p:spPr>
          <a:xfrm rot="5400000">
            <a:off x="5659694" y="2856617"/>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Up Arrow 24"/>
          <p:cNvSpPr/>
          <p:nvPr/>
        </p:nvSpPr>
        <p:spPr>
          <a:xfrm rot="5400000">
            <a:off x="5658908" y="4021076"/>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Box 3">
            <a:extLst>
              <a:ext uri="{FF2B5EF4-FFF2-40B4-BE49-F238E27FC236}">
                <a16:creationId xmlns:a16="http://schemas.microsoft.com/office/drawing/2014/main" id="{66C23C8F-7F38-6764-99C2-64373E3F0825}"/>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9" name="Text Box 5">
            <a:extLst>
              <a:ext uri="{FF2B5EF4-FFF2-40B4-BE49-F238E27FC236}">
                <a16:creationId xmlns:a16="http://schemas.microsoft.com/office/drawing/2014/main" id="{5BAEFE08-FDA6-69A6-3258-966FD89B7654}"/>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270540291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Initial Regimens </a:t>
            </a:r>
            <a:br>
              <a:rPr lang="en-US" sz="3001" dirty="0"/>
            </a:br>
            <a:r>
              <a:rPr lang="en-US" sz="3001" u="sng" dirty="0"/>
              <a:t>for Most People with HIV</a:t>
            </a:r>
          </a:p>
        </p:txBody>
      </p:sp>
      <p:sp>
        <p:nvSpPr>
          <p:cNvPr id="4" name="Text Placeholder 3">
            <a:extLst>
              <a:ext uri="{FF2B5EF4-FFF2-40B4-BE49-F238E27FC236}">
                <a16:creationId xmlns:a16="http://schemas.microsoft.com/office/drawing/2014/main" id="{1A42A533-BB87-0DE6-7FFC-56943E9F34F3}"/>
              </a:ext>
            </a:extLst>
          </p:cNvPr>
          <p:cNvSpPr>
            <a:spLocks noGrp="1"/>
          </p:cNvSpPr>
          <p:nvPr>
            <p:ph type="body" sz="quarter" idx="11"/>
          </p:nvPr>
        </p:nvSpPr>
        <p:spPr/>
        <p:txBody>
          <a:bodyPr/>
          <a:lstStyle/>
          <a:p>
            <a:endParaRPr lang="en-US"/>
          </a:p>
        </p:txBody>
      </p:sp>
      <p:sp>
        <p:nvSpPr>
          <p:cNvPr id="6" name="Rectangle 3"/>
          <p:cNvSpPr txBox="1">
            <a:spLocks noChangeArrowheads="1"/>
          </p:cNvSpPr>
          <p:nvPr/>
        </p:nvSpPr>
        <p:spPr bwMode="auto">
          <a:xfrm>
            <a:off x="6394607" y="3214576"/>
            <a:ext cx="2058472" cy="900582"/>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Bictegravir</a:t>
            </a:r>
            <a:endParaRPr lang="en-US" sz="1125" dirty="0">
              <a:latin typeface="Calibri" pitchFamily="34" charset="0"/>
            </a:endParaRPr>
          </a:p>
          <a:p>
            <a:pPr marL="192984" indent="-192984">
              <a:defRPr/>
            </a:pPr>
            <a:r>
              <a:rPr lang="en-US" sz="1125" dirty="0">
                <a:latin typeface="Calibri" pitchFamily="34" charset="0"/>
              </a:rPr>
              <a:t>Dolutegravir</a:t>
            </a: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7" y="2871499"/>
            <a:ext cx="2058472"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INTEGRASE INHIBITOR</a:t>
            </a:r>
            <a:endParaRPr lang="en-US" sz="1576" b="1" dirty="0">
              <a:solidFill>
                <a:schemeClr val="tx1"/>
              </a:solidFill>
              <a:latin typeface="Calibri" pitchFamily="34" charset="0"/>
            </a:endParaRPr>
          </a:p>
        </p:txBody>
      </p:sp>
      <p:sp>
        <p:nvSpPr>
          <p:cNvPr id="10" name="TextBox 19"/>
          <p:cNvSpPr txBox="1">
            <a:spLocks noChangeArrowheads="1"/>
          </p:cNvSpPr>
          <p:nvPr/>
        </p:nvSpPr>
        <p:spPr bwMode="auto">
          <a:xfrm>
            <a:off x="5837105" y="3171693"/>
            <a:ext cx="128655" cy="854529"/>
          </a:xfrm>
          <a:prstGeom prst="rect">
            <a:avLst/>
          </a:prstGeom>
          <a:noFill/>
          <a:ln w="9525">
            <a:noFill/>
            <a:miter lim="800000"/>
            <a:headEnd/>
            <a:tailEnd/>
          </a:ln>
        </p:spPr>
        <p:txBody>
          <a:bodyPr>
            <a:spAutoFit/>
          </a:bodyPr>
          <a:lstStyle/>
          <a:p>
            <a:r>
              <a:rPr lang="en-US" sz="4953" b="1" dirty="0"/>
              <a:t>+</a:t>
            </a:r>
          </a:p>
        </p:txBody>
      </p:sp>
      <p:sp>
        <p:nvSpPr>
          <p:cNvPr id="11" name="Rectangle 10"/>
          <p:cNvSpPr/>
          <p:nvPr/>
        </p:nvSpPr>
        <p:spPr>
          <a:xfrm>
            <a:off x="3735747" y="2828615"/>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1-2 NRTIs</a:t>
            </a:r>
            <a:endParaRPr lang="en-US" sz="1576" b="1" dirty="0">
              <a:solidFill>
                <a:schemeClr val="tx1"/>
              </a:solidFill>
              <a:latin typeface="Calibri" pitchFamily="34" charset="0"/>
            </a:endParaRPr>
          </a:p>
        </p:txBody>
      </p:sp>
      <p:sp>
        <p:nvSpPr>
          <p:cNvPr id="12" name="Rectangle 3"/>
          <p:cNvSpPr txBox="1">
            <a:spLocks noChangeArrowheads="1"/>
          </p:cNvSpPr>
          <p:nvPr/>
        </p:nvSpPr>
        <p:spPr bwMode="auto">
          <a:xfrm>
            <a:off x="3735747" y="3171692"/>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a:t>
            </a:r>
            <a:endParaRPr lang="en-US" sz="1125" dirty="0">
              <a:solidFill>
                <a:srgbClr val="FF0000"/>
              </a:solidFill>
              <a:latin typeface="Calibri" pitchFamily="34" charset="0"/>
            </a:endParaRPr>
          </a:p>
        </p:txBody>
      </p:sp>
      <p:sp>
        <p:nvSpPr>
          <p:cNvPr id="13" name="Up Arrow 13">
            <a:extLst>
              <a:ext uri="{FF2B5EF4-FFF2-40B4-BE49-F238E27FC236}">
                <a16:creationId xmlns:a16="http://schemas.microsoft.com/office/drawing/2014/main" id="{9745A77E-B91E-41AF-BB68-7DD5559AF09D}"/>
              </a:ext>
            </a:extLst>
          </p:cNvPr>
          <p:cNvSpPr/>
          <p:nvPr/>
        </p:nvSpPr>
        <p:spPr>
          <a:xfrm>
            <a:off x="4486303" y="3137956"/>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Up Arrow 14">
            <a:extLst>
              <a:ext uri="{FF2B5EF4-FFF2-40B4-BE49-F238E27FC236}">
                <a16:creationId xmlns:a16="http://schemas.microsoft.com/office/drawing/2014/main" id="{2B5E5C16-A706-4546-AC12-8FA6C67BC121}"/>
              </a:ext>
            </a:extLst>
          </p:cNvPr>
          <p:cNvSpPr/>
          <p:nvPr/>
        </p:nvSpPr>
        <p:spPr>
          <a:xfrm>
            <a:off x="7145162" y="3160447"/>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Box 4">
            <a:extLst>
              <a:ext uri="{FF2B5EF4-FFF2-40B4-BE49-F238E27FC236}">
                <a16:creationId xmlns:a16="http://schemas.microsoft.com/office/drawing/2014/main" id="{C69B58A1-D86C-53F1-3338-B6390486E5A6}"/>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8" name="Text Box 5">
            <a:extLst>
              <a:ext uri="{FF2B5EF4-FFF2-40B4-BE49-F238E27FC236}">
                <a16:creationId xmlns:a16="http://schemas.microsoft.com/office/drawing/2014/main" id="{B42E04C6-779C-8D52-9E6F-CB73398C3C24}"/>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
        <p:nvSpPr>
          <p:cNvPr id="16" name="Up Arrow 21">
            <a:extLst>
              <a:ext uri="{FF2B5EF4-FFF2-40B4-BE49-F238E27FC236}">
                <a16:creationId xmlns:a16="http://schemas.microsoft.com/office/drawing/2014/main" id="{4699D2BA-1260-0C4E-92B2-112E9BC3BBBF}"/>
              </a:ext>
            </a:extLst>
          </p:cNvPr>
          <p:cNvSpPr/>
          <p:nvPr/>
        </p:nvSpPr>
        <p:spPr>
          <a:xfrm>
            <a:off x="3659078" y="1507220"/>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68742114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1" dirty="0"/>
              <a:t>Recommended CHINESE FOOD</a:t>
            </a:r>
            <a:br>
              <a:rPr lang="en-US" sz="3001" dirty="0"/>
            </a:br>
            <a:r>
              <a:rPr lang="en-US" sz="3001" u="sng" dirty="0"/>
              <a:t>for Most People with HIV</a:t>
            </a:r>
          </a:p>
        </p:txBody>
      </p:sp>
      <p:sp>
        <p:nvSpPr>
          <p:cNvPr id="4" name="Text Placeholder 3">
            <a:extLst>
              <a:ext uri="{FF2B5EF4-FFF2-40B4-BE49-F238E27FC236}">
                <a16:creationId xmlns:a16="http://schemas.microsoft.com/office/drawing/2014/main" id="{D7B33516-F50E-1A48-B86D-B450FB24BB17}"/>
              </a:ext>
            </a:extLst>
          </p:cNvPr>
          <p:cNvSpPr>
            <a:spLocks noGrp="1"/>
          </p:cNvSpPr>
          <p:nvPr>
            <p:ph type="body" sz="quarter" idx="11"/>
          </p:nvPr>
        </p:nvSpPr>
        <p:spPr/>
        <p:txBody>
          <a:bodyPr/>
          <a:lstStyle/>
          <a:p>
            <a:endParaRPr lang="en-US"/>
          </a:p>
        </p:txBody>
      </p:sp>
      <p:sp>
        <p:nvSpPr>
          <p:cNvPr id="6" name="Rectangle 3"/>
          <p:cNvSpPr txBox="1">
            <a:spLocks noChangeArrowheads="1"/>
          </p:cNvSpPr>
          <p:nvPr/>
        </p:nvSpPr>
        <p:spPr bwMode="auto">
          <a:xfrm>
            <a:off x="6394607" y="3214576"/>
            <a:ext cx="2058472" cy="900582"/>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err="1">
                <a:latin typeface="Calibri" pitchFamily="34" charset="0"/>
              </a:rPr>
              <a:t>Bictegravir</a:t>
            </a:r>
            <a:endParaRPr lang="en-US" sz="1125" dirty="0">
              <a:latin typeface="Calibri" pitchFamily="34" charset="0"/>
            </a:endParaRPr>
          </a:p>
          <a:p>
            <a:pPr marL="192984" indent="-192984">
              <a:defRPr/>
            </a:pPr>
            <a:r>
              <a:rPr lang="en-US" sz="1125" dirty="0">
                <a:latin typeface="Calibri" pitchFamily="34" charset="0"/>
              </a:rPr>
              <a:t>Dolutegravir</a:t>
            </a:r>
            <a:r>
              <a:rPr lang="en-US" sz="1013" dirty="0">
                <a:latin typeface="Calibri" pitchFamily="34" charset="0"/>
              </a:rPr>
              <a:t>		</a:t>
            </a:r>
            <a:endParaRPr lang="en-US" sz="1125" dirty="0">
              <a:latin typeface="Calibri" pitchFamily="34" charset="0"/>
            </a:endParaRPr>
          </a:p>
          <a:p>
            <a:pPr marL="192984" indent="-192984">
              <a:defRPr/>
            </a:pPr>
            <a:r>
              <a:rPr lang="en-US" sz="1125" dirty="0">
                <a:latin typeface="Calibri" pitchFamily="34" charset="0"/>
              </a:rPr>
              <a:t>  </a:t>
            </a:r>
          </a:p>
          <a:p>
            <a:pPr marL="192984" indent="-192984">
              <a:spcBef>
                <a:spcPct val="20000"/>
              </a:spcBef>
              <a:defRPr/>
            </a:pPr>
            <a:endParaRPr lang="en-US" sz="1013" dirty="0">
              <a:latin typeface="Calibri" pitchFamily="34" charset="0"/>
            </a:endParaRPr>
          </a:p>
          <a:p>
            <a:pPr marL="192984" indent="-192984">
              <a:spcBef>
                <a:spcPct val="20000"/>
              </a:spcBef>
              <a:buFontTx/>
              <a:buChar char="•"/>
              <a:defRPr/>
            </a:pPr>
            <a:endParaRPr lang="en-US" sz="1801" dirty="0">
              <a:latin typeface="Calibri" pitchFamily="34" charset="0"/>
            </a:endParaRPr>
          </a:p>
          <a:p>
            <a:pPr marL="192984" indent="-192984">
              <a:spcBef>
                <a:spcPct val="20000"/>
              </a:spcBef>
              <a:buFontTx/>
              <a:buChar char="•"/>
              <a:defRPr/>
            </a:pPr>
            <a:endParaRPr lang="en-US" sz="1801" dirty="0"/>
          </a:p>
        </p:txBody>
      </p:sp>
      <p:sp>
        <p:nvSpPr>
          <p:cNvPr id="7" name="Rectangle 6"/>
          <p:cNvSpPr/>
          <p:nvPr/>
        </p:nvSpPr>
        <p:spPr>
          <a:xfrm>
            <a:off x="6394607" y="2871499"/>
            <a:ext cx="2058472" cy="343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FISH</a:t>
            </a:r>
            <a:endParaRPr lang="en-US" sz="1576" b="1" dirty="0">
              <a:solidFill>
                <a:schemeClr val="tx1"/>
              </a:solidFill>
              <a:latin typeface="Calibri" pitchFamily="34" charset="0"/>
            </a:endParaRPr>
          </a:p>
        </p:txBody>
      </p:sp>
      <p:sp>
        <p:nvSpPr>
          <p:cNvPr id="10" name="TextBox 19"/>
          <p:cNvSpPr txBox="1">
            <a:spLocks noChangeArrowheads="1"/>
          </p:cNvSpPr>
          <p:nvPr/>
        </p:nvSpPr>
        <p:spPr bwMode="auto">
          <a:xfrm>
            <a:off x="5837105" y="3171693"/>
            <a:ext cx="128655" cy="854529"/>
          </a:xfrm>
          <a:prstGeom prst="rect">
            <a:avLst/>
          </a:prstGeom>
          <a:noFill/>
          <a:ln w="9525">
            <a:noFill/>
            <a:miter lim="800000"/>
            <a:headEnd/>
            <a:tailEnd/>
          </a:ln>
        </p:spPr>
        <p:txBody>
          <a:bodyPr>
            <a:spAutoFit/>
          </a:bodyPr>
          <a:lstStyle/>
          <a:p>
            <a:r>
              <a:rPr lang="en-US" sz="4953" b="1" dirty="0"/>
              <a:t>+</a:t>
            </a:r>
          </a:p>
        </p:txBody>
      </p:sp>
      <p:sp>
        <p:nvSpPr>
          <p:cNvPr id="11" name="Rectangle 10"/>
          <p:cNvSpPr/>
          <p:nvPr/>
        </p:nvSpPr>
        <p:spPr>
          <a:xfrm>
            <a:off x="3735747" y="2828615"/>
            <a:ext cx="2058472" cy="3430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92984" indent="-192984" algn="ctr">
              <a:spcBef>
                <a:spcPct val="20000"/>
              </a:spcBef>
              <a:defRPr/>
            </a:pPr>
            <a:r>
              <a:rPr lang="en-US" sz="1576" b="1" dirty="0">
                <a:latin typeface="Calibri" pitchFamily="34" charset="0"/>
              </a:rPr>
              <a:t>1-2 SCOOPS OF RICE</a:t>
            </a:r>
            <a:endParaRPr lang="en-US" sz="1576" b="1" dirty="0">
              <a:solidFill>
                <a:schemeClr val="tx1"/>
              </a:solidFill>
              <a:latin typeface="Calibri" pitchFamily="34" charset="0"/>
            </a:endParaRPr>
          </a:p>
        </p:txBody>
      </p:sp>
      <p:sp>
        <p:nvSpPr>
          <p:cNvPr id="12" name="Rectangle 3"/>
          <p:cNvSpPr txBox="1">
            <a:spLocks noChangeArrowheads="1"/>
          </p:cNvSpPr>
          <p:nvPr/>
        </p:nvSpPr>
        <p:spPr bwMode="auto">
          <a:xfrm>
            <a:off x="3735747" y="3171692"/>
            <a:ext cx="2058472" cy="1115006"/>
          </a:xfrm>
          <a:prstGeom prst="rect">
            <a:avLst/>
          </a:prstGeom>
          <a:gradFill flip="none" rotWithShape="1">
            <a:gsLst>
              <a:gs pos="0">
                <a:srgbClr val="B9B6AD">
                  <a:tint val="66000"/>
                  <a:satMod val="160000"/>
                </a:srgbClr>
              </a:gs>
              <a:gs pos="50000">
                <a:srgbClr val="B9B6AD">
                  <a:tint val="44500"/>
                  <a:satMod val="160000"/>
                </a:srgbClr>
              </a:gs>
              <a:gs pos="100000">
                <a:srgbClr val="B9B6AD">
                  <a:tint val="23500"/>
                  <a:satMod val="160000"/>
                </a:srgbClr>
              </a:gs>
            </a:gsLst>
            <a:lin ang="5400000" scaled="1"/>
            <a:tileRect/>
          </a:gradFill>
          <a:ln w="9525">
            <a:solidFill>
              <a:schemeClr val="tx1"/>
            </a:solidFill>
            <a:miter lim="800000"/>
            <a:headEnd/>
            <a:tailEnd/>
          </a:ln>
          <a:effectLst/>
        </p:spPr>
        <p:txBody>
          <a:bodyPr/>
          <a:lstStyle/>
          <a:p>
            <a:pPr marL="192984" indent="-192984">
              <a:defRPr/>
            </a:pPr>
            <a:r>
              <a:rPr lang="en-US" sz="1125" dirty="0">
                <a:latin typeface="Calibri" pitchFamily="34" charset="0"/>
              </a:rPr>
              <a:t>Emtricitabine + Tenofovir</a:t>
            </a:r>
          </a:p>
          <a:p>
            <a:pPr marL="192984" indent="-192984">
              <a:defRPr/>
            </a:pPr>
            <a:r>
              <a:rPr lang="en-US" sz="1125" dirty="0">
                <a:latin typeface="Calibri" pitchFamily="34" charset="0"/>
              </a:rPr>
              <a:t>               </a:t>
            </a:r>
            <a:r>
              <a:rPr lang="en-US" sz="1125" b="1" dirty="0">
                <a:latin typeface="Calibri" pitchFamily="34" charset="0"/>
              </a:rPr>
              <a:t>     OR</a:t>
            </a:r>
          </a:p>
          <a:p>
            <a:pPr marL="192984" indent="-192984">
              <a:defRPr/>
            </a:pPr>
            <a:r>
              <a:rPr lang="en-US" sz="1125" dirty="0">
                <a:latin typeface="Calibri" pitchFamily="34" charset="0"/>
              </a:rPr>
              <a:t>Lamivudine +/- Abacavir </a:t>
            </a:r>
            <a:endParaRPr lang="en-US" sz="1125" dirty="0">
              <a:solidFill>
                <a:srgbClr val="FF0000"/>
              </a:solidFill>
              <a:latin typeface="Calibri" pitchFamily="34" charset="0"/>
            </a:endParaRPr>
          </a:p>
        </p:txBody>
      </p:sp>
      <p:sp>
        <p:nvSpPr>
          <p:cNvPr id="13" name="Up Arrow 13">
            <a:extLst>
              <a:ext uri="{FF2B5EF4-FFF2-40B4-BE49-F238E27FC236}">
                <a16:creationId xmlns:a16="http://schemas.microsoft.com/office/drawing/2014/main" id="{9745A77E-B91E-41AF-BB68-7DD5559AF09D}"/>
              </a:ext>
            </a:extLst>
          </p:cNvPr>
          <p:cNvSpPr/>
          <p:nvPr/>
        </p:nvSpPr>
        <p:spPr>
          <a:xfrm>
            <a:off x="4486303" y="3137956"/>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Up Arrow 14">
            <a:extLst>
              <a:ext uri="{FF2B5EF4-FFF2-40B4-BE49-F238E27FC236}">
                <a16:creationId xmlns:a16="http://schemas.microsoft.com/office/drawing/2014/main" id="{2B5E5C16-A706-4546-AC12-8FA6C67BC121}"/>
              </a:ext>
            </a:extLst>
          </p:cNvPr>
          <p:cNvSpPr/>
          <p:nvPr/>
        </p:nvSpPr>
        <p:spPr>
          <a:xfrm>
            <a:off x="7145162" y="3160447"/>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Up Arrow 21">
            <a:extLst>
              <a:ext uri="{FF2B5EF4-FFF2-40B4-BE49-F238E27FC236}">
                <a16:creationId xmlns:a16="http://schemas.microsoft.com/office/drawing/2014/main" id="{D89A2340-F683-2816-C289-AE7EC3F3023B}"/>
              </a:ext>
            </a:extLst>
          </p:cNvPr>
          <p:cNvSpPr/>
          <p:nvPr/>
        </p:nvSpPr>
        <p:spPr>
          <a:xfrm>
            <a:off x="3659078" y="1507220"/>
            <a:ext cx="557358" cy="857473"/>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Box 4">
            <a:extLst>
              <a:ext uri="{FF2B5EF4-FFF2-40B4-BE49-F238E27FC236}">
                <a16:creationId xmlns:a16="http://schemas.microsoft.com/office/drawing/2014/main" id="{ADF3B0EE-405C-B3E8-E9F1-0E73606CF521}"/>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
        <p:nvSpPr>
          <p:cNvPr id="8" name="Text Box 5">
            <a:extLst>
              <a:ext uri="{FF2B5EF4-FFF2-40B4-BE49-F238E27FC236}">
                <a16:creationId xmlns:a16="http://schemas.microsoft.com/office/drawing/2014/main" id="{E8FD4191-0123-57D4-0E17-B8B6C8977D78}"/>
              </a:ext>
            </a:extLst>
          </p:cNvPr>
          <p:cNvSpPr txBox="1">
            <a:spLocks noChangeArrowheads="1"/>
          </p:cNvSpPr>
          <p:nvPr/>
        </p:nvSpPr>
        <p:spPr bwMode="auto">
          <a:xfrm>
            <a:off x="2736579" y="5082932"/>
            <a:ext cx="6680034" cy="507831"/>
          </a:xfrm>
          <a:prstGeom prst="rect">
            <a:avLst/>
          </a:prstGeom>
          <a:noFill/>
          <a:ln w="9525">
            <a:noFill/>
            <a:miter lim="800000"/>
            <a:headEnd/>
            <a:tailEnd/>
          </a:ln>
        </p:spPr>
        <p:txBody>
          <a:bodyPr wrap="none">
            <a:spAutoFit/>
          </a:bodyPr>
          <a:lstStyle/>
          <a:p>
            <a:r>
              <a:rPr lang="en-US" sz="900" dirty="0"/>
              <a:t>Tenofovir alafenamide (TAF) and tenofovir disoproxil fumarate (TDF) are two forms of tenofovir approved by the FDA. TAF has </a:t>
            </a:r>
          </a:p>
          <a:p>
            <a:r>
              <a:rPr lang="en-US" sz="900" dirty="0"/>
              <a:t>fewer bone and kidney toxicities than TDF, while TDF is associated with lower lipid levels. Safety, cost, and access are among </a:t>
            </a:r>
          </a:p>
          <a:p>
            <a:r>
              <a:rPr lang="en-US" sz="900" dirty="0"/>
              <a:t>the factors to consider when choosing between these drugs.</a:t>
            </a:r>
          </a:p>
        </p:txBody>
      </p:sp>
    </p:spTree>
    <p:extLst>
      <p:ext uri="{BB962C8B-B14F-4D97-AF65-F5344CB8AC3E}">
        <p14:creationId xmlns:p14="http://schemas.microsoft.com/office/powerpoint/2010/main" val="340755962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D76A-BAC7-0471-D844-AE438E20F4A4}"/>
              </a:ext>
            </a:extLst>
          </p:cNvPr>
          <p:cNvSpPr>
            <a:spLocks noGrp="1"/>
          </p:cNvSpPr>
          <p:nvPr>
            <p:ph type="title"/>
          </p:nvPr>
        </p:nvSpPr>
        <p:spPr/>
        <p:txBody>
          <a:bodyPr/>
          <a:lstStyle/>
          <a:p>
            <a:r>
              <a:rPr lang="en-US" dirty="0"/>
              <a:t>HIV Regimen / Chinese Food Selection: A Stepwise Approach</a:t>
            </a:r>
          </a:p>
        </p:txBody>
      </p:sp>
      <p:sp>
        <p:nvSpPr>
          <p:cNvPr id="3" name="Text Placeholder 2">
            <a:extLst>
              <a:ext uri="{FF2B5EF4-FFF2-40B4-BE49-F238E27FC236}">
                <a16:creationId xmlns:a16="http://schemas.microsoft.com/office/drawing/2014/main" id="{203D5B21-A3BF-C41D-8DFC-EB9C8086DDB3}"/>
              </a:ext>
            </a:extLst>
          </p:cNvPr>
          <p:cNvSpPr>
            <a:spLocks noGrp="1"/>
          </p:cNvSpPr>
          <p:nvPr>
            <p:ph type="body" sz="quarter" idx="11"/>
          </p:nvPr>
        </p:nvSpPr>
        <p:spPr/>
        <p:txBody>
          <a:bodyPr>
            <a:normAutofit fontScale="77500" lnSpcReduction="20000"/>
          </a:bodyPr>
          <a:lstStyle/>
          <a:p>
            <a:pPr marL="804677" indent="-457200">
              <a:buFont typeface="+mj-lt"/>
              <a:buAutoNum type="arabicPeriod"/>
            </a:pPr>
            <a:r>
              <a:rPr lang="en-US" dirty="0"/>
              <a:t>Get 1-2 scoops of rice</a:t>
            </a:r>
          </a:p>
          <a:p>
            <a:pPr marL="1133867" lvl="2" indent="-457200">
              <a:buFont typeface="Arial" panose="020B0604020202020204" pitchFamily="34" charset="0"/>
              <a:buChar char="•"/>
            </a:pPr>
            <a:r>
              <a:rPr lang="en-US" dirty="0"/>
              <a:t>Choose 2 NRTIs, co-formulated when possible</a:t>
            </a:r>
          </a:p>
          <a:p>
            <a:pPr marL="1591075" lvl="3" indent="-457200">
              <a:buFont typeface="Arial" panose="020B0604020202020204" pitchFamily="34" charset="0"/>
              <a:buChar char="•"/>
            </a:pPr>
            <a:r>
              <a:rPr lang="en-US" dirty="0"/>
              <a:t>Example: tenofovir + emtricitabine</a:t>
            </a:r>
          </a:p>
          <a:p>
            <a:pPr marL="1591075" lvl="3" indent="-457200">
              <a:buFont typeface="Arial" panose="020B0604020202020204" pitchFamily="34" charset="0"/>
              <a:buChar char="•"/>
            </a:pPr>
            <a:r>
              <a:rPr lang="en-US" dirty="0"/>
              <a:t>Example: abacavir + lamivudine</a:t>
            </a:r>
          </a:p>
          <a:p>
            <a:pPr marL="1133867" lvl="2" indent="-457200">
              <a:buFont typeface="Arial" panose="020B0604020202020204" pitchFamily="34" charset="0"/>
              <a:buChar char="•"/>
            </a:pPr>
            <a:r>
              <a:rPr lang="en-US" dirty="0"/>
              <a:t>Only 1 regimen uses 1 NRTI (lamivudine + dolutegravir)</a:t>
            </a:r>
          </a:p>
          <a:p>
            <a:pPr marL="1133867" lvl="2" indent="-457200">
              <a:buFont typeface="Arial" panose="020B0604020202020204" pitchFamily="34" charset="0"/>
              <a:buChar char="•"/>
            </a:pPr>
            <a:endParaRPr lang="en-US" dirty="0"/>
          </a:p>
          <a:p>
            <a:pPr marL="804677" indent="-457200">
              <a:buFont typeface="+mj-lt"/>
              <a:buAutoNum type="arabicPeriod"/>
            </a:pPr>
            <a:r>
              <a:rPr lang="en-US" dirty="0"/>
              <a:t>Beef, fish, or chicken?</a:t>
            </a:r>
          </a:p>
          <a:p>
            <a:pPr marL="1133867" lvl="2" indent="-457200">
              <a:buFont typeface="Arial" panose="020B0604020202020204" pitchFamily="34" charset="0"/>
              <a:buChar char="•"/>
            </a:pPr>
            <a:r>
              <a:rPr lang="en-US" dirty="0"/>
              <a:t>Decide which class to use (PI, INSTI, NNRTI)</a:t>
            </a:r>
          </a:p>
          <a:p>
            <a:pPr marL="1133867" lvl="2" indent="-457200">
              <a:buFont typeface="Arial" panose="020B0604020202020204" pitchFamily="34" charset="0"/>
              <a:buChar char="•"/>
            </a:pPr>
            <a:r>
              <a:rPr lang="en-US" dirty="0"/>
              <a:t>Choose specific agent based on comorbidities, pill burden, drug interactions, resistance testing</a:t>
            </a:r>
          </a:p>
        </p:txBody>
      </p:sp>
      <p:pic>
        <p:nvPicPr>
          <p:cNvPr id="4" name="Picture 10" descr="http://globetrotterdiaries.com/wp-content/uploads/2011/09/sushi-rice.jpg">
            <a:extLst>
              <a:ext uri="{FF2B5EF4-FFF2-40B4-BE49-F238E27FC236}">
                <a16:creationId xmlns:a16="http://schemas.microsoft.com/office/drawing/2014/main" id="{6568D6E4-B459-2189-CB2A-3D43E5972EE9}"/>
              </a:ext>
            </a:extLst>
          </p:cNvPr>
          <p:cNvPicPr>
            <a:picLocks noChangeAspect="1" noChangeArrowheads="1"/>
          </p:cNvPicPr>
          <p:nvPr/>
        </p:nvPicPr>
        <p:blipFill>
          <a:blip r:embed="rId3" cstate="print"/>
          <a:srcRect/>
          <a:stretch>
            <a:fillRect/>
          </a:stretch>
        </p:blipFill>
        <p:spPr bwMode="auto">
          <a:xfrm>
            <a:off x="5581061" y="1879276"/>
            <a:ext cx="669326" cy="459135"/>
          </a:xfrm>
          <a:prstGeom prst="rect">
            <a:avLst/>
          </a:prstGeom>
          <a:noFill/>
        </p:spPr>
      </p:pic>
      <p:pic>
        <p:nvPicPr>
          <p:cNvPr id="5" name="Picture 10" descr="http://globetrotterdiaries.com/wp-content/uploads/2011/09/sushi-rice.jpg">
            <a:extLst>
              <a:ext uri="{FF2B5EF4-FFF2-40B4-BE49-F238E27FC236}">
                <a16:creationId xmlns:a16="http://schemas.microsoft.com/office/drawing/2014/main" id="{D2AAF921-35E5-9338-C1A5-D984AA040082}"/>
              </a:ext>
            </a:extLst>
          </p:cNvPr>
          <p:cNvPicPr>
            <a:picLocks noChangeAspect="1" noChangeArrowheads="1"/>
          </p:cNvPicPr>
          <p:nvPr/>
        </p:nvPicPr>
        <p:blipFill>
          <a:blip r:embed="rId3" cstate="print"/>
          <a:srcRect/>
          <a:stretch>
            <a:fillRect/>
          </a:stretch>
        </p:blipFill>
        <p:spPr bwMode="auto">
          <a:xfrm>
            <a:off x="4864442" y="1879276"/>
            <a:ext cx="669327" cy="459135"/>
          </a:xfrm>
          <a:prstGeom prst="rect">
            <a:avLst/>
          </a:prstGeom>
          <a:noFill/>
        </p:spPr>
      </p:pic>
      <p:grpSp>
        <p:nvGrpSpPr>
          <p:cNvPr id="9" name="Group 8">
            <a:extLst>
              <a:ext uri="{FF2B5EF4-FFF2-40B4-BE49-F238E27FC236}">
                <a16:creationId xmlns:a16="http://schemas.microsoft.com/office/drawing/2014/main" id="{4629D244-D192-2611-CB17-37BA7308D5D2}"/>
              </a:ext>
            </a:extLst>
          </p:cNvPr>
          <p:cNvGrpSpPr/>
          <p:nvPr/>
        </p:nvGrpSpPr>
        <p:grpSpPr>
          <a:xfrm>
            <a:off x="4861893" y="3503853"/>
            <a:ext cx="2409321" cy="578953"/>
            <a:chOff x="4862744" y="4521948"/>
            <a:chExt cx="2409321" cy="578953"/>
          </a:xfrm>
        </p:grpSpPr>
        <p:pic>
          <p:nvPicPr>
            <p:cNvPr id="6" name="Picture 5" descr="http://1.bp.blogspot.com/_wxz5t_0EbQg/TUH-qeTxSVI/AAAAAAAAArA/Xw0hoZaTS70/s1600/beef+broccoli.jpg">
              <a:extLst>
                <a:ext uri="{FF2B5EF4-FFF2-40B4-BE49-F238E27FC236}">
                  <a16:creationId xmlns:a16="http://schemas.microsoft.com/office/drawing/2014/main" id="{8B84923D-01D7-49CE-AC49-8EC7C6271F26}"/>
                </a:ext>
              </a:extLst>
            </p:cNvPr>
            <p:cNvPicPr>
              <a:picLocks noChangeAspect="1" noChangeArrowheads="1"/>
            </p:cNvPicPr>
            <p:nvPr/>
          </p:nvPicPr>
          <p:blipFill>
            <a:blip r:embed="rId4" cstate="print"/>
            <a:srcRect/>
            <a:stretch>
              <a:fillRect/>
            </a:stretch>
          </p:blipFill>
          <p:spPr bwMode="auto">
            <a:xfrm>
              <a:off x="4862744" y="4521948"/>
              <a:ext cx="771937" cy="578953"/>
            </a:xfrm>
            <a:prstGeom prst="rect">
              <a:avLst/>
            </a:prstGeom>
            <a:noFill/>
          </p:spPr>
        </p:pic>
        <p:pic>
          <p:nvPicPr>
            <p:cNvPr id="7" name="Picture 8" descr="http://1.bp.blogspot.com/_bQsHGxoDVPg/SJ2qhhJLXcI/AAAAAAAAAuc/xEpWPcg4Bhs/s400/fish_b.JPG">
              <a:extLst>
                <a:ext uri="{FF2B5EF4-FFF2-40B4-BE49-F238E27FC236}">
                  <a16:creationId xmlns:a16="http://schemas.microsoft.com/office/drawing/2014/main" id="{6C544CBE-B208-91E6-4B1A-53F655D76FF4}"/>
                </a:ext>
              </a:extLst>
            </p:cNvPr>
            <p:cNvPicPr>
              <a:picLocks noChangeAspect="1" noChangeArrowheads="1"/>
            </p:cNvPicPr>
            <p:nvPr/>
          </p:nvPicPr>
          <p:blipFill>
            <a:blip r:embed="rId5" cstate="print"/>
            <a:srcRect/>
            <a:stretch>
              <a:fillRect/>
            </a:stretch>
          </p:blipFill>
          <p:spPr bwMode="auto">
            <a:xfrm flipH="1">
              <a:off x="5685555" y="4521948"/>
              <a:ext cx="771937" cy="578953"/>
            </a:xfrm>
            <a:prstGeom prst="rect">
              <a:avLst/>
            </a:prstGeom>
            <a:noFill/>
          </p:spPr>
        </p:pic>
        <p:pic>
          <p:nvPicPr>
            <p:cNvPr id="8" name="Picture 7" descr="http://media-cdn.tripadvisor.com/media/photo-s/01/9c/aa/c9/green-tea-chinese-restaurant.jpg">
              <a:extLst>
                <a:ext uri="{FF2B5EF4-FFF2-40B4-BE49-F238E27FC236}">
                  <a16:creationId xmlns:a16="http://schemas.microsoft.com/office/drawing/2014/main" id="{D908FFE2-0F7B-0A97-906C-65206F391AA0}"/>
                </a:ext>
              </a:extLst>
            </p:cNvPr>
            <p:cNvPicPr>
              <a:picLocks noChangeAspect="1" noChangeArrowheads="1"/>
            </p:cNvPicPr>
            <p:nvPr/>
          </p:nvPicPr>
          <p:blipFill>
            <a:blip r:embed="rId6" cstate="print"/>
            <a:srcRect/>
            <a:stretch>
              <a:fillRect/>
            </a:stretch>
          </p:blipFill>
          <p:spPr bwMode="auto">
            <a:xfrm flipH="1">
              <a:off x="6514427" y="4533361"/>
              <a:ext cx="757638" cy="567540"/>
            </a:xfrm>
            <a:prstGeom prst="rect">
              <a:avLst/>
            </a:prstGeom>
            <a:noFill/>
          </p:spPr>
        </p:pic>
      </p:grpSp>
    </p:spTree>
    <p:extLst>
      <p:ext uri="{BB962C8B-B14F-4D97-AF65-F5344CB8AC3E}">
        <p14:creationId xmlns:p14="http://schemas.microsoft.com/office/powerpoint/2010/main" val="149484228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8276-2B4F-CE95-B52A-E6715EBB94F0}"/>
              </a:ext>
            </a:extLst>
          </p:cNvPr>
          <p:cNvSpPr>
            <a:spLocks noGrp="1"/>
          </p:cNvSpPr>
          <p:nvPr>
            <p:ph type="title"/>
          </p:nvPr>
        </p:nvSpPr>
        <p:spPr/>
        <p:txBody>
          <a:bodyPr/>
          <a:lstStyle/>
          <a:p>
            <a:r>
              <a:rPr lang="en-US" dirty="0"/>
              <a:t>HIV Attacks CD4 T Cells</a:t>
            </a:r>
          </a:p>
        </p:txBody>
      </p:sp>
      <p:sp>
        <p:nvSpPr>
          <p:cNvPr id="3" name="Text Placeholder 2">
            <a:extLst>
              <a:ext uri="{FF2B5EF4-FFF2-40B4-BE49-F238E27FC236}">
                <a16:creationId xmlns:a16="http://schemas.microsoft.com/office/drawing/2014/main" id="{7B3CCB30-D0B9-EB37-7FE8-DC802A5B0FBF}"/>
              </a:ext>
            </a:extLst>
          </p:cNvPr>
          <p:cNvSpPr>
            <a:spLocks noGrp="1"/>
          </p:cNvSpPr>
          <p:nvPr>
            <p:ph type="body" sz="quarter" idx="11"/>
          </p:nvPr>
        </p:nvSpPr>
        <p:spPr/>
        <p:txBody>
          <a:bodyPr>
            <a:normAutofit lnSpcReduction="10000"/>
          </a:bodyPr>
          <a:lstStyle/>
          <a:p>
            <a:pPr marL="690377" indent="-342900">
              <a:buFont typeface="Arial" panose="020B0604020202020204" pitchFamily="34" charset="0"/>
              <a:buChar char="•"/>
            </a:pPr>
            <a:r>
              <a:rPr lang="en-US" dirty="0"/>
              <a:t>HIV attacks immune system CD4 T cells</a:t>
            </a:r>
          </a:p>
          <a:p>
            <a:pPr marL="1019567" lvl="2" indent="-342900">
              <a:buFont typeface="Arial" panose="020B0604020202020204" pitchFamily="34" charset="0"/>
              <a:buChar char="•"/>
            </a:pPr>
            <a:r>
              <a:rPr lang="en-US" dirty="0"/>
              <a:t>T cells are a type of white blood cell</a:t>
            </a:r>
          </a:p>
          <a:p>
            <a:pPr marL="1019567" lvl="2" indent="-342900">
              <a:buFont typeface="Arial" panose="020B0604020202020204" pitchFamily="34" charset="0"/>
              <a:buChar char="•"/>
            </a:pPr>
            <a:r>
              <a:rPr lang="en-US" dirty="0"/>
              <a:t>HIV uses T cell machinery to replicate</a:t>
            </a:r>
          </a:p>
          <a:p>
            <a:pPr marL="690377" indent="-342900">
              <a:buFont typeface="Arial" panose="020B0604020202020204" pitchFamily="34" charset="0"/>
              <a:buChar char="•"/>
            </a:pPr>
            <a:r>
              <a:rPr lang="en-US" dirty="0"/>
              <a:t>Depletion of CD4 T cells by HIV impairs immune defenses (leaving host susceptible to opportunistic infections)</a:t>
            </a:r>
          </a:p>
          <a:p>
            <a:pPr marL="690377" indent="-342900">
              <a:buFont typeface="Arial" panose="020B0604020202020204" pitchFamily="34" charset="0"/>
              <a:buChar char="•"/>
            </a:pPr>
            <a:r>
              <a:rPr lang="en-US" dirty="0"/>
              <a:t>Antiretroviral therapy (ART) suppresses viral load, allowing improvements in immune system functioning</a:t>
            </a:r>
          </a:p>
        </p:txBody>
      </p:sp>
    </p:spTree>
    <p:extLst>
      <p:ext uri="{BB962C8B-B14F-4D97-AF65-F5344CB8AC3E}">
        <p14:creationId xmlns:p14="http://schemas.microsoft.com/office/powerpoint/2010/main" val="3730873970"/>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647E-EC9A-D6A7-98DE-B35F4F1D58A0}"/>
              </a:ext>
            </a:extLst>
          </p:cNvPr>
          <p:cNvSpPr>
            <a:spLocks noGrp="1"/>
          </p:cNvSpPr>
          <p:nvPr>
            <p:ph type="title"/>
          </p:nvPr>
        </p:nvSpPr>
        <p:spPr>
          <a:xfrm>
            <a:off x="1990450" y="659501"/>
            <a:ext cx="8675962" cy="648915"/>
          </a:xfrm>
        </p:spPr>
        <p:txBody>
          <a:bodyPr>
            <a:normAutofit fontScale="90000"/>
          </a:bodyPr>
          <a:lstStyle/>
          <a:p>
            <a:r>
              <a:rPr lang="en-US" sz="3600" dirty="0"/>
              <a:t>PI, </a:t>
            </a:r>
            <a:r>
              <a:rPr lang="en-US" sz="3600" dirty="0" err="1"/>
              <a:t>InSTI</a:t>
            </a:r>
            <a:r>
              <a:rPr lang="en-US" sz="3600" dirty="0"/>
              <a:t>, or NNRTI? (Beef, Fish, or Chicken?)</a:t>
            </a:r>
            <a:endParaRPr lang="en-US" dirty="0"/>
          </a:p>
        </p:txBody>
      </p:sp>
      <p:sp>
        <p:nvSpPr>
          <p:cNvPr id="5" name="Rectangle 4">
            <a:extLst>
              <a:ext uri="{FF2B5EF4-FFF2-40B4-BE49-F238E27FC236}">
                <a16:creationId xmlns:a16="http://schemas.microsoft.com/office/drawing/2014/main" id="{3B97236B-0FE2-BEFB-B360-D382C12A9298}"/>
              </a:ext>
            </a:extLst>
          </p:cNvPr>
          <p:cNvSpPr/>
          <p:nvPr/>
        </p:nvSpPr>
        <p:spPr>
          <a:xfrm>
            <a:off x="7548501" y="1212110"/>
            <a:ext cx="3002581" cy="758888"/>
          </a:xfrm>
          <a:prstGeom prst="rect">
            <a:avLst/>
          </a:prstGeom>
          <a:solidFill>
            <a:srgbClr val="F265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57244" indent="-257244" algn="ctr">
              <a:spcBef>
                <a:spcPct val="20000"/>
              </a:spcBef>
              <a:defRPr/>
            </a:pPr>
            <a:r>
              <a:rPr lang="en-US" sz="2101" b="1" kern="0" dirty="0">
                <a:latin typeface="Calibri" pitchFamily="34" charset="0"/>
              </a:rPr>
              <a:t>NNRTI</a:t>
            </a:r>
          </a:p>
          <a:p>
            <a:pPr marL="257244" indent="-257244" algn="ctr">
              <a:spcBef>
                <a:spcPct val="20000"/>
              </a:spcBef>
              <a:defRPr/>
            </a:pPr>
            <a:r>
              <a:rPr lang="en-US" sz="2101" b="1" kern="0" dirty="0">
                <a:solidFill>
                  <a:schemeClr val="bg1"/>
                </a:solidFill>
                <a:latin typeface="Calibri" pitchFamily="34" charset="0"/>
              </a:rPr>
              <a:t>(Chicken)</a:t>
            </a:r>
          </a:p>
        </p:txBody>
      </p:sp>
      <p:sp>
        <p:nvSpPr>
          <p:cNvPr id="6" name="Rectangle 5">
            <a:extLst>
              <a:ext uri="{FF2B5EF4-FFF2-40B4-BE49-F238E27FC236}">
                <a16:creationId xmlns:a16="http://schemas.microsoft.com/office/drawing/2014/main" id="{0294E583-8E01-77B1-BE79-B7B31F61766C}"/>
              </a:ext>
            </a:extLst>
          </p:cNvPr>
          <p:cNvSpPr/>
          <p:nvPr/>
        </p:nvSpPr>
        <p:spPr>
          <a:xfrm>
            <a:off x="1659114" y="1212110"/>
            <a:ext cx="2721988" cy="758888"/>
          </a:xfrm>
          <a:prstGeom prst="rect">
            <a:avLst/>
          </a:prstGeom>
          <a:solidFill>
            <a:srgbClr val="771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57244" indent="-257244" algn="ctr">
              <a:spcBef>
                <a:spcPct val="20000"/>
              </a:spcBef>
              <a:defRPr/>
            </a:pPr>
            <a:r>
              <a:rPr lang="en-US" sz="2101" b="1" kern="0" dirty="0">
                <a:latin typeface="Calibri" pitchFamily="34" charset="0"/>
              </a:rPr>
              <a:t>PI + RTV or COBI</a:t>
            </a:r>
          </a:p>
          <a:p>
            <a:pPr marL="257244" indent="-257244" algn="ctr">
              <a:spcBef>
                <a:spcPct val="20000"/>
              </a:spcBef>
              <a:defRPr/>
            </a:pPr>
            <a:r>
              <a:rPr lang="en-US" sz="2101" b="1" kern="0" dirty="0">
                <a:solidFill>
                  <a:schemeClr val="bg1"/>
                </a:solidFill>
                <a:latin typeface="Calibri" pitchFamily="34" charset="0"/>
              </a:rPr>
              <a:t>(Beef + MSG)</a:t>
            </a:r>
          </a:p>
        </p:txBody>
      </p:sp>
      <p:sp>
        <p:nvSpPr>
          <p:cNvPr id="7" name="Rectangle 6">
            <a:extLst>
              <a:ext uri="{FF2B5EF4-FFF2-40B4-BE49-F238E27FC236}">
                <a16:creationId xmlns:a16="http://schemas.microsoft.com/office/drawing/2014/main" id="{214A973F-48A5-A7BD-6276-8FD38AF9AB8B}"/>
              </a:ext>
            </a:extLst>
          </p:cNvPr>
          <p:cNvSpPr/>
          <p:nvPr/>
        </p:nvSpPr>
        <p:spPr>
          <a:xfrm>
            <a:off x="4381104" y="1212110"/>
            <a:ext cx="3167400" cy="758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57244" indent="-257244" algn="ctr">
              <a:spcBef>
                <a:spcPct val="20000"/>
              </a:spcBef>
              <a:defRPr/>
            </a:pPr>
            <a:r>
              <a:rPr lang="en-US" sz="2101" b="1" kern="0" dirty="0">
                <a:latin typeface="Calibri" pitchFamily="34" charset="0"/>
              </a:rPr>
              <a:t>INSTI</a:t>
            </a:r>
          </a:p>
          <a:p>
            <a:pPr marL="257244" indent="-257244" algn="ctr">
              <a:spcBef>
                <a:spcPct val="20000"/>
              </a:spcBef>
              <a:defRPr/>
            </a:pPr>
            <a:r>
              <a:rPr lang="en-US" sz="2101" b="1" kern="0" dirty="0">
                <a:solidFill>
                  <a:schemeClr val="bg1"/>
                </a:solidFill>
                <a:latin typeface="Calibri" pitchFamily="34" charset="0"/>
              </a:rPr>
              <a:t>(Fish)</a:t>
            </a:r>
          </a:p>
        </p:txBody>
      </p:sp>
      <p:sp>
        <p:nvSpPr>
          <p:cNvPr id="8" name="TextBox 7">
            <a:extLst>
              <a:ext uri="{FF2B5EF4-FFF2-40B4-BE49-F238E27FC236}">
                <a16:creationId xmlns:a16="http://schemas.microsoft.com/office/drawing/2014/main" id="{345FFFDB-CC62-BF50-C7CF-2BA964999533}"/>
              </a:ext>
            </a:extLst>
          </p:cNvPr>
          <p:cNvSpPr txBox="1">
            <a:spLocks noChangeArrowheads="1"/>
          </p:cNvSpPr>
          <p:nvPr/>
        </p:nvSpPr>
        <p:spPr bwMode="auto">
          <a:xfrm>
            <a:off x="7532016" y="1981061"/>
            <a:ext cx="3019066" cy="1916037"/>
          </a:xfrm>
          <a:prstGeom prst="rect">
            <a:avLst/>
          </a:prstGeom>
          <a:noFill/>
          <a:ln w="6350">
            <a:solidFill>
              <a:schemeClr val="tx1"/>
            </a:solidFill>
            <a:miter lim="800000"/>
            <a:headEnd/>
            <a:tailEnd/>
          </a:ln>
        </p:spPr>
        <p:txBody>
          <a:bodyPr wrap="square">
            <a:spAutoFit/>
          </a:bodyPr>
          <a:lstStyle/>
          <a:p>
            <a:pPr algn="ctr"/>
            <a:r>
              <a:rPr lang="en-US" sz="2401" b="1" dirty="0">
                <a:latin typeface="Arial" panose="020B0604020202020204" pitchFamily="34" charset="0"/>
                <a:cs typeface="Arial" panose="020B0604020202020204" pitchFamily="34" charset="0"/>
              </a:rPr>
              <a:t>PRO</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a:latin typeface="Arial" panose="020B0604020202020204" pitchFamily="34" charset="0"/>
                <a:cs typeface="Arial" panose="020B0604020202020204" pitchFamily="34" charset="0"/>
              </a:rPr>
              <a:t>Efavirenz: minimal drug interactions with </a:t>
            </a:r>
            <a:r>
              <a:rPr lang="en-US" sz="1350" dirty="0" err="1">
                <a:latin typeface="Arial" panose="020B0604020202020204" pitchFamily="34" charset="0"/>
                <a:cs typeface="Arial" panose="020B0604020202020204" pitchFamily="34" charset="0"/>
              </a:rPr>
              <a:t>rifamycins</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err="1">
                <a:latin typeface="Arial" panose="020B0604020202020204" pitchFamily="34" charset="0"/>
                <a:cs typeface="Arial" panose="020B0604020202020204" pitchFamily="34" charset="0"/>
              </a:rPr>
              <a:t>Doravirine</a:t>
            </a:r>
            <a:r>
              <a:rPr lang="en-US" sz="1350" dirty="0">
                <a:latin typeface="Arial" panose="020B0604020202020204" pitchFamily="34" charset="0"/>
                <a:cs typeface="Arial" panose="020B0604020202020204" pitchFamily="34" charset="0"/>
              </a:rPr>
              <a:t>: less drug interactions, can take with or without food</a:t>
            </a:r>
          </a:p>
          <a:p>
            <a:pPr>
              <a:buFont typeface="Arial" charset="0"/>
              <a:buChar char="•"/>
            </a:pPr>
            <a:r>
              <a:rPr lang="en-US" sz="1350" dirty="0" err="1">
                <a:latin typeface="Arial" panose="020B0604020202020204" pitchFamily="34" charset="0"/>
                <a:cs typeface="Arial" panose="020B0604020202020204" pitchFamily="34" charset="0"/>
              </a:rPr>
              <a:t>Rilpivirine</a:t>
            </a:r>
            <a:r>
              <a:rPr lang="en-US" sz="1350" dirty="0">
                <a:latin typeface="Arial" panose="020B0604020202020204" pitchFamily="34" charset="0"/>
                <a:cs typeface="Arial" panose="020B0604020202020204" pitchFamily="34" charset="0"/>
              </a:rPr>
              <a:t> is in smallest single tablet regimen</a:t>
            </a:r>
          </a:p>
          <a:p>
            <a:pPr>
              <a:buFont typeface="Arial" charset="0"/>
              <a:buChar char="•"/>
            </a:pPr>
            <a:endParaRPr lang="en-US" sz="13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D34E2B8-A6D4-B9DC-44B1-51E6B12EE52A}"/>
              </a:ext>
            </a:extLst>
          </p:cNvPr>
          <p:cNvSpPr txBox="1">
            <a:spLocks noChangeArrowheads="1"/>
          </p:cNvSpPr>
          <p:nvPr/>
        </p:nvSpPr>
        <p:spPr bwMode="auto">
          <a:xfrm>
            <a:off x="7560297" y="3890939"/>
            <a:ext cx="2989647" cy="2123787"/>
          </a:xfrm>
          <a:prstGeom prst="rect">
            <a:avLst/>
          </a:prstGeom>
          <a:noFill/>
          <a:ln w="6350">
            <a:solidFill>
              <a:schemeClr val="tx1"/>
            </a:solidFill>
            <a:miter lim="800000"/>
            <a:headEnd/>
            <a:tailEnd/>
          </a:ln>
        </p:spPr>
        <p:txBody>
          <a:bodyPr wrap="square">
            <a:spAutoFit/>
          </a:bodyPr>
          <a:lstStyle/>
          <a:p>
            <a:pPr algn="ctr"/>
            <a:r>
              <a:rPr lang="en-US" sz="2401" b="1" dirty="0">
                <a:latin typeface="Arial" panose="020B0604020202020204" pitchFamily="34" charset="0"/>
                <a:cs typeface="Arial" panose="020B0604020202020204" pitchFamily="34" charset="0"/>
              </a:rPr>
              <a:t>CON</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a:latin typeface="Arial" panose="020B0604020202020204" pitchFamily="34" charset="0"/>
                <a:cs typeface="Arial" panose="020B0604020202020204" pitchFamily="34" charset="0"/>
              </a:rPr>
              <a:t>Prone to resistance</a:t>
            </a:r>
          </a:p>
          <a:p>
            <a:pPr>
              <a:buFont typeface="Arial" charset="0"/>
              <a:buChar char="•"/>
            </a:pPr>
            <a:r>
              <a:rPr lang="en-US" sz="1350" dirty="0" err="1">
                <a:latin typeface="Arial" panose="020B0604020202020204" pitchFamily="34" charset="0"/>
                <a:cs typeface="Arial" panose="020B0604020202020204" pitchFamily="34" charset="0"/>
              </a:rPr>
              <a:t>Efavirenz</a:t>
            </a:r>
            <a:r>
              <a:rPr lang="en-US" sz="1350" dirty="0">
                <a:latin typeface="Arial" panose="020B0604020202020204" pitchFamily="34" charset="0"/>
                <a:cs typeface="Arial" panose="020B0604020202020204" pitchFamily="34" charset="0"/>
              </a:rPr>
              <a:t> has CNS side effects</a:t>
            </a:r>
          </a:p>
          <a:p>
            <a:pPr>
              <a:buFont typeface="Arial" charset="0"/>
              <a:buChar char="•"/>
            </a:pPr>
            <a:r>
              <a:rPr lang="en-US" sz="1350" dirty="0" err="1">
                <a:latin typeface="Arial" panose="020B0604020202020204" pitchFamily="34" charset="0"/>
                <a:cs typeface="Arial" panose="020B0604020202020204" pitchFamily="34" charset="0"/>
              </a:rPr>
              <a:t>Doravirine</a:t>
            </a:r>
            <a:r>
              <a:rPr lang="en-US" sz="1350" dirty="0">
                <a:latin typeface="Arial" panose="020B0604020202020204" pitchFamily="34" charset="0"/>
                <a:cs typeface="Arial" panose="020B0604020202020204" pitchFamily="34" charset="0"/>
              </a:rPr>
              <a:t> comes co-formulated only with TDF/3TC</a:t>
            </a:r>
          </a:p>
          <a:p>
            <a:pPr>
              <a:buFont typeface="Arial" charset="0"/>
              <a:buChar char="•"/>
            </a:pPr>
            <a:r>
              <a:rPr lang="en-US" sz="1350" dirty="0">
                <a:latin typeface="Arial" panose="020B0604020202020204" pitchFamily="34" charset="0"/>
                <a:cs typeface="Arial" panose="020B0604020202020204" pitchFamily="34" charset="0"/>
              </a:rPr>
              <a:t>Oral </a:t>
            </a:r>
            <a:r>
              <a:rPr lang="en-US" sz="1350" dirty="0" err="1">
                <a:latin typeface="Arial" panose="020B0604020202020204" pitchFamily="34" charset="0"/>
                <a:cs typeface="Arial" panose="020B0604020202020204" pitchFamily="34" charset="0"/>
              </a:rPr>
              <a:t>rilpivirine</a:t>
            </a:r>
            <a:r>
              <a:rPr lang="en-US" sz="1350" dirty="0">
                <a:latin typeface="Arial" panose="020B0604020202020204" pitchFamily="34" charset="0"/>
                <a:cs typeface="Arial" panose="020B0604020202020204" pitchFamily="34" charset="0"/>
              </a:rPr>
              <a:t> has lower efficacy in some patients (use only if CD4&gt;200 and VL&lt;100,000) and requires acidic environment for absorption</a:t>
            </a:r>
          </a:p>
        </p:txBody>
      </p:sp>
      <p:sp>
        <p:nvSpPr>
          <p:cNvPr id="10" name="TextBox 9">
            <a:extLst>
              <a:ext uri="{FF2B5EF4-FFF2-40B4-BE49-F238E27FC236}">
                <a16:creationId xmlns:a16="http://schemas.microsoft.com/office/drawing/2014/main" id="{90A7CB43-40EE-BD42-686E-657FD7AB12B3}"/>
              </a:ext>
            </a:extLst>
          </p:cNvPr>
          <p:cNvSpPr txBox="1">
            <a:spLocks noChangeArrowheads="1"/>
          </p:cNvSpPr>
          <p:nvPr/>
        </p:nvSpPr>
        <p:spPr bwMode="auto">
          <a:xfrm>
            <a:off x="1632623" y="1979944"/>
            <a:ext cx="2750841" cy="2331536"/>
          </a:xfrm>
          <a:prstGeom prst="rect">
            <a:avLst/>
          </a:prstGeom>
          <a:noFill/>
          <a:ln w="6350">
            <a:solidFill>
              <a:schemeClr val="tx1"/>
            </a:solidFill>
            <a:miter lim="800000"/>
            <a:headEnd/>
            <a:tailEnd/>
          </a:ln>
        </p:spPr>
        <p:txBody>
          <a:bodyPr wrap="square">
            <a:spAutoFit/>
          </a:bodyPr>
          <a:lstStyle/>
          <a:p>
            <a:pPr algn="ctr"/>
            <a:r>
              <a:rPr lang="en-US" sz="2401" b="1" dirty="0">
                <a:latin typeface="Arial" panose="020B0604020202020204" pitchFamily="34" charset="0"/>
                <a:cs typeface="Arial" panose="020B0604020202020204" pitchFamily="34" charset="0"/>
              </a:rPr>
              <a:t>PRO</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a:latin typeface="Arial" panose="020B0604020202020204" pitchFamily="34" charset="0"/>
                <a:cs typeface="Arial" panose="020B0604020202020204" pitchFamily="34" charset="0"/>
              </a:rPr>
              <a:t>Very strong, potency well established</a:t>
            </a:r>
          </a:p>
          <a:p>
            <a:pPr>
              <a:buFont typeface="Arial" charset="0"/>
              <a:buChar char="•"/>
            </a:pPr>
            <a:r>
              <a:rPr lang="en-US" sz="1350" dirty="0">
                <a:latin typeface="Arial" panose="020B0604020202020204" pitchFamily="34" charset="0"/>
                <a:cs typeface="Arial" panose="020B0604020202020204" pitchFamily="34" charset="0"/>
              </a:rPr>
              <a:t>Harder to get resistance</a:t>
            </a:r>
          </a:p>
          <a:p>
            <a:pPr>
              <a:buFont typeface="Arial" charset="0"/>
              <a:buChar char="•"/>
            </a:pPr>
            <a:r>
              <a:rPr lang="en-US" sz="1350" dirty="0">
                <a:latin typeface="Arial" panose="020B0604020202020204" pitchFamily="34" charset="0"/>
                <a:cs typeface="Arial" panose="020B0604020202020204" pitchFamily="34" charset="0"/>
              </a:rPr>
              <a:t>Best for patients with uncertain adherence or if resistance tests not available</a:t>
            </a:r>
          </a:p>
          <a:p>
            <a:pPr>
              <a:buFont typeface="Arial" charset="0"/>
              <a:buChar char="•"/>
            </a:pPr>
            <a:endParaRPr lang="en-US" sz="1350" dirty="0">
              <a:latin typeface="Arial" panose="020B0604020202020204" pitchFamily="34" charset="0"/>
              <a:cs typeface="Arial" panose="020B0604020202020204" pitchFamily="34" charset="0"/>
            </a:endParaRPr>
          </a:p>
          <a:p>
            <a:pPr>
              <a:buFont typeface="Arial" charset="0"/>
              <a:buChar char="•"/>
            </a:pPr>
            <a:endParaRPr lang="en-US" sz="1350" dirty="0">
              <a:latin typeface="Arial" panose="020B0604020202020204" pitchFamily="34" charset="0"/>
              <a:cs typeface="Arial" panose="020B0604020202020204" pitchFamily="34" charset="0"/>
            </a:endParaRPr>
          </a:p>
          <a:p>
            <a:pPr>
              <a:buFont typeface="Arial" charset="0"/>
              <a:buChar char="•"/>
            </a:pPr>
            <a:endParaRPr lang="en-US" sz="13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D50E9BF-3765-28D0-F028-371C9B90F22F}"/>
              </a:ext>
            </a:extLst>
          </p:cNvPr>
          <p:cNvSpPr txBox="1">
            <a:spLocks noChangeArrowheads="1"/>
          </p:cNvSpPr>
          <p:nvPr/>
        </p:nvSpPr>
        <p:spPr bwMode="auto">
          <a:xfrm>
            <a:off x="1632623" y="4304851"/>
            <a:ext cx="2750841" cy="1708288"/>
          </a:xfrm>
          <a:prstGeom prst="rect">
            <a:avLst/>
          </a:prstGeom>
          <a:noFill/>
          <a:ln w="6350">
            <a:solidFill>
              <a:schemeClr val="tx1"/>
            </a:solidFill>
            <a:miter lim="800000"/>
            <a:headEnd/>
            <a:tailEnd/>
          </a:ln>
        </p:spPr>
        <p:txBody>
          <a:bodyPr wrap="square">
            <a:spAutoFit/>
          </a:bodyPr>
          <a:lstStyle/>
          <a:p>
            <a:pPr algn="ctr"/>
            <a:r>
              <a:rPr lang="en-US" sz="2401" b="1" dirty="0">
                <a:latin typeface="Arial" panose="020B0604020202020204" pitchFamily="34" charset="0"/>
                <a:cs typeface="Arial" panose="020B0604020202020204" pitchFamily="34" charset="0"/>
              </a:rPr>
              <a:t>CON</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a:latin typeface="Arial" panose="020B0604020202020204" pitchFamily="34" charset="0"/>
                <a:cs typeface="Arial" panose="020B0604020202020204" pitchFamily="34" charset="0"/>
              </a:rPr>
              <a:t>Many drug interactions (P450 metabolism)</a:t>
            </a:r>
          </a:p>
          <a:p>
            <a:pPr>
              <a:buFont typeface="Arial" charset="0"/>
              <a:buChar char="•"/>
            </a:pPr>
            <a:r>
              <a:rPr lang="en-US" sz="1350" dirty="0">
                <a:latin typeface="Arial" panose="020B0604020202020204" pitchFamily="34" charset="0"/>
                <a:cs typeface="Arial" panose="020B0604020202020204" pitchFamily="34" charset="0"/>
              </a:rPr>
              <a:t>Metabolic effects </a:t>
            </a:r>
          </a:p>
          <a:p>
            <a:r>
              <a:rPr lang="en-US" sz="1350" dirty="0">
                <a:latin typeface="Arial" panose="020B0604020202020204" pitchFamily="34" charset="0"/>
                <a:cs typeface="Arial" panose="020B0604020202020204" pitchFamily="34" charset="0"/>
              </a:rPr>
              <a:t>(↑ cholesterol, glucose)</a:t>
            </a:r>
          </a:p>
          <a:p>
            <a:pPr>
              <a:buFont typeface="Arial" charset="0"/>
              <a:buChar char="•"/>
            </a:pPr>
            <a:r>
              <a:rPr lang="en-US" sz="1350" dirty="0">
                <a:latin typeface="Arial" panose="020B0604020202020204" pitchFamily="34" charset="0"/>
                <a:cs typeface="Arial" panose="020B0604020202020204" pitchFamily="34" charset="0"/>
              </a:rPr>
              <a:t>GI side effects</a:t>
            </a:r>
          </a:p>
          <a:p>
            <a:pPr>
              <a:buFont typeface="Arial" charset="0"/>
              <a:buChar char="•"/>
            </a:pPr>
            <a:r>
              <a:rPr lang="en-US" sz="1350" dirty="0">
                <a:latin typeface="Arial" panose="020B0604020202020204" pitchFamily="34" charset="0"/>
                <a:cs typeface="Arial" panose="020B0604020202020204" pitchFamily="34" charset="0"/>
              </a:rPr>
              <a:t>Boosting required</a:t>
            </a:r>
          </a:p>
        </p:txBody>
      </p:sp>
      <p:sp>
        <p:nvSpPr>
          <p:cNvPr id="12" name="TextBox 11">
            <a:extLst>
              <a:ext uri="{FF2B5EF4-FFF2-40B4-BE49-F238E27FC236}">
                <a16:creationId xmlns:a16="http://schemas.microsoft.com/office/drawing/2014/main" id="{A41C10F4-B8D5-210D-61BE-022F770645F1}"/>
              </a:ext>
            </a:extLst>
          </p:cNvPr>
          <p:cNvSpPr txBox="1">
            <a:spLocks noChangeArrowheads="1"/>
          </p:cNvSpPr>
          <p:nvPr/>
        </p:nvSpPr>
        <p:spPr bwMode="auto">
          <a:xfrm>
            <a:off x="4381104" y="1971000"/>
            <a:ext cx="3167400" cy="2539285"/>
          </a:xfrm>
          <a:prstGeom prst="rect">
            <a:avLst/>
          </a:prstGeom>
          <a:noFill/>
          <a:ln w="6350">
            <a:solidFill>
              <a:schemeClr val="tx1"/>
            </a:solidFill>
            <a:miter lim="800000"/>
            <a:headEnd/>
            <a:tailEnd/>
          </a:ln>
        </p:spPr>
        <p:txBody>
          <a:bodyPr wrap="square">
            <a:spAutoFit/>
          </a:bodyPr>
          <a:lstStyle/>
          <a:p>
            <a:pPr algn="ctr"/>
            <a:r>
              <a:rPr lang="en-US" sz="2401" b="1" dirty="0">
                <a:latin typeface="Arial" panose="020B0604020202020204" pitchFamily="34" charset="0"/>
                <a:cs typeface="Arial" panose="020B0604020202020204" pitchFamily="34" charset="0"/>
              </a:rPr>
              <a:t>PRO</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a:latin typeface="Arial" panose="020B0604020202020204" pitchFamily="34" charset="0"/>
                <a:cs typeface="Arial" panose="020B0604020202020204" pitchFamily="34" charset="0"/>
              </a:rPr>
              <a:t>Highly effective for most patients</a:t>
            </a:r>
          </a:p>
          <a:p>
            <a:pPr>
              <a:buFont typeface="Arial" charset="0"/>
              <a:buChar char="•"/>
            </a:pPr>
            <a:r>
              <a:rPr lang="en-US" sz="1350" dirty="0">
                <a:latin typeface="Arial" panose="020B0604020202020204" pitchFamily="34" charset="0"/>
                <a:cs typeface="Arial" panose="020B0604020202020204" pitchFamily="34" charset="0"/>
              </a:rPr>
              <a:t>Very few side effects</a:t>
            </a:r>
          </a:p>
          <a:p>
            <a:pPr>
              <a:buFont typeface="Arial" charset="0"/>
              <a:buChar char="•"/>
            </a:pPr>
            <a:r>
              <a:rPr lang="en-US" sz="1350" dirty="0">
                <a:latin typeface="Arial" panose="020B0604020202020204" pitchFamily="34" charset="0"/>
                <a:cs typeface="Arial" panose="020B0604020202020204" pitchFamily="34" charset="0"/>
              </a:rPr>
              <a:t>Less drug interactions</a:t>
            </a:r>
          </a:p>
          <a:p>
            <a:pPr>
              <a:buFont typeface="Arial" charset="0"/>
              <a:buChar char="•"/>
            </a:pPr>
            <a:r>
              <a:rPr lang="en-US" sz="1350" dirty="0">
                <a:latin typeface="Arial" panose="020B0604020202020204" pitchFamily="34" charset="0"/>
                <a:cs typeface="Arial" panose="020B0604020202020204" pitchFamily="34" charset="0"/>
              </a:rPr>
              <a:t>Less resistance seen with dolutegravir or </a:t>
            </a:r>
            <a:r>
              <a:rPr lang="en-US" sz="1350" dirty="0" err="1">
                <a:latin typeface="Arial" panose="020B0604020202020204" pitchFamily="34" charset="0"/>
                <a:cs typeface="Arial" panose="020B0604020202020204" pitchFamily="34" charset="0"/>
              </a:rPr>
              <a:t>bictegravir</a:t>
            </a:r>
            <a:r>
              <a:rPr lang="en-US" sz="1350" dirty="0">
                <a:latin typeface="Arial" panose="020B0604020202020204" pitchFamily="34" charset="0"/>
                <a:cs typeface="Arial" panose="020B0604020202020204" pitchFamily="34" charset="0"/>
              </a:rPr>
              <a:t> (strong, potent)</a:t>
            </a:r>
          </a:p>
          <a:p>
            <a:pPr>
              <a:buFont typeface="Arial" charset="0"/>
              <a:buChar char="•"/>
            </a:pPr>
            <a:r>
              <a:rPr lang="en-US" sz="1350" dirty="0">
                <a:latin typeface="Arial" panose="020B0604020202020204" pitchFamily="34" charset="0"/>
                <a:cs typeface="Arial" panose="020B0604020202020204" pitchFamily="34" charset="0"/>
              </a:rPr>
              <a:t>Dolutegravir or </a:t>
            </a:r>
            <a:r>
              <a:rPr lang="en-US" sz="1350" dirty="0" err="1">
                <a:latin typeface="Arial" panose="020B0604020202020204" pitchFamily="34" charset="0"/>
                <a:cs typeface="Arial" panose="020B0604020202020204" pitchFamily="34" charset="0"/>
              </a:rPr>
              <a:t>bictegravir</a:t>
            </a:r>
            <a:r>
              <a:rPr lang="en-US" sz="1350" dirty="0">
                <a:latin typeface="Arial" panose="020B0604020202020204" pitchFamily="34" charset="0"/>
                <a:cs typeface="Arial" panose="020B0604020202020204" pitchFamily="34" charset="0"/>
              </a:rPr>
              <a:t> can be used if resistance tests not available</a:t>
            </a:r>
          </a:p>
          <a:p>
            <a:pPr>
              <a:buFont typeface="Arial" charset="0"/>
              <a:buChar char="•"/>
            </a:pPr>
            <a:endParaRPr lang="en-US" sz="1350" dirty="0">
              <a:latin typeface="Arial" panose="020B0604020202020204" pitchFamily="34" charset="0"/>
              <a:cs typeface="Arial" panose="020B0604020202020204" pitchFamily="34" charset="0"/>
            </a:endParaRPr>
          </a:p>
          <a:p>
            <a:pPr>
              <a:buFont typeface="Arial" charset="0"/>
              <a:buChar char="•"/>
            </a:pPr>
            <a:endParaRPr lang="en-US" sz="1350" dirty="0">
              <a:latin typeface="Arial" panose="020B0604020202020204" pitchFamily="34" charset="0"/>
              <a:cs typeface="Arial" panose="020B0604020202020204" pitchFamily="34" charset="0"/>
            </a:endParaRPr>
          </a:p>
          <a:p>
            <a:pPr>
              <a:buFont typeface="Arial" charset="0"/>
              <a:buChar char="•"/>
            </a:pPr>
            <a:endParaRPr lang="en-US" sz="135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7701DE2-BE1F-44C0-7306-BD8BACCE3A27}"/>
              </a:ext>
            </a:extLst>
          </p:cNvPr>
          <p:cNvSpPr txBox="1">
            <a:spLocks noChangeArrowheads="1"/>
          </p:cNvSpPr>
          <p:nvPr/>
        </p:nvSpPr>
        <p:spPr bwMode="auto">
          <a:xfrm>
            <a:off x="4381102" y="4513313"/>
            <a:ext cx="3167399" cy="1500539"/>
          </a:xfrm>
          <a:prstGeom prst="rect">
            <a:avLst/>
          </a:prstGeom>
          <a:noFill/>
          <a:ln w="6350">
            <a:solidFill>
              <a:schemeClr val="tx1"/>
            </a:solidFill>
            <a:miter lim="800000"/>
            <a:headEnd/>
            <a:tailEnd/>
          </a:ln>
        </p:spPr>
        <p:txBody>
          <a:bodyPr wrap="square">
            <a:spAutoFit/>
          </a:bodyPr>
          <a:lstStyle/>
          <a:p>
            <a:pPr algn="ctr"/>
            <a:r>
              <a:rPr lang="en-US" sz="2401" b="1" dirty="0">
                <a:latin typeface="Arial" panose="020B0604020202020204" pitchFamily="34" charset="0"/>
                <a:cs typeface="Arial" panose="020B0604020202020204" pitchFamily="34" charset="0"/>
              </a:rPr>
              <a:t>CON</a:t>
            </a:r>
            <a:endParaRPr lang="en-US" sz="1350" dirty="0">
              <a:latin typeface="Arial" panose="020B0604020202020204" pitchFamily="34" charset="0"/>
              <a:cs typeface="Arial" panose="020B0604020202020204" pitchFamily="34" charset="0"/>
            </a:endParaRPr>
          </a:p>
          <a:p>
            <a:pPr>
              <a:buFont typeface="Arial" charset="0"/>
              <a:buChar char="•"/>
            </a:pPr>
            <a:r>
              <a:rPr lang="en-US" sz="1350" dirty="0">
                <a:latin typeface="Arial" panose="020B0604020202020204" pitchFamily="34" charset="0"/>
                <a:cs typeface="Arial" panose="020B0604020202020204" pitchFamily="34" charset="0"/>
              </a:rPr>
              <a:t>Some delicate, prone to resistance (e.g., </a:t>
            </a:r>
            <a:r>
              <a:rPr lang="en-US" sz="1350" dirty="0" err="1">
                <a:latin typeface="Arial" panose="020B0604020202020204" pitchFamily="34" charset="0"/>
                <a:cs typeface="Arial" panose="020B0604020202020204" pitchFamily="34" charset="0"/>
              </a:rPr>
              <a:t>raltegravir</a:t>
            </a:r>
            <a:r>
              <a:rPr lang="en-US" sz="1350" dirty="0">
                <a:latin typeface="Arial" panose="020B0604020202020204" pitchFamily="34" charset="0"/>
                <a:cs typeface="Arial" panose="020B0604020202020204" pitchFamily="34" charset="0"/>
              </a:rPr>
              <a:t>, </a:t>
            </a:r>
            <a:r>
              <a:rPr lang="en-US" sz="1350" dirty="0" err="1">
                <a:latin typeface="Arial" panose="020B0604020202020204" pitchFamily="34" charset="0"/>
                <a:cs typeface="Arial" panose="020B0604020202020204" pitchFamily="34" charset="0"/>
              </a:rPr>
              <a:t>elvitegravir</a:t>
            </a:r>
            <a:r>
              <a:rPr lang="en-US" sz="1350" dirty="0">
                <a:latin typeface="Arial" panose="020B0604020202020204" pitchFamily="34" charset="0"/>
                <a:cs typeface="Arial" panose="020B0604020202020204" pitchFamily="34" charset="0"/>
              </a:rPr>
              <a:t>)</a:t>
            </a:r>
          </a:p>
          <a:p>
            <a:pPr>
              <a:buFont typeface="Arial" charset="0"/>
              <a:buChar char="•"/>
            </a:pPr>
            <a:r>
              <a:rPr lang="en-US" sz="1350" dirty="0">
                <a:latin typeface="Arial" panose="020B0604020202020204" pitchFamily="34" charset="0"/>
                <a:cs typeface="Arial" panose="020B0604020202020204" pitchFamily="34" charset="0"/>
              </a:rPr>
              <a:t>Weight gain (e.g. </a:t>
            </a:r>
            <a:r>
              <a:rPr lang="en-US" sz="1350" dirty="0" err="1">
                <a:latin typeface="Arial" panose="020B0604020202020204" pitchFamily="34" charset="0"/>
                <a:cs typeface="Arial" panose="020B0604020202020204" pitchFamily="34" charset="0"/>
              </a:rPr>
              <a:t>bictegravir</a:t>
            </a:r>
            <a:r>
              <a:rPr lang="en-US" sz="1350" dirty="0">
                <a:latin typeface="Arial" panose="020B0604020202020204" pitchFamily="34" charset="0"/>
                <a:cs typeface="Arial" panose="020B0604020202020204" pitchFamily="34" charset="0"/>
              </a:rPr>
              <a:t>, dolutegravir, especially when used with tenofovir alafenamide)</a:t>
            </a:r>
          </a:p>
        </p:txBody>
      </p:sp>
      <p:pic>
        <p:nvPicPr>
          <p:cNvPr id="14" name="Picture 13">
            <a:extLst>
              <a:ext uri="{FF2B5EF4-FFF2-40B4-BE49-F238E27FC236}">
                <a16:creationId xmlns:a16="http://schemas.microsoft.com/office/drawing/2014/main" id="{87D795EE-8ACC-6A42-D6AE-6C22F4F8EBCF}"/>
              </a:ext>
            </a:extLst>
          </p:cNvPr>
          <p:cNvPicPr>
            <a:picLocks noChangeAspect="1"/>
          </p:cNvPicPr>
          <p:nvPr/>
        </p:nvPicPr>
        <p:blipFill>
          <a:blip r:embed="rId3"/>
          <a:stretch>
            <a:fillRect/>
          </a:stretch>
        </p:blipFill>
        <p:spPr>
          <a:xfrm>
            <a:off x="9419346" y="3485562"/>
            <a:ext cx="595734" cy="454206"/>
          </a:xfrm>
          <a:prstGeom prst="rect">
            <a:avLst/>
          </a:prstGeom>
        </p:spPr>
      </p:pic>
      <p:pic>
        <p:nvPicPr>
          <p:cNvPr id="15" name="Picture 14">
            <a:extLst>
              <a:ext uri="{FF2B5EF4-FFF2-40B4-BE49-F238E27FC236}">
                <a16:creationId xmlns:a16="http://schemas.microsoft.com/office/drawing/2014/main" id="{C6F61700-FF3D-131B-5AF5-B051807D8CA4}"/>
              </a:ext>
            </a:extLst>
          </p:cNvPr>
          <p:cNvPicPr>
            <a:picLocks noChangeAspect="1"/>
          </p:cNvPicPr>
          <p:nvPr/>
        </p:nvPicPr>
        <p:blipFill>
          <a:blip r:embed="rId4"/>
          <a:stretch>
            <a:fillRect/>
          </a:stretch>
        </p:blipFill>
        <p:spPr>
          <a:xfrm>
            <a:off x="10057153" y="3420591"/>
            <a:ext cx="400257" cy="670767"/>
          </a:xfrm>
          <a:prstGeom prst="rect">
            <a:avLst/>
          </a:prstGeom>
        </p:spPr>
      </p:pic>
    </p:spTree>
    <p:extLst>
      <p:ext uri="{BB962C8B-B14F-4D97-AF65-F5344CB8AC3E}">
        <p14:creationId xmlns:p14="http://schemas.microsoft.com/office/powerpoint/2010/main" val="868786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EAE9-D1B4-126C-F648-13BD9237052F}"/>
              </a:ext>
            </a:extLst>
          </p:cNvPr>
          <p:cNvSpPr>
            <a:spLocks noGrp="1"/>
          </p:cNvSpPr>
          <p:nvPr>
            <p:ph type="title"/>
          </p:nvPr>
        </p:nvSpPr>
        <p:spPr/>
        <p:txBody>
          <a:bodyPr/>
          <a:lstStyle/>
          <a:p>
            <a:r>
              <a:rPr lang="en-US" dirty="0"/>
              <a:t>The Importance of Drug Interactions</a:t>
            </a:r>
          </a:p>
        </p:txBody>
      </p:sp>
      <p:sp>
        <p:nvSpPr>
          <p:cNvPr id="3" name="Text Placeholder 2">
            <a:extLst>
              <a:ext uri="{FF2B5EF4-FFF2-40B4-BE49-F238E27FC236}">
                <a16:creationId xmlns:a16="http://schemas.microsoft.com/office/drawing/2014/main" id="{0737EA2A-DC29-44D4-7B11-C06BC569550A}"/>
              </a:ext>
            </a:extLst>
          </p:cNvPr>
          <p:cNvSpPr>
            <a:spLocks noGrp="1"/>
          </p:cNvSpPr>
          <p:nvPr>
            <p:ph type="body" sz="quarter" idx="11"/>
          </p:nvPr>
        </p:nvSpPr>
        <p:spPr/>
        <p:txBody>
          <a:bodyPr>
            <a:normAutofit fontScale="77500" lnSpcReduction="20000"/>
          </a:bodyPr>
          <a:lstStyle/>
          <a:p>
            <a:pPr marL="690377" indent="-342900">
              <a:buFont typeface="Arial" panose="020B0604020202020204" pitchFamily="34" charset="0"/>
              <a:buChar char="•"/>
            </a:pPr>
            <a:r>
              <a:rPr lang="en-US" dirty="0"/>
              <a:t>Common drug interactions occur between ART and medications used to manage common comorbidities</a:t>
            </a:r>
          </a:p>
          <a:p>
            <a:pPr marL="690377" indent="-342900">
              <a:buFont typeface="Arial" panose="020B0604020202020204" pitchFamily="34" charset="0"/>
              <a:buChar char="•"/>
            </a:pPr>
            <a:r>
              <a:rPr lang="en-US" dirty="0"/>
              <a:t>Drug interactions range from mild to severe (and even potentially fatal, requiring FDA labeling to prohibit co-administration)</a:t>
            </a:r>
          </a:p>
          <a:p>
            <a:pPr marL="690377" indent="-342900">
              <a:buFont typeface="Arial" panose="020B0604020202020204" pitchFamily="34" charset="0"/>
              <a:buChar char="•"/>
            </a:pPr>
            <a:r>
              <a:rPr lang="en-US" dirty="0"/>
              <a:t>Ask about all medications: prescription, over-the-counter, herbal, recreational</a:t>
            </a:r>
          </a:p>
          <a:p>
            <a:pPr marL="1019567" lvl="2" indent="-342900">
              <a:buFont typeface="Arial" panose="020B0604020202020204" pitchFamily="34" charset="0"/>
              <a:buChar char="•"/>
            </a:pPr>
            <a:r>
              <a:rPr lang="en-US" dirty="0"/>
              <a:t>The INSTIs </a:t>
            </a:r>
            <a:r>
              <a:rPr lang="en-US" dirty="0" err="1"/>
              <a:t>bictegravir</a:t>
            </a:r>
            <a:r>
              <a:rPr lang="en-US" dirty="0"/>
              <a:t>, dolutegravir, &amp; </a:t>
            </a:r>
            <a:r>
              <a:rPr lang="en-US" dirty="0" err="1"/>
              <a:t>raltegravir</a:t>
            </a:r>
            <a:r>
              <a:rPr lang="en-US" dirty="0"/>
              <a:t> have the fewest drug interactions</a:t>
            </a:r>
          </a:p>
          <a:p>
            <a:pPr marL="1019567" lvl="2" indent="-342900">
              <a:buFont typeface="Arial" panose="020B0604020202020204" pitchFamily="34" charset="0"/>
              <a:buChar char="•"/>
            </a:pPr>
            <a:r>
              <a:rPr lang="en-US" dirty="0"/>
              <a:t>Regimens containing ritonavir or cobicistat as boosters have a high potential for drug interactions</a:t>
            </a:r>
          </a:p>
          <a:p>
            <a:pPr marL="690377" indent="-342900">
              <a:buFont typeface="Arial" panose="020B0604020202020204" pitchFamily="34" charset="0"/>
              <a:buChar char="•"/>
            </a:pPr>
            <a:r>
              <a:rPr lang="en-US" dirty="0"/>
              <a:t>Any changes to the medication list require careful consideration of potential interactions</a:t>
            </a:r>
          </a:p>
        </p:txBody>
      </p:sp>
    </p:spTree>
    <p:extLst>
      <p:ext uri="{BB962C8B-B14F-4D97-AF65-F5344CB8AC3E}">
        <p14:creationId xmlns:p14="http://schemas.microsoft.com/office/powerpoint/2010/main" val="556300787"/>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1769B53D-9805-2269-5046-386210E08E5B}"/>
              </a:ext>
            </a:extLst>
          </p:cNvPr>
          <p:cNvGraphicFramePr>
            <a:graphicFrameLocks/>
          </p:cNvGraphicFramePr>
          <p:nvPr>
            <p:extLst>
              <p:ext uri="{D42A27DB-BD31-4B8C-83A1-F6EECF244321}">
                <p14:modId xmlns:p14="http://schemas.microsoft.com/office/powerpoint/2010/main" val="1366133991"/>
              </p:ext>
            </p:extLst>
          </p:nvPr>
        </p:nvGraphicFramePr>
        <p:xfrm>
          <a:off x="1811911" y="1588072"/>
          <a:ext cx="8762999" cy="4641971"/>
        </p:xfrm>
        <a:graphic>
          <a:graphicData uri="http://schemas.openxmlformats.org/drawingml/2006/table">
            <a:tbl>
              <a:tblPr firstRow="1" bandRow="1">
                <a:tableStyleId>{5DA37D80-6434-44D0-A028-1B22A696006F}</a:tableStyleId>
              </a:tblPr>
              <a:tblGrid>
                <a:gridCol w="167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gridCol w="1600199">
                  <a:extLst>
                    <a:ext uri="{9D8B030D-6E8A-4147-A177-3AD203B41FA5}">
                      <a16:colId xmlns:a16="http://schemas.microsoft.com/office/drawing/2014/main" val="20002"/>
                    </a:ext>
                  </a:extLst>
                </a:gridCol>
              </a:tblGrid>
              <a:tr h="537392">
                <a:tc>
                  <a:txBody>
                    <a:bodyPr/>
                    <a:lstStyle/>
                    <a:p>
                      <a:r>
                        <a:rPr lang="en-US" sz="1500" dirty="0"/>
                        <a:t>ARV Drug Class</a:t>
                      </a:r>
                      <a:endParaRPr lang="en-US" sz="1500" dirty="0">
                        <a:solidFill>
                          <a:schemeClr val="tx1"/>
                        </a:solidFill>
                      </a:endParaRPr>
                    </a:p>
                  </a:txBody>
                  <a:tcPr/>
                </a:tc>
                <a:tc>
                  <a:txBody>
                    <a:bodyPr/>
                    <a:lstStyle/>
                    <a:p>
                      <a:r>
                        <a:rPr lang="en-US" sz="1500" dirty="0"/>
                        <a:t>Route of Metabolism</a:t>
                      </a:r>
                      <a:endParaRPr lang="en-US" sz="1500" dirty="0">
                        <a:solidFill>
                          <a:schemeClr val="tx1"/>
                        </a:solidFill>
                      </a:endParaRPr>
                    </a:p>
                  </a:txBody>
                  <a:tcPr/>
                </a:tc>
                <a:tc>
                  <a:txBody>
                    <a:bodyPr/>
                    <a:lstStyle/>
                    <a:p>
                      <a:r>
                        <a:rPr lang="en-US" sz="1500" dirty="0"/>
                        <a:t>Drug </a:t>
                      </a:r>
                      <a:r>
                        <a:rPr lang="en-US" sz="1500" dirty="0" err="1"/>
                        <a:t>Intxn</a:t>
                      </a:r>
                      <a:r>
                        <a:rPr lang="en-US" sz="1500" dirty="0"/>
                        <a:t> Potential</a:t>
                      </a:r>
                      <a:endParaRPr lang="en-US" sz="1500" dirty="0">
                        <a:solidFill>
                          <a:schemeClr val="tx1"/>
                        </a:solidFill>
                      </a:endParaRPr>
                    </a:p>
                  </a:txBody>
                  <a:tcPr/>
                </a:tc>
                <a:extLst>
                  <a:ext uri="{0D108BD9-81ED-4DB2-BD59-A6C34878D82A}">
                    <a16:rowId xmlns:a16="http://schemas.microsoft.com/office/drawing/2014/main" val="10000"/>
                  </a:ext>
                </a:extLst>
              </a:tr>
              <a:tr h="313479">
                <a:tc>
                  <a:txBody>
                    <a:bodyPr/>
                    <a:lstStyle/>
                    <a:p>
                      <a:r>
                        <a:rPr lang="en-US" sz="1500" dirty="0"/>
                        <a:t>NRTI</a:t>
                      </a:r>
                    </a:p>
                  </a:txBody>
                  <a:tcPr/>
                </a:tc>
                <a:tc>
                  <a:txBody>
                    <a:bodyPr/>
                    <a:lstStyle/>
                    <a:p>
                      <a:r>
                        <a:rPr lang="en-US" sz="1500" dirty="0"/>
                        <a:t>Mostly renal</a:t>
                      </a:r>
                    </a:p>
                  </a:txBody>
                  <a:tcPr/>
                </a:tc>
                <a:tc>
                  <a:txBody>
                    <a:bodyPr/>
                    <a:lstStyle/>
                    <a:p>
                      <a:r>
                        <a:rPr lang="en-US" sz="1500" dirty="0"/>
                        <a:t>Medium</a:t>
                      </a:r>
                    </a:p>
                  </a:txBody>
                  <a:tcPr/>
                </a:tc>
                <a:extLst>
                  <a:ext uri="{0D108BD9-81ED-4DB2-BD59-A6C34878D82A}">
                    <a16:rowId xmlns:a16="http://schemas.microsoft.com/office/drawing/2014/main" val="10001"/>
                  </a:ext>
                </a:extLst>
              </a:tr>
              <a:tr h="322187">
                <a:tc>
                  <a:txBody>
                    <a:bodyPr/>
                    <a:lstStyle/>
                    <a:p>
                      <a:r>
                        <a:rPr lang="en-US" sz="1500" dirty="0"/>
                        <a:t>NNRTI</a:t>
                      </a:r>
                    </a:p>
                  </a:txBody>
                  <a:tcPr/>
                </a:tc>
                <a:tc>
                  <a:txBody>
                    <a:bodyPr/>
                    <a:lstStyle/>
                    <a:p>
                      <a:r>
                        <a:rPr lang="en-US" sz="1500" dirty="0"/>
                        <a:t>Liver metabolism:</a:t>
                      </a:r>
                      <a:r>
                        <a:rPr lang="en-US" sz="1500" baseline="0" dirty="0"/>
                        <a:t> P450 substrates, some are P450 inducers</a:t>
                      </a:r>
                      <a:endParaRPr lang="en-US" sz="1500" dirty="0"/>
                    </a:p>
                  </a:txBody>
                  <a:tcPr/>
                </a:tc>
                <a:tc>
                  <a:txBody>
                    <a:bodyPr/>
                    <a:lstStyle/>
                    <a:p>
                      <a:r>
                        <a:rPr lang="en-US" sz="1500" dirty="0"/>
                        <a:t>High</a:t>
                      </a:r>
                    </a:p>
                  </a:txBody>
                  <a:tcPr/>
                </a:tc>
                <a:extLst>
                  <a:ext uri="{0D108BD9-81ED-4DB2-BD59-A6C34878D82A}">
                    <a16:rowId xmlns:a16="http://schemas.microsoft.com/office/drawing/2014/main" val="10002"/>
                  </a:ext>
                </a:extLst>
              </a:tr>
              <a:tr h="318811">
                <a:tc>
                  <a:txBody>
                    <a:bodyPr/>
                    <a:lstStyle/>
                    <a:p>
                      <a:r>
                        <a:rPr lang="en-US" sz="1500" dirty="0"/>
                        <a:t>PI</a:t>
                      </a:r>
                    </a:p>
                  </a:txBody>
                  <a:tcPr/>
                </a:tc>
                <a:tc>
                  <a:txBody>
                    <a:bodyPr/>
                    <a:lstStyle/>
                    <a:p>
                      <a:r>
                        <a:rPr lang="en-US" sz="1500" dirty="0"/>
                        <a:t>Liver metabolism: P450 substrates,</a:t>
                      </a:r>
                      <a:r>
                        <a:rPr lang="en-US" sz="1500" baseline="0" dirty="0"/>
                        <a:t> most are P450 inhibitors</a:t>
                      </a:r>
                      <a:endParaRPr lang="en-US" sz="1500" dirty="0"/>
                    </a:p>
                  </a:txBody>
                  <a:tcPr/>
                </a:tc>
                <a:tc>
                  <a:txBody>
                    <a:bodyPr/>
                    <a:lstStyle/>
                    <a:p>
                      <a:r>
                        <a:rPr lang="en-US" sz="1500" dirty="0"/>
                        <a:t>High</a:t>
                      </a:r>
                    </a:p>
                  </a:txBody>
                  <a:tcPr/>
                </a:tc>
                <a:extLst>
                  <a:ext uri="{0D108BD9-81ED-4DB2-BD59-A6C34878D82A}">
                    <a16:rowId xmlns:a16="http://schemas.microsoft.com/office/drawing/2014/main" val="10003"/>
                  </a:ext>
                </a:extLst>
              </a:tr>
              <a:tr h="1209132">
                <a:tc>
                  <a:txBody>
                    <a:bodyPr/>
                    <a:lstStyle/>
                    <a:p>
                      <a:r>
                        <a:rPr lang="en-US" sz="1500" dirty="0" err="1"/>
                        <a:t>Integrase</a:t>
                      </a:r>
                      <a:r>
                        <a:rPr lang="en-US" sz="1500" baseline="0" dirty="0"/>
                        <a:t> Inhibitors</a:t>
                      </a:r>
                      <a:endParaRPr lang="en-US" sz="1500" dirty="0"/>
                    </a:p>
                  </a:txBody>
                  <a:tcPr/>
                </a:tc>
                <a:tc>
                  <a:txBody>
                    <a:bodyPr/>
                    <a:lstStyle/>
                    <a:p>
                      <a:r>
                        <a:rPr lang="en-US" sz="1500" dirty="0"/>
                        <a:t>Liver metabolism</a:t>
                      </a:r>
                      <a:r>
                        <a:rPr lang="en-US" sz="1500" baseline="0" dirty="0"/>
                        <a:t> </a:t>
                      </a:r>
                    </a:p>
                    <a:p>
                      <a:pPr>
                        <a:buFont typeface="Arial" pitchFamily="34" charset="0"/>
                        <a:buChar char="•"/>
                      </a:pPr>
                      <a:r>
                        <a:rPr lang="en-US" sz="1500" baseline="0" dirty="0" err="1"/>
                        <a:t>Raltegravir</a:t>
                      </a:r>
                      <a:r>
                        <a:rPr lang="en-US" sz="1500" baseline="0" dirty="0"/>
                        <a:t>: UGT1A1 enzyme (not P450)</a:t>
                      </a:r>
                    </a:p>
                    <a:p>
                      <a:pPr>
                        <a:buFont typeface="Arial" pitchFamily="34" charset="0"/>
                        <a:buChar char="•"/>
                      </a:pPr>
                      <a:r>
                        <a:rPr lang="en-US" sz="1500" baseline="0" dirty="0" err="1"/>
                        <a:t>Elvitegravir</a:t>
                      </a:r>
                      <a:r>
                        <a:rPr lang="en-US" sz="1500" baseline="0" dirty="0"/>
                        <a:t>: P450 substrate (</a:t>
                      </a:r>
                      <a:r>
                        <a:rPr lang="en-US" sz="1500" baseline="0" dirty="0" err="1"/>
                        <a:t>cobicistat</a:t>
                      </a:r>
                      <a:r>
                        <a:rPr lang="en-US" sz="1500" baseline="0" dirty="0"/>
                        <a:t>: P450 inhibitor)</a:t>
                      </a:r>
                    </a:p>
                    <a:p>
                      <a:pPr>
                        <a:buFont typeface="Arial" pitchFamily="34" charset="0"/>
                        <a:buChar char="•"/>
                      </a:pPr>
                      <a:r>
                        <a:rPr lang="en-US" sz="1500" baseline="0" dirty="0" err="1"/>
                        <a:t>Dolutegravir</a:t>
                      </a:r>
                      <a:r>
                        <a:rPr lang="en-US" sz="1500" baseline="0" dirty="0"/>
                        <a:t>: P450 substrate &amp; UGT1A1</a:t>
                      </a:r>
                    </a:p>
                    <a:p>
                      <a:pPr>
                        <a:buFont typeface="Arial" pitchFamily="34" charset="0"/>
                        <a:buChar char="•"/>
                      </a:pPr>
                      <a:r>
                        <a:rPr lang="en-US" sz="1500" baseline="0" dirty="0" err="1"/>
                        <a:t>Bictegravir</a:t>
                      </a:r>
                      <a:r>
                        <a:rPr lang="en-US" sz="1500" baseline="0" dirty="0"/>
                        <a:t>: P450 substrate &amp; UGT1A1</a:t>
                      </a:r>
                      <a:endParaRPr lang="en-US" sz="1500" dirty="0"/>
                    </a:p>
                  </a:txBody>
                  <a:tcPr/>
                </a:tc>
                <a:tc>
                  <a:txBody>
                    <a:bodyPr/>
                    <a:lstStyle/>
                    <a:p>
                      <a:r>
                        <a:rPr lang="en-US" sz="1500" dirty="0"/>
                        <a:t>Medium-High</a:t>
                      </a:r>
                    </a:p>
                  </a:txBody>
                  <a:tcPr/>
                </a:tc>
                <a:extLst>
                  <a:ext uri="{0D108BD9-81ED-4DB2-BD59-A6C34878D82A}">
                    <a16:rowId xmlns:a16="http://schemas.microsoft.com/office/drawing/2014/main" val="10004"/>
                  </a:ext>
                </a:extLst>
              </a:tr>
              <a:tr h="1433046">
                <a:tc>
                  <a:txBody>
                    <a:bodyPr/>
                    <a:lstStyle/>
                    <a:p>
                      <a:r>
                        <a:rPr lang="en-US" sz="1500" dirty="0"/>
                        <a:t>Entry Inhibitors</a:t>
                      </a:r>
                    </a:p>
                  </a:txBody>
                  <a:tcPr/>
                </a:tc>
                <a:tc>
                  <a:txBody>
                    <a:bodyPr/>
                    <a:lstStyle/>
                    <a:p>
                      <a:pPr>
                        <a:buFont typeface="Arial" pitchFamily="34" charset="0"/>
                        <a:buChar char="•"/>
                      </a:pPr>
                      <a:r>
                        <a:rPr lang="en-US" sz="1500" dirty="0"/>
                        <a:t>Maraviroc: Liver metabolism: P450 substrate</a:t>
                      </a:r>
                    </a:p>
                    <a:p>
                      <a:pPr>
                        <a:buFont typeface="Arial" pitchFamily="34" charset="0"/>
                        <a:buChar char="•"/>
                      </a:pPr>
                      <a:r>
                        <a:rPr lang="en-US" sz="1500" dirty="0"/>
                        <a:t>Fostemsavir: Liver metabolism: P450 substrate</a:t>
                      </a:r>
                    </a:p>
                    <a:p>
                      <a:pPr>
                        <a:buFont typeface="Arial" pitchFamily="34" charset="0"/>
                        <a:buChar char="•"/>
                      </a:pPr>
                      <a:r>
                        <a:rPr lang="en-US" sz="1500" dirty="0"/>
                        <a:t>Enfuvirtide: Peptide</a:t>
                      </a:r>
                      <a:r>
                        <a:rPr lang="en-US" sz="1500" baseline="0" dirty="0"/>
                        <a:t> undergoes catabolism to amino acids: No known drug interactions</a:t>
                      </a:r>
                    </a:p>
                    <a:p>
                      <a:pPr>
                        <a:buFont typeface="Arial" pitchFamily="34" charset="0"/>
                        <a:buChar char="•"/>
                      </a:pPr>
                      <a:r>
                        <a:rPr lang="en-US" sz="1500" dirty="0"/>
                        <a:t>Ibalizumab: Metabolized by CD4 receptor internalization</a:t>
                      </a:r>
                      <a:r>
                        <a:rPr lang="en-US" sz="1500" baseline="0" dirty="0"/>
                        <a:t>/ catabolism: No known drug interactions</a:t>
                      </a:r>
                      <a:endParaRPr lang="en-US" sz="1500" dirty="0"/>
                    </a:p>
                  </a:txBody>
                  <a:tcPr/>
                </a:tc>
                <a:tc>
                  <a:txBody>
                    <a:bodyPr/>
                    <a:lstStyle/>
                    <a:p>
                      <a:r>
                        <a:rPr lang="en-US" sz="1500" dirty="0"/>
                        <a:t>Low-Medium</a:t>
                      </a:r>
                    </a:p>
                  </a:txBody>
                  <a:tcPr/>
                </a:tc>
                <a:extLst>
                  <a:ext uri="{0D108BD9-81ED-4DB2-BD59-A6C34878D82A}">
                    <a16:rowId xmlns:a16="http://schemas.microsoft.com/office/drawing/2014/main" val="10005"/>
                  </a:ext>
                </a:extLst>
              </a:tr>
              <a:tr h="433584">
                <a:tc>
                  <a:txBody>
                    <a:bodyPr/>
                    <a:lstStyle/>
                    <a:p>
                      <a:r>
                        <a:rPr lang="en-US" sz="1500" dirty="0"/>
                        <a:t>Capsid inhibitor</a:t>
                      </a:r>
                    </a:p>
                  </a:txBody>
                  <a:tcPr/>
                </a:tc>
                <a:tc>
                  <a:txBody>
                    <a:bodyPr/>
                    <a:lstStyle/>
                    <a:p>
                      <a:pPr>
                        <a:buFont typeface="Arial" pitchFamily="34" charset="0"/>
                        <a:buChar char="•"/>
                      </a:pPr>
                      <a:r>
                        <a:rPr lang="en-US" sz="1500" dirty="0"/>
                        <a:t>Liver metabolism: P450 substrate &amp; UGT1A1</a:t>
                      </a:r>
                    </a:p>
                  </a:txBody>
                  <a:tcPr/>
                </a:tc>
                <a:tc>
                  <a:txBody>
                    <a:bodyPr/>
                    <a:lstStyle/>
                    <a:p>
                      <a:r>
                        <a:rPr lang="en-US" sz="1500" dirty="0"/>
                        <a:t>Medium</a:t>
                      </a:r>
                    </a:p>
                  </a:txBody>
                  <a:tcPr/>
                </a:tc>
                <a:extLst>
                  <a:ext uri="{0D108BD9-81ED-4DB2-BD59-A6C34878D82A}">
                    <a16:rowId xmlns:a16="http://schemas.microsoft.com/office/drawing/2014/main" val="759466625"/>
                  </a:ext>
                </a:extLst>
              </a:tr>
            </a:tbl>
          </a:graphicData>
        </a:graphic>
      </p:graphicFrame>
      <p:sp>
        <p:nvSpPr>
          <p:cNvPr id="2" name="Title 1">
            <a:extLst>
              <a:ext uri="{FF2B5EF4-FFF2-40B4-BE49-F238E27FC236}">
                <a16:creationId xmlns:a16="http://schemas.microsoft.com/office/drawing/2014/main" id="{64725982-B52A-B373-3D32-3DF7AA7DB280}"/>
              </a:ext>
            </a:extLst>
          </p:cNvPr>
          <p:cNvSpPr>
            <a:spLocks noGrp="1"/>
          </p:cNvSpPr>
          <p:nvPr>
            <p:ph type="title"/>
          </p:nvPr>
        </p:nvSpPr>
        <p:spPr/>
        <p:txBody>
          <a:bodyPr/>
          <a:lstStyle/>
          <a:p>
            <a:r>
              <a:rPr lang="en-US" dirty="0"/>
              <a:t>ARV Metabolism and Drug Interaction Potential</a:t>
            </a:r>
          </a:p>
        </p:txBody>
      </p:sp>
      <p:sp>
        <p:nvSpPr>
          <p:cNvPr id="4" name="Rectangle 3">
            <a:extLst>
              <a:ext uri="{FF2B5EF4-FFF2-40B4-BE49-F238E27FC236}">
                <a16:creationId xmlns:a16="http://schemas.microsoft.com/office/drawing/2014/main" id="{9C027E13-738C-A95A-BDB0-E19524B3AA44}"/>
              </a:ext>
            </a:extLst>
          </p:cNvPr>
          <p:cNvSpPr/>
          <p:nvPr/>
        </p:nvSpPr>
        <p:spPr>
          <a:xfrm>
            <a:off x="1774203" y="2438400"/>
            <a:ext cx="8839199" cy="189793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298018"/>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54A2847-AB76-AE40-9A89-4E67204E6502}"/>
              </a:ext>
            </a:extLst>
          </p:cNvPr>
          <p:cNvSpPr>
            <a:spLocks noGrp="1"/>
          </p:cNvSpPr>
          <p:nvPr>
            <p:ph type="title"/>
          </p:nvPr>
        </p:nvSpPr>
        <p:spPr/>
        <p:txBody>
          <a:bodyPr>
            <a:normAutofit fontScale="90000"/>
          </a:bodyPr>
          <a:lstStyle/>
          <a:p>
            <a:r>
              <a:rPr lang="en-US" dirty="0"/>
              <a:t>Antiretrovirals Have Drug Interactions With Multiple Medications</a:t>
            </a:r>
          </a:p>
        </p:txBody>
      </p:sp>
      <p:sp>
        <p:nvSpPr>
          <p:cNvPr id="15" name="Text Placeholder 14">
            <a:extLst>
              <a:ext uri="{FF2B5EF4-FFF2-40B4-BE49-F238E27FC236}">
                <a16:creationId xmlns:a16="http://schemas.microsoft.com/office/drawing/2014/main" id="{696309DE-61C5-4443-AD8B-EDEAF13437EE}"/>
              </a:ext>
            </a:extLst>
          </p:cNvPr>
          <p:cNvSpPr>
            <a:spLocks noGrp="1"/>
          </p:cNvSpPr>
          <p:nvPr>
            <p:ph type="body" sz="quarter" idx="11"/>
          </p:nvPr>
        </p:nvSpPr>
        <p:spPr/>
        <p:txBody>
          <a:bodyPr>
            <a:noAutofit/>
          </a:bodyPr>
          <a:lstStyle/>
          <a:p>
            <a:pPr>
              <a:spcAft>
                <a:spcPts val="0"/>
              </a:spcAft>
            </a:pPr>
            <a:r>
              <a:rPr lang="en-US" sz="2400" dirty="0"/>
              <a:t>Cholesterol medications </a:t>
            </a:r>
          </a:p>
          <a:p>
            <a:pPr>
              <a:spcAft>
                <a:spcPts val="0"/>
              </a:spcAft>
            </a:pPr>
            <a:r>
              <a:rPr lang="en-US" sz="2400" dirty="0"/>
              <a:t>Anti-acid therapies</a:t>
            </a:r>
          </a:p>
          <a:p>
            <a:pPr>
              <a:spcAft>
                <a:spcPts val="0"/>
              </a:spcAft>
            </a:pPr>
            <a:r>
              <a:rPr lang="en-US" sz="2400" dirty="0"/>
              <a:t>TB medications</a:t>
            </a:r>
          </a:p>
          <a:p>
            <a:pPr>
              <a:spcAft>
                <a:spcPts val="0"/>
              </a:spcAft>
            </a:pPr>
            <a:r>
              <a:rPr lang="en-US" sz="2400" dirty="0"/>
              <a:t>Hormonal contraceptives</a:t>
            </a:r>
          </a:p>
          <a:p>
            <a:pPr>
              <a:spcAft>
                <a:spcPts val="0"/>
              </a:spcAft>
            </a:pPr>
            <a:r>
              <a:rPr lang="en-US" sz="2400" dirty="0"/>
              <a:t>Asthma medications and corticosteroids</a:t>
            </a:r>
          </a:p>
          <a:p>
            <a:pPr>
              <a:spcAft>
                <a:spcPts val="0"/>
              </a:spcAft>
            </a:pPr>
            <a:r>
              <a:rPr lang="en-US" sz="2400" dirty="0"/>
              <a:t>Seizure medications</a:t>
            </a:r>
          </a:p>
          <a:p>
            <a:pPr>
              <a:spcAft>
                <a:spcPts val="0"/>
              </a:spcAft>
            </a:pPr>
            <a:r>
              <a:rPr lang="en-US" sz="2400" dirty="0"/>
              <a:t>Benzodiazepines</a:t>
            </a:r>
          </a:p>
          <a:p>
            <a:pPr>
              <a:spcAft>
                <a:spcPts val="0"/>
              </a:spcAft>
            </a:pPr>
            <a:r>
              <a:rPr lang="en-US" sz="2400" dirty="0"/>
              <a:t>Hepatitis C medications</a:t>
            </a:r>
          </a:p>
        </p:txBody>
      </p:sp>
      <p:sp>
        <p:nvSpPr>
          <p:cNvPr id="16" name="Text Placeholder 15">
            <a:extLst>
              <a:ext uri="{FF2B5EF4-FFF2-40B4-BE49-F238E27FC236}">
                <a16:creationId xmlns:a16="http://schemas.microsoft.com/office/drawing/2014/main" id="{77F97DC1-4BF1-9845-B4BE-F59985EAF53C}"/>
              </a:ext>
            </a:extLst>
          </p:cNvPr>
          <p:cNvSpPr>
            <a:spLocks noGrp="1"/>
          </p:cNvSpPr>
          <p:nvPr>
            <p:ph type="body" sz="quarter" idx="12"/>
          </p:nvPr>
        </p:nvSpPr>
        <p:spPr/>
        <p:txBody>
          <a:bodyPr>
            <a:noAutofit/>
          </a:bodyPr>
          <a:lstStyle/>
          <a:p>
            <a:pPr>
              <a:spcAft>
                <a:spcPts val="0"/>
              </a:spcAft>
            </a:pPr>
            <a:r>
              <a:rPr lang="en-US" sz="2400" dirty="0"/>
              <a:t>Antifungals</a:t>
            </a:r>
          </a:p>
          <a:p>
            <a:pPr>
              <a:spcAft>
                <a:spcPts val="0"/>
              </a:spcAft>
            </a:pPr>
            <a:r>
              <a:rPr lang="en-US" sz="2400" dirty="0"/>
              <a:t>Antiplatelets &amp; anticoagulants</a:t>
            </a:r>
          </a:p>
          <a:p>
            <a:pPr>
              <a:spcAft>
                <a:spcPts val="0"/>
              </a:spcAft>
            </a:pPr>
            <a:r>
              <a:rPr lang="en-US" sz="2400" dirty="0"/>
              <a:t>Erectile dysfunction medications</a:t>
            </a:r>
          </a:p>
          <a:p>
            <a:pPr>
              <a:spcAft>
                <a:spcPts val="0"/>
              </a:spcAft>
            </a:pPr>
            <a:r>
              <a:rPr lang="en-US" sz="2400" dirty="0"/>
              <a:t>Antiarrhythmics &amp; calcium channel blockers</a:t>
            </a:r>
          </a:p>
          <a:p>
            <a:pPr>
              <a:spcAft>
                <a:spcPts val="0"/>
              </a:spcAft>
            </a:pPr>
            <a:r>
              <a:rPr lang="en-US" sz="2400" dirty="0"/>
              <a:t>Antipsychotics and antidepressants</a:t>
            </a:r>
          </a:p>
          <a:p>
            <a:pPr>
              <a:spcAft>
                <a:spcPts val="0"/>
              </a:spcAft>
            </a:pPr>
            <a:r>
              <a:rPr lang="en-US" sz="2400" dirty="0"/>
              <a:t>Herbal and dietary supplements</a:t>
            </a:r>
          </a:p>
          <a:p>
            <a:pPr>
              <a:spcAft>
                <a:spcPts val="0"/>
              </a:spcAft>
            </a:pPr>
            <a:r>
              <a:rPr lang="en-US" sz="2400" dirty="0"/>
              <a:t>Other antiretrovirals</a:t>
            </a:r>
          </a:p>
        </p:txBody>
      </p:sp>
      <p:sp>
        <p:nvSpPr>
          <p:cNvPr id="2" name="Rectangle 1">
            <a:extLst>
              <a:ext uri="{FF2B5EF4-FFF2-40B4-BE49-F238E27FC236}">
                <a16:creationId xmlns:a16="http://schemas.microsoft.com/office/drawing/2014/main" id="{084CA7CC-51E6-3F76-1CE5-6A1C81DC4471}"/>
              </a:ext>
            </a:extLst>
          </p:cNvPr>
          <p:cNvSpPr/>
          <p:nvPr/>
        </p:nvSpPr>
        <p:spPr>
          <a:xfrm>
            <a:off x="715514" y="2078446"/>
            <a:ext cx="3685407" cy="40591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51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BA42-D256-89B8-A8AB-42C9546C7122}"/>
              </a:ext>
            </a:extLst>
          </p:cNvPr>
          <p:cNvSpPr>
            <a:spLocks noGrp="1"/>
          </p:cNvSpPr>
          <p:nvPr>
            <p:ph type="title"/>
          </p:nvPr>
        </p:nvSpPr>
        <p:spPr/>
        <p:txBody>
          <a:bodyPr/>
          <a:lstStyle/>
          <a:p>
            <a:r>
              <a:rPr lang="en-US" dirty="0"/>
              <a:t>ARV Interactions with Cholesterol Medications</a:t>
            </a:r>
          </a:p>
        </p:txBody>
      </p:sp>
      <p:sp>
        <p:nvSpPr>
          <p:cNvPr id="3" name="Text Placeholder 2">
            <a:extLst>
              <a:ext uri="{FF2B5EF4-FFF2-40B4-BE49-F238E27FC236}">
                <a16:creationId xmlns:a16="http://schemas.microsoft.com/office/drawing/2014/main" id="{A7D40716-9C29-2A4E-E13E-9A33ED5E6328}"/>
              </a:ext>
            </a:extLst>
          </p:cNvPr>
          <p:cNvSpPr>
            <a:spLocks noGrp="1"/>
          </p:cNvSpPr>
          <p:nvPr>
            <p:ph type="body" sz="quarter" idx="11"/>
          </p:nvPr>
        </p:nvSpPr>
        <p:spPr/>
        <p:txBody>
          <a:bodyPr>
            <a:normAutofit fontScale="70000" lnSpcReduction="20000"/>
          </a:bodyPr>
          <a:lstStyle/>
          <a:p>
            <a:pPr marL="690377" indent="-342900">
              <a:buFont typeface="Arial" panose="020B0604020202020204" pitchFamily="34" charset="0"/>
              <a:buChar char="•"/>
            </a:pPr>
            <a:r>
              <a:rPr lang="en-US" dirty="0"/>
              <a:t>Statins (HMG Co-A reductase inhibitors) are P450 substrates</a:t>
            </a:r>
          </a:p>
          <a:p>
            <a:pPr marL="1019567" lvl="2" indent="-342900">
              <a:buFont typeface="Arial" panose="020B0604020202020204" pitchFamily="34" charset="0"/>
              <a:buChar char="•"/>
            </a:pPr>
            <a:r>
              <a:rPr lang="en-US" dirty="0"/>
              <a:t>Degree of P450 metabolism varies:</a:t>
            </a:r>
          </a:p>
          <a:p>
            <a:pPr lvl="2"/>
            <a:r>
              <a:rPr lang="en-US" dirty="0"/>
              <a:t>	</a:t>
            </a:r>
            <a:r>
              <a:rPr lang="en-US" dirty="0" err="1"/>
              <a:t>simva</a:t>
            </a:r>
            <a:r>
              <a:rPr lang="en-US" dirty="0"/>
              <a:t>, </a:t>
            </a:r>
            <a:r>
              <a:rPr lang="en-US" dirty="0" err="1"/>
              <a:t>lova</a:t>
            </a:r>
            <a:r>
              <a:rPr lang="en-US" dirty="0"/>
              <a:t> &gt;&gt; </a:t>
            </a:r>
            <a:r>
              <a:rPr lang="en-US" dirty="0" err="1"/>
              <a:t>rosuva</a:t>
            </a:r>
            <a:r>
              <a:rPr lang="en-US" dirty="0"/>
              <a:t> &gt; </a:t>
            </a:r>
            <a:r>
              <a:rPr lang="en-US" dirty="0" err="1"/>
              <a:t>atorva</a:t>
            </a:r>
            <a:r>
              <a:rPr lang="en-US" dirty="0"/>
              <a:t> &gt; </a:t>
            </a:r>
            <a:r>
              <a:rPr lang="en-US" dirty="0" err="1"/>
              <a:t>pitava</a:t>
            </a:r>
            <a:r>
              <a:rPr lang="en-US" dirty="0"/>
              <a:t> &gt; pravastatin</a:t>
            </a:r>
          </a:p>
          <a:p>
            <a:pPr marL="690377" indent="-342900">
              <a:buFont typeface="Arial" panose="020B0604020202020204" pitchFamily="34" charset="0"/>
              <a:buChar char="•"/>
            </a:pPr>
            <a:r>
              <a:rPr lang="en-US" dirty="0"/>
              <a:t>May be affected by NNRTIs, PIs, cobicistat</a:t>
            </a:r>
          </a:p>
          <a:p>
            <a:pPr marL="690377" indent="-342900">
              <a:buFont typeface="Arial" panose="020B0604020202020204" pitchFamily="34" charset="0"/>
              <a:buChar char="•"/>
            </a:pPr>
            <a:r>
              <a:rPr lang="en-US" dirty="0"/>
              <a:t>NNRTIs can ↓ statin levels</a:t>
            </a:r>
          </a:p>
          <a:p>
            <a:pPr marL="1019567" lvl="2" indent="-342900">
              <a:buFont typeface="Arial" panose="020B0604020202020204" pitchFamily="34" charset="0"/>
              <a:buChar char="•"/>
            </a:pPr>
            <a:r>
              <a:rPr lang="en-US" dirty="0"/>
              <a:t>Monitor statin efficacy, ↑ dose as necessary (statin max dose limit applies)</a:t>
            </a:r>
          </a:p>
          <a:p>
            <a:pPr marL="690377" indent="-342900">
              <a:buFont typeface="Arial" panose="020B0604020202020204" pitchFamily="34" charset="0"/>
              <a:buChar char="•"/>
            </a:pPr>
            <a:r>
              <a:rPr lang="en-US" dirty="0"/>
              <a:t>PIs and cobicistat ↑ statin levels</a:t>
            </a:r>
          </a:p>
          <a:p>
            <a:pPr marL="1019567" lvl="2" indent="-342900">
              <a:buFont typeface="Arial" panose="020B0604020202020204" pitchFamily="34" charset="0"/>
              <a:buChar char="•"/>
            </a:pPr>
            <a:r>
              <a:rPr lang="en-US" dirty="0"/>
              <a:t>Avoid simvastatin, lovastatin (2000% ↑)</a:t>
            </a:r>
          </a:p>
          <a:p>
            <a:pPr marL="1019567" lvl="2" indent="-342900">
              <a:buFont typeface="Arial" panose="020B0604020202020204" pitchFamily="34" charset="0"/>
              <a:buChar char="•"/>
            </a:pPr>
            <a:r>
              <a:rPr lang="en-US" dirty="0"/>
              <a:t>Myopathy including rhabdomyolysis </a:t>
            </a:r>
          </a:p>
        </p:txBody>
      </p:sp>
    </p:spTree>
    <p:extLst>
      <p:ext uri="{BB962C8B-B14F-4D97-AF65-F5344CB8AC3E}">
        <p14:creationId xmlns:p14="http://schemas.microsoft.com/office/powerpoint/2010/main" val="3223620122"/>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24C0-9878-CAA9-7A13-1EB407B42816}"/>
              </a:ext>
            </a:extLst>
          </p:cNvPr>
          <p:cNvSpPr>
            <a:spLocks noGrp="1"/>
          </p:cNvSpPr>
          <p:nvPr>
            <p:ph type="title"/>
          </p:nvPr>
        </p:nvSpPr>
        <p:spPr>
          <a:xfrm>
            <a:off x="1644016" y="-61927"/>
            <a:ext cx="9096536" cy="648915"/>
          </a:xfrm>
        </p:spPr>
        <p:txBody>
          <a:bodyPr anchor="t">
            <a:noAutofit/>
          </a:bodyPr>
          <a:lstStyle/>
          <a:p>
            <a:r>
              <a:rPr lang="en-US" sz="4000" dirty="0"/>
              <a:t>Managing ARV Interactions with Statins</a:t>
            </a:r>
          </a:p>
        </p:txBody>
      </p:sp>
      <p:grpSp>
        <p:nvGrpSpPr>
          <p:cNvPr id="9" name="Group 8">
            <a:extLst>
              <a:ext uri="{FF2B5EF4-FFF2-40B4-BE49-F238E27FC236}">
                <a16:creationId xmlns:a16="http://schemas.microsoft.com/office/drawing/2014/main" id="{2EAF3449-B3F5-76BC-A42E-90D7E0D58057}"/>
              </a:ext>
            </a:extLst>
          </p:cNvPr>
          <p:cNvGrpSpPr/>
          <p:nvPr/>
        </p:nvGrpSpPr>
        <p:grpSpPr>
          <a:xfrm>
            <a:off x="1903412" y="586988"/>
            <a:ext cx="8382000" cy="5842000"/>
            <a:chOff x="381000" y="586988"/>
            <a:chExt cx="8382000" cy="5842000"/>
          </a:xfrm>
        </p:grpSpPr>
        <p:graphicFrame>
          <p:nvGraphicFramePr>
            <p:cNvPr id="6" name="Content Placeholder 3">
              <a:extLst>
                <a:ext uri="{FF2B5EF4-FFF2-40B4-BE49-F238E27FC236}">
                  <a16:creationId xmlns:a16="http://schemas.microsoft.com/office/drawing/2014/main" id="{6C7FCCAA-0515-A5FC-39C8-1D973F62E99C}"/>
                </a:ext>
              </a:extLst>
            </p:cNvPr>
            <p:cNvGraphicFramePr>
              <a:graphicFrameLocks/>
            </p:cNvGraphicFramePr>
            <p:nvPr/>
          </p:nvGraphicFramePr>
          <p:xfrm>
            <a:off x="457200" y="586988"/>
            <a:ext cx="8229600" cy="5842000"/>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70840">
                  <a:tc>
                    <a:txBody>
                      <a:bodyPr/>
                      <a:lstStyle/>
                      <a:p>
                        <a:r>
                          <a:rPr lang="en-US" sz="1100" b="1" dirty="0" err="1"/>
                          <a:t>Statin</a:t>
                        </a:r>
                        <a:endParaRPr lang="en-US" sz="1100" b="1" dirty="0"/>
                      </a:p>
                    </a:txBody>
                    <a:tcPr/>
                  </a:tc>
                  <a:tc>
                    <a:txBody>
                      <a:bodyPr/>
                      <a:lstStyle/>
                      <a:p>
                        <a:r>
                          <a:rPr lang="en-US" sz="1100" b="1" dirty="0"/>
                          <a:t>Interacting Antiretroviral(s)</a:t>
                        </a:r>
                      </a:p>
                    </a:txBody>
                    <a:tcPr/>
                  </a:tc>
                  <a:tc>
                    <a:txBody>
                      <a:bodyPr/>
                      <a:lstStyle/>
                      <a:p>
                        <a:r>
                          <a:rPr lang="en-US" sz="1100" b="1" dirty="0"/>
                          <a:t>Prescribing Recommendation</a:t>
                        </a:r>
                      </a:p>
                    </a:txBody>
                    <a:tcPr/>
                  </a:tc>
                  <a:extLst>
                    <a:ext uri="{0D108BD9-81ED-4DB2-BD59-A6C34878D82A}">
                      <a16:rowId xmlns:a16="http://schemas.microsoft.com/office/drawing/2014/main" val="10000"/>
                    </a:ext>
                  </a:extLst>
                </a:tr>
                <a:tr h="370840">
                  <a:tc rowSpan="3">
                    <a:txBody>
                      <a:bodyPr/>
                      <a:lstStyle/>
                      <a:p>
                        <a:r>
                          <a:rPr lang="en-US" sz="1100" dirty="0" err="1"/>
                          <a:t>Atorvastatin</a:t>
                        </a:r>
                        <a:endParaRPr lang="en-US" sz="1100" dirty="0"/>
                      </a:p>
                    </a:txBody>
                    <a:tcPr/>
                  </a:tc>
                  <a:tc>
                    <a:txBody>
                      <a:bodyPr/>
                      <a:lstStyle/>
                      <a:p>
                        <a:pPr>
                          <a:buFont typeface="Arial" pitchFamily="34" charset="0"/>
                          <a:buChar char="•"/>
                        </a:pPr>
                        <a:r>
                          <a:rPr lang="en-US" sz="1100" dirty="0" err="1"/>
                          <a:t>Atazanavir</a:t>
                        </a:r>
                        <a:r>
                          <a:rPr lang="en-US" sz="1100" baseline="0" dirty="0"/>
                          <a:t> ± ritonavir</a:t>
                        </a:r>
                        <a:endParaRPr lang="en-US" sz="1100" dirty="0"/>
                      </a:p>
                    </a:txBody>
                    <a:tcPr/>
                  </a:tc>
                  <a:tc>
                    <a:txBody>
                      <a:bodyPr/>
                      <a:lstStyle/>
                      <a:p>
                        <a:pPr>
                          <a:buFont typeface="Arial" pitchFamily="34" charset="0"/>
                          <a:buNone/>
                        </a:pPr>
                        <a:r>
                          <a:rPr lang="en-US" sz="1100" dirty="0"/>
                          <a:t>Titrate</a:t>
                        </a:r>
                        <a:r>
                          <a:rPr lang="en-US" sz="1100" baseline="0" dirty="0"/>
                          <a:t> atorvastatin dose carefully and u</a:t>
                        </a:r>
                        <a:r>
                          <a:rPr lang="en-US" sz="1100" dirty="0"/>
                          <a:t>se lowest dose necessary while monitoring for toxicities</a:t>
                        </a:r>
                      </a:p>
                    </a:txBody>
                    <a:tcPr/>
                  </a:tc>
                  <a:extLst>
                    <a:ext uri="{0D108BD9-81ED-4DB2-BD59-A6C34878D82A}">
                      <a16:rowId xmlns:a16="http://schemas.microsoft.com/office/drawing/2014/main" val="10001"/>
                    </a:ext>
                  </a:extLst>
                </a:tr>
                <a:tr h="370840">
                  <a:tc vMerge="1">
                    <a:txBody>
                      <a:bodyPr/>
                      <a:lstStyle/>
                      <a:p>
                        <a:endParaRPr lang="en-US" sz="1000" dirty="0"/>
                      </a:p>
                    </a:txBody>
                    <a:tcPr/>
                  </a:tc>
                  <a:tc>
                    <a:txBody>
                      <a:bodyPr/>
                      <a:lstStyle/>
                      <a:p>
                        <a:pPr>
                          <a:buFont typeface="Arial" pitchFamily="34" charset="0"/>
                          <a:buChar char="•"/>
                        </a:pPr>
                        <a:r>
                          <a:rPr lang="en-US" sz="1100" dirty="0" err="1"/>
                          <a:t>Darunavir</a:t>
                        </a:r>
                        <a:r>
                          <a:rPr lang="en-US" sz="1100" baseline="0" dirty="0"/>
                          <a:t>/</a:t>
                        </a:r>
                        <a:r>
                          <a:rPr lang="en-US" sz="1100" baseline="0" dirty="0" err="1"/>
                          <a:t>cobicistat</a:t>
                        </a:r>
                        <a:endParaRPr lang="en-US" sz="110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err="1"/>
                          <a:t>Darunavir</a:t>
                        </a:r>
                        <a:r>
                          <a:rPr lang="en-US" sz="1100" baseline="0" dirty="0"/>
                          <a:t> + ritonavir</a:t>
                        </a:r>
                      </a:p>
                      <a:p>
                        <a:pPr>
                          <a:buFont typeface="Arial" pitchFamily="34" charset="0"/>
                          <a:buChar char="•"/>
                        </a:pPr>
                        <a:r>
                          <a:rPr lang="en-US" sz="1100" baseline="0" dirty="0" err="1"/>
                          <a:t>Elvitegravir</a:t>
                        </a:r>
                        <a:r>
                          <a:rPr lang="en-US" sz="1100" baseline="0" dirty="0"/>
                          <a:t>/</a:t>
                        </a:r>
                        <a:r>
                          <a:rPr lang="en-US" sz="1100" baseline="0" dirty="0" err="1"/>
                          <a:t>cobicistat</a:t>
                        </a:r>
                        <a:endParaRPr lang="en-US" sz="1100" baseline="0" dirty="0"/>
                      </a:p>
                      <a:p>
                        <a:pPr>
                          <a:buFont typeface="Arial" pitchFamily="34" charset="0"/>
                          <a:buChar char="•"/>
                        </a:pPr>
                        <a:r>
                          <a:rPr lang="en-US" sz="1100" baseline="0" dirty="0" err="1"/>
                          <a:t>Lopinavir</a:t>
                        </a:r>
                        <a:r>
                          <a:rPr lang="en-US" sz="1100" baseline="0" dirty="0"/>
                          <a:t>/ritonavir</a:t>
                        </a:r>
                        <a:endParaRPr lang="en-US" sz="1100" dirty="0"/>
                      </a:p>
                    </a:txBody>
                    <a:tcPr/>
                  </a:tc>
                  <a:tc>
                    <a:txBody>
                      <a:bodyPr/>
                      <a:lstStyle/>
                      <a:p>
                        <a:pPr>
                          <a:buFont typeface="Arial" pitchFamily="34" charset="0"/>
                          <a:buNone/>
                        </a:pPr>
                        <a:r>
                          <a:rPr lang="en-US" sz="1100" dirty="0">
                            <a:highlight>
                              <a:srgbClr val="FFFF00"/>
                            </a:highlight>
                          </a:rPr>
                          <a:t>Do not exceed 20 mg </a:t>
                        </a:r>
                        <a:r>
                          <a:rPr lang="en-US" sz="1100" dirty="0" err="1">
                            <a:highlight>
                              <a:srgbClr val="FFFF00"/>
                            </a:highlight>
                          </a:rPr>
                          <a:t>atorvastatin</a:t>
                        </a:r>
                        <a:r>
                          <a:rPr lang="en-US" sz="1100" dirty="0">
                            <a:highlight>
                              <a:srgbClr val="FFFF00"/>
                            </a:highlight>
                          </a:rPr>
                          <a:t> daily</a:t>
                        </a:r>
                      </a:p>
                    </a:txBody>
                    <a:tcPr/>
                  </a:tc>
                  <a:extLst>
                    <a:ext uri="{0D108BD9-81ED-4DB2-BD59-A6C34878D82A}">
                      <a16:rowId xmlns:a16="http://schemas.microsoft.com/office/drawing/2014/main" val="10002"/>
                    </a:ext>
                  </a:extLst>
                </a:tr>
                <a:tr h="208280">
                  <a:tc vMerge="1">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err="1"/>
                          <a:t>Atazanavir</a:t>
                        </a:r>
                        <a:r>
                          <a:rPr lang="en-US" sz="1100" baseline="0" dirty="0"/>
                          <a:t>/</a:t>
                        </a:r>
                        <a:r>
                          <a:rPr lang="en-US" sz="1100" baseline="0" dirty="0" err="1"/>
                          <a:t>cobicistat</a:t>
                        </a:r>
                        <a:endParaRPr lang="en-US" sz="1100" baseline="0" dirty="0"/>
                      </a:p>
                      <a:p>
                        <a:pPr>
                          <a:buFont typeface="Arial" pitchFamily="34" charset="0"/>
                          <a:buChar char="•"/>
                        </a:pPr>
                        <a:r>
                          <a:rPr lang="en-US" sz="1100" baseline="0" dirty="0" err="1"/>
                          <a:t>Tipranavir</a:t>
                        </a:r>
                        <a:r>
                          <a:rPr lang="en-US" sz="1100" baseline="0" dirty="0"/>
                          <a:t> + ritonavir</a:t>
                        </a:r>
                      </a:p>
                    </a:txBody>
                    <a:tcPr/>
                  </a:tc>
                  <a:tc>
                    <a:txBody>
                      <a:bodyPr/>
                      <a:lstStyle/>
                      <a:p>
                        <a:pPr>
                          <a:buFont typeface="Arial" pitchFamily="34" charset="0"/>
                          <a:buNone/>
                        </a:pPr>
                        <a:r>
                          <a:rPr lang="en-US" sz="1100" dirty="0"/>
                          <a:t>Do not co-administer</a:t>
                        </a:r>
                      </a:p>
                    </a:txBody>
                    <a:tcPr/>
                  </a:tc>
                  <a:extLst>
                    <a:ext uri="{0D108BD9-81ED-4DB2-BD59-A6C34878D82A}">
                      <a16:rowId xmlns:a16="http://schemas.microsoft.com/office/drawing/2014/main" val="10003"/>
                    </a:ext>
                  </a:extLst>
                </a:tr>
                <a:tr h="370840">
                  <a:tc>
                    <a:txBody>
                      <a:bodyPr/>
                      <a:lstStyle/>
                      <a:p>
                        <a:r>
                          <a:rPr lang="en-US" sz="1100" dirty="0" err="1"/>
                          <a:t>Lovastatin</a:t>
                        </a:r>
                        <a:endParaRPr lang="en-US" sz="1100" dirty="0"/>
                      </a:p>
                    </a:txBody>
                    <a:tcPr/>
                  </a:tc>
                  <a:tc>
                    <a:txBody>
                      <a:bodyPr/>
                      <a:lstStyle/>
                      <a:p>
                        <a:pPr>
                          <a:buFont typeface="Arial" pitchFamily="34" charset="0"/>
                          <a:buChar char="•"/>
                        </a:pPr>
                        <a:r>
                          <a:rPr lang="en-US" sz="1100" dirty="0"/>
                          <a:t>HIV protease inhibitors</a:t>
                        </a:r>
                      </a:p>
                      <a:p>
                        <a:pPr>
                          <a:buFont typeface="Arial" pitchFamily="34" charset="0"/>
                          <a:buChar char="•"/>
                        </a:pPr>
                        <a:r>
                          <a:rPr lang="en-US" sz="1100" dirty="0" err="1"/>
                          <a:t>Elvitegravir</a:t>
                        </a:r>
                        <a:r>
                          <a:rPr lang="en-US" sz="1100" dirty="0"/>
                          <a:t>/</a:t>
                        </a:r>
                        <a:r>
                          <a:rPr lang="en-US" sz="1100" dirty="0" err="1"/>
                          <a:t>cobicistat</a:t>
                        </a:r>
                        <a:endParaRPr lang="en-US" sz="1100" dirty="0"/>
                      </a:p>
                    </a:txBody>
                    <a:tcPr/>
                  </a:tc>
                  <a:tc>
                    <a:txBody>
                      <a:bodyPr/>
                      <a:lstStyle/>
                      <a:p>
                        <a:r>
                          <a:rPr lang="en-US" sz="1100" dirty="0"/>
                          <a:t>CONTRAINDICATED</a:t>
                        </a:r>
                      </a:p>
                    </a:txBody>
                    <a:tcPr/>
                  </a:tc>
                  <a:extLst>
                    <a:ext uri="{0D108BD9-81ED-4DB2-BD59-A6C34878D82A}">
                      <a16:rowId xmlns:a16="http://schemas.microsoft.com/office/drawing/2014/main" val="10004"/>
                    </a:ext>
                  </a:extLst>
                </a:tr>
                <a:tr h="254000">
                  <a:tc rowSpan="2">
                    <a:txBody>
                      <a:bodyPr/>
                      <a:lstStyle/>
                      <a:p>
                        <a:r>
                          <a:rPr lang="en-US" sz="1100" dirty="0" err="1"/>
                          <a:t>Pitavastatin</a:t>
                        </a:r>
                        <a:endParaRPr lang="en-US" sz="1100" dirty="0"/>
                      </a:p>
                    </a:txBody>
                    <a:tcPr/>
                  </a:tc>
                  <a:tc>
                    <a:txBody>
                      <a:bodyPr/>
                      <a:lstStyle/>
                      <a:p>
                        <a:pPr>
                          <a:buFont typeface="Arial" pitchFamily="34" charset="0"/>
                          <a:buChar char="•"/>
                        </a:pPr>
                        <a:r>
                          <a:rPr lang="en-US" sz="1100" dirty="0"/>
                          <a:t>HIV protease inhibitors</a:t>
                        </a:r>
                      </a:p>
                    </a:txBody>
                    <a:tcPr/>
                  </a:tc>
                  <a:tc>
                    <a:txBody>
                      <a:bodyPr/>
                      <a:lstStyle/>
                      <a:p>
                        <a:r>
                          <a:rPr lang="en-US" sz="1100" dirty="0"/>
                          <a:t>No dose adjustment</a:t>
                        </a:r>
                        <a:r>
                          <a:rPr lang="en-US" sz="1100" baseline="0" dirty="0"/>
                          <a:t> necessary</a:t>
                        </a:r>
                        <a:endParaRPr lang="en-US" sz="1100" dirty="0"/>
                      </a:p>
                    </a:txBody>
                    <a:tcPr/>
                  </a:tc>
                  <a:extLst>
                    <a:ext uri="{0D108BD9-81ED-4DB2-BD59-A6C34878D82A}">
                      <a16:rowId xmlns:a16="http://schemas.microsoft.com/office/drawing/2014/main" val="10005"/>
                    </a:ext>
                  </a:extLst>
                </a:tr>
                <a:tr h="187960">
                  <a:tc vMerge="1">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err="1"/>
                          <a:t>Elvitegravir</a:t>
                        </a:r>
                        <a:r>
                          <a:rPr lang="en-US" sz="1100" dirty="0"/>
                          <a:t>/</a:t>
                        </a:r>
                        <a:r>
                          <a:rPr lang="en-US" sz="1100" dirty="0" err="1"/>
                          <a:t>cobicistat</a:t>
                        </a:r>
                        <a:endParaRPr lang="en-US" sz="1100" dirty="0"/>
                      </a:p>
                    </a:txBody>
                    <a:tcPr/>
                  </a:tc>
                  <a:tc>
                    <a:txBody>
                      <a:bodyPr/>
                      <a:lstStyle/>
                      <a:p>
                        <a:r>
                          <a:rPr lang="en-US" sz="1100" dirty="0"/>
                          <a:t>No data; no dosage recommendation</a:t>
                        </a:r>
                      </a:p>
                    </a:txBody>
                    <a:tcPr/>
                  </a:tc>
                  <a:extLst>
                    <a:ext uri="{0D108BD9-81ED-4DB2-BD59-A6C34878D82A}">
                      <a16:rowId xmlns:a16="http://schemas.microsoft.com/office/drawing/2014/main" val="1900650455"/>
                    </a:ext>
                  </a:extLst>
                </a:tr>
                <a:tr h="370840">
                  <a:tc rowSpan="3">
                    <a:txBody>
                      <a:bodyPr/>
                      <a:lstStyle/>
                      <a:p>
                        <a:r>
                          <a:rPr lang="en-US" sz="1100" dirty="0" err="1"/>
                          <a:t>Pravastatin</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err="1"/>
                          <a:t>Atazanavir</a:t>
                        </a:r>
                        <a:r>
                          <a:rPr lang="en-US" sz="1100" baseline="0" dirty="0"/>
                          <a:t> + ritonavir; </a:t>
                        </a:r>
                        <a:r>
                          <a:rPr lang="en-US" sz="1100" baseline="0" dirty="0" err="1"/>
                          <a:t>Atazanavir</a:t>
                        </a:r>
                        <a:r>
                          <a:rPr lang="en-US" sz="1100" baseline="0" dirty="0"/>
                          <a:t>/</a:t>
                        </a:r>
                        <a:r>
                          <a:rPr lang="en-US" sz="1100" baseline="0" dirty="0" err="1"/>
                          <a:t>cobicistat</a:t>
                        </a:r>
                        <a:endParaRPr lang="en-US" sz="11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err="1"/>
                          <a:t>Darunavir</a:t>
                        </a:r>
                        <a:r>
                          <a:rPr lang="en-US" sz="1100" baseline="0" dirty="0"/>
                          <a:t> + ritonavir; </a:t>
                        </a:r>
                        <a:r>
                          <a:rPr lang="en-US" sz="1100" baseline="0" dirty="0" err="1"/>
                          <a:t>Darunavir</a:t>
                        </a:r>
                        <a:r>
                          <a:rPr lang="en-US" sz="1100" baseline="0" dirty="0"/>
                          <a:t>/</a:t>
                        </a:r>
                        <a:r>
                          <a:rPr lang="en-US" sz="1100" baseline="0" dirty="0" err="1"/>
                          <a:t>cobicistat</a:t>
                        </a:r>
                        <a:endParaRPr lang="en-US" sz="1100" baseline="0" dirty="0"/>
                      </a:p>
                    </a:txBody>
                    <a:tcPr/>
                  </a:tc>
                  <a:tc>
                    <a:txBody>
                      <a:bodyPr/>
                      <a:lstStyle/>
                      <a:p>
                        <a:pPr>
                          <a:buFont typeface="Arial" pitchFamily="34" charset="0"/>
                          <a:buNone/>
                        </a:pPr>
                        <a:r>
                          <a:rPr lang="en-US" sz="1100" dirty="0"/>
                          <a:t>Titrate</a:t>
                        </a:r>
                        <a:r>
                          <a:rPr lang="en-US" sz="1100" baseline="0" dirty="0"/>
                          <a:t> pravastatin dose carefully </a:t>
                        </a:r>
                        <a:r>
                          <a:rPr lang="en-US" sz="1100" dirty="0"/>
                          <a:t>while monitoring for toxicities</a:t>
                        </a:r>
                      </a:p>
                    </a:txBody>
                    <a:tcPr/>
                  </a:tc>
                  <a:extLst>
                    <a:ext uri="{0D108BD9-81ED-4DB2-BD59-A6C34878D82A}">
                      <a16:rowId xmlns:a16="http://schemas.microsoft.com/office/drawing/2014/main" val="10006"/>
                    </a:ext>
                  </a:extLst>
                </a:tr>
                <a:tr h="228600">
                  <a:tc vMerge="1">
                    <a:txBody>
                      <a:bodyPr/>
                      <a:lstStyle/>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err="1"/>
                          <a:t>Lopinavir</a:t>
                        </a:r>
                        <a:r>
                          <a:rPr lang="en-US" sz="1100" baseline="0" dirty="0"/>
                          <a:t> + ritonavir</a:t>
                        </a:r>
                      </a:p>
                    </a:txBody>
                    <a:tcPr/>
                  </a:tc>
                  <a:tc>
                    <a:txBody>
                      <a:bodyPr/>
                      <a:lstStyle/>
                      <a:p>
                        <a:pPr>
                          <a:buFont typeface="Arial" pitchFamily="34" charset="0"/>
                          <a:buNone/>
                        </a:pPr>
                        <a:r>
                          <a:rPr lang="en-US" sz="1100" dirty="0"/>
                          <a:t>No dose limitations</a:t>
                        </a:r>
                      </a:p>
                    </a:txBody>
                    <a:tcPr/>
                  </a:tc>
                  <a:extLst>
                    <a:ext uri="{0D108BD9-81ED-4DB2-BD59-A6C34878D82A}">
                      <a16:rowId xmlns:a16="http://schemas.microsoft.com/office/drawing/2014/main" val="10007"/>
                    </a:ext>
                  </a:extLst>
                </a:tr>
                <a:tr h="238760">
                  <a:tc vMerge="1">
                    <a:txBody>
                      <a:bodyPr/>
                      <a:lstStyle/>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err="1"/>
                          <a:t>Elvitegravir</a:t>
                        </a:r>
                        <a:r>
                          <a:rPr lang="en-US" sz="1100" baseline="0" dirty="0"/>
                          <a:t>/</a:t>
                        </a:r>
                        <a:r>
                          <a:rPr lang="en-US" sz="1100" baseline="0" dirty="0" err="1"/>
                          <a:t>cobicistat</a:t>
                        </a:r>
                        <a:endParaRPr lang="en-US" sz="11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dirty="0"/>
                          <a:t>No data; no dosage recommendation</a:t>
                        </a:r>
                      </a:p>
                    </a:txBody>
                    <a:tcPr/>
                  </a:tc>
                  <a:extLst>
                    <a:ext uri="{0D108BD9-81ED-4DB2-BD59-A6C34878D82A}">
                      <a16:rowId xmlns:a16="http://schemas.microsoft.com/office/drawing/2014/main" val="2481243746"/>
                    </a:ext>
                  </a:extLst>
                </a:tr>
                <a:tr h="370840">
                  <a:tc rowSpan="4">
                    <a:txBody>
                      <a:bodyPr/>
                      <a:lstStyle/>
                      <a:p>
                        <a:r>
                          <a:rPr lang="en-US" sz="1100" dirty="0" err="1"/>
                          <a:t>Rosuvastatin</a:t>
                        </a:r>
                        <a:endParaRPr lang="en-US" sz="1100" dirty="0"/>
                      </a:p>
                    </a:txBody>
                    <a:tcPr/>
                  </a:tc>
                  <a:tc>
                    <a:txBody>
                      <a:bodyPr/>
                      <a:lstStyle/>
                      <a:p>
                        <a:pPr>
                          <a:buFont typeface="Arial" pitchFamily="34" charset="0"/>
                          <a:buChar char="•"/>
                        </a:pPr>
                        <a:r>
                          <a:rPr lang="en-US" sz="1100" baseline="0" dirty="0" err="1"/>
                          <a:t>Darunavir</a:t>
                        </a:r>
                        <a:r>
                          <a:rPr lang="en-US" sz="1100" baseline="0" dirty="0"/>
                          <a:t> + ritonavir</a:t>
                        </a:r>
                      </a:p>
                      <a:p>
                        <a:pPr>
                          <a:buFont typeface="Arial" pitchFamily="34" charset="0"/>
                          <a:buChar char="•"/>
                        </a:pPr>
                        <a:r>
                          <a:rPr lang="en-US" sz="1100" baseline="0" dirty="0" err="1"/>
                          <a:t>Elvitegravir</a:t>
                        </a:r>
                        <a:r>
                          <a:rPr lang="en-US" sz="1100" baseline="0" dirty="0"/>
                          <a:t>/</a:t>
                        </a:r>
                        <a:r>
                          <a:rPr lang="en-US" sz="1100" baseline="0" dirty="0" err="1"/>
                          <a:t>cobicistat</a:t>
                        </a:r>
                        <a:endParaRPr lang="en-US" sz="1100" dirty="0"/>
                      </a:p>
                    </a:txBody>
                    <a:tcPr/>
                  </a:tc>
                  <a:tc>
                    <a:txBody>
                      <a:bodyPr/>
                      <a:lstStyle/>
                      <a:p>
                        <a:r>
                          <a:rPr lang="en-US" sz="1100" dirty="0"/>
                          <a:t>Titrate </a:t>
                        </a:r>
                        <a:r>
                          <a:rPr lang="en-US" sz="1100" dirty="0" err="1"/>
                          <a:t>rosuvastatin</a:t>
                        </a:r>
                        <a:r>
                          <a:rPr lang="en-US" sz="1100" dirty="0"/>
                          <a:t> dose carefully and use lowest</a:t>
                        </a:r>
                        <a:r>
                          <a:rPr lang="en-US" sz="1100" baseline="0" dirty="0"/>
                          <a:t> necessary dose while monitoring for toxicities</a:t>
                        </a:r>
                        <a:endParaRPr lang="en-US" sz="1100" dirty="0"/>
                      </a:p>
                    </a:txBody>
                    <a:tcPr/>
                  </a:tc>
                  <a:extLst>
                    <a:ext uri="{0D108BD9-81ED-4DB2-BD59-A6C34878D82A}">
                      <a16:rowId xmlns:a16="http://schemas.microsoft.com/office/drawing/2014/main" val="10008"/>
                    </a:ext>
                  </a:extLst>
                </a:tr>
                <a:tr h="193040">
                  <a:tc vMerge="1">
                    <a:txBody>
                      <a:bodyPr/>
                      <a:lstStyle/>
                      <a:p>
                        <a:endParaRPr lang="en-US"/>
                      </a:p>
                    </a:txBody>
                    <a:tcPr/>
                  </a:tc>
                  <a:tc>
                    <a:txBody>
                      <a:bodyPr/>
                      <a:lstStyle/>
                      <a:p>
                        <a:pPr>
                          <a:buFont typeface="Arial" pitchFamily="34" charset="0"/>
                          <a:buChar char="•"/>
                        </a:pPr>
                        <a:r>
                          <a:rPr lang="en-US" sz="1100" dirty="0" err="1"/>
                          <a:t>Darunavir</a:t>
                        </a:r>
                        <a:r>
                          <a:rPr lang="en-US" sz="1100" baseline="0" dirty="0"/>
                          <a:t>/</a:t>
                        </a:r>
                        <a:r>
                          <a:rPr lang="en-US" sz="1100" baseline="0" dirty="0" err="1"/>
                          <a:t>cobicistat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highlight>
                              <a:srgbClr val="FFFF00"/>
                            </a:highlight>
                          </a:rPr>
                          <a:t>Do not exceed 20 mg </a:t>
                        </a:r>
                        <a:r>
                          <a:rPr lang="en-US" sz="1100" dirty="0" err="1">
                            <a:highlight>
                              <a:srgbClr val="FFFF00"/>
                            </a:highlight>
                          </a:rPr>
                          <a:t>rosuvastatin</a:t>
                        </a:r>
                        <a:r>
                          <a:rPr lang="en-US" sz="1100" dirty="0">
                            <a:highlight>
                              <a:srgbClr val="FFFF00"/>
                            </a:highlight>
                          </a:rPr>
                          <a:t> daily</a:t>
                        </a:r>
                      </a:p>
                    </a:txBody>
                    <a:tcPr/>
                  </a:tc>
                  <a:extLst>
                    <a:ext uri="{0D108BD9-81ED-4DB2-BD59-A6C34878D82A}">
                      <a16:rowId xmlns:a16="http://schemas.microsoft.com/office/drawing/2014/main" val="687622376"/>
                    </a:ext>
                  </a:extLst>
                </a:tr>
                <a:tr h="370840">
                  <a:tc vMerge="1">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dirty="0" err="1"/>
                          <a:t>Atazanavir</a:t>
                        </a:r>
                        <a:r>
                          <a:rPr lang="en-US" sz="1100" dirty="0"/>
                          <a:t>/</a:t>
                        </a:r>
                        <a:r>
                          <a:rPr lang="en-US" sz="1100" dirty="0" err="1"/>
                          <a:t>cobicistat</a:t>
                        </a:r>
                        <a:endParaRPr lang="en-US" sz="1100" dirty="0"/>
                      </a:p>
                      <a:p>
                        <a:pPr>
                          <a:buFont typeface="Arial" pitchFamily="34" charset="0"/>
                          <a:buChar char="•"/>
                        </a:pPr>
                        <a:r>
                          <a:rPr lang="en-US" sz="1100" dirty="0" err="1"/>
                          <a:t>Atazanavir</a:t>
                        </a:r>
                        <a:r>
                          <a:rPr lang="en-US" sz="1100" baseline="0" dirty="0"/>
                          <a:t> + ritonavir</a:t>
                        </a:r>
                      </a:p>
                      <a:p>
                        <a:pPr>
                          <a:buFont typeface="Arial" pitchFamily="34" charset="0"/>
                          <a:buChar char="•"/>
                        </a:pPr>
                        <a:r>
                          <a:rPr lang="en-US" sz="1100" baseline="0" dirty="0" err="1"/>
                          <a:t>Lopinavir</a:t>
                        </a:r>
                        <a:r>
                          <a:rPr lang="en-US" sz="1100" baseline="0" dirty="0"/>
                          <a:t>/ritonavir</a:t>
                        </a:r>
                        <a:endParaRPr lang="en-US" sz="1100" dirty="0"/>
                      </a:p>
                    </a:txBody>
                    <a:tcPr/>
                  </a:tc>
                  <a:tc>
                    <a:txBody>
                      <a:bodyPr/>
                      <a:lstStyle/>
                      <a:p>
                        <a:r>
                          <a:rPr lang="en-US" sz="1100" dirty="0">
                            <a:highlight>
                              <a:srgbClr val="FFFF00"/>
                            </a:highlight>
                          </a:rPr>
                          <a:t>Do not exceed 10</a:t>
                        </a:r>
                        <a:r>
                          <a:rPr lang="en-US" sz="1100" baseline="0" dirty="0">
                            <a:highlight>
                              <a:srgbClr val="FFFF00"/>
                            </a:highlight>
                          </a:rPr>
                          <a:t> mg </a:t>
                        </a:r>
                        <a:r>
                          <a:rPr lang="en-US" sz="1100" baseline="0" dirty="0" err="1">
                            <a:highlight>
                              <a:srgbClr val="FFFF00"/>
                            </a:highlight>
                          </a:rPr>
                          <a:t>rosuvastatin</a:t>
                        </a:r>
                        <a:r>
                          <a:rPr lang="en-US" sz="1100" baseline="0" dirty="0">
                            <a:highlight>
                              <a:srgbClr val="FFFF00"/>
                            </a:highlight>
                          </a:rPr>
                          <a:t> daily</a:t>
                        </a:r>
                        <a:endParaRPr lang="en-US" sz="1100" dirty="0">
                          <a:highlight>
                            <a:srgbClr val="FFFF00"/>
                          </a:highlight>
                        </a:endParaRPr>
                      </a:p>
                    </a:txBody>
                    <a:tcPr/>
                  </a:tc>
                  <a:extLst>
                    <a:ext uri="{0D108BD9-81ED-4DB2-BD59-A6C34878D82A}">
                      <a16:rowId xmlns:a16="http://schemas.microsoft.com/office/drawing/2014/main" val="10009"/>
                    </a:ext>
                  </a:extLst>
                </a:tr>
                <a:tr h="177800">
                  <a:tc vMerge="1">
                    <a:txBody>
                      <a:bodyPr/>
                      <a:lstStyle/>
                      <a:p>
                        <a:endParaRPr lang="en-US" sz="1000" dirty="0"/>
                      </a:p>
                    </a:txBody>
                    <a:tcPr/>
                  </a:tc>
                  <a:tc>
                    <a:txBody>
                      <a:bodyPr/>
                      <a:lstStyle/>
                      <a:p>
                        <a:pPr>
                          <a:buFont typeface="Arial" pitchFamily="34" charset="0"/>
                          <a:buChar char="•"/>
                        </a:pPr>
                        <a:r>
                          <a:rPr lang="en-US" sz="1100" baseline="0" dirty="0" err="1"/>
                          <a:t>Tipranavir</a:t>
                        </a:r>
                        <a:r>
                          <a:rPr lang="en-US" sz="1100" baseline="0" dirty="0"/>
                          <a:t> + ritonavir</a:t>
                        </a:r>
                        <a:endParaRPr lang="en-US" sz="1100" dirty="0"/>
                      </a:p>
                    </a:txBody>
                    <a:tcPr/>
                  </a:tc>
                  <a:tc>
                    <a:txBody>
                      <a:bodyPr/>
                      <a:lstStyle/>
                      <a:p>
                        <a:r>
                          <a:rPr lang="en-US" sz="1100" dirty="0"/>
                          <a:t>No dose limitations</a:t>
                        </a:r>
                      </a:p>
                    </a:txBody>
                    <a:tcPr/>
                  </a:tc>
                  <a:extLst>
                    <a:ext uri="{0D108BD9-81ED-4DB2-BD59-A6C34878D82A}">
                      <a16:rowId xmlns:a16="http://schemas.microsoft.com/office/drawing/2014/main" val="10010"/>
                    </a:ext>
                  </a:extLst>
                </a:tr>
                <a:tr h="370840">
                  <a:tc>
                    <a:txBody>
                      <a:bodyPr/>
                      <a:lstStyle/>
                      <a:p>
                        <a:r>
                          <a:rPr lang="en-US" sz="1100" dirty="0" err="1"/>
                          <a:t>Simvastatin</a:t>
                        </a:r>
                        <a:endParaRPr lang="en-US" sz="1100" dirty="0"/>
                      </a:p>
                    </a:txBody>
                    <a:tcPr/>
                  </a:tc>
                  <a:tc>
                    <a:txBody>
                      <a:bodyPr/>
                      <a:lstStyle/>
                      <a:p>
                        <a:pPr>
                          <a:buFont typeface="Arial" pitchFamily="34" charset="0"/>
                          <a:buChar char="•"/>
                        </a:pPr>
                        <a:r>
                          <a:rPr lang="en-US" sz="1100" dirty="0"/>
                          <a:t>HIV protease inhibitors</a:t>
                        </a:r>
                      </a:p>
                      <a:p>
                        <a:pPr>
                          <a:buFont typeface="Arial" pitchFamily="34" charset="0"/>
                          <a:buChar char="•"/>
                        </a:pPr>
                        <a:r>
                          <a:rPr lang="en-US" sz="1100" dirty="0" err="1"/>
                          <a:t>Elvitegravir</a:t>
                        </a:r>
                        <a:r>
                          <a:rPr lang="en-US" sz="1100" dirty="0"/>
                          <a:t>/</a:t>
                        </a:r>
                        <a:r>
                          <a:rPr lang="en-US" sz="1100" dirty="0" err="1"/>
                          <a:t>cobicistat</a:t>
                        </a:r>
                        <a:endParaRPr lang="en-US" sz="1100" dirty="0"/>
                      </a:p>
                    </a:txBody>
                    <a:tcPr/>
                  </a:tc>
                  <a:tc>
                    <a:txBody>
                      <a:bodyPr/>
                      <a:lstStyle/>
                      <a:p>
                        <a:r>
                          <a:rPr lang="en-US" sz="1100" dirty="0"/>
                          <a:t>CONTRAINDICATED</a:t>
                        </a:r>
                      </a:p>
                    </a:txBody>
                    <a:tcPr/>
                  </a:tc>
                  <a:extLst>
                    <a:ext uri="{0D108BD9-81ED-4DB2-BD59-A6C34878D82A}">
                      <a16:rowId xmlns:a16="http://schemas.microsoft.com/office/drawing/2014/main" val="10011"/>
                    </a:ext>
                  </a:extLst>
                </a:tr>
              </a:tbl>
            </a:graphicData>
          </a:graphic>
        </p:graphicFrame>
        <p:sp>
          <p:nvSpPr>
            <p:cNvPr id="7" name="Rectangle 6">
              <a:extLst>
                <a:ext uri="{FF2B5EF4-FFF2-40B4-BE49-F238E27FC236}">
                  <a16:creationId xmlns:a16="http://schemas.microsoft.com/office/drawing/2014/main" id="{F394A19C-36FD-5A51-AB1E-B94791602F33}"/>
                </a:ext>
              </a:extLst>
            </p:cNvPr>
            <p:cNvSpPr/>
            <p:nvPr/>
          </p:nvSpPr>
          <p:spPr>
            <a:xfrm>
              <a:off x="381000" y="2546474"/>
              <a:ext cx="8382000" cy="457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DFE87-7686-DD2B-37F2-E15F78689A20}"/>
                </a:ext>
              </a:extLst>
            </p:cNvPr>
            <p:cNvSpPr/>
            <p:nvPr/>
          </p:nvSpPr>
          <p:spPr>
            <a:xfrm>
              <a:off x="381000" y="5971788"/>
              <a:ext cx="8382000" cy="457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67284AF-FEBC-7C6A-4BD4-46ADC43A69CF}"/>
              </a:ext>
            </a:extLst>
          </p:cNvPr>
          <p:cNvSpPr txBox="1"/>
          <p:nvPr/>
        </p:nvSpPr>
        <p:spPr>
          <a:xfrm>
            <a:off x="2820903" y="6457890"/>
            <a:ext cx="4705134" cy="400110"/>
          </a:xfrm>
          <a:prstGeom prst="rect">
            <a:avLst/>
          </a:prstGeom>
          <a:noFill/>
        </p:spPr>
        <p:txBody>
          <a:bodyPr wrap="none" rtlCol="0">
            <a:spAutoFit/>
          </a:bodyPr>
          <a:lstStyle/>
          <a:p>
            <a:pPr marL="257244" indent="-257244"/>
            <a:r>
              <a:rPr lang="en-US" sz="1000" dirty="0">
                <a:latin typeface="Arial" pitchFamily="34" charset="0"/>
                <a:cs typeface="Arial" pitchFamily="34" charset="0"/>
              </a:rPr>
              <a:t>DHHS panel on antiretroviral guidelines for adults and adolescents. Available at </a:t>
            </a:r>
          </a:p>
          <a:p>
            <a:pPr marL="257244" indent="-257244"/>
            <a:r>
              <a:rPr lang="en-US" sz="1000" dirty="0">
                <a:latin typeface="Arial" pitchFamily="34" charset="0"/>
                <a:cs typeface="Arial" pitchFamily="34" charset="0"/>
              </a:rPr>
              <a:t>https://clinicalinfo.hiv.gov/en/guidelines/adult-and-adolescent-arv/</a:t>
            </a:r>
          </a:p>
        </p:txBody>
      </p:sp>
    </p:spTree>
    <p:extLst>
      <p:ext uri="{BB962C8B-B14F-4D97-AF65-F5344CB8AC3E}">
        <p14:creationId xmlns:p14="http://schemas.microsoft.com/office/powerpoint/2010/main" val="2627542664"/>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1B77-3D34-FA3F-E4F6-CB7FB4EA339E}"/>
              </a:ext>
            </a:extLst>
          </p:cNvPr>
          <p:cNvSpPr>
            <a:spLocks noGrp="1"/>
          </p:cNvSpPr>
          <p:nvPr>
            <p:ph type="title"/>
          </p:nvPr>
        </p:nvSpPr>
        <p:spPr/>
        <p:txBody>
          <a:bodyPr/>
          <a:lstStyle/>
          <a:p>
            <a:r>
              <a:rPr lang="en-US" dirty="0"/>
              <a:t>Resources: ART and Drug Interactions</a:t>
            </a:r>
          </a:p>
        </p:txBody>
      </p:sp>
      <p:sp>
        <p:nvSpPr>
          <p:cNvPr id="3" name="Text Placeholder 2">
            <a:extLst>
              <a:ext uri="{FF2B5EF4-FFF2-40B4-BE49-F238E27FC236}">
                <a16:creationId xmlns:a16="http://schemas.microsoft.com/office/drawing/2014/main" id="{3E57BDAA-9390-2FEE-BEC5-0C14044EDB85}"/>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Department of Health and Human Services (DHHS). Guidelines for the use of antiretroviral agents in adults and adolescents with HIV.</a:t>
            </a:r>
          </a:p>
          <a:p>
            <a:r>
              <a:rPr lang="en-US" dirty="0"/>
              <a:t>    </a:t>
            </a:r>
            <a:r>
              <a:rPr lang="en-US" b="1" dirty="0"/>
              <a:t>[clinicalinfo.hiv.gov/guidelines]</a:t>
            </a:r>
          </a:p>
          <a:p>
            <a:pPr marL="1019567" lvl="2" indent="-342900">
              <a:buFont typeface="Arial" panose="020B0604020202020204" pitchFamily="34" charset="0"/>
              <a:buChar char="•"/>
            </a:pPr>
            <a:r>
              <a:rPr lang="en-US" b="1" dirty="0"/>
              <a:t>Tables 24-25</a:t>
            </a:r>
          </a:p>
          <a:p>
            <a:pPr marL="690377" indent="-342900">
              <a:buFont typeface="Arial" panose="020B0604020202020204" pitchFamily="34" charset="0"/>
              <a:buChar char="•"/>
            </a:pPr>
            <a:r>
              <a:rPr lang="en-US" dirty="0"/>
              <a:t>University of Liverpool HIV </a:t>
            </a:r>
            <a:r>
              <a:rPr lang="en-US" dirty="0" err="1"/>
              <a:t>iChart</a:t>
            </a:r>
            <a:r>
              <a:rPr lang="en-US" dirty="0"/>
              <a:t> app for iPhone and Android</a:t>
            </a:r>
          </a:p>
          <a:p>
            <a:r>
              <a:rPr lang="en-US" b="1" dirty="0"/>
              <a:t>    [www.hiv-druginteractions.org]</a:t>
            </a:r>
          </a:p>
          <a:p>
            <a:endParaRPr lang="en-US" dirty="0"/>
          </a:p>
        </p:txBody>
      </p:sp>
      <p:pic>
        <p:nvPicPr>
          <p:cNvPr id="4" name="Picture 3">
            <a:extLst>
              <a:ext uri="{FF2B5EF4-FFF2-40B4-BE49-F238E27FC236}">
                <a16:creationId xmlns:a16="http://schemas.microsoft.com/office/drawing/2014/main" id="{9EAD6CB6-82C5-309F-564D-CEF24789CC09}"/>
              </a:ext>
            </a:extLst>
          </p:cNvPr>
          <p:cNvPicPr>
            <a:picLocks noChangeAspect="1"/>
          </p:cNvPicPr>
          <p:nvPr/>
        </p:nvPicPr>
        <p:blipFill>
          <a:blip r:embed="rId3" cstate="print"/>
          <a:stretch>
            <a:fillRect/>
          </a:stretch>
        </p:blipFill>
        <p:spPr>
          <a:xfrm>
            <a:off x="10141194" y="2348600"/>
            <a:ext cx="1211315" cy="1582187"/>
          </a:xfrm>
          <a:prstGeom prst="rect">
            <a:avLst/>
          </a:prstGeom>
        </p:spPr>
      </p:pic>
      <p:pic>
        <p:nvPicPr>
          <p:cNvPr id="5" name="Picture 2">
            <a:extLst>
              <a:ext uri="{FF2B5EF4-FFF2-40B4-BE49-F238E27FC236}">
                <a16:creationId xmlns:a16="http://schemas.microsoft.com/office/drawing/2014/main" id="{D9F670DC-E3A4-7A83-C4F5-FA714E6793DC}"/>
              </a:ext>
            </a:extLst>
          </p:cNvPr>
          <p:cNvPicPr>
            <a:picLocks noChangeAspect="1" noChangeArrowheads="1"/>
          </p:cNvPicPr>
          <p:nvPr/>
        </p:nvPicPr>
        <p:blipFill>
          <a:blip r:embed="rId4" cstate="print"/>
          <a:srcRect/>
          <a:stretch>
            <a:fillRect/>
          </a:stretch>
        </p:blipFill>
        <p:spPr bwMode="auto">
          <a:xfrm>
            <a:off x="10190922" y="4158195"/>
            <a:ext cx="945392" cy="890961"/>
          </a:xfrm>
          <a:prstGeom prst="rect">
            <a:avLst/>
          </a:prstGeom>
          <a:noFill/>
          <a:ln w="9525">
            <a:noFill/>
            <a:miter lim="800000"/>
            <a:headEnd/>
            <a:tailEnd/>
          </a:ln>
        </p:spPr>
      </p:pic>
    </p:spTree>
    <p:extLst>
      <p:ext uri="{BB962C8B-B14F-4D97-AF65-F5344CB8AC3E}">
        <p14:creationId xmlns:p14="http://schemas.microsoft.com/office/powerpoint/2010/main" val="3390551486"/>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42E70-B4DC-471F-4DE1-C33205D3910B}"/>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9DB9F7D-F380-60F0-F2F6-4995B61B7BA6}"/>
              </a:ext>
            </a:extLst>
          </p:cNvPr>
          <p:cNvSpPr>
            <a:spLocks noGrp="1"/>
          </p:cNvSpPr>
          <p:nvPr>
            <p:ph type="body" sz="quarter" idx="11"/>
          </p:nvPr>
        </p:nvSpPr>
        <p:spPr/>
        <p:txBody>
          <a:bodyPr>
            <a:normAutofit fontScale="92500" lnSpcReduction="10000"/>
          </a:bodyPr>
          <a:lstStyle/>
          <a:p>
            <a:pPr marL="690377" indent="-342900">
              <a:buFont typeface="Arial" panose="020B0604020202020204" pitchFamily="34" charset="0"/>
              <a:buChar char="•"/>
            </a:pPr>
            <a:r>
              <a:rPr lang="en-US" dirty="0"/>
              <a:t>ART recommended for all HIV+</a:t>
            </a:r>
          </a:p>
          <a:p>
            <a:pPr marL="690377" indent="-342900">
              <a:buFont typeface="Arial" panose="020B0604020202020204" pitchFamily="34" charset="0"/>
              <a:buChar char="•"/>
            </a:pPr>
            <a:r>
              <a:rPr lang="en-US" dirty="0"/>
              <a:t>Treatment goals achievable by using viral resistance testing, maximizing adherence, and selecting individualized ART regimen</a:t>
            </a:r>
          </a:p>
          <a:p>
            <a:pPr marL="690377" indent="-342900">
              <a:buFont typeface="Arial" panose="020B0604020202020204" pitchFamily="34" charset="0"/>
              <a:buChar char="•"/>
            </a:pPr>
            <a:r>
              <a:rPr lang="en-US" dirty="0"/>
              <a:t>Initial ART = 1-2 NRTIs + INSTI or PI or NNRTI</a:t>
            </a:r>
          </a:p>
          <a:p>
            <a:r>
              <a:rPr lang="en-US" dirty="0"/>
              <a:t>	             (1-2 scoops of rice + 1 main entrée)</a:t>
            </a:r>
          </a:p>
          <a:p>
            <a:pPr marL="690377" indent="-342900">
              <a:buFont typeface="Arial" panose="020B0604020202020204" pitchFamily="34" charset="0"/>
              <a:buChar char="•"/>
            </a:pPr>
            <a:r>
              <a:rPr lang="en-US" dirty="0"/>
              <a:t>ART presents high potential for drug interactions due to the way the medications are absorbed and metabolized</a:t>
            </a:r>
          </a:p>
        </p:txBody>
      </p:sp>
    </p:spTree>
    <p:extLst>
      <p:ext uri="{BB962C8B-B14F-4D97-AF65-F5344CB8AC3E}">
        <p14:creationId xmlns:p14="http://schemas.microsoft.com/office/powerpoint/2010/main" val="2560440160"/>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t>The ABCs of ART: Designing Initial Antiretroviral Regimens for Beginners</a:t>
            </a:r>
          </a:p>
        </p:txBody>
      </p:sp>
      <p:sp>
        <p:nvSpPr>
          <p:cNvPr id="3" name="Subtitle 2"/>
          <p:cNvSpPr>
            <a:spLocks noGrp="1"/>
          </p:cNvSpPr>
          <p:nvPr>
            <p:ph type="subTitle" idx="1"/>
          </p:nvPr>
        </p:nvSpPr>
        <p:spPr>
          <a:xfrm>
            <a:off x="914162" y="3799002"/>
            <a:ext cx="10360499" cy="1949482"/>
          </a:xfrm>
        </p:spPr>
        <p:txBody>
          <a:bodyPr>
            <a:normAutofit/>
          </a:bodyPr>
          <a:lstStyle/>
          <a:p>
            <a:r>
              <a:rPr lang="en-US" sz="3300" dirty="0"/>
              <a:t>Elizabeth Sherman, PharmD, AAHIVP</a:t>
            </a:r>
          </a:p>
          <a:p>
            <a:pPr>
              <a:spcBef>
                <a:spcPts val="0"/>
              </a:spcBef>
            </a:pPr>
            <a:r>
              <a:rPr lang="en-US" sz="2800" dirty="0"/>
              <a:t>Associate Professor, Nova Southeastern University</a:t>
            </a:r>
          </a:p>
          <a:p>
            <a:pPr>
              <a:spcBef>
                <a:spcPts val="0"/>
              </a:spcBef>
            </a:pPr>
            <a:r>
              <a:rPr lang="en-US" sz="2800" dirty="0"/>
              <a:t>Division of Infectious Disease, Memorial Physician Group</a:t>
            </a:r>
          </a:p>
          <a:p>
            <a:pPr>
              <a:spcBef>
                <a:spcPts val="0"/>
              </a:spcBef>
            </a:pPr>
            <a:r>
              <a:rPr lang="en-US" sz="2800" dirty="0"/>
              <a:t>Faculty, Southeast AIDS Education and Training Center</a:t>
            </a:r>
          </a:p>
          <a:p>
            <a:endParaRPr lang="en-US" dirty="0"/>
          </a:p>
        </p:txBody>
      </p:sp>
      <p:pic>
        <p:nvPicPr>
          <p:cNvPr id="4" name="Picture 3" descr="February | 2012 | PlayGroundology">
            <a:extLst>
              <a:ext uri="{FF2B5EF4-FFF2-40B4-BE49-F238E27FC236}">
                <a16:creationId xmlns:a16="http://schemas.microsoft.com/office/drawing/2014/main" id="{7E3DC3E4-AB07-E9D7-140D-D4430AC45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935" y="3904253"/>
            <a:ext cx="1731835" cy="1676415"/>
          </a:xfrm>
          <a:prstGeom prst="rect">
            <a:avLst/>
          </a:prstGeom>
        </p:spPr>
      </p:pic>
    </p:spTree>
    <p:extLst>
      <p:ext uri="{BB962C8B-B14F-4D97-AF65-F5344CB8AC3E}">
        <p14:creationId xmlns:p14="http://schemas.microsoft.com/office/powerpoint/2010/main" val="2271530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a:lstStyle/>
          <a:p>
            <a:pPr marL="690377" indent="-342900">
              <a:buFont typeface="Arial" panose="020B0604020202020204" pitchFamily="34" charset="0"/>
              <a:buChar char="•"/>
            </a:pPr>
            <a:r>
              <a:rPr lang="en-US" sz="1600" b="1" dirty="0"/>
              <a:t>National Coordinating Resource Center – </a:t>
            </a:r>
            <a:r>
              <a:rPr lang="en-US" sz="1600" dirty="0"/>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hlinkClick r:id="rId3"/>
              </a:rPr>
              <a:t>https://aidsetc.org/</a:t>
            </a:r>
            <a:r>
              <a:rPr lang="en-US" sz="1600" dirty="0"/>
              <a:t> </a:t>
            </a:r>
          </a:p>
          <a:p>
            <a:pPr marL="690377" indent="-342900">
              <a:buFont typeface="Arial" panose="020B0604020202020204" pitchFamily="34" charset="0"/>
              <a:buChar char="•"/>
            </a:pPr>
            <a:r>
              <a:rPr lang="en-US" sz="1600" b="1" dirty="0"/>
              <a:t>National Clinical Consultation Center – </a:t>
            </a:r>
            <a:r>
              <a:rPr lang="en-US" sz="1600" dirty="0"/>
              <a:t>provides free, peer-to-peer, expert advice for health professionals on HIV prevention, care, and treatment and related topics. Learn more: </a:t>
            </a:r>
            <a:r>
              <a:rPr lang="en-US" sz="1600" dirty="0">
                <a:hlinkClick r:id="rId4"/>
              </a:rPr>
              <a:t>https://nccc/ucsf.edu</a:t>
            </a:r>
            <a:r>
              <a:rPr lang="en-US" sz="1600" dirty="0"/>
              <a:t> </a:t>
            </a:r>
          </a:p>
          <a:p>
            <a:pPr marL="690377" indent="-342900">
              <a:buFont typeface="Arial" panose="020B0604020202020204" pitchFamily="34" charset="0"/>
              <a:buChar char="•"/>
            </a:pPr>
            <a:r>
              <a:rPr lang="en-US" sz="1600" b="1" dirty="0"/>
              <a:t>National HIV Curriculum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5"/>
              </a:rPr>
              <a:t>www.hiv.uw.edu</a:t>
            </a:r>
            <a:r>
              <a:rPr lang="en-US" sz="1600" dirty="0"/>
              <a:t> </a:t>
            </a:r>
          </a:p>
          <a:p>
            <a:pPr marL="690377" indent="-342900">
              <a:buFont typeface="Arial" panose="020B0604020202020204" pitchFamily="34" charset="0"/>
              <a:buChar char="•"/>
            </a:pPr>
            <a:endParaRPr lang="en-US" sz="1600" dirty="0"/>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96EFE-5D3F-44D2-CDAB-99C215E4B78B}"/>
              </a:ext>
            </a:extLst>
          </p:cNvPr>
          <p:cNvSpPr>
            <a:spLocks noGrp="1"/>
          </p:cNvSpPr>
          <p:nvPr>
            <p:ph type="title"/>
          </p:nvPr>
        </p:nvSpPr>
        <p:spPr/>
        <p:txBody>
          <a:bodyPr/>
          <a:lstStyle/>
          <a:p>
            <a:r>
              <a:rPr lang="en-US" dirty="0"/>
              <a:t>HIV Life Cycle</a:t>
            </a:r>
          </a:p>
        </p:txBody>
      </p:sp>
      <p:pic>
        <p:nvPicPr>
          <p:cNvPr id="4" name="Picture 3">
            <a:extLst>
              <a:ext uri="{FF2B5EF4-FFF2-40B4-BE49-F238E27FC236}">
                <a16:creationId xmlns:a16="http://schemas.microsoft.com/office/drawing/2014/main" id="{D9449C61-371D-133B-71B8-3B5ECC7F5654}"/>
              </a:ext>
            </a:extLst>
          </p:cNvPr>
          <p:cNvPicPr>
            <a:picLocks noChangeAspect="1" noChangeArrowheads="1"/>
          </p:cNvPicPr>
          <p:nvPr/>
        </p:nvPicPr>
        <p:blipFill>
          <a:blip r:embed="rId3" cstate="print"/>
          <a:srcRect/>
          <a:stretch>
            <a:fillRect/>
          </a:stretch>
        </p:blipFill>
        <p:spPr>
          <a:xfrm>
            <a:off x="1855787" y="1695594"/>
            <a:ext cx="8477250" cy="4854575"/>
          </a:xfrm>
          <a:prstGeom prst="rect">
            <a:avLst/>
          </a:prstGeom>
        </p:spPr>
      </p:pic>
    </p:spTree>
    <p:extLst>
      <p:ext uri="{BB962C8B-B14F-4D97-AF65-F5344CB8AC3E}">
        <p14:creationId xmlns:p14="http://schemas.microsoft.com/office/powerpoint/2010/main" val="254422277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B8DA-B237-C358-97BD-3D85C20338DE}"/>
              </a:ext>
            </a:extLst>
          </p:cNvPr>
          <p:cNvSpPr>
            <a:spLocks noGrp="1"/>
          </p:cNvSpPr>
          <p:nvPr>
            <p:ph type="title"/>
          </p:nvPr>
        </p:nvSpPr>
        <p:spPr/>
        <p:txBody>
          <a:bodyPr/>
          <a:lstStyle/>
          <a:p>
            <a:r>
              <a:rPr lang="en-US" dirty="0"/>
              <a:t>Initiation of Antiretroviral Therapy (ART)</a:t>
            </a:r>
          </a:p>
        </p:txBody>
      </p:sp>
      <p:sp>
        <p:nvSpPr>
          <p:cNvPr id="3" name="Text Placeholder 2">
            <a:extLst>
              <a:ext uri="{FF2B5EF4-FFF2-40B4-BE49-F238E27FC236}">
                <a16:creationId xmlns:a16="http://schemas.microsoft.com/office/drawing/2014/main" id="{24E4B427-FCA7-6EFF-41E9-739AFFA06280}"/>
              </a:ext>
            </a:extLst>
          </p:cNvPr>
          <p:cNvSpPr>
            <a:spLocks noGrp="1"/>
          </p:cNvSpPr>
          <p:nvPr>
            <p:ph type="body" sz="quarter" idx="11"/>
          </p:nvPr>
        </p:nvSpPr>
        <p:spPr/>
        <p:txBody>
          <a:bodyPr>
            <a:normAutofit fontScale="92500"/>
          </a:bodyPr>
          <a:lstStyle/>
          <a:p>
            <a:pPr marL="690377" indent="-342900">
              <a:buFont typeface="Arial" panose="020B0604020202020204" pitchFamily="34" charset="0"/>
              <a:buChar char="•"/>
            </a:pPr>
            <a:r>
              <a:rPr lang="en-US" dirty="0"/>
              <a:t>ART recommended for </a:t>
            </a:r>
            <a:r>
              <a:rPr lang="en-US" u="sng" dirty="0"/>
              <a:t>ALL</a:t>
            </a:r>
            <a:r>
              <a:rPr lang="en-US" dirty="0"/>
              <a:t> persons with HIV to reduce morbidity and mortality and to prevent HIV transmission</a:t>
            </a:r>
          </a:p>
          <a:p>
            <a:pPr marL="690377" indent="-342900">
              <a:buFont typeface="Arial" panose="020B0604020202020204" pitchFamily="34" charset="0"/>
              <a:buChar char="•"/>
            </a:pPr>
            <a:r>
              <a:rPr lang="en-US" dirty="0"/>
              <a:t>Initiate ART immediately (or as soon as possible) after an HIV diagnosis</a:t>
            </a:r>
          </a:p>
          <a:p>
            <a:pPr marL="1019567" lvl="2" indent="-342900">
              <a:buFont typeface="Arial" panose="020B0604020202020204" pitchFamily="34" charset="0"/>
              <a:buChar char="•"/>
            </a:pPr>
            <a:r>
              <a:rPr lang="en-US" dirty="0"/>
              <a:t>Purpose: Increase ART uptake and linkage to care, decrease time to viral suppression, improve virologic suppression rates</a:t>
            </a:r>
          </a:p>
          <a:p>
            <a:pPr marL="690377" indent="-342900">
              <a:buFont typeface="Arial" panose="020B0604020202020204" pitchFamily="34" charset="0"/>
              <a:buChar char="•"/>
            </a:pPr>
            <a:r>
              <a:rPr lang="en-US" dirty="0"/>
              <a:t>When initiating ART, educate patients on ART benefits and deploy strategies to optimize care engagement and adherence</a:t>
            </a:r>
          </a:p>
        </p:txBody>
      </p:sp>
      <p:sp>
        <p:nvSpPr>
          <p:cNvPr id="4" name="TextBox 3">
            <a:extLst>
              <a:ext uri="{FF2B5EF4-FFF2-40B4-BE49-F238E27FC236}">
                <a16:creationId xmlns:a16="http://schemas.microsoft.com/office/drawing/2014/main" id="{39706755-C522-550F-DC0E-03FC30BFBC4E}"/>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Tree>
    <p:extLst>
      <p:ext uri="{BB962C8B-B14F-4D97-AF65-F5344CB8AC3E}">
        <p14:creationId xmlns:p14="http://schemas.microsoft.com/office/powerpoint/2010/main" val="60735518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3ED4-180C-40E4-77AD-8EDD2DC81784}"/>
              </a:ext>
            </a:extLst>
          </p:cNvPr>
          <p:cNvSpPr>
            <a:spLocks noGrp="1"/>
          </p:cNvSpPr>
          <p:nvPr>
            <p:ph type="title"/>
          </p:nvPr>
        </p:nvSpPr>
        <p:spPr/>
        <p:txBody>
          <a:bodyPr/>
          <a:lstStyle/>
          <a:p>
            <a:r>
              <a:rPr lang="en-US" dirty="0"/>
              <a:t>Goals of Antiretroviral Therapy</a:t>
            </a:r>
          </a:p>
        </p:txBody>
      </p:sp>
      <p:sp>
        <p:nvSpPr>
          <p:cNvPr id="3" name="Text Placeholder 2">
            <a:extLst>
              <a:ext uri="{FF2B5EF4-FFF2-40B4-BE49-F238E27FC236}">
                <a16:creationId xmlns:a16="http://schemas.microsoft.com/office/drawing/2014/main" id="{BF6D1AE7-573C-8291-D92E-84A3FDC9806E}"/>
              </a:ext>
            </a:extLst>
          </p:cNvPr>
          <p:cNvSpPr>
            <a:spLocks noGrp="1"/>
          </p:cNvSpPr>
          <p:nvPr>
            <p:ph type="body" sz="quarter" idx="11"/>
          </p:nvPr>
        </p:nvSpPr>
        <p:spPr/>
        <p:txBody>
          <a:bodyPr>
            <a:normAutofit fontScale="92500" lnSpcReduction="10000"/>
          </a:bodyPr>
          <a:lstStyle/>
          <a:p>
            <a:pPr marL="690377" indent="-342900">
              <a:buFont typeface="Arial" panose="020B0604020202020204" pitchFamily="34" charset="0"/>
              <a:buChar char="•"/>
            </a:pPr>
            <a:r>
              <a:rPr lang="en-US" dirty="0"/>
              <a:t>Decrease HIV RNA</a:t>
            </a:r>
          </a:p>
          <a:p>
            <a:pPr marL="1019567" lvl="2" indent="-342900">
              <a:buFont typeface="Arial" panose="020B0604020202020204" pitchFamily="34" charset="0"/>
              <a:buChar char="•"/>
            </a:pPr>
            <a:r>
              <a:rPr lang="en-US" dirty="0"/>
              <a:t>Goal HIV RNA or “viral load” &lt;20-75 copies/mL or “undetectable”</a:t>
            </a:r>
          </a:p>
          <a:p>
            <a:pPr marL="690377" indent="-342900">
              <a:buFont typeface="Arial" panose="020B0604020202020204" pitchFamily="34" charset="0"/>
              <a:buChar char="•"/>
            </a:pPr>
            <a:r>
              <a:rPr lang="en-US" dirty="0"/>
              <a:t>Increase CD4 count</a:t>
            </a:r>
          </a:p>
          <a:p>
            <a:pPr marL="1019567" lvl="2" indent="-342900">
              <a:buFont typeface="Arial" panose="020B0604020202020204" pitchFamily="34" charset="0"/>
              <a:buChar char="•"/>
            </a:pPr>
            <a:r>
              <a:rPr lang="en-US" dirty="0"/>
              <a:t>500-1500 cells/mm</a:t>
            </a:r>
            <a:r>
              <a:rPr lang="en-US" baseline="30000" dirty="0"/>
              <a:t>3</a:t>
            </a:r>
            <a:r>
              <a:rPr lang="en-US" dirty="0"/>
              <a:t> is normal range</a:t>
            </a:r>
          </a:p>
          <a:p>
            <a:pPr marL="1019567" lvl="2" indent="-342900">
              <a:buFont typeface="Arial" panose="020B0604020202020204" pitchFamily="34" charset="0"/>
              <a:buChar char="•"/>
            </a:pPr>
            <a:r>
              <a:rPr lang="en-US" dirty="0"/>
              <a:t>AIDS diagnosis is CD4 &lt; 200 or CD4% &lt; 14% (or AIDS defining illness)</a:t>
            </a:r>
          </a:p>
          <a:p>
            <a:pPr marL="690377" indent="-342900">
              <a:buFont typeface="Arial" panose="020B0604020202020204" pitchFamily="34" charset="0"/>
              <a:buChar char="•"/>
            </a:pPr>
            <a:r>
              <a:rPr lang="en-US" dirty="0"/>
              <a:t>Improve quality of life and reduce HIV-related morbidity and mortality</a:t>
            </a:r>
          </a:p>
          <a:p>
            <a:pPr marL="690377" indent="-342900">
              <a:buFont typeface="Arial" panose="020B0604020202020204" pitchFamily="34" charset="0"/>
              <a:buChar char="•"/>
            </a:pPr>
            <a:r>
              <a:rPr lang="en-US" dirty="0"/>
              <a:t>Prevent HIV transmission to others</a:t>
            </a:r>
          </a:p>
        </p:txBody>
      </p:sp>
      <p:sp>
        <p:nvSpPr>
          <p:cNvPr id="4" name="TextBox 3">
            <a:extLst>
              <a:ext uri="{FF2B5EF4-FFF2-40B4-BE49-F238E27FC236}">
                <a16:creationId xmlns:a16="http://schemas.microsoft.com/office/drawing/2014/main" id="{3C155190-9AD7-7392-1BE5-B9B7C07A679B}"/>
              </a:ext>
            </a:extLst>
          </p:cNvPr>
          <p:cNvSpPr txBox="1"/>
          <p:nvPr/>
        </p:nvSpPr>
        <p:spPr>
          <a:xfrm>
            <a:off x="1298491" y="6457890"/>
            <a:ext cx="4705134" cy="400110"/>
          </a:xfrm>
          <a:prstGeom prst="rect">
            <a:avLst/>
          </a:prstGeom>
          <a:noFill/>
        </p:spPr>
        <p:txBody>
          <a:bodyPr wrap="none" rtlCol="0">
            <a:spAutoFit/>
          </a:bodyPr>
          <a:lstStyle/>
          <a:p>
            <a:pPr marL="257244" indent="-257244"/>
            <a:r>
              <a:rPr lang="en-US" sz="1000" dirty="0">
                <a:solidFill>
                  <a:schemeClr val="bg1"/>
                </a:solidFill>
                <a:latin typeface="Arial" pitchFamily="34" charset="0"/>
                <a:cs typeface="Arial" pitchFamily="34" charset="0"/>
              </a:rPr>
              <a:t>DHHS panel on antiretroviral guidelines for adults and adolescents. Available at </a:t>
            </a:r>
          </a:p>
          <a:p>
            <a:pPr marL="257244" indent="-257244"/>
            <a:r>
              <a:rPr lang="en-US" sz="1000" dirty="0">
                <a:solidFill>
                  <a:schemeClr val="bg1"/>
                </a:solidFill>
                <a:latin typeface="Arial" pitchFamily="34" charset="0"/>
                <a:cs typeface="Arial" pitchFamily="34" charset="0"/>
              </a:rPr>
              <a:t>https://clinicalinfo.hiv.gov/en/guidelines/adult-and-adolescent-arv/</a:t>
            </a:r>
          </a:p>
        </p:txBody>
      </p:sp>
    </p:spTree>
    <p:extLst>
      <p:ext uri="{BB962C8B-B14F-4D97-AF65-F5344CB8AC3E}">
        <p14:creationId xmlns:p14="http://schemas.microsoft.com/office/powerpoint/2010/main" val="209527034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E85F-8038-2A3A-729A-3FF248972146}"/>
              </a:ext>
            </a:extLst>
          </p:cNvPr>
          <p:cNvSpPr>
            <a:spLocks noGrp="1"/>
          </p:cNvSpPr>
          <p:nvPr>
            <p:ph type="title"/>
          </p:nvPr>
        </p:nvSpPr>
        <p:spPr/>
        <p:txBody>
          <a:bodyPr/>
          <a:lstStyle/>
          <a:p>
            <a:r>
              <a:rPr lang="en-US" dirty="0"/>
              <a:t>Tools to Achieve Treatment Goals</a:t>
            </a:r>
          </a:p>
        </p:txBody>
      </p:sp>
      <p:sp>
        <p:nvSpPr>
          <p:cNvPr id="3" name="Text Placeholder 2">
            <a:extLst>
              <a:ext uri="{FF2B5EF4-FFF2-40B4-BE49-F238E27FC236}">
                <a16:creationId xmlns:a16="http://schemas.microsoft.com/office/drawing/2014/main" id="{FDC6953F-2C3D-436A-CE7F-3D4DCD2C093B}"/>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Performing pretreatment resistance testing</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Maximizing adherence</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Selecting individualized ART regimen</a:t>
            </a:r>
          </a:p>
        </p:txBody>
      </p:sp>
    </p:spTree>
    <p:extLst>
      <p:ext uri="{BB962C8B-B14F-4D97-AF65-F5344CB8AC3E}">
        <p14:creationId xmlns:p14="http://schemas.microsoft.com/office/powerpoint/2010/main" val="262325141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E85F-8038-2A3A-729A-3FF248972146}"/>
              </a:ext>
            </a:extLst>
          </p:cNvPr>
          <p:cNvSpPr>
            <a:spLocks noGrp="1"/>
          </p:cNvSpPr>
          <p:nvPr>
            <p:ph type="title"/>
          </p:nvPr>
        </p:nvSpPr>
        <p:spPr/>
        <p:txBody>
          <a:bodyPr/>
          <a:lstStyle/>
          <a:p>
            <a:r>
              <a:rPr lang="en-US" dirty="0"/>
              <a:t>Tools to Achieve Treatment Goals</a:t>
            </a:r>
          </a:p>
        </p:txBody>
      </p:sp>
      <p:sp>
        <p:nvSpPr>
          <p:cNvPr id="3" name="Text Placeholder 2">
            <a:extLst>
              <a:ext uri="{FF2B5EF4-FFF2-40B4-BE49-F238E27FC236}">
                <a16:creationId xmlns:a16="http://schemas.microsoft.com/office/drawing/2014/main" id="{FDC6953F-2C3D-436A-CE7F-3D4DCD2C093B}"/>
              </a:ext>
            </a:extLst>
          </p:cNvPr>
          <p:cNvSpPr>
            <a:spLocks noGrp="1"/>
          </p:cNvSpPr>
          <p:nvPr>
            <p:ph type="body" sz="quarter" idx="11"/>
          </p:nvPr>
        </p:nvSpPr>
        <p:spPr/>
        <p:txBody>
          <a:bodyPr/>
          <a:lstStyle/>
          <a:p>
            <a:pPr marL="690377" indent="-342900">
              <a:buFont typeface="Arial" panose="020B0604020202020204" pitchFamily="34" charset="0"/>
              <a:buChar char="•"/>
            </a:pPr>
            <a:r>
              <a:rPr lang="en-US" b="1" dirty="0"/>
              <a:t>Performing pretreatment resistance testing</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Maximizing adherence</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Selecting individualized ART regimen</a:t>
            </a:r>
          </a:p>
        </p:txBody>
      </p:sp>
    </p:spTree>
    <p:extLst>
      <p:ext uri="{BB962C8B-B14F-4D97-AF65-F5344CB8AC3E}">
        <p14:creationId xmlns:p14="http://schemas.microsoft.com/office/powerpoint/2010/main" val="802702043"/>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F6BC90FA4D0E49B1442915B7848ED6" ma:contentTypeVersion="2" ma:contentTypeDescription="Create a new document." ma:contentTypeScope="" ma:versionID="bac38e9549179d108104f32b9bc06009">
  <xsd:schema xmlns:xsd="http://www.w3.org/2001/XMLSchema" xmlns:xs="http://www.w3.org/2001/XMLSchema" xmlns:p="http://schemas.microsoft.com/office/2006/metadata/properties" xmlns:ns3="dfbb61b6-1057-41e3-8b34-debc04aad834" targetNamespace="http://schemas.microsoft.com/office/2006/metadata/properties" ma:root="true" ma:fieldsID="5c13e11806582b3713c7e64ef11d3b2e" ns3:_="">
    <xsd:import namespace="dfbb61b6-1057-41e3-8b34-debc04aad83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bb61b6-1057-41e3-8b34-debc04aad8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EA356B-99E7-4636-B05C-23F512E9F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bb61b6-1057-41e3-8b34-debc04aad8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BB5B0-B976-4674-9566-6F053BFCFEC7}">
  <ds:schemaRefs>
    <ds:schemaRef ds:uri="http://schemas.microsoft.com/sharepoint/v3/contenttype/forms"/>
  </ds:schemaRefs>
</ds:datastoreItem>
</file>

<file path=customXml/itemProps3.xml><?xml version="1.0" encoding="utf-8"?>
<ds:datastoreItem xmlns:ds="http://schemas.openxmlformats.org/officeDocument/2006/customXml" ds:itemID="{01F6490D-34C4-4497-BE4D-A8D1AADB3603}">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fbb61b6-1057-41e3-8b34-debc04aad8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SE-AETC-NCRC-Template-16x9</Template>
  <TotalTime>556</TotalTime>
  <Words>5011</Words>
  <Application>Microsoft Office PowerPoint</Application>
  <PresentationFormat>Custom</PresentationFormat>
  <Paragraphs>853</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ITC Avant Garde Std Bk</vt:lpstr>
      <vt:lpstr>System Font Regular</vt:lpstr>
      <vt:lpstr>Wingdings</vt:lpstr>
      <vt:lpstr>AETC-NCRC-16x9-template</vt:lpstr>
      <vt:lpstr>The ABCs of ART: Designing Initial Antiretroviral Regimens for Beginners</vt:lpstr>
      <vt:lpstr>Disclosures</vt:lpstr>
      <vt:lpstr>Learning Objectives </vt:lpstr>
      <vt:lpstr>HIV Attacks CD4 T Cells</vt:lpstr>
      <vt:lpstr>HIV Life Cycle</vt:lpstr>
      <vt:lpstr>Initiation of Antiretroviral Therapy (ART)</vt:lpstr>
      <vt:lpstr>Goals of Antiretroviral Therapy</vt:lpstr>
      <vt:lpstr>Tools to Achieve Treatment Goals</vt:lpstr>
      <vt:lpstr>Tools to Achieve Treatment Goals</vt:lpstr>
      <vt:lpstr>How Drug Resistance and Regimen Failure Occur</vt:lpstr>
      <vt:lpstr>Use of Drug Resistance Testing to Guide Therapy Decisions</vt:lpstr>
      <vt:lpstr>Tools to Achieve Treatment Goals</vt:lpstr>
      <vt:lpstr>Importance of ART Adherence</vt:lpstr>
      <vt:lpstr>Adherence Interventions</vt:lpstr>
      <vt:lpstr>Simplified ART Regimens</vt:lpstr>
      <vt:lpstr>Single Tablet Regimens (STRs)</vt:lpstr>
      <vt:lpstr>Food Considerations with STRs</vt:lpstr>
      <vt:lpstr>What exactly does empty stomach, with food, or with a full meal mean?</vt:lpstr>
      <vt:lpstr>Simplified Regimen: Long-acting cabotegravir/rilpivirine (LA CAB/RPV)</vt:lpstr>
      <vt:lpstr>Tools to Achieve Treatment Goals</vt:lpstr>
      <vt:lpstr>Process for Selecting an Initial ART Regimen</vt:lpstr>
      <vt:lpstr>Overview of ART Drug Classes</vt:lpstr>
      <vt:lpstr>HIV Life Cycle &amp; ARV Drug Classes</vt:lpstr>
      <vt:lpstr>Antiretroviral Medications</vt:lpstr>
      <vt:lpstr>Initial HIV Management Principles</vt:lpstr>
      <vt:lpstr>Boosting a Protease Inhibitor (PI) With Ritonavir or Cobicistat</vt:lpstr>
      <vt:lpstr>Recommended Initial Regimens  for Most People with HIV</vt:lpstr>
      <vt:lpstr>Recommended Initial Regimens  in Certain Clinical Situations</vt:lpstr>
      <vt:lpstr>Recommended Initial Regimens  in Certain Clinical Situations</vt:lpstr>
      <vt:lpstr>Selecting an Initial HIV Regimen:  The “Chinese Food Rule”</vt:lpstr>
      <vt:lpstr>Recommended Initial Regimens  in Certain Clinical Situations</vt:lpstr>
      <vt:lpstr>Recommended Initial CHINESE FOOD  in Certain Clinical Situations</vt:lpstr>
      <vt:lpstr>Recommended Initial CHINESE FOOD  in Certain Clinical Situations</vt:lpstr>
      <vt:lpstr>Recommended Initial CHINESE FOOD  in Certain Clinical Situations</vt:lpstr>
      <vt:lpstr>Recommended Initial CHINESE FOOD  in Certain Clinical Situations</vt:lpstr>
      <vt:lpstr>Recommended Initial CHINESE FOOD  in Certain Clinical Situations</vt:lpstr>
      <vt:lpstr>Recommended Initial Regimens  for Most People with HIV</vt:lpstr>
      <vt:lpstr>Recommended CHINESE FOOD for Most People with HIV</vt:lpstr>
      <vt:lpstr>HIV Regimen / Chinese Food Selection: A Stepwise Approach</vt:lpstr>
      <vt:lpstr>PI, InSTI, or NNRTI? (Beef, Fish, or Chicken?)</vt:lpstr>
      <vt:lpstr>The Importance of Drug Interactions</vt:lpstr>
      <vt:lpstr>ARV Metabolism and Drug Interaction Potential</vt:lpstr>
      <vt:lpstr>Antiretrovirals Have Drug Interactions With Multiple Medications</vt:lpstr>
      <vt:lpstr>ARV Interactions with Cholesterol Medications</vt:lpstr>
      <vt:lpstr>Managing ARV Interactions with Statins</vt:lpstr>
      <vt:lpstr>Resources: ART and Drug Interactions</vt:lpstr>
      <vt:lpstr>Summary</vt:lpstr>
      <vt:lpstr>The ABCs of ART: Designing Initial Antiretroviral Regimens for Beginners</vt:lpstr>
      <vt:lpstr>AETC Program National Centers and HIV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dc:creator>
  <cp:lastModifiedBy>Judith Collins</cp:lastModifiedBy>
  <cp:revision>54</cp:revision>
  <dcterms:created xsi:type="dcterms:W3CDTF">2021-08-04T17:02:34Z</dcterms:created>
  <dcterms:modified xsi:type="dcterms:W3CDTF">2024-01-12T21:23:01Z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2021-08-04T17:02:34Z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6b7aad6c-6378-4022-a855-2c3f17f41c15</vt:lpwstr>
  </property>
  <property fmtid="{D5CDD505-2E9C-101B-9397-08002B2CF9AE}" pid="8" name="MSIP_Label_792c8cef-6f2b-4af1-b4ac-d815ff795cd6_ContentBits">
    <vt:lpwstr>0</vt:lpwstr>
  </property>
  <property fmtid="{D5CDD505-2E9C-101B-9397-08002B2CF9AE}" pid="9" name="ContentTypeId">
    <vt:lpwstr>0x0101003FF6BC90FA4D0E49B1442915B7848ED6</vt:lpwstr>
  </property>
</Properties>
</file>