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2.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Lst>
  <p:notesMasterIdLst>
    <p:notesMasterId r:id="rId60"/>
  </p:notesMasterIdLst>
  <p:handoutMasterIdLst>
    <p:handoutMasterId r:id="rId61"/>
  </p:handoutMasterIdLst>
  <p:sldIdLst>
    <p:sldId id="256" r:id="rId6"/>
    <p:sldId id="2141412031" r:id="rId7"/>
    <p:sldId id="406" r:id="rId8"/>
    <p:sldId id="2141412045" r:id="rId9"/>
    <p:sldId id="2141412059" r:id="rId10"/>
    <p:sldId id="2141412062" r:id="rId11"/>
    <p:sldId id="2141412066" r:id="rId12"/>
    <p:sldId id="2141412076" r:id="rId13"/>
    <p:sldId id="2141412053" r:id="rId14"/>
    <p:sldId id="2141412050" r:id="rId15"/>
    <p:sldId id="2141412052" r:id="rId16"/>
    <p:sldId id="2141412070" r:id="rId17"/>
    <p:sldId id="2141412071" r:id="rId18"/>
    <p:sldId id="2141412069" r:id="rId19"/>
    <p:sldId id="2141412080" r:id="rId20"/>
    <p:sldId id="2141412049" r:id="rId21"/>
    <p:sldId id="2141412068" r:id="rId22"/>
    <p:sldId id="2141412063" r:id="rId23"/>
    <p:sldId id="2141412055" r:id="rId24"/>
    <p:sldId id="2141412054" r:id="rId25"/>
    <p:sldId id="2141412073" r:id="rId26"/>
    <p:sldId id="2141412067" r:id="rId27"/>
    <p:sldId id="2141412046" r:id="rId28"/>
    <p:sldId id="4929" r:id="rId29"/>
    <p:sldId id="2141412065" r:id="rId30"/>
    <p:sldId id="2141412074" r:id="rId31"/>
    <p:sldId id="373" r:id="rId32"/>
    <p:sldId id="2141412075" r:id="rId33"/>
    <p:sldId id="268" r:id="rId34"/>
    <p:sldId id="371" r:id="rId35"/>
    <p:sldId id="269" r:id="rId36"/>
    <p:sldId id="375" r:id="rId37"/>
    <p:sldId id="2141412078" r:id="rId38"/>
    <p:sldId id="372" r:id="rId39"/>
    <p:sldId id="366" r:id="rId40"/>
    <p:sldId id="279" r:id="rId41"/>
    <p:sldId id="2141412077" r:id="rId42"/>
    <p:sldId id="4868" r:id="rId43"/>
    <p:sldId id="2141412035" r:id="rId44"/>
    <p:sldId id="2141412079" r:id="rId45"/>
    <p:sldId id="338" r:id="rId46"/>
    <p:sldId id="4898" r:id="rId47"/>
    <p:sldId id="377" r:id="rId48"/>
    <p:sldId id="2141412038" r:id="rId49"/>
    <p:sldId id="339" r:id="rId50"/>
    <p:sldId id="4867" r:id="rId51"/>
    <p:sldId id="4871" r:id="rId52"/>
    <p:sldId id="4939" r:id="rId53"/>
    <p:sldId id="2141412057" r:id="rId54"/>
    <p:sldId id="4916" r:id="rId55"/>
    <p:sldId id="4915" r:id="rId56"/>
    <p:sldId id="4932" r:id="rId57"/>
    <p:sldId id="448" r:id="rId58"/>
    <p:sldId id="447" r:id="rId59"/>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lle,Jennifer W" initials="JW" lastIdx="30" clrIdx="0">
    <p:extLst>
      <p:ext uri="{19B8F6BF-5375-455C-9EA6-DF929625EA0E}">
        <p15:presenceInfo xmlns:p15="http://schemas.microsoft.com/office/powerpoint/2012/main" userId="S-1-5-21-1308237860-4193317556-336787646-78379" providerId="AD"/>
      </p:ext>
    </p:extLst>
  </p:cmAuthor>
  <p:cmAuthor id="2" name="lara beth gadkowski" initials="lbg" lastIdx="3" clrIdx="1">
    <p:extLst>
      <p:ext uri="{19B8F6BF-5375-455C-9EA6-DF929625EA0E}">
        <p15:presenceInfo xmlns:p15="http://schemas.microsoft.com/office/powerpoint/2012/main" userId="eb528c51aa48ae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2CDED-1D84-48A3-A2E8-492A897E6BDC}" v="18" dt="2023-08-21T21:44:58.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6" autoAdjust="0"/>
    <p:restoredTop sz="91820" autoAdjust="0"/>
  </p:normalViewPr>
  <p:slideViewPr>
    <p:cSldViewPr snapToGrid="0" snapToObjects="1">
      <p:cViewPr varScale="1">
        <p:scale>
          <a:sx n="70" d="100"/>
          <a:sy n="70" d="100"/>
        </p:scale>
        <p:origin x="1404" y="60"/>
      </p:cViewPr>
      <p:guideLst>
        <p:guide orient="horz" pos="2160"/>
        <p:guide pos="38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714"/>
    </p:cViewPr>
  </p:sorterViewPr>
  <p:notesViewPr>
    <p:cSldViewPr snapToGrid="0" snapToObjects="1">
      <p:cViewPr varScale="1">
        <p:scale>
          <a:sx n="87" d="100"/>
          <a:sy n="87" d="100"/>
        </p:scale>
        <p:origin x="2988"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8-22T21:18:27.165" idx="30">
    <p:pos x="10" y="10"/>
    <p:text>should this be moved to after slide 40?</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8-22T06:50:52.665" idx="26">
    <p:pos x="10" y="10"/>
    <p:text>too much info on this slide - can you talk some of this stuff? Can you turn slides 52 and 53 into one slide and discuss around it rather than have all the words?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1/12/2024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1T20:57:35.133"/>
    </inkml:context>
    <inkml:brush xml:id="br0">
      <inkml:brushProperty name="width" value="0.05" units="cm"/>
      <inkml:brushProperty name="height" value="0.05" units="cm"/>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1T20:52:12.4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1 173,'46'0,"-14"1,0-1,63-9,-59 3,67-3,38 10,-50 1,184-2,-255-2,-1 0,1-1,34-9,-32 6,-1 1,40-3,-26 4,53-11,-56 8,0 2,39-2,-36 6,60-9,130-15,60 22,-156 5,-101-3,-7 1,30 2,-44-1,0 0,-1 1,1 0,0 0,-1 0,0 1,1 0,8 5,-7-3,0-1,0 0,1 0,0-1,-1 0,1-1,0 0,14 2,10-2,33-1,-47-1,800-2,-681-8,6 1,703 10,-482-2,-345 0,0-1,23-5,26-2,13 9,-51 1,49-4,-67 1,-1-1,24-9,-23 7,28-5,-6 6,-1 1,44 3,-39 1,60-6,11-5,160 7,-146 4,247-1,-353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HRSA disclosures must remain as part of our grant requirements. </a:t>
            </a:r>
          </a:p>
        </p:txBody>
      </p:sp>
      <p:sp>
        <p:nvSpPr>
          <p:cNvPr id="4" name="Slide Number Placeholder 3"/>
          <p:cNvSpPr>
            <a:spLocks noGrp="1"/>
          </p:cNvSpPr>
          <p:nvPr>
            <p:ph type="sldNum" sz="quarter" idx="5"/>
          </p:nvPr>
        </p:nvSpPr>
        <p:spPr/>
        <p:txBody>
          <a:bodyPr/>
          <a:lstStyle/>
          <a:p>
            <a:fld id="{2EAF3D7C-E79C-464D-870B-78CB3C2428AA}" type="slidenum">
              <a:rPr lang="en-US" smtClean="0"/>
              <a:t>2</a:t>
            </a:fld>
            <a:endParaRPr lang="en-US"/>
          </a:p>
        </p:txBody>
      </p:sp>
    </p:spTree>
    <p:extLst>
      <p:ext uri="{BB962C8B-B14F-4D97-AF65-F5344CB8AC3E}">
        <p14:creationId xmlns:p14="http://schemas.microsoft.com/office/powerpoint/2010/main" val="1481484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23</a:t>
            </a:fld>
            <a:endParaRPr lang="en-US"/>
          </a:p>
        </p:txBody>
      </p:sp>
    </p:spTree>
    <p:extLst>
      <p:ext uri="{BB962C8B-B14F-4D97-AF65-F5344CB8AC3E}">
        <p14:creationId xmlns:p14="http://schemas.microsoft.com/office/powerpoint/2010/main" val="813570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certain protease inhibitors (including ritonavir-boosted darunavir and lopinavir/ritonavir) decrease ethinyl estradiol and norethindrone levels; alternative or additional contraceptive methods should be used for patients taking these agents [131]. Similar precautions are advised for the cobicistat-boosted protease inhibitors and cobicistat-boosted elvitegravir. </a:t>
            </a:r>
            <a:r>
              <a:rPr lang="en-US" dirty="0" err="1"/>
              <a:t>Unboosted</a:t>
            </a:r>
            <a:r>
              <a:rPr lang="en-US" dirty="0"/>
              <a:t> integrase inhibitors, such as dolutegravir, </a:t>
            </a:r>
            <a:r>
              <a:rPr lang="en-US" dirty="0" err="1"/>
              <a:t>raltegravir</a:t>
            </a:r>
            <a:r>
              <a:rPr lang="en-US" dirty="0"/>
              <a:t>, and </a:t>
            </a:r>
            <a:r>
              <a:rPr lang="en-US" dirty="0" err="1"/>
              <a:t>bictegravir</a:t>
            </a:r>
            <a:r>
              <a:rPr lang="en-US" dirty="0"/>
              <a:t>, can be safely prescribed with hormonal contraceptives.</a:t>
            </a:r>
          </a:p>
          <a:p>
            <a:endParaRPr lang="en-US" dirty="0"/>
          </a:p>
          <a:p>
            <a:r>
              <a:rPr lang="en-US" dirty="0"/>
              <a:t>Efavirenz has also been implicated in significant drug interactions with certain hormonal contraceptives, in particular progestin-releasing implants (both levonorgestrel and etonogestrel), resulting in decreased contraceptive efficacy [133-135]</a:t>
            </a:r>
          </a:p>
        </p:txBody>
      </p:sp>
      <p:sp>
        <p:nvSpPr>
          <p:cNvPr id="4" name="Slide Number Placeholder 3"/>
          <p:cNvSpPr>
            <a:spLocks noGrp="1"/>
          </p:cNvSpPr>
          <p:nvPr>
            <p:ph type="sldNum" sz="quarter" idx="5"/>
          </p:nvPr>
        </p:nvSpPr>
        <p:spPr/>
        <p:txBody>
          <a:bodyPr/>
          <a:lstStyle/>
          <a:p>
            <a:pPr defTabSz="632227">
              <a:defRPr/>
            </a:pPr>
            <a:fld id="{CE6FBDB0-34B4-4C2C-A5E5-0741085E034A}" type="slidenum">
              <a:rPr lang="en-US">
                <a:solidFill>
                  <a:prstClr val="black"/>
                </a:solidFill>
                <a:latin typeface="Calibri" panose="020F0502020204030204"/>
              </a:rPr>
              <a:pPr defTabSz="632227">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5526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 is combined contraception, patch, ring progesterone only pill </a:t>
            </a:r>
          </a:p>
        </p:txBody>
      </p:sp>
      <p:sp>
        <p:nvSpPr>
          <p:cNvPr id="4" name="Slide Number Placeholder 3"/>
          <p:cNvSpPr>
            <a:spLocks noGrp="1"/>
          </p:cNvSpPr>
          <p:nvPr>
            <p:ph type="sldNum" sz="quarter" idx="5"/>
          </p:nvPr>
        </p:nvSpPr>
        <p:spPr/>
        <p:txBody>
          <a:bodyPr/>
          <a:lstStyle/>
          <a:p>
            <a:fld id="{2EAF3D7C-E79C-464D-870B-78CB3C2428AA}" type="slidenum">
              <a:rPr lang="en-US" smtClean="0"/>
              <a:t>25</a:t>
            </a:fld>
            <a:endParaRPr lang="en-US"/>
          </a:p>
        </p:txBody>
      </p:sp>
    </p:spTree>
    <p:extLst>
      <p:ext uri="{BB962C8B-B14F-4D97-AF65-F5344CB8AC3E}">
        <p14:creationId xmlns:p14="http://schemas.microsoft.com/office/powerpoint/2010/main" val="3697686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5,000 people living with HIV give birth in the United States each year. This map indicates the most recently published rates of people with HIV who are considered to have childbearing potential. It is important to consider pregnancy potential in any female in this age range and address this during clinical care. With appropriate care prior to, during and after pregnancy, people with HIV can achieve a healthy and safe pregnancy for both the mother and the baby.</a:t>
            </a:r>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CE6FBDB0-34B4-4C2C-A5E5-0741085E0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04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28</a:t>
            </a:fld>
            <a:endParaRPr lang="en-US"/>
          </a:p>
        </p:txBody>
      </p:sp>
    </p:spTree>
    <p:extLst>
      <p:ext uri="{BB962C8B-B14F-4D97-AF65-F5344CB8AC3E}">
        <p14:creationId xmlns:p14="http://schemas.microsoft.com/office/powerpoint/2010/main" val="679596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CE6FBDB0-34B4-4C2C-A5E5-0741085E0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39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Couples</a:t>
            </a:r>
            <a:r>
              <a:rPr lang="en-US" baseline="0" dirty="0"/>
              <a:t> in which one or both partners are living with HIV should be counseled that once the partner(s) with HIV have initiated ART and have maintained HIV viral suppression, </a:t>
            </a:r>
            <a:r>
              <a:rPr lang="en-US" baseline="0" dirty="0" err="1"/>
              <a:t>condomless</a:t>
            </a:r>
            <a:r>
              <a:rPr lang="en-US" baseline="0" dirty="0"/>
              <a:t> sex to achieve conception is associated with effectively no risk of HIV sexual transmission. HIV viral suppression can be demonstrated with two recorded measurements of plasma viral loads below the limits of detection taken at least 3 months apart.</a:t>
            </a:r>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366B825A-2245-4ED8-A6FB-4A591185F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638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Genital tract inflammation is associated with genital tract shedding of HIV</a:t>
            </a:r>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366B825A-2245-4ED8-A6FB-4A591185F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98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Mandelbrot L, et al. </a:t>
            </a:r>
            <a:r>
              <a:rPr lang="en-US" sz="1200" u="sng" dirty="0"/>
              <a:t>Clin Infect Dis,</a:t>
            </a:r>
            <a:r>
              <a:rPr lang="en-US" sz="1200" dirty="0"/>
              <a:t> 2015 Dec 1;61(11):1715-25. was 2000 to 2011</a:t>
            </a:r>
            <a:endParaRPr lang="en-US" dirty="0"/>
          </a:p>
          <a:p>
            <a:r>
              <a:rPr lang="en-US" dirty="0">
                <a:cs typeface="Calibri"/>
              </a:rPr>
              <a:t>2000-2005, 2006-20010, 2011-2017</a:t>
            </a:r>
          </a:p>
          <a:p>
            <a:endParaRPr lang="en-US" dirty="0">
              <a:cs typeface="Calibri"/>
            </a:endParaRPr>
          </a:p>
        </p:txBody>
      </p:sp>
      <p:sp>
        <p:nvSpPr>
          <p:cNvPr id="4" name="Slide Number Placeholder 3"/>
          <p:cNvSpPr>
            <a:spLocks noGrp="1"/>
          </p:cNvSpPr>
          <p:nvPr>
            <p:ph type="sldNum" sz="quarter" idx="5"/>
          </p:nvPr>
        </p:nvSpPr>
        <p:spPr/>
        <p:txBody>
          <a:bodyPr/>
          <a:lstStyle/>
          <a:p>
            <a:fld id="{CE6FBDB0-34B4-4C2C-A5E5-0741085E034A}" type="slidenum">
              <a:rPr lang="en-US" smtClean="0"/>
              <a:t>35</a:t>
            </a:fld>
            <a:endParaRPr lang="en-US" dirty="0"/>
          </a:p>
        </p:txBody>
      </p:sp>
    </p:spTree>
    <p:extLst>
      <p:ext uri="{BB962C8B-B14F-4D97-AF65-F5344CB8AC3E}">
        <p14:creationId xmlns:p14="http://schemas.microsoft.com/office/powerpoint/2010/main" val="3813567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the overall rate of perinatal transmission was 0.7%, but in those who had virologic suppression prior to conception, throughout pregnancy and who had an HIV viral load &lt; 50 copies/mL at delivery, there was no HIV transmission. </a:t>
            </a:r>
          </a:p>
          <a:p>
            <a:r>
              <a:rPr lang="en-US" dirty="0"/>
              <a:t>Regardless of the viral load at birth, the risk of transmission varied based on when antiretroviral therapy was started and was highest in those who started antiretroviral therapy in the second and third trimesters. It is currently recommended that pregnant people with HIV receive treatment throughout pregnancy, rather than waiting to start after the first trimester as was sometimes done in the past.</a:t>
            </a:r>
          </a:p>
        </p:txBody>
      </p:sp>
      <p:sp>
        <p:nvSpPr>
          <p:cNvPr id="4" name="Slide Number Placeholder 3"/>
          <p:cNvSpPr>
            <a:spLocks noGrp="1"/>
          </p:cNvSpPr>
          <p:nvPr>
            <p:ph type="sldNum" sz="quarter" idx="5"/>
          </p:nvPr>
        </p:nvSpPr>
        <p:spPr/>
        <p:txBody>
          <a:bodyPr/>
          <a:lstStyle/>
          <a:p>
            <a:fld id="{CE6FBDB0-34B4-4C2C-A5E5-0741085E034A}" type="slidenum">
              <a:rPr lang="en-US" smtClean="0"/>
              <a:t>36</a:t>
            </a:fld>
            <a:endParaRPr lang="en-US" dirty="0"/>
          </a:p>
        </p:txBody>
      </p:sp>
    </p:spTree>
    <p:extLst>
      <p:ext uri="{BB962C8B-B14F-4D97-AF65-F5344CB8AC3E}">
        <p14:creationId xmlns:p14="http://schemas.microsoft.com/office/powerpoint/2010/main" val="332443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Cisgener</a:t>
            </a:r>
            <a:r>
              <a:rPr lang="en-US" dirty="0"/>
              <a:t> female is an individual ho as born biological female and identifies as a </a:t>
            </a:r>
            <a:r>
              <a:rPr lang="en-US" dirty="0" err="1"/>
              <a:t>oman</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a:t>
            </a:fld>
            <a:endParaRPr lang="en-US"/>
          </a:p>
        </p:txBody>
      </p:sp>
    </p:spTree>
    <p:extLst>
      <p:ext uri="{BB962C8B-B14F-4D97-AF65-F5344CB8AC3E}">
        <p14:creationId xmlns:p14="http://schemas.microsoft.com/office/powerpoint/2010/main" val="1475918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Verdana" panose="020B0604030504040204" pitchFamily="34" charset="0"/>
              </a:rPr>
              <a:t> </a:t>
            </a:r>
          </a:p>
          <a:p>
            <a:pPr algn="l" fontAlgn="base"/>
            <a:r>
              <a:rPr lang="en-US" b="0" i="0" dirty="0">
                <a:solidFill>
                  <a:srgbClr val="000000"/>
                </a:solidFill>
                <a:effectLst/>
                <a:latin typeface="Verdana" panose="020B0604030504040204" pitchFamily="34" charset="0"/>
              </a:rPr>
              <a:t>The International Maternal Pediatric Adolescent AIDS Clinical Trials (IMPAACT) </a:t>
            </a:r>
          </a:p>
          <a:p>
            <a:pPr algn="l" fontAlgn="base"/>
            <a:r>
              <a:rPr lang="en-US" b="0" i="0" dirty="0">
                <a:solidFill>
                  <a:srgbClr val="000000"/>
                </a:solidFill>
                <a:effectLst/>
                <a:latin typeface="Verdana" panose="020B0604030504040204" pitchFamily="34" charset="0"/>
              </a:rPr>
              <a:t>MPAACT 2010 is a Phase III, three-arm, randomized, open-label study of HIV-1-infected pregnant women initiating either a dolutegravir-containing antiretroviral regimen or an efavirenz-containing antiretroviral regimen at 14-28 weeks gestation. The VESTED study (Virologic Efficacy and Safety of ART Combinations with TAF/TDF, EFV, and DTG) will compare the regimens with regard to safety and virologic efficacy during pregnancy and through 50 weeks of maternal and infant follow-up postpartum. A total of 643 pregnant women and their unborn babies were enrolled in IMPAACT 2010/VESTED between January 2018 and February 2019 at 22 IMPAACT sites in Botswana, Brazil, India, South Africa, Tanzania, Thailand, Uganda, the United States, and Zimbabwe. Pregnant women were randomly assigned, in pairs with their babies, to one of three ARV regimen groups: EFV/FTC/TDF, DTG+FTC/TDF, or DTG+FTC/TAF. Results, presented by Lameck Chinula on behalf of the IMPAACT 2010 Protocol Team, showed that all three ARV regimens were safe and effective in pregnancy. However, the DTG-containing regimens were more effective than the EFV-containing regimen at controlling HIV in pregnancy. This was discovered by comparing the number of mothers in each group who had a low HIV viral load at delivery. Almost all (98%) mothers who received DTG were virally suppressed at delivery, compared to most (91%) mothers who received EFV.</a:t>
            </a:r>
          </a:p>
          <a:p>
            <a:pPr algn="l" fontAlgn="base"/>
            <a:r>
              <a:rPr lang="en-US" b="0" i="0" dirty="0">
                <a:solidFill>
                  <a:srgbClr val="000000"/>
                </a:solidFill>
                <a:effectLst/>
                <a:latin typeface="Verdana" panose="020B0604030504040204" pitchFamily="34" charset="0"/>
              </a:rPr>
              <a:t>In addition, the regimen containing DTG and TAF had the best pregnancy outcomes. This was discovered by comparing the number of mothers in each group who had an adverse pregnancy outcome (stillbirth, pre-term delivery, infant small for gestational age). About one in four (24%) mothers who received DTG+FTC/TAF had an adverse pregnancy outcome, compared to about one in three (33%) mothers who received DTG+FTC/TDF or EFV/FTC/TDF. Two infants were found to have HIV infection within the first 14 days of life, and no neural tube defects were identified.</a:t>
            </a:r>
          </a:p>
          <a:p>
            <a:endParaRPr lang="en-US" dirty="0"/>
          </a:p>
        </p:txBody>
      </p:sp>
      <p:sp>
        <p:nvSpPr>
          <p:cNvPr id="4" name="Slide Number Placeholder 3"/>
          <p:cNvSpPr>
            <a:spLocks noGrp="1"/>
          </p:cNvSpPr>
          <p:nvPr>
            <p:ph type="sldNum" sz="quarter" idx="5"/>
          </p:nvPr>
        </p:nvSpPr>
        <p:spPr/>
        <p:txBody>
          <a:bodyPr/>
          <a:lstStyle/>
          <a:p>
            <a:fld id="{CE6FBDB0-34B4-4C2C-A5E5-0741085E034A}" type="slidenum">
              <a:rPr lang="en-US" smtClean="0"/>
              <a:t>38</a:t>
            </a:fld>
            <a:endParaRPr lang="en-US" dirty="0"/>
          </a:p>
        </p:txBody>
      </p:sp>
    </p:spTree>
    <p:extLst>
      <p:ext uri="{BB962C8B-B14F-4D97-AF65-F5344CB8AC3E}">
        <p14:creationId xmlns:p14="http://schemas.microsoft.com/office/powerpoint/2010/main" val="142355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Selection of ARV drugs should be individualized according to the pregnant person’s ARV history, results of drug-resistance testing, and presence of comorbidities. In general, people who are already on a fully suppressive regimen when pregnancy occurs should continue their regimens. The Panel classifies ARV drugs for use in people who are pregnant or trying to conceive as preferred, alternative, insufficient data to recommend, not recommended except in special circumstances, and not recommended: PreP fo rhte infact—</a:t>
            </a:r>
          </a:p>
          <a:p>
            <a:r>
              <a:rPr lang="en-US" b="0" i="0" dirty="0">
                <a:solidFill>
                  <a:srgbClr val="333333"/>
                </a:solidFill>
                <a:effectLst/>
                <a:latin typeface="Roboto"/>
              </a:rPr>
              <a:t>There is no evidence that pregnancy decreases the efficacy of ART regimens recommended during pregnancy.</a:t>
            </a:r>
            <a:r>
              <a:rPr lang="en-US" b="0" i="0" baseline="30000" dirty="0">
                <a:solidFill>
                  <a:srgbClr val="333333"/>
                </a:solidFill>
                <a:effectLst/>
                <a:latin typeface="Roboto"/>
              </a:rPr>
              <a:t>[52,197]</a:t>
            </a:r>
          </a:p>
          <a:p>
            <a:r>
              <a:rPr lang="en-US" b="0" i="0" dirty="0">
                <a:solidFill>
                  <a:srgbClr val="333333"/>
                </a:solidFill>
                <a:effectLst/>
                <a:latin typeface="Roboto"/>
              </a:rPr>
              <a:t>The efficacy of ART in preventing maternal–fetal transmission is primarily through lowering plasma HIV-1 RNA but also due to PrEP for the infant. The mechanism by which infant PrEP is effective is through ARV agents crossing the placenta, resulting in adequate systemic concentrations in the infant. This is especially important at the time of delivery when the infant is exposed to maternal blood and genital tract secretions. Because it is unclear what HIV-1 RNA level may be considered “safe” from concerns about transplacental transmission, all pregnant women with HIV should be offered ART.</a:t>
            </a:r>
            <a:endParaRPr lang="en-US" dirty="0"/>
          </a:p>
        </p:txBody>
      </p:sp>
      <p:sp>
        <p:nvSpPr>
          <p:cNvPr id="4" name="Slide Number Placeholder 3"/>
          <p:cNvSpPr>
            <a:spLocks noGrp="1"/>
          </p:cNvSpPr>
          <p:nvPr>
            <p:ph type="sldNum" sz="quarter" idx="5"/>
          </p:nvPr>
        </p:nvSpPr>
        <p:spPr/>
        <p:txBody>
          <a:bodyPr/>
          <a:lstStyle/>
          <a:p>
            <a:pPr defTabSz="632227">
              <a:defRPr/>
            </a:pPr>
            <a:fld id="{CE6FBDB0-34B4-4C2C-A5E5-0741085E034A}" type="slidenum">
              <a:rPr lang="en-US">
                <a:solidFill>
                  <a:prstClr val="black"/>
                </a:solidFill>
                <a:latin typeface="Calibri" panose="020F0502020204030204"/>
              </a:rPr>
              <a:pPr defTabSz="632227">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99931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FBDB0-34B4-4C2C-A5E5-0741085E034A}" type="slidenum">
              <a:rPr lang="en-US" smtClean="0"/>
              <a:t>44</a:t>
            </a:fld>
            <a:endParaRPr lang="en-US" dirty="0"/>
          </a:p>
        </p:txBody>
      </p:sp>
    </p:spTree>
    <p:extLst>
      <p:ext uri="{BB962C8B-B14F-4D97-AF65-F5344CB8AC3E}">
        <p14:creationId xmlns:p14="http://schemas.microsoft.com/office/powerpoint/2010/main" val="1539108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Prospective, voluntary, confidential registry formed to detect any major teratogenic effects related to antiretroviral therapy received at time of conception throughout pregnancy—annually enrolls 1300-1700 pregnant people </a:t>
            </a:r>
          </a:p>
          <a:p>
            <a:pPr defTabSz="948507">
              <a:defRPr/>
            </a:pPr>
            <a:r>
              <a:rPr lang="en-US" dirty="0"/>
              <a:t>25.000</a:t>
            </a:r>
          </a:p>
        </p:txBody>
      </p:sp>
      <p:sp>
        <p:nvSpPr>
          <p:cNvPr id="4" name="Slide Number Placeholder 3"/>
          <p:cNvSpPr>
            <a:spLocks noGrp="1"/>
          </p:cNvSpPr>
          <p:nvPr>
            <p:ph type="sldNum" sz="quarter" idx="5"/>
          </p:nvPr>
        </p:nvSpPr>
        <p:spPr/>
        <p:txBody>
          <a:bodyPr/>
          <a:lstStyle/>
          <a:p>
            <a:fld id="{CE6FBDB0-34B4-4C2C-A5E5-0741085E034A}" type="slidenum">
              <a:rPr lang="en-US" smtClean="0"/>
              <a:t>46</a:t>
            </a:fld>
            <a:endParaRPr lang="en-US" dirty="0"/>
          </a:p>
        </p:txBody>
      </p:sp>
    </p:spTree>
    <p:extLst>
      <p:ext uri="{BB962C8B-B14F-4D97-AF65-F5344CB8AC3E}">
        <p14:creationId xmlns:p14="http://schemas.microsoft.com/office/powerpoint/2010/main" val="1135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A49DA-67D1-4F49-B180-0D5DBA58675C}" type="slidenum">
              <a:rPr lang="en-US" smtClean="0"/>
              <a:t>47</a:t>
            </a:fld>
            <a:endParaRPr lang="en-US" dirty="0"/>
          </a:p>
        </p:txBody>
      </p:sp>
    </p:spTree>
    <p:extLst>
      <p:ext uri="{BB962C8B-B14F-4D97-AF65-F5344CB8AC3E}">
        <p14:creationId xmlns:p14="http://schemas.microsoft.com/office/powerpoint/2010/main" val="1500525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ource Sans Pro" panose="020B0503030403020204" pitchFamily="34" charset="0"/>
              </a:rPr>
              <a:t>Breastfeeding provides numerous health benefits to both the infant (e.g., reduction in asthma, gastroenteritis, and otitis media) and the parent (e.g., reduction in hypertension; type 2 diabetes; and breast and ovarian cancers).</a:t>
            </a:r>
            <a:r>
              <a:rPr lang="en-US" b="0" i="0" baseline="30000" dirty="0">
                <a:solidFill>
                  <a:srgbClr val="000000"/>
                </a:solidFill>
                <a:effectLst/>
                <a:latin typeface="Source Sans Pro" panose="020B0503030403020204" pitchFamily="34" charset="0"/>
              </a:rPr>
              <a:t>21</a:t>
            </a:r>
            <a:endParaRPr lang="en-US" b="0" i="0" dirty="0">
              <a:solidFill>
                <a:srgbClr val="000000"/>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CE6FBDB0-34B4-4C2C-A5E5-0741085E0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921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600" dirty="0"/>
              <a:t>People with HIV should receive evidence-based, patient-centered counseling to support shared decision-making about infant feeding</a:t>
            </a:r>
          </a:p>
          <a:p>
            <a:pPr>
              <a:buFont typeface="Arial" panose="020B0604020202020204" pitchFamily="34" charset="0"/>
              <a:buChar char="•"/>
            </a:pPr>
            <a:r>
              <a:rPr lang="en-US" sz="1600" dirty="0"/>
              <a:t>Individuals with HIV on ART with a sustained undetectable viral load and who choose to breastfeed should be supported in this decision</a:t>
            </a:r>
          </a:p>
          <a:p>
            <a:pPr algn="l">
              <a:buFont typeface="Arial" panose="020B0604020202020204" pitchFamily="34" charset="0"/>
              <a:buChar char="•"/>
            </a:pPr>
            <a:r>
              <a:rPr lang="en-US" sz="1600" dirty="0">
                <a:solidFill>
                  <a:srgbClr val="000000"/>
                </a:solidFill>
              </a:rPr>
              <a:t>Ensuring access to both a supportive clinical team (including lactation consultant) and peer support in the postpartum period</a:t>
            </a:r>
          </a:p>
          <a:p>
            <a:r>
              <a:rPr lang="en-US" dirty="0">
                <a:solidFill>
                  <a:srgbClr val="000000"/>
                </a:solidFill>
              </a:rPr>
              <a:t>If breastfeeding is chosen, exclusive breastfeeding up to 6 months of age is recommended over mixed feeding (i.e., breast milk and formula)</a:t>
            </a:r>
          </a:p>
          <a:p>
            <a:r>
              <a:rPr lang="en-US" dirty="0">
                <a:solidFill>
                  <a:srgbClr val="000000"/>
                </a:solidFill>
              </a:rPr>
              <a:t>Continue ART, frequent VL monitoring of parent and baby</a:t>
            </a:r>
          </a:p>
          <a:p>
            <a:r>
              <a:rPr lang="en-US" dirty="0">
                <a:solidFill>
                  <a:srgbClr val="000000"/>
                </a:solidFill>
              </a:rPr>
              <a:t>May require prolonged administration of ART for baby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CE6FBDB0-34B4-4C2C-A5E5-0741085E0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384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analyzing data from a single healthcare system in which HIV primary care, specialized HIV/obstetric care, and pediatric care for HIV exposed infants occurs in close geographic proximity, we showed, despite minimization of operational barriers that may be expected from co-located services [43], women in our study still experienced poor transition from obstetric to HIV primary care, similar to observations from US sites with varying structures of care [10, 12]. A recent single center report from South Carolina showed that HIV-centered prenatal care, in which HIV-trained obstetric providers provide care in a model that integrates services in one location, was associated with improved maternal virologic control during pregnancy and postpartum [44], but not improved HIV follow-up care in the 12 months postpartum, suggesting, consistent with our findings, that additional steps are likely needed across diverse care settings to improve long-term outcomes [45]. Such steps may need to also include policy changes, such as addressing insurance coverage gaps parental leave policies that particularly impact women with chronic health conditions during the postpartum period.</a:t>
            </a:r>
          </a:p>
          <a:p>
            <a:endParaRPr lang="en-US" dirty="0"/>
          </a:p>
          <a:p>
            <a:r>
              <a:rPr lang="en-US" dirty="0"/>
              <a:t>The American College of Obstetricians and Gynecologists (ACOG) recently highlighted the importance of the postpartum period and transition to primary care in a set of new guidelines, stressing the need for an individualized spectrum of follow-up over the initial twelve weeks postpartum [9]. With 50% of pregnancy related mortality and morbidity occurring in the postpartum period, it is critical to engage women in their postpartum healthcare plan during the prenatal period. This includes identifying a primary care and other providers, scheduling follow-up prior to delivery, choosing contraception, and counseling on the effects and complications of pregnancy on postpartum physical and mental health, as well as chronic conditions, such as hypertension, diabetes, mood disorders, among others. Interventions occurring during the prenatal period have been shown to improve postpartum care for women with several health conditions, including gestational diabetes [35], pregnancy-induced hypertension [39], depression [40], intravenous drug use [41], and tobacco use [42], further supporting the notion that pregnancy and the early postpartum period (the “4th trimester”) provide an opportunity to develop and implement interventions for chronic diseases requiring close follow-up, including HIV.</a:t>
            </a:r>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CE6FBDB0-34B4-4C2C-A5E5-0741085E0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384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Meade et al. </a:t>
            </a:r>
            <a:r>
              <a:rPr lang="en-US" dirty="0"/>
              <a:t>evaluated postpartum retention in HIV care and viral suppression in 207 women in Atlanta between 2011-2016: </a:t>
            </a:r>
          </a:p>
          <a:p>
            <a:pPr marL="158057"/>
            <a:endParaRPr lang="en-US" dirty="0"/>
          </a:p>
          <a:p>
            <a:pPr lvl="1"/>
            <a:r>
              <a:rPr lang="en-US" dirty="0"/>
              <a:t>While 75% of women attended their 6 week postnatal OB appointment, &lt;40% of women attended an HIV care visit within 90 days postpartum</a:t>
            </a:r>
          </a:p>
          <a:p>
            <a:pPr lvl="1"/>
            <a:r>
              <a:rPr lang="en-US" dirty="0"/>
              <a:t> 47% retained in care at 12 months with 41% achieving VL suppression</a:t>
            </a:r>
          </a:p>
          <a:p>
            <a:pPr lvl="1"/>
            <a:r>
              <a:rPr lang="en-US" dirty="0"/>
              <a:t>34%  retained in care at 24 months with 30% achieving VL suppression</a:t>
            </a:r>
          </a:p>
          <a:p>
            <a:pPr marL="569005" lvl="1"/>
            <a:endParaRPr lang="en-US" dirty="0"/>
          </a:p>
          <a:p>
            <a:r>
              <a:rPr lang="en-US" dirty="0"/>
              <a:t>Attending an HIV care visit within 90 days postpartum was associated with retention in care (aOR 3.66) and viral suppression(aOR 2.40) at 12 months</a:t>
            </a:r>
          </a:p>
        </p:txBody>
      </p:sp>
      <p:sp>
        <p:nvSpPr>
          <p:cNvPr id="4" name="Slide Number Placeholder 3"/>
          <p:cNvSpPr>
            <a:spLocks noGrp="1"/>
          </p:cNvSpPr>
          <p:nvPr>
            <p:ph type="sldNum" sz="quarter" idx="5"/>
          </p:nvPr>
        </p:nvSpPr>
        <p:spPr/>
        <p:txBody>
          <a:bodyPr/>
          <a:lstStyle/>
          <a:p>
            <a:fld id="{CE6FBDB0-34B4-4C2C-A5E5-0741085E034A}" type="slidenum">
              <a:rPr lang="en-US" smtClean="0"/>
              <a:t>51</a:t>
            </a:fld>
            <a:endParaRPr lang="en-US" dirty="0"/>
          </a:p>
        </p:txBody>
      </p:sp>
    </p:spTree>
    <p:extLst>
      <p:ext uri="{BB962C8B-B14F-4D97-AF65-F5344CB8AC3E}">
        <p14:creationId xmlns:p14="http://schemas.microsoft.com/office/powerpoint/2010/main" val="3315740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must remain as part of our funding requirements. </a:t>
            </a:r>
          </a:p>
        </p:txBody>
      </p:sp>
      <p:sp>
        <p:nvSpPr>
          <p:cNvPr id="4" name="Slide Number Placeholder 3"/>
          <p:cNvSpPr>
            <a:spLocks noGrp="1"/>
          </p:cNvSpPr>
          <p:nvPr>
            <p:ph type="sldNum" sz="quarter" idx="5"/>
          </p:nvPr>
        </p:nvSpPr>
        <p:spPr/>
        <p:txBody>
          <a:bodyPr/>
          <a:lstStyle/>
          <a:p>
            <a:fld id="{2EAF3D7C-E79C-464D-870B-78CB3C2428AA}" type="slidenum">
              <a:rPr lang="en-US" smtClean="0"/>
              <a:t>54</a:t>
            </a:fld>
            <a:endParaRPr lang="en-US"/>
          </a:p>
        </p:txBody>
      </p:sp>
    </p:spTree>
    <p:extLst>
      <p:ext uri="{BB962C8B-B14F-4D97-AF65-F5344CB8AC3E}">
        <p14:creationId xmlns:p14="http://schemas.microsoft.com/office/powerpoint/2010/main" val="97652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epidemiology reflects </a:t>
            </a:r>
          </a:p>
        </p:txBody>
      </p:sp>
      <p:sp>
        <p:nvSpPr>
          <p:cNvPr id="4" name="Slide Number Placeholder 3"/>
          <p:cNvSpPr>
            <a:spLocks noGrp="1"/>
          </p:cNvSpPr>
          <p:nvPr>
            <p:ph type="sldNum" sz="quarter" idx="5"/>
          </p:nvPr>
        </p:nvSpPr>
        <p:spPr/>
        <p:txBody>
          <a:bodyPr/>
          <a:lstStyle/>
          <a:p>
            <a:fld id="{2EAF3D7C-E79C-464D-870B-78CB3C2428AA}" type="slidenum">
              <a:rPr lang="en-US" smtClean="0"/>
              <a:t>6</a:t>
            </a:fld>
            <a:endParaRPr lang="en-US"/>
          </a:p>
        </p:txBody>
      </p:sp>
    </p:spTree>
    <p:extLst>
      <p:ext uri="{BB962C8B-B14F-4D97-AF65-F5344CB8AC3E}">
        <p14:creationId xmlns:p14="http://schemas.microsoft.com/office/powerpoint/2010/main" val="184226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b="0" i="0" dirty="0">
                <a:solidFill>
                  <a:srgbClr val="2A2A2A"/>
                </a:solidFill>
                <a:effectLst/>
                <a:latin typeface="Merriweather" panose="020F0502020204030204" pitchFamily="2" charset="0"/>
              </a:rPr>
              <a:t>HPV acquisition occurs through sexual transmission. The majority of infections are transient and resolve without intervention or treatment. HPV, specifically oncogenic strains (16,18, 31, 33, 35, 39, 45, 51, 52, 56, 58, and 59), may persist, a necessary but not sufficient step in the development of cervical dysplasia and ultimately cervical cancer.</a:t>
            </a:r>
          </a:p>
          <a:p>
            <a:pPr marL="0" marR="0" lvl="0" indent="0" algn="l" defTabSz="609493" rtl="0" eaLnBrk="1" fontAlgn="auto" latinLnBrk="0" hangingPunct="1">
              <a:lnSpc>
                <a:spcPct val="100000"/>
              </a:lnSpc>
              <a:spcBef>
                <a:spcPts val="0"/>
              </a:spcBef>
              <a:spcAft>
                <a:spcPts val="0"/>
              </a:spcAft>
              <a:buClrTx/>
              <a:buSzTx/>
              <a:buFontTx/>
              <a:buNone/>
              <a:tabLst/>
              <a:defRPr/>
            </a:pPr>
            <a:r>
              <a:rPr lang="en-US" dirty="0"/>
              <a:t>HPV types 6 and 11 cause 90% of genital warts, but in general are not considered oncogenic</a:t>
            </a:r>
          </a:p>
          <a:p>
            <a:pPr marL="0" marR="0" lvl="0" indent="0" algn="l" defTabSz="609493"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9</a:t>
            </a:fld>
            <a:endParaRPr lang="en-US"/>
          </a:p>
        </p:txBody>
      </p:sp>
    </p:spTree>
    <p:extLst>
      <p:ext uri="{BB962C8B-B14F-4D97-AF65-F5344CB8AC3E}">
        <p14:creationId xmlns:p14="http://schemas.microsoft.com/office/powerpoint/2010/main" val="64107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dirty="0"/>
              <a:t>The other oncogenic HPV types each individually account for fewer than 5% of tumors. In the United States and Western Europe, women with HIV (WWH) have significantly higher rates of cervical cancer than women in the general population,</a:t>
            </a:r>
            <a:r>
              <a:rPr lang="en-US" baseline="30000" dirty="0"/>
              <a:t>25-31</a:t>
            </a:r>
            <a:r>
              <a:rPr lang="en-US" dirty="0"/>
              <a:t> and recent cohort data show a direct relationship between low CD4 T lymphocyte (CD4) cell count and cervical cancer risk.</a:t>
            </a: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10</a:t>
            </a:fld>
            <a:endParaRPr lang="en-US"/>
          </a:p>
        </p:txBody>
      </p:sp>
    </p:spTree>
    <p:extLst>
      <p:ext uri="{BB962C8B-B14F-4D97-AF65-F5344CB8AC3E}">
        <p14:creationId xmlns:p14="http://schemas.microsoft.com/office/powerpoint/2010/main" val="407925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b="1" dirty="0"/>
              <a:t>Screening for Women who have Received HPV Vaccine</a:t>
            </a:r>
            <a:r>
              <a:rPr lang="en-US" dirty="0"/>
              <a:t>: Cervical cancer screening recommendations for women with HIV are not altered if they have received prior HPV vaccination</a:t>
            </a: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14</a:t>
            </a:fld>
            <a:endParaRPr lang="en-US"/>
          </a:p>
        </p:txBody>
      </p:sp>
    </p:spTree>
    <p:extLst>
      <p:ext uri="{BB962C8B-B14F-4D97-AF65-F5344CB8AC3E}">
        <p14:creationId xmlns:p14="http://schemas.microsoft.com/office/powerpoint/2010/main" val="43346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 shot series is not recommended protects </a:t>
            </a:r>
            <a:r>
              <a:rPr lang="en-US" dirty="0" err="1"/>
              <a:t>agains</a:t>
            </a:r>
            <a:r>
              <a:rPr lang="en-US" dirty="0"/>
              <a:t> 9 different </a:t>
            </a:r>
          </a:p>
        </p:txBody>
      </p:sp>
      <p:sp>
        <p:nvSpPr>
          <p:cNvPr id="4" name="Slide Number Placeholder 3"/>
          <p:cNvSpPr>
            <a:spLocks noGrp="1"/>
          </p:cNvSpPr>
          <p:nvPr>
            <p:ph type="sldNum" sz="quarter" idx="5"/>
          </p:nvPr>
        </p:nvSpPr>
        <p:spPr/>
        <p:txBody>
          <a:bodyPr/>
          <a:lstStyle/>
          <a:p>
            <a:fld id="{2EAF3D7C-E79C-464D-870B-78CB3C2428AA}" type="slidenum">
              <a:rPr lang="en-US" smtClean="0"/>
              <a:t>15</a:t>
            </a:fld>
            <a:endParaRPr lang="en-US"/>
          </a:p>
        </p:txBody>
      </p:sp>
    </p:spTree>
    <p:extLst>
      <p:ext uri="{BB962C8B-B14F-4D97-AF65-F5344CB8AC3E}">
        <p14:creationId xmlns:p14="http://schemas.microsoft.com/office/powerpoint/2010/main" val="348775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persons with HIV have increased rates of certain cancers, screening  It does not appear to be increased in prevalence</a:t>
            </a:r>
          </a:p>
          <a:p>
            <a:r>
              <a:rPr lang="en-US" dirty="0"/>
              <a:t>among women with HIV, although unusual clinical presentations</a:t>
            </a:r>
          </a:p>
          <a:p>
            <a:r>
              <a:rPr lang="en-US" dirty="0"/>
              <a:t>and rapid progression have been reported, suggesting that breast</a:t>
            </a:r>
          </a:p>
          <a:p>
            <a:r>
              <a:rPr lang="en-US" dirty="0"/>
              <a:t>cancer may behave more aggressively in this setting (bilateral di-</a:t>
            </a:r>
          </a:p>
          <a:p>
            <a:r>
              <a:rPr lang="en-US" dirty="0" err="1"/>
              <a:t>sease</a:t>
            </a:r>
            <a:r>
              <a:rPr lang="en-US" dirty="0"/>
              <a:t>, poorly differentiated carcinoma, and early metastasis) [159].</a:t>
            </a:r>
          </a:p>
          <a:p>
            <a:r>
              <a:rPr lang="en-US" dirty="0"/>
              <a:t>At present, screening mammography in persons with HIV should</a:t>
            </a:r>
          </a:p>
          <a:p>
            <a:r>
              <a:rPr lang="en-US" dirty="0"/>
              <a:t>follow standard USPSTF guidelines [160</a:t>
            </a:r>
          </a:p>
          <a:p>
            <a:r>
              <a:rPr lang="en-US" dirty="0"/>
              <a:t>May 9 </a:t>
            </a:r>
          </a:p>
        </p:txBody>
      </p:sp>
      <p:sp>
        <p:nvSpPr>
          <p:cNvPr id="4" name="Slide Number Placeholder 3"/>
          <p:cNvSpPr>
            <a:spLocks noGrp="1"/>
          </p:cNvSpPr>
          <p:nvPr>
            <p:ph type="sldNum" sz="quarter" idx="5"/>
          </p:nvPr>
        </p:nvSpPr>
        <p:spPr/>
        <p:txBody>
          <a:bodyPr/>
          <a:lstStyle/>
          <a:p>
            <a:fld id="{2EAF3D7C-E79C-464D-870B-78CB3C2428AA}" type="slidenum">
              <a:rPr lang="en-US" smtClean="0"/>
              <a:t>16</a:t>
            </a:fld>
            <a:endParaRPr lang="en-US"/>
          </a:p>
        </p:txBody>
      </p:sp>
    </p:spTree>
    <p:extLst>
      <p:ext uri="{BB962C8B-B14F-4D97-AF65-F5344CB8AC3E}">
        <p14:creationId xmlns:p14="http://schemas.microsoft.com/office/powerpoint/2010/main" val="335161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20</a:t>
            </a:fld>
            <a:endParaRPr lang="en-US"/>
          </a:p>
        </p:txBody>
      </p:sp>
    </p:spTree>
    <p:extLst>
      <p:ext uri="{BB962C8B-B14F-4D97-AF65-F5344CB8AC3E}">
        <p14:creationId xmlns:p14="http://schemas.microsoft.com/office/powerpoint/2010/main" val="66957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025524"/>
            <a:ext cx="10360500" cy="2474409"/>
          </a:xfrm>
        </p:spPr>
        <p:txBody>
          <a:bodyPr anchor="t"/>
          <a:lstStyle>
            <a:lvl1pPr>
              <a:defRPr sz="7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162" y="4681684"/>
            <a:ext cx="10360499"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0" name="Date Placeholder 3">
            <a:extLst>
              <a:ext uri="{FF2B5EF4-FFF2-40B4-BE49-F238E27FC236}">
                <a16:creationId xmlns:a16="http://schemas.microsoft.com/office/drawing/2014/main" id="{B5200C52-A07F-4EFE-BA3C-4E588155D492}"/>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FED2E510-393E-4C2E-82D6-845490DCC7FE}" type="datetime1">
              <a:rPr lang="en-US" smtClean="0"/>
              <a:t>1/12/2024</a:t>
            </a:fld>
            <a:endParaRPr lang="en-US" dirty="0"/>
          </a:p>
        </p:txBody>
      </p:sp>
      <p:sp>
        <p:nvSpPr>
          <p:cNvPr id="13" name="Footer Placeholder 4">
            <a:extLst>
              <a:ext uri="{FF2B5EF4-FFF2-40B4-BE49-F238E27FC236}">
                <a16:creationId xmlns:a16="http://schemas.microsoft.com/office/drawing/2014/main" id="{4905F9D8-FF61-49F2-8C2F-E1C4B1EDD4EB}"/>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5" name="Picture 4" descr="A black background with blue and red text&#10;&#10;Description automatically generated with low confidence">
            <a:extLst>
              <a:ext uri="{FF2B5EF4-FFF2-40B4-BE49-F238E27FC236}">
                <a16:creationId xmlns:a16="http://schemas.microsoft.com/office/drawing/2014/main" id="{2E0B976E-A0CF-AA4D-28D3-D159ED4E3186}"/>
              </a:ext>
            </a:extLst>
          </p:cNvPr>
          <p:cNvPicPr>
            <a:picLocks noChangeAspect="1"/>
          </p:cNvPicPr>
          <p:nvPr userDrawn="1"/>
        </p:nvPicPr>
        <p:blipFill>
          <a:blip r:embed="rId2"/>
          <a:stretch>
            <a:fillRect/>
          </a:stretch>
        </p:blipFill>
        <p:spPr>
          <a:xfrm>
            <a:off x="346523" y="199855"/>
            <a:ext cx="3931065" cy="7697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481C8-5BEA-4C22-9555-AC41BDEBD54D}" type="datetime1">
              <a:rPr lang="en-US" smtClean="0"/>
              <a:t>1/12/2024</a:t>
            </a:fld>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18A2A065-6F20-DEE9-91EE-1736EB80A9DD}"/>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168383527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4C312-0F90-4E33-B371-6A3A396404FB}" type="datetime1">
              <a:rPr lang="en-US" smtClean="0"/>
              <a:t>1/12/2024</a:t>
            </a:fld>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DDA89D72-7B69-9169-4001-7887E18C3FE3}"/>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5441739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54180"/>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040640"/>
            <a:ext cx="5248592"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4413" y="2042457"/>
            <a:ext cx="5041900"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9E25E-59EC-4700-942D-01C8A21506BC}" type="datetime1">
              <a:rPr lang="en-US" smtClean="0"/>
              <a:t>1/12/2024</a:t>
            </a:fld>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FDF205EA-EEFC-32F7-6507-AFC71B89D266}"/>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336121923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025526"/>
            <a:ext cx="10360500" cy="2474409"/>
          </a:xfrm>
        </p:spPr>
        <p:txBody>
          <a:bodyPr anchor="t"/>
          <a:lstStyle>
            <a:lvl1pPr>
              <a:defRPr sz="7198">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162" y="4681684"/>
            <a:ext cx="10360499" cy="1066800"/>
          </a:xfrm>
        </p:spPr>
        <p:txBody>
          <a:bodyPr anchor="t">
            <a:normAutofit/>
          </a:bodyPr>
          <a:lstStyle>
            <a:lvl1pPr marL="0" indent="0" algn="l">
              <a:buNone/>
              <a:defRPr sz="3699">
                <a:solidFill>
                  <a:srgbClr val="222222"/>
                </a:solidFill>
              </a:defRPr>
            </a:lvl1pPr>
            <a:lvl2pPr marL="609310" indent="0" algn="ctr">
              <a:buNone/>
              <a:defRPr>
                <a:solidFill>
                  <a:schemeClr val="tx1">
                    <a:tint val="75000"/>
                  </a:schemeClr>
                </a:solidFill>
              </a:defRPr>
            </a:lvl2pPr>
            <a:lvl3pPr marL="1218621" indent="0" algn="ctr">
              <a:buNone/>
              <a:defRPr>
                <a:solidFill>
                  <a:schemeClr val="tx1">
                    <a:tint val="75000"/>
                  </a:schemeClr>
                </a:solidFill>
              </a:defRPr>
            </a:lvl3pPr>
            <a:lvl4pPr marL="1827931" indent="0" algn="ctr">
              <a:buNone/>
              <a:defRPr>
                <a:solidFill>
                  <a:schemeClr val="tx1">
                    <a:tint val="75000"/>
                  </a:schemeClr>
                </a:solidFill>
              </a:defRPr>
            </a:lvl4pPr>
            <a:lvl5pPr marL="2437242" indent="0" algn="ctr">
              <a:buNone/>
              <a:defRPr>
                <a:solidFill>
                  <a:schemeClr val="tx1">
                    <a:tint val="75000"/>
                  </a:schemeClr>
                </a:solidFill>
              </a:defRPr>
            </a:lvl5pPr>
            <a:lvl6pPr marL="3046553" indent="0" algn="ctr">
              <a:buNone/>
              <a:defRPr>
                <a:solidFill>
                  <a:schemeClr val="tx1">
                    <a:tint val="75000"/>
                  </a:schemeClr>
                </a:solidFill>
              </a:defRPr>
            </a:lvl6pPr>
            <a:lvl7pPr marL="3655863" indent="0" algn="ctr">
              <a:buNone/>
              <a:defRPr>
                <a:solidFill>
                  <a:schemeClr val="tx1">
                    <a:tint val="75000"/>
                  </a:schemeClr>
                </a:solidFill>
              </a:defRPr>
            </a:lvl7pPr>
            <a:lvl8pPr marL="4265173" indent="0" algn="ctr">
              <a:buNone/>
              <a:defRPr>
                <a:solidFill>
                  <a:schemeClr val="tx1">
                    <a:tint val="75000"/>
                  </a:schemeClr>
                </a:solidFill>
              </a:defRPr>
            </a:lvl8pPr>
            <a:lvl9pPr marL="4874484"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4471F26A-96E0-45DB-8028-294652F491DE}"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97" y="94596"/>
            <a:ext cx="3492817" cy="1187196"/>
          </a:xfrm>
          <a:prstGeom prst="rect">
            <a:avLst/>
          </a:prstGeom>
        </p:spPr>
      </p:pic>
      <p:sp>
        <p:nvSpPr>
          <p:cNvPr id="11" name="Date Placeholder 3"/>
          <p:cNvSpPr>
            <a:spLocks noGrp="1"/>
          </p:cNvSpPr>
          <p:nvPr>
            <p:ph type="dt" sz="half" idx="10"/>
          </p:nvPr>
        </p:nvSpPr>
        <p:spPr>
          <a:xfrm>
            <a:off x="10290330" y="6352707"/>
            <a:ext cx="984334" cy="365760"/>
          </a:xfrm>
          <a:prstGeom prst="rect">
            <a:avLst/>
          </a:prstGeom>
        </p:spPr>
        <p:txBody>
          <a:bodyPr anchor="ctr"/>
          <a:lstStyle>
            <a:lvl1pPr>
              <a:defRPr sz="1600" b="0" i="0">
                <a:solidFill>
                  <a:srgbClr val="88A7DF"/>
                </a:solidFill>
                <a:latin typeface="+mn-lt"/>
                <a:cs typeface="ITC Avant Garde Std Bk Cn"/>
              </a:defRPr>
            </a:lvl1pPr>
          </a:lstStyle>
          <a:p>
            <a:fld id="{2E028BA1-F04C-4C7D-B93E-1190899CD2C4}" type="datetimeFigureOut">
              <a:rPr lang="en-US" smtClean="0"/>
              <a:t>1/12/2024</a:t>
            </a:fld>
            <a:endParaRPr lang="en-US" dirty="0"/>
          </a:p>
        </p:txBody>
      </p:sp>
      <p:sp>
        <p:nvSpPr>
          <p:cNvPr id="12" name="Footer Placeholder 4"/>
          <p:cNvSpPr>
            <a:spLocks noGrp="1"/>
          </p:cNvSpPr>
          <p:nvPr>
            <p:ph type="ftr" sz="quarter" idx="11"/>
          </p:nvPr>
        </p:nvSpPr>
        <p:spPr>
          <a:xfrm>
            <a:off x="4468781" y="6352707"/>
            <a:ext cx="5821548" cy="365760"/>
          </a:xfrm>
          <a:prstGeom prst="rect">
            <a:avLst/>
          </a:prstGeom>
        </p:spPr>
        <p:txBody>
          <a:bodyPr anchor="ctr"/>
          <a:lstStyle>
            <a:lvl1pPr>
              <a:defRPr sz="1600" b="0" i="0">
                <a:solidFill>
                  <a:schemeClr val="tx2">
                    <a:lumMod val="40000"/>
                    <a:lumOff val="60000"/>
                  </a:schemeClr>
                </a:solidFill>
                <a:latin typeface="+mn-lt"/>
                <a:cs typeface="ITC Avant Garde Std Bk Cn"/>
              </a:defRPr>
            </a:lvl1pPr>
          </a:lstStyle>
          <a:p>
            <a:endParaRPr lang="en-US" dirty="0"/>
          </a:p>
        </p:txBody>
      </p:sp>
    </p:spTree>
    <p:extLst>
      <p:ext uri="{BB962C8B-B14F-4D97-AF65-F5344CB8AC3E}">
        <p14:creationId xmlns:p14="http://schemas.microsoft.com/office/powerpoint/2010/main" val="97022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471F26A-96E0-45DB-8028-294652F491DE}" type="slidenum">
              <a:rPr lang="en-US" smtClean="0"/>
              <a:t>‹#›</a:t>
            </a:fld>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2E028BA1-F04C-4C7D-B93E-1190899CD2C4}" type="datetimeFigureOut">
              <a:rPr lang="en-US" smtClean="0"/>
              <a:t>1/12/2024</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9" name="Picture 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886735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5" y="3187171"/>
            <a:ext cx="10210256" cy="1168400"/>
          </a:xfrm>
        </p:spPr>
        <p:txBody>
          <a:bodyPr anchor="t"/>
          <a:lstStyle>
            <a:lvl1pPr algn="l">
              <a:defRPr sz="4799" b="0" cap="all"/>
            </a:lvl1pPr>
          </a:lstStyle>
          <a:p>
            <a:r>
              <a:rPr lang="en-US"/>
              <a:t>Click to edit Master title style</a:t>
            </a:r>
            <a:endParaRPr lang="en-US" dirty="0"/>
          </a:p>
        </p:txBody>
      </p:sp>
      <p:sp>
        <p:nvSpPr>
          <p:cNvPr id="3" name="Text Placeholder 2"/>
          <p:cNvSpPr>
            <a:spLocks noGrp="1"/>
          </p:cNvSpPr>
          <p:nvPr>
            <p:ph type="body" idx="1"/>
          </p:nvPr>
        </p:nvSpPr>
        <p:spPr>
          <a:xfrm>
            <a:off x="962835" y="1553635"/>
            <a:ext cx="8178786" cy="1633539"/>
          </a:xfrm>
        </p:spPr>
        <p:txBody>
          <a:bodyPr anchor="b"/>
          <a:lstStyle>
            <a:lvl1pPr marL="0" indent="0">
              <a:buNone/>
              <a:defRPr sz="2699">
                <a:solidFill>
                  <a:srgbClr val="222222"/>
                </a:solidFill>
              </a:defRPr>
            </a:lvl1pPr>
            <a:lvl2pPr marL="609310" indent="0">
              <a:buNone/>
              <a:defRPr sz="2399">
                <a:solidFill>
                  <a:schemeClr val="tx1">
                    <a:tint val="75000"/>
                  </a:schemeClr>
                </a:solidFill>
              </a:defRPr>
            </a:lvl2pPr>
            <a:lvl3pPr marL="1218621" indent="0">
              <a:buNone/>
              <a:defRPr sz="2099">
                <a:solidFill>
                  <a:schemeClr val="tx1">
                    <a:tint val="75000"/>
                  </a:schemeClr>
                </a:solidFill>
              </a:defRPr>
            </a:lvl3pPr>
            <a:lvl4pPr marL="1827931" indent="0">
              <a:buNone/>
              <a:defRPr sz="1899">
                <a:solidFill>
                  <a:schemeClr val="tx1">
                    <a:tint val="75000"/>
                  </a:schemeClr>
                </a:solidFill>
              </a:defRPr>
            </a:lvl4pPr>
            <a:lvl5pPr marL="2437242" indent="0">
              <a:buNone/>
              <a:defRPr sz="1899">
                <a:solidFill>
                  <a:schemeClr val="tx1">
                    <a:tint val="75000"/>
                  </a:schemeClr>
                </a:solidFill>
              </a:defRPr>
            </a:lvl5pPr>
            <a:lvl6pPr marL="3046553" indent="0">
              <a:buNone/>
              <a:defRPr sz="1899">
                <a:solidFill>
                  <a:schemeClr val="tx1">
                    <a:tint val="75000"/>
                  </a:schemeClr>
                </a:solidFill>
              </a:defRPr>
            </a:lvl6pPr>
            <a:lvl7pPr marL="3655863" indent="0">
              <a:buNone/>
              <a:defRPr sz="1899">
                <a:solidFill>
                  <a:schemeClr val="tx1">
                    <a:tint val="75000"/>
                  </a:schemeClr>
                </a:solidFill>
              </a:defRPr>
            </a:lvl7pPr>
            <a:lvl8pPr marL="4265173" indent="0">
              <a:buNone/>
              <a:defRPr sz="1899">
                <a:solidFill>
                  <a:schemeClr val="tx1">
                    <a:tint val="75000"/>
                  </a:schemeClr>
                </a:solidFill>
              </a:defRPr>
            </a:lvl8pPr>
            <a:lvl9pPr marL="4874484" indent="0">
              <a:buNone/>
              <a:defRPr sz="1899">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471F26A-96E0-45DB-8028-294652F491DE}" type="slidenum">
              <a:rPr lang="en-US" smtClean="0"/>
              <a:t>‹#›</a:t>
            </a:fld>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2E028BA1-F04C-4C7D-B93E-1190899CD2C4}" type="datetimeFigureOut">
              <a:rPr lang="en-US" smtClean="0"/>
              <a:t>1/12/2024</a:t>
            </a:fld>
            <a:endParaRPr lang="en-US" dirty="0"/>
          </a:p>
        </p:txBody>
      </p:sp>
      <p:sp>
        <p:nvSpPr>
          <p:cNvPr id="9"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643002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536192"/>
            <a:ext cx="4875530" cy="4431307"/>
          </a:xfrm>
        </p:spPr>
        <p:txBody>
          <a:bodyPr/>
          <a:lstStyle>
            <a:lvl1pPr>
              <a:defRPr sz="3699"/>
            </a:lvl1pPr>
            <a:lvl2pPr>
              <a:defRPr sz="3199"/>
            </a:lvl2pPr>
            <a:lvl3pPr>
              <a:defRPr sz="2699"/>
            </a:lvl3pPr>
            <a:lvl4pPr>
              <a:defRPr sz="2399"/>
            </a:lvl4pPr>
            <a:lvl5pPr>
              <a:defRPr sz="2399"/>
            </a:lvl5pPr>
            <a:lvl6pPr>
              <a:defRPr sz="2399"/>
            </a:lvl6pPr>
            <a:lvl7pPr>
              <a:defRPr sz="2399"/>
            </a:lvl7pPr>
            <a:lvl8pPr>
              <a:defRPr sz="2399"/>
            </a:lvl8pPr>
            <a:lvl9pPr>
              <a:defRPr sz="23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1266" y="1536192"/>
            <a:ext cx="5383396" cy="4431307"/>
          </a:xfrm>
        </p:spPr>
        <p:txBody>
          <a:bodyPr/>
          <a:lstStyle>
            <a:lvl1pPr>
              <a:defRPr sz="3699"/>
            </a:lvl1pPr>
            <a:lvl2pPr>
              <a:defRPr sz="3199"/>
            </a:lvl2pPr>
            <a:lvl3pPr>
              <a:defRPr sz="2699"/>
            </a:lvl3pPr>
            <a:lvl4pPr>
              <a:defRPr sz="2399"/>
            </a:lvl4pPr>
            <a:lvl5pPr>
              <a:defRPr sz="2399"/>
            </a:lvl5pPr>
            <a:lvl6pPr>
              <a:defRPr sz="2399"/>
            </a:lvl6pPr>
            <a:lvl7pPr>
              <a:defRPr sz="2399"/>
            </a:lvl7pPr>
            <a:lvl8pPr>
              <a:defRPr sz="2399"/>
            </a:lvl8pPr>
            <a:lvl9pPr>
              <a:defRPr sz="23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471F26A-96E0-45DB-8028-294652F491DE}" type="slidenum">
              <a:rPr lang="en-US" smtClean="0"/>
              <a:t>‹#›</a:t>
            </a:fld>
            <a:endParaRPr lang="en-US" dirty="0"/>
          </a:p>
        </p:txBody>
      </p:sp>
      <p:sp>
        <p:nvSpPr>
          <p:cNvPr id="9" name="Date Placeholder 3"/>
          <p:cNvSpPr>
            <a:spLocks noGrp="1"/>
          </p:cNvSpPr>
          <p:nvPr>
            <p:ph type="dt" sz="half" idx="13"/>
          </p:nvPr>
        </p:nvSpPr>
        <p:spPr>
          <a:xfrm>
            <a:off x="10290330" y="6352707"/>
            <a:ext cx="984334" cy="365760"/>
          </a:xfrm>
          <a:prstGeom prst="rect">
            <a:avLst/>
          </a:prstGeom>
        </p:spPr>
        <p:txBody>
          <a:bodyPr anchor="ctr"/>
          <a:lstStyle>
            <a:lvl1pPr>
              <a:defRPr sz="1600">
                <a:solidFill>
                  <a:srgbClr val="88A7DF"/>
                </a:solidFill>
              </a:defRPr>
            </a:lvl1pPr>
          </a:lstStyle>
          <a:p>
            <a:fld id="{2E028BA1-F04C-4C7D-B93E-1190899CD2C4}" type="datetimeFigureOut">
              <a:rPr lang="en-US" smtClean="0"/>
              <a:t>1/12/2024</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2878891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2" y="1644605"/>
            <a:ext cx="5185460" cy="639763"/>
          </a:xfrm>
        </p:spPr>
        <p:txBody>
          <a:bodyPr anchor="b">
            <a:noAutofit/>
          </a:bodyPr>
          <a:lstStyle>
            <a:lvl1pPr marL="0" indent="0" algn="l">
              <a:buNone/>
              <a:defRPr sz="3699" b="0">
                <a:solidFill>
                  <a:schemeClr val="tx2"/>
                </a:solidFill>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Edit Master text styles</a:t>
            </a:r>
          </a:p>
        </p:txBody>
      </p:sp>
      <p:sp>
        <p:nvSpPr>
          <p:cNvPr id="4" name="Content Placeholder 3"/>
          <p:cNvSpPr>
            <a:spLocks noGrp="1"/>
          </p:cNvSpPr>
          <p:nvPr>
            <p:ph sz="half" idx="2"/>
          </p:nvPr>
        </p:nvSpPr>
        <p:spPr>
          <a:xfrm>
            <a:off x="609442" y="2408720"/>
            <a:ext cx="5185460" cy="3558783"/>
          </a:xfrm>
        </p:spPr>
        <p:txBody>
          <a:bodyPr/>
          <a:lstStyle>
            <a:lvl1pPr>
              <a:defRPr sz="3199"/>
            </a:lvl1pPr>
            <a:lvl2pPr>
              <a:defRPr sz="2699"/>
            </a:lvl2pPr>
            <a:lvl3pPr>
              <a:defRPr sz="2399"/>
            </a:lvl3pPr>
            <a:lvl4pPr>
              <a:defRPr sz="2099"/>
            </a:lvl4pPr>
            <a:lvl5pPr>
              <a:defRPr sz="2099"/>
            </a:lvl5pPr>
            <a:lvl6pPr>
              <a:defRPr sz="2099"/>
            </a:lvl6pPr>
            <a:lvl7pPr>
              <a:defRPr sz="2099"/>
            </a:lvl7pPr>
            <a:lvl8pPr>
              <a:defRPr sz="2099"/>
            </a:lvl8pPr>
            <a:lvl9pPr>
              <a:defRPr sz="20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7968" y="1644605"/>
            <a:ext cx="5383396" cy="639763"/>
          </a:xfrm>
        </p:spPr>
        <p:txBody>
          <a:bodyPr anchor="b">
            <a:noAutofit/>
          </a:bodyPr>
          <a:lstStyle>
            <a:lvl1pPr marL="0" indent="0" algn="l">
              <a:buNone/>
              <a:defRPr sz="3699" b="0">
                <a:solidFill>
                  <a:schemeClr val="tx2"/>
                </a:solidFill>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Edit Master text styles</a:t>
            </a:r>
          </a:p>
        </p:txBody>
      </p:sp>
      <p:sp>
        <p:nvSpPr>
          <p:cNvPr id="6" name="Content Placeholder 5"/>
          <p:cNvSpPr>
            <a:spLocks noGrp="1"/>
          </p:cNvSpPr>
          <p:nvPr>
            <p:ph sz="quarter" idx="4"/>
          </p:nvPr>
        </p:nvSpPr>
        <p:spPr>
          <a:xfrm>
            <a:off x="6307968" y="2408720"/>
            <a:ext cx="5383396" cy="3558783"/>
          </a:xfrm>
        </p:spPr>
        <p:txBody>
          <a:bodyPr/>
          <a:lstStyle>
            <a:lvl1pPr>
              <a:defRPr sz="3199"/>
            </a:lvl1pPr>
            <a:lvl2pPr>
              <a:defRPr sz="2699"/>
            </a:lvl2pPr>
            <a:lvl3pPr>
              <a:defRPr sz="2399"/>
            </a:lvl3pPr>
            <a:lvl4pPr>
              <a:defRPr sz="2099"/>
            </a:lvl4pPr>
            <a:lvl5pPr>
              <a:defRPr sz="2099"/>
            </a:lvl5pPr>
            <a:lvl6pPr>
              <a:defRPr sz="2099"/>
            </a:lvl6pPr>
            <a:lvl7pPr>
              <a:defRPr sz="2099"/>
            </a:lvl7pPr>
            <a:lvl8pPr>
              <a:defRPr sz="2099"/>
            </a:lvl8pPr>
            <a:lvl9pPr>
              <a:defRPr sz="20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471F26A-96E0-45DB-8028-294652F491DE}" type="slidenum">
              <a:rPr lang="en-US" smtClean="0"/>
              <a:t>‹#›</a:t>
            </a:fld>
            <a:endParaRPr lang="en-US" dirty="0"/>
          </a:p>
        </p:txBody>
      </p:sp>
      <p:sp>
        <p:nvSpPr>
          <p:cNvPr id="11" name="Date Placeholder 3"/>
          <p:cNvSpPr>
            <a:spLocks noGrp="1"/>
          </p:cNvSpPr>
          <p:nvPr>
            <p:ph type="dt" sz="half" idx="13"/>
          </p:nvPr>
        </p:nvSpPr>
        <p:spPr>
          <a:xfrm>
            <a:off x="10290330" y="6352707"/>
            <a:ext cx="984334" cy="365760"/>
          </a:xfrm>
          <a:prstGeom prst="rect">
            <a:avLst/>
          </a:prstGeom>
        </p:spPr>
        <p:txBody>
          <a:bodyPr anchor="ctr"/>
          <a:lstStyle>
            <a:lvl1pPr>
              <a:defRPr sz="1600">
                <a:solidFill>
                  <a:srgbClr val="88A7DF"/>
                </a:solidFill>
              </a:defRPr>
            </a:lvl1pPr>
          </a:lstStyle>
          <a:p>
            <a:fld id="{2E028BA1-F04C-4C7D-B93E-1190899CD2C4}" type="datetimeFigureOut">
              <a:rPr lang="en-US" smtClean="0"/>
              <a:t>1/12/2024</a:t>
            </a:fld>
            <a:endParaRPr lang="en-US" dirty="0"/>
          </a:p>
        </p:txBody>
      </p:sp>
      <p:sp>
        <p:nvSpPr>
          <p:cNvPr id="12" name="Footer Placeholder 4"/>
          <p:cNvSpPr>
            <a:spLocks noGrp="1"/>
          </p:cNvSpPr>
          <p:nvPr>
            <p:ph type="ftr" sz="quarter" idx="14"/>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5" name="Picture 1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3989598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471F26A-96E0-45DB-8028-294652F491DE}" type="slidenum">
              <a:rPr lang="en-US" smtClean="0"/>
              <a:t>‹#›</a:t>
            </a:fld>
            <a:endParaRPr lang="en-US" dirty="0"/>
          </a:p>
        </p:txBody>
      </p:sp>
      <p:sp>
        <p:nvSpPr>
          <p:cNvPr id="7"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2E028BA1-F04C-4C7D-B93E-1190899CD2C4}" type="datetimeFigureOut">
              <a:rPr lang="en-US" smtClean="0"/>
              <a:t>1/12/2024</a:t>
            </a:fld>
            <a:endParaRPr lang="en-US" dirty="0"/>
          </a:p>
        </p:txBody>
      </p:sp>
      <p:sp>
        <p:nvSpPr>
          <p:cNvPr id="8"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2022093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71F26A-96E0-45DB-8028-294652F491DE}" type="slidenum">
              <a:rPr lang="en-US" smtClean="0"/>
              <a:t>‹#›</a:t>
            </a:fld>
            <a:endParaRPr lang="en-US" dirty="0"/>
          </a:p>
        </p:txBody>
      </p:sp>
      <p:sp>
        <p:nvSpPr>
          <p:cNvPr id="6"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2E028BA1-F04C-4C7D-B93E-1190899CD2C4}" type="datetimeFigureOut">
              <a:rPr lang="en-US" smtClean="0"/>
              <a:t>1/12/2024</a:t>
            </a:fld>
            <a:endParaRPr lang="en-US" dirty="0"/>
          </a:p>
        </p:txBody>
      </p:sp>
      <p:sp>
        <p:nvSpPr>
          <p:cNvPr id="7"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0" name="Picture 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127838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295" y="631979"/>
            <a:ext cx="11084538" cy="968221"/>
          </a:xfrm>
        </p:spPr>
        <p:txBody>
          <a:bodyPr/>
          <a:lstStyle/>
          <a:p>
            <a:r>
              <a:rPr lang="en-US"/>
              <a:t>Click to edit Master title style</a:t>
            </a:r>
            <a:endParaRPr lang="en-US" dirty="0"/>
          </a:p>
        </p:txBody>
      </p:sp>
      <p:sp>
        <p:nvSpPr>
          <p:cNvPr id="3" name="Content Placeholder 2"/>
          <p:cNvSpPr>
            <a:spLocks noGrp="1"/>
          </p:cNvSpPr>
          <p:nvPr>
            <p:ph idx="1"/>
          </p:nvPr>
        </p:nvSpPr>
        <p:spPr>
          <a:xfrm>
            <a:off x="406295" y="1782763"/>
            <a:ext cx="11084538" cy="4367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1" name="Date Placeholder 3">
            <a:extLst>
              <a:ext uri="{FF2B5EF4-FFF2-40B4-BE49-F238E27FC236}">
                <a16:creationId xmlns:a16="http://schemas.microsoft.com/office/drawing/2014/main" id="{BAD1D623-0754-4BA6-B192-D52B0EF2462F}"/>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14EFC2A6-E404-4B25-BA2F-3354BE841FB0}" type="datetime1">
              <a:rPr lang="en-US" smtClean="0"/>
              <a:t>1/12/2024</a:t>
            </a:fld>
            <a:endParaRPr lang="en-US" dirty="0"/>
          </a:p>
        </p:txBody>
      </p:sp>
      <p:sp>
        <p:nvSpPr>
          <p:cNvPr id="12" name="Footer Placeholder 4">
            <a:extLst>
              <a:ext uri="{FF2B5EF4-FFF2-40B4-BE49-F238E27FC236}">
                <a16:creationId xmlns:a16="http://schemas.microsoft.com/office/drawing/2014/main" id="{A5EED783-F937-4BCD-9A48-7D9E45652F4D}"/>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4" name="Picture 3" descr="A black background with blue and red text&#10;&#10;Description automatically generated with low confidence">
            <a:extLst>
              <a:ext uri="{FF2B5EF4-FFF2-40B4-BE49-F238E27FC236}">
                <a16:creationId xmlns:a16="http://schemas.microsoft.com/office/drawing/2014/main" id="{9F337011-A275-ABB4-6DD4-DF65D79F1064}"/>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7" y="5495544"/>
            <a:ext cx="11352796" cy="594360"/>
          </a:xfrm>
        </p:spPr>
        <p:txBody>
          <a:bodyPr anchor="b"/>
          <a:lstStyle>
            <a:lvl1pPr algn="ctr">
              <a:defRPr sz="2899"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4471F26A-96E0-45DB-8028-294652F491DE}" type="slidenum">
              <a:rPr lang="en-US" smtClean="0"/>
              <a:t>‹#›</a:t>
            </a:fld>
            <a:endParaRPr lang="en-US" dirty="0"/>
          </a:p>
        </p:txBody>
      </p:sp>
      <p:sp>
        <p:nvSpPr>
          <p:cNvPr id="9" name="Content Placeholder 8"/>
          <p:cNvSpPr>
            <a:spLocks noGrp="1"/>
          </p:cNvSpPr>
          <p:nvPr>
            <p:ph sz="quarter" idx="13"/>
          </p:nvPr>
        </p:nvSpPr>
        <p:spPr>
          <a:xfrm>
            <a:off x="406296" y="381000"/>
            <a:ext cx="11352796"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2E028BA1-F04C-4C7D-B93E-1190899CD2C4}" type="datetimeFigureOut">
              <a:rPr lang="en-US" smtClean="0"/>
              <a:t>1/12/2024</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831536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2" y="5006830"/>
            <a:ext cx="11448015" cy="522557"/>
          </a:xfrm>
        </p:spPr>
        <p:txBody>
          <a:bodyPr anchor="b"/>
          <a:lstStyle>
            <a:lvl1pPr algn="ctr">
              <a:defRPr sz="2899"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 y="10327"/>
            <a:ext cx="12188825" cy="4913923"/>
          </a:xfrm>
        </p:spPr>
        <p:txBody>
          <a:bodyPr/>
          <a:lstStyle>
            <a:lvl1pPr marL="0" indent="0">
              <a:buNone/>
              <a:defRPr sz="4299"/>
            </a:lvl1pPr>
            <a:lvl2pPr marL="609310" indent="0">
              <a:buNone/>
              <a:defRPr sz="3699"/>
            </a:lvl2pPr>
            <a:lvl3pPr marL="1218621" indent="0">
              <a:buNone/>
              <a:defRPr sz="3199"/>
            </a:lvl3pPr>
            <a:lvl4pPr marL="1827931" indent="0">
              <a:buNone/>
              <a:defRPr sz="2699"/>
            </a:lvl4pPr>
            <a:lvl5pPr marL="2437242" indent="0">
              <a:buNone/>
              <a:defRPr sz="2699"/>
            </a:lvl5pPr>
            <a:lvl6pPr marL="3046553" indent="0">
              <a:buNone/>
              <a:defRPr sz="2699"/>
            </a:lvl6pPr>
            <a:lvl7pPr marL="3655863" indent="0">
              <a:buNone/>
              <a:defRPr sz="2699"/>
            </a:lvl7pPr>
            <a:lvl8pPr marL="4265173" indent="0">
              <a:buNone/>
              <a:defRPr sz="2699"/>
            </a:lvl8pPr>
            <a:lvl9pPr marL="4874484" indent="0">
              <a:buNone/>
              <a:defRPr sz="2699"/>
            </a:lvl9pPr>
          </a:lstStyle>
          <a:p>
            <a:r>
              <a:rPr lang="en-US" dirty="0"/>
              <a:t>Click icon to add picture</a:t>
            </a:r>
          </a:p>
        </p:txBody>
      </p:sp>
      <p:sp>
        <p:nvSpPr>
          <p:cNvPr id="4" name="Text Placeholder 3"/>
          <p:cNvSpPr>
            <a:spLocks noGrp="1"/>
          </p:cNvSpPr>
          <p:nvPr>
            <p:ph type="body" sz="half" idx="2"/>
          </p:nvPr>
        </p:nvSpPr>
        <p:spPr>
          <a:xfrm>
            <a:off x="402232" y="5607553"/>
            <a:ext cx="11448015" cy="538395"/>
          </a:xfrm>
        </p:spPr>
        <p:txBody>
          <a:bodyPr>
            <a:normAutofit/>
          </a:bodyPr>
          <a:lstStyle>
            <a:lvl1pPr marL="0" indent="0" algn="ctr">
              <a:buNone/>
              <a:defRPr sz="2099"/>
            </a:lvl1pPr>
            <a:lvl2pPr marL="609310" indent="0">
              <a:buNone/>
              <a:defRPr sz="1600"/>
            </a:lvl2pPr>
            <a:lvl3pPr marL="1218621" indent="0">
              <a:buNone/>
              <a:defRPr sz="1300"/>
            </a:lvl3pPr>
            <a:lvl4pPr marL="1827931" indent="0">
              <a:buNone/>
              <a:defRPr sz="1200"/>
            </a:lvl4pPr>
            <a:lvl5pPr marL="2437242" indent="0">
              <a:buNone/>
              <a:defRPr sz="1200"/>
            </a:lvl5pPr>
            <a:lvl6pPr marL="3046553" indent="0">
              <a:buNone/>
              <a:defRPr sz="1200"/>
            </a:lvl6pPr>
            <a:lvl7pPr marL="3655863" indent="0">
              <a:buNone/>
              <a:defRPr sz="1200"/>
            </a:lvl7pPr>
            <a:lvl8pPr marL="4265173" indent="0">
              <a:buNone/>
              <a:defRPr sz="1200"/>
            </a:lvl8pPr>
            <a:lvl9pPr marL="4874484" indent="0">
              <a:buNone/>
              <a:defRPr sz="1200"/>
            </a:lvl9pPr>
          </a:lstStyle>
          <a:p>
            <a:pPr lvl="0"/>
            <a:r>
              <a:rPr lang="en-US"/>
              <a:t>Edit Master text styles</a:t>
            </a:r>
          </a:p>
        </p:txBody>
      </p:sp>
      <p:sp>
        <p:nvSpPr>
          <p:cNvPr id="9" name="Slide Number Placeholder 8"/>
          <p:cNvSpPr>
            <a:spLocks noGrp="1"/>
          </p:cNvSpPr>
          <p:nvPr>
            <p:ph type="sldNum" sz="quarter" idx="11"/>
          </p:nvPr>
        </p:nvSpPr>
        <p:spPr/>
        <p:txBody>
          <a:bodyPr/>
          <a:lstStyle/>
          <a:p>
            <a:fld id="{4471F26A-96E0-45DB-8028-294652F491DE}" type="slidenum">
              <a:rPr lang="en-US" smtClean="0"/>
              <a:t>‹#›</a:t>
            </a:fld>
            <a:endParaRPr lang="en-US" dirty="0"/>
          </a:p>
        </p:txBody>
      </p:sp>
      <p:sp>
        <p:nvSpPr>
          <p:cNvPr id="10" name="Date Placeholder 3"/>
          <p:cNvSpPr>
            <a:spLocks noGrp="1"/>
          </p:cNvSpPr>
          <p:nvPr>
            <p:ph type="dt" sz="half" idx="12"/>
          </p:nvPr>
        </p:nvSpPr>
        <p:spPr>
          <a:xfrm>
            <a:off x="10290330" y="6352707"/>
            <a:ext cx="984334" cy="365760"/>
          </a:xfrm>
          <a:prstGeom prst="rect">
            <a:avLst/>
          </a:prstGeom>
        </p:spPr>
        <p:txBody>
          <a:bodyPr anchor="ctr"/>
          <a:lstStyle>
            <a:lvl1pPr>
              <a:defRPr sz="1600">
                <a:solidFill>
                  <a:srgbClr val="88A7DF"/>
                </a:solidFill>
              </a:defRPr>
            </a:lvl1pPr>
          </a:lstStyle>
          <a:p>
            <a:fld id="{2E028BA1-F04C-4C7D-B93E-1190899CD2C4}" type="datetimeFigureOut">
              <a:rPr lang="en-US" smtClean="0"/>
              <a:t>1/12/2024</a:t>
            </a:fld>
            <a:endParaRPr lang="en-US" dirty="0"/>
          </a:p>
        </p:txBody>
      </p:sp>
      <p:sp>
        <p:nvSpPr>
          <p:cNvPr id="11"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1979476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4639"/>
            <a:ext cx="10969943" cy="1143000"/>
          </a:xfrm>
          <a:prstGeom prst="rect">
            <a:avLst/>
          </a:prstGeom>
        </p:spPr>
        <p:txBody>
          <a:bodyPr anchor="b" anchorCtr="0"/>
          <a:lstStyle>
            <a:lvl1pPr algn="l">
              <a:lnSpc>
                <a:spcPts val="3999"/>
              </a:lnSpc>
              <a:defRPr sz="3732"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20"/>
            <a:ext cx="12188825" cy="179165"/>
          </a:xfrm>
          <a:prstGeom prst="rect">
            <a:avLst/>
          </a:prstGeom>
        </p:spPr>
      </p:pic>
      <p:sp>
        <p:nvSpPr>
          <p:cNvPr id="6" name="Text Placeholder 7"/>
          <p:cNvSpPr>
            <a:spLocks noGrp="1"/>
          </p:cNvSpPr>
          <p:nvPr>
            <p:ph type="body" sz="quarter" idx="10"/>
          </p:nvPr>
        </p:nvSpPr>
        <p:spPr>
          <a:xfrm>
            <a:off x="609441" y="1545167"/>
            <a:ext cx="10969943" cy="4455584"/>
          </a:xfrm>
        </p:spPr>
        <p:txBody>
          <a:bodyPr/>
          <a:lstStyle>
            <a:lvl1pPr marL="457052" indent="-457052">
              <a:buClr>
                <a:srgbClr val="006A71"/>
              </a:buClr>
              <a:buFont typeface="Wingdings" panose="05000000000000000000" pitchFamily="2" charset="2"/>
              <a:buChar char="§"/>
              <a:defRPr sz="2666">
                <a:solidFill>
                  <a:schemeClr val="accent4">
                    <a:lumMod val="75000"/>
                  </a:schemeClr>
                </a:solidFill>
              </a:defRPr>
            </a:lvl1pPr>
            <a:lvl2pPr>
              <a:buClr>
                <a:srgbClr val="9A4E9E"/>
              </a:buClr>
              <a:defRPr sz="2666">
                <a:solidFill>
                  <a:schemeClr val="accent4">
                    <a:lumMod val="75000"/>
                  </a:schemeClr>
                </a:solidFill>
              </a:defRPr>
            </a:lvl2pPr>
            <a:lvl3pPr>
              <a:buClr>
                <a:srgbClr val="C00000"/>
              </a:buClr>
              <a:defRPr sz="2666">
                <a:solidFill>
                  <a:schemeClr val="accent4">
                    <a:lumMod val="75000"/>
                  </a:schemeClr>
                </a:solidFill>
              </a:defRPr>
            </a:lvl3pPr>
            <a:lvl4pPr>
              <a:defRPr sz="2666">
                <a:solidFill>
                  <a:schemeClr val="accent4">
                    <a:lumMod val="75000"/>
                  </a:schemeClr>
                </a:solidFill>
              </a:defRPr>
            </a:lvl4pPr>
            <a:lvl5pPr>
              <a:defRPr sz="2666">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12188825"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76" y="6023492"/>
            <a:ext cx="1186807" cy="689872"/>
          </a:xfrm>
          <a:prstGeom prst="rect">
            <a:avLst/>
          </a:prstGeom>
        </p:spPr>
      </p:pic>
    </p:spTree>
    <p:extLst>
      <p:ext uri="{BB962C8B-B14F-4D97-AF65-F5344CB8AC3E}">
        <p14:creationId xmlns:p14="http://schemas.microsoft.com/office/powerpoint/2010/main" val="40633745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6295" y="3187171"/>
            <a:ext cx="1021025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406295" y="1553633"/>
            <a:ext cx="817878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1" name="Date Placeholder 3">
            <a:extLst>
              <a:ext uri="{FF2B5EF4-FFF2-40B4-BE49-F238E27FC236}">
                <a16:creationId xmlns:a16="http://schemas.microsoft.com/office/drawing/2014/main" id="{A3A9B6BA-C350-46AD-85A4-4883BEB2F957}"/>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5A02359C-F8FE-46DE-BC41-6E6B92641EAE}" type="datetime1">
              <a:rPr lang="en-US" smtClean="0"/>
              <a:t>1/12/2024</a:t>
            </a:fld>
            <a:endParaRPr lang="en-US" dirty="0"/>
          </a:p>
        </p:txBody>
      </p:sp>
      <p:sp>
        <p:nvSpPr>
          <p:cNvPr id="13" name="Footer Placeholder 4">
            <a:extLst>
              <a:ext uri="{FF2B5EF4-FFF2-40B4-BE49-F238E27FC236}">
                <a16:creationId xmlns:a16="http://schemas.microsoft.com/office/drawing/2014/main" id="{4399D467-4F4F-4254-9D07-52B7A7397F50}"/>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4" name="Picture 3" descr="A black background with blue and red text&#10;&#10;Description automatically generated with low confidence">
            <a:extLst>
              <a:ext uri="{FF2B5EF4-FFF2-40B4-BE49-F238E27FC236}">
                <a16:creationId xmlns:a16="http://schemas.microsoft.com/office/drawing/2014/main" id="{2ED31168-1DD1-6C04-89CB-10881CFA0FF2}"/>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296" y="630316"/>
            <a:ext cx="11084538" cy="78565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295" y="1534529"/>
            <a:ext cx="487553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88120" y="1534529"/>
            <a:ext cx="5383396"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2" name="Date Placeholder 3">
            <a:extLst>
              <a:ext uri="{FF2B5EF4-FFF2-40B4-BE49-F238E27FC236}">
                <a16:creationId xmlns:a16="http://schemas.microsoft.com/office/drawing/2014/main" id="{E9CB312D-25FE-4A62-A3D9-6C0894C308D5}"/>
              </a:ext>
            </a:extLst>
          </p:cNvPr>
          <p:cNvSpPr>
            <a:spLocks noGrp="1"/>
          </p:cNvSpPr>
          <p:nvPr>
            <p:ph type="dt" sz="half" idx="13"/>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0F932696-4B17-4023-8C90-54A955E7F616}" type="datetime1">
              <a:rPr lang="en-US" smtClean="0"/>
              <a:t>1/12/2024</a:t>
            </a:fld>
            <a:endParaRPr lang="en-US" dirty="0"/>
          </a:p>
        </p:txBody>
      </p:sp>
      <p:sp>
        <p:nvSpPr>
          <p:cNvPr id="14" name="Footer Placeholder 4">
            <a:extLst>
              <a:ext uri="{FF2B5EF4-FFF2-40B4-BE49-F238E27FC236}">
                <a16:creationId xmlns:a16="http://schemas.microsoft.com/office/drawing/2014/main" id="{421F1F7D-DD37-4AEA-A800-2BF62C3C96E3}"/>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5" name="Picture 4" descr="A black background with blue and red text&#10;&#10;Description automatically generated with low confidence">
            <a:extLst>
              <a:ext uri="{FF2B5EF4-FFF2-40B4-BE49-F238E27FC236}">
                <a16:creationId xmlns:a16="http://schemas.microsoft.com/office/drawing/2014/main" id="{CBFABC3A-A478-18AD-D216-9DEB423268A7}"/>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3680" y="623667"/>
            <a:ext cx="11084538" cy="639764"/>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03679" y="1852634"/>
            <a:ext cx="5185460"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403679" y="2616749"/>
            <a:ext cx="5185460"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2206" y="1852634"/>
            <a:ext cx="5383396"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02206" y="2616749"/>
            <a:ext cx="5383396"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4" name="Date Placeholder 3">
            <a:extLst>
              <a:ext uri="{FF2B5EF4-FFF2-40B4-BE49-F238E27FC236}">
                <a16:creationId xmlns:a16="http://schemas.microsoft.com/office/drawing/2014/main" id="{7102EE47-6571-44F7-A46E-62B08CB3AE86}"/>
              </a:ext>
            </a:extLst>
          </p:cNvPr>
          <p:cNvSpPr>
            <a:spLocks noGrp="1"/>
          </p:cNvSpPr>
          <p:nvPr>
            <p:ph type="dt" sz="half" idx="13"/>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7893E8DE-12AA-4C25-A832-DA4E5C2B8620}" type="datetime1">
              <a:rPr lang="en-US" smtClean="0"/>
              <a:t>1/12/2024</a:t>
            </a:fld>
            <a:endParaRPr lang="en-US" dirty="0"/>
          </a:p>
        </p:txBody>
      </p:sp>
      <p:sp>
        <p:nvSpPr>
          <p:cNvPr id="16" name="Footer Placeholder 4">
            <a:extLst>
              <a:ext uri="{FF2B5EF4-FFF2-40B4-BE49-F238E27FC236}">
                <a16:creationId xmlns:a16="http://schemas.microsoft.com/office/drawing/2014/main" id="{A763E0D4-1842-4556-ACAA-98A89E4780F0}"/>
              </a:ext>
            </a:extLst>
          </p:cNvPr>
          <p:cNvSpPr>
            <a:spLocks noGrp="1"/>
          </p:cNvSpPr>
          <p:nvPr>
            <p:ph type="ftr" sz="quarter" idx="14"/>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7" name="Picture 6" descr="A black background with blue and red text&#10;&#10;Description automatically generated with low confidence">
            <a:extLst>
              <a:ext uri="{FF2B5EF4-FFF2-40B4-BE49-F238E27FC236}">
                <a16:creationId xmlns:a16="http://schemas.microsoft.com/office/drawing/2014/main" id="{98440619-97FD-82BC-C8F0-AA5686F8BFAB}"/>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2" y="631979"/>
            <a:ext cx="11084538" cy="785659"/>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0" name="Date Placeholder 3">
            <a:extLst>
              <a:ext uri="{FF2B5EF4-FFF2-40B4-BE49-F238E27FC236}">
                <a16:creationId xmlns:a16="http://schemas.microsoft.com/office/drawing/2014/main" id="{8ACF0D13-FC1F-4B3C-AAA2-BBB608651DB9}"/>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F466C5B-FCB1-48E4-8A80-A5C793FD3513}" type="datetime1">
              <a:rPr lang="en-US" smtClean="0"/>
              <a:t>1/12/2024</a:t>
            </a:fld>
            <a:endParaRPr lang="en-US" dirty="0"/>
          </a:p>
        </p:txBody>
      </p:sp>
      <p:sp>
        <p:nvSpPr>
          <p:cNvPr id="12" name="Footer Placeholder 4">
            <a:extLst>
              <a:ext uri="{FF2B5EF4-FFF2-40B4-BE49-F238E27FC236}">
                <a16:creationId xmlns:a16="http://schemas.microsoft.com/office/drawing/2014/main" id="{DD2EE392-EB8F-42BE-8510-F6AAF13B0696}"/>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3" name="Picture 2" descr="A black background with blue and red text&#10;&#10;Description automatically generated with low confidence">
            <a:extLst>
              <a:ext uri="{FF2B5EF4-FFF2-40B4-BE49-F238E27FC236}">
                <a16:creationId xmlns:a16="http://schemas.microsoft.com/office/drawing/2014/main" id="{1983ECE0-5218-47EA-0260-AAE96701A233}"/>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9" name="Date Placeholder 3">
            <a:extLst>
              <a:ext uri="{FF2B5EF4-FFF2-40B4-BE49-F238E27FC236}">
                <a16:creationId xmlns:a16="http://schemas.microsoft.com/office/drawing/2014/main" id="{E715D2B7-69D6-4060-94BD-F8D3E0BB66FF}"/>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597AEF84-7279-43C9-8B37-3CBDC3887EC4}" type="datetime1">
              <a:rPr lang="en-US" smtClean="0"/>
              <a:t>1/12/2024</a:t>
            </a:fld>
            <a:endParaRPr lang="en-US" dirty="0"/>
          </a:p>
        </p:txBody>
      </p:sp>
      <p:sp>
        <p:nvSpPr>
          <p:cNvPr id="11" name="Footer Placeholder 4">
            <a:extLst>
              <a:ext uri="{FF2B5EF4-FFF2-40B4-BE49-F238E27FC236}">
                <a16:creationId xmlns:a16="http://schemas.microsoft.com/office/drawing/2014/main" id="{91FE8E16-7195-49E0-B42C-ED7D5BB12E88}"/>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A0E84AEF-2445-E35E-657E-CC338CC22438}"/>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6" y="5495544"/>
            <a:ext cx="11352796" cy="594360"/>
          </a:xfrm>
        </p:spPr>
        <p:txBody>
          <a:bodyPr anchor="b"/>
          <a:lstStyle>
            <a:lvl1pPr algn="ctr">
              <a:defRPr sz="29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295" y="631980"/>
            <a:ext cx="11352796" cy="4691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3" name="Date Placeholder 3">
            <a:extLst>
              <a:ext uri="{FF2B5EF4-FFF2-40B4-BE49-F238E27FC236}">
                <a16:creationId xmlns:a16="http://schemas.microsoft.com/office/drawing/2014/main" id="{37DBA1B4-FF42-445C-BE51-C0E213C52B41}"/>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7FECC2D-E9BC-463A-816B-E29E58AC1F0F}" type="datetime1">
              <a:rPr lang="en-US" smtClean="0"/>
              <a:t>1/12/2024</a:t>
            </a:fld>
            <a:endParaRPr lang="en-US" dirty="0"/>
          </a:p>
        </p:txBody>
      </p:sp>
      <p:sp>
        <p:nvSpPr>
          <p:cNvPr id="14" name="Footer Placeholder 4">
            <a:extLst>
              <a:ext uri="{FF2B5EF4-FFF2-40B4-BE49-F238E27FC236}">
                <a16:creationId xmlns:a16="http://schemas.microsoft.com/office/drawing/2014/main" id="{6C2E68F3-E9B6-4B89-AE2A-8B28C80C3191}"/>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3" name="Picture 2" descr="A black background with blue and red text&#10;&#10;Description automatically generated with low confidence">
            <a:extLst>
              <a:ext uri="{FF2B5EF4-FFF2-40B4-BE49-F238E27FC236}">
                <a16:creationId xmlns:a16="http://schemas.microsoft.com/office/drawing/2014/main" id="{DAC6B4CE-06D3-5B5C-CD50-230C586136B4}"/>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1" y="5006828"/>
            <a:ext cx="11448015" cy="522557"/>
          </a:xfrm>
        </p:spPr>
        <p:txBody>
          <a:bodyPr anchor="b"/>
          <a:lstStyle>
            <a:lvl1pPr algn="ctr">
              <a:defRPr sz="29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10146"/>
            <a:ext cx="12188825" cy="4214102"/>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lang="en-US" dirty="0"/>
          </a:p>
        </p:txBody>
      </p:sp>
      <p:sp>
        <p:nvSpPr>
          <p:cNvPr id="4" name="Text Placeholder 3"/>
          <p:cNvSpPr>
            <a:spLocks noGrp="1"/>
          </p:cNvSpPr>
          <p:nvPr>
            <p:ph type="body" sz="half" idx="2"/>
          </p:nvPr>
        </p:nvSpPr>
        <p:spPr>
          <a:xfrm>
            <a:off x="402231" y="5607551"/>
            <a:ext cx="11448015"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4" name="Date Placeholder 3">
            <a:extLst>
              <a:ext uri="{FF2B5EF4-FFF2-40B4-BE49-F238E27FC236}">
                <a16:creationId xmlns:a16="http://schemas.microsoft.com/office/drawing/2014/main" id="{98648971-689F-46E8-852C-77D96019BF38}"/>
              </a:ext>
            </a:extLst>
          </p:cNvPr>
          <p:cNvSpPr>
            <a:spLocks noGrp="1"/>
          </p:cNvSpPr>
          <p:nvPr>
            <p:ph type="dt" sz="half" idx="1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483A2B3-B317-4623-ACA7-FEE249A1D36F}" type="datetime1">
              <a:rPr lang="en-US" smtClean="0"/>
              <a:t>1/12/2024</a:t>
            </a:fld>
            <a:endParaRPr lang="en-US" dirty="0"/>
          </a:p>
        </p:txBody>
      </p:sp>
      <p:sp>
        <p:nvSpPr>
          <p:cNvPr id="15" name="Footer Placeholder 4">
            <a:extLst>
              <a:ext uri="{FF2B5EF4-FFF2-40B4-BE49-F238E27FC236}">
                <a16:creationId xmlns:a16="http://schemas.microsoft.com/office/drawing/2014/main" id="{C646D5F0-85EF-4896-A272-C0835593898A}"/>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5" name="Picture 4" descr="A black background with blue and red text&#10;&#10;Description automatically generated with low confidence">
            <a:extLst>
              <a:ext uri="{FF2B5EF4-FFF2-40B4-BE49-F238E27FC236}">
                <a16:creationId xmlns:a16="http://schemas.microsoft.com/office/drawing/2014/main" id="{FD97376E-448F-4123-BB96-C8A2AF7E58E8}"/>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4">
            <a:extLst>
              <a:ext uri="{28A0092B-C50C-407E-A947-70E740481C1C}">
                <a14:useLocalDpi xmlns:a14="http://schemas.microsoft.com/office/drawing/2010/main" val="0"/>
              </a:ext>
            </a:extLst>
          </a:blip>
          <a:srcRect l="22457" t="32317" r="11115"/>
          <a:stretch/>
        </p:blipFill>
        <p:spPr>
          <a:xfrm>
            <a:off x="2" y="1"/>
            <a:ext cx="12188824" cy="6197487"/>
          </a:xfrm>
          <a:prstGeom prst="rect">
            <a:avLst/>
          </a:prstGeom>
        </p:spPr>
      </p:pic>
      <p:sp>
        <p:nvSpPr>
          <p:cNvPr id="7" name="Rectangle 6"/>
          <p:cNvSpPr/>
          <p:nvPr userDrawn="1"/>
        </p:nvSpPr>
        <p:spPr>
          <a:xfrm>
            <a:off x="3" y="6223069"/>
            <a:ext cx="12188824"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2" name="Title Placeholder 1"/>
          <p:cNvSpPr>
            <a:spLocks noGrp="1"/>
          </p:cNvSpPr>
          <p:nvPr>
            <p:ph type="title"/>
          </p:nvPr>
        </p:nvSpPr>
        <p:spPr>
          <a:xfrm>
            <a:off x="609442" y="274639"/>
            <a:ext cx="11084538"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442" y="1600201"/>
            <a:ext cx="11084538" cy="436729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4663" y="6223069"/>
            <a:ext cx="914162"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11372755" y="6305883"/>
            <a:ext cx="73133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0727AB48-0AFD-43EF-A301-45415F14EE5A}" type="datetime1">
              <a:rPr lang="en-US" smtClean="0"/>
              <a:t>1/12/2024</a:t>
            </a:fld>
            <a:endParaRPr lang="en-US" dirty="0"/>
          </a:p>
        </p:txBody>
      </p:sp>
      <p:sp>
        <p:nvSpPr>
          <p:cNvPr id="16" name="Footer Placeholder 4"/>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12" name="Picture 11" descr="A picture containing light, dark&#10;&#10;Description automatically generated">
            <a:extLst>
              <a:ext uri="{FF2B5EF4-FFF2-40B4-BE49-F238E27FC236}">
                <a16:creationId xmlns:a16="http://schemas.microsoft.com/office/drawing/2014/main" id="{23C31B1F-EF8C-4A0C-89C0-B2D3B03BE59D}"/>
              </a:ext>
            </a:extLst>
          </p:cNvPr>
          <p:cNvPicPr>
            <a:picLocks noChangeAspect="1"/>
          </p:cNvPicPr>
          <p:nvPr userDrawn="1"/>
        </p:nvPicPr>
        <p:blipFill>
          <a:blip r:embed="rId15">
            <a:alphaModFix amt="50000"/>
          </a:blip>
          <a:stretch>
            <a:fillRect/>
          </a:stretch>
        </p:blipFill>
        <p:spPr>
          <a:xfrm>
            <a:off x="-297391" y="-25580"/>
            <a:ext cx="15164098" cy="838181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2" cstate="print">
            <a:extLst>
              <a:ext uri="{28A0092B-C50C-407E-A947-70E740481C1C}">
                <a14:useLocalDpi xmlns:a14="http://schemas.microsoft.com/office/drawing/2010/main" val="0"/>
              </a:ext>
            </a:extLst>
          </a:blip>
          <a:srcRect l="22457" t="32317" r="11115"/>
          <a:stretch/>
        </p:blipFill>
        <p:spPr>
          <a:xfrm>
            <a:off x="2" y="3"/>
            <a:ext cx="12188824" cy="6197487"/>
          </a:xfrm>
          <a:prstGeom prst="rect">
            <a:avLst/>
          </a:prstGeom>
        </p:spPr>
      </p:pic>
      <p:sp>
        <p:nvSpPr>
          <p:cNvPr id="7" name="Rectangle 6"/>
          <p:cNvSpPr/>
          <p:nvPr/>
        </p:nvSpPr>
        <p:spPr>
          <a:xfrm>
            <a:off x="3" y="6223069"/>
            <a:ext cx="12188824"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lang="en-US" sz="1799" dirty="0"/>
          </a:p>
        </p:txBody>
      </p:sp>
      <p:sp>
        <p:nvSpPr>
          <p:cNvPr id="2" name="Title Placeholder 1"/>
          <p:cNvSpPr>
            <a:spLocks noGrp="1"/>
          </p:cNvSpPr>
          <p:nvPr>
            <p:ph type="title"/>
          </p:nvPr>
        </p:nvSpPr>
        <p:spPr>
          <a:xfrm>
            <a:off x="609443" y="274639"/>
            <a:ext cx="11084538"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443" y="1600203"/>
            <a:ext cx="11084538" cy="4367299"/>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4663" y="6223069"/>
            <a:ext cx="914162"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lang="en-US" sz="1799" dirty="0">
              <a:solidFill>
                <a:schemeClr val="accent6"/>
              </a:solidFill>
            </a:endParaRPr>
          </a:p>
        </p:txBody>
      </p:sp>
      <p:sp>
        <p:nvSpPr>
          <p:cNvPr id="6" name="Slide Number Placeholder 5"/>
          <p:cNvSpPr>
            <a:spLocks noGrp="1"/>
          </p:cNvSpPr>
          <p:nvPr>
            <p:ph type="sldNum" sz="quarter" idx="4"/>
          </p:nvPr>
        </p:nvSpPr>
        <p:spPr>
          <a:xfrm>
            <a:off x="11372755" y="6305883"/>
            <a:ext cx="731330" cy="396240"/>
          </a:xfrm>
          <a:prstGeom prst="bracketPair">
            <a:avLst>
              <a:gd name="adj" fmla="val 17949"/>
            </a:avLst>
          </a:prstGeom>
          <a:ln w="19050">
            <a:solidFill>
              <a:srgbClr val="FFFFFF"/>
            </a:solidFill>
          </a:ln>
        </p:spPr>
        <p:txBody>
          <a:bodyPr vert="horz" lIns="0" tIns="0" rIns="0" bIns="0" rtlCol="0" anchor="ctr"/>
          <a:lstStyle>
            <a:lvl1pPr algn="ctr">
              <a:defRPr sz="2399">
                <a:solidFill>
                  <a:schemeClr val="bg1"/>
                </a:solidFill>
              </a:defRPr>
            </a:lvl1pPr>
          </a:lstStyle>
          <a:p>
            <a:fld id="{4471F26A-96E0-45DB-8028-294652F491DE}" type="slidenum">
              <a:rPr lang="en-US" smtClean="0"/>
              <a:t>‹#›</a:t>
            </a:fld>
            <a:endParaRPr lang="en-US" dirty="0"/>
          </a:p>
        </p:txBody>
      </p:sp>
      <p:sp>
        <p:nvSpPr>
          <p:cNvPr id="15" name="Date Placeholder 3"/>
          <p:cNvSpPr>
            <a:spLocks noGrp="1"/>
          </p:cNvSpPr>
          <p:nvPr>
            <p:ph type="dt" sz="half" idx="2"/>
          </p:nvPr>
        </p:nvSpPr>
        <p:spPr>
          <a:xfrm>
            <a:off x="10290330" y="6352707"/>
            <a:ext cx="984334" cy="365760"/>
          </a:xfrm>
          <a:prstGeom prst="rect">
            <a:avLst/>
          </a:prstGeom>
        </p:spPr>
        <p:txBody>
          <a:bodyPr lIns="121899" tIns="60949" rIns="121899" bIns="60949" anchor="ctr"/>
          <a:lstStyle>
            <a:lvl1pPr>
              <a:defRPr sz="1600">
                <a:solidFill>
                  <a:srgbClr val="88A7DF"/>
                </a:solidFill>
              </a:defRPr>
            </a:lvl1pPr>
          </a:lstStyle>
          <a:p>
            <a:fld id="{2E028BA1-F04C-4C7D-B93E-1190899CD2C4}" type="datetimeFigureOut">
              <a:rPr lang="en-US" smtClean="0"/>
              <a:t>1/12/2024</a:t>
            </a:fld>
            <a:endParaRPr lang="en-US" dirty="0"/>
          </a:p>
        </p:txBody>
      </p:sp>
      <p:sp>
        <p:nvSpPr>
          <p:cNvPr id="16" name="Footer Placeholder 4"/>
          <p:cNvSpPr>
            <a:spLocks noGrp="1"/>
          </p:cNvSpPr>
          <p:nvPr>
            <p:ph type="ftr" sz="quarter" idx="3"/>
          </p:nvPr>
        </p:nvSpPr>
        <p:spPr>
          <a:xfrm>
            <a:off x="4468781" y="6352707"/>
            <a:ext cx="5821548"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13552805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xStyles>
    <p:titleStyle>
      <a:lvl1pPr algn="l" defTabSz="1218621" rtl="0" eaLnBrk="1" latinLnBrk="0" hangingPunct="1">
        <a:spcBef>
          <a:spcPct val="0"/>
        </a:spcBef>
        <a:buNone/>
        <a:defRPr sz="5298" b="0" i="0" kern="1200" cap="none" spc="-133" baseline="0">
          <a:ln>
            <a:noFill/>
          </a:ln>
          <a:solidFill>
            <a:schemeClr val="accent6"/>
          </a:solidFill>
          <a:effectLst/>
          <a:latin typeface="+mj-lt"/>
          <a:ea typeface="+mj-ea"/>
          <a:cs typeface="ITC Avant Garde Std Md"/>
        </a:defRPr>
      </a:lvl1pPr>
    </p:titleStyle>
    <p:bodyStyle>
      <a:lvl1pPr marL="456983" indent="-304656" algn="l" defTabSz="1218621" rtl="0" eaLnBrk="1" latinLnBrk="0" hangingPunct="1">
        <a:spcBef>
          <a:spcPct val="20000"/>
        </a:spcBef>
        <a:buClr>
          <a:schemeClr val="accent6"/>
        </a:buClr>
        <a:buFont typeface="Wingdings" charset="2"/>
        <a:buChar char="§"/>
        <a:defRPr sz="3199" b="0" i="0" kern="1200">
          <a:solidFill>
            <a:schemeClr val="tx1"/>
          </a:solidFill>
          <a:latin typeface="+mn-lt"/>
          <a:ea typeface="+mn-ea"/>
          <a:cs typeface="ITC Avant Garde Std Md"/>
        </a:defRPr>
      </a:lvl1pPr>
      <a:lvl2pPr marL="853035" indent="-304656" algn="l" defTabSz="1218621" rtl="0" eaLnBrk="1" latinLnBrk="0" hangingPunct="1">
        <a:spcBef>
          <a:spcPct val="20000"/>
        </a:spcBef>
        <a:buClr>
          <a:schemeClr val="accent6"/>
        </a:buClr>
        <a:buFont typeface="Wingdings" charset="2"/>
        <a:buChar char="§"/>
        <a:defRPr sz="2899" b="0" i="0" kern="1200">
          <a:solidFill>
            <a:schemeClr val="tx1"/>
          </a:solidFill>
          <a:latin typeface="+mn-lt"/>
          <a:ea typeface="+mn-ea"/>
          <a:cs typeface="ITC Avant Garde Std Md"/>
        </a:defRPr>
      </a:lvl2pPr>
      <a:lvl3pPr marL="1340483" indent="-304656" algn="l" defTabSz="1218621" rtl="0" eaLnBrk="1" latinLnBrk="0" hangingPunct="1">
        <a:spcBef>
          <a:spcPct val="20000"/>
        </a:spcBef>
        <a:buClr>
          <a:schemeClr val="accent6"/>
        </a:buClr>
        <a:buFont typeface="Wingdings" charset="2"/>
        <a:buChar char="§"/>
        <a:defRPr sz="2699" b="0" i="0" kern="1200">
          <a:solidFill>
            <a:schemeClr val="tx1"/>
          </a:solidFill>
          <a:latin typeface="+mn-lt"/>
          <a:ea typeface="+mn-ea"/>
          <a:cs typeface="ITC Avant Garde Std Md"/>
        </a:defRPr>
      </a:lvl3pPr>
      <a:lvl4pPr marL="1706069" indent="-304656" algn="l" defTabSz="1218621" rtl="0" eaLnBrk="1" latinLnBrk="0" hangingPunct="1">
        <a:spcBef>
          <a:spcPct val="20000"/>
        </a:spcBef>
        <a:buClr>
          <a:schemeClr val="accent6"/>
        </a:buClr>
        <a:buFont typeface="Wingdings" charset="2"/>
        <a:buChar char="§"/>
        <a:defRPr sz="2399" b="0" i="0" kern="1200">
          <a:solidFill>
            <a:schemeClr val="tx1"/>
          </a:solidFill>
          <a:latin typeface="+mn-lt"/>
          <a:ea typeface="+mn-ea"/>
          <a:cs typeface="ITC Avant Garde Std Md"/>
        </a:defRPr>
      </a:lvl4pPr>
      <a:lvl5pPr marL="2071655" indent="-304656" algn="l" defTabSz="1218621" rtl="0" eaLnBrk="1" latinLnBrk="0" hangingPunct="1">
        <a:spcBef>
          <a:spcPct val="20000"/>
        </a:spcBef>
        <a:buClr>
          <a:schemeClr val="accent6"/>
        </a:buClr>
        <a:buFont typeface="Wingdings" charset="2"/>
        <a:buChar char="§"/>
        <a:defRPr sz="2099" b="0" i="0" kern="1200" baseline="0">
          <a:solidFill>
            <a:schemeClr val="tx1"/>
          </a:solidFill>
          <a:latin typeface="+mn-lt"/>
          <a:ea typeface="+mn-ea"/>
          <a:cs typeface="ITC Avant Garde Std Md"/>
        </a:defRPr>
      </a:lvl5pPr>
      <a:lvl6pPr marL="2315380" indent="-243724" algn="l" defTabSz="1218621" rtl="0" eaLnBrk="1" latinLnBrk="0" hangingPunct="1">
        <a:spcBef>
          <a:spcPct val="20000"/>
        </a:spcBef>
        <a:buClr>
          <a:schemeClr val="accent1"/>
        </a:buClr>
        <a:buFont typeface="Arial" pitchFamily="34" charset="0"/>
        <a:buChar char="•"/>
        <a:defRPr sz="1899" kern="1200" baseline="0">
          <a:solidFill>
            <a:schemeClr val="tx1"/>
          </a:solidFill>
          <a:latin typeface="+mn-lt"/>
          <a:ea typeface="+mn-ea"/>
          <a:cs typeface="+mn-cs"/>
        </a:defRPr>
      </a:lvl6pPr>
      <a:lvl7pPr marL="2559104" indent="-243724" algn="l" defTabSz="1218621" rtl="0" eaLnBrk="1" latinLnBrk="0" hangingPunct="1">
        <a:spcBef>
          <a:spcPct val="20000"/>
        </a:spcBef>
        <a:buClr>
          <a:schemeClr val="accent2"/>
        </a:buClr>
        <a:buFont typeface="Arial" pitchFamily="34" charset="0"/>
        <a:buChar char="•"/>
        <a:defRPr sz="1899" kern="1200">
          <a:solidFill>
            <a:schemeClr val="tx1"/>
          </a:solidFill>
          <a:latin typeface="+mn-lt"/>
          <a:ea typeface="+mn-ea"/>
          <a:cs typeface="+mn-cs"/>
        </a:defRPr>
      </a:lvl7pPr>
      <a:lvl8pPr marL="2802828" indent="-243724" algn="l" defTabSz="1218621" rtl="0" eaLnBrk="1" latinLnBrk="0" hangingPunct="1">
        <a:spcBef>
          <a:spcPct val="20000"/>
        </a:spcBef>
        <a:buClr>
          <a:schemeClr val="accent3"/>
        </a:buClr>
        <a:buFont typeface="Arial" pitchFamily="34" charset="0"/>
        <a:buChar char="•"/>
        <a:defRPr sz="1899" kern="1200">
          <a:solidFill>
            <a:schemeClr val="tx1"/>
          </a:solidFill>
          <a:latin typeface="+mn-lt"/>
          <a:ea typeface="+mn-ea"/>
          <a:cs typeface="+mn-cs"/>
        </a:defRPr>
      </a:lvl8pPr>
      <a:lvl9pPr marL="3046553" indent="-243724" algn="l" defTabSz="1218621" rtl="0" eaLnBrk="1" latinLnBrk="0" hangingPunct="1">
        <a:spcBef>
          <a:spcPct val="20000"/>
        </a:spcBef>
        <a:buClr>
          <a:schemeClr val="accent4"/>
        </a:buClr>
        <a:buFont typeface="Arial" pitchFamily="34" charset="0"/>
        <a:buChar char="•"/>
        <a:defRPr sz="1899" kern="1200">
          <a:solidFill>
            <a:schemeClr val="tx1"/>
          </a:solidFill>
          <a:latin typeface="+mn-lt"/>
          <a:ea typeface="+mn-ea"/>
          <a:cs typeface="+mn-cs"/>
        </a:defRPr>
      </a:lvl9pPr>
    </p:bodyStyle>
    <p:otherStyle>
      <a:defPPr>
        <a:defRPr lang="en-US"/>
      </a:defPPr>
      <a:lvl1pPr marL="0" algn="l" defTabSz="1218621" rtl="0" eaLnBrk="1" latinLnBrk="0" hangingPunct="1">
        <a:defRPr sz="2399" kern="1200">
          <a:solidFill>
            <a:schemeClr val="tx1"/>
          </a:solidFill>
          <a:latin typeface="+mn-lt"/>
          <a:ea typeface="+mn-ea"/>
          <a:cs typeface="+mn-cs"/>
        </a:defRPr>
      </a:lvl1pPr>
      <a:lvl2pPr marL="609310" algn="l" defTabSz="1218621" rtl="0" eaLnBrk="1" latinLnBrk="0" hangingPunct="1">
        <a:defRPr sz="2399" kern="1200">
          <a:solidFill>
            <a:schemeClr val="tx1"/>
          </a:solidFill>
          <a:latin typeface="+mn-lt"/>
          <a:ea typeface="+mn-ea"/>
          <a:cs typeface="+mn-cs"/>
        </a:defRPr>
      </a:lvl2pPr>
      <a:lvl3pPr marL="1218621" algn="l" defTabSz="1218621" rtl="0" eaLnBrk="1" latinLnBrk="0" hangingPunct="1">
        <a:defRPr sz="2399" kern="1200">
          <a:solidFill>
            <a:schemeClr val="tx1"/>
          </a:solidFill>
          <a:latin typeface="+mn-lt"/>
          <a:ea typeface="+mn-ea"/>
          <a:cs typeface="+mn-cs"/>
        </a:defRPr>
      </a:lvl3pPr>
      <a:lvl4pPr marL="1827931" algn="l" defTabSz="1218621" rtl="0" eaLnBrk="1" latinLnBrk="0" hangingPunct="1">
        <a:defRPr sz="2399" kern="1200">
          <a:solidFill>
            <a:schemeClr val="tx1"/>
          </a:solidFill>
          <a:latin typeface="+mn-lt"/>
          <a:ea typeface="+mn-ea"/>
          <a:cs typeface="+mn-cs"/>
        </a:defRPr>
      </a:lvl4pPr>
      <a:lvl5pPr marL="2437242" algn="l" defTabSz="1218621" rtl="0" eaLnBrk="1" latinLnBrk="0" hangingPunct="1">
        <a:defRPr sz="2399" kern="1200">
          <a:solidFill>
            <a:schemeClr val="tx1"/>
          </a:solidFill>
          <a:latin typeface="+mn-lt"/>
          <a:ea typeface="+mn-ea"/>
          <a:cs typeface="+mn-cs"/>
        </a:defRPr>
      </a:lvl5pPr>
      <a:lvl6pPr marL="3046553" algn="l" defTabSz="1218621" rtl="0" eaLnBrk="1" latinLnBrk="0" hangingPunct="1">
        <a:defRPr sz="2399" kern="1200">
          <a:solidFill>
            <a:schemeClr val="tx1"/>
          </a:solidFill>
          <a:latin typeface="+mn-lt"/>
          <a:ea typeface="+mn-ea"/>
          <a:cs typeface="+mn-cs"/>
        </a:defRPr>
      </a:lvl6pPr>
      <a:lvl7pPr marL="3655863" algn="l" defTabSz="1218621" rtl="0" eaLnBrk="1" latinLnBrk="0" hangingPunct="1">
        <a:defRPr sz="2399" kern="1200">
          <a:solidFill>
            <a:schemeClr val="tx1"/>
          </a:solidFill>
          <a:latin typeface="+mn-lt"/>
          <a:ea typeface="+mn-ea"/>
          <a:cs typeface="+mn-cs"/>
        </a:defRPr>
      </a:lvl7pPr>
      <a:lvl8pPr marL="4265173" algn="l" defTabSz="1218621" rtl="0" eaLnBrk="1" latinLnBrk="0" hangingPunct="1">
        <a:defRPr sz="2399" kern="1200">
          <a:solidFill>
            <a:schemeClr val="tx1"/>
          </a:solidFill>
          <a:latin typeface="+mn-lt"/>
          <a:ea typeface="+mn-ea"/>
          <a:cs typeface="+mn-cs"/>
        </a:defRPr>
      </a:lvl8pPr>
      <a:lvl9pPr marL="4874484" algn="l" defTabSz="1218621"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50.png"/><Relationship Id="rId4" Type="http://schemas.openxmlformats.org/officeDocument/2006/relationships/customXml" Target="../ink/ink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s://aidsetc.org/"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hyperlink" Target="http://www.hiv.uw.edu/" TargetMode="External"/><Relationship Id="rId4" Type="http://schemas.openxmlformats.org/officeDocument/2006/relationships/hyperlink" Target="https://nccc/ucsf.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hiv/library/reports/hiv-surveillance/vol-34/index.html"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Women’s Health and HIV </a:t>
            </a:r>
          </a:p>
        </p:txBody>
      </p:sp>
      <p:sp>
        <p:nvSpPr>
          <p:cNvPr id="3" name="Subtitle 2"/>
          <p:cNvSpPr>
            <a:spLocks noGrp="1"/>
          </p:cNvSpPr>
          <p:nvPr>
            <p:ph type="subTitle" idx="1"/>
          </p:nvPr>
        </p:nvSpPr>
        <p:spPr/>
        <p:txBody>
          <a:bodyPr>
            <a:normAutofit fontScale="40000" lnSpcReduction="20000"/>
          </a:bodyPr>
          <a:lstStyle/>
          <a:p>
            <a:r>
              <a:rPr lang="en-US" dirty="0"/>
              <a:t>L. Beth </a:t>
            </a:r>
            <a:r>
              <a:rPr lang="en-US" dirty="0" err="1"/>
              <a:t>Gadkowski</a:t>
            </a:r>
            <a:r>
              <a:rPr lang="en-US" dirty="0"/>
              <a:t> MD MPH MS </a:t>
            </a:r>
          </a:p>
          <a:p>
            <a:r>
              <a:rPr lang="en-US" dirty="0"/>
              <a:t>Clinical Associate Professor, Division of Infectious Diseases and Global Medicine</a:t>
            </a:r>
          </a:p>
          <a:p>
            <a:r>
              <a:rPr lang="en-US" dirty="0"/>
              <a:t>University of Florida</a:t>
            </a:r>
          </a:p>
          <a:p>
            <a:r>
              <a:rPr lang="en-US" dirty="0"/>
              <a:t>Faculty, North Florida AETC </a:t>
            </a:r>
          </a:p>
        </p:txBody>
      </p:sp>
      <p:sp>
        <p:nvSpPr>
          <p:cNvPr id="8" name="Slide Number Placeholder 5">
            <a:extLst>
              <a:ext uri="{FF2B5EF4-FFF2-40B4-BE49-F238E27FC236}">
                <a16:creationId xmlns:a16="http://schemas.microsoft.com/office/drawing/2014/main" id="{B5A57CC9-C63A-179D-5025-3DA18D60A4B4}"/>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solidFill>
                  <a:schemeClr val="bg1"/>
                </a:solidFill>
              </a:rPr>
              <a:t> (  </a:t>
            </a:r>
            <a:fld id="{1D2EA5EF-C699-AF4C-BA42-C0A1CAAB713C}" type="slidenum">
              <a:rPr lang="en-US" smtClean="0">
                <a:solidFill>
                  <a:schemeClr val="bg1"/>
                </a:solidFill>
              </a:rPr>
              <a:pPr/>
              <a:t>1</a:t>
            </a:fld>
            <a:r>
              <a:rPr lang="en-US" dirty="0">
                <a:solidFill>
                  <a:schemeClr val="bg1"/>
                </a:solidFill>
              </a:rPr>
              <a:t>  )</a:t>
            </a:r>
          </a:p>
        </p:txBody>
      </p:sp>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762C-9285-4734-B06E-49B4D3187A85}"/>
              </a:ext>
            </a:extLst>
          </p:cNvPr>
          <p:cNvSpPr>
            <a:spLocks noGrp="1"/>
          </p:cNvSpPr>
          <p:nvPr>
            <p:ph type="title"/>
          </p:nvPr>
        </p:nvSpPr>
        <p:spPr/>
        <p:txBody>
          <a:bodyPr/>
          <a:lstStyle/>
          <a:p>
            <a:r>
              <a:rPr lang="en-US" dirty="0"/>
              <a:t>Cervical Cancer Screening </a:t>
            </a:r>
          </a:p>
        </p:txBody>
      </p:sp>
      <p:sp>
        <p:nvSpPr>
          <p:cNvPr id="3" name="Content Placeholder 2">
            <a:extLst>
              <a:ext uri="{FF2B5EF4-FFF2-40B4-BE49-F238E27FC236}">
                <a16:creationId xmlns:a16="http://schemas.microsoft.com/office/drawing/2014/main" id="{543F6253-B3C5-45AA-8404-29025799ABF5}"/>
              </a:ext>
            </a:extLst>
          </p:cNvPr>
          <p:cNvSpPr>
            <a:spLocks noGrp="1"/>
          </p:cNvSpPr>
          <p:nvPr>
            <p:ph idx="1"/>
          </p:nvPr>
        </p:nvSpPr>
        <p:spPr/>
        <p:txBody>
          <a:bodyPr>
            <a:normAutofit/>
          </a:bodyPr>
          <a:lstStyle/>
          <a:p>
            <a:r>
              <a:rPr lang="en-US" b="1" dirty="0"/>
              <a:t>Age of Onset for Screening</a:t>
            </a:r>
            <a:r>
              <a:rPr lang="en-US" dirty="0"/>
              <a:t>: 21 years of age</a:t>
            </a:r>
          </a:p>
          <a:p>
            <a:r>
              <a:rPr lang="en-US" b="1" dirty="0"/>
              <a:t>Duration of Cervical Cancer Screening</a:t>
            </a:r>
            <a:r>
              <a:rPr lang="en-US" dirty="0"/>
              <a:t>: Cervical cancer screening should continue </a:t>
            </a:r>
            <a:r>
              <a:rPr lang="en-US" u="sng" dirty="0"/>
              <a:t>throughout the life of people with HIV who have a cervix</a:t>
            </a:r>
            <a:r>
              <a:rPr lang="en-US" dirty="0"/>
              <a:t>, as opposed to the recommendation to stop after age 65 in the general population</a:t>
            </a:r>
          </a:p>
        </p:txBody>
      </p:sp>
      <p:sp>
        <p:nvSpPr>
          <p:cNvPr id="4" name="Slide Number Placeholder 3">
            <a:extLst>
              <a:ext uri="{FF2B5EF4-FFF2-40B4-BE49-F238E27FC236}">
                <a16:creationId xmlns:a16="http://schemas.microsoft.com/office/drawing/2014/main" id="{8B5F66A6-B4D2-4D8F-A839-910D482B3ED7}"/>
              </a:ext>
            </a:extLst>
          </p:cNvPr>
          <p:cNvSpPr>
            <a:spLocks noGrp="1"/>
          </p:cNvSpPr>
          <p:nvPr>
            <p:ph type="sldNum" sz="quarter" idx="12"/>
          </p:nvPr>
        </p:nvSpPr>
        <p:spPr/>
        <p:txBody>
          <a:bodyPr/>
          <a:lstStyle/>
          <a:p>
            <a:fld id="{1D2EA5EF-C699-AF4C-BA42-C0A1CAAB713C}" type="slidenum">
              <a:rPr lang="en-US" smtClean="0"/>
              <a:t>10</a:t>
            </a:fld>
            <a:endParaRPr lang="en-US"/>
          </a:p>
        </p:txBody>
      </p:sp>
      <p:sp>
        <p:nvSpPr>
          <p:cNvPr id="6" name="TextBox 5">
            <a:extLst>
              <a:ext uri="{FF2B5EF4-FFF2-40B4-BE49-F238E27FC236}">
                <a16:creationId xmlns:a16="http://schemas.microsoft.com/office/drawing/2014/main" id="{680712A7-EB66-F3D8-ADFB-329A0950E8DD}"/>
              </a:ext>
            </a:extLst>
          </p:cNvPr>
          <p:cNvSpPr txBox="1"/>
          <p:nvPr/>
        </p:nvSpPr>
        <p:spPr>
          <a:xfrm>
            <a:off x="3185046" y="6337770"/>
            <a:ext cx="7584742" cy="461665"/>
          </a:xfrm>
          <a:prstGeom prst="rect">
            <a:avLst/>
          </a:prstGeom>
          <a:noFill/>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https://clinicalinfo.hiv.gov/en/guidelines/hiv-clinical-guidelines-adult-and-adolescent-opportunistic-infections/human-0?view=full</a:t>
            </a:r>
          </a:p>
        </p:txBody>
      </p:sp>
    </p:spTree>
    <p:extLst>
      <p:ext uri="{BB962C8B-B14F-4D97-AF65-F5344CB8AC3E}">
        <p14:creationId xmlns:p14="http://schemas.microsoft.com/office/powerpoint/2010/main" val="41475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950E-5699-48BA-9A43-102ED79852C3}"/>
              </a:ext>
            </a:extLst>
          </p:cNvPr>
          <p:cNvSpPr>
            <a:spLocks noGrp="1"/>
          </p:cNvSpPr>
          <p:nvPr>
            <p:ph type="title"/>
          </p:nvPr>
        </p:nvSpPr>
        <p:spPr/>
        <p:txBody>
          <a:bodyPr/>
          <a:lstStyle/>
          <a:p>
            <a:r>
              <a:rPr lang="en-US" dirty="0"/>
              <a:t>Screening in &lt; 30 years old </a:t>
            </a:r>
          </a:p>
        </p:txBody>
      </p:sp>
      <p:sp>
        <p:nvSpPr>
          <p:cNvPr id="3" name="Content Placeholder 2">
            <a:extLst>
              <a:ext uri="{FF2B5EF4-FFF2-40B4-BE49-F238E27FC236}">
                <a16:creationId xmlns:a16="http://schemas.microsoft.com/office/drawing/2014/main" id="{10E5CDA7-7934-4338-A01F-8120BAFE1600}"/>
              </a:ext>
            </a:extLst>
          </p:cNvPr>
          <p:cNvSpPr>
            <a:spLocks noGrp="1"/>
          </p:cNvSpPr>
          <p:nvPr>
            <p:ph idx="1"/>
          </p:nvPr>
        </p:nvSpPr>
        <p:spPr/>
        <p:txBody>
          <a:bodyPr>
            <a:normAutofit/>
          </a:bodyPr>
          <a:lstStyle/>
          <a:p>
            <a:r>
              <a:rPr lang="en-US" dirty="0"/>
              <a:t>Annual Pap testing is recommended in people with HIV younger than age 30 who have a cervix</a:t>
            </a:r>
          </a:p>
          <a:p>
            <a:r>
              <a:rPr lang="en-US" u="sng" dirty="0"/>
              <a:t>If 3 consecutive annual screens </a:t>
            </a:r>
            <a:r>
              <a:rPr lang="en-US" dirty="0"/>
              <a:t>are normal, Pap tests can be performed every 3 years</a:t>
            </a:r>
          </a:p>
          <a:p>
            <a:r>
              <a:rPr lang="en-US" dirty="0"/>
              <a:t>Co-testing with HPV is not recommended for routine screening in this age group due to high HPV prevalence</a:t>
            </a:r>
          </a:p>
          <a:p>
            <a:r>
              <a:rPr lang="en-US" dirty="0"/>
              <a:t>HPV testing can be done reflexively on abnormal Pap results to direct further evaluation</a:t>
            </a:r>
          </a:p>
          <a:p>
            <a:endParaRPr lang="en-US" dirty="0"/>
          </a:p>
        </p:txBody>
      </p:sp>
      <p:sp>
        <p:nvSpPr>
          <p:cNvPr id="4" name="Slide Number Placeholder 3">
            <a:extLst>
              <a:ext uri="{FF2B5EF4-FFF2-40B4-BE49-F238E27FC236}">
                <a16:creationId xmlns:a16="http://schemas.microsoft.com/office/drawing/2014/main" id="{22CD2D82-B0DD-4325-9DCA-49D69C1CFFB5}"/>
              </a:ext>
            </a:extLst>
          </p:cNvPr>
          <p:cNvSpPr>
            <a:spLocks noGrp="1"/>
          </p:cNvSpPr>
          <p:nvPr>
            <p:ph type="sldNum" sz="quarter" idx="12"/>
          </p:nvPr>
        </p:nvSpPr>
        <p:spPr/>
        <p:txBody>
          <a:bodyPr/>
          <a:lstStyle/>
          <a:p>
            <a:fld id="{1D2EA5EF-C699-AF4C-BA42-C0A1CAAB713C}" type="slidenum">
              <a:rPr lang="en-US" smtClean="0"/>
              <a:t>11</a:t>
            </a:fld>
            <a:endParaRPr lang="en-US"/>
          </a:p>
        </p:txBody>
      </p:sp>
      <p:sp>
        <p:nvSpPr>
          <p:cNvPr id="8" name="TextBox 7">
            <a:extLst>
              <a:ext uri="{FF2B5EF4-FFF2-40B4-BE49-F238E27FC236}">
                <a16:creationId xmlns:a16="http://schemas.microsoft.com/office/drawing/2014/main" id="{E0D7D1E6-AD8A-46CE-7D92-C2D8DB87F500}"/>
              </a:ext>
            </a:extLst>
          </p:cNvPr>
          <p:cNvSpPr txBox="1"/>
          <p:nvPr/>
        </p:nvSpPr>
        <p:spPr>
          <a:xfrm>
            <a:off x="2748318" y="6330946"/>
            <a:ext cx="7584742" cy="461665"/>
          </a:xfrm>
          <a:prstGeom prst="rect">
            <a:avLst/>
          </a:prstGeom>
          <a:noFill/>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https://clinicalinfo.hiv.gov/en/guidelines/hiv-clinical-guidelines-adult-and-adolescent-opportunistic-infections/human-0?view=full</a:t>
            </a:r>
          </a:p>
        </p:txBody>
      </p:sp>
    </p:spTree>
    <p:extLst>
      <p:ext uri="{BB962C8B-B14F-4D97-AF65-F5344CB8AC3E}">
        <p14:creationId xmlns:p14="http://schemas.microsoft.com/office/powerpoint/2010/main" val="119567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FADA-5375-AAAE-6BA9-A39EBDFEC909}"/>
              </a:ext>
            </a:extLst>
          </p:cNvPr>
          <p:cNvSpPr>
            <a:spLocks noGrp="1"/>
          </p:cNvSpPr>
          <p:nvPr>
            <p:ph type="title"/>
          </p:nvPr>
        </p:nvSpPr>
        <p:spPr/>
        <p:txBody>
          <a:bodyPr/>
          <a:lstStyle/>
          <a:p>
            <a:r>
              <a:rPr lang="en-US" dirty="0"/>
              <a:t>Screening in ≥ 30 years old</a:t>
            </a:r>
          </a:p>
        </p:txBody>
      </p:sp>
      <p:sp>
        <p:nvSpPr>
          <p:cNvPr id="3" name="Content Placeholder 2">
            <a:extLst>
              <a:ext uri="{FF2B5EF4-FFF2-40B4-BE49-F238E27FC236}">
                <a16:creationId xmlns:a16="http://schemas.microsoft.com/office/drawing/2014/main" id="{B989C24A-F9F0-A52C-C63A-8BF925502C79}"/>
              </a:ext>
            </a:extLst>
          </p:cNvPr>
          <p:cNvSpPr>
            <a:spLocks noGrp="1"/>
          </p:cNvSpPr>
          <p:nvPr>
            <p:ph idx="1"/>
          </p:nvPr>
        </p:nvSpPr>
        <p:spPr/>
        <p:txBody>
          <a:bodyPr>
            <a:normAutofit fontScale="85000" lnSpcReduction="10000"/>
          </a:bodyPr>
          <a:lstStyle/>
          <a:p>
            <a:r>
              <a:rPr lang="en-US" dirty="0"/>
              <a:t>For those 30 or older, one of the following methods may be used: </a:t>
            </a:r>
          </a:p>
          <a:p>
            <a:pPr marL="152373" indent="0">
              <a:buNone/>
            </a:pPr>
            <a:r>
              <a:rPr lang="en-US" dirty="0"/>
              <a:t> 	1. Cervical cancer screening by Pap testing alone OR</a:t>
            </a:r>
          </a:p>
          <a:p>
            <a:pPr marL="152373" indent="0">
              <a:buNone/>
            </a:pPr>
            <a:r>
              <a:rPr lang="en-US" dirty="0"/>
              <a:t>	2. Pap testing plus simultaneous HPV co-testing </a:t>
            </a:r>
          </a:p>
          <a:p>
            <a:pPr marL="152373" indent="0">
              <a:buNone/>
            </a:pPr>
            <a:endParaRPr lang="en-US" dirty="0"/>
          </a:p>
          <a:p>
            <a:r>
              <a:rPr lang="en-US" dirty="0"/>
              <a:t>If Pap testing alone, should be performed at baseline and every 12 months; if the results of 3 consecutive Pap tests are normal, then follow-up testing can occur every 3 years</a:t>
            </a:r>
          </a:p>
          <a:p>
            <a:pPr marL="152373" indent="0">
              <a:buNone/>
            </a:pPr>
            <a:endParaRPr lang="en-US" dirty="0"/>
          </a:p>
          <a:p>
            <a:r>
              <a:rPr lang="en-US" dirty="0"/>
              <a:t>If Pap and HPV co-testing are performed and both are negative, follow-up screening can be performed in 3 years</a:t>
            </a:r>
          </a:p>
          <a:p>
            <a:endParaRPr lang="en-US" dirty="0"/>
          </a:p>
        </p:txBody>
      </p:sp>
      <p:sp>
        <p:nvSpPr>
          <p:cNvPr id="4" name="Slide Number Placeholder 3">
            <a:extLst>
              <a:ext uri="{FF2B5EF4-FFF2-40B4-BE49-F238E27FC236}">
                <a16:creationId xmlns:a16="http://schemas.microsoft.com/office/drawing/2014/main" id="{73EF6505-7616-E445-AC5E-C313B427A688}"/>
              </a:ext>
            </a:extLst>
          </p:cNvPr>
          <p:cNvSpPr>
            <a:spLocks noGrp="1"/>
          </p:cNvSpPr>
          <p:nvPr>
            <p:ph type="sldNum" sz="quarter" idx="12"/>
          </p:nvPr>
        </p:nvSpPr>
        <p:spPr/>
        <p:txBody>
          <a:bodyPr/>
          <a:lstStyle/>
          <a:p>
            <a:fld id="{1D2EA5EF-C699-AF4C-BA42-C0A1CAAB713C}" type="slidenum">
              <a:rPr lang="en-US" smtClean="0"/>
              <a:t>12</a:t>
            </a:fld>
            <a:endParaRPr lang="en-US"/>
          </a:p>
        </p:txBody>
      </p:sp>
      <p:sp>
        <p:nvSpPr>
          <p:cNvPr id="6" name="TextBox 5">
            <a:extLst>
              <a:ext uri="{FF2B5EF4-FFF2-40B4-BE49-F238E27FC236}">
                <a16:creationId xmlns:a16="http://schemas.microsoft.com/office/drawing/2014/main" id="{CEF7ED43-4A2C-D091-092E-91FB4F7A1857}"/>
              </a:ext>
            </a:extLst>
          </p:cNvPr>
          <p:cNvSpPr txBox="1"/>
          <p:nvPr/>
        </p:nvSpPr>
        <p:spPr>
          <a:xfrm>
            <a:off x="3191870" y="6324123"/>
            <a:ext cx="7584742" cy="461665"/>
          </a:xfrm>
          <a:prstGeom prst="rect">
            <a:avLst/>
          </a:prstGeom>
          <a:noFill/>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https://clinicalinfo.hiv.gov/en/guidelines/hiv-clinical-guidelines-adult-and-adolescent-opportunistic-infections/human-0?view=full</a:t>
            </a:r>
          </a:p>
        </p:txBody>
      </p:sp>
    </p:spTree>
    <p:extLst>
      <p:ext uri="{BB962C8B-B14F-4D97-AF65-F5344CB8AC3E}">
        <p14:creationId xmlns:p14="http://schemas.microsoft.com/office/powerpoint/2010/main" val="118482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2779-9FEC-4CCF-C136-1B30EF411F58}"/>
              </a:ext>
            </a:extLst>
          </p:cNvPr>
          <p:cNvSpPr>
            <a:spLocks noGrp="1"/>
          </p:cNvSpPr>
          <p:nvPr>
            <p:ph type="title"/>
          </p:nvPr>
        </p:nvSpPr>
        <p:spPr>
          <a:xfrm>
            <a:off x="406295" y="631979"/>
            <a:ext cx="11084538" cy="968221"/>
          </a:xfrm>
        </p:spPr>
        <p:txBody>
          <a:bodyPr anchor="ctr">
            <a:normAutofit/>
          </a:bodyPr>
          <a:lstStyle/>
          <a:p>
            <a:r>
              <a:rPr lang="en-US" dirty="0"/>
              <a:t>Management of Co-testing in ≥ 30 </a:t>
            </a:r>
            <a:r>
              <a:rPr lang="en-US" dirty="0" err="1"/>
              <a:t>yo</a:t>
            </a:r>
            <a:endParaRPr lang="en-US" dirty="0"/>
          </a:p>
        </p:txBody>
      </p:sp>
      <p:sp>
        <p:nvSpPr>
          <p:cNvPr id="3" name="Content Placeholder 2">
            <a:extLst>
              <a:ext uri="{FF2B5EF4-FFF2-40B4-BE49-F238E27FC236}">
                <a16:creationId xmlns:a16="http://schemas.microsoft.com/office/drawing/2014/main" id="{D45E5A6D-6AE0-0A5F-C944-9A3C27389EBF}"/>
              </a:ext>
            </a:extLst>
          </p:cNvPr>
          <p:cNvSpPr>
            <a:spLocks noGrp="1"/>
          </p:cNvSpPr>
          <p:nvPr>
            <p:ph idx="1"/>
          </p:nvPr>
        </p:nvSpPr>
        <p:spPr>
          <a:xfrm>
            <a:off x="406295" y="1782763"/>
            <a:ext cx="11084538" cy="4367299"/>
          </a:xfrm>
        </p:spPr>
        <p:txBody>
          <a:bodyPr>
            <a:normAutofit/>
          </a:bodyPr>
          <a:lstStyle/>
          <a:p>
            <a:pPr marL="152373" marR="0" lvl="0" indent="0" defTabSz="1218987" rtl="0" eaLnBrk="1" fontAlgn="auto" latinLnBrk="0" hangingPunct="1">
              <a:lnSpc>
                <a:spcPct val="90000"/>
              </a:lnSpc>
              <a:spcBef>
                <a:spcPct val="20000"/>
              </a:spcBef>
              <a:spcAft>
                <a:spcPts val="0"/>
              </a:spcAft>
              <a:buClr>
                <a:srgbClr val="D6201A"/>
              </a:buClr>
              <a:buSzTx/>
              <a:buNone/>
              <a:tabLst/>
              <a:defRPr/>
            </a:pPr>
            <a:r>
              <a:rPr kumimoji="0" lang="en-US" sz="2000" b="0" i="0" u="none" strike="noStrike" kern="1200" cap="none" spc="0" normalizeH="0" baseline="0" noProof="0" dirty="0">
                <a:ln>
                  <a:noFill/>
                </a:ln>
                <a:effectLst/>
                <a:uLnTx/>
                <a:uFillTx/>
              </a:rPr>
              <a:t>If the Pap test is normal but HPV co-testing is positive, there are two options:</a:t>
            </a:r>
          </a:p>
          <a:p>
            <a:pPr marL="152373" marR="0" lvl="0" indent="0" defTabSz="1218987" rtl="0" eaLnBrk="1" fontAlgn="auto" latinLnBrk="0" hangingPunct="1">
              <a:lnSpc>
                <a:spcPct val="90000"/>
              </a:lnSpc>
              <a:spcBef>
                <a:spcPct val="20000"/>
              </a:spcBef>
              <a:spcAft>
                <a:spcPts val="0"/>
              </a:spcAft>
              <a:buClr>
                <a:srgbClr val="D6201A"/>
              </a:buClr>
              <a:buSzTx/>
              <a:buNone/>
              <a:tabLst/>
              <a:defRPr/>
            </a:pPr>
            <a:endParaRPr kumimoji="0" lang="en-US" sz="2000" b="0" i="0" u="none" strike="noStrike" kern="1200" cap="none" spc="0" normalizeH="0" baseline="0" noProof="0" dirty="0">
              <a:ln>
                <a:noFill/>
              </a:ln>
              <a:effectLst/>
              <a:uLnTx/>
              <a:uFillTx/>
            </a:endParaRPr>
          </a:p>
          <a:p>
            <a:pPr marL="853291" marR="0" lvl="1" indent="-304747" defTabSz="1218987" rtl="0" eaLnBrk="1" fontAlgn="auto" latinLnBrk="0" hangingPunct="1">
              <a:lnSpc>
                <a:spcPct val="90000"/>
              </a:lnSpc>
              <a:spcBef>
                <a:spcPct val="20000"/>
              </a:spcBef>
              <a:spcAft>
                <a:spcPts val="0"/>
              </a:spcAft>
              <a:buClr>
                <a:srgbClr val="D6201A"/>
              </a:buClr>
              <a:buSzTx/>
              <a:buFont typeface="Wingdings" charset="2"/>
              <a:buChar char="§"/>
              <a:tabLst/>
              <a:defRPr/>
            </a:pPr>
            <a:r>
              <a:rPr kumimoji="0" lang="en-US" sz="2000" b="0" i="0" u="sng" strike="noStrike" kern="1200" cap="none" spc="0" normalizeH="0" baseline="0" noProof="0" dirty="0">
                <a:ln>
                  <a:noFill/>
                </a:ln>
                <a:effectLst/>
                <a:uLnTx/>
                <a:uFillTx/>
              </a:rPr>
              <a:t>Option 1</a:t>
            </a:r>
            <a:r>
              <a:rPr kumimoji="0" lang="en-US" sz="2000" b="0" i="0" u="none" strike="noStrike" kern="1200" cap="none" spc="0" normalizeH="0" baseline="0" noProof="0" dirty="0">
                <a:ln>
                  <a:noFill/>
                </a:ln>
                <a:effectLst/>
                <a:uLnTx/>
                <a:uFillTx/>
              </a:rPr>
              <a:t> </a:t>
            </a:r>
          </a:p>
          <a:p>
            <a:pPr marL="1340885" marR="0" lvl="2" indent="-304747" defTabSz="1218987" rtl="0" eaLnBrk="1" fontAlgn="auto" latinLnBrk="0" hangingPunct="1">
              <a:lnSpc>
                <a:spcPct val="90000"/>
              </a:lnSpc>
              <a:spcBef>
                <a:spcPct val="20000"/>
              </a:spcBef>
              <a:spcAft>
                <a:spcPts val="0"/>
              </a:spcAft>
              <a:buClr>
                <a:srgbClr val="D6201A"/>
              </a:buClr>
              <a:buSzTx/>
              <a:buFont typeface="Wingdings" charset="2"/>
              <a:buChar char="§"/>
              <a:tabLst/>
              <a:defRPr/>
            </a:pPr>
            <a:r>
              <a:rPr kumimoji="0" lang="en-US" sz="2000" b="0" i="0" u="none" strike="noStrike" kern="1200" cap="none" spc="0" normalizeH="0" baseline="0" noProof="0" dirty="0">
                <a:ln>
                  <a:noFill/>
                </a:ln>
                <a:effectLst/>
                <a:uLnTx/>
                <a:uFillTx/>
              </a:rPr>
              <a:t>Follow up test with Pap test and HPV co-testing in 1 year</a:t>
            </a:r>
          </a:p>
          <a:p>
            <a:pPr marL="1340885" marR="0" lvl="2" indent="-304747" defTabSz="1218987" rtl="0" eaLnBrk="1" fontAlgn="auto" latinLnBrk="0" hangingPunct="1">
              <a:lnSpc>
                <a:spcPct val="90000"/>
              </a:lnSpc>
              <a:spcBef>
                <a:spcPct val="20000"/>
              </a:spcBef>
              <a:spcAft>
                <a:spcPts val="0"/>
              </a:spcAft>
              <a:buClr>
                <a:srgbClr val="D6201A"/>
              </a:buClr>
              <a:buSzTx/>
              <a:buFont typeface="Wingdings" charset="2"/>
              <a:buChar char="§"/>
              <a:tabLst/>
              <a:defRPr/>
            </a:pPr>
            <a:r>
              <a:rPr kumimoji="0" lang="en-US" sz="2000" b="0" i="0" u="none" strike="noStrike" kern="1200" cap="none" spc="0" normalizeH="0" baseline="0" noProof="0" dirty="0">
                <a:ln>
                  <a:noFill/>
                </a:ln>
                <a:effectLst/>
                <a:uLnTx/>
                <a:uFillTx/>
              </a:rPr>
              <a:t>If the 1-year follow-up Pap test is abnormal, or HPV co-testing is positive, referral </a:t>
            </a:r>
            <a:r>
              <a:rPr lang="en-US" sz="2000" dirty="0"/>
              <a:t>for</a:t>
            </a:r>
            <a:r>
              <a:rPr kumimoji="0" lang="en-US" sz="2000" b="0" i="0" u="none" strike="noStrike" kern="1200" cap="none" spc="0" normalizeH="0" baseline="0" noProof="0" dirty="0">
                <a:ln>
                  <a:noFill/>
                </a:ln>
                <a:effectLst/>
                <a:uLnTx/>
                <a:uFillTx/>
              </a:rPr>
              <a:t> colposcopy is recommended</a:t>
            </a:r>
          </a:p>
          <a:p>
            <a:pPr marL="853291" marR="0" lvl="1" indent="-304747" defTabSz="1218987" rtl="0" eaLnBrk="1" fontAlgn="auto" latinLnBrk="0" hangingPunct="1">
              <a:lnSpc>
                <a:spcPct val="90000"/>
              </a:lnSpc>
              <a:spcBef>
                <a:spcPct val="20000"/>
              </a:spcBef>
              <a:spcAft>
                <a:spcPts val="0"/>
              </a:spcAft>
              <a:buClr>
                <a:srgbClr val="D6201A"/>
              </a:buClr>
              <a:buSzTx/>
              <a:buFont typeface="Wingdings" charset="2"/>
              <a:buChar char="§"/>
              <a:tabLst/>
              <a:defRPr/>
            </a:pPr>
            <a:r>
              <a:rPr kumimoji="0" lang="en-US" sz="2000" b="0" i="0" u="sng" strike="noStrike" kern="1200" cap="none" spc="0" normalizeH="0" baseline="0" noProof="0" dirty="0">
                <a:ln>
                  <a:noFill/>
                </a:ln>
                <a:effectLst/>
                <a:uLnTx/>
                <a:uFillTx/>
              </a:rPr>
              <a:t>Option 2</a:t>
            </a:r>
            <a:r>
              <a:rPr kumimoji="0" lang="en-US" sz="2000" b="0" i="0" u="none" strike="noStrike" kern="1200" cap="none" spc="0" normalizeH="0" baseline="0" noProof="0" dirty="0">
                <a:ln>
                  <a:noFill/>
                </a:ln>
                <a:effectLst/>
                <a:uLnTx/>
                <a:uFillTx/>
              </a:rPr>
              <a:t> </a:t>
            </a:r>
          </a:p>
          <a:p>
            <a:pPr marL="1340885" marR="0" lvl="2" indent="-304747" defTabSz="1218987" rtl="0" eaLnBrk="1" fontAlgn="auto" latinLnBrk="0" hangingPunct="1">
              <a:lnSpc>
                <a:spcPct val="90000"/>
              </a:lnSpc>
              <a:spcBef>
                <a:spcPct val="20000"/>
              </a:spcBef>
              <a:spcAft>
                <a:spcPts val="0"/>
              </a:spcAft>
              <a:buClr>
                <a:srgbClr val="D6201A"/>
              </a:buClr>
              <a:buSzTx/>
              <a:buFont typeface="Wingdings" charset="2"/>
              <a:buChar char="§"/>
              <a:tabLst/>
              <a:defRPr/>
            </a:pPr>
            <a:r>
              <a:rPr kumimoji="0" lang="en-US" sz="2000" b="0" i="0" u="none" strike="noStrike" kern="1200" cap="none" spc="0" normalizeH="0" baseline="0" noProof="0" dirty="0">
                <a:ln>
                  <a:noFill/>
                </a:ln>
                <a:effectLst/>
                <a:uLnTx/>
                <a:uFillTx/>
              </a:rPr>
              <a:t>Perform HPV genotyping</a:t>
            </a:r>
          </a:p>
          <a:p>
            <a:pPr marL="1340885" marR="0" lvl="2" indent="-304747" defTabSz="1218987" rtl="0" eaLnBrk="1" fontAlgn="auto" latinLnBrk="0" hangingPunct="1">
              <a:lnSpc>
                <a:spcPct val="90000"/>
              </a:lnSpc>
              <a:spcBef>
                <a:spcPct val="20000"/>
              </a:spcBef>
              <a:spcAft>
                <a:spcPts val="0"/>
              </a:spcAft>
              <a:buClr>
                <a:srgbClr val="D6201A"/>
              </a:buClr>
              <a:buSzTx/>
              <a:buFont typeface="Wingdings" charset="2"/>
              <a:buChar char="§"/>
              <a:tabLst/>
              <a:defRPr/>
            </a:pPr>
            <a:r>
              <a:rPr kumimoji="0" lang="en-US" sz="2000" b="0" i="0" u="none" strike="noStrike" kern="1200" cap="none" spc="0" normalizeH="0" baseline="0" noProof="0" dirty="0">
                <a:ln>
                  <a:noFill/>
                </a:ln>
                <a:effectLst/>
                <a:uLnTx/>
                <a:uFillTx/>
              </a:rPr>
              <a:t>If the HPV genotyping is positive for HPV-16 or HPV-18, colposcopy is recommended</a:t>
            </a:r>
          </a:p>
          <a:p>
            <a:pPr marL="1340885" marR="0" lvl="2" indent="-304747" defTabSz="1218987" rtl="0" eaLnBrk="1" fontAlgn="auto" latinLnBrk="0" hangingPunct="1">
              <a:lnSpc>
                <a:spcPct val="90000"/>
              </a:lnSpc>
              <a:spcBef>
                <a:spcPct val="20000"/>
              </a:spcBef>
              <a:spcAft>
                <a:spcPts val="0"/>
              </a:spcAft>
              <a:buClr>
                <a:srgbClr val="D6201A"/>
              </a:buClr>
              <a:buSzTx/>
              <a:buFont typeface="Wingdings" charset="2"/>
              <a:buChar char="§"/>
              <a:tabLst/>
              <a:defRPr/>
            </a:pPr>
            <a:r>
              <a:rPr kumimoji="0" lang="en-US" sz="2000" b="0" i="0" u="none" strike="noStrike" kern="1200" cap="none" spc="0" normalizeH="0" baseline="0" noProof="0" dirty="0">
                <a:ln>
                  <a:noFill/>
                </a:ln>
                <a:effectLst/>
                <a:uLnTx/>
                <a:uFillTx/>
              </a:rPr>
              <a:t>If the HPV genotyping is negative for HPV-16 and HPV-18, repeat the HPV co-testing in 1 year; if the follow-up HPV test is positive or the follow-up Pap test is abnormal, colposcopy is recommended</a:t>
            </a:r>
          </a:p>
          <a:p>
            <a:pPr>
              <a:lnSpc>
                <a:spcPct val="90000"/>
              </a:lnSpc>
            </a:pPr>
            <a:endParaRPr lang="en-US" sz="2000" dirty="0"/>
          </a:p>
        </p:txBody>
      </p:sp>
      <p:sp>
        <p:nvSpPr>
          <p:cNvPr id="4" name="Slide Number Placeholder 3">
            <a:extLst>
              <a:ext uri="{FF2B5EF4-FFF2-40B4-BE49-F238E27FC236}">
                <a16:creationId xmlns:a16="http://schemas.microsoft.com/office/drawing/2014/main" id="{6F56BEC0-5D51-1A2C-2124-53E7977FDDED}"/>
              </a:ext>
            </a:extLst>
          </p:cNvPr>
          <p:cNvSpPr>
            <a:spLocks noGrp="1"/>
          </p:cNvSpPr>
          <p:nvPr>
            <p:ph type="sldNum" sz="quarter" idx="12"/>
          </p:nvPr>
        </p:nvSpPr>
        <p:spPr>
          <a:xfrm>
            <a:off x="11372755" y="6305883"/>
            <a:ext cx="731330" cy="396240"/>
          </a:xfrm>
        </p:spPr>
        <p:txBody>
          <a:bodyPr anchor="ctr">
            <a:normAutofit/>
          </a:bodyPr>
          <a:lstStyle/>
          <a:p>
            <a:pPr>
              <a:lnSpc>
                <a:spcPct val="90000"/>
              </a:lnSpc>
              <a:spcAft>
                <a:spcPts val="600"/>
              </a:spcAft>
            </a:pPr>
            <a:fld id="{1D2EA5EF-C699-AF4C-BA42-C0A1CAAB713C}" type="slidenum">
              <a:rPr lang="en-US" smtClean="0"/>
              <a:pPr>
                <a:lnSpc>
                  <a:spcPct val="90000"/>
                </a:lnSpc>
                <a:spcAft>
                  <a:spcPts val="600"/>
                </a:spcAft>
              </a:pPr>
              <a:t>13</a:t>
            </a:fld>
            <a:endParaRPr lang="en-US"/>
          </a:p>
        </p:txBody>
      </p:sp>
      <p:sp>
        <p:nvSpPr>
          <p:cNvPr id="11" name="TextBox 10">
            <a:extLst>
              <a:ext uri="{FF2B5EF4-FFF2-40B4-BE49-F238E27FC236}">
                <a16:creationId xmlns:a16="http://schemas.microsoft.com/office/drawing/2014/main" id="{35117D8C-6FF6-B50B-702F-BB1022904762}"/>
              </a:ext>
            </a:extLst>
          </p:cNvPr>
          <p:cNvSpPr txBox="1"/>
          <p:nvPr/>
        </p:nvSpPr>
        <p:spPr>
          <a:xfrm>
            <a:off x="2939387" y="6332625"/>
            <a:ext cx="7584742" cy="430887"/>
          </a:xfrm>
          <a:prstGeom prst="rect">
            <a:avLst/>
          </a:prstGeom>
          <a:noFill/>
        </p:spPr>
        <p:txBody>
          <a:bodyPr wrap="square">
            <a:spAutoFit/>
          </a:bodyPr>
          <a:lstStyle/>
          <a:p>
            <a:r>
              <a:rPr lang="en-US" sz="1100" dirty="0">
                <a:solidFill>
                  <a:schemeClr val="bg1"/>
                </a:solidFill>
              </a:rPr>
              <a:t>https://clinicalinfo.hiv.gov/en/guidelines/hiv-clinical-guidelines-adult-and-adolescent-opportunistic-infections/human-0?view=full</a:t>
            </a:r>
          </a:p>
        </p:txBody>
      </p:sp>
    </p:spTree>
    <p:extLst>
      <p:ext uri="{BB962C8B-B14F-4D97-AF65-F5344CB8AC3E}">
        <p14:creationId xmlns:p14="http://schemas.microsoft.com/office/powerpoint/2010/main" val="3758350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A69A-8460-0EA1-1EF0-A16A19CA5417}"/>
              </a:ext>
            </a:extLst>
          </p:cNvPr>
          <p:cNvSpPr>
            <a:spLocks noGrp="1"/>
          </p:cNvSpPr>
          <p:nvPr>
            <p:ph type="title"/>
          </p:nvPr>
        </p:nvSpPr>
        <p:spPr/>
        <p:txBody>
          <a:bodyPr/>
          <a:lstStyle/>
          <a:p>
            <a:r>
              <a:rPr lang="en-US" dirty="0"/>
              <a:t>Management of Abnormal PAP Smear</a:t>
            </a:r>
          </a:p>
        </p:txBody>
      </p:sp>
      <p:sp>
        <p:nvSpPr>
          <p:cNvPr id="3" name="Content Placeholder 2">
            <a:extLst>
              <a:ext uri="{FF2B5EF4-FFF2-40B4-BE49-F238E27FC236}">
                <a16:creationId xmlns:a16="http://schemas.microsoft.com/office/drawing/2014/main" id="{29083343-5E38-CD8A-45CD-07FE048CD4F7}"/>
              </a:ext>
            </a:extLst>
          </p:cNvPr>
          <p:cNvSpPr>
            <a:spLocks noGrp="1"/>
          </p:cNvSpPr>
          <p:nvPr>
            <p:ph idx="1"/>
          </p:nvPr>
        </p:nvSpPr>
        <p:spPr>
          <a:xfrm>
            <a:off x="406294" y="1782763"/>
            <a:ext cx="11084539" cy="4297998"/>
          </a:xfrm>
        </p:spPr>
        <p:txBody>
          <a:bodyPr>
            <a:normAutofit fontScale="70000" lnSpcReduction="20000"/>
          </a:bodyPr>
          <a:lstStyle/>
          <a:p>
            <a:r>
              <a:rPr lang="en-US" dirty="0"/>
              <a:t>Any Pap test result of low-grade squamous intraepithelial lesion (LSIL) or worse (including ASC-H, AGC, and HSIL)—refer for colposcopy regardless of HPV status</a:t>
            </a:r>
          </a:p>
          <a:p>
            <a:pPr marL="152373" indent="0">
              <a:buNone/>
            </a:pPr>
            <a:endParaRPr lang="en-US" dirty="0"/>
          </a:p>
          <a:p>
            <a:r>
              <a:rPr lang="en-US" dirty="0"/>
              <a:t>For atypical squamous cells of undetermined significance (ASC-US), HPV co-testing should be performed in women of all ages with HIV</a:t>
            </a:r>
          </a:p>
          <a:p>
            <a:endParaRPr lang="en-US" dirty="0"/>
          </a:p>
          <a:p>
            <a:pPr lvl="1"/>
            <a:r>
              <a:rPr lang="en-US" dirty="0"/>
              <a:t>If the HPV test is positive, the woman should be referred for colposcopy</a:t>
            </a:r>
          </a:p>
          <a:p>
            <a:endParaRPr lang="en-US" dirty="0"/>
          </a:p>
          <a:p>
            <a:pPr lvl="1"/>
            <a:r>
              <a:rPr lang="en-US" dirty="0"/>
              <a:t>If the HPV test is negative (or was not done) may be rescreened with Pap smear and reflex HPV test in 6 to 12 months</a:t>
            </a:r>
          </a:p>
          <a:p>
            <a:pPr marL="152373" indent="0">
              <a:buNone/>
            </a:pPr>
            <a:endParaRPr lang="en-US" dirty="0"/>
          </a:p>
          <a:p>
            <a:pPr lvl="2"/>
            <a:r>
              <a:rPr lang="en-US" dirty="0"/>
              <a:t>If the subsequent result is ASC-US or worse, or if the HPV test is positive, refer for colposcopy</a:t>
            </a:r>
          </a:p>
        </p:txBody>
      </p:sp>
      <p:sp>
        <p:nvSpPr>
          <p:cNvPr id="4" name="Slide Number Placeholder 3">
            <a:extLst>
              <a:ext uri="{FF2B5EF4-FFF2-40B4-BE49-F238E27FC236}">
                <a16:creationId xmlns:a16="http://schemas.microsoft.com/office/drawing/2014/main" id="{591CBBE9-BEED-E74C-C94A-9AB85A96FA4B}"/>
              </a:ext>
            </a:extLst>
          </p:cNvPr>
          <p:cNvSpPr>
            <a:spLocks noGrp="1"/>
          </p:cNvSpPr>
          <p:nvPr>
            <p:ph type="sldNum" sz="quarter" idx="12"/>
          </p:nvPr>
        </p:nvSpPr>
        <p:spPr/>
        <p:txBody>
          <a:bodyPr/>
          <a:lstStyle/>
          <a:p>
            <a:fld id="{1D2EA5EF-C699-AF4C-BA42-C0A1CAAB713C}" type="slidenum">
              <a:rPr lang="en-US" smtClean="0"/>
              <a:t>14</a:t>
            </a:fld>
            <a:endParaRPr lang="en-US"/>
          </a:p>
        </p:txBody>
      </p:sp>
      <p:sp>
        <p:nvSpPr>
          <p:cNvPr id="6" name="TextBox 5">
            <a:extLst>
              <a:ext uri="{FF2B5EF4-FFF2-40B4-BE49-F238E27FC236}">
                <a16:creationId xmlns:a16="http://schemas.microsoft.com/office/drawing/2014/main" id="{CE78D058-1C8A-F9B6-F684-E4B4B8F6E4B3}"/>
              </a:ext>
            </a:extLst>
          </p:cNvPr>
          <p:cNvSpPr txBox="1"/>
          <p:nvPr/>
        </p:nvSpPr>
        <p:spPr>
          <a:xfrm>
            <a:off x="3157751" y="6330104"/>
            <a:ext cx="7584742" cy="461665"/>
          </a:xfrm>
          <a:prstGeom prst="rect">
            <a:avLst/>
          </a:prstGeom>
          <a:noFill/>
        </p:spPr>
        <p:txBody>
          <a:bodyPr wrap="square">
            <a:spAutoFit/>
          </a:bodyPr>
          <a:lstStyle/>
          <a:p>
            <a:r>
              <a:rPr lang="en-US" sz="1200" dirty="0">
                <a:solidFill>
                  <a:schemeClr val="bg1"/>
                </a:solidFill>
              </a:rPr>
              <a:t>https://clinicalinfo.hiv.gov/en/guidelines/hiv-clinical-guidelines-adult-and-adolescent-opportunistic-infections/human-0?view=full</a:t>
            </a:r>
          </a:p>
        </p:txBody>
      </p:sp>
    </p:spTree>
    <p:extLst>
      <p:ext uri="{BB962C8B-B14F-4D97-AF65-F5344CB8AC3E}">
        <p14:creationId xmlns:p14="http://schemas.microsoft.com/office/powerpoint/2010/main" val="298767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92FE-1B08-3F5B-AD85-4FED5E7B8542}"/>
              </a:ext>
            </a:extLst>
          </p:cNvPr>
          <p:cNvSpPr>
            <a:spLocks noGrp="1"/>
          </p:cNvSpPr>
          <p:nvPr>
            <p:ph type="title"/>
          </p:nvPr>
        </p:nvSpPr>
        <p:spPr/>
        <p:txBody>
          <a:bodyPr/>
          <a:lstStyle/>
          <a:p>
            <a:pPr algn="ctr"/>
            <a:r>
              <a:rPr lang="en-US" sz="4400" dirty="0"/>
              <a:t>HPV 9-Valent Vaccine for Adult with HIV</a:t>
            </a:r>
          </a:p>
        </p:txBody>
      </p:sp>
      <p:sp>
        <p:nvSpPr>
          <p:cNvPr id="3" name="Content Placeholder 2">
            <a:extLst>
              <a:ext uri="{FF2B5EF4-FFF2-40B4-BE49-F238E27FC236}">
                <a16:creationId xmlns:a16="http://schemas.microsoft.com/office/drawing/2014/main" id="{36BA1EC4-EC60-AC64-C54F-2BA3A8534779}"/>
              </a:ext>
            </a:extLst>
          </p:cNvPr>
          <p:cNvSpPr>
            <a:spLocks noGrp="1"/>
          </p:cNvSpPr>
          <p:nvPr>
            <p:ph sz="half" idx="1"/>
          </p:nvPr>
        </p:nvSpPr>
        <p:spPr>
          <a:xfrm>
            <a:off x="609440" y="1536192"/>
            <a:ext cx="5281825" cy="4431307"/>
          </a:xfrm>
        </p:spPr>
        <p:txBody>
          <a:bodyPr>
            <a:normAutofit fontScale="77500" lnSpcReduction="20000"/>
          </a:bodyPr>
          <a:lstStyle/>
          <a:p>
            <a:r>
              <a:rPr lang="en-US" dirty="0"/>
              <a:t>For people with HIV aged 18-26 who have not been vaccinated previously, </a:t>
            </a:r>
            <a:r>
              <a:rPr lang="en-US" b="0" i="0" dirty="0">
                <a:solidFill>
                  <a:srgbClr val="000000"/>
                </a:solidFill>
                <a:effectLst/>
              </a:rPr>
              <a:t>administer three doses of the recombinant </a:t>
            </a:r>
            <a:r>
              <a:rPr lang="en-US" dirty="0"/>
              <a:t>HPV 9-valent vaccine</a:t>
            </a:r>
            <a:r>
              <a:rPr lang="en-US" b="0" i="0" dirty="0">
                <a:solidFill>
                  <a:srgbClr val="000000"/>
                </a:solidFill>
                <a:effectLst/>
              </a:rPr>
              <a:t> at 0, 1 to 2, and 6 months </a:t>
            </a:r>
          </a:p>
        </p:txBody>
      </p:sp>
      <p:sp>
        <p:nvSpPr>
          <p:cNvPr id="5" name="Content Placeholder 4">
            <a:extLst>
              <a:ext uri="{FF2B5EF4-FFF2-40B4-BE49-F238E27FC236}">
                <a16:creationId xmlns:a16="http://schemas.microsoft.com/office/drawing/2014/main" id="{F1B7C40C-2264-D84F-BFC7-9354BAECD3D0}"/>
              </a:ext>
            </a:extLst>
          </p:cNvPr>
          <p:cNvSpPr>
            <a:spLocks noGrp="1"/>
          </p:cNvSpPr>
          <p:nvPr>
            <p:ph sz="half" idx="2"/>
          </p:nvPr>
        </p:nvSpPr>
        <p:spPr>
          <a:xfrm>
            <a:off x="6592824" y="1536191"/>
            <a:ext cx="4779930" cy="4431307"/>
          </a:xfrm>
        </p:spPr>
        <p:txBody>
          <a:bodyPr>
            <a:normAutofit fontScale="77500" lnSpcReduction="20000"/>
          </a:bodyPr>
          <a:lstStyle/>
          <a:p>
            <a:r>
              <a:rPr lang="en-US" dirty="0">
                <a:solidFill>
                  <a:srgbClr val="000000"/>
                </a:solidFill>
              </a:rPr>
              <a:t>Catch up vaccination is not recommended for all adults over age 26</a:t>
            </a:r>
          </a:p>
          <a:p>
            <a:pPr lvl="1"/>
            <a:r>
              <a:rPr lang="en-US" dirty="0">
                <a:solidFill>
                  <a:srgbClr val="000000"/>
                </a:solidFill>
              </a:rPr>
              <a:t>Shared clinical decision-making is recommended for some </a:t>
            </a:r>
            <a:r>
              <a:rPr lang="en-US" b="0" i="0" dirty="0">
                <a:solidFill>
                  <a:srgbClr val="000000"/>
                </a:solidFill>
                <a:effectLst/>
              </a:rPr>
              <a:t>who were not adequately vaccinated previously</a:t>
            </a:r>
            <a:endParaRPr lang="en-US" dirty="0">
              <a:solidFill>
                <a:srgbClr val="000000"/>
              </a:solidFill>
            </a:endParaRPr>
          </a:p>
          <a:p>
            <a:pPr lvl="1"/>
            <a:r>
              <a:rPr lang="en-US" dirty="0">
                <a:solidFill>
                  <a:srgbClr val="000000"/>
                </a:solidFill>
              </a:rPr>
              <a:t>Ideally vaccination should occur prior to potential exposure to HPV through sexual contact</a:t>
            </a:r>
            <a:endParaRPr lang="en-US" dirty="0"/>
          </a:p>
        </p:txBody>
      </p:sp>
      <p:sp>
        <p:nvSpPr>
          <p:cNvPr id="4" name="Slide Number Placeholder 3">
            <a:extLst>
              <a:ext uri="{FF2B5EF4-FFF2-40B4-BE49-F238E27FC236}">
                <a16:creationId xmlns:a16="http://schemas.microsoft.com/office/drawing/2014/main" id="{836B61A6-8A9A-2401-4648-E586F7FC48E3}"/>
              </a:ext>
            </a:extLst>
          </p:cNvPr>
          <p:cNvSpPr>
            <a:spLocks noGrp="1"/>
          </p:cNvSpPr>
          <p:nvPr>
            <p:ph type="sldNum" sz="quarter" idx="12"/>
          </p:nvPr>
        </p:nvSpPr>
        <p:spPr/>
        <p:txBody>
          <a:bodyPr/>
          <a:lstStyle/>
          <a:p>
            <a:fld id="{1D2EA5EF-C699-AF4C-BA42-C0A1CAAB713C}" type="slidenum">
              <a:rPr lang="en-US" smtClean="0"/>
              <a:t>15</a:t>
            </a:fld>
            <a:endParaRPr lang="en-US"/>
          </a:p>
        </p:txBody>
      </p:sp>
      <p:sp>
        <p:nvSpPr>
          <p:cNvPr id="9" name="TextBox 8">
            <a:extLst>
              <a:ext uri="{FF2B5EF4-FFF2-40B4-BE49-F238E27FC236}">
                <a16:creationId xmlns:a16="http://schemas.microsoft.com/office/drawing/2014/main" id="{52172D6E-3C5C-E8AB-AFF7-D63148F573C3}"/>
              </a:ext>
            </a:extLst>
          </p:cNvPr>
          <p:cNvSpPr txBox="1"/>
          <p:nvPr/>
        </p:nvSpPr>
        <p:spPr>
          <a:xfrm>
            <a:off x="3046412" y="6396335"/>
            <a:ext cx="6096000" cy="461665"/>
          </a:xfrm>
          <a:prstGeom prst="rect">
            <a:avLst/>
          </a:prstGeom>
          <a:noFill/>
        </p:spPr>
        <p:txBody>
          <a:bodyPr wrap="square">
            <a:spAutoFit/>
          </a:bodyPr>
          <a:lstStyle/>
          <a:p>
            <a:r>
              <a:rPr lang="en-US" sz="1200" dirty="0">
                <a:solidFill>
                  <a:schemeClr val="bg1"/>
                </a:solidFill>
              </a:rPr>
              <a:t>https://clinicalinfo.hiv.gov/en/guidelines/hiv-clinical-guidelines-adult-and-adolescent-opportunistic-infections/immunizations</a:t>
            </a:r>
          </a:p>
        </p:txBody>
      </p:sp>
      <p:pic>
        <p:nvPicPr>
          <p:cNvPr id="2050" name="Picture 2" descr="vaccine Icon 4523788">
            <a:extLst>
              <a:ext uri="{FF2B5EF4-FFF2-40B4-BE49-F238E27FC236}">
                <a16:creationId xmlns:a16="http://schemas.microsoft.com/office/drawing/2014/main" id="{9C004E09-A814-819D-C99B-30A964623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452" y="3565841"/>
            <a:ext cx="3017520"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65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9535-38CE-4D62-A0B7-D39D7CEDCCA5}"/>
              </a:ext>
            </a:extLst>
          </p:cNvPr>
          <p:cNvSpPr>
            <a:spLocks noGrp="1"/>
          </p:cNvSpPr>
          <p:nvPr>
            <p:ph type="title"/>
          </p:nvPr>
        </p:nvSpPr>
        <p:spPr/>
        <p:txBody>
          <a:bodyPr/>
          <a:lstStyle/>
          <a:p>
            <a:r>
              <a:rPr lang="en-US" dirty="0"/>
              <a:t>Cancer Screening </a:t>
            </a:r>
          </a:p>
        </p:txBody>
      </p:sp>
      <p:sp>
        <p:nvSpPr>
          <p:cNvPr id="3" name="Content Placeholder 2">
            <a:extLst>
              <a:ext uri="{FF2B5EF4-FFF2-40B4-BE49-F238E27FC236}">
                <a16:creationId xmlns:a16="http://schemas.microsoft.com/office/drawing/2014/main" id="{EFE85630-68C4-4CC0-AB22-23A4A54A8F17}"/>
              </a:ext>
            </a:extLst>
          </p:cNvPr>
          <p:cNvSpPr>
            <a:spLocks noGrp="1"/>
          </p:cNvSpPr>
          <p:nvPr>
            <p:ph idx="1"/>
          </p:nvPr>
        </p:nvSpPr>
        <p:spPr/>
        <p:txBody>
          <a:bodyPr/>
          <a:lstStyle/>
          <a:p>
            <a:r>
              <a:rPr lang="en-US" dirty="0"/>
              <a:t>Screening for breast, colon and lung cancer are the same as for the general population  </a:t>
            </a:r>
          </a:p>
          <a:p>
            <a:r>
              <a:rPr lang="en-US" dirty="0"/>
              <a:t>Current United States Preventive Services Task Force (USPSTF) guidelines recommend biennial screening mammography for women ages 40-74</a:t>
            </a:r>
          </a:p>
          <a:p>
            <a:r>
              <a:rPr lang="en-US" dirty="0"/>
              <a:t>There is insufficient evidence to recommend routine breast cancer screening in women aged 75 or older </a:t>
            </a:r>
          </a:p>
        </p:txBody>
      </p:sp>
      <p:sp>
        <p:nvSpPr>
          <p:cNvPr id="4" name="Slide Number Placeholder 3">
            <a:extLst>
              <a:ext uri="{FF2B5EF4-FFF2-40B4-BE49-F238E27FC236}">
                <a16:creationId xmlns:a16="http://schemas.microsoft.com/office/drawing/2014/main" id="{F32598C4-CCE7-49A7-AF52-FCC5C74CEDAF}"/>
              </a:ext>
            </a:extLst>
          </p:cNvPr>
          <p:cNvSpPr>
            <a:spLocks noGrp="1"/>
          </p:cNvSpPr>
          <p:nvPr>
            <p:ph type="sldNum" sz="quarter" idx="12"/>
          </p:nvPr>
        </p:nvSpPr>
        <p:spPr/>
        <p:txBody>
          <a:bodyPr/>
          <a:lstStyle/>
          <a:p>
            <a:fld id="{1D2EA5EF-C699-AF4C-BA42-C0A1CAAB713C}" type="slidenum">
              <a:rPr lang="en-US" smtClean="0"/>
              <a:t>16</a:t>
            </a:fld>
            <a:endParaRPr lang="en-US"/>
          </a:p>
        </p:txBody>
      </p:sp>
      <p:sp>
        <p:nvSpPr>
          <p:cNvPr id="5" name="Rectangle 4">
            <a:extLst>
              <a:ext uri="{FF2B5EF4-FFF2-40B4-BE49-F238E27FC236}">
                <a16:creationId xmlns:a16="http://schemas.microsoft.com/office/drawing/2014/main" id="{7D275E13-D157-4B8D-8548-4EFC9686B37E}"/>
              </a:ext>
            </a:extLst>
          </p:cNvPr>
          <p:cNvSpPr/>
          <p:nvPr/>
        </p:nvSpPr>
        <p:spPr>
          <a:xfrm>
            <a:off x="1028700" y="5850301"/>
            <a:ext cx="10344055" cy="338554"/>
          </a:xfrm>
          <a:prstGeom prst="rect">
            <a:avLst/>
          </a:prstGeom>
        </p:spPr>
        <p:txBody>
          <a:bodyPr wrap="square">
            <a:spAutoFit/>
          </a:bodyPr>
          <a:lstStyle/>
          <a:p>
            <a:r>
              <a:rPr lang="en-US" sz="1600" dirty="0"/>
              <a:t>https://www.uspreventiveservicestaskforce.org/uspstf/draft-update-summary/breast-cancer-screening-adults</a:t>
            </a:r>
          </a:p>
        </p:txBody>
      </p:sp>
    </p:spTree>
    <p:extLst>
      <p:ext uri="{BB962C8B-B14F-4D97-AF65-F5344CB8AC3E}">
        <p14:creationId xmlns:p14="http://schemas.microsoft.com/office/powerpoint/2010/main" val="3258068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7562-011D-7096-19A1-4BB6F505CC98}"/>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4AFD1244-E20E-4EBF-89E3-4BF7CF5E2577}"/>
              </a:ext>
            </a:extLst>
          </p:cNvPr>
          <p:cNvSpPr>
            <a:spLocks noGrp="1"/>
          </p:cNvSpPr>
          <p:nvPr>
            <p:ph idx="1"/>
          </p:nvPr>
        </p:nvSpPr>
        <p:spPr/>
        <p:txBody>
          <a:bodyPr>
            <a:normAutofit fontScale="92500"/>
          </a:bodyPr>
          <a:lstStyle/>
          <a:p>
            <a:r>
              <a:rPr lang="en-US" dirty="0"/>
              <a:t>Ms. D is 53 years old and is transferring her HIV care to your clinic.  She was originally diagnosed in 2000, has been on various antiretroviral therapies (ART) since then and has never had to change medications due to virologic failure. She is currently well-controlled on </a:t>
            </a:r>
            <a:r>
              <a:rPr lang="en-US" dirty="0" err="1"/>
              <a:t>bictegravir</a:t>
            </a:r>
            <a:r>
              <a:rPr lang="en-US" dirty="0"/>
              <a:t>/FTC/TAF.  She is post-menopausal and has been seeing TV ads for medications for osteoporosis.  She notes that her mother had this and wonders if she could too. </a:t>
            </a:r>
          </a:p>
          <a:p>
            <a:r>
              <a:rPr lang="en-US" dirty="0"/>
              <a:t>What’s your next step? </a:t>
            </a:r>
          </a:p>
        </p:txBody>
      </p:sp>
      <p:sp>
        <p:nvSpPr>
          <p:cNvPr id="4" name="Slide Number Placeholder 3">
            <a:extLst>
              <a:ext uri="{FF2B5EF4-FFF2-40B4-BE49-F238E27FC236}">
                <a16:creationId xmlns:a16="http://schemas.microsoft.com/office/drawing/2014/main" id="{6640B494-51CA-9A19-7750-A9F08CD68361}"/>
              </a:ext>
            </a:extLst>
          </p:cNvPr>
          <p:cNvSpPr>
            <a:spLocks noGrp="1"/>
          </p:cNvSpPr>
          <p:nvPr>
            <p:ph type="sldNum" sz="quarter" idx="12"/>
          </p:nvPr>
        </p:nvSpPr>
        <p:spPr/>
        <p:txBody>
          <a:bodyPr/>
          <a:lstStyle/>
          <a:p>
            <a:fld id="{1D2EA5EF-C699-AF4C-BA42-C0A1CAAB713C}" type="slidenum">
              <a:rPr lang="en-US" smtClean="0"/>
              <a:t>17</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959D74A-95B4-6323-BAD7-2AFF6F0295DC}"/>
                  </a:ext>
                </a:extLst>
              </p14:cNvPr>
              <p14:cNvContentPartPr/>
              <p14:nvPr/>
            </p14:nvContentPartPr>
            <p14:xfrm>
              <a:off x="5015278" y="3104490"/>
              <a:ext cx="360" cy="360"/>
            </p14:xfrm>
          </p:contentPart>
        </mc:Choice>
        <mc:Fallback xmlns="">
          <p:pic>
            <p:nvPicPr>
              <p:cNvPr id="5" name="Ink 4">
                <a:extLst>
                  <a:ext uri="{FF2B5EF4-FFF2-40B4-BE49-F238E27FC236}">
                    <a16:creationId xmlns:a16="http://schemas.microsoft.com/office/drawing/2014/main" id="{E959D74A-95B4-6323-BAD7-2AFF6F0295DC}"/>
                  </a:ext>
                </a:extLst>
              </p:cNvPr>
              <p:cNvPicPr/>
              <p:nvPr/>
            </p:nvPicPr>
            <p:blipFill>
              <a:blip r:embed="rId3"/>
              <a:stretch>
                <a:fillRect/>
              </a:stretch>
            </p:blipFill>
            <p:spPr>
              <a:xfrm>
                <a:off x="5006638" y="3095490"/>
                <a:ext cx="18000" cy="18000"/>
              </a:xfrm>
              <a:prstGeom prst="rect">
                <a:avLst/>
              </a:prstGeom>
            </p:spPr>
          </p:pic>
        </mc:Fallback>
      </mc:AlternateContent>
    </p:spTree>
    <p:extLst>
      <p:ext uri="{BB962C8B-B14F-4D97-AF65-F5344CB8AC3E}">
        <p14:creationId xmlns:p14="http://schemas.microsoft.com/office/powerpoint/2010/main" val="3141759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6BDF-5BA4-53D3-71DE-982F7BBD2B59}"/>
              </a:ext>
            </a:extLst>
          </p:cNvPr>
          <p:cNvSpPr>
            <a:spLocks noGrp="1"/>
          </p:cNvSpPr>
          <p:nvPr>
            <p:ph type="title"/>
          </p:nvPr>
        </p:nvSpPr>
        <p:spPr/>
        <p:txBody>
          <a:bodyPr/>
          <a:lstStyle/>
          <a:p>
            <a:r>
              <a:rPr lang="en-US" dirty="0"/>
              <a:t>Osteopenia and Osteoporosis in HIV </a:t>
            </a:r>
          </a:p>
        </p:txBody>
      </p:sp>
      <p:sp>
        <p:nvSpPr>
          <p:cNvPr id="3" name="Text Placeholder 2">
            <a:extLst>
              <a:ext uri="{FF2B5EF4-FFF2-40B4-BE49-F238E27FC236}">
                <a16:creationId xmlns:a16="http://schemas.microsoft.com/office/drawing/2014/main" id="{EA19DA82-DD1A-13FC-BD1E-E1F94B2748B8}"/>
              </a:ext>
            </a:extLst>
          </p:cNvPr>
          <p:cNvSpPr>
            <a:spLocks noGrp="1"/>
          </p:cNvSpPr>
          <p:nvPr>
            <p:ph sz="half" idx="1"/>
          </p:nvPr>
        </p:nvSpPr>
        <p:spPr/>
        <p:txBody>
          <a:bodyPr>
            <a:normAutofit fontScale="85000" lnSpcReduction="20000"/>
          </a:bodyPr>
          <a:lstStyle/>
          <a:p>
            <a:pPr marL="690377" indent="-342900">
              <a:buFont typeface="Arial" panose="020B0604020202020204" pitchFamily="34" charset="0"/>
              <a:buChar char="•"/>
            </a:pPr>
            <a:r>
              <a:rPr lang="en-US" dirty="0"/>
              <a:t>As the population of individuals living with HIV ages, osteopenia and osteoporosis are becoming more common, leading to increased fracture risk</a:t>
            </a:r>
          </a:p>
        </p:txBody>
      </p:sp>
      <p:sp>
        <p:nvSpPr>
          <p:cNvPr id="4" name="Content Placeholder 3">
            <a:extLst>
              <a:ext uri="{FF2B5EF4-FFF2-40B4-BE49-F238E27FC236}">
                <a16:creationId xmlns:a16="http://schemas.microsoft.com/office/drawing/2014/main" id="{3C375E0E-9A8B-CED8-D7AF-96950E8DE3F1}"/>
              </a:ext>
            </a:extLst>
          </p:cNvPr>
          <p:cNvSpPr>
            <a:spLocks noGrp="1"/>
          </p:cNvSpPr>
          <p:nvPr>
            <p:ph sz="half" idx="2"/>
          </p:nvPr>
        </p:nvSpPr>
        <p:spPr/>
        <p:txBody>
          <a:bodyPr>
            <a:normAutofit fontScale="85000" lnSpcReduction="20000"/>
          </a:bodyPr>
          <a:lstStyle/>
          <a:p>
            <a:r>
              <a:rPr lang="en-US" dirty="0"/>
              <a:t>Risk factors for increased bone loss include:</a:t>
            </a:r>
          </a:p>
          <a:p>
            <a:pPr lvl="1"/>
            <a:r>
              <a:rPr lang="en-US" dirty="0"/>
              <a:t>Physical inactivity</a:t>
            </a:r>
          </a:p>
          <a:p>
            <a:pPr lvl="1"/>
            <a:r>
              <a:rPr lang="en-US" dirty="0"/>
              <a:t>Suboptimal intake of calcium and vitamin D</a:t>
            </a:r>
          </a:p>
          <a:p>
            <a:pPr lvl="1"/>
            <a:r>
              <a:rPr lang="en-US" dirty="0"/>
              <a:t>Cigarette smoking</a:t>
            </a:r>
          </a:p>
          <a:p>
            <a:pPr lvl="1"/>
            <a:r>
              <a:rPr lang="en-US" dirty="0"/>
              <a:t>Alcohol and opiate use</a:t>
            </a:r>
          </a:p>
          <a:p>
            <a:pPr lvl="1"/>
            <a:r>
              <a:rPr lang="en-US" dirty="0"/>
              <a:t>Hepatitis C coinfection</a:t>
            </a:r>
          </a:p>
          <a:p>
            <a:pPr lvl="1"/>
            <a:r>
              <a:rPr lang="en-US" dirty="0"/>
              <a:t>Low BMI</a:t>
            </a:r>
          </a:p>
          <a:p>
            <a:pPr lvl="1"/>
            <a:r>
              <a:rPr lang="en-US" dirty="0"/>
              <a:t>Early menopause</a:t>
            </a:r>
          </a:p>
          <a:p>
            <a:endParaRPr lang="en-US" dirty="0"/>
          </a:p>
        </p:txBody>
      </p:sp>
    </p:spTree>
    <p:extLst>
      <p:ext uri="{BB962C8B-B14F-4D97-AF65-F5344CB8AC3E}">
        <p14:creationId xmlns:p14="http://schemas.microsoft.com/office/powerpoint/2010/main" val="323049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8C09-966C-E1F9-6BC0-DDCDFBE9B799}"/>
              </a:ext>
            </a:extLst>
          </p:cNvPr>
          <p:cNvSpPr>
            <a:spLocks noGrp="1"/>
          </p:cNvSpPr>
          <p:nvPr>
            <p:ph type="title"/>
          </p:nvPr>
        </p:nvSpPr>
        <p:spPr/>
        <p:txBody>
          <a:bodyPr/>
          <a:lstStyle/>
          <a:p>
            <a:r>
              <a:rPr lang="en-US" dirty="0"/>
              <a:t>Bone Mineral Density (BMD)</a:t>
            </a:r>
          </a:p>
        </p:txBody>
      </p:sp>
      <p:sp>
        <p:nvSpPr>
          <p:cNvPr id="3" name="Content Placeholder 2">
            <a:extLst>
              <a:ext uri="{FF2B5EF4-FFF2-40B4-BE49-F238E27FC236}">
                <a16:creationId xmlns:a16="http://schemas.microsoft.com/office/drawing/2014/main" id="{6DA84974-6BF7-65A6-F302-08B51CD88894}"/>
              </a:ext>
            </a:extLst>
          </p:cNvPr>
          <p:cNvSpPr>
            <a:spLocks noGrp="1"/>
          </p:cNvSpPr>
          <p:nvPr>
            <p:ph idx="1"/>
          </p:nvPr>
        </p:nvSpPr>
        <p:spPr/>
        <p:txBody>
          <a:bodyPr>
            <a:normAutofit/>
          </a:bodyPr>
          <a:lstStyle/>
          <a:p>
            <a:r>
              <a:rPr lang="en-US" b="0" i="0" dirty="0">
                <a:solidFill>
                  <a:srgbClr val="000000"/>
                </a:solidFill>
                <a:effectLst/>
              </a:rPr>
              <a:t>Bone loss occurs faster in women with HIV than in those who do not have HIV</a:t>
            </a:r>
          </a:p>
          <a:p>
            <a:r>
              <a:rPr lang="en-US" dirty="0"/>
              <a:t>Limited studies suggest that women experience more bone density loss after initiation of antiretroviral therapy (ART) compared with men </a:t>
            </a:r>
          </a:p>
          <a:p>
            <a:r>
              <a:rPr lang="en-US" dirty="0"/>
              <a:t>This is one of the reasons that TAF is preferred over TDF</a:t>
            </a:r>
          </a:p>
        </p:txBody>
      </p:sp>
      <p:sp>
        <p:nvSpPr>
          <p:cNvPr id="4" name="Slide Number Placeholder 3">
            <a:extLst>
              <a:ext uri="{FF2B5EF4-FFF2-40B4-BE49-F238E27FC236}">
                <a16:creationId xmlns:a16="http://schemas.microsoft.com/office/drawing/2014/main" id="{0AA2B91A-423B-3D05-3829-C86021A72056}"/>
              </a:ext>
            </a:extLst>
          </p:cNvPr>
          <p:cNvSpPr>
            <a:spLocks noGrp="1"/>
          </p:cNvSpPr>
          <p:nvPr>
            <p:ph type="sldNum" sz="quarter" idx="12"/>
          </p:nvPr>
        </p:nvSpPr>
        <p:spPr/>
        <p:txBody>
          <a:bodyPr/>
          <a:lstStyle/>
          <a:p>
            <a:fld id="{1D2EA5EF-C699-AF4C-BA42-C0A1CAAB713C}" type="slidenum">
              <a:rPr lang="en-US" smtClean="0"/>
              <a:t>19</a:t>
            </a:fld>
            <a:endParaRPr lang="en-US"/>
          </a:p>
        </p:txBody>
      </p:sp>
    </p:spTree>
    <p:extLst>
      <p:ext uri="{BB962C8B-B14F-4D97-AF65-F5344CB8AC3E}">
        <p14:creationId xmlns:p14="http://schemas.microsoft.com/office/powerpoint/2010/main" val="229147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655974" y="722221"/>
            <a:ext cx="10512424" cy="648915"/>
          </a:xfrm>
        </p:spPr>
        <p:txBody>
          <a:bodyPr/>
          <a:lstStyle/>
          <a:p>
            <a:r>
              <a:rPr lang="en-US" dirty="0"/>
              <a:t>Disclosures</a:t>
            </a:r>
          </a:p>
        </p:txBody>
      </p:sp>
      <p:sp>
        <p:nvSpPr>
          <p:cNvPr id="6" name="Text Placeholder 5"/>
          <p:cNvSpPr>
            <a:spLocks noGrp="1"/>
          </p:cNvSpPr>
          <p:nvPr>
            <p:ph type="body" sz="quarter" idx="11"/>
          </p:nvPr>
        </p:nvSpPr>
        <p:spPr>
          <a:xfrm>
            <a:off x="623296" y="1384025"/>
            <a:ext cx="10513018" cy="4420397"/>
          </a:xfrm>
        </p:spPr>
        <p:txBody>
          <a:bodyPr>
            <a:normAutofit/>
          </a:bodyPr>
          <a:lstStyle/>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3200" b="0" i="1" u="none" strike="noStrike" kern="1200" cap="none" spc="0" normalizeH="0" baseline="0" noProof="0" dirty="0">
                <a:ln>
                  <a:noFill/>
                </a:ln>
                <a:solidFill>
                  <a:srgbClr val="222222"/>
                </a:solidFill>
                <a:effectLst/>
                <a:uLnTx/>
                <a:uFillTx/>
                <a:latin typeface="Arial"/>
                <a:ea typeface="+mn-ea"/>
              </a:rPr>
              <a:t>None</a:t>
            </a:r>
          </a:p>
          <a:p>
            <a:pPr marL="152373" marR="0" lvl="0" algn="l" defTabSz="1218987" rtl="0" eaLnBrk="1" fontAlgn="auto" latinLnBrk="0" hangingPunct="1">
              <a:lnSpc>
                <a:spcPct val="100000"/>
              </a:lnSpc>
              <a:spcBef>
                <a:spcPct val="20000"/>
              </a:spcBef>
              <a:spcAft>
                <a:spcPts val="0"/>
              </a:spcAft>
              <a:buClr>
                <a:srgbClr val="D6201A"/>
              </a:buClr>
              <a:buSzTx/>
              <a:tabLst/>
              <a:defRPr/>
            </a:pPr>
            <a:endParaRPr kumimoji="0" lang="en-US" sz="2000" b="0" i="1" u="none" strike="noStrike" kern="1200" cap="none" spc="0" normalizeH="0" baseline="0" noProof="0" dirty="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endParaRPr lang="en-US" sz="2000" i="1" dirty="0">
              <a:solidFill>
                <a:srgbClr val="222222"/>
              </a:solidFill>
              <a:latin typeface="Arial"/>
            </a:endParaRPr>
          </a:p>
          <a:p>
            <a:pPr marL="152373" marR="0" lvl="0" algn="l" defTabSz="1218987" rtl="0" eaLnBrk="1" fontAlgn="auto" latinLnBrk="0" hangingPunct="1">
              <a:lnSpc>
                <a:spcPct val="100000"/>
              </a:lnSpc>
              <a:spcBef>
                <a:spcPct val="20000"/>
              </a:spcBef>
              <a:spcAft>
                <a:spcPts val="0"/>
              </a:spcAft>
              <a:buClr>
                <a:srgbClr val="D6201A"/>
              </a:buClr>
              <a:buSzTx/>
              <a:tabLst/>
              <a:defRPr/>
            </a:pPr>
            <a:endParaRPr kumimoji="0" lang="en-US" sz="2000" b="0" i="1" u="none" strike="noStrike" kern="1200" cap="none" spc="0" normalizeH="0" baseline="0" noProof="0" dirty="0">
              <a:ln>
                <a:noFill/>
              </a:ln>
              <a:solidFill>
                <a:srgbClr val="222222"/>
              </a:solidFill>
              <a:effectLst/>
              <a:uLnTx/>
              <a:uFillTx/>
              <a:latin typeface="Arial"/>
              <a:ea typeface="+mn-ea"/>
            </a:endParaRPr>
          </a:p>
          <a:p>
            <a:pPr marL="152373" marR="0" lvl="0" algn="l" defTabSz="1218987" rtl="0" eaLnBrk="1" fontAlgn="auto" latinLnBrk="0" hangingPunct="1">
              <a:lnSpc>
                <a:spcPct val="100000"/>
              </a:lnSpc>
              <a:spcBef>
                <a:spcPct val="20000"/>
              </a:spcBef>
              <a:spcAft>
                <a:spcPts val="0"/>
              </a:spcAft>
              <a:buClr>
                <a:srgbClr val="D6201A"/>
              </a:buClr>
              <a:buSzTx/>
              <a:tabLst/>
              <a:defRPr/>
            </a:pPr>
            <a:endParaRPr lang="en-US" sz="2000" i="1" dirty="0">
              <a:solidFill>
                <a:srgbClr val="222222"/>
              </a:solidFill>
              <a:latin typeface="Arial"/>
            </a:endParaRPr>
          </a:p>
          <a:p>
            <a:pPr marL="152373" marR="0" lvl="0" algn="l" defTabSz="1218987" rtl="0" eaLnBrk="1" fontAlgn="auto" latinLnBrk="0" hangingPunct="1">
              <a:lnSpc>
                <a:spcPct val="100000"/>
              </a:lnSpc>
              <a:spcBef>
                <a:spcPct val="20000"/>
              </a:spcBef>
              <a:spcAft>
                <a:spcPts val="0"/>
              </a:spcAft>
              <a:buClr>
                <a:srgbClr val="D6201A"/>
              </a:buClr>
              <a:buSzTx/>
              <a:tabLst/>
              <a:defRPr/>
            </a:pPr>
            <a:endParaRPr kumimoji="0" lang="en-US" sz="2000" b="0" i="1" u="none" strike="noStrike" kern="1200" cap="none" spc="0" normalizeH="0" baseline="0" noProof="0" dirty="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200" b="0" i="1" u="none" strike="noStrike" kern="1200" cap="none" spc="0" normalizeH="0" baseline="0" noProof="0" dirty="0">
                <a:ln>
                  <a:noFill/>
                </a:ln>
                <a:solidFill>
                  <a:srgbClr val="222222"/>
                </a:solidFill>
                <a:effectLst/>
                <a:uLnTx/>
                <a:uFillTx/>
                <a:latin typeface="Arial"/>
                <a:ea typeface="+mn-ea"/>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pPr marL="152373" marR="0" lvl="0" indent="0" algn="l" defTabSz="1218987"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1200" b="0" i="1" u="none" strike="noStrike" kern="1200" cap="none" spc="0" normalizeH="0" baseline="0" noProof="0" dirty="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200" b="0" i="1" u="none" strike="noStrike" kern="1200" cap="none" spc="0" normalizeH="0" baseline="0" noProof="0" dirty="0">
                <a:ln>
                  <a:noFill/>
                </a:ln>
                <a:solidFill>
                  <a:srgbClr val="222222"/>
                </a:solidFill>
                <a:effectLst/>
                <a:uLnTx/>
                <a:uFillTx/>
                <a:latin typeface="Arial"/>
                <a:ea typeface="Calibri" panose="020F0502020204030204" pitchFamily="34" charset="0"/>
              </a:rPr>
              <a:t>“Funding for this presentation was made possible by cooperative agreement </a:t>
            </a:r>
            <a:r>
              <a:rPr kumimoji="0" lang="en-US" sz="1200" b="0" i="1" u="none" strike="noStrike" kern="1200" cap="none" spc="0" normalizeH="0" baseline="0" noProof="0" dirty="0">
                <a:ln>
                  <a:noFill/>
                </a:ln>
                <a:solidFill>
                  <a:srgbClr val="222222"/>
                </a:solidFill>
                <a:effectLst/>
                <a:uLnTx/>
                <a:uFillTx/>
                <a:latin typeface="Arial"/>
                <a:ea typeface="+mn-ea"/>
              </a:rPr>
              <a:t>U1OHA30535</a:t>
            </a:r>
            <a:r>
              <a:rPr kumimoji="0" lang="en-US" sz="1200" b="0" i="1" u="none" strike="noStrike" kern="1200" cap="none" spc="0" normalizeH="0" baseline="0" noProof="0" dirty="0">
                <a:ln>
                  <a:noFill/>
                </a:ln>
                <a:solidFill>
                  <a:srgbClr val="222222"/>
                </a:solidFill>
                <a:effectLst/>
                <a:uLnTx/>
                <a:uFillTx/>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
        <p:nvSpPr>
          <p:cNvPr id="7" name="Slide Number Placeholder 5">
            <a:extLst>
              <a:ext uri="{FF2B5EF4-FFF2-40B4-BE49-F238E27FC236}">
                <a16:creationId xmlns:a16="http://schemas.microsoft.com/office/drawing/2014/main" id="{12E75810-4017-CAB0-248E-2AFB50D1E49F}"/>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solidFill>
                  <a:schemeClr val="bg1"/>
                </a:solidFill>
              </a:rPr>
              <a:t> (  </a:t>
            </a:r>
            <a:fld id="{1D2EA5EF-C699-AF4C-BA42-C0A1CAAB713C}" type="slidenum">
              <a:rPr lang="en-US" smtClean="0">
                <a:solidFill>
                  <a:schemeClr val="bg1"/>
                </a:solidFill>
              </a:rPr>
              <a:pPr/>
              <a:t>2</a:t>
            </a:fld>
            <a:r>
              <a:rPr lang="en-US" dirty="0">
                <a:solidFill>
                  <a:schemeClr val="bg1"/>
                </a:solidFill>
              </a:rPr>
              <a:t>  )</a:t>
            </a: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F336-9212-F144-D97A-66AF5B764E6B}"/>
              </a:ext>
            </a:extLst>
          </p:cNvPr>
          <p:cNvSpPr>
            <a:spLocks noGrp="1"/>
          </p:cNvSpPr>
          <p:nvPr>
            <p:ph type="title"/>
          </p:nvPr>
        </p:nvSpPr>
        <p:spPr/>
        <p:txBody>
          <a:bodyPr/>
          <a:lstStyle/>
          <a:p>
            <a:r>
              <a:rPr lang="en-US" dirty="0"/>
              <a:t>Screening for Bone Mineral Density </a:t>
            </a:r>
          </a:p>
        </p:txBody>
      </p:sp>
      <p:sp>
        <p:nvSpPr>
          <p:cNvPr id="3" name="Content Placeholder 2">
            <a:extLst>
              <a:ext uri="{FF2B5EF4-FFF2-40B4-BE49-F238E27FC236}">
                <a16:creationId xmlns:a16="http://schemas.microsoft.com/office/drawing/2014/main" id="{05B5BDC1-0DB7-8745-F03D-F0D94DF6417D}"/>
              </a:ext>
            </a:extLst>
          </p:cNvPr>
          <p:cNvSpPr>
            <a:spLocks noGrp="1"/>
          </p:cNvSpPr>
          <p:nvPr>
            <p:ph idx="1"/>
          </p:nvPr>
        </p:nvSpPr>
        <p:spPr/>
        <p:txBody>
          <a:bodyPr/>
          <a:lstStyle/>
          <a:p>
            <a:r>
              <a:rPr lang="en-US" dirty="0"/>
              <a:t>Bone mineral density (BMD) screening with dual X-ray absorptiometry (DXA) scan is recommended in the United States for all postmenopausal females with HIV</a:t>
            </a:r>
          </a:p>
          <a:p>
            <a:r>
              <a:rPr lang="en-US" dirty="0"/>
              <a:t>If osteopenia or osteoporosis is identified, measure 25-OH-Vitamin D levels and if low, start supplementation with calcium and vitamin D (goal&gt;30)</a:t>
            </a:r>
          </a:p>
          <a:p>
            <a:r>
              <a:rPr lang="en-US" dirty="0"/>
              <a:t>Encourage lifestyle changes: smoking cessation, increase weight-bearing exercise </a:t>
            </a:r>
          </a:p>
        </p:txBody>
      </p:sp>
      <p:sp>
        <p:nvSpPr>
          <p:cNvPr id="4" name="Slide Number Placeholder 3">
            <a:extLst>
              <a:ext uri="{FF2B5EF4-FFF2-40B4-BE49-F238E27FC236}">
                <a16:creationId xmlns:a16="http://schemas.microsoft.com/office/drawing/2014/main" id="{1C57FB45-59B2-3D59-961C-FCB030BF8FCF}"/>
              </a:ext>
            </a:extLst>
          </p:cNvPr>
          <p:cNvSpPr>
            <a:spLocks noGrp="1"/>
          </p:cNvSpPr>
          <p:nvPr>
            <p:ph type="sldNum" sz="quarter" idx="12"/>
          </p:nvPr>
        </p:nvSpPr>
        <p:spPr/>
        <p:txBody>
          <a:bodyPr/>
          <a:lstStyle/>
          <a:p>
            <a:fld id="{1D2EA5EF-C699-AF4C-BA42-C0A1CAAB713C}" type="slidenum">
              <a:rPr lang="en-US" smtClean="0"/>
              <a:t>20</a:t>
            </a:fld>
            <a:endParaRPr lang="en-US"/>
          </a:p>
        </p:txBody>
      </p:sp>
      <p:sp>
        <p:nvSpPr>
          <p:cNvPr id="6" name="TextBox 5">
            <a:extLst>
              <a:ext uri="{FF2B5EF4-FFF2-40B4-BE49-F238E27FC236}">
                <a16:creationId xmlns:a16="http://schemas.microsoft.com/office/drawing/2014/main" id="{3A219880-5352-1E28-2D3F-F254132639DC}"/>
              </a:ext>
            </a:extLst>
          </p:cNvPr>
          <p:cNvSpPr txBox="1"/>
          <p:nvPr/>
        </p:nvSpPr>
        <p:spPr>
          <a:xfrm>
            <a:off x="3602856" y="6350114"/>
            <a:ext cx="7584742" cy="307777"/>
          </a:xfrm>
          <a:prstGeom prst="rect">
            <a:avLst/>
          </a:prstGeom>
          <a:noFill/>
        </p:spPr>
        <p:txBody>
          <a:bodyPr wrap="square">
            <a:spAutoFit/>
          </a:bodyPr>
          <a:lstStyle/>
          <a:p>
            <a:r>
              <a:rPr lang="en-US" sz="1400" dirty="0">
                <a:solidFill>
                  <a:schemeClr val="bg1"/>
                </a:solidFill>
              </a:rPr>
              <a:t>Thompson MA et.al CID. 2021;73 (11) e3572-605</a:t>
            </a:r>
          </a:p>
        </p:txBody>
      </p:sp>
    </p:spTree>
    <p:extLst>
      <p:ext uri="{BB962C8B-B14F-4D97-AF65-F5344CB8AC3E}">
        <p14:creationId xmlns:p14="http://schemas.microsoft.com/office/powerpoint/2010/main" val="148199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F9BA8-59B3-60DA-9E62-9BF93E6C96B7}"/>
              </a:ext>
            </a:extLst>
          </p:cNvPr>
          <p:cNvSpPr>
            <a:spLocks noGrp="1"/>
          </p:cNvSpPr>
          <p:nvPr>
            <p:ph type="title"/>
          </p:nvPr>
        </p:nvSpPr>
        <p:spPr/>
        <p:txBody>
          <a:bodyPr/>
          <a:lstStyle/>
          <a:p>
            <a:r>
              <a:rPr lang="en-US" dirty="0"/>
              <a:t>Family planning options for women with </a:t>
            </a:r>
            <a:r>
              <a:rPr lang="en-US" dirty="0" err="1"/>
              <a:t>hiv</a:t>
            </a:r>
            <a:endParaRPr lang="en-US" dirty="0"/>
          </a:p>
        </p:txBody>
      </p:sp>
      <p:sp>
        <p:nvSpPr>
          <p:cNvPr id="6" name="Text Placeholder 5">
            <a:extLst>
              <a:ext uri="{FF2B5EF4-FFF2-40B4-BE49-F238E27FC236}">
                <a16:creationId xmlns:a16="http://schemas.microsoft.com/office/drawing/2014/main" id="{6FCE6DAC-0DCC-5BA8-779E-D0700A5712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710DFF-19F3-0A64-7700-FF260AC55C24}"/>
              </a:ext>
            </a:extLst>
          </p:cNvPr>
          <p:cNvSpPr>
            <a:spLocks noGrp="1"/>
          </p:cNvSpPr>
          <p:nvPr>
            <p:ph type="sldNum" sz="quarter" idx="12"/>
          </p:nvPr>
        </p:nvSpPr>
        <p:spPr/>
        <p:txBody>
          <a:bodyPr/>
          <a:lstStyle/>
          <a:p>
            <a:fld id="{1D2EA5EF-C699-AF4C-BA42-C0A1CAAB713C}" type="slidenum">
              <a:rPr lang="en-US" smtClean="0"/>
              <a:t>21</a:t>
            </a:fld>
            <a:endParaRPr lang="en-US"/>
          </a:p>
        </p:txBody>
      </p:sp>
    </p:spTree>
    <p:extLst>
      <p:ext uri="{BB962C8B-B14F-4D97-AF65-F5344CB8AC3E}">
        <p14:creationId xmlns:p14="http://schemas.microsoft.com/office/powerpoint/2010/main" val="3786366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661C-894C-BBB2-68CC-D083CA90D331}"/>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4742646A-5083-F0AD-A737-3BAF0855AB06}"/>
              </a:ext>
            </a:extLst>
          </p:cNvPr>
          <p:cNvSpPr>
            <a:spLocks noGrp="1"/>
          </p:cNvSpPr>
          <p:nvPr>
            <p:ph idx="1"/>
          </p:nvPr>
        </p:nvSpPr>
        <p:spPr/>
        <p:txBody>
          <a:bodyPr/>
          <a:lstStyle/>
          <a:p>
            <a:r>
              <a:rPr lang="en-US" dirty="0"/>
              <a:t>Ms. J is 23 year-old woman presenting for routine HIV follow-up. She is doing well with </a:t>
            </a:r>
            <a:r>
              <a:rPr lang="en-US" dirty="0" err="1"/>
              <a:t>Bictegravir</a:t>
            </a:r>
            <a:r>
              <a:rPr lang="en-US" dirty="0"/>
              <a:t>/TAF/FTC one pill once a day, and has an undetectable viral load. She is in a new relationship and is wondering what birth control options are available to her. She has heard that only “certain types” of birth control will work with her antiretrovirals. </a:t>
            </a:r>
          </a:p>
          <a:p>
            <a:r>
              <a:rPr lang="en-US" dirty="0"/>
              <a:t>Is that true or false? </a:t>
            </a:r>
          </a:p>
        </p:txBody>
      </p:sp>
      <p:sp>
        <p:nvSpPr>
          <p:cNvPr id="4" name="Slide Number Placeholder 3">
            <a:extLst>
              <a:ext uri="{FF2B5EF4-FFF2-40B4-BE49-F238E27FC236}">
                <a16:creationId xmlns:a16="http://schemas.microsoft.com/office/drawing/2014/main" id="{BC81AF0C-F4AD-6A0F-3412-47398C677CF3}"/>
              </a:ext>
            </a:extLst>
          </p:cNvPr>
          <p:cNvSpPr>
            <a:spLocks noGrp="1"/>
          </p:cNvSpPr>
          <p:nvPr>
            <p:ph type="sldNum" sz="quarter" idx="12"/>
          </p:nvPr>
        </p:nvSpPr>
        <p:spPr/>
        <p:txBody>
          <a:bodyPr/>
          <a:lstStyle/>
          <a:p>
            <a:fld id="{1D2EA5EF-C699-AF4C-BA42-C0A1CAAB713C}" type="slidenum">
              <a:rPr lang="en-US" smtClean="0"/>
              <a:t>22</a:t>
            </a:fld>
            <a:endParaRPr lang="en-US"/>
          </a:p>
        </p:txBody>
      </p:sp>
    </p:spTree>
    <p:extLst>
      <p:ext uri="{BB962C8B-B14F-4D97-AF65-F5344CB8AC3E}">
        <p14:creationId xmlns:p14="http://schemas.microsoft.com/office/powerpoint/2010/main" val="369442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E2CB-61DC-44D3-9361-92CBBE8F0F34}"/>
              </a:ext>
            </a:extLst>
          </p:cNvPr>
          <p:cNvSpPr>
            <a:spLocks noGrp="1"/>
          </p:cNvSpPr>
          <p:nvPr>
            <p:ph type="title"/>
          </p:nvPr>
        </p:nvSpPr>
        <p:spPr>
          <a:xfrm>
            <a:off x="623890" y="635662"/>
            <a:ext cx="10512424" cy="648915"/>
          </a:xfrm>
        </p:spPr>
        <p:txBody>
          <a:bodyPr/>
          <a:lstStyle/>
          <a:p>
            <a:r>
              <a:rPr lang="en-US" dirty="0"/>
              <a:t>Contraceptive Options and HIV</a:t>
            </a:r>
          </a:p>
        </p:txBody>
      </p:sp>
      <p:sp>
        <p:nvSpPr>
          <p:cNvPr id="3" name="Text Placeholder 2">
            <a:extLst>
              <a:ext uri="{FF2B5EF4-FFF2-40B4-BE49-F238E27FC236}">
                <a16:creationId xmlns:a16="http://schemas.microsoft.com/office/drawing/2014/main" id="{B781843C-87B2-46D4-BC3D-87B2F39397BF}"/>
              </a:ext>
            </a:extLst>
          </p:cNvPr>
          <p:cNvSpPr>
            <a:spLocks noGrp="1"/>
          </p:cNvSpPr>
          <p:nvPr>
            <p:ph type="body" sz="quarter" idx="11"/>
          </p:nvPr>
        </p:nvSpPr>
        <p:spPr>
          <a:xfrm>
            <a:off x="402610" y="1480782"/>
            <a:ext cx="7997588" cy="4728949"/>
          </a:xfrm>
        </p:spPr>
        <p:txBody>
          <a:bodyPr>
            <a:normAutofit/>
          </a:bodyPr>
          <a:lstStyle/>
          <a:p>
            <a:pPr marL="690377" indent="-342900">
              <a:buFont typeface="Arial" panose="020B0604020202020204" pitchFamily="34" charset="0"/>
              <a:buChar char="•"/>
            </a:pPr>
            <a:r>
              <a:rPr lang="en-US" dirty="0"/>
              <a:t>Family planning should be incorporated into all health care visits</a:t>
            </a:r>
          </a:p>
          <a:p>
            <a:pPr marL="690377" indent="-342900">
              <a:buFont typeface="Arial" panose="020B0604020202020204" pitchFamily="34" charset="0"/>
              <a:buChar char="•"/>
            </a:pPr>
            <a:r>
              <a:rPr lang="en-US" dirty="0"/>
              <a:t>Women with HIV can use all forms of birth control</a:t>
            </a:r>
          </a:p>
          <a:p>
            <a:pPr marL="1019567" lvl="2" indent="-342900">
              <a:buFont typeface="Arial" panose="020B0604020202020204" pitchFamily="34" charset="0"/>
              <a:buChar char="•"/>
            </a:pPr>
            <a:r>
              <a:rPr lang="en-US" dirty="0"/>
              <a:t>Choice may be determined by numerous factors including: desire to conceive, ability to disclose status, other medical conditions</a:t>
            </a:r>
          </a:p>
          <a:p>
            <a:pPr marL="690377" indent="-342900">
              <a:buFont typeface="Arial" panose="020B0604020202020204" pitchFamily="34" charset="0"/>
              <a:buChar char="•"/>
            </a:pPr>
            <a:r>
              <a:rPr lang="en-US" dirty="0"/>
              <a:t>Although HIV transmission does not occur if a person with HIV is ART and consistently virally suppressed, a form of barrier contraception is always recommended because of the risk of other sexually transmitted infection transmission</a:t>
            </a:r>
          </a:p>
        </p:txBody>
      </p:sp>
      <p:pic>
        <p:nvPicPr>
          <p:cNvPr id="4" name="Picture 3">
            <a:extLst>
              <a:ext uri="{FF2B5EF4-FFF2-40B4-BE49-F238E27FC236}">
                <a16:creationId xmlns:a16="http://schemas.microsoft.com/office/drawing/2014/main" id="{05D59E77-154E-41EA-85DD-A64C32BA9058}"/>
              </a:ext>
            </a:extLst>
          </p:cNvPr>
          <p:cNvPicPr>
            <a:picLocks noChangeAspect="1"/>
          </p:cNvPicPr>
          <p:nvPr/>
        </p:nvPicPr>
        <p:blipFill>
          <a:blip r:embed="rId3"/>
          <a:stretch>
            <a:fillRect/>
          </a:stretch>
        </p:blipFill>
        <p:spPr>
          <a:xfrm>
            <a:off x="8768058" y="960120"/>
            <a:ext cx="3185649" cy="4937760"/>
          </a:xfrm>
          <a:prstGeom prst="rect">
            <a:avLst/>
          </a:prstGeom>
        </p:spPr>
      </p:pic>
    </p:spTree>
    <p:extLst>
      <p:ext uri="{BB962C8B-B14F-4D97-AF65-F5344CB8AC3E}">
        <p14:creationId xmlns:p14="http://schemas.microsoft.com/office/powerpoint/2010/main" val="70113039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399" dirty="0"/>
              <a:t>Hormonal Contraceptives</a:t>
            </a:r>
          </a:p>
        </p:txBody>
      </p:sp>
      <p:sp>
        <p:nvSpPr>
          <p:cNvPr id="3" name="Content Placeholder 2"/>
          <p:cNvSpPr>
            <a:spLocks noGrp="1"/>
          </p:cNvSpPr>
          <p:nvPr>
            <p:ph idx="1"/>
          </p:nvPr>
        </p:nvSpPr>
        <p:spPr/>
        <p:txBody>
          <a:bodyPr>
            <a:normAutofit/>
          </a:bodyPr>
          <a:lstStyle/>
          <a:p>
            <a:r>
              <a:rPr lang="en-US" sz="2400" dirty="0"/>
              <a:t>Hormonal contraceptives (oral, injectable, implants) are effective reversible methods for the prevention of pregnancy</a:t>
            </a:r>
          </a:p>
          <a:p>
            <a:pPr marL="152373" indent="0">
              <a:buNone/>
            </a:pPr>
            <a:endParaRPr lang="en-US" sz="2400" dirty="0"/>
          </a:p>
          <a:p>
            <a:r>
              <a:rPr lang="en-US" sz="2400" dirty="0"/>
              <a:t>Efficacy of hormonal contraception can be affected by drug interactions between progesterone/estrogen and certain antiretrovirals including: </a:t>
            </a:r>
          </a:p>
          <a:p>
            <a:pPr marL="152373" indent="0">
              <a:buNone/>
            </a:pPr>
            <a:endParaRPr lang="en-US" sz="2400" dirty="0"/>
          </a:p>
          <a:p>
            <a:pPr lvl="1"/>
            <a:r>
              <a:rPr lang="en-US" sz="2400" dirty="0"/>
              <a:t>Non-nucleoside reverse transcriptase inhibitors (specifically efavirenz)</a:t>
            </a:r>
          </a:p>
          <a:p>
            <a:pPr lvl="1"/>
            <a:r>
              <a:rPr lang="en-US" sz="2400" dirty="0"/>
              <a:t>Protease inhibitors</a:t>
            </a:r>
          </a:p>
          <a:p>
            <a:pPr lvl="1"/>
            <a:r>
              <a:rPr lang="en-US" sz="2400" dirty="0"/>
              <a:t>Boosting agents like ritonavir, cobicistat</a:t>
            </a:r>
          </a:p>
        </p:txBody>
      </p:sp>
    </p:spTree>
    <p:extLst>
      <p:ext uri="{BB962C8B-B14F-4D97-AF65-F5344CB8AC3E}">
        <p14:creationId xmlns:p14="http://schemas.microsoft.com/office/powerpoint/2010/main" val="396298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5155-A66D-970D-895A-E85BF611C76F}"/>
              </a:ext>
            </a:extLst>
          </p:cNvPr>
          <p:cNvSpPr>
            <a:spLocks noGrp="1"/>
          </p:cNvSpPr>
          <p:nvPr>
            <p:ph type="title"/>
          </p:nvPr>
        </p:nvSpPr>
        <p:spPr>
          <a:xfrm>
            <a:off x="623297" y="1154180"/>
            <a:ext cx="10512425" cy="648915"/>
          </a:xfrm>
        </p:spPr>
        <p:txBody>
          <a:bodyPr anchor="t">
            <a:normAutofit/>
          </a:bodyPr>
          <a:lstStyle/>
          <a:p>
            <a:r>
              <a:rPr lang="en-US" dirty="0"/>
              <a:t>Interactions between ART and Hormonal Contraception</a:t>
            </a:r>
          </a:p>
        </p:txBody>
      </p:sp>
      <p:sp>
        <p:nvSpPr>
          <p:cNvPr id="3" name="Content Placeholder 2">
            <a:extLst>
              <a:ext uri="{FF2B5EF4-FFF2-40B4-BE49-F238E27FC236}">
                <a16:creationId xmlns:a16="http://schemas.microsoft.com/office/drawing/2014/main" id="{4992DA72-A2AE-1ED4-005C-1BD133F62D19}"/>
              </a:ext>
            </a:extLst>
          </p:cNvPr>
          <p:cNvSpPr>
            <a:spLocks noGrp="1"/>
          </p:cNvSpPr>
          <p:nvPr>
            <p:ph type="body" sz="quarter" idx="11"/>
          </p:nvPr>
        </p:nvSpPr>
        <p:spPr>
          <a:xfrm>
            <a:off x="623889" y="2040640"/>
            <a:ext cx="5248592" cy="2986087"/>
          </a:xfrm>
        </p:spPr>
        <p:txBody>
          <a:bodyPr>
            <a:normAutofit/>
          </a:bodyPr>
          <a:lstStyle/>
          <a:p>
            <a:r>
              <a:rPr lang="en-US" dirty="0"/>
              <a:t>Drug interactions between ART</a:t>
            </a:r>
          </a:p>
          <a:p>
            <a:pPr marL="152373" indent="0">
              <a:buNone/>
            </a:pPr>
            <a:r>
              <a:rPr lang="en-US" dirty="0"/>
              <a:t>   and hormonal contraceptives</a:t>
            </a:r>
          </a:p>
          <a:p>
            <a:pPr marL="152373" indent="0">
              <a:buNone/>
            </a:pPr>
            <a:r>
              <a:rPr lang="en-US" dirty="0"/>
              <a:t>   are detailed in Table 3 of </a:t>
            </a:r>
          </a:p>
          <a:p>
            <a:pPr marL="152373" indent="0">
              <a:buNone/>
            </a:pPr>
            <a:r>
              <a:rPr lang="en-US" dirty="0"/>
              <a:t>   the Perinatal HIV guidelines</a:t>
            </a:r>
          </a:p>
        </p:txBody>
      </p:sp>
      <p:pic>
        <p:nvPicPr>
          <p:cNvPr id="5" name="Picture 4">
            <a:extLst>
              <a:ext uri="{FF2B5EF4-FFF2-40B4-BE49-F238E27FC236}">
                <a16:creationId xmlns:a16="http://schemas.microsoft.com/office/drawing/2014/main" id="{C1AA1D4B-6555-245E-298C-62B6894C2ADE}"/>
              </a:ext>
            </a:extLst>
          </p:cNvPr>
          <p:cNvPicPr>
            <a:picLocks noChangeAspect="1"/>
          </p:cNvPicPr>
          <p:nvPr/>
        </p:nvPicPr>
        <p:blipFill rotWithShape="1">
          <a:blip r:embed="rId3"/>
          <a:srcRect l="2166" r="11842"/>
          <a:stretch/>
        </p:blipFill>
        <p:spPr>
          <a:xfrm>
            <a:off x="5521203" y="1878937"/>
            <a:ext cx="5178933" cy="3749040"/>
          </a:xfrm>
          <a:prstGeom prst="rect">
            <a:avLst/>
          </a:prstGeom>
          <a:noFill/>
        </p:spPr>
      </p:pic>
      <p:sp>
        <p:nvSpPr>
          <p:cNvPr id="4" name="Slide Number Placeholder 3" hidden="1">
            <a:extLst>
              <a:ext uri="{FF2B5EF4-FFF2-40B4-BE49-F238E27FC236}">
                <a16:creationId xmlns:a16="http://schemas.microsoft.com/office/drawing/2014/main" id="{EF28C087-F63C-8E62-ADA2-858B74CB7FB5}"/>
              </a:ext>
            </a:extLst>
          </p:cNvPr>
          <p:cNvSpPr>
            <a:spLocks noGrp="1"/>
          </p:cNvSpPr>
          <p:nvPr>
            <p:ph type="sldNum" sz="quarter" idx="4294967295"/>
          </p:nvPr>
        </p:nvSpPr>
        <p:spPr>
          <a:xfrm>
            <a:off x="11372755" y="6305883"/>
            <a:ext cx="731330" cy="396240"/>
          </a:xfrm>
        </p:spPr>
        <p:txBody>
          <a:bodyPr/>
          <a:lstStyle/>
          <a:p>
            <a:pPr>
              <a:spcAft>
                <a:spcPts val="600"/>
              </a:spcAft>
            </a:pPr>
            <a:fld id="{1D2EA5EF-C699-AF4C-BA42-C0A1CAAB713C}" type="slidenum">
              <a:rPr lang="en-US" smtClean="0"/>
              <a:pPr>
                <a:spcAft>
                  <a:spcPts val="600"/>
                </a:spcAft>
              </a:pPr>
              <a:t>25</a:t>
            </a:fld>
            <a:endParaRPr lang="en-US"/>
          </a:p>
        </p:txBody>
      </p:sp>
      <p:sp>
        <p:nvSpPr>
          <p:cNvPr id="7" name="TextBox 6">
            <a:extLst>
              <a:ext uri="{FF2B5EF4-FFF2-40B4-BE49-F238E27FC236}">
                <a16:creationId xmlns:a16="http://schemas.microsoft.com/office/drawing/2014/main" id="{B8652EBE-452C-3F88-5AD4-9E7B943ED05E}"/>
              </a:ext>
            </a:extLst>
          </p:cNvPr>
          <p:cNvSpPr txBox="1"/>
          <p:nvPr/>
        </p:nvSpPr>
        <p:spPr>
          <a:xfrm>
            <a:off x="2461714" y="5703820"/>
            <a:ext cx="8455643" cy="461665"/>
          </a:xfrm>
          <a:prstGeom prst="rect">
            <a:avLst/>
          </a:prstGeom>
          <a:noFill/>
        </p:spPr>
        <p:txBody>
          <a:bodyPr wrap="square">
            <a:spAutoFit/>
          </a:bodyPr>
          <a:lstStyle/>
          <a:p>
            <a:r>
              <a:rPr lang="en-US" dirty="0"/>
              <a:t>https://clinicalinfo.hiv.gov/en/guidelines/perinatal</a:t>
            </a: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50F1BCB4-8595-DAFE-3004-3CFE258FBA5A}"/>
                  </a:ext>
                </a:extLst>
              </p14:cNvPr>
              <p14:cNvContentPartPr/>
              <p14:nvPr/>
            </p14:nvContentPartPr>
            <p14:xfrm>
              <a:off x="7915438" y="2462610"/>
              <a:ext cx="2313000" cy="62640"/>
            </p14:xfrm>
          </p:contentPart>
        </mc:Choice>
        <mc:Fallback xmlns="">
          <p:pic>
            <p:nvPicPr>
              <p:cNvPr id="10" name="Ink 9">
                <a:extLst>
                  <a:ext uri="{FF2B5EF4-FFF2-40B4-BE49-F238E27FC236}">
                    <a16:creationId xmlns:a16="http://schemas.microsoft.com/office/drawing/2014/main" id="{50F1BCB4-8595-DAFE-3004-3CFE258FBA5A}"/>
                  </a:ext>
                </a:extLst>
              </p:cNvPr>
              <p:cNvPicPr/>
              <p:nvPr/>
            </p:nvPicPr>
            <p:blipFill>
              <a:blip r:embed="rId5"/>
              <a:stretch>
                <a:fillRect/>
              </a:stretch>
            </p:blipFill>
            <p:spPr>
              <a:xfrm>
                <a:off x="7861438" y="2354970"/>
                <a:ext cx="2420640" cy="278280"/>
              </a:xfrm>
              <a:prstGeom prst="rect">
                <a:avLst/>
              </a:prstGeom>
            </p:spPr>
          </p:pic>
        </mc:Fallback>
      </mc:AlternateContent>
    </p:spTree>
    <p:extLst>
      <p:ext uri="{BB962C8B-B14F-4D97-AF65-F5344CB8AC3E}">
        <p14:creationId xmlns:p14="http://schemas.microsoft.com/office/powerpoint/2010/main" val="409043083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DA4C6-3611-5875-ED82-CE6722ED4503}"/>
              </a:ext>
            </a:extLst>
          </p:cNvPr>
          <p:cNvSpPr>
            <a:spLocks noGrp="1"/>
          </p:cNvSpPr>
          <p:nvPr>
            <p:ph type="title"/>
          </p:nvPr>
        </p:nvSpPr>
        <p:spPr/>
        <p:txBody>
          <a:bodyPr/>
          <a:lstStyle/>
          <a:p>
            <a:r>
              <a:rPr lang="en-US" dirty="0"/>
              <a:t>Care of pregnant people with </a:t>
            </a:r>
            <a:r>
              <a:rPr lang="en-US" dirty="0" err="1"/>
              <a:t>hiv</a:t>
            </a:r>
            <a:endParaRPr lang="en-US" dirty="0"/>
          </a:p>
        </p:txBody>
      </p:sp>
      <p:sp>
        <p:nvSpPr>
          <p:cNvPr id="6" name="Text Placeholder 5">
            <a:extLst>
              <a:ext uri="{FF2B5EF4-FFF2-40B4-BE49-F238E27FC236}">
                <a16:creationId xmlns:a16="http://schemas.microsoft.com/office/drawing/2014/main" id="{FBA73CD3-D5AD-B1C3-600F-4DAB6DA9CF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36941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1085" y="321457"/>
            <a:ext cx="11481250" cy="1142702"/>
          </a:xfrm>
        </p:spPr>
        <p:txBody>
          <a:bodyPr/>
          <a:lstStyle/>
          <a:p>
            <a:pPr algn="ctr"/>
            <a:r>
              <a:rPr lang="en-US" sz="3999" dirty="0"/>
              <a:t>Rates of Females Aged 15-44 Years Living with Diagnosed HIV Infection by Area of Residence, 2017 </a:t>
            </a:r>
          </a:p>
        </p:txBody>
      </p:sp>
      <p:pic>
        <p:nvPicPr>
          <p:cNvPr id="6" name="Content Placeholder 5"/>
          <p:cNvPicPr>
            <a:picLocks noGrp="1" noChangeAspect="1"/>
          </p:cNvPicPr>
          <p:nvPr>
            <p:ph idx="1"/>
          </p:nvPr>
        </p:nvPicPr>
        <p:blipFill>
          <a:blip r:embed="rId3"/>
          <a:stretch>
            <a:fillRect/>
          </a:stretch>
        </p:blipFill>
        <p:spPr>
          <a:xfrm>
            <a:off x="819694" y="1651645"/>
            <a:ext cx="10026647" cy="4787840"/>
          </a:xfrm>
          <a:prstGeom prst="rect">
            <a:avLst/>
          </a:prstGeom>
        </p:spPr>
      </p:pic>
      <p:sp>
        <p:nvSpPr>
          <p:cNvPr id="7" name="TextBox 6"/>
          <p:cNvSpPr txBox="1"/>
          <p:nvPr/>
        </p:nvSpPr>
        <p:spPr>
          <a:xfrm>
            <a:off x="2841137" y="6439486"/>
            <a:ext cx="7162275" cy="246157"/>
          </a:xfrm>
          <a:prstGeom prst="rect">
            <a:avLst/>
          </a:prstGeom>
          <a:noFill/>
        </p:spPr>
        <p:txBody>
          <a:bodyPr wrap="none" rtlCol="0">
            <a:spAutoFit/>
          </a:bodyPr>
          <a:lstStyle/>
          <a:p>
            <a:pPr defTabSz="609310"/>
            <a:r>
              <a:rPr lang="en-US" sz="1000" dirty="0">
                <a:solidFill>
                  <a:srgbClr val="222222"/>
                </a:solidFill>
                <a:latin typeface="Arial"/>
              </a:rPr>
              <a:t>CDC.gov. Available at https://www.cdc.gov/hiv/pdf/library/slidesets/cdc-hiv-surveillance-pediatric-2018.pdf. Accessed 3.7.20.</a:t>
            </a:r>
          </a:p>
        </p:txBody>
      </p:sp>
    </p:spTree>
    <p:extLst>
      <p:ext uri="{BB962C8B-B14F-4D97-AF65-F5344CB8AC3E}">
        <p14:creationId xmlns:p14="http://schemas.microsoft.com/office/powerpoint/2010/main" val="87800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A2FB18-6245-1D46-7093-88CA9F900F0B}"/>
              </a:ext>
            </a:extLst>
          </p:cNvPr>
          <p:cNvSpPr>
            <a:spLocks noGrp="1"/>
          </p:cNvSpPr>
          <p:nvPr>
            <p:ph type="title"/>
          </p:nvPr>
        </p:nvSpPr>
        <p:spPr/>
        <p:txBody>
          <a:bodyPr/>
          <a:lstStyle/>
          <a:p>
            <a:r>
              <a:rPr lang="en-US" dirty="0"/>
              <a:t>Case</a:t>
            </a:r>
          </a:p>
        </p:txBody>
      </p:sp>
      <p:sp>
        <p:nvSpPr>
          <p:cNvPr id="6" name="Content Placeholder 5">
            <a:extLst>
              <a:ext uri="{FF2B5EF4-FFF2-40B4-BE49-F238E27FC236}">
                <a16:creationId xmlns:a16="http://schemas.microsoft.com/office/drawing/2014/main" id="{0612FA5E-1974-C128-CE24-0B0171779EA5}"/>
              </a:ext>
            </a:extLst>
          </p:cNvPr>
          <p:cNvSpPr>
            <a:spLocks noGrp="1"/>
          </p:cNvSpPr>
          <p:nvPr>
            <p:ph idx="1"/>
          </p:nvPr>
        </p:nvSpPr>
        <p:spPr/>
        <p:txBody>
          <a:bodyPr/>
          <a:lstStyle/>
          <a:p>
            <a:r>
              <a:rPr lang="en-US" dirty="0"/>
              <a:t>Ms. B is 38 years-old, on daily dolutegravir/lamivudine with undetectable viral load. She would like to start a family with her partner, who does not have HIV. She is would like to know how best to conceive to prevent transmission to partner and then steps to have a healthy pregnancy and baby.</a:t>
            </a:r>
          </a:p>
          <a:p>
            <a:r>
              <a:rPr lang="en-US" dirty="0"/>
              <a:t>How do you counsel her? </a:t>
            </a:r>
          </a:p>
        </p:txBody>
      </p:sp>
      <p:sp>
        <p:nvSpPr>
          <p:cNvPr id="4" name="Slide Number Placeholder 3">
            <a:extLst>
              <a:ext uri="{FF2B5EF4-FFF2-40B4-BE49-F238E27FC236}">
                <a16:creationId xmlns:a16="http://schemas.microsoft.com/office/drawing/2014/main" id="{4A952EC1-E898-0804-8BDB-C79EACAA30A4}"/>
              </a:ext>
            </a:extLst>
          </p:cNvPr>
          <p:cNvSpPr>
            <a:spLocks noGrp="1"/>
          </p:cNvSpPr>
          <p:nvPr>
            <p:ph type="sldNum" sz="quarter" idx="12"/>
          </p:nvPr>
        </p:nvSpPr>
        <p:spPr/>
        <p:txBody>
          <a:bodyPr/>
          <a:lstStyle/>
          <a:p>
            <a:fld id="{1D2EA5EF-C699-AF4C-BA42-C0A1CAAB713C}" type="slidenum">
              <a:rPr lang="en-US" smtClean="0"/>
              <a:t>28</a:t>
            </a:fld>
            <a:endParaRPr lang="en-US"/>
          </a:p>
        </p:txBody>
      </p:sp>
    </p:spTree>
    <p:extLst>
      <p:ext uri="{BB962C8B-B14F-4D97-AF65-F5344CB8AC3E}">
        <p14:creationId xmlns:p14="http://schemas.microsoft.com/office/powerpoint/2010/main" val="686339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Preconception Counseling and Care</a:t>
            </a:r>
          </a:p>
        </p:txBody>
      </p:sp>
      <p:sp>
        <p:nvSpPr>
          <p:cNvPr id="6" name="Content Placeholder 5"/>
          <p:cNvSpPr>
            <a:spLocks noGrp="1"/>
          </p:cNvSpPr>
          <p:nvPr>
            <p:ph idx="1"/>
          </p:nvPr>
        </p:nvSpPr>
        <p:spPr/>
        <p:txBody>
          <a:bodyPr>
            <a:normAutofit lnSpcReduction="10000"/>
          </a:bodyPr>
          <a:lstStyle/>
          <a:p>
            <a:r>
              <a:rPr lang="en-US" dirty="0"/>
              <a:t>Discuss reproductive desires of all persons with HIV of childbearing potential on an ongoing basis throughout the course of their care (AIII)</a:t>
            </a:r>
          </a:p>
          <a:p>
            <a:r>
              <a:rPr lang="en-US" dirty="0"/>
              <a:t>Discuss contraceptive options &amp; safer sex practices (AI)</a:t>
            </a:r>
          </a:p>
          <a:p>
            <a:r>
              <a:rPr lang="en-US" dirty="0"/>
              <a:t>Encourage elimination of alcohol, tobacco and other drugs of abuse (AII) or counsel on how to manage health risks</a:t>
            </a:r>
          </a:p>
          <a:p>
            <a:pPr lvl="1"/>
            <a:r>
              <a:rPr lang="en-US" dirty="0"/>
              <a:t>Methadone or buprenorphine</a:t>
            </a:r>
          </a:p>
          <a:p>
            <a:pPr lvl="1"/>
            <a:r>
              <a:rPr lang="en-US" dirty="0"/>
              <a:t>Syringe services programs</a:t>
            </a:r>
          </a:p>
        </p:txBody>
      </p:sp>
      <p:sp>
        <p:nvSpPr>
          <p:cNvPr id="3" name="TextBox 2">
            <a:extLst>
              <a:ext uri="{FF2B5EF4-FFF2-40B4-BE49-F238E27FC236}">
                <a16:creationId xmlns:a16="http://schemas.microsoft.com/office/drawing/2014/main" id="{FDAEE022-7502-5FB1-CEE6-2EC69E2C0574}"/>
              </a:ext>
            </a:extLst>
          </p:cNvPr>
          <p:cNvSpPr txBox="1"/>
          <p:nvPr/>
        </p:nvSpPr>
        <p:spPr>
          <a:xfrm>
            <a:off x="3244756" y="6275386"/>
            <a:ext cx="6093724" cy="430887"/>
          </a:xfrm>
          <a:prstGeom prst="rect">
            <a:avLst/>
          </a:prstGeom>
          <a:noFill/>
        </p:spPr>
        <p:txBody>
          <a:bodyPr wrap="square">
            <a:spAutoFit/>
          </a:bodyPr>
          <a:lstStyle/>
          <a:p>
            <a:r>
              <a:rPr lang="en-US" sz="1100" dirty="0">
                <a:solidFill>
                  <a:schemeClr val="bg1"/>
                </a:solidFill>
              </a:rPr>
              <a:t>https://clinicalinfo.hiv.gov/en/guidelines/perinatal/prepregnancy-counseling-childbearing-age-overview?view=full</a:t>
            </a:r>
          </a:p>
        </p:txBody>
      </p:sp>
    </p:spTree>
    <p:extLst>
      <p:ext uri="{BB962C8B-B14F-4D97-AF65-F5344CB8AC3E}">
        <p14:creationId xmlns:p14="http://schemas.microsoft.com/office/powerpoint/2010/main" val="29692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By the end of this session, each participant will be able to:</a:t>
            </a:r>
          </a:p>
        </p:txBody>
      </p:sp>
      <p:sp>
        <p:nvSpPr>
          <p:cNvPr id="6" name="Text Placeholder 5"/>
          <p:cNvSpPr>
            <a:spLocks noGrp="1"/>
          </p:cNvSpPr>
          <p:nvPr>
            <p:ph type="body" sz="quarter" idx="11"/>
          </p:nvPr>
        </p:nvSpPr>
        <p:spPr>
          <a:xfrm>
            <a:off x="623296" y="1935957"/>
            <a:ext cx="10513018" cy="4258366"/>
          </a:xfrm>
        </p:spPr>
        <p:txBody>
          <a:bodyPr>
            <a:normAutofit/>
          </a:bodyPr>
          <a:lstStyle/>
          <a:p>
            <a:pPr marL="804677" lvl="0" indent="-457200">
              <a:buFont typeface="+mj-lt"/>
              <a:buAutoNum type="arabicPeriod"/>
            </a:pPr>
            <a:r>
              <a:rPr lang="en-US" dirty="0"/>
              <a:t>Describe critical health screenings specific to women with HIV </a:t>
            </a:r>
          </a:p>
          <a:p>
            <a:pPr marL="804677" lvl="0" indent="-457200">
              <a:buFont typeface="+mj-lt"/>
              <a:buAutoNum type="arabicPeriod"/>
            </a:pPr>
            <a:r>
              <a:rPr lang="en-US" dirty="0"/>
              <a:t>Discuss reproductive considerations in women with HIV</a:t>
            </a:r>
          </a:p>
          <a:p>
            <a:pPr marL="804677" lvl="0" indent="-457200">
              <a:buFont typeface="+mj-lt"/>
              <a:buAutoNum type="arabicPeriod"/>
            </a:pPr>
            <a:r>
              <a:rPr lang="en-US" dirty="0"/>
              <a:t>Recognize appropriate perinatal care for people with HIV</a:t>
            </a:r>
          </a:p>
          <a:p>
            <a:pPr marL="1019567" lvl="2" indent="-342900">
              <a:buFont typeface="Arial" panose="020B0604020202020204" pitchFamily="34" charset="0"/>
              <a:buChar char="•"/>
            </a:pPr>
            <a:endParaRPr lang="en-US" i="1" dirty="0"/>
          </a:p>
        </p:txBody>
      </p:sp>
      <p:sp>
        <p:nvSpPr>
          <p:cNvPr id="4" name="Slide Number Placeholder 5">
            <a:extLst>
              <a:ext uri="{FF2B5EF4-FFF2-40B4-BE49-F238E27FC236}">
                <a16:creationId xmlns:a16="http://schemas.microsoft.com/office/drawing/2014/main" id="{504F897B-E128-3073-88EA-B871667E7A21}"/>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solidFill>
                  <a:schemeClr val="bg1"/>
                </a:solidFill>
              </a:rPr>
              <a:t> (  </a:t>
            </a:r>
            <a:fld id="{1D2EA5EF-C699-AF4C-BA42-C0A1CAAB713C}" type="slidenum">
              <a:rPr lang="en-US" smtClean="0">
                <a:solidFill>
                  <a:schemeClr val="bg1"/>
                </a:solidFill>
              </a:rPr>
              <a:pPr/>
              <a:t>3</a:t>
            </a:fld>
            <a:r>
              <a:rPr lang="en-US" dirty="0">
                <a:solidFill>
                  <a:schemeClr val="bg1"/>
                </a:solidFill>
              </a:rPr>
              <a:t>  )</a:t>
            </a:r>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Preconception Counseling and Care</a:t>
            </a:r>
          </a:p>
        </p:txBody>
      </p:sp>
      <p:sp>
        <p:nvSpPr>
          <p:cNvPr id="3" name="Content Placeholder 2"/>
          <p:cNvSpPr>
            <a:spLocks noGrp="1"/>
          </p:cNvSpPr>
          <p:nvPr>
            <p:ph idx="1"/>
          </p:nvPr>
        </p:nvSpPr>
        <p:spPr/>
        <p:txBody>
          <a:bodyPr>
            <a:normAutofit/>
          </a:bodyPr>
          <a:lstStyle/>
          <a:p>
            <a:r>
              <a:rPr lang="en-US" dirty="0"/>
              <a:t>Persons with HIV should attain maximal viral suppression before attempting conception:</a:t>
            </a:r>
          </a:p>
          <a:p>
            <a:pPr lvl="1"/>
            <a:r>
              <a:rPr lang="en-US" dirty="0"/>
              <a:t>for their own health</a:t>
            </a:r>
          </a:p>
          <a:p>
            <a:pPr lvl="1"/>
            <a:r>
              <a:rPr lang="en-US" dirty="0"/>
              <a:t>to prevent sexual transmission of HIV to partners without HIV (AI), </a:t>
            </a:r>
          </a:p>
          <a:p>
            <a:pPr lvl="1"/>
            <a:r>
              <a:rPr lang="en-US" dirty="0"/>
              <a:t>to minimize the risk of </a:t>
            </a:r>
            <a:r>
              <a:rPr lang="en-US" i="1" dirty="0"/>
              <a:t>in utero </a:t>
            </a:r>
            <a:r>
              <a:rPr lang="en-US" dirty="0"/>
              <a:t>transmission to the infant (AI)</a:t>
            </a:r>
          </a:p>
          <a:p>
            <a:pPr marL="152373" indent="0">
              <a:buNone/>
            </a:pPr>
            <a:endParaRPr lang="en-US" dirty="0"/>
          </a:p>
          <a:p>
            <a:endParaRPr lang="en-US" dirty="0"/>
          </a:p>
        </p:txBody>
      </p:sp>
      <p:sp>
        <p:nvSpPr>
          <p:cNvPr id="5" name="TextBox 4">
            <a:extLst>
              <a:ext uri="{FF2B5EF4-FFF2-40B4-BE49-F238E27FC236}">
                <a16:creationId xmlns:a16="http://schemas.microsoft.com/office/drawing/2014/main" id="{1F4575D5-7387-5C7E-DF2F-BDC30234FDB2}"/>
              </a:ext>
            </a:extLst>
          </p:cNvPr>
          <p:cNvSpPr txBox="1"/>
          <p:nvPr/>
        </p:nvSpPr>
        <p:spPr>
          <a:xfrm>
            <a:off x="3047550" y="6367917"/>
            <a:ext cx="6093724" cy="430887"/>
          </a:xfrm>
          <a:prstGeom prst="rect">
            <a:avLst/>
          </a:prstGeom>
          <a:noFill/>
        </p:spPr>
        <p:txBody>
          <a:bodyPr wrap="square">
            <a:spAutoFit/>
          </a:bodyPr>
          <a:lstStyle/>
          <a:p>
            <a:r>
              <a:rPr lang="en-US" sz="1100" dirty="0">
                <a:solidFill>
                  <a:schemeClr val="bg1"/>
                </a:solidFill>
              </a:rPr>
              <a:t>https://clinicalinfo.hiv.gov/en/guidelines/perinatal/prepregnancy-counseling-childbearing-age-overview?view=full</a:t>
            </a:r>
          </a:p>
        </p:txBody>
      </p:sp>
    </p:spTree>
    <p:extLst>
      <p:ext uri="{BB962C8B-B14F-4D97-AF65-F5344CB8AC3E}">
        <p14:creationId xmlns:p14="http://schemas.microsoft.com/office/powerpoint/2010/main" val="1945605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999" dirty="0"/>
              <a:t>Pre-Conception Considerations</a:t>
            </a:r>
            <a:br>
              <a:rPr lang="en-US" sz="3999" dirty="0"/>
            </a:br>
            <a:r>
              <a:rPr lang="en-US" sz="3999" dirty="0"/>
              <a:t>When One or Both Partners Live with HIV</a:t>
            </a:r>
          </a:p>
        </p:txBody>
      </p:sp>
      <p:sp>
        <p:nvSpPr>
          <p:cNvPr id="3" name="Content Placeholder 2"/>
          <p:cNvSpPr>
            <a:spLocks noGrp="1"/>
          </p:cNvSpPr>
          <p:nvPr>
            <p:ph idx="1"/>
          </p:nvPr>
        </p:nvSpPr>
        <p:spPr>
          <a:xfrm>
            <a:off x="406295" y="1782763"/>
            <a:ext cx="9153962" cy="4367299"/>
          </a:xfrm>
        </p:spPr>
        <p:txBody>
          <a:bodyPr>
            <a:normAutofit/>
          </a:bodyPr>
          <a:lstStyle/>
          <a:p>
            <a:r>
              <a:rPr lang="en-US" sz="2799" dirty="0"/>
              <a:t>Both partners should be screened and treated for genital tract infections before attempting conception (AII)</a:t>
            </a:r>
          </a:p>
          <a:p>
            <a:pPr lvl="1"/>
            <a:r>
              <a:rPr lang="en-US" sz="2799" dirty="0"/>
              <a:t>Partners with HIV should attain maximal virologic suppression before trying to conceive (i.e. 2 recorded undetectable viral loads at least 3 months apart [AII])</a:t>
            </a:r>
          </a:p>
        </p:txBody>
      </p:sp>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560257" y="1782763"/>
            <a:ext cx="2401887" cy="4248150"/>
          </a:xfrm>
        </p:spPr>
      </p:pic>
      <p:sp>
        <p:nvSpPr>
          <p:cNvPr id="4" name="TextBox 3"/>
          <p:cNvSpPr txBox="1"/>
          <p:nvPr/>
        </p:nvSpPr>
        <p:spPr>
          <a:xfrm>
            <a:off x="1629951" y="5955761"/>
            <a:ext cx="227948" cy="646203"/>
          </a:xfrm>
          <a:prstGeom prst="rect">
            <a:avLst/>
          </a:prstGeom>
          <a:noFill/>
        </p:spPr>
        <p:txBody>
          <a:bodyPr wrap="none" rtlCol="0">
            <a:spAutoFit/>
          </a:bodyPr>
          <a:lstStyle/>
          <a:p>
            <a:pPr defTabSz="609310"/>
            <a:r>
              <a:rPr lang="en-US" sz="1200" dirty="0">
                <a:solidFill>
                  <a:srgbClr val="222222"/>
                </a:solidFill>
                <a:latin typeface="Arial"/>
              </a:rPr>
              <a:t>.</a:t>
            </a:r>
          </a:p>
          <a:p>
            <a:pPr defTabSz="609310"/>
            <a:endParaRPr lang="en-US" sz="2399" dirty="0">
              <a:solidFill>
                <a:srgbClr val="222222"/>
              </a:solidFill>
              <a:latin typeface="Arial"/>
            </a:endParaRPr>
          </a:p>
        </p:txBody>
      </p:sp>
      <p:sp>
        <p:nvSpPr>
          <p:cNvPr id="7" name="TextBox 6">
            <a:extLst>
              <a:ext uri="{FF2B5EF4-FFF2-40B4-BE49-F238E27FC236}">
                <a16:creationId xmlns:a16="http://schemas.microsoft.com/office/drawing/2014/main" id="{E41F06F1-3E8A-D53F-8E01-B527202FAC12}"/>
              </a:ext>
            </a:extLst>
          </p:cNvPr>
          <p:cNvSpPr txBox="1"/>
          <p:nvPr/>
        </p:nvSpPr>
        <p:spPr>
          <a:xfrm>
            <a:off x="2748318" y="6292281"/>
            <a:ext cx="7584742" cy="430887"/>
          </a:xfrm>
          <a:prstGeom prst="rect">
            <a:avLst/>
          </a:prstGeom>
          <a:noFill/>
        </p:spPr>
        <p:txBody>
          <a:bodyPr wrap="square">
            <a:spAutoFit/>
          </a:bodyPr>
          <a:lstStyle/>
          <a:p>
            <a:r>
              <a:rPr lang="en-US" sz="1100" dirty="0">
                <a:solidFill>
                  <a:schemeClr val="bg1"/>
                </a:solidFill>
              </a:rPr>
              <a:t>https://clinicalinfo.hiv.gov/en/guidelines/perinatal/prepregnancy-counseling-childbearing-age-reproductive-options-partners?view=full</a:t>
            </a:r>
          </a:p>
        </p:txBody>
      </p:sp>
    </p:spTree>
    <p:extLst>
      <p:ext uri="{BB962C8B-B14F-4D97-AF65-F5344CB8AC3E}">
        <p14:creationId xmlns:p14="http://schemas.microsoft.com/office/powerpoint/2010/main" val="316586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Pre-Conception Considerations</a:t>
            </a:r>
          </a:p>
        </p:txBody>
      </p:sp>
      <p:sp>
        <p:nvSpPr>
          <p:cNvPr id="3" name="Content Placeholder 2"/>
          <p:cNvSpPr>
            <a:spLocks noGrp="1"/>
          </p:cNvSpPr>
          <p:nvPr>
            <p:ph sz="half" idx="1"/>
          </p:nvPr>
        </p:nvSpPr>
        <p:spPr/>
        <p:txBody>
          <a:bodyPr>
            <a:normAutofit fontScale="92500" lnSpcReduction="10000"/>
          </a:bodyPr>
          <a:lstStyle/>
          <a:p>
            <a:r>
              <a:rPr lang="en-US" sz="2799" dirty="0"/>
              <a:t>For couples with differing HIV statuses, sexual intercourse without a condoms allows for conception with effectively no risk of sexual HIV transmission to the partner without HIV when the partner is on ART and has achieved sustained viral suppression (BII)</a:t>
            </a:r>
          </a:p>
          <a:p>
            <a:pPr marL="152327" indent="0">
              <a:buNone/>
            </a:pPr>
            <a:endParaRPr lang="en-US" sz="2799" dirty="0"/>
          </a:p>
        </p:txBody>
      </p:sp>
      <p:pic>
        <p:nvPicPr>
          <p:cNvPr id="5" name="Content Placeholder 4"/>
          <p:cNvPicPr>
            <a:picLocks noGrp="1" noChangeAspect="1"/>
          </p:cNvPicPr>
          <p:nvPr>
            <p:ph sz="half" idx="2"/>
          </p:nvPr>
        </p:nvPicPr>
        <p:blipFill>
          <a:blip r:embed="rId3"/>
          <a:stretch>
            <a:fillRect/>
          </a:stretch>
        </p:blipFill>
        <p:spPr>
          <a:xfrm>
            <a:off x="6550819" y="1926431"/>
            <a:ext cx="3657600" cy="3648075"/>
          </a:xfrm>
          <a:prstGeom prst="rect">
            <a:avLst/>
          </a:prstGeom>
        </p:spPr>
      </p:pic>
      <p:sp>
        <p:nvSpPr>
          <p:cNvPr id="6" name="TextBox 5">
            <a:extLst>
              <a:ext uri="{FF2B5EF4-FFF2-40B4-BE49-F238E27FC236}">
                <a16:creationId xmlns:a16="http://schemas.microsoft.com/office/drawing/2014/main" id="{5B4C054F-AEFD-1B63-F83D-76621ECF52F0}"/>
              </a:ext>
            </a:extLst>
          </p:cNvPr>
          <p:cNvSpPr txBox="1"/>
          <p:nvPr/>
        </p:nvSpPr>
        <p:spPr>
          <a:xfrm>
            <a:off x="2623677" y="6307014"/>
            <a:ext cx="7584742" cy="430887"/>
          </a:xfrm>
          <a:prstGeom prst="rect">
            <a:avLst/>
          </a:prstGeom>
          <a:noFill/>
        </p:spPr>
        <p:txBody>
          <a:bodyPr wrap="square">
            <a:spAutoFit/>
          </a:bodyPr>
          <a:lstStyle/>
          <a:p>
            <a:r>
              <a:rPr lang="en-US" sz="1100" dirty="0">
                <a:solidFill>
                  <a:schemeClr val="bg1"/>
                </a:solidFill>
              </a:rPr>
              <a:t>https://clinicalinfo.hiv.gov/en/guidelines/perinatal/prepregnancy-counseling-childbearing-age-reproductive-options-partners?view=full</a:t>
            </a:r>
          </a:p>
        </p:txBody>
      </p:sp>
    </p:spTree>
    <p:extLst>
      <p:ext uri="{BB962C8B-B14F-4D97-AF65-F5344CB8AC3E}">
        <p14:creationId xmlns:p14="http://schemas.microsoft.com/office/powerpoint/2010/main" val="967122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5BD3-4F18-4E4C-C084-BA9B14CFB2EA}"/>
              </a:ext>
            </a:extLst>
          </p:cNvPr>
          <p:cNvSpPr>
            <a:spLocks noGrp="1"/>
          </p:cNvSpPr>
          <p:nvPr>
            <p:ph type="title"/>
          </p:nvPr>
        </p:nvSpPr>
        <p:spPr/>
        <p:txBody>
          <a:bodyPr/>
          <a:lstStyle/>
          <a:p>
            <a:r>
              <a:rPr lang="en-US" dirty="0"/>
              <a:t>Pre-Conception Considerations</a:t>
            </a:r>
          </a:p>
        </p:txBody>
      </p:sp>
      <p:sp>
        <p:nvSpPr>
          <p:cNvPr id="3" name="Content Placeholder 2">
            <a:extLst>
              <a:ext uri="{FF2B5EF4-FFF2-40B4-BE49-F238E27FC236}">
                <a16:creationId xmlns:a16="http://schemas.microsoft.com/office/drawing/2014/main" id="{CF5BA2F7-E05B-979B-1CBD-3C931F3BD0A5}"/>
              </a:ext>
            </a:extLst>
          </p:cNvPr>
          <p:cNvSpPr>
            <a:spLocks noGrp="1"/>
          </p:cNvSpPr>
          <p:nvPr>
            <p:ph idx="1"/>
          </p:nvPr>
        </p:nvSpPr>
        <p:spPr/>
        <p:txBody>
          <a:bodyPr>
            <a:normAutofit/>
          </a:bodyPr>
          <a:lstStyle/>
          <a:p>
            <a:r>
              <a:rPr lang="en-US" dirty="0"/>
              <a:t>Administration of antiretroviral pre-exposure prophylaxis (</a:t>
            </a:r>
            <a:r>
              <a:rPr lang="en-US" dirty="0" err="1"/>
              <a:t>PrEP</a:t>
            </a:r>
            <a:r>
              <a:rPr lang="en-US" dirty="0"/>
              <a:t>) to the partner without HIV reduces the risk of sexual acquisition of HIV (AI)</a:t>
            </a:r>
          </a:p>
          <a:p>
            <a:r>
              <a:rPr lang="en-US" dirty="0"/>
              <a:t>When partners with different HIV statuses attempt conception, the partner without HIV can choose to take </a:t>
            </a:r>
            <a:r>
              <a:rPr lang="en-US" dirty="0" err="1"/>
              <a:t>PrEP</a:t>
            </a:r>
            <a:r>
              <a:rPr lang="en-US" dirty="0"/>
              <a:t> even if the partner with HIV has achieved viral suppression (CIII)</a:t>
            </a:r>
          </a:p>
        </p:txBody>
      </p:sp>
      <p:sp>
        <p:nvSpPr>
          <p:cNvPr id="4" name="Slide Number Placeholder 3">
            <a:extLst>
              <a:ext uri="{FF2B5EF4-FFF2-40B4-BE49-F238E27FC236}">
                <a16:creationId xmlns:a16="http://schemas.microsoft.com/office/drawing/2014/main" id="{E3D46BCE-BBEB-CDDB-B774-3673438FE77A}"/>
              </a:ext>
            </a:extLst>
          </p:cNvPr>
          <p:cNvSpPr>
            <a:spLocks noGrp="1"/>
          </p:cNvSpPr>
          <p:nvPr>
            <p:ph type="sldNum" sz="quarter" idx="12"/>
          </p:nvPr>
        </p:nvSpPr>
        <p:spPr/>
        <p:txBody>
          <a:bodyPr/>
          <a:lstStyle/>
          <a:p>
            <a:fld id="{1D2EA5EF-C699-AF4C-BA42-C0A1CAAB713C}" type="slidenum">
              <a:rPr lang="en-US" smtClean="0"/>
              <a:t>33</a:t>
            </a:fld>
            <a:endParaRPr lang="en-US"/>
          </a:p>
        </p:txBody>
      </p:sp>
      <p:sp>
        <p:nvSpPr>
          <p:cNvPr id="6" name="TextBox 5">
            <a:extLst>
              <a:ext uri="{FF2B5EF4-FFF2-40B4-BE49-F238E27FC236}">
                <a16:creationId xmlns:a16="http://schemas.microsoft.com/office/drawing/2014/main" id="{E7DB146E-6243-BF72-D8FA-77F17B72FD4F}"/>
              </a:ext>
            </a:extLst>
          </p:cNvPr>
          <p:cNvSpPr txBox="1"/>
          <p:nvPr/>
        </p:nvSpPr>
        <p:spPr>
          <a:xfrm>
            <a:off x="2837028" y="6332625"/>
            <a:ext cx="7584742" cy="430887"/>
          </a:xfrm>
          <a:prstGeom prst="rect">
            <a:avLst/>
          </a:prstGeom>
          <a:noFill/>
        </p:spPr>
        <p:txBody>
          <a:bodyPr wrap="square">
            <a:spAutoFit/>
          </a:bodyPr>
          <a:lstStyle/>
          <a:p>
            <a:r>
              <a:rPr lang="en-US" sz="1100" dirty="0">
                <a:solidFill>
                  <a:schemeClr val="bg1"/>
                </a:solidFill>
              </a:rPr>
              <a:t>https://clinicalinfo.hiv.gov/en/guidelines/perinatal/prepregnancy-counseling-childbearing-age-reproductive-options-partners?view=full</a:t>
            </a:r>
          </a:p>
        </p:txBody>
      </p:sp>
    </p:spTree>
    <p:extLst>
      <p:ext uri="{BB962C8B-B14F-4D97-AF65-F5344CB8AC3E}">
        <p14:creationId xmlns:p14="http://schemas.microsoft.com/office/powerpoint/2010/main" val="302130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Preconception Counseling and Care</a:t>
            </a:r>
          </a:p>
        </p:txBody>
      </p:sp>
      <p:sp>
        <p:nvSpPr>
          <p:cNvPr id="3" name="Content Placeholder 2"/>
          <p:cNvSpPr>
            <a:spLocks noGrp="1"/>
          </p:cNvSpPr>
          <p:nvPr>
            <p:ph idx="1"/>
          </p:nvPr>
        </p:nvSpPr>
        <p:spPr/>
        <p:txBody>
          <a:bodyPr>
            <a:normAutofit/>
          </a:bodyPr>
          <a:lstStyle/>
          <a:p>
            <a:r>
              <a:rPr lang="en-US" dirty="0"/>
              <a:t> When fully suppressive ART is started before pregnancy and undetectable viral load is maintained throughout pregnancy and at delivery, there is no risk of HIV transmission to the infant</a:t>
            </a:r>
          </a:p>
        </p:txBody>
      </p:sp>
      <p:sp>
        <p:nvSpPr>
          <p:cNvPr id="6" name="TextBox 5">
            <a:extLst>
              <a:ext uri="{FF2B5EF4-FFF2-40B4-BE49-F238E27FC236}">
                <a16:creationId xmlns:a16="http://schemas.microsoft.com/office/drawing/2014/main" id="{03535EBB-72C0-BDE5-C92B-2F219A82CC5A}"/>
              </a:ext>
            </a:extLst>
          </p:cNvPr>
          <p:cNvSpPr txBox="1"/>
          <p:nvPr/>
        </p:nvSpPr>
        <p:spPr>
          <a:xfrm>
            <a:off x="3312994" y="6286880"/>
            <a:ext cx="6093724" cy="461665"/>
          </a:xfrm>
          <a:prstGeom prst="rect">
            <a:avLst/>
          </a:prstGeom>
          <a:noFill/>
        </p:spPr>
        <p:txBody>
          <a:bodyPr wrap="square">
            <a:spAutoFit/>
          </a:bodyPr>
          <a:lstStyle/>
          <a:p>
            <a:r>
              <a:rPr lang="en-US" sz="1200" dirty="0">
                <a:solidFill>
                  <a:schemeClr val="bg1"/>
                </a:solidFill>
              </a:rPr>
              <a:t>https://clinicalinfo.hiv.gov/en/guidelines/perinatal/prepregnancy-counseling-childbearing-age-overview?view=full</a:t>
            </a:r>
          </a:p>
        </p:txBody>
      </p:sp>
    </p:spTree>
    <p:extLst>
      <p:ext uri="{BB962C8B-B14F-4D97-AF65-F5344CB8AC3E}">
        <p14:creationId xmlns:p14="http://schemas.microsoft.com/office/powerpoint/2010/main" val="592871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2" y="275461"/>
            <a:ext cx="8619836" cy="1142702"/>
          </a:xfrm>
        </p:spPr>
        <p:txBody>
          <a:bodyPr/>
          <a:lstStyle/>
          <a:p>
            <a:pPr algn="ctr"/>
            <a:r>
              <a:rPr lang="en-US" sz="4399" dirty="0"/>
              <a:t>French Perinatal Cohort: Update</a:t>
            </a:r>
          </a:p>
        </p:txBody>
      </p:sp>
      <p:sp>
        <p:nvSpPr>
          <p:cNvPr id="3" name="Content Placeholder 2"/>
          <p:cNvSpPr>
            <a:spLocks noGrp="1"/>
          </p:cNvSpPr>
          <p:nvPr>
            <p:ph idx="1"/>
          </p:nvPr>
        </p:nvSpPr>
        <p:spPr/>
        <p:txBody>
          <a:bodyPr vert="horz" lIns="121867" tIns="60933" rIns="121867" bIns="60933" rtlCol="0" anchor="t">
            <a:normAutofit/>
          </a:bodyPr>
          <a:lstStyle/>
          <a:p>
            <a:pPr marL="456428" indent="-304074"/>
            <a:r>
              <a:rPr lang="en-US" dirty="0"/>
              <a:t>14630 HIV-infected mother-infant pairs</a:t>
            </a:r>
            <a:endParaRPr lang="en-US"/>
          </a:p>
          <a:p>
            <a:pPr marL="456428" indent="-304074"/>
            <a:r>
              <a:rPr lang="en-US" dirty="0"/>
              <a:t>2000 to 2017</a:t>
            </a:r>
          </a:p>
          <a:p>
            <a:pPr marL="456428" indent="-304074"/>
            <a:r>
              <a:rPr lang="en-US" dirty="0"/>
              <a:t>Pregnant people received ART, delivered live-born children with determined HIV status, and did not breastfeed</a:t>
            </a:r>
          </a:p>
          <a:p>
            <a:pPr marL="456428" indent="-304074"/>
            <a:endParaRPr lang="en-US" dirty="0"/>
          </a:p>
        </p:txBody>
      </p:sp>
      <p:sp>
        <p:nvSpPr>
          <p:cNvPr id="5" name="TextBox 4">
            <a:extLst>
              <a:ext uri="{FF2B5EF4-FFF2-40B4-BE49-F238E27FC236}">
                <a16:creationId xmlns:a16="http://schemas.microsoft.com/office/drawing/2014/main" id="{D225A704-9398-413A-AFD1-7B4917EEA2DC}"/>
              </a:ext>
            </a:extLst>
          </p:cNvPr>
          <p:cNvSpPr txBox="1"/>
          <p:nvPr/>
        </p:nvSpPr>
        <p:spPr>
          <a:xfrm>
            <a:off x="3682042" y="5257322"/>
            <a:ext cx="7735216" cy="369236"/>
          </a:xfrm>
          <a:prstGeom prst="rect">
            <a:avLst/>
          </a:prstGeom>
          <a:noFill/>
        </p:spPr>
        <p:txBody>
          <a:bodyPr wrap="square" rtlCol="0">
            <a:spAutoFit/>
          </a:bodyPr>
          <a:lstStyle/>
          <a:p>
            <a:r>
              <a:rPr lang="en-US" sz="1799" dirty="0" err="1"/>
              <a:t>Sibiude</a:t>
            </a:r>
            <a:r>
              <a:rPr lang="en-US" sz="1799" dirty="0"/>
              <a:t> et al. CID 2023:76 (1 February) </a:t>
            </a:r>
          </a:p>
        </p:txBody>
      </p:sp>
    </p:spTree>
    <p:extLst>
      <p:ext uri="{BB962C8B-B14F-4D97-AF65-F5344CB8AC3E}">
        <p14:creationId xmlns:p14="http://schemas.microsoft.com/office/powerpoint/2010/main" val="144973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French Perinatal Cohort: Update</a:t>
            </a:r>
          </a:p>
        </p:txBody>
      </p:sp>
      <p:sp>
        <p:nvSpPr>
          <p:cNvPr id="3" name="Content Placeholder 2"/>
          <p:cNvSpPr>
            <a:spLocks noGrp="1"/>
          </p:cNvSpPr>
          <p:nvPr>
            <p:ph idx="1"/>
          </p:nvPr>
        </p:nvSpPr>
        <p:spPr/>
        <p:txBody>
          <a:bodyPr vert="horz" lIns="121867" tIns="60933" rIns="121867" bIns="60933" rtlCol="0" anchor="t">
            <a:normAutofit fontScale="92500" lnSpcReduction="20000"/>
          </a:bodyPr>
          <a:lstStyle/>
          <a:p>
            <a:pPr marL="456428" indent="-304074"/>
            <a:r>
              <a:rPr lang="en-US" dirty="0"/>
              <a:t>5482 children born to mothers on ART prior to conception, ART throughout pregnancy, HIV viral load &lt; 50 copies/mL at delivery, no breastfeeding</a:t>
            </a:r>
          </a:p>
          <a:p>
            <a:pPr marL="852549" lvl="1" indent="-304074"/>
            <a:r>
              <a:rPr lang="en-US" u="sng" dirty="0"/>
              <a:t>No HIV transmission</a:t>
            </a:r>
          </a:p>
          <a:p>
            <a:pPr marL="456428" indent="-304074"/>
            <a:r>
              <a:rPr lang="en-US" dirty="0"/>
              <a:t>Regardless of viral load at birth, risk of transmission varied based on when ART was started</a:t>
            </a:r>
          </a:p>
          <a:p>
            <a:pPr marL="852549" lvl="1" indent="-304074"/>
            <a:r>
              <a:rPr lang="en-US" dirty="0"/>
              <a:t>ART prior to conception 0.14%</a:t>
            </a:r>
          </a:p>
          <a:p>
            <a:pPr marL="852549" lvl="1" indent="-304074"/>
            <a:r>
              <a:rPr lang="en-US" dirty="0"/>
              <a:t>ART started in first trimester 0.52%</a:t>
            </a:r>
          </a:p>
          <a:p>
            <a:pPr marL="852549" lvl="1" indent="-304074"/>
            <a:r>
              <a:rPr lang="en-US" dirty="0"/>
              <a:t>ART started in second trimester 0.75%</a:t>
            </a:r>
          </a:p>
          <a:p>
            <a:pPr marL="852549" lvl="1" indent="-304074"/>
            <a:r>
              <a:rPr lang="en-US" dirty="0"/>
              <a:t>ART started in third trimester 1.67%</a:t>
            </a:r>
          </a:p>
        </p:txBody>
      </p:sp>
      <p:sp>
        <p:nvSpPr>
          <p:cNvPr id="4" name="TextBox 3"/>
          <p:cNvSpPr txBox="1"/>
          <p:nvPr/>
        </p:nvSpPr>
        <p:spPr>
          <a:xfrm>
            <a:off x="8455997" y="4457433"/>
            <a:ext cx="184683" cy="461545"/>
          </a:xfrm>
          <a:prstGeom prst="rect">
            <a:avLst/>
          </a:prstGeom>
          <a:noFill/>
        </p:spPr>
        <p:txBody>
          <a:bodyPr wrap="none" lIns="91416" tIns="45708" rIns="91416" bIns="45708" rtlCol="0" anchor="t">
            <a:spAutoFit/>
          </a:bodyPr>
          <a:lstStyle/>
          <a:p>
            <a:endParaRPr lang="en-US" sz="2399" dirty="0">
              <a:cs typeface="Arial"/>
            </a:endParaRPr>
          </a:p>
        </p:txBody>
      </p:sp>
      <p:sp>
        <p:nvSpPr>
          <p:cNvPr id="7" name="TextBox 6">
            <a:extLst>
              <a:ext uri="{FF2B5EF4-FFF2-40B4-BE49-F238E27FC236}">
                <a16:creationId xmlns:a16="http://schemas.microsoft.com/office/drawing/2014/main" id="{45B76A73-520B-4288-8194-716554F4ACF9}"/>
              </a:ext>
            </a:extLst>
          </p:cNvPr>
          <p:cNvSpPr txBox="1"/>
          <p:nvPr/>
        </p:nvSpPr>
        <p:spPr>
          <a:xfrm>
            <a:off x="4107932" y="6410973"/>
            <a:ext cx="4348065" cy="276999"/>
          </a:xfrm>
          <a:prstGeom prst="rect">
            <a:avLst/>
          </a:prstGeom>
          <a:noFill/>
        </p:spPr>
        <p:txBody>
          <a:bodyPr wrap="square" rtlCol="0">
            <a:spAutoFit/>
          </a:bodyPr>
          <a:lstStyle/>
          <a:p>
            <a:r>
              <a:rPr lang="en-US" sz="1200" dirty="0" err="1">
                <a:solidFill>
                  <a:schemeClr val="bg1"/>
                </a:solidFill>
              </a:rPr>
              <a:t>Sibidue</a:t>
            </a:r>
            <a:r>
              <a:rPr lang="en-US" sz="1200" dirty="0">
                <a:solidFill>
                  <a:schemeClr val="bg1"/>
                </a:solidFill>
              </a:rPr>
              <a:t> et al. CID 2023:76(1February) </a:t>
            </a:r>
          </a:p>
        </p:txBody>
      </p:sp>
    </p:spTree>
    <p:extLst>
      <p:ext uri="{BB962C8B-B14F-4D97-AF65-F5344CB8AC3E}">
        <p14:creationId xmlns:p14="http://schemas.microsoft.com/office/powerpoint/2010/main" val="279138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47AB-FCFF-EA07-1A87-B959A9FEB953}"/>
              </a:ext>
            </a:extLst>
          </p:cNvPr>
          <p:cNvSpPr>
            <a:spLocks noGrp="1"/>
          </p:cNvSpPr>
          <p:nvPr>
            <p:ph type="title"/>
          </p:nvPr>
        </p:nvSpPr>
        <p:spPr>
          <a:xfrm>
            <a:off x="552143" y="707938"/>
            <a:ext cx="11084538" cy="968221"/>
          </a:xfrm>
        </p:spPr>
        <p:txBody>
          <a:bodyPr/>
          <a:lstStyle/>
          <a:p>
            <a:r>
              <a:rPr lang="en-US" sz="4400" dirty="0"/>
              <a:t>Preferred ART For Those Trying To Conceive</a:t>
            </a:r>
          </a:p>
        </p:txBody>
      </p:sp>
      <p:sp>
        <p:nvSpPr>
          <p:cNvPr id="3" name="Content Placeholder 2">
            <a:extLst>
              <a:ext uri="{FF2B5EF4-FFF2-40B4-BE49-F238E27FC236}">
                <a16:creationId xmlns:a16="http://schemas.microsoft.com/office/drawing/2014/main" id="{7DBFFC44-F447-B10F-ED79-B2587A4E6C38}"/>
              </a:ext>
            </a:extLst>
          </p:cNvPr>
          <p:cNvSpPr>
            <a:spLocks noGrp="1"/>
          </p:cNvSpPr>
          <p:nvPr>
            <p:ph idx="1"/>
          </p:nvPr>
        </p:nvSpPr>
        <p:spPr/>
        <p:txBody>
          <a:bodyPr/>
          <a:lstStyle/>
          <a:p>
            <a:r>
              <a:rPr lang="en-US" dirty="0"/>
              <a:t>Dolutegravir 50 mg by mouth once daily (INSTI)</a:t>
            </a:r>
          </a:p>
          <a:p>
            <a:pPr marL="152373" indent="0">
              <a:buNone/>
            </a:pPr>
            <a:r>
              <a:rPr lang="en-US" dirty="0"/>
              <a:t>                     and</a:t>
            </a:r>
          </a:p>
          <a:p>
            <a:r>
              <a:rPr lang="en-US" dirty="0"/>
              <a:t>TAF/FTC </a:t>
            </a:r>
            <a:r>
              <a:rPr lang="en-US" u="sng" dirty="0"/>
              <a:t>or</a:t>
            </a:r>
            <a:r>
              <a:rPr lang="en-US" dirty="0"/>
              <a:t> TDF/FTC (2 NRTIs)</a:t>
            </a:r>
          </a:p>
        </p:txBody>
      </p:sp>
      <p:sp>
        <p:nvSpPr>
          <p:cNvPr id="4" name="Slide Number Placeholder 3">
            <a:extLst>
              <a:ext uri="{FF2B5EF4-FFF2-40B4-BE49-F238E27FC236}">
                <a16:creationId xmlns:a16="http://schemas.microsoft.com/office/drawing/2014/main" id="{1AB1B901-6128-9723-6271-119D304BFA60}"/>
              </a:ext>
            </a:extLst>
          </p:cNvPr>
          <p:cNvSpPr>
            <a:spLocks noGrp="1"/>
          </p:cNvSpPr>
          <p:nvPr>
            <p:ph type="sldNum" sz="quarter" idx="12"/>
          </p:nvPr>
        </p:nvSpPr>
        <p:spPr/>
        <p:txBody>
          <a:bodyPr/>
          <a:lstStyle/>
          <a:p>
            <a:fld id="{1D2EA5EF-C699-AF4C-BA42-C0A1CAAB713C}" type="slidenum">
              <a:rPr lang="en-US" smtClean="0"/>
              <a:t>37</a:t>
            </a:fld>
            <a:endParaRPr lang="en-US"/>
          </a:p>
        </p:txBody>
      </p:sp>
      <p:sp>
        <p:nvSpPr>
          <p:cNvPr id="6" name="TextBox 5">
            <a:extLst>
              <a:ext uri="{FF2B5EF4-FFF2-40B4-BE49-F238E27FC236}">
                <a16:creationId xmlns:a16="http://schemas.microsoft.com/office/drawing/2014/main" id="{613D87B9-8C4E-31E3-B773-65697ECA26E6}"/>
              </a:ext>
            </a:extLst>
          </p:cNvPr>
          <p:cNvSpPr txBox="1"/>
          <p:nvPr/>
        </p:nvSpPr>
        <p:spPr>
          <a:xfrm>
            <a:off x="2379828" y="4692176"/>
            <a:ext cx="7584742" cy="83099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NRTI 	= Nucleoside Reverse Transcriptase Inhibitor</a:t>
            </a:r>
          </a:p>
          <a:p>
            <a:r>
              <a:rPr lang="en-US" sz="2400" dirty="0">
                <a:latin typeface="Arial" panose="020B0604020202020204" pitchFamily="34" charset="0"/>
                <a:cs typeface="Arial" panose="020B0604020202020204" pitchFamily="34" charset="0"/>
              </a:rPr>
              <a:t>INSTI 	= Integrase Strand Transfer Inhibitor</a:t>
            </a:r>
          </a:p>
        </p:txBody>
      </p:sp>
    </p:spTree>
    <p:extLst>
      <p:ext uri="{BB962C8B-B14F-4D97-AF65-F5344CB8AC3E}">
        <p14:creationId xmlns:p14="http://schemas.microsoft.com/office/powerpoint/2010/main" val="954585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447C4E3-BE44-4A5D-B104-05986C457496}"/>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884045" y="0"/>
            <a:ext cx="10236200" cy="6124575"/>
          </a:xfrm>
          <a:prstGeom prst="rect">
            <a:avLst/>
          </a:prstGeom>
        </p:spPr>
      </p:pic>
    </p:spTree>
    <p:extLst>
      <p:ext uri="{BB962C8B-B14F-4D97-AF65-F5344CB8AC3E}">
        <p14:creationId xmlns:p14="http://schemas.microsoft.com/office/powerpoint/2010/main" val="3664882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C5D-BDB2-780F-F4EA-C962DD64E1B9}"/>
              </a:ext>
            </a:extLst>
          </p:cNvPr>
          <p:cNvSpPr>
            <a:spLocks noGrp="1"/>
          </p:cNvSpPr>
          <p:nvPr>
            <p:ph type="title"/>
          </p:nvPr>
        </p:nvSpPr>
        <p:spPr/>
        <p:txBody>
          <a:bodyPr/>
          <a:lstStyle/>
          <a:p>
            <a:r>
              <a:rPr lang="en-US" sz="4399" dirty="0"/>
              <a:t>What about 2 drug or injectable regimens? </a:t>
            </a:r>
          </a:p>
        </p:txBody>
      </p:sp>
      <p:sp>
        <p:nvSpPr>
          <p:cNvPr id="3" name="Content Placeholder 2">
            <a:extLst>
              <a:ext uri="{FF2B5EF4-FFF2-40B4-BE49-F238E27FC236}">
                <a16:creationId xmlns:a16="http://schemas.microsoft.com/office/drawing/2014/main" id="{41DB9504-F27C-F44A-5842-4DBF5F418B5A}"/>
              </a:ext>
            </a:extLst>
          </p:cNvPr>
          <p:cNvSpPr>
            <a:spLocks noGrp="1"/>
          </p:cNvSpPr>
          <p:nvPr>
            <p:ph idx="1"/>
          </p:nvPr>
        </p:nvSpPr>
        <p:spPr/>
        <p:txBody>
          <a:bodyPr>
            <a:normAutofit/>
          </a:bodyPr>
          <a:lstStyle/>
          <a:p>
            <a:r>
              <a:rPr lang="en-US" b="0" i="0" dirty="0">
                <a:solidFill>
                  <a:srgbClr val="000000"/>
                </a:solidFill>
                <a:effectLst/>
              </a:rPr>
              <a:t>Pregnant persons who present to care on DTG/3TC or DTG/RPV  and maintained viral suppression can continue the regimen </a:t>
            </a:r>
            <a:r>
              <a:rPr lang="en-US" b="1" i="0" dirty="0">
                <a:solidFill>
                  <a:srgbClr val="000000"/>
                </a:solidFill>
                <a:effectLst/>
              </a:rPr>
              <a:t>(BIII)</a:t>
            </a:r>
            <a:r>
              <a:rPr lang="en-US" b="0" i="0" dirty="0">
                <a:solidFill>
                  <a:srgbClr val="000000"/>
                </a:solidFill>
                <a:effectLst/>
              </a:rPr>
              <a:t> with viral load monitoring every 1 </a:t>
            </a:r>
            <a:r>
              <a:rPr lang="en-US" dirty="0">
                <a:solidFill>
                  <a:srgbClr val="000000"/>
                </a:solidFill>
              </a:rPr>
              <a:t>to</a:t>
            </a:r>
            <a:r>
              <a:rPr lang="en-US" b="0" i="0" dirty="0">
                <a:solidFill>
                  <a:srgbClr val="000000"/>
                </a:solidFill>
                <a:effectLst/>
              </a:rPr>
              <a:t> 2 months throughout pregnancy </a:t>
            </a:r>
            <a:r>
              <a:rPr lang="en-US" b="1" i="0" dirty="0">
                <a:solidFill>
                  <a:srgbClr val="000000"/>
                </a:solidFill>
                <a:effectLst/>
              </a:rPr>
              <a:t>(CIII)</a:t>
            </a:r>
          </a:p>
          <a:p>
            <a:pPr marL="152373" indent="0">
              <a:buNone/>
            </a:pPr>
            <a:endParaRPr lang="en-US" b="1" i="0" dirty="0">
              <a:solidFill>
                <a:srgbClr val="000000"/>
              </a:solidFill>
              <a:effectLst/>
            </a:endParaRPr>
          </a:p>
          <a:p>
            <a:r>
              <a:rPr lang="en-US" dirty="0" err="1">
                <a:solidFill>
                  <a:srgbClr val="000000"/>
                </a:solidFill>
              </a:rPr>
              <a:t>Insufficent</a:t>
            </a:r>
            <a:r>
              <a:rPr lang="en-US" dirty="0">
                <a:solidFill>
                  <a:srgbClr val="000000"/>
                </a:solidFill>
              </a:rPr>
              <a:t> data exist regarding </a:t>
            </a:r>
            <a:r>
              <a:rPr lang="en-US" b="0" i="0" dirty="0">
                <a:solidFill>
                  <a:srgbClr val="000000"/>
                </a:solidFill>
                <a:effectLst/>
              </a:rPr>
              <a:t>cabotegravir (CAB-LA) and RPV during pregnancy</a:t>
            </a:r>
            <a:endParaRPr lang="en-US" dirty="0"/>
          </a:p>
        </p:txBody>
      </p:sp>
      <p:sp>
        <p:nvSpPr>
          <p:cNvPr id="5" name="TextBox 4">
            <a:extLst>
              <a:ext uri="{FF2B5EF4-FFF2-40B4-BE49-F238E27FC236}">
                <a16:creationId xmlns:a16="http://schemas.microsoft.com/office/drawing/2014/main" id="{AEB29CE6-3F1E-EEAA-BF29-863C44692E40}"/>
              </a:ext>
            </a:extLst>
          </p:cNvPr>
          <p:cNvSpPr txBox="1"/>
          <p:nvPr/>
        </p:nvSpPr>
        <p:spPr>
          <a:xfrm>
            <a:off x="2812568" y="6293175"/>
            <a:ext cx="7580060" cy="461665"/>
          </a:xfrm>
          <a:prstGeom prst="rect">
            <a:avLst/>
          </a:prstGeom>
          <a:noFill/>
        </p:spPr>
        <p:txBody>
          <a:bodyPr wrap="square">
            <a:spAutoFit/>
          </a:bodyPr>
          <a:lstStyle/>
          <a:p>
            <a:r>
              <a:rPr lang="en-US" sz="1200" dirty="0">
                <a:solidFill>
                  <a:schemeClr val="bg1"/>
                </a:solidFill>
              </a:rPr>
              <a:t>https://clinicalinfo.hiv.gov/en/guidelines/perinatal/recommendations-arv-drugs-pregnancy-taking-therapy-when-pregnant</a:t>
            </a:r>
          </a:p>
        </p:txBody>
      </p:sp>
    </p:spTree>
    <p:extLst>
      <p:ext uri="{BB962C8B-B14F-4D97-AF65-F5344CB8AC3E}">
        <p14:creationId xmlns:p14="http://schemas.microsoft.com/office/powerpoint/2010/main" val="222749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BC35D2-19AE-DA8A-BCC1-EF297E79989D}"/>
              </a:ext>
            </a:extLst>
          </p:cNvPr>
          <p:cNvSpPr>
            <a:spLocks noGrp="1"/>
          </p:cNvSpPr>
          <p:nvPr>
            <p:ph type="title"/>
          </p:nvPr>
        </p:nvSpPr>
        <p:spPr/>
        <p:txBody>
          <a:bodyPr/>
          <a:lstStyle/>
          <a:p>
            <a:r>
              <a:rPr lang="en-US" dirty="0"/>
              <a:t>QUESTION</a:t>
            </a:r>
          </a:p>
        </p:txBody>
      </p:sp>
      <p:sp>
        <p:nvSpPr>
          <p:cNvPr id="6" name="Text Placeholder 5">
            <a:extLst>
              <a:ext uri="{FF2B5EF4-FFF2-40B4-BE49-F238E27FC236}">
                <a16:creationId xmlns:a16="http://schemas.microsoft.com/office/drawing/2014/main" id="{E874975B-7569-5097-F996-10E9F4103504}"/>
              </a:ext>
            </a:extLst>
          </p:cNvPr>
          <p:cNvSpPr>
            <a:spLocks noGrp="1"/>
          </p:cNvSpPr>
          <p:nvPr>
            <p:ph type="body" sz="quarter" idx="11"/>
          </p:nvPr>
        </p:nvSpPr>
        <p:spPr>
          <a:xfrm>
            <a:off x="171660" y="1856443"/>
            <a:ext cx="6666462" cy="2986087"/>
          </a:xfrm>
        </p:spPr>
        <p:txBody>
          <a:bodyPr>
            <a:normAutofit/>
          </a:bodyPr>
          <a:lstStyle/>
          <a:p>
            <a:r>
              <a:rPr lang="en-US" sz="3200" dirty="0"/>
              <a:t>What percent of your patient population identifies as cisgender female? </a:t>
            </a:r>
          </a:p>
        </p:txBody>
      </p:sp>
      <p:pic>
        <p:nvPicPr>
          <p:cNvPr id="5" name="Content Placeholder 4">
            <a:extLst>
              <a:ext uri="{FF2B5EF4-FFF2-40B4-BE49-F238E27FC236}">
                <a16:creationId xmlns:a16="http://schemas.microsoft.com/office/drawing/2014/main" id="{9B15F4D1-14E3-4F73-84E4-86D5D69785C5}"/>
              </a:ext>
            </a:extLst>
          </p:cNvPr>
          <p:cNvPicPr>
            <a:picLocks noGrp="1" noChangeAspect="1"/>
          </p:cNvPicPr>
          <p:nvPr>
            <p:ph idx="4294967295"/>
          </p:nvPr>
        </p:nvPicPr>
        <p:blipFill>
          <a:blip r:embed="rId3"/>
          <a:stretch>
            <a:fillRect/>
          </a:stretch>
        </p:blipFill>
        <p:spPr>
          <a:xfrm>
            <a:off x="7394230" y="1739280"/>
            <a:ext cx="4367212" cy="4367212"/>
          </a:xfrm>
          <a:prstGeom prst="rect">
            <a:avLst/>
          </a:prstGeom>
        </p:spPr>
      </p:pic>
      <p:sp>
        <p:nvSpPr>
          <p:cNvPr id="4" name="Slide Number Placeholder 3">
            <a:extLst>
              <a:ext uri="{FF2B5EF4-FFF2-40B4-BE49-F238E27FC236}">
                <a16:creationId xmlns:a16="http://schemas.microsoft.com/office/drawing/2014/main" id="{8CDD3B77-D575-4753-8F4C-765C07C99E08}"/>
              </a:ext>
            </a:extLst>
          </p:cNvPr>
          <p:cNvSpPr>
            <a:spLocks noGrp="1"/>
          </p:cNvSpPr>
          <p:nvPr>
            <p:ph type="sldNum" sz="quarter" idx="4294967295"/>
          </p:nvPr>
        </p:nvSpPr>
        <p:spPr>
          <a:xfrm>
            <a:off x="11456988" y="6305550"/>
            <a:ext cx="731837" cy="396875"/>
          </a:xfrm>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1797179234"/>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9E25-1573-7DA3-0171-5500C6AA8DF3}"/>
              </a:ext>
            </a:extLst>
          </p:cNvPr>
          <p:cNvSpPr>
            <a:spLocks noGrp="1"/>
          </p:cNvSpPr>
          <p:nvPr>
            <p:ph type="title"/>
          </p:nvPr>
        </p:nvSpPr>
        <p:spPr>
          <a:xfrm>
            <a:off x="358528" y="329445"/>
            <a:ext cx="11084538" cy="968221"/>
          </a:xfrm>
        </p:spPr>
        <p:txBody>
          <a:bodyPr/>
          <a:lstStyle/>
          <a:p>
            <a:r>
              <a:rPr lang="en-US" dirty="0"/>
              <a:t>Case </a:t>
            </a:r>
          </a:p>
        </p:txBody>
      </p:sp>
      <p:sp>
        <p:nvSpPr>
          <p:cNvPr id="3" name="Content Placeholder 2">
            <a:extLst>
              <a:ext uri="{FF2B5EF4-FFF2-40B4-BE49-F238E27FC236}">
                <a16:creationId xmlns:a16="http://schemas.microsoft.com/office/drawing/2014/main" id="{7009D477-C275-03CE-EA96-0EB6CA37EFED}"/>
              </a:ext>
            </a:extLst>
          </p:cNvPr>
          <p:cNvSpPr>
            <a:spLocks noGrp="1"/>
          </p:cNvSpPr>
          <p:nvPr>
            <p:ph idx="1"/>
          </p:nvPr>
        </p:nvSpPr>
        <p:spPr>
          <a:xfrm>
            <a:off x="406295" y="1518313"/>
            <a:ext cx="11084538" cy="4403149"/>
          </a:xfrm>
        </p:spPr>
        <p:txBody>
          <a:bodyPr>
            <a:normAutofit fontScale="92500" lnSpcReduction="20000"/>
          </a:bodyPr>
          <a:lstStyle/>
          <a:p>
            <a:r>
              <a:rPr lang="en-US" dirty="0"/>
              <a:t>Ms. M is 31 years old, presenting for HIV follow-up. She was last seen 6 months ago when her viral load was elevated to 2000 due to missing doses of bictegravir/TAF/FTC. She missed a prior </a:t>
            </a:r>
            <a:r>
              <a:rPr lang="en-US" dirty="0" err="1"/>
              <a:t>followup</a:t>
            </a:r>
            <a:r>
              <a:rPr lang="en-US" dirty="0"/>
              <a:t> appointment due to work schedule, difficulty with transportation.</a:t>
            </a:r>
          </a:p>
          <a:p>
            <a:r>
              <a:rPr lang="en-US" dirty="0"/>
              <a:t>She has been taking ART daily with no missed doses since she found out she was pregnant about 6 weeks ago. She is now 15 weeks pregnant.  She read that her ART may not be good for the baby and would like your input. </a:t>
            </a:r>
          </a:p>
          <a:p>
            <a:r>
              <a:rPr lang="en-US" dirty="0"/>
              <a:t>How do you counsel her? </a:t>
            </a:r>
          </a:p>
        </p:txBody>
      </p:sp>
      <p:sp>
        <p:nvSpPr>
          <p:cNvPr id="4" name="Slide Number Placeholder 3">
            <a:extLst>
              <a:ext uri="{FF2B5EF4-FFF2-40B4-BE49-F238E27FC236}">
                <a16:creationId xmlns:a16="http://schemas.microsoft.com/office/drawing/2014/main" id="{8272B852-4926-0907-48E2-CFB8E82E28DA}"/>
              </a:ext>
            </a:extLst>
          </p:cNvPr>
          <p:cNvSpPr>
            <a:spLocks noGrp="1"/>
          </p:cNvSpPr>
          <p:nvPr>
            <p:ph type="sldNum" sz="quarter" idx="12"/>
          </p:nvPr>
        </p:nvSpPr>
        <p:spPr/>
        <p:txBody>
          <a:bodyPr/>
          <a:lstStyle/>
          <a:p>
            <a:fld id="{1D2EA5EF-C699-AF4C-BA42-C0A1CAAB713C}" type="slidenum">
              <a:rPr lang="en-US" smtClean="0"/>
              <a:t>40</a:t>
            </a:fld>
            <a:endParaRPr lang="en-US"/>
          </a:p>
        </p:txBody>
      </p:sp>
    </p:spTree>
    <p:extLst>
      <p:ext uri="{BB962C8B-B14F-4D97-AF65-F5344CB8AC3E}">
        <p14:creationId xmlns:p14="http://schemas.microsoft.com/office/powerpoint/2010/main" val="1046885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399" dirty="0"/>
              <a:t>HIV Transmission from Mother to Baby</a:t>
            </a:r>
          </a:p>
        </p:txBody>
      </p:sp>
      <p:pic>
        <p:nvPicPr>
          <p:cNvPr id="4" name="Content Placeholder 4"/>
          <p:cNvPicPr>
            <a:picLocks noGrp="1" noChangeAspect="1"/>
          </p:cNvPicPr>
          <p:nvPr>
            <p:ph idx="1"/>
          </p:nvPr>
        </p:nvPicPr>
        <p:blipFill>
          <a:blip r:embed="rId2"/>
          <a:stretch>
            <a:fillRect/>
          </a:stretch>
        </p:blipFill>
        <p:spPr>
          <a:xfrm>
            <a:off x="1059278" y="1860777"/>
            <a:ext cx="3704289" cy="3566160"/>
          </a:xfrm>
          <a:prstGeom prst="rect">
            <a:avLst/>
          </a:prstGeom>
        </p:spPr>
      </p:pic>
      <p:sp>
        <p:nvSpPr>
          <p:cNvPr id="3" name="Content Placeholder 2"/>
          <p:cNvSpPr>
            <a:spLocks noGrp="1"/>
          </p:cNvSpPr>
          <p:nvPr>
            <p:ph sz="half" idx="4294967295"/>
          </p:nvPr>
        </p:nvSpPr>
        <p:spPr>
          <a:xfrm>
            <a:off x="5416550" y="1536700"/>
            <a:ext cx="6772275" cy="4029075"/>
          </a:xfrm>
        </p:spPr>
        <p:txBody>
          <a:bodyPr>
            <a:normAutofit fontScale="77500" lnSpcReduction="20000"/>
          </a:bodyPr>
          <a:lstStyle/>
          <a:p>
            <a:r>
              <a:rPr lang="en-US" sz="3199" dirty="0"/>
              <a:t>25% risk of perinatal transmission in absence of therapy</a:t>
            </a:r>
          </a:p>
          <a:p>
            <a:pPr lvl="1"/>
            <a:r>
              <a:rPr lang="en-US" sz="2799" dirty="0"/>
              <a:t>20% before 36 weeks</a:t>
            </a:r>
          </a:p>
          <a:p>
            <a:pPr lvl="1"/>
            <a:r>
              <a:rPr lang="en-US" sz="2799" dirty="0"/>
              <a:t>50% between 36 weeks and delivery</a:t>
            </a:r>
          </a:p>
          <a:p>
            <a:pPr lvl="1"/>
            <a:r>
              <a:rPr lang="en-US" sz="2799" dirty="0"/>
              <a:t>30% active labor and delivery</a:t>
            </a:r>
          </a:p>
          <a:p>
            <a:r>
              <a:rPr lang="en-US" sz="3299" dirty="0"/>
              <a:t>Less than 1% risk if </a:t>
            </a:r>
          </a:p>
          <a:p>
            <a:pPr lvl="1"/>
            <a:r>
              <a:rPr lang="en-US" sz="2799" dirty="0"/>
              <a:t>Suppressive antiretroviral therapy (ART) throughout pregnancy</a:t>
            </a:r>
          </a:p>
          <a:p>
            <a:pPr lvl="1"/>
            <a:r>
              <a:rPr lang="en-US" sz="2799" dirty="0"/>
              <a:t>Postnatal infant antiretroviral prophylaxis</a:t>
            </a:r>
          </a:p>
          <a:p>
            <a:pPr lvl="1"/>
            <a:r>
              <a:rPr lang="en-US" sz="2799" dirty="0"/>
              <a:t>C-section &amp; zidovudine (AZT) if indicated</a:t>
            </a:r>
          </a:p>
          <a:p>
            <a:pPr lvl="1"/>
            <a:r>
              <a:rPr lang="en-US" sz="2799" dirty="0"/>
              <a:t>Avoidance of breastfeeding</a:t>
            </a:r>
          </a:p>
        </p:txBody>
      </p:sp>
      <p:sp>
        <p:nvSpPr>
          <p:cNvPr id="5" name="TextBox 4"/>
          <p:cNvSpPr txBox="1"/>
          <p:nvPr/>
        </p:nvSpPr>
        <p:spPr>
          <a:xfrm>
            <a:off x="6771272" y="5566471"/>
            <a:ext cx="3618766" cy="461545"/>
          </a:xfrm>
          <a:prstGeom prst="rect">
            <a:avLst/>
          </a:prstGeom>
          <a:noFill/>
        </p:spPr>
        <p:txBody>
          <a:bodyPr wrap="none" rtlCol="0">
            <a:spAutoFit/>
          </a:bodyPr>
          <a:lstStyle/>
          <a:p>
            <a:pPr defTabSz="609310"/>
            <a:r>
              <a:rPr lang="en-US" sz="1200" dirty="0">
                <a:solidFill>
                  <a:srgbClr val="222222"/>
                </a:solidFill>
                <a:latin typeface="Arial"/>
              </a:rPr>
              <a:t>Connor EM et al. N Engl J Med.1994;331:1173-80.</a:t>
            </a:r>
          </a:p>
          <a:p>
            <a:pPr defTabSz="609310"/>
            <a:r>
              <a:rPr lang="en-US" sz="1200" dirty="0">
                <a:solidFill>
                  <a:srgbClr val="222222"/>
                </a:solidFill>
                <a:latin typeface="Arial"/>
              </a:rPr>
              <a:t>Kourtis AT et al. JAMA. 2001,285;709-12.</a:t>
            </a:r>
          </a:p>
        </p:txBody>
      </p:sp>
      <p:sp>
        <p:nvSpPr>
          <p:cNvPr id="6" name="Rectangle 5"/>
          <p:cNvSpPr/>
          <p:nvPr/>
        </p:nvSpPr>
        <p:spPr>
          <a:xfrm>
            <a:off x="1059278" y="5159540"/>
            <a:ext cx="554038" cy="255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310"/>
            <a:endParaRPr lang="en-US" sz="2399" dirty="0">
              <a:solidFill>
                <a:srgbClr val="FFFFFF"/>
              </a:solidFill>
              <a:latin typeface="Arial"/>
            </a:endParaRPr>
          </a:p>
        </p:txBody>
      </p:sp>
    </p:spTree>
    <p:extLst>
      <p:ext uri="{BB962C8B-B14F-4D97-AF65-F5344CB8AC3E}">
        <p14:creationId xmlns:p14="http://schemas.microsoft.com/office/powerpoint/2010/main" val="1590912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Perinatal Antiretroviral Therapy</a:t>
            </a:r>
          </a:p>
        </p:txBody>
      </p:sp>
      <p:sp>
        <p:nvSpPr>
          <p:cNvPr id="3" name="Content Placeholder 2"/>
          <p:cNvSpPr>
            <a:spLocks noGrp="1"/>
          </p:cNvSpPr>
          <p:nvPr>
            <p:ph idx="1"/>
          </p:nvPr>
        </p:nvSpPr>
        <p:spPr/>
        <p:txBody>
          <a:bodyPr>
            <a:normAutofit/>
          </a:bodyPr>
          <a:lstStyle/>
          <a:p>
            <a:r>
              <a:rPr lang="en-US" dirty="0"/>
              <a:t>Start as soon as possible</a:t>
            </a:r>
          </a:p>
          <a:p>
            <a:pPr marL="1062575" lvl="1" indent="-514196">
              <a:buFont typeface="+mj-lt"/>
              <a:buAutoNum type="arabicPeriod"/>
            </a:pPr>
            <a:r>
              <a:rPr lang="en-US" dirty="0"/>
              <a:t>Earlier viral suppression = reduced risk of transmission to the fetus</a:t>
            </a:r>
          </a:p>
          <a:p>
            <a:pPr marL="1062575" lvl="1" indent="-514196">
              <a:buFont typeface="+mj-lt"/>
              <a:buAutoNum type="arabicPeriod"/>
            </a:pPr>
            <a:r>
              <a:rPr lang="en-US" dirty="0"/>
              <a:t>Modify therapy later if needed</a:t>
            </a:r>
          </a:p>
          <a:p>
            <a:pPr marL="1062575" lvl="1" indent="-514196">
              <a:buFont typeface="+mj-lt"/>
              <a:buAutoNum type="arabicPeriod"/>
            </a:pPr>
            <a:r>
              <a:rPr lang="en-US" b="1" dirty="0"/>
              <a:t>Goal</a:t>
            </a:r>
            <a:r>
              <a:rPr lang="en-US" dirty="0"/>
              <a:t>: Maintain HIV viral load level below the limit of detection during and after pregnancy</a:t>
            </a:r>
          </a:p>
          <a:p>
            <a:pPr marL="1062575" lvl="1" indent="-514196">
              <a:buFont typeface="+mj-lt"/>
              <a:buAutoNum type="arabicPeriod"/>
            </a:pPr>
            <a:r>
              <a:rPr lang="en-US" dirty="0"/>
              <a:t>“PrEP” for the fetus</a:t>
            </a:r>
          </a:p>
        </p:txBody>
      </p:sp>
      <p:sp>
        <p:nvSpPr>
          <p:cNvPr id="4" name="Rectangle 3">
            <a:extLst>
              <a:ext uri="{FF2B5EF4-FFF2-40B4-BE49-F238E27FC236}">
                <a16:creationId xmlns:a16="http://schemas.microsoft.com/office/drawing/2014/main" id="{ED488791-FC61-447B-A6F3-87EB5C379B22}"/>
              </a:ext>
            </a:extLst>
          </p:cNvPr>
          <p:cNvSpPr/>
          <p:nvPr/>
        </p:nvSpPr>
        <p:spPr>
          <a:xfrm>
            <a:off x="2425068" y="6302054"/>
            <a:ext cx="9763757" cy="307697"/>
          </a:xfrm>
          <a:prstGeom prst="rect">
            <a:avLst/>
          </a:prstGeom>
        </p:spPr>
        <p:txBody>
          <a:bodyPr wrap="square">
            <a:spAutoFit/>
          </a:bodyPr>
          <a:lstStyle/>
          <a:p>
            <a:pPr defTabSz="609310">
              <a:defRPr/>
            </a:pPr>
            <a:r>
              <a:rPr lang="en-US" sz="1400" dirty="0">
                <a:solidFill>
                  <a:srgbClr val="FFFFFF"/>
                </a:solidFill>
                <a:latin typeface="Arial"/>
              </a:rPr>
              <a:t>https://clinicalinfo.hiv.gov/sites/default/files/guidelines/documents/PerinatalGL.pdf</a:t>
            </a:r>
          </a:p>
        </p:txBody>
      </p:sp>
    </p:spTree>
    <p:extLst>
      <p:ext uri="{BB962C8B-B14F-4D97-AF65-F5344CB8AC3E}">
        <p14:creationId xmlns:p14="http://schemas.microsoft.com/office/powerpoint/2010/main" val="2593601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799" dirty="0"/>
              <a:t>Antiretroviral Therapy in Pregnancy</a:t>
            </a:r>
            <a:br>
              <a:rPr lang="en-US" sz="4799" dirty="0"/>
            </a:br>
            <a:r>
              <a:rPr lang="en-US" sz="4799" dirty="0"/>
              <a:t>Key Points</a:t>
            </a:r>
          </a:p>
        </p:txBody>
      </p:sp>
      <p:sp>
        <p:nvSpPr>
          <p:cNvPr id="3" name="Content Placeholder 2"/>
          <p:cNvSpPr>
            <a:spLocks noGrp="1"/>
          </p:cNvSpPr>
          <p:nvPr>
            <p:ph idx="1"/>
          </p:nvPr>
        </p:nvSpPr>
        <p:spPr/>
        <p:txBody>
          <a:bodyPr>
            <a:normAutofit/>
          </a:bodyPr>
          <a:lstStyle/>
          <a:p>
            <a:pPr marL="666523" indent="-514196">
              <a:buFont typeface="+mj-lt"/>
              <a:buAutoNum type="arabicPeriod"/>
            </a:pPr>
            <a:r>
              <a:rPr lang="en-US" dirty="0"/>
              <a:t>In most cases, people who present for obstetric care on fully suppressive HIV therapy should continue their current regimen </a:t>
            </a:r>
          </a:p>
          <a:p>
            <a:pPr marL="666523" indent="-514196">
              <a:buFont typeface="+mj-lt"/>
              <a:buAutoNum type="arabicPeriod"/>
            </a:pPr>
            <a:r>
              <a:rPr lang="en-US" dirty="0"/>
              <a:t>Use the same regimens recommended for nonpregnant adults in pregnant people when sufficient data suggests appropriate drug exposure, efficacy, and safety </a:t>
            </a:r>
          </a:p>
          <a:p>
            <a:pPr marL="666523" indent="-514196">
              <a:buFont typeface="+mj-lt"/>
              <a:buAutoNum type="arabicPeriod"/>
            </a:pPr>
            <a:r>
              <a:rPr lang="en-US" dirty="0"/>
              <a:t>Note: there are often incomplete data on safety of HIV drugs in pregnancy</a:t>
            </a:r>
          </a:p>
        </p:txBody>
      </p:sp>
      <p:sp>
        <p:nvSpPr>
          <p:cNvPr id="4" name="Rectangle 3">
            <a:extLst>
              <a:ext uri="{FF2B5EF4-FFF2-40B4-BE49-F238E27FC236}">
                <a16:creationId xmlns:a16="http://schemas.microsoft.com/office/drawing/2014/main" id="{06FBA197-C924-41C7-AC5A-B4B9AC3BE392}"/>
              </a:ext>
            </a:extLst>
          </p:cNvPr>
          <p:cNvSpPr/>
          <p:nvPr/>
        </p:nvSpPr>
        <p:spPr>
          <a:xfrm>
            <a:off x="3524508" y="6414128"/>
            <a:ext cx="7672280" cy="338466"/>
          </a:xfrm>
          <a:prstGeom prst="rect">
            <a:avLst/>
          </a:prstGeom>
        </p:spPr>
        <p:txBody>
          <a:bodyPr wrap="square">
            <a:spAutoFit/>
          </a:bodyPr>
          <a:lstStyle/>
          <a:p>
            <a:pPr defTabSz="609310"/>
            <a:r>
              <a:rPr lang="en-US" sz="1600" dirty="0">
                <a:solidFill>
                  <a:srgbClr val="FFFFFF"/>
                </a:solidFill>
                <a:latin typeface="Arial"/>
              </a:rPr>
              <a:t>https://clinicalinfo.hiv.gov/en/guidelines/perinatal</a:t>
            </a:r>
          </a:p>
        </p:txBody>
      </p:sp>
    </p:spTree>
    <p:extLst>
      <p:ext uri="{BB962C8B-B14F-4D97-AF65-F5344CB8AC3E}">
        <p14:creationId xmlns:p14="http://schemas.microsoft.com/office/powerpoint/2010/main" val="1437506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4B9BCA-BA49-45FA-956A-23EA876098DD}"/>
              </a:ext>
            </a:extLst>
          </p:cNvPr>
          <p:cNvPicPr>
            <a:picLocks noChangeAspect="1"/>
          </p:cNvPicPr>
          <p:nvPr/>
        </p:nvPicPr>
        <p:blipFill rotWithShape="1">
          <a:blip r:embed="rId3"/>
          <a:srcRect r="4060"/>
          <a:stretch/>
        </p:blipFill>
        <p:spPr>
          <a:xfrm>
            <a:off x="146099" y="678608"/>
            <a:ext cx="11693980" cy="1212373"/>
          </a:xfrm>
          <a:prstGeom prst="rect">
            <a:avLst/>
          </a:prstGeom>
        </p:spPr>
      </p:pic>
      <p:pic>
        <p:nvPicPr>
          <p:cNvPr id="4" name="Picture 3">
            <a:extLst>
              <a:ext uri="{FF2B5EF4-FFF2-40B4-BE49-F238E27FC236}">
                <a16:creationId xmlns:a16="http://schemas.microsoft.com/office/drawing/2014/main" id="{EF1FED35-88A6-455B-8A37-B31FB8BFDD11}"/>
              </a:ext>
            </a:extLst>
          </p:cNvPr>
          <p:cNvPicPr>
            <a:picLocks noChangeAspect="1"/>
          </p:cNvPicPr>
          <p:nvPr/>
        </p:nvPicPr>
        <p:blipFill rotWithShape="1">
          <a:blip r:embed="rId4"/>
          <a:srcRect l="1335" r="1062"/>
          <a:stretch/>
        </p:blipFill>
        <p:spPr>
          <a:xfrm>
            <a:off x="146099" y="1890981"/>
            <a:ext cx="11896627" cy="4258375"/>
          </a:xfrm>
          <a:prstGeom prst="rect">
            <a:avLst/>
          </a:prstGeom>
        </p:spPr>
      </p:pic>
      <p:sp>
        <p:nvSpPr>
          <p:cNvPr id="6" name="Rectangle 5">
            <a:extLst>
              <a:ext uri="{FF2B5EF4-FFF2-40B4-BE49-F238E27FC236}">
                <a16:creationId xmlns:a16="http://schemas.microsoft.com/office/drawing/2014/main" id="{014E2C8A-8D01-4EBD-AB34-52F9E845CD1D}"/>
              </a:ext>
            </a:extLst>
          </p:cNvPr>
          <p:cNvSpPr/>
          <p:nvPr/>
        </p:nvSpPr>
        <p:spPr>
          <a:xfrm>
            <a:off x="2020339" y="6444076"/>
            <a:ext cx="10168486" cy="276927"/>
          </a:xfrm>
          <a:prstGeom prst="rect">
            <a:avLst/>
          </a:prstGeom>
        </p:spPr>
        <p:txBody>
          <a:bodyPr wrap="square">
            <a:spAutoFit/>
          </a:bodyPr>
          <a:lstStyle/>
          <a:p>
            <a:r>
              <a:rPr lang="en-US" sz="1200" dirty="0">
                <a:solidFill>
                  <a:schemeClr val="bg1"/>
                </a:solidFill>
              </a:rPr>
              <a:t>https://clinicalinfo.hiv.gov/en/guidelines/perinatal/recommendations-arv-drugs-pregnancy-situation-specific-conceive-full</a:t>
            </a:r>
          </a:p>
        </p:txBody>
      </p:sp>
      <p:sp>
        <p:nvSpPr>
          <p:cNvPr id="7" name="Rectangle 6">
            <a:extLst>
              <a:ext uri="{FF2B5EF4-FFF2-40B4-BE49-F238E27FC236}">
                <a16:creationId xmlns:a16="http://schemas.microsoft.com/office/drawing/2014/main" id="{154D221C-2B9A-4047-A305-9AA2B3DCFB67}"/>
              </a:ext>
            </a:extLst>
          </p:cNvPr>
          <p:cNvSpPr/>
          <p:nvPr/>
        </p:nvSpPr>
        <p:spPr>
          <a:xfrm>
            <a:off x="3406192" y="2003825"/>
            <a:ext cx="2880237" cy="41455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37370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399" dirty="0"/>
              <a:t>Antiretrovirals </a:t>
            </a:r>
            <a:r>
              <a:rPr lang="en-US" sz="4399" b="1" dirty="0"/>
              <a:t>Not </a:t>
            </a:r>
            <a:r>
              <a:rPr lang="en-US" sz="4399" dirty="0"/>
              <a:t>Recommended In Pregnancy</a:t>
            </a:r>
          </a:p>
        </p:txBody>
      </p:sp>
      <p:sp>
        <p:nvSpPr>
          <p:cNvPr id="3" name="Content Placeholder 2"/>
          <p:cNvSpPr>
            <a:spLocks noGrp="1"/>
          </p:cNvSpPr>
          <p:nvPr>
            <p:ph idx="1"/>
          </p:nvPr>
        </p:nvSpPr>
        <p:spPr/>
        <p:txBody>
          <a:bodyPr>
            <a:normAutofit/>
          </a:bodyPr>
          <a:lstStyle/>
          <a:p>
            <a:r>
              <a:rPr lang="en-US" dirty="0"/>
              <a:t>Cobicistat containing regimens due to pharmacokinetic changes that can reduce medication efficacy</a:t>
            </a:r>
          </a:p>
          <a:p>
            <a:pPr lvl="1"/>
            <a:r>
              <a:rPr lang="en-US" dirty="0"/>
              <a:t>(Atazanavir/c, darunavir/c, elvitegravir/c)</a:t>
            </a:r>
          </a:p>
          <a:p>
            <a:r>
              <a:rPr lang="en-US" dirty="0"/>
              <a:t>Stavudine (d4T), Didanosine (ddI), Fosamprenavir, indinavir, nelfinavir, ritonavir (as sole PI), saquinavir, tipranavir, or a three NRTI regimen</a:t>
            </a:r>
          </a:p>
        </p:txBody>
      </p:sp>
      <p:sp>
        <p:nvSpPr>
          <p:cNvPr id="4" name="Rectangle 3">
            <a:extLst>
              <a:ext uri="{FF2B5EF4-FFF2-40B4-BE49-F238E27FC236}">
                <a16:creationId xmlns:a16="http://schemas.microsoft.com/office/drawing/2014/main" id="{F59A9920-32DF-4427-B3B5-C5B9EC8492DE}"/>
              </a:ext>
            </a:extLst>
          </p:cNvPr>
          <p:cNvSpPr/>
          <p:nvPr/>
        </p:nvSpPr>
        <p:spPr>
          <a:xfrm>
            <a:off x="2679870" y="6384534"/>
            <a:ext cx="8822410" cy="276927"/>
          </a:xfrm>
          <a:prstGeom prst="rect">
            <a:avLst/>
          </a:prstGeom>
        </p:spPr>
        <p:txBody>
          <a:bodyPr wrap="square">
            <a:spAutoFit/>
          </a:bodyPr>
          <a:lstStyle/>
          <a:p>
            <a:pPr defTabSz="609310">
              <a:defRPr/>
            </a:pPr>
            <a:r>
              <a:rPr lang="en-US" sz="1200" dirty="0">
                <a:solidFill>
                  <a:srgbClr val="FFFFFF"/>
                </a:solidFill>
                <a:latin typeface="Arial"/>
              </a:rPr>
              <a:t>DHHS Perinatal Guidelines Available at https://clinicalinfo.hiv.gov/en/guidelines/perinatal. Accessed  5/4/2023.</a:t>
            </a:r>
          </a:p>
        </p:txBody>
      </p:sp>
    </p:spTree>
    <p:extLst>
      <p:ext uri="{BB962C8B-B14F-4D97-AF65-F5344CB8AC3E}">
        <p14:creationId xmlns:p14="http://schemas.microsoft.com/office/powerpoint/2010/main" val="1599661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774C4-F8B4-45BB-A461-B1C129D29D2B}"/>
              </a:ext>
            </a:extLst>
          </p:cNvPr>
          <p:cNvPicPr>
            <a:picLocks noChangeAspect="1"/>
          </p:cNvPicPr>
          <p:nvPr/>
        </p:nvPicPr>
        <p:blipFill rotWithShape="1">
          <a:blip r:embed="rId3"/>
          <a:srcRect l="621" t="10039" r="6009" b="-10039"/>
          <a:stretch/>
        </p:blipFill>
        <p:spPr>
          <a:xfrm>
            <a:off x="1706669" y="92278"/>
            <a:ext cx="7530813" cy="1247450"/>
          </a:xfrm>
          <a:prstGeom prst="rect">
            <a:avLst/>
          </a:prstGeom>
        </p:spPr>
      </p:pic>
      <p:pic>
        <p:nvPicPr>
          <p:cNvPr id="5" name="Picture 4">
            <a:extLst>
              <a:ext uri="{FF2B5EF4-FFF2-40B4-BE49-F238E27FC236}">
                <a16:creationId xmlns:a16="http://schemas.microsoft.com/office/drawing/2014/main" id="{37208BE9-9E0D-45F8-991A-CA436F498C2C}"/>
              </a:ext>
            </a:extLst>
          </p:cNvPr>
          <p:cNvPicPr>
            <a:picLocks noChangeAspect="1"/>
          </p:cNvPicPr>
          <p:nvPr/>
        </p:nvPicPr>
        <p:blipFill>
          <a:blip r:embed="rId4"/>
          <a:stretch>
            <a:fillRect/>
          </a:stretch>
        </p:blipFill>
        <p:spPr>
          <a:xfrm>
            <a:off x="1916274" y="1339728"/>
            <a:ext cx="7111602" cy="4595669"/>
          </a:xfrm>
          <a:prstGeom prst="rect">
            <a:avLst/>
          </a:prstGeom>
        </p:spPr>
      </p:pic>
      <p:sp>
        <p:nvSpPr>
          <p:cNvPr id="6" name="TextBox 5">
            <a:extLst>
              <a:ext uri="{FF2B5EF4-FFF2-40B4-BE49-F238E27FC236}">
                <a16:creationId xmlns:a16="http://schemas.microsoft.com/office/drawing/2014/main" id="{16AE3B58-0C81-431B-880C-D02DAA519BBC}"/>
              </a:ext>
            </a:extLst>
          </p:cNvPr>
          <p:cNvSpPr txBox="1"/>
          <p:nvPr/>
        </p:nvSpPr>
        <p:spPr>
          <a:xfrm>
            <a:off x="5169441" y="6417034"/>
            <a:ext cx="2517075" cy="276999"/>
          </a:xfrm>
          <a:prstGeom prst="rect">
            <a:avLst/>
          </a:prstGeom>
          <a:noFill/>
        </p:spPr>
        <p:txBody>
          <a:bodyPr wrap="square" rtlCol="0">
            <a:spAutoFit/>
          </a:bodyPr>
          <a:lstStyle/>
          <a:p>
            <a:r>
              <a:rPr lang="en-US" sz="1200" dirty="0">
                <a:solidFill>
                  <a:schemeClr val="bg1"/>
                </a:solidFill>
              </a:rPr>
              <a:t>Apregistry.com</a:t>
            </a:r>
          </a:p>
        </p:txBody>
      </p:sp>
    </p:spTree>
    <p:extLst>
      <p:ext uri="{BB962C8B-B14F-4D97-AF65-F5344CB8AC3E}">
        <p14:creationId xmlns:p14="http://schemas.microsoft.com/office/powerpoint/2010/main" val="4103293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799" dirty="0"/>
              <a:t>Monitoring of HIV During Pregnancy</a:t>
            </a:r>
          </a:p>
        </p:txBody>
      </p:sp>
      <p:sp>
        <p:nvSpPr>
          <p:cNvPr id="3" name="Content Placeholder 2"/>
          <p:cNvSpPr>
            <a:spLocks noGrp="1"/>
          </p:cNvSpPr>
          <p:nvPr>
            <p:ph idx="1"/>
          </p:nvPr>
        </p:nvSpPr>
        <p:spPr/>
        <p:txBody>
          <a:bodyPr>
            <a:normAutofit fontScale="77500" lnSpcReduction="20000"/>
          </a:bodyPr>
          <a:lstStyle/>
          <a:p>
            <a:r>
              <a:rPr lang="en-US" dirty="0"/>
              <a:t>HIV viral load testing</a:t>
            </a:r>
          </a:p>
          <a:p>
            <a:pPr lvl="1"/>
            <a:r>
              <a:rPr lang="en-US" dirty="0"/>
              <a:t>Initial visit </a:t>
            </a:r>
          </a:p>
          <a:p>
            <a:pPr lvl="1"/>
            <a:r>
              <a:rPr lang="en-US" dirty="0"/>
              <a:t>2-4 weeks after starting or changing ART </a:t>
            </a:r>
          </a:p>
          <a:p>
            <a:pPr lvl="1"/>
            <a:r>
              <a:rPr lang="en-US" dirty="0"/>
              <a:t>Monthly until HIV viral load is below limit of detection of test (“undetectable”) </a:t>
            </a:r>
          </a:p>
          <a:p>
            <a:pPr lvl="1"/>
            <a:r>
              <a:rPr lang="en-US" dirty="0"/>
              <a:t>Every 3 months during pregnancy </a:t>
            </a:r>
          </a:p>
          <a:p>
            <a:pPr lvl="1"/>
            <a:r>
              <a:rPr lang="en-US" dirty="0"/>
              <a:t>34-36 weeks’ gestation to inform delivery decisions (4 weeks prior to delivery)</a:t>
            </a:r>
          </a:p>
          <a:p>
            <a:pPr marL="548379" lvl="1" indent="0">
              <a:buNone/>
            </a:pPr>
            <a:endParaRPr lang="en-US" dirty="0"/>
          </a:p>
          <a:p>
            <a:r>
              <a:rPr lang="en-US" dirty="0"/>
              <a:t>Antiretroviral resistance testing</a:t>
            </a:r>
          </a:p>
          <a:p>
            <a:pPr lvl="1"/>
            <a:r>
              <a:rPr lang="en-US" dirty="0"/>
              <a:t>Prior to starting ART if never on treatment </a:t>
            </a:r>
          </a:p>
          <a:p>
            <a:pPr lvl="1"/>
            <a:r>
              <a:rPr lang="en-US" dirty="0"/>
              <a:t>Prior to changing regimen if HIV RNA above threshold</a:t>
            </a:r>
          </a:p>
          <a:p>
            <a:pPr marL="609401" lvl="1" indent="0">
              <a:buNone/>
            </a:pPr>
            <a:r>
              <a:rPr lang="en-US" dirty="0"/>
              <a:t>     for resistance testing (&gt; 500 to 1,000 copies/mL) </a:t>
            </a:r>
          </a:p>
          <a:p>
            <a:pPr lvl="1"/>
            <a:endParaRPr lang="en-US" dirty="0"/>
          </a:p>
        </p:txBody>
      </p:sp>
      <p:sp>
        <p:nvSpPr>
          <p:cNvPr id="4" name="Rectangle 3">
            <a:extLst>
              <a:ext uri="{FF2B5EF4-FFF2-40B4-BE49-F238E27FC236}">
                <a16:creationId xmlns:a16="http://schemas.microsoft.com/office/drawing/2014/main" id="{F851785B-4B92-4D57-ADE2-8690FB0A7DF0}"/>
              </a:ext>
            </a:extLst>
          </p:cNvPr>
          <p:cNvSpPr/>
          <p:nvPr/>
        </p:nvSpPr>
        <p:spPr>
          <a:xfrm>
            <a:off x="3883948" y="6413307"/>
            <a:ext cx="7810032" cy="338466"/>
          </a:xfrm>
          <a:prstGeom prst="rect">
            <a:avLst/>
          </a:prstGeom>
        </p:spPr>
        <p:txBody>
          <a:bodyPr wrap="square">
            <a:spAutoFit/>
          </a:bodyPr>
          <a:lstStyle/>
          <a:p>
            <a:r>
              <a:rPr lang="en-US" sz="1600" dirty="0">
                <a:solidFill>
                  <a:schemeClr val="bg1"/>
                </a:solidFill>
              </a:rPr>
              <a:t>https://clinicalinfo.hiv.gov/en/guidelines/perinatal</a:t>
            </a:r>
          </a:p>
        </p:txBody>
      </p:sp>
    </p:spTree>
    <p:extLst>
      <p:ext uri="{BB962C8B-B14F-4D97-AF65-F5344CB8AC3E}">
        <p14:creationId xmlns:p14="http://schemas.microsoft.com/office/powerpoint/2010/main" val="2715806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0B50-EAAF-4277-83C3-4124A6DF6CCD}"/>
              </a:ext>
            </a:extLst>
          </p:cNvPr>
          <p:cNvSpPr>
            <a:spLocks noGrp="1"/>
          </p:cNvSpPr>
          <p:nvPr>
            <p:ph type="title"/>
          </p:nvPr>
        </p:nvSpPr>
        <p:spPr/>
        <p:txBody>
          <a:bodyPr/>
          <a:lstStyle/>
          <a:p>
            <a:r>
              <a:rPr lang="en-US" dirty="0"/>
              <a:t>Case</a:t>
            </a:r>
          </a:p>
        </p:txBody>
      </p:sp>
      <p:sp>
        <p:nvSpPr>
          <p:cNvPr id="5" name="Content Placeholder 4">
            <a:extLst>
              <a:ext uri="{FF2B5EF4-FFF2-40B4-BE49-F238E27FC236}">
                <a16:creationId xmlns:a16="http://schemas.microsoft.com/office/drawing/2014/main" id="{E50C72A5-E915-497D-BB26-E531B4FAF65F}"/>
              </a:ext>
            </a:extLst>
          </p:cNvPr>
          <p:cNvSpPr>
            <a:spLocks noGrp="1"/>
          </p:cNvSpPr>
          <p:nvPr>
            <p:ph idx="1"/>
          </p:nvPr>
        </p:nvSpPr>
        <p:spPr/>
        <p:txBody>
          <a:bodyPr>
            <a:normAutofit lnSpcReduction="10000"/>
          </a:bodyPr>
          <a:lstStyle/>
          <a:p>
            <a:r>
              <a:rPr lang="en-US" dirty="0"/>
              <a:t>Kelly is a 32-year-old woman, with perinatally-acquired HIV, well-controlled on DTG +TAF/FTC, pregnant with her first child</a:t>
            </a:r>
          </a:p>
          <a:p>
            <a:r>
              <a:rPr lang="en-US" dirty="0"/>
              <a:t>She understands that the baby will be given prophylactic ART upon delivery</a:t>
            </a:r>
          </a:p>
          <a:p>
            <a:r>
              <a:rPr lang="en-US" dirty="0"/>
              <a:t>She would like to breastfeed her child and wants to know how best to go about doing this for her and her child’s health</a:t>
            </a:r>
          </a:p>
          <a:p>
            <a:r>
              <a:rPr lang="en-US" dirty="0"/>
              <a:t>How do you advise her? </a:t>
            </a:r>
          </a:p>
          <a:p>
            <a:endParaRPr lang="en-US" dirty="0"/>
          </a:p>
        </p:txBody>
      </p:sp>
    </p:spTree>
    <p:extLst>
      <p:ext uri="{BB962C8B-B14F-4D97-AF65-F5344CB8AC3E}">
        <p14:creationId xmlns:p14="http://schemas.microsoft.com/office/powerpoint/2010/main" val="4082217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1F85-9118-540F-B5A1-5910258EA625}"/>
              </a:ext>
            </a:extLst>
          </p:cNvPr>
          <p:cNvSpPr>
            <a:spLocks noGrp="1"/>
          </p:cNvSpPr>
          <p:nvPr>
            <p:ph type="title"/>
          </p:nvPr>
        </p:nvSpPr>
        <p:spPr/>
        <p:txBody>
          <a:bodyPr/>
          <a:lstStyle/>
          <a:p>
            <a:r>
              <a:rPr lang="en-US" sz="3999" dirty="0"/>
              <a:t>Infant Feeding for Individuals with HIV in the US</a:t>
            </a:r>
          </a:p>
        </p:txBody>
      </p:sp>
      <p:sp>
        <p:nvSpPr>
          <p:cNvPr id="3" name="Content Placeholder 2">
            <a:extLst>
              <a:ext uri="{FF2B5EF4-FFF2-40B4-BE49-F238E27FC236}">
                <a16:creationId xmlns:a16="http://schemas.microsoft.com/office/drawing/2014/main" id="{AB7D1B4F-9D8C-7F31-4B35-364F5A6EAC52}"/>
              </a:ext>
            </a:extLst>
          </p:cNvPr>
          <p:cNvSpPr>
            <a:spLocks noGrp="1"/>
          </p:cNvSpPr>
          <p:nvPr>
            <p:ph sz="half" idx="1"/>
          </p:nvPr>
        </p:nvSpPr>
        <p:spPr>
          <a:xfrm>
            <a:off x="406294" y="1534529"/>
            <a:ext cx="6085945" cy="4431307"/>
          </a:xfrm>
        </p:spPr>
        <p:txBody>
          <a:bodyPr>
            <a:noAutofit/>
          </a:bodyPr>
          <a:lstStyle/>
          <a:p>
            <a:pPr>
              <a:buFont typeface="Arial" panose="020B0604020202020204" pitchFamily="34" charset="0"/>
              <a:buChar char="•"/>
            </a:pPr>
            <a:r>
              <a:rPr lang="en-US" sz="2199" dirty="0">
                <a:solidFill>
                  <a:srgbClr val="000000"/>
                </a:solidFill>
              </a:rPr>
              <a:t>Fully suppressive ART during pregnancy and breastfeeding decreases breastfeeding transmission risk to less than 1%, but not zero</a:t>
            </a:r>
          </a:p>
          <a:p>
            <a:pPr>
              <a:buFont typeface="Arial" panose="020B0604020202020204" pitchFamily="34" charset="0"/>
              <a:buChar char="•"/>
            </a:pPr>
            <a:endParaRPr lang="en-US" sz="2199" dirty="0">
              <a:solidFill>
                <a:srgbClr val="000000"/>
              </a:solidFill>
            </a:endParaRPr>
          </a:p>
          <a:p>
            <a:pPr>
              <a:buFont typeface="Arial" panose="020B0604020202020204" pitchFamily="34" charset="0"/>
              <a:buChar char="•"/>
            </a:pPr>
            <a:r>
              <a:rPr lang="en-US" sz="2400" dirty="0"/>
              <a:t>People with HIV should receive evidence-based, patient-centered counseling to support shared decision-making about infant feeding</a:t>
            </a:r>
          </a:p>
          <a:p>
            <a:pPr>
              <a:buFont typeface="Arial" panose="020B0604020202020204" pitchFamily="34" charset="0"/>
              <a:buChar char="•"/>
            </a:pPr>
            <a:endParaRPr lang="en-US" sz="2199" dirty="0">
              <a:solidFill>
                <a:srgbClr val="000000"/>
              </a:solidFill>
            </a:endParaRPr>
          </a:p>
        </p:txBody>
      </p:sp>
      <p:pic>
        <p:nvPicPr>
          <p:cNvPr id="7" name="Content Placeholder 6">
            <a:extLst>
              <a:ext uri="{FF2B5EF4-FFF2-40B4-BE49-F238E27FC236}">
                <a16:creationId xmlns:a16="http://schemas.microsoft.com/office/drawing/2014/main" id="{F6B2B2CA-DA75-DD21-9A34-C74FFE636001}"/>
              </a:ext>
            </a:extLst>
          </p:cNvPr>
          <p:cNvPicPr>
            <a:picLocks noGrp="1" noChangeAspect="1"/>
          </p:cNvPicPr>
          <p:nvPr>
            <p:ph sz="half" idx="2"/>
          </p:nvPr>
        </p:nvPicPr>
        <p:blipFill>
          <a:blip r:embed="rId3"/>
          <a:stretch>
            <a:fillRect/>
          </a:stretch>
        </p:blipFill>
        <p:spPr>
          <a:xfrm>
            <a:off x="7125720" y="1600722"/>
            <a:ext cx="4365114" cy="4365114"/>
          </a:xfrm>
          <a:prstGeom prst="rect">
            <a:avLst/>
          </a:prstGeom>
        </p:spPr>
      </p:pic>
      <p:sp>
        <p:nvSpPr>
          <p:cNvPr id="6" name="Rectangle 5">
            <a:extLst>
              <a:ext uri="{FF2B5EF4-FFF2-40B4-BE49-F238E27FC236}">
                <a16:creationId xmlns:a16="http://schemas.microsoft.com/office/drawing/2014/main" id="{7B62A8BD-8D61-428C-837F-3716683CCC71}"/>
              </a:ext>
            </a:extLst>
          </p:cNvPr>
          <p:cNvSpPr/>
          <p:nvPr/>
        </p:nvSpPr>
        <p:spPr>
          <a:xfrm>
            <a:off x="2671522" y="6444076"/>
            <a:ext cx="8511306" cy="276927"/>
          </a:xfrm>
          <a:prstGeom prst="rect">
            <a:avLst/>
          </a:prstGeom>
        </p:spPr>
        <p:txBody>
          <a:bodyPr wrap="square">
            <a:spAutoFit/>
          </a:bodyPr>
          <a:lstStyle/>
          <a:p>
            <a:pPr defTabSz="609310"/>
            <a:r>
              <a:rPr lang="en-US" sz="1200" dirty="0">
                <a:solidFill>
                  <a:srgbClr val="FFFFFF"/>
                </a:solidFill>
                <a:latin typeface="Arial"/>
              </a:rPr>
              <a:t>https://clinicalinfo.hiv.gov/en/guidelines/perinatal/infant-feeding-individuals-hiv-united-states?view=full</a:t>
            </a:r>
          </a:p>
        </p:txBody>
      </p:sp>
    </p:spTree>
    <p:extLst>
      <p:ext uri="{BB962C8B-B14F-4D97-AF65-F5344CB8AC3E}">
        <p14:creationId xmlns:p14="http://schemas.microsoft.com/office/powerpoint/2010/main" val="378374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C9F8AC-251A-32BE-EDA8-C25CA37F248D}"/>
              </a:ext>
            </a:extLst>
          </p:cNvPr>
          <p:cNvSpPr>
            <a:spLocks noGrp="1"/>
          </p:cNvSpPr>
          <p:nvPr>
            <p:ph type="title"/>
          </p:nvPr>
        </p:nvSpPr>
        <p:spPr/>
        <p:txBody>
          <a:bodyPr/>
          <a:lstStyle/>
          <a:p>
            <a:pPr algn="ctr"/>
            <a:r>
              <a:rPr lang="en-US" dirty="0"/>
              <a:t>Epidemiology of HIV in Women</a:t>
            </a:r>
          </a:p>
        </p:txBody>
      </p:sp>
      <p:sp>
        <p:nvSpPr>
          <p:cNvPr id="6" name="Content Placeholder 5">
            <a:extLst>
              <a:ext uri="{FF2B5EF4-FFF2-40B4-BE49-F238E27FC236}">
                <a16:creationId xmlns:a16="http://schemas.microsoft.com/office/drawing/2014/main" id="{1C671DD7-86E3-BECF-3CB3-9C4BA131ADC3}"/>
              </a:ext>
            </a:extLst>
          </p:cNvPr>
          <p:cNvSpPr>
            <a:spLocks noGrp="1"/>
          </p:cNvSpPr>
          <p:nvPr>
            <p:ph sz="half" idx="2"/>
          </p:nvPr>
        </p:nvSpPr>
        <p:spPr>
          <a:xfrm>
            <a:off x="289249" y="1828800"/>
            <a:ext cx="11643791" cy="4137036"/>
          </a:xfrm>
        </p:spPr>
        <p:txBody>
          <a:bodyPr>
            <a:normAutofit/>
          </a:bodyPr>
          <a:lstStyle/>
          <a:p>
            <a:r>
              <a:rPr lang="en-US" sz="3600" dirty="0"/>
              <a:t>Globally, about 50% of the population of people with HIV are women</a:t>
            </a:r>
          </a:p>
          <a:p>
            <a:r>
              <a:rPr lang="en-US" sz="3600" dirty="0"/>
              <a:t>In the US, women account for about 20% of the population living with HIV</a:t>
            </a:r>
          </a:p>
          <a:p>
            <a:pPr lvl="1"/>
            <a:r>
              <a:rPr lang="en-US" sz="3100" dirty="0"/>
              <a:t>In 2019, 84% of new HIV diagnoses in women were attributed to heterosexual sex, 16% to injection drug use</a:t>
            </a:r>
          </a:p>
        </p:txBody>
      </p:sp>
      <p:sp>
        <p:nvSpPr>
          <p:cNvPr id="2" name="TextBox 1">
            <a:extLst>
              <a:ext uri="{FF2B5EF4-FFF2-40B4-BE49-F238E27FC236}">
                <a16:creationId xmlns:a16="http://schemas.microsoft.com/office/drawing/2014/main" id="{89C979DC-BBCF-454D-AC92-E2EA10D1A1EE}"/>
              </a:ext>
            </a:extLst>
          </p:cNvPr>
          <p:cNvSpPr txBox="1"/>
          <p:nvPr/>
        </p:nvSpPr>
        <p:spPr>
          <a:xfrm>
            <a:off x="3774957" y="6397323"/>
            <a:ext cx="4347216" cy="646331"/>
          </a:xfrm>
          <a:prstGeom prst="rect">
            <a:avLst/>
          </a:prstGeom>
          <a:noFill/>
        </p:spPr>
        <p:txBody>
          <a:bodyPr wrap="none" rtlCol="0">
            <a:spAutoFit/>
          </a:bodyPr>
          <a:lstStyle/>
          <a:p>
            <a:r>
              <a:rPr lang="en-US" sz="1200" dirty="0">
                <a:solidFill>
                  <a:schemeClr val="bg1"/>
                </a:solidFill>
              </a:rPr>
              <a:t>https://www.cdc.gov/hiv/group/gender/women/diagnoses.html</a:t>
            </a:r>
          </a:p>
          <a:p>
            <a:endParaRPr lang="en-US" dirty="0"/>
          </a:p>
        </p:txBody>
      </p:sp>
    </p:spTree>
    <p:extLst>
      <p:ext uri="{BB962C8B-B14F-4D97-AF65-F5344CB8AC3E}">
        <p14:creationId xmlns:p14="http://schemas.microsoft.com/office/powerpoint/2010/main" val="1159323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8F08-F001-4791-8914-386812E7E318}"/>
              </a:ext>
            </a:extLst>
          </p:cNvPr>
          <p:cNvSpPr>
            <a:spLocks noGrp="1"/>
          </p:cNvSpPr>
          <p:nvPr>
            <p:ph type="title"/>
          </p:nvPr>
        </p:nvSpPr>
        <p:spPr/>
        <p:txBody>
          <a:bodyPr/>
          <a:lstStyle/>
          <a:p>
            <a:pPr algn="ctr"/>
            <a:r>
              <a:rPr lang="en-US" sz="3599" dirty="0"/>
              <a:t>The Fourth Trimester: Postpartum Care</a:t>
            </a:r>
          </a:p>
        </p:txBody>
      </p:sp>
      <p:sp>
        <p:nvSpPr>
          <p:cNvPr id="3" name="Content Placeholder 2">
            <a:extLst>
              <a:ext uri="{FF2B5EF4-FFF2-40B4-BE49-F238E27FC236}">
                <a16:creationId xmlns:a16="http://schemas.microsoft.com/office/drawing/2014/main" id="{4482D9D9-DB01-439A-B1AE-A81DEAE5C9E6}"/>
              </a:ext>
            </a:extLst>
          </p:cNvPr>
          <p:cNvSpPr>
            <a:spLocks noGrp="1"/>
          </p:cNvSpPr>
          <p:nvPr>
            <p:ph idx="1"/>
          </p:nvPr>
        </p:nvSpPr>
        <p:spPr/>
        <p:txBody>
          <a:bodyPr>
            <a:normAutofit fontScale="92500" lnSpcReduction="10000"/>
          </a:bodyPr>
          <a:lstStyle/>
          <a:p>
            <a:r>
              <a:rPr lang="en-US" sz="2999" dirty="0"/>
              <a:t>The 12 weeks postpartum are referred to as “the fourth trimester” </a:t>
            </a:r>
          </a:p>
          <a:p>
            <a:r>
              <a:rPr lang="en-US" sz="2999" dirty="0"/>
              <a:t>Address the following</a:t>
            </a:r>
          </a:p>
          <a:p>
            <a:pPr lvl="1"/>
            <a:r>
              <a:rPr lang="en-US" sz="2599" dirty="0"/>
              <a:t>Mood and emotional wellbeing</a:t>
            </a:r>
          </a:p>
          <a:p>
            <a:pPr lvl="1"/>
            <a:r>
              <a:rPr lang="en-US" sz="2599" dirty="0"/>
              <a:t>Infant care and feeding</a:t>
            </a:r>
          </a:p>
          <a:p>
            <a:pPr lvl="1"/>
            <a:r>
              <a:rPr lang="en-US" sz="2599" dirty="0"/>
              <a:t>Sleep, fatigue and physical recovery from birth</a:t>
            </a:r>
          </a:p>
          <a:p>
            <a:pPr lvl="1"/>
            <a:r>
              <a:rPr lang="en-US" sz="2599" dirty="0"/>
              <a:t>Sexuality, contraception, birth spacing</a:t>
            </a:r>
          </a:p>
          <a:p>
            <a:pPr lvl="1"/>
            <a:r>
              <a:rPr lang="en-US" sz="2599" dirty="0"/>
              <a:t>Chronic disease management and coordination of care with PCP</a:t>
            </a:r>
          </a:p>
          <a:p>
            <a:pPr lvl="1"/>
            <a:r>
              <a:rPr lang="en-US" sz="2599" dirty="0"/>
              <a:t>Health Maintenance</a:t>
            </a:r>
          </a:p>
          <a:p>
            <a:r>
              <a:rPr lang="en-US" sz="2999" dirty="0"/>
              <a:t>Women living with HIV are often lost to HIV follow-up during this time period</a:t>
            </a:r>
          </a:p>
          <a:p>
            <a:endParaRPr lang="en-US" dirty="0"/>
          </a:p>
        </p:txBody>
      </p:sp>
      <p:sp>
        <p:nvSpPr>
          <p:cNvPr id="5" name="Rectangle 4">
            <a:extLst>
              <a:ext uri="{FF2B5EF4-FFF2-40B4-BE49-F238E27FC236}">
                <a16:creationId xmlns:a16="http://schemas.microsoft.com/office/drawing/2014/main" id="{49311A53-515D-4663-8139-5F948FA5DD6C}"/>
              </a:ext>
            </a:extLst>
          </p:cNvPr>
          <p:cNvSpPr/>
          <p:nvPr/>
        </p:nvSpPr>
        <p:spPr>
          <a:xfrm>
            <a:off x="2107998" y="6393273"/>
            <a:ext cx="9400422" cy="276927"/>
          </a:xfrm>
          <a:prstGeom prst="rect">
            <a:avLst/>
          </a:prstGeom>
        </p:spPr>
        <p:txBody>
          <a:bodyPr wrap="square">
            <a:spAutoFit/>
          </a:bodyPr>
          <a:lstStyle/>
          <a:p>
            <a:pPr defTabSz="609310"/>
            <a:r>
              <a:rPr lang="en-US" sz="1200" dirty="0">
                <a:solidFill>
                  <a:srgbClr val="FFFFFF"/>
                </a:solidFill>
                <a:latin typeface="Arial"/>
              </a:rPr>
              <a:t>https://www.acog.org/clinical/clinical-guidance/committee-opinion/articles/2018/05/optimizing-postpartum-care</a:t>
            </a:r>
          </a:p>
        </p:txBody>
      </p:sp>
    </p:spTree>
    <p:extLst>
      <p:ext uri="{BB962C8B-B14F-4D97-AF65-F5344CB8AC3E}">
        <p14:creationId xmlns:p14="http://schemas.microsoft.com/office/powerpoint/2010/main" val="4125520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185D-0F8F-448F-BBED-F46B15192407}"/>
              </a:ext>
            </a:extLst>
          </p:cNvPr>
          <p:cNvSpPr>
            <a:spLocks noGrp="1"/>
          </p:cNvSpPr>
          <p:nvPr>
            <p:ph type="title"/>
          </p:nvPr>
        </p:nvSpPr>
        <p:spPr/>
        <p:txBody>
          <a:bodyPr/>
          <a:lstStyle/>
          <a:p>
            <a:pPr algn="ctr"/>
            <a:r>
              <a:rPr lang="en-US" sz="4799" dirty="0"/>
              <a:t>Postpartum HIV Care Continuum</a:t>
            </a:r>
            <a:br>
              <a:rPr lang="en-US" sz="4799" dirty="0"/>
            </a:br>
            <a:r>
              <a:rPr lang="en-US" sz="4799" dirty="0"/>
              <a:t>Atlanta 2011 - 2016</a:t>
            </a:r>
          </a:p>
        </p:txBody>
      </p:sp>
      <p:pic>
        <p:nvPicPr>
          <p:cNvPr id="3" name="Content Placeholder 2">
            <a:extLst>
              <a:ext uri="{FF2B5EF4-FFF2-40B4-BE49-F238E27FC236}">
                <a16:creationId xmlns:a16="http://schemas.microsoft.com/office/drawing/2014/main" id="{0724A861-226B-45BD-A50A-B611AEE7A512}"/>
              </a:ext>
            </a:extLst>
          </p:cNvPr>
          <p:cNvPicPr>
            <a:picLocks noGrp="1" noChangeAspect="1"/>
          </p:cNvPicPr>
          <p:nvPr>
            <p:ph idx="1"/>
          </p:nvPr>
        </p:nvPicPr>
        <p:blipFill>
          <a:blip r:embed="rId3"/>
          <a:stretch>
            <a:fillRect/>
          </a:stretch>
        </p:blipFill>
        <p:spPr>
          <a:xfrm>
            <a:off x="1624982" y="1782763"/>
            <a:ext cx="8646760" cy="4367212"/>
          </a:xfrm>
          <a:prstGeom prst="rect">
            <a:avLst/>
          </a:prstGeom>
        </p:spPr>
      </p:pic>
      <p:sp>
        <p:nvSpPr>
          <p:cNvPr id="7" name="Rectangle 6">
            <a:extLst>
              <a:ext uri="{FF2B5EF4-FFF2-40B4-BE49-F238E27FC236}">
                <a16:creationId xmlns:a16="http://schemas.microsoft.com/office/drawing/2014/main" id="{129E54B0-8EF5-4F08-A957-E40E39A6EB10}"/>
              </a:ext>
            </a:extLst>
          </p:cNvPr>
          <p:cNvSpPr/>
          <p:nvPr/>
        </p:nvSpPr>
        <p:spPr>
          <a:xfrm>
            <a:off x="3518096" y="6433038"/>
            <a:ext cx="5152633" cy="276927"/>
          </a:xfrm>
          <a:prstGeom prst="rect">
            <a:avLst/>
          </a:prstGeom>
        </p:spPr>
        <p:txBody>
          <a:bodyPr wrap="none">
            <a:spAutoFit/>
          </a:bodyPr>
          <a:lstStyle/>
          <a:p>
            <a:r>
              <a:rPr lang="en-US" sz="1200" dirty="0">
                <a:solidFill>
                  <a:schemeClr val="bg1"/>
                </a:solidFill>
              </a:rPr>
              <a:t>Meade CM, et al. Infect Dis Obstet Gynecol. 2019 Feb 14;2019:8161495.</a:t>
            </a:r>
          </a:p>
        </p:txBody>
      </p:sp>
    </p:spTree>
    <p:extLst>
      <p:ext uri="{BB962C8B-B14F-4D97-AF65-F5344CB8AC3E}">
        <p14:creationId xmlns:p14="http://schemas.microsoft.com/office/powerpoint/2010/main" val="2659558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8C9E-FAD7-4A7A-B27D-9F473A37C7DA}"/>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835CF597-5FC5-423D-983D-E797E61BAB5D}"/>
              </a:ext>
            </a:extLst>
          </p:cNvPr>
          <p:cNvSpPr>
            <a:spLocks noGrp="1"/>
          </p:cNvSpPr>
          <p:nvPr>
            <p:ph idx="1"/>
          </p:nvPr>
        </p:nvSpPr>
        <p:spPr/>
        <p:txBody>
          <a:bodyPr>
            <a:normAutofit/>
          </a:bodyPr>
          <a:lstStyle/>
          <a:p>
            <a:r>
              <a:rPr lang="en-US" dirty="0"/>
              <a:t>Routine health screenings, including cervical cancer and BMD screenings, are an important part of providing optimal medical care to women with HIV</a:t>
            </a:r>
          </a:p>
          <a:p>
            <a:r>
              <a:rPr lang="en-US" dirty="0"/>
              <a:t>Women with HIV are able to utilize numerous family planning options </a:t>
            </a:r>
          </a:p>
          <a:p>
            <a:r>
              <a:rPr lang="en-US" dirty="0"/>
              <a:t>Preconception planning can help promote a healthy pregnancy for mother and baby</a:t>
            </a:r>
          </a:p>
        </p:txBody>
      </p:sp>
    </p:spTree>
    <p:extLst>
      <p:ext uri="{BB962C8B-B14F-4D97-AF65-F5344CB8AC3E}">
        <p14:creationId xmlns:p14="http://schemas.microsoft.com/office/powerpoint/2010/main" val="3297883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162A-2DE8-443D-BD29-204D5C3F266D}"/>
              </a:ext>
            </a:extLst>
          </p:cNvPr>
          <p:cNvSpPr>
            <a:spLocks noGrp="1"/>
          </p:cNvSpPr>
          <p:nvPr>
            <p:ph type="title"/>
          </p:nvPr>
        </p:nvSpPr>
        <p:spPr/>
        <p:txBody>
          <a:bodyPr/>
          <a:lstStyle/>
          <a:p>
            <a:r>
              <a:rPr lang="en-US" dirty="0"/>
              <a:t>Thank you! </a:t>
            </a:r>
          </a:p>
        </p:txBody>
      </p:sp>
      <p:sp>
        <p:nvSpPr>
          <p:cNvPr id="8" name="Text Placeholder 5">
            <a:extLst>
              <a:ext uri="{FF2B5EF4-FFF2-40B4-BE49-F238E27FC236}">
                <a16:creationId xmlns:a16="http://schemas.microsoft.com/office/drawing/2014/main" id="{6D6BD9DF-3F84-467C-ACBF-B8BCF89831B7}"/>
              </a:ext>
            </a:extLst>
          </p:cNvPr>
          <p:cNvSpPr>
            <a:spLocks noGrp="1"/>
          </p:cNvSpPr>
          <p:nvPr>
            <p:ph type="body" sz="quarter" idx="11"/>
          </p:nvPr>
        </p:nvSpPr>
        <p:spPr>
          <a:xfrm>
            <a:off x="623297" y="1935957"/>
            <a:ext cx="10512424" cy="2986087"/>
          </a:xfrm>
        </p:spPr>
        <p:txBody>
          <a:bodyPr/>
          <a:lstStyle/>
          <a:p>
            <a:pPr marL="152373" indent="0">
              <a:buNone/>
            </a:pPr>
            <a:endParaRPr lang="en-US" sz="1000" i="1" dirty="0"/>
          </a:p>
        </p:txBody>
      </p:sp>
      <p:sp>
        <p:nvSpPr>
          <p:cNvPr id="5" name="Slide Number Placeholder 5">
            <a:extLst>
              <a:ext uri="{FF2B5EF4-FFF2-40B4-BE49-F238E27FC236}">
                <a16:creationId xmlns:a16="http://schemas.microsoft.com/office/drawing/2014/main" id="{18D5A585-C165-0CD5-8043-91E09B3FDBEC}"/>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solidFill>
                  <a:schemeClr val="bg1"/>
                </a:solidFill>
              </a:rPr>
              <a:t> (  </a:t>
            </a:r>
            <a:fld id="{1D2EA5EF-C699-AF4C-BA42-C0A1CAAB713C}" type="slidenum">
              <a:rPr lang="en-US" smtClean="0">
                <a:solidFill>
                  <a:schemeClr val="bg1"/>
                </a:solidFill>
              </a:rPr>
              <a:pPr/>
              <a:t>53</a:t>
            </a:fld>
            <a:r>
              <a:rPr lang="en-US" dirty="0">
                <a:solidFill>
                  <a:schemeClr val="bg1"/>
                </a:solidFill>
              </a:rPr>
              <a:t>  )</a:t>
            </a:r>
          </a:p>
        </p:txBody>
      </p:sp>
    </p:spTree>
    <p:extLst>
      <p:ext uri="{BB962C8B-B14F-4D97-AF65-F5344CB8AC3E}">
        <p14:creationId xmlns:p14="http://schemas.microsoft.com/office/powerpoint/2010/main" val="3980512450"/>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623296" y="1935956"/>
            <a:ext cx="10512424" cy="3802114"/>
          </a:xfrm>
        </p:spPr>
        <p:txBody>
          <a:bodyPr/>
          <a:lstStyle/>
          <a:p>
            <a:pPr marL="690377" indent="-342900">
              <a:buFont typeface="Arial" panose="020B0604020202020204" pitchFamily="34" charset="0"/>
              <a:buChar char="•"/>
            </a:pPr>
            <a:r>
              <a:rPr lang="en-US" sz="1600" b="1" dirty="0"/>
              <a:t>National Coordinating Resource Center – </a:t>
            </a:r>
            <a:r>
              <a:rPr lang="en-US" sz="16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hlinkClick r:id="rId3"/>
              </a:rPr>
              <a:t>https://aidsetc.org/</a:t>
            </a:r>
            <a:r>
              <a:rPr lang="en-US" sz="1600" dirty="0"/>
              <a:t> </a:t>
            </a:r>
          </a:p>
          <a:p>
            <a:pPr marL="690377" indent="-342900">
              <a:buFont typeface="Arial" panose="020B0604020202020204" pitchFamily="34" charset="0"/>
              <a:buChar char="•"/>
            </a:pPr>
            <a:r>
              <a:rPr lang="en-US" sz="1600" b="1" dirty="0"/>
              <a:t>National Clinical Consultation Center – </a:t>
            </a:r>
            <a:r>
              <a:rPr lang="en-US" sz="1600" dirty="0"/>
              <a:t>provides free, peer-to-peer, expert advice for health professionals on HIV prevention, care, and treatment and related topics. Learn more: </a:t>
            </a:r>
            <a:r>
              <a:rPr lang="en-US" sz="1600" dirty="0">
                <a:hlinkClick r:id="rId4"/>
              </a:rPr>
              <a:t>https://nccc/ucsf.edu</a:t>
            </a:r>
            <a:r>
              <a:rPr lang="en-US" sz="1600" dirty="0"/>
              <a:t> </a:t>
            </a:r>
          </a:p>
          <a:p>
            <a:pPr marL="690377" indent="-342900">
              <a:buFont typeface="Arial" panose="020B0604020202020204" pitchFamily="34" charset="0"/>
              <a:buChar char="•"/>
            </a:pPr>
            <a:r>
              <a:rPr lang="en-US" sz="1600" b="1" dirty="0"/>
              <a:t>National HIV Curriculum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5"/>
              </a:rPr>
              <a:t>www.hiv.uw.edu</a:t>
            </a:r>
            <a:r>
              <a:rPr lang="en-US" sz="1600" dirty="0"/>
              <a:t> </a:t>
            </a:r>
          </a:p>
          <a:p>
            <a:pPr marL="690377" indent="-342900">
              <a:buFont typeface="Arial" panose="020B0604020202020204" pitchFamily="34" charset="0"/>
              <a:buChar char="•"/>
            </a:pPr>
            <a:endParaRPr lang="en-US" sz="1600" dirty="0"/>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7" name="Slide Number Placeholder 5">
            <a:extLst>
              <a:ext uri="{FF2B5EF4-FFF2-40B4-BE49-F238E27FC236}">
                <a16:creationId xmlns:a16="http://schemas.microsoft.com/office/drawing/2014/main" id="{7FE265C5-4560-0A7A-6354-78F1255A1AF0}"/>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solidFill>
                  <a:schemeClr val="bg1"/>
                </a:solidFill>
              </a:rPr>
              <a:t> (  </a:t>
            </a:r>
            <a:fld id="{1D2EA5EF-C699-AF4C-BA42-C0A1CAAB713C}" type="slidenum">
              <a:rPr lang="en-US" smtClean="0">
                <a:solidFill>
                  <a:schemeClr val="bg1"/>
                </a:solidFill>
              </a:rPr>
              <a:pPr/>
              <a:t>54</a:t>
            </a:fld>
            <a:r>
              <a:rPr lang="en-US" dirty="0">
                <a:solidFill>
                  <a:schemeClr val="bg1"/>
                </a:solidFill>
              </a:rPr>
              <a:t>  )</a:t>
            </a:r>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78F76C-4FA1-4A59-BF95-13585B5D3DD6}"/>
              </a:ext>
            </a:extLst>
          </p:cNvPr>
          <p:cNvSpPr>
            <a:spLocks noGrp="1"/>
          </p:cNvSpPr>
          <p:nvPr>
            <p:ph type="title"/>
          </p:nvPr>
        </p:nvSpPr>
        <p:spPr/>
        <p:txBody>
          <a:bodyPr/>
          <a:lstStyle/>
          <a:p>
            <a:r>
              <a:rPr lang="en-US" sz="4400" dirty="0"/>
              <a:t>Trends in New HIV Diagnoses in Women</a:t>
            </a:r>
          </a:p>
        </p:txBody>
      </p:sp>
      <p:sp>
        <p:nvSpPr>
          <p:cNvPr id="3" name="Text Placeholder 2">
            <a:extLst>
              <a:ext uri="{FF2B5EF4-FFF2-40B4-BE49-F238E27FC236}">
                <a16:creationId xmlns:a16="http://schemas.microsoft.com/office/drawing/2014/main" id="{07E00448-D304-6C12-F3FB-3F9A3E590059}"/>
              </a:ext>
            </a:extLst>
          </p:cNvPr>
          <p:cNvSpPr>
            <a:spLocks noGrp="1"/>
          </p:cNvSpPr>
          <p:nvPr>
            <p:ph sz="half" idx="1"/>
          </p:nvPr>
        </p:nvSpPr>
        <p:spPr>
          <a:xfrm>
            <a:off x="609440" y="1682496"/>
            <a:ext cx="5242719" cy="4285003"/>
          </a:xfrm>
        </p:spPr>
        <p:txBody>
          <a:bodyPr>
            <a:normAutofit/>
          </a:bodyPr>
          <a:lstStyle/>
          <a:p>
            <a:pPr marL="347477" indent="0">
              <a:buNone/>
            </a:pPr>
            <a:r>
              <a:rPr lang="en-US" dirty="0"/>
              <a:t>Between 2017 and 2021, there has been an 11% decline in new HIV diagnoses among US women  </a:t>
            </a:r>
          </a:p>
        </p:txBody>
      </p:sp>
      <p:sp>
        <p:nvSpPr>
          <p:cNvPr id="13" name="TextBox 12">
            <a:extLst>
              <a:ext uri="{FF2B5EF4-FFF2-40B4-BE49-F238E27FC236}">
                <a16:creationId xmlns:a16="http://schemas.microsoft.com/office/drawing/2014/main" id="{34A86181-07A2-4FC2-AAF2-5C7F181170E8}"/>
              </a:ext>
            </a:extLst>
          </p:cNvPr>
          <p:cNvSpPr txBox="1"/>
          <p:nvPr/>
        </p:nvSpPr>
        <p:spPr>
          <a:xfrm>
            <a:off x="2724065" y="6439582"/>
            <a:ext cx="8031366" cy="276999"/>
          </a:xfrm>
          <a:prstGeom prst="rect">
            <a:avLst/>
          </a:prstGeom>
          <a:noFill/>
        </p:spPr>
        <p:txBody>
          <a:bodyPr wrap="none" rtlCol="0">
            <a:spAutoFit/>
          </a:bodyPr>
          <a:lstStyle/>
          <a:p>
            <a:r>
              <a:rPr lang="en-US" sz="1200" dirty="0">
                <a:solidFill>
                  <a:schemeClr val="bg1"/>
                </a:solidFill>
              </a:rPr>
              <a:t>CDC. </a:t>
            </a:r>
            <a:r>
              <a:rPr lang="en-US" sz="1200" u="sng" dirty="0">
                <a:solidFill>
                  <a:schemeClr val="bg1"/>
                </a:solidFill>
                <a:hlinkClick r:id="rId3">
                  <a:extLst>
                    <a:ext uri="{A12FA001-AC4F-418D-AE19-62706E023703}">
                      <ahyp:hlinkClr xmlns:ahyp="http://schemas.microsoft.com/office/drawing/2018/hyperlinkcolor" val="tx"/>
                    </a:ext>
                  </a:extLst>
                </a:hlinkClick>
              </a:rPr>
              <a:t>Diagnoses of HIV infection in the United States and dependent areas, 2021.</a:t>
            </a:r>
            <a:r>
              <a:rPr lang="en-US" sz="1200" dirty="0">
                <a:solidFill>
                  <a:schemeClr val="bg1"/>
                </a:solidFill>
              </a:rPr>
              <a:t> </a:t>
            </a:r>
            <a:r>
              <a:rPr lang="en-US" sz="1200" i="1" dirty="0">
                <a:solidFill>
                  <a:schemeClr val="bg1"/>
                </a:solidFill>
              </a:rPr>
              <a:t>HIV Surveillance Report</a:t>
            </a:r>
            <a:r>
              <a:rPr lang="en-US" sz="1200" dirty="0">
                <a:solidFill>
                  <a:schemeClr val="bg1"/>
                </a:solidFill>
              </a:rPr>
              <a:t> 2023;34.</a:t>
            </a:r>
          </a:p>
        </p:txBody>
      </p:sp>
      <p:pic>
        <p:nvPicPr>
          <p:cNvPr id="8" name="Content Placeholder 7">
            <a:extLst>
              <a:ext uri="{FF2B5EF4-FFF2-40B4-BE49-F238E27FC236}">
                <a16:creationId xmlns:a16="http://schemas.microsoft.com/office/drawing/2014/main" id="{8C4EF609-510B-4049-8D8E-AD28CC049791}"/>
              </a:ext>
            </a:extLst>
          </p:cNvPr>
          <p:cNvPicPr>
            <a:picLocks noGrp="1" noChangeAspect="1"/>
          </p:cNvPicPr>
          <p:nvPr>
            <p:ph sz="half" idx="2"/>
          </p:nvPr>
        </p:nvPicPr>
        <p:blipFill>
          <a:blip r:embed="rId4"/>
          <a:stretch>
            <a:fillRect/>
          </a:stretch>
        </p:blipFill>
        <p:spPr>
          <a:xfrm>
            <a:off x="7142767" y="1536192"/>
            <a:ext cx="3345401" cy="4396023"/>
          </a:xfrm>
          <a:prstGeom prst="rect">
            <a:avLst/>
          </a:prstGeom>
        </p:spPr>
      </p:pic>
    </p:spTree>
    <p:extLst>
      <p:ext uri="{BB962C8B-B14F-4D97-AF65-F5344CB8AC3E}">
        <p14:creationId xmlns:p14="http://schemas.microsoft.com/office/powerpoint/2010/main" val="335159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A25429-75BD-8FB1-EE3A-389E6FF11160}"/>
              </a:ext>
            </a:extLst>
          </p:cNvPr>
          <p:cNvSpPr>
            <a:spLocks noGrp="1"/>
          </p:cNvSpPr>
          <p:nvPr>
            <p:ph type="title"/>
          </p:nvPr>
        </p:nvSpPr>
        <p:spPr/>
        <p:txBody>
          <a:bodyPr/>
          <a:lstStyle/>
          <a:p>
            <a:r>
              <a:rPr lang="en-US" dirty="0"/>
              <a:t>Health Screenings for women with HIV</a:t>
            </a:r>
          </a:p>
        </p:txBody>
      </p:sp>
      <p:sp>
        <p:nvSpPr>
          <p:cNvPr id="3" name="Slide Number Placeholder 2">
            <a:extLst>
              <a:ext uri="{FF2B5EF4-FFF2-40B4-BE49-F238E27FC236}">
                <a16:creationId xmlns:a16="http://schemas.microsoft.com/office/drawing/2014/main" id="{78B5E6D6-98B0-5529-080D-414A2B0B5B30}"/>
              </a:ext>
            </a:extLst>
          </p:cNvPr>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114818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D3C876-E0B6-1BA2-D040-87B92AD1B8A3}"/>
              </a:ext>
            </a:extLst>
          </p:cNvPr>
          <p:cNvSpPr>
            <a:spLocks noGrp="1"/>
          </p:cNvSpPr>
          <p:nvPr>
            <p:ph type="title"/>
          </p:nvPr>
        </p:nvSpPr>
        <p:spPr/>
        <p:txBody>
          <a:bodyPr/>
          <a:lstStyle/>
          <a:p>
            <a:r>
              <a:rPr lang="en-US" dirty="0"/>
              <a:t>Case</a:t>
            </a:r>
          </a:p>
        </p:txBody>
      </p:sp>
      <p:sp>
        <p:nvSpPr>
          <p:cNvPr id="6" name="Content Placeholder 5">
            <a:extLst>
              <a:ext uri="{FF2B5EF4-FFF2-40B4-BE49-F238E27FC236}">
                <a16:creationId xmlns:a16="http://schemas.microsoft.com/office/drawing/2014/main" id="{00F36938-DAA3-8689-126A-8DB365896744}"/>
              </a:ext>
            </a:extLst>
          </p:cNvPr>
          <p:cNvSpPr>
            <a:spLocks noGrp="1"/>
          </p:cNvSpPr>
          <p:nvPr>
            <p:ph idx="1"/>
          </p:nvPr>
        </p:nvSpPr>
        <p:spPr/>
        <p:txBody>
          <a:bodyPr/>
          <a:lstStyle/>
          <a:p>
            <a:r>
              <a:rPr lang="en-US" dirty="0"/>
              <a:t>Mrs. T presents for follow-up of HIV. She has an undetectable viral load on </a:t>
            </a:r>
            <a:r>
              <a:rPr lang="en-US" dirty="0" err="1"/>
              <a:t>bictegravir</a:t>
            </a:r>
            <a:r>
              <a:rPr lang="en-US" dirty="0"/>
              <a:t>/TAF/FTC.  She just turned 65 and she is so pleased because her PCP told her she doesn’t have to have any more PAP smears due to her age. </a:t>
            </a:r>
          </a:p>
          <a:p>
            <a:r>
              <a:rPr lang="en-US" dirty="0"/>
              <a:t>What do you tell her? </a:t>
            </a:r>
          </a:p>
        </p:txBody>
      </p:sp>
      <p:sp>
        <p:nvSpPr>
          <p:cNvPr id="4" name="Slide Number Placeholder 3">
            <a:extLst>
              <a:ext uri="{FF2B5EF4-FFF2-40B4-BE49-F238E27FC236}">
                <a16:creationId xmlns:a16="http://schemas.microsoft.com/office/drawing/2014/main" id="{DB8D2B4F-554F-5F2D-8FFE-59AC3F9E116A}"/>
              </a:ext>
            </a:extLst>
          </p:cNvPr>
          <p:cNvSpPr>
            <a:spLocks noGrp="1"/>
          </p:cNvSpPr>
          <p:nvPr>
            <p:ph type="sldNum" sz="quarter" idx="12"/>
          </p:nvPr>
        </p:nvSpPr>
        <p:spPr/>
        <p:txBody>
          <a:bodyPr/>
          <a:lstStyle/>
          <a:p>
            <a:fld id="{1D2EA5EF-C699-AF4C-BA42-C0A1CAAB713C}" type="slidenum">
              <a:rPr lang="en-US" smtClean="0"/>
              <a:t>8</a:t>
            </a:fld>
            <a:endParaRPr lang="en-US"/>
          </a:p>
        </p:txBody>
      </p:sp>
    </p:spTree>
    <p:extLst>
      <p:ext uri="{BB962C8B-B14F-4D97-AF65-F5344CB8AC3E}">
        <p14:creationId xmlns:p14="http://schemas.microsoft.com/office/powerpoint/2010/main" val="274955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8296-2AD4-FA2A-15D3-895FCAC5232E}"/>
              </a:ext>
            </a:extLst>
          </p:cNvPr>
          <p:cNvSpPr>
            <a:spLocks noGrp="1"/>
          </p:cNvSpPr>
          <p:nvPr>
            <p:ph type="title"/>
          </p:nvPr>
        </p:nvSpPr>
        <p:spPr/>
        <p:txBody>
          <a:bodyPr/>
          <a:lstStyle/>
          <a:p>
            <a:r>
              <a:rPr lang="en-US" dirty="0"/>
              <a:t>Cervical Cancer Screening </a:t>
            </a:r>
          </a:p>
        </p:txBody>
      </p:sp>
      <p:sp>
        <p:nvSpPr>
          <p:cNvPr id="3" name="Content Placeholder 2">
            <a:extLst>
              <a:ext uri="{FF2B5EF4-FFF2-40B4-BE49-F238E27FC236}">
                <a16:creationId xmlns:a16="http://schemas.microsoft.com/office/drawing/2014/main" id="{93E2A7BC-88EB-5F19-F18D-82AF754A04EA}"/>
              </a:ext>
            </a:extLst>
          </p:cNvPr>
          <p:cNvSpPr>
            <a:spLocks noGrp="1"/>
          </p:cNvSpPr>
          <p:nvPr>
            <p:ph idx="1"/>
          </p:nvPr>
        </p:nvSpPr>
        <p:spPr>
          <a:xfrm>
            <a:off x="488276" y="1499300"/>
            <a:ext cx="11084538" cy="4367299"/>
          </a:xfrm>
        </p:spPr>
        <p:txBody>
          <a:bodyPr>
            <a:normAutofit/>
          </a:bodyPr>
          <a:lstStyle/>
          <a:p>
            <a:r>
              <a:rPr lang="en-US" b="0" i="0" dirty="0">
                <a:solidFill>
                  <a:srgbClr val="2A2A2A"/>
                </a:solidFill>
                <a:effectLst/>
              </a:rPr>
              <a:t>Cervical cancer screening is an essential component of care for all persons with HIV who have cervix</a:t>
            </a:r>
          </a:p>
          <a:p>
            <a:r>
              <a:rPr lang="en-US" b="0" i="0" dirty="0">
                <a:solidFill>
                  <a:srgbClr val="2A2A2A"/>
                </a:solidFill>
                <a:effectLst/>
              </a:rPr>
              <a:t> </a:t>
            </a:r>
            <a:r>
              <a:rPr lang="en-US" dirty="0"/>
              <a:t>Abnormal cervical cytology is nearly 11 times more common among women with HIV than the general female population </a:t>
            </a:r>
          </a:p>
          <a:p>
            <a:pPr lvl="1"/>
            <a:r>
              <a:rPr lang="en-US" dirty="0"/>
              <a:t>Human papillomavirus (HPV) infection</a:t>
            </a:r>
          </a:p>
          <a:p>
            <a:pPr lvl="1"/>
            <a:r>
              <a:rPr lang="en-US" dirty="0"/>
              <a:t>Immune dysfunction</a:t>
            </a:r>
          </a:p>
          <a:p>
            <a:endParaRPr lang="en-US" dirty="0"/>
          </a:p>
          <a:p>
            <a:endParaRPr lang="en-US" dirty="0"/>
          </a:p>
        </p:txBody>
      </p:sp>
      <p:sp>
        <p:nvSpPr>
          <p:cNvPr id="4" name="Slide Number Placeholder 3">
            <a:extLst>
              <a:ext uri="{FF2B5EF4-FFF2-40B4-BE49-F238E27FC236}">
                <a16:creationId xmlns:a16="http://schemas.microsoft.com/office/drawing/2014/main" id="{A5DA85C5-137A-7121-6EC8-3A4FAB3777FF}"/>
              </a:ext>
            </a:extLst>
          </p:cNvPr>
          <p:cNvSpPr>
            <a:spLocks noGrp="1"/>
          </p:cNvSpPr>
          <p:nvPr>
            <p:ph type="sldNum" sz="quarter" idx="12"/>
          </p:nvPr>
        </p:nvSpPr>
        <p:spPr/>
        <p:txBody>
          <a:bodyPr/>
          <a:lstStyle/>
          <a:p>
            <a:fld id="{1D2EA5EF-C699-AF4C-BA42-C0A1CAAB713C}" type="slidenum">
              <a:rPr lang="en-US" smtClean="0"/>
              <a:t>9</a:t>
            </a:fld>
            <a:endParaRPr lang="en-US"/>
          </a:p>
        </p:txBody>
      </p:sp>
      <p:sp>
        <p:nvSpPr>
          <p:cNvPr id="7" name="TextBox 6">
            <a:extLst>
              <a:ext uri="{FF2B5EF4-FFF2-40B4-BE49-F238E27FC236}">
                <a16:creationId xmlns:a16="http://schemas.microsoft.com/office/drawing/2014/main" id="{E911001F-59C5-FF89-1477-4D449753D6BA}"/>
              </a:ext>
            </a:extLst>
          </p:cNvPr>
          <p:cNvSpPr txBox="1"/>
          <p:nvPr/>
        </p:nvSpPr>
        <p:spPr>
          <a:xfrm>
            <a:off x="2857501" y="6305883"/>
            <a:ext cx="7584742" cy="461665"/>
          </a:xfrm>
          <a:prstGeom prst="rect">
            <a:avLst/>
          </a:prstGeom>
          <a:noFill/>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https://clinicalinfo.hiv.gov/en/guidelines/hiv-clinical-guidelines-adult-and-adolescent-opportunistic-infections/human-0?view=full</a:t>
            </a:r>
          </a:p>
        </p:txBody>
      </p:sp>
      <p:pic>
        <p:nvPicPr>
          <p:cNvPr id="1026" name="Picture 2">
            <a:extLst>
              <a:ext uri="{FF2B5EF4-FFF2-40B4-BE49-F238E27FC236}">
                <a16:creationId xmlns:a16="http://schemas.microsoft.com/office/drawing/2014/main" id="{F2D1EBE2-D735-4058-95B3-8CD38CCC4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9194" y="4152099"/>
            <a:ext cx="1657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9254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2.xml><?xml version="1.0" encoding="utf-8"?>
<a:theme xmlns:a="http://schemas.openxmlformats.org/drawingml/2006/main" name="1_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F6BC90FA4D0E49B1442915B7848ED6" ma:contentTypeVersion="2" ma:contentTypeDescription="Create a new document." ma:contentTypeScope="" ma:versionID="bac38e9549179d108104f32b9bc06009">
  <xsd:schema xmlns:xsd="http://www.w3.org/2001/XMLSchema" xmlns:xs="http://www.w3.org/2001/XMLSchema" xmlns:p="http://schemas.microsoft.com/office/2006/metadata/properties" xmlns:ns3="dfbb61b6-1057-41e3-8b34-debc04aad834" targetNamespace="http://schemas.microsoft.com/office/2006/metadata/properties" ma:root="true" ma:fieldsID="5c13e11806582b3713c7e64ef11d3b2e" ns3:_="">
    <xsd:import namespace="dfbb61b6-1057-41e3-8b34-debc04aad83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bb61b6-1057-41e3-8b34-debc04aad8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A356B-99E7-4636-B05C-23F512E9F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bb61b6-1057-41e3-8b34-debc04aad8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F6490D-34C4-4497-BE4D-A8D1AADB3603}">
  <ds:schemaRef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http://purl.org/dc/elements/1.1/"/>
    <ds:schemaRef ds:uri="dfbb61b6-1057-41e3-8b34-debc04aad834"/>
    <ds:schemaRef ds:uri="http://schemas.microsoft.com/office/2006/metadata/properties"/>
  </ds:schemaRefs>
</ds:datastoreItem>
</file>

<file path=customXml/itemProps3.xml><?xml version="1.0" encoding="utf-8"?>
<ds:datastoreItem xmlns:ds="http://schemas.openxmlformats.org/officeDocument/2006/customXml" ds:itemID="{6A8BB5B0-B976-4674-9566-6F053BFCF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SE-AETC-NCRC-Template-16x9</Template>
  <TotalTime>9991</TotalTime>
  <Words>5630</Words>
  <Application>Microsoft Office PowerPoint</Application>
  <PresentationFormat>Custom</PresentationFormat>
  <Paragraphs>385</Paragraphs>
  <Slides>54</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Arial</vt:lpstr>
      <vt:lpstr>Calibri</vt:lpstr>
      <vt:lpstr>ITC Avant Garde Std Bk</vt:lpstr>
      <vt:lpstr>Merriweather</vt:lpstr>
      <vt:lpstr>Roboto</vt:lpstr>
      <vt:lpstr>Source Sans Pro</vt:lpstr>
      <vt:lpstr>System Font Regular</vt:lpstr>
      <vt:lpstr>Verdana</vt:lpstr>
      <vt:lpstr>Wingdings</vt:lpstr>
      <vt:lpstr>AETC-NCRC-16x9-template</vt:lpstr>
      <vt:lpstr>1_AETC-NCRC-16x9-template</vt:lpstr>
      <vt:lpstr>Women’s Health and HIV </vt:lpstr>
      <vt:lpstr>Disclosures</vt:lpstr>
      <vt:lpstr>By the end of this session, each participant will be able to:</vt:lpstr>
      <vt:lpstr>QUESTION</vt:lpstr>
      <vt:lpstr>Epidemiology of HIV in Women</vt:lpstr>
      <vt:lpstr>Trends in New HIV Diagnoses in Women</vt:lpstr>
      <vt:lpstr>Health Screenings for women with HIV</vt:lpstr>
      <vt:lpstr>Case</vt:lpstr>
      <vt:lpstr>Cervical Cancer Screening </vt:lpstr>
      <vt:lpstr>Cervical Cancer Screening </vt:lpstr>
      <vt:lpstr>Screening in &lt; 30 years old </vt:lpstr>
      <vt:lpstr>Screening in ≥ 30 years old</vt:lpstr>
      <vt:lpstr>Management of Co-testing in ≥ 30 yo</vt:lpstr>
      <vt:lpstr>Management of Abnormal PAP Smear</vt:lpstr>
      <vt:lpstr>HPV 9-Valent Vaccine for Adult with HIV</vt:lpstr>
      <vt:lpstr>Cancer Screening </vt:lpstr>
      <vt:lpstr>Case</vt:lpstr>
      <vt:lpstr>Osteopenia and Osteoporosis in HIV </vt:lpstr>
      <vt:lpstr>Bone Mineral Density (BMD)</vt:lpstr>
      <vt:lpstr>Screening for Bone Mineral Density </vt:lpstr>
      <vt:lpstr>Family planning options for women with hiv</vt:lpstr>
      <vt:lpstr>Case</vt:lpstr>
      <vt:lpstr>Contraceptive Options and HIV</vt:lpstr>
      <vt:lpstr>Hormonal Contraceptives</vt:lpstr>
      <vt:lpstr>Interactions between ART and Hormonal Contraception</vt:lpstr>
      <vt:lpstr>Care of pregnant people with hiv</vt:lpstr>
      <vt:lpstr>Rates of Females Aged 15-44 Years Living with Diagnosed HIV Infection by Area of Residence, 2017 </vt:lpstr>
      <vt:lpstr>Case</vt:lpstr>
      <vt:lpstr>Preconception Counseling and Care</vt:lpstr>
      <vt:lpstr>Preconception Counseling and Care</vt:lpstr>
      <vt:lpstr>Pre-Conception Considerations When One or Both Partners Live with HIV</vt:lpstr>
      <vt:lpstr>Pre-Conception Considerations</vt:lpstr>
      <vt:lpstr>Pre-Conception Considerations</vt:lpstr>
      <vt:lpstr>Preconception Counseling and Care</vt:lpstr>
      <vt:lpstr>French Perinatal Cohort: Update</vt:lpstr>
      <vt:lpstr>French Perinatal Cohort: Update</vt:lpstr>
      <vt:lpstr>Preferred ART For Those Trying To Conceive</vt:lpstr>
      <vt:lpstr>PowerPoint Presentation</vt:lpstr>
      <vt:lpstr>What about 2 drug or injectable regimens? </vt:lpstr>
      <vt:lpstr>Case </vt:lpstr>
      <vt:lpstr>HIV Transmission from Mother to Baby</vt:lpstr>
      <vt:lpstr>Perinatal Antiretroviral Therapy</vt:lpstr>
      <vt:lpstr>Antiretroviral Therapy in Pregnancy Key Points</vt:lpstr>
      <vt:lpstr>PowerPoint Presentation</vt:lpstr>
      <vt:lpstr>Antiretrovirals Not Recommended In Pregnancy</vt:lpstr>
      <vt:lpstr>PowerPoint Presentation</vt:lpstr>
      <vt:lpstr>Monitoring of HIV During Pregnancy</vt:lpstr>
      <vt:lpstr>Case</vt:lpstr>
      <vt:lpstr>Infant Feeding for Individuals with HIV in the US</vt:lpstr>
      <vt:lpstr>The Fourth Trimester: Postpartum Care</vt:lpstr>
      <vt:lpstr>Postpartum HIV Care Continuum Atlanta 2011 - 2016</vt:lpstr>
      <vt:lpstr>Summary</vt:lpstr>
      <vt:lpstr>Thank you! </vt:lpstr>
      <vt:lpstr>AETC Program National Centers and HIV 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dc:creator>
  <cp:lastModifiedBy>Judith Collins</cp:lastModifiedBy>
  <cp:revision>45</cp:revision>
  <dcterms:created xsi:type="dcterms:W3CDTF">2021-08-04T17:02:34Z</dcterms:created>
  <dcterms:modified xsi:type="dcterms:W3CDTF">2024-01-12T21:20:11Z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2021-08-04T17:02:34Z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6b7aad6c-6378-4022-a855-2c3f17f41c15</vt:lpwstr>
  </property>
  <property fmtid="{D5CDD505-2E9C-101B-9397-08002B2CF9AE}" pid="8" name="MSIP_Label_792c8cef-6f2b-4af1-b4ac-d815ff795cd6_ContentBits">
    <vt:lpwstr>0</vt:lpwstr>
  </property>
  <property fmtid="{D5CDD505-2E9C-101B-9397-08002B2CF9AE}" pid="9" name="ContentTypeId">
    <vt:lpwstr>0x0101003FF6BC90FA4D0E49B1442915B7848ED6</vt:lpwstr>
  </property>
</Properties>
</file>