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9" r:id="rId7"/>
    <p:sldId id="260" r:id="rId8"/>
    <p:sldId id="261" r:id="rId9"/>
    <p:sldId id="268" r:id="rId10"/>
    <p:sldId id="266" r:id="rId11"/>
    <p:sldId id="267" r:id="rId12"/>
    <p:sldId id="269" r:id="rId13"/>
    <p:sldId id="262" r:id="rId14"/>
    <p:sldId id="274" r:id="rId15"/>
    <p:sldId id="263" r:id="rId16"/>
    <p:sldId id="270" r:id="rId17"/>
    <p:sldId id="272" r:id="rId18"/>
    <p:sldId id="273" r:id="rId19"/>
    <p:sldId id="271" r:id="rId20"/>
    <p:sldId id="275" r:id="rId21"/>
    <p:sldId id="264"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1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1/12/2024</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1/12/2024</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ky.edu/lgbtq/resources-and-for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illiamsinstitute.law.ucla.edu/publications/trans-adults-united-sta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94182" y="2076858"/>
            <a:ext cx="8955636" cy="1752600"/>
          </a:xfrm>
        </p:spPr>
        <p:txBody>
          <a:bodyPr/>
          <a:lstStyle/>
          <a:p>
            <a:pPr algn="ctr"/>
            <a:r>
              <a:rPr lang="en-US" sz="4400" dirty="0"/>
              <a:t>Care of Trans &amp; Gender Non-Conforming </a:t>
            </a:r>
            <a:r>
              <a:rPr lang="en-US" sz="4400"/>
              <a:t>Patients with </a:t>
            </a:r>
            <a:r>
              <a:rPr lang="en-US" sz="4400" dirty="0"/>
              <a:t>HIV</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755785" y="3904842"/>
            <a:ext cx="5518956" cy="1752600"/>
          </a:xfrm>
        </p:spPr>
        <p:txBody>
          <a:bodyPr/>
          <a:lstStyle/>
          <a:p>
            <a:pPr algn="ctr"/>
            <a:r>
              <a:rPr lang="en-US"/>
              <a:t>Nicholas Van Sickels, MD</a:t>
            </a:r>
          </a:p>
          <a:p>
            <a:pPr algn="ctr"/>
            <a:r>
              <a:rPr lang="en-US"/>
              <a:t>Associate Professor</a:t>
            </a:r>
          </a:p>
          <a:p>
            <a:pPr algn="ctr"/>
            <a:r>
              <a:rPr lang="en-US"/>
              <a:t>University of Kentucky</a:t>
            </a:r>
          </a:p>
          <a:p>
            <a:pPr algn="ctr"/>
            <a:endParaRPr lang="en-US"/>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4F6-8DDF-47BD-BCD8-F301E35F5818}"/>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957A1AE7-7805-4C56-9875-3DFF9E065F40}"/>
              </a:ext>
            </a:extLst>
          </p:cNvPr>
          <p:cNvSpPr>
            <a:spLocks noGrp="1"/>
          </p:cNvSpPr>
          <p:nvPr>
            <p:ph idx="1"/>
          </p:nvPr>
        </p:nvSpPr>
        <p:spPr/>
        <p:txBody>
          <a:bodyPr/>
          <a:lstStyle/>
          <a:p>
            <a:r>
              <a:rPr lang="en-US"/>
              <a:t>At the University of Kentucky</a:t>
            </a:r>
          </a:p>
          <a:p>
            <a:pPr lvl="1"/>
            <a:r>
              <a:rPr lang="en-US">
                <a:hlinkClick r:id="rId2"/>
              </a:rPr>
              <a:t>https://www.uky.edu/lgbtq/resources-and-forms</a:t>
            </a:r>
            <a:endParaRPr lang="en-US"/>
          </a:p>
          <a:p>
            <a:r>
              <a:rPr lang="en-US"/>
              <a:t>In-depth guidelines</a:t>
            </a:r>
          </a:p>
          <a:p>
            <a:pPr lvl="1"/>
            <a:r>
              <a:rPr lang="en-US"/>
              <a:t>WPATH Standards of Care, 8</a:t>
            </a:r>
            <a:r>
              <a:rPr lang="en-US" baseline="30000"/>
              <a:t>th</a:t>
            </a:r>
            <a:r>
              <a:rPr lang="en-US"/>
              <a:t> Edition</a:t>
            </a:r>
          </a:p>
          <a:p>
            <a:r>
              <a:rPr lang="en-US"/>
              <a:t>Quick read- primary care guidelines</a:t>
            </a:r>
          </a:p>
          <a:p>
            <a:pPr lvl="1"/>
            <a:r>
              <a:rPr lang="en-US"/>
              <a:t>UCSF Primary Care Guidelines</a:t>
            </a:r>
          </a:p>
          <a:p>
            <a:r>
              <a:rPr lang="en-US"/>
              <a:t>Quick reference – </a:t>
            </a:r>
            <a:r>
              <a:rPr lang="en-US" err="1"/>
              <a:t>Transline</a:t>
            </a:r>
            <a:r>
              <a:rPr lang="en-US"/>
              <a:t> (also has consultation services)</a:t>
            </a:r>
          </a:p>
          <a:p>
            <a:pPr lvl="1"/>
            <a:r>
              <a:rPr lang="en-US"/>
              <a:t>Laminated and in the cabinet in the workroom </a:t>
            </a:r>
          </a:p>
        </p:txBody>
      </p:sp>
    </p:spTree>
    <p:extLst>
      <p:ext uri="{BB962C8B-B14F-4D97-AF65-F5344CB8AC3E}">
        <p14:creationId xmlns:p14="http://schemas.microsoft.com/office/powerpoint/2010/main" val="157783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0834-22EC-332F-32CD-2D9056F266E1}"/>
              </a:ext>
            </a:extLst>
          </p:cNvPr>
          <p:cNvSpPr>
            <a:spLocks noGrp="1"/>
          </p:cNvSpPr>
          <p:nvPr>
            <p:ph type="title"/>
          </p:nvPr>
        </p:nvSpPr>
        <p:spPr/>
        <p:txBody>
          <a:bodyPr/>
          <a:lstStyle/>
          <a:p>
            <a:r>
              <a:rPr lang="en-US"/>
              <a:t>Approach to Management</a:t>
            </a:r>
          </a:p>
        </p:txBody>
      </p:sp>
      <p:sp>
        <p:nvSpPr>
          <p:cNvPr id="3" name="Content Placeholder 2">
            <a:extLst>
              <a:ext uri="{FF2B5EF4-FFF2-40B4-BE49-F238E27FC236}">
                <a16:creationId xmlns:a16="http://schemas.microsoft.com/office/drawing/2014/main" id="{B4D9521E-B790-287D-174C-FD05652F5C0A}"/>
              </a:ext>
            </a:extLst>
          </p:cNvPr>
          <p:cNvSpPr>
            <a:spLocks noGrp="1"/>
          </p:cNvSpPr>
          <p:nvPr>
            <p:ph idx="1"/>
          </p:nvPr>
        </p:nvSpPr>
        <p:spPr/>
        <p:txBody>
          <a:bodyPr vert="horz" lIns="91440" tIns="45720" rIns="91440" bIns="45720" rtlCol="0" anchor="t">
            <a:normAutofit/>
          </a:bodyPr>
          <a:lstStyle/>
          <a:p>
            <a:r>
              <a:rPr lang="en-US"/>
              <a:t>Assessment </a:t>
            </a:r>
          </a:p>
          <a:p>
            <a:pPr lvl="1"/>
            <a:r>
              <a:rPr lang="en-US"/>
              <a:t>Are they on gender affirming hormone therapy (GAHT) already</a:t>
            </a:r>
          </a:p>
          <a:p>
            <a:pPr lvl="2"/>
            <a:r>
              <a:rPr lang="en-US"/>
              <a:t>Prescribed or non-prescribed</a:t>
            </a:r>
          </a:p>
          <a:p>
            <a:pPr lvl="1"/>
            <a:r>
              <a:rPr lang="en-US"/>
              <a:t>Have they received any other gender affirming therapy?</a:t>
            </a:r>
          </a:p>
          <a:p>
            <a:pPr lvl="1"/>
            <a:r>
              <a:rPr lang="en-US"/>
              <a:t>Are they interested in GAHT? </a:t>
            </a:r>
          </a:p>
          <a:p>
            <a:pPr lvl="1"/>
            <a:r>
              <a:rPr lang="en-US"/>
              <a:t>Are they interested in other gender affirming care?</a:t>
            </a:r>
          </a:p>
        </p:txBody>
      </p:sp>
    </p:spTree>
    <p:extLst>
      <p:ext uri="{BB962C8B-B14F-4D97-AF65-F5344CB8AC3E}">
        <p14:creationId xmlns:p14="http://schemas.microsoft.com/office/powerpoint/2010/main" val="155067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0834-22EC-332F-32CD-2D9056F266E1}"/>
              </a:ext>
            </a:extLst>
          </p:cNvPr>
          <p:cNvSpPr>
            <a:spLocks noGrp="1"/>
          </p:cNvSpPr>
          <p:nvPr>
            <p:ph type="title"/>
          </p:nvPr>
        </p:nvSpPr>
        <p:spPr/>
        <p:txBody>
          <a:bodyPr/>
          <a:lstStyle/>
          <a:p>
            <a:r>
              <a:rPr lang="en-US"/>
              <a:t>Approach to Management</a:t>
            </a:r>
          </a:p>
        </p:txBody>
      </p:sp>
      <p:sp>
        <p:nvSpPr>
          <p:cNvPr id="3" name="Content Placeholder 2">
            <a:extLst>
              <a:ext uri="{FF2B5EF4-FFF2-40B4-BE49-F238E27FC236}">
                <a16:creationId xmlns:a16="http://schemas.microsoft.com/office/drawing/2014/main" id="{B4D9521E-B790-287D-174C-FD05652F5C0A}"/>
              </a:ext>
            </a:extLst>
          </p:cNvPr>
          <p:cNvSpPr>
            <a:spLocks noGrp="1"/>
          </p:cNvSpPr>
          <p:nvPr>
            <p:ph idx="1"/>
          </p:nvPr>
        </p:nvSpPr>
        <p:spPr/>
        <p:txBody>
          <a:bodyPr vert="horz" lIns="91440" tIns="45720" rIns="91440" bIns="45720" rtlCol="0" anchor="t">
            <a:normAutofit/>
          </a:bodyPr>
          <a:lstStyle/>
          <a:p>
            <a:r>
              <a:rPr lang="en-US"/>
              <a:t>Why provide affirming therapy?</a:t>
            </a:r>
          </a:p>
          <a:p>
            <a:pPr lvl="1"/>
            <a:r>
              <a:rPr lang="en-US"/>
              <a:t>Seemingly obvious – but worth exploring data</a:t>
            </a:r>
          </a:p>
        </p:txBody>
      </p:sp>
    </p:spTree>
    <p:extLst>
      <p:ext uri="{BB962C8B-B14F-4D97-AF65-F5344CB8AC3E}">
        <p14:creationId xmlns:p14="http://schemas.microsoft.com/office/powerpoint/2010/main" val="410217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E40-3E5E-9436-F9C5-CDCC2B1FFC14}"/>
              </a:ext>
            </a:extLst>
          </p:cNvPr>
          <p:cNvSpPr>
            <a:spLocks noGrp="1"/>
          </p:cNvSpPr>
          <p:nvPr>
            <p:ph type="title"/>
          </p:nvPr>
        </p:nvSpPr>
        <p:spPr/>
        <p:txBody>
          <a:bodyPr/>
          <a:lstStyle/>
          <a:p>
            <a:r>
              <a:rPr lang="en-US"/>
              <a:t>Gender Affirming Hormone Therapy</a:t>
            </a:r>
          </a:p>
        </p:txBody>
      </p:sp>
      <p:sp>
        <p:nvSpPr>
          <p:cNvPr id="3" name="Content Placeholder 2">
            <a:extLst>
              <a:ext uri="{FF2B5EF4-FFF2-40B4-BE49-F238E27FC236}">
                <a16:creationId xmlns:a16="http://schemas.microsoft.com/office/drawing/2014/main" id="{AC634B2A-53A6-C316-2BD1-F84A468DC981}"/>
              </a:ext>
            </a:extLst>
          </p:cNvPr>
          <p:cNvSpPr>
            <a:spLocks noGrp="1"/>
          </p:cNvSpPr>
          <p:nvPr>
            <p:ph idx="1"/>
          </p:nvPr>
        </p:nvSpPr>
        <p:spPr/>
        <p:txBody>
          <a:bodyPr vert="horz" lIns="91440" tIns="45720" rIns="91440" bIns="45720" rtlCol="0" anchor="t">
            <a:normAutofit/>
          </a:bodyPr>
          <a:lstStyle/>
          <a:p>
            <a:r>
              <a:rPr lang="en-US"/>
              <a:t>Medical therapy does not require written consent for anyone over 18</a:t>
            </a:r>
          </a:p>
          <a:p>
            <a:r>
              <a:rPr lang="en-US"/>
              <a:t>Would advocate to use a smartphrase (I have some) to document potential risks a/w GAHT</a:t>
            </a:r>
          </a:p>
          <a:p>
            <a:r>
              <a:rPr lang="en-US"/>
              <a:t>Provide documentation to help with expectations, or, links to validated sites for resources</a:t>
            </a:r>
          </a:p>
          <a:p>
            <a:pPr lvl="1"/>
            <a:r>
              <a:rPr lang="en-US"/>
              <a:t>We have these printed out for you in clinic</a:t>
            </a:r>
          </a:p>
        </p:txBody>
      </p:sp>
    </p:spTree>
    <p:extLst>
      <p:ext uri="{BB962C8B-B14F-4D97-AF65-F5344CB8AC3E}">
        <p14:creationId xmlns:p14="http://schemas.microsoft.com/office/powerpoint/2010/main" val="42859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E40-3E5E-9436-F9C5-CDCC2B1FFC14}"/>
              </a:ext>
            </a:extLst>
          </p:cNvPr>
          <p:cNvSpPr>
            <a:spLocks noGrp="1"/>
          </p:cNvSpPr>
          <p:nvPr>
            <p:ph type="title"/>
          </p:nvPr>
        </p:nvSpPr>
        <p:spPr/>
        <p:txBody>
          <a:bodyPr/>
          <a:lstStyle/>
          <a:p>
            <a:r>
              <a:rPr lang="en-US"/>
              <a:t>Gender Affirming Hormone Therapy</a:t>
            </a:r>
          </a:p>
        </p:txBody>
      </p:sp>
      <p:sp>
        <p:nvSpPr>
          <p:cNvPr id="3" name="Content Placeholder 2">
            <a:extLst>
              <a:ext uri="{FF2B5EF4-FFF2-40B4-BE49-F238E27FC236}">
                <a16:creationId xmlns:a16="http://schemas.microsoft.com/office/drawing/2014/main" id="{AC634B2A-53A6-C316-2BD1-F84A468DC981}"/>
              </a:ext>
            </a:extLst>
          </p:cNvPr>
          <p:cNvSpPr>
            <a:spLocks noGrp="1"/>
          </p:cNvSpPr>
          <p:nvPr>
            <p:ph idx="1"/>
          </p:nvPr>
        </p:nvSpPr>
        <p:spPr/>
        <p:txBody>
          <a:bodyPr vert="horz" lIns="91440" tIns="45720" rIns="91440" bIns="45720" rtlCol="0" anchor="t">
            <a:normAutofit/>
          </a:bodyPr>
          <a:lstStyle/>
          <a:p>
            <a:r>
              <a:rPr lang="en-US"/>
              <a:t>Feminizing GAHT</a:t>
            </a:r>
          </a:p>
          <a:p>
            <a:pPr lvl="1"/>
            <a:r>
              <a:rPr lang="en-US"/>
              <a:t>Estradiol</a:t>
            </a:r>
          </a:p>
          <a:p>
            <a:pPr lvl="1"/>
            <a:r>
              <a:rPr lang="en-US"/>
              <a:t>Spironolactone</a:t>
            </a:r>
          </a:p>
          <a:p>
            <a:r>
              <a:rPr lang="en-US"/>
              <a:t>Considerations</a:t>
            </a:r>
          </a:p>
          <a:p>
            <a:r>
              <a:rPr lang="en-US"/>
              <a:t>Dosing</a:t>
            </a:r>
          </a:p>
          <a:p>
            <a:r>
              <a:rPr lang="en-US"/>
              <a:t>Possible risks &amp; mitigation strategies</a:t>
            </a:r>
          </a:p>
        </p:txBody>
      </p:sp>
    </p:spTree>
    <p:extLst>
      <p:ext uri="{BB962C8B-B14F-4D97-AF65-F5344CB8AC3E}">
        <p14:creationId xmlns:p14="http://schemas.microsoft.com/office/powerpoint/2010/main" val="258067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E40-3E5E-9436-F9C5-CDCC2B1FFC14}"/>
              </a:ext>
            </a:extLst>
          </p:cNvPr>
          <p:cNvSpPr>
            <a:spLocks noGrp="1"/>
          </p:cNvSpPr>
          <p:nvPr>
            <p:ph type="title"/>
          </p:nvPr>
        </p:nvSpPr>
        <p:spPr/>
        <p:txBody>
          <a:bodyPr/>
          <a:lstStyle/>
          <a:p>
            <a:r>
              <a:rPr lang="en-US"/>
              <a:t>Gender Affirming Hormone Therapy</a:t>
            </a:r>
          </a:p>
        </p:txBody>
      </p:sp>
      <p:sp>
        <p:nvSpPr>
          <p:cNvPr id="3" name="Content Placeholder 2">
            <a:extLst>
              <a:ext uri="{FF2B5EF4-FFF2-40B4-BE49-F238E27FC236}">
                <a16:creationId xmlns:a16="http://schemas.microsoft.com/office/drawing/2014/main" id="{AC634B2A-53A6-C316-2BD1-F84A468DC981}"/>
              </a:ext>
            </a:extLst>
          </p:cNvPr>
          <p:cNvSpPr>
            <a:spLocks noGrp="1"/>
          </p:cNvSpPr>
          <p:nvPr>
            <p:ph idx="1"/>
          </p:nvPr>
        </p:nvSpPr>
        <p:spPr/>
        <p:txBody>
          <a:bodyPr vert="horz" lIns="91440" tIns="45720" rIns="91440" bIns="45720" rtlCol="0" anchor="t">
            <a:normAutofit/>
          </a:bodyPr>
          <a:lstStyle/>
          <a:p>
            <a:r>
              <a:rPr lang="en-US"/>
              <a:t>Masculinizing GAHT</a:t>
            </a:r>
          </a:p>
          <a:p>
            <a:pPr lvl="1"/>
            <a:r>
              <a:rPr lang="en-US"/>
              <a:t>Testosterone</a:t>
            </a:r>
          </a:p>
          <a:p>
            <a:pPr lvl="2"/>
            <a:r>
              <a:rPr lang="en-US"/>
              <a:t>Finasteride for some</a:t>
            </a:r>
          </a:p>
          <a:p>
            <a:r>
              <a:rPr lang="en-US"/>
              <a:t>Considerations</a:t>
            </a:r>
          </a:p>
          <a:p>
            <a:r>
              <a:rPr lang="en-US"/>
              <a:t>Dosing</a:t>
            </a:r>
          </a:p>
          <a:p>
            <a:r>
              <a:rPr lang="en-US"/>
              <a:t>Possible risks &amp; mitigation strategies</a:t>
            </a:r>
          </a:p>
        </p:txBody>
      </p:sp>
    </p:spTree>
    <p:extLst>
      <p:ext uri="{BB962C8B-B14F-4D97-AF65-F5344CB8AC3E}">
        <p14:creationId xmlns:p14="http://schemas.microsoft.com/office/powerpoint/2010/main" val="132666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8A0E-4CE2-D784-3C6D-B2D662C21C83}"/>
              </a:ext>
            </a:extLst>
          </p:cNvPr>
          <p:cNvSpPr>
            <a:spLocks noGrp="1"/>
          </p:cNvSpPr>
          <p:nvPr>
            <p:ph type="title"/>
          </p:nvPr>
        </p:nvSpPr>
        <p:spPr/>
        <p:txBody>
          <a:bodyPr/>
          <a:lstStyle/>
          <a:p>
            <a:r>
              <a:rPr lang="en-US"/>
              <a:t>Gender Affirming Surgery</a:t>
            </a:r>
          </a:p>
        </p:txBody>
      </p:sp>
      <p:sp>
        <p:nvSpPr>
          <p:cNvPr id="3" name="Content Placeholder 2">
            <a:extLst>
              <a:ext uri="{FF2B5EF4-FFF2-40B4-BE49-F238E27FC236}">
                <a16:creationId xmlns:a16="http://schemas.microsoft.com/office/drawing/2014/main" id="{686F3DB4-CA8E-C9D2-9017-620B2C53ABE6}"/>
              </a:ext>
            </a:extLst>
          </p:cNvPr>
          <p:cNvSpPr>
            <a:spLocks noGrp="1"/>
          </p:cNvSpPr>
          <p:nvPr>
            <p:ph idx="1"/>
          </p:nvPr>
        </p:nvSpPr>
        <p:spPr/>
        <p:txBody>
          <a:bodyPr vert="horz" lIns="91440" tIns="45720" rIns="91440" bIns="45720" rtlCol="0" anchor="t">
            <a:normAutofit/>
          </a:bodyPr>
          <a:lstStyle/>
          <a:p>
            <a:r>
              <a:rPr lang="en-US"/>
              <a:t>Assessment</a:t>
            </a:r>
          </a:p>
          <a:p>
            <a:pPr lvl="1"/>
            <a:r>
              <a:rPr lang="en-US"/>
              <a:t>Surgical assessment, preparation, and approval</a:t>
            </a:r>
          </a:p>
          <a:p>
            <a:pPr lvl="2"/>
            <a:r>
              <a:rPr lang="en-US"/>
              <a:t>WPATH Guidelines</a:t>
            </a:r>
          </a:p>
          <a:p>
            <a:pPr lvl="2"/>
            <a:r>
              <a:rPr lang="en-US"/>
              <a:t>Letters and time on GAHT varies by procedure</a:t>
            </a:r>
          </a:p>
          <a:p>
            <a:pPr lvl="1"/>
            <a:r>
              <a:rPr lang="en-US"/>
              <a:t>Insurance assessment, preparation, and approval</a:t>
            </a:r>
          </a:p>
          <a:p>
            <a:pPr lvl="2"/>
            <a:r>
              <a:rPr lang="en-US"/>
              <a:t>Varies by insurer</a:t>
            </a:r>
          </a:p>
          <a:p>
            <a:pPr lvl="1"/>
            <a:r>
              <a:rPr lang="en-US"/>
              <a:t>Availibility of surgeons </a:t>
            </a:r>
          </a:p>
          <a:p>
            <a:pPr lvl="2"/>
            <a:r>
              <a:rPr lang="en-US"/>
              <a:t>Varies by state</a:t>
            </a:r>
          </a:p>
          <a:p>
            <a:pPr lvl="1"/>
            <a:endParaRPr lang="en-US"/>
          </a:p>
        </p:txBody>
      </p:sp>
    </p:spTree>
    <p:extLst>
      <p:ext uri="{BB962C8B-B14F-4D97-AF65-F5344CB8AC3E}">
        <p14:creationId xmlns:p14="http://schemas.microsoft.com/office/powerpoint/2010/main" val="55573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1CCF-10DD-998A-46AA-2F7A1166F39A}"/>
              </a:ext>
            </a:extLst>
          </p:cNvPr>
          <p:cNvSpPr>
            <a:spLocks noGrp="1"/>
          </p:cNvSpPr>
          <p:nvPr>
            <p:ph type="title"/>
          </p:nvPr>
        </p:nvSpPr>
        <p:spPr/>
        <p:txBody>
          <a:bodyPr/>
          <a:lstStyle/>
          <a:p>
            <a:r>
              <a:rPr lang="en-US"/>
              <a:t>HIV and GAHT</a:t>
            </a:r>
          </a:p>
        </p:txBody>
      </p:sp>
      <p:pic>
        <p:nvPicPr>
          <p:cNvPr id="4" name="Picture 3" descr="A screenshot of a medical information&#10;&#10;Description automatically generated">
            <a:extLst>
              <a:ext uri="{FF2B5EF4-FFF2-40B4-BE49-F238E27FC236}">
                <a16:creationId xmlns:a16="http://schemas.microsoft.com/office/drawing/2014/main" id="{A31D4E4B-1CF3-81E5-1FFE-13AF1AD47574}"/>
              </a:ext>
            </a:extLst>
          </p:cNvPr>
          <p:cNvPicPr>
            <a:picLocks noChangeAspect="1"/>
          </p:cNvPicPr>
          <p:nvPr/>
        </p:nvPicPr>
        <p:blipFill>
          <a:blip r:embed="rId2"/>
          <a:stretch>
            <a:fillRect/>
          </a:stretch>
        </p:blipFill>
        <p:spPr>
          <a:xfrm>
            <a:off x="1725562" y="1262501"/>
            <a:ext cx="6024716" cy="4655620"/>
          </a:xfrm>
          <a:prstGeom prst="rect">
            <a:avLst/>
          </a:prstGeom>
        </p:spPr>
      </p:pic>
    </p:spTree>
    <p:extLst>
      <p:ext uri="{BB962C8B-B14F-4D97-AF65-F5344CB8AC3E}">
        <p14:creationId xmlns:p14="http://schemas.microsoft.com/office/powerpoint/2010/main" val="99685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a:t>AETC Program</a:t>
            </a:r>
          </a:p>
          <a:p>
            <a:r>
              <a:rPr lang="en-US" sz="2400" b="1"/>
              <a:t>National Centers and National HIV Curriculum</a:t>
            </a:r>
          </a:p>
          <a:p>
            <a:endParaRPr lang="en-US"/>
          </a:p>
          <a:p>
            <a:pPr marL="285750" indent="-285750">
              <a:buFont typeface="Arial" panose="020B0604020202020204" pitchFamily="34" charset="0"/>
              <a:buChar char="•"/>
            </a:pPr>
            <a:r>
              <a:rPr lang="en-US"/>
              <a:t>National Coordinating Resource Center serves as the central web based</a:t>
            </a:r>
          </a:p>
          <a:p>
            <a:r>
              <a:rPr lang="en-US"/>
              <a:t>repository for AETC Program training and capacity building resources; its</a:t>
            </a:r>
          </a:p>
          <a:p>
            <a:r>
              <a:rPr lang="en-US"/>
              <a:t>website includes a free virtual library with training and technical assistance</a:t>
            </a:r>
          </a:p>
          <a:p>
            <a:r>
              <a:rPr lang="en-US"/>
              <a:t>materials, a program directory, and a calendar of trainings and other events.</a:t>
            </a:r>
          </a:p>
          <a:p>
            <a:r>
              <a:rPr lang="en-US"/>
              <a:t>Learn more: https ://aidsetc.org </a:t>
            </a:r>
          </a:p>
          <a:p>
            <a:endParaRPr lang="en-US"/>
          </a:p>
          <a:p>
            <a:pPr marL="285750" indent="-285750">
              <a:buFont typeface="Arial" panose="020B0604020202020204" pitchFamily="34" charset="0"/>
              <a:buChar char="•"/>
            </a:pPr>
            <a:r>
              <a:rPr lang="en-US"/>
              <a:t>National Clinician Consultation Center provides free, peer to peer,</a:t>
            </a:r>
          </a:p>
          <a:p>
            <a:r>
              <a:rPr lang="en-US"/>
              <a:t>expert advice for health professionals on HIV prevention, care, and treatment</a:t>
            </a:r>
          </a:p>
          <a:p>
            <a:r>
              <a:rPr lang="en-US"/>
              <a:t>and related topics. Learn more: https ://nccc.ucsf.edu  </a:t>
            </a:r>
          </a:p>
          <a:p>
            <a:endParaRPr lang="en-US"/>
          </a:p>
          <a:p>
            <a:pPr marL="285750" indent="-285750">
              <a:buFont typeface="Arial" panose="020B0604020202020204" pitchFamily="34" charset="0"/>
              <a:buChar char="•"/>
            </a:pPr>
            <a:r>
              <a:rPr lang="en-US"/>
              <a:t>National HIV Curriculum provides ongoing, up to date HIV training and</a:t>
            </a:r>
          </a:p>
          <a:p>
            <a:r>
              <a:rPr lang="en-US"/>
              <a:t>information for health professionals through a free, web based curriculum;</a:t>
            </a:r>
          </a:p>
          <a:p>
            <a:r>
              <a:rPr lang="en-US"/>
              <a:t>also provides free CME credits, CNE contact hours, CE contact hours, and</a:t>
            </a:r>
          </a:p>
          <a:p>
            <a:r>
              <a:rPr lang="en-US"/>
              <a:t>maintenance of certification credits. Learn more: </a:t>
            </a:r>
            <a:r>
              <a:rPr lang="en-US">
                <a:hlinkClick r:id="rId2"/>
              </a:rPr>
              <a:t>www.hiv.uw.edu</a:t>
            </a:r>
            <a:r>
              <a:rPr lang="en-US"/>
              <a:t> </a:t>
            </a:r>
          </a:p>
        </p:txBody>
      </p:sp>
    </p:spTree>
    <p:extLst>
      <p:ext uri="{BB962C8B-B14F-4D97-AF65-F5344CB8AC3E}">
        <p14:creationId xmlns:p14="http://schemas.microsoft.com/office/powerpoint/2010/main" val="183299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a:t>I do not have any disclosures</a:t>
            </a:r>
            <a:endParaRPr lang="en-US" sz="1800" b="1"/>
          </a:p>
          <a:p>
            <a:r>
              <a:rPr lang="en-US" sz="180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a:p>
        </p:txBody>
      </p:sp>
    </p:spTree>
    <p:extLst>
      <p:ext uri="{BB962C8B-B14F-4D97-AF65-F5344CB8AC3E}">
        <p14:creationId xmlns:p14="http://schemas.microsoft.com/office/powerpoint/2010/main" val="128481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dirty="0"/>
              <a:t>Upon completion of this educational activity, you will be able to:</a:t>
            </a:r>
          </a:p>
          <a:p>
            <a:pPr marL="0" indent="0">
              <a:buClr>
                <a:srgbClr val="D6201A"/>
              </a:buClr>
            </a:pPr>
            <a:r>
              <a:rPr lang="en-US" dirty="0">
                <a:solidFill>
                  <a:srgbClr val="222222"/>
                </a:solidFill>
              </a:rPr>
              <a:t> Address patients using proper terminology, and appropriately course correct when errors are made</a:t>
            </a:r>
          </a:p>
          <a:p>
            <a:pPr marL="0" indent="0">
              <a:buClr>
                <a:srgbClr val="D6201A"/>
              </a:buClr>
            </a:pPr>
            <a:r>
              <a:rPr lang="en-US" dirty="0">
                <a:solidFill>
                  <a:srgbClr val="222222"/>
                </a:solidFill>
              </a:rPr>
              <a:t> Identify validated resources for management of trans- and gender non-conforming (TGNC) patients</a:t>
            </a:r>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t>What is the desired change/result in practice resulting from this educational intervention?</a:t>
            </a:r>
          </a:p>
        </p:txBody>
      </p:sp>
    </p:spTree>
    <p:extLst>
      <p:ext uri="{BB962C8B-B14F-4D97-AF65-F5344CB8AC3E}">
        <p14:creationId xmlns:p14="http://schemas.microsoft.com/office/powerpoint/2010/main" val="249126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D72-5E01-4557-AD00-2F28D15D1283}"/>
              </a:ext>
            </a:extLst>
          </p:cNvPr>
          <p:cNvSpPr>
            <a:spLocks noGrp="1"/>
          </p:cNvSpPr>
          <p:nvPr>
            <p:ph type="title"/>
          </p:nvPr>
        </p:nvSpPr>
        <p:spPr/>
        <p:txBody>
          <a:bodyPr/>
          <a:lstStyle/>
          <a:p>
            <a:r>
              <a:rPr lang="en-US"/>
              <a:t>Names, Pronouns, Terminology </a:t>
            </a:r>
          </a:p>
        </p:txBody>
      </p:sp>
      <p:pic>
        <p:nvPicPr>
          <p:cNvPr id="1026" name="Picture 2" descr="Survey Finds 25% of LGBTQ+ Youth Use Gender-Neutral Pronouns | Them">
            <a:extLst>
              <a:ext uri="{FF2B5EF4-FFF2-40B4-BE49-F238E27FC236}">
                <a16:creationId xmlns:a16="http://schemas.microsoft.com/office/drawing/2014/main" id="{841C7C52-250A-4C56-BF75-4C3C5B5A9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86" y="1415281"/>
            <a:ext cx="4126144" cy="2320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er Cafe">
            <a:extLst>
              <a:ext uri="{FF2B5EF4-FFF2-40B4-BE49-F238E27FC236}">
                <a16:creationId xmlns:a16="http://schemas.microsoft.com/office/drawing/2014/main" id="{5DE61690-E04F-48B2-98B1-B5C25DC1E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718" y="4036227"/>
            <a:ext cx="4167810" cy="25860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white text&#10;&#10;Description automatically generated">
            <a:extLst>
              <a:ext uri="{FF2B5EF4-FFF2-40B4-BE49-F238E27FC236}">
                <a16:creationId xmlns:a16="http://schemas.microsoft.com/office/drawing/2014/main" id="{03056799-AF64-E4E8-B86A-5ECA09125650}"/>
              </a:ext>
            </a:extLst>
          </p:cNvPr>
          <p:cNvPicPr>
            <a:picLocks noChangeAspect="1"/>
          </p:cNvPicPr>
          <p:nvPr/>
        </p:nvPicPr>
        <p:blipFill>
          <a:blip r:embed="rId4"/>
          <a:stretch>
            <a:fillRect/>
          </a:stretch>
        </p:blipFill>
        <p:spPr>
          <a:xfrm>
            <a:off x="5624667" y="1341208"/>
            <a:ext cx="3213304" cy="2590134"/>
          </a:xfrm>
          <a:prstGeom prst="rect">
            <a:avLst/>
          </a:prstGeom>
        </p:spPr>
      </p:pic>
    </p:spTree>
    <p:extLst>
      <p:ext uri="{BB962C8B-B14F-4D97-AF65-F5344CB8AC3E}">
        <p14:creationId xmlns:p14="http://schemas.microsoft.com/office/powerpoint/2010/main" val="25664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D72-5E01-4557-AD00-2F28D15D1283}"/>
              </a:ext>
            </a:extLst>
          </p:cNvPr>
          <p:cNvSpPr>
            <a:spLocks noGrp="1"/>
          </p:cNvSpPr>
          <p:nvPr>
            <p:ph type="title"/>
          </p:nvPr>
        </p:nvSpPr>
        <p:spPr/>
        <p:txBody>
          <a:bodyPr/>
          <a:lstStyle/>
          <a:p>
            <a:r>
              <a:rPr lang="en-US"/>
              <a:t>Service correction</a:t>
            </a:r>
          </a:p>
        </p:txBody>
      </p:sp>
      <p:sp>
        <p:nvSpPr>
          <p:cNvPr id="3" name="Content Placeholder 2">
            <a:extLst>
              <a:ext uri="{FF2B5EF4-FFF2-40B4-BE49-F238E27FC236}">
                <a16:creationId xmlns:a16="http://schemas.microsoft.com/office/drawing/2014/main" id="{2D663FAD-E478-0335-B0F1-B1F0D4F4A312}"/>
              </a:ext>
            </a:extLst>
          </p:cNvPr>
          <p:cNvSpPr>
            <a:spLocks noGrp="1"/>
          </p:cNvSpPr>
          <p:nvPr>
            <p:ph idx="1"/>
          </p:nvPr>
        </p:nvSpPr>
        <p:spPr/>
        <p:txBody>
          <a:bodyPr vert="horz" lIns="91440" tIns="45720" rIns="91440" bIns="45720" rtlCol="0" anchor="t">
            <a:normAutofit/>
          </a:bodyPr>
          <a:lstStyle/>
          <a:p>
            <a:r>
              <a:rPr lang="en-US"/>
              <a:t>Learn as much as you can</a:t>
            </a:r>
          </a:p>
          <a:p>
            <a:r>
              <a:rPr lang="en-US"/>
              <a:t>Know how to recover when you make a mistake</a:t>
            </a:r>
          </a:p>
          <a:p>
            <a:r>
              <a:rPr lang="en-US"/>
              <a:t>Move on with the visit and provide reassurance, as you would in any situation</a:t>
            </a:r>
          </a:p>
        </p:txBody>
      </p:sp>
    </p:spTree>
    <p:extLst>
      <p:ext uri="{BB962C8B-B14F-4D97-AF65-F5344CB8AC3E}">
        <p14:creationId xmlns:p14="http://schemas.microsoft.com/office/powerpoint/2010/main" val="89668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D72-5E01-4557-AD00-2F28D15D1283}"/>
              </a:ext>
            </a:extLst>
          </p:cNvPr>
          <p:cNvSpPr>
            <a:spLocks noGrp="1"/>
          </p:cNvSpPr>
          <p:nvPr>
            <p:ph type="title"/>
          </p:nvPr>
        </p:nvSpPr>
        <p:spPr/>
        <p:txBody>
          <a:bodyPr/>
          <a:lstStyle/>
          <a:p>
            <a:r>
              <a:rPr lang="en-US"/>
              <a:t>Data – TGNC Patients in the United States</a:t>
            </a:r>
          </a:p>
        </p:txBody>
      </p:sp>
      <p:sp>
        <p:nvSpPr>
          <p:cNvPr id="3" name="Content Placeholder 2">
            <a:extLst>
              <a:ext uri="{FF2B5EF4-FFF2-40B4-BE49-F238E27FC236}">
                <a16:creationId xmlns:a16="http://schemas.microsoft.com/office/drawing/2014/main" id="{73D2F12E-60D3-4505-B30D-0D9055D1D12B}"/>
              </a:ext>
            </a:extLst>
          </p:cNvPr>
          <p:cNvSpPr>
            <a:spLocks noGrp="1"/>
          </p:cNvSpPr>
          <p:nvPr>
            <p:ph idx="1"/>
          </p:nvPr>
        </p:nvSpPr>
        <p:spPr/>
        <p:txBody>
          <a:bodyPr vert="horz" lIns="91440" tIns="45720" rIns="91440" bIns="45720" rtlCol="0" anchor="t">
            <a:normAutofit/>
          </a:bodyPr>
          <a:lstStyle/>
          <a:p>
            <a:r>
              <a:rPr lang="en-US">
                <a:ea typeface="+mn-lt"/>
                <a:cs typeface="+mn-lt"/>
              </a:rPr>
              <a:t>1.6 million youth and adults identify as transgender in the United States (0.6% of the population)</a:t>
            </a:r>
          </a:p>
          <a:p>
            <a:r>
              <a:rPr lang="en-US">
                <a:ea typeface="+mn-lt"/>
                <a:cs typeface="+mn-lt"/>
              </a:rPr>
              <a:t>State-level estimates:</a:t>
            </a:r>
          </a:p>
          <a:p>
            <a:pPr lvl="1"/>
            <a:r>
              <a:rPr lang="en-US">
                <a:ea typeface="+mn-lt"/>
                <a:cs typeface="+mn-lt"/>
              </a:rPr>
              <a:t>Kentucky – 0.51% of the population, 17,700 individuals</a:t>
            </a:r>
          </a:p>
          <a:p>
            <a:endParaRPr lang="en-US">
              <a:ea typeface="+mn-lt"/>
              <a:cs typeface="+mn-lt"/>
            </a:endParaRPr>
          </a:p>
          <a:p>
            <a:r>
              <a:rPr lang="en-US">
                <a:ea typeface="+mn-lt"/>
                <a:cs typeface="+mn-lt"/>
                <a:hlinkClick r:id="rId2"/>
              </a:rPr>
              <a:t>How Many Adults and Youth Identify as Transgender in the United States? - Williams Institute (ucla.edu)</a:t>
            </a:r>
            <a:endParaRPr lang="en-US"/>
          </a:p>
        </p:txBody>
      </p:sp>
    </p:spTree>
    <p:extLst>
      <p:ext uri="{BB962C8B-B14F-4D97-AF65-F5344CB8AC3E}">
        <p14:creationId xmlns:p14="http://schemas.microsoft.com/office/powerpoint/2010/main" val="15861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D72-5E01-4557-AD00-2F28D15D1283}"/>
              </a:ext>
            </a:extLst>
          </p:cNvPr>
          <p:cNvSpPr>
            <a:spLocks noGrp="1"/>
          </p:cNvSpPr>
          <p:nvPr>
            <p:ph type="title"/>
          </p:nvPr>
        </p:nvSpPr>
        <p:spPr/>
        <p:txBody>
          <a:bodyPr/>
          <a:lstStyle/>
          <a:p>
            <a:r>
              <a:rPr lang="en-US"/>
              <a:t>Data – TGNC Patients in the United States</a:t>
            </a:r>
          </a:p>
        </p:txBody>
      </p:sp>
      <p:pic>
        <p:nvPicPr>
          <p:cNvPr id="4" name="Picture 3" descr="A group of women standing together&#10;&#10;Description automatically generated">
            <a:extLst>
              <a:ext uri="{FF2B5EF4-FFF2-40B4-BE49-F238E27FC236}">
                <a16:creationId xmlns:a16="http://schemas.microsoft.com/office/drawing/2014/main" id="{1D32CD5B-3A82-4EA4-0BBE-338AD01DDF7A}"/>
              </a:ext>
            </a:extLst>
          </p:cNvPr>
          <p:cNvPicPr>
            <a:picLocks noChangeAspect="1"/>
          </p:cNvPicPr>
          <p:nvPr/>
        </p:nvPicPr>
        <p:blipFill>
          <a:blip r:embed="rId2"/>
          <a:stretch>
            <a:fillRect/>
          </a:stretch>
        </p:blipFill>
        <p:spPr>
          <a:xfrm>
            <a:off x="942053" y="1710813"/>
            <a:ext cx="7416594" cy="3888043"/>
          </a:xfrm>
          <a:prstGeom prst="rect">
            <a:avLst/>
          </a:prstGeom>
        </p:spPr>
      </p:pic>
    </p:spTree>
    <p:extLst>
      <p:ext uri="{BB962C8B-B14F-4D97-AF65-F5344CB8AC3E}">
        <p14:creationId xmlns:p14="http://schemas.microsoft.com/office/powerpoint/2010/main" val="292134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BD72-5E01-4557-AD00-2F28D15D1283}"/>
              </a:ext>
            </a:extLst>
          </p:cNvPr>
          <p:cNvSpPr>
            <a:spLocks noGrp="1"/>
          </p:cNvSpPr>
          <p:nvPr>
            <p:ph type="title"/>
          </p:nvPr>
        </p:nvSpPr>
        <p:spPr/>
        <p:txBody>
          <a:bodyPr/>
          <a:lstStyle/>
          <a:p>
            <a:r>
              <a:rPr lang="en-US"/>
              <a:t>Data – TGNC Patients in the United States</a:t>
            </a:r>
          </a:p>
        </p:txBody>
      </p:sp>
      <p:pic>
        <p:nvPicPr>
          <p:cNvPr id="3" name="Picture 2" descr="A group of people standing together&#10;&#10;Description automatically generated">
            <a:extLst>
              <a:ext uri="{FF2B5EF4-FFF2-40B4-BE49-F238E27FC236}">
                <a16:creationId xmlns:a16="http://schemas.microsoft.com/office/drawing/2014/main" id="{9BDEA1DA-8454-A08B-839D-02E52DA97977}"/>
              </a:ext>
            </a:extLst>
          </p:cNvPr>
          <p:cNvPicPr>
            <a:picLocks noChangeAspect="1"/>
          </p:cNvPicPr>
          <p:nvPr/>
        </p:nvPicPr>
        <p:blipFill>
          <a:blip r:embed="rId2"/>
          <a:stretch>
            <a:fillRect/>
          </a:stretch>
        </p:blipFill>
        <p:spPr>
          <a:xfrm>
            <a:off x="886748" y="1777918"/>
            <a:ext cx="7370505" cy="3864446"/>
          </a:xfrm>
          <a:prstGeom prst="rect">
            <a:avLst/>
          </a:prstGeom>
        </p:spPr>
      </p:pic>
    </p:spTree>
    <p:extLst>
      <p:ext uri="{BB962C8B-B14F-4D97-AF65-F5344CB8AC3E}">
        <p14:creationId xmlns:p14="http://schemas.microsoft.com/office/powerpoint/2010/main" val="1872816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661bd68-91d7-413a-9236-892cdea936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B3967B71159C48807535AD404845D3" ma:contentTypeVersion="16" ma:contentTypeDescription="Create a new document." ma:contentTypeScope="" ma:versionID="0b047b51bd4ce4f984b296fb383074cd">
  <xsd:schema xmlns:xsd="http://www.w3.org/2001/XMLSchema" xmlns:xs="http://www.w3.org/2001/XMLSchema" xmlns:p="http://schemas.microsoft.com/office/2006/metadata/properties" xmlns:ns3="5661bd68-91d7-413a-9236-892cdea936d6" xmlns:ns4="851590d9-cba4-459a-b434-389629fc4743" targetNamespace="http://schemas.microsoft.com/office/2006/metadata/properties" ma:root="true" ma:fieldsID="2c12851ee3d4a762a4b59cebd8661a6a" ns3:_="" ns4:_="">
    <xsd:import namespace="5661bd68-91d7-413a-9236-892cdea936d6"/>
    <xsd:import namespace="851590d9-cba4-459a-b434-389629fc47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1bd68-91d7-413a-9236-892cdea93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590d9-cba4-459a-b434-389629fc4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343FF-224E-4D8A-97CB-2811C061F13F}">
  <ds:schemaRefs>
    <ds:schemaRef ds:uri="http://schemas.microsoft.com/sharepoint/v3/contenttype/forms"/>
  </ds:schemaRefs>
</ds:datastoreItem>
</file>

<file path=customXml/itemProps2.xml><?xml version="1.0" encoding="utf-8"?>
<ds:datastoreItem xmlns:ds="http://schemas.openxmlformats.org/officeDocument/2006/customXml" ds:itemID="{DC7319EE-532B-4990-B69F-573CFE6F372E}">
  <ds:schemaRefs>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851590d9-cba4-459a-b434-389629fc4743"/>
    <ds:schemaRef ds:uri="http://schemas.microsoft.com/office/infopath/2007/PartnerControls"/>
    <ds:schemaRef ds:uri="5661bd68-91d7-413a-9236-892cdea936d6"/>
    <ds:schemaRef ds:uri="http://purl.org/dc/elements/1.1/"/>
  </ds:schemaRefs>
</ds:datastoreItem>
</file>

<file path=customXml/itemProps3.xml><?xml version="1.0" encoding="utf-8"?>
<ds:datastoreItem xmlns:ds="http://schemas.openxmlformats.org/officeDocument/2006/customXml" ds:itemID="{EEB56D73-E02D-407D-8B46-F55A62BA7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1bd68-91d7-413a-9236-892cdea936d6"/>
    <ds:schemaRef ds:uri="851590d9-cba4-459a-b434-389629fc4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0</TotalTime>
  <Words>772</Words>
  <Application>Microsoft Office PowerPoint</Application>
  <PresentationFormat>On-screen Show (4:3)</PresentationFormat>
  <Paragraphs>93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ITC Avant Garde Std Bk</vt:lpstr>
      <vt:lpstr>ITC Avant Garde Std Bk Cn</vt:lpstr>
      <vt:lpstr>Wingdings</vt:lpstr>
      <vt:lpstr>AETC-2016_V4</vt:lpstr>
      <vt:lpstr>Care of Trans &amp; Gender Non-Conforming Patients with HIV</vt:lpstr>
      <vt:lpstr>PowerPoint Presentation</vt:lpstr>
      <vt:lpstr>PowerPoint Presentation</vt:lpstr>
      <vt:lpstr>PowerPoint Presentation</vt:lpstr>
      <vt:lpstr>Names, Pronouns, Terminology </vt:lpstr>
      <vt:lpstr>Service correction</vt:lpstr>
      <vt:lpstr>Data – TGNC Patients in the United States</vt:lpstr>
      <vt:lpstr>Data – TGNC Patients in the United States</vt:lpstr>
      <vt:lpstr>Data – TGNC Patients in the United States</vt:lpstr>
      <vt:lpstr>Resources</vt:lpstr>
      <vt:lpstr>Approach to Management</vt:lpstr>
      <vt:lpstr>Approach to Management</vt:lpstr>
      <vt:lpstr>Gender Affirming Hormone Therapy</vt:lpstr>
      <vt:lpstr>Gender Affirming Hormone Therapy</vt:lpstr>
      <vt:lpstr>Gender Affirming Hormone Therapy</vt:lpstr>
      <vt:lpstr>Gender Affirming Surgery</vt:lpstr>
      <vt:lpstr>HIV and GAHT</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3</cp:revision>
  <dcterms:created xsi:type="dcterms:W3CDTF">2020-01-28T20:12:38Z</dcterms:created>
  <dcterms:modified xsi:type="dcterms:W3CDTF">2024-01-12T21:39:20Z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0x0101000DB3967B71159C48807535AD404845D3</vt:lpwstr>
  </property>
</Properties>
</file>