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56"/>
  </p:notesMasterIdLst>
  <p:sldIdLst>
    <p:sldId id="256" r:id="rId2"/>
    <p:sldId id="261" r:id="rId3"/>
    <p:sldId id="262" r:id="rId4"/>
    <p:sldId id="264" r:id="rId5"/>
    <p:sldId id="265" r:id="rId6"/>
    <p:sldId id="266" r:id="rId7"/>
    <p:sldId id="268" r:id="rId8"/>
    <p:sldId id="269" r:id="rId9"/>
    <p:sldId id="310" r:id="rId10"/>
    <p:sldId id="270" r:id="rId11"/>
    <p:sldId id="317" r:id="rId12"/>
    <p:sldId id="345" r:id="rId13"/>
    <p:sldId id="347" r:id="rId14"/>
    <p:sldId id="354" r:id="rId15"/>
    <p:sldId id="353" r:id="rId16"/>
    <p:sldId id="355" r:id="rId17"/>
    <p:sldId id="320" r:id="rId18"/>
    <p:sldId id="348" r:id="rId19"/>
    <p:sldId id="344" r:id="rId20"/>
    <p:sldId id="346" r:id="rId21"/>
    <p:sldId id="351" r:id="rId22"/>
    <p:sldId id="350" r:id="rId23"/>
    <p:sldId id="349" r:id="rId24"/>
    <p:sldId id="352" r:id="rId25"/>
    <p:sldId id="312" r:id="rId26"/>
    <p:sldId id="313" r:id="rId27"/>
    <p:sldId id="274" r:id="rId28"/>
    <p:sldId id="275" r:id="rId29"/>
    <p:sldId id="276" r:id="rId30"/>
    <p:sldId id="280" r:id="rId31"/>
    <p:sldId id="281" r:id="rId32"/>
    <p:sldId id="282" r:id="rId33"/>
    <p:sldId id="284" r:id="rId34"/>
    <p:sldId id="285" r:id="rId35"/>
    <p:sldId id="293" r:id="rId36"/>
    <p:sldId id="294" r:id="rId37"/>
    <p:sldId id="286" r:id="rId38"/>
    <p:sldId id="356" r:id="rId39"/>
    <p:sldId id="358" r:id="rId40"/>
    <p:sldId id="359" r:id="rId41"/>
    <p:sldId id="357" r:id="rId42"/>
    <p:sldId id="267" r:id="rId43"/>
    <p:sldId id="298" r:id="rId44"/>
    <p:sldId id="299" r:id="rId45"/>
    <p:sldId id="302" r:id="rId46"/>
    <p:sldId id="301" r:id="rId47"/>
    <p:sldId id="300" r:id="rId48"/>
    <p:sldId id="304" r:id="rId49"/>
    <p:sldId id="362" r:id="rId50"/>
    <p:sldId id="305" r:id="rId51"/>
    <p:sldId id="360" r:id="rId52"/>
    <p:sldId id="361" r:id="rId53"/>
    <p:sldId id="263" r:id="rId54"/>
    <p:sldId id="309" r:id="rId5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5pPr>
    <a:lvl6pPr marL="2286000" algn="l" defTabSz="914400" rtl="0" eaLnBrk="1" latinLnBrk="0" hangingPunct="1">
      <a:defRPr kern="1200">
        <a:solidFill>
          <a:schemeClr val="tx1"/>
        </a:solidFill>
        <a:latin typeface="Garamond" panose="02020404030301010803" pitchFamily="18" charset="0"/>
        <a:ea typeface="+mn-ea"/>
        <a:cs typeface="+mn-cs"/>
      </a:defRPr>
    </a:lvl6pPr>
    <a:lvl7pPr marL="2743200" algn="l" defTabSz="914400" rtl="0" eaLnBrk="1" latinLnBrk="0" hangingPunct="1">
      <a:defRPr kern="1200">
        <a:solidFill>
          <a:schemeClr val="tx1"/>
        </a:solidFill>
        <a:latin typeface="Garamond" panose="02020404030301010803" pitchFamily="18" charset="0"/>
        <a:ea typeface="+mn-ea"/>
        <a:cs typeface="+mn-cs"/>
      </a:defRPr>
    </a:lvl7pPr>
    <a:lvl8pPr marL="3200400" algn="l" defTabSz="914400" rtl="0" eaLnBrk="1" latinLnBrk="0" hangingPunct="1">
      <a:defRPr kern="1200">
        <a:solidFill>
          <a:schemeClr val="tx1"/>
        </a:solidFill>
        <a:latin typeface="Garamond" panose="02020404030301010803" pitchFamily="18" charset="0"/>
        <a:ea typeface="+mn-ea"/>
        <a:cs typeface="+mn-cs"/>
      </a:defRPr>
    </a:lvl8pPr>
    <a:lvl9pPr marL="3657600" algn="l" defTabSz="914400" rtl="0" eaLnBrk="1" latinLnBrk="0" hangingPunct="1">
      <a:defRPr kern="1200">
        <a:solidFill>
          <a:schemeClr val="tx1"/>
        </a:solidFill>
        <a:latin typeface="Garamond" panose="020204040303010108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598" autoAdjust="0"/>
  </p:normalViewPr>
  <p:slideViewPr>
    <p:cSldViewPr>
      <p:cViewPr varScale="1">
        <p:scale>
          <a:sx n="72" d="100"/>
          <a:sy n="72" d="100"/>
        </p:scale>
        <p:origin x="205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85C613-EA83-A609-6FA8-64B129989F4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6067965D-656B-7FAC-3CD1-E17D427F1D5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9FC376A-4A27-432F-B27C-EDFC296DE080}" type="datetimeFigureOut">
              <a:rPr lang="en-US"/>
              <a:pPr>
                <a:defRPr/>
              </a:pPr>
              <a:t>1/12/2024</a:t>
            </a:fld>
            <a:endParaRPr lang="en-US"/>
          </a:p>
        </p:txBody>
      </p:sp>
      <p:sp>
        <p:nvSpPr>
          <p:cNvPr id="4" name="Slide Image Placeholder 3">
            <a:extLst>
              <a:ext uri="{FF2B5EF4-FFF2-40B4-BE49-F238E27FC236}">
                <a16:creationId xmlns:a16="http://schemas.microsoft.com/office/drawing/2014/main" id="{CC7AA9AA-DF99-A197-171A-274A467864A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DFDEDA4-A3C6-89DB-645F-A852FEE305C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5409D5C-8D84-2C71-4609-ACEC8E0CCB7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737D5F51-C0B9-B3FC-B6D3-9A1E68ACB40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2A4AE29-C913-47D6-BAFF-C552D1CB89F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6FC1A6D-A77B-B34F-F688-9F23A4DFE1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06B32B9F-BD40-DED5-59C4-D71C00EFE9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From “New World”/Columbus  vs spread due to urbanization/social upheaval – debated.  Sebastian Brandt’s 1496 woodcut  “Syphilis is being inflicted upon the wicked. The Emperor Maximilian I receives the crown.”  He associated syphilis with blasphemy. </a:t>
            </a:r>
          </a:p>
        </p:txBody>
      </p:sp>
      <p:sp>
        <p:nvSpPr>
          <p:cNvPr id="6148" name="Slide Number Placeholder 3">
            <a:extLst>
              <a:ext uri="{FF2B5EF4-FFF2-40B4-BE49-F238E27FC236}">
                <a16:creationId xmlns:a16="http://schemas.microsoft.com/office/drawing/2014/main" id="{81CB2A52-3E65-664D-EA6B-C5C07BEAAD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7F1C0192-DEE7-4803-BD87-A98CBC2E847E}" type="slidenum">
              <a:rPr lang="en-US" altLang="en-US" smtClean="0"/>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0D3FF86-F86F-6760-7A6E-6FAEBD6B1F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C5F31BCB-61AD-5E2C-7727-70EDDEBD4A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2021, the highest rate of reported primary and secondary syphilis cases per 100,000 persons was among non-Hispanic American Indian or Alaska Native persons (46.7), followed by non-Hispanic Black or African American persons (41.9).</a:t>
            </a:r>
          </a:p>
          <a:p>
            <a:endParaRPr lang="en-US" altLang="en-US"/>
          </a:p>
          <a:p>
            <a:r>
              <a:rPr lang="en-US" altLang="en-US"/>
              <a:t>During 2020 to 2021, the greatest increase in rate of reported primary and secondary syphilis cases per 100,000 persons was among non-Hispanic American Indian or Alaska Native persons (26.8 to 46.7; 74.3% increase). Non-Hispanic American Indian or Alaska Native persons also had the greatest five-year increase in rate of reported primary and secondary syphilis (11.0 to 46.7; 324.5% increase from 2017).</a:t>
            </a:r>
          </a:p>
          <a:p>
            <a:endParaRPr lang="en-US" altLang="en-US"/>
          </a:p>
          <a:p>
            <a:r>
              <a:rPr lang="en-US" altLang="en-US"/>
              <a:t>There were no decreases in the rate of reported primary and secondary syphilis cases per 100,000 persons among any race/ethnicity group during 2020 to 2021. There were also no decreases in the rate of reported primary and secondary syphilis among any race/ethnicity group during 2017 to 2021.</a:t>
            </a:r>
          </a:p>
          <a:p>
            <a:endParaRPr lang="en-US" altLang="en-US"/>
          </a:p>
        </p:txBody>
      </p:sp>
      <p:sp>
        <p:nvSpPr>
          <p:cNvPr id="28676" name="Slide Number Placeholder 3">
            <a:extLst>
              <a:ext uri="{FF2B5EF4-FFF2-40B4-BE49-F238E27FC236}">
                <a16:creationId xmlns:a16="http://schemas.microsoft.com/office/drawing/2014/main" id="{657A8CC1-F67A-63C6-495E-B4442C436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F616CBC6-BB5F-4C6A-A15B-E634ED0ABD88}" type="slidenum">
              <a:rPr lang="en-US" altLang="en-US" smtClean="0"/>
              <a:pPr/>
              <a:t>15</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2D7E013-BFA6-11EB-3233-1E4A40FC3E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9D2F97D0-79F4-4E9B-503F-6BEF4F39E2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During 2012 to 2021, a plurality (44.3%) of primary and secondary syphilis cases among gay, bisexual, and other men who have sex with men (MSM) were among persons reported as HIV negative.</a:t>
            </a:r>
          </a:p>
          <a:p>
            <a:endParaRPr lang="en-US" altLang="en-US"/>
          </a:p>
          <a:p>
            <a:r>
              <a:rPr lang="en-US" altLang="en-US"/>
              <a:t>During 2020 to 2021, the number of cases among MSM who were reported as HIV negative increased 7.4% (from 8,441 in 2020 to 9,068 in 2021), the number who were reported as HIV positive increased 2.6% (from 7,161 in 2020 to 7,345 in 2021), and the number who were reported with unknown HIV status increased 19.0% (from 2,366 in 2020 to 2,816 in 2021).</a:t>
            </a:r>
          </a:p>
          <a:p>
            <a:endParaRPr lang="en-US" altLang="en-US"/>
          </a:p>
          <a:p>
            <a:r>
              <a:rPr lang="en-US" altLang="en-US"/>
              <a:t>During 2012 to 2021, the number of cases among MSM who were reported as HIV negative increased 158.3% (from 3,510 in 2012 to 9,068 in 2021), the number who were reported as HIV positive increased 66.3% (from 4,416 in 2012 to 7,345 in 2021), and the number who were reported with unknown HIV status increased 53.6% (from 1,833 in 2012 to 2,816 in 2021).</a:t>
            </a:r>
          </a:p>
          <a:p>
            <a:endParaRPr lang="en-US" altLang="en-US"/>
          </a:p>
          <a:p>
            <a:r>
              <a:rPr lang="en-US" altLang="en-US"/>
              <a:t>Since 2015, the number of primary and secondary syphilis cases among MSM who are HIV negative has surpassed the number of cases among those who are HIV positive.</a:t>
            </a:r>
          </a:p>
          <a:p>
            <a:endParaRPr lang="en-US" altLang="en-US"/>
          </a:p>
        </p:txBody>
      </p:sp>
      <p:sp>
        <p:nvSpPr>
          <p:cNvPr id="31748" name="Slide Number Placeholder 3">
            <a:extLst>
              <a:ext uri="{FF2B5EF4-FFF2-40B4-BE49-F238E27FC236}">
                <a16:creationId xmlns:a16="http://schemas.microsoft.com/office/drawing/2014/main" id="{0D212BCB-AA5D-7A40-E412-3B164FE46D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110A9A7A-6125-4376-91B5-92232142DC48}" type="slidenum">
              <a:rPr lang="en-US" altLang="en-US" smtClean="0"/>
              <a:pPr/>
              <a:t>17</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BA6F5939-1669-400C-550D-B37A7BDC0C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8F35834B-5737-83F4-ED60-DA7ED0968F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Among gay, bisexual, and other men who have sex with men (MSM) attending participating STD clinics in the STD Surveillance Network, the portion diagnosed with primary and secondary syphilis was higher for those that were HIV positive compared with those not known to be HIV positive (11.6% versus 4.8%). The pattern was similar for urogenital gonorrhea, with the proportion of testing positive higher among HIV-positive MSM compared with MSM not known to be HIV positive (12.4% versus 8.0%); however, the proportion testing positive for urogenital chlamydia was similar (6.1% among HIV-positive MSM and 5.7% among MSM not known to be HIV positive).</a:t>
            </a:r>
          </a:p>
          <a:p>
            <a:endParaRPr lang="en-US" altLang="en-US"/>
          </a:p>
        </p:txBody>
      </p:sp>
      <p:sp>
        <p:nvSpPr>
          <p:cNvPr id="33796" name="Slide Number Placeholder 3">
            <a:extLst>
              <a:ext uri="{FF2B5EF4-FFF2-40B4-BE49-F238E27FC236}">
                <a16:creationId xmlns:a16="http://schemas.microsoft.com/office/drawing/2014/main" id="{E2DABCE8-FC4E-EE7D-2C7D-3C01656FCD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C6340E12-F5D4-4446-9462-B9A40AA60976}" type="slidenum">
              <a:rPr lang="en-US" altLang="en-US" smtClean="0"/>
              <a:pPr/>
              <a:t>18</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F4B4D860-873B-6B95-6F01-7F0DFECCE4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3C20E676-1AA2-7347-10A4-30444266DD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2020 to 2021, the primary and secondary syphilis rate among women increased 55.3% (from 4.7 to 7.3 per 100,000) and the rate among men increased 22.9% (from 20.5 to 25.2 per 100,000).</a:t>
            </a:r>
          </a:p>
          <a:p>
            <a:endParaRPr lang="en-US" altLang="en-US"/>
          </a:p>
          <a:p>
            <a:r>
              <a:rPr lang="en-US" altLang="en-US"/>
              <a:t>Over the last five years, the primary and secondary syphilis rate among women increased 217.4% (from 2.3 to 7.3 per 100,000) and the rate among men increased 50.0% (from 16.8 to 25.2 per 100,000). Over the last 10 years, the primary and secondary syphilis rate among women increased 711.1% (from 0.9 to 7.3 per 100,000) and the rate among men increased 173.9% (from 9.2 to 25.2 per 100,000).</a:t>
            </a:r>
          </a:p>
          <a:p>
            <a:endParaRPr lang="en-US" altLang="en-US"/>
          </a:p>
        </p:txBody>
      </p:sp>
      <p:sp>
        <p:nvSpPr>
          <p:cNvPr id="36868" name="Slide Number Placeholder 3">
            <a:extLst>
              <a:ext uri="{FF2B5EF4-FFF2-40B4-BE49-F238E27FC236}">
                <a16:creationId xmlns:a16="http://schemas.microsoft.com/office/drawing/2014/main" id="{D6AFE57B-BC4D-56DC-87F4-6A75344308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423773DF-26B1-4C17-BC29-9912F5F28E83}" type="slidenum">
              <a:rPr lang="en-US" altLang="en-US" smtClean="0"/>
              <a:pPr/>
              <a:t>20</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56B1CE0E-4D63-6B22-399E-D6908581F0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837D2C38-6637-AB71-F8E8-AEB4A30F00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Although the male-to-female rate ratio for primary and secondary syphilis increased from 1990 to 2013, the rate ratio is now declining due to the increasing rate of syphilis among women. During 2017 to 2021, the rate of primary and secondary syphilis among women more than doubled (2.3 per 100,000 in 2017 to 7.3 per 100,000 in 2021).</a:t>
            </a:r>
          </a:p>
          <a:p>
            <a:endParaRPr lang="en-US" altLang="en-US"/>
          </a:p>
        </p:txBody>
      </p:sp>
      <p:sp>
        <p:nvSpPr>
          <p:cNvPr id="38916" name="Slide Number Placeholder 3">
            <a:extLst>
              <a:ext uri="{FF2B5EF4-FFF2-40B4-BE49-F238E27FC236}">
                <a16:creationId xmlns:a16="http://schemas.microsoft.com/office/drawing/2014/main" id="{F4352878-564F-0C5A-8BAB-97F6A8C7D4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BB5C2DDE-2178-4DC5-9AED-45E547C800E2}" type="slidenum">
              <a:rPr lang="en-US" altLang="en-US" smtClean="0"/>
              <a:pPr/>
              <a:t>21</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27AF1D30-9155-09A9-9B7C-DF856C6A2B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F106D13B-0A9E-53B2-D1AD-254AF85E6D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2021, there were a total of 2,855 cases of congenital syphilis reported for a rate of 77.9 per 100,000 live births.</a:t>
            </a:r>
          </a:p>
          <a:p>
            <a:endParaRPr lang="en-US" altLang="en-US"/>
          </a:p>
          <a:p>
            <a:r>
              <a:rPr lang="en-US" altLang="en-US"/>
              <a:t>During 2020 to 2021, the number of cases of congenital syphilis increased 32.4% (2,157 to 2,855 cases), concurrent with a 52.3% increase (10.7 to 16.3 per 100,000) in the rate of primary and secondary syphilis among women aged 15 to 44 years.</a:t>
            </a:r>
          </a:p>
          <a:p>
            <a:endParaRPr lang="en-US" altLang="en-US"/>
          </a:p>
          <a:p>
            <a:r>
              <a:rPr lang="en-US" altLang="en-US"/>
              <a:t>During 2012 to 2021, the number of cases of congenital syphilis increased 754.8% (334 to 2,855 cases), concurrent with a 676.2% increase (2.1 to 16.3 per 100,000) in the rate of primary and secondary syphilis among women aged 15 to 44 years.</a:t>
            </a:r>
          </a:p>
          <a:p>
            <a:endParaRPr lang="en-US" altLang="en-US"/>
          </a:p>
        </p:txBody>
      </p:sp>
      <p:sp>
        <p:nvSpPr>
          <p:cNvPr id="40964" name="Slide Number Placeholder 3">
            <a:extLst>
              <a:ext uri="{FF2B5EF4-FFF2-40B4-BE49-F238E27FC236}">
                <a16:creationId xmlns:a16="http://schemas.microsoft.com/office/drawing/2014/main" id="{1FB8F317-FF20-1E12-B5F9-550D8FCFDE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C9F1285B-B36A-4E5E-A852-58C609A8AA7A}" type="slidenum">
              <a:rPr lang="en-US" altLang="en-US" smtClean="0"/>
              <a:pPr/>
              <a:t>22</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A593C4CD-905F-E9C8-A05A-B50D0397DB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974D5478-3A57-E226-6C7A-4AECFE68B6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2021, there were a total of 2,855 cases of congenital syphilis reported among states and the District of Columbia (DC) for a rate of 77.9 per 100,000 live births. Including data from US territories, there were a total of 2,865 cases of congenital syphilis reported for a rate of 77.7 per 100,000 live births.</a:t>
            </a:r>
          </a:p>
          <a:p>
            <a:endParaRPr lang="en-US" altLang="en-US"/>
          </a:p>
          <a:p>
            <a:r>
              <a:rPr lang="en-US" altLang="en-US"/>
              <a:t>In 2012, seven states (13.0% of areas with available data) had a rate of reported congenital syphilis greater than or equal to 16 cases per 100,000 live births. This increased to 41 states, DC, and two US territories (80.0% of areas with available data) in 2021.</a:t>
            </a:r>
          </a:p>
          <a:p>
            <a:endParaRPr lang="en-US" altLang="en-US"/>
          </a:p>
        </p:txBody>
      </p:sp>
      <p:sp>
        <p:nvSpPr>
          <p:cNvPr id="43012" name="Slide Number Placeholder 3">
            <a:extLst>
              <a:ext uri="{FF2B5EF4-FFF2-40B4-BE49-F238E27FC236}">
                <a16:creationId xmlns:a16="http://schemas.microsoft.com/office/drawing/2014/main" id="{5593EF53-5823-615E-A76F-6D9B49F229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836E90FF-3DC0-483D-807B-52D518CAD44A}" type="slidenum">
              <a:rPr lang="en-US" altLang="en-US" smtClean="0"/>
              <a:pPr/>
              <a:t>23</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24AC275A-64F0-1172-1D16-EF26413F2F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EF737129-F665-2878-96A1-C8B84AC972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2021, there were a total of 2,855 cases of congenital syphilis reported for a rate of 77.9 per 100,000 live births.</a:t>
            </a:r>
          </a:p>
          <a:p>
            <a:endParaRPr lang="en-US" altLang="en-US"/>
          </a:p>
          <a:p>
            <a:r>
              <a:rPr lang="en-US" altLang="en-US"/>
              <a:t>In 2021, rates of congenital syphilis were highest among mothers who were non-Hispanic American Indian or Alaska Native (384.5 per 100,000 live births), followed by mothers who were non-Hispanic Native Hawaiian or other Pacific Islander (192.1 per 100,000 live births) and mothers who were non-Hispanic Black or African American (169.2 per 100,000 live births). The greatest number of reported cases was among mothers who were non-Hispanic Black or African American (885 cases), followed by mothers who were Hispanic or Latino and of any race(s) (851 cases) and mothers who were non-Hispanic White (782 cases).</a:t>
            </a:r>
          </a:p>
          <a:p>
            <a:endParaRPr lang="en-US" altLang="en-US"/>
          </a:p>
          <a:p>
            <a:endParaRPr lang="en-US" altLang="en-US"/>
          </a:p>
        </p:txBody>
      </p:sp>
      <p:sp>
        <p:nvSpPr>
          <p:cNvPr id="45060" name="Slide Number Placeholder 3">
            <a:extLst>
              <a:ext uri="{FF2B5EF4-FFF2-40B4-BE49-F238E27FC236}">
                <a16:creationId xmlns:a16="http://schemas.microsoft.com/office/drawing/2014/main" id="{DE490B41-4B59-E11D-2172-81319DEFFB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7368C36-A9BB-499D-A298-41A2CC72DE29}" type="slidenum">
              <a:rPr lang="en-US" altLang="en-US" smtClean="0"/>
              <a:pPr/>
              <a:t>24</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C582CBF9-2C02-BD86-E5AF-ADFB3733CF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6EA660F4-192A-03C2-4A2D-D1DF3A3D7E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Open Sans" panose="020B0606030504020204" pitchFamily="34" charset="0"/>
              </a:rPr>
              <a:t>Increased case counts seen in late-2020 and in 2021 may reflect an increase in service utilization as health care clinics re-opened and people sought care when available. Increases in diagnosed and reported cases could also reflect higher disease transmission. For example, due to reduced access to care, those with an STD may have had their infections longer, providing more opportunities to transmit infection to their sexual partners. Additionally, following the initial shelter-in-place orders, sexual behaviors like the frequency of new sex partners may have changed, causing STDs to spread in sexual networks.</a:t>
            </a:r>
            <a:endParaRPr lang="en-US" altLang="en-US"/>
          </a:p>
          <a:p>
            <a:endParaRPr lang="en-US" altLang="en-US"/>
          </a:p>
        </p:txBody>
      </p:sp>
      <p:sp>
        <p:nvSpPr>
          <p:cNvPr id="48132" name="Slide Number Placeholder 3">
            <a:extLst>
              <a:ext uri="{FF2B5EF4-FFF2-40B4-BE49-F238E27FC236}">
                <a16:creationId xmlns:a16="http://schemas.microsoft.com/office/drawing/2014/main" id="{FEAE1B19-BA54-BE5F-5143-06350E5029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01EE31C-964D-48BC-8EB3-B205F99701B1}" type="slidenum">
              <a:rPr lang="en-US" altLang="en-US" smtClean="0"/>
              <a:pPr/>
              <a:t>26</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6A573A0-5488-7368-6BBD-37F464701E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2D86AEAD-BE2E-224B-95C1-8FFF9DA8ED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smooth base with raised and firm borders. “Got stuck in my zipper.”</a:t>
            </a:r>
          </a:p>
        </p:txBody>
      </p:sp>
      <p:sp>
        <p:nvSpPr>
          <p:cNvPr id="52228" name="Slide Number Placeholder 3">
            <a:extLst>
              <a:ext uri="{FF2B5EF4-FFF2-40B4-BE49-F238E27FC236}">
                <a16:creationId xmlns:a16="http://schemas.microsoft.com/office/drawing/2014/main" id="{1493523D-B6B5-B130-0EF3-A5CD57F17C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D43BBFF-1F0C-4F1D-AFAA-1C1E0FFA19D0}" type="slidenum">
              <a:rPr lang="en-US" altLang="en-US" smtClean="0"/>
              <a:pPr/>
              <a:t>29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FCDEADD-383C-0B46-9CAC-E39E7EE9F5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61A9BD5F-5B78-8FEE-F210-68D82E23DE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30757934-D211-107B-CA1A-78F38C934D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266A7DC9-AE4A-48AB-BADB-2A916DF27BFF}" type="slidenum">
              <a:rPr lang="en-US" altLang="en-US" smtClean="0"/>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6A7CE9B-B5C9-B42F-63D8-44C5113456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F2CFFEDF-F899-2087-D528-596105455A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z="2000"/>
              <a:t>asymmetrical paraparesis, hyperreflexia, Babinski’s sign, sphincter disturbances, spastic neurogenic bladder</a:t>
            </a:r>
          </a:p>
          <a:p>
            <a:pPr eaLnBrk="1" hangingPunct="1">
              <a:spcBef>
                <a:spcPct val="0"/>
              </a:spcBef>
            </a:pPr>
            <a:endParaRPr lang="en-US" altLang="en-US"/>
          </a:p>
        </p:txBody>
      </p:sp>
      <p:sp>
        <p:nvSpPr>
          <p:cNvPr id="56324" name="Slide Number Placeholder 3">
            <a:extLst>
              <a:ext uri="{FF2B5EF4-FFF2-40B4-BE49-F238E27FC236}">
                <a16:creationId xmlns:a16="http://schemas.microsoft.com/office/drawing/2014/main" id="{E5962AD2-29F1-CEC5-2DF1-905D430ECB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7163F93C-8CE5-4031-A63A-A6E169E90DCB}" type="slidenum">
              <a:rPr lang="en-US" altLang="en-US" smtClean="0"/>
              <a:pPr/>
              <a:t>32</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DF604EE1-8EBA-BD6B-2372-EADE6EB0A5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B9C1C4B0-11F4-A948-D8E3-0A82976B27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¼ untreated early syphilis have T pallidium in CSF,  Some strain more likely to cause NS&gt;  </a:t>
            </a:r>
          </a:p>
          <a:p>
            <a:pPr eaLnBrk="1" hangingPunct="1">
              <a:lnSpc>
                <a:spcPct val="90000"/>
              </a:lnSpc>
            </a:pPr>
            <a:r>
              <a:rPr lang="en-US" altLang="en-US" sz="2000" b="1"/>
              <a:t>Argyll Robertson pupil</a:t>
            </a:r>
          </a:p>
          <a:p>
            <a:pPr lvl="1" eaLnBrk="1" hangingPunct="1">
              <a:lnSpc>
                <a:spcPct val="90000"/>
              </a:lnSpc>
            </a:pPr>
            <a:r>
              <a:rPr lang="en-US" altLang="en-US" sz="1800"/>
              <a:t>Small, irregular pupil</a:t>
            </a:r>
          </a:p>
          <a:p>
            <a:pPr lvl="1" eaLnBrk="1" hangingPunct="1">
              <a:lnSpc>
                <a:spcPct val="90000"/>
              </a:lnSpc>
            </a:pPr>
            <a:r>
              <a:rPr lang="en-US" altLang="en-US" sz="1800"/>
              <a:t>Accommodates to near vision </a:t>
            </a:r>
          </a:p>
          <a:p>
            <a:pPr lvl="1" eaLnBrk="1" hangingPunct="1">
              <a:lnSpc>
                <a:spcPct val="90000"/>
              </a:lnSpc>
            </a:pPr>
            <a:r>
              <a:rPr lang="en-US" altLang="en-US" sz="1800"/>
              <a:t>Not react to light or painful stimuli</a:t>
            </a:r>
          </a:p>
          <a:p>
            <a:endParaRPr lang="en-US" altLang="en-US"/>
          </a:p>
        </p:txBody>
      </p:sp>
      <p:sp>
        <p:nvSpPr>
          <p:cNvPr id="62468" name="Slide Number Placeholder 3">
            <a:extLst>
              <a:ext uri="{FF2B5EF4-FFF2-40B4-BE49-F238E27FC236}">
                <a16:creationId xmlns:a16="http://schemas.microsoft.com/office/drawing/2014/main" id="{298CF41D-FA7A-CA10-63F1-0EFFFB6BF0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4A3EC197-0826-4CC8-ACB6-7A619DCC0CAE}" type="slidenum">
              <a:rPr lang="en-US" altLang="en-US" smtClean="0"/>
              <a:pPr/>
              <a:t>37</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C1BA2D3-2A14-8DCD-9EBF-84097341D9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A2B3A583-3B24-541B-9A0D-F22739779B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Increases risk of NS 3-6x</a:t>
            </a:r>
          </a:p>
        </p:txBody>
      </p:sp>
      <p:sp>
        <p:nvSpPr>
          <p:cNvPr id="64516" name="Slide Number Placeholder 3">
            <a:extLst>
              <a:ext uri="{FF2B5EF4-FFF2-40B4-BE49-F238E27FC236}">
                <a16:creationId xmlns:a16="http://schemas.microsoft.com/office/drawing/2014/main" id="{36F8160A-CD61-619D-6815-E96780F996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4D8768E6-D6A5-4E4E-BD0A-A6191D0A733F}" type="slidenum">
              <a:rPr lang="en-US" altLang="en-US" smtClean="0"/>
              <a:pPr/>
              <a:t>38</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96BB5CB4-46A4-5E6C-9F3C-4E44707E8E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E548745C-7329-7AD0-25A4-94EF52CC17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Cognitive impairment – worse with HIV , depression (lower education) – not impacted by drug use. </a:t>
            </a:r>
          </a:p>
        </p:txBody>
      </p:sp>
      <p:sp>
        <p:nvSpPr>
          <p:cNvPr id="66564" name="Slide Number Placeholder 3">
            <a:extLst>
              <a:ext uri="{FF2B5EF4-FFF2-40B4-BE49-F238E27FC236}">
                <a16:creationId xmlns:a16="http://schemas.microsoft.com/office/drawing/2014/main" id="{9B7C7889-ED1F-BD88-1319-5003BEC32B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25D3FA60-1AF2-4B96-A668-3A702F27C95C}" type="slidenum">
              <a:rPr lang="en-US" altLang="en-US" smtClean="0"/>
              <a:pPr/>
              <a:t>39</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D83F2DFD-68B8-D9AD-4B8B-DAF3560DFE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910FB18D-867E-13BD-DDA0-F390124FB3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a:extLst>
              <a:ext uri="{FF2B5EF4-FFF2-40B4-BE49-F238E27FC236}">
                <a16:creationId xmlns:a16="http://schemas.microsoft.com/office/drawing/2014/main" id="{401E4322-035D-E34B-9650-3818F210D7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9124391C-2477-43D1-8604-C8BFDDC85B76}" type="slidenum">
              <a:rPr lang="en-US" altLang="en-US" smtClean="0"/>
              <a:pPr/>
              <a:t>42</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01C8360C-D9AA-53F4-EBB9-95BA1D101D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7580DD17-56FA-467D-6613-0B5CDB45A4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Therapeutic levels ~ 3 weeks with single IM dose. </a:t>
            </a:r>
          </a:p>
        </p:txBody>
      </p:sp>
      <p:sp>
        <p:nvSpPr>
          <p:cNvPr id="77828" name="Slide Number Placeholder 3">
            <a:extLst>
              <a:ext uri="{FF2B5EF4-FFF2-40B4-BE49-F238E27FC236}">
                <a16:creationId xmlns:a16="http://schemas.microsoft.com/office/drawing/2014/main" id="{95ECF1E6-F097-38FB-35DD-30561C8915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A1C434D7-4D59-4EF4-9DE7-B0FD15BE489F}" type="slidenum">
              <a:rPr lang="en-US" altLang="en-US" smtClean="0"/>
              <a:pPr/>
              <a:t>48</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98FDCF98-A9E1-85FB-C9FF-F6D355A4F9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D997DB01-8924-3EBD-2672-13D92A5DEF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Anonymous from 1920s</a:t>
            </a:r>
          </a:p>
        </p:txBody>
      </p:sp>
      <p:sp>
        <p:nvSpPr>
          <p:cNvPr id="83972" name="Slide Number Placeholder 3">
            <a:extLst>
              <a:ext uri="{FF2B5EF4-FFF2-40B4-BE49-F238E27FC236}">
                <a16:creationId xmlns:a16="http://schemas.microsoft.com/office/drawing/2014/main" id="{9BB0C78B-AFEF-7220-350F-DDCAB5291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6A9DD74-2B8C-49A0-B749-F462F1E1CA39}" type="slidenum">
              <a:rPr lang="en-US" altLang="en-US" smtClean="0"/>
              <a:pPr/>
              <a:t>53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D8404BD-83B1-889D-7FC8-AA74DD8133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2C97D25-260C-B26F-1F10-5DAB559E71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from the mould Penicillium notatum in 1928. Staph not grow</a:t>
            </a:r>
          </a:p>
        </p:txBody>
      </p:sp>
      <p:sp>
        <p:nvSpPr>
          <p:cNvPr id="10244" name="Slide Number Placeholder 3">
            <a:extLst>
              <a:ext uri="{FF2B5EF4-FFF2-40B4-BE49-F238E27FC236}">
                <a16:creationId xmlns:a16="http://schemas.microsoft.com/office/drawing/2014/main" id="{436FBCCA-88E2-8B9F-ABEB-F278E9FCC1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9788E2D4-CC99-45BB-A8FF-E98C84431A33}" type="slidenum">
              <a:rPr lang="en-US" altLang="en-US" smtClean="0"/>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C352E93-FE92-5751-8F33-BAB5DB7739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1933F664-6D6C-AE4A-F1F4-61052E9D38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Led to 1979 Belmont Report, the establishment of National Human Investigation Board, and requirement for Institutional Review Boards. Guatemala – 1946-1948 USPHS inoculated vulnerable people to evaluate prophylactic treatment. </a:t>
            </a:r>
          </a:p>
        </p:txBody>
      </p:sp>
      <p:sp>
        <p:nvSpPr>
          <p:cNvPr id="12292" name="Slide Number Placeholder 3">
            <a:extLst>
              <a:ext uri="{FF2B5EF4-FFF2-40B4-BE49-F238E27FC236}">
                <a16:creationId xmlns:a16="http://schemas.microsoft.com/office/drawing/2014/main" id="{D7CA8F5C-B932-BF5D-44B2-B6B429E8FE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BA5FDE7E-EB0E-4864-B95F-C559A7F8F56F}" type="slidenum">
              <a:rPr lang="en-US" altLang="en-US" smtClean="0"/>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65BB6015-4259-DC59-EC6A-79EFCE96F6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39083849-C394-4655-BFB8-61A85CE08D89}" type="slidenum">
              <a:rPr lang="en-US" altLang="en-US" smtClean="0"/>
              <a:pPr/>
              <a:t>9</a:t>
            </a:fld>
            <a:endParaRPr lang="en-US" altLang="en-US"/>
          </a:p>
        </p:txBody>
      </p:sp>
      <p:sp>
        <p:nvSpPr>
          <p:cNvPr id="17411" name="Rectangle 2">
            <a:extLst>
              <a:ext uri="{FF2B5EF4-FFF2-40B4-BE49-F238E27FC236}">
                <a16:creationId xmlns:a16="http://schemas.microsoft.com/office/drawing/2014/main" id="{32B236F8-03E2-EF8C-9B27-624F722E4B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a:extLst>
              <a:ext uri="{FF2B5EF4-FFF2-40B4-BE49-F238E27FC236}">
                <a16:creationId xmlns:a16="http://schemas.microsoft.com/office/drawing/2014/main" id="{0F6E7E93-2D67-6630-3584-30E7D07157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5913284-8952-5ED3-E7BF-B522596A88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00C7E129-2858-2A37-06CE-DEAD729060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“GSOH” – good sense of humor</a:t>
            </a:r>
          </a:p>
        </p:txBody>
      </p:sp>
      <p:sp>
        <p:nvSpPr>
          <p:cNvPr id="19460" name="Slide Number Placeholder 3">
            <a:extLst>
              <a:ext uri="{FF2B5EF4-FFF2-40B4-BE49-F238E27FC236}">
                <a16:creationId xmlns:a16="http://schemas.microsoft.com/office/drawing/2014/main" id="{DDE44CCF-D2B1-AEE1-1E1C-084BFBE35A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E1A94C96-6421-459D-B6F5-BB7605DA8468}" type="slidenum">
              <a:rPr lang="en-US" altLang="en-US" smtClean="0"/>
              <a:pPr/>
              <a:t>10</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3AF9368-22C4-7DC0-DBA1-0D738605E2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D94A0E9-A995-135B-9609-1320EF9119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1941, and syphilis was made a nationally notifiable condition in 1944. Rates of total syphilis include syphilis of all stages, including congenital syphilis. Steep declines in case rates in the 1940s and 1950s likely reflect expanded use of penicillin to treat infection.</a:t>
            </a:r>
          </a:p>
          <a:p>
            <a:endParaRPr lang="en-US" altLang="en-US"/>
          </a:p>
          <a:p>
            <a:r>
              <a:rPr lang="en-US" altLang="en-US"/>
              <a:t>In 2021, a total of 176,713 cases of syphilis were reported in the United States. During 2020 to 2021, the rate of reported total syphilis increased 31.7% </a:t>
            </a:r>
          </a:p>
          <a:p>
            <a:pPr eaLnBrk="1" hangingPunct="1">
              <a:lnSpc>
                <a:spcPct val="80000"/>
              </a:lnSpc>
            </a:pPr>
            <a:r>
              <a:rPr lang="en-US" altLang="en-US" sz="2800"/>
              <a:t>Disproportionate number in men who have sex with men from mid-1960s - 1980s</a:t>
            </a:r>
          </a:p>
          <a:p>
            <a:pPr lvl="1" eaLnBrk="1" hangingPunct="1">
              <a:lnSpc>
                <a:spcPct val="80000"/>
              </a:lnSpc>
            </a:pPr>
            <a:r>
              <a:rPr lang="en-US" altLang="en-US" sz="2400"/>
              <a:t>Adoption of safer sex practices -  AIDS epidemic</a:t>
            </a:r>
          </a:p>
          <a:p>
            <a:pPr lvl="1" eaLnBrk="1" hangingPunct="1">
              <a:lnSpc>
                <a:spcPct val="80000"/>
              </a:lnSpc>
            </a:pPr>
            <a:r>
              <a:rPr lang="en-US" altLang="en-US" sz="2400"/>
              <a:t>Increase in new cases occurring among heterosexuals</a:t>
            </a:r>
          </a:p>
          <a:p>
            <a:pPr lvl="2" eaLnBrk="1" hangingPunct="1">
              <a:lnSpc>
                <a:spcPct val="80000"/>
              </a:lnSpc>
            </a:pPr>
            <a:r>
              <a:rPr lang="en-US" altLang="en-US" sz="2000"/>
              <a:t>Exchange of sex for drugs</a:t>
            </a:r>
          </a:p>
          <a:p>
            <a:pPr lvl="3" eaLnBrk="1" hangingPunct="1">
              <a:lnSpc>
                <a:spcPct val="80000"/>
              </a:lnSpc>
            </a:pPr>
            <a:r>
              <a:rPr lang="en-US" altLang="en-US" sz="1600"/>
              <a:t>Drug use</a:t>
            </a:r>
          </a:p>
          <a:p>
            <a:pPr lvl="2" eaLnBrk="1" hangingPunct="1">
              <a:lnSpc>
                <a:spcPct val="80000"/>
              </a:lnSpc>
            </a:pPr>
            <a:r>
              <a:rPr lang="en-US" altLang="en-US" sz="2000"/>
              <a:t>Concomitant infection with HIV</a:t>
            </a:r>
          </a:p>
          <a:p>
            <a:endParaRPr lang="en-US" altLang="en-US"/>
          </a:p>
        </p:txBody>
      </p:sp>
      <p:sp>
        <p:nvSpPr>
          <p:cNvPr id="21508" name="Slide Number Placeholder 3">
            <a:extLst>
              <a:ext uri="{FF2B5EF4-FFF2-40B4-BE49-F238E27FC236}">
                <a16:creationId xmlns:a16="http://schemas.microsoft.com/office/drawing/2014/main" id="{148D2BFB-959A-5DED-36E3-CE1132B734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779E5091-DE1C-410D-83AF-316687762C33}" type="slidenum">
              <a:rPr lang="en-US" altLang="en-US" smtClean="0"/>
              <a:pPr/>
              <a:t>11</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F337E68-D8CA-6EE0-0FCD-6B4D069769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CC1BA7F2-6D32-6843-1C24-842EF359D9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2021, 176,713 total cases of syphilis, 51,830 cases of early non-primary non-secondary syphilis, and 53,767 cases of primary and secondary syphilis were reported in the United States. During 2020 to 2021, the total rate of syphilis increased 31.7% (40.4 to 53.2 per 100,000), the rate of early non-primary non-secondary syphilis increased 20.0% (13.0 to 15.6 per 100,000), and the rate of primary and secondary syphilis increased 28.6% (12.6 to 16.2 per 100,000).</a:t>
            </a:r>
          </a:p>
        </p:txBody>
      </p:sp>
      <p:sp>
        <p:nvSpPr>
          <p:cNvPr id="23556" name="Slide Number Placeholder 3">
            <a:extLst>
              <a:ext uri="{FF2B5EF4-FFF2-40B4-BE49-F238E27FC236}">
                <a16:creationId xmlns:a16="http://schemas.microsoft.com/office/drawing/2014/main" id="{43689894-64C5-DF27-F178-BBAA4067EE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3D3A6802-24CC-4819-9A7D-2874C69431C8}" type="slidenum">
              <a:rPr lang="en-US" altLang="en-US" smtClean="0"/>
              <a:pPr/>
              <a:t>12</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60E4D35-A5D9-5420-4BD9-5078604798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7DD1C1B-52D2-AF1D-D9CF-BBA2D01754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2021, the rate of reported primary and secondary syphilis was higher among men (25.2 per 100,000) compared to women (7.3 per 100,000).</a:t>
            </a:r>
          </a:p>
          <a:p>
            <a:endParaRPr lang="en-US" altLang="en-US"/>
          </a:p>
          <a:p>
            <a:r>
              <a:rPr lang="en-US" altLang="en-US"/>
              <a:t>Among men, those aged 25 to 29 years had the highest rate of reported cases of primary and secondary syphilis (68.1 per 100,000), followed by men aged 30 to 34 years (67.7 per 100,000) and men aged 35 to 39 years (51.3 per 100,000). Among women, those aged 25 to 29 years also had the highest rate of reported cases of primary and secondary syphilis (22.3 per 100,000), followed by women aged 20 to 24 years (19.5 per 100,000) and women aged 30 to 34 years (18.9 per 100,000).</a:t>
            </a:r>
          </a:p>
          <a:p>
            <a:endParaRPr lang="en-US" altLang="en-US"/>
          </a:p>
        </p:txBody>
      </p:sp>
      <p:sp>
        <p:nvSpPr>
          <p:cNvPr id="26628" name="Slide Number Placeholder 3">
            <a:extLst>
              <a:ext uri="{FF2B5EF4-FFF2-40B4-BE49-F238E27FC236}">
                <a16:creationId xmlns:a16="http://schemas.microsoft.com/office/drawing/2014/main" id="{A325EA32-AA97-46FF-2CE9-9D41790B73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FFD073FA-8ACA-49E4-BEA2-0292613D3C55}" type="slidenum">
              <a:rPr lang="en-US" altLang="en-US" smtClean="0"/>
              <a:pPr/>
              <a:t>14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0DB108E-FB17-63B4-5845-545D088D3C36}"/>
              </a:ext>
            </a:extLst>
          </p:cNvPr>
          <p:cNvGrpSpPr>
            <a:grpSpLocks/>
          </p:cNvGrpSpPr>
          <p:nvPr/>
        </p:nvGrpSpPr>
        <p:grpSpPr bwMode="auto">
          <a:xfrm>
            <a:off x="0" y="0"/>
            <a:ext cx="9140825" cy="6850063"/>
            <a:chOff x="0" y="0"/>
            <a:chExt cx="5758" cy="4315"/>
          </a:xfrm>
        </p:grpSpPr>
        <p:grpSp>
          <p:nvGrpSpPr>
            <p:cNvPr id="3" name="Group 3">
              <a:extLst>
                <a:ext uri="{FF2B5EF4-FFF2-40B4-BE49-F238E27FC236}">
                  <a16:creationId xmlns:a16="http://schemas.microsoft.com/office/drawing/2014/main" id="{ACBB5CF7-8395-5E66-43E3-C398D63DCA82}"/>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426DB998-7786-2791-D799-A628C3CEE430}"/>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p>
            </p:txBody>
          </p:sp>
          <p:sp>
            <p:nvSpPr>
              <p:cNvPr id="7" name="Freeform 5">
                <a:extLst>
                  <a:ext uri="{FF2B5EF4-FFF2-40B4-BE49-F238E27FC236}">
                    <a16:creationId xmlns:a16="http://schemas.microsoft.com/office/drawing/2014/main" id="{1F0FDC29-90A4-8AD1-F61D-87C5377903C0}"/>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p>
            </p:txBody>
          </p:sp>
          <p:sp>
            <p:nvSpPr>
              <p:cNvPr id="8" name="Freeform 6">
                <a:extLst>
                  <a:ext uri="{FF2B5EF4-FFF2-40B4-BE49-F238E27FC236}">
                    <a16:creationId xmlns:a16="http://schemas.microsoft.com/office/drawing/2014/main" id="{95C412D6-7779-4B6E-65E3-313F6393745D}"/>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p>
            </p:txBody>
          </p:sp>
          <p:sp>
            <p:nvSpPr>
              <p:cNvPr id="9" name="Freeform 7">
                <a:extLst>
                  <a:ext uri="{FF2B5EF4-FFF2-40B4-BE49-F238E27FC236}">
                    <a16:creationId xmlns:a16="http://schemas.microsoft.com/office/drawing/2014/main" id="{8E732AA2-8B18-7F9E-1DD9-BFE73B5A4A8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5D0CFEE4-A5DC-156E-3760-8E81EE52F9CB}"/>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p>
            </p:txBody>
          </p:sp>
        </p:grpSp>
        <p:sp>
          <p:nvSpPr>
            <p:cNvPr id="4" name="Freeform 9">
              <a:extLst>
                <a:ext uri="{FF2B5EF4-FFF2-40B4-BE49-F238E27FC236}">
                  <a16:creationId xmlns:a16="http://schemas.microsoft.com/office/drawing/2014/main" id="{1051E6BD-449C-A222-A060-008ADB018F06}"/>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5" name="Freeform 10">
              <a:extLst>
                <a:ext uri="{FF2B5EF4-FFF2-40B4-BE49-F238E27FC236}">
                  <a16:creationId xmlns:a16="http://schemas.microsoft.com/office/drawing/2014/main" id="{345D3643-D25A-DC20-F93B-B7CD31E1743C}"/>
                </a:ext>
              </a:extLst>
            </p:cNvPr>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729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9729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11" name="Rectangle 13">
            <a:extLst>
              <a:ext uri="{FF2B5EF4-FFF2-40B4-BE49-F238E27FC236}">
                <a16:creationId xmlns:a16="http://schemas.microsoft.com/office/drawing/2014/main" id="{D5A2E8EC-F02B-B3A4-C6D1-923380D7F1AB}"/>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en-US"/>
          </a:p>
        </p:txBody>
      </p:sp>
      <p:sp>
        <p:nvSpPr>
          <p:cNvPr id="12" name="Rectangle 14">
            <a:extLst>
              <a:ext uri="{FF2B5EF4-FFF2-40B4-BE49-F238E27FC236}">
                <a16:creationId xmlns:a16="http://schemas.microsoft.com/office/drawing/2014/main" id="{B3B4BFC9-0FC4-BE48-621C-8B0F292AA38D}"/>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en-US"/>
          </a:p>
        </p:txBody>
      </p:sp>
      <p:sp>
        <p:nvSpPr>
          <p:cNvPr id="13" name="Rectangle 15">
            <a:extLst>
              <a:ext uri="{FF2B5EF4-FFF2-40B4-BE49-F238E27FC236}">
                <a16:creationId xmlns:a16="http://schemas.microsoft.com/office/drawing/2014/main" id="{FC26CFE5-6C6B-5DB6-D714-4DBC6D821C18}"/>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88043543-EDFE-44B5-820A-25323B4E6FD6}" type="slidenum">
              <a:rPr lang="en-US" altLang="en-US"/>
              <a:pPr>
                <a:defRPr/>
              </a:pPr>
              <a:t>‹#›</a:t>
            </a:fld>
            <a:endParaRPr lang="en-US" altLang="en-US"/>
          </a:p>
        </p:txBody>
      </p:sp>
    </p:spTree>
    <p:extLst>
      <p:ext uri="{BB962C8B-B14F-4D97-AF65-F5344CB8AC3E}">
        <p14:creationId xmlns:p14="http://schemas.microsoft.com/office/powerpoint/2010/main" val="759065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410EFBDD-C3A8-56D8-B52B-75C0175826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C90635D8-1BFC-470E-0057-36EDC98A74EA}"/>
              </a:ext>
            </a:extLst>
          </p:cNvPr>
          <p:cNvSpPr>
            <a:spLocks noGrp="1" noChangeArrowheads="1"/>
          </p:cNvSpPr>
          <p:nvPr>
            <p:ph type="sldNum" sz="quarter" idx="11"/>
          </p:nvPr>
        </p:nvSpPr>
        <p:spPr>
          <a:ln/>
        </p:spPr>
        <p:txBody>
          <a:bodyPr/>
          <a:lstStyle>
            <a:lvl1pPr>
              <a:defRPr/>
            </a:lvl1pPr>
          </a:lstStyle>
          <a:p>
            <a:pPr>
              <a:defRPr/>
            </a:pPr>
            <a:fld id="{204C5AEB-0D9F-45B4-B2B4-6A5FFA099442}" type="slidenum">
              <a:rPr lang="en-US" altLang="en-US"/>
              <a:pPr>
                <a:defRPr/>
              </a:pPr>
              <a:t>‹#›</a:t>
            </a:fld>
            <a:endParaRPr lang="en-US" altLang="en-US"/>
          </a:p>
        </p:txBody>
      </p:sp>
      <p:sp>
        <p:nvSpPr>
          <p:cNvPr id="6" name="Rectangle 14">
            <a:extLst>
              <a:ext uri="{FF2B5EF4-FFF2-40B4-BE49-F238E27FC236}">
                <a16:creationId xmlns:a16="http://schemas.microsoft.com/office/drawing/2014/main" id="{1772A552-56E9-991F-026D-6CCBD5109DE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9449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C6531B0-9511-93D8-B240-104A5D47E5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08AAD754-44C7-C035-FD5A-2124A7F428D9}"/>
              </a:ext>
            </a:extLst>
          </p:cNvPr>
          <p:cNvSpPr>
            <a:spLocks noGrp="1" noChangeArrowheads="1"/>
          </p:cNvSpPr>
          <p:nvPr>
            <p:ph type="sldNum" sz="quarter" idx="11"/>
          </p:nvPr>
        </p:nvSpPr>
        <p:spPr>
          <a:ln/>
        </p:spPr>
        <p:txBody>
          <a:bodyPr/>
          <a:lstStyle>
            <a:lvl1pPr>
              <a:defRPr/>
            </a:lvl1pPr>
          </a:lstStyle>
          <a:p>
            <a:pPr>
              <a:defRPr/>
            </a:pPr>
            <a:fld id="{91E41236-735D-45A2-84AA-8E5CD623DC67}" type="slidenum">
              <a:rPr lang="en-US" altLang="en-US"/>
              <a:pPr>
                <a:defRPr/>
              </a:pPr>
              <a:t>‹#›</a:t>
            </a:fld>
            <a:endParaRPr lang="en-US" altLang="en-US"/>
          </a:p>
        </p:txBody>
      </p:sp>
      <p:sp>
        <p:nvSpPr>
          <p:cNvPr id="6" name="Rectangle 14">
            <a:extLst>
              <a:ext uri="{FF2B5EF4-FFF2-40B4-BE49-F238E27FC236}">
                <a16:creationId xmlns:a16="http://schemas.microsoft.com/office/drawing/2014/main" id="{2EFC4BEC-64B8-19BA-1DBA-2B9FB9E8FFA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236869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2">
            <a:extLst>
              <a:ext uri="{FF2B5EF4-FFF2-40B4-BE49-F238E27FC236}">
                <a16:creationId xmlns:a16="http://schemas.microsoft.com/office/drawing/2014/main" id="{A6C25FA6-E200-3AA9-C4C9-CD43ACE2F16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9B1F7A66-9689-3429-CC1C-F55DC17A9FF0}"/>
              </a:ext>
            </a:extLst>
          </p:cNvPr>
          <p:cNvSpPr>
            <a:spLocks noGrp="1" noChangeArrowheads="1"/>
          </p:cNvSpPr>
          <p:nvPr>
            <p:ph type="sldNum" sz="quarter" idx="11"/>
          </p:nvPr>
        </p:nvSpPr>
        <p:spPr>
          <a:ln/>
        </p:spPr>
        <p:txBody>
          <a:bodyPr/>
          <a:lstStyle>
            <a:lvl1pPr>
              <a:defRPr/>
            </a:lvl1pPr>
          </a:lstStyle>
          <a:p>
            <a:pPr>
              <a:defRPr/>
            </a:pPr>
            <a:fld id="{8393293C-B472-4EC7-B7B2-8329C293A87C}" type="slidenum">
              <a:rPr lang="en-US" altLang="en-US"/>
              <a:pPr>
                <a:defRPr/>
              </a:pPr>
              <a:t>‹#›</a:t>
            </a:fld>
            <a:endParaRPr lang="en-US" altLang="en-US"/>
          </a:p>
        </p:txBody>
      </p:sp>
      <p:sp>
        <p:nvSpPr>
          <p:cNvPr id="7" name="Rectangle 14">
            <a:extLst>
              <a:ext uri="{FF2B5EF4-FFF2-40B4-BE49-F238E27FC236}">
                <a16:creationId xmlns:a16="http://schemas.microsoft.com/office/drawing/2014/main" id="{B20D5C19-25A1-F197-F35A-1902419BC3C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334898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234A508E-2672-866D-DA1F-C3E8FE88B5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1B1C84E1-208B-0205-0C53-F3FFB23A2FDE}"/>
              </a:ext>
            </a:extLst>
          </p:cNvPr>
          <p:cNvSpPr>
            <a:spLocks noGrp="1" noChangeArrowheads="1"/>
          </p:cNvSpPr>
          <p:nvPr>
            <p:ph type="sldNum" sz="quarter" idx="11"/>
          </p:nvPr>
        </p:nvSpPr>
        <p:spPr>
          <a:ln/>
        </p:spPr>
        <p:txBody>
          <a:bodyPr/>
          <a:lstStyle>
            <a:lvl1pPr>
              <a:defRPr/>
            </a:lvl1pPr>
          </a:lstStyle>
          <a:p>
            <a:pPr>
              <a:defRPr/>
            </a:pPr>
            <a:fld id="{F5DA5062-272C-468B-80B0-1C6ED2986523}" type="slidenum">
              <a:rPr lang="en-US" altLang="en-US"/>
              <a:pPr>
                <a:defRPr/>
              </a:pPr>
              <a:t>‹#›</a:t>
            </a:fld>
            <a:endParaRPr lang="en-US" altLang="en-US"/>
          </a:p>
        </p:txBody>
      </p:sp>
      <p:sp>
        <p:nvSpPr>
          <p:cNvPr id="7" name="Rectangle 14">
            <a:extLst>
              <a:ext uri="{FF2B5EF4-FFF2-40B4-BE49-F238E27FC236}">
                <a16:creationId xmlns:a16="http://schemas.microsoft.com/office/drawing/2014/main" id="{56B3AE1C-6BB0-D47E-DD6A-1236C1C2DB4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9610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49E812EB-A214-8F90-C4FA-63DF312593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2C2B7BD6-9889-B554-8E6B-28E279C3483D}"/>
              </a:ext>
            </a:extLst>
          </p:cNvPr>
          <p:cNvSpPr>
            <a:spLocks noGrp="1" noChangeArrowheads="1"/>
          </p:cNvSpPr>
          <p:nvPr>
            <p:ph type="sldNum" sz="quarter" idx="11"/>
          </p:nvPr>
        </p:nvSpPr>
        <p:spPr>
          <a:ln/>
        </p:spPr>
        <p:txBody>
          <a:bodyPr/>
          <a:lstStyle>
            <a:lvl1pPr>
              <a:defRPr/>
            </a:lvl1pPr>
          </a:lstStyle>
          <a:p>
            <a:pPr>
              <a:defRPr/>
            </a:pPr>
            <a:fld id="{49C1258E-E985-4089-843A-93E2C631CB62}" type="slidenum">
              <a:rPr lang="en-US" altLang="en-US"/>
              <a:pPr>
                <a:defRPr/>
              </a:pPr>
              <a:t>‹#›</a:t>
            </a:fld>
            <a:endParaRPr lang="en-US" altLang="en-US"/>
          </a:p>
        </p:txBody>
      </p:sp>
      <p:sp>
        <p:nvSpPr>
          <p:cNvPr id="6" name="Rectangle 14">
            <a:extLst>
              <a:ext uri="{FF2B5EF4-FFF2-40B4-BE49-F238E27FC236}">
                <a16:creationId xmlns:a16="http://schemas.microsoft.com/office/drawing/2014/main" id="{CFF53B1C-8CEE-5A1F-B834-2744642F179F}"/>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73806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AF53D154-83E7-7CB0-37CB-556340D715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86AAA945-D387-6F02-EE26-A224EAE53101}"/>
              </a:ext>
            </a:extLst>
          </p:cNvPr>
          <p:cNvSpPr>
            <a:spLocks noGrp="1" noChangeArrowheads="1"/>
          </p:cNvSpPr>
          <p:nvPr>
            <p:ph type="sldNum" sz="quarter" idx="11"/>
          </p:nvPr>
        </p:nvSpPr>
        <p:spPr>
          <a:ln/>
        </p:spPr>
        <p:txBody>
          <a:bodyPr/>
          <a:lstStyle>
            <a:lvl1pPr>
              <a:defRPr/>
            </a:lvl1pPr>
          </a:lstStyle>
          <a:p>
            <a:pPr>
              <a:defRPr/>
            </a:pPr>
            <a:fld id="{2186D806-794A-495E-A552-2006B8FBAFB6}" type="slidenum">
              <a:rPr lang="en-US" altLang="en-US"/>
              <a:pPr>
                <a:defRPr/>
              </a:pPr>
              <a:t>‹#›</a:t>
            </a:fld>
            <a:endParaRPr lang="en-US" altLang="en-US"/>
          </a:p>
        </p:txBody>
      </p:sp>
      <p:sp>
        <p:nvSpPr>
          <p:cNvPr id="6" name="Rectangle 14">
            <a:extLst>
              <a:ext uri="{FF2B5EF4-FFF2-40B4-BE49-F238E27FC236}">
                <a16:creationId xmlns:a16="http://schemas.microsoft.com/office/drawing/2014/main" id="{05A4D4C7-31D4-3A4D-8A81-EB5380D187F8}"/>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18245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F0955991-CD8C-C350-C7FD-97657C18FD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A37D5838-D69A-8349-E2D9-30BA44669A76}"/>
              </a:ext>
            </a:extLst>
          </p:cNvPr>
          <p:cNvSpPr>
            <a:spLocks noGrp="1" noChangeArrowheads="1"/>
          </p:cNvSpPr>
          <p:nvPr>
            <p:ph type="sldNum" sz="quarter" idx="11"/>
          </p:nvPr>
        </p:nvSpPr>
        <p:spPr>
          <a:ln/>
        </p:spPr>
        <p:txBody>
          <a:bodyPr/>
          <a:lstStyle>
            <a:lvl1pPr>
              <a:defRPr/>
            </a:lvl1pPr>
          </a:lstStyle>
          <a:p>
            <a:pPr>
              <a:defRPr/>
            </a:pPr>
            <a:fld id="{FD35B934-CAFF-4C08-8127-562F34F4A108}" type="slidenum">
              <a:rPr lang="en-US" altLang="en-US"/>
              <a:pPr>
                <a:defRPr/>
              </a:pPr>
              <a:t>‹#›</a:t>
            </a:fld>
            <a:endParaRPr lang="en-US" altLang="en-US"/>
          </a:p>
        </p:txBody>
      </p:sp>
      <p:sp>
        <p:nvSpPr>
          <p:cNvPr id="7" name="Rectangle 14">
            <a:extLst>
              <a:ext uri="{FF2B5EF4-FFF2-40B4-BE49-F238E27FC236}">
                <a16:creationId xmlns:a16="http://schemas.microsoft.com/office/drawing/2014/main" id="{516E0D0C-44F0-1020-8B58-883DC1A73D5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82499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17A0BDA1-0B74-38DC-32DA-C9793C040D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a:extLst>
              <a:ext uri="{FF2B5EF4-FFF2-40B4-BE49-F238E27FC236}">
                <a16:creationId xmlns:a16="http://schemas.microsoft.com/office/drawing/2014/main" id="{4FB2F52C-EB5E-F555-BB1C-0B5E43ED63D8}"/>
              </a:ext>
            </a:extLst>
          </p:cNvPr>
          <p:cNvSpPr>
            <a:spLocks noGrp="1" noChangeArrowheads="1"/>
          </p:cNvSpPr>
          <p:nvPr>
            <p:ph type="sldNum" sz="quarter" idx="11"/>
          </p:nvPr>
        </p:nvSpPr>
        <p:spPr>
          <a:ln/>
        </p:spPr>
        <p:txBody>
          <a:bodyPr/>
          <a:lstStyle>
            <a:lvl1pPr>
              <a:defRPr/>
            </a:lvl1pPr>
          </a:lstStyle>
          <a:p>
            <a:pPr>
              <a:defRPr/>
            </a:pPr>
            <a:fld id="{11DBBFFC-F98A-44E4-B801-1D013210048C}" type="slidenum">
              <a:rPr lang="en-US" altLang="en-US"/>
              <a:pPr>
                <a:defRPr/>
              </a:pPr>
              <a:t>‹#›</a:t>
            </a:fld>
            <a:endParaRPr lang="en-US" altLang="en-US"/>
          </a:p>
        </p:txBody>
      </p:sp>
      <p:sp>
        <p:nvSpPr>
          <p:cNvPr id="9" name="Rectangle 14">
            <a:extLst>
              <a:ext uri="{FF2B5EF4-FFF2-40B4-BE49-F238E27FC236}">
                <a16:creationId xmlns:a16="http://schemas.microsoft.com/office/drawing/2014/main" id="{AD3AC535-2967-80A3-7AE2-9B8AE26689A6}"/>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316509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9D25948-F52C-9F0E-C035-82B2F1974E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a:extLst>
              <a:ext uri="{FF2B5EF4-FFF2-40B4-BE49-F238E27FC236}">
                <a16:creationId xmlns:a16="http://schemas.microsoft.com/office/drawing/2014/main" id="{0FFB9509-1792-937A-7CCD-26CD1708B15F}"/>
              </a:ext>
            </a:extLst>
          </p:cNvPr>
          <p:cNvSpPr>
            <a:spLocks noGrp="1" noChangeArrowheads="1"/>
          </p:cNvSpPr>
          <p:nvPr>
            <p:ph type="sldNum" sz="quarter" idx="11"/>
          </p:nvPr>
        </p:nvSpPr>
        <p:spPr>
          <a:ln/>
        </p:spPr>
        <p:txBody>
          <a:bodyPr/>
          <a:lstStyle>
            <a:lvl1pPr>
              <a:defRPr/>
            </a:lvl1pPr>
          </a:lstStyle>
          <a:p>
            <a:pPr>
              <a:defRPr/>
            </a:pPr>
            <a:fld id="{20932958-53B1-47D5-ABE0-C93B2176C806}" type="slidenum">
              <a:rPr lang="en-US" altLang="en-US"/>
              <a:pPr>
                <a:defRPr/>
              </a:pPr>
              <a:t>‹#›</a:t>
            </a:fld>
            <a:endParaRPr lang="en-US" altLang="en-US"/>
          </a:p>
        </p:txBody>
      </p:sp>
      <p:sp>
        <p:nvSpPr>
          <p:cNvPr id="5" name="Rectangle 14">
            <a:extLst>
              <a:ext uri="{FF2B5EF4-FFF2-40B4-BE49-F238E27FC236}">
                <a16:creationId xmlns:a16="http://schemas.microsoft.com/office/drawing/2014/main" id="{CA34FEF8-22D8-24F3-BE02-357ADD7235F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71782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28594C2-3A59-DFD7-5813-0189D48E9C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3">
            <a:extLst>
              <a:ext uri="{FF2B5EF4-FFF2-40B4-BE49-F238E27FC236}">
                <a16:creationId xmlns:a16="http://schemas.microsoft.com/office/drawing/2014/main" id="{2DAFCB91-76C5-2408-9F7B-7BC44032B3F5}"/>
              </a:ext>
            </a:extLst>
          </p:cNvPr>
          <p:cNvSpPr>
            <a:spLocks noGrp="1" noChangeArrowheads="1"/>
          </p:cNvSpPr>
          <p:nvPr>
            <p:ph type="sldNum" sz="quarter" idx="11"/>
          </p:nvPr>
        </p:nvSpPr>
        <p:spPr>
          <a:ln/>
        </p:spPr>
        <p:txBody>
          <a:bodyPr/>
          <a:lstStyle>
            <a:lvl1pPr>
              <a:defRPr/>
            </a:lvl1pPr>
          </a:lstStyle>
          <a:p>
            <a:pPr>
              <a:defRPr/>
            </a:pPr>
            <a:fld id="{BD1C015C-2D3B-4499-A465-1CE2B393CD11}" type="slidenum">
              <a:rPr lang="en-US" altLang="en-US"/>
              <a:pPr>
                <a:defRPr/>
              </a:pPr>
              <a:t>‹#›</a:t>
            </a:fld>
            <a:endParaRPr lang="en-US" altLang="en-US"/>
          </a:p>
        </p:txBody>
      </p:sp>
      <p:sp>
        <p:nvSpPr>
          <p:cNvPr id="4" name="Rectangle 14">
            <a:extLst>
              <a:ext uri="{FF2B5EF4-FFF2-40B4-BE49-F238E27FC236}">
                <a16:creationId xmlns:a16="http://schemas.microsoft.com/office/drawing/2014/main" id="{210FCF71-1AF1-290D-43EF-ECECC0DA3AA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98097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94AE4E1E-BB9D-C988-DFFA-17521E917C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F5C3DE45-8816-706D-70D5-EF39282EC430}"/>
              </a:ext>
            </a:extLst>
          </p:cNvPr>
          <p:cNvSpPr>
            <a:spLocks noGrp="1" noChangeArrowheads="1"/>
          </p:cNvSpPr>
          <p:nvPr>
            <p:ph type="sldNum" sz="quarter" idx="11"/>
          </p:nvPr>
        </p:nvSpPr>
        <p:spPr>
          <a:ln/>
        </p:spPr>
        <p:txBody>
          <a:bodyPr/>
          <a:lstStyle>
            <a:lvl1pPr>
              <a:defRPr/>
            </a:lvl1pPr>
          </a:lstStyle>
          <a:p>
            <a:pPr>
              <a:defRPr/>
            </a:pPr>
            <a:fld id="{F1CCEB0F-BBC6-4AA5-BBF5-DF71C2A9B130}" type="slidenum">
              <a:rPr lang="en-US" altLang="en-US"/>
              <a:pPr>
                <a:defRPr/>
              </a:pPr>
              <a:t>‹#›</a:t>
            </a:fld>
            <a:endParaRPr lang="en-US" altLang="en-US"/>
          </a:p>
        </p:txBody>
      </p:sp>
      <p:sp>
        <p:nvSpPr>
          <p:cNvPr id="7" name="Rectangle 14">
            <a:extLst>
              <a:ext uri="{FF2B5EF4-FFF2-40B4-BE49-F238E27FC236}">
                <a16:creationId xmlns:a16="http://schemas.microsoft.com/office/drawing/2014/main" id="{ABCE5FB7-98A2-1903-B87B-0F1A9B2B1B9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207146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C888E0B7-C7D2-4664-4780-7DF30AE7E6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42E07972-59F1-0B41-3B61-015444177A3F}"/>
              </a:ext>
            </a:extLst>
          </p:cNvPr>
          <p:cNvSpPr>
            <a:spLocks noGrp="1" noChangeArrowheads="1"/>
          </p:cNvSpPr>
          <p:nvPr>
            <p:ph type="sldNum" sz="quarter" idx="11"/>
          </p:nvPr>
        </p:nvSpPr>
        <p:spPr>
          <a:ln/>
        </p:spPr>
        <p:txBody>
          <a:bodyPr/>
          <a:lstStyle>
            <a:lvl1pPr>
              <a:defRPr/>
            </a:lvl1pPr>
          </a:lstStyle>
          <a:p>
            <a:pPr>
              <a:defRPr/>
            </a:pPr>
            <a:fld id="{FEABEE45-1D2F-42DA-B5B5-DBDD332C0C70}" type="slidenum">
              <a:rPr lang="en-US" altLang="en-US"/>
              <a:pPr>
                <a:defRPr/>
              </a:pPr>
              <a:t>‹#›</a:t>
            </a:fld>
            <a:endParaRPr lang="en-US" altLang="en-US"/>
          </a:p>
        </p:txBody>
      </p:sp>
      <p:sp>
        <p:nvSpPr>
          <p:cNvPr id="7" name="Rectangle 14">
            <a:extLst>
              <a:ext uri="{FF2B5EF4-FFF2-40B4-BE49-F238E27FC236}">
                <a16:creationId xmlns:a16="http://schemas.microsoft.com/office/drawing/2014/main" id="{F273DA1C-6DDC-EEF6-CE84-4552F3DA3E8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27673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DCA871A6-A66D-3DAA-4552-B8520726AAB1}"/>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96259" name="Rectangle 3">
            <a:extLst>
              <a:ext uri="{FF2B5EF4-FFF2-40B4-BE49-F238E27FC236}">
                <a16:creationId xmlns:a16="http://schemas.microsoft.com/office/drawing/2014/main" id="{DD21CECF-A419-871E-701F-6EFA8A295349}"/>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ECDCEFB-52FC-459E-8326-F943DED693F0}" type="slidenum">
              <a:rPr lang="en-US" altLang="en-US"/>
              <a:pPr>
                <a:defRPr/>
              </a:pPr>
              <a:t>‹#›</a:t>
            </a:fld>
            <a:endParaRPr lang="en-US" altLang="en-US"/>
          </a:p>
        </p:txBody>
      </p:sp>
      <p:grpSp>
        <p:nvGrpSpPr>
          <p:cNvPr id="1028" name="Group 4">
            <a:extLst>
              <a:ext uri="{FF2B5EF4-FFF2-40B4-BE49-F238E27FC236}">
                <a16:creationId xmlns:a16="http://schemas.microsoft.com/office/drawing/2014/main" id="{35E3964D-256C-4FFE-AFF0-7CE604329C13}"/>
              </a:ext>
            </a:extLst>
          </p:cNvPr>
          <p:cNvGrpSpPr>
            <a:grpSpLocks/>
          </p:cNvGrpSpPr>
          <p:nvPr/>
        </p:nvGrpSpPr>
        <p:grpSpPr bwMode="auto">
          <a:xfrm>
            <a:off x="0" y="0"/>
            <a:ext cx="9140825" cy="6850063"/>
            <a:chOff x="0" y="0"/>
            <a:chExt cx="5758" cy="4315"/>
          </a:xfrm>
        </p:grpSpPr>
        <p:grpSp>
          <p:nvGrpSpPr>
            <p:cNvPr id="1032" name="Group 5">
              <a:extLst>
                <a:ext uri="{FF2B5EF4-FFF2-40B4-BE49-F238E27FC236}">
                  <a16:creationId xmlns:a16="http://schemas.microsoft.com/office/drawing/2014/main" id="{69E2FE5D-3C31-423C-1FBB-E661B7B924C5}"/>
                </a:ext>
              </a:extLst>
            </p:cNvPr>
            <p:cNvGrpSpPr>
              <a:grpSpLocks/>
            </p:cNvGrpSpPr>
            <p:nvPr userDrawn="1"/>
          </p:nvGrpSpPr>
          <p:grpSpPr bwMode="auto">
            <a:xfrm>
              <a:off x="1728" y="2230"/>
              <a:ext cx="4027" cy="2085"/>
              <a:chOff x="1728" y="2230"/>
              <a:chExt cx="4027" cy="2085"/>
            </a:xfrm>
          </p:grpSpPr>
          <p:sp>
            <p:nvSpPr>
              <p:cNvPr id="96262" name="Freeform 6">
                <a:extLst>
                  <a:ext uri="{FF2B5EF4-FFF2-40B4-BE49-F238E27FC236}">
                    <a16:creationId xmlns:a16="http://schemas.microsoft.com/office/drawing/2014/main" id="{0FCA8C7B-677C-537B-26FE-0708815F550D}"/>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p>
            </p:txBody>
          </p:sp>
          <p:sp>
            <p:nvSpPr>
              <p:cNvPr id="96263" name="Freeform 7">
                <a:extLst>
                  <a:ext uri="{FF2B5EF4-FFF2-40B4-BE49-F238E27FC236}">
                    <a16:creationId xmlns:a16="http://schemas.microsoft.com/office/drawing/2014/main" id="{A3511AA4-45BF-157A-A7D6-277B50646162}"/>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p>
            </p:txBody>
          </p:sp>
          <p:sp>
            <p:nvSpPr>
              <p:cNvPr id="96264" name="Freeform 8">
                <a:extLst>
                  <a:ext uri="{FF2B5EF4-FFF2-40B4-BE49-F238E27FC236}">
                    <a16:creationId xmlns:a16="http://schemas.microsoft.com/office/drawing/2014/main" id="{BD81431E-24DD-68CE-FEDA-651CED354A63}"/>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p>
            </p:txBody>
          </p:sp>
          <p:sp>
            <p:nvSpPr>
              <p:cNvPr id="1038" name="Freeform 9">
                <a:extLst>
                  <a:ext uri="{FF2B5EF4-FFF2-40B4-BE49-F238E27FC236}">
                    <a16:creationId xmlns:a16="http://schemas.microsoft.com/office/drawing/2014/main" id="{2632C1B7-0137-034C-0215-3E6E5E282D16}"/>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266" name="Freeform 10">
                <a:extLst>
                  <a:ext uri="{FF2B5EF4-FFF2-40B4-BE49-F238E27FC236}">
                    <a16:creationId xmlns:a16="http://schemas.microsoft.com/office/drawing/2014/main" id="{2EFAA666-EA5E-47EE-C93E-F37F702B9A66}"/>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p>
            </p:txBody>
          </p:sp>
        </p:grpSp>
        <p:sp>
          <p:nvSpPr>
            <p:cNvPr id="96267" name="Freeform 11">
              <a:extLst>
                <a:ext uri="{FF2B5EF4-FFF2-40B4-BE49-F238E27FC236}">
                  <a16:creationId xmlns:a16="http://schemas.microsoft.com/office/drawing/2014/main" id="{27482151-6096-65CE-D61F-B9C7977FF154}"/>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1034" name="Freeform 12">
              <a:extLst>
                <a:ext uri="{FF2B5EF4-FFF2-40B4-BE49-F238E27FC236}">
                  <a16:creationId xmlns:a16="http://schemas.microsoft.com/office/drawing/2014/main" id="{25C3C78D-950B-D918-3EC8-67B780C6078A}"/>
                </a:ext>
              </a:extLst>
            </p:cNvPr>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6269" name="Rectangle 13">
            <a:extLst>
              <a:ext uri="{FF2B5EF4-FFF2-40B4-BE49-F238E27FC236}">
                <a16:creationId xmlns:a16="http://schemas.microsoft.com/office/drawing/2014/main" id="{F7097E5F-2629-4E73-D33C-AF33B89B4A05}"/>
              </a:ext>
            </a:extLst>
          </p:cNvPr>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70" name="Rectangle 14">
            <a:extLst>
              <a:ext uri="{FF2B5EF4-FFF2-40B4-BE49-F238E27FC236}">
                <a16:creationId xmlns:a16="http://schemas.microsoft.com/office/drawing/2014/main" id="{740DBF11-44AE-67F7-7820-62A3D81DF2B5}"/>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ltLang="en-US"/>
          </a:p>
        </p:txBody>
      </p:sp>
      <p:sp>
        <p:nvSpPr>
          <p:cNvPr id="96271" name="Rectangle 15">
            <a:extLst>
              <a:ext uri="{FF2B5EF4-FFF2-40B4-BE49-F238E27FC236}">
                <a16:creationId xmlns:a16="http://schemas.microsoft.com/office/drawing/2014/main" id="{32000513-8629-583E-A9AA-08385C936631}"/>
              </a:ext>
            </a:extLst>
          </p:cNvPr>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832"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www.cdc.gov/" TargetMode="External"/><Relationship Id="rId5" Type="http://schemas.openxmlformats.org/officeDocument/2006/relationships/hyperlink" Target="https://www.cdc.gov/nchhstp" TargetMode="External"/><Relationship Id="rId4" Type="http://schemas.openxmlformats.org/officeDocument/2006/relationships/hyperlink" Target="https://www.cdc.gov/std/dstdp"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Penicillium_notatu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55B2987-1943-0ACC-EC38-4D695C4AB3FD}"/>
              </a:ext>
            </a:extLst>
          </p:cNvPr>
          <p:cNvSpPr>
            <a:spLocks noGrp="1" noChangeArrowheads="1"/>
          </p:cNvSpPr>
          <p:nvPr>
            <p:ph type="ctrTitle" sz="quarter"/>
          </p:nvPr>
        </p:nvSpPr>
        <p:spPr>
          <a:xfrm>
            <a:off x="685800" y="228600"/>
            <a:ext cx="7772400" cy="1600200"/>
          </a:xfrm>
        </p:spPr>
        <p:txBody>
          <a:bodyPr/>
          <a:lstStyle/>
          <a:p>
            <a:pPr eaLnBrk="1" hangingPunct="1">
              <a:defRPr/>
            </a:pPr>
            <a:r>
              <a:rPr lang="en-US" altLang="en-US" sz="8000" dirty="0">
                <a:latin typeface="French Script MT" panose="03020402040607040605" pitchFamily="66" charset="0"/>
              </a:rPr>
              <a:t>Syphilis</a:t>
            </a:r>
          </a:p>
        </p:txBody>
      </p:sp>
      <p:sp>
        <p:nvSpPr>
          <p:cNvPr id="2" name="Subtitle 1">
            <a:extLst>
              <a:ext uri="{FF2B5EF4-FFF2-40B4-BE49-F238E27FC236}">
                <a16:creationId xmlns:a16="http://schemas.microsoft.com/office/drawing/2014/main" id="{9B094911-4E35-0908-967E-B3CEA3489A5C}"/>
              </a:ext>
            </a:extLst>
          </p:cNvPr>
          <p:cNvSpPr>
            <a:spLocks noGrp="1"/>
          </p:cNvSpPr>
          <p:nvPr>
            <p:ph type="subTitle" sz="quarter" idx="1"/>
          </p:nvPr>
        </p:nvSpPr>
        <p:spPr>
          <a:xfrm>
            <a:off x="1371600" y="5105400"/>
            <a:ext cx="6400800" cy="1371600"/>
          </a:xfrm>
        </p:spPr>
        <p:txBody>
          <a:bodyPr/>
          <a:lstStyle/>
          <a:p>
            <a:pPr>
              <a:defRPr/>
            </a:pPr>
            <a:r>
              <a:rPr lang="en-US" sz="2400" dirty="0"/>
              <a:t>Shelia Dunaway, MD</a:t>
            </a:r>
          </a:p>
          <a:p>
            <a:pPr>
              <a:defRPr/>
            </a:pPr>
            <a:r>
              <a:rPr lang="en-US" sz="2400" dirty="0"/>
              <a:t>Vanderbilt University</a:t>
            </a:r>
          </a:p>
        </p:txBody>
      </p:sp>
      <p:pic>
        <p:nvPicPr>
          <p:cNvPr id="4100" name="Picture 4">
            <a:extLst>
              <a:ext uri="{FF2B5EF4-FFF2-40B4-BE49-F238E27FC236}">
                <a16:creationId xmlns:a16="http://schemas.microsoft.com/office/drawing/2014/main" id="{F95B9E00-DEC3-63CB-BA3E-9D9C4EB35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752600"/>
            <a:ext cx="2371725" cy="303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1" name="TextBox 2">
            <a:extLst>
              <a:ext uri="{FF2B5EF4-FFF2-40B4-BE49-F238E27FC236}">
                <a16:creationId xmlns:a16="http://schemas.microsoft.com/office/drawing/2014/main" id="{ECCA2262-670A-4C29-CDDC-7A18428EE7D6}"/>
              </a:ext>
            </a:extLst>
          </p:cNvPr>
          <p:cNvSpPr txBox="1">
            <a:spLocks noChangeArrowheads="1"/>
          </p:cNvSpPr>
          <p:nvPr/>
        </p:nvSpPr>
        <p:spPr bwMode="auto">
          <a:xfrm>
            <a:off x="7162800" y="6477000"/>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200"/>
              <a:t>US National Archives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DEB0912-9675-35B3-7DEB-9D90A9F4B81E}"/>
              </a:ext>
            </a:extLst>
          </p:cNvPr>
          <p:cNvSpPr>
            <a:spLocks noGrp="1" noRot="1" noChangeArrowheads="1"/>
          </p:cNvSpPr>
          <p:nvPr>
            <p:ph type="title"/>
          </p:nvPr>
        </p:nvSpPr>
        <p:spPr/>
        <p:txBody>
          <a:bodyPr/>
          <a:lstStyle/>
          <a:p>
            <a:pPr eaLnBrk="1" hangingPunct="1">
              <a:defRPr/>
            </a:pPr>
            <a:r>
              <a:rPr lang="en-US" altLang="en-US"/>
              <a:t>Syphilis</a:t>
            </a:r>
          </a:p>
        </p:txBody>
      </p:sp>
      <p:sp>
        <p:nvSpPr>
          <p:cNvPr id="111619" name="Rectangle 3">
            <a:extLst>
              <a:ext uri="{FF2B5EF4-FFF2-40B4-BE49-F238E27FC236}">
                <a16:creationId xmlns:a16="http://schemas.microsoft.com/office/drawing/2014/main" id="{CA4E39B7-6E8B-30DC-3925-4EF370250AFB}"/>
              </a:ext>
            </a:extLst>
          </p:cNvPr>
          <p:cNvSpPr>
            <a:spLocks noGrp="1" noChangeArrowheads="1"/>
          </p:cNvSpPr>
          <p:nvPr>
            <p:ph type="body" idx="1"/>
          </p:nvPr>
        </p:nvSpPr>
        <p:spPr>
          <a:xfrm>
            <a:off x="457200" y="1752600"/>
            <a:ext cx="7391400" cy="4572000"/>
          </a:xfrm>
        </p:spPr>
        <p:txBody>
          <a:bodyPr/>
          <a:lstStyle/>
          <a:p>
            <a:pPr eaLnBrk="1" hangingPunct="1">
              <a:lnSpc>
                <a:spcPct val="80000"/>
              </a:lnSpc>
              <a:defRPr/>
            </a:pPr>
            <a:r>
              <a:rPr lang="en-US" altLang="en-US" sz="2800" dirty="0"/>
              <a:t>Acquired</a:t>
            </a:r>
          </a:p>
          <a:p>
            <a:pPr lvl="1" eaLnBrk="1" hangingPunct="1">
              <a:lnSpc>
                <a:spcPct val="80000"/>
              </a:lnSpc>
              <a:defRPr/>
            </a:pPr>
            <a:r>
              <a:rPr lang="en-US" altLang="en-US" sz="2400" b="1" dirty="0"/>
              <a:t>Sexual contact</a:t>
            </a:r>
          </a:p>
          <a:p>
            <a:pPr lvl="2" eaLnBrk="1" hangingPunct="1">
              <a:lnSpc>
                <a:spcPct val="80000"/>
              </a:lnSpc>
              <a:defRPr/>
            </a:pPr>
            <a:r>
              <a:rPr lang="en-US" altLang="en-US" sz="2000" dirty="0"/>
              <a:t>Most infectious early</a:t>
            </a:r>
          </a:p>
          <a:p>
            <a:pPr lvl="3" eaLnBrk="1" hangingPunct="1">
              <a:lnSpc>
                <a:spcPct val="80000"/>
              </a:lnSpc>
              <a:defRPr/>
            </a:pPr>
            <a:r>
              <a:rPr lang="en-US" altLang="en-US" sz="1800" dirty="0"/>
              <a:t>Chancre, mucous patch, or </a:t>
            </a:r>
            <a:r>
              <a:rPr lang="en-US" altLang="en-US" sz="1800" dirty="0" err="1"/>
              <a:t>condyloma</a:t>
            </a:r>
            <a:r>
              <a:rPr lang="en-US" altLang="en-US" sz="1800" dirty="0"/>
              <a:t> </a:t>
            </a:r>
            <a:r>
              <a:rPr lang="en-US" altLang="en-US" sz="1800" dirty="0" err="1"/>
              <a:t>latum</a:t>
            </a:r>
            <a:r>
              <a:rPr lang="en-US" altLang="en-US" sz="1800" dirty="0"/>
              <a:t> </a:t>
            </a:r>
          </a:p>
          <a:p>
            <a:pPr lvl="3" eaLnBrk="1" hangingPunct="1">
              <a:lnSpc>
                <a:spcPct val="80000"/>
              </a:lnSpc>
              <a:defRPr/>
            </a:pPr>
            <a:r>
              <a:rPr lang="en-US" altLang="en-US" sz="1800" dirty="0"/>
              <a:t>Decreased risk of infection w/ time</a:t>
            </a:r>
          </a:p>
          <a:p>
            <a:pPr lvl="1" eaLnBrk="1" hangingPunct="1">
              <a:lnSpc>
                <a:spcPct val="80000"/>
              </a:lnSpc>
              <a:defRPr/>
            </a:pPr>
            <a:r>
              <a:rPr lang="en-US" altLang="en-US" sz="2400" dirty="0"/>
              <a:t>Passage through placenta (congenital syphilis)</a:t>
            </a:r>
          </a:p>
          <a:p>
            <a:pPr lvl="1" eaLnBrk="1" hangingPunct="1">
              <a:lnSpc>
                <a:spcPct val="80000"/>
              </a:lnSpc>
              <a:defRPr/>
            </a:pPr>
            <a:r>
              <a:rPr lang="en-US" altLang="en-US" sz="2400" dirty="0"/>
              <a:t>Close contact with active lesion</a:t>
            </a:r>
          </a:p>
          <a:p>
            <a:pPr lvl="2" eaLnBrk="1" hangingPunct="1">
              <a:lnSpc>
                <a:spcPct val="80000"/>
              </a:lnSpc>
              <a:defRPr/>
            </a:pPr>
            <a:r>
              <a:rPr lang="en-US" altLang="en-US" sz="2000" dirty="0"/>
              <a:t>Wet nurses</a:t>
            </a:r>
          </a:p>
          <a:p>
            <a:pPr lvl="1" eaLnBrk="1" hangingPunct="1">
              <a:lnSpc>
                <a:spcPct val="80000"/>
              </a:lnSpc>
              <a:defRPr/>
            </a:pPr>
            <a:r>
              <a:rPr lang="en-US" altLang="en-US" sz="2400" dirty="0"/>
              <a:t>Transfusion of fresh human blood</a:t>
            </a:r>
          </a:p>
          <a:p>
            <a:pPr lvl="2" eaLnBrk="1" hangingPunct="1">
              <a:lnSpc>
                <a:spcPct val="80000"/>
              </a:lnSpc>
              <a:defRPr/>
            </a:pPr>
            <a:r>
              <a:rPr lang="en-US" altLang="en-US" sz="2000" dirty="0"/>
              <a:t>Blood donors tested for nontreponemal blood test </a:t>
            </a:r>
          </a:p>
          <a:p>
            <a:pPr lvl="2" eaLnBrk="1" hangingPunct="1">
              <a:lnSpc>
                <a:spcPct val="80000"/>
              </a:lnSpc>
              <a:defRPr/>
            </a:pPr>
            <a:r>
              <a:rPr lang="en-US" altLang="en-US" sz="2000" i="1" dirty="0"/>
              <a:t>T. pallidum</a:t>
            </a:r>
            <a:r>
              <a:rPr lang="en-US" altLang="en-US" sz="2000" dirty="0"/>
              <a:t> not survive &gt;24 - 48 hours in blood bank storage</a:t>
            </a:r>
          </a:p>
          <a:p>
            <a:pPr lvl="1" eaLnBrk="1" hangingPunct="1">
              <a:lnSpc>
                <a:spcPct val="80000"/>
              </a:lnSpc>
              <a:defRPr/>
            </a:pPr>
            <a:r>
              <a:rPr lang="en-US" altLang="en-US" sz="2400" dirty="0"/>
              <a:t>Accidental direct inoculation</a:t>
            </a:r>
          </a:p>
        </p:txBody>
      </p:sp>
      <p:sp>
        <p:nvSpPr>
          <p:cNvPr id="18437" name="TextBox 1">
            <a:extLst>
              <a:ext uri="{FF2B5EF4-FFF2-40B4-BE49-F238E27FC236}">
                <a16:creationId xmlns:a16="http://schemas.microsoft.com/office/drawing/2014/main" id="{4A840DCF-EA63-4859-7B8E-03F9BBFF61BD}"/>
              </a:ext>
            </a:extLst>
          </p:cNvPr>
          <p:cNvSpPr txBox="1">
            <a:spLocks noChangeArrowheads="1"/>
          </p:cNvSpPr>
          <p:nvPr/>
        </p:nvSpPr>
        <p:spPr bwMode="auto">
          <a:xfrm>
            <a:off x="6745288" y="6445250"/>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200"/>
              <a:t>Gareth Cowlin via CartoonStock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AF36-B8A6-EF37-99A5-0035308149BA}"/>
              </a:ext>
            </a:extLst>
          </p:cNvPr>
          <p:cNvSpPr>
            <a:spLocks noGrp="1"/>
          </p:cNvSpPr>
          <p:nvPr>
            <p:ph type="title"/>
          </p:nvPr>
        </p:nvSpPr>
        <p:spPr/>
        <p:txBody>
          <a:bodyPr/>
          <a:lstStyle/>
          <a:p>
            <a:pPr>
              <a:defRPr/>
            </a:pPr>
            <a:r>
              <a:rPr lang="en-US" dirty="0"/>
              <a:t>Syphilis</a:t>
            </a:r>
          </a:p>
        </p:txBody>
      </p:sp>
      <p:pic>
        <p:nvPicPr>
          <p:cNvPr id="20483" name="Picture 2">
            <a:extLst>
              <a:ext uri="{FF2B5EF4-FFF2-40B4-BE49-F238E27FC236}">
                <a16:creationId xmlns:a16="http://schemas.microsoft.com/office/drawing/2014/main" id="{C472F8CD-1599-9000-4843-34C21FA1C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1597025"/>
            <a:ext cx="8797925"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7361-3F46-4108-DD46-3B947735E985}"/>
              </a:ext>
            </a:extLst>
          </p:cNvPr>
          <p:cNvSpPr>
            <a:spLocks noGrp="1"/>
          </p:cNvSpPr>
          <p:nvPr>
            <p:ph type="title"/>
          </p:nvPr>
        </p:nvSpPr>
        <p:spPr/>
        <p:txBody>
          <a:bodyPr/>
          <a:lstStyle/>
          <a:p>
            <a:pPr>
              <a:defRPr/>
            </a:pPr>
            <a:r>
              <a:rPr lang="en-US" dirty="0"/>
              <a:t>Syphilis</a:t>
            </a:r>
          </a:p>
        </p:txBody>
      </p:sp>
      <p:pic>
        <p:nvPicPr>
          <p:cNvPr id="22531" name="Content Placeholder 3">
            <a:extLst>
              <a:ext uri="{FF2B5EF4-FFF2-40B4-BE49-F238E27FC236}">
                <a16:creationId xmlns:a16="http://schemas.microsoft.com/office/drawing/2014/main" id="{367B68D9-1932-7EF1-294F-783F96860D0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577975"/>
            <a:ext cx="8696325" cy="489902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4E3D3-5058-00FF-97E5-E748A1B2611E}"/>
              </a:ext>
            </a:extLst>
          </p:cNvPr>
          <p:cNvSpPr>
            <a:spLocks noGrp="1"/>
          </p:cNvSpPr>
          <p:nvPr>
            <p:ph type="title"/>
          </p:nvPr>
        </p:nvSpPr>
        <p:spPr/>
        <p:txBody>
          <a:bodyPr/>
          <a:lstStyle/>
          <a:p>
            <a:pPr>
              <a:defRPr/>
            </a:pPr>
            <a:r>
              <a:rPr lang="en-US" dirty="0"/>
              <a:t>Syphilis</a:t>
            </a:r>
          </a:p>
        </p:txBody>
      </p:sp>
      <p:pic>
        <p:nvPicPr>
          <p:cNvPr id="24579" name="Content Placeholder 3">
            <a:extLst>
              <a:ext uri="{FF2B5EF4-FFF2-40B4-BE49-F238E27FC236}">
                <a16:creationId xmlns:a16="http://schemas.microsoft.com/office/drawing/2014/main" id="{1321D50D-56FC-687A-B56E-E16E9FA868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568450"/>
            <a:ext cx="8848725" cy="498475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A510F-5F9D-EF5B-9A18-D55E026304E2}"/>
              </a:ext>
            </a:extLst>
          </p:cNvPr>
          <p:cNvSpPr>
            <a:spLocks noGrp="1"/>
          </p:cNvSpPr>
          <p:nvPr>
            <p:ph type="title"/>
          </p:nvPr>
        </p:nvSpPr>
        <p:spPr/>
        <p:txBody>
          <a:bodyPr/>
          <a:lstStyle/>
          <a:p>
            <a:pPr>
              <a:defRPr/>
            </a:pPr>
            <a:r>
              <a:rPr lang="en-US" dirty="0" err="1"/>
              <a:t>Syphlis</a:t>
            </a:r>
            <a:endParaRPr lang="en-US" dirty="0"/>
          </a:p>
        </p:txBody>
      </p:sp>
      <p:pic>
        <p:nvPicPr>
          <p:cNvPr id="25603" name="Content Placeholder 3">
            <a:extLst>
              <a:ext uri="{FF2B5EF4-FFF2-40B4-BE49-F238E27FC236}">
                <a16:creationId xmlns:a16="http://schemas.microsoft.com/office/drawing/2014/main" id="{1E9CD7C3-1155-C63B-9724-E77B1FF95C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2088" y="1382713"/>
            <a:ext cx="8759825" cy="4935537"/>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3A0E-DCEB-599E-4A60-5546D90F2EA5}"/>
              </a:ext>
            </a:extLst>
          </p:cNvPr>
          <p:cNvSpPr>
            <a:spLocks noGrp="1"/>
          </p:cNvSpPr>
          <p:nvPr>
            <p:ph type="title"/>
          </p:nvPr>
        </p:nvSpPr>
        <p:spPr/>
        <p:txBody>
          <a:bodyPr/>
          <a:lstStyle/>
          <a:p>
            <a:pPr>
              <a:defRPr/>
            </a:pPr>
            <a:r>
              <a:rPr lang="en-US" dirty="0"/>
              <a:t>Syphilis</a:t>
            </a:r>
          </a:p>
        </p:txBody>
      </p:sp>
      <p:pic>
        <p:nvPicPr>
          <p:cNvPr id="27651" name="Content Placeholder 3">
            <a:extLst>
              <a:ext uri="{FF2B5EF4-FFF2-40B4-BE49-F238E27FC236}">
                <a16:creationId xmlns:a16="http://schemas.microsoft.com/office/drawing/2014/main" id="{24BA704C-F1E6-D0C9-FA8D-A7EE382E85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735138"/>
            <a:ext cx="8686800" cy="4894262"/>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9FF2-9717-AC62-92AF-375A6C3DC048}"/>
              </a:ext>
            </a:extLst>
          </p:cNvPr>
          <p:cNvSpPr>
            <a:spLocks noGrp="1"/>
          </p:cNvSpPr>
          <p:nvPr>
            <p:ph type="title"/>
          </p:nvPr>
        </p:nvSpPr>
        <p:spPr/>
        <p:txBody>
          <a:bodyPr/>
          <a:lstStyle/>
          <a:p>
            <a:pPr>
              <a:defRPr/>
            </a:pPr>
            <a:r>
              <a:rPr lang="en-US" dirty="0"/>
              <a:t>Syphilis</a:t>
            </a:r>
          </a:p>
        </p:txBody>
      </p:sp>
      <p:pic>
        <p:nvPicPr>
          <p:cNvPr id="29699" name="Content Placeholder 3">
            <a:extLst>
              <a:ext uri="{FF2B5EF4-FFF2-40B4-BE49-F238E27FC236}">
                <a16:creationId xmlns:a16="http://schemas.microsoft.com/office/drawing/2014/main" id="{6D76D1A2-A743-BCDF-C449-5221AF2AB9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720850"/>
            <a:ext cx="8848725" cy="498475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2A4CF-14A4-E6CA-E75F-38FA1BD9D4DC}"/>
              </a:ext>
            </a:extLst>
          </p:cNvPr>
          <p:cNvSpPr>
            <a:spLocks noGrp="1"/>
          </p:cNvSpPr>
          <p:nvPr>
            <p:ph type="title"/>
          </p:nvPr>
        </p:nvSpPr>
        <p:spPr/>
        <p:txBody>
          <a:bodyPr/>
          <a:lstStyle/>
          <a:p>
            <a:pPr>
              <a:defRPr/>
            </a:pPr>
            <a:r>
              <a:rPr lang="en-US" dirty="0"/>
              <a:t>Syphilis</a:t>
            </a:r>
          </a:p>
        </p:txBody>
      </p:sp>
      <p:pic>
        <p:nvPicPr>
          <p:cNvPr id="30723" name="Content Placeholder 4">
            <a:extLst>
              <a:ext uri="{FF2B5EF4-FFF2-40B4-BE49-F238E27FC236}">
                <a16:creationId xmlns:a16="http://schemas.microsoft.com/office/drawing/2014/main" id="{FC1BEB5E-42E5-872E-5D30-79B8D831BAC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673225"/>
            <a:ext cx="8924925" cy="502761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4186-1B0E-78D9-BF1C-69AD567F247E}"/>
              </a:ext>
            </a:extLst>
          </p:cNvPr>
          <p:cNvSpPr>
            <a:spLocks noGrp="1"/>
          </p:cNvSpPr>
          <p:nvPr>
            <p:ph type="title"/>
          </p:nvPr>
        </p:nvSpPr>
        <p:spPr/>
        <p:txBody>
          <a:bodyPr/>
          <a:lstStyle/>
          <a:p>
            <a:pPr>
              <a:defRPr/>
            </a:pPr>
            <a:r>
              <a:rPr lang="en-US" dirty="0"/>
              <a:t>Syphilis</a:t>
            </a:r>
          </a:p>
        </p:txBody>
      </p:sp>
      <p:pic>
        <p:nvPicPr>
          <p:cNvPr id="32771" name="Content Placeholder 5">
            <a:extLst>
              <a:ext uri="{FF2B5EF4-FFF2-40B4-BE49-F238E27FC236}">
                <a16:creationId xmlns:a16="http://schemas.microsoft.com/office/drawing/2014/main" id="{B329A941-5E86-91D4-FDCF-1DE7E0E87C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611313"/>
            <a:ext cx="8636000" cy="4865687"/>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BC59-B7CC-A3AD-D336-3B02D36B51E6}"/>
              </a:ext>
            </a:extLst>
          </p:cNvPr>
          <p:cNvSpPr>
            <a:spLocks noGrp="1"/>
          </p:cNvSpPr>
          <p:nvPr>
            <p:ph type="title"/>
          </p:nvPr>
        </p:nvSpPr>
        <p:spPr/>
        <p:txBody>
          <a:bodyPr/>
          <a:lstStyle/>
          <a:p>
            <a:pPr>
              <a:defRPr/>
            </a:pPr>
            <a:r>
              <a:rPr lang="en-US" dirty="0"/>
              <a:t>Syphilis</a:t>
            </a:r>
          </a:p>
        </p:txBody>
      </p:sp>
      <p:sp>
        <p:nvSpPr>
          <p:cNvPr id="3" name="Content Placeholder 2">
            <a:extLst>
              <a:ext uri="{FF2B5EF4-FFF2-40B4-BE49-F238E27FC236}">
                <a16:creationId xmlns:a16="http://schemas.microsoft.com/office/drawing/2014/main" id="{D27FBD1C-367D-FE93-471B-F4B7499A1316}"/>
              </a:ext>
            </a:extLst>
          </p:cNvPr>
          <p:cNvSpPr>
            <a:spLocks noGrp="1"/>
          </p:cNvSpPr>
          <p:nvPr>
            <p:ph idx="1"/>
          </p:nvPr>
        </p:nvSpPr>
        <p:spPr/>
        <p:txBody>
          <a:bodyPr/>
          <a:lstStyle/>
          <a:p>
            <a:pPr>
              <a:defRPr/>
            </a:pPr>
            <a:endParaRPr lang="en-US"/>
          </a:p>
        </p:txBody>
      </p:sp>
      <p:pic>
        <p:nvPicPr>
          <p:cNvPr id="34820" name="Picture 3">
            <a:extLst>
              <a:ext uri="{FF2B5EF4-FFF2-40B4-BE49-F238E27FC236}">
                <a16:creationId xmlns:a16="http://schemas.microsoft.com/office/drawing/2014/main" id="{BBBE0955-2C82-876F-0674-40C0848FA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82738"/>
            <a:ext cx="86868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7008EBB4-D64E-1F20-472A-9BE90D2D38F0}"/>
              </a:ext>
            </a:extLst>
          </p:cNvPr>
          <p:cNvSpPr>
            <a:spLocks noGrp="1" noRot="1" noChangeArrowheads="1"/>
          </p:cNvSpPr>
          <p:nvPr>
            <p:ph type="title"/>
          </p:nvPr>
        </p:nvSpPr>
        <p:spPr/>
        <p:txBody>
          <a:bodyPr/>
          <a:lstStyle/>
          <a:p>
            <a:pPr eaLnBrk="1" hangingPunct="1">
              <a:defRPr/>
            </a:pPr>
            <a:r>
              <a:rPr lang="en-US" altLang="en-US"/>
              <a:t>Syphilis</a:t>
            </a:r>
          </a:p>
        </p:txBody>
      </p:sp>
      <p:sp>
        <p:nvSpPr>
          <p:cNvPr id="102403" name="Rectangle 3">
            <a:extLst>
              <a:ext uri="{FF2B5EF4-FFF2-40B4-BE49-F238E27FC236}">
                <a16:creationId xmlns:a16="http://schemas.microsoft.com/office/drawing/2014/main" id="{FBEE8115-4B12-C7D4-0169-5F67FBFDE233}"/>
              </a:ext>
            </a:extLst>
          </p:cNvPr>
          <p:cNvSpPr>
            <a:spLocks noGrp="1" noChangeArrowheads="1"/>
          </p:cNvSpPr>
          <p:nvPr>
            <p:ph sz="half" idx="1"/>
          </p:nvPr>
        </p:nvSpPr>
        <p:spPr>
          <a:xfrm>
            <a:off x="457200" y="1373508"/>
            <a:ext cx="8229600" cy="5181600"/>
          </a:xfrm>
        </p:spPr>
        <p:txBody>
          <a:bodyPr/>
          <a:lstStyle/>
          <a:p>
            <a:pPr eaLnBrk="1" hangingPunct="1">
              <a:defRPr/>
            </a:pPr>
            <a:r>
              <a:rPr lang="en-US" altLang="en-US" dirty="0"/>
              <a:t>1500s “The Great Pox”</a:t>
            </a:r>
          </a:p>
          <a:p>
            <a:pPr lvl="1" eaLnBrk="1" hangingPunct="1">
              <a:defRPr/>
            </a:pPr>
            <a:r>
              <a:rPr lang="en-US" altLang="en-US" dirty="0"/>
              <a:t>Spread from Italy &amp; France throughout Europe</a:t>
            </a:r>
          </a:p>
          <a:p>
            <a:pPr lvl="1" eaLnBrk="1" hangingPunct="1">
              <a:defRPr/>
            </a:pPr>
            <a:r>
              <a:rPr lang="en-US" altLang="en-US" b="1" dirty="0"/>
              <a:t>"</a:t>
            </a:r>
            <a:r>
              <a:rPr lang="en-US" i="1" dirty="0"/>
              <a:t>Syphilis, or the French Disease </a:t>
            </a:r>
            <a:r>
              <a:rPr lang="en-US" altLang="en-US" b="1" dirty="0"/>
              <a:t>"</a:t>
            </a:r>
            <a:r>
              <a:rPr lang="en-US" altLang="en-US" dirty="0"/>
              <a:t> </a:t>
            </a:r>
          </a:p>
          <a:p>
            <a:pPr lvl="2" eaLnBrk="1" hangingPunct="1">
              <a:defRPr/>
            </a:pPr>
            <a:r>
              <a:rPr lang="en-US" altLang="en-US" dirty="0"/>
              <a:t>Named from poem - shepherd named </a:t>
            </a:r>
            <a:r>
              <a:rPr lang="en-US" altLang="en-US" dirty="0" err="1"/>
              <a:t>Syphilus</a:t>
            </a:r>
            <a:r>
              <a:rPr lang="en-US" altLang="en-US" dirty="0"/>
              <a:t> who offended Apollo &amp; was punished</a:t>
            </a:r>
          </a:p>
          <a:p>
            <a:pPr lvl="1" eaLnBrk="1" hangingPunct="1">
              <a:defRPr/>
            </a:pPr>
            <a:r>
              <a:rPr lang="en-US" altLang="en-US" dirty="0"/>
              <a:t>The French called it “the Italian disease”</a:t>
            </a:r>
          </a:p>
          <a:p>
            <a:pPr lvl="2" eaLnBrk="1" hangingPunct="1">
              <a:defRPr/>
            </a:pPr>
            <a:r>
              <a:rPr lang="en-US" altLang="en-US" dirty="0"/>
              <a:t>Dutch called it … “the Spanish disease”</a:t>
            </a:r>
          </a:p>
          <a:p>
            <a:pPr lvl="2" eaLnBrk="1" hangingPunct="1">
              <a:defRPr/>
            </a:pPr>
            <a:r>
              <a:rPr lang="en-US" altLang="en-US" dirty="0"/>
              <a:t>Russians called it “the Polish….”</a:t>
            </a:r>
          </a:p>
          <a:p>
            <a:pPr lvl="2" eaLnBrk="1" hangingPunct="1">
              <a:defRPr/>
            </a:pPr>
            <a:r>
              <a:rPr lang="en-US" altLang="en-US" dirty="0"/>
              <a:t>Turks called it “the Christian….”</a:t>
            </a:r>
          </a:p>
          <a:p>
            <a:pPr lvl="2" eaLnBrk="1" hangingPunct="1">
              <a:defRPr/>
            </a:pPr>
            <a:r>
              <a:rPr lang="en-US" altLang="en-US" dirty="0"/>
              <a:t>Japanese called it “the Portuguese disease”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8CFA1-4ED9-0AE3-978E-737446529F68}"/>
              </a:ext>
            </a:extLst>
          </p:cNvPr>
          <p:cNvSpPr>
            <a:spLocks noGrp="1"/>
          </p:cNvSpPr>
          <p:nvPr>
            <p:ph type="title"/>
          </p:nvPr>
        </p:nvSpPr>
        <p:spPr/>
        <p:txBody>
          <a:bodyPr/>
          <a:lstStyle/>
          <a:p>
            <a:pPr>
              <a:defRPr/>
            </a:pPr>
            <a:r>
              <a:rPr lang="en-US" dirty="0" err="1"/>
              <a:t>Syphlis</a:t>
            </a:r>
            <a:endParaRPr lang="en-US" dirty="0"/>
          </a:p>
        </p:txBody>
      </p:sp>
      <p:pic>
        <p:nvPicPr>
          <p:cNvPr id="35843" name="Picture 2">
            <a:extLst>
              <a:ext uri="{FF2B5EF4-FFF2-40B4-BE49-F238E27FC236}">
                <a16:creationId xmlns:a16="http://schemas.microsoft.com/office/drawing/2014/main" id="{34A3806E-12A8-3DA9-5187-C6D4536B7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63663"/>
            <a:ext cx="8807450"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B182-6275-FE6E-4AD5-0C11E9044738}"/>
              </a:ext>
            </a:extLst>
          </p:cNvPr>
          <p:cNvSpPr>
            <a:spLocks noGrp="1"/>
          </p:cNvSpPr>
          <p:nvPr>
            <p:ph type="title"/>
          </p:nvPr>
        </p:nvSpPr>
        <p:spPr/>
        <p:txBody>
          <a:bodyPr/>
          <a:lstStyle/>
          <a:p>
            <a:pPr>
              <a:defRPr/>
            </a:pPr>
            <a:r>
              <a:rPr lang="en-US" dirty="0"/>
              <a:t>Syphilis</a:t>
            </a:r>
          </a:p>
        </p:txBody>
      </p:sp>
      <p:pic>
        <p:nvPicPr>
          <p:cNvPr id="37891" name="Content Placeholder 5">
            <a:extLst>
              <a:ext uri="{FF2B5EF4-FFF2-40B4-BE49-F238E27FC236}">
                <a16:creationId xmlns:a16="http://schemas.microsoft.com/office/drawing/2014/main" id="{F92893D8-9547-ED71-1BFA-D44B9BDD11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373188"/>
            <a:ext cx="8924925" cy="5027612"/>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983C-F0AB-5F24-A2BD-1206D8939AB6}"/>
              </a:ext>
            </a:extLst>
          </p:cNvPr>
          <p:cNvSpPr>
            <a:spLocks noGrp="1"/>
          </p:cNvSpPr>
          <p:nvPr>
            <p:ph type="title"/>
          </p:nvPr>
        </p:nvSpPr>
        <p:spPr/>
        <p:txBody>
          <a:bodyPr/>
          <a:lstStyle/>
          <a:p>
            <a:pPr>
              <a:defRPr/>
            </a:pPr>
            <a:r>
              <a:rPr lang="en-US" dirty="0"/>
              <a:t>Congenital Syphilis</a:t>
            </a:r>
          </a:p>
        </p:txBody>
      </p:sp>
      <p:pic>
        <p:nvPicPr>
          <p:cNvPr id="39939" name="Content Placeholder 4">
            <a:extLst>
              <a:ext uri="{FF2B5EF4-FFF2-40B4-BE49-F238E27FC236}">
                <a16:creationId xmlns:a16="http://schemas.microsoft.com/office/drawing/2014/main" id="{A2CF85BC-166F-8285-9CE7-5BAED3D450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568450"/>
            <a:ext cx="8712200" cy="490855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B876-1A50-D218-ED5B-A9BACCE511CC}"/>
              </a:ext>
            </a:extLst>
          </p:cNvPr>
          <p:cNvSpPr>
            <a:spLocks noGrp="1"/>
          </p:cNvSpPr>
          <p:nvPr>
            <p:ph type="title"/>
          </p:nvPr>
        </p:nvSpPr>
        <p:spPr/>
        <p:txBody>
          <a:bodyPr/>
          <a:lstStyle/>
          <a:p>
            <a:pPr>
              <a:defRPr/>
            </a:pPr>
            <a:r>
              <a:rPr lang="en-US" dirty="0"/>
              <a:t>Congenital Syphilis</a:t>
            </a:r>
          </a:p>
        </p:txBody>
      </p:sp>
      <p:sp>
        <p:nvSpPr>
          <p:cNvPr id="3" name="Content Placeholder 2">
            <a:extLst>
              <a:ext uri="{FF2B5EF4-FFF2-40B4-BE49-F238E27FC236}">
                <a16:creationId xmlns:a16="http://schemas.microsoft.com/office/drawing/2014/main" id="{58AB13CE-3272-3E80-3DAD-8BA833B11D5D}"/>
              </a:ext>
            </a:extLst>
          </p:cNvPr>
          <p:cNvSpPr>
            <a:spLocks noGrp="1"/>
          </p:cNvSpPr>
          <p:nvPr>
            <p:ph idx="1"/>
          </p:nvPr>
        </p:nvSpPr>
        <p:spPr/>
        <p:txBody>
          <a:bodyPr/>
          <a:lstStyle/>
          <a:p>
            <a:pPr>
              <a:defRPr/>
            </a:pPr>
            <a:endParaRPr lang="en-US"/>
          </a:p>
        </p:txBody>
      </p:sp>
      <p:pic>
        <p:nvPicPr>
          <p:cNvPr id="41988" name="Picture 3">
            <a:extLst>
              <a:ext uri="{FF2B5EF4-FFF2-40B4-BE49-F238E27FC236}">
                <a16:creationId xmlns:a16="http://schemas.microsoft.com/office/drawing/2014/main" id="{320F3BD9-F142-C017-95DE-704DF8C5A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68463"/>
            <a:ext cx="8807450"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6341D-386E-031A-7994-AF405085673F}"/>
              </a:ext>
            </a:extLst>
          </p:cNvPr>
          <p:cNvSpPr>
            <a:spLocks noGrp="1"/>
          </p:cNvSpPr>
          <p:nvPr>
            <p:ph type="title"/>
          </p:nvPr>
        </p:nvSpPr>
        <p:spPr/>
        <p:txBody>
          <a:bodyPr/>
          <a:lstStyle/>
          <a:p>
            <a:pPr>
              <a:defRPr/>
            </a:pPr>
            <a:r>
              <a:rPr lang="en-US" dirty="0"/>
              <a:t>Congenital Syphilis</a:t>
            </a:r>
          </a:p>
        </p:txBody>
      </p:sp>
      <p:pic>
        <p:nvPicPr>
          <p:cNvPr id="44035" name="Content Placeholder 5">
            <a:extLst>
              <a:ext uri="{FF2B5EF4-FFF2-40B4-BE49-F238E27FC236}">
                <a16:creationId xmlns:a16="http://schemas.microsoft.com/office/drawing/2014/main" id="{2C986EE1-7DB5-691F-983D-2BB0F58D91D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601788"/>
            <a:ext cx="8924925" cy="5027612"/>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3C95-A8E3-8FAA-EA6C-F268F8AABF61}"/>
              </a:ext>
            </a:extLst>
          </p:cNvPr>
          <p:cNvSpPr>
            <a:spLocks noGrp="1"/>
          </p:cNvSpPr>
          <p:nvPr>
            <p:ph type="title"/>
          </p:nvPr>
        </p:nvSpPr>
        <p:spPr/>
        <p:txBody>
          <a:bodyPr/>
          <a:lstStyle/>
          <a:p>
            <a:pPr>
              <a:defRPr/>
            </a:pPr>
            <a:r>
              <a:rPr lang="en-US" dirty="0"/>
              <a:t>Syphilis Rates</a:t>
            </a:r>
          </a:p>
        </p:txBody>
      </p:sp>
      <p:sp>
        <p:nvSpPr>
          <p:cNvPr id="3" name="Content Placeholder 2">
            <a:extLst>
              <a:ext uri="{FF2B5EF4-FFF2-40B4-BE49-F238E27FC236}">
                <a16:creationId xmlns:a16="http://schemas.microsoft.com/office/drawing/2014/main" id="{38394155-CE4F-A60B-D281-5F6E22BD981F}"/>
              </a:ext>
            </a:extLst>
          </p:cNvPr>
          <p:cNvSpPr>
            <a:spLocks noGrp="1"/>
          </p:cNvSpPr>
          <p:nvPr>
            <p:ph sz="half" idx="1"/>
          </p:nvPr>
        </p:nvSpPr>
        <p:spPr/>
        <p:txBody>
          <a:bodyPr/>
          <a:lstStyle/>
          <a:p>
            <a:pPr>
              <a:defRPr/>
            </a:pPr>
            <a:r>
              <a:rPr lang="en-US" dirty="0"/>
              <a:t>2017- 2021</a:t>
            </a:r>
          </a:p>
          <a:p>
            <a:pPr lvl="1">
              <a:defRPr/>
            </a:pPr>
            <a:r>
              <a:rPr lang="en-US" dirty="0"/>
              <a:t>Primary &amp; Secondary syphilis </a:t>
            </a:r>
          </a:p>
          <a:p>
            <a:pPr lvl="2">
              <a:defRPr/>
            </a:pPr>
            <a:r>
              <a:rPr lang="en-US" dirty="0"/>
              <a:t>Rates up 72% US</a:t>
            </a:r>
          </a:p>
          <a:p>
            <a:pPr lvl="2">
              <a:defRPr/>
            </a:pPr>
            <a:r>
              <a:rPr lang="en-US" dirty="0"/>
              <a:t>Rates up 86% in Tennessee</a:t>
            </a:r>
          </a:p>
          <a:p>
            <a:pPr lvl="1">
              <a:defRPr/>
            </a:pPr>
            <a:r>
              <a:rPr lang="en-US" dirty="0"/>
              <a:t>Congenital Syphilis</a:t>
            </a:r>
          </a:p>
          <a:p>
            <a:pPr lvl="2">
              <a:defRPr/>
            </a:pPr>
            <a:r>
              <a:rPr lang="en-US" dirty="0"/>
              <a:t>Rates up 219% in US</a:t>
            </a:r>
          </a:p>
          <a:p>
            <a:pPr lvl="2">
              <a:defRPr/>
            </a:pPr>
            <a:r>
              <a:rPr lang="en-US" dirty="0"/>
              <a:t>Rates up 288% in TN</a:t>
            </a:r>
          </a:p>
        </p:txBody>
      </p:sp>
      <p:pic>
        <p:nvPicPr>
          <p:cNvPr id="46084" name="Picture 5">
            <a:extLst>
              <a:ext uri="{FF2B5EF4-FFF2-40B4-BE49-F238E27FC236}">
                <a16:creationId xmlns:a16="http://schemas.microsoft.com/office/drawing/2014/main" id="{2A636A92-A36D-73F7-DDEC-927A92421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54" t="32224" r="8879" b="43333"/>
          <a:stretch>
            <a:fillRect/>
          </a:stretch>
        </p:blipFill>
        <p:spPr bwMode="auto">
          <a:xfrm>
            <a:off x="4800600" y="2232025"/>
            <a:ext cx="4038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6AA364-8B14-3A12-D78F-236B8B58F4C2}"/>
              </a:ext>
            </a:extLst>
          </p:cNvPr>
          <p:cNvSpPr>
            <a:spLocks noGrp="1"/>
          </p:cNvSpPr>
          <p:nvPr>
            <p:ph type="title"/>
          </p:nvPr>
        </p:nvSpPr>
        <p:spPr>
          <a:xfrm>
            <a:off x="504825" y="84138"/>
            <a:ext cx="8229600" cy="1143000"/>
          </a:xfrm>
        </p:spPr>
        <p:txBody>
          <a:bodyPr/>
          <a:lstStyle/>
          <a:p>
            <a:pPr>
              <a:defRPr/>
            </a:pPr>
            <a:r>
              <a:rPr lang="en-US" dirty="0"/>
              <a:t>Syphilis &amp; COVID</a:t>
            </a:r>
          </a:p>
        </p:txBody>
      </p:sp>
      <p:pic>
        <p:nvPicPr>
          <p:cNvPr id="47107" name="Picture 2">
            <a:extLst>
              <a:ext uri="{FF2B5EF4-FFF2-40B4-BE49-F238E27FC236}">
                <a16:creationId xmlns:a16="http://schemas.microsoft.com/office/drawing/2014/main" id="{DD8F7674-A9C0-E0B4-FE2C-98AA7191A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09675"/>
            <a:ext cx="8642350"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5">
            <a:extLst>
              <a:ext uri="{FF2B5EF4-FFF2-40B4-BE49-F238E27FC236}">
                <a16:creationId xmlns:a16="http://schemas.microsoft.com/office/drawing/2014/main" id="{453A5FCF-F269-853F-0ABB-5FD4129563CF}"/>
              </a:ext>
            </a:extLst>
          </p:cNvPr>
          <p:cNvSpPr txBox="1">
            <a:spLocks noChangeArrowheads="1"/>
          </p:cNvSpPr>
          <p:nvPr/>
        </p:nvSpPr>
        <p:spPr bwMode="auto">
          <a:xfrm>
            <a:off x="5410200" y="6027738"/>
            <a:ext cx="365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200">
                <a:latin typeface="Open Sans" panose="020B0606030504020204" pitchFamily="34" charset="0"/>
                <a:hlinkClick r:id="rId4"/>
              </a:rPr>
              <a:t>Division of STD Prevention</a:t>
            </a:r>
            <a:r>
              <a:rPr lang="en-US" altLang="en-US" sz="1200">
                <a:latin typeface="Open Sans" panose="020B0606030504020204" pitchFamily="34" charset="0"/>
              </a:rPr>
              <a:t>, </a:t>
            </a:r>
            <a:r>
              <a:rPr lang="en-US" altLang="en-US" sz="1200">
                <a:latin typeface="Open Sans" panose="020B0606030504020204" pitchFamily="34" charset="0"/>
                <a:hlinkClick r:id="rId5"/>
              </a:rPr>
              <a:t>National Center for HIV, Viral Hepatitis, STD, and TB Prevention</a:t>
            </a:r>
            <a:r>
              <a:rPr lang="en-US" altLang="en-US" sz="1200">
                <a:latin typeface="Open Sans" panose="020B0606030504020204" pitchFamily="34" charset="0"/>
              </a:rPr>
              <a:t>, </a:t>
            </a:r>
            <a:r>
              <a:rPr lang="en-US" altLang="en-US" sz="1200">
                <a:latin typeface="Open Sans" panose="020B0606030504020204" pitchFamily="34" charset="0"/>
                <a:hlinkClick r:id="rId6"/>
              </a:rPr>
              <a:t>Centers for Disease Control and Prevention</a:t>
            </a:r>
            <a:endParaRPr lang="en-US" altLang="en-US"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DC212A07-F169-DF5B-9E3B-3A0B163D8A67}"/>
              </a:ext>
            </a:extLst>
          </p:cNvPr>
          <p:cNvSpPr>
            <a:spLocks noGrp="1" noRot="1" noChangeArrowheads="1"/>
          </p:cNvSpPr>
          <p:nvPr>
            <p:ph type="title"/>
          </p:nvPr>
        </p:nvSpPr>
        <p:spPr/>
        <p:txBody>
          <a:bodyPr/>
          <a:lstStyle/>
          <a:p>
            <a:pPr eaLnBrk="1" hangingPunct="1">
              <a:defRPr/>
            </a:pPr>
            <a:r>
              <a:rPr lang="en-US" altLang="en-US"/>
              <a:t>Syphilis</a:t>
            </a:r>
          </a:p>
        </p:txBody>
      </p:sp>
      <p:sp>
        <p:nvSpPr>
          <p:cNvPr id="115715" name="Rectangle 3">
            <a:extLst>
              <a:ext uri="{FF2B5EF4-FFF2-40B4-BE49-F238E27FC236}">
                <a16:creationId xmlns:a16="http://schemas.microsoft.com/office/drawing/2014/main" id="{C755BEAF-79D2-8181-DE5B-90373CE8E0A6}"/>
              </a:ext>
            </a:extLst>
          </p:cNvPr>
          <p:cNvSpPr>
            <a:spLocks noGrp="1" noChangeArrowheads="1"/>
          </p:cNvSpPr>
          <p:nvPr>
            <p:ph type="body" idx="1"/>
          </p:nvPr>
        </p:nvSpPr>
        <p:spPr>
          <a:xfrm>
            <a:off x="457200" y="1600200"/>
            <a:ext cx="8229600" cy="4953000"/>
          </a:xfrm>
        </p:spPr>
        <p:txBody>
          <a:bodyPr/>
          <a:lstStyle/>
          <a:p>
            <a:pPr eaLnBrk="1" hangingPunct="1">
              <a:lnSpc>
                <a:spcPct val="90000"/>
              </a:lnSpc>
              <a:defRPr/>
            </a:pPr>
            <a:r>
              <a:rPr lang="en-US" altLang="en-US" sz="2400" dirty="0"/>
              <a:t>Protean clinical manifestations  </a:t>
            </a:r>
          </a:p>
          <a:p>
            <a:pPr lvl="1" eaLnBrk="1" hangingPunct="1">
              <a:lnSpc>
                <a:spcPct val="90000"/>
              </a:lnSpc>
              <a:defRPr/>
            </a:pPr>
            <a:r>
              <a:rPr lang="en-US" altLang="en-US" sz="2000" dirty="0"/>
              <a:t>“The great imitator” or “the great impostor”</a:t>
            </a:r>
          </a:p>
          <a:p>
            <a:pPr eaLnBrk="1" hangingPunct="1">
              <a:lnSpc>
                <a:spcPct val="90000"/>
              </a:lnSpc>
              <a:defRPr/>
            </a:pPr>
            <a:r>
              <a:rPr lang="en-US" altLang="en-US" sz="2400" dirty="0"/>
              <a:t>Stages</a:t>
            </a:r>
          </a:p>
          <a:p>
            <a:pPr lvl="1" eaLnBrk="1" hangingPunct="1">
              <a:lnSpc>
                <a:spcPct val="90000"/>
              </a:lnSpc>
              <a:defRPr/>
            </a:pPr>
            <a:r>
              <a:rPr lang="en-US" altLang="en-US" sz="2000" dirty="0"/>
              <a:t>Incubating</a:t>
            </a:r>
          </a:p>
          <a:p>
            <a:pPr lvl="1" eaLnBrk="1" hangingPunct="1">
              <a:lnSpc>
                <a:spcPct val="90000"/>
              </a:lnSpc>
              <a:defRPr/>
            </a:pPr>
            <a:r>
              <a:rPr lang="en-US" altLang="en-US" sz="2000" dirty="0"/>
              <a:t>Primary</a:t>
            </a:r>
          </a:p>
          <a:p>
            <a:pPr lvl="1" eaLnBrk="1" hangingPunct="1">
              <a:lnSpc>
                <a:spcPct val="90000"/>
              </a:lnSpc>
              <a:defRPr/>
            </a:pPr>
            <a:r>
              <a:rPr lang="en-US" altLang="en-US" sz="2000" dirty="0"/>
              <a:t>Secondary</a:t>
            </a:r>
          </a:p>
          <a:p>
            <a:pPr lvl="1" eaLnBrk="1" hangingPunct="1">
              <a:lnSpc>
                <a:spcPct val="90000"/>
              </a:lnSpc>
              <a:defRPr/>
            </a:pPr>
            <a:r>
              <a:rPr lang="en-US" altLang="en-US" sz="2000" dirty="0"/>
              <a:t>Latent</a:t>
            </a:r>
          </a:p>
          <a:p>
            <a:pPr lvl="2" eaLnBrk="1" hangingPunct="1">
              <a:lnSpc>
                <a:spcPct val="90000"/>
              </a:lnSpc>
              <a:defRPr/>
            </a:pPr>
            <a:r>
              <a:rPr lang="en-US" altLang="en-US" sz="1800" dirty="0"/>
              <a:t>Early latent  &lt;/= 1 year</a:t>
            </a:r>
          </a:p>
          <a:p>
            <a:pPr lvl="2" eaLnBrk="1" hangingPunct="1">
              <a:lnSpc>
                <a:spcPct val="90000"/>
              </a:lnSpc>
              <a:defRPr/>
            </a:pPr>
            <a:r>
              <a:rPr lang="en-US" altLang="en-US" sz="1800" dirty="0"/>
              <a:t>Late latent – less infectious</a:t>
            </a:r>
          </a:p>
          <a:p>
            <a:pPr lvl="1" eaLnBrk="1" hangingPunct="1">
              <a:lnSpc>
                <a:spcPct val="90000"/>
              </a:lnSpc>
              <a:defRPr/>
            </a:pPr>
            <a:r>
              <a:rPr lang="en-US" altLang="en-US" sz="2000" dirty="0"/>
              <a:t>Late or tertiary  </a:t>
            </a:r>
          </a:p>
          <a:p>
            <a:pPr eaLnBrk="1" hangingPunct="1">
              <a:lnSpc>
                <a:spcPct val="90000"/>
              </a:lnSpc>
              <a:defRPr/>
            </a:pPr>
            <a:r>
              <a:rPr lang="en-US" altLang="en-US" sz="2400" dirty="0"/>
              <a:t>Most patients control infection &amp; do not progress to late disease</a:t>
            </a:r>
          </a:p>
          <a:p>
            <a:pPr lvl="2" eaLnBrk="1" hangingPunct="1">
              <a:lnSpc>
                <a:spcPct val="90000"/>
              </a:lnSpc>
              <a:defRPr/>
            </a:pPr>
            <a:r>
              <a:rPr lang="en-US" altLang="en-US" sz="1800" dirty="0"/>
              <a:t>Host develops intense immune response</a:t>
            </a:r>
          </a:p>
          <a:p>
            <a:pPr lvl="3" eaLnBrk="1" hangingPunct="1">
              <a:lnSpc>
                <a:spcPct val="90000"/>
              </a:lnSpc>
              <a:defRPr/>
            </a:pPr>
            <a:r>
              <a:rPr lang="en-US" altLang="en-US" sz="1800" dirty="0"/>
              <a:t>Resulting inflammation is responsible for most of clinical manifestations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844296C6-31BF-C04F-FDA5-1E4E6D939E1E}"/>
              </a:ext>
            </a:extLst>
          </p:cNvPr>
          <p:cNvSpPr>
            <a:spLocks noGrp="1" noRot="1" noChangeArrowheads="1"/>
          </p:cNvSpPr>
          <p:nvPr>
            <p:ph type="title"/>
          </p:nvPr>
        </p:nvSpPr>
        <p:spPr/>
        <p:txBody>
          <a:bodyPr/>
          <a:lstStyle/>
          <a:p>
            <a:pPr eaLnBrk="1" hangingPunct="1">
              <a:defRPr/>
            </a:pPr>
            <a:r>
              <a:rPr lang="en-US" altLang="en-US"/>
              <a:t>Syphilis</a:t>
            </a:r>
          </a:p>
        </p:txBody>
      </p:sp>
      <p:sp>
        <p:nvSpPr>
          <p:cNvPr id="116739" name="Rectangle 3">
            <a:extLst>
              <a:ext uri="{FF2B5EF4-FFF2-40B4-BE49-F238E27FC236}">
                <a16:creationId xmlns:a16="http://schemas.microsoft.com/office/drawing/2014/main" id="{EAEE487F-08C0-114F-2A59-4DB162B112C6}"/>
              </a:ext>
            </a:extLst>
          </p:cNvPr>
          <p:cNvSpPr>
            <a:spLocks noGrp="1" noChangeArrowheads="1"/>
          </p:cNvSpPr>
          <p:nvPr>
            <p:ph type="body" idx="1"/>
          </p:nvPr>
        </p:nvSpPr>
        <p:spPr/>
        <p:txBody>
          <a:bodyPr/>
          <a:lstStyle/>
          <a:p>
            <a:pPr eaLnBrk="1" hangingPunct="1">
              <a:defRPr/>
            </a:pPr>
            <a:r>
              <a:rPr lang="en-US" altLang="en-US"/>
              <a:t>Incubating Syphilis </a:t>
            </a:r>
          </a:p>
          <a:p>
            <a:pPr lvl="1" eaLnBrk="1" hangingPunct="1">
              <a:defRPr/>
            </a:pPr>
            <a:r>
              <a:rPr lang="en-US" altLang="en-US"/>
              <a:t>Median incubation period </a:t>
            </a:r>
            <a:r>
              <a:rPr lang="en-US" altLang="en-US" b="1"/>
              <a:t>before</a:t>
            </a:r>
            <a:r>
              <a:rPr lang="en-US" altLang="en-US"/>
              <a:t> clinical manifestations is 21 days</a:t>
            </a:r>
          </a:p>
          <a:p>
            <a:pPr lvl="2" eaLnBrk="1" hangingPunct="1">
              <a:defRPr/>
            </a:pPr>
            <a:r>
              <a:rPr lang="en-US" altLang="en-US"/>
              <a:t>Range 3 to 90 days</a:t>
            </a:r>
          </a:p>
          <a:p>
            <a:pPr lvl="1" eaLnBrk="1" hangingPunct="1">
              <a:defRPr/>
            </a:pPr>
            <a:r>
              <a:rPr lang="en-US" altLang="en-US"/>
              <a:t>Early spirochetemia develops </a:t>
            </a:r>
          </a:p>
          <a:p>
            <a:pPr lvl="2" eaLnBrk="1" hangingPunct="1">
              <a:defRPr/>
            </a:pPr>
            <a:r>
              <a:rPr lang="en-US" altLang="en-US"/>
              <a:t>Secondary invasion of virtually every organ</a:t>
            </a:r>
            <a:endParaRPr lang="en-US" altLang="en-US" b="1" u="sng"/>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87151500-68FE-CD11-E76F-39FF1C7B932C}"/>
              </a:ext>
            </a:extLst>
          </p:cNvPr>
          <p:cNvSpPr>
            <a:spLocks noGrp="1" noRot="1" noChangeArrowheads="1"/>
          </p:cNvSpPr>
          <p:nvPr>
            <p:ph type="title"/>
          </p:nvPr>
        </p:nvSpPr>
        <p:spPr>
          <a:xfrm>
            <a:off x="457200" y="76200"/>
            <a:ext cx="8229600" cy="914400"/>
          </a:xfrm>
        </p:spPr>
        <p:txBody>
          <a:bodyPr/>
          <a:lstStyle/>
          <a:p>
            <a:pPr algn="l" eaLnBrk="1" hangingPunct="1">
              <a:defRPr/>
            </a:pPr>
            <a:r>
              <a:rPr lang="en-US" altLang="en-US" dirty="0"/>
              <a:t>Primary Syphilis           </a:t>
            </a:r>
          </a:p>
        </p:txBody>
      </p:sp>
      <p:sp>
        <p:nvSpPr>
          <p:cNvPr id="117763" name="Rectangle 3">
            <a:extLst>
              <a:ext uri="{FF2B5EF4-FFF2-40B4-BE49-F238E27FC236}">
                <a16:creationId xmlns:a16="http://schemas.microsoft.com/office/drawing/2014/main" id="{58A51740-9E5F-CEDD-F86D-0A05E5E72523}"/>
              </a:ext>
            </a:extLst>
          </p:cNvPr>
          <p:cNvSpPr>
            <a:spLocks noGrp="1" noChangeArrowheads="1"/>
          </p:cNvSpPr>
          <p:nvPr>
            <p:ph type="body" sz="half" idx="1"/>
          </p:nvPr>
        </p:nvSpPr>
        <p:spPr>
          <a:xfrm>
            <a:off x="457200" y="990600"/>
            <a:ext cx="5486400" cy="5638800"/>
          </a:xfrm>
        </p:spPr>
        <p:txBody>
          <a:bodyPr/>
          <a:lstStyle/>
          <a:p>
            <a:pPr eaLnBrk="1" hangingPunct="1">
              <a:lnSpc>
                <a:spcPct val="90000"/>
              </a:lnSpc>
              <a:defRPr/>
            </a:pPr>
            <a:r>
              <a:rPr lang="en-US" altLang="en-US" sz="2400" dirty="0"/>
              <a:t>Primary lesion or chancre</a:t>
            </a:r>
          </a:p>
          <a:p>
            <a:pPr lvl="1" eaLnBrk="1" hangingPunct="1">
              <a:lnSpc>
                <a:spcPct val="90000"/>
              </a:lnSpc>
              <a:defRPr/>
            </a:pPr>
            <a:r>
              <a:rPr lang="en-US" altLang="en-US" sz="2000" dirty="0"/>
              <a:t>2- 6 weeks after exposure</a:t>
            </a:r>
          </a:p>
          <a:p>
            <a:pPr lvl="1" eaLnBrk="1" hangingPunct="1">
              <a:lnSpc>
                <a:spcPct val="90000"/>
              </a:lnSpc>
              <a:defRPr/>
            </a:pPr>
            <a:r>
              <a:rPr lang="en-US" altLang="en-US" sz="2000" dirty="0"/>
              <a:t>Occurs at site of inoculation</a:t>
            </a:r>
          </a:p>
          <a:p>
            <a:pPr lvl="2" eaLnBrk="1" hangingPunct="1">
              <a:lnSpc>
                <a:spcPct val="90000"/>
              </a:lnSpc>
              <a:defRPr/>
            </a:pPr>
            <a:r>
              <a:rPr lang="en-US" altLang="en-US" sz="1800" dirty="0"/>
              <a:t>Usually external genitalia </a:t>
            </a:r>
          </a:p>
          <a:p>
            <a:pPr lvl="3" eaLnBrk="1" hangingPunct="1">
              <a:lnSpc>
                <a:spcPct val="90000"/>
              </a:lnSpc>
              <a:defRPr/>
            </a:pPr>
            <a:r>
              <a:rPr lang="en-US" altLang="en-US" sz="1200" dirty="0"/>
              <a:t>Cervix, mouth, perianal area, anal canal </a:t>
            </a:r>
          </a:p>
          <a:p>
            <a:pPr lvl="1" eaLnBrk="1" hangingPunct="1">
              <a:lnSpc>
                <a:spcPct val="90000"/>
              </a:lnSpc>
              <a:defRPr/>
            </a:pPr>
            <a:r>
              <a:rPr lang="en-US" altLang="en-US" sz="2000" dirty="0"/>
              <a:t>Single painless ulcer </a:t>
            </a:r>
          </a:p>
          <a:p>
            <a:pPr lvl="1" eaLnBrk="1" hangingPunct="1">
              <a:lnSpc>
                <a:spcPct val="90000"/>
              </a:lnSpc>
              <a:defRPr/>
            </a:pPr>
            <a:r>
              <a:rPr lang="en-US" altLang="en-US" sz="2000" dirty="0"/>
              <a:t>Multiple chancres can occur</a:t>
            </a:r>
          </a:p>
          <a:p>
            <a:pPr lvl="2" eaLnBrk="1" hangingPunct="1">
              <a:lnSpc>
                <a:spcPct val="90000"/>
              </a:lnSpc>
              <a:defRPr/>
            </a:pPr>
            <a:r>
              <a:rPr lang="en-US" altLang="en-US" sz="1800" dirty="0"/>
              <a:t>HIV</a:t>
            </a:r>
          </a:p>
          <a:p>
            <a:pPr eaLnBrk="1" hangingPunct="1">
              <a:lnSpc>
                <a:spcPct val="90000"/>
              </a:lnSpc>
              <a:defRPr/>
            </a:pPr>
            <a:r>
              <a:rPr lang="en-US" altLang="en-US" sz="2600" dirty="0"/>
              <a:t>Regional lymphadenopathy</a:t>
            </a:r>
          </a:p>
          <a:p>
            <a:pPr eaLnBrk="1" hangingPunct="1">
              <a:lnSpc>
                <a:spcPct val="90000"/>
              </a:lnSpc>
              <a:defRPr/>
            </a:pPr>
            <a:r>
              <a:rPr lang="en-US" altLang="en-US" sz="2400" dirty="0"/>
              <a:t>Spirochetes easily demonstrated</a:t>
            </a:r>
          </a:p>
          <a:p>
            <a:pPr eaLnBrk="1" hangingPunct="1">
              <a:lnSpc>
                <a:spcPct val="90000"/>
              </a:lnSpc>
              <a:defRPr/>
            </a:pPr>
            <a:r>
              <a:rPr lang="en-US" altLang="en-US" sz="2400" dirty="0"/>
              <a:t>Heals spontaneously 2 - 8 weeks</a:t>
            </a:r>
          </a:p>
          <a:p>
            <a:pPr lvl="1" eaLnBrk="1" hangingPunct="1">
              <a:lnSpc>
                <a:spcPct val="90000"/>
              </a:lnSpc>
              <a:defRPr/>
            </a:pPr>
            <a:r>
              <a:rPr lang="en-US" altLang="en-US" sz="2000" dirty="0"/>
              <a:t>May persist for longer periods</a:t>
            </a:r>
          </a:p>
          <a:p>
            <a:pPr lvl="2" eaLnBrk="1" hangingPunct="1">
              <a:lnSpc>
                <a:spcPct val="90000"/>
              </a:lnSpc>
              <a:defRPr/>
            </a:pPr>
            <a:r>
              <a:rPr lang="en-US" altLang="en-US" sz="1800" dirty="0"/>
              <a:t>HIV-infected persons</a:t>
            </a:r>
          </a:p>
          <a:p>
            <a:pPr eaLnBrk="1" hangingPunct="1">
              <a:lnSpc>
                <a:spcPct val="80000"/>
              </a:lnSpc>
              <a:defRPr/>
            </a:pPr>
            <a:r>
              <a:rPr lang="en-US" altLang="en-US" sz="2400" dirty="0"/>
              <a:t>Manifestations of 2</a:t>
            </a:r>
            <a:r>
              <a:rPr lang="en-US" altLang="en-US" sz="2400" b="1" baseline="30000" dirty="0"/>
              <a:t>0</a:t>
            </a:r>
            <a:r>
              <a:rPr lang="en-US" altLang="en-US" sz="2400" dirty="0"/>
              <a:t> with chancre</a:t>
            </a:r>
          </a:p>
          <a:p>
            <a:pPr lvl="1" eaLnBrk="1" hangingPunct="1">
              <a:lnSpc>
                <a:spcPct val="80000"/>
              </a:lnSpc>
              <a:defRPr/>
            </a:pPr>
            <a:r>
              <a:rPr lang="en-US" altLang="en-US" sz="2000" dirty="0"/>
              <a:t>Especially in HIV+ patients</a:t>
            </a:r>
          </a:p>
          <a:p>
            <a:pPr lvl="2" eaLnBrk="1" hangingPunct="1">
              <a:lnSpc>
                <a:spcPct val="90000"/>
              </a:lnSpc>
              <a:defRPr/>
            </a:pPr>
            <a:endParaRPr lang="en-US" altLang="en-US" sz="1800" dirty="0"/>
          </a:p>
        </p:txBody>
      </p:sp>
      <p:pic>
        <p:nvPicPr>
          <p:cNvPr id="51204" name="Online Image Placeholder 3">
            <a:extLst>
              <a:ext uri="{FF2B5EF4-FFF2-40B4-BE49-F238E27FC236}">
                <a16:creationId xmlns:a16="http://schemas.microsoft.com/office/drawing/2014/main" id="{9316C1D2-4BB8-C4D6-2541-C68BA57ADED1}"/>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l="32784" t="5956" r="2313" b="19896"/>
          <a:stretch>
            <a:fillRect/>
          </a:stretch>
        </p:blipFill>
        <p:spPr>
          <a:xfrm>
            <a:off x="6223000" y="2247900"/>
            <a:ext cx="2620963" cy="2057400"/>
          </a:xfrm>
        </p:spPr>
      </p:pic>
      <p:pic>
        <p:nvPicPr>
          <p:cNvPr id="51205" name="Picture 2">
            <a:extLst>
              <a:ext uri="{FF2B5EF4-FFF2-40B4-BE49-F238E27FC236}">
                <a16:creationId xmlns:a16="http://schemas.microsoft.com/office/drawing/2014/main" id="{BED2AEBC-8DC3-1E8B-5776-128C4FFA3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46" t="8871" r="20018" b="7869"/>
          <a:stretch>
            <a:fillRect/>
          </a:stretch>
        </p:blipFill>
        <p:spPr bwMode="auto">
          <a:xfrm>
            <a:off x="6315075" y="139700"/>
            <a:ext cx="24384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a:extLst>
              <a:ext uri="{FF2B5EF4-FFF2-40B4-BE49-F238E27FC236}">
                <a16:creationId xmlns:a16="http://schemas.microsoft.com/office/drawing/2014/main" id="{0B482BC9-6BCA-937E-E841-F14DBA814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464" t="7368" r="15939" b="11963"/>
          <a:stretch>
            <a:fillRect/>
          </a:stretch>
        </p:blipFill>
        <p:spPr bwMode="auto">
          <a:xfrm>
            <a:off x="5930900" y="4256088"/>
            <a:ext cx="29845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Box 5">
            <a:extLst>
              <a:ext uri="{FF2B5EF4-FFF2-40B4-BE49-F238E27FC236}">
                <a16:creationId xmlns:a16="http://schemas.microsoft.com/office/drawing/2014/main" id="{2CC4B914-EE38-B87D-9AB4-EF0E33D2E259}"/>
              </a:ext>
            </a:extLst>
          </p:cNvPr>
          <p:cNvSpPr txBox="1">
            <a:spLocks noChangeArrowheads="1"/>
          </p:cNvSpPr>
          <p:nvPr/>
        </p:nvSpPr>
        <p:spPr bwMode="auto">
          <a:xfrm>
            <a:off x="5486400" y="6359525"/>
            <a:ext cx="3159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800"/>
              <a:t>cdc.gov/std/syphilis/images.htm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64689FB-B5BA-E5B5-9726-3B87765912C9}"/>
              </a:ext>
            </a:extLst>
          </p:cNvPr>
          <p:cNvSpPr>
            <a:spLocks noGrp="1" noRot="1" noChangeArrowheads="1"/>
          </p:cNvSpPr>
          <p:nvPr>
            <p:ph type="title"/>
          </p:nvPr>
        </p:nvSpPr>
        <p:spPr>
          <a:xfrm>
            <a:off x="457200" y="365125"/>
            <a:ext cx="8229600" cy="1143000"/>
          </a:xfrm>
        </p:spPr>
        <p:txBody>
          <a:bodyPr/>
          <a:lstStyle/>
          <a:p>
            <a:pPr eaLnBrk="1" hangingPunct="1">
              <a:defRPr/>
            </a:pPr>
            <a:r>
              <a:rPr lang="en-US" altLang="en-US" dirty="0"/>
              <a:t>Syphilis</a:t>
            </a:r>
          </a:p>
        </p:txBody>
      </p:sp>
      <p:sp>
        <p:nvSpPr>
          <p:cNvPr id="103427" name="Rectangle 3">
            <a:extLst>
              <a:ext uri="{FF2B5EF4-FFF2-40B4-BE49-F238E27FC236}">
                <a16:creationId xmlns:a16="http://schemas.microsoft.com/office/drawing/2014/main" id="{47BE1DB4-52F7-F416-DF5C-16A5811559D5}"/>
              </a:ext>
            </a:extLst>
          </p:cNvPr>
          <p:cNvSpPr>
            <a:spLocks noGrp="1" noChangeArrowheads="1"/>
          </p:cNvSpPr>
          <p:nvPr>
            <p:ph type="body" idx="1"/>
          </p:nvPr>
        </p:nvSpPr>
        <p:spPr>
          <a:xfrm>
            <a:off x="320675" y="1973263"/>
            <a:ext cx="8229600" cy="4449762"/>
          </a:xfrm>
        </p:spPr>
        <p:txBody>
          <a:bodyPr/>
          <a:lstStyle/>
          <a:p>
            <a:pPr eaLnBrk="1" hangingPunct="1">
              <a:lnSpc>
                <a:spcPct val="90000"/>
              </a:lnSpc>
              <a:defRPr/>
            </a:pPr>
            <a:r>
              <a:rPr lang="en-US" altLang="en-US" dirty="0"/>
              <a:t>Rapid spread in 16th century</a:t>
            </a:r>
          </a:p>
          <a:p>
            <a:pPr lvl="1" eaLnBrk="1" hangingPunct="1">
              <a:lnSpc>
                <a:spcPct val="90000"/>
              </a:lnSpc>
              <a:defRPr/>
            </a:pPr>
            <a:r>
              <a:rPr lang="en-US" altLang="en-US" dirty="0"/>
              <a:t>1767 John Hunter self –inoculation</a:t>
            </a:r>
          </a:p>
          <a:p>
            <a:pPr lvl="2" eaLnBrk="1" hangingPunct="1">
              <a:lnSpc>
                <a:spcPct val="90000"/>
              </a:lnSpc>
              <a:defRPr/>
            </a:pPr>
            <a:r>
              <a:rPr lang="en-US" altLang="en-US" dirty="0"/>
              <a:t>Urethral pus containing </a:t>
            </a:r>
            <a:r>
              <a:rPr lang="en-US" altLang="en-US" i="1" dirty="0"/>
              <a:t>Neisseria gonorrhoeae</a:t>
            </a:r>
            <a:r>
              <a:rPr lang="en-US" altLang="en-US" dirty="0"/>
              <a:t> </a:t>
            </a:r>
            <a:r>
              <a:rPr lang="en-US" altLang="en-US" u="sng" dirty="0"/>
              <a:t>and</a:t>
            </a:r>
            <a:r>
              <a:rPr lang="en-US" altLang="en-US" dirty="0"/>
              <a:t> </a:t>
            </a:r>
            <a:r>
              <a:rPr lang="en-US" altLang="en-US" i="1" dirty="0"/>
              <a:t>T. pallidum</a:t>
            </a:r>
            <a:endParaRPr lang="en-US" altLang="en-US" dirty="0"/>
          </a:p>
          <a:p>
            <a:pPr lvl="2" eaLnBrk="1" hangingPunct="1">
              <a:lnSpc>
                <a:spcPct val="90000"/>
              </a:lnSpc>
              <a:defRPr/>
            </a:pPr>
            <a:r>
              <a:rPr lang="en-US" altLang="en-US" dirty="0"/>
              <a:t>2 diseases were considered same for some time </a:t>
            </a:r>
          </a:p>
          <a:p>
            <a:pPr lvl="1" eaLnBrk="1" hangingPunct="1">
              <a:lnSpc>
                <a:spcPct val="90000"/>
              </a:lnSpc>
              <a:defRPr/>
            </a:pPr>
            <a:r>
              <a:rPr lang="en-US" altLang="en-US" dirty="0"/>
              <a:t>Mid-19th century, cause, epidemiology, and clinical manifestations of syphilis were well known </a:t>
            </a:r>
          </a:p>
          <a:p>
            <a:pPr eaLnBrk="1" hangingPunct="1">
              <a:lnSpc>
                <a:spcPct val="90000"/>
              </a:lnSpc>
              <a:defRPr/>
            </a:pPr>
            <a:r>
              <a:rPr lang="en-US" altLang="en-US" dirty="0"/>
              <a:t>Leading cause of neurological &amp; cardiovascular disease in middle-aged people turn of 20</a:t>
            </a:r>
            <a:r>
              <a:rPr lang="en-US" altLang="en-US" baseline="30000" dirty="0"/>
              <a:t>th</a:t>
            </a:r>
            <a:r>
              <a:rPr lang="en-US" altLang="en-US" dirty="0"/>
              <a:t> century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a:extLst>
              <a:ext uri="{FF2B5EF4-FFF2-40B4-BE49-F238E27FC236}">
                <a16:creationId xmlns:a16="http://schemas.microsoft.com/office/drawing/2014/main" id="{6E8B0B91-AAC4-A15A-0E28-8181A6E59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425" y="2889250"/>
            <a:ext cx="25908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2">
            <a:extLst>
              <a:ext uri="{FF2B5EF4-FFF2-40B4-BE49-F238E27FC236}">
                <a16:creationId xmlns:a16="http://schemas.microsoft.com/office/drawing/2014/main" id="{8C82250A-3A4F-DB02-134F-83BFE5609EC5}"/>
              </a:ext>
            </a:extLst>
          </p:cNvPr>
          <p:cNvSpPr>
            <a:spLocks noGrp="1" noRot="1" noChangeArrowheads="1"/>
          </p:cNvSpPr>
          <p:nvPr>
            <p:ph type="title"/>
          </p:nvPr>
        </p:nvSpPr>
        <p:spPr>
          <a:xfrm>
            <a:off x="457200" y="152400"/>
            <a:ext cx="8229600" cy="838200"/>
          </a:xfrm>
        </p:spPr>
        <p:txBody>
          <a:bodyPr/>
          <a:lstStyle/>
          <a:p>
            <a:pPr eaLnBrk="1" hangingPunct="1">
              <a:defRPr/>
            </a:pPr>
            <a:r>
              <a:rPr lang="en-US" altLang="en-US" dirty="0"/>
              <a:t>Secondary Syphilis</a:t>
            </a:r>
          </a:p>
        </p:txBody>
      </p:sp>
      <p:sp>
        <p:nvSpPr>
          <p:cNvPr id="121859" name="Rectangle 3">
            <a:extLst>
              <a:ext uri="{FF2B5EF4-FFF2-40B4-BE49-F238E27FC236}">
                <a16:creationId xmlns:a16="http://schemas.microsoft.com/office/drawing/2014/main" id="{D6C51B6A-5D92-4720-93AB-971A94BED407}"/>
              </a:ext>
            </a:extLst>
          </p:cNvPr>
          <p:cNvSpPr>
            <a:spLocks noGrp="1" noChangeArrowheads="1"/>
          </p:cNvSpPr>
          <p:nvPr>
            <p:ph type="body" sz="half" idx="1"/>
          </p:nvPr>
        </p:nvSpPr>
        <p:spPr>
          <a:xfrm>
            <a:off x="33338" y="1143000"/>
            <a:ext cx="5029200" cy="5486400"/>
          </a:xfrm>
        </p:spPr>
        <p:txBody>
          <a:bodyPr/>
          <a:lstStyle/>
          <a:p>
            <a:pPr eaLnBrk="1" hangingPunct="1">
              <a:lnSpc>
                <a:spcPct val="80000"/>
              </a:lnSpc>
              <a:defRPr/>
            </a:pPr>
            <a:r>
              <a:rPr lang="en-US" altLang="en-US" sz="2400" dirty="0"/>
              <a:t>2 to 12 weeks after contact </a:t>
            </a:r>
          </a:p>
          <a:p>
            <a:pPr lvl="1" eaLnBrk="1" hangingPunct="1">
              <a:lnSpc>
                <a:spcPct val="80000"/>
              </a:lnSpc>
              <a:defRPr/>
            </a:pPr>
            <a:r>
              <a:rPr lang="en-US" altLang="en-US" sz="2400" dirty="0"/>
              <a:t>Generalized condition</a:t>
            </a:r>
          </a:p>
          <a:p>
            <a:pPr lvl="1" eaLnBrk="1" hangingPunct="1">
              <a:lnSpc>
                <a:spcPct val="80000"/>
              </a:lnSpc>
              <a:defRPr/>
            </a:pPr>
            <a:r>
              <a:rPr lang="en-US" altLang="en-US" sz="2400" dirty="0"/>
              <a:t>Manifestations- widespread and protean</a:t>
            </a:r>
          </a:p>
          <a:p>
            <a:pPr lvl="2" eaLnBrk="1" hangingPunct="1">
              <a:lnSpc>
                <a:spcPct val="80000"/>
              </a:lnSpc>
              <a:defRPr/>
            </a:pPr>
            <a:r>
              <a:rPr lang="en-US" altLang="en-US" sz="1800" dirty="0"/>
              <a:t>Parenchymal</a:t>
            </a:r>
          </a:p>
          <a:p>
            <a:pPr lvl="2" eaLnBrk="1" hangingPunct="1">
              <a:lnSpc>
                <a:spcPct val="80000"/>
              </a:lnSpc>
              <a:defRPr/>
            </a:pPr>
            <a:r>
              <a:rPr lang="en-US" altLang="en-US" sz="1800" dirty="0"/>
              <a:t>Constitutional</a:t>
            </a:r>
          </a:p>
          <a:p>
            <a:pPr lvl="2" eaLnBrk="1" hangingPunct="1">
              <a:lnSpc>
                <a:spcPct val="80000"/>
              </a:lnSpc>
              <a:defRPr/>
            </a:pPr>
            <a:r>
              <a:rPr lang="en-US" altLang="en-US" sz="1800" dirty="0" err="1"/>
              <a:t>Mucocutaneous</a:t>
            </a:r>
            <a:r>
              <a:rPr lang="en-US" altLang="en-US" sz="1800" dirty="0"/>
              <a:t> </a:t>
            </a:r>
          </a:p>
          <a:p>
            <a:pPr eaLnBrk="1" hangingPunct="1">
              <a:lnSpc>
                <a:spcPct val="90000"/>
              </a:lnSpc>
              <a:defRPr/>
            </a:pPr>
            <a:r>
              <a:rPr lang="en-US" altLang="en-US" sz="2400" dirty="0"/>
              <a:t>Rash – Non-pruritic macular, maculopapular, </a:t>
            </a:r>
            <a:r>
              <a:rPr lang="en-US" altLang="en-US" sz="2400" dirty="0" err="1"/>
              <a:t>papular</a:t>
            </a:r>
            <a:r>
              <a:rPr lang="en-US" altLang="en-US" sz="2400" dirty="0"/>
              <a:t>, or pustular lesions</a:t>
            </a:r>
          </a:p>
          <a:p>
            <a:pPr lvl="1" eaLnBrk="1" hangingPunct="1">
              <a:lnSpc>
                <a:spcPct val="90000"/>
              </a:lnSpc>
              <a:defRPr/>
            </a:pPr>
            <a:r>
              <a:rPr lang="en-US" altLang="en-US" sz="2000" dirty="0"/>
              <a:t>Vesicular lesions absent except  congenital syphilis</a:t>
            </a:r>
          </a:p>
          <a:p>
            <a:pPr lvl="1" eaLnBrk="1" hangingPunct="1">
              <a:lnSpc>
                <a:spcPct val="90000"/>
              </a:lnSpc>
              <a:defRPr/>
            </a:pPr>
            <a:r>
              <a:rPr lang="en-US" altLang="en-US" sz="2000" dirty="0"/>
              <a:t>Trunk &amp; proximal extremities </a:t>
            </a:r>
          </a:p>
          <a:p>
            <a:pPr lvl="1" eaLnBrk="1" hangingPunct="1">
              <a:lnSpc>
                <a:spcPct val="90000"/>
              </a:lnSpc>
              <a:defRPr/>
            </a:pPr>
            <a:r>
              <a:rPr lang="en-US" altLang="en-US" sz="2000" dirty="0"/>
              <a:t>Persist few days to 8 weeks</a:t>
            </a:r>
          </a:p>
          <a:p>
            <a:pPr lvl="3" eaLnBrk="1" hangingPunct="1">
              <a:lnSpc>
                <a:spcPct val="90000"/>
              </a:lnSpc>
              <a:defRPr/>
            </a:pPr>
            <a:r>
              <a:rPr lang="en-US" altLang="en-US" b="1" dirty="0"/>
              <a:t>Palms and soles</a:t>
            </a:r>
          </a:p>
          <a:p>
            <a:pPr lvl="1" eaLnBrk="1" hangingPunct="1">
              <a:lnSpc>
                <a:spcPct val="90000"/>
              </a:lnSpc>
              <a:defRPr/>
            </a:pPr>
            <a:r>
              <a:rPr lang="en-US" altLang="en-US" sz="2000" dirty="0"/>
              <a:t>Patchy alopecia</a:t>
            </a:r>
          </a:p>
          <a:p>
            <a:pPr lvl="1" eaLnBrk="1" hangingPunct="1">
              <a:lnSpc>
                <a:spcPct val="90000"/>
              </a:lnSpc>
              <a:defRPr/>
            </a:pPr>
            <a:r>
              <a:rPr lang="en-US" altLang="en-US" sz="2000" dirty="0"/>
              <a:t>Thinning/loss of eyebrows/beard  </a:t>
            </a:r>
          </a:p>
        </p:txBody>
      </p:sp>
      <p:pic>
        <p:nvPicPr>
          <p:cNvPr id="53253" name="Picture 1">
            <a:extLst>
              <a:ext uri="{FF2B5EF4-FFF2-40B4-BE49-F238E27FC236}">
                <a16:creationId xmlns:a16="http://schemas.microsoft.com/office/drawing/2014/main" id="{3D6B2FE8-E440-7275-5ED1-E6EAA22C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938" y="885825"/>
            <a:ext cx="3021012"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Online Image Placeholder 3">
            <a:extLst>
              <a:ext uri="{FF2B5EF4-FFF2-40B4-BE49-F238E27FC236}">
                <a16:creationId xmlns:a16="http://schemas.microsoft.com/office/drawing/2014/main" id="{C8BDAA49-085C-92C3-D230-DC7182DEB95F}"/>
              </a:ext>
            </a:extLst>
          </p:cNvPr>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384675" y="4343400"/>
            <a:ext cx="3184525" cy="2108200"/>
          </a:xfrm>
        </p:spPr>
      </p:pic>
      <p:pic>
        <p:nvPicPr>
          <p:cNvPr id="53255" name="Picture 4">
            <a:extLst>
              <a:ext uri="{FF2B5EF4-FFF2-40B4-BE49-F238E27FC236}">
                <a16:creationId xmlns:a16="http://schemas.microsoft.com/office/drawing/2014/main" id="{971B1C29-07EA-8801-C040-6BFB6CE6B1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2475" y="5226050"/>
            <a:ext cx="18954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Box 6">
            <a:extLst>
              <a:ext uri="{FF2B5EF4-FFF2-40B4-BE49-F238E27FC236}">
                <a16:creationId xmlns:a16="http://schemas.microsoft.com/office/drawing/2014/main" id="{5785EC7E-E8E4-E347-9D85-38E52B9FC55D}"/>
              </a:ext>
            </a:extLst>
          </p:cNvPr>
          <p:cNvSpPr txBox="1">
            <a:spLocks noChangeArrowheads="1"/>
          </p:cNvSpPr>
          <p:nvPr/>
        </p:nvSpPr>
        <p:spPr bwMode="auto">
          <a:xfrm>
            <a:off x="4911725" y="6492875"/>
            <a:ext cx="417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800"/>
              <a:t>CDC www.cdc.gov/std/syphilis/images.htm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AE2C7ADA-303D-0260-2E97-E7EC24BAC44F}"/>
              </a:ext>
            </a:extLst>
          </p:cNvPr>
          <p:cNvSpPr>
            <a:spLocks noGrp="1" noRot="1" noChangeArrowheads="1"/>
          </p:cNvSpPr>
          <p:nvPr>
            <p:ph type="title"/>
          </p:nvPr>
        </p:nvSpPr>
        <p:spPr>
          <a:xfrm>
            <a:off x="457200" y="274638"/>
            <a:ext cx="6019800" cy="1143000"/>
          </a:xfrm>
        </p:spPr>
        <p:txBody>
          <a:bodyPr/>
          <a:lstStyle/>
          <a:p>
            <a:pPr eaLnBrk="1" hangingPunct="1">
              <a:defRPr/>
            </a:pPr>
            <a:r>
              <a:rPr lang="en-US" altLang="en-US" b="0"/>
              <a:t>Secondary</a:t>
            </a:r>
            <a:r>
              <a:rPr lang="en-US" altLang="en-US"/>
              <a:t> </a:t>
            </a:r>
            <a:r>
              <a:rPr lang="en-US" altLang="en-US" b="0"/>
              <a:t>Syphilis</a:t>
            </a:r>
          </a:p>
        </p:txBody>
      </p:sp>
      <p:sp>
        <p:nvSpPr>
          <p:cNvPr id="122883" name="Rectangle 3">
            <a:extLst>
              <a:ext uri="{FF2B5EF4-FFF2-40B4-BE49-F238E27FC236}">
                <a16:creationId xmlns:a16="http://schemas.microsoft.com/office/drawing/2014/main" id="{2F734893-4B40-B09B-D9FC-737F134F6B0F}"/>
              </a:ext>
            </a:extLst>
          </p:cNvPr>
          <p:cNvSpPr>
            <a:spLocks noGrp="1" noChangeArrowheads="1"/>
          </p:cNvSpPr>
          <p:nvPr>
            <p:ph type="body" sz="half" idx="1"/>
          </p:nvPr>
        </p:nvSpPr>
        <p:spPr>
          <a:xfrm>
            <a:off x="152400" y="1600200"/>
            <a:ext cx="4343400" cy="4953000"/>
          </a:xfrm>
        </p:spPr>
        <p:txBody>
          <a:bodyPr/>
          <a:lstStyle/>
          <a:p>
            <a:pPr eaLnBrk="1" hangingPunct="1">
              <a:defRPr/>
            </a:pPr>
            <a:r>
              <a:rPr lang="en-US" altLang="en-US" sz="2800" dirty="0" err="1"/>
              <a:t>Condylomata</a:t>
            </a:r>
            <a:r>
              <a:rPr lang="en-US" altLang="en-US" sz="2800" dirty="0"/>
              <a:t> </a:t>
            </a:r>
            <a:r>
              <a:rPr lang="en-US" altLang="en-US" sz="2800" dirty="0" err="1"/>
              <a:t>lata</a:t>
            </a:r>
            <a:r>
              <a:rPr lang="en-US" altLang="en-US" sz="2400" dirty="0"/>
              <a:t> </a:t>
            </a:r>
          </a:p>
          <a:p>
            <a:pPr lvl="1" eaLnBrk="1" hangingPunct="1">
              <a:defRPr/>
            </a:pPr>
            <a:r>
              <a:rPr lang="en-US" altLang="en-US" sz="2000" dirty="0"/>
              <a:t>Painless, broad, moist, gray-white to erythematous, plaques</a:t>
            </a:r>
          </a:p>
          <a:p>
            <a:pPr lvl="1" eaLnBrk="1" hangingPunct="1">
              <a:defRPr/>
            </a:pPr>
            <a:r>
              <a:rPr lang="en-US" altLang="en-US" sz="2000" dirty="0"/>
              <a:t>Warm, moist intertriginous areas </a:t>
            </a:r>
          </a:p>
          <a:p>
            <a:pPr lvl="1" eaLnBrk="1" hangingPunct="1">
              <a:defRPr/>
            </a:pPr>
            <a:r>
              <a:rPr lang="en-US" altLang="en-US" sz="2000" dirty="0"/>
              <a:t>Highly infectious</a:t>
            </a:r>
          </a:p>
          <a:p>
            <a:pPr eaLnBrk="1" hangingPunct="1">
              <a:defRPr/>
            </a:pPr>
            <a:r>
              <a:rPr lang="en-US" altLang="en-US" sz="2800" dirty="0"/>
              <a:t>Mucous patches</a:t>
            </a:r>
            <a:r>
              <a:rPr lang="en-US" altLang="en-US" sz="2400" dirty="0"/>
              <a:t> </a:t>
            </a:r>
          </a:p>
          <a:p>
            <a:pPr lvl="1" eaLnBrk="1" hangingPunct="1">
              <a:defRPr/>
            </a:pPr>
            <a:r>
              <a:rPr lang="en-US" altLang="en-US" sz="2000" dirty="0"/>
              <a:t>Painless lesion on mucous membranes </a:t>
            </a:r>
          </a:p>
          <a:p>
            <a:pPr lvl="1" eaLnBrk="1" hangingPunct="1">
              <a:defRPr/>
            </a:pPr>
            <a:r>
              <a:rPr lang="en-US" altLang="en-US" sz="2000" dirty="0"/>
              <a:t>Silvery gray, superficial erosion with red periphery </a:t>
            </a:r>
          </a:p>
          <a:p>
            <a:pPr lvl="1" eaLnBrk="1" hangingPunct="1">
              <a:defRPr/>
            </a:pPr>
            <a:r>
              <a:rPr lang="en-US" altLang="en-US" sz="2000" dirty="0"/>
              <a:t> Highly infectious</a:t>
            </a:r>
          </a:p>
          <a:p>
            <a:pPr lvl="1" eaLnBrk="1" hangingPunct="1">
              <a:defRPr/>
            </a:pPr>
            <a:r>
              <a:rPr lang="en-US" altLang="en-US" sz="2000" dirty="0"/>
              <a:t>Not painful</a:t>
            </a:r>
          </a:p>
          <a:p>
            <a:pPr lvl="2" eaLnBrk="1" hangingPunct="1">
              <a:defRPr/>
            </a:pPr>
            <a:r>
              <a:rPr lang="en-US" altLang="en-US" sz="1600" dirty="0"/>
              <a:t>Unless superinfected</a:t>
            </a:r>
          </a:p>
        </p:txBody>
      </p:sp>
      <p:pic>
        <p:nvPicPr>
          <p:cNvPr id="54276" name="Online Image Placeholder 2">
            <a:extLst>
              <a:ext uri="{FF2B5EF4-FFF2-40B4-BE49-F238E27FC236}">
                <a16:creationId xmlns:a16="http://schemas.microsoft.com/office/drawing/2014/main" id="{EB56FF6F-D6D8-DFFD-44B4-6B5355359806}"/>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l="6458" t="18484" r="12794" b="28212"/>
          <a:stretch>
            <a:fillRect/>
          </a:stretch>
        </p:blipFill>
        <p:spPr>
          <a:xfrm>
            <a:off x="6096000" y="4002088"/>
            <a:ext cx="2057400" cy="2413000"/>
          </a:xfrm>
        </p:spPr>
      </p:pic>
      <p:pic>
        <p:nvPicPr>
          <p:cNvPr id="54277" name="Picture 3">
            <a:extLst>
              <a:ext uri="{FF2B5EF4-FFF2-40B4-BE49-F238E27FC236}">
                <a16:creationId xmlns:a16="http://schemas.microsoft.com/office/drawing/2014/main" id="{3E8E3CB9-189A-02D5-B1AA-5618B95F6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338" y="1219200"/>
            <a:ext cx="40290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5">
            <a:extLst>
              <a:ext uri="{FF2B5EF4-FFF2-40B4-BE49-F238E27FC236}">
                <a16:creationId xmlns:a16="http://schemas.microsoft.com/office/drawing/2014/main" id="{9D01E19F-ACBA-8605-B2BA-FB3B00BCDBA7}"/>
              </a:ext>
            </a:extLst>
          </p:cNvPr>
          <p:cNvSpPr txBox="1">
            <a:spLocks noChangeArrowheads="1"/>
          </p:cNvSpPr>
          <p:nvPr/>
        </p:nvSpPr>
        <p:spPr bwMode="auto">
          <a:xfrm>
            <a:off x="5334000" y="641508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800"/>
              <a:t>cdc.gov/std/syphilis/images.htm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0DF17A6-B109-7F0F-A601-389419485593}"/>
              </a:ext>
            </a:extLst>
          </p:cNvPr>
          <p:cNvSpPr>
            <a:spLocks noGrp="1" noRot="1" noChangeArrowheads="1"/>
          </p:cNvSpPr>
          <p:nvPr>
            <p:ph type="title"/>
          </p:nvPr>
        </p:nvSpPr>
        <p:spPr>
          <a:xfrm>
            <a:off x="457200" y="274638"/>
            <a:ext cx="8229600" cy="715962"/>
          </a:xfrm>
        </p:spPr>
        <p:txBody>
          <a:bodyPr/>
          <a:lstStyle/>
          <a:p>
            <a:pPr eaLnBrk="1" hangingPunct="1">
              <a:defRPr/>
            </a:pPr>
            <a:r>
              <a:rPr lang="en-US" altLang="en-US" b="0" dirty="0"/>
              <a:t>Secondary</a:t>
            </a:r>
            <a:r>
              <a:rPr lang="en-US" altLang="en-US" dirty="0"/>
              <a:t> </a:t>
            </a:r>
            <a:r>
              <a:rPr lang="en-US" altLang="en-US" b="0" dirty="0"/>
              <a:t>Syphilis</a:t>
            </a:r>
          </a:p>
        </p:txBody>
      </p:sp>
      <p:sp>
        <p:nvSpPr>
          <p:cNvPr id="123907" name="Rectangle 3">
            <a:extLst>
              <a:ext uri="{FF2B5EF4-FFF2-40B4-BE49-F238E27FC236}">
                <a16:creationId xmlns:a16="http://schemas.microsoft.com/office/drawing/2014/main" id="{304C5380-96A9-2397-4A2C-374D3A564212}"/>
              </a:ext>
            </a:extLst>
          </p:cNvPr>
          <p:cNvSpPr>
            <a:spLocks noGrp="1" noChangeArrowheads="1"/>
          </p:cNvSpPr>
          <p:nvPr>
            <p:ph sz="half" idx="1"/>
          </p:nvPr>
        </p:nvSpPr>
        <p:spPr>
          <a:xfrm>
            <a:off x="152400" y="1143000"/>
            <a:ext cx="4724400" cy="5334000"/>
          </a:xfrm>
        </p:spPr>
        <p:txBody>
          <a:bodyPr/>
          <a:lstStyle/>
          <a:p>
            <a:pPr eaLnBrk="1" hangingPunct="1">
              <a:lnSpc>
                <a:spcPct val="80000"/>
              </a:lnSpc>
              <a:defRPr/>
            </a:pPr>
            <a:r>
              <a:rPr lang="en-US" altLang="en-US" sz="2400" dirty="0"/>
              <a:t>Constitutional symptoms </a:t>
            </a:r>
          </a:p>
          <a:p>
            <a:pPr lvl="1" eaLnBrk="1" hangingPunct="1">
              <a:lnSpc>
                <a:spcPct val="80000"/>
              </a:lnSpc>
              <a:defRPr/>
            </a:pPr>
            <a:r>
              <a:rPr lang="en-US" altLang="en-US" sz="2000" dirty="0"/>
              <a:t>Low-grade fever &amp; Malaise</a:t>
            </a:r>
          </a:p>
          <a:p>
            <a:pPr lvl="1" eaLnBrk="1" hangingPunct="1">
              <a:lnSpc>
                <a:spcPct val="80000"/>
              </a:lnSpc>
              <a:defRPr/>
            </a:pPr>
            <a:r>
              <a:rPr lang="en-US" altLang="en-US" sz="2000" dirty="0"/>
              <a:t>Pharyngitis/Laryngitis</a:t>
            </a:r>
          </a:p>
          <a:p>
            <a:pPr lvl="1" eaLnBrk="1" hangingPunct="1">
              <a:lnSpc>
                <a:spcPct val="80000"/>
              </a:lnSpc>
              <a:defRPr/>
            </a:pPr>
            <a:r>
              <a:rPr lang="en-US" altLang="en-US" sz="2000" dirty="0"/>
              <a:t>Anorexia/weight loss</a:t>
            </a:r>
          </a:p>
          <a:p>
            <a:pPr lvl="1" eaLnBrk="1" hangingPunct="1">
              <a:lnSpc>
                <a:spcPct val="80000"/>
              </a:lnSpc>
              <a:defRPr/>
            </a:pPr>
            <a:r>
              <a:rPr lang="en-US" altLang="en-US" sz="2000" dirty="0" err="1"/>
              <a:t>Arthralgias</a:t>
            </a:r>
            <a:endParaRPr lang="en-US" altLang="en-US" sz="2000" dirty="0"/>
          </a:p>
          <a:p>
            <a:pPr lvl="1" eaLnBrk="1" hangingPunct="1">
              <a:lnSpc>
                <a:spcPct val="80000"/>
              </a:lnSpc>
              <a:defRPr/>
            </a:pPr>
            <a:r>
              <a:rPr lang="en-US" altLang="en-US" sz="2000" dirty="0"/>
              <a:t>Generalized painless LAD</a:t>
            </a:r>
          </a:p>
          <a:p>
            <a:pPr lvl="2" eaLnBrk="1" hangingPunct="1">
              <a:lnSpc>
                <a:spcPct val="80000"/>
              </a:lnSpc>
              <a:defRPr/>
            </a:pPr>
            <a:r>
              <a:rPr lang="en-US" altLang="en-US" dirty="0"/>
              <a:t>Enlarged </a:t>
            </a:r>
            <a:r>
              <a:rPr lang="en-US" altLang="en-US" dirty="0" err="1">
                <a:effectLst>
                  <a:outerShdw blurRad="38100" dist="38100" dir="2700000" algn="tl">
                    <a:srgbClr val="000000">
                      <a:alpha val="43137"/>
                    </a:srgbClr>
                  </a:outerShdw>
                </a:effectLst>
              </a:rPr>
              <a:t>epitrochlear</a:t>
            </a:r>
            <a:r>
              <a:rPr lang="en-US" altLang="en-US" dirty="0">
                <a:effectLst>
                  <a:outerShdw blurRad="38100" dist="38100" dir="2700000" algn="tl">
                    <a:srgbClr val="000000">
                      <a:alpha val="43137"/>
                    </a:srgbClr>
                  </a:outerShdw>
                </a:effectLst>
              </a:rPr>
              <a:t> </a:t>
            </a:r>
            <a:r>
              <a:rPr lang="en-US" altLang="en-US" dirty="0"/>
              <a:t> LN </a:t>
            </a:r>
          </a:p>
          <a:p>
            <a:pPr eaLnBrk="1" hangingPunct="1">
              <a:lnSpc>
                <a:spcPct val="80000"/>
              </a:lnSpc>
              <a:defRPr/>
            </a:pPr>
            <a:r>
              <a:rPr lang="en-US" altLang="en-US" sz="2400" dirty="0"/>
              <a:t>CNS</a:t>
            </a:r>
            <a:r>
              <a:rPr lang="en-US" altLang="en-US" sz="2000" dirty="0"/>
              <a:t> </a:t>
            </a:r>
          </a:p>
          <a:p>
            <a:pPr lvl="1" eaLnBrk="1" hangingPunct="1">
              <a:lnSpc>
                <a:spcPct val="80000"/>
              </a:lnSpc>
              <a:defRPr/>
            </a:pPr>
            <a:r>
              <a:rPr lang="en-US" altLang="en-US" sz="2000" dirty="0"/>
              <a:t>40% involved </a:t>
            </a:r>
          </a:p>
          <a:p>
            <a:pPr lvl="1" eaLnBrk="1" hangingPunct="1">
              <a:lnSpc>
                <a:spcPct val="80000"/>
              </a:lnSpc>
              <a:defRPr/>
            </a:pPr>
            <a:r>
              <a:rPr lang="en-US" altLang="en-US" sz="2000" dirty="0"/>
              <a:t>Headache and </a:t>
            </a:r>
            <a:r>
              <a:rPr lang="en-US" altLang="en-US" sz="2000" dirty="0" err="1"/>
              <a:t>meningismus</a:t>
            </a:r>
            <a:r>
              <a:rPr lang="en-US" altLang="en-US" sz="2000" dirty="0"/>
              <a:t> </a:t>
            </a:r>
          </a:p>
          <a:p>
            <a:pPr lvl="1" eaLnBrk="1" hangingPunct="1">
              <a:lnSpc>
                <a:spcPct val="80000"/>
              </a:lnSpc>
              <a:defRPr/>
            </a:pPr>
            <a:r>
              <a:rPr lang="en-US" altLang="en-US" sz="2000" dirty="0"/>
              <a:t>Increased CSF protein  &amp; </a:t>
            </a:r>
            <a:r>
              <a:rPr lang="en-US" altLang="en-US" sz="2000" dirty="0" err="1"/>
              <a:t>lymphs</a:t>
            </a:r>
            <a:r>
              <a:rPr lang="en-US" altLang="en-US" sz="2000" dirty="0"/>
              <a:t> </a:t>
            </a:r>
          </a:p>
          <a:p>
            <a:pPr lvl="2" eaLnBrk="1" hangingPunct="1">
              <a:lnSpc>
                <a:spcPct val="80000"/>
              </a:lnSpc>
              <a:defRPr/>
            </a:pPr>
            <a:r>
              <a:rPr lang="en-US" altLang="en-US" sz="1800" dirty="0"/>
              <a:t>Spirochetes isolated from CSF with no CSF abnormalities</a:t>
            </a:r>
          </a:p>
          <a:p>
            <a:pPr lvl="1" eaLnBrk="1" hangingPunct="1">
              <a:lnSpc>
                <a:spcPct val="80000"/>
              </a:lnSpc>
              <a:defRPr/>
            </a:pPr>
            <a:r>
              <a:rPr lang="en-US" altLang="en-US" sz="2000" dirty="0"/>
              <a:t>CN involvement</a:t>
            </a:r>
          </a:p>
          <a:p>
            <a:pPr eaLnBrk="1" hangingPunct="1">
              <a:lnSpc>
                <a:spcPct val="80000"/>
              </a:lnSpc>
              <a:defRPr/>
            </a:pPr>
            <a:r>
              <a:rPr lang="en-US" altLang="en-US" sz="2000" dirty="0"/>
              <a:t>Syphilitic paraplegia (</a:t>
            </a:r>
            <a:r>
              <a:rPr lang="en-US" altLang="en-US" sz="2000" dirty="0" err="1"/>
              <a:t>Erb’s</a:t>
            </a:r>
            <a:r>
              <a:rPr lang="en-US" altLang="en-US" sz="2000" dirty="0"/>
              <a:t>/brachial plexus)</a:t>
            </a:r>
          </a:p>
          <a:p>
            <a:pPr eaLnBrk="1" hangingPunct="1">
              <a:lnSpc>
                <a:spcPct val="80000"/>
              </a:lnSpc>
              <a:defRPr/>
            </a:pPr>
            <a:r>
              <a:rPr lang="en-US" altLang="en-US" sz="2000" dirty="0"/>
              <a:t>Amyotrophic meningomyelitis</a:t>
            </a:r>
          </a:p>
          <a:p>
            <a:pPr lvl="1" eaLnBrk="1" hangingPunct="1">
              <a:lnSpc>
                <a:spcPct val="80000"/>
              </a:lnSpc>
              <a:defRPr/>
            </a:pPr>
            <a:endParaRPr lang="en-US" altLang="en-US" sz="1800" dirty="0"/>
          </a:p>
        </p:txBody>
      </p:sp>
      <p:sp>
        <p:nvSpPr>
          <p:cNvPr id="2" name="Content Placeholder 1">
            <a:extLst>
              <a:ext uri="{FF2B5EF4-FFF2-40B4-BE49-F238E27FC236}">
                <a16:creationId xmlns:a16="http://schemas.microsoft.com/office/drawing/2014/main" id="{EDB8A79F-685A-160D-21D2-4AD1252D79EE}"/>
              </a:ext>
            </a:extLst>
          </p:cNvPr>
          <p:cNvSpPr>
            <a:spLocks noGrp="1"/>
          </p:cNvSpPr>
          <p:nvPr>
            <p:ph sz="half" idx="2"/>
          </p:nvPr>
        </p:nvSpPr>
        <p:spPr>
          <a:xfrm>
            <a:off x="5181600" y="1295400"/>
            <a:ext cx="3733800" cy="4830763"/>
          </a:xfrm>
        </p:spPr>
        <p:txBody>
          <a:bodyPr/>
          <a:lstStyle/>
          <a:p>
            <a:pPr eaLnBrk="1" hangingPunct="1">
              <a:lnSpc>
                <a:spcPct val="80000"/>
              </a:lnSpc>
              <a:defRPr/>
            </a:pPr>
            <a:r>
              <a:rPr lang="en-US" altLang="en-US" sz="2000" dirty="0"/>
              <a:t>Renal involvement </a:t>
            </a:r>
          </a:p>
          <a:p>
            <a:pPr lvl="1" eaLnBrk="1" hangingPunct="1">
              <a:lnSpc>
                <a:spcPct val="80000"/>
              </a:lnSpc>
              <a:defRPr/>
            </a:pPr>
            <a:r>
              <a:rPr lang="en-US" altLang="en-US" sz="2000" dirty="0"/>
              <a:t>Immune-complex glomerulonephritis </a:t>
            </a:r>
          </a:p>
          <a:p>
            <a:pPr lvl="1" eaLnBrk="1" hangingPunct="1">
              <a:lnSpc>
                <a:spcPct val="80000"/>
              </a:lnSpc>
              <a:defRPr/>
            </a:pPr>
            <a:r>
              <a:rPr lang="en-US" altLang="en-US" sz="2000" dirty="0"/>
              <a:t>Proteinuria</a:t>
            </a:r>
          </a:p>
          <a:p>
            <a:pPr lvl="1" eaLnBrk="1" hangingPunct="1">
              <a:lnSpc>
                <a:spcPct val="80000"/>
              </a:lnSpc>
              <a:defRPr/>
            </a:pPr>
            <a:r>
              <a:rPr lang="en-US" altLang="en-US" sz="2000" dirty="0"/>
              <a:t>Acute nephrotic syndrome </a:t>
            </a:r>
          </a:p>
          <a:p>
            <a:pPr eaLnBrk="1" hangingPunct="1">
              <a:lnSpc>
                <a:spcPct val="80000"/>
              </a:lnSpc>
              <a:defRPr/>
            </a:pPr>
            <a:r>
              <a:rPr lang="en-US" altLang="en-US" sz="2000" dirty="0"/>
              <a:t>Gastrointestinal tract</a:t>
            </a:r>
          </a:p>
          <a:p>
            <a:pPr lvl="1" eaLnBrk="1" hangingPunct="1">
              <a:lnSpc>
                <a:spcPct val="80000"/>
              </a:lnSpc>
              <a:defRPr/>
            </a:pPr>
            <a:r>
              <a:rPr lang="en-US" altLang="en-US" sz="2000" dirty="0"/>
              <a:t>Infiltrated and/or ulcerated lesions</a:t>
            </a:r>
          </a:p>
          <a:p>
            <a:pPr lvl="1" eaLnBrk="1" hangingPunct="1">
              <a:lnSpc>
                <a:spcPct val="80000"/>
              </a:lnSpc>
              <a:defRPr/>
            </a:pPr>
            <a:r>
              <a:rPr lang="en-US" altLang="en-US" sz="2000" dirty="0"/>
              <a:t>Syphilitic hepatitis </a:t>
            </a:r>
          </a:p>
          <a:p>
            <a:pPr eaLnBrk="1" hangingPunct="1">
              <a:lnSpc>
                <a:spcPct val="80000"/>
              </a:lnSpc>
              <a:defRPr/>
            </a:pPr>
            <a:r>
              <a:rPr lang="en-US" altLang="en-US" sz="2000" dirty="0"/>
              <a:t>Anterior or pan-uveitis</a:t>
            </a:r>
          </a:p>
          <a:p>
            <a:pPr lvl="1" eaLnBrk="1" hangingPunct="1">
              <a:lnSpc>
                <a:spcPct val="80000"/>
              </a:lnSpc>
              <a:defRPr/>
            </a:pPr>
            <a:r>
              <a:rPr lang="en-US" altLang="en-US" sz="1600" dirty="0"/>
              <a:t>Worse with steroids</a:t>
            </a:r>
          </a:p>
          <a:p>
            <a:pPr eaLnBrk="1" hangingPunct="1">
              <a:lnSpc>
                <a:spcPct val="80000"/>
              </a:lnSpc>
              <a:defRPr/>
            </a:pPr>
            <a:r>
              <a:rPr lang="en-US" altLang="en-US" sz="2000" dirty="0"/>
              <a:t>Synovitis, osteitis, and </a:t>
            </a:r>
            <a:r>
              <a:rPr lang="en-US" altLang="en-US" sz="2000" dirty="0" err="1"/>
              <a:t>periosteitis</a:t>
            </a:r>
            <a:endParaRPr lang="en-US" altLang="en-US" sz="2000" dirty="0"/>
          </a:p>
          <a:p>
            <a:pPr marL="0" indent="0">
              <a:buFont typeface="Wingdings" panose="05000000000000000000" pitchFamily="2" charset="2"/>
              <a:buNone/>
              <a:defRPr/>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B313179-5D44-14C4-C6D3-D60A05C71E62}"/>
              </a:ext>
            </a:extLst>
          </p:cNvPr>
          <p:cNvSpPr>
            <a:spLocks noGrp="1" noRot="1" noChangeArrowheads="1"/>
          </p:cNvSpPr>
          <p:nvPr>
            <p:ph type="title"/>
          </p:nvPr>
        </p:nvSpPr>
        <p:spPr/>
        <p:txBody>
          <a:bodyPr/>
          <a:lstStyle/>
          <a:p>
            <a:pPr eaLnBrk="1" hangingPunct="1">
              <a:defRPr/>
            </a:pPr>
            <a:r>
              <a:rPr lang="en-US" altLang="en-US" dirty="0"/>
              <a:t>Latent Syphilis</a:t>
            </a:r>
          </a:p>
        </p:txBody>
      </p:sp>
      <p:sp>
        <p:nvSpPr>
          <p:cNvPr id="125955" name="Rectangle 3">
            <a:extLst>
              <a:ext uri="{FF2B5EF4-FFF2-40B4-BE49-F238E27FC236}">
                <a16:creationId xmlns:a16="http://schemas.microsoft.com/office/drawing/2014/main" id="{7F082ACD-9070-9A20-E69C-1BB70F38482C}"/>
              </a:ext>
            </a:extLst>
          </p:cNvPr>
          <p:cNvSpPr>
            <a:spLocks noGrp="1" noChangeArrowheads="1"/>
          </p:cNvSpPr>
          <p:nvPr>
            <p:ph type="body" idx="1"/>
          </p:nvPr>
        </p:nvSpPr>
        <p:spPr/>
        <p:txBody>
          <a:bodyPr/>
          <a:lstStyle/>
          <a:p>
            <a:pPr eaLnBrk="1" hangingPunct="1">
              <a:lnSpc>
                <a:spcPct val="90000"/>
              </a:lnSpc>
              <a:defRPr/>
            </a:pPr>
            <a:r>
              <a:rPr lang="en-US" altLang="en-US" dirty="0"/>
              <a:t>Latent period</a:t>
            </a:r>
          </a:p>
          <a:p>
            <a:pPr lvl="1" eaLnBrk="1" hangingPunct="1">
              <a:lnSpc>
                <a:spcPct val="90000"/>
              </a:lnSpc>
              <a:defRPr/>
            </a:pPr>
            <a:r>
              <a:rPr lang="en-US" altLang="en-US" dirty="0"/>
              <a:t>Secondary stage subsides – no symptoms</a:t>
            </a:r>
          </a:p>
          <a:p>
            <a:pPr lvl="1" eaLnBrk="1" hangingPunct="1">
              <a:lnSpc>
                <a:spcPct val="90000"/>
              </a:lnSpc>
              <a:defRPr/>
            </a:pPr>
            <a:r>
              <a:rPr lang="en-US" altLang="en-US" dirty="0"/>
              <a:t>Diagnosis only by obtaining positive serologic test</a:t>
            </a:r>
          </a:p>
          <a:p>
            <a:pPr lvl="1" eaLnBrk="1" hangingPunct="1">
              <a:lnSpc>
                <a:spcPct val="90000"/>
              </a:lnSpc>
              <a:defRPr/>
            </a:pPr>
            <a:r>
              <a:rPr lang="en-US" altLang="en-US" dirty="0"/>
              <a:t>Early latent </a:t>
            </a:r>
          </a:p>
          <a:p>
            <a:pPr lvl="2" eaLnBrk="1" hangingPunct="1">
              <a:lnSpc>
                <a:spcPct val="90000"/>
              </a:lnSpc>
              <a:defRPr/>
            </a:pPr>
            <a:r>
              <a:rPr lang="en-US" altLang="en-US" dirty="0"/>
              <a:t>Relapses possible</a:t>
            </a:r>
          </a:p>
          <a:p>
            <a:pPr lvl="2" eaLnBrk="1" hangingPunct="1">
              <a:lnSpc>
                <a:spcPct val="90000"/>
              </a:lnSpc>
              <a:defRPr/>
            </a:pPr>
            <a:r>
              <a:rPr lang="en-US" altLang="en-US" dirty="0"/>
              <a:t>90% of relapses occur within 1</a:t>
            </a:r>
            <a:r>
              <a:rPr lang="en-US" altLang="en-US" baseline="30000" dirty="0"/>
              <a:t>st</a:t>
            </a:r>
            <a:r>
              <a:rPr lang="en-US" altLang="en-US" dirty="0"/>
              <a:t> year</a:t>
            </a:r>
          </a:p>
          <a:p>
            <a:pPr lvl="3" eaLnBrk="1" hangingPunct="1">
              <a:lnSpc>
                <a:spcPct val="90000"/>
              </a:lnSpc>
              <a:defRPr/>
            </a:pPr>
            <a:r>
              <a:rPr lang="en-US" altLang="en-US" dirty="0"/>
              <a:t>Usually consequence of dysfunction in cellular immunity</a:t>
            </a:r>
          </a:p>
          <a:p>
            <a:pPr lvl="1" eaLnBrk="1" hangingPunct="1">
              <a:lnSpc>
                <a:spcPct val="90000"/>
              </a:lnSpc>
              <a:defRPr/>
            </a:pPr>
            <a:r>
              <a:rPr lang="en-US" altLang="en-US" dirty="0"/>
              <a:t>Late latent</a:t>
            </a:r>
          </a:p>
          <a:p>
            <a:pPr lvl="2" eaLnBrk="1" hangingPunct="1">
              <a:lnSpc>
                <a:spcPct val="90000"/>
              </a:lnSpc>
              <a:defRPr/>
            </a:pPr>
            <a:r>
              <a:rPr lang="en-US" altLang="en-US" dirty="0"/>
              <a:t>Relapses very unlikely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23B889F5-26F7-1442-BA32-B7384FBDB243}"/>
              </a:ext>
            </a:extLst>
          </p:cNvPr>
          <p:cNvSpPr>
            <a:spLocks noGrp="1" noRot="1" noChangeArrowheads="1"/>
          </p:cNvSpPr>
          <p:nvPr>
            <p:ph type="title"/>
          </p:nvPr>
        </p:nvSpPr>
        <p:spPr/>
        <p:txBody>
          <a:bodyPr/>
          <a:lstStyle/>
          <a:p>
            <a:pPr eaLnBrk="1" hangingPunct="1">
              <a:defRPr/>
            </a:pPr>
            <a:r>
              <a:rPr lang="en-US" altLang="en-US" dirty="0"/>
              <a:t>Late Syphilis/Tertiary Syphilis</a:t>
            </a:r>
          </a:p>
        </p:txBody>
      </p:sp>
      <p:sp>
        <p:nvSpPr>
          <p:cNvPr id="126979" name="Rectangle 3">
            <a:extLst>
              <a:ext uri="{FF2B5EF4-FFF2-40B4-BE49-F238E27FC236}">
                <a16:creationId xmlns:a16="http://schemas.microsoft.com/office/drawing/2014/main" id="{8B42F8AE-26B1-E213-E66B-E1EE154DBAA1}"/>
              </a:ext>
            </a:extLst>
          </p:cNvPr>
          <p:cNvSpPr>
            <a:spLocks noGrp="1" noChangeArrowheads="1"/>
          </p:cNvSpPr>
          <p:nvPr>
            <p:ph type="body" sz="half" idx="1"/>
          </p:nvPr>
        </p:nvSpPr>
        <p:spPr>
          <a:xfrm>
            <a:off x="457200" y="1295400"/>
            <a:ext cx="7848600" cy="5287963"/>
          </a:xfrm>
        </p:spPr>
        <p:txBody>
          <a:bodyPr/>
          <a:lstStyle/>
          <a:p>
            <a:pPr eaLnBrk="1" hangingPunct="1">
              <a:lnSpc>
                <a:spcPct val="80000"/>
              </a:lnSpc>
              <a:defRPr/>
            </a:pPr>
            <a:r>
              <a:rPr lang="en-US" altLang="en-US" sz="2800" dirty="0"/>
              <a:t>Slow progressive, inflammatory disease - over years</a:t>
            </a:r>
            <a:endParaRPr lang="en-US" altLang="en-US" dirty="0"/>
          </a:p>
          <a:p>
            <a:pPr lvl="1" eaLnBrk="1" hangingPunct="1">
              <a:lnSpc>
                <a:spcPct val="80000"/>
              </a:lnSpc>
              <a:buFont typeface="Wingdings" panose="05000000000000000000" pitchFamily="2" charset="2"/>
              <a:buChar char="§"/>
              <a:defRPr/>
            </a:pPr>
            <a:r>
              <a:rPr lang="en-US" altLang="en-US" dirty="0" err="1"/>
              <a:t>Neurosyphilis</a:t>
            </a:r>
            <a:endParaRPr lang="en-US" altLang="en-US" dirty="0"/>
          </a:p>
          <a:p>
            <a:pPr lvl="1" eaLnBrk="1" hangingPunct="1">
              <a:lnSpc>
                <a:spcPct val="80000"/>
              </a:lnSpc>
              <a:buFont typeface="Wingdings" panose="05000000000000000000" pitchFamily="2" charset="2"/>
              <a:buChar char="§"/>
              <a:defRPr/>
            </a:pPr>
            <a:r>
              <a:rPr lang="en-US" altLang="en-US" dirty="0"/>
              <a:t>Cardiovascular syphilis</a:t>
            </a:r>
          </a:p>
          <a:p>
            <a:pPr lvl="2" eaLnBrk="1" hangingPunct="1">
              <a:defRPr/>
            </a:pPr>
            <a:r>
              <a:rPr lang="en-US" altLang="en-US" dirty="0"/>
              <a:t>Aortitis with a saccular aneurysm </a:t>
            </a:r>
          </a:p>
          <a:p>
            <a:pPr lvl="3" eaLnBrk="1" hangingPunct="1">
              <a:defRPr/>
            </a:pPr>
            <a:r>
              <a:rPr lang="en-US" altLang="en-US" dirty="0"/>
              <a:t>Aortic regurgitation and coronary artery stenosis</a:t>
            </a:r>
          </a:p>
          <a:p>
            <a:pPr lvl="1" eaLnBrk="1" hangingPunct="1">
              <a:lnSpc>
                <a:spcPct val="80000"/>
              </a:lnSpc>
              <a:buFont typeface="Wingdings" panose="05000000000000000000" pitchFamily="2" charset="2"/>
              <a:buChar char="§"/>
              <a:defRPr/>
            </a:pPr>
            <a:r>
              <a:rPr lang="en-US" altLang="en-US" dirty="0" err="1"/>
              <a:t>Gummatous</a:t>
            </a:r>
            <a:r>
              <a:rPr lang="en-US" altLang="en-US" dirty="0"/>
              <a:t> syphilis</a:t>
            </a:r>
          </a:p>
          <a:p>
            <a:pPr lvl="2" eaLnBrk="1" hangingPunct="1">
              <a:defRPr/>
            </a:pPr>
            <a:r>
              <a:rPr lang="en-US" altLang="en-US" sz="2000" dirty="0"/>
              <a:t>Nonspecific, granulomatous-like lesion</a:t>
            </a:r>
          </a:p>
          <a:p>
            <a:pPr lvl="2" eaLnBrk="1" hangingPunct="1">
              <a:defRPr/>
            </a:pPr>
            <a:r>
              <a:rPr lang="en-US" altLang="en-US" sz="2000" dirty="0"/>
              <a:t>Skeletal, skin, and mucocutaneous</a:t>
            </a:r>
          </a:p>
          <a:p>
            <a:pPr lvl="3" eaLnBrk="1" hangingPunct="1">
              <a:defRPr/>
            </a:pPr>
            <a:r>
              <a:rPr lang="en-US" altLang="en-US" dirty="0"/>
              <a:t>Single or multiple, variable size</a:t>
            </a:r>
          </a:p>
          <a:p>
            <a:pPr lvl="2" eaLnBrk="1" hangingPunct="1">
              <a:defRPr/>
            </a:pPr>
            <a:r>
              <a:rPr lang="en-US" altLang="en-US" sz="2000" dirty="0"/>
              <a:t>Cirrhosis</a:t>
            </a:r>
          </a:p>
          <a:p>
            <a:pPr lvl="2" eaLnBrk="1" hangingPunct="1">
              <a:defRPr/>
            </a:pPr>
            <a:r>
              <a:rPr lang="en-US" altLang="en-US" sz="2000" dirty="0"/>
              <a:t>PCN- rapid and dramatic response</a:t>
            </a:r>
            <a:endParaRPr lang="en-US" altLang="en-US" dirty="0"/>
          </a:p>
          <a:p>
            <a:pPr lvl="1" eaLnBrk="1" hangingPunct="1">
              <a:lnSpc>
                <a:spcPct val="80000"/>
              </a:lnSpc>
              <a:buFont typeface="Wingdings" panose="05000000000000000000" pitchFamily="2" charset="2"/>
              <a:buChar char="§"/>
              <a:defRPr/>
            </a:pPr>
            <a:r>
              <a:rPr lang="en-US" altLang="en-US" dirty="0" err="1"/>
              <a:t>Leuetic</a:t>
            </a:r>
            <a:r>
              <a:rPr lang="en-US" altLang="en-US" dirty="0"/>
              <a:t> osteitis</a:t>
            </a:r>
          </a:p>
          <a:p>
            <a:pPr lvl="2" eaLnBrk="1" hangingPunct="1">
              <a:lnSpc>
                <a:spcPct val="80000"/>
              </a:lnSpc>
              <a:buFont typeface="Wingdings" panose="05000000000000000000" pitchFamily="2" charset="2"/>
              <a:buChar char="§"/>
              <a:defRPr/>
            </a:pPr>
            <a:r>
              <a:rPr lang="en-US" altLang="en-US" sz="2000" dirty="0"/>
              <a:t>Moth eaten appearance on X-ray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496519CA-43B5-B509-86BF-2363C19A946B}"/>
              </a:ext>
            </a:extLst>
          </p:cNvPr>
          <p:cNvSpPr>
            <a:spLocks noGrp="1" noRot="1" noChangeArrowheads="1"/>
          </p:cNvSpPr>
          <p:nvPr>
            <p:ph type="title"/>
          </p:nvPr>
        </p:nvSpPr>
        <p:spPr/>
        <p:txBody>
          <a:bodyPr/>
          <a:lstStyle/>
          <a:p>
            <a:pPr eaLnBrk="1" hangingPunct="1">
              <a:defRPr/>
            </a:pPr>
            <a:r>
              <a:rPr lang="en-US" altLang="en-US" b="0"/>
              <a:t>Congenital Syphilis</a:t>
            </a:r>
          </a:p>
        </p:txBody>
      </p:sp>
      <p:sp>
        <p:nvSpPr>
          <p:cNvPr id="135171" name="Rectangle 3">
            <a:extLst>
              <a:ext uri="{FF2B5EF4-FFF2-40B4-BE49-F238E27FC236}">
                <a16:creationId xmlns:a16="http://schemas.microsoft.com/office/drawing/2014/main" id="{3907218F-D2E9-A371-4E8D-1B1FCE881B2E}"/>
              </a:ext>
            </a:extLst>
          </p:cNvPr>
          <p:cNvSpPr>
            <a:spLocks noGrp="1" noChangeArrowheads="1"/>
          </p:cNvSpPr>
          <p:nvPr>
            <p:ph sz="half" idx="1"/>
          </p:nvPr>
        </p:nvSpPr>
        <p:spPr/>
        <p:txBody>
          <a:bodyPr/>
          <a:lstStyle/>
          <a:p>
            <a:pPr eaLnBrk="1" hangingPunct="1">
              <a:defRPr/>
            </a:pPr>
            <a:endParaRPr lang="en-US" altLang="en-US" dirty="0"/>
          </a:p>
          <a:p>
            <a:pPr eaLnBrk="1" hangingPunct="1">
              <a:defRPr/>
            </a:pPr>
            <a:r>
              <a:rPr lang="en-US" altLang="en-US" dirty="0"/>
              <a:t>Infection of the fetus in utero can occur at any stage of infection</a:t>
            </a:r>
          </a:p>
          <a:p>
            <a:pPr lvl="1" eaLnBrk="1" hangingPunct="1">
              <a:defRPr/>
            </a:pPr>
            <a:r>
              <a:rPr lang="en-US" altLang="en-US" dirty="0"/>
              <a:t>Early syphilis most common</a:t>
            </a:r>
          </a:p>
        </p:txBody>
      </p:sp>
      <p:sp>
        <p:nvSpPr>
          <p:cNvPr id="2" name="Content Placeholder 1">
            <a:extLst>
              <a:ext uri="{FF2B5EF4-FFF2-40B4-BE49-F238E27FC236}">
                <a16:creationId xmlns:a16="http://schemas.microsoft.com/office/drawing/2014/main" id="{EE64C6D9-1F79-2B62-A271-21045CF9D313}"/>
              </a:ext>
            </a:extLst>
          </p:cNvPr>
          <p:cNvSpPr>
            <a:spLocks noGrp="1"/>
          </p:cNvSpPr>
          <p:nvPr>
            <p:ph sz="half" idx="2"/>
          </p:nvPr>
        </p:nvSpPr>
        <p:spPr>
          <a:xfrm>
            <a:off x="4662488" y="1828800"/>
            <a:ext cx="4038600" cy="4525963"/>
          </a:xfrm>
        </p:spPr>
        <p:txBody>
          <a:bodyPr/>
          <a:lstStyle/>
          <a:p>
            <a:pPr>
              <a:defRPr/>
            </a:pPr>
            <a:r>
              <a:rPr lang="en-US" altLang="en-US" dirty="0"/>
              <a:t>Late abortion</a:t>
            </a:r>
          </a:p>
          <a:p>
            <a:pPr>
              <a:defRPr/>
            </a:pPr>
            <a:r>
              <a:rPr lang="en-US" altLang="en-US" dirty="0"/>
              <a:t>Stillbirth</a:t>
            </a:r>
          </a:p>
          <a:p>
            <a:pPr>
              <a:defRPr/>
            </a:pPr>
            <a:r>
              <a:rPr lang="en-US" altLang="en-US" dirty="0"/>
              <a:t>Neonatal death</a:t>
            </a:r>
          </a:p>
          <a:p>
            <a:pPr>
              <a:defRPr/>
            </a:pPr>
            <a:r>
              <a:rPr lang="en-US" altLang="en-US" dirty="0"/>
              <a:t>Neonatal disease</a:t>
            </a:r>
          </a:p>
          <a:p>
            <a:pPr>
              <a:defRPr/>
            </a:pPr>
            <a:r>
              <a:rPr lang="en-US" altLang="en-US" dirty="0"/>
              <a:t>Latent infection</a:t>
            </a:r>
          </a:p>
          <a:p>
            <a:pPr>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BBFD42D6-CEE4-8B4D-2897-A8E0B40CC259}"/>
              </a:ext>
            </a:extLst>
          </p:cNvPr>
          <p:cNvSpPr>
            <a:spLocks noGrp="1" noRot="1" noChangeArrowheads="1"/>
          </p:cNvSpPr>
          <p:nvPr>
            <p:ph type="title"/>
          </p:nvPr>
        </p:nvSpPr>
        <p:spPr>
          <a:xfrm>
            <a:off x="457200" y="274638"/>
            <a:ext cx="8229600" cy="792162"/>
          </a:xfrm>
        </p:spPr>
        <p:txBody>
          <a:bodyPr/>
          <a:lstStyle/>
          <a:p>
            <a:pPr eaLnBrk="1" hangingPunct="1">
              <a:defRPr/>
            </a:pPr>
            <a:r>
              <a:rPr lang="en-US" altLang="en-US" b="0"/>
              <a:t>Congenital Syphilis</a:t>
            </a:r>
          </a:p>
        </p:txBody>
      </p:sp>
      <p:sp>
        <p:nvSpPr>
          <p:cNvPr id="136195" name="Rectangle 3">
            <a:extLst>
              <a:ext uri="{FF2B5EF4-FFF2-40B4-BE49-F238E27FC236}">
                <a16:creationId xmlns:a16="http://schemas.microsoft.com/office/drawing/2014/main" id="{E63BFED6-1E51-8FA2-BC84-951B83FE2207}"/>
              </a:ext>
            </a:extLst>
          </p:cNvPr>
          <p:cNvSpPr>
            <a:spLocks noGrp="1" noChangeArrowheads="1"/>
          </p:cNvSpPr>
          <p:nvPr>
            <p:ph type="body" sz="half" idx="1"/>
          </p:nvPr>
        </p:nvSpPr>
        <p:spPr>
          <a:xfrm>
            <a:off x="304800" y="1219200"/>
            <a:ext cx="3810000" cy="4525963"/>
          </a:xfrm>
        </p:spPr>
        <p:txBody>
          <a:bodyPr/>
          <a:lstStyle/>
          <a:p>
            <a:pPr eaLnBrk="1" hangingPunct="1">
              <a:lnSpc>
                <a:spcPct val="80000"/>
              </a:lnSpc>
              <a:defRPr/>
            </a:pPr>
            <a:r>
              <a:rPr lang="en-US" altLang="en-US" sz="2000" dirty="0"/>
              <a:t>Normal exam </a:t>
            </a:r>
          </a:p>
          <a:p>
            <a:pPr eaLnBrk="1" hangingPunct="1">
              <a:lnSpc>
                <a:spcPct val="80000"/>
              </a:lnSpc>
              <a:defRPr/>
            </a:pPr>
            <a:r>
              <a:rPr lang="en-US" altLang="en-US" sz="2000" dirty="0"/>
              <a:t>Rhinitis (snuffles)</a:t>
            </a:r>
          </a:p>
          <a:p>
            <a:pPr lvl="1" eaLnBrk="1" hangingPunct="1">
              <a:lnSpc>
                <a:spcPct val="80000"/>
              </a:lnSpc>
              <a:defRPr/>
            </a:pPr>
            <a:r>
              <a:rPr lang="en-US" altLang="en-US" sz="2000" dirty="0"/>
              <a:t>Earliest sign </a:t>
            </a:r>
          </a:p>
          <a:p>
            <a:pPr eaLnBrk="1" hangingPunct="1">
              <a:lnSpc>
                <a:spcPct val="80000"/>
              </a:lnSpc>
              <a:defRPr/>
            </a:pPr>
            <a:r>
              <a:rPr lang="en-US" altLang="en-US" sz="2000" dirty="0"/>
              <a:t>Diffuse, maculopapular, </a:t>
            </a:r>
            <a:r>
              <a:rPr lang="en-US" altLang="en-US" sz="2000" dirty="0" err="1"/>
              <a:t>desquamative</a:t>
            </a:r>
            <a:r>
              <a:rPr lang="en-US" altLang="en-US" sz="2000" dirty="0"/>
              <a:t> rash </a:t>
            </a:r>
          </a:p>
          <a:p>
            <a:pPr lvl="1" eaLnBrk="1" hangingPunct="1">
              <a:lnSpc>
                <a:spcPct val="80000"/>
              </a:lnSpc>
              <a:defRPr/>
            </a:pPr>
            <a:r>
              <a:rPr lang="en-US" altLang="en-US" sz="2000" dirty="0"/>
              <a:t>Palms &amp; soles</a:t>
            </a:r>
          </a:p>
          <a:p>
            <a:pPr lvl="2" eaLnBrk="1" hangingPunct="1">
              <a:lnSpc>
                <a:spcPct val="80000"/>
              </a:lnSpc>
              <a:defRPr/>
            </a:pPr>
            <a:r>
              <a:rPr lang="en-US" altLang="en-US" sz="2000" dirty="0"/>
              <a:t>Vesicular rash/bullae</a:t>
            </a:r>
          </a:p>
          <a:p>
            <a:pPr eaLnBrk="1" hangingPunct="1">
              <a:lnSpc>
                <a:spcPct val="80000"/>
              </a:lnSpc>
              <a:defRPr/>
            </a:pPr>
            <a:r>
              <a:rPr lang="en-US" altLang="en-US" sz="2000" dirty="0"/>
              <a:t>Splenomegaly, anemia, thrombocytopenia, and jaundice</a:t>
            </a:r>
          </a:p>
          <a:p>
            <a:pPr eaLnBrk="1" hangingPunct="1">
              <a:lnSpc>
                <a:spcPct val="80000"/>
              </a:lnSpc>
              <a:defRPr/>
            </a:pPr>
            <a:r>
              <a:rPr lang="en-US" altLang="en-US" sz="2000" dirty="0"/>
              <a:t>Osteochondritis and </a:t>
            </a:r>
            <a:r>
              <a:rPr lang="en-US" altLang="en-US" sz="2000" dirty="0" err="1"/>
              <a:t>perichondritis</a:t>
            </a:r>
            <a:r>
              <a:rPr lang="en-US" altLang="en-US" sz="2000" dirty="0"/>
              <a:t> or </a:t>
            </a:r>
            <a:r>
              <a:rPr lang="en-US" altLang="en-US" sz="2000" dirty="0" err="1"/>
              <a:t>periostitis</a:t>
            </a:r>
            <a:endParaRPr lang="en-US" altLang="en-US" sz="2000" dirty="0"/>
          </a:p>
          <a:p>
            <a:pPr lvl="1" eaLnBrk="1" hangingPunct="1">
              <a:lnSpc>
                <a:spcPct val="80000"/>
              </a:lnSpc>
              <a:defRPr/>
            </a:pPr>
            <a:r>
              <a:rPr lang="en-US" altLang="en-US" sz="2000" dirty="0"/>
              <a:t>Saddle nose</a:t>
            </a:r>
          </a:p>
          <a:p>
            <a:pPr lvl="1" eaLnBrk="1" hangingPunct="1">
              <a:lnSpc>
                <a:spcPct val="80000"/>
              </a:lnSpc>
              <a:defRPr/>
            </a:pPr>
            <a:r>
              <a:rPr lang="en-US" altLang="en-US" sz="2000" dirty="0"/>
              <a:t>Anterior bowing or “saber shin” </a:t>
            </a:r>
          </a:p>
          <a:p>
            <a:pPr eaLnBrk="1" hangingPunct="1">
              <a:lnSpc>
                <a:spcPct val="80000"/>
              </a:lnSpc>
              <a:defRPr/>
            </a:pPr>
            <a:r>
              <a:rPr lang="en-US" altLang="en-US" sz="2000" dirty="0"/>
              <a:t>Eighth-nerve deafness </a:t>
            </a:r>
          </a:p>
          <a:p>
            <a:pPr eaLnBrk="1" hangingPunct="1">
              <a:lnSpc>
                <a:spcPct val="80000"/>
              </a:lnSpc>
              <a:defRPr/>
            </a:pPr>
            <a:r>
              <a:rPr lang="en-US" altLang="en-US" sz="2000" b="1" dirty="0"/>
              <a:t>Necrotizing </a:t>
            </a:r>
            <a:r>
              <a:rPr lang="en-US" altLang="en-US" sz="2000" b="1" dirty="0" err="1"/>
              <a:t>funisitis</a:t>
            </a:r>
            <a:endParaRPr lang="en-US" altLang="en-US" sz="2000" b="1" dirty="0"/>
          </a:p>
          <a:p>
            <a:pPr lvl="1" eaLnBrk="1" hangingPunct="1">
              <a:lnSpc>
                <a:spcPct val="80000"/>
              </a:lnSpc>
              <a:defRPr/>
            </a:pPr>
            <a:r>
              <a:rPr lang="en-US" altLang="en-US" sz="2000" dirty="0"/>
              <a:t>Inflammatory process involving umbilical cord </a:t>
            </a:r>
          </a:p>
          <a:p>
            <a:pPr eaLnBrk="1" hangingPunct="1">
              <a:lnSpc>
                <a:spcPct val="80000"/>
              </a:lnSpc>
              <a:defRPr/>
            </a:pPr>
            <a:r>
              <a:rPr lang="en-US" altLang="en-US" sz="2000" dirty="0"/>
              <a:t>Hutchinson’s teeth</a:t>
            </a:r>
          </a:p>
        </p:txBody>
      </p:sp>
      <p:pic>
        <p:nvPicPr>
          <p:cNvPr id="60420" name="Picture 9" descr="1_34">
            <a:extLst>
              <a:ext uri="{FF2B5EF4-FFF2-40B4-BE49-F238E27FC236}">
                <a16:creationId xmlns:a16="http://schemas.microsoft.com/office/drawing/2014/main" id="{37C5988D-80AC-1610-72ED-3AE5B1590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4650" y="4483100"/>
            <a:ext cx="24193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a:extLst>
              <a:ext uri="{FF2B5EF4-FFF2-40B4-BE49-F238E27FC236}">
                <a16:creationId xmlns:a16="http://schemas.microsoft.com/office/drawing/2014/main" id="{4A1B12D7-CA32-C8AA-19F5-173AE2FDE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52663"/>
            <a:ext cx="3014663" cy="341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2" name="Picture 5" descr="congenitalsyphilisearly[1]">
            <a:extLst>
              <a:ext uri="{FF2B5EF4-FFF2-40B4-BE49-F238E27FC236}">
                <a16:creationId xmlns:a16="http://schemas.microsoft.com/office/drawing/2014/main" id="{80A98B23-D666-CB09-BEEB-FB4A13FCC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838200"/>
            <a:ext cx="27432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7F5FF11-C90B-9DB6-41E8-4EBDFF9D066D}"/>
              </a:ext>
            </a:extLst>
          </p:cNvPr>
          <p:cNvSpPr>
            <a:spLocks noGrp="1" noRot="1" noChangeArrowheads="1"/>
          </p:cNvSpPr>
          <p:nvPr>
            <p:ph type="title"/>
          </p:nvPr>
        </p:nvSpPr>
        <p:spPr/>
        <p:txBody>
          <a:bodyPr/>
          <a:lstStyle/>
          <a:p>
            <a:pPr eaLnBrk="1" hangingPunct="1">
              <a:defRPr/>
            </a:pPr>
            <a:r>
              <a:rPr lang="en-US" altLang="en-US"/>
              <a:t>Neurosyphilis</a:t>
            </a:r>
          </a:p>
        </p:txBody>
      </p:sp>
      <p:sp>
        <p:nvSpPr>
          <p:cNvPr id="128003" name="Rectangle 3">
            <a:extLst>
              <a:ext uri="{FF2B5EF4-FFF2-40B4-BE49-F238E27FC236}">
                <a16:creationId xmlns:a16="http://schemas.microsoft.com/office/drawing/2014/main" id="{78921A89-C787-8B4F-6BBD-D2086305DD6A}"/>
              </a:ext>
            </a:extLst>
          </p:cNvPr>
          <p:cNvSpPr>
            <a:spLocks noGrp="1" noChangeArrowheads="1"/>
          </p:cNvSpPr>
          <p:nvPr>
            <p:ph idx="1"/>
          </p:nvPr>
        </p:nvSpPr>
        <p:spPr>
          <a:xfrm>
            <a:off x="457200" y="1417638"/>
            <a:ext cx="8229600" cy="4525962"/>
          </a:xfrm>
        </p:spPr>
        <p:txBody>
          <a:bodyPr/>
          <a:lstStyle/>
          <a:p>
            <a:pPr eaLnBrk="1" hangingPunct="1">
              <a:lnSpc>
                <a:spcPct val="90000"/>
              </a:lnSpc>
              <a:defRPr/>
            </a:pPr>
            <a:r>
              <a:rPr lang="en-US" altLang="en-US" sz="2800" dirty="0"/>
              <a:t>Can occur at any stage</a:t>
            </a:r>
          </a:p>
          <a:p>
            <a:pPr eaLnBrk="1" hangingPunct="1">
              <a:lnSpc>
                <a:spcPct val="90000"/>
              </a:lnSpc>
              <a:defRPr/>
            </a:pPr>
            <a:r>
              <a:rPr lang="en-US" altLang="en-US" sz="2800" dirty="0"/>
              <a:t>Asymptomatic neurosyphilis </a:t>
            </a:r>
          </a:p>
          <a:p>
            <a:pPr eaLnBrk="1" hangingPunct="1">
              <a:lnSpc>
                <a:spcPct val="90000"/>
              </a:lnSpc>
              <a:defRPr/>
            </a:pPr>
            <a:r>
              <a:rPr lang="en-US" altLang="en-US" sz="2800" dirty="0"/>
              <a:t>Syphilitic Meningitis</a:t>
            </a:r>
          </a:p>
          <a:p>
            <a:pPr eaLnBrk="1" hangingPunct="1">
              <a:lnSpc>
                <a:spcPct val="90000"/>
              </a:lnSpc>
              <a:defRPr/>
            </a:pPr>
            <a:r>
              <a:rPr lang="en-US" altLang="en-US" sz="2800" dirty="0" err="1"/>
              <a:t>Menigovascular</a:t>
            </a:r>
            <a:r>
              <a:rPr lang="en-US" altLang="en-US" sz="2800" dirty="0"/>
              <a:t> Syphilis</a:t>
            </a:r>
          </a:p>
          <a:p>
            <a:pPr lvl="1" eaLnBrk="1" hangingPunct="1">
              <a:lnSpc>
                <a:spcPct val="90000"/>
              </a:lnSpc>
              <a:defRPr/>
            </a:pPr>
            <a:r>
              <a:rPr lang="en-US" altLang="en-US" sz="2400" dirty="0"/>
              <a:t>Thrombosis, Ischemia, infarction</a:t>
            </a:r>
          </a:p>
          <a:p>
            <a:pPr eaLnBrk="1" hangingPunct="1">
              <a:lnSpc>
                <a:spcPct val="90000"/>
              </a:lnSpc>
              <a:defRPr/>
            </a:pPr>
            <a:r>
              <a:rPr lang="en-US" altLang="en-US" sz="2800" dirty="0"/>
              <a:t>Parenchymatous - Late</a:t>
            </a:r>
          </a:p>
          <a:p>
            <a:pPr lvl="1" eaLnBrk="1" hangingPunct="1">
              <a:lnSpc>
                <a:spcPct val="90000"/>
              </a:lnSpc>
              <a:defRPr/>
            </a:pPr>
            <a:r>
              <a:rPr lang="en-US" altLang="en-US" sz="2400" dirty="0"/>
              <a:t>General paresis, </a:t>
            </a:r>
            <a:r>
              <a:rPr lang="en-US" altLang="en-US" sz="2400" dirty="0" err="1"/>
              <a:t>Tabes</a:t>
            </a:r>
            <a:r>
              <a:rPr lang="en-US" altLang="en-US" sz="2400" dirty="0"/>
              <a:t> dorsalis</a:t>
            </a:r>
          </a:p>
          <a:p>
            <a:pPr eaLnBrk="1" hangingPunct="1">
              <a:lnSpc>
                <a:spcPct val="90000"/>
              </a:lnSpc>
              <a:defRPr/>
            </a:pPr>
            <a:r>
              <a:rPr lang="en-US" altLang="en-US" sz="2800" dirty="0"/>
              <a:t>Ocular</a:t>
            </a:r>
          </a:p>
          <a:p>
            <a:pPr lvl="1" eaLnBrk="1" hangingPunct="1">
              <a:lnSpc>
                <a:spcPct val="90000"/>
              </a:lnSpc>
              <a:defRPr/>
            </a:pPr>
            <a:r>
              <a:rPr lang="en-US" altLang="en-US" sz="2400" dirty="0"/>
              <a:t>Posterior uveitis, </a:t>
            </a:r>
            <a:r>
              <a:rPr lang="en-US" altLang="en-US" sz="2400" dirty="0" err="1"/>
              <a:t>panuveitis</a:t>
            </a:r>
            <a:r>
              <a:rPr lang="en-US" altLang="en-US" sz="2400" dirty="0"/>
              <a:t>, retinitis, optic atrophy, Argyll Robertson pupil</a:t>
            </a:r>
          </a:p>
          <a:p>
            <a:pPr eaLnBrk="1" hangingPunct="1">
              <a:lnSpc>
                <a:spcPct val="90000"/>
              </a:lnSpc>
              <a:defRPr/>
            </a:pPr>
            <a:r>
              <a:rPr lang="en-US" altLang="en-US" sz="2800" dirty="0" err="1"/>
              <a:t>Otic</a:t>
            </a:r>
            <a:r>
              <a:rPr lang="en-US" altLang="en-US" sz="2800" dirty="0"/>
              <a:t>, Vestibular</a:t>
            </a:r>
          </a:p>
          <a:p>
            <a:pPr lvl="1" eaLnBrk="1" hangingPunct="1">
              <a:lnSpc>
                <a:spcPct val="90000"/>
              </a:lnSpc>
              <a:defRPr/>
            </a:pPr>
            <a:r>
              <a:rPr lang="en-US" altLang="en-US" sz="2400" dirty="0"/>
              <a:t>Hearing loss, tinnitus, </a:t>
            </a:r>
          </a:p>
        </p:txBody>
      </p:sp>
      <p:pic>
        <p:nvPicPr>
          <p:cNvPr id="61444" name="Graphic 17" descr="Brain in head with solid fill">
            <a:extLst>
              <a:ext uri="{FF2B5EF4-FFF2-40B4-BE49-F238E27FC236}">
                <a16:creationId xmlns:a16="http://schemas.microsoft.com/office/drawing/2014/main" id="{9E071F3B-C6C1-D8D5-D53A-DB74B69F2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6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09CB3-2A9E-7F82-309C-0272852EB7E4}"/>
              </a:ext>
            </a:extLst>
          </p:cNvPr>
          <p:cNvSpPr>
            <a:spLocks noGrp="1"/>
          </p:cNvSpPr>
          <p:nvPr>
            <p:ph type="title"/>
          </p:nvPr>
        </p:nvSpPr>
        <p:spPr/>
        <p:txBody>
          <a:bodyPr/>
          <a:lstStyle/>
          <a:p>
            <a:pPr>
              <a:defRPr/>
            </a:pPr>
            <a:r>
              <a:rPr lang="en-US" dirty="0"/>
              <a:t>Neurosyphilis</a:t>
            </a:r>
          </a:p>
        </p:txBody>
      </p:sp>
      <p:sp>
        <p:nvSpPr>
          <p:cNvPr id="3" name="Content Placeholder 2">
            <a:extLst>
              <a:ext uri="{FF2B5EF4-FFF2-40B4-BE49-F238E27FC236}">
                <a16:creationId xmlns:a16="http://schemas.microsoft.com/office/drawing/2014/main" id="{C6EE09DE-8714-EE1E-C65A-5F1DB7F6FD13}"/>
              </a:ext>
            </a:extLst>
          </p:cNvPr>
          <p:cNvSpPr>
            <a:spLocks noGrp="1"/>
          </p:cNvSpPr>
          <p:nvPr>
            <p:ph idx="1"/>
          </p:nvPr>
        </p:nvSpPr>
        <p:spPr>
          <a:xfrm>
            <a:off x="457200" y="1417638"/>
            <a:ext cx="8229600" cy="4525962"/>
          </a:xfrm>
        </p:spPr>
        <p:txBody>
          <a:bodyPr/>
          <a:lstStyle/>
          <a:p>
            <a:pPr>
              <a:defRPr/>
            </a:pPr>
            <a:r>
              <a:rPr lang="en-US" sz="2800" dirty="0"/>
              <a:t>Clinical Suspicion</a:t>
            </a:r>
          </a:p>
          <a:p>
            <a:pPr lvl="1">
              <a:defRPr/>
            </a:pPr>
            <a:r>
              <a:rPr lang="en-US" sz="2400" dirty="0"/>
              <a:t>Screening all patient with syphilis</a:t>
            </a:r>
          </a:p>
          <a:p>
            <a:pPr>
              <a:defRPr/>
            </a:pPr>
            <a:r>
              <a:rPr lang="en-US" sz="2800" dirty="0"/>
              <a:t>Spinal Fluid Examination – Lumbar Puncture</a:t>
            </a:r>
          </a:p>
          <a:p>
            <a:pPr lvl="1">
              <a:defRPr/>
            </a:pPr>
            <a:r>
              <a:rPr lang="en-US" sz="2400" dirty="0"/>
              <a:t>Neurologic, ophthalmologic symptoms</a:t>
            </a:r>
          </a:p>
          <a:p>
            <a:pPr lvl="1">
              <a:defRPr/>
            </a:pPr>
            <a:r>
              <a:rPr lang="en-US" sz="2400" dirty="0"/>
              <a:t>Evidence of tertiary syphilis</a:t>
            </a:r>
          </a:p>
          <a:p>
            <a:pPr lvl="1">
              <a:defRPr/>
            </a:pPr>
            <a:r>
              <a:rPr lang="en-US" sz="2400" dirty="0"/>
              <a:t>Treatment failure</a:t>
            </a:r>
          </a:p>
          <a:p>
            <a:pPr lvl="1">
              <a:defRPr/>
            </a:pPr>
            <a:r>
              <a:rPr lang="en-US" sz="2400" dirty="0"/>
              <a:t>HIV infection</a:t>
            </a:r>
          </a:p>
          <a:p>
            <a:pPr lvl="2">
              <a:defRPr/>
            </a:pPr>
            <a:r>
              <a:rPr lang="en-US" dirty="0"/>
              <a:t>Higher risk of Neurosyphilis</a:t>
            </a:r>
          </a:p>
          <a:p>
            <a:pPr lvl="3">
              <a:defRPr/>
            </a:pPr>
            <a:r>
              <a:rPr lang="en-US" dirty="0"/>
              <a:t>RPR </a:t>
            </a:r>
            <a:r>
              <a:rPr lang="en-US" u="sng" dirty="0"/>
              <a:t>&gt;</a:t>
            </a:r>
            <a:r>
              <a:rPr lang="en-US" dirty="0"/>
              <a:t> 1:32</a:t>
            </a:r>
          </a:p>
          <a:p>
            <a:pPr lvl="3">
              <a:defRPr/>
            </a:pPr>
            <a:r>
              <a:rPr lang="en-US" dirty="0"/>
              <a:t>CD4 </a:t>
            </a:r>
            <a:r>
              <a:rPr lang="en-US" u="sng" dirty="0"/>
              <a:t>&lt;</a:t>
            </a:r>
            <a:r>
              <a:rPr lang="en-US" dirty="0"/>
              <a:t> 350 </a:t>
            </a:r>
          </a:p>
          <a:p>
            <a:pPr lvl="3">
              <a:defRPr/>
            </a:pPr>
            <a:r>
              <a:rPr lang="en-US" dirty="0"/>
              <a:t>Detectable HIV RNA or not on antiretroviral</a:t>
            </a:r>
          </a:p>
        </p:txBody>
      </p:sp>
      <p:sp>
        <p:nvSpPr>
          <p:cNvPr id="5" name="TextBox 4">
            <a:extLst>
              <a:ext uri="{FF2B5EF4-FFF2-40B4-BE49-F238E27FC236}">
                <a16:creationId xmlns:a16="http://schemas.microsoft.com/office/drawing/2014/main" id="{6DD7AA14-A020-DEF2-9D9F-A0A2BA4AE2BD}"/>
              </a:ext>
            </a:extLst>
          </p:cNvPr>
          <p:cNvSpPr txBox="1"/>
          <p:nvPr/>
        </p:nvSpPr>
        <p:spPr>
          <a:xfrm>
            <a:off x="5867400" y="6307138"/>
            <a:ext cx="2895600" cy="276225"/>
          </a:xfrm>
          <a:prstGeom prst="rect">
            <a:avLst/>
          </a:prstGeom>
          <a:noFill/>
        </p:spPr>
        <p:txBody>
          <a:bodyPr>
            <a:spAutoFit/>
          </a:bodyPr>
          <a:lstStyle/>
          <a:p>
            <a:pPr>
              <a:defRPr/>
            </a:pPr>
            <a:r>
              <a:rPr lang="en-US" sz="1200" dirty="0">
                <a:effectLst>
                  <a:outerShdw blurRad="38100" dist="38100" dir="2700000" algn="tl">
                    <a:srgbClr val="000000">
                      <a:alpha val="43137"/>
                    </a:srgbClr>
                  </a:outerShdw>
                </a:effectLst>
              </a:rPr>
              <a:t>UpToDate. Neurosyphilis. Christina Marra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738F-5963-1520-D80E-D0BE19BF71D1}"/>
              </a:ext>
            </a:extLst>
          </p:cNvPr>
          <p:cNvSpPr>
            <a:spLocks noGrp="1"/>
          </p:cNvSpPr>
          <p:nvPr>
            <p:ph type="title"/>
          </p:nvPr>
        </p:nvSpPr>
        <p:spPr>
          <a:xfrm>
            <a:off x="457200" y="76200"/>
            <a:ext cx="8229600" cy="1143000"/>
          </a:xfrm>
        </p:spPr>
        <p:txBody>
          <a:bodyPr/>
          <a:lstStyle/>
          <a:p>
            <a:pPr>
              <a:defRPr/>
            </a:pPr>
            <a:r>
              <a:rPr lang="en-US" dirty="0"/>
              <a:t>Syphilis – Outcomes Study</a:t>
            </a:r>
          </a:p>
        </p:txBody>
      </p:sp>
      <p:sp>
        <p:nvSpPr>
          <p:cNvPr id="3" name="Content Placeholder 2">
            <a:extLst>
              <a:ext uri="{FF2B5EF4-FFF2-40B4-BE49-F238E27FC236}">
                <a16:creationId xmlns:a16="http://schemas.microsoft.com/office/drawing/2014/main" id="{947C23B7-CB96-E43A-752F-2FCE73B29B1C}"/>
              </a:ext>
            </a:extLst>
          </p:cNvPr>
          <p:cNvSpPr>
            <a:spLocks noGrp="1"/>
          </p:cNvSpPr>
          <p:nvPr>
            <p:ph idx="1"/>
          </p:nvPr>
        </p:nvSpPr>
        <p:spPr>
          <a:xfrm>
            <a:off x="228600" y="1066800"/>
            <a:ext cx="8458200" cy="4525963"/>
          </a:xfrm>
        </p:spPr>
        <p:txBody>
          <a:bodyPr/>
          <a:lstStyle/>
          <a:p>
            <a:pPr>
              <a:defRPr/>
            </a:pPr>
            <a:r>
              <a:rPr lang="en-US" dirty="0"/>
              <a:t>PLWH – cognitive impairment w/ prior syphilis</a:t>
            </a:r>
          </a:p>
          <a:p>
            <a:pPr>
              <a:defRPr/>
            </a:pPr>
            <a:r>
              <a:rPr lang="en-US" dirty="0"/>
              <a:t>Evaluated patients with risk for NS </a:t>
            </a:r>
          </a:p>
          <a:p>
            <a:pPr lvl="1">
              <a:defRPr/>
            </a:pPr>
            <a:r>
              <a:rPr lang="en-US" dirty="0"/>
              <a:t>RRP &gt; 1:32 or</a:t>
            </a:r>
          </a:p>
          <a:p>
            <a:pPr lvl="1">
              <a:defRPr/>
            </a:pPr>
            <a:r>
              <a:rPr lang="en-US" dirty="0"/>
              <a:t>CD4 &lt;/= 350</a:t>
            </a:r>
          </a:p>
          <a:p>
            <a:pPr lvl="1">
              <a:defRPr/>
            </a:pPr>
            <a:r>
              <a:rPr lang="en-US" dirty="0"/>
              <a:t>No neuro symptoms</a:t>
            </a:r>
          </a:p>
          <a:p>
            <a:pPr lvl="1">
              <a:defRPr/>
            </a:pPr>
            <a:r>
              <a:rPr lang="en-US" dirty="0"/>
              <a:t>Randomized to LP vs no LP</a:t>
            </a:r>
          </a:p>
          <a:p>
            <a:pPr lvl="2">
              <a:defRPr/>
            </a:pPr>
            <a:r>
              <a:rPr lang="en-US" dirty="0"/>
              <a:t>Enrolled and not randomized </a:t>
            </a:r>
          </a:p>
          <a:p>
            <a:pPr lvl="1">
              <a:defRPr/>
            </a:pPr>
            <a:r>
              <a:rPr lang="en-US" dirty="0"/>
              <a:t>2/3 Cognitively impaired </a:t>
            </a:r>
          </a:p>
          <a:p>
            <a:pPr lvl="1">
              <a:defRPr/>
            </a:pPr>
            <a:r>
              <a:rPr lang="en-US" dirty="0"/>
              <a:t>Cognitive impairment 3.8 x w/ CSF pleocytosis</a:t>
            </a:r>
          </a:p>
          <a:p>
            <a:pPr lvl="2">
              <a:defRPr/>
            </a:pPr>
            <a:r>
              <a:rPr lang="en-US" dirty="0"/>
              <a:t>Patients treated -less cognitive decline vs non-treated</a:t>
            </a:r>
          </a:p>
        </p:txBody>
      </p:sp>
      <p:sp>
        <p:nvSpPr>
          <p:cNvPr id="65540" name="TextBox 3">
            <a:extLst>
              <a:ext uri="{FF2B5EF4-FFF2-40B4-BE49-F238E27FC236}">
                <a16:creationId xmlns:a16="http://schemas.microsoft.com/office/drawing/2014/main" id="{BFFEB207-74AD-0C88-D098-5A6ED594622C}"/>
              </a:ext>
            </a:extLst>
          </p:cNvPr>
          <p:cNvSpPr txBox="1">
            <a:spLocks noChangeArrowheads="1"/>
          </p:cNvSpPr>
          <p:nvPr/>
        </p:nvSpPr>
        <p:spPr bwMode="auto">
          <a:xfrm>
            <a:off x="5715000" y="6477000"/>
            <a:ext cx="2438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200"/>
              <a:t>Davis, et al. Plos One. 16(7).2021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1B0D3D3D-1935-59FA-55B7-1D4AD3D4C0AE}"/>
              </a:ext>
            </a:extLst>
          </p:cNvPr>
          <p:cNvSpPr>
            <a:spLocks noGrp="1" noRot="1" noChangeArrowheads="1"/>
          </p:cNvSpPr>
          <p:nvPr>
            <p:ph type="title"/>
          </p:nvPr>
        </p:nvSpPr>
        <p:spPr/>
        <p:txBody>
          <a:bodyPr/>
          <a:lstStyle/>
          <a:p>
            <a:pPr eaLnBrk="1" hangingPunct="1">
              <a:defRPr/>
            </a:pPr>
            <a:r>
              <a:rPr lang="en-US" altLang="en-US"/>
              <a:t>Syphilis</a:t>
            </a:r>
          </a:p>
        </p:txBody>
      </p:sp>
      <p:sp>
        <p:nvSpPr>
          <p:cNvPr id="105475" name="Rectangle 3">
            <a:extLst>
              <a:ext uri="{FF2B5EF4-FFF2-40B4-BE49-F238E27FC236}">
                <a16:creationId xmlns:a16="http://schemas.microsoft.com/office/drawing/2014/main" id="{AE4FB1FC-485F-34C9-A109-25DFFB70004D}"/>
              </a:ext>
            </a:extLst>
          </p:cNvPr>
          <p:cNvSpPr>
            <a:spLocks noGrp="1" noChangeArrowheads="1"/>
          </p:cNvSpPr>
          <p:nvPr>
            <p:ph type="body" sz="half" idx="1"/>
          </p:nvPr>
        </p:nvSpPr>
        <p:spPr>
          <a:xfrm>
            <a:off x="182563" y="1417638"/>
            <a:ext cx="4267200" cy="5105400"/>
          </a:xfrm>
        </p:spPr>
        <p:txBody>
          <a:bodyPr/>
          <a:lstStyle/>
          <a:p>
            <a:pPr eaLnBrk="1" hangingPunct="1">
              <a:lnSpc>
                <a:spcPct val="80000"/>
              </a:lnSpc>
              <a:defRPr/>
            </a:pPr>
            <a:r>
              <a:rPr lang="en-US" altLang="en-US" sz="2400" dirty="0"/>
              <a:t>Ehrlich in 1910</a:t>
            </a:r>
          </a:p>
          <a:p>
            <a:pPr lvl="1" eaLnBrk="1" hangingPunct="1">
              <a:lnSpc>
                <a:spcPct val="80000"/>
              </a:lnSpc>
              <a:defRPr/>
            </a:pPr>
            <a:r>
              <a:rPr lang="en-US" altLang="en-US" sz="2000" dirty="0"/>
              <a:t>Arsenic derivative “magic bullet”</a:t>
            </a:r>
          </a:p>
          <a:p>
            <a:pPr eaLnBrk="1" hangingPunct="1">
              <a:lnSpc>
                <a:spcPct val="80000"/>
              </a:lnSpc>
              <a:defRPr/>
            </a:pPr>
            <a:r>
              <a:rPr lang="en-US" altLang="en-US" sz="2400" dirty="0"/>
              <a:t>Mercury and bismuth</a:t>
            </a:r>
          </a:p>
          <a:p>
            <a:pPr eaLnBrk="1" hangingPunct="1">
              <a:lnSpc>
                <a:spcPct val="80000"/>
              </a:lnSpc>
              <a:defRPr/>
            </a:pPr>
            <a:r>
              <a:rPr lang="en-US" altLang="en-US" sz="2400" dirty="0"/>
              <a:t>Induced-fever therapy (malaria, heat box, hot baths)</a:t>
            </a:r>
          </a:p>
          <a:p>
            <a:pPr lvl="1" eaLnBrk="1" hangingPunct="1">
              <a:lnSpc>
                <a:spcPct val="80000"/>
              </a:lnSpc>
              <a:defRPr/>
            </a:pPr>
            <a:r>
              <a:rPr lang="en-US" altLang="en-US" sz="2000" dirty="0"/>
              <a:t>Julius von </a:t>
            </a:r>
            <a:r>
              <a:rPr lang="en-US" altLang="en-US" sz="2000" dirty="0" err="1"/>
              <a:t>Jauregg</a:t>
            </a:r>
            <a:r>
              <a:rPr lang="en-US" altLang="en-US" sz="2000" dirty="0"/>
              <a:t> - Nobel Prize in 1927 </a:t>
            </a:r>
          </a:p>
          <a:p>
            <a:pPr lvl="2" eaLnBrk="1" hangingPunct="1">
              <a:lnSpc>
                <a:spcPct val="80000"/>
              </a:lnSpc>
              <a:defRPr/>
            </a:pPr>
            <a:r>
              <a:rPr lang="en-US" altLang="en-US" sz="2000" dirty="0"/>
              <a:t>Malaria to treat “paralytica dementia” (</a:t>
            </a:r>
            <a:r>
              <a:rPr lang="en-US" altLang="en-US" sz="2000" dirty="0" err="1"/>
              <a:t>neurosyphilis</a:t>
            </a:r>
            <a:r>
              <a:rPr lang="en-US" altLang="en-US" sz="2000" dirty="0"/>
              <a:t>)</a:t>
            </a:r>
          </a:p>
          <a:p>
            <a:pPr eaLnBrk="1" hangingPunct="1">
              <a:lnSpc>
                <a:spcPct val="80000"/>
              </a:lnSpc>
              <a:defRPr/>
            </a:pPr>
            <a:r>
              <a:rPr lang="en-US" altLang="en-US" sz="2400" dirty="0"/>
              <a:t>Penicillin</a:t>
            </a:r>
          </a:p>
          <a:p>
            <a:pPr lvl="1" eaLnBrk="1" hangingPunct="1">
              <a:lnSpc>
                <a:spcPct val="80000"/>
              </a:lnSpc>
              <a:defRPr/>
            </a:pPr>
            <a:r>
              <a:rPr lang="en-US" altLang="en-US" sz="2000" dirty="0"/>
              <a:t>1928 - Alexander Fleming</a:t>
            </a:r>
          </a:p>
          <a:p>
            <a:pPr lvl="2" eaLnBrk="1" hangingPunct="1">
              <a:lnSpc>
                <a:spcPct val="80000"/>
              </a:lnSpc>
              <a:defRPr/>
            </a:pPr>
            <a:r>
              <a:rPr lang="en-US" sz="1600" dirty="0">
                <a:effectLst/>
              </a:rPr>
              <a:t>Mold </a:t>
            </a:r>
            <a:r>
              <a:rPr lang="en-US" sz="1600" i="1" dirty="0" err="1">
                <a:effectLst/>
                <a:hlinkClick r:id="rId3" tooltip="Penicillium notatum"/>
              </a:rPr>
              <a:t>Penicillium</a:t>
            </a:r>
            <a:r>
              <a:rPr lang="en-US" sz="1600" i="1" dirty="0">
                <a:effectLst/>
                <a:hlinkClick r:id="rId3" tooltip="Penicillium notatum"/>
              </a:rPr>
              <a:t> </a:t>
            </a:r>
            <a:r>
              <a:rPr lang="en-US" sz="1600" i="1" dirty="0" err="1">
                <a:effectLst/>
                <a:hlinkClick r:id="rId3" tooltip="Penicillium notatum"/>
              </a:rPr>
              <a:t>notatum</a:t>
            </a:r>
            <a:endParaRPr lang="en-US" sz="1600" i="1" dirty="0">
              <a:effectLst/>
            </a:endParaRPr>
          </a:p>
          <a:p>
            <a:pPr lvl="1" eaLnBrk="1" hangingPunct="1">
              <a:lnSpc>
                <a:spcPct val="80000"/>
              </a:lnSpc>
              <a:defRPr/>
            </a:pPr>
            <a:r>
              <a:rPr lang="en-US" altLang="en-US" sz="2000" dirty="0"/>
              <a:t>Late 1940s available in sufficient quantities</a:t>
            </a:r>
          </a:p>
          <a:p>
            <a:pPr lvl="1" eaLnBrk="1" hangingPunct="1">
              <a:lnSpc>
                <a:spcPct val="80000"/>
              </a:lnSpc>
              <a:defRPr/>
            </a:pPr>
            <a:r>
              <a:rPr lang="en-US" altLang="en-US" sz="2000" dirty="0"/>
              <a:t>1943 - John Mahoney, US </a:t>
            </a:r>
            <a:r>
              <a:rPr lang="en-US" altLang="en-US" sz="2000" dirty="0" err="1"/>
              <a:t>Publlic</a:t>
            </a:r>
            <a:r>
              <a:rPr lang="en-US" altLang="en-US" sz="2000" dirty="0"/>
              <a:t> Health Service – treated 1</a:t>
            </a:r>
            <a:r>
              <a:rPr lang="en-US" altLang="en-US" sz="2000" baseline="30000" dirty="0"/>
              <a:t>st</a:t>
            </a:r>
            <a:r>
              <a:rPr lang="en-US" altLang="en-US" sz="2000" dirty="0"/>
              <a:t> patient with PCN</a:t>
            </a:r>
          </a:p>
        </p:txBody>
      </p:sp>
      <p:pic>
        <p:nvPicPr>
          <p:cNvPr id="9220" name="Picture 5" descr="image004">
            <a:extLst>
              <a:ext uri="{FF2B5EF4-FFF2-40B4-BE49-F238E27FC236}">
                <a16:creationId xmlns:a16="http://schemas.microsoft.com/office/drawing/2014/main" id="{F4F72FE6-D55C-1894-BC23-C64CF388C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609600"/>
            <a:ext cx="28051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syphilis before and after treatment">
            <a:extLst>
              <a:ext uri="{FF2B5EF4-FFF2-40B4-BE49-F238E27FC236}">
                <a16:creationId xmlns:a16="http://schemas.microsoft.com/office/drawing/2014/main" id="{BE86630E-021A-A696-7D03-EAD5FC4B7A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352800"/>
            <a:ext cx="45720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1">
            <a:extLst>
              <a:ext uri="{FF2B5EF4-FFF2-40B4-BE49-F238E27FC236}">
                <a16:creationId xmlns:a16="http://schemas.microsoft.com/office/drawing/2014/main" id="{662EC273-E3F5-97B6-0EB2-5CFFFAD684A7}"/>
              </a:ext>
            </a:extLst>
          </p:cNvPr>
          <p:cNvSpPr txBox="1">
            <a:spLocks noChangeArrowheads="1"/>
          </p:cNvSpPr>
          <p:nvPr/>
        </p:nvSpPr>
        <p:spPr bwMode="auto">
          <a:xfrm>
            <a:off x="6705600" y="300355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200"/>
              <a:t>Brettman Collection. 1929</a:t>
            </a:r>
            <a:r>
              <a:rPr lang="en-US" altLang="en-US" sz="1800"/>
              <a:t>.</a:t>
            </a:r>
          </a:p>
        </p:txBody>
      </p:sp>
      <p:sp>
        <p:nvSpPr>
          <p:cNvPr id="9223" name="TextBox 2">
            <a:extLst>
              <a:ext uri="{FF2B5EF4-FFF2-40B4-BE49-F238E27FC236}">
                <a16:creationId xmlns:a16="http://schemas.microsoft.com/office/drawing/2014/main" id="{454040AD-DDCC-0FAC-0352-E46F92C9B487}"/>
              </a:ext>
            </a:extLst>
          </p:cNvPr>
          <p:cNvSpPr txBox="1">
            <a:spLocks noChangeArrowheads="1"/>
          </p:cNvSpPr>
          <p:nvPr/>
        </p:nvSpPr>
        <p:spPr bwMode="auto">
          <a:xfrm>
            <a:off x="5410200" y="6396038"/>
            <a:ext cx="347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sz="1200"/>
              <a:t>Principles and Practice of Infectious Diseases, 8</a:t>
            </a:r>
            <a:r>
              <a:rPr lang="en-US" altLang="en-US" sz="1200" baseline="30000"/>
              <a:t>th</a:t>
            </a:r>
            <a:r>
              <a:rPr lang="en-US" altLang="en-US" sz="1200"/>
              <a:t> ed. </a:t>
            </a:r>
          </a:p>
          <a:p>
            <a:pPr algn="ctr">
              <a:spcBef>
                <a:spcPct val="0"/>
              </a:spcBef>
              <a:buClrTx/>
              <a:buSzTx/>
              <a:buFontTx/>
              <a:buNone/>
            </a:pPr>
            <a:r>
              <a:rPr lang="en-US" altLang="en-US" sz="1200"/>
              <a:t>Mandell, Douglas, and Bennett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3D4F4-2650-9482-DBD5-CA565FD7E347}"/>
              </a:ext>
            </a:extLst>
          </p:cNvPr>
          <p:cNvSpPr>
            <a:spLocks noGrp="1"/>
          </p:cNvSpPr>
          <p:nvPr>
            <p:ph type="title"/>
          </p:nvPr>
        </p:nvSpPr>
        <p:spPr/>
        <p:txBody>
          <a:bodyPr/>
          <a:lstStyle/>
          <a:p>
            <a:pPr>
              <a:defRPr/>
            </a:pPr>
            <a:r>
              <a:rPr lang="en-US" dirty="0"/>
              <a:t>Neurosyphilis</a:t>
            </a:r>
          </a:p>
        </p:txBody>
      </p:sp>
      <p:sp>
        <p:nvSpPr>
          <p:cNvPr id="3" name="Content Placeholder 2">
            <a:extLst>
              <a:ext uri="{FF2B5EF4-FFF2-40B4-BE49-F238E27FC236}">
                <a16:creationId xmlns:a16="http://schemas.microsoft.com/office/drawing/2014/main" id="{69F0DEDB-E8C3-37D5-0053-8A0F57DE31C9}"/>
              </a:ext>
            </a:extLst>
          </p:cNvPr>
          <p:cNvSpPr>
            <a:spLocks noGrp="1"/>
          </p:cNvSpPr>
          <p:nvPr>
            <p:ph idx="1"/>
          </p:nvPr>
        </p:nvSpPr>
        <p:spPr/>
        <p:txBody>
          <a:bodyPr/>
          <a:lstStyle/>
          <a:p>
            <a:pPr>
              <a:defRPr/>
            </a:pPr>
            <a:r>
              <a:rPr lang="en-US" dirty="0"/>
              <a:t>Patients with previous episodes of syphilis </a:t>
            </a:r>
          </a:p>
          <a:p>
            <a:pPr lvl="1">
              <a:defRPr/>
            </a:pPr>
            <a:r>
              <a:rPr lang="en-US" dirty="0"/>
              <a:t>Less symptomatic</a:t>
            </a:r>
          </a:p>
          <a:p>
            <a:pPr lvl="2">
              <a:defRPr/>
            </a:pPr>
            <a:r>
              <a:rPr lang="en-US" dirty="0"/>
              <a:t>?Due to increased testing vs acquired immune response </a:t>
            </a:r>
          </a:p>
          <a:p>
            <a:pPr lvl="2">
              <a:defRPr/>
            </a:pPr>
            <a:r>
              <a:rPr lang="en-US" dirty="0"/>
              <a:t>&gt;/= 3 episodes of syphilis </a:t>
            </a:r>
          </a:p>
          <a:p>
            <a:pPr lvl="3">
              <a:defRPr/>
            </a:pPr>
            <a:r>
              <a:rPr lang="en-US" dirty="0"/>
              <a:t>More likely early latent -&gt; versus primary/secondary</a:t>
            </a:r>
          </a:p>
          <a:p>
            <a:pPr lvl="2">
              <a:defRPr/>
            </a:pPr>
            <a:r>
              <a:rPr lang="en-US" dirty="0"/>
              <a:t>Lower levels Treponema pallidum DNA &amp; RNA </a:t>
            </a:r>
          </a:p>
          <a:p>
            <a:pPr lvl="3">
              <a:defRPr/>
            </a:pPr>
            <a:r>
              <a:rPr lang="en-US" dirty="0"/>
              <a:t>In blood and CSF (6x lower) </a:t>
            </a:r>
          </a:p>
          <a:p>
            <a:pPr lvl="2">
              <a:defRPr/>
            </a:pPr>
            <a:r>
              <a:rPr lang="en-US" dirty="0"/>
              <a:t>Lower risk neurosyphilis</a:t>
            </a:r>
          </a:p>
          <a:p>
            <a:pPr lvl="3">
              <a:defRPr/>
            </a:pPr>
            <a:r>
              <a:rPr lang="en-US" dirty="0"/>
              <a:t>2 times decreased risk</a:t>
            </a:r>
          </a:p>
        </p:txBody>
      </p:sp>
      <p:sp>
        <p:nvSpPr>
          <p:cNvPr id="67588" name="TextBox 3">
            <a:extLst>
              <a:ext uri="{FF2B5EF4-FFF2-40B4-BE49-F238E27FC236}">
                <a16:creationId xmlns:a16="http://schemas.microsoft.com/office/drawing/2014/main" id="{FF3D7442-D0E8-270F-7D7E-6C127045763B}"/>
              </a:ext>
            </a:extLst>
          </p:cNvPr>
          <p:cNvSpPr txBox="1">
            <a:spLocks noChangeArrowheads="1"/>
          </p:cNvSpPr>
          <p:nvPr/>
        </p:nvSpPr>
        <p:spPr bwMode="auto">
          <a:xfrm>
            <a:off x="5562600" y="6096000"/>
            <a:ext cx="297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200"/>
              <a:t>CID. Marra, et al. 74 (4). 2022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EE9A-7AE2-2CBE-9265-FA96CFDB83EA}"/>
              </a:ext>
            </a:extLst>
          </p:cNvPr>
          <p:cNvSpPr>
            <a:spLocks noGrp="1"/>
          </p:cNvSpPr>
          <p:nvPr>
            <p:ph type="title"/>
          </p:nvPr>
        </p:nvSpPr>
        <p:spPr>
          <a:xfrm>
            <a:off x="457200" y="274638"/>
            <a:ext cx="8229600" cy="661987"/>
          </a:xfrm>
        </p:spPr>
        <p:txBody>
          <a:bodyPr/>
          <a:lstStyle/>
          <a:p>
            <a:pPr>
              <a:defRPr/>
            </a:pPr>
            <a:r>
              <a:rPr lang="en-US" dirty="0"/>
              <a:t>Neurosyphilis</a:t>
            </a:r>
          </a:p>
        </p:txBody>
      </p:sp>
      <p:pic>
        <p:nvPicPr>
          <p:cNvPr id="68611" name="Picture 2" descr="Image">
            <a:extLst>
              <a:ext uri="{FF2B5EF4-FFF2-40B4-BE49-F238E27FC236}">
                <a16:creationId xmlns:a16="http://schemas.microsoft.com/office/drawing/2014/main" id="{0B90BD15-66AE-330A-DF5C-C86CE1821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012825"/>
            <a:ext cx="379095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Image">
            <a:extLst>
              <a:ext uri="{FF2B5EF4-FFF2-40B4-BE49-F238E27FC236}">
                <a16:creationId xmlns:a16="http://schemas.microsoft.com/office/drawing/2014/main" id="{74E32679-B503-D3C6-C2BD-3FBC78ACE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213" y="1004888"/>
            <a:ext cx="4268787"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DD24885-B7DC-ACA2-C037-E1C912C9A682}"/>
              </a:ext>
            </a:extLst>
          </p:cNvPr>
          <p:cNvSpPr txBox="1"/>
          <p:nvPr/>
        </p:nvSpPr>
        <p:spPr>
          <a:xfrm>
            <a:off x="3200400" y="6540500"/>
            <a:ext cx="4572000" cy="277813"/>
          </a:xfrm>
          <a:prstGeom prst="rect">
            <a:avLst/>
          </a:prstGeom>
          <a:noFill/>
        </p:spPr>
        <p:txBody>
          <a:bodyPr>
            <a:spAutoFit/>
          </a:bodyPr>
          <a:lstStyle/>
          <a:p>
            <a:pPr>
              <a:defRPr/>
            </a:pPr>
            <a:r>
              <a:rPr lang="en-US" sz="1200" dirty="0">
                <a:effectLst>
                  <a:outerShdw blurRad="38100" dist="38100" dir="2700000" algn="tl">
                    <a:srgbClr val="000000">
                      <a:alpha val="43137"/>
                    </a:srgbClr>
                  </a:outerShdw>
                </a:effectLst>
              </a:rPr>
              <a:t>UpToDate. Neurosyphilis. Christina Marra</a:t>
            </a:r>
          </a:p>
        </p:txBody>
      </p:sp>
      <p:sp>
        <p:nvSpPr>
          <p:cNvPr id="5" name="Oval 4">
            <a:extLst>
              <a:ext uri="{FF2B5EF4-FFF2-40B4-BE49-F238E27FC236}">
                <a16:creationId xmlns:a16="http://schemas.microsoft.com/office/drawing/2014/main" id="{E340757C-61C6-39B6-56BE-767E614E933C}"/>
              </a:ext>
            </a:extLst>
          </p:cNvPr>
          <p:cNvSpPr/>
          <p:nvPr/>
        </p:nvSpPr>
        <p:spPr bwMode="auto">
          <a:xfrm>
            <a:off x="4494213" y="2438400"/>
            <a:ext cx="1220787" cy="838200"/>
          </a:xfrm>
          <a:prstGeom prst="ellipse">
            <a:avLst/>
          </a:prstGeom>
          <a:noFill/>
          <a:ln w="9525" cap="flat" cmpd="sng" algn="ctr">
            <a:solidFill>
              <a:srgbClr val="FF0000"/>
            </a:solidFill>
            <a:prstDash val="solid"/>
            <a:round/>
            <a:headEnd type="none" w="med" len="med"/>
            <a:tailEnd type="none" w="med" len="med"/>
          </a:ln>
          <a:effectLst/>
        </p:spPr>
        <p:txBody>
          <a:bodyPr/>
          <a:lstStyle/>
          <a:p>
            <a:pPr>
              <a:defRPr/>
            </a:pPr>
            <a:endParaRPr lang="en-US" dirty="0">
              <a:highlight>
                <a:srgbClr val="FF0000"/>
              </a:highlight>
            </a:endParaRPr>
          </a:p>
        </p:txBody>
      </p:sp>
      <p:pic>
        <p:nvPicPr>
          <p:cNvPr id="68615" name="Picture 5">
            <a:extLst>
              <a:ext uri="{FF2B5EF4-FFF2-40B4-BE49-F238E27FC236}">
                <a16:creationId xmlns:a16="http://schemas.microsoft.com/office/drawing/2014/main" id="{4B7975CF-BE62-1378-D917-7811CB6AD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876800"/>
            <a:ext cx="2590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9CA09C9E-1657-23E7-EE27-CCC20BF70D4C}"/>
              </a:ext>
            </a:extLst>
          </p:cNvPr>
          <p:cNvSpPr>
            <a:spLocks noGrp="1" noRot="1" noChangeArrowheads="1"/>
          </p:cNvSpPr>
          <p:nvPr>
            <p:ph type="title"/>
          </p:nvPr>
        </p:nvSpPr>
        <p:spPr>
          <a:xfrm>
            <a:off x="457200" y="76200"/>
            <a:ext cx="8229600" cy="1341438"/>
          </a:xfrm>
        </p:spPr>
        <p:txBody>
          <a:bodyPr/>
          <a:lstStyle/>
          <a:p>
            <a:pPr eaLnBrk="1" hangingPunct="1">
              <a:defRPr/>
            </a:pPr>
            <a:r>
              <a:rPr lang="en-US" altLang="en-US" dirty="0"/>
              <a:t>Syphilis Diagnosis</a:t>
            </a:r>
            <a:br>
              <a:rPr lang="en-US" altLang="en-US" dirty="0"/>
            </a:br>
            <a:r>
              <a:rPr lang="en-US" altLang="en-US" sz="2800" dirty="0"/>
              <a:t>Direct examination</a:t>
            </a:r>
          </a:p>
        </p:txBody>
      </p:sp>
      <p:sp>
        <p:nvSpPr>
          <p:cNvPr id="108547" name="Rectangle 3">
            <a:extLst>
              <a:ext uri="{FF2B5EF4-FFF2-40B4-BE49-F238E27FC236}">
                <a16:creationId xmlns:a16="http://schemas.microsoft.com/office/drawing/2014/main" id="{338C6E66-9011-C89A-E5B7-1D4A0B7677D0}"/>
              </a:ext>
            </a:extLst>
          </p:cNvPr>
          <p:cNvSpPr>
            <a:spLocks noGrp="1" noChangeArrowheads="1"/>
          </p:cNvSpPr>
          <p:nvPr>
            <p:ph type="body" sz="half" idx="1"/>
          </p:nvPr>
        </p:nvSpPr>
        <p:spPr>
          <a:xfrm>
            <a:off x="152400" y="1338263"/>
            <a:ext cx="5638800" cy="5286375"/>
          </a:xfrm>
        </p:spPr>
        <p:txBody>
          <a:bodyPr/>
          <a:lstStyle/>
          <a:p>
            <a:pPr>
              <a:lnSpc>
                <a:spcPct val="90000"/>
              </a:lnSpc>
              <a:defRPr/>
            </a:pPr>
            <a:r>
              <a:rPr lang="en-US" sz="2800" dirty="0"/>
              <a:t>Not cultivable</a:t>
            </a:r>
          </a:p>
          <a:p>
            <a:pPr lvl="1">
              <a:lnSpc>
                <a:spcPct val="90000"/>
              </a:lnSpc>
              <a:defRPr/>
            </a:pPr>
            <a:r>
              <a:rPr lang="en-US" sz="2000" dirty="0"/>
              <a:t>Rabbits – not develop 2</a:t>
            </a:r>
            <a:r>
              <a:rPr lang="en-US" sz="2000" baseline="30000" dirty="0"/>
              <a:t>0</a:t>
            </a:r>
            <a:r>
              <a:rPr lang="en-US" sz="2000" dirty="0"/>
              <a:t>, Neuro</a:t>
            </a:r>
          </a:p>
          <a:p>
            <a:pPr>
              <a:lnSpc>
                <a:spcPct val="90000"/>
              </a:lnSpc>
              <a:defRPr/>
            </a:pPr>
            <a:r>
              <a:rPr lang="en-US" sz="2800" dirty="0"/>
              <a:t>Darkfield microscopy</a:t>
            </a:r>
          </a:p>
          <a:p>
            <a:pPr lvl="1" eaLnBrk="1" hangingPunct="1">
              <a:lnSpc>
                <a:spcPct val="90000"/>
              </a:lnSpc>
              <a:defRPr/>
            </a:pPr>
            <a:r>
              <a:rPr lang="en-US" altLang="en-US" sz="2400" dirty="0"/>
              <a:t>Moves with drifting rotary motion</a:t>
            </a:r>
          </a:p>
          <a:p>
            <a:pPr lvl="2" eaLnBrk="1" hangingPunct="1">
              <a:lnSpc>
                <a:spcPct val="90000"/>
              </a:lnSpc>
              <a:defRPr/>
            </a:pPr>
            <a:r>
              <a:rPr lang="en-US" altLang="en-US" dirty="0"/>
              <a:t>Characteristic undulating movement about center - </a:t>
            </a:r>
            <a:r>
              <a:rPr lang="en-US" dirty="0"/>
              <a:t>Corkscrew motility</a:t>
            </a:r>
          </a:p>
          <a:p>
            <a:pPr lvl="2" eaLnBrk="1" hangingPunct="1">
              <a:lnSpc>
                <a:spcPct val="90000"/>
              </a:lnSpc>
              <a:defRPr/>
            </a:pPr>
            <a:r>
              <a:rPr lang="en-US" altLang="en-US" dirty="0"/>
              <a:t>Not on oral specimen p not able to distinguish </a:t>
            </a:r>
            <a:r>
              <a:rPr lang="en-US" altLang="en-US" i="1" dirty="0"/>
              <a:t>T. pallidum</a:t>
            </a:r>
            <a:r>
              <a:rPr lang="en-US" altLang="en-US" dirty="0"/>
              <a:t> from other nonpathogenic treponemes</a:t>
            </a:r>
          </a:p>
          <a:p>
            <a:pPr eaLnBrk="1" hangingPunct="1">
              <a:lnSpc>
                <a:spcPct val="90000"/>
              </a:lnSpc>
              <a:defRPr/>
            </a:pPr>
            <a:r>
              <a:rPr lang="en-US" altLang="en-US" sz="2800" dirty="0"/>
              <a:t>Direct or indirect immunofluorescent or </a:t>
            </a:r>
            <a:r>
              <a:rPr lang="en-US" altLang="en-US" sz="2800" dirty="0" err="1"/>
              <a:t>immunoperoxidase</a:t>
            </a:r>
            <a:r>
              <a:rPr lang="en-US" altLang="en-US" sz="2800" dirty="0"/>
              <a:t> antibody staining</a:t>
            </a:r>
          </a:p>
          <a:p>
            <a:pPr eaLnBrk="1" hangingPunct="1">
              <a:lnSpc>
                <a:spcPct val="90000"/>
              </a:lnSpc>
              <a:defRPr/>
            </a:pPr>
            <a:endParaRPr lang="en-US" altLang="en-US" dirty="0"/>
          </a:p>
        </p:txBody>
      </p:sp>
      <p:pic>
        <p:nvPicPr>
          <p:cNvPr id="69636" name="Content Placeholder 2" descr="image004.jpg">
            <a:extLst>
              <a:ext uri="{FF2B5EF4-FFF2-40B4-BE49-F238E27FC236}">
                <a16:creationId xmlns:a16="http://schemas.microsoft.com/office/drawing/2014/main" id="{9E8D0179-1781-D0A1-75DD-976569713C00}"/>
              </a:ext>
            </a:extLst>
          </p:cNvPr>
          <p:cNvPicPr>
            <a:picLocks noChangeAspect="1"/>
          </p:cNvPicPr>
          <p:nvPr/>
        </p:nvPicPr>
        <p:blipFill>
          <a:blip r:embed="rId3">
            <a:extLst>
              <a:ext uri="{28A0092B-C50C-407E-A947-70E740481C1C}">
                <a14:useLocalDpi xmlns:a14="http://schemas.microsoft.com/office/drawing/2010/main" val="0"/>
              </a:ext>
            </a:extLst>
          </a:blip>
          <a:srcRect l="39706" t="29008" r="21439" b="10753"/>
          <a:stretch>
            <a:fillRect/>
          </a:stretch>
        </p:blipFill>
        <p:spPr bwMode="auto">
          <a:xfrm>
            <a:off x="6019800" y="3465513"/>
            <a:ext cx="2651125"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7" name="Picture 1">
            <a:extLst>
              <a:ext uri="{FF2B5EF4-FFF2-40B4-BE49-F238E27FC236}">
                <a16:creationId xmlns:a16="http://schemas.microsoft.com/office/drawing/2014/main" id="{47B8E7C4-1890-5CC8-F887-610C61624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482" t="12186" r="17032" b="40317"/>
          <a:stretch>
            <a:fillRect/>
          </a:stretch>
        </p:blipFill>
        <p:spPr bwMode="auto">
          <a:xfrm>
            <a:off x="6027738" y="914400"/>
            <a:ext cx="2652712"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9638" name="Rectangle 3">
            <a:extLst>
              <a:ext uri="{FF2B5EF4-FFF2-40B4-BE49-F238E27FC236}">
                <a16:creationId xmlns:a16="http://schemas.microsoft.com/office/drawing/2014/main" id="{FD473A40-47E0-3503-D375-0D7B246690AC}"/>
              </a:ext>
            </a:extLst>
          </p:cNvPr>
          <p:cNvSpPr>
            <a:spLocks noChangeArrowheads="1"/>
          </p:cNvSpPr>
          <p:nvPr/>
        </p:nvSpPr>
        <p:spPr bwMode="auto">
          <a:xfrm>
            <a:off x="5181600" y="6286500"/>
            <a:ext cx="3856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800"/>
              <a:t>Courtesy N. Barg, MD, S. Lukehart, PhD</a:t>
            </a:r>
          </a:p>
        </p:txBody>
      </p:sp>
      <p:sp>
        <p:nvSpPr>
          <p:cNvPr id="69639" name="TextBox 10">
            <a:extLst>
              <a:ext uri="{FF2B5EF4-FFF2-40B4-BE49-F238E27FC236}">
                <a16:creationId xmlns:a16="http://schemas.microsoft.com/office/drawing/2014/main" id="{69BFC687-AB7C-D228-A2DC-834FB890551C}"/>
              </a:ext>
            </a:extLst>
          </p:cNvPr>
          <p:cNvSpPr txBox="1">
            <a:spLocks noChangeArrowheads="1"/>
          </p:cNvSpPr>
          <p:nvPr/>
        </p:nvSpPr>
        <p:spPr bwMode="auto">
          <a:xfrm>
            <a:off x="152400" y="6288088"/>
            <a:ext cx="254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800"/>
              <a:t>Liu J. et al. JMB 2010;403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820CBEA6-EAD1-3535-5526-BDDDC3F558BA}"/>
              </a:ext>
            </a:extLst>
          </p:cNvPr>
          <p:cNvSpPr>
            <a:spLocks noGrp="1" noRot="1" noChangeArrowheads="1"/>
          </p:cNvSpPr>
          <p:nvPr>
            <p:ph type="title"/>
          </p:nvPr>
        </p:nvSpPr>
        <p:spPr/>
        <p:txBody>
          <a:bodyPr/>
          <a:lstStyle/>
          <a:p>
            <a:pPr eaLnBrk="1" hangingPunct="1">
              <a:defRPr/>
            </a:pPr>
            <a:r>
              <a:rPr lang="en-US" altLang="en-US" dirty="0"/>
              <a:t>Syphilis Diagnosis</a:t>
            </a:r>
          </a:p>
        </p:txBody>
      </p:sp>
      <p:sp>
        <p:nvSpPr>
          <p:cNvPr id="140291" name="Rectangle 3">
            <a:extLst>
              <a:ext uri="{FF2B5EF4-FFF2-40B4-BE49-F238E27FC236}">
                <a16:creationId xmlns:a16="http://schemas.microsoft.com/office/drawing/2014/main" id="{88F76FE5-BCA1-C47D-DBC5-D0E7EA77E442}"/>
              </a:ext>
            </a:extLst>
          </p:cNvPr>
          <p:cNvSpPr>
            <a:spLocks noGrp="1" noChangeArrowheads="1"/>
          </p:cNvSpPr>
          <p:nvPr>
            <p:ph type="body" idx="1"/>
          </p:nvPr>
        </p:nvSpPr>
        <p:spPr/>
        <p:txBody>
          <a:bodyPr/>
          <a:lstStyle/>
          <a:p>
            <a:pPr eaLnBrk="1" hangingPunct="1">
              <a:defRPr/>
            </a:pPr>
            <a:r>
              <a:rPr lang="en-US" altLang="en-US" dirty="0"/>
              <a:t>Serologic Tests </a:t>
            </a:r>
          </a:p>
          <a:p>
            <a:pPr lvl="1" eaLnBrk="1" hangingPunct="1">
              <a:defRPr/>
            </a:pPr>
            <a:r>
              <a:rPr lang="en-US" altLang="en-US" i="1" dirty="0"/>
              <a:t>Nonspecific</a:t>
            </a:r>
            <a:r>
              <a:rPr lang="en-US" altLang="en-US" dirty="0"/>
              <a:t> nontreponemal reaginic antibody</a:t>
            </a:r>
          </a:p>
          <a:p>
            <a:pPr lvl="1" eaLnBrk="1" hangingPunct="1">
              <a:defRPr/>
            </a:pPr>
            <a:r>
              <a:rPr lang="en-US" altLang="en-US" i="1" dirty="0"/>
              <a:t>Specific</a:t>
            </a:r>
            <a:r>
              <a:rPr lang="en-US" altLang="en-US" dirty="0"/>
              <a:t> anti-treponemal antibody</a:t>
            </a:r>
          </a:p>
          <a:p>
            <a:pPr lvl="1" eaLnBrk="1" hangingPunct="1">
              <a:defRPr/>
            </a:pPr>
            <a:r>
              <a:rPr lang="en-US" altLang="en-US" dirty="0"/>
              <a:t>To establish a diagnosis of </a:t>
            </a:r>
            <a:r>
              <a:rPr lang="en-US" altLang="en-US" b="1" dirty="0"/>
              <a:t>syphilis</a:t>
            </a:r>
            <a:r>
              <a:rPr lang="en-US" altLang="en-US" dirty="0"/>
              <a:t>, the two types of serologic tests are used together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73B1A019-9303-409B-5760-3427AA2A6CD2}"/>
              </a:ext>
            </a:extLst>
          </p:cNvPr>
          <p:cNvSpPr>
            <a:spLocks noGrp="1" noRot="1" noChangeArrowheads="1"/>
          </p:cNvSpPr>
          <p:nvPr>
            <p:ph type="title"/>
          </p:nvPr>
        </p:nvSpPr>
        <p:spPr/>
        <p:txBody>
          <a:bodyPr/>
          <a:lstStyle/>
          <a:p>
            <a:pPr eaLnBrk="1" hangingPunct="1">
              <a:defRPr/>
            </a:pPr>
            <a:r>
              <a:rPr lang="en-US" altLang="en-US" dirty="0"/>
              <a:t>Syphilis Diagnosis</a:t>
            </a:r>
          </a:p>
        </p:txBody>
      </p:sp>
      <p:sp>
        <p:nvSpPr>
          <p:cNvPr id="141315" name="Rectangle 3">
            <a:extLst>
              <a:ext uri="{FF2B5EF4-FFF2-40B4-BE49-F238E27FC236}">
                <a16:creationId xmlns:a16="http://schemas.microsoft.com/office/drawing/2014/main" id="{D38ACDA3-4BA8-C5C8-74F7-A1B4BE9F6286}"/>
              </a:ext>
            </a:extLst>
          </p:cNvPr>
          <p:cNvSpPr>
            <a:spLocks noGrp="1" noChangeArrowheads="1"/>
          </p:cNvSpPr>
          <p:nvPr>
            <p:ph type="body" idx="1"/>
          </p:nvPr>
        </p:nvSpPr>
        <p:spPr/>
        <p:txBody>
          <a:bodyPr/>
          <a:lstStyle/>
          <a:p>
            <a:pPr eaLnBrk="1" hangingPunct="1">
              <a:defRPr/>
            </a:pPr>
            <a:r>
              <a:rPr lang="en-US" altLang="en-US" b="1" dirty="0"/>
              <a:t>Nontreponemal Reaginic Tests</a:t>
            </a:r>
            <a:r>
              <a:rPr lang="en-US" altLang="en-US" dirty="0"/>
              <a:t> </a:t>
            </a:r>
          </a:p>
          <a:p>
            <a:pPr lvl="1" eaLnBrk="1" hangingPunct="1">
              <a:defRPr/>
            </a:pPr>
            <a:r>
              <a:rPr lang="en-US" altLang="en-US" dirty="0"/>
              <a:t>IgG and IgM antibodies resulting from interaction of host tissues with </a:t>
            </a:r>
            <a:r>
              <a:rPr lang="en-US" altLang="en-US" i="1" dirty="0"/>
              <a:t>T. pallidum</a:t>
            </a:r>
            <a:endParaRPr lang="en-US" altLang="en-US" dirty="0"/>
          </a:p>
          <a:p>
            <a:pPr lvl="1" eaLnBrk="1" hangingPunct="1">
              <a:defRPr/>
            </a:pPr>
            <a:r>
              <a:rPr lang="en-US" altLang="en-US" dirty="0"/>
              <a:t>RPR</a:t>
            </a:r>
          </a:p>
          <a:p>
            <a:pPr lvl="1" eaLnBrk="1" hangingPunct="1">
              <a:defRPr/>
            </a:pPr>
            <a:r>
              <a:rPr lang="en-US" altLang="en-US" dirty="0"/>
              <a:t>VDRL – used CSF</a:t>
            </a:r>
          </a:p>
          <a:p>
            <a:pPr lvl="1" eaLnBrk="1" hangingPunct="1">
              <a:defRPr/>
            </a:pPr>
            <a:r>
              <a:rPr lang="en-US" altLang="en-US" dirty="0"/>
              <a:t>Prozone phenomenon</a:t>
            </a:r>
          </a:p>
          <a:p>
            <a:pPr lvl="2" eaLnBrk="1" hangingPunct="1">
              <a:defRPr/>
            </a:pPr>
            <a:r>
              <a:rPr lang="en-US" altLang="en-US" dirty="0"/>
              <a:t>Ab excess – High titer</a:t>
            </a:r>
          </a:p>
          <a:p>
            <a:pPr lvl="3" eaLnBrk="1" hangingPunct="1">
              <a:defRPr/>
            </a:pPr>
            <a:r>
              <a:rPr lang="en-US" altLang="en-US" dirty="0"/>
              <a:t>prevents agglutination</a:t>
            </a:r>
          </a:p>
          <a:p>
            <a:pPr lvl="1" eaLnBrk="1" hangingPunct="1">
              <a:defRPr/>
            </a:pPr>
            <a:r>
              <a:rPr lang="en-US" altLang="en-US" dirty="0"/>
              <a:t>False positives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3B29D00-0716-DB76-AD9F-75443468FD46}"/>
              </a:ext>
            </a:extLst>
          </p:cNvPr>
          <p:cNvSpPr>
            <a:spLocks noGrp="1" noRot="1" noChangeArrowheads="1"/>
          </p:cNvSpPr>
          <p:nvPr>
            <p:ph type="title"/>
          </p:nvPr>
        </p:nvSpPr>
        <p:spPr/>
        <p:txBody>
          <a:bodyPr/>
          <a:lstStyle/>
          <a:p>
            <a:pPr eaLnBrk="1" hangingPunct="1">
              <a:defRPr/>
            </a:pPr>
            <a:r>
              <a:rPr lang="en-US" altLang="en-US" b="0" dirty="0"/>
              <a:t>Syphilis False Positive </a:t>
            </a:r>
            <a:br>
              <a:rPr lang="en-US" altLang="en-US" b="0" dirty="0"/>
            </a:br>
            <a:r>
              <a:rPr lang="en-US" altLang="en-US" b="0" dirty="0"/>
              <a:t>Non-treponemal Test</a:t>
            </a:r>
          </a:p>
        </p:txBody>
      </p:sp>
      <p:sp>
        <p:nvSpPr>
          <p:cNvPr id="144387" name="Rectangle 3">
            <a:extLst>
              <a:ext uri="{FF2B5EF4-FFF2-40B4-BE49-F238E27FC236}">
                <a16:creationId xmlns:a16="http://schemas.microsoft.com/office/drawing/2014/main" id="{62B52096-A8C0-B8D5-53D6-F103F4E89576}"/>
              </a:ext>
            </a:extLst>
          </p:cNvPr>
          <p:cNvSpPr>
            <a:spLocks noGrp="1" noChangeArrowheads="1"/>
          </p:cNvSpPr>
          <p:nvPr>
            <p:ph type="body" sz="half" idx="1"/>
          </p:nvPr>
        </p:nvSpPr>
        <p:spPr>
          <a:xfrm>
            <a:off x="457200" y="1828800"/>
            <a:ext cx="4038600" cy="4297363"/>
          </a:xfrm>
        </p:spPr>
        <p:txBody>
          <a:bodyPr/>
          <a:lstStyle/>
          <a:p>
            <a:pPr eaLnBrk="1" hangingPunct="1">
              <a:lnSpc>
                <a:spcPct val="80000"/>
              </a:lnSpc>
              <a:defRPr/>
            </a:pPr>
            <a:r>
              <a:rPr lang="en-US" altLang="en-US" sz="2000" dirty="0"/>
              <a:t>Parenteral drug abuse</a:t>
            </a:r>
          </a:p>
          <a:p>
            <a:pPr eaLnBrk="1" hangingPunct="1">
              <a:lnSpc>
                <a:spcPct val="80000"/>
              </a:lnSpc>
              <a:defRPr/>
            </a:pPr>
            <a:r>
              <a:rPr lang="en-US" altLang="en-US" sz="2000" dirty="0"/>
              <a:t>Autoimmune or connective tissue diseases</a:t>
            </a:r>
          </a:p>
          <a:p>
            <a:pPr lvl="1" eaLnBrk="1" hangingPunct="1">
              <a:lnSpc>
                <a:spcPct val="80000"/>
              </a:lnSpc>
              <a:defRPr/>
            </a:pPr>
            <a:r>
              <a:rPr lang="en-US" altLang="en-US" sz="2000" dirty="0"/>
              <a:t>Lupus</a:t>
            </a:r>
          </a:p>
          <a:p>
            <a:pPr eaLnBrk="1" hangingPunct="1">
              <a:lnSpc>
                <a:spcPct val="80000"/>
              </a:lnSpc>
              <a:defRPr/>
            </a:pPr>
            <a:r>
              <a:rPr lang="en-US" altLang="en-US" sz="2000" dirty="0"/>
              <a:t>Aging </a:t>
            </a:r>
          </a:p>
          <a:p>
            <a:pPr eaLnBrk="1" hangingPunct="1">
              <a:lnSpc>
                <a:spcPct val="80000"/>
              </a:lnSpc>
              <a:defRPr/>
            </a:pPr>
            <a:r>
              <a:rPr lang="en-US" altLang="en-US" sz="2000" dirty="0"/>
              <a:t>Hypergammaglobulinemic states</a:t>
            </a:r>
          </a:p>
          <a:p>
            <a:pPr eaLnBrk="1" hangingPunct="1">
              <a:lnSpc>
                <a:spcPct val="80000"/>
              </a:lnSpc>
              <a:defRPr/>
            </a:pPr>
            <a:r>
              <a:rPr lang="en-US" altLang="en-US" sz="2000" dirty="0"/>
              <a:t>HIV co-infection</a:t>
            </a:r>
          </a:p>
          <a:p>
            <a:pPr eaLnBrk="1" hangingPunct="1">
              <a:lnSpc>
                <a:spcPct val="80000"/>
              </a:lnSpc>
              <a:defRPr/>
            </a:pPr>
            <a:r>
              <a:rPr lang="en-US" altLang="en-US" sz="2000" dirty="0"/>
              <a:t>Pregnancy </a:t>
            </a:r>
          </a:p>
          <a:p>
            <a:pPr eaLnBrk="1" hangingPunct="1">
              <a:lnSpc>
                <a:spcPct val="80000"/>
              </a:lnSpc>
              <a:defRPr/>
            </a:pPr>
            <a:r>
              <a:rPr lang="en-US" altLang="en-US" sz="2000" i="1" dirty="0"/>
              <a:t>Mycoplasma</a:t>
            </a:r>
            <a:r>
              <a:rPr lang="en-US" altLang="en-US" sz="2000" dirty="0"/>
              <a:t> pneumonia</a:t>
            </a:r>
          </a:p>
          <a:p>
            <a:pPr eaLnBrk="1" hangingPunct="1">
              <a:lnSpc>
                <a:spcPct val="80000"/>
              </a:lnSpc>
              <a:defRPr/>
            </a:pPr>
            <a:r>
              <a:rPr lang="en-US" altLang="en-US" sz="2000" dirty="0"/>
              <a:t>Lyme disease </a:t>
            </a:r>
          </a:p>
          <a:p>
            <a:pPr eaLnBrk="1" hangingPunct="1">
              <a:lnSpc>
                <a:spcPct val="80000"/>
              </a:lnSpc>
              <a:defRPr/>
            </a:pPr>
            <a:r>
              <a:rPr lang="en-US" altLang="en-US" sz="2000" dirty="0"/>
              <a:t>Measles</a:t>
            </a:r>
          </a:p>
          <a:p>
            <a:pPr eaLnBrk="1" hangingPunct="1">
              <a:lnSpc>
                <a:spcPct val="80000"/>
              </a:lnSpc>
              <a:defRPr/>
            </a:pPr>
            <a:r>
              <a:rPr lang="en-US" altLang="en-US" sz="2000" dirty="0"/>
              <a:t>Leptospirosis</a:t>
            </a:r>
          </a:p>
        </p:txBody>
      </p:sp>
      <p:sp>
        <p:nvSpPr>
          <p:cNvPr id="144388" name="Rectangle 4">
            <a:extLst>
              <a:ext uri="{FF2B5EF4-FFF2-40B4-BE49-F238E27FC236}">
                <a16:creationId xmlns:a16="http://schemas.microsoft.com/office/drawing/2014/main" id="{AF967B5C-BAB1-3E39-4972-398867849946}"/>
              </a:ext>
            </a:extLst>
          </p:cNvPr>
          <p:cNvSpPr>
            <a:spLocks noGrp="1" noChangeArrowheads="1"/>
          </p:cNvSpPr>
          <p:nvPr>
            <p:ph sz="half" idx="2"/>
          </p:nvPr>
        </p:nvSpPr>
        <p:spPr>
          <a:xfrm>
            <a:off x="4648200" y="1828800"/>
            <a:ext cx="4038600" cy="4419600"/>
          </a:xfrm>
        </p:spPr>
        <p:txBody>
          <a:bodyPr/>
          <a:lstStyle/>
          <a:p>
            <a:pPr eaLnBrk="1" hangingPunct="1">
              <a:lnSpc>
                <a:spcPct val="80000"/>
              </a:lnSpc>
              <a:defRPr/>
            </a:pPr>
            <a:r>
              <a:rPr lang="en-US" altLang="en-US" sz="2000" dirty="0"/>
              <a:t>Chickenpox (Varicella)</a:t>
            </a:r>
          </a:p>
          <a:p>
            <a:pPr eaLnBrk="1" hangingPunct="1">
              <a:lnSpc>
                <a:spcPct val="80000"/>
              </a:lnSpc>
              <a:defRPr/>
            </a:pPr>
            <a:r>
              <a:rPr lang="en-US" altLang="en-US" sz="2000" dirty="0"/>
              <a:t>Relapsing fever</a:t>
            </a:r>
          </a:p>
          <a:p>
            <a:pPr eaLnBrk="1" hangingPunct="1">
              <a:lnSpc>
                <a:spcPct val="80000"/>
              </a:lnSpc>
              <a:defRPr/>
            </a:pPr>
            <a:r>
              <a:rPr lang="en-US" altLang="en-US" sz="2000" dirty="0"/>
              <a:t>Lymphogranuloma venereum</a:t>
            </a:r>
          </a:p>
          <a:p>
            <a:pPr eaLnBrk="1" hangingPunct="1">
              <a:lnSpc>
                <a:spcPct val="80000"/>
              </a:lnSpc>
              <a:defRPr/>
            </a:pPr>
            <a:r>
              <a:rPr lang="en-US" altLang="en-US" sz="2000" dirty="0" err="1"/>
              <a:t>Ratbite</a:t>
            </a:r>
            <a:r>
              <a:rPr lang="en-US" altLang="en-US" sz="2000" dirty="0"/>
              <a:t> fever (</a:t>
            </a:r>
            <a:r>
              <a:rPr lang="en-US" altLang="en-US" sz="2000" i="1" dirty="0"/>
              <a:t>Spirillum minor</a:t>
            </a:r>
            <a:r>
              <a:rPr lang="en-US" altLang="en-US" sz="2000" dirty="0"/>
              <a:t>)</a:t>
            </a:r>
          </a:p>
          <a:p>
            <a:pPr eaLnBrk="1" hangingPunct="1">
              <a:lnSpc>
                <a:spcPct val="80000"/>
              </a:lnSpc>
              <a:defRPr/>
            </a:pPr>
            <a:r>
              <a:rPr lang="en-US" altLang="en-US" sz="2000" dirty="0"/>
              <a:t>Hepatitis (especially Hepatitis C)</a:t>
            </a:r>
          </a:p>
          <a:p>
            <a:pPr eaLnBrk="1" hangingPunct="1">
              <a:lnSpc>
                <a:spcPct val="80000"/>
              </a:lnSpc>
              <a:defRPr/>
            </a:pPr>
            <a:r>
              <a:rPr lang="en-US" altLang="en-US" sz="2000" dirty="0"/>
              <a:t>Leprosy</a:t>
            </a:r>
          </a:p>
          <a:p>
            <a:pPr eaLnBrk="1" hangingPunct="1">
              <a:lnSpc>
                <a:spcPct val="80000"/>
              </a:lnSpc>
              <a:defRPr/>
            </a:pPr>
            <a:r>
              <a:rPr lang="en-US" altLang="en-US" sz="2000" dirty="0"/>
              <a:t>Infectious mononucleosis</a:t>
            </a:r>
          </a:p>
          <a:p>
            <a:pPr eaLnBrk="1" hangingPunct="1">
              <a:lnSpc>
                <a:spcPct val="80000"/>
              </a:lnSpc>
              <a:defRPr/>
            </a:pPr>
            <a:r>
              <a:rPr lang="en-US" altLang="en-US" sz="2000" dirty="0"/>
              <a:t>Tuberculosis</a:t>
            </a:r>
          </a:p>
          <a:p>
            <a:pPr eaLnBrk="1" hangingPunct="1">
              <a:lnSpc>
                <a:spcPct val="80000"/>
              </a:lnSpc>
              <a:defRPr/>
            </a:pPr>
            <a:r>
              <a:rPr lang="en-US" altLang="en-US" sz="2000" dirty="0" err="1"/>
              <a:t>Pneumonococcal</a:t>
            </a:r>
            <a:r>
              <a:rPr lang="en-US" altLang="en-US" sz="2000" dirty="0"/>
              <a:t> pneumonia</a:t>
            </a:r>
          </a:p>
          <a:p>
            <a:pPr eaLnBrk="1" hangingPunct="1">
              <a:lnSpc>
                <a:spcPct val="80000"/>
              </a:lnSpc>
              <a:defRPr/>
            </a:pPr>
            <a:r>
              <a:rPr lang="en-US" altLang="en-US" sz="2000" dirty="0"/>
              <a:t>Blood transfusions (multiple) </a:t>
            </a:r>
          </a:p>
          <a:p>
            <a:pPr eaLnBrk="1" hangingPunct="1">
              <a:lnSpc>
                <a:spcPct val="80000"/>
              </a:lnSpc>
              <a:defRPr/>
            </a:pPr>
            <a:r>
              <a:rPr lang="en-US" altLang="en-US" sz="2000" dirty="0"/>
              <a:t>Malaria </a:t>
            </a:r>
          </a:p>
          <a:p>
            <a:pPr eaLnBrk="1" hangingPunct="1">
              <a:lnSpc>
                <a:spcPct val="80000"/>
              </a:lnSpc>
              <a:defRPr/>
            </a:pPr>
            <a:r>
              <a:rPr lang="en-US" altLang="en-US" sz="2000" dirty="0"/>
              <a:t>Trypanosomiasis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A44D545C-BADE-49FF-A882-3989723C6985}"/>
              </a:ext>
            </a:extLst>
          </p:cNvPr>
          <p:cNvSpPr>
            <a:spLocks noGrp="1" noRot="1" noChangeArrowheads="1"/>
          </p:cNvSpPr>
          <p:nvPr>
            <p:ph type="title"/>
          </p:nvPr>
        </p:nvSpPr>
        <p:spPr/>
        <p:txBody>
          <a:bodyPr/>
          <a:lstStyle/>
          <a:p>
            <a:pPr eaLnBrk="1" hangingPunct="1">
              <a:defRPr/>
            </a:pPr>
            <a:r>
              <a:rPr lang="en-US" altLang="en-US" dirty="0"/>
              <a:t>Syphilis Diagnosis</a:t>
            </a:r>
          </a:p>
        </p:txBody>
      </p:sp>
      <p:sp>
        <p:nvSpPr>
          <p:cNvPr id="143363" name="Rectangle 3">
            <a:extLst>
              <a:ext uri="{FF2B5EF4-FFF2-40B4-BE49-F238E27FC236}">
                <a16:creationId xmlns:a16="http://schemas.microsoft.com/office/drawing/2014/main" id="{72B99F28-800A-B5E4-1E16-3CCCB54F3CA3}"/>
              </a:ext>
            </a:extLst>
          </p:cNvPr>
          <p:cNvSpPr>
            <a:spLocks noGrp="1" noChangeArrowheads="1"/>
          </p:cNvSpPr>
          <p:nvPr>
            <p:ph type="body" idx="1"/>
          </p:nvPr>
        </p:nvSpPr>
        <p:spPr/>
        <p:txBody>
          <a:bodyPr/>
          <a:lstStyle/>
          <a:p>
            <a:pPr eaLnBrk="1" hangingPunct="1">
              <a:defRPr/>
            </a:pPr>
            <a:r>
              <a:rPr lang="en-US" altLang="en-US" b="1" dirty="0"/>
              <a:t>Specific Treponemal Tests</a:t>
            </a:r>
            <a:r>
              <a:rPr lang="en-US" altLang="en-US" dirty="0"/>
              <a:t> </a:t>
            </a:r>
          </a:p>
          <a:p>
            <a:pPr lvl="1" eaLnBrk="1" hangingPunct="1">
              <a:defRPr/>
            </a:pPr>
            <a:r>
              <a:rPr lang="en-US" altLang="en-US" dirty="0"/>
              <a:t>Antibodies against specific </a:t>
            </a:r>
            <a:r>
              <a:rPr lang="en-US" altLang="en-US" i="1" dirty="0"/>
              <a:t>T. pallidum</a:t>
            </a:r>
            <a:r>
              <a:rPr lang="en-US" altLang="en-US" dirty="0"/>
              <a:t> antigens</a:t>
            </a:r>
          </a:p>
          <a:p>
            <a:pPr lvl="1" eaLnBrk="1" hangingPunct="1">
              <a:defRPr/>
            </a:pPr>
            <a:r>
              <a:rPr lang="en-US" altLang="en-US" dirty="0"/>
              <a:t>FTA-abs </a:t>
            </a:r>
          </a:p>
          <a:p>
            <a:pPr lvl="1" eaLnBrk="1" hangingPunct="1">
              <a:defRPr/>
            </a:pPr>
            <a:r>
              <a:rPr lang="en-US" altLang="en-US" i="1" dirty="0"/>
              <a:t>T. pallidum</a:t>
            </a:r>
            <a:r>
              <a:rPr lang="en-US" altLang="en-US" dirty="0"/>
              <a:t> agglutination tests </a:t>
            </a:r>
          </a:p>
          <a:p>
            <a:pPr lvl="2" eaLnBrk="1" hangingPunct="1">
              <a:defRPr/>
            </a:pPr>
            <a:r>
              <a:rPr lang="en-US" altLang="en-US" dirty="0"/>
              <a:t>TPHA and MHA-TP</a:t>
            </a:r>
          </a:p>
          <a:p>
            <a:pPr lvl="1" eaLnBrk="1" hangingPunct="1">
              <a:defRPr/>
            </a:pPr>
            <a:r>
              <a:rPr lang="en-US" altLang="en-US" dirty="0"/>
              <a:t>TP- EIA - </a:t>
            </a:r>
          </a:p>
          <a:p>
            <a:pPr lvl="1" eaLnBrk="1" hangingPunct="1">
              <a:defRPr/>
            </a:pPr>
            <a:r>
              <a:rPr lang="en-US" altLang="en-US" dirty="0"/>
              <a:t>Once positive, patient positive for life</a:t>
            </a:r>
          </a:p>
          <a:p>
            <a:pPr lvl="2" eaLnBrk="1" hangingPunct="1">
              <a:defRPr/>
            </a:pPr>
            <a:r>
              <a:rPr lang="en-US" altLang="en-US" dirty="0"/>
              <a:t>Rare primary diagnosis may revert after 2-3+ years.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27F771A9-12E6-5FE7-F509-02AA4AC57E66}"/>
              </a:ext>
            </a:extLst>
          </p:cNvPr>
          <p:cNvSpPr>
            <a:spLocks noGrp="1" noRot="1" noChangeArrowheads="1"/>
          </p:cNvSpPr>
          <p:nvPr>
            <p:ph type="title"/>
          </p:nvPr>
        </p:nvSpPr>
        <p:spPr/>
        <p:txBody>
          <a:bodyPr/>
          <a:lstStyle/>
          <a:p>
            <a:pPr eaLnBrk="1" hangingPunct="1">
              <a:defRPr/>
            </a:pPr>
            <a:r>
              <a:rPr lang="en-US" altLang="en-US"/>
              <a:t>Syphilis</a:t>
            </a:r>
          </a:p>
        </p:txBody>
      </p:sp>
      <p:sp>
        <p:nvSpPr>
          <p:cNvPr id="142339" name="Rectangle 3">
            <a:extLst>
              <a:ext uri="{FF2B5EF4-FFF2-40B4-BE49-F238E27FC236}">
                <a16:creationId xmlns:a16="http://schemas.microsoft.com/office/drawing/2014/main" id="{64434DFC-7CB1-D748-98A6-2034A72E34DF}"/>
              </a:ext>
            </a:extLst>
          </p:cNvPr>
          <p:cNvSpPr>
            <a:spLocks noGrp="1" noChangeArrowheads="1"/>
          </p:cNvSpPr>
          <p:nvPr>
            <p:ph type="body" idx="1"/>
          </p:nvPr>
        </p:nvSpPr>
        <p:spPr/>
        <p:txBody>
          <a:bodyPr/>
          <a:lstStyle/>
          <a:p>
            <a:pPr eaLnBrk="1" hangingPunct="1">
              <a:lnSpc>
                <a:spcPct val="90000"/>
              </a:lnSpc>
              <a:defRPr/>
            </a:pPr>
            <a:r>
              <a:rPr lang="en-US" altLang="en-US" dirty="0"/>
              <a:t>Monitoring response to therapy</a:t>
            </a:r>
          </a:p>
          <a:p>
            <a:pPr lvl="1" eaLnBrk="1" hangingPunct="1">
              <a:lnSpc>
                <a:spcPct val="90000"/>
              </a:lnSpc>
              <a:defRPr/>
            </a:pPr>
            <a:r>
              <a:rPr lang="en-US" altLang="en-US" dirty="0"/>
              <a:t>RPR should fall by 4 fold (2 levels  i.e. from 1:16-&gt;1:8 -&gt; 1:4)</a:t>
            </a:r>
          </a:p>
          <a:p>
            <a:pPr lvl="1" eaLnBrk="1" hangingPunct="1">
              <a:lnSpc>
                <a:spcPct val="90000"/>
              </a:lnSpc>
              <a:defRPr/>
            </a:pPr>
            <a:r>
              <a:rPr lang="en-US" altLang="en-US" dirty="0"/>
              <a:t>Rise of 4 fold</a:t>
            </a:r>
          </a:p>
          <a:p>
            <a:pPr lvl="2" eaLnBrk="1" hangingPunct="1">
              <a:lnSpc>
                <a:spcPct val="90000"/>
              </a:lnSpc>
              <a:defRPr/>
            </a:pPr>
            <a:r>
              <a:rPr lang="en-US" altLang="en-US" dirty="0"/>
              <a:t>Indicate new infection</a:t>
            </a:r>
          </a:p>
          <a:p>
            <a:pPr lvl="2" eaLnBrk="1" hangingPunct="1">
              <a:lnSpc>
                <a:spcPct val="90000"/>
              </a:lnSpc>
              <a:defRPr/>
            </a:pPr>
            <a:r>
              <a:rPr lang="en-US" altLang="en-US" dirty="0"/>
              <a:t>Lack of response</a:t>
            </a:r>
          </a:p>
          <a:p>
            <a:pPr lvl="3" eaLnBrk="1" hangingPunct="1">
              <a:lnSpc>
                <a:spcPct val="90000"/>
              </a:lnSpc>
              <a:defRPr/>
            </a:pPr>
            <a:r>
              <a:rPr lang="en-US" altLang="en-US" dirty="0"/>
              <a:t>Neurosyphilis</a:t>
            </a:r>
          </a:p>
          <a:p>
            <a:pPr eaLnBrk="1" hangingPunct="1">
              <a:lnSpc>
                <a:spcPct val="90000"/>
              </a:lnSpc>
              <a:defRPr/>
            </a:pPr>
            <a:r>
              <a:rPr lang="en-US" altLang="en-US" dirty="0"/>
              <a:t>Neurosyphilis</a:t>
            </a:r>
          </a:p>
          <a:p>
            <a:pPr lvl="1" eaLnBrk="1" hangingPunct="1">
              <a:lnSpc>
                <a:spcPct val="90000"/>
              </a:lnSpc>
              <a:defRPr/>
            </a:pPr>
            <a:r>
              <a:rPr lang="en-US" altLang="en-US" dirty="0"/>
              <a:t>Repeat LP @ 3, 6, 12 months</a:t>
            </a:r>
          </a:p>
          <a:p>
            <a:pPr lvl="2" eaLnBrk="1" hangingPunct="1">
              <a:lnSpc>
                <a:spcPct val="90000"/>
              </a:lnSpc>
              <a:defRPr/>
            </a:pPr>
            <a:r>
              <a:rPr lang="en-US" altLang="en-US" dirty="0"/>
              <a:t>CSF WBC should normalize @ 6 months</a:t>
            </a:r>
          </a:p>
          <a:p>
            <a:pPr lvl="2" eaLnBrk="1" hangingPunct="1">
              <a:lnSpc>
                <a:spcPct val="90000"/>
              </a:lnSpc>
              <a:defRPr/>
            </a:pPr>
            <a:r>
              <a:rPr lang="en-US" altLang="en-US" dirty="0"/>
              <a:t>CSF VDRL decline 4 fold or NR by 2 years after </a:t>
            </a:r>
            <a:r>
              <a:rPr lang="en-US" altLang="en-US" dirty="0" err="1"/>
              <a:t>tx</a:t>
            </a:r>
            <a:endParaRPr lang="en-US"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A5435425-4D49-865D-3446-BB2B3EDD168B}"/>
              </a:ext>
            </a:extLst>
          </p:cNvPr>
          <p:cNvSpPr>
            <a:spLocks noGrp="1" noRot="1" noChangeArrowheads="1"/>
          </p:cNvSpPr>
          <p:nvPr>
            <p:ph type="title"/>
          </p:nvPr>
        </p:nvSpPr>
        <p:spPr>
          <a:xfrm>
            <a:off x="457200" y="274638"/>
            <a:ext cx="8229600" cy="868362"/>
          </a:xfrm>
        </p:spPr>
        <p:txBody>
          <a:bodyPr/>
          <a:lstStyle/>
          <a:p>
            <a:pPr eaLnBrk="1" hangingPunct="1">
              <a:defRPr/>
            </a:pPr>
            <a:r>
              <a:rPr lang="en-US" altLang="en-US"/>
              <a:t>Syphilis</a:t>
            </a:r>
          </a:p>
        </p:txBody>
      </p:sp>
      <p:sp>
        <p:nvSpPr>
          <p:cNvPr id="146435" name="Rectangle 3">
            <a:extLst>
              <a:ext uri="{FF2B5EF4-FFF2-40B4-BE49-F238E27FC236}">
                <a16:creationId xmlns:a16="http://schemas.microsoft.com/office/drawing/2014/main" id="{597FC41D-BF28-926D-42A7-90180C307BE6}"/>
              </a:ext>
            </a:extLst>
          </p:cNvPr>
          <p:cNvSpPr>
            <a:spLocks noGrp="1" noChangeArrowheads="1"/>
          </p:cNvSpPr>
          <p:nvPr>
            <p:ph type="body" idx="1"/>
          </p:nvPr>
        </p:nvSpPr>
        <p:spPr>
          <a:xfrm>
            <a:off x="152400" y="1447800"/>
            <a:ext cx="8229600" cy="4525963"/>
          </a:xfrm>
        </p:spPr>
        <p:txBody>
          <a:bodyPr/>
          <a:lstStyle/>
          <a:p>
            <a:pPr eaLnBrk="1" hangingPunct="1">
              <a:lnSpc>
                <a:spcPct val="80000"/>
              </a:lnSpc>
              <a:defRPr/>
            </a:pPr>
            <a:r>
              <a:rPr lang="en-US" altLang="en-US" sz="2000" dirty="0"/>
              <a:t>Early (primary, secondary, or early latent)</a:t>
            </a:r>
          </a:p>
          <a:p>
            <a:pPr lvl="1" eaLnBrk="1" hangingPunct="1">
              <a:lnSpc>
                <a:spcPct val="80000"/>
              </a:lnSpc>
              <a:defRPr/>
            </a:pPr>
            <a:r>
              <a:rPr lang="en-US" altLang="en-US" sz="2000" dirty="0"/>
              <a:t>Penicillin G </a:t>
            </a:r>
            <a:r>
              <a:rPr lang="en-US" altLang="en-US" sz="2000" b="1" u="sng" dirty="0"/>
              <a:t>benzathine</a:t>
            </a:r>
            <a:r>
              <a:rPr lang="en-US" altLang="en-US" sz="2000" dirty="0"/>
              <a:t> 2.4 mu IM once</a:t>
            </a:r>
          </a:p>
          <a:p>
            <a:pPr lvl="1" eaLnBrk="1" hangingPunct="1">
              <a:lnSpc>
                <a:spcPct val="80000"/>
              </a:lnSpc>
              <a:defRPr/>
            </a:pPr>
            <a:r>
              <a:rPr lang="en-US" altLang="en-US" sz="2000" dirty="0"/>
              <a:t>Doxycycline  100 mg po BID x 14 days</a:t>
            </a:r>
          </a:p>
          <a:p>
            <a:pPr eaLnBrk="1" hangingPunct="1">
              <a:lnSpc>
                <a:spcPct val="80000"/>
              </a:lnSpc>
              <a:defRPr/>
            </a:pPr>
            <a:r>
              <a:rPr lang="en-US" altLang="en-US" sz="2000" dirty="0"/>
              <a:t>Late </a:t>
            </a:r>
          </a:p>
          <a:p>
            <a:pPr lvl="1" eaLnBrk="1" hangingPunct="1">
              <a:lnSpc>
                <a:spcPct val="80000"/>
              </a:lnSpc>
              <a:defRPr/>
            </a:pPr>
            <a:r>
              <a:rPr lang="en-US" altLang="en-US" sz="2000" dirty="0"/>
              <a:t>Penicillin G </a:t>
            </a:r>
            <a:r>
              <a:rPr lang="en-US" altLang="en-US" sz="2000" b="1" u="sng" dirty="0"/>
              <a:t>benzathine</a:t>
            </a:r>
            <a:r>
              <a:rPr lang="en-US" altLang="en-US" sz="2000" dirty="0"/>
              <a:t> 2.4 mu IM q </a:t>
            </a:r>
            <a:r>
              <a:rPr lang="en-US" altLang="en-US" sz="2000" dirty="0" err="1"/>
              <a:t>wk</a:t>
            </a:r>
            <a:r>
              <a:rPr lang="en-US" altLang="en-US" sz="2000" dirty="0"/>
              <a:t> x 3 </a:t>
            </a:r>
          </a:p>
          <a:p>
            <a:pPr lvl="1" eaLnBrk="1" hangingPunct="1">
              <a:lnSpc>
                <a:spcPct val="80000"/>
              </a:lnSpc>
              <a:defRPr/>
            </a:pPr>
            <a:r>
              <a:rPr lang="en-US" altLang="en-US" sz="2000" dirty="0"/>
              <a:t>Doxycycline  100 mg po BID x 4 weeks </a:t>
            </a:r>
          </a:p>
          <a:p>
            <a:pPr eaLnBrk="1" hangingPunct="1">
              <a:lnSpc>
                <a:spcPct val="80000"/>
              </a:lnSpc>
              <a:defRPr/>
            </a:pPr>
            <a:r>
              <a:rPr lang="en-US" altLang="en-US" sz="2000" dirty="0"/>
              <a:t>Neurosyphilis</a:t>
            </a:r>
          </a:p>
          <a:p>
            <a:pPr lvl="1" eaLnBrk="1" hangingPunct="1">
              <a:lnSpc>
                <a:spcPct val="80000"/>
              </a:lnSpc>
              <a:defRPr/>
            </a:pPr>
            <a:r>
              <a:rPr lang="en-US" altLang="en-US" sz="2000" dirty="0"/>
              <a:t>Penicillin G  24 million units/day x 10 - 14 days</a:t>
            </a:r>
          </a:p>
          <a:p>
            <a:pPr lvl="1" eaLnBrk="1" hangingPunct="1">
              <a:lnSpc>
                <a:spcPct val="80000"/>
              </a:lnSpc>
              <a:defRPr/>
            </a:pPr>
            <a:r>
              <a:rPr lang="en-US" altLang="en-US" sz="2000" dirty="0"/>
              <a:t>Penicillin G </a:t>
            </a:r>
            <a:r>
              <a:rPr lang="en-US" altLang="en-US" sz="2000" b="1" u="sng" dirty="0"/>
              <a:t>procaine</a:t>
            </a:r>
            <a:r>
              <a:rPr lang="en-US" altLang="en-US" sz="2000" dirty="0"/>
              <a:t> 2.4 mu IM daily </a:t>
            </a:r>
            <a:r>
              <a:rPr lang="en-US" altLang="en-US" sz="2000" b="1" dirty="0"/>
              <a:t>plus</a:t>
            </a:r>
            <a:r>
              <a:rPr lang="en-US" altLang="en-US" sz="2000" dirty="0"/>
              <a:t> </a:t>
            </a:r>
            <a:r>
              <a:rPr lang="en-US" altLang="en-US" sz="2000" b="1" dirty="0"/>
              <a:t>probenecid</a:t>
            </a:r>
            <a:r>
              <a:rPr lang="en-US" altLang="en-US" sz="2000" dirty="0"/>
              <a:t> 500 mg QID x 10 - 14 days </a:t>
            </a:r>
          </a:p>
          <a:p>
            <a:pPr lvl="1" eaLnBrk="1" hangingPunct="1">
              <a:lnSpc>
                <a:spcPct val="80000"/>
              </a:lnSpc>
              <a:defRPr/>
            </a:pPr>
            <a:r>
              <a:rPr lang="en-US" altLang="en-US" sz="2000" dirty="0"/>
              <a:t>Ceftriaxone 2 g IV QD x 10 -14 days</a:t>
            </a:r>
          </a:p>
          <a:p>
            <a:pPr eaLnBrk="1" hangingPunct="1">
              <a:lnSpc>
                <a:spcPct val="80000"/>
              </a:lnSpc>
              <a:defRPr/>
            </a:pPr>
            <a:r>
              <a:rPr lang="en-US" altLang="en-US" sz="2000" dirty="0"/>
              <a:t>Congenital</a:t>
            </a:r>
          </a:p>
          <a:p>
            <a:pPr lvl="1" eaLnBrk="1" hangingPunct="1">
              <a:lnSpc>
                <a:spcPct val="80000"/>
              </a:lnSpc>
              <a:defRPr/>
            </a:pPr>
            <a:r>
              <a:rPr lang="en-US" altLang="en-US" sz="2000" dirty="0"/>
              <a:t>Penicillin G 50,000 units/kg q 8 - 12 </a:t>
            </a:r>
            <a:r>
              <a:rPr lang="en-US" altLang="en-US" sz="2000" dirty="0" err="1"/>
              <a:t>hrs</a:t>
            </a:r>
            <a:r>
              <a:rPr lang="en-US" altLang="en-US" sz="2000" dirty="0"/>
              <a:t> x 10 - 14 days </a:t>
            </a:r>
          </a:p>
          <a:p>
            <a:pPr lvl="1" eaLnBrk="1" hangingPunct="1">
              <a:lnSpc>
                <a:spcPct val="80000"/>
              </a:lnSpc>
              <a:defRPr/>
            </a:pPr>
            <a:r>
              <a:rPr lang="en-US" altLang="en-US" sz="2000" dirty="0"/>
              <a:t>Penicillin G procaine 50,000 units/kg IM QD x  10 -14 days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32C7-44D6-1979-B282-883430BE11A6}"/>
              </a:ext>
            </a:extLst>
          </p:cNvPr>
          <p:cNvSpPr>
            <a:spLocks noGrp="1"/>
          </p:cNvSpPr>
          <p:nvPr>
            <p:ph type="title"/>
          </p:nvPr>
        </p:nvSpPr>
        <p:spPr/>
        <p:txBody>
          <a:bodyPr/>
          <a:lstStyle/>
          <a:p>
            <a:pPr>
              <a:defRPr/>
            </a:pPr>
            <a:r>
              <a:rPr lang="en-US" dirty="0"/>
              <a:t>Drug Shortage</a:t>
            </a:r>
          </a:p>
        </p:txBody>
      </p:sp>
      <p:sp>
        <p:nvSpPr>
          <p:cNvPr id="3" name="Content Placeholder 2">
            <a:extLst>
              <a:ext uri="{FF2B5EF4-FFF2-40B4-BE49-F238E27FC236}">
                <a16:creationId xmlns:a16="http://schemas.microsoft.com/office/drawing/2014/main" id="{2C8E0402-C121-29F9-6186-C1748DFE701B}"/>
              </a:ext>
            </a:extLst>
          </p:cNvPr>
          <p:cNvSpPr>
            <a:spLocks noGrp="1"/>
          </p:cNvSpPr>
          <p:nvPr>
            <p:ph idx="1"/>
          </p:nvPr>
        </p:nvSpPr>
        <p:spPr/>
        <p:txBody>
          <a:bodyPr/>
          <a:lstStyle/>
          <a:p>
            <a:pPr>
              <a:defRPr/>
            </a:pPr>
            <a:r>
              <a:rPr lang="en-US" dirty="0"/>
              <a:t>Benzathine Penicillin - </a:t>
            </a:r>
            <a:r>
              <a:rPr lang="en-US" dirty="0" err="1"/>
              <a:t>Bicillin</a:t>
            </a:r>
            <a:endParaRPr lang="en-US" dirty="0"/>
          </a:p>
          <a:p>
            <a:pPr lvl="1">
              <a:defRPr/>
            </a:pPr>
            <a:r>
              <a:rPr lang="en-US" dirty="0"/>
              <a:t>Shortages</a:t>
            </a:r>
          </a:p>
          <a:p>
            <a:pPr lvl="1">
              <a:defRPr/>
            </a:pPr>
            <a:r>
              <a:rPr lang="en-US" dirty="0"/>
              <a:t>Increased demand due to syphilis </a:t>
            </a:r>
          </a:p>
          <a:p>
            <a:pPr>
              <a:defRPr/>
            </a:pPr>
            <a:endParaRPr lang="en-US" dirty="0"/>
          </a:p>
          <a:p>
            <a:pPr>
              <a:defRPr/>
            </a:pPr>
            <a:r>
              <a:rPr lang="en-US" dirty="0"/>
              <a:t>Procaine penicillin</a:t>
            </a:r>
          </a:p>
          <a:p>
            <a:pPr lvl="1">
              <a:defRPr/>
            </a:pPr>
            <a:r>
              <a:rPr lang="en-US" dirty="0"/>
              <a:t>Not being manufactured</a:t>
            </a:r>
          </a:p>
          <a:p>
            <a:pPr lvl="1">
              <a:defRPr/>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93D1BA0-C1D1-8D20-2590-7CA5245CEEF1}"/>
              </a:ext>
            </a:extLst>
          </p:cNvPr>
          <p:cNvSpPr>
            <a:spLocks noGrp="1" noRot="1" noChangeArrowheads="1"/>
          </p:cNvSpPr>
          <p:nvPr>
            <p:ph type="title"/>
          </p:nvPr>
        </p:nvSpPr>
        <p:spPr>
          <a:xfrm>
            <a:off x="457200" y="274638"/>
            <a:ext cx="5638800" cy="1143000"/>
          </a:xfrm>
        </p:spPr>
        <p:txBody>
          <a:bodyPr/>
          <a:lstStyle/>
          <a:p>
            <a:pPr eaLnBrk="1" hangingPunct="1">
              <a:defRPr/>
            </a:pPr>
            <a:r>
              <a:rPr lang="en-US" altLang="en-US"/>
              <a:t>Syphilis</a:t>
            </a:r>
          </a:p>
        </p:txBody>
      </p:sp>
      <p:sp>
        <p:nvSpPr>
          <p:cNvPr id="106499" name="Rectangle 3">
            <a:extLst>
              <a:ext uri="{FF2B5EF4-FFF2-40B4-BE49-F238E27FC236}">
                <a16:creationId xmlns:a16="http://schemas.microsoft.com/office/drawing/2014/main" id="{5175E54F-7821-856F-9D4A-46A470EFD315}"/>
              </a:ext>
            </a:extLst>
          </p:cNvPr>
          <p:cNvSpPr>
            <a:spLocks noGrp="1" noChangeArrowheads="1"/>
          </p:cNvSpPr>
          <p:nvPr>
            <p:ph type="body" idx="1"/>
          </p:nvPr>
        </p:nvSpPr>
        <p:spPr>
          <a:xfrm>
            <a:off x="228600" y="1828800"/>
            <a:ext cx="8229600" cy="4144963"/>
          </a:xfrm>
        </p:spPr>
        <p:txBody>
          <a:bodyPr/>
          <a:lstStyle/>
          <a:p>
            <a:pPr eaLnBrk="1" hangingPunct="1">
              <a:lnSpc>
                <a:spcPct val="90000"/>
              </a:lnSpc>
              <a:defRPr/>
            </a:pPr>
            <a:r>
              <a:rPr lang="en-US" altLang="en-US" sz="2800" dirty="0"/>
              <a:t>Tuskegee Syphilis Study </a:t>
            </a:r>
          </a:p>
          <a:p>
            <a:pPr eaLnBrk="1" hangingPunct="1">
              <a:lnSpc>
                <a:spcPct val="90000"/>
              </a:lnSpc>
              <a:defRPr/>
            </a:pPr>
            <a:r>
              <a:rPr lang="en-US" altLang="en-US" sz="2800" dirty="0"/>
              <a:t>1932 until 1972 – FORTY years</a:t>
            </a:r>
          </a:p>
          <a:p>
            <a:pPr eaLnBrk="1" hangingPunct="1">
              <a:lnSpc>
                <a:spcPct val="90000"/>
              </a:lnSpc>
              <a:defRPr/>
            </a:pPr>
            <a:r>
              <a:rPr lang="en-US" altLang="en-US" sz="2800" dirty="0"/>
              <a:t>~600 African American men prospectively followed</a:t>
            </a:r>
          </a:p>
          <a:p>
            <a:pPr lvl="1" eaLnBrk="1" hangingPunct="1">
              <a:lnSpc>
                <a:spcPct val="90000"/>
              </a:lnSpc>
              <a:defRPr/>
            </a:pPr>
            <a:r>
              <a:rPr lang="en-US" altLang="en-US" sz="2400" dirty="0"/>
              <a:t>412 WITH syphilis, 192 without </a:t>
            </a:r>
          </a:p>
          <a:p>
            <a:pPr lvl="1" eaLnBrk="1" hangingPunct="1">
              <a:lnSpc>
                <a:spcPct val="90000"/>
              </a:lnSpc>
              <a:defRPr/>
            </a:pPr>
            <a:r>
              <a:rPr lang="en-US" altLang="en-US" sz="2400" dirty="0"/>
              <a:t>Told being treated “for bad blood”–  but not treated</a:t>
            </a:r>
          </a:p>
          <a:p>
            <a:pPr lvl="1" eaLnBrk="1" hangingPunct="1">
              <a:lnSpc>
                <a:spcPct val="90000"/>
              </a:lnSpc>
              <a:defRPr/>
            </a:pPr>
            <a:r>
              <a:rPr lang="en-US" altLang="en-US" sz="2400" dirty="0"/>
              <a:t>Despite proven efficacy of penicillin by late 1940s</a:t>
            </a:r>
          </a:p>
          <a:p>
            <a:pPr lvl="2" eaLnBrk="1" hangingPunct="1">
              <a:lnSpc>
                <a:spcPct val="90000"/>
              </a:lnSpc>
              <a:defRPr/>
            </a:pPr>
            <a:r>
              <a:rPr lang="en-US" altLang="en-US" sz="2000" dirty="0"/>
              <a:t>US Public Health Service in Macon County, Alabama</a:t>
            </a:r>
          </a:p>
          <a:p>
            <a:pPr lvl="2" eaLnBrk="1" hangingPunct="1">
              <a:lnSpc>
                <a:spcPct val="90000"/>
              </a:lnSpc>
              <a:defRPr/>
            </a:pPr>
            <a:r>
              <a:rPr lang="en-US" altLang="en-US" sz="2000" dirty="0"/>
              <a:t>Participants offered transportation, hot meals, burial insurance</a:t>
            </a:r>
          </a:p>
          <a:p>
            <a:pPr lvl="2" eaLnBrk="1" hangingPunct="1">
              <a:lnSpc>
                <a:spcPct val="90000"/>
              </a:lnSpc>
              <a:defRPr/>
            </a:pPr>
            <a:r>
              <a:rPr lang="en-US" altLang="en-US" sz="2000" dirty="0"/>
              <a:t>When asked why they had to receive several "back shots" (lumbar punctures), researchers repeatedly lied to the men, claiming the shots were “therapeutic.”</a:t>
            </a:r>
          </a:p>
          <a:p>
            <a:pPr lvl="2" eaLnBrk="1" hangingPunct="1">
              <a:lnSpc>
                <a:spcPct val="90000"/>
              </a:lnSpc>
              <a:defRPr/>
            </a:pPr>
            <a:r>
              <a:rPr lang="en-US" altLang="en-US" sz="2000" dirty="0"/>
              <a:t>Led to Belmont Report, establishment of National Human Investigational Board, and IRBs.</a:t>
            </a:r>
          </a:p>
        </p:txBody>
      </p:sp>
      <p:pic>
        <p:nvPicPr>
          <p:cNvPr id="11268" name="Picture 4" descr="tuskegee">
            <a:extLst>
              <a:ext uri="{FF2B5EF4-FFF2-40B4-BE49-F238E27FC236}">
                <a16:creationId xmlns:a16="http://schemas.microsoft.com/office/drawing/2014/main" id="{546F4281-991F-E628-F077-4A484D2CC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2400"/>
            <a:ext cx="37338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1">
            <a:extLst>
              <a:ext uri="{FF2B5EF4-FFF2-40B4-BE49-F238E27FC236}">
                <a16:creationId xmlns:a16="http://schemas.microsoft.com/office/drawing/2014/main" id="{546A08DB-6DCB-27B5-A414-65162192D454}"/>
              </a:ext>
            </a:extLst>
          </p:cNvPr>
          <p:cNvSpPr txBox="1">
            <a:spLocks noChangeArrowheads="1"/>
          </p:cNvSpPr>
          <p:nvPr/>
        </p:nvSpPr>
        <p:spPr bwMode="auto">
          <a:xfrm>
            <a:off x="6400800" y="6477000"/>
            <a:ext cx="241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800"/>
              <a:t>National Archives. CDC.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9DFED035-122C-7B8C-70B1-512C2B5DCC3C}"/>
              </a:ext>
            </a:extLst>
          </p:cNvPr>
          <p:cNvSpPr>
            <a:spLocks noGrp="1" noRot="1" noChangeArrowheads="1"/>
          </p:cNvSpPr>
          <p:nvPr>
            <p:ph type="title"/>
          </p:nvPr>
        </p:nvSpPr>
        <p:spPr/>
        <p:txBody>
          <a:bodyPr/>
          <a:lstStyle/>
          <a:p>
            <a:pPr eaLnBrk="1" hangingPunct="1">
              <a:defRPr/>
            </a:pPr>
            <a:r>
              <a:rPr lang="en-US" altLang="en-US"/>
              <a:t>Syphilis</a:t>
            </a:r>
          </a:p>
        </p:txBody>
      </p:sp>
      <p:sp>
        <p:nvSpPr>
          <p:cNvPr id="147459" name="Rectangle 3">
            <a:extLst>
              <a:ext uri="{FF2B5EF4-FFF2-40B4-BE49-F238E27FC236}">
                <a16:creationId xmlns:a16="http://schemas.microsoft.com/office/drawing/2014/main" id="{A816A0A8-1B81-E4F8-EC13-A23D69A7847F}"/>
              </a:ext>
            </a:extLst>
          </p:cNvPr>
          <p:cNvSpPr>
            <a:spLocks noGrp="1" noChangeArrowheads="1"/>
          </p:cNvSpPr>
          <p:nvPr>
            <p:ph type="body" idx="1"/>
          </p:nvPr>
        </p:nvSpPr>
        <p:spPr/>
        <p:txBody>
          <a:bodyPr/>
          <a:lstStyle/>
          <a:p>
            <a:pPr eaLnBrk="1" hangingPunct="1">
              <a:defRPr/>
            </a:pPr>
            <a:r>
              <a:rPr lang="en-US" altLang="en-US" dirty="0" err="1"/>
              <a:t>Jarisch-Herxheimer</a:t>
            </a:r>
            <a:r>
              <a:rPr lang="en-US" altLang="en-US" dirty="0"/>
              <a:t> Reaction </a:t>
            </a:r>
          </a:p>
          <a:p>
            <a:pPr lvl="1" eaLnBrk="1" hangingPunct="1">
              <a:defRPr/>
            </a:pPr>
            <a:r>
              <a:rPr lang="en-US" altLang="en-US" dirty="0"/>
              <a:t>Systemic reaction resembling gram-negative sepsis</a:t>
            </a:r>
          </a:p>
          <a:p>
            <a:pPr lvl="1" eaLnBrk="1" hangingPunct="1">
              <a:defRPr/>
            </a:pPr>
            <a:r>
              <a:rPr lang="en-US" altLang="en-US" dirty="0"/>
              <a:t>1 to 2 hours after initial treatment of </a:t>
            </a:r>
            <a:r>
              <a:rPr lang="en-US" altLang="en-US" b="1" dirty="0"/>
              <a:t>syphilis</a:t>
            </a:r>
            <a:r>
              <a:rPr lang="en-US" altLang="en-US" dirty="0"/>
              <a:t> </a:t>
            </a:r>
          </a:p>
          <a:p>
            <a:pPr lvl="2" eaLnBrk="1" hangingPunct="1">
              <a:defRPr/>
            </a:pPr>
            <a:r>
              <a:rPr lang="en-US" altLang="en-US" dirty="0"/>
              <a:t>Abrupt onset of fever, chills, myalgias, headache, tachycardia, hyperventilation, vasodilation with flushing, varying degrees of obtundation, and mild hypotension. </a:t>
            </a:r>
          </a:p>
          <a:p>
            <a:pPr lvl="2" eaLnBrk="1" hangingPunct="1">
              <a:defRPr/>
            </a:pPr>
            <a:r>
              <a:rPr lang="en-US" altLang="en-US" dirty="0"/>
              <a:t>Lasts from 12 to 24 hours </a:t>
            </a:r>
          </a:p>
          <a:p>
            <a:pPr lvl="2" eaLnBrk="1" hangingPunct="1">
              <a:defRPr/>
            </a:pPr>
            <a:r>
              <a:rPr lang="en-US" altLang="en-US" dirty="0"/>
              <a:t>Reaction is self limited </a:t>
            </a:r>
          </a:p>
          <a:p>
            <a:pPr lvl="2" eaLnBrk="1" hangingPunct="1">
              <a:defRPr/>
            </a:pPr>
            <a:r>
              <a:rPr lang="en-US" altLang="en-US" dirty="0"/>
              <a:t>Prevent/treat with anti-inflammatory </a:t>
            </a:r>
          </a:p>
        </p:txBody>
      </p:sp>
      <p:pic>
        <p:nvPicPr>
          <p:cNvPr id="79876" name="Picture 5" descr="Herxheimer Reaction - Herxheimer">
            <a:extLst>
              <a:ext uri="{FF2B5EF4-FFF2-40B4-BE49-F238E27FC236}">
                <a16:creationId xmlns:a16="http://schemas.microsoft.com/office/drawing/2014/main" id="{6017E66D-4027-B277-ED7C-DF95752AC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572000"/>
            <a:ext cx="22193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7" descr="Herxheimer Reaction - Jarisch">
            <a:extLst>
              <a:ext uri="{FF2B5EF4-FFF2-40B4-BE49-F238E27FC236}">
                <a16:creationId xmlns:a16="http://schemas.microsoft.com/office/drawing/2014/main" id="{D85A6FA0-EE89-2AB0-9789-D52C9C54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28600"/>
            <a:ext cx="20193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2B272-7CF8-AAE5-5449-1341985E4354}"/>
              </a:ext>
            </a:extLst>
          </p:cNvPr>
          <p:cNvSpPr>
            <a:spLocks noGrp="1"/>
          </p:cNvSpPr>
          <p:nvPr>
            <p:ph type="title"/>
          </p:nvPr>
        </p:nvSpPr>
        <p:spPr/>
        <p:txBody>
          <a:bodyPr/>
          <a:lstStyle/>
          <a:p>
            <a:pPr>
              <a:defRPr/>
            </a:pPr>
            <a:r>
              <a:rPr lang="en-US" dirty="0"/>
              <a:t>Syphilis</a:t>
            </a:r>
          </a:p>
        </p:txBody>
      </p:sp>
      <p:sp>
        <p:nvSpPr>
          <p:cNvPr id="3" name="Content Placeholder 2">
            <a:extLst>
              <a:ext uri="{FF2B5EF4-FFF2-40B4-BE49-F238E27FC236}">
                <a16:creationId xmlns:a16="http://schemas.microsoft.com/office/drawing/2014/main" id="{CC4C6959-F535-195C-F380-76BF8F4D42F4}"/>
              </a:ext>
            </a:extLst>
          </p:cNvPr>
          <p:cNvSpPr>
            <a:spLocks noGrp="1"/>
          </p:cNvSpPr>
          <p:nvPr>
            <p:ph idx="1"/>
          </p:nvPr>
        </p:nvSpPr>
        <p:spPr/>
        <p:txBody>
          <a:bodyPr/>
          <a:lstStyle/>
          <a:p>
            <a:pPr>
              <a:defRPr/>
            </a:pPr>
            <a:r>
              <a:rPr lang="en-US" dirty="0"/>
              <a:t>Rates increasing – men, women, babies</a:t>
            </a:r>
          </a:p>
          <a:p>
            <a:pPr lvl="1">
              <a:defRPr/>
            </a:pPr>
            <a:r>
              <a:rPr lang="en-US" dirty="0"/>
              <a:t>Need to increase screening</a:t>
            </a:r>
          </a:p>
          <a:p>
            <a:pPr lvl="2">
              <a:defRPr/>
            </a:pPr>
            <a:r>
              <a:rPr lang="en-US" dirty="0"/>
              <a:t>Prevent infections</a:t>
            </a:r>
          </a:p>
          <a:p>
            <a:pPr lvl="1">
              <a:defRPr/>
            </a:pPr>
            <a:r>
              <a:rPr lang="en-US" dirty="0"/>
              <a:t>Better access to care</a:t>
            </a:r>
          </a:p>
          <a:p>
            <a:pPr lvl="1">
              <a:defRPr/>
            </a:pPr>
            <a:r>
              <a:rPr lang="en-US" dirty="0"/>
              <a:t>Treatment options available</a:t>
            </a:r>
          </a:p>
          <a:p>
            <a:pPr lvl="1">
              <a:defRPr/>
            </a:pPr>
            <a:r>
              <a:rPr lang="en-US" dirty="0"/>
              <a:t>Ensure screening for neurosyphilis</a:t>
            </a:r>
          </a:p>
          <a:p>
            <a:pPr lvl="2">
              <a:defRPr/>
            </a:pPr>
            <a:r>
              <a:rPr lang="en-US" dirty="0"/>
              <a:t>Lumbar punctures, ophthalmologic, ENT </a:t>
            </a:r>
          </a:p>
          <a:p>
            <a:pPr lvl="2">
              <a:defRPr/>
            </a:pPr>
            <a:r>
              <a:rPr lang="en-US" dirty="0"/>
              <a:t>Treatment</a:t>
            </a:r>
          </a:p>
          <a:p>
            <a:pPr lvl="2">
              <a:defRPr/>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7B44-DEEA-9735-92D6-C2354EE0F6F3}"/>
              </a:ext>
            </a:extLst>
          </p:cNvPr>
          <p:cNvSpPr>
            <a:spLocks noGrp="1"/>
          </p:cNvSpPr>
          <p:nvPr>
            <p:ph type="ctrTitle" sz="quarter"/>
          </p:nvPr>
        </p:nvSpPr>
        <p:spPr/>
        <p:txBody>
          <a:bodyPr/>
          <a:lstStyle/>
          <a:p>
            <a:pPr>
              <a:defRPr/>
            </a:pPr>
            <a:r>
              <a:rPr lang="en-US" dirty="0"/>
              <a:t>Questions?</a:t>
            </a:r>
          </a:p>
        </p:txBody>
      </p:sp>
      <p:sp>
        <p:nvSpPr>
          <p:cNvPr id="3" name="Subtitle 2">
            <a:extLst>
              <a:ext uri="{FF2B5EF4-FFF2-40B4-BE49-F238E27FC236}">
                <a16:creationId xmlns:a16="http://schemas.microsoft.com/office/drawing/2014/main" id="{05484637-C640-25FD-2373-F6629ACE3796}"/>
              </a:ext>
            </a:extLst>
          </p:cNvPr>
          <p:cNvSpPr>
            <a:spLocks noGrp="1"/>
          </p:cNvSpPr>
          <p:nvPr>
            <p:ph type="subTitle" sz="quarter" idx="1"/>
          </p:nvPr>
        </p:nvSpPr>
        <p:spPr/>
        <p:txBody>
          <a:bodyPr/>
          <a:lstStyle/>
          <a:p>
            <a:pPr>
              <a:defRPr/>
            </a:pPr>
            <a:r>
              <a:rPr lang="en-US" dirty="0"/>
              <a:t>Thank you</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25D455BA-D006-4A22-FEE9-4FB2DC5DD35A}"/>
              </a:ext>
            </a:extLst>
          </p:cNvPr>
          <p:cNvSpPr>
            <a:spLocks noGrp="1" noRot="1" noChangeArrowheads="1"/>
          </p:cNvSpPr>
          <p:nvPr>
            <p:ph type="title"/>
          </p:nvPr>
        </p:nvSpPr>
        <p:spPr/>
        <p:txBody>
          <a:bodyPr/>
          <a:lstStyle/>
          <a:p>
            <a:pPr eaLnBrk="1" hangingPunct="1">
              <a:defRPr/>
            </a:pPr>
            <a:r>
              <a:rPr lang="en-US" altLang="en-US"/>
              <a:t>Syphilis</a:t>
            </a:r>
          </a:p>
        </p:txBody>
      </p:sp>
      <p:sp>
        <p:nvSpPr>
          <p:cNvPr id="104451" name="Rectangle 3">
            <a:extLst>
              <a:ext uri="{FF2B5EF4-FFF2-40B4-BE49-F238E27FC236}">
                <a16:creationId xmlns:a16="http://schemas.microsoft.com/office/drawing/2014/main" id="{83525026-55D3-4A69-AEF3-B6934C711208}"/>
              </a:ext>
            </a:extLst>
          </p:cNvPr>
          <p:cNvSpPr>
            <a:spLocks noGrp="1" noChangeArrowheads="1"/>
          </p:cNvSpPr>
          <p:nvPr>
            <p:ph type="body" sz="half" idx="1"/>
          </p:nvPr>
        </p:nvSpPr>
        <p:spPr>
          <a:xfrm>
            <a:off x="228600" y="1524000"/>
            <a:ext cx="4343400" cy="4953000"/>
          </a:xfrm>
        </p:spPr>
        <p:txBody>
          <a:bodyPr/>
          <a:lstStyle/>
          <a:p>
            <a:pPr eaLnBrk="1" hangingPunct="1">
              <a:lnSpc>
                <a:spcPct val="90000"/>
              </a:lnSpc>
              <a:buFont typeface="Wingdings" panose="05000000000000000000" pitchFamily="2" charset="2"/>
              <a:buNone/>
              <a:defRPr/>
            </a:pPr>
            <a:r>
              <a:rPr lang="en-US" altLang="en-US" sz="2000"/>
              <a:t>“There was a young man from Back Bay </a:t>
            </a:r>
          </a:p>
          <a:p>
            <a:pPr eaLnBrk="1" hangingPunct="1">
              <a:lnSpc>
                <a:spcPct val="90000"/>
              </a:lnSpc>
              <a:buFont typeface="Wingdings" panose="05000000000000000000" pitchFamily="2" charset="2"/>
              <a:buNone/>
              <a:defRPr/>
            </a:pPr>
            <a:r>
              <a:rPr lang="en-US" altLang="en-US" sz="2000"/>
              <a:t>Who thought syphilis just went away </a:t>
            </a:r>
          </a:p>
          <a:p>
            <a:pPr eaLnBrk="1" hangingPunct="1">
              <a:lnSpc>
                <a:spcPct val="90000"/>
              </a:lnSpc>
              <a:buFont typeface="Wingdings" panose="05000000000000000000" pitchFamily="2" charset="2"/>
              <a:buNone/>
              <a:defRPr/>
            </a:pPr>
            <a:r>
              <a:rPr lang="en-US" altLang="en-US" sz="2000"/>
              <a:t>He believed that a chancre </a:t>
            </a:r>
          </a:p>
          <a:p>
            <a:pPr eaLnBrk="1" hangingPunct="1">
              <a:lnSpc>
                <a:spcPct val="90000"/>
              </a:lnSpc>
              <a:buFont typeface="Wingdings" panose="05000000000000000000" pitchFamily="2" charset="2"/>
              <a:buNone/>
              <a:defRPr/>
            </a:pPr>
            <a:r>
              <a:rPr lang="en-US" altLang="en-US" sz="2000"/>
              <a:t>Was only a canker </a:t>
            </a:r>
          </a:p>
          <a:p>
            <a:pPr eaLnBrk="1" hangingPunct="1">
              <a:lnSpc>
                <a:spcPct val="90000"/>
              </a:lnSpc>
              <a:buFont typeface="Wingdings" panose="05000000000000000000" pitchFamily="2" charset="2"/>
              <a:buNone/>
              <a:defRPr/>
            </a:pPr>
            <a:r>
              <a:rPr lang="en-US" altLang="en-US" sz="2000"/>
              <a:t>That healed in a week and a day. </a:t>
            </a:r>
          </a:p>
          <a:p>
            <a:pPr eaLnBrk="1" hangingPunct="1">
              <a:lnSpc>
                <a:spcPct val="90000"/>
              </a:lnSpc>
              <a:buFont typeface="Wingdings" panose="05000000000000000000" pitchFamily="2" charset="2"/>
              <a:buNone/>
              <a:defRPr/>
            </a:pPr>
            <a:r>
              <a:rPr lang="en-US" altLang="en-US" sz="2000"/>
              <a:t>But now he has “acne vulgaris”- </a:t>
            </a:r>
          </a:p>
          <a:p>
            <a:pPr eaLnBrk="1" hangingPunct="1">
              <a:lnSpc>
                <a:spcPct val="90000"/>
              </a:lnSpc>
              <a:buFont typeface="Wingdings" panose="05000000000000000000" pitchFamily="2" charset="2"/>
              <a:buNone/>
              <a:defRPr/>
            </a:pPr>
            <a:r>
              <a:rPr lang="en-US" altLang="en-US" sz="2000"/>
              <a:t>(Or whatever they call it in Paris); </a:t>
            </a:r>
          </a:p>
          <a:p>
            <a:pPr eaLnBrk="1" hangingPunct="1">
              <a:lnSpc>
                <a:spcPct val="90000"/>
              </a:lnSpc>
              <a:buFont typeface="Wingdings" panose="05000000000000000000" pitchFamily="2" charset="2"/>
              <a:buNone/>
              <a:defRPr/>
            </a:pPr>
            <a:r>
              <a:rPr lang="en-US" altLang="en-US" sz="2000"/>
              <a:t>On his skin it has spread </a:t>
            </a:r>
          </a:p>
          <a:p>
            <a:pPr eaLnBrk="1" hangingPunct="1">
              <a:lnSpc>
                <a:spcPct val="90000"/>
              </a:lnSpc>
              <a:buFont typeface="Wingdings" panose="05000000000000000000" pitchFamily="2" charset="2"/>
              <a:buNone/>
              <a:defRPr/>
            </a:pPr>
            <a:r>
              <a:rPr lang="en-US" altLang="en-US" sz="2000"/>
              <a:t>From his feet to his head, </a:t>
            </a:r>
          </a:p>
          <a:p>
            <a:pPr eaLnBrk="1" hangingPunct="1">
              <a:lnSpc>
                <a:spcPct val="90000"/>
              </a:lnSpc>
              <a:buFont typeface="Wingdings" panose="05000000000000000000" pitchFamily="2" charset="2"/>
              <a:buNone/>
              <a:defRPr/>
            </a:pPr>
            <a:r>
              <a:rPr lang="en-US" altLang="en-US" sz="2000"/>
              <a:t>And his friends want to know where his hair is. </a:t>
            </a:r>
          </a:p>
          <a:p>
            <a:pPr eaLnBrk="1" hangingPunct="1">
              <a:lnSpc>
                <a:spcPct val="90000"/>
              </a:lnSpc>
              <a:buFont typeface="Wingdings" panose="05000000000000000000" pitchFamily="2" charset="2"/>
              <a:buNone/>
              <a:defRPr/>
            </a:pPr>
            <a:r>
              <a:rPr lang="en-US" altLang="en-US" sz="2000"/>
              <a:t>There’s more to his terrible plight: </a:t>
            </a:r>
          </a:p>
          <a:p>
            <a:pPr eaLnBrk="1" hangingPunct="1">
              <a:lnSpc>
                <a:spcPct val="90000"/>
              </a:lnSpc>
              <a:buFont typeface="Wingdings" panose="05000000000000000000" pitchFamily="2" charset="2"/>
              <a:buNone/>
              <a:defRPr/>
            </a:pPr>
            <a:r>
              <a:rPr lang="en-US" altLang="en-US" sz="2000"/>
              <a:t>His pupils won’t close in the light.</a:t>
            </a:r>
          </a:p>
          <a:p>
            <a:pPr eaLnBrk="1" hangingPunct="1">
              <a:lnSpc>
                <a:spcPct val="90000"/>
              </a:lnSpc>
              <a:buFont typeface="Wingdings" panose="05000000000000000000" pitchFamily="2" charset="2"/>
              <a:buNone/>
              <a:defRPr/>
            </a:pPr>
            <a:r>
              <a:rPr lang="en-US" altLang="en-US" sz="2000"/>
              <a:t>His heart is cavorting,</a:t>
            </a:r>
          </a:p>
        </p:txBody>
      </p:sp>
      <p:sp>
        <p:nvSpPr>
          <p:cNvPr id="104452" name="Rectangle 4">
            <a:extLst>
              <a:ext uri="{FF2B5EF4-FFF2-40B4-BE49-F238E27FC236}">
                <a16:creationId xmlns:a16="http://schemas.microsoft.com/office/drawing/2014/main" id="{3882A1E7-31BA-BB7C-7BF4-97198D9A5C66}"/>
              </a:ext>
            </a:extLst>
          </p:cNvPr>
          <p:cNvSpPr>
            <a:spLocks noGrp="1" noChangeArrowheads="1"/>
          </p:cNvSpPr>
          <p:nvPr>
            <p:ph type="body" sz="half" idx="2"/>
          </p:nvPr>
        </p:nvSpPr>
        <p:spPr>
          <a:xfrm>
            <a:off x="4648200" y="1524000"/>
            <a:ext cx="4191000" cy="4876800"/>
          </a:xfrm>
        </p:spPr>
        <p:txBody>
          <a:bodyPr/>
          <a:lstStyle/>
          <a:p>
            <a:pPr eaLnBrk="1" hangingPunct="1">
              <a:lnSpc>
                <a:spcPct val="90000"/>
              </a:lnSpc>
              <a:buFont typeface="Wingdings" panose="05000000000000000000" pitchFamily="2" charset="2"/>
              <a:buNone/>
              <a:defRPr/>
            </a:pPr>
            <a:r>
              <a:rPr lang="en-US" altLang="en-US" sz="2000" dirty="0"/>
              <a:t>His wife is aborting, </a:t>
            </a:r>
          </a:p>
          <a:p>
            <a:pPr eaLnBrk="1" hangingPunct="1">
              <a:lnSpc>
                <a:spcPct val="90000"/>
              </a:lnSpc>
              <a:buFont typeface="Wingdings" panose="05000000000000000000" pitchFamily="2" charset="2"/>
              <a:buNone/>
              <a:defRPr/>
            </a:pPr>
            <a:r>
              <a:rPr lang="en-US" altLang="en-US" sz="2000" dirty="0"/>
              <a:t>And he squints through his </a:t>
            </a:r>
            <a:r>
              <a:rPr lang="en-US" altLang="en-US" sz="2000" dirty="0" err="1"/>
              <a:t>gunbarrel</a:t>
            </a:r>
            <a:r>
              <a:rPr lang="en-US" altLang="en-US" sz="2000" dirty="0"/>
              <a:t> sight. </a:t>
            </a:r>
          </a:p>
          <a:p>
            <a:pPr eaLnBrk="1" hangingPunct="1">
              <a:lnSpc>
                <a:spcPct val="90000"/>
              </a:lnSpc>
              <a:buFont typeface="Wingdings" panose="05000000000000000000" pitchFamily="2" charset="2"/>
              <a:buNone/>
              <a:defRPr/>
            </a:pPr>
            <a:r>
              <a:rPr lang="en-US" altLang="en-US" sz="2000" dirty="0"/>
              <a:t>Arthralgia cuts into his slumber; </a:t>
            </a:r>
          </a:p>
          <a:p>
            <a:pPr eaLnBrk="1" hangingPunct="1">
              <a:lnSpc>
                <a:spcPct val="90000"/>
              </a:lnSpc>
              <a:buFont typeface="Wingdings" panose="05000000000000000000" pitchFamily="2" charset="2"/>
              <a:buNone/>
              <a:defRPr/>
            </a:pPr>
            <a:r>
              <a:rPr lang="en-US" altLang="en-US" sz="2000" dirty="0"/>
              <a:t>His aorta is in need of a plumber; </a:t>
            </a:r>
          </a:p>
          <a:p>
            <a:pPr eaLnBrk="1" hangingPunct="1">
              <a:lnSpc>
                <a:spcPct val="90000"/>
              </a:lnSpc>
              <a:buFont typeface="Wingdings" panose="05000000000000000000" pitchFamily="2" charset="2"/>
              <a:buNone/>
              <a:defRPr/>
            </a:pPr>
            <a:r>
              <a:rPr lang="en-US" altLang="en-US" sz="2000" dirty="0"/>
              <a:t>But now he has </a:t>
            </a:r>
            <a:r>
              <a:rPr lang="en-US" altLang="en-US" sz="2000" dirty="0" err="1"/>
              <a:t>tabes</a:t>
            </a:r>
            <a:r>
              <a:rPr lang="en-US" altLang="en-US" sz="2000" dirty="0"/>
              <a:t>, </a:t>
            </a:r>
          </a:p>
          <a:p>
            <a:pPr eaLnBrk="1" hangingPunct="1">
              <a:lnSpc>
                <a:spcPct val="90000"/>
              </a:lnSpc>
              <a:buFont typeface="Wingdings" panose="05000000000000000000" pitchFamily="2" charset="2"/>
              <a:buNone/>
              <a:defRPr/>
            </a:pPr>
            <a:r>
              <a:rPr lang="en-US" altLang="en-US" sz="2000" dirty="0"/>
              <a:t>And </a:t>
            </a:r>
            <a:r>
              <a:rPr lang="en-US" altLang="en-US" sz="2000" dirty="0" err="1"/>
              <a:t>sabershinned</a:t>
            </a:r>
            <a:r>
              <a:rPr lang="en-US" altLang="en-US" sz="2000" dirty="0"/>
              <a:t> babies, </a:t>
            </a:r>
          </a:p>
          <a:p>
            <a:pPr eaLnBrk="1" hangingPunct="1">
              <a:lnSpc>
                <a:spcPct val="90000"/>
              </a:lnSpc>
              <a:buFont typeface="Wingdings" panose="05000000000000000000" pitchFamily="2" charset="2"/>
              <a:buNone/>
              <a:defRPr/>
            </a:pPr>
            <a:r>
              <a:rPr lang="en-US" altLang="en-US" sz="2000" dirty="0"/>
              <a:t>While of </a:t>
            </a:r>
            <a:r>
              <a:rPr lang="en-US" altLang="en-US" sz="2000" dirty="0" err="1"/>
              <a:t>gummas</a:t>
            </a:r>
            <a:r>
              <a:rPr lang="en-US" altLang="en-US" sz="2000" dirty="0"/>
              <a:t> he has quite a number. </a:t>
            </a:r>
          </a:p>
          <a:p>
            <a:pPr eaLnBrk="1" hangingPunct="1">
              <a:lnSpc>
                <a:spcPct val="90000"/>
              </a:lnSpc>
              <a:buFont typeface="Wingdings" panose="05000000000000000000" pitchFamily="2" charset="2"/>
              <a:buNone/>
              <a:defRPr/>
            </a:pPr>
            <a:r>
              <a:rPr lang="en-US" altLang="en-US" sz="2000" dirty="0"/>
              <a:t>He’s been treated in every known way, </a:t>
            </a:r>
          </a:p>
          <a:p>
            <a:pPr eaLnBrk="1" hangingPunct="1">
              <a:lnSpc>
                <a:spcPct val="90000"/>
              </a:lnSpc>
              <a:buFont typeface="Wingdings" panose="05000000000000000000" pitchFamily="2" charset="2"/>
              <a:buNone/>
              <a:defRPr/>
            </a:pPr>
            <a:r>
              <a:rPr lang="en-US" altLang="en-US" sz="2000" dirty="0"/>
              <a:t>But his spirochetes grow day by day; </a:t>
            </a:r>
          </a:p>
          <a:p>
            <a:pPr eaLnBrk="1" hangingPunct="1">
              <a:lnSpc>
                <a:spcPct val="90000"/>
              </a:lnSpc>
              <a:buFont typeface="Wingdings" panose="05000000000000000000" pitchFamily="2" charset="2"/>
              <a:buNone/>
              <a:defRPr/>
            </a:pPr>
            <a:r>
              <a:rPr lang="en-US" altLang="en-US" sz="2000" dirty="0"/>
              <a:t>He’s developed paresis, </a:t>
            </a:r>
          </a:p>
          <a:p>
            <a:pPr eaLnBrk="1" hangingPunct="1">
              <a:lnSpc>
                <a:spcPct val="90000"/>
              </a:lnSpc>
              <a:buFont typeface="Wingdings" panose="05000000000000000000" pitchFamily="2" charset="2"/>
              <a:buNone/>
              <a:defRPr/>
            </a:pPr>
            <a:r>
              <a:rPr lang="en-US" altLang="en-US" sz="2000" dirty="0"/>
              <a:t>Has long talks with Jesus, </a:t>
            </a:r>
          </a:p>
          <a:p>
            <a:pPr eaLnBrk="1" hangingPunct="1">
              <a:lnSpc>
                <a:spcPct val="90000"/>
              </a:lnSpc>
              <a:buFont typeface="Wingdings" panose="05000000000000000000" pitchFamily="2" charset="2"/>
              <a:buNone/>
              <a:defRPr/>
            </a:pPr>
            <a:r>
              <a:rPr lang="en-US" altLang="en-US" sz="2000" dirty="0"/>
              <a:t>And thinks he’s the Queen of the May.”</a:t>
            </a:r>
          </a:p>
        </p:txBody>
      </p:sp>
      <p:sp>
        <p:nvSpPr>
          <p:cNvPr id="82949" name="TextBox 2">
            <a:extLst>
              <a:ext uri="{FF2B5EF4-FFF2-40B4-BE49-F238E27FC236}">
                <a16:creationId xmlns:a16="http://schemas.microsoft.com/office/drawing/2014/main" id="{FD2E93C4-6D40-6A52-1900-8CBE7D6A915D}"/>
              </a:ext>
            </a:extLst>
          </p:cNvPr>
          <p:cNvSpPr txBox="1">
            <a:spLocks noChangeArrowheads="1"/>
          </p:cNvSpPr>
          <p:nvPr/>
        </p:nvSpPr>
        <p:spPr bwMode="auto">
          <a:xfrm>
            <a:off x="6096000" y="6292850"/>
            <a:ext cx="2819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200"/>
              <a:t>Anonymous from 1920s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DD1E5-BB2A-E03C-A2E1-D17D58389A63}"/>
              </a:ext>
            </a:extLst>
          </p:cNvPr>
          <p:cNvSpPr>
            <a:spLocks noGrp="1"/>
          </p:cNvSpPr>
          <p:nvPr>
            <p:ph type="title"/>
          </p:nvPr>
        </p:nvSpPr>
        <p:spPr/>
        <p:txBody>
          <a:bodyPr/>
          <a:lstStyle/>
          <a:p>
            <a:pPr>
              <a:defRPr/>
            </a:pPr>
            <a:endParaRPr lang="en-US"/>
          </a:p>
        </p:txBody>
      </p:sp>
      <p:sp>
        <p:nvSpPr>
          <p:cNvPr id="3" name="Text Placeholder 2">
            <a:extLst>
              <a:ext uri="{FF2B5EF4-FFF2-40B4-BE49-F238E27FC236}">
                <a16:creationId xmlns:a16="http://schemas.microsoft.com/office/drawing/2014/main" id="{6062EAD6-CB9B-814F-218B-D013BE1A98F2}"/>
              </a:ext>
            </a:extLst>
          </p:cNvPr>
          <p:cNvSpPr>
            <a:spLocks noGrp="1"/>
          </p:cNvSpPr>
          <p:nvPr>
            <p:ph type="body" sz="half" idx="1"/>
          </p:nvPr>
        </p:nvSpPr>
        <p:spPr/>
        <p:txBody>
          <a:bodyPr/>
          <a:lstStyle/>
          <a:p>
            <a:pPr>
              <a:defRPr/>
            </a:pPr>
            <a:endParaRPr lang="en-US" dirty="0"/>
          </a:p>
        </p:txBody>
      </p:sp>
      <p:sp>
        <p:nvSpPr>
          <p:cNvPr id="84996" name="ClipArt Placeholder 3">
            <a:extLst>
              <a:ext uri="{FF2B5EF4-FFF2-40B4-BE49-F238E27FC236}">
                <a16:creationId xmlns:a16="http://schemas.microsoft.com/office/drawing/2014/main" id="{61187278-515F-18BC-10DF-EB05AFAE33F7}"/>
              </a:ext>
            </a:extLst>
          </p:cNvPr>
          <p:cNvSpPr>
            <a:spLocks noGrp="1" noChangeArrowheads="1" noTextEdit="1"/>
          </p:cNvSpPr>
          <p:nvPr>
            <p:ph type="clipArt" sz="half" idx="2"/>
          </p:nvPr>
        </p:nvSpPr>
        <p:spPr/>
        <p:txBody>
          <a:bodyPr/>
          <a:lstStyle/>
          <a:p>
            <a:endParaRPr lang="en-US"/>
          </a:p>
        </p:txBody>
      </p:sp>
      <p:pic>
        <p:nvPicPr>
          <p:cNvPr id="84997" name="Picture 7" descr="Syphilis can have very serious consequences when left untreated.">
            <a:extLst>
              <a:ext uri="{FF2B5EF4-FFF2-40B4-BE49-F238E27FC236}">
                <a16:creationId xmlns:a16="http://schemas.microsoft.com/office/drawing/2014/main" id="{630F3429-AD13-80D9-C131-79B672A4E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0"/>
            <a:ext cx="7900988"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Box 3">
            <a:extLst>
              <a:ext uri="{FF2B5EF4-FFF2-40B4-BE49-F238E27FC236}">
                <a16:creationId xmlns:a16="http://schemas.microsoft.com/office/drawing/2014/main" id="{AA05C48E-7424-181B-A2A3-FCB2FF9641F3}"/>
              </a:ext>
            </a:extLst>
          </p:cNvPr>
          <p:cNvSpPr txBox="1">
            <a:spLocks noChangeArrowheads="1"/>
          </p:cNvSpPr>
          <p:nvPr/>
        </p:nvSpPr>
        <p:spPr bwMode="auto">
          <a:xfrm>
            <a:off x="6891338" y="4167188"/>
            <a:ext cx="1262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800"/>
              <a:t>CDC.</a:t>
            </a:r>
          </a:p>
        </p:txBody>
      </p:sp>
      <p:pic>
        <p:nvPicPr>
          <p:cNvPr id="84999" name="Picture 3">
            <a:extLst>
              <a:ext uri="{FF2B5EF4-FFF2-40B4-BE49-F238E27FC236}">
                <a16:creationId xmlns:a16="http://schemas.microsoft.com/office/drawing/2014/main" id="{B0238012-3B75-B599-B13C-F6758974B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703388"/>
            <a:ext cx="6935788"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763FC08A-8B05-BCE5-F72A-49FAB42A1FED}"/>
              </a:ext>
            </a:extLst>
          </p:cNvPr>
          <p:cNvSpPr>
            <a:spLocks noGrp="1" noRot="1" noChangeArrowheads="1"/>
          </p:cNvSpPr>
          <p:nvPr>
            <p:ph type="title"/>
          </p:nvPr>
        </p:nvSpPr>
        <p:spPr/>
        <p:txBody>
          <a:bodyPr/>
          <a:lstStyle/>
          <a:p>
            <a:pPr eaLnBrk="1" hangingPunct="1">
              <a:defRPr/>
            </a:pPr>
            <a:r>
              <a:rPr lang="en-US" altLang="en-US"/>
              <a:t>Syphilis</a:t>
            </a:r>
          </a:p>
        </p:txBody>
      </p:sp>
      <p:sp>
        <p:nvSpPr>
          <p:cNvPr id="107523" name="Rectangle 3">
            <a:extLst>
              <a:ext uri="{FF2B5EF4-FFF2-40B4-BE49-F238E27FC236}">
                <a16:creationId xmlns:a16="http://schemas.microsoft.com/office/drawing/2014/main" id="{50DE92D9-4625-A602-D578-420224E17149}"/>
              </a:ext>
            </a:extLst>
          </p:cNvPr>
          <p:cNvSpPr>
            <a:spLocks noGrp="1" noChangeArrowheads="1"/>
          </p:cNvSpPr>
          <p:nvPr>
            <p:ph type="body" sz="half" idx="1"/>
          </p:nvPr>
        </p:nvSpPr>
        <p:spPr/>
        <p:txBody>
          <a:bodyPr/>
          <a:lstStyle/>
          <a:p>
            <a:pPr eaLnBrk="1" hangingPunct="1">
              <a:defRPr/>
            </a:pPr>
            <a:r>
              <a:rPr lang="en-US" altLang="en-US" sz="2800" dirty="0"/>
              <a:t>Order </a:t>
            </a:r>
            <a:r>
              <a:rPr lang="en-US" altLang="en-US" sz="2800" dirty="0" err="1"/>
              <a:t>Spirochaetales</a:t>
            </a:r>
            <a:endParaRPr lang="en-US" altLang="en-US" sz="2800" i="1" dirty="0"/>
          </a:p>
          <a:p>
            <a:pPr eaLnBrk="1" hangingPunct="1">
              <a:defRPr/>
            </a:pPr>
            <a:r>
              <a:rPr lang="en-US" altLang="en-US" sz="2800" i="1" dirty="0"/>
              <a:t>Treponema pallidum</a:t>
            </a:r>
            <a:r>
              <a:rPr lang="en-US" altLang="en-US" sz="2800" dirty="0"/>
              <a:t> </a:t>
            </a:r>
          </a:p>
          <a:p>
            <a:pPr lvl="1" eaLnBrk="1" hangingPunct="1">
              <a:defRPr/>
            </a:pPr>
            <a:r>
              <a:rPr lang="en-US" altLang="en-US" sz="2400" dirty="0"/>
              <a:t>subsp. </a:t>
            </a:r>
            <a:r>
              <a:rPr lang="en-US" altLang="en-US" sz="2400" i="1" dirty="0"/>
              <a:t>pallidum</a:t>
            </a:r>
          </a:p>
          <a:p>
            <a:pPr eaLnBrk="1" hangingPunct="1">
              <a:lnSpc>
                <a:spcPct val="90000"/>
              </a:lnSpc>
              <a:defRPr/>
            </a:pPr>
            <a:r>
              <a:rPr lang="en-US" altLang="en-US" sz="2400" dirty="0"/>
              <a:t>Slender, tightly coiled, unicellular, helical cells </a:t>
            </a:r>
          </a:p>
          <a:p>
            <a:pPr lvl="1" eaLnBrk="1" hangingPunct="1">
              <a:lnSpc>
                <a:spcPct val="90000"/>
              </a:lnSpc>
              <a:defRPr/>
            </a:pPr>
            <a:r>
              <a:rPr lang="en-US" altLang="en-US" sz="2400" dirty="0"/>
              <a:t>5 to 15 nm long</a:t>
            </a:r>
          </a:p>
          <a:p>
            <a:pPr lvl="1" eaLnBrk="1" hangingPunct="1">
              <a:lnSpc>
                <a:spcPct val="90000"/>
              </a:lnSpc>
              <a:defRPr/>
            </a:pPr>
            <a:r>
              <a:rPr lang="en-US" altLang="en-US" sz="2400" dirty="0"/>
              <a:t>0.1 to 0.2 nm wide</a:t>
            </a:r>
          </a:p>
          <a:p>
            <a:pPr eaLnBrk="1" hangingPunct="1">
              <a:lnSpc>
                <a:spcPct val="90000"/>
              </a:lnSpc>
              <a:defRPr/>
            </a:pPr>
            <a:r>
              <a:rPr lang="en-US" altLang="en-US" sz="2400" dirty="0"/>
              <a:t>Ends of cells are tapered</a:t>
            </a:r>
          </a:p>
          <a:p>
            <a:pPr lvl="1" eaLnBrk="1" hangingPunct="1">
              <a:defRPr/>
            </a:pPr>
            <a:endParaRPr lang="en-US" altLang="en-US" sz="2400" dirty="0"/>
          </a:p>
        </p:txBody>
      </p:sp>
      <p:pic>
        <p:nvPicPr>
          <p:cNvPr id="13316" name="Online Image Placeholder 3">
            <a:extLst>
              <a:ext uri="{FF2B5EF4-FFF2-40B4-BE49-F238E27FC236}">
                <a16:creationId xmlns:a16="http://schemas.microsoft.com/office/drawing/2014/main" id="{C470C2D7-988A-C6D0-D945-0D14FE849310}"/>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419600" y="1981200"/>
            <a:ext cx="4375150" cy="2895600"/>
          </a:xfrm>
        </p:spPr>
      </p:pic>
      <p:sp>
        <p:nvSpPr>
          <p:cNvPr id="13317" name="TextBox 6">
            <a:extLst>
              <a:ext uri="{FF2B5EF4-FFF2-40B4-BE49-F238E27FC236}">
                <a16:creationId xmlns:a16="http://schemas.microsoft.com/office/drawing/2014/main" id="{6A061F0C-C2FC-6CC4-58A2-A82CCCCB8CD6}"/>
              </a:ext>
            </a:extLst>
          </p:cNvPr>
          <p:cNvSpPr txBox="1">
            <a:spLocks noChangeArrowheads="1"/>
          </p:cNvSpPr>
          <p:nvPr/>
        </p:nvSpPr>
        <p:spPr bwMode="auto">
          <a:xfrm>
            <a:off x="4579938" y="632460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200"/>
              <a:t>cdc.gov/std/syphilis/images.htm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0075BF86-AB39-479C-4202-6DD072C53542}"/>
              </a:ext>
            </a:extLst>
          </p:cNvPr>
          <p:cNvSpPr>
            <a:spLocks noGrp="1" noRot="1" noChangeArrowheads="1"/>
          </p:cNvSpPr>
          <p:nvPr>
            <p:ph type="title"/>
          </p:nvPr>
        </p:nvSpPr>
        <p:spPr/>
        <p:txBody>
          <a:bodyPr/>
          <a:lstStyle/>
          <a:p>
            <a:pPr eaLnBrk="1" hangingPunct="1">
              <a:defRPr/>
            </a:pPr>
            <a:r>
              <a:rPr lang="en-US" altLang="en-US"/>
              <a:t>Syphilis</a:t>
            </a:r>
          </a:p>
        </p:txBody>
      </p:sp>
      <p:sp>
        <p:nvSpPr>
          <p:cNvPr id="109571" name="Rectangle 3">
            <a:extLst>
              <a:ext uri="{FF2B5EF4-FFF2-40B4-BE49-F238E27FC236}">
                <a16:creationId xmlns:a16="http://schemas.microsoft.com/office/drawing/2014/main" id="{EB88D01B-6B66-DBB1-45AA-6CA1F457B08F}"/>
              </a:ext>
            </a:extLst>
          </p:cNvPr>
          <p:cNvSpPr>
            <a:spLocks noGrp="1" noChangeArrowheads="1"/>
          </p:cNvSpPr>
          <p:nvPr>
            <p:ph type="body" sz="half" idx="1"/>
          </p:nvPr>
        </p:nvSpPr>
        <p:spPr>
          <a:xfrm>
            <a:off x="304800" y="1417638"/>
            <a:ext cx="4038600" cy="4525962"/>
          </a:xfrm>
        </p:spPr>
        <p:txBody>
          <a:bodyPr/>
          <a:lstStyle/>
          <a:p>
            <a:pPr eaLnBrk="1" hangingPunct="1">
              <a:lnSpc>
                <a:spcPct val="90000"/>
              </a:lnSpc>
              <a:defRPr/>
            </a:pPr>
            <a:r>
              <a:rPr lang="en-US" altLang="en-US" sz="2400" dirty="0"/>
              <a:t>Outer membrane containing relatively few surface-exposed proteins</a:t>
            </a:r>
          </a:p>
          <a:p>
            <a:pPr lvl="1" eaLnBrk="1" hangingPunct="1">
              <a:lnSpc>
                <a:spcPct val="90000"/>
              </a:lnSpc>
              <a:defRPr/>
            </a:pPr>
            <a:r>
              <a:rPr lang="en-US" altLang="en-US" sz="2400" dirty="0"/>
              <a:t>Hypothesis – “stealth” by minimizing number of surface membrane-bound targets</a:t>
            </a:r>
          </a:p>
          <a:p>
            <a:pPr eaLnBrk="1" hangingPunct="1">
              <a:lnSpc>
                <a:spcPct val="90000"/>
              </a:lnSpc>
              <a:defRPr/>
            </a:pPr>
            <a:r>
              <a:rPr lang="en-US" altLang="en-US" sz="2400" dirty="0"/>
              <a:t>Genome lacks transposable elements</a:t>
            </a:r>
          </a:p>
          <a:p>
            <a:pPr lvl="1" eaLnBrk="1" hangingPunct="1">
              <a:lnSpc>
                <a:spcPct val="90000"/>
              </a:lnSpc>
              <a:defRPr/>
            </a:pPr>
            <a:r>
              <a:rPr lang="en-US" altLang="en-US" sz="2400" dirty="0"/>
              <a:t>Genome is conserved</a:t>
            </a:r>
          </a:p>
          <a:p>
            <a:pPr lvl="1" eaLnBrk="1" hangingPunct="1">
              <a:lnSpc>
                <a:spcPct val="90000"/>
              </a:lnSpc>
              <a:defRPr/>
            </a:pPr>
            <a:r>
              <a:rPr lang="en-US" altLang="en-US" sz="2400" dirty="0"/>
              <a:t>Remains sensitive to penicillin</a:t>
            </a:r>
          </a:p>
        </p:txBody>
      </p:sp>
      <p:pic>
        <p:nvPicPr>
          <p:cNvPr id="14340" name="Picture 4" descr="PHIL_2326_lores">
            <a:extLst>
              <a:ext uri="{FF2B5EF4-FFF2-40B4-BE49-F238E27FC236}">
                <a16:creationId xmlns:a16="http://schemas.microsoft.com/office/drawing/2014/main" id="{0D86E969-81E2-94AF-1092-F6BF7E3CD66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419600" y="1981200"/>
            <a:ext cx="4572000" cy="3276600"/>
          </a:xfrm>
        </p:spPr>
      </p:pic>
      <p:sp>
        <p:nvSpPr>
          <p:cNvPr id="14341" name="TextBox 2">
            <a:extLst>
              <a:ext uri="{FF2B5EF4-FFF2-40B4-BE49-F238E27FC236}">
                <a16:creationId xmlns:a16="http://schemas.microsoft.com/office/drawing/2014/main" id="{589DD6CB-E6AD-A668-BAC0-6B94E3325D6E}"/>
              </a:ext>
            </a:extLst>
          </p:cNvPr>
          <p:cNvSpPr txBox="1">
            <a:spLocks noChangeArrowheads="1"/>
          </p:cNvSpPr>
          <p:nvPr/>
        </p:nvSpPr>
        <p:spPr bwMode="auto">
          <a:xfrm>
            <a:off x="7467600" y="5257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200"/>
              <a:t>CDC.PHIL</a:t>
            </a:r>
            <a:r>
              <a:rPr lang="en-US" altLang="en-US" sz="1800"/>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42095D4-327E-C298-B1D8-A48FA9575F04}"/>
              </a:ext>
            </a:extLst>
          </p:cNvPr>
          <p:cNvSpPr>
            <a:spLocks noGrp="1" noRot="1" noChangeArrowheads="1"/>
          </p:cNvSpPr>
          <p:nvPr>
            <p:ph type="title"/>
          </p:nvPr>
        </p:nvSpPr>
        <p:spPr/>
        <p:txBody>
          <a:bodyPr/>
          <a:lstStyle/>
          <a:p>
            <a:pPr eaLnBrk="1" hangingPunct="1">
              <a:defRPr/>
            </a:pPr>
            <a:r>
              <a:rPr lang="en-US" altLang="en-US"/>
              <a:t>Syphilis</a:t>
            </a:r>
          </a:p>
        </p:txBody>
      </p:sp>
      <p:sp>
        <p:nvSpPr>
          <p:cNvPr id="110595" name="Rectangle 3">
            <a:extLst>
              <a:ext uri="{FF2B5EF4-FFF2-40B4-BE49-F238E27FC236}">
                <a16:creationId xmlns:a16="http://schemas.microsoft.com/office/drawing/2014/main" id="{7F5BB42A-CC71-6EE3-0097-BE5133AB1BF4}"/>
              </a:ext>
            </a:extLst>
          </p:cNvPr>
          <p:cNvSpPr>
            <a:spLocks noGrp="1" noChangeArrowheads="1"/>
          </p:cNvSpPr>
          <p:nvPr>
            <p:ph type="body" idx="1"/>
          </p:nvPr>
        </p:nvSpPr>
        <p:spPr>
          <a:xfrm>
            <a:off x="457200" y="2133600"/>
            <a:ext cx="8229600" cy="3992563"/>
          </a:xfrm>
        </p:spPr>
        <p:txBody>
          <a:bodyPr/>
          <a:lstStyle/>
          <a:p>
            <a:pPr eaLnBrk="1" hangingPunct="1">
              <a:lnSpc>
                <a:spcPct val="90000"/>
              </a:lnSpc>
              <a:defRPr/>
            </a:pPr>
            <a:r>
              <a:rPr lang="en-US" altLang="en-US" sz="2800" i="1" dirty="0"/>
              <a:t>T. pallidum</a:t>
            </a:r>
            <a:r>
              <a:rPr lang="en-US" altLang="en-US" sz="2800" dirty="0"/>
              <a:t> penetrates intact mucous membrane or gains access through abraded skin</a:t>
            </a:r>
          </a:p>
          <a:p>
            <a:pPr lvl="1" eaLnBrk="1" hangingPunct="1">
              <a:lnSpc>
                <a:spcPct val="90000"/>
              </a:lnSpc>
              <a:defRPr/>
            </a:pPr>
            <a:r>
              <a:rPr lang="en-US" altLang="en-US" dirty="0"/>
              <a:t>Enters lymphatics or blood stream</a:t>
            </a:r>
          </a:p>
          <a:p>
            <a:pPr lvl="1" eaLnBrk="1" hangingPunct="1">
              <a:lnSpc>
                <a:spcPct val="90000"/>
              </a:lnSpc>
              <a:defRPr/>
            </a:pPr>
            <a:r>
              <a:rPr lang="en-US" altLang="en-US" dirty="0"/>
              <a:t>Disseminates throughout body – w/in hours</a:t>
            </a:r>
          </a:p>
          <a:p>
            <a:pPr lvl="2" eaLnBrk="1" hangingPunct="1">
              <a:lnSpc>
                <a:spcPct val="90000"/>
              </a:lnSpc>
              <a:defRPr/>
            </a:pPr>
            <a:r>
              <a:rPr lang="en-US" altLang="en-US" dirty="0"/>
              <a:t>Any organ in body can be invaded</a:t>
            </a:r>
          </a:p>
          <a:p>
            <a:pPr lvl="3" eaLnBrk="1" hangingPunct="1">
              <a:lnSpc>
                <a:spcPct val="90000"/>
              </a:lnSpc>
              <a:defRPr/>
            </a:pPr>
            <a:r>
              <a:rPr lang="en-US" altLang="en-US" dirty="0"/>
              <a:t>CNS</a:t>
            </a:r>
          </a:p>
          <a:p>
            <a:pPr lvl="2" eaLnBrk="1" hangingPunct="1">
              <a:lnSpc>
                <a:spcPct val="90000"/>
              </a:lnSpc>
              <a:defRPr/>
            </a:pPr>
            <a:r>
              <a:rPr lang="en-US" altLang="en-US" dirty="0"/>
              <a:t>Divides ~ every ~30+ hours</a:t>
            </a:r>
          </a:p>
          <a:p>
            <a:pPr lvl="2" eaLnBrk="1" hangingPunct="1">
              <a:lnSpc>
                <a:spcPct val="90000"/>
              </a:lnSpc>
              <a:defRPr/>
            </a:pPr>
            <a:r>
              <a:rPr lang="en-US" altLang="en-US" dirty="0"/>
              <a:t>Incubation period is directly proportional to size of inoculum </a:t>
            </a:r>
          </a:p>
          <a:p>
            <a:pPr lvl="2" eaLnBrk="1" hangingPunct="1">
              <a:lnSpc>
                <a:spcPct val="90000"/>
              </a:lnSpc>
              <a:defRPr/>
            </a:pPr>
            <a:r>
              <a:rPr lang="en-US" altLang="en-US" dirty="0"/>
              <a:t>Median incubation period 3 weeks</a:t>
            </a:r>
          </a:p>
          <a:p>
            <a:pPr lvl="3" eaLnBrk="1" hangingPunct="1">
              <a:lnSpc>
                <a:spcPct val="90000"/>
              </a:lnSpc>
              <a:defRPr/>
            </a:pPr>
            <a:endParaRPr lang="en-US" altLang="en-US" dirty="0"/>
          </a:p>
        </p:txBody>
      </p:sp>
      <p:pic>
        <p:nvPicPr>
          <p:cNvPr id="15364" name="Picture 5">
            <a:extLst>
              <a:ext uri="{FF2B5EF4-FFF2-40B4-BE49-F238E27FC236}">
                <a16:creationId xmlns:a16="http://schemas.microsoft.com/office/drawing/2014/main" id="{6C6CED4E-787D-9565-0F92-FA3BC2D4C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2400"/>
            <a:ext cx="3014663" cy="207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5" name="TextBox 1">
            <a:extLst>
              <a:ext uri="{FF2B5EF4-FFF2-40B4-BE49-F238E27FC236}">
                <a16:creationId xmlns:a16="http://schemas.microsoft.com/office/drawing/2014/main" id="{8B0E23EF-2A50-611B-E9A0-266AC70050E5}"/>
              </a:ext>
            </a:extLst>
          </p:cNvPr>
          <p:cNvSpPr txBox="1">
            <a:spLocks noChangeArrowheads="1"/>
          </p:cNvSpPr>
          <p:nvPr/>
        </p:nvSpPr>
        <p:spPr bwMode="auto">
          <a:xfrm>
            <a:off x="5829300" y="6126163"/>
            <a:ext cx="3090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sz="1200"/>
              <a:t>Principles &amp; Practice of Inf. Dis., 8</a:t>
            </a:r>
            <a:r>
              <a:rPr lang="en-US" altLang="en-US" sz="1200" baseline="30000"/>
              <a:t>th</a:t>
            </a:r>
            <a:r>
              <a:rPr lang="en-US" altLang="en-US" sz="1200"/>
              <a:t> ed. </a:t>
            </a:r>
          </a:p>
          <a:p>
            <a:pPr algn="ctr">
              <a:spcBef>
                <a:spcPct val="0"/>
              </a:spcBef>
              <a:buClrTx/>
              <a:buSzTx/>
              <a:buFontTx/>
              <a:buNone/>
            </a:pPr>
            <a:r>
              <a:rPr lang="en-US" altLang="en-US" sz="1200"/>
              <a:t>Mandell, Douglas, and Bennett.</a:t>
            </a:r>
          </a:p>
          <a:p>
            <a:pPr algn="ctr">
              <a:spcBef>
                <a:spcPct val="0"/>
              </a:spcBef>
              <a:buClrTx/>
              <a:buSzTx/>
              <a:buFontTx/>
              <a:buNone/>
            </a:pPr>
            <a:r>
              <a:rPr lang="en-US" altLang="en-US" sz="1200"/>
              <a:t>CDC/Science photo library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a:extLst>
              <a:ext uri="{FF2B5EF4-FFF2-40B4-BE49-F238E27FC236}">
                <a16:creationId xmlns:a16="http://schemas.microsoft.com/office/drawing/2014/main" id="{DA2F9F79-9FDF-E7B0-EF46-1631BBABB136}"/>
              </a:ext>
            </a:extLst>
          </p:cNvPr>
          <p:cNvSpPr>
            <a:spLocks noGrp="1" noChangeArrowheads="1"/>
          </p:cNvSpPr>
          <p:nvPr>
            <p:ph type="title"/>
          </p:nvPr>
        </p:nvSpPr>
        <p:spPr/>
        <p:txBody>
          <a:bodyPr/>
          <a:lstStyle/>
          <a:p>
            <a:pPr>
              <a:defRPr/>
            </a:pPr>
            <a:r>
              <a:rPr lang="en-US" dirty="0"/>
              <a:t>Transmission</a:t>
            </a:r>
          </a:p>
        </p:txBody>
      </p:sp>
      <p:sp>
        <p:nvSpPr>
          <p:cNvPr id="2" name="Rounded Rectangle 1">
            <a:extLst>
              <a:ext uri="{FF2B5EF4-FFF2-40B4-BE49-F238E27FC236}">
                <a16:creationId xmlns:a16="http://schemas.microsoft.com/office/drawing/2014/main" id="{DCEA20C9-2D80-FBC7-4286-BD55F0C85AEE}"/>
              </a:ext>
            </a:extLst>
          </p:cNvPr>
          <p:cNvSpPr/>
          <p:nvPr/>
        </p:nvSpPr>
        <p:spPr>
          <a:xfrm>
            <a:off x="833438" y="1944688"/>
            <a:ext cx="7477125" cy="1085850"/>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dirty="0"/>
              <a:t>Risk of developing syphilis after sexual contact 10-60% (average about 30%)</a:t>
            </a:r>
          </a:p>
        </p:txBody>
      </p:sp>
      <p:sp>
        <p:nvSpPr>
          <p:cNvPr id="9" name="Rounded Rectangle 8">
            <a:extLst>
              <a:ext uri="{FF2B5EF4-FFF2-40B4-BE49-F238E27FC236}">
                <a16:creationId xmlns:a16="http://schemas.microsoft.com/office/drawing/2014/main" id="{F1DFC446-4E8F-8910-ADAA-5934C4D19A5F}"/>
              </a:ext>
            </a:extLst>
          </p:cNvPr>
          <p:cNvSpPr/>
          <p:nvPr/>
        </p:nvSpPr>
        <p:spPr>
          <a:xfrm>
            <a:off x="833438" y="3536950"/>
            <a:ext cx="7477125" cy="1120775"/>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3200" dirty="0"/>
              <a:t>Highest risk with contact to early syphilis</a:t>
            </a:r>
          </a:p>
        </p:txBody>
      </p:sp>
      <p:sp>
        <p:nvSpPr>
          <p:cNvPr id="16389" name="TextBox 2">
            <a:extLst>
              <a:ext uri="{FF2B5EF4-FFF2-40B4-BE49-F238E27FC236}">
                <a16:creationId xmlns:a16="http://schemas.microsoft.com/office/drawing/2014/main" id="{BCAAD77B-B103-A27C-9419-74211ED9FB71}"/>
              </a:ext>
            </a:extLst>
          </p:cNvPr>
          <p:cNvSpPr txBox="1">
            <a:spLocks noChangeArrowheads="1"/>
          </p:cNvSpPr>
          <p:nvPr/>
        </p:nvSpPr>
        <p:spPr bwMode="auto">
          <a:xfrm>
            <a:off x="6629400" y="64008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800"/>
              <a:t>Courtesy – C. Marra</a:t>
            </a:r>
          </a:p>
        </p:txBody>
      </p:sp>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9771</TotalTime>
  <Words>3896</Words>
  <Application>Microsoft Office PowerPoint</Application>
  <PresentationFormat>On-screen Show (4:3)</PresentationFormat>
  <Paragraphs>525</Paragraphs>
  <Slides>54</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French Script MT</vt:lpstr>
      <vt:lpstr>Garamond</vt:lpstr>
      <vt:lpstr>Open Sans</vt:lpstr>
      <vt:lpstr>Wingdings</vt:lpstr>
      <vt:lpstr>Stream</vt:lpstr>
      <vt:lpstr>Syphilis</vt:lpstr>
      <vt:lpstr>Syphilis</vt:lpstr>
      <vt:lpstr>Syphilis</vt:lpstr>
      <vt:lpstr>Syphilis</vt:lpstr>
      <vt:lpstr>Syphilis</vt:lpstr>
      <vt:lpstr>Syphilis</vt:lpstr>
      <vt:lpstr>Syphilis</vt:lpstr>
      <vt:lpstr>Syphilis</vt:lpstr>
      <vt:lpstr>Transmission</vt:lpstr>
      <vt:lpstr>Syphilis</vt:lpstr>
      <vt:lpstr>Syphilis</vt:lpstr>
      <vt:lpstr>Syphilis</vt:lpstr>
      <vt:lpstr>Syphilis</vt:lpstr>
      <vt:lpstr>Syphlis</vt:lpstr>
      <vt:lpstr>Syphilis</vt:lpstr>
      <vt:lpstr>Syphilis</vt:lpstr>
      <vt:lpstr>Syphilis</vt:lpstr>
      <vt:lpstr>Syphilis</vt:lpstr>
      <vt:lpstr>Syphilis</vt:lpstr>
      <vt:lpstr>Syphlis</vt:lpstr>
      <vt:lpstr>Syphilis</vt:lpstr>
      <vt:lpstr>Congenital Syphilis</vt:lpstr>
      <vt:lpstr>Congenital Syphilis</vt:lpstr>
      <vt:lpstr>Congenital Syphilis</vt:lpstr>
      <vt:lpstr>Syphilis Rates</vt:lpstr>
      <vt:lpstr>Syphilis &amp; COVID</vt:lpstr>
      <vt:lpstr>Syphilis</vt:lpstr>
      <vt:lpstr>Syphilis</vt:lpstr>
      <vt:lpstr>Primary Syphilis           </vt:lpstr>
      <vt:lpstr>Secondary Syphilis</vt:lpstr>
      <vt:lpstr>Secondary Syphilis</vt:lpstr>
      <vt:lpstr>Secondary Syphilis</vt:lpstr>
      <vt:lpstr>Latent Syphilis</vt:lpstr>
      <vt:lpstr>Late Syphilis/Tertiary Syphilis</vt:lpstr>
      <vt:lpstr>Congenital Syphilis</vt:lpstr>
      <vt:lpstr>Congenital Syphilis</vt:lpstr>
      <vt:lpstr>Neurosyphilis</vt:lpstr>
      <vt:lpstr>Neurosyphilis</vt:lpstr>
      <vt:lpstr>Syphilis – Outcomes Study</vt:lpstr>
      <vt:lpstr>Neurosyphilis</vt:lpstr>
      <vt:lpstr>Neurosyphilis</vt:lpstr>
      <vt:lpstr>Syphilis Diagnosis Direct examination</vt:lpstr>
      <vt:lpstr>Syphilis Diagnosis</vt:lpstr>
      <vt:lpstr>Syphilis Diagnosis</vt:lpstr>
      <vt:lpstr>Syphilis False Positive  Non-treponemal Test</vt:lpstr>
      <vt:lpstr>Syphilis Diagnosis</vt:lpstr>
      <vt:lpstr>Syphilis</vt:lpstr>
      <vt:lpstr>Syphilis</vt:lpstr>
      <vt:lpstr>Drug Shortage</vt:lpstr>
      <vt:lpstr>Syphilis</vt:lpstr>
      <vt:lpstr>Syphilis</vt:lpstr>
      <vt:lpstr>Questions?</vt:lpstr>
      <vt:lpstr>Syphilis</vt:lpstr>
      <vt:lpstr>PowerPoint Presentation</vt:lpstr>
    </vt:vector>
  </TitlesOfParts>
  <Company>UW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Syphilis</dc:title>
  <dc:creator>sdunaway</dc:creator>
  <cp:lastModifiedBy>Judith Collins</cp:lastModifiedBy>
  <cp:revision>96</cp:revision>
  <dcterms:created xsi:type="dcterms:W3CDTF">2010-08-06T18:59:32Z</dcterms:created>
  <dcterms:modified xsi:type="dcterms:W3CDTF">2024-01-12T21:34:05Z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2023-10-16T18:56:36Z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b517ad7a-0a3d-450a-b58d-1d1dd73d760d</vt:lpwstr>
  </property>
  <property fmtid="{D5CDD505-2E9C-101B-9397-08002B2CF9AE}" pid="8" name="MSIP_Label_792c8cef-6f2b-4af1-b4ac-d815ff795cd6_ContentBits">
    <vt:lpwstr>0</vt:lpwstr>
  </property>
</Properties>
</file>