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webextensions/webextension1.xml" ContentType="application/vnd.ms-office.webextension+xml"/>
  <Override PartName="/ppt/notesSlides/notesSlide5.xml" ContentType="application/vnd.openxmlformats-officedocument.presentationml.notesSlide+xml"/>
  <Override PartName="/ppt/webextensions/webextension2.xml" ContentType="application/vnd.ms-office.webextension+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webextensions/webextension3.xml" ContentType="application/vnd.ms-office.webextension+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webextensions/webextension4.xml" ContentType="application/vnd.ms-office.webextension+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webextensions/webextension5.xml" ContentType="application/vnd.ms-office.webextension+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3"/>
  </p:notesMasterIdLst>
  <p:sldIdLst>
    <p:sldId id="256" r:id="rId2"/>
    <p:sldId id="2141412031" r:id="rId3"/>
    <p:sldId id="268" r:id="rId4"/>
    <p:sldId id="323" r:id="rId5"/>
    <p:sldId id="304" r:id="rId6"/>
    <p:sldId id="305" r:id="rId7"/>
    <p:sldId id="271" r:id="rId8"/>
    <p:sldId id="301" r:id="rId9"/>
    <p:sldId id="302" r:id="rId10"/>
    <p:sldId id="306" r:id="rId11"/>
    <p:sldId id="307" r:id="rId12"/>
    <p:sldId id="312" r:id="rId13"/>
    <p:sldId id="313" r:id="rId14"/>
    <p:sldId id="257" r:id="rId15"/>
    <p:sldId id="258" r:id="rId16"/>
    <p:sldId id="314" r:id="rId17"/>
    <p:sldId id="315" r:id="rId18"/>
    <p:sldId id="296" r:id="rId19"/>
    <p:sldId id="297" r:id="rId20"/>
    <p:sldId id="287" r:id="rId21"/>
    <p:sldId id="288" r:id="rId22"/>
    <p:sldId id="275" r:id="rId23"/>
    <p:sldId id="274" r:id="rId24"/>
    <p:sldId id="276" r:id="rId25"/>
    <p:sldId id="318" r:id="rId26"/>
    <p:sldId id="319" r:id="rId27"/>
    <p:sldId id="289" r:id="rId28"/>
    <p:sldId id="262" r:id="rId29"/>
    <p:sldId id="261" r:id="rId30"/>
    <p:sldId id="328" r:id="rId31"/>
    <p:sldId id="329" r:id="rId32"/>
    <p:sldId id="327" r:id="rId33"/>
    <p:sldId id="259" r:id="rId34"/>
    <p:sldId id="286" r:id="rId35"/>
    <p:sldId id="283" r:id="rId36"/>
    <p:sldId id="294" r:id="rId37"/>
    <p:sldId id="285" r:id="rId38"/>
    <p:sldId id="295" r:id="rId39"/>
    <p:sldId id="320" r:id="rId40"/>
    <p:sldId id="321" r:id="rId41"/>
    <p:sldId id="270" r:id="rId42"/>
    <p:sldId id="317" r:id="rId43"/>
    <p:sldId id="2141412032" r:id="rId44"/>
    <p:sldId id="263" r:id="rId45"/>
    <p:sldId id="277" r:id="rId46"/>
    <p:sldId id="279" r:id="rId47"/>
    <p:sldId id="324" r:id="rId48"/>
    <p:sldId id="281" r:id="rId49"/>
    <p:sldId id="278" r:id="rId50"/>
    <p:sldId id="280" r:id="rId51"/>
    <p:sldId id="322" r:id="rId52"/>
    <p:sldId id="308" r:id="rId53"/>
    <p:sldId id="309" r:id="rId54"/>
    <p:sldId id="265" r:id="rId55"/>
    <p:sldId id="291" r:id="rId56"/>
    <p:sldId id="292" r:id="rId57"/>
    <p:sldId id="282" r:id="rId58"/>
    <p:sldId id="290" r:id="rId59"/>
    <p:sldId id="325" r:id="rId60"/>
    <p:sldId id="326" r:id="rId61"/>
    <p:sldId id="303" r:id="rId62"/>
    <p:sldId id="310" r:id="rId63"/>
    <p:sldId id="311" r:id="rId64"/>
    <p:sldId id="298" r:id="rId65"/>
    <p:sldId id="264" r:id="rId66"/>
    <p:sldId id="269" r:id="rId67"/>
    <p:sldId id="272" r:id="rId68"/>
    <p:sldId id="284" r:id="rId69"/>
    <p:sldId id="273" r:id="rId70"/>
    <p:sldId id="447" r:id="rId71"/>
    <p:sldId id="293" r:id="rId72"/>
  </p:sldIdLst>
  <p:sldSz cx="9144000" cy="6858000" type="screen4x3"/>
  <p:notesSz cx="6858000" cy="9144000"/>
  <p:custDataLst>
    <p:tags r:id="rId7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A16B2-6385-7888-9334-97246992CFEF}" v="28" dt="2023-08-17T15:44:53.640"/>
    <p1510:client id="{698E71E1-2C29-4C43-A5F6-BB99ECEF78CF}" v="167" dt="2023-08-10T03:35:40.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9"/>
    <p:restoredTop sz="86694"/>
  </p:normalViewPr>
  <p:slideViewPr>
    <p:cSldViewPr snapToGrid="0" snapToObjects="1">
      <p:cViewPr varScale="1">
        <p:scale>
          <a:sx n="66" d="100"/>
          <a:sy n="66" d="100"/>
        </p:scale>
        <p:origin x="222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96505905511813"/>
          <c:y val="0.24264493110236224"/>
          <c:w val="0.50490337926509188"/>
          <c:h val="0.75735506889763782"/>
        </c:manualLayout>
      </c:layout>
      <c:pieChart>
        <c:varyColors val="1"/>
        <c:ser>
          <c:idx val="0"/>
          <c:order val="0"/>
          <c:tx>
            <c:strRef>
              <c:f>Sheet1!$B$1</c:f>
              <c:strCache>
                <c:ptCount val="1"/>
                <c:pt idx="0">
                  <c:v>Cancer Cases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821-E44D-AF2B-F15D7E07A16B}"/>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821-E44D-AF2B-F15D7E07A16B}"/>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0821-E44D-AF2B-F15D7E07A16B}"/>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0821-E44D-AF2B-F15D7E07A16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Cervix</c:v>
                </c:pt>
                <c:pt idx="1">
                  <c:v>Anus</c:v>
                </c:pt>
                <c:pt idx="2">
                  <c:v>Oropharynx</c:v>
                </c:pt>
                <c:pt idx="3">
                  <c:v>Other</c:v>
                </c:pt>
              </c:strCache>
            </c:strRef>
          </c:cat>
          <c:val>
            <c:numRef>
              <c:f>Sheet1!$B$2:$B$5</c:f>
              <c:numCache>
                <c:formatCode>General</c:formatCode>
                <c:ptCount val="4"/>
                <c:pt idx="0">
                  <c:v>11100</c:v>
                </c:pt>
                <c:pt idx="1">
                  <c:v>6900</c:v>
                </c:pt>
                <c:pt idx="2">
                  <c:v>14800</c:v>
                </c:pt>
                <c:pt idx="3">
                  <c:v>4500</c:v>
                </c:pt>
              </c:numCache>
            </c:numRef>
          </c:val>
          <c:extLst>
            <c:ext xmlns:c16="http://schemas.microsoft.com/office/drawing/2014/chart" uri="{C3380CC4-5D6E-409C-BE32-E72D297353CC}">
              <c16:uniqueId val="{00000000-C67A-E146-9236-6960C55329C7}"/>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E54EF-59E0-6F4F-A4D6-05CB55408483}" type="datetimeFigureOut">
              <a:rPr lang="en-US" smtClean="0"/>
              <a:t>1/12/2024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3554A-F550-3040-A7D3-762541A6B493}" type="slidenum">
              <a:rPr lang="en-US" smtClean="0"/>
              <a:t>‹#›</a:t>
            </a:fld>
            <a:endParaRPr lang="en-US"/>
          </a:p>
        </p:txBody>
      </p:sp>
    </p:spTree>
    <p:extLst>
      <p:ext uri="{BB962C8B-B14F-4D97-AF65-F5344CB8AC3E}">
        <p14:creationId xmlns:p14="http://schemas.microsoft.com/office/powerpoint/2010/main" val="1430906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3554A-F550-3040-A7D3-762541A6B493}" type="slidenum">
              <a:rPr lang="en-US" smtClean="0"/>
              <a:t>1</a:t>
            </a:fld>
            <a:endParaRPr lang="en-US"/>
          </a:p>
        </p:txBody>
      </p:sp>
    </p:spTree>
    <p:extLst>
      <p:ext uri="{BB962C8B-B14F-4D97-AF65-F5344CB8AC3E}">
        <p14:creationId xmlns:p14="http://schemas.microsoft.com/office/powerpoint/2010/main" val="749027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21</a:t>
            </a:fld>
            <a:endParaRPr lang="en-US"/>
          </a:p>
        </p:txBody>
      </p:sp>
    </p:spTree>
    <p:extLst>
      <p:ext uri="{BB962C8B-B14F-4D97-AF65-F5344CB8AC3E}">
        <p14:creationId xmlns:p14="http://schemas.microsoft.com/office/powerpoint/2010/main" val="2171320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3554A-F550-3040-A7D3-762541A6B493}" type="slidenum">
              <a:rPr lang="en-US" smtClean="0"/>
              <a:t>22</a:t>
            </a:fld>
            <a:endParaRPr lang="en-US"/>
          </a:p>
        </p:txBody>
      </p:sp>
    </p:spTree>
    <p:extLst>
      <p:ext uri="{BB962C8B-B14F-4D97-AF65-F5344CB8AC3E}">
        <p14:creationId xmlns:p14="http://schemas.microsoft.com/office/powerpoint/2010/main" val="942059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23</a:t>
            </a:fld>
            <a:endParaRPr lang="en-US"/>
          </a:p>
        </p:txBody>
      </p:sp>
    </p:spTree>
    <p:extLst>
      <p:ext uri="{BB962C8B-B14F-4D97-AF65-F5344CB8AC3E}">
        <p14:creationId xmlns:p14="http://schemas.microsoft.com/office/powerpoint/2010/main" val="1760431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24</a:t>
            </a:fld>
            <a:endParaRPr lang="en-US"/>
          </a:p>
        </p:txBody>
      </p:sp>
    </p:spTree>
    <p:extLst>
      <p:ext uri="{BB962C8B-B14F-4D97-AF65-F5344CB8AC3E}">
        <p14:creationId xmlns:p14="http://schemas.microsoft.com/office/powerpoint/2010/main" val="867634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27</a:t>
            </a:fld>
            <a:endParaRPr lang="en-US"/>
          </a:p>
        </p:txBody>
      </p:sp>
    </p:spTree>
    <p:extLst>
      <p:ext uri="{BB962C8B-B14F-4D97-AF65-F5344CB8AC3E}">
        <p14:creationId xmlns:p14="http://schemas.microsoft.com/office/powerpoint/2010/main" val="3917145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28</a:t>
            </a:fld>
            <a:endParaRPr lang="en-US"/>
          </a:p>
        </p:txBody>
      </p:sp>
    </p:spTree>
    <p:extLst>
      <p:ext uri="{BB962C8B-B14F-4D97-AF65-F5344CB8AC3E}">
        <p14:creationId xmlns:p14="http://schemas.microsoft.com/office/powerpoint/2010/main" val="574391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29</a:t>
            </a:fld>
            <a:endParaRPr lang="en-US"/>
          </a:p>
        </p:txBody>
      </p:sp>
    </p:spTree>
    <p:extLst>
      <p:ext uri="{BB962C8B-B14F-4D97-AF65-F5344CB8AC3E}">
        <p14:creationId xmlns:p14="http://schemas.microsoft.com/office/powerpoint/2010/main" val="2602195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33</a:t>
            </a:fld>
            <a:endParaRPr lang="en-US"/>
          </a:p>
        </p:txBody>
      </p:sp>
    </p:spTree>
    <p:extLst>
      <p:ext uri="{BB962C8B-B14F-4D97-AF65-F5344CB8AC3E}">
        <p14:creationId xmlns:p14="http://schemas.microsoft.com/office/powerpoint/2010/main" val="83389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3554A-F550-3040-A7D3-762541A6B493}" type="slidenum">
              <a:rPr lang="en-US" smtClean="0"/>
              <a:t>34</a:t>
            </a:fld>
            <a:endParaRPr lang="en-US"/>
          </a:p>
        </p:txBody>
      </p:sp>
    </p:spTree>
    <p:extLst>
      <p:ext uri="{BB962C8B-B14F-4D97-AF65-F5344CB8AC3E}">
        <p14:creationId xmlns:p14="http://schemas.microsoft.com/office/powerpoint/2010/main" val="2374421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35</a:t>
            </a:fld>
            <a:endParaRPr lang="en-US"/>
          </a:p>
        </p:txBody>
      </p:sp>
    </p:spTree>
    <p:extLst>
      <p:ext uri="{BB962C8B-B14F-4D97-AF65-F5344CB8AC3E}">
        <p14:creationId xmlns:p14="http://schemas.microsoft.com/office/powerpoint/2010/main" val="63463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HRSA disclosures must remain as part of our grant requirements. </a:t>
            </a:r>
          </a:p>
        </p:txBody>
      </p:sp>
      <p:sp>
        <p:nvSpPr>
          <p:cNvPr id="4" name="Slide Number Placeholder 3"/>
          <p:cNvSpPr>
            <a:spLocks noGrp="1"/>
          </p:cNvSpPr>
          <p:nvPr>
            <p:ph type="sldNum" sz="quarter" idx="5"/>
          </p:nvPr>
        </p:nvSpPr>
        <p:spPr/>
        <p:txBody>
          <a:bodyPr/>
          <a:lstStyle/>
          <a:p>
            <a:fld id="{2EAF3D7C-E79C-464D-870B-78CB3C2428AA}" type="slidenum">
              <a:rPr lang="en-US" smtClean="0"/>
              <a:t>2</a:t>
            </a:fld>
            <a:endParaRPr lang="en-US"/>
          </a:p>
        </p:txBody>
      </p:sp>
    </p:spTree>
    <p:extLst>
      <p:ext uri="{BB962C8B-B14F-4D97-AF65-F5344CB8AC3E}">
        <p14:creationId xmlns:p14="http://schemas.microsoft.com/office/powerpoint/2010/main" val="1481484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36</a:t>
            </a:fld>
            <a:endParaRPr lang="en-US"/>
          </a:p>
        </p:txBody>
      </p:sp>
    </p:spTree>
    <p:extLst>
      <p:ext uri="{BB962C8B-B14F-4D97-AF65-F5344CB8AC3E}">
        <p14:creationId xmlns:p14="http://schemas.microsoft.com/office/powerpoint/2010/main" val="1811796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37</a:t>
            </a:fld>
            <a:endParaRPr lang="en-US"/>
          </a:p>
        </p:txBody>
      </p:sp>
    </p:spTree>
    <p:extLst>
      <p:ext uri="{BB962C8B-B14F-4D97-AF65-F5344CB8AC3E}">
        <p14:creationId xmlns:p14="http://schemas.microsoft.com/office/powerpoint/2010/main" val="2702270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38</a:t>
            </a:fld>
            <a:endParaRPr lang="en-US"/>
          </a:p>
        </p:txBody>
      </p:sp>
    </p:spTree>
    <p:extLst>
      <p:ext uri="{BB962C8B-B14F-4D97-AF65-F5344CB8AC3E}">
        <p14:creationId xmlns:p14="http://schemas.microsoft.com/office/powerpoint/2010/main" val="3141258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41</a:t>
            </a:fld>
            <a:endParaRPr lang="en-US"/>
          </a:p>
        </p:txBody>
      </p:sp>
    </p:spTree>
    <p:extLst>
      <p:ext uri="{BB962C8B-B14F-4D97-AF65-F5344CB8AC3E}">
        <p14:creationId xmlns:p14="http://schemas.microsoft.com/office/powerpoint/2010/main" val="2650878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44</a:t>
            </a:fld>
            <a:endParaRPr lang="en-US"/>
          </a:p>
        </p:txBody>
      </p:sp>
    </p:spTree>
    <p:extLst>
      <p:ext uri="{BB962C8B-B14F-4D97-AF65-F5344CB8AC3E}">
        <p14:creationId xmlns:p14="http://schemas.microsoft.com/office/powerpoint/2010/main" val="2938875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45</a:t>
            </a:fld>
            <a:endParaRPr lang="en-US"/>
          </a:p>
        </p:txBody>
      </p:sp>
    </p:spTree>
    <p:extLst>
      <p:ext uri="{BB962C8B-B14F-4D97-AF65-F5344CB8AC3E}">
        <p14:creationId xmlns:p14="http://schemas.microsoft.com/office/powerpoint/2010/main" val="617893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46</a:t>
            </a:fld>
            <a:endParaRPr lang="en-US"/>
          </a:p>
        </p:txBody>
      </p:sp>
    </p:spTree>
    <p:extLst>
      <p:ext uri="{BB962C8B-B14F-4D97-AF65-F5344CB8AC3E}">
        <p14:creationId xmlns:p14="http://schemas.microsoft.com/office/powerpoint/2010/main" val="2913643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47</a:t>
            </a:fld>
            <a:endParaRPr lang="en-US"/>
          </a:p>
        </p:txBody>
      </p:sp>
    </p:spTree>
    <p:extLst>
      <p:ext uri="{BB962C8B-B14F-4D97-AF65-F5344CB8AC3E}">
        <p14:creationId xmlns:p14="http://schemas.microsoft.com/office/powerpoint/2010/main" val="2625639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48</a:t>
            </a:fld>
            <a:endParaRPr lang="en-US"/>
          </a:p>
        </p:txBody>
      </p:sp>
    </p:spTree>
    <p:extLst>
      <p:ext uri="{BB962C8B-B14F-4D97-AF65-F5344CB8AC3E}">
        <p14:creationId xmlns:p14="http://schemas.microsoft.com/office/powerpoint/2010/main" val="3574365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3554A-F550-3040-A7D3-762541A6B493}" type="slidenum">
              <a:rPr lang="en-US" smtClean="0"/>
              <a:t>49</a:t>
            </a:fld>
            <a:endParaRPr lang="en-US"/>
          </a:p>
        </p:txBody>
      </p:sp>
    </p:spTree>
    <p:extLst>
      <p:ext uri="{BB962C8B-B14F-4D97-AF65-F5344CB8AC3E}">
        <p14:creationId xmlns:p14="http://schemas.microsoft.com/office/powerpoint/2010/main" val="4206883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3554A-F550-3040-A7D3-762541A6B493}" type="slidenum">
              <a:rPr lang="en-US" smtClean="0"/>
              <a:t>3</a:t>
            </a:fld>
            <a:endParaRPr lang="en-US"/>
          </a:p>
        </p:txBody>
      </p:sp>
    </p:spTree>
    <p:extLst>
      <p:ext uri="{BB962C8B-B14F-4D97-AF65-F5344CB8AC3E}">
        <p14:creationId xmlns:p14="http://schemas.microsoft.com/office/powerpoint/2010/main" val="1814383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Osteopenia recommendations from 2015 consensus group</a:t>
            </a:r>
          </a:p>
        </p:txBody>
      </p:sp>
      <p:sp>
        <p:nvSpPr>
          <p:cNvPr id="4" name="Slide Number Placeholder 3"/>
          <p:cNvSpPr>
            <a:spLocks noGrp="1"/>
          </p:cNvSpPr>
          <p:nvPr>
            <p:ph type="sldNum" sz="quarter" idx="5"/>
          </p:nvPr>
        </p:nvSpPr>
        <p:spPr/>
        <p:txBody>
          <a:bodyPr/>
          <a:lstStyle/>
          <a:p>
            <a:fld id="{11B3554A-F550-3040-A7D3-762541A6B493}" type="slidenum">
              <a:rPr lang="en-US" smtClean="0"/>
              <a:t>50</a:t>
            </a:fld>
            <a:endParaRPr lang="en-US"/>
          </a:p>
        </p:txBody>
      </p:sp>
    </p:spTree>
    <p:extLst>
      <p:ext uri="{BB962C8B-B14F-4D97-AF65-F5344CB8AC3E}">
        <p14:creationId xmlns:p14="http://schemas.microsoft.com/office/powerpoint/2010/main" val="4049897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53</a:t>
            </a:fld>
            <a:endParaRPr lang="en-US"/>
          </a:p>
        </p:txBody>
      </p:sp>
    </p:spTree>
    <p:extLst>
      <p:ext uri="{BB962C8B-B14F-4D97-AF65-F5344CB8AC3E}">
        <p14:creationId xmlns:p14="http://schemas.microsoft.com/office/powerpoint/2010/main" val="538552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54</a:t>
            </a:fld>
            <a:endParaRPr lang="en-US"/>
          </a:p>
        </p:txBody>
      </p:sp>
    </p:spTree>
    <p:extLst>
      <p:ext uri="{BB962C8B-B14F-4D97-AF65-F5344CB8AC3E}">
        <p14:creationId xmlns:p14="http://schemas.microsoft.com/office/powerpoint/2010/main" val="2716545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55</a:t>
            </a:fld>
            <a:endParaRPr lang="en-US"/>
          </a:p>
        </p:txBody>
      </p:sp>
    </p:spTree>
    <p:extLst>
      <p:ext uri="{BB962C8B-B14F-4D97-AF65-F5344CB8AC3E}">
        <p14:creationId xmlns:p14="http://schemas.microsoft.com/office/powerpoint/2010/main" val="3768451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56</a:t>
            </a:fld>
            <a:endParaRPr lang="en-US"/>
          </a:p>
        </p:txBody>
      </p:sp>
    </p:spTree>
    <p:extLst>
      <p:ext uri="{BB962C8B-B14F-4D97-AF65-F5344CB8AC3E}">
        <p14:creationId xmlns:p14="http://schemas.microsoft.com/office/powerpoint/2010/main" val="3514001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57</a:t>
            </a:fld>
            <a:endParaRPr lang="en-US"/>
          </a:p>
        </p:txBody>
      </p:sp>
    </p:spTree>
    <p:extLst>
      <p:ext uri="{BB962C8B-B14F-4D97-AF65-F5344CB8AC3E}">
        <p14:creationId xmlns:p14="http://schemas.microsoft.com/office/powerpoint/2010/main" val="3964833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58</a:t>
            </a:fld>
            <a:endParaRPr lang="en-US"/>
          </a:p>
        </p:txBody>
      </p:sp>
    </p:spTree>
    <p:extLst>
      <p:ext uri="{BB962C8B-B14F-4D97-AF65-F5344CB8AC3E}">
        <p14:creationId xmlns:p14="http://schemas.microsoft.com/office/powerpoint/2010/main" val="3419794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65</a:t>
            </a:fld>
            <a:endParaRPr lang="en-US"/>
          </a:p>
        </p:txBody>
      </p:sp>
    </p:spTree>
    <p:extLst>
      <p:ext uri="{BB962C8B-B14F-4D97-AF65-F5344CB8AC3E}">
        <p14:creationId xmlns:p14="http://schemas.microsoft.com/office/powerpoint/2010/main" val="2266678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3554A-F550-3040-A7D3-762541A6B493}" type="slidenum">
              <a:rPr lang="en-US" smtClean="0"/>
              <a:t>66</a:t>
            </a:fld>
            <a:endParaRPr lang="en-US"/>
          </a:p>
        </p:txBody>
      </p:sp>
    </p:spTree>
    <p:extLst>
      <p:ext uri="{BB962C8B-B14F-4D97-AF65-F5344CB8AC3E}">
        <p14:creationId xmlns:p14="http://schemas.microsoft.com/office/powerpoint/2010/main" val="2771277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3554A-F550-3040-A7D3-762541A6B493}" type="slidenum">
              <a:rPr lang="en-US" smtClean="0"/>
              <a:t>67</a:t>
            </a:fld>
            <a:endParaRPr lang="en-US"/>
          </a:p>
        </p:txBody>
      </p:sp>
    </p:spTree>
    <p:extLst>
      <p:ext uri="{BB962C8B-B14F-4D97-AF65-F5344CB8AC3E}">
        <p14:creationId xmlns:p14="http://schemas.microsoft.com/office/powerpoint/2010/main" val="380379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6</a:t>
            </a:fld>
            <a:endParaRPr lang="en-US"/>
          </a:p>
        </p:txBody>
      </p:sp>
    </p:spTree>
    <p:extLst>
      <p:ext uri="{BB962C8B-B14F-4D97-AF65-F5344CB8AC3E}">
        <p14:creationId xmlns:p14="http://schemas.microsoft.com/office/powerpoint/2010/main" val="75108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 Screening Decisions- by researchers at Weill Cornell Medical Center and Memorial Sloan Kettering Cancer Center</a:t>
            </a:r>
          </a:p>
        </p:txBody>
      </p:sp>
      <p:sp>
        <p:nvSpPr>
          <p:cNvPr id="4" name="Slide Number Placeholder 3"/>
          <p:cNvSpPr>
            <a:spLocks noGrp="1"/>
          </p:cNvSpPr>
          <p:nvPr>
            <p:ph type="sldNum" sz="quarter" idx="5"/>
          </p:nvPr>
        </p:nvSpPr>
        <p:spPr/>
        <p:txBody>
          <a:bodyPr/>
          <a:lstStyle/>
          <a:p>
            <a:fld id="{11B3554A-F550-3040-A7D3-762541A6B493}" type="slidenum">
              <a:rPr lang="en-US" smtClean="0"/>
              <a:t>68</a:t>
            </a:fld>
            <a:endParaRPr lang="en-US"/>
          </a:p>
        </p:txBody>
      </p:sp>
    </p:spTree>
    <p:extLst>
      <p:ext uri="{BB962C8B-B14F-4D97-AF65-F5344CB8AC3E}">
        <p14:creationId xmlns:p14="http://schemas.microsoft.com/office/powerpoint/2010/main" val="2191852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3554A-F550-3040-A7D3-762541A6B493}" type="slidenum">
              <a:rPr lang="en-US" smtClean="0"/>
              <a:t>69</a:t>
            </a:fld>
            <a:endParaRPr lang="en-US"/>
          </a:p>
        </p:txBody>
      </p:sp>
    </p:spTree>
    <p:extLst>
      <p:ext uri="{BB962C8B-B14F-4D97-AF65-F5344CB8AC3E}">
        <p14:creationId xmlns:p14="http://schemas.microsoft.com/office/powerpoint/2010/main" val="97628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must remain as part of our funding requirements. </a:t>
            </a:r>
          </a:p>
        </p:txBody>
      </p:sp>
      <p:sp>
        <p:nvSpPr>
          <p:cNvPr id="4" name="Slide Number Placeholder 3"/>
          <p:cNvSpPr>
            <a:spLocks noGrp="1"/>
          </p:cNvSpPr>
          <p:nvPr>
            <p:ph type="sldNum" sz="quarter" idx="5"/>
          </p:nvPr>
        </p:nvSpPr>
        <p:spPr/>
        <p:txBody>
          <a:bodyPr/>
          <a:lstStyle/>
          <a:p>
            <a:fld id="{2EAF3D7C-E79C-464D-870B-78CB3C2428AA}" type="slidenum">
              <a:rPr lang="en-US" smtClean="0"/>
              <a:t>70</a:t>
            </a:fld>
            <a:endParaRPr lang="en-US"/>
          </a:p>
        </p:txBody>
      </p:sp>
    </p:spTree>
    <p:extLst>
      <p:ext uri="{BB962C8B-B14F-4D97-AF65-F5344CB8AC3E}">
        <p14:creationId xmlns:p14="http://schemas.microsoft.com/office/powerpoint/2010/main" val="97652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554A-F550-3040-A7D3-762541A6B493}" type="slidenum">
              <a:rPr lang="en-US" smtClean="0"/>
              <a:t>7</a:t>
            </a:fld>
            <a:endParaRPr lang="en-US"/>
          </a:p>
        </p:txBody>
      </p:sp>
    </p:spTree>
    <p:extLst>
      <p:ext uri="{BB962C8B-B14F-4D97-AF65-F5344CB8AC3E}">
        <p14:creationId xmlns:p14="http://schemas.microsoft.com/office/powerpoint/2010/main" val="419239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3554A-F550-3040-A7D3-762541A6B493}" type="slidenum">
              <a:rPr lang="en-US" smtClean="0"/>
              <a:t>14</a:t>
            </a:fld>
            <a:endParaRPr lang="en-US"/>
          </a:p>
        </p:txBody>
      </p:sp>
    </p:spTree>
    <p:extLst>
      <p:ext uri="{BB962C8B-B14F-4D97-AF65-F5344CB8AC3E}">
        <p14:creationId xmlns:p14="http://schemas.microsoft.com/office/powerpoint/2010/main" val="2320050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numbers are for the general population.</a:t>
            </a:r>
          </a:p>
          <a:p>
            <a:r>
              <a:rPr lang="en-US" dirty="0"/>
              <a:t>Oropharyngeal cancers actually represent the largest group, NOT cervical cancer as many people might think. </a:t>
            </a:r>
          </a:p>
          <a:p>
            <a:r>
              <a:rPr lang="en-US" dirty="0"/>
              <a:t>These numbers vary widely by state. Not surprisingly, Kentucky ranked highest in US in rate of HPV-associated cancers among men and women combined</a:t>
            </a:r>
          </a:p>
        </p:txBody>
      </p:sp>
      <p:sp>
        <p:nvSpPr>
          <p:cNvPr id="4" name="Slide Number Placeholder 3"/>
          <p:cNvSpPr>
            <a:spLocks noGrp="1"/>
          </p:cNvSpPr>
          <p:nvPr>
            <p:ph type="sldNum" sz="quarter" idx="5"/>
          </p:nvPr>
        </p:nvSpPr>
        <p:spPr/>
        <p:txBody>
          <a:bodyPr/>
          <a:lstStyle/>
          <a:p>
            <a:fld id="{11B3554A-F550-3040-A7D3-762541A6B493}" type="slidenum">
              <a:rPr lang="en-US" smtClean="0"/>
              <a:t>15</a:t>
            </a:fld>
            <a:endParaRPr lang="en-US"/>
          </a:p>
        </p:txBody>
      </p:sp>
    </p:spTree>
    <p:extLst>
      <p:ext uri="{BB962C8B-B14F-4D97-AF65-F5344CB8AC3E}">
        <p14:creationId xmlns:p14="http://schemas.microsoft.com/office/powerpoint/2010/main" val="160169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numbers are for the general population.</a:t>
            </a:r>
          </a:p>
          <a:p>
            <a:r>
              <a:rPr lang="en-US" dirty="0"/>
              <a:t>Oropharyngeal cancers actually represent the largest group, NOT cervical cancer as many people might think. </a:t>
            </a:r>
          </a:p>
          <a:p>
            <a:r>
              <a:rPr lang="en-US" dirty="0"/>
              <a:t>These numbers vary widely by state. Not surprisingly, Kentucky ranked highest in US in rate of HPV-associated cancers among men and women combined</a:t>
            </a:r>
          </a:p>
        </p:txBody>
      </p:sp>
      <p:sp>
        <p:nvSpPr>
          <p:cNvPr id="4" name="Slide Number Placeholder 3"/>
          <p:cNvSpPr>
            <a:spLocks noGrp="1"/>
          </p:cNvSpPr>
          <p:nvPr>
            <p:ph type="sldNum" sz="quarter" idx="5"/>
          </p:nvPr>
        </p:nvSpPr>
        <p:spPr/>
        <p:txBody>
          <a:bodyPr/>
          <a:lstStyle/>
          <a:p>
            <a:fld id="{11B3554A-F550-3040-A7D3-762541A6B493}" type="slidenum">
              <a:rPr lang="en-US" smtClean="0"/>
              <a:t>18</a:t>
            </a:fld>
            <a:endParaRPr lang="en-US"/>
          </a:p>
        </p:txBody>
      </p:sp>
    </p:spTree>
    <p:extLst>
      <p:ext uri="{BB962C8B-B14F-4D97-AF65-F5344CB8AC3E}">
        <p14:creationId xmlns:p14="http://schemas.microsoft.com/office/powerpoint/2010/main" val="148561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3554A-F550-3040-A7D3-762541A6B493}" type="slidenum">
              <a:rPr lang="en-US" smtClean="0"/>
              <a:t>20</a:t>
            </a:fld>
            <a:endParaRPr lang="en-US"/>
          </a:p>
        </p:txBody>
      </p:sp>
    </p:spTree>
    <p:extLst>
      <p:ext uri="{BB962C8B-B14F-4D97-AF65-F5344CB8AC3E}">
        <p14:creationId xmlns:p14="http://schemas.microsoft.com/office/powerpoint/2010/main" val="1856016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25522"/>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681684"/>
            <a:ext cx="7772398" cy="1066800"/>
          </a:xfrm>
        </p:spPr>
        <p:txBody>
          <a:bodyPr anchor="t">
            <a:normAutofit/>
          </a:bodyPr>
          <a:lstStyle>
            <a:lvl1pPr marL="0" indent="0" algn="l">
              <a:buNone/>
              <a:defRPr sz="28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0B1596F5-5824-5B45-836C-424ED03603B3}"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8" y="85728"/>
            <a:ext cx="3492817" cy="1187196"/>
          </a:xfrm>
          <a:prstGeom prst="rect">
            <a:avLst/>
          </a:prstGeom>
        </p:spPr>
      </p:pic>
      <p:sp>
        <p:nvSpPr>
          <p:cNvPr id="11" name="Date Placeholder 3"/>
          <p:cNvSpPr>
            <a:spLocks noGrp="1"/>
          </p:cNvSpPr>
          <p:nvPr>
            <p:ph type="dt" sz="half" idx="10"/>
          </p:nvPr>
        </p:nvSpPr>
        <p:spPr>
          <a:xfrm>
            <a:off x="7719756" y="6352706"/>
            <a:ext cx="738443" cy="365760"/>
          </a:xfrm>
          <a:prstGeom prst="rect">
            <a:avLst/>
          </a:prstGeom>
        </p:spPr>
        <p:txBody>
          <a:bodyPr anchor="ctr"/>
          <a:lstStyle>
            <a:lvl1pPr>
              <a:defRPr sz="1200" b="0" i="0">
                <a:solidFill>
                  <a:srgbClr val="88A7DF"/>
                </a:solidFill>
                <a:latin typeface="ITC Avant Garde Std Bk Cn"/>
                <a:cs typeface="ITC Avant Garde Std Bk Cn"/>
              </a:defRPr>
            </a:lvl1pPr>
          </a:lstStyle>
          <a:p>
            <a:fld id="{520E965D-CD10-4E46-B705-8F1C7CF61B6D}" type="datetime1">
              <a:rPr lang="en-US" smtClean="0"/>
              <a:t>1/12/2024</a:t>
            </a:fld>
            <a:endParaRPr lang="en-US"/>
          </a:p>
        </p:txBody>
      </p:sp>
      <p:sp>
        <p:nvSpPr>
          <p:cNvPr id="12" name="Footer Placeholder 4"/>
          <p:cNvSpPr>
            <a:spLocks noGrp="1"/>
          </p:cNvSpPr>
          <p:nvPr>
            <p:ph type="ftr" sz="quarter" idx="11"/>
          </p:nvPr>
        </p:nvSpPr>
        <p:spPr>
          <a:xfrm>
            <a:off x="3352459" y="6352706"/>
            <a:ext cx="4367298" cy="365760"/>
          </a:xfrm>
          <a:prstGeom prst="rect">
            <a:avLst/>
          </a:prstGeom>
        </p:spPr>
        <p:txBody>
          <a:bodyPr anchor="ctr"/>
          <a:lstStyle>
            <a:lvl1pPr>
              <a:defRPr sz="1200" b="0" i="0">
                <a:solidFill>
                  <a:schemeClr val="tx2">
                    <a:lumMod val="40000"/>
                    <a:lumOff val="60000"/>
                  </a:schemeClr>
                </a:solidFill>
                <a:latin typeface="ITC Avant Garde Std Bk Cn"/>
                <a:cs typeface="ITC Avant Garde Std Bk Cn"/>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8039" y="1046679"/>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468039" y="1935958"/>
            <a:ext cx="7886372" cy="2986087"/>
          </a:xfrm>
          <a:prstGeom prst="rect">
            <a:avLst/>
          </a:prstGeom>
        </p:spPr>
        <p:txBody>
          <a:bodyPr/>
          <a:lstStyle>
            <a:lvl1pPr marL="260677" indent="0">
              <a:spcBef>
                <a:spcPts val="0"/>
              </a:spcBef>
              <a:spcAft>
                <a:spcPts val="900"/>
              </a:spcAft>
              <a:buClr>
                <a:schemeClr val="accent6"/>
              </a:buClr>
              <a:buFontTx/>
              <a:buNone/>
              <a:defRPr sz="1800">
                <a:solidFill>
                  <a:schemeClr val="tx1"/>
                </a:solidFill>
                <a:latin typeface="+mn-lt"/>
              </a:defRPr>
            </a:lvl1pPr>
            <a:lvl2pPr marL="253818" indent="0">
              <a:spcBef>
                <a:spcPts val="0"/>
              </a:spcBef>
              <a:spcAft>
                <a:spcPts val="450"/>
              </a:spcAft>
              <a:buFontTx/>
              <a:buNone/>
              <a:defRPr sz="1650">
                <a:latin typeface="+mn-lt"/>
              </a:defRPr>
            </a:lvl2pPr>
            <a:lvl3pPr marL="507636" indent="0">
              <a:spcBef>
                <a:spcPts val="0"/>
              </a:spcBef>
              <a:spcAft>
                <a:spcPts val="450"/>
              </a:spcAft>
              <a:buFontTx/>
              <a:buNone/>
              <a:defRPr sz="1650">
                <a:latin typeface="+mn-lt"/>
              </a:defRPr>
            </a:lvl3pPr>
            <a:lvl4pPr marL="850633" indent="0">
              <a:spcBef>
                <a:spcPts val="0"/>
              </a:spcBef>
              <a:spcAft>
                <a:spcPts val="450"/>
              </a:spcAft>
              <a:buClr>
                <a:schemeClr val="accent6"/>
              </a:buClr>
              <a:buFontTx/>
              <a:buNone/>
              <a:defRPr sz="1650">
                <a:latin typeface="+mn-lt"/>
              </a:defRPr>
            </a:lvl4pPr>
            <a:lvl5pPr marL="1111310" indent="0">
              <a:spcBef>
                <a:spcPts val="0"/>
              </a:spcBef>
              <a:spcAft>
                <a:spcPts val="450"/>
              </a:spcAft>
              <a:buClr>
                <a:schemeClr val="accent6"/>
              </a:buClr>
              <a:buSzPct val="100000"/>
              <a:buFontTx/>
              <a:buNone/>
              <a:defRPr sz="165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467594" y="6356355"/>
            <a:ext cx="205793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E77664-E13D-DB4F-A268-DCF472EB11D4}" type="datetime1">
              <a:rPr lang="en-US" smtClean="0"/>
              <a:t>1/12/2024</a:t>
            </a:fld>
            <a:endParaRPr lang="en-US" dirty="0"/>
          </a:p>
        </p:txBody>
      </p:sp>
      <p:pic>
        <p:nvPicPr>
          <p:cNvPr id="2" name="Picture 1" descr="A black background with blue and red text&#10;&#10;Description automatically generated with low confidence">
            <a:extLst>
              <a:ext uri="{FF2B5EF4-FFF2-40B4-BE49-F238E27FC236}">
                <a16:creationId xmlns:a16="http://schemas.microsoft.com/office/drawing/2014/main" id="{18A2A065-6F20-DEE9-91EE-1736EB80A9DD}"/>
              </a:ext>
            </a:extLst>
          </p:cNvPr>
          <p:cNvPicPr>
            <a:picLocks noChangeAspect="1"/>
          </p:cNvPicPr>
          <p:nvPr userDrawn="1"/>
        </p:nvPicPr>
        <p:blipFill>
          <a:blip r:embed="rId2"/>
          <a:stretch>
            <a:fillRect/>
          </a:stretch>
        </p:blipFill>
        <p:spPr>
          <a:xfrm>
            <a:off x="7025241" y="61373"/>
            <a:ext cx="2055187" cy="536422"/>
          </a:xfrm>
          <a:prstGeom prst="rect">
            <a:avLst/>
          </a:prstGeom>
        </p:spPr>
      </p:pic>
    </p:spTree>
    <p:extLst>
      <p:ext uri="{BB962C8B-B14F-4D97-AF65-F5344CB8AC3E}">
        <p14:creationId xmlns:p14="http://schemas.microsoft.com/office/powerpoint/2010/main" val="144707991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3930CB41-0EFD-974A-9F31-20C98A81442D}" type="datetime1">
              <a:rPr lang="en-US" smtClean="0"/>
              <a:t>1/12/2024</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17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1553633"/>
            <a:ext cx="6135687"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3DF7E21C-41CC-7E48-8C89-746BB766D9CD}" type="datetime1">
              <a:rPr lang="en-US" smtClean="0"/>
              <a:t>1/12/2024</a:t>
            </a:fld>
            <a:endParaRPr lang="en-US"/>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599" y="1536192"/>
            <a:ext cx="40385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8B6C354D-1DB4-C944-BBA8-91A567E35E97}" type="datetime1">
              <a:rPr lang="en-US" smtClean="0"/>
              <a:t>1/12/2024</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3"/>
            <a:ext cx="3890108"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17"/>
            <a:ext cx="3890108"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7" y="1644603"/>
            <a:ext cx="40385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7" y="2408717"/>
            <a:ext cx="40385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B1596F5-5824-5B45-836C-424ED03603B3}" type="slidenum">
              <a:rPr lang="en-US" smtClean="0"/>
              <a:t>‹#›</a:t>
            </a:fld>
            <a:endParaRPr lang="en-US"/>
          </a:p>
        </p:txBody>
      </p:sp>
      <p:sp>
        <p:nvSpPr>
          <p:cNvPr id="11"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FB511D27-9EA4-E54E-8125-48D802DB0FE2}" type="datetime1">
              <a:rPr lang="en-US" smtClean="0"/>
              <a:t>1/12/2024</a:t>
            </a:fld>
            <a:endParaRPr lang="en-US"/>
          </a:p>
        </p:txBody>
      </p:sp>
      <p:sp>
        <p:nvSpPr>
          <p:cNvPr id="12" name="Footer Placeholder 4"/>
          <p:cNvSpPr>
            <a:spLocks noGrp="1"/>
          </p:cNvSpPr>
          <p:nvPr>
            <p:ph type="ftr" sz="quarter" idx="14"/>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B1596F5-5824-5B45-836C-424ED03603B3}" type="slidenum">
              <a:rPr lang="en-US" smtClean="0"/>
              <a:t>‹#›</a:t>
            </a:fld>
            <a:endParaRPr lang="en-US"/>
          </a:p>
        </p:txBody>
      </p:sp>
      <p:sp>
        <p:nvSpPr>
          <p:cNvPr id="7"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4CA1D6D3-9535-5041-ACD1-35993B038809}" type="datetime1">
              <a:rPr lang="en-US" smtClean="0"/>
              <a:t>1/12/2024</a:t>
            </a:fld>
            <a:endParaRPr lang="en-US"/>
          </a:p>
        </p:txBody>
      </p:sp>
      <p:sp>
        <p:nvSpPr>
          <p:cNvPr id="8"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596F5-5824-5B45-836C-424ED03603B3}" type="slidenum">
              <a:rPr lang="en-US" smtClean="0"/>
              <a:t>‹#›</a:t>
            </a:fld>
            <a:endParaRPr lang="en-US"/>
          </a:p>
        </p:txBody>
      </p:sp>
      <p:sp>
        <p:nvSpPr>
          <p:cNvPr id="6"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1E3C5E74-E3D6-3A47-9FBF-6C0461627FEA}" type="datetime1">
              <a:rPr lang="en-US" smtClean="0"/>
              <a:t>1/12/2024</a:t>
            </a:fld>
            <a:endParaRPr lang="en-US"/>
          </a:p>
        </p:txBody>
      </p:sp>
      <p:sp>
        <p:nvSpPr>
          <p:cNvPr id="7"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Content Placeholder 8"/>
          <p:cNvSpPr>
            <a:spLocks noGrp="1"/>
          </p:cNvSpPr>
          <p:nvPr>
            <p:ph sz="quarter" idx="13"/>
          </p:nvPr>
        </p:nvSpPr>
        <p:spPr>
          <a:xfrm>
            <a:off x="304799" y="381000"/>
            <a:ext cx="8516815"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D1BD2819-6813-6448-B81D-49FFCC05E85E}" type="datetime1">
              <a:rPr lang="en-US" smtClean="0"/>
              <a:t>1/12/2024</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28"/>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4"/>
            <a:ext cx="9144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0"/>
            <a:ext cx="8588248"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0B1596F5-5824-5B45-836C-424ED03603B3}" type="slidenum">
              <a:rPr lang="en-US" smtClean="0"/>
              <a:t>‹#›</a:t>
            </a:fld>
            <a:endParaRPr lang="en-US"/>
          </a:p>
        </p:txBody>
      </p:sp>
      <p:sp>
        <p:nvSpPr>
          <p:cNvPr id="10" name="Date Placeholder 3"/>
          <p:cNvSpPr>
            <a:spLocks noGrp="1"/>
          </p:cNvSpPr>
          <p:nvPr>
            <p:ph type="dt" sz="half" idx="12"/>
          </p:nvPr>
        </p:nvSpPr>
        <p:spPr>
          <a:xfrm>
            <a:off x="7719756" y="6352706"/>
            <a:ext cx="738443" cy="365760"/>
          </a:xfrm>
          <a:prstGeom prst="rect">
            <a:avLst/>
          </a:prstGeom>
        </p:spPr>
        <p:txBody>
          <a:bodyPr anchor="ctr"/>
          <a:lstStyle>
            <a:lvl1pPr>
              <a:defRPr sz="1200">
                <a:solidFill>
                  <a:srgbClr val="88A7DF"/>
                </a:solidFill>
              </a:defRPr>
            </a:lvl1pPr>
          </a:lstStyle>
          <a:p>
            <a:fld id="{7C67BBF3-F730-F945-A16D-A7E5223B9AA5}" type="datetime1">
              <a:rPr lang="en-US" smtClean="0"/>
              <a:t>1/12/2024</a:t>
            </a:fld>
            <a:endParaRPr lang="en-US"/>
          </a:p>
        </p:txBody>
      </p:sp>
      <p:sp>
        <p:nvSpPr>
          <p:cNvPr id="11"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2">
            <a:extLst>
              <a:ext uri="{28A0092B-C50C-407E-A947-70E740481C1C}">
                <a14:useLocalDpi xmlns:a14="http://schemas.microsoft.com/office/drawing/2010/main" val="0"/>
              </a:ext>
            </a:extLst>
          </a:blip>
          <a:srcRect l="23546" t="12621" r="12025"/>
          <a:stretch/>
        </p:blipFill>
        <p:spPr>
          <a:xfrm>
            <a:off x="0" y="0"/>
            <a:ext cx="9144000" cy="6187030"/>
          </a:xfrm>
          <a:prstGeom prst="rect">
            <a:avLst/>
          </a:prstGeom>
        </p:spPr>
      </p:pic>
      <p:sp>
        <p:nvSpPr>
          <p:cNvPr id="7" name="Rectangle 6"/>
          <p:cNvSpPr/>
          <p:nvPr/>
        </p:nvSpPr>
        <p:spPr>
          <a:xfrm>
            <a:off x="1"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274638"/>
            <a:ext cx="8315569"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8315569"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3"/>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0B1596F5-5824-5B45-836C-424ED03603B3}" type="slidenum">
              <a:rPr lang="en-US" smtClean="0"/>
              <a:t>‹#›</a:t>
            </a:fld>
            <a:endParaRPr lang="en-US"/>
          </a:p>
        </p:txBody>
      </p:sp>
      <p:sp>
        <p:nvSpPr>
          <p:cNvPr id="15"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C437828D-0DAF-1C43-9FB2-49C7A431DADE}" type="datetime1">
              <a:rPr lang="en-US" smtClean="0"/>
              <a:t>1/12/2024</a:t>
            </a:fld>
            <a:endParaRPr lang="en-US"/>
          </a:p>
        </p:txBody>
      </p:sp>
      <p:sp>
        <p:nvSpPr>
          <p:cNvPr id="16"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webextension" Target="../webextensions/webextension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cdc.gov/cancer/dataviz"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anchorstudy.org/anal-cancer-risk-among-hiv-positive-men-and-wom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webextension" Target="../webextensions/webextension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7.sv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1/relationships/webextension" Target="../webextensions/webextension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www.sheffield.ac.uk/FRAX/tool.aspx?country=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sheffield.ac.uk/FRAX/tool.aspx?country=9"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11/relationships/webextension" Target="../webextensions/webextension5.xm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hyperlink" Target="https://aidsetc.org/"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 Id="rId5" Type="http://schemas.openxmlformats.org/officeDocument/2006/relationships/hyperlink" Target="http://www.hiv.uw.edu/" TargetMode="External"/><Relationship Id="rId4" Type="http://schemas.openxmlformats.org/officeDocument/2006/relationships/hyperlink" Target="https://nccc/ucsf.edu"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Primary Care in </a:t>
            </a:r>
            <a:br>
              <a:rPr lang="en-US" dirty="0"/>
            </a:br>
            <a:r>
              <a:rPr lang="en-US" dirty="0"/>
              <a:t>People with HIV (PWH)</a:t>
            </a:r>
          </a:p>
        </p:txBody>
      </p:sp>
      <p:sp>
        <p:nvSpPr>
          <p:cNvPr id="3" name="Subtitle 2"/>
          <p:cNvSpPr>
            <a:spLocks noGrp="1"/>
          </p:cNvSpPr>
          <p:nvPr>
            <p:ph type="subTitle" idx="1"/>
          </p:nvPr>
        </p:nvSpPr>
        <p:spPr/>
        <p:txBody>
          <a:bodyPr>
            <a:normAutofit fontScale="77500" lnSpcReduction="20000"/>
          </a:bodyPr>
          <a:lstStyle/>
          <a:p>
            <a:r>
              <a:rPr lang="en-US" dirty="0"/>
              <a:t>Meagan </a:t>
            </a:r>
            <a:r>
              <a:rPr lang="en-US" dirty="0" err="1"/>
              <a:t>Schaeffner</a:t>
            </a:r>
            <a:r>
              <a:rPr lang="en-US" dirty="0"/>
              <a:t>, MD</a:t>
            </a:r>
          </a:p>
          <a:p>
            <a:r>
              <a:rPr lang="en-US" dirty="0"/>
              <a:t>Assistant Professor of Medicine</a:t>
            </a:r>
          </a:p>
          <a:p>
            <a:r>
              <a:rPr lang="en-US" dirty="0"/>
              <a:t>University of Kentucky</a:t>
            </a:r>
          </a:p>
        </p:txBody>
      </p:sp>
      <p:sp>
        <p:nvSpPr>
          <p:cNvPr id="5" name="Slide Number Placeholder 4">
            <a:extLst>
              <a:ext uri="{FF2B5EF4-FFF2-40B4-BE49-F238E27FC236}">
                <a16:creationId xmlns:a16="http://schemas.microsoft.com/office/drawing/2014/main" id="{CF23BE39-81C9-15C0-6809-241561FECFAB}"/>
              </a:ext>
            </a:extLst>
          </p:cNvPr>
          <p:cNvSpPr>
            <a:spLocks noGrp="1"/>
          </p:cNvSpPr>
          <p:nvPr>
            <p:ph type="sldNum" sz="quarter" idx="12"/>
          </p:nvPr>
        </p:nvSpPr>
        <p:spPr/>
        <p:txBody>
          <a:bodyPr/>
          <a:lstStyle/>
          <a:p>
            <a:fld id="{0B1596F5-5824-5B45-836C-424ED03603B3}" type="slidenum">
              <a:rPr lang="en-US" smtClean="0">
                <a:latin typeface="+mj-lt"/>
              </a:rPr>
              <a:t>1</a:t>
            </a:fld>
            <a:endParaRPr lang="en-US" dirty="0">
              <a:latin typeface="+mj-lt"/>
            </a:endParaRPr>
          </a:p>
        </p:txBody>
      </p:sp>
    </p:spTree>
    <p:extLst>
      <p:ext uri="{BB962C8B-B14F-4D97-AF65-F5344CB8AC3E}">
        <p14:creationId xmlns:p14="http://schemas.microsoft.com/office/powerpoint/2010/main" val="3526702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2BE5-312E-5D75-59A1-B383D8B39B15}"/>
              </a:ext>
            </a:extLst>
          </p:cNvPr>
          <p:cNvSpPr>
            <a:spLocks noGrp="1"/>
          </p:cNvSpPr>
          <p:nvPr>
            <p:ph type="title"/>
          </p:nvPr>
        </p:nvSpPr>
        <p:spPr/>
        <p:txBody>
          <a:bodyPr/>
          <a:lstStyle/>
          <a:p>
            <a:r>
              <a:rPr lang="en-US" dirty="0"/>
              <a:t>Poll Question</a:t>
            </a:r>
          </a:p>
        </p:txBody>
      </p:sp>
      <p:sp>
        <p:nvSpPr>
          <p:cNvPr id="7" name="Content Placeholder 6">
            <a:extLst>
              <a:ext uri="{FF2B5EF4-FFF2-40B4-BE49-F238E27FC236}">
                <a16:creationId xmlns:a16="http://schemas.microsoft.com/office/drawing/2014/main" id="{72214311-8BDC-1ED1-D934-F98C7B14AF74}"/>
              </a:ext>
            </a:extLst>
          </p:cNvPr>
          <p:cNvSpPr>
            <a:spLocks noGrp="1"/>
          </p:cNvSpPr>
          <p:nvPr>
            <p:ph idx="1"/>
          </p:nvPr>
        </p:nvSpPr>
        <p:spPr/>
        <p:txBody>
          <a:bodyPr/>
          <a:lstStyle/>
          <a:p>
            <a:r>
              <a:rPr lang="en-US" dirty="0"/>
              <a:t>63 </a:t>
            </a:r>
            <a:r>
              <a:rPr lang="en-US" dirty="0" err="1"/>
              <a:t>yo</a:t>
            </a:r>
            <a:r>
              <a:rPr lang="en-US" dirty="0"/>
              <a:t> man with PMH HIV, GERD, OA and DM2 comes to your office reporting increased thirst, frequent urination and fatigue. He’s been using his partner’s glucometer and has seen readings in the 200s-300s for the last week. His diabetes was previously very well controlled (last a1c 3 months ago was 6.9%). </a:t>
            </a:r>
          </a:p>
          <a:p>
            <a:r>
              <a:rPr lang="en-US" dirty="0"/>
              <a:t>Medications: </a:t>
            </a:r>
          </a:p>
          <a:p>
            <a:pPr lvl="1"/>
            <a:r>
              <a:rPr lang="en-US" dirty="0"/>
              <a:t>HIV: EVG/COBI/FTC/TAF</a:t>
            </a:r>
          </a:p>
          <a:p>
            <a:pPr lvl="1"/>
            <a:r>
              <a:rPr lang="en-US" dirty="0"/>
              <a:t>GERD: famotidine</a:t>
            </a:r>
          </a:p>
          <a:p>
            <a:pPr lvl="1"/>
            <a:r>
              <a:rPr lang="en-US" dirty="0"/>
              <a:t>OA: PRN IBU</a:t>
            </a:r>
          </a:p>
          <a:p>
            <a:pPr lvl="1"/>
            <a:r>
              <a:rPr lang="en-US" dirty="0"/>
              <a:t>DM2: metformin</a:t>
            </a:r>
          </a:p>
        </p:txBody>
      </p:sp>
      <p:pic>
        <p:nvPicPr>
          <p:cNvPr id="3" name="Picture 2" descr="A close-up of a logo&#10;&#10;Description automatically generated">
            <a:extLst>
              <a:ext uri="{FF2B5EF4-FFF2-40B4-BE49-F238E27FC236}">
                <a16:creationId xmlns:a16="http://schemas.microsoft.com/office/drawing/2014/main" id="{A4604E62-0D20-95BD-3EF6-013647A0AE70}"/>
              </a:ext>
            </a:extLst>
          </p:cNvPr>
          <p:cNvPicPr>
            <a:picLocks noChangeAspect="1"/>
          </p:cNvPicPr>
          <p:nvPr/>
        </p:nvPicPr>
        <p:blipFill>
          <a:blip r:embed="rId2"/>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A557E8A5-83DF-030F-B4C1-04932E4075BA}"/>
              </a:ext>
            </a:extLst>
          </p:cNvPr>
          <p:cNvSpPr>
            <a:spLocks noGrp="1"/>
          </p:cNvSpPr>
          <p:nvPr>
            <p:ph type="sldNum" sz="quarter" idx="12"/>
          </p:nvPr>
        </p:nvSpPr>
        <p:spPr/>
        <p:txBody>
          <a:bodyPr/>
          <a:lstStyle/>
          <a:p>
            <a:fld id="{0B1596F5-5824-5B45-836C-424ED03603B3}" type="slidenum">
              <a:rPr lang="en-US" smtClean="0"/>
              <a:t>10</a:t>
            </a:fld>
            <a:endParaRPr lang="en-US"/>
          </a:p>
        </p:txBody>
      </p:sp>
    </p:spTree>
    <p:extLst>
      <p:ext uri="{BB962C8B-B14F-4D97-AF65-F5344CB8AC3E}">
        <p14:creationId xmlns:p14="http://schemas.microsoft.com/office/powerpoint/2010/main" val="51258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EB3F-9E43-98A3-3287-E4CFC1655350}"/>
              </a:ext>
            </a:extLst>
          </p:cNvPr>
          <p:cNvSpPr>
            <a:spLocks noGrp="1"/>
          </p:cNvSpPr>
          <p:nvPr>
            <p:ph type="title"/>
          </p:nvPr>
        </p:nvSpPr>
        <p:spPr/>
        <p:txBody>
          <a:bodyPr/>
          <a:lstStyle/>
          <a:p>
            <a:r>
              <a:rPr lang="en-US" dirty="0"/>
              <a:t>What do you think happened?</a:t>
            </a:r>
          </a:p>
        </p:txBody>
      </p:sp>
      <p:sp>
        <p:nvSpPr>
          <p:cNvPr id="4" name="Content Placeholder 3">
            <a:extLst>
              <a:ext uri="{FF2B5EF4-FFF2-40B4-BE49-F238E27FC236}">
                <a16:creationId xmlns:a16="http://schemas.microsoft.com/office/drawing/2014/main" id="{17760703-4DB6-7B09-7B6F-6E856F0EE3F1}"/>
              </a:ext>
            </a:extLst>
          </p:cNvPr>
          <p:cNvSpPr>
            <a:spLocks noGrp="1"/>
          </p:cNvSpPr>
          <p:nvPr>
            <p:ph sz="half" idx="1"/>
          </p:nvPr>
        </p:nvSpPr>
        <p:spPr/>
        <p:txBody>
          <a:bodyPr>
            <a:normAutofit fontScale="85000" lnSpcReduction="10000"/>
          </a:bodyPr>
          <a:lstStyle/>
          <a:p>
            <a:r>
              <a:rPr lang="en-US" dirty="0"/>
              <a:t>A) He stopped taking his metformin without telling you</a:t>
            </a:r>
          </a:p>
          <a:p>
            <a:r>
              <a:rPr lang="en-US" dirty="0"/>
              <a:t>B) He started drinking a few bottles of soda a day because of stress</a:t>
            </a:r>
          </a:p>
          <a:p>
            <a:r>
              <a:rPr lang="en-US" dirty="0"/>
              <a:t>C) He had progression of his diabetes with worsening insulin resistance</a:t>
            </a:r>
          </a:p>
          <a:p>
            <a:r>
              <a:rPr lang="en-US" b="1" dirty="0"/>
              <a:t>D) DDI with his ART</a:t>
            </a:r>
          </a:p>
          <a:p>
            <a:endParaRPr lang="en-US" dirty="0"/>
          </a:p>
        </p:txBody>
      </p:sp>
      <p:sp>
        <p:nvSpPr>
          <p:cNvPr id="5" name="Content Placeholder 4">
            <a:extLst>
              <a:ext uri="{FF2B5EF4-FFF2-40B4-BE49-F238E27FC236}">
                <a16:creationId xmlns:a16="http://schemas.microsoft.com/office/drawing/2014/main" id="{E137B44C-CE96-61F9-2554-5786E4DC0E24}"/>
              </a:ext>
            </a:extLst>
          </p:cNvPr>
          <p:cNvSpPr>
            <a:spLocks noGrp="1"/>
          </p:cNvSpPr>
          <p:nvPr>
            <p:ph sz="half" idx="2"/>
          </p:nvPr>
        </p:nvSpPr>
        <p:spPr/>
        <p:txBody>
          <a:bodyPr>
            <a:normAutofit fontScale="85000" lnSpcReduction="10000"/>
          </a:bodyPr>
          <a:lstStyle/>
          <a:p>
            <a:r>
              <a:rPr lang="en-US" dirty="0"/>
              <a:t>About two weeks ago, he went to see orthopedic surgery for his osteoarthritis. The same day he received a steroid injection in his right knee</a:t>
            </a:r>
          </a:p>
          <a:p>
            <a:r>
              <a:rPr lang="en-US" dirty="0"/>
              <a:t>Unfortunately, he had to be put back on insulin for about 2-3 months until the effect of the steroid wore off</a:t>
            </a:r>
          </a:p>
        </p:txBody>
      </p:sp>
      <p:pic>
        <p:nvPicPr>
          <p:cNvPr id="3" name="Picture 2" descr="A close-up of a logo&#10;&#10;Description automatically generated">
            <a:extLst>
              <a:ext uri="{FF2B5EF4-FFF2-40B4-BE49-F238E27FC236}">
                <a16:creationId xmlns:a16="http://schemas.microsoft.com/office/drawing/2014/main" id="{557DC12E-922C-332E-D145-9AAAC32A9D42}"/>
              </a:ext>
            </a:extLst>
          </p:cNvPr>
          <p:cNvPicPr>
            <a:picLocks noChangeAspect="1"/>
          </p:cNvPicPr>
          <p:nvPr/>
        </p:nvPicPr>
        <p:blipFill>
          <a:blip r:embed="rId2"/>
          <a:stretch>
            <a:fillRect/>
          </a:stretch>
        </p:blipFill>
        <p:spPr>
          <a:xfrm>
            <a:off x="6419023" y="0"/>
            <a:ext cx="2724977" cy="640205"/>
          </a:xfrm>
          <a:prstGeom prst="rect">
            <a:avLst/>
          </a:prstGeom>
        </p:spPr>
      </p:pic>
      <p:sp>
        <p:nvSpPr>
          <p:cNvPr id="6" name="Slide Number Placeholder 5">
            <a:extLst>
              <a:ext uri="{FF2B5EF4-FFF2-40B4-BE49-F238E27FC236}">
                <a16:creationId xmlns:a16="http://schemas.microsoft.com/office/drawing/2014/main" id="{6AF74463-B9D5-6C3E-39FF-79E16307EBD8}"/>
              </a:ext>
            </a:extLst>
          </p:cNvPr>
          <p:cNvSpPr>
            <a:spLocks noGrp="1"/>
          </p:cNvSpPr>
          <p:nvPr>
            <p:ph type="sldNum" sz="quarter" idx="12"/>
          </p:nvPr>
        </p:nvSpPr>
        <p:spPr/>
        <p:txBody>
          <a:bodyPr/>
          <a:lstStyle/>
          <a:p>
            <a:fld id="{0B1596F5-5824-5B45-836C-424ED03603B3}" type="slidenum">
              <a:rPr lang="en-US" smtClean="0"/>
              <a:t>11</a:t>
            </a:fld>
            <a:endParaRPr lang="en-US"/>
          </a:p>
        </p:txBody>
      </p:sp>
    </p:spTree>
    <p:extLst>
      <p:ext uri="{BB962C8B-B14F-4D97-AF65-F5344CB8AC3E}">
        <p14:creationId xmlns:p14="http://schemas.microsoft.com/office/powerpoint/2010/main" val="191763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494E-981C-7391-49D7-ACFBCD035A5D}"/>
              </a:ext>
            </a:extLst>
          </p:cNvPr>
          <p:cNvSpPr>
            <a:spLocks noGrp="1"/>
          </p:cNvSpPr>
          <p:nvPr>
            <p:ph type="title"/>
          </p:nvPr>
        </p:nvSpPr>
        <p:spPr/>
        <p:txBody>
          <a:bodyPr/>
          <a:lstStyle/>
          <a:p>
            <a:r>
              <a:rPr lang="en-US" dirty="0"/>
              <a:t>Poll Question</a:t>
            </a:r>
          </a:p>
        </p:txBody>
      </p:sp>
      <p:sp>
        <p:nvSpPr>
          <p:cNvPr id="5" name="Content Placeholder 4">
            <a:extLst>
              <a:ext uri="{FF2B5EF4-FFF2-40B4-BE49-F238E27FC236}">
                <a16:creationId xmlns:a16="http://schemas.microsoft.com/office/drawing/2014/main" id="{853D68F9-C216-CEFD-2343-398FF770476B}"/>
              </a:ext>
            </a:extLst>
          </p:cNvPr>
          <p:cNvSpPr>
            <a:spLocks noGrp="1"/>
          </p:cNvSpPr>
          <p:nvPr>
            <p:ph sz="half" idx="1"/>
          </p:nvPr>
        </p:nvSpPr>
        <p:spPr/>
        <p:txBody>
          <a:bodyPr>
            <a:normAutofit fontScale="85000" lnSpcReduction="10000"/>
          </a:bodyPr>
          <a:lstStyle/>
          <a:p>
            <a:r>
              <a:rPr lang="en-US" dirty="0"/>
              <a:t>42 </a:t>
            </a:r>
            <a:r>
              <a:rPr lang="en-US" dirty="0" err="1"/>
              <a:t>yo</a:t>
            </a:r>
            <a:r>
              <a:rPr lang="en-US" dirty="0"/>
              <a:t> woman with PMH HIV, HTN presents to your office to establish primary care. She recently moved to the US from the DRC. In the process of moving she was diagnosed with HIV and was just started on ART last month. She works as a nurse.</a:t>
            </a:r>
          </a:p>
          <a:p>
            <a:pPr lvl="1"/>
            <a:endParaRPr lang="en-US" dirty="0"/>
          </a:p>
          <a:p>
            <a:pPr lvl="1"/>
            <a:endParaRPr lang="en-US" dirty="0"/>
          </a:p>
          <a:p>
            <a:pPr lvl="1"/>
            <a:endParaRPr lang="en-US" dirty="0"/>
          </a:p>
        </p:txBody>
      </p:sp>
      <p:sp>
        <p:nvSpPr>
          <p:cNvPr id="6" name="Content Placeholder 5">
            <a:extLst>
              <a:ext uri="{FF2B5EF4-FFF2-40B4-BE49-F238E27FC236}">
                <a16:creationId xmlns:a16="http://schemas.microsoft.com/office/drawing/2014/main" id="{8BC860A4-A074-7EC7-3AA7-8BB0F76C149F}"/>
              </a:ext>
            </a:extLst>
          </p:cNvPr>
          <p:cNvSpPr>
            <a:spLocks noGrp="1"/>
          </p:cNvSpPr>
          <p:nvPr>
            <p:ph sz="half" idx="2"/>
          </p:nvPr>
        </p:nvSpPr>
        <p:spPr/>
        <p:txBody>
          <a:bodyPr>
            <a:normAutofit fontScale="85000" lnSpcReduction="10000"/>
          </a:bodyPr>
          <a:lstStyle/>
          <a:p>
            <a:r>
              <a:rPr lang="en-US" dirty="0"/>
              <a:t>Initial lab work showed:</a:t>
            </a:r>
          </a:p>
          <a:p>
            <a:pPr lvl="1"/>
            <a:r>
              <a:rPr lang="en-US" dirty="0"/>
              <a:t>HIV VL 112,042</a:t>
            </a:r>
          </a:p>
          <a:p>
            <a:pPr lvl="1"/>
            <a:r>
              <a:rPr lang="en-US" dirty="0"/>
              <a:t>CD4 359</a:t>
            </a:r>
          </a:p>
          <a:p>
            <a:pPr lvl="1"/>
            <a:r>
              <a:rPr lang="en-US" dirty="0"/>
              <a:t>Hep A IgG +</a:t>
            </a:r>
          </a:p>
          <a:p>
            <a:pPr lvl="1"/>
            <a:r>
              <a:rPr lang="en-US" dirty="0"/>
              <a:t>Hep B Surface Ab +</a:t>
            </a:r>
          </a:p>
          <a:p>
            <a:pPr lvl="1"/>
            <a:r>
              <a:rPr lang="en-US" dirty="0"/>
              <a:t>Hep B Surface Ag -</a:t>
            </a:r>
          </a:p>
          <a:p>
            <a:pPr lvl="1"/>
            <a:r>
              <a:rPr lang="en-US" dirty="0"/>
              <a:t>Hep C Ab –</a:t>
            </a:r>
          </a:p>
          <a:p>
            <a:pPr lvl="1"/>
            <a:r>
              <a:rPr lang="en-US" dirty="0"/>
              <a:t>Measles Ab +</a:t>
            </a:r>
          </a:p>
          <a:p>
            <a:pPr lvl="1"/>
            <a:r>
              <a:rPr lang="en-US" dirty="0"/>
              <a:t>Mumps Ab -</a:t>
            </a:r>
          </a:p>
          <a:p>
            <a:pPr lvl="1"/>
            <a:r>
              <a:rPr lang="en-US" dirty="0"/>
              <a:t>Rubella Ab -</a:t>
            </a:r>
          </a:p>
          <a:p>
            <a:pPr lvl="1"/>
            <a:r>
              <a:rPr lang="en-US" dirty="0"/>
              <a:t>Varicella Ab +</a:t>
            </a:r>
          </a:p>
          <a:p>
            <a:pPr lvl="1"/>
            <a:endParaRPr lang="en-US" dirty="0"/>
          </a:p>
          <a:p>
            <a:pPr lvl="1"/>
            <a:endParaRPr lang="en-US" dirty="0"/>
          </a:p>
        </p:txBody>
      </p:sp>
      <p:pic>
        <p:nvPicPr>
          <p:cNvPr id="3" name="Picture 2" descr="A close-up of a logo&#10;&#10;Description automatically generated">
            <a:extLst>
              <a:ext uri="{FF2B5EF4-FFF2-40B4-BE49-F238E27FC236}">
                <a16:creationId xmlns:a16="http://schemas.microsoft.com/office/drawing/2014/main" id="{B24A6243-D744-AC36-0BAE-9E0851C8320E}"/>
              </a:ext>
            </a:extLst>
          </p:cNvPr>
          <p:cNvPicPr>
            <a:picLocks noChangeAspect="1"/>
          </p:cNvPicPr>
          <p:nvPr/>
        </p:nvPicPr>
        <p:blipFill>
          <a:blip r:embed="rId2"/>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DA850352-4DF9-D5D3-F193-068B45B44F89}"/>
              </a:ext>
            </a:extLst>
          </p:cNvPr>
          <p:cNvSpPr>
            <a:spLocks noGrp="1"/>
          </p:cNvSpPr>
          <p:nvPr>
            <p:ph type="sldNum" sz="quarter" idx="12"/>
          </p:nvPr>
        </p:nvSpPr>
        <p:spPr/>
        <p:txBody>
          <a:bodyPr/>
          <a:lstStyle/>
          <a:p>
            <a:fld id="{0B1596F5-5824-5B45-836C-424ED03603B3}" type="slidenum">
              <a:rPr lang="en-US" smtClean="0"/>
              <a:t>12</a:t>
            </a:fld>
            <a:endParaRPr lang="en-US"/>
          </a:p>
        </p:txBody>
      </p:sp>
    </p:spTree>
    <p:extLst>
      <p:ext uri="{BB962C8B-B14F-4D97-AF65-F5344CB8AC3E}">
        <p14:creationId xmlns:p14="http://schemas.microsoft.com/office/powerpoint/2010/main" val="35511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31DF3-73DB-D335-97D7-7B853494660F}"/>
              </a:ext>
            </a:extLst>
          </p:cNvPr>
          <p:cNvSpPr>
            <a:spLocks noGrp="1"/>
          </p:cNvSpPr>
          <p:nvPr>
            <p:ph type="title"/>
          </p:nvPr>
        </p:nvSpPr>
        <p:spPr/>
        <p:txBody>
          <a:bodyPr/>
          <a:lstStyle/>
          <a:p>
            <a:r>
              <a:rPr lang="en-US" dirty="0"/>
              <a:t>Which of the following vaccines should NOT be offered to the patient?</a:t>
            </a:r>
          </a:p>
        </p:txBody>
      </p:sp>
      <p:sp>
        <p:nvSpPr>
          <p:cNvPr id="3" name="Content Placeholder 2">
            <a:extLst>
              <a:ext uri="{FF2B5EF4-FFF2-40B4-BE49-F238E27FC236}">
                <a16:creationId xmlns:a16="http://schemas.microsoft.com/office/drawing/2014/main" id="{45C885A9-24AB-0E9B-F5D7-8F0649E3FB85}"/>
              </a:ext>
            </a:extLst>
          </p:cNvPr>
          <p:cNvSpPr>
            <a:spLocks noGrp="1"/>
          </p:cNvSpPr>
          <p:nvPr>
            <p:ph sz="half" idx="1"/>
          </p:nvPr>
        </p:nvSpPr>
        <p:spPr/>
        <p:txBody>
          <a:bodyPr>
            <a:normAutofit fontScale="92500"/>
          </a:bodyPr>
          <a:lstStyle/>
          <a:p>
            <a:r>
              <a:rPr lang="en-US" dirty="0"/>
              <a:t>A) PCV20 (pneumonia)</a:t>
            </a:r>
          </a:p>
          <a:p>
            <a:r>
              <a:rPr lang="en-US" dirty="0"/>
              <a:t>B) MMR (measles, mumps, rubella</a:t>
            </a:r>
          </a:p>
          <a:p>
            <a:r>
              <a:rPr lang="en-US" dirty="0"/>
              <a:t>C) </a:t>
            </a:r>
            <a:r>
              <a:rPr lang="en-US" dirty="0" err="1"/>
              <a:t>MenACWY</a:t>
            </a:r>
            <a:r>
              <a:rPr lang="en-US" dirty="0"/>
              <a:t> (meningitis)</a:t>
            </a:r>
          </a:p>
          <a:p>
            <a:r>
              <a:rPr lang="en-US" dirty="0"/>
              <a:t>D) RZV (recombinant shingles)</a:t>
            </a:r>
          </a:p>
          <a:p>
            <a:r>
              <a:rPr lang="en-US" dirty="0"/>
              <a:t>E) LAIV4 (intranasal flu vaccine)</a:t>
            </a:r>
          </a:p>
          <a:p>
            <a:endParaRPr lang="en-US"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Content Placeholder 6" title="Mentimeter - Interactive Presentations">
                <a:extLst>
                  <a:ext uri="{FF2B5EF4-FFF2-40B4-BE49-F238E27FC236}">
                    <a16:creationId xmlns:a16="http://schemas.microsoft.com/office/drawing/2014/main" id="{859A634F-5892-3687-94DB-D26764192B25}"/>
                  </a:ext>
                </a:extLst>
              </p:cNvPr>
              <p:cNvGraphicFramePr>
                <a:graphicFrameLocks noGrp="1"/>
              </p:cNvGraphicFramePr>
              <p:nvPr>
                <p:ph sz="half" idx="2"/>
                <p:extLst>
                  <p:ext uri="{D42A27DB-BD31-4B8C-83A1-F6EECF244321}">
                    <p14:modId xmlns:p14="http://schemas.microsoft.com/office/powerpoint/2010/main" val="2268104844"/>
                  </p:ext>
                </p:extLst>
              </p:nvPr>
            </p:nvGraphicFramePr>
            <p:xfrm>
              <a:off x="4419599" y="1536700"/>
              <a:ext cx="4487333" cy="4430713"/>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7" name="Content Placeholder 6" title="Mentimeter - Interactive Presentations">
                <a:extLst>
                  <a:ext uri="{FF2B5EF4-FFF2-40B4-BE49-F238E27FC236}">
                    <a16:creationId xmlns:a16="http://schemas.microsoft.com/office/drawing/2014/main" id="{859A634F-5892-3687-94DB-D26764192B25}"/>
                  </a:ext>
                </a:extLst>
              </p:cNvPr>
              <p:cNvPicPr>
                <a:picLocks noGrp="1" noRot="1" noChangeAspect="1" noMove="1" noResize="1" noEditPoints="1" noAdjustHandles="1" noChangeArrowheads="1" noChangeShapeType="1"/>
              </p:cNvPicPr>
              <p:nvPr/>
            </p:nvPicPr>
            <p:blipFill>
              <a:blip r:embed="rId3"/>
              <a:stretch>
                <a:fillRect/>
              </a:stretch>
            </p:blipFill>
            <p:spPr>
              <a:xfrm>
                <a:off x="4419599" y="1536700"/>
                <a:ext cx="4487333" cy="4430713"/>
              </a:xfrm>
              <a:prstGeom prst="rect">
                <a:avLst/>
              </a:prstGeom>
            </p:spPr>
          </p:pic>
        </mc:Fallback>
      </mc:AlternateContent>
      <p:pic>
        <p:nvPicPr>
          <p:cNvPr id="5" name="Picture 4" descr="A close-up of a logo&#10;&#10;Description automatically generated">
            <a:extLst>
              <a:ext uri="{FF2B5EF4-FFF2-40B4-BE49-F238E27FC236}">
                <a16:creationId xmlns:a16="http://schemas.microsoft.com/office/drawing/2014/main" id="{9DF2803A-1CD5-CE1C-17E3-8E82E40342B1}"/>
              </a:ext>
            </a:extLst>
          </p:cNvPr>
          <p:cNvPicPr>
            <a:picLocks noChangeAspect="1"/>
          </p:cNvPicPr>
          <p:nvPr/>
        </p:nvPicPr>
        <p:blipFill>
          <a:blip r:embed="rId4"/>
          <a:stretch>
            <a:fillRect/>
          </a:stretch>
        </p:blipFill>
        <p:spPr>
          <a:xfrm>
            <a:off x="5733221" y="6214641"/>
            <a:ext cx="2724977" cy="640205"/>
          </a:xfrm>
          <a:prstGeom prst="rect">
            <a:avLst/>
          </a:prstGeom>
        </p:spPr>
      </p:pic>
      <p:sp>
        <p:nvSpPr>
          <p:cNvPr id="6" name="Slide Number Placeholder 5">
            <a:extLst>
              <a:ext uri="{FF2B5EF4-FFF2-40B4-BE49-F238E27FC236}">
                <a16:creationId xmlns:a16="http://schemas.microsoft.com/office/drawing/2014/main" id="{E0EFB776-182E-A409-6582-260BA0571001}"/>
              </a:ext>
            </a:extLst>
          </p:cNvPr>
          <p:cNvSpPr>
            <a:spLocks noGrp="1"/>
          </p:cNvSpPr>
          <p:nvPr>
            <p:ph type="sldNum" sz="quarter" idx="12"/>
          </p:nvPr>
        </p:nvSpPr>
        <p:spPr/>
        <p:txBody>
          <a:bodyPr/>
          <a:lstStyle/>
          <a:p>
            <a:fld id="{0B1596F5-5824-5B45-836C-424ED03603B3}" type="slidenum">
              <a:rPr lang="en-US" smtClean="0"/>
              <a:t>13</a:t>
            </a:fld>
            <a:endParaRPr lang="en-US"/>
          </a:p>
        </p:txBody>
      </p:sp>
    </p:spTree>
    <p:extLst>
      <p:ext uri="{BB962C8B-B14F-4D97-AF65-F5344CB8AC3E}">
        <p14:creationId xmlns:p14="http://schemas.microsoft.com/office/powerpoint/2010/main" val="842378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693F-AF3F-F24A-98AF-90D530BC526E}"/>
              </a:ext>
            </a:extLst>
          </p:cNvPr>
          <p:cNvSpPr>
            <a:spLocks noGrp="1"/>
          </p:cNvSpPr>
          <p:nvPr>
            <p:ph type="title"/>
          </p:nvPr>
        </p:nvSpPr>
        <p:spPr>
          <a:xfrm>
            <a:off x="228600" y="133123"/>
            <a:ext cx="8315569" cy="726848"/>
          </a:xfrm>
        </p:spPr>
        <p:txBody>
          <a:bodyPr/>
          <a:lstStyle/>
          <a:p>
            <a:r>
              <a:rPr lang="en-US" dirty="0"/>
              <a:t>Vaccines</a:t>
            </a:r>
          </a:p>
        </p:txBody>
      </p:sp>
      <p:pic>
        <p:nvPicPr>
          <p:cNvPr id="6" name="Content Placeholder 5" descr="A chart with text and images&#10;&#10;Description automatically generated">
            <a:extLst>
              <a:ext uri="{FF2B5EF4-FFF2-40B4-BE49-F238E27FC236}">
                <a16:creationId xmlns:a16="http://schemas.microsoft.com/office/drawing/2014/main" id="{D6284902-55AD-8643-B87C-3503DE8E332C}"/>
              </a:ext>
            </a:extLst>
          </p:cNvPr>
          <p:cNvPicPr>
            <a:picLocks noGrp="1" noChangeAspect="1"/>
          </p:cNvPicPr>
          <p:nvPr>
            <p:ph sz="half" idx="1"/>
          </p:nvPr>
        </p:nvPicPr>
        <p:blipFill>
          <a:blip r:embed="rId3"/>
          <a:stretch>
            <a:fillRect/>
          </a:stretch>
        </p:blipFill>
        <p:spPr>
          <a:xfrm>
            <a:off x="5150870" y="812590"/>
            <a:ext cx="3685312" cy="5048638"/>
          </a:xfrm>
        </p:spPr>
      </p:pic>
      <p:sp>
        <p:nvSpPr>
          <p:cNvPr id="12" name="Frame 11">
            <a:extLst>
              <a:ext uri="{FF2B5EF4-FFF2-40B4-BE49-F238E27FC236}">
                <a16:creationId xmlns:a16="http://schemas.microsoft.com/office/drawing/2014/main" id="{26A6A78B-E0E0-8040-A111-E78304F83274}"/>
              </a:ext>
            </a:extLst>
          </p:cNvPr>
          <p:cNvSpPr/>
          <p:nvPr/>
        </p:nvSpPr>
        <p:spPr>
          <a:xfrm>
            <a:off x="7429555" y="642404"/>
            <a:ext cx="1595133" cy="5372060"/>
          </a:xfrm>
          <a:prstGeom prst="frame">
            <a:avLst/>
          </a:prstGeom>
          <a:solidFill>
            <a:srgbClr val="00B050"/>
          </a:solidFill>
          <a:ln w="63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E46EDCA9-0854-3A47-A9C3-8C00533FBF3D}"/>
              </a:ext>
            </a:extLst>
          </p:cNvPr>
          <p:cNvSpPr txBox="1"/>
          <p:nvPr/>
        </p:nvSpPr>
        <p:spPr>
          <a:xfrm>
            <a:off x="2318657" y="6387942"/>
            <a:ext cx="5976257" cy="246221"/>
          </a:xfrm>
          <a:prstGeom prst="rect">
            <a:avLst/>
          </a:prstGeom>
          <a:noFill/>
        </p:spPr>
        <p:txBody>
          <a:bodyPr wrap="square" lIns="91440" tIns="45720" rIns="91440" bIns="45720" rtlCol="0" anchor="t">
            <a:spAutoFit/>
          </a:bodyPr>
          <a:lstStyle/>
          <a:p>
            <a:r>
              <a:rPr lang="en-US" sz="1000">
                <a:solidFill>
                  <a:schemeClr val="bg1"/>
                </a:solidFill>
              </a:rPr>
              <a:t>CDC Adult Immunization Schedule 2023</a:t>
            </a:r>
            <a:endParaRPr lang="en-US" sz="1000" dirty="0">
              <a:solidFill>
                <a:schemeClr val="bg1"/>
              </a:solidFill>
            </a:endParaRPr>
          </a:p>
        </p:txBody>
      </p:sp>
      <p:pic>
        <p:nvPicPr>
          <p:cNvPr id="3" name="Picture 3" descr="A table of information&#10;&#10;Description automatically generated">
            <a:extLst>
              <a:ext uri="{FF2B5EF4-FFF2-40B4-BE49-F238E27FC236}">
                <a16:creationId xmlns:a16="http://schemas.microsoft.com/office/drawing/2014/main" id="{A8860634-9D68-3436-EDFA-0A9AB5C18D99}"/>
              </a:ext>
            </a:extLst>
          </p:cNvPr>
          <p:cNvPicPr>
            <a:picLocks noChangeAspect="1"/>
          </p:cNvPicPr>
          <p:nvPr/>
        </p:nvPicPr>
        <p:blipFill>
          <a:blip r:embed="rId4"/>
          <a:stretch>
            <a:fillRect/>
          </a:stretch>
        </p:blipFill>
        <p:spPr>
          <a:xfrm>
            <a:off x="478702" y="860226"/>
            <a:ext cx="4344531" cy="5256374"/>
          </a:xfrm>
          <a:prstGeom prst="rect">
            <a:avLst/>
          </a:prstGeom>
        </p:spPr>
      </p:pic>
      <p:pic>
        <p:nvPicPr>
          <p:cNvPr id="4" name="Picture 3" descr="A close-up of a logo&#10;&#10;Description automatically generated">
            <a:extLst>
              <a:ext uri="{FF2B5EF4-FFF2-40B4-BE49-F238E27FC236}">
                <a16:creationId xmlns:a16="http://schemas.microsoft.com/office/drawing/2014/main" id="{843E5471-F7D7-DD87-A31C-3B0097FF8956}"/>
              </a:ext>
            </a:extLst>
          </p:cNvPr>
          <p:cNvPicPr>
            <a:picLocks noChangeAspect="1"/>
          </p:cNvPicPr>
          <p:nvPr/>
        </p:nvPicPr>
        <p:blipFill>
          <a:blip r:embed="rId5"/>
          <a:stretch>
            <a:fillRect/>
          </a:stretch>
        </p:blipFill>
        <p:spPr>
          <a:xfrm>
            <a:off x="6419023" y="36714"/>
            <a:ext cx="2724977" cy="640205"/>
          </a:xfrm>
          <a:prstGeom prst="rect">
            <a:avLst/>
          </a:prstGeom>
        </p:spPr>
      </p:pic>
      <p:sp>
        <p:nvSpPr>
          <p:cNvPr id="5" name="Down Arrow 4">
            <a:extLst>
              <a:ext uri="{FF2B5EF4-FFF2-40B4-BE49-F238E27FC236}">
                <a16:creationId xmlns:a16="http://schemas.microsoft.com/office/drawing/2014/main" id="{13B5069D-90F1-4439-87FA-B68F20FCD791}"/>
              </a:ext>
            </a:extLst>
          </p:cNvPr>
          <p:cNvSpPr/>
          <p:nvPr/>
        </p:nvSpPr>
        <p:spPr>
          <a:xfrm rot="10800000">
            <a:off x="7693443" y="6012359"/>
            <a:ext cx="620486" cy="53090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570F08FB-5EA6-22CC-FA8C-50FD46EE4DF7}"/>
              </a:ext>
            </a:extLst>
          </p:cNvPr>
          <p:cNvSpPr>
            <a:spLocks noGrp="1"/>
          </p:cNvSpPr>
          <p:nvPr>
            <p:ph type="sldNum" sz="quarter" idx="12"/>
          </p:nvPr>
        </p:nvSpPr>
        <p:spPr/>
        <p:txBody>
          <a:bodyPr/>
          <a:lstStyle/>
          <a:p>
            <a:fld id="{0B1596F5-5824-5B45-836C-424ED03603B3}" type="slidenum">
              <a:rPr lang="en-US" smtClean="0"/>
              <a:t>14</a:t>
            </a:fld>
            <a:endParaRPr lang="en-US"/>
          </a:p>
        </p:txBody>
      </p:sp>
    </p:spTree>
    <p:extLst>
      <p:ext uri="{BB962C8B-B14F-4D97-AF65-F5344CB8AC3E}">
        <p14:creationId xmlns:p14="http://schemas.microsoft.com/office/powerpoint/2010/main" val="39412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5E7F-31DA-1941-AE8E-BB445694352F}"/>
              </a:ext>
            </a:extLst>
          </p:cNvPr>
          <p:cNvSpPr>
            <a:spLocks noGrp="1"/>
          </p:cNvSpPr>
          <p:nvPr>
            <p:ph type="title"/>
          </p:nvPr>
        </p:nvSpPr>
        <p:spPr>
          <a:xfrm>
            <a:off x="457199" y="274638"/>
            <a:ext cx="8315569" cy="868362"/>
          </a:xfrm>
        </p:spPr>
        <p:txBody>
          <a:bodyPr/>
          <a:lstStyle/>
          <a:p>
            <a:r>
              <a:rPr lang="en-US"/>
              <a:t>Highlights</a:t>
            </a:r>
          </a:p>
        </p:txBody>
      </p:sp>
      <p:sp>
        <p:nvSpPr>
          <p:cNvPr id="5" name="Content Placeholder 4">
            <a:extLst>
              <a:ext uri="{FF2B5EF4-FFF2-40B4-BE49-F238E27FC236}">
                <a16:creationId xmlns:a16="http://schemas.microsoft.com/office/drawing/2014/main" id="{636A5A63-27D8-754B-AC8A-D19AF4904854}"/>
              </a:ext>
            </a:extLst>
          </p:cNvPr>
          <p:cNvSpPr>
            <a:spLocks noGrp="1"/>
          </p:cNvSpPr>
          <p:nvPr>
            <p:ph idx="1"/>
          </p:nvPr>
        </p:nvSpPr>
        <p:spPr>
          <a:xfrm>
            <a:off x="414215" y="1145500"/>
            <a:ext cx="8315569" cy="4918387"/>
          </a:xfrm>
        </p:spPr>
        <p:txBody>
          <a:bodyPr vert="horz" lIns="91440" tIns="45720" rIns="91440" bIns="45720" rtlCol="0" anchor="t">
            <a:normAutofit fontScale="85000" lnSpcReduction="10000"/>
          </a:bodyPr>
          <a:lstStyle/>
          <a:p>
            <a:r>
              <a:rPr lang="en-US" b="1">
                <a:cs typeface="Arial"/>
              </a:rPr>
              <a:t>RSV</a:t>
            </a:r>
            <a:r>
              <a:rPr lang="en-US">
                <a:cs typeface="Arial"/>
              </a:rPr>
              <a:t>: ACIP approved 1 dose of RSV vaccine for adults 60+ at increased risk at June 2023 meeting</a:t>
            </a:r>
            <a:endParaRPr lang="en-US" b="1" dirty="0"/>
          </a:p>
          <a:p>
            <a:r>
              <a:rPr lang="en-US" b="1"/>
              <a:t>Mpox</a:t>
            </a:r>
            <a:r>
              <a:rPr lang="en-US"/>
              <a:t>: ACIP approved 2-dose JYNNEOS series at February 2023 </a:t>
            </a:r>
            <a:r>
              <a:rPr lang="en-US" dirty="0"/>
              <a:t>meeting for those at risk of </a:t>
            </a:r>
            <a:r>
              <a:rPr lang="en-US" err="1"/>
              <a:t>mpox</a:t>
            </a:r>
            <a:r>
              <a:rPr lang="en-US"/>
              <a:t> during an outbreak</a:t>
            </a:r>
          </a:p>
          <a:p>
            <a:r>
              <a:rPr lang="en-US" b="1"/>
              <a:t>Polio</a:t>
            </a:r>
            <a:r>
              <a:rPr lang="en-US"/>
              <a:t>: ACIP recommended primary series with IPV if never vaccinated/incompletely vaccinated. Can consider booster with another dose of IPV if at increased risk of exposure to poliovirus</a:t>
            </a:r>
            <a:endParaRPr lang="en-US" dirty="0"/>
          </a:p>
          <a:p>
            <a:r>
              <a:rPr lang="en-US" b="1">
                <a:cs typeface="Arial"/>
              </a:rPr>
              <a:t>Pneumonia</a:t>
            </a:r>
            <a:r>
              <a:rPr lang="en-US">
                <a:cs typeface="Arial"/>
              </a:rPr>
              <a:t>: PCV15 and PCV20 are now available</a:t>
            </a:r>
            <a:endParaRPr lang="en-US" dirty="0">
              <a:cs typeface="Arial"/>
            </a:endParaRPr>
          </a:p>
          <a:p>
            <a:r>
              <a:rPr lang="en-US" b="1">
                <a:cs typeface="Arial"/>
              </a:rPr>
              <a:t>Shingles</a:t>
            </a:r>
            <a:r>
              <a:rPr lang="en-US">
                <a:cs typeface="Arial"/>
              </a:rPr>
              <a:t>: ACIP recommended RZV in immunosuppressed individuals 19+ yo in fall 2021</a:t>
            </a:r>
            <a:endParaRPr lang="en-US" dirty="0"/>
          </a:p>
          <a:p>
            <a:r>
              <a:rPr lang="en-US" b="1"/>
              <a:t>Hepatitis B</a:t>
            </a:r>
            <a:r>
              <a:rPr lang="en-US"/>
              <a:t>: not a new vaccine but we were only recently able to get Heplisav (with novel adjuvant) and it has worked well for patients who were non-responders to prior series of hepatitis B vaccine</a:t>
            </a:r>
            <a:endParaRPr lang="en-US" dirty="0"/>
          </a:p>
          <a:p>
            <a:r>
              <a:rPr lang="en-US" b="1"/>
              <a:t>Meningitis</a:t>
            </a:r>
            <a:r>
              <a:rPr lang="en-US"/>
              <a:t>: most of our patients are at/past the 5 yr mark since primary series after ACIP recommendation in 2016 and are now due for a booster with MenACWY</a:t>
            </a:r>
            <a:endParaRPr lang="en-US" dirty="0"/>
          </a:p>
          <a:p>
            <a:endParaRPr lang="en-US" dirty="0"/>
          </a:p>
          <a:p>
            <a:endParaRPr lang="en-US" dirty="0"/>
          </a:p>
          <a:p>
            <a:pPr marL="114300" indent="0">
              <a:buNone/>
            </a:pPr>
            <a:endParaRPr lang="en-US" dirty="0"/>
          </a:p>
          <a:p>
            <a:endParaRPr lang="en-US" dirty="0"/>
          </a:p>
        </p:txBody>
      </p:sp>
      <p:sp>
        <p:nvSpPr>
          <p:cNvPr id="6" name="TextBox 5">
            <a:extLst>
              <a:ext uri="{FF2B5EF4-FFF2-40B4-BE49-F238E27FC236}">
                <a16:creationId xmlns:a16="http://schemas.microsoft.com/office/drawing/2014/main" id="{B1126284-E1A5-8C40-9030-75BF6D609808}"/>
              </a:ext>
            </a:extLst>
          </p:cNvPr>
          <p:cNvSpPr txBox="1"/>
          <p:nvPr/>
        </p:nvSpPr>
        <p:spPr>
          <a:xfrm>
            <a:off x="2240280" y="6250372"/>
            <a:ext cx="6103620" cy="400110"/>
          </a:xfrm>
          <a:prstGeom prst="rect">
            <a:avLst/>
          </a:prstGeom>
          <a:noFill/>
        </p:spPr>
        <p:txBody>
          <a:bodyPr wrap="square" rtlCol="0">
            <a:spAutoFit/>
          </a:bodyPr>
          <a:lstStyle/>
          <a:p>
            <a:r>
              <a:rPr lang="en-US" sz="1000" dirty="0" err="1">
                <a:solidFill>
                  <a:schemeClr val="bg1"/>
                </a:solidFill>
              </a:rPr>
              <a:t>Viens</a:t>
            </a:r>
            <a:r>
              <a:rPr lang="en-US" sz="1000" dirty="0">
                <a:solidFill>
                  <a:schemeClr val="bg1"/>
                </a:solidFill>
              </a:rPr>
              <a:t> LJ, Henley SJ, Watson M, et al. Human papillomavirus-associated cancers - United States, 2008-2012. MMWR </a:t>
            </a:r>
            <a:r>
              <a:rPr lang="en-US" sz="1000" dirty="0" err="1">
                <a:solidFill>
                  <a:schemeClr val="bg1"/>
                </a:solidFill>
              </a:rPr>
              <a:t>Morb</a:t>
            </a:r>
            <a:r>
              <a:rPr lang="en-US" sz="1000" dirty="0">
                <a:solidFill>
                  <a:schemeClr val="bg1"/>
                </a:solidFill>
              </a:rPr>
              <a:t> Mortal </a:t>
            </a:r>
            <a:r>
              <a:rPr lang="en-US" sz="1000" dirty="0" err="1">
                <a:solidFill>
                  <a:schemeClr val="bg1"/>
                </a:solidFill>
              </a:rPr>
              <a:t>Wkly</a:t>
            </a:r>
            <a:r>
              <a:rPr lang="en-US" sz="1000" dirty="0">
                <a:solidFill>
                  <a:schemeClr val="bg1"/>
                </a:solidFill>
              </a:rPr>
              <a:t> Rep 2016;65:661-6.</a:t>
            </a:r>
          </a:p>
        </p:txBody>
      </p:sp>
      <p:pic>
        <p:nvPicPr>
          <p:cNvPr id="4" name="Picture 3" descr="A close-up of a logo&#10;&#10;Description automatically generated">
            <a:extLst>
              <a:ext uri="{FF2B5EF4-FFF2-40B4-BE49-F238E27FC236}">
                <a16:creationId xmlns:a16="http://schemas.microsoft.com/office/drawing/2014/main" id="{4DCC8564-282B-C380-305E-A1482F4986CC}"/>
              </a:ext>
            </a:extLst>
          </p:cNvPr>
          <p:cNvPicPr>
            <a:picLocks noChangeAspect="1"/>
          </p:cNvPicPr>
          <p:nvPr/>
        </p:nvPicPr>
        <p:blipFill>
          <a:blip r:embed="rId3"/>
          <a:stretch>
            <a:fillRect/>
          </a:stretch>
        </p:blipFill>
        <p:spPr>
          <a:xfrm>
            <a:off x="6419023" y="0"/>
            <a:ext cx="2724977" cy="640205"/>
          </a:xfrm>
          <a:prstGeom prst="rect">
            <a:avLst/>
          </a:prstGeom>
        </p:spPr>
      </p:pic>
      <p:sp>
        <p:nvSpPr>
          <p:cNvPr id="7" name="Slide Number Placeholder 6">
            <a:extLst>
              <a:ext uri="{FF2B5EF4-FFF2-40B4-BE49-F238E27FC236}">
                <a16:creationId xmlns:a16="http://schemas.microsoft.com/office/drawing/2014/main" id="{13A06541-5366-7072-E5F4-BB07A36F63E7}"/>
              </a:ext>
            </a:extLst>
          </p:cNvPr>
          <p:cNvSpPr>
            <a:spLocks noGrp="1"/>
          </p:cNvSpPr>
          <p:nvPr>
            <p:ph type="sldNum" sz="quarter" idx="12"/>
          </p:nvPr>
        </p:nvSpPr>
        <p:spPr/>
        <p:txBody>
          <a:bodyPr/>
          <a:lstStyle/>
          <a:p>
            <a:fld id="{0B1596F5-5824-5B45-836C-424ED03603B3}" type="slidenum">
              <a:rPr lang="en-US" smtClean="0"/>
              <a:t>15</a:t>
            </a:fld>
            <a:endParaRPr lang="en-US"/>
          </a:p>
        </p:txBody>
      </p:sp>
    </p:spTree>
    <p:extLst>
      <p:ext uri="{BB962C8B-B14F-4D97-AF65-F5344CB8AC3E}">
        <p14:creationId xmlns:p14="http://schemas.microsoft.com/office/powerpoint/2010/main" val="2247202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494E-981C-7391-49D7-ACFBCD035A5D}"/>
              </a:ext>
            </a:extLst>
          </p:cNvPr>
          <p:cNvSpPr>
            <a:spLocks noGrp="1"/>
          </p:cNvSpPr>
          <p:nvPr>
            <p:ph type="title"/>
          </p:nvPr>
        </p:nvSpPr>
        <p:spPr/>
        <p:txBody>
          <a:bodyPr/>
          <a:lstStyle/>
          <a:p>
            <a:r>
              <a:rPr lang="en-US" dirty="0"/>
              <a:t>Poll Question</a:t>
            </a:r>
          </a:p>
        </p:txBody>
      </p:sp>
      <p:sp>
        <p:nvSpPr>
          <p:cNvPr id="5" name="Content Placeholder 4">
            <a:extLst>
              <a:ext uri="{FF2B5EF4-FFF2-40B4-BE49-F238E27FC236}">
                <a16:creationId xmlns:a16="http://schemas.microsoft.com/office/drawing/2014/main" id="{853D68F9-C216-CEFD-2343-398FF770476B}"/>
              </a:ext>
            </a:extLst>
          </p:cNvPr>
          <p:cNvSpPr>
            <a:spLocks noGrp="1"/>
          </p:cNvSpPr>
          <p:nvPr>
            <p:ph sz="half" idx="1"/>
          </p:nvPr>
        </p:nvSpPr>
        <p:spPr/>
        <p:txBody>
          <a:bodyPr>
            <a:normAutofit fontScale="85000" lnSpcReduction="10000"/>
          </a:bodyPr>
          <a:lstStyle/>
          <a:p>
            <a:r>
              <a:rPr lang="en-US" dirty="0"/>
              <a:t>42 </a:t>
            </a:r>
            <a:r>
              <a:rPr lang="en-US" dirty="0" err="1"/>
              <a:t>yo</a:t>
            </a:r>
            <a:r>
              <a:rPr lang="en-US" dirty="0"/>
              <a:t> woman with PMH HIV, HTN presents to your office to establish primary care. She recently moved to the US from the DRC. In the process of moving she was diagnosed with HIV and was just started on ART last month. She works as a nurse.</a:t>
            </a:r>
          </a:p>
          <a:p>
            <a:pPr lvl="1"/>
            <a:endParaRPr lang="en-US" dirty="0"/>
          </a:p>
          <a:p>
            <a:pPr lvl="1"/>
            <a:endParaRPr lang="en-US" dirty="0"/>
          </a:p>
          <a:p>
            <a:pPr lvl="1"/>
            <a:endParaRPr lang="en-US" dirty="0"/>
          </a:p>
        </p:txBody>
      </p:sp>
      <p:sp>
        <p:nvSpPr>
          <p:cNvPr id="6" name="Content Placeholder 5">
            <a:extLst>
              <a:ext uri="{FF2B5EF4-FFF2-40B4-BE49-F238E27FC236}">
                <a16:creationId xmlns:a16="http://schemas.microsoft.com/office/drawing/2014/main" id="{8BC860A4-A074-7EC7-3AA7-8BB0F76C149F}"/>
              </a:ext>
            </a:extLst>
          </p:cNvPr>
          <p:cNvSpPr>
            <a:spLocks noGrp="1"/>
          </p:cNvSpPr>
          <p:nvPr>
            <p:ph sz="half" idx="2"/>
          </p:nvPr>
        </p:nvSpPr>
        <p:spPr/>
        <p:txBody>
          <a:bodyPr>
            <a:normAutofit fontScale="85000" lnSpcReduction="10000"/>
          </a:bodyPr>
          <a:lstStyle/>
          <a:p>
            <a:r>
              <a:rPr lang="en-US" dirty="0"/>
              <a:t>Initial lab work showed:</a:t>
            </a:r>
          </a:p>
          <a:p>
            <a:pPr lvl="1"/>
            <a:r>
              <a:rPr lang="en-US" dirty="0"/>
              <a:t>HIV VL 112,042</a:t>
            </a:r>
          </a:p>
          <a:p>
            <a:pPr lvl="1"/>
            <a:r>
              <a:rPr lang="en-US" dirty="0"/>
              <a:t>CD4 359</a:t>
            </a:r>
          </a:p>
          <a:p>
            <a:pPr lvl="1"/>
            <a:r>
              <a:rPr lang="en-US" dirty="0"/>
              <a:t>Hep A IgG +</a:t>
            </a:r>
          </a:p>
          <a:p>
            <a:pPr lvl="1"/>
            <a:r>
              <a:rPr lang="en-US" dirty="0"/>
              <a:t>Hep B Surface Ab +</a:t>
            </a:r>
          </a:p>
          <a:p>
            <a:pPr lvl="1"/>
            <a:r>
              <a:rPr lang="en-US" dirty="0"/>
              <a:t>Hep B Surface Ag -</a:t>
            </a:r>
          </a:p>
          <a:p>
            <a:pPr lvl="1"/>
            <a:r>
              <a:rPr lang="en-US" dirty="0"/>
              <a:t>Hep C Ab –</a:t>
            </a:r>
          </a:p>
          <a:p>
            <a:pPr lvl="1"/>
            <a:r>
              <a:rPr lang="en-US" dirty="0"/>
              <a:t>Measles Ab +</a:t>
            </a:r>
          </a:p>
          <a:p>
            <a:pPr lvl="1"/>
            <a:r>
              <a:rPr lang="en-US" dirty="0"/>
              <a:t>Mumps Ab -</a:t>
            </a:r>
          </a:p>
          <a:p>
            <a:pPr lvl="1"/>
            <a:r>
              <a:rPr lang="en-US" dirty="0"/>
              <a:t>Rubella Ab -</a:t>
            </a:r>
          </a:p>
          <a:p>
            <a:pPr lvl="1"/>
            <a:r>
              <a:rPr lang="en-US" dirty="0"/>
              <a:t>Varicella Ab +</a:t>
            </a:r>
          </a:p>
          <a:p>
            <a:pPr lvl="1"/>
            <a:endParaRPr lang="en-US" dirty="0"/>
          </a:p>
          <a:p>
            <a:pPr lvl="1"/>
            <a:endParaRPr lang="en-US" dirty="0"/>
          </a:p>
        </p:txBody>
      </p:sp>
      <p:pic>
        <p:nvPicPr>
          <p:cNvPr id="3" name="Picture 2" descr="A close-up of a logo&#10;&#10;Description automatically generated">
            <a:extLst>
              <a:ext uri="{FF2B5EF4-FFF2-40B4-BE49-F238E27FC236}">
                <a16:creationId xmlns:a16="http://schemas.microsoft.com/office/drawing/2014/main" id="{55CCEF28-CC4B-A412-DD8B-2495FD494FE2}"/>
              </a:ext>
            </a:extLst>
          </p:cNvPr>
          <p:cNvPicPr>
            <a:picLocks noChangeAspect="1"/>
          </p:cNvPicPr>
          <p:nvPr/>
        </p:nvPicPr>
        <p:blipFill>
          <a:blip r:embed="rId2"/>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72D0FD91-1FC3-3931-226B-7A5C8C3733FE}"/>
              </a:ext>
            </a:extLst>
          </p:cNvPr>
          <p:cNvSpPr>
            <a:spLocks noGrp="1"/>
          </p:cNvSpPr>
          <p:nvPr>
            <p:ph type="sldNum" sz="quarter" idx="12"/>
          </p:nvPr>
        </p:nvSpPr>
        <p:spPr/>
        <p:txBody>
          <a:bodyPr/>
          <a:lstStyle/>
          <a:p>
            <a:fld id="{0B1596F5-5824-5B45-836C-424ED03603B3}" type="slidenum">
              <a:rPr lang="en-US" smtClean="0"/>
              <a:t>16</a:t>
            </a:fld>
            <a:endParaRPr lang="en-US"/>
          </a:p>
        </p:txBody>
      </p:sp>
    </p:spTree>
    <p:extLst>
      <p:ext uri="{BB962C8B-B14F-4D97-AF65-F5344CB8AC3E}">
        <p14:creationId xmlns:p14="http://schemas.microsoft.com/office/powerpoint/2010/main" val="97678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31DF3-73DB-D335-97D7-7B853494660F}"/>
              </a:ext>
            </a:extLst>
          </p:cNvPr>
          <p:cNvSpPr>
            <a:spLocks noGrp="1"/>
          </p:cNvSpPr>
          <p:nvPr>
            <p:ph type="title"/>
          </p:nvPr>
        </p:nvSpPr>
        <p:spPr/>
        <p:txBody>
          <a:bodyPr/>
          <a:lstStyle/>
          <a:p>
            <a:r>
              <a:rPr lang="en-US" dirty="0"/>
              <a:t>Which of the following vaccines should NOT be offered to the patient?</a:t>
            </a:r>
          </a:p>
        </p:txBody>
      </p:sp>
      <p:sp>
        <p:nvSpPr>
          <p:cNvPr id="3" name="Content Placeholder 2">
            <a:extLst>
              <a:ext uri="{FF2B5EF4-FFF2-40B4-BE49-F238E27FC236}">
                <a16:creationId xmlns:a16="http://schemas.microsoft.com/office/drawing/2014/main" id="{45C885A9-24AB-0E9B-F5D7-8F0649E3FB85}"/>
              </a:ext>
            </a:extLst>
          </p:cNvPr>
          <p:cNvSpPr>
            <a:spLocks noGrp="1"/>
          </p:cNvSpPr>
          <p:nvPr>
            <p:ph sz="half" idx="1"/>
          </p:nvPr>
        </p:nvSpPr>
        <p:spPr/>
        <p:txBody>
          <a:bodyPr>
            <a:normAutofit fontScale="92500"/>
          </a:bodyPr>
          <a:lstStyle/>
          <a:p>
            <a:r>
              <a:rPr lang="en-US" dirty="0"/>
              <a:t>A) PCV20 (pneumonia)</a:t>
            </a:r>
          </a:p>
          <a:p>
            <a:r>
              <a:rPr lang="en-US" dirty="0"/>
              <a:t>B) MMR (measles, mumps, rubella</a:t>
            </a:r>
          </a:p>
          <a:p>
            <a:r>
              <a:rPr lang="en-US" dirty="0"/>
              <a:t>C) </a:t>
            </a:r>
            <a:r>
              <a:rPr lang="en-US" dirty="0" err="1"/>
              <a:t>MenACWY</a:t>
            </a:r>
            <a:r>
              <a:rPr lang="en-US" dirty="0"/>
              <a:t> (meningitis)</a:t>
            </a:r>
          </a:p>
          <a:p>
            <a:r>
              <a:rPr lang="en-US" dirty="0"/>
              <a:t>D) RZV (recombinant shingles)</a:t>
            </a:r>
          </a:p>
          <a:p>
            <a:r>
              <a:rPr lang="en-US" b="1" dirty="0"/>
              <a:t>E) LAIV4 (intranasal flu vaccine)</a:t>
            </a:r>
          </a:p>
          <a:p>
            <a:endParaRPr lang="en-US" dirty="0"/>
          </a:p>
        </p:txBody>
      </p:sp>
      <p:sp>
        <p:nvSpPr>
          <p:cNvPr id="4" name="Content Placeholder 3">
            <a:extLst>
              <a:ext uri="{FF2B5EF4-FFF2-40B4-BE49-F238E27FC236}">
                <a16:creationId xmlns:a16="http://schemas.microsoft.com/office/drawing/2014/main" id="{C1163059-7DF0-7690-6F9E-E67A4CBD8B1D}"/>
              </a:ext>
            </a:extLst>
          </p:cNvPr>
          <p:cNvSpPr>
            <a:spLocks noGrp="1"/>
          </p:cNvSpPr>
          <p:nvPr>
            <p:ph sz="half" idx="2"/>
          </p:nvPr>
        </p:nvSpPr>
        <p:spPr/>
        <p:txBody>
          <a:bodyPr>
            <a:normAutofit fontScale="92500"/>
          </a:bodyPr>
          <a:lstStyle/>
          <a:p>
            <a:r>
              <a:rPr lang="en-US" dirty="0"/>
              <a:t>Live attenuated influenza vaccine (intranasal) is contraindicated for ALL patients with HIV</a:t>
            </a:r>
          </a:p>
          <a:p>
            <a:r>
              <a:rPr lang="en-US" dirty="0"/>
              <a:t>MMR is also live but patients with CD4 &gt;200 and CD4% &gt;15% can receive</a:t>
            </a:r>
          </a:p>
        </p:txBody>
      </p:sp>
      <p:pic>
        <p:nvPicPr>
          <p:cNvPr id="5" name="Picture 4" descr="A close-up of a logo&#10;&#10;Description automatically generated">
            <a:extLst>
              <a:ext uri="{FF2B5EF4-FFF2-40B4-BE49-F238E27FC236}">
                <a16:creationId xmlns:a16="http://schemas.microsoft.com/office/drawing/2014/main" id="{E9770940-AF0D-360D-130D-B24F2711CC12}"/>
              </a:ext>
            </a:extLst>
          </p:cNvPr>
          <p:cNvPicPr>
            <a:picLocks noChangeAspect="1"/>
          </p:cNvPicPr>
          <p:nvPr/>
        </p:nvPicPr>
        <p:blipFill>
          <a:blip r:embed="rId2"/>
          <a:stretch>
            <a:fillRect/>
          </a:stretch>
        </p:blipFill>
        <p:spPr>
          <a:xfrm>
            <a:off x="5733221" y="6217795"/>
            <a:ext cx="2724977" cy="640205"/>
          </a:xfrm>
          <a:prstGeom prst="rect">
            <a:avLst/>
          </a:prstGeom>
        </p:spPr>
      </p:pic>
      <p:sp>
        <p:nvSpPr>
          <p:cNvPr id="6" name="Slide Number Placeholder 5">
            <a:extLst>
              <a:ext uri="{FF2B5EF4-FFF2-40B4-BE49-F238E27FC236}">
                <a16:creationId xmlns:a16="http://schemas.microsoft.com/office/drawing/2014/main" id="{56C7203F-F8E2-A207-239B-71BCA1742D70}"/>
              </a:ext>
            </a:extLst>
          </p:cNvPr>
          <p:cNvSpPr>
            <a:spLocks noGrp="1"/>
          </p:cNvSpPr>
          <p:nvPr>
            <p:ph type="sldNum" sz="quarter" idx="12"/>
          </p:nvPr>
        </p:nvSpPr>
        <p:spPr/>
        <p:txBody>
          <a:bodyPr/>
          <a:lstStyle/>
          <a:p>
            <a:fld id="{0B1596F5-5824-5B45-836C-424ED03603B3}" type="slidenum">
              <a:rPr lang="en-US" smtClean="0"/>
              <a:t>17</a:t>
            </a:fld>
            <a:endParaRPr lang="en-US"/>
          </a:p>
        </p:txBody>
      </p:sp>
    </p:spTree>
    <p:extLst>
      <p:ext uri="{BB962C8B-B14F-4D97-AF65-F5344CB8AC3E}">
        <p14:creationId xmlns:p14="http://schemas.microsoft.com/office/powerpoint/2010/main" val="1829956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2AD52EED-4504-83FD-E009-F0429896D032}"/>
              </a:ext>
            </a:extLst>
          </p:cNvPr>
          <p:cNvPicPr>
            <a:picLocks noChangeAspect="1"/>
          </p:cNvPicPr>
          <p:nvPr/>
        </p:nvPicPr>
        <p:blipFill>
          <a:blip r:embed="rId3"/>
          <a:stretch>
            <a:fillRect/>
          </a:stretch>
        </p:blipFill>
        <p:spPr>
          <a:xfrm>
            <a:off x="6419023" y="0"/>
            <a:ext cx="2724977" cy="640205"/>
          </a:xfrm>
          <a:prstGeom prst="rect">
            <a:avLst/>
          </a:prstGeom>
        </p:spPr>
      </p:pic>
      <p:graphicFrame>
        <p:nvGraphicFramePr>
          <p:cNvPr id="4" name="Chart 3">
            <a:extLst>
              <a:ext uri="{FF2B5EF4-FFF2-40B4-BE49-F238E27FC236}">
                <a16:creationId xmlns:a16="http://schemas.microsoft.com/office/drawing/2014/main" id="{146A7FE6-D4D1-8791-C8BF-CEFC31091AD6}"/>
              </a:ext>
            </a:extLst>
          </p:cNvPr>
          <p:cNvGraphicFramePr/>
          <p:nvPr>
            <p:extLst>
              <p:ext uri="{D42A27DB-BD31-4B8C-83A1-F6EECF244321}">
                <p14:modId xmlns:p14="http://schemas.microsoft.com/office/powerpoint/2010/main" val="3746616769"/>
              </p:ext>
            </p:extLst>
          </p:nvPr>
        </p:nvGraphicFramePr>
        <p:xfrm>
          <a:off x="3520524" y="708819"/>
          <a:ext cx="6096000" cy="466169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A0445E7F-31DA-1941-AE8E-BB445694352F}"/>
              </a:ext>
            </a:extLst>
          </p:cNvPr>
          <p:cNvSpPr>
            <a:spLocks noGrp="1"/>
          </p:cNvSpPr>
          <p:nvPr>
            <p:ph type="title"/>
          </p:nvPr>
        </p:nvSpPr>
        <p:spPr>
          <a:xfrm>
            <a:off x="207868" y="392509"/>
            <a:ext cx="8315569" cy="868362"/>
          </a:xfrm>
        </p:spPr>
        <p:txBody>
          <a:bodyPr/>
          <a:lstStyle/>
          <a:p>
            <a:r>
              <a:rPr lang="en-US" dirty="0"/>
              <a:t>HPV-Associated Cancers in US</a:t>
            </a:r>
          </a:p>
        </p:txBody>
      </p:sp>
      <p:sp>
        <p:nvSpPr>
          <p:cNvPr id="5" name="Content Placeholder 4">
            <a:extLst>
              <a:ext uri="{FF2B5EF4-FFF2-40B4-BE49-F238E27FC236}">
                <a16:creationId xmlns:a16="http://schemas.microsoft.com/office/drawing/2014/main" id="{636A5A63-27D8-754B-AC8A-D19AF4904854}"/>
              </a:ext>
            </a:extLst>
          </p:cNvPr>
          <p:cNvSpPr>
            <a:spLocks noGrp="1"/>
          </p:cNvSpPr>
          <p:nvPr>
            <p:ph idx="1"/>
          </p:nvPr>
        </p:nvSpPr>
        <p:spPr>
          <a:xfrm>
            <a:off x="414215" y="1145500"/>
            <a:ext cx="8315569" cy="4918387"/>
          </a:xfrm>
        </p:spPr>
        <p:txBody>
          <a:bodyPr vert="horz" lIns="91440" tIns="45720" rIns="91440" bIns="45720" rtlCol="0" anchor="t">
            <a:normAutofit lnSpcReduction="10000"/>
          </a:bodyPr>
          <a:lstStyle/>
          <a:p>
            <a:r>
              <a:rPr lang="en-US" dirty="0"/>
              <a:t>From 2015-2019, CDC estimated 37,300 new cancers annually that were attributable to HPV</a:t>
            </a:r>
          </a:p>
          <a:p>
            <a:r>
              <a:rPr lang="en-US" dirty="0"/>
              <a:t>Oropharyngeal* cancers ~40%</a:t>
            </a:r>
          </a:p>
          <a:p>
            <a:pPr lvl="1"/>
            <a:r>
              <a:rPr lang="en-US" dirty="0"/>
              <a:t>Women 1.7 per 100,000</a:t>
            </a:r>
          </a:p>
          <a:p>
            <a:pPr lvl="1"/>
            <a:r>
              <a:rPr lang="en-US" dirty="0"/>
              <a:t>Men </a:t>
            </a:r>
            <a:r>
              <a:rPr lang="en-US" dirty="0">
                <a:solidFill>
                  <a:srgbClr val="FF0000"/>
                </a:solidFill>
              </a:rPr>
              <a:t>9.1</a:t>
            </a:r>
            <a:r>
              <a:rPr lang="en-US" dirty="0"/>
              <a:t> per 100,000</a:t>
            </a:r>
          </a:p>
          <a:p>
            <a:r>
              <a:rPr lang="en-US" dirty="0"/>
              <a:t>Cervical cancer ~30%</a:t>
            </a:r>
          </a:p>
          <a:p>
            <a:pPr lvl="1"/>
            <a:r>
              <a:rPr lang="en-US" dirty="0"/>
              <a:t>Women 7.2 per 100,000</a:t>
            </a:r>
          </a:p>
          <a:p>
            <a:r>
              <a:rPr lang="en-US" dirty="0"/>
              <a:t>Anal/rectal cancer ~18%</a:t>
            </a:r>
          </a:p>
          <a:p>
            <a:pPr lvl="1"/>
            <a:r>
              <a:rPr lang="en-US" dirty="0"/>
              <a:t>Women </a:t>
            </a:r>
            <a:r>
              <a:rPr lang="en-US" dirty="0">
                <a:solidFill>
                  <a:srgbClr val="FF0000"/>
                </a:solidFill>
              </a:rPr>
              <a:t>2.5</a:t>
            </a:r>
            <a:r>
              <a:rPr lang="en-US" dirty="0"/>
              <a:t> per 100,000</a:t>
            </a:r>
          </a:p>
          <a:p>
            <a:pPr lvl="1"/>
            <a:r>
              <a:rPr lang="en-US" dirty="0"/>
              <a:t>Men 1.4 per 100,000</a:t>
            </a:r>
          </a:p>
          <a:p>
            <a:r>
              <a:rPr lang="en-US" dirty="0"/>
              <a:t>Other cancers ~12%</a:t>
            </a:r>
          </a:p>
          <a:p>
            <a:pPr lvl="1"/>
            <a:r>
              <a:rPr lang="en-US" dirty="0"/>
              <a:t>Vulva, vagina, penis</a:t>
            </a:r>
          </a:p>
          <a:p>
            <a:endParaRPr lang="en-US" dirty="0"/>
          </a:p>
          <a:p>
            <a:pPr marL="114300" indent="0">
              <a:buNone/>
            </a:pPr>
            <a:endParaRPr lang="en-US" dirty="0"/>
          </a:p>
          <a:p>
            <a:endParaRPr lang="en-US" dirty="0"/>
          </a:p>
        </p:txBody>
      </p:sp>
      <p:sp>
        <p:nvSpPr>
          <p:cNvPr id="6" name="TextBox 5">
            <a:extLst>
              <a:ext uri="{FF2B5EF4-FFF2-40B4-BE49-F238E27FC236}">
                <a16:creationId xmlns:a16="http://schemas.microsoft.com/office/drawing/2014/main" id="{B1126284-E1A5-8C40-9030-75BF6D609808}"/>
              </a:ext>
            </a:extLst>
          </p:cNvPr>
          <p:cNvSpPr txBox="1"/>
          <p:nvPr/>
        </p:nvSpPr>
        <p:spPr>
          <a:xfrm>
            <a:off x="2240280" y="6250372"/>
            <a:ext cx="6103620" cy="553998"/>
          </a:xfrm>
          <a:prstGeom prst="rect">
            <a:avLst/>
          </a:prstGeom>
          <a:noFill/>
        </p:spPr>
        <p:txBody>
          <a:bodyPr wrap="square" lIns="91440" tIns="45720" rIns="91440" bIns="45720" rtlCol="0" anchor="t">
            <a:spAutoFit/>
          </a:bodyPr>
          <a:lstStyle/>
          <a:p>
            <a:r>
              <a:rPr lang="en-US" sz="1000">
                <a:solidFill>
                  <a:schemeClr val="bg1"/>
                </a:solidFill>
                <a:ea typeface="+mn-lt"/>
                <a:cs typeface="+mn-lt"/>
              </a:rPr>
              <a:t>National Program of Cancer Registries SEER*Stat Database: U.S. Cancer Statistics Incidence Analytic file 1998–2018. United States Department of Health and Human Services, Centers for Disease Control and Prevention. Released June 2021, based on the 2020 submission.</a:t>
            </a:r>
            <a:endParaRPr lang="en-US" sz="1000">
              <a:solidFill>
                <a:schemeClr val="bg1"/>
              </a:solidFill>
              <a:cs typeface="Arial"/>
            </a:endParaRPr>
          </a:p>
        </p:txBody>
      </p:sp>
      <p:sp>
        <p:nvSpPr>
          <p:cNvPr id="7" name="TextBox 6">
            <a:extLst>
              <a:ext uri="{FF2B5EF4-FFF2-40B4-BE49-F238E27FC236}">
                <a16:creationId xmlns:a16="http://schemas.microsoft.com/office/drawing/2014/main" id="{D902221D-2FE6-A54D-8361-B077CC13033E}"/>
              </a:ext>
            </a:extLst>
          </p:cNvPr>
          <p:cNvSpPr txBox="1"/>
          <p:nvPr/>
        </p:nvSpPr>
        <p:spPr>
          <a:xfrm>
            <a:off x="4614983" y="5470271"/>
            <a:ext cx="4321148" cy="646331"/>
          </a:xfrm>
          <a:prstGeom prst="rect">
            <a:avLst/>
          </a:prstGeom>
          <a:noFill/>
          <a:ln>
            <a:solidFill>
              <a:schemeClr val="tx1"/>
            </a:solidFill>
          </a:ln>
        </p:spPr>
        <p:txBody>
          <a:bodyPr wrap="square" rtlCol="0">
            <a:spAutoFit/>
          </a:bodyPr>
          <a:lstStyle/>
          <a:p>
            <a:r>
              <a:rPr lang="en-US" dirty="0"/>
              <a:t>*Oropharyngeal cancers include tongue, tonsils, soft palate, pharynx</a:t>
            </a:r>
          </a:p>
        </p:txBody>
      </p:sp>
      <p:sp>
        <p:nvSpPr>
          <p:cNvPr id="8" name="Slide Number Placeholder 7">
            <a:extLst>
              <a:ext uri="{FF2B5EF4-FFF2-40B4-BE49-F238E27FC236}">
                <a16:creationId xmlns:a16="http://schemas.microsoft.com/office/drawing/2014/main" id="{0A8F4B83-88E5-0F65-0B54-CEA9C540CF1F}"/>
              </a:ext>
            </a:extLst>
          </p:cNvPr>
          <p:cNvSpPr>
            <a:spLocks noGrp="1"/>
          </p:cNvSpPr>
          <p:nvPr>
            <p:ph type="sldNum" sz="quarter" idx="12"/>
          </p:nvPr>
        </p:nvSpPr>
        <p:spPr/>
        <p:txBody>
          <a:bodyPr/>
          <a:lstStyle/>
          <a:p>
            <a:fld id="{0B1596F5-5824-5B45-836C-424ED03603B3}" type="slidenum">
              <a:rPr lang="en-US" smtClean="0"/>
              <a:t>18</a:t>
            </a:fld>
            <a:endParaRPr lang="en-US"/>
          </a:p>
        </p:txBody>
      </p:sp>
    </p:spTree>
    <p:extLst>
      <p:ext uri="{BB962C8B-B14F-4D97-AF65-F5344CB8AC3E}">
        <p14:creationId xmlns:p14="http://schemas.microsoft.com/office/powerpoint/2010/main" val="1568570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219EFAE9-5860-ED0B-F36D-E20CB65F9700}"/>
              </a:ext>
            </a:extLst>
          </p:cNvPr>
          <p:cNvPicPr>
            <a:picLocks noChangeAspect="1"/>
          </p:cNvPicPr>
          <p:nvPr/>
        </p:nvPicPr>
        <p:blipFill>
          <a:blip r:embed="rId2"/>
          <a:stretch>
            <a:fillRect/>
          </a:stretch>
        </p:blipFill>
        <p:spPr>
          <a:xfrm>
            <a:off x="6419023" y="0"/>
            <a:ext cx="2724977" cy="640205"/>
          </a:xfrm>
          <a:prstGeom prst="rect">
            <a:avLst/>
          </a:prstGeom>
        </p:spPr>
      </p:pic>
      <p:sp>
        <p:nvSpPr>
          <p:cNvPr id="2" name="Title 1">
            <a:extLst>
              <a:ext uri="{FF2B5EF4-FFF2-40B4-BE49-F238E27FC236}">
                <a16:creationId xmlns:a16="http://schemas.microsoft.com/office/drawing/2014/main" id="{325B4389-4B96-6064-2811-AEEEA0331095}"/>
              </a:ext>
            </a:extLst>
          </p:cNvPr>
          <p:cNvSpPr>
            <a:spLocks noGrp="1"/>
          </p:cNvSpPr>
          <p:nvPr>
            <p:ph type="title"/>
          </p:nvPr>
        </p:nvSpPr>
        <p:spPr>
          <a:xfrm>
            <a:off x="456069" y="640205"/>
            <a:ext cx="8315569" cy="1143000"/>
          </a:xfrm>
        </p:spPr>
        <p:txBody>
          <a:bodyPr/>
          <a:lstStyle/>
          <a:p>
            <a:pPr algn="ctr"/>
            <a:r>
              <a:rPr lang="en-US" sz="2400" dirty="0">
                <a:solidFill>
                  <a:srgbClr val="FF0000"/>
                </a:solidFill>
                <a:ea typeface="+mj-lt"/>
                <a:cs typeface="+mj-lt"/>
              </a:rPr>
              <a:t>Rate of New HPV-associated Cancers By State </a:t>
            </a:r>
            <a:endParaRPr lang="en-US" sz="2400" dirty="0">
              <a:solidFill>
                <a:srgbClr val="FF0000"/>
              </a:solidFill>
            </a:endParaRPr>
          </a:p>
          <a:p>
            <a:pPr algn="ctr"/>
            <a:r>
              <a:rPr lang="en-US" sz="2400" dirty="0">
                <a:solidFill>
                  <a:srgbClr val="FF0000"/>
                </a:solidFill>
                <a:ea typeface="+mj-lt"/>
                <a:cs typeface="+mj-lt"/>
              </a:rPr>
              <a:t>All HPV-associated Cancers, Male and Female, United States, 2016-2020</a:t>
            </a:r>
            <a:endParaRPr lang="en-US" sz="2400" dirty="0">
              <a:solidFill>
                <a:srgbClr val="FF0000"/>
              </a:solidFill>
            </a:endParaRPr>
          </a:p>
        </p:txBody>
      </p:sp>
      <p:pic>
        <p:nvPicPr>
          <p:cNvPr id="5" name="Picture 3" descr="A map of the united states&#10;&#10;Description automatically generated">
            <a:extLst>
              <a:ext uri="{FF2B5EF4-FFF2-40B4-BE49-F238E27FC236}">
                <a16:creationId xmlns:a16="http://schemas.microsoft.com/office/drawing/2014/main" id="{56119285-F65B-F70D-2A00-7F8D171FFC3E}"/>
              </a:ext>
            </a:extLst>
          </p:cNvPr>
          <p:cNvPicPr>
            <a:picLocks noChangeAspect="1"/>
          </p:cNvPicPr>
          <p:nvPr/>
        </p:nvPicPr>
        <p:blipFill>
          <a:blip r:embed="rId3"/>
          <a:stretch>
            <a:fillRect/>
          </a:stretch>
        </p:blipFill>
        <p:spPr>
          <a:xfrm>
            <a:off x="456069" y="1638897"/>
            <a:ext cx="14292023" cy="7150665"/>
          </a:xfrm>
          <a:prstGeom prst="rect">
            <a:avLst/>
          </a:prstGeom>
        </p:spPr>
      </p:pic>
      <p:sp>
        <p:nvSpPr>
          <p:cNvPr id="7" name="TextBox 6">
            <a:extLst>
              <a:ext uri="{FF2B5EF4-FFF2-40B4-BE49-F238E27FC236}">
                <a16:creationId xmlns:a16="http://schemas.microsoft.com/office/drawing/2014/main" id="{C30D0DC1-9FE8-70D7-1FC6-D7A1B1AA8281}"/>
              </a:ext>
            </a:extLst>
          </p:cNvPr>
          <p:cNvSpPr txBox="1"/>
          <p:nvPr/>
        </p:nvSpPr>
        <p:spPr>
          <a:xfrm>
            <a:off x="2240280" y="6250372"/>
            <a:ext cx="6298766" cy="830997"/>
          </a:xfrm>
          <a:prstGeom prst="rect">
            <a:avLst/>
          </a:prstGeom>
          <a:noFill/>
        </p:spPr>
        <p:txBody>
          <a:bodyPr wrap="square" lIns="91440" tIns="45720" rIns="91440" bIns="45720" rtlCol="0" anchor="t">
            <a:spAutoFit/>
          </a:bodyPr>
          <a:lstStyle/>
          <a:p>
            <a:r>
              <a:rPr lang="en-US" sz="1000" dirty="0">
                <a:solidFill>
                  <a:schemeClr val="bg1"/>
                </a:solidFill>
                <a:ea typeface="+mn-lt"/>
                <a:cs typeface="+mn-lt"/>
              </a:rPr>
              <a:t>U.S. Cancer Statistics Working Group. U.S. Cancer Statistics Data Visualizations Tool, based on 2022 submission data (1999-2020): U.S. Department of Health and Human Services, Centers for Disease Control and Prevention and National Cancer Institute; </a:t>
            </a:r>
            <a:r>
              <a:rPr lang="en-US" sz="1000" u="sng" dirty="0">
                <a:solidFill>
                  <a:schemeClr val="bg1"/>
                </a:solidFill>
                <a:ea typeface="+mn-lt"/>
                <a:cs typeface="+mn-lt"/>
                <a:hlinkClick r:id="rId4">
                  <a:extLst>
                    <a:ext uri="{A12FA001-AC4F-418D-AE19-62706E023703}">
                      <ahyp:hlinkClr xmlns:ahyp="http://schemas.microsoft.com/office/drawing/2018/hyperlinkcolor" val="tx"/>
                    </a:ext>
                  </a:extLst>
                </a:hlinkClick>
              </a:rPr>
              <a:t>https://www.cdc.gov/cancer/dataviz</a:t>
            </a:r>
            <a:r>
              <a:rPr lang="en-US" sz="1000" dirty="0">
                <a:solidFill>
                  <a:schemeClr val="bg1"/>
                </a:solidFill>
                <a:ea typeface="+mn-lt"/>
                <a:cs typeface="+mn-lt"/>
              </a:rPr>
              <a:t>, released in June 2023.</a:t>
            </a:r>
            <a:endParaRPr lang="en-US" dirty="0">
              <a:solidFill>
                <a:schemeClr val="bg1"/>
              </a:solidFill>
              <a:ea typeface="+mn-lt"/>
              <a:cs typeface="+mn-lt"/>
            </a:endParaRPr>
          </a:p>
          <a:p>
            <a:endParaRPr lang="en-US" dirty="0">
              <a:solidFill>
                <a:schemeClr val="bg1"/>
              </a:solidFill>
              <a:cs typeface="Arial"/>
            </a:endParaRPr>
          </a:p>
        </p:txBody>
      </p:sp>
      <p:sp>
        <p:nvSpPr>
          <p:cNvPr id="4" name="Slide Number Placeholder 3">
            <a:extLst>
              <a:ext uri="{FF2B5EF4-FFF2-40B4-BE49-F238E27FC236}">
                <a16:creationId xmlns:a16="http://schemas.microsoft.com/office/drawing/2014/main" id="{17541409-77ED-4B4E-400C-6FA44C2487CA}"/>
              </a:ext>
            </a:extLst>
          </p:cNvPr>
          <p:cNvSpPr>
            <a:spLocks noGrp="1"/>
          </p:cNvSpPr>
          <p:nvPr>
            <p:ph type="sldNum" sz="quarter" idx="12"/>
          </p:nvPr>
        </p:nvSpPr>
        <p:spPr/>
        <p:txBody>
          <a:bodyPr/>
          <a:lstStyle/>
          <a:p>
            <a:fld id="{0B1596F5-5824-5B45-836C-424ED03603B3}" type="slidenum">
              <a:rPr lang="en-US" smtClean="0"/>
              <a:t>19</a:t>
            </a:fld>
            <a:endParaRPr lang="en-US"/>
          </a:p>
        </p:txBody>
      </p:sp>
    </p:spTree>
    <p:extLst>
      <p:ext uri="{BB962C8B-B14F-4D97-AF65-F5344CB8AC3E}">
        <p14:creationId xmlns:p14="http://schemas.microsoft.com/office/powerpoint/2010/main" val="213454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492109" y="1398387"/>
            <a:ext cx="7886372" cy="486813"/>
          </a:xfrm>
        </p:spPr>
        <p:txBody>
          <a:bodyPr/>
          <a:lstStyle/>
          <a:p>
            <a:r>
              <a:rPr lang="en-US" dirty="0"/>
              <a:t>Disclosures</a:t>
            </a:r>
          </a:p>
        </p:txBody>
      </p:sp>
      <p:sp>
        <p:nvSpPr>
          <p:cNvPr id="6" name="Text Placeholder 5"/>
          <p:cNvSpPr>
            <a:spLocks noGrp="1"/>
          </p:cNvSpPr>
          <p:nvPr>
            <p:ph type="body" sz="quarter" idx="11"/>
          </p:nvPr>
        </p:nvSpPr>
        <p:spPr>
          <a:xfrm>
            <a:off x="467594" y="1894870"/>
            <a:ext cx="7886817" cy="3316161"/>
          </a:xfrm>
        </p:spPr>
        <p:txBody>
          <a:bodyPr>
            <a:normAutofit/>
          </a:bodyPr>
          <a:lstStyle/>
          <a:p>
            <a:pPr marL="342931" indent="-228621" defTabSz="914484">
              <a:spcBef>
                <a:spcPct val="20000"/>
              </a:spcBef>
              <a:spcAft>
                <a:spcPts val="0"/>
              </a:spcAft>
              <a:buClr>
                <a:srgbClr val="D6201A"/>
              </a:buClr>
              <a:buFont typeface="Wingdings" charset="2"/>
              <a:buChar char="§"/>
              <a:defRPr/>
            </a:pPr>
            <a:r>
              <a:rPr lang="en-US" sz="1500" i="1" dirty="0">
                <a:solidFill>
                  <a:srgbClr val="222222"/>
                </a:solidFill>
                <a:latin typeface="Arial"/>
              </a:rPr>
              <a:t>None</a:t>
            </a:r>
          </a:p>
          <a:p>
            <a:pPr marL="342931" indent="-228621" defTabSz="914484">
              <a:spcBef>
                <a:spcPct val="20000"/>
              </a:spcBef>
              <a:spcAft>
                <a:spcPts val="0"/>
              </a:spcAft>
              <a:buClr>
                <a:srgbClr val="D6201A"/>
              </a:buClr>
              <a:buFont typeface="Wingdings" charset="2"/>
              <a:buChar char="§"/>
              <a:defRPr/>
            </a:pPr>
            <a:endParaRPr lang="en-US" sz="1500" i="1" dirty="0">
              <a:solidFill>
                <a:srgbClr val="222222"/>
              </a:solidFill>
              <a:latin typeface="Arial"/>
            </a:endParaRPr>
          </a:p>
          <a:p>
            <a:pPr marL="342931" indent="-228621" defTabSz="914484">
              <a:spcBef>
                <a:spcPct val="20000"/>
              </a:spcBef>
              <a:spcAft>
                <a:spcPts val="0"/>
              </a:spcAft>
              <a:buClr>
                <a:srgbClr val="D6201A"/>
              </a:buClr>
              <a:buFont typeface="Wingdings" charset="2"/>
              <a:buChar char="§"/>
              <a:defRPr/>
            </a:pPr>
            <a:endParaRPr lang="en-US" sz="1500" i="1" dirty="0">
              <a:solidFill>
                <a:srgbClr val="222222"/>
              </a:solidFill>
              <a:latin typeface="Arial"/>
            </a:endParaRPr>
          </a:p>
          <a:p>
            <a:pPr marL="114310" defTabSz="914484">
              <a:spcBef>
                <a:spcPct val="20000"/>
              </a:spcBef>
              <a:spcAft>
                <a:spcPts val="0"/>
              </a:spcAft>
              <a:buClr>
                <a:srgbClr val="D6201A"/>
              </a:buClr>
              <a:defRPr/>
            </a:pPr>
            <a:endParaRPr lang="en-US" sz="1500" i="1" dirty="0">
              <a:solidFill>
                <a:srgbClr val="222222"/>
              </a:solidFill>
              <a:latin typeface="Arial"/>
            </a:endParaRPr>
          </a:p>
          <a:p>
            <a:pPr marL="342931" indent="-228621" defTabSz="914484">
              <a:spcBef>
                <a:spcPct val="20000"/>
              </a:spcBef>
              <a:spcAft>
                <a:spcPts val="0"/>
              </a:spcAft>
              <a:buClr>
                <a:srgbClr val="D6201A"/>
              </a:buClr>
              <a:buFont typeface="Wingdings" charset="2"/>
              <a:buChar char="§"/>
              <a:defRPr/>
            </a:pPr>
            <a:r>
              <a:rPr lang="en-US" sz="1050" i="1" dirty="0">
                <a:solidFill>
                  <a:srgbClr val="222222"/>
                </a:solidFill>
                <a:latin typeface="Arial"/>
              </a:rPr>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HRSA.gov.</a:t>
            </a:r>
          </a:p>
          <a:p>
            <a:pPr marL="114310" defTabSz="914484">
              <a:spcBef>
                <a:spcPct val="20000"/>
              </a:spcBef>
              <a:spcAft>
                <a:spcPts val="0"/>
              </a:spcAft>
              <a:buClr>
                <a:srgbClr val="D6201A"/>
              </a:buClr>
              <a:defRPr/>
            </a:pPr>
            <a:endParaRPr lang="en-US" sz="1050" i="1" dirty="0">
              <a:solidFill>
                <a:srgbClr val="222222"/>
              </a:solidFill>
              <a:latin typeface="Arial"/>
            </a:endParaRPr>
          </a:p>
          <a:p>
            <a:pPr marL="342931" indent="-228621" defTabSz="914484">
              <a:spcBef>
                <a:spcPct val="20000"/>
              </a:spcBef>
              <a:spcAft>
                <a:spcPts val="0"/>
              </a:spcAft>
              <a:buClr>
                <a:srgbClr val="D6201A"/>
              </a:buClr>
              <a:buFont typeface="Wingdings" charset="2"/>
              <a:buChar char="§"/>
              <a:defRPr/>
            </a:pPr>
            <a:r>
              <a:rPr lang="en-US" sz="1050" i="1" dirty="0">
                <a:solidFill>
                  <a:srgbClr val="222222"/>
                </a:solidFill>
                <a:latin typeface="Arial"/>
                <a:ea typeface="Calibri" panose="020F0502020204030204" pitchFamily="34" charset="0"/>
              </a:rPr>
              <a:t>“Funding for this presentation was made possible by cooperative agreement </a:t>
            </a:r>
            <a:r>
              <a:rPr lang="en-US" sz="1050" i="1" dirty="0">
                <a:solidFill>
                  <a:srgbClr val="222222"/>
                </a:solidFill>
                <a:latin typeface="Arial"/>
              </a:rPr>
              <a:t>U1OHA30535</a:t>
            </a:r>
            <a:r>
              <a:rPr lang="en-US" sz="1050" i="1" dirty="0">
                <a:solidFill>
                  <a:srgbClr val="222222"/>
                </a:solidFill>
                <a:latin typeface="Arial"/>
                <a:ea typeface="Calibri" panose="020F0502020204030204" pitchFamily="34" charset="0"/>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p:txBody>
      </p:sp>
      <p:sp>
        <p:nvSpPr>
          <p:cNvPr id="7" name="Slide Number Placeholder 5">
            <a:extLst>
              <a:ext uri="{FF2B5EF4-FFF2-40B4-BE49-F238E27FC236}">
                <a16:creationId xmlns:a16="http://schemas.microsoft.com/office/drawing/2014/main" id="{12E75810-4017-CAB0-248E-2AFB50D1E49F}"/>
              </a:ext>
            </a:extLst>
          </p:cNvPr>
          <p:cNvSpPr txBox="1">
            <a:spLocks/>
          </p:cNvSpPr>
          <p:nvPr/>
        </p:nvSpPr>
        <p:spPr>
          <a:xfrm>
            <a:off x="8378481" y="5576009"/>
            <a:ext cx="811717" cy="414196"/>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sz="1800" dirty="0">
                <a:solidFill>
                  <a:schemeClr val="bg1"/>
                </a:solidFill>
              </a:rPr>
              <a:t> (  </a:t>
            </a:r>
            <a:fld id="{1D2EA5EF-C699-AF4C-BA42-C0A1CAAB713C}" type="slidenum">
              <a:rPr lang="en-US" sz="1800">
                <a:solidFill>
                  <a:schemeClr val="bg1"/>
                </a:solidFill>
              </a:rPr>
              <a:pPr/>
              <a:t>2</a:t>
            </a:fld>
            <a:r>
              <a:rPr lang="en-US" sz="1800" dirty="0">
                <a:solidFill>
                  <a:schemeClr val="bg1"/>
                </a:solidFill>
              </a:rPr>
              <a:t>  )</a:t>
            </a:r>
          </a:p>
        </p:txBody>
      </p:sp>
      <p:sp>
        <p:nvSpPr>
          <p:cNvPr id="3" name="Slide Number Placeholder 5">
            <a:extLst>
              <a:ext uri="{FF2B5EF4-FFF2-40B4-BE49-F238E27FC236}">
                <a16:creationId xmlns:a16="http://schemas.microsoft.com/office/drawing/2014/main" id="{7E62B902-C6EB-7085-E533-38CFF0F74A7C}"/>
              </a:ext>
            </a:extLst>
          </p:cNvPr>
          <p:cNvSpPr txBox="1">
            <a:spLocks/>
          </p:cNvSpPr>
          <p:nvPr/>
        </p:nvSpPr>
        <p:spPr>
          <a:xfrm>
            <a:off x="8595360" y="6317458"/>
            <a:ext cx="548640" cy="396240"/>
          </a:xfrm>
          <a:prstGeom prst="bracketPair">
            <a:avLst>
              <a:gd name="adj" fmla="val 17949"/>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1596F5-5824-5B45-836C-424ED03603B3}"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7B58-4572-7747-AA76-1C28212390B0}"/>
              </a:ext>
            </a:extLst>
          </p:cNvPr>
          <p:cNvSpPr>
            <a:spLocks noGrp="1"/>
          </p:cNvSpPr>
          <p:nvPr>
            <p:ph type="title"/>
          </p:nvPr>
        </p:nvSpPr>
        <p:spPr/>
        <p:txBody>
          <a:bodyPr/>
          <a:lstStyle/>
          <a:p>
            <a:r>
              <a:rPr lang="en-US" dirty="0"/>
              <a:t>HPV-associated Cancers in PWH</a:t>
            </a:r>
          </a:p>
        </p:txBody>
      </p:sp>
      <p:sp>
        <p:nvSpPr>
          <p:cNvPr id="3" name="Content Placeholder 2">
            <a:extLst>
              <a:ext uri="{FF2B5EF4-FFF2-40B4-BE49-F238E27FC236}">
                <a16:creationId xmlns:a16="http://schemas.microsoft.com/office/drawing/2014/main" id="{62E4410D-2C58-7444-BD33-0EBDEAA2E2AC}"/>
              </a:ext>
            </a:extLst>
          </p:cNvPr>
          <p:cNvSpPr>
            <a:spLocks noGrp="1"/>
          </p:cNvSpPr>
          <p:nvPr>
            <p:ph idx="1"/>
          </p:nvPr>
        </p:nvSpPr>
        <p:spPr/>
        <p:txBody>
          <a:bodyPr>
            <a:normAutofit fontScale="92500"/>
          </a:bodyPr>
          <a:lstStyle/>
          <a:p>
            <a:r>
              <a:rPr lang="en-US" dirty="0"/>
              <a:t>People with HIV/AIDS have a significantly higher risk of developing an HPV-associated cancer</a:t>
            </a:r>
          </a:p>
          <a:p>
            <a:r>
              <a:rPr lang="en-US" dirty="0"/>
              <a:t>Studies have shown a correlation between CD4 count and risk of cervical cancer and anal cancer</a:t>
            </a:r>
          </a:p>
          <a:p>
            <a:r>
              <a:rPr lang="en-US" dirty="0"/>
              <a:t>Both HIV and low CD4 count are associated with presence of HPV infection and precancerous cervical lesions</a:t>
            </a:r>
          </a:p>
          <a:p>
            <a:r>
              <a:rPr lang="en-US" dirty="0"/>
              <a:t>Despite this, impact of ART on reducing risk of HPV-associated cancer is uncertain</a:t>
            </a:r>
          </a:p>
          <a:p>
            <a:r>
              <a:rPr lang="en-US" dirty="0"/>
              <a:t>Screening guidelines for cervical cancer differ from the general population</a:t>
            </a:r>
          </a:p>
          <a:p>
            <a:r>
              <a:rPr lang="en-US" dirty="0"/>
              <a:t>No national screening guidelines for anal cancer currently exist</a:t>
            </a:r>
          </a:p>
        </p:txBody>
      </p:sp>
      <p:sp>
        <p:nvSpPr>
          <p:cNvPr id="5" name="TextBox 4">
            <a:extLst>
              <a:ext uri="{FF2B5EF4-FFF2-40B4-BE49-F238E27FC236}">
                <a16:creationId xmlns:a16="http://schemas.microsoft.com/office/drawing/2014/main" id="{FF6B6483-7823-F461-ED30-0FC0BA04504B}"/>
              </a:ext>
            </a:extLst>
          </p:cNvPr>
          <p:cNvSpPr txBox="1"/>
          <p:nvPr/>
        </p:nvSpPr>
        <p:spPr>
          <a:xfrm>
            <a:off x="2019300" y="6204122"/>
            <a:ext cx="6375400" cy="400110"/>
          </a:xfrm>
          <a:prstGeom prst="rect">
            <a:avLst/>
          </a:prstGeom>
          <a:noFill/>
        </p:spPr>
        <p:txBody>
          <a:bodyPr wrap="square">
            <a:spAutoFit/>
          </a:bodyPr>
          <a:lstStyle/>
          <a:p>
            <a:r>
              <a:rPr lang="en-US" sz="1000" dirty="0">
                <a:solidFill>
                  <a:schemeClr val="bg1"/>
                </a:solidFill>
              </a:rPr>
              <a:t>AIDS Info: Guidelines for the Prevention and Treatment of Opportunistic Infections in Adults and Adolescents with HIV- Human Papillomavirus Disease: Q1</a:t>
            </a:r>
          </a:p>
        </p:txBody>
      </p:sp>
      <p:pic>
        <p:nvPicPr>
          <p:cNvPr id="4" name="Picture 3" descr="A close-up of a logo&#10;&#10;Description automatically generated">
            <a:extLst>
              <a:ext uri="{FF2B5EF4-FFF2-40B4-BE49-F238E27FC236}">
                <a16:creationId xmlns:a16="http://schemas.microsoft.com/office/drawing/2014/main" id="{53216AC5-D218-9F09-F5EB-79EB2B203A9D}"/>
              </a:ext>
            </a:extLst>
          </p:cNvPr>
          <p:cNvPicPr>
            <a:picLocks noChangeAspect="1"/>
          </p:cNvPicPr>
          <p:nvPr/>
        </p:nvPicPr>
        <p:blipFill>
          <a:blip r:embed="rId3"/>
          <a:stretch>
            <a:fillRect/>
          </a:stretch>
        </p:blipFill>
        <p:spPr>
          <a:xfrm>
            <a:off x="6419023" y="0"/>
            <a:ext cx="2724977" cy="640205"/>
          </a:xfrm>
          <a:prstGeom prst="rect">
            <a:avLst/>
          </a:prstGeom>
        </p:spPr>
      </p:pic>
      <p:sp>
        <p:nvSpPr>
          <p:cNvPr id="6" name="Slide Number Placeholder 5">
            <a:extLst>
              <a:ext uri="{FF2B5EF4-FFF2-40B4-BE49-F238E27FC236}">
                <a16:creationId xmlns:a16="http://schemas.microsoft.com/office/drawing/2014/main" id="{B89DCEF2-99BE-B102-4E65-52D6466CB680}"/>
              </a:ext>
            </a:extLst>
          </p:cNvPr>
          <p:cNvSpPr>
            <a:spLocks noGrp="1"/>
          </p:cNvSpPr>
          <p:nvPr>
            <p:ph type="sldNum" sz="quarter" idx="12"/>
          </p:nvPr>
        </p:nvSpPr>
        <p:spPr/>
        <p:txBody>
          <a:bodyPr/>
          <a:lstStyle/>
          <a:p>
            <a:fld id="{0B1596F5-5824-5B45-836C-424ED03603B3}" type="slidenum">
              <a:rPr lang="en-US" smtClean="0"/>
              <a:t>20</a:t>
            </a:fld>
            <a:endParaRPr lang="en-US"/>
          </a:p>
        </p:txBody>
      </p:sp>
    </p:spTree>
    <p:extLst>
      <p:ext uri="{BB962C8B-B14F-4D97-AF65-F5344CB8AC3E}">
        <p14:creationId xmlns:p14="http://schemas.microsoft.com/office/powerpoint/2010/main" val="4084151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8E9B-AC7D-ED4D-914D-CD2A1B45E9F2}"/>
              </a:ext>
            </a:extLst>
          </p:cNvPr>
          <p:cNvSpPr>
            <a:spLocks noGrp="1"/>
          </p:cNvSpPr>
          <p:nvPr>
            <p:ph type="title"/>
          </p:nvPr>
        </p:nvSpPr>
        <p:spPr/>
        <p:txBody>
          <a:bodyPr/>
          <a:lstStyle/>
          <a:p>
            <a:r>
              <a:rPr lang="en-US" dirty="0"/>
              <a:t>Anal Cancer in PWH</a:t>
            </a:r>
          </a:p>
        </p:txBody>
      </p:sp>
      <p:pic>
        <p:nvPicPr>
          <p:cNvPr id="5" name="Content Placeholder 4" descr="A close up of a map&#10;&#10;Description automatically generated">
            <a:extLst>
              <a:ext uri="{FF2B5EF4-FFF2-40B4-BE49-F238E27FC236}">
                <a16:creationId xmlns:a16="http://schemas.microsoft.com/office/drawing/2014/main" id="{69E23E5D-3E12-AE4B-8D85-C01985AE7E7F}"/>
              </a:ext>
            </a:extLst>
          </p:cNvPr>
          <p:cNvPicPr>
            <a:picLocks noGrp="1" noChangeAspect="1"/>
          </p:cNvPicPr>
          <p:nvPr>
            <p:ph idx="1"/>
          </p:nvPr>
        </p:nvPicPr>
        <p:blipFill>
          <a:blip r:embed="rId3"/>
          <a:stretch>
            <a:fillRect/>
          </a:stretch>
        </p:blipFill>
        <p:spPr>
          <a:xfrm>
            <a:off x="457199" y="1417638"/>
            <a:ext cx="8071341" cy="4367213"/>
          </a:xfrm>
        </p:spPr>
      </p:pic>
      <p:sp>
        <p:nvSpPr>
          <p:cNvPr id="7" name="Rectangle 6">
            <a:extLst>
              <a:ext uri="{FF2B5EF4-FFF2-40B4-BE49-F238E27FC236}">
                <a16:creationId xmlns:a16="http://schemas.microsoft.com/office/drawing/2014/main" id="{AAFDC028-6E35-D748-93ED-1687FF8668CE}"/>
              </a:ext>
            </a:extLst>
          </p:cNvPr>
          <p:cNvSpPr/>
          <p:nvPr/>
        </p:nvSpPr>
        <p:spPr>
          <a:xfrm>
            <a:off x="2206868" y="6337141"/>
            <a:ext cx="5959231" cy="246221"/>
          </a:xfrm>
          <a:prstGeom prst="rect">
            <a:avLst/>
          </a:prstGeom>
        </p:spPr>
        <p:txBody>
          <a:bodyPr wrap="square">
            <a:spAutoFit/>
          </a:bodyPr>
          <a:lstStyle/>
          <a:p>
            <a:r>
              <a:rPr lang="en-US" sz="1000" dirty="0">
                <a:solidFill>
                  <a:schemeClr val="bg1"/>
                </a:solidFill>
                <a:hlinkClick r:id="rId4">
                  <a:extLst>
                    <a:ext uri="{A12FA001-AC4F-418D-AE19-62706E023703}">
                      <ahyp:hlinkClr xmlns:ahyp="http://schemas.microsoft.com/office/drawing/2018/hyperlinkcolor" val="tx"/>
                    </a:ext>
                  </a:extLst>
                </a:hlinkClick>
              </a:rPr>
              <a:t>https://anchorstudy.org/anal-cancer-risk-among-hiv-positive-men-and-women</a:t>
            </a:r>
            <a:endParaRPr lang="en-US" sz="1000" dirty="0">
              <a:solidFill>
                <a:schemeClr val="bg1"/>
              </a:solidFill>
            </a:endParaRPr>
          </a:p>
        </p:txBody>
      </p:sp>
      <p:pic>
        <p:nvPicPr>
          <p:cNvPr id="3" name="Picture 2" descr="A close-up of a logo&#10;&#10;Description automatically generated">
            <a:extLst>
              <a:ext uri="{FF2B5EF4-FFF2-40B4-BE49-F238E27FC236}">
                <a16:creationId xmlns:a16="http://schemas.microsoft.com/office/drawing/2014/main" id="{65915BF8-92F4-D548-70DF-A76A744574EA}"/>
              </a:ext>
            </a:extLst>
          </p:cNvPr>
          <p:cNvPicPr>
            <a:picLocks noChangeAspect="1"/>
          </p:cNvPicPr>
          <p:nvPr/>
        </p:nvPicPr>
        <p:blipFill>
          <a:blip r:embed="rId5"/>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B14902B9-7545-6312-1EC8-5AEF62419E25}"/>
              </a:ext>
            </a:extLst>
          </p:cNvPr>
          <p:cNvSpPr>
            <a:spLocks noGrp="1"/>
          </p:cNvSpPr>
          <p:nvPr>
            <p:ph type="sldNum" sz="quarter" idx="12"/>
          </p:nvPr>
        </p:nvSpPr>
        <p:spPr/>
        <p:txBody>
          <a:bodyPr/>
          <a:lstStyle/>
          <a:p>
            <a:fld id="{0B1596F5-5824-5B45-836C-424ED03603B3}" type="slidenum">
              <a:rPr lang="en-US" smtClean="0"/>
              <a:t>21</a:t>
            </a:fld>
            <a:endParaRPr lang="en-US"/>
          </a:p>
        </p:txBody>
      </p:sp>
    </p:spTree>
    <p:extLst>
      <p:ext uri="{BB962C8B-B14F-4D97-AF65-F5344CB8AC3E}">
        <p14:creationId xmlns:p14="http://schemas.microsoft.com/office/powerpoint/2010/main" val="1720951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7A49-8FEE-1340-9B29-DEE22011EBF4}"/>
              </a:ext>
            </a:extLst>
          </p:cNvPr>
          <p:cNvSpPr>
            <a:spLocks noGrp="1"/>
          </p:cNvSpPr>
          <p:nvPr>
            <p:ph type="title"/>
          </p:nvPr>
        </p:nvSpPr>
        <p:spPr>
          <a:xfrm>
            <a:off x="457199" y="274638"/>
            <a:ext cx="8315569" cy="719772"/>
          </a:xfrm>
        </p:spPr>
        <p:txBody>
          <a:bodyPr/>
          <a:lstStyle/>
          <a:p>
            <a:r>
              <a:rPr lang="en-US" dirty="0"/>
              <a:t>HPV Vaccine</a:t>
            </a:r>
          </a:p>
        </p:txBody>
      </p:sp>
      <p:sp>
        <p:nvSpPr>
          <p:cNvPr id="3" name="Content Placeholder 2">
            <a:extLst>
              <a:ext uri="{FF2B5EF4-FFF2-40B4-BE49-F238E27FC236}">
                <a16:creationId xmlns:a16="http://schemas.microsoft.com/office/drawing/2014/main" id="{238029F0-A8C0-BE44-90A6-E2CDD9E452AF}"/>
              </a:ext>
            </a:extLst>
          </p:cNvPr>
          <p:cNvSpPr>
            <a:spLocks noGrp="1"/>
          </p:cNvSpPr>
          <p:nvPr>
            <p:ph idx="1"/>
          </p:nvPr>
        </p:nvSpPr>
        <p:spPr>
          <a:xfrm>
            <a:off x="414215" y="1539460"/>
            <a:ext cx="8315569" cy="4813069"/>
          </a:xfrm>
        </p:spPr>
        <p:txBody>
          <a:bodyPr/>
          <a:lstStyle/>
          <a:p>
            <a:r>
              <a:rPr lang="en-US" dirty="0"/>
              <a:t>The current vaccine protects against 9 different strains of HPV</a:t>
            </a:r>
          </a:p>
          <a:p>
            <a:pPr lvl="1"/>
            <a:r>
              <a:rPr lang="en-US" dirty="0"/>
              <a:t>HPV 16 and 18- responsible for about 80% HPV-associated cancers, about 66% of cervical cancers and majority of other HPV-associated cancers in women and men</a:t>
            </a:r>
          </a:p>
          <a:p>
            <a:pPr lvl="1"/>
            <a:r>
              <a:rPr lang="en-US" dirty="0"/>
              <a:t>HPV 31, 33, 45, 52, 58- responsible for about 10-15% of cervical cancers, small % of other cancers</a:t>
            </a:r>
          </a:p>
          <a:p>
            <a:pPr lvl="1"/>
            <a:r>
              <a:rPr lang="en-US" dirty="0"/>
              <a:t>HPV 6 and 11- responsible for ~90% of anogenital warts</a:t>
            </a:r>
          </a:p>
        </p:txBody>
      </p:sp>
      <p:sp>
        <p:nvSpPr>
          <p:cNvPr id="4" name="TextBox 3">
            <a:extLst>
              <a:ext uri="{FF2B5EF4-FFF2-40B4-BE49-F238E27FC236}">
                <a16:creationId xmlns:a16="http://schemas.microsoft.com/office/drawing/2014/main" id="{4FBF9584-60F3-AB4D-B9D2-C9D9B91581AE}"/>
              </a:ext>
            </a:extLst>
          </p:cNvPr>
          <p:cNvSpPr txBox="1"/>
          <p:nvPr/>
        </p:nvSpPr>
        <p:spPr>
          <a:xfrm>
            <a:off x="2229395" y="6352529"/>
            <a:ext cx="6103620" cy="400110"/>
          </a:xfrm>
          <a:prstGeom prst="rect">
            <a:avLst/>
          </a:prstGeom>
          <a:noFill/>
        </p:spPr>
        <p:txBody>
          <a:bodyPr wrap="square" rtlCol="0">
            <a:spAutoFit/>
          </a:bodyPr>
          <a:lstStyle/>
          <a:p>
            <a:r>
              <a:rPr lang="en-US" sz="1000" dirty="0" err="1">
                <a:solidFill>
                  <a:schemeClr val="bg1"/>
                </a:solidFill>
              </a:rPr>
              <a:t>Viens</a:t>
            </a:r>
            <a:r>
              <a:rPr lang="en-US" sz="1000" dirty="0">
                <a:solidFill>
                  <a:schemeClr val="bg1"/>
                </a:solidFill>
              </a:rPr>
              <a:t> LJ, Henley SJ, Watson M, et al. Human papillomavirus-associated cancers - United States, 2008-2012. MMWR </a:t>
            </a:r>
            <a:r>
              <a:rPr lang="en-US" sz="1000" dirty="0" err="1">
                <a:solidFill>
                  <a:schemeClr val="bg1"/>
                </a:solidFill>
              </a:rPr>
              <a:t>Morb</a:t>
            </a:r>
            <a:r>
              <a:rPr lang="en-US" sz="1000" dirty="0">
                <a:solidFill>
                  <a:schemeClr val="bg1"/>
                </a:solidFill>
              </a:rPr>
              <a:t> Mortal </a:t>
            </a:r>
            <a:r>
              <a:rPr lang="en-US" sz="1000" dirty="0" err="1">
                <a:solidFill>
                  <a:schemeClr val="bg1"/>
                </a:solidFill>
              </a:rPr>
              <a:t>Wkly</a:t>
            </a:r>
            <a:r>
              <a:rPr lang="en-US" sz="1000" dirty="0">
                <a:solidFill>
                  <a:schemeClr val="bg1"/>
                </a:solidFill>
              </a:rPr>
              <a:t> Rep 2016;65:661-6.</a:t>
            </a:r>
          </a:p>
        </p:txBody>
      </p:sp>
      <p:pic>
        <p:nvPicPr>
          <p:cNvPr id="5" name="Picture 4" descr="A close-up of a logo&#10;&#10;Description automatically generated">
            <a:extLst>
              <a:ext uri="{FF2B5EF4-FFF2-40B4-BE49-F238E27FC236}">
                <a16:creationId xmlns:a16="http://schemas.microsoft.com/office/drawing/2014/main" id="{79D711CB-5308-4EFA-1BC1-B9989146D0F6}"/>
              </a:ext>
            </a:extLst>
          </p:cNvPr>
          <p:cNvPicPr>
            <a:picLocks noChangeAspect="1"/>
          </p:cNvPicPr>
          <p:nvPr/>
        </p:nvPicPr>
        <p:blipFill>
          <a:blip r:embed="rId3"/>
          <a:stretch>
            <a:fillRect/>
          </a:stretch>
        </p:blipFill>
        <p:spPr>
          <a:xfrm>
            <a:off x="6419023" y="0"/>
            <a:ext cx="2724977" cy="640205"/>
          </a:xfrm>
          <a:prstGeom prst="rect">
            <a:avLst/>
          </a:prstGeom>
        </p:spPr>
      </p:pic>
      <p:sp>
        <p:nvSpPr>
          <p:cNvPr id="6" name="Slide Number Placeholder 5">
            <a:extLst>
              <a:ext uri="{FF2B5EF4-FFF2-40B4-BE49-F238E27FC236}">
                <a16:creationId xmlns:a16="http://schemas.microsoft.com/office/drawing/2014/main" id="{81B7B5F4-5047-9AF0-1D15-F9A0B48518F1}"/>
              </a:ext>
            </a:extLst>
          </p:cNvPr>
          <p:cNvSpPr>
            <a:spLocks noGrp="1"/>
          </p:cNvSpPr>
          <p:nvPr>
            <p:ph type="sldNum" sz="quarter" idx="12"/>
          </p:nvPr>
        </p:nvSpPr>
        <p:spPr/>
        <p:txBody>
          <a:bodyPr/>
          <a:lstStyle/>
          <a:p>
            <a:fld id="{0B1596F5-5824-5B45-836C-424ED03603B3}" type="slidenum">
              <a:rPr lang="en-US" smtClean="0"/>
              <a:t>22</a:t>
            </a:fld>
            <a:endParaRPr lang="en-US"/>
          </a:p>
        </p:txBody>
      </p:sp>
    </p:spTree>
    <p:extLst>
      <p:ext uri="{BB962C8B-B14F-4D97-AF65-F5344CB8AC3E}">
        <p14:creationId xmlns:p14="http://schemas.microsoft.com/office/powerpoint/2010/main" val="3179309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84E80-5DDF-154F-AEFF-8464926247C8}"/>
              </a:ext>
            </a:extLst>
          </p:cNvPr>
          <p:cNvSpPr>
            <a:spLocks noGrp="1"/>
          </p:cNvSpPr>
          <p:nvPr>
            <p:ph type="title"/>
          </p:nvPr>
        </p:nvSpPr>
        <p:spPr>
          <a:xfrm>
            <a:off x="457199" y="274638"/>
            <a:ext cx="8315569" cy="526640"/>
          </a:xfrm>
        </p:spPr>
        <p:txBody>
          <a:bodyPr/>
          <a:lstStyle/>
          <a:p>
            <a:r>
              <a:rPr lang="en-US" dirty="0"/>
              <a:t>HPV Vaccine</a:t>
            </a:r>
          </a:p>
        </p:txBody>
      </p:sp>
      <p:sp>
        <p:nvSpPr>
          <p:cNvPr id="3" name="Content Placeholder 2">
            <a:extLst>
              <a:ext uri="{FF2B5EF4-FFF2-40B4-BE49-F238E27FC236}">
                <a16:creationId xmlns:a16="http://schemas.microsoft.com/office/drawing/2014/main" id="{B00B07BB-03EA-8648-8DDE-FE742CEC75F6}"/>
              </a:ext>
            </a:extLst>
          </p:cNvPr>
          <p:cNvSpPr>
            <a:spLocks noGrp="1"/>
          </p:cNvSpPr>
          <p:nvPr>
            <p:ph idx="1"/>
          </p:nvPr>
        </p:nvSpPr>
        <p:spPr>
          <a:xfrm>
            <a:off x="457199" y="1168924"/>
            <a:ext cx="8315569" cy="4798575"/>
          </a:xfrm>
        </p:spPr>
        <p:txBody>
          <a:bodyPr>
            <a:normAutofit/>
          </a:bodyPr>
          <a:lstStyle/>
          <a:p>
            <a:r>
              <a:rPr lang="en-US" dirty="0"/>
              <a:t>Current recommendation for general population:</a:t>
            </a:r>
          </a:p>
          <a:p>
            <a:pPr lvl="1"/>
            <a:r>
              <a:rPr lang="en-US" dirty="0"/>
              <a:t>Initial vaccine series age 11-12 (2 doses only if 9-14 </a:t>
            </a:r>
            <a:r>
              <a:rPr lang="en-US" dirty="0" err="1"/>
              <a:t>yo</a:t>
            </a:r>
            <a:r>
              <a:rPr lang="en-US" dirty="0"/>
              <a:t>)</a:t>
            </a:r>
          </a:p>
          <a:p>
            <a:pPr lvl="1"/>
            <a:r>
              <a:rPr lang="en-US" dirty="0"/>
              <a:t>Catch-up through age 26 if missed (3 doses for 15+ </a:t>
            </a:r>
            <a:r>
              <a:rPr lang="en-US" dirty="0" err="1"/>
              <a:t>yo</a:t>
            </a:r>
            <a:r>
              <a:rPr lang="en-US" dirty="0"/>
              <a:t>)</a:t>
            </a:r>
          </a:p>
          <a:p>
            <a:pPr lvl="1"/>
            <a:r>
              <a:rPr lang="en-US" dirty="0"/>
              <a:t>“For adults aged 27 through 45 years, public health benefit of HPV vaccination in this age range is minimal; </a:t>
            </a:r>
            <a:r>
              <a:rPr lang="en-US" u="sng" dirty="0"/>
              <a:t>shared clinical decision-making is recommended</a:t>
            </a:r>
            <a:r>
              <a:rPr lang="en-US" dirty="0"/>
              <a:t> because some persons who are not adequately vaccinated might benefit.”</a:t>
            </a:r>
          </a:p>
        </p:txBody>
      </p:sp>
      <p:sp>
        <p:nvSpPr>
          <p:cNvPr id="4" name="TextBox 3">
            <a:extLst>
              <a:ext uri="{FF2B5EF4-FFF2-40B4-BE49-F238E27FC236}">
                <a16:creationId xmlns:a16="http://schemas.microsoft.com/office/drawing/2014/main" id="{21AB1F08-AB45-9348-BC60-02EFA598DB9C}"/>
              </a:ext>
            </a:extLst>
          </p:cNvPr>
          <p:cNvSpPr txBox="1"/>
          <p:nvPr/>
        </p:nvSpPr>
        <p:spPr>
          <a:xfrm>
            <a:off x="2240280" y="6211669"/>
            <a:ext cx="6103620" cy="553998"/>
          </a:xfrm>
          <a:prstGeom prst="rect">
            <a:avLst/>
          </a:prstGeom>
          <a:noFill/>
        </p:spPr>
        <p:txBody>
          <a:bodyPr wrap="square" rtlCol="0">
            <a:spAutoFit/>
          </a:bodyPr>
          <a:lstStyle/>
          <a:p>
            <a:r>
              <a:rPr lang="en-US" sz="1000" dirty="0" err="1">
                <a:solidFill>
                  <a:schemeClr val="bg1"/>
                </a:solidFill>
              </a:rPr>
              <a:t>Mietes</a:t>
            </a:r>
            <a:r>
              <a:rPr lang="en-US" sz="1000" dirty="0">
                <a:solidFill>
                  <a:schemeClr val="bg1"/>
                </a:solidFill>
              </a:rPr>
              <a:t> E, </a:t>
            </a:r>
            <a:r>
              <a:rPr lang="en-US" sz="1000" dirty="0" err="1">
                <a:solidFill>
                  <a:schemeClr val="bg1"/>
                </a:solidFill>
              </a:rPr>
              <a:t>Szilagyi</a:t>
            </a:r>
            <a:r>
              <a:rPr lang="en-US" sz="1000" dirty="0">
                <a:solidFill>
                  <a:schemeClr val="bg1"/>
                </a:solidFill>
              </a:rPr>
              <a:t> PG, Chesson HW, et al. Human papillomavirus Vaccination for Adults: Updated Recommendations of the Advisory Committee on Immunization Practices. MMWR </a:t>
            </a:r>
            <a:r>
              <a:rPr lang="en-US" sz="1000" dirty="0" err="1">
                <a:solidFill>
                  <a:schemeClr val="bg1"/>
                </a:solidFill>
              </a:rPr>
              <a:t>Morb</a:t>
            </a:r>
            <a:r>
              <a:rPr lang="en-US" sz="1000" dirty="0">
                <a:solidFill>
                  <a:schemeClr val="bg1"/>
                </a:solidFill>
              </a:rPr>
              <a:t> Mortal </a:t>
            </a:r>
            <a:r>
              <a:rPr lang="en-US" sz="1000" dirty="0" err="1">
                <a:solidFill>
                  <a:schemeClr val="bg1"/>
                </a:solidFill>
              </a:rPr>
              <a:t>Wkly</a:t>
            </a:r>
            <a:r>
              <a:rPr lang="en-US" sz="1000" dirty="0">
                <a:solidFill>
                  <a:schemeClr val="bg1"/>
                </a:solidFill>
              </a:rPr>
              <a:t> Rep 2019;68:698-702.</a:t>
            </a:r>
          </a:p>
        </p:txBody>
      </p:sp>
      <p:pic>
        <p:nvPicPr>
          <p:cNvPr id="5" name="Picture 4" descr="A close-up of a logo&#10;&#10;Description automatically generated">
            <a:extLst>
              <a:ext uri="{FF2B5EF4-FFF2-40B4-BE49-F238E27FC236}">
                <a16:creationId xmlns:a16="http://schemas.microsoft.com/office/drawing/2014/main" id="{A488387C-C4D2-35FE-6FE8-CBA8330E4C75}"/>
              </a:ext>
            </a:extLst>
          </p:cNvPr>
          <p:cNvPicPr>
            <a:picLocks noChangeAspect="1"/>
          </p:cNvPicPr>
          <p:nvPr/>
        </p:nvPicPr>
        <p:blipFill>
          <a:blip r:embed="rId3"/>
          <a:stretch>
            <a:fillRect/>
          </a:stretch>
        </p:blipFill>
        <p:spPr>
          <a:xfrm>
            <a:off x="6419023" y="0"/>
            <a:ext cx="2724977" cy="640205"/>
          </a:xfrm>
          <a:prstGeom prst="rect">
            <a:avLst/>
          </a:prstGeom>
        </p:spPr>
      </p:pic>
      <p:sp>
        <p:nvSpPr>
          <p:cNvPr id="6" name="Slide Number Placeholder 5">
            <a:extLst>
              <a:ext uri="{FF2B5EF4-FFF2-40B4-BE49-F238E27FC236}">
                <a16:creationId xmlns:a16="http://schemas.microsoft.com/office/drawing/2014/main" id="{F79AB135-7613-97A2-5D28-F2CF9BBFD1CF}"/>
              </a:ext>
            </a:extLst>
          </p:cNvPr>
          <p:cNvSpPr>
            <a:spLocks noGrp="1"/>
          </p:cNvSpPr>
          <p:nvPr>
            <p:ph type="sldNum" sz="quarter" idx="12"/>
          </p:nvPr>
        </p:nvSpPr>
        <p:spPr/>
        <p:txBody>
          <a:bodyPr/>
          <a:lstStyle/>
          <a:p>
            <a:fld id="{0B1596F5-5824-5B45-836C-424ED03603B3}" type="slidenum">
              <a:rPr lang="en-US" smtClean="0"/>
              <a:t>23</a:t>
            </a:fld>
            <a:endParaRPr lang="en-US"/>
          </a:p>
        </p:txBody>
      </p:sp>
    </p:spTree>
    <p:extLst>
      <p:ext uri="{BB962C8B-B14F-4D97-AF65-F5344CB8AC3E}">
        <p14:creationId xmlns:p14="http://schemas.microsoft.com/office/powerpoint/2010/main" val="980537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CA60-8ABA-9D46-873C-891CD93BC67C}"/>
              </a:ext>
            </a:extLst>
          </p:cNvPr>
          <p:cNvSpPr>
            <a:spLocks noGrp="1"/>
          </p:cNvSpPr>
          <p:nvPr>
            <p:ph type="title"/>
          </p:nvPr>
        </p:nvSpPr>
        <p:spPr>
          <a:xfrm>
            <a:off x="457199" y="274638"/>
            <a:ext cx="8315569" cy="705076"/>
          </a:xfrm>
        </p:spPr>
        <p:txBody>
          <a:bodyPr/>
          <a:lstStyle/>
          <a:p>
            <a:r>
              <a:rPr lang="en-US" dirty="0"/>
              <a:t>HPV Vaccine</a:t>
            </a:r>
          </a:p>
        </p:txBody>
      </p:sp>
      <p:sp>
        <p:nvSpPr>
          <p:cNvPr id="3" name="Content Placeholder 2">
            <a:extLst>
              <a:ext uri="{FF2B5EF4-FFF2-40B4-BE49-F238E27FC236}">
                <a16:creationId xmlns:a16="http://schemas.microsoft.com/office/drawing/2014/main" id="{6B5724D2-BD5F-1841-859D-7F83C2F088C1}"/>
              </a:ext>
            </a:extLst>
          </p:cNvPr>
          <p:cNvSpPr>
            <a:spLocks noGrp="1"/>
          </p:cNvSpPr>
          <p:nvPr>
            <p:ph idx="1"/>
          </p:nvPr>
        </p:nvSpPr>
        <p:spPr>
          <a:xfrm>
            <a:off x="457199" y="1219200"/>
            <a:ext cx="8315569" cy="4748299"/>
          </a:xfrm>
        </p:spPr>
        <p:txBody>
          <a:bodyPr/>
          <a:lstStyle/>
          <a:p>
            <a:r>
              <a:rPr lang="en-US" dirty="0"/>
              <a:t>If people previously received the 2v or 4v vaccine, there is no official recommendation to give the 9v vaccine, but it is likely safe </a:t>
            </a:r>
          </a:p>
          <a:p>
            <a:r>
              <a:rPr lang="en-US" dirty="0"/>
              <a:t>While we have effective screening for cervical cancer with guidelines for follow-up and treatment of pre-cancerous lesions, this does not exist for the majority of HPV-associated cancers</a:t>
            </a:r>
          </a:p>
          <a:p>
            <a:r>
              <a:rPr lang="en-US" dirty="0"/>
              <a:t>Educate your patients so they can make an informed decision!</a:t>
            </a:r>
          </a:p>
        </p:txBody>
      </p:sp>
      <p:pic>
        <p:nvPicPr>
          <p:cNvPr id="4" name="Picture 3" descr="A close-up of a logo&#10;&#10;Description automatically generated">
            <a:extLst>
              <a:ext uri="{FF2B5EF4-FFF2-40B4-BE49-F238E27FC236}">
                <a16:creationId xmlns:a16="http://schemas.microsoft.com/office/drawing/2014/main" id="{D405DF4B-C439-EEDC-9359-482DDAEBD93F}"/>
              </a:ext>
            </a:extLst>
          </p:cNvPr>
          <p:cNvPicPr>
            <a:picLocks noChangeAspect="1"/>
          </p:cNvPicPr>
          <p:nvPr/>
        </p:nvPicPr>
        <p:blipFill>
          <a:blip r:embed="rId3"/>
          <a:stretch>
            <a:fillRect/>
          </a:stretch>
        </p:blipFill>
        <p:spPr>
          <a:xfrm>
            <a:off x="6419023" y="0"/>
            <a:ext cx="2724977" cy="640205"/>
          </a:xfrm>
          <a:prstGeom prst="rect">
            <a:avLst/>
          </a:prstGeom>
        </p:spPr>
      </p:pic>
      <p:sp>
        <p:nvSpPr>
          <p:cNvPr id="5" name="Slide Number Placeholder 4">
            <a:extLst>
              <a:ext uri="{FF2B5EF4-FFF2-40B4-BE49-F238E27FC236}">
                <a16:creationId xmlns:a16="http://schemas.microsoft.com/office/drawing/2014/main" id="{E90C523B-1D4C-B983-F997-082644D21F9E}"/>
              </a:ext>
            </a:extLst>
          </p:cNvPr>
          <p:cNvSpPr>
            <a:spLocks noGrp="1"/>
          </p:cNvSpPr>
          <p:nvPr>
            <p:ph type="sldNum" sz="quarter" idx="12"/>
          </p:nvPr>
        </p:nvSpPr>
        <p:spPr/>
        <p:txBody>
          <a:bodyPr/>
          <a:lstStyle/>
          <a:p>
            <a:fld id="{0B1596F5-5824-5B45-836C-424ED03603B3}" type="slidenum">
              <a:rPr lang="en-US" smtClean="0"/>
              <a:t>24</a:t>
            </a:fld>
            <a:endParaRPr lang="en-US"/>
          </a:p>
        </p:txBody>
      </p:sp>
    </p:spTree>
    <p:extLst>
      <p:ext uri="{BB962C8B-B14F-4D97-AF65-F5344CB8AC3E}">
        <p14:creationId xmlns:p14="http://schemas.microsoft.com/office/powerpoint/2010/main" val="497388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BE5E-4B2C-B150-0DB5-6CFB85F82D2F}"/>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id="{C1D4DD8E-B936-C56E-2C86-52B4194A9D56}"/>
              </a:ext>
            </a:extLst>
          </p:cNvPr>
          <p:cNvSpPr>
            <a:spLocks noGrp="1"/>
          </p:cNvSpPr>
          <p:nvPr>
            <p:ph idx="1"/>
          </p:nvPr>
        </p:nvSpPr>
        <p:spPr>
          <a:xfrm>
            <a:off x="457199" y="1600200"/>
            <a:ext cx="8521701" cy="4367299"/>
          </a:xfrm>
        </p:spPr>
        <p:txBody>
          <a:bodyPr vert="horz" lIns="91440" tIns="45720" rIns="91440" bIns="45720" rtlCol="0" anchor="t">
            <a:normAutofit fontScale="92500" lnSpcReduction="10000"/>
          </a:bodyPr>
          <a:lstStyle/>
          <a:p>
            <a:r>
              <a:rPr lang="en-US" dirty="0">
                <a:cs typeface="Arial"/>
              </a:rPr>
              <a:t>46 </a:t>
            </a:r>
            <a:r>
              <a:rPr lang="en-US" dirty="0" err="1">
                <a:cs typeface="Arial"/>
              </a:rPr>
              <a:t>yo</a:t>
            </a:r>
            <a:r>
              <a:rPr lang="en-US" dirty="0">
                <a:cs typeface="Arial"/>
              </a:rPr>
              <a:t> woman with HIV and no other medical history presents to your office to establish care. She was recently diagnosed with HIV after sexual assault 6 months ago</a:t>
            </a:r>
            <a:endParaRPr lang="en-US" dirty="0"/>
          </a:p>
          <a:p>
            <a:r>
              <a:rPr lang="en-US" dirty="0"/>
              <a:t>Social </a:t>
            </a:r>
            <a:r>
              <a:rPr lang="en-US" dirty="0" err="1"/>
              <a:t>hx</a:t>
            </a:r>
            <a:r>
              <a:rPr lang="en-US" dirty="0"/>
              <a:t>: smokes 1 </a:t>
            </a:r>
            <a:r>
              <a:rPr lang="en-US" dirty="0" err="1"/>
              <a:t>ppd</a:t>
            </a:r>
            <a:r>
              <a:rPr lang="en-US" dirty="0"/>
              <a:t> since age 20, rare alcohol use, no substances. Monogamous with 1 sexual partner for past 6 months, does not use condoms</a:t>
            </a:r>
          </a:p>
          <a:p>
            <a:r>
              <a:rPr lang="en-US" dirty="0"/>
              <a:t>Her only colonoscopy was done last year. No polyps found. Her mom was diagnosed with colon cancer at age 56</a:t>
            </a:r>
          </a:p>
          <a:p>
            <a:r>
              <a:rPr lang="en-US" dirty="0"/>
              <a:t>Last mammogram was done earlier this year, normal. No FH of breast cancer. No </a:t>
            </a:r>
            <a:r>
              <a:rPr lang="en-US" dirty="0" err="1"/>
              <a:t>hx</a:t>
            </a:r>
            <a:r>
              <a:rPr lang="en-US" dirty="0"/>
              <a:t> of abnormal mammograms.</a:t>
            </a:r>
          </a:p>
          <a:p>
            <a:r>
              <a:rPr lang="en-US" dirty="0"/>
              <a:t>Her last pap smear was done 2 </a:t>
            </a:r>
            <a:r>
              <a:rPr lang="en-US" dirty="0" err="1"/>
              <a:t>yrs</a:t>
            </a:r>
            <a:r>
              <a:rPr lang="en-US" dirty="0"/>
              <a:t> ago. She reports normal </a:t>
            </a:r>
            <a:r>
              <a:rPr lang="en-US" dirty="0" err="1"/>
              <a:t>paps</a:t>
            </a:r>
            <a:r>
              <a:rPr lang="en-US" dirty="0"/>
              <a:t> her whole life. </a:t>
            </a:r>
          </a:p>
          <a:p>
            <a:r>
              <a:rPr lang="en-US" dirty="0"/>
              <a:t>She has had no other testing/screening</a:t>
            </a:r>
          </a:p>
        </p:txBody>
      </p:sp>
      <p:pic>
        <p:nvPicPr>
          <p:cNvPr id="4" name="Picture 3" descr="A close-up of a logo&#10;&#10;Description automatically generated">
            <a:extLst>
              <a:ext uri="{FF2B5EF4-FFF2-40B4-BE49-F238E27FC236}">
                <a16:creationId xmlns:a16="http://schemas.microsoft.com/office/drawing/2014/main" id="{9277D386-3F29-3F11-ED98-3FEA092704E6}"/>
              </a:ext>
            </a:extLst>
          </p:cNvPr>
          <p:cNvPicPr>
            <a:picLocks noChangeAspect="1"/>
          </p:cNvPicPr>
          <p:nvPr/>
        </p:nvPicPr>
        <p:blipFill>
          <a:blip r:embed="rId2"/>
          <a:stretch>
            <a:fillRect/>
          </a:stretch>
        </p:blipFill>
        <p:spPr>
          <a:xfrm>
            <a:off x="6419023" y="0"/>
            <a:ext cx="2724977" cy="640205"/>
          </a:xfrm>
          <a:prstGeom prst="rect">
            <a:avLst/>
          </a:prstGeom>
        </p:spPr>
      </p:pic>
      <p:sp>
        <p:nvSpPr>
          <p:cNvPr id="5" name="Slide Number Placeholder 4">
            <a:extLst>
              <a:ext uri="{FF2B5EF4-FFF2-40B4-BE49-F238E27FC236}">
                <a16:creationId xmlns:a16="http://schemas.microsoft.com/office/drawing/2014/main" id="{9D5BC732-4185-0A89-E998-9C5BA54DA253}"/>
              </a:ext>
            </a:extLst>
          </p:cNvPr>
          <p:cNvSpPr>
            <a:spLocks noGrp="1"/>
          </p:cNvSpPr>
          <p:nvPr>
            <p:ph type="sldNum" sz="quarter" idx="12"/>
          </p:nvPr>
        </p:nvSpPr>
        <p:spPr/>
        <p:txBody>
          <a:bodyPr/>
          <a:lstStyle/>
          <a:p>
            <a:fld id="{0B1596F5-5824-5B45-836C-424ED03603B3}" type="slidenum">
              <a:rPr lang="en-US" smtClean="0"/>
              <a:t>25</a:t>
            </a:fld>
            <a:endParaRPr lang="en-US"/>
          </a:p>
        </p:txBody>
      </p:sp>
    </p:spTree>
    <p:extLst>
      <p:ext uri="{BB962C8B-B14F-4D97-AF65-F5344CB8AC3E}">
        <p14:creationId xmlns:p14="http://schemas.microsoft.com/office/powerpoint/2010/main" val="647682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6C400-B82C-27B3-2A29-759F118110BE}"/>
              </a:ext>
            </a:extLst>
          </p:cNvPr>
          <p:cNvSpPr>
            <a:spLocks noGrp="1"/>
          </p:cNvSpPr>
          <p:nvPr>
            <p:ph type="title"/>
          </p:nvPr>
        </p:nvSpPr>
        <p:spPr>
          <a:xfrm>
            <a:off x="414215" y="890501"/>
            <a:ext cx="8315569" cy="1143000"/>
          </a:xfrm>
        </p:spPr>
        <p:txBody>
          <a:bodyPr/>
          <a:lstStyle/>
          <a:p>
            <a:r>
              <a:rPr lang="en-US" dirty="0"/>
              <a:t>Which cancer screening is indicated at this time?</a:t>
            </a:r>
          </a:p>
        </p:txBody>
      </p:sp>
      <p:sp>
        <p:nvSpPr>
          <p:cNvPr id="5" name="Content Placeholder 4">
            <a:extLst>
              <a:ext uri="{FF2B5EF4-FFF2-40B4-BE49-F238E27FC236}">
                <a16:creationId xmlns:a16="http://schemas.microsoft.com/office/drawing/2014/main" id="{4FBF71C5-99BA-4738-5A78-4DA6E96EBDC9}"/>
              </a:ext>
            </a:extLst>
          </p:cNvPr>
          <p:cNvSpPr>
            <a:spLocks noGrp="1"/>
          </p:cNvSpPr>
          <p:nvPr>
            <p:ph sz="half" idx="1"/>
          </p:nvPr>
        </p:nvSpPr>
        <p:spPr>
          <a:xfrm>
            <a:off x="457199" y="2071868"/>
            <a:ext cx="3683001" cy="3895631"/>
          </a:xfrm>
        </p:spPr>
        <p:txBody>
          <a:bodyPr/>
          <a:lstStyle/>
          <a:p>
            <a:r>
              <a:rPr lang="en-US" dirty="0"/>
              <a:t>A) Colonoscopy</a:t>
            </a:r>
          </a:p>
          <a:p>
            <a:r>
              <a:rPr lang="en-US" dirty="0"/>
              <a:t>B) Mammogram</a:t>
            </a:r>
          </a:p>
          <a:p>
            <a:r>
              <a:rPr lang="en-US" dirty="0"/>
              <a:t>C) Pap smear</a:t>
            </a:r>
          </a:p>
          <a:p>
            <a:r>
              <a:rPr lang="en-US" dirty="0"/>
              <a:t>D) CT chest</a:t>
            </a:r>
          </a:p>
          <a:p>
            <a:r>
              <a:rPr lang="en-US" dirty="0"/>
              <a:t>E) CT chest +abdomen/pelvis</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Content Placeholder 6" title="Mentimeter - Interactive Presentations">
                <a:extLst>
                  <a:ext uri="{FF2B5EF4-FFF2-40B4-BE49-F238E27FC236}">
                    <a16:creationId xmlns:a16="http://schemas.microsoft.com/office/drawing/2014/main" id="{7DDB0467-3FD9-AFA4-889B-3E22030022CE}"/>
                  </a:ext>
                </a:extLst>
              </p:cNvPr>
              <p:cNvGraphicFramePr>
                <a:graphicFrameLocks noGrp="1"/>
              </p:cNvGraphicFramePr>
              <p:nvPr>
                <p:ph sz="half" idx="2"/>
                <p:extLst>
                  <p:ext uri="{D42A27DB-BD31-4B8C-83A1-F6EECF244321}">
                    <p14:modId xmlns:p14="http://schemas.microsoft.com/office/powerpoint/2010/main" val="2845666973"/>
                  </p:ext>
                </p:extLst>
              </p:nvPr>
            </p:nvGraphicFramePr>
            <p:xfrm>
              <a:off x="4419600" y="1536700"/>
              <a:ext cx="4572000" cy="4430713"/>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7" name="Content Placeholder 6" title="Mentimeter - Interactive Presentations">
                <a:extLst>
                  <a:ext uri="{FF2B5EF4-FFF2-40B4-BE49-F238E27FC236}">
                    <a16:creationId xmlns:a16="http://schemas.microsoft.com/office/drawing/2014/main" id="{7DDB0467-3FD9-AFA4-889B-3E22030022CE}"/>
                  </a:ext>
                </a:extLst>
              </p:cNvPr>
              <p:cNvPicPr>
                <a:picLocks noGrp="1" noRot="1" noChangeAspect="1" noMove="1" noResize="1" noEditPoints="1" noAdjustHandles="1" noChangeArrowheads="1" noChangeShapeType="1"/>
              </p:cNvPicPr>
              <p:nvPr/>
            </p:nvPicPr>
            <p:blipFill>
              <a:blip r:embed="rId3"/>
              <a:stretch>
                <a:fillRect/>
              </a:stretch>
            </p:blipFill>
            <p:spPr>
              <a:xfrm>
                <a:off x="4419600" y="1536700"/>
                <a:ext cx="4572000" cy="4430713"/>
              </a:xfrm>
              <a:prstGeom prst="rect">
                <a:avLst/>
              </a:prstGeom>
            </p:spPr>
          </p:pic>
        </mc:Fallback>
      </mc:AlternateContent>
      <p:pic>
        <p:nvPicPr>
          <p:cNvPr id="2" name="Picture 1" descr="A close-up of a logo&#10;&#10;Description automatically generated">
            <a:extLst>
              <a:ext uri="{FF2B5EF4-FFF2-40B4-BE49-F238E27FC236}">
                <a16:creationId xmlns:a16="http://schemas.microsoft.com/office/drawing/2014/main" id="{9561F7C8-0AB3-5CD3-7B4E-2E224F726BEA}"/>
              </a:ext>
            </a:extLst>
          </p:cNvPr>
          <p:cNvPicPr>
            <a:picLocks noChangeAspect="1"/>
          </p:cNvPicPr>
          <p:nvPr/>
        </p:nvPicPr>
        <p:blipFill>
          <a:blip r:embed="rId4"/>
          <a:stretch>
            <a:fillRect/>
          </a:stretch>
        </p:blipFill>
        <p:spPr>
          <a:xfrm>
            <a:off x="6419023" y="0"/>
            <a:ext cx="2724977" cy="640205"/>
          </a:xfrm>
          <a:prstGeom prst="rect">
            <a:avLst/>
          </a:prstGeom>
        </p:spPr>
      </p:pic>
      <p:sp>
        <p:nvSpPr>
          <p:cNvPr id="3" name="Slide Number Placeholder 2">
            <a:extLst>
              <a:ext uri="{FF2B5EF4-FFF2-40B4-BE49-F238E27FC236}">
                <a16:creationId xmlns:a16="http://schemas.microsoft.com/office/drawing/2014/main" id="{A8A3D5DA-1BDB-0486-0F17-04B2CD31C18E}"/>
              </a:ext>
            </a:extLst>
          </p:cNvPr>
          <p:cNvSpPr>
            <a:spLocks noGrp="1"/>
          </p:cNvSpPr>
          <p:nvPr>
            <p:ph type="sldNum" sz="quarter" idx="12"/>
          </p:nvPr>
        </p:nvSpPr>
        <p:spPr/>
        <p:txBody>
          <a:bodyPr/>
          <a:lstStyle/>
          <a:p>
            <a:fld id="{0B1596F5-5824-5B45-836C-424ED03603B3}" type="slidenum">
              <a:rPr lang="en-US" smtClean="0"/>
              <a:t>26</a:t>
            </a:fld>
            <a:endParaRPr lang="en-US"/>
          </a:p>
        </p:txBody>
      </p:sp>
    </p:spTree>
    <p:extLst>
      <p:ext uri="{BB962C8B-B14F-4D97-AF65-F5344CB8AC3E}">
        <p14:creationId xmlns:p14="http://schemas.microsoft.com/office/powerpoint/2010/main" val="2498643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4FDD-7C4D-EB43-B467-0059D01B0AB4}"/>
              </a:ext>
            </a:extLst>
          </p:cNvPr>
          <p:cNvSpPr>
            <a:spLocks noGrp="1"/>
          </p:cNvSpPr>
          <p:nvPr>
            <p:ph type="title"/>
          </p:nvPr>
        </p:nvSpPr>
        <p:spPr>
          <a:xfrm>
            <a:off x="416499" y="3303"/>
            <a:ext cx="8315569" cy="1143000"/>
          </a:xfrm>
        </p:spPr>
        <p:txBody>
          <a:bodyPr/>
          <a:lstStyle/>
          <a:p>
            <a:r>
              <a:rPr lang="en-US" dirty="0"/>
              <a:t>Cancer Screening</a:t>
            </a:r>
          </a:p>
        </p:txBody>
      </p:sp>
      <p:pic>
        <p:nvPicPr>
          <p:cNvPr id="5" name="Content Placeholder 4" descr="A screenshot of a cell phone&#10;&#10;Description automatically generated">
            <a:extLst>
              <a:ext uri="{FF2B5EF4-FFF2-40B4-BE49-F238E27FC236}">
                <a16:creationId xmlns:a16="http://schemas.microsoft.com/office/drawing/2014/main" id="{10D089D3-8E5A-624F-BC6B-F71C90F5DAA0}"/>
              </a:ext>
            </a:extLst>
          </p:cNvPr>
          <p:cNvPicPr>
            <a:picLocks noGrp="1" noChangeAspect="1"/>
          </p:cNvPicPr>
          <p:nvPr>
            <p:ph idx="1"/>
          </p:nvPr>
        </p:nvPicPr>
        <p:blipFill>
          <a:blip r:embed="rId3"/>
          <a:stretch>
            <a:fillRect/>
          </a:stretch>
        </p:blipFill>
        <p:spPr>
          <a:xfrm>
            <a:off x="831517" y="874967"/>
            <a:ext cx="7487748" cy="4204412"/>
          </a:xfrm>
        </p:spPr>
      </p:pic>
      <p:sp>
        <p:nvSpPr>
          <p:cNvPr id="3" name="TextBox 2">
            <a:extLst>
              <a:ext uri="{FF2B5EF4-FFF2-40B4-BE49-F238E27FC236}">
                <a16:creationId xmlns:a16="http://schemas.microsoft.com/office/drawing/2014/main" id="{72F160CC-0441-A5BE-42E5-9DD18FD1CC35}"/>
              </a:ext>
            </a:extLst>
          </p:cNvPr>
          <p:cNvSpPr txBox="1"/>
          <p:nvPr/>
        </p:nvSpPr>
        <p:spPr>
          <a:xfrm>
            <a:off x="691904" y="5196070"/>
            <a:ext cx="820789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*Though not specifically stated, all of these recommendations are based on assuption that patient has life expectancy &gt;10 yrs and would desire </a:t>
            </a:r>
            <a:r>
              <a:rPr lang="en-US">
                <a:cs typeface="Arial"/>
              </a:rPr>
              <a:t>treatment/intervention if cancer were found</a:t>
            </a:r>
            <a:endParaRPr lang="en-US"/>
          </a:p>
        </p:txBody>
      </p:sp>
      <p:pic>
        <p:nvPicPr>
          <p:cNvPr id="4" name="Picture 3" descr="A close-up of a logo&#10;&#10;Description automatically generated">
            <a:extLst>
              <a:ext uri="{FF2B5EF4-FFF2-40B4-BE49-F238E27FC236}">
                <a16:creationId xmlns:a16="http://schemas.microsoft.com/office/drawing/2014/main" id="{923BA093-3773-6802-5B4B-53163D8364FA}"/>
              </a:ext>
            </a:extLst>
          </p:cNvPr>
          <p:cNvPicPr>
            <a:picLocks noChangeAspect="1"/>
          </p:cNvPicPr>
          <p:nvPr/>
        </p:nvPicPr>
        <p:blipFill>
          <a:blip r:embed="rId4"/>
          <a:stretch>
            <a:fillRect/>
          </a:stretch>
        </p:blipFill>
        <p:spPr>
          <a:xfrm>
            <a:off x="6419023" y="0"/>
            <a:ext cx="2724977" cy="640205"/>
          </a:xfrm>
          <a:prstGeom prst="rect">
            <a:avLst/>
          </a:prstGeom>
        </p:spPr>
      </p:pic>
      <p:sp>
        <p:nvSpPr>
          <p:cNvPr id="6" name="Slide Number Placeholder 5">
            <a:extLst>
              <a:ext uri="{FF2B5EF4-FFF2-40B4-BE49-F238E27FC236}">
                <a16:creationId xmlns:a16="http://schemas.microsoft.com/office/drawing/2014/main" id="{ABE35483-BBB2-3B46-B77B-BCA1AD3995FD}"/>
              </a:ext>
            </a:extLst>
          </p:cNvPr>
          <p:cNvSpPr>
            <a:spLocks noGrp="1"/>
          </p:cNvSpPr>
          <p:nvPr>
            <p:ph type="sldNum" sz="quarter" idx="12"/>
          </p:nvPr>
        </p:nvSpPr>
        <p:spPr/>
        <p:txBody>
          <a:bodyPr/>
          <a:lstStyle/>
          <a:p>
            <a:fld id="{0B1596F5-5824-5B45-836C-424ED03603B3}" type="slidenum">
              <a:rPr lang="en-US" smtClean="0"/>
              <a:t>27</a:t>
            </a:fld>
            <a:endParaRPr lang="en-US"/>
          </a:p>
        </p:txBody>
      </p:sp>
    </p:spTree>
    <p:extLst>
      <p:ext uri="{BB962C8B-B14F-4D97-AF65-F5344CB8AC3E}">
        <p14:creationId xmlns:p14="http://schemas.microsoft.com/office/powerpoint/2010/main" val="1986334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D1AD-AB7C-DC47-B553-D63E7D7A0092}"/>
              </a:ext>
            </a:extLst>
          </p:cNvPr>
          <p:cNvSpPr>
            <a:spLocks noGrp="1"/>
          </p:cNvSpPr>
          <p:nvPr>
            <p:ph type="title"/>
          </p:nvPr>
        </p:nvSpPr>
        <p:spPr>
          <a:xfrm>
            <a:off x="539847" y="196668"/>
            <a:ext cx="8315569" cy="772284"/>
          </a:xfrm>
        </p:spPr>
        <p:txBody>
          <a:bodyPr/>
          <a:lstStyle/>
          <a:p>
            <a:r>
              <a:rPr lang="en-US" sz="3600" dirty="0"/>
              <a:t>Cervical Cancer Screening </a:t>
            </a:r>
          </a:p>
        </p:txBody>
      </p:sp>
      <p:sp>
        <p:nvSpPr>
          <p:cNvPr id="13" name="TextBox 12">
            <a:extLst>
              <a:ext uri="{FF2B5EF4-FFF2-40B4-BE49-F238E27FC236}">
                <a16:creationId xmlns:a16="http://schemas.microsoft.com/office/drawing/2014/main" id="{17BB0718-DE18-6745-83C8-23E4C2672D1F}"/>
              </a:ext>
            </a:extLst>
          </p:cNvPr>
          <p:cNvSpPr txBox="1"/>
          <p:nvPr/>
        </p:nvSpPr>
        <p:spPr>
          <a:xfrm>
            <a:off x="2235200" y="6329160"/>
            <a:ext cx="5981700" cy="400110"/>
          </a:xfrm>
          <a:prstGeom prst="rect">
            <a:avLst/>
          </a:prstGeom>
          <a:noFill/>
        </p:spPr>
        <p:txBody>
          <a:bodyPr wrap="square" rtlCol="0">
            <a:spAutoFit/>
          </a:bodyPr>
          <a:lstStyle/>
          <a:p>
            <a:r>
              <a:rPr lang="en-US" sz="1000" dirty="0">
                <a:solidFill>
                  <a:schemeClr val="bg1"/>
                </a:solidFill>
              </a:rPr>
              <a:t>AIDS Info: Guidelines for the Prevention and Treatment of Opportunistic Infections in Adults and Adolescents with HIV- Human Papillomavirus Disease: Q15</a:t>
            </a:r>
          </a:p>
        </p:txBody>
      </p:sp>
      <p:pic>
        <p:nvPicPr>
          <p:cNvPr id="6" name="Content Placeholder 5" descr="A screenshot of a medical information&#10;&#10;Description automatically generated">
            <a:extLst>
              <a:ext uri="{FF2B5EF4-FFF2-40B4-BE49-F238E27FC236}">
                <a16:creationId xmlns:a16="http://schemas.microsoft.com/office/drawing/2014/main" id="{86D03506-0778-3C7B-F358-F7E22A91680C}"/>
              </a:ext>
            </a:extLst>
          </p:cNvPr>
          <p:cNvPicPr>
            <a:picLocks noGrp="1" noChangeAspect="1"/>
          </p:cNvPicPr>
          <p:nvPr>
            <p:ph idx="1"/>
          </p:nvPr>
        </p:nvPicPr>
        <p:blipFill>
          <a:blip r:embed="rId3"/>
          <a:stretch>
            <a:fillRect/>
          </a:stretch>
        </p:blipFill>
        <p:spPr>
          <a:xfrm>
            <a:off x="849059" y="906425"/>
            <a:ext cx="7445882" cy="5045149"/>
          </a:xfrm>
        </p:spPr>
      </p:pic>
      <p:pic>
        <p:nvPicPr>
          <p:cNvPr id="14" name="Graphic 13" descr="Badge New with solid fill">
            <a:extLst>
              <a:ext uri="{FF2B5EF4-FFF2-40B4-BE49-F238E27FC236}">
                <a16:creationId xmlns:a16="http://schemas.microsoft.com/office/drawing/2014/main" id="{CAE97B02-E4B1-1118-CC61-C5C17EF885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3573" y="5314005"/>
            <a:ext cx="508531" cy="508531"/>
          </a:xfrm>
          <a:prstGeom prst="rect">
            <a:avLst/>
          </a:prstGeom>
        </p:spPr>
      </p:pic>
      <p:pic>
        <p:nvPicPr>
          <p:cNvPr id="16" name="Graphic 15" descr="Badge New with solid fill">
            <a:extLst>
              <a:ext uri="{FF2B5EF4-FFF2-40B4-BE49-F238E27FC236}">
                <a16:creationId xmlns:a16="http://schemas.microsoft.com/office/drawing/2014/main" id="{1FDD970F-B9DF-FFB5-3DD4-639D1CBE2B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3572" y="1565986"/>
            <a:ext cx="508531" cy="508531"/>
          </a:xfrm>
          <a:prstGeom prst="rect">
            <a:avLst/>
          </a:prstGeom>
        </p:spPr>
      </p:pic>
      <p:cxnSp>
        <p:nvCxnSpPr>
          <p:cNvPr id="18" name="Straight Connector 17">
            <a:extLst>
              <a:ext uri="{FF2B5EF4-FFF2-40B4-BE49-F238E27FC236}">
                <a16:creationId xmlns:a16="http://schemas.microsoft.com/office/drawing/2014/main" id="{B2E2C7D0-61C5-9440-76A1-DF3012CC19B2}"/>
              </a:ext>
            </a:extLst>
          </p:cNvPr>
          <p:cNvCxnSpPr/>
          <p:nvPr/>
        </p:nvCxnSpPr>
        <p:spPr>
          <a:xfrm>
            <a:off x="4816696" y="5388433"/>
            <a:ext cx="8187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C48A90C-74E0-1BF6-0587-EE417D415340}"/>
              </a:ext>
            </a:extLst>
          </p:cNvPr>
          <p:cNvCxnSpPr>
            <a:cxnSpLocks/>
          </p:cNvCxnSpPr>
          <p:nvPr/>
        </p:nvCxnSpPr>
        <p:spPr>
          <a:xfrm>
            <a:off x="5894276" y="1958103"/>
            <a:ext cx="17186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82D5919-EC31-FB53-ED19-E1B45D007E2A}"/>
              </a:ext>
            </a:extLst>
          </p:cNvPr>
          <p:cNvCxnSpPr>
            <a:cxnSpLocks/>
          </p:cNvCxnSpPr>
          <p:nvPr/>
        </p:nvCxnSpPr>
        <p:spPr>
          <a:xfrm>
            <a:off x="2140835" y="1910986"/>
            <a:ext cx="6874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descr="A close-up of a logo&#10;&#10;Description automatically generated">
            <a:extLst>
              <a:ext uri="{FF2B5EF4-FFF2-40B4-BE49-F238E27FC236}">
                <a16:creationId xmlns:a16="http://schemas.microsoft.com/office/drawing/2014/main" id="{4C447225-CED5-CD5E-455D-386E23DEC219}"/>
              </a:ext>
            </a:extLst>
          </p:cNvPr>
          <p:cNvPicPr>
            <a:picLocks noChangeAspect="1"/>
          </p:cNvPicPr>
          <p:nvPr/>
        </p:nvPicPr>
        <p:blipFill>
          <a:blip r:embed="rId6"/>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14C85C6C-EE05-8088-B4AC-97D329EBD883}"/>
              </a:ext>
            </a:extLst>
          </p:cNvPr>
          <p:cNvSpPr>
            <a:spLocks noGrp="1"/>
          </p:cNvSpPr>
          <p:nvPr>
            <p:ph type="sldNum" sz="quarter" idx="12"/>
          </p:nvPr>
        </p:nvSpPr>
        <p:spPr/>
        <p:txBody>
          <a:bodyPr/>
          <a:lstStyle/>
          <a:p>
            <a:fld id="{0B1596F5-5824-5B45-836C-424ED03603B3}" type="slidenum">
              <a:rPr lang="en-US" smtClean="0"/>
              <a:t>28</a:t>
            </a:fld>
            <a:endParaRPr lang="en-US"/>
          </a:p>
        </p:txBody>
      </p:sp>
    </p:spTree>
    <p:extLst>
      <p:ext uri="{BB962C8B-B14F-4D97-AF65-F5344CB8AC3E}">
        <p14:creationId xmlns:p14="http://schemas.microsoft.com/office/powerpoint/2010/main" val="217927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F3FE-CE9C-7B45-B6A4-6D2902B040C8}"/>
              </a:ext>
            </a:extLst>
          </p:cNvPr>
          <p:cNvSpPr>
            <a:spLocks noGrp="1"/>
          </p:cNvSpPr>
          <p:nvPr>
            <p:ph type="title"/>
          </p:nvPr>
        </p:nvSpPr>
        <p:spPr/>
        <p:txBody>
          <a:bodyPr/>
          <a:lstStyle/>
          <a:p>
            <a:r>
              <a:rPr lang="en-US" dirty="0"/>
              <a:t>ANCHOR Study</a:t>
            </a:r>
          </a:p>
        </p:txBody>
      </p:sp>
      <p:sp>
        <p:nvSpPr>
          <p:cNvPr id="5" name="Text Placeholder 4">
            <a:extLst>
              <a:ext uri="{FF2B5EF4-FFF2-40B4-BE49-F238E27FC236}">
                <a16:creationId xmlns:a16="http://schemas.microsoft.com/office/drawing/2014/main" id="{95D8B0E9-A585-B37D-E0ED-CEB3770D7DB2}"/>
              </a:ext>
            </a:extLst>
          </p:cNvPr>
          <p:cNvSpPr>
            <a:spLocks noGrp="1"/>
          </p:cNvSpPr>
          <p:nvPr>
            <p:ph type="body" idx="1"/>
          </p:nvPr>
        </p:nvSpPr>
        <p:spPr>
          <a:xfrm>
            <a:off x="457199" y="1212238"/>
            <a:ext cx="3890108" cy="639762"/>
          </a:xfrm>
        </p:spPr>
        <p:txBody>
          <a:bodyPr/>
          <a:lstStyle/>
          <a:p>
            <a:r>
              <a:rPr lang="en-US" dirty="0"/>
              <a:t>Background:</a:t>
            </a:r>
          </a:p>
        </p:txBody>
      </p:sp>
      <p:sp>
        <p:nvSpPr>
          <p:cNvPr id="4" name="Content Placeholder 3">
            <a:extLst>
              <a:ext uri="{FF2B5EF4-FFF2-40B4-BE49-F238E27FC236}">
                <a16:creationId xmlns:a16="http://schemas.microsoft.com/office/drawing/2014/main" id="{8CA1CB33-8A65-5ECE-1067-627F653CD5FA}"/>
              </a:ext>
            </a:extLst>
          </p:cNvPr>
          <p:cNvSpPr>
            <a:spLocks noGrp="1"/>
          </p:cNvSpPr>
          <p:nvPr>
            <p:ph sz="half" idx="2"/>
          </p:nvPr>
        </p:nvSpPr>
        <p:spPr>
          <a:xfrm>
            <a:off x="457200" y="1852000"/>
            <a:ext cx="8315568" cy="4115499"/>
          </a:xfrm>
        </p:spPr>
        <p:txBody>
          <a:bodyPr>
            <a:normAutofit lnSpcReduction="10000"/>
          </a:bodyPr>
          <a:lstStyle/>
          <a:p>
            <a:r>
              <a:rPr lang="en-US" dirty="0"/>
              <a:t>4446 PWH with biopsy-proven anal HSIL (high-grade squamous intraepithelial lesions)</a:t>
            </a:r>
          </a:p>
          <a:p>
            <a:pPr lvl="1"/>
            <a:r>
              <a:rPr lang="en-US" dirty="0"/>
              <a:t>35 </a:t>
            </a:r>
            <a:r>
              <a:rPr lang="en-US" dirty="0" err="1"/>
              <a:t>yrs</a:t>
            </a:r>
            <a:r>
              <a:rPr lang="en-US" dirty="0"/>
              <a:t> or older</a:t>
            </a:r>
          </a:p>
          <a:p>
            <a:r>
              <a:rPr lang="en-US" dirty="0"/>
              <a:t>Multisite randomized controlled trial</a:t>
            </a:r>
          </a:p>
          <a:p>
            <a:r>
              <a:rPr lang="en-US" dirty="0"/>
              <a:t>Intervention: randomized 1:1 to treatment or active monitoring</a:t>
            </a:r>
          </a:p>
          <a:p>
            <a:pPr lvl="1"/>
            <a:r>
              <a:rPr lang="en-US" dirty="0"/>
              <a:t>Treatments included topical fluorouracil or imiquimod, office-based ablation, or ablation or excision under anesthesia</a:t>
            </a:r>
          </a:p>
          <a:p>
            <a:r>
              <a:rPr lang="en-US" dirty="0"/>
              <a:t>Follow-up: median follow-up 25.8 months</a:t>
            </a:r>
          </a:p>
          <a:p>
            <a:r>
              <a:rPr lang="en-US" dirty="0"/>
              <a:t>Primary outcome: progression to anal cancer (time-to-event analysis)</a:t>
            </a:r>
          </a:p>
        </p:txBody>
      </p:sp>
      <p:sp>
        <p:nvSpPr>
          <p:cNvPr id="9" name="TextBox 8">
            <a:extLst>
              <a:ext uri="{FF2B5EF4-FFF2-40B4-BE49-F238E27FC236}">
                <a16:creationId xmlns:a16="http://schemas.microsoft.com/office/drawing/2014/main" id="{62C98306-8E56-A0D4-B433-BE459A6D0DF3}"/>
              </a:ext>
            </a:extLst>
          </p:cNvPr>
          <p:cNvSpPr txBox="1"/>
          <p:nvPr/>
        </p:nvSpPr>
        <p:spPr>
          <a:xfrm>
            <a:off x="2240280" y="6304002"/>
            <a:ext cx="6103620" cy="553998"/>
          </a:xfrm>
          <a:prstGeom prst="rect">
            <a:avLst/>
          </a:prstGeom>
          <a:noFill/>
        </p:spPr>
        <p:txBody>
          <a:bodyPr wrap="square" lIns="91440" tIns="45720" rIns="91440" bIns="45720" rtlCol="0" anchor="t">
            <a:spAutoFit/>
          </a:bodyPr>
          <a:lstStyle/>
          <a:p>
            <a:r>
              <a:rPr lang="en-US" sz="1000" dirty="0" err="1">
                <a:solidFill>
                  <a:schemeClr val="bg1"/>
                </a:solidFill>
              </a:rPr>
              <a:t>Palefsky</a:t>
            </a:r>
            <a:r>
              <a:rPr lang="en-US" sz="1000" dirty="0">
                <a:solidFill>
                  <a:schemeClr val="bg1"/>
                </a:solidFill>
              </a:rPr>
              <a:t> JM, Lee JY, Jay N, et al. </a:t>
            </a:r>
            <a:r>
              <a:rPr lang="en-US" sz="1000" dirty="0">
                <a:solidFill>
                  <a:schemeClr val="bg1"/>
                </a:solidFill>
                <a:latin typeface="Arial"/>
                <a:cs typeface="Helvetica"/>
              </a:rPr>
              <a:t>Treatment of anal high-grade squamous intraepithelial lesions to prevent anal cancer.</a:t>
            </a:r>
            <a:r>
              <a:rPr lang="en-US" sz="1000" dirty="0">
                <a:solidFill>
                  <a:schemeClr val="bg1"/>
                </a:solidFill>
              </a:rPr>
              <a:t> </a:t>
            </a:r>
            <a:r>
              <a:rPr lang="en-US" sz="1000" i="1" dirty="0">
                <a:solidFill>
                  <a:schemeClr val="bg1"/>
                </a:solidFill>
              </a:rPr>
              <a:t>N </a:t>
            </a:r>
            <a:r>
              <a:rPr lang="en-US" sz="1000" i="1" dirty="0" err="1">
                <a:solidFill>
                  <a:schemeClr val="bg1"/>
                </a:solidFill>
              </a:rPr>
              <a:t>Engl</a:t>
            </a:r>
            <a:r>
              <a:rPr lang="en-US" sz="1000" i="1" dirty="0">
                <a:solidFill>
                  <a:schemeClr val="bg1"/>
                </a:solidFill>
              </a:rPr>
              <a:t> J Med. </a:t>
            </a:r>
            <a:r>
              <a:rPr lang="en-US" sz="1000" dirty="0">
                <a:solidFill>
                  <a:schemeClr val="bg1"/>
                </a:solidFill>
              </a:rPr>
              <a:t>2022; 386(24):2273-82.</a:t>
            </a:r>
          </a:p>
          <a:p>
            <a:endParaRPr lang="en-US" sz="1000" dirty="0">
              <a:solidFill>
                <a:schemeClr val="bg1"/>
              </a:solidFill>
              <a:cs typeface="Arial"/>
            </a:endParaRPr>
          </a:p>
        </p:txBody>
      </p:sp>
      <p:pic>
        <p:nvPicPr>
          <p:cNvPr id="10" name="Picture 9" descr="A close-up of a logo&#10;&#10;Description automatically generated">
            <a:extLst>
              <a:ext uri="{FF2B5EF4-FFF2-40B4-BE49-F238E27FC236}">
                <a16:creationId xmlns:a16="http://schemas.microsoft.com/office/drawing/2014/main" id="{CABD254C-35E4-CAA0-DF5D-1418D7F502FA}"/>
              </a:ext>
            </a:extLst>
          </p:cNvPr>
          <p:cNvPicPr>
            <a:picLocks noChangeAspect="1"/>
          </p:cNvPicPr>
          <p:nvPr/>
        </p:nvPicPr>
        <p:blipFill>
          <a:blip r:embed="rId3"/>
          <a:stretch>
            <a:fillRect/>
          </a:stretch>
        </p:blipFill>
        <p:spPr>
          <a:xfrm>
            <a:off x="6419023" y="0"/>
            <a:ext cx="2724977" cy="640205"/>
          </a:xfrm>
          <a:prstGeom prst="rect">
            <a:avLst/>
          </a:prstGeom>
        </p:spPr>
      </p:pic>
      <p:sp>
        <p:nvSpPr>
          <p:cNvPr id="11" name="Slide Number Placeholder 10">
            <a:extLst>
              <a:ext uri="{FF2B5EF4-FFF2-40B4-BE49-F238E27FC236}">
                <a16:creationId xmlns:a16="http://schemas.microsoft.com/office/drawing/2014/main" id="{FC4B5A2C-6BBE-1BD7-0FC4-D3A938FC681E}"/>
              </a:ext>
            </a:extLst>
          </p:cNvPr>
          <p:cNvSpPr>
            <a:spLocks noGrp="1"/>
          </p:cNvSpPr>
          <p:nvPr>
            <p:ph type="sldNum" sz="quarter" idx="12"/>
          </p:nvPr>
        </p:nvSpPr>
        <p:spPr/>
        <p:txBody>
          <a:bodyPr/>
          <a:lstStyle/>
          <a:p>
            <a:fld id="{0B1596F5-5824-5B45-836C-424ED03603B3}" type="slidenum">
              <a:rPr lang="en-US" smtClean="0"/>
              <a:t>29</a:t>
            </a:fld>
            <a:endParaRPr lang="en-US"/>
          </a:p>
        </p:txBody>
      </p:sp>
    </p:spTree>
    <p:extLst>
      <p:ext uri="{BB962C8B-B14F-4D97-AF65-F5344CB8AC3E}">
        <p14:creationId xmlns:p14="http://schemas.microsoft.com/office/powerpoint/2010/main" val="40631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0CC7-0AD9-9941-84D7-3493623E96D0}"/>
              </a:ext>
            </a:extLst>
          </p:cNvPr>
          <p:cNvSpPr>
            <a:spLocks noGrp="1"/>
          </p:cNvSpPr>
          <p:nvPr>
            <p:ph type="title"/>
          </p:nvPr>
        </p:nvSpPr>
        <p:spPr>
          <a:xfrm>
            <a:off x="457198" y="92076"/>
            <a:ext cx="8315569" cy="1143000"/>
          </a:xfrm>
        </p:spPr>
        <p:txBody>
          <a:bodyPr/>
          <a:lstStyle/>
          <a:p>
            <a:r>
              <a:rPr lang="en-US" dirty="0"/>
              <a:t>Learning Objectives</a:t>
            </a:r>
          </a:p>
        </p:txBody>
      </p:sp>
      <p:sp>
        <p:nvSpPr>
          <p:cNvPr id="3" name="Content Placeholder 2">
            <a:extLst>
              <a:ext uri="{FF2B5EF4-FFF2-40B4-BE49-F238E27FC236}">
                <a16:creationId xmlns:a16="http://schemas.microsoft.com/office/drawing/2014/main" id="{658720A0-ED74-D64C-8CD8-5A029FC91822}"/>
              </a:ext>
            </a:extLst>
          </p:cNvPr>
          <p:cNvSpPr>
            <a:spLocks noGrp="1"/>
          </p:cNvSpPr>
          <p:nvPr>
            <p:ph idx="1"/>
          </p:nvPr>
        </p:nvSpPr>
        <p:spPr/>
        <p:txBody>
          <a:bodyPr>
            <a:normAutofit fontScale="92500"/>
          </a:bodyPr>
          <a:lstStyle/>
          <a:p>
            <a:r>
              <a:rPr lang="en-US" dirty="0"/>
              <a:t>Upon completion of this educational activity:</a:t>
            </a:r>
          </a:p>
          <a:p>
            <a:pPr lvl="1"/>
            <a:r>
              <a:rPr lang="en-US" dirty="0"/>
              <a:t>Participants will be able to identify drug interactions between ART and commonly prescribed medications in primary care</a:t>
            </a:r>
          </a:p>
          <a:p>
            <a:pPr lvl="1"/>
            <a:r>
              <a:rPr lang="en-US" dirty="0"/>
              <a:t>Participants will be able to compare recommended cancer screening and vaccinations for the general population and PWH.</a:t>
            </a:r>
          </a:p>
          <a:p>
            <a:pPr lvl="1"/>
            <a:r>
              <a:rPr lang="en-US" dirty="0"/>
              <a:t>Participants will be able to discuss incidence and types of HPV-related cancer with patients </a:t>
            </a:r>
          </a:p>
          <a:p>
            <a:pPr lvl="1"/>
            <a:r>
              <a:rPr lang="en-US" dirty="0"/>
              <a:t>Participants will be able to have informed risk/benefit discussion of medication for prevention of cardiovascular disease.</a:t>
            </a:r>
          </a:p>
          <a:p>
            <a:pPr lvl="1"/>
            <a:r>
              <a:rPr lang="en-US" dirty="0"/>
              <a:t>Participants will be able to identify which PWH need screening for osteoporosis.</a:t>
            </a:r>
          </a:p>
          <a:p>
            <a:pPr lvl="1"/>
            <a:endParaRPr lang="en-US" dirty="0"/>
          </a:p>
        </p:txBody>
      </p:sp>
      <p:pic>
        <p:nvPicPr>
          <p:cNvPr id="5" name="Picture 4" descr="A close-up of a logo&#10;&#10;Description automatically generated">
            <a:extLst>
              <a:ext uri="{FF2B5EF4-FFF2-40B4-BE49-F238E27FC236}">
                <a16:creationId xmlns:a16="http://schemas.microsoft.com/office/drawing/2014/main" id="{9F8CDF4F-110C-BD37-355B-AE627486B4E5}"/>
              </a:ext>
            </a:extLst>
          </p:cNvPr>
          <p:cNvPicPr>
            <a:picLocks noChangeAspect="1"/>
          </p:cNvPicPr>
          <p:nvPr/>
        </p:nvPicPr>
        <p:blipFill>
          <a:blip r:embed="rId3"/>
          <a:stretch>
            <a:fillRect/>
          </a:stretch>
        </p:blipFill>
        <p:spPr>
          <a:xfrm>
            <a:off x="6419023" y="0"/>
            <a:ext cx="2724977" cy="640205"/>
          </a:xfrm>
          <a:prstGeom prst="rect">
            <a:avLst/>
          </a:prstGeom>
        </p:spPr>
      </p:pic>
      <p:sp>
        <p:nvSpPr>
          <p:cNvPr id="6" name="Slide Number Placeholder 5">
            <a:extLst>
              <a:ext uri="{FF2B5EF4-FFF2-40B4-BE49-F238E27FC236}">
                <a16:creationId xmlns:a16="http://schemas.microsoft.com/office/drawing/2014/main" id="{C21FAA8B-3F4C-98BC-EB49-5533D00F24FC}"/>
              </a:ext>
            </a:extLst>
          </p:cNvPr>
          <p:cNvSpPr>
            <a:spLocks noGrp="1"/>
          </p:cNvSpPr>
          <p:nvPr>
            <p:ph type="sldNum" sz="quarter" idx="12"/>
          </p:nvPr>
        </p:nvSpPr>
        <p:spPr/>
        <p:txBody>
          <a:bodyPr/>
          <a:lstStyle/>
          <a:p>
            <a:fld id="{0B1596F5-5824-5B45-836C-424ED03603B3}" type="slidenum">
              <a:rPr lang="en-US" smtClean="0"/>
              <a:t>3</a:t>
            </a:fld>
            <a:endParaRPr lang="en-US"/>
          </a:p>
        </p:txBody>
      </p:sp>
    </p:spTree>
    <p:extLst>
      <p:ext uri="{BB962C8B-B14F-4D97-AF65-F5344CB8AC3E}">
        <p14:creationId xmlns:p14="http://schemas.microsoft.com/office/powerpoint/2010/main" val="685319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9CAF-0E08-B630-8AA7-75CD8FDAFC2E}"/>
              </a:ext>
            </a:extLst>
          </p:cNvPr>
          <p:cNvSpPr>
            <a:spLocks noGrp="1"/>
          </p:cNvSpPr>
          <p:nvPr>
            <p:ph type="title"/>
          </p:nvPr>
        </p:nvSpPr>
        <p:spPr>
          <a:xfrm>
            <a:off x="414215" y="191503"/>
            <a:ext cx="8315569" cy="1143000"/>
          </a:xfrm>
        </p:spPr>
        <p:txBody>
          <a:bodyPr/>
          <a:lstStyle/>
          <a:p>
            <a:r>
              <a:rPr lang="en-US" dirty="0"/>
              <a:t>ANCHOR Study</a:t>
            </a:r>
          </a:p>
        </p:txBody>
      </p:sp>
      <p:sp>
        <p:nvSpPr>
          <p:cNvPr id="3" name="Text Placeholder 2">
            <a:extLst>
              <a:ext uri="{FF2B5EF4-FFF2-40B4-BE49-F238E27FC236}">
                <a16:creationId xmlns:a16="http://schemas.microsoft.com/office/drawing/2014/main" id="{B78DCD85-F020-16D6-68A0-0F1A08016505}"/>
              </a:ext>
            </a:extLst>
          </p:cNvPr>
          <p:cNvSpPr>
            <a:spLocks noGrp="1"/>
          </p:cNvSpPr>
          <p:nvPr>
            <p:ph type="body" idx="1"/>
          </p:nvPr>
        </p:nvSpPr>
        <p:spPr>
          <a:xfrm>
            <a:off x="457200" y="1273415"/>
            <a:ext cx="3890108" cy="639762"/>
          </a:xfrm>
        </p:spPr>
        <p:txBody>
          <a:bodyPr/>
          <a:lstStyle/>
          <a:p>
            <a:r>
              <a:rPr lang="en-US" dirty="0"/>
              <a:t>Findings:</a:t>
            </a:r>
          </a:p>
        </p:txBody>
      </p:sp>
      <p:sp>
        <p:nvSpPr>
          <p:cNvPr id="4" name="Content Placeholder 3">
            <a:extLst>
              <a:ext uri="{FF2B5EF4-FFF2-40B4-BE49-F238E27FC236}">
                <a16:creationId xmlns:a16="http://schemas.microsoft.com/office/drawing/2014/main" id="{7EEC0E98-3F63-7193-5AD1-437A522D1D93}"/>
              </a:ext>
            </a:extLst>
          </p:cNvPr>
          <p:cNvSpPr>
            <a:spLocks noGrp="1"/>
          </p:cNvSpPr>
          <p:nvPr>
            <p:ph sz="half" idx="2"/>
          </p:nvPr>
        </p:nvSpPr>
        <p:spPr>
          <a:xfrm>
            <a:off x="457200" y="1913177"/>
            <a:ext cx="3223549" cy="4054322"/>
          </a:xfrm>
        </p:spPr>
        <p:txBody>
          <a:bodyPr>
            <a:normAutofit fontScale="77500" lnSpcReduction="20000"/>
          </a:bodyPr>
          <a:lstStyle/>
          <a:p>
            <a:r>
              <a:rPr lang="en-US" dirty="0"/>
              <a:t>9 participants in treatment group and 21 participants in active monitoring group were diagnosed with anal cancer</a:t>
            </a:r>
          </a:p>
          <a:p>
            <a:r>
              <a:rPr lang="en-US" dirty="0"/>
              <a:t>Rate of progression was 173 per 100,000 person-years in treatment group and 402 per 100,000 person-years in active monitoring group</a:t>
            </a:r>
          </a:p>
          <a:p>
            <a:r>
              <a:rPr lang="en-US" dirty="0"/>
              <a:t>Serious adverse events were more common in treatment group though rare</a:t>
            </a:r>
          </a:p>
        </p:txBody>
      </p:sp>
      <p:pic>
        <p:nvPicPr>
          <p:cNvPr id="10" name="Content Placeholder 9" descr="A graph of cancer&#10;&#10;Description automatically generated">
            <a:extLst>
              <a:ext uri="{FF2B5EF4-FFF2-40B4-BE49-F238E27FC236}">
                <a16:creationId xmlns:a16="http://schemas.microsoft.com/office/drawing/2014/main" id="{E0B3ECA1-8BB1-3C7E-DD84-8B498ED597E4}"/>
              </a:ext>
            </a:extLst>
          </p:cNvPr>
          <p:cNvPicPr>
            <a:picLocks noGrp="1" noChangeAspect="1"/>
          </p:cNvPicPr>
          <p:nvPr>
            <p:ph sz="quarter" idx="4"/>
          </p:nvPr>
        </p:nvPicPr>
        <p:blipFill>
          <a:blip r:embed="rId2"/>
          <a:stretch>
            <a:fillRect/>
          </a:stretch>
        </p:blipFill>
        <p:spPr>
          <a:xfrm>
            <a:off x="3797862" y="1593296"/>
            <a:ext cx="5155156" cy="3715168"/>
          </a:xfrm>
        </p:spPr>
      </p:pic>
      <p:sp>
        <p:nvSpPr>
          <p:cNvPr id="7" name="TextBox 6">
            <a:extLst>
              <a:ext uri="{FF2B5EF4-FFF2-40B4-BE49-F238E27FC236}">
                <a16:creationId xmlns:a16="http://schemas.microsoft.com/office/drawing/2014/main" id="{0E290AAF-656B-65AA-9F37-824D171A0B1F}"/>
              </a:ext>
            </a:extLst>
          </p:cNvPr>
          <p:cNvSpPr txBox="1"/>
          <p:nvPr/>
        </p:nvSpPr>
        <p:spPr>
          <a:xfrm>
            <a:off x="2240280" y="6304002"/>
            <a:ext cx="6103620" cy="553998"/>
          </a:xfrm>
          <a:prstGeom prst="rect">
            <a:avLst/>
          </a:prstGeom>
          <a:noFill/>
        </p:spPr>
        <p:txBody>
          <a:bodyPr wrap="square" lIns="91440" tIns="45720" rIns="91440" bIns="45720" rtlCol="0" anchor="t">
            <a:spAutoFit/>
          </a:bodyPr>
          <a:lstStyle/>
          <a:p>
            <a:r>
              <a:rPr lang="en-US" sz="1000" dirty="0" err="1">
                <a:solidFill>
                  <a:schemeClr val="bg1"/>
                </a:solidFill>
              </a:rPr>
              <a:t>Palefsky</a:t>
            </a:r>
            <a:r>
              <a:rPr lang="en-US" sz="1000" dirty="0">
                <a:solidFill>
                  <a:schemeClr val="bg1"/>
                </a:solidFill>
              </a:rPr>
              <a:t> JM, Lee JY, Jay N, et al. </a:t>
            </a:r>
            <a:r>
              <a:rPr lang="en-US" sz="1000" dirty="0">
                <a:solidFill>
                  <a:schemeClr val="bg1"/>
                </a:solidFill>
                <a:latin typeface="Arial"/>
                <a:cs typeface="Helvetica"/>
              </a:rPr>
              <a:t>Treatment of anal high-grade squamous intraepithelial lesions to prevent anal cancer.</a:t>
            </a:r>
            <a:r>
              <a:rPr lang="en-US" sz="1000" dirty="0">
                <a:solidFill>
                  <a:schemeClr val="bg1"/>
                </a:solidFill>
              </a:rPr>
              <a:t> </a:t>
            </a:r>
            <a:r>
              <a:rPr lang="en-US" sz="1000" i="1" dirty="0">
                <a:solidFill>
                  <a:schemeClr val="bg1"/>
                </a:solidFill>
              </a:rPr>
              <a:t>N </a:t>
            </a:r>
            <a:r>
              <a:rPr lang="en-US" sz="1000" i="1" dirty="0" err="1">
                <a:solidFill>
                  <a:schemeClr val="bg1"/>
                </a:solidFill>
              </a:rPr>
              <a:t>Engl</a:t>
            </a:r>
            <a:r>
              <a:rPr lang="en-US" sz="1000" i="1" dirty="0">
                <a:solidFill>
                  <a:schemeClr val="bg1"/>
                </a:solidFill>
              </a:rPr>
              <a:t> J Med. </a:t>
            </a:r>
            <a:r>
              <a:rPr lang="en-US" sz="1000" dirty="0">
                <a:solidFill>
                  <a:schemeClr val="bg1"/>
                </a:solidFill>
              </a:rPr>
              <a:t>2022; 386(24):2273-82.</a:t>
            </a:r>
          </a:p>
          <a:p>
            <a:endParaRPr lang="en-US" sz="1000" dirty="0">
              <a:solidFill>
                <a:schemeClr val="bg1"/>
              </a:solidFill>
              <a:cs typeface="Arial"/>
            </a:endParaRPr>
          </a:p>
        </p:txBody>
      </p:sp>
      <p:sp>
        <p:nvSpPr>
          <p:cNvPr id="11" name="TextBox 10">
            <a:extLst>
              <a:ext uri="{FF2B5EF4-FFF2-40B4-BE49-F238E27FC236}">
                <a16:creationId xmlns:a16="http://schemas.microsoft.com/office/drawing/2014/main" id="{69E4637F-C02D-E907-13F5-6E79ED6C98C0}"/>
              </a:ext>
            </a:extLst>
          </p:cNvPr>
          <p:cNvSpPr txBox="1"/>
          <p:nvPr/>
        </p:nvSpPr>
        <p:spPr>
          <a:xfrm>
            <a:off x="3797862" y="5451676"/>
            <a:ext cx="5346138" cy="646331"/>
          </a:xfrm>
          <a:prstGeom prst="rect">
            <a:avLst/>
          </a:prstGeom>
          <a:noFill/>
        </p:spPr>
        <p:txBody>
          <a:bodyPr wrap="square" rtlCol="0">
            <a:spAutoFit/>
          </a:bodyPr>
          <a:lstStyle/>
          <a:p>
            <a:r>
              <a:rPr lang="en-US" b="1" dirty="0"/>
              <a:t>Rate of progression to cancer was lower in treatment group by 57% (95% CI 6-80, p = 0.03)</a:t>
            </a:r>
          </a:p>
        </p:txBody>
      </p:sp>
      <p:pic>
        <p:nvPicPr>
          <p:cNvPr id="12" name="Picture 11" descr="A close-up of a logo&#10;&#10;Description automatically generated">
            <a:extLst>
              <a:ext uri="{FF2B5EF4-FFF2-40B4-BE49-F238E27FC236}">
                <a16:creationId xmlns:a16="http://schemas.microsoft.com/office/drawing/2014/main" id="{DA74B5C0-521D-615E-C1BB-B702DA840FD2}"/>
              </a:ext>
            </a:extLst>
          </p:cNvPr>
          <p:cNvPicPr>
            <a:picLocks noChangeAspect="1"/>
          </p:cNvPicPr>
          <p:nvPr/>
        </p:nvPicPr>
        <p:blipFill>
          <a:blip r:embed="rId3"/>
          <a:stretch>
            <a:fillRect/>
          </a:stretch>
        </p:blipFill>
        <p:spPr>
          <a:xfrm>
            <a:off x="6419023" y="0"/>
            <a:ext cx="2724977" cy="640205"/>
          </a:xfrm>
          <a:prstGeom prst="rect">
            <a:avLst/>
          </a:prstGeom>
        </p:spPr>
      </p:pic>
      <p:sp>
        <p:nvSpPr>
          <p:cNvPr id="13" name="Slide Number Placeholder 12">
            <a:extLst>
              <a:ext uri="{FF2B5EF4-FFF2-40B4-BE49-F238E27FC236}">
                <a16:creationId xmlns:a16="http://schemas.microsoft.com/office/drawing/2014/main" id="{649E8BDB-895C-729E-FAFA-AAB05958C0DE}"/>
              </a:ext>
            </a:extLst>
          </p:cNvPr>
          <p:cNvSpPr>
            <a:spLocks noGrp="1"/>
          </p:cNvSpPr>
          <p:nvPr>
            <p:ph type="sldNum" sz="quarter" idx="12"/>
          </p:nvPr>
        </p:nvSpPr>
        <p:spPr/>
        <p:txBody>
          <a:bodyPr/>
          <a:lstStyle/>
          <a:p>
            <a:fld id="{0B1596F5-5824-5B45-836C-424ED03603B3}" type="slidenum">
              <a:rPr lang="en-US" smtClean="0"/>
              <a:t>30</a:t>
            </a:fld>
            <a:endParaRPr lang="en-US"/>
          </a:p>
        </p:txBody>
      </p:sp>
    </p:spTree>
    <p:extLst>
      <p:ext uri="{BB962C8B-B14F-4D97-AF65-F5344CB8AC3E}">
        <p14:creationId xmlns:p14="http://schemas.microsoft.com/office/powerpoint/2010/main" val="824617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2EF1-792C-F260-B1D0-6D492F550A1A}"/>
              </a:ext>
            </a:extLst>
          </p:cNvPr>
          <p:cNvSpPr>
            <a:spLocks noGrp="1"/>
          </p:cNvSpPr>
          <p:nvPr>
            <p:ph type="title"/>
          </p:nvPr>
        </p:nvSpPr>
        <p:spPr/>
        <p:txBody>
          <a:bodyPr/>
          <a:lstStyle/>
          <a:p>
            <a:r>
              <a:rPr lang="en-US" dirty="0"/>
              <a:t>What’s next?</a:t>
            </a:r>
          </a:p>
        </p:txBody>
      </p:sp>
      <p:sp>
        <p:nvSpPr>
          <p:cNvPr id="4" name="Content Placeholder 3">
            <a:extLst>
              <a:ext uri="{FF2B5EF4-FFF2-40B4-BE49-F238E27FC236}">
                <a16:creationId xmlns:a16="http://schemas.microsoft.com/office/drawing/2014/main" id="{358BF6A1-6E66-0883-5AF3-15051E16BA40}"/>
              </a:ext>
            </a:extLst>
          </p:cNvPr>
          <p:cNvSpPr>
            <a:spLocks noGrp="1"/>
          </p:cNvSpPr>
          <p:nvPr>
            <p:ph sz="half" idx="1"/>
          </p:nvPr>
        </p:nvSpPr>
        <p:spPr>
          <a:xfrm>
            <a:off x="457200" y="1536192"/>
            <a:ext cx="3806456" cy="4431307"/>
          </a:xfrm>
        </p:spPr>
        <p:txBody>
          <a:bodyPr>
            <a:normAutofit lnSpcReduction="10000"/>
          </a:bodyPr>
          <a:lstStyle/>
          <a:p>
            <a:r>
              <a:rPr lang="en-US" dirty="0"/>
              <a:t>What’s the best method of treating HSIL to prevent progression to anal cancer?</a:t>
            </a:r>
          </a:p>
          <a:p>
            <a:r>
              <a:rPr lang="en-US" dirty="0"/>
              <a:t>What’s the best method to screen for HSIL? </a:t>
            </a:r>
          </a:p>
          <a:p>
            <a:pPr lvl="1"/>
            <a:r>
              <a:rPr lang="en-US" dirty="0"/>
              <a:t>Anal pap and HPV-only testing both have major limitations</a:t>
            </a:r>
          </a:p>
        </p:txBody>
      </p:sp>
      <p:sp>
        <p:nvSpPr>
          <p:cNvPr id="5" name="Content Placeholder 4">
            <a:extLst>
              <a:ext uri="{FF2B5EF4-FFF2-40B4-BE49-F238E27FC236}">
                <a16:creationId xmlns:a16="http://schemas.microsoft.com/office/drawing/2014/main" id="{D7AA2F9A-ECB2-5670-86C1-06A95114DEF5}"/>
              </a:ext>
            </a:extLst>
          </p:cNvPr>
          <p:cNvSpPr>
            <a:spLocks noGrp="1"/>
          </p:cNvSpPr>
          <p:nvPr>
            <p:ph sz="half" idx="2"/>
          </p:nvPr>
        </p:nvSpPr>
        <p:spPr>
          <a:xfrm>
            <a:off x="4419599" y="1536192"/>
            <a:ext cx="4353169" cy="4431307"/>
          </a:xfrm>
        </p:spPr>
        <p:txBody>
          <a:bodyPr>
            <a:normAutofit lnSpcReduction="10000"/>
          </a:bodyPr>
          <a:lstStyle/>
          <a:p>
            <a:r>
              <a:rPr lang="en-US" dirty="0"/>
              <a:t>What’s the appropriate population to screen for HSIL?</a:t>
            </a:r>
          </a:p>
          <a:p>
            <a:r>
              <a:rPr lang="en-US" dirty="0"/>
              <a:t>What’s the optimal age to start screening?</a:t>
            </a:r>
          </a:p>
          <a:p>
            <a:r>
              <a:rPr lang="en-US" dirty="0"/>
              <a:t>What’s the optimal interval for screening?</a:t>
            </a:r>
          </a:p>
          <a:p>
            <a:endParaRPr lang="en-US" dirty="0"/>
          </a:p>
        </p:txBody>
      </p:sp>
      <p:pic>
        <p:nvPicPr>
          <p:cNvPr id="6" name="Picture 5" descr="A close-up of a logo&#10;&#10;Description automatically generated">
            <a:extLst>
              <a:ext uri="{FF2B5EF4-FFF2-40B4-BE49-F238E27FC236}">
                <a16:creationId xmlns:a16="http://schemas.microsoft.com/office/drawing/2014/main" id="{48C936AB-EE57-ABD6-7540-90488BC2E992}"/>
              </a:ext>
            </a:extLst>
          </p:cNvPr>
          <p:cNvPicPr>
            <a:picLocks noChangeAspect="1"/>
          </p:cNvPicPr>
          <p:nvPr/>
        </p:nvPicPr>
        <p:blipFill>
          <a:blip r:embed="rId2"/>
          <a:stretch>
            <a:fillRect/>
          </a:stretch>
        </p:blipFill>
        <p:spPr>
          <a:xfrm>
            <a:off x="6419023" y="0"/>
            <a:ext cx="2724977" cy="640205"/>
          </a:xfrm>
          <a:prstGeom prst="rect">
            <a:avLst/>
          </a:prstGeom>
        </p:spPr>
      </p:pic>
      <p:sp>
        <p:nvSpPr>
          <p:cNvPr id="7" name="Slide Number Placeholder 6">
            <a:extLst>
              <a:ext uri="{FF2B5EF4-FFF2-40B4-BE49-F238E27FC236}">
                <a16:creationId xmlns:a16="http://schemas.microsoft.com/office/drawing/2014/main" id="{FE9120A0-B9AE-6E1F-C1D8-9E6871B831F7}"/>
              </a:ext>
            </a:extLst>
          </p:cNvPr>
          <p:cNvSpPr>
            <a:spLocks noGrp="1"/>
          </p:cNvSpPr>
          <p:nvPr>
            <p:ph type="sldNum" sz="quarter" idx="12"/>
          </p:nvPr>
        </p:nvSpPr>
        <p:spPr/>
        <p:txBody>
          <a:bodyPr/>
          <a:lstStyle/>
          <a:p>
            <a:fld id="{0B1596F5-5824-5B45-836C-424ED03603B3}" type="slidenum">
              <a:rPr lang="en-US" smtClean="0"/>
              <a:t>31</a:t>
            </a:fld>
            <a:endParaRPr lang="en-US"/>
          </a:p>
        </p:txBody>
      </p:sp>
    </p:spTree>
    <p:extLst>
      <p:ext uri="{BB962C8B-B14F-4D97-AF65-F5344CB8AC3E}">
        <p14:creationId xmlns:p14="http://schemas.microsoft.com/office/powerpoint/2010/main" val="3877841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C5A21-9A9F-F933-7268-1A63FD1295A4}"/>
              </a:ext>
            </a:extLst>
          </p:cNvPr>
          <p:cNvSpPr>
            <a:spLocks noGrp="1"/>
          </p:cNvSpPr>
          <p:nvPr>
            <p:ph type="title"/>
          </p:nvPr>
        </p:nvSpPr>
        <p:spPr/>
        <p:txBody>
          <a:bodyPr/>
          <a:lstStyle/>
          <a:p>
            <a:r>
              <a:rPr lang="en-US" dirty="0"/>
              <a:t>Anal Cancer Screening</a:t>
            </a:r>
          </a:p>
        </p:txBody>
      </p:sp>
      <p:sp>
        <p:nvSpPr>
          <p:cNvPr id="3" name="Content Placeholder 2">
            <a:extLst>
              <a:ext uri="{FF2B5EF4-FFF2-40B4-BE49-F238E27FC236}">
                <a16:creationId xmlns:a16="http://schemas.microsoft.com/office/drawing/2014/main" id="{A35CC097-44C9-BE4B-3E6E-BE6B2F4EBE37}"/>
              </a:ext>
            </a:extLst>
          </p:cNvPr>
          <p:cNvSpPr>
            <a:spLocks noGrp="1"/>
          </p:cNvSpPr>
          <p:nvPr>
            <p:ph idx="1"/>
          </p:nvPr>
        </p:nvSpPr>
        <p:spPr/>
        <p:txBody>
          <a:bodyPr>
            <a:normAutofit/>
          </a:bodyPr>
          <a:lstStyle/>
          <a:p>
            <a:r>
              <a:rPr lang="en-US" dirty="0"/>
              <a:t>USPSTF: recommendation in progress</a:t>
            </a:r>
          </a:p>
          <a:p>
            <a:r>
              <a:rPr lang="en-US" dirty="0"/>
              <a:t>2020 HIV Primary Care Guidelines: recommends for patients with abnormal cervical pap smear, presence of genital warts, and/or history of receptive anal sex</a:t>
            </a:r>
          </a:p>
          <a:p>
            <a:r>
              <a:rPr lang="en-US" dirty="0"/>
              <a:t>Some states and some experts recommend screening but no data and no consensus</a:t>
            </a:r>
          </a:p>
          <a:p>
            <a:r>
              <a:rPr lang="en-US" dirty="0"/>
              <a:t>Everyone agrees that you should only screen patients if you have referral access to provider who can do high-resolution </a:t>
            </a:r>
            <a:r>
              <a:rPr lang="en-US" dirty="0" err="1"/>
              <a:t>anoscopy</a:t>
            </a:r>
            <a:r>
              <a:rPr lang="en-US" dirty="0"/>
              <a:t> to follow-up abnormal anal </a:t>
            </a:r>
            <a:r>
              <a:rPr lang="en-US" dirty="0" err="1"/>
              <a:t>paps</a:t>
            </a:r>
            <a:r>
              <a:rPr lang="en-US" dirty="0"/>
              <a:t>. </a:t>
            </a:r>
          </a:p>
        </p:txBody>
      </p:sp>
      <p:sp>
        <p:nvSpPr>
          <p:cNvPr id="4" name="TextBox 3">
            <a:extLst>
              <a:ext uri="{FF2B5EF4-FFF2-40B4-BE49-F238E27FC236}">
                <a16:creationId xmlns:a16="http://schemas.microsoft.com/office/drawing/2014/main" id="{CA005E76-60C5-E318-0054-678FDF33C1D4}"/>
              </a:ext>
            </a:extLst>
          </p:cNvPr>
          <p:cNvSpPr txBox="1"/>
          <p:nvPr/>
        </p:nvSpPr>
        <p:spPr>
          <a:xfrm>
            <a:off x="2240280" y="6211669"/>
            <a:ext cx="6103620" cy="707886"/>
          </a:xfrm>
          <a:prstGeom prst="rect">
            <a:avLst/>
          </a:prstGeom>
          <a:noFill/>
        </p:spPr>
        <p:txBody>
          <a:bodyPr wrap="square" lIns="91440" tIns="45720" rIns="91440" bIns="45720" rtlCol="0" anchor="t">
            <a:spAutoFit/>
          </a:bodyPr>
          <a:lstStyle/>
          <a:p>
            <a:r>
              <a:rPr lang="en-US" sz="1000" dirty="0">
                <a:solidFill>
                  <a:schemeClr val="bg1"/>
                </a:solidFill>
              </a:rPr>
              <a:t>Thompson MA, </a:t>
            </a:r>
            <a:r>
              <a:rPr lang="en-US" sz="1000" dirty="0" err="1">
                <a:solidFill>
                  <a:schemeClr val="bg1"/>
                </a:solidFill>
              </a:rPr>
              <a:t>Horberg</a:t>
            </a:r>
            <a:r>
              <a:rPr lang="en-US" sz="1000" dirty="0">
                <a:solidFill>
                  <a:schemeClr val="bg1"/>
                </a:solidFill>
              </a:rPr>
              <a:t> MA, </a:t>
            </a:r>
            <a:r>
              <a:rPr lang="en-US" sz="1000" dirty="0" err="1">
                <a:solidFill>
                  <a:schemeClr val="bg1"/>
                </a:solidFill>
              </a:rPr>
              <a:t>Agwu</a:t>
            </a:r>
            <a:r>
              <a:rPr lang="en-US" sz="1000" dirty="0">
                <a:solidFill>
                  <a:schemeClr val="bg1"/>
                </a:solidFill>
              </a:rPr>
              <a:t> AL, et al. </a:t>
            </a:r>
            <a:r>
              <a:rPr lang="en-US" sz="1000" dirty="0">
                <a:solidFill>
                  <a:schemeClr val="bg1"/>
                </a:solidFill>
                <a:latin typeface="Arial"/>
                <a:cs typeface="Helvetica"/>
              </a:rPr>
              <a:t>Primary care guidance for persons with human immunodeficiency virus: 2020 update by the HIV Medicine Association of the Infectious Diseases Society of America.</a:t>
            </a:r>
            <a:r>
              <a:rPr lang="en-US" sz="1000" dirty="0">
                <a:solidFill>
                  <a:schemeClr val="bg1"/>
                </a:solidFill>
              </a:rPr>
              <a:t> </a:t>
            </a:r>
            <a:r>
              <a:rPr lang="en-US" sz="1000" i="1" dirty="0">
                <a:solidFill>
                  <a:schemeClr val="bg1"/>
                </a:solidFill>
              </a:rPr>
              <a:t>Clin Infect Dis. </a:t>
            </a:r>
            <a:r>
              <a:rPr lang="en-US" sz="1000" dirty="0">
                <a:solidFill>
                  <a:schemeClr val="bg1"/>
                </a:solidFill>
              </a:rPr>
              <a:t>2021; 73(11):e3572-605.</a:t>
            </a:r>
          </a:p>
          <a:p>
            <a:endParaRPr lang="en-US" sz="1000" dirty="0">
              <a:solidFill>
                <a:schemeClr val="bg1"/>
              </a:solidFill>
              <a:cs typeface="Arial"/>
            </a:endParaRPr>
          </a:p>
        </p:txBody>
      </p:sp>
      <p:pic>
        <p:nvPicPr>
          <p:cNvPr id="5" name="Picture 4" descr="A close-up of a logo&#10;&#10;Description automatically generated">
            <a:extLst>
              <a:ext uri="{FF2B5EF4-FFF2-40B4-BE49-F238E27FC236}">
                <a16:creationId xmlns:a16="http://schemas.microsoft.com/office/drawing/2014/main" id="{0E953D5B-A2FD-A072-55C8-550C5BB76F14}"/>
              </a:ext>
            </a:extLst>
          </p:cNvPr>
          <p:cNvPicPr>
            <a:picLocks noChangeAspect="1"/>
          </p:cNvPicPr>
          <p:nvPr/>
        </p:nvPicPr>
        <p:blipFill>
          <a:blip r:embed="rId2"/>
          <a:stretch>
            <a:fillRect/>
          </a:stretch>
        </p:blipFill>
        <p:spPr>
          <a:xfrm>
            <a:off x="6419023" y="0"/>
            <a:ext cx="2724977" cy="640205"/>
          </a:xfrm>
          <a:prstGeom prst="rect">
            <a:avLst/>
          </a:prstGeom>
        </p:spPr>
      </p:pic>
      <p:sp>
        <p:nvSpPr>
          <p:cNvPr id="6" name="Slide Number Placeholder 5">
            <a:extLst>
              <a:ext uri="{FF2B5EF4-FFF2-40B4-BE49-F238E27FC236}">
                <a16:creationId xmlns:a16="http://schemas.microsoft.com/office/drawing/2014/main" id="{627C2450-DD4D-0854-11E5-CC4EB0824036}"/>
              </a:ext>
            </a:extLst>
          </p:cNvPr>
          <p:cNvSpPr>
            <a:spLocks noGrp="1"/>
          </p:cNvSpPr>
          <p:nvPr>
            <p:ph type="sldNum" sz="quarter" idx="12"/>
          </p:nvPr>
        </p:nvSpPr>
        <p:spPr/>
        <p:txBody>
          <a:bodyPr/>
          <a:lstStyle/>
          <a:p>
            <a:fld id="{0B1596F5-5824-5B45-836C-424ED03603B3}" type="slidenum">
              <a:rPr lang="en-US" smtClean="0"/>
              <a:t>32</a:t>
            </a:fld>
            <a:endParaRPr lang="en-US"/>
          </a:p>
        </p:txBody>
      </p:sp>
    </p:spTree>
    <p:extLst>
      <p:ext uri="{BB962C8B-B14F-4D97-AF65-F5344CB8AC3E}">
        <p14:creationId xmlns:p14="http://schemas.microsoft.com/office/powerpoint/2010/main" val="2319605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9066292B-FDC7-3A9E-D595-1C61B8269490}"/>
              </a:ext>
            </a:extLst>
          </p:cNvPr>
          <p:cNvPicPr>
            <a:picLocks noChangeAspect="1"/>
          </p:cNvPicPr>
          <p:nvPr/>
        </p:nvPicPr>
        <p:blipFill>
          <a:blip r:embed="rId3"/>
          <a:stretch>
            <a:fillRect/>
          </a:stretch>
        </p:blipFill>
        <p:spPr>
          <a:xfrm>
            <a:off x="6419023" y="0"/>
            <a:ext cx="2724977" cy="640205"/>
          </a:xfrm>
          <a:prstGeom prst="rect">
            <a:avLst/>
          </a:prstGeom>
        </p:spPr>
      </p:pic>
      <p:sp>
        <p:nvSpPr>
          <p:cNvPr id="2" name="Title 1">
            <a:extLst>
              <a:ext uri="{FF2B5EF4-FFF2-40B4-BE49-F238E27FC236}">
                <a16:creationId xmlns:a16="http://schemas.microsoft.com/office/drawing/2014/main" id="{2AF6AA44-4D0B-9848-8893-21AF81C23596}"/>
              </a:ext>
            </a:extLst>
          </p:cNvPr>
          <p:cNvSpPr>
            <a:spLocks noGrp="1"/>
          </p:cNvSpPr>
          <p:nvPr>
            <p:ph type="title"/>
          </p:nvPr>
        </p:nvSpPr>
        <p:spPr/>
        <p:txBody>
          <a:bodyPr/>
          <a:lstStyle/>
          <a:p>
            <a:r>
              <a:rPr lang="en-US" dirty="0"/>
              <a:t>Colon Cancer Screening (A/B/C)</a:t>
            </a:r>
          </a:p>
        </p:txBody>
      </p:sp>
      <p:sp>
        <p:nvSpPr>
          <p:cNvPr id="6" name="Content Placeholder 5">
            <a:extLst>
              <a:ext uri="{FF2B5EF4-FFF2-40B4-BE49-F238E27FC236}">
                <a16:creationId xmlns:a16="http://schemas.microsoft.com/office/drawing/2014/main" id="{54FCAE1D-A762-4C4A-ABB5-8D76017B76B2}"/>
              </a:ext>
            </a:extLst>
          </p:cNvPr>
          <p:cNvSpPr>
            <a:spLocks noGrp="1"/>
          </p:cNvSpPr>
          <p:nvPr>
            <p:ph idx="1"/>
          </p:nvPr>
        </p:nvSpPr>
        <p:spPr>
          <a:xfrm>
            <a:off x="457199" y="1417638"/>
            <a:ext cx="8315569" cy="4549861"/>
          </a:xfrm>
        </p:spPr>
        <p:txBody>
          <a:bodyPr vert="horz" lIns="91440" tIns="45720" rIns="91440" bIns="45720" rtlCol="0" anchor="t">
            <a:normAutofit/>
          </a:bodyPr>
          <a:lstStyle/>
          <a:p>
            <a:r>
              <a:rPr lang="en-US" dirty="0"/>
              <a:t>US Preventive Services Task Force (USPSTF) (2021)</a:t>
            </a:r>
          </a:p>
          <a:p>
            <a:pPr lvl="1"/>
            <a:r>
              <a:rPr lang="en-US" dirty="0"/>
              <a:t>Average risk people </a:t>
            </a:r>
            <a:r>
              <a:rPr lang="en-US" u="sng" dirty="0"/>
              <a:t>50-75</a:t>
            </a:r>
            <a:r>
              <a:rPr lang="en-US" dirty="0"/>
              <a:t> </a:t>
            </a:r>
            <a:r>
              <a:rPr lang="en-US" dirty="0" err="1"/>
              <a:t>yrs</a:t>
            </a:r>
            <a:r>
              <a:rPr lang="en-US" dirty="0"/>
              <a:t> old (A)</a:t>
            </a:r>
          </a:p>
          <a:p>
            <a:pPr lvl="1"/>
            <a:r>
              <a:rPr lang="en-US" dirty="0">
                <a:cs typeface="Arial"/>
              </a:rPr>
              <a:t>Average risk people </a:t>
            </a:r>
            <a:r>
              <a:rPr lang="en-US" u="sng" dirty="0">
                <a:cs typeface="Arial"/>
              </a:rPr>
              <a:t>45-49</a:t>
            </a:r>
            <a:r>
              <a:rPr lang="en-US" dirty="0"/>
              <a:t> </a:t>
            </a:r>
            <a:r>
              <a:rPr lang="en-US" dirty="0" err="1"/>
              <a:t>yrs</a:t>
            </a:r>
            <a:r>
              <a:rPr lang="en-US" dirty="0"/>
              <a:t> old (B)</a:t>
            </a:r>
          </a:p>
          <a:p>
            <a:pPr lvl="1"/>
            <a:r>
              <a:rPr lang="en-US" dirty="0"/>
              <a:t>Discuss 76-85 </a:t>
            </a:r>
            <a:r>
              <a:rPr lang="en-US" dirty="0" err="1"/>
              <a:t>yrs</a:t>
            </a:r>
            <a:r>
              <a:rPr lang="en-US" dirty="0"/>
              <a:t> old (C)</a:t>
            </a:r>
          </a:p>
          <a:p>
            <a:r>
              <a:rPr lang="en-US" dirty="0"/>
              <a:t>American College of Physicians (ACP): screening for everyone at average risk should start at age </a:t>
            </a:r>
            <a:r>
              <a:rPr lang="en-US" u="sng" dirty="0"/>
              <a:t>50</a:t>
            </a:r>
            <a:r>
              <a:rPr lang="en-US" dirty="0"/>
              <a:t> (2023)</a:t>
            </a:r>
          </a:p>
          <a:p>
            <a:r>
              <a:rPr lang="en-US" dirty="0"/>
              <a:t>American Cancer Society (ACS): screening for everyone at average risk should start at age </a:t>
            </a:r>
            <a:r>
              <a:rPr lang="en-US" u="sng" dirty="0"/>
              <a:t>45</a:t>
            </a:r>
            <a:endParaRPr lang="en-US" dirty="0"/>
          </a:p>
          <a:p>
            <a:r>
              <a:rPr lang="en-US" dirty="0"/>
              <a:t>Many methods of screening, colonoscopy is gold standard but any screening is better than none</a:t>
            </a:r>
          </a:p>
        </p:txBody>
      </p:sp>
      <p:sp>
        <p:nvSpPr>
          <p:cNvPr id="4" name="Slide Number Placeholder 3">
            <a:extLst>
              <a:ext uri="{FF2B5EF4-FFF2-40B4-BE49-F238E27FC236}">
                <a16:creationId xmlns:a16="http://schemas.microsoft.com/office/drawing/2014/main" id="{DDE23A20-353F-231E-2C61-2BD988419337}"/>
              </a:ext>
            </a:extLst>
          </p:cNvPr>
          <p:cNvSpPr>
            <a:spLocks noGrp="1"/>
          </p:cNvSpPr>
          <p:nvPr>
            <p:ph type="sldNum" sz="quarter" idx="12"/>
          </p:nvPr>
        </p:nvSpPr>
        <p:spPr/>
        <p:txBody>
          <a:bodyPr/>
          <a:lstStyle/>
          <a:p>
            <a:fld id="{0B1596F5-5824-5B45-836C-424ED03603B3}" type="slidenum">
              <a:rPr lang="en-US" smtClean="0"/>
              <a:t>33</a:t>
            </a:fld>
            <a:endParaRPr lang="en-US"/>
          </a:p>
        </p:txBody>
      </p:sp>
    </p:spTree>
    <p:extLst>
      <p:ext uri="{BB962C8B-B14F-4D97-AF65-F5344CB8AC3E}">
        <p14:creationId xmlns:p14="http://schemas.microsoft.com/office/powerpoint/2010/main" val="522357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112A2-2A8A-6C45-83A5-AD2F4DC88C04}"/>
              </a:ext>
            </a:extLst>
          </p:cNvPr>
          <p:cNvSpPr>
            <a:spLocks noGrp="1"/>
          </p:cNvSpPr>
          <p:nvPr>
            <p:ph type="title"/>
          </p:nvPr>
        </p:nvSpPr>
        <p:spPr/>
        <p:txBody>
          <a:bodyPr/>
          <a:lstStyle/>
          <a:p>
            <a:r>
              <a:rPr lang="en-US" dirty="0"/>
              <a:t>Lung Cancer Screening (B)</a:t>
            </a:r>
          </a:p>
        </p:txBody>
      </p:sp>
      <p:sp>
        <p:nvSpPr>
          <p:cNvPr id="3" name="Content Placeholder 2">
            <a:extLst>
              <a:ext uri="{FF2B5EF4-FFF2-40B4-BE49-F238E27FC236}">
                <a16:creationId xmlns:a16="http://schemas.microsoft.com/office/drawing/2014/main" id="{8242778E-1FE8-7849-85D6-1C4AB6C48BBA}"/>
              </a:ext>
            </a:extLst>
          </p:cNvPr>
          <p:cNvSpPr>
            <a:spLocks noGrp="1"/>
          </p:cNvSpPr>
          <p:nvPr>
            <p:ph idx="1"/>
          </p:nvPr>
        </p:nvSpPr>
        <p:spPr/>
        <p:txBody>
          <a:bodyPr vert="horz" lIns="91440" tIns="45720" rIns="91440" bIns="45720" rtlCol="0" anchor="t">
            <a:normAutofit/>
          </a:bodyPr>
          <a:lstStyle/>
          <a:p>
            <a:r>
              <a:rPr lang="en-US" dirty="0"/>
              <a:t>Everyone 50-80 </a:t>
            </a:r>
            <a:r>
              <a:rPr lang="en-US" dirty="0" err="1"/>
              <a:t>yrs</a:t>
            </a:r>
            <a:r>
              <a:rPr lang="en-US" dirty="0"/>
              <a:t> old who:</a:t>
            </a:r>
          </a:p>
          <a:p>
            <a:pPr lvl="1"/>
            <a:r>
              <a:rPr lang="en-US" dirty="0"/>
              <a:t>Has ≥ 20 pack-</a:t>
            </a:r>
            <a:r>
              <a:rPr lang="en-US" dirty="0" err="1"/>
              <a:t>yr</a:t>
            </a:r>
            <a:r>
              <a:rPr lang="en-US" dirty="0"/>
              <a:t> history AND</a:t>
            </a:r>
          </a:p>
          <a:p>
            <a:pPr lvl="1"/>
            <a:r>
              <a:rPr lang="en-US" dirty="0"/>
              <a:t>Current smoker OR quit within last 15 </a:t>
            </a:r>
            <a:r>
              <a:rPr lang="en-US" dirty="0" err="1"/>
              <a:t>yrs</a:t>
            </a:r>
            <a:endParaRPr lang="en-US" dirty="0"/>
          </a:p>
          <a:p>
            <a:r>
              <a:rPr lang="en-US" dirty="0"/>
              <a:t>Stop screening if/when:</a:t>
            </a:r>
          </a:p>
          <a:p>
            <a:pPr lvl="1"/>
            <a:r>
              <a:rPr lang="en-US" dirty="0"/>
              <a:t>≥ 15 </a:t>
            </a:r>
            <a:r>
              <a:rPr lang="en-US" dirty="0" err="1"/>
              <a:t>yrs</a:t>
            </a:r>
            <a:r>
              <a:rPr lang="en-US" dirty="0"/>
              <a:t> since quit smoking</a:t>
            </a:r>
          </a:p>
          <a:p>
            <a:pPr lvl="1"/>
            <a:r>
              <a:rPr lang="en-US" dirty="0"/>
              <a:t>Life expectancy is limited </a:t>
            </a:r>
          </a:p>
          <a:p>
            <a:pPr lvl="1"/>
            <a:r>
              <a:rPr lang="en-US" dirty="0"/>
              <a:t>Patient not willing/able to undergo surgery</a:t>
            </a:r>
          </a:p>
          <a:p>
            <a:r>
              <a:rPr lang="en-US" dirty="0"/>
              <a:t>Screen with LDCT- low dose CT chest</a:t>
            </a:r>
          </a:p>
          <a:p>
            <a:pPr lvl="1"/>
            <a:r>
              <a:rPr lang="en-US" dirty="0"/>
              <a:t>“CT Lung Cancer Screening” in our EMR routes to the screening program coordinator</a:t>
            </a:r>
          </a:p>
          <a:p>
            <a:endParaRPr lang="en-US" dirty="0"/>
          </a:p>
        </p:txBody>
      </p:sp>
      <p:pic>
        <p:nvPicPr>
          <p:cNvPr id="4" name="Picture 3" descr="A close-up of a logo&#10;&#10;Description automatically generated">
            <a:extLst>
              <a:ext uri="{FF2B5EF4-FFF2-40B4-BE49-F238E27FC236}">
                <a16:creationId xmlns:a16="http://schemas.microsoft.com/office/drawing/2014/main" id="{9C2EF0B5-DAE8-5C84-552B-39C203A5D015}"/>
              </a:ext>
            </a:extLst>
          </p:cNvPr>
          <p:cNvPicPr>
            <a:picLocks noChangeAspect="1"/>
          </p:cNvPicPr>
          <p:nvPr/>
        </p:nvPicPr>
        <p:blipFill>
          <a:blip r:embed="rId3"/>
          <a:stretch>
            <a:fillRect/>
          </a:stretch>
        </p:blipFill>
        <p:spPr>
          <a:xfrm>
            <a:off x="6419023" y="0"/>
            <a:ext cx="2724977" cy="640205"/>
          </a:xfrm>
          <a:prstGeom prst="rect">
            <a:avLst/>
          </a:prstGeom>
        </p:spPr>
      </p:pic>
      <p:sp>
        <p:nvSpPr>
          <p:cNvPr id="5" name="Slide Number Placeholder 4">
            <a:extLst>
              <a:ext uri="{FF2B5EF4-FFF2-40B4-BE49-F238E27FC236}">
                <a16:creationId xmlns:a16="http://schemas.microsoft.com/office/drawing/2014/main" id="{DBC3DE97-9032-B956-0560-E89228BA253A}"/>
              </a:ext>
            </a:extLst>
          </p:cNvPr>
          <p:cNvSpPr>
            <a:spLocks noGrp="1"/>
          </p:cNvSpPr>
          <p:nvPr>
            <p:ph type="sldNum" sz="quarter" idx="12"/>
          </p:nvPr>
        </p:nvSpPr>
        <p:spPr/>
        <p:txBody>
          <a:bodyPr/>
          <a:lstStyle/>
          <a:p>
            <a:fld id="{0B1596F5-5824-5B45-836C-424ED03603B3}" type="slidenum">
              <a:rPr lang="en-US" smtClean="0"/>
              <a:t>34</a:t>
            </a:fld>
            <a:endParaRPr lang="en-US"/>
          </a:p>
        </p:txBody>
      </p:sp>
    </p:spTree>
    <p:extLst>
      <p:ext uri="{BB962C8B-B14F-4D97-AF65-F5344CB8AC3E}">
        <p14:creationId xmlns:p14="http://schemas.microsoft.com/office/powerpoint/2010/main" val="4113187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7D38-AD09-C449-94C5-C02B89E956CF}"/>
              </a:ext>
            </a:extLst>
          </p:cNvPr>
          <p:cNvSpPr>
            <a:spLocks noGrp="1"/>
          </p:cNvSpPr>
          <p:nvPr>
            <p:ph type="title"/>
          </p:nvPr>
        </p:nvSpPr>
        <p:spPr/>
        <p:txBody>
          <a:bodyPr/>
          <a:lstStyle/>
          <a:p>
            <a:r>
              <a:rPr lang="en-US" dirty="0"/>
              <a:t>Breast Cancer Screening (B/C)</a:t>
            </a:r>
          </a:p>
        </p:txBody>
      </p:sp>
      <p:sp>
        <p:nvSpPr>
          <p:cNvPr id="6" name="Content Placeholder 5">
            <a:extLst>
              <a:ext uri="{FF2B5EF4-FFF2-40B4-BE49-F238E27FC236}">
                <a16:creationId xmlns:a16="http://schemas.microsoft.com/office/drawing/2014/main" id="{2A609FD2-C385-DA42-A194-53AF7FA41B62}"/>
              </a:ext>
            </a:extLst>
          </p:cNvPr>
          <p:cNvSpPr>
            <a:spLocks noGrp="1"/>
          </p:cNvSpPr>
          <p:nvPr>
            <p:ph idx="1"/>
          </p:nvPr>
        </p:nvSpPr>
        <p:spPr/>
        <p:txBody>
          <a:bodyPr vert="horz" lIns="91440" tIns="45720" rIns="91440" bIns="45720" rtlCol="0" anchor="t">
            <a:normAutofit fontScale="92500" lnSpcReduction="10000"/>
          </a:bodyPr>
          <a:lstStyle/>
          <a:p>
            <a:r>
              <a:rPr lang="en-US" dirty="0"/>
              <a:t>USPSTF/ACP:</a:t>
            </a:r>
          </a:p>
          <a:p>
            <a:pPr lvl="1"/>
            <a:r>
              <a:rPr lang="en-US" dirty="0"/>
              <a:t>Biennial mammogram for average-risk women 50-74 </a:t>
            </a:r>
            <a:r>
              <a:rPr lang="en-US" dirty="0" err="1"/>
              <a:t>yo</a:t>
            </a:r>
            <a:r>
              <a:rPr lang="en-US" dirty="0"/>
              <a:t> (B)</a:t>
            </a:r>
          </a:p>
          <a:p>
            <a:pPr lvl="1"/>
            <a:r>
              <a:rPr lang="en-US" dirty="0"/>
              <a:t>Discuss risks/benefits for average-risk women 40-49 </a:t>
            </a:r>
            <a:r>
              <a:rPr lang="en-US" dirty="0" err="1"/>
              <a:t>yo</a:t>
            </a:r>
            <a:r>
              <a:rPr lang="en-US" dirty="0"/>
              <a:t> (C)</a:t>
            </a:r>
          </a:p>
          <a:p>
            <a:r>
              <a:rPr lang="en-US" dirty="0"/>
              <a:t>ACS: </a:t>
            </a:r>
          </a:p>
          <a:p>
            <a:pPr lvl="1"/>
            <a:r>
              <a:rPr lang="en-US" dirty="0"/>
              <a:t>Annual mammogram for average-risk women 45-54 </a:t>
            </a:r>
            <a:r>
              <a:rPr lang="en-US" dirty="0" err="1"/>
              <a:t>yo</a:t>
            </a:r>
            <a:endParaRPr lang="en-US" dirty="0"/>
          </a:p>
          <a:p>
            <a:pPr lvl="1"/>
            <a:r>
              <a:rPr lang="en-US" dirty="0"/>
              <a:t>Mammogram every 1-2 </a:t>
            </a:r>
            <a:r>
              <a:rPr lang="en-US" dirty="0" err="1"/>
              <a:t>yrs</a:t>
            </a:r>
            <a:r>
              <a:rPr lang="en-US" dirty="0"/>
              <a:t> for average-risk women 55+ </a:t>
            </a:r>
            <a:r>
              <a:rPr lang="en-US" dirty="0" err="1"/>
              <a:t>yo</a:t>
            </a:r>
            <a:endParaRPr lang="en-US" dirty="0"/>
          </a:p>
          <a:p>
            <a:pPr lvl="1"/>
            <a:r>
              <a:rPr lang="en-US" dirty="0"/>
              <a:t>Discuss risks/benefits for average-risk women 40-45 </a:t>
            </a:r>
            <a:r>
              <a:rPr lang="en-US" dirty="0" err="1"/>
              <a:t>yo</a:t>
            </a:r>
            <a:endParaRPr lang="en-US" dirty="0"/>
          </a:p>
          <a:p>
            <a:r>
              <a:rPr lang="en-US" dirty="0"/>
              <a:t>American College of Obstetricians and Gynecologists (ACOG) and American College of Radiology (ACR) agree about at least biennial screening for women 50-75</a:t>
            </a:r>
          </a:p>
          <a:p>
            <a:r>
              <a:rPr lang="en-US" dirty="0"/>
              <a:t>Bottom line: Women should start mammograms no later than 50 </a:t>
            </a:r>
            <a:r>
              <a:rPr lang="en-US" dirty="0" err="1"/>
              <a:t>yo</a:t>
            </a:r>
            <a:r>
              <a:rPr lang="en-US" dirty="0"/>
              <a:t> and continue every 1-2 </a:t>
            </a:r>
            <a:r>
              <a:rPr lang="en-US" dirty="0" err="1"/>
              <a:t>yrs</a:t>
            </a:r>
            <a:r>
              <a:rPr lang="en-US" dirty="0"/>
              <a:t> </a:t>
            </a:r>
          </a:p>
          <a:p>
            <a:pPr lvl="1"/>
            <a:endParaRPr lang="en-US" dirty="0"/>
          </a:p>
        </p:txBody>
      </p:sp>
      <p:pic>
        <p:nvPicPr>
          <p:cNvPr id="3" name="Picture 2" descr="A close-up of a logo&#10;&#10;Description automatically generated">
            <a:extLst>
              <a:ext uri="{FF2B5EF4-FFF2-40B4-BE49-F238E27FC236}">
                <a16:creationId xmlns:a16="http://schemas.microsoft.com/office/drawing/2014/main" id="{20AE7A5B-1596-54E6-1E7D-18639B2C05DA}"/>
              </a:ext>
            </a:extLst>
          </p:cNvPr>
          <p:cNvPicPr>
            <a:picLocks noChangeAspect="1"/>
          </p:cNvPicPr>
          <p:nvPr/>
        </p:nvPicPr>
        <p:blipFill>
          <a:blip r:embed="rId3"/>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30606E99-6BD8-57ED-7A77-4A0C14CBCDDA}"/>
              </a:ext>
            </a:extLst>
          </p:cNvPr>
          <p:cNvSpPr>
            <a:spLocks noGrp="1"/>
          </p:cNvSpPr>
          <p:nvPr>
            <p:ph type="sldNum" sz="quarter" idx="12"/>
          </p:nvPr>
        </p:nvSpPr>
        <p:spPr/>
        <p:txBody>
          <a:bodyPr/>
          <a:lstStyle/>
          <a:p>
            <a:fld id="{0B1596F5-5824-5B45-836C-424ED03603B3}" type="slidenum">
              <a:rPr lang="en-US" smtClean="0"/>
              <a:t>35</a:t>
            </a:fld>
            <a:endParaRPr lang="en-US"/>
          </a:p>
        </p:txBody>
      </p:sp>
    </p:spTree>
    <p:extLst>
      <p:ext uri="{BB962C8B-B14F-4D97-AF65-F5344CB8AC3E}">
        <p14:creationId xmlns:p14="http://schemas.microsoft.com/office/powerpoint/2010/main" val="4287291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7D38-AD09-C449-94C5-C02B89E956CF}"/>
              </a:ext>
            </a:extLst>
          </p:cNvPr>
          <p:cNvSpPr>
            <a:spLocks noGrp="1"/>
          </p:cNvSpPr>
          <p:nvPr>
            <p:ph type="title"/>
          </p:nvPr>
        </p:nvSpPr>
        <p:spPr/>
        <p:txBody>
          <a:bodyPr/>
          <a:lstStyle/>
          <a:p>
            <a:r>
              <a:rPr lang="en-US"/>
              <a:t>Prostate Cancer Screening (C/D)</a:t>
            </a:r>
          </a:p>
        </p:txBody>
      </p:sp>
      <p:sp>
        <p:nvSpPr>
          <p:cNvPr id="6" name="Content Placeholder 5">
            <a:extLst>
              <a:ext uri="{FF2B5EF4-FFF2-40B4-BE49-F238E27FC236}">
                <a16:creationId xmlns:a16="http://schemas.microsoft.com/office/drawing/2014/main" id="{2A609FD2-C385-DA42-A194-53AF7FA41B62}"/>
              </a:ext>
            </a:extLst>
          </p:cNvPr>
          <p:cNvSpPr>
            <a:spLocks noGrp="1"/>
          </p:cNvSpPr>
          <p:nvPr>
            <p:ph idx="1"/>
          </p:nvPr>
        </p:nvSpPr>
        <p:spPr/>
        <p:txBody>
          <a:bodyPr vert="horz" lIns="91440" tIns="45720" rIns="91440" bIns="45720" rtlCol="0" anchor="t">
            <a:normAutofit lnSpcReduction="10000"/>
          </a:bodyPr>
          <a:lstStyle/>
          <a:p>
            <a:r>
              <a:rPr lang="en-US" dirty="0"/>
              <a:t>USPSTF:</a:t>
            </a:r>
          </a:p>
          <a:p>
            <a:pPr lvl="1"/>
            <a:r>
              <a:rPr lang="en-US" dirty="0"/>
              <a:t>Discuss risks/benefits for men 55-69 </a:t>
            </a:r>
            <a:r>
              <a:rPr lang="en-US" dirty="0" err="1"/>
              <a:t>yo</a:t>
            </a:r>
            <a:r>
              <a:rPr lang="en-US" dirty="0"/>
              <a:t> (C) </a:t>
            </a:r>
          </a:p>
          <a:p>
            <a:pPr lvl="1"/>
            <a:r>
              <a:rPr lang="en-US" dirty="0"/>
              <a:t>Do not screen men 70+ </a:t>
            </a:r>
            <a:r>
              <a:rPr lang="en-US" dirty="0" err="1"/>
              <a:t>yo</a:t>
            </a:r>
            <a:r>
              <a:rPr lang="en-US" dirty="0"/>
              <a:t> (D)</a:t>
            </a:r>
          </a:p>
          <a:p>
            <a:r>
              <a:rPr lang="en-US" dirty="0"/>
              <a:t>ACS:</a:t>
            </a:r>
          </a:p>
          <a:p>
            <a:pPr lvl="1"/>
            <a:r>
              <a:rPr lang="en-US" dirty="0"/>
              <a:t>Discuss risks/benefits for average-risk men 50+ </a:t>
            </a:r>
            <a:r>
              <a:rPr lang="en-US" dirty="0" err="1"/>
              <a:t>yo</a:t>
            </a:r>
            <a:endParaRPr lang="en-US" dirty="0"/>
          </a:p>
          <a:p>
            <a:pPr lvl="1"/>
            <a:r>
              <a:rPr lang="en-US" dirty="0">
                <a:cs typeface="Arial"/>
              </a:rPr>
              <a:t>Discuss risks/benefits for high-risk men 45-49 </a:t>
            </a:r>
            <a:r>
              <a:rPr lang="en-US" dirty="0" err="1">
                <a:cs typeface="Arial"/>
              </a:rPr>
              <a:t>yo</a:t>
            </a:r>
            <a:r>
              <a:rPr lang="en-US" dirty="0">
                <a:cs typeface="Arial"/>
              </a:rPr>
              <a:t> </a:t>
            </a:r>
          </a:p>
          <a:p>
            <a:pPr lvl="2"/>
            <a:r>
              <a:rPr lang="en-US" dirty="0">
                <a:cs typeface="Arial"/>
              </a:rPr>
              <a:t>African American men and men with 1st degree relative diagnosed with prostate cancer &lt;65 </a:t>
            </a:r>
            <a:r>
              <a:rPr lang="en-US" dirty="0" err="1">
                <a:cs typeface="Arial"/>
              </a:rPr>
              <a:t>yo</a:t>
            </a:r>
            <a:endParaRPr lang="en-US" dirty="0">
              <a:cs typeface="Arial"/>
            </a:endParaRPr>
          </a:p>
          <a:p>
            <a:pPr lvl="1"/>
            <a:r>
              <a:rPr lang="en-US" dirty="0">
                <a:cs typeface="Arial"/>
              </a:rPr>
              <a:t>Discuss risks/benefits for very-high-risk men 40-44 </a:t>
            </a:r>
            <a:r>
              <a:rPr lang="en-US" dirty="0" err="1">
                <a:cs typeface="Arial"/>
              </a:rPr>
              <a:t>yo</a:t>
            </a:r>
            <a:endParaRPr lang="en-US" dirty="0">
              <a:cs typeface="Arial"/>
            </a:endParaRPr>
          </a:p>
          <a:p>
            <a:pPr lvl="2"/>
            <a:r>
              <a:rPr lang="en-US" dirty="0">
                <a:cs typeface="Arial"/>
              </a:rPr>
              <a:t>Men with more than one 1st-degree relative diagnosed with prostate cancer at early age (undefined)</a:t>
            </a:r>
          </a:p>
          <a:p>
            <a:r>
              <a:rPr lang="en-US" dirty="0"/>
              <a:t>Screening with PSA (prostate-specific antigen) blood test</a:t>
            </a:r>
          </a:p>
          <a:p>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pic>
        <p:nvPicPr>
          <p:cNvPr id="3" name="Picture 2" descr="A close-up of a logo&#10;&#10;Description automatically generated">
            <a:extLst>
              <a:ext uri="{FF2B5EF4-FFF2-40B4-BE49-F238E27FC236}">
                <a16:creationId xmlns:a16="http://schemas.microsoft.com/office/drawing/2014/main" id="{4997810D-DD03-CD3C-3282-611B90E91625}"/>
              </a:ext>
            </a:extLst>
          </p:cNvPr>
          <p:cNvPicPr>
            <a:picLocks noChangeAspect="1"/>
          </p:cNvPicPr>
          <p:nvPr/>
        </p:nvPicPr>
        <p:blipFill>
          <a:blip r:embed="rId3"/>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62E48DDA-B809-A170-B22A-9899823C4EAC}"/>
              </a:ext>
            </a:extLst>
          </p:cNvPr>
          <p:cNvSpPr>
            <a:spLocks noGrp="1"/>
          </p:cNvSpPr>
          <p:nvPr>
            <p:ph type="sldNum" sz="quarter" idx="12"/>
          </p:nvPr>
        </p:nvSpPr>
        <p:spPr/>
        <p:txBody>
          <a:bodyPr/>
          <a:lstStyle/>
          <a:p>
            <a:fld id="{0B1596F5-5824-5B45-836C-424ED03603B3}" type="slidenum">
              <a:rPr lang="en-US" smtClean="0"/>
              <a:t>36</a:t>
            </a:fld>
            <a:endParaRPr lang="en-US"/>
          </a:p>
        </p:txBody>
      </p:sp>
    </p:spTree>
    <p:extLst>
      <p:ext uri="{BB962C8B-B14F-4D97-AF65-F5344CB8AC3E}">
        <p14:creationId xmlns:p14="http://schemas.microsoft.com/office/powerpoint/2010/main" val="4132955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C68234-DB92-F44F-AFBB-B9C72B4CB76D}"/>
              </a:ext>
            </a:extLst>
          </p:cNvPr>
          <p:cNvSpPr>
            <a:spLocks noGrp="1"/>
          </p:cNvSpPr>
          <p:nvPr>
            <p:ph type="title"/>
          </p:nvPr>
        </p:nvSpPr>
        <p:spPr>
          <a:xfrm rot="16200000">
            <a:off x="-3594102" y="1463136"/>
            <a:ext cx="8315569" cy="865787"/>
          </a:xfrm>
        </p:spPr>
        <p:txBody>
          <a:bodyPr/>
          <a:lstStyle/>
          <a:p>
            <a:r>
              <a:rPr lang="en-US" sz="3200" dirty="0"/>
              <a:t>Prostate Cancer Screening (C/D)</a:t>
            </a:r>
          </a:p>
        </p:txBody>
      </p:sp>
      <p:pic>
        <p:nvPicPr>
          <p:cNvPr id="10" name="Content Placeholder 9" descr="A screenshot of a cell phone&#10;&#10;Description automatically generated">
            <a:extLst>
              <a:ext uri="{FF2B5EF4-FFF2-40B4-BE49-F238E27FC236}">
                <a16:creationId xmlns:a16="http://schemas.microsoft.com/office/drawing/2014/main" id="{AFA2AE2A-E57E-714E-8971-EBC9A92A9FED}"/>
              </a:ext>
            </a:extLst>
          </p:cNvPr>
          <p:cNvPicPr>
            <a:picLocks noGrp="1" noChangeAspect="1"/>
          </p:cNvPicPr>
          <p:nvPr>
            <p:ph idx="1"/>
          </p:nvPr>
        </p:nvPicPr>
        <p:blipFill>
          <a:blip r:embed="rId3"/>
          <a:stretch>
            <a:fillRect/>
          </a:stretch>
        </p:blipFill>
        <p:spPr>
          <a:xfrm>
            <a:off x="1377525" y="256786"/>
            <a:ext cx="6918336" cy="5898628"/>
          </a:xfrm>
        </p:spPr>
      </p:pic>
      <p:sp>
        <p:nvSpPr>
          <p:cNvPr id="11" name="TextBox 10">
            <a:extLst>
              <a:ext uri="{FF2B5EF4-FFF2-40B4-BE49-F238E27FC236}">
                <a16:creationId xmlns:a16="http://schemas.microsoft.com/office/drawing/2014/main" id="{C091C15E-07E2-D641-B3CC-12B441F8ADBF}"/>
              </a:ext>
            </a:extLst>
          </p:cNvPr>
          <p:cNvSpPr txBox="1"/>
          <p:nvPr/>
        </p:nvSpPr>
        <p:spPr>
          <a:xfrm>
            <a:off x="2213113" y="6281530"/>
            <a:ext cx="6082748" cy="461665"/>
          </a:xfrm>
          <a:prstGeom prst="rect">
            <a:avLst/>
          </a:prstGeom>
          <a:noFill/>
        </p:spPr>
        <p:txBody>
          <a:bodyPr wrap="square" rtlCol="0">
            <a:spAutoFit/>
          </a:bodyPr>
          <a:lstStyle/>
          <a:p>
            <a:r>
              <a:rPr lang="en-US" sz="1200" dirty="0">
                <a:solidFill>
                  <a:schemeClr val="bg1"/>
                </a:solidFill>
              </a:rPr>
              <a:t>https://www.uspreventiveservicestaskforce.org/Page/Document/UpdateSummaryFinal/prostate-cancer-screening1</a:t>
            </a:r>
          </a:p>
        </p:txBody>
      </p:sp>
      <p:pic>
        <p:nvPicPr>
          <p:cNvPr id="2" name="Picture 1" descr="A close-up of a logo&#10;&#10;Description automatically generated">
            <a:extLst>
              <a:ext uri="{FF2B5EF4-FFF2-40B4-BE49-F238E27FC236}">
                <a16:creationId xmlns:a16="http://schemas.microsoft.com/office/drawing/2014/main" id="{C10F2664-C61A-33B7-2696-5DCF6075ADEB}"/>
              </a:ext>
            </a:extLst>
          </p:cNvPr>
          <p:cNvPicPr>
            <a:picLocks noChangeAspect="1"/>
          </p:cNvPicPr>
          <p:nvPr/>
        </p:nvPicPr>
        <p:blipFill>
          <a:blip r:embed="rId4"/>
          <a:stretch>
            <a:fillRect/>
          </a:stretch>
        </p:blipFill>
        <p:spPr>
          <a:xfrm>
            <a:off x="6419023" y="0"/>
            <a:ext cx="2724977" cy="640205"/>
          </a:xfrm>
          <a:prstGeom prst="rect">
            <a:avLst/>
          </a:prstGeom>
        </p:spPr>
      </p:pic>
      <p:sp>
        <p:nvSpPr>
          <p:cNvPr id="3" name="Slide Number Placeholder 2">
            <a:extLst>
              <a:ext uri="{FF2B5EF4-FFF2-40B4-BE49-F238E27FC236}">
                <a16:creationId xmlns:a16="http://schemas.microsoft.com/office/drawing/2014/main" id="{9D022295-8A42-1FC4-4D33-21126E8D5FBB}"/>
              </a:ext>
            </a:extLst>
          </p:cNvPr>
          <p:cNvSpPr>
            <a:spLocks noGrp="1"/>
          </p:cNvSpPr>
          <p:nvPr>
            <p:ph type="sldNum" sz="quarter" idx="12"/>
          </p:nvPr>
        </p:nvSpPr>
        <p:spPr/>
        <p:txBody>
          <a:bodyPr/>
          <a:lstStyle/>
          <a:p>
            <a:fld id="{0B1596F5-5824-5B45-836C-424ED03603B3}" type="slidenum">
              <a:rPr lang="en-US" smtClean="0"/>
              <a:t>37</a:t>
            </a:fld>
            <a:endParaRPr lang="en-US"/>
          </a:p>
        </p:txBody>
      </p:sp>
    </p:spTree>
    <p:extLst>
      <p:ext uri="{BB962C8B-B14F-4D97-AF65-F5344CB8AC3E}">
        <p14:creationId xmlns:p14="http://schemas.microsoft.com/office/powerpoint/2010/main" val="1550890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7D38-AD09-C449-94C5-C02B89E956CF}"/>
              </a:ext>
            </a:extLst>
          </p:cNvPr>
          <p:cNvSpPr>
            <a:spLocks noGrp="1"/>
          </p:cNvSpPr>
          <p:nvPr>
            <p:ph type="title"/>
          </p:nvPr>
        </p:nvSpPr>
        <p:spPr/>
        <p:txBody>
          <a:bodyPr/>
          <a:lstStyle/>
          <a:p>
            <a:r>
              <a:rPr lang="en-US"/>
              <a:t>Skin Cancer Screening </a:t>
            </a:r>
          </a:p>
        </p:txBody>
      </p:sp>
      <p:sp>
        <p:nvSpPr>
          <p:cNvPr id="6" name="Content Placeholder 5">
            <a:extLst>
              <a:ext uri="{FF2B5EF4-FFF2-40B4-BE49-F238E27FC236}">
                <a16:creationId xmlns:a16="http://schemas.microsoft.com/office/drawing/2014/main" id="{2A609FD2-C385-DA42-A194-53AF7FA41B62}"/>
              </a:ext>
            </a:extLst>
          </p:cNvPr>
          <p:cNvSpPr>
            <a:spLocks noGrp="1"/>
          </p:cNvSpPr>
          <p:nvPr>
            <p:ph idx="1"/>
          </p:nvPr>
        </p:nvSpPr>
        <p:spPr/>
        <p:txBody>
          <a:bodyPr vert="horz" lIns="91440" tIns="45720" rIns="91440" bIns="45720" rtlCol="0" anchor="t">
            <a:normAutofit/>
          </a:bodyPr>
          <a:lstStyle/>
          <a:p>
            <a:r>
              <a:rPr lang="en-US"/>
              <a:t>USPSTF (I)</a:t>
            </a:r>
          </a:p>
          <a:p>
            <a:pPr lvl="1"/>
            <a:r>
              <a:rPr lang="en-US"/>
              <a:t>Insufficient evidence to recommend screening for skin cancer </a:t>
            </a:r>
          </a:p>
          <a:p>
            <a:r>
              <a:rPr lang="en-US" dirty="0"/>
              <a:t>Not mentioned in 2020 update of Primary Care Guidance for Persons with HIV by HIVMA/IDSA</a:t>
            </a:r>
          </a:p>
          <a:p>
            <a:r>
              <a:rPr lang="en-US" dirty="0"/>
              <a:t>PWH have a higher rate of non-melanoma skin cancer (NMSC) than the general population</a:t>
            </a:r>
          </a:p>
          <a:p>
            <a:r>
              <a:rPr lang="en-US" dirty="0"/>
              <a:t>I counsel my patients about appropriate sun protection and have a low threshold to biopsy suspicious lesions/refer to dermatology</a:t>
            </a:r>
          </a:p>
          <a:p>
            <a:pPr marL="114300" indent="0">
              <a:buNone/>
            </a:pPr>
            <a:endParaRPr lang="en-US" dirty="0"/>
          </a:p>
          <a:p>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
        <p:nvSpPr>
          <p:cNvPr id="4" name="TextBox 3">
            <a:extLst>
              <a:ext uri="{FF2B5EF4-FFF2-40B4-BE49-F238E27FC236}">
                <a16:creationId xmlns:a16="http://schemas.microsoft.com/office/drawing/2014/main" id="{B84C83E9-4DDD-6E1D-2AD2-36A06B5250BB}"/>
              </a:ext>
            </a:extLst>
          </p:cNvPr>
          <p:cNvSpPr txBox="1"/>
          <p:nvPr/>
        </p:nvSpPr>
        <p:spPr>
          <a:xfrm>
            <a:off x="2240280" y="6211669"/>
            <a:ext cx="6103620" cy="553998"/>
          </a:xfrm>
          <a:prstGeom prst="rect">
            <a:avLst/>
          </a:prstGeom>
          <a:noFill/>
        </p:spPr>
        <p:txBody>
          <a:bodyPr wrap="square" lIns="91440" tIns="45720" rIns="91440" bIns="45720" rtlCol="0" anchor="t">
            <a:spAutoFit/>
          </a:bodyPr>
          <a:lstStyle/>
          <a:p>
            <a:r>
              <a:rPr lang="en-US" sz="1000" dirty="0">
                <a:solidFill>
                  <a:schemeClr val="bg1"/>
                </a:solidFill>
              </a:rPr>
              <a:t>Omland SH, </a:t>
            </a:r>
            <a:r>
              <a:rPr lang="en-US" sz="1000" u="sng" dirty="0">
                <a:solidFill>
                  <a:schemeClr val="bg1"/>
                </a:solidFill>
              </a:rPr>
              <a:t>Ahlström MG</a:t>
            </a:r>
            <a:r>
              <a:rPr lang="en-US" sz="1000" dirty="0">
                <a:solidFill>
                  <a:schemeClr val="bg1"/>
                </a:solidFill>
              </a:rPr>
              <a:t>, Gerstoft J, et al. </a:t>
            </a:r>
            <a:r>
              <a:rPr lang="en-US" sz="1000" dirty="0">
                <a:solidFill>
                  <a:schemeClr val="bg1"/>
                </a:solidFill>
                <a:latin typeface="Arial"/>
                <a:cs typeface="Helvetica"/>
              </a:rPr>
              <a:t>Risk of skin cancer in patients with HIV: A Danish nationwide cohort study.</a:t>
            </a:r>
            <a:r>
              <a:rPr lang="en-US" sz="1000" dirty="0">
                <a:solidFill>
                  <a:schemeClr val="bg1"/>
                </a:solidFill>
              </a:rPr>
              <a:t> </a:t>
            </a:r>
            <a:r>
              <a:rPr lang="en-US" sz="1000" i="1" dirty="0">
                <a:solidFill>
                  <a:schemeClr val="bg1"/>
                </a:solidFill>
              </a:rPr>
              <a:t>J Am </a:t>
            </a:r>
            <a:r>
              <a:rPr lang="en-US" sz="1000" i="1" dirty="0" err="1">
                <a:solidFill>
                  <a:schemeClr val="bg1"/>
                </a:solidFill>
              </a:rPr>
              <a:t>Acad</a:t>
            </a:r>
            <a:r>
              <a:rPr lang="en-US" sz="1000" i="1" dirty="0">
                <a:solidFill>
                  <a:schemeClr val="bg1"/>
                </a:solidFill>
              </a:rPr>
              <a:t> Dermatol. </a:t>
            </a:r>
            <a:r>
              <a:rPr lang="en-US" sz="1000" dirty="0">
                <a:solidFill>
                  <a:schemeClr val="bg1"/>
                </a:solidFill>
              </a:rPr>
              <a:t>2018; 79(4):689-695.</a:t>
            </a:r>
          </a:p>
          <a:p>
            <a:endParaRPr lang="en-US" sz="1000" dirty="0">
              <a:solidFill>
                <a:schemeClr val="bg1"/>
              </a:solidFill>
              <a:cs typeface="Arial"/>
            </a:endParaRPr>
          </a:p>
        </p:txBody>
      </p:sp>
      <p:pic>
        <p:nvPicPr>
          <p:cNvPr id="3" name="Picture 2" descr="A close-up of a logo&#10;&#10;Description automatically generated">
            <a:extLst>
              <a:ext uri="{FF2B5EF4-FFF2-40B4-BE49-F238E27FC236}">
                <a16:creationId xmlns:a16="http://schemas.microsoft.com/office/drawing/2014/main" id="{C283CB2A-73CB-0DAD-E816-CA42E45EC4C1}"/>
              </a:ext>
            </a:extLst>
          </p:cNvPr>
          <p:cNvPicPr>
            <a:picLocks noChangeAspect="1"/>
          </p:cNvPicPr>
          <p:nvPr/>
        </p:nvPicPr>
        <p:blipFill>
          <a:blip r:embed="rId3"/>
          <a:stretch>
            <a:fillRect/>
          </a:stretch>
        </p:blipFill>
        <p:spPr>
          <a:xfrm>
            <a:off x="6419023" y="0"/>
            <a:ext cx="2724977" cy="640205"/>
          </a:xfrm>
          <a:prstGeom prst="rect">
            <a:avLst/>
          </a:prstGeom>
        </p:spPr>
      </p:pic>
      <p:sp>
        <p:nvSpPr>
          <p:cNvPr id="5" name="Slide Number Placeholder 4">
            <a:extLst>
              <a:ext uri="{FF2B5EF4-FFF2-40B4-BE49-F238E27FC236}">
                <a16:creationId xmlns:a16="http://schemas.microsoft.com/office/drawing/2014/main" id="{62DAF1B0-AD88-0088-29D7-781B8DEDE3C1}"/>
              </a:ext>
            </a:extLst>
          </p:cNvPr>
          <p:cNvSpPr>
            <a:spLocks noGrp="1"/>
          </p:cNvSpPr>
          <p:nvPr>
            <p:ph type="sldNum" sz="quarter" idx="12"/>
          </p:nvPr>
        </p:nvSpPr>
        <p:spPr/>
        <p:txBody>
          <a:bodyPr/>
          <a:lstStyle/>
          <a:p>
            <a:fld id="{0B1596F5-5824-5B45-836C-424ED03603B3}" type="slidenum">
              <a:rPr lang="en-US" smtClean="0"/>
              <a:t>38</a:t>
            </a:fld>
            <a:endParaRPr lang="en-US"/>
          </a:p>
        </p:txBody>
      </p:sp>
    </p:spTree>
    <p:extLst>
      <p:ext uri="{BB962C8B-B14F-4D97-AF65-F5344CB8AC3E}">
        <p14:creationId xmlns:p14="http://schemas.microsoft.com/office/powerpoint/2010/main" val="2190292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BE5E-4B2C-B150-0DB5-6CFB85F82D2F}"/>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id="{C1D4DD8E-B936-C56E-2C86-52B4194A9D56}"/>
              </a:ext>
            </a:extLst>
          </p:cNvPr>
          <p:cNvSpPr>
            <a:spLocks noGrp="1"/>
          </p:cNvSpPr>
          <p:nvPr>
            <p:ph idx="1"/>
          </p:nvPr>
        </p:nvSpPr>
        <p:spPr>
          <a:xfrm>
            <a:off x="457199" y="1600200"/>
            <a:ext cx="8521701" cy="4367299"/>
          </a:xfrm>
        </p:spPr>
        <p:txBody>
          <a:bodyPr vert="horz" lIns="91440" tIns="45720" rIns="91440" bIns="45720" rtlCol="0" anchor="t">
            <a:normAutofit fontScale="92500" lnSpcReduction="10000"/>
          </a:bodyPr>
          <a:lstStyle/>
          <a:p>
            <a:r>
              <a:rPr lang="en-US" dirty="0"/>
              <a:t>46 </a:t>
            </a:r>
            <a:r>
              <a:rPr lang="en-US" dirty="0" err="1"/>
              <a:t>yo</a:t>
            </a:r>
            <a:r>
              <a:rPr lang="en-US" dirty="0"/>
              <a:t> woman with HIV and no other medical history presents to your office to establish care. She was recently diagnosed with HIV after sexual assault 6 months ago</a:t>
            </a:r>
          </a:p>
          <a:p>
            <a:r>
              <a:rPr lang="en-US" dirty="0"/>
              <a:t>Social </a:t>
            </a:r>
            <a:r>
              <a:rPr lang="en-US" dirty="0" err="1"/>
              <a:t>hx</a:t>
            </a:r>
            <a:r>
              <a:rPr lang="en-US" dirty="0"/>
              <a:t>: smokes 1 </a:t>
            </a:r>
            <a:r>
              <a:rPr lang="en-US" dirty="0" err="1"/>
              <a:t>ppd</a:t>
            </a:r>
            <a:r>
              <a:rPr lang="en-US" dirty="0"/>
              <a:t> since age 20, rare alcohol use, no substances. Not sexually active since HIV diagnosis</a:t>
            </a:r>
          </a:p>
          <a:p>
            <a:r>
              <a:rPr lang="en-US" dirty="0"/>
              <a:t>Her only colonoscopy was done last year. No polyps found. Her mom was diagnosed with colon cancer at age 56</a:t>
            </a:r>
          </a:p>
          <a:p>
            <a:r>
              <a:rPr lang="en-US" dirty="0"/>
              <a:t>Last mammogram was done earlier this year, normal. No FH of breast cancer. No </a:t>
            </a:r>
            <a:r>
              <a:rPr lang="en-US" dirty="0" err="1"/>
              <a:t>hx</a:t>
            </a:r>
            <a:r>
              <a:rPr lang="en-US" dirty="0"/>
              <a:t> of abnormal mammograms.</a:t>
            </a:r>
          </a:p>
          <a:p>
            <a:r>
              <a:rPr lang="en-US" dirty="0"/>
              <a:t>Her last pap smear was done 2 </a:t>
            </a:r>
            <a:r>
              <a:rPr lang="en-US" dirty="0" err="1"/>
              <a:t>yrs</a:t>
            </a:r>
            <a:r>
              <a:rPr lang="en-US" dirty="0"/>
              <a:t> ago. She reports normal </a:t>
            </a:r>
            <a:r>
              <a:rPr lang="en-US" dirty="0" err="1"/>
              <a:t>paps</a:t>
            </a:r>
            <a:r>
              <a:rPr lang="en-US" dirty="0"/>
              <a:t> her whole life. </a:t>
            </a:r>
          </a:p>
          <a:p>
            <a:r>
              <a:rPr lang="en-US" dirty="0"/>
              <a:t>She has had no other testing/screening</a:t>
            </a:r>
          </a:p>
        </p:txBody>
      </p:sp>
      <p:pic>
        <p:nvPicPr>
          <p:cNvPr id="4" name="Picture 3" descr="A close-up of a logo&#10;&#10;Description automatically generated">
            <a:extLst>
              <a:ext uri="{FF2B5EF4-FFF2-40B4-BE49-F238E27FC236}">
                <a16:creationId xmlns:a16="http://schemas.microsoft.com/office/drawing/2014/main" id="{F5464A1B-C352-5241-80E2-D02A75C4D452}"/>
              </a:ext>
            </a:extLst>
          </p:cNvPr>
          <p:cNvPicPr>
            <a:picLocks noChangeAspect="1"/>
          </p:cNvPicPr>
          <p:nvPr/>
        </p:nvPicPr>
        <p:blipFill>
          <a:blip r:embed="rId2"/>
          <a:stretch>
            <a:fillRect/>
          </a:stretch>
        </p:blipFill>
        <p:spPr>
          <a:xfrm>
            <a:off x="6419023" y="0"/>
            <a:ext cx="2724977" cy="640205"/>
          </a:xfrm>
          <a:prstGeom prst="rect">
            <a:avLst/>
          </a:prstGeom>
        </p:spPr>
      </p:pic>
      <p:sp>
        <p:nvSpPr>
          <p:cNvPr id="5" name="Slide Number Placeholder 4">
            <a:extLst>
              <a:ext uri="{FF2B5EF4-FFF2-40B4-BE49-F238E27FC236}">
                <a16:creationId xmlns:a16="http://schemas.microsoft.com/office/drawing/2014/main" id="{E097C42A-9E45-4B71-6FBE-12A29C059904}"/>
              </a:ext>
            </a:extLst>
          </p:cNvPr>
          <p:cNvSpPr>
            <a:spLocks noGrp="1"/>
          </p:cNvSpPr>
          <p:nvPr>
            <p:ph type="sldNum" sz="quarter" idx="12"/>
          </p:nvPr>
        </p:nvSpPr>
        <p:spPr/>
        <p:txBody>
          <a:bodyPr/>
          <a:lstStyle/>
          <a:p>
            <a:fld id="{0B1596F5-5824-5B45-836C-424ED03603B3}" type="slidenum">
              <a:rPr lang="en-US" smtClean="0"/>
              <a:t>39</a:t>
            </a:fld>
            <a:endParaRPr lang="en-US"/>
          </a:p>
        </p:txBody>
      </p:sp>
    </p:spTree>
    <p:extLst>
      <p:ext uri="{BB962C8B-B14F-4D97-AF65-F5344CB8AC3E}">
        <p14:creationId xmlns:p14="http://schemas.microsoft.com/office/powerpoint/2010/main" val="26825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9372A-57C0-5946-2EFF-B612763FF40F}"/>
              </a:ext>
            </a:extLst>
          </p:cNvPr>
          <p:cNvSpPr>
            <a:spLocks noGrp="1"/>
          </p:cNvSpPr>
          <p:nvPr>
            <p:ph type="title"/>
          </p:nvPr>
        </p:nvSpPr>
        <p:spPr/>
        <p:txBody>
          <a:bodyPr/>
          <a:lstStyle/>
          <a:p>
            <a:r>
              <a:rPr lang="en-US" dirty="0"/>
              <a:t>Poll Questions</a:t>
            </a:r>
          </a:p>
        </p:txBody>
      </p:sp>
      <p:sp>
        <p:nvSpPr>
          <p:cNvPr id="3" name="Content Placeholder 2">
            <a:extLst>
              <a:ext uri="{FF2B5EF4-FFF2-40B4-BE49-F238E27FC236}">
                <a16:creationId xmlns:a16="http://schemas.microsoft.com/office/drawing/2014/main" id="{7A07EB72-1E63-7232-9B6F-DE0A565AEE93}"/>
              </a:ext>
            </a:extLst>
          </p:cNvPr>
          <p:cNvSpPr>
            <a:spLocks noGrp="1"/>
          </p:cNvSpPr>
          <p:nvPr>
            <p:ph sz="half" idx="1"/>
          </p:nvPr>
        </p:nvSpPr>
        <p:spPr>
          <a:xfrm>
            <a:off x="457200" y="1536192"/>
            <a:ext cx="4343400" cy="4431307"/>
          </a:xfrm>
        </p:spPr>
        <p:txBody>
          <a:bodyPr>
            <a:normAutofit/>
          </a:bodyPr>
          <a:lstStyle/>
          <a:p>
            <a:r>
              <a:rPr lang="en-US" sz="4000" dirty="0"/>
              <a:t>Join at </a:t>
            </a:r>
            <a:r>
              <a:rPr lang="en-US" sz="4000" dirty="0" err="1"/>
              <a:t>menti.com</a:t>
            </a:r>
            <a:endParaRPr lang="en-US" sz="4000" dirty="0"/>
          </a:p>
          <a:p>
            <a:r>
              <a:rPr lang="en-US" sz="4000" dirty="0"/>
              <a:t>Code 9729 8259</a:t>
            </a:r>
          </a:p>
        </p:txBody>
      </p:sp>
      <p:pic>
        <p:nvPicPr>
          <p:cNvPr id="5" name="Picture 4" descr="A close-up of a logo&#10;&#10;Description automatically generated">
            <a:extLst>
              <a:ext uri="{FF2B5EF4-FFF2-40B4-BE49-F238E27FC236}">
                <a16:creationId xmlns:a16="http://schemas.microsoft.com/office/drawing/2014/main" id="{90BBDD8C-CD7E-D4A3-CE88-7724591578E4}"/>
              </a:ext>
            </a:extLst>
          </p:cNvPr>
          <p:cNvPicPr>
            <a:picLocks noChangeAspect="1"/>
          </p:cNvPicPr>
          <p:nvPr/>
        </p:nvPicPr>
        <p:blipFill>
          <a:blip r:embed="rId2"/>
          <a:stretch>
            <a:fillRect/>
          </a:stretch>
        </p:blipFill>
        <p:spPr>
          <a:xfrm>
            <a:off x="6419023" y="0"/>
            <a:ext cx="2724977" cy="640205"/>
          </a:xfrm>
          <a:prstGeom prst="rect">
            <a:avLst/>
          </a:prstGeom>
        </p:spPr>
      </p:pic>
      <p:sp>
        <p:nvSpPr>
          <p:cNvPr id="6" name="Slide Number Placeholder 5">
            <a:extLst>
              <a:ext uri="{FF2B5EF4-FFF2-40B4-BE49-F238E27FC236}">
                <a16:creationId xmlns:a16="http://schemas.microsoft.com/office/drawing/2014/main" id="{85459C4E-8578-79A5-C0DF-5F095F2E7679}"/>
              </a:ext>
            </a:extLst>
          </p:cNvPr>
          <p:cNvSpPr>
            <a:spLocks noGrp="1"/>
          </p:cNvSpPr>
          <p:nvPr>
            <p:ph type="sldNum" sz="quarter" idx="12"/>
          </p:nvPr>
        </p:nvSpPr>
        <p:spPr/>
        <p:txBody>
          <a:bodyPr/>
          <a:lstStyle/>
          <a:p>
            <a:fld id="{0B1596F5-5824-5B45-836C-424ED03603B3}" type="slidenum">
              <a:rPr lang="en-US" smtClean="0"/>
              <a:t>4</a:t>
            </a:fld>
            <a:endParaRPr lang="en-US"/>
          </a:p>
        </p:txBody>
      </p:sp>
    </p:spTree>
    <p:extLst>
      <p:ext uri="{BB962C8B-B14F-4D97-AF65-F5344CB8AC3E}">
        <p14:creationId xmlns:p14="http://schemas.microsoft.com/office/powerpoint/2010/main" val="2237805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6C400-B82C-27B3-2A29-759F118110BE}"/>
              </a:ext>
            </a:extLst>
          </p:cNvPr>
          <p:cNvSpPr>
            <a:spLocks noGrp="1"/>
          </p:cNvSpPr>
          <p:nvPr>
            <p:ph type="title"/>
          </p:nvPr>
        </p:nvSpPr>
        <p:spPr>
          <a:xfrm>
            <a:off x="457199" y="848197"/>
            <a:ext cx="8315569" cy="1143000"/>
          </a:xfrm>
        </p:spPr>
        <p:txBody>
          <a:bodyPr/>
          <a:lstStyle/>
          <a:p>
            <a:r>
              <a:rPr lang="en-US" dirty="0"/>
              <a:t>Which cancer screening is indicated at this time?</a:t>
            </a:r>
          </a:p>
        </p:txBody>
      </p:sp>
      <p:sp>
        <p:nvSpPr>
          <p:cNvPr id="5" name="Content Placeholder 4">
            <a:extLst>
              <a:ext uri="{FF2B5EF4-FFF2-40B4-BE49-F238E27FC236}">
                <a16:creationId xmlns:a16="http://schemas.microsoft.com/office/drawing/2014/main" id="{4FBF71C5-99BA-4738-5A78-4DA6E96EBDC9}"/>
              </a:ext>
            </a:extLst>
          </p:cNvPr>
          <p:cNvSpPr>
            <a:spLocks noGrp="1"/>
          </p:cNvSpPr>
          <p:nvPr>
            <p:ph sz="half" idx="1"/>
          </p:nvPr>
        </p:nvSpPr>
        <p:spPr>
          <a:xfrm>
            <a:off x="457199" y="2199190"/>
            <a:ext cx="3683001" cy="3768309"/>
          </a:xfrm>
        </p:spPr>
        <p:txBody>
          <a:bodyPr/>
          <a:lstStyle/>
          <a:p>
            <a:r>
              <a:rPr lang="en-US" dirty="0"/>
              <a:t>A) Colonoscopy</a:t>
            </a:r>
          </a:p>
          <a:p>
            <a:r>
              <a:rPr lang="en-US" dirty="0"/>
              <a:t>B) Mammogram</a:t>
            </a:r>
          </a:p>
          <a:p>
            <a:r>
              <a:rPr lang="en-US" b="1" dirty="0"/>
              <a:t>C) Pap smear</a:t>
            </a:r>
          </a:p>
          <a:p>
            <a:r>
              <a:rPr lang="en-US" dirty="0"/>
              <a:t>D) CT chest</a:t>
            </a:r>
          </a:p>
          <a:p>
            <a:r>
              <a:rPr lang="en-US" dirty="0"/>
              <a:t>E) CT chest +abdomen/pelvis</a:t>
            </a:r>
          </a:p>
        </p:txBody>
      </p:sp>
      <p:sp>
        <p:nvSpPr>
          <p:cNvPr id="6" name="Content Placeholder 5">
            <a:extLst>
              <a:ext uri="{FF2B5EF4-FFF2-40B4-BE49-F238E27FC236}">
                <a16:creationId xmlns:a16="http://schemas.microsoft.com/office/drawing/2014/main" id="{7B455922-FEC4-3C15-86F3-2D9B22304F93}"/>
              </a:ext>
            </a:extLst>
          </p:cNvPr>
          <p:cNvSpPr>
            <a:spLocks noGrp="1"/>
          </p:cNvSpPr>
          <p:nvPr>
            <p:ph sz="half" idx="2"/>
          </p:nvPr>
        </p:nvSpPr>
        <p:spPr>
          <a:xfrm>
            <a:off x="4419599" y="2199190"/>
            <a:ext cx="4038599" cy="3768309"/>
          </a:xfrm>
        </p:spPr>
        <p:txBody>
          <a:bodyPr/>
          <a:lstStyle/>
          <a:p>
            <a:r>
              <a:rPr lang="en-US" dirty="0"/>
              <a:t>Pap smear is recommended at time of HIV diagnosis</a:t>
            </a:r>
          </a:p>
          <a:p>
            <a:endParaRPr lang="en-US" dirty="0"/>
          </a:p>
        </p:txBody>
      </p:sp>
      <p:pic>
        <p:nvPicPr>
          <p:cNvPr id="2" name="Picture 1" descr="A close-up of a logo&#10;&#10;Description automatically generated">
            <a:extLst>
              <a:ext uri="{FF2B5EF4-FFF2-40B4-BE49-F238E27FC236}">
                <a16:creationId xmlns:a16="http://schemas.microsoft.com/office/drawing/2014/main" id="{C5297888-A8F5-863A-981C-0DB12B57C675}"/>
              </a:ext>
            </a:extLst>
          </p:cNvPr>
          <p:cNvPicPr>
            <a:picLocks noChangeAspect="1"/>
          </p:cNvPicPr>
          <p:nvPr/>
        </p:nvPicPr>
        <p:blipFill>
          <a:blip r:embed="rId2"/>
          <a:stretch>
            <a:fillRect/>
          </a:stretch>
        </p:blipFill>
        <p:spPr>
          <a:xfrm>
            <a:off x="6419023" y="0"/>
            <a:ext cx="2724977" cy="640205"/>
          </a:xfrm>
          <a:prstGeom prst="rect">
            <a:avLst/>
          </a:prstGeom>
        </p:spPr>
      </p:pic>
      <p:sp>
        <p:nvSpPr>
          <p:cNvPr id="3" name="Slide Number Placeholder 2">
            <a:extLst>
              <a:ext uri="{FF2B5EF4-FFF2-40B4-BE49-F238E27FC236}">
                <a16:creationId xmlns:a16="http://schemas.microsoft.com/office/drawing/2014/main" id="{9D6C69A6-4004-F70F-A633-ADC0215C66E9}"/>
              </a:ext>
            </a:extLst>
          </p:cNvPr>
          <p:cNvSpPr>
            <a:spLocks noGrp="1"/>
          </p:cNvSpPr>
          <p:nvPr>
            <p:ph type="sldNum" sz="quarter" idx="12"/>
          </p:nvPr>
        </p:nvSpPr>
        <p:spPr/>
        <p:txBody>
          <a:bodyPr/>
          <a:lstStyle/>
          <a:p>
            <a:fld id="{0B1596F5-5824-5B45-836C-424ED03603B3}" type="slidenum">
              <a:rPr lang="en-US" smtClean="0"/>
              <a:t>40</a:t>
            </a:fld>
            <a:endParaRPr lang="en-US"/>
          </a:p>
        </p:txBody>
      </p:sp>
    </p:spTree>
    <p:extLst>
      <p:ext uri="{BB962C8B-B14F-4D97-AF65-F5344CB8AC3E}">
        <p14:creationId xmlns:p14="http://schemas.microsoft.com/office/powerpoint/2010/main" val="1221659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9675-EE20-4643-8408-E4DE0C6236AA}"/>
              </a:ext>
            </a:extLst>
          </p:cNvPr>
          <p:cNvSpPr>
            <a:spLocks noGrp="1"/>
          </p:cNvSpPr>
          <p:nvPr>
            <p:ph type="title"/>
          </p:nvPr>
        </p:nvSpPr>
        <p:spPr/>
        <p:txBody>
          <a:bodyPr/>
          <a:lstStyle/>
          <a:p>
            <a:r>
              <a:rPr lang="en-US" dirty="0"/>
              <a:t>Screening for Transgender People</a:t>
            </a:r>
          </a:p>
        </p:txBody>
      </p:sp>
      <p:sp>
        <p:nvSpPr>
          <p:cNvPr id="5" name="Text Placeholder 4">
            <a:extLst>
              <a:ext uri="{FF2B5EF4-FFF2-40B4-BE49-F238E27FC236}">
                <a16:creationId xmlns:a16="http://schemas.microsoft.com/office/drawing/2014/main" id="{A662274D-9991-BB40-ACBA-9ADC17F606A8}"/>
              </a:ext>
            </a:extLst>
          </p:cNvPr>
          <p:cNvSpPr>
            <a:spLocks noGrp="1"/>
          </p:cNvSpPr>
          <p:nvPr>
            <p:ph type="body" idx="1"/>
          </p:nvPr>
        </p:nvSpPr>
        <p:spPr>
          <a:xfrm>
            <a:off x="457200" y="1462041"/>
            <a:ext cx="3890108" cy="639762"/>
          </a:xfrm>
        </p:spPr>
        <p:txBody>
          <a:bodyPr/>
          <a:lstStyle/>
          <a:p>
            <a:r>
              <a:rPr lang="en-US" dirty="0"/>
              <a:t>Transgender Women </a:t>
            </a:r>
          </a:p>
        </p:txBody>
      </p:sp>
      <p:sp>
        <p:nvSpPr>
          <p:cNvPr id="3" name="Content Placeholder 2">
            <a:extLst>
              <a:ext uri="{FF2B5EF4-FFF2-40B4-BE49-F238E27FC236}">
                <a16:creationId xmlns:a16="http://schemas.microsoft.com/office/drawing/2014/main" id="{37BFFB7A-1556-2048-83FB-E19FE753CCEC}"/>
              </a:ext>
            </a:extLst>
          </p:cNvPr>
          <p:cNvSpPr>
            <a:spLocks noGrp="1"/>
          </p:cNvSpPr>
          <p:nvPr>
            <p:ph sz="half" idx="2"/>
          </p:nvPr>
        </p:nvSpPr>
        <p:spPr>
          <a:xfrm>
            <a:off x="457200" y="2167323"/>
            <a:ext cx="3890108" cy="3558782"/>
          </a:xfrm>
        </p:spPr>
        <p:txBody>
          <a:bodyPr vert="horz" lIns="91440" tIns="45720" rIns="91440" bIns="45720" rtlCol="0" anchor="t">
            <a:normAutofit fontScale="92500"/>
          </a:bodyPr>
          <a:lstStyle/>
          <a:p>
            <a:r>
              <a:rPr lang="en-US" dirty="0"/>
              <a:t>If prostate intact, can discuss screening in appropriate age group</a:t>
            </a:r>
          </a:p>
          <a:p>
            <a:r>
              <a:rPr lang="en-US" dirty="0"/>
              <a:t>Screening for breast cancer with mammography is appropriate starting at 50 </a:t>
            </a:r>
            <a:r>
              <a:rPr lang="en-US" dirty="0" err="1"/>
              <a:t>yo</a:t>
            </a:r>
            <a:r>
              <a:rPr lang="en-US" dirty="0"/>
              <a:t> if completed at least 5 </a:t>
            </a:r>
            <a:r>
              <a:rPr lang="en-US" dirty="0" err="1"/>
              <a:t>yrs</a:t>
            </a:r>
            <a:r>
              <a:rPr lang="en-US" dirty="0"/>
              <a:t> of estrogen and/or progesterone therapy</a:t>
            </a:r>
          </a:p>
        </p:txBody>
      </p:sp>
      <p:sp>
        <p:nvSpPr>
          <p:cNvPr id="6" name="Text Placeholder 5">
            <a:extLst>
              <a:ext uri="{FF2B5EF4-FFF2-40B4-BE49-F238E27FC236}">
                <a16:creationId xmlns:a16="http://schemas.microsoft.com/office/drawing/2014/main" id="{5FC9A5B0-D906-AF40-83E2-F1F1C3D488F0}"/>
              </a:ext>
            </a:extLst>
          </p:cNvPr>
          <p:cNvSpPr>
            <a:spLocks noGrp="1"/>
          </p:cNvSpPr>
          <p:nvPr>
            <p:ph type="body" sz="quarter" idx="3"/>
          </p:nvPr>
        </p:nvSpPr>
        <p:spPr>
          <a:xfrm>
            <a:off x="4732207" y="1462041"/>
            <a:ext cx="4038599" cy="639762"/>
          </a:xfrm>
        </p:spPr>
        <p:txBody>
          <a:bodyPr/>
          <a:lstStyle/>
          <a:p>
            <a:r>
              <a:rPr lang="en-US" dirty="0"/>
              <a:t>Transgender Men</a:t>
            </a:r>
          </a:p>
        </p:txBody>
      </p:sp>
      <p:sp>
        <p:nvSpPr>
          <p:cNvPr id="4" name="Content Placeholder 3">
            <a:extLst>
              <a:ext uri="{FF2B5EF4-FFF2-40B4-BE49-F238E27FC236}">
                <a16:creationId xmlns:a16="http://schemas.microsoft.com/office/drawing/2014/main" id="{E936F4B7-4D1C-964C-B91C-66133DED1BB6}"/>
              </a:ext>
            </a:extLst>
          </p:cNvPr>
          <p:cNvSpPr>
            <a:spLocks noGrp="1"/>
          </p:cNvSpPr>
          <p:nvPr>
            <p:ph sz="quarter" idx="4"/>
          </p:nvPr>
        </p:nvSpPr>
        <p:spPr>
          <a:xfrm>
            <a:off x="4732207" y="2167323"/>
            <a:ext cx="4038599" cy="3558782"/>
          </a:xfrm>
        </p:spPr>
        <p:txBody>
          <a:bodyPr vert="horz" lIns="91440" tIns="45720" rIns="91440" bIns="45720" rtlCol="0" anchor="t">
            <a:normAutofit fontScale="92500"/>
          </a:bodyPr>
          <a:lstStyle/>
          <a:p>
            <a:r>
              <a:rPr lang="en-US" dirty="0"/>
              <a:t>If cervix intact, routine pap smears are indicated</a:t>
            </a:r>
          </a:p>
          <a:p>
            <a:r>
              <a:rPr lang="en-US" dirty="0"/>
              <a:t>If breast tissue remains (pt hasn't had mastectomy), routine mammograms are indicated</a:t>
            </a:r>
          </a:p>
          <a:p>
            <a:r>
              <a:rPr lang="en-US" dirty="0"/>
              <a:t>Both are regardless of testosterone treatment</a:t>
            </a:r>
          </a:p>
        </p:txBody>
      </p:sp>
      <p:sp>
        <p:nvSpPr>
          <p:cNvPr id="7" name="TextBox 6">
            <a:extLst>
              <a:ext uri="{FF2B5EF4-FFF2-40B4-BE49-F238E27FC236}">
                <a16:creationId xmlns:a16="http://schemas.microsoft.com/office/drawing/2014/main" id="{7F7A4EF7-C52D-354B-A284-88D3FCFE45A8}"/>
              </a:ext>
            </a:extLst>
          </p:cNvPr>
          <p:cNvSpPr txBox="1"/>
          <p:nvPr/>
        </p:nvSpPr>
        <p:spPr>
          <a:xfrm>
            <a:off x="2209800" y="6299200"/>
            <a:ext cx="6070600" cy="400110"/>
          </a:xfrm>
          <a:prstGeom prst="rect">
            <a:avLst/>
          </a:prstGeom>
          <a:noFill/>
        </p:spPr>
        <p:txBody>
          <a:bodyPr wrap="square" rtlCol="0">
            <a:spAutoFit/>
          </a:bodyPr>
          <a:lstStyle/>
          <a:p>
            <a:r>
              <a:rPr lang="en-US" sz="1000" dirty="0">
                <a:solidFill>
                  <a:schemeClr val="bg1"/>
                </a:solidFill>
              </a:rPr>
              <a:t>Deutsch, MB. Screening for breast cancer in transgender women. UCSF Transgender Care. June 17, 2006. </a:t>
            </a:r>
          </a:p>
        </p:txBody>
      </p:sp>
      <p:pic>
        <p:nvPicPr>
          <p:cNvPr id="8" name="Picture 7" descr="A close-up of a logo&#10;&#10;Description automatically generated">
            <a:extLst>
              <a:ext uri="{FF2B5EF4-FFF2-40B4-BE49-F238E27FC236}">
                <a16:creationId xmlns:a16="http://schemas.microsoft.com/office/drawing/2014/main" id="{5F9D70BE-67C8-B9C5-EE44-48BF2774CAD5}"/>
              </a:ext>
            </a:extLst>
          </p:cNvPr>
          <p:cNvPicPr>
            <a:picLocks noChangeAspect="1"/>
          </p:cNvPicPr>
          <p:nvPr/>
        </p:nvPicPr>
        <p:blipFill>
          <a:blip r:embed="rId3"/>
          <a:stretch>
            <a:fillRect/>
          </a:stretch>
        </p:blipFill>
        <p:spPr>
          <a:xfrm>
            <a:off x="6419023" y="0"/>
            <a:ext cx="2724977" cy="640205"/>
          </a:xfrm>
          <a:prstGeom prst="rect">
            <a:avLst/>
          </a:prstGeom>
        </p:spPr>
      </p:pic>
      <p:sp>
        <p:nvSpPr>
          <p:cNvPr id="9" name="Slide Number Placeholder 8">
            <a:extLst>
              <a:ext uri="{FF2B5EF4-FFF2-40B4-BE49-F238E27FC236}">
                <a16:creationId xmlns:a16="http://schemas.microsoft.com/office/drawing/2014/main" id="{5F2CC0B0-507A-3B1C-688A-CDD0F2FAD5F7}"/>
              </a:ext>
            </a:extLst>
          </p:cNvPr>
          <p:cNvSpPr>
            <a:spLocks noGrp="1"/>
          </p:cNvSpPr>
          <p:nvPr>
            <p:ph type="sldNum" sz="quarter" idx="12"/>
          </p:nvPr>
        </p:nvSpPr>
        <p:spPr/>
        <p:txBody>
          <a:bodyPr/>
          <a:lstStyle/>
          <a:p>
            <a:fld id="{0B1596F5-5824-5B45-836C-424ED03603B3}" type="slidenum">
              <a:rPr lang="en-US" smtClean="0"/>
              <a:t>41</a:t>
            </a:fld>
            <a:endParaRPr lang="en-US"/>
          </a:p>
        </p:txBody>
      </p:sp>
    </p:spTree>
    <p:extLst>
      <p:ext uri="{BB962C8B-B14F-4D97-AF65-F5344CB8AC3E}">
        <p14:creationId xmlns:p14="http://schemas.microsoft.com/office/powerpoint/2010/main" val="2984066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1C87D5-C475-BB1A-18E1-B519A4A446B3}"/>
              </a:ext>
            </a:extLst>
          </p:cNvPr>
          <p:cNvSpPr>
            <a:spLocks noGrp="1"/>
          </p:cNvSpPr>
          <p:nvPr>
            <p:ph type="title"/>
          </p:nvPr>
        </p:nvSpPr>
        <p:spPr>
          <a:xfrm>
            <a:off x="457199" y="856634"/>
            <a:ext cx="8315569" cy="1143000"/>
          </a:xfrm>
        </p:spPr>
        <p:txBody>
          <a:bodyPr/>
          <a:lstStyle/>
          <a:p>
            <a:r>
              <a:rPr lang="en-US" sz="3500" dirty="0"/>
              <a:t>Poll- Which of these patients should NOT be screened for osteoporosis at this time?</a:t>
            </a:r>
          </a:p>
        </p:txBody>
      </p:sp>
      <p:sp>
        <p:nvSpPr>
          <p:cNvPr id="8" name="Content Placeholder 7">
            <a:extLst>
              <a:ext uri="{FF2B5EF4-FFF2-40B4-BE49-F238E27FC236}">
                <a16:creationId xmlns:a16="http://schemas.microsoft.com/office/drawing/2014/main" id="{8B3A6F24-2F0A-741A-00AA-B445D58C5F16}"/>
              </a:ext>
            </a:extLst>
          </p:cNvPr>
          <p:cNvSpPr>
            <a:spLocks noGrp="1"/>
          </p:cNvSpPr>
          <p:nvPr>
            <p:ph idx="1"/>
          </p:nvPr>
        </p:nvSpPr>
        <p:spPr>
          <a:xfrm>
            <a:off x="457199" y="2100684"/>
            <a:ext cx="8496301" cy="3906945"/>
          </a:xfrm>
        </p:spPr>
        <p:txBody>
          <a:bodyPr>
            <a:normAutofit/>
          </a:bodyPr>
          <a:lstStyle/>
          <a:p>
            <a:r>
              <a:rPr lang="en-US" dirty="0"/>
              <a:t>A) Pre-menopausal 51 </a:t>
            </a:r>
            <a:r>
              <a:rPr lang="en-US" dirty="0" err="1"/>
              <a:t>yo</a:t>
            </a:r>
            <a:r>
              <a:rPr lang="en-US" dirty="0"/>
              <a:t> F, was on TDF for 5 </a:t>
            </a:r>
            <a:r>
              <a:rPr lang="en-US" dirty="0" err="1"/>
              <a:t>yrs</a:t>
            </a:r>
            <a:r>
              <a:rPr lang="en-US" dirty="0"/>
              <a:t>, no FH hip </a:t>
            </a:r>
            <a:r>
              <a:rPr lang="en-US" dirty="0" err="1"/>
              <a:t>fx</a:t>
            </a:r>
            <a:r>
              <a:rPr lang="en-US" dirty="0"/>
              <a:t>, 10 </a:t>
            </a:r>
            <a:r>
              <a:rPr lang="en-US" dirty="0" err="1"/>
              <a:t>yr</a:t>
            </a:r>
            <a:r>
              <a:rPr lang="en-US" dirty="0"/>
              <a:t> FRAX 5.2%</a:t>
            </a:r>
          </a:p>
          <a:p>
            <a:r>
              <a:rPr lang="en-US" dirty="0"/>
              <a:t>B) Post-menopausal 49 </a:t>
            </a:r>
            <a:r>
              <a:rPr lang="en-US" dirty="0" err="1"/>
              <a:t>yo</a:t>
            </a:r>
            <a:r>
              <a:rPr lang="en-US" dirty="0"/>
              <a:t> F, never on TDF, no FH hip </a:t>
            </a:r>
            <a:r>
              <a:rPr lang="en-US" dirty="0" err="1"/>
              <a:t>fx</a:t>
            </a:r>
            <a:r>
              <a:rPr lang="en-US" dirty="0"/>
              <a:t>, 10 </a:t>
            </a:r>
            <a:r>
              <a:rPr lang="en-US" dirty="0" err="1"/>
              <a:t>yr</a:t>
            </a:r>
            <a:r>
              <a:rPr lang="en-US" dirty="0"/>
              <a:t> FRAX 4.7%</a:t>
            </a:r>
          </a:p>
          <a:p>
            <a:r>
              <a:rPr lang="en-US" dirty="0"/>
              <a:t>C) 48 </a:t>
            </a:r>
            <a:r>
              <a:rPr lang="en-US" dirty="0" err="1"/>
              <a:t>yo</a:t>
            </a:r>
            <a:r>
              <a:rPr lang="en-US" dirty="0"/>
              <a:t> M, was on TDF for 10 </a:t>
            </a:r>
            <a:r>
              <a:rPr lang="en-US" dirty="0" err="1"/>
              <a:t>yrs</a:t>
            </a:r>
            <a:r>
              <a:rPr lang="en-US" dirty="0"/>
              <a:t>, mom had hip fracture, 10 </a:t>
            </a:r>
            <a:r>
              <a:rPr lang="en-US" dirty="0" err="1"/>
              <a:t>yr</a:t>
            </a:r>
            <a:r>
              <a:rPr lang="en-US" dirty="0"/>
              <a:t> FRAX 11%</a:t>
            </a:r>
          </a:p>
          <a:p>
            <a:r>
              <a:rPr lang="en-US" dirty="0"/>
              <a:t>D) 50 </a:t>
            </a:r>
            <a:r>
              <a:rPr lang="en-US" dirty="0" err="1"/>
              <a:t>yo</a:t>
            </a:r>
            <a:r>
              <a:rPr lang="en-US" dirty="0"/>
              <a:t> M, never on TDF, no FH hip </a:t>
            </a:r>
            <a:r>
              <a:rPr lang="en-US" dirty="0" err="1"/>
              <a:t>fx</a:t>
            </a:r>
            <a:r>
              <a:rPr lang="en-US" dirty="0"/>
              <a:t>, 10 </a:t>
            </a:r>
            <a:r>
              <a:rPr lang="en-US" dirty="0" err="1"/>
              <a:t>yr</a:t>
            </a:r>
            <a:r>
              <a:rPr lang="en-US" dirty="0"/>
              <a:t> FRAX 3.5%</a:t>
            </a:r>
          </a:p>
          <a:p>
            <a:r>
              <a:rPr lang="en-US" dirty="0"/>
              <a:t>E) All of them should be screened</a:t>
            </a:r>
          </a:p>
          <a:p>
            <a:r>
              <a:rPr lang="en-US" dirty="0"/>
              <a:t>F) None of them should be screened</a:t>
            </a:r>
          </a:p>
        </p:txBody>
      </p:sp>
      <p:pic>
        <p:nvPicPr>
          <p:cNvPr id="2" name="Picture 1" descr="A close-up of a logo&#10;&#10;Description automatically generated">
            <a:extLst>
              <a:ext uri="{FF2B5EF4-FFF2-40B4-BE49-F238E27FC236}">
                <a16:creationId xmlns:a16="http://schemas.microsoft.com/office/drawing/2014/main" id="{E4E3C898-B080-5E4B-42D7-29C529E285E2}"/>
              </a:ext>
            </a:extLst>
          </p:cNvPr>
          <p:cNvPicPr>
            <a:picLocks noChangeAspect="1"/>
          </p:cNvPicPr>
          <p:nvPr/>
        </p:nvPicPr>
        <p:blipFill>
          <a:blip r:embed="rId2"/>
          <a:stretch>
            <a:fillRect/>
          </a:stretch>
        </p:blipFill>
        <p:spPr>
          <a:xfrm>
            <a:off x="6419023" y="0"/>
            <a:ext cx="2724977" cy="640205"/>
          </a:xfrm>
          <a:prstGeom prst="rect">
            <a:avLst/>
          </a:prstGeom>
        </p:spPr>
      </p:pic>
      <p:sp>
        <p:nvSpPr>
          <p:cNvPr id="3" name="Slide Number Placeholder 2">
            <a:extLst>
              <a:ext uri="{FF2B5EF4-FFF2-40B4-BE49-F238E27FC236}">
                <a16:creationId xmlns:a16="http://schemas.microsoft.com/office/drawing/2014/main" id="{CC295178-E8F6-65C1-F3D8-08E82C4A2CC1}"/>
              </a:ext>
            </a:extLst>
          </p:cNvPr>
          <p:cNvSpPr>
            <a:spLocks noGrp="1"/>
          </p:cNvSpPr>
          <p:nvPr>
            <p:ph type="sldNum" sz="quarter" idx="12"/>
          </p:nvPr>
        </p:nvSpPr>
        <p:spPr/>
        <p:txBody>
          <a:bodyPr/>
          <a:lstStyle/>
          <a:p>
            <a:fld id="{0B1596F5-5824-5B45-836C-424ED03603B3}" type="slidenum">
              <a:rPr lang="en-US" smtClean="0"/>
              <a:t>42</a:t>
            </a:fld>
            <a:endParaRPr lang="en-US"/>
          </a:p>
        </p:txBody>
      </p:sp>
    </p:spTree>
    <p:extLst>
      <p:ext uri="{BB962C8B-B14F-4D97-AF65-F5344CB8AC3E}">
        <p14:creationId xmlns:p14="http://schemas.microsoft.com/office/powerpoint/2010/main" val="2573246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Content Placeholder 4" title="Mentimeter - Interactive Presentations">
                <a:extLst>
                  <a:ext uri="{FF2B5EF4-FFF2-40B4-BE49-F238E27FC236}">
                    <a16:creationId xmlns:a16="http://schemas.microsoft.com/office/drawing/2014/main" id="{BE2F2CAB-ECC2-DFC1-632B-0F25AD929D8A}"/>
                  </a:ext>
                </a:extLst>
              </p:cNvPr>
              <p:cNvGraphicFramePr>
                <a:graphicFrameLocks noGrp="1"/>
              </p:cNvGraphicFramePr>
              <p:nvPr>
                <p:ph idx="1"/>
                <p:extLst>
                  <p:ext uri="{D42A27DB-BD31-4B8C-83A1-F6EECF244321}">
                    <p14:modId xmlns:p14="http://schemas.microsoft.com/office/powerpoint/2010/main" val="2296845234"/>
                  </p:ext>
                </p:extLst>
              </p:nvPr>
            </p:nvGraphicFramePr>
            <p:xfrm>
              <a:off x="457200" y="640205"/>
              <a:ext cx="8315325" cy="532720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5" name="Content Placeholder 4" title="Mentimeter - Interactive Presentations">
                <a:extLst>
                  <a:ext uri="{FF2B5EF4-FFF2-40B4-BE49-F238E27FC236}">
                    <a16:creationId xmlns:a16="http://schemas.microsoft.com/office/drawing/2014/main" id="{BE2F2CAB-ECC2-DFC1-632B-0F25AD929D8A}"/>
                  </a:ext>
                </a:extLst>
              </p:cNvPr>
              <p:cNvPicPr>
                <a:picLocks noGrp="1" noRot="1" noChangeAspect="1" noMove="1" noResize="1" noEditPoints="1" noAdjustHandles="1" noChangeArrowheads="1" noChangeShapeType="1"/>
              </p:cNvPicPr>
              <p:nvPr/>
            </p:nvPicPr>
            <p:blipFill>
              <a:blip r:embed="rId3"/>
              <a:stretch>
                <a:fillRect/>
              </a:stretch>
            </p:blipFill>
            <p:spPr>
              <a:xfrm>
                <a:off x="457200" y="640205"/>
                <a:ext cx="8315325" cy="5327208"/>
              </a:xfrm>
              <a:prstGeom prst="rect">
                <a:avLst/>
              </a:prstGeom>
            </p:spPr>
          </p:pic>
        </mc:Fallback>
      </mc:AlternateContent>
      <p:sp>
        <p:nvSpPr>
          <p:cNvPr id="4" name="Slide Number Placeholder 3">
            <a:extLst>
              <a:ext uri="{FF2B5EF4-FFF2-40B4-BE49-F238E27FC236}">
                <a16:creationId xmlns:a16="http://schemas.microsoft.com/office/drawing/2014/main" id="{2748D3CC-9D59-6036-E1B4-3C75D75507AF}"/>
              </a:ext>
            </a:extLst>
          </p:cNvPr>
          <p:cNvSpPr>
            <a:spLocks noGrp="1"/>
          </p:cNvSpPr>
          <p:nvPr>
            <p:ph type="sldNum" sz="quarter" idx="12"/>
          </p:nvPr>
        </p:nvSpPr>
        <p:spPr/>
        <p:txBody>
          <a:bodyPr/>
          <a:lstStyle/>
          <a:p>
            <a:fld id="{0B1596F5-5824-5B45-836C-424ED03603B3}" type="slidenum">
              <a:rPr lang="en-US" smtClean="0"/>
              <a:t>43</a:t>
            </a:fld>
            <a:endParaRPr lang="en-US"/>
          </a:p>
        </p:txBody>
      </p:sp>
      <p:pic>
        <p:nvPicPr>
          <p:cNvPr id="8" name="Picture 7" descr="A close-up of a logo&#10;&#10;Description automatically generated">
            <a:extLst>
              <a:ext uri="{FF2B5EF4-FFF2-40B4-BE49-F238E27FC236}">
                <a16:creationId xmlns:a16="http://schemas.microsoft.com/office/drawing/2014/main" id="{74097C96-9625-6BC8-22DD-D4FF5EA80221}"/>
              </a:ext>
            </a:extLst>
          </p:cNvPr>
          <p:cNvPicPr>
            <a:picLocks noChangeAspect="1"/>
          </p:cNvPicPr>
          <p:nvPr/>
        </p:nvPicPr>
        <p:blipFill>
          <a:blip r:embed="rId4"/>
          <a:stretch>
            <a:fillRect/>
          </a:stretch>
        </p:blipFill>
        <p:spPr>
          <a:xfrm>
            <a:off x="6419023" y="0"/>
            <a:ext cx="2724977" cy="640205"/>
          </a:xfrm>
          <a:prstGeom prst="rect">
            <a:avLst/>
          </a:prstGeom>
        </p:spPr>
      </p:pic>
    </p:spTree>
    <p:extLst>
      <p:ext uri="{BB962C8B-B14F-4D97-AF65-F5344CB8AC3E}">
        <p14:creationId xmlns:p14="http://schemas.microsoft.com/office/powerpoint/2010/main" val="1519311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FC57-59CC-9049-B955-2B6DC4B62EAB}"/>
              </a:ext>
            </a:extLst>
          </p:cNvPr>
          <p:cNvSpPr>
            <a:spLocks noGrp="1"/>
          </p:cNvSpPr>
          <p:nvPr>
            <p:ph type="title"/>
          </p:nvPr>
        </p:nvSpPr>
        <p:spPr/>
        <p:txBody>
          <a:bodyPr/>
          <a:lstStyle/>
          <a:p>
            <a:r>
              <a:rPr lang="en-US" dirty="0"/>
              <a:t>Osteoporosis Screening</a:t>
            </a:r>
          </a:p>
        </p:txBody>
      </p:sp>
      <p:sp>
        <p:nvSpPr>
          <p:cNvPr id="3" name="Content Placeholder 2">
            <a:extLst>
              <a:ext uri="{FF2B5EF4-FFF2-40B4-BE49-F238E27FC236}">
                <a16:creationId xmlns:a16="http://schemas.microsoft.com/office/drawing/2014/main" id="{2D3F7ED9-E848-4A4B-A942-C7E9B0A34BFE}"/>
              </a:ext>
            </a:extLst>
          </p:cNvPr>
          <p:cNvSpPr>
            <a:spLocks noGrp="1"/>
          </p:cNvSpPr>
          <p:nvPr>
            <p:ph idx="1"/>
          </p:nvPr>
        </p:nvSpPr>
        <p:spPr/>
        <p:txBody>
          <a:bodyPr vert="horz" lIns="91440" tIns="45720" rIns="91440" bIns="45720" rtlCol="0" anchor="t">
            <a:normAutofit/>
          </a:bodyPr>
          <a:lstStyle/>
          <a:p>
            <a:r>
              <a:rPr lang="en-US" dirty="0"/>
              <a:t>Why do we screen?</a:t>
            </a:r>
          </a:p>
          <a:p>
            <a:pPr lvl="1"/>
            <a:r>
              <a:rPr lang="en-US" dirty="0"/>
              <a:t>HIV is associated with Vitamin D deficiency which is an independent risk factor for osteoporosis</a:t>
            </a:r>
          </a:p>
          <a:p>
            <a:pPr lvl="1"/>
            <a:r>
              <a:rPr lang="en-US" dirty="0"/>
              <a:t>Initiation of ART is associated with a 2-6% decrease in bone mineral density (BMD) in the first two years, depending on regimen used</a:t>
            </a:r>
          </a:p>
          <a:p>
            <a:pPr lvl="2"/>
            <a:r>
              <a:rPr lang="en-US" dirty="0"/>
              <a:t>Greatest with TDF and boosted PI regimens</a:t>
            </a:r>
          </a:p>
          <a:p>
            <a:pPr lvl="1"/>
            <a:endParaRPr lang="en-US" dirty="0"/>
          </a:p>
          <a:p>
            <a:pPr lvl="1"/>
            <a:endParaRPr lang="en-US" dirty="0"/>
          </a:p>
        </p:txBody>
      </p:sp>
      <p:sp>
        <p:nvSpPr>
          <p:cNvPr id="5" name="TextBox 4">
            <a:extLst>
              <a:ext uri="{FF2B5EF4-FFF2-40B4-BE49-F238E27FC236}">
                <a16:creationId xmlns:a16="http://schemas.microsoft.com/office/drawing/2014/main" id="{2BB83DF7-0628-9C43-8C1E-52784B26C774}"/>
              </a:ext>
            </a:extLst>
          </p:cNvPr>
          <p:cNvSpPr txBox="1"/>
          <p:nvPr/>
        </p:nvSpPr>
        <p:spPr>
          <a:xfrm>
            <a:off x="2133600" y="5873062"/>
            <a:ext cx="6248400" cy="553998"/>
          </a:xfrm>
          <a:prstGeom prst="rect">
            <a:avLst/>
          </a:prstGeom>
          <a:noFill/>
        </p:spPr>
        <p:txBody>
          <a:bodyPr wrap="square" rtlCol="0">
            <a:spAutoFit/>
          </a:bodyPr>
          <a:lstStyle/>
          <a:p>
            <a:r>
              <a:rPr lang="en-US" sz="1000" dirty="0" err="1"/>
              <a:t>Allavena</a:t>
            </a:r>
            <a:r>
              <a:rPr lang="en-US" sz="1000" dirty="0"/>
              <a:t> C, </a:t>
            </a:r>
            <a:r>
              <a:rPr lang="en-US" sz="1000" dirty="0" err="1"/>
              <a:t>Delpierre</a:t>
            </a:r>
            <a:r>
              <a:rPr lang="en-US" sz="1000" dirty="0"/>
              <a:t> C, </a:t>
            </a:r>
            <a:r>
              <a:rPr lang="en-US" sz="1000" dirty="0" err="1"/>
              <a:t>Cuzin</a:t>
            </a:r>
            <a:r>
              <a:rPr lang="en-US" sz="1000" dirty="0"/>
              <a:t> L, et al. High frequency of vitamin D deficiency in HIV-infected patients: effects of HIV-related factors and antiretroviral drugs. J Antimicrob Chemother. 2012 Sep;67(9):2222-30.</a:t>
            </a:r>
          </a:p>
          <a:p>
            <a:endParaRPr lang="en-US" sz="1000" dirty="0"/>
          </a:p>
        </p:txBody>
      </p:sp>
      <p:sp>
        <p:nvSpPr>
          <p:cNvPr id="6" name="TextBox 5">
            <a:extLst>
              <a:ext uri="{FF2B5EF4-FFF2-40B4-BE49-F238E27FC236}">
                <a16:creationId xmlns:a16="http://schemas.microsoft.com/office/drawing/2014/main" id="{0A2B0C5C-8F9D-1F4C-ADC1-00E11536237D}"/>
              </a:ext>
            </a:extLst>
          </p:cNvPr>
          <p:cNvSpPr txBox="1"/>
          <p:nvPr/>
        </p:nvSpPr>
        <p:spPr>
          <a:xfrm>
            <a:off x="2133600" y="6383307"/>
            <a:ext cx="6052457" cy="400110"/>
          </a:xfrm>
          <a:prstGeom prst="rect">
            <a:avLst/>
          </a:prstGeom>
          <a:noFill/>
        </p:spPr>
        <p:txBody>
          <a:bodyPr wrap="square" rtlCol="0">
            <a:spAutoFit/>
          </a:bodyPr>
          <a:lstStyle/>
          <a:p>
            <a:r>
              <a:rPr lang="en-US" sz="1000" dirty="0">
                <a:solidFill>
                  <a:schemeClr val="bg1"/>
                </a:solidFill>
              </a:rPr>
              <a:t>Brown TD, Hoy J, </a:t>
            </a:r>
            <a:r>
              <a:rPr lang="en-US" sz="1000" dirty="0" err="1">
                <a:solidFill>
                  <a:schemeClr val="bg1"/>
                </a:solidFill>
              </a:rPr>
              <a:t>Borderi</a:t>
            </a:r>
            <a:r>
              <a:rPr lang="en-US" sz="1000" dirty="0">
                <a:solidFill>
                  <a:schemeClr val="bg1"/>
                </a:solidFill>
              </a:rPr>
              <a:t> M, et al. Recommendations for Evaluation and Management of Bone Disease in HIV, </a:t>
            </a:r>
            <a:r>
              <a:rPr lang="en-US" sz="1000" i="1" dirty="0">
                <a:solidFill>
                  <a:schemeClr val="bg1"/>
                </a:solidFill>
              </a:rPr>
              <a:t>Clinical Infectious Diseases</a:t>
            </a:r>
            <a:r>
              <a:rPr lang="en-US" sz="1000" dirty="0">
                <a:solidFill>
                  <a:schemeClr val="bg1"/>
                </a:solidFill>
              </a:rPr>
              <a:t>, Volume 60, Issue 8, 15 April 2015, Pages 1242–1251</a:t>
            </a:r>
          </a:p>
        </p:txBody>
      </p:sp>
      <p:pic>
        <p:nvPicPr>
          <p:cNvPr id="4" name="Picture 3" descr="A close-up of a logo&#10;&#10;Description automatically generated">
            <a:extLst>
              <a:ext uri="{FF2B5EF4-FFF2-40B4-BE49-F238E27FC236}">
                <a16:creationId xmlns:a16="http://schemas.microsoft.com/office/drawing/2014/main" id="{1C0A2B33-1C80-D6FD-CB78-8ECC49524E3E}"/>
              </a:ext>
            </a:extLst>
          </p:cNvPr>
          <p:cNvPicPr>
            <a:picLocks noChangeAspect="1"/>
          </p:cNvPicPr>
          <p:nvPr/>
        </p:nvPicPr>
        <p:blipFill>
          <a:blip r:embed="rId3"/>
          <a:stretch>
            <a:fillRect/>
          </a:stretch>
        </p:blipFill>
        <p:spPr>
          <a:xfrm>
            <a:off x="6419023" y="0"/>
            <a:ext cx="2724977" cy="640205"/>
          </a:xfrm>
          <a:prstGeom prst="rect">
            <a:avLst/>
          </a:prstGeom>
        </p:spPr>
      </p:pic>
      <p:sp>
        <p:nvSpPr>
          <p:cNvPr id="7" name="Slide Number Placeholder 6">
            <a:extLst>
              <a:ext uri="{FF2B5EF4-FFF2-40B4-BE49-F238E27FC236}">
                <a16:creationId xmlns:a16="http://schemas.microsoft.com/office/drawing/2014/main" id="{71B063AB-8204-9FA6-1B56-3644901E4715}"/>
              </a:ext>
            </a:extLst>
          </p:cNvPr>
          <p:cNvSpPr>
            <a:spLocks noGrp="1"/>
          </p:cNvSpPr>
          <p:nvPr>
            <p:ph type="sldNum" sz="quarter" idx="12"/>
          </p:nvPr>
        </p:nvSpPr>
        <p:spPr/>
        <p:txBody>
          <a:bodyPr/>
          <a:lstStyle/>
          <a:p>
            <a:fld id="{0B1596F5-5824-5B45-836C-424ED03603B3}" type="slidenum">
              <a:rPr lang="en-US" smtClean="0"/>
              <a:t>44</a:t>
            </a:fld>
            <a:endParaRPr lang="en-US"/>
          </a:p>
        </p:txBody>
      </p:sp>
    </p:spTree>
    <p:extLst>
      <p:ext uri="{BB962C8B-B14F-4D97-AF65-F5344CB8AC3E}">
        <p14:creationId xmlns:p14="http://schemas.microsoft.com/office/powerpoint/2010/main" val="243824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C0667-6ECA-5D48-8416-9AD744EC744A}"/>
              </a:ext>
            </a:extLst>
          </p:cNvPr>
          <p:cNvSpPr>
            <a:spLocks noGrp="1"/>
          </p:cNvSpPr>
          <p:nvPr>
            <p:ph type="title"/>
          </p:nvPr>
        </p:nvSpPr>
        <p:spPr/>
        <p:txBody>
          <a:bodyPr/>
          <a:lstStyle/>
          <a:p>
            <a:r>
              <a:rPr lang="en-US" dirty="0"/>
              <a:t>Osteoporosis in PWH</a:t>
            </a:r>
          </a:p>
        </p:txBody>
      </p:sp>
      <p:sp>
        <p:nvSpPr>
          <p:cNvPr id="6" name="Text Placeholder 5">
            <a:extLst>
              <a:ext uri="{FF2B5EF4-FFF2-40B4-BE49-F238E27FC236}">
                <a16:creationId xmlns:a16="http://schemas.microsoft.com/office/drawing/2014/main" id="{C1AE5C44-8E48-BC4C-9B59-F1133C949E68}"/>
              </a:ext>
            </a:extLst>
          </p:cNvPr>
          <p:cNvSpPr>
            <a:spLocks noGrp="1"/>
          </p:cNvSpPr>
          <p:nvPr>
            <p:ph type="body" sz="quarter" idx="3"/>
          </p:nvPr>
        </p:nvSpPr>
        <p:spPr>
          <a:xfrm>
            <a:off x="4690066" y="3197065"/>
            <a:ext cx="4038599" cy="639762"/>
          </a:xfrm>
        </p:spPr>
        <p:txBody>
          <a:bodyPr/>
          <a:lstStyle/>
          <a:p>
            <a:r>
              <a:rPr lang="en-US" dirty="0"/>
              <a:t>Who to Treat?</a:t>
            </a:r>
          </a:p>
        </p:txBody>
      </p:sp>
      <p:sp>
        <p:nvSpPr>
          <p:cNvPr id="5" name="Text Placeholder 4">
            <a:extLst>
              <a:ext uri="{FF2B5EF4-FFF2-40B4-BE49-F238E27FC236}">
                <a16:creationId xmlns:a16="http://schemas.microsoft.com/office/drawing/2014/main" id="{7906FE08-91C6-AE49-B180-26BD9AF3188F}"/>
              </a:ext>
            </a:extLst>
          </p:cNvPr>
          <p:cNvSpPr>
            <a:spLocks noGrp="1"/>
          </p:cNvSpPr>
          <p:nvPr>
            <p:ph type="body" idx="1"/>
          </p:nvPr>
        </p:nvSpPr>
        <p:spPr>
          <a:xfrm>
            <a:off x="457200" y="1324722"/>
            <a:ext cx="3890108" cy="639762"/>
          </a:xfrm>
        </p:spPr>
        <p:txBody>
          <a:bodyPr/>
          <a:lstStyle/>
          <a:p>
            <a:r>
              <a:rPr lang="en-US" dirty="0"/>
              <a:t>Who to Screen?</a:t>
            </a:r>
          </a:p>
        </p:txBody>
      </p:sp>
      <p:sp>
        <p:nvSpPr>
          <p:cNvPr id="3" name="Content Placeholder 2">
            <a:extLst>
              <a:ext uri="{FF2B5EF4-FFF2-40B4-BE49-F238E27FC236}">
                <a16:creationId xmlns:a16="http://schemas.microsoft.com/office/drawing/2014/main" id="{F4283CF1-31CA-D843-B9B8-859EA3C7E0F0}"/>
              </a:ext>
            </a:extLst>
          </p:cNvPr>
          <p:cNvSpPr>
            <a:spLocks noGrp="1"/>
          </p:cNvSpPr>
          <p:nvPr>
            <p:ph sz="half" idx="2"/>
          </p:nvPr>
        </p:nvSpPr>
        <p:spPr>
          <a:xfrm>
            <a:off x="457200" y="2057400"/>
            <a:ext cx="3890108" cy="3910099"/>
          </a:xfrm>
        </p:spPr>
        <p:txBody>
          <a:bodyPr vert="horz" lIns="91440" tIns="45720" rIns="91440" bIns="45720" rtlCol="0" anchor="t">
            <a:normAutofit/>
          </a:bodyPr>
          <a:lstStyle/>
          <a:p>
            <a:r>
              <a:rPr lang="en-US" dirty="0"/>
              <a:t>Men ≥ 50</a:t>
            </a:r>
          </a:p>
          <a:p>
            <a:r>
              <a:rPr lang="en-US" dirty="0"/>
              <a:t>Post-menopausal women </a:t>
            </a:r>
          </a:p>
          <a:p>
            <a:r>
              <a:rPr lang="en-US" dirty="0"/>
              <a:t>Anyone with fragility fracture regardless of age</a:t>
            </a:r>
          </a:p>
          <a:p>
            <a:r>
              <a:rPr lang="en-US" dirty="0"/>
              <a:t>Many other RFs...</a:t>
            </a:r>
          </a:p>
          <a:p>
            <a:r>
              <a:rPr lang="en-US" dirty="0"/>
              <a:t>People with high FRAX score</a:t>
            </a:r>
          </a:p>
        </p:txBody>
      </p:sp>
      <p:sp>
        <p:nvSpPr>
          <p:cNvPr id="7" name="Content Placeholder 6">
            <a:extLst>
              <a:ext uri="{FF2B5EF4-FFF2-40B4-BE49-F238E27FC236}">
                <a16:creationId xmlns:a16="http://schemas.microsoft.com/office/drawing/2014/main" id="{5B8226F5-4524-1842-86D4-B123D4B54A0F}"/>
              </a:ext>
            </a:extLst>
          </p:cNvPr>
          <p:cNvSpPr>
            <a:spLocks noGrp="1"/>
          </p:cNvSpPr>
          <p:nvPr>
            <p:ph sz="quarter" idx="4"/>
          </p:nvPr>
        </p:nvSpPr>
        <p:spPr>
          <a:xfrm>
            <a:off x="4690066" y="2010942"/>
            <a:ext cx="4397830" cy="1186123"/>
          </a:xfrm>
        </p:spPr>
        <p:txBody>
          <a:bodyPr vert="horz" lIns="91440" tIns="45720" rIns="91440" bIns="45720" rtlCol="0" anchor="t">
            <a:normAutofit/>
          </a:bodyPr>
          <a:lstStyle/>
          <a:p>
            <a:r>
              <a:rPr lang="en-US" dirty="0"/>
              <a:t>DEXA scan (preferably same machine every time)</a:t>
            </a:r>
          </a:p>
          <a:p>
            <a:endParaRPr lang="en-US" dirty="0"/>
          </a:p>
        </p:txBody>
      </p:sp>
      <p:sp>
        <p:nvSpPr>
          <p:cNvPr id="8" name="Text Placeholder 5">
            <a:extLst>
              <a:ext uri="{FF2B5EF4-FFF2-40B4-BE49-F238E27FC236}">
                <a16:creationId xmlns:a16="http://schemas.microsoft.com/office/drawing/2014/main" id="{CEB1FBE4-8918-0A49-ADCD-EDA3457CD951}"/>
              </a:ext>
            </a:extLst>
          </p:cNvPr>
          <p:cNvSpPr txBox="1">
            <a:spLocks/>
          </p:cNvSpPr>
          <p:nvPr/>
        </p:nvSpPr>
        <p:spPr>
          <a:xfrm>
            <a:off x="4690066" y="1341136"/>
            <a:ext cx="4038599"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accent6"/>
              </a:buClr>
              <a:buFont typeface="Wingdings" charset="2"/>
              <a:buNone/>
              <a:defRPr sz="2800" b="0" i="0" kern="1200">
                <a:solidFill>
                  <a:schemeClr val="tx2"/>
                </a:solidFill>
                <a:latin typeface="+mn-lt"/>
                <a:ea typeface="+mn-ea"/>
                <a:cs typeface="ITC Avant Garde Std Md"/>
              </a:defRPr>
            </a:lvl1pPr>
            <a:lvl2pPr marL="457200" indent="0" algn="l" defTabSz="914400" rtl="0" eaLnBrk="1" latinLnBrk="0" hangingPunct="1">
              <a:spcBef>
                <a:spcPct val="20000"/>
              </a:spcBef>
              <a:buClr>
                <a:schemeClr val="accent6"/>
              </a:buClr>
              <a:buFont typeface="Wingdings" charset="2"/>
              <a:buNone/>
              <a:defRPr sz="2000" b="1" i="0" kern="1200">
                <a:solidFill>
                  <a:schemeClr val="tx1"/>
                </a:solidFill>
                <a:latin typeface="+mn-lt"/>
                <a:ea typeface="+mn-ea"/>
                <a:cs typeface="ITC Avant Garde Std Md"/>
              </a:defRPr>
            </a:lvl2pPr>
            <a:lvl3pPr marL="914400" indent="0" algn="l" defTabSz="914400" rtl="0" eaLnBrk="1" latinLnBrk="0" hangingPunct="1">
              <a:spcBef>
                <a:spcPct val="20000"/>
              </a:spcBef>
              <a:buClr>
                <a:schemeClr val="accent6"/>
              </a:buClr>
              <a:buFont typeface="Wingdings" charset="2"/>
              <a:buNone/>
              <a:defRPr sz="1800" b="1" i="0" kern="1200">
                <a:solidFill>
                  <a:schemeClr val="tx1"/>
                </a:solidFill>
                <a:latin typeface="+mn-lt"/>
                <a:ea typeface="+mn-ea"/>
                <a:cs typeface="ITC Avant Garde Std Md"/>
              </a:defRPr>
            </a:lvl3pPr>
            <a:lvl4pPr marL="1371600" indent="0" algn="l" defTabSz="914400" rtl="0" eaLnBrk="1" latinLnBrk="0" hangingPunct="1">
              <a:spcBef>
                <a:spcPct val="20000"/>
              </a:spcBef>
              <a:buClr>
                <a:schemeClr val="accent6"/>
              </a:buClr>
              <a:buFont typeface="Wingdings" charset="2"/>
              <a:buNone/>
              <a:defRPr sz="1600" b="1" i="0" kern="1200">
                <a:solidFill>
                  <a:schemeClr val="tx1"/>
                </a:solidFill>
                <a:latin typeface="+mn-lt"/>
                <a:ea typeface="+mn-ea"/>
                <a:cs typeface="ITC Avant Garde Std Md"/>
              </a:defRPr>
            </a:lvl4pPr>
            <a:lvl5pPr marL="1828800" indent="0" algn="l" defTabSz="914400" rtl="0" eaLnBrk="1" latinLnBrk="0" hangingPunct="1">
              <a:spcBef>
                <a:spcPct val="20000"/>
              </a:spcBef>
              <a:buClr>
                <a:schemeClr val="accent6"/>
              </a:buClr>
              <a:buFont typeface="Wingdings" charset="2"/>
              <a:buNone/>
              <a:defRPr sz="1600" b="1" i="0" kern="1200" baseline="0">
                <a:solidFill>
                  <a:schemeClr val="tx1"/>
                </a:solidFill>
                <a:latin typeface="+mn-lt"/>
                <a:ea typeface="+mn-ea"/>
                <a:cs typeface="ITC Avant Garde Std Md"/>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r>
              <a:rPr lang="en-US" dirty="0"/>
              <a:t>How to Screen?</a:t>
            </a:r>
          </a:p>
        </p:txBody>
      </p:sp>
      <p:sp>
        <p:nvSpPr>
          <p:cNvPr id="9" name="Content Placeholder 6">
            <a:extLst>
              <a:ext uri="{FF2B5EF4-FFF2-40B4-BE49-F238E27FC236}">
                <a16:creationId xmlns:a16="http://schemas.microsoft.com/office/drawing/2014/main" id="{1D452B72-5CA8-144A-95F4-409A1D7E9E9E}"/>
              </a:ext>
            </a:extLst>
          </p:cNvPr>
          <p:cNvSpPr txBox="1">
            <a:spLocks/>
          </p:cNvSpPr>
          <p:nvPr/>
        </p:nvSpPr>
        <p:spPr>
          <a:xfrm>
            <a:off x="4614983" y="3836827"/>
            <a:ext cx="4397830" cy="1186123"/>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6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r>
              <a:rPr lang="en-US" dirty="0"/>
              <a:t>Anyone with osteoporosis</a:t>
            </a:r>
          </a:p>
          <a:p>
            <a:r>
              <a:rPr lang="en-US" dirty="0"/>
              <a:t>Osteopenia with high FRAX score</a:t>
            </a:r>
          </a:p>
          <a:p>
            <a:endParaRPr lang="en-US" dirty="0"/>
          </a:p>
        </p:txBody>
      </p:sp>
      <p:pic>
        <p:nvPicPr>
          <p:cNvPr id="4" name="Picture 3" descr="A close-up of a logo&#10;&#10;Description automatically generated">
            <a:extLst>
              <a:ext uri="{FF2B5EF4-FFF2-40B4-BE49-F238E27FC236}">
                <a16:creationId xmlns:a16="http://schemas.microsoft.com/office/drawing/2014/main" id="{6FCBF044-C52D-BB67-0407-D10B628A5FE7}"/>
              </a:ext>
            </a:extLst>
          </p:cNvPr>
          <p:cNvPicPr>
            <a:picLocks noChangeAspect="1"/>
          </p:cNvPicPr>
          <p:nvPr/>
        </p:nvPicPr>
        <p:blipFill>
          <a:blip r:embed="rId3"/>
          <a:stretch>
            <a:fillRect/>
          </a:stretch>
        </p:blipFill>
        <p:spPr>
          <a:xfrm>
            <a:off x="6419023" y="0"/>
            <a:ext cx="2724977" cy="640205"/>
          </a:xfrm>
          <a:prstGeom prst="rect">
            <a:avLst/>
          </a:prstGeom>
        </p:spPr>
      </p:pic>
      <p:sp>
        <p:nvSpPr>
          <p:cNvPr id="10" name="Slide Number Placeholder 9">
            <a:extLst>
              <a:ext uri="{FF2B5EF4-FFF2-40B4-BE49-F238E27FC236}">
                <a16:creationId xmlns:a16="http://schemas.microsoft.com/office/drawing/2014/main" id="{D83E604E-5813-B0BB-D9AC-2BF485EA2E12}"/>
              </a:ext>
            </a:extLst>
          </p:cNvPr>
          <p:cNvSpPr>
            <a:spLocks noGrp="1"/>
          </p:cNvSpPr>
          <p:nvPr>
            <p:ph type="sldNum" sz="quarter" idx="12"/>
          </p:nvPr>
        </p:nvSpPr>
        <p:spPr/>
        <p:txBody>
          <a:bodyPr/>
          <a:lstStyle/>
          <a:p>
            <a:fld id="{0B1596F5-5824-5B45-836C-424ED03603B3}" type="slidenum">
              <a:rPr lang="en-US" smtClean="0"/>
              <a:t>45</a:t>
            </a:fld>
            <a:endParaRPr lang="en-US"/>
          </a:p>
        </p:txBody>
      </p:sp>
    </p:spTree>
    <p:extLst>
      <p:ext uri="{BB962C8B-B14F-4D97-AF65-F5344CB8AC3E}">
        <p14:creationId xmlns:p14="http://schemas.microsoft.com/office/powerpoint/2010/main" val="2679740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7D059FD-ABD3-1640-90C6-6833D3487A54}"/>
              </a:ext>
            </a:extLst>
          </p:cNvPr>
          <p:cNvSpPr txBox="1"/>
          <p:nvPr/>
        </p:nvSpPr>
        <p:spPr>
          <a:xfrm>
            <a:off x="2449286" y="6368143"/>
            <a:ext cx="5671457" cy="246221"/>
          </a:xfrm>
          <a:prstGeom prst="rect">
            <a:avLst/>
          </a:prstGeom>
          <a:noFill/>
        </p:spPr>
        <p:txBody>
          <a:bodyPr wrap="square" rtlCol="0">
            <a:spAutoFit/>
          </a:bodyPr>
          <a:lstStyle/>
          <a:p>
            <a:r>
              <a:rPr lang="en-US" sz="1000" dirty="0">
                <a:solidFill>
                  <a:schemeClr val="bg1"/>
                </a:solidFill>
                <a:hlinkClick r:id="rId3">
                  <a:extLst>
                    <a:ext uri="{A12FA001-AC4F-418D-AE19-62706E023703}">
                      <ahyp:hlinkClr xmlns:ahyp="http://schemas.microsoft.com/office/drawing/2018/hyperlinkcolor" val="tx"/>
                    </a:ext>
                  </a:extLst>
                </a:hlinkClick>
              </a:rPr>
              <a:t>https://www.sheffield.ac.uk/FRAX/tool.aspx?country=9</a:t>
            </a:r>
            <a:endParaRPr lang="en-US" sz="1000" dirty="0">
              <a:solidFill>
                <a:schemeClr val="bg1"/>
              </a:solidFill>
            </a:endParaRPr>
          </a:p>
        </p:txBody>
      </p:sp>
      <p:pic>
        <p:nvPicPr>
          <p:cNvPr id="12" name="Content Placeholder 11" descr="A screenshot of a social media post&#10;&#10;Description automatically generated">
            <a:extLst>
              <a:ext uri="{FF2B5EF4-FFF2-40B4-BE49-F238E27FC236}">
                <a16:creationId xmlns:a16="http://schemas.microsoft.com/office/drawing/2014/main" id="{E3210E94-726F-F84D-8EA5-BDCB4978F34A}"/>
              </a:ext>
            </a:extLst>
          </p:cNvPr>
          <p:cNvPicPr>
            <a:picLocks noGrp="1" noChangeAspect="1"/>
          </p:cNvPicPr>
          <p:nvPr>
            <p:ph idx="1"/>
          </p:nvPr>
        </p:nvPicPr>
        <p:blipFill>
          <a:blip r:embed="rId4"/>
          <a:stretch>
            <a:fillRect/>
          </a:stretch>
        </p:blipFill>
        <p:spPr>
          <a:xfrm>
            <a:off x="170164" y="243636"/>
            <a:ext cx="8803671" cy="5887063"/>
          </a:xfrm>
        </p:spPr>
      </p:pic>
      <p:pic>
        <p:nvPicPr>
          <p:cNvPr id="2" name="Picture 1" descr="A close-up of a logo&#10;&#10;Description automatically generated">
            <a:extLst>
              <a:ext uri="{FF2B5EF4-FFF2-40B4-BE49-F238E27FC236}">
                <a16:creationId xmlns:a16="http://schemas.microsoft.com/office/drawing/2014/main" id="{5D1A9120-7CB4-2A67-7E9E-ABFEC540FE64}"/>
              </a:ext>
            </a:extLst>
          </p:cNvPr>
          <p:cNvPicPr>
            <a:picLocks noChangeAspect="1"/>
          </p:cNvPicPr>
          <p:nvPr/>
        </p:nvPicPr>
        <p:blipFill>
          <a:blip r:embed="rId5"/>
          <a:stretch>
            <a:fillRect/>
          </a:stretch>
        </p:blipFill>
        <p:spPr>
          <a:xfrm>
            <a:off x="6419023" y="0"/>
            <a:ext cx="2724977" cy="640205"/>
          </a:xfrm>
          <a:prstGeom prst="rect">
            <a:avLst/>
          </a:prstGeom>
        </p:spPr>
      </p:pic>
      <p:sp>
        <p:nvSpPr>
          <p:cNvPr id="3" name="Slide Number Placeholder 2">
            <a:extLst>
              <a:ext uri="{FF2B5EF4-FFF2-40B4-BE49-F238E27FC236}">
                <a16:creationId xmlns:a16="http://schemas.microsoft.com/office/drawing/2014/main" id="{8CB34E49-A856-7A31-3973-C07A12010EDC}"/>
              </a:ext>
            </a:extLst>
          </p:cNvPr>
          <p:cNvSpPr>
            <a:spLocks noGrp="1"/>
          </p:cNvSpPr>
          <p:nvPr>
            <p:ph type="sldNum" sz="quarter" idx="12"/>
          </p:nvPr>
        </p:nvSpPr>
        <p:spPr/>
        <p:txBody>
          <a:bodyPr/>
          <a:lstStyle/>
          <a:p>
            <a:fld id="{0B1596F5-5824-5B45-836C-424ED03603B3}" type="slidenum">
              <a:rPr lang="en-US" smtClean="0"/>
              <a:t>46</a:t>
            </a:fld>
            <a:endParaRPr lang="en-US"/>
          </a:p>
        </p:txBody>
      </p:sp>
    </p:spTree>
    <p:extLst>
      <p:ext uri="{BB962C8B-B14F-4D97-AF65-F5344CB8AC3E}">
        <p14:creationId xmlns:p14="http://schemas.microsoft.com/office/powerpoint/2010/main" val="4241731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AD25-3D32-543B-BAEA-3B1F0DF7B3B5}"/>
              </a:ext>
            </a:extLst>
          </p:cNvPr>
          <p:cNvSpPr>
            <a:spLocks noGrp="1"/>
          </p:cNvSpPr>
          <p:nvPr>
            <p:ph type="title"/>
          </p:nvPr>
        </p:nvSpPr>
        <p:spPr/>
        <p:txBody>
          <a:bodyPr/>
          <a:lstStyle/>
          <a:p>
            <a:r>
              <a:rPr lang="en-US" dirty="0"/>
              <a:t>Osteoporosis Risk Factors</a:t>
            </a:r>
          </a:p>
        </p:txBody>
      </p:sp>
      <p:pic>
        <p:nvPicPr>
          <p:cNvPr id="5" name="Content Placeholder 4" descr="A screenshot of a medical report&#10;&#10;Description automatically generated">
            <a:extLst>
              <a:ext uri="{FF2B5EF4-FFF2-40B4-BE49-F238E27FC236}">
                <a16:creationId xmlns:a16="http://schemas.microsoft.com/office/drawing/2014/main" id="{335297B4-BC1E-7B29-F28F-E39DB5B92C04}"/>
              </a:ext>
            </a:extLst>
          </p:cNvPr>
          <p:cNvPicPr>
            <a:picLocks noGrp="1" noChangeAspect="1"/>
          </p:cNvPicPr>
          <p:nvPr>
            <p:ph idx="1"/>
          </p:nvPr>
        </p:nvPicPr>
        <p:blipFill>
          <a:blip r:embed="rId3"/>
          <a:stretch>
            <a:fillRect/>
          </a:stretch>
        </p:blipFill>
        <p:spPr>
          <a:xfrm>
            <a:off x="457200" y="1773605"/>
            <a:ext cx="8315325" cy="4020402"/>
          </a:xfrm>
        </p:spPr>
      </p:pic>
      <p:sp>
        <p:nvSpPr>
          <p:cNvPr id="6" name="TextBox 5">
            <a:extLst>
              <a:ext uri="{FF2B5EF4-FFF2-40B4-BE49-F238E27FC236}">
                <a16:creationId xmlns:a16="http://schemas.microsoft.com/office/drawing/2014/main" id="{4FEBF612-FE8F-9859-9C8C-0771DCF56530}"/>
              </a:ext>
            </a:extLst>
          </p:cNvPr>
          <p:cNvSpPr txBox="1"/>
          <p:nvPr/>
        </p:nvSpPr>
        <p:spPr>
          <a:xfrm>
            <a:off x="2449286" y="6368143"/>
            <a:ext cx="5671457" cy="246221"/>
          </a:xfrm>
          <a:prstGeom prst="rect">
            <a:avLst/>
          </a:prstGeom>
          <a:noFill/>
        </p:spPr>
        <p:txBody>
          <a:bodyPr wrap="square" rtlCol="0">
            <a:spAutoFit/>
          </a:bodyPr>
          <a:lstStyle/>
          <a:p>
            <a:r>
              <a:rPr lang="en-US" sz="1000" dirty="0">
                <a:solidFill>
                  <a:schemeClr val="bg1"/>
                </a:solidFill>
                <a:hlinkClick r:id="rId4">
                  <a:extLst>
                    <a:ext uri="{A12FA001-AC4F-418D-AE19-62706E023703}">
                      <ahyp:hlinkClr xmlns:ahyp="http://schemas.microsoft.com/office/drawing/2018/hyperlinkcolor" val="tx"/>
                    </a:ext>
                  </a:extLst>
                </a:hlinkClick>
              </a:rPr>
              <a:t>https://www.sheffield.ac.uk/FRAX/tool.aspx?country=9</a:t>
            </a:r>
            <a:endParaRPr lang="en-US" sz="1000" dirty="0">
              <a:solidFill>
                <a:schemeClr val="bg1"/>
              </a:solidFill>
            </a:endParaRPr>
          </a:p>
        </p:txBody>
      </p:sp>
      <p:pic>
        <p:nvPicPr>
          <p:cNvPr id="3" name="Picture 2" descr="A close-up of a logo&#10;&#10;Description automatically generated">
            <a:extLst>
              <a:ext uri="{FF2B5EF4-FFF2-40B4-BE49-F238E27FC236}">
                <a16:creationId xmlns:a16="http://schemas.microsoft.com/office/drawing/2014/main" id="{D113DF9C-D93C-9BAB-4FAF-B47B345085E3}"/>
              </a:ext>
            </a:extLst>
          </p:cNvPr>
          <p:cNvPicPr>
            <a:picLocks noChangeAspect="1"/>
          </p:cNvPicPr>
          <p:nvPr/>
        </p:nvPicPr>
        <p:blipFill>
          <a:blip r:embed="rId5"/>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5A82CD89-8339-6BD3-3738-18A8CBF629A9}"/>
              </a:ext>
            </a:extLst>
          </p:cNvPr>
          <p:cNvSpPr>
            <a:spLocks noGrp="1"/>
          </p:cNvSpPr>
          <p:nvPr>
            <p:ph type="sldNum" sz="quarter" idx="12"/>
          </p:nvPr>
        </p:nvSpPr>
        <p:spPr/>
        <p:txBody>
          <a:bodyPr/>
          <a:lstStyle/>
          <a:p>
            <a:fld id="{0B1596F5-5824-5B45-836C-424ED03603B3}" type="slidenum">
              <a:rPr lang="en-US" smtClean="0"/>
              <a:t>47</a:t>
            </a:fld>
            <a:endParaRPr lang="en-US"/>
          </a:p>
        </p:txBody>
      </p:sp>
    </p:spTree>
    <p:extLst>
      <p:ext uri="{BB962C8B-B14F-4D97-AF65-F5344CB8AC3E}">
        <p14:creationId xmlns:p14="http://schemas.microsoft.com/office/powerpoint/2010/main" val="4093370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E812-C84B-2E40-9148-827AC6EA8009}"/>
              </a:ext>
            </a:extLst>
          </p:cNvPr>
          <p:cNvSpPr>
            <a:spLocks noGrp="1"/>
          </p:cNvSpPr>
          <p:nvPr>
            <p:ph type="title"/>
          </p:nvPr>
        </p:nvSpPr>
        <p:spPr/>
        <p:txBody>
          <a:bodyPr/>
          <a:lstStyle/>
          <a:p>
            <a:r>
              <a:rPr lang="en-US" dirty="0"/>
              <a:t>Osteoporosis Treatment</a:t>
            </a:r>
          </a:p>
        </p:txBody>
      </p:sp>
      <p:sp>
        <p:nvSpPr>
          <p:cNvPr id="9" name="Content Placeholder 8">
            <a:extLst>
              <a:ext uri="{FF2B5EF4-FFF2-40B4-BE49-F238E27FC236}">
                <a16:creationId xmlns:a16="http://schemas.microsoft.com/office/drawing/2014/main" id="{D3C14611-4AE1-D44C-ABDF-E7703ACB65FC}"/>
              </a:ext>
            </a:extLst>
          </p:cNvPr>
          <p:cNvSpPr>
            <a:spLocks noGrp="1"/>
          </p:cNvSpPr>
          <p:nvPr>
            <p:ph idx="1"/>
          </p:nvPr>
        </p:nvSpPr>
        <p:spPr/>
        <p:txBody>
          <a:bodyPr vert="horz" lIns="91440" tIns="45720" rIns="91440" bIns="45720" rtlCol="0" anchor="t">
            <a:normAutofit/>
          </a:bodyPr>
          <a:lstStyle/>
          <a:p>
            <a:r>
              <a:rPr lang="en-US" dirty="0"/>
              <a:t>Bisphosphonates </a:t>
            </a:r>
          </a:p>
          <a:p>
            <a:pPr lvl="1"/>
            <a:r>
              <a:rPr lang="en-US" dirty="0"/>
              <a:t>Oral (weekly) and IV (annually)</a:t>
            </a:r>
          </a:p>
          <a:p>
            <a:pPr lvl="1"/>
            <a:r>
              <a:rPr lang="en-US" u="sng" dirty="0"/>
              <a:t>Both </a:t>
            </a:r>
            <a:r>
              <a:rPr lang="en-US" u="sng" dirty="0" err="1"/>
              <a:t>formualations</a:t>
            </a:r>
            <a:r>
              <a:rPr lang="en-US" u="sng" dirty="0"/>
              <a:t> have been studied in PWH</a:t>
            </a:r>
          </a:p>
          <a:p>
            <a:r>
              <a:rPr lang="en-US" dirty="0"/>
              <a:t>Monoclonal antibodies</a:t>
            </a:r>
          </a:p>
          <a:p>
            <a:pPr lvl="1"/>
            <a:r>
              <a:rPr lang="en-US" dirty="0"/>
              <a:t>Denosumab and </a:t>
            </a:r>
            <a:r>
              <a:rPr lang="en-US" dirty="0" err="1"/>
              <a:t>romosozumab</a:t>
            </a:r>
            <a:r>
              <a:rPr lang="en-US" dirty="0"/>
              <a:t> </a:t>
            </a:r>
          </a:p>
          <a:p>
            <a:pPr lvl="1"/>
            <a:r>
              <a:rPr lang="en-US" dirty="0"/>
              <a:t>Limited data in PWH but used clinically</a:t>
            </a:r>
          </a:p>
          <a:p>
            <a:r>
              <a:rPr lang="en-US" dirty="0"/>
              <a:t>Parathyroid hormone analogs</a:t>
            </a:r>
          </a:p>
          <a:p>
            <a:pPr lvl="1"/>
            <a:r>
              <a:rPr lang="en-US" dirty="0"/>
              <a:t>Teriparatide and </a:t>
            </a:r>
            <a:r>
              <a:rPr lang="en-US" dirty="0" err="1"/>
              <a:t>abaloparatide</a:t>
            </a:r>
            <a:endParaRPr lang="en-US" dirty="0"/>
          </a:p>
          <a:p>
            <a:pPr lvl="1"/>
            <a:r>
              <a:rPr lang="en-US" dirty="0"/>
              <a:t>Limited data in PWH but used clinically</a:t>
            </a:r>
          </a:p>
          <a:p>
            <a:endParaRPr lang="en-US" dirty="0"/>
          </a:p>
        </p:txBody>
      </p:sp>
      <p:pic>
        <p:nvPicPr>
          <p:cNvPr id="3" name="Picture 2" descr="A close-up of a logo&#10;&#10;Description automatically generated">
            <a:extLst>
              <a:ext uri="{FF2B5EF4-FFF2-40B4-BE49-F238E27FC236}">
                <a16:creationId xmlns:a16="http://schemas.microsoft.com/office/drawing/2014/main" id="{A6AE0855-573B-43E0-81F6-5AEEBA43E376}"/>
              </a:ext>
            </a:extLst>
          </p:cNvPr>
          <p:cNvPicPr>
            <a:picLocks noChangeAspect="1"/>
          </p:cNvPicPr>
          <p:nvPr/>
        </p:nvPicPr>
        <p:blipFill>
          <a:blip r:embed="rId3"/>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F14E6C70-D596-9108-07B9-C3014D101F83}"/>
              </a:ext>
            </a:extLst>
          </p:cNvPr>
          <p:cNvSpPr>
            <a:spLocks noGrp="1"/>
          </p:cNvSpPr>
          <p:nvPr>
            <p:ph type="sldNum" sz="quarter" idx="12"/>
          </p:nvPr>
        </p:nvSpPr>
        <p:spPr/>
        <p:txBody>
          <a:bodyPr/>
          <a:lstStyle/>
          <a:p>
            <a:fld id="{0B1596F5-5824-5B45-836C-424ED03603B3}" type="slidenum">
              <a:rPr lang="en-US" smtClean="0"/>
              <a:t>48</a:t>
            </a:fld>
            <a:endParaRPr lang="en-US"/>
          </a:p>
        </p:txBody>
      </p:sp>
    </p:spTree>
    <p:extLst>
      <p:ext uri="{BB962C8B-B14F-4D97-AF65-F5344CB8AC3E}">
        <p14:creationId xmlns:p14="http://schemas.microsoft.com/office/powerpoint/2010/main" val="2168064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1B40-CA66-5044-994C-93878882FB4A}"/>
              </a:ext>
            </a:extLst>
          </p:cNvPr>
          <p:cNvSpPr>
            <a:spLocks noGrp="1"/>
          </p:cNvSpPr>
          <p:nvPr>
            <p:ph type="title"/>
          </p:nvPr>
        </p:nvSpPr>
        <p:spPr/>
        <p:txBody>
          <a:bodyPr/>
          <a:lstStyle/>
          <a:p>
            <a:r>
              <a:rPr lang="en-US" dirty="0"/>
              <a:t>Osteoporosis Treatment</a:t>
            </a:r>
          </a:p>
        </p:txBody>
      </p:sp>
      <p:sp>
        <p:nvSpPr>
          <p:cNvPr id="3" name="Content Placeholder 2">
            <a:extLst>
              <a:ext uri="{FF2B5EF4-FFF2-40B4-BE49-F238E27FC236}">
                <a16:creationId xmlns:a16="http://schemas.microsoft.com/office/drawing/2014/main" id="{8F3B6A0C-AFBB-6740-BFB1-F2CD2D50521C}"/>
              </a:ext>
            </a:extLst>
          </p:cNvPr>
          <p:cNvSpPr>
            <a:spLocks noGrp="1"/>
          </p:cNvSpPr>
          <p:nvPr>
            <p:ph sz="half" idx="1"/>
          </p:nvPr>
        </p:nvSpPr>
        <p:spPr/>
        <p:txBody>
          <a:bodyPr vert="horz" lIns="91440" tIns="45720" rIns="91440" bIns="45720" rtlCol="0" anchor="t">
            <a:normAutofit lnSpcReduction="10000"/>
          </a:bodyPr>
          <a:lstStyle/>
          <a:p>
            <a:r>
              <a:rPr lang="en-US" dirty="0"/>
              <a:t>Bisphosphonates can be managed by primary care</a:t>
            </a:r>
          </a:p>
          <a:p>
            <a:r>
              <a:rPr lang="en-US" dirty="0"/>
              <a:t>Other treatments are usually managed by bone clinic </a:t>
            </a:r>
          </a:p>
        </p:txBody>
      </p:sp>
      <p:sp>
        <p:nvSpPr>
          <p:cNvPr id="4" name="Content Placeholder 3">
            <a:extLst>
              <a:ext uri="{FF2B5EF4-FFF2-40B4-BE49-F238E27FC236}">
                <a16:creationId xmlns:a16="http://schemas.microsoft.com/office/drawing/2014/main" id="{2965CBF1-0A1B-E64A-9A0F-76497371F7B1}"/>
              </a:ext>
            </a:extLst>
          </p:cNvPr>
          <p:cNvSpPr>
            <a:spLocks noGrp="1"/>
          </p:cNvSpPr>
          <p:nvPr>
            <p:ph sz="half" idx="2"/>
          </p:nvPr>
        </p:nvSpPr>
        <p:spPr>
          <a:xfrm>
            <a:off x="4419599" y="1536192"/>
            <a:ext cx="3942523" cy="4431307"/>
          </a:xfrm>
        </p:spPr>
        <p:txBody>
          <a:bodyPr>
            <a:normAutofit lnSpcReduction="10000"/>
          </a:bodyPr>
          <a:lstStyle/>
          <a:p>
            <a:r>
              <a:rPr lang="en-US" dirty="0"/>
              <a:t>Who to refer?</a:t>
            </a:r>
          </a:p>
          <a:p>
            <a:pPr lvl="1"/>
            <a:r>
              <a:rPr lang="en-US" dirty="0"/>
              <a:t>Ineligible for bisphosphonate</a:t>
            </a:r>
          </a:p>
          <a:p>
            <a:pPr lvl="1"/>
            <a:r>
              <a:rPr lang="en-US" dirty="0"/>
              <a:t>Severe osteoporosis (t-score &lt; -3)</a:t>
            </a:r>
          </a:p>
          <a:p>
            <a:pPr lvl="1"/>
            <a:r>
              <a:rPr lang="en-US" dirty="0"/>
              <a:t>New fractures or worsening bone density on bisphosphonate therapy</a:t>
            </a:r>
          </a:p>
          <a:p>
            <a:pPr lvl="1"/>
            <a:r>
              <a:rPr lang="en-US" dirty="0"/>
              <a:t>CKD with GFR &lt;35</a:t>
            </a:r>
          </a:p>
        </p:txBody>
      </p:sp>
      <p:pic>
        <p:nvPicPr>
          <p:cNvPr id="5" name="Picture 4" descr="A close-up of a logo&#10;&#10;Description automatically generated">
            <a:extLst>
              <a:ext uri="{FF2B5EF4-FFF2-40B4-BE49-F238E27FC236}">
                <a16:creationId xmlns:a16="http://schemas.microsoft.com/office/drawing/2014/main" id="{09F007D1-FE3C-EBAF-5AF2-0C4B5F713634}"/>
              </a:ext>
            </a:extLst>
          </p:cNvPr>
          <p:cNvPicPr>
            <a:picLocks noChangeAspect="1"/>
          </p:cNvPicPr>
          <p:nvPr/>
        </p:nvPicPr>
        <p:blipFill>
          <a:blip r:embed="rId3"/>
          <a:stretch>
            <a:fillRect/>
          </a:stretch>
        </p:blipFill>
        <p:spPr>
          <a:xfrm>
            <a:off x="6419023" y="0"/>
            <a:ext cx="2724977" cy="640205"/>
          </a:xfrm>
          <a:prstGeom prst="rect">
            <a:avLst/>
          </a:prstGeom>
        </p:spPr>
      </p:pic>
      <p:sp>
        <p:nvSpPr>
          <p:cNvPr id="6" name="Slide Number Placeholder 5">
            <a:extLst>
              <a:ext uri="{FF2B5EF4-FFF2-40B4-BE49-F238E27FC236}">
                <a16:creationId xmlns:a16="http://schemas.microsoft.com/office/drawing/2014/main" id="{99747576-BBAE-C5E7-49E4-27599D1137EF}"/>
              </a:ext>
            </a:extLst>
          </p:cNvPr>
          <p:cNvSpPr>
            <a:spLocks noGrp="1"/>
          </p:cNvSpPr>
          <p:nvPr>
            <p:ph type="sldNum" sz="quarter" idx="12"/>
          </p:nvPr>
        </p:nvSpPr>
        <p:spPr/>
        <p:txBody>
          <a:bodyPr/>
          <a:lstStyle/>
          <a:p>
            <a:fld id="{0B1596F5-5824-5B45-836C-424ED03603B3}" type="slidenum">
              <a:rPr lang="en-US" smtClean="0"/>
              <a:t>49</a:t>
            </a:fld>
            <a:endParaRPr lang="en-US"/>
          </a:p>
        </p:txBody>
      </p:sp>
    </p:spTree>
    <p:extLst>
      <p:ext uri="{BB962C8B-B14F-4D97-AF65-F5344CB8AC3E}">
        <p14:creationId xmlns:p14="http://schemas.microsoft.com/office/powerpoint/2010/main" val="398638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2BE5-312E-5D75-59A1-B383D8B39B15}"/>
              </a:ext>
            </a:extLst>
          </p:cNvPr>
          <p:cNvSpPr>
            <a:spLocks noGrp="1"/>
          </p:cNvSpPr>
          <p:nvPr>
            <p:ph type="title"/>
          </p:nvPr>
        </p:nvSpPr>
        <p:spPr/>
        <p:txBody>
          <a:bodyPr/>
          <a:lstStyle/>
          <a:p>
            <a:r>
              <a:rPr lang="en-US" dirty="0"/>
              <a:t>Poll Question</a:t>
            </a:r>
          </a:p>
        </p:txBody>
      </p:sp>
      <p:sp>
        <p:nvSpPr>
          <p:cNvPr id="7" name="Content Placeholder 6">
            <a:extLst>
              <a:ext uri="{FF2B5EF4-FFF2-40B4-BE49-F238E27FC236}">
                <a16:creationId xmlns:a16="http://schemas.microsoft.com/office/drawing/2014/main" id="{72214311-8BDC-1ED1-D934-F98C7B14AF74}"/>
              </a:ext>
            </a:extLst>
          </p:cNvPr>
          <p:cNvSpPr>
            <a:spLocks noGrp="1"/>
          </p:cNvSpPr>
          <p:nvPr>
            <p:ph idx="1"/>
          </p:nvPr>
        </p:nvSpPr>
        <p:spPr/>
        <p:txBody>
          <a:bodyPr/>
          <a:lstStyle/>
          <a:p>
            <a:r>
              <a:rPr lang="en-US" dirty="0"/>
              <a:t>63 </a:t>
            </a:r>
            <a:r>
              <a:rPr lang="en-US" dirty="0" err="1"/>
              <a:t>yo</a:t>
            </a:r>
            <a:r>
              <a:rPr lang="en-US" dirty="0"/>
              <a:t> man with PMH HIV, GERD, OA and DM2 comes to your office reporting increased thirst, frequent urination and fatigue. He’s been using his partner’s glucometer and has seen readings in the 200s-300s for the last week. His diabetes was previously very well controlled (last a1c 3 months ago was 6.9%). </a:t>
            </a:r>
          </a:p>
          <a:p>
            <a:r>
              <a:rPr lang="en-US" dirty="0"/>
              <a:t>Medications: </a:t>
            </a:r>
          </a:p>
          <a:p>
            <a:pPr lvl="1"/>
            <a:r>
              <a:rPr lang="en-US" dirty="0"/>
              <a:t>HIV: EVG/COBI/FTC/TAF</a:t>
            </a:r>
          </a:p>
          <a:p>
            <a:pPr lvl="1"/>
            <a:r>
              <a:rPr lang="en-US" dirty="0"/>
              <a:t>GERD: famotidine</a:t>
            </a:r>
          </a:p>
          <a:p>
            <a:pPr lvl="1"/>
            <a:r>
              <a:rPr lang="en-US" dirty="0"/>
              <a:t>OA: PRN IBU</a:t>
            </a:r>
          </a:p>
          <a:p>
            <a:pPr lvl="1"/>
            <a:r>
              <a:rPr lang="en-US" dirty="0"/>
              <a:t>DM2: metformin</a:t>
            </a:r>
          </a:p>
        </p:txBody>
      </p:sp>
      <p:pic>
        <p:nvPicPr>
          <p:cNvPr id="3" name="Picture 2" descr="A close-up of a logo&#10;&#10;Description automatically generated">
            <a:extLst>
              <a:ext uri="{FF2B5EF4-FFF2-40B4-BE49-F238E27FC236}">
                <a16:creationId xmlns:a16="http://schemas.microsoft.com/office/drawing/2014/main" id="{4AC1C834-982B-4AAA-9911-BD78324334E4}"/>
              </a:ext>
            </a:extLst>
          </p:cNvPr>
          <p:cNvPicPr>
            <a:picLocks noChangeAspect="1"/>
          </p:cNvPicPr>
          <p:nvPr/>
        </p:nvPicPr>
        <p:blipFill>
          <a:blip r:embed="rId2"/>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20D8D9A6-75BD-12A8-7BB7-D1AAE9D11A42}"/>
              </a:ext>
            </a:extLst>
          </p:cNvPr>
          <p:cNvSpPr>
            <a:spLocks noGrp="1"/>
          </p:cNvSpPr>
          <p:nvPr>
            <p:ph type="sldNum" sz="quarter" idx="12"/>
          </p:nvPr>
        </p:nvSpPr>
        <p:spPr/>
        <p:txBody>
          <a:bodyPr/>
          <a:lstStyle/>
          <a:p>
            <a:fld id="{0B1596F5-5824-5B45-836C-424ED03603B3}" type="slidenum">
              <a:rPr lang="en-US" smtClean="0"/>
              <a:t>5</a:t>
            </a:fld>
            <a:endParaRPr lang="en-US"/>
          </a:p>
        </p:txBody>
      </p:sp>
    </p:spTree>
    <p:extLst>
      <p:ext uri="{BB962C8B-B14F-4D97-AF65-F5344CB8AC3E}">
        <p14:creationId xmlns:p14="http://schemas.microsoft.com/office/powerpoint/2010/main" val="284134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9EED-50C2-904E-AB6A-000600AA92D0}"/>
              </a:ext>
            </a:extLst>
          </p:cNvPr>
          <p:cNvSpPr>
            <a:spLocks noGrp="1"/>
          </p:cNvSpPr>
          <p:nvPr>
            <p:ph type="title"/>
          </p:nvPr>
        </p:nvSpPr>
        <p:spPr/>
        <p:txBody>
          <a:bodyPr/>
          <a:lstStyle/>
          <a:p>
            <a:r>
              <a:rPr lang="en-US" dirty="0"/>
              <a:t>Osteoporosis Management</a:t>
            </a:r>
          </a:p>
        </p:txBody>
      </p:sp>
      <p:sp>
        <p:nvSpPr>
          <p:cNvPr id="6" name="Content Placeholder 5">
            <a:extLst>
              <a:ext uri="{FF2B5EF4-FFF2-40B4-BE49-F238E27FC236}">
                <a16:creationId xmlns:a16="http://schemas.microsoft.com/office/drawing/2014/main" id="{6CD3E7DB-53CD-3A49-B74F-26A05FDD7933}"/>
              </a:ext>
            </a:extLst>
          </p:cNvPr>
          <p:cNvSpPr>
            <a:spLocks noGrp="1"/>
          </p:cNvSpPr>
          <p:nvPr>
            <p:ph idx="1"/>
          </p:nvPr>
        </p:nvSpPr>
        <p:spPr/>
        <p:txBody>
          <a:bodyPr vert="horz" lIns="91440" tIns="45720" rIns="91440" bIns="45720" rtlCol="0" anchor="t">
            <a:normAutofit/>
          </a:bodyPr>
          <a:lstStyle/>
          <a:p>
            <a:r>
              <a:rPr lang="en-US" dirty="0"/>
              <a:t>Consider a change in ART regimen if on TDF or PI</a:t>
            </a:r>
          </a:p>
          <a:p>
            <a:r>
              <a:rPr lang="en-US" dirty="0"/>
              <a:t>Plus treating vitamin D to maintain level &gt;30, ensuring adequate dietary calcium intake or calcium supplement (separating from INSTI if applicable)</a:t>
            </a:r>
          </a:p>
        </p:txBody>
      </p:sp>
      <p:sp>
        <p:nvSpPr>
          <p:cNvPr id="7" name="TextBox 6">
            <a:extLst>
              <a:ext uri="{FF2B5EF4-FFF2-40B4-BE49-F238E27FC236}">
                <a16:creationId xmlns:a16="http://schemas.microsoft.com/office/drawing/2014/main" id="{2D8710A2-A17E-5240-8523-6671D0DF48BC}"/>
              </a:ext>
            </a:extLst>
          </p:cNvPr>
          <p:cNvSpPr txBox="1"/>
          <p:nvPr/>
        </p:nvSpPr>
        <p:spPr>
          <a:xfrm>
            <a:off x="2220686" y="6302829"/>
            <a:ext cx="6052457" cy="400110"/>
          </a:xfrm>
          <a:prstGeom prst="rect">
            <a:avLst/>
          </a:prstGeom>
          <a:noFill/>
        </p:spPr>
        <p:txBody>
          <a:bodyPr wrap="square" rtlCol="0">
            <a:spAutoFit/>
          </a:bodyPr>
          <a:lstStyle/>
          <a:p>
            <a:r>
              <a:rPr lang="en-US" sz="1000" dirty="0">
                <a:solidFill>
                  <a:schemeClr val="bg1"/>
                </a:solidFill>
              </a:rPr>
              <a:t>Brown TD, Hoy J, </a:t>
            </a:r>
            <a:r>
              <a:rPr lang="en-US" sz="1000" dirty="0" err="1">
                <a:solidFill>
                  <a:schemeClr val="bg1"/>
                </a:solidFill>
              </a:rPr>
              <a:t>Borderi</a:t>
            </a:r>
            <a:r>
              <a:rPr lang="en-US" sz="1000" dirty="0">
                <a:solidFill>
                  <a:schemeClr val="bg1"/>
                </a:solidFill>
              </a:rPr>
              <a:t> M, et al. Recommendations for Evaluation and Management of Bone Disease in HIV, </a:t>
            </a:r>
            <a:r>
              <a:rPr lang="en-US" sz="1000" i="1" dirty="0">
                <a:solidFill>
                  <a:schemeClr val="bg1"/>
                </a:solidFill>
              </a:rPr>
              <a:t>Clinical Infectious Diseases</a:t>
            </a:r>
            <a:r>
              <a:rPr lang="en-US" sz="1000" dirty="0">
                <a:solidFill>
                  <a:schemeClr val="bg1"/>
                </a:solidFill>
              </a:rPr>
              <a:t>, Volume 60, Issue 8, 15 April 2015, Pages 1242–1251</a:t>
            </a:r>
          </a:p>
        </p:txBody>
      </p:sp>
      <p:pic>
        <p:nvPicPr>
          <p:cNvPr id="3" name="Picture 2" descr="A close-up of a logo&#10;&#10;Description automatically generated">
            <a:extLst>
              <a:ext uri="{FF2B5EF4-FFF2-40B4-BE49-F238E27FC236}">
                <a16:creationId xmlns:a16="http://schemas.microsoft.com/office/drawing/2014/main" id="{3BF84302-17A7-D213-4961-397AD4ACC71D}"/>
              </a:ext>
            </a:extLst>
          </p:cNvPr>
          <p:cNvPicPr>
            <a:picLocks noChangeAspect="1"/>
          </p:cNvPicPr>
          <p:nvPr/>
        </p:nvPicPr>
        <p:blipFill>
          <a:blip r:embed="rId3"/>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D2A66425-8A62-98F8-D014-072B3D9F8DF1}"/>
              </a:ext>
            </a:extLst>
          </p:cNvPr>
          <p:cNvSpPr>
            <a:spLocks noGrp="1"/>
          </p:cNvSpPr>
          <p:nvPr>
            <p:ph type="sldNum" sz="quarter" idx="12"/>
          </p:nvPr>
        </p:nvSpPr>
        <p:spPr/>
        <p:txBody>
          <a:bodyPr/>
          <a:lstStyle/>
          <a:p>
            <a:fld id="{0B1596F5-5824-5B45-836C-424ED03603B3}" type="slidenum">
              <a:rPr lang="en-US" smtClean="0"/>
              <a:t>50</a:t>
            </a:fld>
            <a:endParaRPr lang="en-US"/>
          </a:p>
        </p:txBody>
      </p:sp>
    </p:spTree>
    <p:extLst>
      <p:ext uri="{BB962C8B-B14F-4D97-AF65-F5344CB8AC3E}">
        <p14:creationId xmlns:p14="http://schemas.microsoft.com/office/powerpoint/2010/main" val="2047380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1C87D5-C475-BB1A-18E1-B519A4A446B3}"/>
              </a:ext>
            </a:extLst>
          </p:cNvPr>
          <p:cNvSpPr>
            <a:spLocks noGrp="1"/>
          </p:cNvSpPr>
          <p:nvPr>
            <p:ph type="title"/>
          </p:nvPr>
        </p:nvSpPr>
        <p:spPr>
          <a:xfrm>
            <a:off x="457199" y="1067765"/>
            <a:ext cx="8315569" cy="1143000"/>
          </a:xfrm>
        </p:spPr>
        <p:txBody>
          <a:bodyPr/>
          <a:lstStyle/>
          <a:p>
            <a:r>
              <a:rPr lang="en-US" sz="3500" dirty="0"/>
              <a:t>Poll- Which of these patients should NOT be screened for osteoporosis at this time?</a:t>
            </a:r>
          </a:p>
        </p:txBody>
      </p:sp>
      <p:sp>
        <p:nvSpPr>
          <p:cNvPr id="8" name="Content Placeholder 7">
            <a:extLst>
              <a:ext uri="{FF2B5EF4-FFF2-40B4-BE49-F238E27FC236}">
                <a16:creationId xmlns:a16="http://schemas.microsoft.com/office/drawing/2014/main" id="{8B3A6F24-2F0A-741A-00AA-B445D58C5F16}"/>
              </a:ext>
            </a:extLst>
          </p:cNvPr>
          <p:cNvSpPr>
            <a:spLocks noGrp="1"/>
          </p:cNvSpPr>
          <p:nvPr>
            <p:ph idx="1"/>
          </p:nvPr>
        </p:nvSpPr>
        <p:spPr>
          <a:xfrm>
            <a:off x="457199" y="2210765"/>
            <a:ext cx="8496301" cy="3756734"/>
          </a:xfrm>
        </p:spPr>
        <p:txBody>
          <a:bodyPr>
            <a:normAutofit/>
          </a:bodyPr>
          <a:lstStyle/>
          <a:p>
            <a:r>
              <a:rPr lang="en-US" b="1" dirty="0"/>
              <a:t>A) Pre-menopausal 51 </a:t>
            </a:r>
            <a:r>
              <a:rPr lang="en-US" b="1" dirty="0" err="1"/>
              <a:t>yo</a:t>
            </a:r>
            <a:r>
              <a:rPr lang="en-US" b="1" dirty="0"/>
              <a:t> F, was on TDF for 5 </a:t>
            </a:r>
            <a:r>
              <a:rPr lang="en-US" b="1" dirty="0" err="1"/>
              <a:t>yrs</a:t>
            </a:r>
            <a:r>
              <a:rPr lang="en-US" b="1" dirty="0"/>
              <a:t>, no FH hip </a:t>
            </a:r>
            <a:r>
              <a:rPr lang="en-US" b="1" dirty="0" err="1"/>
              <a:t>fx</a:t>
            </a:r>
            <a:r>
              <a:rPr lang="en-US" b="1" dirty="0"/>
              <a:t>, 10 </a:t>
            </a:r>
            <a:r>
              <a:rPr lang="en-US" b="1" dirty="0" err="1"/>
              <a:t>yr</a:t>
            </a:r>
            <a:r>
              <a:rPr lang="en-US" b="1" dirty="0"/>
              <a:t> FRAX 5.2%</a:t>
            </a:r>
          </a:p>
          <a:p>
            <a:r>
              <a:rPr lang="en-US" dirty="0"/>
              <a:t>B) Post-menopausal 49 </a:t>
            </a:r>
            <a:r>
              <a:rPr lang="en-US" dirty="0" err="1"/>
              <a:t>yo</a:t>
            </a:r>
            <a:r>
              <a:rPr lang="en-US" dirty="0"/>
              <a:t> F, never on TDF, no FH hip </a:t>
            </a:r>
            <a:r>
              <a:rPr lang="en-US" dirty="0" err="1"/>
              <a:t>fx</a:t>
            </a:r>
            <a:r>
              <a:rPr lang="en-US" dirty="0"/>
              <a:t>, 10 </a:t>
            </a:r>
            <a:r>
              <a:rPr lang="en-US" dirty="0" err="1"/>
              <a:t>yr</a:t>
            </a:r>
            <a:r>
              <a:rPr lang="en-US" dirty="0"/>
              <a:t> FRAX 4.7%</a:t>
            </a:r>
          </a:p>
          <a:p>
            <a:r>
              <a:rPr lang="en-US" dirty="0"/>
              <a:t>C) 48 </a:t>
            </a:r>
            <a:r>
              <a:rPr lang="en-US" dirty="0" err="1"/>
              <a:t>yo</a:t>
            </a:r>
            <a:r>
              <a:rPr lang="en-US" dirty="0"/>
              <a:t> M, was on TDF for 10 </a:t>
            </a:r>
            <a:r>
              <a:rPr lang="en-US" dirty="0" err="1"/>
              <a:t>yrs</a:t>
            </a:r>
            <a:r>
              <a:rPr lang="en-US" dirty="0"/>
              <a:t>, mom had hip fracture, 10 </a:t>
            </a:r>
            <a:r>
              <a:rPr lang="en-US" dirty="0" err="1"/>
              <a:t>yr</a:t>
            </a:r>
            <a:r>
              <a:rPr lang="en-US" dirty="0"/>
              <a:t> FRAX 11%</a:t>
            </a:r>
          </a:p>
          <a:p>
            <a:r>
              <a:rPr lang="en-US" dirty="0"/>
              <a:t>D) 50 </a:t>
            </a:r>
            <a:r>
              <a:rPr lang="en-US" dirty="0" err="1"/>
              <a:t>yo</a:t>
            </a:r>
            <a:r>
              <a:rPr lang="en-US" dirty="0"/>
              <a:t> M, never on TDF, no FH hip </a:t>
            </a:r>
            <a:r>
              <a:rPr lang="en-US" dirty="0" err="1"/>
              <a:t>fx</a:t>
            </a:r>
            <a:r>
              <a:rPr lang="en-US" dirty="0"/>
              <a:t>, 10 </a:t>
            </a:r>
            <a:r>
              <a:rPr lang="en-US" dirty="0" err="1"/>
              <a:t>yr</a:t>
            </a:r>
            <a:r>
              <a:rPr lang="en-US" dirty="0"/>
              <a:t> FRAX 3.5%</a:t>
            </a:r>
          </a:p>
          <a:p>
            <a:r>
              <a:rPr lang="en-US" dirty="0"/>
              <a:t>E) All of them should be screened</a:t>
            </a:r>
          </a:p>
          <a:p>
            <a:r>
              <a:rPr lang="en-US" dirty="0"/>
              <a:t>F) None of them should be screened</a:t>
            </a:r>
          </a:p>
        </p:txBody>
      </p:sp>
      <p:pic>
        <p:nvPicPr>
          <p:cNvPr id="2" name="Picture 1" descr="A close-up of a logo&#10;&#10;Description automatically generated">
            <a:extLst>
              <a:ext uri="{FF2B5EF4-FFF2-40B4-BE49-F238E27FC236}">
                <a16:creationId xmlns:a16="http://schemas.microsoft.com/office/drawing/2014/main" id="{65D910EB-92A6-EE25-8817-E0E6EEAB12B2}"/>
              </a:ext>
            </a:extLst>
          </p:cNvPr>
          <p:cNvPicPr>
            <a:picLocks noChangeAspect="1"/>
          </p:cNvPicPr>
          <p:nvPr/>
        </p:nvPicPr>
        <p:blipFill>
          <a:blip r:embed="rId2"/>
          <a:stretch>
            <a:fillRect/>
          </a:stretch>
        </p:blipFill>
        <p:spPr>
          <a:xfrm>
            <a:off x="6419023" y="0"/>
            <a:ext cx="2724977" cy="640205"/>
          </a:xfrm>
          <a:prstGeom prst="rect">
            <a:avLst/>
          </a:prstGeom>
        </p:spPr>
      </p:pic>
      <p:sp>
        <p:nvSpPr>
          <p:cNvPr id="3" name="Slide Number Placeholder 2">
            <a:extLst>
              <a:ext uri="{FF2B5EF4-FFF2-40B4-BE49-F238E27FC236}">
                <a16:creationId xmlns:a16="http://schemas.microsoft.com/office/drawing/2014/main" id="{B7C748D2-FB27-D91F-D96C-0E5D75BC70C7}"/>
              </a:ext>
            </a:extLst>
          </p:cNvPr>
          <p:cNvSpPr>
            <a:spLocks noGrp="1"/>
          </p:cNvSpPr>
          <p:nvPr>
            <p:ph type="sldNum" sz="quarter" idx="12"/>
          </p:nvPr>
        </p:nvSpPr>
        <p:spPr/>
        <p:txBody>
          <a:bodyPr/>
          <a:lstStyle/>
          <a:p>
            <a:fld id="{0B1596F5-5824-5B45-836C-424ED03603B3}" type="slidenum">
              <a:rPr lang="en-US" smtClean="0"/>
              <a:t>51</a:t>
            </a:fld>
            <a:endParaRPr lang="en-US"/>
          </a:p>
        </p:txBody>
      </p:sp>
    </p:spTree>
    <p:extLst>
      <p:ext uri="{BB962C8B-B14F-4D97-AF65-F5344CB8AC3E}">
        <p14:creationId xmlns:p14="http://schemas.microsoft.com/office/powerpoint/2010/main" val="3640840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465A-3310-4C51-2A89-F9ABED752931}"/>
              </a:ext>
            </a:extLst>
          </p:cNvPr>
          <p:cNvSpPr>
            <a:spLocks noGrp="1"/>
          </p:cNvSpPr>
          <p:nvPr>
            <p:ph type="title"/>
          </p:nvPr>
        </p:nvSpPr>
        <p:spPr/>
        <p:txBody>
          <a:bodyPr/>
          <a:lstStyle/>
          <a:p>
            <a:r>
              <a:rPr lang="en-US" dirty="0"/>
              <a:t>Poll Question</a:t>
            </a:r>
          </a:p>
        </p:txBody>
      </p:sp>
      <p:sp>
        <p:nvSpPr>
          <p:cNvPr id="5" name="Content Placeholder 4">
            <a:extLst>
              <a:ext uri="{FF2B5EF4-FFF2-40B4-BE49-F238E27FC236}">
                <a16:creationId xmlns:a16="http://schemas.microsoft.com/office/drawing/2014/main" id="{D092B8BB-C879-63C8-3B6F-5B46E4C2F0B4}"/>
              </a:ext>
            </a:extLst>
          </p:cNvPr>
          <p:cNvSpPr>
            <a:spLocks noGrp="1"/>
          </p:cNvSpPr>
          <p:nvPr>
            <p:ph idx="1"/>
          </p:nvPr>
        </p:nvSpPr>
        <p:spPr>
          <a:xfrm>
            <a:off x="457199" y="1192696"/>
            <a:ext cx="8315569" cy="4774803"/>
          </a:xfrm>
        </p:spPr>
        <p:txBody>
          <a:bodyPr>
            <a:normAutofit fontScale="92500" lnSpcReduction="10000"/>
          </a:bodyPr>
          <a:lstStyle/>
          <a:p>
            <a:r>
              <a:rPr lang="en-US" dirty="0"/>
              <a:t>48 </a:t>
            </a:r>
            <a:r>
              <a:rPr lang="en-US" dirty="0" err="1"/>
              <a:t>yo</a:t>
            </a:r>
            <a:r>
              <a:rPr lang="en-US" dirty="0"/>
              <a:t> man with PMH HIV, HTN comes to your office for routine follow-up. He reveals that his mom recently had a heart attack (she’s in her 70s). He wants to know what he can do to lower his chances of having a heart attack in the future.</a:t>
            </a:r>
          </a:p>
          <a:p>
            <a:r>
              <a:rPr lang="en-US" dirty="0"/>
              <a:t>Social </a:t>
            </a:r>
            <a:r>
              <a:rPr lang="en-US" dirty="0" err="1"/>
              <a:t>hx</a:t>
            </a:r>
            <a:r>
              <a:rPr lang="en-US" dirty="0"/>
              <a:t>: he smoked ½ </a:t>
            </a:r>
            <a:r>
              <a:rPr lang="en-US" dirty="0" err="1"/>
              <a:t>ppd</a:t>
            </a:r>
            <a:r>
              <a:rPr lang="en-US" dirty="0"/>
              <a:t> but quit last week, occasional alcohol use, he runs on treadmill 45 min 4-5 days per week before work</a:t>
            </a:r>
          </a:p>
          <a:p>
            <a:r>
              <a:rPr lang="en-US" dirty="0"/>
              <a:t>Vitals: HR 68, BP 115/79, BMI 24</a:t>
            </a:r>
          </a:p>
          <a:p>
            <a:r>
              <a:rPr lang="en-US" dirty="0"/>
              <a:t>Medications:</a:t>
            </a:r>
          </a:p>
          <a:p>
            <a:pPr lvl="1"/>
            <a:r>
              <a:rPr lang="en-US" dirty="0"/>
              <a:t>HIV: BIC/FTC/TAF</a:t>
            </a:r>
          </a:p>
          <a:p>
            <a:pPr lvl="1"/>
            <a:r>
              <a:rPr lang="en-US" dirty="0"/>
              <a:t>HTN: amlodipine </a:t>
            </a:r>
          </a:p>
          <a:p>
            <a:r>
              <a:rPr lang="en-US" dirty="0"/>
              <a:t>Lipids: Total Cholesterol 215, HDL 43, LDL 107, TG 325</a:t>
            </a:r>
          </a:p>
          <a:p>
            <a:r>
              <a:rPr lang="en-US" dirty="0"/>
              <a:t>10-yr ASCVD risk is 3.6%</a:t>
            </a:r>
          </a:p>
        </p:txBody>
      </p:sp>
      <p:pic>
        <p:nvPicPr>
          <p:cNvPr id="3" name="Picture 2" descr="A close-up of a logo&#10;&#10;Description automatically generated">
            <a:extLst>
              <a:ext uri="{FF2B5EF4-FFF2-40B4-BE49-F238E27FC236}">
                <a16:creationId xmlns:a16="http://schemas.microsoft.com/office/drawing/2014/main" id="{200DC01C-4A2D-A248-CBC5-37F3D2A03E67}"/>
              </a:ext>
            </a:extLst>
          </p:cNvPr>
          <p:cNvPicPr>
            <a:picLocks noChangeAspect="1"/>
          </p:cNvPicPr>
          <p:nvPr/>
        </p:nvPicPr>
        <p:blipFill>
          <a:blip r:embed="rId2"/>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AF8631E6-EC1C-295A-B34D-EA91D6303D91}"/>
              </a:ext>
            </a:extLst>
          </p:cNvPr>
          <p:cNvSpPr>
            <a:spLocks noGrp="1"/>
          </p:cNvSpPr>
          <p:nvPr>
            <p:ph type="sldNum" sz="quarter" idx="12"/>
          </p:nvPr>
        </p:nvSpPr>
        <p:spPr/>
        <p:txBody>
          <a:bodyPr/>
          <a:lstStyle/>
          <a:p>
            <a:fld id="{0B1596F5-5824-5B45-836C-424ED03603B3}" type="slidenum">
              <a:rPr lang="en-US" smtClean="0"/>
              <a:t>52</a:t>
            </a:fld>
            <a:endParaRPr lang="en-US"/>
          </a:p>
        </p:txBody>
      </p:sp>
    </p:spTree>
    <p:extLst>
      <p:ext uri="{BB962C8B-B14F-4D97-AF65-F5344CB8AC3E}">
        <p14:creationId xmlns:p14="http://schemas.microsoft.com/office/powerpoint/2010/main" val="26016223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F9930-0035-8075-9D21-D2F865C20D36}"/>
              </a:ext>
            </a:extLst>
          </p:cNvPr>
          <p:cNvSpPr>
            <a:spLocks noGrp="1"/>
          </p:cNvSpPr>
          <p:nvPr>
            <p:ph type="title"/>
          </p:nvPr>
        </p:nvSpPr>
        <p:spPr>
          <a:xfrm>
            <a:off x="414215" y="1009211"/>
            <a:ext cx="8315569" cy="1143000"/>
          </a:xfrm>
        </p:spPr>
        <p:txBody>
          <a:bodyPr/>
          <a:lstStyle/>
          <a:p>
            <a:r>
              <a:rPr lang="en-US" sz="2800" dirty="0"/>
              <a:t>Besides counseling on importance of remaining quit from cigarettes and discussing heart healthy diet, what would you recommend?</a:t>
            </a:r>
          </a:p>
        </p:txBody>
      </p:sp>
      <p:sp>
        <p:nvSpPr>
          <p:cNvPr id="5" name="Content Placeholder 4">
            <a:extLst>
              <a:ext uri="{FF2B5EF4-FFF2-40B4-BE49-F238E27FC236}">
                <a16:creationId xmlns:a16="http://schemas.microsoft.com/office/drawing/2014/main" id="{D4593A19-A40B-6C7D-1288-201735BE8AFE}"/>
              </a:ext>
            </a:extLst>
          </p:cNvPr>
          <p:cNvSpPr>
            <a:spLocks noGrp="1"/>
          </p:cNvSpPr>
          <p:nvPr>
            <p:ph sz="half" idx="1"/>
          </p:nvPr>
        </p:nvSpPr>
        <p:spPr>
          <a:xfrm>
            <a:off x="457199" y="2233914"/>
            <a:ext cx="4195823" cy="3733585"/>
          </a:xfrm>
        </p:spPr>
        <p:txBody>
          <a:bodyPr>
            <a:normAutofit/>
          </a:bodyPr>
          <a:lstStyle/>
          <a:p>
            <a:r>
              <a:rPr lang="en-US" dirty="0"/>
              <a:t>A) Starting ASA 81 mg</a:t>
            </a:r>
          </a:p>
          <a:p>
            <a:r>
              <a:rPr lang="en-US" dirty="0"/>
              <a:t>B) Starting statin</a:t>
            </a:r>
          </a:p>
          <a:p>
            <a:r>
              <a:rPr lang="en-US" dirty="0"/>
              <a:t>C) Starting fenofibrate</a:t>
            </a:r>
          </a:p>
          <a:p>
            <a:r>
              <a:rPr lang="en-US" dirty="0"/>
              <a:t>D) Starting fish oil</a:t>
            </a:r>
          </a:p>
          <a:p>
            <a:r>
              <a:rPr lang="en-US" dirty="0"/>
              <a:t>E) Only lifestyle modification at this time</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Content Placeholder 6" title="Mentimeter - Interactive Presentations">
                <a:extLst>
                  <a:ext uri="{FF2B5EF4-FFF2-40B4-BE49-F238E27FC236}">
                    <a16:creationId xmlns:a16="http://schemas.microsoft.com/office/drawing/2014/main" id="{34739136-531A-C223-8F48-E82B711CB18C}"/>
                  </a:ext>
                </a:extLst>
              </p:cNvPr>
              <p:cNvGraphicFramePr>
                <a:graphicFrameLocks noGrp="1"/>
              </p:cNvGraphicFramePr>
              <p:nvPr>
                <p:ph sz="half" idx="2"/>
                <p:extLst>
                  <p:ext uri="{D42A27DB-BD31-4B8C-83A1-F6EECF244321}">
                    <p14:modId xmlns:p14="http://schemas.microsoft.com/office/powerpoint/2010/main" val="1531387021"/>
                  </p:ext>
                </p:extLst>
              </p:nvPr>
            </p:nvGraphicFramePr>
            <p:xfrm>
              <a:off x="4571998" y="1871133"/>
              <a:ext cx="4508429" cy="4341813"/>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7" name="Content Placeholder 6" title="Mentimeter - Interactive Presentations">
                <a:extLst>
                  <a:ext uri="{FF2B5EF4-FFF2-40B4-BE49-F238E27FC236}">
                    <a16:creationId xmlns:a16="http://schemas.microsoft.com/office/drawing/2014/main" id="{34739136-531A-C223-8F48-E82B711CB18C}"/>
                  </a:ext>
                </a:extLst>
              </p:cNvPr>
              <p:cNvPicPr>
                <a:picLocks noGrp="1" noRot="1" noChangeAspect="1" noMove="1" noResize="1" noEditPoints="1" noAdjustHandles="1" noChangeArrowheads="1" noChangeShapeType="1"/>
              </p:cNvPicPr>
              <p:nvPr/>
            </p:nvPicPr>
            <p:blipFill>
              <a:blip r:embed="rId4"/>
              <a:stretch>
                <a:fillRect/>
              </a:stretch>
            </p:blipFill>
            <p:spPr>
              <a:xfrm>
                <a:off x="4571998" y="1871133"/>
                <a:ext cx="4508429" cy="4341813"/>
              </a:xfrm>
              <a:prstGeom prst="rect">
                <a:avLst/>
              </a:prstGeom>
            </p:spPr>
          </p:pic>
        </mc:Fallback>
      </mc:AlternateContent>
      <p:pic>
        <p:nvPicPr>
          <p:cNvPr id="2" name="Picture 1" descr="A close-up of a logo&#10;&#10;Description automatically generated">
            <a:extLst>
              <a:ext uri="{FF2B5EF4-FFF2-40B4-BE49-F238E27FC236}">
                <a16:creationId xmlns:a16="http://schemas.microsoft.com/office/drawing/2014/main" id="{EDE36849-2BC8-A469-A920-ADC5B957A7DA}"/>
              </a:ext>
            </a:extLst>
          </p:cNvPr>
          <p:cNvPicPr>
            <a:picLocks noChangeAspect="1"/>
          </p:cNvPicPr>
          <p:nvPr/>
        </p:nvPicPr>
        <p:blipFill>
          <a:blip r:embed="rId5"/>
          <a:stretch>
            <a:fillRect/>
          </a:stretch>
        </p:blipFill>
        <p:spPr>
          <a:xfrm>
            <a:off x="6419023" y="0"/>
            <a:ext cx="2724977" cy="640205"/>
          </a:xfrm>
          <a:prstGeom prst="rect">
            <a:avLst/>
          </a:prstGeom>
        </p:spPr>
      </p:pic>
      <p:sp>
        <p:nvSpPr>
          <p:cNvPr id="3" name="Slide Number Placeholder 2">
            <a:extLst>
              <a:ext uri="{FF2B5EF4-FFF2-40B4-BE49-F238E27FC236}">
                <a16:creationId xmlns:a16="http://schemas.microsoft.com/office/drawing/2014/main" id="{9CBC5B23-E20A-CD17-048C-BCB02870A515}"/>
              </a:ext>
            </a:extLst>
          </p:cNvPr>
          <p:cNvSpPr>
            <a:spLocks noGrp="1"/>
          </p:cNvSpPr>
          <p:nvPr>
            <p:ph type="sldNum" sz="quarter" idx="12"/>
          </p:nvPr>
        </p:nvSpPr>
        <p:spPr/>
        <p:txBody>
          <a:bodyPr/>
          <a:lstStyle/>
          <a:p>
            <a:fld id="{0B1596F5-5824-5B45-836C-424ED03603B3}" type="slidenum">
              <a:rPr lang="en-US" smtClean="0"/>
              <a:t>53</a:t>
            </a:fld>
            <a:endParaRPr lang="en-US"/>
          </a:p>
        </p:txBody>
      </p:sp>
    </p:spTree>
    <p:extLst>
      <p:ext uri="{BB962C8B-B14F-4D97-AF65-F5344CB8AC3E}">
        <p14:creationId xmlns:p14="http://schemas.microsoft.com/office/powerpoint/2010/main" val="2077625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0B73-0F13-2748-B214-9AD4D5F3B7B1}"/>
              </a:ext>
            </a:extLst>
          </p:cNvPr>
          <p:cNvSpPr>
            <a:spLocks noGrp="1"/>
          </p:cNvSpPr>
          <p:nvPr>
            <p:ph type="title"/>
          </p:nvPr>
        </p:nvSpPr>
        <p:spPr/>
        <p:txBody>
          <a:bodyPr/>
          <a:lstStyle/>
          <a:p>
            <a:r>
              <a:rPr lang="en-US" dirty="0"/>
              <a:t>Cardiovascular Disease (CVD)</a:t>
            </a:r>
          </a:p>
        </p:txBody>
      </p:sp>
      <p:sp>
        <p:nvSpPr>
          <p:cNvPr id="3" name="Content Placeholder 2">
            <a:extLst>
              <a:ext uri="{FF2B5EF4-FFF2-40B4-BE49-F238E27FC236}">
                <a16:creationId xmlns:a16="http://schemas.microsoft.com/office/drawing/2014/main" id="{1631880D-5685-7849-A179-E8C1A986AE37}"/>
              </a:ext>
            </a:extLst>
          </p:cNvPr>
          <p:cNvSpPr>
            <a:spLocks noGrp="1"/>
          </p:cNvSpPr>
          <p:nvPr>
            <p:ph sz="half" idx="1"/>
          </p:nvPr>
        </p:nvSpPr>
        <p:spPr>
          <a:xfrm>
            <a:off x="241300" y="1536192"/>
            <a:ext cx="4051300" cy="4431307"/>
          </a:xfrm>
        </p:spPr>
        <p:txBody>
          <a:bodyPr>
            <a:normAutofit fontScale="92500" lnSpcReduction="20000"/>
          </a:bodyPr>
          <a:lstStyle/>
          <a:p>
            <a:r>
              <a:rPr lang="en-US" dirty="0"/>
              <a:t>Relative risk of CVD 1.5-2x times higher in PWH</a:t>
            </a:r>
          </a:p>
          <a:p>
            <a:r>
              <a:rPr lang="en-US" dirty="0"/>
              <a:t>Includes not only myocardial infarction, but also stroke, heart failure, pulmonary arterial hypertension</a:t>
            </a:r>
          </a:p>
          <a:p>
            <a:r>
              <a:rPr lang="en-US" dirty="0"/>
              <a:t>Absolute burden of disease continues to increase as PWH are living longer</a:t>
            </a:r>
          </a:p>
        </p:txBody>
      </p:sp>
      <p:sp>
        <p:nvSpPr>
          <p:cNvPr id="4" name="Content Placeholder 3">
            <a:extLst>
              <a:ext uri="{FF2B5EF4-FFF2-40B4-BE49-F238E27FC236}">
                <a16:creationId xmlns:a16="http://schemas.microsoft.com/office/drawing/2014/main" id="{987B5E4A-0379-F24B-8154-9D7E8AF2E8CD}"/>
              </a:ext>
            </a:extLst>
          </p:cNvPr>
          <p:cNvSpPr>
            <a:spLocks noGrp="1"/>
          </p:cNvSpPr>
          <p:nvPr>
            <p:ph sz="half" idx="2"/>
          </p:nvPr>
        </p:nvSpPr>
        <p:spPr>
          <a:xfrm>
            <a:off x="4419599" y="1536192"/>
            <a:ext cx="4353169" cy="4431307"/>
          </a:xfrm>
        </p:spPr>
        <p:txBody>
          <a:bodyPr>
            <a:normAutofit fontScale="92500" lnSpcReduction="20000"/>
          </a:bodyPr>
          <a:lstStyle/>
          <a:p>
            <a:r>
              <a:rPr lang="en-US" dirty="0"/>
              <a:t>When imaged, PWH have more subclinical atherosclerosis</a:t>
            </a:r>
          </a:p>
          <a:p>
            <a:r>
              <a:rPr lang="en-US" dirty="0"/>
              <a:t>Coronary artery calcium (CAC) has been shown to progress more rapidly in PWH</a:t>
            </a:r>
          </a:p>
          <a:p>
            <a:r>
              <a:rPr lang="en-US" dirty="0"/>
              <a:t>Co-infection with Hepatitis C may increase stroke risk even more</a:t>
            </a:r>
          </a:p>
          <a:p>
            <a:endParaRPr lang="en-US" dirty="0"/>
          </a:p>
          <a:p>
            <a:endParaRPr lang="en-US" dirty="0"/>
          </a:p>
        </p:txBody>
      </p:sp>
      <p:sp>
        <p:nvSpPr>
          <p:cNvPr id="5" name="TextBox 4">
            <a:extLst>
              <a:ext uri="{FF2B5EF4-FFF2-40B4-BE49-F238E27FC236}">
                <a16:creationId xmlns:a16="http://schemas.microsoft.com/office/drawing/2014/main" id="{6CA4723C-CDA6-8540-96A5-CE2D799A4562}"/>
              </a:ext>
            </a:extLst>
          </p:cNvPr>
          <p:cNvSpPr txBox="1"/>
          <p:nvPr/>
        </p:nvSpPr>
        <p:spPr>
          <a:xfrm>
            <a:off x="2266950" y="6229419"/>
            <a:ext cx="5872767" cy="707886"/>
          </a:xfrm>
          <a:prstGeom prst="rect">
            <a:avLst/>
          </a:prstGeom>
          <a:noFill/>
        </p:spPr>
        <p:txBody>
          <a:bodyPr wrap="square" rtlCol="0">
            <a:spAutoFit/>
          </a:bodyPr>
          <a:lstStyle/>
          <a:p>
            <a:r>
              <a:rPr lang="en-US" sz="1000" dirty="0">
                <a:solidFill>
                  <a:schemeClr val="bg1"/>
                </a:solidFill>
              </a:rPr>
              <a:t>Feinstein MJ, </a:t>
            </a:r>
            <a:r>
              <a:rPr lang="en-US" sz="1000" dirty="0" err="1">
                <a:solidFill>
                  <a:schemeClr val="bg1"/>
                </a:solidFill>
              </a:rPr>
              <a:t>Hsue</a:t>
            </a:r>
            <a:r>
              <a:rPr lang="en-US" sz="1000" dirty="0">
                <a:solidFill>
                  <a:schemeClr val="bg1"/>
                </a:solidFill>
              </a:rPr>
              <a:t> PY, Benjamin LA, et al. Characteristics, Prevention, and Management of Cardiovascular Disease in People Living With HIV: A Scientific Statement From the American Heart Association, </a:t>
            </a:r>
            <a:r>
              <a:rPr lang="en-US" sz="1000" i="1" dirty="0">
                <a:solidFill>
                  <a:schemeClr val="bg1"/>
                </a:solidFill>
              </a:rPr>
              <a:t>Circulation. </a:t>
            </a:r>
            <a:r>
              <a:rPr lang="en-US" sz="1000" dirty="0">
                <a:solidFill>
                  <a:schemeClr val="bg1"/>
                </a:solidFill>
              </a:rPr>
              <a:t>2019; 140(2):e98-e124.</a:t>
            </a:r>
            <a:endParaRPr lang="en-US" sz="1000" i="1" dirty="0">
              <a:solidFill>
                <a:schemeClr val="bg1"/>
              </a:solidFill>
            </a:endParaRPr>
          </a:p>
          <a:p>
            <a:endParaRPr lang="en-US" sz="1000" dirty="0">
              <a:solidFill>
                <a:schemeClr val="bg1"/>
              </a:solidFill>
            </a:endParaRPr>
          </a:p>
        </p:txBody>
      </p:sp>
      <p:pic>
        <p:nvPicPr>
          <p:cNvPr id="6" name="Picture 5" descr="A close-up of a logo&#10;&#10;Description automatically generated">
            <a:extLst>
              <a:ext uri="{FF2B5EF4-FFF2-40B4-BE49-F238E27FC236}">
                <a16:creationId xmlns:a16="http://schemas.microsoft.com/office/drawing/2014/main" id="{25A303D0-B999-A54D-D0EA-5C3F908FA347}"/>
              </a:ext>
            </a:extLst>
          </p:cNvPr>
          <p:cNvPicPr>
            <a:picLocks noChangeAspect="1"/>
          </p:cNvPicPr>
          <p:nvPr/>
        </p:nvPicPr>
        <p:blipFill>
          <a:blip r:embed="rId3"/>
          <a:stretch>
            <a:fillRect/>
          </a:stretch>
        </p:blipFill>
        <p:spPr>
          <a:xfrm>
            <a:off x="6419023" y="0"/>
            <a:ext cx="2724977" cy="640205"/>
          </a:xfrm>
          <a:prstGeom prst="rect">
            <a:avLst/>
          </a:prstGeom>
        </p:spPr>
      </p:pic>
      <p:sp>
        <p:nvSpPr>
          <p:cNvPr id="7" name="Slide Number Placeholder 6">
            <a:extLst>
              <a:ext uri="{FF2B5EF4-FFF2-40B4-BE49-F238E27FC236}">
                <a16:creationId xmlns:a16="http://schemas.microsoft.com/office/drawing/2014/main" id="{4D3D5800-E15C-697B-EED6-C6708B7262E2}"/>
              </a:ext>
            </a:extLst>
          </p:cNvPr>
          <p:cNvSpPr>
            <a:spLocks noGrp="1"/>
          </p:cNvSpPr>
          <p:nvPr>
            <p:ph type="sldNum" sz="quarter" idx="12"/>
          </p:nvPr>
        </p:nvSpPr>
        <p:spPr/>
        <p:txBody>
          <a:bodyPr/>
          <a:lstStyle/>
          <a:p>
            <a:fld id="{0B1596F5-5824-5B45-836C-424ED03603B3}" type="slidenum">
              <a:rPr lang="en-US" smtClean="0"/>
              <a:t>54</a:t>
            </a:fld>
            <a:endParaRPr lang="en-US"/>
          </a:p>
        </p:txBody>
      </p:sp>
    </p:spTree>
    <p:extLst>
      <p:ext uri="{BB962C8B-B14F-4D97-AF65-F5344CB8AC3E}">
        <p14:creationId xmlns:p14="http://schemas.microsoft.com/office/powerpoint/2010/main" val="1384206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5F67-F382-6942-A762-EC8702EAC2CA}"/>
              </a:ext>
            </a:extLst>
          </p:cNvPr>
          <p:cNvSpPr>
            <a:spLocks noGrp="1"/>
          </p:cNvSpPr>
          <p:nvPr>
            <p:ph type="title"/>
          </p:nvPr>
        </p:nvSpPr>
        <p:spPr/>
        <p:txBody>
          <a:bodyPr/>
          <a:lstStyle/>
          <a:p>
            <a:r>
              <a:rPr lang="en-US" dirty="0"/>
              <a:t>Risk Factors </a:t>
            </a:r>
          </a:p>
        </p:txBody>
      </p:sp>
      <p:sp>
        <p:nvSpPr>
          <p:cNvPr id="3" name="Content Placeholder 2">
            <a:extLst>
              <a:ext uri="{FF2B5EF4-FFF2-40B4-BE49-F238E27FC236}">
                <a16:creationId xmlns:a16="http://schemas.microsoft.com/office/drawing/2014/main" id="{6DEC843E-50EA-9E48-AE90-DD402D88121D}"/>
              </a:ext>
            </a:extLst>
          </p:cNvPr>
          <p:cNvSpPr>
            <a:spLocks noGrp="1"/>
          </p:cNvSpPr>
          <p:nvPr>
            <p:ph sz="half" idx="1"/>
          </p:nvPr>
        </p:nvSpPr>
        <p:spPr/>
        <p:txBody>
          <a:bodyPr vert="horz" lIns="91440" tIns="45720" rIns="91440" bIns="45720" rtlCol="0" anchor="t">
            <a:normAutofit fontScale="92500"/>
          </a:bodyPr>
          <a:lstStyle/>
          <a:p>
            <a:r>
              <a:rPr lang="en-US" sz="2600" dirty="0"/>
              <a:t>Multifactorial</a:t>
            </a:r>
          </a:p>
          <a:p>
            <a:r>
              <a:rPr lang="en-US" sz="2600" dirty="0"/>
              <a:t>Traditional risk factors all still apply (diabetes, obesity, smoking, etc.)</a:t>
            </a:r>
          </a:p>
          <a:p>
            <a:r>
              <a:rPr lang="en-US" sz="2600" dirty="0"/>
              <a:t>Rate of smoking is higher in PWH </a:t>
            </a:r>
          </a:p>
          <a:p>
            <a:endParaRPr lang="en-US" dirty="0"/>
          </a:p>
        </p:txBody>
      </p:sp>
      <p:sp>
        <p:nvSpPr>
          <p:cNvPr id="4" name="Content Placeholder 3">
            <a:extLst>
              <a:ext uri="{FF2B5EF4-FFF2-40B4-BE49-F238E27FC236}">
                <a16:creationId xmlns:a16="http://schemas.microsoft.com/office/drawing/2014/main" id="{423EE182-6605-254E-84B5-30C7D123AABC}"/>
              </a:ext>
            </a:extLst>
          </p:cNvPr>
          <p:cNvSpPr>
            <a:spLocks noGrp="1"/>
          </p:cNvSpPr>
          <p:nvPr>
            <p:ph sz="half" idx="2"/>
          </p:nvPr>
        </p:nvSpPr>
        <p:spPr/>
        <p:txBody>
          <a:bodyPr vert="horz" lIns="91440" tIns="45720" rIns="91440" bIns="45720" rtlCol="0" anchor="t">
            <a:normAutofit fontScale="92500"/>
          </a:bodyPr>
          <a:lstStyle/>
          <a:p>
            <a:r>
              <a:rPr lang="en-US" sz="2600" dirty="0"/>
              <a:t>HIV-specific</a:t>
            </a:r>
          </a:p>
          <a:p>
            <a:pPr lvl="1"/>
            <a:r>
              <a:rPr lang="en-US" dirty="0"/>
              <a:t>Low current or nadir CD4</a:t>
            </a:r>
          </a:p>
          <a:p>
            <a:pPr lvl="1"/>
            <a:r>
              <a:rPr lang="en-US" dirty="0"/>
              <a:t>History of sustained viremia or untreated HIV</a:t>
            </a:r>
          </a:p>
          <a:p>
            <a:pPr lvl="1"/>
            <a:r>
              <a:rPr lang="en-US" dirty="0"/>
              <a:t>ART</a:t>
            </a:r>
          </a:p>
          <a:p>
            <a:pPr lvl="2"/>
            <a:r>
              <a:rPr lang="en-US" dirty="0"/>
              <a:t>PIs (except atazanavir)</a:t>
            </a:r>
          </a:p>
          <a:p>
            <a:pPr lvl="2"/>
            <a:r>
              <a:rPr lang="en-US" dirty="0"/>
              <a:t>Abacavir</a:t>
            </a:r>
          </a:p>
          <a:p>
            <a:pPr lvl="1"/>
            <a:r>
              <a:rPr lang="en-US" dirty="0"/>
              <a:t>Chronic inflammation/ immune activation even when virally suppressed</a:t>
            </a:r>
          </a:p>
          <a:p>
            <a:endParaRPr lang="en-US" dirty="0"/>
          </a:p>
        </p:txBody>
      </p:sp>
      <p:sp>
        <p:nvSpPr>
          <p:cNvPr id="6" name="TextBox 5">
            <a:extLst>
              <a:ext uri="{FF2B5EF4-FFF2-40B4-BE49-F238E27FC236}">
                <a16:creationId xmlns:a16="http://schemas.microsoft.com/office/drawing/2014/main" id="{2C0D141E-6DFB-3F3B-3E6E-DF192F5ADADD}"/>
              </a:ext>
            </a:extLst>
          </p:cNvPr>
          <p:cNvSpPr txBox="1"/>
          <p:nvPr/>
        </p:nvSpPr>
        <p:spPr>
          <a:xfrm>
            <a:off x="2223477" y="6257109"/>
            <a:ext cx="5872767" cy="707886"/>
          </a:xfrm>
          <a:prstGeom prst="rect">
            <a:avLst/>
          </a:prstGeom>
          <a:noFill/>
        </p:spPr>
        <p:txBody>
          <a:bodyPr wrap="square" rtlCol="0">
            <a:spAutoFit/>
          </a:bodyPr>
          <a:lstStyle/>
          <a:p>
            <a:r>
              <a:rPr lang="en-US" sz="1000" dirty="0">
                <a:solidFill>
                  <a:schemeClr val="bg1"/>
                </a:solidFill>
              </a:rPr>
              <a:t>Feinstein MJ, </a:t>
            </a:r>
            <a:r>
              <a:rPr lang="en-US" sz="1000" dirty="0" err="1">
                <a:solidFill>
                  <a:schemeClr val="bg1"/>
                </a:solidFill>
              </a:rPr>
              <a:t>Hsue</a:t>
            </a:r>
            <a:r>
              <a:rPr lang="en-US" sz="1000" dirty="0">
                <a:solidFill>
                  <a:schemeClr val="bg1"/>
                </a:solidFill>
              </a:rPr>
              <a:t> PY, Benjamin LA, et al. Characteristics, Prevention, and Management of Cardiovascular Disease in People Living With HIV: A Scientific Statement From the American Heart Association, </a:t>
            </a:r>
            <a:r>
              <a:rPr lang="en-US" sz="1000" i="1" dirty="0">
                <a:solidFill>
                  <a:schemeClr val="bg1"/>
                </a:solidFill>
              </a:rPr>
              <a:t>Circulation. </a:t>
            </a:r>
            <a:r>
              <a:rPr lang="en-US" sz="1000" dirty="0">
                <a:solidFill>
                  <a:schemeClr val="bg1"/>
                </a:solidFill>
              </a:rPr>
              <a:t>2019; 140(2):e98-e124.</a:t>
            </a:r>
            <a:endParaRPr lang="en-US" sz="1000" i="1" dirty="0">
              <a:solidFill>
                <a:schemeClr val="bg1"/>
              </a:solidFill>
            </a:endParaRPr>
          </a:p>
          <a:p>
            <a:endParaRPr lang="en-US" sz="1000" dirty="0">
              <a:solidFill>
                <a:schemeClr val="bg1"/>
              </a:solidFill>
            </a:endParaRPr>
          </a:p>
        </p:txBody>
      </p:sp>
      <p:pic>
        <p:nvPicPr>
          <p:cNvPr id="7" name="Picture 6" descr="A close-up of a logo&#10;&#10;Description automatically generated">
            <a:extLst>
              <a:ext uri="{FF2B5EF4-FFF2-40B4-BE49-F238E27FC236}">
                <a16:creationId xmlns:a16="http://schemas.microsoft.com/office/drawing/2014/main" id="{7ADB7504-89C6-08CC-90F9-572557792473}"/>
              </a:ext>
            </a:extLst>
          </p:cNvPr>
          <p:cNvPicPr>
            <a:picLocks noChangeAspect="1"/>
          </p:cNvPicPr>
          <p:nvPr/>
        </p:nvPicPr>
        <p:blipFill>
          <a:blip r:embed="rId3"/>
          <a:stretch>
            <a:fillRect/>
          </a:stretch>
        </p:blipFill>
        <p:spPr>
          <a:xfrm>
            <a:off x="6419023" y="0"/>
            <a:ext cx="2724977" cy="640205"/>
          </a:xfrm>
          <a:prstGeom prst="rect">
            <a:avLst/>
          </a:prstGeom>
        </p:spPr>
      </p:pic>
      <p:sp>
        <p:nvSpPr>
          <p:cNvPr id="8" name="Slide Number Placeholder 7">
            <a:extLst>
              <a:ext uri="{FF2B5EF4-FFF2-40B4-BE49-F238E27FC236}">
                <a16:creationId xmlns:a16="http://schemas.microsoft.com/office/drawing/2014/main" id="{3BDDBA6C-00A4-70AF-5F51-2A3619152947}"/>
              </a:ext>
            </a:extLst>
          </p:cNvPr>
          <p:cNvSpPr>
            <a:spLocks noGrp="1"/>
          </p:cNvSpPr>
          <p:nvPr>
            <p:ph type="sldNum" sz="quarter" idx="12"/>
          </p:nvPr>
        </p:nvSpPr>
        <p:spPr/>
        <p:txBody>
          <a:bodyPr/>
          <a:lstStyle/>
          <a:p>
            <a:fld id="{0B1596F5-5824-5B45-836C-424ED03603B3}" type="slidenum">
              <a:rPr lang="en-US" smtClean="0"/>
              <a:t>55</a:t>
            </a:fld>
            <a:endParaRPr lang="en-US"/>
          </a:p>
        </p:txBody>
      </p:sp>
    </p:spTree>
    <p:extLst>
      <p:ext uri="{BB962C8B-B14F-4D97-AF65-F5344CB8AC3E}">
        <p14:creationId xmlns:p14="http://schemas.microsoft.com/office/powerpoint/2010/main" val="2505669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398D-62C5-704E-BAA1-CC28AF19769D}"/>
              </a:ext>
            </a:extLst>
          </p:cNvPr>
          <p:cNvSpPr>
            <a:spLocks noGrp="1"/>
          </p:cNvSpPr>
          <p:nvPr>
            <p:ph type="title"/>
          </p:nvPr>
        </p:nvSpPr>
        <p:spPr>
          <a:xfrm>
            <a:off x="414214" y="147638"/>
            <a:ext cx="8315569" cy="1143000"/>
          </a:xfrm>
        </p:spPr>
        <p:txBody>
          <a:bodyPr/>
          <a:lstStyle/>
          <a:p>
            <a:r>
              <a:rPr lang="en-US" dirty="0"/>
              <a:t>Calculating Risk</a:t>
            </a:r>
          </a:p>
        </p:txBody>
      </p:sp>
      <p:pic>
        <p:nvPicPr>
          <p:cNvPr id="7" name="Content Placeholder 6" descr="A screenshot of a social media post&#10;&#10;Description automatically generated">
            <a:extLst>
              <a:ext uri="{FF2B5EF4-FFF2-40B4-BE49-F238E27FC236}">
                <a16:creationId xmlns:a16="http://schemas.microsoft.com/office/drawing/2014/main" id="{B06A6BF1-C44E-AE48-B001-C8F3E877AA42}"/>
              </a:ext>
            </a:extLst>
          </p:cNvPr>
          <p:cNvPicPr>
            <a:picLocks noGrp="1" noChangeAspect="1"/>
          </p:cNvPicPr>
          <p:nvPr>
            <p:ph idx="1"/>
          </p:nvPr>
        </p:nvPicPr>
        <p:blipFill>
          <a:blip r:embed="rId3"/>
          <a:stretch>
            <a:fillRect/>
          </a:stretch>
        </p:blipFill>
        <p:spPr>
          <a:xfrm>
            <a:off x="69616" y="1125538"/>
            <a:ext cx="9004763" cy="4395779"/>
          </a:xfrm>
        </p:spPr>
      </p:pic>
      <p:sp>
        <p:nvSpPr>
          <p:cNvPr id="8" name="TextBox 7">
            <a:extLst>
              <a:ext uri="{FF2B5EF4-FFF2-40B4-BE49-F238E27FC236}">
                <a16:creationId xmlns:a16="http://schemas.microsoft.com/office/drawing/2014/main" id="{043310D4-5D3C-9C4D-8C05-EE996AA7B5EC}"/>
              </a:ext>
            </a:extLst>
          </p:cNvPr>
          <p:cNvSpPr txBox="1"/>
          <p:nvPr/>
        </p:nvSpPr>
        <p:spPr>
          <a:xfrm>
            <a:off x="304800" y="5521317"/>
            <a:ext cx="8424983" cy="369332"/>
          </a:xfrm>
          <a:prstGeom prst="rect">
            <a:avLst/>
          </a:prstGeom>
          <a:noFill/>
        </p:spPr>
        <p:txBody>
          <a:bodyPr wrap="square" rtlCol="0">
            <a:spAutoFit/>
          </a:bodyPr>
          <a:lstStyle/>
          <a:p>
            <a:pPr marL="285750" indent="-285750">
              <a:buFont typeface="Arial" panose="020B0604020202020204" pitchFamily="34" charset="0"/>
              <a:buChar char="•"/>
            </a:pPr>
            <a:r>
              <a:rPr lang="en-US" dirty="0"/>
              <a:t>Many calculators/models exist but all </a:t>
            </a:r>
            <a:r>
              <a:rPr lang="en-US" u="sng" dirty="0"/>
              <a:t>underestimate</a:t>
            </a:r>
            <a:r>
              <a:rPr lang="en-US" dirty="0"/>
              <a:t> risk in HIV</a:t>
            </a:r>
          </a:p>
        </p:txBody>
      </p:sp>
      <p:pic>
        <p:nvPicPr>
          <p:cNvPr id="3" name="Picture 2" descr="A close-up of a logo&#10;&#10;Description automatically generated">
            <a:extLst>
              <a:ext uri="{FF2B5EF4-FFF2-40B4-BE49-F238E27FC236}">
                <a16:creationId xmlns:a16="http://schemas.microsoft.com/office/drawing/2014/main" id="{E281DEB3-392C-56D1-1B6D-642381A3389A}"/>
              </a:ext>
            </a:extLst>
          </p:cNvPr>
          <p:cNvPicPr>
            <a:picLocks noChangeAspect="1"/>
          </p:cNvPicPr>
          <p:nvPr/>
        </p:nvPicPr>
        <p:blipFill>
          <a:blip r:embed="rId4"/>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BC44AC6B-8F0D-D7D5-4031-BF3E5CE10FF6}"/>
              </a:ext>
            </a:extLst>
          </p:cNvPr>
          <p:cNvSpPr>
            <a:spLocks noGrp="1"/>
          </p:cNvSpPr>
          <p:nvPr>
            <p:ph type="sldNum" sz="quarter" idx="12"/>
          </p:nvPr>
        </p:nvSpPr>
        <p:spPr/>
        <p:txBody>
          <a:bodyPr/>
          <a:lstStyle/>
          <a:p>
            <a:fld id="{0B1596F5-5824-5B45-836C-424ED03603B3}" type="slidenum">
              <a:rPr lang="en-US" smtClean="0"/>
              <a:t>56</a:t>
            </a:fld>
            <a:endParaRPr lang="en-US"/>
          </a:p>
        </p:txBody>
      </p:sp>
    </p:spTree>
    <p:extLst>
      <p:ext uri="{BB962C8B-B14F-4D97-AF65-F5344CB8AC3E}">
        <p14:creationId xmlns:p14="http://schemas.microsoft.com/office/powerpoint/2010/main" val="3279969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DBDF-A460-3144-91E6-856CB7DB7CAA}"/>
              </a:ext>
            </a:extLst>
          </p:cNvPr>
          <p:cNvSpPr>
            <a:spLocks noGrp="1"/>
          </p:cNvSpPr>
          <p:nvPr>
            <p:ph type="title"/>
          </p:nvPr>
        </p:nvSpPr>
        <p:spPr>
          <a:xfrm>
            <a:off x="457199" y="128730"/>
            <a:ext cx="8315569" cy="1143000"/>
          </a:xfrm>
        </p:spPr>
        <p:txBody>
          <a:bodyPr/>
          <a:lstStyle/>
          <a:p>
            <a:r>
              <a:rPr lang="en-US" dirty="0"/>
              <a:t>Statins</a:t>
            </a:r>
          </a:p>
        </p:txBody>
      </p:sp>
      <p:sp>
        <p:nvSpPr>
          <p:cNvPr id="5" name="Content Placeholder 4">
            <a:extLst>
              <a:ext uri="{FF2B5EF4-FFF2-40B4-BE49-F238E27FC236}">
                <a16:creationId xmlns:a16="http://schemas.microsoft.com/office/drawing/2014/main" id="{42032987-660E-E44A-93DC-947AE419F7E5}"/>
              </a:ext>
            </a:extLst>
          </p:cNvPr>
          <p:cNvSpPr>
            <a:spLocks noGrp="1"/>
          </p:cNvSpPr>
          <p:nvPr>
            <p:ph idx="1"/>
          </p:nvPr>
        </p:nvSpPr>
        <p:spPr>
          <a:xfrm>
            <a:off x="457199" y="1320800"/>
            <a:ext cx="8315569" cy="4646699"/>
          </a:xfrm>
        </p:spPr>
        <p:txBody>
          <a:bodyPr>
            <a:normAutofit fontScale="92500" lnSpcReduction="20000"/>
          </a:bodyPr>
          <a:lstStyle/>
          <a:p>
            <a:r>
              <a:rPr lang="en-US" dirty="0"/>
              <a:t>Consider earlier in PWH</a:t>
            </a:r>
          </a:p>
          <a:p>
            <a:r>
              <a:rPr lang="en-US" dirty="0"/>
              <a:t>Per American Heart Association Scientific Statement in 2019, we should consider starting in PWH with an ASCVD risk ≥7.5%</a:t>
            </a:r>
          </a:p>
          <a:p>
            <a:r>
              <a:rPr lang="en-US" dirty="0"/>
              <a:t>Best choices:</a:t>
            </a:r>
          </a:p>
          <a:p>
            <a:pPr lvl="1"/>
            <a:r>
              <a:rPr lang="en-US" dirty="0"/>
              <a:t>High intensity: atorvastatin, rosuvastatin</a:t>
            </a:r>
          </a:p>
          <a:p>
            <a:pPr lvl="2"/>
            <a:r>
              <a:rPr lang="en-US" dirty="0"/>
              <a:t>Atorvastatin has lower maximum dose (20 mg) with DRV/r, DRV/COBI, and EVG/COBI</a:t>
            </a:r>
          </a:p>
          <a:p>
            <a:pPr lvl="2"/>
            <a:r>
              <a:rPr lang="en-US" dirty="0"/>
              <a:t>Rosuvastatin may require dose adjustment or close monitoring</a:t>
            </a:r>
          </a:p>
          <a:p>
            <a:pPr lvl="1"/>
            <a:r>
              <a:rPr lang="en-US" dirty="0"/>
              <a:t>Moderate intensity: pitavastatin, pravastatin</a:t>
            </a:r>
          </a:p>
          <a:p>
            <a:pPr lvl="2"/>
            <a:r>
              <a:rPr lang="en-US" dirty="0"/>
              <a:t>Pitavastatin does not require dose adjustment</a:t>
            </a:r>
          </a:p>
          <a:p>
            <a:pPr lvl="2"/>
            <a:r>
              <a:rPr lang="en-US" dirty="0"/>
              <a:t>Pravastatin may require close monitoring at higher doses</a:t>
            </a:r>
          </a:p>
          <a:p>
            <a:r>
              <a:rPr lang="en-US" dirty="0"/>
              <a:t>AVOID:</a:t>
            </a:r>
          </a:p>
          <a:p>
            <a:pPr lvl="1"/>
            <a:r>
              <a:rPr lang="en-US" dirty="0"/>
              <a:t>Lovastatin and simvastatin (CI with all PIs and EVG/COBI)</a:t>
            </a:r>
          </a:p>
          <a:p>
            <a:r>
              <a:rPr lang="en-US" dirty="0"/>
              <a:t>When in doubt, start low and go slow while titrating</a:t>
            </a:r>
          </a:p>
          <a:p>
            <a:endParaRPr lang="en-US" dirty="0"/>
          </a:p>
          <a:p>
            <a:pPr lvl="1"/>
            <a:endParaRPr lang="en-US" dirty="0"/>
          </a:p>
        </p:txBody>
      </p:sp>
      <p:sp>
        <p:nvSpPr>
          <p:cNvPr id="3" name="TextBox 2">
            <a:extLst>
              <a:ext uri="{FF2B5EF4-FFF2-40B4-BE49-F238E27FC236}">
                <a16:creationId xmlns:a16="http://schemas.microsoft.com/office/drawing/2014/main" id="{1A557F51-39E4-8E4D-50C7-532FB399E814}"/>
              </a:ext>
            </a:extLst>
          </p:cNvPr>
          <p:cNvSpPr txBox="1"/>
          <p:nvPr/>
        </p:nvSpPr>
        <p:spPr>
          <a:xfrm>
            <a:off x="2223477" y="6257109"/>
            <a:ext cx="5872767" cy="707886"/>
          </a:xfrm>
          <a:prstGeom prst="rect">
            <a:avLst/>
          </a:prstGeom>
          <a:noFill/>
        </p:spPr>
        <p:txBody>
          <a:bodyPr wrap="square" rtlCol="0">
            <a:spAutoFit/>
          </a:bodyPr>
          <a:lstStyle/>
          <a:p>
            <a:r>
              <a:rPr lang="en-US" sz="1000" dirty="0">
                <a:solidFill>
                  <a:schemeClr val="bg1"/>
                </a:solidFill>
              </a:rPr>
              <a:t>Feinstein MJ, </a:t>
            </a:r>
            <a:r>
              <a:rPr lang="en-US" sz="1000" dirty="0" err="1">
                <a:solidFill>
                  <a:schemeClr val="bg1"/>
                </a:solidFill>
              </a:rPr>
              <a:t>Hsue</a:t>
            </a:r>
            <a:r>
              <a:rPr lang="en-US" sz="1000" dirty="0">
                <a:solidFill>
                  <a:schemeClr val="bg1"/>
                </a:solidFill>
              </a:rPr>
              <a:t> PY, Benjamin LA, et al. Characteristics, Prevention, and Management of Cardiovascular Disease in People Living With HIV: A Scientific Statement From the American Heart Association, </a:t>
            </a:r>
            <a:r>
              <a:rPr lang="en-US" sz="1000" i="1" dirty="0">
                <a:solidFill>
                  <a:schemeClr val="bg1"/>
                </a:solidFill>
              </a:rPr>
              <a:t>Circulation. </a:t>
            </a:r>
            <a:r>
              <a:rPr lang="en-US" sz="1000" dirty="0">
                <a:solidFill>
                  <a:schemeClr val="bg1"/>
                </a:solidFill>
              </a:rPr>
              <a:t>2019; 140(2):e98-e124.</a:t>
            </a:r>
            <a:endParaRPr lang="en-US" sz="1000" i="1" dirty="0">
              <a:solidFill>
                <a:schemeClr val="bg1"/>
              </a:solidFill>
            </a:endParaRPr>
          </a:p>
          <a:p>
            <a:endParaRPr lang="en-US" sz="1000" dirty="0">
              <a:solidFill>
                <a:schemeClr val="bg1"/>
              </a:solidFill>
            </a:endParaRPr>
          </a:p>
        </p:txBody>
      </p:sp>
      <p:pic>
        <p:nvPicPr>
          <p:cNvPr id="4" name="Picture 3" descr="A close-up of a logo&#10;&#10;Description automatically generated">
            <a:extLst>
              <a:ext uri="{FF2B5EF4-FFF2-40B4-BE49-F238E27FC236}">
                <a16:creationId xmlns:a16="http://schemas.microsoft.com/office/drawing/2014/main" id="{DA0C820C-845B-8E36-B22D-9EB1A397A660}"/>
              </a:ext>
            </a:extLst>
          </p:cNvPr>
          <p:cNvPicPr>
            <a:picLocks noChangeAspect="1"/>
          </p:cNvPicPr>
          <p:nvPr/>
        </p:nvPicPr>
        <p:blipFill>
          <a:blip r:embed="rId3"/>
          <a:stretch>
            <a:fillRect/>
          </a:stretch>
        </p:blipFill>
        <p:spPr>
          <a:xfrm>
            <a:off x="6419023" y="0"/>
            <a:ext cx="2724977" cy="640205"/>
          </a:xfrm>
          <a:prstGeom prst="rect">
            <a:avLst/>
          </a:prstGeom>
        </p:spPr>
      </p:pic>
      <p:sp>
        <p:nvSpPr>
          <p:cNvPr id="7" name="Slide Number Placeholder 6">
            <a:extLst>
              <a:ext uri="{FF2B5EF4-FFF2-40B4-BE49-F238E27FC236}">
                <a16:creationId xmlns:a16="http://schemas.microsoft.com/office/drawing/2014/main" id="{90CF19DB-F7C6-4CFE-F5A7-90DFD72A4C65}"/>
              </a:ext>
            </a:extLst>
          </p:cNvPr>
          <p:cNvSpPr>
            <a:spLocks noGrp="1"/>
          </p:cNvSpPr>
          <p:nvPr>
            <p:ph type="sldNum" sz="quarter" idx="12"/>
          </p:nvPr>
        </p:nvSpPr>
        <p:spPr/>
        <p:txBody>
          <a:bodyPr/>
          <a:lstStyle/>
          <a:p>
            <a:fld id="{0B1596F5-5824-5B45-836C-424ED03603B3}" type="slidenum">
              <a:rPr lang="en-US" smtClean="0"/>
              <a:t>57</a:t>
            </a:fld>
            <a:endParaRPr lang="en-US"/>
          </a:p>
        </p:txBody>
      </p:sp>
    </p:spTree>
    <p:extLst>
      <p:ext uri="{BB962C8B-B14F-4D97-AF65-F5344CB8AC3E}">
        <p14:creationId xmlns:p14="http://schemas.microsoft.com/office/powerpoint/2010/main" val="1242936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6012-33FC-A44D-B280-07A2A7D86F85}"/>
              </a:ext>
            </a:extLst>
          </p:cNvPr>
          <p:cNvSpPr>
            <a:spLocks noGrp="1"/>
          </p:cNvSpPr>
          <p:nvPr>
            <p:ph type="title"/>
          </p:nvPr>
        </p:nvSpPr>
        <p:spPr/>
        <p:txBody>
          <a:bodyPr/>
          <a:lstStyle/>
          <a:p>
            <a:r>
              <a:rPr lang="en-US" dirty="0"/>
              <a:t>REPRIEVE Trial</a:t>
            </a:r>
          </a:p>
        </p:txBody>
      </p:sp>
      <p:sp>
        <p:nvSpPr>
          <p:cNvPr id="6" name="Text Placeholder 5">
            <a:extLst>
              <a:ext uri="{FF2B5EF4-FFF2-40B4-BE49-F238E27FC236}">
                <a16:creationId xmlns:a16="http://schemas.microsoft.com/office/drawing/2014/main" id="{ADAD27B6-F199-C54E-ADF6-4DD6F61EBB69}"/>
              </a:ext>
            </a:extLst>
          </p:cNvPr>
          <p:cNvSpPr>
            <a:spLocks noGrp="1"/>
          </p:cNvSpPr>
          <p:nvPr>
            <p:ph type="body" idx="1"/>
          </p:nvPr>
        </p:nvSpPr>
        <p:spPr>
          <a:xfrm>
            <a:off x="457200" y="1211240"/>
            <a:ext cx="3890108" cy="639762"/>
          </a:xfrm>
        </p:spPr>
        <p:txBody>
          <a:bodyPr/>
          <a:lstStyle/>
          <a:p>
            <a:r>
              <a:rPr lang="en-US" dirty="0"/>
              <a:t>Background:</a:t>
            </a:r>
          </a:p>
        </p:txBody>
      </p:sp>
      <p:sp>
        <p:nvSpPr>
          <p:cNvPr id="3" name="Content Placeholder 2">
            <a:extLst>
              <a:ext uri="{FF2B5EF4-FFF2-40B4-BE49-F238E27FC236}">
                <a16:creationId xmlns:a16="http://schemas.microsoft.com/office/drawing/2014/main" id="{BD984C32-CAA3-56DF-1992-74F90018340D}"/>
              </a:ext>
            </a:extLst>
          </p:cNvPr>
          <p:cNvSpPr>
            <a:spLocks noGrp="1"/>
          </p:cNvSpPr>
          <p:nvPr>
            <p:ph sz="half" idx="2"/>
          </p:nvPr>
        </p:nvSpPr>
        <p:spPr>
          <a:xfrm>
            <a:off x="457200" y="1848834"/>
            <a:ext cx="8229600" cy="4329227"/>
          </a:xfrm>
        </p:spPr>
        <p:txBody>
          <a:bodyPr>
            <a:normAutofit/>
          </a:bodyPr>
          <a:lstStyle/>
          <a:p>
            <a:r>
              <a:rPr lang="en-US" dirty="0"/>
              <a:t>7769 PWH on ART at low to moderate risk of ASCVD</a:t>
            </a:r>
          </a:p>
          <a:p>
            <a:pPr lvl="1"/>
            <a:r>
              <a:rPr lang="en-US" dirty="0"/>
              <a:t>40-75 </a:t>
            </a:r>
            <a:r>
              <a:rPr lang="en-US" dirty="0" err="1"/>
              <a:t>yrs</a:t>
            </a:r>
            <a:r>
              <a:rPr lang="en-US" dirty="0"/>
              <a:t> old</a:t>
            </a:r>
          </a:p>
          <a:p>
            <a:pPr lvl="1"/>
            <a:r>
              <a:rPr lang="en-US" dirty="0"/>
              <a:t>ASCVD risk 0-15% using 2013 ACC calculator</a:t>
            </a:r>
          </a:p>
          <a:p>
            <a:r>
              <a:rPr lang="en-US" dirty="0"/>
              <a:t>Multi-site international trial</a:t>
            </a:r>
          </a:p>
          <a:p>
            <a:r>
              <a:rPr lang="en-US" dirty="0"/>
              <a:t>Randomized 1:1 to </a:t>
            </a:r>
            <a:r>
              <a:rPr lang="en-US" dirty="0" err="1"/>
              <a:t>pitavastatin</a:t>
            </a:r>
            <a:r>
              <a:rPr lang="en-US" dirty="0"/>
              <a:t> 4 mg (moderate intensity) vs placebo</a:t>
            </a:r>
          </a:p>
          <a:p>
            <a:r>
              <a:rPr lang="en-US" dirty="0"/>
              <a:t>Median follow-up 5.1 </a:t>
            </a:r>
            <a:r>
              <a:rPr lang="en-US" dirty="0" err="1"/>
              <a:t>yrs</a:t>
            </a:r>
            <a:endParaRPr lang="en-US" dirty="0"/>
          </a:p>
          <a:p>
            <a:r>
              <a:rPr lang="en-US" dirty="0"/>
              <a:t>Primary outcome: occurrence of MACE (major adverse cardiovascular event)</a:t>
            </a:r>
          </a:p>
          <a:p>
            <a:r>
              <a:rPr lang="en-US" dirty="0"/>
              <a:t>Study stopped early for benefit</a:t>
            </a:r>
          </a:p>
        </p:txBody>
      </p:sp>
      <p:sp>
        <p:nvSpPr>
          <p:cNvPr id="14" name="TextBox 13">
            <a:extLst>
              <a:ext uri="{FF2B5EF4-FFF2-40B4-BE49-F238E27FC236}">
                <a16:creationId xmlns:a16="http://schemas.microsoft.com/office/drawing/2014/main" id="{898EB1F1-FCB3-6D2B-8D09-25EC6A287273}"/>
              </a:ext>
            </a:extLst>
          </p:cNvPr>
          <p:cNvSpPr txBox="1"/>
          <p:nvPr/>
        </p:nvSpPr>
        <p:spPr>
          <a:xfrm>
            <a:off x="2261577" y="6255314"/>
            <a:ext cx="5872767" cy="553998"/>
          </a:xfrm>
          <a:prstGeom prst="rect">
            <a:avLst/>
          </a:prstGeom>
          <a:noFill/>
        </p:spPr>
        <p:txBody>
          <a:bodyPr wrap="square" rtlCol="0">
            <a:spAutoFit/>
          </a:bodyPr>
          <a:lstStyle/>
          <a:p>
            <a:r>
              <a:rPr lang="en-US" sz="1000" dirty="0">
                <a:solidFill>
                  <a:schemeClr val="bg1"/>
                </a:solidFill>
              </a:rPr>
              <a:t>Grinspoon SK, Fitch KV, </a:t>
            </a:r>
            <a:r>
              <a:rPr lang="en-US" sz="1000" dirty="0" err="1">
                <a:solidFill>
                  <a:schemeClr val="bg1"/>
                </a:solidFill>
              </a:rPr>
              <a:t>Zanni</a:t>
            </a:r>
            <a:r>
              <a:rPr lang="en-US" sz="1000" dirty="0">
                <a:solidFill>
                  <a:schemeClr val="bg1"/>
                </a:solidFill>
              </a:rPr>
              <a:t> MV, et al. </a:t>
            </a:r>
            <a:r>
              <a:rPr lang="en-US" sz="1000" dirty="0" err="1">
                <a:solidFill>
                  <a:schemeClr val="bg1"/>
                </a:solidFill>
              </a:rPr>
              <a:t>Pitavastatin</a:t>
            </a:r>
            <a:r>
              <a:rPr lang="en-US" sz="1000" dirty="0">
                <a:solidFill>
                  <a:schemeClr val="bg1"/>
                </a:solidFill>
              </a:rPr>
              <a:t> to prevent cardiovascular disease in HIV infection. </a:t>
            </a:r>
            <a:r>
              <a:rPr lang="en-US" sz="1000" i="1" dirty="0">
                <a:solidFill>
                  <a:schemeClr val="bg1"/>
                </a:solidFill>
                <a:effectLst/>
                <a:latin typeface="Roboto" panose="02000000000000000000" pitchFamily="2" charset="0"/>
              </a:rPr>
              <a:t>N </a:t>
            </a:r>
            <a:r>
              <a:rPr lang="en-US" sz="1000" i="1" dirty="0" err="1">
                <a:solidFill>
                  <a:schemeClr val="bg1"/>
                </a:solidFill>
                <a:effectLst/>
                <a:latin typeface="Roboto" panose="02000000000000000000" pitchFamily="2" charset="0"/>
              </a:rPr>
              <a:t>Engl</a:t>
            </a:r>
            <a:r>
              <a:rPr lang="en-US" sz="1000" i="1" dirty="0">
                <a:solidFill>
                  <a:schemeClr val="bg1"/>
                </a:solidFill>
                <a:effectLst/>
                <a:latin typeface="Roboto" panose="02000000000000000000" pitchFamily="2" charset="0"/>
              </a:rPr>
              <a:t> J Med</a:t>
            </a:r>
            <a:r>
              <a:rPr lang="en-US" sz="1000" i="1" dirty="0">
                <a:solidFill>
                  <a:schemeClr val="bg1"/>
                </a:solidFill>
              </a:rPr>
              <a:t>. </a:t>
            </a:r>
            <a:r>
              <a:rPr lang="en-US" sz="1000" dirty="0">
                <a:solidFill>
                  <a:schemeClr val="bg1"/>
                </a:solidFill>
              </a:rPr>
              <a:t>Published online July 23, 2023. </a:t>
            </a:r>
            <a:r>
              <a:rPr lang="en-US" sz="1000" dirty="0" err="1">
                <a:solidFill>
                  <a:schemeClr val="bg1"/>
                </a:solidFill>
              </a:rPr>
              <a:t>doi</a:t>
            </a:r>
            <a:r>
              <a:rPr lang="en-US" sz="1000" dirty="0">
                <a:solidFill>
                  <a:schemeClr val="bg1"/>
                </a:solidFill>
              </a:rPr>
              <a:t>: 10.1056/NEJMoa2304146</a:t>
            </a:r>
            <a:endParaRPr lang="en-US" sz="1000" i="1" dirty="0">
              <a:solidFill>
                <a:schemeClr val="bg1"/>
              </a:solidFill>
            </a:endParaRPr>
          </a:p>
          <a:p>
            <a:endParaRPr lang="en-US" sz="1000" dirty="0">
              <a:solidFill>
                <a:schemeClr val="bg1"/>
              </a:solidFill>
            </a:endParaRPr>
          </a:p>
        </p:txBody>
      </p:sp>
      <p:pic>
        <p:nvPicPr>
          <p:cNvPr id="15" name="Picture 14" descr="A close-up of a logo&#10;&#10;Description automatically generated">
            <a:extLst>
              <a:ext uri="{FF2B5EF4-FFF2-40B4-BE49-F238E27FC236}">
                <a16:creationId xmlns:a16="http://schemas.microsoft.com/office/drawing/2014/main" id="{D9B99377-F89E-4E7B-E751-658BEAF6F5BC}"/>
              </a:ext>
            </a:extLst>
          </p:cNvPr>
          <p:cNvPicPr>
            <a:picLocks noChangeAspect="1"/>
          </p:cNvPicPr>
          <p:nvPr/>
        </p:nvPicPr>
        <p:blipFill>
          <a:blip r:embed="rId3"/>
          <a:stretch>
            <a:fillRect/>
          </a:stretch>
        </p:blipFill>
        <p:spPr>
          <a:xfrm>
            <a:off x="6419023" y="0"/>
            <a:ext cx="2724977" cy="640205"/>
          </a:xfrm>
          <a:prstGeom prst="rect">
            <a:avLst/>
          </a:prstGeom>
        </p:spPr>
      </p:pic>
      <p:sp>
        <p:nvSpPr>
          <p:cNvPr id="16" name="Slide Number Placeholder 15">
            <a:extLst>
              <a:ext uri="{FF2B5EF4-FFF2-40B4-BE49-F238E27FC236}">
                <a16:creationId xmlns:a16="http://schemas.microsoft.com/office/drawing/2014/main" id="{3064B702-02D5-ECDC-9718-4C05D693A2E3}"/>
              </a:ext>
            </a:extLst>
          </p:cNvPr>
          <p:cNvSpPr>
            <a:spLocks noGrp="1"/>
          </p:cNvSpPr>
          <p:nvPr>
            <p:ph type="sldNum" sz="quarter" idx="12"/>
          </p:nvPr>
        </p:nvSpPr>
        <p:spPr/>
        <p:txBody>
          <a:bodyPr/>
          <a:lstStyle/>
          <a:p>
            <a:fld id="{0B1596F5-5824-5B45-836C-424ED03603B3}" type="slidenum">
              <a:rPr lang="en-US" smtClean="0"/>
              <a:t>58</a:t>
            </a:fld>
            <a:endParaRPr lang="en-US"/>
          </a:p>
        </p:txBody>
      </p:sp>
    </p:spTree>
    <p:extLst>
      <p:ext uri="{BB962C8B-B14F-4D97-AF65-F5344CB8AC3E}">
        <p14:creationId xmlns:p14="http://schemas.microsoft.com/office/powerpoint/2010/main" val="1491323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0A818A-1911-B115-406A-BFFC15B50047}"/>
              </a:ext>
            </a:extLst>
          </p:cNvPr>
          <p:cNvSpPr>
            <a:spLocks noGrp="1"/>
          </p:cNvSpPr>
          <p:nvPr>
            <p:ph type="title"/>
          </p:nvPr>
        </p:nvSpPr>
        <p:spPr/>
        <p:txBody>
          <a:bodyPr/>
          <a:lstStyle/>
          <a:p>
            <a:r>
              <a:rPr lang="en-US" dirty="0"/>
              <a:t>REPRIEVE Trial</a:t>
            </a:r>
          </a:p>
        </p:txBody>
      </p:sp>
      <p:sp>
        <p:nvSpPr>
          <p:cNvPr id="15" name="Text Placeholder 14">
            <a:extLst>
              <a:ext uri="{FF2B5EF4-FFF2-40B4-BE49-F238E27FC236}">
                <a16:creationId xmlns:a16="http://schemas.microsoft.com/office/drawing/2014/main" id="{818E6AF8-4AEA-E5DB-A7BA-797AB045AB95}"/>
              </a:ext>
            </a:extLst>
          </p:cNvPr>
          <p:cNvSpPr>
            <a:spLocks noGrp="1"/>
          </p:cNvSpPr>
          <p:nvPr>
            <p:ph type="body" idx="1"/>
          </p:nvPr>
        </p:nvSpPr>
        <p:spPr>
          <a:xfrm>
            <a:off x="457200" y="1219514"/>
            <a:ext cx="3890108" cy="639762"/>
          </a:xfrm>
        </p:spPr>
        <p:txBody>
          <a:bodyPr/>
          <a:lstStyle/>
          <a:p>
            <a:r>
              <a:rPr lang="en-US" dirty="0"/>
              <a:t>Findings:</a:t>
            </a:r>
          </a:p>
        </p:txBody>
      </p:sp>
      <p:sp>
        <p:nvSpPr>
          <p:cNvPr id="8" name="Content Placeholder 7">
            <a:extLst>
              <a:ext uri="{FF2B5EF4-FFF2-40B4-BE49-F238E27FC236}">
                <a16:creationId xmlns:a16="http://schemas.microsoft.com/office/drawing/2014/main" id="{2103B405-11E8-5A18-364A-ECE4C43AA80F}"/>
              </a:ext>
            </a:extLst>
          </p:cNvPr>
          <p:cNvSpPr>
            <a:spLocks noGrp="1"/>
          </p:cNvSpPr>
          <p:nvPr>
            <p:ph sz="half" idx="2"/>
          </p:nvPr>
        </p:nvSpPr>
        <p:spPr>
          <a:xfrm>
            <a:off x="457200" y="1859276"/>
            <a:ext cx="3890108" cy="4108223"/>
          </a:xfrm>
        </p:spPr>
        <p:txBody>
          <a:bodyPr/>
          <a:lstStyle/>
          <a:p>
            <a:r>
              <a:rPr lang="en-US" dirty="0"/>
              <a:t>“</a:t>
            </a:r>
            <a:r>
              <a:rPr lang="en-US" dirty="0" err="1"/>
              <a:t>Pitavastatin</a:t>
            </a:r>
            <a:r>
              <a:rPr lang="en-US" dirty="0"/>
              <a:t> to Prevent Cardiovascular Disease in HIV Infection” published online in NEJM on 7/23/23 </a:t>
            </a:r>
          </a:p>
          <a:p>
            <a:r>
              <a:rPr lang="en-US" dirty="0"/>
              <a:t>LDL effect was not as large as expected </a:t>
            </a:r>
          </a:p>
          <a:p>
            <a:r>
              <a:rPr lang="en-US" dirty="0"/>
              <a:t>Hazard reduction was greater than expected</a:t>
            </a:r>
          </a:p>
          <a:p>
            <a:r>
              <a:rPr lang="en-US" dirty="0"/>
              <a:t>NNT 106 over 5 </a:t>
            </a:r>
            <a:r>
              <a:rPr lang="en-US" dirty="0" err="1"/>
              <a:t>yrs</a:t>
            </a:r>
            <a:endParaRPr lang="en-US" dirty="0"/>
          </a:p>
          <a:p>
            <a:endParaRPr lang="en-US" dirty="0"/>
          </a:p>
          <a:p>
            <a:endParaRPr lang="en-US" dirty="0"/>
          </a:p>
          <a:p>
            <a:endParaRPr lang="en-US" dirty="0"/>
          </a:p>
          <a:p>
            <a:endParaRPr lang="en-US" dirty="0"/>
          </a:p>
          <a:p>
            <a:endParaRPr lang="en-US" dirty="0"/>
          </a:p>
        </p:txBody>
      </p:sp>
      <p:pic>
        <p:nvPicPr>
          <p:cNvPr id="18" name="Content Placeholder 17" descr="A graph of a number of patients with age&#10;&#10;Description automatically generated with medium confidence">
            <a:extLst>
              <a:ext uri="{FF2B5EF4-FFF2-40B4-BE49-F238E27FC236}">
                <a16:creationId xmlns:a16="http://schemas.microsoft.com/office/drawing/2014/main" id="{CF8E27C2-5BB7-5559-1ABB-1D1562855DEA}"/>
              </a:ext>
            </a:extLst>
          </p:cNvPr>
          <p:cNvPicPr>
            <a:picLocks noGrp="1" noChangeAspect="1"/>
          </p:cNvPicPr>
          <p:nvPr>
            <p:ph sz="quarter" idx="4"/>
          </p:nvPr>
        </p:nvPicPr>
        <p:blipFill>
          <a:blip r:embed="rId2"/>
          <a:stretch>
            <a:fillRect/>
          </a:stretch>
        </p:blipFill>
        <p:spPr>
          <a:xfrm>
            <a:off x="5054457" y="1417638"/>
            <a:ext cx="3718311" cy="3745585"/>
          </a:xfrm>
        </p:spPr>
      </p:pic>
      <p:sp>
        <p:nvSpPr>
          <p:cNvPr id="14" name="TextBox 13">
            <a:extLst>
              <a:ext uri="{FF2B5EF4-FFF2-40B4-BE49-F238E27FC236}">
                <a16:creationId xmlns:a16="http://schemas.microsoft.com/office/drawing/2014/main" id="{07F0DD16-76F4-24A5-9466-392EBEA33035}"/>
              </a:ext>
            </a:extLst>
          </p:cNvPr>
          <p:cNvSpPr txBox="1"/>
          <p:nvPr/>
        </p:nvSpPr>
        <p:spPr>
          <a:xfrm>
            <a:off x="2261577" y="6255314"/>
            <a:ext cx="5872767" cy="553998"/>
          </a:xfrm>
          <a:prstGeom prst="rect">
            <a:avLst/>
          </a:prstGeom>
          <a:noFill/>
        </p:spPr>
        <p:txBody>
          <a:bodyPr wrap="square" rtlCol="0">
            <a:spAutoFit/>
          </a:bodyPr>
          <a:lstStyle/>
          <a:p>
            <a:r>
              <a:rPr lang="en-US" sz="1000" dirty="0">
                <a:solidFill>
                  <a:schemeClr val="bg1"/>
                </a:solidFill>
              </a:rPr>
              <a:t>Grinspoon SK, Fitch KV, </a:t>
            </a:r>
            <a:r>
              <a:rPr lang="en-US" sz="1000" dirty="0" err="1">
                <a:solidFill>
                  <a:schemeClr val="bg1"/>
                </a:solidFill>
              </a:rPr>
              <a:t>Zanni</a:t>
            </a:r>
            <a:r>
              <a:rPr lang="en-US" sz="1000" dirty="0">
                <a:solidFill>
                  <a:schemeClr val="bg1"/>
                </a:solidFill>
              </a:rPr>
              <a:t> MV, et al. </a:t>
            </a:r>
            <a:r>
              <a:rPr lang="en-US" sz="1000" dirty="0" err="1">
                <a:solidFill>
                  <a:schemeClr val="bg1"/>
                </a:solidFill>
              </a:rPr>
              <a:t>Pitavastatin</a:t>
            </a:r>
            <a:r>
              <a:rPr lang="en-US" sz="1000" dirty="0">
                <a:solidFill>
                  <a:schemeClr val="bg1"/>
                </a:solidFill>
              </a:rPr>
              <a:t> to prevent cardiovascular disease in HIV infection. </a:t>
            </a:r>
            <a:r>
              <a:rPr lang="en-US" sz="1000" i="1" dirty="0">
                <a:solidFill>
                  <a:schemeClr val="bg1"/>
                </a:solidFill>
                <a:effectLst/>
                <a:latin typeface="Roboto" panose="02000000000000000000" pitchFamily="2" charset="0"/>
              </a:rPr>
              <a:t>N </a:t>
            </a:r>
            <a:r>
              <a:rPr lang="en-US" sz="1000" i="1" dirty="0" err="1">
                <a:solidFill>
                  <a:schemeClr val="bg1"/>
                </a:solidFill>
                <a:effectLst/>
                <a:latin typeface="Roboto" panose="02000000000000000000" pitchFamily="2" charset="0"/>
              </a:rPr>
              <a:t>Engl</a:t>
            </a:r>
            <a:r>
              <a:rPr lang="en-US" sz="1000" i="1" dirty="0">
                <a:solidFill>
                  <a:schemeClr val="bg1"/>
                </a:solidFill>
                <a:effectLst/>
                <a:latin typeface="Roboto" panose="02000000000000000000" pitchFamily="2" charset="0"/>
              </a:rPr>
              <a:t> J Med</a:t>
            </a:r>
            <a:r>
              <a:rPr lang="en-US" sz="1000" i="1" dirty="0">
                <a:solidFill>
                  <a:schemeClr val="bg1"/>
                </a:solidFill>
              </a:rPr>
              <a:t>. </a:t>
            </a:r>
            <a:r>
              <a:rPr lang="en-US" sz="1000" dirty="0">
                <a:solidFill>
                  <a:schemeClr val="bg1"/>
                </a:solidFill>
              </a:rPr>
              <a:t>Published online July 23, 2023. </a:t>
            </a:r>
            <a:r>
              <a:rPr lang="en-US" sz="1000" dirty="0" err="1">
                <a:solidFill>
                  <a:schemeClr val="bg1"/>
                </a:solidFill>
              </a:rPr>
              <a:t>doi</a:t>
            </a:r>
            <a:r>
              <a:rPr lang="en-US" sz="1000" dirty="0">
                <a:solidFill>
                  <a:schemeClr val="bg1"/>
                </a:solidFill>
              </a:rPr>
              <a:t>: 10.1056/NEJMoa2304146</a:t>
            </a:r>
            <a:endParaRPr lang="en-US" sz="1000" i="1" dirty="0">
              <a:solidFill>
                <a:schemeClr val="bg1"/>
              </a:solidFill>
            </a:endParaRPr>
          </a:p>
          <a:p>
            <a:endParaRPr lang="en-US" sz="1000" dirty="0">
              <a:solidFill>
                <a:schemeClr val="bg1"/>
              </a:solidFill>
            </a:endParaRPr>
          </a:p>
        </p:txBody>
      </p:sp>
      <p:sp>
        <p:nvSpPr>
          <p:cNvPr id="19" name="TextBox 18">
            <a:extLst>
              <a:ext uri="{FF2B5EF4-FFF2-40B4-BE49-F238E27FC236}">
                <a16:creationId xmlns:a16="http://schemas.microsoft.com/office/drawing/2014/main" id="{CA332137-D84C-AFF1-3B7D-5B10C8C6AF57}"/>
              </a:ext>
            </a:extLst>
          </p:cNvPr>
          <p:cNvSpPr txBox="1"/>
          <p:nvPr/>
        </p:nvSpPr>
        <p:spPr>
          <a:xfrm>
            <a:off x="5054457" y="5301205"/>
            <a:ext cx="3890108" cy="523220"/>
          </a:xfrm>
          <a:prstGeom prst="rect">
            <a:avLst/>
          </a:prstGeom>
          <a:noFill/>
        </p:spPr>
        <p:txBody>
          <a:bodyPr wrap="square" rtlCol="0">
            <a:spAutoFit/>
          </a:bodyPr>
          <a:lstStyle/>
          <a:p>
            <a:r>
              <a:rPr lang="en-US" sz="2800" dirty="0"/>
              <a:t>HR 0.65 (CI 0.48-0.90)</a:t>
            </a:r>
          </a:p>
        </p:txBody>
      </p:sp>
      <p:pic>
        <p:nvPicPr>
          <p:cNvPr id="20" name="Picture 19" descr="A close-up of a logo&#10;&#10;Description automatically generated">
            <a:extLst>
              <a:ext uri="{FF2B5EF4-FFF2-40B4-BE49-F238E27FC236}">
                <a16:creationId xmlns:a16="http://schemas.microsoft.com/office/drawing/2014/main" id="{DBDBDDB6-64FD-6AD1-98FC-51F59142E647}"/>
              </a:ext>
            </a:extLst>
          </p:cNvPr>
          <p:cNvPicPr>
            <a:picLocks noChangeAspect="1"/>
          </p:cNvPicPr>
          <p:nvPr/>
        </p:nvPicPr>
        <p:blipFill>
          <a:blip r:embed="rId3"/>
          <a:stretch>
            <a:fillRect/>
          </a:stretch>
        </p:blipFill>
        <p:spPr>
          <a:xfrm>
            <a:off x="6419023" y="0"/>
            <a:ext cx="2724977" cy="640205"/>
          </a:xfrm>
          <a:prstGeom prst="rect">
            <a:avLst/>
          </a:prstGeom>
        </p:spPr>
      </p:pic>
      <p:sp>
        <p:nvSpPr>
          <p:cNvPr id="21" name="Slide Number Placeholder 20">
            <a:extLst>
              <a:ext uri="{FF2B5EF4-FFF2-40B4-BE49-F238E27FC236}">
                <a16:creationId xmlns:a16="http://schemas.microsoft.com/office/drawing/2014/main" id="{042F2E5B-661E-3E1B-2E6E-4FAED3EA0B96}"/>
              </a:ext>
            </a:extLst>
          </p:cNvPr>
          <p:cNvSpPr>
            <a:spLocks noGrp="1"/>
          </p:cNvSpPr>
          <p:nvPr>
            <p:ph type="sldNum" sz="quarter" idx="12"/>
          </p:nvPr>
        </p:nvSpPr>
        <p:spPr/>
        <p:txBody>
          <a:bodyPr/>
          <a:lstStyle/>
          <a:p>
            <a:fld id="{0B1596F5-5824-5B45-836C-424ED03603B3}" type="slidenum">
              <a:rPr lang="en-US" smtClean="0"/>
              <a:t>59</a:t>
            </a:fld>
            <a:endParaRPr lang="en-US"/>
          </a:p>
        </p:txBody>
      </p:sp>
    </p:spTree>
    <p:extLst>
      <p:ext uri="{BB962C8B-B14F-4D97-AF65-F5344CB8AC3E}">
        <p14:creationId xmlns:p14="http://schemas.microsoft.com/office/powerpoint/2010/main" val="397199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EB3F-9E43-98A3-3287-E4CFC1655350}"/>
              </a:ext>
            </a:extLst>
          </p:cNvPr>
          <p:cNvSpPr>
            <a:spLocks noGrp="1"/>
          </p:cNvSpPr>
          <p:nvPr>
            <p:ph type="title"/>
          </p:nvPr>
        </p:nvSpPr>
        <p:spPr/>
        <p:txBody>
          <a:bodyPr/>
          <a:lstStyle/>
          <a:p>
            <a:r>
              <a:rPr lang="en-US" dirty="0"/>
              <a:t>What do you think happened?</a:t>
            </a:r>
          </a:p>
        </p:txBody>
      </p:sp>
      <p:sp>
        <p:nvSpPr>
          <p:cNvPr id="4" name="Content Placeholder 3">
            <a:extLst>
              <a:ext uri="{FF2B5EF4-FFF2-40B4-BE49-F238E27FC236}">
                <a16:creationId xmlns:a16="http://schemas.microsoft.com/office/drawing/2014/main" id="{17760703-4DB6-7B09-7B6F-6E856F0EE3F1}"/>
              </a:ext>
            </a:extLst>
          </p:cNvPr>
          <p:cNvSpPr>
            <a:spLocks noGrp="1"/>
          </p:cNvSpPr>
          <p:nvPr>
            <p:ph sz="half" idx="1"/>
          </p:nvPr>
        </p:nvSpPr>
        <p:spPr/>
        <p:txBody>
          <a:bodyPr vert="horz" lIns="91440" tIns="45720" rIns="91440" bIns="45720" rtlCol="0" anchor="t">
            <a:normAutofit fontScale="85000" lnSpcReduction="20000"/>
          </a:bodyPr>
          <a:lstStyle/>
          <a:p>
            <a:r>
              <a:rPr lang="en-US" dirty="0"/>
              <a:t>A) He stopped taking his metformin without telling you</a:t>
            </a:r>
          </a:p>
          <a:p>
            <a:r>
              <a:rPr lang="en-US" dirty="0"/>
              <a:t>B) He started drinking a few bottles of soda a day because of stress</a:t>
            </a:r>
          </a:p>
          <a:p>
            <a:r>
              <a:rPr lang="en-US" dirty="0"/>
              <a:t>C) He had progression of his diabetes with worsening insulin resistance</a:t>
            </a:r>
          </a:p>
          <a:p>
            <a:r>
              <a:rPr lang="en-US" dirty="0"/>
              <a:t>D) Drug-drug interaction (DDI) with his ART</a:t>
            </a:r>
          </a:p>
          <a:p>
            <a:endParaRPr lang="en-US"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Content Placeholder 6" title="Mentimeter - Interactive Presentations">
                <a:extLst>
                  <a:ext uri="{FF2B5EF4-FFF2-40B4-BE49-F238E27FC236}">
                    <a16:creationId xmlns:a16="http://schemas.microsoft.com/office/drawing/2014/main" id="{CBAD98C6-0388-3FCB-C0E8-E2713F0CDB57}"/>
                  </a:ext>
                </a:extLst>
              </p:cNvPr>
              <p:cNvGraphicFramePr>
                <a:graphicFrameLocks noGrp="1"/>
              </p:cNvGraphicFramePr>
              <p:nvPr>
                <p:ph sz="half" idx="2"/>
                <p:extLst>
                  <p:ext uri="{D42A27DB-BD31-4B8C-83A1-F6EECF244321}">
                    <p14:modId xmlns:p14="http://schemas.microsoft.com/office/powerpoint/2010/main" val="3667105434"/>
                  </p:ext>
                </p:extLst>
              </p:nvPr>
            </p:nvGraphicFramePr>
            <p:xfrm>
              <a:off x="4301066" y="1417638"/>
              <a:ext cx="4635428" cy="4430713"/>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7" name="Content Placeholder 6" title="Mentimeter - Interactive Presentations">
                <a:extLst>
                  <a:ext uri="{FF2B5EF4-FFF2-40B4-BE49-F238E27FC236}">
                    <a16:creationId xmlns:a16="http://schemas.microsoft.com/office/drawing/2014/main" id="{CBAD98C6-0388-3FCB-C0E8-E2713F0CDB57}"/>
                  </a:ext>
                </a:extLst>
              </p:cNvPr>
              <p:cNvPicPr>
                <a:picLocks noGrp="1" noRot="1" noChangeAspect="1" noMove="1" noResize="1" noEditPoints="1" noAdjustHandles="1" noChangeArrowheads="1" noChangeShapeType="1"/>
              </p:cNvPicPr>
              <p:nvPr/>
            </p:nvPicPr>
            <p:blipFill>
              <a:blip r:embed="rId4"/>
              <a:stretch>
                <a:fillRect/>
              </a:stretch>
            </p:blipFill>
            <p:spPr>
              <a:xfrm>
                <a:off x="4301066" y="1417638"/>
                <a:ext cx="4635428" cy="4430713"/>
              </a:xfrm>
              <a:prstGeom prst="rect">
                <a:avLst/>
              </a:prstGeom>
            </p:spPr>
          </p:pic>
        </mc:Fallback>
      </mc:AlternateContent>
      <p:pic>
        <p:nvPicPr>
          <p:cNvPr id="3" name="Picture 2" descr="A close-up of a logo&#10;&#10;Description automatically generated">
            <a:extLst>
              <a:ext uri="{FF2B5EF4-FFF2-40B4-BE49-F238E27FC236}">
                <a16:creationId xmlns:a16="http://schemas.microsoft.com/office/drawing/2014/main" id="{67515F45-D4CB-4650-43F9-D8B4C6A1D2FD}"/>
              </a:ext>
            </a:extLst>
          </p:cNvPr>
          <p:cNvPicPr>
            <a:picLocks noChangeAspect="1"/>
          </p:cNvPicPr>
          <p:nvPr/>
        </p:nvPicPr>
        <p:blipFill>
          <a:blip r:embed="rId5"/>
          <a:stretch>
            <a:fillRect/>
          </a:stretch>
        </p:blipFill>
        <p:spPr>
          <a:xfrm>
            <a:off x="6419023" y="0"/>
            <a:ext cx="2724977" cy="640205"/>
          </a:xfrm>
          <a:prstGeom prst="rect">
            <a:avLst/>
          </a:prstGeom>
        </p:spPr>
      </p:pic>
      <p:sp>
        <p:nvSpPr>
          <p:cNvPr id="6" name="Slide Number Placeholder 5">
            <a:extLst>
              <a:ext uri="{FF2B5EF4-FFF2-40B4-BE49-F238E27FC236}">
                <a16:creationId xmlns:a16="http://schemas.microsoft.com/office/drawing/2014/main" id="{525BCE9B-79A4-8767-5667-D3F314AC7B8A}"/>
              </a:ext>
            </a:extLst>
          </p:cNvPr>
          <p:cNvSpPr>
            <a:spLocks noGrp="1"/>
          </p:cNvSpPr>
          <p:nvPr>
            <p:ph type="sldNum" sz="quarter" idx="12"/>
          </p:nvPr>
        </p:nvSpPr>
        <p:spPr/>
        <p:txBody>
          <a:bodyPr/>
          <a:lstStyle/>
          <a:p>
            <a:fld id="{0B1596F5-5824-5B45-836C-424ED03603B3}" type="slidenum">
              <a:rPr lang="en-US" smtClean="0"/>
              <a:t>6</a:t>
            </a:fld>
            <a:endParaRPr lang="en-US"/>
          </a:p>
        </p:txBody>
      </p:sp>
    </p:spTree>
    <p:extLst>
      <p:ext uri="{BB962C8B-B14F-4D97-AF65-F5344CB8AC3E}">
        <p14:creationId xmlns:p14="http://schemas.microsoft.com/office/powerpoint/2010/main" val="34344095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8939-7BEA-2192-C557-A561C5D364E8}"/>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EEAEA8AA-D702-2DB1-FFF1-B27141BA3902}"/>
              </a:ext>
            </a:extLst>
          </p:cNvPr>
          <p:cNvSpPr>
            <a:spLocks noGrp="1"/>
          </p:cNvSpPr>
          <p:nvPr>
            <p:ph sz="half" idx="1"/>
          </p:nvPr>
        </p:nvSpPr>
        <p:spPr/>
        <p:txBody>
          <a:bodyPr>
            <a:normAutofit fontScale="92500"/>
          </a:bodyPr>
          <a:lstStyle/>
          <a:p>
            <a:r>
              <a:rPr lang="en-US" dirty="0"/>
              <a:t>Does the benefit seen in this trial extend to all statins?</a:t>
            </a:r>
          </a:p>
          <a:p>
            <a:r>
              <a:rPr lang="en-US" dirty="0"/>
              <a:t>Should we offer a statin to all PWH 40-75 </a:t>
            </a:r>
            <a:r>
              <a:rPr lang="en-US" dirty="0" err="1"/>
              <a:t>yrs</a:t>
            </a:r>
            <a:r>
              <a:rPr lang="en-US" dirty="0"/>
              <a:t> of age?</a:t>
            </a:r>
          </a:p>
          <a:p>
            <a:r>
              <a:rPr lang="en-US" dirty="0"/>
              <a:t>Will ACC publish a new scientific statement or guideline for PWH?</a:t>
            </a:r>
          </a:p>
        </p:txBody>
      </p:sp>
      <p:sp>
        <p:nvSpPr>
          <p:cNvPr id="4" name="Content Placeholder 3">
            <a:extLst>
              <a:ext uri="{FF2B5EF4-FFF2-40B4-BE49-F238E27FC236}">
                <a16:creationId xmlns:a16="http://schemas.microsoft.com/office/drawing/2014/main" id="{E833E8C1-A14A-A8A7-E18D-AC3226E7365B}"/>
              </a:ext>
            </a:extLst>
          </p:cNvPr>
          <p:cNvSpPr>
            <a:spLocks noGrp="1"/>
          </p:cNvSpPr>
          <p:nvPr>
            <p:ph sz="half" idx="2"/>
          </p:nvPr>
        </p:nvSpPr>
        <p:spPr/>
        <p:txBody>
          <a:bodyPr>
            <a:normAutofit fontScale="92500"/>
          </a:bodyPr>
          <a:lstStyle/>
          <a:p>
            <a:r>
              <a:rPr lang="en-US" dirty="0"/>
              <a:t>How can we better predict which PWH will have a future cardiovascular event?</a:t>
            </a:r>
          </a:p>
          <a:p>
            <a:r>
              <a:rPr lang="en-US" dirty="0"/>
              <a:t>Are there other therapies that may further reduce risk of CVD?</a:t>
            </a:r>
          </a:p>
        </p:txBody>
      </p:sp>
      <p:pic>
        <p:nvPicPr>
          <p:cNvPr id="5" name="Picture 4" descr="A close-up of a logo&#10;&#10;Description automatically generated">
            <a:extLst>
              <a:ext uri="{FF2B5EF4-FFF2-40B4-BE49-F238E27FC236}">
                <a16:creationId xmlns:a16="http://schemas.microsoft.com/office/drawing/2014/main" id="{D4F8A2E5-DB1C-3A4B-B6B7-50CE4B22B99B}"/>
              </a:ext>
            </a:extLst>
          </p:cNvPr>
          <p:cNvPicPr>
            <a:picLocks noChangeAspect="1"/>
          </p:cNvPicPr>
          <p:nvPr/>
        </p:nvPicPr>
        <p:blipFill>
          <a:blip r:embed="rId2"/>
          <a:stretch>
            <a:fillRect/>
          </a:stretch>
        </p:blipFill>
        <p:spPr>
          <a:xfrm>
            <a:off x="6419023" y="0"/>
            <a:ext cx="2724977" cy="640205"/>
          </a:xfrm>
          <a:prstGeom prst="rect">
            <a:avLst/>
          </a:prstGeom>
        </p:spPr>
      </p:pic>
      <p:sp>
        <p:nvSpPr>
          <p:cNvPr id="6" name="Slide Number Placeholder 5">
            <a:extLst>
              <a:ext uri="{FF2B5EF4-FFF2-40B4-BE49-F238E27FC236}">
                <a16:creationId xmlns:a16="http://schemas.microsoft.com/office/drawing/2014/main" id="{4962BA01-4D9D-DD38-6FCE-21BED44EC40E}"/>
              </a:ext>
            </a:extLst>
          </p:cNvPr>
          <p:cNvSpPr>
            <a:spLocks noGrp="1"/>
          </p:cNvSpPr>
          <p:nvPr>
            <p:ph type="sldNum" sz="quarter" idx="12"/>
          </p:nvPr>
        </p:nvSpPr>
        <p:spPr/>
        <p:txBody>
          <a:bodyPr/>
          <a:lstStyle/>
          <a:p>
            <a:fld id="{0B1596F5-5824-5B45-836C-424ED03603B3}" type="slidenum">
              <a:rPr lang="en-US" smtClean="0"/>
              <a:t>60</a:t>
            </a:fld>
            <a:endParaRPr lang="en-US"/>
          </a:p>
        </p:txBody>
      </p:sp>
    </p:spTree>
    <p:extLst>
      <p:ext uri="{BB962C8B-B14F-4D97-AF65-F5344CB8AC3E}">
        <p14:creationId xmlns:p14="http://schemas.microsoft.com/office/powerpoint/2010/main" val="1912637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7BAC0-7515-5B3A-19EA-995682DB6507}"/>
              </a:ext>
            </a:extLst>
          </p:cNvPr>
          <p:cNvSpPr>
            <a:spLocks noGrp="1"/>
          </p:cNvSpPr>
          <p:nvPr>
            <p:ph type="title"/>
          </p:nvPr>
        </p:nvSpPr>
        <p:spPr/>
        <p:txBody>
          <a:bodyPr/>
          <a:lstStyle/>
          <a:p>
            <a:r>
              <a:rPr lang="en-US" dirty="0"/>
              <a:t>PCSK9 Inhibitors</a:t>
            </a:r>
          </a:p>
        </p:txBody>
      </p:sp>
      <p:sp>
        <p:nvSpPr>
          <p:cNvPr id="3" name="Content Placeholder 2">
            <a:extLst>
              <a:ext uri="{FF2B5EF4-FFF2-40B4-BE49-F238E27FC236}">
                <a16:creationId xmlns:a16="http://schemas.microsoft.com/office/drawing/2014/main" id="{C9426B3B-A757-D9AD-F005-E13F79726BD9}"/>
              </a:ext>
            </a:extLst>
          </p:cNvPr>
          <p:cNvSpPr>
            <a:spLocks noGrp="1"/>
          </p:cNvSpPr>
          <p:nvPr>
            <p:ph sz="half" idx="1"/>
          </p:nvPr>
        </p:nvSpPr>
        <p:spPr/>
        <p:txBody>
          <a:bodyPr>
            <a:normAutofit fontScale="92500" lnSpcReduction="10000"/>
          </a:bodyPr>
          <a:lstStyle/>
          <a:p>
            <a:r>
              <a:rPr lang="en-US" dirty="0"/>
              <a:t>Alirocumab and </a:t>
            </a:r>
            <a:r>
              <a:rPr lang="en-US" dirty="0" err="1"/>
              <a:t>evolocumab</a:t>
            </a:r>
            <a:endParaRPr lang="en-US" dirty="0"/>
          </a:p>
          <a:p>
            <a:r>
              <a:rPr lang="en-US" dirty="0"/>
              <a:t>Biweekly injections</a:t>
            </a:r>
          </a:p>
          <a:p>
            <a:r>
              <a:rPr lang="en-US" dirty="0"/>
              <a:t>Approved for patients with CVD or hyperlipidemia as adjunct to lifestyle changes and alone/in addition to other therapies</a:t>
            </a:r>
          </a:p>
          <a:p>
            <a:r>
              <a:rPr lang="en-US" dirty="0"/>
              <a:t>No DDI with ART </a:t>
            </a:r>
          </a:p>
        </p:txBody>
      </p:sp>
      <p:sp>
        <p:nvSpPr>
          <p:cNvPr id="4" name="Content Placeholder 3">
            <a:extLst>
              <a:ext uri="{FF2B5EF4-FFF2-40B4-BE49-F238E27FC236}">
                <a16:creationId xmlns:a16="http://schemas.microsoft.com/office/drawing/2014/main" id="{5000A834-7D44-A2D2-C93A-DF30CDC2D7DF}"/>
              </a:ext>
            </a:extLst>
          </p:cNvPr>
          <p:cNvSpPr>
            <a:spLocks noGrp="1"/>
          </p:cNvSpPr>
          <p:nvPr>
            <p:ph sz="half" idx="2"/>
          </p:nvPr>
        </p:nvSpPr>
        <p:spPr/>
        <p:txBody>
          <a:bodyPr>
            <a:normAutofit fontScale="92500" lnSpcReduction="10000"/>
          </a:bodyPr>
          <a:lstStyle/>
          <a:p>
            <a:r>
              <a:rPr lang="en-US" dirty="0"/>
              <a:t>EPIC-HIV Trial</a:t>
            </a:r>
          </a:p>
          <a:p>
            <a:pPr lvl="1"/>
            <a:r>
              <a:rPr lang="en-US" b="0" i="0" dirty="0">
                <a:solidFill>
                  <a:srgbClr val="1B1B1B"/>
                </a:solidFill>
                <a:effectLst/>
                <a:latin typeface="Roboto" panose="02000000000000000000" pitchFamily="2" charset="0"/>
              </a:rPr>
              <a:t>Effect of PCSK9 Inhibition on Cardiovascular Risk in Treated </a:t>
            </a:r>
            <a:r>
              <a:rPr lang="en-US" dirty="0"/>
              <a:t>HIV Infection</a:t>
            </a:r>
            <a:r>
              <a:rPr lang="en-US" b="0" i="0" dirty="0">
                <a:solidFill>
                  <a:srgbClr val="1B1B1B"/>
                </a:solidFill>
                <a:effectLst/>
                <a:latin typeface="Roboto" panose="02000000000000000000" pitchFamily="2" charset="0"/>
              </a:rPr>
              <a:t> </a:t>
            </a:r>
          </a:p>
          <a:p>
            <a:pPr lvl="1"/>
            <a:r>
              <a:rPr lang="en-US" dirty="0">
                <a:solidFill>
                  <a:srgbClr val="1B1B1B"/>
                </a:solidFill>
                <a:latin typeface="Roboto" panose="02000000000000000000" pitchFamily="2" charset="0"/>
              </a:rPr>
              <a:t>Started 2018</a:t>
            </a:r>
          </a:p>
          <a:p>
            <a:pPr lvl="1"/>
            <a:r>
              <a:rPr lang="en-US" dirty="0">
                <a:solidFill>
                  <a:srgbClr val="1B1B1B"/>
                </a:solidFill>
                <a:latin typeface="Roboto" panose="02000000000000000000" pitchFamily="2" charset="0"/>
              </a:rPr>
              <a:t>Ends 2025</a:t>
            </a:r>
          </a:p>
          <a:p>
            <a:pPr lvl="1"/>
            <a:r>
              <a:rPr lang="en-US" dirty="0">
                <a:solidFill>
                  <a:srgbClr val="1B1B1B"/>
                </a:solidFill>
                <a:latin typeface="Roboto" panose="02000000000000000000" pitchFamily="2" charset="0"/>
              </a:rPr>
              <a:t>Primary outcome is arterial inflammation and endothelial dysfunction </a:t>
            </a:r>
          </a:p>
          <a:p>
            <a:pPr lvl="1"/>
            <a:endParaRPr lang="en-US" dirty="0"/>
          </a:p>
        </p:txBody>
      </p:sp>
      <p:pic>
        <p:nvPicPr>
          <p:cNvPr id="5" name="Picture 4" descr="A close-up of a logo&#10;&#10;Description automatically generated">
            <a:extLst>
              <a:ext uri="{FF2B5EF4-FFF2-40B4-BE49-F238E27FC236}">
                <a16:creationId xmlns:a16="http://schemas.microsoft.com/office/drawing/2014/main" id="{0E6DA2BC-C1D7-A53D-1B1B-8F4AF01DC1B2}"/>
              </a:ext>
            </a:extLst>
          </p:cNvPr>
          <p:cNvPicPr>
            <a:picLocks noChangeAspect="1"/>
          </p:cNvPicPr>
          <p:nvPr/>
        </p:nvPicPr>
        <p:blipFill>
          <a:blip r:embed="rId2"/>
          <a:stretch>
            <a:fillRect/>
          </a:stretch>
        </p:blipFill>
        <p:spPr>
          <a:xfrm>
            <a:off x="6419023" y="0"/>
            <a:ext cx="2724977" cy="640205"/>
          </a:xfrm>
          <a:prstGeom prst="rect">
            <a:avLst/>
          </a:prstGeom>
        </p:spPr>
      </p:pic>
      <p:sp>
        <p:nvSpPr>
          <p:cNvPr id="6" name="Slide Number Placeholder 5">
            <a:extLst>
              <a:ext uri="{FF2B5EF4-FFF2-40B4-BE49-F238E27FC236}">
                <a16:creationId xmlns:a16="http://schemas.microsoft.com/office/drawing/2014/main" id="{9079989C-F3F7-8EDF-421D-B65A47C2F71E}"/>
              </a:ext>
            </a:extLst>
          </p:cNvPr>
          <p:cNvSpPr>
            <a:spLocks noGrp="1"/>
          </p:cNvSpPr>
          <p:nvPr>
            <p:ph type="sldNum" sz="quarter" idx="12"/>
          </p:nvPr>
        </p:nvSpPr>
        <p:spPr/>
        <p:txBody>
          <a:bodyPr/>
          <a:lstStyle/>
          <a:p>
            <a:fld id="{0B1596F5-5824-5B45-836C-424ED03603B3}" type="slidenum">
              <a:rPr lang="en-US" smtClean="0"/>
              <a:t>61</a:t>
            </a:fld>
            <a:endParaRPr lang="en-US"/>
          </a:p>
        </p:txBody>
      </p:sp>
    </p:spTree>
    <p:extLst>
      <p:ext uri="{BB962C8B-B14F-4D97-AF65-F5344CB8AC3E}">
        <p14:creationId xmlns:p14="http://schemas.microsoft.com/office/powerpoint/2010/main" val="29372104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465A-3310-4C51-2A89-F9ABED752931}"/>
              </a:ext>
            </a:extLst>
          </p:cNvPr>
          <p:cNvSpPr>
            <a:spLocks noGrp="1"/>
          </p:cNvSpPr>
          <p:nvPr>
            <p:ph type="title"/>
          </p:nvPr>
        </p:nvSpPr>
        <p:spPr/>
        <p:txBody>
          <a:bodyPr/>
          <a:lstStyle/>
          <a:p>
            <a:r>
              <a:rPr lang="en-US" dirty="0"/>
              <a:t>Poll Question</a:t>
            </a:r>
          </a:p>
        </p:txBody>
      </p:sp>
      <p:sp>
        <p:nvSpPr>
          <p:cNvPr id="5" name="Content Placeholder 4">
            <a:extLst>
              <a:ext uri="{FF2B5EF4-FFF2-40B4-BE49-F238E27FC236}">
                <a16:creationId xmlns:a16="http://schemas.microsoft.com/office/drawing/2014/main" id="{D092B8BB-C879-63C8-3B6F-5B46E4C2F0B4}"/>
              </a:ext>
            </a:extLst>
          </p:cNvPr>
          <p:cNvSpPr>
            <a:spLocks noGrp="1"/>
          </p:cNvSpPr>
          <p:nvPr>
            <p:ph idx="1"/>
          </p:nvPr>
        </p:nvSpPr>
        <p:spPr>
          <a:xfrm>
            <a:off x="457199" y="1192696"/>
            <a:ext cx="8315569" cy="4774803"/>
          </a:xfrm>
        </p:spPr>
        <p:txBody>
          <a:bodyPr>
            <a:normAutofit fontScale="92500" lnSpcReduction="10000"/>
          </a:bodyPr>
          <a:lstStyle/>
          <a:p>
            <a:r>
              <a:rPr lang="en-US" dirty="0"/>
              <a:t>48 </a:t>
            </a:r>
            <a:r>
              <a:rPr lang="en-US" dirty="0" err="1"/>
              <a:t>yo</a:t>
            </a:r>
            <a:r>
              <a:rPr lang="en-US" dirty="0"/>
              <a:t> man with PMH HIV, HTN comes to your office for routine follow-up. He reveals that his mom recently had a heart attack (she’s in her 70s). He wants to know what he can do to lower his chances of having a heart attack in the future.</a:t>
            </a:r>
          </a:p>
          <a:p>
            <a:r>
              <a:rPr lang="en-US" dirty="0"/>
              <a:t>Social </a:t>
            </a:r>
            <a:r>
              <a:rPr lang="en-US" dirty="0" err="1"/>
              <a:t>hx</a:t>
            </a:r>
            <a:r>
              <a:rPr lang="en-US" dirty="0"/>
              <a:t>: he smoked ½ </a:t>
            </a:r>
            <a:r>
              <a:rPr lang="en-US" dirty="0" err="1"/>
              <a:t>ppd</a:t>
            </a:r>
            <a:r>
              <a:rPr lang="en-US" dirty="0"/>
              <a:t> but quit last week, occasional alcohol use, he runs on treadmill 45 min 4-5 days per week before work</a:t>
            </a:r>
          </a:p>
          <a:p>
            <a:r>
              <a:rPr lang="en-US" dirty="0"/>
              <a:t>Vitals: HR 68, BP 115/79, BMI 24</a:t>
            </a:r>
          </a:p>
          <a:p>
            <a:r>
              <a:rPr lang="en-US" dirty="0"/>
              <a:t>Medications:</a:t>
            </a:r>
          </a:p>
          <a:p>
            <a:pPr lvl="1"/>
            <a:r>
              <a:rPr lang="en-US" dirty="0"/>
              <a:t>HIV: BIC/FTC/TAF</a:t>
            </a:r>
          </a:p>
          <a:p>
            <a:pPr lvl="1"/>
            <a:r>
              <a:rPr lang="en-US" dirty="0"/>
              <a:t>HTN: amlodipine </a:t>
            </a:r>
          </a:p>
          <a:p>
            <a:r>
              <a:rPr lang="en-US" dirty="0"/>
              <a:t>Lipids: Total Cholesterol 234, HDL 35, LDL 110, TG 445</a:t>
            </a:r>
          </a:p>
          <a:p>
            <a:r>
              <a:rPr lang="en-US" dirty="0"/>
              <a:t>10-yr ASCVD risk is 5.2%</a:t>
            </a:r>
          </a:p>
        </p:txBody>
      </p:sp>
      <p:pic>
        <p:nvPicPr>
          <p:cNvPr id="3" name="Picture 2" descr="A close-up of a logo&#10;&#10;Description automatically generated">
            <a:extLst>
              <a:ext uri="{FF2B5EF4-FFF2-40B4-BE49-F238E27FC236}">
                <a16:creationId xmlns:a16="http://schemas.microsoft.com/office/drawing/2014/main" id="{9171CFA0-B7E8-5D9A-84C4-D5D78A5C88AF}"/>
              </a:ext>
            </a:extLst>
          </p:cNvPr>
          <p:cNvPicPr>
            <a:picLocks noChangeAspect="1"/>
          </p:cNvPicPr>
          <p:nvPr/>
        </p:nvPicPr>
        <p:blipFill>
          <a:blip r:embed="rId2"/>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CB443F4B-7FB6-C532-5DC8-A36F00C52325}"/>
              </a:ext>
            </a:extLst>
          </p:cNvPr>
          <p:cNvSpPr>
            <a:spLocks noGrp="1"/>
          </p:cNvSpPr>
          <p:nvPr>
            <p:ph type="sldNum" sz="quarter" idx="12"/>
          </p:nvPr>
        </p:nvSpPr>
        <p:spPr/>
        <p:txBody>
          <a:bodyPr/>
          <a:lstStyle/>
          <a:p>
            <a:fld id="{0B1596F5-5824-5B45-836C-424ED03603B3}" type="slidenum">
              <a:rPr lang="en-US" smtClean="0"/>
              <a:t>62</a:t>
            </a:fld>
            <a:endParaRPr lang="en-US"/>
          </a:p>
        </p:txBody>
      </p:sp>
    </p:spTree>
    <p:extLst>
      <p:ext uri="{BB962C8B-B14F-4D97-AF65-F5344CB8AC3E}">
        <p14:creationId xmlns:p14="http://schemas.microsoft.com/office/powerpoint/2010/main" val="30528187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F9930-0035-8075-9D21-D2F865C20D36}"/>
              </a:ext>
            </a:extLst>
          </p:cNvPr>
          <p:cNvSpPr>
            <a:spLocks noGrp="1"/>
          </p:cNvSpPr>
          <p:nvPr>
            <p:ph type="title"/>
          </p:nvPr>
        </p:nvSpPr>
        <p:spPr>
          <a:xfrm>
            <a:off x="457199" y="1020786"/>
            <a:ext cx="8315569" cy="1143000"/>
          </a:xfrm>
        </p:spPr>
        <p:txBody>
          <a:bodyPr/>
          <a:lstStyle/>
          <a:p>
            <a:r>
              <a:rPr lang="en-US" sz="2800" dirty="0"/>
              <a:t>Besides counseling on importance of remaining quit from cigarettes and discussing heart healthy diet, what would you recommend?</a:t>
            </a:r>
          </a:p>
        </p:txBody>
      </p:sp>
      <p:sp>
        <p:nvSpPr>
          <p:cNvPr id="5" name="Content Placeholder 4">
            <a:extLst>
              <a:ext uri="{FF2B5EF4-FFF2-40B4-BE49-F238E27FC236}">
                <a16:creationId xmlns:a16="http://schemas.microsoft.com/office/drawing/2014/main" id="{D4593A19-A40B-6C7D-1288-201735BE8AFE}"/>
              </a:ext>
            </a:extLst>
          </p:cNvPr>
          <p:cNvSpPr>
            <a:spLocks noGrp="1"/>
          </p:cNvSpPr>
          <p:nvPr>
            <p:ph sz="half" idx="1"/>
          </p:nvPr>
        </p:nvSpPr>
        <p:spPr>
          <a:xfrm>
            <a:off x="457200" y="2419109"/>
            <a:ext cx="4114800" cy="3548390"/>
          </a:xfrm>
        </p:spPr>
        <p:txBody>
          <a:bodyPr>
            <a:normAutofit/>
          </a:bodyPr>
          <a:lstStyle/>
          <a:p>
            <a:r>
              <a:rPr lang="en-US" dirty="0"/>
              <a:t>A) Starting ASA 81 mg</a:t>
            </a:r>
          </a:p>
          <a:p>
            <a:r>
              <a:rPr lang="en-US" b="1" dirty="0"/>
              <a:t>B) Starting statin</a:t>
            </a:r>
          </a:p>
          <a:p>
            <a:r>
              <a:rPr lang="en-US" dirty="0"/>
              <a:t>C) Starting fenofibrate</a:t>
            </a:r>
          </a:p>
          <a:p>
            <a:r>
              <a:rPr lang="en-US" dirty="0"/>
              <a:t>D) Starting fish oil</a:t>
            </a:r>
          </a:p>
          <a:p>
            <a:r>
              <a:rPr lang="en-US" dirty="0"/>
              <a:t>E) Only lifestyle modification at this time</a:t>
            </a:r>
          </a:p>
        </p:txBody>
      </p:sp>
      <p:sp>
        <p:nvSpPr>
          <p:cNvPr id="6" name="Content Placeholder 5">
            <a:extLst>
              <a:ext uri="{FF2B5EF4-FFF2-40B4-BE49-F238E27FC236}">
                <a16:creationId xmlns:a16="http://schemas.microsoft.com/office/drawing/2014/main" id="{6BE1CB0A-A49F-9EAD-BEC4-67C7309E96B7}"/>
              </a:ext>
            </a:extLst>
          </p:cNvPr>
          <p:cNvSpPr>
            <a:spLocks noGrp="1"/>
          </p:cNvSpPr>
          <p:nvPr>
            <p:ph sz="half" idx="2"/>
          </p:nvPr>
        </p:nvSpPr>
        <p:spPr>
          <a:xfrm>
            <a:off x="4614984" y="2419109"/>
            <a:ext cx="4038599" cy="3548390"/>
          </a:xfrm>
        </p:spPr>
        <p:txBody>
          <a:bodyPr>
            <a:normAutofit/>
          </a:bodyPr>
          <a:lstStyle/>
          <a:p>
            <a:endParaRPr lang="en-US" dirty="0"/>
          </a:p>
        </p:txBody>
      </p:sp>
      <p:pic>
        <p:nvPicPr>
          <p:cNvPr id="2" name="Picture 1" descr="A close-up of a logo&#10;&#10;Description automatically generated">
            <a:extLst>
              <a:ext uri="{FF2B5EF4-FFF2-40B4-BE49-F238E27FC236}">
                <a16:creationId xmlns:a16="http://schemas.microsoft.com/office/drawing/2014/main" id="{EAAA8092-FE99-AD90-C03F-CEE7B610753F}"/>
              </a:ext>
            </a:extLst>
          </p:cNvPr>
          <p:cNvPicPr>
            <a:picLocks noChangeAspect="1"/>
          </p:cNvPicPr>
          <p:nvPr/>
        </p:nvPicPr>
        <p:blipFill>
          <a:blip r:embed="rId2"/>
          <a:stretch>
            <a:fillRect/>
          </a:stretch>
        </p:blipFill>
        <p:spPr>
          <a:xfrm>
            <a:off x="6419023" y="0"/>
            <a:ext cx="2724977" cy="640205"/>
          </a:xfrm>
          <a:prstGeom prst="rect">
            <a:avLst/>
          </a:prstGeom>
        </p:spPr>
      </p:pic>
      <p:sp>
        <p:nvSpPr>
          <p:cNvPr id="3" name="Slide Number Placeholder 2">
            <a:extLst>
              <a:ext uri="{FF2B5EF4-FFF2-40B4-BE49-F238E27FC236}">
                <a16:creationId xmlns:a16="http://schemas.microsoft.com/office/drawing/2014/main" id="{8BA19DED-2AB7-3198-FCE3-691F52061AE4}"/>
              </a:ext>
            </a:extLst>
          </p:cNvPr>
          <p:cNvSpPr>
            <a:spLocks noGrp="1"/>
          </p:cNvSpPr>
          <p:nvPr>
            <p:ph type="sldNum" sz="quarter" idx="12"/>
          </p:nvPr>
        </p:nvSpPr>
        <p:spPr/>
        <p:txBody>
          <a:bodyPr/>
          <a:lstStyle/>
          <a:p>
            <a:fld id="{0B1596F5-5824-5B45-836C-424ED03603B3}" type="slidenum">
              <a:rPr lang="en-US" smtClean="0"/>
              <a:t>63</a:t>
            </a:fld>
            <a:endParaRPr lang="en-US"/>
          </a:p>
        </p:txBody>
      </p:sp>
    </p:spTree>
    <p:extLst>
      <p:ext uri="{BB962C8B-B14F-4D97-AF65-F5344CB8AC3E}">
        <p14:creationId xmlns:p14="http://schemas.microsoft.com/office/powerpoint/2010/main" val="2196984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1BD2-5154-1300-6AE2-358798903D8B}"/>
              </a:ext>
            </a:extLst>
          </p:cNvPr>
          <p:cNvSpPr>
            <a:spLocks noGrp="1"/>
          </p:cNvSpPr>
          <p:nvPr>
            <p:ph type="title"/>
          </p:nvPr>
        </p:nvSpPr>
        <p:spPr/>
        <p:txBody>
          <a:bodyPr/>
          <a:lstStyle/>
          <a:p>
            <a:r>
              <a:rPr lang="en-US" dirty="0"/>
              <a:t>Diabetes mellitus (DM)</a:t>
            </a:r>
          </a:p>
        </p:txBody>
      </p:sp>
      <p:sp>
        <p:nvSpPr>
          <p:cNvPr id="3" name="Content Placeholder 2">
            <a:extLst>
              <a:ext uri="{FF2B5EF4-FFF2-40B4-BE49-F238E27FC236}">
                <a16:creationId xmlns:a16="http://schemas.microsoft.com/office/drawing/2014/main" id="{C5F36423-893B-B606-DC9F-31D8F4F881CA}"/>
              </a:ext>
            </a:extLst>
          </p:cNvPr>
          <p:cNvSpPr>
            <a:spLocks noGrp="1"/>
          </p:cNvSpPr>
          <p:nvPr>
            <p:ph sz="half" idx="1"/>
          </p:nvPr>
        </p:nvSpPr>
        <p:spPr/>
        <p:txBody>
          <a:bodyPr>
            <a:normAutofit fontScale="85000" lnSpcReduction="20000"/>
          </a:bodyPr>
          <a:lstStyle/>
          <a:p>
            <a:r>
              <a:rPr lang="en-US" dirty="0"/>
              <a:t>DM is more common in PWH than general population</a:t>
            </a:r>
          </a:p>
          <a:p>
            <a:r>
              <a:rPr lang="en-US" dirty="0"/>
              <a:t>We commonly use HgbA1c to diagnose and monitor DM</a:t>
            </a:r>
          </a:p>
          <a:p>
            <a:r>
              <a:rPr lang="en-US" b="1" dirty="0"/>
              <a:t>HgbA1c underestimates hyperglycemia in PWH </a:t>
            </a:r>
            <a:r>
              <a:rPr lang="en-US" dirty="0"/>
              <a:t>(tends to be falsely low) leading to underdiagnosis and undertreatment</a:t>
            </a:r>
          </a:p>
        </p:txBody>
      </p:sp>
      <p:sp>
        <p:nvSpPr>
          <p:cNvPr id="4" name="Content Placeholder 3">
            <a:extLst>
              <a:ext uri="{FF2B5EF4-FFF2-40B4-BE49-F238E27FC236}">
                <a16:creationId xmlns:a16="http://schemas.microsoft.com/office/drawing/2014/main" id="{CE493DAE-5B79-3C71-6668-313EC7284433}"/>
              </a:ext>
            </a:extLst>
          </p:cNvPr>
          <p:cNvSpPr>
            <a:spLocks noGrp="1"/>
          </p:cNvSpPr>
          <p:nvPr>
            <p:ph sz="half" idx="2"/>
          </p:nvPr>
        </p:nvSpPr>
        <p:spPr/>
        <p:txBody>
          <a:bodyPr>
            <a:normAutofit fontScale="85000" lnSpcReduction="20000"/>
          </a:bodyPr>
          <a:lstStyle/>
          <a:p>
            <a:r>
              <a:rPr lang="en-US" dirty="0"/>
              <a:t>Multifactorial issue</a:t>
            </a:r>
          </a:p>
          <a:p>
            <a:pPr lvl="1"/>
            <a:r>
              <a:rPr lang="en-US" dirty="0"/>
              <a:t>Mild anemia</a:t>
            </a:r>
          </a:p>
          <a:p>
            <a:pPr lvl="1"/>
            <a:r>
              <a:rPr lang="en-US" dirty="0"/>
              <a:t>Elevated MCV</a:t>
            </a:r>
          </a:p>
          <a:p>
            <a:pPr lvl="1"/>
            <a:r>
              <a:rPr lang="en-US" dirty="0"/>
              <a:t>ART (no consistent data as to which drug classes are responsible)</a:t>
            </a:r>
          </a:p>
          <a:p>
            <a:r>
              <a:rPr lang="en-US" dirty="0"/>
              <a:t>Not the same in every patient</a:t>
            </a:r>
          </a:p>
          <a:p>
            <a:r>
              <a:rPr lang="en-US" dirty="0"/>
              <a:t>Bottom line: use your clinical judgement, may need to use more FSBG or CGM</a:t>
            </a:r>
          </a:p>
          <a:p>
            <a:endParaRPr lang="en-US" dirty="0"/>
          </a:p>
        </p:txBody>
      </p:sp>
      <p:pic>
        <p:nvPicPr>
          <p:cNvPr id="5" name="Picture 4" descr="A close-up of a logo&#10;&#10;Description automatically generated">
            <a:extLst>
              <a:ext uri="{FF2B5EF4-FFF2-40B4-BE49-F238E27FC236}">
                <a16:creationId xmlns:a16="http://schemas.microsoft.com/office/drawing/2014/main" id="{466AE93D-AC78-C372-9E3D-9E8EA80B428A}"/>
              </a:ext>
            </a:extLst>
          </p:cNvPr>
          <p:cNvPicPr>
            <a:picLocks noChangeAspect="1"/>
          </p:cNvPicPr>
          <p:nvPr/>
        </p:nvPicPr>
        <p:blipFill>
          <a:blip r:embed="rId2"/>
          <a:stretch>
            <a:fillRect/>
          </a:stretch>
        </p:blipFill>
        <p:spPr>
          <a:xfrm>
            <a:off x="6419023" y="0"/>
            <a:ext cx="2724977" cy="640205"/>
          </a:xfrm>
          <a:prstGeom prst="rect">
            <a:avLst/>
          </a:prstGeom>
        </p:spPr>
      </p:pic>
      <p:sp>
        <p:nvSpPr>
          <p:cNvPr id="6" name="Slide Number Placeholder 5">
            <a:extLst>
              <a:ext uri="{FF2B5EF4-FFF2-40B4-BE49-F238E27FC236}">
                <a16:creationId xmlns:a16="http://schemas.microsoft.com/office/drawing/2014/main" id="{B375B0CB-97C6-67CC-BBF2-676CCA1BD35C}"/>
              </a:ext>
            </a:extLst>
          </p:cNvPr>
          <p:cNvSpPr>
            <a:spLocks noGrp="1"/>
          </p:cNvSpPr>
          <p:nvPr>
            <p:ph type="sldNum" sz="quarter" idx="12"/>
          </p:nvPr>
        </p:nvSpPr>
        <p:spPr/>
        <p:txBody>
          <a:bodyPr/>
          <a:lstStyle/>
          <a:p>
            <a:fld id="{0B1596F5-5824-5B45-836C-424ED03603B3}" type="slidenum">
              <a:rPr lang="en-US" smtClean="0"/>
              <a:t>64</a:t>
            </a:fld>
            <a:endParaRPr lang="en-US"/>
          </a:p>
        </p:txBody>
      </p:sp>
    </p:spTree>
    <p:extLst>
      <p:ext uri="{BB962C8B-B14F-4D97-AF65-F5344CB8AC3E}">
        <p14:creationId xmlns:p14="http://schemas.microsoft.com/office/powerpoint/2010/main" val="18529674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3425-4C9D-2E46-8D7D-A5F4B7E88265}"/>
              </a:ext>
            </a:extLst>
          </p:cNvPr>
          <p:cNvSpPr>
            <a:spLocks noGrp="1"/>
          </p:cNvSpPr>
          <p:nvPr>
            <p:ph type="title"/>
          </p:nvPr>
        </p:nvSpPr>
        <p:spPr/>
        <p:txBody>
          <a:bodyPr/>
          <a:lstStyle/>
          <a:p>
            <a:r>
              <a:rPr lang="en-US" dirty="0"/>
              <a:t>Could you test me for low T?</a:t>
            </a:r>
          </a:p>
        </p:txBody>
      </p:sp>
      <p:sp>
        <p:nvSpPr>
          <p:cNvPr id="3" name="Content Placeholder 2">
            <a:extLst>
              <a:ext uri="{FF2B5EF4-FFF2-40B4-BE49-F238E27FC236}">
                <a16:creationId xmlns:a16="http://schemas.microsoft.com/office/drawing/2014/main" id="{026CB37F-7668-7340-8D53-6771EFCFF0A5}"/>
              </a:ext>
            </a:extLst>
          </p:cNvPr>
          <p:cNvSpPr>
            <a:spLocks noGrp="1"/>
          </p:cNvSpPr>
          <p:nvPr>
            <p:ph sz="half" idx="1"/>
          </p:nvPr>
        </p:nvSpPr>
        <p:spPr>
          <a:xfrm>
            <a:off x="4695562" y="1502977"/>
            <a:ext cx="4114800" cy="4431307"/>
          </a:xfrm>
        </p:spPr>
        <p:txBody>
          <a:bodyPr vert="horz" lIns="91440" tIns="45720" rIns="91440" bIns="45720" rtlCol="0" anchor="t">
            <a:normAutofit fontScale="92500" lnSpcReduction="10000"/>
          </a:bodyPr>
          <a:lstStyle/>
          <a:p>
            <a:r>
              <a:rPr lang="en-US" dirty="0"/>
              <a:t>Order free testosterone level or panel because HIV affects sex hormone binding globulin (SHBG)</a:t>
            </a:r>
          </a:p>
          <a:p>
            <a:r>
              <a:rPr lang="en-US" dirty="0"/>
              <a:t>Lab should be drawn between 8-10 am, ideally fasting</a:t>
            </a:r>
          </a:p>
          <a:p>
            <a:r>
              <a:rPr lang="en-US" dirty="0"/>
              <a:t>If low, it should be repeated at least once to confirm</a:t>
            </a:r>
          </a:p>
        </p:txBody>
      </p:sp>
      <p:sp>
        <p:nvSpPr>
          <p:cNvPr id="4" name="Content Placeholder 3">
            <a:extLst>
              <a:ext uri="{FF2B5EF4-FFF2-40B4-BE49-F238E27FC236}">
                <a16:creationId xmlns:a16="http://schemas.microsoft.com/office/drawing/2014/main" id="{8207055A-E10F-6D4B-BC00-115E017FF494}"/>
              </a:ext>
            </a:extLst>
          </p:cNvPr>
          <p:cNvSpPr>
            <a:spLocks noGrp="1"/>
          </p:cNvSpPr>
          <p:nvPr>
            <p:ph sz="half" idx="2"/>
          </p:nvPr>
        </p:nvSpPr>
        <p:spPr>
          <a:xfrm>
            <a:off x="190500" y="1401162"/>
            <a:ext cx="4038599" cy="4431307"/>
          </a:xfrm>
        </p:spPr>
        <p:txBody>
          <a:bodyPr vert="horz" lIns="91440" tIns="45720" rIns="91440" bIns="45720" rtlCol="0" anchor="t">
            <a:normAutofit fontScale="92500" lnSpcReduction="10000"/>
          </a:bodyPr>
          <a:lstStyle/>
          <a:p>
            <a:r>
              <a:rPr lang="en-US" dirty="0"/>
              <a:t>Only test men who are symptomatic and eligible for treatment</a:t>
            </a:r>
          </a:p>
          <a:p>
            <a:r>
              <a:rPr lang="en-US" dirty="0"/>
              <a:t>ACP Guidelines- 2020</a:t>
            </a:r>
          </a:p>
          <a:p>
            <a:pPr lvl="1"/>
            <a:r>
              <a:rPr lang="en-US" dirty="0"/>
              <a:t>Treatment may improve sexual function. If it doesn’t, stop treatment</a:t>
            </a:r>
          </a:p>
          <a:p>
            <a:pPr lvl="1"/>
            <a:r>
              <a:rPr lang="en-US" dirty="0"/>
              <a:t>Very little/no benefit for energy, vitality, cognition, physical function- DON’T PRESCRIBE</a:t>
            </a:r>
          </a:p>
          <a:p>
            <a:pPr lvl="1"/>
            <a:endParaRPr lang="en-US" dirty="0"/>
          </a:p>
        </p:txBody>
      </p:sp>
      <p:sp>
        <p:nvSpPr>
          <p:cNvPr id="5" name="TextBox 4">
            <a:extLst>
              <a:ext uri="{FF2B5EF4-FFF2-40B4-BE49-F238E27FC236}">
                <a16:creationId xmlns:a16="http://schemas.microsoft.com/office/drawing/2014/main" id="{328C4A59-A8D7-F04E-9E25-E2367527FDB5}"/>
              </a:ext>
            </a:extLst>
          </p:cNvPr>
          <p:cNvSpPr txBox="1"/>
          <p:nvPr/>
        </p:nvSpPr>
        <p:spPr>
          <a:xfrm>
            <a:off x="2209800" y="6273800"/>
            <a:ext cx="6146800" cy="707886"/>
          </a:xfrm>
          <a:prstGeom prst="rect">
            <a:avLst/>
          </a:prstGeom>
          <a:noFill/>
        </p:spPr>
        <p:txBody>
          <a:bodyPr wrap="square" rtlCol="0">
            <a:spAutoFit/>
          </a:bodyPr>
          <a:lstStyle/>
          <a:p>
            <a:r>
              <a:rPr lang="en-US" sz="1000" dirty="0" err="1">
                <a:solidFill>
                  <a:schemeClr val="bg1"/>
                </a:solidFill>
              </a:rPr>
              <a:t>Qaseem</a:t>
            </a:r>
            <a:r>
              <a:rPr lang="en-US" sz="1000" dirty="0">
                <a:solidFill>
                  <a:schemeClr val="bg1"/>
                </a:solidFill>
              </a:rPr>
              <a:t> A, </a:t>
            </a:r>
            <a:r>
              <a:rPr lang="en-US" sz="1000" dirty="0" err="1">
                <a:solidFill>
                  <a:schemeClr val="bg1"/>
                </a:solidFill>
              </a:rPr>
              <a:t>Horwitch</a:t>
            </a:r>
            <a:r>
              <a:rPr lang="en-US" sz="1000" dirty="0">
                <a:solidFill>
                  <a:schemeClr val="bg1"/>
                </a:solidFill>
              </a:rPr>
              <a:t> CA, </a:t>
            </a:r>
            <a:r>
              <a:rPr lang="en-US" sz="1000" dirty="0" err="1">
                <a:solidFill>
                  <a:schemeClr val="bg1"/>
                </a:solidFill>
              </a:rPr>
              <a:t>Vijan</a:t>
            </a:r>
            <a:r>
              <a:rPr lang="en-US" sz="1000" dirty="0">
                <a:solidFill>
                  <a:schemeClr val="bg1"/>
                </a:solidFill>
              </a:rPr>
              <a:t> S, et al. Testosterone Treatment in Adult Men With Age-Related Low Testosterone: A Clinical Guideline From the American College of Physicians, </a:t>
            </a:r>
            <a:r>
              <a:rPr lang="en-US" sz="1000" i="1" dirty="0">
                <a:solidFill>
                  <a:schemeClr val="bg1"/>
                </a:solidFill>
              </a:rPr>
              <a:t>Ann Intern Med.</a:t>
            </a:r>
            <a:r>
              <a:rPr lang="en-US" sz="1000" dirty="0">
                <a:solidFill>
                  <a:schemeClr val="bg1"/>
                </a:solidFill>
              </a:rPr>
              <a:t> 2020;172(2):126-133.</a:t>
            </a:r>
          </a:p>
          <a:p>
            <a:endParaRPr lang="en-US" sz="1000" dirty="0">
              <a:solidFill>
                <a:schemeClr val="bg1"/>
              </a:solidFill>
            </a:endParaRPr>
          </a:p>
        </p:txBody>
      </p:sp>
      <p:pic>
        <p:nvPicPr>
          <p:cNvPr id="6" name="Picture 5" descr="A close-up of a logo&#10;&#10;Description automatically generated">
            <a:extLst>
              <a:ext uri="{FF2B5EF4-FFF2-40B4-BE49-F238E27FC236}">
                <a16:creationId xmlns:a16="http://schemas.microsoft.com/office/drawing/2014/main" id="{0E798A4C-3E1A-7D1E-D24B-89A3EDF523E9}"/>
              </a:ext>
            </a:extLst>
          </p:cNvPr>
          <p:cNvPicPr>
            <a:picLocks noChangeAspect="1"/>
          </p:cNvPicPr>
          <p:nvPr/>
        </p:nvPicPr>
        <p:blipFill>
          <a:blip r:embed="rId3"/>
          <a:stretch>
            <a:fillRect/>
          </a:stretch>
        </p:blipFill>
        <p:spPr>
          <a:xfrm>
            <a:off x="6419023" y="0"/>
            <a:ext cx="2724977" cy="640205"/>
          </a:xfrm>
          <a:prstGeom prst="rect">
            <a:avLst/>
          </a:prstGeom>
        </p:spPr>
      </p:pic>
      <p:sp>
        <p:nvSpPr>
          <p:cNvPr id="7" name="Slide Number Placeholder 6">
            <a:extLst>
              <a:ext uri="{FF2B5EF4-FFF2-40B4-BE49-F238E27FC236}">
                <a16:creationId xmlns:a16="http://schemas.microsoft.com/office/drawing/2014/main" id="{4EAB661F-0E8A-71E1-8249-628641906200}"/>
              </a:ext>
            </a:extLst>
          </p:cNvPr>
          <p:cNvSpPr>
            <a:spLocks noGrp="1"/>
          </p:cNvSpPr>
          <p:nvPr>
            <p:ph type="sldNum" sz="quarter" idx="12"/>
          </p:nvPr>
        </p:nvSpPr>
        <p:spPr/>
        <p:txBody>
          <a:bodyPr/>
          <a:lstStyle/>
          <a:p>
            <a:fld id="{0B1596F5-5824-5B45-836C-424ED03603B3}" type="slidenum">
              <a:rPr lang="en-US" smtClean="0"/>
              <a:t>65</a:t>
            </a:fld>
            <a:endParaRPr lang="en-US"/>
          </a:p>
        </p:txBody>
      </p:sp>
    </p:spTree>
    <p:extLst>
      <p:ext uri="{BB962C8B-B14F-4D97-AF65-F5344CB8AC3E}">
        <p14:creationId xmlns:p14="http://schemas.microsoft.com/office/powerpoint/2010/main" val="35713779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FC00-D777-A141-9284-558919A971B6}"/>
              </a:ext>
            </a:extLst>
          </p:cNvPr>
          <p:cNvSpPr>
            <a:spLocks noGrp="1"/>
          </p:cNvSpPr>
          <p:nvPr>
            <p:ph type="title"/>
          </p:nvPr>
        </p:nvSpPr>
        <p:spPr/>
        <p:txBody>
          <a:bodyPr/>
          <a:lstStyle/>
          <a:p>
            <a:r>
              <a:rPr lang="en-US" dirty="0"/>
              <a:t>STI Screening</a:t>
            </a:r>
          </a:p>
        </p:txBody>
      </p:sp>
      <p:sp>
        <p:nvSpPr>
          <p:cNvPr id="3" name="Content Placeholder 2">
            <a:extLst>
              <a:ext uri="{FF2B5EF4-FFF2-40B4-BE49-F238E27FC236}">
                <a16:creationId xmlns:a16="http://schemas.microsoft.com/office/drawing/2014/main" id="{B0BD9765-CE85-5C49-9294-2BB84715EC3E}"/>
              </a:ext>
            </a:extLst>
          </p:cNvPr>
          <p:cNvSpPr>
            <a:spLocks noGrp="1"/>
          </p:cNvSpPr>
          <p:nvPr>
            <p:ph sz="half" idx="1"/>
          </p:nvPr>
        </p:nvSpPr>
        <p:spPr>
          <a:xfrm>
            <a:off x="457199" y="1536192"/>
            <a:ext cx="4038599" cy="4431307"/>
          </a:xfrm>
        </p:spPr>
        <p:txBody>
          <a:bodyPr vert="horz" lIns="91440" tIns="45720" rIns="91440" bIns="45720" rtlCol="0" anchor="t">
            <a:normAutofit fontScale="92500" lnSpcReduction="20000"/>
          </a:bodyPr>
          <a:lstStyle/>
          <a:p>
            <a:r>
              <a:rPr lang="en-US" dirty="0"/>
              <a:t>If you use it, swab it for gonorrhea and chlamydia</a:t>
            </a:r>
          </a:p>
          <a:p>
            <a:r>
              <a:rPr lang="en-US" dirty="0"/>
              <a:t>Not everyone has sex the same way</a:t>
            </a:r>
          </a:p>
          <a:p>
            <a:r>
              <a:rPr lang="en-US" dirty="0"/>
              <a:t>Ask if any new partners, sexual contacts at </a:t>
            </a:r>
            <a:r>
              <a:rPr lang="en-US" u="sng" dirty="0"/>
              <a:t>every visit</a:t>
            </a:r>
          </a:p>
          <a:p>
            <a:r>
              <a:rPr lang="en-US" dirty="0"/>
              <a:t>At minimum, test for STIs at least annually</a:t>
            </a:r>
          </a:p>
          <a:p>
            <a:pPr lvl="1"/>
            <a:r>
              <a:rPr lang="en-US" dirty="0"/>
              <a:t>For people with vaginas, this includes trichomonas</a:t>
            </a:r>
          </a:p>
          <a:p>
            <a:endParaRPr lang="en-US" dirty="0"/>
          </a:p>
        </p:txBody>
      </p:sp>
      <p:sp>
        <p:nvSpPr>
          <p:cNvPr id="4" name="Content Placeholder 3">
            <a:extLst>
              <a:ext uri="{FF2B5EF4-FFF2-40B4-BE49-F238E27FC236}">
                <a16:creationId xmlns:a16="http://schemas.microsoft.com/office/drawing/2014/main" id="{22B46C29-D2B8-EE42-B897-DEA109C683E2}"/>
              </a:ext>
            </a:extLst>
          </p:cNvPr>
          <p:cNvSpPr>
            <a:spLocks noGrp="1"/>
          </p:cNvSpPr>
          <p:nvPr>
            <p:ph sz="half" idx="2"/>
          </p:nvPr>
        </p:nvSpPr>
        <p:spPr>
          <a:xfrm>
            <a:off x="4844142" y="1536192"/>
            <a:ext cx="4038599" cy="4431307"/>
          </a:xfrm>
        </p:spPr>
        <p:txBody>
          <a:bodyPr vert="horz" lIns="91440" tIns="45720" rIns="91440" bIns="45720" rtlCol="0" anchor="t">
            <a:normAutofit fontScale="92500" lnSpcReduction="20000"/>
          </a:bodyPr>
          <a:lstStyle/>
          <a:p>
            <a:r>
              <a:rPr lang="en-US" dirty="0"/>
              <a:t>Syphilis is the great imitator- any rash/skin lesion that I’m not 100% confident about the diagnosis, I test for syphilis</a:t>
            </a:r>
          </a:p>
          <a:p>
            <a:r>
              <a:rPr lang="en-US" dirty="0"/>
              <a:t>For MSM and people who inject drugs, test for hepatitis C on a regular basis</a:t>
            </a:r>
          </a:p>
        </p:txBody>
      </p:sp>
      <p:pic>
        <p:nvPicPr>
          <p:cNvPr id="5" name="Picture 4" descr="A close-up of a logo&#10;&#10;Description automatically generated">
            <a:extLst>
              <a:ext uri="{FF2B5EF4-FFF2-40B4-BE49-F238E27FC236}">
                <a16:creationId xmlns:a16="http://schemas.microsoft.com/office/drawing/2014/main" id="{CA693963-52FE-20EF-19AF-8F01E57DD7CA}"/>
              </a:ext>
            </a:extLst>
          </p:cNvPr>
          <p:cNvPicPr>
            <a:picLocks noChangeAspect="1"/>
          </p:cNvPicPr>
          <p:nvPr/>
        </p:nvPicPr>
        <p:blipFill>
          <a:blip r:embed="rId3"/>
          <a:stretch>
            <a:fillRect/>
          </a:stretch>
        </p:blipFill>
        <p:spPr>
          <a:xfrm>
            <a:off x="6419023" y="0"/>
            <a:ext cx="2724977" cy="640205"/>
          </a:xfrm>
          <a:prstGeom prst="rect">
            <a:avLst/>
          </a:prstGeom>
        </p:spPr>
      </p:pic>
      <p:sp>
        <p:nvSpPr>
          <p:cNvPr id="6" name="Slide Number Placeholder 5">
            <a:extLst>
              <a:ext uri="{FF2B5EF4-FFF2-40B4-BE49-F238E27FC236}">
                <a16:creationId xmlns:a16="http://schemas.microsoft.com/office/drawing/2014/main" id="{F177C702-3826-F346-C401-74515206CC3E}"/>
              </a:ext>
            </a:extLst>
          </p:cNvPr>
          <p:cNvSpPr>
            <a:spLocks noGrp="1"/>
          </p:cNvSpPr>
          <p:nvPr>
            <p:ph type="sldNum" sz="quarter" idx="12"/>
          </p:nvPr>
        </p:nvSpPr>
        <p:spPr/>
        <p:txBody>
          <a:bodyPr/>
          <a:lstStyle/>
          <a:p>
            <a:fld id="{0B1596F5-5824-5B45-836C-424ED03603B3}" type="slidenum">
              <a:rPr lang="en-US" smtClean="0"/>
              <a:t>66</a:t>
            </a:fld>
            <a:endParaRPr lang="en-US"/>
          </a:p>
        </p:txBody>
      </p:sp>
    </p:spTree>
    <p:extLst>
      <p:ext uri="{BB962C8B-B14F-4D97-AF65-F5344CB8AC3E}">
        <p14:creationId xmlns:p14="http://schemas.microsoft.com/office/powerpoint/2010/main" val="33923814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358B75-8B4C-F947-9884-964FF00A9736}"/>
              </a:ext>
            </a:extLst>
          </p:cNvPr>
          <p:cNvSpPr>
            <a:spLocks noGrp="1"/>
          </p:cNvSpPr>
          <p:nvPr>
            <p:ph type="title"/>
          </p:nvPr>
        </p:nvSpPr>
        <p:spPr>
          <a:xfrm>
            <a:off x="457198" y="132749"/>
            <a:ext cx="8315569" cy="1143000"/>
          </a:xfrm>
        </p:spPr>
        <p:txBody>
          <a:bodyPr/>
          <a:lstStyle/>
          <a:p>
            <a:r>
              <a:rPr lang="en-US" dirty="0"/>
              <a:t>Take Home Points</a:t>
            </a:r>
          </a:p>
        </p:txBody>
      </p:sp>
      <p:sp>
        <p:nvSpPr>
          <p:cNvPr id="8" name="Content Placeholder 7">
            <a:extLst>
              <a:ext uri="{FF2B5EF4-FFF2-40B4-BE49-F238E27FC236}">
                <a16:creationId xmlns:a16="http://schemas.microsoft.com/office/drawing/2014/main" id="{55042AD1-448D-4247-AA3C-BBF23CCAE53B}"/>
              </a:ext>
            </a:extLst>
          </p:cNvPr>
          <p:cNvSpPr>
            <a:spLocks noGrp="1"/>
          </p:cNvSpPr>
          <p:nvPr>
            <p:ph idx="1"/>
          </p:nvPr>
        </p:nvSpPr>
        <p:spPr>
          <a:xfrm>
            <a:off x="457199" y="1103586"/>
            <a:ext cx="8315569" cy="4863913"/>
          </a:xfrm>
        </p:spPr>
        <p:txBody>
          <a:bodyPr vert="horz" lIns="91440" tIns="45720" rIns="91440" bIns="45720" rtlCol="0" anchor="t">
            <a:normAutofit lnSpcReduction="10000"/>
          </a:bodyPr>
          <a:lstStyle/>
          <a:p>
            <a:r>
              <a:rPr lang="en-US" dirty="0">
                <a:cs typeface="Arial"/>
              </a:rPr>
              <a:t>Check for drug interactions before prescribing new med!</a:t>
            </a:r>
          </a:p>
          <a:p>
            <a:r>
              <a:rPr lang="en-US" dirty="0"/>
              <a:t>There is an increased risk of HPV-associated cancers in PWH </a:t>
            </a:r>
          </a:p>
          <a:p>
            <a:pPr lvl="1"/>
            <a:r>
              <a:rPr lang="en-US" dirty="0"/>
              <a:t>Discuss HPV vaccine in individuals 27-45 if appropriate</a:t>
            </a:r>
          </a:p>
          <a:p>
            <a:pPr lvl="1"/>
            <a:r>
              <a:rPr lang="en-US" dirty="0"/>
              <a:t>Offer anal pap smears if able to refer for </a:t>
            </a:r>
            <a:r>
              <a:rPr lang="en-US" dirty="0" err="1"/>
              <a:t>anoscopy</a:t>
            </a:r>
            <a:endParaRPr lang="en-US" dirty="0"/>
          </a:p>
          <a:p>
            <a:r>
              <a:rPr lang="en-US" dirty="0"/>
              <a:t>Transgender individuals: screen organs that are present</a:t>
            </a:r>
          </a:p>
          <a:p>
            <a:pPr lvl="1"/>
            <a:r>
              <a:rPr lang="en-US" dirty="0"/>
              <a:t>Transgender women- start mammograms at 50 if ≥ 5 </a:t>
            </a:r>
            <a:r>
              <a:rPr lang="en-US" dirty="0" err="1"/>
              <a:t>yrs</a:t>
            </a:r>
            <a:r>
              <a:rPr lang="en-US" dirty="0"/>
              <a:t> on hormone therapy</a:t>
            </a:r>
          </a:p>
          <a:p>
            <a:r>
              <a:rPr lang="en-US" dirty="0"/>
              <a:t>Screen for osteoporosis with DEXA (men 50+, women post-menopausal)</a:t>
            </a:r>
          </a:p>
          <a:p>
            <a:r>
              <a:rPr lang="en-US" dirty="0"/>
              <a:t>Calculate ASCVD risk in PWH ≥ 40 </a:t>
            </a:r>
            <a:r>
              <a:rPr lang="en-US" dirty="0" err="1"/>
              <a:t>yo</a:t>
            </a:r>
            <a:r>
              <a:rPr lang="en-US" dirty="0"/>
              <a:t>, discuss statin for everyone?? (at minimum PWH and ASCVD &gt;7.5%), smoking cessation for all </a:t>
            </a:r>
          </a:p>
        </p:txBody>
      </p:sp>
      <p:pic>
        <p:nvPicPr>
          <p:cNvPr id="2" name="Picture 1" descr="A close-up of a logo&#10;&#10;Description automatically generated">
            <a:extLst>
              <a:ext uri="{FF2B5EF4-FFF2-40B4-BE49-F238E27FC236}">
                <a16:creationId xmlns:a16="http://schemas.microsoft.com/office/drawing/2014/main" id="{E0689823-E1B2-F378-EFFA-8AB057B9C73D}"/>
              </a:ext>
            </a:extLst>
          </p:cNvPr>
          <p:cNvPicPr>
            <a:picLocks noChangeAspect="1"/>
          </p:cNvPicPr>
          <p:nvPr/>
        </p:nvPicPr>
        <p:blipFill>
          <a:blip r:embed="rId3"/>
          <a:stretch>
            <a:fillRect/>
          </a:stretch>
        </p:blipFill>
        <p:spPr>
          <a:xfrm>
            <a:off x="6419023" y="0"/>
            <a:ext cx="2724977" cy="640205"/>
          </a:xfrm>
          <a:prstGeom prst="rect">
            <a:avLst/>
          </a:prstGeom>
        </p:spPr>
      </p:pic>
      <p:sp>
        <p:nvSpPr>
          <p:cNvPr id="3" name="Slide Number Placeholder 2">
            <a:extLst>
              <a:ext uri="{FF2B5EF4-FFF2-40B4-BE49-F238E27FC236}">
                <a16:creationId xmlns:a16="http://schemas.microsoft.com/office/drawing/2014/main" id="{66AA8935-614B-F31D-2550-8A22EBBB84A8}"/>
              </a:ext>
            </a:extLst>
          </p:cNvPr>
          <p:cNvSpPr>
            <a:spLocks noGrp="1"/>
          </p:cNvSpPr>
          <p:nvPr>
            <p:ph type="sldNum" sz="quarter" idx="12"/>
          </p:nvPr>
        </p:nvSpPr>
        <p:spPr/>
        <p:txBody>
          <a:bodyPr/>
          <a:lstStyle/>
          <a:p>
            <a:fld id="{0B1596F5-5824-5B45-836C-424ED03603B3}" type="slidenum">
              <a:rPr lang="en-US" smtClean="0"/>
              <a:t>67</a:t>
            </a:fld>
            <a:endParaRPr lang="en-US"/>
          </a:p>
        </p:txBody>
      </p:sp>
    </p:spTree>
    <p:extLst>
      <p:ext uri="{BB962C8B-B14F-4D97-AF65-F5344CB8AC3E}">
        <p14:creationId xmlns:p14="http://schemas.microsoft.com/office/powerpoint/2010/main" val="3107865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7724-37AD-B140-BEA1-DCB4594B646B}"/>
              </a:ext>
            </a:extLst>
          </p:cNvPr>
          <p:cNvSpPr>
            <a:spLocks noGrp="1"/>
          </p:cNvSpPr>
          <p:nvPr>
            <p:ph type="title"/>
          </p:nvPr>
        </p:nvSpPr>
        <p:spPr/>
        <p:txBody>
          <a:bodyPr/>
          <a:lstStyle/>
          <a:p>
            <a:r>
              <a:rPr lang="en-US" dirty="0"/>
              <a:t>There’s an app for that!</a:t>
            </a:r>
          </a:p>
        </p:txBody>
      </p:sp>
      <p:pic>
        <p:nvPicPr>
          <p:cNvPr id="11" name="Picture 10" descr="A drawing of a cartoon character&#10;&#10;Description automatically generated">
            <a:extLst>
              <a:ext uri="{FF2B5EF4-FFF2-40B4-BE49-F238E27FC236}">
                <a16:creationId xmlns:a16="http://schemas.microsoft.com/office/drawing/2014/main" id="{47D3AB93-3BCD-CB4B-AD13-2AA5CDE08488}"/>
              </a:ext>
            </a:extLst>
          </p:cNvPr>
          <p:cNvPicPr>
            <a:picLocks noChangeAspect="1"/>
          </p:cNvPicPr>
          <p:nvPr/>
        </p:nvPicPr>
        <p:blipFill>
          <a:blip r:embed="rId3"/>
          <a:stretch>
            <a:fillRect/>
          </a:stretch>
        </p:blipFill>
        <p:spPr>
          <a:xfrm>
            <a:off x="271744" y="1245704"/>
            <a:ext cx="1665909" cy="1708084"/>
          </a:xfrm>
          <a:prstGeom prst="rect">
            <a:avLst/>
          </a:prstGeom>
        </p:spPr>
      </p:pic>
      <p:pic>
        <p:nvPicPr>
          <p:cNvPr id="14" name="Picture 13" descr="A close up of a sign&#10;&#10;Description automatically generated">
            <a:extLst>
              <a:ext uri="{FF2B5EF4-FFF2-40B4-BE49-F238E27FC236}">
                <a16:creationId xmlns:a16="http://schemas.microsoft.com/office/drawing/2014/main" id="{9CB868B7-FADF-FA49-B33D-E5381987A324}"/>
              </a:ext>
            </a:extLst>
          </p:cNvPr>
          <p:cNvPicPr>
            <a:picLocks noChangeAspect="1"/>
          </p:cNvPicPr>
          <p:nvPr/>
        </p:nvPicPr>
        <p:blipFill>
          <a:blip r:embed="rId4"/>
          <a:stretch>
            <a:fillRect/>
          </a:stretch>
        </p:blipFill>
        <p:spPr>
          <a:xfrm>
            <a:off x="271744" y="3078439"/>
            <a:ext cx="3024533" cy="2944147"/>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834A7EE2-9BFF-5D40-8CDA-087186CDD7C8}"/>
              </a:ext>
            </a:extLst>
          </p:cNvPr>
          <p:cNvPicPr>
            <a:picLocks noChangeAspect="1"/>
          </p:cNvPicPr>
          <p:nvPr/>
        </p:nvPicPr>
        <p:blipFill>
          <a:blip r:embed="rId5"/>
          <a:stretch>
            <a:fillRect/>
          </a:stretch>
        </p:blipFill>
        <p:spPr>
          <a:xfrm>
            <a:off x="6856542" y="3692135"/>
            <a:ext cx="2015714" cy="2044306"/>
          </a:xfrm>
          <a:prstGeom prst="rect">
            <a:avLst/>
          </a:prstGeom>
        </p:spPr>
      </p:pic>
      <p:pic>
        <p:nvPicPr>
          <p:cNvPr id="18" name="Picture 17" descr="A picture containing drawing, computer&#10;&#10;Description automatically generated">
            <a:extLst>
              <a:ext uri="{FF2B5EF4-FFF2-40B4-BE49-F238E27FC236}">
                <a16:creationId xmlns:a16="http://schemas.microsoft.com/office/drawing/2014/main" id="{021CAD46-C9CB-1E4C-BDF7-D918DD6A9162}"/>
              </a:ext>
            </a:extLst>
          </p:cNvPr>
          <p:cNvPicPr>
            <a:picLocks noChangeAspect="1"/>
          </p:cNvPicPr>
          <p:nvPr/>
        </p:nvPicPr>
        <p:blipFill>
          <a:blip r:embed="rId6"/>
          <a:stretch>
            <a:fillRect/>
          </a:stretch>
        </p:blipFill>
        <p:spPr>
          <a:xfrm>
            <a:off x="4228337" y="3692135"/>
            <a:ext cx="2019576" cy="2044306"/>
          </a:xfrm>
          <a:prstGeom prst="rect">
            <a:avLst/>
          </a:prstGeom>
        </p:spPr>
      </p:pic>
      <p:sp>
        <p:nvSpPr>
          <p:cNvPr id="19" name="TextBox 18">
            <a:extLst>
              <a:ext uri="{FF2B5EF4-FFF2-40B4-BE49-F238E27FC236}">
                <a16:creationId xmlns:a16="http://schemas.microsoft.com/office/drawing/2014/main" id="{CE667303-7BDE-6444-B4D3-3927CEF8DAB1}"/>
              </a:ext>
            </a:extLst>
          </p:cNvPr>
          <p:cNvSpPr txBox="1"/>
          <p:nvPr/>
        </p:nvSpPr>
        <p:spPr>
          <a:xfrm>
            <a:off x="7023239" y="5769234"/>
            <a:ext cx="2120761" cy="369332"/>
          </a:xfrm>
          <a:prstGeom prst="rect">
            <a:avLst/>
          </a:prstGeom>
          <a:noFill/>
        </p:spPr>
        <p:txBody>
          <a:bodyPr wrap="square" rtlCol="0">
            <a:spAutoFit/>
          </a:bodyPr>
          <a:lstStyle/>
          <a:p>
            <a:r>
              <a:rPr lang="en-US" dirty="0"/>
              <a:t>USPSTF Recs</a:t>
            </a:r>
          </a:p>
        </p:txBody>
      </p:sp>
      <p:sp>
        <p:nvSpPr>
          <p:cNvPr id="20" name="TextBox 19">
            <a:extLst>
              <a:ext uri="{FF2B5EF4-FFF2-40B4-BE49-F238E27FC236}">
                <a16:creationId xmlns:a16="http://schemas.microsoft.com/office/drawing/2014/main" id="{EADCBE91-237D-2945-9CAD-2602ECE9F04F}"/>
              </a:ext>
            </a:extLst>
          </p:cNvPr>
          <p:cNvSpPr txBox="1"/>
          <p:nvPr/>
        </p:nvSpPr>
        <p:spPr>
          <a:xfrm>
            <a:off x="4228337" y="5769234"/>
            <a:ext cx="2120761" cy="369332"/>
          </a:xfrm>
          <a:prstGeom prst="rect">
            <a:avLst/>
          </a:prstGeom>
          <a:noFill/>
        </p:spPr>
        <p:txBody>
          <a:bodyPr wrap="square" rtlCol="0">
            <a:spAutoFit/>
          </a:bodyPr>
          <a:lstStyle/>
          <a:p>
            <a:r>
              <a:rPr lang="en-US" dirty="0"/>
              <a:t>Vaccine Schedule</a:t>
            </a:r>
          </a:p>
        </p:txBody>
      </p:sp>
      <p:sp>
        <p:nvSpPr>
          <p:cNvPr id="21" name="TextBox 20">
            <a:extLst>
              <a:ext uri="{FF2B5EF4-FFF2-40B4-BE49-F238E27FC236}">
                <a16:creationId xmlns:a16="http://schemas.microsoft.com/office/drawing/2014/main" id="{FBA18FB3-55B8-0346-8ED2-8D31BFF4210C}"/>
              </a:ext>
            </a:extLst>
          </p:cNvPr>
          <p:cNvSpPr txBox="1"/>
          <p:nvPr/>
        </p:nvSpPr>
        <p:spPr>
          <a:xfrm>
            <a:off x="1937653" y="1631556"/>
            <a:ext cx="2120761" cy="1200329"/>
          </a:xfrm>
          <a:prstGeom prst="rect">
            <a:avLst/>
          </a:prstGeom>
          <a:noFill/>
        </p:spPr>
        <p:txBody>
          <a:bodyPr wrap="square" rtlCol="0">
            <a:spAutoFit/>
          </a:bodyPr>
          <a:lstStyle/>
          <a:p>
            <a:r>
              <a:rPr lang="en-US" dirty="0"/>
              <a:t>Guided decision making tool for mammograms for women 40-49</a:t>
            </a:r>
          </a:p>
        </p:txBody>
      </p:sp>
      <p:sp>
        <p:nvSpPr>
          <p:cNvPr id="22" name="TextBox 21">
            <a:extLst>
              <a:ext uri="{FF2B5EF4-FFF2-40B4-BE49-F238E27FC236}">
                <a16:creationId xmlns:a16="http://schemas.microsoft.com/office/drawing/2014/main" id="{C4091D15-CA3C-C642-98B2-F067CCE9A8CC}"/>
              </a:ext>
            </a:extLst>
          </p:cNvPr>
          <p:cNvSpPr txBox="1"/>
          <p:nvPr/>
        </p:nvSpPr>
        <p:spPr>
          <a:xfrm>
            <a:off x="4149274" y="3216873"/>
            <a:ext cx="2120761" cy="369332"/>
          </a:xfrm>
          <a:prstGeom prst="rect">
            <a:avLst/>
          </a:prstGeom>
          <a:noFill/>
        </p:spPr>
        <p:txBody>
          <a:bodyPr wrap="square" rtlCol="0">
            <a:spAutoFit/>
          </a:bodyPr>
          <a:lstStyle/>
          <a:p>
            <a:r>
              <a:rPr lang="en-US" dirty="0"/>
              <a:t>CV Risk Calculator</a:t>
            </a:r>
          </a:p>
        </p:txBody>
      </p:sp>
      <p:sp>
        <p:nvSpPr>
          <p:cNvPr id="25" name="TextBox 24">
            <a:extLst>
              <a:ext uri="{FF2B5EF4-FFF2-40B4-BE49-F238E27FC236}">
                <a16:creationId xmlns:a16="http://schemas.microsoft.com/office/drawing/2014/main" id="{B63CAD46-F0B9-C342-A106-845FE2E1BC97}"/>
              </a:ext>
            </a:extLst>
          </p:cNvPr>
          <p:cNvSpPr txBox="1"/>
          <p:nvPr/>
        </p:nvSpPr>
        <p:spPr>
          <a:xfrm>
            <a:off x="6513013" y="3211275"/>
            <a:ext cx="2379778" cy="369332"/>
          </a:xfrm>
          <a:prstGeom prst="rect">
            <a:avLst/>
          </a:prstGeom>
          <a:noFill/>
        </p:spPr>
        <p:txBody>
          <a:bodyPr wrap="square" rtlCol="0">
            <a:spAutoFit/>
          </a:bodyPr>
          <a:lstStyle/>
          <a:p>
            <a:pPr algn="ctr"/>
            <a:r>
              <a:rPr lang="en-US" dirty="0"/>
              <a:t>Pap smear follow-up</a:t>
            </a:r>
          </a:p>
        </p:txBody>
      </p:sp>
      <p:pic>
        <p:nvPicPr>
          <p:cNvPr id="5" name="Picture 4">
            <a:extLst>
              <a:ext uri="{FF2B5EF4-FFF2-40B4-BE49-F238E27FC236}">
                <a16:creationId xmlns:a16="http://schemas.microsoft.com/office/drawing/2014/main" id="{7FDD89FC-08BB-01A2-ABF1-1F1E06839DF3}"/>
              </a:ext>
            </a:extLst>
          </p:cNvPr>
          <p:cNvPicPr>
            <a:picLocks noChangeAspect="1"/>
          </p:cNvPicPr>
          <p:nvPr/>
        </p:nvPicPr>
        <p:blipFill>
          <a:blip r:embed="rId7"/>
          <a:stretch>
            <a:fillRect/>
          </a:stretch>
        </p:blipFill>
        <p:spPr>
          <a:xfrm>
            <a:off x="6708121" y="1203827"/>
            <a:ext cx="2064647" cy="2055786"/>
          </a:xfrm>
          <a:prstGeom prst="rect">
            <a:avLst/>
          </a:prstGeom>
        </p:spPr>
      </p:pic>
      <p:pic>
        <p:nvPicPr>
          <p:cNvPr id="12" name="Content Placeholder 9" descr="A logo of a heart&#10;&#10;Description automatically generated">
            <a:extLst>
              <a:ext uri="{FF2B5EF4-FFF2-40B4-BE49-F238E27FC236}">
                <a16:creationId xmlns:a16="http://schemas.microsoft.com/office/drawing/2014/main" id="{562E5046-4CF6-0CD7-5169-2A24586D56BC}"/>
              </a:ext>
            </a:extLst>
          </p:cNvPr>
          <p:cNvPicPr>
            <a:picLocks noChangeAspect="1"/>
          </p:cNvPicPr>
          <p:nvPr/>
        </p:nvPicPr>
        <p:blipFill>
          <a:blip r:embed="rId8"/>
          <a:stretch>
            <a:fillRect/>
          </a:stretch>
        </p:blipFill>
        <p:spPr>
          <a:xfrm>
            <a:off x="4246965" y="1203827"/>
            <a:ext cx="1969180" cy="1969180"/>
          </a:xfrm>
          <a:prstGeom prst="rect">
            <a:avLst/>
          </a:prstGeom>
        </p:spPr>
      </p:pic>
      <p:pic>
        <p:nvPicPr>
          <p:cNvPr id="17" name="Picture 16" descr="A close-up of a logo&#10;&#10;Description automatically generated">
            <a:extLst>
              <a:ext uri="{FF2B5EF4-FFF2-40B4-BE49-F238E27FC236}">
                <a16:creationId xmlns:a16="http://schemas.microsoft.com/office/drawing/2014/main" id="{777C08D8-30B8-489B-32FD-0EF999BEDDE2}"/>
              </a:ext>
            </a:extLst>
          </p:cNvPr>
          <p:cNvPicPr>
            <a:picLocks noChangeAspect="1"/>
          </p:cNvPicPr>
          <p:nvPr/>
        </p:nvPicPr>
        <p:blipFill>
          <a:blip r:embed="rId9"/>
          <a:stretch>
            <a:fillRect/>
          </a:stretch>
        </p:blipFill>
        <p:spPr>
          <a:xfrm>
            <a:off x="6419023" y="0"/>
            <a:ext cx="2724977" cy="640205"/>
          </a:xfrm>
          <a:prstGeom prst="rect">
            <a:avLst/>
          </a:prstGeom>
        </p:spPr>
      </p:pic>
      <p:sp>
        <p:nvSpPr>
          <p:cNvPr id="23" name="Slide Number Placeholder 22">
            <a:extLst>
              <a:ext uri="{FF2B5EF4-FFF2-40B4-BE49-F238E27FC236}">
                <a16:creationId xmlns:a16="http://schemas.microsoft.com/office/drawing/2014/main" id="{1C027644-DECC-5B01-B4A7-F490B991ED39}"/>
              </a:ext>
            </a:extLst>
          </p:cNvPr>
          <p:cNvSpPr>
            <a:spLocks noGrp="1"/>
          </p:cNvSpPr>
          <p:nvPr>
            <p:ph type="sldNum" sz="quarter" idx="12"/>
          </p:nvPr>
        </p:nvSpPr>
        <p:spPr/>
        <p:txBody>
          <a:bodyPr/>
          <a:lstStyle/>
          <a:p>
            <a:fld id="{0B1596F5-5824-5B45-836C-424ED03603B3}" type="slidenum">
              <a:rPr lang="en-US" smtClean="0"/>
              <a:t>68</a:t>
            </a:fld>
            <a:endParaRPr lang="en-US" dirty="0"/>
          </a:p>
        </p:txBody>
      </p:sp>
    </p:spTree>
    <p:extLst>
      <p:ext uri="{BB962C8B-B14F-4D97-AF65-F5344CB8AC3E}">
        <p14:creationId xmlns:p14="http://schemas.microsoft.com/office/powerpoint/2010/main" val="38831297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2635-25A4-6140-9C6C-CF9D1962A4FC}"/>
              </a:ext>
            </a:extLst>
          </p:cNvPr>
          <p:cNvSpPr>
            <a:spLocks noGrp="1"/>
          </p:cNvSpPr>
          <p:nvPr>
            <p:ph type="title"/>
          </p:nvPr>
        </p:nvSpPr>
        <p:spPr/>
        <p:txBody>
          <a:bodyPr/>
          <a:lstStyle/>
          <a:p>
            <a:r>
              <a:rPr lang="en-US" dirty="0"/>
              <a:t>Other Resources</a:t>
            </a:r>
          </a:p>
        </p:txBody>
      </p:sp>
      <p:sp>
        <p:nvSpPr>
          <p:cNvPr id="7" name="Content Placeholder 6">
            <a:extLst>
              <a:ext uri="{FF2B5EF4-FFF2-40B4-BE49-F238E27FC236}">
                <a16:creationId xmlns:a16="http://schemas.microsoft.com/office/drawing/2014/main" id="{BAABEFD0-2D28-014A-B1C6-A98971DD29C6}"/>
              </a:ext>
            </a:extLst>
          </p:cNvPr>
          <p:cNvSpPr>
            <a:spLocks noGrp="1"/>
          </p:cNvSpPr>
          <p:nvPr>
            <p:ph idx="1"/>
          </p:nvPr>
        </p:nvSpPr>
        <p:spPr/>
        <p:txBody>
          <a:bodyPr vert="horz" lIns="91440" tIns="45720" rIns="91440" bIns="45720" rtlCol="0" anchor="t">
            <a:normAutofit/>
          </a:bodyPr>
          <a:lstStyle/>
          <a:p>
            <a:r>
              <a:rPr lang="en-US" dirty="0" err="1"/>
              <a:t>AIDSInfo</a:t>
            </a:r>
            <a:r>
              <a:rPr lang="en-US" dirty="0"/>
              <a:t>- by NIH (app)</a:t>
            </a:r>
          </a:p>
          <a:p>
            <a:r>
              <a:rPr lang="en-US" dirty="0"/>
              <a:t>Advisory Committee on Immunization Practices (ACIP)</a:t>
            </a:r>
          </a:p>
          <a:p>
            <a:pPr lvl="1"/>
            <a:r>
              <a:rPr lang="en-US" dirty="0"/>
              <a:t>CDC Vaccines App</a:t>
            </a:r>
          </a:p>
          <a:p>
            <a:r>
              <a:rPr lang="en-US" dirty="0"/>
              <a:t>US Preventive Services Task Force (app)</a:t>
            </a:r>
          </a:p>
          <a:p>
            <a:r>
              <a:rPr lang="en-US" dirty="0"/>
              <a:t>Lexicomp (also in UpToDate Drug Interaction Checker)</a:t>
            </a:r>
          </a:p>
          <a:p>
            <a:r>
              <a:rPr lang="en-US" dirty="0"/>
              <a:t>Liverpool HIV Drug Interaction Checker (also includes illicit substances)</a:t>
            </a:r>
          </a:p>
          <a:p>
            <a:endParaRPr lang="en-US" dirty="0"/>
          </a:p>
        </p:txBody>
      </p:sp>
      <p:pic>
        <p:nvPicPr>
          <p:cNvPr id="3" name="Picture 2" descr="A close-up of a logo&#10;&#10;Description automatically generated">
            <a:extLst>
              <a:ext uri="{FF2B5EF4-FFF2-40B4-BE49-F238E27FC236}">
                <a16:creationId xmlns:a16="http://schemas.microsoft.com/office/drawing/2014/main" id="{A27E28ED-D325-E521-0EC2-25A6B1B70463}"/>
              </a:ext>
            </a:extLst>
          </p:cNvPr>
          <p:cNvPicPr>
            <a:picLocks noChangeAspect="1"/>
          </p:cNvPicPr>
          <p:nvPr/>
        </p:nvPicPr>
        <p:blipFill>
          <a:blip r:embed="rId3"/>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54D575FF-F5FA-BAA1-2BBA-FA2D2CB1D02F}"/>
              </a:ext>
            </a:extLst>
          </p:cNvPr>
          <p:cNvSpPr>
            <a:spLocks noGrp="1"/>
          </p:cNvSpPr>
          <p:nvPr>
            <p:ph type="sldNum" sz="quarter" idx="12"/>
          </p:nvPr>
        </p:nvSpPr>
        <p:spPr/>
        <p:txBody>
          <a:bodyPr/>
          <a:lstStyle/>
          <a:p>
            <a:fld id="{0B1596F5-5824-5B45-836C-424ED03603B3}" type="slidenum">
              <a:rPr lang="en-US" smtClean="0"/>
              <a:t>69</a:t>
            </a:fld>
            <a:endParaRPr lang="en-US" dirty="0"/>
          </a:p>
        </p:txBody>
      </p:sp>
    </p:spTree>
    <p:extLst>
      <p:ext uri="{BB962C8B-B14F-4D97-AF65-F5344CB8AC3E}">
        <p14:creationId xmlns:p14="http://schemas.microsoft.com/office/powerpoint/2010/main" val="1021821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3A4F-7C69-A448-BA40-2651EE37DD59}"/>
              </a:ext>
            </a:extLst>
          </p:cNvPr>
          <p:cNvSpPr>
            <a:spLocks noGrp="1"/>
          </p:cNvSpPr>
          <p:nvPr>
            <p:ph type="title"/>
          </p:nvPr>
        </p:nvSpPr>
        <p:spPr>
          <a:xfrm>
            <a:off x="431800" y="407901"/>
            <a:ext cx="8315569" cy="1143000"/>
          </a:xfrm>
        </p:spPr>
        <p:txBody>
          <a:bodyPr/>
          <a:lstStyle/>
          <a:p>
            <a:r>
              <a:rPr lang="en-US" dirty="0"/>
              <a:t>Drug Interactions</a:t>
            </a:r>
          </a:p>
        </p:txBody>
      </p:sp>
      <p:sp>
        <p:nvSpPr>
          <p:cNvPr id="5" name="Text Placeholder 4">
            <a:extLst>
              <a:ext uri="{FF2B5EF4-FFF2-40B4-BE49-F238E27FC236}">
                <a16:creationId xmlns:a16="http://schemas.microsoft.com/office/drawing/2014/main" id="{34CF9D4C-4E58-4346-AEA4-4F6E19DB1E2A}"/>
              </a:ext>
            </a:extLst>
          </p:cNvPr>
          <p:cNvSpPr>
            <a:spLocks noGrp="1"/>
          </p:cNvSpPr>
          <p:nvPr>
            <p:ph type="body" idx="1"/>
          </p:nvPr>
        </p:nvSpPr>
        <p:spPr/>
        <p:txBody>
          <a:bodyPr/>
          <a:lstStyle/>
          <a:p>
            <a:r>
              <a:rPr lang="en-US" dirty="0"/>
              <a:t>Boosters</a:t>
            </a:r>
          </a:p>
        </p:txBody>
      </p:sp>
      <p:sp>
        <p:nvSpPr>
          <p:cNvPr id="6" name="Content Placeholder 5">
            <a:extLst>
              <a:ext uri="{FF2B5EF4-FFF2-40B4-BE49-F238E27FC236}">
                <a16:creationId xmlns:a16="http://schemas.microsoft.com/office/drawing/2014/main" id="{F11A4B11-5D1D-AF44-863D-A6B6947EFF15}"/>
              </a:ext>
            </a:extLst>
          </p:cNvPr>
          <p:cNvSpPr>
            <a:spLocks noGrp="1"/>
          </p:cNvSpPr>
          <p:nvPr>
            <p:ph sz="half" idx="2"/>
          </p:nvPr>
        </p:nvSpPr>
        <p:spPr/>
        <p:txBody>
          <a:bodyPr>
            <a:normAutofit lnSpcReduction="10000"/>
          </a:bodyPr>
          <a:lstStyle/>
          <a:p>
            <a:r>
              <a:rPr lang="en-US" dirty="0"/>
              <a:t>Cobicistat</a:t>
            </a:r>
          </a:p>
          <a:p>
            <a:r>
              <a:rPr lang="en-US" dirty="0"/>
              <a:t>Ritonavir</a:t>
            </a:r>
          </a:p>
          <a:p>
            <a:r>
              <a:rPr lang="en-US" dirty="0"/>
              <a:t>Both strongly inhibit CYP3A4</a:t>
            </a:r>
          </a:p>
          <a:p>
            <a:pPr lvl="1"/>
            <a:endParaRPr lang="en-US" dirty="0"/>
          </a:p>
          <a:p>
            <a:endParaRPr lang="en-US" dirty="0"/>
          </a:p>
        </p:txBody>
      </p:sp>
      <p:sp>
        <p:nvSpPr>
          <p:cNvPr id="22" name="Text Placeholder 21">
            <a:extLst>
              <a:ext uri="{FF2B5EF4-FFF2-40B4-BE49-F238E27FC236}">
                <a16:creationId xmlns:a16="http://schemas.microsoft.com/office/drawing/2014/main" id="{C1A8A0F9-8776-08E0-2D89-BDF39EFC8E05}"/>
              </a:ext>
            </a:extLst>
          </p:cNvPr>
          <p:cNvSpPr>
            <a:spLocks noGrp="1"/>
          </p:cNvSpPr>
          <p:nvPr>
            <p:ph type="body" sz="quarter" idx="3"/>
          </p:nvPr>
        </p:nvSpPr>
        <p:spPr/>
        <p:txBody>
          <a:bodyPr/>
          <a:lstStyle/>
          <a:p>
            <a:r>
              <a:rPr lang="en-US" dirty="0"/>
              <a:t>Many meds</a:t>
            </a:r>
          </a:p>
        </p:txBody>
      </p:sp>
      <p:sp>
        <p:nvSpPr>
          <p:cNvPr id="23" name="Content Placeholder 8">
            <a:extLst>
              <a:ext uri="{FF2B5EF4-FFF2-40B4-BE49-F238E27FC236}">
                <a16:creationId xmlns:a16="http://schemas.microsoft.com/office/drawing/2014/main" id="{D4E9CDE4-1A3B-3839-4060-6CE7B4FA7FF9}"/>
              </a:ext>
            </a:extLst>
          </p:cNvPr>
          <p:cNvSpPr>
            <a:spLocks noGrp="1"/>
          </p:cNvSpPr>
          <p:nvPr>
            <p:ph sz="quarter" idx="4"/>
          </p:nvPr>
        </p:nvSpPr>
        <p:spPr/>
        <p:txBody>
          <a:bodyPr>
            <a:normAutofit lnSpcReduction="10000"/>
          </a:bodyPr>
          <a:lstStyle/>
          <a:p>
            <a:r>
              <a:rPr lang="en-US" dirty="0"/>
              <a:t>Migraines</a:t>
            </a:r>
          </a:p>
          <a:p>
            <a:pPr lvl="1"/>
            <a:r>
              <a:rPr lang="en-US" dirty="0"/>
              <a:t>CGRP antagonists (CI) (</a:t>
            </a:r>
            <a:r>
              <a:rPr lang="en-US" dirty="0" err="1"/>
              <a:t>ubrogepant</a:t>
            </a:r>
            <a:r>
              <a:rPr lang="en-US" dirty="0"/>
              <a:t> and </a:t>
            </a:r>
            <a:r>
              <a:rPr lang="en-US" dirty="0" err="1"/>
              <a:t>rimegepant</a:t>
            </a:r>
            <a:r>
              <a:rPr lang="en-US" dirty="0"/>
              <a:t>)</a:t>
            </a:r>
          </a:p>
          <a:p>
            <a:r>
              <a:rPr lang="en-US" dirty="0"/>
              <a:t>Men’s health</a:t>
            </a:r>
          </a:p>
          <a:p>
            <a:pPr lvl="1"/>
            <a:r>
              <a:rPr lang="en-US" dirty="0"/>
              <a:t>PDE5-I (dose reduce)</a:t>
            </a:r>
          </a:p>
          <a:p>
            <a:pPr lvl="1"/>
            <a:r>
              <a:rPr lang="en-US" dirty="0"/>
              <a:t>Alpha-blockers (except terazosin)</a:t>
            </a:r>
          </a:p>
          <a:p>
            <a:r>
              <a:rPr lang="en-US" dirty="0"/>
              <a:t>Gout</a:t>
            </a:r>
          </a:p>
          <a:p>
            <a:pPr lvl="1"/>
            <a:r>
              <a:rPr lang="en-US" dirty="0"/>
              <a:t>Colchicine (dose reduce)</a:t>
            </a:r>
          </a:p>
        </p:txBody>
      </p:sp>
      <p:pic>
        <p:nvPicPr>
          <p:cNvPr id="3" name="Picture 2" descr="A close-up of a logo&#10;&#10;Description automatically generated">
            <a:extLst>
              <a:ext uri="{FF2B5EF4-FFF2-40B4-BE49-F238E27FC236}">
                <a16:creationId xmlns:a16="http://schemas.microsoft.com/office/drawing/2014/main" id="{C2A16976-9FB1-71ED-FBD7-B44D3250CE0F}"/>
              </a:ext>
            </a:extLst>
          </p:cNvPr>
          <p:cNvPicPr>
            <a:picLocks noChangeAspect="1"/>
          </p:cNvPicPr>
          <p:nvPr/>
        </p:nvPicPr>
        <p:blipFill>
          <a:blip r:embed="rId3"/>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5E809CE7-5865-8A71-8543-BC4D6EC6343F}"/>
              </a:ext>
            </a:extLst>
          </p:cNvPr>
          <p:cNvSpPr>
            <a:spLocks noGrp="1"/>
          </p:cNvSpPr>
          <p:nvPr>
            <p:ph type="sldNum" sz="quarter" idx="12"/>
          </p:nvPr>
        </p:nvSpPr>
        <p:spPr/>
        <p:txBody>
          <a:bodyPr/>
          <a:lstStyle/>
          <a:p>
            <a:fld id="{0B1596F5-5824-5B45-836C-424ED03603B3}" type="slidenum">
              <a:rPr lang="en-US" smtClean="0"/>
              <a:t>7</a:t>
            </a:fld>
            <a:endParaRPr lang="en-US"/>
          </a:p>
        </p:txBody>
      </p:sp>
    </p:spTree>
    <p:extLst>
      <p:ext uri="{BB962C8B-B14F-4D97-AF65-F5344CB8AC3E}">
        <p14:creationId xmlns:p14="http://schemas.microsoft.com/office/powerpoint/2010/main" val="27240072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dirty="0"/>
              <a:t>AETC Program National Centers and HIV Curriculum</a:t>
            </a:r>
          </a:p>
        </p:txBody>
      </p:sp>
      <p:sp>
        <p:nvSpPr>
          <p:cNvPr id="6" name="Text Placeholder 5"/>
          <p:cNvSpPr>
            <a:spLocks noGrp="1"/>
          </p:cNvSpPr>
          <p:nvPr>
            <p:ph type="body" sz="quarter" idx="11"/>
          </p:nvPr>
        </p:nvSpPr>
        <p:spPr>
          <a:xfrm>
            <a:off x="467594" y="2308925"/>
            <a:ext cx="7886372" cy="2852328"/>
          </a:xfrm>
        </p:spPr>
        <p:txBody>
          <a:bodyPr/>
          <a:lstStyle/>
          <a:p>
            <a:pPr marL="517921" indent="-257244">
              <a:buFont typeface="Arial" panose="020B0604020202020204" pitchFamily="34" charset="0"/>
              <a:buChar char="•"/>
            </a:pPr>
            <a:r>
              <a:rPr lang="en-US" sz="1200" b="1" dirty="0"/>
              <a:t>National Coordinating Resource Center – </a:t>
            </a:r>
            <a:r>
              <a:rPr lang="en-US" sz="1200" dirty="0"/>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200" dirty="0">
                <a:hlinkClick r:id="rId3"/>
              </a:rPr>
              <a:t>https://aidsetc.org/</a:t>
            </a:r>
            <a:r>
              <a:rPr lang="en-US" sz="1200" dirty="0"/>
              <a:t> </a:t>
            </a:r>
          </a:p>
          <a:p>
            <a:pPr marL="517921" indent="-257244">
              <a:buFont typeface="Arial" panose="020B0604020202020204" pitchFamily="34" charset="0"/>
              <a:buChar char="•"/>
            </a:pPr>
            <a:r>
              <a:rPr lang="en-US" sz="1200" b="1" dirty="0"/>
              <a:t>National Clinical Consultation Center – </a:t>
            </a:r>
            <a:r>
              <a:rPr lang="en-US" sz="1200" dirty="0"/>
              <a:t>provides free, peer-to-peer, expert advice for health professionals on HIV prevention, care, and treatment and related topics. Learn more: </a:t>
            </a:r>
            <a:r>
              <a:rPr lang="en-US" sz="1200" dirty="0">
                <a:hlinkClick r:id="rId4"/>
              </a:rPr>
              <a:t>https://nccc/ucsf.edu</a:t>
            </a:r>
            <a:r>
              <a:rPr lang="en-US" sz="1200" dirty="0"/>
              <a:t> </a:t>
            </a:r>
          </a:p>
          <a:p>
            <a:pPr marL="517921" indent="-257244">
              <a:buFont typeface="Arial" panose="020B0604020202020204" pitchFamily="34" charset="0"/>
              <a:buChar char="•"/>
            </a:pPr>
            <a:r>
              <a:rPr lang="en-US" sz="1200" b="1" dirty="0"/>
              <a:t>National HIV Curriculum – </a:t>
            </a:r>
            <a:r>
              <a:rPr lang="en-US" sz="1200" dirty="0"/>
              <a:t>provides ongoing, up –to-date HIV training and information for health professionals through a free, web –based curriculum; also provides free CME credits, CNE contact hours, CE contact hours, and maintenance of certification credits. Learn more: </a:t>
            </a:r>
            <a:r>
              <a:rPr lang="en-US" sz="1200" dirty="0">
                <a:hlinkClick r:id="rId5"/>
              </a:rPr>
              <a:t>www.hiv.uw.edu</a:t>
            </a:r>
            <a:r>
              <a:rPr lang="en-US" sz="1200" dirty="0"/>
              <a:t> </a:t>
            </a:r>
          </a:p>
          <a:p>
            <a:pPr marL="517921" indent="-257244">
              <a:buFont typeface="Arial" panose="020B0604020202020204" pitchFamily="34" charset="0"/>
              <a:buChar char="•"/>
            </a:pPr>
            <a:endParaRPr lang="en-US" sz="1200" dirty="0"/>
          </a:p>
          <a:p>
            <a:pPr marL="517921" indent="-257244">
              <a:buFont typeface="Arial" panose="020B0604020202020204" pitchFamily="34" charset="0"/>
              <a:buChar char="•"/>
            </a:pPr>
            <a:endParaRPr lang="en-US" dirty="0"/>
          </a:p>
          <a:p>
            <a:pPr marL="517921" indent="-257244">
              <a:buFont typeface="Arial" panose="020B0604020202020204" pitchFamily="34" charset="0"/>
              <a:buChar char="•"/>
            </a:pPr>
            <a:endParaRPr lang="en-US" dirty="0"/>
          </a:p>
        </p:txBody>
      </p:sp>
      <p:sp>
        <p:nvSpPr>
          <p:cNvPr id="7" name="Slide Number Placeholder 5">
            <a:extLst>
              <a:ext uri="{FF2B5EF4-FFF2-40B4-BE49-F238E27FC236}">
                <a16:creationId xmlns:a16="http://schemas.microsoft.com/office/drawing/2014/main" id="{7FE265C5-4560-0A7A-6354-78F1255A1AF0}"/>
              </a:ext>
            </a:extLst>
          </p:cNvPr>
          <p:cNvSpPr txBox="1">
            <a:spLocks/>
          </p:cNvSpPr>
          <p:nvPr/>
        </p:nvSpPr>
        <p:spPr>
          <a:xfrm>
            <a:off x="8378481" y="5576009"/>
            <a:ext cx="811717" cy="414196"/>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sz="1800" dirty="0">
                <a:solidFill>
                  <a:schemeClr val="bg1"/>
                </a:solidFill>
              </a:rPr>
              <a:t> (  </a:t>
            </a:r>
            <a:fld id="{1D2EA5EF-C699-AF4C-BA42-C0A1CAAB713C}" type="slidenum">
              <a:rPr lang="en-US" sz="1800">
                <a:solidFill>
                  <a:schemeClr val="bg1"/>
                </a:solidFill>
              </a:rPr>
              <a:pPr/>
              <a:t>70</a:t>
            </a:fld>
            <a:r>
              <a:rPr lang="en-US" sz="1800" dirty="0">
                <a:solidFill>
                  <a:schemeClr val="bg1"/>
                </a:solidFill>
              </a:rPr>
              <a:t>  )</a:t>
            </a:r>
          </a:p>
        </p:txBody>
      </p:sp>
      <p:sp>
        <p:nvSpPr>
          <p:cNvPr id="5" name="Slide Number Placeholder 3">
            <a:extLst>
              <a:ext uri="{FF2B5EF4-FFF2-40B4-BE49-F238E27FC236}">
                <a16:creationId xmlns:a16="http://schemas.microsoft.com/office/drawing/2014/main" id="{75C40A79-283D-383B-337A-C202BA69B319}"/>
              </a:ext>
            </a:extLst>
          </p:cNvPr>
          <p:cNvSpPr txBox="1">
            <a:spLocks/>
          </p:cNvSpPr>
          <p:nvPr/>
        </p:nvSpPr>
        <p:spPr>
          <a:xfrm>
            <a:off x="8531788" y="6305883"/>
            <a:ext cx="548640" cy="396240"/>
          </a:xfrm>
          <a:prstGeom prst="bracketPair">
            <a:avLst>
              <a:gd name="adj" fmla="val 17949"/>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1596F5-5824-5B45-836C-424ED03603B3}" type="slidenum">
              <a:rPr lang="en-US" smtClean="0">
                <a:solidFill>
                  <a:schemeClr val="bg1"/>
                </a:solidFill>
              </a:rPr>
              <a:pPr/>
              <a:t>70</a:t>
            </a:fld>
            <a:endParaRPr lang="en-US" dirty="0">
              <a:solidFill>
                <a:schemeClr val="bg1"/>
              </a:solidFill>
            </a:endParaRPr>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C028-31C1-F443-BFCC-49DB4C3C68E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CBF1447-1269-3440-96B2-6AEB1623DE7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4A407D3-1931-658B-F68C-3D5BAC818046}"/>
              </a:ext>
            </a:extLst>
          </p:cNvPr>
          <p:cNvSpPr>
            <a:spLocks noGrp="1"/>
          </p:cNvSpPr>
          <p:nvPr>
            <p:ph type="sldNum" sz="quarter" idx="12"/>
          </p:nvPr>
        </p:nvSpPr>
        <p:spPr/>
        <p:txBody>
          <a:bodyPr/>
          <a:lstStyle/>
          <a:p>
            <a:fld id="{0B1596F5-5824-5B45-836C-424ED03603B3}" type="slidenum">
              <a:rPr lang="en-US" smtClean="0"/>
              <a:t>71</a:t>
            </a:fld>
            <a:endParaRPr lang="en-US"/>
          </a:p>
        </p:txBody>
      </p:sp>
    </p:spTree>
    <p:extLst>
      <p:ext uri="{BB962C8B-B14F-4D97-AF65-F5344CB8AC3E}">
        <p14:creationId xmlns:p14="http://schemas.microsoft.com/office/powerpoint/2010/main" val="159381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63D7-9676-6C9F-FC3F-CA06C401EB6F}"/>
              </a:ext>
            </a:extLst>
          </p:cNvPr>
          <p:cNvSpPr>
            <a:spLocks noGrp="1"/>
          </p:cNvSpPr>
          <p:nvPr>
            <p:ph type="title"/>
          </p:nvPr>
        </p:nvSpPr>
        <p:spPr/>
        <p:txBody>
          <a:bodyPr/>
          <a:lstStyle/>
          <a:p>
            <a:r>
              <a:rPr lang="en-US" dirty="0"/>
              <a:t>More Drug Interactions with Boosters</a:t>
            </a:r>
          </a:p>
        </p:txBody>
      </p:sp>
      <p:sp>
        <p:nvSpPr>
          <p:cNvPr id="8" name="Content Placeholder 7">
            <a:extLst>
              <a:ext uri="{FF2B5EF4-FFF2-40B4-BE49-F238E27FC236}">
                <a16:creationId xmlns:a16="http://schemas.microsoft.com/office/drawing/2014/main" id="{55387418-3601-E37C-CBCF-BB90582471C4}"/>
              </a:ext>
            </a:extLst>
          </p:cNvPr>
          <p:cNvSpPr>
            <a:spLocks noGrp="1"/>
          </p:cNvSpPr>
          <p:nvPr>
            <p:ph sz="half" idx="1"/>
          </p:nvPr>
        </p:nvSpPr>
        <p:spPr>
          <a:xfrm>
            <a:off x="457199" y="1536192"/>
            <a:ext cx="3962399" cy="4431307"/>
          </a:xfrm>
        </p:spPr>
        <p:txBody>
          <a:bodyPr>
            <a:normAutofit fontScale="85000" lnSpcReduction="10000"/>
          </a:bodyPr>
          <a:lstStyle/>
          <a:p>
            <a:r>
              <a:rPr lang="en-US" dirty="0"/>
              <a:t>Steroids (glucocorticoids)</a:t>
            </a:r>
          </a:p>
          <a:p>
            <a:pPr lvl="1"/>
            <a:r>
              <a:rPr lang="en-US" dirty="0"/>
              <a:t>Oral</a:t>
            </a:r>
          </a:p>
          <a:p>
            <a:pPr lvl="1"/>
            <a:r>
              <a:rPr lang="en-US" dirty="0"/>
              <a:t>Nasal sprays (except flunisolide and beclomethasone)</a:t>
            </a:r>
          </a:p>
          <a:p>
            <a:pPr lvl="1"/>
            <a:r>
              <a:rPr lang="en-US" dirty="0"/>
              <a:t>Inhalers (see below)</a:t>
            </a:r>
          </a:p>
          <a:p>
            <a:pPr lvl="1"/>
            <a:r>
              <a:rPr lang="en-US" dirty="0"/>
              <a:t>Joint injections</a:t>
            </a:r>
          </a:p>
          <a:p>
            <a:pPr lvl="1"/>
            <a:r>
              <a:rPr lang="en-US" dirty="0"/>
              <a:t>Eye drops (prolonged use)</a:t>
            </a:r>
          </a:p>
          <a:p>
            <a:r>
              <a:rPr lang="en-US" dirty="0"/>
              <a:t>Inhalers</a:t>
            </a:r>
          </a:p>
          <a:p>
            <a:pPr lvl="1"/>
            <a:r>
              <a:rPr lang="en-US" dirty="0"/>
              <a:t>LABA: except </a:t>
            </a:r>
            <a:r>
              <a:rPr lang="en-US" dirty="0" err="1"/>
              <a:t>olodaterol</a:t>
            </a:r>
            <a:r>
              <a:rPr lang="en-US" dirty="0"/>
              <a:t>, formoterol</a:t>
            </a:r>
          </a:p>
          <a:p>
            <a:pPr lvl="1"/>
            <a:r>
              <a:rPr lang="en-US" dirty="0"/>
              <a:t>ICS: except beclomethasone</a:t>
            </a:r>
          </a:p>
        </p:txBody>
      </p:sp>
      <p:sp>
        <p:nvSpPr>
          <p:cNvPr id="9" name="Content Placeholder 8">
            <a:extLst>
              <a:ext uri="{FF2B5EF4-FFF2-40B4-BE49-F238E27FC236}">
                <a16:creationId xmlns:a16="http://schemas.microsoft.com/office/drawing/2014/main" id="{181EAA4F-CAE3-3EBB-500D-A7F37A455E9D}"/>
              </a:ext>
            </a:extLst>
          </p:cNvPr>
          <p:cNvSpPr>
            <a:spLocks noGrp="1"/>
          </p:cNvSpPr>
          <p:nvPr>
            <p:ph sz="half" idx="2"/>
          </p:nvPr>
        </p:nvSpPr>
        <p:spPr>
          <a:xfrm>
            <a:off x="4419599" y="1536192"/>
            <a:ext cx="4353169" cy="4939036"/>
          </a:xfrm>
        </p:spPr>
        <p:txBody>
          <a:bodyPr>
            <a:normAutofit fontScale="85000" lnSpcReduction="10000"/>
          </a:bodyPr>
          <a:lstStyle/>
          <a:p>
            <a:r>
              <a:rPr lang="en-US" dirty="0"/>
              <a:t>Anticoagulants</a:t>
            </a:r>
          </a:p>
          <a:p>
            <a:pPr lvl="1"/>
            <a:r>
              <a:rPr lang="en-US" dirty="0"/>
              <a:t>Rivaroxaban (CI)</a:t>
            </a:r>
          </a:p>
          <a:p>
            <a:pPr lvl="1"/>
            <a:r>
              <a:rPr lang="en-US" dirty="0"/>
              <a:t>Apixaban (dose reduce 50%)</a:t>
            </a:r>
          </a:p>
          <a:p>
            <a:pPr lvl="1"/>
            <a:r>
              <a:rPr lang="en-US" dirty="0"/>
              <a:t>Coumadin (monitor closely)</a:t>
            </a:r>
          </a:p>
          <a:p>
            <a:pPr lvl="1"/>
            <a:r>
              <a:rPr lang="en-US" dirty="0"/>
              <a:t>Dabigatran (monitor closely)</a:t>
            </a:r>
          </a:p>
          <a:p>
            <a:pPr lvl="1"/>
            <a:r>
              <a:rPr lang="en-US" dirty="0"/>
              <a:t>No interaction with heparin</a:t>
            </a:r>
          </a:p>
          <a:p>
            <a:r>
              <a:rPr lang="en-US" dirty="0"/>
              <a:t>Antiplatelets</a:t>
            </a:r>
          </a:p>
          <a:p>
            <a:pPr lvl="1"/>
            <a:r>
              <a:rPr lang="en-US" dirty="0"/>
              <a:t>Clopidogrel (D)</a:t>
            </a:r>
          </a:p>
          <a:p>
            <a:pPr lvl="1"/>
            <a:r>
              <a:rPr lang="en-US" dirty="0"/>
              <a:t>Ticagrelor (CI)</a:t>
            </a:r>
          </a:p>
          <a:p>
            <a:pPr lvl="1"/>
            <a:r>
              <a:rPr lang="en-US" dirty="0"/>
              <a:t>No interaction with prasugrel</a:t>
            </a:r>
          </a:p>
          <a:p>
            <a:r>
              <a:rPr lang="en-US" dirty="0"/>
              <a:t>Mood</a:t>
            </a:r>
          </a:p>
          <a:p>
            <a:pPr lvl="1"/>
            <a:r>
              <a:rPr lang="en-US" dirty="0"/>
              <a:t>Buspirone (dose reduce)</a:t>
            </a:r>
          </a:p>
          <a:p>
            <a:r>
              <a:rPr lang="en-US" dirty="0"/>
              <a:t>Statins</a:t>
            </a:r>
          </a:p>
        </p:txBody>
      </p:sp>
      <p:pic>
        <p:nvPicPr>
          <p:cNvPr id="3" name="Picture 2" descr="A close-up of a logo&#10;&#10;Description automatically generated">
            <a:extLst>
              <a:ext uri="{FF2B5EF4-FFF2-40B4-BE49-F238E27FC236}">
                <a16:creationId xmlns:a16="http://schemas.microsoft.com/office/drawing/2014/main" id="{F1C5F55D-6627-9458-1974-C34279241BEF}"/>
              </a:ext>
            </a:extLst>
          </p:cNvPr>
          <p:cNvPicPr>
            <a:picLocks noChangeAspect="1"/>
          </p:cNvPicPr>
          <p:nvPr/>
        </p:nvPicPr>
        <p:blipFill>
          <a:blip r:embed="rId2"/>
          <a:stretch>
            <a:fillRect/>
          </a:stretch>
        </p:blipFill>
        <p:spPr>
          <a:xfrm>
            <a:off x="6419023" y="0"/>
            <a:ext cx="2724977" cy="640205"/>
          </a:xfrm>
          <a:prstGeom prst="rect">
            <a:avLst/>
          </a:prstGeom>
        </p:spPr>
      </p:pic>
      <p:sp>
        <p:nvSpPr>
          <p:cNvPr id="4" name="Slide Number Placeholder 3">
            <a:extLst>
              <a:ext uri="{FF2B5EF4-FFF2-40B4-BE49-F238E27FC236}">
                <a16:creationId xmlns:a16="http://schemas.microsoft.com/office/drawing/2014/main" id="{E694876E-9933-9DD7-1078-0A8614944927}"/>
              </a:ext>
            </a:extLst>
          </p:cNvPr>
          <p:cNvSpPr>
            <a:spLocks noGrp="1"/>
          </p:cNvSpPr>
          <p:nvPr>
            <p:ph type="sldNum" sz="quarter" idx="12"/>
          </p:nvPr>
        </p:nvSpPr>
        <p:spPr/>
        <p:txBody>
          <a:bodyPr/>
          <a:lstStyle/>
          <a:p>
            <a:fld id="{0B1596F5-5824-5B45-836C-424ED03603B3}" type="slidenum">
              <a:rPr lang="en-US" smtClean="0"/>
              <a:t>8</a:t>
            </a:fld>
            <a:endParaRPr lang="en-US"/>
          </a:p>
        </p:txBody>
      </p:sp>
    </p:spTree>
    <p:extLst>
      <p:ext uri="{BB962C8B-B14F-4D97-AF65-F5344CB8AC3E}">
        <p14:creationId xmlns:p14="http://schemas.microsoft.com/office/powerpoint/2010/main" val="142422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63D7-9676-6C9F-FC3F-CA06C401EB6F}"/>
              </a:ext>
            </a:extLst>
          </p:cNvPr>
          <p:cNvSpPr>
            <a:spLocks noGrp="1"/>
          </p:cNvSpPr>
          <p:nvPr>
            <p:ph type="title"/>
          </p:nvPr>
        </p:nvSpPr>
        <p:spPr/>
        <p:txBody>
          <a:bodyPr/>
          <a:lstStyle/>
          <a:p>
            <a:r>
              <a:rPr lang="en-US" dirty="0"/>
              <a:t>Drug Interactions</a:t>
            </a:r>
          </a:p>
        </p:txBody>
      </p:sp>
      <p:sp>
        <p:nvSpPr>
          <p:cNvPr id="8" name="Content Placeholder 7">
            <a:extLst>
              <a:ext uri="{FF2B5EF4-FFF2-40B4-BE49-F238E27FC236}">
                <a16:creationId xmlns:a16="http://schemas.microsoft.com/office/drawing/2014/main" id="{55387418-3601-E37C-CBCF-BB90582471C4}"/>
              </a:ext>
            </a:extLst>
          </p:cNvPr>
          <p:cNvSpPr>
            <a:spLocks noGrp="1"/>
          </p:cNvSpPr>
          <p:nvPr>
            <p:ph sz="half" idx="1"/>
          </p:nvPr>
        </p:nvSpPr>
        <p:spPr>
          <a:xfrm>
            <a:off x="457200" y="1536192"/>
            <a:ext cx="3657600" cy="4612817"/>
          </a:xfrm>
        </p:spPr>
        <p:txBody>
          <a:bodyPr>
            <a:normAutofit fontScale="85000" lnSpcReduction="20000"/>
          </a:bodyPr>
          <a:lstStyle/>
          <a:p>
            <a:r>
              <a:rPr lang="en-US" dirty="0"/>
              <a:t>INSTI</a:t>
            </a:r>
          </a:p>
          <a:p>
            <a:pPr lvl="1"/>
            <a:r>
              <a:rPr lang="en-US" dirty="0" err="1"/>
              <a:t>Bictegravir</a:t>
            </a:r>
            <a:endParaRPr lang="en-US" dirty="0"/>
          </a:p>
          <a:p>
            <a:pPr lvl="1"/>
            <a:r>
              <a:rPr lang="en-US" dirty="0"/>
              <a:t>Dolutegravir</a:t>
            </a:r>
          </a:p>
          <a:p>
            <a:pPr lvl="1"/>
            <a:r>
              <a:rPr lang="en-US" dirty="0"/>
              <a:t>Elvitegravir </a:t>
            </a:r>
          </a:p>
          <a:p>
            <a:pPr lvl="1"/>
            <a:endParaRPr lang="en-US" dirty="0"/>
          </a:p>
          <a:p>
            <a:pPr marL="411480" lvl="1" indent="0">
              <a:buNone/>
            </a:pPr>
            <a:endParaRPr lang="en-US" dirty="0"/>
          </a:p>
          <a:p>
            <a:pPr marL="411480" lvl="1" indent="0">
              <a:buNone/>
            </a:pPr>
            <a:endParaRPr lang="en-US" dirty="0"/>
          </a:p>
          <a:p>
            <a:pPr marL="411480" lvl="1" indent="0">
              <a:buNone/>
            </a:pPr>
            <a:endParaRPr lang="en-US" dirty="0"/>
          </a:p>
          <a:p>
            <a:pPr lvl="1"/>
            <a:endParaRPr lang="en-US" dirty="0"/>
          </a:p>
          <a:p>
            <a:pPr marL="411480" lvl="1" indent="0">
              <a:buNone/>
            </a:pPr>
            <a:endParaRPr lang="en-US" dirty="0"/>
          </a:p>
          <a:p>
            <a:r>
              <a:rPr lang="en-US" dirty="0"/>
              <a:t>NNRTI</a:t>
            </a:r>
          </a:p>
          <a:p>
            <a:pPr lvl="1"/>
            <a:r>
              <a:rPr lang="en-US" dirty="0" err="1"/>
              <a:t>Rilpivirine</a:t>
            </a:r>
            <a:r>
              <a:rPr lang="en-US" dirty="0"/>
              <a:t> (PO only)</a:t>
            </a:r>
          </a:p>
          <a:p>
            <a:r>
              <a:rPr lang="en-US" dirty="0"/>
              <a:t>PI</a:t>
            </a:r>
          </a:p>
          <a:p>
            <a:pPr lvl="1"/>
            <a:r>
              <a:rPr lang="en-US" dirty="0"/>
              <a:t>Atazanavir</a:t>
            </a:r>
          </a:p>
          <a:p>
            <a:endParaRPr lang="en-US" dirty="0"/>
          </a:p>
        </p:txBody>
      </p:sp>
      <p:sp>
        <p:nvSpPr>
          <p:cNvPr id="9" name="Content Placeholder 8">
            <a:extLst>
              <a:ext uri="{FF2B5EF4-FFF2-40B4-BE49-F238E27FC236}">
                <a16:creationId xmlns:a16="http://schemas.microsoft.com/office/drawing/2014/main" id="{181EAA4F-CAE3-3EBB-500D-A7F37A455E9D}"/>
              </a:ext>
            </a:extLst>
          </p:cNvPr>
          <p:cNvSpPr>
            <a:spLocks noGrp="1"/>
          </p:cNvSpPr>
          <p:nvPr>
            <p:ph sz="half" idx="2"/>
          </p:nvPr>
        </p:nvSpPr>
        <p:spPr>
          <a:xfrm>
            <a:off x="4419599" y="1536192"/>
            <a:ext cx="4038599" cy="4612817"/>
          </a:xfrm>
        </p:spPr>
        <p:txBody>
          <a:bodyPr>
            <a:normAutofit fontScale="85000" lnSpcReduction="20000"/>
          </a:bodyPr>
          <a:lstStyle/>
          <a:p>
            <a:r>
              <a:rPr lang="en-US" dirty="0"/>
              <a:t>DM2</a:t>
            </a:r>
          </a:p>
          <a:p>
            <a:pPr lvl="1"/>
            <a:r>
              <a:rPr lang="en-US" dirty="0"/>
              <a:t>Metformin (dose reduction)</a:t>
            </a:r>
          </a:p>
          <a:p>
            <a:r>
              <a:rPr lang="en-US" dirty="0"/>
              <a:t>Polyvalent cations</a:t>
            </a:r>
          </a:p>
          <a:p>
            <a:pPr lvl="1"/>
            <a:r>
              <a:rPr lang="en-US" dirty="0"/>
              <a:t>Multivitamin, calcium, magnesium, iron</a:t>
            </a:r>
            <a:r>
              <a:rPr lang="en-US" sz="2200" dirty="0"/>
              <a:t> </a:t>
            </a:r>
          </a:p>
          <a:p>
            <a:pPr lvl="1"/>
            <a:r>
              <a:rPr lang="en-US" dirty="0"/>
              <a:t>Must be separated or taken together with food</a:t>
            </a:r>
          </a:p>
          <a:p>
            <a:pPr marL="114300" indent="0">
              <a:buNone/>
            </a:pPr>
            <a:endParaRPr lang="en-US" dirty="0"/>
          </a:p>
          <a:p>
            <a:pPr marL="114300" indent="0">
              <a:buNone/>
            </a:pPr>
            <a:endParaRPr lang="en-US" dirty="0"/>
          </a:p>
          <a:p>
            <a:pPr marL="114300" indent="0">
              <a:buNone/>
            </a:pPr>
            <a:endParaRPr lang="en-US" dirty="0"/>
          </a:p>
          <a:p>
            <a:r>
              <a:rPr lang="en-US" dirty="0"/>
              <a:t>GERD</a:t>
            </a:r>
          </a:p>
          <a:p>
            <a:pPr lvl="1"/>
            <a:r>
              <a:rPr lang="en-US" dirty="0"/>
              <a:t>PPI (CI)</a:t>
            </a:r>
          </a:p>
          <a:p>
            <a:pPr lvl="1"/>
            <a:r>
              <a:rPr lang="en-US" dirty="0"/>
              <a:t>H2B (must be separated)</a:t>
            </a:r>
          </a:p>
          <a:p>
            <a:endParaRPr lang="en-US" dirty="0"/>
          </a:p>
        </p:txBody>
      </p:sp>
      <p:cxnSp>
        <p:nvCxnSpPr>
          <p:cNvPr id="4" name="Straight Arrow Connector 3">
            <a:extLst>
              <a:ext uri="{FF2B5EF4-FFF2-40B4-BE49-F238E27FC236}">
                <a16:creationId xmlns:a16="http://schemas.microsoft.com/office/drawing/2014/main" id="{24FA53B1-DD51-5254-3400-961EEE30B9AD}"/>
              </a:ext>
            </a:extLst>
          </p:cNvPr>
          <p:cNvCxnSpPr/>
          <p:nvPr/>
        </p:nvCxnSpPr>
        <p:spPr>
          <a:xfrm>
            <a:off x="3111501" y="5532782"/>
            <a:ext cx="1460499" cy="0"/>
          </a:xfrm>
          <a:prstGeom prst="straightConnector1">
            <a:avLst/>
          </a:prstGeom>
          <a:ln w="88900">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5" name="Straight Arrow Connector 4">
            <a:extLst>
              <a:ext uri="{FF2B5EF4-FFF2-40B4-BE49-F238E27FC236}">
                <a16:creationId xmlns:a16="http://schemas.microsoft.com/office/drawing/2014/main" id="{2D2B4164-C299-2127-9B9D-BBA3796F9E94}"/>
              </a:ext>
            </a:extLst>
          </p:cNvPr>
          <p:cNvCxnSpPr/>
          <p:nvPr/>
        </p:nvCxnSpPr>
        <p:spPr>
          <a:xfrm>
            <a:off x="2959100" y="2184400"/>
            <a:ext cx="1460499" cy="0"/>
          </a:xfrm>
          <a:prstGeom prst="straightConnector1">
            <a:avLst/>
          </a:prstGeom>
          <a:ln w="88900">
            <a:headEnd type="triangle"/>
            <a:tailEnd type="triangle"/>
          </a:ln>
        </p:spPr>
        <p:style>
          <a:lnRef idx="1">
            <a:schemeClr val="accent6"/>
          </a:lnRef>
          <a:fillRef idx="0">
            <a:schemeClr val="accent6"/>
          </a:fillRef>
          <a:effectRef idx="0">
            <a:schemeClr val="accent6"/>
          </a:effectRef>
          <a:fontRef idx="minor">
            <a:schemeClr val="tx1"/>
          </a:fontRef>
        </p:style>
      </p:cxnSp>
      <p:pic>
        <p:nvPicPr>
          <p:cNvPr id="3" name="Picture 2" descr="A close-up of a logo&#10;&#10;Description automatically generated">
            <a:extLst>
              <a:ext uri="{FF2B5EF4-FFF2-40B4-BE49-F238E27FC236}">
                <a16:creationId xmlns:a16="http://schemas.microsoft.com/office/drawing/2014/main" id="{642216CA-9EC3-6843-CC26-B63E2B3F0FC1}"/>
              </a:ext>
            </a:extLst>
          </p:cNvPr>
          <p:cNvPicPr>
            <a:picLocks noChangeAspect="1"/>
          </p:cNvPicPr>
          <p:nvPr/>
        </p:nvPicPr>
        <p:blipFill>
          <a:blip r:embed="rId2"/>
          <a:stretch>
            <a:fillRect/>
          </a:stretch>
        </p:blipFill>
        <p:spPr>
          <a:xfrm>
            <a:off x="6419023" y="0"/>
            <a:ext cx="2724977" cy="640205"/>
          </a:xfrm>
          <a:prstGeom prst="rect">
            <a:avLst/>
          </a:prstGeom>
        </p:spPr>
      </p:pic>
      <p:sp>
        <p:nvSpPr>
          <p:cNvPr id="6" name="Slide Number Placeholder 5">
            <a:extLst>
              <a:ext uri="{FF2B5EF4-FFF2-40B4-BE49-F238E27FC236}">
                <a16:creationId xmlns:a16="http://schemas.microsoft.com/office/drawing/2014/main" id="{DDE404AB-0554-79F6-CCF3-AD713A42E95D}"/>
              </a:ext>
            </a:extLst>
          </p:cNvPr>
          <p:cNvSpPr>
            <a:spLocks noGrp="1"/>
          </p:cNvSpPr>
          <p:nvPr>
            <p:ph type="sldNum" sz="quarter" idx="12"/>
          </p:nvPr>
        </p:nvSpPr>
        <p:spPr/>
        <p:txBody>
          <a:bodyPr/>
          <a:lstStyle/>
          <a:p>
            <a:fld id="{0B1596F5-5824-5B45-836C-424ED03603B3}" type="slidenum">
              <a:rPr lang="en-US" smtClean="0"/>
              <a:t>9</a:t>
            </a:fld>
            <a:endParaRPr lang="en-US"/>
          </a:p>
        </p:txBody>
      </p:sp>
    </p:spTree>
    <p:extLst>
      <p:ext uri="{BB962C8B-B14F-4D97-AF65-F5344CB8AC3E}">
        <p14:creationId xmlns:p14="http://schemas.microsoft.com/office/powerpoint/2010/main" val="8760945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blo9aqzqmo1fn7hf1bvv2ftf7gzd9jb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2016_V4">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2" id="{0A226C85-450D-C041-850F-0FF95B0934F5}" vid="{8C5A9EB9-C227-AF42-96D7-546AA443C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7.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3.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20.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23.png"/></Relationships>
</file>

<file path=ppt/webextensions/webextension1.xml><?xml version="1.0" encoding="utf-8"?>
<we:webextension xmlns:we="http://schemas.microsoft.com/office/webextensions/webextension/2010/11" id="{F1807596-938E-A34C-8401-0531AB5323EA}">
  <we:reference id="wa104379261" version="4.3.0.0" store="en-US" storeType="OMEX"/>
  <we:alternateReferences>
    <we:reference id="wa104379261" version="4.3.0.0" store="wa104379261" storeType="OMEX"/>
  </we:alternateReferences>
  <we:properties>
    <we:property name="MENTIMETER_QUESTION_ID_KEY" value="&quot;d1sjrkwzs1vt&quot;"/>
    <we:property name="MENTIMETER_SHOW_JOIN_INSTRUCTIONS" value="&quot;false&quot;"/>
    <we:property name="MENTIMETER_FONT_SIZE_MODIFIER_KEY" value="&quot;1&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6C5DE1C3-DB49-CF46-B0CE-0FC5EA54DD31}">
  <we:reference id="wa104379261" version="4.3.0.0" store="en-US" storeType="OMEX"/>
  <we:alternateReferences>
    <we:reference id="wa104379261" version="4.3.0.0" store="wa104379261" storeType="OMEX"/>
  </we:alternateReferences>
  <we:properties>
    <we:property name="MENTIMETER_QUESTION_ID_KEY" value="&quot;r43jmwa63n1v&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8D4FED58-B7E0-6D46-BB55-BF5F2D5C86CF}">
  <we:reference id="wa104379261" version="4.3.0.0" store="en-US" storeType="OMEX"/>
  <we:alternateReferences>
    <we:reference id="wa104379261" version="4.3.0.0" store="wa104379261" storeType="OMEX"/>
  </we:alternateReferences>
  <we:properties>
    <we:property name="MENTIMETER_QUESTION_ID_KEY" value="&quot;omhaq6q7hbrf&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D9A194C5-03D2-C54E-A18F-032C94BAE184}">
  <we:reference id="wa104379261" version="4.3.0.0" store="en-US" storeType="OMEX"/>
  <we:alternateReferences>
    <we:reference id="wa104379261" version="4.3.0.0" store="wa104379261" storeType="OMEX"/>
  </we:alternateReferences>
  <we:properties>
    <we:property name="MENTIMETER_QUESTION_ID_KEY" value="&quot;91m6r4c8vjx6&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B6E14465-64DE-224E-8B44-631ADB65FF9F}">
  <we:reference id="wa104379261" version="4.3.0.0" store="en-US" storeType="OMEX"/>
  <we:alternateReferences>
    <we:reference id="wa104379261" version="4.3.0.0" store="wa104379261" storeType="OMEX"/>
  </we:alternateReferences>
  <we:properties>
    <we:property name="MENTIMETER_QUESTION_ID_KEY" value="&quot;9joyitez57j3&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AETC-2016_V4</Template>
  <TotalTime>23941</TotalTime>
  <Words>5857</Words>
  <Application>Microsoft Office PowerPoint</Application>
  <PresentationFormat>On-screen Show (4:3)</PresentationFormat>
  <Paragraphs>680</Paragraphs>
  <Slides>71</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ITC Avant Garde Std Bk</vt:lpstr>
      <vt:lpstr>ITC Avant Garde Std Bk Cn</vt:lpstr>
      <vt:lpstr>Roboto</vt:lpstr>
      <vt:lpstr>Wingdings</vt:lpstr>
      <vt:lpstr>AETC-2016_V4</vt:lpstr>
      <vt:lpstr>Primary Care in  People with HIV (PWH)</vt:lpstr>
      <vt:lpstr>Disclosures</vt:lpstr>
      <vt:lpstr>Learning Objectives</vt:lpstr>
      <vt:lpstr>Poll Questions</vt:lpstr>
      <vt:lpstr>Poll Question</vt:lpstr>
      <vt:lpstr>What do you think happened?</vt:lpstr>
      <vt:lpstr>Drug Interactions</vt:lpstr>
      <vt:lpstr>More Drug Interactions with Boosters</vt:lpstr>
      <vt:lpstr>Drug Interactions</vt:lpstr>
      <vt:lpstr>Poll Question</vt:lpstr>
      <vt:lpstr>What do you think happened?</vt:lpstr>
      <vt:lpstr>Poll Question</vt:lpstr>
      <vt:lpstr>Which of the following vaccines should NOT be offered to the patient?</vt:lpstr>
      <vt:lpstr>Vaccines</vt:lpstr>
      <vt:lpstr>Highlights</vt:lpstr>
      <vt:lpstr>Poll Question</vt:lpstr>
      <vt:lpstr>Which of the following vaccines should NOT be offered to the patient?</vt:lpstr>
      <vt:lpstr>HPV-Associated Cancers in US</vt:lpstr>
      <vt:lpstr>Rate of New HPV-associated Cancers By State  All HPV-associated Cancers, Male and Female, United States, 2016-2020</vt:lpstr>
      <vt:lpstr>HPV-associated Cancers in PWH</vt:lpstr>
      <vt:lpstr>Anal Cancer in PWH</vt:lpstr>
      <vt:lpstr>HPV Vaccine</vt:lpstr>
      <vt:lpstr>HPV Vaccine</vt:lpstr>
      <vt:lpstr>HPV Vaccine</vt:lpstr>
      <vt:lpstr>Poll Question</vt:lpstr>
      <vt:lpstr>Which cancer screening is indicated at this time?</vt:lpstr>
      <vt:lpstr>Cancer Screening</vt:lpstr>
      <vt:lpstr>Cervical Cancer Screening </vt:lpstr>
      <vt:lpstr>ANCHOR Study</vt:lpstr>
      <vt:lpstr>ANCHOR Study</vt:lpstr>
      <vt:lpstr>What’s next?</vt:lpstr>
      <vt:lpstr>Anal Cancer Screening</vt:lpstr>
      <vt:lpstr>Colon Cancer Screening (A/B/C)</vt:lpstr>
      <vt:lpstr>Lung Cancer Screening (B)</vt:lpstr>
      <vt:lpstr>Breast Cancer Screening (B/C)</vt:lpstr>
      <vt:lpstr>Prostate Cancer Screening (C/D)</vt:lpstr>
      <vt:lpstr>Prostate Cancer Screening (C/D)</vt:lpstr>
      <vt:lpstr>Skin Cancer Screening </vt:lpstr>
      <vt:lpstr>Poll Question</vt:lpstr>
      <vt:lpstr>Which cancer screening is indicated at this time?</vt:lpstr>
      <vt:lpstr>Screening for Transgender People</vt:lpstr>
      <vt:lpstr>Poll- Which of these patients should NOT be screened for osteoporosis at this time?</vt:lpstr>
      <vt:lpstr>PowerPoint Presentation</vt:lpstr>
      <vt:lpstr>Osteoporosis Screening</vt:lpstr>
      <vt:lpstr>Osteoporosis in PWH</vt:lpstr>
      <vt:lpstr>PowerPoint Presentation</vt:lpstr>
      <vt:lpstr>Osteoporosis Risk Factors</vt:lpstr>
      <vt:lpstr>Osteoporosis Treatment</vt:lpstr>
      <vt:lpstr>Osteoporosis Treatment</vt:lpstr>
      <vt:lpstr>Osteoporosis Management</vt:lpstr>
      <vt:lpstr>Poll- Which of these patients should NOT be screened for osteoporosis at this time?</vt:lpstr>
      <vt:lpstr>Poll Question</vt:lpstr>
      <vt:lpstr>Besides counseling on importance of remaining quit from cigarettes and discussing heart healthy diet, what would you recommend?</vt:lpstr>
      <vt:lpstr>Cardiovascular Disease (CVD)</vt:lpstr>
      <vt:lpstr>Risk Factors </vt:lpstr>
      <vt:lpstr>Calculating Risk</vt:lpstr>
      <vt:lpstr>Statins</vt:lpstr>
      <vt:lpstr>REPRIEVE Trial</vt:lpstr>
      <vt:lpstr>REPRIEVE Trial</vt:lpstr>
      <vt:lpstr>What’s next?</vt:lpstr>
      <vt:lpstr>PCSK9 Inhibitors</vt:lpstr>
      <vt:lpstr>Poll Question</vt:lpstr>
      <vt:lpstr>Besides counseling on importance of remaining quit from cigarettes and discussing heart healthy diet, what would you recommend?</vt:lpstr>
      <vt:lpstr>Diabetes mellitus (DM)</vt:lpstr>
      <vt:lpstr>Could you test me for low T?</vt:lpstr>
      <vt:lpstr>STI Screening</vt:lpstr>
      <vt:lpstr>Take Home Points</vt:lpstr>
      <vt:lpstr>There’s an app for that!</vt:lpstr>
      <vt:lpstr>Other Resources</vt:lpstr>
      <vt:lpstr>AETC Program National Centers and HIV Curriculum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in HIV</dc:title>
  <dc:creator>Microsoft Office User</dc:creator>
  <cp:lastModifiedBy>Judith Collins</cp:lastModifiedBy>
  <cp:revision>497</cp:revision>
  <cp:lastPrinted>2020-02-08T23:41:23Z</cp:lastPrinted>
  <dcterms:created xsi:type="dcterms:W3CDTF">2020-01-26T01:50:26Z</dcterms:created>
  <dcterms:modified xsi:type="dcterms:W3CDTF">2024-01-12T21:27:44Z</dcterms:modified>
</cp:coreProperties>
</file>