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58"/>
  </p:notesMasterIdLst>
  <p:handoutMasterIdLst>
    <p:handoutMasterId r:id="rId59"/>
  </p:handoutMasterIdLst>
  <p:sldIdLst>
    <p:sldId id="268" r:id="rId5"/>
    <p:sldId id="267" r:id="rId6"/>
    <p:sldId id="262" r:id="rId7"/>
    <p:sldId id="319" r:id="rId8"/>
    <p:sldId id="281" r:id="rId9"/>
    <p:sldId id="273" r:id="rId10"/>
    <p:sldId id="282" r:id="rId11"/>
    <p:sldId id="314" r:id="rId12"/>
    <p:sldId id="280" r:id="rId13"/>
    <p:sldId id="283" r:id="rId14"/>
    <p:sldId id="313" r:id="rId15"/>
    <p:sldId id="315" r:id="rId16"/>
    <p:sldId id="320" r:id="rId17"/>
    <p:sldId id="284" r:id="rId18"/>
    <p:sldId id="285" r:id="rId19"/>
    <p:sldId id="316" r:id="rId20"/>
    <p:sldId id="287" r:id="rId21"/>
    <p:sldId id="289" r:id="rId22"/>
    <p:sldId id="290" r:id="rId23"/>
    <p:sldId id="294" r:id="rId24"/>
    <p:sldId id="288" r:id="rId25"/>
    <p:sldId id="291" r:id="rId26"/>
    <p:sldId id="296" r:id="rId27"/>
    <p:sldId id="297" r:id="rId28"/>
    <p:sldId id="298" r:id="rId29"/>
    <p:sldId id="317" r:id="rId30"/>
    <p:sldId id="299" r:id="rId31"/>
    <p:sldId id="300" r:id="rId32"/>
    <p:sldId id="304" r:id="rId33"/>
    <p:sldId id="324" r:id="rId34"/>
    <p:sldId id="322" r:id="rId35"/>
    <p:sldId id="305" r:id="rId36"/>
    <p:sldId id="295" r:id="rId37"/>
    <p:sldId id="293" r:id="rId38"/>
    <p:sldId id="292" r:id="rId39"/>
    <p:sldId id="303" r:id="rId40"/>
    <p:sldId id="326" r:id="rId41"/>
    <p:sldId id="327" r:id="rId42"/>
    <p:sldId id="329" r:id="rId43"/>
    <p:sldId id="331" r:id="rId44"/>
    <p:sldId id="330" r:id="rId45"/>
    <p:sldId id="328" r:id="rId46"/>
    <p:sldId id="301" r:id="rId47"/>
    <p:sldId id="302" r:id="rId48"/>
    <p:sldId id="306" r:id="rId49"/>
    <p:sldId id="307" r:id="rId50"/>
    <p:sldId id="308" r:id="rId51"/>
    <p:sldId id="309" r:id="rId52"/>
    <p:sldId id="310" r:id="rId53"/>
    <p:sldId id="275" r:id="rId54"/>
    <p:sldId id="276" r:id="rId55"/>
    <p:sldId id="325" r:id="rId56"/>
    <p:sldId id="311"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E57"/>
    <a:srgbClr val="184259"/>
    <a:srgbClr val="9C4E4E"/>
    <a:srgbClr val="700000"/>
    <a:srgbClr val="5E2001"/>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E735B-0D09-A026-D3C9-ADA54789C5FC}" v="2" dt="2023-08-17T15:07:19.339"/>
  </p1510:revLst>
</p1510:revInfo>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3953" autoAdjust="0"/>
  </p:normalViewPr>
  <p:slideViewPr>
    <p:cSldViewPr snapToGrid="0">
      <p:cViewPr varScale="1">
        <p:scale>
          <a:sx n="64" d="100"/>
          <a:sy n="64" d="100"/>
        </p:scale>
        <p:origin x="1716" y="72"/>
      </p:cViewPr>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viewProps" Target="view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F7510-B9ED-40E0-8274-4F64AD62B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95E24B0-B97F-4932-93CD-4307D6181DC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0AA17F-CB06-445B-ACD3-321E84E51A80}" type="datetimeFigureOut">
              <a:rPr lang="en-US" smtClean="0"/>
              <a:t>1/12/2024</a:t>
            </a:fld>
            <a:endParaRPr lang="en-US" dirty="0"/>
          </a:p>
        </p:txBody>
      </p:sp>
      <p:sp>
        <p:nvSpPr>
          <p:cNvPr id="4" name="Footer Placeholder 3">
            <a:extLst>
              <a:ext uri="{FF2B5EF4-FFF2-40B4-BE49-F238E27FC236}">
                <a16:creationId xmlns:a16="http://schemas.microsoft.com/office/drawing/2014/main" id="{7FC3A0DF-A8A7-4EF4-96E5-757FFFC2A93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2BEC987-E8F6-4FD2-BFB2-04815BD1D2F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C078EF9-7F2B-4B20-A25C-9E80C16977B9}" type="slidenum">
              <a:rPr lang="en-US" smtClean="0"/>
              <a:t>‹#›</a:t>
            </a:fld>
            <a:endParaRPr lang="en-US" dirty="0"/>
          </a:p>
        </p:txBody>
      </p:sp>
    </p:spTree>
    <p:extLst>
      <p:ext uri="{BB962C8B-B14F-4D97-AF65-F5344CB8AC3E}">
        <p14:creationId xmlns:p14="http://schemas.microsoft.com/office/powerpoint/2010/main" val="25001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6141C0-BF72-4A20-AFA7-D05563D549B7}" type="datetimeFigureOut">
              <a:rPr lang="en-US" smtClean="0"/>
              <a:t>1/12/2024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AAF9CF-D1E5-49FD-94F7-B246BB67E246}" type="slidenum">
              <a:rPr lang="en-US" smtClean="0"/>
              <a:t>‹#›</a:t>
            </a:fld>
            <a:endParaRPr lang="en-US" dirty="0"/>
          </a:p>
        </p:txBody>
      </p:sp>
    </p:spTree>
    <p:extLst>
      <p:ext uri="{BB962C8B-B14F-4D97-AF65-F5344CB8AC3E}">
        <p14:creationId xmlns:p14="http://schemas.microsoft.com/office/powerpoint/2010/main" val="16292858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Observational,</a:t>
            </a:r>
            <a:r>
              <a:rPr lang="en-US" baseline="0" dirty="0"/>
              <a:t> 1988-1993, 4 sites in Brazil</a:t>
            </a:r>
          </a:p>
          <a:p>
            <a:r>
              <a:rPr lang="en-US" dirty="0"/>
              <a:t>553</a:t>
            </a:r>
            <a:r>
              <a:rPr lang="en-US" baseline="0" dirty="0"/>
              <a:t> potential subjects, HIV status available for 434 and infant feeding data available for 432. 69/434 infants in the cohort were infected with HIV, vertical transmission rate 16%</a:t>
            </a:r>
          </a:p>
          <a:p>
            <a:r>
              <a:rPr lang="en-US" baseline="0" dirty="0"/>
              <a:t>Infants who  breast fed (n= 168), 36/168 or 21% were HIV infected, most women who breast fed didn’t know their status</a:t>
            </a:r>
          </a:p>
          <a:p>
            <a:r>
              <a:rPr lang="en-US" baseline="0" dirty="0"/>
              <a:t>Advanced HIV/AIDS in mother was associated with a 4.5x higher risk of PHIV</a:t>
            </a:r>
          </a:p>
          <a:p>
            <a:r>
              <a:rPr lang="en-US" dirty="0"/>
              <a:t>Duration</a:t>
            </a:r>
            <a:r>
              <a:rPr lang="en-US" baseline="0" dirty="0"/>
              <a:t> of BF mean 98 days, median 30 days; infants who BF &gt; 90 days were more likely to be infected (Not statistically significant)</a:t>
            </a:r>
          </a:p>
          <a:p>
            <a:r>
              <a:rPr lang="en-US" baseline="0" dirty="0"/>
              <a:t>Infants who were fed breast and formula were 2.2x more likely to be infected (NS)</a:t>
            </a:r>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7</a:t>
            </a:fld>
            <a:endParaRPr lang="en-US" dirty="0"/>
          </a:p>
        </p:txBody>
      </p:sp>
    </p:spTree>
    <p:extLst>
      <p:ext uri="{BB962C8B-B14F-4D97-AF65-F5344CB8AC3E}">
        <p14:creationId xmlns:p14="http://schemas.microsoft.com/office/powerpoint/2010/main" val="1520705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BAN- breast feeding, antiretrovirals, and nutrition</a:t>
            </a:r>
            <a:r>
              <a:rPr lang="en-US" baseline="0" dirty="0"/>
              <a:t> study</a:t>
            </a:r>
            <a:endParaRPr lang="en-US" dirty="0"/>
          </a:p>
          <a:p>
            <a:r>
              <a:rPr lang="en-US" dirty="0"/>
              <a:t>All participants were advised to rapidly wean 24-28 weeks</a:t>
            </a:r>
            <a:r>
              <a:rPr lang="en-US" baseline="0" dirty="0"/>
              <a:t> post-delivery</a:t>
            </a:r>
          </a:p>
          <a:p>
            <a:r>
              <a:rPr lang="en-US" dirty="0"/>
              <a:t>Mothers</a:t>
            </a:r>
            <a:r>
              <a:rPr lang="en-US" baseline="0" dirty="0"/>
              <a:t> with CD4 200-250 cells/mm3 were given PJP prophylaxis</a:t>
            </a:r>
          </a:p>
          <a:p>
            <a:r>
              <a:rPr lang="en-US" baseline="0" dirty="0"/>
              <a:t>Infants received PJP prophylaxis</a:t>
            </a:r>
          </a:p>
          <a:p>
            <a:endParaRPr lang="en-US" baseline="0" dirty="0"/>
          </a:p>
          <a:p>
            <a:r>
              <a:rPr lang="en-US" baseline="0" dirty="0"/>
              <a:t>Sub-analysis, log-rank test, no difference in PHIV when comparing 3 maternal regimens, p=0.37</a:t>
            </a:r>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18</a:t>
            </a:fld>
            <a:endParaRPr lang="en-US" dirty="0"/>
          </a:p>
        </p:txBody>
      </p:sp>
    </p:spTree>
    <p:extLst>
      <p:ext uri="{BB962C8B-B14F-4D97-AF65-F5344CB8AC3E}">
        <p14:creationId xmlns:p14="http://schemas.microsoft.com/office/powerpoint/2010/main" val="2060223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Kesho</a:t>
            </a:r>
            <a:r>
              <a:rPr lang="en-US" baseline="0" dirty="0"/>
              <a:t> Bora study (A better future in Swahili)</a:t>
            </a:r>
          </a:p>
          <a:p>
            <a:r>
              <a:rPr lang="en-US" baseline="0" dirty="0"/>
              <a:t>Enrolled 34-36 weeks</a:t>
            </a:r>
          </a:p>
          <a:p>
            <a:endParaRPr lang="en-US" baseline="0" dirty="0"/>
          </a:p>
          <a:p>
            <a:r>
              <a:rPr lang="en-US" baseline="0" dirty="0"/>
              <a:t>After Dec 2006, study protocol was amended. ART initiated &gt; 28 weeks for all participants</a:t>
            </a:r>
          </a:p>
          <a:p>
            <a:r>
              <a:rPr lang="en-US" baseline="0" dirty="0"/>
              <a:t>For ZDV/NVP group, ZDV 300mg/3TC 150mg BID for 7 days pp</a:t>
            </a:r>
          </a:p>
          <a:p>
            <a:endParaRPr lang="en-US" baseline="0" dirty="0"/>
          </a:p>
          <a:p>
            <a:r>
              <a:rPr lang="en-US" baseline="0" dirty="0"/>
              <a:t>8% of women breast fed after cART discontinued (26/307)</a:t>
            </a:r>
          </a:p>
          <a:p>
            <a:endParaRPr lang="en-US" baseline="0" dirty="0"/>
          </a:p>
          <a:p>
            <a:r>
              <a:rPr lang="en-US" baseline="0" dirty="0"/>
              <a:t>Late postnatal PHIV ( &gt; 6 weeks of life) 2.2% in cART, 4.7% (ZDV/sdNVP)</a:t>
            </a:r>
          </a:p>
          <a:p>
            <a:r>
              <a:rPr lang="en-US" baseline="0" dirty="0"/>
              <a:t>Late transmissions only occurred in BF infants</a:t>
            </a:r>
          </a:p>
          <a:p>
            <a:r>
              <a:rPr lang="en-US" baseline="0" dirty="0"/>
              <a:t>Risk factors for late PHIV: longer breast feeding median duration 22.4 (IQR 11.1-28.7) weeks and higher maternal plasma viral load at delivery</a:t>
            </a:r>
          </a:p>
          <a:p>
            <a:r>
              <a:rPr lang="en-US" baseline="0" dirty="0"/>
              <a:t>Exclusive vs mixed feeding did not have an effect</a:t>
            </a:r>
          </a:p>
          <a:p>
            <a:endParaRPr lang="en-US" baseline="0" dirty="0"/>
          </a:p>
          <a:p>
            <a:r>
              <a:rPr lang="en-US" baseline="0" dirty="0"/>
              <a:t>WHO recommended infant prophylaxis during BF</a:t>
            </a:r>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22</a:t>
            </a:fld>
            <a:endParaRPr lang="en-US" dirty="0"/>
          </a:p>
        </p:txBody>
      </p:sp>
    </p:spTree>
    <p:extLst>
      <p:ext uri="{BB962C8B-B14F-4D97-AF65-F5344CB8AC3E}">
        <p14:creationId xmlns:p14="http://schemas.microsoft.com/office/powerpoint/2010/main" val="2897265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Phase 3, double</a:t>
            </a:r>
            <a:r>
              <a:rPr lang="en-US" baseline="0" dirty="0"/>
              <a:t> blind RCT vs placebo</a:t>
            </a:r>
          </a:p>
          <a:p>
            <a:r>
              <a:rPr lang="en-US" baseline="0" dirty="0"/>
              <a:t>Infants had to have HIV DNA negative DOL7 and &gt; 2000gm at birth</a:t>
            </a:r>
          </a:p>
          <a:p>
            <a:endParaRPr lang="en-US" baseline="0" dirty="0"/>
          </a:p>
          <a:p>
            <a:r>
              <a:rPr lang="en-US" baseline="0" dirty="0"/>
              <a:t>Infants were stratified by maternal ART use (y/n)</a:t>
            </a:r>
          </a:p>
          <a:p>
            <a:r>
              <a:rPr lang="en-US" baseline="0" dirty="0"/>
              <a:t>In women on cART, there was no difference in PHIV between NVP PEP and placebo groups</a:t>
            </a:r>
          </a:p>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23</a:t>
            </a:fld>
            <a:endParaRPr lang="en-US" dirty="0"/>
          </a:p>
        </p:txBody>
      </p:sp>
    </p:spTree>
    <p:extLst>
      <p:ext uri="{BB962C8B-B14F-4D97-AF65-F5344CB8AC3E}">
        <p14:creationId xmlns:p14="http://schemas.microsoft.com/office/powerpoint/2010/main" val="32107280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24</a:t>
            </a:fld>
            <a:endParaRPr lang="en-US" dirty="0"/>
          </a:p>
        </p:txBody>
      </p:sp>
    </p:spTree>
    <p:extLst>
      <p:ext uri="{BB962C8B-B14F-4D97-AF65-F5344CB8AC3E}">
        <p14:creationId xmlns:p14="http://schemas.microsoft.com/office/powerpoint/2010/main" val="28140498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25</a:t>
            </a:fld>
            <a:endParaRPr lang="en-US" dirty="0"/>
          </a:p>
        </p:txBody>
      </p:sp>
    </p:spTree>
    <p:extLst>
      <p:ext uri="{BB962C8B-B14F-4D97-AF65-F5344CB8AC3E}">
        <p14:creationId xmlns:p14="http://schemas.microsoft.com/office/powerpoint/2010/main" val="2560420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Trials: Gray</a:t>
            </a:r>
            <a:r>
              <a:rPr lang="en-US" baseline="0" dirty="0"/>
              <a:t> 2005, </a:t>
            </a:r>
            <a:r>
              <a:rPr lang="en-US" dirty="0"/>
              <a:t>SWEN 2008, Kumwenda 2008, Shapiro 2010, Chasela 2010, Kesho Bora</a:t>
            </a:r>
            <a:r>
              <a:rPr lang="en-US" baseline="0" dirty="0"/>
              <a:t> 2011, Coovadia 2012</a:t>
            </a:r>
            <a:endParaRPr lang="en-US" dirty="0"/>
          </a:p>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26</a:t>
            </a:fld>
            <a:endParaRPr lang="en-US" dirty="0"/>
          </a:p>
        </p:txBody>
      </p:sp>
    </p:spTree>
    <p:extLst>
      <p:ext uri="{BB962C8B-B14F-4D97-AF65-F5344CB8AC3E}">
        <p14:creationId xmlns:p14="http://schemas.microsoft.com/office/powerpoint/2010/main" val="2348121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45% of women had UD</a:t>
            </a:r>
            <a:r>
              <a:rPr lang="en-US" baseline="0" dirty="0"/>
              <a:t> VL at day 7</a:t>
            </a:r>
          </a:p>
          <a:p>
            <a:r>
              <a:rPr lang="en-US" baseline="0" dirty="0"/>
              <a:t>Duration BF median 41 weeks (IQR 34-46) LPV/RIT and 41 weeks (IQR 36-47) in 3TC</a:t>
            </a:r>
          </a:p>
          <a:p>
            <a:endParaRPr lang="en-US" baseline="0" dirty="0"/>
          </a:p>
          <a:p>
            <a:r>
              <a:rPr lang="en-US" baseline="0" dirty="0"/>
              <a:t>HR for PHIV LPV/r vs 3TC was 0.9 (CI 0.35-2.34) (NS)</a:t>
            </a:r>
          </a:p>
          <a:p>
            <a:endParaRPr lang="en-US" baseline="0" dirty="0"/>
          </a:p>
          <a:p>
            <a:r>
              <a:rPr lang="en-US" baseline="0" dirty="0"/>
              <a:t>Cumulative PHIV rate, 0.7% (0.2-1.2%) at 26 weeks and 1.5% (CI 0.8-2.2) at 50 weeks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27</a:t>
            </a:fld>
            <a:endParaRPr lang="en-US" dirty="0"/>
          </a:p>
        </p:txBody>
      </p:sp>
    </p:spTree>
    <p:extLst>
      <p:ext uri="{BB962C8B-B14F-4D97-AF65-F5344CB8AC3E}">
        <p14:creationId xmlns:p14="http://schemas.microsoft.com/office/powerpoint/2010/main" val="813946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women received TDF/FTC/LPV/r</a:t>
            </a:r>
          </a:p>
          <a:p>
            <a:r>
              <a:rPr lang="en-US" dirty="0"/>
              <a:t>Median</a:t>
            </a:r>
            <a:r>
              <a:rPr lang="en-US" baseline="0" dirty="0"/>
              <a:t> age weaning 16 months (86% were BF at 9 months)</a:t>
            </a:r>
          </a:p>
          <a:p>
            <a:endParaRPr lang="en-US" dirty="0"/>
          </a:p>
          <a:p>
            <a:r>
              <a:rPr lang="en-US" dirty="0"/>
              <a:t>18</a:t>
            </a:r>
            <a:r>
              <a:rPr lang="en-US" baseline="0" dirty="0"/>
              <a:t> infants dx’d with PHIV post-randomization; 14 were included in analysis</a:t>
            </a:r>
          </a:p>
          <a:p>
            <a:r>
              <a:rPr lang="en-US" baseline="0" dirty="0"/>
              <a:t>8 infections/mART and 10 infections/NVP, median age at dx 38 weeks mART and 50 wks NVP</a:t>
            </a:r>
          </a:p>
          <a:p>
            <a:endParaRPr lang="en-US" baseline="0" dirty="0"/>
          </a:p>
        </p:txBody>
      </p:sp>
      <p:sp>
        <p:nvSpPr>
          <p:cNvPr id="4" name="Slide Number Placeholder 3"/>
          <p:cNvSpPr>
            <a:spLocks noGrp="1"/>
          </p:cNvSpPr>
          <p:nvPr>
            <p:ph type="sldNum" sz="quarter" idx="10"/>
          </p:nvPr>
        </p:nvSpPr>
        <p:spPr/>
        <p:txBody>
          <a:bodyPr/>
          <a:lstStyle/>
          <a:p>
            <a:fld id="{C6AAF9CF-D1E5-49FD-94F7-B246BB67E246}" type="slidenum">
              <a:rPr lang="en-US" smtClean="0"/>
              <a:t>28</a:t>
            </a:fld>
            <a:endParaRPr lang="en-US" dirty="0"/>
          </a:p>
        </p:txBody>
      </p:sp>
    </p:spTree>
    <p:extLst>
      <p:ext uri="{BB962C8B-B14F-4D97-AF65-F5344CB8AC3E}">
        <p14:creationId xmlns:p14="http://schemas.microsoft.com/office/powerpoint/2010/main" val="4755504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33</a:t>
            </a:fld>
            <a:endParaRPr lang="en-US" dirty="0"/>
          </a:p>
        </p:txBody>
      </p:sp>
    </p:spTree>
    <p:extLst>
      <p:ext uri="{BB962C8B-B14F-4D97-AF65-F5344CB8AC3E}">
        <p14:creationId xmlns:p14="http://schemas.microsoft.com/office/powerpoint/2010/main" val="1827245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34</a:t>
            </a:fld>
            <a:endParaRPr lang="en-US" dirty="0"/>
          </a:p>
        </p:txBody>
      </p:sp>
    </p:spTree>
    <p:extLst>
      <p:ext uri="{BB962C8B-B14F-4D97-AF65-F5344CB8AC3E}">
        <p14:creationId xmlns:p14="http://schemas.microsoft.com/office/powerpoint/2010/main" val="35696863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period: 1995-1998</a:t>
            </a:r>
          </a:p>
          <a:p>
            <a:r>
              <a:rPr lang="en-US" dirty="0"/>
              <a:t>549</a:t>
            </a:r>
            <a:r>
              <a:rPr lang="en-US" baseline="0" dirty="0"/>
              <a:t> infants: 156 formula only, 102 breastmilk only, and 288 mixed feeding</a:t>
            </a:r>
          </a:p>
          <a:p>
            <a:r>
              <a:rPr lang="en-US" baseline="0" dirty="0"/>
              <a:t>6% of infants had HIV on DOL1, similar % between 3 groups</a:t>
            </a:r>
          </a:p>
          <a:p>
            <a:r>
              <a:rPr lang="en-US" dirty="0"/>
              <a:t>transmission</a:t>
            </a:r>
            <a:r>
              <a:rPr lang="en-US" baseline="0" dirty="0"/>
              <a:t> rates of HIV were similar between 3 groups (all infants), p=0.5</a:t>
            </a:r>
          </a:p>
          <a:p>
            <a:r>
              <a:rPr lang="en-US" baseline="0" dirty="0"/>
              <a:t>When controlling for early HIV infection in infants, there was a difference between 3 groups, p= 0.03</a:t>
            </a:r>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9</a:t>
            </a:fld>
            <a:endParaRPr lang="en-US" dirty="0"/>
          </a:p>
        </p:txBody>
      </p:sp>
    </p:spTree>
    <p:extLst>
      <p:ext uri="{BB962C8B-B14F-4D97-AF65-F5344CB8AC3E}">
        <p14:creationId xmlns:p14="http://schemas.microsoft.com/office/powerpoint/2010/main" val="21099720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35</a:t>
            </a:fld>
            <a:endParaRPr lang="en-US" dirty="0"/>
          </a:p>
        </p:txBody>
      </p:sp>
    </p:spTree>
    <p:extLst>
      <p:ext uri="{BB962C8B-B14F-4D97-AF65-F5344CB8AC3E}">
        <p14:creationId xmlns:p14="http://schemas.microsoft.com/office/powerpoint/2010/main" val="3258166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AAF9CF-D1E5-49FD-94F7-B246BB67E2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868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dirty="0"/>
              <a:t>Mugwanya et al. PLOS Medicine. 2016</a:t>
            </a:r>
          </a:p>
          <a:p>
            <a:pPr defTabSz="931723">
              <a:defRPr/>
            </a:pPr>
            <a:r>
              <a:rPr lang="en-US" dirty="0"/>
              <a:t>2015, prospective study of 50 HIV-uninfected lactating women and infant pairs</a:t>
            </a:r>
          </a:p>
          <a:p>
            <a:pPr defTabSz="931723">
              <a:defRPr/>
            </a:pPr>
            <a:r>
              <a:rPr lang="en-US" dirty="0"/>
              <a:t>Primary outcome: infant plasma concentrations of TNF and FTC</a:t>
            </a:r>
          </a:p>
          <a:p>
            <a:pPr defTabSz="931723">
              <a:defRPr/>
            </a:pPr>
            <a:r>
              <a:rPr lang="en-US" dirty="0"/>
              <a:t>2ndary outcomes: maternal plasma and breast milk concentrations; maternal </a:t>
            </a:r>
            <a:r>
              <a:rPr lang="en-US" dirty="0" err="1"/>
              <a:t>milk:plasma</a:t>
            </a:r>
            <a:r>
              <a:rPr lang="en-US" dirty="0"/>
              <a:t> and infant </a:t>
            </a:r>
            <a:r>
              <a:rPr lang="en-US" dirty="0" err="1"/>
              <a:t>plastma:milk</a:t>
            </a:r>
            <a:r>
              <a:rPr lang="en-US" dirty="0"/>
              <a:t> ratios</a:t>
            </a:r>
          </a:p>
          <a:p>
            <a:r>
              <a:rPr lang="en-US" dirty="0"/>
              <a:t>Methods: directly observed doses of daily oral FTC-TDF PrEP for 10 days. Maternal serum and breast samples days 7 and 10 obtained 1-2 hours after PrEP</a:t>
            </a:r>
          </a:p>
          <a:p>
            <a:r>
              <a:rPr lang="en-US" dirty="0"/>
              <a:t>Infant serum sample on day 7</a:t>
            </a:r>
          </a:p>
          <a:p>
            <a:r>
              <a:rPr lang="en-US" dirty="0"/>
              <a:t>TNF and FTC concentrations in plasma </a:t>
            </a:r>
            <a:r>
              <a:rPr lang="en-US" dirty="0" err="1"/>
              <a:t>determed</a:t>
            </a:r>
            <a:r>
              <a:rPr lang="en-US" dirty="0"/>
              <a:t> by liquid chromatographic mass spectrometry at Johns Hopkins</a:t>
            </a:r>
          </a:p>
          <a:p>
            <a:r>
              <a:rPr lang="en-US" b="1" dirty="0"/>
              <a:t>Tenofovir was detected at concentrations consistent with steady-state use, and breast milk tenofovir concentrations were considerably lower than those in maternal plasma</a:t>
            </a:r>
          </a:p>
          <a:p>
            <a:endParaRPr lang="en-US" dirty="0"/>
          </a:p>
          <a:p>
            <a:r>
              <a:rPr lang="en-US" dirty="0"/>
              <a:t>From Hong</a:t>
            </a:r>
            <a:r>
              <a:rPr lang="en-US" baseline="0" dirty="0"/>
              <a:t> et al. review “</a:t>
            </a:r>
            <a:r>
              <a:rPr lang="en-US" dirty="0"/>
              <a:t>Median breastmilk doses of </a:t>
            </a:r>
            <a:r>
              <a:rPr lang="en-US" dirty="0" err="1"/>
              <a:t>emtricitabine</a:t>
            </a:r>
            <a:r>
              <a:rPr lang="en-US" dirty="0"/>
              <a:t> and </a:t>
            </a:r>
            <a:r>
              <a:rPr lang="en-US" dirty="0" err="1"/>
              <a:t>tenofovir</a:t>
            </a:r>
            <a:r>
              <a:rPr lang="en-US" dirty="0"/>
              <a:t> have been shown to be 2% and 0.03% of infant oral doses, respectively. Simulated infant plasma levels are low for women taking </a:t>
            </a:r>
            <a:r>
              <a:rPr lang="en-US" dirty="0" err="1"/>
              <a:t>emtricitabine</a:t>
            </a:r>
            <a:r>
              <a:rPr lang="en-US" dirty="0"/>
              <a:t> and </a:t>
            </a:r>
            <a:r>
              <a:rPr lang="en-US" dirty="0" err="1"/>
              <a:t>tenofovir</a:t>
            </a:r>
            <a:r>
              <a:rPr lang="en-US" dirty="0"/>
              <a:t>.”</a:t>
            </a:r>
          </a:p>
        </p:txBody>
      </p:sp>
      <p:sp>
        <p:nvSpPr>
          <p:cNvPr id="4" name="Slide Number Placeholder 3"/>
          <p:cNvSpPr>
            <a:spLocks noGrp="1"/>
          </p:cNvSpPr>
          <p:nvPr>
            <p:ph type="sldNum" sz="quarter" idx="10"/>
          </p:nvPr>
        </p:nvSpPr>
        <p:spPr/>
        <p:txBody>
          <a:bodyPr/>
          <a:lstStyle/>
          <a:p>
            <a:fld id="{0B28C198-6980-4658-AFC7-4D31749E46CE}" type="slidenum">
              <a:rPr lang="en-US" smtClean="0"/>
              <a:t>39</a:t>
            </a:fld>
            <a:endParaRPr lang="en-US" dirty="0"/>
          </a:p>
        </p:txBody>
      </p:sp>
    </p:spTree>
    <p:extLst>
      <p:ext uri="{BB962C8B-B14F-4D97-AF65-F5344CB8AC3E}">
        <p14:creationId xmlns:p14="http://schemas.microsoft.com/office/powerpoint/2010/main" val="2115305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28C198-6980-4658-AFC7-4D31749E46CE}" type="slidenum">
              <a:rPr lang="en-US" smtClean="0"/>
              <a:t>40</a:t>
            </a:fld>
            <a:endParaRPr lang="en-US" dirty="0"/>
          </a:p>
        </p:txBody>
      </p:sp>
    </p:spTree>
    <p:extLst>
      <p:ext uri="{BB962C8B-B14F-4D97-AF65-F5344CB8AC3E}">
        <p14:creationId xmlns:p14="http://schemas.microsoft.com/office/powerpoint/2010/main" val="7159925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AAF9CF-D1E5-49FD-94F7-B246BB67E2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07776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AAF9CF-D1E5-49FD-94F7-B246BB67E24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6297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45</a:t>
            </a:fld>
            <a:endParaRPr lang="en-US" dirty="0"/>
          </a:p>
        </p:txBody>
      </p:sp>
    </p:spTree>
    <p:extLst>
      <p:ext uri="{BB962C8B-B14F-4D97-AF65-F5344CB8AC3E}">
        <p14:creationId xmlns:p14="http://schemas.microsoft.com/office/powerpoint/2010/main" val="1832062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47</a:t>
            </a:fld>
            <a:endParaRPr lang="en-US" dirty="0"/>
          </a:p>
        </p:txBody>
      </p:sp>
    </p:spTree>
    <p:extLst>
      <p:ext uri="{BB962C8B-B14F-4D97-AF65-F5344CB8AC3E}">
        <p14:creationId xmlns:p14="http://schemas.microsoft.com/office/powerpoint/2010/main" val="666653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48</a:t>
            </a:fld>
            <a:endParaRPr lang="en-US" dirty="0"/>
          </a:p>
        </p:txBody>
      </p:sp>
    </p:spTree>
    <p:extLst>
      <p:ext uri="{BB962C8B-B14F-4D97-AF65-F5344CB8AC3E}">
        <p14:creationId xmlns:p14="http://schemas.microsoft.com/office/powerpoint/2010/main" val="32852602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51</a:t>
            </a:fld>
            <a:endParaRPr lang="en-US" dirty="0"/>
          </a:p>
        </p:txBody>
      </p:sp>
    </p:spTree>
    <p:extLst>
      <p:ext uri="{BB962C8B-B14F-4D97-AF65-F5344CB8AC3E}">
        <p14:creationId xmlns:p14="http://schemas.microsoft.com/office/powerpoint/2010/main" val="3100995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24 month period: seen monthly year 1 and quarterly year 2</a:t>
            </a:r>
          </a:p>
          <a:p>
            <a:r>
              <a:rPr lang="en-US" dirty="0"/>
              <a:t>Cumulative HIV-1 infection:</a:t>
            </a:r>
            <a:r>
              <a:rPr lang="en-US" baseline="0" dirty="0"/>
              <a:t> 36.7% (95% CI 29-44) in BF and 20.5 (95% 14-27) in formula; HIV-transmission attributable to breast feeding 16%</a:t>
            </a:r>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10</a:t>
            </a:fld>
            <a:endParaRPr lang="en-US" dirty="0"/>
          </a:p>
        </p:txBody>
      </p:sp>
    </p:spTree>
    <p:extLst>
      <p:ext uri="{BB962C8B-B14F-4D97-AF65-F5344CB8AC3E}">
        <p14:creationId xmlns:p14="http://schemas.microsoft.com/office/powerpoint/2010/main" val="17905470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53</a:t>
            </a:fld>
            <a:endParaRPr lang="en-US" dirty="0"/>
          </a:p>
        </p:txBody>
      </p:sp>
    </p:spTree>
    <p:extLst>
      <p:ext uri="{BB962C8B-B14F-4D97-AF65-F5344CB8AC3E}">
        <p14:creationId xmlns:p14="http://schemas.microsoft.com/office/powerpoint/2010/main" val="920299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AAF9CF-D1E5-49FD-94F7-B246BB67E246}" type="slidenum">
              <a:rPr lang="en-US" smtClean="0"/>
              <a:t>11</a:t>
            </a:fld>
            <a:endParaRPr lang="en-US" dirty="0"/>
          </a:p>
        </p:txBody>
      </p:sp>
    </p:spTree>
    <p:extLst>
      <p:ext uri="{BB962C8B-B14F-4D97-AF65-F5344CB8AC3E}">
        <p14:creationId xmlns:p14="http://schemas.microsoft.com/office/powerpoint/2010/main" val="1680352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12</a:t>
            </a:fld>
            <a:endParaRPr lang="en-US" dirty="0"/>
          </a:p>
        </p:txBody>
      </p:sp>
    </p:spTree>
    <p:extLst>
      <p:ext uri="{BB962C8B-B14F-4D97-AF65-F5344CB8AC3E}">
        <p14:creationId xmlns:p14="http://schemas.microsoft.com/office/powerpoint/2010/main" val="2542602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4</a:t>
            </a:r>
            <a:r>
              <a:rPr lang="en-US" baseline="0" dirty="0"/>
              <a:t> sites in Botswana</a:t>
            </a:r>
          </a:p>
          <a:p>
            <a:r>
              <a:rPr lang="en-US" baseline="0" dirty="0"/>
              <a:t>Outcomes of interest: 1) sdNVP given to mothers and infants provides additional MTCT prevention in the setting of ZDV  therapy</a:t>
            </a:r>
          </a:p>
          <a:p>
            <a:r>
              <a:rPr lang="en-US" baseline="0" dirty="0"/>
              <a:t>2) Extended ZDV prophylaxis given to infants prevents MTCT through breast milk</a:t>
            </a:r>
          </a:p>
          <a:p>
            <a:endParaRPr lang="en-US" baseline="0" dirty="0"/>
          </a:p>
          <a:p>
            <a:r>
              <a:rPr lang="en-US" baseline="0" dirty="0"/>
              <a:t>HIV-1 DNA may decline more slowly than RNA. HIV-1 DNA may plan a role in infant infection.</a:t>
            </a:r>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14</a:t>
            </a:fld>
            <a:endParaRPr lang="en-US" dirty="0"/>
          </a:p>
        </p:txBody>
      </p:sp>
    </p:spTree>
    <p:extLst>
      <p:ext uri="{BB962C8B-B14F-4D97-AF65-F5344CB8AC3E}">
        <p14:creationId xmlns:p14="http://schemas.microsoft.com/office/powerpoint/2010/main" val="36281929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Part</a:t>
            </a:r>
            <a:r>
              <a:rPr lang="en-US" baseline="0" dirty="0"/>
              <a:t> 1 of Mashi study evaluated the efficacy of sdNVP added to maternal and infant ZDV prophylaxis. Maternal dose NVP 200mg and infant NVP 6 mg within 72 hours of delivery</a:t>
            </a:r>
          </a:p>
          <a:p>
            <a:endParaRPr lang="en-US" baseline="0" dirty="0"/>
          </a:p>
          <a:p>
            <a:r>
              <a:rPr lang="en-US" baseline="0" dirty="0"/>
              <a:t>Part 2 Mashi study: safety and efficacy of extended ZDV prophylaxis (6 mo) in breast feeding infants vs formula+ ZDV x4 weeks</a:t>
            </a:r>
          </a:p>
          <a:p>
            <a:endParaRPr lang="en-US" baseline="0" dirty="0"/>
          </a:p>
          <a:p>
            <a:r>
              <a:rPr lang="en-US" baseline="0" dirty="0"/>
              <a:t>All women received ZDV 300mg BID from 34 wks and then q3 hours in labor</a:t>
            </a:r>
          </a:p>
          <a:p>
            <a:endParaRPr lang="en-US" baseline="0" dirty="0"/>
          </a:p>
          <a:p>
            <a:r>
              <a:rPr lang="en-US" baseline="0" dirty="0"/>
              <a:t>HR for breastfeeding+ ZDV compared to formula, HR 1.65 (95% CI 1.07-2.55)</a:t>
            </a:r>
          </a:p>
          <a:p>
            <a:endParaRPr lang="en-US" baseline="0" dirty="0"/>
          </a:p>
          <a:p>
            <a:r>
              <a:rPr lang="en-US" baseline="0" dirty="0"/>
              <a:t>Women in formula group- 7% exposed infant to breast milk; 3 infants became HIV infected</a:t>
            </a:r>
          </a:p>
          <a:p>
            <a:r>
              <a:rPr lang="en-US" baseline="0" dirty="0"/>
              <a:t>Women in ZDV+BF group had low rates of exclusive breast feeding (page 800)</a:t>
            </a:r>
          </a:p>
          <a:p>
            <a:endParaRPr lang="en-US" baseline="0" dirty="0"/>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15</a:t>
            </a:fld>
            <a:endParaRPr lang="en-US" dirty="0"/>
          </a:p>
        </p:txBody>
      </p:sp>
    </p:spTree>
    <p:extLst>
      <p:ext uri="{BB962C8B-B14F-4D97-AF65-F5344CB8AC3E}">
        <p14:creationId xmlns:p14="http://schemas.microsoft.com/office/powerpoint/2010/main" val="21081735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Infants</a:t>
            </a:r>
            <a:r>
              <a:rPr lang="en-US" baseline="0" dirty="0"/>
              <a:t> were followed 24 months</a:t>
            </a:r>
          </a:p>
          <a:p>
            <a:r>
              <a:rPr lang="en-US" dirty="0"/>
              <a:t>&lt; 3% of women received ART during pregnancy in all 3 groups</a:t>
            </a:r>
          </a:p>
          <a:p>
            <a:r>
              <a:rPr lang="en-US" dirty="0"/>
              <a:t>Rates of exclusive</a:t>
            </a:r>
            <a:r>
              <a:rPr lang="en-US" baseline="0" dirty="0"/>
              <a:t> breast feeding were low after 3 weeks (see Table 2)</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16</a:t>
            </a:fld>
            <a:endParaRPr lang="en-US" dirty="0"/>
          </a:p>
        </p:txBody>
      </p:sp>
    </p:spTree>
    <p:extLst>
      <p:ext uri="{BB962C8B-B14F-4D97-AF65-F5344CB8AC3E}">
        <p14:creationId xmlns:p14="http://schemas.microsoft.com/office/powerpoint/2010/main" val="24917851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 Bana “mother of the baby” in Setswana</a:t>
            </a:r>
          </a:p>
          <a:p>
            <a:endParaRPr lang="en-US" dirty="0"/>
          </a:p>
          <a:p>
            <a:r>
              <a:rPr lang="en-US" dirty="0"/>
              <a:t>Median duration of ART before delivery 11 weeks in Treatment arms and 13 weeks in Observational (control)</a:t>
            </a:r>
            <a:r>
              <a:rPr lang="en-US" baseline="0" dirty="0"/>
              <a:t> group</a:t>
            </a:r>
          </a:p>
          <a:p>
            <a:r>
              <a:rPr lang="en-US" baseline="0" dirty="0"/>
              <a:t>71% participants breast fed to 5 months; 94% weaned by 6 months</a:t>
            </a:r>
          </a:p>
          <a:p>
            <a:r>
              <a:rPr lang="en-US" baseline="0" dirty="0"/>
              <a:t>Women on NRTI ART were more likely to have VL &lt; 50 copies before delivery (81% NRTI vs 69% PI) (77% obs), rates of viral suppression were similar during breast feeding 83% NRTI and 77% PI ) (77% obs)</a:t>
            </a:r>
          </a:p>
          <a:p>
            <a:r>
              <a:rPr lang="en-US" baseline="0" dirty="0"/>
              <a:t>PHIV 8/709 infants by 6 months age (1.1%, CI 0.5-2.2); 6 infants in utero and 2 infants during BF (both in NRTI group)</a:t>
            </a:r>
          </a:p>
          <a:p>
            <a:r>
              <a:rPr lang="en-US" baseline="0" dirty="0"/>
              <a:t>Both infants infected during BF approx. 3 months of age. Maternal RNA was &lt; 50 copies/mL in both cases</a:t>
            </a:r>
          </a:p>
          <a:p>
            <a:endParaRPr lang="en-US" dirty="0"/>
          </a:p>
        </p:txBody>
      </p:sp>
      <p:sp>
        <p:nvSpPr>
          <p:cNvPr id="4" name="Slide Number Placeholder 3"/>
          <p:cNvSpPr>
            <a:spLocks noGrp="1"/>
          </p:cNvSpPr>
          <p:nvPr>
            <p:ph type="sldNum" sz="quarter" idx="10"/>
          </p:nvPr>
        </p:nvSpPr>
        <p:spPr/>
        <p:txBody>
          <a:bodyPr/>
          <a:lstStyle/>
          <a:p>
            <a:fld id="{C6AAF9CF-D1E5-49FD-94F7-B246BB67E246}" type="slidenum">
              <a:rPr lang="en-US" smtClean="0"/>
              <a:t>17</a:t>
            </a:fld>
            <a:endParaRPr lang="en-US" dirty="0"/>
          </a:p>
        </p:txBody>
      </p:sp>
    </p:spTree>
    <p:extLst>
      <p:ext uri="{BB962C8B-B14F-4D97-AF65-F5344CB8AC3E}">
        <p14:creationId xmlns:p14="http://schemas.microsoft.com/office/powerpoint/2010/main" val="14028734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chor="ctr" anchorCtr="0">
            <a:normAutofit/>
          </a:bodyPr>
          <a:lstStyle>
            <a:lvl1pPr>
              <a:defRPr sz="3000"/>
            </a:lvl1pPr>
          </a:lstStyle>
          <a:p>
            <a:r>
              <a:rPr lang="en-US" noProof="0"/>
              <a:t>Click to edit Master title style</a:t>
            </a:r>
          </a:p>
        </p:txBody>
      </p:sp>
      <p:sp>
        <p:nvSpPr>
          <p:cNvPr id="3" name="Content Placeholder 2"/>
          <p:cNvSpPr>
            <a:spLocks noGrp="1"/>
          </p:cNvSpPr>
          <p:nvPr>
            <p:ph idx="1"/>
          </p:nvPr>
        </p:nvSpPr>
        <p:spPr>
          <a:xfrm>
            <a:off x="685801" y="1869601"/>
            <a:ext cx="10840914" cy="3921600"/>
          </a:xfrm>
        </p:spPr>
        <p:txBody>
          <a:bodyPr anchor="t" anchorCtr="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10"/>
          </p:nvPr>
        </p:nvSpPr>
        <p:spPr/>
        <p:txBody>
          <a:bodyPr/>
          <a:lstStyle/>
          <a:p>
            <a:fld id="{984B7D2A-0DF8-424B-9572-B79AEBB2D9DC}" type="datetimeFigureOut">
              <a:rPr lang="en-US" noProof="0" smtClean="0"/>
              <a:t>1/12/2024</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8" name="Straight Connector 7">
            <a:extLst>
              <a:ext uri="{FF2B5EF4-FFF2-40B4-BE49-F238E27FC236}">
                <a16:creationId xmlns:a16="http://schemas.microsoft.com/office/drawing/2014/main" id="{328F7C25-BFB6-430F-87B6-7D0D2C7493D6}"/>
              </a:ext>
              <a:ext uri="{C183D7F6-B498-43B3-948B-1728B52AA6E4}">
                <adec:decorative xmlns:adec="http://schemas.microsoft.com/office/drawing/2017/decorative" val="1"/>
              </a:ext>
            </a:extLst>
          </p:cNvPr>
          <p:cNvCxnSpPr>
            <a:cxnSpLocks/>
          </p:cNvCxnSpPr>
          <p:nvPr userDrawn="1"/>
        </p:nvCxnSpPr>
        <p:spPr>
          <a:xfrm rot="16200000">
            <a:off x="-185517" y="122343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610262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1" y="609601"/>
            <a:ext cx="10840913" cy="3124199"/>
          </a:xfrm>
        </p:spPr>
        <p:txBody>
          <a:bodyPr anchor="ctr">
            <a:normAutofit/>
          </a:bodyPr>
          <a:lstStyle>
            <a:lvl1pPr algn="l">
              <a:defRPr sz="3000" b="0" cap="none"/>
            </a:lvl1pPr>
          </a:lstStyle>
          <a:p>
            <a:r>
              <a:rPr lang="en-US" noProof="0"/>
              <a:t>CLICK TO EDIT MASTER TITLE STYLE</a:t>
            </a:r>
          </a:p>
        </p:txBody>
      </p:sp>
      <p:sp>
        <p:nvSpPr>
          <p:cNvPr id="3" name="Text Placeholder 2"/>
          <p:cNvSpPr>
            <a:spLocks noGrp="1"/>
          </p:cNvSpPr>
          <p:nvPr>
            <p:ph type="body" idx="1"/>
          </p:nvPr>
        </p:nvSpPr>
        <p:spPr>
          <a:xfrm>
            <a:off x="685800" y="3733800"/>
            <a:ext cx="10840914" cy="2057400"/>
          </a:xfrm>
        </p:spPr>
        <p:txBody>
          <a:bodyPr anchor="ctr">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1/12/2024</a:t>
            </a:fld>
            <a:endParaRPr lang="en-US" noProof="0" dirty="0"/>
          </a:p>
        </p:txBody>
      </p:sp>
      <p:sp>
        <p:nvSpPr>
          <p:cNvPr id="5" name="Footer Placeholder 4"/>
          <p:cNvSpPr>
            <a:spLocks noGrp="1"/>
          </p:cNvSpPr>
          <p:nvPr>
            <p:ph type="ftr" sz="quarter" idx="11"/>
          </p:nvPr>
        </p:nvSpPr>
        <p:spPr/>
        <p:txBody>
          <a:bodyPr/>
          <a:lstStyle/>
          <a:p>
            <a:r>
              <a:rPr lang="en-US" noProof="0" dirty="0"/>
              <a:t>Add a Footer</a:t>
            </a:r>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326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3" name="Date Placeholder 2"/>
          <p:cNvSpPr>
            <a:spLocks noGrp="1"/>
          </p:cNvSpPr>
          <p:nvPr>
            <p:ph type="dt" sz="half" idx="10"/>
          </p:nvPr>
        </p:nvSpPr>
        <p:spPr/>
        <p:txBody>
          <a:bodyPr/>
          <a:lstStyle/>
          <a:p>
            <a:fld id="{984B7D2A-0DF8-424B-9572-B79AEBB2D9DC}" type="datetimeFigureOut">
              <a:rPr lang="en-US" noProof="0" smtClean="0"/>
              <a:t>1/12/2024</a:t>
            </a:fld>
            <a:endParaRPr lang="en-US" noProof="0" dirty="0"/>
          </a:p>
        </p:txBody>
      </p:sp>
      <p:sp>
        <p:nvSpPr>
          <p:cNvPr id="4" name="Footer Placeholder 3"/>
          <p:cNvSpPr>
            <a:spLocks noGrp="1"/>
          </p:cNvSpPr>
          <p:nvPr>
            <p:ph type="ftr" sz="quarter" idx="11"/>
          </p:nvPr>
        </p:nvSpPr>
        <p:spPr/>
        <p:txBody>
          <a:bodyPr/>
          <a:lstStyle/>
          <a:p>
            <a:r>
              <a:rPr lang="en-US" noProof="0" dirty="0"/>
              <a:t>Add a Footer</a:t>
            </a:r>
          </a:p>
        </p:txBody>
      </p:sp>
      <p:sp>
        <p:nvSpPr>
          <p:cNvPr id="5" name="Slide Number Placeholder 4"/>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510649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984B7D2A-0DF8-424B-9572-B79AEBB2D9DC}" type="datetimeFigureOut">
              <a:rPr lang="en-US" noProof="0" smtClean="0"/>
              <a:t>1/12/2024</a:t>
            </a:fld>
            <a:endParaRPr lang="en-US" noProof="0" dirty="0"/>
          </a:p>
        </p:txBody>
      </p:sp>
      <p:sp>
        <p:nvSpPr>
          <p:cNvPr id="3" name="Footer Placeholder 2"/>
          <p:cNvSpPr>
            <a:spLocks noGrp="1"/>
          </p:cNvSpPr>
          <p:nvPr>
            <p:ph type="ftr" sz="quarter" idx="11"/>
          </p:nvPr>
        </p:nvSpPr>
        <p:spPr/>
        <p:txBody>
          <a:bodyPr/>
          <a:lstStyle/>
          <a:p>
            <a:r>
              <a:rPr lang="en-US" noProof="0" dirty="0"/>
              <a:t>Add a Footer</a:t>
            </a:r>
          </a:p>
        </p:txBody>
      </p:sp>
      <p:sp>
        <p:nvSpPr>
          <p:cNvPr id="4" name="Slide Number Placeholder 3"/>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453706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5" y="1786"/>
            <a:ext cx="12188825" cy="6856214"/>
          </a:xfrm>
          <a:prstGeom prst="rect">
            <a:avLst/>
          </a:prstGeom>
        </p:spPr>
      </p:pic>
      <p:sp>
        <p:nvSpPr>
          <p:cNvPr id="2" name="Title 1"/>
          <p:cNvSpPr>
            <a:spLocks noGrp="1"/>
          </p:cNvSpPr>
          <p:nvPr>
            <p:ph type="ctrTitle"/>
          </p:nvPr>
        </p:nvSpPr>
        <p:spPr>
          <a:xfrm>
            <a:off x="2476500" y="2716272"/>
            <a:ext cx="8683625" cy="2421464"/>
          </a:xfrm>
        </p:spPr>
        <p:txBody>
          <a:bodyPr anchor="b">
            <a:normAutofit/>
          </a:bodyPr>
          <a:lstStyle>
            <a:lvl1pPr algn="r">
              <a:defRPr sz="4800">
                <a:effectLst/>
              </a:defRPr>
            </a:lvl1pPr>
          </a:lstStyle>
          <a:p>
            <a:r>
              <a:rPr lang="en-US" noProof="0"/>
              <a:t>Click to edit Master title style</a:t>
            </a:r>
          </a:p>
        </p:txBody>
      </p:sp>
      <p:sp>
        <p:nvSpPr>
          <p:cNvPr id="3" name="Subtitle 2"/>
          <p:cNvSpPr>
            <a:spLocks noGrp="1"/>
          </p:cNvSpPr>
          <p:nvPr>
            <p:ph type="subTitle" idx="1"/>
          </p:nvPr>
        </p:nvSpPr>
        <p:spPr>
          <a:xfrm>
            <a:off x="2476500" y="5137736"/>
            <a:ext cx="8683625" cy="732840"/>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a:t>Click to edit Master subtitle style</a:t>
            </a:r>
          </a:p>
        </p:txBody>
      </p:sp>
      <p:sp>
        <p:nvSpPr>
          <p:cNvPr id="4" name="Date Placeholder 3"/>
          <p:cNvSpPr>
            <a:spLocks noGrp="1"/>
          </p:cNvSpPr>
          <p:nvPr>
            <p:ph type="dt" sz="half" idx="10"/>
          </p:nvPr>
        </p:nvSpPr>
        <p:spPr>
          <a:xfrm>
            <a:off x="8932558" y="5870575"/>
            <a:ext cx="1600200" cy="377825"/>
          </a:xfrm>
        </p:spPr>
        <p:txBody>
          <a:bodyPr/>
          <a:lstStyle/>
          <a:p>
            <a:fld id="{984B7D2A-0DF8-424B-9572-B79AEBB2D9DC}" type="datetimeFigureOut">
              <a:rPr lang="en-US" noProof="0" smtClean="0"/>
              <a:t>1/12/2024</a:t>
            </a:fld>
            <a:endParaRPr lang="en-US" noProof="0" dirty="0"/>
          </a:p>
        </p:txBody>
      </p:sp>
      <p:sp>
        <p:nvSpPr>
          <p:cNvPr id="5" name="Footer Placeholder 4"/>
          <p:cNvSpPr>
            <a:spLocks noGrp="1"/>
          </p:cNvSpPr>
          <p:nvPr>
            <p:ph type="ftr" sz="quarter" idx="11"/>
          </p:nvPr>
        </p:nvSpPr>
        <p:spPr>
          <a:xfrm>
            <a:off x="3962399" y="5870575"/>
            <a:ext cx="4893958" cy="377825"/>
          </a:xfrm>
        </p:spPr>
        <p:txBody>
          <a:bodyPr/>
          <a:lstStyle/>
          <a:p>
            <a:r>
              <a:rPr lang="en-US" noProof="0" dirty="0"/>
              <a:t>Add a Footer</a:t>
            </a:r>
          </a:p>
        </p:txBody>
      </p:sp>
      <p:sp>
        <p:nvSpPr>
          <p:cNvPr id="6" name="Slide Number Placeholder 5"/>
          <p:cNvSpPr>
            <a:spLocks noGrp="1"/>
          </p:cNvSpPr>
          <p:nvPr>
            <p:ph type="sldNum" sz="quarter" idx="12"/>
          </p:nvPr>
        </p:nvSpPr>
        <p:spPr>
          <a:xfrm>
            <a:off x="10608958" y="5870575"/>
            <a:ext cx="551167" cy="377825"/>
          </a:xfrm>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406293711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552450" y="1874308"/>
            <a:ext cx="3814235" cy="1260000"/>
          </a:xfrm>
        </p:spPr>
        <p:txBody>
          <a:bodyPr anchor="ctr" anchorCtr="0">
            <a:noAutofit/>
          </a:bodyPr>
          <a:lstStyle>
            <a:lvl1pPr algn="r">
              <a:defRPr sz="3000" b="0"/>
            </a:lvl1pPr>
          </a:lstStyle>
          <a:p>
            <a:r>
              <a:rPr lang="en-US" noProof="0"/>
              <a:t>Click to edit Master title style</a:t>
            </a:r>
          </a:p>
        </p:txBody>
      </p:sp>
      <p:sp>
        <p:nvSpPr>
          <p:cNvPr id="3" name="Content Placeholder 2"/>
          <p:cNvSpPr>
            <a:spLocks noGrp="1"/>
          </p:cNvSpPr>
          <p:nvPr>
            <p:ph idx="1"/>
          </p:nvPr>
        </p:nvSpPr>
        <p:spPr>
          <a:xfrm>
            <a:off x="4648200" y="0"/>
            <a:ext cx="7543800" cy="6856214"/>
          </a:xfrm>
        </p:spPr>
        <p:txBody>
          <a:bodyPr anchor="ct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552450" y="3134308"/>
            <a:ext cx="3814235" cy="2016600"/>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1/12/2024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2006338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Description and Conent">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840914" cy="1260000"/>
          </a:xfrm>
        </p:spPr>
        <p:txBody>
          <a:bodyPr anchor="ctr" anchorCtr="0">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81824"/>
            <a:ext cx="10840914" cy="1032826"/>
          </a:xfrm>
        </p:spPr>
        <p:txBody>
          <a:bodyPr anchor="t" anchorCtr="0">
            <a:noAutofit/>
          </a:bodyPr>
          <a:lstStyle>
            <a:lvl1pPr marL="0" indent="0">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7" name="Date Placeholder 6"/>
          <p:cNvSpPr>
            <a:spLocks noGrp="1"/>
          </p:cNvSpPr>
          <p:nvPr>
            <p:ph type="dt" sz="half" idx="10"/>
          </p:nvPr>
        </p:nvSpPr>
        <p:spPr/>
        <p:txBody>
          <a:bodyPr/>
          <a:lstStyle/>
          <a:p>
            <a:fld id="{984B7D2A-0DF8-424B-9572-B79AEBB2D9DC}" type="datetimeFigureOut">
              <a:rPr lang="en-US" noProof="0" smtClean="0"/>
              <a:t>1/12/2024</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6" name="Text Placeholder 5">
            <a:extLst>
              <a:ext uri="{FF2B5EF4-FFF2-40B4-BE49-F238E27FC236}">
                <a16:creationId xmlns:a16="http://schemas.microsoft.com/office/drawing/2014/main" id="{B47DAE59-9D63-4159-8F3E-560C31F19A89}"/>
              </a:ext>
            </a:extLst>
          </p:cNvPr>
          <p:cNvSpPr>
            <a:spLocks noGrp="1"/>
          </p:cNvSpPr>
          <p:nvPr>
            <p:ph type="body" sz="quarter" idx="14"/>
          </p:nvPr>
        </p:nvSpPr>
        <p:spPr>
          <a:xfrm>
            <a:off x="1216192"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Edit Master text styles</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sp>
        <p:nvSpPr>
          <p:cNvPr id="12" name="Text Placeholder 2">
            <a:extLst>
              <a:ext uri="{FF2B5EF4-FFF2-40B4-BE49-F238E27FC236}">
                <a16:creationId xmlns:a16="http://schemas.microsoft.com/office/drawing/2014/main" id="{4249143D-80A5-4E4C-BBFD-F253500CE226}"/>
              </a:ext>
            </a:extLst>
          </p:cNvPr>
          <p:cNvSpPr>
            <a:spLocks noGrp="1"/>
          </p:cNvSpPr>
          <p:nvPr>
            <p:ph type="body" idx="13"/>
          </p:nvPr>
        </p:nvSpPr>
        <p:spPr>
          <a:xfrm>
            <a:off x="685799" y="2914650"/>
            <a:ext cx="10840914" cy="502126"/>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20" name="Text Placeholder 5">
            <a:extLst>
              <a:ext uri="{FF2B5EF4-FFF2-40B4-BE49-F238E27FC236}">
                <a16:creationId xmlns:a16="http://schemas.microsoft.com/office/drawing/2014/main" id="{B06123F0-984B-4EF8-9945-3621C401B7AD}"/>
              </a:ext>
            </a:extLst>
          </p:cNvPr>
          <p:cNvSpPr>
            <a:spLocks noGrp="1"/>
          </p:cNvSpPr>
          <p:nvPr>
            <p:ph type="body" sz="quarter" idx="17"/>
          </p:nvPr>
        </p:nvSpPr>
        <p:spPr>
          <a:xfrm>
            <a:off x="7465366"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Edit Master text styles</a:t>
            </a:r>
          </a:p>
        </p:txBody>
      </p:sp>
      <p:sp>
        <p:nvSpPr>
          <p:cNvPr id="21" name="Text Placeholder 5">
            <a:extLst>
              <a:ext uri="{FF2B5EF4-FFF2-40B4-BE49-F238E27FC236}">
                <a16:creationId xmlns:a16="http://schemas.microsoft.com/office/drawing/2014/main" id="{A669C074-A9BE-4B07-ACEE-3B34AAC8B9E7}"/>
              </a:ext>
            </a:extLst>
          </p:cNvPr>
          <p:cNvSpPr>
            <a:spLocks noGrp="1"/>
          </p:cNvSpPr>
          <p:nvPr>
            <p:ph type="body" sz="quarter" idx="18"/>
          </p:nvPr>
        </p:nvSpPr>
        <p:spPr>
          <a:xfrm>
            <a:off x="9548424"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Edit Master text styles</a:t>
            </a:r>
          </a:p>
        </p:txBody>
      </p:sp>
      <p:sp>
        <p:nvSpPr>
          <p:cNvPr id="19" name="Text Placeholder 5">
            <a:extLst>
              <a:ext uri="{FF2B5EF4-FFF2-40B4-BE49-F238E27FC236}">
                <a16:creationId xmlns:a16="http://schemas.microsoft.com/office/drawing/2014/main" id="{84A40D78-D6DD-41A7-A132-9D48DF8649A9}"/>
              </a:ext>
            </a:extLst>
          </p:cNvPr>
          <p:cNvSpPr>
            <a:spLocks noGrp="1"/>
          </p:cNvSpPr>
          <p:nvPr>
            <p:ph type="body" sz="quarter" idx="16"/>
          </p:nvPr>
        </p:nvSpPr>
        <p:spPr>
          <a:xfrm>
            <a:off x="5382308"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Edit Master text styles</a:t>
            </a:r>
          </a:p>
        </p:txBody>
      </p:sp>
      <p:sp>
        <p:nvSpPr>
          <p:cNvPr id="18" name="Text Placeholder 5">
            <a:extLst>
              <a:ext uri="{FF2B5EF4-FFF2-40B4-BE49-F238E27FC236}">
                <a16:creationId xmlns:a16="http://schemas.microsoft.com/office/drawing/2014/main" id="{4A9CFAA7-850F-4C92-A9BE-56452E5CA04D}"/>
              </a:ext>
            </a:extLst>
          </p:cNvPr>
          <p:cNvSpPr>
            <a:spLocks noGrp="1"/>
          </p:cNvSpPr>
          <p:nvPr>
            <p:ph type="body" sz="quarter" idx="15"/>
          </p:nvPr>
        </p:nvSpPr>
        <p:spPr>
          <a:xfrm>
            <a:off x="3299250" y="3837470"/>
            <a:ext cx="1310050" cy="959003"/>
          </a:xfrm>
        </p:spPr>
        <p:txBody>
          <a:bodyPr>
            <a:noAutofit/>
          </a:bodyPr>
          <a:lstStyle>
            <a:lvl1pPr marL="0" indent="0" algn="ctr">
              <a:buNone/>
              <a:defRPr sz="1200"/>
            </a:lvl1pPr>
            <a:lvl3pPr algn="ctr">
              <a:defRPr sz="1200"/>
            </a:lvl3pPr>
            <a:lvl5pPr marL="1828800" indent="0">
              <a:buNone/>
              <a:defRPr/>
            </a:lvl5pPr>
          </a:lstStyle>
          <a:p>
            <a:pPr lvl="0"/>
            <a:r>
              <a:rPr lang="en-US" noProof="0"/>
              <a:t>Edit Master text styles</a:t>
            </a:r>
          </a:p>
        </p:txBody>
      </p:sp>
      <p:cxnSp>
        <p:nvCxnSpPr>
          <p:cNvPr id="14" name="Straight Connector 13">
            <a:extLst>
              <a:ext uri="{FF2B5EF4-FFF2-40B4-BE49-F238E27FC236}">
                <a16:creationId xmlns:a16="http://schemas.microsoft.com/office/drawing/2014/main" id="{CC5A0CF1-9FE7-4149-97DC-5221639144C8}"/>
              </a:ext>
              <a:ext uri="{C183D7F6-B498-43B3-948B-1728B52AA6E4}">
                <adec:decorative xmlns:adec="http://schemas.microsoft.com/office/drawing/2017/decorative" val="1"/>
              </a:ext>
            </a:extLst>
          </p:cNvPr>
          <p:cNvCxnSpPr>
            <a:cxnSpLocks/>
          </p:cNvCxnSpPr>
          <p:nvPr userDrawn="1"/>
        </p:nvCxnSpPr>
        <p:spPr>
          <a:xfrm rot="16200000">
            <a:off x="-185517" y="1242483"/>
            <a:ext cx="504000" cy="0"/>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93639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1457326" y="995967"/>
            <a:ext cx="6238874" cy="1260000"/>
          </a:xfrm>
        </p:spPr>
        <p:txBody>
          <a:bodyPr anchor="ctr" anchorCtr="0">
            <a:noAutofit/>
          </a:bodyPr>
          <a:lstStyle>
            <a:lvl1pPr algn="r">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8014200" y="995968"/>
            <a:ext cx="3492000" cy="4866064"/>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4" name="Text Placeholder 3"/>
          <p:cNvSpPr>
            <a:spLocks noGrp="1"/>
          </p:cNvSpPr>
          <p:nvPr>
            <p:ph type="body" sz="half" idx="2"/>
          </p:nvPr>
        </p:nvSpPr>
        <p:spPr>
          <a:xfrm>
            <a:off x="1085849" y="2255967"/>
            <a:ext cx="6610351" cy="3476618"/>
          </a:xfrm>
        </p:spPr>
        <p:txBody>
          <a:bodyPr anchor="t">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1/12/2024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969382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Righ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0" y="0"/>
            <a:ext cx="12188825" cy="6856214"/>
          </a:xfrm>
          <a:prstGeom prst="rect">
            <a:avLst/>
          </a:prstGeom>
        </p:spPr>
      </p:pic>
      <p:sp>
        <p:nvSpPr>
          <p:cNvPr id="2" name="Title 1"/>
          <p:cNvSpPr>
            <a:spLocks noGrp="1"/>
          </p:cNvSpPr>
          <p:nvPr>
            <p:ph type="title"/>
          </p:nvPr>
        </p:nvSpPr>
        <p:spPr>
          <a:xfrm>
            <a:off x="6657974" y="995968"/>
            <a:ext cx="4848225" cy="1260000"/>
          </a:xfrm>
        </p:spPr>
        <p:txBody>
          <a:bodyPr anchor="ctr" anchorCtr="0">
            <a:normAutofit/>
          </a:bodyPr>
          <a:lstStyle>
            <a:lvl1pPr algn="l">
              <a:defRPr sz="3000" b="0"/>
            </a:lvl1pPr>
          </a:lstStyle>
          <a:p>
            <a:r>
              <a:rPr lang="en-US" noProof="0"/>
              <a:t>Click to edit Master title style</a:t>
            </a:r>
          </a:p>
        </p:txBody>
      </p:sp>
      <p:sp>
        <p:nvSpPr>
          <p:cNvPr id="14" name="Picture Placeholder 2"/>
          <p:cNvSpPr>
            <a:spLocks noGrp="1" noChangeAspect="1"/>
          </p:cNvSpPr>
          <p:nvPr>
            <p:ph type="pic" idx="1"/>
          </p:nvPr>
        </p:nvSpPr>
        <p:spPr bwMode="blackGray">
          <a:xfrm>
            <a:off x="727574" y="914400"/>
            <a:ext cx="5749425" cy="4818185"/>
          </a:xfrm>
          <a:prstGeom prst="roundRect">
            <a:avLst>
              <a:gd name="adj" fmla="val 2371"/>
            </a:avLst>
          </a:prstGeom>
          <a:solidFill>
            <a:schemeClr val="bg2">
              <a:lumMod val="75000"/>
              <a:lumOff val="25000"/>
            </a:schemeClr>
          </a:solidFill>
          <a:ln w="28575" cap="sq" cmpd="sng">
            <a:solidFill>
              <a:schemeClr val="accent3">
                <a:lumMod val="50000"/>
              </a:schemeClr>
            </a:solidFill>
            <a:miter lim="800000"/>
          </a:ln>
          <a:effectLst>
            <a:outerShdw blurRad="63500" sx="102000" sy="102000" algn="ctr" rotWithShape="0">
              <a:prstClr val="black">
                <a:alpha val="40000"/>
              </a:prst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noProof="0" dirty="0"/>
              <a:t>Click icon to add picture</a:t>
            </a:r>
          </a:p>
        </p:txBody>
      </p:sp>
      <p:sp>
        <p:nvSpPr>
          <p:cNvPr id="4" name="Text Placeholder 3"/>
          <p:cNvSpPr>
            <a:spLocks noGrp="1"/>
          </p:cNvSpPr>
          <p:nvPr>
            <p:ph type="body" sz="half" idx="2"/>
          </p:nvPr>
        </p:nvSpPr>
        <p:spPr>
          <a:xfrm>
            <a:off x="6657974" y="2255968"/>
            <a:ext cx="4848225" cy="3476617"/>
          </a:xfrm>
        </p:spPr>
        <p:txBody>
          <a:bodyPr anchor="t">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Edit Master text styles</a:t>
            </a:r>
          </a:p>
        </p:txBody>
      </p:sp>
      <p:sp>
        <p:nvSpPr>
          <p:cNvPr id="5" name="Date Placeholder 4"/>
          <p:cNvSpPr>
            <a:spLocks noGrp="1"/>
          </p:cNvSpPr>
          <p:nvPr>
            <p:ph type="dt" sz="half" idx="10"/>
          </p:nvPr>
        </p:nvSpPr>
        <p:spPr/>
        <p:txBody>
          <a:bodyPr/>
          <a:lstStyle/>
          <a:p>
            <a:fld id="{984B7D2A-0DF8-424B-9572-B79AEBB2D9DC}" type="datetimeFigureOut">
              <a:rPr lang="en-US" noProof="0" smtClean="0"/>
              <a:t>1/12/2024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83295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bwMode="white">
          <a:xfrm>
            <a:off x="10571243"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11" name="TextBox 10"/>
          <p:cNvSpPr txBox="1"/>
          <p:nvPr/>
        </p:nvSpPr>
        <p:spPr bwMode="white">
          <a:xfrm>
            <a:off x="100262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noProof="0" dirty="0">
                <a:solidFill>
                  <a:schemeClr val="tx1"/>
                </a:solidFill>
                <a:effectLst/>
              </a:rPr>
              <a:t>“</a:t>
            </a:r>
          </a:p>
        </p:txBody>
      </p:sp>
      <p:sp>
        <p:nvSpPr>
          <p:cNvPr id="2" name="Title 1"/>
          <p:cNvSpPr>
            <a:spLocks noGrp="1"/>
          </p:cNvSpPr>
          <p:nvPr>
            <p:ph type="title" hasCustomPrompt="1"/>
          </p:nvPr>
        </p:nvSpPr>
        <p:spPr>
          <a:xfrm>
            <a:off x="1320801" y="609601"/>
            <a:ext cx="9550399" cy="2743199"/>
          </a:xfrm>
        </p:spPr>
        <p:txBody>
          <a:bodyPr anchor="ctr">
            <a:normAutofit/>
          </a:bodyPr>
          <a:lstStyle>
            <a:lvl1pPr algn="ctr">
              <a:defRPr sz="3000" b="0" i="1" cap="none">
                <a:solidFill>
                  <a:schemeClr val="tx1"/>
                </a:solidFill>
              </a:defRPr>
            </a:lvl1pPr>
          </a:lstStyle>
          <a:p>
            <a:r>
              <a:rPr lang="en-US" noProof="0"/>
              <a:t>CLICK TO EDIT MASTER TITLE STYLE</a:t>
            </a:r>
          </a:p>
        </p:txBody>
      </p:sp>
      <p:sp>
        <p:nvSpPr>
          <p:cNvPr id="10" name="Text Placeholder 9"/>
          <p:cNvSpPr>
            <a:spLocks noGrp="1"/>
          </p:cNvSpPr>
          <p:nvPr>
            <p:ph type="body" sz="quarter" idx="13"/>
          </p:nvPr>
        </p:nvSpPr>
        <p:spPr>
          <a:xfrm>
            <a:off x="1426408" y="3352800"/>
            <a:ext cx="9339184" cy="381000"/>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a:t>Edit Master text styles</a:t>
            </a:r>
          </a:p>
        </p:txBody>
      </p:sp>
      <p:sp>
        <p:nvSpPr>
          <p:cNvPr id="7" name="Rectangle: Rounded Corners 6">
            <a:extLst>
              <a:ext uri="{FF2B5EF4-FFF2-40B4-BE49-F238E27FC236}">
                <a16:creationId xmlns:a16="http://schemas.microsoft.com/office/drawing/2014/main" id="{1AD7857E-8E0E-4AC1-ABDC-E42462C788DE}"/>
              </a:ext>
            </a:extLst>
          </p:cNvPr>
          <p:cNvSpPr/>
          <p:nvPr userDrawn="1"/>
        </p:nvSpPr>
        <p:spPr>
          <a:xfrm>
            <a:off x="1750844" y="3962401"/>
            <a:ext cx="8690313" cy="1908173"/>
          </a:xfrm>
          <a:prstGeom prst="roundRect">
            <a:avLst>
              <a:gd name="adj" fmla="val 6552"/>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Text Placeholder 2"/>
          <p:cNvSpPr>
            <a:spLocks noGrp="1"/>
          </p:cNvSpPr>
          <p:nvPr>
            <p:ph type="body" idx="1"/>
          </p:nvPr>
        </p:nvSpPr>
        <p:spPr>
          <a:xfrm>
            <a:off x="1857375" y="4021138"/>
            <a:ext cx="8486775" cy="1760537"/>
          </a:xfrm>
        </p:spPr>
        <p:txBody>
          <a:bodyPr anchor="ctr">
            <a:normAutofit/>
          </a:bodyPr>
          <a:lstStyle>
            <a:lvl1pPr marL="0" indent="0" algn="ct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Edit Master text styles</a:t>
            </a:r>
          </a:p>
        </p:txBody>
      </p:sp>
      <p:sp>
        <p:nvSpPr>
          <p:cNvPr id="4" name="Date Placeholder 3"/>
          <p:cNvSpPr>
            <a:spLocks noGrp="1"/>
          </p:cNvSpPr>
          <p:nvPr>
            <p:ph type="dt" sz="half" idx="10"/>
          </p:nvPr>
        </p:nvSpPr>
        <p:spPr/>
        <p:txBody>
          <a:bodyPr/>
          <a:lstStyle/>
          <a:p>
            <a:fld id="{984B7D2A-0DF8-424B-9572-B79AEBB2D9DC}" type="datetimeFigureOut">
              <a:rPr lang="en-US" noProof="0" smtClean="0"/>
              <a:t>1/12/2024</a:t>
            </a:fld>
            <a:endParaRPr lang="en-US" noProof="0" dirty="0"/>
          </a:p>
        </p:txBody>
      </p:sp>
      <p:sp>
        <p:nvSpPr>
          <p:cNvPr id="5" name="Footer Placeholder 4"/>
          <p:cNvSpPr>
            <a:spLocks noGrp="1"/>
          </p:cNvSpPr>
          <p:nvPr>
            <p:ph type="ftr" sz="quarter" idx="11"/>
          </p:nvPr>
        </p:nvSpPr>
        <p:spPr/>
        <p:txBody>
          <a:bodyPr/>
          <a:lstStyle/>
          <a:p>
            <a:endParaRPr lang="en-US" noProof="0" dirty="0"/>
          </a:p>
        </p:txBody>
      </p:sp>
      <p:sp>
        <p:nvSpPr>
          <p:cNvPr id="6" name="Slide Number Placeholder 5"/>
          <p:cNvSpPr>
            <a:spLocks noGrp="1"/>
          </p:cNvSpPr>
          <p:nvPr>
            <p:ph type="sldNum" sz="quarter" idx="12"/>
          </p:nvPr>
        </p:nvSpPr>
        <p:spPr/>
        <p:txBody>
          <a:body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1153409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Celestia-R1---OverlayContentHD.png">
            <a:extLst>
              <a:ext uri="{FF2B5EF4-FFF2-40B4-BE49-F238E27FC236}">
                <a16:creationId xmlns:a16="http://schemas.microsoft.com/office/drawing/2014/main" id="{A1E35E73-B2F7-41DF-AAD2-58E6BE2710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599"/>
            <a:ext cx="10840914" cy="1260000"/>
          </a:xfrm>
        </p:spPr>
        <p:txBody>
          <a:bodyPr>
            <a:normAutofit/>
          </a:bodyPr>
          <a:lstStyle>
            <a:lvl1pPr>
              <a:defRPr sz="3000"/>
            </a:lvl1pPr>
          </a:lstStyle>
          <a:p>
            <a:r>
              <a:rPr lang="en-US" noProof="0"/>
              <a:t>Click to edit Master title style</a:t>
            </a:r>
          </a:p>
        </p:txBody>
      </p:sp>
      <p:sp>
        <p:nvSpPr>
          <p:cNvPr id="3" name="Text Placeholder 2"/>
          <p:cNvSpPr>
            <a:spLocks noGrp="1"/>
          </p:cNvSpPr>
          <p:nvPr>
            <p:ph type="body" idx="1"/>
          </p:nvPr>
        </p:nvSpPr>
        <p:spPr>
          <a:xfrm>
            <a:off x="685799" y="1869599"/>
            <a:ext cx="5202071"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p:cNvSpPr>
            <a:spLocks noGrp="1"/>
          </p:cNvSpPr>
          <p:nvPr>
            <p:ph sz="half" idx="2"/>
          </p:nvPr>
        </p:nvSpPr>
        <p:spPr>
          <a:xfrm>
            <a:off x="685800" y="2870201"/>
            <a:ext cx="5202071" cy="2916000"/>
          </a:xfrm>
          <a:prstGeom prst="roundRect">
            <a:avLst>
              <a:gd name="adj" fmla="val 2496"/>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298270" y="1869599"/>
            <a:ext cx="5228444" cy="916228"/>
          </a:xfrm>
        </p:spPr>
        <p:txBody>
          <a:bodyPr anchor="ctr" anchorCtr="0">
            <a:no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6" name="Content Placeholder 5"/>
          <p:cNvSpPr>
            <a:spLocks noGrp="1"/>
          </p:cNvSpPr>
          <p:nvPr>
            <p:ph sz="quarter" idx="4"/>
          </p:nvPr>
        </p:nvSpPr>
        <p:spPr>
          <a:xfrm>
            <a:off x="6298270" y="2870201"/>
            <a:ext cx="5202071" cy="2916000"/>
          </a:xfrm>
          <a:prstGeom prst="roundRect">
            <a:avLst>
              <a:gd name="adj" fmla="val 2798"/>
            </a:avLst>
          </a:prstGeom>
          <a:ln w="28575">
            <a:solidFill>
              <a:schemeClr val="accent3">
                <a:lumMod val="50000"/>
              </a:schemeClr>
            </a:solidFill>
          </a:ln>
          <a:effectLst>
            <a:outerShdw blurRad="63500" sx="102000" sy="102000" algn="ctr" rotWithShape="0">
              <a:prstClr val="black">
                <a:alpha val="40000"/>
              </a:prstClr>
            </a:outerShdw>
          </a:effectLst>
        </p:spPr>
        <p:txBody>
          <a:bodyPr anchor="t">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p:cNvSpPr>
            <a:spLocks noGrp="1"/>
          </p:cNvSpPr>
          <p:nvPr>
            <p:ph type="dt" sz="half" idx="10"/>
          </p:nvPr>
        </p:nvSpPr>
        <p:spPr/>
        <p:txBody>
          <a:bodyPr/>
          <a:lstStyle/>
          <a:p>
            <a:fld id="{984B7D2A-0DF8-424B-9572-B79AEBB2D9DC}" type="datetimeFigureOut">
              <a:rPr lang="en-US" noProof="0" smtClean="0"/>
              <a:t>1/12/2024</a:t>
            </a:fld>
            <a:endParaRPr lang="en-US" noProof="0" dirty="0"/>
          </a:p>
        </p:txBody>
      </p:sp>
      <p:sp>
        <p:nvSpPr>
          <p:cNvPr id="8" name="Footer Placeholder 7"/>
          <p:cNvSpPr>
            <a:spLocks noGrp="1"/>
          </p:cNvSpPr>
          <p:nvPr>
            <p:ph type="ftr" sz="quarter" idx="11"/>
          </p:nvPr>
        </p:nvSpPr>
        <p:spPr/>
        <p:txBody>
          <a:bodyPr/>
          <a:lstStyle/>
          <a:p>
            <a:r>
              <a:rPr lang="en-US" noProof="0" dirty="0"/>
              <a:t>Add a Footer</a:t>
            </a:r>
          </a:p>
        </p:txBody>
      </p:sp>
      <p:sp>
        <p:nvSpPr>
          <p:cNvPr id="9" name="Slide Number Placeholder 8"/>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2" name="Straight Connector 11">
            <a:extLst>
              <a:ext uri="{FF2B5EF4-FFF2-40B4-BE49-F238E27FC236}">
                <a16:creationId xmlns:a16="http://schemas.microsoft.com/office/drawing/2014/main" id="{8031B0A9-3E16-4C5B-A6CE-045BCB91A008}"/>
              </a:ext>
              <a:ext uri="{C183D7F6-B498-43B3-948B-1728B52AA6E4}">
                <adec:decorative xmlns:adec="http://schemas.microsoft.com/office/drawing/2017/decorative" val="1"/>
              </a:ext>
            </a:extLst>
          </p:cNvPr>
          <p:cNvCxnSpPr>
            <a:cxnSpLocks/>
          </p:cNvCxnSpPr>
          <p:nvPr userDrawn="1"/>
        </p:nvCxnSpPr>
        <p:spPr>
          <a:xfrm flipV="1">
            <a:off x="57150" y="93976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866961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0"/>
            <a:ext cx="10840914" cy="1260000"/>
          </a:xfrm>
        </p:spPr>
        <p:txBody>
          <a:bodyPr>
            <a:normAutofit/>
          </a:bodyPr>
          <a:lstStyle>
            <a:lvl1pPr>
              <a:defRPr sz="3000"/>
            </a:lvl1pPr>
          </a:lstStyle>
          <a:p>
            <a:r>
              <a:rPr lang="en-US" noProof="0"/>
              <a:t>Click to edit Master title style</a:t>
            </a:r>
          </a:p>
        </p:txBody>
      </p:sp>
      <p:sp>
        <p:nvSpPr>
          <p:cNvPr id="9" name="Rectangle: Rounded Corners 8">
            <a:extLst>
              <a:ext uri="{FF2B5EF4-FFF2-40B4-BE49-F238E27FC236}">
                <a16:creationId xmlns:a16="http://schemas.microsoft.com/office/drawing/2014/main" id="{E44449DE-635B-4B23-9B8B-C95A5B8764DB}"/>
              </a:ext>
            </a:extLst>
          </p:cNvPr>
          <p:cNvSpPr/>
          <p:nvPr userDrawn="1"/>
        </p:nvSpPr>
        <p:spPr>
          <a:xfrm>
            <a:off x="663356" y="1790228"/>
            <a:ext cx="10863358" cy="4080348"/>
          </a:xfrm>
          <a:prstGeom prst="roundRect">
            <a:avLst>
              <a:gd name="adj" fmla="val 2634"/>
            </a:avLst>
          </a:prstGeom>
          <a:solidFill>
            <a:schemeClr val="accent3">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Content Placeholder 2"/>
          <p:cNvSpPr>
            <a:spLocks noGrp="1"/>
          </p:cNvSpPr>
          <p:nvPr>
            <p:ph sz="half" idx="1"/>
          </p:nvPr>
        </p:nvSpPr>
        <p:spPr>
          <a:xfrm>
            <a:off x="685802" y="1869600"/>
            <a:ext cx="5040000" cy="3921601"/>
          </a:xfrm>
          <a:prstGeom prst="roundRect">
            <a:avLst>
              <a:gd name="adj" fmla="val 1970"/>
            </a:avLst>
          </a:prstGeom>
          <a:ln w="28575">
            <a:noFill/>
          </a:ln>
          <a:effectLst/>
        </p:spPr>
        <p:txBody>
          <a:bodyPr anchor="t" anchorCtr="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3"/>
          <p:cNvSpPr>
            <a:spLocks noGrp="1"/>
          </p:cNvSpPr>
          <p:nvPr>
            <p:ph sz="half" idx="2"/>
          </p:nvPr>
        </p:nvSpPr>
        <p:spPr>
          <a:xfrm>
            <a:off x="6488644" y="1869601"/>
            <a:ext cx="5040000" cy="3921600"/>
          </a:xfrm>
          <a:prstGeom prst="roundRect">
            <a:avLst>
              <a:gd name="adj" fmla="val 2211"/>
            </a:avLst>
          </a:prstGeom>
          <a:ln w="28575">
            <a:noFill/>
          </a:ln>
          <a:effectLst/>
        </p:spPr>
        <p:txBody>
          <a:bodyPr anchor="t" anchorCtr="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Date Placeholder 4"/>
          <p:cNvSpPr>
            <a:spLocks noGrp="1"/>
          </p:cNvSpPr>
          <p:nvPr>
            <p:ph type="dt" sz="half" idx="10"/>
          </p:nvPr>
        </p:nvSpPr>
        <p:spPr/>
        <p:txBody>
          <a:bodyPr/>
          <a:lstStyle/>
          <a:p>
            <a:fld id="{984B7D2A-0DF8-424B-9572-B79AEBB2D9DC}" type="datetimeFigureOut">
              <a:rPr lang="en-US" noProof="0" smtClean="0"/>
              <a:t>1/12/2024</a:t>
            </a:fld>
            <a:endParaRPr lang="en-US" noProof="0" dirty="0"/>
          </a:p>
        </p:txBody>
      </p:sp>
      <p:sp>
        <p:nvSpPr>
          <p:cNvPr id="6" name="Footer Placeholder 5"/>
          <p:cNvSpPr>
            <a:spLocks noGrp="1"/>
          </p:cNvSpPr>
          <p:nvPr>
            <p:ph type="ftr" sz="quarter" idx="11"/>
          </p:nvPr>
        </p:nvSpPr>
        <p:spPr/>
        <p:txBody>
          <a:bodyPr/>
          <a:lstStyle/>
          <a:p>
            <a:r>
              <a:rPr lang="en-US" noProof="0" dirty="0"/>
              <a:t>Add a Footer</a:t>
            </a:r>
          </a:p>
        </p:txBody>
      </p:sp>
      <p:sp>
        <p:nvSpPr>
          <p:cNvPr id="7" name="Slide Number Placeholder 6"/>
          <p:cNvSpPr>
            <a:spLocks noGrp="1"/>
          </p:cNvSpPr>
          <p:nvPr>
            <p:ph type="sldNum" sz="quarter" idx="12"/>
          </p:nvPr>
        </p:nvSpPr>
        <p:spPr/>
        <p:txBody>
          <a:bodyPr/>
          <a:lstStyle/>
          <a:p>
            <a:fld id="{5D99DD2A-B520-4620-9B43-64B657BA2D42}" type="slidenum">
              <a:rPr lang="en-US" noProof="0" smtClean="0"/>
              <a:t>‹#›</a:t>
            </a:fld>
            <a:endParaRPr lang="en-US" noProof="0" dirty="0"/>
          </a:p>
        </p:txBody>
      </p:sp>
      <p:cxnSp>
        <p:nvCxnSpPr>
          <p:cNvPr id="10" name="Straight Connector 9">
            <a:extLst>
              <a:ext uri="{FF2B5EF4-FFF2-40B4-BE49-F238E27FC236}">
                <a16:creationId xmlns:a16="http://schemas.microsoft.com/office/drawing/2014/main" id="{E8539E0A-8009-4A6E-A7A1-5AEFA52206C3}"/>
              </a:ext>
              <a:ext uri="{C183D7F6-B498-43B3-948B-1728B52AA6E4}">
                <adec:decorative xmlns:adec="http://schemas.microsoft.com/office/drawing/2017/decorative" val="1"/>
              </a:ext>
            </a:extLst>
          </p:cNvPr>
          <p:cNvCxnSpPr>
            <a:cxnSpLocks/>
          </p:cNvCxnSpPr>
          <p:nvPr userDrawn="1"/>
        </p:nvCxnSpPr>
        <p:spPr>
          <a:xfrm flipV="1">
            <a:off x="57150" y="996911"/>
            <a:ext cx="3666" cy="491143"/>
          </a:xfrm>
          <a:prstGeom prst="line">
            <a:avLst/>
          </a:prstGeom>
          <a:ln w="127000" cap="sq">
            <a:solidFill>
              <a:schemeClr val="accent3"/>
            </a:solidFill>
            <a:miter lim="800000"/>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62352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white">
          <a:xfrm>
            <a:off x="685801" y="609600"/>
            <a:ext cx="10840914" cy="1456267"/>
          </a:xfrm>
          <a:prstGeom prst="rect">
            <a:avLst/>
          </a:prstGeom>
          <a:effectLst/>
        </p:spPr>
        <p:txBody>
          <a:bodyPr vert="horz" lIns="91440" tIns="45720" rIns="91440" bIns="45720" rtlCol="0" anchor="ctr">
            <a:normAutofit/>
          </a:bodyPr>
          <a:lstStyle/>
          <a:p>
            <a:r>
              <a:rPr lang="en-US" noProof="0"/>
              <a:t>Click to edit Master title style</a:t>
            </a:r>
          </a:p>
        </p:txBody>
      </p:sp>
      <p:sp>
        <p:nvSpPr>
          <p:cNvPr id="3" name="Text Placeholder 2"/>
          <p:cNvSpPr>
            <a:spLocks noGrp="1"/>
          </p:cNvSpPr>
          <p:nvPr>
            <p:ph type="body" idx="1"/>
          </p:nvPr>
        </p:nvSpPr>
        <p:spPr bwMode="white">
          <a:xfrm>
            <a:off x="685801" y="2142067"/>
            <a:ext cx="10840914" cy="3649133"/>
          </a:xfrm>
          <a:prstGeom prst="rect">
            <a:avLst/>
          </a:prstGeom>
        </p:spPr>
        <p:txBody>
          <a:bodyPr vert="horz" lIns="91440" tIns="45720" rIns="91440" bIns="45720" rtlCol="0" anchor="ctr">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84B7D2A-0DF8-424B-9572-B79AEBB2D9DC}" type="datetimeFigureOut">
              <a:rPr lang="en-US" noProof="0" smtClean="0"/>
              <a:t>1/12/2024</a:t>
            </a:fld>
            <a:endParaRPr lang="en-US" noProof="0"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noProof="0" dirty="0"/>
              <a:t>Add a Footer</a:t>
            </a:r>
          </a:p>
        </p:txBody>
      </p:sp>
      <p:sp>
        <p:nvSpPr>
          <p:cNvPr id="6" name="Slide Number Placeholder 5"/>
          <p:cNvSpPr>
            <a:spLocks noGrp="1"/>
          </p:cNvSpPr>
          <p:nvPr>
            <p:ph type="sldNum" sz="quarter" idx="4"/>
          </p:nvPr>
        </p:nvSpPr>
        <p:spPr>
          <a:xfrm>
            <a:off x="10266059" y="5870575"/>
            <a:ext cx="126065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D99DD2A-B520-4620-9B43-64B657BA2D42}" type="slidenum">
              <a:rPr lang="en-US" noProof="0" smtClean="0"/>
              <a:t>‹#›</a:t>
            </a:fld>
            <a:endParaRPr lang="en-US" noProof="0" dirty="0"/>
          </a:p>
        </p:txBody>
      </p:sp>
    </p:spTree>
    <p:extLst>
      <p:ext uri="{BB962C8B-B14F-4D97-AF65-F5344CB8AC3E}">
        <p14:creationId xmlns:p14="http://schemas.microsoft.com/office/powerpoint/2010/main" val="3009069978"/>
      </p:ext>
    </p:extLst>
  </p:cSld>
  <p:clrMap bg1="dk1" tx1="lt1" bg2="dk2" tx2="lt2" accent1="accent1" accent2="accent2" accent3="accent3" accent4="accent4" accent5="accent5" accent6="accent6" hlink="hlink" folHlink="folHlink"/>
  <p:sldLayoutIdLst>
    <p:sldLayoutId id="2147483662" r:id="rId1"/>
    <p:sldLayoutId id="2147483661" r:id="rId2"/>
    <p:sldLayoutId id="2147483668" r:id="rId3"/>
    <p:sldLayoutId id="2147483679" r:id="rId4"/>
    <p:sldLayoutId id="2147483669" r:id="rId5"/>
    <p:sldLayoutId id="2147483680" r:id="rId6"/>
    <p:sldLayoutId id="2147483672" r:id="rId7"/>
    <p:sldLayoutId id="2147483665" r:id="rId8"/>
    <p:sldLayoutId id="2147483664" r:id="rId9"/>
    <p:sldLayoutId id="2147483671" r:id="rId10"/>
    <p:sldLayoutId id="2147483666" r:id="rId11"/>
    <p:sldLayoutId id="2147483667" r:id="rId12"/>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9.xml"/><Relationship Id="rId1" Type="http://schemas.openxmlformats.org/officeDocument/2006/relationships/slideLayout" Target="../slideLayouts/slideLayout9.xml"/><Relationship Id="rId5" Type="http://schemas.openxmlformats.org/officeDocument/2006/relationships/image" Target="../media/image42.png"/><Relationship Id="rId4" Type="http://schemas.openxmlformats.org/officeDocument/2006/relationships/image" Target="../media/image41.png"/></Relationships>
</file>

<file path=ppt/slides/_rels/slide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35B398-1E7F-44AD-8356-8345134C958C}"/>
              </a:ext>
            </a:extLst>
          </p:cNvPr>
          <p:cNvSpPr>
            <a:spLocks noGrp="1"/>
          </p:cNvSpPr>
          <p:nvPr>
            <p:ph type="ctrTitle"/>
          </p:nvPr>
        </p:nvSpPr>
        <p:spPr>
          <a:xfrm>
            <a:off x="2476500" y="2429945"/>
            <a:ext cx="8683625" cy="2421464"/>
          </a:xfrm>
        </p:spPr>
        <p:txBody>
          <a:bodyPr/>
          <a:lstStyle/>
          <a:p>
            <a:r>
              <a:rPr lang="en-US" dirty="0">
                <a:solidFill>
                  <a:srgbClr val="FFFF00"/>
                </a:solidFill>
              </a:rPr>
              <a:t>Infant Feeding Strategies for Mothers with HIV</a:t>
            </a:r>
          </a:p>
        </p:txBody>
      </p:sp>
      <p:sp>
        <p:nvSpPr>
          <p:cNvPr id="3" name="Subtitle 2">
            <a:extLst>
              <a:ext uri="{FF2B5EF4-FFF2-40B4-BE49-F238E27FC236}">
                <a16:creationId xmlns:a16="http://schemas.microsoft.com/office/drawing/2014/main" id="{852A3D91-AB3F-4EDF-B87E-FDDF6C5DC4CF}"/>
              </a:ext>
            </a:extLst>
          </p:cNvPr>
          <p:cNvSpPr>
            <a:spLocks noGrp="1"/>
          </p:cNvSpPr>
          <p:nvPr>
            <p:ph type="subTitle" idx="1"/>
          </p:nvPr>
        </p:nvSpPr>
        <p:spPr>
          <a:xfrm>
            <a:off x="2476500" y="5137735"/>
            <a:ext cx="8683625" cy="1362817"/>
          </a:xfrm>
        </p:spPr>
        <p:txBody>
          <a:bodyPr>
            <a:normAutofit/>
          </a:bodyPr>
          <a:lstStyle/>
          <a:p>
            <a:r>
              <a:rPr lang="en-US" dirty="0"/>
              <a:t>Gweneth B. Lazenby MD MSCR</a:t>
            </a:r>
          </a:p>
          <a:p>
            <a:r>
              <a:rPr lang="en-US" dirty="0"/>
              <a:t>Medical University of South Carolina</a:t>
            </a:r>
          </a:p>
          <a:p>
            <a:r>
              <a:rPr lang="en-US" dirty="0"/>
              <a:t>Department of Ob/Gyn</a:t>
            </a:r>
          </a:p>
          <a:p>
            <a:endParaRPr lang="en-US" dirty="0"/>
          </a:p>
        </p:txBody>
      </p:sp>
    </p:spTree>
    <p:extLst>
      <p:ext uri="{BB962C8B-B14F-4D97-AF65-F5344CB8AC3E}">
        <p14:creationId xmlns:p14="http://schemas.microsoft.com/office/powerpoint/2010/main" val="23527490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166255"/>
            <a:ext cx="11770822" cy="681643"/>
          </a:xfrm>
        </p:spPr>
        <p:txBody>
          <a:bodyPr/>
          <a:lstStyle/>
          <a:p>
            <a:r>
              <a:rPr lang="en-US" dirty="0">
                <a:solidFill>
                  <a:srgbClr val="FFFF00"/>
                </a:solidFill>
              </a:rPr>
              <a:t>RCT of Breast and formula feeding in women with HIV-1</a:t>
            </a:r>
          </a:p>
        </p:txBody>
      </p:sp>
      <p:pic>
        <p:nvPicPr>
          <p:cNvPr id="6" name="Picture Placeholder 5"/>
          <p:cNvPicPr>
            <a:picLocks noGrp="1" noChangeAspect="1"/>
          </p:cNvPicPr>
          <p:nvPr>
            <p:ph type="pic" idx="1"/>
          </p:nvPr>
        </p:nvPicPr>
        <p:blipFill rotWithShape="1">
          <a:blip r:embed="rId3"/>
          <a:srcRect l="-175" t="1435" r="293" b="782"/>
          <a:stretch/>
        </p:blipFill>
        <p:spPr>
          <a:xfrm>
            <a:off x="609600" y="3392129"/>
            <a:ext cx="10864645" cy="2871019"/>
          </a:xfrm>
          <a:prstGeom prst="rect">
            <a:avLst/>
          </a:prstGeom>
        </p:spPr>
      </p:pic>
      <p:sp>
        <p:nvSpPr>
          <p:cNvPr id="4" name="Text Placeholder 3"/>
          <p:cNvSpPr>
            <a:spLocks noGrp="1"/>
          </p:cNvSpPr>
          <p:nvPr>
            <p:ph type="body" sz="half" idx="2"/>
          </p:nvPr>
        </p:nvSpPr>
        <p:spPr>
          <a:xfrm>
            <a:off x="83126" y="1022554"/>
            <a:ext cx="12034375" cy="2867801"/>
          </a:xfrm>
        </p:spPr>
        <p:txBody>
          <a:bodyPr>
            <a:normAutofit lnSpcReduction="10000"/>
          </a:bodyPr>
          <a:lstStyle/>
          <a:p>
            <a:r>
              <a:rPr lang="en-US" dirty="0"/>
              <a:t>Randomized controlled trial of 425 HIV-1 seropositive women in Nairobi, Kenya 1992-1998</a:t>
            </a:r>
          </a:p>
          <a:p>
            <a:r>
              <a:rPr lang="en-US" dirty="0"/>
              <a:t> 212 to breastfeed and 213 to formula feed</a:t>
            </a:r>
          </a:p>
          <a:p>
            <a:r>
              <a:rPr lang="en-US" dirty="0"/>
              <a:t>401 mother-infant pairs followed for 24 months; 17% lost to follow up</a:t>
            </a:r>
          </a:p>
          <a:p>
            <a:r>
              <a:rPr lang="en-US" b="1" dirty="0">
                <a:solidFill>
                  <a:srgbClr val="FF0000"/>
                </a:solidFill>
                <a:effectLst>
                  <a:outerShdw blurRad="38100" dist="38100" dir="2700000" algn="tl">
                    <a:srgbClr val="000000">
                      <a:alpha val="43137"/>
                    </a:srgbClr>
                  </a:outerShdw>
                </a:effectLst>
              </a:rPr>
              <a:t>Estimated risk of HIV-1 transmission through breast feeding 16% in 24 months</a:t>
            </a:r>
          </a:p>
          <a:p>
            <a:r>
              <a:rPr lang="en-US" dirty="0"/>
              <a:t>Most transmissions occurred in the first 6 months (75%)</a:t>
            </a:r>
          </a:p>
          <a:p>
            <a:r>
              <a:rPr lang="en-US" dirty="0"/>
              <a:t>Infant mortality rates were similar between groups</a:t>
            </a:r>
          </a:p>
          <a:p>
            <a:r>
              <a:rPr lang="en-US" dirty="0"/>
              <a:t> </a:t>
            </a:r>
          </a:p>
          <a:p>
            <a:endParaRPr lang="en-US" dirty="0"/>
          </a:p>
          <a:p>
            <a:endParaRPr lang="en-US" dirty="0"/>
          </a:p>
        </p:txBody>
      </p:sp>
      <p:sp>
        <p:nvSpPr>
          <p:cNvPr id="5" name="TextBox 4"/>
          <p:cNvSpPr txBox="1"/>
          <p:nvPr/>
        </p:nvSpPr>
        <p:spPr>
          <a:xfrm>
            <a:off x="9518072" y="6309360"/>
            <a:ext cx="2599430" cy="369332"/>
          </a:xfrm>
          <a:prstGeom prst="rect">
            <a:avLst/>
          </a:prstGeom>
          <a:noFill/>
        </p:spPr>
        <p:txBody>
          <a:bodyPr wrap="none" rtlCol="0">
            <a:spAutoFit/>
          </a:bodyPr>
          <a:lstStyle/>
          <a:p>
            <a:r>
              <a:rPr lang="en-US" dirty="0"/>
              <a:t>Nduati et al. JAMA. 2000.</a:t>
            </a:r>
          </a:p>
        </p:txBody>
      </p:sp>
      <p:sp>
        <p:nvSpPr>
          <p:cNvPr id="7" name="Rectangle 6"/>
          <p:cNvSpPr/>
          <p:nvPr/>
        </p:nvSpPr>
        <p:spPr>
          <a:xfrm>
            <a:off x="609600" y="6037006"/>
            <a:ext cx="10864645" cy="226142"/>
          </a:xfrm>
          <a:prstGeom prst="rect">
            <a:avLst/>
          </a:prstGeom>
          <a:noFill/>
          <a:ln w="254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7238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8748" y="272644"/>
            <a:ext cx="11935936" cy="1260000"/>
          </a:xfrm>
        </p:spPr>
        <p:txBody>
          <a:bodyPr/>
          <a:lstStyle/>
          <a:p>
            <a:r>
              <a:rPr lang="en-US" b="1" dirty="0">
                <a:solidFill>
                  <a:srgbClr val="FFFF00"/>
                </a:solidFill>
              </a:rPr>
              <a:t>Established Risk Factors &amp; Suggested Intervention</a:t>
            </a:r>
          </a:p>
        </p:txBody>
      </p:sp>
      <p:sp>
        <p:nvSpPr>
          <p:cNvPr id="8" name="Content Placeholder 7"/>
          <p:cNvSpPr>
            <a:spLocks noGrp="1"/>
          </p:cNvSpPr>
          <p:nvPr>
            <p:ph sz="half" idx="2"/>
          </p:nvPr>
        </p:nvSpPr>
        <p:spPr>
          <a:xfrm>
            <a:off x="609601" y="4360607"/>
            <a:ext cx="10919044" cy="1873044"/>
          </a:xfrm>
        </p:spPr>
        <p:txBody>
          <a:bodyPr>
            <a:normAutofit/>
          </a:bodyPr>
          <a:lstStyle/>
          <a:p>
            <a:r>
              <a:rPr lang="en-US" dirty="0"/>
              <a:t>Author/committee recommended </a:t>
            </a:r>
          </a:p>
          <a:p>
            <a:pPr lvl="1"/>
            <a:r>
              <a:rPr lang="en-US" sz="1800" dirty="0"/>
              <a:t>Exclusive breast feeding for short duration (4-6 mo)</a:t>
            </a:r>
          </a:p>
          <a:p>
            <a:pPr lvl="1"/>
            <a:r>
              <a:rPr lang="en-US" sz="1800" dirty="0"/>
              <a:t>Rapid weaning by 6 months</a:t>
            </a:r>
          </a:p>
          <a:p>
            <a:pPr lvl="1"/>
            <a:r>
              <a:rPr lang="en-US" sz="1800" dirty="0"/>
              <a:t>Treat mastitis and infant oral candidiasis quickly</a:t>
            </a:r>
          </a:p>
          <a:p>
            <a:endParaRPr lang="en-US" dirty="0"/>
          </a:p>
        </p:txBody>
      </p:sp>
      <p:sp>
        <p:nvSpPr>
          <p:cNvPr id="5" name="TextBox 4"/>
          <p:cNvSpPr txBox="1"/>
          <p:nvPr/>
        </p:nvSpPr>
        <p:spPr>
          <a:xfrm>
            <a:off x="6593993" y="6233651"/>
            <a:ext cx="5598007" cy="369332"/>
          </a:xfrm>
          <a:prstGeom prst="rect">
            <a:avLst/>
          </a:prstGeom>
          <a:noFill/>
        </p:spPr>
        <p:txBody>
          <a:bodyPr wrap="none" rtlCol="0">
            <a:spAutoFit/>
          </a:bodyPr>
          <a:lstStyle/>
          <a:p>
            <a:r>
              <a:rPr lang="en-US" dirty="0"/>
              <a:t>Read and Committee on Pediatric AIDS. Pediatrics. 2003 .</a:t>
            </a:r>
          </a:p>
        </p:txBody>
      </p:sp>
      <p:pic>
        <p:nvPicPr>
          <p:cNvPr id="9" name="Picture 8"/>
          <p:cNvPicPr>
            <a:picLocks noChangeAspect="1"/>
          </p:cNvPicPr>
          <p:nvPr/>
        </p:nvPicPr>
        <p:blipFill>
          <a:blip r:embed="rId3"/>
          <a:stretch>
            <a:fillRect/>
          </a:stretch>
        </p:blipFill>
        <p:spPr>
          <a:xfrm>
            <a:off x="98748" y="1532644"/>
            <a:ext cx="12015019" cy="2827963"/>
          </a:xfrm>
          <a:prstGeom prst="rect">
            <a:avLst/>
          </a:prstGeom>
        </p:spPr>
      </p:pic>
      <p:sp>
        <p:nvSpPr>
          <p:cNvPr id="10" name="TextBox 9"/>
          <p:cNvSpPr txBox="1"/>
          <p:nvPr/>
        </p:nvSpPr>
        <p:spPr>
          <a:xfrm>
            <a:off x="363793" y="3904932"/>
            <a:ext cx="4078681" cy="369332"/>
          </a:xfrm>
          <a:prstGeom prst="rect">
            <a:avLst/>
          </a:prstGeom>
          <a:noFill/>
        </p:spPr>
        <p:txBody>
          <a:bodyPr wrap="none" rtlCol="0">
            <a:spAutoFit/>
          </a:bodyPr>
          <a:lstStyle/>
          <a:p>
            <a:r>
              <a:rPr lang="en-US" dirty="0">
                <a:solidFill>
                  <a:srgbClr val="FF0000"/>
                </a:solidFill>
              </a:rPr>
              <a:t>Maternal breast abnormalities (infection)</a:t>
            </a:r>
          </a:p>
        </p:txBody>
      </p:sp>
    </p:spTree>
    <p:extLst>
      <p:ext uri="{BB962C8B-B14F-4D97-AF65-F5344CB8AC3E}">
        <p14:creationId xmlns:p14="http://schemas.microsoft.com/office/powerpoint/2010/main" val="1776537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338916" y="1606262"/>
            <a:ext cx="6714489" cy="4506036"/>
          </a:xfrm>
          <a:prstGeom prst="rect">
            <a:avLst/>
          </a:prstGeom>
        </p:spPr>
      </p:pic>
      <p:sp>
        <p:nvSpPr>
          <p:cNvPr id="5" name="Title 4"/>
          <p:cNvSpPr>
            <a:spLocks noGrp="1"/>
          </p:cNvSpPr>
          <p:nvPr>
            <p:ph type="title"/>
          </p:nvPr>
        </p:nvSpPr>
        <p:spPr>
          <a:xfrm>
            <a:off x="88491" y="138105"/>
            <a:ext cx="11964914" cy="1260000"/>
          </a:xfrm>
        </p:spPr>
        <p:txBody>
          <a:bodyPr/>
          <a:lstStyle/>
          <a:p>
            <a:r>
              <a:rPr lang="en-US" b="1" dirty="0">
                <a:solidFill>
                  <a:srgbClr val="FFFF00"/>
                </a:solidFill>
              </a:rPr>
              <a:t>Postnatal transmission of HIV-1 in breastfed children: </a:t>
            </a:r>
            <a:br>
              <a:rPr lang="en-US" b="1" dirty="0">
                <a:solidFill>
                  <a:srgbClr val="FFFF00"/>
                </a:solidFill>
              </a:rPr>
            </a:br>
            <a:r>
              <a:rPr lang="en-US" b="1" dirty="0">
                <a:solidFill>
                  <a:srgbClr val="FFFF00"/>
                </a:solidFill>
              </a:rPr>
              <a:t>meta-analysis</a:t>
            </a:r>
          </a:p>
        </p:txBody>
      </p:sp>
      <p:sp>
        <p:nvSpPr>
          <p:cNvPr id="7" name="Text Placeholder 6"/>
          <p:cNvSpPr>
            <a:spLocks noGrp="1"/>
          </p:cNvSpPr>
          <p:nvPr>
            <p:ph type="body" sz="half" idx="2"/>
          </p:nvPr>
        </p:nvSpPr>
        <p:spPr>
          <a:xfrm>
            <a:off x="88491" y="1290480"/>
            <a:ext cx="5267938" cy="5486399"/>
          </a:xfrm>
        </p:spPr>
        <p:txBody>
          <a:bodyPr>
            <a:normAutofit lnSpcReduction="10000"/>
          </a:bodyPr>
          <a:lstStyle/>
          <a:p>
            <a:pPr algn="l"/>
            <a:r>
              <a:rPr lang="en-US" sz="2000" dirty="0"/>
              <a:t>9 studies, 4,085 African children  breastfed</a:t>
            </a:r>
          </a:p>
          <a:p>
            <a:pPr algn="l"/>
            <a:r>
              <a:rPr lang="en-US" sz="2000" dirty="0"/>
              <a:t>3,025 children were HIV negative at 4 weeks of age</a:t>
            </a:r>
          </a:p>
          <a:p>
            <a:pPr algn="l"/>
            <a:r>
              <a:rPr lang="en-US" sz="2000" dirty="0"/>
              <a:t>All breastfed at least 28 days</a:t>
            </a:r>
          </a:p>
          <a:p>
            <a:pPr algn="l"/>
            <a:r>
              <a:rPr lang="en-US" sz="2000" dirty="0"/>
              <a:t>	Median 10 months (IQR 4.7-17 mo)</a:t>
            </a:r>
          </a:p>
          <a:p>
            <a:pPr algn="l"/>
            <a:r>
              <a:rPr lang="en-US" sz="2000" dirty="0"/>
              <a:t>223 (7%) had late postnatal transmission</a:t>
            </a:r>
          </a:p>
          <a:p>
            <a:pPr algn="l"/>
            <a:endParaRPr lang="en-US" sz="2000" dirty="0"/>
          </a:p>
          <a:p>
            <a:pPr algn="l"/>
            <a:r>
              <a:rPr lang="en-US" sz="2000" dirty="0"/>
              <a:t>Independent risk factors for postnatal HIV</a:t>
            </a:r>
          </a:p>
          <a:p>
            <a:pPr algn="l"/>
            <a:r>
              <a:rPr lang="en-US" sz="2000" dirty="0"/>
              <a:t>	Maternal CD4 cell count &lt; 200, 			aHR 8.0 (4.8-13.3)</a:t>
            </a:r>
          </a:p>
          <a:p>
            <a:pPr algn="l"/>
            <a:r>
              <a:rPr lang="en-US" sz="2000" dirty="0"/>
              <a:t>	Female infant, aHR 0.6 (0.4-0.9)</a:t>
            </a:r>
          </a:p>
          <a:p>
            <a:pPr algn="l"/>
            <a:endParaRPr lang="en-US" sz="2000" dirty="0"/>
          </a:p>
          <a:p>
            <a:pPr algn="l"/>
            <a:r>
              <a:rPr lang="en-US" sz="2000" dirty="0"/>
              <a:t>Infants were at risk of postnatal HIV infections while breastfeeding up to 18 months</a:t>
            </a:r>
          </a:p>
          <a:p>
            <a:pPr algn="l"/>
            <a:endParaRPr lang="en-US" dirty="0"/>
          </a:p>
          <a:p>
            <a:pPr algn="l"/>
            <a:endParaRPr lang="en-US" dirty="0"/>
          </a:p>
          <a:p>
            <a:pPr algn="l"/>
            <a:endParaRPr lang="en-US" dirty="0"/>
          </a:p>
          <a:p>
            <a:pPr algn="l"/>
            <a:endParaRPr lang="en-US" dirty="0"/>
          </a:p>
        </p:txBody>
      </p:sp>
      <p:sp>
        <p:nvSpPr>
          <p:cNvPr id="9" name="TextBox 8"/>
          <p:cNvSpPr txBox="1"/>
          <p:nvPr/>
        </p:nvSpPr>
        <p:spPr>
          <a:xfrm>
            <a:off x="6603323" y="6407547"/>
            <a:ext cx="5450082" cy="369332"/>
          </a:xfrm>
          <a:prstGeom prst="rect">
            <a:avLst/>
          </a:prstGeom>
          <a:noFill/>
        </p:spPr>
        <p:txBody>
          <a:bodyPr wrap="none" rtlCol="0">
            <a:spAutoFit/>
          </a:bodyPr>
          <a:lstStyle/>
          <a:p>
            <a:r>
              <a:rPr lang="en-US" dirty="0"/>
              <a:t>Breastfeeding and HIV Int Trans Study Group. JID. 2004.</a:t>
            </a:r>
          </a:p>
        </p:txBody>
      </p:sp>
    </p:spTree>
    <p:extLst>
      <p:ext uri="{BB962C8B-B14F-4D97-AF65-F5344CB8AC3E}">
        <p14:creationId xmlns:p14="http://schemas.microsoft.com/office/powerpoint/2010/main" val="2641705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88E3368-990B-4CF5-A27F-05D1B3625707}"/>
              </a:ext>
            </a:extLst>
          </p:cNvPr>
          <p:cNvSpPr>
            <a:spLocks noGrp="1"/>
          </p:cNvSpPr>
          <p:nvPr>
            <p:ph type="title"/>
          </p:nvPr>
        </p:nvSpPr>
        <p:spPr>
          <a:xfrm>
            <a:off x="675543" y="2799000"/>
            <a:ext cx="10840914" cy="1260000"/>
          </a:xfrm>
        </p:spPr>
        <p:txBody>
          <a:bodyPr>
            <a:normAutofit/>
          </a:bodyPr>
          <a:lstStyle/>
          <a:p>
            <a:pPr algn="ctr"/>
            <a:r>
              <a:rPr lang="en-US" sz="5400" b="1" dirty="0">
                <a:solidFill>
                  <a:srgbClr val="FFFF00"/>
                </a:solidFill>
              </a:rPr>
              <a:t>Clinical trials</a:t>
            </a:r>
          </a:p>
        </p:txBody>
      </p:sp>
    </p:spTree>
    <p:extLst>
      <p:ext uri="{BB962C8B-B14F-4D97-AF65-F5344CB8AC3E}">
        <p14:creationId xmlns:p14="http://schemas.microsoft.com/office/powerpoint/2010/main" val="1832183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99" y="227215"/>
            <a:ext cx="10840914" cy="1260000"/>
          </a:xfrm>
        </p:spPr>
        <p:txBody>
          <a:bodyPr/>
          <a:lstStyle/>
          <a:p>
            <a:r>
              <a:rPr lang="en-US" b="1" dirty="0">
                <a:solidFill>
                  <a:srgbClr val="FFFF00"/>
                </a:solidFill>
              </a:rPr>
              <a:t>Mashi study: suppression of HIV-1 RNA in breast milk </a:t>
            </a:r>
          </a:p>
        </p:txBody>
      </p:sp>
      <p:sp>
        <p:nvSpPr>
          <p:cNvPr id="3" name="Content Placeholder 2"/>
          <p:cNvSpPr>
            <a:spLocks noGrp="1"/>
          </p:cNvSpPr>
          <p:nvPr>
            <p:ph sz="half" idx="1"/>
          </p:nvPr>
        </p:nvSpPr>
        <p:spPr>
          <a:xfrm>
            <a:off x="704785" y="1648676"/>
            <a:ext cx="5723311" cy="4581076"/>
          </a:xfrm>
        </p:spPr>
        <p:txBody>
          <a:bodyPr>
            <a:normAutofit/>
          </a:bodyPr>
          <a:lstStyle/>
          <a:p>
            <a:r>
              <a:rPr lang="en-US" dirty="0"/>
              <a:t>Nested cohort study Botswana 2001-2003</a:t>
            </a:r>
          </a:p>
          <a:p>
            <a:r>
              <a:rPr lang="en-US" dirty="0"/>
              <a:t>Women randomized to ART (n, 26) or no ART (n,25)</a:t>
            </a:r>
          </a:p>
          <a:p>
            <a:r>
              <a:rPr lang="en-US" dirty="0"/>
              <a:t>ART: zidovudine, lamivudine, and nevirapine</a:t>
            </a:r>
          </a:p>
          <a:p>
            <a:r>
              <a:rPr lang="en-US" dirty="0"/>
              <a:t>All women on ART had CD4 &lt; 200 cells/mm3 and/or AIDS-defining illness. Controls were matched by CD4 cell count</a:t>
            </a:r>
          </a:p>
          <a:p>
            <a:r>
              <a:rPr lang="en-US" dirty="0"/>
              <a:t>Breast milk collected 2 or 5 months postpartum</a:t>
            </a:r>
          </a:p>
          <a:p>
            <a:r>
              <a:rPr lang="en-US" dirty="0"/>
              <a:t>No postnatal infections occurred</a:t>
            </a:r>
          </a:p>
          <a:p>
            <a:endParaRPr lang="en-US" dirty="0"/>
          </a:p>
          <a:p>
            <a:r>
              <a:rPr lang="en-US" b="1" dirty="0">
                <a:effectLst>
                  <a:outerShdw blurRad="38100" dist="38100" dir="2700000" algn="tl">
                    <a:srgbClr val="000000">
                      <a:alpha val="43137"/>
                    </a:srgbClr>
                  </a:outerShdw>
                </a:effectLst>
              </a:rPr>
              <a:t>Women on ART had lower HIV-1 plasma and milk RNA. No difference in milk HIV-1 DNA.</a:t>
            </a:r>
          </a:p>
          <a:p>
            <a:endParaRPr lang="en-US" dirty="0"/>
          </a:p>
        </p:txBody>
      </p:sp>
      <p:pic>
        <p:nvPicPr>
          <p:cNvPr id="5" name="Content Placeholder 4"/>
          <p:cNvPicPr>
            <a:picLocks noGrp="1" noChangeAspect="1"/>
          </p:cNvPicPr>
          <p:nvPr>
            <p:ph sz="half" idx="2"/>
          </p:nvPr>
        </p:nvPicPr>
        <p:blipFill>
          <a:blip r:embed="rId3"/>
          <a:stretch>
            <a:fillRect/>
          </a:stretch>
        </p:blipFill>
        <p:spPr>
          <a:xfrm>
            <a:off x="6546832" y="1269586"/>
            <a:ext cx="5420457" cy="5121627"/>
          </a:xfrm>
          <a:prstGeom prst="rect">
            <a:avLst/>
          </a:prstGeom>
        </p:spPr>
      </p:pic>
      <p:sp>
        <p:nvSpPr>
          <p:cNvPr id="6" name="TextBox 5"/>
          <p:cNvSpPr txBox="1"/>
          <p:nvPr/>
        </p:nvSpPr>
        <p:spPr>
          <a:xfrm>
            <a:off x="9784080" y="6450676"/>
            <a:ext cx="2404633" cy="369332"/>
          </a:xfrm>
          <a:prstGeom prst="rect">
            <a:avLst/>
          </a:prstGeom>
          <a:noFill/>
        </p:spPr>
        <p:txBody>
          <a:bodyPr wrap="none" rtlCol="0">
            <a:spAutoFit/>
          </a:bodyPr>
          <a:lstStyle/>
          <a:p>
            <a:r>
              <a:rPr lang="en-US" dirty="0"/>
              <a:t>Shapiro et al. JID. 2005.</a:t>
            </a:r>
          </a:p>
        </p:txBody>
      </p:sp>
      <p:sp>
        <p:nvSpPr>
          <p:cNvPr id="7" name="5-Point Star 6"/>
          <p:cNvSpPr/>
          <p:nvPr/>
        </p:nvSpPr>
        <p:spPr>
          <a:xfrm>
            <a:off x="7922028" y="3632662"/>
            <a:ext cx="274321" cy="257694"/>
          </a:xfrm>
          <a:prstGeom prst="star5">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5-Point Star 8"/>
          <p:cNvSpPr/>
          <p:nvPr/>
        </p:nvSpPr>
        <p:spPr>
          <a:xfrm>
            <a:off x="8433821" y="3524596"/>
            <a:ext cx="294544" cy="256548"/>
          </a:xfrm>
          <a:prstGeom prst="star5">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1087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497" y="139757"/>
            <a:ext cx="11683328" cy="1260000"/>
          </a:xfrm>
        </p:spPr>
        <p:txBody>
          <a:bodyPr>
            <a:normAutofit/>
          </a:bodyPr>
          <a:lstStyle/>
          <a:p>
            <a:r>
              <a:rPr lang="en-US" b="1" dirty="0">
                <a:solidFill>
                  <a:srgbClr val="FFFF00"/>
                </a:solidFill>
              </a:rPr>
              <a:t>MASHI Study: formula and breast feeding + infant Zidovudine Prophylaxis</a:t>
            </a:r>
          </a:p>
        </p:txBody>
      </p:sp>
      <p:sp>
        <p:nvSpPr>
          <p:cNvPr id="4" name="Text Placeholder 3"/>
          <p:cNvSpPr>
            <a:spLocks noGrp="1"/>
          </p:cNvSpPr>
          <p:nvPr>
            <p:ph type="body" sz="half" idx="2"/>
          </p:nvPr>
        </p:nvSpPr>
        <p:spPr>
          <a:xfrm>
            <a:off x="6583680" y="1399758"/>
            <a:ext cx="5431339" cy="5219730"/>
          </a:xfrm>
        </p:spPr>
        <p:txBody>
          <a:bodyPr>
            <a:normAutofit lnSpcReduction="10000"/>
          </a:bodyPr>
          <a:lstStyle/>
          <a:p>
            <a:r>
              <a:rPr lang="en-US" sz="2000" dirty="0"/>
              <a:t>1,200 Botswanan women were randomized to formula feed or breast feed + infant zidovudine prophylaxis, 2001-2003</a:t>
            </a:r>
          </a:p>
          <a:p>
            <a:endParaRPr lang="en-US" sz="2000" dirty="0"/>
          </a:p>
          <a:p>
            <a:r>
              <a:rPr lang="en-US" sz="2000" dirty="0"/>
              <a:t>Infant dose: ZDV 4mg/kg BID 0-1 month, 4m/kg TID 1-2 months, and 6mg/kg TID 2-6 months</a:t>
            </a:r>
          </a:p>
          <a:p>
            <a:r>
              <a:rPr lang="en-US" sz="2000" dirty="0"/>
              <a:t>Wean between 5- 6 mos</a:t>
            </a:r>
          </a:p>
          <a:p>
            <a:r>
              <a:rPr lang="en-US" sz="2000" dirty="0"/>
              <a:t>Infants were evaluated at birth, monthly for 7 months, and q3 months until 18 months old</a:t>
            </a:r>
          </a:p>
          <a:p>
            <a:endParaRPr lang="en-US" sz="2000" dirty="0"/>
          </a:p>
          <a:p>
            <a:r>
              <a:rPr lang="en-US" sz="2000" dirty="0"/>
              <a:t>Outcome= PHIV </a:t>
            </a:r>
          </a:p>
          <a:p>
            <a:endParaRPr lang="en-US" sz="2000" dirty="0"/>
          </a:p>
          <a:p>
            <a:r>
              <a:rPr lang="en-US" sz="2000" dirty="0"/>
              <a:t>PHIV occurred in 6.0% of formula-fed infants and 9.5% of breastfed/ZDV infants</a:t>
            </a:r>
            <a:endParaRPr lang="en-US" dirty="0"/>
          </a:p>
        </p:txBody>
      </p:sp>
      <p:pic>
        <p:nvPicPr>
          <p:cNvPr id="5" name="Picture 4"/>
          <p:cNvPicPr>
            <a:picLocks noChangeAspect="1"/>
          </p:cNvPicPr>
          <p:nvPr/>
        </p:nvPicPr>
        <p:blipFill>
          <a:blip r:embed="rId3"/>
          <a:stretch>
            <a:fillRect/>
          </a:stretch>
        </p:blipFill>
        <p:spPr>
          <a:xfrm>
            <a:off x="220497" y="1399758"/>
            <a:ext cx="6322991" cy="5219730"/>
          </a:xfrm>
          <a:prstGeom prst="rect">
            <a:avLst/>
          </a:prstGeom>
        </p:spPr>
      </p:pic>
      <p:sp>
        <p:nvSpPr>
          <p:cNvPr id="6" name="TextBox 5"/>
          <p:cNvSpPr txBox="1"/>
          <p:nvPr/>
        </p:nvSpPr>
        <p:spPr>
          <a:xfrm>
            <a:off x="9735237" y="6434821"/>
            <a:ext cx="2456763" cy="369332"/>
          </a:xfrm>
          <a:prstGeom prst="rect">
            <a:avLst/>
          </a:prstGeom>
          <a:noFill/>
        </p:spPr>
        <p:txBody>
          <a:bodyPr wrap="none" rtlCol="0">
            <a:spAutoFit/>
          </a:bodyPr>
          <a:lstStyle/>
          <a:p>
            <a:r>
              <a:rPr lang="en-US" dirty="0"/>
              <a:t>Thior et al. JAMA. 2006.</a:t>
            </a:r>
          </a:p>
        </p:txBody>
      </p:sp>
      <p:sp>
        <p:nvSpPr>
          <p:cNvPr id="3" name="Oval 2"/>
          <p:cNvSpPr/>
          <p:nvPr/>
        </p:nvSpPr>
        <p:spPr>
          <a:xfrm>
            <a:off x="5692877" y="4788310"/>
            <a:ext cx="688258" cy="344129"/>
          </a:xfrm>
          <a:prstGeom prst="ellipse">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C0B8691F-327A-4C59-8405-A776DAB40399}"/>
              </a:ext>
            </a:extLst>
          </p:cNvPr>
          <p:cNvCxnSpPr/>
          <p:nvPr/>
        </p:nvCxnSpPr>
        <p:spPr>
          <a:xfrm>
            <a:off x="3657600" y="3796748"/>
            <a:ext cx="0" cy="133569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FD8E244-8A22-4905-936A-86ADE0C24894}"/>
              </a:ext>
            </a:extLst>
          </p:cNvPr>
          <p:cNvSpPr txBox="1"/>
          <p:nvPr/>
        </p:nvSpPr>
        <p:spPr>
          <a:xfrm>
            <a:off x="3292179" y="3427415"/>
            <a:ext cx="730841" cy="369332"/>
          </a:xfrm>
          <a:prstGeom prst="rect">
            <a:avLst/>
          </a:prstGeom>
          <a:noFill/>
        </p:spPr>
        <p:txBody>
          <a:bodyPr wrap="none" rtlCol="0">
            <a:spAutoFit/>
          </a:bodyPr>
          <a:lstStyle/>
          <a:p>
            <a:r>
              <a:rPr lang="en-US" dirty="0">
                <a:solidFill>
                  <a:srgbClr val="FF0000"/>
                </a:solidFill>
              </a:rPr>
              <a:t>Wean</a:t>
            </a:r>
          </a:p>
        </p:txBody>
      </p:sp>
    </p:spTree>
    <p:extLst>
      <p:ext uri="{BB962C8B-B14F-4D97-AF65-F5344CB8AC3E}">
        <p14:creationId xmlns:p14="http://schemas.microsoft.com/office/powerpoint/2010/main" val="3938062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73537"/>
            <a:ext cx="12191999" cy="685348"/>
          </a:xfrm>
        </p:spPr>
        <p:txBody>
          <a:bodyPr>
            <a:normAutofit/>
          </a:bodyPr>
          <a:lstStyle/>
          <a:p>
            <a:r>
              <a:rPr lang="en-US" sz="2800" b="1" dirty="0">
                <a:solidFill>
                  <a:srgbClr val="FFFF00"/>
                </a:solidFill>
              </a:rPr>
              <a:t>Extended Prophylaxis to reduce breast-milk HIV-1 Transmission</a:t>
            </a:r>
          </a:p>
        </p:txBody>
      </p:sp>
      <p:sp>
        <p:nvSpPr>
          <p:cNvPr id="4" name="Text Placeholder 3"/>
          <p:cNvSpPr>
            <a:spLocks noGrp="1"/>
          </p:cNvSpPr>
          <p:nvPr>
            <p:ph type="body" sz="half" idx="2"/>
          </p:nvPr>
        </p:nvSpPr>
        <p:spPr>
          <a:xfrm>
            <a:off x="99700" y="4462401"/>
            <a:ext cx="11992599" cy="2296294"/>
          </a:xfrm>
        </p:spPr>
        <p:txBody>
          <a:bodyPr>
            <a:normAutofit fontScale="92500" lnSpcReduction="10000"/>
          </a:bodyPr>
          <a:lstStyle/>
          <a:p>
            <a:r>
              <a:rPr lang="en-US" dirty="0"/>
              <a:t>RCT of 3,216 women and infants in Malawi, 2004-2007. All infants received sdNVP 2mg/kg+ ZDV 4mg/kg BID x 7 days (control)</a:t>
            </a:r>
          </a:p>
          <a:p>
            <a:r>
              <a:rPr lang="en-US" dirty="0"/>
              <a:t>NVP only: 2mg/kg daily x2 wks, 4mg/kg daily week 3-14</a:t>
            </a:r>
          </a:p>
          <a:p>
            <a:r>
              <a:rPr lang="en-US" dirty="0"/>
              <a:t>NVP + ZDV 4mg/kg BID 2-5 weeks, 4mg/kg TID 6-8 weeks, 6mg/kg TID 9-14 weeks</a:t>
            </a:r>
          </a:p>
          <a:p>
            <a:r>
              <a:rPr lang="en-US" dirty="0"/>
              <a:t>&lt; 3% of women in each arm were prescribed maternal ART</a:t>
            </a:r>
          </a:p>
          <a:p>
            <a:r>
              <a:rPr lang="en-US" dirty="0"/>
              <a:t>Outcome, PHIV at 9 months; most weaned by 6 mos but 20% continued to breast feed at 9 months</a:t>
            </a:r>
          </a:p>
          <a:p>
            <a:r>
              <a:rPr lang="en-US" dirty="0"/>
              <a:t>Conclusion, either extended infant prophylaxis strategy was more effective than control at prevention of PHIV</a:t>
            </a:r>
          </a:p>
          <a:p>
            <a:endParaRPr lang="en-US" dirty="0"/>
          </a:p>
        </p:txBody>
      </p:sp>
      <p:sp>
        <p:nvSpPr>
          <p:cNvPr id="5" name="TextBox 4"/>
          <p:cNvSpPr txBox="1"/>
          <p:nvPr/>
        </p:nvSpPr>
        <p:spPr>
          <a:xfrm>
            <a:off x="7883197" y="6482398"/>
            <a:ext cx="4138569" cy="307777"/>
          </a:xfrm>
          <a:prstGeom prst="rect">
            <a:avLst/>
          </a:prstGeom>
          <a:noFill/>
        </p:spPr>
        <p:txBody>
          <a:bodyPr wrap="none" rtlCol="0">
            <a:spAutoFit/>
          </a:bodyPr>
          <a:lstStyle/>
          <a:p>
            <a:r>
              <a:rPr lang="en-US" sz="1400" dirty="0"/>
              <a:t>Kumwenda et al. NEJM. 2008.; Taha et al. JAIDS. 2011</a:t>
            </a:r>
          </a:p>
        </p:txBody>
      </p:sp>
      <p:pic>
        <p:nvPicPr>
          <p:cNvPr id="6" name="Picture 5"/>
          <p:cNvPicPr>
            <a:picLocks noChangeAspect="1"/>
          </p:cNvPicPr>
          <p:nvPr/>
        </p:nvPicPr>
        <p:blipFill>
          <a:blip r:embed="rId3"/>
          <a:stretch>
            <a:fillRect/>
          </a:stretch>
        </p:blipFill>
        <p:spPr>
          <a:xfrm>
            <a:off x="1675692" y="628304"/>
            <a:ext cx="8714905" cy="3721287"/>
          </a:xfrm>
          <a:prstGeom prst="rect">
            <a:avLst/>
          </a:prstGeom>
        </p:spPr>
      </p:pic>
      <p:sp>
        <p:nvSpPr>
          <p:cNvPr id="7" name="TextBox 6"/>
          <p:cNvSpPr txBox="1"/>
          <p:nvPr/>
        </p:nvSpPr>
        <p:spPr>
          <a:xfrm>
            <a:off x="5464978" y="716189"/>
            <a:ext cx="4381990" cy="1323439"/>
          </a:xfrm>
          <a:prstGeom prst="rect">
            <a:avLst/>
          </a:prstGeom>
          <a:noFill/>
        </p:spPr>
        <p:txBody>
          <a:bodyPr wrap="square" rtlCol="0">
            <a:spAutoFit/>
          </a:bodyPr>
          <a:lstStyle/>
          <a:p>
            <a:r>
              <a:rPr lang="en-US" sz="1600" b="1" dirty="0">
                <a:solidFill>
                  <a:srgbClr val="FF0000"/>
                </a:solidFill>
              </a:rPr>
              <a:t>HIV-1 infections at</a:t>
            </a:r>
          </a:p>
          <a:p>
            <a:r>
              <a:rPr lang="en-US" sz="1600" b="1" dirty="0">
                <a:solidFill>
                  <a:srgbClr val="FF0000"/>
                </a:solidFill>
              </a:rPr>
              <a:t> 9 months</a:t>
            </a:r>
          </a:p>
          <a:p>
            <a:r>
              <a:rPr lang="en-US" sz="1600" b="1" dirty="0">
                <a:solidFill>
                  <a:srgbClr val="FF0000"/>
                </a:solidFill>
              </a:rPr>
              <a:t>Control, 10.6% (n, 98)</a:t>
            </a:r>
          </a:p>
          <a:p>
            <a:r>
              <a:rPr lang="en-US" sz="1600" b="1" dirty="0">
                <a:solidFill>
                  <a:srgbClr val="FF0000"/>
                </a:solidFill>
              </a:rPr>
              <a:t>NVP only, 5.2% (n, 51)</a:t>
            </a:r>
          </a:p>
          <a:p>
            <a:r>
              <a:rPr lang="en-US" sz="1600" b="1" dirty="0">
                <a:solidFill>
                  <a:srgbClr val="FF0000"/>
                </a:solidFill>
              </a:rPr>
              <a:t>NVP+ ZDV, 6.4% (n, 61)</a:t>
            </a:r>
          </a:p>
        </p:txBody>
      </p:sp>
      <p:cxnSp>
        <p:nvCxnSpPr>
          <p:cNvPr id="9" name="Straight Connector 8"/>
          <p:cNvCxnSpPr/>
          <p:nvPr/>
        </p:nvCxnSpPr>
        <p:spPr>
          <a:xfrm>
            <a:off x="4414684" y="2096033"/>
            <a:ext cx="0" cy="932302"/>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033145" y="2096033"/>
            <a:ext cx="24580" cy="932302"/>
          </a:xfrm>
          <a:prstGeom prst="line">
            <a:avLst/>
          </a:prstGeom>
          <a:ln w="158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992132" y="1699282"/>
            <a:ext cx="1027845" cy="369332"/>
          </a:xfrm>
          <a:prstGeom prst="rect">
            <a:avLst/>
          </a:prstGeom>
          <a:noFill/>
        </p:spPr>
        <p:txBody>
          <a:bodyPr wrap="none" rtlCol="0">
            <a:spAutoFit/>
          </a:bodyPr>
          <a:lstStyle/>
          <a:p>
            <a:r>
              <a:rPr lang="en-US" b="1" dirty="0">
                <a:solidFill>
                  <a:srgbClr val="FF0000"/>
                </a:solidFill>
              </a:rPr>
              <a:t>End PEP</a:t>
            </a:r>
          </a:p>
        </p:txBody>
      </p:sp>
      <p:sp>
        <p:nvSpPr>
          <p:cNvPr id="14" name="TextBox 13"/>
          <p:cNvSpPr txBox="1"/>
          <p:nvPr/>
        </p:nvSpPr>
        <p:spPr>
          <a:xfrm>
            <a:off x="10390597" y="1551007"/>
            <a:ext cx="1911805" cy="1477328"/>
          </a:xfrm>
          <a:prstGeom prst="rect">
            <a:avLst/>
          </a:prstGeom>
          <a:noFill/>
        </p:spPr>
        <p:txBody>
          <a:bodyPr wrap="none" rtlCol="0">
            <a:spAutoFit/>
          </a:bodyPr>
          <a:lstStyle/>
          <a:p>
            <a:r>
              <a:rPr lang="en-US" b="1" dirty="0">
                <a:solidFill>
                  <a:srgbClr val="FF0000"/>
                </a:solidFill>
              </a:rPr>
              <a:t>HIV-1 infections</a:t>
            </a:r>
          </a:p>
          <a:p>
            <a:r>
              <a:rPr lang="en-US" b="1" dirty="0">
                <a:solidFill>
                  <a:srgbClr val="FF0000"/>
                </a:solidFill>
              </a:rPr>
              <a:t>At 24 months</a:t>
            </a:r>
          </a:p>
          <a:p>
            <a:r>
              <a:rPr lang="en-US" b="1" dirty="0">
                <a:solidFill>
                  <a:srgbClr val="FF0000"/>
                </a:solidFill>
              </a:rPr>
              <a:t>Control, 15.6%</a:t>
            </a:r>
          </a:p>
          <a:p>
            <a:r>
              <a:rPr lang="en-US" b="1" dirty="0">
                <a:solidFill>
                  <a:srgbClr val="FF0000"/>
                </a:solidFill>
              </a:rPr>
              <a:t>NVP only, 10.8%</a:t>
            </a:r>
          </a:p>
          <a:p>
            <a:r>
              <a:rPr lang="en-US" b="1" dirty="0">
                <a:solidFill>
                  <a:srgbClr val="FF0000"/>
                </a:solidFill>
              </a:rPr>
              <a:t>NVP+ZDV, 11.2%</a:t>
            </a:r>
          </a:p>
        </p:txBody>
      </p:sp>
    </p:spTree>
    <p:extLst>
      <p:ext uri="{BB962C8B-B14F-4D97-AF65-F5344CB8AC3E}">
        <p14:creationId xmlns:p14="http://schemas.microsoft.com/office/powerpoint/2010/main" val="38817176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299" y="227215"/>
            <a:ext cx="10840914" cy="1260000"/>
          </a:xfrm>
        </p:spPr>
        <p:txBody>
          <a:bodyPr/>
          <a:lstStyle/>
          <a:p>
            <a:r>
              <a:rPr lang="en-US" b="1" dirty="0">
                <a:solidFill>
                  <a:srgbClr val="FFFF00"/>
                </a:solidFill>
              </a:rPr>
              <a:t>***Mma Bana Study*** </a:t>
            </a:r>
          </a:p>
        </p:txBody>
      </p:sp>
      <p:sp>
        <p:nvSpPr>
          <p:cNvPr id="3" name="Content Placeholder 2"/>
          <p:cNvSpPr>
            <a:spLocks noGrp="1"/>
          </p:cNvSpPr>
          <p:nvPr>
            <p:ph sz="half" idx="1"/>
          </p:nvPr>
        </p:nvSpPr>
        <p:spPr>
          <a:xfrm>
            <a:off x="540775" y="1676653"/>
            <a:ext cx="5801836" cy="4581076"/>
          </a:xfrm>
        </p:spPr>
        <p:txBody>
          <a:bodyPr>
            <a:normAutofit lnSpcReduction="10000"/>
          </a:bodyPr>
          <a:lstStyle/>
          <a:p>
            <a:r>
              <a:rPr lang="en-US" dirty="0"/>
              <a:t>Botswana, 2006-2008, 709  women 18-34 wks and followed 6 months postpartum until weaning</a:t>
            </a:r>
          </a:p>
          <a:p>
            <a:r>
              <a:rPr lang="en-US" dirty="0"/>
              <a:t>Maternal treatment groups while breast feeding</a:t>
            </a:r>
          </a:p>
          <a:p>
            <a:r>
              <a:rPr lang="en-US" dirty="0"/>
              <a:t>(obs) NVP+ZDV/3TC BID, n 156</a:t>
            </a:r>
          </a:p>
          <a:p>
            <a:r>
              <a:rPr lang="en-US" dirty="0"/>
              <a:t>NRTI-based, ABC/ZDV/3TC BID n,283</a:t>
            </a:r>
          </a:p>
          <a:p>
            <a:r>
              <a:rPr lang="en-US" dirty="0"/>
              <a:t>PI-based, ZDV/3TC+ LPV/RIT BID n, 270</a:t>
            </a:r>
          </a:p>
          <a:p>
            <a:r>
              <a:rPr lang="en-US" dirty="0"/>
              <a:t>Outcomes: viral suppression and PHIV</a:t>
            </a:r>
          </a:p>
          <a:p>
            <a:r>
              <a:rPr lang="en-US" dirty="0"/>
              <a:t>Viral suppression ( &lt;400 copies/mL) was similar between 3 groups</a:t>
            </a:r>
          </a:p>
          <a:p>
            <a:r>
              <a:rPr lang="en-US" dirty="0"/>
              <a:t>PHIV occurred in </a:t>
            </a:r>
            <a:r>
              <a:rPr lang="en-US" b="1" dirty="0">
                <a:effectLst>
                  <a:outerShdw blurRad="38100" dist="38100" dir="2700000" algn="tl">
                    <a:srgbClr val="000000">
                      <a:alpha val="43137"/>
                    </a:srgbClr>
                  </a:outerShdw>
                </a:effectLst>
              </a:rPr>
              <a:t> </a:t>
            </a:r>
            <a:r>
              <a:rPr lang="en-US" b="1" dirty="0">
                <a:solidFill>
                  <a:srgbClr val="FF0000"/>
                </a:solidFill>
                <a:effectLst>
                  <a:outerShdw blurRad="38100" dist="38100" dir="2700000" algn="tl">
                    <a:srgbClr val="000000">
                      <a:alpha val="43137"/>
                    </a:srgbClr>
                  </a:outerShdw>
                </a:effectLst>
              </a:rPr>
              <a:t>1.1% infants </a:t>
            </a:r>
            <a:r>
              <a:rPr lang="en-US" dirty="0"/>
              <a:t>(6 DOL4 and 2 HIV+ while breast feeding. Both infants in NRTI group)</a:t>
            </a:r>
          </a:p>
          <a:p>
            <a:r>
              <a:rPr lang="en-US" dirty="0"/>
              <a:t>Maternal ART and viral suppression resulted in fewer infant infections</a:t>
            </a:r>
          </a:p>
        </p:txBody>
      </p:sp>
      <p:sp>
        <p:nvSpPr>
          <p:cNvPr id="6" name="TextBox 5"/>
          <p:cNvSpPr txBox="1"/>
          <p:nvPr/>
        </p:nvSpPr>
        <p:spPr>
          <a:xfrm>
            <a:off x="9355356" y="6450676"/>
            <a:ext cx="2611933" cy="369332"/>
          </a:xfrm>
          <a:prstGeom prst="rect">
            <a:avLst/>
          </a:prstGeom>
          <a:noFill/>
        </p:spPr>
        <p:txBody>
          <a:bodyPr wrap="none" rtlCol="0">
            <a:spAutoFit/>
          </a:bodyPr>
          <a:lstStyle/>
          <a:p>
            <a:r>
              <a:rPr lang="en-US" dirty="0"/>
              <a:t>Shapiro et al. NEJM. 2010</a:t>
            </a:r>
          </a:p>
        </p:txBody>
      </p:sp>
      <p:sp>
        <p:nvSpPr>
          <p:cNvPr id="7" name="5-Point Star 6"/>
          <p:cNvSpPr/>
          <p:nvPr/>
        </p:nvSpPr>
        <p:spPr>
          <a:xfrm>
            <a:off x="7922028" y="3632662"/>
            <a:ext cx="274321" cy="257694"/>
          </a:xfrm>
          <a:prstGeom prst="star5">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9" name="5-Point Star 8"/>
          <p:cNvSpPr/>
          <p:nvPr/>
        </p:nvSpPr>
        <p:spPr>
          <a:xfrm>
            <a:off x="8433821" y="3524596"/>
            <a:ext cx="294544" cy="256548"/>
          </a:xfrm>
          <a:prstGeom prst="star5">
            <a:avLst/>
          </a:prstGeom>
          <a:solidFill>
            <a:srgbClr val="FF00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0" name="Content Placeholder 9">
            <a:extLst>
              <a:ext uri="{FF2B5EF4-FFF2-40B4-BE49-F238E27FC236}">
                <a16:creationId xmlns:a16="http://schemas.microsoft.com/office/drawing/2014/main" id="{AA860A2A-F014-4394-859B-17C109BE8EF2}"/>
              </a:ext>
            </a:extLst>
          </p:cNvPr>
          <p:cNvPicPr>
            <a:picLocks noGrp="1" noChangeAspect="1"/>
          </p:cNvPicPr>
          <p:nvPr>
            <p:ph sz="half" idx="2"/>
          </p:nvPr>
        </p:nvPicPr>
        <p:blipFill>
          <a:blip r:embed="rId3"/>
          <a:stretch>
            <a:fillRect/>
          </a:stretch>
        </p:blipFill>
        <p:spPr>
          <a:xfrm>
            <a:off x="6426195" y="1775031"/>
            <a:ext cx="5657750" cy="4197930"/>
          </a:xfrm>
          <a:prstGeom prst="rect">
            <a:avLst/>
          </a:prstGeom>
        </p:spPr>
      </p:pic>
    </p:spTree>
    <p:extLst>
      <p:ext uri="{BB962C8B-B14F-4D97-AF65-F5344CB8AC3E}">
        <p14:creationId xmlns:p14="http://schemas.microsoft.com/office/powerpoint/2010/main" val="1804466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342BB-289D-4627-B911-50D41325321C}"/>
              </a:ext>
            </a:extLst>
          </p:cNvPr>
          <p:cNvSpPr>
            <a:spLocks noGrp="1"/>
          </p:cNvSpPr>
          <p:nvPr>
            <p:ph type="title"/>
          </p:nvPr>
        </p:nvSpPr>
        <p:spPr>
          <a:xfrm>
            <a:off x="142612" y="609600"/>
            <a:ext cx="11962701" cy="1260000"/>
          </a:xfrm>
        </p:spPr>
        <p:txBody>
          <a:bodyPr/>
          <a:lstStyle/>
          <a:p>
            <a:r>
              <a:rPr lang="en-US" b="1" dirty="0">
                <a:solidFill>
                  <a:srgbClr val="FFFF00"/>
                </a:solidFill>
              </a:rPr>
              <a:t>BAN Study: Breastfeeding, antiretrovirals, and Nutrition</a:t>
            </a:r>
          </a:p>
        </p:txBody>
      </p:sp>
      <p:sp>
        <p:nvSpPr>
          <p:cNvPr id="3" name="Content Placeholder 2">
            <a:extLst>
              <a:ext uri="{FF2B5EF4-FFF2-40B4-BE49-F238E27FC236}">
                <a16:creationId xmlns:a16="http://schemas.microsoft.com/office/drawing/2014/main" id="{032373C4-77BD-4889-B506-184A3DCECC6A}"/>
              </a:ext>
            </a:extLst>
          </p:cNvPr>
          <p:cNvSpPr>
            <a:spLocks noGrp="1"/>
          </p:cNvSpPr>
          <p:nvPr>
            <p:ph sz="half" idx="1"/>
          </p:nvPr>
        </p:nvSpPr>
        <p:spPr>
          <a:xfrm>
            <a:off x="35509" y="1646888"/>
            <a:ext cx="5595455" cy="5010428"/>
          </a:xfrm>
        </p:spPr>
        <p:txBody>
          <a:bodyPr>
            <a:normAutofit/>
          </a:bodyPr>
          <a:lstStyle/>
          <a:p>
            <a:r>
              <a:rPr lang="en-US" dirty="0"/>
              <a:t>Malawi RCT, 3 groups:  2,469 participants</a:t>
            </a:r>
          </a:p>
          <a:p>
            <a:r>
              <a:rPr lang="en-US" dirty="0"/>
              <a:t>maternal ART (849), infant ART (852), controls (668) </a:t>
            </a:r>
          </a:p>
          <a:p>
            <a:r>
              <a:rPr lang="en-US" dirty="0"/>
              <a:t>All mothers at birth: ZDV/3TC BID x 7 d during labor to PPD 7</a:t>
            </a:r>
          </a:p>
          <a:p>
            <a:r>
              <a:rPr lang="en-US" dirty="0"/>
              <a:t>All infants ZDV/3TC BID birth to DOL7</a:t>
            </a:r>
          </a:p>
          <a:p>
            <a:r>
              <a:rPr lang="en-US" dirty="0"/>
              <a:t>Maternal ART while breastfeeding: ZDV/3TC+NVP (39), ZDV/3TC+NFV (146), &amp; ZDV/3TC+LPV/RIT (664)</a:t>
            </a:r>
          </a:p>
          <a:p>
            <a:r>
              <a:rPr lang="en-US" dirty="0"/>
              <a:t>Infants PEP while BF: NVP daily birth to 6 months </a:t>
            </a:r>
          </a:p>
          <a:p>
            <a:r>
              <a:rPr lang="en-US" dirty="0"/>
              <a:t>Outcome: PHIV</a:t>
            </a:r>
          </a:p>
          <a:p>
            <a:r>
              <a:rPr lang="en-US" dirty="0"/>
              <a:t>PHIV diagnoses after DOL14 were more common in controls and least likely among infants treated during breast feeding.</a:t>
            </a:r>
          </a:p>
          <a:p>
            <a:endParaRPr lang="en-US" dirty="0"/>
          </a:p>
        </p:txBody>
      </p:sp>
      <p:pic>
        <p:nvPicPr>
          <p:cNvPr id="6" name="Content Placeholder 5">
            <a:extLst>
              <a:ext uri="{FF2B5EF4-FFF2-40B4-BE49-F238E27FC236}">
                <a16:creationId xmlns:a16="http://schemas.microsoft.com/office/drawing/2014/main" id="{23FE6B6E-83BA-46AF-9102-7C46292AA583}"/>
              </a:ext>
            </a:extLst>
          </p:cNvPr>
          <p:cNvPicPr>
            <a:picLocks noGrp="1" noChangeAspect="1"/>
          </p:cNvPicPr>
          <p:nvPr>
            <p:ph sz="half" idx="2"/>
          </p:nvPr>
        </p:nvPicPr>
        <p:blipFill>
          <a:blip r:embed="rId3"/>
          <a:stretch>
            <a:fillRect/>
          </a:stretch>
        </p:blipFill>
        <p:spPr>
          <a:xfrm>
            <a:off x="5630966" y="2719404"/>
            <a:ext cx="6561034" cy="2460386"/>
          </a:xfrm>
          <a:prstGeom prst="rect">
            <a:avLst/>
          </a:prstGeom>
        </p:spPr>
      </p:pic>
      <p:sp>
        <p:nvSpPr>
          <p:cNvPr id="5" name="TextBox 4">
            <a:extLst>
              <a:ext uri="{FF2B5EF4-FFF2-40B4-BE49-F238E27FC236}">
                <a16:creationId xmlns:a16="http://schemas.microsoft.com/office/drawing/2014/main" id="{9DAFDE3E-0BF7-4271-843C-8B6218AD7CB0}"/>
              </a:ext>
            </a:extLst>
          </p:cNvPr>
          <p:cNvSpPr txBox="1"/>
          <p:nvPr/>
        </p:nvSpPr>
        <p:spPr>
          <a:xfrm>
            <a:off x="9509534" y="6342077"/>
            <a:ext cx="2682466" cy="369332"/>
          </a:xfrm>
          <a:prstGeom prst="rect">
            <a:avLst/>
          </a:prstGeom>
          <a:noFill/>
        </p:spPr>
        <p:txBody>
          <a:bodyPr wrap="none" rtlCol="0">
            <a:spAutoFit/>
          </a:bodyPr>
          <a:lstStyle/>
          <a:p>
            <a:r>
              <a:rPr lang="en-US" dirty="0"/>
              <a:t>Chasela et al. NEJM. 2010.</a:t>
            </a:r>
          </a:p>
        </p:txBody>
      </p:sp>
      <p:sp>
        <p:nvSpPr>
          <p:cNvPr id="7" name="Rectangle 6">
            <a:extLst>
              <a:ext uri="{FF2B5EF4-FFF2-40B4-BE49-F238E27FC236}">
                <a16:creationId xmlns:a16="http://schemas.microsoft.com/office/drawing/2014/main" id="{137C1BEF-D4A1-4588-8E0A-6C1D79426036}"/>
              </a:ext>
            </a:extLst>
          </p:cNvPr>
          <p:cNvSpPr/>
          <p:nvPr/>
        </p:nvSpPr>
        <p:spPr>
          <a:xfrm>
            <a:off x="5630965" y="4935795"/>
            <a:ext cx="6474347" cy="243996"/>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838331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979C42A-AAE3-4414-9235-0A3D479387E5}"/>
              </a:ext>
            </a:extLst>
          </p:cNvPr>
          <p:cNvSpPr>
            <a:spLocks noGrp="1"/>
          </p:cNvSpPr>
          <p:nvPr>
            <p:ph type="title"/>
          </p:nvPr>
        </p:nvSpPr>
        <p:spPr/>
        <p:txBody>
          <a:bodyPr>
            <a:normAutofit/>
          </a:bodyPr>
          <a:lstStyle/>
          <a:p>
            <a:r>
              <a:rPr lang="en-US" sz="3600" dirty="0"/>
              <a:t>We now have the tools to make a considerable difference in controlling the pediatric HIV-1 epidemic. A generation of children awaits our actions.</a:t>
            </a:r>
          </a:p>
        </p:txBody>
      </p:sp>
      <p:sp>
        <p:nvSpPr>
          <p:cNvPr id="7" name="Text Placeholder 6">
            <a:extLst>
              <a:ext uri="{FF2B5EF4-FFF2-40B4-BE49-F238E27FC236}">
                <a16:creationId xmlns:a16="http://schemas.microsoft.com/office/drawing/2014/main" id="{F392643C-C526-414E-8C7A-2E8F90470286}"/>
              </a:ext>
            </a:extLst>
          </p:cNvPr>
          <p:cNvSpPr>
            <a:spLocks noGrp="1"/>
          </p:cNvSpPr>
          <p:nvPr>
            <p:ph type="body" sz="quarter" idx="13"/>
          </p:nvPr>
        </p:nvSpPr>
        <p:spPr>
          <a:xfrm>
            <a:off x="872734" y="4107809"/>
            <a:ext cx="9550399" cy="1747706"/>
          </a:xfrm>
        </p:spPr>
        <p:txBody>
          <a:bodyPr>
            <a:normAutofit/>
          </a:bodyPr>
          <a:lstStyle/>
          <a:p>
            <a:r>
              <a:rPr lang="en-US" sz="2400" dirty="0"/>
              <a:t>Lynne M. Mofenson, Peds Inf Dis</a:t>
            </a:r>
          </a:p>
          <a:p>
            <a:r>
              <a:rPr lang="en-US" sz="2400" dirty="0"/>
              <a:t>Retired NIH</a:t>
            </a:r>
          </a:p>
          <a:p>
            <a:r>
              <a:rPr lang="en-US" sz="2400" dirty="0"/>
              <a:t>NEJM. 2010.  </a:t>
            </a:r>
          </a:p>
        </p:txBody>
      </p:sp>
      <p:pic>
        <p:nvPicPr>
          <p:cNvPr id="1026" name="Picture 2" descr="https://doximity-res.cloudinary.com/image/upload/t_public_profile_photo_320x320/vk9wxveabaiv4zjkfwcr.jpg">
            <a:extLst>
              <a:ext uri="{FF2B5EF4-FFF2-40B4-BE49-F238E27FC236}">
                <a16:creationId xmlns:a16="http://schemas.microsoft.com/office/drawing/2014/main" id="{02A67DB7-F3F3-44FC-AA88-B4AED4794D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3833" y="3581489"/>
            <a:ext cx="2624916" cy="262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730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305F2-4D75-4D76-BA59-F00627AB838F}"/>
              </a:ext>
            </a:extLst>
          </p:cNvPr>
          <p:cNvSpPr>
            <a:spLocks noGrp="1"/>
          </p:cNvSpPr>
          <p:nvPr>
            <p:ph type="title"/>
          </p:nvPr>
        </p:nvSpPr>
        <p:spPr/>
        <p:txBody>
          <a:bodyPr/>
          <a:lstStyle/>
          <a:p>
            <a:r>
              <a:rPr lang="en-US" dirty="0">
                <a:solidFill>
                  <a:srgbClr val="FFFF00"/>
                </a:solidFill>
              </a:rPr>
              <a:t>Objectives</a:t>
            </a:r>
          </a:p>
        </p:txBody>
      </p:sp>
      <p:sp>
        <p:nvSpPr>
          <p:cNvPr id="3" name="Content Placeholder 2">
            <a:extLst>
              <a:ext uri="{FF2B5EF4-FFF2-40B4-BE49-F238E27FC236}">
                <a16:creationId xmlns:a16="http://schemas.microsoft.com/office/drawing/2014/main" id="{88CB4E0E-ECE5-4628-8AFC-87C9EFB0840C}"/>
              </a:ext>
            </a:extLst>
          </p:cNvPr>
          <p:cNvSpPr>
            <a:spLocks noGrp="1"/>
          </p:cNvSpPr>
          <p:nvPr>
            <p:ph idx="1"/>
          </p:nvPr>
        </p:nvSpPr>
        <p:spPr/>
        <p:txBody>
          <a:bodyPr>
            <a:normAutofit/>
          </a:bodyPr>
          <a:lstStyle/>
          <a:p>
            <a:r>
              <a:rPr lang="en-US" sz="2400" dirty="0"/>
              <a:t>Review historical perspectives of perinatal HIV infection related to infant feeding </a:t>
            </a:r>
          </a:p>
          <a:p>
            <a:endParaRPr lang="en-US" sz="2400" dirty="0"/>
          </a:p>
          <a:p>
            <a:r>
              <a:rPr lang="en-US" sz="2400" dirty="0"/>
              <a:t>Review contemporary evidence for infant feeding and perinatal HIV risk reduction</a:t>
            </a:r>
          </a:p>
          <a:p>
            <a:endParaRPr lang="en-US" sz="2400" dirty="0"/>
          </a:p>
          <a:p>
            <a:r>
              <a:rPr lang="en-US" sz="2400" dirty="0"/>
              <a:t>Discuss new recommendations related to infant feeding strategies for U.S. mothers with HIV</a:t>
            </a:r>
          </a:p>
        </p:txBody>
      </p:sp>
    </p:spTree>
    <p:extLst>
      <p:ext uri="{BB962C8B-B14F-4D97-AF65-F5344CB8AC3E}">
        <p14:creationId xmlns:p14="http://schemas.microsoft.com/office/powerpoint/2010/main" val="8626564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WHO recommends that women who breastfeed and receive ARVs or whose infants are receiving ARVs should exclusively breast feed their infants for 6 months and continue breast feeding until 12 months of age and only then consider stopping.</a:t>
            </a:r>
          </a:p>
        </p:txBody>
      </p:sp>
      <p:sp>
        <p:nvSpPr>
          <p:cNvPr id="6" name="Text Placeholder 5"/>
          <p:cNvSpPr>
            <a:spLocks noGrp="1"/>
          </p:cNvSpPr>
          <p:nvPr>
            <p:ph type="body" idx="1"/>
          </p:nvPr>
        </p:nvSpPr>
        <p:spPr>
          <a:xfrm>
            <a:off x="1965530" y="3195230"/>
            <a:ext cx="8486775" cy="491868"/>
          </a:xfrm>
        </p:spPr>
        <p:txBody>
          <a:bodyPr/>
          <a:lstStyle/>
          <a:p>
            <a:r>
              <a:rPr lang="en-US" dirty="0"/>
              <a:t>World Health Organization guidelines on “HIV and Infant Feeding 2010”</a:t>
            </a:r>
          </a:p>
        </p:txBody>
      </p:sp>
      <p:sp>
        <p:nvSpPr>
          <p:cNvPr id="8" name="TextBox 7"/>
          <p:cNvSpPr txBox="1"/>
          <p:nvPr/>
        </p:nvSpPr>
        <p:spPr>
          <a:xfrm>
            <a:off x="6577782" y="6371303"/>
            <a:ext cx="5518818" cy="369332"/>
          </a:xfrm>
          <a:prstGeom prst="rect">
            <a:avLst/>
          </a:prstGeom>
          <a:noFill/>
        </p:spPr>
        <p:txBody>
          <a:bodyPr wrap="none" rtlCol="0">
            <a:spAutoFit/>
          </a:bodyPr>
          <a:lstStyle/>
          <a:p>
            <a:r>
              <a:rPr lang="en-US" dirty="0"/>
              <a:t>https://www.who.int/publications/i/item/FWC-MCA-12.1</a:t>
            </a:r>
          </a:p>
        </p:txBody>
      </p:sp>
      <p:pic>
        <p:nvPicPr>
          <p:cNvPr id="9" name="Picture 8"/>
          <p:cNvPicPr>
            <a:picLocks noChangeAspect="1"/>
          </p:cNvPicPr>
          <p:nvPr/>
        </p:nvPicPr>
        <p:blipFill>
          <a:blip r:embed="rId2"/>
          <a:stretch>
            <a:fillRect/>
          </a:stretch>
        </p:blipFill>
        <p:spPr>
          <a:xfrm>
            <a:off x="300062" y="3758069"/>
            <a:ext cx="3892910" cy="2613234"/>
          </a:xfrm>
          <a:prstGeom prst="rect">
            <a:avLst/>
          </a:prstGeom>
        </p:spPr>
      </p:pic>
      <p:sp>
        <p:nvSpPr>
          <p:cNvPr id="10" name="TextBox 9"/>
          <p:cNvSpPr txBox="1"/>
          <p:nvPr/>
        </p:nvSpPr>
        <p:spPr>
          <a:xfrm>
            <a:off x="4192972" y="4136890"/>
            <a:ext cx="7113422" cy="1477328"/>
          </a:xfrm>
          <a:prstGeom prst="rect">
            <a:avLst/>
          </a:prstGeom>
          <a:noFill/>
        </p:spPr>
        <p:txBody>
          <a:bodyPr wrap="none" rtlCol="0">
            <a:spAutoFit/>
          </a:bodyPr>
          <a:lstStyle/>
          <a:p>
            <a:r>
              <a:rPr lang="en-US" dirty="0"/>
              <a:t>Option A: maternal ZDV 14wks to delivery and infant NVP daily for 7 days</a:t>
            </a:r>
          </a:p>
          <a:p>
            <a:endParaRPr lang="en-US" dirty="0"/>
          </a:p>
          <a:p>
            <a:r>
              <a:rPr lang="en-US" dirty="0"/>
              <a:t>Option B: maternal cART during pregnancy and 7 days post-weaning</a:t>
            </a:r>
          </a:p>
          <a:p>
            <a:endParaRPr lang="en-US" dirty="0"/>
          </a:p>
          <a:p>
            <a:r>
              <a:rPr lang="en-US" dirty="0"/>
              <a:t>Option B+: lifelong cART for all pregnant women</a:t>
            </a:r>
          </a:p>
        </p:txBody>
      </p:sp>
    </p:spTree>
    <p:extLst>
      <p:ext uri="{BB962C8B-B14F-4D97-AF65-F5344CB8AC3E}">
        <p14:creationId xmlns:p14="http://schemas.microsoft.com/office/powerpoint/2010/main" val="3565204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4D5B763-D971-42C8-8B95-F01293B5A991}"/>
              </a:ext>
            </a:extLst>
          </p:cNvPr>
          <p:cNvPicPr>
            <a:picLocks noChangeAspect="1"/>
          </p:cNvPicPr>
          <p:nvPr/>
        </p:nvPicPr>
        <p:blipFill>
          <a:blip r:embed="rId2"/>
          <a:stretch>
            <a:fillRect/>
          </a:stretch>
        </p:blipFill>
        <p:spPr>
          <a:xfrm>
            <a:off x="437001" y="463632"/>
            <a:ext cx="11506361" cy="3420536"/>
          </a:xfrm>
          <a:prstGeom prst="rect">
            <a:avLst/>
          </a:prstGeom>
        </p:spPr>
      </p:pic>
      <p:sp>
        <p:nvSpPr>
          <p:cNvPr id="6" name="Text Placeholder 5">
            <a:extLst>
              <a:ext uri="{FF2B5EF4-FFF2-40B4-BE49-F238E27FC236}">
                <a16:creationId xmlns:a16="http://schemas.microsoft.com/office/drawing/2014/main" id="{8F0BA93C-3FD8-487D-BFF1-C285BDAF5497}"/>
              </a:ext>
            </a:extLst>
          </p:cNvPr>
          <p:cNvSpPr>
            <a:spLocks noGrp="1"/>
          </p:cNvSpPr>
          <p:nvPr>
            <p:ph type="body" idx="1"/>
          </p:nvPr>
        </p:nvSpPr>
        <p:spPr/>
        <p:txBody>
          <a:bodyPr>
            <a:normAutofit/>
          </a:bodyPr>
          <a:lstStyle/>
          <a:p>
            <a:r>
              <a:rPr lang="en-US" sz="2800" dirty="0"/>
              <a:t>McIntrye. “Use of antiretrovirals during pregnancy and breast feeding in low-income and middle-income countries.” Curr Opin HIV AIDS. 2010.</a:t>
            </a:r>
          </a:p>
        </p:txBody>
      </p:sp>
    </p:spTree>
    <p:extLst>
      <p:ext uri="{BB962C8B-B14F-4D97-AF65-F5344CB8AC3E}">
        <p14:creationId xmlns:p14="http://schemas.microsoft.com/office/powerpoint/2010/main" val="233027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F31D075-2D0B-4F92-9854-D097BB5ECD93}"/>
              </a:ext>
            </a:extLst>
          </p:cNvPr>
          <p:cNvSpPr>
            <a:spLocks noGrp="1"/>
          </p:cNvSpPr>
          <p:nvPr>
            <p:ph type="title"/>
          </p:nvPr>
        </p:nvSpPr>
        <p:spPr>
          <a:xfrm>
            <a:off x="3856584" y="0"/>
            <a:ext cx="4848225" cy="1260000"/>
          </a:xfrm>
        </p:spPr>
        <p:txBody>
          <a:bodyPr/>
          <a:lstStyle/>
          <a:p>
            <a:r>
              <a:rPr lang="en-US" b="1" dirty="0">
                <a:solidFill>
                  <a:srgbClr val="FFFF00"/>
                </a:solidFill>
              </a:rPr>
              <a:t>Kesho Bora study</a:t>
            </a:r>
          </a:p>
        </p:txBody>
      </p:sp>
      <p:sp>
        <p:nvSpPr>
          <p:cNvPr id="7" name="Text Placeholder 6">
            <a:extLst>
              <a:ext uri="{FF2B5EF4-FFF2-40B4-BE49-F238E27FC236}">
                <a16:creationId xmlns:a16="http://schemas.microsoft.com/office/drawing/2014/main" id="{0219BD0D-FAA2-4D4C-B70C-E44558B039DC}"/>
              </a:ext>
            </a:extLst>
          </p:cNvPr>
          <p:cNvSpPr>
            <a:spLocks noGrp="1"/>
          </p:cNvSpPr>
          <p:nvPr>
            <p:ph type="body" sz="half" idx="2"/>
          </p:nvPr>
        </p:nvSpPr>
        <p:spPr>
          <a:xfrm>
            <a:off x="73213" y="1022465"/>
            <a:ext cx="11930365" cy="4710120"/>
          </a:xfrm>
        </p:spPr>
        <p:txBody>
          <a:bodyPr/>
          <a:lstStyle/>
          <a:p>
            <a:r>
              <a:rPr lang="en-US" dirty="0"/>
              <a:t>RCT in Burkina Faso, Kenya, &amp; S. Africa 2003-2008</a:t>
            </a:r>
          </a:p>
          <a:p>
            <a:r>
              <a:rPr lang="en-US" dirty="0"/>
              <a:t>Aim: assess efficacy of ART vs ZDV/NVP for prevention of PHIV during pregnancy and breast feeding.  Outcome: PHIV by 1yr</a:t>
            </a:r>
          </a:p>
          <a:p>
            <a:r>
              <a:rPr lang="en-US" dirty="0"/>
              <a:t>Pregnant women with HIV-1 at 34wks:  cART (ZDV/3TC+LOP/RIT) (n,412) or ZDV+ sdNVP (n,412) </a:t>
            </a:r>
          </a:p>
          <a:p>
            <a:r>
              <a:rPr lang="en-US" dirty="0"/>
              <a:t>*12/2006, protocol amendments: all women start ART28 weeks, receive ZDV/3TC x 7d pp for women in ZDV/NVP group and all infants received ZDV BID x 1 week pp</a:t>
            </a:r>
          </a:p>
          <a:p>
            <a:endParaRPr lang="en-US" dirty="0"/>
          </a:p>
          <a:p>
            <a:r>
              <a:rPr lang="en-US" dirty="0"/>
              <a:t>																							PHIV 2x 																								more likely																							among																								ZDV/NVP 																							group</a:t>
            </a:r>
          </a:p>
          <a:p>
            <a:endParaRPr lang="en-US" dirty="0"/>
          </a:p>
          <a:p>
            <a:endParaRPr lang="en-US" dirty="0"/>
          </a:p>
        </p:txBody>
      </p:sp>
      <p:sp>
        <p:nvSpPr>
          <p:cNvPr id="8" name="TextBox 7">
            <a:extLst>
              <a:ext uri="{FF2B5EF4-FFF2-40B4-BE49-F238E27FC236}">
                <a16:creationId xmlns:a16="http://schemas.microsoft.com/office/drawing/2014/main" id="{0436F62B-2A6F-45E8-8474-9E240C5F551E}"/>
              </a:ext>
            </a:extLst>
          </p:cNvPr>
          <p:cNvSpPr txBox="1"/>
          <p:nvPr/>
        </p:nvSpPr>
        <p:spPr>
          <a:xfrm>
            <a:off x="10224585" y="6467157"/>
            <a:ext cx="2031646" cy="369332"/>
          </a:xfrm>
          <a:prstGeom prst="rect">
            <a:avLst/>
          </a:prstGeom>
          <a:noFill/>
        </p:spPr>
        <p:txBody>
          <a:bodyPr wrap="none" rtlCol="0">
            <a:spAutoFit/>
          </a:bodyPr>
          <a:lstStyle/>
          <a:p>
            <a:r>
              <a:rPr lang="en-US" dirty="0"/>
              <a:t>Lancet Inf Dis. 2011</a:t>
            </a:r>
          </a:p>
        </p:txBody>
      </p:sp>
      <p:pic>
        <p:nvPicPr>
          <p:cNvPr id="2" name="Picture 1"/>
          <p:cNvPicPr>
            <a:picLocks noChangeAspect="1"/>
          </p:cNvPicPr>
          <p:nvPr/>
        </p:nvPicPr>
        <p:blipFill>
          <a:blip r:embed="rId3"/>
          <a:stretch>
            <a:fillRect/>
          </a:stretch>
        </p:blipFill>
        <p:spPr>
          <a:xfrm>
            <a:off x="73213" y="3014743"/>
            <a:ext cx="10244482" cy="3782578"/>
          </a:xfrm>
          <a:prstGeom prst="rect">
            <a:avLst/>
          </a:prstGeom>
        </p:spPr>
      </p:pic>
      <p:sp>
        <p:nvSpPr>
          <p:cNvPr id="3" name="Rectangle 2"/>
          <p:cNvSpPr/>
          <p:nvPr/>
        </p:nvSpPr>
        <p:spPr>
          <a:xfrm>
            <a:off x="241069" y="5253644"/>
            <a:ext cx="8728364" cy="232756"/>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4" name="TextBox 3"/>
          <p:cNvSpPr txBox="1"/>
          <p:nvPr/>
        </p:nvSpPr>
        <p:spPr>
          <a:xfrm>
            <a:off x="10374694" y="4901202"/>
            <a:ext cx="1824538" cy="923330"/>
          </a:xfrm>
          <a:prstGeom prst="rect">
            <a:avLst/>
          </a:prstGeom>
          <a:noFill/>
        </p:spPr>
        <p:txBody>
          <a:bodyPr wrap="none" rtlCol="0">
            <a:spAutoFit/>
          </a:bodyPr>
          <a:lstStyle/>
          <a:p>
            <a:r>
              <a:rPr lang="en-US" dirty="0"/>
              <a:t>Maternal cART </a:t>
            </a:r>
          </a:p>
          <a:p>
            <a:r>
              <a:rPr lang="en-US" dirty="0"/>
              <a:t>while BF reduces</a:t>
            </a:r>
          </a:p>
          <a:p>
            <a:r>
              <a:rPr lang="en-US" dirty="0"/>
              <a:t>PHIV</a:t>
            </a:r>
          </a:p>
        </p:txBody>
      </p:sp>
    </p:spTree>
    <p:extLst>
      <p:ext uri="{BB962C8B-B14F-4D97-AF65-F5344CB8AC3E}">
        <p14:creationId xmlns:p14="http://schemas.microsoft.com/office/powerpoint/2010/main" val="2063458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980" y="100497"/>
            <a:ext cx="9478297" cy="1260000"/>
          </a:xfrm>
        </p:spPr>
        <p:txBody>
          <a:bodyPr/>
          <a:lstStyle/>
          <a:p>
            <a:r>
              <a:rPr lang="en-US" b="1" dirty="0">
                <a:solidFill>
                  <a:srgbClr val="FFFF00"/>
                </a:solidFill>
              </a:rPr>
              <a:t>HIV Prevention Trials network (HPTN)  046</a:t>
            </a:r>
          </a:p>
        </p:txBody>
      </p:sp>
      <p:sp>
        <p:nvSpPr>
          <p:cNvPr id="6" name="Text Placeholder 5"/>
          <p:cNvSpPr>
            <a:spLocks noGrp="1"/>
          </p:cNvSpPr>
          <p:nvPr>
            <p:ph type="body" sz="half" idx="2"/>
          </p:nvPr>
        </p:nvSpPr>
        <p:spPr>
          <a:xfrm>
            <a:off x="176980" y="1097548"/>
            <a:ext cx="11351957" cy="1766162"/>
          </a:xfrm>
        </p:spPr>
        <p:txBody>
          <a:bodyPr>
            <a:normAutofit/>
          </a:bodyPr>
          <a:lstStyle/>
          <a:p>
            <a:r>
              <a:rPr lang="en-US" dirty="0"/>
              <a:t>2008-2010 S. Africa, Tanzania, Uganda, and Zimbabwe</a:t>
            </a:r>
          </a:p>
          <a:p>
            <a:r>
              <a:rPr lang="en-US" dirty="0"/>
              <a:t>HIV DNA negative infants randomized to placebo (n, 765) OR NVP daily for 6 months or until weaned (n, 762)</a:t>
            </a:r>
          </a:p>
          <a:p>
            <a:r>
              <a:rPr lang="en-US" dirty="0"/>
              <a:t>All infants received 6 weeks of prophylaxis; Outcome: PHIV age 6 months </a:t>
            </a:r>
          </a:p>
          <a:p>
            <a:r>
              <a:rPr lang="en-US" dirty="0"/>
              <a:t> </a:t>
            </a:r>
          </a:p>
        </p:txBody>
      </p:sp>
      <p:sp>
        <p:nvSpPr>
          <p:cNvPr id="7" name="TextBox 6"/>
          <p:cNvSpPr txBox="1"/>
          <p:nvPr/>
        </p:nvSpPr>
        <p:spPr>
          <a:xfrm>
            <a:off x="9273893" y="6388171"/>
            <a:ext cx="2918107" cy="369332"/>
          </a:xfrm>
          <a:prstGeom prst="rect">
            <a:avLst/>
          </a:prstGeom>
          <a:noFill/>
        </p:spPr>
        <p:txBody>
          <a:bodyPr wrap="none" rtlCol="0">
            <a:spAutoFit/>
          </a:bodyPr>
          <a:lstStyle/>
          <a:p>
            <a:r>
              <a:rPr lang="en-US" dirty="0"/>
              <a:t>Coovadia et al. Lancet. 2012.</a:t>
            </a:r>
          </a:p>
        </p:txBody>
      </p:sp>
      <p:pic>
        <p:nvPicPr>
          <p:cNvPr id="8" name="Picture 7"/>
          <p:cNvPicPr>
            <a:picLocks noChangeAspect="1"/>
          </p:cNvPicPr>
          <p:nvPr/>
        </p:nvPicPr>
        <p:blipFill>
          <a:blip r:embed="rId3"/>
          <a:stretch>
            <a:fillRect/>
          </a:stretch>
        </p:blipFill>
        <p:spPr>
          <a:xfrm>
            <a:off x="271728" y="2357548"/>
            <a:ext cx="8842047" cy="4030623"/>
          </a:xfrm>
          <a:prstGeom prst="rect">
            <a:avLst/>
          </a:prstGeom>
        </p:spPr>
      </p:pic>
      <p:sp>
        <p:nvSpPr>
          <p:cNvPr id="9" name="Rectangle 8"/>
          <p:cNvSpPr/>
          <p:nvPr/>
        </p:nvSpPr>
        <p:spPr>
          <a:xfrm>
            <a:off x="410802" y="3629702"/>
            <a:ext cx="8563897" cy="462117"/>
          </a:xfrm>
          <a:prstGeom prst="rect">
            <a:avLst/>
          </a:prstGeom>
          <a:noFill/>
          <a:ln w="254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0" name="TextBox 9"/>
          <p:cNvSpPr txBox="1"/>
          <p:nvPr/>
        </p:nvSpPr>
        <p:spPr>
          <a:xfrm>
            <a:off x="9252849" y="3352928"/>
            <a:ext cx="2802370" cy="1323439"/>
          </a:xfrm>
          <a:prstGeom prst="rect">
            <a:avLst/>
          </a:prstGeom>
          <a:noFill/>
        </p:spPr>
        <p:txBody>
          <a:bodyPr wrap="none" rtlCol="0">
            <a:spAutoFit/>
          </a:bodyPr>
          <a:lstStyle/>
          <a:p>
            <a:r>
              <a:rPr lang="en-US" sz="2000" dirty="0"/>
              <a:t>Infants receiving NVP </a:t>
            </a:r>
          </a:p>
          <a:p>
            <a:r>
              <a:rPr lang="en-US" sz="2000" dirty="0"/>
              <a:t>daily while BF at a 50%</a:t>
            </a:r>
          </a:p>
          <a:p>
            <a:r>
              <a:rPr lang="en-US" sz="2000" dirty="0"/>
              <a:t> risk reduction of PHIV at</a:t>
            </a:r>
          </a:p>
          <a:p>
            <a:r>
              <a:rPr lang="en-US" sz="2000" dirty="0"/>
              <a:t>6 months of age.</a:t>
            </a:r>
          </a:p>
        </p:txBody>
      </p:sp>
    </p:spTree>
    <p:extLst>
      <p:ext uri="{BB962C8B-B14F-4D97-AF65-F5344CB8AC3E}">
        <p14:creationId xmlns:p14="http://schemas.microsoft.com/office/powerpoint/2010/main" val="30541282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64"/>
            <a:ext cx="10840914" cy="1260000"/>
          </a:xfrm>
        </p:spPr>
        <p:txBody>
          <a:bodyPr>
            <a:normAutofit/>
          </a:bodyPr>
          <a:lstStyle/>
          <a:p>
            <a:r>
              <a:rPr lang="en-US" sz="2000" b="1" dirty="0">
                <a:solidFill>
                  <a:srgbClr val="FFFF00"/>
                </a:solidFill>
              </a:rPr>
              <a:t>HPTN 046 Subgroup analyses</a:t>
            </a:r>
          </a:p>
        </p:txBody>
      </p:sp>
      <p:pic>
        <p:nvPicPr>
          <p:cNvPr id="3" name="Picture 2"/>
          <p:cNvPicPr>
            <a:picLocks noChangeAspect="1"/>
          </p:cNvPicPr>
          <p:nvPr/>
        </p:nvPicPr>
        <p:blipFill>
          <a:blip r:embed="rId3"/>
          <a:stretch>
            <a:fillRect/>
          </a:stretch>
        </p:blipFill>
        <p:spPr>
          <a:xfrm>
            <a:off x="263013" y="1136604"/>
            <a:ext cx="11310934" cy="5087215"/>
          </a:xfrm>
          <a:prstGeom prst="rect">
            <a:avLst/>
          </a:prstGeom>
        </p:spPr>
      </p:pic>
      <p:sp>
        <p:nvSpPr>
          <p:cNvPr id="4" name="Rectangle 3"/>
          <p:cNvSpPr/>
          <p:nvPr/>
        </p:nvSpPr>
        <p:spPr>
          <a:xfrm>
            <a:off x="412955" y="1417316"/>
            <a:ext cx="10874477" cy="1207897"/>
          </a:xfrm>
          <a:prstGeom prst="rect">
            <a:avLst/>
          </a:prstGeom>
          <a:noFill/>
          <a:ln w="2540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5" name="TextBox 4"/>
          <p:cNvSpPr txBox="1"/>
          <p:nvPr/>
        </p:nvSpPr>
        <p:spPr>
          <a:xfrm>
            <a:off x="263013" y="6319865"/>
            <a:ext cx="10693825" cy="369332"/>
          </a:xfrm>
          <a:prstGeom prst="rect">
            <a:avLst/>
          </a:prstGeom>
          <a:noFill/>
        </p:spPr>
        <p:txBody>
          <a:bodyPr wrap="none" rtlCol="0">
            <a:spAutoFit/>
          </a:bodyPr>
          <a:lstStyle/>
          <a:p>
            <a:r>
              <a:rPr lang="en-US" dirty="0"/>
              <a:t>Women on ART while breastfeeding regardless of infant prophylaxis had VERY LOW rates of HIV-1 transmission</a:t>
            </a:r>
          </a:p>
        </p:txBody>
      </p:sp>
      <p:pic>
        <p:nvPicPr>
          <p:cNvPr id="6" name="Picture 5"/>
          <p:cNvPicPr>
            <a:picLocks noChangeAspect="1"/>
          </p:cNvPicPr>
          <p:nvPr/>
        </p:nvPicPr>
        <p:blipFill>
          <a:blip r:embed="rId4"/>
          <a:stretch>
            <a:fillRect/>
          </a:stretch>
        </p:blipFill>
        <p:spPr>
          <a:xfrm>
            <a:off x="3867146" y="149923"/>
            <a:ext cx="7706801" cy="1219370"/>
          </a:xfrm>
          <a:prstGeom prst="rect">
            <a:avLst/>
          </a:prstGeom>
        </p:spPr>
      </p:pic>
    </p:spTree>
    <p:extLst>
      <p:ext uri="{BB962C8B-B14F-4D97-AF65-F5344CB8AC3E}">
        <p14:creationId xmlns:p14="http://schemas.microsoft.com/office/powerpoint/2010/main" val="15766713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08694"/>
            <a:ext cx="10840914" cy="776209"/>
          </a:xfrm>
        </p:spPr>
        <p:txBody>
          <a:bodyPr/>
          <a:lstStyle/>
          <a:p>
            <a:r>
              <a:rPr lang="en-US" b="1" dirty="0">
                <a:solidFill>
                  <a:srgbClr val="FFFF00"/>
                </a:solidFill>
              </a:rPr>
              <a:t>Extended HPTN 046 Trial</a:t>
            </a:r>
          </a:p>
        </p:txBody>
      </p:sp>
      <p:sp>
        <p:nvSpPr>
          <p:cNvPr id="3" name="Content Placeholder 2"/>
          <p:cNvSpPr>
            <a:spLocks noGrp="1"/>
          </p:cNvSpPr>
          <p:nvPr>
            <p:ph idx="1"/>
          </p:nvPr>
        </p:nvSpPr>
        <p:spPr>
          <a:xfrm>
            <a:off x="208556" y="884903"/>
            <a:ext cx="10840914" cy="4906298"/>
          </a:xfrm>
        </p:spPr>
        <p:txBody>
          <a:bodyPr/>
          <a:lstStyle/>
          <a:p>
            <a:r>
              <a:rPr lang="en-US" dirty="0"/>
              <a:t>Outcome: PHIV at 18 months of age in infant who were HIV negative at 6 weeks of age and breast fed</a:t>
            </a:r>
          </a:p>
          <a:p>
            <a:r>
              <a:rPr lang="en-US" dirty="0"/>
              <a:t>1/3 of women were taking ART, 2/3 no ART</a:t>
            </a:r>
          </a:p>
          <a:p>
            <a:r>
              <a:rPr lang="en-US" dirty="0"/>
              <a:t>Infant NVP stopped at 6 months in study group. 95% infants were weaned by 12 months of age.</a:t>
            </a:r>
          </a:p>
          <a:p>
            <a:r>
              <a:rPr lang="en-US" dirty="0"/>
              <a:t>HIV-free survival was similar between groups at 18 months</a:t>
            </a:r>
          </a:p>
          <a:p>
            <a:r>
              <a:rPr lang="en-US" dirty="0"/>
              <a:t>PHIV rates were similar: NVP 2.2% (95% CI 1.1-3.3%) and Placebo 3.1% (95% CI 1.-4.4%)</a:t>
            </a:r>
          </a:p>
          <a:p>
            <a:endParaRPr lang="en-US" dirty="0"/>
          </a:p>
          <a:p>
            <a:endParaRPr lang="en-US" dirty="0"/>
          </a:p>
        </p:txBody>
      </p:sp>
      <p:sp>
        <p:nvSpPr>
          <p:cNvPr id="4" name="TextBox 3"/>
          <p:cNvSpPr txBox="1"/>
          <p:nvPr/>
        </p:nvSpPr>
        <p:spPr>
          <a:xfrm>
            <a:off x="9497961" y="6322142"/>
            <a:ext cx="2527295" cy="369332"/>
          </a:xfrm>
          <a:prstGeom prst="rect">
            <a:avLst/>
          </a:prstGeom>
          <a:noFill/>
        </p:spPr>
        <p:txBody>
          <a:bodyPr wrap="none" rtlCol="0">
            <a:spAutoFit/>
          </a:bodyPr>
          <a:lstStyle/>
          <a:p>
            <a:r>
              <a:rPr lang="en-US" dirty="0"/>
              <a:t>Fowler et al. JAIDS. 2014</a:t>
            </a:r>
          </a:p>
        </p:txBody>
      </p:sp>
      <p:pic>
        <p:nvPicPr>
          <p:cNvPr id="5" name="Picture 4"/>
          <p:cNvPicPr>
            <a:picLocks noChangeAspect="1"/>
          </p:cNvPicPr>
          <p:nvPr/>
        </p:nvPicPr>
        <p:blipFill>
          <a:blip r:embed="rId3"/>
          <a:stretch>
            <a:fillRect/>
          </a:stretch>
        </p:blipFill>
        <p:spPr>
          <a:xfrm>
            <a:off x="171684" y="2871416"/>
            <a:ext cx="9326277" cy="3820058"/>
          </a:xfrm>
          <a:prstGeom prst="rect">
            <a:avLst/>
          </a:prstGeom>
        </p:spPr>
      </p:pic>
      <p:cxnSp>
        <p:nvCxnSpPr>
          <p:cNvPr id="7" name="Straight Connector 6"/>
          <p:cNvCxnSpPr/>
          <p:nvPr/>
        </p:nvCxnSpPr>
        <p:spPr>
          <a:xfrm flipH="1" flipV="1">
            <a:off x="3293807" y="3195485"/>
            <a:ext cx="9832" cy="1553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44585" y="3787567"/>
            <a:ext cx="1459054" cy="369332"/>
          </a:xfrm>
          <a:prstGeom prst="rect">
            <a:avLst/>
          </a:prstGeom>
          <a:noFill/>
        </p:spPr>
        <p:txBody>
          <a:bodyPr wrap="none" rtlCol="0">
            <a:spAutoFit/>
          </a:bodyPr>
          <a:lstStyle/>
          <a:p>
            <a:r>
              <a:rPr lang="en-US" dirty="0">
                <a:solidFill>
                  <a:srgbClr val="FF0000"/>
                </a:solidFill>
              </a:rPr>
              <a:t>NVP PEP end</a:t>
            </a:r>
          </a:p>
        </p:txBody>
      </p:sp>
      <p:cxnSp>
        <p:nvCxnSpPr>
          <p:cNvPr id="8" name="Straight Connector 7">
            <a:extLst>
              <a:ext uri="{FF2B5EF4-FFF2-40B4-BE49-F238E27FC236}">
                <a16:creationId xmlns:a16="http://schemas.microsoft.com/office/drawing/2014/main" id="{ACE516DF-4DCD-4625-8C31-F7C78F471BBD}"/>
              </a:ext>
            </a:extLst>
          </p:cNvPr>
          <p:cNvCxnSpPr/>
          <p:nvPr/>
        </p:nvCxnSpPr>
        <p:spPr>
          <a:xfrm flipH="1" flipV="1">
            <a:off x="5950868" y="3459576"/>
            <a:ext cx="9832" cy="1553496"/>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BF0DF85-2EE7-4AB7-BEF1-C1070EA9BD44}"/>
              </a:ext>
            </a:extLst>
          </p:cNvPr>
          <p:cNvSpPr txBox="1"/>
          <p:nvPr/>
        </p:nvSpPr>
        <p:spPr>
          <a:xfrm>
            <a:off x="5248592" y="3090244"/>
            <a:ext cx="1404552" cy="369332"/>
          </a:xfrm>
          <a:prstGeom prst="rect">
            <a:avLst/>
          </a:prstGeom>
          <a:noFill/>
        </p:spPr>
        <p:txBody>
          <a:bodyPr wrap="none" rtlCol="0">
            <a:spAutoFit/>
          </a:bodyPr>
          <a:lstStyle/>
          <a:p>
            <a:r>
              <a:rPr lang="en-US" dirty="0">
                <a:solidFill>
                  <a:srgbClr val="FF0000"/>
                </a:solidFill>
              </a:rPr>
              <a:t>95% weaned</a:t>
            </a:r>
          </a:p>
        </p:txBody>
      </p:sp>
    </p:spTree>
    <p:extLst>
      <p:ext uri="{BB962C8B-B14F-4D97-AF65-F5344CB8AC3E}">
        <p14:creationId xmlns:p14="http://schemas.microsoft.com/office/powerpoint/2010/main" val="1617884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longer duration of extended NVP dosing of infants, the longer the duration of protection against MTCT of HIV. Once prophylaxis is discontinued, the cumulative infant HIV infection rates continue to increase- suggesting that infant ARV prophylaxis…must continue as long as breast feeding continues.</a:t>
            </a:r>
          </a:p>
        </p:txBody>
      </p:sp>
      <p:sp>
        <p:nvSpPr>
          <p:cNvPr id="3" name="Text Placeholder 2"/>
          <p:cNvSpPr>
            <a:spLocks noGrp="1"/>
          </p:cNvSpPr>
          <p:nvPr>
            <p:ph type="body" sz="quarter" idx="13"/>
          </p:nvPr>
        </p:nvSpPr>
        <p:spPr/>
        <p:txBody>
          <a:bodyPr>
            <a:noAutofit/>
          </a:bodyPr>
          <a:lstStyle/>
          <a:p>
            <a:r>
              <a:rPr lang="en-US" sz="2800" dirty="0"/>
              <a:t>Cochrane Review, 2014</a:t>
            </a:r>
          </a:p>
        </p:txBody>
      </p:sp>
      <p:sp>
        <p:nvSpPr>
          <p:cNvPr id="4" name="Text Placeholder 3"/>
          <p:cNvSpPr>
            <a:spLocks noGrp="1"/>
          </p:cNvSpPr>
          <p:nvPr>
            <p:ph type="body" idx="1"/>
          </p:nvPr>
        </p:nvSpPr>
        <p:spPr/>
        <p:txBody>
          <a:bodyPr/>
          <a:lstStyle/>
          <a:p>
            <a:r>
              <a:rPr lang="en-US" dirty="0"/>
              <a:t>Studies included: Gray 2005, SWEN 2008, Kumwenda 2008, Shapiro 2010, Chasela 2010, Kesho Bora 2011, and Coouvadia 2012</a:t>
            </a:r>
          </a:p>
        </p:txBody>
      </p:sp>
    </p:spTree>
    <p:extLst>
      <p:ext uri="{BB962C8B-B14F-4D97-AF65-F5344CB8AC3E}">
        <p14:creationId xmlns:p14="http://schemas.microsoft.com/office/powerpoint/2010/main" val="7742654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97311" y="18194"/>
            <a:ext cx="10840914" cy="1260000"/>
          </a:xfrm>
        </p:spPr>
        <p:txBody>
          <a:bodyPr/>
          <a:lstStyle/>
          <a:p>
            <a:r>
              <a:rPr lang="en-US" b="1" dirty="0">
                <a:solidFill>
                  <a:srgbClr val="FFFF00"/>
                </a:solidFill>
              </a:rPr>
              <a:t>ANRS (French HIV Research Study) 12174</a:t>
            </a:r>
          </a:p>
        </p:txBody>
      </p:sp>
      <p:sp>
        <p:nvSpPr>
          <p:cNvPr id="5" name="Content Placeholder 4"/>
          <p:cNvSpPr>
            <a:spLocks noGrp="1"/>
          </p:cNvSpPr>
          <p:nvPr>
            <p:ph idx="1"/>
          </p:nvPr>
        </p:nvSpPr>
        <p:spPr>
          <a:xfrm>
            <a:off x="108155" y="1012723"/>
            <a:ext cx="5810864" cy="5727913"/>
          </a:xfrm>
        </p:spPr>
        <p:txBody>
          <a:bodyPr>
            <a:normAutofit lnSpcReduction="10000"/>
          </a:bodyPr>
          <a:lstStyle/>
          <a:p>
            <a:r>
              <a:rPr lang="en-US" sz="2000" dirty="0"/>
              <a:t>2009-2012 Burkina Faso, S. Africa, Uganda, and Zambia</a:t>
            </a:r>
          </a:p>
          <a:p>
            <a:r>
              <a:rPr lang="en-US" sz="2000" dirty="0"/>
              <a:t>PMTCT protocol: maternal ZDV at 28 weeks until delivery, single dose NVP in labor, and ZDV/3TC 7 days pp</a:t>
            </a:r>
          </a:p>
          <a:p>
            <a:r>
              <a:rPr lang="en-US" sz="2000" dirty="0"/>
              <a:t>Outcome: PHIV in infants 7-50 weeks of life</a:t>
            </a:r>
          </a:p>
          <a:p>
            <a:r>
              <a:rPr lang="en-US" sz="2000" dirty="0"/>
              <a:t>HIV-1 DNA negative infants DOL7 randomized to LPV/RIT (n, 636) or 3TC (n, 357) until 50 weeks or 7 days after weaning</a:t>
            </a:r>
          </a:p>
          <a:p>
            <a:r>
              <a:rPr lang="en-US" sz="2000" dirty="0"/>
              <a:t>Chose 3TC instead of NVP due to lower rates of ASEs and drug resistance profile.</a:t>
            </a:r>
          </a:p>
          <a:p>
            <a:r>
              <a:rPr lang="en-US" sz="2000" dirty="0"/>
              <a:t>PHIV weeks of life 1-50 occurred in  LPV/RIT 1.4% (95% CI 0.4-2.5) and 3TC 1.5% (95% CI 0.7-2.5)</a:t>
            </a:r>
          </a:p>
          <a:p>
            <a:endParaRPr lang="en-US" dirty="0"/>
          </a:p>
          <a:p>
            <a:r>
              <a:rPr lang="en-US" sz="2000" b="1" dirty="0">
                <a:solidFill>
                  <a:srgbClr val="FF0000"/>
                </a:solidFill>
                <a:effectLst>
                  <a:outerShdw blurRad="38100" dist="38100" dir="2700000" algn="tl">
                    <a:srgbClr val="000000">
                      <a:alpha val="43137"/>
                    </a:srgbClr>
                  </a:outerShdw>
                </a:effectLst>
              </a:rPr>
              <a:t>Infant prophylaxis should be extended until HIV exposure through breastfeeding ends.</a:t>
            </a:r>
          </a:p>
          <a:p>
            <a:endParaRPr lang="en-US" dirty="0"/>
          </a:p>
          <a:p>
            <a:endParaRPr lang="en-US" dirty="0"/>
          </a:p>
        </p:txBody>
      </p:sp>
      <p:sp>
        <p:nvSpPr>
          <p:cNvPr id="6" name="TextBox 5"/>
          <p:cNvSpPr txBox="1"/>
          <p:nvPr/>
        </p:nvSpPr>
        <p:spPr>
          <a:xfrm>
            <a:off x="9565640" y="6371304"/>
            <a:ext cx="2626360" cy="369332"/>
          </a:xfrm>
          <a:prstGeom prst="rect">
            <a:avLst/>
          </a:prstGeom>
          <a:noFill/>
        </p:spPr>
        <p:txBody>
          <a:bodyPr wrap="none" rtlCol="0">
            <a:spAutoFit/>
          </a:bodyPr>
          <a:lstStyle/>
          <a:p>
            <a:r>
              <a:rPr lang="en-US" dirty="0"/>
              <a:t>Nagot et al. Lancet. 2016.</a:t>
            </a:r>
          </a:p>
        </p:txBody>
      </p:sp>
      <p:pic>
        <p:nvPicPr>
          <p:cNvPr id="7" name="Picture 6"/>
          <p:cNvPicPr>
            <a:picLocks noChangeAspect="1"/>
          </p:cNvPicPr>
          <p:nvPr/>
        </p:nvPicPr>
        <p:blipFill>
          <a:blip r:embed="rId3"/>
          <a:stretch>
            <a:fillRect/>
          </a:stretch>
        </p:blipFill>
        <p:spPr>
          <a:xfrm>
            <a:off x="5756460" y="1520315"/>
            <a:ext cx="6239746" cy="4363059"/>
          </a:xfrm>
          <a:prstGeom prst="rect">
            <a:avLst/>
          </a:prstGeom>
        </p:spPr>
      </p:pic>
    </p:spTree>
    <p:extLst>
      <p:ext uri="{BB962C8B-B14F-4D97-AF65-F5344CB8AC3E}">
        <p14:creationId xmlns:p14="http://schemas.microsoft.com/office/powerpoint/2010/main" val="22327788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56387" y="107234"/>
            <a:ext cx="9068650" cy="1260000"/>
          </a:xfrm>
        </p:spPr>
        <p:txBody>
          <a:bodyPr/>
          <a:lstStyle/>
          <a:p>
            <a:r>
              <a:rPr lang="en-US" b="1" dirty="0">
                <a:solidFill>
                  <a:srgbClr val="FFFF00"/>
                </a:solidFill>
              </a:rPr>
              <a:t>IMPAACT PROMISE postpartum component</a:t>
            </a:r>
          </a:p>
        </p:txBody>
      </p:sp>
      <p:sp>
        <p:nvSpPr>
          <p:cNvPr id="5" name="Content Placeholder 4"/>
          <p:cNvSpPr>
            <a:spLocks noGrp="1"/>
          </p:cNvSpPr>
          <p:nvPr>
            <p:ph idx="1"/>
          </p:nvPr>
        </p:nvSpPr>
        <p:spPr>
          <a:xfrm>
            <a:off x="137653" y="1209368"/>
            <a:ext cx="4404850" cy="5545393"/>
          </a:xfrm>
        </p:spPr>
        <p:txBody>
          <a:bodyPr>
            <a:normAutofit fontScale="92500"/>
          </a:bodyPr>
          <a:lstStyle/>
          <a:p>
            <a:r>
              <a:rPr lang="en-US" sz="1900" dirty="0"/>
              <a:t>2011-2014, Malawi, S. Africa, Zimbabwe, Uganda, Zambia, Tanzania, and India</a:t>
            </a:r>
          </a:p>
          <a:p>
            <a:r>
              <a:rPr lang="en-US" sz="1900" dirty="0"/>
              <a:t>2431 maternal-infant pairs RCT maternal ART (n, 1220) OR infant prophylaxis (n,1211) while breast feeding</a:t>
            </a:r>
          </a:p>
          <a:p>
            <a:r>
              <a:rPr lang="en-US" sz="1900" dirty="0"/>
              <a:t>ART regimens: Zidovudine only, ZDV/3TC+ LOP/RIT, or TDF/FTC+ LOP/RIT</a:t>
            </a:r>
          </a:p>
          <a:p>
            <a:r>
              <a:rPr lang="en-US" sz="1900" dirty="0"/>
              <a:t>Infant prophylaxis = NVP daily</a:t>
            </a:r>
          </a:p>
          <a:p>
            <a:r>
              <a:rPr lang="en-US" sz="1900" dirty="0"/>
              <a:t>Outcome: PHIV at 24 months of age</a:t>
            </a:r>
          </a:p>
          <a:p>
            <a:r>
              <a:rPr lang="en-US" sz="1900" dirty="0"/>
              <a:t>PHIV by 24 months mART 0.7% and iNVP 0.8%</a:t>
            </a:r>
          </a:p>
          <a:p>
            <a:r>
              <a:rPr lang="en-US" sz="1900" dirty="0"/>
              <a:t>PHIV/infant death by 24 months  mART 2.9% and iNVP 2.3%</a:t>
            </a:r>
          </a:p>
          <a:p>
            <a:endParaRPr lang="en-US" dirty="0">
              <a:solidFill>
                <a:srgbClr val="FF0000"/>
              </a:solidFill>
            </a:endParaRPr>
          </a:p>
          <a:p>
            <a:r>
              <a:rPr lang="en-US" sz="1900" b="1" dirty="0">
                <a:solidFill>
                  <a:srgbClr val="FF0000"/>
                </a:solidFill>
                <a:effectLst>
                  <a:outerShdw blurRad="38100" dist="38100" dir="2700000" algn="tl">
                    <a:srgbClr val="000000">
                      <a:alpha val="43137"/>
                    </a:srgbClr>
                  </a:outerShdw>
                </a:effectLst>
              </a:rPr>
              <a:t>HIV-free survival 97% in both groups</a:t>
            </a:r>
          </a:p>
          <a:p>
            <a:endParaRPr lang="en-US" dirty="0"/>
          </a:p>
          <a:p>
            <a:endParaRPr lang="en-US" dirty="0"/>
          </a:p>
        </p:txBody>
      </p:sp>
      <p:sp>
        <p:nvSpPr>
          <p:cNvPr id="6" name="TextBox 5"/>
          <p:cNvSpPr txBox="1"/>
          <p:nvPr/>
        </p:nvSpPr>
        <p:spPr>
          <a:xfrm>
            <a:off x="9659790" y="6488668"/>
            <a:ext cx="2527295" cy="369332"/>
          </a:xfrm>
          <a:prstGeom prst="rect">
            <a:avLst/>
          </a:prstGeom>
          <a:noFill/>
        </p:spPr>
        <p:txBody>
          <a:bodyPr wrap="none" rtlCol="0">
            <a:spAutoFit/>
          </a:bodyPr>
          <a:lstStyle/>
          <a:p>
            <a:r>
              <a:rPr lang="en-US" dirty="0"/>
              <a:t>Fowler et al. JAIDS. 2018</a:t>
            </a:r>
          </a:p>
        </p:txBody>
      </p:sp>
      <p:sp>
        <p:nvSpPr>
          <p:cNvPr id="7" name="TextBox 6"/>
          <p:cNvSpPr txBox="1"/>
          <p:nvPr/>
        </p:nvSpPr>
        <p:spPr>
          <a:xfrm>
            <a:off x="137652" y="59329"/>
            <a:ext cx="4851456" cy="369332"/>
          </a:xfrm>
          <a:prstGeom prst="rect">
            <a:avLst/>
          </a:prstGeom>
          <a:noFill/>
        </p:spPr>
        <p:txBody>
          <a:bodyPr wrap="none" rtlCol="0">
            <a:spAutoFit/>
          </a:bodyPr>
          <a:lstStyle/>
          <a:p>
            <a:r>
              <a:rPr lang="en-US" dirty="0"/>
              <a:t>“Promoting maternal infant survival everywhere”</a:t>
            </a:r>
          </a:p>
        </p:txBody>
      </p:sp>
      <p:pic>
        <p:nvPicPr>
          <p:cNvPr id="8" name="Picture 7"/>
          <p:cNvPicPr>
            <a:picLocks noChangeAspect="1"/>
          </p:cNvPicPr>
          <p:nvPr/>
        </p:nvPicPr>
        <p:blipFill>
          <a:blip r:embed="rId3"/>
          <a:stretch>
            <a:fillRect/>
          </a:stretch>
        </p:blipFill>
        <p:spPr>
          <a:xfrm>
            <a:off x="4758813" y="1034118"/>
            <a:ext cx="7325032" cy="5517557"/>
          </a:xfrm>
          <a:prstGeom prst="rect">
            <a:avLst/>
          </a:prstGeom>
        </p:spPr>
      </p:pic>
      <p:sp>
        <p:nvSpPr>
          <p:cNvPr id="2" name="TextBox 1"/>
          <p:cNvSpPr txBox="1"/>
          <p:nvPr/>
        </p:nvSpPr>
        <p:spPr>
          <a:xfrm>
            <a:off x="11290650" y="3136490"/>
            <a:ext cx="696024" cy="369332"/>
          </a:xfrm>
          <a:prstGeom prst="rect">
            <a:avLst/>
          </a:prstGeom>
          <a:noFill/>
        </p:spPr>
        <p:txBody>
          <a:bodyPr wrap="none" rtlCol="0">
            <a:spAutoFit/>
          </a:bodyPr>
          <a:lstStyle/>
          <a:p>
            <a:r>
              <a:rPr lang="en-US" b="1" dirty="0">
                <a:solidFill>
                  <a:srgbClr val="FF0000"/>
                </a:solidFill>
              </a:rPr>
              <a:t>iNVP</a:t>
            </a:r>
          </a:p>
        </p:txBody>
      </p:sp>
      <p:sp>
        <p:nvSpPr>
          <p:cNvPr id="3" name="TextBox 2"/>
          <p:cNvSpPr txBox="1"/>
          <p:nvPr/>
        </p:nvSpPr>
        <p:spPr>
          <a:xfrm>
            <a:off x="11274008" y="3461644"/>
            <a:ext cx="809837" cy="369332"/>
          </a:xfrm>
          <a:prstGeom prst="rect">
            <a:avLst/>
          </a:prstGeom>
          <a:noFill/>
        </p:spPr>
        <p:txBody>
          <a:bodyPr wrap="none" rtlCol="0">
            <a:spAutoFit/>
          </a:bodyPr>
          <a:lstStyle/>
          <a:p>
            <a:r>
              <a:rPr lang="en-US" b="1" dirty="0">
                <a:solidFill>
                  <a:srgbClr val="FF0000"/>
                </a:solidFill>
              </a:rPr>
              <a:t>mART</a:t>
            </a:r>
          </a:p>
        </p:txBody>
      </p:sp>
    </p:spTree>
    <p:extLst>
      <p:ext uri="{BB962C8B-B14F-4D97-AF65-F5344CB8AC3E}">
        <p14:creationId xmlns:p14="http://schemas.microsoft.com/office/powerpoint/2010/main" val="2707276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740310" y="385765"/>
            <a:ext cx="8839199" cy="2828704"/>
          </a:xfrm>
          <a:prstGeom prst="rect">
            <a:avLst/>
          </a:prstGeom>
        </p:spPr>
      </p:pic>
      <p:sp>
        <p:nvSpPr>
          <p:cNvPr id="6" name="Text Placeholder 5"/>
          <p:cNvSpPr>
            <a:spLocks noGrp="1"/>
          </p:cNvSpPr>
          <p:nvPr>
            <p:ph type="body" sz="quarter" idx="13"/>
          </p:nvPr>
        </p:nvSpPr>
        <p:spPr/>
        <p:txBody>
          <a:bodyPr/>
          <a:lstStyle/>
          <a:p>
            <a:pPr algn="l"/>
            <a:r>
              <a:rPr lang="en-US" dirty="0"/>
              <a:t>World Health Organization guideline updates on “HIV and Infant Feeding” 2016</a:t>
            </a:r>
          </a:p>
        </p:txBody>
      </p:sp>
      <p:pic>
        <p:nvPicPr>
          <p:cNvPr id="7" name="Picture 6"/>
          <p:cNvPicPr>
            <a:picLocks noChangeAspect="1"/>
          </p:cNvPicPr>
          <p:nvPr/>
        </p:nvPicPr>
        <p:blipFill>
          <a:blip r:embed="rId3"/>
          <a:stretch>
            <a:fillRect/>
          </a:stretch>
        </p:blipFill>
        <p:spPr>
          <a:xfrm>
            <a:off x="4233597" y="3784433"/>
            <a:ext cx="3852624" cy="2438134"/>
          </a:xfrm>
          <a:prstGeom prst="rect">
            <a:avLst/>
          </a:prstGeom>
        </p:spPr>
      </p:pic>
      <p:sp>
        <p:nvSpPr>
          <p:cNvPr id="8" name="TextBox 7"/>
          <p:cNvSpPr txBox="1"/>
          <p:nvPr/>
        </p:nvSpPr>
        <p:spPr>
          <a:xfrm>
            <a:off x="4127541" y="6420062"/>
            <a:ext cx="7917360" cy="369332"/>
          </a:xfrm>
          <a:prstGeom prst="rect">
            <a:avLst/>
          </a:prstGeom>
          <a:noFill/>
        </p:spPr>
        <p:txBody>
          <a:bodyPr wrap="none" rtlCol="0">
            <a:spAutoFit/>
          </a:bodyPr>
          <a:lstStyle/>
          <a:p>
            <a:r>
              <a:rPr lang="en-US" dirty="0"/>
              <a:t>https://apps.who.int/iris/bitstream/handle/10665/246260/9789241549707-eng.pdf</a:t>
            </a:r>
          </a:p>
        </p:txBody>
      </p:sp>
    </p:spTree>
    <p:extLst>
      <p:ext uri="{BB962C8B-B14F-4D97-AF65-F5344CB8AC3E}">
        <p14:creationId xmlns:p14="http://schemas.microsoft.com/office/powerpoint/2010/main" val="2304817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ED3C6-003C-4A2D-B351-F00A04BF6251}"/>
              </a:ext>
            </a:extLst>
          </p:cNvPr>
          <p:cNvSpPr>
            <a:spLocks noGrp="1"/>
          </p:cNvSpPr>
          <p:nvPr>
            <p:ph type="title"/>
          </p:nvPr>
        </p:nvSpPr>
        <p:spPr>
          <a:xfrm>
            <a:off x="0" y="262041"/>
            <a:ext cx="12031579" cy="1260000"/>
          </a:xfrm>
        </p:spPr>
        <p:txBody>
          <a:bodyPr/>
          <a:lstStyle/>
          <a:p>
            <a:pPr algn="l"/>
            <a:r>
              <a:rPr lang="en-US" b="1" dirty="0">
                <a:solidFill>
                  <a:srgbClr val="FFFF00"/>
                </a:solidFill>
              </a:rPr>
              <a:t>Evidence For Infant feeding and Perinatal HIV infection</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888" y="1522041"/>
            <a:ext cx="8899801" cy="5002960"/>
          </a:xfrm>
          <a:prstGeom prst="rect">
            <a:avLst/>
          </a:prstGeom>
        </p:spPr>
      </p:pic>
    </p:spTree>
    <p:extLst>
      <p:ext uri="{BB962C8B-B14F-4D97-AF65-F5344CB8AC3E}">
        <p14:creationId xmlns:p14="http://schemas.microsoft.com/office/powerpoint/2010/main" val="17338949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C347-07CB-43D6-BF1E-C4440CC54208}"/>
              </a:ext>
            </a:extLst>
          </p:cNvPr>
          <p:cNvSpPr>
            <a:spLocks noGrp="1"/>
          </p:cNvSpPr>
          <p:nvPr>
            <p:ph type="title"/>
          </p:nvPr>
        </p:nvSpPr>
        <p:spPr>
          <a:xfrm>
            <a:off x="596348" y="2799000"/>
            <a:ext cx="10840914" cy="1260000"/>
          </a:xfrm>
        </p:spPr>
        <p:txBody>
          <a:bodyPr>
            <a:normAutofit/>
          </a:bodyPr>
          <a:lstStyle/>
          <a:p>
            <a:pPr algn="ctr"/>
            <a:r>
              <a:rPr lang="en-US" sz="4000" b="1" dirty="0">
                <a:solidFill>
                  <a:srgbClr val="FFFF00"/>
                </a:solidFill>
              </a:rPr>
              <a:t>Summary of Current Data</a:t>
            </a:r>
          </a:p>
        </p:txBody>
      </p:sp>
    </p:spTree>
    <p:extLst>
      <p:ext uri="{BB962C8B-B14F-4D97-AF65-F5344CB8AC3E}">
        <p14:creationId xmlns:p14="http://schemas.microsoft.com/office/powerpoint/2010/main" val="2053786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C8D6C6-8ABD-48D9-93A1-BA4B635A54FC}"/>
              </a:ext>
            </a:extLst>
          </p:cNvPr>
          <p:cNvSpPr>
            <a:spLocks noGrp="1"/>
          </p:cNvSpPr>
          <p:nvPr>
            <p:ph type="title"/>
          </p:nvPr>
        </p:nvSpPr>
        <p:spPr>
          <a:xfrm>
            <a:off x="177247" y="112643"/>
            <a:ext cx="11837505" cy="682487"/>
          </a:xfrm>
        </p:spPr>
        <p:txBody>
          <a:bodyPr/>
          <a:lstStyle/>
          <a:p>
            <a:r>
              <a:rPr lang="en-US" b="1" dirty="0"/>
              <a:t>Impact of Maternal ART on prevention of postnatal PHIV </a:t>
            </a:r>
          </a:p>
        </p:txBody>
      </p:sp>
      <p:graphicFrame>
        <p:nvGraphicFramePr>
          <p:cNvPr id="5" name="Content Placeholder 4">
            <a:extLst>
              <a:ext uri="{FF2B5EF4-FFF2-40B4-BE49-F238E27FC236}">
                <a16:creationId xmlns:a16="http://schemas.microsoft.com/office/drawing/2014/main" id="{4387C131-ADA7-46DB-8EA9-815A1F14F862}"/>
              </a:ext>
            </a:extLst>
          </p:cNvPr>
          <p:cNvGraphicFramePr>
            <a:graphicFrameLocks noGrp="1"/>
          </p:cNvGraphicFramePr>
          <p:nvPr>
            <p:ph sz="half" idx="1"/>
            <p:extLst>
              <p:ext uri="{D42A27DB-BD31-4B8C-83A1-F6EECF244321}">
                <p14:modId xmlns:p14="http://schemas.microsoft.com/office/powerpoint/2010/main" val="304286178"/>
              </p:ext>
            </p:extLst>
          </p:nvPr>
        </p:nvGraphicFramePr>
        <p:xfrm>
          <a:off x="112642" y="795130"/>
          <a:ext cx="11966716" cy="5759367"/>
        </p:xfrm>
        <a:graphic>
          <a:graphicData uri="http://schemas.openxmlformats.org/drawingml/2006/table">
            <a:tbl>
              <a:tblPr firstRow="1" bandRow="1">
                <a:tableStyleId>{F5AB1C69-6EDB-4FF4-983F-18BD219EF322}</a:tableStyleId>
              </a:tblPr>
              <a:tblGrid>
                <a:gridCol w="2991679">
                  <a:extLst>
                    <a:ext uri="{9D8B030D-6E8A-4147-A177-3AD203B41FA5}">
                      <a16:colId xmlns:a16="http://schemas.microsoft.com/office/drawing/2014/main" val="428323872"/>
                    </a:ext>
                  </a:extLst>
                </a:gridCol>
                <a:gridCol w="2991679">
                  <a:extLst>
                    <a:ext uri="{9D8B030D-6E8A-4147-A177-3AD203B41FA5}">
                      <a16:colId xmlns:a16="http://schemas.microsoft.com/office/drawing/2014/main" val="1056127429"/>
                    </a:ext>
                  </a:extLst>
                </a:gridCol>
                <a:gridCol w="2991679">
                  <a:extLst>
                    <a:ext uri="{9D8B030D-6E8A-4147-A177-3AD203B41FA5}">
                      <a16:colId xmlns:a16="http://schemas.microsoft.com/office/drawing/2014/main" val="3078618121"/>
                    </a:ext>
                  </a:extLst>
                </a:gridCol>
                <a:gridCol w="2991679">
                  <a:extLst>
                    <a:ext uri="{9D8B030D-6E8A-4147-A177-3AD203B41FA5}">
                      <a16:colId xmlns:a16="http://schemas.microsoft.com/office/drawing/2014/main" val="3594669210"/>
                    </a:ext>
                  </a:extLst>
                </a:gridCol>
              </a:tblGrid>
              <a:tr h="638727">
                <a:tc>
                  <a:txBody>
                    <a:bodyPr/>
                    <a:lstStyle/>
                    <a:p>
                      <a:pPr algn="ctr"/>
                      <a:r>
                        <a:rPr lang="en-US" dirty="0"/>
                        <a:t>Study</a:t>
                      </a:r>
                    </a:p>
                  </a:txBody>
                  <a:tcPr/>
                </a:tc>
                <a:tc>
                  <a:txBody>
                    <a:bodyPr/>
                    <a:lstStyle/>
                    <a:p>
                      <a:pPr algn="ctr"/>
                      <a:r>
                        <a:rPr lang="en-US" dirty="0"/>
                        <a:t>Maternal ART</a:t>
                      </a:r>
                    </a:p>
                  </a:txBody>
                  <a:tcPr/>
                </a:tc>
                <a:tc>
                  <a:txBody>
                    <a:bodyPr/>
                    <a:lstStyle/>
                    <a:p>
                      <a:pPr algn="ctr"/>
                      <a:r>
                        <a:rPr lang="en-US" dirty="0"/>
                        <a:t>Infant PEP</a:t>
                      </a:r>
                    </a:p>
                  </a:txBody>
                  <a:tcPr/>
                </a:tc>
                <a:tc>
                  <a:txBody>
                    <a:bodyPr/>
                    <a:lstStyle/>
                    <a:p>
                      <a:pPr algn="ctr"/>
                      <a:r>
                        <a:rPr lang="en-US" dirty="0"/>
                        <a:t>PHIV</a:t>
                      </a:r>
                    </a:p>
                  </a:txBody>
                  <a:tcPr/>
                </a:tc>
                <a:extLst>
                  <a:ext uri="{0D108BD9-81ED-4DB2-BD59-A6C34878D82A}">
                    <a16:rowId xmlns:a16="http://schemas.microsoft.com/office/drawing/2014/main" val="1185739437"/>
                  </a:ext>
                </a:extLst>
              </a:tr>
              <a:tr h="638727">
                <a:tc>
                  <a:txBody>
                    <a:bodyPr/>
                    <a:lstStyle/>
                    <a:p>
                      <a:r>
                        <a:rPr lang="en-US" dirty="0"/>
                        <a:t>MMA BANA</a:t>
                      </a:r>
                    </a:p>
                    <a:p>
                      <a:r>
                        <a:rPr lang="en-US" dirty="0"/>
                        <a:t>NEJM. 2010</a:t>
                      </a:r>
                    </a:p>
                  </a:txBody>
                  <a:tcPr/>
                </a:tc>
                <a:tc>
                  <a:txBody>
                    <a:bodyPr/>
                    <a:lstStyle/>
                    <a:p>
                      <a:r>
                        <a:rPr lang="en-US" dirty="0"/>
                        <a:t>NVP/ZDV/3TC n, 156</a:t>
                      </a:r>
                    </a:p>
                    <a:p>
                      <a:r>
                        <a:rPr lang="en-US" dirty="0"/>
                        <a:t>ABC/ZDV/3TC  n, 283</a:t>
                      </a:r>
                    </a:p>
                    <a:p>
                      <a:r>
                        <a:rPr lang="en-US" dirty="0"/>
                        <a:t>ZDV/3TC/LPV/r n, 270</a:t>
                      </a:r>
                    </a:p>
                  </a:txBody>
                  <a:tcPr/>
                </a:tc>
                <a:tc>
                  <a:txBody>
                    <a:bodyPr/>
                    <a:lstStyle/>
                    <a:p>
                      <a:r>
                        <a:rPr lang="en-US" dirty="0"/>
                        <a:t>n/a</a:t>
                      </a:r>
                    </a:p>
                  </a:txBody>
                  <a:tcPr/>
                </a:tc>
                <a:tc>
                  <a:txBody>
                    <a:bodyPr/>
                    <a:lstStyle/>
                    <a:p>
                      <a:r>
                        <a:rPr lang="en-US" dirty="0"/>
                        <a:t>6 months</a:t>
                      </a:r>
                    </a:p>
                    <a:p>
                      <a:endParaRPr lang="en-US" dirty="0"/>
                    </a:p>
                    <a:p>
                      <a:r>
                        <a:rPr lang="en-US" dirty="0"/>
                        <a:t>NVP 1.1%          n, 2</a:t>
                      </a:r>
                    </a:p>
                  </a:txBody>
                  <a:tcPr/>
                </a:tc>
                <a:extLst>
                  <a:ext uri="{0D108BD9-81ED-4DB2-BD59-A6C34878D82A}">
                    <a16:rowId xmlns:a16="http://schemas.microsoft.com/office/drawing/2014/main" val="3263977389"/>
                  </a:ext>
                </a:extLst>
              </a:tr>
              <a:tr h="638727">
                <a:tc>
                  <a:txBody>
                    <a:bodyPr/>
                    <a:lstStyle/>
                    <a:p>
                      <a:r>
                        <a:rPr lang="en-US" dirty="0"/>
                        <a:t>BAN study</a:t>
                      </a:r>
                    </a:p>
                    <a:p>
                      <a:r>
                        <a:rPr lang="en-US" dirty="0"/>
                        <a:t>NEJM. 2010</a:t>
                      </a:r>
                    </a:p>
                  </a:txBody>
                  <a:tcPr/>
                </a:tc>
                <a:tc>
                  <a:txBody>
                    <a:bodyPr/>
                    <a:lstStyle/>
                    <a:p>
                      <a:r>
                        <a:rPr lang="en-US" dirty="0"/>
                        <a:t>ZDV/3TC BID x labor/7 d </a:t>
                      </a:r>
                    </a:p>
                    <a:p>
                      <a:endParaRPr lang="en-US" dirty="0"/>
                    </a:p>
                    <a:p>
                      <a:r>
                        <a:rPr lang="en-US" dirty="0"/>
                        <a:t>ZDV/3TC/NVP n, 39</a:t>
                      </a:r>
                    </a:p>
                    <a:p>
                      <a:r>
                        <a:rPr lang="en-US" dirty="0"/>
                        <a:t>ZDV/3TC/NFV n, 146</a:t>
                      </a:r>
                    </a:p>
                    <a:p>
                      <a:r>
                        <a:rPr lang="en-US" dirty="0"/>
                        <a:t>ZDV/3TC+ LPV/r n, 664</a:t>
                      </a:r>
                    </a:p>
                  </a:txBody>
                  <a:tcPr/>
                </a:tc>
                <a:tc>
                  <a:txBody>
                    <a:bodyPr/>
                    <a:lstStyle/>
                    <a:p>
                      <a:r>
                        <a:rPr lang="en-US" dirty="0"/>
                        <a:t>ZDV/3TC BID birth to DOL 7</a:t>
                      </a:r>
                    </a:p>
                    <a:p>
                      <a:r>
                        <a:rPr lang="en-US" dirty="0"/>
                        <a:t>NVP daily 6 months </a:t>
                      </a:r>
                    </a:p>
                  </a:txBody>
                  <a:tcPr/>
                </a:tc>
                <a:tc>
                  <a:txBody>
                    <a:bodyPr/>
                    <a:lstStyle/>
                    <a:p>
                      <a:r>
                        <a:rPr lang="en-US" dirty="0"/>
                        <a:t>7 months</a:t>
                      </a:r>
                    </a:p>
                    <a:p>
                      <a:endParaRPr lang="en-US" dirty="0"/>
                    </a:p>
                    <a:p>
                      <a:r>
                        <a:rPr lang="en-US" dirty="0"/>
                        <a:t>control, 5.7%   n, 32</a:t>
                      </a:r>
                    </a:p>
                    <a:p>
                      <a:r>
                        <a:rPr lang="en-US" dirty="0"/>
                        <a:t>mART, 2.9%     n, 21</a:t>
                      </a:r>
                    </a:p>
                    <a:p>
                      <a:r>
                        <a:rPr lang="en-US" dirty="0"/>
                        <a:t>iPEP, 1.7             n, 12</a:t>
                      </a:r>
                    </a:p>
                  </a:txBody>
                  <a:tcPr/>
                </a:tc>
                <a:extLst>
                  <a:ext uri="{0D108BD9-81ED-4DB2-BD59-A6C34878D82A}">
                    <a16:rowId xmlns:a16="http://schemas.microsoft.com/office/drawing/2014/main" val="3439038978"/>
                  </a:ext>
                </a:extLst>
              </a:tr>
              <a:tr h="638727">
                <a:tc>
                  <a:txBody>
                    <a:bodyPr/>
                    <a:lstStyle/>
                    <a:p>
                      <a:r>
                        <a:rPr lang="en-US" dirty="0"/>
                        <a:t>Kesho Bora</a:t>
                      </a:r>
                    </a:p>
                    <a:p>
                      <a:r>
                        <a:rPr lang="en-US" dirty="0"/>
                        <a:t>Lancet Inf Dis. 2011</a:t>
                      </a:r>
                    </a:p>
                  </a:txBody>
                  <a:tcPr/>
                </a:tc>
                <a:tc>
                  <a:txBody>
                    <a:bodyPr/>
                    <a:lstStyle/>
                    <a:p>
                      <a:r>
                        <a:rPr lang="en-US" dirty="0"/>
                        <a:t>ZDV BID+ sdNVP n, 412</a:t>
                      </a:r>
                    </a:p>
                    <a:p>
                      <a:r>
                        <a:rPr lang="en-US" dirty="0"/>
                        <a:t>(added 7 days pp)</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ZDV/3TC/LOP/r n, 412</a:t>
                      </a:r>
                    </a:p>
                  </a:txBody>
                  <a:tcPr/>
                </a:tc>
                <a:tc>
                  <a:txBody>
                    <a:bodyPr/>
                    <a:lstStyle/>
                    <a:p>
                      <a:r>
                        <a:rPr lang="en-US" dirty="0"/>
                        <a:t>ZDV BID 7 d pp</a:t>
                      </a:r>
                    </a:p>
                  </a:txBody>
                  <a:tcPr/>
                </a:tc>
                <a:tc>
                  <a:txBody>
                    <a:bodyPr/>
                    <a:lstStyle/>
                    <a:p>
                      <a:r>
                        <a:rPr lang="en-US" dirty="0"/>
                        <a:t>12 months</a:t>
                      </a:r>
                    </a:p>
                    <a:p>
                      <a:r>
                        <a:rPr lang="en-US" dirty="0"/>
                        <a:t>sdNVP, 9.5%   n, 37</a:t>
                      </a:r>
                    </a:p>
                    <a:p>
                      <a:r>
                        <a:rPr lang="en-US" dirty="0"/>
                        <a:t>mART, 5.4%    n, 21</a:t>
                      </a:r>
                    </a:p>
                  </a:txBody>
                  <a:tcPr/>
                </a:tc>
                <a:extLst>
                  <a:ext uri="{0D108BD9-81ED-4DB2-BD59-A6C34878D82A}">
                    <a16:rowId xmlns:a16="http://schemas.microsoft.com/office/drawing/2014/main" val="267389898"/>
                  </a:ext>
                </a:extLst>
              </a:tr>
              <a:tr h="638727">
                <a:tc>
                  <a:txBody>
                    <a:bodyPr/>
                    <a:lstStyle/>
                    <a:p>
                      <a:r>
                        <a:rPr lang="en-US" dirty="0"/>
                        <a:t>PROMOTE</a:t>
                      </a:r>
                    </a:p>
                    <a:p>
                      <a:r>
                        <a:rPr lang="en-US" dirty="0"/>
                        <a:t>AIDS. 2015</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ZDV/3TC/EFV n, 195</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ZDV/3TC/LPV/r n, 194</a:t>
                      </a:r>
                    </a:p>
                  </a:txBody>
                  <a:tcPr/>
                </a:tc>
                <a:tc>
                  <a:txBody>
                    <a:bodyPr/>
                    <a:lstStyle/>
                    <a:p>
                      <a:r>
                        <a:rPr lang="en-US" dirty="0"/>
                        <a:t>ZDV 7 d pp</a:t>
                      </a:r>
                    </a:p>
                    <a:p>
                      <a:r>
                        <a:rPr lang="en-US" dirty="0"/>
                        <a:t>Or</a:t>
                      </a:r>
                    </a:p>
                    <a:p>
                      <a:r>
                        <a:rPr lang="en-US" dirty="0"/>
                        <a:t>NVP 6 wks pp</a:t>
                      </a:r>
                    </a:p>
                  </a:txBody>
                  <a:tcPr/>
                </a:tc>
                <a:tc>
                  <a:txBody>
                    <a:bodyPr/>
                    <a:lstStyle/>
                    <a:p>
                      <a:r>
                        <a:rPr lang="en-US" dirty="0"/>
                        <a:t>12 months</a:t>
                      </a:r>
                    </a:p>
                    <a:p>
                      <a:r>
                        <a:rPr lang="en-US" dirty="0"/>
                        <a:t>EFV, 0%</a:t>
                      </a:r>
                    </a:p>
                    <a:p>
                      <a:r>
                        <a:rPr lang="en-US" dirty="0"/>
                        <a:t>LPV/r 1.1%       n, 2</a:t>
                      </a:r>
                    </a:p>
                  </a:txBody>
                  <a:tcPr/>
                </a:tc>
                <a:extLst>
                  <a:ext uri="{0D108BD9-81ED-4DB2-BD59-A6C34878D82A}">
                    <a16:rowId xmlns:a16="http://schemas.microsoft.com/office/drawing/2014/main" val="3587105503"/>
                  </a:ext>
                </a:extLst>
              </a:tr>
              <a:tr h="638727">
                <a:tc>
                  <a:txBody>
                    <a:bodyPr/>
                    <a:lstStyle/>
                    <a:p>
                      <a:r>
                        <a:rPr lang="en-US" dirty="0"/>
                        <a:t>IMPACT PROMISE</a:t>
                      </a:r>
                    </a:p>
                    <a:p>
                      <a:r>
                        <a:rPr lang="en-US" dirty="0"/>
                        <a:t>NEJM. 2018</a:t>
                      </a:r>
                    </a:p>
                  </a:txBody>
                  <a:tcPr/>
                </a:tc>
                <a:tc>
                  <a:txBody>
                    <a:bodyPr/>
                    <a:lstStyle/>
                    <a:p>
                      <a:r>
                        <a:rPr lang="en-US" dirty="0"/>
                        <a:t>ZDV only+ sdNVP n,506</a:t>
                      </a:r>
                    </a:p>
                    <a:p>
                      <a:r>
                        <a:rPr lang="en-US" dirty="0"/>
                        <a:t>ZDV/3TC/LOP/RIT n, 508</a:t>
                      </a:r>
                    </a:p>
                    <a:p>
                      <a:r>
                        <a:rPr lang="en-US" dirty="0"/>
                        <a:t>TDF/FTC/LOP/RIT n, 140</a:t>
                      </a:r>
                    </a:p>
                  </a:txBody>
                  <a:tcPr/>
                </a:tc>
                <a:tc>
                  <a:txBody>
                    <a:bodyPr/>
                    <a:lstStyle/>
                    <a:p>
                      <a:r>
                        <a:rPr lang="en-US" dirty="0"/>
                        <a:t>NVP daily n, 1211</a:t>
                      </a:r>
                    </a:p>
                  </a:txBody>
                  <a:tcPr/>
                </a:tc>
                <a:tc>
                  <a:txBody>
                    <a:bodyPr/>
                    <a:lstStyle/>
                    <a:p>
                      <a:r>
                        <a:rPr lang="en-US" dirty="0"/>
                        <a:t>24 months</a:t>
                      </a:r>
                    </a:p>
                    <a:p>
                      <a:r>
                        <a:rPr lang="en-US" dirty="0"/>
                        <a:t>mART, 0.7%    n,7</a:t>
                      </a:r>
                    </a:p>
                    <a:p>
                      <a:r>
                        <a:rPr lang="en-US" dirty="0"/>
                        <a:t>iPEP, 0.8%       n,7</a:t>
                      </a:r>
                    </a:p>
                  </a:txBody>
                  <a:tcPr/>
                </a:tc>
                <a:extLst>
                  <a:ext uri="{0D108BD9-81ED-4DB2-BD59-A6C34878D82A}">
                    <a16:rowId xmlns:a16="http://schemas.microsoft.com/office/drawing/2014/main" val="2042843505"/>
                  </a:ext>
                </a:extLst>
              </a:tr>
            </a:tbl>
          </a:graphicData>
        </a:graphic>
      </p:graphicFrame>
    </p:spTree>
    <p:extLst>
      <p:ext uri="{BB962C8B-B14F-4D97-AF65-F5344CB8AC3E}">
        <p14:creationId xmlns:p14="http://schemas.microsoft.com/office/powerpoint/2010/main" val="41057718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4887" y="609601"/>
            <a:ext cx="10036313" cy="2743199"/>
          </a:xfrm>
        </p:spPr>
        <p:txBody>
          <a:bodyPr/>
          <a:lstStyle/>
          <a:p>
            <a:r>
              <a:rPr lang="en-US" dirty="0"/>
              <a:t>There is insufficient evidence to state with certainty that undetectable = untransmittable in the context of breast feeding. </a:t>
            </a:r>
          </a:p>
        </p:txBody>
      </p:sp>
      <p:sp>
        <p:nvSpPr>
          <p:cNvPr id="3" name="Text Placeholder 2"/>
          <p:cNvSpPr>
            <a:spLocks noGrp="1"/>
          </p:cNvSpPr>
          <p:nvPr>
            <p:ph type="body" sz="quarter" idx="13"/>
          </p:nvPr>
        </p:nvSpPr>
        <p:spPr>
          <a:xfrm>
            <a:off x="2557118" y="3352800"/>
            <a:ext cx="9339184" cy="381000"/>
          </a:xfrm>
        </p:spPr>
        <p:txBody>
          <a:bodyPr/>
          <a:lstStyle/>
          <a:p>
            <a:r>
              <a:rPr lang="en-US" dirty="0"/>
              <a:t>Waitt et al. Lancet HIV. 2018.</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99241" y="3119458"/>
            <a:ext cx="3593517" cy="3593517"/>
          </a:xfrm>
          <a:prstGeom prst="rect">
            <a:avLst/>
          </a:prstGeom>
        </p:spPr>
      </p:pic>
    </p:spTree>
    <p:extLst>
      <p:ext uri="{BB962C8B-B14F-4D97-AF65-F5344CB8AC3E}">
        <p14:creationId xmlns:p14="http://schemas.microsoft.com/office/powerpoint/2010/main" val="3026629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397" y="0"/>
            <a:ext cx="11908547" cy="1184087"/>
          </a:xfrm>
        </p:spPr>
        <p:txBody>
          <a:bodyPr/>
          <a:lstStyle/>
          <a:p>
            <a:r>
              <a:rPr lang="en-US" b="1" dirty="0">
                <a:solidFill>
                  <a:srgbClr val="FFFF00"/>
                </a:solidFill>
              </a:rPr>
              <a:t>Factors Associated with HIV-1 Transmission in Breast feeding Infants</a:t>
            </a:r>
          </a:p>
        </p:txBody>
      </p:sp>
      <p:sp>
        <p:nvSpPr>
          <p:cNvPr id="7" name="Text Placeholder 8"/>
          <p:cNvSpPr>
            <a:spLocks noGrp="1"/>
          </p:cNvSpPr>
          <p:nvPr>
            <p:ph type="body" idx="1"/>
          </p:nvPr>
        </p:nvSpPr>
        <p:spPr>
          <a:xfrm>
            <a:off x="4511357" y="981465"/>
            <a:ext cx="7228359" cy="5271540"/>
          </a:xfrm>
        </p:spPr>
        <p:txBody>
          <a:bodyPr>
            <a:normAutofit/>
          </a:bodyPr>
          <a:lstStyle/>
          <a:p>
            <a:pPr marL="342900" indent="-342900">
              <a:buAutoNum type="arabicParenR"/>
            </a:pPr>
            <a:r>
              <a:rPr lang="en-US" sz="2400" dirty="0"/>
              <a:t>High maternal HIV-1 RNA viral load, ex. advanced HIV/AIDS (low CD4 cell count) or primary HIV infection (extreme viremia) while breast feeding</a:t>
            </a:r>
          </a:p>
          <a:p>
            <a:pPr marL="342900" indent="-342900">
              <a:buAutoNum type="arabicParenR"/>
            </a:pPr>
            <a:endParaRPr lang="en-US" sz="2400" dirty="0"/>
          </a:p>
          <a:p>
            <a:pPr marL="342900" indent="-342900">
              <a:buAutoNum type="arabicParenR"/>
            </a:pPr>
            <a:r>
              <a:rPr lang="en-US" sz="2400" dirty="0"/>
              <a:t>Mixed feeding  before age 6 months</a:t>
            </a:r>
          </a:p>
          <a:p>
            <a:pPr marL="342900" indent="-342900">
              <a:buAutoNum type="arabicParenR"/>
            </a:pPr>
            <a:endParaRPr lang="en-US" sz="2400" dirty="0"/>
          </a:p>
          <a:p>
            <a:pPr marL="342900" indent="-342900">
              <a:buAutoNum type="arabicParenR"/>
            </a:pPr>
            <a:r>
              <a:rPr lang="en-US" sz="2400" dirty="0"/>
              <a:t>Breast inflammation i.e. mastitis, abscess, or engorgement</a:t>
            </a:r>
          </a:p>
          <a:p>
            <a:pPr marL="342900" indent="-342900">
              <a:buAutoNum type="arabicParenR"/>
            </a:pPr>
            <a:endParaRPr lang="en-US" dirty="0"/>
          </a:p>
        </p:txBody>
      </p:sp>
      <p:sp>
        <p:nvSpPr>
          <p:cNvPr id="8" name="Rectangle 7"/>
          <p:cNvSpPr/>
          <p:nvPr/>
        </p:nvSpPr>
        <p:spPr>
          <a:xfrm>
            <a:off x="8149258" y="6253005"/>
            <a:ext cx="3936270" cy="369332"/>
          </a:xfrm>
          <a:prstGeom prst="rect">
            <a:avLst/>
          </a:prstGeom>
        </p:spPr>
        <p:txBody>
          <a:bodyPr wrap="none">
            <a:spAutoFit/>
          </a:bodyPr>
          <a:lstStyle/>
          <a:p>
            <a:r>
              <a:rPr lang="en-US" dirty="0"/>
              <a:t>Van de Perre et al. Sci Transl Med. 2012.</a:t>
            </a:r>
          </a:p>
        </p:txBody>
      </p:sp>
      <p:pic>
        <p:nvPicPr>
          <p:cNvPr id="9" name="Picture 8"/>
          <p:cNvPicPr>
            <a:picLocks noChangeAspect="1"/>
          </p:cNvPicPr>
          <p:nvPr/>
        </p:nvPicPr>
        <p:blipFill rotWithShape="1">
          <a:blip r:embed="rId3"/>
          <a:srcRect t="932" b="1486"/>
          <a:stretch/>
        </p:blipFill>
        <p:spPr>
          <a:xfrm>
            <a:off x="0" y="875950"/>
            <a:ext cx="4408959" cy="5982050"/>
          </a:xfrm>
          <a:prstGeom prst="rect">
            <a:avLst/>
          </a:prstGeom>
        </p:spPr>
      </p:pic>
    </p:spTree>
    <p:extLst>
      <p:ext uri="{BB962C8B-B14F-4D97-AF65-F5344CB8AC3E}">
        <p14:creationId xmlns:p14="http://schemas.microsoft.com/office/powerpoint/2010/main" val="32461344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35741" y="0"/>
            <a:ext cx="12056259" cy="1346199"/>
          </a:xfrm>
        </p:spPr>
        <p:txBody>
          <a:bodyPr/>
          <a:lstStyle/>
          <a:p>
            <a:r>
              <a:rPr lang="en-US" b="1" dirty="0">
                <a:solidFill>
                  <a:srgbClr val="FFFF00"/>
                </a:solidFill>
              </a:rPr>
              <a:t>Potential Mechanism for HIV-1 Transmission through Breast Milk Despite Maternal Viral Suppression on Antiretroviral Therapy</a:t>
            </a:r>
          </a:p>
        </p:txBody>
      </p:sp>
      <p:pic>
        <p:nvPicPr>
          <p:cNvPr id="11" name="Picture 10"/>
          <p:cNvPicPr>
            <a:picLocks noChangeAspect="1"/>
          </p:cNvPicPr>
          <p:nvPr/>
        </p:nvPicPr>
        <p:blipFill rotWithShape="1">
          <a:blip r:embed="rId3"/>
          <a:srcRect t="1149" r="1197"/>
          <a:stretch/>
        </p:blipFill>
        <p:spPr>
          <a:xfrm>
            <a:off x="5673213" y="1238603"/>
            <a:ext cx="6518787" cy="5613748"/>
          </a:xfrm>
          <a:prstGeom prst="rect">
            <a:avLst/>
          </a:prstGeom>
        </p:spPr>
      </p:pic>
      <p:sp>
        <p:nvSpPr>
          <p:cNvPr id="12" name="TextBox 11"/>
          <p:cNvSpPr txBox="1"/>
          <p:nvPr/>
        </p:nvSpPr>
        <p:spPr>
          <a:xfrm>
            <a:off x="8255730" y="6483019"/>
            <a:ext cx="3936270" cy="369332"/>
          </a:xfrm>
          <a:prstGeom prst="rect">
            <a:avLst/>
          </a:prstGeom>
          <a:noFill/>
        </p:spPr>
        <p:txBody>
          <a:bodyPr wrap="none" rtlCol="0">
            <a:spAutoFit/>
          </a:bodyPr>
          <a:lstStyle/>
          <a:p>
            <a:r>
              <a:rPr lang="en-US" dirty="0"/>
              <a:t>Van de Perre et al. Sci Transl Med. 2012.</a:t>
            </a:r>
          </a:p>
        </p:txBody>
      </p:sp>
      <p:sp>
        <p:nvSpPr>
          <p:cNvPr id="2" name="Text Placeholder 1"/>
          <p:cNvSpPr>
            <a:spLocks noGrp="1"/>
          </p:cNvSpPr>
          <p:nvPr>
            <p:ph type="body" idx="1"/>
          </p:nvPr>
        </p:nvSpPr>
        <p:spPr>
          <a:xfrm>
            <a:off x="135741" y="1441988"/>
            <a:ext cx="5660729" cy="5411095"/>
          </a:xfrm>
        </p:spPr>
        <p:txBody>
          <a:bodyPr>
            <a:normAutofit/>
          </a:bodyPr>
          <a:lstStyle/>
          <a:p>
            <a:r>
              <a:rPr lang="en-US" sz="2000" dirty="0"/>
              <a:t>“HIV-1 secreting cells in breast milk have direct access to gut mucosa and active immune cells from breast milk can infiltrate the gut mucosa.”</a:t>
            </a:r>
          </a:p>
          <a:p>
            <a:endParaRPr lang="en-US" sz="2000" dirty="0"/>
          </a:p>
          <a:p>
            <a:r>
              <a:rPr lang="en-US" sz="2000" dirty="0"/>
              <a:t>“An infant breast-fed by an HIV-1 infected woman ingests ~ 178 HIV-1 secreting cells/daily…(expected cumulative) exposure ~ 178,000 cell-associated viruses with a high capacity for cell-cell transfer”</a:t>
            </a:r>
          </a:p>
          <a:p>
            <a:endParaRPr lang="en-US" dirty="0"/>
          </a:p>
          <a:p>
            <a:endParaRPr lang="en-US" dirty="0"/>
          </a:p>
        </p:txBody>
      </p:sp>
    </p:spTree>
    <p:extLst>
      <p:ext uri="{BB962C8B-B14F-4D97-AF65-F5344CB8AC3E}">
        <p14:creationId xmlns:p14="http://schemas.microsoft.com/office/powerpoint/2010/main" val="6735618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26142"/>
            <a:ext cx="10840913" cy="2241755"/>
          </a:xfrm>
        </p:spPr>
        <p:txBody>
          <a:bodyPr/>
          <a:lstStyle/>
          <a:p>
            <a:r>
              <a:rPr lang="en-US" b="1" dirty="0">
                <a:solidFill>
                  <a:srgbClr val="FFFF00"/>
                </a:solidFill>
              </a:rPr>
              <a:t>Before 2023, U.S. Perinatal HIV Treatment Guidelines Recommendations remained unchanged because…</a:t>
            </a:r>
          </a:p>
        </p:txBody>
      </p:sp>
      <p:sp>
        <p:nvSpPr>
          <p:cNvPr id="3" name="Text Placeholder 2"/>
          <p:cNvSpPr>
            <a:spLocks noGrp="1"/>
          </p:cNvSpPr>
          <p:nvPr>
            <p:ph type="body" idx="1"/>
          </p:nvPr>
        </p:nvSpPr>
        <p:spPr>
          <a:xfrm>
            <a:off x="685800" y="1887795"/>
            <a:ext cx="10840914" cy="4581832"/>
          </a:xfrm>
        </p:spPr>
        <p:txBody>
          <a:bodyPr>
            <a:normAutofit/>
          </a:bodyPr>
          <a:lstStyle/>
          <a:p>
            <a:pPr marL="457200" indent="-457200">
              <a:buFont typeface="Arial" panose="020B0604020202020204" pitchFamily="34" charset="0"/>
              <a:buChar char="•"/>
            </a:pPr>
            <a:r>
              <a:rPr lang="en-US" sz="3200" dirty="0"/>
              <a:t>Although low, there is a potential for HIV-1 transmission through breast milk despite maternal viral suppression.</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The availability of safe formula feeding in high resource settings.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Provider and parents’ fears regarding HIV transmission.</a:t>
            </a:r>
          </a:p>
        </p:txBody>
      </p:sp>
    </p:spTree>
    <p:extLst>
      <p:ext uri="{BB962C8B-B14F-4D97-AF65-F5344CB8AC3E}">
        <p14:creationId xmlns:p14="http://schemas.microsoft.com/office/powerpoint/2010/main" val="131666095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827"/>
            <a:ext cx="10840914" cy="848155"/>
          </a:xfrm>
        </p:spPr>
        <p:txBody>
          <a:bodyPr/>
          <a:lstStyle/>
          <a:p>
            <a:r>
              <a:rPr lang="en-US" b="1" dirty="0">
                <a:solidFill>
                  <a:srgbClr val="FFFF00"/>
                </a:solidFill>
              </a:rPr>
              <a:t>Summary of Infant Feeding Options and Risk of PHIV</a:t>
            </a:r>
          </a:p>
        </p:txBody>
      </p:sp>
      <p:sp>
        <p:nvSpPr>
          <p:cNvPr id="4" name="TextBox 3"/>
          <p:cNvSpPr txBox="1"/>
          <p:nvPr/>
        </p:nvSpPr>
        <p:spPr>
          <a:xfrm>
            <a:off x="8326264" y="6424308"/>
            <a:ext cx="3753976" cy="369332"/>
          </a:xfrm>
          <a:prstGeom prst="rect">
            <a:avLst/>
          </a:prstGeom>
          <a:noFill/>
        </p:spPr>
        <p:txBody>
          <a:bodyPr wrap="none" rtlCol="0">
            <a:spAutoFit/>
          </a:bodyPr>
          <a:lstStyle/>
          <a:p>
            <a:r>
              <a:rPr lang="en-US" dirty="0"/>
              <a:t>Levison, Weber, and Cohan. CID. 2014</a:t>
            </a:r>
          </a:p>
        </p:txBody>
      </p:sp>
      <p:pic>
        <p:nvPicPr>
          <p:cNvPr id="5" name="Picture 4"/>
          <p:cNvPicPr>
            <a:picLocks noChangeAspect="1"/>
          </p:cNvPicPr>
          <p:nvPr/>
        </p:nvPicPr>
        <p:blipFill>
          <a:blip r:embed="rId2"/>
          <a:stretch>
            <a:fillRect/>
          </a:stretch>
        </p:blipFill>
        <p:spPr>
          <a:xfrm>
            <a:off x="613523" y="824649"/>
            <a:ext cx="10985469" cy="5599659"/>
          </a:xfrm>
          <a:prstGeom prst="rect">
            <a:avLst/>
          </a:prstGeom>
        </p:spPr>
      </p:pic>
    </p:spTree>
    <p:extLst>
      <p:ext uri="{BB962C8B-B14F-4D97-AF65-F5344CB8AC3E}">
        <p14:creationId xmlns:p14="http://schemas.microsoft.com/office/powerpoint/2010/main" val="32247892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Maternal Antiviral therapy and breast milk</a:t>
            </a:r>
          </a:p>
        </p:txBody>
      </p:sp>
    </p:spTree>
    <p:extLst>
      <p:ext uri="{BB962C8B-B14F-4D97-AF65-F5344CB8AC3E}">
        <p14:creationId xmlns:p14="http://schemas.microsoft.com/office/powerpoint/2010/main" val="15632873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36799"/>
            <a:ext cx="11818620" cy="1260000"/>
          </a:xfrm>
        </p:spPr>
        <p:txBody>
          <a:bodyPr>
            <a:normAutofit/>
          </a:bodyPr>
          <a:lstStyle/>
          <a:p>
            <a:pPr algn="ctr"/>
            <a:r>
              <a:rPr lang="en-US" sz="4000" b="1" dirty="0">
                <a:solidFill>
                  <a:srgbClr val="FFFF00"/>
                </a:solidFill>
              </a:rPr>
              <a:t>Transfer of TDF/FTC into Breastmilk</a:t>
            </a:r>
          </a:p>
        </p:txBody>
      </p:sp>
      <p:sp>
        <p:nvSpPr>
          <p:cNvPr id="3" name="Text Placeholder 2"/>
          <p:cNvSpPr>
            <a:spLocks noGrp="1"/>
          </p:cNvSpPr>
          <p:nvPr>
            <p:ph idx="1"/>
          </p:nvPr>
        </p:nvSpPr>
        <p:spPr>
          <a:xfrm>
            <a:off x="685801" y="1696798"/>
            <a:ext cx="10840914" cy="4841161"/>
          </a:xfrm>
        </p:spPr>
        <p:txBody>
          <a:bodyPr>
            <a:normAutofit lnSpcReduction="10000"/>
          </a:bodyPr>
          <a:lstStyle/>
          <a:p>
            <a:pPr defTabSz="931723">
              <a:defRPr/>
            </a:pPr>
            <a:r>
              <a:rPr lang="en-US" sz="2800" dirty="0"/>
              <a:t>50 HIV-uninfected lactating women and infant pairs</a:t>
            </a:r>
          </a:p>
          <a:p>
            <a:pPr defTabSz="931723">
              <a:defRPr/>
            </a:pPr>
            <a:endParaRPr lang="en-US" sz="2800" dirty="0"/>
          </a:p>
          <a:p>
            <a:pPr defTabSz="931723">
              <a:defRPr/>
            </a:pPr>
            <a:r>
              <a:rPr lang="en-US" sz="2800" dirty="0"/>
              <a:t>Primary outcome: infant plasma concentrations of TDF and FTC</a:t>
            </a:r>
          </a:p>
          <a:p>
            <a:pPr defTabSz="931723">
              <a:defRPr/>
            </a:pPr>
            <a:endParaRPr lang="en-US" sz="2800" dirty="0"/>
          </a:p>
          <a:p>
            <a:pPr defTabSz="931723">
              <a:defRPr/>
            </a:pPr>
            <a:r>
              <a:rPr lang="en-US" sz="2800" dirty="0"/>
              <a:t>Secondary outcomes: maternal plasma and breast milk concentrations; maternal milk: plasma and infant plasma: milk ratios</a:t>
            </a:r>
          </a:p>
          <a:p>
            <a:endParaRPr lang="en-US" sz="2800" dirty="0"/>
          </a:p>
          <a:p>
            <a:r>
              <a:rPr lang="en-US" sz="2800" dirty="0"/>
              <a:t>Methods: directly observed doses of daily oral FTC-TDF for 10 days. Maternal serum and breast samples days 7 and 10 obtained 1-2 hours after Infant serum sample on day 7</a:t>
            </a:r>
          </a:p>
          <a:p>
            <a:pPr marL="457200" indent="-457200">
              <a:buFont typeface="Arial" panose="020B0604020202020204" pitchFamily="34" charset="0"/>
              <a:buChar char="•"/>
            </a:pPr>
            <a:endParaRPr lang="en-US" sz="3200" dirty="0"/>
          </a:p>
        </p:txBody>
      </p:sp>
      <p:sp>
        <p:nvSpPr>
          <p:cNvPr id="4" name="TextBox 3">
            <a:extLst>
              <a:ext uri="{FF2B5EF4-FFF2-40B4-BE49-F238E27FC236}">
                <a16:creationId xmlns:a16="http://schemas.microsoft.com/office/drawing/2014/main" id="{56DF9EC6-160D-A1C6-4CE8-C39CC9443BE6}"/>
              </a:ext>
            </a:extLst>
          </p:cNvPr>
          <p:cNvSpPr txBox="1"/>
          <p:nvPr/>
        </p:nvSpPr>
        <p:spPr>
          <a:xfrm>
            <a:off x="7440930" y="6262525"/>
            <a:ext cx="3825984" cy="369332"/>
          </a:xfrm>
          <a:prstGeom prst="rect">
            <a:avLst/>
          </a:prstGeom>
          <a:noFill/>
        </p:spPr>
        <p:txBody>
          <a:bodyPr wrap="none" rtlCol="0">
            <a:spAutoFit/>
          </a:bodyPr>
          <a:lstStyle/>
          <a:p>
            <a:pPr defTabSz="931723">
              <a:defRPr/>
            </a:pPr>
            <a:r>
              <a:rPr lang="en-US" sz="1800" dirty="0" err="1"/>
              <a:t>Mugwanya</a:t>
            </a:r>
            <a:r>
              <a:rPr lang="en-US" sz="1800" dirty="0"/>
              <a:t> et al. PLOS Medicine. 2016</a:t>
            </a:r>
          </a:p>
        </p:txBody>
      </p:sp>
    </p:spTree>
    <p:extLst>
      <p:ext uri="{BB962C8B-B14F-4D97-AF65-F5344CB8AC3E}">
        <p14:creationId xmlns:p14="http://schemas.microsoft.com/office/powerpoint/2010/main" val="39303966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383" y="822067"/>
            <a:ext cx="8153400"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205740" y="152400"/>
            <a:ext cx="11986260" cy="641866"/>
          </a:xfrm>
        </p:spPr>
        <p:txBody>
          <a:bodyPr>
            <a:normAutofit/>
          </a:bodyPr>
          <a:lstStyle/>
          <a:p>
            <a:pPr algn="ctr"/>
            <a:r>
              <a:rPr lang="en-US" sz="2800" b="1" dirty="0">
                <a:solidFill>
                  <a:srgbClr val="FFFF00"/>
                </a:solidFill>
              </a:rPr>
              <a:t>TDF concentration in breast milk and infant plasma</a:t>
            </a:r>
          </a:p>
        </p:txBody>
      </p:sp>
      <p:sp>
        <p:nvSpPr>
          <p:cNvPr id="2" name="Rectangle 1"/>
          <p:cNvSpPr/>
          <p:nvPr/>
        </p:nvSpPr>
        <p:spPr>
          <a:xfrm>
            <a:off x="8402783" y="1128325"/>
            <a:ext cx="3539834" cy="4832092"/>
          </a:xfrm>
          <a:prstGeom prst="rect">
            <a:avLst/>
          </a:prstGeom>
        </p:spPr>
        <p:txBody>
          <a:bodyPr wrap="square">
            <a:spAutoFit/>
          </a:bodyPr>
          <a:lstStyle/>
          <a:p>
            <a:pPr>
              <a:defRPr/>
            </a:pPr>
            <a:r>
              <a:rPr lang="en-US" sz="2800" dirty="0"/>
              <a:t>Median breastmilk doses of tenofovir have been shown to be 0.03% of infant oral doses. </a:t>
            </a:r>
          </a:p>
          <a:p>
            <a:pPr>
              <a:defRPr/>
            </a:pPr>
            <a:endParaRPr lang="en-US" sz="2800" dirty="0"/>
          </a:p>
          <a:p>
            <a:pPr>
              <a:defRPr/>
            </a:pPr>
            <a:r>
              <a:rPr lang="en-US" sz="2800" dirty="0"/>
              <a:t> Tenofovir was undetectable in 46 of 49 (94%) infant plasma samples</a:t>
            </a:r>
          </a:p>
          <a:p>
            <a:pPr>
              <a:defRPr/>
            </a:pPr>
            <a:endParaRPr lang="en-US" sz="2800" dirty="0"/>
          </a:p>
        </p:txBody>
      </p:sp>
      <p:sp>
        <p:nvSpPr>
          <p:cNvPr id="3" name="TextBox 2"/>
          <p:cNvSpPr txBox="1"/>
          <p:nvPr/>
        </p:nvSpPr>
        <p:spPr>
          <a:xfrm>
            <a:off x="7177810" y="6488668"/>
            <a:ext cx="3381951" cy="369332"/>
          </a:xfrm>
          <a:prstGeom prst="rect">
            <a:avLst/>
          </a:prstGeom>
          <a:noFill/>
        </p:spPr>
        <p:txBody>
          <a:bodyPr wrap="none" rtlCol="0">
            <a:spAutoFit/>
          </a:bodyPr>
          <a:lstStyle/>
          <a:p>
            <a:r>
              <a:rPr lang="en-US" dirty="0" err="1"/>
              <a:t>Mugwanya</a:t>
            </a:r>
            <a:r>
              <a:rPr lang="en-US" dirty="0"/>
              <a:t> et al. PLOS Med. 2016</a:t>
            </a:r>
          </a:p>
        </p:txBody>
      </p:sp>
    </p:spTree>
    <p:extLst>
      <p:ext uri="{BB962C8B-B14F-4D97-AF65-F5344CB8AC3E}">
        <p14:creationId xmlns:p14="http://schemas.microsoft.com/office/powerpoint/2010/main" val="2758563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C3DA9-4F4E-44FE-B13D-9419C22AC365}"/>
              </a:ext>
            </a:extLst>
          </p:cNvPr>
          <p:cNvSpPr>
            <a:spLocks noGrp="1"/>
          </p:cNvSpPr>
          <p:nvPr>
            <p:ph type="title"/>
          </p:nvPr>
        </p:nvSpPr>
        <p:spPr>
          <a:xfrm>
            <a:off x="675543" y="2799000"/>
            <a:ext cx="10840914" cy="1260000"/>
          </a:xfrm>
        </p:spPr>
        <p:txBody>
          <a:bodyPr>
            <a:normAutofit/>
          </a:bodyPr>
          <a:lstStyle/>
          <a:p>
            <a:pPr algn="ctr"/>
            <a:r>
              <a:rPr lang="en-US" sz="4400" b="1" dirty="0">
                <a:solidFill>
                  <a:srgbClr val="FFFF00"/>
                </a:solidFill>
              </a:rPr>
              <a:t>Observational STUDIES</a:t>
            </a:r>
          </a:p>
        </p:txBody>
      </p:sp>
    </p:spTree>
    <p:extLst>
      <p:ext uri="{BB962C8B-B14F-4D97-AF65-F5344CB8AC3E}">
        <p14:creationId xmlns:p14="http://schemas.microsoft.com/office/powerpoint/2010/main" val="106583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5740" y="152400"/>
            <a:ext cx="11986260" cy="641866"/>
          </a:xfrm>
        </p:spPr>
        <p:txBody>
          <a:bodyPr>
            <a:normAutofit/>
          </a:bodyPr>
          <a:lstStyle/>
          <a:p>
            <a:pPr algn="ctr"/>
            <a:r>
              <a:rPr lang="en-US" sz="2800" b="1" dirty="0">
                <a:solidFill>
                  <a:srgbClr val="FFFF00"/>
                </a:solidFill>
              </a:rPr>
              <a:t>FTC concentration in breast milk and infant plasma</a:t>
            </a:r>
          </a:p>
        </p:txBody>
      </p:sp>
      <p:sp>
        <p:nvSpPr>
          <p:cNvPr id="3" name="TextBox 2"/>
          <p:cNvSpPr txBox="1"/>
          <p:nvPr/>
        </p:nvSpPr>
        <p:spPr>
          <a:xfrm>
            <a:off x="8537980" y="6394563"/>
            <a:ext cx="3381951" cy="369332"/>
          </a:xfrm>
          <a:prstGeom prst="rect">
            <a:avLst/>
          </a:prstGeom>
          <a:noFill/>
        </p:spPr>
        <p:txBody>
          <a:bodyPr wrap="none" rtlCol="0">
            <a:spAutoFit/>
          </a:bodyPr>
          <a:lstStyle/>
          <a:p>
            <a:r>
              <a:rPr lang="en-US" dirty="0" err="1"/>
              <a:t>Mugwanya</a:t>
            </a:r>
            <a:r>
              <a:rPr lang="en-US" dirty="0"/>
              <a:t> et al. PLOS Med. 2016</a:t>
            </a:r>
          </a:p>
        </p:txBody>
      </p:sp>
      <p:pic>
        <p:nvPicPr>
          <p:cNvPr id="6" name="Picture 5">
            <a:extLst>
              <a:ext uri="{FF2B5EF4-FFF2-40B4-BE49-F238E27FC236}">
                <a16:creationId xmlns:a16="http://schemas.microsoft.com/office/drawing/2014/main" id="{512823E1-9B9B-F35A-9844-CD81CAE6249F}"/>
              </a:ext>
            </a:extLst>
          </p:cNvPr>
          <p:cNvPicPr>
            <a:picLocks noChangeAspect="1"/>
          </p:cNvPicPr>
          <p:nvPr/>
        </p:nvPicPr>
        <p:blipFill rotWithShape="1">
          <a:blip r:embed="rId3"/>
          <a:srcRect l="3792"/>
          <a:stretch/>
        </p:blipFill>
        <p:spPr>
          <a:xfrm>
            <a:off x="434339" y="874921"/>
            <a:ext cx="7829551" cy="5519642"/>
          </a:xfrm>
          <a:prstGeom prst="rect">
            <a:avLst/>
          </a:prstGeom>
        </p:spPr>
      </p:pic>
      <p:sp>
        <p:nvSpPr>
          <p:cNvPr id="7" name="TextBox 6">
            <a:extLst>
              <a:ext uri="{FF2B5EF4-FFF2-40B4-BE49-F238E27FC236}">
                <a16:creationId xmlns:a16="http://schemas.microsoft.com/office/drawing/2014/main" id="{2778C71F-82BD-374E-77F9-6C6D5A750ECD}"/>
              </a:ext>
            </a:extLst>
          </p:cNvPr>
          <p:cNvSpPr txBox="1"/>
          <p:nvPr/>
        </p:nvSpPr>
        <p:spPr>
          <a:xfrm>
            <a:off x="8263890" y="1257300"/>
            <a:ext cx="3656041" cy="4154984"/>
          </a:xfrm>
          <a:prstGeom prst="rect">
            <a:avLst/>
          </a:prstGeom>
          <a:noFill/>
        </p:spPr>
        <p:txBody>
          <a:bodyPr wrap="square" rtlCol="0">
            <a:spAutoFit/>
          </a:bodyPr>
          <a:lstStyle/>
          <a:p>
            <a:r>
              <a:rPr lang="en-US" sz="2400" dirty="0"/>
              <a:t>FTC detectable in 47 of 49 (96% ) of infant samples</a:t>
            </a:r>
          </a:p>
          <a:p>
            <a:endParaRPr lang="en-US" sz="2400" dirty="0"/>
          </a:p>
          <a:p>
            <a:r>
              <a:rPr lang="en-US" sz="2400" dirty="0"/>
              <a:t>Infant plasma concentration was 5% of breast milk concentration</a:t>
            </a:r>
          </a:p>
          <a:p>
            <a:endParaRPr lang="en-US" sz="2400" dirty="0"/>
          </a:p>
          <a:p>
            <a:r>
              <a:rPr lang="en-US" sz="2400" dirty="0"/>
              <a:t>FTC infant plasma concentration was 0.05% of pediatric therapeutic dose.</a:t>
            </a:r>
          </a:p>
        </p:txBody>
      </p:sp>
    </p:spTree>
    <p:extLst>
      <p:ext uri="{BB962C8B-B14F-4D97-AF65-F5344CB8AC3E}">
        <p14:creationId xmlns:p14="http://schemas.microsoft.com/office/powerpoint/2010/main" val="13985274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50" y="436799"/>
            <a:ext cx="11818620" cy="1260000"/>
          </a:xfrm>
        </p:spPr>
        <p:txBody>
          <a:bodyPr>
            <a:normAutofit fontScale="90000"/>
          </a:bodyPr>
          <a:lstStyle/>
          <a:p>
            <a:pPr algn="ctr"/>
            <a:r>
              <a:rPr lang="en-US" sz="4000" b="1" dirty="0">
                <a:solidFill>
                  <a:srgbClr val="FFFF00"/>
                </a:solidFill>
              </a:rPr>
              <a:t>Transfer of Antiretrovirals into Breastmilk</a:t>
            </a:r>
          </a:p>
        </p:txBody>
      </p:sp>
      <p:sp>
        <p:nvSpPr>
          <p:cNvPr id="3" name="Text Placeholder 2"/>
          <p:cNvSpPr>
            <a:spLocks noGrp="1"/>
          </p:cNvSpPr>
          <p:nvPr>
            <p:ph idx="1"/>
          </p:nvPr>
        </p:nvSpPr>
        <p:spPr/>
        <p:txBody>
          <a:bodyPr>
            <a:normAutofit/>
          </a:bodyPr>
          <a:lstStyle/>
          <a:p>
            <a:pPr marL="457200" indent="-457200">
              <a:buFont typeface="Arial" panose="020B0604020202020204" pitchFamily="34" charset="0"/>
              <a:buChar char="•"/>
            </a:pPr>
            <a:r>
              <a:rPr lang="en-US" sz="3200" dirty="0"/>
              <a:t>Prospective Swiss Mother and Child HIV Cohort</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21 WWH who elected to breast feed </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r>
              <a:rPr lang="en-US" sz="3200" dirty="0"/>
              <a:t>Measured maternal and infant plasma and milk concentrations of ARVs</a:t>
            </a:r>
          </a:p>
          <a:p>
            <a:pPr marL="457200" indent="-457200">
              <a:buFont typeface="Arial" panose="020B0604020202020204" pitchFamily="34" charset="0"/>
              <a:buChar char="•"/>
            </a:pPr>
            <a:endParaRPr lang="en-US" sz="3200" dirty="0"/>
          </a:p>
          <a:p>
            <a:pPr marL="457200" indent="-457200">
              <a:buFont typeface="Arial" panose="020B0604020202020204" pitchFamily="34" charset="0"/>
              <a:buChar char="•"/>
            </a:pPr>
            <a:endParaRPr lang="en-US" sz="3200" dirty="0"/>
          </a:p>
        </p:txBody>
      </p:sp>
      <p:sp>
        <p:nvSpPr>
          <p:cNvPr id="4" name="TextBox 3">
            <a:extLst>
              <a:ext uri="{FF2B5EF4-FFF2-40B4-BE49-F238E27FC236}">
                <a16:creationId xmlns:a16="http://schemas.microsoft.com/office/drawing/2014/main" id="{56DF9EC6-160D-A1C6-4CE8-C39CC9443BE6}"/>
              </a:ext>
            </a:extLst>
          </p:cNvPr>
          <p:cNvSpPr txBox="1"/>
          <p:nvPr/>
        </p:nvSpPr>
        <p:spPr>
          <a:xfrm>
            <a:off x="7440930" y="6262525"/>
            <a:ext cx="4487575" cy="369332"/>
          </a:xfrm>
          <a:prstGeom prst="rect">
            <a:avLst/>
          </a:prstGeom>
          <a:noFill/>
        </p:spPr>
        <p:txBody>
          <a:bodyPr wrap="none" rtlCol="0">
            <a:spAutoFit/>
          </a:bodyPr>
          <a:lstStyle/>
          <a:p>
            <a:r>
              <a:rPr lang="en-US" dirty="0"/>
              <a:t>Aebi-Popp et al. J </a:t>
            </a:r>
            <a:r>
              <a:rPr lang="en-US" dirty="0" err="1"/>
              <a:t>Antimicro</a:t>
            </a:r>
            <a:r>
              <a:rPr lang="en-US" dirty="0"/>
              <a:t> </a:t>
            </a:r>
            <a:r>
              <a:rPr lang="en-US" dirty="0" err="1"/>
              <a:t>Chemother</a:t>
            </a:r>
            <a:r>
              <a:rPr lang="en-US" dirty="0"/>
              <a:t>. 2022</a:t>
            </a:r>
          </a:p>
        </p:txBody>
      </p:sp>
    </p:spTree>
    <p:extLst>
      <p:ext uri="{BB962C8B-B14F-4D97-AF65-F5344CB8AC3E}">
        <p14:creationId xmlns:p14="http://schemas.microsoft.com/office/powerpoint/2010/main" val="2875379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885" y="90085"/>
            <a:ext cx="11818620" cy="1260000"/>
          </a:xfrm>
        </p:spPr>
        <p:txBody>
          <a:bodyPr>
            <a:normAutofit fontScale="90000"/>
          </a:bodyPr>
          <a:lstStyle/>
          <a:p>
            <a:pPr algn="ctr"/>
            <a:r>
              <a:rPr lang="en-US" sz="4000" b="1" dirty="0">
                <a:solidFill>
                  <a:srgbClr val="FFFF00"/>
                </a:solidFill>
              </a:rPr>
              <a:t>Transfer of Antiretrovirals into Breastmilk</a:t>
            </a:r>
          </a:p>
        </p:txBody>
      </p:sp>
      <p:graphicFrame>
        <p:nvGraphicFramePr>
          <p:cNvPr id="5" name="Table 5">
            <a:extLst>
              <a:ext uri="{FF2B5EF4-FFF2-40B4-BE49-F238E27FC236}">
                <a16:creationId xmlns:a16="http://schemas.microsoft.com/office/drawing/2014/main" id="{D3994E12-9714-3A65-FB98-6BB53760754A}"/>
              </a:ext>
            </a:extLst>
          </p:cNvPr>
          <p:cNvGraphicFramePr>
            <a:graphicFrameLocks noGrp="1"/>
          </p:cNvGraphicFramePr>
          <p:nvPr>
            <p:ph idx="1"/>
            <p:extLst>
              <p:ext uri="{D42A27DB-BD31-4B8C-83A1-F6EECF244321}">
                <p14:modId xmlns:p14="http://schemas.microsoft.com/office/powerpoint/2010/main" val="1760142744"/>
              </p:ext>
            </p:extLst>
          </p:nvPr>
        </p:nvGraphicFramePr>
        <p:xfrm>
          <a:off x="297180" y="1223010"/>
          <a:ext cx="11631324" cy="5039517"/>
        </p:xfrm>
        <a:graphic>
          <a:graphicData uri="http://schemas.openxmlformats.org/drawingml/2006/table">
            <a:tbl>
              <a:tblPr firstRow="1" bandRow="1">
                <a:tableStyleId>{F5AB1C69-6EDB-4FF4-983F-18BD219EF322}</a:tableStyleId>
              </a:tblPr>
              <a:tblGrid>
                <a:gridCol w="3877108">
                  <a:extLst>
                    <a:ext uri="{9D8B030D-6E8A-4147-A177-3AD203B41FA5}">
                      <a16:colId xmlns:a16="http://schemas.microsoft.com/office/drawing/2014/main" val="3930790652"/>
                    </a:ext>
                  </a:extLst>
                </a:gridCol>
                <a:gridCol w="3877108">
                  <a:extLst>
                    <a:ext uri="{9D8B030D-6E8A-4147-A177-3AD203B41FA5}">
                      <a16:colId xmlns:a16="http://schemas.microsoft.com/office/drawing/2014/main" val="2901878143"/>
                    </a:ext>
                  </a:extLst>
                </a:gridCol>
                <a:gridCol w="3877108">
                  <a:extLst>
                    <a:ext uri="{9D8B030D-6E8A-4147-A177-3AD203B41FA5}">
                      <a16:colId xmlns:a16="http://schemas.microsoft.com/office/drawing/2014/main" val="3125479135"/>
                    </a:ext>
                  </a:extLst>
                </a:gridCol>
              </a:tblGrid>
              <a:tr h="719931">
                <a:tc>
                  <a:txBody>
                    <a:bodyPr/>
                    <a:lstStyle/>
                    <a:p>
                      <a:pPr algn="ctr"/>
                      <a:r>
                        <a:rPr lang="en-US" sz="2400" b="1" dirty="0"/>
                        <a:t>ARV, frequency</a:t>
                      </a:r>
                    </a:p>
                  </a:txBody>
                  <a:tcPr/>
                </a:tc>
                <a:tc>
                  <a:txBody>
                    <a:bodyPr/>
                    <a:lstStyle/>
                    <a:p>
                      <a:pPr algn="ctr"/>
                      <a:r>
                        <a:rPr lang="en-US" sz="2400" b="1" dirty="0"/>
                        <a:t>Maternal Milk/Plasma Ratio</a:t>
                      </a:r>
                    </a:p>
                  </a:txBody>
                  <a:tcPr/>
                </a:tc>
                <a:tc>
                  <a:txBody>
                    <a:bodyPr/>
                    <a:lstStyle/>
                    <a:p>
                      <a:pPr algn="ctr"/>
                      <a:r>
                        <a:rPr lang="en-US" sz="2400" b="1" dirty="0"/>
                        <a:t>Median Infant Dose (mg/kg)</a:t>
                      </a:r>
                    </a:p>
                  </a:txBody>
                  <a:tcPr/>
                </a:tc>
                <a:extLst>
                  <a:ext uri="{0D108BD9-81ED-4DB2-BD59-A6C34878D82A}">
                    <a16:rowId xmlns:a16="http://schemas.microsoft.com/office/drawing/2014/main" val="2066752066"/>
                  </a:ext>
                </a:extLst>
              </a:tr>
              <a:tr h="719931">
                <a:tc>
                  <a:txBody>
                    <a:bodyPr/>
                    <a:lstStyle/>
                    <a:p>
                      <a:r>
                        <a:rPr lang="en-US" sz="2400" dirty="0" err="1"/>
                        <a:t>Raltegravir</a:t>
                      </a:r>
                      <a:r>
                        <a:rPr lang="en-US" sz="2400" dirty="0"/>
                        <a:t>, daily</a:t>
                      </a:r>
                    </a:p>
                  </a:txBody>
                  <a:tcPr/>
                </a:tc>
                <a:tc>
                  <a:txBody>
                    <a:bodyPr/>
                    <a:lstStyle/>
                    <a:p>
                      <a:r>
                        <a:rPr lang="en-US" sz="2400" dirty="0"/>
                        <a:t>0.96</a:t>
                      </a:r>
                    </a:p>
                  </a:txBody>
                  <a:tcPr/>
                </a:tc>
                <a:tc>
                  <a:txBody>
                    <a:bodyPr/>
                    <a:lstStyle/>
                    <a:p>
                      <a:r>
                        <a:rPr lang="en-US" sz="2400" dirty="0"/>
                        <a:t>0.02</a:t>
                      </a:r>
                    </a:p>
                  </a:txBody>
                  <a:tcPr/>
                </a:tc>
                <a:extLst>
                  <a:ext uri="{0D108BD9-81ED-4DB2-BD59-A6C34878D82A}">
                    <a16:rowId xmlns:a16="http://schemas.microsoft.com/office/drawing/2014/main" val="2962069289"/>
                  </a:ext>
                </a:extLst>
              </a:tr>
              <a:tr h="719931">
                <a:tc>
                  <a:txBody>
                    <a:bodyPr/>
                    <a:lstStyle/>
                    <a:p>
                      <a:r>
                        <a:rPr lang="en-US" sz="2400" dirty="0" err="1"/>
                        <a:t>Raltegravir</a:t>
                      </a:r>
                      <a:r>
                        <a:rPr lang="en-US" sz="2400" dirty="0"/>
                        <a:t>, BID</a:t>
                      </a:r>
                    </a:p>
                  </a:txBody>
                  <a:tcPr/>
                </a:tc>
                <a:tc>
                  <a:txBody>
                    <a:bodyPr/>
                    <a:lstStyle/>
                    <a:p>
                      <a:r>
                        <a:rPr lang="en-US" sz="2400" dirty="0"/>
                        <a:t>0.39</a:t>
                      </a:r>
                    </a:p>
                  </a:txBody>
                  <a:tcPr/>
                </a:tc>
                <a:tc>
                  <a:txBody>
                    <a:bodyPr/>
                    <a:lstStyle/>
                    <a:p>
                      <a:r>
                        <a:rPr lang="en-US" sz="2400" dirty="0"/>
                        <a:t>0.25</a:t>
                      </a:r>
                    </a:p>
                  </a:txBody>
                  <a:tcPr/>
                </a:tc>
                <a:extLst>
                  <a:ext uri="{0D108BD9-81ED-4DB2-BD59-A6C34878D82A}">
                    <a16:rowId xmlns:a16="http://schemas.microsoft.com/office/drawing/2014/main" val="1728971646"/>
                  </a:ext>
                </a:extLst>
              </a:tr>
              <a:tr h="719931">
                <a:tc>
                  <a:txBody>
                    <a:bodyPr/>
                    <a:lstStyle/>
                    <a:p>
                      <a:r>
                        <a:rPr lang="en-US" sz="2400" dirty="0" err="1"/>
                        <a:t>Bictegravir</a:t>
                      </a:r>
                      <a:r>
                        <a:rPr lang="en-US" sz="2400" dirty="0"/>
                        <a:t>, daily</a:t>
                      </a:r>
                    </a:p>
                  </a:txBody>
                  <a:tcPr/>
                </a:tc>
                <a:tc>
                  <a:txBody>
                    <a:bodyPr/>
                    <a:lstStyle/>
                    <a:p>
                      <a:r>
                        <a:rPr lang="en-US" sz="2400" dirty="0"/>
                        <a:t>0.01</a:t>
                      </a:r>
                    </a:p>
                  </a:txBody>
                  <a:tcPr/>
                </a:tc>
                <a:tc>
                  <a:txBody>
                    <a:bodyPr/>
                    <a:lstStyle/>
                    <a:p>
                      <a:r>
                        <a:rPr lang="en-US" sz="2400" dirty="0"/>
                        <a:t>0.01</a:t>
                      </a:r>
                    </a:p>
                  </a:txBody>
                  <a:tcPr/>
                </a:tc>
                <a:extLst>
                  <a:ext uri="{0D108BD9-81ED-4DB2-BD59-A6C34878D82A}">
                    <a16:rowId xmlns:a16="http://schemas.microsoft.com/office/drawing/2014/main" val="1598645525"/>
                  </a:ext>
                </a:extLst>
              </a:tr>
              <a:tr h="719931">
                <a:tc>
                  <a:txBody>
                    <a:bodyPr/>
                    <a:lstStyle/>
                    <a:p>
                      <a:r>
                        <a:rPr lang="en-US" sz="2400" dirty="0" err="1"/>
                        <a:t>Rilpivirine</a:t>
                      </a:r>
                      <a:endParaRPr lang="en-US" sz="2400" dirty="0"/>
                    </a:p>
                  </a:txBody>
                  <a:tcPr/>
                </a:tc>
                <a:tc>
                  <a:txBody>
                    <a:bodyPr/>
                    <a:lstStyle/>
                    <a:p>
                      <a:r>
                        <a:rPr lang="en-US" sz="2400" dirty="0"/>
                        <a:t>1.08</a:t>
                      </a:r>
                    </a:p>
                  </a:txBody>
                  <a:tcPr/>
                </a:tc>
                <a:tc>
                  <a:txBody>
                    <a:bodyPr/>
                    <a:lstStyle/>
                    <a:p>
                      <a:r>
                        <a:rPr lang="en-US" sz="2400" dirty="0"/>
                        <a:t>0.02</a:t>
                      </a:r>
                    </a:p>
                  </a:txBody>
                  <a:tcPr/>
                </a:tc>
                <a:extLst>
                  <a:ext uri="{0D108BD9-81ED-4DB2-BD59-A6C34878D82A}">
                    <a16:rowId xmlns:a16="http://schemas.microsoft.com/office/drawing/2014/main" val="2003986762"/>
                  </a:ext>
                </a:extLst>
              </a:tr>
              <a:tr h="719931">
                <a:tc>
                  <a:txBody>
                    <a:bodyPr/>
                    <a:lstStyle/>
                    <a:p>
                      <a:r>
                        <a:rPr lang="en-US" sz="2400" dirty="0"/>
                        <a:t>Darunavir + ritonavir, daily</a:t>
                      </a:r>
                    </a:p>
                  </a:txBody>
                  <a:tcPr/>
                </a:tc>
                <a:tc>
                  <a:txBody>
                    <a:bodyPr/>
                    <a:lstStyle/>
                    <a:p>
                      <a:r>
                        <a:rPr lang="en-US" sz="2400" dirty="0"/>
                        <a:t>0.12</a:t>
                      </a:r>
                    </a:p>
                  </a:txBody>
                  <a:tcPr/>
                </a:tc>
                <a:tc>
                  <a:txBody>
                    <a:bodyPr/>
                    <a:lstStyle/>
                    <a:p>
                      <a:r>
                        <a:rPr lang="en-US" sz="2400" dirty="0"/>
                        <a:t>0.05</a:t>
                      </a:r>
                    </a:p>
                  </a:txBody>
                  <a:tcPr/>
                </a:tc>
                <a:extLst>
                  <a:ext uri="{0D108BD9-81ED-4DB2-BD59-A6C34878D82A}">
                    <a16:rowId xmlns:a16="http://schemas.microsoft.com/office/drawing/2014/main" val="3987080619"/>
                  </a:ext>
                </a:extLst>
              </a:tr>
              <a:tr h="719931">
                <a:tc>
                  <a:txBody>
                    <a:bodyPr/>
                    <a:lstStyle/>
                    <a:p>
                      <a:r>
                        <a:rPr lang="en-US" sz="2400" dirty="0"/>
                        <a:t>Tenofovir alafenamide, daily</a:t>
                      </a:r>
                    </a:p>
                  </a:txBody>
                  <a:tcPr/>
                </a:tc>
                <a:tc>
                  <a:txBody>
                    <a:bodyPr/>
                    <a:lstStyle/>
                    <a:p>
                      <a:r>
                        <a:rPr lang="en-US" sz="2400" dirty="0"/>
                        <a:t>4.09</a:t>
                      </a:r>
                    </a:p>
                  </a:txBody>
                  <a:tcPr/>
                </a:tc>
                <a:tc>
                  <a:txBody>
                    <a:bodyPr/>
                    <a:lstStyle/>
                    <a:p>
                      <a:r>
                        <a:rPr lang="en-US" sz="2400" dirty="0"/>
                        <a:t>0.007</a:t>
                      </a:r>
                    </a:p>
                  </a:txBody>
                  <a:tcPr/>
                </a:tc>
                <a:extLst>
                  <a:ext uri="{0D108BD9-81ED-4DB2-BD59-A6C34878D82A}">
                    <a16:rowId xmlns:a16="http://schemas.microsoft.com/office/drawing/2014/main" val="2464436599"/>
                  </a:ext>
                </a:extLst>
              </a:tr>
            </a:tbl>
          </a:graphicData>
        </a:graphic>
      </p:graphicFrame>
      <p:sp>
        <p:nvSpPr>
          <p:cNvPr id="6" name="TextBox 5">
            <a:extLst>
              <a:ext uri="{FF2B5EF4-FFF2-40B4-BE49-F238E27FC236}">
                <a16:creationId xmlns:a16="http://schemas.microsoft.com/office/drawing/2014/main" id="{B7DE2AF7-8218-1B90-E20B-FB1395192884}"/>
              </a:ext>
            </a:extLst>
          </p:cNvPr>
          <p:cNvSpPr txBox="1"/>
          <p:nvPr/>
        </p:nvSpPr>
        <p:spPr>
          <a:xfrm>
            <a:off x="297180" y="6398583"/>
            <a:ext cx="11751871" cy="461665"/>
          </a:xfrm>
          <a:prstGeom prst="rect">
            <a:avLst/>
          </a:prstGeom>
          <a:noFill/>
        </p:spPr>
        <p:txBody>
          <a:bodyPr wrap="none" rtlCol="0">
            <a:spAutoFit/>
          </a:bodyPr>
          <a:lstStyle/>
          <a:p>
            <a:r>
              <a:rPr lang="en-US" sz="2400" dirty="0"/>
              <a:t>ARVs are minimally secreted in breast milk and infants are exposed to subtherapeutic doses</a:t>
            </a:r>
          </a:p>
        </p:txBody>
      </p:sp>
    </p:spTree>
    <p:extLst>
      <p:ext uri="{BB962C8B-B14F-4D97-AF65-F5344CB8AC3E}">
        <p14:creationId xmlns:p14="http://schemas.microsoft.com/office/powerpoint/2010/main" val="16006863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FFFF00"/>
                </a:solidFill>
              </a:rPr>
              <a:t>Emerging Commentary on Infant feeding strategies for Persons with HIV</a:t>
            </a:r>
          </a:p>
        </p:txBody>
      </p:sp>
    </p:spTree>
    <p:extLst>
      <p:ext uri="{BB962C8B-B14F-4D97-AF65-F5344CB8AC3E}">
        <p14:creationId xmlns:p14="http://schemas.microsoft.com/office/powerpoint/2010/main" val="23729702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Low HIV MTCT figures in low-resource settings, even if HIV-infected mothers do breastfeed, question whether a recommendation to abstain from breastfeeding in high-income countries is still justified.</a:t>
            </a:r>
          </a:p>
        </p:txBody>
      </p:sp>
      <p:sp>
        <p:nvSpPr>
          <p:cNvPr id="9" name="Text Placeholder 8"/>
          <p:cNvSpPr>
            <a:spLocks noGrp="1"/>
          </p:cNvSpPr>
          <p:nvPr>
            <p:ph type="body" sz="quarter" idx="13"/>
          </p:nvPr>
        </p:nvSpPr>
        <p:spPr>
          <a:xfrm>
            <a:off x="2625943" y="6263149"/>
            <a:ext cx="9339184" cy="381000"/>
          </a:xfrm>
        </p:spPr>
        <p:txBody>
          <a:bodyPr/>
          <a:lstStyle/>
          <a:p>
            <a:r>
              <a:rPr lang="en-US" dirty="0"/>
              <a:t>Christian et al. Swiss Medical Weekly. 2018</a:t>
            </a: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4252" y="3199733"/>
            <a:ext cx="4603495" cy="3063416"/>
          </a:xfrm>
          <a:prstGeom prst="rect">
            <a:avLst/>
          </a:prstGeom>
        </p:spPr>
      </p:pic>
    </p:spTree>
    <p:extLst>
      <p:ext uri="{BB962C8B-B14F-4D97-AF65-F5344CB8AC3E}">
        <p14:creationId xmlns:p14="http://schemas.microsoft.com/office/powerpoint/2010/main" val="37128623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6015" y="206477"/>
            <a:ext cx="11912040" cy="876542"/>
          </a:xfrm>
        </p:spPr>
        <p:txBody>
          <a:bodyPr/>
          <a:lstStyle/>
          <a:p>
            <a:r>
              <a:rPr lang="en-US" b="1" dirty="0">
                <a:solidFill>
                  <a:srgbClr val="FFFF00"/>
                </a:solidFill>
              </a:rPr>
              <a:t>Provider Perspectives towards Infant Feeding in PWH</a:t>
            </a:r>
          </a:p>
        </p:txBody>
      </p:sp>
      <p:pic>
        <p:nvPicPr>
          <p:cNvPr id="7" name="Picture 6"/>
          <p:cNvPicPr>
            <a:picLocks noChangeAspect="1"/>
          </p:cNvPicPr>
          <p:nvPr/>
        </p:nvPicPr>
        <p:blipFill>
          <a:blip r:embed="rId3"/>
          <a:stretch>
            <a:fillRect/>
          </a:stretch>
        </p:blipFill>
        <p:spPr>
          <a:xfrm>
            <a:off x="235974" y="992268"/>
            <a:ext cx="11640526" cy="4917481"/>
          </a:xfrm>
          <a:prstGeom prst="rect">
            <a:avLst/>
          </a:prstGeom>
        </p:spPr>
      </p:pic>
      <p:sp>
        <p:nvSpPr>
          <p:cNvPr id="8" name="TextBox 7"/>
          <p:cNvSpPr txBox="1"/>
          <p:nvPr/>
        </p:nvSpPr>
        <p:spPr>
          <a:xfrm>
            <a:off x="8770374" y="6432442"/>
            <a:ext cx="3269485" cy="369332"/>
          </a:xfrm>
          <a:prstGeom prst="rect">
            <a:avLst/>
          </a:prstGeom>
          <a:noFill/>
        </p:spPr>
        <p:txBody>
          <a:bodyPr wrap="none" rtlCol="0">
            <a:spAutoFit/>
          </a:bodyPr>
          <a:lstStyle/>
          <a:p>
            <a:r>
              <a:rPr lang="en-US" dirty="0"/>
              <a:t>Tuthill et al. J Int AIDS Soc. 2019.</a:t>
            </a:r>
          </a:p>
        </p:txBody>
      </p:sp>
      <p:sp>
        <p:nvSpPr>
          <p:cNvPr id="9" name="TextBox 8"/>
          <p:cNvSpPr txBox="1"/>
          <p:nvPr/>
        </p:nvSpPr>
        <p:spPr>
          <a:xfrm>
            <a:off x="235974" y="6000500"/>
            <a:ext cx="11420114" cy="369332"/>
          </a:xfrm>
          <a:prstGeom prst="rect">
            <a:avLst/>
          </a:prstGeom>
          <a:noFill/>
        </p:spPr>
        <p:txBody>
          <a:bodyPr wrap="none" rtlCol="0">
            <a:spAutoFit/>
          </a:bodyPr>
          <a:lstStyle/>
          <a:p>
            <a:r>
              <a:rPr lang="en-US" dirty="0"/>
              <a:t>Providers recognize that persons affected by HIV and medical providers have different perspectives on the safety of BF.</a:t>
            </a:r>
          </a:p>
        </p:txBody>
      </p:sp>
      <p:sp>
        <p:nvSpPr>
          <p:cNvPr id="10" name="TextBox 9"/>
          <p:cNvSpPr txBox="1"/>
          <p:nvPr/>
        </p:nvSpPr>
        <p:spPr>
          <a:xfrm>
            <a:off x="4041058" y="1013403"/>
            <a:ext cx="757084" cy="383458"/>
          </a:xfrm>
          <a:prstGeom prst="rect">
            <a:avLst/>
          </a:prstGeom>
          <a:noFill/>
        </p:spPr>
        <p:txBody>
          <a:bodyPr wrap="square" rtlCol="0">
            <a:spAutoFit/>
          </a:bodyPr>
          <a:lstStyle/>
          <a:p>
            <a:r>
              <a:rPr lang="en-US" dirty="0">
                <a:solidFill>
                  <a:srgbClr val="FF0000"/>
                </a:solidFill>
              </a:rPr>
              <a:t>N, 93</a:t>
            </a:r>
          </a:p>
        </p:txBody>
      </p:sp>
      <p:sp>
        <p:nvSpPr>
          <p:cNvPr id="2" name="TextBox 1"/>
          <p:cNvSpPr txBox="1"/>
          <p:nvPr/>
        </p:nvSpPr>
        <p:spPr>
          <a:xfrm>
            <a:off x="7541341" y="1236380"/>
            <a:ext cx="1781257" cy="369332"/>
          </a:xfrm>
          <a:prstGeom prst="rect">
            <a:avLst/>
          </a:prstGeom>
          <a:noFill/>
        </p:spPr>
        <p:txBody>
          <a:bodyPr wrap="none" rtlCol="0">
            <a:spAutoFit/>
          </a:bodyPr>
          <a:lstStyle/>
          <a:p>
            <a:r>
              <a:rPr lang="en-US" dirty="0">
                <a:solidFill>
                  <a:srgbClr val="FF0000"/>
                </a:solidFill>
              </a:rPr>
              <a:t>Patient concerns</a:t>
            </a:r>
          </a:p>
        </p:txBody>
      </p:sp>
      <p:sp>
        <p:nvSpPr>
          <p:cNvPr id="11" name="TextBox 10"/>
          <p:cNvSpPr txBox="1"/>
          <p:nvPr/>
        </p:nvSpPr>
        <p:spPr>
          <a:xfrm>
            <a:off x="7541341" y="4407284"/>
            <a:ext cx="1893467" cy="369332"/>
          </a:xfrm>
          <a:prstGeom prst="rect">
            <a:avLst/>
          </a:prstGeom>
          <a:noFill/>
        </p:spPr>
        <p:txBody>
          <a:bodyPr wrap="none" rtlCol="0">
            <a:spAutoFit/>
          </a:bodyPr>
          <a:lstStyle/>
          <a:p>
            <a:r>
              <a:rPr lang="en-US" dirty="0">
                <a:solidFill>
                  <a:srgbClr val="FF0000"/>
                </a:solidFill>
              </a:rPr>
              <a:t>Provider concerns</a:t>
            </a:r>
          </a:p>
        </p:txBody>
      </p:sp>
      <p:sp>
        <p:nvSpPr>
          <p:cNvPr id="3" name="Rectangle 2">
            <a:extLst>
              <a:ext uri="{FF2B5EF4-FFF2-40B4-BE49-F238E27FC236}">
                <a16:creationId xmlns:a16="http://schemas.microsoft.com/office/drawing/2014/main" id="{932E0C6E-7E4F-4558-9E51-582DD1377C60}"/>
              </a:ext>
            </a:extLst>
          </p:cNvPr>
          <p:cNvSpPr/>
          <p:nvPr/>
        </p:nvSpPr>
        <p:spPr>
          <a:xfrm>
            <a:off x="315500" y="2162774"/>
            <a:ext cx="11430000" cy="264107"/>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8F84FED-4856-47E9-89D9-93472F21AA69}"/>
              </a:ext>
            </a:extLst>
          </p:cNvPr>
          <p:cNvSpPr/>
          <p:nvPr/>
        </p:nvSpPr>
        <p:spPr>
          <a:xfrm>
            <a:off x="341237" y="5041204"/>
            <a:ext cx="11430000" cy="264107"/>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7837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622601" y="1052052"/>
            <a:ext cx="8786192" cy="2920179"/>
          </a:xfrm>
          <a:prstGeom prst="rect">
            <a:avLst/>
          </a:prstGeom>
        </p:spPr>
      </p:pic>
      <p:sp>
        <p:nvSpPr>
          <p:cNvPr id="6" name="Text Placeholder 5"/>
          <p:cNvSpPr>
            <a:spLocks noGrp="1"/>
          </p:cNvSpPr>
          <p:nvPr>
            <p:ph type="body" sz="quarter" idx="13"/>
          </p:nvPr>
        </p:nvSpPr>
        <p:spPr>
          <a:xfrm>
            <a:off x="1042950" y="4611329"/>
            <a:ext cx="9339184" cy="381000"/>
          </a:xfrm>
        </p:spPr>
        <p:txBody>
          <a:bodyPr>
            <a:noAutofit/>
          </a:bodyPr>
          <a:lstStyle/>
          <a:p>
            <a:r>
              <a:rPr lang="en-US" sz="3200" dirty="0"/>
              <a:t>Gross et al. J of Law, Medicine &amp; Ethics. 2019.</a:t>
            </a:r>
          </a:p>
        </p:txBody>
      </p:sp>
      <p:sp>
        <p:nvSpPr>
          <p:cNvPr id="8" name="Rectangle 7"/>
          <p:cNvSpPr/>
          <p:nvPr/>
        </p:nvSpPr>
        <p:spPr>
          <a:xfrm>
            <a:off x="8485239" y="3569110"/>
            <a:ext cx="1717774" cy="328279"/>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23355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16310" y="176981"/>
            <a:ext cx="11818374" cy="875071"/>
          </a:xfrm>
        </p:spPr>
        <p:txBody>
          <a:bodyPr>
            <a:normAutofit fontScale="90000"/>
          </a:bodyPr>
          <a:lstStyle/>
          <a:p>
            <a:r>
              <a:rPr lang="en-US" b="1" dirty="0">
                <a:solidFill>
                  <a:srgbClr val="FFFF00"/>
                </a:solidFill>
              </a:rPr>
              <a:t>Proposed Additions to Current NIH Perinatal HIV Guidance </a:t>
            </a:r>
          </a:p>
        </p:txBody>
      </p:sp>
      <p:sp>
        <p:nvSpPr>
          <p:cNvPr id="6" name="Content Placeholder 5"/>
          <p:cNvSpPr>
            <a:spLocks noGrp="1"/>
          </p:cNvSpPr>
          <p:nvPr>
            <p:ph idx="1"/>
          </p:nvPr>
        </p:nvSpPr>
        <p:spPr>
          <a:xfrm>
            <a:off x="108155" y="1052051"/>
            <a:ext cx="11926529" cy="5240594"/>
          </a:xfrm>
        </p:spPr>
        <p:txBody>
          <a:bodyPr>
            <a:noAutofit/>
          </a:bodyPr>
          <a:lstStyle/>
          <a:p>
            <a:r>
              <a:rPr lang="en-US" sz="2000" dirty="0"/>
              <a:t>Women who desire to  breastfeed and who are adherent to ART, undergo regular monitoring, and have undetectable HIV viral load have a choice to breastfeed.</a:t>
            </a:r>
          </a:p>
          <a:p>
            <a:endParaRPr lang="en-US" sz="2000" dirty="0"/>
          </a:p>
          <a:p>
            <a:r>
              <a:rPr lang="en-US" sz="2000" dirty="0"/>
              <a:t>Health professionals should be trained to identify WLHIV who can safely breastfeed based on their viral load status at birth and other clinical and social factors.</a:t>
            </a:r>
          </a:p>
          <a:p>
            <a:endParaRPr lang="en-US" sz="2000" dirty="0"/>
          </a:p>
          <a:p>
            <a:r>
              <a:rPr lang="en-US" sz="2000" dirty="0"/>
              <a:t>A risk profile and clinical tools should be developed to identify WLWH who are good candidates for breastfeeding.</a:t>
            </a:r>
          </a:p>
          <a:p>
            <a:endParaRPr lang="en-US" sz="2000" dirty="0"/>
          </a:p>
          <a:p>
            <a:r>
              <a:rPr lang="en-US" sz="2000" dirty="0"/>
              <a:t>WLHIV who choose to breastfeed should receive increased support and clinical monitoring, including consideration of more frequent viral load testing to insure HIV viral suppression.</a:t>
            </a:r>
          </a:p>
          <a:p>
            <a:endParaRPr lang="en-US" sz="2000" dirty="0"/>
          </a:p>
          <a:p>
            <a:r>
              <a:rPr lang="en-US" sz="2000" dirty="0"/>
              <a:t>WLHIV should be provided with counseling, clinical and social support, and home services that could enable them to safely breastfed their children.</a:t>
            </a:r>
          </a:p>
        </p:txBody>
      </p:sp>
      <p:sp>
        <p:nvSpPr>
          <p:cNvPr id="7" name="TextBox 6"/>
          <p:cNvSpPr txBox="1"/>
          <p:nvPr/>
        </p:nvSpPr>
        <p:spPr>
          <a:xfrm>
            <a:off x="6915876" y="6361471"/>
            <a:ext cx="5276124" cy="369332"/>
          </a:xfrm>
          <a:prstGeom prst="rect">
            <a:avLst/>
          </a:prstGeom>
          <a:noFill/>
        </p:spPr>
        <p:txBody>
          <a:bodyPr wrap="none" rtlCol="0">
            <a:spAutoFit/>
          </a:bodyPr>
          <a:lstStyle/>
          <a:p>
            <a:r>
              <a:rPr lang="en-US" dirty="0"/>
              <a:t>Gostin and Kavanagh. J Law, Medicine &amp; Ethics. 2019</a:t>
            </a:r>
          </a:p>
        </p:txBody>
      </p:sp>
    </p:spTree>
    <p:extLst>
      <p:ext uri="{BB962C8B-B14F-4D97-AF65-F5344CB8AC3E}">
        <p14:creationId xmlns:p14="http://schemas.microsoft.com/office/powerpoint/2010/main" val="2826635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186813"/>
            <a:ext cx="10840914" cy="1260000"/>
          </a:xfrm>
        </p:spPr>
        <p:txBody>
          <a:bodyPr/>
          <a:lstStyle/>
          <a:p>
            <a:r>
              <a:rPr lang="en-US" b="1" dirty="0">
                <a:solidFill>
                  <a:srgbClr val="FFFF00"/>
                </a:solidFill>
              </a:rPr>
              <a:t>Breastfeeding among Women with HIV in Germany</a:t>
            </a:r>
          </a:p>
        </p:txBody>
      </p:sp>
      <p:sp>
        <p:nvSpPr>
          <p:cNvPr id="3" name="Content Placeholder 2"/>
          <p:cNvSpPr>
            <a:spLocks noGrp="1"/>
          </p:cNvSpPr>
          <p:nvPr>
            <p:ph idx="1"/>
          </p:nvPr>
        </p:nvSpPr>
        <p:spPr>
          <a:xfrm>
            <a:off x="-1" y="1170039"/>
            <a:ext cx="3872681" cy="5456903"/>
          </a:xfrm>
        </p:spPr>
        <p:txBody>
          <a:bodyPr>
            <a:normAutofit lnSpcReduction="10000"/>
          </a:bodyPr>
          <a:lstStyle/>
          <a:p>
            <a:r>
              <a:rPr lang="en-US" sz="2000" dirty="0"/>
              <a:t>2009-2020, retrospective cohort of women with HIV electing to breast feed (HELENE)</a:t>
            </a:r>
          </a:p>
          <a:p>
            <a:r>
              <a:rPr lang="en-US" sz="2000" dirty="0"/>
              <a:t>20 centers</a:t>
            </a:r>
          </a:p>
          <a:p>
            <a:endParaRPr lang="en-US" sz="2000" dirty="0"/>
          </a:p>
          <a:p>
            <a:r>
              <a:rPr lang="en-US" sz="2000" dirty="0"/>
              <a:t>63% of women born outside of Germany.</a:t>
            </a:r>
          </a:p>
          <a:p>
            <a:endParaRPr lang="en-US" sz="2000" dirty="0"/>
          </a:p>
          <a:p>
            <a:r>
              <a:rPr lang="en-US" sz="2000" dirty="0"/>
              <a:t>Increasing cases of maternal choice to BF against national recommendation to formula feed.</a:t>
            </a:r>
          </a:p>
          <a:p>
            <a:endParaRPr lang="en-US" sz="2000" b="1" dirty="0">
              <a:solidFill>
                <a:srgbClr val="FF0000"/>
              </a:solidFill>
              <a:effectLst>
                <a:outerShdw blurRad="38100" dist="38100" dir="2700000" algn="tl">
                  <a:srgbClr val="000000">
                    <a:alpha val="43137"/>
                  </a:srgbClr>
                </a:outerShdw>
              </a:effectLst>
            </a:endParaRPr>
          </a:p>
          <a:p>
            <a:r>
              <a:rPr lang="en-US" sz="2000" b="1" dirty="0">
                <a:solidFill>
                  <a:srgbClr val="FF0000"/>
                </a:solidFill>
                <a:effectLst>
                  <a:outerShdw blurRad="38100" dist="38100" dir="2700000" algn="tl">
                    <a:srgbClr val="000000">
                      <a:alpha val="43137"/>
                    </a:srgbClr>
                  </a:outerShdw>
                </a:effectLst>
              </a:rPr>
              <a:t>Clinicians should prepare to care for PWH who chose to breast feed.</a:t>
            </a:r>
          </a:p>
        </p:txBody>
      </p:sp>
      <p:pic>
        <p:nvPicPr>
          <p:cNvPr id="4" name="Picture 3"/>
          <p:cNvPicPr>
            <a:picLocks noChangeAspect="1"/>
          </p:cNvPicPr>
          <p:nvPr/>
        </p:nvPicPr>
        <p:blipFill rotWithShape="1">
          <a:blip r:embed="rId3"/>
          <a:srcRect l="13178" t="3492"/>
          <a:stretch/>
        </p:blipFill>
        <p:spPr>
          <a:xfrm>
            <a:off x="3872681" y="1260600"/>
            <a:ext cx="8034183" cy="5139601"/>
          </a:xfrm>
          <a:prstGeom prst="rect">
            <a:avLst/>
          </a:prstGeom>
        </p:spPr>
      </p:pic>
      <p:sp>
        <p:nvSpPr>
          <p:cNvPr id="5" name="TextBox 4"/>
          <p:cNvSpPr txBox="1"/>
          <p:nvPr/>
        </p:nvSpPr>
        <p:spPr>
          <a:xfrm>
            <a:off x="7224300" y="6400200"/>
            <a:ext cx="4682564" cy="369332"/>
          </a:xfrm>
          <a:prstGeom prst="rect">
            <a:avLst/>
          </a:prstGeom>
          <a:noFill/>
        </p:spPr>
        <p:txBody>
          <a:bodyPr wrap="none" rtlCol="0">
            <a:spAutoFit/>
          </a:bodyPr>
          <a:lstStyle/>
          <a:p>
            <a:r>
              <a:rPr lang="en-US" dirty="0"/>
              <a:t>Haberl et al. AIDS Patient Care and STDS. 2021.</a:t>
            </a:r>
          </a:p>
        </p:txBody>
      </p:sp>
    </p:spTree>
    <p:extLst>
      <p:ext uri="{BB962C8B-B14F-4D97-AF65-F5344CB8AC3E}">
        <p14:creationId xmlns:p14="http://schemas.microsoft.com/office/powerpoint/2010/main" val="13023455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71906" y="116516"/>
            <a:ext cx="10840914" cy="974865"/>
          </a:xfrm>
        </p:spPr>
        <p:txBody>
          <a:bodyPr/>
          <a:lstStyle/>
          <a:p>
            <a:r>
              <a:rPr lang="en-US" b="1" dirty="0">
                <a:solidFill>
                  <a:srgbClr val="FFFF00"/>
                </a:solidFill>
              </a:rPr>
              <a:t>Recommendations for PWH who Elect to Breast Feed</a:t>
            </a:r>
          </a:p>
        </p:txBody>
      </p:sp>
      <p:pic>
        <p:nvPicPr>
          <p:cNvPr id="6" name="Picture 5"/>
          <p:cNvPicPr>
            <a:picLocks noChangeAspect="1"/>
          </p:cNvPicPr>
          <p:nvPr/>
        </p:nvPicPr>
        <p:blipFill rotWithShape="1">
          <a:blip r:embed="rId2"/>
          <a:srcRect t="16219"/>
          <a:stretch/>
        </p:blipFill>
        <p:spPr>
          <a:xfrm>
            <a:off x="3075172" y="914398"/>
            <a:ext cx="6233780" cy="5840363"/>
          </a:xfrm>
          <a:prstGeom prst="rect">
            <a:avLst/>
          </a:prstGeom>
        </p:spPr>
      </p:pic>
      <p:sp>
        <p:nvSpPr>
          <p:cNvPr id="7" name="TextBox 6"/>
          <p:cNvSpPr txBox="1"/>
          <p:nvPr/>
        </p:nvSpPr>
        <p:spPr>
          <a:xfrm>
            <a:off x="9587435" y="3184407"/>
            <a:ext cx="2270943" cy="1477328"/>
          </a:xfrm>
          <a:prstGeom prst="rect">
            <a:avLst/>
          </a:prstGeom>
          <a:noFill/>
        </p:spPr>
        <p:txBody>
          <a:bodyPr wrap="none" rtlCol="0">
            <a:spAutoFit/>
          </a:bodyPr>
          <a:lstStyle/>
          <a:p>
            <a:r>
              <a:rPr lang="en-US" dirty="0"/>
              <a:t>Givens, Levison, and </a:t>
            </a:r>
          </a:p>
          <a:p>
            <a:r>
              <a:rPr lang="en-US" dirty="0"/>
              <a:t>Rahangdale. </a:t>
            </a:r>
          </a:p>
          <a:p>
            <a:r>
              <a:rPr lang="en-US" dirty="0"/>
              <a:t>Obstet Gynecol. </a:t>
            </a:r>
          </a:p>
          <a:p>
            <a:r>
              <a:rPr lang="en-US" dirty="0"/>
              <a:t>Clinical Expert Series. </a:t>
            </a:r>
          </a:p>
          <a:p>
            <a:r>
              <a:rPr lang="en-US" dirty="0"/>
              <a:t>2021.</a:t>
            </a:r>
          </a:p>
        </p:txBody>
      </p:sp>
    </p:spTree>
    <p:extLst>
      <p:ext uri="{BB962C8B-B14F-4D97-AF65-F5344CB8AC3E}">
        <p14:creationId xmlns:p14="http://schemas.microsoft.com/office/powerpoint/2010/main" val="247306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17" y="86820"/>
            <a:ext cx="11899231" cy="1236654"/>
          </a:xfrm>
        </p:spPr>
        <p:txBody>
          <a:bodyPr/>
          <a:lstStyle/>
          <a:p>
            <a:r>
              <a:rPr lang="en-US" b="1" dirty="0">
                <a:solidFill>
                  <a:srgbClr val="FFFF00"/>
                </a:solidFill>
              </a:rPr>
              <a:t>Early Case Series Data for PHIV through breast feeding</a:t>
            </a:r>
          </a:p>
        </p:txBody>
      </p:sp>
      <p:pic>
        <p:nvPicPr>
          <p:cNvPr id="5" name="Picture Placeholder 4"/>
          <p:cNvPicPr>
            <a:picLocks noGrp="1" noChangeAspect="1"/>
          </p:cNvPicPr>
          <p:nvPr>
            <p:ph type="pic" idx="1"/>
          </p:nvPr>
        </p:nvPicPr>
        <p:blipFill rotWithShape="1">
          <a:blip r:embed="rId2"/>
          <a:srcRect l="1230" t="1873" r="34" b="710"/>
          <a:stretch/>
        </p:blipFill>
        <p:spPr>
          <a:xfrm>
            <a:off x="159416" y="1094155"/>
            <a:ext cx="11899231" cy="5234455"/>
          </a:xfrm>
          <a:prstGeom prst="rect">
            <a:avLst/>
          </a:prstGeom>
        </p:spPr>
      </p:pic>
      <p:sp>
        <p:nvSpPr>
          <p:cNvPr id="6" name="TextBox 5"/>
          <p:cNvSpPr txBox="1"/>
          <p:nvPr/>
        </p:nvSpPr>
        <p:spPr>
          <a:xfrm>
            <a:off x="9565657" y="6328611"/>
            <a:ext cx="2492990" cy="369332"/>
          </a:xfrm>
          <a:prstGeom prst="rect">
            <a:avLst/>
          </a:prstGeom>
          <a:noFill/>
        </p:spPr>
        <p:txBody>
          <a:bodyPr wrap="none" rtlCol="0">
            <a:spAutoFit/>
          </a:bodyPr>
          <a:lstStyle/>
          <a:p>
            <a:r>
              <a:rPr lang="en-US" dirty="0"/>
              <a:t>Dunn et al. Lancet. 1992</a:t>
            </a:r>
          </a:p>
        </p:txBody>
      </p:sp>
      <p:sp>
        <p:nvSpPr>
          <p:cNvPr id="7" name="TextBox 6"/>
          <p:cNvSpPr txBox="1"/>
          <p:nvPr/>
        </p:nvSpPr>
        <p:spPr>
          <a:xfrm>
            <a:off x="0" y="6328611"/>
            <a:ext cx="8885766" cy="369332"/>
          </a:xfrm>
          <a:prstGeom prst="rect">
            <a:avLst/>
          </a:prstGeom>
          <a:noFill/>
        </p:spPr>
        <p:txBody>
          <a:bodyPr wrap="none" rtlCol="0">
            <a:spAutoFit/>
          </a:bodyPr>
          <a:lstStyle/>
          <a:p>
            <a:r>
              <a:rPr lang="en-US" dirty="0"/>
              <a:t>Cumulative risk of PHIV diagnosed in infants born to women who were HIV negative at birth</a:t>
            </a:r>
          </a:p>
        </p:txBody>
      </p:sp>
      <p:sp>
        <p:nvSpPr>
          <p:cNvPr id="9" name="Rectangle 8"/>
          <p:cNvSpPr/>
          <p:nvPr/>
        </p:nvSpPr>
        <p:spPr>
          <a:xfrm>
            <a:off x="6352673" y="5763126"/>
            <a:ext cx="2021305" cy="565484"/>
          </a:xfrm>
          <a:prstGeom prst="rect">
            <a:avLst/>
          </a:prstGeom>
          <a:noFill/>
          <a:ln w="31750">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630032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78200-0985-4DED-A84B-D6ADED92FAE6}"/>
              </a:ext>
            </a:extLst>
          </p:cNvPr>
          <p:cNvSpPr>
            <a:spLocks noGrp="1"/>
          </p:cNvSpPr>
          <p:nvPr>
            <p:ph type="title"/>
          </p:nvPr>
        </p:nvSpPr>
        <p:spPr/>
        <p:txBody>
          <a:bodyPr/>
          <a:lstStyle/>
          <a:p>
            <a:r>
              <a:rPr lang="en-US" b="1" dirty="0">
                <a:solidFill>
                  <a:srgbClr val="FFFF00"/>
                </a:solidFill>
              </a:rPr>
              <a:t>Unanswered Clinical Questions</a:t>
            </a:r>
            <a:endParaRPr lang="en-US" dirty="0"/>
          </a:p>
        </p:txBody>
      </p:sp>
      <p:pic>
        <p:nvPicPr>
          <p:cNvPr id="7" name="Picture 6" descr="magnifying glass icon">
            <a:extLst>
              <a:ext uri="{FF2B5EF4-FFF2-40B4-BE49-F238E27FC236}">
                <a16:creationId xmlns:a16="http://schemas.microsoft.com/office/drawing/2014/main" id="{AAE36621-6FAB-4009-9D5C-CE767DF10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7541342" y="896700"/>
            <a:ext cx="685800" cy="685800"/>
          </a:xfrm>
          <a:prstGeom prst="rect">
            <a:avLst/>
          </a:prstGeom>
        </p:spPr>
      </p:pic>
      <p:sp>
        <p:nvSpPr>
          <p:cNvPr id="3" name="Content Placeholder 2">
            <a:extLst>
              <a:ext uri="{FF2B5EF4-FFF2-40B4-BE49-F238E27FC236}">
                <a16:creationId xmlns:a16="http://schemas.microsoft.com/office/drawing/2014/main" id="{90E8A47E-9D4A-4D70-B23A-B0AC3757292F}"/>
              </a:ext>
            </a:extLst>
          </p:cNvPr>
          <p:cNvSpPr>
            <a:spLocks noGrp="1"/>
          </p:cNvSpPr>
          <p:nvPr>
            <p:ph idx="1"/>
          </p:nvPr>
        </p:nvSpPr>
        <p:spPr>
          <a:xfrm>
            <a:off x="685801" y="1869601"/>
            <a:ext cx="10840914" cy="4246064"/>
          </a:xfrm>
        </p:spPr>
        <p:txBody>
          <a:bodyPr/>
          <a:lstStyle/>
          <a:p>
            <a:r>
              <a:rPr lang="en-US" sz="2400" dirty="0"/>
              <a:t>Which ARVs should be recommended in breast feeding PWH?</a:t>
            </a:r>
            <a:br>
              <a:rPr lang="en-US" sz="2400" dirty="0"/>
            </a:br>
            <a:br>
              <a:rPr lang="en-US" sz="2400" dirty="0"/>
            </a:br>
            <a:endParaRPr lang="en-US" sz="2400" dirty="0"/>
          </a:p>
          <a:p>
            <a:r>
              <a:rPr lang="en-US" sz="2400" dirty="0"/>
              <a:t>How should mothers be counselled to handle mastitis and ongoing breast feeding?</a:t>
            </a:r>
          </a:p>
          <a:p>
            <a:endParaRPr lang="en-US" sz="2400" dirty="0"/>
          </a:p>
          <a:p>
            <a:r>
              <a:rPr lang="en-US" sz="2400" dirty="0"/>
              <a:t>Should HIV RNA be measured in breast milk in addition to plasma?</a:t>
            </a:r>
          </a:p>
          <a:p>
            <a:endParaRPr lang="en-US" sz="2400" dirty="0"/>
          </a:p>
          <a:p>
            <a:r>
              <a:rPr lang="en-US" sz="2400" dirty="0"/>
              <a:t>Should extended infant prophylaxis be given in breast feeding infants when maternal HIV viral load is undetectable?</a:t>
            </a:r>
          </a:p>
          <a:p>
            <a:endParaRPr lang="en-US" dirty="0"/>
          </a:p>
          <a:p>
            <a:endParaRPr lang="en-US" dirty="0"/>
          </a:p>
          <a:p>
            <a:endParaRPr lang="en-US" dirty="0"/>
          </a:p>
          <a:p>
            <a:endParaRPr lang="en-US" dirty="0"/>
          </a:p>
          <a:p>
            <a:endParaRPr lang="en-US" dirty="0"/>
          </a:p>
        </p:txBody>
      </p:sp>
      <p:sp>
        <p:nvSpPr>
          <p:cNvPr id="4" name="Rectangle 3"/>
          <p:cNvSpPr/>
          <p:nvPr/>
        </p:nvSpPr>
        <p:spPr>
          <a:xfrm>
            <a:off x="9023822" y="6213676"/>
            <a:ext cx="2934393" cy="369332"/>
          </a:xfrm>
          <a:prstGeom prst="rect">
            <a:avLst/>
          </a:prstGeom>
        </p:spPr>
        <p:txBody>
          <a:bodyPr wrap="none">
            <a:spAutoFit/>
          </a:bodyPr>
          <a:lstStyle/>
          <a:p>
            <a:r>
              <a:rPr lang="en-US" dirty="0"/>
              <a:t>Waitt et al. Lancet HIV. 2018.</a:t>
            </a:r>
          </a:p>
        </p:txBody>
      </p:sp>
    </p:spTree>
    <p:extLst>
      <p:ext uri="{BB962C8B-B14F-4D97-AF65-F5344CB8AC3E}">
        <p14:creationId xmlns:p14="http://schemas.microsoft.com/office/powerpoint/2010/main" val="2776209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BA199-95B7-41B3-9A72-44BD819B1C1F}"/>
              </a:ext>
            </a:extLst>
          </p:cNvPr>
          <p:cNvSpPr>
            <a:spLocks noGrp="1"/>
          </p:cNvSpPr>
          <p:nvPr>
            <p:ph type="title"/>
          </p:nvPr>
        </p:nvSpPr>
        <p:spPr>
          <a:xfrm>
            <a:off x="132668" y="462013"/>
            <a:ext cx="11652932" cy="1260000"/>
          </a:xfrm>
        </p:spPr>
        <p:txBody>
          <a:bodyPr/>
          <a:lstStyle/>
          <a:p>
            <a:r>
              <a:rPr lang="en-US" b="1" dirty="0">
                <a:solidFill>
                  <a:srgbClr val="FFFF00"/>
                </a:solidFill>
              </a:rPr>
              <a:t>Revisions to the Current NIH guidelines for </a:t>
            </a:r>
            <a:br>
              <a:rPr lang="en-US" b="1" dirty="0">
                <a:solidFill>
                  <a:srgbClr val="FFFF00"/>
                </a:solidFill>
              </a:rPr>
            </a:br>
            <a:r>
              <a:rPr lang="en-US" b="1" dirty="0">
                <a:solidFill>
                  <a:srgbClr val="FFFF00"/>
                </a:solidFill>
              </a:rPr>
              <a:t>HIV-exposed infant feeding are expected 2023</a:t>
            </a:r>
          </a:p>
        </p:txBody>
      </p:sp>
      <p:pic>
        <p:nvPicPr>
          <p:cNvPr id="10" name="Picture 9" descr="gavel icon ">
            <a:extLst>
              <a:ext uri="{FF2B5EF4-FFF2-40B4-BE49-F238E27FC236}">
                <a16:creationId xmlns:a16="http://schemas.microsoft.com/office/drawing/2014/main" id="{4CC9C727-CD5E-461F-9DE1-B579A54D1FE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0940927" y="698025"/>
            <a:ext cx="1171575" cy="1171575"/>
          </a:xfrm>
          <a:prstGeom prst="rect">
            <a:avLst/>
          </a:prstGeom>
        </p:spPr>
      </p:pic>
      <p:pic>
        <p:nvPicPr>
          <p:cNvPr id="7" name="Picture 6"/>
          <p:cNvPicPr>
            <a:picLocks noChangeAspect="1"/>
          </p:cNvPicPr>
          <p:nvPr/>
        </p:nvPicPr>
        <p:blipFill>
          <a:blip r:embed="rId4"/>
          <a:stretch>
            <a:fillRect/>
          </a:stretch>
        </p:blipFill>
        <p:spPr>
          <a:xfrm>
            <a:off x="132668" y="2333307"/>
            <a:ext cx="12059332" cy="2037272"/>
          </a:xfrm>
          <a:prstGeom prst="rect">
            <a:avLst/>
          </a:prstGeom>
        </p:spPr>
      </p:pic>
      <p:pic>
        <p:nvPicPr>
          <p:cNvPr id="8" name="Picture 7"/>
          <p:cNvPicPr>
            <a:picLocks noChangeAspect="1"/>
          </p:cNvPicPr>
          <p:nvPr/>
        </p:nvPicPr>
        <p:blipFill>
          <a:blip r:embed="rId5"/>
          <a:stretch>
            <a:fillRect/>
          </a:stretch>
        </p:blipFill>
        <p:spPr>
          <a:xfrm>
            <a:off x="685800" y="4586530"/>
            <a:ext cx="10840914" cy="790685"/>
          </a:xfrm>
          <a:prstGeom prst="rect">
            <a:avLst/>
          </a:prstGeom>
        </p:spPr>
      </p:pic>
      <p:sp>
        <p:nvSpPr>
          <p:cNvPr id="9" name="TextBox 8"/>
          <p:cNvSpPr txBox="1"/>
          <p:nvPr/>
        </p:nvSpPr>
        <p:spPr>
          <a:xfrm>
            <a:off x="1237555" y="6429628"/>
            <a:ext cx="10898368" cy="307777"/>
          </a:xfrm>
          <a:prstGeom prst="rect">
            <a:avLst/>
          </a:prstGeom>
          <a:noFill/>
        </p:spPr>
        <p:txBody>
          <a:bodyPr wrap="none" rtlCol="0">
            <a:spAutoFit/>
          </a:bodyPr>
          <a:lstStyle/>
          <a:p>
            <a:r>
              <a:rPr lang="en-US" sz="1400" dirty="0"/>
              <a:t>https://clinicalinfo.hiv.gov/en/guidelines/perinatal/counseling-and-managing-individuals-with-hiv-united-states-who-desire-breastfeed?view=full</a:t>
            </a:r>
          </a:p>
        </p:txBody>
      </p:sp>
    </p:spTree>
    <p:extLst>
      <p:ext uri="{BB962C8B-B14F-4D97-AF65-F5344CB8AC3E}">
        <p14:creationId xmlns:p14="http://schemas.microsoft.com/office/powerpoint/2010/main" val="13301437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E2EC22-9440-8172-282F-B06BC2CA30BA}"/>
              </a:ext>
            </a:extLst>
          </p:cNvPr>
          <p:cNvPicPr>
            <a:picLocks noChangeAspect="1"/>
          </p:cNvPicPr>
          <p:nvPr/>
        </p:nvPicPr>
        <p:blipFill>
          <a:blip r:embed="rId2"/>
          <a:stretch>
            <a:fillRect/>
          </a:stretch>
        </p:blipFill>
        <p:spPr>
          <a:xfrm>
            <a:off x="675543" y="950023"/>
            <a:ext cx="10840914" cy="5812727"/>
          </a:xfrm>
          <a:prstGeom prst="rect">
            <a:avLst/>
          </a:prstGeom>
        </p:spPr>
      </p:pic>
      <p:sp>
        <p:nvSpPr>
          <p:cNvPr id="7" name="Title 6">
            <a:extLst>
              <a:ext uri="{FF2B5EF4-FFF2-40B4-BE49-F238E27FC236}">
                <a16:creationId xmlns:a16="http://schemas.microsoft.com/office/drawing/2014/main" id="{3475F485-7DA4-A25D-2BF1-FC7EA5FFC7D2}"/>
              </a:ext>
            </a:extLst>
          </p:cNvPr>
          <p:cNvSpPr>
            <a:spLocks noGrp="1"/>
          </p:cNvSpPr>
          <p:nvPr>
            <p:ph type="title"/>
          </p:nvPr>
        </p:nvSpPr>
        <p:spPr>
          <a:xfrm>
            <a:off x="834391" y="0"/>
            <a:ext cx="10840914" cy="1260000"/>
          </a:xfrm>
        </p:spPr>
        <p:txBody>
          <a:bodyPr/>
          <a:lstStyle/>
          <a:p>
            <a:r>
              <a:rPr lang="en-US" b="1" dirty="0">
                <a:solidFill>
                  <a:srgbClr val="FFFF00"/>
                </a:solidFill>
              </a:rPr>
              <a:t>Summary of Recommendations for Infant Feeding</a:t>
            </a:r>
          </a:p>
        </p:txBody>
      </p:sp>
    </p:spTree>
    <p:extLst>
      <p:ext uri="{BB962C8B-B14F-4D97-AF65-F5344CB8AC3E}">
        <p14:creationId xmlns:p14="http://schemas.microsoft.com/office/powerpoint/2010/main" val="134400004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28036" y="87020"/>
            <a:ext cx="10840914" cy="1260000"/>
          </a:xfrm>
        </p:spPr>
        <p:txBody>
          <a:bodyPr/>
          <a:lstStyle/>
          <a:p>
            <a:pPr algn="ctr"/>
            <a:r>
              <a:rPr lang="en-US" b="1" dirty="0">
                <a:solidFill>
                  <a:srgbClr val="FFFF00"/>
                </a:solidFill>
              </a:rPr>
              <a:t>Conclusions</a:t>
            </a:r>
          </a:p>
        </p:txBody>
      </p:sp>
      <p:sp>
        <p:nvSpPr>
          <p:cNvPr id="6" name="Content Placeholder 5"/>
          <p:cNvSpPr>
            <a:spLocks noGrp="1"/>
          </p:cNvSpPr>
          <p:nvPr>
            <p:ph idx="1"/>
          </p:nvPr>
        </p:nvSpPr>
        <p:spPr>
          <a:xfrm>
            <a:off x="147484" y="1091382"/>
            <a:ext cx="11897032" cy="5476566"/>
          </a:xfrm>
        </p:spPr>
        <p:txBody>
          <a:bodyPr>
            <a:noAutofit/>
          </a:bodyPr>
          <a:lstStyle/>
          <a:p>
            <a:r>
              <a:rPr lang="en-US" sz="2800" dirty="0"/>
              <a:t>Prior to universal ART use in pregnancy, 1/3 of infant HIV infections were attributed to breast feeding.</a:t>
            </a:r>
          </a:p>
          <a:p>
            <a:r>
              <a:rPr lang="en-US" sz="2800" dirty="0"/>
              <a:t>When maternal ART or infant prophylaxis are used, the estimated risk of HIV transmission by breast feeding is 1-5%.</a:t>
            </a:r>
          </a:p>
          <a:p>
            <a:r>
              <a:rPr lang="en-US" sz="2800" dirty="0"/>
              <a:t>Maternal ART adherence and viral suppression during breast feeding are recommended to reduce the risk of HIV transmission. </a:t>
            </a:r>
          </a:p>
          <a:p>
            <a:r>
              <a:rPr lang="en-US" sz="2800" dirty="0"/>
              <a:t>Infant antiviral prophylaxis may provide some protection in addition to maternal ART. </a:t>
            </a:r>
          </a:p>
          <a:p>
            <a:r>
              <a:rPr lang="en-US" sz="2800" dirty="0"/>
              <a:t>Interdisciplinary care should be considered to support people with HIV who chose to breast feed and prevent infant HIV infection.</a:t>
            </a:r>
          </a:p>
        </p:txBody>
      </p:sp>
    </p:spTree>
    <p:extLst>
      <p:ext uri="{BB962C8B-B14F-4D97-AF65-F5344CB8AC3E}">
        <p14:creationId xmlns:p14="http://schemas.microsoft.com/office/powerpoint/2010/main" val="18820213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0BC9-4028-4C57-A49A-BB164F023B33}"/>
              </a:ext>
            </a:extLst>
          </p:cNvPr>
          <p:cNvSpPr>
            <a:spLocks noGrp="1"/>
          </p:cNvSpPr>
          <p:nvPr>
            <p:ph type="title"/>
          </p:nvPr>
        </p:nvSpPr>
        <p:spPr/>
        <p:txBody>
          <a:bodyPr/>
          <a:lstStyle/>
          <a:p>
            <a:r>
              <a:rPr lang="en-US" dirty="0"/>
              <a:t>In 1996, the Joint United Nations Programme on HIV/AIDS (UNAIDS) recommended that HIV-1 seropositive women in resource-poor areas be encouraged to make informed choice about infant feeding.</a:t>
            </a:r>
          </a:p>
        </p:txBody>
      </p:sp>
      <p:sp>
        <p:nvSpPr>
          <p:cNvPr id="4" name="Text Placeholder 3">
            <a:extLst>
              <a:ext uri="{FF2B5EF4-FFF2-40B4-BE49-F238E27FC236}">
                <a16:creationId xmlns:a16="http://schemas.microsoft.com/office/drawing/2014/main" id="{1EC8D87A-A43B-467C-9549-98D8C6155027}"/>
              </a:ext>
            </a:extLst>
          </p:cNvPr>
          <p:cNvSpPr>
            <a:spLocks noGrp="1"/>
          </p:cNvSpPr>
          <p:nvPr>
            <p:ph type="body" idx="1"/>
          </p:nvPr>
        </p:nvSpPr>
        <p:spPr bwMode="black"/>
        <p:txBody>
          <a:bodyPr>
            <a:normAutofit/>
          </a:bodyPr>
          <a:lstStyle/>
          <a:p>
            <a:r>
              <a:rPr lang="en-US" sz="2800" dirty="0"/>
              <a:t>Most-at-risk infants in the developing world breast fed to reduce the risk of infectious morbidity and mortality (ex. diarrhea, pneumonia, and otitis media)</a:t>
            </a:r>
          </a:p>
        </p:txBody>
      </p:sp>
      <p:sp>
        <p:nvSpPr>
          <p:cNvPr id="6" name="TextBox 5"/>
          <p:cNvSpPr txBox="1"/>
          <p:nvPr/>
        </p:nvSpPr>
        <p:spPr>
          <a:xfrm>
            <a:off x="9410008" y="6367549"/>
            <a:ext cx="2599430" cy="369332"/>
          </a:xfrm>
          <a:prstGeom prst="rect">
            <a:avLst/>
          </a:prstGeom>
          <a:noFill/>
        </p:spPr>
        <p:txBody>
          <a:bodyPr wrap="none" rtlCol="0">
            <a:spAutoFit/>
          </a:bodyPr>
          <a:lstStyle/>
          <a:p>
            <a:r>
              <a:rPr lang="en-US" dirty="0"/>
              <a:t>Nduati et al. JAMA. 2000.</a:t>
            </a:r>
          </a:p>
        </p:txBody>
      </p:sp>
    </p:spTree>
    <p:extLst>
      <p:ext uri="{BB962C8B-B14F-4D97-AF65-F5344CB8AC3E}">
        <p14:creationId xmlns:p14="http://schemas.microsoft.com/office/powerpoint/2010/main" val="1983309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730" y="210589"/>
            <a:ext cx="10840914" cy="1260000"/>
          </a:xfrm>
        </p:spPr>
        <p:txBody>
          <a:bodyPr/>
          <a:lstStyle/>
          <a:p>
            <a:r>
              <a:rPr lang="en-US" b="1" dirty="0">
                <a:solidFill>
                  <a:srgbClr val="FFFF00"/>
                </a:solidFill>
              </a:rPr>
              <a:t>Infant Feeding and Risk of PHIV in Brazil</a:t>
            </a:r>
          </a:p>
        </p:txBody>
      </p:sp>
      <p:pic>
        <p:nvPicPr>
          <p:cNvPr id="5" name="Content Placeholder 4"/>
          <p:cNvPicPr>
            <a:picLocks noGrp="1" noChangeAspect="1"/>
          </p:cNvPicPr>
          <p:nvPr>
            <p:ph sz="half" idx="1"/>
          </p:nvPr>
        </p:nvPicPr>
        <p:blipFill>
          <a:blip r:embed="rId3"/>
          <a:stretch>
            <a:fillRect/>
          </a:stretch>
        </p:blipFill>
        <p:spPr>
          <a:xfrm>
            <a:off x="251449" y="1206743"/>
            <a:ext cx="11100758" cy="2916371"/>
          </a:xfrm>
          <a:prstGeom prst="rect">
            <a:avLst/>
          </a:prstGeom>
        </p:spPr>
      </p:pic>
      <p:sp>
        <p:nvSpPr>
          <p:cNvPr id="4" name="Content Placeholder 3"/>
          <p:cNvSpPr>
            <a:spLocks noGrp="1"/>
          </p:cNvSpPr>
          <p:nvPr>
            <p:ph sz="half" idx="2"/>
          </p:nvPr>
        </p:nvSpPr>
        <p:spPr>
          <a:xfrm>
            <a:off x="687730" y="4299837"/>
            <a:ext cx="10840914" cy="2292155"/>
          </a:xfrm>
          <a:prstGeom prst="roundRect">
            <a:avLst>
              <a:gd name="adj" fmla="val 0"/>
            </a:avLst>
          </a:prstGeom>
        </p:spPr>
        <p:txBody>
          <a:bodyPr>
            <a:normAutofit/>
          </a:bodyPr>
          <a:lstStyle/>
          <a:p>
            <a:r>
              <a:rPr lang="en-US" dirty="0"/>
              <a:t>Observational study of Brazilian women-infant pairs, many women initiated breast feeding before HIV status was known; n, 432</a:t>
            </a:r>
          </a:p>
          <a:p>
            <a:r>
              <a:rPr lang="en-US" dirty="0"/>
              <a:t>Median duration of breast feeding 30 days</a:t>
            </a:r>
          </a:p>
          <a:p>
            <a:r>
              <a:rPr lang="en-US" dirty="0"/>
              <a:t>Outcome= PHIV (HIV-1 Ab+ at 18 months)</a:t>
            </a:r>
          </a:p>
          <a:p>
            <a:r>
              <a:rPr lang="en-US" dirty="0"/>
              <a:t>69/432 (16%) infants were diagnosed with HIV; advanced maternal HIV, longer duration of breast feeding, and mixed feeding were associated with increased risk (but not statistically significant)</a:t>
            </a:r>
          </a:p>
          <a:p>
            <a:endParaRPr lang="en-US" dirty="0"/>
          </a:p>
        </p:txBody>
      </p:sp>
      <p:sp>
        <p:nvSpPr>
          <p:cNvPr id="6" name="TextBox 5"/>
          <p:cNvSpPr txBox="1"/>
          <p:nvPr/>
        </p:nvSpPr>
        <p:spPr>
          <a:xfrm>
            <a:off x="9567950" y="6375862"/>
            <a:ext cx="2302297" cy="369332"/>
          </a:xfrm>
          <a:prstGeom prst="rect">
            <a:avLst/>
          </a:prstGeom>
          <a:noFill/>
        </p:spPr>
        <p:txBody>
          <a:bodyPr wrap="none" rtlCol="0">
            <a:spAutoFit/>
          </a:bodyPr>
          <a:lstStyle/>
          <a:p>
            <a:r>
              <a:rPr lang="en-US" dirty="0"/>
              <a:t>Tess et al. JAIDS. 1998</a:t>
            </a:r>
          </a:p>
        </p:txBody>
      </p:sp>
      <p:sp>
        <p:nvSpPr>
          <p:cNvPr id="3" name="Rectangle 2"/>
          <p:cNvSpPr/>
          <p:nvPr/>
        </p:nvSpPr>
        <p:spPr>
          <a:xfrm>
            <a:off x="511277" y="2605548"/>
            <a:ext cx="9360310" cy="216310"/>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3734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96337" y="1052053"/>
            <a:ext cx="9550399" cy="2743199"/>
          </a:xfrm>
        </p:spPr>
        <p:txBody>
          <a:bodyPr>
            <a:normAutofit fontScale="90000"/>
          </a:bodyPr>
          <a:lstStyle/>
          <a:p>
            <a:r>
              <a:rPr lang="en-US" dirty="0"/>
              <a:t>When children born to women  with HIV can be ensured uninterrupted access to nutritionally adequate breast-milk substitutes that are safely prepared and fed to them, they are at less risk of illness and death if they are not breastfed. However, when these conditions are not fulfilled, in particular in an environment where infectious diseases and malnutrition are the primary cause of death during infancy, artificial feeding substantially increases children’s risk of illness and death.</a:t>
            </a:r>
          </a:p>
        </p:txBody>
      </p:sp>
      <p:sp>
        <p:nvSpPr>
          <p:cNvPr id="7" name="Text Placeholder 6"/>
          <p:cNvSpPr>
            <a:spLocks noGrp="1"/>
          </p:cNvSpPr>
          <p:nvPr>
            <p:ph type="body" sz="quarter" idx="13"/>
          </p:nvPr>
        </p:nvSpPr>
        <p:spPr>
          <a:xfrm>
            <a:off x="868518" y="4247534"/>
            <a:ext cx="9339184" cy="1563329"/>
          </a:xfrm>
        </p:spPr>
        <p:txBody>
          <a:bodyPr>
            <a:noAutofit/>
          </a:bodyPr>
          <a:lstStyle/>
          <a:p>
            <a:r>
              <a:rPr lang="en-US" sz="3200" b="1" dirty="0">
                <a:solidFill>
                  <a:srgbClr val="FFFF00"/>
                </a:solidFill>
              </a:rPr>
              <a:t>UNAIDS, UNICEF, and WHO. HIV and infant feeding: guidelines for decision-makers. </a:t>
            </a:r>
          </a:p>
          <a:p>
            <a:r>
              <a:rPr lang="en-US" sz="3200" b="1" dirty="0">
                <a:solidFill>
                  <a:srgbClr val="FFFF00"/>
                </a:solidFill>
              </a:rPr>
              <a:t>1998</a:t>
            </a:r>
          </a:p>
        </p:txBody>
      </p:sp>
    </p:spTree>
    <p:extLst>
      <p:ext uri="{BB962C8B-B14F-4D97-AF65-F5344CB8AC3E}">
        <p14:creationId xmlns:p14="http://schemas.microsoft.com/office/powerpoint/2010/main" val="915957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344" y="198520"/>
            <a:ext cx="11750297" cy="1260000"/>
          </a:xfrm>
        </p:spPr>
        <p:txBody>
          <a:bodyPr/>
          <a:lstStyle/>
          <a:p>
            <a:r>
              <a:rPr lang="en-US" b="1" dirty="0">
                <a:solidFill>
                  <a:srgbClr val="FFFF00"/>
                </a:solidFill>
              </a:rPr>
              <a:t>Influence of infant-feeding patterns on early PHIV</a:t>
            </a:r>
          </a:p>
        </p:txBody>
      </p:sp>
      <p:sp>
        <p:nvSpPr>
          <p:cNvPr id="3" name="Content Placeholder 2"/>
          <p:cNvSpPr>
            <a:spLocks noGrp="1"/>
          </p:cNvSpPr>
          <p:nvPr>
            <p:ph sz="half" idx="1"/>
          </p:nvPr>
        </p:nvSpPr>
        <p:spPr>
          <a:xfrm>
            <a:off x="120316" y="1576137"/>
            <a:ext cx="5605486" cy="4692316"/>
          </a:xfrm>
          <a:prstGeom prst="roundRect">
            <a:avLst>
              <a:gd name="adj" fmla="val 0"/>
            </a:avLst>
          </a:prstGeom>
        </p:spPr>
        <p:txBody>
          <a:bodyPr/>
          <a:lstStyle/>
          <a:p>
            <a:r>
              <a:rPr lang="en-US" sz="2000" dirty="0"/>
              <a:t>Observational study in Durban, South Africa</a:t>
            </a:r>
          </a:p>
          <a:p>
            <a:r>
              <a:rPr lang="en-US" sz="2000" dirty="0"/>
              <a:t>N, 549 women with HIV-1 + singleton infants</a:t>
            </a:r>
          </a:p>
          <a:p>
            <a:r>
              <a:rPr lang="en-US" sz="2000" dirty="0"/>
              <a:t>Infant-feeding strategies: formula, exclusive BF, and mixed feeding</a:t>
            </a:r>
          </a:p>
          <a:p>
            <a:r>
              <a:rPr lang="en-US" sz="2000" dirty="0"/>
              <a:t>Infants tested at birth, 1 weeks, 6 weeks, 12 weeks, and every 3 months until 15 months</a:t>
            </a:r>
          </a:p>
          <a:p>
            <a:r>
              <a:rPr lang="en-US" sz="2000" dirty="0"/>
              <a:t>Median duration of exclusive breast feeding 6 months (IQR 1-10)</a:t>
            </a:r>
          </a:p>
          <a:p>
            <a:r>
              <a:rPr lang="en-US" sz="2000" dirty="0"/>
              <a:t>Infants who exclusively breast fed were at the lowest risk of HIV-1 infection by 3 months age</a:t>
            </a:r>
          </a:p>
          <a:p>
            <a:r>
              <a:rPr lang="en-US" sz="2000" dirty="0"/>
              <a:t>*No comments on maternal ARV use</a:t>
            </a:r>
          </a:p>
          <a:p>
            <a:endParaRPr lang="en-US" dirty="0"/>
          </a:p>
        </p:txBody>
      </p:sp>
      <p:pic>
        <p:nvPicPr>
          <p:cNvPr id="5" name="Content Placeholder 4"/>
          <p:cNvPicPr>
            <a:picLocks noGrp="1" noChangeAspect="1"/>
          </p:cNvPicPr>
          <p:nvPr>
            <p:ph sz="half" idx="2"/>
          </p:nvPr>
        </p:nvPicPr>
        <p:blipFill>
          <a:blip r:embed="rId3"/>
          <a:stretch>
            <a:fillRect/>
          </a:stretch>
        </p:blipFill>
        <p:spPr>
          <a:xfrm>
            <a:off x="5618747" y="2280678"/>
            <a:ext cx="6487651" cy="3271741"/>
          </a:xfrm>
          <a:prstGeom prst="rect">
            <a:avLst/>
          </a:prstGeom>
        </p:spPr>
      </p:pic>
      <p:sp>
        <p:nvSpPr>
          <p:cNvPr id="6" name="TextBox 5"/>
          <p:cNvSpPr txBox="1"/>
          <p:nvPr/>
        </p:nvSpPr>
        <p:spPr>
          <a:xfrm>
            <a:off x="8798798" y="6268453"/>
            <a:ext cx="3150221" cy="369332"/>
          </a:xfrm>
          <a:prstGeom prst="rect">
            <a:avLst/>
          </a:prstGeom>
          <a:noFill/>
        </p:spPr>
        <p:txBody>
          <a:bodyPr wrap="none" rtlCol="0">
            <a:spAutoFit/>
          </a:bodyPr>
          <a:lstStyle/>
          <a:p>
            <a:r>
              <a:rPr lang="en-US" dirty="0"/>
              <a:t>Coutsoudis et al. Lancet. 1999. </a:t>
            </a:r>
          </a:p>
        </p:txBody>
      </p:sp>
      <p:sp>
        <p:nvSpPr>
          <p:cNvPr id="4" name="Rectangle 3"/>
          <p:cNvSpPr/>
          <p:nvPr/>
        </p:nvSpPr>
        <p:spPr>
          <a:xfrm>
            <a:off x="9134168" y="5230761"/>
            <a:ext cx="1248697" cy="216310"/>
          </a:xfrm>
          <a:prstGeom prst="rect">
            <a:avLst/>
          </a:prstGeom>
          <a:noFill/>
          <a:ln>
            <a:solidFill>
              <a:srgbClr val="FF000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950199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Default">
      <a:majorFont>
        <a:latin typeface="Corbel"/>
        <a:ea typeface=""/>
        <a:cs typeface=""/>
      </a:majorFont>
      <a:minorFont>
        <a:latin typeface="Corbel"/>
        <a:ea typeface=""/>
        <a:cs typeface=""/>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spDef>
      <a:spPr>
        <a:ln>
          <a:noFill/>
        </a:ln>
      </a:spPr>
      <a:bodyPr rtlCol="0" anchor="ctr"/>
      <a:lstStyle>
        <a:defPPr algn="ctr">
          <a:defRPr/>
        </a:defPPr>
      </a:lstStyle>
      <a:style>
        <a:lnRef idx="2">
          <a:schemeClr val="accent3">
            <a:shade val="50000"/>
          </a:schemeClr>
        </a:lnRef>
        <a:fillRef idx="1">
          <a:schemeClr val="accent3"/>
        </a:fillRef>
        <a:effectRef idx="0">
          <a:schemeClr val="accent3"/>
        </a:effectRef>
        <a:fontRef idx="minor">
          <a:schemeClr val="lt1"/>
        </a:fontRef>
      </a:style>
    </a:spDef>
  </a:objectDefaults>
  <a:extraClrSchemeLst/>
  <a:extLst>
    <a:ext uri="{05A4C25C-085E-4340-85A3-A5531E510DB2}">
      <thm15:themeFamily xmlns:thm15="http://schemas.microsoft.com/office/thememl/2012/main" name="TF22736411_Famous event in history presentation_AAS_v4" id="{885A6F1E-651B-4F15-A7C5-F8866BEBEDBA}" vid="{A424914B-CB64-4CFE-A131-6ACB64D36AA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C94942-C689-461B-8649-1FD863C6BA2B}">
  <ds:schemaRefs>
    <ds:schemaRef ds:uri="http://purl.org/dc/elements/1.1/"/>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microsoft.com/office/infopath/2007/PartnerControls"/>
    <ds:schemaRef ds:uri="http://schemas.openxmlformats.org/package/2006/metadata/core-properties"/>
    <ds:schemaRef ds:uri="16c05727-aa75-4e4a-9b5f-8a80a1165891"/>
    <ds:schemaRef ds:uri="71af3243-3dd4-4a8d-8c0d-dd76da1f02a5"/>
  </ds:schemaRefs>
</ds:datastoreItem>
</file>

<file path=customXml/itemProps2.xml><?xml version="1.0" encoding="utf-8"?>
<ds:datastoreItem xmlns:ds="http://schemas.openxmlformats.org/officeDocument/2006/customXml" ds:itemID="{38C25A74-1E0C-4362-AFA3-6197BD285F3A}">
  <ds:schemaRefs>
    <ds:schemaRef ds:uri="http://schemas.microsoft.com/sharepoint/v3/contenttype/forms"/>
  </ds:schemaRefs>
</ds:datastoreItem>
</file>

<file path=customXml/itemProps3.xml><?xml version="1.0" encoding="utf-8"?>
<ds:datastoreItem xmlns:ds="http://schemas.openxmlformats.org/officeDocument/2006/customXml" ds:itemID="{096277B9-27DA-47CA-9593-62E4BB44A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Famous event in history presentation</Template>
  <TotalTime>0</TotalTime>
  <Words>4921</Words>
  <Application>Microsoft Office PowerPoint</Application>
  <PresentationFormat>Widescreen</PresentationFormat>
  <Paragraphs>509</Paragraphs>
  <Slides>53</Slides>
  <Notes>30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53</vt:i4>
      </vt:variant>
    </vt:vector>
  </HeadingPairs>
  <TitlesOfParts>
    <vt:vector size="57" baseType="lpstr">
      <vt:lpstr>Arial</vt:lpstr>
      <vt:lpstr>Calibri</vt:lpstr>
      <vt:lpstr>Corbel</vt:lpstr>
      <vt:lpstr>Celestial</vt:lpstr>
      <vt:lpstr>Infant Feeding Strategies for Mothers with HIV</vt:lpstr>
      <vt:lpstr>Objectives</vt:lpstr>
      <vt:lpstr>Evidence For Infant feeding and Perinatal HIV infection</vt:lpstr>
      <vt:lpstr>Observational STUDIES</vt:lpstr>
      <vt:lpstr>Early Case Series Data for PHIV through breast feeding</vt:lpstr>
      <vt:lpstr>In 1996, the Joint United Nations Programme on HIV/AIDS (UNAIDS) recommended that HIV-1 seropositive women in resource-poor areas be encouraged to make informed choice about infant feeding.</vt:lpstr>
      <vt:lpstr>Infant Feeding and Risk of PHIV in Brazil</vt:lpstr>
      <vt:lpstr>When children born to women  with HIV can be ensured uninterrupted access to nutritionally adequate breast-milk substitutes that are safely prepared and fed to them, they are at less risk of illness and death if they are not breastfed. However, when these conditions are not fulfilled, in particular in an environment where infectious diseases and malnutrition are the primary cause of death during infancy, artificial feeding substantially increases children’s risk of illness and death.</vt:lpstr>
      <vt:lpstr>Influence of infant-feeding patterns on early PHIV</vt:lpstr>
      <vt:lpstr>RCT of Breast and formula feeding in women with HIV-1</vt:lpstr>
      <vt:lpstr>Established Risk Factors &amp; Suggested Intervention</vt:lpstr>
      <vt:lpstr>Postnatal transmission of HIV-1 in breastfed children:  meta-analysis</vt:lpstr>
      <vt:lpstr>Clinical trials</vt:lpstr>
      <vt:lpstr>Mashi study: suppression of HIV-1 RNA in breast milk </vt:lpstr>
      <vt:lpstr>MASHI Study: formula and breast feeding + infant Zidovudine Prophylaxis</vt:lpstr>
      <vt:lpstr>Extended Prophylaxis to reduce breast-milk HIV-1 Transmission</vt:lpstr>
      <vt:lpstr>***Mma Bana Study*** </vt:lpstr>
      <vt:lpstr>BAN Study: Breastfeeding, antiretrovirals, and Nutrition</vt:lpstr>
      <vt:lpstr>We now have the tools to make a considerable difference in controlling the pediatric HIV-1 epidemic. A generation of children awaits our actions.</vt:lpstr>
      <vt:lpstr>WHO recommends that women who breastfeed and receive ARVs or whose infants are receiving ARVs should exclusively breast feed their infants for 6 months and continue breast feeding until 12 months of age and only then consider stopping.</vt:lpstr>
      <vt:lpstr>PowerPoint Presentation</vt:lpstr>
      <vt:lpstr>Kesho Bora study</vt:lpstr>
      <vt:lpstr>HIV Prevention Trials network (HPTN)  046</vt:lpstr>
      <vt:lpstr>HPTN 046 Subgroup analyses</vt:lpstr>
      <vt:lpstr>Extended HPTN 046 Trial</vt:lpstr>
      <vt:lpstr>The longer duration of extended NVP dosing of infants, the longer the duration of protection against MTCT of HIV. Once prophylaxis is discontinued, the cumulative infant HIV infection rates continue to increase- suggesting that infant ARV prophylaxis…must continue as long as breast feeding continues.</vt:lpstr>
      <vt:lpstr>ANRS (French HIV Research Study) 12174</vt:lpstr>
      <vt:lpstr>IMPAACT PROMISE postpartum component</vt:lpstr>
      <vt:lpstr>PowerPoint Presentation</vt:lpstr>
      <vt:lpstr>Summary of Current Data</vt:lpstr>
      <vt:lpstr>Impact of Maternal ART on prevention of postnatal PHIV </vt:lpstr>
      <vt:lpstr>There is insufficient evidence to state with certainty that undetectable = untransmittable in the context of breast feeding. </vt:lpstr>
      <vt:lpstr>Factors Associated with HIV-1 Transmission in Breast feeding Infants</vt:lpstr>
      <vt:lpstr>Potential Mechanism for HIV-1 Transmission through Breast Milk Despite Maternal Viral Suppression on Antiretroviral Therapy</vt:lpstr>
      <vt:lpstr>Before 2023, U.S. Perinatal HIV Treatment Guidelines Recommendations remained unchanged because…</vt:lpstr>
      <vt:lpstr>Summary of Infant Feeding Options and Risk of PHIV</vt:lpstr>
      <vt:lpstr>Maternal Antiviral therapy and breast milk</vt:lpstr>
      <vt:lpstr>Transfer of TDF/FTC into Breastmilk</vt:lpstr>
      <vt:lpstr>TDF concentration in breast milk and infant plasma</vt:lpstr>
      <vt:lpstr>FTC concentration in breast milk and infant plasma</vt:lpstr>
      <vt:lpstr>Transfer of Antiretrovirals into Breastmilk</vt:lpstr>
      <vt:lpstr>Transfer of Antiretrovirals into Breastmilk</vt:lpstr>
      <vt:lpstr>Emerging Commentary on Infant feeding strategies for Persons with HIV</vt:lpstr>
      <vt:lpstr>Low HIV MTCT figures in low-resource settings, even if HIV-infected mothers do breastfeed, question whether a recommendation to abstain from breastfeeding in high-income countries is still justified.</vt:lpstr>
      <vt:lpstr>Provider Perspectives towards Infant Feeding in PWH</vt:lpstr>
      <vt:lpstr>PowerPoint Presentation</vt:lpstr>
      <vt:lpstr>Proposed Additions to Current NIH Perinatal HIV Guidance </vt:lpstr>
      <vt:lpstr>Breastfeeding among Women with HIV in Germany</vt:lpstr>
      <vt:lpstr>Recommendations for PWH who Elect to Breast Feed</vt:lpstr>
      <vt:lpstr>Unanswered Clinical Questions</vt:lpstr>
      <vt:lpstr>Revisions to the Current NIH guidelines for  HIV-exposed infant feeding are expected 2023</vt:lpstr>
      <vt:lpstr>Summary of Recommendations for Infant Feeding</vt:lpstr>
      <vt:lpstr>Conclusions</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Infant Feeding Strategies for Mothers with HIV</dc:title>
  <dc:creator/>
  <cp:lastModifiedBy/>
  <cp:revision>3</cp:revision>
  <dcterms:created xsi:type="dcterms:W3CDTF">2022-06-06T17:55:51Z</dcterms:created>
  <dcterms:modified xsi:type="dcterms:W3CDTF">2024-01-12T21:28:58Z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_NewReviewCycle">
    <vt:lpwstr/>
  </property>
</Properties>
</file>