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0"/>
  </p:notesMasterIdLst>
  <p:handoutMasterIdLst>
    <p:handoutMasterId r:id="rId51"/>
  </p:handoutMasterIdLst>
  <p:sldIdLst>
    <p:sldId id="490" r:id="rId2"/>
    <p:sldId id="426" r:id="rId3"/>
    <p:sldId id="262" r:id="rId4"/>
    <p:sldId id="491" r:id="rId5"/>
    <p:sldId id="493" r:id="rId6"/>
    <p:sldId id="495" r:id="rId7"/>
    <p:sldId id="496" r:id="rId8"/>
    <p:sldId id="494" r:id="rId9"/>
    <p:sldId id="500" r:id="rId10"/>
    <p:sldId id="497" r:id="rId11"/>
    <p:sldId id="464" r:id="rId12"/>
    <p:sldId id="370" r:id="rId13"/>
    <p:sldId id="483" r:id="rId14"/>
    <p:sldId id="327" r:id="rId15"/>
    <p:sldId id="505" r:id="rId16"/>
    <p:sldId id="498" r:id="rId17"/>
    <p:sldId id="472" r:id="rId18"/>
    <p:sldId id="506" r:id="rId19"/>
    <p:sldId id="320" r:id="rId20"/>
    <p:sldId id="534" r:id="rId21"/>
    <p:sldId id="540" r:id="rId22"/>
    <p:sldId id="541" r:id="rId23"/>
    <p:sldId id="544" r:id="rId24"/>
    <p:sldId id="507" r:id="rId25"/>
    <p:sldId id="509" r:id="rId26"/>
    <p:sldId id="542" r:id="rId27"/>
    <p:sldId id="545" r:id="rId28"/>
    <p:sldId id="484" r:id="rId29"/>
    <p:sldId id="512" r:id="rId30"/>
    <p:sldId id="270" r:id="rId31"/>
    <p:sldId id="513" r:id="rId32"/>
    <p:sldId id="517" r:id="rId33"/>
    <p:sldId id="523" r:id="rId34"/>
    <p:sldId id="503" r:id="rId35"/>
    <p:sldId id="518" r:id="rId36"/>
    <p:sldId id="547" r:id="rId37"/>
    <p:sldId id="511" r:id="rId38"/>
    <p:sldId id="539" r:id="rId39"/>
    <p:sldId id="501" r:id="rId40"/>
    <p:sldId id="535" r:id="rId41"/>
    <p:sldId id="537" r:id="rId42"/>
    <p:sldId id="536" r:id="rId43"/>
    <p:sldId id="538" r:id="rId44"/>
    <p:sldId id="516" r:id="rId45"/>
    <p:sldId id="515" r:id="rId46"/>
    <p:sldId id="514" r:id="rId47"/>
    <p:sldId id="504" r:id="rId48"/>
    <p:sldId id="281" r:id="rId49"/>
  </p:sldIdLst>
  <p:sldSz cx="9144000" cy="6858000" type="screen4x3"/>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640" autoAdjust="0"/>
    <p:restoredTop sz="88707" autoAdjust="0"/>
  </p:normalViewPr>
  <p:slideViewPr>
    <p:cSldViewPr snapToGrid="0" snapToObjects="1">
      <p:cViewPr varScale="1">
        <p:scale>
          <a:sx n="59" d="100"/>
          <a:sy n="59" d="100"/>
        </p:scale>
        <p:origin x="79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3/19/2024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3/19/2024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iv.uw.edu/go/screening-diagnosis/linkage-care/core-concept/all#reference-2384"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s://www.hiv.uw.edu/go/screening-diagnosis/linkage-care/core-concept/all#reference-2385" TargetMode="External"/><Relationship Id="rId4" Type="http://schemas.openxmlformats.org/officeDocument/2006/relationships/hyperlink" Target="https://www.hiv.uw.edu/go/screening-diagnosis/linkage-care/core-concept/all#reference-178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USPSTF recommendation on statin use : </a:t>
            </a:r>
            <a:r>
              <a:rPr lang="en-US" dirty="0">
                <a:effectLst/>
              </a:rPr>
              <a:t>The USPSTF recommends that clinicians prescribe a statin for the primary prevention of CVD for adults aged 40 to 75 years who have 1 or more CVD risk factors (i.e. dyslipidemia, diabetes, hypertension, or smoking) and an estimated 10-year risk of a cardiovascular event of 10% or greater.</a:t>
            </a:r>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8</a:t>
            </a:fld>
            <a:endParaRPr lang="en-US"/>
          </a:p>
        </p:txBody>
      </p:sp>
    </p:spTree>
    <p:extLst>
      <p:ext uri="{BB962C8B-B14F-4D97-AF65-F5344CB8AC3E}">
        <p14:creationId xmlns:p14="http://schemas.microsoft.com/office/powerpoint/2010/main" val="1863967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This graphic is from HIV.gov and you can find in depth information about the HIV Care Continuum, also known as the Treatment Cascade, on that website</a:t>
            </a:r>
          </a:p>
          <a:p>
            <a:pPr lvl="0"/>
            <a:r>
              <a:rPr lang="en-US" sz="1200" kern="1200">
                <a:solidFill>
                  <a:schemeClr val="tx1"/>
                </a:solidFill>
                <a:effectLst/>
                <a:latin typeface="+mn-lt"/>
                <a:ea typeface="+mn-ea"/>
                <a:cs typeface="+mn-cs"/>
              </a:rPr>
              <a:t>Basically, this is an overview of the engagement in testing, care and treatment by PLWH in the US</a:t>
            </a:r>
          </a:p>
          <a:p>
            <a:pPr lvl="0"/>
            <a:r>
              <a:rPr lang="en-US" sz="1200" kern="1200">
                <a:solidFill>
                  <a:schemeClr val="tx1"/>
                </a:solidFill>
                <a:effectLst/>
                <a:latin typeface="+mn-lt"/>
                <a:ea typeface="+mn-ea"/>
                <a:cs typeface="+mn-cs"/>
              </a:rPr>
              <a:t>We start with 86% knowing that they are HIV+</a:t>
            </a:r>
          </a:p>
          <a:p>
            <a:pPr lvl="0"/>
            <a:r>
              <a:rPr lang="en-US" sz="1200" kern="1200">
                <a:solidFill>
                  <a:schemeClr val="tx1"/>
                </a:solidFill>
                <a:effectLst/>
                <a:latin typeface="+mn-lt"/>
                <a:ea typeface="+mn-ea"/>
                <a:cs typeface="+mn-cs"/>
              </a:rPr>
              <a:t>After diagnosis, 78% are then linked to care</a:t>
            </a:r>
          </a:p>
          <a:p>
            <a:pPr lvl="0"/>
            <a:r>
              <a:rPr lang="en-US" sz="1200" kern="1200">
                <a:solidFill>
                  <a:schemeClr val="tx1"/>
                </a:solidFill>
                <a:effectLst/>
                <a:latin typeface="+mn-lt"/>
                <a:ea typeface="+mn-ea"/>
                <a:cs typeface="+mn-cs"/>
              </a:rPr>
              <a:t>64% actually receive care</a:t>
            </a:r>
          </a:p>
          <a:p>
            <a:pPr lvl="0"/>
            <a:r>
              <a:rPr lang="en-US" sz="1200" kern="1200">
                <a:solidFill>
                  <a:schemeClr val="tx1"/>
                </a:solidFill>
                <a:effectLst/>
                <a:latin typeface="+mn-lt"/>
                <a:ea typeface="+mn-ea"/>
                <a:cs typeface="+mn-cs"/>
              </a:rPr>
              <a:t>49% meet the clinical definition of being retained in care </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(CDC says: two or more CD4 or viral load tests, performed at least three months apart) </a:t>
            </a:r>
          </a:p>
          <a:p>
            <a:pPr lvl="0"/>
            <a:r>
              <a:rPr lang="en-US" sz="1200" kern="1200">
                <a:solidFill>
                  <a:schemeClr val="tx1"/>
                </a:solidFill>
                <a:effectLst/>
                <a:latin typeface="+mn-lt"/>
                <a:ea typeface="+mn-ea"/>
                <a:cs typeface="+mn-cs"/>
              </a:rPr>
              <a:t>and 53% are virally suppressed, or undetectable</a:t>
            </a:r>
          </a:p>
          <a:p>
            <a:r>
              <a:rPr lang="en-US" sz="1200" kern="1200">
                <a:solidFill>
                  <a:schemeClr val="tx1"/>
                </a:solidFill>
                <a:effectLst/>
                <a:latin typeface="+mn-lt"/>
                <a:ea typeface="+mn-ea"/>
                <a:cs typeface="+mn-cs"/>
              </a:rPr>
              <a:t>Frontline workers play a vital role in helping to improve this treatment cascade and as you can see, there is a lot of work to be done to ensure that PLWH in the US get tested, engaged in care and stay healthy. It all starts with the very important step of linking someone to care after they are diagnosed</a:t>
            </a:r>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pPr/>
              <a:t>30</a:t>
            </a:fld>
            <a:endParaRPr lang="en-US"/>
          </a:p>
        </p:txBody>
      </p:sp>
    </p:spTree>
    <p:extLst>
      <p:ext uri="{BB962C8B-B14F-4D97-AF65-F5344CB8AC3E}">
        <p14:creationId xmlns:p14="http://schemas.microsoft.com/office/powerpoint/2010/main" val="2058340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cap="all" dirty="0">
                <a:solidFill>
                  <a:srgbClr val="333333"/>
                </a:solidFill>
                <a:effectLst/>
                <a:latin typeface="Open Sans" panose="020B0606030504020204" pitchFamily="34" charset="0"/>
              </a:rPr>
              <a:t>SHORTEN WAIT TIMES FOR INITIAL APPOINTMENT</a:t>
            </a:r>
          </a:p>
          <a:p>
            <a:pPr algn="l"/>
            <a:r>
              <a:rPr lang="en-US" b="0" i="0" dirty="0">
                <a:solidFill>
                  <a:srgbClr val="333333"/>
                </a:solidFill>
                <a:effectLst/>
                <a:latin typeface="Open Sans" panose="020B0606030504020204" pitchFamily="34" charset="0"/>
              </a:rPr>
              <a:t>Very short wait times for new patient visits may increase the likelihood of appointment completion. In a study at the University of Alabama at Birmingham (UAB) 1917 Clinic, among patients who called to establish HIV care from 2004 to 2006, 31% failed to attend a clinic visit within 6 months of their initial call.</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3"/>
              </a:rPr>
              <a:t>46</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To address this problem, the UAB 1917 Clinic launched Project CONNECT (Client-Oriented New Patient Navigation to Encourage Connection to Treatment), which established a clinic standard of scheduling an intake and orientation appointment for all new patients within 5 days of an initial request for a new appointment.</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
              </a:rPr>
              <a:t>47</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The orientation visit includes an intake questionnaire, baseline laboratory testing, case manager visit, initiation of opportunistic infection prophylactic medication if needed, and referrals to services for mental health and substance-use disorders, when indicated.</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
              </a:rPr>
              <a:t>47</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The initial visit no-show rate decreased from 31% at baseline to 19% after the implementation of Project CONNECT.</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
              </a:rPr>
              <a:t>47</a:t>
            </a:r>
            <a:r>
              <a:rPr lang="en-US" b="0" i="0" baseline="30000" dirty="0">
                <a:solidFill>
                  <a:srgbClr val="333333"/>
                </a:solidFill>
                <a:effectLst/>
                <a:latin typeface="Open Sans" panose="020B0606030504020204" pitchFamily="34" charset="0"/>
              </a:rPr>
              <a:t>]</a:t>
            </a:r>
            <a:endParaRPr lang="en-US" b="0" i="0" dirty="0">
              <a:solidFill>
                <a:srgbClr val="333333"/>
              </a:solidFill>
              <a:effectLst/>
              <a:latin typeface="Open Sans" panose="020B0606030504020204" pitchFamily="34" charset="0"/>
            </a:endParaRPr>
          </a:p>
          <a:p>
            <a:pPr algn="l"/>
            <a:r>
              <a:rPr lang="en-US" b="1" i="0" cap="all" dirty="0">
                <a:solidFill>
                  <a:srgbClr val="333333"/>
                </a:solidFill>
                <a:effectLst/>
                <a:latin typeface="Open Sans" panose="020B0606030504020204" pitchFamily="34" charset="0"/>
              </a:rPr>
              <a:t>FOLLOW-UP AFTER MISSED INITIAL APPOINTMENT</a:t>
            </a:r>
          </a:p>
          <a:p>
            <a:pPr algn="l"/>
            <a:r>
              <a:rPr lang="en-US" b="0" i="0" dirty="0">
                <a:solidFill>
                  <a:srgbClr val="333333"/>
                </a:solidFill>
                <a:effectLst/>
                <a:latin typeface="Open Sans" panose="020B0606030504020204" pitchFamily="34" charset="0"/>
              </a:rPr>
              <a:t>Calling or otherwise conducting outreach to follow up with patients who do not show up for their first scheduled HIV care visit should ideally be part of an HIV clinic protocol. Certain patient characteristics have been associated with higher “no-show” rates, including minority race/ethnicity (especially minority women) and having public health insurance or no health insurance.</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4"/>
              </a:rPr>
              <a:t>47</a:t>
            </a:r>
            <a:r>
              <a:rPr lang="en-US" b="0" i="0" baseline="30000" dirty="0">
                <a:solidFill>
                  <a:srgbClr val="333333"/>
                </a:solidFill>
                <a:effectLst/>
                <a:latin typeface="Open Sans" panose="020B0606030504020204" pitchFamily="34" charset="0"/>
              </a:rPr>
              <a:t>]</a:t>
            </a:r>
            <a:r>
              <a:rPr lang="en-US" b="0" i="0" dirty="0">
                <a:solidFill>
                  <a:srgbClr val="333333"/>
                </a:solidFill>
                <a:effectLst/>
                <a:latin typeface="Open Sans" panose="020B0606030504020204" pitchFamily="34" charset="0"/>
              </a:rPr>
              <a:t> Specific strategies, such as improving the initial clinic orientation process, implementing reminder phone calls, using peer navigators, and accompanying patients to medical appointments should be implemented at the clinic level to engage populations at risk for higher no-show rates.</a:t>
            </a:r>
            <a:r>
              <a:rPr lang="en-US" b="0" i="0" baseline="30000" dirty="0">
                <a:solidFill>
                  <a:srgbClr val="333333"/>
                </a:solidFill>
                <a:effectLst/>
                <a:latin typeface="Open Sans" panose="020B0606030504020204" pitchFamily="34" charset="0"/>
              </a:rPr>
              <a:t>[</a:t>
            </a:r>
            <a:r>
              <a:rPr lang="en-US" b="0" i="0" u="none" strike="noStrike" baseline="30000" dirty="0">
                <a:solidFill>
                  <a:srgbClr val="4B75C7"/>
                </a:solidFill>
                <a:effectLst/>
                <a:latin typeface="Open Sans" panose="020B0606030504020204" pitchFamily="34" charset="0"/>
                <a:hlinkClick r:id="rId5"/>
              </a:rPr>
              <a:t>48</a:t>
            </a:r>
            <a:r>
              <a:rPr lang="en-US" b="0" i="0" baseline="30000" dirty="0">
                <a:solidFill>
                  <a:srgbClr val="333333"/>
                </a:solidFill>
                <a:effectLst/>
                <a:latin typeface="Open Sans" panose="020B0606030504020204" pitchFamily="34" charset="0"/>
              </a:rPr>
              <a:t>]</a:t>
            </a:r>
            <a:endParaRPr lang="en-US" b="0" i="0" dirty="0">
              <a:solidFill>
                <a:srgbClr val="333333"/>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43</a:t>
            </a:fld>
            <a:endParaRPr lang="en-US"/>
          </a:p>
        </p:txBody>
      </p:sp>
    </p:spTree>
    <p:extLst>
      <p:ext uri="{BB962C8B-B14F-4D97-AF65-F5344CB8AC3E}">
        <p14:creationId xmlns:p14="http://schemas.microsoft.com/office/powerpoint/2010/main" val="4099702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pPr/>
              <a:t>48</a:t>
            </a:fld>
            <a:endParaRPr lang="en-US"/>
          </a:p>
        </p:txBody>
      </p:sp>
    </p:spTree>
    <p:extLst>
      <p:ext uri="{BB962C8B-B14F-4D97-AF65-F5344CB8AC3E}">
        <p14:creationId xmlns:p14="http://schemas.microsoft.com/office/powerpoint/2010/main" val="98323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Starting with the basics</a:t>
            </a:r>
          </a:p>
          <a:p>
            <a:pPr lvl="0"/>
            <a:r>
              <a:rPr lang="en-US" sz="1200" kern="1200" dirty="0">
                <a:solidFill>
                  <a:schemeClr val="tx1"/>
                </a:solidFill>
                <a:effectLst/>
                <a:latin typeface="+mn-lt"/>
                <a:ea typeface="+mn-ea"/>
                <a:cs typeface="+mn-cs"/>
              </a:rPr>
              <a:t>Here, you see an illustration of the Human Immunodeficiency Virus, HIV.</a:t>
            </a:r>
          </a:p>
          <a:p>
            <a:pPr lvl="0"/>
            <a:r>
              <a:rPr lang="en-US" sz="1200" kern="1200" dirty="0">
                <a:solidFill>
                  <a:schemeClr val="tx1"/>
                </a:solidFill>
                <a:effectLst/>
                <a:latin typeface="+mn-lt"/>
                <a:ea typeface="+mn-ea"/>
                <a:cs typeface="+mn-cs"/>
              </a:rPr>
              <a:t>This is the virus that causes AIDS, the Acquired Immune Deficiency Syndrome. You might hear people use the term “Advanced HIV” because the term AIDS is being used less and less these days in medical settings.</a:t>
            </a:r>
          </a:p>
          <a:p>
            <a:pPr lvl="0"/>
            <a:r>
              <a:rPr lang="en-US" sz="1200" kern="1200" dirty="0">
                <a:solidFill>
                  <a:schemeClr val="tx1"/>
                </a:solidFill>
                <a:effectLst/>
                <a:latin typeface="+mn-lt"/>
                <a:ea typeface="+mn-ea"/>
                <a:cs typeface="+mn-cs"/>
              </a:rPr>
              <a:t>Without treatment, HIV breaks down the immune systems and leaves it unable to fight infections.</a:t>
            </a:r>
          </a:p>
          <a:p>
            <a:pPr lvl="0"/>
            <a:r>
              <a:rPr lang="en-US" sz="1200" kern="1200" dirty="0">
                <a:solidFill>
                  <a:schemeClr val="tx1"/>
                </a:solidFill>
                <a:effectLst/>
                <a:latin typeface="+mn-lt"/>
                <a:ea typeface="+mn-ea"/>
                <a:cs typeface="+mn-cs"/>
              </a:rPr>
              <a:t>With consistent treatment, however, someone newly diagnosed with HIV should expect to never be given an AIDS diagnosis nor even to transmit the virus to their sexual partners. </a:t>
            </a:r>
          </a:p>
          <a:p>
            <a:pPr lvl="0"/>
            <a:r>
              <a:rPr lang="en-US" sz="1200" kern="1200" dirty="0">
                <a:solidFill>
                  <a:schemeClr val="tx1"/>
                </a:solidFill>
                <a:effectLst/>
                <a:latin typeface="+mn-lt"/>
                <a:ea typeface="+mn-ea"/>
                <a:cs typeface="+mn-cs"/>
              </a:rPr>
              <a:t>A really important teaching point to keep in mind when working with clients is that HIV and AIDS are not the same thing. HIV is the virus. AIDS is the disease state that happens over a number of years if HIV is left untreated. AIDS or Advanced HIV, is the a clinical definition of what happens when HIV goes untreated.</a:t>
            </a:r>
          </a:p>
          <a:p>
            <a:pPr lvl="0"/>
            <a:r>
              <a:rPr lang="en-US" sz="1200" kern="1200" dirty="0">
                <a:solidFill>
                  <a:schemeClr val="tx1"/>
                </a:solidFill>
                <a:effectLst/>
                <a:latin typeface="+mn-lt"/>
                <a:ea typeface="+mn-ea"/>
                <a:cs typeface="+mn-cs"/>
              </a:rPr>
              <a:t>In my work, I find that it can give people a sense of control over their diagnosis as HIV+ to know that by taking medications to treat HIV, they are proactively keeping themselves healthy, keeping Advanced HIV at bay, and they are protecting their sex partners. My taking medications, they are taking action to keep themselves healthy…taking control and exerting their power over the diagnosis.</a:t>
            </a:r>
          </a:p>
          <a:p>
            <a:pPr lvl="0"/>
            <a:r>
              <a:rPr lang="en-US" sz="1200" kern="1200" dirty="0">
                <a:solidFill>
                  <a:schemeClr val="tx1"/>
                </a:solidFill>
                <a:effectLst/>
                <a:latin typeface="+mn-lt"/>
                <a:ea typeface="+mn-ea"/>
                <a:cs typeface="+mn-cs"/>
              </a:rPr>
              <a:t>So, in respect to the question of why should someone get tested? Well, to know their status and if HIV-, take the proper steps to protect themselves from getting HIV such as taking </a:t>
            </a:r>
            <a:r>
              <a:rPr lang="en-US" sz="1200" kern="1200" dirty="0" err="1">
                <a:solidFill>
                  <a:schemeClr val="tx1"/>
                </a:solidFill>
                <a:effectLst/>
                <a:latin typeface="+mn-lt"/>
                <a:ea typeface="+mn-ea"/>
                <a:cs typeface="+mn-cs"/>
              </a:rPr>
              <a:t>PrEP</a:t>
            </a:r>
            <a:r>
              <a:rPr lang="en-US" sz="1200" kern="1200" dirty="0">
                <a:solidFill>
                  <a:schemeClr val="tx1"/>
                </a:solidFill>
                <a:effectLst/>
                <a:latin typeface="+mn-lt"/>
                <a:ea typeface="+mn-ea"/>
                <a:cs typeface="+mn-cs"/>
              </a:rPr>
              <a:t>, using condoms, or other prevention methods. And if HIV+, to engage in medical care and get on treatment to maintain their long-term health and protect their partners. </a:t>
            </a:r>
          </a:p>
        </p:txBody>
      </p:sp>
      <p:sp>
        <p:nvSpPr>
          <p:cNvPr id="4" name="Slide Number Placeholder 3"/>
          <p:cNvSpPr>
            <a:spLocks noGrp="1"/>
          </p:cNvSpPr>
          <p:nvPr>
            <p:ph type="sldNum" sz="quarter" idx="5"/>
          </p:nvPr>
        </p:nvSpPr>
        <p:spPr/>
        <p:txBody>
          <a:bodyPr/>
          <a:lstStyle/>
          <a:p>
            <a:fld id="{2EAF3D7C-E79C-464D-870B-78CB3C2428AA}" type="slidenum">
              <a:rPr lang="en-US" smtClean="0"/>
              <a:pPr/>
              <a:t>11</a:t>
            </a:fld>
            <a:endParaRPr lang="en-US"/>
          </a:p>
        </p:txBody>
      </p:sp>
    </p:spTree>
    <p:extLst>
      <p:ext uri="{BB962C8B-B14F-4D97-AF65-F5344CB8AC3E}">
        <p14:creationId xmlns:p14="http://schemas.microsoft.com/office/powerpoint/2010/main" val="204329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figure presenting the natural history of untreated HIV infection. The blue line shows the level of CD4 T lymphocytes while the red line shows the HIV viral load. HIV is a virus that destroys the immune system, primarily infecting CD4 lymphocytes. During the first few years of HIV infection, the body is able to control the virus but after several years, the CD4 lymphocytes get depleted and viral load increases significantly. At this point, the patient would be susceptible to various bacterial, viral, and fungal infections.</a:t>
            </a:r>
          </a:p>
        </p:txBody>
      </p:sp>
      <p:sp>
        <p:nvSpPr>
          <p:cNvPr id="4" name="Slide Number Placeholder 3"/>
          <p:cNvSpPr>
            <a:spLocks noGrp="1"/>
          </p:cNvSpPr>
          <p:nvPr>
            <p:ph type="sldNum" sz="quarter" idx="5"/>
          </p:nvPr>
        </p:nvSpPr>
        <p:spPr/>
        <p:txBody>
          <a:bodyPr/>
          <a:lstStyle/>
          <a:p>
            <a:fld id="{2EAF3D7C-E79C-464D-870B-78CB3C2428AA}" type="slidenum">
              <a:rPr lang="en-US" smtClean="0"/>
              <a:pPr/>
              <a:t>13</a:t>
            </a:fld>
            <a:endParaRPr lang="en-US"/>
          </a:p>
        </p:txBody>
      </p:sp>
    </p:spTree>
    <p:extLst>
      <p:ext uri="{BB962C8B-B14F-4D97-AF65-F5344CB8AC3E}">
        <p14:creationId xmlns:p14="http://schemas.microsoft.com/office/powerpoint/2010/main" val="3904977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US guidelines recommend genotype testing at human immunodeficiency virus (HIV) diagnosis (“baseline genotype”) to detect transmitted drug resistance (TDR) to nonnucleoside reverse transcriptase inhibitors (NNRTIs), nucleoside reverse transcriptase inhibitors (NRTIs), and protease inhibitors.</a:t>
            </a:r>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16</a:t>
            </a:fld>
            <a:endParaRPr lang="en-US"/>
          </a:p>
        </p:txBody>
      </p:sp>
    </p:spTree>
    <p:extLst>
      <p:ext uri="{BB962C8B-B14F-4D97-AF65-F5344CB8AC3E}">
        <p14:creationId xmlns:p14="http://schemas.microsoft.com/office/powerpoint/2010/main" val="71175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This is a depiction of the HIV Life cycle from infection to the production of new virus. The cycle will be broken down into sections to describe the targets of HIV treatment.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17</a:t>
            </a:fld>
            <a:endParaRPr lang="en-US"/>
          </a:p>
        </p:txBody>
      </p:sp>
    </p:spTree>
    <p:extLst>
      <p:ext uri="{BB962C8B-B14F-4D97-AF65-F5344CB8AC3E}">
        <p14:creationId xmlns:p14="http://schemas.microsoft.com/office/powerpoint/2010/main" val="973102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linked to care, medical clinicians will do a full panel of baseline labs and then start patients on Antiretroviral Treatment or ART with the clinical goals of:</a:t>
            </a:r>
          </a:p>
          <a:p>
            <a:pPr lvl="0"/>
            <a:r>
              <a:rPr lang="en-US" sz="1200" kern="1200" dirty="0">
                <a:solidFill>
                  <a:schemeClr val="tx1"/>
                </a:solidFill>
                <a:effectLst/>
                <a:latin typeface="+mn-lt"/>
                <a:ea typeface="+mn-ea"/>
                <a:cs typeface="+mn-cs"/>
              </a:rPr>
              <a:t>Reducing HIV viral load to undetectable and keeping it that way</a:t>
            </a:r>
          </a:p>
          <a:p>
            <a:pPr lvl="0"/>
            <a:r>
              <a:rPr lang="en-US" sz="1200" kern="1200" dirty="0">
                <a:solidFill>
                  <a:schemeClr val="tx1"/>
                </a:solidFill>
                <a:effectLst/>
                <a:latin typeface="+mn-lt"/>
                <a:ea typeface="+mn-ea"/>
                <a:cs typeface="+mn-cs"/>
              </a:rPr>
              <a:t>Increasing CD4 cell count and maintaining it in the normal range between 500 and 1600</a:t>
            </a:r>
          </a:p>
          <a:p>
            <a:pPr lvl="0"/>
            <a:r>
              <a:rPr lang="en-US" sz="1200" kern="1200" dirty="0">
                <a:solidFill>
                  <a:schemeClr val="tx1"/>
                </a:solidFill>
                <a:effectLst/>
                <a:latin typeface="+mn-lt"/>
                <a:ea typeface="+mn-ea"/>
                <a:cs typeface="+mn-cs"/>
              </a:rPr>
              <a:t>Ensuring ART adherence on simple first line regimens such as one-pill-once-a-day meds</a:t>
            </a:r>
          </a:p>
          <a:p>
            <a:pPr lvl="0"/>
            <a:r>
              <a:rPr lang="en-US" sz="1200" kern="1200" dirty="0">
                <a:solidFill>
                  <a:schemeClr val="tx1"/>
                </a:solidFill>
                <a:effectLst/>
                <a:latin typeface="+mn-lt"/>
                <a:ea typeface="+mn-ea"/>
                <a:cs typeface="+mn-cs"/>
              </a:rPr>
              <a:t>Preserving a patient’s quality of life</a:t>
            </a:r>
          </a:p>
          <a:p>
            <a:pPr lvl="0"/>
            <a:r>
              <a:rPr lang="en-US" sz="1200" kern="1200" dirty="0">
                <a:solidFill>
                  <a:schemeClr val="tx1"/>
                </a:solidFill>
                <a:effectLst/>
                <a:latin typeface="+mn-lt"/>
                <a:ea typeface="+mn-ea"/>
                <a:cs typeface="+mn-cs"/>
              </a:rPr>
              <a:t>And reducing HIV transmission</a:t>
            </a:r>
          </a:p>
          <a:p>
            <a:r>
              <a:rPr lang="en-US" sz="1200" kern="1200" dirty="0">
                <a:solidFill>
                  <a:schemeClr val="tx1"/>
                </a:solidFill>
                <a:effectLst/>
                <a:latin typeface="+mn-lt"/>
                <a:ea typeface="+mn-ea"/>
                <a:cs typeface="+mn-cs"/>
              </a:rPr>
              <a:t>Just to re-emphasize, a really empowering point for PWH is that when someone achieves an undetectable viral load and sustains it for longer than six months, research has shown that they cannot transmit HIV to their sexual partners.</a:t>
            </a:r>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pPr/>
              <a:t>18</a:t>
            </a:fld>
            <a:endParaRPr lang="en-US"/>
          </a:p>
        </p:txBody>
      </p:sp>
    </p:spTree>
    <p:extLst>
      <p:ext uri="{BB962C8B-B14F-4D97-AF65-F5344CB8AC3E}">
        <p14:creationId xmlns:p14="http://schemas.microsoft.com/office/powerpoint/2010/main" val="2130006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U=U and "Treatment as Prevention" has revolutionized </a:t>
            </a:r>
            <a:br>
              <a:rPr lang="en-US" dirty="0"/>
            </a:br>
            <a:r>
              <a:rPr lang="en-US" dirty="0"/>
              <a:t>HIV prevention and care</a:t>
            </a:r>
          </a:p>
        </p:txBody>
      </p:sp>
      <p:sp>
        <p:nvSpPr>
          <p:cNvPr id="4" name="Slide Number Placeholder 3"/>
          <p:cNvSpPr>
            <a:spLocks noGrp="1"/>
          </p:cNvSpPr>
          <p:nvPr>
            <p:ph type="sldNum" sz="quarter" idx="5"/>
          </p:nvPr>
        </p:nvSpPr>
        <p:spPr/>
        <p:txBody>
          <a:bodyPr/>
          <a:lstStyle/>
          <a:p>
            <a:fld id="{2EAF3D7C-E79C-464D-870B-78CB3C2428AA}" type="slidenum">
              <a:rPr lang="en-US" smtClean="0"/>
              <a:pPr/>
              <a:t>20</a:t>
            </a:fld>
            <a:endParaRPr lang="en-US"/>
          </a:p>
        </p:txBody>
      </p:sp>
    </p:spTree>
    <p:extLst>
      <p:ext uri="{BB962C8B-B14F-4D97-AF65-F5344CB8AC3E}">
        <p14:creationId xmlns:p14="http://schemas.microsoft.com/office/powerpoint/2010/main" val="374565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lang="en-US" dirty="0"/>
              <a:t>Note: For people with a history of using cabotegravir as PrEP: INSTI genotypic resistance testing should be done before the start of ART. If treatment is begun prior to results of genotypic testing, the following regimen is recommended: Boosted darunavir plus (TAF or TDF) plus (FTC or 3TC) — pending the results of the genotype test (AIII)</a:t>
            </a:r>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24</a:t>
            </a:fld>
            <a:endParaRPr lang="en-US"/>
          </a:p>
        </p:txBody>
      </p:sp>
    </p:spTree>
    <p:extLst>
      <p:ext uri="{BB962C8B-B14F-4D97-AF65-F5344CB8AC3E}">
        <p14:creationId xmlns:p14="http://schemas.microsoft.com/office/powerpoint/2010/main" val="2264208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In December 2020, UNAIDS released a new set of ambitious targets calling for 95% of all people with HIV to know their HIV status, </a:t>
            </a:r>
            <a:r>
              <a:rPr lang="en-US" b="1" i="0" dirty="0">
                <a:solidFill>
                  <a:srgbClr val="202124"/>
                </a:solidFill>
                <a:effectLst/>
                <a:latin typeface="Roboto" panose="02000000000000000000" pitchFamily="2" charset="0"/>
              </a:rPr>
              <a:t>95% of all people with diagnosed HIV infection to receive sustained antiretroviral therapy, and 95% of all people receiving antiretroviral therapy to have viral suppression by 2025</a:t>
            </a:r>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pPr/>
              <a:t>28</a:t>
            </a:fld>
            <a:endParaRPr lang="en-US"/>
          </a:p>
        </p:txBody>
      </p:sp>
    </p:spTree>
    <p:extLst>
      <p:ext uri="{BB962C8B-B14F-4D97-AF65-F5344CB8AC3E}">
        <p14:creationId xmlns:p14="http://schemas.microsoft.com/office/powerpoint/2010/main" val="25910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20B397DD-A1F4-BD42-8C23-B4EC6E2FB771}" type="datetime1">
              <a:rPr lang="en-US" smtClean="0"/>
              <a:t>3/19/2024</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4" name="Picture 3" descr="image0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248" y="349494"/>
            <a:ext cx="2956560" cy="10058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A979852-C97B-B14C-9B2A-62C7CA124200}" type="datetime1">
              <a:rPr lang="en-US" smtClean="0"/>
              <a:t>3/19/2024</a:t>
            </a:fld>
            <a:endParaRPr lang="en-US"/>
          </a:p>
        </p:txBody>
      </p:sp>
      <p:pic>
        <p:nvPicPr>
          <p:cNvPr id="7" name="Picture 6"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D37B11F5-7D46-2840-9E1A-95A154789C1D}" type="datetime1">
              <a:rPr lang="en-US" smtClean="0"/>
              <a:t>3/19/2024</a:t>
            </a:fld>
            <a:endParaRPr lang="en-US"/>
          </a:p>
        </p:txBody>
      </p:sp>
      <p:pic>
        <p:nvPicPr>
          <p:cNvPr id="10" name="Picture 9"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AD7814A4-20F2-9A4C-873E-2AC2AA7D0C4C}" type="datetime1">
              <a:rPr lang="en-US" smtClean="0"/>
              <a:t>3/19/2024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F0400BDD-C64E-A646-BB04-4897CB59B8FE}" type="datetime1">
              <a:rPr lang="en-US" smtClean="0"/>
              <a:t>3/19/2024</a:t>
            </a:fld>
            <a:endParaRPr lang="en-US"/>
          </a:p>
        </p:txBody>
      </p:sp>
      <p:pic>
        <p:nvPicPr>
          <p:cNvPr id="13" name="Picture 12"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AC92D7CF-0488-4941-A8F0-D24EE9D7CD5E}" type="datetime1">
              <a:rPr lang="en-US" smtClean="0"/>
              <a:t>3/19/2024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8AEC8834-0501-BB49-990B-CAD068FB829A}" type="datetime1">
              <a:rPr lang="en-US" smtClean="0"/>
              <a:t>3/19/2024</a:t>
            </a:fld>
            <a:endParaRPr lang="en-US"/>
          </a:p>
        </p:txBody>
      </p:sp>
      <p:pic>
        <p:nvPicPr>
          <p:cNvPr id="8" name="Picture 7"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3DF25ED4-1B54-B240-AA6E-2A9FD224D82B}" type="datetime1">
              <a:rPr lang="en-US" smtClean="0"/>
              <a:t>3/19/2024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DB92A167-D0BA-D142-B00A-6148A0612FF1}" type="datetime1">
              <a:rPr lang="en-US" smtClean="0"/>
              <a:t>3/19/2024</a:t>
            </a:fld>
            <a:endParaRPr lang="en-US"/>
          </a:p>
        </p:txBody>
      </p:sp>
      <p:pic>
        <p:nvPicPr>
          <p:cNvPr id="12" name="Picture 11"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A80AFE23-E95D-354B-B4BC-DF054F2C9ECF}" type="datetime1">
              <a:rPr lang="en-US" smtClean="0"/>
              <a:t>3/19/2024</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uspreventiveservicestaskforce.org/uspstf/recommendation/human-immunodeficiency-virus-hiv-infection-screen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iv.uw.edu/go/antiretroviral-therapy/general-information/core-concept/al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clinicalinfo.hiv.gov/en/guidelines/perinatal.%20Accessed%20Feb%202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hiv.gov/federal-response/policies-issues/hiv-aids-care-continuum/"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www.hiv.gov/federal-response/policies-issues/hiv-aids-care-continuum/"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clinicalinfo.hiv.gov/en/guidelines/hiv-clinical-guidelines-adult-and-adolescent-arv/initiation-antiretroviral-therap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aidsetc.org/resource/rapid-immediate-art-initiation-restart-guide-clinician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clinicalinfo.hiv.gov/en/guidelines/hiv-clinical-guidelines-adult-and-adolescent-arv/plasma-hiv-1-rna-cd4-monitoring#:~:text=In%20patients%20who%20fail%20to,to%206%20months%20(AIII)."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clinicalinfo.hiv.gov/en/guidelines/hiv-clinical-guidelines-adult-and-adolescent-arv/plasma-hiv-1-rna-cd4-monitoring#:~:text=In%20patients%20who%20fail%20to,to%206%20months%20(AIII)."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clinicalinfo.hiv.gov/en/guidelines/hiv-clinical-guidelines-adult-and-adolescent-arv/plasma-hiv-1-rna-cd4-monitoring#:~:text=In%20patients%20who%20fail%20to,to%206%20months%20(AIII)."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hiv.uw.edu/go/screening-diagnosis/linkage-care/core-concept/all#:~:text=The%20federal%20benchmark%20for%20successful,persons%20newly%20diagnosed%20with%20HIV."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hiv.uw.edu/go/screening-diagnosis/linkage-care/core-concept/all#:~:text=The%20federal%20benchmark%20for%20successful,persons%20newly%20diagnosed%20with%20HIV."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hiv.uw.edu/go/screening-diagnosis/linkage-care/core-concept/all#:~:text=The%20federal%20benchmark%20for%20successful,persons%20newly%20diagnosed%20with%20HI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hiv.uw.edu/go/screening-diagnosis/linkage-care/core-concept/all#:~:text=The%20federal%20benchmark%20for%20successful,persons%20newly%20diagnosed%20with%20HI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medoneatsaintaugustine.com/follow-up-care/"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aidsetc.org/resource/rapid-immediate-art-initiation-restart-guide-clinician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cdc.gov/hiv/effective-interventions/treat/steps-to-care/dashboard/steps-strategies.html"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www.seaetc.com/wp-content/uploads/2020/01/20200122-ART-Rapid-Start.pdf"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www.seaetc.com/wp-content/uploads/2020/01/20200122-ART-Rapid-Start.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uspreventiveservicestaskforce.org/uspstf/recommendation/hepatitis-c-screen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863" y="1831113"/>
            <a:ext cx="8694294" cy="1944974"/>
          </a:xfrm>
        </p:spPr>
        <p:txBody>
          <a:bodyPr/>
          <a:lstStyle/>
          <a:p>
            <a:pPr algn="ctr"/>
            <a:r>
              <a:rPr lang="en-US" sz="4600" dirty="0"/>
              <a:t>HIV Medications 101</a:t>
            </a:r>
          </a:p>
        </p:txBody>
      </p:sp>
      <p:sp>
        <p:nvSpPr>
          <p:cNvPr id="3" name="Subtitle 2"/>
          <p:cNvSpPr>
            <a:spLocks noGrp="1"/>
          </p:cNvSpPr>
          <p:nvPr>
            <p:ph type="subTitle" idx="1"/>
          </p:nvPr>
        </p:nvSpPr>
        <p:spPr>
          <a:xfrm>
            <a:off x="685803" y="3537679"/>
            <a:ext cx="7943849" cy="2383253"/>
          </a:xfrm>
        </p:spPr>
        <p:txBody>
          <a:bodyPr>
            <a:normAutofit fontScale="70000" lnSpcReduction="20000"/>
          </a:bodyPr>
          <a:lstStyle/>
          <a:p>
            <a:pPr algn="ctr">
              <a:lnSpc>
                <a:spcPct val="120000"/>
              </a:lnSpc>
              <a:spcBef>
                <a:spcPts val="0"/>
              </a:spcBef>
            </a:pPr>
            <a:r>
              <a:rPr lang="en-US" sz="2800" b="1" dirty="0"/>
              <a:t>Louie Mar Gangcuangco, MD, MSc, AAHIVS</a:t>
            </a:r>
          </a:p>
          <a:p>
            <a:pPr algn="ctr">
              <a:lnSpc>
                <a:spcPct val="120000"/>
              </a:lnSpc>
              <a:spcBef>
                <a:spcPts val="0"/>
              </a:spcBef>
            </a:pPr>
            <a:r>
              <a:rPr lang="en-US" sz="2600" dirty="0"/>
              <a:t>Assistant Professor of Medicine, Hawaii Center for AIDS</a:t>
            </a:r>
          </a:p>
          <a:p>
            <a:pPr algn="ctr">
              <a:lnSpc>
                <a:spcPct val="120000"/>
              </a:lnSpc>
              <a:spcBef>
                <a:spcPts val="0"/>
              </a:spcBef>
            </a:pPr>
            <a:r>
              <a:rPr lang="en-US" sz="2600" dirty="0"/>
              <a:t>John A Burns School of Medicine, University of Hawaii at Manoa</a:t>
            </a:r>
          </a:p>
          <a:p>
            <a:pPr algn="ctr">
              <a:lnSpc>
                <a:spcPct val="120000"/>
              </a:lnSpc>
              <a:spcBef>
                <a:spcPts val="0"/>
              </a:spcBef>
            </a:pPr>
            <a:endParaRPr lang="en-US" sz="800" dirty="0"/>
          </a:p>
          <a:p>
            <a:pPr algn="ctr">
              <a:lnSpc>
                <a:spcPct val="120000"/>
              </a:lnSpc>
              <a:spcBef>
                <a:spcPts val="0"/>
              </a:spcBef>
            </a:pPr>
            <a:r>
              <a:rPr lang="en-US" sz="2600" dirty="0"/>
              <a:t>Principal Investigator, Pacific AIDS Education &amp; Training Center – </a:t>
            </a:r>
          </a:p>
          <a:p>
            <a:pPr algn="ctr">
              <a:lnSpc>
                <a:spcPct val="120000"/>
              </a:lnSpc>
              <a:spcBef>
                <a:spcPts val="0"/>
              </a:spcBef>
            </a:pPr>
            <a:r>
              <a:rPr lang="en-US" sz="2600" dirty="0"/>
              <a:t>Hawaii and US-affiliated Pacific Islands</a:t>
            </a:r>
          </a:p>
          <a:p>
            <a:pPr algn="ctr">
              <a:lnSpc>
                <a:spcPct val="120000"/>
              </a:lnSpc>
              <a:spcBef>
                <a:spcPts val="0"/>
              </a:spcBef>
            </a:pPr>
            <a:endParaRPr lang="en-US" dirty="0"/>
          </a:p>
          <a:p>
            <a:pPr algn="ctr">
              <a:lnSpc>
                <a:spcPct val="120000"/>
              </a:lnSpc>
              <a:spcBef>
                <a:spcPts val="0"/>
              </a:spcBef>
            </a:pPr>
            <a:r>
              <a:rPr lang="en-US" dirty="0"/>
              <a:t>March 22, 2024</a:t>
            </a:r>
          </a:p>
        </p:txBody>
      </p:sp>
      <p:sp>
        <p:nvSpPr>
          <p:cNvPr id="6" name="Footer Placeholder 5">
            <a:extLst>
              <a:ext uri="{FF2B5EF4-FFF2-40B4-BE49-F238E27FC236}">
                <a16:creationId xmlns:a16="http://schemas.microsoft.com/office/drawing/2014/main" id="{0FA991CC-2E07-544A-B9E6-2A6EE21EF0D9}"/>
              </a:ext>
            </a:extLst>
          </p:cNvPr>
          <p:cNvSpPr>
            <a:spLocks noGrp="1"/>
          </p:cNvSpPr>
          <p:nvPr>
            <p:ph type="ftr" sz="quarter" idx="11"/>
          </p:nvPr>
        </p:nvSpPr>
        <p:spPr/>
        <p:txBody>
          <a:bodyPr/>
          <a:lstStyle/>
          <a:p>
            <a:r>
              <a:rPr lang="en-US"/>
              <a:t>paetc.org</a:t>
            </a:r>
            <a:endParaRPr lang="en-US" dirty="0"/>
          </a:p>
        </p:txBody>
      </p:sp>
      <p:sp>
        <p:nvSpPr>
          <p:cNvPr id="7" name="Slide Number Placeholder 6">
            <a:extLst>
              <a:ext uri="{FF2B5EF4-FFF2-40B4-BE49-F238E27FC236}">
                <a16:creationId xmlns:a16="http://schemas.microsoft.com/office/drawing/2014/main" id="{3774EE2A-C187-1A40-847B-1861A2B09B9D}"/>
              </a:ext>
            </a:extLst>
          </p:cNvPr>
          <p:cNvSpPr>
            <a:spLocks noGrp="1"/>
          </p:cNvSpPr>
          <p:nvPr>
            <p:ph type="sldNum" sz="quarter" idx="12"/>
          </p:nvPr>
        </p:nvSpPr>
        <p:spPr/>
        <p:txBody>
          <a:bodyPr/>
          <a:lstStyle/>
          <a:p>
            <a:fld id="{1D2EA5EF-C699-AF4C-BA42-C0A1CAAB713C}" type="slidenum">
              <a:rPr lang="en-US" smtClean="0"/>
              <a:t>1</a:t>
            </a:fld>
            <a:endParaRPr lang="en-US"/>
          </a:p>
        </p:txBody>
      </p:sp>
    </p:spTree>
    <p:extLst>
      <p:ext uri="{BB962C8B-B14F-4D97-AF65-F5344CB8AC3E}">
        <p14:creationId xmlns:p14="http://schemas.microsoft.com/office/powerpoint/2010/main" val="824526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34DDB-5B90-43AE-B98E-CE8074898F23}"/>
              </a:ext>
            </a:extLst>
          </p:cNvPr>
          <p:cNvSpPr>
            <a:spLocks noGrp="1"/>
          </p:cNvSpPr>
          <p:nvPr>
            <p:ph type="title"/>
          </p:nvPr>
        </p:nvSpPr>
        <p:spPr/>
        <p:txBody>
          <a:bodyPr/>
          <a:lstStyle/>
          <a:p>
            <a:r>
              <a:rPr lang="en-US" dirty="0"/>
              <a:t>USPSTF HIV Screening Recommendations*</a:t>
            </a:r>
          </a:p>
        </p:txBody>
      </p:sp>
      <p:graphicFrame>
        <p:nvGraphicFramePr>
          <p:cNvPr id="5" name="Content Placeholder 4">
            <a:extLst>
              <a:ext uri="{FF2B5EF4-FFF2-40B4-BE49-F238E27FC236}">
                <a16:creationId xmlns:a16="http://schemas.microsoft.com/office/drawing/2014/main" id="{126DC177-BC68-440B-A2A3-C8D37F422B57}"/>
              </a:ext>
            </a:extLst>
          </p:cNvPr>
          <p:cNvGraphicFramePr>
            <a:graphicFrameLocks noGrp="1"/>
          </p:cNvGraphicFramePr>
          <p:nvPr>
            <p:ph idx="1"/>
            <p:extLst>
              <p:ext uri="{D42A27DB-BD31-4B8C-83A1-F6EECF244321}">
                <p14:modId xmlns:p14="http://schemas.microsoft.com/office/powerpoint/2010/main" val="1426768654"/>
              </p:ext>
            </p:extLst>
          </p:nvPr>
        </p:nvGraphicFramePr>
        <p:xfrm>
          <a:off x="591544" y="1526317"/>
          <a:ext cx="7940244" cy="4235352"/>
        </p:xfrm>
        <a:graphic>
          <a:graphicData uri="http://schemas.openxmlformats.org/drawingml/2006/table">
            <a:tbl>
              <a:tblPr firstRow="1">
                <a:tableStyleId>{616DA210-FB5B-4158-B5E0-FEB733F419BA}</a:tableStyleId>
              </a:tblPr>
              <a:tblGrid>
                <a:gridCol w="1549785">
                  <a:extLst>
                    <a:ext uri="{9D8B030D-6E8A-4147-A177-3AD203B41FA5}">
                      <a16:colId xmlns:a16="http://schemas.microsoft.com/office/drawing/2014/main" val="586098537"/>
                    </a:ext>
                  </a:extLst>
                </a:gridCol>
                <a:gridCol w="5085469">
                  <a:extLst>
                    <a:ext uri="{9D8B030D-6E8A-4147-A177-3AD203B41FA5}">
                      <a16:colId xmlns:a16="http://schemas.microsoft.com/office/drawing/2014/main" val="586222411"/>
                    </a:ext>
                  </a:extLst>
                </a:gridCol>
                <a:gridCol w="1304990">
                  <a:extLst>
                    <a:ext uri="{9D8B030D-6E8A-4147-A177-3AD203B41FA5}">
                      <a16:colId xmlns:a16="http://schemas.microsoft.com/office/drawing/2014/main" val="4057283752"/>
                    </a:ext>
                  </a:extLst>
                </a:gridCol>
              </a:tblGrid>
              <a:tr h="286383">
                <a:tc>
                  <a:txBody>
                    <a:bodyPr/>
                    <a:lstStyle/>
                    <a:p>
                      <a:pPr algn="ctr" fontAlgn="b" latinLnBrk="0"/>
                      <a:r>
                        <a:rPr lang="en-US" sz="2000" b="1" dirty="0">
                          <a:solidFill>
                            <a:schemeClr val="tx1"/>
                          </a:solidFill>
                          <a:effectLst/>
                        </a:rPr>
                        <a:t>Population</a:t>
                      </a:r>
                    </a:p>
                  </a:txBody>
                  <a:tcPr marL="45492" marR="45492" marT="45492" marB="45492" anchor="b"/>
                </a:tc>
                <a:tc>
                  <a:txBody>
                    <a:bodyPr/>
                    <a:lstStyle/>
                    <a:p>
                      <a:pPr algn="ctr" fontAlgn="b" latinLnBrk="0"/>
                      <a:r>
                        <a:rPr lang="en-US" sz="2000" b="1">
                          <a:solidFill>
                            <a:schemeClr val="tx1"/>
                          </a:solidFill>
                          <a:effectLst/>
                        </a:rPr>
                        <a:t>Recommendation</a:t>
                      </a:r>
                    </a:p>
                  </a:txBody>
                  <a:tcPr marL="45492" marR="45492" marT="45492" marB="45492" anchor="b"/>
                </a:tc>
                <a:tc>
                  <a:txBody>
                    <a:bodyPr/>
                    <a:lstStyle/>
                    <a:p>
                      <a:pPr algn="ctr" fontAlgn="b" latinLnBrk="0"/>
                      <a:r>
                        <a:rPr lang="en-US" sz="2000" b="1" u="none" strike="noStrike" dirty="0">
                          <a:solidFill>
                            <a:schemeClr val="tx1"/>
                          </a:solidFill>
                          <a:effectLst/>
                        </a:rPr>
                        <a:t>Grade </a:t>
                      </a:r>
                      <a:endParaRPr lang="en-US" sz="2000" b="1" dirty="0">
                        <a:solidFill>
                          <a:schemeClr val="tx1"/>
                        </a:solidFill>
                        <a:effectLst/>
                      </a:endParaRPr>
                    </a:p>
                  </a:txBody>
                  <a:tcPr marL="45492" marR="45492" marT="45492" marB="45492" anchor="b"/>
                </a:tc>
                <a:extLst>
                  <a:ext uri="{0D108BD9-81ED-4DB2-BD59-A6C34878D82A}">
                    <a16:rowId xmlns:a16="http://schemas.microsoft.com/office/drawing/2014/main" val="2198962270"/>
                  </a:ext>
                </a:extLst>
              </a:tr>
              <a:tr h="1571107">
                <a:tc>
                  <a:txBody>
                    <a:bodyPr/>
                    <a:lstStyle/>
                    <a:p>
                      <a:pPr fontAlgn="t" latinLnBrk="0"/>
                      <a:r>
                        <a:rPr lang="en-US" sz="2000" dirty="0">
                          <a:solidFill>
                            <a:schemeClr val="tx1"/>
                          </a:solidFill>
                          <a:effectLst/>
                        </a:rPr>
                        <a:t>Pregnant persons</a:t>
                      </a:r>
                    </a:p>
                  </a:txBody>
                  <a:tcPr marL="45492" marR="45492" marT="45492" marB="45492"/>
                </a:tc>
                <a:tc>
                  <a:txBody>
                    <a:bodyPr/>
                    <a:lstStyle/>
                    <a:p>
                      <a:pPr fontAlgn="t" latinLnBrk="0"/>
                      <a:r>
                        <a:rPr lang="en-US" sz="2000" dirty="0">
                          <a:solidFill>
                            <a:schemeClr val="tx1"/>
                          </a:solidFill>
                          <a:effectLst/>
                        </a:rPr>
                        <a:t>The USPSTF recommends that clinicians screen for HIV infection </a:t>
                      </a:r>
                      <a:r>
                        <a:rPr lang="en-US" sz="2000" b="1" dirty="0">
                          <a:solidFill>
                            <a:schemeClr val="tx1"/>
                          </a:solidFill>
                          <a:effectLst/>
                        </a:rPr>
                        <a:t>in all pregnant persons</a:t>
                      </a:r>
                      <a:r>
                        <a:rPr lang="en-US" sz="2000" dirty="0">
                          <a:solidFill>
                            <a:schemeClr val="tx1"/>
                          </a:solidFill>
                          <a:effectLst/>
                        </a:rPr>
                        <a:t>, including those who present in labor or at delivery whose HIV status is unknown.</a:t>
                      </a:r>
                    </a:p>
                  </a:txBody>
                  <a:tcPr marL="45492" marR="45492" marT="45492" marB="45492"/>
                </a:tc>
                <a:tc>
                  <a:txBody>
                    <a:bodyPr/>
                    <a:lstStyle/>
                    <a:p>
                      <a:pPr algn="ctr" fontAlgn="t" latinLnBrk="0"/>
                      <a:r>
                        <a:rPr lang="en-US" sz="2000" b="1">
                          <a:solidFill>
                            <a:schemeClr val="tx1"/>
                          </a:solidFill>
                          <a:effectLst/>
                        </a:rPr>
                        <a:t>A</a:t>
                      </a:r>
                    </a:p>
                  </a:txBody>
                  <a:tcPr marL="45492" marR="45492" marT="45492" marB="45492"/>
                </a:tc>
                <a:extLst>
                  <a:ext uri="{0D108BD9-81ED-4DB2-BD59-A6C34878D82A}">
                    <a16:rowId xmlns:a16="http://schemas.microsoft.com/office/drawing/2014/main" val="2644970151"/>
                  </a:ext>
                </a:extLst>
              </a:tr>
              <a:tr h="2125554">
                <a:tc>
                  <a:txBody>
                    <a:bodyPr/>
                    <a:lstStyle/>
                    <a:p>
                      <a:pPr fontAlgn="t" latinLnBrk="0"/>
                      <a:r>
                        <a:rPr lang="en-US" sz="2000" dirty="0">
                          <a:solidFill>
                            <a:schemeClr val="tx1"/>
                          </a:solidFill>
                          <a:effectLst/>
                        </a:rPr>
                        <a:t>Adolescents and adults aged </a:t>
                      </a:r>
                      <a:r>
                        <a:rPr lang="en-US" sz="2000" b="1" dirty="0">
                          <a:solidFill>
                            <a:schemeClr val="tx1"/>
                          </a:solidFill>
                          <a:effectLst/>
                        </a:rPr>
                        <a:t>15 to 65 years</a:t>
                      </a:r>
                    </a:p>
                  </a:txBody>
                  <a:tcPr marL="45492" marR="45492" marT="45492" marB="45492"/>
                </a:tc>
                <a:tc>
                  <a:txBody>
                    <a:bodyPr/>
                    <a:lstStyle/>
                    <a:p>
                      <a:pPr fontAlgn="t" latinLnBrk="0"/>
                      <a:r>
                        <a:rPr lang="en-US" sz="2000" dirty="0">
                          <a:solidFill>
                            <a:schemeClr val="tx1"/>
                          </a:solidFill>
                          <a:effectLst/>
                        </a:rPr>
                        <a:t>The USPSTF recommends that clinicians screen for HIV infection in adolescents and </a:t>
                      </a:r>
                      <a:r>
                        <a:rPr lang="en-US" sz="2000" b="1" dirty="0">
                          <a:solidFill>
                            <a:schemeClr val="tx1"/>
                          </a:solidFill>
                          <a:effectLst/>
                        </a:rPr>
                        <a:t>adults aged 15 to 65 years</a:t>
                      </a:r>
                      <a:r>
                        <a:rPr lang="en-US" sz="2000" dirty="0">
                          <a:solidFill>
                            <a:schemeClr val="tx1"/>
                          </a:solidFill>
                          <a:effectLst/>
                        </a:rPr>
                        <a:t>. </a:t>
                      </a:r>
                    </a:p>
                    <a:p>
                      <a:pPr fontAlgn="t" latinLnBrk="0"/>
                      <a:endParaRPr lang="en-US" sz="2000" dirty="0">
                        <a:solidFill>
                          <a:schemeClr val="tx1"/>
                        </a:solidFill>
                        <a:effectLst/>
                      </a:endParaRPr>
                    </a:p>
                    <a:p>
                      <a:pPr fontAlgn="t" latinLnBrk="0"/>
                      <a:r>
                        <a:rPr lang="en-US" sz="2000" dirty="0">
                          <a:solidFill>
                            <a:schemeClr val="tx1"/>
                          </a:solidFill>
                          <a:effectLst/>
                        </a:rPr>
                        <a:t>Younger adolescents and older adults who are at increased risk of infection should also be screened. </a:t>
                      </a:r>
                    </a:p>
                  </a:txBody>
                  <a:tcPr marL="45492" marR="45492" marT="45492" marB="45492"/>
                </a:tc>
                <a:tc>
                  <a:txBody>
                    <a:bodyPr/>
                    <a:lstStyle/>
                    <a:p>
                      <a:pPr algn="ctr" fontAlgn="t" latinLnBrk="0"/>
                      <a:r>
                        <a:rPr lang="en-US" sz="2000" b="1" dirty="0">
                          <a:solidFill>
                            <a:schemeClr val="tx1"/>
                          </a:solidFill>
                          <a:effectLst/>
                        </a:rPr>
                        <a:t>A</a:t>
                      </a:r>
                    </a:p>
                  </a:txBody>
                  <a:tcPr marL="45492" marR="45492" marT="45492" marB="45492"/>
                </a:tc>
                <a:extLst>
                  <a:ext uri="{0D108BD9-81ED-4DB2-BD59-A6C34878D82A}">
                    <a16:rowId xmlns:a16="http://schemas.microsoft.com/office/drawing/2014/main" val="2038544105"/>
                  </a:ext>
                </a:extLst>
              </a:tr>
            </a:tbl>
          </a:graphicData>
        </a:graphic>
      </p:graphicFrame>
      <p:sp>
        <p:nvSpPr>
          <p:cNvPr id="6" name="TextBox 5">
            <a:extLst>
              <a:ext uri="{FF2B5EF4-FFF2-40B4-BE49-F238E27FC236}">
                <a16:creationId xmlns:a16="http://schemas.microsoft.com/office/drawing/2014/main" id="{B81B70E3-A432-4AE5-93DD-C381C18ADE74}"/>
              </a:ext>
            </a:extLst>
          </p:cNvPr>
          <p:cNvSpPr txBox="1"/>
          <p:nvPr/>
        </p:nvSpPr>
        <p:spPr>
          <a:xfrm>
            <a:off x="3897442" y="5864498"/>
            <a:ext cx="5849689" cy="338554"/>
          </a:xfrm>
          <a:prstGeom prst="rect">
            <a:avLst/>
          </a:prstGeom>
          <a:noFill/>
        </p:spPr>
        <p:txBody>
          <a:bodyPr wrap="square" rtlCol="0">
            <a:spAutoFit/>
          </a:bodyPr>
          <a:lstStyle/>
          <a:p>
            <a:r>
              <a:rPr lang="en-US" sz="1600" i="1" dirty="0"/>
              <a:t>*current as of December 2023; Topic is being updated.</a:t>
            </a:r>
          </a:p>
        </p:txBody>
      </p:sp>
      <p:sp>
        <p:nvSpPr>
          <p:cNvPr id="8" name="TextBox 7">
            <a:extLst>
              <a:ext uri="{FF2B5EF4-FFF2-40B4-BE49-F238E27FC236}">
                <a16:creationId xmlns:a16="http://schemas.microsoft.com/office/drawing/2014/main" id="{30ABBBD7-D8E5-411B-B8D0-9354F6EBBA91}"/>
              </a:ext>
            </a:extLst>
          </p:cNvPr>
          <p:cNvSpPr txBox="1"/>
          <p:nvPr/>
        </p:nvSpPr>
        <p:spPr>
          <a:xfrm>
            <a:off x="2375941" y="6244030"/>
            <a:ext cx="5688767" cy="553998"/>
          </a:xfrm>
          <a:prstGeom prst="rect">
            <a:avLst/>
          </a:prstGeom>
          <a:noFill/>
        </p:spPr>
        <p:txBody>
          <a:bodyPr wrap="square">
            <a:spAutoFit/>
          </a:bodyPr>
          <a:lstStyle/>
          <a:p>
            <a:r>
              <a:rPr lang="en-US" sz="1000" dirty="0">
                <a:solidFill>
                  <a:schemeClr val="bg1"/>
                </a:solidFill>
              </a:rPr>
              <a:t>USPSTF. Final recommendation statement on HIV Screening. Available at: </a:t>
            </a:r>
            <a:r>
              <a:rPr lang="en-US" sz="1000" dirty="0">
                <a:solidFill>
                  <a:schemeClr val="bg1"/>
                </a:solidFill>
                <a:hlinkClick r:id="rId2">
                  <a:extLst>
                    <a:ext uri="{A12FA001-AC4F-418D-AE19-62706E023703}">
                      <ahyp:hlinkClr xmlns:ahyp="http://schemas.microsoft.com/office/drawing/2018/hyperlinkcolor" val="tx"/>
                    </a:ext>
                  </a:extLst>
                </a:hlinkClick>
              </a:rPr>
              <a:t>https://www.uspreventiveservicestaskforce.org/uspstf/recommendation/human-immunodeficiency-virus-hiv-infection-screening</a:t>
            </a:r>
            <a:r>
              <a:rPr lang="en-US" sz="1000" dirty="0">
                <a:solidFill>
                  <a:schemeClr val="bg1"/>
                </a:solidFill>
              </a:rPr>
              <a:t> Accessed December 17, 2023.</a:t>
            </a:r>
          </a:p>
        </p:txBody>
      </p:sp>
      <p:sp>
        <p:nvSpPr>
          <p:cNvPr id="4" name="Slide Number Placeholder 3">
            <a:extLst>
              <a:ext uri="{FF2B5EF4-FFF2-40B4-BE49-F238E27FC236}">
                <a16:creationId xmlns:a16="http://schemas.microsoft.com/office/drawing/2014/main" id="{50EBAF50-708E-4BB4-9CB0-A089CB13728C}"/>
              </a:ext>
            </a:extLst>
          </p:cNvPr>
          <p:cNvSpPr>
            <a:spLocks noGrp="1"/>
          </p:cNvSpPr>
          <p:nvPr>
            <p:ph type="sldNum" sz="quarter" idx="12"/>
          </p:nvPr>
        </p:nvSpPr>
        <p:spPr/>
        <p:txBody>
          <a:bodyPr/>
          <a:lstStyle/>
          <a:p>
            <a:fld id="{1D2EA5EF-C699-AF4C-BA42-C0A1CAAB713C}" type="slidenum">
              <a:rPr lang="en-US" smtClean="0"/>
              <a:t>10</a:t>
            </a:fld>
            <a:endParaRPr lang="en-US"/>
          </a:p>
        </p:txBody>
      </p:sp>
    </p:spTree>
    <p:extLst>
      <p:ext uri="{BB962C8B-B14F-4D97-AF65-F5344CB8AC3E}">
        <p14:creationId xmlns:p14="http://schemas.microsoft.com/office/powerpoint/2010/main" val="1086304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77906" y="274639"/>
            <a:ext cx="8731623" cy="1143000"/>
          </a:xfrm>
        </p:spPr>
        <p:txBody>
          <a:bodyPr/>
          <a:lstStyle/>
          <a:p>
            <a:r>
              <a:rPr lang="es-ES_tradnl" u="sng" dirty="0"/>
              <a:t>H</a:t>
            </a:r>
            <a:r>
              <a:rPr lang="es-ES_tradnl" dirty="0"/>
              <a:t>uman </a:t>
            </a:r>
            <a:r>
              <a:rPr lang="es-ES_tradnl" u="sng" dirty="0" err="1"/>
              <a:t>I</a:t>
            </a:r>
            <a:r>
              <a:rPr lang="es-ES_tradnl" dirty="0" err="1"/>
              <a:t>mmunodeficiency</a:t>
            </a:r>
            <a:r>
              <a:rPr lang="es-ES_tradnl" dirty="0"/>
              <a:t> </a:t>
            </a:r>
            <a:r>
              <a:rPr lang="es-ES_tradnl" u="sng" dirty="0"/>
              <a:t>V</a:t>
            </a:r>
            <a:r>
              <a:rPr lang="es-ES_tradnl" dirty="0"/>
              <a:t>irus (HIV)</a:t>
            </a:r>
          </a:p>
        </p:txBody>
      </p:sp>
      <p:pic>
        <p:nvPicPr>
          <p:cNvPr id="9" name="Picture 5" descr="Illustration of the HIV virus"/>
          <p:cNvPicPr>
            <a:picLocks noGrp="1" noChangeAspect="1" noChangeArrowheads="1"/>
          </p:cNvPicPr>
          <p:nvPr>
            <p:ph sz="half" idx="1"/>
          </p:nvPr>
        </p:nvPicPr>
        <p:blipFill>
          <a:blip r:embed="rId3" cstate="print"/>
          <a:srcRect/>
          <a:stretch>
            <a:fillRect/>
          </a:stretch>
        </p:blipFill>
        <p:spPr>
          <a:xfrm>
            <a:off x="457202" y="1964406"/>
            <a:ext cx="3047998" cy="2979418"/>
          </a:xfrm>
          <a:prstGeom prst="rect">
            <a:avLst/>
          </a:prstGeom>
        </p:spPr>
      </p:pic>
      <p:sp>
        <p:nvSpPr>
          <p:cNvPr id="8" name="Marcador de contenido 7"/>
          <p:cNvSpPr>
            <a:spLocks noGrp="1"/>
          </p:cNvSpPr>
          <p:nvPr>
            <p:ph sz="half" idx="2"/>
          </p:nvPr>
        </p:nvSpPr>
        <p:spPr>
          <a:xfrm>
            <a:off x="3823856" y="1536191"/>
            <a:ext cx="4634346" cy="4769691"/>
          </a:xfrm>
        </p:spPr>
        <p:txBody>
          <a:bodyPr>
            <a:normAutofit fontScale="85000" lnSpcReduction="20000"/>
          </a:bodyPr>
          <a:lstStyle/>
          <a:p>
            <a:r>
              <a:rPr lang="es-ES_tradnl" dirty="0"/>
              <a:t>HIV causes </a:t>
            </a:r>
            <a:r>
              <a:rPr lang="es-ES_tradnl" dirty="0" err="1"/>
              <a:t>Acquired</a:t>
            </a:r>
            <a:r>
              <a:rPr lang="es-ES_tradnl" dirty="0"/>
              <a:t> </a:t>
            </a:r>
            <a:r>
              <a:rPr lang="es-ES_tradnl" dirty="0" err="1"/>
              <a:t>Immune</a:t>
            </a:r>
            <a:r>
              <a:rPr lang="es-ES_tradnl" dirty="0"/>
              <a:t> </a:t>
            </a:r>
            <a:r>
              <a:rPr lang="es-ES_tradnl" dirty="0" err="1"/>
              <a:t>Deficiency</a:t>
            </a:r>
            <a:r>
              <a:rPr lang="es-ES_tradnl" dirty="0"/>
              <a:t> </a:t>
            </a:r>
            <a:r>
              <a:rPr lang="es-ES_tradnl" dirty="0" err="1"/>
              <a:t>Syndrome</a:t>
            </a:r>
            <a:r>
              <a:rPr lang="es-ES_tradnl" dirty="0"/>
              <a:t> (AIDS)</a:t>
            </a:r>
            <a:br>
              <a:rPr lang="es-ES_tradnl" dirty="0"/>
            </a:br>
            <a:endParaRPr lang="es-ES_tradnl" dirty="0"/>
          </a:p>
          <a:p>
            <a:r>
              <a:rPr lang="es-ES_tradnl" dirty="0"/>
              <a:t>HIV </a:t>
            </a:r>
            <a:r>
              <a:rPr lang="es-ES_tradnl" dirty="0" err="1"/>
              <a:t>attacks</a:t>
            </a:r>
            <a:r>
              <a:rPr lang="es-ES_tradnl" dirty="0"/>
              <a:t> </a:t>
            </a:r>
            <a:r>
              <a:rPr lang="es-ES_tradnl" dirty="0" err="1"/>
              <a:t>the</a:t>
            </a:r>
            <a:r>
              <a:rPr lang="es-ES_tradnl" dirty="0"/>
              <a:t> </a:t>
            </a:r>
            <a:r>
              <a:rPr lang="es-ES_tradnl" dirty="0" err="1"/>
              <a:t>immune</a:t>
            </a:r>
            <a:r>
              <a:rPr lang="es-ES_tradnl" dirty="0"/>
              <a:t> </a:t>
            </a:r>
            <a:r>
              <a:rPr lang="es-ES_tradnl" dirty="0" err="1"/>
              <a:t>system</a:t>
            </a:r>
            <a:r>
              <a:rPr lang="es-ES_tradnl" dirty="0"/>
              <a:t>, </a:t>
            </a:r>
            <a:r>
              <a:rPr lang="es-ES_tradnl" dirty="0" err="1"/>
              <a:t>making</a:t>
            </a:r>
            <a:r>
              <a:rPr lang="es-ES_tradnl" dirty="0"/>
              <a:t> </a:t>
            </a:r>
            <a:r>
              <a:rPr lang="es-ES_tradnl" dirty="0" err="1"/>
              <a:t>it</a:t>
            </a:r>
            <a:r>
              <a:rPr lang="es-ES_tradnl" dirty="0"/>
              <a:t> </a:t>
            </a:r>
            <a:r>
              <a:rPr lang="es-ES_tradnl" dirty="0" err="1"/>
              <a:t>difficult</a:t>
            </a:r>
            <a:r>
              <a:rPr lang="es-ES_tradnl" dirty="0"/>
              <a:t> </a:t>
            </a:r>
            <a:r>
              <a:rPr lang="es-ES_tradnl" dirty="0" err="1"/>
              <a:t>for</a:t>
            </a:r>
            <a:r>
              <a:rPr lang="es-ES_tradnl" dirty="0"/>
              <a:t> </a:t>
            </a:r>
            <a:r>
              <a:rPr lang="es-ES_tradnl" dirty="0" err="1"/>
              <a:t>the</a:t>
            </a:r>
            <a:r>
              <a:rPr lang="es-ES_tradnl" dirty="0"/>
              <a:t> </a:t>
            </a:r>
            <a:r>
              <a:rPr lang="es-ES_tradnl" dirty="0" err="1"/>
              <a:t>body</a:t>
            </a:r>
            <a:r>
              <a:rPr lang="es-ES_tradnl" dirty="0"/>
              <a:t> to </a:t>
            </a:r>
            <a:r>
              <a:rPr lang="es-ES_tradnl" dirty="0" err="1"/>
              <a:t>fight</a:t>
            </a:r>
            <a:r>
              <a:rPr lang="es-ES_tradnl" dirty="0"/>
              <a:t> </a:t>
            </a:r>
            <a:r>
              <a:rPr lang="es-ES_tradnl" dirty="0" err="1"/>
              <a:t>infections</a:t>
            </a:r>
            <a:br>
              <a:rPr lang="es-ES_tradnl" dirty="0"/>
            </a:br>
            <a:endParaRPr lang="es-ES_tradnl" dirty="0"/>
          </a:p>
          <a:p>
            <a:r>
              <a:rPr lang="es-ES_tradnl" dirty="0" err="1"/>
              <a:t>Without</a:t>
            </a:r>
            <a:r>
              <a:rPr lang="es-ES_tradnl" dirty="0"/>
              <a:t> </a:t>
            </a:r>
            <a:r>
              <a:rPr lang="es-ES_tradnl" dirty="0" err="1"/>
              <a:t>treatment</a:t>
            </a:r>
            <a:r>
              <a:rPr lang="es-ES_tradnl" dirty="0"/>
              <a:t>, People </a:t>
            </a:r>
            <a:r>
              <a:rPr lang="es-ES_tradnl" dirty="0" err="1"/>
              <a:t>with</a:t>
            </a:r>
            <a:r>
              <a:rPr lang="es-ES_tradnl" dirty="0"/>
              <a:t> HIV (PWH) </a:t>
            </a:r>
            <a:r>
              <a:rPr lang="es-ES_tradnl" dirty="0" err="1"/>
              <a:t>will</a:t>
            </a:r>
            <a:r>
              <a:rPr lang="es-ES_tradnl" dirty="0"/>
              <a:t> </a:t>
            </a:r>
            <a:r>
              <a:rPr lang="es-ES_tradnl" dirty="0" err="1"/>
              <a:t>develop</a:t>
            </a:r>
            <a:r>
              <a:rPr lang="es-ES_tradnl" dirty="0"/>
              <a:t> AIDS </a:t>
            </a:r>
            <a:br>
              <a:rPr lang="es-ES_tradnl" dirty="0"/>
            </a:br>
            <a:endParaRPr lang="es-ES_tradnl" dirty="0"/>
          </a:p>
          <a:p>
            <a:r>
              <a:rPr lang="es-ES_tradnl" dirty="0" err="1"/>
              <a:t>Treatment</a:t>
            </a:r>
            <a:r>
              <a:rPr lang="es-ES_tradnl" dirty="0"/>
              <a:t> </a:t>
            </a:r>
            <a:r>
              <a:rPr lang="es-ES_tradnl" b="1" dirty="0" err="1"/>
              <a:t>greatly</a:t>
            </a:r>
            <a:r>
              <a:rPr lang="es-ES_tradnl" dirty="0"/>
              <a:t> </a:t>
            </a:r>
            <a:r>
              <a:rPr lang="es-ES_tradnl" dirty="0" err="1"/>
              <a:t>delays</a:t>
            </a:r>
            <a:r>
              <a:rPr lang="es-ES_tradnl" dirty="0"/>
              <a:t> </a:t>
            </a:r>
            <a:r>
              <a:rPr lang="es-ES_tradnl" dirty="0" err="1"/>
              <a:t>disease</a:t>
            </a:r>
            <a:r>
              <a:rPr lang="es-ES_tradnl" dirty="0"/>
              <a:t> </a:t>
            </a:r>
            <a:r>
              <a:rPr lang="es-ES_tradnl" dirty="0" err="1"/>
              <a:t>progression</a:t>
            </a:r>
            <a:r>
              <a:rPr lang="es-ES_tradnl" dirty="0"/>
              <a:t> and </a:t>
            </a:r>
            <a:r>
              <a:rPr lang="es-ES_tradnl" b="1" dirty="0" err="1"/>
              <a:t>prevents</a:t>
            </a:r>
            <a:r>
              <a:rPr lang="es-ES_tradnl" b="1" dirty="0"/>
              <a:t> HIV </a:t>
            </a:r>
            <a:r>
              <a:rPr lang="es-ES_tradnl" b="1" dirty="0" err="1"/>
              <a:t>transmission</a:t>
            </a:r>
            <a:endParaRPr lang="es-ES_tradnl" b="1" dirty="0"/>
          </a:p>
        </p:txBody>
      </p:sp>
      <p:sp>
        <p:nvSpPr>
          <p:cNvPr id="5" name="Footer Placeholder 4"/>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pPr/>
              <a:t>11</a:t>
            </a:fld>
            <a:endParaRPr lang="en-US"/>
          </a:p>
        </p:txBody>
      </p:sp>
    </p:spTree>
    <p:extLst>
      <p:ext uri="{BB962C8B-B14F-4D97-AF65-F5344CB8AC3E}">
        <p14:creationId xmlns:p14="http://schemas.microsoft.com/office/powerpoint/2010/main" val="655195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E4E5A-CF6F-2130-4A9A-CEA355B55990}"/>
              </a:ext>
            </a:extLst>
          </p:cNvPr>
          <p:cNvSpPr>
            <a:spLocks noGrp="1"/>
          </p:cNvSpPr>
          <p:nvPr>
            <p:ph type="title"/>
          </p:nvPr>
        </p:nvSpPr>
        <p:spPr/>
        <p:txBody>
          <a:bodyPr/>
          <a:lstStyle/>
          <a:p>
            <a:r>
              <a:rPr lang="en-US" dirty="0"/>
              <a:t>WHO HIV Epidemic 2023 estimates</a:t>
            </a:r>
          </a:p>
        </p:txBody>
      </p:sp>
      <p:pic>
        <p:nvPicPr>
          <p:cNvPr id="5122" name="Picture 2" descr="Summary of the global HIV epidemic in 2022 from the UNAIDS/WHO estimates published in 2023. ">
            <a:extLst>
              <a:ext uri="{FF2B5EF4-FFF2-40B4-BE49-F238E27FC236}">
                <a16:creationId xmlns:a16="http://schemas.microsoft.com/office/drawing/2014/main" id="{52485C34-8193-4956-B7FE-823CF0ACC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0950"/>
            <a:ext cx="9144000" cy="47750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080D7A-EC9C-44DE-96C3-74B7E6C8148D}"/>
              </a:ext>
            </a:extLst>
          </p:cNvPr>
          <p:cNvSpPr txBox="1"/>
          <p:nvPr/>
        </p:nvSpPr>
        <p:spPr>
          <a:xfrm>
            <a:off x="2203554" y="6430780"/>
            <a:ext cx="5291528" cy="276999"/>
          </a:xfrm>
          <a:prstGeom prst="rect">
            <a:avLst/>
          </a:prstGeom>
          <a:noFill/>
        </p:spPr>
        <p:txBody>
          <a:bodyPr wrap="square" rtlCol="0">
            <a:spAutoFit/>
          </a:bodyPr>
          <a:lstStyle/>
          <a:p>
            <a:r>
              <a:rPr lang="en-US" sz="1200" dirty="0">
                <a:solidFill>
                  <a:schemeClr val="bg1"/>
                </a:solidFill>
              </a:rPr>
              <a:t>World Health Organization. HIV data and statistics. Accessed Feb 19, 2024.</a:t>
            </a:r>
          </a:p>
        </p:txBody>
      </p:sp>
      <p:sp>
        <p:nvSpPr>
          <p:cNvPr id="4" name="Slide Number Placeholder 3">
            <a:extLst>
              <a:ext uri="{FF2B5EF4-FFF2-40B4-BE49-F238E27FC236}">
                <a16:creationId xmlns:a16="http://schemas.microsoft.com/office/drawing/2014/main" id="{00CD4CA5-A14B-0745-AB2C-1DF81C1D2950}"/>
              </a:ext>
            </a:extLst>
          </p:cNvPr>
          <p:cNvSpPr>
            <a:spLocks noGrp="1"/>
          </p:cNvSpPr>
          <p:nvPr>
            <p:ph type="sldNum" sz="quarter" idx="12"/>
          </p:nvPr>
        </p:nvSpPr>
        <p:spPr/>
        <p:txBody>
          <a:bodyPr/>
          <a:lstStyle/>
          <a:p>
            <a:fld id="{1D2EA5EF-C699-AF4C-BA42-C0A1CAAB713C}" type="slidenum">
              <a:rPr lang="en-US" smtClean="0"/>
              <a:pPr/>
              <a:t>12</a:t>
            </a:fld>
            <a:endParaRPr lang="en-US"/>
          </a:p>
        </p:txBody>
      </p:sp>
    </p:spTree>
    <p:extLst>
      <p:ext uri="{BB962C8B-B14F-4D97-AF65-F5344CB8AC3E}">
        <p14:creationId xmlns:p14="http://schemas.microsoft.com/office/powerpoint/2010/main" val="3742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C813-78CC-460B-A94F-EE536268C311}"/>
              </a:ext>
            </a:extLst>
          </p:cNvPr>
          <p:cNvSpPr>
            <a:spLocks noGrp="1"/>
          </p:cNvSpPr>
          <p:nvPr>
            <p:ph type="title"/>
          </p:nvPr>
        </p:nvSpPr>
        <p:spPr/>
        <p:txBody>
          <a:bodyPr/>
          <a:lstStyle/>
          <a:p>
            <a:r>
              <a:rPr lang="en-US" sz="3600" dirty="0"/>
              <a:t>Natural History of untreated HIV infection</a:t>
            </a:r>
          </a:p>
        </p:txBody>
      </p:sp>
      <p:pic>
        <p:nvPicPr>
          <p:cNvPr id="2050" name="Picture 2" descr="Graph of the natural history of untreated HIV infection.  Description of the graph is located in the presenter's notes.">
            <a:extLst>
              <a:ext uri="{FF2B5EF4-FFF2-40B4-BE49-F238E27FC236}">
                <a16:creationId xmlns:a16="http://schemas.microsoft.com/office/drawing/2014/main" id="{CB281FEF-B914-4B38-8D8B-0E5C30F33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43" y="1298146"/>
            <a:ext cx="7634514" cy="428248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C1B727AD-84F4-40C6-8312-2CABD49D0924}"/>
              </a:ext>
            </a:extLst>
          </p:cNvPr>
          <p:cNvSpPr txBox="1">
            <a:spLocks/>
          </p:cNvSpPr>
          <p:nvPr/>
        </p:nvSpPr>
        <p:spPr>
          <a:xfrm>
            <a:off x="-1314279" y="5837990"/>
            <a:ext cx="10394707" cy="514718"/>
          </a:xfrm>
          <a:prstGeom prst="rect">
            <a:avLst/>
          </a:prstGeom>
        </p:spPr>
        <p:txBody>
          <a:bodyPr>
            <a:normAutofit/>
          </a:bodyPr>
          <a:lst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r">
              <a:buFont typeface="Wingdings" charset="2"/>
              <a:buNone/>
            </a:pPr>
            <a:r>
              <a:rPr lang="en-SG" sz="1000"/>
              <a:t>Popoola and </a:t>
            </a:r>
            <a:r>
              <a:rPr lang="en-SG" sz="1000" err="1"/>
              <a:t>Awodele</a:t>
            </a:r>
            <a:r>
              <a:rPr lang="en-SG" sz="1000"/>
              <a:t>. </a:t>
            </a:r>
            <a:r>
              <a:rPr lang="en-US" sz="1000" b="0">
                <a:effectLst/>
                <a:latin typeface="Times" panose="02020603050405020304" pitchFamily="18" charset="0"/>
              </a:rPr>
              <a:t>Afr. J. Med. med. Sci. (2016) 45, 5 - 21 </a:t>
            </a:r>
            <a:endParaRPr lang="en-SG" sz="1000"/>
          </a:p>
        </p:txBody>
      </p:sp>
      <p:sp>
        <p:nvSpPr>
          <p:cNvPr id="5" name="Footer Placeholder 4">
            <a:extLst>
              <a:ext uri="{FF2B5EF4-FFF2-40B4-BE49-F238E27FC236}">
                <a16:creationId xmlns:a16="http://schemas.microsoft.com/office/drawing/2014/main" id="{195D5B54-BDED-4716-8B14-3C03431F0B22}"/>
              </a:ext>
            </a:extLst>
          </p:cNvPr>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p>
        </p:txBody>
      </p:sp>
      <p:sp>
        <p:nvSpPr>
          <p:cNvPr id="4" name="Slide Number Placeholder 3">
            <a:extLst>
              <a:ext uri="{FF2B5EF4-FFF2-40B4-BE49-F238E27FC236}">
                <a16:creationId xmlns:a16="http://schemas.microsoft.com/office/drawing/2014/main" id="{8EBAF124-84C6-4932-A373-C8882A034EEC}"/>
              </a:ext>
            </a:extLst>
          </p:cNvPr>
          <p:cNvSpPr>
            <a:spLocks noGrp="1"/>
          </p:cNvSpPr>
          <p:nvPr>
            <p:ph type="sldNum" sz="quarter" idx="12"/>
          </p:nvPr>
        </p:nvSpPr>
        <p:spPr/>
        <p:txBody>
          <a:bodyPr/>
          <a:lstStyle/>
          <a:p>
            <a:fld id="{1D2EA5EF-C699-AF4C-BA42-C0A1CAAB713C}" type="slidenum">
              <a:rPr lang="en-US" smtClean="0"/>
              <a:pPr/>
              <a:t>13</a:t>
            </a:fld>
            <a:endParaRPr lang="en-US"/>
          </a:p>
        </p:txBody>
      </p:sp>
    </p:spTree>
    <p:extLst>
      <p:ext uri="{BB962C8B-B14F-4D97-AF65-F5344CB8AC3E}">
        <p14:creationId xmlns:p14="http://schemas.microsoft.com/office/powerpoint/2010/main" val="1649346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9447" y="291086"/>
            <a:ext cx="8686798" cy="1143000"/>
          </a:xfrm>
        </p:spPr>
        <p:txBody>
          <a:bodyPr/>
          <a:lstStyle/>
          <a:p>
            <a:r>
              <a:rPr lang="en-US"/>
              <a:t>Examples of AIDS-Defining Conditions</a:t>
            </a:r>
          </a:p>
        </p:txBody>
      </p:sp>
      <p:pic>
        <p:nvPicPr>
          <p:cNvPr id="6" name="Picture 5" descr="Figure of a person and Examples of AIDS-Defining Conditions.  Cytomegalovirus Retinitis (with loss of vision) is pointing to the eyes.  HIV-related encephalopathy is pointing to the brain. Pneumocystis Jiroveci Pneumonia is pointing to the lungs, as is mycobacterium tuberculosis (pulmonary or extra pulmonary). Chronic intestinal cryptosporidiosis is pointing to the digestive track, and invasive cervical cancer is pointing toward that cervix."/>
          <p:cNvPicPr>
            <a:picLocks noChangeAspect="1"/>
          </p:cNvPicPr>
          <p:nvPr/>
        </p:nvPicPr>
        <p:blipFill>
          <a:blip r:embed="rId2"/>
          <a:stretch>
            <a:fillRect/>
          </a:stretch>
        </p:blipFill>
        <p:spPr>
          <a:xfrm>
            <a:off x="217122" y="1917558"/>
            <a:ext cx="8601075" cy="3609975"/>
          </a:xfrm>
          <a:prstGeom prst="rect">
            <a:avLst/>
          </a:prstGeom>
        </p:spPr>
      </p:pic>
      <p:sp>
        <p:nvSpPr>
          <p:cNvPr id="5" name="TextBox 4"/>
          <p:cNvSpPr txBox="1"/>
          <p:nvPr/>
        </p:nvSpPr>
        <p:spPr>
          <a:xfrm>
            <a:off x="2472501" y="6447440"/>
            <a:ext cx="5567107" cy="246221"/>
          </a:xfrm>
          <a:prstGeom prst="rect">
            <a:avLst/>
          </a:prstGeom>
          <a:noFill/>
        </p:spPr>
        <p:txBody>
          <a:bodyPr wrap="square" rtlCol="0">
            <a:spAutoFit/>
          </a:bodyPr>
          <a:lstStyle/>
          <a:p>
            <a:r>
              <a:rPr lang="en-US" sz="1000">
                <a:solidFill>
                  <a:schemeClr val="bg1"/>
                </a:solidFill>
              </a:rPr>
              <a:t>https://aidsinfo.nih.gov/understanding-hiv-aids/glossary/784/aids-defining-condition</a:t>
            </a:r>
          </a:p>
        </p:txBody>
      </p:sp>
      <p:sp>
        <p:nvSpPr>
          <p:cNvPr id="2" name="Slide Number Placeholder 1"/>
          <p:cNvSpPr>
            <a:spLocks noGrp="1"/>
          </p:cNvSpPr>
          <p:nvPr>
            <p:ph type="sldNum" sz="quarter" idx="12"/>
          </p:nvPr>
        </p:nvSpPr>
        <p:spPr/>
        <p:txBody>
          <a:bodyPr/>
          <a:lstStyle/>
          <a:p>
            <a:fld id="{1D2EA5EF-C699-AF4C-BA42-C0A1CAAB713C}" type="slidenum">
              <a:rPr lang="en-US" smtClean="0"/>
              <a:t>14</a:t>
            </a:fld>
            <a:endParaRPr lang="en-US"/>
          </a:p>
        </p:txBody>
      </p:sp>
    </p:spTree>
    <p:extLst>
      <p:ext uri="{BB962C8B-B14F-4D97-AF65-F5344CB8AC3E}">
        <p14:creationId xmlns:p14="http://schemas.microsoft.com/office/powerpoint/2010/main" val="1270888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1E43-CAAD-4A75-B3ED-B6CCA5326C52}"/>
              </a:ext>
            </a:extLst>
          </p:cNvPr>
          <p:cNvSpPr>
            <a:spLocks noGrp="1"/>
          </p:cNvSpPr>
          <p:nvPr>
            <p:ph type="title"/>
          </p:nvPr>
        </p:nvSpPr>
        <p:spPr>
          <a:xfrm>
            <a:off x="414215" y="2198195"/>
            <a:ext cx="8315569" cy="1143000"/>
          </a:xfrm>
        </p:spPr>
        <p:txBody>
          <a:bodyPr/>
          <a:lstStyle/>
          <a:p>
            <a:pPr algn="ctr"/>
            <a:r>
              <a:rPr lang="en-US" i="1" dirty="0"/>
              <a:t>What lab tests would you order for the patient?</a:t>
            </a:r>
          </a:p>
        </p:txBody>
      </p:sp>
      <p:sp>
        <p:nvSpPr>
          <p:cNvPr id="4" name="Slide Number Placeholder 3">
            <a:extLst>
              <a:ext uri="{FF2B5EF4-FFF2-40B4-BE49-F238E27FC236}">
                <a16:creationId xmlns:a16="http://schemas.microsoft.com/office/drawing/2014/main" id="{1F17798B-EB1A-4771-B638-0935B1992C40}"/>
              </a:ext>
            </a:extLst>
          </p:cNvPr>
          <p:cNvSpPr>
            <a:spLocks noGrp="1"/>
          </p:cNvSpPr>
          <p:nvPr>
            <p:ph type="sldNum" sz="quarter" idx="12"/>
          </p:nvPr>
        </p:nvSpPr>
        <p:spPr/>
        <p:txBody>
          <a:bodyPr/>
          <a:lstStyle/>
          <a:p>
            <a:fld id="{1D2EA5EF-C699-AF4C-BA42-C0A1CAAB713C}" type="slidenum">
              <a:rPr lang="en-US" smtClean="0"/>
              <a:t>15</a:t>
            </a:fld>
            <a:endParaRPr lang="en-US"/>
          </a:p>
        </p:txBody>
      </p:sp>
    </p:spTree>
    <p:extLst>
      <p:ext uri="{BB962C8B-B14F-4D97-AF65-F5344CB8AC3E}">
        <p14:creationId xmlns:p14="http://schemas.microsoft.com/office/powerpoint/2010/main" val="2507039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7C8FE-BEAF-467A-A09D-3338468442AD}"/>
              </a:ext>
            </a:extLst>
          </p:cNvPr>
          <p:cNvSpPr>
            <a:spLocks noGrp="1"/>
          </p:cNvSpPr>
          <p:nvPr>
            <p:ph type="title"/>
          </p:nvPr>
        </p:nvSpPr>
        <p:spPr/>
        <p:txBody>
          <a:bodyPr/>
          <a:lstStyle/>
          <a:p>
            <a:r>
              <a:rPr lang="en-US" dirty="0"/>
              <a:t>Initial work-up of a patient with HIV </a:t>
            </a:r>
          </a:p>
        </p:txBody>
      </p:sp>
      <p:sp>
        <p:nvSpPr>
          <p:cNvPr id="3" name="Content Placeholder 2">
            <a:extLst>
              <a:ext uri="{FF2B5EF4-FFF2-40B4-BE49-F238E27FC236}">
                <a16:creationId xmlns:a16="http://schemas.microsoft.com/office/drawing/2014/main" id="{3EF67195-2526-4FAE-BE27-4A52E6D3F075}"/>
              </a:ext>
            </a:extLst>
          </p:cNvPr>
          <p:cNvSpPr>
            <a:spLocks noGrp="1"/>
          </p:cNvSpPr>
          <p:nvPr>
            <p:ph idx="1"/>
          </p:nvPr>
        </p:nvSpPr>
        <p:spPr>
          <a:xfrm>
            <a:off x="457202" y="1259175"/>
            <a:ext cx="8315569" cy="4708328"/>
          </a:xfrm>
        </p:spPr>
        <p:txBody>
          <a:bodyPr>
            <a:normAutofit fontScale="85000" lnSpcReduction="20000"/>
          </a:bodyPr>
          <a:lstStyle/>
          <a:p>
            <a:r>
              <a:rPr lang="en-US" dirty="0"/>
              <a:t>HIV RNA: </a:t>
            </a:r>
            <a:r>
              <a:rPr lang="en-US" b="1" dirty="0"/>
              <a:t>100,000 copies/ml</a:t>
            </a:r>
          </a:p>
          <a:p>
            <a:r>
              <a:rPr lang="en-US" dirty="0"/>
              <a:t>T cell subset panel (CD4 count): </a:t>
            </a:r>
            <a:r>
              <a:rPr lang="en-US" b="1" dirty="0"/>
              <a:t>190 cells/mm^3</a:t>
            </a:r>
            <a:r>
              <a:rPr lang="en-US" dirty="0"/>
              <a:t> </a:t>
            </a:r>
          </a:p>
          <a:p>
            <a:r>
              <a:rPr lang="en-US" dirty="0"/>
              <a:t>Baseline genotype and HIV resistance testing: </a:t>
            </a:r>
          </a:p>
          <a:p>
            <a:pPr lvl="1"/>
            <a:r>
              <a:rPr lang="en-US" b="1" dirty="0"/>
              <a:t>Subtype B, </a:t>
            </a:r>
            <a:r>
              <a:rPr lang="en-US" b="1" dirty="0" err="1"/>
              <a:t>pansensitive</a:t>
            </a:r>
            <a:endParaRPr lang="en-US" b="1" dirty="0"/>
          </a:p>
          <a:p>
            <a:r>
              <a:rPr lang="en-US" dirty="0"/>
              <a:t>Hepatitis B serology: </a:t>
            </a:r>
            <a:r>
              <a:rPr lang="en-US" b="1" dirty="0"/>
              <a:t>immune to Hep B</a:t>
            </a:r>
          </a:p>
          <a:p>
            <a:r>
              <a:rPr lang="en-US" dirty="0"/>
              <a:t>Tuberculosis screening: </a:t>
            </a:r>
            <a:r>
              <a:rPr lang="en-US" b="1" dirty="0" err="1"/>
              <a:t>quantiferon</a:t>
            </a:r>
            <a:r>
              <a:rPr lang="en-US" b="1" dirty="0"/>
              <a:t> negative</a:t>
            </a:r>
            <a:endParaRPr lang="en-US" dirty="0"/>
          </a:p>
          <a:p>
            <a:r>
              <a:rPr lang="en-US" dirty="0"/>
              <a:t>STI screening</a:t>
            </a:r>
          </a:p>
          <a:p>
            <a:pPr lvl="1"/>
            <a:r>
              <a:rPr lang="en-US" dirty="0"/>
              <a:t>Syphilis (RPR/VDRL)</a:t>
            </a:r>
          </a:p>
          <a:p>
            <a:pPr lvl="1"/>
            <a:r>
              <a:rPr lang="en-US" dirty="0"/>
              <a:t>Gonorrhea and chlamydia (triple site)</a:t>
            </a:r>
          </a:p>
          <a:p>
            <a:r>
              <a:rPr lang="en-US" dirty="0"/>
              <a:t>Metabolic panel (eGFR)</a:t>
            </a:r>
          </a:p>
          <a:p>
            <a:endParaRPr lang="en-US" dirty="0"/>
          </a:p>
          <a:p>
            <a:r>
              <a:rPr lang="en-US" dirty="0"/>
              <a:t>Special tests: </a:t>
            </a:r>
          </a:p>
          <a:p>
            <a:pPr lvl="1"/>
            <a:r>
              <a:rPr lang="en-US" dirty="0"/>
              <a:t>HLA-B*5701 if considering abacavir</a:t>
            </a:r>
          </a:p>
          <a:p>
            <a:pPr lvl="1"/>
            <a:r>
              <a:rPr lang="en-US" dirty="0"/>
              <a:t>Tropism assay if considering maraviroc</a:t>
            </a:r>
          </a:p>
          <a:p>
            <a:pPr lvl="1"/>
            <a:r>
              <a:rPr lang="en-US" dirty="0"/>
              <a:t>Consider dilated eye exam to screen for CMV retinitis</a:t>
            </a:r>
          </a:p>
          <a:p>
            <a:endParaRPr lang="en-US" dirty="0"/>
          </a:p>
        </p:txBody>
      </p:sp>
      <p:sp>
        <p:nvSpPr>
          <p:cNvPr id="5" name="TextBox 4">
            <a:extLst>
              <a:ext uri="{FF2B5EF4-FFF2-40B4-BE49-F238E27FC236}">
                <a16:creationId xmlns:a16="http://schemas.microsoft.com/office/drawing/2014/main" id="{311B9056-B098-454E-AB4C-3FF3B6AA75E0}"/>
              </a:ext>
            </a:extLst>
          </p:cNvPr>
          <p:cNvSpPr txBox="1"/>
          <p:nvPr/>
        </p:nvSpPr>
        <p:spPr>
          <a:xfrm>
            <a:off x="1838739" y="6257836"/>
            <a:ext cx="6693049" cy="600164"/>
          </a:xfrm>
          <a:prstGeom prst="rect">
            <a:avLst/>
          </a:prstGeom>
          <a:noFill/>
        </p:spPr>
        <p:txBody>
          <a:bodyPr wrap="square" lIns="91440" tIns="45720" rIns="91440" bIns="45720" anchor="t">
            <a:spAutoFit/>
          </a:bodyPr>
          <a:lstStyle/>
          <a:p>
            <a:r>
              <a:rPr lang="en-US" sz="1100" dirty="0">
                <a:solidFill>
                  <a:schemeClr val="bg1"/>
                </a:solidFill>
              </a:rPr>
              <a:t>AIDS Panel on Antiretroviral Guidelines for Adults and Adolescents. Guidelines for the Use of Antiretroviral Agents in Adults and Adolescents with HIV. Department of Health and Human Services. Available at https://clinicalinfo.hiv.gov/en/guidelines/adult-and-adolescent-arv. Accessed December 2023</a:t>
            </a:r>
            <a:endParaRPr lang="en-US" sz="1100" dirty="0">
              <a:solidFill>
                <a:schemeClr val="bg1"/>
              </a:solidFill>
              <a:cs typeface="Arial"/>
            </a:endParaRPr>
          </a:p>
        </p:txBody>
      </p:sp>
      <p:sp>
        <p:nvSpPr>
          <p:cNvPr id="4" name="Slide Number Placeholder 3">
            <a:extLst>
              <a:ext uri="{FF2B5EF4-FFF2-40B4-BE49-F238E27FC236}">
                <a16:creationId xmlns:a16="http://schemas.microsoft.com/office/drawing/2014/main" id="{624AF6AB-84CB-4E3E-8E95-9E6B6A5A07BC}"/>
              </a:ext>
            </a:extLst>
          </p:cNvPr>
          <p:cNvSpPr>
            <a:spLocks noGrp="1"/>
          </p:cNvSpPr>
          <p:nvPr>
            <p:ph type="sldNum" sz="quarter" idx="12"/>
          </p:nvPr>
        </p:nvSpPr>
        <p:spPr/>
        <p:txBody>
          <a:bodyPr/>
          <a:lstStyle/>
          <a:p>
            <a:fld id="{1D2EA5EF-C699-AF4C-BA42-C0A1CAAB713C}" type="slidenum">
              <a:rPr lang="en-US" smtClean="0"/>
              <a:t>16</a:t>
            </a:fld>
            <a:endParaRPr lang="en-US"/>
          </a:p>
        </p:txBody>
      </p:sp>
    </p:spTree>
    <p:extLst>
      <p:ext uri="{BB962C8B-B14F-4D97-AF65-F5344CB8AC3E}">
        <p14:creationId xmlns:p14="http://schemas.microsoft.com/office/powerpoint/2010/main" val="2916574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4047" y="2531603"/>
            <a:ext cx="1644314" cy="1794793"/>
          </a:xfrm>
        </p:spPr>
        <p:txBody>
          <a:bodyPr/>
          <a:lstStyle/>
          <a:p>
            <a:r>
              <a:rPr lang="en-US" dirty="0"/>
              <a:t>HIV Life Cycle</a:t>
            </a:r>
          </a:p>
        </p:txBody>
      </p:sp>
      <p:pic>
        <p:nvPicPr>
          <p:cNvPr id="4" name="Content Placeholder 3" descr="The HIV Life cycle from infection to the production of new virus. The cycle will be broken down into sections to describe the targets of HIV treatment."/>
          <p:cNvPicPr>
            <a:picLocks noGrp="1" noChangeAspect="1"/>
          </p:cNvPicPr>
          <p:nvPr>
            <p:ph idx="4294967295"/>
          </p:nvPr>
        </p:nvPicPr>
        <p:blipFill rotWithShape="1">
          <a:blip r:embed="rId3"/>
          <a:srcRect l="-267" r="634"/>
          <a:stretch/>
        </p:blipFill>
        <p:spPr>
          <a:xfrm>
            <a:off x="2215352" y="437346"/>
            <a:ext cx="6594601" cy="5604024"/>
          </a:xfrm>
        </p:spPr>
      </p:pic>
      <p:sp>
        <p:nvSpPr>
          <p:cNvPr id="8" name="Rectangle: Rounded Corners 7" descr="Red rectangle highlighting the integration stage of the HIV life cycle.">
            <a:extLst>
              <a:ext uri="{FF2B5EF4-FFF2-40B4-BE49-F238E27FC236}">
                <a16:creationId xmlns:a16="http://schemas.microsoft.com/office/drawing/2014/main" id="{67F49BFA-689C-4F8B-A47A-2AF222BD6E49}"/>
              </a:ext>
            </a:extLst>
          </p:cNvPr>
          <p:cNvSpPr/>
          <p:nvPr/>
        </p:nvSpPr>
        <p:spPr>
          <a:xfrm>
            <a:off x="2443397" y="4601980"/>
            <a:ext cx="3252865" cy="1229193"/>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Marcador de pie de página 4">
            <a:extLst>
              <a:ext uri="{FF2B5EF4-FFF2-40B4-BE49-F238E27FC236}">
                <a16:creationId xmlns:a16="http://schemas.microsoft.com/office/drawing/2014/main" id="{29E0BDF4-2EE2-40E6-93E1-FD951591679F}"/>
              </a:ext>
            </a:extLst>
          </p:cNvPr>
          <p:cNvSpPr>
            <a:spLocks noGrp="1"/>
          </p:cNvSpPr>
          <p:nvPr>
            <p:ph type="ftr" sz="quarter" idx="11"/>
          </p:nvPr>
        </p:nvSpPr>
        <p:spPr>
          <a:xfrm>
            <a:off x="3352800" y="6353175"/>
            <a:ext cx="4367213" cy="365125"/>
          </a:xfrm>
        </p:spPr>
        <p:txBody>
          <a:bodyPr/>
          <a:lstStyle/>
          <a:p>
            <a:r>
              <a:rPr lang="en-US" dirty="0">
                <a:solidFill>
                  <a:schemeClr val="bg1"/>
                </a:solidFill>
              </a:rPr>
              <a:t>Source: Clinical Info </a:t>
            </a:r>
            <a:r>
              <a:rPr lang="en-US" dirty="0" err="1">
                <a:solidFill>
                  <a:schemeClr val="bg1"/>
                </a:solidFill>
              </a:rPr>
              <a:t>HIV.gov</a:t>
            </a:r>
            <a:endParaRPr lang="en-US" dirty="0">
              <a:solidFill>
                <a:schemeClr val="bg1"/>
              </a:solidFill>
            </a:endParaRPr>
          </a:p>
        </p:txBody>
      </p:sp>
      <p:sp>
        <p:nvSpPr>
          <p:cNvPr id="3" name="Marcador de número de diapositiva 3">
            <a:extLst>
              <a:ext uri="{FF2B5EF4-FFF2-40B4-BE49-F238E27FC236}">
                <a16:creationId xmlns:a16="http://schemas.microsoft.com/office/drawing/2014/main" id="{1D3725D6-A48F-1D01-B62F-46B45A0B5C99}"/>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17</a:t>
            </a:fld>
            <a:endParaRPr lang="en-US"/>
          </a:p>
        </p:txBody>
      </p:sp>
    </p:spTree>
    <p:extLst>
      <p:ext uri="{BB962C8B-B14F-4D97-AF65-F5344CB8AC3E}">
        <p14:creationId xmlns:p14="http://schemas.microsoft.com/office/powerpoint/2010/main" val="2526525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4639"/>
            <a:ext cx="8315569" cy="1143000"/>
          </a:xfrm>
        </p:spPr>
        <p:txBody>
          <a:bodyPr anchor="ctr">
            <a:normAutofit/>
          </a:bodyPr>
          <a:lstStyle/>
          <a:p>
            <a:r>
              <a:rPr lang="es-ES_tradnl" dirty="0" err="1"/>
              <a:t>Antiretroviral</a:t>
            </a:r>
            <a:r>
              <a:rPr lang="es-ES_tradnl" dirty="0"/>
              <a:t> </a:t>
            </a:r>
            <a:r>
              <a:rPr lang="es-ES_tradnl" dirty="0" err="1"/>
              <a:t>Treatment</a:t>
            </a:r>
            <a:r>
              <a:rPr lang="es-ES_tradnl" dirty="0"/>
              <a:t> (ART)</a:t>
            </a:r>
          </a:p>
        </p:txBody>
      </p:sp>
      <p:sp>
        <p:nvSpPr>
          <p:cNvPr id="3" name="Marcador de contenido 2"/>
          <p:cNvSpPr>
            <a:spLocks noGrp="1"/>
          </p:cNvSpPr>
          <p:nvPr>
            <p:ph sz="half" idx="1"/>
          </p:nvPr>
        </p:nvSpPr>
        <p:spPr>
          <a:xfrm>
            <a:off x="457199" y="1536192"/>
            <a:ext cx="3952629" cy="3937634"/>
          </a:xfrm>
        </p:spPr>
        <p:txBody>
          <a:bodyPr>
            <a:normAutofit/>
          </a:bodyPr>
          <a:lstStyle/>
          <a:p>
            <a:pPr marL="114112" indent="0">
              <a:lnSpc>
                <a:spcPct val="90000"/>
              </a:lnSpc>
              <a:buNone/>
            </a:pPr>
            <a:r>
              <a:rPr lang="es-ES_tradnl" sz="2000" b="1" dirty="0" err="1"/>
              <a:t>Clinical</a:t>
            </a:r>
            <a:r>
              <a:rPr lang="es-ES_tradnl" sz="2000" b="1" dirty="0"/>
              <a:t> </a:t>
            </a:r>
            <a:r>
              <a:rPr lang="es-ES_tradnl" sz="2000" b="1" dirty="0" err="1"/>
              <a:t>Goals</a:t>
            </a:r>
            <a:endParaRPr lang="es-ES_tradnl" sz="2000" b="1" dirty="0"/>
          </a:p>
          <a:p>
            <a:pPr>
              <a:lnSpc>
                <a:spcPct val="90000"/>
              </a:lnSpc>
            </a:pPr>
            <a:r>
              <a:rPr lang="es-ES_tradnl" sz="2000" dirty="0"/>
              <a:t>Reduce viral load as </a:t>
            </a:r>
            <a:r>
              <a:rPr lang="es-ES_tradnl" sz="2000" dirty="0" err="1"/>
              <a:t>much</a:t>
            </a:r>
            <a:r>
              <a:rPr lang="es-ES_tradnl" sz="2000" dirty="0"/>
              <a:t> as </a:t>
            </a:r>
            <a:r>
              <a:rPr lang="es-ES_tradnl" sz="2000" dirty="0" err="1"/>
              <a:t>possible</a:t>
            </a:r>
            <a:r>
              <a:rPr lang="es-ES_tradnl" sz="2000" dirty="0"/>
              <a:t> </a:t>
            </a:r>
            <a:r>
              <a:rPr lang="es-ES_tradnl" sz="2000" dirty="0" err="1"/>
              <a:t>for</a:t>
            </a:r>
            <a:r>
              <a:rPr lang="es-ES_tradnl" sz="2000" dirty="0"/>
              <a:t> as </a:t>
            </a:r>
            <a:r>
              <a:rPr lang="es-ES_tradnl" sz="2000" dirty="0" err="1"/>
              <a:t>long</a:t>
            </a:r>
            <a:r>
              <a:rPr lang="es-ES_tradnl" sz="2000" dirty="0"/>
              <a:t> as </a:t>
            </a:r>
            <a:r>
              <a:rPr lang="es-ES_tradnl" sz="2000" dirty="0" err="1"/>
              <a:t>possible</a:t>
            </a:r>
            <a:endParaRPr lang="es-ES_tradnl" sz="2000" dirty="0"/>
          </a:p>
          <a:p>
            <a:pPr>
              <a:lnSpc>
                <a:spcPct val="90000"/>
              </a:lnSpc>
            </a:pPr>
            <a:r>
              <a:rPr lang="es-ES_tradnl" sz="2000" dirty="0" err="1"/>
              <a:t>Increase</a:t>
            </a:r>
            <a:r>
              <a:rPr lang="es-ES_tradnl" sz="2000" dirty="0"/>
              <a:t> CD4 </a:t>
            </a:r>
            <a:r>
              <a:rPr lang="es-ES_tradnl" sz="2000" dirty="0" err="1"/>
              <a:t>cell</a:t>
            </a:r>
            <a:r>
              <a:rPr lang="es-ES_tradnl" sz="2000" dirty="0"/>
              <a:t> </a:t>
            </a:r>
            <a:r>
              <a:rPr lang="es-ES_tradnl" sz="2000" dirty="0" err="1"/>
              <a:t>count</a:t>
            </a:r>
            <a:endParaRPr lang="es-ES_tradnl" sz="2000" dirty="0"/>
          </a:p>
          <a:p>
            <a:pPr>
              <a:lnSpc>
                <a:spcPct val="90000"/>
              </a:lnSpc>
            </a:pPr>
            <a:r>
              <a:rPr lang="es-ES_tradnl" sz="2000" dirty="0" err="1"/>
              <a:t>Ensure</a:t>
            </a:r>
            <a:r>
              <a:rPr lang="es-ES_tradnl" sz="2000" dirty="0"/>
              <a:t> </a:t>
            </a:r>
            <a:r>
              <a:rPr lang="es-ES_tradnl" sz="2000" dirty="0" err="1"/>
              <a:t>medication</a:t>
            </a:r>
            <a:r>
              <a:rPr lang="es-ES_tradnl" sz="2000" dirty="0"/>
              <a:t> </a:t>
            </a:r>
            <a:r>
              <a:rPr lang="es-ES_tradnl" sz="2000" dirty="0" err="1"/>
              <a:t>adherence</a:t>
            </a:r>
            <a:r>
              <a:rPr lang="es-ES_tradnl" sz="2000" dirty="0"/>
              <a:t> </a:t>
            </a:r>
            <a:r>
              <a:rPr lang="es-ES_tradnl" sz="2000" dirty="0" err="1"/>
              <a:t>to</a:t>
            </a:r>
            <a:r>
              <a:rPr lang="es-ES_tradnl" sz="2000" dirty="0"/>
              <a:t> preserve ART </a:t>
            </a:r>
            <a:r>
              <a:rPr lang="es-ES_tradnl" sz="2000" dirty="0" err="1"/>
              <a:t>options</a:t>
            </a:r>
            <a:endParaRPr lang="es-ES_tradnl" sz="2000" dirty="0"/>
          </a:p>
          <a:p>
            <a:pPr>
              <a:lnSpc>
                <a:spcPct val="90000"/>
              </a:lnSpc>
            </a:pPr>
            <a:r>
              <a:rPr lang="es-ES_tradnl" sz="2000" dirty="0"/>
              <a:t>Preserve </a:t>
            </a:r>
            <a:r>
              <a:rPr lang="es-ES_tradnl" sz="2000" dirty="0" err="1"/>
              <a:t>quality</a:t>
            </a:r>
            <a:r>
              <a:rPr lang="es-ES_tradnl" sz="2000" dirty="0"/>
              <a:t> </a:t>
            </a:r>
            <a:r>
              <a:rPr lang="es-ES_tradnl" sz="2000" dirty="0" err="1"/>
              <a:t>of</a:t>
            </a:r>
            <a:r>
              <a:rPr lang="es-ES_tradnl" sz="2000" dirty="0"/>
              <a:t> </a:t>
            </a:r>
            <a:r>
              <a:rPr lang="es-ES_tradnl" sz="2000" dirty="0" err="1"/>
              <a:t>life</a:t>
            </a:r>
            <a:endParaRPr lang="es-ES_tradnl" sz="2000" dirty="0"/>
          </a:p>
          <a:p>
            <a:pPr>
              <a:lnSpc>
                <a:spcPct val="90000"/>
              </a:lnSpc>
            </a:pPr>
            <a:r>
              <a:rPr lang="es-ES_tradnl" sz="2000" dirty="0"/>
              <a:t>Reduce HIV </a:t>
            </a:r>
            <a:r>
              <a:rPr lang="es-ES_tradnl" sz="2000" dirty="0" err="1"/>
              <a:t>transmission</a:t>
            </a:r>
            <a:r>
              <a:rPr lang="es-ES_tradnl" sz="2000" dirty="0"/>
              <a:t> </a:t>
            </a:r>
          </a:p>
        </p:txBody>
      </p:sp>
      <p:pic>
        <p:nvPicPr>
          <p:cNvPr id="8" name="Picture 7" descr="Viral suppression is when the amount of HIV in the blood is too low to be detected with a viral load (HIV RNA) test, in other words, undetectable.">
            <a:extLst>
              <a:ext uri="{FF2B5EF4-FFF2-40B4-BE49-F238E27FC236}">
                <a16:creationId xmlns:a16="http://schemas.microsoft.com/office/drawing/2014/main" id="{FA8463F4-F00E-C3F8-8230-74F58FFC4BA9}"/>
              </a:ext>
            </a:extLst>
          </p:cNvPr>
          <p:cNvPicPr>
            <a:picLocks noChangeAspect="1"/>
          </p:cNvPicPr>
          <p:nvPr/>
        </p:nvPicPr>
        <p:blipFill>
          <a:blip r:embed="rId3"/>
          <a:stretch>
            <a:fillRect/>
          </a:stretch>
        </p:blipFill>
        <p:spPr>
          <a:xfrm>
            <a:off x="4572000" y="1428967"/>
            <a:ext cx="3959788" cy="3588558"/>
          </a:xfrm>
          <a:prstGeom prst="rect">
            <a:avLst/>
          </a:prstGeom>
          <a:ln>
            <a:solidFill>
              <a:schemeClr val="tx1"/>
            </a:solidFill>
          </a:ln>
        </p:spPr>
      </p:pic>
      <p:sp>
        <p:nvSpPr>
          <p:cNvPr id="9" name="TextBox 8">
            <a:extLst>
              <a:ext uri="{FF2B5EF4-FFF2-40B4-BE49-F238E27FC236}">
                <a16:creationId xmlns:a16="http://schemas.microsoft.com/office/drawing/2014/main" id="{EDFE32F7-DE64-14FE-0502-CBDD9CB67587}"/>
              </a:ext>
            </a:extLst>
          </p:cNvPr>
          <p:cNvSpPr txBox="1"/>
          <p:nvPr/>
        </p:nvSpPr>
        <p:spPr>
          <a:xfrm>
            <a:off x="4494493" y="5060662"/>
            <a:ext cx="4114801" cy="276999"/>
          </a:xfrm>
          <a:prstGeom prst="rect">
            <a:avLst/>
          </a:prstGeom>
          <a:noFill/>
        </p:spPr>
        <p:txBody>
          <a:bodyPr wrap="square" rtlCol="0">
            <a:spAutoFit/>
          </a:bodyPr>
          <a:lstStyle/>
          <a:p>
            <a:r>
              <a:rPr lang="en-US" sz="1200" dirty="0"/>
              <a:t>https://clinicalinfo.hiv.gov/en/glossary/viral-suppression</a:t>
            </a:r>
          </a:p>
        </p:txBody>
      </p:sp>
      <p:sp>
        <p:nvSpPr>
          <p:cNvPr id="7" name="TextBox 6">
            <a:extLst>
              <a:ext uri="{FF2B5EF4-FFF2-40B4-BE49-F238E27FC236}">
                <a16:creationId xmlns:a16="http://schemas.microsoft.com/office/drawing/2014/main" id="{CB62039B-6CEF-0877-0178-A3339AC948DB}"/>
              </a:ext>
            </a:extLst>
          </p:cNvPr>
          <p:cNvSpPr txBox="1"/>
          <p:nvPr/>
        </p:nvSpPr>
        <p:spPr>
          <a:xfrm>
            <a:off x="564204" y="5583677"/>
            <a:ext cx="7752945" cy="861774"/>
          </a:xfrm>
          <a:prstGeom prst="rect">
            <a:avLst/>
          </a:prstGeom>
          <a:noFill/>
        </p:spPr>
        <p:txBody>
          <a:bodyPr wrap="square" rtlCol="0">
            <a:spAutoFit/>
          </a:bodyPr>
          <a:lstStyle/>
          <a:p>
            <a:pPr algn="ctr"/>
            <a:r>
              <a:rPr lang="es-ES_tradnl" sz="3200" dirty="0"/>
              <a:t>U=U  </a:t>
            </a:r>
            <a:r>
              <a:rPr lang="es-ES_tradnl" sz="3200" dirty="0" err="1"/>
              <a:t>Undetectable</a:t>
            </a:r>
            <a:r>
              <a:rPr lang="es-ES_tradnl" sz="3200" dirty="0"/>
              <a:t> = </a:t>
            </a:r>
            <a:r>
              <a:rPr lang="es-ES_tradnl" sz="3200" dirty="0" err="1"/>
              <a:t>Untransmittable</a:t>
            </a:r>
            <a:endParaRPr lang="es-ES_tradnl" sz="3200" dirty="0"/>
          </a:p>
          <a:p>
            <a:endParaRPr lang="en-US" dirty="0"/>
          </a:p>
        </p:txBody>
      </p:sp>
      <p:sp>
        <p:nvSpPr>
          <p:cNvPr id="5" name="Marcador de pie de página 4"/>
          <p:cNvSpPr>
            <a:spLocks noGrp="1"/>
          </p:cNvSpPr>
          <p:nvPr>
            <p:ph type="ftr" sz="quarter" idx="11"/>
          </p:nvPr>
        </p:nvSpPr>
        <p:spPr>
          <a:xfrm>
            <a:off x="3352459" y="6352708"/>
            <a:ext cx="4367298" cy="365760"/>
          </a:xfrm>
          <a:prstGeom prst="rect">
            <a:avLst/>
          </a:prstGeom>
        </p:spPr>
        <p:txBody>
          <a:bodyPr anchor="ctr">
            <a:normAutofit/>
          </a:bodyP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pPr>
              <a:spcAft>
                <a:spcPts val="600"/>
              </a:spcAft>
            </a:pPr>
            <a:r>
              <a:rPr lang="en-US"/>
              <a:t>paetc.org</a:t>
            </a:r>
          </a:p>
        </p:txBody>
      </p:sp>
      <p:sp>
        <p:nvSpPr>
          <p:cNvPr id="4" name="Marcador de número de diapositiva 3"/>
          <p:cNvSpPr>
            <a:spLocks noGrp="1"/>
          </p:cNvSpPr>
          <p:nvPr>
            <p:ph type="sldNum" sz="quarter" idx="12"/>
          </p:nvPr>
        </p:nvSpPr>
        <p:spPr>
          <a:xfrm>
            <a:off x="8531788" y="6305882"/>
            <a:ext cx="548640" cy="396240"/>
          </a:xfrm>
        </p:spPr>
        <p:txBody>
          <a:bodyPr anchor="ctr">
            <a:normAutofit/>
          </a:bodyPr>
          <a:lstStyle/>
          <a:p>
            <a:pPr>
              <a:spcAft>
                <a:spcPts val="600"/>
              </a:spcAft>
            </a:pPr>
            <a:fld id="{1D2EA5EF-C699-AF4C-BA42-C0A1CAAB713C}" type="slidenum">
              <a:rPr lang="en-US" smtClean="0"/>
              <a:pPr>
                <a:spcAft>
                  <a:spcPts val="600"/>
                </a:spcAft>
              </a:pPr>
              <a:t>18</a:t>
            </a:fld>
            <a:endParaRPr lang="en-US"/>
          </a:p>
        </p:txBody>
      </p:sp>
    </p:spTree>
    <p:extLst>
      <p:ext uri="{BB962C8B-B14F-4D97-AF65-F5344CB8AC3E}">
        <p14:creationId xmlns:p14="http://schemas.microsoft.com/office/powerpoint/2010/main" val="914592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43463"/>
            <a:ext cx="8315569" cy="472800"/>
          </a:xfrm>
        </p:spPr>
        <p:txBody>
          <a:bodyPr/>
          <a:lstStyle/>
          <a:p>
            <a:pPr algn="ctr"/>
            <a:r>
              <a:rPr lang="en-US" sz="3600"/>
              <a:t>Effective Treatment Saves Lives</a:t>
            </a:r>
          </a:p>
        </p:txBody>
      </p:sp>
      <p:pic>
        <p:nvPicPr>
          <p:cNvPr id="5" name="Picture 4" descr="Infographic: HIV Medicines Help People with HIV Live Longer (Average Years of Life). A person without HIV lives an average of 79 years.  A person with HIV diagnosed at age 20 taking current HIV medicines lives on average 71 years. A person with HIV diagnoses at age 20 not taking current HIV medications lives an average of 32 years. Sources: National Vital Statistics Reports, 2012, PLoS One, 2013: and Journal of the American Medical Association, 199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r="2145"/>
          <a:stretch/>
        </p:blipFill>
        <p:spPr>
          <a:xfrm>
            <a:off x="332971" y="793969"/>
            <a:ext cx="8676839" cy="4801292"/>
          </a:xfrm>
          <a:prstGeom prst="rect">
            <a:avLst/>
          </a:prstGeom>
        </p:spPr>
      </p:pic>
      <p:sp>
        <p:nvSpPr>
          <p:cNvPr id="3" name="TextBox 2">
            <a:extLst>
              <a:ext uri="{FF2B5EF4-FFF2-40B4-BE49-F238E27FC236}">
                <a16:creationId xmlns:a16="http://schemas.microsoft.com/office/drawing/2014/main" id="{761760FE-49A1-CD90-017B-DE741D5D43D1}"/>
              </a:ext>
            </a:extLst>
          </p:cNvPr>
          <p:cNvSpPr txBox="1"/>
          <p:nvPr/>
        </p:nvSpPr>
        <p:spPr>
          <a:xfrm>
            <a:off x="28914" y="5594827"/>
            <a:ext cx="907713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Infection is lifelong – HIV is treatable but </a:t>
            </a:r>
            <a:r>
              <a:rPr lang="en-US" sz="2400" b="1"/>
              <a:t>not</a:t>
            </a:r>
            <a:r>
              <a:rPr lang="en-US" sz="2400"/>
              <a:t> curable</a:t>
            </a:r>
            <a:r>
              <a:rPr lang="en-US" sz="2400">
                <a:cs typeface="Arial"/>
              </a:rPr>
              <a:t>​</a:t>
            </a:r>
            <a:endParaRPr lang="en-US">
              <a:cs typeface="Arial"/>
            </a:endParaRPr>
          </a:p>
        </p:txBody>
      </p:sp>
      <p:sp>
        <p:nvSpPr>
          <p:cNvPr id="4" name="Slide Number Placeholder 3"/>
          <p:cNvSpPr>
            <a:spLocks noGrp="1"/>
          </p:cNvSpPr>
          <p:nvPr>
            <p:ph type="sldNum" sz="quarter" idx="12"/>
          </p:nvPr>
        </p:nvSpPr>
        <p:spPr/>
        <p:txBody>
          <a:bodyPr/>
          <a:lstStyle/>
          <a:p>
            <a:fld id="{1D2EA5EF-C699-AF4C-BA42-C0A1CAAB713C}" type="slidenum">
              <a:rPr lang="en-US" smtClean="0">
                <a:solidFill>
                  <a:srgbClr val="FFFFFF"/>
                </a:solidFill>
              </a:rPr>
              <a:pPr/>
              <a:t>19</a:t>
            </a:fld>
            <a:endParaRPr lang="en-US">
              <a:solidFill>
                <a:srgbClr val="FFFFFF"/>
              </a:solidFill>
            </a:endParaRPr>
          </a:p>
        </p:txBody>
      </p:sp>
    </p:spTree>
    <p:extLst>
      <p:ext uri="{BB962C8B-B14F-4D97-AF65-F5344CB8AC3E}">
        <p14:creationId xmlns:p14="http://schemas.microsoft.com/office/powerpoint/2010/main" val="122330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457202" y="1196622"/>
            <a:ext cx="8315569" cy="4899377"/>
          </a:xfrm>
        </p:spPr>
        <p:txBody>
          <a:bodyPr vert="horz" lIns="91290" tIns="45645" rIns="91290" bIns="45645" rtlCol="0" anchor="t">
            <a:normAutofit fontScale="62500" lnSpcReduction="20000"/>
          </a:bodyPr>
          <a:lstStyle/>
          <a:p>
            <a:pPr marL="113665" indent="0">
              <a:buNone/>
            </a:pPr>
            <a:r>
              <a:rPr lang="en-US" dirty="0">
                <a:ea typeface="+mn-lt"/>
                <a:cs typeface="+mn-lt"/>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 (HRSA).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 </a:t>
            </a:r>
            <a:endParaRPr lang="en-US" dirty="0"/>
          </a:p>
          <a:p>
            <a:pPr marL="113665" indent="0">
              <a:buNone/>
            </a:pPr>
            <a:r>
              <a:rPr lang="en-US" dirty="0">
                <a:ea typeface="+mn-lt"/>
                <a:cs typeface="+mn-lt"/>
              </a:rPr>
              <a:t>​</a:t>
            </a:r>
          </a:p>
          <a:p>
            <a:pPr marL="113665" indent="0">
              <a:buNone/>
            </a:pPr>
            <a:r>
              <a:rPr lang="en-US" b="1" dirty="0">
                <a:ea typeface="+mn-lt"/>
                <a:cs typeface="+mn-lt"/>
              </a:rPr>
              <a:t>HRSA Acknowledgement Statement​</a:t>
            </a:r>
            <a:br>
              <a:rPr lang="en-US" dirty="0">
                <a:ea typeface="+mn-lt"/>
                <a:cs typeface="+mn-lt"/>
              </a:rPr>
            </a:br>
            <a:r>
              <a:rPr lang="en-US" dirty="0">
                <a:ea typeface="+mn-lt"/>
                <a:cs typeface="+mn-lt"/>
              </a:rPr>
              <a:t>The Pacific AETC is supported by the Health Resources and Services Administration (HRSA) of the U.S. Department of Health and Human Services (HHS) as part of an award totaling $4,377,449. The contents are those of the author(s) and do not necessarily represent the official views of, nor an endorsement, by HRSA, HHS, or the U.S. Government. For more information, please visit HRSA.gov. </a:t>
            </a:r>
          </a:p>
          <a:p>
            <a:pPr marL="113665" indent="0">
              <a:buNone/>
            </a:pPr>
            <a:r>
              <a:rPr lang="en-US" dirty="0">
                <a:ea typeface="+mn-lt"/>
                <a:cs typeface="+mn-lt"/>
              </a:rPr>
              <a:t>​</a:t>
            </a:r>
          </a:p>
          <a:p>
            <a:pPr marL="113665" indent="0">
              <a:buNone/>
            </a:pPr>
            <a:r>
              <a:rPr lang="en-US" b="1" dirty="0">
                <a:ea typeface="+mn-lt"/>
                <a:cs typeface="+mn-lt"/>
              </a:rPr>
              <a:t>Trade Name Disclosure Statement​</a:t>
            </a:r>
            <a:br>
              <a:rPr lang="en-US" dirty="0">
                <a:ea typeface="+mn-lt"/>
                <a:cs typeface="+mn-lt"/>
              </a:rPr>
            </a:br>
            <a:r>
              <a:rPr lang="en-US" dirty="0">
                <a:ea typeface="+mn-lt"/>
                <a:cs typeface="+mn-lt"/>
              </a:rPr>
              <a:t>Funding for this presentation was made possible by 5 U1OHA29292‐08‐00 from 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p:txBody>
      </p:sp>
      <p:sp>
        <p:nvSpPr>
          <p:cNvPr id="5" name="Slide Number Placeholder 4">
            <a:extLst>
              <a:ext uri="{FF2B5EF4-FFF2-40B4-BE49-F238E27FC236}">
                <a16:creationId xmlns:a16="http://schemas.microsoft.com/office/drawing/2014/main" id="{84157856-EF6F-C942-BBB6-10E2D7141CEF}"/>
              </a:ext>
            </a:extLst>
          </p:cNvPr>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1585749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C416-7292-34DA-7C91-4476EC3310D0}"/>
              </a:ext>
            </a:extLst>
          </p:cNvPr>
          <p:cNvSpPr>
            <a:spLocks noGrp="1"/>
          </p:cNvSpPr>
          <p:nvPr>
            <p:ph type="title"/>
          </p:nvPr>
        </p:nvSpPr>
        <p:spPr>
          <a:xfrm>
            <a:off x="88134" y="81456"/>
            <a:ext cx="9051608" cy="1143000"/>
          </a:xfrm>
        </p:spPr>
        <p:txBody>
          <a:bodyPr/>
          <a:lstStyle/>
          <a:p>
            <a:pPr algn="ctr"/>
            <a:r>
              <a:rPr lang="en-US" sz="2800" dirty="0"/>
              <a:t>U=U and "Treatment as Prevention" </a:t>
            </a:r>
            <a:br>
              <a:rPr lang="en-US" sz="2800" dirty="0"/>
            </a:br>
            <a:r>
              <a:rPr lang="en-US" sz="2800" dirty="0"/>
              <a:t>has revolutionized HIV prevention and care</a:t>
            </a:r>
          </a:p>
        </p:txBody>
      </p:sp>
      <p:pic>
        <p:nvPicPr>
          <p:cNvPr id="9" name="Picture 9" descr="U=U means undetectable=untransmittable. A person living with HIV who has an undetectable viral load does not transmit the virus to their partners.">
            <a:extLst>
              <a:ext uri="{FF2B5EF4-FFF2-40B4-BE49-F238E27FC236}">
                <a16:creationId xmlns:a16="http://schemas.microsoft.com/office/drawing/2014/main" id="{7159491D-1C43-42AD-D2D9-31D079894741}"/>
              </a:ext>
            </a:extLst>
          </p:cNvPr>
          <p:cNvPicPr>
            <a:picLocks noChangeAspect="1"/>
          </p:cNvPicPr>
          <p:nvPr/>
        </p:nvPicPr>
        <p:blipFill>
          <a:blip r:embed="rId3"/>
          <a:stretch>
            <a:fillRect/>
          </a:stretch>
        </p:blipFill>
        <p:spPr>
          <a:xfrm>
            <a:off x="2757689" y="1174842"/>
            <a:ext cx="3628622" cy="3643669"/>
          </a:xfrm>
          <a:prstGeom prst="rect">
            <a:avLst/>
          </a:prstGeom>
        </p:spPr>
      </p:pic>
      <p:sp>
        <p:nvSpPr>
          <p:cNvPr id="12" name="TextBox 11">
            <a:extLst>
              <a:ext uri="{FF2B5EF4-FFF2-40B4-BE49-F238E27FC236}">
                <a16:creationId xmlns:a16="http://schemas.microsoft.com/office/drawing/2014/main" id="{4537CC01-0B6D-43D6-C9C9-5F766A52A02F}"/>
              </a:ext>
            </a:extLst>
          </p:cNvPr>
          <p:cNvSpPr txBox="1"/>
          <p:nvPr/>
        </p:nvSpPr>
        <p:spPr>
          <a:xfrm>
            <a:off x="71059" y="4894571"/>
            <a:ext cx="904849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800">
                <a:solidFill>
                  <a:srgbClr val="222222"/>
                </a:solidFill>
                <a:latin typeface="Arial"/>
                <a:ea typeface="Arial"/>
                <a:cs typeface="Arial"/>
              </a:rPr>
              <a:t>“HIV stigma is a public health crisis, and yet many people in positions of power are still sitting on their hands, overstating risk and not sharing this life changing information! We need people to move away from controlling people with HIV and toward trusting people with HIV.”</a:t>
            </a:r>
            <a:r>
              <a:rPr lang="en-US" sz="1800" i="1">
                <a:solidFill>
                  <a:srgbClr val="222222"/>
                </a:solidFill>
                <a:latin typeface="Arial"/>
                <a:ea typeface="Arial"/>
                <a:cs typeface="Arial"/>
              </a:rPr>
              <a:t> </a:t>
            </a:r>
            <a:r>
              <a:rPr lang="en-US" sz="1800">
                <a:solidFill>
                  <a:srgbClr val="222222"/>
                </a:solidFill>
                <a:latin typeface="Arial"/>
                <a:ea typeface="Arial"/>
                <a:cs typeface="Arial"/>
              </a:rPr>
              <a:t> (Bruce Richman, Prevention Access Campaign 2017)</a:t>
            </a:r>
            <a:endParaRPr lang="en-US"/>
          </a:p>
        </p:txBody>
      </p:sp>
      <p:sp>
        <p:nvSpPr>
          <p:cNvPr id="5" name="Footer Placeholder 4">
            <a:extLst>
              <a:ext uri="{FF2B5EF4-FFF2-40B4-BE49-F238E27FC236}">
                <a16:creationId xmlns:a16="http://schemas.microsoft.com/office/drawing/2014/main" id="{EE1AB43D-D40F-C31D-5D07-9F62010ED56D}"/>
              </a:ext>
            </a:extLst>
          </p:cNvPr>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p>
        </p:txBody>
      </p:sp>
      <p:sp>
        <p:nvSpPr>
          <p:cNvPr id="4" name="Slide Number Placeholder 3">
            <a:extLst>
              <a:ext uri="{FF2B5EF4-FFF2-40B4-BE49-F238E27FC236}">
                <a16:creationId xmlns:a16="http://schemas.microsoft.com/office/drawing/2014/main" id="{605F162C-CBF2-0DB1-6D7F-8AF8CA85FA0E}"/>
              </a:ext>
            </a:extLst>
          </p:cNvPr>
          <p:cNvSpPr>
            <a:spLocks noGrp="1"/>
          </p:cNvSpPr>
          <p:nvPr>
            <p:ph type="sldNum" sz="quarter" idx="12"/>
          </p:nvPr>
        </p:nvSpPr>
        <p:spPr/>
        <p:txBody>
          <a:bodyPr/>
          <a:lstStyle/>
          <a:p>
            <a:fld id="{1D2EA5EF-C699-AF4C-BA42-C0A1CAAB713C}" type="slidenum">
              <a:rPr lang="en-US" smtClean="0"/>
              <a:pPr/>
              <a:t>20</a:t>
            </a:fld>
            <a:endParaRPr lang="en-US"/>
          </a:p>
        </p:txBody>
      </p:sp>
    </p:spTree>
    <p:extLst>
      <p:ext uri="{BB962C8B-B14F-4D97-AF65-F5344CB8AC3E}">
        <p14:creationId xmlns:p14="http://schemas.microsoft.com/office/powerpoint/2010/main" val="831994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E362-405D-48BB-A362-28F12A3D7220}"/>
              </a:ext>
            </a:extLst>
          </p:cNvPr>
          <p:cNvSpPr>
            <a:spLocks noGrp="1"/>
          </p:cNvSpPr>
          <p:nvPr>
            <p:ph type="title"/>
          </p:nvPr>
        </p:nvSpPr>
        <p:spPr/>
        <p:txBody>
          <a:bodyPr/>
          <a:lstStyle/>
          <a:p>
            <a:pPr algn="ctr"/>
            <a:r>
              <a:rPr lang="en-US" sz="3200" dirty="0"/>
              <a:t>Key Concepts in HIV Antiretroviral Therapy [1]</a:t>
            </a:r>
          </a:p>
        </p:txBody>
      </p:sp>
      <p:sp>
        <p:nvSpPr>
          <p:cNvPr id="3" name="Content Placeholder 2">
            <a:extLst>
              <a:ext uri="{FF2B5EF4-FFF2-40B4-BE49-F238E27FC236}">
                <a16:creationId xmlns:a16="http://schemas.microsoft.com/office/drawing/2014/main" id="{5B3FBD2C-A202-4613-8C99-C7816576B576}"/>
              </a:ext>
            </a:extLst>
          </p:cNvPr>
          <p:cNvSpPr>
            <a:spLocks noGrp="1"/>
          </p:cNvSpPr>
          <p:nvPr>
            <p:ph idx="1"/>
          </p:nvPr>
        </p:nvSpPr>
        <p:spPr/>
        <p:txBody>
          <a:bodyPr/>
          <a:lstStyle/>
          <a:p>
            <a:r>
              <a:rPr lang="en-US" dirty="0"/>
              <a:t>Antiretroviral therapy (ART) is recommended for </a:t>
            </a:r>
            <a:r>
              <a:rPr lang="en-US" b="1" dirty="0"/>
              <a:t>all persons with HIV </a:t>
            </a:r>
            <a:r>
              <a:rPr lang="en-US" dirty="0"/>
              <a:t>to reduce morbidity and mortality  and to prevent transmission to others</a:t>
            </a:r>
          </a:p>
          <a:p>
            <a:r>
              <a:rPr lang="en-US" dirty="0"/>
              <a:t>Initiate ART immediately (or as soon as possible) after HIV diagnosis to increase the uptake of ART and linkage to care, decrease the time to viral suppression, and to improve the rate of virologic suppression</a:t>
            </a:r>
          </a:p>
          <a:p>
            <a:r>
              <a:rPr lang="en-US" dirty="0"/>
              <a:t>When initiating ART, it is important to educate patients regarding the benefits of ART </a:t>
            </a:r>
          </a:p>
        </p:txBody>
      </p:sp>
      <p:sp>
        <p:nvSpPr>
          <p:cNvPr id="6" name="TextBox 5">
            <a:extLst>
              <a:ext uri="{FF2B5EF4-FFF2-40B4-BE49-F238E27FC236}">
                <a16:creationId xmlns:a16="http://schemas.microsoft.com/office/drawing/2014/main" id="{F157AA9E-0003-4072-BEC3-5B0D81A0BB07}"/>
              </a:ext>
            </a:extLst>
          </p:cNvPr>
          <p:cNvSpPr txBox="1"/>
          <p:nvPr/>
        </p:nvSpPr>
        <p:spPr>
          <a:xfrm>
            <a:off x="2527224" y="6175625"/>
            <a:ext cx="5584370" cy="769441"/>
          </a:xfrm>
          <a:prstGeom prst="rect">
            <a:avLst/>
          </a:prstGeom>
          <a:noFill/>
        </p:spPr>
        <p:txBody>
          <a:bodyPr wrap="square" lIns="91440" tIns="45720" rIns="91440" bIns="45720" anchor="t">
            <a:spAutoFit/>
          </a:bodyPr>
          <a:lstStyle/>
          <a:p>
            <a:r>
              <a:rPr lang="en-US" sz="1100" dirty="0">
                <a:solidFill>
                  <a:schemeClr val="bg1"/>
                </a:solidFill>
              </a:rPr>
              <a:t>AIDS Panel on Antiretroviral Guidelines for Adults and Adolescents. Guidelines for the Use of Antiretroviral Agents in Adults and Adolescents with HIV. Department of Health and Human Services. Available at https://clinicalinfo.hiv.gov/en/guidelines/adult-and-adolescent-arv. Accessed December 2023</a:t>
            </a:r>
            <a:endParaRPr lang="en-US" sz="1100" dirty="0">
              <a:solidFill>
                <a:schemeClr val="bg1"/>
              </a:solidFill>
              <a:cs typeface="Arial"/>
            </a:endParaRPr>
          </a:p>
        </p:txBody>
      </p:sp>
      <p:sp>
        <p:nvSpPr>
          <p:cNvPr id="4" name="Slide Number Placeholder 3">
            <a:extLst>
              <a:ext uri="{FF2B5EF4-FFF2-40B4-BE49-F238E27FC236}">
                <a16:creationId xmlns:a16="http://schemas.microsoft.com/office/drawing/2014/main" id="{12C64126-8C25-4640-85A5-40AFDAD79F17}"/>
              </a:ext>
            </a:extLst>
          </p:cNvPr>
          <p:cNvSpPr>
            <a:spLocks noGrp="1"/>
          </p:cNvSpPr>
          <p:nvPr>
            <p:ph type="sldNum" sz="quarter" idx="12"/>
          </p:nvPr>
        </p:nvSpPr>
        <p:spPr/>
        <p:txBody>
          <a:bodyPr/>
          <a:lstStyle/>
          <a:p>
            <a:fld id="{1D2EA5EF-C699-AF4C-BA42-C0A1CAAB713C}" type="slidenum">
              <a:rPr lang="en-US" smtClean="0"/>
              <a:t>21</a:t>
            </a:fld>
            <a:endParaRPr lang="en-US"/>
          </a:p>
        </p:txBody>
      </p:sp>
    </p:spTree>
    <p:extLst>
      <p:ext uri="{BB962C8B-B14F-4D97-AF65-F5344CB8AC3E}">
        <p14:creationId xmlns:p14="http://schemas.microsoft.com/office/powerpoint/2010/main" val="509528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E362-405D-48BB-A362-28F12A3D7220}"/>
              </a:ext>
            </a:extLst>
          </p:cNvPr>
          <p:cNvSpPr>
            <a:spLocks noGrp="1"/>
          </p:cNvSpPr>
          <p:nvPr>
            <p:ph type="title"/>
          </p:nvPr>
        </p:nvSpPr>
        <p:spPr/>
        <p:txBody>
          <a:bodyPr/>
          <a:lstStyle/>
          <a:p>
            <a:pPr algn="ctr"/>
            <a:r>
              <a:rPr lang="en-US" sz="3200" dirty="0"/>
              <a:t>Key Concepts in HIV Antiretroviral Therapy [2]</a:t>
            </a:r>
          </a:p>
        </p:txBody>
      </p:sp>
      <p:sp>
        <p:nvSpPr>
          <p:cNvPr id="3" name="Content Placeholder 2">
            <a:extLst>
              <a:ext uri="{FF2B5EF4-FFF2-40B4-BE49-F238E27FC236}">
                <a16:creationId xmlns:a16="http://schemas.microsoft.com/office/drawing/2014/main" id="{5B3FBD2C-A202-4613-8C99-C7816576B576}"/>
              </a:ext>
            </a:extLst>
          </p:cNvPr>
          <p:cNvSpPr>
            <a:spLocks noGrp="1"/>
          </p:cNvSpPr>
          <p:nvPr>
            <p:ph idx="1"/>
          </p:nvPr>
        </p:nvSpPr>
        <p:spPr/>
        <p:txBody>
          <a:bodyPr>
            <a:normAutofit fontScale="92500"/>
          </a:bodyPr>
          <a:lstStyle/>
          <a:p>
            <a:r>
              <a:rPr lang="en-US" dirty="0"/>
              <a:t>Medications from </a:t>
            </a:r>
            <a:r>
              <a:rPr lang="en-US" b="1" i="1" dirty="0"/>
              <a:t>at least 2 different classes </a:t>
            </a:r>
            <a:r>
              <a:rPr lang="en-US" dirty="0"/>
              <a:t>are combined to construct an antiretroviral regimen. </a:t>
            </a:r>
          </a:p>
          <a:p>
            <a:r>
              <a:rPr lang="en-US" b="1" dirty="0"/>
              <a:t>Never </a:t>
            </a:r>
            <a:r>
              <a:rPr lang="en-US" dirty="0"/>
              <a:t>give only one medication as it promotes HIV resistance.</a:t>
            </a:r>
          </a:p>
          <a:p>
            <a:r>
              <a:rPr lang="en-US" dirty="0"/>
              <a:t>HIV </a:t>
            </a:r>
            <a:r>
              <a:rPr lang="en-US" b="1" dirty="0"/>
              <a:t>drug resistance testing </a:t>
            </a:r>
            <a:r>
              <a:rPr lang="en-US" dirty="0"/>
              <a:t>is recommended at entry into care for people with HIV to guide selection of antiretroviral regimen.</a:t>
            </a:r>
          </a:p>
          <a:p>
            <a:r>
              <a:rPr lang="en-US" dirty="0"/>
              <a:t>Treat </a:t>
            </a:r>
            <a:r>
              <a:rPr lang="en-US" b="1" dirty="0"/>
              <a:t>all</a:t>
            </a:r>
            <a:r>
              <a:rPr lang="en-US" dirty="0"/>
              <a:t> </a:t>
            </a:r>
            <a:r>
              <a:rPr lang="en-US" b="1" dirty="0"/>
              <a:t>patients with hepatitis B.</a:t>
            </a:r>
          </a:p>
          <a:p>
            <a:r>
              <a:rPr lang="en-US" dirty="0"/>
              <a:t>Selection of a regimen should be </a:t>
            </a:r>
            <a:r>
              <a:rPr lang="en-US" b="1" dirty="0"/>
              <a:t>individualized: </a:t>
            </a:r>
          </a:p>
          <a:p>
            <a:pPr lvl="1"/>
            <a:r>
              <a:rPr lang="en-US" dirty="0"/>
              <a:t>based on virologic efficacy, potential adverse effects, childbearing potential and use of effective contraception, pill burden, dosing frequency, drug–drug interaction potential, comorbid conditions, cost, access, and resistance-test results</a:t>
            </a:r>
          </a:p>
        </p:txBody>
      </p:sp>
      <p:sp>
        <p:nvSpPr>
          <p:cNvPr id="6" name="TextBox 5">
            <a:extLst>
              <a:ext uri="{FF2B5EF4-FFF2-40B4-BE49-F238E27FC236}">
                <a16:creationId xmlns:a16="http://schemas.microsoft.com/office/drawing/2014/main" id="{F157AA9E-0003-4072-BEC3-5B0D81A0BB07}"/>
              </a:ext>
            </a:extLst>
          </p:cNvPr>
          <p:cNvSpPr txBox="1"/>
          <p:nvPr/>
        </p:nvSpPr>
        <p:spPr>
          <a:xfrm>
            <a:off x="2527224" y="6175625"/>
            <a:ext cx="5584370" cy="769441"/>
          </a:xfrm>
          <a:prstGeom prst="rect">
            <a:avLst/>
          </a:prstGeom>
          <a:noFill/>
        </p:spPr>
        <p:txBody>
          <a:bodyPr wrap="square" lIns="91440" tIns="45720" rIns="91440" bIns="45720" anchor="t">
            <a:spAutoFit/>
          </a:bodyPr>
          <a:lstStyle/>
          <a:p>
            <a:r>
              <a:rPr lang="en-US" sz="1100" dirty="0">
                <a:solidFill>
                  <a:schemeClr val="bg1"/>
                </a:solidFill>
              </a:rPr>
              <a:t>AIDS Panel on Antiretroviral Guidelines for Adults and Adolescents. Guidelines for the Use of Antiretroviral Agents in Adults and Adolescents with HIV. Department of Health and Human Services. Available at https://clinicalinfo.hiv.gov/en/guidelines/adult-and-adolescent-arv. Accessed December 2023</a:t>
            </a:r>
            <a:endParaRPr lang="en-US" sz="1100" dirty="0">
              <a:solidFill>
                <a:schemeClr val="bg1"/>
              </a:solidFill>
              <a:cs typeface="Arial"/>
            </a:endParaRPr>
          </a:p>
        </p:txBody>
      </p:sp>
      <p:sp>
        <p:nvSpPr>
          <p:cNvPr id="4" name="Slide Number Placeholder 3">
            <a:extLst>
              <a:ext uri="{FF2B5EF4-FFF2-40B4-BE49-F238E27FC236}">
                <a16:creationId xmlns:a16="http://schemas.microsoft.com/office/drawing/2014/main" id="{12C64126-8C25-4640-85A5-40AFDAD79F17}"/>
              </a:ext>
            </a:extLst>
          </p:cNvPr>
          <p:cNvSpPr>
            <a:spLocks noGrp="1"/>
          </p:cNvSpPr>
          <p:nvPr>
            <p:ph type="sldNum" sz="quarter" idx="12"/>
          </p:nvPr>
        </p:nvSpPr>
        <p:spPr/>
        <p:txBody>
          <a:bodyPr/>
          <a:lstStyle/>
          <a:p>
            <a:fld id="{1D2EA5EF-C699-AF4C-BA42-C0A1CAAB713C}" type="slidenum">
              <a:rPr lang="en-US" smtClean="0"/>
              <a:t>22</a:t>
            </a:fld>
            <a:endParaRPr lang="en-US"/>
          </a:p>
        </p:txBody>
      </p:sp>
    </p:spTree>
    <p:extLst>
      <p:ext uri="{BB962C8B-B14F-4D97-AF65-F5344CB8AC3E}">
        <p14:creationId xmlns:p14="http://schemas.microsoft.com/office/powerpoint/2010/main" val="727297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E1C5-409D-40FA-B22D-084278CEC507}"/>
              </a:ext>
            </a:extLst>
          </p:cNvPr>
          <p:cNvSpPr>
            <a:spLocks noGrp="1"/>
          </p:cNvSpPr>
          <p:nvPr>
            <p:ph type="title"/>
          </p:nvPr>
        </p:nvSpPr>
        <p:spPr>
          <a:xfrm>
            <a:off x="457202" y="4819"/>
            <a:ext cx="8315569" cy="759682"/>
          </a:xfrm>
        </p:spPr>
        <p:txBody>
          <a:bodyPr/>
          <a:lstStyle/>
          <a:p>
            <a:pPr algn="ctr"/>
            <a:r>
              <a:rPr lang="en-US" dirty="0"/>
              <a:t>Site of Inhibitors of Viral Replication</a:t>
            </a:r>
          </a:p>
        </p:txBody>
      </p:sp>
      <p:pic>
        <p:nvPicPr>
          <p:cNvPr id="1026" name="Picture 2" descr="This figure shows the HIV replication cycle and the different sites of action of antiretroviral agents.">
            <a:extLst>
              <a:ext uri="{FF2B5EF4-FFF2-40B4-BE49-F238E27FC236}">
                <a16:creationId xmlns:a16="http://schemas.microsoft.com/office/drawing/2014/main" id="{F801CD09-C21A-4394-B18B-EFC2C892A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501"/>
            <a:ext cx="9144000" cy="53215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3EE887B-D91A-46F9-A99E-9B2A17EBBC7F}"/>
              </a:ext>
            </a:extLst>
          </p:cNvPr>
          <p:cNvSpPr txBox="1"/>
          <p:nvPr/>
        </p:nvSpPr>
        <p:spPr>
          <a:xfrm>
            <a:off x="2285999" y="6230055"/>
            <a:ext cx="5703757" cy="646331"/>
          </a:xfrm>
          <a:prstGeom prst="rect">
            <a:avLst/>
          </a:prstGeom>
          <a:noFill/>
        </p:spPr>
        <p:txBody>
          <a:bodyPr wrap="square">
            <a:spAutoFit/>
          </a:bodyPr>
          <a:lstStyle/>
          <a:p>
            <a:r>
              <a:rPr lang="en-US" sz="1200" b="0" i="0" dirty="0">
                <a:solidFill>
                  <a:schemeClr val="bg1"/>
                </a:solidFill>
                <a:effectLst/>
                <a:latin typeface="Open Sans" panose="020B0606030504020204" pitchFamily="34" charset="0"/>
              </a:rPr>
              <a:t>Illustration: Cognition Studio, Inc. and David H. </a:t>
            </a:r>
            <a:r>
              <a:rPr lang="en-US" sz="1200" b="0" i="0" dirty="0" err="1">
                <a:solidFill>
                  <a:schemeClr val="bg1"/>
                </a:solidFill>
                <a:effectLst/>
                <a:latin typeface="Open Sans" panose="020B0606030504020204" pitchFamily="34" charset="0"/>
              </a:rPr>
              <a:t>Spach</a:t>
            </a:r>
            <a:r>
              <a:rPr lang="en-US" sz="1200" b="0" i="0" dirty="0">
                <a:solidFill>
                  <a:schemeClr val="bg1"/>
                </a:solidFill>
                <a:effectLst/>
                <a:latin typeface="Open Sans" panose="020B0606030504020204" pitchFamily="34" charset="0"/>
              </a:rPr>
              <a:t>, MD. Available at: </a:t>
            </a:r>
            <a:r>
              <a:rPr lang="en-US" sz="1200" b="0" i="0" dirty="0">
                <a:solidFill>
                  <a:schemeClr val="bg1"/>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https://www.hiv.uw.edu/go/antiretroviral-therapy/general-information/core-concept/all</a:t>
            </a:r>
            <a:r>
              <a:rPr lang="en-US" sz="1200" b="0" i="0" dirty="0">
                <a:solidFill>
                  <a:schemeClr val="bg1"/>
                </a:solidFill>
                <a:effectLst/>
                <a:latin typeface="Open Sans" panose="020B0606030504020204" pitchFamily="34" charset="0"/>
              </a:rPr>
              <a:t> Accessed March 5, 2024.</a:t>
            </a:r>
            <a:endParaRPr lang="en-US" sz="1200" dirty="0">
              <a:solidFill>
                <a:schemeClr val="bg1"/>
              </a:solidFill>
            </a:endParaRPr>
          </a:p>
        </p:txBody>
      </p:sp>
      <p:sp>
        <p:nvSpPr>
          <p:cNvPr id="4" name="Slide Number Placeholder 3">
            <a:extLst>
              <a:ext uri="{FF2B5EF4-FFF2-40B4-BE49-F238E27FC236}">
                <a16:creationId xmlns:a16="http://schemas.microsoft.com/office/drawing/2014/main" id="{46FC762B-EEE9-4100-BC30-393F1A513D5A}"/>
              </a:ext>
            </a:extLst>
          </p:cNvPr>
          <p:cNvSpPr>
            <a:spLocks noGrp="1"/>
          </p:cNvSpPr>
          <p:nvPr>
            <p:ph type="sldNum" sz="quarter" idx="12"/>
          </p:nvPr>
        </p:nvSpPr>
        <p:spPr/>
        <p:txBody>
          <a:bodyPr/>
          <a:lstStyle/>
          <a:p>
            <a:fld id="{1D2EA5EF-C699-AF4C-BA42-C0A1CAAB713C}" type="slidenum">
              <a:rPr lang="en-US" smtClean="0"/>
              <a:t>23</a:t>
            </a:fld>
            <a:endParaRPr lang="en-US"/>
          </a:p>
        </p:txBody>
      </p:sp>
    </p:spTree>
    <p:extLst>
      <p:ext uri="{BB962C8B-B14F-4D97-AF65-F5344CB8AC3E}">
        <p14:creationId xmlns:p14="http://schemas.microsoft.com/office/powerpoint/2010/main" val="1600202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D129-3072-4373-B78E-9A8928616014}"/>
              </a:ext>
            </a:extLst>
          </p:cNvPr>
          <p:cNvSpPr>
            <a:spLocks noGrp="1"/>
          </p:cNvSpPr>
          <p:nvPr>
            <p:ph type="title"/>
          </p:nvPr>
        </p:nvSpPr>
        <p:spPr/>
        <p:txBody>
          <a:bodyPr/>
          <a:lstStyle/>
          <a:p>
            <a:r>
              <a:rPr lang="en-US" sz="3600" dirty="0"/>
              <a:t>Recommended Initial Regimens for Most People with HIV (in alphabetical order)</a:t>
            </a:r>
          </a:p>
        </p:txBody>
      </p:sp>
      <p:sp>
        <p:nvSpPr>
          <p:cNvPr id="3" name="Content Placeholder 2">
            <a:extLst>
              <a:ext uri="{FF2B5EF4-FFF2-40B4-BE49-F238E27FC236}">
                <a16:creationId xmlns:a16="http://schemas.microsoft.com/office/drawing/2014/main" id="{767D546A-9D76-4DC4-B2AE-830D0E592B3C}"/>
              </a:ext>
            </a:extLst>
          </p:cNvPr>
          <p:cNvSpPr>
            <a:spLocks noGrp="1"/>
          </p:cNvSpPr>
          <p:nvPr>
            <p:ph idx="1"/>
          </p:nvPr>
        </p:nvSpPr>
        <p:spPr>
          <a:xfrm>
            <a:off x="457201" y="1417639"/>
            <a:ext cx="8315569" cy="4705679"/>
          </a:xfrm>
        </p:spPr>
        <p:txBody>
          <a:bodyPr vert="horz" lIns="91290" tIns="45645" rIns="91290" bIns="45645" rtlCol="0" anchor="t">
            <a:normAutofit fontScale="92500" lnSpcReduction="20000"/>
          </a:bodyPr>
          <a:lstStyle/>
          <a:p>
            <a:r>
              <a:rPr lang="en-US" b="1" dirty="0" err="1"/>
              <a:t>bictegravir</a:t>
            </a:r>
            <a:r>
              <a:rPr lang="en-US" b="1" dirty="0"/>
              <a:t>/tenofovir alafenamide/emtricitabine </a:t>
            </a:r>
            <a:r>
              <a:rPr lang="en-US" dirty="0"/>
              <a:t>(fixed-dose combination)</a:t>
            </a:r>
          </a:p>
          <a:p>
            <a:pPr marL="114112" indent="0">
              <a:buNone/>
            </a:pPr>
            <a:endParaRPr lang="en-US" dirty="0"/>
          </a:p>
          <a:p>
            <a:r>
              <a:rPr lang="en-US" b="1" dirty="0"/>
              <a:t>dolutegravir/abacavir/lamivudine </a:t>
            </a:r>
            <a:r>
              <a:rPr lang="en-US" dirty="0"/>
              <a:t>(fixed-dose combination)</a:t>
            </a:r>
            <a:endParaRPr lang="en-US" b="1" dirty="0"/>
          </a:p>
          <a:p>
            <a:pPr lvl="1"/>
            <a:r>
              <a:rPr lang="en-US" dirty="0"/>
              <a:t>only for individuals who are HLA-B*5701 negative and without chronic hepatitis B virus (HBV) coinfection </a:t>
            </a:r>
          </a:p>
          <a:p>
            <a:endParaRPr lang="en-US" dirty="0"/>
          </a:p>
          <a:p>
            <a:r>
              <a:rPr lang="en-US" b="1" dirty="0"/>
              <a:t>dolutegravir + (tenofovir alafenamide or tenofovir disoproxil fumarate) + (emtricitabine or lamivudine)</a:t>
            </a:r>
          </a:p>
          <a:p>
            <a:endParaRPr lang="en-US" b="1" dirty="0"/>
          </a:p>
          <a:p>
            <a:r>
              <a:rPr lang="en-US" b="1" dirty="0"/>
              <a:t>dolutegravir/lamivudine </a:t>
            </a:r>
            <a:r>
              <a:rPr lang="en-US" dirty="0"/>
              <a:t>(fixed-dose combination)</a:t>
            </a:r>
          </a:p>
          <a:p>
            <a:pPr lvl="1"/>
            <a:r>
              <a:rPr lang="en-US" dirty="0"/>
              <a:t>except for individuals with HIV RNA &gt;500,000 copies/mL, HBV coinfection, or when ART is to be started before the results of HIV genotypic resistance testing for reverse transcriptase or HBV testing are available. </a:t>
            </a:r>
          </a:p>
        </p:txBody>
      </p:sp>
      <p:sp>
        <p:nvSpPr>
          <p:cNvPr id="12" name="TextBox 11">
            <a:extLst>
              <a:ext uri="{FF2B5EF4-FFF2-40B4-BE49-F238E27FC236}">
                <a16:creationId xmlns:a16="http://schemas.microsoft.com/office/drawing/2014/main" id="{422A770F-F27B-7F53-0A07-4C2594B81E41}"/>
              </a:ext>
            </a:extLst>
          </p:cNvPr>
          <p:cNvSpPr txBox="1"/>
          <p:nvPr/>
        </p:nvSpPr>
        <p:spPr>
          <a:xfrm>
            <a:off x="2527224" y="6175625"/>
            <a:ext cx="5584370" cy="769441"/>
          </a:xfrm>
          <a:prstGeom prst="rect">
            <a:avLst/>
          </a:prstGeom>
          <a:noFill/>
        </p:spPr>
        <p:txBody>
          <a:bodyPr wrap="square" lIns="91440" tIns="45720" rIns="91440" bIns="45720" anchor="t">
            <a:spAutoFit/>
          </a:bodyPr>
          <a:lstStyle/>
          <a:p>
            <a:r>
              <a:rPr lang="en-US" sz="1100" dirty="0">
                <a:solidFill>
                  <a:schemeClr val="bg1"/>
                </a:solidFill>
              </a:rPr>
              <a:t>AIDS Panel on Antiretroviral Guidelines for Adults and Adolescents. Guidelines for the Use of Antiretroviral Agents in Adults and Adolescents with HIV. Department of Health and Human Services. Available at https://clinicalinfo.hiv.gov/en/guidelines/adult-and-adolescent-arv. Accessed December 2023</a:t>
            </a:r>
            <a:endParaRPr lang="en-US" sz="1100" dirty="0">
              <a:solidFill>
                <a:schemeClr val="bg1"/>
              </a:solidFill>
              <a:cs typeface="Arial"/>
            </a:endParaRPr>
          </a:p>
        </p:txBody>
      </p:sp>
      <p:sp>
        <p:nvSpPr>
          <p:cNvPr id="4" name="Slide Number Placeholder 3">
            <a:extLst>
              <a:ext uri="{FF2B5EF4-FFF2-40B4-BE49-F238E27FC236}">
                <a16:creationId xmlns:a16="http://schemas.microsoft.com/office/drawing/2014/main" id="{A82D807A-E316-4B3A-8028-38E06DC8C128}"/>
              </a:ext>
            </a:extLst>
          </p:cNvPr>
          <p:cNvSpPr>
            <a:spLocks noGrp="1"/>
          </p:cNvSpPr>
          <p:nvPr>
            <p:ph type="sldNum" sz="quarter" idx="12"/>
          </p:nvPr>
        </p:nvSpPr>
        <p:spPr/>
        <p:txBody>
          <a:bodyPr/>
          <a:lstStyle/>
          <a:p>
            <a:fld id="{1D2EA5EF-C699-AF4C-BA42-C0A1CAAB713C}" type="slidenum">
              <a:rPr lang="en-US" smtClean="0"/>
              <a:pPr/>
              <a:t>24</a:t>
            </a:fld>
            <a:endParaRPr lang="en-US"/>
          </a:p>
        </p:txBody>
      </p:sp>
    </p:spTree>
    <p:extLst>
      <p:ext uri="{BB962C8B-B14F-4D97-AF65-F5344CB8AC3E}">
        <p14:creationId xmlns:p14="http://schemas.microsoft.com/office/powerpoint/2010/main" val="1199697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8D3B-3934-4874-91E5-99C1B0F64876}"/>
              </a:ext>
            </a:extLst>
          </p:cNvPr>
          <p:cNvSpPr>
            <a:spLocks noGrp="1"/>
          </p:cNvSpPr>
          <p:nvPr>
            <p:ph type="title"/>
          </p:nvPr>
        </p:nvSpPr>
        <p:spPr/>
        <p:txBody>
          <a:bodyPr/>
          <a:lstStyle/>
          <a:p>
            <a:r>
              <a:rPr lang="en-US" sz="3600" dirty="0"/>
              <a:t>Preferred Initial Regimens in Pregnancy who are Antiretroviral Naïve </a:t>
            </a:r>
          </a:p>
        </p:txBody>
      </p:sp>
      <p:sp>
        <p:nvSpPr>
          <p:cNvPr id="3" name="Content Placeholder 2">
            <a:extLst>
              <a:ext uri="{FF2B5EF4-FFF2-40B4-BE49-F238E27FC236}">
                <a16:creationId xmlns:a16="http://schemas.microsoft.com/office/drawing/2014/main" id="{91661319-A6D0-4FD7-B7D8-A0741ED2B52B}"/>
              </a:ext>
            </a:extLst>
          </p:cNvPr>
          <p:cNvSpPr>
            <a:spLocks noGrp="1"/>
          </p:cNvSpPr>
          <p:nvPr>
            <p:ph idx="1"/>
          </p:nvPr>
        </p:nvSpPr>
        <p:spPr>
          <a:xfrm>
            <a:off x="457201" y="1600203"/>
            <a:ext cx="7622497" cy="4367299"/>
          </a:xfrm>
        </p:spPr>
        <p:txBody>
          <a:bodyPr>
            <a:normAutofit fontScale="92500" lnSpcReduction="10000"/>
          </a:bodyPr>
          <a:lstStyle/>
          <a:p>
            <a:r>
              <a:rPr lang="en-US" dirty="0"/>
              <a:t>Fixed dose combination: dolutegravir/abacavir/lamivudine </a:t>
            </a:r>
          </a:p>
          <a:p>
            <a:pPr marL="114112" indent="0">
              <a:buNone/>
            </a:pPr>
            <a:r>
              <a:rPr lang="en-US" dirty="0">
                <a:sym typeface="Wingdings" panose="05000000000000000000" pitchFamily="2" charset="2"/>
              </a:rPr>
              <a:t>   </a:t>
            </a:r>
            <a:r>
              <a:rPr lang="en-US" sz="1900" b="1" dirty="0">
                <a:sym typeface="Wingdings" panose="05000000000000000000" pitchFamily="2" charset="2"/>
              </a:rPr>
              <a:t>NOTE: </a:t>
            </a:r>
            <a:r>
              <a:rPr lang="en-US" sz="1900" dirty="0">
                <a:sym typeface="Wingdings" panose="05000000000000000000" pitchFamily="2" charset="2"/>
              </a:rPr>
              <a:t>only for </a:t>
            </a:r>
            <a:r>
              <a:rPr lang="en-US" sz="1900" dirty="0"/>
              <a:t>HLA-B*5701 negative individuals</a:t>
            </a:r>
          </a:p>
          <a:p>
            <a:pPr marL="114112" indent="0">
              <a:buNone/>
            </a:pPr>
            <a:endParaRPr lang="en-US" dirty="0"/>
          </a:p>
          <a:p>
            <a:r>
              <a:rPr lang="en-US" dirty="0"/>
              <a:t>dolutegravir plus a preferred dual NRTI backbone:</a:t>
            </a:r>
          </a:p>
          <a:p>
            <a:pPr lvl="2"/>
            <a:r>
              <a:rPr lang="en-US" dirty="0"/>
              <a:t>TAF/FTC</a:t>
            </a:r>
          </a:p>
          <a:p>
            <a:pPr lvl="2"/>
            <a:r>
              <a:rPr lang="en-US" dirty="0"/>
              <a:t>TAF plus 3TC</a:t>
            </a:r>
          </a:p>
          <a:p>
            <a:pPr lvl="2"/>
            <a:r>
              <a:rPr lang="en-US" dirty="0"/>
              <a:t>TDF/FTC</a:t>
            </a:r>
          </a:p>
          <a:p>
            <a:pPr lvl="2"/>
            <a:r>
              <a:rPr lang="en-US" dirty="0"/>
              <a:t>TDF/3TC</a:t>
            </a:r>
          </a:p>
          <a:p>
            <a:pPr marL="410805" lvl="1" indent="0">
              <a:buNone/>
            </a:pPr>
            <a:r>
              <a:rPr lang="en-US" sz="1900" dirty="0"/>
              <a:t>Abbreviations: 3TC: lamivudine; FTC: emtricitabine; TAF: tenofovir alafenamide; TDF: tenofovir disoproxil fumarate</a:t>
            </a:r>
          </a:p>
          <a:p>
            <a:pPr marL="410805" lvl="1" indent="0">
              <a:buNone/>
            </a:pPr>
            <a:endParaRPr lang="en-US" i="1" dirty="0"/>
          </a:p>
          <a:p>
            <a:pPr marL="410805" lvl="1" indent="0">
              <a:buNone/>
            </a:pPr>
            <a:r>
              <a:rPr lang="en-US" sz="1900" i="1" dirty="0"/>
              <a:t>Other options may be appropriate</a:t>
            </a:r>
          </a:p>
        </p:txBody>
      </p:sp>
      <p:sp>
        <p:nvSpPr>
          <p:cNvPr id="10" name="Footer Placeholder 4">
            <a:extLst>
              <a:ext uri="{FF2B5EF4-FFF2-40B4-BE49-F238E27FC236}">
                <a16:creationId xmlns:a16="http://schemas.microsoft.com/office/drawing/2014/main" id="{79258F2B-30ED-4733-B3E6-E7AC3DFEE7BA}"/>
              </a:ext>
            </a:extLst>
          </p:cNvPr>
          <p:cNvSpPr txBox="1">
            <a:spLocks/>
          </p:cNvSpPr>
          <p:nvPr/>
        </p:nvSpPr>
        <p:spPr>
          <a:xfrm>
            <a:off x="1708880" y="6352708"/>
            <a:ext cx="6670622"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sz="1150" dirty="0">
                <a:solidFill>
                  <a:schemeClr val="bg1"/>
                </a:solidFill>
              </a:rPr>
              <a:t>Panel on Treatment of HIV During Pregnancy and Prevention of Perinatal Transmission. Recommendations for the Use of Antiretroviral Drugs During Pregnancy and Interventions to Reduce Perinatal HIV Transmission in the United States. DHHS. Available at </a:t>
            </a:r>
            <a:r>
              <a:rPr lang="en-US" sz="1150" dirty="0">
                <a:solidFill>
                  <a:schemeClr val="bg1"/>
                </a:solidFill>
                <a:hlinkClick r:id="rId2">
                  <a:extLst>
                    <a:ext uri="{A12FA001-AC4F-418D-AE19-62706E023703}">
                      <ahyp:hlinkClr xmlns:ahyp="http://schemas.microsoft.com/office/drawing/2018/hyperlinkcolor" val="tx"/>
                    </a:ext>
                  </a:extLst>
                </a:hlinkClick>
              </a:rPr>
              <a:t>https://clinicalinfo.hiv.gov/en/guidelines/perinatal. Accessed Feb 26</a:t>
            </a:r>
            <a:r>
              <a:rPr lang="en-US" sz="1150" dirty="0">
                <a:solidFill>
                  <a:schemeClr val="bg1"/>
                </a:solidFill>
              </a:rPr>
              <a:t>, 2024.</a:t>
            </a:r>
          </a:p>
        </p:txBody>
      </p:sp>
      <p:sp>
        <p:nvSpPr>
          <p:cNvPr id="4" name="Slide Number Placeholder 3">
            <a:extLst>
              <a:ext uri="{FF2B5EF4-FFF2-40B4-BE49-F238E27FC236}">
                <a16:creationId xmlns:a16="http://schemas.microsoft.com/office/drawing/2014/main" id="{FC66E62B-4600-46EC-A10E-B764F31EDCE4}"/>
              </a:ext>
            </a:extLst>
          </p:cNvPr>
          <p:cNvSpPr>
            <a:spLocks noGrp="1"/>
          </p:cNvSpPr>
          <p:nvPr>
            <p:ph type="sldNum" sz="quarter" idx="12"/>
          </p:nvPr>
        </p:nvSpPr>
        <p:spPr/>
        <p:txBody>
          <a:bodyPr/>
          <a:lstStyle/>
          <a:p>
            <a:fld id="{1D2EA5EF-C699-AF4C-BA42-C0A1CAAB713C}" type="slidenum">
              <a:rPr lang="en-US" smtClean="0"/>
              <a:pPr/>
              <a:t>25</a:t>
            </a:fld>
            <a:endParaRPr lang="en-US"/>
          </a:p>
        </p:txBody>
      </p:sp>
    </p:spTree>
    <p:extLst>
      <p:ext uri="{BB962C8B-B14F-4D97-AF65-F5344CB8AC3E}">
        <p14:creationId xmlns:p14="http://schemas.microsoft.com/office/powerpoint/2010/main" val="3303630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C557-A338-4EDA-A789-D6C89002C148}"/>
              </a:ext>
            </a:extLst>
          </p:cNvPr>
          <p:cNvSpPr>
            <a:spLocks noGrp="1"/>
          </p:cNvSpPr>
          <p:nvPr>
            <p:ph type="title"/>
          </p:nvPr>
        </p:nvSpPr>
        <p:spPr>
          <a:xfrm>
            <a:off x="457202" y="274639"/>
            <a:ext cx="8315569" cy="729702"/>
          </a:xfrm>
        </p:spPr>
        <p:txBody>
          <a:bodyPr/>
          <a:lstStyle/>
          <a:p>
            <a:r>
              <a:rPr lang="en-US" sz="3400" dirty="0"/>
              <a:t>Common Antiretroviral Agents for HIV [1]</a:t>
            </a:r>
          </a:p>
        </p:txBody>
      </p:sp>
      <p:graphicFrame>
        <p:nvGraphicFramePr>
          <p:cNvPr id="5" name="Table 5">
            <a:extLst>
              <a:ext uri="{FF2B5EF4-FFF2-40B4-BE49-F238E27FC236}">
                <a16:creationId xmlns:a16="http://schemas.microsoft.com/office/drawing/2014/main" id="{8F0EACDD-5CF7-4581-BA26-47B63BA76223}"/>
              </a:ext>
            </a:extLst>
          </p:cNvPr>
          <p:cNvGraphicFramePr>
            <a:graphicFrameLocks noGrp="1"/>
          </p:cNvGraphicFramePr>
          <p:nvPr>
            <p:ph idx="1"/>
            <p:extLst>
              <p:ext uri="{D42A27DB-BD31-4B8C-83A1-F6EECF244321}">
                <p14:modId xmlns:p14="http://schemas.microsoft.com/office/powerpoint/2010/main" val="611389131"/>
              </p:ext>
            </p:extLst>
          </p:nvPr>
        </p:nvGraphicFramePr>
        <p:xfrm>
          <a:off x="457200" y="1120518"/>
          <a:ext cx="8315325" cy="4587240"/>
        </p:xfrm>
        <a:graphic>
          <a:graphicData uri="http://schemas.openxmlformats.org/drawingml/2006/table">
            <a:tbl>
              <a:tblPr firstRow="1" bandRow="1">
                <a:tableStyleId>{00A15C55-8517-42AA-B614-E9B94910E393}</a:tableStyleId>
              </a:tblPr>
              <a:tblGrid>
                <a:gridCol w="2480872">
                  <a:extLst>
                    <a:ext uri="{9D8B030D-6E8A-4147-A177-3AD203B41FA5}">
                      <a16:colId xmlns:a16="http://schemas.microsoft.com/office/drawing/2014/main" val="4017542459"/>
                    </a:ext>
                  </a:extLst>
                </a:gridCol>
                <a:gridCol w="1528997">
                  <a:extLst>
                    <a:ext uri="{9D8B030D-6E8A-4147-A177-3AD203B41FA5}">
                      <a16:colId xmlns:a16="http://schemas.microsoft.com/office/drawing/2014/main" val="3233689418"/>
                    </a:ext>
                  </a:extLst>
                </a:gridCol>
                <a:gridCol w="4305456">
                  <a:extLst>
                    <a:ext uri="{9D8B030D-6E8A-4147-A177-3AD203B41FA5}">
                      <a16:colId xmlns:a16="http://schemas.microsoft.com/office/drawing/2014/main" val="377858209"/>
                    </a:ext>
                  </a:extLst>
                </a:gridCol>
              </a:tblGrid>
              <a:tr h="370840">
                <a:tc>
                  <a:txBody>
                    <a:bodyPr/>
                    <a:lstStyle/>
                    <a:p>
                      <a:r>
                        <a:rPr lang="en-US" dirty="0"/>
                        <a:t>Antiretroviral</a:t>
                      </a:r>
                    </a:p>
                  </a:txBody>
                  <a:tcPr/>
                </a:tc>
                <a:tc>
                  <a:txBody>
                    <a:bodyPr/>
                    <a:lstStyle/>
                    <a:p>
                      <a:pPr algn="ctr"/>
                      <a:r>
                        <a:rPr lang="en-US" dirty="0"/>
                        <a:t>Drug Class</a:t>
                      </a:r>
                    </a:p>
                  </a:txBody>
                  <a:tcPr/>
                </a:tc>
                <a:tc>
                  <a:txBody>
                    <a:bodyPr/>
                    <a:lstStyle/>
                    <a:p>
                      <a:r>
                        <a:rPr lang="en-US" dirty="0"/>
                        <a:t>Key Concepts</a:t>
                      </a:r>
                    </a:p>
                  </a:txBody>
                  <a:tcPr/>
                </a:tc>
                <a:extLst>
                  <a:ext uri="{0D108BD9-81ED-4DB2-BD59-A6C34878D82A}">
                    <a16:rowId xmlns:a16="http://schemas.microsoft.com/office/drawing/2014/main" val="3283889177"/>
                  </a:ext>
                </a:extLst>
              </a:tr>
              <a:tr h="370840">
                <a:tc>
                  <a:txBody>
                    <a:bodyPr/>
                    <a:lstStyle/>
                    <a:p>
                      <a:r>
                        <a:rPr lang="en-US" dirty="0"/>
                        <a:t>Dolutegravir</a:t>
                      </a:r>
                    </a:p>
                  </a:txBody>
                  <a:tcPr/>
                </a:tc>
                <a:tc>
                  <a:txBody>
                    <a:bodyPr/>
                    <a:lstStyle/>
                    <a:p>
                      <a:pPr algn="ctr"/>
                      <a:r>
                        <a:rPr lang="en-US" dirty="0"/>
                        <a:t>INSTI</a:t>
                      </a:r>
                    </a:p>
                  </a:txBody>
                  <a:tcPr/>
                </a:tc>
                <a:tc>
                  <a:txBody>
                    <a:bodyPr/>
                    <a:lstStyle/>
                    <a:p>
                      <a:r>
                        <a:rPr lang="en-US" dirty="0"/>
                        <a:t>Coadministration with </a:t>
                      </a:r>
                      <a:r>
                        <a:rPr lang="en-US" dirty="0" err="1"/>
                        <a:t>dofetilide</a:t>
                      </a:r>
                      <a:r>
                        <a:rPr lang="en-US" dirty="0"/>
                        <a:t> is contraindicated</a:t>
                      </a:r>
                    </a:p>
                  </a:txBody>
                  <a:tcPr/>
                </a:tc>
                <a:extLst>
                  <a:ext uri="{0D108BD9-81ED-4DB2-BD59-A6C34878D82A}">
                    <a16:rowId xmlns:a16="http://schemas.microsoft.com/office/drawing/2014/main" val="2771173936"/>
                  </a:ext>
                </a:extLst>
              </a:tr>
              <a:tr h="370840">
                <a:tc>
                  <a:txBody>
                    <a:bodyPr/>
                    <a:lstStyle/>
                    <a:p>
                      <a:r>
                        <a:rPr lang="en-US" dirty="0" err="1"/>
                        <a:t>Bictegravir</a:t>
                      </a:r>
                      <a:endParaRPr lang="en-US" dirty="0"/>
                    </a:p>
                  </a:txBody>
                  <a:tcPr/>
                </a:tc>
                <a:tc>
                  <a:txBody>
                    <a:bodyPr/>
                    <a:lstStyle/>
                    <a:p>
                      <a:pPr algn="ctr"/>
                      <a:r>
                        <a:rPr lang="en-US" dirty="0"/>
                        <a:t>INSTI</a:t>
                      </a:r>
                    </a:p>
                  </a:txBody>
                  <a:tcPr/>
                </a:tc>
                <a:tc>
                  <a:txBody>
                    <a:bodyPr/>
                    <a:lstStyle/>
                    <a:p>
                      <a:r>
                        <a:rPr lang="en-US" dirty="0"/>
                        <a:t>Fixed-dose combination: </a:t>
                      </a:r>
                      <a:r>
                        <a:rPr lang="en-US" dirty="0" err="1"/>
                        <a:t>bictegravir</a:t>
                      </a:r>
                      <a:r>
                        <a:rPr lang="en-US" dirty="0"/>
                        <a:t>/emtricitabine/TAF</a:t>
                      </a:r>
                    </a:p>
                  </a:txBody>
                  <a:tcPr/>
                </a:tc>
                <a:extLst>
                  <a:ext uri="{0D108BD9-81ED-4DB2-BD59-A6C34878D82A}">
                    <a16:rowId xmlns:a16="http://schemas.microsoft.com/office/drawing/2014/main" val="3681013528"/>
                  </a:ext>
                </a:extLst>
              </a:tr>
              <a:tr h="370840">
                <a:tc>
                  <a:txBody>
                    <a:bodyPr/>
                    <a:lstStyle/>
                    <a:p>
                      <a:r>
                        <a:rPr lang="en-US" dirty="0"/>
                        <a:t>Abacavir</a:t>
                      </a:r>
                    </a:p>
                  </a:txBody>
                  <a:tcPr/>
                </a:tc>
                <a:tc>
                  <a:txBody>
                    <a:bodyPr/>
                    <a:lstStyle/>
                    <a:p>
                      <a:pPr algn="ctr"/>
                      <a:r>
                        <a:rPr lang="en-US" dirty="0"/>
                        <a:t>NRTI</a:t>
                      </a:r>
                    </a:p>
                  </a:txBody>
                  <a:tcPr/>
                </a:tc>
                <a:tc>
                  <a:txBody>
                    <a:bodyPr/>
                    <a:lstStyle/>
                    <a:p>
                      <a:r>
                        <a:rPr lang="en-US" dirty="0"/>
                        <a:t>Only for HLA B5701 </a:t>
                      </a:r>
                      <a:r>
                        <a:rPr lang="en-US" i="1" dirty="0"/>
                        <a:t>negative</a:t>
                      </a:r>
                      <a:r>
                        <a:rPr lang="en-US" i="0" dirty="0"/>
                        <a:t> individuals</a:t>
                      </a:r>
                      <a:endParaRPr lang="en-US" dirty="0"/>
                    </a:p>
                  </a:txBody>
                  <a:tcPr/>
                </a:tc>
                <a:extLst>
                  <a:ext uri="{0D108BD9-81ED-4DB2-BD59-A6C34878D82A}">
                    <a16:rowId xmlns:a16="http://schemas.microsoft.com/office/drawing/2014/main" val="2169920061"/>
                  </a:ext>
                </a:extLst>
              </a:tr>
              <a:tr h="370840">
                <a:tc>
                  <a:txBody>
                    <a:bodyPr/>
                    <a:lstStyle/>
                    <a:p>
                      <a:r>
                        <a:rPr lang="en-US" dirty="0"/>
                        <a:t>Emtricitabine</a:t>
                      </a:r>
                    </a:p>
                    <a:p>
                      <a:endParaRPr lang="en-US" dirty="0"/>
                    </a:p>
                  </a:txBody>
                  <a:tcPr/>
                </a:tc>
                <a:tc>
                  <a:txBody>
                    <a:bodyPr/>
                    <a:lstStyle/>
                    <a:p>
                      <a:pPr algn="ctr"/>
                      <a:r>
                        <a:rPr lang="en-US" dirty="0"/>
                        <a:t>NRTI</a:t>
                      </a:r>
                    </a:p>
                  </a:txBody>
                  <a:tcPr/>
                </a:tc>
                <a:tc>
                  <a:txBody>
                    <a:bodyPr/>
                    <a:lstStyle/>
                    <a:p>
                      <a:r>
                        <a:rPr lang="en-US" dirty="0"/>
                        <a:t>Has hepatitis B coverage</a:t>
                      </a:r>
                    </a:p>
                  </a:txBody>
                  <a:tcPr/>
                </a:tc>
                <a:extLst>
                  <a:ext uri="{0D108BD9-81ED-4DB2-BD59-A6C34878D82A}">
                    <a16:rowId xmlns:a16="http://schemas.microsoft.com/office/drawing/2014/main" val="4212877130"/>
                  </a:ext>
                </a:extLst>
              </a:tr>
              <a:tr h="370840">
                <a:tc>
                  <a:txBody>
                    <a:bodyPr/>
                    <a:lstStyle/>
                    <a:p>
                      <a:r>
                        <a:rPr lang="en-US" dirty="0"/>
                        <a:t>Lamivudine</a:t>
                      </a:r>
                    </a:p>
                  </a:txBody>
                  <a:tcPr/>
                </a:tc>
                <a:tc>
                  <a:txBody>
                    <a:bodyPr/>
                    <a:lstStyle/>
                    <a:p>
                      <a:pPr algn="ctr"/>
                      <a:r>
                        <a:rPr lang="en-US" dirty="0"/>
                        <a:t>NRTI</a:t>
                      </a:r>
                    </a:p>
                  </a:txBody>
                  <a:tcPr/>
                </a:tc>
                <a:tc>
                  <a:txBody>
                    <a:bodyPr/>
                    <a:lstStyle/>
                    <a:p>
                      <a:r>
                        <a:rPr lang="en-US" dirty="0"/>
                        <a:t>Has hepatitis B coverage</a:t>
                      </a:r>
                    </a:p>
                  </a:txBody>
                  <a:tcPr/>
                </a:tc>
                <a:extLst>
                  <a:ext uri="{0D108BD9-81ED-4DB2-BD59-A6C34878D82A}">
                    <a16:rowId xmlns:a16="http://schemas.microsoft.com/office/drawing/2014/main" val="774505919"/>
                  </a:ext>
                </a:extLst>
              </a:tr>
              <a:tr h="370840">
                <a:tc>
                  <a:txBody>
                    <a:bodyPr/>
                    <a:lstStyle/>
                    <a:p>
                      <a:r>
                        <a:rPr lang="en-US" dirty="0"/>
                        <a:t>Tenofovir disoproxil fumarate</a:t>
                      </a:r>
                    </a:p>
                  </a:txBody>
                  <a:tcPr/>
                </a:tc>
                <a:tc>
                  <a:txBody>
                    <a:bodyPr/>
                    <a:lstStyle/>
                    <a:p>
                      <a:pPr algn="ctr"/>
                      <a:r>
                        <a:rPr lang="en-US" dirty="0"/>
                        <a:t>NRTI</a:t>
                      </a:r>
                    </a:p>
                  </a:txBody>
                  <a:tcPr/>
                </a:tc>
                <a:tc>
                  <a:txBody>
                    <a:bodyPr/>
                    <a:lstStyle/>
                    <a:p>
                      <a:r>
                        <a:rPr lang="en-US" dirty="0"/>
                        <a:t>Tenofovir -- standard for hepatitis B treatment; may have renal and bone mineral density side effects</a:t>
                      </a:r>
                    </a:p>
                  </a:txBody>
                  <a:tcPr/>
                </a:tc>
                <a:extLst>
                  <a:ext uri="{0D108BD9-81ED-4DB2-BD59-A6C34878D82A}">
                    <a16:rowId xmlns:a16="http://schemas.microsoft.com/office/drawing/2014/main" val="4246819545"/>
                  </a:ext>
                </a:extLst>
              </a:tr>
              <a:tr h="370840">
                <a:tc>
                  <a:txBody>
                    <a:bodyPr/>
                    <a:lstStyle/>
                    <a:p>
                      <a:r>
                        <a:rPr lang="en-US" dirty="0"/>
                        <a:t>Tenofovir alafenamide</a:t>
                      </a:r>
                    </a:p>
                  </a:txBody>
                  <a:tcPr/>
                </a:tc>
                <a:tc>
                  <a:txBody>
                    <a:bodyPr/>
                    <a:lstStyle/>
                    <a:p>
                      <a:pPr algn="ctr"/>
                      <a:r>
                        <a:rPr lang="en-US" dirty="0"/>
                        <a:t>NRTI</a:t>
                      </a:r>
                    </a:p>
                  </a:txBody>
                  <a:tcPr/>
                </a:tc>
                <a:tc>
                  <a:txBody>
                    <a:bodyPr/>
                    <a:lstStyle/>
                    <a:p>
                      <a:r>
                        <a:rPr lang="en-US" dirty="0"/>
                        <a:t>Monitor cholesterol levels; potential weight gain and cholesterol elevations</a:t>
                      </a:r>
                    </a:p>
                  </a:txBody>
                  <a:tcPr/>
                </a:tc>
                <a:extLst>
                  <a:ext uri="{0D108BD9-81ED-4DB2-BD59-A6C34878D82A}">
                    <a16:rowId xmlns:a16="http://schemas.microsoft.com/office/drawing/2014/main" val="2323390462"/>
                  </a:ext>
                </a:extLst>
              </a:tr>
            </a:tbl>
          </a:graphicData>
        </a:graphic>
      </p:graphicFrame>
      <p:sp>
        <p:nvSpPr>
          <p:cNvPr id="7" name="TextBox 6">
            <a:extLst>
              <a:ext uri="{FF2B5EF4-FFF2-40B4-BE49-F238E27FC236}">
                <a16:creationId xmlns:a16="http://schemas.microsoft.com/office/drawing/2014/main" id="{F17BE9A1-8048-4A92-AC7E-DBECEE018A67}"/>
              </a:ext>
            </a:extLst>
          </p:cNvPr>
          <p:cNvSpPr txBox="1"/>
          <p:nvPr/>
        </p:nvSpPr>
        <p:spPr>
          <a:xfrm>
            <a:off x="457200" y="5713635"/>
            <a:ext cx="7654394" cy="276999"/>
          </a:xfrm>
          <a:prstGeom prst="rect">
            <a:avLst/>
          </a:prstGeom>
          <a:noFill/>
        </p:spPr>
        <p:txBody>
          <a:bodyPr wrap="square" rtlCol="0">
            <a:spAutoFit/>
          </a:bodyPr>
          <a:lstStyle/>
          <a:p>
            <a:r>
              <a:rPr lang="en-US" sz="1200" dirty="0"/>
              <a:t>Abbreviations: INSTI, integrase strand transfer inhibitor; NRTI: nucleoside reverse transcriptase inhibitors</a:t>
            </a:r>
          </a:p>
        </p:txBody>
      </p:sp>
      <p:sp>
        <p:nvSpPr>
          <p:cNvPr id="6" name="TextBox 5">
            <a:extLst>
              <a:ext uri="{FF2B5EF4-FFF2-40B4-BE49-F238E27FC236}">
                <a16:creationId xmlns:a16="http://schemas.microsoft.com/office/drawing/2014/main" id="{F66FDC0F-71EA-4A4B-9873-770D78E043F5}"/>
              </a:ext>
            </a:extLst>
          </p:cNvPr>
          <p:cNvSpPr txBox="1"/>
          <p:nvPr/>
        </p:nvSpPr>
        <p:spPr>
          <a:xfrm>
            <a:off x="2527224" y="6175625"/>
            <a:ext cx="5584370" cy="769441"/>
          </a:xfrm>
          <a:prstGeom prst="rect">
            <a:avLst/>
          </a:prstGeom>
          <a:noFill/>
        </p:spPr>
        <p:txBody>
          <a:bodyPr wrap="square" lIns="91440" tIns="45720" rIns="91440" bIns="45720" anchor="t">
            <a:spAutoFit/>
          </a:bodyPr>
          <a:lstStyle/>
          <a:p>
            <a:r>
              <a:rPr lang="en-US" sz="1100" dirty="0">
                <a:solidFill>
                  <a:schemeClr val="bg1"/>
                </a:solidFill>
              </a:rPr>
              <a:t>AIDS Panel on Antiretroviral Guidelines for Adults and Adolescents. Guidelines for the Use of Antiretroviral Agents in Adults and Adolescents with HIV. Department of Health and Human Services. Available at https://clinicalinfo.hiv.gov/en/guidelines/adult-and-adolescent-arv. Accessed December 2023</a:t>
            </a:r>
            <a:endParaRPr lang="en-US" sz="1100" dirty="0">
              <a:solidFill>
                <a:schemeClr val="bg1"/>
              </a:solidFill>
              <a:cs typeface="Arial"/>
            </a:endParaRPr>
          </a:p>
        </p:txBody>
      </p:sp>
      <p:sp>
        <p:nvSpPr>
          <p:cNvPr id="4" name="Slide Number Placeholder 3">
            <a:extLst>
              <a:ext uri="{FF2B5EF4-FFF2-40B4-BE49-F238E27FC236}">
                <a16:creationId xmlns:a16="http://schemas.microsoft.com/office/drawing/2014/main" id="{CD590245-3D84-47C1-81BE-026EA1BC77AF}"/>
              </a:ext>
            </a:extLst>
          </p:cNvPr>
          <p:cNvSpPr>
            <a:spLocks noGrp="1"/>
          </p:cNvSpPr>
          <p:nvPr>
            <p:ph type="sldNum" sz="quarter" idx="12"/>
          </p:nvPr>
        </p:nvSpPr>
        <p:spPr/>
        <p:txBody>
          <a:bodyPr/>
          <a:lstStyle/>
          <a:p>
            <a:fld id="{1D2EA5EF-C699-AF4C-BA42-C0A1CAAB713C}" type="slidenum">
              <a:rPr lang="en-US" smtClean="0"/>
              <a:t>26</a:t>
            </a:fld>
            <a:endParaRPr lang="en-US"/>
          </a:p>
        </p:txBody>
      </p:sp>
    </p:spTree>
    <p:extLst>
      <p:ext uri="{BB962C8B-B14F-4D97-AF65-F5344CB8AC3E}">
        <p14:creationId xmlns:p14="http://schemas.microsoft.com/office/powerpoint/2010/main" val="3242628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C557-A338-4EDA-A789-D6C89002C148}"/>
              </a:ext>
            </a:extLst>
          </p:cNvPr>
          <p:cNvSpPr>
            <a:spLocks noGrp="1"/>
          </p:cNvSpPr>
          <p:nvPr>
            <p:ph type="title"/>
          </p:nvPr>
        </p:nvSpPr>
        <p:spPr>
          <a:xfrm>
            <a:off x="457202" y="274639"/>
            <a:ext cx="8315569" cy="729702"/>
          </a:xfrm>
        </p:spPr>
        <p:txBody>
          <a:bodyPr/>
          <a:lstStyle/>
          <a:p>
            <a:r>
              <a:rPr lang="en-US" sz="3400" dirty="0"/>
              <a:t>Common Antiretroviral Agents for HIV [2]</a:t>
            </a:r>
          </a:p>
        </p:txBody>
      </p:sp>
      <p:graphicFrame>
        <p:nvGraphicFramePr>
          <p:cNvPr id="5" name="Table 5">
            <a:extLst>
              <a:ext uri="{FF2B5EF4-FFF2-40B4-BE49-F238E27FC236}">
                <a16:creationId xmlns:a16="http://schemas.microsoft.com/office/drawing/2014/main" id="{8F0EACDD-5CF7-4581-BA26-47B63BA76223}"/>
              </a:ext>
            </a:extLst>
          </p:cNvPr>
          <p:cNvGraphicFramePr>
            <a:graphicFrameLocks noGrp="1"/>
          </p:cNvGraphicFramePr>
          <p:nvPr>
            <p:ph idx="1"/>
            <p:extLst>
              <p:ext uri="{D42A27DB-BD31-4B8C-83A1-F6EECF244321}">
                <p14:modId xmlns:p14="http://schemas.microsoft.com/office/powerpoint/2010/main" val="3428857489"/>
              </p:ext>
            </p:extLst>
          </p:nvPr>
        </p:nvGraphicFramePr>
        <p:xfrm>
          <a:off x="457200" y="1120518"/>
          <a:ext cx="8315325" cy="3388360"/>
        </p:xfrm>
        <a:graphic>
          <a:graphicData uri="http://schemas.openxmlformats.org/drawingml/2006/table">
            <a:tbl>
              <a:tblPr firstRow="1" bandRow="1">
                <a:tableStyleId>{00A15C55-8517-42AA-B614-E9B94910E393}</a:tableStyleId>
              </a:tblPr>
              <a:tblGrid>
                <a:gridCol w="1956216">
                  <a:extLst>
                    <a:ext uri="{9D8B030D-6E8A-4147-A177-3AD203B41FA5}">
                      <a16:colId xmlns:a16="http://schemas.microsoft.com/office/drawing/2014/main" val="4017542459"/>
                    </a:ext>
                  </a:extLst>
                </a:gridCol>
                <a:gridCol w="2053653">
                  <a:extLst>
                    <a:ext uri="{9D8B030D-6E8A-4147-A177-3AD203B41FA5}">
                      <a16:colId xmlns:a16="http://schemas.microsoft.com/office/drawing/2014/main" val="3233689418"/>
                    </a:ext>
                  </a:extLst>
                </a:gridCol>
                <a:gridCol w="4305456">
                  <a:extLst>
                    <a:ext uri="{9D8B030D-6E8A-4147-A177-3AD203B41FA5}">
                      <a16:colId xmlns:a16="http://schemas.microsoft.com/office/drawing/2014/main" val="377858209"/>
                    </a:ext>
                  </a:extLst>
                </a:gridCol>
              </a:tblGrid>
              <a:tr h="370840">
                <a:tc>
                  <a:txBody>
                    <a:bodyPr/>
                    <a:lstStyle/>
                    <a:p>
                      <a:r>
                        <a:rPr lang="en-US" dirty="0"/>
                        <a:t>Antiretroviral</a:t>
                      </a:r>
                    </a:p>
                  </a:txBody>
                  <a:tcPr/>
                </a:tc>
                <a:tc>
                  <a:txBody>
                    <a:bodyPr/>
                    <a:lstStyle/>
                    <a:p>
                      <a:pPr algn="ctr"/>
                      <a:r>
                        <a:rPr lang="en-US" dirty="0"/>
                        <a:t>Drug Class</a:t>
                      </a:r>
                    </a:p>
                  </a:txBody>
                  <a:tcPr/>
                </a:tc>
                <a:tc>
                  <a:txBody>
                    <a:bodyPr/>
                    <a:lstStyle/>
                    <a:p>
                      <a:r>
                        <a:rPr lang="en-US" dirty="0"/>
                        <a:t>Key Concepts</a:t>
                      </a:r>
                    </a:p>
                  </a:txBody>
                  <a:tcPr/>
                </a:tc>
                <a:extLst>
                  <a:ext uri="{0D108BD9-81ED-4DB2-BD59-A6C34878D82A}">
                    <a16:rowId xmlns:a16="http://schemas.microsoft.com/office/drawing/2014/main" val="3283889177"/>
                  </a:ext>
                </a:extLst>
              </a:tr>
              <a:tr h="370840">
                <a:tc>
                  <a:txBody>
                    <a:bodyPr/>
                    <a:lstStyle/>
                    <a:p>
                      <a:r>
                        <a:rPr lang="en-US" dirty="0"/>
                        <a:t>Darunavir</a:t>
                      </a:r>
                    </a:p>
                  </a:txBody>
                  <a:tcPr/>
                </a:tc>
                <a:tc>
                  <a:txBody>
                    <a:bodyPr/>
                    <a:lstStyle/>
                    <a:p>
                      <a:pPr algn="ctr"/>
                      <a:r>
                        <a:rPr lang="en-US" dirty="0"/>
                        <a:t>Protease inhibitor</a:t>
                      </a:r>
                    </a:p>
                  </a:txBody>
                  <a:tcPr/>
                </a:tc>
                <a:tc>
                  <a:txBody>
                    <a:bodyPr/>
                    <a:lstStyle/>
                    <a:p>
                      <a:r>
                        <a:rPr lang="en-US" dirty="0"/>
                        <a:t>For people with INSTI genotype resistance and for those who have HIV with history of cabotegravir for PrEP</a:t>
                      </a:r>
                    </a:p>
                  </a:txBody>
                  <a:tcPr/>
                </a:tc>
                <a:extLst>
                  <a:ext uri="{0D108BD9-81ED-4DB2-BD59-A6C34878D82A}">
                    <a16:rowId xmlns:a16="http://schemas.microsoft.com/office/drawing/2014/main" val="2771173936"/>
                  </a:ext>
                </a:extLst>
              </a:tr>
              <a:tr h="370840">
                <a:tc>
                  <a:txBody>
                    <a:bodyPr/>
                    <a:lstStyle/>
                    <a:p>
                      <a:r>
                        <a:rPr lang="en-US" dirty="0"/>
                        <a:t>Ritonavir</a:t>
                      </a:r>
                    </a:p>
                  </a:txBody>
                  <a:tcPr/>
                </a:tc>
                <a:tc>
                  <a:txBody>
                    <a:bodyPr/>
                    <a:lstStyle/>
                    <a:p>
                      <a:pPr algn="ctr"/>
                      <a:r>
                        <a:rPr lang="en-US" dirty="0"/>
                        <a:t>Protease inhibitor</a:t>
                      </a:r>
                    </a:p>
                  </a:txBody>
                  <a:tcPr/>
                </a:tc>
                <a:tc>
                  <a:txBody>
                    <a:bodyPr/>
                    <a:lstStyle/>
                    <a:p>
                      <a:r>
                        <a:rPr lang="en-US" dirty="0"/>
                        <a:t>Check for potential drug interactions:</a:t>
                      </a:r>
                    </a:p>
                    <a:p>
                      <a:r>
                        <a:rPr lang="en-US" dirty="0"/>
                        <a:t>sedative hypnotics, antiarrhythmics, or ergot alkaloid preparations may result in potentially serious and/or life-threatening adverse events</a:t>
                      </a:r>
                    </a:p>
                  </a:txBody>
                  <a:tcPr/>
                </a:tc>
                <a:extLst>
                  <a:ext uri="{0D108BD9-81ED-4DB2-BD59-A6C34878D82A}">
                    <a16:rowId xmlns:a16="http://schemas.microsoft.com/office/drawing/2014/main" val="2673233403"/>
                  </a:ext>
                </a:extLst>
              </a:tr>
              <a:tr h="370840">
                <a:tc>
                  <a:txBody>
                    <a:bodyPr/>
                    <a:lstStyle/>
                    <a:p>
                      <a:r>
                        <a:rPr lang="en-US" dirty="0"/>
                        <a:t>Cobicistat</a:t>
                      </a:r>
                    </a:p>
                  </a:txBody>
                  <a:tcPr/>
                </a:tc>
                <a:tc>
                  <a:txBody>
                    <a:bodyPr/>
                    <a:lstStyle/>
                    <a:p>
                      <a:pPr algn="ctr"/>
                      <a:r>
                        <a:rPr lang="en-US" dirty="0"/>
                        <a:t>Pharmacokinetic booster</a:t>
                      </a:r>
                    </a:p>
                  </a:txBody>
                  <a:tcPr/>
                </a:tc>
                <a:tc>
                  <a:txBody>
                    <a:bodyPr/>
                    <a:lstStyle/>
                    <a:p>
                      <a:r>
                        <a:rPr lang="en-US" dirty="0"/>
                        <a:t>Check for potential drug interactions</a:t>
                      </a:r>
                    </a:p>
                  </a:txBody>
                  <a:tcPr/>
                </a:tc>
                <a:extLst>
                  <a:ext uri="{0D108BD9-81ED-4DB2-BD59-A6C34878D82A}">
                    <a16:rowId xmlns:a16="http://schemas.microsoft.com/office/drawing/2014/main" val="3681013528"/>
                  </a:ext>
                </a:extLst>
              </a:tr>
            </a:tbl>
          </a:graphicData>
        </a:graphic>
      </p:graphicFrame>
      <p:graphicFrame>
        <p:nvGraphicFramePr>
          <p:cNvPr id="7" name="Table 5">
            <a:extLst>
              <a:ext uri="{FF2B5EF4-FFF2-40B4-BE49-F238E27FC236}">
                <a16:creationId xmlns:a16="http://schemas.microsoft.com/office/drawing/2014/main" id="{BB7F93A4-EFD7-49EA-9D81-FEE189738B91}"/>
              </a:ext>
            </a:extLst>
          </p:cNvPr>
          <p:cNvGraphicFramePr>
            <a:graphicFrameLocks/>
          </p:cNvGraphicFramePr>
          <p:nvPr>
            <p:extLst>
              <p:ext uri="{D42A27DB-BD31-4B8C-83A1-F6EECF244321}">
                <p14:modId xmlns:p14="http://schemas.microsoft.com/office/powerpoint/2010/main" val="104367328"/>
              </p:ext>
            </p:extLst>
          </p:nvPr>
        </p:nvGraphicFramePr>
        <p:xfrm>
          <a:off x="490783" y="4832958"/>
          <a:ext cx="8315325" cy="1112520"/>
        </p:xfrm>
        <a:graphic>
          <a:graphicData uri="http://schemas.openxmlformats.org/drawingml/2006/table">
            <a:tbl>
              <a:tblPr firstRow="1" bandRow="1">
                <a:tableStyleId>{00A15C55-8517-42AA-B614-E9B94910E393}</a:tableStyleId>
              </a:tblPr>
              <a:tblGrid>
                <a:gridCol w="2480872">
                  <a:extLst>
                    <a:ext uri="{9D8B030D-6E8A-4147-A177-3AD203B41FA5}">
                      <a16:colId xmlns:a16="http://schemas.microsoft.com/office/drawing/2014/main" val="4017542459"/>
                    </a:ext>
                  </a:extLst>
                </a:gridCol>
                <a:gridCol w="1528997">
                  <a:extLst>
                    <a:ext uri="{9D8B030D-6E8A-4147-A177-3AD203B41FA5}">
                      <a16:colId xmlns:a16="http://schemas.microsoft.com/office/drawing/2014/main" val="3233689418"/>
                    </a:ext>
                  </a:extLst>
                </a:gridCol>
                <a:gridCol w="4305456">
                  <a:extLst>
                    <a:ext uri="{9D8B030D-6E8A-4147-A177-3AD203B41FA5}">
                      <a16:colId xmlns:a16="http://schemas.microsoft.com/office/drawing/2014/main" val="377858209"/>
                    </a:ext>
                  </a:extLst>
                </a:gridCol>
              </a:tblGrid>
              <a:tr h="370840">
                <a:tc>
                  <a:txBody>
                    <a:bodyPr/>
                    <a:lstStyle/>
                    <a:p>
                      <a:r>
                        <a:rPr lang="en-US" dirty="0"/>
                        <a:t>Antiretroviral</a:t>
                      </a:r>
                    </a:p>
                  </a:txBody>
                  <a:tcPr/>
                </a:tc>
                <a:tc>
                  <a:txBody>
                    <a:bodyPr/>
                    <a:lstStyle/>
                    <a:p>
                      <a:pPr algn="ctr"/>
                      <a:r>
                        <a:rPr lang="en-US" dirty="0"/>
                        <a:t>Drug Class</a:t>
                      </a:r>
                    </a:p>
                  </a:txBody>
                  <a:tcPr/>
                </a:tc>
                <a:tc>
                  <a:txBody>
                    <a:bodyPr/>
                    <a:lstStyle/>
                    <a:p>
                      <a:r>
                        <a:rPr lang="en-US" dirty="0"/>
                        <a:t>Key Concepts</a:t>
                      </a:r>
                    </a:p>
                  </a:txBody>
                  <a:tcPr/>
                </a:tc>
                <a:extLst>
                  <a:ext uri="{0D108BD9-81ED-4DB2-BD59-A6C34878D82A}">
                    <a16:rowId xmlns:a16="http://schemas.microsoft.com/office/drawing/2014/main" val="3283889177"/>
                  </a:ext>
                </a:extLst>
              </a:tr>
              <a:tr h="370840">
                <a:tc>
                  <a:txBody>
                    <a:bodyPr/>
                    <a:lstStyle/>
                    <a:p>
                      <a:r>
                        <a:rPr lang="en-US" dirty="0"/>
                        <a:t>Cabotegravir</a:t>
                      </a:r>
                    </a:p>
                  </a:txBody>
                  <a:tcPr/>
                </a:tc>
                <a:tc>
                  <a:txBody>
                    <a:bodyPr/>
                    <a:lstStyle/>
                    <a:p>
                      <a:pPr algn="ctr"/>
                      <a:r>
                        <a:rPr lang="en-US" dirty="0"/>
                        <a:t>INSTI</a:t>
                      </a:r>
                    </a:p>
                  </a:txBody>
                  <a:tcPr/>
                </a:tc>
                <a:tc>
                  <a:txBody>
                    <a:bodyPr/>
                    <a:lstStyle/>
                    <a:p>
                      <a:r>
                        <a:rPr lang="en-US" dirty="0"/>
                        <a:t>Available as long-acting injectable</a:t>
                      </a:r>
                    </a:p>
                  </a:txBody>
                  <a:tcPr/>
                </a:tc>
                <a:extLst>
                  <a:ext uri="{0D108BD9-81ED-4DB2-BD59-A6C34878D82A}">
                    <a16:rowId xmlns:a16="http://schemas.microsoft.com/office/drawing/2014/main" val="2771173936"/>
                  </a:ext>
                </a:extLst>
              </a:tr>
              <a:tr h="370840">
                <a:tc>
                  <a:txBody>
                    <a:bodyPr/>
                    <a:lstStyle/>
                    <a:p>
                      <a:r>
                        <a:rPr lang="en-US" dirty="0"/>
                        <a:t>Rilpivirine</a:t>
                      </a:r>
                    </a:p>
                  </a:txBody>
                  <a:tcPr/>
                </a:tc>
                <a:tc>
                  <a:txBody>
                    <a:bodyPr/>
                    <a:lstStyle/>
                    <a:p>
                      <a:pPr algn="ctr"/>
                      <a:r>
                        <a:rPr lang="en-US" dirty="0"/>
                        <a:t>NNRTI</a:t>
                      </a:r>
                    </a:p>
                  </a:txBody>
                  <a:tcPr/>
                </a:tc>
                <a:tc>
                  <a:txBody>
                    <a:bodyPr/>
                    <a:lstStyle/>
                    <a:p>
                      <a:r>
                        <a:rPr lang="en-US" dirty="0"/>
                        <a:t>Available as long-acting injectable</a:t>
                      </a:r>
                    </a:p>
                  </a:txBody>
                  <a:tcPr/>
                </a:tc>
                <a:extLst>
                  <a:ext uri="{0D108BD9-81ED-4DB2-BD59-A6C34878D82A}">
                    <a16:rowId xmlns:a16="http://schemas.microsoft.com/office/drawing/2014/main" val="3681013528"/>
                  </a:ext>
                </a:extLst>
              </a:tr>
            </a:tbl>
          </a:graphicData>
        </a:graphic>
      </p:graphicFrame>
      <p:sp>
        <p:nvSpPr>
          <p:cNvPr id="6" name="TextBox 5">
            <a:extLst>
              <a:ext uri="{FF2B5EF4-FFF2-40B4-BE49-F238E27FC236}">
                <a16:creationId xmlns:a16="http://schemas.microsoft.com/office/drawing/2014/main" id="{F66FDC0F-71EA-4A4B-9873-770D78E043F5}"/>
              </a:ext>
            </a:extLst>
          </p:cNvPr>
          <p:cNvSpPr txBox="1"/>
          <p:nvPr/>
        </p:nvSpPr>
        <p:spPr>
          <a:xfrm>
            <a:off x="2527224" y="6175625"/>
            <a:ext cx="5584370" cy="769441"/>
          </a:xfrm>
          <a:prstGeom prst="rect">
            <a:avLst/>
          </a:prstGeom>
          <a:noFill/>
        </p:spPr>
        <p:txBody>
          <a:bodyPr wrap="square" lIns="91440" tIns="45720" rIns="91440" bIns="45720" anchor="t">
            <a:spAutoFit/>
          </a:bodyPr>
          <a:lstStyle/>
          <a:p>
            <a:r>
              <a:rPr lang="en-US" sz="1100" dirty="0">
                <a:solidFill>
                  <a:schemeClr val="bg1"/>
                </a:solidFill>
              </a:rPr>
              <a:t>AIDS Panel on Antiretroviral Guidelines for Adults and Adolescents. Guidelines for the Use of Antiretroviral Agents in Adults and Adolescents with HIV. Department of Health and Human Services. Available at https://clinicalinfo.hiv.gov/en/guidelines/adult-and-adolescent-arv. Accessed December 2023</a:t>
            </a:r>
            <a:endParaRPr lang="en-US" sz="1100" dirty="0">
              <a:solidFill>
                <a:schemeClr val="bg1"/>
              </a:solidFill>
              <a:cs typeface="Arial"/>
            </a:endParaRPr>
          </a:p>
        </p:txBody>
      </p:sp>
      <p:sp>
        <p:nvSpPr>
          <p:cNvPr id="4" name="Slide Number Placeholder 3">
            <a:extLst>
              <a:ext uri="{FF2B5EF4-FFF2-40B4-BE49-F238E27FC236}">
                <a16:creationId xmlns:a16="http://schemas.microsoft.com/office/drawing/2014/main" id="{CD590245-3D84-47C1-81BE-026EA1BC77AF}"/>
              </a:ext>
            </a:extLst>
          </p:cNvPr>
          <p:cNvSpPr>
            <a:spLocks noGrp="1"/>
          </p:cNvSpPr>
          <p:nvPr>
            <p:ph type="sldNum" sz="quarter" idx="12"/>
          </p:nvPr>
        </p:nvSpPr>
        <p:spPr/>
        <p:txBody>
          <a:bodyPr/>
          <a:lstStyle/>
          <a:p>
            <a:fld id="{1D2EA5EF-C699-AF4C-BA42-C0A1CAAB713C}" type="slidenum">
              <a:rPr lang="en-US" smtClean="0"/>
              <a:t>27</a:t>
            </a:fld>
            <a:endParaRPr lang="en-US"/>
          </a:p>
        </p:txBody>
      </p:sp>
    </p:spTree>
    <p:extLst>
      <p:ext uri="{BB962C8B-B14F-4D97-AF65-F5344CB8AC3E}">
        <p14:creationId xmlns:p14="http://schemas.microsoft.com/office/powerpoint/2010/main" val="2783241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930C-6AAA-4CA1-BA4C-F789FBF58264}"/>
              </a:ext>
            </a:extLst>
          </p:cNvPr>
          <p:cNvSpPr>
            <a:spLocks noGrp="1"/>
          </p:cNvSpPr>
          <p:nvPr>
            <p:ph type="title"/>
          </p:nvPr>
        </p:nvSpPr>
        <p:spPr/>
        <p:txBody>
          <a:bodyPr/>
          <a:lstStyle/>
          <a:p>
            <a:pPr algn="ctr"/>
            <a:r>
              <a:rPr lang="en-US" sz="3000"/>
              <a:t>The 95-95-95 Targets to end the HIV Epidemic</a:t>
            </a:r>
          </a:p>
        </p:txBody>
      </p:sp>
      <p:pic>
        <p:nvPicPr>
          <p:cNvPr id="1026" name="Picture 2" descr="Makna 90 dan 95, Bukan Sekadar Angka! – CIMSA UGM">
            <a:extLst>
              <a:ext uri="{FF2B5EF4-FFF2-40B4-BE49-F238E27FC236}">
                <a16:creationId xmlns:a16="http://schemas.microsoft.com/office/drawing/2014/main" id="{10530329-1905-4E62-BE45-4EB279B9F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514" y="1294039"/>
            <a:ext cx="7590971" cy="42699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98E668-E55F-4C79-BE16-EE2C9876577C}"/>
              </a:ext>
            </a:extLst>
          </p:cNvPr>
          <p:cNvSpPr txBox="1"/>
          <p:nvPr/>
        </p:nvSpPr>
        <p:spPr>
          <a:xfrm>
            <a:off x="5813886" y="5834743"/>
            <a:ext cx="3811742" cy="276999"/>
          </a:xfrm>
          <a:prstGeom prst="rect">
            <a:avLst/>
          </a:prstGeom>
          <a:noFill/>
        </p:spPr>
        <p:txBody>
          <a:bodyPr wrap="square" rtlCol="0">
            <a:spAutoFit/>
          </a:bodyPr>
          <a:lstStyle/>
          <a:p>
            <a:r>
              <a:rPr lang="en-US" sz="1200" dirty="0"/>
              <a:t>Image from: CIMSA Universitas Gadjah </a:t>
            </a:r>
            <a:r>
              <a:rPr lang="en-US" sz="1200" dirty="0" err="1"/>
              <a:t>Mahda</a:t>
            </a:r>
            <a:endParaRPr lang="en-US" sz="1200" dirty="0"/>
          </a:p>
        </p:txBody>
      </p:sp>
      <p:sp>
        <p:nvSpPr>
          <p:cNvPr id="5" name="Footer Placeholder 4">
            <a:extLst>
              <a:ext uri="{FF2B5EF4-FFF2-40B4-BE49-F238E27FC236}">
                <a16:creationId xmlns:a16="http://schemas.microsoft.com/office/drawing/2014/main" id="{B3AF8809-5E88-4B13-AE7E-13B520858E33}"/>
              </a:ext>
            </a:extLst>
          </p:cNvPr>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p>
        </p:txBody>
      </p:sp>
      <p:sp>
        <p:nvSpPr>
          <p:cNvPr id="4" name="Slide Number Placeholder 3">
            <a:extLst>
              <a:ext uri="{FF2B5EF4-FFF2-40B4-BE49-F238E27FC236}">
                <a16:creationId xmlns:a16="http://schemas.microsoft.com/office/drawing/2014/main" id="{D5CF853C-0CAA-46D1-8B90-95ADEF832F64}"/>
              </a:ext>
            </a:extLst>
          </p:cNvPr>
          <p:cNvSpPr>
            <a:spLocks noGrp="1"/>
          </p:cNvSpPr>
          <p:nvPr>
            <p:ph type="sldNum" sz="quarter" idx="12"/>
          </p:nvPr>
        </p:nvSpPr>
        <p:spPr/>
        <p:txBody>
          <a:bodyPr/>
          <a:lstStyle/>
          <a:p>
            <a:fld id="{1D2EA5EF-C699-AF4C-BA42-C0A1CAAB713C}" type="slidenum">
              <a:rPr lang="en-US" smtClean="0"/>
              <a:pPr/>
              <a:t>28</a:t>
            </a:fld>
            <a:endParaRPr lang="en-US"/>
          </a:p>
        </p:txBody>
      </p:sp>
    </p:spTree>
    <p:extLst>
      <p:ext uri="{BB962C8B-B14F-4D97-AF65-F5344CB8AC3E}">
        <p14:creationId xmlns:p14="http://schemas.microsoft.com/office/powerpoint/2010/main" val="3149231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724A0-0341-442C-B300-CD19762605A9}"/>
              </a:ext>
            </a:extLst>
          </p:cNvPr>
          <p:cNvSpPr>
            <a:spLocks noGrp="1"/>
          </p:cNvSpPr>
          <p:nvPr>
            <p:ph type="title"/>
          </p:nvPr>
        </p:nvSpPr>
        <p:spPr/>
        <p:txBody>
          <a:bodyPr/>
          <a:lstStyle/>
          <a:p>
            <a:r>
              <a:rPr lang="en-US"/>
              <a:t>The HIV Care Continuum</a:t>
            </a:r>
          </a:p>
        </p:txBody>
      </p:sp>
      <p:pic>
        <p:nvPicPr>
          <p:cNvPr id="1026" name="Picture 2" descr="HIV Care Continuum. The steps a that people with HIV take from diagnosis to achieving and maintaining viral suppression.">
            <a:extLst>
              <a:ext uri="{FF2B5EF4-FFF2-40B4-BE49-F238E27FC236}">
                <a16:creationId xmlns:a16="http://schemas.microsoft.com/office/drawing/2014/main" id="{057D65A7-0FD4-4F59-BF0C-777DDF7CCC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87" t="19200"/>
          <a:stretch/>
        </p:blipFill>
        <p:spPr bwMode="auto">
          <a:xfrm>
            <a:off x="457202" y="1274021"/>
            <a:ext cx="7935440" cy="29035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29C8BD5-1F47-4776-A22C-3972F069AEE5}"/>
              </a:ext>
            </a:extLst>
          </p:cNvPr>
          <p:cNvSpPr>
            <a:spLocks noGrp="1"/>
          </p:cNvSpPr>
          <p:nvPr>
            <p:ph idx="1"/>
          </p:nvPr>
        </p:nvSpPr>
        <p:spPr>
          <a:xfrm>
            <a:off x="412024" y="4446104"/>
            <a:ext cx="8315569" cy="1620789"/>
          </a:xfrm>
        </p:spPr>
        <p:txBody>
          <a:bodyPr/>
          <a:lstStyle/>
          <a:p>
            <a:r>
              <a:rPr lang="en-US" b="0" i="0">
                <a:solidFill>
                  <a:srgbClr val="000000"/>
                </a:solidFill>
                <a:effectLst/>
                <a:latin typeface="Source Sans Pro" panose="020B0503030403020204" pitchFamily="34" charset="0"/>
              </a:rPr>
              <a:t>The HIV care continuum is a public health model that outlines the steps or stages that people with HIV go through from diagnosis to achieving and maintaining viral suppression</a:t>
            </a:r>
            <a:endParaRPr lang="en-US"/>
          </a:p>
        </p:txBody>
      </p:sp>
      <p:sp>
        <p:nvSpPr>
          <p:cNvPr id="8" name="TextBox 7">
            <a:extLst>
              <a:ext uri="{FF2B5EF4-FFF2-40B4-BE49-F238E27FC236}">
                <a16:creationId xmlns:a16="http://schemas.microsoft.com/office/drawing/2014/main" id="{E816A0B1-8AA0-4EB1-9A33-9FAADEE4E294}"/>
              </a:ext>
            </a:extLst>
          </p:cNvPr>
          <p:cNvSpPr txBox="1"/>
          <p:nvPr/>
        </p:nvSpPr>
        <p:spPr>
          <a:xfrm>
            <a:off x="2514600" y="6273169"/>
            <a:ext cx="5674673" cy="461665"/>
          </a:xfrm>
          <a:prstGeom prst="rect">
            <a:avLst/>
          </a:prstGeom>
          <a:noFill/>
        </p:spPr>
        <p:txBody>
          <a:bodyPr wrap="square">
            <a:spAutoFit/>
          </a:bodyPr>
          <a:lstStyle/>
          <a:p>
            <a:r>
              <a:rPr lang="en-US" sz="1200" b="0" i="0" dirty="0">
                <a:solidFill>
                  <a:schemeClr val="bg1"/>
                </a:solidFill>
                <a:effectLst/>
                <a:latin typeface="Source Sans Pro" panose="020B0503030403020204" pitchFamily="34" charset="0"/>
              </a:rPr>
              <a:t>U.S. DHHS </a:t>
            </a:r>
            <a:r>
              <a:rPr lang="en-US" sz="1200" dirty="0">
                <a:hlinkClick r:id="rId3"/>
              </a:rPr>
              <a:t>https://www.hiv.gov/federal-response/policies-issues/hiv-aids-care-continuum/</a:t>
            </a:r>
            <a:r>
              <a:rPr lang="en-US" sz="1200" dirty="0"/>
              <a:t> </a:t>
            </a:r>
            <a:r>
              <a:rPr lang="en-US" sz="1200" b="0" i="0" dirty="0">
                <a:solidFill>
                  <a:schemeClr val="bg1"/>
                </a:solidFill>
                <a:effectLst/>
                <a:latin typeface="Source Sans Pro" panose="020B0503030403020204" pitchFamily="34" charset="0"/>
              </a:rPr>
              <a:t>Accessed May 2023</a:t>
            </a:r>
            <a:endParaRPr lang="en-US" sz="1200" dirty="0"/>
          </a:p>
        </p:txBody>
      </p:sp>
      <p:sp>
        <p:nvSpPr>
          <p:cNvPr id="4" name="Slide Number Placeholder 3">
            <a:extLst>
              <a:ext uri="{FF2B5EF4-FFF2-40B4-BE49-F238E27FC236}">
                <a16:creationId xmlns:a16="http://schemas.microsoft.com/office/drawing/2014/main" id="{3348BA4D-2267-4A49-886E-55F68D7091A9}"/>
              </a:ext>
            </a:extLst>
          </p:cNvPr>
          <p:cNvSpPr>
            <a:spLocks noGrp="1"/>
          </p:cNvSpPr>
          <p:nvPr>
            <p:ph type="sldNum" sz="quarter" idx="12"/>
          </p:nvPr>
        </p:nvSpPr>
        <p:spPr/>
        <p:txBody>
          <a:bodyPr/>
          <a:lstStyle/>
          <a:p>
            <a:fld id="{1D2EA5EF-C699-AF4C-BA42-C0A1CAAB713C}" type="slidenum">
              <a:rPr lang="en-US" smtClean="0"/>
              <a:pPr/>
              <a:t>29</a:t>
            </a:fld>
            <a:endParaRPr lang="en-US"/>
          </a:p>
        </p:txBody>
      </p:sp>
    </p:spTree>
    <p:extLst>
      <p:ext uri="{BB962C8B-B14F-4D97-AF65-F5344CB8AC3E}">
        <p14:creationId xmlns:p14="http://schemas.microsoft.com/office/powerpoint/2010/main" val="1770585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pPr marL="114112" indent="0">
              <a:buNone/>
            </a:pPr>
            <a:r>
              <a:rPr lang="en-US" dirty="0"/>
              <a:t>At the completion of this presentation, participants will be able to:</a:t>
            </a:r>
            <a:endParaRPr lang="en-US" b="0" i="0" dirty="0">
              <a:solidFill>
                <a:srgbClr val="222222"/>
              </a:solidFill>
              <a:effectLst/>
              <a:latin typeface="arial" panose="020B0604020202020204" pitchFamily="34" charset="0"/>
            </a:endParaRPr>
          </a:p>
          <a:p>
            <a:pPr marL="514350" indent="-514350">
              <a:buFont typeface="Wingdings" charset="2"/>
              <a:buAutoNum type="arabicPeriod"/>
            </a:pPr>
            <a:r>
              <a:rPr lang="en-US" dirty="0"/>
              <a:t>List the initial laboratory tests needed in the work-up of a person with a reactive (positive) HIV antigen/antibody test</a:t>
            </a:r>
            <a:endParaRPr lang="en-US" b="0" i="0" dirty="0">
              <a:solidFill>
                <a:srgbClr val="222222"/>
              </a:solidFill>
              <a:effectLst/>
              <a:latin typeface="arial" panose="020B0604020202020204" pitchFamily="34" charset="0"/>
            </a:endParaRPr>
          </a:p>
          <a:p>
            <a:pPr marL="514350" indent="-514350">
              <a:buFont typeface="Wingdings" charset="2"/>
              <a:buAutoNum type="arabicPeriod"/>
            </a:pPr>
            <a:r>
              <a:rPr lang="en-US" b="0" i="0" dirty="0">
                <a:solidFill>
                  <a:srgbClr val="222222"/>
                </a:solidFill>
                <a:effectLst/>
                <a:latin typeface="arial" panose="020B0604020202020204" pitchFamily="34" charset="0"/>
              </a:rPr>
              <a:t>Discuss antiretroviral therapy options </a:t>
            </a:r>
            <a:r>
              <a:rPr lang="en-US" dirty="0">
                <a:solidFill>
                  <a:srgbClr val="222222"/>
                </a:solidFill>
                <a:latin typeface="arial" panose="020B0604020202020204" pitchFamily="34" charset="0"/>
              </a:rPr>
              <a:t>when initiating treatment for people with HIV</a:t>
            </a:r>
          </a:p>
          <a:p>
            <a:pPr marL="514350" indent="-514350">
              <a:buFont typeface="Wingdings" charset="2"/>
              <a:buAutoNum type="arabicPeriod"/>
            </a:pPr>
            <a:r>
              <a:rPr lang="en-US" b="0" i="0">
                <a:solidFill>
                  <a:srgbClr val="222222"/>
                </a:solidFill>
                <a:effectLst/>
                <a:latin typeface="arial" panose="020B0604020202020204" pitchFamily="34" charset="0"/>
              </a:rPr>
              <a:t>Identify </a:t>
            </a:r>
            <a:r>
              <a:rPr lang="en-US" b="0" i="0" dirty="0">
                <a:solidFill>
                  <a:srgbClr val="222222"/>
                </a:solidFill>
                <a:effectLst/>
                <a:latin typeface="arial" panose="020B0604020202020204" pitchFamily="34" charset="0"/>
              </a:rPr>
              <a:t>best practices on how to strengthen linkage to care when providing services to people with HIV</a:t>
            </a: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3</a:t>
            </a:fld>
            <a:endParaRPr lang="en-US"/>
          </a:p>
        </p:txBody>
      </p:sp>
    </p:spTree>
    <p:extLst>
      <p:ext uri="{BB962C8B-B14F-4D97-AF65-F5344CB8AC3E}">
        <p14:creationId xmlns:p14="http://schemas.microsoft.com/office/powerpoint/2010/main" val="4183897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descr="US HIV Care Continuum, 2016"/>
          <p:cNvSpPr>
            <a:spLocks noGrp="1"/>
          </p:cNvSpPr>
          <p:nvPr>
            <p:ph type="title" idx="4294967295"/>
          </p:nvPr>
        </p:nvSpPr>
        <p:spPr>
          <a:xfrm>
            <a:off x="217488" y="176213"/>
            <a:ext cx="8588375" cy="538162"/>
          </a:xfrm>
          <a:prstGeom prst="rect">
            <a:avLst/>
          </a:prstGeom>
          <a:noFill/>
          <a:ln>
            <a:noFill/>
            <a:prstDash/>
          </a:ln>
          <a:effectLst/>
        </p:spPr>
        <p:txBody>
          <a:bodyPr rot="0" spcFirstLastPara="0" vertOverflow="overflow" horzOverflow="overflow" vert="horz" wrap="square" lIns="91290" tIns="45645" rIns="91290" bIns="45645" numCol="1" spcCol="0" rtlCol="0" fromWordArt="0" anchor="t" anchorCtr="0" forceAA="0" compatLnSpc="1">
            <a:prstTxWarp prst="textNoShape">
              <a:avLst/>
            </a:prstTxWarp>
            <a:noAutofit/>
          </a:bodyPr>
          <a:lstStyle/>
          <a:p>
            <a:pPr marL="0" marR="0" lvl="0" indent="0" algn="ctr" defTabSz="912899" rtl="0" eaLnBrk="1" fontAlgn="auto" latinLnBrk="0" hangingPunct="1">
              <a:lnSpc>
                <a:spcPct val="100000"/>
              </a:lnSpc>
              <a:spcBef>
                <a:spcPct val="20000"/>
              </a:spcBef>
              <a:spcAft>
                <a:spcPts val="0"/>
              </a:spcAft>
              <a:buClr>
                <a:schemeClr val="accent6"/>
              </a:buClr>
              <a:buSzTx/>
              <a:buFont typeface="Wingdings" charset="2"/>
              <a:buNone/>
              <a:tabLst/>
              <a:defRPr/>
            </a:pPr>
            <a:r>
              <a:rPr kumimoji="0" lang="es-ES_tradnl" sz="4000" b="0" i="0" u="none" strike="noStrike" kern="1200" cap="none" spc="0" normalizeH="0" baseline="0" noProof="0">
                <a:ln>
                  <a:noFill/>
                </a:ln>
                <a:solidFill>
                  <a:schemeClr val="accent6"/>
                </a:solidFill>
                <a:effectLst/>
                <a:uLnTx/>
                <a:uFillTx/>
                <a:latin typeface="+mn-lt"/>
                <a:ea typeface="+mn-ea"/>
                <a:cs typeface="ITC Avant Garde Std Md"/>
              </a:rPr>
              <a:t>US HIV Care Continuum, 2019</a:t>
            </a:r>
          </a:p>
        </p:txBody>
      </p:sp>
      <p:pic>
        <p:nvPicPr>
          <p:cNvPr id="2050" name="Picture 2" descr="HIV Care Continuum Shows Where Improvements are Needed?">
            <a:extLst>
              <a:ext uri="{FF2B5EF4-FFF2-40B4-BE49-F238E27FC236}">
                <a16:creationId xmlns:a16="http://schemas.microsoft.com/office/drawing/2014/main" id="{793AF6DB-78B3-4953-83B5-BC3B657C17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111"/>
          <a:stretch/>
        </p:blipFill>
        <p:spPr bwMode="auto">
          <a:xfrm>
            <a:off x="1499791" y="957422"/>
            <a:ext cx="6144418" cy="51564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471EA52-1327-496E-83A1-6F8DBC2AA0A8}"/>
              </a:ext>
            </a:extLst>
          </p:cNvPr>
          <p:cNvSpPr txBox="1"/>
          <p:nvPr/>
        </p:nvSpPr>
        <p:spPr>
          <a:xfrm>
            <a:off x="2514600" y="6273169"/>
            <a:ext cx="5674673" cy="461665"/>
          </a:xfrm>
          <a:prstGeom prst="rect">
            <a:avLst/>
          </a:prstGeom>
          <a:noFill/>
        </p:spPr>
        <p:txBody>
          <a:bodyPr wrap="square">
            <a:spAutoFit/>
          </a:bodyPr>
          <a:lstStyle/>
          <a:p>
            <a:r>
              <a:rPr lang="en-US" sz="1200" b="0" i="0">
                <a:solidFill>
                  <a:schemeClr val="bg1"/>
                </a:solidFill>
                <a:effectLst/>
                <a:latin typeface="Source Sans Pro" panose="020B0503030403020204" pitchFamily="34" charset="0"/>
              </a:rPr>
              <a:t>U.S. DHHS </a:t>
            </a:r>
            <a:r>
              <a:rPr lang="en-US" sz="1200">
                <a:hlinkClick r:id="rId4"/>
              </a:rPr>
              <a:t>https://www.hiv.gov/federal-response/policies-issues/hiv-aids-care-continuum/</a:t>
            </a:r>
            <a:r>
              <a:rPr lang="en-US" sz="1200"/>
              <a:t> </a:t>
            </a:r>
            <a:r>
              <a:rPr lang="en-US" sz="1200" b="0" i="0">
                <a:solidFill>
                  <a:schemeClr val="bg1"/>
                </a:solidFill>
                <a:effectLst/>
                <a:latin typeface="Source Sans Pro" panose="020B0503030403020204" pitchFamily="34" charset="0"/>
              </a:rPr>
              <a:t>Accessed May 2023</a:t>
            </a:r>
            <a:endParaRPr lang="en-US" sz="1200"/>
          </a:p>
        </p:txBody>
      </p:sp>
      <p:sp>
        <p:nvSpPr>
          <p:cNvPr id="5" name="Marcador de número de diapositiva 4"/>
          <p:cNvSpPr>
            <a:spLocks noGrp="1"/>
          </p:cNvSpPr>
          <p:nvPr>
            <p:ph type="sldNum" sz="quarter" idx="11"/>
          </p:nvPr>
        </p:nvSpPr>
        <p:spPr/>
        <p:txBody>
          <a:bodyPr/>
          <a:lstStyle/>
          <a:p>
            <a:fld id="{1D2EA5EF-C699-AF4C-BA42-C0A1CAAB713C}" type="slidenum">
              <a:rPr lang="en-US" smtClean="0"/>
              <a:pPr/>
              <a:t>30</a:t>
            </a:fld>
            <a:endParaRPr lang="en-US"/>
          </a:p>
        </p:txBody>
      </p:sp>
    </p:spTree>
    <p:extLst>
      <p:ext uri="{BB962C8B-B14F-4D97-AF65-F5344CB8AC3E}">
        <p14:creationId xmlns:p14="http://schemas.microsoft.com/office/powerpoint/2010/main" val="3850938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40D32-DAD4-0507-DDF4-4B738A1B627C}"/>
              </a:ext>
            </a:extLst>
          </p:cNvPr>
          <p:cNvSpPr>
            <a:spLocks noGrp="1"/>
          </p:cNvSpPr>
          <p:nvPr>
            <p:ph type="title"/>
          </p:nvPr>
        </p:nvSpPr>
        <p:spPr>
          <a:xfrm>
            <a:off x="457202" y="274639"/>
            <a:ext cx="8315569" cy="770393"/>
          </a:xfrm>
        </p:spPr>
        <p:txBody>
          <a:bodyPr/>
          <a:lstStyle/>
          <a:p>
            <a:r>
              <a:rPr lang="en-US"/>
              <a:t>Rapid ART Guidelines</a:t>
            </a:r>
          </a:p>
        </p:txBody>
      </p:sp>
      <p:sp>
        <p:nvSpPr>
          <p:cNvPr id="3" name="Rectangle: Rounded Corners 2">
            <a:extLst>
              <a:ext uri="{FF2B5EF4-FFF2-40B4-BE49-F238E27FC236}">
                <a16:creationId xmlns:a16="http://schemas.microsoft.com/office/drawing/2014/main" id="{D1829D6E-673E-1037-6623-B80460378C16}"/>
              </a:ext>
            </a:extLst>
          </p:cNvPr>
          <p:cNvSpPr/>
          <p:nvPr/>
        </p:nvSpPr>
        <p:spPr>
          <a:xfrm>
            <a:off x="463240" y="1153069"/>
            <a:ext cx="8318220" cy="2134943"/>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Source Sans Pro"/>
                <a:ea typeface="Source Sans Pro"/>
                <a:cs typeface="Source Sans Pro"/>
              </a:rPr>
              <a:t>Panel on Antiretroviral Guidelines for Adults and Adolescents [1]</a:t>
            </a:r>
            <a:endParaRPr lang="en-US" sz="2000" b="1">
              <a:solidFill>
                <a:schemeClr val="tx1"/>
              </a:solidFill>
              <a:latin typeface="Source Sans Pro"/>
              <a:ea typeface="Source Sans Pro"/>
              <a:cs typeface="Arial"/>
            </a:endParaRPr>
          </a:p>
          <a:p>
            <a:pPr algn="just"/>
            <a:r>
              <a:rPr lang="en-US" sz="2000">
                <a:solidFill>
                  <a:srgbClr val="C00000"/>
                </a:solidFill>
                <a:latin typeface="Source Sans Pro"/>
                <a:ea typeface="Source Sans Pro"/>
                <a:cs typeface="Source Sans Pro"/>
              </a:rPr>
              <a:t>Initiate ART immediately (or as soon as possible)</a:t>
            </a:r>
            <a:r>
              <a:rPr lang="en-US" sz="2000">
                <a:solidFill>
                  <a:schemeClr val="tx1"/>
                </a:solidFill>
                <a:latin typeface="Source Sans Pro"/>
                <a:ea typeface="Source Sans Pro"/>
                <a:cs typeface="Source Sans Pro"/>
              </a:rPr>
              <a:t> after HIV diagnosis in order to: </a:t>
            </a:r>
            <a:endParaRPr lang="en-US" sz="2000">
              <a:solidFill>
                <a:schemeClr val="tx1"/>
              </a:solidFill>
              <a:latin typeface="Arial"/>
              <a:ea typeface="Source Sans Pro"/>
              <a:cs typeface="Arial"/>
            </a:endParaRPr>
          </a:p>
          <a:p>
            <a:pPr marL="285750" indent="-285750" algn="just">
              <a:buFont typeface="Arial"/>
              <a:buChar char="•"/>
            </a:pPr>
            <a:r>
              <a:rPr lang="en-US" sz="2000">
                <a:solidFill>
                  <a:schemeClr val="tx1"/>
                </a:solidFill>
                <a:latin typeface="Source Sans Pro"/>
                <a:ea typeface="Source Sans Pro"/>
                <a:cs typeface="Source Sans Pro"/>
              </a:rPr>
              <a:t>increase the uptake of ART and linkage to care</a:t>
            </a:r>
            <a:endParaRPr lang="en-US" sz="2000">
              <a:solidFill>
                <a:schemeClr val="tx1"/>
              </a:solidFill>
              <a:latin typeface="Arial"/>
              <a:ea typeface="Source Sans Pro"/>
              <a:cs typeface="Arial"/>
            </a:endParaRPr>
          </a:p>
          <a:p>
            <a:pPr marL="285750" indent="-285750" algn="just">
              <a:buFont typeface="Arial"/>
              <a:buChar char="•"/>
            </a:pPr>
            <a:r>
              <a:rPr lang="en-US" sz="2000">
                <a:solidFill>
                  <a:schemeClr val="tx1"/>
                </a:solidFill>
                <a:latin typeface="Source Sans Pro"/>
                <a:ea typeface="Source Sans Pro"/>
                <a:cs typeface="Source Sans Pro"/>
              </a:rPr>
              <a:t>decrease the time to viral suppression for individual patients</a:t>
            </a:r>
            <a:endParaRPr lang="en-US" sz="2000">
              <a:solidFill>
                <a:schemeClr val="tx1"/>
              </a:solidFill>
              <a:latin typeface="Arial"/>
              <a:ea typeface="Source Sans Pro"/>
              <a:cs typeface="Arial"/>
            </a:endParaRPr>
          </a:p>
          <a:p>
            <a:pPr marL="285750" indent="-285750" algn="just">
              <a:buFont typeface="Arial"/>
              <a:buChar char="•"/>
            </a:pPr>
            <a:r>
              <a:rPr lang="en-US" sz="2000">
                <a:solidFill>
                  <a:schemeClr val="tx1"/>
                </a:solidFill>
                <a:latin typeface="Source Sans Pro"/>
                <a:ea typeface="Source Sans Pro"/>
                <a:cs typeface="Source Sans Pro"/>
              </a:rPr>
              <a:t>and improve the rate of virologic suppression among persons with HIV.</a:t>
            </a:r>
            <a:endParaRPr lang="en-US" sz="2000">
              <a:solidFill>
                <a:schemeClr val="tx1"/>
              </a:solidFill>
              <a:latin typeface="Source Sans Pro"/>
              <a:ea typeface="Source Sans Pro"/>
              <a:cs typeface="Arial"/>
            </a:endParaRPr>
          </a:p>
        </p:txBody>
      </p:sp>
      <p:sp>
        <p:nvSpPr>
          <p:cNvPr id="12" name="Rectangle: Rounded Corners 11">
            <a:extLst>
              <a:ext uri="{FF2B5EF4-FFF2-40B4-BE49-F238E27FC236}">
                <a16:creationId xmlns:a16="http://schemas.microsoft.com/office/drawing/2014/main" id="{8F1BD66B-BE8E-5F87-7E5C-6C1C01319CEB}"/>
              </a:ext>
            </a:extLst>
          </p:cNvPr>
          <p:cNvSpPr/>
          <p:nvPr/>
        </p:nvSpPr>
        <p:spPr>
          <a:xfrm>
            <a:off x="458206" y="3635443"/>
            <a:ext cx="8318220" cy="2225578"/>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rgbClr val="000000"/>
                </a:solidFill>
                <a:ea typeface="+mn-lt"/>
                <a:cs typeface="+mn-lt"/>
              </a:rPr>
              <a:t>World Health Organization [2]</a:t>
            </a:r>
            <a:endParaRPr lang="en-US" sz="2000" dirty="0">
              <a:solidFill>
                <a:srgbClr val="000000"/>
              </a:solidFill>
              <a:ea typeface="+mn-lt"/>
              <a:cs typeface="+mn-lt"/>
            </a:endParaRPr>
          </a:p>
          <a:p>
            <a:pPr algn="just"/>
            <a:r>
              <a:rPr lang="en-US" sz="2000" dirty="0">
                <a:solidFill>
                  <a:srgbClr val="000000"/>
                </a:solidFill>
                <a:ea typeface="+mn-lt"/>
                <a:cs typeface="+mn-lt"/>
              </a:rPr>
              <a:t>Rapid ART initiation should be offered to all people with HIV following a confirmed HIV diagnosis and clinical assessment. </a:t>
            </a:r>
            <a:endParaRPr lang="en-US" dirty="0">
              <a:cs typeface="Arial"/>
            </a:endParaRPr>
          </a:p>
          <a:p>
            <a:pPr algn="just"/>
            <a:r>
              <a:rPr lang="en-US" sz="2000" dirty="0">
                <a:solidFill>
                  <a:srgbClr val="000000"/>
                </a:solidFill>
                <a:ea typeface="+mn-lt"/>
                <a:cs typeface="+mn-lt"/>
              </a:rPr>
              <a:t>Rapid initiation is </a:t>
            </a:r>
            <a:r>
              <a:rPr lang="en-US" sz="2000" dirty="0">
                <a:solidFill>
                  <a:srgbClr val="C00000"/>
                </a:solidFill>
                <a:ea typeface="+mn-lt"/>
                <a:cs typeface="+mn-lt"/>
              </a:rPr>
              <a:t>defined as within 7 days </a:t>
            </a:r>
            <a:r>
              <a:rPr lang="en-US" sz="2000" dirty="0">
                <a:solidFill>
                  <a:srgbClr val="000000"/>
                </a:solidFill>
                <a:ea typeface="+mn-lt"/>
                <a:cs typeface="+mn-lt"/>
              </a:rPr>
              <a:t>from the day of HIV diagnosis; people with advanced HIV disease should be given priority for assessment and initiation.</a:t>
            </a:r>
            <a:endParaRPr lang="en-US" sz="2000" dirty="0">
              <a:solidFill>
                <a:srgbClr val="000000"/>
              </a:solidFill>
              <a:cs typeface="Arial"/>
            </a:endParaRPr>
          </a:p>
        </p:txBody>
      </p:sp>
      <p:sp>
        <p:nvSpPr>
          <p:cNvPr id="7" name="TextBox 6">
            <a:extLst>
              <a:ext uri="{FF2B5EF4-FFF2-40B4-BE49-F238E27FC236}">
                <a16:creationId xmlns:a16="http://schemas.microsoft.com/office/drawing/2014/main" id="{B9A99F0A-CC30-709E-C97C-7E4311430177}"/>
              </a:ext>
            </a:extLst>
          </p:cNvPr>
          <p:cNvSpPr txBox="1"/>
          <p:nvPr/>
        </p:nvSpPr>
        <p:spPr>
          <a:xfrm>
            <a:off x="2445114" y="6362532"/>
            <a:ext cx="54723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AutoNum type="arabicPeriod"/>
            </a:pPr>
            <a:r>
              <a:rPr lang="en-US" sz="800">
                <a:solidFill>
                  <a:schemeClr val="bg1"/>
                </a:solidFill>
                <a:cs typeface="Arial"/>
              </a:rPr>
              <a:t>Clinical Info HIV.gov Available at </a:t>
            </a:r>
            <a:r>
              <a:rPr lang="en-US" sz="800">
                <a:solidFill>
                  <a:schemeClr val="bg1"/>
                </a:solidFill>
                <a:cs typeface="Arial"/>
                <a:hlinkClick r:id="rId2">
                  <a:extLst>
                    <a:ext uri="{A12FA001-AC4F-418D-AE19-62706E023703}">
                      <ahyp:hlinkClr xmlns:ahyp="http://schemas.microsoft.com/office/drawing/2018/hyperlinkcolor" val="tx"/>
                    </a:ext>
                  </a:extLst>
                </a:hlinkClick>
              </a:rPr>
              <a:t>HIVinfo.NIH.gov</a:t>
            </a:r>
            <a:r>
              <a:rPr lang="en-US" sz="800">
                <a:solidFill>
                  <a:schemeClr val="bg1"/>
                </a:solidFill>
                <a:cs typeface="Arial"/>
              </a:rPr>
              <a:t> Accessed May 2023.</a:t>
            </a:r>
          </a:p>
          <a:p>
            <a:pPr marL="228600" indent="-228600">
              <a:buAutoNum type="arabicPeriod"/>
            </a:pPr>
            <a:r>
              <a:rPr lang="en-US" sz="800">
                <a:solidFill>
                  <a:schemeClr val="bg1"/>
                </a:solidFill>
                <a:cs typeface="Arial"/>
              </a:rPr>
              <a:t>World Health Organization. Consolidated guidelines on HIV prevention, testing, treatment, service delivery and monitoring: recommendations for a public health approach. July 2021.</a:t>
            </a:r>
          </a:p>
          <a:p>
            <a:pPr marL="228600" indent="-228600">
              <a:buAutoNum type="arabicPeriod"/>
            </a:pPr>
            <a:endParaRPr lang="en-US" sz="800">
              <a:solidFill>
                <a:schemeClr val="bg1"/>
              </a:solidFill>
              <a:cs typeface="Arial"/>
            </a:endParaRPr>
          </a:p>
        </p:txBody>
      </p:sp>
      <p:sp>
        <p:nvSpPr>
          <p:cNvPr id="4" name="Slide Number Placeholder 3">
            <a:extLst>
              <a:ext uri="{FF2B5EF4-FFF2-40B4-BE49-F238E27FC236}">
                <a16:creationId xmlns:a16="http://schemas.microsoft.com/office/drawing/2014/main" id="{4D710DC3-A9A7-E7C6-1EF3-AE3F97ED279A}"/>
              </a:ext>
            </a:extLst>
          </p:cNvPr>
          <p:cNvSpPr>
            <a:spLocks noGrp="1"/>
          </p:cNvSpPr>
          <p:nvPr>
            <p:ph type="sldNum" sz="quarter" idx="12"/>
          </p:nvPr>
        </p:nvSpPr>
        <p:spPr/>
        <p:txBody>
          <a:bodyPr/>
          <a:lstStyle/>
          <a:p>
            <a:fld id="{1D2EA5EF-C699-AF4C-BA42-C0A1CAAB713C}" type="slidenum">
              <a:rPr lang="en-US" smtClean="0"/>
              <a:pPr/>
              <a:t>31</a:t>
            </a:fld>
            <a:endParaRPr lang="en-US"/>
          </a:p>
        </p:txBody>
      </p:sp>
    </p:spTree>
    <p:extLst>
      <p:ext uri="{BB962C8B-B14F-4D97-AF65-F5344CB8AC3E}">
        <p14:creationId xmlns:p14="http://schemas.microsoft.com/office/powerpoint/2010/main" val="155071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985F2-8956-29CF-DAFE-E46A32BBDDAA}"/>
              </a:ext>
            </a:extLst>
          </p:cNvPr>
          <p:cNvSpPr>
            <a:spLocks noGrp="1"/>
          </p:cNvSpPr>
          <p:nvPr>
            <p:ph type="title"/>
          </p:nvPr>
        </p:nvSpPr>
        <p:spPr/>
        <p:txBody>
          <a:bodyPr/>
          <a:lstStyle/>
          <a:p>
            <a:r>
              <a:rPr lang="en-US" dirty="0"/>
              <a:t>Rapid ART: Published Studies</a:t>
            </a:r>
          </a:p>
        </p:txBody>
      </p:sp>
      <p:graphicFrame>
        <p:nvGraphicFramePr>
          <p:cNvPr id="6" name="Table 6">
            <a:extLst>
              <a:ext uri="{FF2B5EF4-FFF2-40B4-BE49-F238E27FC236}">
                <a16:creationId xmlns:a16="http://schemas.microsoft.com/office/drawing/2014/main" id="{2AA9DAED-4E00-22B5-4848-A2BAB7883086}"/>
              </a:ext>
            </a:extLst>
          </p:cNvPr>
          <p:cNvGraphicFramePr>
            <a:graphicFrameLocks noGrp="1"/>
          </p:cNvGraphicFramePr>
          <p:nvPr>
            <p:ph idx="1"/>
          </p:nvPr>
        </p:nvGraphicFramePr>
        <p:xfrm>
          <a:off x="457200" y="1358508"/>
          <a:ext cx="8230508" cy="4150360"/>
        </p:xfrm>
        <a:graphic>
          <a:graphicData uri="http://schemas.openxmlformats.org/drawingml/2006/table">
            <a:tbl>
              <a:tblPr firstRow="1" bandRow="1">
                <a:tableStyleId>{5C22544A-7EE6-4342-B048-85BDC9FD1C3A}</a:tableStyleId>
              </a:tblPr>
              <a:tblGrid>
                <a:gridCol w="2447127">
                  <a:extLst>
                    <a:ext uri="{9D8B030D-6E8A-4147-A177-3AD203B41FA5}">
                      <a16:colId xmlns:a16="http://schemas.microsoft.com/office/drawing/2014/main" val="2809537433"/>
                    </a:ext>
                  </a:extLst>
                </a:gridCol>
                <a:gridCol w="3039878">
                  <a:extLst>
                    <a:ext uri="{9D8B030D-6E8A-4147-A177-3AD203B41FA5}">
                      <a16:colId xmlns:a16="http://schemas.microsoft.com/office/drawing/2014/main" val="2977604850"/>
                    </a:ext>
                  </a:extLst>
                </a:gridCol>
                <a:gridCol w="2743503">
                  <a:extLst>
                    <a:ext uri="{9D8B030D-6E8A-4147-A177-3AD203B41FA5}">
                      <a16:colId xmlns:a16="http://schemas.microsoft.com/office/drawing/2014/main" val="1513183154"/>
                    </a:ext>
                  </a:extLst>
                </a:gridCol>
              </a:tblGrid>
              <a:tr h="370840">
                <a:tc>
                  <a:txBody>
                    <a:bodyPr/>
                    <a:lstStyle/>
                    <a:p>
                      <a:endParaRPr lang="en-US" sz="1600"/>
                    </a:p>
                  </a:txBody>
                  <a:tcPr>
                    <a:solidFill>
                      <a:srgbClr val="0070C0"/>
                    </a:solidFill>
                  </a:tcPr>
                </a:tc>
                <a:tc>
                  <a:txBody>
                    <a:bodyPr/>
                    <a:lstStyle/>
                    <a:p>
                      <a:pPr algn="ctr"/>
                      <a:r>
                        <a:rPr lang="en-US" sz="1600"/>
                        <a:t>Design</a:t>
                      </a:r>
                    </a:p>
                  </a:txBody>
                  <a:tcPr>
                    <a:solidFill>
                      <a:srgbClr val="0070C0"/>
                    </a:solidFill>
                  </a:tcPr>
                </a:tc>
                <a:tc>
                  <a:txBody>
                    <a:bodyPr/>
                    <a:lstStyle/>
                    <a:p>
                      <a:pPr algn="ctr"/>
                      <a:r>
                        <a:rPr lang="en-US" sz="1600"/>
                        <a:t>Outcomes</a:t>
                      </a:r>
                    </a:p>
                  </a:txBody>
                  <a:tcPr>
                    <a:solidFill>
                      <a:srgbClr val="0070C0"/>
                    </a:solidFill>
                  </a:tcPr>
                </a:tc>
                <a:extLst>
                  <a:ext uri="{0D108BD9-81ED-4DB2-BD59-A6C34878D82A}">
                    <a16:rowId xmlns:a16="http://schemas.microsoft.com/office/drawing/2014/main" val="1669860663"/>
                  </a:ext>
                </a:extLst>
              </a:tr>
              <a:tr h="370840">
                <a:tc>
                  <a:txBody>
                    <a:bodyPr/>
                    <a:lstStyle/>
                    <a:p>
                      <a:r>
                        <a:rPr lang="en-US" sz="1600"/>
                        <a:t>Rapid initiation of Treatment (</a:t>
                      </a:r>
                      <a:r>
                        <a:rPr lang="en-US" sz="1600" err="1"/>
                        <a:t>RapIT</a:t>
                      </a:r>
                      <a:r>
                        <a:rPr lang="en-US" sz="1600"/>
                        <a:t>) (Sub-Saharan Africa, 2016)</a:t>
                      </a:r>
                    </a:p>
                  </a:txBody>
                  <a:tcPr>
                    <a:solidFill>
                      <a:schemeClr val="accent4">
                        <a:lumMod val="20000"/>
                        <a:lumOff val="80000"/>
                      </a:schemeClr>
                    </a:solidFill>
                  </a:tcPr>
                </a:tc>
                <a:tc>
                  <a:txBody>
                    <a:bodyPr/>
                    <a:lstStyle/>
                    <a:p>
                      <a:r>
                        <a:rPr lang="en-US" sz="1600"/>
                        <a:t>Unblinded RCT: standard of care vs rapid initiation</a:t>
                      </a:r>
                    </a:p>
                  </a:txBody>
                  <a:tcPr>
                    <a:solidFill>
                      <a:schemeClr val="accent4">
                        <a:lumMod val="20000"/>
                        <a:lumOff val="80000"/>
                      </a:schemeClr>
                    </a:solidFill>
                  </a:tcPr>
                </a:tc>
                <a:tc>
                  <a:txBody>
                    <a:bodyPr/>
                    <a:lstStyle/>
                    <a:p>
                      <a:r>
                        <a:rPr lang="en-US" sz="1600"/>
                        <a:t>Viral suppression at 10 months: </a:t>
                      </a:r>
                      <a:r>
                        <a:rPr lang="en-US" sz="1600" b="1"/>
                        <a:t>51% vs 64%</a:t>
                      </a:r>
                    </a:p>
                  </a:txBody>
                  <a:tcPr>
                    <a:solidFill>
                      <a:schemeClr val="accent4">
                        <a:lumMod val="20000"/>
                        <a:lumOff val="80000"/>
                      </a:schemeClr>
                    </a:solidFill>
                  </a:tcPr>
                </a:tc>
                <a:extLst>
                  <a:ext uri="{0D108BD9-81ED-4DB2-BD59-A6C34878D82A}">
                    <a16:rowId xmlns:a16="http://schemas.microsoft.com/office/drawing/2014/main" val="3921940218"/>
                  </a:ext>
                </a:extLst>
              </a:tr>
              <a:tr h="370840">
                <a:tc>
                  <a:txBody>
                    <a:bodyPr/>
                    <a:lstStyle/>
                    <a:p>
                      <a:r>
                        <a:rPr lang="en-US" sz="1600"/>
                        <a:t>Same-Day HIV testing with Initiation of ART (Haiti, 2017)</a:t>
                      </a:r>
                    </a:p>
                  </a:txBody>
                  <a:tcPr/>
                </a:tc>
                <a:tc>
                  <a:txBody>
                    <a:bodyPr/>
                    <a:lstStyle/>
                    <a:p>
                      <a:r>
                        <a:rPr lang="en-US" sz="1600"/>
                        <a:t>Unblinded RCT: standard group (3 weeks after HIV testing) vs Same Day ART</a:t>
                      </a:r>
                    </a:p>
                  </a:txBody>
                  <a:tcPr/>
                </a:tc>
                <a:tc>
                  <a:txBody>
                    <a:bodyPr/>
                    <a:lstStyle/>
                    <a:p>
                      <a:r>
                        <a:rPr lang="en-US" sz="1600"/>
                        <a:t>Viral suppression and retained in care at 12 months: </a:t>
                      </a:r>
                      <a:r>
                        <a:rPr lang="en-US" sz="1600" b="1"/>
                        <a:t>44% vs 53%</a:t>
                      </a:r>
                      <a:r>
                        <a:rPr lang="en-US" sz="1600"/>
                        <a:t> </a:t>
                      </a:r>
                    </a:p>
                  </a:txBody>
                  <a:tcPr/>
                </a:tc>
                <a:extLst>
                  <a:ext uri="{0D108BD9-81ED-4DB2-BD59-A6C34878D82A}">
                    <a16:rowId xmlns:a16="http://schemas.microsoft.com/office/drawing/2014/main" val="3778071546"/>
                  </a:ext>
                </a:extLst>
              </a:tr>
              <a:tr h="370840">
                <a:tc>
                  <a:txBody>
                    <a:bodyPr/>
                    <a:lstStyle/>
                    <a:p>
                      <a:r>
                        <a:rPr lang="en-US" sz="1600"/>
                        <a:t>CASCADE (Lesotho, Africa, 2018)</a:t>
                      </a:r>
                    </a:p>
                  </a:txBody>
                  <a:tcPr>
                    <a:solidFill>
                      <a:schemeClr val="accent4">
                        <a:lumMod val="20000"/>
                        <a:lumOff val="80000"/>
                      </a:schemeClr>
                    </a:solidFill>
                  </a:tcPr>
                </a:tc>
                <a:tc>
                  <a:txBody>
                    <a:bodyPr/>
                    <a:lstStyle/>
                    <a:p>
                      <a:r>
                        <a:rPr lang="en-US" sz="1600"/>
                        <a:t>Multicenter open-label RCT: standard vs same-day ART</a:t>
                      </a:r>
                    </a:p>
                  </a:txBody>
                  <a:tcPr>
                    <a:solidFill>
                      <a:schemeClr val="accent4">
                        <a:lumMod val="20000"/>
                        <a:lumOff val="80000"/>
                      </a:schemeClr>
                    </a:solidFill>
                  </a:tcPr>
                </a:tc>
                <a:tc>
                  <a:txBody>
                    <a:bodyPr/>
                    <a:lstStyle/>
                    <a:p>
                      <a:r>
                        <a:rPr lang="en-US" sz="1600"/>
                        <a:t>Linkage to care with 3 months: </a:t>
                      </a:r>
                      <a:r>
                        <a:rPr lang="en-US" sz="1600" b="1"/>
                        <a:t>43.1% vs 68.6%</a:t>
                      </a:r>
                    </a:p>
                    <a:p>
                      <a:pPr lvl="0">
                        <a:buNone/>
                      </a:pPr>
                      <a:r>
                        <a:rPr lang="en-US" sz="1600" b="0"/>
                        <a:t>Viral suppression at 12 months: </a:t>
                      </a:r>
                      <a:r>
                        <a:rPr lang="en-US" sz="1600" b="1"/>
                        <a:t>34.3% vs 50.4%</a:t>
                      </a:r>
                    </a:p>
                  </a:txBody>
                  <a:tcPr>
                    <a:solidFill>
                      <a:schemeClr val="accent4">
                        <a:lumMod val="20000"/>
                        <a:lumOff val="80000"/>
                      </a:schemeClr>
                    </a:solidFill>
                  </a:tcPr>
                </a:tc>
                <a:extLst>
                  <a:ext uri="{0D108BD9-81ED-4DB2-BD59-A6C34878D82A}">
                    <a16:rowId xmlns:a16="http://schemas.microsoft.com/office/drawing/2014/main" val="28578808"/>
                  </a:ext>
                </a:extLst>
              </a:tr>
              <a:tr h="370840">
                <a:tc>
                  <a:txBody>
                    <a:bodyPr/>
                    <a:lstStyle/>
                    <a:p>
                      <a:r>
                        <a:rPr lang="en-US" sz="1600"/>
                        <a:t>DIAMOND (2019, USA)</a:t>
                      </a:r>
                    </a:p>
                  </a:txBody>
                  <a:tcPr/>
                </a:tc>
                <a:tc>
                  <a:txBody>
                    <a:bodyPr/>
                    <a:lstStyle/>
                    <a:p>
                      <a:r>
                        <a:rPr lang="en-US" sz="1600"/>
                        <a:t>Open-label, single-arm, multicenter where 1st dose of rapid ART received within 24 hours</a:t>
                      </a:r>
                    </a:p>
                  </a:txBody>
                  <a:tcPr/>
                </a:tc>
                <a:tc>
                  <a:txBody>
                    <a:bodyPr/>
                    <a:lstStyle/>
                    <a:p>
                      <a:r>
                        <a:rPr lang="en-US" sz="1600" dirty="0"/>
                        <a:t>Viral suppression at 48 weeks: </a:t>
                      </a:r>
                      <a:r>
                        <a:rPr lang="en-US" sz="1600" b="1" dirty="0"/>
                        <a:t>84%</a:t>
                      </a:r>
                    </a:p>
                  </a:txBody>
                  <a:tcPr/>
                </a:tc>
                <a:extLst>
                  <a:ext uri="{0D108BD9-81ED-4DB2-BD59-A6C34878D82A}">
                    <a16:rowId xmlns:a16="http://schemas.microsoft.com/office/drawing/2014/main" val="1591346521"/>
                  </a:ext>
                </a:extLst>
              </a:tr>
            </a:tbl>
          </a:graphicData>
        </a:graphic>
      </p:graphicFrame>
      <p:sp>
        <p:nvSpPr>
          <p:cNvPr id="7" name="TextBox 6">
            <a:extLst>
              <a:ext uri="{FF2B5EF4-FFF2-40B4-BE49-F238E27FC236}">
                <a16:creationId xmlns:a16="http://schemas.microsoft.com/office/drawing/2014/main" id="{E010C962-EAB9-472F-A357-BAB07F9C0A50}"/>
              </a:ext>
            </a:extLst>
          </p:cNvPr>
          <p:cNvSpPr txBox="1"/>
          <p:nvPr/>
        </p:nvSpPr>
        <p:spPr>
          <a:xfrm>
            <a:off x="5436048" y="5859008"/>
            <a:ext cx="397179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Michienzi SM. </a:t>
            </a:r>
            <a:r>
              <a:rPr lang="en-US" sz="1200" err="1"/>
              <a:t>Curr</a:t>
            </a:r>
            <a:r>
              <a:rPr lang="en-US" sz="1200"/>
              <a:t> Infect Dis Rep . 2021;23(5):7.</a:t>
            </a:r>
            <a:endParaRPr lang="en-US" sz="1200">
              <a:cs typeface="Arial"/>
            </a:endParaRPr>
          </a:p>
        </p:txBody>
      </p:sp>
      <p:sp>
        <p:nvSpPr>
          <p:cNvPr id="5" name="Footer Placeholder 4">
            <a:extLst>
              <a:ext uri="{FF2B5EF4-FFF2-40B4-BE49-F238E27FC236}">
                <a16:creationId xmlns:a16="http://schemas.microsoft.com/office/drawing/2014/main" id="{FC67418D-D186-C38E-064B-0E78574D1532}"/>
              </a:ext>
            </a:extLst>
          </p:cNvPr>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p>
        </p:txBody>
      </p:sp>
      <p:sp>
        <p:nvSpPr>
          <p:cNvPr id="4" name="Slide Number Placeholder 3">
            <a:extLst>
              <a:ext uri="{FF2B5EF4-FFF2-40B4-BE49-F238E27FC236}">
                <a16:creationId xmlns:a16="http://schemas.microsoft.com/office/drawing/2014/main" id="{F56941D1-5E97-66EF-6C83-391E3D7F6380}"/>
              </a:ext>
            </a:extLst>
          </p:cNvPr>
          <p:cNvSpPr>
            <a:spLocks noGrp="1"/>
          </p:cNvSpPr>
          <p:nvPr>
            <p:ph type="sldNum" sz="quarter" idx="12"/>
          </p:nvPr>
        </p:nvSpPr>
        <p:spPr/>
        <p:txBody>
          <a:bodyPr/>
          <a:lstStyle/>
          <a:p>
            <a:fld id="{1D2EA5EF-C699-AF4C-BA42-C0A1CAAB713C}" type="slidenum">
              <a:rPr lang="en-US" dirty="0" smtClean="0"/>
              <a:pPr/>
              <a:t>32</a:t>
            </a:fld>
            <a:endParaRPr lang="en-US"/>
          </a:p>
        </p:txBody>
      </p:sp>
    </p:spTree>
    <p:extLst>
      <p:ext uri="{BB962C8B-B14F-4D97-AF65-F5344CB8AC3E}">
        <p14:creationId xmlns:p14="http://schemas.microsoft.com/office/powerpoint/2010/main" val="1327010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3F1AD-8D29-31A1-204D-CC33A71A6DEC}"/>
              </a:ext>
            </a:extLst>
          </p:cNvPr>
          <p:cNvSpPr>
            <a:spLocks noGrp="1"/>
          </p:cNvSpPr>
          <p:nvPr>
            <p:ph type="title"/>
          </p:nvPr>
        </p:nvSpPr>
        <p:spPr/>
        <p:txBody>
          <a:bodyPr/>
          <a:lstStyle/>
          <a:p>
            <a:r>
              <a:rPr lang="en-US" sz="3600"/>
              <a:t>Starting Rapid ART without baseline HIV lab results: pre-specified ART regimens</a:t>
            </a:r>
          </a:p>
        </p:txBody>
      </p:sp>
      <p:sp>
        <p:nvSpPr>
          <p:cNvPr id="3" name="Content Placeholder 2">
            <a:extLst>
              <a:ext uri="{FF2B5EF4-FFF2-40B4-BE49-F238E27FC236}">
                <a16:creationId xmlns:a16="http://schemas.microsoft.com/office/drawing/2014/main" id="{7EF8E40B-E2AB-EAD1-B5B5-E58FC9EECB57}"/>
              </a:ext>
            </a:extLst>
          </p:cNvPr>
          <p:cNvSpPr>
            <a:spLocks noGrp="1"/>
          </p:cNvSpPr>
          <p:nvPr>
            <p:ph idx="1"/>
          </p:nvPr>
        </p:nvSpPr>
        <p:spPr/>
        <p:txBody>
          <a:bodyPr vert="horz" lIns="91290" tIns="45645" rIns="91290" bIns="45645" rtlCol="0" anchor="t">
            <a:normAutofit fontScale="77500" lnSpcReduction="20000"/>
          </a:bodyPr>
          <a:lstStyle/>
          <a:p>
            <a:pPr marL="114300" indent="0">
              <a:spcBef>
                <a:spcPts val="1000"/>
              </a:spcBef>
              <a:buNone/>
            </a:pPr>
            <a:r>
              <a:rPr lang="en-US" b="1" dirty="0">
                <a:solidFill>
                  <a:srgbClr val="262626"/>
                </a:solidFill>
                <a:latin typeface="Arial"/>
              </a:rPr>
              <a:t>ARVs for RAPID</a:t>
            </a:r>
            <a:endParaRPr lang="en-US" b="1" dirty="0"/>
          </a:p>
          <a:p>
            <a:pPr marL="342265" indent="-227965">
              <a:spcBef>
                <a:spcPts val="1000"/>
              </a:spcBef>
            </a:pPr>
            <a:r>
              <a:rPr lang="en-US" dirty="0">
                <a:solidFill>
                  <a:srgbClr val="262626"/>
                </a:solidFill>
                <a:latin typeface="Arial"/>
              </a:rPr>
              <a:t>High genetic barrier to resistance</a:t>
            </a:r>
          </a:p>
          <a:p>
            <a:pPr marL="342265" indent="-227965">
              <a:spcBef>
                <a:spcPts val="1000"/>
              </a:spcBef>
            </a:pPr>
            <a:r>
              <a:rPr lang="en-US" dirty="0">
                <a:solidFill>
                  <a:srgbClr val="262626"/>
                </a:solidFill>
                <a:latin typeface="Arial"/>
              </a:rPr>
              <a:t>Potent at high viral load</a:t>
            </a:r>
          </a:p>
          <a:p>
            <a:pPr marL="342265" indent="-227965">
              <a:spcBef>
                <a:spcPts val="1000"/>
              </a:spcBef>
            </a:pPr>
            <a:r>
              <a:rPr lang="en-US" dirty="0">
                <a:solidFill>
                  <a:srgbClr val="262626"/>
                </a:solidFill>
                <a:latin typeface="Arial"/>
              </a:rPr>
              <a:t>Simple, tolerable, easy to take </a:t>
            </a:r>
          </a:p>
          <a:p>
            <a:pPr marL="342265" indent="-227965">
              <a:spcBef>
                <a:spcPts val="1000"/>
              </a:spcBef>
            </a:pPr>
            <a:r>
              <a:rPr lang="en-US" dirty="0">
                <a:solidFill>
                  <a:srgbClr val="262626"/>
                </a:solidFill>
                <a:latin typeface="Arial"/>
              </a:rPr>
              <a:t>Available through patient’s insurance</a:t>
            </a:r>
          </a:p>
          <a:p>
            <a:pPr marL="342265" indent="-227965">
              <a:spcBef>
                <a:spcPts val="1000"/>
              </a:spcBef>
            </a:pPr>
            <a:endParaRPr lang="en-US" sz="1400" dirty="0">
              <a:solidFill>
                <a:srgbClr val="262626"/>
              </a:solidFill>
              <a:latin typeface="Arial"/>
            </a:endParaRPr>
          </a:p>
          <a:p>
            <a:pPr marL="114300" indent="0">
              <a:spcBef>
                <a:spcPts val="1000"/>
              </a:spcBef>
              <a:buNone/>
            </a:pPr>
            <a:r>
              <a:rPr lang="en-US" b="1" dirty="0">
                <a:solidFill>
                  <a:srgbClr val="262626"/>
                </a:solidFill>
                <a:latin typeface="Arial"/>
              </a:rPr>
              <a:t>Do </a:t>
            </a:r>
            <a:r>
              <a:rPr lang="en-US" b="1" u="sng" dirty="0">
                <a:solidFill>
                  <a:srgbClr val="262626"/>
                </a:solidFill>
                <a:latin typeface="Arial"/>
              </a:rPr>
              <a:t>not</a:t>
            </a:r>
            <a:r>
              <a:rPr lang="en-US" b="1" dirty="0">
                <a:solidFill>
                  <a:srgbClr val="262626"/>
                </a:solidFill>
                <a:latin typeface="Arial"/>
              </a:rPr>
              <a:t> use</a:t>
            </a:r>
          </a:p>
          <a:p>
            <a:pPr marL="342265" indent="-227965">
              <a:spcBef>
                <a:spcPts val="1000"/>
              </a:spcBef>
            </a:pPr>
            <a:r>
              <a:rPr lang="en-US" i="1" dirty="0">
                <a:solidFill>
                  <a:srgbClr val="262626"/>
                </a:solidFill>
                <a:latin typeface="Arial"/>
              </a:rPr>
              <a:t>2-drug regimens (risk of monotherapy)</a:t>
            </a:r>
            <a:endParaRPr lang="en-US" dirty="0">
              <a:solidFill>
                <a:srgbClr val="262626"/>
              </a:solidFill>
              <a:latin typeface="Arial"/>
            </a:endParaRPr>
          </a:p>
          <a:p>
            <a:pPr marL="342265" indent="-227965">
              <a:spcBef>
                <a:spcPts val="1000"/>
              </a:spcBef>
            </a:pPr>
            <a:r>
              <a:rPr lang="en-US" dirty="0">
                <a:solidFill>
                  <a:srgbClr val="262626"/>
                </a:solidFill>
                <a:latin typeface="Arial"/>
              </a:rPr>
              <a:t>Abacavir (requires HLA B5701 testing)</a:t>
            </a:r>
          </a:p>
          <a:p>
            <a:pPr marL="342265" indent="-227965">
              <a:spcBef>
                <a:spcPts val="1000"/>
              </a:spcBef>
            </a:pPr>
            <a:r>
              <a:rPr lang="en-US" dirty="0">
                <a:solidFill>
                  <a:srgbClr val="262626"/>
                </a:solidFill>
                <a:latin typeface="Arial"/>
              </a:rPr>
              <a:t>NNRTIs (transmitted resistance)</a:t>
            </a:r>
          </a:p>
          <a:p>
            <a:pPr marL="342265" indent="-227965">
              <a:spcBef>
                <a:spcPts val="1000"/>
              </a:spcBef>
            </a:pPr>
            <a:endParaRPr lang="en-US" sz="1600" dirty="0">
              <a:solidFill>
                <a:srgbClr val="262626"/>
              </a:solidFill>
              <a:latin typeface="Arial"/>
            </a:endParaRPr>
          </a:p>
          <a:p>
            <a:pPr marL="342265" indent="-227965">
              <a:spcBef>
                <a:spcPts val="1000"/>
              </a:spcBef>
            </a:pPr>
            <a:r>
              <a:rPr lang="en-US" sz="1800" dirty="0">
                <a:solidFill>
                  <a:srgbClr val="262626"/>
                </a:solidFill>
                <a:latin typeface="Arial"/>
              </a:rPr>
              <a:t>*Can change ARVs, if indicated, after genotype, other results available</a:t>
            </a:r>
          </a:p>
          <a:p>
            <a:pPr marL="342265" indent="-227965">
              <a:spcBef>
                <a:spcPts val="1000"/>
              </a:spcBef>
            </a:pPr>
            <a:r>
              <a:rPr lang="en-US" sz="1800" dirty="0">
                <a:solidFill>
                  <a:srgbClr val="262626"/>
                </a:solidFill>
                <a:latin typeface="Arial"/>
              </a:rPr>
              <a:t>Abbreviations: </a:t>
            </a:r>
            <a:r>
              <a:rPr lang="en-US" sz="1800" dirty="0" err="1">
                <a:solidFill>
                  <a:srgbClr val="262626"/>
                </a:solidFill>
                <a:latin typeface="Arial"/>
              </a:rPr>
              <a:t>cobi</a:t>
            </a:r>
            <a:r>
              <a:rPr lang="en-US" sz="1800" dirty="0">
                <a:solidFill>
                  <a:srgbClr val="262626"/>
                </a:solidFill>
                <a:latin typeface="Arial"/>
              </a:rPr>
              <a:t>: cobicistat; FTC: emtricitabine; TAF: tenofovir alafenamide</a:t>
            </a:r>
          </a:p>
          <a:p>
            <a:pPr marL="342265" indent="-227965"/>
            <a:endParaRPr lang="en-US" dirty="0"/>
          </a:p>
        </p:txBody>
      </p:sp>
      <p:sp>
        <p:nvSpPr>
          <p:cNvPr id="6" name="TextBox 1">
            <a:extLst>
              <a:ext uri="{FF2B5EF4-FFF2-40B4-BE49-F238E27FC236}">
                <a16:creationId xmlns:a16="http://schemas.microsoft.com/office/drawing/2014/main" id="{DFE31D86-5DB5-CFC8-9491-244A9BD7D2AC}"/>
              </a:ext>
            </a:extLst>
          </p:cNvPr>
          <p:cNvSpPr txBox="1"/>
          <p:nvPr/>
        </p:nvSpPr>
        <p:spPr>
          <a:xfrm>
            <a:off x="5748567" y="1641826"/>
            <a:ext cx="3104668" cy="2862322"/>
          </a:xfrm>
          <a:prstGeom prst="rect">
            <a:avLst/>
          </a:prstGeom>
          <a:solidFill>
            <a:schemeClr val="accent6">
              <a:lumMod val="20000"/>
              <a:lumOff val="80000"/>
            </a:schemeClr>
          </a:solidFill>
          <a:ln w="15875">
            <a:solidFill>
              <a:schemeClr val="accent6">
                <a:lumMod val="75000"/>
              </a:schemeClr>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Preferred (alphabetical order): </a:t>
            </a:r>
            <a:endParaRPr lang="en-US" dirty="0">
              <a:cs typeface="Arial"/>
            </a:endParaRPr>
          </a:p>
          <a:p>
            <a:pPr marL="342900" indent="-342900">
              <a:buFont typeface="Arial" charset="0"/>
              <a:buChar char="•"/>
            </a:pPr>
            <a:r>
              <a:rPr lang="en-US" dirty="0" err="1"/>
              <a:t>Bictegravir</a:t>
            </a:r>
            <a:r>
              <a:rPr lang="en-US" dirty="0"/>
              <a:t>/TAF/FTC</a:t>
            </a:r>
            <a:endParaRPr lang="en-US" dirty="0">
              <a:cs typeface="Arial"/>
            </a:endParaRPr>
          </a:p>
          <a:p>
            <a:pPr marL="342900" indent="-342900">
              <a:buFont typeface="Arial" charset="0"/>
              <a:buChar char="•"/>
            </a:pPr>
            <a:r>
              <a:rPr lang="en-US" dirty="0"/>
              <a:t>Dolutegravir + TAF/FTC</a:t>
            </a:r>
            <a:endParaRPr lang="en-US" dirty="0">
              <a:cs typeface="Arial"/>
            </a:endParaRPr>
          </a:p>
          <a:p>
            <a:pPr marL="342900" indent="-342900">
              <a:buFont typeface="Arial" charset="0"/>
              <a:buChar char="•"/>
            </a:pPr>
            <a:r>
              <a:rPr lang="en-US" dirty="0"/>
              <a:t>Darunavir/</a:t>
            </a:r>
            <a:r>
              <a:rPr lang="en-US" dirty="0" err="1"/>
              <a:t>cobi</a:t>
            </a:r>
            <a:r>
              <a:rPr lang="en-US" dirty="0"/>
              <a:t>/TAF/FTC</a:t>
            </a:r>
            <a:endParaRPr lang="en-US" dirty="0">
              <a:cs typeface="Arial"/>
            </a:endParaRPr>
          </a:p>
          <a:p>
            <a:endParaRPr lang="en-US" dirty="0">
              <a:cs typeface="Arial"/>
            </a:endParaRPr>
          </a:p>
          <a:p>
            <a:r>
              <a:rPr lang="en-US" dirty="0"/>
              <a:t>Other options possible</a:t>
            </a:r>
            <a:endParaRPr lang="en-US" dirty="0">
              <a:cs typeface="Arial"/>
            </a:endParaRPr>
          </a:p>
          <a:p>
            <a:endParaRPr lang="en-US" dirty="0">
              <a:cs typeface="Arial"/>
            </a:endParaRPr>
          </a:p>
          <a:p>
            <a:r>
              <a:rPr lang="en-US" dirty="0"/>
              <a:t>*Important to have options for pregnant persons</a:t>
            </a:r>
            <a:endParaRPr lang="en-US" dirty="0">
              <a:cs typeface="Arial"/>
            </a:endParaRPr>
          </a:p>
        </p:txBody>
      </p:sp>
      <p:sp>
        <p:nvSpPr>
          <p:cNvPr id="5" name="Footer Placeholder 4">
            <a:extLst>
              <a:ext uri="{FF2B5EF4-FFF2-40B4-BE49-F238E27FC236}">
                <a16:creationId xmlns:a16="http://schemas.microsoft.com/office/drawing/2014/main" id="{216AC988-BCA2-8E18-C5A2-B24FD8B06609}"/>
              </a:ext>
            </a:extLst>
          </p:cNvPr>
          <p:cNvSpPr>
            <a:spLocks noGrp="1"/>
          </p:cNvSpPr>
          <p:nvPr>
            <p:ph type="ftr" sz="quarter" idx="11"/>
          </p:nvPr>
        </p:nvSpPr>
        <p:spPr>
          <a:xfrm>
            <a:off x="2398426" y="6352708"/>
            <a:ext cx="5321331"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dirty="0">
                <a:solidFill>
                  <a:schemeClr val="bg1"/>
                </a:solidFill>
              </a:rPr>
              <a:t>Coffey S and Bacon O. Immediate ART Initiation &amp; Restart: Guide for Clinicians. Available at AIDSETC.org Accessed Feb 19, 2024</a:t>
            </a:r>
          </a:p>
        </p:txBody>
      </p:sp>
      <p:sp>
        <p:nvSpPr>
          <p:cNvPr id="4" name="Slide Number Placeholder 3">
            <a:extLst>
              <a:ext uri="{FF2B5EF4-FFF2-40B4-BE49-F238E27FC236}">
                <a16:creationId xmlns:a16="http://schemas.microsoft.com/office/drawing/2014/main" id="{558E3C59-56CA-EE61-CD3C-3C1FF5C10B14}"/>
              </a:ext>
            </a:extLst>
          </p:cNvPr>
          <p:cNvSpPr>
            <a:spLocks noGrp="1"/>
          </p:cNvSpPr>
          <p:nvPr>
            <p:ph type="sldNum" sz="quarter" idx="12"/>
          </p:nvPr>
        </p:nvSpPr>
        <p:spPr/>
        <p:txBody>
          <a:bodyPr/>
          <a:lstStyle/>
          <a:p>
            <a:fld id="{1D2EA5EF-C699-AF4C-BA42-C0A1CAAB713C}" type="slidenum">
              <a:rPr lang="en-US" smtClean="0"/>
              <a:pPr/>
              <a:t>33</a:t>
            </a:fld>
            <a:endParaRPr lang="en-US"/>
          </a:p>
        </p:txBody>
      </p:sp>
    </p:spTree>
    <p:extLst>
      <p:ext uri="{BB962C8B-B14F-4D97-AF65-F5344CB8AC3E}">
        <p14:creationId xmlns:p14="http://schemas.microsoft.com/office/powerpoint/2010/main" val="968538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D129-3072-4373-B78E-9A8928616014}"/>
              </a:ext>
            </a:extLst>
          </p:cNvPr>
          <p:cNvSpPr>
            <a:spLocks noGrp="1"/>
          </p:cNvSpPr>
          <p:nvPr>
            <p:ph type="title"/>
          </p:nvPr>
        </p:nvSpPr>
        <p:spPr/>
        <p:txBody>
          <a:bodyPr/>
          <a:lstStyle/>
          <a:p>
            <a:r>
              <a:rPr lang="en-US"/>
              <a:t>Rapid ART – timing and precautions</a:t>
            </a:r>
          </a:p>
        </p:txBody>
      </p:sp>
      <p:sp>
        <p:nvSpPr>
          <p:cNvPr id="3" name="Content Placeholder 2">
            <a:extLst>
              <a:ext uri="{FF2B5EF4-FFF2-40B4-BE49-F238E27FC236}">
                <a16:creationId xmlns:a16="http://schemas.microsoft.com/office/drawing/2014/main" id="{767D546A-9D76-4DC4-B2AE-830D0E592B3C}"/>
              </a:ext>
            </a:extLst>
          </p:cNvPr>
          <p:cNvSpPr>
            <a:spLocks noGrp="1"/>
          </p:cNvSpPr>
          <p:nvPr>
            <p:ph idx="1"/>
          </p:nvPr>
        </p:nvSpPr>
        <p:spPr>
          <a:xfrm>
            <a:off x="437061" y="1358511"/>
            <a:ext cx="8335709" cy="1607987"/>
          </a:xfrm>
        </p:spPr>
        <p:txBody>
          <a:bodyPr vert="horz" lIns="91290" tIns="45645" rIns="91290" bIns="45645" rtlCol="0" anchor="t">
            <a:normAutofit/>
          </a:bodyPr>
          <a:lstStyle/>
          <a:p>
            <a:pPr marL="342265" indent="-227965"/>
            <a:r>
              <a:rPr lang="en-US" sz="2000"/>
              <a:t>NOT indicated for persons with certain </a:t>
            </a:r>
            <a:r>
              <a:rPr lang="en-US" sz="2000" b="1">
                <a:solidFill>
                  <a:srgbClr val="C00000"/>
                </a:solidFill>
              </a:rPr>
              <a:t>untreated opportunistic infections</a:t>
            </a:r>
            <a:r>
              <a:rPr lang="en-US" sz="2000"/>
              <a:t> (OIs)— e.g., the CNS infections cryptococcal or TB meningitis; begin OI treatment before starting ART [1].</a:t>
            </a:r>
          </a:p>
          <a:p>
            <a:pPr marL="342265" indent="-227965"/>
            <a:endParaRPr lang="en-US" sz="2000"/>
          </a:p>
        </p:txBody>
      </p:sp>
      <p:sp>
        <p:nvSpPr>
          <p:cNvPr id="11" name="Rectangle: Rounded Corners 10">
            <a:extLst>
              <a:ext uri="{FF2B5EF4-FFF2-40B4-BE49-F238E27FC236}">
                <a16:creationId xmlns:a16="http://schemas.microsoft.com/office/drawing/2014/main" id="{D4D1B5FA-973C-2E82-3DC6-0B4A96BEE747}"/>
              </a:ext>
            </a:extLst>
          </p:cNvPr>
          <p:cNvSpPr/>
          <p:nvPr/>
        </p:nvSpPr>
        <p:spPr>
          <a:xfrm>
            <a:off x="453171" y="2603219"/>
            <a:ext cx="2648537" cy="292044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cs typeface="Arial"/>
              </a:rPr>
              <a:t>ART initiated as soon as possible </a:t>
            </a:r>
            <a:r>
              <a:rPr lang="en-US" b="1">
                <a:solidFill>
                  <a:srgbClr val="000000"/>
                </a:solidFill>
                <a:cs typeface="Arial"/>
              </a:rPr>
              <a:t>within 2 weeks</a:t>
            </a:r>
            <a:r>
              <a:rPr lang="en-US">
                <a:solidFill>
                  <a:srgbClr val="000000"/>
                </a:solidFill>
                <a:cs typeface="Arial"/>
              </a:rPr>
              <a:t> of initiating </a:t>
            </a:r>
            <a:r>
              <a:rPr lang="en-US" b="1">
                <a:solidFill>
                  <a:srgbClr val="000000"/>
                </a:solidFill>
                <a:cs typeface="Arial"/>
              </a:rPr>
              <a:t>TB treatment</a:t>
            </a:r>
            <a:r>
              <a:rPr lang="en-US">
                <a:solidFill>
                  <a:srgbClr val="000000"/>
                </a:solidFill>
                <a:cs typeface="Arial"/>
              </a:rPr>
              <a:t>, regardless of CD4 count, </a:t>
            </a:r>
            <a:r>
              <a:rPr lang="en-US" b="1" i="1">
                <a:solidFill>
                  <a:srgbClr val="000000"/>
                </a:solidFill>
                <a:cs typeface="Arial"/>
              </a:rPr>
              <a:t>except</a:t>
            </a:r>
            <a:r>
              <a:rPr lang="en-US">
                <a:solidFill>
                  <a:srgbClr val="000000"/>
                </a:solidFill>
                <a:cs typeface="Arial"/>
              </a:rPr>
              <a:t> when signs and symptoms of</a:t>
            </a:r>
            <a:r>
              <a:rPr lang="en-US" b="1">
                <a:solidFill>
                  <a:srgbClr val="000000"/>
                </a:solidFill>
                <a:cs typeface="Arial"/>
              </a:rPr>
              <a:t> meningiti</a:t>
            </a:r>
            <a:r>
              <a:rPr lang="en-US">
                <a:solidFill>
                  <a:srgbClr val="000000"/>
                </a:solidFill>
                <a:cs typeface="Arial"/>
              </a:rPr>
              <a:t>s are present [2].</a:t>
            </a:r>
          </a:p>
        </p:txBody>
      </p:sp>
      <p:sp>
        <p:nvSpPr>
          <p:cNvPr id="12" name="Rectangle: Rounded Corners 11">
            <a:extLst>
              <a:ext uri="{FF2B5EF4-FFF2-40B4-BE49-F238E27FC236}">
                <a16:creationId xmlns:a16="http://schemas.microsoft.com/office/drawing/2014/main" id="{EA3F1D79-555B-3133-F9D5-5E9463753810}"/>
              </a:ext>
            </a:extLst>
          </p:cNvPr>
          <p:cNvSpPr/>
          <p:nvPr/>
        </p:nvSpPr>
        <p:spPr>
          <a:xfrm>
            <a:off x="3413893" y="2603218"/>
            <a:ext cx="2406847" cy="292044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cs typeface="Arial"/>
              </a:rPr>
              <a:t>Immediate ART is not recommended for </a:t>
            </a:r>
            <a:r>
              <a:rPr lang="en-US" b="1">
                <a:solidFill>
                  <a:srgbClr val="000000"/>
                </a:solidFill>
                <a:cs typeface="Arial"/>
              </a:rPr>
              <a:t>cryptococcal meningitis</a:t>
            </a:r>
            <a:r>
              <a:rPr lang="en-US">
                <a:solidFill>
                  <a:srgbClr val="000000"/>
                </a:solidFill>
                <a:cs typeface="Arial"/>
              </a:rPr>
              <a:t>... ART should be </a:t>
            </a:r>
            <a:r>
              <a:rPr lang="en-US" b="1">
                <a:solidFill>
                  <a:srgbClr val="000000"/>
                </a:solidFill>
                <a:cs typeface="Arial"/>
              </a:rPr>
              <a:t>deferred by 4 to 6 weeks </a:t>
            </a:r>
            <a:r>
              <a:rPr lang="en-US">
                <a:solidFill>
                  <a:srgbClr val="000000"/>
                </a:solidFill>
                <a:cs typeface="Arial"/>
              </a:rPr>
              <a:t>from the initiation of antifungal treatment [2].</a:t>
            </a:r>
            <a:endParaRPr lang="en-US">
              <a:cs typeface="Arial"/>
            </a:endParaRPr>
          </a:p>
        </p:txBody>
      </p:sp>
      <p:sp>
        <p:nvSpPr>
          <p:cNvPr id="13" name="Rectangle: Rounded Corners 12">
            <a:extLst>
              <a:ext uri="{FF2B5EF4-FFF2-40B4-BE49-F238E27FC236}">
                <a16:creationId xmlns:a16="http://schemas.microsoft.com/office/drawing/2014/main" id="{5820AF6F-E41B-2299-9AC2-E2CE78CF33CC}"/>
              </a:ext>
            </a:extLst>
          </p:cNvPr>
          <p:cNvSpPr/>
          <p:nvPr/>
        </p:nvSpPr>
        <p:spPr>
          <a:xfrm>
            <a:off x="6122853" y="2603218"/>
            <a:ext cx="2567974" cy="292044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cs typeface="Arial"/>
              </a:rPr>
              <a:t>ART initiated as soon as possible </a:t>
            </a:r>
            <a:r>
              <a:rPr lang="en-US" b="1">
                <a:solidFill>
                  <a:srgbClr val="000000"/>
                </a:solidFill>
                <a:cs typeface="Arial"/>
              </a:rPr>
              <a:t>within 2 weeks</a:t>
            </a:r>
            <a:r>
              <a:rPr lang="en-US">
                <a:solidFill>
                  <a:srgbClr val="000000"/>
                </a:solidFill>
                <a:cs typeface="Arial"/>
              </a:rPr>
              <a:t> of initiating </a:t>
            </a:r>
            <a:r>
              <a:rPr lang="en-US" b="1">
                <a:solidFill>
                  <a:srgbClr val="000000"/>
                </a:solidFill>
                <a:cs typeface="Arial"/>
              </a:rPr>
              <a:t>TB treatment</a:t>
            </a:r>
            <a:r>
              <a:rPr lang="en-US">
                <a:solidFill>
                  <a:srgbClr val="000000"/>
                </a:solidFill>
                <a:cs typeface="Arial"/>
              </a:rPr>
              <a:t>, regardless of CD4 count, </a:t>
            </a:r>
            <a:r>
              <a:rPr lang="en-US" b="1" i="1">
                <a:solidFill>
                  <a:srgbClr val="000000"/>
                </a:solidFill>
                <a:cs typeface="Arial"/>
              </a:rPr>
              <a:t>except</a:t>
            </a:r>
            <a:r>
              <a:rPr lang="en-US">
                <a:solidFill>
                  <a:srgbClr val="000000"/>
                </a:solidFill>
                <a:cs typeface="Arial"/>
              </a:rPr>
              <a:t> when signs and symptoms of</a:t>
            </a:r>
            <a:r>
              <a:rPr lang="en-US" b="1">
                <a:solidFill>
                  <a:srgbClr val="000000"/>
                </a:solidFill>
                <a:cs typeface="Arial"/>
              </a:rPr>
              <a:t> meningiti</a:t>
            </a:r>
            <a:r>
              <a:rPr lang="en-US">
                <a:solidFill>
                  <a:srgbClr val="000000"/>
                </a:solidFill>
                <a:cs typeface="Arial"/>
              </a:rPr>
              <a:t>s are present [2].</a:t>
            </a:r>
          </a:p>
        </p:txBody>
      </p:sp>
      <p:sp>
        <p:nvSpPr>
          <p:cNvPr id="10" name="TextBox 9">
            <a:extLst>
              <a:ext uri="{FF2B5EF4-FFF2-40B4-BE49-F238E27FC236}">
                <a16:creationId xmlns:a16="http://schemas.microsoft.com/office/drawing/2014/main" id="{1A5746EF-24D9-CA38-1696-36CCE0075935}"/>
              </a:ext>
            </a:extLst>
          </p:cNvPr>
          <p:cNvSpPr txBox="1"/>
          <p:nvPr/>
        </p:nvSpPr>
        <p:spPr>
          <a:xfrm>
            <a:off x="2782057" y="6400277"/>
            <a:ext cx="5584370" cy="461665"/>
          </a:xfrm>
          <a:prstGeom prst="rect">
            <a:avLst/>
          </a:prstGeom>
          <a:noFill/>
        </p:spPr>
        <p:txBody>
          <a:bodyPr wrap="square" lIns="91440" tIns="45720" rIns="91440" bIns="45720" anchor="t">
            <a:spAutoFit/>
          </a:bodyPr>
          <a:lstStyle/>
          <a:p>
            <a:pPr marL="228600" indent="-228600">
              <a:buAutoNum type="arabicPeriod"/>
            </a:pPr>
            <a:r>
              <a:rPr lang="en-US" sz="800">
                <a:solidFill>
                  <a:schemeClr val="bg1"/>
                </a:solidFill>
              </a:rPr>
              <a:t>AIDS Education and Training Center Program. January 2023. </a:t>
            </a:r>
            <a:r>
              <a:rPr lang="en-US" sz="800">
                <a:solidFill>
                  <a:schemeClr val="bg1"/>
                </a:solidFill>
                <a:hlinkClick r:id="rId2">
                  <a:extLst>
                    <a:ext uri="{A12FA001-AC4F-418D-AE19-62706E023703}">
                      <ahyp:hlinkClr xmlns:ahyp="http://schemas.microsoft.com/office/drawing/2018/hyperlinkcolor" val="tx"/>
                    </a:ext>
                  </a:extLst>
                </a:hlinkClick>
              </a:rPr>
              <a:t>AIDSETC.org</a:t>
            </a:r>
            <a:r>
              <a:rPr lang="en-US" sz="800">
                <a:solidFill>
                  <a:schemeClr val="bg1"/>
                </a:solidFill>
              </a:rPr>
              <a:t> Accessed May 2023</a:t>
            </a:r>
          </a:p>
          <a:p>
            <a:pPr marL="228600" indent="-228600">
              <a:buAutoNum type="arabicPeriod"/>
            </a:pPr>
            <a:r>
              <a:rPr lang="en-US" sz="800">
                <a:solidFill>
                  <a:schemeClr val="bg1"/>
                </a:solidFill>
                <a:cs typeface="Arial"/>
              </a:rPr>
              <a:t>World Health Organization. Consolidated guidelines on HIV prevention, testing, treatment, service delivery and monitoring: recommendations for a public health approach. July 2021.</a:t>
            </a:r>
          </a:p>
        </p:txBody>
      </p:sp>
      <p:sp>
        <p:nvSpPr>
          <p:cNvPr id="4" name="Slide Number Placeholder 3">
            <a:extLst>
              <a:ext uri="{FF2B5EF4-FFF2-40B4-BE49-F238E27FC236}">
                <a16:creationId xmlns:a16="http://schemas.microsoft.com/office/drawing/2014/main" id="{A82D807A-E316-4B3A-8028-38E06DC8C128}"/>
              </a:ext>
            </a:extLst>
          </p:cNvPr>
          <p:cNvSpPr>
            <a:spLocks noGrp="1"/>
          </p:cNvSpPr>
          <p:nvPr>
            <p:ph type="sldNum" sz="quarter" idx="12"/>
          </p:nvPr>
        </p:nvSpPr>
        <p:spPr/>
        <p:txBody>
          <a:bodyPr/>
          <a:lstStyle/>
          <a:p>
            <a:fld id="{1D2EA5EF-C699-AF4C-BA42-C0A1CAAB713C}" type="slidenum">
              <a:rPr lang="en-US" smtClean="0"/>
              <a:pPr/>
              <a:t>34</a:t>
            </a:fld>
            <a:endParaRPr lang="en-US"/>
          </a:p>
        </p:txBody>
      </p:sp>
    </p:spTree>
    <p:extLst>
      <p:ext uri="{BB962C8B-B14F-4D97-AF65-F5344CB8AC3E}">
        <p14:creationId xmlns:p14="http://schemas.microsoft.com/office/powerpoint/2010/main" val="1743798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333CF-5275-43DD-AC47-F2FAC7159295}"/>
              </a:ext>
            </a:extLst>
          </p:cNvPr>
          <p:cNvSpPr>
            <a:spLocks noGrp="1"/>
          </p:cNvSpPr>
          <p:nvPr>
            <p:ph type="title"/>
          </p:nvPr>
        </p:nvSpPr>
        <p:spPr/>
        <p:txBody>
          <a:bodyPr/>
          <a:lstStyle/>
          <a:p>
            <a:r>
              <a:rPr lang="en-US" dirty="0"/>
              <a:t>Offer Antiretroviral Therapy</a:t>
            </a:r>
          </a:p>
        </p:txBody>
      </p:sp>
      <p:sp>
        <p:nvSpPr>
          <p:cNvPr id="3" name="Content Placeholder 2">
            <a:extLst>
              <a:ext uri="{FF2B5EF4-FFF2-40B4-BE49-F238E27FC236}">
                <a16:creationId xmlns:a16="http://schemas.microsoft.com/office/drawing/2014/main" id="{0277734A-97A5-4F21-966A-2805A3C573F9}"/>
              </a:ext>
            </a:extLst>
          </p:cNvPr>
          <p:cNvSpPr>
            <a:spLocks noGrp="1"/>
          </p:cNvSpPr>
          <p:nvPr>
            <p:ph idx="1"/>
          </p:nvPr>
        </p:nvSpPr>
        <p:spPr>
          <a:xfrm>
            <a:off x="457202" y="1600203"/>
            <a:ext cx="4873016" cy="4367299"/>
          </a:xfrm>
        </p:spPr>
        <p:txBody>
          <a:bodyPr vert="horz" lIns="91290" tIns="45645" rIns="91290" bIns="45645" rtlCol="0" anchor="t">
            <a:normAutofit/>
          </a:bodyPr>
          <a:lstStyle/>
          <a:p>
            <a:pPr marL="342265" indent="-227965"/>
            <a:r>
              <a:rPr lang="en-US"/>
              <a:t>If patient agrees and there are no contraindications, prescribe 30-day supply, </a:t>
            </a:r>
            <a:r>
              <a:rPr lang="en-US" b="1">
                <a:solidFill>
                  <a:srgbClr val="000000"/>
                </a:solidFill>
              </a:rPr>
              <a:t>give starter pack if available</a:t>
            </a:r>
            <a:r>
              <a:rPr lang="en-US" b="1">
                <a:solidFill>
                  <a:schemeClr val="accent6"/>
                </a:solidFill>
              </a:rPr>
              <a:t> </a:t>
            </a:r>
            <a:endParaRPr lang="en-US"/>
          </a:p>
          <a:p>
            <a:pPr marL="114300" indent="0">
              <a:buNone/>
            </a:pPr>
            <a:endParaRPr lang="en-US" b="1">
              <a:solidFill>
                <a:schemeClr val="accent6"/>
              </a:solidFill>
            </a:endParaRPr>
          </a:p>
          <a:p>
            <a:r>
              <a:rPr lang="en-US"/>
              <a:t>If patient declines immediate ART, follow up within 1-2 weeks, re-offer ART, continue HIV education</a:t>
            </a:r>
          </a:p>
        </p:txBody>
      </p:sp>
      <p:pic>
        <p:nvPicPr>
          <p:cNvPr id="8" name="Picture 8">
            <a:extLst>
              <a:ext uri="{FF2B5EF4-FFF2-40B4-BE49-F238E27FC236}">
                <a16:creationId xmlns:a16="http://schemas.microsoft.com/office/drawing/2014/main" id="{52819CDD-E546-EBF0-0C88-0C8F04B0C32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7467" y="1772925"/>
            <a:ext cx="2743200" cy="3185652"/>
          </a:xfrm>
          <a:prstGeom prst="rect">
            <a:avLst/>
          </a:prstGeom>
        </p:spPr>
      </p:pic>
      <p:sp>
        <p:nvSpPr>
          <p:cNvPr id="9" name="Footer Placeholder 4">
            <a:extLst>
              <a:ext uri="{FF2B5EF4-FFF2-40B4-BE49-F238E27FC236}">
                <a16:creationId xmlns:a16="http://schemas.microsoft.com/office/drawing/2014/main" id="{2DB23FCD-362E-41C0-BB4B-433D2953B2BE}"/>
              </a:ext>
            </a:extLst>
          </p:cNvPr>
          <p:cNvSpPr txBox="1">
            <a:spLocks/>
          </p:cNvSpPr>
          <p:nvPr/>
        </p:nvSpPr>
        <p:spPr>
          <a:xfrm>
            <a:off x="2398426" y="6352708"/>
            <a:ext cx="5321331"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solidFill>
                  <a:schemeClr val="bg1"/>
                </a:solidFill>
              </a:rPr>
              <a:t>Coffey S and Bacon O. Immediate ART Initiation &amp; Restart: Guide for Clinicians. Available at AIDSETC.org Accessed Feb 19, 2024</a:t>
            </a:r>
            <a:endParaRPr lang="en-US" dirty="0">
              <a:solidFill>
                <a:schemeClr val="bg1"/>
              </a:solidFill>
            </a:endParaRPr>
          </a:p>
        </p:txBody>
      </p:sp>
      <p:sp>
        <p:nvSpPr>
          <p:cNvPr id="4" name="Slide Number Placeholder 3">
            <a:extLst>
              <a:ext uri="{FF2B5EF4-FFF2-40B4-BE49-F238E27FC236}">
                <a16:creationId xmlns:a16="http://schemas.microsoft.com/office/drawing/2014/main" id="{FCDC6579-8807-4335-99B8-9070D21370BC}"/>
              </a:ext>
            </a:extLst>
          </p:cNvPr>
          <p:cNvSpPr>
            <a:spLocks noGrp="1"/>
          </p:cNvSpPr>
          <p:nvPr>
            <p:ph type="sldNum" sz="quarter" idx="12"/>
          </p:nvPr>
        </p:nvSpPr>
        <p:spPr/>
        <p:txBody>
          <a:bodyPr/>
          <a:lstStyle/>
          <a:p>
            <a:fld id="{1D2EA5EF-C699-AF4C-BA42-C0A1CAAB713C}" type="slidenum">
              <a:rPr lang="en-US" smtClean="0"/>
              <a:pPr/>
              <a:t>35</a:t>
            </a:fld>
            <a:endParaRPr lang="en-US"/>
          </a:p>
        </p:txBody>
      </p:sp>
    </p:spTree>
    <p:extLst>
      <p:ext uri="{BB962C8B-B14F-4D97-AF65-F5344CB8AC3E}">
        <p14:creationId xmlns:p14="http://schemas.microsoft.com/office/powerpoint/2010/main" val="4226047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DC91-3562-42E6-B35F-2FDAD3CAFA01}"/>
              </a:ext>
            </a:extLst>
          </p:cNvPr>
          <p:cNvSpPr>
            <a:spLocks noGrp="1"/>
          </p:cNvSpPr>
          <p:nvPr>
            <p:ph type="title"/>
          </p:nvPr>
        </p:nvSpPr>
        <p:spPr/>
        <p:txBody>
          <a:bodyPr/>
          <a:lstStyle/>
          <a:p>
            <a:r>
              <a:rPr lang="en-US" dirty="0"/>
              <a:t>Monitoring Lab Tests when treating HIV</a:t>
            </a:r>
          </a:p>
        </p:txBody>
      </p:sp>
      <p:sp>
        <p:nvSpPr>
          <p:cNvPr id="3" name="Content Placeholder 2">
            <a:extLst>
              <a:ext uri="{FF2B5EF4-FFF2-40B4-BE49-F238E27FC236}">
                <a16:creationId xmlns:a16="http://schemas.microsoft.com/office/drawing/2014/main" id="{89D085A9-828C-4C2F-B808-9E6888846006}"/>
              </a:ext>
            </a:extLst>
          </p:cNvPr>
          <p:cNvSpPr>
            <a:spLocks noGrp="1"/>
          </p:cNvSpPr>
          <p:nvPr>
            <p:ph idx="1"/>
          </p:nvPr>
        </p:nvSpPr>
        <p:spPr/>
        <p:txBody>
          <a:bodyPr/>
          <a:lstStyle/>
          <a:p>
            <a:r>
              <a:rPr lang="en-US" dirty="0"/>
              <a:t>Complete Blood Count</a:t>
            </a:r>
          </a:p>
          <a:p>
            <a:pPr lvl="1"/>
            <a:r>
              <a:rPr lang="en-US" dirty="0"/>
              <a:t>Neutrophils</a:t>
            </a:r>
          </a:p>
          <a:p>
            <a:pPr lvl="1"/>
            <a:r>
              <a:rPr lang="en-US" dirty="0"/>
              <a:t>Hemoglobin</a:t>
            </a:r>
          </a:p>
          <a:p>
            <a:pPr lvl="1"/>
            <a:r>
              <a:rPr lang="en-US" dirty="0"/>
              <a:t>Platelet</a:t>
            </a:r>
          </a:p>
          <a:p>
            <a:r>
              <a:rPr lang="en-US" dirty="0"/>
              <a:t>Comprehensive Metabolic Profile</a:t>
            </a:r>
          </a:p>
          <a:p>
            <a:pPr lvl="1"/>
            <a:r>
              <a:rPr lang="en-US" dirty="0"/>
              <a:t>Kidney function: creatinine/estimated glomerular filtration rate</a:t>
            </a:r>
          </a:p>
          <a:p>
            <a:pPr lvl="1"/>
            <a:r>
              <a:rPr lang="en-US" dirty="0"/>
              <a:t>Liver tests: AST/ALT</a:t>
            </a:r>
          </a:p>
          <a:p>
            <a:r>
              <a:rPr lang="en-US" dirty="0"/>
              <a:t>HIV RNA (viral load)</a:t>
            </a:r>
          </a:p>
          <a:p>
            <a:r>
              <a:rPr lang="en-US" dirty="0"/>
              <a:t>T cell subset panel (CD4 count)</a:t>
            </a:r>
          </a:p>
        </p:txBody>
      </p:sp>
      <p:sp>
        <p:nvSpPr>
          <p:cNvPr id="5" name="TextBox 4">
            <a:extLst>
              <a:ext uri="{FF2B5EF4-FFF2-40B4-BE49-F238E27FC236}">
                <a16:creationId xmlns:a16="http://schemas.microsoft.com/office/drawing/2014/main" id="{19BDCC72-C553-49A1-9144-7E351DEC4CFF}"/>
              </a:ext>
            </a:extLst>
          </p:cNvPr>
          <p:cNvSpPr txBox="1"/>
          <p:nvPr/>
        </p:nvSpPr>
        <p:spPr>
          <a:xfrm>
            <a:off x="2338466" y="6365842"/>
            <a:ext cx="5966085" cy="646331"/>
          </a:xfrm>
          <a:prstGeom prst="rect">
            <a:avLst/>
          </a:prstGeom>
          <a:noFill/>
        </p:spPr>
        <p:txBody>
          <a:bodyPr wrap="square" rtlCol="0">
            <a:spAutoFit/>
          </a:bodyPr>
          <a:lstStyle/>
          <a:p>
            <a:r>
              <a:rPr lang="en-US" sz="1200" dirty="0" err="1">
                <a:solidFill>
                  <a:schemeClr val="bg1"/>
                </a:solidFill>
                <a:latin typeface="+mj-lt"/>
                <a:hlinkClick r:id="rId2"/>
              </a:rPr>
              <a:t>ClinicalInfo.HIV.Gov</a:t>
            </a:r>
            <a:r>
              <a:rPr lang="en-US" sz="1200" dirty="0">
                <a:solidFill>
                  <a:schemeClr val="bg1"/>
                </a:solidFill>
                <a:latin typeface="+mj-lt"/>
                <a:hlinkClick r:id="rId2"/>
              </a:rPr>
              <a:t> </a:t>
            </a:r>
            <a:r>
              <a:rPr lang="en-US" sz="1200" b="0" i="0" dirty="0">
                <a:solidFill>
                  <a:schemeClr val="bg1"/>
                </a:solidFill>
                <a:effectLst/>
                <a:latin typeface="+mj-lt"/>
              </a:rPr>
              <a:t>Guidelines for the Use of Antiretroviral Agents in Adults and Adolescents with HIV. Accessed Feb 19, 2024</a:t>
            </a:r>
          </a:p>
          <a:p>
            <a:endParaRPr lang="en-US" sz="1200" dirty="0">
              <a:solidFill>
                <a:schemeClr val="bg1"/>
              </a:solidFill>
              <a:latin typeface="+mj-lt"/>
            </a:endParaRPr>
          </a:p>
        </p:txBody>
      </p:sp>
      <p:sp>
        <p:nvSpPr>
          <p:cNvPr id="4" name="Slide Number Placeholder 3">
            <a:extLst>
              <a:ext uri="{FF2B5EF4-FFF2-40B4-BE49-F238E27FC236}">
                <a16:creationId xmlns:a16="http://schemas.microsoft.com/office/drawing/2014/main" id="{EF65797E-A2AA-4450-85DE-3C65D59FBCF7}"/>
              </a:ext>
            </a:extLst>
          </p:cNvPr>
          <p:cNvSpPr>
            <a:spLocks noGrp="1"/>
          </p:cNvSpPr>
          <p:nvPr>
            <p:ph type="sldNum" sz="quarter" idx="12"/>
          </p:nvPr>
        </p:nvSpPr>
        <p:spPr/>
        <p:txBody>
          <a:bodyPr/>
          <a:lstStyle/>
          <a:p>
            <a:fld id="{1D2EA5EF-C699-AF4C-BA42-C0A1CAAB713C}" type="slidenum">
              <a:rPr lang="en-US" smtClean="0"/>
              <a:t>36</a:t>
            </a:fld>
            <a:endParaRPr lang="en-US"/>
          </a:p>
        </p:txBody>
      </p:sp>
    </p:spTree>
    <p:extLst>
      <p:ext uri="{BB962C8B-B14F-4D97-AF65-F5344CB8AC3E}">
        <p14:creationId xmlns:p14="http://schemas.microsoft.com/office/powerpoint/2010/main" val="1903159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F15D-921E-4B36-A112-7221CF631B1B}"/>
              </a:ext>
            </a:extLst>
          </p:cNvPr>
          <p:cNvSpPr>
            <a:spLocks noGrp="1"/>
          </p:cNvSpPr>
          <p:nvPr>
            <p:ph type="title"/>
          </p:nvPr>
        </p:nvSpPr>
        <p:spPr>
          <a:xfrm>
            <a:off x="457202" y="274639"/>
            <a:ext cx="8315569" cy="1143000"/>
          </a:xfrm>
        </p:spPr>
        <p:txBody>
          <a:bodyPr anchor="ctr">
            <a:normAutofit/>
          </a:bodyPr>
          <a:lstStyle/>
          <a:p>
            <a:r>
              <a:rPr lang="en-US" dirty="0"/>
              <a:t>Monitoring CD4 and HIV RNA [1]</a:t>
            </a:r>
          </a:p>
        </p:txBody>
      </p:sp>
      <p:graphicFrame>
        <p:nvGraphicFramePr>
          <p:cNvPr id="8" name="Table 7">
            <a:extLst>
              <a:ext uri="{FF2B5EF4-FFF2-40B4-BE49-F238E27FC236}">
                <a16:creationId xmlns:a16="http://schemas.microsoft.com/office/drawing/2014/main" id="{07C4BC06-B7D4-482B-996F-7775ACC93D8D}"/>
              </a:ext>
            </a:extLst>
          </p:cNvPr>
          <p:cNvGraphicFramePr>
            <a:graphicFrameLocks noGrp="1"/>
          </p:cNvGraphicFramePr>
          <p:nvPr>
            <p:extLst>
              <p:ext uri="{D42A27DB-BD31-4B8C-83A1-F6EECF244321}">
                <p14:modId xmlns:p14="http://schemas.microsoft.com/office/powerpoint/2010/main" val="2138638980"/>
              </p:ext>
            </p:extLst>
          </p:nvPr>
        </p:nvGraphicFramePr>
        <p:xfrm>
          <a:off x="457202" y="1327700"/>
          <a:ext cx="8315570" cy="4682940"/>
        </p:xfrm>
        <a:graphic>
          <a:graphicData uri="http://schemas.openxmlformats.org/drawingml/2006/table">
            <a:tbl>
              <a:tblPr firstRow="1" bandRow="1">
                <a:tableStyleId>{00A15C55-8517-42AA-B614-E9B94910E393}</a:tableStyleId>
              </a:tblPr>
              <a:tblGrid>
                <a:gridCol w="2121106">
                  <a:extLst>
                    <a:ext uri="{9D8B030D-6E8A-4147-A177-3AD203B41FA5}">
                      <a16:colId xmlns:a16="http://schemas.microsoft.com/office/drawing/2014/main" val="409697990"/>
                    </a:ext>
                  </a:extLst>
                </a:gridCol>
                <a:gridCol w="3798320">
                  <a:extLst>
                    <a:ext uri="{9D8B030D-6E8A-4147-A177-3AD203B41FA5}">
                      <a16:colId xmlns:a16="http://schemas.microsoft.com/office/drawing/2014/main" val="1073084513"/>
                    </a:ext>
                  </a:extLst>
                </a:gridCol>
                <a:gridCol w="2396144">
                  <a:extLst>
                    <a:ext uri="{9D8B030D-6E8A-4147-A177-3AD203B41FA5}">
                      <a16:colId xmlns:a16="http://schemas.microsoft.com/office/drawing/2014/main" val="4092965132"/>
                    </a:ext>
                  </a:extLst>
                </a:gridCol>
              </a:tblGrid>
              <a:tr h="201746">
                <a:tc>
                  <a:txBody>
                    <a:bodyPr/>
                    <a:lstStyle/>
                    <a:p>
                      <a:pPr algn="ctr" fontAlgn="ctr"/>
                      <a:r>
                        <a:rPr lang="en-US" sz="1800" u="none" strike="noStrike">
                          <a:effectLst/>
                        </a:rPr>
                        <a:t>Clinical Scenario</a:t>
                      </a:r>
                      <a:endParaRPr lang="en-US" sz="1800" b="1" i="0" u="none" strike="noStrike">
                        <a:solidFill>
                          <a:srgbClr val="FFFFFF"/>
                        </a:solidFill>
                        <a:effectLst/>
                        <a:latin typeface="Source Sans Pro" panose="020B0503030403020204" pitchFamily="34" charset="0"/>
                      </a:endParaRPr>
                    </a:p>
                  </a:txBody>
                  <a:tcPr marL="4875" marR="4875" marT="4875" marB="0" anchor="ctr"/>
                </a:tc>
                <a:tc>
                  <a:txBody>
                    <a:bodyPr/>
                    <a:lstStyle/>
                    <a:p>
                      <a:pPr algn="ctr" fontAlgn="ctr"/>
                      <a:r>
                        <a:rPr lang="en-US" sz="1800" u="none" strike="noStrike" dirty="0">
                          <a:effectLst/>
                        </a:rPr>
                        <a:t>Viral Load Monitoring</a:t>
                      </a:r>
                      <a:endParaRPr lang="en-US" sz="1800" b="1" i="0" u="none" strike="noStrike" dirty="0">
                        <a:solidFill>
                          <a:srgbClr val="FFFFFF"/>
                        </a:solidFill>
                        <a:effectLst/>
                        <a:latin typeface="Source Sans Pro" panose="020B0503030403020204" pitchFamily="34" charset="0"/>
                      </a:endParaRPr>
                    </a:p>
                  </a:txBody>
                  <a:tcPr marL="4875" marR="4875" marT="4875" marB="0" anchor="ctr"/>
                </a:tc>
                <a:tc>
                  <a:txBody>
                    <a:bodyPr/>
                    <a:lstStyle/>
                    <a:p>
                      <a:pPr algn="ctr" fontAlgn="ctr"/>
                      <a:r>
                        <a:rPr lang="en-US" sz="1800" u="none" strike="noStrike">
                          <a:effectLst/>
                        </a:rPr>
                        <a:t>CD4 Count Monitoring</a:t>
                      </a:r>
                      <a:endParaRPr lang="en-US" sz="1800" b="1" i="0" u="none" strike="noStrike">
                        <a:solidFill>
                          <a:srgbClr val="FFFFFF"/>
                        </a:solidFill>
                        <a:effectLst/>
                        <a:latin typeface="Source Sans Pro" panose="020B0503030403020204" pitchFamily="34" charset="0"/>
                      </a:endParaRPr>
                    </a:p>
                  </a:txBody>
                  <a:tcPr marL="4875" marR="4875" marT="4875" marB="0" anchor="ctr"/>
                </a:tc>
                <a:extLst>
                  <a:ext uri="{0D108BD9-81ED-4DB2-BD59-A6C34878D82A}">
                    <a16:rowId xmlns:a16="http://schemas.microsoft.com/office/drawing/2014/main" val="1352060183"/>
                  </a:ext>
                </a:extLst>
              </a:tr>
              <a:tr h="518341">
                <a:tc>
                  <a:txBody>
                    <a:bodyPr/>
                    <a:lstStyle/>
                    <a:p>
                      <a:pPr algn="l" fontAlgn="ctr"/>
                      <a:r>
                        <a:rPr lang="en-US" sz="1800" u="none" strike="noStrike" dirty="0">
                          <a:effectLst/>
                        </a:rPr>
                        <a:t>After initiating ART</a:t>
                      </a:r>
                      <a:endParaRPr lang="en-US" sz="1800" b="0" i="0" u="none" strike="noStrike" dirty="0">
                        <a:solidFill>
                          <a:srgbClr val="000000"/>
                        </a:solidFill>
                        <a:effectLst/>
                        <a:latin typeface="Source Sans Pro" panose="020B0503030403020204" pitchFamily="34" charset="0"/>
                      </a:endParaRPr>
                    </a:p>
                  </a:txBody>
                  <a:tcPr marL="43878" marR="4875" marT="4875" marB="0" anchor="ctr"/>
                </a:tc>
                <a:tc>
                  <a:txBody>
                    <a:bodyPr/>
                    <a:lstStyle/>
                    <a:p>
                      <a:pPr algn="ctr" fontAlgn="ctr"/>
                      <a:r>
                        <a:rPr lang="en-US" sz="1800" u="none" strike="noStrike" dirty="0">
                          <a:effectLst/>
                        </a:rPr>
                        <a:t>Preferably within 4 to 8 weeks after initiation of ART; thereafter, every 4 to 8 weeks until viral load is suppressed.</a:t>
                      </a:r>
                      <a:endParaRPr lang="en-US" sz="1800" b="0" i="0" u="none" strike="noStrike" dirty="0">
                        <a:solidFill>
                          <a:srgbClr val="000000"/>
                        </a:solidFill>
                        <a:effectLst/>
                        <a:latin typeface="Source Sans Pro" panose="020B0503030403020204" pitchFamily="34" charset="0"/>
                      </a:endParaRPr>
                    </a:p>
                  </a:txBody>
                  <a:tcPr marL="43878" marR="4875" marT="4875" marB="0" anchor="ctr"/>
                </a:tc>
                <a:tc>
                  <a:txBody>
                    <a:bodyPr/>
                    <a:lstStyle/>
                    <a:p>
                      <a:pPr algn="ctr" fontAlgn="ctr"/>
                      <a:r>
                        <a:rPr lang="en-US" sz="1800" u="none" strike="noStrike" dirty="0">
                          <a:effectLst/>
                        </a:rPr>
                        <a:t>3 months after initiation of ART</a:t>
                      </a:r>
                      <a:endParaRPr lang="en-US" sz="1800" b="0" i="0" u="none" strike="noStrike" dirty="0">
                        <a:solidFill>
                          <a:srgbClr val="000000"/>
                        </a:solidFill>
                        <a:effectLst/>
                        <a:latin typeface="Source Sans Pro" panose="020B0503030403020204" pitchFamily="34" charset="0"/>
                      </a:endParaRPr>
                    </a:p>
                  </a:txBody>
                  <a:tcPr marL="43878" marR="4875" marT="4875" marB="0" anchor="ctr"/>
                </a:tc>
                <a:extLst>
                  <a:ext uri="{0D108BD9-81ED-4DB2-BD59-A6C34878D82A}">
                    <a16:rowId xmlns:a16="http://schemas.microsoft.com/office/drawing/2014/main" val="939736326"/>
                  </a:ext>
                </a:extLst>
              </a:tr>
              <a:tr h="834937">
                <a:tc>
                  <a:txBody>
                    <a:bodyPr/>
                    <a:lstStyle/>
                    <a:p>
                      <a:pPr algn="l" fontAlgn="ctr"/>
                      <a:r>
                        <a:rPr lang="en-US" sz="1800" u="none" strike="noStrike" dirty="0">
                          <a:effectLst/>
                        </a:rPr>
                        <a:t>After modifying ART because of virologic failure</a:t>
                      </a:r>
                      <a:endParaRPr lang="en-US" sz="1800" b="0" i="0" u="none" strike="noStrike" dirty="0">
                        <a:solidFill>
                          <a:srgbClr val="000000"/>
                        </a:solidFill>
                        <a:effectLst/>
                        <a:latin typeface="Source Sans Pro" panose="020B0503030403020204" pitchFamily="34" charset="0"/>
                      </a:endParaRPr>
                    </a:p>
                  </a:txBody>
                  <a:tcPr marL="43878" marR="4875" marT="4875" marB="0" anchor="ctr"/>
                </a:tc>
                <a:tc>
                  <a:txBody>
                    <a:bodyPr/>
                    <a:lstStyle/>
                    <a:p>
                      <a:pPr algn="ctr" fontAlgn="ctr"/>
                      <a:r>
                        <a:rPr lang="en-US" sz="1800" u="none" strike="noStrike" dirty="0">
                          <a:effectLst/>
                        </a:rPr>
                        <a:t>Preferably within 4 to 8 weeks after modification; thereafter, every 4 to 8 weeks until viral load is suppressed. If viral suppression is not possible, repeat viral load testing every 3 months or more frequently if indicated.</a:t>
                      </a:r>
                      <a:endParaRPr lang="en-US" sz="1800" b="0" i="0" u="none" strike="noStrike" dirty="0">
                        <a:solidFill>
                          <a:srgbClr val="000000"/>
                        </a:solidFill>
                        <a:effectLst/>
                        <a:latin typeface="Source Sans Pro" panose="020B0503030403020204" pitchFamily="34" charset="0"/>
                      </a:endParaRPr>
                    </a:p>
                  </a:txBody>
                  <a:tcPr marL="43878" marR="4875" marT="4875" marB="0" anchor="ctr"/>
                </a:tc>
                <a:tc>
                  <a:txBody>
                    <a:bodyPr/>
                    <a:lstStyle/>
                    <a:p>
                      <a:pPr algn="ctr" fontAlgn="ctr"/>
                      <a:r>
                        <a:rPr lang="en-US" sz="1800" u="none" strike="noStrike" dirty="0">
                          <a:effectLst/>
                        </a:rPr>
                        <a:t>Every 3 to 6 months</a:t>
                      </a:r>
                      <a:endParaRPr lang="en-US" sz="1800" b="0" i="0" u="none" strike="noStrike" dirty="0">
                        <a:solidFill>
                          <a:srgbClr val="000000"/>
                        </a:solidFill>
                        <a:effectLst/>
                        <a:latin typeface="Source Sans Pro" panose="020B0503030403020204" pitchFamily="34" charset="0"/>
                      </a:endParaRPr>
                    </a:p>
                  </a:txBody>
                  <a:tcPr marL="43878" marR="4875" marT="4875" marB="0" anchor="ctr"/>
                </a:tc>
                <a:extLst>
                  <a:ext uri="{0D108BD9-81ED-4DB2-BD59-A6C34878D82A}">
                    <a16:rowId xmlns:a16="http://schemas.microsoft.com/office/drawing/2014/main" val="3378800277"/>
                  </a:ext>
                </a:extLst>
              </a:tr>
              <a:tr h="403492">
                <a:tc>
                  <a:txBody>
                    <a:bodyPr/>
                    <a:lstStyle/>
                    <a:p>
                      <a:pPr algn="l" fontAlgn="ctr"/>
                      <a:endParaRPr lang="en-US" sz="1800" u="none" strike="noStrike" dirty="0">
                        <a:effectLst/>
                      </a:endParaRPr>
                    </a:p>
                    <a:p>
                      <a:pPr algn="l" fontAlgn="ctr"/>
                      <a:r>
                        <a:rPr lang="en-US" sz="1800" u="none" strike="noStrike" dirty="0">
                          <a:effectLst/>
                        </a:rPr>
                        <a:t>During the first 2 years of ART</a:t>
                      </a:r>
                    </a:p>
                    <a:p>
                      <a:pPr algn="l" fontAlgn="ctr"/>
                      <a:endParaRPr lang="en-US" sz="1800" u="none" strike="noStrike" dirty="0">
                        <a:effectLst/>
                      </a:endParaRPr>
                    </a:p>
                  </a:txBody>
                  <a:tcPr marL="43878" marR="4875" marT="4875" marB="0" anchor="ctr"/>
                </a:tc>
                <a:tc>
                  <a:txBody>
                    <a:bodyPr/>
                    <a:lstStyle/>
                    <a:p>
                      <a:pPr algn="ctr" fontAlgn="ctr"/>
                      <a:endParaRPr lang="en-US" sz="1800" u="none" strike="noStrike" dirty="0">
                        <a:effectLst/>
                      </a:endParaRPr>
                    </a:p>
                    <a:p>
                      <a:pPr algn="ctr" fontAlgn="ctr"/>
                      <a:r>
                        <a:rPr lang="en-US" sz="1800" u="none" strike="noStrike" dirty="0">
                          <a:effectLst/>
                        </a:rPr>
                        <a:t>Every 3 months</a:t>
                      </a:r>
                    </a:p>
                    <a:p>
                      <a:pPr algn="ctr" fontAlgn="ctr"/>
                      <a:endParaRPr lang="en-US" sz="1800" u="none" strike="noStrike" dirty="0">
                        <a:effectLst/>
                      </a:endParaRPr>
                    </a:p>
                    <a:p>
                      <a:pPr algn="ctr" fontAlgn="ctr"/>
                      <a:endParaRPr lang="en-US" sz="1800" b="0" i="0" u="none" strike="noStrike" dirty="0">
                        <a:solidFill>
                          <a:srgbClr val="000000"/>
                        </a:solidFill>
                        <a:effectLst/>
                        <a:latin typeface="Source Sans Pro" panose="020B0503030403020204" pitchFamily="34" charset="0"/>
                      </a:endParaRPr>
                    </a:p>
                  </a:txBody>
                  <a:tcPr marL="43878" marR="4875" marT="4875" marB="0" anchor="ctr"/>
                </a:tc>
                <a:tc>
                  <a:txBody>
                    <a:bodyPr/>
                    <a:lstStyle/>
                    <a:p>
                      <a:pPr algn="ctr" fontAlgn="ctr"/>
                      <a:r>
                        <a:rPr lang="en-US" sz="1800" u="none" strike="noStrike" dirty="0">
                          <a:effectLst/>
                        </a:rPr>
                        <a:t>Every 3 months </a:t>
                      </a:r>
                      <a:r>
                        <a:rPr lang="en-US" sz="1800" i="1" u="none" strike="noStrike" dirty="0">
                          <a:effectLst/>
                        </a:rPr>
                        <a:t>if CD4 &lt;300 cells/mm3</a:t>
                      </a:r>
                    </a:p>
                    <a:p>
                      <a:pPr algn="ctr" fontAlgn="ctr"/>
                      <a:r>
                        <a:rPr lang="en-US" sz="1800" u="none" strike="noStrike" dirty="0">
                          <a:effectLst/>
                        </a:rPr>
                        <a:t>Every 6 months </a:t>
                      </a:r>
                      <a:r>
                        <a:rPr lang="en-US" sz="1800" i="1" u="none" strike="noStrike" dirty="0">
                          <a:effectLst/>
                        </a:rPr>
                        <a:t>if CD4 ≥300 cells/mm3</a:t>
                      </a:r>
                      <a:endParaRPr lang="en-US" sz="1800" b="0" i="1" u="none" strike="noStrike" dirty="0">
                        <a:solidFill>
                          <a:srgbClr val="000000"/>
                        </a:solidFill>
                        <a:effectLst/>
                        <a:latin typeface="Source Sans Pro" panose="020B0503030403020204" pitchFamily="34" charset="0"/>
                      </a:endParaRPr>
                    </a:p>
                  </a:txBody>
                  <a:tcPr marL="43878" marR="4875" marT="4875" marB="0" anchor="ctr"/>
                </a:tc>
                <a:extLst>
                  <a:ext uri="{0D108BD9-81ED-4DB2-BD59-A6C34878D82A}">
                    <a16:rowId xmlns:a16="http://schemas.microsoft.com/office/drawing/2014/main" val="954844575"/>
                  </a:ext>
                </a:extLst>
              </a:tr>
            </a:tbl>
          </a:graphicData>
        </a:graphic>
      </p:graphicFrame>
      <p:sp>
        <p:nvSpPr>
          <p:cNvPr id="9" name="TextBox 8">
            <a:extLst>
              <a:ext uri="{FF2B5EF4-FFF2-40B4-BE49-F238E27FC236}">
                <a16:creationId xmlns:a16="http://schemas.microsoft.com/office/drawing/2014/main" id="{90C1A6EA-2E17-4BC0-A5BB-EF3A942C5BAA}"/>
              </a:ext>
            </a:extLst>
          </p:cNvPr>
          <p:cNvSpPr txBox="1"/>
          <p:nvPr/>
        </p:nvSpPr>
        <p:spPr>
          <a:xfrm>
            <a:off x="2338466" y="6350852"/>
            <a:ext cx="5966085" cy="646331"/>
          </a:xfrm>
          <a:prstGeom prst="rect">
            <a:avLst/>
          </a:prstGeom>
          <a:noFill/>
        </p:spPr>
        <p:txBody>
          <a:bodyPr wrap="square" rtlCol="0">
            <a:spAutoFit/>
          </a:bodyPr>
          <a:lstStyle/>
          <a:p>
            <a:r>
              <a:rPr lang="en-US" sz="1200" dirty="0" err="1">
                <a:solidFill>
                  <a:schemeClr val="bg1"/>
                </a:solidFill>
                <a:latin typeface="+mj-lt"/>
                <a:hlinkClick r:id="rId2"/>
              </a:rPr>
              <a:t>ClinicalInfo.HIV.Gov</a:t>
            </a:r>
            <a:r>
              <a:rPr lang="en-US" sz="1200" dirty="0">
                <a:solidFill>
                  <a:schemeClr val="bg1"/>
                </a:solidFill>
                <a:latin typeface="+mj-lt"/>
                <a:hlinkClick r:id="rId2"/>
              </a:rPr>
              <a:t> </a:t>
            </a:r>
            <a:r>
              <a:rPr lang="en-US" sz="1200" b="0" i="0" dirty="0">
                <a:solidFill>
                  <a:schemeClr val="bg1"/>
                </a:solidFill>
                <a:effectLst/>
                <a:latin typeface="+mj-lt"/>
              </a:rPr>
              <a:t>Guidelines for the Use of Antiretroviral Agents in Adults and Adolescents with HIV. Accessed Feb 19, 2024</a:t>
            </a:r>
          </a:p>
          <a:p>
            <a:endParaRPr lang="en-US" sz="1200" dirty="0">
              <a:solidFill>
                <a:schemeClr val="bg1"/>
              </a:solidFill>
              <a:latin typeface="+mj-lt"/>
            </a:endParaRPr>
          </a:p>
        </p:txBody>
      </p:sp>
      <p:sp>
        <p:nvSpPr>
          <p:cNvPr id="4" name="Slide Number Placeholder 3">
            <a:extLst>
              <a:ext uri="{FF2B5EF4-FFF2-40B4-BE49-F238E27FC236}">
                <a16:creationId xmlns:a16="http://schemas.microsoft.com/office/drawing/2014/main" id="{D586B96D-6813-432F-B48F-0A53F38716E3}"/>
              </a:ext>
            </a:extLst>
          </p:cNvPr>
          <p:cNvSpPr>
            <a:spLocks noGrp="1"/>
          </p:cNvSpPr>
          <p:nvPr>
            <p:ph type="sldNum" sz="quarter" idx="12"/>
          </p:nvPr>
        </p:nvSpPr>
        <p:spPr>
          <a:xfrm>
            <a:off x="8531788" y="6305882"/>
            <a:ext cx="548640" cy="396240"/>
          </a:xfrm>
        </p:spPr>
        <p:txBody>
          <a:bodyPr anchor="ctr">
            <a:normAutofit/>
          </a:bodyPr>
          <a:lstStyle/>
          <a:p>
            <a:pPr>
              <a:spcAft>
                <a:spcPts val="600"/>
              </a:spcAft>
            </a:pPr>
            <a:fld id="{1D2EA5EF-C699-AF4C-BA42-C0A1CAAB713C}" type="slidenum">
              <a:rPr lang="en-US" smtClean="0"/>
              <a:pPr>
                <a:spcAft>
                  <a:spcPts val="600"/>
                </a:spcAft>
              </a:pPr>
              <a:t>37</a:t>
            </a:fld>
            <a:endParaRPr lang="en-US"/>
          </a:p>
        </p:txBody>
      </p:sp>
    </p:spTree>
    <p:extLst>
      <p:ext uri="{BB962C8B-B14F-4D97-AF65-F5344CB8AC3E}">
        <p14:creationId xmlns:p14="http://schemas.microsoft.com/office/powerpoint/2010/main" val="3548694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F15D-921E-4B36-A112-7221CF631B1B}"/>
              </a:ext>
            </a:extLst>
          </p:cNvPr>
          <p:cNvSpPr>
            <a:spLocks noGrp="1"/>
          </p:cNvSpPr>
          <p:nvPr>
            <p:ph type="title"/>
          </p:nvPr>
        </p:nvSpPr>
        <p:spPr>
          <a:xfrm>
            <a:off x="457202" y="274639"/>
            <a:ext cx="8315569" cy="813218"/>
          </a:xfrm>
        </p:spPr>
        <p:txBody>
          <a:bodyPr anchor="ctr">
            <a:normAutofit/>
          </a:bodyPr>
          <a:lstStyle/>
          <a:p>
            <a:r>
              <a:rPr lang="en-US" dirty="0"/>
              <a:t>Monitoring CD4 and HIV RNA [2] </a:t>
            </a:r>
          </a:p>
        </p:txBody>
      </p:sp>
      <p:graphicFrame>
        <p:nvGraphicFramePr>
          <p:cNvPr id="8" name="Table 7">
            <a:extLst>
              <a:ext uri="{FF2B5EF4-FFF2-40B4-BE49-F238E27FC236}">
                <a16:creationId xmlns:a16="http://schemas.microsoft.com/office/drawing/2014/main" id="{07C4BC06-B7D4-482B-996F-7775ACC93D8D}"/>
              </a:ext>
            </a:extLst>
          </p:cNvPr>
          <p:cNvGraphicFramePr>
            <a:graphicFrameLocks noGrp="1"/>
          </p:cNvGraphicFramePr>
          <p:nvPr>
            <p:extLst>
              <p:ext uri="{D42A27DB-BD31-4B8C-83A1-F6EECF244321}">
                <p14:modId xmlns:p14="http://schemas.microsoft.com/office/powerpoint/2010/main" val="4095589806"/>
              </p:ext>
            </p:extLst>
          </p:nvPr>
        </p:nvGraphicFramePr>
        <p:xfrm>
          <a:off x="457202" y="1087857"/>
          <a:ext cx="8315570" cy="4946895"/>
        </p:xfrm>
        <a:graphic>
          <a:graphicData uri="http://schemas.openxmlformats.org/drawingml/2006/table">
            <a:tbl>
              <a:tblPr firstRow="1" bandRow="1">
                <a:tableStyleId>{00A15C55-8517-42AA-B614-E9B94910E393}</a:tableStyleId>
              </a:tblPr>
              <a:tblGrid>
                <a:gridCol w="3006124">
                  <a:extLst>
                    <a:ext uri="{9D8B030D-6E8A-4147-A177-3AD203B41FA5}">
                      <a16:colId xmlns:a16="http://schemas.microsoft.com/office/drawing/2014/main" val="409697990"/>
                    </a:ext>
                  </a:extLst>
                </a:gridCol>
                <a:gridCol w="2913302">
                  <a:extLst>
                    <a:ext uri="{9D8B030D-6E8A-4147-A177-3AD203B41FA5}">
                      <a16:colId xmlns:a16="http://schemas.microsoft.com/office/drawing/2014/main" val="1073084513"/>
                    </a:ext>
                  </a:extLst>
                </a:gridCol>
                <a:gridCol w="2396144">
                  <a:extLst>
                    <a:ext uri="{9D8B030D-6E8A-4147-A177-3AD203B41FA5}">
                      <a16:colId xmlns:a16="http://schemas.microsoft.com/office/drawing/2014/main" val="4092965132"/>
                    </a:ext>
                  </a:extLst>
                </a:gridCol>
              </a:tblGrid>
              <a:tr h="201746">
                <a:tc>
                  <a:txBody>
                    <a:bodyPr/>
                    <a:lstStyle/>
                    <a:p>
                      <a:pPr algn="ctr" fontAlgn="ctr"/>
                      <a:r>
                        <a:rPr lang="en-US" sz="1700" u="none" strike="noStrike">
                          <a:effectLst/>
                        </a:rPr>
                        <a:t>Clinical Scenario</a:t>
                      </a:r>
                      <a:endParaRPr lang="en-US" sz="1700" b="1" i="0" u="none" strike="noStrike">
                        <a:solidFill>
                          <a:srgbClr val="FFFFFF"/>
                        </a:solidFill>
                        <a:effectLst/>
                        <a:latin typeface="Source Sans Pro" panose="020B0503030403020204" pitchFamily="34" charset="0"/>
                      </a:endParaRPr>
                    </a:p>
                  </a:txBody>
                  <a:tcPr marL="4875" marR="4875" marT="4875" marB="0" anchor="ctr"/>
                </a:tc>
                <a:tc>
                  <a:txBody>
                    <a:bodyPr/>
                    <a:lstStyle/>
                    <a:p>
                      <a:pPr algn="ctr" fontAlgn="ctr"/>
                      <a:r>
                        <a:rPr lang="en-US" sz="1700" u="none" strike="noStrike">
                          <a:effectLst/>
                        </a:rPr>
                        <a:t>Viral Load Monitoring</a:t>
                      </a:r>
                      <a:endParaRPr lang="en-US" sz="1700" b="1" i="0" u="none" strike="noStrike">
                        <a:solidFill>
                          <a:srgbClr val="FFFFFF"/>
                        </a:solidFill>
                        <a:effectLst/>
                        <a:latin typeface="Source Sans Pro" panose="020B0503030403020204" pitchFamily="34" charset="0"/>
                      </a:endParaRPr>
                    </a:p>
                  </a:txBody>
                  <a:tcPr marL="4875" marR="4875" marT="4875" marB="0" anchor="ctr"/>
                </a:tc>
                <a:tc>
                  <a:txBody>
                    <a:bodyPr/>
                    <a:lstStyle/>
                    <a:p>
                      <a:pPr algn="ctr" fontAlgn="ctr"/>
                      <a:r>
                        <a:rPr lang="en-US" sz="1700" u="none" strike="noStrike">
                          <a:effectLst/>
                        </a:rPr>
                        <a:t>CD4 Count Monitoring</a:t>
                      </a:r>
                      <a:endParaRPr lang="en-US" sz="1700" b="1" i="0" u="none" strike="noStrike">
                        <a:solidFill>
                          <a:srgbClr val="FFFFFF"/>
                        </a:solidFill>
                        <a:effectLst/>
                        <a:latin typeface="Source Sans Pro" panose="020B0503030403020204" pitchFamily="34" charset="0"/>
                      </a:endParaRPr>
                    </a:p>
                  </a:txBody>
                  <a:tcPr marL="4875" marR="4875" marT="4875" marB="0" anchor="ctr"/>
                </a:tc>
                <a:extLst>
                  <a:ext uri="{0D108BD9-81ED-4DB2-BD59-A6C34878D82A}">
                    <a16:rowId xmlns:a16="http://schemas.microsoft.com/office/drawing/2014/main" val="1352060183"/>
                  </a:ext>
                </a:extLst>
              </a:tr>
              <a:tr h="360044">
                <a:tc>
                  <a:txBody>
                    <a:bodyPr/>
                    <a:lstStyle/>
                    <a:p>
                      <a:pPr algn="l" fontAlgn="ctr"/>
                      <a:r>
                        <a:rPr lang="en-US" sz="1700" b="1" u="none" strike="noStrike" dirty="0">
                          <a:effectLst/>
                        </a:rPr>
                        <a:t>After 2 years of ART </a:t>
                      </a:r>
                      <a:r>
                        <a:rPr lang="en-US" sz="1700" u="none" strike="noStrike" dirty="0">
                          <a:effectLst/>
                        </a:rPr>
                        <a:t>(VL consistently suppressed, CD4 remains &lt;300 cells/mm3)</a:t>
                      </a:r>
                      <a:endParaRPr lang="en-US" sz="1700" b="0" i="0" u="none" strike="noStrike" dirty="0">
                        <a:solidFill>
                          <a:srgbClr val="000000"/>
                        </a:solidFill>
                        <a:effectLst/>
                        <a:latin typeface="Source Sans Pro" panose="020B0503030403020204" pitchFamily="34" charset="0"/>
                      </a:endParaRPr>
                    </a:p>
                  </a:txBody>
                  <a:tcPr marL="43878" marR="4875" marT="4875" marB="0" anchor="ctr"/>
                </a:tc>
                <a:tc>
                  <a:txBody>
                    <a:bodyPr/>
                    <a:lstStyle/>
                    <a:p>
                      <a:pPr algn="ctr" fontAlgn="ctr"/>
                      <a:r>
                        <a:rPr lang="en-US" sz="1700" u="none" strike="noStrike" dirty="0">
                          <a:effectLst/>
                        </a:rPr>
                        <a:t>Can extend to every 6 months for patients with consistent viral suppression for ≥2 years</a:t>
                      </a:r>
                    </a:p>
                    <a:p>
                      <a:pPr algn="ctr" fontAlgn="ctr"/>
                      <a:endParaRPr lang="en-US" sz="1700" b="0" i="0" u="none" strike="noStrike" dirty="0">
                        <a:solidFill>
                          <a:srgbClr val="000000"/>
                        </a:solidFill>
                        <a:effectLst/>
                        <a:latin typeface="Source Sans Pro" panose="020B0503030403020204" pitchFamily="34" charset="0"/>
                      </a:endParaRPr>
                    </a:p>
                  </a:txBody>
                  <a:tcPr marL="43878" marR="4875" marT="4875" marB="0" anchor="ctr"/>
                </a:tc>
                <a:tc>
                  <a:txBody>
                    <a:bodyPr/>
                    <a:lstStyle/>
                    <a:p>
                      <a:pPr algn="ctr" fontAlgn="ctr"/>
                      <a:r>
                        <a:rPr lang="en-US" sz="1700" u="none" strike="noStrike" dirty="0">
                          <a:effectLst/>
                        </a:rPr>
                        <a:t>Every 6 months </a:t>
                      </a:r>
                      <a:endParaRPr lang="en-US" sz="1700" b="0" i="0" u="none" strike="noStrike" dirty="0">
                        <a:solidFill>
                          <a:srgbClr val="000000"/>
                        </a:solidFill>
                        <a:effectLst/>
                        <a:latin typeface="Source Sans Pro" panose="020B0503030403020204" pitchFamily="34" charset="0"/>
                      </a:endParaRPr>
                    </a:p>
                  </a:txBody>
                  <a:tcPr marL="43878" marR="4875" marT="4875" marB="0" anchor="ctr"/>
                </a:tc>
                <a:extLst>
                  <a:ext uri="{0D108BD9-81ED-4DB2-BD59-A6C34878D82A}">
                    <a16:rowId xmlns:a16="http://schemas.microsoft.com/office/drawing/2014/main" val="3583055761"/>
                  </a:ext>
                </a:extLst>
              </a:tr>
              <a:tr h="360044">
                <a:tc>
                  <a:txBody>
                    <a:bodyPr/>
                    <a:lstStyle/>
                    <a:p>
                      <a:pPr algn="l" fontAlgn="ctr"/>
                      <a:r>
                        <a:rPr lang="en-US" sz="1700" b="1" u="none" strike="noStrike" dirty="0">
                          <a:effectLst/>
                        </a:rPr>
                        <a:t>After 2 years of ART</a:t>
                      </a:r>
                      <a:r>
                        <a:rPr lang="en-US" sz="1700" u="none" strike="noStrike" dirty="0">
                          <a:effectLst/>
                        </a:rPr>
                        <a:t> (VL consistently suppressed, CD4 consistently 300‍–‍500 cells/mm3)</a:t>
                      </a:r>
                      <a:endParaRPr lang="en-US" sz="1700" b="0" i="0" u="none" strike="noStrike" dirty="0">
                        <a:solidFill>
                          <a:srgbClr val="000000"/>
                        </a:solidFill>
                        <a:effectLst/>
                        <a:latin typeface="Source Sans Pro" panose="020B0503030403020204" pitchFamily="34" charset="0"/>
                      </a:endParaRPr>
                    </a:p>
                  </a:txBody>
                  <a:tcPr marL="43878" marR="4875" marT="4875" marB="0" anchor="ctr"/>
                </a:tc>
                <a:tc>
                  <a:txBody>
                    <a:bodyPr/>
                    <a:lstStyle/>
                    <a:p>
                      <a:pPr algn="ctr" fontAlgn="ctr"/>
                      <a:r>
                        <a:rPr lang="en-US" sz="1700" u="none" strike="noStrike" dirty="0">
                          <a:effectLst/>
                        </a:rPr>
                        <a:t>Can extend to every 6 months for patients with consistent viral suppression for ≥2 years (AIII).</a:t>
                      </a:r>
                    </a:p>
                    <a:p>
                      <a:pPr algn="ctr" fontAlgn="ctr"/>
                      <a:endParaRPr lang="en-US" sz="1700" b="0" i="0" u="none" strike="noStrike" dirty="0">
                        <a:solidFill>
                          <a:srgbClr val="000000"/>
                        </a:solidFill>
                        <a:effectLst/>
                        <a:latin typeface="Source Sans Pro" panose="020B0503030403020204" pitchFamily="34" charset="0"/>
                      </a:endParaRPr>
                    </a:p>
                  </a:txBody>
                  <a:tcPr marL="43878" marR="4875" marT="4875" marB="0" anchor="ctr"/>
                </a:tc>
                <a:tc>
                  <a:txBody>
                    <a:bodyPr/>
                    <a:lstStyle/>
                    <a:p>
                      <a:pPr algn="ctr" fontAlgn="ctr"/>
                      <a:r>
                        <a:rPr lang="en-US" sz="1700" u="none" strike="noStrike" dirty="0">
                          <a:effectLst/>
                        </a:rPr>
                        <a:t>Every 12 months</a:t>
                      </a:r>
                      <a:endParaRPr lang="en-US" sz="1700" b="0" i="0" u="none" strike="noStrike" dirty="0">
                        <a:solidFill>
                          <a:srgbClr val="000000"/>
                        </a:solidFill>
                        <a:effectLst/>
                        <a:latin typeface="Source Sans Pro" panose="020B0503030403020204" pitchFamily="34" charset="0"/>
                      </a:endParaRPr>
                    </a:p>
                  </a:txBody>
                  <a:tcPr marL="43878" marR="4875" marT="4875" marB="0" anchor="ctr"/>
                </a:tc>
                <a:extLst>
                  <a:ext uri="{0D108BD9-81ED-4DB2-BD59-A6C34878D82A}">
                    <a16:rowId xmlns:a16="http://schemas.microsoft.com/office/drawing/2014/main" val="594767029"/>
                  </a:ext>
                </a:extLst>
              </a:tr>
              <a:tr h="360044">
                <a:tc>
                  <a:txBody>
                    <a:bodyPr/>
                    <a:lstStyle/>
                    <a:p>
                      <a:pPr algn="l" fontAlgn="ctr"/>
                      <a:r>
                        <a:rPr lang="en-US" sz="1700" b="1" u="none" strike="noStrike" dirty="0">
                          <a:effectLst/>
                        </a:rPr>
                        <a:t>After 2 years of ART </a:t>
                      </a:r>
                      <a:r>
                        <a:rPr lang="en-US" sz="1700" u="none" strike="noStrike" dirty="0">
                          <a:effectLst/>
                        </a:rPr>
                        <a:t>(VL consistently suppressed, CD4 consistently &gt;500 cells/mm3)</a:t>
                      </a:r>
                      <a:endParaRPr lang="en-US" sz="1700" b="0" i="0" u="none" strike="noStrike" dirty="0">
                        <a:solidFill>
                          <a:srgbClr val="000000"/>
                        </a:solidFill>
                        <a:effectLst/>
                        <a:latin typeface="Source Sans Pro" panose="020B0503030403020204" pitchFamily="34" charset="0"/>
                      </a:endParaRPr>
                    </a:p>
                  </a:txBody>
                  <a:tcPr marL="43878" marR="4875" marT="4875" marB="0" anchor="ctr"/>
                </a:tc>
                <a:tc>
                  <a:txBody>
                    <a:bodyPr/>
                    <a:lstStyle/>
                    <a:p>
                      <a:pPr algn="ctr" fontAlgn="ctr"/>
                      <a:r>
                        <a:rPr lang="en-US" sz="1700" u="none" strike="noStrike" dirty="0">
                          <a:effectLst/>
                        </a:rPr>
                        <a:t>Can extend to every 6 months for patients with consistent viral suppression for ≥2 years (AIII).</a:t>
                      </a:r>
                    </a:p>
                    <a:p>
                      <a:pPr algn="ctr" fontAlgn="ctr"/>
                      <a:endParaRPr lang="en-US" sz="1700" b="0" i="0" u="none" strike="noStrike" dirty="0">
                        <a:solidFill>
                          <a:srgbClr val="000000"/>
                        </a:solidFill>
                        <a:effectLst/>
                        <a:latin typeface="Source Sans Pro" panose="020B0503030403020204" pitchFamily="34" charset="0"/>
                      </a:endParaRPr>
                    </a:p>
                  </a:txBody>
                  <a:tcPr marL="43878" marR="4875" marT="4875" marB="0" anchor="ctr"/>
                </a:tc>
                <a:tc>
                  <a:txBody>
                    <a:bodyPr/>
                    <a:lstStyle/>
                    <a:p>
                      <a:pPr algn="ctr" fontAlgn="ctr"/>
                      <a:r>
                        <a:rPr lang="en-US" sz="1700" b="0" u="none" strike="noStrike" dirty="0">
                          <a:effectLst/>
                        </a:rPr>
                        <a:t>Optional</a:t>
                      </a:r>
                      <a:endParaRPr lang="en-US" sz="1700" b="0" i="0" u="none" strike="noStrike" dirty="0">
                        <a:solidFill>
                          <a:srgbClr val="000000"/>
                        </a:solidFill>
                        <a:effectLst/>
                        <a:latin typeface="Source Sans Pro" panose="020B0503030403020204" pitchFamily="34" charset="0"/>
                      </a:endParaRPr>
                    </a:p>
                  </a:txBody>
                  <a:tcPr marL="43878" marR="4875" marT="4875" marB="0" anchor="ctr"/>
                </a:tc>
                <a:extLst>
                  <a:ext uri="{0D108BD9-81ED-4DB2-BD59-A6C34878D82A}">
                    <a16:rowId xmlns:a16="http://schemas.microsoft.com/office/drawing/2014/main" val="3311755023"/>
                  </a:ext>
                </a:extLst>
              </a:tr>
              <a:tr h="360044">
                <a:tc>
                  <a:txBody>
                    <a:bodyPr/>
                    <a:lstStyle/>
                    <a:p>
                      <a:pPr algn="l" fontAlgn="ctr"/>
                      <a:r>
                        <a:rPr lang="en-US" sz="1700" b="1" u="none" strike="noStrike" dirty="0">
                          <a:effectLst/>
                        </a:rPr>
                        <a:t>While on ART with detectable viremia </a:t>
                      </a:r>
                      <a:r>
                        <a:rPr lang="en-US" sz="1700" u="none" strike="noStrike" dirty="0">
                          <a:effectLst/>
                        </a:rPr>
                        <a:t>(VL repeatedly &gt;200 copies/mL)</a:t>
                      </a:r>
                      <a:endParaRPr lang="en-US" sz="1700" b="0" i="0" u="none" strike="noStrike" dirty="0">
                        <a:solidFill>
                          <a:srgbClr val="000000"/>
                        </a:solidFill>
                        <a:effectLst/>
                        <a:latin typeface="Source Sans Pro" panose="020B0503030403020204" pitchFamily="34" charset="0"/>
                      </a:endParaRPr>
                    </a:p>
                  </a:txBody>
                  <a:tcPr marL="43878" marR="4875" marT="4875" marB="0" anchor="ctr"/>
                </a:tc>
                <a:tc>
                  <a:txBody>
                    <a:bodyPr/>
                    <a:lstStyle/>
                    <a:p>
                      <a:pPr algn="ctr" fontAlgn="ctr"/>
                      <a:r>
                        <a:rPr lang="en-US" sz="1700" u="none" strike="noStrike" dirty="0">
                          <a:effectLst/>
                        </a:rPr>
                        <a:t>Every 3 months (AIII) or more frequently if clinically indicated</a:t>
                      </a:r>
                      <a:endParaRPr lang="en-US" sz="1700" b="0" i="0" u="none" strike="noStrike" dirty="0">
                        <a:solidFill>
                          <a:srgbClr val="0563C1"/>
                        </a:solidFill>
                        <a:effectLst/>
                        <a:latin typeface="Calibri" panose="020F0502020204030204" pitchFamily="34" charset="0"/>
                      </a:endParaRPr>
                    </a:p>
                  </a:txBody>
                  <a:tcPr marL="43878" marR="4875" marT="4875" marB="0" anchor="ctr"/>
                </a:tc>
                <a:tc>
                  <a:txBody>
                    <a:bodyPr/>
                    <a:lstStyle/>
                    <a:p>
                      <a:pPr algn="ctr" fontAlgn="ctr"/>
                      <a:r>
                        <a:rPr lang="en-US" sz="1700" u="none" strike="noStrike" dirty="0">
                          <a:effectLst/>
                        </a:rPr>
                        <a:t>Every 3 to 6 months</a:t>
                      </a:r>
                      <a:endParaRPr lang="en-US" sz="1700" b="0" i="0" u="none" strike="noStrike" dirty="0">
                        <a:solidFill>
                          <a:srgbClr val="000000"/>
                        </a:solidFill>
                        <a:effectLst/>
                        <a:latin typeface="Source Sans Pro" panose="020B0503030403020204" pitchFamily="34" charset="0"/>
                      </a:endParaRPr>
                    </a:p>
                  </a:txBody>
                  <a:tcPr marL="43878" marR="4875" marT="4875" marB="0" anchor="ctr"/>
                </a:tc>
                <a:extLst>
                  <a:ext uri="{0D108BD9-81ED-4DB2-BD59-A6C34878D82A}">
                    <a16:rowId xmlns:a16="http://schemas.microsoft.com/office/drawing/2014/main" val="3310237340"/>
                  </a:ext>
                </a:extLst>
              </a:tr>
            </a:tbl>
          </a:graphicData>
        </a:graphic>
      </p:graphicFrame>
      <p:sp>
        <p:nvSpPr>
          <p:cNvPr id="5" name="TextBox 4">
            <a:extLst>
              <a:ext uri="{FF2B5EF4-FFF2-40B4-BE49-F238E27FC236}">
                <a16:creationId xmlns:a16="http://schemas.microsoft.com/office/drawing/2014/main" id="{E07444AC-814B-4865-A5E7-073B08CF203D}"/>
              </a:ext>
            </a:extLst>
          </p:cNvPr>
          <p:cNvSpPr txBox="1"/>
          <p:nvPr/>
        </p:nvSpPr>
        <p:spPr>
          <a:xfrm>
            <a:off x="2338466" y="6350852"/>
            <a:ext cx="5966085" cy="646331"/>
          </a:xfrm>
          <a:prstGeom prst="rect">
            <a:avLst/>
          </a:prstGeom>
          <a:noFill/>
        </p:spPr>
        <p:txBody>
          <a:bodyPr wrap="square" rtlCol="0">
            <a:spAutoFit/>
          </a:bodyPr>
          <a:lstStyle/>
          <a:p>
            <a:r>
              <a:rPr lang="en-US" sz="1200" dirty="0">
                <a:solidFill>
                  <a:schemeClr val="bg1"/>
                </a:solidFill>
                <a:latin typeface="+mj-lt"/>
                <a:hlinkClick r:id="rId2"/>
              </a:rPr>
              <a:t>ClinicalInfo.HIV.Gov </a:t>
            </a:r>
            <a:r>
              <a:rPr lang="en-US" sz="1200" b="0" i="0" dirty="0">
                <a:solidFill>
                  <a:schemeClr val="bg1"/>
                </a:solidFill>
                <a:effectLst/>
                <a:latin typeface="+mj-lt"/>
              </a:rPr>
              <a:t>Guidelines for the Use of Antiretroviral Agents in Adults and Adolescents with HIV. Accessed Feb 19, 2024</a:t>
            </a:r>
          </a:p>
          <a:p>
            <a:endParaRPr lang="en-US" sz="1200" dirty="0">
              <a:solidFill>
                <a:schemeClr val="bg1"/>
              </a:solidFill>
              <a:latin typeface="+mj-lt"/>
            </a:endParaRPr>
          </a:p>
        </p:txBody>
      </p:sp>
      <p:sp>
        <p:nvSpPr>
          <p:cNvPr id="4" name="Slide Number Placeholder 3">
            <a:extLst>
              <a:ext uri="{FF2B5EF4-FFF2-40B4-BE49-F238E27FC236}">
                <a16:creationId xmlns:a16="http://schemas.microsoft.com/office/drawing/2014/main" id="{D586B96D-6813-432F-B48F-0A53F38716E3}"/>
              </a:ext>
            </a:extLst>
          </p:cNvPr>
          <p:cNvSpPr>
            <a:spLocks noGrp="1"/>
          </p:cNvSpPr>
          <p:nvPr>
            <p:ph type="sldNum" sz="quarter" idx="12"/>
          </p:nvPr>
        </p:nvSpPr>
        <p:spPr>
          <a:xfrm>
            <a:off x="8531788" y="6305882"/>
            <a:ext cx="548640" cy="396240"/>
          </a:xfrm>
        </p:spPr>
        <p:txBody>
          <a:bodyPr anchor="ctr">
            <a:normAutofit/>
          </a:bodyPr>
          <a:lstStyle/>
          <a:p>
            <a:pPr>
              <a:spcAft>
                <a:spcPts val="600"/>
              </a:spcAft>
            </a:pPr>
            <a:fld id="{1D2EA5EF-C699-AF4C-BA42-C0A1CAAB713C}" type="slidenum">
              <a:rPr lang="en-US" smtClean="0"/>
              <a:pPr>
                <a:spcAft>
                  <a:spcPts val="600"/>
                </a:spcAft>
              </a:pPr>
              <a:t>38</a:t>
            </a:fld>
            <a:endParaRPr lang="en-US"/>
          </a:p>
        </p:txBody>
      </p:sp>
    </p:spTree>
    <p:extLst>
      <p:ext uri="{BB962C8B-B14F-4D97-AF65-F5344CB8AC3E}">
        <p14:creationId xmlns:p14="http://schemas.microsoft.com/office/powerpoint/2010/main" val="1364871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DD43-1FF7-433F-AEA5-82CD702866D3}"/>
              </a:ext>
            </a:extLst>
          </p:cNvPr>
          <p:cNvSpPr>
            <a:spLocks noGrp="1"/>
          </p:cNvSpPr>
          <p:nvPr>
            <p:ph type="title"/>
          </p:nvPr>
        </p:nvSpPr>
        <p:spPr/>
        <p:txBody>
          <a:bodyPr/>
          <a:lstStyle/>
          <a:p>
            <a:r>
              <a:rPr lang="en-US" dirty="0"/>
              <a:t>Pneumocystis prophylaxis for CD4&lt;200 cells/mm</a:t>
            </a:r>
            <a:r>
              <a:rPr lang="en-US" baseline="30000" dirty="0"/>
              <a:t>3</a:t>
            </a:r>
          </a:p>
        </p:txBody>
      </p:sp>
      <p:sp>
        <p:nvSpPr>
          <p:cNvPr id="3" name="Content Placeholder 2">
            <a:extLst>
              <a:ext uri="{FF2B5EF4-FFF2-40B4-BE49-F238E27FC236}">
                <a16:creationId xmlns:a16="http://schemas.microsoft.com/office/drawing/2014/main" id="{76A420BB-CFE6-4402-AA79-5C13CDBE9701}"/>
              </a:ext>
            </a:extLst>
          </p:cNvPr>
          <p:cNvSpPr>
            <a:spLocks noGrp="1"/>
          </p:cNvSpPr>
          <p:nvPr>
            <p:ph idx="1"/>
          </p:nvPr>
        </p:nvSpPr>
        <p:spPr/>
        <p:txBody>
          <a:bodyPr/>
          <a:lstStyle/>
          <a:p>
            <a:r>
              <a:rPr lang="en-US" b="0" i="0" dirty="0">
                <a:solidFill>
                  <a:srgbClr val="232323"/>
                </a:solidFill>
                <a:effectLst/>
                <a:latin typeface="Noto Sans" panose="020B0502040504020204" pitchFamily="34" charset="0"/>
              </a:rPr>
              <a:t>Trimethoprim-sulfamethoxazole (cotrimoxazole) </a:t>
            </a:r>
          </a:p>
          <a:p>
            <a:pPr marL="114112" indent="0">
              <a:buNone/>
            </a:pPr>
            <a:r>
              <a:rPr lang="en-US" dirty="0">
                <a:solidFill>
                  <a:srgbClr val="232323"/>
                </a:solidFill>
                <a:latin typeface="Noto Sans" panose="020B0502040504020204" pitchFamily="34" charset="0"/>
              </a:rPr>
              <a:t>       Preferred Dose: </a:t>
            </a:r>
            <a:r>
              <a:rPr lang="en-US" b="0" i="0" dirty="0">
                <a:solidFill>
                  <a:srgbClr val="232323"/>
                </a:solidFill>
                <a:effectLst/>
                <a:latin typeface="Noto Sans" panose="020B0502040504020204" pitchFamily="34" charset="0"/>
              </a:rPr>
              <a:t>1 double strength tablet daily</a:t>
            </a:r>
          </a:p>
          <a:p>
            <a:endParaRPr lang="en-US" dirty="0">
              <a:solidFill>
                <a:srgbClr val="232323"/>
              </a:solidFill>
              <a:latin typeface="Noto Sans" panose="020B0502040504020204" pitchFamily="34" charset="0"/>
            </a:endParaRPr>
          </a:p>
          <a:p>
            <a:r>
              <a:rPr lang="en-US" dirty="0">
                <a:solidFill>
                  <a:srgbClr val="232323"/>
                </a:solidFill>
                <a:latin typeface="Noto Sans" panose="020B0502040504020204" pitchFamily="34" charset="0"/>
              </a:rPr>
              <a:t>Alternatives:</a:t>
            </a:r>
          </a:p>
          <a:p>
            <a:pPr lvl="1"/>
            <a:r>
              <a:rPr lang="en-US" dirty="0">
                <a:solidFill>
                  <a:srgbClr val="232323"/>
                </a:solidFill>
                <a:latin typeface="Noto Sans" panose="020B0502040504020204" pitchFamily="34" charset="0"/>
              </a:rPr>
              <a:t>Dapsone</a:t>
            </a:r>
          </a:p>
          <a:p>
            <a:pPr lvl="1"/>
            <a:r>
              <a:rPr lang="en-US" dirty="0">
                <a:solidFill>
                  <a:srgbClr val="232323"/>
                </a:solidFill>
                <a:latin typeface="Noto Sans" panose="020B0502040504020204" pitchFamily="34" charset="0"/>
              </a:rPr>
              <a:t>Atovaquone </a:t>
            </a:r>
            <a:endParaRPr lang="en-US" dirty="0"/>
          </a:p>
        </p:txBody>
      </p:sp>
      <p:sp>
        <p:nvSpPr>
          <p:cNvPr id="5" name="TextBox 4">
            <a:extLst>
              <a:ext uri="{FF2B5EF4-FFF2-40B4-BE49-F238E27FC236}">
                <a16:creationId xmlns:a16="http://schemas.microsoft.com/office/drawing/2014/main" id="{C30F4CAB-BC95-4133-B22F-D33BFD1B7EF9}"/>
              </a:ext>
            </a:extLst>
          </p:cNvPr>
          <p:cNvSpPr txBox="1"/>
          <p:nvPr/>
        </p:nvSpPr>
        <p:spPr>
          <a:xfrm>
            <a:off x="2527224" y="6273225"/>
            <a:ext cx="5584370" cy="461665"/>
          </a:xfrm>
          <a:prstGeom prst="rect">
            <a:avLst/>
          </a:prstGeom>
          <a:noFill/>
        </p:spPr>
        <p:txBody>
          <a:bodyPr wrap="square" lIns="91440" tIns="45720" rIns="91440" bIns="45720" anchor="t">
            <a:spAutoFit/>
          </a:bodyPr>
          <a:lstStyle/>
          <a:p>
            <a:r>
              <a:rPr lang="en-US" sz="800" dirty="0">
                <a:solidFill>
                  <a:schemeClr val="bg1"/>
                </a:solidFill>
              </a:rPr>
              <a:t>AIDS Panel on Antiretroviral Guidelines for Adults and Adolescents. Guidelines for the Use of Antiretroviral Agents in Adults and Adolescents with HIV. Department of Health and Human Services. Available at https://clinicalinfo.hiv.gov/en/guidelines/adult-and-adolescent-arv. Accessed December 2023</a:t>
            </a:r>
            <a:endParaRPr lang="en-US" sz="800" dirty="0">
              <a:solidFill>
                <a:schemeClr val="bg1"/>
              </a:solidFill>
              <a:cs typeface="Arial"/>
            </a:endParaRPr>
          </a:p>
        </p:txBody>
      </p:sp>
      <p:sp>
        <p:nvSpPr>
          <p:cNvPr id="4" name="Slide Number Placeholder 3">
            <a:extLst>
              <a:ext uri="{FF2B5EF4-FFF2-40B4-BE49-F238E27FC236}">
                <a16:creationId xmlns:a16="http://schemas.microsoft.com/office/drawing/2014/main" id="{A605E0BF-22A8-4ED8-A72D-50B4E3E58C90}"/>
              </a:ext>
            </a:extLst>
          </p:cNvPr>
          <p:cNvSpPr>
            <a:spLocks noGrp="1"/>
          </p:cNvSpPr>
          <p:nvPr>
            <p:ph type="sldNum" sz="quarter" idx="12"/>
          </p:nvPr>
        </p:nvSpPr>
        <p:spPr/>
        <p:txBody>
          <a:bodyPr/>
          <a:lstStyle/>
          <a:p>
            <a:fld id="{1D2EA5EF-C699-AF4C-BA42-C0A1CAAB713C}" type="slidenum">
              <a:rPr lang="en-US" smtClean="0"/>
              <a:t>39</a:t>
            </a:fld>
            <a:endParaRPr lang="en-US"/>
          </a:p>
        </p:txBody>
      </p:sp>
    </p:spTree>
    <p:extLst>
      <p:ext uri="{BB962C8B-B14F-4D97-AF65-F5344CB8AC3E}">
        <p14:creationId xmlns:p14="http://schemas.microsoft.com/office/powerpoint/2010/main" val="389011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70A1B-4037-470C-86E7-EA795E9006F7}"/>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36FBC4D8-A645-4EB5-9FC9-806B0543A7CE}"/>
              </a:ext>
            </a:extLst>
          </p:cNvPr>
          <p:cNvSpPr>
            <a:spLocks noGrp="1"/>
          </p:cNvSpPr>
          <p:nvPr>
            <p:ph idx="1"/>
          </p:nvPr>
        </p:nvSpPr>
        <p:spPr/>
        <p:txBody>
          <a:bodyPr/>
          <a:lstStyle/>
          <a:p>
            <a:r>
              <a:rPr lang="en-US" dirty="0"/>
              <a:t>A 40-year-old male presents to the clinic for a routine healthcare exam. </a:t>
            </a:r>
          </a:p>
          <a:p>
            <a:r>
              <a:rPr lang="en-US" dirty="0"/>
              <a:t>He has not seen a doctor in many years and decided that it’s time to take care of his health as part of his New Year’s resolution.</a:t>
            </a:r>
          </a:p>
          <a:p>
            <a:r>
              <a:rPr lang="en-US" dirty="0"/>
              <a:t>Asymptomatic. No acute complaints today.</a:t>
            </a:r>
          </a:p>
          <a:p>
            <a:pPr marL="114112" indent="0">
              <a:buNone/>
            </a:pPr>
            <a:endParaRPr lang="en-US" dirty="0"/>
          </a:p>
          <a:p>
            <a:pPr marL="114112" indent="0">
              <a:buNone/>
            </a:pPr>
            <a:endParaRPr lang="en-US" dirty="0"/>
          </a:p>
        </p:txBody>
      </p:sp>
      <p:sp>
        <p:nvSpPr>
          <p:cNvPr id="4" name="Slide Number Placeholder 3">
            <a:extLst>
              <a:ext uri="{FF2B5EF4-FFF2-40B4-BE49-F238E27FC236}">
                <a16:creationId xmlns:a16="http://schemas.microsoft.com/office/drawing/2014/main" id="{07468A96-1836-4914-9E1D-C1AFB1DFFA53}"/>
              </a:ext>
            </a:extLst>
          </p:cNvPr>
          <p:cNvSpPr>
            <a:spLocks noGrp="1"/>
          </p:cNvSpPr>
          <p:nvPr>
            <p:ph type="sldNum" sz="quarter" idx="12"/>
          </p:nvPr>
        </p:nvSpPr>
        <p:spPr/>
        <p:txBody>
          <a:bodyPr/>
          <a:lstStyle/>
          <a:p>
            <a:fld id="{1D2EA5EF-C699-AF4C-BA42-C0A1CAAB713C}" type="slidenum">
              <a:rPr lang="en-US" smtClean="0"/>
              <a:t>4</a:t>
            </a:fld>
            <a:endParaRPr lang="en-US"/>
          </a:p>
        </p:txBody>
      </p:sp>
    </p:spTree>
    <p:extLst>
      <p:ext uri="{BB962C8B-B14F-4D97-AF65-F5344CB8AC3E}">
        <p14:creationId xmlns:p14="http://schemas.microsoft.com/office/powerpoint/2010/main" val="3793698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06CE2-A9CB-408B-A680-131BDB47E9CA}"/>
              </a:ext>
            </a:extLst>
          </p:cNvPr>
          <p:cNvSpPr>
            <a:spLocks noGrp="1"/>
          </p:cNvSpPr>
          <p:nvPr>
            <p:ph type="title"/>
          </p:nvPr>
        </p:nvSpPr>
        <p:spPr/>
        <p:txBody>
          <a:bodyPr/>
          <a:lstStyle/>
          <a:p>
            <a:r>
              <a:rPr lang="en-US" dirty="0"/>
              <a:t>Linkage to HIV Care: Main Goals</a:t>
            </a:r>
          </a:p>
        </p:txBody>
      </p:sp>
      <p:pic>
        <p:nvPicPr>
          <p:cNvPr id="1026" name="Picture 2" descr="Main goals of linkage to care: prolong survival and improve quality of life; and to prevent new HIV infections">
            <a:extLst>
              <a:ext uri="{FF2B5EF4-FFF2-40B4-BE49-F238E27FC236}">
                <a16:creationId xmlns:a16="http://schemas.microsoft.com/office/drawing/2014/main" id="{D9E4B009-4188-4EFF-83C0-2359439A8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9"/>
            <a:ext cx="9144000" cy="42616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2E04FF-3307-4810-8533-318DF52EAA81}"/>
              </a:ext>
            </a:extLst>
          </p:cNvPr>
          <p:cNvSpPr txBox="1"/>
          <p:nvPr/>
        </p:nvSpPr>
        <p:spPr>
          <a:xfrm>
            <a:off x="2248525" y="6240457"/>
            <a:ext cx="5411449" cy="461665"/>
          </a:xfrm>
          <a:prstGeom prst="rect">
            <a:avLst/>
          </a:prstGeom>
          <a:noFill/>
        </p:spPr>
        <p:txBody>
          <a:bodyPr wrap="square" rtlCol="0">
            <a:spAutoFit/>
          </a:bodyPr>
          <a:lstStyle/>
          <a:p>
            <a:r>
              <a:rPr lang="en-US" sz="1200" dirty="0">
                <a:solidFill>
                  <a:schemeClr val="bg1"/>
                </a:solidFill>
              </a:rPr>
              <a:t>Budak JZ. Linkage to HIV Care. Available from the </a:t>
            </a:r>
            <a:r>
              <a:rPr lang="en-US" sz="1200" dirty="0">
                <a:solidFill>
                  <a:schemeClr val="bg1"/>
                </a:solidFill>
                <a:hlinkClick r:id="rId3">
                  <a:extLst>
                    <a:ext uri="{A12FA001-AC4F-418D-AE19-62706E023703}">
                      <ahyp:hlinkClr xmlns:ahyp="http://schemas.microsoft.com/office/drawing/2018/hyperlinkcolor" val="tx"/>
                    </a:ext>
                  </a:extLst>
                </a:hlinkClick>
              </a:rPr>
              <a:t>National HIV Curriculum (online)</a:t>
            </a:r>
            <a:r>
              <a:rPr lang="en-US" sz="1200" dirty="0">
                <a:solidFill>
                  <a:schemeClr val="bg1"/>
                </a:solidFill>
              </a:rPr>
              <a:t>. Accessed Feb 19, 2024</a:t>
            </a:r>
          </a:p>
        </p:txBody>
      </p:sp>
      <p:sp>
        <p:nvSpPr>
          <p:cNvPr id="4" name="Slide Number Placeholder 3">
            <a:extLst>
              <a:ext uri="{FF2B5EF4-FFF2-40B4-BE49-F238E27FC236}">
                <a16:creationId xmlns:a16="http://schemas.microsoft.com/office/drawing/2014/main" id="{8BB48288-7123-4E96-AC3F-3D8D58B9745E}"/>
              </a:ext>
            </a:extLst>
          </p:cNvPr>
          <p:cNvSpPr>
            <a:spLocks noGrp="1"/>
          </p:cNvSpPr>
          <p:nvPr>
            <p:ph type="sldNum" sz="quarter" idx="12"/>
          </p:nvPr>
        </p:nvSpPr>
        <p:spPr/>
        <p:txBody>
          <a:bodyPr/>
          <a:lstStyle/>
          <a:p>
            <a:fld id="{1D2EA5EF-C699-AF4C-BA42-C0A1CAAB713C}" type="slidenum">
              <a:rPr lang="en-US" smtClean="0"/>
              <a:t>40</a:t>
            </a:fld>
            <a:endParaRPr lang="en-US"/>
          </a:p>
        </p:txBody>
      </p:sp>
    </p:spTree>
    <p:extLst>
      <p:ext uri="{BB962C8B-B14F-4D97-AF65-F5344CB8AC3E}">
        <p14:creationId xmlns:p14="http://schemas.microsoft.com/office/powerpoint/2010/main" val="573449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4B7E9-7823-4DA9-A71F-FE9C8EA2D7BD}"/>
              </a:ext>
            </a:extLst>
          </p:cNvPr>
          <p:cNvSpPr>
            <a:spLocks noGrp="1"/>
          </p:cNvSpPr>
          <p:nvPr>
            <p:ph type="title"/>
          </p:nvPr>
        </p:nvSpPr>
        <p:spPr/>
        <p:txBody>
          <a:bodyPr/>
          <a:lstStyle/>
          <a:p>
            <a:r>
              <a:rPr lang="en-US" dirty="0"/>
              <a:t>Delayed Linkage to Care: Key Factors</a:t>
            </a:r>
          </a:p>
        </p:txBody>
      </p:sp>
      <p:sp>
        <p:nvSpPr>
          <p:cNvPr id="3" name="Content Placeholder 2">
            <a:extLst>
              <a:ext uri="{FF2B5EF4-FFF2-40B4-BE49-F238E27FC236}">
                <a16:creationId xmlns:a16="http://schemas.microsoft.com/office/drawing/2014/main" id="{EC164F7E-B3B2-4B43-ADFF-4D3621A97869}"/>
              </a:ext>
            </a:extLst>
          </p:cNvPr>
          <p:cNvSpPr>
            <a:spLocks noGrp="1"/>
          </p:cNvSpPr>
          <p:nvPr>
            <p:ph idx="1"/>
          </p:nvPr>
        </p:nvSpPr>
        <p:spPr/>
        <p:txBody>
          <a:bodyPr/>
          <a:lstStyle/>
          <a:p>
            <a:r>
              <a:rPr lang="en-US" b="0" i="0" dirty="0">
                <a:solidFill>
                  <a:srgbClr val="333333"/>
                </a:solidFill>
                <a:effectLst/>
                <a:latin typeface="+mj-lt"/>
              </a:rPr>
              <a:t>substance use</a:t>
            </a:r>
          </a:p>
          <a:p>
            <a:r>
              <a:rPr lang="en-US" b="0" i="0" dirty="0">
                <a:solidFill>
                  <a:srgbClr val="333333"/>
                </a:solidFill>
                <a:effectLst/>
                <a:latin typeface="+mj-lt"/>
              </a:rPr>
              <a:t>lack of medical insurance</a:t>
            </a:r>
          </a:p>
          <a:p>
            <a:r>
              <a:rPr lang="en-US" b="0" i="0" dirty="0">
                <a:solidFill>
                  <a:srgbClr val="333333"/>
                </a:solidFill>
                <a:effectLst/>
                <a:latin typeface="+mj-lt"/>
              </a:rPr>
              <a:t>lack of access to primary care prior to HIV diagnosis</a:t>
            </a:r>
          </a:p>
          <a:p>
            <a:r>
              <a:rPr lang="en-US" b="0" i="0" dirty="0">
                <a:solidFill>
                  <a:srgbClr val="333333"/>
                </a:solidFill>
                <a:effectLst/>
                <a:latin typeface="+mj-lt"/>
              </a:rPr>
              <a:t>residence in a high-poverty area</a:t>
            </a:r>
            <a:endParaRPr lang="en-US" dirty="0">
              <a:latin typeface="+mj-lt"/>
            </a:endParaRPr>
          </a:p>
        </p:txBody>
      </p:sp>
      <p:sp>
        <p:nvSpPr>
          <p:cNvPr id="5" name="TextBox 4">
            <a:extLst>
              <a:ext uri="{FF2B5EF4-FFF2-40B4-BE49-F238E27FC236}">
                <a16:creationId xmlns:a16="http://schemas.microsoft.com/office/drawing/2014/main" id="{4A678C00-824A-4B02-9476-10B5AE824835}"/>
              </a:ext>
            </a:extLst>
          </p:cNvPr>
          <p:cNvSpPr txBox="1"/>
          <p:nvPr/>
        </p:nvSpPr>
        <p:spPr>
          <a:xfrm>
            <a:off x="2248525" y="6240457"/>
            <a:ext cx="5411449" cy="461665"/>
          </a:xfrm>
          <a:prstGeom prst="rect">
            <a:avLst/>
          </a:prstGeom>
          <a:noFill/>
        </p:spPr>
        <p:txBody>
          <a:bodyPr wrap="square" rtlCol="0">
            <a:spAutoFit/>
          </a:bodyPr>
          <a:lstStyle/>
          <a:p>
            <a:r>
              <a:rPr lang="en-US" sz="1200" dirty="0">
                <a:solidFill>
                  <a:schemeClr val="bg1"/>
                </a:solidFill>
              </a:rPr>
              <a:t>Budak JZ. Linkage to HIV Care. Available from the </a:t>
            </a:r>
            <a:r>
              <a:rPr lang="en-US" sz="1200" dirty="0">
                <a:solidFill>
                  <a:schemeClr val="bg1"/>
                </a:solidFill>
                <a:hlinkClick r:id="rId2">
                  <a:extLst>
                    <a:ext uri="{A12FA001-AC4F-418D-AE19-62706E023703}">
                      <ahyp:hlinkClr xmlns:ahyp="http://schemas.microsoft.com/office/drawing/2018/hyperlinkcolor" val="tx"/>
                    </a:ext>
                  </a:extLst>
                </a:hlinkClick>
              </a:rPr>
              <a:t>National HIV Curriculum (online)</a:t>
            </a:r>
            <a:r>
              <a:rPr lang="en-US" sz="1200" dirty="0">
                <a:solidFill>
                  <a:schemeClr val="bg1"/>
                </a:solidFill>
              </a:rPr>
              <a:t>. Accessed Feb 19, 2024</a:t>
            </a:r>
          </a:p>
        </p:txBody>
      </p:sp>
      <p:sp>
        <p:nvSpPr>
          <p:cNvPr id="4" name="Slide Number Placeholder 3">
            <a:extLst>
              <a:ext uri="{FF2B5EF4-FFF2-40B4-BE49-F238E27FC236}">
                <a16:creationId xmlns:a16="http://schemas.microsoft.com/office/drawing/2014/main" id="{BD4F1677-5962-4044-854C-14830E20C09D}"/>
              </a:ext>
            </a:extLst>
          </p:cNvPr>
          <p:cNvSpPr>
            <a:spLocks noGrp="1"/>
          </p:cNvSpPr>
          <p:nvPr>
            <p:ph type="sldNum" sz="quarter" idx="12"/>
          </p:nvPr>
        </p:nvSpPr>
        <p:spPr/>
        <p:txBody>
          <a:bodyPr/>
          <a:lstStyle/>
          <a:p>
            <a:fld id="{1D2EA5EF-C699-AF4C-BA42-C0A1CAAB713C}" type="slidenum">
              <a:rPr lang="en-US" smtClean="0"/>
              <a:t>41</a:t>
            </a:fld>
            <a:endParaRPr lang="en-US"/>
          </a:p>
        </p:txBody>
      </p:sp>
    </p:spTree>
    <p:extLst>
      <p:ext uri="{BB962C8B-B14F-4D97-AF65-F5344CB8AC3E}">
        <p14:creationId xmlns:p14="http://schemas.microsoft.com/office/powerpoint/2010/main" val="441608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D861D-48FA-415C-A2AE-D43027538924}"/>
              </a:ext>
            </a:extLst>
          </p:cNvPr>
          <p:cNvSpPr>
            <a:spLocks noGrp="1"/>
          </p:cNvSpPr>
          <p:nvPr>
            <p:ph type="title"/>
          </p:nvPr>
        </p:nvSpPr>
        <p:spPr/>
        <p:txBody>
          <a:bodyPr/>
          <a:lstStyle/>
          <a:p>
            <a:r>
              <a:rPr lang="en-US" dirty="0"/>
              <a:t>Linkage to Care: </a:t>
            </a:r>
            <a:br>
              <a:rPr lang="en-US" dirty="0"/>
            </a:br>
            <a:r>
              <a:rPr lang="en-US" dirty="0"/>
              <a:t>Expert Panel Recommendations</a:t>
            </a:r>
          </a:p>
        </p:txBody>
      </p:sp>
      <p:sp>
        <p:nvSpPr>
          <p:cNvPr id="3" name="Content Placeholder 2">
            <a:extLst>
              <a:ext uri="{FF2B5EF4-FFF2-40B4-BE49-F238E27FC236}">
                <a16:creationId xmlns:a16="http://schemas.microsoft.com/office/drawing/2014/main" id="{6A8C7F9F-3501-4AC6-A261-21A88F236B8C}"/>
              </a:ext>
            </a:extLst>
          </p:cNvPr>
          <p:cNvSpPr>
            <a:spLocks noGrp="1"/>
          </p:cNvSpPr>
          <p:nvPr>
            <p:ph idx="1"/>
          </p:nvPr>
        </p:nvSpPr>
        <p:spPr/>
        <p:txBody>
          <a:bodyPr>
            <a:normAutofit lnSpcReduction="10000"/>
          </a:bodyPr>
          <a:lstStyle/>
          <a:p>
            <a:pPr algn="l">
              <a:buFont typeface="Arial" panose="020B0604020202020204" pitchFamily="34" charset="0"/>
              <a:buChar char="•"/>
            </a:pPr>
            <a:r>
              <a:rPr lang="en-US" b="0" i="0" dirty="0">
                <a:effectLst/>
                <a:latin typeface="+mj-lt"/>
              </a:rPr>
              <a:t>For persons newly diagnosed with HIV, </a:t>
            </a:r>
            <a:r>
              <a:rPr lang="en-US" b="1" i="0" dirty="0">
                <a:effectLst/>
                <a:latin typeface="+mj-lt"/>
              </a:rPr>
              <a:t>immediately refer to HIV care</a:t>
            </a:r>
          </a:p>
          <a:p>
            <a:pPr algn="l">
              <a:buFont typeface="Arial" panose="020B0604020202020204" pitchFamily="34" charset="0"/>
              <a:buChar char="•"/>
            </a:pPr>
            <a:r>
              <a:rPr lang="en-US" b="0" i="0" dirty="0">
                <a:effectLst/>
                <a:latin typeface="+mj-lt"/>
              </a:rPr>
              <a:t>Use </a:t>
            </a:r>
            <a:r>
              <a:rPr lang="en-US" b="1" i="0" dirty="0">
                <a:effectLst/>
                <a:latin typeface="+mj-lt"/>
              </a:rPr>
              <a:t>case managers and patient navigators </a:t>
            </a:r>
            <a:r>
              <a:rPr lang="en-US" b="0" i="0" dirty="0">
                <a:effectLst/>
                <a:latin typeface="+mj-lt"/>
              </a:rPr>
              <a:t>to assist in this process</a:t>
            </a:r>
          </a:p>
          <a:p>
            <a:pPr algn="l">
              <a:buFont typeface="Arial" panose="020B0604020202020204" pitchFamily="34" charset="0"/>
              <a:buChar char="•"/>
            </a:pPr>
            <a:r>
              <a:rPr lang="en-US" b="1" i="0" dirty="0">
                <a:effectLst/>
                <a:latin typeface="+mj-lt"/>
              </a:rPr>
              <a:t>Proactively engage </a:t>
            </a:r>
            <a:r>
              <a:rPr lang="en-US" b="0" i="0" dirty="0">
                <a:effectLst/>
                <a:latin typeface="+mj-lt"/>
              </a:rPr>
              <a:t>persons who miss their initial clinic appointments, including provision of intensive outreach for those not engaged in care within 1 month of a new HIV diagnosis,</a:t>
            </a:r>
          </a:p>
          <a:p>
            <a:pPr marL="742950" lvl="1" indent="-285750" algn="l">
              <a:buFont typeface="Arial" panose="020B0604020202020204" pitchFamily="34" charset="0"/>
              <a:buChar char="•"/>
            </a:pPr>
            <a:r>
              <a:rPr lang="en-US" b="0" i="0" dirty="0">
                <a:effectLst/>
                <a:latin typeface="+mj-lt"/>
              </a:rPr>
              <a:t>Use of case management to engage persons lost to follow-up</a:t>
            </a:r>
          </a:p>
          <a:p>
            <a:pPr marL="742950" lvl="1" indent="-285750" algn="l">
              <a:buFont typeface="Arial" panose="020B0604020202020204" pitchFamily="34" charset="0"/>
              <a:buChar char="•"/>
            </a:pPr>
            <a:r>
              <a:rPr lang="en-US" b="0" i="0" dirty="0">
                <a:effectLst/>
                <a:latin typeface="+mj-lt"/>
              </a:rPr>
              <a:t>Provide transportation support for persons with HIV to attend their clinic visit</a:t>
            </a:r>
          </a:p>
          <a:p>
            <a:endParaRPr lang="en-US" dirty="0">
              <a:latin typeface="+mj-lt"/>
            </a:endParaRPr>
          </a:p>
        </p:txBody>
      </p:sp>
      <p:sp>
        <p:nvSpPr>
          <p:cNvPr id="5" name="TextBox 4">
            <a:extLst>
              <a:ext uri="{FF2B5EF4-FFF2-40B4-BE49-F238E27FC236}">
                <a16:creationId xmlns:a16="http://schemas.microsoft.com/office/drawing/2014/main" id="{0F1DCE2B-ABD1-4C83-B1D2-5F65C237C27F}"/>
              </a:ext>
            </a:extLst>
          </p:cNvPr>
          <p:cNvSpPr txBox="1"/>
          <p:nvPr/>
        </p:nvSpPr>
        <p:spPr>
          <a:xfrm>
            <a:off x="2248525" y="6240457"/>
            <a:ext cx="5411449" cy="461665"/>
          </a:xfrm>
          <a:prstGeom prst="rect">
            <a:avLst/>
          </a:prstGeom>
          <a:noFill/>
        </p:spPr>
        <p:txBody>
          <a:bodyPr wrap="square" rtlCol="0">
            <a:spAutoFit/>
          </a:bodyPr>
          <a:lstStyle/>
          <a:p>
            <a:r>
              <a:rPr lang="en-US" sz="1200" dirty="0">
                <a:solidFill>
                  <a:schemeClr val="bg1"/>
                </a:solidFill>
              </a:rPr>
              <a:t>Budak JZ. Linkage to HIV Care. Available from the </a:t>
            </a:r>
            <a:r>
              <a:rPr lang="en-US" sz="1200" dirty="0">
                <a:solidFill>
                  <a:schemeClr val="bg1"/>
                </a:solidFill>
                <a:hlinkClick r:id="rId2">
                  <a:extLst>
                    <a:ext uri="{A12FA001-AC4F-418D-AE19-62706E023703}">
                      <ahyp:hlinkClr xmlns:ahyp="http://schemas.microsoft.com/office/drawing/2018/hyperlinkcolor" val="tx"/>
                    </a:ext>
                  </a:extLst>
                </a:hlinkClick>
              </a:rPr>
              <a:t>National HIV Curriculum (online)</a:t>
            </a:r>
            <a:r>
              <a:rPr lang="en-US" sz="1200" dirty="0">
                <a:solidFill>
                  <a:schemeClr val="bg1"/>
                </a:solidFill>
              </a:rPr>
              <a:t>. Accessed Feb 19, 2024</a:t>
            </a:r>
          </a:p>
        </p:txBody>
      </p:sp>
      <p:sp>
        <p:nvSpPr>
          <p:cNvPr id="4" name="Slide Number Placeholder 3">
            <a:extLst>
              <a:ext uri="{FF2B5EF4-FFF2-40B4-BE49-F238E27FC236}">
                <a16:creationId xmlns:a16="http://schemas.microsoft.com/office/drawing/2014/main" id="{279B876A-7E37-40C4-A37F-C635FCC4B589}"/>
              </a:ext>
            </a:extLst>
          </p:cNvPr>
          <p:cNvSpPr>
            <a:spLocks noGrp="1"/>
          </p:cNvSpPr>
          <p:nvPr>
            <p:ph type="sldNum" sz="quarter" idx="12"/>
          </p:nvPr>
        </p:nvSpPr>
        <p:spPr/>
        <p:txBody>
          <a:bodyPr/>
          <a:lstStyle/>
          <a:p>
            <a:fld id="{1D2EA5EF-C699-AF4C-BA42-C0A1CAAB713C}" type="slidenum">
              <a:rPr lang="en-US" smtClean="0"/>
              <a:t>42</a:t>
            </a:fld>
            <a:endParaRPr lang="en-US"/>
          </a:p>
        </p:txBody>
      </p:sp>
    </p:spTree>
    <p:extLst>
      <p:ext uri="{BB962C8B-B14F-4D97-AF65-F5344CB8AC3E}">
        <p14:creationId xmlns:p14="http://schemas.microsoft.com/office/powerpoint/2010/main" val="3027129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C244-A210-4980-A4C5-2DB69D1EC284}"/>
              </a:ext>
            </a:extLst>
          </p:cNvPr>
          <p:cNvSpPr>
            <a:spLocks noGrp="1"/>
          </p:cNvSpPr>
          <p:nvPr>
            <p:ph type="title"/>
          </p:nvPr>
        </p:nvSpPr>
        <p:spPr>
          <a:xfrm>
            <a:off x="457202" y="274639"/>
            <a:ext cx="8315569" cy="834633"/>
          </a:xfrm>
        </p:spPr>
        <p:txBody>
          <a:bodyPr/>
          <a:lstStyle/>
          <a:p>
            <a:r>
              <a:rPr lang="en-US" dirty="0"/>
              <a:t>Strategies to Improve Linkage to Care</a:t>
            </a:r>
          </a:p>
        </p:txBody>
      </p:sp>
      <p:sp>
        <p:nvSpPr>
          <p:cNvPr id="3" name="Content Placeholder 2">
            <a:extLst>
              <a:ext uri="{FF2B5EF4-FFF2-40B4-BE49-F238E27FC236}">
                <a16:creationId xmlns:a16="http://schemas.microsoft.com/office/drawing/2014/main" id="{54EE100F-78A0-4908-B136-18F75E689C3C}"/>
              </a:ext>
            </a:extLst>
          </p:cNvPr>
          <p:cNvSpPr>
            <a:spLocks noGrp="1"/>
          </p:cNvSpPr>
          <p:nvPr>
            <p:ph idx="1"/>
          </p:nvPr>
        </p:nvSpPr>
        <p:spPr>
          <a:xfrm>
            <a:off x="457202" y="1109273"/>
            <a:ext cx="8315569" cy="5053102"/>
          </a:xfrm>
        </p:spPr>
        <p:txBody>
          <a:bodyPr>
            <a:normAutofit fontScale="92500" lnSpcReduction="10000"/>
          </a:bodyPr>
          <a:lstStyle/>
          <a:p>
            <a:r>
              <a:rPr lang="en-US" dirty="0">
                <a:latin typeface="+mj-lt"/>
              </a:rPr>
              <a:t>Strengths-based case management</a:t>
            </a:r>
          </a:p>
          <a:p>
            <a:pPr lvl="1"/>
            <a:r>
              <a:rPr lang="en-US" b="0" i="0" dirty="0">
                <a:effectLst/>
                <a:latin typeface="+mj-lt"/>
              </a:rPr>
              <a:t>asking individuals to identify their internal strengths and skills in order to attain needed resources such as medical coverage, transportation to appointments, housing, mental health treatment, or addiction treatment. </a:t>
            </a:r>
            <a:endParaRPr lang="en-US" dirty="0">
              <a:latin typeface="+mj-lt"/>
            </a:endParaRPr>
          </a:p>
          <a:p>
            <a:r>
              <a:rPr lang="en-US" dirty="0">
                <a:latin typeface="+mj-lt"/>
              </a:rPr>
              <a:t>Intensive Outreach</a:t>
            </a:r>
          </a:p>
          <a:p>
            <a:r>
              <a:rPr lang="en-US" dirty="0">
                <a:latin typeface="+mj-lt"/>
              </a:rPr>
              <a:t>Patient Navigators</a:t>
            </a:r>
          </a:p>
          <a:p>
            <a:r>
              <a:rPr lang="en-US" dirty="0">
                <a:latin typeface="+mj-lt"/>
              </a:rPr>
              <a:t>HIV Partner Services</a:t>
            </a:r>
          </a:p>
          <a:p>
            <a:r>
              <a:rPr lang="en-US" dirty="0">
                <a:latin typeface="+mj-lt"/>
              </a:rPr>
              <a:t>Financial Incentives</a:t>
            </a:r>
          </a:p>
          <a:p>
            <a:pPr lvl="1"/>
            <a:r>
              <a:rPr lang="en-US" b="0" i="0" dirty="0">
                <a:effectLst/>
                <a:latin typeface="+mj-lt"/>
              </a:rPr>
              <a:t>Studied as a component of HPTN-065 (“TLC-Plus”), a feasibility study evaluating an enhanced testing, linkage to care, and treatment strategy in the United States. </a:t>
            </a:r>
          </a:p>
          <a:p>
            <a:pPr lvl="1"/>
            <a:r>
              <a:rPr lang="en-US" b="0" i="0" dirty="0">
                <a:effectLst/>
                <a:latin typeface="+mj-lt"/>
              </a:rPr>
              <a:t>Results from the viral suppression component of the study indicated that most individuals with HIV found the use of financial incentives to be acceptable and helpful</a:t>
            </a:r>
            <a:endParaRPr lang="en-US" dirty="0">
              <a:latin typeface="+mj-lt"/>
            </a:endParaRPr>
          </a:p>
          <a:p>
            <a:pPr marL="114112" indent="0">
              <a:buNone/>
            </a:pPr>
            <a:endParaRPr lang="en-US" dirty="0">
              <a:latin typeface="+mj-lt"/>
            </a:endParaRPr>
          </a:p>
        </p:txBody>
      </p:sp>
      <p:sp>
        <p:nvSpPr>
          <p:cNvPr id="5" name="TextBox 4">
            <a:extLst>
              <a:ext uri="{FF2B5EF4-FFF2-40B4-BE49-F238E27FC236}">
                <a16:creationId xmlns:a16="http://schemas.microsoft.com/office/drawing/2014/main" id="{98971048-EAD7-4D59-97D5-A06C40CC1F9D}"/>
              </a:ext>
            </a:extLst>
          </p:cNvPr>
          <p:cNvSpPr txBox="1"/>
          <p:nvPr/>
        </p:nvSpPr>
        <p:spPr>
          <a:xfrm>
            <a:off x="2248525" y="6240457"/>
            <a:ext cx="5411449" cy="461665"/>
          </a:xfrm>
          <a:prstGeom prst="rect">
            <a:avLst/>
          </a:prstGeom>
          <a:noFill/>
        </p:spPr>
        <p:txBody>
          <a:bodyPr wrap="square" rtlCol="0">
            <a:spAutoFit/>
          </a:bodyPr>
          <a:lstStyle/>
          <a:p>
            <a:r>
              <a:rPr lang="en-US" sz="1200" dirty="0">
                <a:solidFill>
                  <a:schemeClr val="bg1"/>
                </a:solidFill>
              </a:rPr>
              <a:t>Budak JZ. Linkage to HIV Care. Available from the </a:t>
            </a:r>
            <a:r>
              <a:rPr lang="en-US" sz="1200" dirty="0">
                <a:solidFill>
                  <a:schemeClr val="bg1"/>
                </a:solidFill>
                <a:hlinkClick r:id="rId3">
                  <a:extLst>
                    <a:ext uri="{A12FA001-AC4F-418D-AE19-62706E023703}">
                      <ahyp:hlinkClr xmlns:ahyp="http://schemas.microsoft.com/office/drawing/2018/hyperlinkcolor" val="tx"/>
                    </a:ext>
                  </a:extLst>
                </a:hlinkClick>
              </a:rPr>
              <a:t>National HIV Curriculum (online)</a:t>
            </a:r>
            <a:r>
              <a:rPr lang="en-US" sz="1200" dirty="0">
                <a:solidFill>
                  <a:schemeClr val="bg1"/>
                </a:solidFill>
              </a:rPr>
              <a:t>. Accessed Feb 19, 2024</a:t>
            </a:r>
          </a:p>
        </p:txBody>
      </p:sp>
      <p:sp>
        <p:nvSpPr>
          <p:cNvPr id="4" name="Slide Number Placeholder 3">
            <a:extLst>
              <a:ext uri="{FF2B5EF4-FFF2-40B4-BE49-F238E27FC236}">
                <a16:creationId xmlns:a16="http://schemas.microsoft.com/office/drawing/2014/main" id="{AC087235-0757-42ED-BFBB-9C56E41EF9BE}"/>
              </a:ext>
            </a:extLst>
          </p:cNvPr>
          <p:cNvSpPr>
            <a:spLocks noGrp="1"/>
          </p:cNvSpPr>
          <p:nvPr>
            <p:ph type="sldNum" sz="quarter" idx="12"/>
          </p:nvPr>
        </p:nvSpPr>
        <p:spPr/>
        <p:txBody>
          <a:bodyPr/>
          <a:lstStyle/>
          <a:p>
            <a:fld id="{1D2EA5EF-C699-AF4C-BA42-C0A1CAAB713C}" type="slidenum">
              <a:rPr lang="en-US" smtClean="0"/>
              <a:t>43</a:t>
            </a:fld>
            <a:endParaRPr lang="en-US"/>
          </a:p>
        </p:txBody>
      </p:sp>
    </p:spTree>
    <p:extLst>
      <p:ext uri="{BB962C8B-B14F-4D97-AF65-F5344CB8AC3E}">
        <p14:creationId xmlns:p14="http://schemas.microsoft.com/office/powerpoint/2010/main" val="240278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EC40-0737-E598-57F9-5BEAF0649317}"/>
              </a:ext>
            </a:extLst>
          </p:cNvPr>
          <p:cNvSpPr>
            <a:spLocks noGrp="1"/>
          </p:cNvSpPr>
          <p:nvPr>
            <p:ph type="title"/>
          </p:nvPr>
        </p:nvSpPr>
        <p:spPr/>
        <p:txBody>
          <a:bodyPr/>
          <a:lstStyle/>
          <a:p>
            <a:r>
              <a:rPr lang="en-US"/>
              <a:t>Rapid ART follow-up</a:t>
            </a:r>
          </a:p>
        </p:txBody>
      </p:sp>
      <p:sp>
        <p:nvSpPr>
          <p:cNvPr id="3" name="Content Placeholder 2">
            <a:extLst>
              <a:ext uri="{FF2B5EF4-FFF2-40B4-BE49-F238E27FC236}">
                <a16:creationId xmlns:a16="http://schemas.microsoft.com/office/drawing/2014/main" id="{3185A5B2-ACAC-3EAA-239C-E153B3B7E7CB}"/>
              </a:ext>
            </a:extLst>
          </p:cNvPr>
          <p:cNvSpPr>
            <a:spLocks noGrp="1"/>
          </p:cNvSpPr>
          <p:nvPr>
            <p:ph idx="1"/>
          </p:nvPr>
        </p:nvSpPr>
        <p:spPr>
          <a:xfrm>
            <a:off x="457202" y="1600203"/>
            <a:ext cx="4863051" cy="4367299"/>
          </a:xfrm>
        </p:spPr>
        <p:txBody>
          <a:bodyPr vert="horz" lIns="91290" tIns="45645" rIns="91290" bIns="45645" rtlCol="0" anchor="t">
            <a:normAutofit/>
          </a:bodyPr>
          <a:lstStyle/>
          <a:p>
            <a:pPr marL="342265" indent="-227965"/>
            <a:r>
              <a:rPr lang="en-US" dirty="0">
                <a:ea typeface="+mn-lt"/>
                <a:cs typeface="+mn-lt"/>
              </a:rPr>
              <a:t>Scheduling a </a:t>
            </a:r>
            <a:r>
              <a:rPr lang="en-US" b="1" dirty="0">
                <a:ea typeface="+mn-lt"/>
                <a:cs typeface="+mn-lt"/>
              </a:rPr>
              <a:t>phone check-in </a:t>
            </a:r>
            <a:r>
              <a:rPr lang="en-US" dirty="0">
                <a:ea typeface="+mn-lt"/>
                <a:cs typeface="+mn-lt"/>
              </a:rPr>
              <a:t>with a social worker, nurse, or clinician </a:t>
            </a:r>
            <a:r>
              <a:rPr lang="en-US" b="1" dirty="0">
                <a:ea typeface="+mn-lt"/>
                <a:cs typeface="+mn-lt"/>
              </a:rPr>
              <a:t>2-3 days</a:t>
            </a:r>
            <a:r>
              <a:rPr lang="en-US" dirty="0">
                <a:ea typeface="+mn-lt"/>
                <a:cs typeface="+mn-lt"/>
              </a:rPr>
              <a:t> after the intake appointment</a:t>
            </a:r>
          </a:p>
          <a:p>
            <a:pPr marL="342265" indent="-227965"/>
            <a:r>
              <a:rPr lang="en-US" b="1" dirty="0">
                <a:ea typeface="+mn-lt"/>
                <a:cs typeface="+mn-lt"/>
              </a:rPr>
              <a:t>Clinic follow-up </a:t>
            </a:r>
            <a:r>
              <a:rPr lang="en-US" dirty="0">
                <a:ea typeface="+mn-lt"/>
                <a:cs typeface="+mn-lt"/>
              </a:rPr>
              <a:t>appointment at </a:t>
            </a:r>
            <a:r>
              <a:rPr lang="en-US" b="1" dirty="0">
                <a:ea typeface="+mn-lt"/>
                <a:cs typeface="+mn-lt"/>
              </a:rPr>
              <a:t>1-2 weeks. </a:t>
            </a:r>
            <a:endParaRPr lang="en-US" dirty="0">
              <a:ea typeface="+mn-lt"/>
              <a:cs typeface="+mn-lt"/>
            </a:endParaRPr>
          </a:p>
          <a:p>
            <a:pPr marL="638810" lvl="1" indent="-227965"/>
            <a:r>
              <a:rPr lang="en-US" dirty="0">
                <a:ea typeface="+mn-lt"/>
                <a:cs typeface="+mn-lt"/>
              </a:rPr>
              <a:t>The timing of subsequent visits will depend on the needs of the patient (~within 1 month of the start of ART) </a:t>
            </a:r>
            <a:endParaRPr lang="en-US" dirty="0">
              <a:cs typeface="Arial"/>
            </a:endParaRPr>
          </a:p>
        </p:txBody>
      </p:sp>
      <p:pic>
        <p:nvPicPr>
          <p:cNvPr id="8" name="Picture 8">
            <a:extLst>
              <a:ext uri="{FF2B5EF4-FFF2-40B4-BE49-F238E27FC236}">
                <a16:creationId xmlns:a16="http://schemas.microsoft.com/office/drawing/2014/main" id="{579E8FAB-901C-DF1D-E24F-6BBB523C342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6400" y="1233888"/>
            <a:ext cx="3138311" cy="4314965"/>
          </a:xfrm>
          <a:prstGeom prst="rect">
            <a:avLst/>
          </a:prstGeom>
        </p:spPr>
      </p:pic>
      <p:sp>
        <p:nvSpPr>
          <p:cNvPr id="9" name="TextBox 8">
            <a:extLst>
              <a:ext uri="{FF2B5EF4-FFF2-40B4-BE49-F238E27FC236}">
                <a16:creationId xmlns:a16="http://schemas.microsoft.com/office/drawing/2014/main" id="{B8F987C7-E088-9265-EB6E-B31580FAD25E}"/>
              </a:ext>
            </a:extLst>
          </p:cNvPr>
          <p:cNvSpPr txBox="1"/>
          <p:nvPr/>
        </p:nvSpPr>
        <p:spPr>
          <a:xfrm>
            <a:off x="7281332" y="5152907"/>
            <a:ext cx="161101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cs typeface="Arial"/>
              </a:rPr>
              <a:t>Image from </a:t>
            </a:r>
            <a:r>
              <a:rPr lang="en-US" sz="1000">
                <a:cs typeface="Arial"/>
                <a:hlinkClick r:id="rId3"/>
              </a:rPr>
              <a:t>MedOne Urgent Care</a:t>
            </a:r>
            <a:endParaRPr lang="en-US" sz="1000">
              <a:cs typeface="Arial"/>
            </a:endParaRPr>
          </a:p>
        </p:txBody>
      </p:sp>
      <p:sp>
        <p:nvSpPr>
          <p:cNvPr id="14" name="TextBox 13">
            <a:extLst>
              <a:ext uri="{FF2B5EF4-FFF2-40B4-BE49-F238E27FC236}">
                <a16:creationId xmlns:a16="http://schemas.microsoft.com/office/drawing/2014/main" id="{EF1AF179-D404-C052-1DDA-042D1F683698}"/>
              </a:ext>
            </a:extLst>
          </p:cNvPr>
          <p:cNvSpPr txBox="1"/>
          <p:nvPr/>
        </p:nvSpPr>
        <p:spPr>
          <a:xfrm>
            <a:off x="2782057" y="6400277"/>
            <a:ext cx="5584370" cy="215444"/>
          </a:xfrm>
          <a:prstGeom prst="rect">
            <a:avLst/>
          </a:prstGeom>
          <a:noFill/>
        </p:spPr>
        <p:txBody>
          <a:bodyPr wrap="square" lIns="91440" tIns="45720" rIns="91440" bIns="45720" anchor="t">
            <a:spAutoFit/>
          </a:bodyPr>
          <a:lstStyle/>
          <a:p>
            <a:r>
              <a:rPr lang="en-US" sz="800">
                <a:solidFill>
                  <a:schemeClr val="bg1"/>
                </a:solidFill>
              </a:rPr>
              <a:t>AIDS Education and Training Center Program. January 2023. </a:t>
            </a:r>
            <a:r>
              <a:rPr lang="en-US" sz="800">
                <a:solidFill>
                  <a:schemeClr val="bg1"/>
                </a:solidFill>
                <a:hlinkClick r:id="rId4">
                  <a:extLst>
                    <a:ext uri="{A12FA001-AC4F-418D-AE19-62706E023703}">
                      <ahyp:hlinkClr xmlns:ahyp="http://schemas.microsoft.com/office/drawing/2018/hyperlinkcolor" val="tx"/>
                    </a:ext>
                  </a:extLst>
                </a:hlinkClick>
              </a:rPr>
              <a:t>AIDSETC.org</a:t>
            </a:r>
            <a:r>
              <a:rPr lang="en-US" sz="800">
                <a:solidFill>
                  <a:schemeClr val="bg1"/>
                </a:solidFill>
              </a:rPr>
              <a:t> Accessed May 2023</a:t>
            </a:r>
            <a:endParaRPr lang="en-US" sz="800">
              <a:solidFill>
                <a:schemeClr val="bg1"/>
              </a:solidFill>
              <a:cs typeface="Arial"/>
            </a:endParaRPr>
          </a:p>
        </p:txBody>
      </p:sp>
      <p:sp>
        <p:nvSpPr>
          <p:cNvPr id="4" name="Slide Number Placeholder 3">
            <a:extLst>
              <a:ext uri="{FF2B5EF4-FFF2-40B4-BE49-F238E27FC236}">
                <a16:creationId xmlns:a16="http://schemas.microsoft.com/office/drawing/2014/main" id="{E641CBD6-3683-E820-09A8-C9DC763403E2}"/>
              </a:ext>
            </a:extLst>
          </p:cNvPr>
          <p:cNvSpPr>
            <a:spLocks noGrp="1"/>
          </p:cNvSpPr>
          <p:nvPr>
            <p:ph type="sldNum" sz="quarter" idx="12"/>
          </p:nvPr>
        </p:nvSpPr>
        <p:spPr/>
        <p:txBody>
          <a:bodyPr/>
          <a:lstStyle/>
          <a:p>
            <a:fld id="{1D2EA5EF-C699-AF4C-BA42-C0A1CAAB713C}" type="slidenum">
              <a:rPr lang="en-US" smtClean="0"/>
              <a:pPr/>
              <a:t>44</a:t>
            </a:fld>
            <a:endParaRPr lang="en-US"/>
          </a:p>
        </p:txBody>
      </p:sp>
    </p:spTree>
    <p:extLst>
      <p:ext uri="{BB962C8B-B14F-4D97-AF65-F5344CB8AC3E}">
        <p14:creationId xmlns:p14="http://schemas.microsoft.com/office/powerpoint/2010/main" val="2372499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2522-5CDB-A42C-0BDC-D3FAA1C8A641}"/>
              </a:ext>
            </a:extLst>
          </p:cNvPr>
          <p:cNvSpPr>
            <a:spLocks noGrp="1"/>
          </p:cNvSpPr>
          <p:nvPr>
            <p:ph type="title"/>
          </p:nvPr>
        </p:nvSpPr>
        <p:spPr/>
        <p:txBody>
          <a:bodyPr/>
          <a:lstStyle/>
          <a:p>
            <a:r>
              <a:rPr lang="en-US" dirty="0"/>
              <a:t>Key Facilitators of RAPID Intervention</a:t>
            </a:r>
          </a:p>
        </p:txBody>
      </p:sp>
      <p:sp>
        <p:nvSpPr>
          <p:cNvPr id="3" name="Content Placeholder 2">
            <a:extLst>
              <a:ext uri="{FF2B5EF4-FFF2-40B4-BE49-F238E27FC236}">
                <a16:creationId xmlns:a16="http://schemas.microsoft.com/office/drawing/2014/main" id="{44924CD5-9336-5A94-A78E-5EC45E1924B7}"/>
              </a:ext>
            </a:extLst>
          </p:cNvPr>
          <p:cNvSpPr>
            <a:spLocks noGrp="1"/>
          </p:cNvSpPr>
          <p:nvPr>
            <p:ph idx="1"/>
          </p:nvPr>
        </p:nvSpPr>
        <p:spPr>
          <a:xfrm>
            <a:off x="457202" y="1419492"/>
            <a:ext cx="4439310" cy="4367299"/>
          </a:xfrm>
        </p:spPr>
        <p:txBody>
          <a:bodyPr vert="horz" lIns="91290" tIns="45645" rIns="91290" bIns="45645" rtlCol="0" anchor="t">
            <a:normAutofit fontScale="92500"/>
          </a:bodyPr>
          <a:lstStyle/>
          <a:p>
            <a:pPr marL="342265" indent="-227965"/>
            <a:r>
              <a:rPr lang="en-US" sz="2200" dirty="0"/>
              <a:t>Same-day appointments</a:t>
            </a:r>
          </a:p>
          <a:p>
            <a:pPr marL="342265" indent="-227965"/>
            <a:r>
              <a:rPr lang="en-US" sz="2200" dirty="0"/>
              <a:t>Flexible provider scheduling</a:t>
            </a:r>
          </a:p>
          <a:p>
            <a:pPr marL="342265" indent="-227965"/>
            <a:r>
              <a:rPr lang="en-US" sz="2200" dirty="0"/>
              <a:t>ART-regimen pre-approval prior to genotyping or lab testing</a:t>
            </a:r>
          </a:p>
          <a:p>
            <a:pPr marL="342265" indent="-227965"/>
            <a:r>
              <a:rPr lang="en-US" sz="2200" dirty="0"/>
              <a:t>Availability of ART starter packs</a:t>
            </a:r>
          </a:p>
          <a:p>
            <a:pPr marL="342265" indent="-227965"/>
            <a:r>
              <a:rPr lang="en-US" sz="2200" dirty="0"/>
              <a:t>Patient navigation</a:t>
            </a:r>
          </a:p>
          <a:p>
            <a:pPr marL="342265" indent="-227965"/>
            <a:r>
              <a:rPr lang="en-US" sz="2200" dirty="0"/>
              <a:t>Accelerated process for health insurance initiation</a:t>
            </a:r>
          </a:p>
          <a:p>
            <a:pPr marL="342265" indent="-227965"/>
            <a:r>
              <a:rPr lang="en-US" sz="2200" dirty="0"/>
              <a:t>Observation of first ART dose in clinic</a:t>
            </a:r>
          </a:p>
          <a:p>
            <a:pPr marL="342265" indent="-227965"/>
            <a:r>
              <a:rPr lang="en-US" sz="2200" dirty="0"/>
              <a:t>Facilitate sustained access to ART</a:t>
            </a:r>
          </a:p>
        </p:txBody>
      </p:sp>
      <p:pic>
        <p:nvPicPr>
          <p:cNvPr id="8" name="Picture 8" descr="Diagram, venn diagram&#10;&#10;Key factors of RAPID intervention are Patient Navigation, Care Team Coordination, and HIV Self Management. When all working together, they are the most effective.">
            <a:extLst>
              <a:ext uri="{FF2B5EF4-FFF2-40B4-BE49-F238E27FC236}">
                <a16:creationId xmlns:a16="http://schemas.microsoft.com/office/drawing/2014/main" id="{101F1C49-AF6F-575C-F29E-A57F0DEA3501}"/>
              </a:ext>
            </a:extLst>
          </p:cNvPr>
          <p:cNvPicPr>
            <a:picLocks noChangeAspect="1"/>
          </p:cNvPicPr>
          <p:nvPr/>
        </p:nvPicPr>
        <p:blipFill>
          <a:blip r:embed="rId2"/>
          <a:stretch>
            <a:fillRect/>
          </a:stretch>
        </p:blipFill>
        <p:spPr>
          <a:xfrm>
            <a:off x="5061728" y="1422206"/>
            <a:ext cx="3899753" cy="3923229"/>
          </a:xfrm>
          <a:prstGeom prst="rect">
            <a:avLst/>
          </a:prstGeom>
        </p:spPr>
      </p:pic>
      <p:sp>
        <p:nvSpPr>
          <p:cNvPr id="9" name="TextBox 8">
            <a:extLst>
              <a:ext uri="{FF2B5EF4-FFF2-40B4-BE49-F238E27FC236}">
                <a16:creationId xmlns:a16="http://schemas.microsoft.com/office/drawing/2014/main" id="{A6306751-707F-D5B5-031A-A4D03C819B5A}"/>
              </a:ext>
            </a:extLst>
          </p:cNvPr>
          <p:cNvSpPr txBox="1"/>
          <p:nvPr/>
        </p:nvSpPr>
        <p:spPr>
          <a:xfrm>
            <a:off x="7363089" y="5413211"/>
            <a:ext cx="215498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Image from </a:t>
            </a:r>
            <a:r>
              <a:rPr lang="en-US" sz="1200">
                <a:cs typeface="Arial"/>
                <a:hlinkClick r:id="rId3"/>
              </a:rPr>
              <a:t>CDC.gov</a:t>
            </a:r>
            <a:endParaRPr lang="en-US" sz="1200">
              <a:cs typeface="Arial"/>
            </a:endParaRPr>
          </a:p>
        </p:txBody>
      </p:sp>
      <p:sp>
        <p:nvSpPr>
          <p:cNvPr id="10" name="TextBox 9">
            <a:extLst>
              <a:ext uri="{FF2B5EF4-FFF2-40B4-BE49-F238E27FC236}">
                <a16:creationId xmlns:a16="http://schemas.microsoft.com/office/drawing/2014/main" id="{73D94BE5-F279-4675-95B9-6F276D80B8D7}"/>
              </a:ext>
            </a:extLst>
          </p:cNvPr>
          <p:cNvSpPr txBox="1"/>
          <p:nvPr/>
        </p:nvSpPr>
        <p:spPr>
          <a:xfrm>
            <a:off x="2109865" y="6305324"/>
            <a:ext cx="6152099" cy="461665"/>
          </a:xfrm>
          <a:prstGeom prst="rect">
            <a:avLst/>
          </a:prstGeom>
          <a:noFill/>
        </p:spPr>
        <p:txBody>
          <a:bodyPr wrap="square">
            <a:spAutoFit/>
          </a:bodyPr>
          <a:lstStyle/>
          <a:p>
            <a:r>
              <a:rPr lang="en-US" sz="1200" dirty="0" err="1">
                <a:solidFill>
                  <a:schemeClr val="bg1"/>
                </a:solidFill>
                <a:cs typeface="Arial"/>
              </a:rPr>
              <a:t>Colasanti</a:t>
            </a:r>
            <a:r>
              <a:rPr lang="en-US" sz="1200" dirty="0">
                <a:solidFill>
                  <a:schemeClr val="bg1"/>
                </a:solidFill>
                <a:cs typeface="Arial"/>
              </a:rPr>
              <a:t> J. Innovative Programs to End the HIV epidemic: ART Rapid Start. SEATEC Webinar. Jan 2020. Available at </a:t>
            </a:r>
            <a:r>
              <a:rPr lang="en-US" sz="1200" dirty="0">
                <a:solidFill>
                  <a:schemeClr val="bg1"/>
                </a:solidFill>
                <a:cs typeface="Arial"/>
                <a:hlinkClick r:id="rId4">
                  <a:extLst>
                    <a:ext uri="{A12FA001-AC4F-418D-AE19-62706E023703}">
                      <ahyp:hlinkClr xmlns:ahyp="http://schemas.microsoft.com/office/drawing/2018/hyperlinkcolor" val="tx"/>
                    </a:ext>
                  </a:extLst>
                </a:hlinkClick>
              </a:rPr>
              <a:t>www.seaetc.com</a:t>
            </a:r>
            <a:endParaRPr lang="en-US" sz="1200" dirty="0">
              <a:solidFill>
                <a:schemeClr val="bg1"/>
              </a:solidFill>
              <a:cs typeface="Arial"/>
            </a:endParaRPr>
          </a:p>
        </p:txBody>
      </p:sp>
      <p:sp>
        <p:nvSpPr>
          <p:cNvPr id="4" name="Slide Number Placeholder 3">
            <a:extLst>
              <a:ext uri="{FF2B5EF4-FFF2-40B4-BE49-F238E27FC236}">
                <a16:creationId xmlns:a16="http://schemas.microsoft.com/office/drawing/2014/main" id="{2B36F9E3-F7E4-1B96-828A-197848B19A60}"/>
              </a:ext>
            </a:extLst>
          </p:cNvPr>
          <p:cNvSpPr>
            <a:spLocks noGrp="1"/>
          </p:cNvSpPr>
          <p:nvPr>
            <p:ph type="sldNum" sz="quarter" idx="12"/>
          </p:nvPr>
        </p:nvSpPr>
        <p:spPr/>
        <p:txBody>
          <a:bodyPr/>
          <a:lstStyle/>
          <a:p>
            <a:fld id="{1D2EA5EF-C699-AF4C-BA42-C0A1CAAB713C}" type="slidenum">
              <a:rPr lang="en-US" smtClean="0"/>
              <a:pPr/>
              <a:t>45</a:t>
            </a:fld>
            <a:endParaRPr lang="en-US"/>
          </a:p>
        </p:txBody>
      </p:sp>
    </p:spTree>
    <p:extLst>
      <p:ext uri="{BB962C8B-B14F-4D97-AF65-F5344CB8AC3E}">
        <p14:creationId xmlns:p14="http://schemas.microsoft.com/office/powerpoint/2010/main" val="2917192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2522-5CDB-A42C-0BDC-D3FAA1C8A641}"/>
              </a:ext>
            </a:extLst>
          </p:cNvPr>
          <p:cNvSpPr>
            <a:spLocks noGrp="1"/>
          </p:cNvSpPr>
          <p:nvPr>
            <p:ph type="title"/>
          </p:nvPr>
        </p:nvSpPr>
        <p:spPr>
          <a:xfrm>
            <a:off x="457202" y="274639"/>
            <a:ext cx="8315569" cy="844827"/>
          </a:xfrm>
        </p:spPr>
        <p:txBody>
          <a:bodyPr/>
          <a:lstStyle/>
          <a:p>
            <a:r>
              <a:rPr lang="en-US" sz="3600"/>
              <a:t>Barriers to Rapid ART Implementation </a:t>
            </a:r>
          </a:p>
        </p:txBody>
      </p:sp>
      <p:sp>
        <p:nvSpPr>
          <p:cNvPr id="3" name="Content Placeholder 2">
            <a:extLst>
              <a:ext uri="{FF2B5EF4-FFF2-40B4-BE49-F238E27FC236}">
                <a16:creationId xmlns:a16="http://schemas.microsoft.com/office/drawing/2014/main" id="{44924CD5-9336-5A94-A78E-5EC45E1924B7}"/>
              </a:ext>
            </a:extLst>
          </p:cNvPr>
          <p:cNvSpPr>
            <a:spLocks noGrp="1"/>
          </p:cNvSpPr>
          <p:nvPr>
            <p:ph idx="1"/>
          </p:nvPr>
        </p:nvSpPr>
        <p:spPr>
          <a:xfrm>
            <a:off x="375882" y="1159309"/>
            <a:ext cx="8315569" cy="4671865"/>
          </a:xfrm>
        </p:spPr>
        <p:txBody>
          <a:bodyPr vert="horz" lIns="91290" tIns="45645" rIns="91290" bIns="45645" rtlCol="0" anchor="t">
            <a:normAutofit/>
          </a:bodyPr>
          <a:lstStyle/>
          <a:p>
            <a:pPr marL="342265" indent="-227965"/>
            <a:r>
              <a:rPr lang="en-US" sz="2000" b="1" dirty="0"/>
              <a:t>Structural/systemic</a:t>
            </a:r>
          </a:p>
          <a:p>
            <a:pPr marL="638810" lvl="1" indent="-227965"/>
            <a:r>
              <a:rPr lang="en-US" sz="2000" dirty="0"/>
              <a:t>HIV testing/diagnosis occurs off-site</a:t>
            </a:r>
          </a:p>
          <a:p>
            <a:pPr marL="638810" lvl="1" indent="-227965"/>
            <a:r>
              <a:rPr lang="en-US" sz="2000" dirty="0"/>
              <a:t> Access to medications/insurance </a:t>
            </a:r>
          </a:p>
          <a:p>
            <a:pPr marL="638810" lvl="1" indent="-227965"/>
            <a:r>
              <a:rPr lang="en-US" sz="2000" dirty="0"/>
              <a:t>Scheduling and provider availability</a:t>
            </a:r>
          </a:p>
          <a:p>
            <a:pPr marL="342265" indent="-227965"/>
            <a:r>
              <a:rPr lang="en-US" sz="2000" b="1" dirty="0"/>
              <a:t>Provider/staff beliefs</a:t>
            </a:r>
          </a:p>
          <a:p>
            <a:pPr marL="638810" lvl="1" indent="-227965"/>
            <a:r>
              <a:rPr lang="en-US" sz="2000" dirty="0"/>
              <a:t>"That's how we have always done it"</a:t>
            </a:r>
          </a:p>
          <a:p>
            <a:pPr marL="638810" lvl="1" indent="-227965"/>
            <a:r>
              <a:rPr lang="en-US" sz="2000" dirty="0"/>
              <a:t>Preparatory lab results must be known (</a:t>
            </a:r>
            <a:r>
              <a:rPr lang="en-US" sz="2000" dirty="0" err="1"/>
              <a:t>ie</a:t>
            </a:r>
            <a:r>
              <a:rPr lang="en-US" sz="2000" dirty="0"/>
              <a:t>, creatinine, hepatitis B and C serology, genotype)</a:t>
            </a:r>
          </a:p>
          <a:p>
            <a:pPr marL="638810" lvl="1" indent="-227965"/>
            <a:r>
              <a:rPr lang="en-US" sz="2000" dirty="0"/>
              <a:t>Latent TB infection screening must be performed first</a:t>
            </a:r>
          </a:p>
          <a:p>
            <a:pPr marL="342265" indent="-227965"/>
            <a:r>
              <a:rPr lang="en-US" sz="2000" b="1" dirty="0"/>
              <a:t>Patients' attitudes and beliefs</a:t>
            </a:r>
          </a:p>
          <a:p>
            <a:pPr marL="342265" indent="-227965"/>
            <a:r>
              <a:rPr lang="en-US" sz="2000" b="1" dirty="0"/>
              <a:t>Patient's psychosocial comorbidities</a:t>
            </a:r>
            <a:endParaRPr lang="en-US" b="1" dirty="0"/>
          </a:p>
          <a:p>
            <a:pPr marL="638810" lvl="1" indent="-227965"/>
            <a:r>
              <a:rPr lang="en-US" sz="2000" dirty="0"/>
              <a:t>Unstable housing, food insecurity, mental illness, substance abuse</a:t>
            </a:r>
          </a:p>
        </p:txBody>
      </p:sp>
      <p:sp>
        <p:nvSpPr>
          <p:cNvPr id="6" name="TextBox 5">
            <a:extLst>
              <a:ext uri="{FF2B5EF4-FFF2-40B4-BE49-F238E27FC236}">
                <a16:creationId xmlns:a16="http://schemas.microsoft.com/office/drawing/2014/main" id="{C532BA96-C0DB-68E8-C991-74C0874F962D}"/>
              </a:ext>
            </a:extLst>
          </p:cNvPr>
          <p:cNvSpPr txBox="1"/>
          <p:nvPr/>
        </p:nvSpPr>
        <p:spPr>
          <a:xfrm>
            <a:off x="2367577" y="6352528"/>
            <a:ext cx="54104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err="1">
                <a:solidFill>
                  <a:schemeClr val="bg1"/>
                </a:solidFill>
                <a:cs typeface="Arial"/>
              </a:rPr>
              <a:t>Colasanti</a:t>
            </a:r>
            <a:r>
              <a:rPr lang="en-US" sz="1200" dirty="0">
                <a:solidFill>
                  <a:schemeClr val="bg1"/>
                </a:solidFill>
                <a:cs typeface="Arial"/>
              </a:rPr>
              <a:t> J. Innovative Programs to End the HIV epidemic: ART Rapid Start. SEATEC Webinar. Jan 2020. Available at </a:t>
            </a:r>
            <a:r>
              <a:rPr lang="en-US" sz="1200" dirty="0">
                <a:solidFill>
                  <a:schemeClr val="bg1"/>
                </a:solidFill>
                <a:cs typeface="Arial"/>
                <a:hlinkClick r:id="rId2">
                  <a:extLst>
                    <a:ext uri="{A12FA001-AC4F-418D-AE19-62706E023703}">
                      <ahyp:hlinkClr xmlns:ahyp="http://schemas.microsoft.com/office/drawing/2018/hyperlinkcolor" val="tx"/>
                    </a:ext>
                  </a:extLst>
                </a:hlinkClick>
              </a:rPr>
              <a:t>www.seaetc.com</a:t>
            </a:r>
            <a:endParaRPr lang="en-US" sz="1200" dirty="0">
              <a:solidFill>
                <a:schemeClr val="bg1"/>
              </a:solidFill>
              <a:cs typeface="Arial"/>
            </a:endParaRPr>
          </a:p>
        </p:txBody>
      </p:sp>
      <p:sp>
        <p:nvSpPr>
          <p:cNvPr id="4" name="Slide Number Placeholder 3">
            <a:extLst>
              <a:ext uri="{FF2B5EF4-FFF2-40B4-BE49-F238E27FC236}">
                <a16:creationId xmlns:a16="http://schemas.microsoft.com/office/drawing/2014/main" id="{2B36F9E3-F7E4-1B96-828A-197848B19A60}"/>
              </a:ext>
            </a:extLst>
          </p:cNvPr>
          <p:cNvSpPr>
            <a:spLocks noGrp="1"/>
          </p:cNvSpPr>
          <p:nvPr>
            <p:ph type="sldNum" sz="quarter" idx="12"/>
          </p:nvPr>
        </p:nvSpPr>
        <p:spPr/>
        <p:txBody>
          <a:bodyPr/>
          <a:lstStyle/>
          <a:p>
            <a:fld id="{1D2EA5EF-C699-AF4C-BA42-C0A1CAAB713C}" type="slidenum">
              <a:rPr lang="en-US" smtClean="0"/>
              <a:pPr/>
              <a:t>46</a:t>
            </a:fld>
            <a:endParaRPr lang="en-US"/>
          </a:p>
        </p:txBody>
      </p:sp>
    </p:spTree>
    <p:extLst>
      <p:ext uri="{BB962C8B-B14F-4D97-AF65-F5344CB8AC3E}">
        <p14:creationId xmlns:p14="http://schemas.microsoft.com/office/powerpoint/2010/main" val="236734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2264-DEFE-4BA9-903E-F97509B2581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4281972-CC1C-496C-9293-3C31D7204CD9}"/>
              </a:ext>
            </a:extLst>
          </p:cNvPr>
          <p:cNvSpPr>
            <a:spLocks noGrp="1"/>
          </p:cNvSpPr>
          <p:nvPr>
            <p:ph idx="1"/>
          </p:nvPr>
        </p:nvSpPr>
        <p:spPr>
          <a:xfrm>
            <a:off x="457202" y="1214203"/>
            <a:ext cx="8315569" cy="4753299"/>
          </a:xfrm>
        </p:spPr>
        <p:txBody>
          <a:bodyPr>
            <a:normAutofit/>
          </a:bodyPr>
          <a:lstStyle/>
          <a:p>
            <a:pPr fontAlgn="t" latinLnBrk="0"/>
            <a:r>
              <a:rPr lang="en-US" b="1" dirty="0"/>
              <a:t>Initial lab work-up </a:t>
            </a:r>
            <a:r>
              <a:rPr lang="en-US" dirty="0"/>
              <a:t>of people with HIV includes: HIV viral load, baseline genotype, T cell subset panel, metabolic panel, CBC, hepatitis serology, tuberculosis and STI screening  </a:t>
            </a:r>
            <a:endParaRPr lang="en-US" b="1" dirty="0"/>
          </a:p>
          <a:p>
            <a:pPr fontAlgn="t" latinLnBrk="0"/>
            <a:r>
              <a:rPr lang="en-US" dirty="0"/>
              <a:t>Initial treatment of HIV for most individuals consists of </a:t>
            </a:r>
            <a:r>
              <a:rPr lang="en-US" b="1" dirty="0"/>
              <a:t>combination antiretroviral therapy </a:t>
            </a:r>
            <a:r>
              <a:rPr lang="en-US" dirty="0"/>
              <a:t>with an integrase inhibitor </a:t>
            </a:r>
            <a:r>
              <a:rPr lang="en-US" i="1" dirty="0"/>
              <a:t>plus </a:t>
            </a:r>
            <a:r>
              <a:rPr lang="en-US" dirty="0"/>
              <a:t>at least one other antiviral that belong to a different HIV drug class</a:t>
            </a:r>
          </a:p>
          <a:p>
            <a:r>
              <a:rPr lang="en-US" dirty="0"/>
              <a:t>Improving the care cascade includes initiation of rapid start of antiretroviral therapy, strengths-based case management, intensive outreach, patient navigators, and HIV partner services. </a:t>
            </a:r>
          </a:p>
          <a:p>
            <a:pPr fontAlgn="t" latinLnBrk="0"/>
            <a:endParaRPr lang="en-US" sz="2400" dirty="0">
              <a:solidFill>
                <a:schemeClr val="tx1"/>
              </a:solidFill>
              <a:effectLst/>
            </a:endParaRPr>
          </a:p>
        </p:txBody>
      </p:sp>
      <p:sp>
        <p:nvSpPr>
          <p:cNvPr id="4" name="Slide Number Placeholder 3">
            <a:extLst>
              <a:ext uri="{FF2B5EF4-FFF2-40B4-BE49-F238E27FC236}">
                <a16:creationId xmlns:a16="http://schemas.microsoft.com/office/drawing/2014/main" id="{8FAC8A54-13B9-4EA6-9957-8CE00816B468}"/>
              </a:ext>
            </a:extLst>
          </p:cNvPr>
          <p:cNvSpPr>
            <a:spLocks noGrp="1"/>
          </p:cNvSpPr>
          <p:nvPr>
            <p:ph type="sldNum" sz="quarter" idx="12"/>
          </p:nvPr>
        </p:nvSpPr>
        <p:spPr/>
        <p:txBody>
          <a:bodyPr/>
          <a:lstStyle/>
          <a:p>
            <a:fld id="{1D2EA5EF-C699-AF4C-BA42-C0A1CAAB713C}" type="slidenum">
              <a:rPr lang="en-US" smtClean="0"/>
              <a:t>47</a:t>
            </a:fld>
            <a:endParaRPr lang="en-US"/>
          </a:p>
        </p:txBody>
      </p:sp>
    </p:spTree>
    <p:extLst>
      <p:ext uri="{BB962C8B-B14F-4D97-AF65-F5344CB8AC3E}">
        <p14:creationId xmlns:p14="http://schemas.microsoft.com/office/powerpoint/2010/main" val="1729911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a:t>Questions?</a:t>
            </a:r>
          </a:p>
        </p:txBody>
      </p:sp>
      <p:sp>
        <p:nvSpPr>
          <p:cNvPr id="3" name="Subtítulo 2"/>
          <p:cNvSpPr>
            <a:spLocks noGrp="1"/>
          </p:cNvSpPr>
          <p:nvPr>
            <p:ph type="subTitle" idx="1"/>
          </p:nvPr>
        </p:nvSpPr>
        <p:spPr>
          <a:xfrm>
            <a:off x="685801" y="4681684"/>
            <a:ext cx="7772398" cy="1553745"/>
          </a:xfrm>
        </p:spPr>
        <p:txBody>
          <a:bodyPr>
            <a:normAutofit/>
          </a:bodyPr>
          <a:lstStyle/>
          <a:p>
            <a:r>
              <a:rPr lang="en-US" dirty="0"/>
              <a:t>Presenter: Louie Mar Gangcuangco, MD</a:t>
            </a:r>
          </a:p>
          <a:p>
            <a:r>
              <a:rPr lang="en-US" dirty="0"/>
              <a:t>louiemag@hawaii.edu</a:t>
            </a:r>
          </a:p>
        </p:txBody>
      </p:sp>
      <p:sp>
        <p:nvSpPr>
          <p:cNvPr id="5" name="Marcador de pie de página 4"/>
          <p:cNvSpPr>
            <a:spLocks noGrp="1"/>
          </p:cNvSpPr>
          <p:nvPr>
            <p:ph type="ftr" sz="quarter" idx="11"/>
          </p:nvPr>
        </p:nvSpPr>
        <p:spPr/>
        <p:txBody>
          <a:bodyPr/>
          <a:lstStyle/>
          <a:p>
            <a:r>
              <a:rPr lang="en-US"/>
              <a:t>paetc.org</a:t>
            </a:r>
            <a:endParaRPr lang="en-US" dirty="0"/>
          </a:p>
        </p:txBody>
      </p:sp>
      <p:sp>
        <p:nvSpPr>
          <p:cNvPr id="4" name="Marcador de número de diapositiva 3"/>
          <p:cNvSpPr>
            <a:spLocks noGrp="1"/>
          </p:cNvSpPr>
          <p:nvPr>
            <p:ph type="sldNum" sz="quarter" idx="12"/>
          </p:nvPr>
        </p:nvSpPr>
        <p:spPr/>
        <p:txBody>
          <a:bodyPr/>
          <a:lstStyle/>
          <a:p>
            <a:fld id="{1D2EA5EF-C699-AF4C-BA42-C0A1CAAB713C}" type="slidenum">
              <a:rPr lang="en-US" smtClean="0"/>
              <a:pPr/>
              <a:t>48</a:t>
            </a:fld>
            <a:endParaRPr lang="en-US"/>
          </a:p>
        </p:txBody>
      </p:sp>
    </p:spTree>
    <p:extLst>
      <p:ext uri="{BB962C8B-B14F-4D97-AF65-F5344CB8AC3E}">
        <p14:creationId xmlns:p14="http://schemas.microsoft.com/office/powerpoint/2010/main" val="1367394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1E43-CAAD-4A75-B3ED-B6CCA5326C52}"/>
              </a:ext>
            </a:extLst>
          </p:cNvPr>
          <p:cNvSpPr>
            <a:spLocks noGrp="1"/>
          </p:cNvSpPr>
          <p:nvPr>
            <p:ph type="title"/>
          </p:nvPr>
        </p:nvSpPr>
        <p:spPr/>
        <p:txBody>
          <a:bodyPr/>
          <a:lstStyle/>
          <a:p>
            <a:r>
              <a:rPr lang="en-US" dirty="0"/>
              <a:t>Case: medical history</a:t>
            </a:r>
          </a:p>
        </p:txBody>
      </p:sp>
      <p:sp>
        <p:nvSpPr>
          <p:cNvPr id="3" name="Content Placeholder 2">
            <a:extLst>
              <a:ext uri="{FF2B5EF4-FFF2-40B4-BE49-F238E27FC236}">
                <a16:creationId xmlns:a16="http://schemas.microsoft.com/office/drawing/2014/main" id="{FF926AC5-6D24-4481-AD4E-90132D560C97}"/>
              </a:ext>
            </a:extLst>
          </p:cNvPr>
          <p:cNvSpPr>
            <a:spLocks noGrp="1"/>
          </p:cNvSpPr>
          <p:nvPr>
            <p:ph idx="1"/>
          </p:nvPr>
        </p:nvSpPr>
        <p:spPr/>
        <p:txBody>
          <a:bodyPr/>
          <a:lstStyle/>
          <a:p>
            <a:r>
              <a:rPr lang="en-US" dirty="0"/>
              <a:t>Past medical history: no known medical conditions</a:t>
            </a:r>
          </a:p>
          <a:p>
            <a:r>
              <a:rPr lang="en-US" dirty="0"/>
              <a:t>Past surgical history: appendectomy at 25 years old</a:t>
            </a:r>
          </a:p>
          <a:p>
            <a:r>
              <a:rPr lang="en-US" dirty="0"/>
              <a:t>Family history: hypertension and diabetes in father</a:t>
            </a:r>
          </a:p>
          <a:p>
            <a:r>
              <a:rPr lang="en-US" dirty="0"/>
              <a:t>Social history: </a:t>
            </a:r>
          </a:p>
          <a:p>
            <a:pPr lvl="1"/>
            <a:r>
              <a:rPr lang="en-US" dirty="0"/>
              <a:t>non-smoker</a:t>
            </a:r>
          </a:p>
          <a:p>
            <a:pPr lvl="1"/>
            <a:r>
              <a:rPr lang="en-US" dirty="0"/>
              <a:t>occasional alcohol, weekends, 2 to 3 drinks</a:t>
            </a:r>
          </a:p>
          <a:p>
            <a:pPr lvl="1"/>
            <a:r>
              <a:rPr lang="en-US" dirty="0"/>
              <a:t>unmarried, sex with females with inconsistent condom use, only 1 sexual partner in the past year</a:t>
            </a:r>
          </a:p>
          <a:p>
            <a:pPr lvl="1"/>
            <a:r>
              <a:rPr lang="en-US" dirty="0"/>
              <a:t>Works as an accountant</a:t>
            </a:r>
          </a:p>
          <a:p>
            <a:endParaRPr lang="en-US" dirty="0"/>
          </a:p>
        </p:txBody>
      </p:sp>
      <p:sp>
        <p:nvSpPr>
          <p:cNvPr id="4" name="Slide Number Placeholder 3">
            <a:extLst>
              <a:ext uri="{FF2B5EF4-FFF2-40B4-BE49-F238E27FC236}">
                <a16:creationId xmlns:a16="http://schemas.microsoft.com/office/drawing/2014/main" id="{1F17798B-EB1A-4771-B638-0935B1992C40}"/>
              </a:ext>
            </a:extLst>
          </p:cNvPr>
          <p:cNvSpPr>
            <a:spLocks noGrp="1"/>
          </p:cNvSpPr>
          <p:nvPr>
            <p:ph type="sldNum" sz="quarter" idx="12"/>
          </p:nvPr>
        </p:nvSpPr>
        <p:spPr/>
        <p:txBody>
          <a:bodyPr/>
          <a:lstStyle/>
          <a:p>
            <a:fld id="{1D2EA5EF-C699-AF4C-BA42-C0A1CAAB713C}" type="slidenum">
              <a:rPr lang="en-US" smtClean="0"/>
              <a:t>5</a:t>
            </a:fld>
            <a:endParaRPr lang="en-US"/>
          </a:p>
        </p:txBody>
      </p:sp>
    </p:spTree>
    <p:extLst>
      <p:ext uri="{BB962C8B-B14F-4D97-AF65-F5344CB8AC3E}">
        <p14:creationId xmlns:p14="http://schemas.microsoft.com/office/powerpoint/2010/main" val="360415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1E43-CAAD-4A75-B3ED-B6CCA5326C52}"/>
              </a:ext>
            </a:extLst>
          </p:cNvPr>
          <p:cNvSpPr>
            <a:spLocks noGrp="1"/>
          </p:cNvSpPr>
          <p:nvPr>
            <p:ph type="title"/>
          </p:nvPr>
        </p:nvSpPr>
        <p:spPr/>
        <p:txBody>
          <a:bodyPr/>
          <a:lstStyle/>
          <a:p>
            <a:r>
              <a:rPr lang="en-US" dirty="0"/>
              <a:t>Case: physical exam</a:t>
            </a:r>
          </a:p>
        </p:txBody>
      </p:sp>
      <p:sp>
        <p:nvSpPr>
          <p:cNvPr id="3" name="Content Placeholder 2">
            <a:extLst>
              <a:ext uri="{FF2B5EF4-FFF2-40B4-BE49-F238E27FC236}">
                <a16:creationId xmlns:a16="http://schemas.microsoft.com/office/drawing/2014/main" id="{FF926AC5-6D24-4481-AD4E-90132D560C97}"/>
              </a:ext>
            </a:extLst>
          </p:cNvPr>
          <p:cNvSpPr>
            <a:spLocks noGrp="1"/>
          </p:cNvSpPr>
          <p:nvPr>
            <p:ph idx="1"/>
          </p:nvPr>
        </p:nvSpPr>
        <p:spPr/>
        <p:txBody>
          <a:bodyPr/>
          <a:lstStyle/>
          <a:p>
            <a:r>
              <a:rPr lang="en-US" dirty="0"/>
              <a:t>Vitals: BP 115/70  HR 65  RR 15  afebrile</a:t>
            </a:r>
          </a:p>
          <a:p>
            <a:r>
              <a:rPr lang="en-US" dirty="0"/>
              <a:t>BMI: 24.5 kg/m</a:t>
            </a:r>
            <a:r>
              <a:rPr lang="en-US" baseline="30000" dirty="0"/>
              <a:t>2</a:t>
            </a:r>
          </a:p>
          <a:p>
            <a:r>
              <a:rPr lang="en-US" dirty="0"/>
              <a:t>Unremarkable physical exam</a:t>
            </a:r>
          </a:p>
        </p:txBody>
      </p:sp>
      <p:sp>
        <p:nvSpPr>
          <p:cNvPr id="4" name="Slide Number Placeholder 3">
            <a:extLst>
              <a:ext uri="{FF2B5EF4-FFF2-40B4-BE49-F238E27FC236}">
                <a16:creationId xmlns:a16="http://schemas.microsoft.com/office/drawing/2014/main" id="{1F17798B-EB1A-4771-B638-0935B1992C40}"/>
              </a:ext>
            </a:extLst>
          </p:cNvPr>
          <p:cNvSpPr>
            <a:spLocks noGrp="1"/>
          </p:cNvSpPr>
          <p:nvPr>
            <p:ph type="sldNum" sz="quarter" idx="12"/>
          </p:nvPr>
        </p:nvSpPr>
        <p:spPr/>
        <p:txBody>
          <a:bodyPr/>
          <a:lstStyle/>
          <a:p>
            <a:fld id="{1D2EA5EF-C699-AF4C-BA42-C0A1CAAB713C}" type="slidenum">
              <a:rPr lang="en-US" smtClean="0"/>
              <a:t>6</a:t>
            </a:fld>
            <a:endParaRPr lang="en-US"/>
          </a:p>
        </p:txBody>
      </p:sp>
    </p:spTree>
    <p:extLst>
      <p:ext uri="{BB962C8B-B14F-4D97-AF65-F5344CB8AC3E}">
        <p14:creationId xmlns:p14="http://schemas.microsoft.com/office/powerpoint/2010/main" val="361184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1E43-CAAD-4A75-B3ED-B6CCA5326C52}"/>
              </a:ext>
            </a:extLst>
          </p:cNvPr>
          <p:cNvSpPr>
            <a:spLocks noGrp="1"/>
          </p:cNvSpPr>
          <p:nvPr>
            <p:ph type="title"/>
          </p:nvPr>
        </p:nvSpPr>
        <p:spPr>
          <a:xfrm>
            <a:off x="414215" y="2198195"/>
            <a:ext cx="8315569" cy="1143000"/>
          </a:xfrm>
        </p:spPr>
        <p:txBody>
          <a:bodyPr/>
          <a:lstStyle/>
          <a:p>
            <a:pPr algn="ctr"/>
            <a:r>
              <a:rPr lang="en-US" i="1" dirty="0"/>
              <a:t>What lab tests would you order? (1)</a:t>
            </a:r>
          </a:p>
        </p:txBody>
      </p:sp>
      <p:sp>
        <p:nvSpPr>
          <p:cNvPr id="4" name="Slide Number Placeholder 3">
            <a:extLst>
              <a:ext uri="{FF2B5EF4-FFF2-40B4-BE49-F238E27FC236}">
                <a16:creationId xmlns:a16="http://schemas.microsoft.com/office/drawing/2014/main" id="{1F17798B-EB1A-4771-B638-0935B1992C40}"/>
              </a:ext>
            </a:extLst>
          </p:cNvPr>
          <p:cNvSpPr>
            <a:spLocks noGrp="1"/>
          </p:cNvSpPr>
          <p:nvPr>
            <p:ph type="sldNum" sz="quarter" idx="12"/>
          </p:nvPr>
        </p:nvSpPr>
        <p:spPr/>
        <p:txBody>
          <a:bodyPr/>
          <a:lstStyle/>
          <a:p>
            <a:fld id="{1D2EA5EF-C699-AF4C-BA42-C0A1CAAB713C}" type="slidenum">
              <a:rPr lang="en-US" smtClean="0"/>
              <a:t>7</a:t>
            </a:fld>
            <a:endParaRPr lang="en-US"/>
          </a:p>
        </p:txBody>
      </p:sp>
    </p:spTree>
    <p:extLst>
      <p:ext uri="{BB962C8B-B14F-4D97-AF65-F5344CB8AC3E}">
        <p14:creationId xmlns:p14="http://schemas.microsoft.com/office/powerpoint/2010/main" val="287006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1E43-CAAD-4A75-B3ED-B6CCA5326C52}"/>
              </a:ext>
            </a:extLst>
          </p:cNvPr>
          <p:cNvSpPr>
            <a:spLocks noGrp="1"/>
          </p:cNvSpPr>
          <p:nvPr>
            <p:ph type="title"/>
          </p:nvPr>
        </p:nvSpPr>
        <p:spPr/>
        <p:txBody>
          <a:bodyPr/>
          <a:lstStyle/>
          <a:p>
            <a:r>
              <a:rPr lang="en-US" dirty="0"/>
              <a:t>What lab tests would you order? (2)</a:t>
            </a:r>
          </a:p>
        </p:txBody>
      </p:sp>
      <p:sp>
        <p:nvSpPr>
          <p:cNvPr id="3" name="Content Placeholder 2">
            <a:extLst>
              <a:ext uri="{FF2B5EF4-FFF2-40B4-BE49-F238E27FC236}">
                <a16:creationId xmlns:a16="http://schemas.microsoft.com/office/drawing/2014/main" id="{FF926AC5-6D24-4481-AD4E-90132D560C97}"/>
              </a:ext>
            </a:extLst>
          </p:cNvPr>
          <p:cNvSpPr>
            <a:spLocks noGrp="1"/>
          </p:cNvSpPr>
          <p:nvPr>
            <p:ph idx="1"/>
          </p:nvPr>
        </p:nvSpPr>
        <p:spPr/>
        <p:txBody>
          <a:bodyPr/>
          <a:lstStyle/>
          <a:p>
            <a:r>
              <a:rPr lang="en-US" dirty="0"/>
              <a:t>Lipid panel: within normal limits</a:t>
            </a:r>
          </a:p>
          <a:p>
            <a:r>
              <a:rPr lang="en-US" dirty="0"/>
              <a:t>Metabolic profile: normal</a:t>
            </a:r>
          </a:p>
          <a:p>
            <a:r>
              <a:rPr lang="en-US" dirty="0"/>
              <a:t>CBC: normal</a:t>
            </a:r>
          </a:p>
          <a:p>
            <a:r>
              <a:rPr lang="en-US" dirty="0"/>
              <a:t>Hepatitis C: negative</a:t>
            </a:r>
          </a:p>
          <a:p>
            <a:r>
              <a:rPr lang="en-US" dirty="0"/>
              <a:t>HIV antigen/antibody test: </a:t>
            </a:r>
            <a:r>
              <a:rPr lang="en-US" b="1" dirty="0"/>
              <a:t>positive</a:t>
            </a:r>
          </a:p>
          <a:p>
            <a:pPr marL="114112" indent="0">
              <a:buNone/>
            </a:pPr>
            <a:endParaRPr lang="en-US" dirty="0"/>
          </a:p>
        </p:txBody>
      </p:sp>
      <p:sp>
        <p:nvSpPr>
          <p:cNvPr id="4" name="Slide Number Placeholder 3">
            <a:extLst>
              <a:ext uri="{FF2B5EF4-FFF2-40B4-BE49-F238E27FC236}">
                <a16:creationId xmlns:a16="http://schemas.microsoft.com/office/drawing/2014/main" id="{1F17798B-EB1A-4771-B638-0935B1992C40}"/>
              </a:ext>
            </a:extLst>
          </p:cNvPr>
          <p:cNvSpPr>
            <a:spLocks noGrp="1"/>
          </p:cNvSpPr>
          <p:nvPr>
            <p:ph type="sldNum" sz="quarter" idx="12"/>
          </p:nvPr>
        </p:nvSpPr>
        <p:spPr/>
        <p:txBody>
          <a:bodyPr/>
          <a:lstStyle/>
          <a:p>
            <a:fld id="{1D2EA5EF-C699-AF4C-BA42-C0A1CAAB713C}" type="slidenum">
              <a:rPr lang="en-US" smtClean="0"/>
              <a:t>8</a:t>
            </a:fld>
            <a:endParaRPr lang="en-US"/>
          </a:p>
        </p:txBody>
      </p:sp>
    </p:spTree>
    <p:extLst>
      <p:ext uri="{BB962C8B-B14F-4D97-AF65-F5344CB8AC3E}">
        <p14:creationId xmlns:p14="http://schemas.microsoft.com/office/powerpoint/2010/main" val="1193634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7544-4DCB-4844-9626-48BCF9AD8085}"/>
              </a:ext>
            </a:extLst>
          </p:cNvPr>
          <p:cNvSpPr>
            <a:spLocks noGrp="1"/>
          </p:cNvSpPr>
          <p:nvPr>
            <p:ph type="title"/>
          </p:nvPr>
        </p:nvSpPr>
        <p:spPr/>
        <p:txBody>
          <a:bodyPr/>
          <a:lstStyle/>
          <a:p>
            <a:r>
              <a:rPr lang="en-US" dirty="0"/>
              <a:t>USPSTF Hepatitis C Screening Recommendation</a:t>
            </a:r>
          </a:p>
        </p:txBody>
      </p:sp>
      <p:graphicFrame>
        <p:nvGraphicFramePr>
          <p:cNvPr id="5" name="Content Placeholder 4">
            <a:extLst>
              <a:ext uri="{FF2B5EF4-FFF2-40B4-BE49-F238E27FC236}">
                <a16:creationId xmlns:a16="http://schemas.microsoft.com/office/drawing/2014/main" id="{BF0A3D4A-8EC6-4A80-9917-0ACDF4130609}"/>
              </a:ext>
            </a:extLst>
          </p:cNvPr>
          <p:cNvGraphicFramePr>
            <a:graphicFrameLocks noGrp="1"/>
          </p:cNvGraphicFramePr>
          <p:nvPr>
            <p:ph idx="1"/>
            <p:extLst>
              <p:ext uri="{D42A27DB-BD31-4B8C-83A1-F6EECF244321}">
                <p14:modId xmlns:p14="http://schemas.microsoft.com/office/powerpoint/2010/main" val="1604098192"/>
              </p:ext>
            </p:extLst>
          </p:nvPr>
        </p:nvGraphicFramePr>
        <p:xfrm>
          <a:off x="457446" y="2028957"/>
          <a:ext cx="8315325" cy="2499360"/>
        </p:xfrm>
        <a:graphic>
          <a:graphicData uri="http://schemas.openxmlformats.org/drawingml/2006/table">
            <a:tbl>
              <a:tblPr firstRow="1">
                <a:tableStyleId>{616DA210-FB5B-4158-B5E0-FEB733F419BA}</a:tableStyleId>
              </a:tblPr>
              <a:tblGrid>
                <a:gridCol w="2771775">
                  <a:extLst>
                    <a:ext uri="{9D8B030D-6E8A-4147-A177-3AD203B41FA5}">
                      <a16:colId xmlns:a16="http://schemas.microsoft.com/office/drawing/2014/main" val="3093068525"/>
                    </a:ext>
                  </a:extLst>
                </a:gridCol>
                <a:gridCol w="3771186">
                  <a:extLst>
                    <a:ext uri="{9D8B030D-6E8A-4147-A177-3AD203B41FA5}">
                      <a16:colId xmlns:a16="http://schemas.microsoft.com/office/drawing/2014/main" val="4195478858"/>
                    </a:ext>
                  </a:extLst>
                </a:gridCol>
                <a:gridCol w="1772364">
                  <a:extLst>
                    <a:ext uri="{9D8B030D-6E8A-4147-A177-3AD203B41FA5}">
                      <a16:colId xmlns:a16="http://schemas.microsoft.com/office/drawing/2014/main" val="1529040927"/>
                    </a:ext>
                  </a:extLst>
                </a:gridCol>
              </a:tblGrid>
              <a:tr h="0">
                <a:tc>
                  <a:txBody>
                    <a:bodyPr/>
                    <a:lstStyle/>
                    <a:p>
                      <a:pPr algn="ctr" fontAlgn="b" latinLnBrk="0"/>
                      <a:r>
                        <a:rPr lang="en-US" sz="2400" b="1" dirty="0">
                          <a:solidFill>
                            <a:schemeClr val="tx1"/>
                          </a:solidFill>
                          <a:effectLst/>
                        </a:rPr>
                        <a:t>Population</a:t>
                      </a:r>
                    </a:p>
                  </a:txBody>
                  <a:tcPr marL="76200" marR="76200" marT="76200" marB="76200" anchor="b"/>
                </a:tc>
                <a:tc>
                  <a:txBody>
                    <a:bodyPr/>
                    <a:lstStyle/>
                    <a:p>
                      <a:pPr algn="ctr" fontAlgn="b" latinLnBrk="0"/>
                      <a:r>
                        <a:rPr lang="en-US" sz="2400" b="1">
                          <a:solidFill>
                            <a:schemeClr val="tx1"/>
                          </a:solidFill>
                          <a:effectLst/>
                        </a:rPr>
                        <a:t>Recommendation</a:t>
                      </a:r>
                    </a:p>
                  </a:txBody>
                  <a:tcPr marL="76200" marR="76200" marT="76200" marB="76200" anchor="b"/>
                </a:tc>
                <a:tc>
                  <a:txBody>
                    <a:bodyPr/>
                    <a:lstStyle/>
                    <a:p>
                      <a:pPr algn="ctr" fontAlgn="b" latinLnBrk="0"/>
                      <a:r>
                        <a:rPr lang="en-US" sz="2400" b="1" u="none" strike="noStrike" dirty="0">
                          <a:solidFill>
                            <a:schemeClr val="tx1"/>
                          </a:solidFill>
                          <a:effectLst/>
                        </a:rPr>
                        <a:t>Grade</a:t>
                      </a:r>
                      <a:endParaRPr lang="en-US" sz="2400" b="1" dirty="0">
                        <a:solidFill>
                          <a:schemeClr val="tx1"/>
                        </a:solidFill>
                        <a:effectLst/>
                      </a:endParaRPr>
                    </a:p>
                  </a:txBody>
                  <a:tcPr marL="76200" marR="76200" marT="76200" marB="76200" anchor="b"/>
                </a:tc>
                <a:extLst>
                  <a:ext uri="{0D108BD9-81ED-4DB2-BD59-A6C34878D82A}">
                    <a16:rowId xmlns:a16="http://schemas.microsoft.com/office/drawing/2014/main" val="3140467637"/>
                  </a:ext>
                </a:extLst>
              </a:tr>
              <a:tr h="0">
                <a:tc>
                  <a:txBody>
                    <a:bodyPr/>
                    <a:lstStyle/>
                    <a:p>
                      <a:pPr algn="ctr" fontAlgn="t" latinLnBrk="0"/>
                      <a:r>
                        <a:rPr lang="en-US" sz="2400" dirty="0">
                          <a:solidFill>
                            <a:schemeClr val="tx1"/>
                          </a:solidFill>
                          <a:effectLst/>
                        </a:rPr>
                        <a:t>Adults aged </a:t>
                      </a:r>
                      <a:r>
                        <a:rPr lang="en-US" sz="2400" b="1" dirty="0">
                          <a:solidFill>
                            <a:schemeClr val="tx1"/>
                          </a:solidFill>
                          <a:effectLst/>
                        </a:rPr>
                        <a:t>18 to 79 years</a:t>
                      </a:r>
                    </a:p>
                  </a:txBody>
                  <a:tcPr marL="76200" marR="76200" marT="76200" marB="76200"/>
                </a:tc>
                <a:tc>
                  <a:txBody>
                    <a:bodyPr/>
                    <a:lstStyle/>
                    <a:p>
                      <a:pPr algn="ctr" fontAlgn="t" latinLnBrk="0"/>
                      <a:r>
                        <a:rPr lang="en-US" sz="2400">
                          <a:solidFill>
                            <a:schemeClr val="tx1"/>
                          </a:solidFill>
                          <a:effectLst/>
                        </a:rPr>
                        <a:t>The USPSTF recommends screening for hepatitis C virus (HCV) infection in adults aged 18 to 79 years.</a:t>
                      </a:r>
                    </a:p>
                  </a:txBody>
                  <a:tcPr marL="76200" marR="76200" marT="76200" marB="76200"/>
                </a:tc>
                <a:tc>
                  <a:txBody>
                    <a:bodyPr/>
                    <a:lstStyle/>
                    <a:p>
                      <a:pPr algn="ctr" fontAlgn="t" latinLnBrk="0"/>
                      <a:r>
                        <a:rPr lang="en-US" sz="2400" b="1" dirty="0">
                          <a:solidFill>
                            <a:schemeClr val="tx1"/>
                          </a:solidFill>
                          <a:effectLst/>
                        </a:rPr>
                        <a:t>B</a:t>
                      </a:r>
                    </a:p>
                  </a:txBody>
                  <a:tcPr marL="76200" marR="76200" marT="76200" marB="76200"/>
                </a:tc>
                <a:extLst>
                  <a:ext uri="{0D108BD9-81ED-4DB2-BD59-A6C34878D82A}">
                    <a16:rowId xmlns:a16="http://schemas.microsoft.com/office/drawing/2014/main" val="1046626860"/>
                  </a:ext>
                </a:extLst>
              </a:tr>
            </a:tbl>
          </a:graphicData>
        </a:graphic>
      </p:graphicFrame>
      <p:sp>
        <p:nvSpPr>
          <p:cNvPr id="7" name="TextBox 6">
            <a:extLst>
              <a:ext uri="{FF2B5EF4-FFF2-40B4-BE49-F238E27FC236}">
                <a16:creationId xmlns:a16="http://schemas.microsoft.com/office/drawing/2014/main" id="{6FA2080D-3677-4D6E-9D05-DEE3434BA24E}"/>
              </a:ext>
            </a:extLst>
          </p:cNvPr>
          <p:cNvSpPr txBox="1"/>
          <p:nvPr/>
        </p:nvSpPr>
        <p:spPr>
          <a:xfrm>
            <a:off x="2256019" y="6227003"/>
            <a:ext cx="5808690" cy="553998"/>
          </a:xfrm>
          <a:prstGeom prst="rect">
            <a:avLst/>
          </a:prstGeom>
          <a:noFill/>
        </p:spPr>
        <p:txBody>
          <a:bodyPr wrap="square">
            <a:spAutoFit/>
          </a:bodyPr>
          <a:lstStyle/>
          <a:p>
            <a:r>
              <a:rPr lang="en-US" sz="1000" dirty="0">
                <a:solidFill>
                  <a:schemeClr val="bg1"/>
                </a:solidFill>
              </a:rPr>
              <a:t>USPSTF. Final recommendation statement: hepatitis C screening. Available at </a:t>
            </a:r>
            <a:r>
              <a:rPr lang="en-US" sz="1000" dirty="0">
                <a:solidFill>
                  <a:schemeClr val="bg1"/>
                </a:solidFill>
                <a:hlinkClick r:id="rId2">
                  <a:extLst>
                    <a:ext uri="{A12FA001-AC4F-418D-AE19-62706E023703}">
                      <ahyp:hlinkClr xmlns:ahyp="http://schemas.microsoft.com/office/drawing/2018/hyperlinkcolor" val="tx"/>
                    </a:ext>
                  </a:extLst>
                </a:hlinkClick>
              </a:rPr>
              <a:t>https://www.uspreventiveservicestaskforce.org/uspstf/recommendation/hepatitis-c-screening</a:t>
            </a:r>
            <a:r>
              <a:rPr lang="en-US" sz="1000" dirty="0">
                <a:solidFill>
                  <a:schemeClr val="bg1"/>
                </a:solidFill>
              </a:rPr>
              <a:t> Accessed December 17, 2023</a:t>
            </a:r>
          </a:p>
        </p:txBody>
      </p:sp>
      <p:sp>
        <p:nvSpPr>
          <p:cNvPr id="4" name="Slide Number Placeholder 3">
            <a:extLst>
              <a:ext uri="{FF2B5EF4-FFF2-40B4-BE49-F238E27FC236}">
                <a16:creationId xmlns:a16="http://schemas.microsoft.com/office/drawing/2014/main" id="{C12CECB1-08CB-46D8-A636-3C3FF4E18C39}"/>
              </a:ext>
            </a:extLst>
          </p:cNvPr>
          <p:cNvSpPr>
            <a:spLocks noGrp="1"/>
          </p:cNvSpPr>
          <p:nvPr>
            <p:ph type="sldNum" sz="quarter" idx="12"/>
          </p:nvPr>
        </p:nvSpPr>
        <p:spPr/>
        <p:txBody>
          <a:bodyPr/>
          <a:lstStyle/>
          <a:p>
            <a:fld id="{1D2EA5EF-C699-AF4C-BA42-C0A1CAAB713C}" type="slidenum">
              <a:rPr lang="en-US" smtClean="0"/>
              <a:t>9</a:t>
            </a:fld>
            <a:endParaRPr lang="en-US"/>
          </a:p>
        </p:txBody>
      </p:sp>
    </p:spTree>
    <p:extLst>
      <p:ext uri="{BB962C8B-B14F-4D97-AF65-F5344CB8AC3E}">
        <p14:creationId xmlns:p14="http://schemas.microsoft.com/office/powerpoint/2010/main" val="4101974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5928</TotalTime>
  <Words>5538</Words>
  <Application>Microsoft Office PowerPoint</Application>
  <PresentationFormat>On-screen Show (4:3)</PresentationFormat>
  <Paragraphs>487</Paragraphs>
  <Slides>48</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48</vt:i4>
      </vt:variant>
    </vt:vector>
  </HeadingPairs>
  <TitlesOfParts>
    <vt:vector size="61" baseType="lpstr">
      <vt:lpstr>arial</vt:lpstr>
      <vt:lpstr>arial</vt:lpstr>
      <vt:lpstr>Calibri</vt:lpstr>
      <vt:lpstr>Google Sans</vt:lpstr>
      <vt:lpstr>ITC Avant Garde Std Bk</vt:lpstr>
      <vt:lpstr>Noto Sans</vt:lpstr>
      <vt:lpstr>Open Sans</vt:lpstr>
      <vt:lpstr>Roboto</vt:lpstr>
      <vt:lpstr>Segoe UI</vt:lpstr>
      <vt:lpstr>Source Sans Pro</vt:lpstr>
      <vt:lpstr>Times</vt:lpstr>
      <vt:lpstr>Wingdings</vt:lpstr>
      <vt:lpstr>AETC Program master slide template 4x3</vt:lpstr>
      <vt:lpstr>HIV Medications 101</vt:lpstr>
      <vt:lpstr>Disclaimer</vt:lpstr>
      <vt:lpstr>Learning Objectives</vt:lpstr>
      <vt:lpstr>Case:</vt:lpstr>
      <vt:lpstr>Case: medical history</vt:lpstr>
      <vt:lpstr>Case: physical exam</vt:lpstr>
      <vt:lpstr>What lab tests would you order? (1)</vt:lpstr>
      <vt:lpstr>What lab tests would you order? (2)</vt:lpstr>
      <vt:lpstr>USPSTF Hepatitis C Screening Recommendation</vt:lpstr>
      <vt:lpstr>USPSTF HIV Screening Recommendations*</vt:lpstr>
      <vt:lpstr>Human Immunodeficiency Virus (HIV)</vt:lpstr>
      <vt:lpstr>WHO HIV Epidemic 2023 estimates</vt:lpstr>
      <vt:lpstr>Natural History of untreated HIV infection</vt:lpstr>
      <vt:lpstr>Examples of AIDS-Defining Conditions</vt:lpstr>
      <vt:lpstr>What lab tests would you order for the patient?</vt:lpstr>
      <vt:lpstr>Initial work-up of a patient with HIV </vt:lpstr>
      <vt:lpstr>HIV Life Cycle</vt:lpstr>
      <vt:lpstr>Antiretroviral Treatment (ART)</vt:lpstr>
      <vt:lpstr>Effective Treatment Saves Lives</vt:lpstr>
      <vt:lpstr>U=U and "Treatment as Prevention"  has revolutionized HIV prevention and care</vt:lpstr>
      <vt:lpstr>Key Concepts in HIV Antiretroviral Therapy [1]</vt:lpstr>
      <vt:lpstr>Key Concepts in HIV Antiretroviral Therapy [2]</vt:lpstr>
      <vt:lpstr>Site of Inhibitors of Viral Replication</vt:lpstr>
      <vt:lpstr>Recommended Initial Regimens for Most People with HIV (in alphabetical order)</vt:lpstr>
      <vt:lpstr>Preferred Initial Regimens in Pregnancy who are Antiretroviral Naïve </vt:lpstr>
      <vt:lpstr>Common Antiretroviral Agents for HIV [1]</vt:lpstr>
      <vt:lpstr>Common Antiretroviral Agents for HIV [2]</vt:lpstr>
      <vt:lpstr>The 95-95-95 Targets to end the HIV Epidemic</vt:lpstr>
      <vt:lpstr>The HIV Care Continuum</vt:lpstr>
      <vt:lpstr>US HIV Care Continuum, 2019</vt:lpstr>
      <vt:lpstr>Rapid ART Guidelines</vt:lpstr>
      <vt:lpstr>Rapid ART: Published Studies</vt:lpstr>
      <vt:lpstr>Starting Rapid ART without baseline HIV lab results: pre-specified ART regimens</vt:lpstr>
      <vt:lpstr>Rapid ART – timing and precautions</vt:lpstr>
      <vt:lpstr>Offer Antiretroviral Therapy</vt:lpstr>
      <vt:lpstr>Monitoring Lab Tests when treating HIV</vt:lpstr>
      <vt:lpstr>Monitoring CD4 and HIV RNA [1]</vt:lpstr>
      <vt:lpstr>Monitoring CD4 and HIV RNA [2] </vt:lpstr>
      <vt:lpstr>Pneumocystis prophylaxis for CD4&lt;200 cells/mm3</vt:lpstr>
      <vt:lpstr>Linkage to HIV Care: Main Goals</vt:lpstr>
      <vt:lpstr>Delayed Linkage to Care: Key Factors</vt:lpstr>
      <vt:lpstr>Linkage to Care:  Expert Panel Recommendations</vt:lpstr>
      <vt:lpstr>Strategies to Improve Linkage to Care</vt:lpstr>
      <vt:lpstr>Rapid ART follow-up</vt:lpstr>
      <vt:lpstr>Key Facilitators of RAPID Intervention</vt:lpstr>
      <vt:lpstr>Barriers to Rapid ART Implementation </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Maya Gil-Cantu</dc:creator>
  <cp:lastModifiedBy>Minerva Layug-Gomez</cp:lastModifiedBy>
  <cp:revision>355</cp:revision>
  <dcterms:created xsi:type="dcterms:W3CDTF">2020-11-12T22:58:33Z</dcterms:created>
  <dcterms:modified xsi:type="dcterms:W3CDTF">2024-03-19T13:42:40Z</dcterms:modified>
</cp:coreProperties>
</file>