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4"/>
  </p:notesMasterIdLst>
  <p:handoutMasterIdLst>
    <p:handoutMasterId r:id="rId45"/>
  </p:handoutMasterIdLst>
  <p:sldIdLst>
    <p:sldId id="427" r:id="rId2"/>
    <p:sldId id="428" r:id="rId3"/>
    <p:sldId id="429" r:id="rId4"/>
    <p:sldId id="433" r:id="rId5"/>
    <p:sldId id="431" r:id="rId6"/>
    <p:sldId id="267" r:id="rId7"/>
    <p:sldId id="272" r:id="rId8"/>
    <p:sldId id="275" r:id="rId9"/>
    <p:sldId id="274" r:id="rId10"/>
    <p:sldId id="278" r:id="rId11"/>
    <p:sldId id="273" r:id="rId12"/>
    <p:sldId id="276" r:id="rId13"/>
    <p:sldId id="432" r:id="rId14"/>
    <p:sldId id="277" r:id="rId15"/>
    <p:sldId id="271" r:id="rId16"/>
    <p:sldId id="297" r:id="rId17"/>
    <p:sldId id="298" r:id="rId18"/>
    <p:sldId id="299" r:id="rId19"/>
    <p:sldId id="300" r:id="rId20"/>
    <p:sldId id="301" r:id="rId21"/>
    <p:sldId id="302" r:id="rId22"/>
    <p:sldId id="292" r:id="rId23"/>
    <p:sldId id="280" r:id="rId24"/>
    <p:sldId id="293" r:id="rId25"/>
    <p:sldId id="281" r:id="rId26"/>
    <p:sldId id="296" r:id="rId27"/>
    <p:sldId id="263" r:id="rId28"/>
    <p:sldId id="283" r:id="rId29"/>
    <p:sldId id="306" r:id="rId30"/>
    <p:sldId id="294" r:id="rId31"/>
    <p:sldId id="268" r:id="rId32"/>
    <p:sldId id="269" r:id="rId33"/>
    <p:sldId id="285" r:id="rId34"/>
    <p:sldId id="303" r:id="rId35"/>
    <p:sldId id="286" r:id="rId36"/>
    <p:sldId id="288" r:id="rId37"/>
    <p:sldId id="307" r:id="rId38"/>
    <p:sldId id="434" r:id="rId39"/>
    <p:sldId id="305" r:id="rId40"/>
    <p:sldId id="265" r:id="rId41"/>
    <p:sldId id="309" r:id="rId42"/>
    <p:sldId id="290" r:id="rId43"/>
  </p:sldIdLst>
  <p:sldSz cx="12192000" cy="6858000"/>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A8D8A-9D10-4CFA-8BCB-9BE475CE38C9}" v="86" dt="2024-03-01T05:55:43.513"/>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59" autoAdjust="0"/>
    <p:restoredTop sz="94648" autoAdjust="0"/>
  </p:normalViewPr>
  <p:slideViewPr>
    <p:cSldViewPr snapToGrid="0" snapToObjects="1">
      <p:cViewPr varScale="1">
        <p:scale>
          <a:sx n="62" d="100"/>
          <a:sy n="62" d="100"/>
        </p:scale>
        <p:origin x="836" y="56"/>
      </p:cViewPr>
      <p:guideLst>
        <p:guide orient="horz" pos="2160"/>
        <p:guide pos="3840"/>
      </p:guideLst>
    </p:cSldViewPr>
  </p:slideViewPr>
  <p:outlineViewPr>
    <p:cViewPr>
      <p:scale>
        <a:sx n="33" d="100"/>
        <a:sy n="33" d="100"/>
      </p:scale>
      <p:origin x="0" y="-48912"/>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3/19/2024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3/19/2024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a:t>
            </a:fld>
            <a:endParaRPr lang="en-US"/>
          </a:p>
        </p:txBody>
      </p:sp>
    </p:spTree>
    <p:extLst>
      <p:ext uri="{BB962C8B-B14F-4D97-AF65-F5344CB8AC3E}">
        <p14:creationId xmlns:p14="http://schemas.microsoft.com/office/powerpoint/2010/main" val="3434571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30</a:t>
            </a:fld>
            <a:endParaRPr lang="en-US"/>
          </a:p>
        </p:txBody>
      </p:sp>
    </p:spTree>
    <p:extLst>
      <p:ext uri="{BB962C8B-B14F-4D97-AF65-F5344CB8AC3E}">
        <p14:creationId xmlns:p14="http://schemas.microsoft.com/office/powerpoint/2010/main" val="280315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33</a:t>
            </a:fld>
            <a:endParaRPr lang="en-US"/>
          </a:p>
        </p:txBody>
      </p:sp>
    </p:spTree>
    <p:extLst>
      <p:ext uri="{BB962C8B-B14F-4D97-AF65-F5344CB8AC3E}">
        <p14:creationId xmlns:p14="http://schemas.microsoft.com/office/powerpoint/2010/main" val="4137625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34</a:t>
            </a:fld>
            <a:endParaRPr lang="en-US"/>
          </a:p>
        </p:txBody>
      </p:sp>
    </p:spTree>
    <p:extLst>
      <p:ext uri="{BB962C8B-B14F-4D97-AF65-F5344CB8AC3E}">
        <p14:creationId xmlns:p14="http://schemas.microsoft.com/office/powerpoint/2010/main" val="2340988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35</a:t>
            </a:fld>
            <a:endParaRPr lang="en-US"/>
          </a:p>
        </p:txBody>
      </p:sp>
    </p:spTree>
    <p:extLst>
      <p:ext uri="{BB962C8B-B14F-4D97-AF65-F5344CB8AC3E}">
        <p14:creationId xmlns:p14="http://schemas.microsoft.com/office/powerpoint/2010/main" val="3367579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41</a:t>
            </a:fld>
            <a:endParaRPr lang="en-US"/>
          </a:p>
        </p:txBody>
      </p:sp>
    </p:spTree>
    <p:extLst>
      <p:ext uri="{BB962C8B-B14F-4D97-AF65-F5344CB8AC3E}">
        <p14:creationId xmlns:p14="http://schemas.microsoft.com/office/powerpoint/2010/main" val="156066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48646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8</a:t>
            </a:fld>
            <a:endParaRPr lang="en-US"/>
          </a:p>
        </p:txBody>
      </p:sp>
    </p:spTree>
    <p:extLst>
      <p:ext uri="{BB962C8B-B14F-4D97-AF65-F5344CB8AC3E}">
        <p14:creationId xmlns:p14="http://schemas.microsoft.com/office/powerpoint/2010/main" val="2463822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9</a:t>
            </a:fld>
            <a:endParaRPr lang="en-US"/>
          </a:p>
        </p:txBody>
      </p:sp>
    </p:spTree>
    <p:extLst>
      <p:ext uri="{BB962C8B-B14F-4D97-AF65-F5344CB8AC3E}">
        <p14:creationId xmlns:p14="http://schemas.microsoft.com/office/powerpoint/2010/main" val="82937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10</a:t>
            </a:fld>
            <a:endParaRPr lang="en-US"/>
          </a:p>
        </p:txBody>
      </p:sp>
    </p:spTree>
    <p:extLst>
      <p:ext uri="{BB962C8B-B14F-4D97-AF65-F5344CB8AC3E}">
        <p14:creationId xmlns:p14="http://schemas.microsoft.com/office/powerpoint/2010/main" val="143149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Inpatient population: auto-populate using HIV dx and/or ARVs. Occasional</a:t>
            </a:r>
            <a:r>
              <a:rPr lang="en-US" baseline="0" dirty="0"/>
              <a:t> “false” additions (ex. PEP, </a:t>
            </a:r>
            <a:r>
              <a:rPr lang="en-US" baseline="0" dirty="0" err="1"/>
              <a:t>PrEP</a:t>
            </a:r>
            <a:r>
              <a:rPr lang="en-US" baseline="0" dirty="0"/>
              <a:t>, HBV, HCV)</a:t>
            </a:r>
          </a:p>
          <a:p>
            <a:r>
              <a:rPr lang="en-US" baseline="0" dirty="0"/>
              <a:t>Patient needs assessment: current health + linkage, h/o outpatient care/treatment, barriers to care, readmission risk, insurance coverage</a:t>
            </a:r>
          </a:p>
          <a:p>
            <a:r>
              <a:rPr lang="en-US" baseline="0" dirty="0"/>
              <a:t>Multidisciplinary collaboration: communication with medicine teams for recommended labs / orders / treatment &amp; patient advocacy, communication with </a:t>
            </a:r>
            <a:r>
              <a:rPr lang="en-US" baseline="0" dirty="0" err="1"/>
              <a:t>inpt</a:t>
            </a:r>
            <a:r>
              <a:rPr lang="en-US" baseline="0" dirty="0"/>
              <a:t> SW &amp; CM for </a:t>
            </a:r>
            <a:r>
              <a:rPr lang="en-US" baseline="0" dirty="0" err="1"/>
              <a:t>dispo</a:t>
            </a:r>
            <a:r>
              <a:rPr lang="en-US" baseline="0" dirty="0"/>
              <a:t> planning – SNF vs Home +/- HH, placement, DMEs, </a:t>
            </a:r>
            <a:r>
              <a:rPr lang="en-US" baseline="0" dirty="0" err="1"/>
              <a:t>etc</a:t>
            </a:r>
            <a:endParaRPr lang="en-US" baseline="0" dirty="0"/>
          </a:p>
          <a:p>
            <a:r>
              <a:rPr lang="en-US" baseline="0" dirty="0"/>
              <a:t>Healthcare navigation: usually “red tape” or hoops we need to jump prior to establishing care</a:t>
            </a:r>
          </a:p>
          <a:p>
            <a:r>
              <a:rPr lang="en-US" baseline="0" dirty="0"/>
              <a:t>Resource connection: SW team for urgent needs (food, housing – EARP), referral/networking with HIV case management programs and community support (Being Alive, The LGBT Center…), facilitate initial visit with HIV clinic of choice OR with assigned PCP to start referral/</a:t>
            </a:r>
            <a:r>
              <a:rPr lang="en-US" baseline="0" dirty="0" err="1"/>
              <a:t>auth</a:t>
            </a:r>
            <a:r>
              <a:rPr lang="en-US" baseline="0" dirty="0"/>
              <a:t> process, set-up with financial help (MCAL enrollment, ADAP enroll/renew, hospital charity, HMO changes)</a:t>
            </a:r>
            <a:endParaRPr lang="en-US" dirty="0"/>
          </a:p>
        </p:txBody>
      </p:sp>
      <p:sp>
        <p:nvSpPr>
          <p:cNvPr id="4" name="Slide Number Placeholder 3"/>
          <p:cNvSpPr>
            <a:spLocks noGrp="1"/>
          </p:cNvSpPr>
          <p:nvPr>
            <p:ph type="sldNum" sz="quarter" idx="10"/>
          </p:nvPr>
        </p:nvSpPr>
        <p:spPr/>
        <p:txBody>
          <a:bodyPr/>
          <a:lstStyle/>
          <a:p>
            <a:fld id="{432773F5-88C5-4BFE-8F02-616A84AF8D5A}" type="slidenum">
              <a:rPr lang="en-US" smtClean="0"/>
              <a:t>17</a:t>
            </a:fld>
            <a:endParaRPr lang="en-US"/>
          </a:p>
        </p:txBody>
      </p:sp>
    </p:spTree>
    <p:extLst>
      <p:ext uri="{BB962C8B-B14F-4D97-AF65-F5344CB8AC3E}">
        <p14:creationId xmlns:p14="http://schemas.microsoft.com/office/powerpoint/2010/main" val="3861740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Anticipation: as a way to prepare and conduct a smooth &amp; efficient visit –</a:t>
            </a:r>
            <a:r>
              <a:rPr lang="en-US" baseline="0" dirty="0"/>
              <a:t> </a:t>
            </a:r>
            <a:r>
              <a:rPr lang="en-US" dirty="0"/>
              <a:t>referrals</a:t>
            </a:r>
            <a:r>
              <a:rPr lang="en-US" baseline="0" dirty="0"/>
              <a:t> &amp; outreach to </a:t>
            </a:r>
            <a:r>
              <a:rPr lang="en-US" dirty="0"/>
              <a:t>case management agencies, form(s) completion or start, team member “heads up” for time-sensitive</a:t>
            </a:r>
            <a:r>
              <a:rPr lang="en-US" baseline="0" dirty="0"/>
              <a:t> processes (ex. EARP hotel, ADAP deadline, </a:t>
            </a:r>
            <a:r>
              <a:rPr lang="en-US" baseline="0" dirty="0" err="1"/>
              <a:t>etc</a:t>
            </a:r>
            <a:r>
              <a:rPr lang="en-US" baseline="0" dirty="0"/>
              <a:t>), networking to obtain answers to questions that arose during admission (funding is common), outstanding specialty care f/u not yet scheduled</a:t>
            </a:r>
            <a:endParaRPr lang="en-US" dirty="0"/>
          </a:p>
        </p:txBody>
      </p:sp>
      <p:sp>
        <p:nvSpPr>
          <p:cNvPr id="4" name="Slide Number Placeholder 3"/>
          <p:cNvSpPr>
            <a:spLocks noGrp="1"/>
          </p:cNvSpPr>
          <p:nvPr>
            <p:ph type="sldNum" sz="quarter" idx="10"/>
          </p:nvPr>
        </p:nvSpPr>
        <p:spPr/>
        <p:txBody>
          <a:bodyPr/>
          <a:lstStyle/>
          <a:p>
            <a:fld id="{432773F5-88C5-4BFE-8F02-616A84AF8D5A}" type="slidenum">
              <a:rPr lang="en-US" smtClean="0"/>
              <a:t>21</a:t>
            </a:fld>
            <a:endParaRPr lang="en-US"/>
          </a:p>
        </p:txBody>
      </p:sp>
    </p:spTree>
    <p:extLst>
      <p:ext uri="{BB962C8B-B14F-4D97-AF65-F5344CB8AC3E}">
        <p14:creationId xmlns:p14="http://schemas.microsoft.com/office/powerpoint/2010/main" val="1486250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28</a:t>
            </a:fld>
            <a:endParaRPr lang="en-US"/>
          </a:p>
        </p:txBody>
      </p:sp>
    </p:spTree>
    <p:extLst>
      <p:ext uri="{BB962C8B-B14F-4D97-AF65-F5344CB8AC3E}">
        <p14:creationId xmlns:p14="http://schemas.microsoft.com/office/powerpoint/2010/main" val="1684148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EAF3D7C-E79C-464D-870B-78CB3C2428AA}" type="slidenum">
              <a:rPr lang="en-US" smtClean="0"/>
              <a:t>29</a:t>
            </a:fld>
            <a:endParaRPr lang="en-US"/>
          </a:p>
        </p:txBody>
      </p:sp>
    </p:spTree>
    <p:extLst>
      <p:ext uri="{BB962C8B-B14F-4D97-AF65-F5344CB8AC3E}">
        <p14:creationId xmlns:p14="http://schemas.microsoft.com/office/powerpoint/2010/main" val="40441170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3" y="1159523"/>
            <a:ext cx="10363199" cy="2099212"/>
          </a:xfrm>
        </p:spPr>
        <p:txBody>
          <a:bodyPr anchor="t"/>
          <a:lstStyle>
            <a:lvl1pPr>
              <a:defRPr sz="5400">
                <a:ln>
                  <a:noFill/>
                </a:ln>
                <a:solidFill>
                  <a:schemeClr val="tx2"/>
                </a:solidFill>
              </a:defRPr>
            </a:lvl1pPr>
          </a:lstStyle>
          <a:p>
            <a:r>
              <a:rPr lang="en-US" dirty="0"/>
              <a:t>Click to edit Master title style</a:t>
            </a:r>
          </a:p>
        </p:txBody>
      </p:sp>
      <p:sp>
        <p:nvSpPr>
          <p:cNvPr id="3" name="Subtitle 2"/>
          <p:cNvSpPr>
            <a:spLocks noGrp="1"/>
          </p:cNvSpPr>
          <p:nvPr>
            <p:ph type="subTitle" idx="1" hasCustomPrompt="1"/>
          </p:nvPr>
        </p:nvSpPr>
        <p:spPr>
          <a:xfrm>
            <a:off x="914395" y="3295240"/>
            <a:ext cx="10363197" cy="1074336"/>
          </a:xfrm>
        </p:spPr>
        <p:txBody>
          <a:bodyPr anchor="t">
            <a:noAutofit/>
          </a:bodyPr>
          <a:lstStyle>
            <a:lvl1pPr marL="0" indent="0" algn="l">
              <a:buNone/>
              <a:defRPr sz="1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dirty="0"/>
              <a:t>Speaker Name, Degree(s)</a:t>
            </a:r>
          </a:p>
          <a:p>
            <a:r>
              <a:rPr lang="en-US" dirty="0"/>
              <a:t>Speaker Title, Organization</a:t>
            </a:r>
          </a:p>
          <a:p>
            <a:r>
              <a:rPr lang="en-US" dirty="0"/>
              <a:t>Date of Presentation</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10293014" y="6352708"/>
            <a:ext cx="984591" cy="365760"/>
          </a:xfrm>
          <a:prstGeom prst="rect">
            <a:avLst/>
          </a:prstGeom>
        </p:spPr>
        <p:txBody>
          <a:bodyPr anchor="ctr"/>
          <a:lstStyle>
            <a:lvl1pPr>
              <a:defRPr sz="1200" b="0" i="0">
                <a:solidFill>
                  <a:srgbClr val="88A7DF"/>
                </a:solidFill>
                <a:latin typeface="+mn-lt"/>
                <a:cs typeface="ITC Avant Garde Std Bk Cn"/>
              </a:defRPr>
            </a:lvl1pPr>
          </a:lstStyle>
          <a:p>
            <a:fld id="{0B6CFD9F-F64B-4C75-AB2F-507942E7C962}" type="datetime1">
              <a:rPr lang="en-US" smtClean="0"/>
              <a:t>3/19/2024</a:t>
            </a:fld>
            <a:endParaRPr lang="en-US" dirty="0"/>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p:cNvPicPr>
            <a:picLocks noChangeAspect="1"/>
          </p:cNvPicPr>
          <p:nvPr userDrawn="1"/>
        </p:nvPicPr>
        <p:blipFill>
          <a:blip r:embed="rId2"/>
          <a:srcRect/>
          <a:stretch/>
        </p:blipFill>
        <p:spPr>
          <a:xfrm>
            <a:off x="914402" y="331443"/>
            <a:ext cx="5233554" cy="791575"/>
          </a:xfrm>
          <a:prstGeom prst="rect">
            <a:avLst/>
          </a:prstGeom>
        </p:spPr>
      </p:pic>
      <p:sp>
        <p:nvSpPr>
          <p:cNvPr id="8" name="TextBox 7">
            <a:extLst>
              <a:ext uri="{FF2B5EF4-FFF2-40B4-BE49-F238E27FC236}">
                <a16:creationId xmlns:a16="http://schemas.microsoft.com/office/drawing/2014/main" id="{2AED3469-850F-462A-8C15-380D3A5B7F5C}"/>
              </a:ext>
            </a:extLst>
          </p:cNvPr>
          <p:cNvSpPr txBox="1"/>
          <p:nvPr userDrawn="1"/>
        </p:nvSpPr>
        <p:spPr>
          <a:xfrm>
            <a:off x="914396" y="4369576"/>
            <a:ext cx="10363208" cy="1785104"/>
          </a:xfrm>
          <a:prstGeom prst="rect">
            <a:avLst/>
          </a:prstGeom>
          <a:noFill/>
        </p:spPr>
        <p:txBody>
          <a:bodyPr wrap="square" rtlCol="0">
            <a:spAutoFit/>
          </a:bodyPr>
          <a:lstStyle/>
          <a:p>
            <a:pPr algn="l"/>
            <a:r>
              <a:rPr lang="en-US" sz="1100" b="1" dirty="0">
                <a:solidFill>
                  <a:srgbClr val="000000"/>
                </a:solidFill>
                <a:latin typeface="Calibri" panose="020F0502020204030204" pitchFamily="34" charset="0"/>
              </a:rPr>
              <a:t>Physicians: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This activity has been planned and implemented in accordance with the Essential Areas and Policies of the Accreditation Council for Continuing Medical Education through the joint </a:t>
            </a:r>
            <a:r>
              <a:rPr lang="en-US" sz="1100" dirty="0" err="1">
                <a:solidFill>
                  <a:srgbClr val="000000"/>
                </a:solidFill>
                <a:latin typeface="Calibri" panose="020F0502020204030204" pitchFamily="34" charset="0"/>
              </a:rPr>
              <a:t>providership</a:t>
            </a:r>
            <a:r>
              <a:rPr lang="en-US" sz="1100" dirty="0">
                <a:solidFill>
                  <a:srgbClr val="000000"/>
                </a:solidFill>
                <a:latin typeface="Calibri" panose="020F0502020204030204" pitchFamily="34" charset="0"/>
              </a:rPr>
              <a:t> of the University of Nevada School of Medicine and the Pacific AIDS Education and Training Center. The University of Nevada, Reno School of Medicine is accredited by the ACCME to provide continuing medical education to physicians. </a:t>
            </a:r>
          </a:p>
          <a:p>
            <a:pPr algn="l"/>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The University of Nevada, Reno School of Medicine designates this live activity for a maximum of 1.00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Physicians should claim only the credit commensurate with the extent of their participation in the activity. </a:t>
            </a:r>
          </a:p>
          <a:p>
            <a:pPr algn="l"/>
            <a:endParaRPr lang="en-US" sz="1100" b="1" dirty="0">
              <a:solidFill>
                <a:srgbClr val="000000"/>
              </a:solidFill>
              <a:latin typeface="Calibri" panose="020F0502020204030204" pitchFamily="34" charset="0"/>
            </a:endParaRPr>
          </a:p>
          <a:p>
            <a:pPr algn="l"/>
            <a:r>
              <a:rPr lang="en-US" sz="1100" b="1" dirty="0">
                <a:solidFill>
                  <a:srgbClr val="000000"/>
                </a:solidFill>
                <a:latin typeface="Calibri" panose="020F0502020204030204" pitchFamily="34" charset="0"/>
              </a:rPr>
              <a:t>Nurses: </a:t>
            </a:r>
            <a:endParaRPr lang="en-US" sz="1100" dirty="0">
              <a:solidFill>
                <a:srgbClr val="000000"/>
              </a:solidFill>
              <a:latin typeface="Calibri" panose="020F0502020204030204" pitchFamily="34" charset="0"/>
            </a:endParaRPr>
          </a:p>
          <a:p>
            <a:pPr algn="l"/>
            <a:r>
              <a:rPr lang="en-US" sz="1100" dirty="0">
                <a:solidFill>
                  <a:srgbClr val="000000"/>
                </a:solidFill>
                <a:latin typeface="Calibri" panose="020F0502020204030204" pitchFamily="34" charset="0"/>
              </a:rPr>
              <a:t>Nurses may receive continuing education credit for this educational activity as the ANCC accepts </a:t>
            </a:r>
            <a:r>
              <a:rPr lang="en-US" sz="1100" i="1" dirty="0">
                <a:solidFill>
                  <a:srgbClr val="000000"/>
                </a:solidFill>
                <a:latin typeface="Calibri" panose="020F0502020204030204" pitchFamily="34" charset="0"/>
              </a:rPr>
              <a:t>AMA PRA Category 1 Credits</a:t>
            </a:r>
            <a:r>
              <a:rPr lang="en-US" sz="1100" dirty="0">
                <a:solidFill>
                  <a:srgbClr val="000000"/>
                </a:solidFill>
                <a:latin typeface="Calibri" panose="020F0502020204030204" pitchFamily="34" charset="0"/>
              </a:rPr>
              <a:t>™ through its reciprocity agreement. </a:t>
            </a:r>
            <a:endParaRPr lang="en-US" sz="11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1261E5BC-08B7-4BD8-9508-A1F94543A3C3}" type="datetime1">
              <a:rPr lang="en-US" smtClean="0"/>
              <a:t>3/19/2024</a:t>
            </a:fld>
            <a:endParaRPr lang="en-US"/>
          </a:p>
        </p:txBody>
      </p:sp>
      <p:pic>
        <p:nvPicPr>
          <p:cNvPr id="7" name="Picture 6"/>
          <p:cNvPicPr>
            <a:picLocks noChangeAspect="1"/>
          </p:cNvPicPr>
          <p:nvPr userDrawn="1"/>
        </p:nvPicPr>
        <p:blipFill>
          <a:blip r:embed="rId2"/>
          <a:srcRect/>
          <a:stretch/>
        </p:blipFill>
        <p:spPr>
          <a:xfrm>
            <a:off x="219511" y="6350926"/>
            <a:ext cx="2430031" cy="367542"/>
          </a:xfrm>
          <a:prstGeom prst="rect">
            <a:avLst/>
          </a:prstGeom>
        </p:spPr>
      </p:pic>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9" y="3187173"/>
            <a:ext cx="10212916"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90" y="1553633"/>
            <a:ext cx="8180916"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9E31B356-F8F2-4D1C-AA30-66C6EA6FC45C}" type="datetime1">
              <a:rPr lang="en-US" smtClean="0"/>
              <a:t>3/19/2024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9" name="Picture 8">
            <a:extLst>
              <a:ext uri="{FF2B5EF4-FFF2-40B4-BE49-F238E27FC236}">
                <a16:creationId xmlns:a16="http://schemas.microsoft.com/office/drawing/2014/main" id="{1B19959D-2453-477F-B565-42157B9DF1B8}"/>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3" y="1536192"/>
            <a:ext cx="53847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04E1AD41-7450-4C20-98AC-BA3A2CE86848}" type="datetime1">
              <a:rPr lang="en-US" smtClean="0"/>
              <a:t>3/19/2024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C86B443D-33F9-4BDE-8B3E-3FCA6E14BD4D}"/>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5"/>
            <a:ext cx="5186811"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08722"/>
            <a:ext cx="5186811"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4" y="1644605"/>
            <a:ext cx="53847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09614" y="2408722"/>
            <a:ext cx="53847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10293014" y="6352708"/>
            <a:ext cx="984591" cy="365760"/>
          </a:xfrm>
          <a:prstGeom prst="rect">
            <a:avLst/>
          </a:prstGeom>
        </p:spPr>
        <p:txBody>
          <a:bodyPr anchor="ctr"/>
          <a:lstStyle>
            <a:lvl1pPr>
              <a:defRPr sz="1200">
                <a:solidFill>
                  <a:srgbClr val="88A7DF"/>
                </a:solidFill>
              </a:defRPr>
            </a:lvl1pPr>
          </a:lstStyle>
          <a:p>
            <a:fld id="{1C9532FA-937A-4545-A066-536A6CAA06F8}" type="datetime1">
              <a:rPr lang="en-US" smtClean="0"/>
              <a:t>3/19/2024</a:t>
            </a:fld>
            <a:endParaRPr lang="en-US"/>
          </a:p>
        </p:txBody>
      </p:sp>
      <p:sp>
        <p:nvSpPr>
          <p:cNvPr id="15"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2" name="Picture 11">
            <a:extLst>
              <a:ext uri="{FF2B5EF4-FFF2-40B4-BE49-F238E27FC236}">
                <a16:creationId xmlns:a16="http://schemas.microsoft.com/office/drawing/2014/main" id="{8E94C297-886E-473D-9F07-EA51FD3D4193}"/>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EAC9CF96-5E95-418A-9B75-8299A6BE2C91}" type="datetime1">
              <a:rPr lang="en-US" smtClean="0"/>
              <a:t>3/19/2024</a:t>
            </a:fld>
            <a:endParaRPr lang="en-US"/>
          </a:p>
        </p:txBody>
      </p:sp>
      <p:sp>
        <p:nvSpPr>
          <p:cNvPr id="12"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8" name="Picture 7">
            <a:extLst>
              <a:ext uri="{FF2B5EF4-FFF2-40B4-BE49-F238E27FC236}">
                <a16:creationId xmlns:a16="http://schemas.microsoft.com/office/drawing/2014/main" id="{A9ADBA66-4EEF-4792-A3BD-936AECAADCC1}"/>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0D11340E-A6FC-4254-B857-73CD0F2C069E}" type="datetime1">
              <a:rPr lang="en-US" smtClean="0"/>
              <a:t>3/19/2024</a:t>
            </a:fld>
            <a:endParaRPr lang="en-US"/>
          </a:p>
        </p:txBody>
      </p:sp>
      <p:sp>
        <p:nvSpPr>
          <p:cNvPr id="10"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7" name="Picture 6">
            <a:extLst>
              <a:ext uri="{FF2B5EF4-FFF2-40B4-BE49-F238E27FC236}">
                <a16:creationId xmlns:a16="http://schemas.microsoft.com/office/drawing/2014/main" id="{8B083AD1-01DF-4CB5-8480-102DC33AE79B}"/>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5" y="5495544"/>
            <a:ext cx="11355753"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406405" y="381002"/>
            <a:ext cx="11355753"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4" y="6352708"/>
            <a:ext cx="984591" cy="365760"/>
          </a:xfrm>
          <a:prstGeom prst="rect">
            <a:avLst/>
          </a:prstGeom>
        </p:spPr>
        <p:txBody>
          <a:bodyPr anchor="ctr"/>
          <a:lstStyle>
            <a:lvl1pPr>
              <a:defRPr sz="1200">
                <a:solidFill>
                  <a:srgbClr val="88A7DF"/>
                </a:solidFill>
              </a:defRPr>
            </a:lvl1pPr>
          </a:lstStyle>
          <a:p>
            <a:fld id="{4CAC5020-38B4-4487-9E75-DC25FB77E42C}" type="datetime1">
              <a:rPr lang="en-US" smtClean="0"/>
              <a:t>3/19/2024</a:t>
            </a:fld>
            <a:endParaRPr lang="en-US"/>
          </a:p>
        </p:txBody>
      </p:sp>
      <p:sp>
        <p:nvSpPr>
          <p:cNvPr id="13" name="Footer Placeholder 4"/>
          <p:cNvSpPr>
            <a:spLocks noGrp="1"/>
          </p:cNvSpPr>
          <p:nvPr>
            <p:ph type="ftr" sz="quarter" idx="11"/>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0" name="Picture 9">
            <a:extLst>
              <a:ext uri="{FF2B5EF4-FFF2-40B4-BE49-F238E27FC236}">
                <a16:creationId xmlns:a16="http://schemas.microsoft.com/office/drawing/2014/main" id="{9821AE9A-8A47-444D-9250-CF2FD32798D4}"/>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32"/>
            <a:ext cx="11450997"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12192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02336" y="5607552"/>
            <a:ext cx="11450997"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10293014" y="6352708"/>
            <a:ext cx="984591" cy="365760"/>
          </a:xfrm>
          <a:prstGeom prst="rect">
            <a:avLst/>
          </a:prstGeom>
        </p:spPr>
        <p:txBody>
          <a:bodyPr anchor="ctr"/>
          <a:lstStyle>
            <a:lvl1pPr>
              <a:defRPr sz="1200">
                <a:solidFill>
                  <a:srgbClr val="88A7DF"/>
                </a:solidFill>
              </a:defRPr>
            </a:lvl1pPr>
          </a:lstStyle>
          <a:p>
            <a:fld id="{1323594A-D5B9-4FAC-9799-5AEC4780B6BF}" type="datetime1">
              <a:rPr lang="en-US" smtClean="0"/>
              <a:t>3/19/2024</a:t>
            </a:fld>
            <a:endParaRPr lang="en-US"/>
          </a:p>
        </p:txBody>
      </p:sp>
      <p:sp>
        <p:nvSpPr>
          <p:cNvPr id="14" name="Footer Placeholder 4"/>
          <p:cNvSpPr>
            <a:spLocks noGrp="1"/>
          </p:cNvSpPr>
          <p:nvPr>
            <p:ph type="ftr" sz="quarter" idx="1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11" name="Picture 10">
            <a:extLst>
              <a:ext uri="{FF2B5EF4-FFF2-40B4-BE49-F238E27FC236}">
                <a16:creationId xmlns:a16="http://schemas.microsoft.com/office/drawing/2014/main" id="{27D9493D-6AE5-4FD9-8320-A76D2B6EFC4A}"/>
              </a:ext>
            </a:extLst>
          </p:cNvPr>
          <p:cNvPicPr>
            <a:picLocks noChangeAspect="1"/>
          </p:cNvPicPr>
          <p:nvPr userDrawn="1"/>
        </p:nvPicPr>
        <p:blipFill>
          <a:blip r:embed="rId2"/>
          <a:srcRect/>
          <a:stretch/>
        </p:blipFill>
        <p:spPr>
          <a:xfrm>
            <a:off x="219511" y="6350926"/>
            <a:ext cx="2430031" cy="3675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6" y="5"/>
            <a:ext cx="12191999" cy="6197487"/>
          </a:xfrm>
          <a:prstGeom prst="rect">
            <a:avLst/>
          </a:prstGeom>
        </p:spPr>
      </p:pic>
      <p:sp>
        <p:nvSpPr>
          <p:cNvPr id="7" name="Rectangle 6"/>
          <p:cNvSpPr/>
          <p:nvPr/>
        </p:nvSpPr>
        <p:spPr>
          <a:xfrm>
            <a:off x="6"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p>
        </p:txBody>
      </p:sp>
      <p:sp>
        <p:nvSpPr>
          <p:cNvPr id="2" name="Title Placeholder 1"/>
          <p:cNvSpPr>
            <a:spLocks noGrp="1"/>
          </p:cNvSpPr>
          <p:nvPr>
            <p:ph type="title"/>
          </p:nvPr>
        </p:nvSpPr>
        <p:spPr>
          <a:xfrm>
            <a:off x="609604" y="274639"/>
            <a:ext cx="11087425"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4" y="1600203"/>
            <a:ext cx="11087425"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sz="1800">
              <a:solidFill>
                <a:schemeClr val="accent6"/>
              </a:solidFill>
            </a:endParaRPr>
          </a:p>
        </p:txBody>
      </p:sp>
      <p:sp>
        <p:nvSpPr>
          <p:cNvPr id="6" name="Slide Number Placeholder 5"/>
          <p:cNvSpPr>
            <a:spLocks noGrp="1"/>
          </p:cNvSpPr>
          <p:nvPr>
            <p:ph type="sldNum" sz="quarter" idx="4"/>
          </p:nvPr>
        </p:nvSpPr>
        <p:spPr>
          <a:xfrm>
            <a:off x="11375717" y="6305882"/>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10293014" y="6352708"/>
            <a:ext cx="984591" cy="365760"/>
          </a:xfrm>
          <a:prstGeom prst="rect">
            <a:avLst/>
          </a:prstGeom>
        </p:spPr>
        <p:txBody>
          <a:bodyPr lIns="91290" tIns="45645" rIns="91290" bIns="45645" anchor="ctr"/>
          <a:lstStyle>
            <a:lvl1pPr>
              <a:defRPr sz="1200">
                <a:solidFill>
                  <a:srgbClr val="88A7DF"/>
                </a:solidFill>
              </a:defRPr>
            </a:lvl1pPr>
          </a:lstStyle>
          <a:p>
            <a:fld id="{7010B2AF-2867-4CAA-8BBF-3F031597152F}" type="datetime1">
              <a:rPr lang="en-US" smtClean="0"/>
              <a:t>3/19/2024</a:t>
            </a:fld>
            <a:endParaRPr lang="en-US"/>
          </a:p>
        </p:txBody>
      </p:sp>
      <p:sp>
        <p:nvSpPr>
          <p:cNvPr id="10" name="Footer Placeholder 4"/>
          <p:cNvSpPr>
            <a:spLocks noGrp="1"/>
          </p:cNvSpPr>
          <p:nvPr>
            <p:ph type="ftr" sz="quarter" idx="3"/>
          </p:nvPr>
        </p:nvSpPr>
        <p:spPr>
          <a:xfrm>
            <a:off x="4469945" y="6352708"/>
            <a:ext cx="5823064"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0" i="0" dirty="0">
                <a:effectLst/>
                <a:latin typeface="Montserrat" panose="020F0502020204030204" pitchFamily="2" charset="0"/>
              </a:rPr>
              <a:t>Inpatient to Outpatient Transitions of Care and formation of a dedicated “Hospital Discharge Clinic”</a:t>
            </a:r>
            <a:endParaRPr lang="en-US" sz="4000" dirty="0"/>
          </a:p>
        </p:txBody>
      </p:sp>
      <p:sp>
        <p:nvSpPr>
          <p:cNvPr id="3" name="Subtitle 2"/>
          <p:cNvSpPr>
            <a:spLocks noGrp="1"/>
          </p:cNvSpPr>
          <p:nvPr>
            <p:ph type="subTitle" idx="1"/>
          </p:nvPr>
        </p:nvSpPr>
        <p:spPr/>
        <p:txBody>
          <a:bodyPr>
            <a:normAutofit fontScale="85000" lnSpcReduction="10000"/>
          </a:bodyPr>
          <a:lstStyle/>
          <a:p>
            <a:r>
              <a:rPr lang="en-US" dirty="0"/>
              <a:t>Robert Deiss, MD (he/him/his)</a:t>
            </a:r>
          </a:p>
          <a:p>
            <a:r>
              <a:rPr lang="en-US" dirty="0"/>
              <a:t>Assistant Professor, Division of Infectious Diseases and Global Health</a:t>
            </a:r>
          </a:p>
          <a:p>
            <a:r>
              <a:rPr lang="en-US" dirty="0"/>
              <a:t>University of California, San Diego</a:t>
            </a:r>
          </a:p>
          <a:p>
            <a:r>
              <a:rPr lang="en-US" dirty="0"/>
              <a:t>March 14,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1673871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p:txBody>
          <a:bodyPr/>
          <a:lstStyle/>
          <a:p>
            <a:r>
              <a:rPr lang="en-US" dirty="0"/>
              <a:t>University of Colorado, 2010</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p:txBody>
          <a:bodyPr/>
          <a:lstStyle/>
          <a:p>
            <a:r>
              <a:rPr lang="en-US" dirty="0"/>
              <a:t>Cohort of 65 patients admitted to university hospital</a:t>
            </a:r>
          </a:p>
          <a:p>
            <a:r>
              <a:rPr lang="en-US" dirty="0"/>
              <a:t>Rate of “timely PCP follow-up” 49%</a:t>
            </a:r>
          </a:p>
          <a:p>
            <a:r>
              <a:rPr lang="en-US" dirty="0"/>
              <a:t>Patients lacking timely follow-up were 10x more likely (p = 0.04) to be readmitted for same medical condition</a:t>
            </a:r>
          </a:p>
          <a:p>
            <a:pPr lvl="1"/>
            <a:r>
              <a:rPr lang="en-US" dirty="0"/>
              <a:t>Index hospital length-of-stay also longer (6.3 vs 4.4 days, p = 0.11)</a:t>
            </a:r>
          </a:p>
          <a:p>
            <a:r>
              <a:rPr lang="en-US" dirty="0"/>
              <a:t>Lack of insurance associated with lower rates of timely PCP follow-up</a:t>
            </a:r>
          </a:p>
          <a:p>
            <a:pPr lvl="1"/>
            <a:r>
              <a:rPr lang="en-US" dirty="0"/>
              <a:t>29% vs 56%, p = 0.06</a:t>
            </a:r>
          </a:p>
        </p:txBody>
      </p:sp>
      <p:sp>
        <p:nvSpPr>
          <p:cNvPr id="4" name="Slide Number Placeholder 6">
            <a:extLst>
              <a:ext uri="{FF2B5EF4-FFF2-40B4-BE49-F238E27FC236}">
                <a16:creationId xmlns:a16="http://schemas.microsoft.com/office/drawing/2014/main" id="{00DE66C2-0ED5-A745-9B13-D8CFC054A46F}"/>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10</a:t>
            </a:fld>
            <a:endParaRPr lang="en-US"/>
          </a:p>
        </p:txBody>
      </p:sp>
    </p:spTree>
    <p:extLst>
      <p:ext uri="{BB962C8B-B14F-4D97-AF65-F5344CB8AC3E}">
        <p14:creationId xmlns:p14="http://schemas.microsoft.com/office/powerpoint/2010/main" val="1745151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a:xfrm>
            <a:off x="334618" y="104318"/>
            <a:ext cx="10515600" cy="1325563"/>
          </a:xfrm>
        </p:spPr>
        <p:txBody>
          <a:bodyPr/>
          <a:lstStyle/>
          <a:p>
            <a:r>
              <a:rPr lang="en-US" dirty="0"/>
              <a:t>North Carolina Medicaid Claims, 2013</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a:xfrm>
            <a:off x="750518" y="1477745"/>
            <a:ext cx="10515600" cy="4351338"/>
          </a:xfrm>
        </p:spPr>
        <p:txBody>
          <a:bodyPr/>
          <a:lstStyle/>
          <a:p>
            <a:pPr marL="0" indent="0">
              <a:buNone/>
            </a:pPr>
            <a:r>
              <a:rPr lang="en-US" dirty="0"/>
              <a:t>Effect of early follow-up on 30-day hospital readmissions</a:t>
            </a:r>
          </a:p>
          <a:p>
            <a:endParaRPr lang="en-US" dirty="0"/>
          </a:p>
          <a:p>
            <a:pPr marL="0" indent="0">
              <a:buNone/>
            </a:pPr>
            <a:r>
              <a:rPr lang="en-US" dirty="0"/>
              <a:t>14-day follow-up</a:t>
            </a:r>
          </a:p>
          <a:p>
            <a:r>
              <a:rPr lang="en-US" dirty="0"/>
              <a:t>Low-risk patients: 1.5% risk reduction</a:t>
            </a:r>
          </a:p>
          <a:p>
            <a:r>
              <a:rPr lang="en-US" dirty="0"/>
              <a:t>High-risk patients: 19.1% risk reduction</a:t>
            </a:r>
          </a:p>
          <a:p>
            <a:pPr marL="0" indent="0">
              <a:buNone/>
            </a:pPr>
            <a:endParaRPr lang="en-US" dirty="0"/>
          </a:p>
          <a:p>
            <a:r>
              <a:rPr lang="en-US" dirty="0"/>
              <a:t>“Most patients do not meaningfully benefit from early outpatient follow-up. Transitional care resources would be best allocated toward ensuring that highest risk patients receive follow-up within 7 days.”</a:t>
            </a:r>
          </a:p>
        </p:txBody>
      </p:sp>
      <p:sp>
        <p:nvSpPr>
          <p:cNvPr id="4" name="TextBox 3">
            <a:extLst>
              <a:ext uri="{FF2B5EF4-FFF2-40B4-BE49-F238E27FC236}">
                <a16:creationId xmlns:a16="http://schemas.microsoft.com/office/drawing/2014/main" id="{C5E9A2EE-25A7-4A22-B007-15E2B6826554}"/>
              </a:ext>
            </a:extLst>
          </p:cNvPr>
          <p:cNvSpPr txBox="1"/>
          <p:nvPr/>
        </p:nvSpPr>
        <p:spPr>
          <a:xfrm>
            <a:off x="475989" y="5924811"/>
            <a:ext cx="5516102" cy="307777"/>
          </a:xfrm>
          <a:prstGeom prst="rect">
            <a:avLst/>
          </a:prstGeom>
          <a:noFill/>
        </p:spPr>
        <p:txBody>
          <a:bodyPr wrap="square" rtlCol="0">
            <a:spAutoFit/>
          </a:bodyPr>
          <a:lstStyle/>
          <a:p>
            <a:r>
              <a:rPr lang="en-US" sz="1400" dirty="0"/>
              <a:t>Jackson et al, Ann Fam Med 2015;13:115-122.</a:t>
            </a:r>
          </a:p>
        </p:txBody>
      </p:sp>
      <p:sp>
        <p:nvSpPr>
          <p:cNvPr id="5" name="Slide Number Placeholder 6">
            <a:extLst>
              <a:ext uri="{FF2B5EF4-FFF2-40B4-BE49-F238E27FC236}">
                <a16:creationId xmlns:a16="http://schemas.microsoft.com/office/drawing/2014/main" id="{0FE1EE0D-AB5F-5728-F4B6-45D8A2113ADB}"/>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1162710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a:xfrm>
            <a:off x="609604" y="0"/>
            <a:ext cx="11087425" cy="1143000"/>
          </a:xfrm>
        </p:spPr>
        <p:txBody>
          <a:bodyPr/>
          <a:lstStyle/>
          <a:p>
            <a:r>
              <a:rPr lang="en-US" dirty="0"/>
              <a:t>Mayo Clinic (Rochester MN)</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a:xfrm>
            <a:off x="705679" y="1186208"/>
            <a:ext cx="5619816" cy="4351338"/>
          </a:xfrm>
        </p:spPr>
        <p:txBody>
          <a:bodyPr/>
          <a:lstStyle/>
          <a:p>
            <a:r>
              <a:rPr lang="en-US" dirty="0"/>
              <a:t>No difference in hospital readmission between patients with and without primary care follow-up</a:t>
            </a:r>
          </a:p>
          <a:p>
            <a:endParaRPr lang="en-US" dirty="0"/>
          </a:p>
          <a:p>
            <a:r>
              <a:rPr lang="en-US" dirty="0"/>
              <a:t>However, those with follow-up appointment were more likely to have an adverse event or readmission within 180 days</a:t>
            </a:r>
          </a:p>
          <a:p>
            <a:pPr lvl="1"/>
            <a:r>
              <a:rPr lang="en-US" dirty="0"/>
              <a:t>Sicker population?</a:t>
            </a:r>
          </a:p>
        </p:txBody>
      </p:sp>
      <p:pic>
        <p:nvPicPr>
          <p:cNvPr id="5" name="Picture 4" descr="Clip from JAMA Internal Medicine article, June 14, 2010:  Effect of Hospital Follow-up Appointment on Clinical Event Outcomes and Mortality, by Carrie A. Graft, et al. ">
            <a:extLst>
              <a:ext uri="{FF2B5EF4-FFF2-40B4-BE49-F238E27FC236}">
                <a16:creationId xmlns:a16="http://schemas.microsoft.com/office/drawing/2014/main" id="{B2F9BAE8-719B-4DC0-8E29-04D1578AA87E}"/>
              </a:ext>
            </a:extLst>
          </p:cNvPr>
          <p:cNvPicPr>
            <a:picLocks noChangeAspect="1"/>
          </p:cNvPicPr>
          <p:nvPr/>
        </p:nvPicPr>
        <p:blipFill>
          <a:blip r:embed="rId2"/>
          <a:stretch>
            <a:fillRect/>
          </a:stretch>
        </p:blipFill>
        <p:spPr>
          <a:xfrm>
            <a:off x="6456811" y="1648225"/>
            <a:ext cx="5325870" cy="3523849"/>
          </a:xfrm>
          <a:prstGeom prst="rect">
            <a:avLst/>
          </a:prstGeom>
        </p:spPr>
      </p:pic>
      <p:sp>
        <p:nvSpPr>
          <p:cNvPr id="4" name="Slide Number Placeholder 6">
            <a:extLst>
              <a:ext uri="{FF2B5EF4-FFF2-40B4-BE49-F238E27FC236}">
                <a16:creationId xmlns:a16="http://schemas.microsoft.com/office/drawing/2014/main" id="{9DA208F4-0FFC-EB83-ACE2-C30608D59784}"/>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3717620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a:xfrm>
            <a:off x="609604" y="0"/>
            <a:ext cx="11087425" cy="1143000"/>
          </a:xfrm>
        </p:spPr>
        <p:txBody>
          <a:bodyPr/>
          <a:lstStyle/>
          <a:p>
            <a:r>
              <a:rPr lang="en-US" dirty="0"/>
              <a:t>HIV-related Transitions</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a:xfrm>
            <a:off x="705679" y="1186208"/>
            <a:ext cx="10658060" cy="4351338"/>
          </a:xfrm>
        </p:spPr>
        <p:txBody>
          <a:bodyPr>
            <a:normAutofit fontScale="92500" lnSpcReduction="10000"/>
          </a:bodyPr>
          <a:lstStyle/>
          <a:p>
            <a:r>
              <a:rPr lang="en-US" dirty="0"/>
              <a:t>UT Southwestern multidisciplinary consult team (HIV specialist, case manager, transitional care nurse)</a:t>
            </a:r>
          </a:p>
          <a:p>
            <a:endParaRPr lang="en-US" dirty="0"/>
          </a:p>
          <a:p>
            <a:pPr lvl="1"/>
            <a:r>
              <a:rPr lang="en-US" dirty="0">
                <a:solidFill>
                  <a:srgbClr val="222222"/>
                </a:solidFill>
                <a:latin typeface="Arial" panose="020B0604020202020204" pitchFamily="34" charset="0"/>
              </a:rPr>
              <a:t>Analysis of care cascade before and after establishment of consult team</a:t>
            </a:r>
          </a:p>
          <a:p>
            <a:pPr lvl="2"/>
            <a:r>
              <a:rPr lang="en-US" b="0" i="0" dirty="0">
                <a:solidFill>
                  <a:srgbClr val="222222"/>
                </a:solidFill>
                <a:effectLst/>
                <a:latin typeface="Arial" panose="020B0604020202020204" pitchFamily="34" charset="0"/>
              </a:rPr>
              <a:t>Engagement in care, retention in care and virologic suppression before and after hospitalization all significantly improved</a:t>
            </a:r>
          </a:p>
          <a:p>
            <a:pPr lvl="2"/>
            <a:endParaRPr lang="en-US" dirty="0"/>
          </a:p>
          <a:p>
            <a:pPr lvl="2"/>
            <a:endParaRPr lang="en-US" dirty="0"/>
          </a:p>
          <a:p>
            <a:pPr lvl="1"/>
            <a:r>
              <a:rPr lang="en-US" dirty="0"/>
              <a:t>Hospital re-admissions reduced over 4-year period (</a:t>
            </a:r>
            <a:r>
              <a:rPr lang="en-US" dirty="0" err="1"/>
              <a:t>aOR</a:t>
            </a:r>
            <a:r>
              <a:rPr lang="en-US" dirty="0"/>
              <a:t> </a:t>
            </a:r>
            <a:r>
              <a:rPr lang="it-IT" dirty="0"/>
              <a:t>0.81 (95% CI 0.66–0.99, p= 0.04)</a:t>
            </a:r>
          </a:p>
          <a:p>
            <a:pPr lvl="2"/>
            <a:r>
              <a:rPr lang="en-US" dirty="0"/>
              <a:t>Age, homelessness, Medicaid insurance, HIV viral load, abnormal labs (absolute lymphocytes, AST/ALT, HCT), length of stay and prior ED and inpatient visits were associated with readmissions.</a:t>
            </a:r>
          </a:p>
        </p:txBody>
      </p:sp>
      <p:sp>
        <p:nvSpPr>
          <p:cNvPr id="6" name="TextBox 5">
            <a:extLst>
              <a:ext uri="{FF2B5EF4-FFF2-40B4-BE49-F238E27FC236}">
                <a16:creationId xmlns:a16="http://schemas.microsoft.com/office/drawing/2014/main" id="{8CCE0C53-D587-5A77-7752-BE35B6D614B9}"/>
              </a:ext>
            </a:extLst>
          </p:cNvPr>
          <p:cNvSpPr txBox="1"/>
          <p:nvPr/>
        </p:nvSpPr>
        <p:spPr>
          <a:xfrm>
            <a:off x="6096000" y="5591993"/>
            <a:ext cx="6096000" cy="461665"/>
          </a:xfrm>
          <a:prstGeom prst="rect">
            <a:avLst/>
          </a:prstGeom>
          <a:noFill/>
        </p:spPr>
        <p:txBody>
          <a:bodyPr wrap="square">
            <a:spAutoFit/>
          </a:bodyPr>
          <a:lstStyle/>
          <a:p>
            <a:pPr algn="l"/>
            <a:r>
              <a:rPr lang="en-US" sz="1200" b="0" i="0" dirty="0">
                <a:solidFill>
                  <a:srgbClr val="1C1D1E"/>
                </a:solidFill>
                <a:effectLst/>
                <a:latin typeface="Open Sans" panose="020B0606030504020204" pitchFamily="34" charset="0"/>
              </a:rPr>
              <a:t>Nijhawan A et al. </a:t>
            </a:r>
            <a:r>
              <a:rPr lang="en-US" sz="1200" b="0" i="1" dirty="0">
                <a:solidFill>
                  <a:srgbClr val="1C1D1E"/>
                </a:solidFill>
                <a:effectLst/>
                <a:latin typeface="Open Sans" panose="020B0606030504020204" pitchFamily="34" charset="0"/>
              </a:rPr>
              <a:t>AIDS Care</a:t>
            </a:r>
            <a:r>
              <a:rPr lang="en-US" sz="1200" b="0" i="0" dirty="0">
                <a:solidFill>
                  <a:srgbClr val="1C1D1E"/>
                </a:solidFill>
                <a:effectLst/>
                <a:latin typeface="Open Sans" panose="020B0606030504020204" pitchFamily="34" charset="0"/>
              </a:rPr>
              <a:t>. 2020; </a:t>
            </a:r>
            <a:r>
              <a:rPr lang="en-US" sz="1200" b="1" i="0" dirty="0">
                <a:solidFill>
                  <a:srgbClr val="1C1D1E"/>
                </a:solidFill>
                <a:effectLst/>
                <a:latin typeface="Open Sans" panose="020B0606030504020204" pitchFamily="34" charset="0"/>
              </a:rPr>
              <a:t>32</a:t>
            </a:r>
            <a:r>
              <a:rPr lang="en-US" sz="1200" b="0" i="0" dirty="0">
                <a:solidFill>
                  <a:srgbClr val="1C1D1E"/>
                </a:solidFill>
                <a:effectLst/>
                <a:latin typeface="Open Sans" panose="020B0606030504020204" pitchFamily="34" charset="0"/>
              </a:rPr>
              <a:t>: 1343-1352</a:t>
            </a:r>
          </a:p>
          <a:p>
            <a:pPr algn="l"/>
            <a:r>
              <a:rPr lang="en-US" sz="1200" b="0" i="0" dirty="0">
                <a:solidFill>
                  <a:srgbClr val="1C1D1E"/>
                </a:solidFill>
                <a:effectLst/>
                <a:latin typeface="Open Sans" panose="020B0606030504020204" pitchFamily="34" charset="0"/>
              </a:rPr>
              <a:t>Nijhawan AE et al. </a:t>
            </a:r>
            <a:r>
              <a:rPr lang="en-US" sz="1200" b="0" i="1" dirty="0">
                <a:solidFill>
                  <a:srgbClr val="1C1D1E"/>
                </a:solidFill>
                <a:effectLst/>
                <a:latin typeface="Open Sans" panose="020B0606030504020204" pitchFamily="34" charset="0"/>
              </a:rPr>
              <a:t>J </a:t>
            </a:r>
            <a:r>
              <a:rPr lang="en-US" sz="1200" b="0" i="1" dirty="0" err="1">
                <a:solidFill>
                  <a:srgbClr val="1C1D1E"/>
                </a:solidFill>
                <a:effectLst/>
                <a:latin typeface="Open Sans" panose="020B0606030504020204" pitchFamily="34" charset="0"/>
              </a:rPr>
              <a:t>Acquir</a:t>
            </a:r>
            <a:r>
              <a:rPr lang="en-US" sz="1200" b="0" i="1" dirty="0">
                <a:solidFill>
                  <a:srgbClr val="1C1D1E"/>
                </a:solidFill>
                <a:effectLst/>
                <a:latin typeface="Open Sans" panose="020B0606030504020204" pitchFamily="34" charset="0"/>
              </a:rPr>
              <a:t> Immune </a:t>
            </a:r>
            <a:r>
              <a:rPr lang="en-US" sz="1200" b="0" i="1" dirty="0" err="1">
                <a:solidFill>
                  <a:srgbClr val="1C1D1E"/>
                </a:solidFill>
                <a:effectLst/>
                <a:latin typeface="Open Sans" panose="020B0606030504020204" pitchFamily="34" charset="0"/>
              </a:rPr>
              <a:t>Defic</a:t>
            </a:r>
            <a:r>
              <a:rPr lang="en-US" sz="1200" b="0" i="1" dirty="0">
                <a:solidFill>
                  <a:srgbClr val="1C1D1E"/>
                </a:solidFill>
                <a:effectLst/>
                <a:latin typeface="Open Sans" panose="020B0606030504020204" pitchFamily="34" charset="0"/>
              </a:rPr>
              <a:t> </a:t>
            </a:r>
            <a:r>
              <a:rPr lang="en-US" sz="1200" b="0" i="1" dirty="0" err="1">
                <a:solidFill>
                  <a:srgbClr val="1C1D1E"/>
                </a:solidFill>
                <a:effectLst/>
                <a:latin typeface="Open Sans" panose="020B0606030504020204" pitchFamily="34" charset="0"/>
              </a:rPr>
              <a:t>Syndr</a:t>
            </a:r>
            <a:r>
              <a:rPr lang="en-US" sz="1200" b="0" i="0" dirty="0">
                <a:solidFill>
                  <a:srgbClr val="1C1D1E"/>
                </a:solidFill>
                <a:effectLst/>
                <a:latin typeface="Open Sans" panose="020B0606030504020204" pitchFamily="34" charset="0"/>
              </a:rPr>
              <a:t>. 2022; </a:t>
            </a:r>
            <a:r>
              <a:rPr lang="en-US" sz="1200" b="1" i="0" dirty="0">
                <a:solidFill>
                  <a:srgbClr val="1C1D1E"/>
                </a:solidFill>
                <a:effectLst/>
                <a:latin typeface="Open Sans" panose="020B0606030504020204" pitchFamily="34" charset="0"/>
              </a:rPr>
              <a:t>90</a:t>
            </a:r>
            <a:r>
              <a:rPr lang="en-US" sz="1200" b="0" i="0" dirty="0">
                <a:solidFill>
                  <a:srgbClr val="1C1D1E"/>
                </a:solidFill>
                <a:effectLst/>
                <a:latin typeface="Open Sans" panose="020B0606030504020204" pitchFamily="34" charset="0"/>
              </a:rPr>
              <a:t>: 161-169.</a:t>
            </a:r>
          </a:p>
        </p:txBody>
      </p:sp>
      <p:sp>
        <p:nvSpPr>
          <p:cNvPr id="4" name="Slide Number Placeholder 6">
            <a:extLst>
              <a:ext uri="{FF2B5EF4-FFF2-40B4-BE49-F238E27FC236}">
                <a16:creationId xmlns:a16="http://schemas.microsoft.com/office/drawing/2014/main" id="{D3FF1447-F090-E01C-BCC5-E9486988ABBD}"/>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2104527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a:xfrm>
            <a:off x="797617" y="1717965"/>
            <a:ext cx="9253217" cy="1766453"/>
          </a:xfrm>
        </p:spPr>
        <p:txBody>
          <a:bodyPr>
            <a:normAutofit/>
          </a:bodyPr>
          <a:lstStyle/>
          <a:p>
            <a:r>
              <a:rPr lang="en-US" sz="2400" dirty="0"/>
              <a:t>Literature is mixed, but in many settings, early hospital follow-up can be associated with reduction in hospital readmissions, particularly for high-risk populations including PWH</a:t>
            </a:r>
          </a:p>
        </p:txBody>
      </p:sp>
      <p:sp>
        <p:nvSpPr>
          <p:cNvPr id="4" name="Slide Number Placeholder 6">
            <a:extLst>
              <a:ext uri="{FF2B5EF4-FFF2-40B4-BE49-F238E27FC236}">
                <a16:creationId xmlns:a16="http://schemas.microsoft.com/office/drawing/2014/main" id="{FEB9E540-634F-5F82-7AD2-E9363C669DDF}"/>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14</a:t>
            </a:fld>
            <a:endParaRPr lang="en-US"/>
          </a:p>
        </p:txBody>
      </p:sp>
    </p:spTree>
    <p:extLst>
      <p:ext uri="{BB962C8B-B14F-4D97-AF65-F5344CB8AC3E}">
        <p14:creationId xmlns:p14="http://schemas.microsoft.com/office/powerpoint/2010/main" val="4781842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E59B-662D-43EC-B84E-B5673D476E0D}"/>
              </a:ext>
            </a:extLst>
          </p:cNvPr>
          <p:cNvSpPr>
            <a:spLocks noGrp="1"/>
          </p:cNvSpPr>
          <p:nvPr>
            <p:ph type="title"/>
          </p:nvPr>
        </p:nvSpPr>
        <p:spPr/>
        <p:txBody>
          <a:bodyPr/>
          <a:lstStyle/>
          <a:p>
            <a:r>
              <a:rPr lang="en-US" dirty="0"/>
              <a:t>UCSD </a:t>
            </a:r>
            <a:r>
              <a:rPr lang="en-US" dirty="0" err="1"/>
              <a:t>owen</a:t>
            </a:r>
            <a:r>
              <a:rPr lang="en-US" dirty="0"/>
              <a:t> clinic Transitions Program</a:t>
            </a:r>
          </a:p>
        </p:txBody>
      </p:sp>
      <p:sp>
        <p:nvSpPr>
          <p:cNvPr id="3" name="Text Placeholder 2">
            <a:extLst>
              <a:ext uri="{FF2B5EF4-FFF2-40B4-BE49-F238E27FC236}">
                <a16:creationId xmlns:a16="http://schemas.microsoft.com/office/drawing/2014/main" id="{B1F5BE07-8456-4353-A0E1-44FDAB24D534}"/>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5F9468BB-9434-AF60-1877-185F69D4ECE5}"/>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15</a:t>
            </a:fld>
            <a:endParaRPr lang="en-US"/>
          </a:p>
        </p:txBody>
      </p:sp>
    </p:spTree>
    <p:extLst>
      <p:ext uri="{BB962C8B-B14F-4D97-AF65-F5344CB8AC3E}">
        <p14:creationId xmlns:p14="http://schemas.microsoft.com/office/powerpoint/2010/main" val="53372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8E4E-9398-4BE7-86BF-0D8EB6568564}"/>
              </a:ext>
            </a:extLst>
          </p:cNvPr>
          <p:cNvSpPr>
            <a:spLocks noGrp="1"/>
          </p:cNvSpPr>
          <p:nvPr>
            <p:ph type="title"/>
          </p:nvPr>
        </p:nvSpPr>
        <p:spPr>
          <a:xfrm>
            <a:off x="357813" y="-14557"/>
            <a:ext cx="11087425" cy="1143000"/>
          </a:xfrm>
        </p:spPr>
        <p:txBody>
          <a:bodyPr/>
          <a:lstStyle/>
          <a:p>
            <a:r>
              <a:rPr lang="en-US" dirty="0"/>
              <a:t>Transitions of Care - History</a:t>
            </a:r>
          </a:p>
        </p:txBody>
      </p:sp>
      <p:sp>
        <p:nvSpPr>
          <p:cNvPr id="3" name="Content Placeholder 2">
            <a:extLst>
              <a:ext uri="{FF2B5EF4-FFF2-40B4-BE49-F238E27FC236}">
                <a16:creationId xmlns:a16="http://schemas.microsoft.com/office/drawing/2014/main" id="{F3621B69-2D4C-41A9-9358-0A35ECF823B0}"/>
              </a:ext>
            </a:extLst>
          </p:cNvPr>
          <p:cNvSpPr>
            <a:spLocks noGrp="1"/>
          </p:cNvSpPr>
          <p:nvPr>
            <p:ph idx="1"/>
          </p:nvPr>
        </p:nvSpPr>
        <p:spPr>
          <a:xfrm>
            <a:off x="838200" y="1118847"/>
            <a:ext cx="10515600" cy="4620306"/>
          </a:xfrm>
        </p:spPr>
        <p:txBody>
          <a:bodyPr>
            <a:normAutofit fontScale="92500" lnSpcReduction="10000"/>
          </a:bodyPr>
          <a:lstStyle/>
          <a:p>
            <a:r>
              <a:rPr lang="en-US" dirty="0"/>
              <a:t>2013: Birth of UCSD’s HIV TOC Program</a:t>
            </a:r>
          </a:p>
          <a:p>
            <a:r>
              <a:rPr lang="en-US" dirty="0"/>
              <a:t>Primary goal: Linkage to outpatient HIV care</a:t>
            </a:r>
          </a:p>
          <a:p>
            <a:pPr lvl="1"/>
            <a:r>
              <a:rPr lang="en-US" dirty="0"/>
              <a:t>Regular visits</a:t>
            </a:r>
          </a:p>
          <a:p>
            <a:pPr lvl="1"/>
            <a:r>
              <a:rPr lang="en-US" dirty="0"/>
              <a:t>ARV access/administration</a:t>
            </a:r>
          </a:p>
          <a:p>
            <a:pPr lvl="1"/>
            <a:r>
              <a:rPr lang="en-US" dirty="0"/>
              <a:t>Viral suppression (U=U)</a:t>
            </a:r>
          </a:p>
          <a:p>
            <a:pPr lvl="1"/>
            <a:r>
              <a:rPr lang="en-US" dirty="0"/>
              <a:t>Improved health outcomes</a:t>
            </a:r>
          </a:p>
          <a:p>
            <a:r>
              <a:rPr lang="en-US" dirty="0"/>
              <a:t>Additional goals:</a:t>
            </a:r>
          </a:p>
          <a:p>
            <a:pPr lvl="1"/>
            <a:r>
              <a:rPr lang="en-US" dirty="0"/>
              <a:t>HIV patient education</a:t>
            </a:r>
          </a:p>
          <a:p>
            <a:pPr lvl="1"/>
            <a:r>
              <a:rPr lang="en-US" dirty="0"/>
              <a:t>Identify barriers to regular care and/or medication administration</a:t>
            </a:r>
          </a:p>
          <a:p>
            <a:pPr lvl="1"/>
            <a:r>
              <a:rPr lang="en-US" dirty="0"/>
              <a:t>Healthcare system navigation</a:t>
            </a:r>
          </a:p>
          <a:p>
            <a:pPr lvl="1"/>
            <a:r>
              <a:rPr lang="en-US" dirty="0"/>
              <a:t>Linkage to support to make engagement attainable (ex. Mental health, MAT)</a:t>
            </a:r>
          </a:p>
          <a:p>
            <a:pPr lvl="1"/>
            <a:r>
              <a:rPr lang="en-US" dirty="0"/>
              <a:t>Provide consistency and build rapport</a:t>
            </a:r>
          </a:p>
          <a:p>
            <a:pPr lvl="1"/>
            <a:r>
              <a:rPr lang="en-US" dirty="0"/>
              <a:t>Public health considerations</a:t>
            </a:r>
          </a:p>
        </p:txBody>
      </p:sp>
      <p:sp>
        <p:nvSpPr>
          <p:cNvPr id="4" name="Slide Number Placeholder 6">
            <a:extLst>
              <a:ext uri="{FF2B5EF4-FFF2-40B4-BE49-F238E27FC236}">
                <a16:creationId xmlns:a16="http://schemas.microsoft.com/office/drawing/2014/main" id="{88579814-E3DA-5280-B776-2647858CF966}"/>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855280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A8E4E-9398-4BE7-86BF-0D8EB6568564}"/>
              </a:ext>
            </a:extLst>
          </p:cNvPr>
          <p:cNvSpPr>
            <a:spLocks noGrp="1"/>
          </p:cNvSpPr>
          <p:nvPr>
            <p:ph type="title"/>
          </p:nvPr>
        </p:nvSpPr>
        <p:spPr>
          <a:xfrm>
            <a:off x="86143" y="-89795"/>
            <a:ext cx="11087425" cy="1143000"/>
          </a:xfrm>
        </p:spPr>
        <p:txBody>
          <a:bodyPr/>
          <a:lstStyle/>
          <a:p>
            <a:r>
              <a:rPr lang="en-US" dirty="0"/>
              <a:t>Transitions of Care - Activities</a:t>
            </a:r>
          </a:p>
        </p:txBody>
      </p:sp>
      <p:sp>
        <p:nvSpPr>
          <p:cNvPr id="3" name="Content Placeholder 2">
            <a:extLst>
              <a:ext uri="{FF2B5EF4-FFF2-40B4-BE49-F238E27FC236}">
                <a16:creationId xmlns:a16="http://schemas.microsoft.com/office/drawing/2014/main" id="{F3621B69-2D4C-41A9-9358-0A35ECF823B0}"/>
              </a:ext>
            </a:extLst>
          </p:cNvPr>
          <p:cNvSpPr>
            <a:spLocks noGrp="1"/>
          </p:cNvSpPr>
          <p:nvPr>
            <p:ph idx="1"/>
          </p:nvPr>
        </p:nvSpPr>
        <p:spPr>
          <a:xfrm>
            <a:off x="751761" y="951145"/>
            <a:ext cx="9218580" cy="4793672"/>
          </a:xfrm>
        </p:spPr>
        <p:txBody>
          <a:bodyPr>
            <a:normAutofit lnSpcReduction="10000"/>
          </a:bodyPr>
          <a:lstStyle/>
          <a:p>
            <a:r>
              <a:rPr lang="en-US" dirty="0"/>
              <a:t>Daily review of hospital ER/inpatient population</a:t>
            </a:r>
          </a:p>
          <a:p>
            <a:pPr lvl="1"/>
            <a:r>
              <a:rPr lang="en-US" dirty="0"/>
              <a:t>HIV diagnosis</a:t>
            </a:r>
          </a:p>
          <a:p>
            <a:pPr lvl="1"/>
            <a:r>
              <a:rPr lang="en-US" dirty="0"/>
              <a:t>ARVs on MAR</a:t>
            </a:r>
          </a:p>
          <a:p>
            <a:r>
              <a:rPr lang="en-US" dirty="0"/>
              <a:t>Daily inpatient rounds to assess patient needs</a:t>
            </a:r>
          </a:p>
          <a:p>
            <a:pPr lvl="1"/>
            <a:r>
              <a:rPr lang="en-US" dirty="0"/>
              <a:t>Owen inpatient team: formal consults</a:t>
            </a:r>
          </a:p>
          <a:p>
            <a:pPr lvl="1"/>
            <a:r>
              <a:rPr lang="en-US" dirty="0"/>
              <a:t>Independent or TOC </a:t>
            </a:r>
            <a:r>
              <a:rPr lang="en-US" dirty="0" err="1"/>
              <a:t>PharmD</a:t>
            </a:r>
            <a:r>
              <a:rPr lang="en-US" dirty="0"/>
              <a:t>: non-consult patients</a:t>
            </a:r>
          </a:p>
          <a:p>
            <a:r>
              <a:rPr lang="en-US" dirty="0"/>
              <a:t>Multidisciplinary collaboration for admission &amp; discharge needs</a:t>
            </a:r>
          </a:p>
          <a:p>
            <a:r>
              <a:rPr lang="en-US" dirty="0"/>
              <a:t>Healthcare navigation and resource connection</a:t>
            </a:r>
          </a:p>
          <a:p>
            <a:r>
              <a:rPr lang="en-US" dirty="0"/>
              <a:t>Networking and hand-offs to outside care facilities </a:t>
            </a:r>
          </a:p>
          <a:p>
            <a:r>
              <a:rPr lang="en-US" dirty="0"/>
              <a:t>Sign-out for Owen’s Discharge Clinic </a:t>
            </a:r>
          </a:p>
          <a:p>
            <a:r>
              <a:rPr lang="en-US" dirty="0"/>
              <a:t>Post-discharge contact with high-risk patients and SNFs</a:t>
            </a:r>
          </a:p>
          <a:p>
            <a:r>
              <a:rPr lang="en-US" dirty="0"/>
              <a:t>Assistance with Owen OPAT management</a:t>
            </a:r>
          </a:p>
        </p:txBody>
      </p:sp>
      <p:sp>
        <p:nvSpPr>
          <p:cNvPr id="4" name="Slide Number Placeholder 6">
            <a:extLst>
              <a:ext uri="{FF2B5EF4-FFF2-40B4-BE49-F238E27FC236}">
                <a16:creationId xmlns:a16="http://schemas.microsoft.com/office/drawing/2014/main" id="{2B943D06-41F0-866C-BD61-8C32803BABCB}"/>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17</a:t>
            </a:fld>
            <a:endParaRPr lang="en-US"/>
          </a:p>
        </p:txBody>
      </p:sp>
    </p:spTree>
    <p:extLst>
      <p:ext uri="{BB962C8B-B14F-4D97-AF65-F5344CB8AC3E}">
        <p14:creationId xmlns:p14="http://schemas.microsoft.com/office/powerpoint/2010/main" val="162914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9803F-6432-4B78-9FB4-7275A291F5D7}"/>
              </a:ext>
            </a:extLst>
          </p:cNvPr>
          <p:cNvSpPr>
            <a:spLocks noGrp="1"/>
          </p:cNvSpPr>
          <p:nvPr>
            <p:ph type="title"/>
          </p:nvPr>
        </p:nvSpPr>
        <p:spPr/>
        <p:txBody>
          <a:bodyPr/>
          <a:lstStyle/>
          <a:p>
            <a:r>
              <a:rPr lang="en-US" dirty="0"/>
              <a:t>Transitions of Care Team	</a:t>
            </a:r>
          </a:p>
        </p:txBody>
      </p:sp>
      <p:sp>
        <p:nvSpPr>
          <p:cNvPr id="3" name="Content Placeholder 2">
            <a:extLst>
              <a:ext uri="{FF2B5EF4-FFF2-40B4-BE49-F238E27FC236}">
                <a16:creationId xmlns:a16="http://schemas.microsoft.com/office/drawing/2014/main" id="{22CA3B91-E6A2-4E3C-B574-34100F87A212}"/>
              </a:ext>
            </a:extLst>
          </p:cNvPr>
          <p:cNvSpPr>
            <a:spLocks noGrp="1"/>
          </p:cNvSpPr>
          <p:nvPr>
            <p:ph idx="1"/>
          </p:nvPr>
        </p:nvSpPr>
        <p:spPr/>
        <p:txBody>
          <a:bodyPr/>
          <a:lstStyle/>
          <a:p>
            <a:r>
              <a:rPr lang="en-US" dirty="0"/>
              <a:t>Nurse Practitioner (TOC Specialist)</a:t>
            </a:r>
          </a:p>
          <a:p>
            <a:r>
              <a:rPr lang="en-US" dirty="0"/>
              <a:t>Inpatient and Clinic (Retro) Pharmacy teams</a:t>
            </a:r>
          </a:p>
          <a:p>
            <a:r>
              <a:rPr lang="en-US" dirty="0"/>
              <a:t>Patient Navigator</a:t>
            </a:r>
          </a:p>
          <a:p>
            <a:r>
              <a:rPr lang="en-US" dirty="0"/>
              <a:t>Behavioral Health Counselor</a:t>
            </a:r>
          </a:p>
          <a:p>
            <a:r>
              <a:rPr lang="en-US" dirty="0"/>
              <a:t>Clinic Social Worker</a:t>
            </a:r>
          </a:p>
          <a:p>
            <a:r>
              <a:rPr lang="en-US" dirty="0"/>
              <a:t>Attending Owen Clinic M.D.</a:t>
            </a:r>
          </a:p>
          <a:p>
            <a:r>
              <a:rPr lang="en-US" dirty="0"/>
              <a:t>Owen Discharge Clinic M.D.</a:t>
            </a:r>
          </a:p>
          <a:p>
            <a:endParaRPr lang="en-US" dirty="0"/>
          </a:p>
        </p:txBody>
      </p:sp>
      <p:pic>
        <p:nvPicPr>
          <p:cNvPr id="5" name="Picture 4" descr="Picture of the UCSD Owen Clinic Transitions of Care Team.">
            <a:extLst>
              <a:ext uri="{FF2B5EF4-FFF2-40B4-BE49-F238E27FC236}">
                <a16:creationId xmlns:a16="http://schemas.microsoft.com/office/drawing/2014/main" id="{5208D85D-176E-4A1A-A4EB-8A992DA0CA56}"/>
              </a:ext>
            </a:extLst>
          </p:cNvPr>
          <p:cNvPicPr>
            <a:picLocks noChangeAspect="1"/>
          </p:cNvPicPr>
          <p:nvPr/>
        </p:nvPicPr>
        <p:blipFill>
          <a:blip r:embed="rId2"/>
          <a:stretch>
            <a:fillRect/>
          </a:stretch>
        </p:blipFill>
        <p:spPr>
          <a:xfrm>
            <a:off x="7228114" y="759653"/>
            <a:ext cx="4577407" cy="4498144"/>
          </a:xfrm>
          <a:prstGeom prst="rect">
            <a:avLst/>
          </a:prstGeom>
        </p:spPr>
      </p:pic>
      <p:sp>
        <p:nvSpPr>
          <p:cNvPr id="4" name="Slide Number Placeholder 6">
            <a:extLst>
              <a:ext uri="{FF2B5EF4-FFF2-40B4-BE49-F238E27FC236}">
                <a16:creationId xmlns:a16="http://schemas.microsoft.com/office/drawing/2014/main" id="{C8D0C06D-862A-A821-DBBA-60C93807BF44}"/>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18</a:t>
            </a:fld>
            <a:endParaRPr lang="en-US"/>
          </a:p>
        </p:txBody>
      </p:sp>
    </p:spTree>
    <p:extLst>
      <p:ext uri="{BB962C8B-B14F-4D97-AF65-F5344CB8AC3E}">
        <p14:creationId xmlns:p14="http://schemas.microsoft.com/office/powerpoint/2010/main" val="230809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F55C-2506-47FD-91DE-79E7E0CB40A6}"/>
              </a:ext>
            </a:extLst>
          </p:cNvPr>
          <p:cNvSpPr>
            <a:spLocks noGrp="1"/>
          </p:cNvSpPr>
          <p:nvPr>
            <p:ph type="title"/>
          </p:nvPr>
        </p:nvSpPr>
        <p:spPr/>
        <p:txBody>
          <a:bodyPr/>
          <a:lstStyle/>
          <a:p>
            <a:r>
              <a:rPr lang="en-US" dirty="0"/>
              <a:t>Most common indications for discharge visit</a:t>
            </a:r>
          </a:p>
        </p:txBody>
      </p:sp>
      <p:sp>
        <p:nvSpPr>
          <p:cNvPr id="3" name="Content Placeholder 2">
            <a:extLst>
              <a:ext uri="{FF2B5EF4-FFF2-40B4-BE49-F238E27FC236}">
                <a16:creationId xmlns:a16="http://schemas.microsoft.com/office/drawing/2014/main" id="{688A9D9A-C30F-4724-8763-ABD6B2716AE6}"/>
              </a:ext>
            </a:extLst>
          </p:cNvPr>
          <p:cNvSpPr>
            <a:spLocks noGrp="1"/>
          </p:cNvSpPr>
          <p:nvPr>
            <p:ph idx="1"/>
          </p:nvPr>
        </p:nvSpPr>
        <p:spPr/>
        <p:txBody>
          <a:bodyPr/>
          <a:lstStyle/>
          <a:p>
            <a:r>
              <a:rPr lang="en-US" dirty="0"/>
              <a:t>Complicated illness needing close follow-up</a:t>
            </a:r>
          </a:p>
          <a:p>
            <a:r>
              <a:rPr lang="en-US" dirty="0"/>
              <a:t>Complex medical or social needs</a:t>
            </a:r>
          </a:p>
          <a:p>
            <a:r>
              <a:rPr lang="en-US" dirty="0"/>
              <a:t>Newly diagnosed patient establishing care</a:t>
            </a:r>
          </a:p>
          <a:p>
            <a:r>
              <a:rPr lang="en-US" dirty="0"/>
              <a:t>Out-of-care patient re-establishing care</a:t>
            </a:r>
          </a:p>
          <a:p>
            <a:r>
              <a:rPr lang="en-US" dirty="0"/>
              <a:t>OPAT/IV Antibiotic</a:t>
            </a:r>
          </a:p>
          <a:p>
            <a:r>
              <a:rPr lang="en-US" dirty="0"/>
              <a:t>Unable to obtain timely follow-up with established PCP</a:t>
            </a:r>
          </a:p>
        </p:txBody>
      </p:sp>
      <p:sp>
        <p:nvSpPr>
          <p:cNvPr id="4" name="Slide Number Placeholder 6">
            <a:extLst>
              <a:ext uri="{FF2B5EF4-FFF2-40B4-BE49-F238E27FC236}">
                <a16:creationId xmlns:a16="http://schemas.microsoft.com/office/drawing/2014/main" id="{8C3B5945-6FA3-254B-05DE-4AD81EDAEB65}"/>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142008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a:xfrm>
            <a:off x="609604" y="1240221"/>
            <a:ext cx="11087425" cy="4727281"/>
          </a:xfrm>
        </p:spPr>
        <p:txBody>
          <a:bodyPr vert="horz" lIns="91290" tIns="45645" rIns="91290" bIns="45645" rtlCol="0" anchor="t">
            <a:normAutofit fontScale="70000" lnSpcReduction="20000"/>
          </a:bodyPr>
          <a:lstStyle/>
          <a:p>
            <a:pPr marL="114112" indent="0">
              <a:buNone/>
            </a:pPr>
            <a:r>
              <a:rPr lang="en-US" dirty="0">
                <a:solidFill>
                  <a:srgbClr val="1D1C1D"/>
                </a:solidFill>
                <a:latin typeface="Slack-Lato"/>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a:t>
            </a:r>
          </a:p>
          <a:p>
            <a:pPr marL="114112" indent="0">
              <a:buNone/>
            </a:pPr>
            <a:endParaRPr lang="en-US" dirty="0">
              <a:solidFill>
                <a:srgbClr val="1D1C1D"/>
              </a:solidFill>
              <a:latin typeface="Slack-Lato"/>
            </a:endParaRPr>
          </a:p>
          <a:p>
            <a:pPr marL="114112" indent="0">
              <a:buNone/>
            </a:pPr>
            <a:r>
              <a:rPr lang="en-US" b="1" dirty="0">
                <a:solidFill>
                  <a:srgbClr val="1D1C1D"/>
                </a:solidFill>
                <a:latin typeface="Slack-Lato"/>
              </a:rPr>
              <a:t>HRSA Acknowledgement Statement</a:t>
            </a:r>
            <a:br>
              <a:rPr lang="en-US" dirty="0">
                <a:solidFill>
                  <a:srgbClr val="1D1C1D"/>
                </a:solidFill>
                <a:latin typeface="Slack-Lato"/>
              </a:rPr>
            </a:br>
            <a:r>
              <a:rPr lang="en-US" dirty="0">
                <a:solidFill>
                  <a:srgbClr val="1D1C1D"/>
                </a:solidFill>
                <a:latin typeface="Slack-Lato"/>
              </a:rPr>
              <a:t>The Pacific AETC is supported by the Health Resources and Services Administration (HRSA) of the U.S. Department of Health and Human Services (HHS) as part of an award totaling $3,887,700.00. The contents are those of the author(s) and do not necessarily represent the official views of, nor an endorsement, by HRSA, HHS, or the U.S. Government. For more information, please visit </a:t>
            </a:r>
            <a:r>
              <a:rPr lang="en-US" dirty="0">
                <a:solidFill>
                  <a:srgbClr val="1D1C1D"/>
                </a:solidFill>
                <a:latin typeface="Slack-Lato"/>
                <a:hlinkClick r:id="rId3">
                  <a:extLst>
                    <a:ext uri="{A12FA001-AC4F-418D-AE19-62706E023703}">
                      <ahyp:hlinkClr xmlns:ahyp="http://schemas.microsoft.com/office/drawing/2018/hyperlinkcolor" val="tx"/>
                    </a:ext>
                  </a:extLst>
                </a:hlinkClick>
              </a:rPr>
              <a:t>HRSA.gov</a:t>
            </a:r>
            <a:r>
              <a:rPr lang="en-US" dirty="0">
                <a:solidFill>
                  <a:srgbClr val="1D1C1D"/>
                </a:solidFill>
                <a:latin typeface="Slack-Lato"/>
              </a:rPr>
              <a:t>.</a:t>
            </a:r>
          </a:p>
          <a:p>
            <a:pPr marL="114112" indent="0">
              <a:buNone/>
            </a:pPr>
            <a:endParaRPr lang="en-US" b="1" dirty="0">
              <a:solidFill>
                <a:srgbClr val="1D1C1D"/>
              </a:solidFill>
              <a:latin typeface="Slack-Lato"/>
            </a:endParaRPr>
          </a:p>
          <a:p>
            <a:pPr marL="114112" indent="0">
              <a:buNone/>
            </a:pPr>
            <a:r>
              <a:rPr lang="en-US" b="1" dirty="0">
                <a:solidFill>
                  <a:srgbClr val="1D1C1D"/>
                </a:solidFill>
                <a:latin typeface="Slack-Lato"/>
              </a:rPr>
              <a:t>Trade Name Disclosure Statement</a:t>
            </a:r>
            <a:br>
              <a:rPr lang="en-US" dirty="0">
                <a:solidFill>
                  <a:srgbClr val="1D1C1D"/>
                </a:solidFill>
                <a:latin typeface="Slack-Lato"/>
              </a:rPr>
            </a:br>
            <a:r>
              <a:rPr lang="en-US" dirty="0">
                <a:solidFill>
                  <a:srgbClr val="1D1C1D"/>
                </a:solidFill>
                <a:latin typeface="Slack-Lato"/>
              </a:rPr>
              <a:t>Funding for this presentation was made possible by 5 U1OHA29292‐08‐00 from 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t>
            </a:r>
            <a:r>
              <a:rPr lang="en-US" i="1" dirty="0">
                <a:solidFill>
                  <a:srgbClr val="1D1C1D"/>
                </a:solidFill>
                <a:latin typeface="Slack-Lato"/>
              </a:rPr>
              <a:t>Any trade/brand names for products mentioned during this presentation are for training and identification purposes only.</a:t>
            </a:r>
            <a:endParaRPr lang="en-US" dirty="0">
              <a:solidFill>
                <a:srgbClr val="1D1C1D"/>
              </a:solidFill>
              <a:latin typeface="Slack-Lato"/>
            </a:endParaRPr>
          </a:p>
        </p:txBody>
      </p:sp>
      <p:sp>
        <p:nvSpPr>
          <p:cNvPr id="5" name="Slide Number Placeholder 4">
            <a:extLst>
              <a:ext uri="{FF2B5EF4-FFF2-40B4-BE49-F238E27FC236}">
                <a16:creationId xmlns:a16="http://schemas.microsoft.com/office/drawing/2014/main" id="{84157856-EF6F-C942-BBB6-10E2D7141CEF}"/>
              </a:ext>
            </a:extLst>
          </p:cNvPr>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1954387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3F55C-2506-47FD-91DE-79E7E0CB40A6}"/>
              </a:ext>
            </a:extLst>
          </p:cNvPr>
          <p:cNvSpPr>
            <a:spLocks noGrp="1"/>
          </p:cNvSpPr>
          <p:nvPr>
            <p:ph type="title"/>
          </p:nvPr>
        </p:nvSpPr>
        <p:spPr>
          <a:xfrm>
            <a:off x="227687" y="-299094"/>
            <a:ext cx="9404723" cy="1400530"/>
          </a:xfrm>
        </p:spPr>
        <p:txBody>
          <a:bodyPr/>
          <a:lstStyle/>
          <a:p>
            <a:r>
              <a:rPr lang="en-US" dirty="0"/>
              <a:t>The Discharge visit</a:t>
            </a:r>
          </a:p>
        </p:txBody>
      </p:sp>
      <p:sp>
        <p:nvSpPr>
          <p:cNvPr id="3" name="Content Placeholder 2">
            <a:extLst>
              <a:ext uri="{FF2B5EF4-FFF2-40B4-BE49-F238E27FC236}">
                <a16:creationId xmlns:a16="http://schemas.microsoft.com/office/drawing/2014/main" id="{688A9D9A-C30F-4724-8763-ABD6B2716AE6}"/>
              </a:ext>
            </a:extLst>
          </p:cNvPr>
          <p:cNvSpPr>
            <a:spLocks noGrp="1"/>
          </p:cNvSpPr>
          <p:nvPr>
            <p:ph idx="1"/>
          </p:nvPr>
        </p:nvSpPr>
        <p:spPr>
          <a:xfrm>
            <a:off x="512618" y="1101436"/>
            <a:ext cx="9537235" cy="5146963"/>
          </a:xfrm>
        </p:spPr>
        <p:txBody>
          <a:bodyPr>
            <a:normAutofit fontScale="92500" lnSpcReduction="10000"/>
          </a:bodyPr>
          <a:lstStyle/>
          <a:p>
            <a:r>
              <a:rPr lang="en-US" dirty="0"/>
              <a:t>Warm handoff from TOC Nurse Practitioner summarizing hospital course and items to be addressed at visit</a:t>
            </a:r>
          </a:p>
          <a:p>
            <a:pPr lvl="1"/>
            <a:r>
              <a:rPr lang="en-US" dirty="0"/>
              <a:t>Delegation to multidisciplinary team members</a:t>
            </a:r>
          </a:p>
          <a:p>
            <a:pPr lvl="1"/>
            <a:r>
              <a:rPr lang="en-US" dirty="0"/>
              <a:t>Pending diagnostic tests</a:t>
            </a:r>
          </a:p>
          <a:p>
            <a:r>
              <a:rPr lang="en-US" dirty="0"/>
              <a:t>Pharmacy visit</a:t>
            </a:r>
          </a:p>
          <a:p>
            <a:pPr lvl="1"/>
            <a:r>
              <a:rPr lang="en-US" dirty="0"/>
              <a:t>Medication reconciliation/review/access</a:t>
            </a:r>
          </a:p>
          <a:p>
            <a:pPr lvl="1"/>
            <a:r>
              <a:rPr lang="en-US" dirty="0"/>
              <a:t>History-taking </a:t>
            </a:r>
          </a:p>
          <a:p>
            <a:pPr lvl="1"/>
            <a:r>
              <a:rPr lang="en-US" dirty="0"/>
              <a:t>PCP assignment (if needed)</a:t>
            </a:r>
          </a:p>
          <a:p>
            <a:r>
              <a:rPr lang="en-US" dirty="0"/>
              <a:t>M.D. appointment</a:t>
            </a:r>
          </a:p>
          <a:p>
            <a:r>
              <a:rPr lang="en-US" dirty="0"/>
              <a:t>Involvement of multidisciplinary team where appropriate</a:t>
            </a:r>
          </a:p>
          <a:p>
            <a:pPr lvl="1"/>
            <a:r>
              <a:rPr lang="en-US" dirty="0"/>
              <a:t>Housing assistance</a:t>
            </a:r>
          </a:p>
          <a:p>
            <a:pPr lvl="1"/>
            <a:r>
              <a:rPr lang="en-US" dirty="0"/>
              <a:t>Substance use counseling</a:t>
            </a:r>
          </a:p>
          <a:p>
            <a:pPr lvl="1"/>
            <a:r>
              <a:rPr lang="en-US" dirty="0"/>
              <a:t>Transportation</a:t>
            </a:r>
          </a:p>
          <a:p>
            <a:pPr lvl="1"/>
            <a:r>
              <a:rPr lang="en-US" dirty="0"/>
              <a:t>Insurance authorizations</a:t>
            </a:r>
          </a:p>
        </p:txBody>
      </p:sp>
      <p:sp>
        <p:nvSpPr>
          <p:cNvPr id="4" name="Slide Number Placeholder 6">
            <a:extLst>
              <a:ext uri="{FF2B5EF4-FFF2-40B4-BE49-F238E27FC236}">
                <a16:creationId xmlns:a16="http://schemas.microsoft.com/office/drawing/2014/main" id="{412B9AD9-75AE-4B72-186E-D73624834EB2}"/>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3294614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319B0-A6AC-4A7A-8386-978B4123247A}"/>
              </a:ext>
            </a:extLst>
          </p:cNvPr>
          <p:cNvSpPr>
            <a:spLocks noGrp="1"/>
          </p:cNvSpPr>
          <p:nvPr>
            <p:ph type="title"/>
          </p:nvPr>
        </p:nvSpPr>
        <p:spPr>
          <a:xfrm>
            <a:off x="112648" y="0"/>
            <a:ext cx="11087425" cy="1143000"/>
          </a:xfrm>
        </p:spPr>
        <p:txBody>
          <a:bodyPr/>
          <a:lstStyle/>
          <a:p>
            <a:r>
              <a:rPr lang="en-US" dirty="0"/>
              <a:t>Factors which facilitate the discharge visit</a:t>
            </a:r>
          </a:p>
        </p:txBody>
      </p:sp>
      <p:sp>
        <p:nvSpPr>
          <p:cNvPr id="3" name="Content Placeholder 2">
            <a:extLst>
              <a:ext uri="{FF2B5EF4-FFF2-40B4-BE49-F238E27FC236}">
                <a16:creationId xmlns:a16="http://schemas.microsoft.com/office/drawing/2014/main" id="{85D9AE68-1153-419E-B550-E175FFBE3CB5}"/>
              </a:ext>
            </a:extLst>
          </p:cNvPr>
          <p:cNvSpPr>
            <a:spLocks noGrp="1"/>
          </p:cNvSpPr>
          <p:nvPr>
            <p:ph idx="1"/>
          </p:nvPr>
        </p:nvSpPr>
        <p:spPr/>
        <p:txBody>
          <a:bodyPr>
            <a:normAutofit/>
          </a:bodyPr>
          <a:lstStyle/>
          <a:p>
            <a:r>
              <a:rPr lang="en-US" sz="2200" dirty="0"/>
              <a:t>Extensive counseling during admission &amp; at time of discharge</a:t>
            </a:r>
          </a:p>
          <a:p>
            <a:r>
              <a:rPr lang="en-US" sz="2200" dirty="0"/>
              <a:t>Reminder calls/</a:t>
            </a:r>
            <a:r>
              <a:rPr lang="en-US" sz="2200" dirty="0" err="1"/>
              <a:t>MyChart</a:t>
            </a:r>
            <a:r>
              <a:rPr lang="en-US" sz="2200" dirty="0"/>
              <a:t> messages when possible</a:t>
            </a:r>
          </a:p>
          <a:p>
            <a:r>
              <a:rPr lang="en-US" sz="2200" dirty="0"/>
              <a:t>Transportation </a:t>
            </a:r>
          </a:p>
          <a:p>
            <a:pPr lvl="1"/>
            <a:r>
              <a:rPr lang="en-US" dirty="0"/>
              <a:t>(Lyft rides for patients lacking transport)</a:t>
            </a:r>
          </a:p>
          <a:p>
            <a:pPr lvl="1"/>
            <a:r>
              <a:rPr lang="en-US" dirty="0"/>
              <a:t>Coordination with SNF/insurance</a:t>
            </a:r>
          </a:p>
          <a:p>
            <a:r>
              <a:rPr lang="en-US" sz="2200" dirty="0"/>
              <a:t>Addressing insurance barriers</a:t>
            </a:r>
          </a:p>
          <a:p>
            <a:r>
              <a:rPr lang="en-US" sz="2200" dirty="0"/>
              <a:t>Flexibility in scheduling</a:t>
            </a:r>
          </a:p>
          <a:p>
            <a:r>
              <a:rPr lang="en-US" sz="2200" dirty="0"/>
              <a:t>Anticipation of confirmed/potential visit needs</a:t>
            </a:r>
          </a:p>
        </p:txBody>
      </p:sp>
      <p:sp>
        <p:nvSpPr>
          <p:cNvPr id="4" name="Slide Number Placeholder 6">
            <a:extLst>
              <a:ext uri="{FF2B5EF4-FFF2-40B4-BE49-F238E27FC236}">
                <a16:creationId xmlns:a16="http://schemas.microsoft.com/office/drawing/2014/main" id="{2BBA761F-9506-CC08-B42B-4814971DA5CF}"/>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118796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E59B-662D-43EC-B84E-B5673D476E0D}"/>
              </a:ext>
            </a:extLst>
          </p:cNvPr>
          <p:cNvSpPr>
            <a:spLocks noGrp="1"/>
          </p:cNvSpPr>
          <p:nvPr>
            <p:ph type="title"/>
          </p:nvPr>
        </p:nvSpPr>
        <p:spPr/>
        <p:txBody>
          <a:bodyPr/>
          <a:lstStyle/>
          <a:p>
            <a:r>
              <a:rPr lang="en-US" dirty="0"/>
              <a:t>A FEW CASES</a:t>
            </a:r>
          </a:p>
        </p:txBody>
      </p:sp>
      <p:sp>
        <p:nvSpPr>
          <p:cNvPr id="3" name="Text Placeholder 2">
            <a:extLst>
              <a:ext uri="{FF2B5EF4-FFF2-40B4-BE49-F238E27FC236}">
                <a16:creationId xmlns:a16="http://schemas.microsoft.com/office/drawing/2014/main" id="{B1F5BE07-8456-4353-A0E1-44FDAB24D534}"/>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D3385BCB-7A12-AED8-4C2B-44DC3D53913E}"/>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314453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0" y="-81533"/>
            <a:ext cx="10515600" cy="1325563"/>
          </a:xfrm>
        </p:spPr>
        <p:txBody>
          <a:bodyPr/>
          <a:lstStyle/>
          <a:p>
            <a:r>
              <a:rPr lang="en-US" dirty="0"/>
              <a:t>Case #1: (New diagnosis)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455044" y="1078490"/>
            <a:ext cx="10688782" cy="4701020"/>
          </a:xfrm>
        </p:spPr>
        <p:txBody>
          <a:bodyPr>
            <a:normAutofit fontScale="85000" lnSpcReduction="10000"/>
          </a:bodyPr>
          <a:lstStyle/>
          <a:p>
            <a:r>
              <a:rPr lang="en-US" dirty="0"/>
              <a:t>30 y/o M admitted with severe PJP PNA, syphilis, bloody diarrhea. Hospital course notable for slow improvement, ongoing diarrhea but </a:t>
            </a:r>
            <a:r>
              <a:rPr lang="en-US" dirty="0" err="1"/>
              <a:t>pt</a:t>
            </a:r>
            <a:r>
              <a:rPr lang="en-US" dirty="0"/>
              <a:t> otherwise stable for discharge. </a:t>
            </a:r>
          </a:p>
          <a:p>
            <a:pPr lvl="1"/>
            <a:r>
              <a:rPr lang="en-US" dirty="0"/>
              <a:t>Colonoscopy initial report: No colitis identified</a:t>
            </a:r>
          </a:p>
          <a:p>
            <a:endParaRPr lang="en-US" dirty="0"/>
          </a:p>
          <a:p>
            <a:r>
              <a:rPr lang="en-US" dirty="0"/>
              <a:t>In the warm handoff, NP summarizes final pathology report, addended with a finding of “rare viral inclusion on CMV stain”. </a:t>
            </a:r>
          </a:p>
          <a:p>
            <a:pPr lvl="1"/>
            <a:r>
              <a:rPr lang="en-US" dirty="0"/>
              <a:t>Primary team/consultants had not been notified.</a:t>
            </a:r>
          </a:p>
          <a:p>
            <a:endParaRPr lang="en-US" dirty="0"/>
          </a:p>
          <a:p>
            <a:r>
              <a:rPr lang="en-US" dirty="0"/>
              <a:t>At the time of his visit, </a:t>
            </a:r>
            <a:r>
              <a:rPr lang="en-US" dirty="0" err="1"/>
              <a:t>pt</a:t>
            </a:r>
            <a:r>
              <a:rPr lang="en-US" dirty="0"/>
              <a:t> reports significant improvement in prior constitutional symptoms but notes ongoing diarrhea</a:t>
            </a:r>
          </a:p>
          <a:p>
            <a:endParaRPr lang="en-US" dirty="0"/>
          </a:p>
          <a:p>
            <a:r>
              <a:rPr lang="en-US" dirty="0"/>
              <a:t>Provided with Valganciclovir and symptoms resolve within several days</a:t>
            </a:r>
          </a:p>
          <a:p>
            <a:endParaRPr lang="en-US" dirty="0"/>
          </a:p>
          <a:p>
            <a:r>
              <a:rPr lang="en-US" dirty="0"/>
              <a:t>Patient remains in care at 9 months: Viral load &lt;20</a:t>
            </a:r>
          </a:p>
        </p:txBody>
      </p:sp>
      <p:sp>
        <p:nvSpPr>
          <p:cNvPr id="4" name="Slide Number Placeholder 6">
            <a:extLst>
              <a:ext uri="{FF2B5EF4-FFF2-40B4-BE49-F238E27FC236}">
                <a16:creationId xmlns:a16="http://schemas.microsoft.com/office/drawing/2014/main" id="{D41A7546-44EE-9CF9-307F-240AC29EB064}"/>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23</a:t>
            </a:fld>
            <a:endParaRPr lang="en-US"/>
          </a:p>
        </p:txBody>
      </p:sp>
    </p:spTree>
    <p:extLst>
      <p:ext uri="{BB962C8B-B14F-4D97-AF65-F5344CB8AC3E}">
        <p14:creationId xmlns:p14="http://schemas.microsoft.com/office/powerpoint/2010/main" val="322974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p:txBody>
          <a:bodyPr/>
          <a:lstStyle/>
          <a:p>
            <a:r>
              <a:rPr lang="en-US" dirty="0"/>
              <a:t>“Tests Pending at Discharge”</a:t>
            </a:r>
          </a:p>
        </p:txBody>
      </p:sp>
      <p:pic>
        <p:nvPicPr>
          <p:cNvPr id="5" name="Content Placeholder 4" descr="Clip from JGIM review: A Systematic Review of Interventions to Follow-UP Test Results Pending at Discharge. Patrick J. Darragh, el al. ">
            <a:extLst>
              <a:ext uri="{FF2B5EF4-FFF2-40B4-BE49-F238E27FC236}">
                <a16:creationId xmlns:a16="http://schemas.microsoft.com/office/drawing/2014/main" id="{5AC56D6E-F14A-4959-AFC0-1BF6B442DAA3}"/>
              </a:ext>
            </a:extLst>
          </p:cNvPr>
          <p:cNvPicPr>
            <a:picLocks noGrp="1" noChangeAspect="1"/>
          </p:cNvPicPr>
          <p:nvPr>
            <p:ph idx="1"/>
          </p:nvPr>
        </p:nvPicPr>
        <p:blipFill>
          <a:blip r:embed="rId2"/>
          <a:stretch>
            <a:fillRect/>
          </a:stretch>
        </p:blipFill>
        <p:spPr>
          <a:xfrm>
            <a:off x="1120311" y="1291061"/>
            <a:ext cx="9625514" cy="3144969"/>
          </a:xfrm>
        </p:spPr>
      </p:pic>
      <p:sp>
        <p:nvSpPr>
          <p:cNvPr id="3" name="Slide Number Placeholder 6">
            <a:extLst>
              <a:ext uri="{FF2B5EF4-FFF2-40B4-BE49-F238E27FC236}">
                <a16:creationId xmlns:a16="http://schemas.microsoft.com/office/drawing/2014/main" id="{9A9B07F5-7FF1-1197-A004-E4F39D94BF01}"/>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1863902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348520" y="-64827"/>
            <a:ext cx="10515600" cy="1325563"/>
          </a:xfrm>
        </p:spPr>
        <p:txBody>
          <a:bodyPr/>
          <a:lstStyle/>
          <a:p>
            <a:r>
              <a:rPr lang="en-US" dirty="0"/>
              <a:t>Case 2: “Routine Visit”</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748146" y="1545216"/>
            <a:ext cx="10515600" cy="4985472"/>
          </a:xfrm>
        </p:spPr>
        <p:txBody>
          <a:bodyPr>
            <a:normAutofit/>
          </a:bodyPr>
          <a:lstStyle/>
          <a:p>
            <a:r>
              <a:rPr lang="en-US" sz="2200" dirty="0"/>
              <a:t>49 y/o M with Stage 5 CKD, HTN who is following up on recent admission for volume overload. Also, PD catheter placed 2 days prior as an outpatient.</a:t>
            </a:r>
          </a:p>
          <a:p>
            <a:endParaRPr lang="en-US" sz="2200" dirty="0"/>
          </a:p>
          <a:p>
            <a:r>
              <a:rPr lang="en-US" sz="2200" dirty="0"/>
              <a:t>At his visit, </a:t>
            </a:r>
            <a:r>
              <a:rPr lang="en-US" sz="2200" dirty="0" err="1"/>
              <a:t>pt</a:t>
            </a:r>
            <a:r>
              <a:rPr lang="en-US" sz="2200" dirty="0"/>
              <a:t> complains of abdominal pain and generalized weakness – using a cane for ambulation which is atypical.</a:t>
            </a:r>
          </a:p>
          <a:p>
            <a:endParaRPr lang="en-US" sz="2200" dirty="0"/>
          </a:p>
          <a:p>
            <a:r>
              <a:rPr lang="en-US" sz="2200" dirty="0"/>
              <a:t>Exam notable for BP of 220/132 and diffuse abdominal tenderness.</a:t>
            </a:r>
          </a:p>
          <a:p>
            <a:endParaRPr lang="en-US" sz="2200" dirty="0"/>
          </a:p>
          <a:p>
            <a:r>
              <a:rPr lang="en-US" sz="2200" dirty="0"/>
              <a:t>Pt referred to emergency department for further evaluation/treatment.</a:t>
            </a:r>
          </a:p>
        </p:txBody>
      </p:sp>
      <p:sp>
        <p:nvSpPr>
          <p:cNvPr id="4" name="Slide Number Placeholder 6">
            <a:extLst>
              <a:ext uri="{FF2B5EF4-FFF2-40B4-BE49-F238E27FC236}">
                <a16:creationId xmlns:a16="http://schemas.microsoft.com/office/drawing/2014/main" id="{E32E9D6F-2BF6-591D-BA9B-1B82807BF8E7}"/>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25</a:t>
            </a:fld>
            <a:endParaRPr lang="en-US"/>
          </a:p>
        </p:txBody>
      </p:sp>
    </p:spTree>
    <p:extLst>
      <p:ext uri="{BB962C8B-B14F-4D97-AF65-F5344CB8AC3E}">
        <p14:creationId xmlns:p14="http://schemas.microsoft.com/office/powerpoint/2010/main" val="964176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582B-9E15-46BB-8EC6-80C49F94A4FA}"/>
              </a:ext>
            </a:extLst>
          </p:cNvPr>
          <p:cNvSpPr>
            <a:spLocks noGrp="1"/>
          </p:cNvSpPr>
          <p:nvPr>
            <p:ph type="title"/>
          </p:nvPr>
        </p:nvSpPr>
        <p:spPr/>
        <p:txBody>
          <a:bodyPr/>
          <a:lstStyle/>
          <a:p>
            <a:r>
              <a:rPr lang="en-US" dirty="0"/>
              <a:t>Case 2 (cont’d)</a:t>
            </a:r>
          </a:p>
        </p:txBody>
      </p:sp>
      <p:sp>
        <p:nvSpPr>
          <p:cNvPr id="3" name="Content Placeholder 2">
            <a:extLst>
              <a:ext uri="{FF2B5EF4-FFF2-40B4-BE49-F238E27FC236}">
                <a16:creationId xmlns:a16="http://schemas.microsoft.com/office/drawing/2014/main" id="{F210E7AF-EE70-4A68-A3AC-841BC8024141}"/>
              </a:ext>
            </a:extLst>
          </p:cNvPr>
          <p:cNvSpPr>
            <a:spLocks noGrp="1"/>
          </p:cNvSpPr>
          <p:nvPr>
            <p:ph idx="1"/>
          </p:nvPr>
        </p:nvSpPr>
        <p:spPr>
          <a:xfrm>
            <a:off x="838200" y="1825625"/>
            <a:ext cx="6795655" cy="4351338"/>
          </a:xfrm>
        </p:spPr>
        <p:txBody>
          <a:bodyPr/>
          <a:lstStyle/>
          <a:p>
            <a:r>
              <a:rPr lang="en-US" sz="2200" dirty="0"/>
              <a:t>One hour after arrival, is found to be unresponsive with facial droop. Diagnosed with hemorrhagic stroke. Hospitalized for one month.</a:t>
            </a:r>
          </a:p>
          <a:p>
            <a:r>
              <a:rPr lang="en-US" sz="2200" dirty="0"/>
              <a:t>Six months later, slowly recovering neurologic function</a:t>
            </a:r>
          </a:p>
          <a:p>
            <a:endParaRPr lang="en-US" dirty="0"/>
          </a:p>
        </p:txBody>
      </p:sp>
      <p:pic>
        <p:nvPicPr>
          <p:cNvPr id="6" name="Picture 5" descr="CT image of the head demonstrating hemorrhagic stroke">
            <a:extLst>
              <a:ext uri="{FF2B5EF4-FFF2-40B4-BE49-F238E27FC236}">
                <a16:creationId xmlns:a16="http://schemas.microsoft.com/office/drawing/2014/main" id="{A88FC4D6-8A3A-41F9-860C-B32225C12C78}"/>
              </a:ext>
            </a:extLst>
          </p:cNvPr>
          <p:cNvPicPr>
            <a:picLocks noChangeAspect="1"/>
          </p:cNvPicPr>
          <p:nvPr/>
        </p:nvPicPr>
        <p:blipFill>
          <a:blip r:embed="rId2"/>
          <a:stretch>
            <a:fillRect/>
          </a:stretch>
        </p:blipFill>
        <p:spPr>
          <a:xfrm>
            <a:off x="8055724" y="1444902"/>
            <a:ext cx="3546576" cy="4732061"/>
          </a:xfrm>
          <a:prstGeom prst="rect">
            <a:avLst/>
          </a:prstGeom>
        </p:spPr>
      </p:pic>
      <p:sp>
        <p:nvSpPr>
          <p:cNvPr id="4" name="Slide Number Placeholder 6">
            <a:extLst>
              <a:ext uri="{FF2B5EF4-FFF2-40B4-BE49-F238E27FC236}">
                <a16:creationId xmlns:a16="http://schemas.microsoft.com/office/drawing/2014/main" id="{665B7BB0-F3D3-E15F-71D2-DC69158B16CC}"/>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1328270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247566" y="113282"/>
            <a:ext cx="8478992" cy="708353"/>
          </a:xfrm>
        </p:spPr>
        <p:txBody>
          <a:bodyPr/>
          <a:lstStyle/>
          <a:p>
            <a:r>
              <a:rPr lang="en-US" dirty="0"/>
              <a:t>Case #3: (Out-of-Care patient)</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727364" y="1260764"/>
            <a:ext cx="9322489" cy="4987635"/>
          </a:xfrm>
        </p:spPr>
        <p:txBody>
          <a:bodyPr>
            <a:normAutofit fontScale="47500" lnSpcReduction="20000"/>
          </a:bodyPr>
          <a:lstStyle/>
          <a:p>
            <a:r>
              <a:rPr lang="en-US" sz="4500" dirty="0"/>
              <a:t>Pt with history of pulmonary TB (unclear if she completed </a:t>
            </a:r>
            <a:r>
              <a:rPr lang="en-US" sz="4500" dirty="0" err="1"/>
              <a:t>tx</a:t>
            </a:r>
            <a:r>
              <a:rPr lang="en-US" sz="4500" dirty="0"/>
              <a:t>) and alcohol use disorder presented to ER for symptoms of alcohol withdrawal. Pt endorses consumption of 3 liters of tequila, daily.</a:t>
            </a:r>
          </a:p>
          <a:p>
            <a:pPr lvl="1"/>
            <a:r>
              <a:rPr lang="en-US" sz="4500" dirty="0"/>
              <a:t>Social history: Pt is U.S. born, children in San Diego, but she lives in Tijuana, MX with boyfriend.</a:t>
            </a:r>
          </a:p>
          <a:p>
            <a:endParaRPr lang="en-US" sz="4500" dirty="0"/>
          </a:p>
          <a:p>
            <a:r>
              <a:rPr lang="en-US" sz="4500" dirty="0"/>
              <a:t>ER Dispo: Discharge.</a:t>
            </a:r>
          </a:p>
          <a:p>
            <a:endParaRPr lang="en-US" sz="4500" dirty="0"/>
          </a:p>
          <a:p>
            <a:r>
              <a:rPr lang="en-US" sz="4500" dirty="0"/>
              <a:t>Follow-up visit scheduled in Owen Clinic, attended by patient and her daughter. Pt with visible signs of withdrawal, daughter asks about detoxification programs. Outpatient detox does not seem safe or feasible; </a:t>
            </a:r>
            <a:r>
              <a:rPr lang="en-US" sz="4500" dirty="0" err="1"/>
              <a:t>pt</a:t>
            </a:r>
            <a:r>
              <a:rPr lang="en-US" sz="4500" dirty="0"/>
              <a:t> is referred to ER for likely admission.</a:t>
            </a:r>
          </a:p>
          <a:p>
            <a:pPr lvl="1"/>
            <a:r>
              <a:rPr lang="en-US" sz="4500" dirty="0"/>
              <a:t>No other complaints, ROS/PEX unremarkable.</a:t>
            </a:r>
          </a:p>
          <a:p>
            <a:endParaRPr lang="en-US" sz="4500" dirty="0"/>
          </a:p>
          <a:p>
            <a:r>
              <a:rPr lang="en-US" sz="4500" dirty="0"/>
              <a:t>Before patient arrival at ED, she drinks and therefore calms down and is no longer tremulous. Subsequently elopes from ED.</a:t>
            </a:r>
          </a:p>
          <a:p>
            <a:endParaRPr lang="en-US" dirty="0"/>
          </a:p>
          <a:p>
            <a:endParaRPr lang="en-US" dirty="0"/>
          </a:p>
        </p:txBody>
      </p:sp>
      <p:sp>
        <p:nvSpPr>
          <p:cNvPr id="4" name="Slide Number Placeholder 6">
            <a:extLst>
              <a:ext uri="{FF2B5EF4-FFF2-40B4-BE49-F238E27FC236}">
                <a16:creationId xmlns:a16="http://schemas.microsoft.com/office/drawing/2014/main" id="{8BB247AE-0077-DEE3-3D85-5074A89FE82E}"/>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27</a:t>
            </a:fld>
            <a:endParaRPr lang="en-US"/>
          </a:p>
        </p:txBody>
      </p:sp>
    </p:spTree>
    <p:extLst>
      <p:ext uri="{BB962C8B-B14F-4D97-AF65-F5344CB8AC3E}">
        <p14:creationId xmlns:p14="http://schemas.microsoft.com/office/powerpoint/2010/main" val="999790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p:txBody>
          <a:bodyPr/>
          <a:lstStyle/>
          <a:p>
            <a:r>
              <a:rPr lang="en-US" dirty="0"/>
              <a:t>Case #3: continued</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935183" y="1461656"/>
            <a:ext cx="9115652" cy="4786744"/>
          </a:xfrm>
        </p:spPr>
        <p:txBody>
          <a:bodyPr>
            <a:normAutofit/>
          </a:bodyPr>
          <a:lstStyle/>
          <a:p>
            <a:r>
              <a:rPr lang="en-US" dirty="0"/>
              <a:t>Pt and daughter return to Owen Clinic to pick up medications, and daughter is quite upset.</a:t>
            </a:r>
          </a:p>
          <a:p>
            <a:pPr marL="0" indent="0">
              <a:buNone/>
            </a:pPr>
            <a:endParaRPr lang="en-US" dirty="0"/>
          </a:p>
          <a:p>
            <a:r>
              <a:rPr lang="en-US" dirty="0"/>
              <a:t>Later that night, on her own, the </a:t>
            </a:r>
            <a:r>
              <a:rPr lang="en-US" dirty="0" err="1"/>
              <a:t>pt</a:t>
            </a:r>
            <a:r>
              <a:rPr lang="en-US" dirty="0"/>
              <a:t> returns to the ED. ED plan is to discharge the patient following a dose of phenobarbital and clinical stability; advocacy of TOC NP helps convince team to admit.</a:t>
            </a:r>
          </a:p>
          <a:p>
            <a:endParaRPr lang="en-US" dirty="0"/>
          </a:p>
          <a:p>
            <a:r>
              <a:rPr lang="en-US" dirty="0"/>
              <a:t>Chest X-ray, primarily obtained for the purposes of admission to inpatient rehab…...</a:t>
            </a:r>
          </a:p>
          <a:p>
            <a:endParaRPr lang="en-US" dirty="0"/>
          </a:p>
          <a:p>
            <a:endParaRPr lang="en-US" dirty="0"/>
          </a:p>
        </p:txBody>
      </p:sp>
      <p:sp>
        <p:nvSpPr>
          <p:cNvPr id="4" name="Slide Number Placeholder 6">
            <a:extLst>
              <a:ext uri="{FF2B5EF4-FFF2-40B4-BE49-F238E27FC236}">
                <a16:creationId xmlns:a16="http://schemas.microsoft.com/office/drawing/2014/main" id="{7B2E3C85-4D02-461A-773D-5313C691CAD8}"/>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28</a:t>
            </a:fld>
            <a:endParaRPr lang="en-US"/>
          </a:p>
        </p:txBody>
      </p:sp>
    </p:spTree>
    <p:extLst>
      <p:ext uri="{BB962C8B-B14F-4D97-AF65-F5344CB8AC3E}">
        <p14:creationId xmlns:p14="http://schemas.microsoft.com/office/powerpoint/2010/main" val="3310010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6732E-B535-4268-908F-440E7CD6F9AE}"/>
              </a:ext>
            </a:extLst>
          </p:cNvPr>
          <p:cNvSpPr>
            <a:spLocks noGrp="1"/>
          </p:cNvSpPr>
          <p:nvPr>
            <p:ph type="title"/>
          </p:nvPr>
        </p:nvSpPr>
        <p:spPr/>
        <p:txBody>
          <a:bodyPr/>
          <a:lstStyle/>
          <a:p>
            <a:r>
              <a:rPr lang="en-US" dirty="0">
                <a:solidFill>
                  <a:schemeClr val="accent6">
                    <a:alpha val="0"/>
                  </a:schemeClr>
                </a:solidFill>
              </a:rPr>
              <a:t>Case #3: Chest Imaging</a:t>
            </a:r>
          </a:p>
        </p:txBody>
      </p:sp>
      <p:pic>
        <p:nvPicPr>
          <p:cNvPr id="7" name="Picture 6" descr="Chest X-ray demonstrating cavitary long nodules">
            <a:extLst>
              <a:ext uri="{FF2B5EF4-FFF2-40B4-BE49-F238E27FC236}">
                <a16:creationId xmlns:a16="http://schemas.microsoft.com/office/drawing/2014/main" id="{455A2E4C-680C-45D3-85A1-6B3CDBE46D7B}"/>
              </a:ext>
            </a:extLst>
          </p:cNvPr>
          <p:cNvPicPr>
            <a:picLocks noChangeAspect="1"/>
          </p:cNvPicPr>
          <p:nvPr/>
        </p:nvPicPr>
        <p:blipFill>
          <a:blip r:embed="rId3"/>
          <a:stretch>
            <a:fillRect/>
          </a:stretch>
        </p:blipFill>
        <p:spPr>
          <a:xfrm>
            <a:off x="347911" y="165670"/>
            <a:ext cx="5309878" cy="4701454"/>
          </a:xfrm>
          <a:prstGeom prst="rect">
            <a:avLst/>
          </a:prstGeom>
        </p:spPr>
      </p:pic>
      <p:pic>
        <p:nvPicPr>
          <p:cNvPr id="5" name="Picture 4" descr="CT chest image demonstrating cavitary long nodules">
            <a:extLst>
              <a:ext uri="{FF2B5EF4-FFF2-40B4-BE49-F238E27FC236}">
                <a16:creationId xmlns:a16="http://schemas.microsoft.com/office/drawing/2014/main" id="{9C78655C-141B-4D81-906D-06A7C9F80842}"/>
              </a:ext>
            </a:extLst>
          </p:cNvPr>
          <p:cNvPicPr>
            <a:picLocks noChangeAspect="1"/>
          </p:cNvPicPr>
          <p:nvPr/>
        </p:nvPicPr>
        <p:blipFill>
          <a:blip r:embed="rId4"/>
          <a:stretch>
            <a:fillRect/>
          </a:stretch>
        </p:blipFill>
        <p:spPr>
          <a:xfrm>
            <a:off x="5657789" y="1526608"/>
            <a:ext cx="6549691" cy="4701454"/>
          </a:xfrm>
          <a:prstGeom prst="rect">
            <a:avLst/>
          </a:prstGeom>
        </p:spPr>
      </p:pic>
      <p:sp>
        <p:nvSpPr>
          <p:cNvPr id="4" name="Slide Number Placeholder 6">
            <a:extLst>
              <a:ext uri="{FF2B5EF4-FFF2-40B4-BE49-F238E27FC236}">
                <a16:creationId xmlns:a16="http://schemas.microsoft.com/office/drawing/2014/main" id="{0275A3A8-843B-C0FB-6E29-178E5CD185D1}"/>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29</a:t>
            </a:fld>
            <a:endParaRPr lang="en-US"/>
          </a:p>
        </p:txBody>
      </p:sp>
    </p:spTree>
    <p:extLst>
      <p:ext uri="{BB962C8B-B14F-4D97-AF65-F5344CB8AC3E}">
        <p14:creationId xmlns:p14="http://schemas.microsoft.com/office/powerpoint/2010/main" val="141492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b="1" i="1" dirty="0">
              <a:solidFill>
                <a:srgbClr val="FF0000"/>
              </a:solidFill>
            </a:endParaRP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101800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p:txBody>
          <a:bodyPr/>
          <a:lstStyle/>
          <a:p>
            <a:r>
              <a:rPr lang="en-US" dirty="0"/>
              <a:t>Case #3: continued </a:t>
            </a:r>
            <a:r>
              <a:rPr lang="en-US" dirty="0">
                <a:solidFill>
                  <a:schemeClr val="accent6">
                    <a:alpha val="0"/>
                  </a:schemeClr>
                </a:solidFill>
              </a:rPr>
              <a:t>(2)</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p:txBody>
          <a:bodyPr>
            <a:normAutofit/>
          </a:bodyPr>
          <a:lstStyle/>
          <a:p>
            <a:r>
              <a:rPr lang="en-US" dirty="0"/>
              <a:t>Diagnosis: Cavitary lesion. Pt placed in isolation, and AFB smears are positive. </a:t>
            </a:r>
          </a:p>
          <a:p>
            <a:endParaRPr lang="en-US" dirty="0"/>
          </a:p>
          <a:p>
            <a:r>
              <a:rPr lang="en-US" dirty="0"/>
              <a:t>Pt started on RIPE, and upon hospital discharge, is transferred to county-operated housing for patients with TB. Completes several follow-up visits at Owen.</a:t>
            </a:r>
          </a:p>
          <a:p>
            <a:endParaRPr lang="en-US" dirty="0"/>
          </a:p>
          <a:p>
            <a:r>
              <a:rPr lang="en-US" dirty="0"/>
              <a:t>Coda: unfortunately, several months later, the </a:t>
            </a:r>
            <a:r>
              <a:rPr lang="en-US" dirty="0" err="1"/>
              <a:t>pt</a:t>
            </a:r>
            <a:r>
              <a:rPr lang="en-US" dirty="0"/>
              <a:t> has been lost to follow-up</a:t>
            </a:r>
          </a:p>
          <a:p>
            <a:endParaRPr lang="en-US" dirty="0"/>
          </a:p>
        </p:txBody>
      </p:sp>
      <p:sp>
        <p:nvSpPr>
          <p:cNvPr id="4" name="Slide Number Placeholder 6">
            <a:extLst>
              <a:ext uri="{FF2B5EF4-FFF2-40B4-BE49-F238E27FC236}">
                <a16:creationId xmlns:a16="http://schemas.microsoft.com/office/drawing/2014/main" id="{C699B84B-1196-39DB-D28E-5CC39E854094}"/>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3951884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E59B-662D-43EC-B84E-B5673D476E0D}"/>
              </a:ext>
            </a:extLst>
          </p:cNvPr>
          <p:cNvSpPr>
            <a:spLocks noGrp="1"/>
          </p:cNvSpPr>
          <p:nvPr>
            <p:ph type="title"/>
          </p:nvPr>
        </p:nvSpPr>
        <p:spPr>
          <a:xfrm>
            <a:off x="406498" y="311452"/>
            <a:ext cx="10212916" cy="1168401"/>
          </a:xfrm>
        </p:spPr>
        <p:txBody>
          <a:bodyPr/>
          <a:lstStyle/>
          <a:p>
            <a:r>
              <a:rPr lang="en-US" dirty="0"/>
              <a:t>OWEN CLINIC EXPERIENCE</a:t>
            </a:r>
          </a:p>
        </p:txBody>
      </p:sp>
      <p:sp>
        <p:nvSpPr>
          <p:cNvPr id="3" name="Text Placeholder 2">
            <a:extLst>
              <a:ext uri="{FF2B5EF4-FFF2-40B4-BE49-F238E27FC236}">
                <a16:creationId xmlns:a16="http://schemas.microsoft.com/office/drawing/2014/main" id="{B1F5BE07-8456-4353-A0E1-44FDAB24D534}"/>
              </a:ext>
            </a:extLst>
          </p:cNvPr>
          <p:cNvSpPr>
            <a:spLocks noGrp="1"/>
          </p:cNvSpPr>
          <p:nvPr>
            <p:ph type="body" idx="1"/>
          </p:nvPr>
        </p:nvSpPr>
        <p:spPr/>
        <p:txBody>
          <a:bodyPr/>
          <a:lstStyle/>
          <a:p>
            <a:endParaRPr lang="en-US" dirty="0"/>
          </a:p>
        </p:txBody>
      </p:sp>
      <p:pic>
        <p:nvPicPr>
          <p:cNvPr id="5" name="Picture 4" descr="Clip of article from HIV Medicine BHIVA: Effects of a hospital discharge clinic among people with HIV: Lack of early follow-up is associated with 30-day hospital readmission and decreased retention in care. By Lucas Hill, et al. (Nov 27, 2023">
            <a:extLst>
              <a:ext uri="{FF2B5EF4-FFF2-40B4-BE49-F238E27FC236}">
                <a16:creationId xmlns:a16="http://schemas.microsoft.com/office/drawing/2014/main" id="{9FBF3083-F0D7-BEDB-7FD6-4E5D0CACFE57}"/>
              </a:ext>
            </a:extLst>
          </p:cNvPr>
          <p:cNvPicPr>
            <a:picLocks noChangeAspect="1"/>
          </p:cNvPicPr>
          <p:nvPr/>
        </p:nvPicPr>
        <p:blipFill>
          <a:blip r:embed="rId2"/>
          <a:stretch>
            <a:fillRect/>
          </a:stretch>
        </p:blipFill>
        <p:spPr>
          <a:xfrm>
            <a:off x="963090" y="1067457"/>
            <a:ext cx="10462591" cy="4709115"/>
          </a:xfrm>
          <a:prstGeom prst="rect">
            <a:avLst/>
          </a:prstGeom>
        </p:spPr>
      </p:pic>
      <p:sp>
        <p:nvSpPr>
          <p:cNvPr id="4" name="Slide Number Placeholder 6">
            <a:extLst>
              <a:ext uri="{FF2B5EF4-FFF2-40B4-BE49-F238E27FC236}">
                <a16:creationId xmlns:a16="http://schemas.microsoft.com/office/drawing/2014/main" id="{E4E2F776-6C83-20A2-8ABE-72BC49E1FB5D}"/>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2054367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838200" y="64582"/>
            <a:ext cx="10515600" cy="1325563"/>
          </a:xfrm>
        </p:spPr>
        <p:txBody>
          <a:bodyPr/>
          <a:lstStyle/>
          <a:p>
            <a:r>
              <a:rPr lang="en-US" dirty="0"/>
              <a:t>Analysis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838200" y="1257588"/>
            <a:ext cx="10515600" cy="4873048"/>
          </a:xfrm>
        </p:spPr>
        <p:txBody>
          <a:bodyPr>
            <a:normAutofit/>
          </a:bodyPr>
          <a:lstStyle/>
          <a:p>
            <a:pPr marL="0" indent="0">
              <a:buNone/>
            </a:pPr>
            <a:r>
              <a:rPr lang="en-US" dirty="0"/>
              <a:t>Discharge Visits scheduled between June, 2020 – November, 2021 (N=114)</a:t>
            </a:r>
          </a:p>
          <a:p>
            <a:pPr marL="0" indent="0">
              <a:buNone/>
            </a:pPr>
            <a:endParaRPr lang="en-US" dirty="0"/>
          </a:p>
          <a:p>
            <a:pPr marL="0" indent="0">
              <a:buNone/>
            </a:pPr>
            <a:r>
              <a:rPr lang="en-US" dirty="0"/>
              <a:t>For patients with multiple hospitalizations/discharge visits, we only included the first (n=24)</a:t>
            </a:r>
          </a:p>
          <a:p>
            <a:pPr marL="0" indent="0">
              <a:buNone/>
            </a:pPr>
            <a:endParaRPr lang="en-US" dirty="0"/>
          </a:p>
          <a:p>
            <a:pPr marL="0" indent="0">
              <a:buNone/>
            </a:pPr>
            <a:r>
              <a:rPr lang="en-US" dirty="0"/>
              <a:t>Outcomes of Interest (Logistic regression)</a:t>
            </a:r>
          </a:p>
          <a:p>
            <a:r>
              <a:rPr lang="en-US" dirty="0"/>
              <a:t>30-day hospital readmission</a:t>
            </a:r>
          </a:p>
          <a:p>
            <a:r>
              <a:rPr lang="en-US" dirty="0"/>
              <a:t>6-month retention in care</a:t>
            </a:r>
          </a:p>
          <a:p>
            <a:r>
              <a:rPr lang="en-US" dirty="0"/>
              <a:t>Actual visit attendance</a:t>
            </a:r>
          </a:p>
          <a:p>
            <a:r>
              <a:rPr lang="en-US" dirty="0"/>
              <a:t>Any visit within 30 days (e.g. if missed appointment)</a:t>
            </a:r>
          </a:p>
          <a:p>
            <a:endParaRPr lang="en-US" dirty="0"/>
          </a:p>
          <a:p>
            <a:endParaRPr lang="en-US" dirty="0"/>
          </a:p>
          <a:p>
            <a:endParaRPr lang="en-US" dirty="0"/>
          </a:p>
          <a:p>
            <a:endParaRPr lang="en-US" dirty="0"/>
          </a:p>
        </p:txBody>
      </p:sp>
      <p:sp>
        <p:nvSpPr>
          <p:cNvPr id="4" name="Slide Number Placeholder 6">
            <a:extLst>
              <a:ext uri="{FF2B5EF4-FFF2-40B4-BE49-F238E27FC236}">
                <a16:creationId xmlns:a16="http://schemas.microsoft.com/office/drawing/2014/main" id="{F068B5EC-E4BF-2C91-01C2-D488510782A6}"/>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32</a:t>
            </a:fld>
            <a:endParaRPr lang="en-US"/>
          </a:p>
        </p:txBody>
      </p:sp>
    </p:spTree>
    <p:extLst>
      <p:ext uri="{BB962C8B-B14F-4D97-AF65-F5344CB8AC3E}">
        <p14:creationId xmlns:p14="http://schemas.microsoft.com/office/powerpoint/2010/main" val="25404271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p:txBody>
          <a:bodyPr/>
          <a:lstStyle/>
          <a:p>
            <a:r>
              <a:rPr lang="en-US" dirty="0"/>
              <a:t>Important patient characteristics (variables)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p:txBody>
          <a:bodyPr>
            <a:normAutofit/>
          </a:bodyPr>
          <a:lstStyle/>
          <a:p>
            <a:r>
              <a:rPr lang="en-US" dirty="0"/>
              <a:t>Current residence in skilled nursing facility/incarceration</a:t>
            </a:r>
          </a:p>
          <a:p>
            <a:r>
              <a:rPr lang="en-US" dirty="0"/>
              <a:t>Newly diagnosed patient (within 30 days of admission)</a:t>
            </a:r>
          </a:p>
          <a:p>
            <a:r>
              <a:rPr lang="en-US" dirty="0"/>
              <a:t>Diagnosis of substance use disorder</a:t>
            </a:r>
          </a:p>
          <a:p>
            <a:r>
              <a:rPr lang="en-US" dirty="0"/>
              <a:t>Diagnosis of mental health disorder</a:t>
            </a:r>
          </a:p>
          <a:p>
            <a:r>
              <a:rPr lang="en-US" dirty="0"/>
              <a:t>Unstable housing</a:t>
            </a:r>
          </a:p>
          <a:p>
            <a:r>
              <a:rPr lang="en-US" dirty="0"/>
              <a:t>Presence of health insurance barrier</a:t>
            </a:r>
          </a:p>
          <a:p>
            <a:r>
              <a:rPr lang="en-US" dirty="0"/>
              <a:t>Patient receiving outpatient parental antibiotic therapy (OPAT)</a:t>
            </a:r>
          </a:p>
          <a:p>
            <a:r>
              <a:rPr lang="en-US" dirty="0"/>
              <a:t>CD4 and viral load</a:t>
            </a:r>
          </a:p>
          <a:p>
            <a:endParaRPr lang="en-US" dirty="0"/>
          </a:p>
        </p:txBody>
      </p:sp>
      <p:sp>
        <p:nvSpPr>
          <p:cNvPr id="4" name="Slide Number Placeholder 6">
            <a:extLst>
              <a:ext uri="{FF2B5EF4-FFF2-40B4-BE49-F238E27FC236}">
                <a16:creationId xmlns:a16="http://schemas.microsoft.com/office/drawing/2014/main" id="{64904BCD-B785-032E-B95C-0A3163E8283B}"/>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1676941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245170" y="0"/>
            <a:ext cx="11087425" cy="1143000"/>
          </a:xfrm>
        </p:spPr>
        <p:txBody>
          <a:bodyPr/>
          <a:lstStyle/>
          <a:p>
            <a:r>
              <a:rPr lang="en-US" dirty="0"/>
              <a:t>Clinic totals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884651" y="1204779"/>
            <a:ext cx="10181215" cy="4195481"/>
          </a:xfrm>
        </p:spPr>
        <p:txBody>
          <a:bodyPr/>
          <a:lstStyle/>
          <a:p>
            <a:r>
              <a:rPr lang="en-US" dirty="0"/>
              <a:t>Attended Discharge Clinic appointment 				</a:t>
            </a:r>
            <a:r>
              <a:rPr lang="en-US"/>
              <a:t>		80/114 </a:t>
            </a:r>
            <a:r>
              <a:rPr lang="en-US" dirty="0"/>
              <a:t>= 70.7%</a:t>
            </a:r>
          </a:p>
          <a:p>
            <a:pPr lvl="1"/>
            <a:r>
              <a:rPr lang="en-US" dirty="0"/>
              <a:t>30% No-show rate slightly higher than overall clinic rate</a:t>
            </a:r>
          </a:p>
          <a:p>
            <a:pPr marL="410805" lvl="1" indent="0">
              <a:buNone/>
            </a:pPr>
            <a:endParaRPr lang="en-US" dirty="0"/>
          </a:p>
          <a:p>
            <a:r>
              <a:rPr lang="en-US" dirty="0"/>
              <a:t>Attended any appt within 30 days							91/114 = 79.8%</a:t>
            </a:r>
          </a:p>
          <a:p>
            <a:pPr lvl="1"/>
            <a:r>
              <a:rPr lang="en-US" dirty="0"/>
              <a:t>10 patients with new diagnosis – 100%</a:t>
            </a:r>
          </a:p>
          <a:p>
            <a:pPr lvl="1"/>
            <a:endParaRPr lang="en-US" dirty="0"/>
          </a:p>
          <a:p>
            <a:r>
              <a:rPr lang="en-US" dirty="0"/>
              <a:t>30-day Hospital readmissions								22/114 = 19.3%</a:t>
            </a:r>
          </a:p>
          <a:p>
            <a:endParaRPr lang="en-US" dirty="0"/>
          </a:p>
          <a:p>
            <a:endParaRPr lang="en-US" dirty="0"/>
          </a:p>
        </p:txBody>
      </p:sp>
      <p:sp>
        <p:nvSpPr>
          <p:cNvPr id="4" name="Slide Number Placeholder 6">
            <a:extLst>
              <a:ext uri="{FF2B5EF4-FFF2-40B4-BE49-F238E27FC236}">
                <a16:creationId xmlns:a16="http://schemas.microsoft.com/office/drawing/2014/main" id="{79DFDB23-856D-729B-E359-9D28F9CAA4B5}"/>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3092338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341393" y="73662"/>
            <a:ext cx="10871902" cy="960354"/>
          </a:xfrm>
        </p:spPr>
        <p:txBody>
          <a:bodyPr>
            <a:normAutofit/>
          </a:bodyPr>
          <a:lstStyle/>
          <a:p>
            <a:r>
              <a:rPr lang="en-US" sz="2600" dirty="0">
                <a:solidFill>
                  <a:schemeClr val="accent6">
                    <a:alpha val="0"/>
                  </a:schemeClr>
                </a:solidFill>
              </a:rPr>
              <a:t>Study Data and Demographics</a:t>
            </a:r>
          </a:p>
        </p:txBody>
      </p:sp>
      <p:graphicFrame>
        <p:nvGraphicFramePr>
          <p:cNvPr id="4" name="Table 4">
            <a:extLst>
              <a:ext uri="{FF2B5EF4-FFF2-40B4-BE49-F238E27FC236}">
                <a16:creationId xmlns:a16="http://schemas.microsoft.com/office/drawing/2014/main" id="{9B2B8340-F79B-4FBE-BBA2-3D0AF2F495A4}"/>
              </a:ext>
            </a:extLst>
          </p:cNvPr>
          <p:cNvGraphicFramePr>
            <a:graphicFrameLocks noGrp="1"/>
          </p:cNvGraphicFramePr>
          <p:nvPr>
            <p:ph idx="1"/>
            <p:extLst>
              <p:ext uri="{D42A27DB-BD31-4B8C-83A1-F6EECF244321}">
                <p14:modId xmlns:p14="http://schemas.microsoft.com/office/powerpoint/2010/main" val="2973605673"/>
              </p:ext>
            </p:extLst>
          </p:nvPr>
        </p:nvGraphicFramePr>
        <p:xfrm>
          <a:off x="1769919" y="73662"/>
          <a:ext cx="8652162" cy="6625935"/>
        </p:xfrm>
        <a:graphic>
          <a:graphicData uri="http://schemas.openxmlformats.org/drawingml/2006/table">
            <a:tbl>
              <a:tblPr firstRow="1" bandRow="1">
                <a:tableStyleId>{00A15C55-8517-42AA-B614-E9B94910E393}</a:tableStyleId>
              </a:tblPr>
              <a:tblGrid>
                <a:gridCol w="2801153">
                  <a:extLst>
                    <a:ext uri="{9D8B030D-6E8A-4147-A177-3AD203B41FA5}">
                      <a16:colId xmlns:a16="http://schemas.microsoft.com/office/drawing/2014/main" val="2654421958"/>
                    </a:ext>
                  </a:extLst>
                </a:gridCol>
                <a:gridCol w="1413666">
                  <a:extLst>
                    <a:ext uri="{9D8B030D-6E8A-4147-A177-3AD203B41FA5}">
                      <a16:colId xmlns:a16="http://schemas.microsoft.com/office/drawing/2014/main" val="3215347880"/>
                    </a:ext>
                  </a:extLst>
                </a:gridCol>
                <a:gridCol w="1551106">
                  <a:extLst>
                    <a:ext uri="{9D8B030D-6E8A-4147-A177-3AD203B41FA5}">
                      <a16:colId xmlns:a16="http://schemas.microsoft.com/office/drawing/2014/main" val="1788099566"/>
                    </a:ext>
                  </a:extLst>
                </a:gridCol>
                <a:gridCol w="1505293">
                  <a:extLst>
                    <a:ext uri="{9D8B030D-6E8A-4147-A177-3AD203B41FA5}">
                      <a16:colId xmlns:a16="http://schemas.microsoft.com/office/drawing/2014/main" val="1591015212"/>
                    </a:ext>
                  </a:extLst>
                </a:gridCol>
                <a:gridCol w="1380944">
                  <a:extLst>
                    <a:ext uri="{9D8B030D-6E8A-4147-A177-3AD203B41FA5}">
                      <a16:colId xmlns:a16="http://schemas.microsoft.com/office/drawing/2014/main" val="2813777846"/>
                    </a:ext>
                  </a:extLst>
                </a:gridCol>
              </a:tblGrid>
              <a:tr h="562198">
                <a:tc>
                  <a:txBody>
                    <a:bodyPr/>
                    <a:lstStyle/>
                    <a:p>
                      <a:pPr marL="0" marR="0" algn="l">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Total (n=114)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Showed</a:t>
                      </a:r>
                    </a:p>
                    <a:p>
                      <a:pPr marL="0" marR="0" algn="l">
                        <a:spcBef>
                          <a:spcPts val="0"/>
                        </a:spcBef>
                        <a:spcAft>
                          <a:spcPts val="0"/>
                        </a:spcAft>
                      </a:pPr>
                      <a:r>
                        <a:rPr lang="en-US" sz="1800" dirty="0">
                          <a:effectLst/>
                        </a:rPr>
                        <a:t> (n=80)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Did not show </a:t>
                      </a:r>
                    </a:p>
                    <a:p>
                      <a:pPr marL="0" marR="0" algn="l">
                        <a:spcBef>
                          <a:spcPts val="0"/>
                        </a:spcBef>
                        <a:spcAft>
                          <a:spcPts val="0"/>
                        </a:spcAft>
                      </a:pPr>
                      <a:r>
                        <a:rPr lang="en-US" sz="1800" dirty="0">
                          <a:effectLst/>
                        </a:rPr>
                        <a:t>(n=34)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p-value </a:t>
                      </a:r>
                    </a:p>
                    <a:p>
                      <a:pPr marL="0" marR="0" algn="l">
                        <a:spcBef>
                          <a:spcPts val="0"/>
                        </a:spcBef>
                        <a:spcAft>
                          <a:spcPts val="0"/>
                        </a:spcAft>
                      </a:pPr>
                      <a:r>
                        <a:rPr lang="en-US" sz="1800" dirty="0">
                          <a:effectLst/>
                        </a:rPr>
                        <a:t>(univariate)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5699704"/>
                  </a:ext>
                </a:extLst>
              </a:tr>
              <a:tr h="316575">
                <a:tc>
                  <a:txBody>
                    <a:bodyPr/>
                    <a:lstStyle/>
                    <a:p>
                      <a:pPr marL="0" marR="0" algn="l">
                        <a:spcBef>
                          <a:spcPts val="0"/>
                        </a:spcBef>
                        <a:spcAft>
                          <a:spcPts val="0"/>
                        </a:spcAft>
                      </a:pPr>
                      <a:r>
                        <a:rPr lang="en-US" sz="1800">
                          <a:effectLst/>
                        </a:rPr>
                        <a:t>Median Age (IQR)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51 (40-60)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51 (39-61)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51 (43-60)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0.46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233470"/>
                  </a:ext>
                </a:extLst>
              </a:tr>
              <a:tr h="493178">
                <a:tc>
                  <a:txBody>
                    <a:bodyPr/>
                    <a:lstStyle/>
                    <a:p>
                      <a:pPr marL="0" marR="0" algn="l">
                        <a:spcBef>
                          <a:spcPts val="0"/>
                        </a:spcBef>
                        <a:spcAft>
                          <a:spcPts val="0"/>
                        </a:spcAft>
                      </a:pPr>
                      <a:r>
                        <a:rPr lang="en-US" sz="1800" dirty="0">
                          <a:effectLst/>
                        </a:rPr>
                        <a:t>Sex (%)</a:t>
                      </a:r>
                    </a:p>
                    <a:p>
                      <a:pPr marL="0" marR="0" algn="l">
                        <a:spcBef>
                          <a:spcPts val="0"/>
                        </a:spcBef>
                        <a:spcAft>
                          <a:spcPts val="0"/>
                        </a:spcAft>
                      </a:pPr>
                      <a:r>
                        <a:rPr lang="en-US" sz="1800" dirty="0">
                          <a:effectLst/>
                        </a:rPr>
                        <a:t>   Female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15 (13.2)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11 (13.8)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4 (11.8)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6535084"/>
                  </a:ext>
                </a:extLst>
              </a:tr>
              <a:tr h="986356">
                <a:tc>
                  <a:txBody>
                    <a:bodyPr/>
                    <a:lstStyle/>
                    <a:p>
                      <a:pPr marL="0" marR="0" algn="l">
                        <a:spcBef>
                          <a:spcPts val="0"/>
                        </a:spcBef>
                        <a:spcAft>
                          <a:spcPts val="0"/>
                        </a:spcAft>
                      </a:pPr>
                      <a:r>
                        <a:rPr lang="en-US" sz="1800" dirty="0">
                          <a:effectLst/>
                        </a:rPr>
                        <a:t>Gender identity (%)</a:t>
                      </a:r>
                    </a:p>
                    <a:p>
                      <a:pPr marL="0" marR="0" algn="l">
                        <a:spcBef>
                          <a:spcPts val="0"/>
                        </a:spcBef>
                        <a:spcAft>
                          <a:spcPts val="0"/>
                        </a:spcAft>
                      </a:pPr>
                      <a:r>
                        <a:rPr lang="en-US" sz="1800" dirty="0">
                          <a:effectLst/>
                        </a:rPr>
                        <a:t>   Male</a:t>
                      </a:r>
                    </a:p>
                    <a:p>
                      <a:pPr marL="0" marR="0" algn="l">
                        <a:spcBef>
                          <a:spcPts val="0"/>
                        </a:spcBef>
                        <a:spcAft>
                          <a:spcPts val="0"/>
                        </a:spcAft>
                      </a:pPr>
                      <a:r>
                        <a:rPr lang="en-US" sz="1800" dirty="0">
                          <a:effectLst/>
                        </a:rPr>
                        <a:t>   Female</a:t>
                      </a:r>
                    </a:p>
                    <a:p>
                      <a:pPr marL="0" marR="0" algn="l">
                        <a:spcBef>
                          <a:spcPts val="0"/>
                        </a:spcBef>
                        <a:spcAft>
                          <a:spcPts val="0"/>
                        </a:spcAft>
                      </a:pPr>
                      <a:r>
                        <a:rPr lang="en-US" sz="1800" dirty="0">
                          <a:effectLst/>
                        </a:rPr>
                        <a:t>   Transgender Female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97 (85.1)</a:t>
                      </a:r>
                    </a:p>
                    <a:p>
                      <a:pPr marL="0" marR="0" algn="l">
                        <a:spcBef>
                          <a:spcPts val="0"/>
                        </a:spcBef>
                        <a:spcAft>
                          <a:spcPts val="0"/>
                        </a:spcAft>
                      </a:pPr>
                      <a:r>
                        <a:rPr lang="en-US" sz="1800" dirty="0">
                          <a:effectLst/>
                        </a:rPr>
                        <a:t>15 (13.2)</a:t>
                      </a:r>
                    </a:p>
                    <a:p>
                      <a:pPr marL="0" marR="0" algn="l">
                        <a:spcBef>
                          <a:spcPts val="0"/>
                        </a:spcBef>
                        <a:spcAft>
                          <a:spcPts val="0"/>
                        </a:spcAft>
                      </a:pPr>
                      <a:r>
                        <a:rPr lang="en-US" sz="1800" dirty="0">
                          <a:effectLst/>
                        </a:rPr>
                        <a:t>2 (1.8)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67 (83.8)</a:t>
                      </a:r>
                    </a:p>
                    <a:p>
                      <a:pPr marL="0" marR="0" algn="l">
                        <a:spcBef>
                          <a:spcPts val="0"/>
                        </a:spcBef>
                        <a:spcAft>
                          <a:spcPts val="0"/>
                        </a:spcAft>
                      </a:pPr>
                      <a:r>
                        <a:rPr lang="en-US" sz="1800">
                          <a:effectLst/>
                        </a:rPr>
                        <a:t>11 (13.8)</a:t>
                      </a:r>
                    </a:p>
                    <a:p>
                      <a:pPr marL="0" marR="0" algn="l">
                        <a:spcBef>
                          <a:spcPts val="0"/>
                        </a:spcBef>
                        <a:spcAft>
                          <a:spcPts val="0"/>
                        </a:spcAft>
                      </a:pPr>
                      <a:r>
                        <a:rPr lang="en-US" sz="1800">
                          <a:effectLst/>
                        </a:rPr>
                        <a:t>2 (2.5)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30 (88.2)</a:t>
                      </a:r>
                    </a:p>
                    <a:p>
                      <a:pPr marL="0" marR="0" algn="l">
                        <a:spcBef>
                          <a:spcPts val="0"/>
                        </a:spcBef>
                        <a:spcAft>
                          <a:spcPts val="0"/>
                        </a:spcAft>
                      </a:pPr>
                      <a:r>
                        <a:rPr lang="en-US" sz="1800">
                          <a:effectLst/>
                        </a:rPr>
                        <a:t>4 (11.8)</a:t>
                      </a:r>
                    </a:p>
                    <a:p>
                      <a:pPr marL="0" marR="0" algn="l">
                        <a:spcBef>
                          <a:spcPts val="0"/>
                        </a:spcBef>
                        <a:spcAft>
                          <a:spcPts val="0"/>
                        </a:spcAft>
                      </a:pPr>
                      <a:r>
                        <a:rPr lang="en-US" sz="1800">
                          <a:effectLst/>
                        </a:rPr>
                        <a:t>0 (0.0)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 </a:t>
                      </a:r>
                    </a:p>
                    <a:p>
                      <a:pPr marL="0" marR="0" algn="l">
                        <a:spcBef>
                          <a:spcPts val="0"/>
                        </a:spcBef>
                        <a:spcAft>
                          <a:spcPts val="0"/>
                        </a:spcAft>
                      </a:pPr>
                      <a:r>
                        <a:rPr lang="en-US" sz="1800">
                          <a:effectLst/>
                        </a:rPr>
                        <a:t>0.61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374638"/>
                  </a:ext>
                </a:extLst>
              </a:tr>
              <a:tr h="1479534">
                <a:tc>
                  <a:txBody>
                    <a:bodyPr/>
                    <a:lstStyle/>
                    <a:p>
                      <a:pPr marL="0" marR="0" algn="l">
                        <a:spcBef>
                          <a:spcPts val="0"/>
                        </a:spcBef>
                        <a:spcAft>
                          <a:spcPts val="0"/>
                        </a:spcAft>
                      </a:pPr>
                      <a:r>
                        <a:rPr lang="en-US" sz="1800" dirty="0">
                          <a:effectLst/>
                        </a:rPr>
                        <a:t>Race (%)</a:t>
                      </a:r>
                    </a:p>
                    <a:p>
                      <a:pPr marL="0" marR="0" algn="l">
                        <a:spcBef>
                          <a:spcPts val="0"/>
                        </a:spcBef>
                        <a:spcAft>
                          <a:spcPts val="0"/>
                        </a:spcAft>
                      </a:pPr>
                      <a:r>
                        <a:rPr lang="en-US" sz="1800" dirty="0">
                          <a:effectLst/>
                        </a:rPr>
                        <a:t>   White</a:t>
                      </a:r>
                    </a:p>
                    <a:p>
                      <a:pPr marL="0" marR="0" algn="l">
                        <a:spcBef>
                          <a:spcPts val="0"/>
                        </a:spcBef>
                        <a:spcAft>
                          <a:spcPts val="0"/>
                        </a:spcAft>
                      </a:pPr>
                      <a:r>
                        <a:rPr lang="en-US" sz="1800" dirty="0">
                          <a:effectLst/>
                        </a:rPr>
                        <a:t>   Black</a:t>
                      </a:r>
                    </a:p>
                    <a:p>
                      <a:pPr marL="0" marR="0" algn="l">
                        <a:spcBef>
                          <a:spcPts val="0"/>
                        </a:spcBef>
                        <a:spcAft>
                          <a:spcPts val="0"/>
                        </a:spcAft>
                      </a:pPr>
                      <a:r>
                        <a:rPr lang="en-US" sz="1800" dirty="0">
                          <a:effectLst/>
                        </a:rPr>
                        <a:t>   Asian</a:t>
                      </a:r>
                    </a:p>
                    <a:p>
                      <a:pPr marL="0" marR="0" algn="l">
                        <a:spcBef>
                          <a:spcPts val="0"/>
                        </a:spcBef>
                        <a:spcAft>
                          <a:spcPts val="0"/>
                        </a:spcAft>
                      </a:pPr>
                      <a:r>
                        <a:rPr lang="en-US" sz="1800" dirty="0">
                          <a:effectLst/>
                        </a:rPr>
                        <a:t>   Other/Mixed Race</a:t>
                      </a:r>
                    </a:p>
                    <a:p>
                      <a:pPr marL="0" marR="0" algn="l">
                        <a:spcBef>
                          <a:spcPts val="0"/>
                        </a:spcBef>
                        <a:spcAft>
                          <a:spcPts val="0"/>
                        </a:spcAft>
                      </a:pPr>
                      <a:r>
                        <a:rPr lang="en-US" sz="1800" dirty="0">
                          <a:effectLst/>
                        </a:rPr>
                        <a:t>   Unknown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63 (55.3)</a:t>
                      </a:r>
                    </a:p>
                    <a:p>
                      <a:pPr marL="0" marR="0" algn="l">
                        <a:spcBef>
                          <a:spcPts val="0"/>
                        </a:spcBef>
                        <a:spcAft>
                          <a:spcPts val="0"/>
                        </a:spcAft>
                      </a:pPr>
                      <a:r>
                        <a:rPr lang="en-US" sz="1800" dirty="0">
                          <a:effectLst/>
                        </a:rPr>
                        <a:t>20 (17.5)</a:t>
                      </a:r>
                    </a:p>
                    <a:p>
                      <a:pPr marL="0" marR="0" algn="l">
                        <a:spcBef>
                          <a:spcPts val="0"/>
                        </a:spcBef>
                        <a:spcAft>
                          <a:spcPts val="0"/>
                        </a:spcAft>
                      </a:pPr>
                      <a:r>
                        <a:rPr lang="en-US" sz="1800" dirty="0">
                          <a:effectLst/>
                        </a:rPr>
                        <a:t>4 (3.5)</a:t>
                      </a:r>
                    </a:p>
                    <a:p>
                      <a:pPr marL="0" marR="0" algn="l">
                        <a:spcBef>
                          <a:spcPts val="0"/>
                        </a:spcBef>
                        <a:spcAft>
                          <a:spcPts val="0"/>
                        </a:spcAft>
                      </a:pPr>
                      <a:r>
                        <a:rPr lang="en-US" sz="1800" dirty="0">
                          <a:effectLst/>
                        </a:rPr>
                        <a:t>25 (21.9)</a:t>
                      </a:r>
                    </a:p>
                    <a:p>
                      <a:pPr marL="0" marR="0" algn="l">
                        <a:spcBef>
                          <a:spcPts val="0"/>
                        </a:spcBef>
                        <a:spcAft>
                          <a:spcPts val="0"/>
                        </a:spcAft>
                      </a:pPr>
                      <a:r>
                        <a:rPr lang="en-US" sz="1800" dirty="0">
                          <a:effectLst/>
                        </a:rPr>
                        <a:t>2 (1.7)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42 (52.5)</a:t>
                      </a:r>
                    </a:p>
                    <a:p>
                      <a:pPr marL="0" marR="0" algn="l">
                        <a:spcBef>
                          <a:spcPts val="0"/>
                        </a:spcBef>
                        <a:spcAft>
                          <a:spcPts val="0"/>
                        </a:spcAft>
                      </a:pPr>
                      <a:r>
                        <a:rPr lang="en-US" sz="1800" dirty="0">
                          <a:effectLst/>
                        </a:rPr>
                        <a:t>11 (13.8)</a:t>
                      </a:r>
                    </a:p>
                    <a:p>
                      <a:pPr marL="0" marR="0" algn="l">
                        <a:spcBef>
                          <a:spcPts val="0"/>
                        </a:spcBef>
                        <a:spcAft>
                          <a:spcPts val="0"/>
                        </a:spcAft>
                      </a:pPr>
                      <a:r>
                        <a:rPr lang="en-US" sz="1800" dirty="0">
                          <a:effectLst/>
                        </a:rPr>
                        <a:t>4 (5.0)</a:t>
                      </a:r>
                    </a:p>
                    <a:p>
                      <a:pPr marL="0" marR="0" algn="l">
                        <a:spcBef>
                          <a:spcPts val="0"/>
                        </a:spcBef>
                        <a:spcAft>
                          <a:spcPts val="0"/>
                        </a:spcAft>
                      </a:pPr>
                      <a:r>
                        <a:rPr lang="en-US" sz="1800" dirty="0">
                          <a:effectLst/>
                        </a:rPr>
                        <a:t>22 (27.5)</a:t>
                      </a:r>
                    </a:p>
                    <a:p>
                      <a:pPr marL="0" marR="0" algn="l">
                        <a:spcBef>
                          <a:spcPts val="0"/>
                        </a:spcBef>
                        <a:spcAft>
                          <a:spcPts val="0"/>
                        </a:spcAft>
                      </a:pPr>
                      <a:r>
                        <a:rPr lang="en-US" sz="1800" dirty="0">
                          <a:effectLst/>
                        </a:rPr>
                        <a:t>1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21 (61.8)</a:t>
                      </a:r>
                    </a:p>
                    <a:p>
                      <a:pPr marL="0" marR="0" algn="l">
                        <a:spcBef>
                          <a:spcPts val="0"/>
                        </a:spcBef>
                        <a:spcAft>
                          <a:spcPts val="0"/>
                        </a:spcAft>
                      </a:pPr>
                      <a:r>
                        <a:rPr lang="en-US" sz="1800" dirty="0">
                          <a:effectLst/>
                        </a:rPr>
                        <a:t>9 (26.5)</a:t>
                      </a:r>
                    </a:p>
                    <a:p>
                      <a:pPr marL="0" marR="0" algn="l">
                        <a:spcBef>
                          <a:spcPts val="0"/>
                        </a:spcBef>
                        <a:spcAft>
                          <a:spcPts val="0"/>
                        </a:spcAft>
                      </a:pPr>
                      <a:r>
                        <a:rPr lang="en-US" sz="1800" dirty="0">
                          <a:effectLst/>
                        </a:rPr>
                        <a:t>0 (0)</a:t>
                      </a:r>
                    </a:p>
                    <a:p>
                      <a:pPr marL="0" marR="0" algn="l">
                        <a:spcBef>
                          <a:spcPts val="0"/>
                        </a:spcBef>
                        <a:spcAft>
                          <a:spcPts val="0"/>
                        </a:spcAft>
                      </a:pPr>
                      <a:r>
                        <a:rPr lang="en-US" sz="1800" dirty="0">
                          <a:effectLst/>
                        </a:rPr>
                        <a:t>3 (8.8)</a:t>
                      </a:r>
                    </a:p>
                    <a:p>
                      <a:pPr marL="0" marR="0" algn="l">
                        <a:spcBef>
                          <a:spcPts val="0"/>
                        </a:spcBef>
                        <a:spcAft>
                          <a:spcPts val="0"/>
                        </a:spcAft>
                      </a:pPr>
                      <a:r>
                        <a:rPr lang="en-US" sz="1800" dirty="0">
                          <a:effectLst/>
                        </a:rPr>
                        <a:t>1 (2.9)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0.08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7745156"/>
                  </a:ext>
                </a:extLst>
              </a:tr>
              <a:tr h="986356">
                <a:tc>
                  <a:txBody>
                    <a:bodyPr/>
                    <a:lstStyle/>
                    <a:p>
                      <a:pPr marL="0" marR="0" algn="l">
                        <a:spcBef>
                          <a:spcPts val="0"/>
                        </a:spcBef>
                        <a:spcAft>
                          <a:spcPts val="0"/>
                        </a:spcAft>
                      </a:pPr>
                      <a:r>
                        <a:rPr lang="en-US" sz="1800">
                          <a:effectLst/>
                        </a:rPr>
                        <a:t>Ethnicity (%)</a:t>
                      </a:r>
                    </a:p>
                    <a:p>
                      <a:pPr marL="0" marR="0" algn="l">
                        <a:spcBef>
                          <a:spcPts val="0"/>
                        </a:spcBef>
                        <a:spcAft>
                          <a:spcPts val="0"/>
                        </a:spcAft>
                      </a:pPr>
                      <a:r>
                        <a:rPr lang="en-US" sz="1800">
                          <a:effectLst/>
                        </a:rPr>
                        <a:t>   Hispanic</a:t>
                      </a:r>
                    </a:p>
                    <a:p>
                      <a:pPr marL="0" marR="0" algn="l">
                        <a:spcBef>
                          <a:spcPts val="0"/>
                        </a:spcBef>
                        <a:spcAft>
                          <a:spcPts val="0"/>
                        </a:spcAft>
                      </a:pPr>
                      <a:r>
                        <a:rPr lang="en-US" sz="1800">
                          <a:effectLst/>
                        </a:rPr>
                        <a:t>   Non-hispanic</a:t>
                      </a:r>
                    </a:p>
                    <a:p>
                      <a:pPr marL="0" marR="0" algn="l">
                        <a:spcBef>
                          <a:spcPts val="0"/>
                        </a:spcBef>
                        <a:spcAft>
                          <a:spcPts val="0"/>
                        </a:spcAft>
                      </a:pPr>
                      <a:r>
                        <a:rPr lang="en-US" sz="1800">
                          <a:effectLst/>
                        </a:rPr>
                        <a:t>   Unknown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31 (27.2)</a:t>
                      </a:r>
                    </a:p>
                    <a:p>
                      <a:pPr marL="0" marR="0" algn="l">
                        <a:spcBef>
                          <a:spcPts val="0"/>
                        </a:spcBef>
                        <a:spcAft>
                          <a:spcPts val="0"/>
                        </a:spcAft>
                      </a:pPr>
                      <a:r>
                        <a:rPr lang="en-US" sz="1800" dirty="0">
                          <a:effectLst/>
                        </a:rPr>
                        <a:t>81 (71.1)</a:t>
                      </a:r>
                    </a:p>
                    <a:p>
                      <a:pPr marL="0" marR="0" algn="l">
                        <a:spcBef>
                          <a:spcPts val="0"/>
                        </a:spcBef>
                        <a:spcAft>
                          <a:spcPts val="0"/>
                        </a:spcAft>
                      </a:pPr>
                      <a:r>
                        <a:rPr lang="en-US" sz="1800" dirty="0">
                          <a:effectLst/>
                        </a:rPr>
                        <a:t>2 (1.8)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26 (32.5)</a:t>
                      </a:r>
                    </a:p>
                    <a:p>
                      <a:pPr marL="0" marR="0" algn="l">
                        <a:spcBef>
                          <a:spcPts val="0"/>
                        </a:spcBef>
                        <a:spcAft>
                          <a:spcPts val="0"/>
                        </a:spcAft>
                      </a:pPr>
                      <a:r>
                        <a:rPr lang="en-US" sz="1800" dirty="0">
                          <a:effectLst/>
                        </a:rPr>
                        <a:t>53 (66.3)</a:t>
                      </a:r>
                    </a:p>
                    <a:p>
                      <a:pPr marL="0" marR="0" algn="l">
                        <a:spcBef>
                          <a:spcPts val="0"/>
                        </a:spcBef>
                        <a:spcAft>
                          <a:spcPts val="0"/>
                        </a:spcAft>
                      </a:pPr>
                      <a:r>
                        <a:rPr lang="en-US" sz="1800" dirty="0">
                          <a:effectLst/>
                        </a:rPr>
                        <a:t>1 (1.3)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5 (14.7)</a:t>
                      </a:r>
                    </a:p>
                    <a:p>
                      <a:pPr marL="0" marR="0" algn="l">
                        <a:spcBef>
                          <a:spcPts val="0"/>
                        </a:spcBef>
                        <a:spcAft>
                          <a:spcPts val="0"/>
                        </a:spcAft>
                      </a:pPr>
                      <a:r>
                        <a:rPr lang="en-US" sz="1800" dirty="0">
                          <a:effectLst/>
                        </a:rPr>
                        <a:t>28 (82.4)</a:t>
                      </a:r>
                    </a:p>
                    <a:p>
                      <a:pPr marL="0" marR="0" algn="l">
                        <a:spcBef>
                          <a:spcPts val="0"/>
                        </a:spcBef>
                        <a:spcAft>
                          <a:spcPts val="0"/>
                        </a:spcAft>
                      </a:pPr>
                      <a:r>
                        <a:rPr lang="en-US" sz="1800" dirty="0">
                          <a:effectLst/>
                        </a:rPr>
                        <a:t>1 (2.9)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 </a:t>
                      </a:r>
                    </a:p>
                    <a:p>
                      <a:pPr marL="0" marR="0" algn="l">
                        <a:spcBef>
                          <a:spcPts val="0"/>
                        </a:spcBef>
                        <a:spcAft>
                          <a:spcPts val="0"/>
                        </a:spcAft>
                      </a:pPr>
                      <a:r>
                        <a:rPr lang="en-US" sz="1800" dirty="0">
                          <a:effectLst/>
                        </a:rPr>
                        <a:t>0.13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5380773"/>
                  </a:ext>
                </a:extLst>
              </a:tr>
              <a:tr h="493178">
                <a:tc>
                  <a:txBody>
                    <a:bodyPr/>
                    <a:lstStyle/>
                    <a:p>
                      <a:pPr marL="0" marR="0" algn="l">
                        <a:spcBef>
                          <a:spcPts val="0"/>
                        </a:spcBef>
                        <a:spcAft>
                          <a:spcPts val="0"/>
                        </a:spcAft>
                      </a:pPr>
                      <a:r>
                        <a:rPr lang="en-US" sz="1800">
                          <a:effectLst/>
                        </a:rPr>
                        <a:t>Undetectable HIV viral load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42 (36.8)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34 (42.5)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8 (23.5)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0.06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0815856"/>
                  </a:ext>
                </a:extLst>
              </a:tr>
              <a:tr h="316575">
                <a:tc>
                  <a:txBody>
                    <a:bodyPr/>
                    <a:lstStyle/>
                    <a:p>
                      <a:pPr marL="0" marR="0" algn="l">
                        <a:spcBef>
                          <a:spcPts val="0"/>
                        </a:spcBef>
                        <a:spcAft>
                          <a:spcPts val="0"/>
                        </a:spcAft>
                      </a:pPr>
                      <a:r>
                        <a:rPr lang="en-US" sz="1800">
                          <a:effectLst/>
                        </a:rPr>
                        <a:t>Median CD4 count (IQR)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223 (48-538)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286 (47-617)</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207 (54-385)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0.76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86837109"/>
                  </a:ext>
                </a:extLst>
              </a:tr>
            </a:tbl>
          </a:graphicData>
        </a:graphic>
      </p:graphicFrame>
      <p:sp>
        <p:nvSpPr>
          <p:cNvPr id="6" name="Rectangle 5" descr="Square around the total median age and genders of the study ">
            <a:extLst>
              <a:ext uri="{FF2B5EF4-FFF2-40B4-BE49-F238E27FC236}">
                <a16:creationId xmlns:a16="http://schemas.microsoft.com/office/drawing/2014/main" id="{F4FA0890-C9B7-4B3C-B1A9-A0D438D2BD52}"/>
              </a:ext>
            </a:extLst>
          </p:cNvPr>
          <p:cNvSpPr/>
          <p:nvPr/>
        </p:nvSpPr>
        <p:spPr>
          <a:xfrm>
            <a:off x="4505137" y="859536"/>
            <a:ext cx="1437860" cy="204825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descr="Rectangle ethnicity and undetectable HIV viral load and median CD4 count of subjects in the study.">
            <a:extLst>
              <a:ext uri="{FF2B5EF4-FFF2-40B4-BE49-F238E27FC236}">
                <a16:creationId xmlns:a16="http://schemas.microsoft.com/office/drawing/2014/main" id="{100D1CEE-7541-430F-9EA2-4F27C659CC43}"/>
              </a:ext>
            </a:extLst>
          </p:cNvPr>
          <p:cNvSpPr/>
          <p:nvPr/>
        </p:nvSpPr>
        <p:spPr>
          <a:xfrm>
            <a:off x="4423967" y="4651341"/>
            <a:ext cx="1600199" cy="2048256"/>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Slide Number Placeholder 6">
            <a:extLst>
              <a:ext uri="{FF2B5EF4-FFF2-40B4-BE49-F238E27FC236}">
                <a16:creationId xmlns:a16="http://schemas.microsoft.com/office/drawing/2014/main" id="{9D7F916E-7F4F-A03B-ABDE-824DA4251745}"/>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98107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630382" y="84426"/>
            <a:ext cx="10515600" cy="1325563"/>
          </a:xfrm>
        </p:spPr>
        <p:txBody>
          <a:bodyPr/>
          <a:lstStyle/>
          <a:p>
            <a:r>
              <a:rPr lang="en-US" dirty="0"/>
              <a:t>More patient characteristics</a:t>
            </a:r>
          </a:p>
        </p:txBody>
      </p:sp>
      <p:graphicFrame>
        <p:nvGraphicFramePr>
          <p:cNvPr id="7" name="Table 7">
            <a:extLst>
              <a:ext uri="{FF2B5EF4-FFF2-40B4-BE49-F238E27FC236}">
                <a16:creationId xmlns:a16="http://schemas.microsoft.com/office/drawing/2014/main" id="{4EE12151-263D-41BA-A37A-85A7782C1F10}"/>
              </a:ext>
            </a:extLst>
          </p:cNvPr>
          <p:cNvGraphicFramePr>
            <a:graphicFrameLocks noGrp="1"/>
          </p:cNvGraphicFramePr>
          <p:nvPr>
            <p:ph idx="1"/>
            <p:extLst>
              <p:ext uri="{D42A27DB-BD31-4B8C-83A1-F6EECF244321}">
                <p14:modId xmlns:p14="http://schemas.microsoft.com/office/powerpoint/2010/main" val="3620318999"/>
              </p:ext>
            </p:extLst>
          </p:nvPr>
        </p:nvGraphicFramePr>
        <p:xfrm>
          <a:off x="706581" y="1409989"/>
          <a:ext cx="11222180" cy="4419600"/>
        </p:xfrm>
        <a:graphic>
          <a:graphicData uri="http://schemas.openxmlformats.org/drawingml/2006/table">
            <a:tbl>
              <a:tblPr firstRow="1" bandRow="1">
                <a:tableStyleId>{21E4AEA4-8DFA-4A89-87EB-49C32662AFE0}</a:tableStyleId>
              </a:tblPr>
              <a:tblGrid>
                <a:gridCol w="3546764">
                  <a:extLst>
                    <a:ext uri="{9D8B030D-6E8A-4147-A177-3AD203B41FA5}">
                      <a16:colId xmlns:a16="http://schemas.microsoft.com/office/drawing/2014/main" val="1831677623"/>
                    </a:ext>
                  </a:extLst>
                </a:gridCol>
                <a:gridCol w="1697182">
                  <a:extLst>
                    <a:ext uri="{9D8B030D-6E8A-4147-A177-3AD203B41FA5}">
                      <a16:colId xmlns:a16="http://schemas.microsoft.com/office/drawing/2014/main" val="477087381"/>
                    </a:ext>
                  </a:extLst>
                </a:gridCol>
                <a:gridCol w="1489362">
                  <a:extLst>
                    <a:ext uri="{9D8B030D-6E8A-4147-A177-3AD203B41FA5}">
                      <a16:colId xmlns:a16="http://schemas.microsoft.com/office/drawing/2014/main" val="1248081354"/>
                    </a:ext>
                  </a:extLst>
                </a:gridCol>
                <a:gridCol w="2244436">
                  <a:extLst>
                    <a:ext uri="{9D8B030D-6E8A-4147-A177-3AD203B41FA5}">
                      <a16:colId xmlns:a16="http://schemas.microsoft.com/office/drawing/2014/main" val="2314149335"/>
                    </a:ext>
                  </a:extLst>
                </a:gridCol>
                <a:gridCol w="2244436">
                  <a:extLst>
                    <a:ext uri="{9D8B030D-6E8A-4147-A177-3AD203B41FA5}">
                      <a16:colId xmlns:a16="http://schemas.microsoft.com/office/drawing/2014/main" val="3146042382"/>
                    </a:ext>
                  </a:extLst>
                </a:gridCol>
              </a:tblGrid>
              <a:tr h="370840">
                <a:tc>
                  <a:txBody>
                    <a:bodyPr/>
                    <a:lstStyle/>
                    <a:p>
                      <a:pPr marL="0" marR="0" algn="l">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Total (n=114)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Showed</a:t>
                      </a:r>
                    </a:p>
                    <a:p>
                      <a:pPr marL="0" marR="0" algn="l">
                        <a:spcBef>
                          <a:spcPts val="0"/>
                        </a:spcBef>
                        <a:spcAft>
                          <a:spcPts val="0"/>
                        </a:spcAft>
                      </a:pPr>
                      <a:r>
                        <a:rPr lang="en-US" sz="1800" dirty="0">
                          <a:effectLst/>
                        </a:rPr>
                        <a:t> (n=80)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Did not show </a:t>
                      </a:r>
                    </a:p>
                    <a:p>
                      <a:pPr marL="0" marR="0" algn="l">
                        <a:spcBef>
                          <a:spcPts val="0"/>
                        </a:spcBef>
                        <a:spcAft>
                          <a:spcPts val="0"/>
                        </a:spcAft>
                      </a:pPr>
                      <a:r>
                        <a:rPr lang="en-US" sz="1800" dirty="0">
                          <a:effectLst/>
                        </a:rPr>
                        <a:t>(n=34)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p-value </a:t>
                      </a:r>
                    </a:p>
                    <a:p>
                      <a:pPr marL="0" marR="0" algn="l">
                        <a:spcBef>
                          <a:spcPts val="0"/>
                        </a:spcBef>
                        <a:spcAft>
                          <a:spcPts val="0"/>
                        </a:spcAft>
                      </a:pPr>
                      <a:r>
                        <a:rPr lang="en-US" sz="1800" dirty="0">
                          <a:effectLst/>
                        </a:rPr>
                        <a:t>(univariate)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6344939"/>
                  </a:ext>
                </a:extLst>
              </a:tr>
              <a:tr h="370840">
                <a:tc>
                  <a:txBody>
                    <a:bodyPr/>
                    <a:lstStyle/>
                    <a:p>
                      <a:pPr marL="0" marR="0" algn="l">
                        <a:spcBef>
                          <a:spcPts val="0"/>
                        </a:spcBef>
                        <a:spcAft>
                          <a:spcPts val="0"/>
                        </a:spcAft>
                      </a:pPr>
                      <a:r>
                        <a:rPr lang="en-US" sz="1800">
                          <a:effectLst/>
                        </a:rPr>
                        <a:t>Substance Use Disorder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63 (55.3)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38 (47.5)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25 (73.5)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930286"/>
                  </a:ext>
                </a:extLst>
              </a:tr>
              <a:tr h="370840">
                <a:tc>
                  <a:txBody>
                    <a:bodyPr/>
                    <a:lstStyle/>
                    <a:p>
                      <a:pPr marL="0" marR="0" algn="l">
                        <a:spcBef>
                          <a:spcPts val="0"/>
                        </a:spcBef>
                        <a:spcAft>
                          <a:spcPts val="0"/>
                        </a:spcAft>
                      </a:pPr>
                      <a:r>
                        <a:rPr lang="en-US" sz="1800" dirty="0">
                          <a:effectLst/>
                        </a:rPr>
                        <a:t>Mental health disorder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72 (63.2)</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46 (57.5)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26 (76.5)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0.06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6864451"/>
                  </a:ext>
                </a:extLst>
              </a:tr>
              <a:tr h="370840">
                <a:tc>
                  <a:txBody>
                    <a:bodyPr/>
                    <a:lstStyle/>
                    <a:p>
                      <a:pPr marL="0" marR="0" algn="l">
                        <a:spcBef>
                          <a:spcPts val="0"/>
                        </a:spcBef>
                        <a:spcAft>
                          <a:spcPts val="0"/>
                        </a:spcAft>
                      </a:pPr>
                      <a:r>
                        <a:rPr lang="en-US" sz="1800" dirty="0">
                          <a:effectLst/>
                        </a:rPr>
                        <a:t>Homeless or unstable housing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50 (43.9)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30 (37.5)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20 (58.8)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0.04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24190715"/>
                  </a:ext>
                </a:extLst>
              </a:tr>
              <a:tr h="370840">
                <a:tc>
                  <a:txBody>
                    <a:bodyPr/>
                    <a:lstStyle/>
                    <a:p>
                      <a:pPr marL="0" marR="0" algn="l">
                        <a:spcBef>
                          <a:spcPts val="0"/>
                        </a:spcBef>
                        <a:spcAft>
                          <a:spcPts val="0"/>
                        </a:spcAft>
                      </a:pPr>
                      <a:r>
                        <a:rPr lang="en-US" sz="1800" dirty="0">
                          <a:effectLst/>
                        </a:rPr>
                        <a:t>Presence of at least one of SUD, MHD, unstable housing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91 (79.8)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59 (73.8)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32 (94.1)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06471198"/>
                  </a:ext>
                </a:extLst>
              </a:tr>
              <a:tr h="370840">
                <a:tc>
                  <a:txBody>
                    <a:bodyPr/>
                    <a:lstStyle/>
                    <a:p>
                      <a:pPr marL="0" marR="0" algn="l">
                        <a:spcBef>
                          <a:spcPts val="0"/>
                        </a:spcBef>
                        <a:spcAft>
                          <a:spcPts val="0"/>
                        </a:spcAft>
                      </a:pPr>
                      <a:r>
                        <a:rPr lang="en-US" sz="1800" dirty="0">
                          <a:effectLst/>
                        </a:rPr>
                        <a:t>Presence of ALL: SUD, MHD, unstable housing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37 (32.5)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21 (26.3)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16 (47.1)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0.048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962341"/>
                  </a:ext>
                </a:extLst>
              </a:tr>
              <a:tr h="370840">
                <a:tc>
                  <a:txBody>
                    <a:bodyPr/>
                    <a:lstStyle/>
                    <a:p>
                      <a:pPr marL="0" marR="0" algn="l">
                        <a:spcBef>
                          <a:spcPts val="0"/>
                        </a:spcBef>
                        <a:spcAft>
                          <a:spcPts val="0"/>
                        </a:spcAft>
                      </a:pPr>
                      <a:r>
                        <a:rPr lang="en-US" sz="1800" dirty="0">
                          <a:effectLst/>
                        </a:rPr>
                        <a:t>Insurance barrier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28 (24.6)</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16 (20.0)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12 (35.3)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660413"/>
                  </a:ext>
                </a:extLst>
              </a:tr>
              <a:tr h="370840">
                <a:tc>
                  <a:txBody>
                    <a:bodyPr/>
                    <a:lstStyle/>
                    <a:p>
                      <a:pPr marL="0" marR="0" algn="l">
                        <a:spcBef>
                          <a:spcPts val="0"/>
                        </a:spcBef>
                        <a:spcAft>
                          <a:spcPts val="0"/>
                        </a:spcAft>
                      </a:pPr>
                      <a:r>
                        <a:rPr lang="en-US" sz="1800">
                          <a:effectLst/>
                        </a:rPr>
                        <a:t>Discharged to SNF or jail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12 (10.5)</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11 (13.8)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 (2.9)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0.10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781140"/>
                  </a:ext>
                </a:extLst>
              </a:tr>
              <a:tr h="370840">
                <a:tc>
                  <a:txBody>
                    <a:bodyPr/>
                    <a:lstStyle/>
                    <a:p>
                      <a:pPr marL="0" marR="0" algn="l">
                        <a:spcBef>
                          <a:spcPts val="0"/>
                        </a:spcBef>
                        <a:spcAft>
                          <a:spcPts val="0"/>
                        </a:spcAft>
                      </a:pPr>
                      <a:r>
                        <a:rPr lang="en-US" sz="1800">
                          <a:effectLst/>
                        </a:rPr>
                        <a:t>On OPAT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13 (11.4)</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13 (16.3)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 (0.0)</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0.01</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753643"/>
                  </a:ext>
                </a:extLst>
              </a:tr>
              <a:tr h="370840">
                <a:tc>
                  <a:txBody>
                    <a:bodyPr/>
                    <a:lstStyle/>
                    <a:p>
                      <a:pPr marL="0" marR="0" algn="l">
                        <a:spcBef>
                          <a:spcPts val="0"/>
                        </a:spcBef>
                        <a:spcAft>
                          <a:spcPts val="0"/>
                        </a:spcAft>
                      </a:pPr>
                      <a:r>
                        <a:rPr lang="en-US" sz="1800">
                          <a:effectLst/>
                        </a:rPr>
                        <a:t>New diagnosis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10 (8.8)</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9 (11.3)</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a:effectLst/>
                        </a:rPr>
                        <a:t>1 (2.9)</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spcBef>
                          <a:spcPts val="0"/>
                        </a:spcBef>
                        <a:spcAft>
                          <a:spcPts val="0"/>
                        </a:spcAft>
                      </a:pPr>
                      <a:r>
                        <a:rPr lang="en-US" sz="1800" dirty="0">
                          <a:effectLst/>
                        </a:rPr>
                        <a:t>0.28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8263304"/>
                  </a:ext>
                </a:extLst>
              </a:tr>
            </a:tbl>
          </a:graphicData>
        </a:graphic>
      </p:graphicFrame>
      <p:sp>
        <p:nvSpPr>
          <p:cNvPr id="3" name="Slide Number Placeholder 6">
            <a:extLst>
              <a:ext uri="{FF2B5EF4-FFF2-40B4-BE49-F238E27FC236}">
                <a16:creationId xmlns:a16="http://schemas.microsoft.com/office/drawing/2014/main" id="{0EA50C0F-CE3D-992B-D4C1-2E6AC2A1F797}"/>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5798255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699655" y="-251402"/>
            <a:ext cx="10515600" cy="1325563"/>
          </a:xfrm>
        </p:spPr>
        <p:txBody>
          <a:bodyPr/>
          <a:lstStyle/>
          <a:p>
            <a:r>
              <a:rPr lang="en-US" dirty="0"/>
              <a:t>Hospital follow-up</a:t>
            </a:r>
          </a:p>
        </p:txBody>
      </p:sp>
      <p:pic>
        <p:nvPicPr>
          <p:cNvPr id="9" name="Main graphic" descr="Two bar graphs. First showing attendance at initial discharge visit by percent and attendance. Of those that attended an initial discharge visit, 10.4% were readmitted within 30-days and 79.3% were retained in care at 6 months.  Of those that did not attend a an initial discharge visit, 18.9% were readmitted within 30 days, and 35.1% were retained in care at 6 months.&#10;&#10;Second graph is of patient attendance at clinic visits within 30 days. Of those that attended a visit within 30 days, 8.9% were readmitted within.30 days, and 75.6% were retained in care at 6 month.  Of those that did not attend a clinic visit within 30 days, 29.2% were readmitted within 30 days, and 25% were retained in care.">
            <a:extLst>
              <a:ext uri="{FF2B5EF4-FFF2-40B4-BE49-F238E27FC236}">
                <a16:creationId xmlns:a16="http://schemas.microsoft.com/office/drawing/2014/main" id="{F5A23579-4124-50CF-72D7-184264828151}"/>
              </a:ext>
            </a:extLst>
          </p:cNvPr>
          <p:cNvPicPr/>
          <p:nvPr/>
        </p:nvPicPr>
        <p:blipFill>
          <a:blip r:embed="rId2"/>
          <a:stretch/>
        </p:blipFill>
        <p:spPr>
          <a:xfrm>
            <a:off x="3727939" y="840499"/>
            <a:ext cx="5043528" cy="5177001"/>
          </a:xfrm>
          <a:prstGeom prst="rect">
            <a:avLst/>
          </a:prstGeom>
          <a:ln>
            <a:noFill/>
          </a:ln>
        </p:spPr>
      </p:pic>
      <p:sp>
        <p:nvSpPr>
          <p:cNvPr id="3" name="Slide Number Placeholder 6">
            <a:extLst>
              <a:ext uri="{FF2B5EF4-FFF2-40B4-BE49-F238E27FC236}">
                <a16:creationId xmlns:a16="http://schemas.microsoft.com/office/drawing/2014/main" id="{1132ED85-82CC-0997-CA70-D1059941A597}"/>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3932150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205413" y="226771"/>
            <a:ext cx="10316813" cy="765657"/>
          </a:xfrm>
        </p:spPr>
        <p:txBody>
          <a:bodyPr/>
          <a:lstStyle/>
          <a:p>
            <a:r>
              <a:rPr lang="en-US" dirty="0"/>
              <a:t>Multivariate Analyses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492732" y="1002971"/>
            <a:ext cx="9404722" cy="4786744"/>
          </a:xfrm>
        </p:spPr>
        <p:txBody>
          <a:bodyPr>
            <a:normAutofit fontScale="92500" lnSpcReduction="20000"/>
          </a:bodyPr>
          <a:lstStyle/>
          <a:p>
            <a:r>
              <a:rPr lang="en-US" dirty="0"/>
              <a:t>Discharge Visit Follow-up</a:t>
            </a:r>
          </a:p>
          <a:p>
            <a:pPr lvl="1"/>
            <a:r>
              <a:rPr lang="en-US" b="0" i="0" dirty="0">
                <a:solidFill>
                  <a:srgbClr val="212121"/>
                </a:solidFill>
                <a:effectLst/>
              </a:rPr>
              <a:t>Active substance use disorder (SUD) associated with failing to attend a discharge clinic visit (odds ratio 0.31; 95% confidence interval 0.13-0.77)</a:t>
            </a:r>
            <a:endParaRPr lang="en-US" dirty="0"/>
          </a:p>
          <a:p>
            <a:endParaRPr lang="en-US" dirty="0"/>
          </a:p>
          <a:p>
            <a:r>
              <a:rPr lang="en-US" dirty="0"/>
              <a:t>Hospital readmissions</a:t>
            </a:r>
          </a:p>
          <a:p>
            <a:pPr lvl="1"/>
            <a:r>
              <a:rPr lang="en-US" b="0" i="0" dirty="0">
                <a:solidFill>
                  <a:srgbClr val="212121"/>
                </a:solidFill>
                <a:effectLst/>
              </a:rPr>
              <a:t>No significant differences in readmissions between people with HIV who did or did not attend a discharge clinic visit</a:t>
            </a:r>
          </a:p>
          <a:p>
            <a:pPr lvl="1"/>
            <a:r>
              <a:rPr lang="en-US" b="0" i="0" dirty="0">
                <a:solidFill>
                  <a:srgbClr val="212121"/>
                </a:solidFill>
                <a:effectLst/>
              </a:rPr>
              <a:t>Any clinic visit within 30 days of discharge -&gt; significantly fewer 30-day readmissions (8.9% vs. 29.2%, p = 0.02)</a:t>
            </a:r>
            <a:br>
              <a:rPr lang="en-US" b="0" i="0" dirty="0">
                <a:effectLst/>
              </a:rPr>
            </a:br>
            <a:endParaRPr lang="en-US" b="0" i="0" dirty="0">
              <a:effectLst/>
            </a:endParaRPr>
          </a:p>
          <a:p>
            <a:r>
              <a:rPr lang="en-US" dirty="0"/>
              <a:t>6-month retention in care</a:t>
            </a:r>
          </a:p>
          <a:p>
            <a:pPr lvl="1"/>
            <a:r>
              <a:rPr lang="en-US" b="0" i="0" dirty="0">
                <a:solidFill>
                  <a:srgbClr val="212121"/>
                </a:solidFill>
                <a:effectLst/>
              </a:rPr>
              <a:t>Discharge clinic attendanc</a:t>
            </a:r>
            <a:r>
              <a:rPr lang="en-US" dirty="0">
                <a:solidFill>
                  <a:srgbClr val="212121"/>
                </a:solidFill>
              </a:rPr>
              <a:t>e associated with </a:t>
            </a:r>
            <a:r>
              <a:rPr lang="en-US" b="0" i="0" dirty="0">
                <a:solidFill>
                  <a:srgbClr val="212121"/>
                </a:solidFill>
                <a:effectLst/>
              </a:rPr>
              <a:t>higher 6-month RIC (79.2% vs. 35.1%, p &lt; 0.001)</a:t>
            </a:r>
          </a:p>
          <a:p>
            <a:pPr lvl="1"/>
            <a:r>
              <a:rPr lang="en-US" dirty="0">
                <a:solidFill>
                  <a:srgbClr val="212121"/>
                </a:solidFill>
              </a:rPr>
              <a:t>A</a:t>
            </a:r>
            <a:r>
              <a:rPr lang="en-US" b="0" i="0" dirty="0">
                <a:solidFill>
                  <a:srgbClr val="212121"/>
                </a:solidFill>
                <a:effectLst/>
              </a:rPr>
              <a:t>ny clinic visit within 30 days of discharge -&gt; higher 6-month RIC (</a:t>
            </a:r>
            <a:r>
              <a:rPr lang="sv-SE" b="0" i="0" dirty="0">
                <a:solidFill>
                  <a:srgbClr val="212121"/>
                </a:solidFill>
                <a:effectLst/>
              </a:rPr>
              <a:t>75.6% vs. 25.0%, p </a:t>
            </a:r>
            <a:r>
              <a:rPr lang="sv-SE" b="0" i="0">
                <a:solidFill>
                  <a:srgbClr val="212121"/>
                </a:solidFill>
                <a:effectLst/>
              </a:rPr>
              <a:t>&lt; 0.001)</a:t>
            </a:r>
            <a:endParaRPr lang="en-US" b="0" i="0" dirty="0">
              <a:solidFill>
                <a:srgbClr val="212121"/>
              </a:solidFill>
              <a:effectLst/>
              <a:latin typeface="BlinkMacSystemFont"/>
            </a:endParaRPr>
          </a:p>
          <a:p>
            <a:pPr lvl="1"/>
            <a:endParaRPr lang="en-US" b="0" i="0" dirty="0">
              <a:solidFill>
                <a:srgbClr val="212121"/>
              </a:solidFill>
              <a:effectLst/>
              <a:latin typeface="BlinkMacSystemFont"/>
            </a:endParaRPr>
          </a:p>
          <a:p>
            <a:endParaRPr lang="en-US" dirty="0"/>
          </a:p>
          <a:p>
            <a:endParaRPr lang="en-US" dirty="0"/>
          </a:p>
        </p:txBody>
      </p:sp>
    </p:spTree>
    <p:extLst>
      <p:ext uri="{BB962C8B-B14F-4D97-AF65-F5344CB8AC3E}">
        <p14:creationId xmlns:p14="http://schemas.microsoft.com/office/powerpoint/2010/main" val="35107428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552287" y="247318"/>
            <a:ext cx="11087425" cy="1143000"/>
          </a:xfrm>
        </p:spPr>
        <p:txBody>
          <a:bodyPr/>
          <a:lstStyle/>
          <a:p>
            <a:r>
              <a:rPr lang="en-US" dirty="0"/>
              <a:t>Takeaways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1104824" y="1754336"/>
            <a:ext cx="8946541" cy="4195481"/>
          </a:xfrm>
        </p:spPr>
        <p:txBody>
          <a:bodyPr>
            <a:normAutofit/>
          </a:bodyPr>
          <a:lstStyle/>
          <a:p>
            <a:r>
              <a:rPr lang="en-US" sz="2200" dirty="0"/>
              <a:t>Relatively high rates of hospital follow-up even among a population with significant psychosocial challenges</a:t>
            </a:r>
          </a:p>
          <a:p>
            <a:endParaRPr lang="en-US" sz="2200" dirty="0"/>
          </a:p>
          <a:p>
            <a:r>
              <a:rPr lang="en-US" sz="2200" dirty="0"/>
              <a:t>Nonetheless, </a:t>
            </a:r>
            <a:r>
              <a:rPr lang="en-US" sz="2200" dirty="0">
                <a:effectLst/>
                <a:ea typeface="Calibri" panose="020F0502020204030204" pitchFamily="34" charset="0"/>
                <a:cs typeface="Times New Roman" panose="02020603050405020304" pitchFamily="18" charset="0"/>
              </a:rPr>
              <a:t>challenges remain in re-engaging patients with certain psychosocial barriers, particularly SUD and unstable housing. </a:t>
            </a:r>
          </a:p>
          <a:p>
            <a:pPr lvl="1"/>
            <a:r>
              <a:rPr lang="en-US" sz="2200" dirty="0"/>
              <a:t>Barriers are often additive/multifactorial</a:t>
            </a:r>
          </a:p>
          <a:p>
            <a:pPr lvl="1"/>
            <a:endParaRPr lang="en-US" sz="2200" dirty="0"/>
          </a:p>
          <a:p>
            <a:r>
              <a:rPr lang="en-US" sz="2200" dirty="0"/>
              <a:t>Success with certain key populations: Hispanic ethnicity, newly diagnosed, facility residents, OPAT</a:t>
            </a:r>
          </a:p>
          <a:p>
            <a:pPr lvl="1"/>
            <a:endParaRPr lang="en-US" dirty="0"/>
          </a:p>
          <a:p>
            <a:pPr lvl="1"/>
            <a:endParaRPr lang="en-US" dirty="0"/>
          </a:p>
        </p:txBody>
      </p:sp>
      <p:sp>
        <p:nvSpPr>
          <p:cNvPr id="4" name="Slide Number Placeholder 6">
            <a:extLst>
              <a:ext uri="{FF2B5EF4-FFF2-40B4-BE49-F238E27FC236}">
                <a16:creationId xmlns:a16="http://schemas.microsoft.com/office/drawing/2014/main" id="{2C65C024-D1BA-6B89-6589-B8BF5496DDFD}"/>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39</a:t>
            </a:fld>
            <a:endParaRPr lang="en-US"/>
          </a:p>
        </p:txBody>
      </p:sp>
    </p:spTree>
    <p:extLst>
      <p:ext uri="{BB962C8B-B14F-4D97-AF65-F5344CB8AC3E}">
        <p14:creationId xmlns:p14="http://schemas.microsoft.com/office/powerpoint/2010/main" val="2405305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a:xfrm>
            <a:off x="198787" y="0"/>
            <a:ext cx="11087425" cy="1143000"/>
          </a:xfrm>
        </p:spPr>
        <p:txBody>
          <a:bodyPr/>
          <a:lstStyle/>
          <a:p>
            <a:r>
              <a:rPr lang="en-US" dirty="0"/>
              <a:t>Learning Objectives</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a:xfrm>
            <a:off x="494971" y="1412821"/>
            <a:ext cx="9253217" cy="3728678"/>
          </a:xfrm>
        </p:spPr>
        <p:txBody>
          <a:bodyPr>
            <a:normAutofit fontScale="70000" lnSpcReduction="20000"/>
          </a:bodyPr>
          <a:lstStyle/>
          <a:p>
            <a:pPr algn="l">
              <a:buFont typeface="Arial" panose="020B0604020202020204" pitchFamily="34" charset="0"/>
              <a:buChar char="•"/>
            </a:pPr>
            <a:r>
              <a:rPr lang="en-US" sz="3800" b="1" i="0" dirty="0">
                <a:solidFill>
                  <a:srgbClr val="242424"/>
                </a:solidFill>
                <a:effectLst/>
              </a:rPr>
              <a:t>Explain</a:t>
            </a:r>
            <a:r>
              <a:rPr lang="en-US" sz="3800" b="0" i="0" dirty="0">
                <a:solidFill>
                  <a:srgbClr val="242424"/>
                </a:solidFill>
                <a:effectLst/>
              </a:rPr>
              <a:t> the rationale for post-hospitalization clinics as a dedicated transitions of care model for PWH</a:t>
            </a:r>
          </a:p>
          <a:p>
            <a:pPr algn="l">
              <a:buFont typeface="Arial" panose="020B0604020202020204" pitchFamily="34" charset="0"/>
              <a:buChar char="•"/>
            </a:pPr>
            <a:endParaRPr lang="en-US" sz="3800" b="0" i="0" dirty="0">
              <a:solidFill>
                <a:srgbClr val="242424"/>
              </a:solidFill>
              <a:effectLst/>
            </a:endParaRPr>
          </a:p>
          <a:p>
            <a:pPr algn="l">
              <a:buFont typeface="Arial" panose="020B0604020202020204" pitchFamily="34" charset="0"/>
              <a:buChar char="•"/>
            </a:pPr>
            <a:r>
              <a:rPr lang="en-US" sz="3800" b="1" i="0" dirty="0">
                <a:solidFill>
                  <a:srgbClr val="242424"/>
                </a:solidFill>
                <a:effectLst/>
              </a:rPr>
              <a:t>Apply</a:t>
            </a:r>
            <a:r>
              <a:rPr lang="en-US" sz="3800" b="0" i="0" dirty="0">
                <a:solidFill>
                  <a:srgbClr val="242424"/>
                </a:solidFill>
                <a:effectLst/>
              </a:rPr>
              <a:t> best practices, such as the use of multidisciplinary teams, in discharge planning to develop a comprehensive and patient-centered approach for transitioning individuals with HIV to outpatient care</a:t>
            </a:r>
          </a:p>
          <a:p>
            <a:pPr algn="l">
              <a:buFont typeface="Arial" panose="020B0604020202020204" pitchFamily="34" charset="0"/>
              <a:buChar char="•"/>
            </a:pPr>
            <a:endParaRPr lang="en-US" sz="3800" b="0" i="0" dirty="0">
              <a:solidFill>
                <a:srgbClr val="242424"/>
              </a:solidFill>
              <a:effectLst/>
            </a:endParaRPr>
          </a:p>
          <a:p>
            <a:pPr algn="l">
              <a:buFont typeface="Arial" panose="020B0604020202020204" pitchFamily="34" charset="0"/>
              <a:buChar char="•"/>
            </a:pPr>
            <a:r>
              <a:rPr lang="en-US" sz="3800" b="1" i="0" dirty="0">
                <a:solidFill>
                  <a:srgbClr val="242424"/>
                </a:solidFill>
                <a:effectLst/>
              </a:rPr>
              <a:t>Identify</a:t>
            </a:r>
            <a:r>
              <a:rPr lang="en-US" sz="3800" b="0" i="0" dirty="0">
                <a:solidFill>
                  <a:srgbClr val="242424"/>
                </a:solidFill>
                <a:effectLst/>
              </a:rPr>
              <a:t> factors associated with inpatient re-admission and retention in care among recently hospitalized PWH</a:t>
            </a:r>
          </a:p>
          <a:p>
            <a:endParaRPr lang="en-US" sz="2400" dirty="0"/>
          </a:p>
        </p:txBody>
      </p:sp>
      <p:sp>
        <p:nvSpPr>
          <p:cNvPr id="4" name="Slide Number Placeholder 6">
            <a:extLst>
              <a:ext uri="{FF2B5EF4-FFF2-40B4-BE49-F238E27FC236}">
                <a16:creationId xmlns:a16="http://schemas.microsoft.com/office/drawing/2014/main" id="{B6140105-4CB0-5B3F-5F05-7F78721AA614}"/>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26944506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838200" y="136525"/>
            <a:ext cx="10515600" cy="1325563"/>
          </a:xfrm>
        </p:spPr>
        <p:txBody>
          <a:bodyPr/>
          <a:lstStyle/>
          <a:p>
            <a:r>
              <a:rPr lang="en-US" dirty="0"/>
              <a:t>Next Steps/Future priorities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838200" y="1638589"/>
            <a:ext cx="10515600" cy="4351338"/>
          </a:xfrm>
        </p:spPr>
        <p:txBody>
          <a:bodyPr>
            <a:normAutofit/>
          </a:bodyPr>
          <a:lstStyle/>
          <a:p>
            <a:r>
              <a:rPr lang="en-US" sz="2200" dirty="0"/>
              <a:t>Cost-effectiveness research/incentives</a:t>
            </a:r>
          </a:p>
          <a:p>
            <a:endParaRPr lang="en-US" sz="2200" dirty="0"/>
          </a:p>
          <a:p>
            <a:r>
              <a:rPr lang="en-US" sz="2200" dirty="0"/>
              <a:t>Improved inpatient treatment for substance use disorders – link to Medication Assisted Treatment (MAT)</a:t>
            </a:r>
          </a:p>
          <a:p>
            <a:pPr lvl="1"/>
            <a:r>
              <a:rPr lang="en-US" sz="2200" dirty="0"/>
              <a:t>Ideas welcome to address homelessness/unstable housing</a:t>
            </a:r>
          </a:p>
          <a:p>
            <a:pPr marL="0" indent="0">
              <a:buNone/>
            </a:pPr>
            <a:endParaRPr lang="en-US" sz="2200" dirty="0"/>
          </a:p>
          <a:p>
            <a:r>
              <a:rPr lang="en-US" sz="2200" dirty="0"/>
              <a:t>Single-payer health (enough already!)</a:t>
            </a:r>
          </a:p>
        </p:txBody>
      </p:sp>
      <p:sp>
        <p:nvSpPr>
          <p:cNvPr id="4" name="Slide Number Placeholder 6">
            <a:extLst>
              <a:ext uri="{FF2B5EF4-FFF2-40B4-BE49-F238E27FC236}">
                <a16:creationId xmlns:a16="http://schemas.microsoft.com/office/drawing/2014/main" id="{5D2D8D82-DDE5-7FA4-4ED0-C3746E5324B7}"/>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40</a:t>
            </a:fld>
            <a:endParaRPr lang="en-US"/>
          </a:p>
        </p:txBody>
      </p:sp>
    </p:spTree>
    <p:extLst>
      <p:ext uri="{BB962C8B-B14F-4D97-AF65-F5344CB8AC3E}">
        <p14:creationId xmlns:p14="http://schemas.microsoft.com/office/powerpoint/2010/main" val="424808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FF4E175-4813-066D-29EF-31885EB557B2}"/>
              </a:ext>
            </a:extLst>
          </p:cNvPr>
          <p:cNvSpPr>
            <a:spLocks noGrp="1"/>
          </p:cNvSpPr>
          <p:nvPr>
            <p:ph type="title" idx="4294967295"/>
          </p:nvPr>
        </p:nvSpPr>
        <p:spPr/>
        <p:txBody>
          <a:bodyPr/>
          <a:lstStyle/>
          <a:p>
            <a:r>
              <a:rPr lang="en-US" dirty="0">
                <a:solidFill>
                  <a:schemeClr val="accent6">
                    <a:alpha val="0"/>
                  </a:schemeClr>
                </a:solidFill>
              </a:rPr>
              <a:t>San Diego Sunrises</a:t>
            </a:r>
          </a:p>
        </p:txBody>
      </p:sp>
      <p:grpSp>
        <p:nvGrpSpPr>
          <p:cNvPr id="4" name="Group 3" descr="Pictures of a sunrise in San Diego, CA ">
            <a:extLst>
              <a:ext uri="{FF2B5EF4-FFF2-40B4-BE49-F238E27FC236}">
                <a16:creationId xmlns:a16="http://schemas.microsoft.com/office/drawing/2014/main" id="{AFDC9B85-3CBF-F478-19A6-643E04A12CCA}"/>
              </a:ext>
            </a:extLst>
          </p:cNvPr>
          <p:cNvGrpSpPr/>
          <p:nvPr/>
        </p:nvGrpSpPr>
        <p:grpSpPr>
          <a:xfrm>
            <a:off x="1778235" y="201301"/>
            <a:ext cx="8992190" cy="6549193"/>
            <a:chOff x="1778235" y="201301"/>
            <a:chExt cx="8992190" cy="6549193"/>
          </a:xfrm>
        </p:grpSpPr>
        <p:pic>
          <p:nvPicPr>
            <p:cNvPr id="3" name="Picture 2">
              <a:extLst>
                <a:ext uri="{FF2B5EF4-FFF2-40B4-BE49-F238E27FC236}">
                  <a16:creationId xmlns:a16="http://schemas.microsoft.com/office/drawing/2014/main" id="{8B8083A2-FC3E-4706-B988-8F5F2758BB15}"/>
                </a:ext>
              </a:extLst>
            </p:cNvPr>
            <p:cNvPicPr>
              <a:picLocks noChangeAspect="1"/>
            </p:cNvPicPr>
            <p:nvPr/>
          </p:nvPicPr>
          <p:blipFill>
            <a:blip r:embed="rId3"/>
            <a:stretch>
              <a:fillRect/>
            </a:stretch>
          </p:blipFill>
          <p:spPr>
            <a:xfrm>
              <a:off x="1778235" y="201301"/>
              <a:ext cx="4394426" cy="3267243"/>
            </a:xfrm>
            <a:prstGeom prst="rect">
              <a:avLst/>
            </a:prstGeom>
          </p:spPr>
        </p:pic>
        <p:pic>
          <p:nvPicPr>
            <p:cNvPr id="5" name="Picture 4">
              <a:extLst>
                <a:ext uri="{FF2B5EF4-FFF2-40B4-BE49-F238E27FC236}">
                  <a16:creationId xmlns:a16="http://schemas.microsoft.com/office/drawing/2014/main" id="{6ED5E1BF-F9D4-4F92-8047-11F9A124E126}"/>
                </a:ext>
              </a:extLst>
            </p:cNvPr>
            <p:cNvPicPr>
              <a:picLocks noChangeAspect="1"/>
            </p:cNvPicPr>
            <p:nvPr/>
          </p:nvPicPr>
          <p:blipFill>
            <a:blip r:embed="rId4"/>
            <a:stretch>
              <a:fillRect/>
            </a:stretch>
          </p:blipFill>
          <p:spPr>
            <a:xfrm>
              <a:off x="6172660" y="201302"/>
              <a:ext cx="4597765" cy="3239946"/>
            </a:xfrm>
            <a:prstGeom prst="rect">
              <a:avLst/>
            </a:prstGeom>
          </p:spPr>
        </p:pic>
        <p:pic>
          <p:nvPicPr>
            <p:cNvPr id="7" name="Picture 6">
              <a:extLst>
                <a:ext uri="{FF2B5EF4-FFF2-40B4-BE49-F238E27FC236}">
                  <a16:creationId xmlns:a16="http://schemas.microsoft.com/office/drawing/2014/main" id="{02F00E85-17C8-4174-985E-6CF13504AC26}"/>
                </a:ext>
              </a:extLst>
            </p:cNvPr>
            <p:cNvPicPr>
              <a:picLocks noChangeAspect="1"/>
            </p:cNvPicPr>
            <p:nvPr/>
          </p:nvPicPr>
          <p:blipFill>
            <a:blip r:embed="rId5"/>
            <a:stretch>
              <a:fillRect/>
            </a:stretch>
          </p:blipFill>
          <p:spPr>
            <a:xfrm>
              <a:off x="3802849" y="3441247"/>
              <a:ext cx="4710769" cy="3309247"/>
            </a:xfrm>
            <a:prstGeom prst="rect">
              <a:avLst/>
            </a:prstGeom>
          </p:spPr>
        </p:pic>
      </p:grpSp>
      <p:sp>
        <p:nvSpPr>
          <p:cNvPr id="8" name="TextBox 7">
            <a:extLst>
              <a:ext uri="{FF2B5EF4-FFF2-40B4-BE49-F238E27FC236}">
                <a16:creationId xmlns:a16="http://schemas.microsoft.com/office/drawing/2014/main" id="{BB96E5AA-EE65-4D14-B041-0B5AE9B202A8}"/>
              </a:ext>
            </a:extLst>
          </p:cNvPr>
          <p:cNvSpPr txBox="1"/>
          <p:nvPr/>
        </p:nvSpPr>
        <p:spPr>
          <a:xfrm>
            <a:off x="477982" y="4246419"/>
            <a:ext cx="3124201" cy="1384995"/>
          </a:xfrm>
          <a:prstGeom prst="rect">
            <a:avLst/>
          </a:prstGeom>
          <a:noFill/>
        </p:spPr>
        <p:txBody>
          <a:bodyPr wrap="square" rtlCol="0">
            <a:spAutoFit/>
          </a:bodyPr>
          <a:lstStyle/>
          <a:p>
            <a:r>
              <a:rPr lang="en-US" sz="2800" b="1" dirty="0"/>
              <a:t>San Diego Sunrise – January, 2024</a:t>
            </a:r>
          </a:p>
        </p:txBody>
      </p:sp>
      <p:sp>
        <p:nvSpPr>
          <p:cNvPr id="2" name="Slide Number Placeholder 6">
            <a:extLst>
              <a:ext uri="{FF2B5EF4-FFF2-40B4-BE49-F238E27FC236}">
                <a16:creationId xmlns:a16="http://schemas.microsoft.com/office/drawing/2014/main" id="{B6FA4200-3A98-A6FB-2612-9DCF106AA21E}"/>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3442848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7095C-922F-4425-9122-64678E888AED}"/>
              </a:ext>
            </a:extLst>
          </p:cNvPr>
          <p:cNvSpPr>
            <a:spLocks noGrp="1"/>
          </p:cNvSpPr>
          <p:nvPr>
            <p:ph type="title"/>
          </p:nvPr>
        </p:nvSpPr>
        <p:spPr>
          <a:xfrm>
            <a:off x="297094" y="183490"/>
            <a:ext cx="9854072" cy="796151"/>
          </a:xfrm>
        </p:spPr>
        <p:txBody>
          <a:bodyPr/>
          <a:lstStyle/>
          <a:p>
            <a:r>
              <a:rPr lang="en-US" dirty="0"/>
              <a:t>Acknowledgements</a:t>
            </a:r>
          </a:p>
        </p:txBody>
      </p:sp>
      <p:sp>
        <p:nvSpPr>
          <p:cNvPr id="3" name="Content Placeholder 2">
            <a:extLst>
              <a:ext uri="{FF2B5EF4-FFF2-40B4-BE49-F238E27FC236}">
                <a16:creationId xmlns:a16="http://schemas.microsoft.com/office/drawing/2014/main" id="{77BBEAA7-4D8E-4834-BC3C-CD9C996115E2}"/>
              </a:ext>
            </a:extLst>
          </p:cNvPr>
          <p:cNvSpPr>
            <a:spLocks noGrp="1"/>
          </p:cNvSpPr>
          <p:nvPr>
            <p:ph idx="1"/>
          </p:nvPr>
        </p:nvSpPr>
        <p:spPr>
          <a:xfrm>
            <a:off x="793989" y="1121713"/>
            <a:ext cx="5826268" cy="4755626"/>
          </a:xfrm>
        </p:spPr>
        <p:txBody>
          <a:bodyPr>
            <a:normAutofit fontScale="92500" lnSpcReduction="10000"/>
          </a:bodyPr>
          <a:lstStyle/>
          <a:p>
            <a:pPr marL="0" indent="0">
              <a:buNone/>
            </a:pPr>
            <a:r>
              <a:rPr lang="en-US" dirty="0"/>
              <a:t>Manuscript Co-authors</a:t>
            </a:r>
          </a:p>
          <a:p>
            <a:r>
              <a:rPr lang="en-US" dirty="0"/>
              <a:t>Lucas Hill, Courtney Thompson, Shannon Balcombe, Afsana Karim, Sonia Jain, Feng He, Maile Karris-Young, Thomas Martin, Laura Bamford</a:t>
            </a:r>
          </a:p>
          <a:p>
            <a:endParaRPr lang="en-US" dirty="0"/>
          </a:p>
          <a:p>
            <a:pPr marL="0" indent="0">
              <a:buNone/>
            </a:pPr>
            <a:r>
              <a:rPr lang="en-US" dirty="0"/>
              <a:t>The Transitions of Care Team</a:t>
            </a:r>
          </a:p>
          <a:p>
            <a:r>
              <a:rPr lang="en-US" dirty="0"/>
              <a:t>Monica Jones, Courtney Thompson, Velma Justice-Royster, Chris Mueller, Jordan Silva, Steven Sandoval, Shannon Balcombe, Kari </a:t>
            </a:r>
            <a:r>
              <a:rPr lang="en-US" dirty="0" err="1"/>
              <a:t>Abulsohn</a:t>
            </a:r>
            <a:r>
              <a:rPr lang="en-US" dirty="0"/>
              <a:t>, Christian Turner</a:t>
            </a:r>
          </a:p>
          <a:p>
            <a:endParaRPr lang="en-US" dirty="0"/>
          </a:p>
          <a:p>
            <a:r>
              <a:rPr lang="en-US" dirty="0"/>
              <a:t>TOC/Discharge Clinic Pioneers: Charles Hicks, Darcy Wooten</a:t>
            </a:r>
          </a:p>
          <a:p>
            <a:endParaRPr lang="en-US" dirty="0"/>
          </a:p>
          <a:p>
            <a:endParaRPr lang="en-US" dirty="0"/>
          </a:p>
        </p:txBody>
      </p:sp>
      <p:pic>
        <p:nvPicPr>
          <p:cNvPr id="1026" name="Picture 2" descr="Image preview">
            <a:extLst>
              <a:ext uri="{FF2B5EF4-FFF2-40B4-BE49-F238E27FC236}">
                <a16:creationId xmlns:a16="http://schemas.microsoft.com/office/drawing/2014/main" id="{EBF9034E-2D22-4596-75BA-18462E1DA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627" y="1121713"/>
            <a:ext cx="5502589" cy="412694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6">
            <a:extLst>
              <a:ext uri="{FF2B5EF4-FFF2-40B4-BE49-F238E27FC236}">
                <a16:creationId xmlns:a16="http://schemas.microsoft.com/office/drawing/2014/main" id="{E245A3F5-0701-4DD1-2517-E40174047F5D}"/>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42</a:t>
            </a:fld>
            <a:endParaRPr lang="en-US"/>
          </a:p>
        </p:txBody>
      </p:sp>
    </p:spTree>
    <p:extLst>
      <p:ext uri="{BB962C8B-B14F-4D97-AF65-F5344CB8AC3E}">
        <p14:creationId xmlns:p14="http://schemas.microsoft.com/office/powerpoint/2010/main" val="247659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Polling Question #1</a:t>
            </a:r>
            <a:endParaRPr lang="en-US" sz="3600" dirty="0"/>
          </a:p>
        </p:txBody>
      </p:sp>
      <p:sp>
        <p:nvSpPr>
          <p:cNvPr id="3" name="Content Placeholder 2"/>
          <p:cNvSpPr>
            <a:spLocks noGrp="1"/>
          </p:cNvSpPr>
          <p:nvPr>
            <p:ph idx="1"/>
          </p:nvPr>
        </p:nvSpPr>
        <p:spPr/>
        <p:txBody>
          <a:bodyPr/>
          <a:lstStyle/>
          <a:p>
            <a:pPr marL="114112" indent="0">
              <a:buNone/>
            </a:pPr>
            <a:r>
              <a:rPr lang="en-US" sz="2200" dirty="0"/>
              <a:t>Does your institution have a transitions of care (TOC) program, bridging inpatient to outpatient care, for PWH?</a:t>
            </a:r>
          </a:p>
          <a:p>
            <a:pPr marL="114112" indent="0">
              <a:buNone/>
            </a:pPr>
            <a:endParaRPr lang="en-US" sz="2200" dirty="0"/>
          </a:p>
          <a:p>
            <a:r>
              <a:rPr lang="en-US" sz="2200" dirty="0"/>
              <a:t>Yes – specifically for PWH</a:t>
            </a:r>
          </a:p>
          <a:p>
            <a:r>
              <a:rPr lang="en-US" sz="2200" dirty="0"/>
              <a:t>Yes – inclusive of PWH</a:t>
            </a:r>
          </a:p>
          <a:p>
            <a:r>
              <a:rPr lang="en-US" sz="2200" dirty="0"/>
              <a:t>No –  no such program exists</a:t>
            </a:r>
          </a:p>
          <a:p>
            <a:r>
              <a:rPr lang="en-US" sz="2200" dirty="0"/>
              <a:t>N/A</a:t>
            </a:r>
          </a:p>
          <a:p>
            <a:pPr marL="114112" indent="0">
              <a:buNone/>
            </a:pPr>
            <a:endParaRPr lang="en-US" sz="2000" dirty="0"/>
          </a:p>
          <a:p>
            <a:pPr marL="571312" indent="-457200">
              <a:buFont typeface="+mj-lt"/>
              <a:buAutoNum type="alphaUcPeriod"/>
            </a:pPr>
            <a:endParaRPr lang="en-US" dirty="0"/>
          </a:p>
          <a:p>
            <a:pPr marL="571312" indent="-457200">
              <a:buFont typeface="+mj-lt"/>
              <a:buAutoNum type="alphaUcPeriod"/>
            </a:pPr>
            <a:endParaRPr lang="en-US" dirty="0"/>
          </a:p>
        </p:txBody>
      </p:sp>
      <p:sp>
        <p:nvSpPr>
          <p:cNvPr id="5" name="Slide Number Placeholder 4">
            <a:extLst>
              <a:ext uri="{FF2B5EF4-FFF2-40B4-BE49-F238E27FC236}">
                <a16:creationId xmlns:a16="http://schemas.microsoft.com/office/drawing/2014/main" id="{8874064C-A83F-0046-AEF8-B946442B57A2}"/>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60626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5FA2-D4E7-4A4C-AE6B-0A68295CDA4F}"/>
              </a:ext>
            </a:extLst>
          </p:cNvPr>
          <p:cNvSpPr>
            <a:spLocks noGrp="1"/>
          </p:cNvSpPr>
          <p:nvPr>
            <p:ph type="title"/>
          </p:nvPr>
        </p:nvSpPr>
        <p:spPr>
          <a:xfrm>
            <a:off x="231739" y="-83170"/>
            <a:ext cx="11087425" cy="1143000"/>
          </a:xfrm>
        </p:spPr>
        <p:txBody>
          <a:bodyPr/>
          <a:lstStyle/>
          <a:p>
            <a:r>
              <a:rPr lang="en-US" dirty="0"/>
              <a:t>Outline</a:t>
            </a:r>
          </a:p>
        </p:txBody>
      </p:sp>
      <p:sp>
        <p:nvSpPr>
          <p:cNvPr id="3" name="Content Placeholder 2">
            <a:extLst>
              <a:ext uri="{FF2B5EF4-FFF2-40B4-BE49-F238E27FC236}">
                <a16:creationId xmlns:a16="http://schemas.microsoft.com/office/drawing/2014/main" id="{C3CC6E18-FC33-4E21-910F-E24D412A437E}"/>
              </a:ext>
            </a:extLst>
          </p:cNvPr>
          <p:cNvSpPr>
            <a:spLocks noGrp="1"/>
          </p:cNvSpPr>
          <p:nvPr>
            <p:ph idx="1"/>
          </p:nvPr>
        </p:nvSpPr>
        <p:spPr>
          <a:xfrm>
            <a:off x="872836" y="720137"/>
            <a:ext cx="9177017" cy="4925290"/>
          </a:xfrm>
        </p:spPr>
        <p:txBody>
          <a:bodyPr>
            <a:normAutofit/>
          </a:bodyPr>
          <a:lstStyle/>
          <a:p>
            <a:endParaRPr lang="en-US" dirty="0"/>
          </a:p>
          <a:p>
            <a:r>
              <a:rPr lang="en-US" sz="2400" dirty="0"/>
              <a:t>Brief Literature Review (TOC)</a:t>
            </a:r>
          </a:p>
          <a:p>
            <a:r>
              <a:rPr lang="en-US" sz="2400" dirty="0"/>
              <a:t>UC</a:t>
            </a:r>
            <a:r>
              <a:rPr lang="en-US" dirty="0"/>
              <a:t> San Diego HIV</a:t>
            </a:r>
            <a:r>
              <a:rPr lang="en-US" sz="2400" dirty="0"/>
              <a:t> Transitions of Care Program</a:t>
            </a:r>
          </a:p>
          <a:p>
            <a:pPr lvl="1"/>
            <a:r>
              <a:rPr lang="en-US" dirty="0"/>
              <a:t>Discharge Clinic</a:t>
            </a:r>
          </a:p>
          <a:p>
            <a:r>
              <a:rPr lang="en-US" sz="2400" dirty="0"/>
              <a:t>A Few </a:t>
            </a:r>
            <a:r>
              <a:rPr lang="en-US" dirty="0"/>
              <a:t>C</a:t>
            </a:r>
            <a:r>
              <a:rPr lang="en-US" sz="2400" dirty="0"/>
              <a:t>ases</a:t>
            </a:r>
          </a:p>
          <a:p>
            <a:r>
              <a:rPr lang="en-US" sz="2400" dirty="0"/>
              <a:t>UC San Diego Owen Clinic Experience/Outcomes</a:t>
            </a:r>
          </a:p>
          <a:p>
            <a:r>
              <a:rPr lang="en-US" sz="2400" dirty="0"/>
              <a:t>Discussion</a:t>
            </a:r>
          </a:p>
          <a:p>
            <a:endParaRPr lang="en-US" dirty="0"/>
          </a:p>
        </p:txBody>
      </p:sp>
      <p:sp>
        <p:nvSpPr>
          <p:cNvPr id="4" name="Slide Number Placeholder 6">
            <a:extLst>
              <a:ext uri="{FF2B5EF4-FFF2-40B4-BE49-F238E27FC236}">
                <a16:creationId xmlns:a16="http://schemas.microsoft.com/office/drawing/2014/main" id="{016E58B3-2D2C-1718-E870-C7FC25C66009}"/>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64994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DE59B-662D-43EC-B84E-B5673D476E0D}"/>
              </a:ext>
            </a:extLst>
          </p:cNvPr>
          <p:cNvSpPr>
            <a:spLocks noGrp="1"/>
          </p:cNvSpPr>
          <p:nvPr>
            <p:ph type="title"/>
          </p:nvPr>
        </p:nvSpPr>
        <p:spPr/>
        <p:txBody>
          <a:bodyPr/>
          <a:lstStyle/>
          <a:p>
            <a:r>
              <a:rPr lang="en-US" dirty="0"/>
              <a:t>LITERATURE REVIEW</a:t>
            </a:r>
          </a:p>
        </p:txBody>
      </p:sp>
      <p:sp>
        <p:nvSpPr>
          <p:cNvPr id="3" name="Text Placeholder 2">
            <a:extLst>
              <a:ext uri="{FF2B5EF4-FFF2-40B4-BE49-F238E27FC236}">
                <a16:creationId xmlns:a16="http://schemas.microsoft.com/office/drawing/2014/main" id="{B1F5BE07-8456-4353-A0E1-44FDAB24D534}"/>
              </a:ext>
            </a:extLst>
          </p:cNvPr>
          <p:cNvSpPr>
            <a:spLocks noGrp="1"/>
          </p:cNvSpPr>
          <p:nvPr>
            <p:ph type="body" idx="1"/>
          </p:nvPr>
        </p:nvSpPr>
        <p:spPr/>
        <p:txBody>
          <a:bodyPr/>
          <a:lstStyle/>
          <a:p>
            <a:endParaRPr lang="en-US" dirty="0"/>
          </a:p>
        </p:txBody>
      </p:sp>
      <p:sp>
        <p:nvSpPr>
          <p:cNvPr id="4" name="Slide Number Placeholder 6">
            <a:extLst>
              <a:ext uri="{FF2B5EF4-FFF2-40B4-BE49-F238E27FC236}">
                <a16:creationId xmlns:a16="http://schemas.microsoft.com/office/drawing/2014/main" id="{9710F5E0-F245-FA86-4FA2-3E139FEA7DAC}"/>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7</a:t>
            </a:fld>
            <a:endParaRPr lang="en-US"/>
          </a:p>
        </p:txBody>
      </p:sp>
    </p:spTree>
    <p:extLst>
      <p:ext uri="{BB962C8B-B14F-4D97-AF65-F5344CB8AC3E}">
        <p14:creationId xmlns:p14="http://schemas.microsoft.com/office/powerpoint/2010/main" val="280959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a:xfrm>
            <a:off x="347870" y="0"/>
            <a:ext cx="10515600" cy="1325563"/>
          </a:xfrm>
        </p:spPr>
        <p:txBody>
          <a:bodyPr/>
          <a:lstStyle/>
          <a:p>
            <a:r>
              <a:rPr lang="en-US" dirty="0"/>
              <a:t>Common Themes</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a:xfrm>
            <a:off x="785192" y="1124464"/>
            <a:ext cx="10515600" cy="4888326"/>
          </a:xfrm>
        </p:spPr>
        <p:txBody>
          <a:bodyPr>
            <a:normAutofit/>
          </a:bodyPr>
          <a:lstStyle/>
          <a:p>
            <a:r>
              <a:rPr lang="en-US" dirty="0"/>
              <a:t>Hospital readmissions a common outcome of interest</a:t>
            </a:r>
          </a:p>
          <a:p>
            <a:r>
              <a:rPr lang="en-US" dirty="0"/>
              <a:t>Post-discharge adverse events</a:t>
            </a:r>
          </a:p>
          <a:p>
            <a:r>
              <a:rPr lang="en-US" dirty="0"/>
              <a:t>Post-hospital follow-up rates</a:t>
            </a:r>
          </a:p>
          <a:p>
            <a:endParaRPr lang="en-US" dirty="0"/>
          </a:p>
          <a:p>
            <a:r>
              <a:rPr lang="en-US" dirty="0"/>
              <a:t>Knowledge gap: Outpatient follow-up among hospitalized PWH</a:t>
            </a:r>
          </a:p>
          <a:p>
            <a:pPr lvl="1"/>
            <a:r>
              <a:rPr lang="en-US" dirty="0"/>
              <a:t>A unique form of linkage-to-care on its own continuum</a:t>
            </a:r>
          </a:p>
          <a:p>
            <a:pPr lvl="1"/>
            <a:endParaRPr lang="en-US" dirty="0"/>
          </a:p>
          <a:p>
            <a:r>
              <a:rPr lang="en-US" dirty="0"/>
              <a:t>Early readmissions don’t always tell the full story, particularly among select populations such as PLWH</a:t>
            </a:r>
          </a:p>
          <a:p>
            <a:pPr lvl="1"/>
            <a:r>
              <a:rPr lang="en-US" dirty="0"/>
              <a:t>Sometimes expected (IRIS, severe illness)</a:t>
            </a:r>
          </a:p>
          <a:p>
            <a:pPr lvl="1"/>
            <a:r>
              <a:rPr lang="en-US" dirty="0"/>
              <a:t>Lack of readmission may portend lack of overall follow-up</a:t>
            </a:r>
          </a:p>
        </p:txBody>
      </p:sp>
      <p:sp>
        <p:nvSpPr>
          <p:cNvPr id="4" name="Slide Number Placeholder 6">
            <a:extLst>
              <a:ext uri="{FF2B5EF4-FFF2-40B4-BE49-F238E27FC236}">
                <a16:creationId xmlns:a16="http://schemas.microsoft.com/office/drawing/2014/main" id="{828DD330-C0E2-C33B-ACDB-6348FEA80BEF}"/>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8</a:t>
            </a:fld>
            <a:endParaRPr lang="en-US"/>
          </a:p>
        </p:txBody>
      </p:sp>
    </p:spTree>
    <p:extLst>
      <p:ext uri="{BB962C8B-B14F-4D97-AF65-F5344CB8AC3E}">
        <p14:creationId xmlns:p14="http://schemas.microsoft.com/office/powerpoint/2010/main" val="15670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11F1-F279-4B2D-9D25-39231D0286CE}"/>
              </a:ext>
            </a:extLst>
          </p:cNvPr>
          <p:cNvSpPr>
            <a:spLocks noGrp="1"/>
          </p:cNvSpPr>
          <p:nvPr>
            <p:ph type="title"/>
          </p:nvPr>
        </p:nvSpPr>
        <p:spPr/>
        <p:txBody>
          <a:bodyPr/>
          <a:lstStyle/>
          <a:p>
            <a:r>
              <a:rPr lang="en-US" dirty="0"/>
              <a:t>G. </a:t>
            </a:r>
            <a:r>
              <a:rPr lang="en-US" dirty="0" err="1"/>
              <a:t>Miskey</a:t>
            </a:r>
            <a:r>
              <a:rPr lang="en-US" dirty="0"/>
              <a:t>, et al. Journal of Hospital Medicine</a:t>
            </a:r>
          </a:p>
        </p:txBody>
      </p:sp>
      <p:sp>
        <p:nvSpPr>
          <p:cNvPr id="3" name="Content Placeholder 2">
            <a:extLst>
              <a:ext uri="{FF2B5EF4-FFF2-40B4-BE49-F238E27FC236}">
                <a16:creationId xmlns:a16="http://schemas.microsoft.com/office/drawing/2014/main" id="{40B5F1C6-CC0C-41B7-9C40-04FFE5145AE9}"/>
              </a:ext>
            </a:extLst>
          </p:cNvPr>
          <p:cNvSpPr>
            <a:spLocks noGrp="1"/>
          </p:cNvSpPr>
          <p:nvPr>
            <p:ph idx="1"/>
          </p:nvPr>
        </p:nvSpPr>
        <p:spPr/>
        <p:txBody>
          <a:bodyPr/>
          <a:lstStyle/>
          <a:p>
            <a:endParaRPr lang="en-US"/>
          </a:p>
        </p:txBody>
      </p:sp>
      <p:pic>
        <p:nvPicPr>
          <p:cNvPr id="5" name="Picture 4" descr="Clip from J. Of Hospital Medicine article: Post-Hospitalization Transitions: Examining the Effect of Timing of Primary Care Provider Follow-Up. Gregory J. Missy, et al. ">
            <a:extLst>
              <a:ext uri="{FF2B5EF4-FFF2-40B4-BE49-F238E27FC236}">
                <a16:creationId xmlns:a16="http://schemas.microsoft.com/office/drawing/2014/main" id="{28DE9E54-8F5B-4900-BD43-239463F9F949}"/>
              </a:ext>
            </a:extLst>
          </p:cNvPr>
          <p:cNvPicPr>
            <a:picLocks noChangeAspect="1"/>
          </p:cNvPicPr>
          <p:nvPr/>
        </p:nvPicPr>
        <p:blipFill>
          <a:blip r:embed="rId3"/>
          <a:stretch>
            <a:fillRect/>
          </a:stretch>
        </p:blipFill>
        <p:spPr>
          <a:xfrm>
            <a:off x="0" y="1690688"/>
            <a:ext cx="12369719" cy="3856964"/>
          </a:xfrm>
          <a:prstGeom prst="rect">
            <a:avLst/>
          </a:prstGeom>
        </p:spPr>
      </p:pic>
      <p:sp>
        <p:nvSpPr>
          <p:cNvPr id="4" name="Slide Number Placeholder 6">
            <a:extLst>
              <a:ext uri="{FF2B5EF4-FFF2-40B4-BE49-F238E27FC236}">
                <a16:creationId xmlns:a16="http://schemas.microsoft.com/office/drawing/2014/main" id="{E486D769-6985-5FB8-1A28-411098E4EF18}"/>
              </a:ext>
            </a:extLst>
          </p:cNvPr>
          <p:cNvSpPr>
            <a:spLocks noGrp="1"/>
          </p:cNvSpPr>
          <p:nvPr>
            <p:ph type="sldNum" sz="quarter" idx="12"/>
          </p:nvPr>
        </p:nvSpPr>
        <p:spPr>
          <a:xfrm>
            <a:off x="11375717" y="6305882"/>
            <a:ext cx="731520" cy="396240"/>
          </a:xfrm>
        </p:spPr>
        <p:txBody>
          <a:bodyPr/>
          <a:lstStyle/>
          <a:p>
            <a:fld id="{1D2EA5EF-C699-AF4C-BA42-C0A1CAAB713C}" type="slidenum">
              <a:rPr lang="en-US" smtClean="0"/>
              <a:t>9</a:t>
            </a:fld>
            <a:endParaRPr lang="en-US"/>
          </a:p>
        </p:txBody>
      </p:sp>
    </p:spTree>
    <p:extLst>
      <p:ext uri="{BB962C8B-B14F-4D97-AF65-F5344CB8AC3E}">
        <p14:creationId xmlns:p14="http://schemas.microsoft.com/office/powerpoint/2010/main" val="35298643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 Program master slide template 4x3.potx</Template>
  <TotalTime>4924</TotalTime>
  <Words>3159</Words>
  <Application>Microsoft Office PowerPoint</Application>
  <PresentationFormat>Widescreen</PresentationFormat>
  <Paragraphs>475</Paragraphs>
  <Slides>42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42</vt:i4>
      </vt:variant>
    </vt:vector>
  </HeadingPairs>
  <TitlesOfParts>
    <vt:vector size="51" baseType="lpstr">
      <vt:lpstr>Arial</vt:lpstr>
      <vt:lpstr>BlinkMacSystemFont</vt:lpstr>
      <vt:lpstr>Calibri</vt:lpstr>
      <vt:lpstr>ITC Avant Garde Std Bk</vt:lpstr>
      <vt:lpstr>Montserrat</vt:lpstr>
      <vt:lpstr>Open Sans</vt:lpstr>
      <vt:lpstr>Slack-Lato</vt:lpstr>
      <vt:lpstr>Wingdings</vt:lpstr>
      <vt:lpstr>AETC Program master slide template 4x3</vt:lpstr>
      <vt:lpstr>Inpatient to Outpatient Transitions of Care and formation of a dedicated “Hospital Discharge Clinic”</vt:lpstr>
      <vt:lpstr>Disclaimer</vt:lpstr>
      <vt:lpstr>Disclosures</vt:lpstr>
      <vt:lpstr>Learning Objectives</vt:lpstr>
      <vt:lpstr>Polling Question #1</vt:lpstr>
      <vt:lpstr>Outline</vt:lpstr>
      <vt:lpstr>LITERATURE REVIEW</vt:lpstr>
      <vt:lpstr>Common Themes</vt:lpstr>
      <vt:lpstr>G. Miskey, et al. Journal of Hospital Medicine</vt:lpstr>
      <vt:lpstr>University of Colorado, 2010</vt:lpstr>
      <vt:lpstr>North Carolina Medicaid Claims, 2013</vt:lpstr>
      <vt:lpstr>Mayo Clinic (Rochester MN)</vt:lpstr>
      <vt:lpstr>HIV-related Transitions</vt:lpstr>
      <vt:lpstr>Summary</vt:lpstr>
      <vt:lpstr>UCSD owen clinic Transitions Program</vt:lpstr>
      <vt:lpstr>Transitions of Care - History</vt:lpstr>
      <vt:lpstr>Transitions of Care - Activities</vt:lpstr>
      <vt:lpstr>Transitions of Care Team </vt:lpstr>
      <vt:lpstr>Most common indications for discharge visit</vt:lpstr>
      <vt:lpstr>The Discharge visit</vt:lpstr>
      <vt:lpstr>Factors which facilitate the discharge visit</vt:lpstr>
      <vt:lpstr>A FEW CASES</vt:lpstr>
      <vt:lpstr>Case #1: (New diagnosis)</vt:lpstr>
      <vt:lpstr>“Tests Pending at Discharge”</vt:lpstr>
      <vt:lpstr>Case 2: “Routine Visit”</vt:lpstr>
      <vt:lpstr>Case 2 (cont’d)</vt:lpstr>
      <vt:lpstr>Case #3: (Out-of-Care patient)</vt:lpstr>
      <vt:lpstr>Case #3: continued</vt:lpstr>
      <vt:lpstr>Case #3: Chest Imaging</vt:lpstr>
      <vt:lpstr>Case #3: continued (2)</vt:lpstr>
      <vt:lpstr>OWEN CLINIC EXPERIENCE</vt:lpstr>
      <vt:lpstr>Analysis</vt:lpstr>
      <vt:lpstr>Important patient characteristics (variables)</vt:lpstr>
      <vt:lpstr>Clinic totals</vt:lpstr>
      <vt:lpstr>Study Data and Demographics</vt:lpstr>
      <vt:lpstr>More patient characteristics</vt:lpstr>
      <vt:lpstr>Hospital follow-up</vt:lpstr>
      <vt:lpstr>Multivariate Analyses</vt:lpstr>
      <vt:lpstr>Takeaways</vt:lpstr>
      <vt:lpstr>Next Steps/Future priorities</vt:lpstr>
      <vt:lpstr>San Diego Sunrises</vt:lpstr>
      <vt:lpstr>Acknowledgements</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Minerva Layug-Gomez</cp:lastModifiedBy>
  <cp:revision>51</cp:revision>
  <dcterms:created xsi:type="dcterms:W3CDTF">2016-05-10T21:03:54Z</dcterms:created>
  <dcterms:modified xsi:type="dcterms:W3CDTF">2024-03-19T15:04:44Z</dcterms:modified>
</cp:coreProperties>
</file>