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3" r:id="rId2"/>
    <p:sldMasterId id="2147483709" r:id="rId3"/>
  </p:sldMasterIdLst>
  <p:notesMasterIdLst>
    <p:notesMasterId r:id="rId74"/>
  </p:notesMasterIdLst>
  <p:sldIdLst>
    <p:sldId id="341" r:id="rId4"/>
    <p:sldId id="450" r:id="rId5"/>
    <p:sldId id="257" r:id="rId6"/>
    <p:sldId id="258" r:id="rId7"/>
    <p:sldId id="444" r:id="rId8"/>
    <p:sldId id="451" r:id="rId9"/>
    <p:sldId id="452" r:id="rId10"/>
    <p:sldId id="4393" r:id="rId11"/>
    <p:sldId id="448" r:id="rId12"/>
    <p:sldId id="751" r:id="rId13"/>
    <p:sldId id="259" r:id="rId14"/>
    <p:sldId id="4394" r:id="rId15"/>
    <p:sldId id="270" r:id="rId16"/>
    <p:sldId id="3841" r:id="rId17"/>
    <p:sldId id="1350" r:id="rId18"/>
    <p:sldId id="1351" r:id="rId19"/>
    <p:sldId id="1352" r:id="rId20"/>
    <p:sldId id="1353" r:id="rId21"/>
    <p:sldId id="1354" r:id="rId22"/>
    <p:sldId id="3837" r:id="rId23"/>
    <p:sldId id="3838" r:id="rId24"/>
    <p:sldId id="1334" r:id="rId25"/>
    <p:sldId id="596" r:id="rId26"/>
    <p:sldId id="574" r:id="rId27"/>
    <p:sldId id="577" r:id="rId28"/>
    <p:sldId id="581" r:id="rId29"/>
    <p:sldId id="576" r:id="rId30"/>
    <p:sldId id="575" r:id="rId31"/>
    <p:sldId id="3843" r:id="rId32"/>
    <p:sldId id="674" r:id="rId33"/>
    <p:sldId id="599" r:id="rId34"/>
    <p:sldId id="648" r:id="rId35"/>
    <p:sldId id="3844" r:id="rId36"/>
    <p:sldId id="688" r:id="rId37"/>
    <p:sldId id="3840" r:id="rId38"/>
    <p:sldId id="698" r:id="rId39"/>
    <p:sldId id="686" r:id="rId40"/>
    <p:sldId id="691" r:id="rId41"/>
    <p:sldId id="669" r:id="rId42"/>
    <p:sldId id="621" r:id="rId43"/>
    <p:sldId id="3845" r:id="rId44"/>
    <p:sldId id="3846" r:id="rId45"/>
    <p:sldId id="756" r:id="rId46"/>
    <p:sldId id="3842" r:id="rId47"/>
    <p:sldId id="620" r:id="rId48"/>
    <p:sldId id="2147472825" r:id="rId49"/>
    <p:sldId id="256" r:id="rId50"/>
    <p:sldId id="3849" r:id="rId51"/>
    <p:sldId id="260" r:id="rId52"/>
    <p:sldId id="261" r:id="rId53"/>
    <p:sldId id="262" r:id="rId54"/>
    <p:sldId id="3850" r:id="rId55"/>
    <p:sldId id="271" r:id="rId56"/>
    <p:sldId id="272" r:id="rId57"/>
    <p:sldId id="277" r:id="rId58"/>
    <p:sldId id="273" r:id="rId59"/>
    <p:sldId id="279" r:id="rId60"/>
    <p:sldId id="275" r:id="rId61"/>
    <p:sldId id="276" r:id="rId62"/>
    <p:sldId id="269" r:id="rId63"/>
    <p:sldId id="278" r:id="rId64"/>
    <p:sldId id="4404" r:id="rId65"/>
    <p:sldId id="2147472821" r:id="rId66"/>
    <p:sldId id="2147472822" r:id="rId67"/>
    <p:sldId id="4396" r:id="rId68"/>
    <p:sldId id="4397" r:id="rId69"/>
    <p:sldId id="2147472823" r:id="rId70"/>
    <p:sldId id="2147472824" r:id="rId71"/>
    <p:sldId id="4434" r:id="rId72"/>
    <p:sldId id="4385"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A353A7-E67E-79B5-1B58-28B28B92D9FC}" name="Madahar, Vihaan (He/Him)" initials="MV(" userId="S::vmadahar@chla.usc.edu::b345b9bc-02ef-4f95-9435-76c000a43654" providerId="AD"/>
  <p188:author id="{32C7BEAE-6A10-D186-3549-C059E5491B8C}" name="Trubatisky, Alexandria" initials="TA" userId="S::atrubatisky@chla.usc.edu::4c76c786-f600-469c-9b5f-ff15e01e19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E916E"/>
    <a:srgbClr val="FAA27C"/>
    <a:srgbClr val="D2DD69"/>
    <a:srgbClr val="A4AB51"/>
    <a:srgbClr val="284C73"/>
    <a:srgbClr val="305A86"/>
    <a:srgbClr val="6ED44A"/>
    <a:srgbClr val="F4B320"/>
    <a:srgbClr val="3EB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7CBE42-F03C-42DE-A411-A42C400C1DC8}" v="2" dt="2024-03-17T17:35:28.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1"/>
    <p:restoredTop sz="95930"/>
  </p:normalViewPr>
  <p:slideViewPr>
    <p:cSldViewPr snapToGrid="0" snapToObjects="1">
      <p:cViewPr varScale="1">
        <p:scale>
          <a:sx n="62" d="100"/>
          <a:sy n="62" d="100"/>
        </p:scale>
        <p:origin x="764" y="40"/>
      </p:cViewPr>
      <p:guideLst/>
    </p:cSldViewPr>
  </p:slideViewPr>
  <p:outlineViewPr>
    <p:cViewPr>
      <p:scale>
        <a:sx n="33" d="100"/>
        <a:sy n="33" d="100"/>
      </p:scale>
      <p:origin x="0" y="-575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B51CE-B3CA-4DA1-BB88-205A604F3EF0}"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D26BD9FC-0256-4680-9F21-42024AEFB161}">
      <dgm:prSet/>
      <dgm:spPr/>
      <dgm:t>
        <a:bodyPr/>
        <a:lstStyle/>
        <a:p>
          <a:pPr>
            <a:defRPr b="1"/>
          </a:pPr>
          <a:r>
            <a:rPr lang="en-US" dirty="0">
              <a:solidFill>
                <a:srgbClr val="1C3768"/>
              </a:solidFill>
            </a:rPr>
            <a:t>September 6, 2023</a:t>
          </a:r>
        </a:p>
      </dgm:t>
    </dgm:pt>
    <dgm:pt modelId="{409DD108-AE5E-43F7-9D08-E84767F122FF}" type="parTrans" cxnId="{490CC342-5B57-4B0A-B719-BCB94D08FC69}">
      <dgm:prSet/>
      <dgm:spPr/>
      <dgm:t>
        <a:bodyPr/>
        <a:lstStyle/>
        <a:p>
          <a:endParaRPr lang="en-US"/>
        </a:p>
      </dgm:t>
    </dgm:pt>
    <dgm:pt modelId="{45B3DC8B-AAAD-4B80-9D21-B7E367067E86}" type="sibTrans" cxnId="{490CC342-5B57-4B0A-B719-BCB94D08FC69}">
      <dgm:prSet/>
      <dgm:spPr/>
      <dgm:t>
        <a:bodyPr/>
        <a:lstStyle/>
        <a:p>
          <a:endParaRPr lang="en-US"/>
        </a:p>
      </dgm:t>
    </dgm:pt>
    <dgm:pt modelId="{D217EC97-3F4E-4F2E-8253-0A8506142474}">
      <dgm:prSet custT="1"/>
      <dgm:spPr/>
      <dgm:t>
        <a:bodyPr/>
        <a:lstStyle/>
        <a:p>
          <a:r>
            <a:rPr lang="en-US" sz="1800" dirty="0"/>
            <a:t>PrEP Billing and Coverage 201: Advanced Strategies to pay for PrEP services</a:t>
          </a:r>
          <a:endParaRPr lang="en-US" sz="1800" dirty="0">
            <a:solidFill>
              <a:srgbClr val="1C3768"/>
            </a:solidFill>
          </a:endParaRPr>
        </a:p>
      </dgm:t>
    </dgm:pt>
    <dgm:pt modelId="{EEF9ECC8-35B4-4FDA-B928-BE316AD8ECA8}" type="parTrans" cxnId="{DECCE2FF-9BD6-4209-B0F3-2A100735E8ED}">
      <dgm:prSet/>
      <dgm:spPr/>
      <dgm:t>
        <a:bodyPr/>
        <a:lstStyle/>
        <a:p>
          <a:endParaRPr lang="en-US"/>
        </a:p>
      </dgm:t>
    </dgm:pt>
    <dgm:pt modelId="{9B0693CC-3F53-4AA4-978C-1858B9571DD3}" type="sibTrans" cxnId="{DECCE2FF-9BD6-4209-B0F3-2A100735E8ED}">
      <dgm:prSet/>
      <dgm:spPr/>
      <dgm:t>
        <a:bodyPr/>
        <a:lstStyle/>
        <a:p>
          <a:endParaRPr lang="en-US"/>
        </a:p>
      </dgm:t>
    </dgm:pt>
    <dgm:pt modelId="{C5AA9E81-9147-4C0A-BEA5-667952ED6F3A}">
      <dgm:prSet/>
      <dgm:spPr/>
      <dgm:t>
        <a:bodyPr/>
        <a:lstStyle/>
        <a:p>
          <a:pPr>
            <a:defRPr b="1"/>
          </a:pPr>
          <a:r>
            <a:rPr lang="en-US" dirty="0">
              <a:solidFill>
                <a:srgbClr val="1C3768"/>
              </a:solidFill>
            </a:rPr>
            <a:t>December 6, 2023</a:t>
          </a:r>
        </a:p>
      </dgm:t>
    </dgm:pt>
    <dgm:pt modelId="{41CC812A-1764-468A-83D3-03280777FD93}" type="parTrans" cxnId="{299759DA-5434-407C-87C7-8E6EB6E75CA1}">
      <dgm:prSet/>
      <dgm:spPr/>
      <dgm:t>
        <a:bodyPr/>
        <a:lstStyle/>
        <a:p>
          <a:endParaRPr lang="en-US"/>
        </a:p>
      </dgm:t>
    </dgm:pt>
    <dgm:pt modelId="{D78D7557-20AF-4D51-8B14-8BE8082EF95F}" type="sibTrans" cxnId="{299759DA-5434-407C-87C7-8E6EB6E75CA1}">
      <dgm:prSet/>
      <dgm:spPr/>
      <dgm:t>
        <a:bodyPr/>
        <a:lstStyle/>
        <a:p>
          <a:endParaRPr lang="en-US"/>
        </a:p>
      </dgm:t>
    </dgm:pt>
    <dgm:pt modelId="{B89B0DE9-027B-4F77-AEC5-C184F364D89F}">
      <dgm:prSet custT="1"/>
      <dgm:spPr/>
      <dgm:t>
        <a:bodyPr/>
        <a:lstStyle/>
        <a:p>
          <a:r>
            <a:rPr lang="en-US" sz="1800" dirty="0"/>
            <a:t>Centering the Margins: Expanding PrEP access to communities that need it most</a:t>
          </a:r>
          <a:endParaRPr lang="en-US" sz="1800" dirty="0">
            <a:solidFill>
              <a:srgbClr val="1C3768"/>
            </a:solidFill>
          </a:endParaRPr>
        </a:p>
      </dgm:t>
    </dgm:pt>
    <dgm:pt modelId="{2D54198A-5586-4038-9EA3-866C7F14B253}" type="parTrans" cxnId="{406538B2-280F-4829-BDF4-2F8C2F2E753B}">
      <dgm:prSet/>
      <dgm:spPr/>
      <dgm:t>
        <a:bodyPr/>
        <a:lstStyle/>
        <a:p>
          <a:endParaRPr lang="en-US"/>
        </a:p>
      </dgm:t>
    </dgm:pt>
    <dgm:pt modelId="{7A543359-77AD-44D7-82A7-A406E3EE162D}" type="sibTrans" cxnId="{406538B2-280F-4829-BDF4-2F8C2F2E753B}">
      <dgm:prSet/>
      <dgm:spPr/>
      <dgm:t>
        <a:bodyPr/>
        <a:lstStyle/>
        <a:p>
          <a:endParaRPr lang="en-US"/>
        </a:p>
      </dgm:t>
    </dgm:pt>
    <dgm:pt modelId="{873BD77D-85F4-4EA9-B741-C150F6C1A7C9}">
      <dgm:prSet/>
      <dgm:spPr/>
      <dgm:t>
        <a:bodyPr/>
        <a:lstStyle/>
        <a:p>
          <a:pPr>
            <a:defRPr b="1"/>
          </a:pPr>
          <a:r>
            <a:rPr lang="en-US" dirty="0">
              <a:solidFill>
                <a:srgbClr val="1C3768"/>
              </a:solidFill>
            </a:rPr>
            <a:t>March 6, 2024</a:t>
          </a:r>
        </a:p>
      </dgm:t>
    </dgm:pt>
    <dgm:pt modelId="{8ABA5CD0-94E6-4736-BF8B-6021D991C29B}" type="parTrans" cxnId="{31848122-CBC7-4230-85EC-77996EA8FC5C}">
      <dgm:prSet/>
      <dgm:spPr/>
      <dgm:t>
        <a:bodyPr/>
        <a:lstStyle/>
        <a:p>
          <a:endParaRPr lang="en-US"/>
        </a:p>
      </dgm:t>
    </dgm:pt>
    <dgm:pt modelId="{54A97F42-9ED2-45B3-8C45-F3E06EEA595E}" type="sibTrans" cxnId="{31848122-CBC7-4230-85EC-77996EA8FC5C}">
      <dgm:prSet/>
      <dgm:spPr/>
      <dgm:t>
        <a:bodyPr/>
        <a:lstStyle/>
        <a:p>
          <a:endParaRPr lang="en-US"/>
        </a:p>
      </dgm:t>
    </dgm:pt>
    <dgm:pt modelId="{1DD2A7DF-DDC6-4C8E-A55E-59829169A286}">
      <dgm:prSet custT="1"/>
      <dgm:spPr/>
      <dgm:t>
        <a:bodyPr/>
        <a:lstStyle/>
        <a:p>
          <a:r>
            <a:rPr lang="en-US" sz="1800" dirty="0"/>
            <a:t>PrEP is for Youth: Empowering youth to manage their sexual health</a:t>
          </a:r>
          <a:endParaRPr lang="en-US" sz="1800" i="1" dirty="0">
            <a:solidFill>
              <a:srgbClr val="1C3768"/>
            </a:solidFill>
          </a:endParaRPr>
        </a:p>
      </dgm:t>
    </dgm:pt>
    <dgm:pt modelId="{1CB12AC0-E6DE-43F1-9CF8-4C6C1147B7AD}" type="parTrans" cxnId="{696644EC-2DF5-45EE-BC08-FD91FCD194FC}">
      <dgm:prSet/>
      <dgm:spPr/>
      <dgm:t>
        <a:bodyPr/>
        <a:lstStyle/>
        <a:p>
          <a:endParaRPr lang="en-US"/>
        </a:p>
      </dgm:t>
    </dgm:pt>
    <dgm:pt modelId="{E61975B5-811A-422C-8C75-D6790886E3E3}" type="sibTrans" cxnId="{696644EC-2DF5-45EE-BC08-FD91FCD194FC}">
      <dgm:prSet/>
      <dgm:spPr/>
      <dgm:t>
        <a:bodyPr/>
        <a:lstStyle/>
        <a:p>
          <a:endParaRPr lang="en-US"/>
        </a:p>
      </dgm:t>
    </dgm:pt>
    <dgm:pt modelId="{5517054B-DAD3-A042-920B-C03B5D2582E0}">
      <dgm:prSet custT="1"/>
      <dgm:spPr/>
      <dgm:t>
        <a:bodyPr/>
        <a:lstStyle/>
        <a:p>
          <a:pPr>
            <a:defRPr b="1"/>
          </a:pPr>
          <a:r>
            <a:rPr lang="en-US" sz="1800" i="1" dirty="0">
              <a:solidFill>
                <a:srgbClr val="1C3768"/>
              </a:solidFill>
            </a:rPr>
            <a:t>June 5, 2024</a:t>
          </a:r>
        </a:p>
      </dgm:t>
    </dgm:pt>
    <dgm:pt modelId="{E58EEC61-E32B-EE4C-B825-69EB43DD281E}" type="parTrans" cxnId="{B90BE035-7A01-844D-94AF-9C9AB2936D0C}">
      <dgm:prSet/>
      <dgm:spPr/>
      <dgm:t>
        <a:bodyPr/>
        <a:lstStyle/>
        <a:p>
          <a:endParaRPr lang="en-US"/>
        </a:p>
      </dgm:t>
    </dgm:pt>
    <dgm:pt modelId="{DC4FDFE7-ABB5-5946-8E26-6B37466E70FD}" type="sibTrans" cxnId="{B90BE035-7A01-844D-94AF-9C9AB2936D0C}">
      <dgm:prSet/>
      <dgm:spPr/>
      <dgm:t>
        <a:bodyPr/>
        <a:lstStyle/>
        <a:p>
          <a:endParaRPr lang="en-US"/>
        </a:p>
      </dgm:t>
    </dgm:pt>
    <dgm:pt modelId="{7745370D-29A5-CF4D-9BA1-1E8F5CB4261E}">
      <dgm:prSet custT="1"/>
      <dgm:spPr/>
      <dgm:t>
        <a:bodyPr/>
        <a:lstStyle/>
        <a:p>
          <a:pPr>
            <a:buFont typeface="Symbol" pitchFamily="2" charset="2"/>
            <a:buChar char=""/>
          </a:pPr>
          <a:r>
            <a:rPr lang="en-US" sz="1800" dirty="0"/>
            <a:t>PrEP and Beyond: 21</a:t>
          </a:r>
          <a:r>
            <a:rPr lang="en-US" sz="1800" baseline="30000" dirty="0"/>
            <a:t>st</a:t>
          </a:r>
          <a:r>
            <a:rPr lang="en-US" sz="1800" dirty="0"/>
            <a:t> Century HIV Prevention</a:t>
          </a:r>
          <a:endParaRPr lang="en-US" sz="1800" i="1" dirty="0">
            <a:solidFill>
              <a:srgbClr val="1C3768"/>
            </a:solidFill>
          </a:endParaRPr>
        </a:p>
      </dgm:t>
    </dgm:pt>
    <dgm:pt modelId="{54A1CE99-F8E2-9740-9564-9C05CA8B0195}" type="parTrans" cxnId="{1E3EE6DA-119F-CE49-8AF6-B27C8B230D9E}">
      <dgm:prSet/>
      <dgm:spPr/>
      <dgm:t>
        <a:bodyPr/>
        <a:lstStyle/>
        <a:p>
          <a:endParaRPr lang="en-US"/>
        </a:p>
      </dgm:t>
    </dgm:pt>
    <dgm:pt modelId="{E70E4379-996C-7C4F-B348-50F9045638C9}" type="sibTrans" cxnId="{1E3EE6DA-119F-CE49-8AF6-B27C8B230D9E}">
      <dgm:prSet/>
      <dgm:spPr/>
      <dgm:t>
        <a:bodyPr/>
        <a:lstStyle/>
        <a:p>
          <a:endParaRPr lang="en-US"/>
        </a:p>
      </dgm:t>
    </dgm:pt>
    <dgm:pt modelId="{E64811E9-AF29-E648-A7DF-804F3F90FD41}" type="pres">
      <dgm:prSet presAssocID="{252B51CE-B3CA-4DA1-BB88-205A604F3EF0}" presName="root" presStyleCnt="0">
        <dgm:presLayoutVars>
          <dgm:chMax/>
          <dgm:chPref/>
          <dgm:animLvl val="lvl"/>
        </dgm:presLayoutVars>
      </dgm:prSet>
      <dgm:spPr/>
    </dgm:pt>
    <dgm:pt modelId="{29F5B805-5F9F-9740-BC2E-64CCD57DD131}" type="pres">
      <dgm:prSet presAssocID="{252B51CE-B3CA-4DA1-BB88-205A604F3EF0}"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20B89D0B-73D9-944B-A7C9-24E07049A04A}" type="pres">
      <dgm:prSet presAssocID="{252B51CE-B3CA-4DA1-BB88-205A604F3EF0}" presName="nodes" presStyleCnt="0">
        <dgm:presLayoutVars>
          <dgm:chMax/>
          <dgm:chPref/>
          <dgm:animLvl val="lvl"/>
        </dgm:presLayoutVars>
      </dgm:prSet>
      <dgm:spPr/>
    </dgm:pt>
    <dgm:pt modelId="{136F3DAE-2F97-3F48-B7F3-CCEB7264F21B}" type="pres">
      <dgm:prSet presAssocID="{D26BD9FC-0256-4680-9F21-42024AEFB161}" presName="composite" presStyleCnt="0"/>
      <dgm:spPr/>
    </dgm:pt>
    <dgm:pt modelId="{5EA3BDC6-506F-444C-A0B9-33D10BEE9C0A}" type="pres">
      <dgm:prSet presAssocID="{D26BD9FC-0256-4680-9F21-42024AEFB161}"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CF38E920-0BF6-8C4E-8691-1E2320CE8D27}" type="pres">
      <dgm:prSet presAssocID="{D26BD9FC-0256-4680-9F21-42024AEFB161}" presName="DropPinPlaceHolder" presStyleCnt="0"/>
      <dgm:spPr/>
    </dgm:pt>
    <dgm:pt modelId="{CCE4C597-DAFA-D541-ADC3-D77D8EDB0942}" type="pres">
      <dgm:prSet presAssocID="{D26BD9FC-0256-4680-9F21-42024AEFB161}" presName="DropPin" presStyleLbl="alignNode1" presStyleIdx="0" presStyleCnt="4"/>
      <dgm:spPr/>
    </dgm:pt>
    <dgm:pt modelId="{1D7B04C3-1690-8B45-B72C-DA5A541FFA58}" type="pres">
      <dgm:prSet presAssocID="{D26BD9FC-0256-4680-9F21-42024AEFB161}" presName="Ellipse" presStyleLbl="fgAcc1" presStyleIdx="1" presStyleCnt="5"/>
      <dgm:spPr>
        <a:solidFill>
          <a:schemeClr val="lt1">
            <a:alpha val="90000"/>
            <a:hueOff val="0"/>
            <a:satOff val="0"/>
            <a:lumOff val="0"/>
            <a:alphaOff val="0"/>
          </a:schemeClr>
        </a:solidFill>
        <a:ln w="25400" cap="flat" cmpd="sng" algn="ctr">
          <a:noFill/>
          <a:prstDash val="solid"/>
        </a:ln>
        <a:effectLst/>
      </dgm:spPr>
    </dgm:pt>
    <dgm:pt modelId="{9A6F596D-EEC0-B64A-82F4-8F19DF00AA70}" type="pres">
      <dgm:prSet presAssocID="{D26BD9FC-0256-4680-9F21-42024AEFB161}" presName="L2TextContainer" presStyleLbl="revTx" presStyleIdx="0" presStyleCnt="8">
        <dgm:presLayoutVars>
          <dgm:bulletEnabled val="1"/>
        </dgm:presLayoutVars>
      </dgm:prSet>
      <dgm:spPr/>
    </dgm:pt>
    <dgm:pt modelId="{60827FAC-5500-E440-A623-C4D173391873}" type="pres">
      <dgm:prSet presAssocID="{D26BD9FC-0256-4680-9F21-42024AEFB161}" presName="L1TextContainer" presStyleLbl="revTx" presStyleIdx="1" presStyleCnt="8">
        <dgm:presLayoutVars>
          <dgm:chMax val="1"/>
          <dgm:chPref val="1"/>
          <dgm:bulletEnabled val="1"/>
        </dgm:presLayoutVars>
      </dgm:prSet>
      <dgm:spPr/>
    </dgm:pt>
    <dgm:pt modelId="{EF5C7A2D-3713-6D4B-B5BC-66B61EDFF514}" type="pres">
      <dgm:prSet presAssocID="{D26BD9FC-0256-4680-9F21-42024AEFB161}" presName="ConnectLine" presStyleLbl="sibTrans1D1" presStyleIdx="0" presStyleCnt="4"/>
      <dgm:spPr>
        <a:noFill/>
        <a:ln w="12700" cap="flat" cmpd="sng" algn="ctr">
          <a:solidFill>
            <a:schemeClr val="accent1">
              <a:hueOff val="0"/>
              <a:satOff val="0"/>
              <a:lumOff val="0"/>
              <a:alphaOff val="0"/>
            </a:schemeClr>
          </a:solidFill>
          <a:prstDash val="dash"/>
        </a:ln>
        <a:effectLst/>
      </dgm:spPr>
    </dgm:pt>
    <dgm:pt modelId="{CD8D82EB-9873-C14E-81DE-E36FC4D91418}" type="pres">
      <dgm:prSet presAssocID="{D26BD9FC-0256-4680-9F21-42024AEFB161}" presName="EmptyPlaceHolder" presStyleCnt="0"/>
      <dgm:spPr/>
    </dgm:pt>
    <dgm:pt modelId="{1CC0C95F-FAA5-2E4D-A07A-FD9F34B1A238}" type="pres">
      <dgm:prSet presAssocID="{45B3DC8B-AAAD-4B80-9D21-B7E367067E86}" presName="spaceBetweenRectangles" presStyleCnt="0"/>
      <dgm:spPr/>
    </dgm:pt>
    <dgm:pt modelId="{81671E79-B703-E848-9603-B9CDA7CF297F}" type="pres">
      <dgm:prSet presAssocID="{C5AA9E81-9147-4C0A-BEA5-667952ED6F3A}" presName="composite" presStyleCnt="0"/>
      <dgm:spPr/>
    </dgm:pt>
    <dgm:pt modelId="{7ACE074B-1F7A-4F49-B9BF-2E03CA19F8DD}" type="pres">
      <dgm:prSet presAssocID="{C5AA9E81-9147-4C0A-BEA5-667952ED6F3A}"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274C0F44-CE4A-EE44-882D-0EE4AC4BDA90}" type="pres">
      <dgm:prSet presAssocID="{C5AA9E81-9147-4C0A-BEA5-667952ED6F3A}" presName="DropPinPlaceHolder" presStyleCnt="0"/>
      <dgm:spPr/>
    </dgm:pt>
    <dgm:pt modelId="{E05A33C0-E890-0E48-A8FE-179F09D2F3EB}" type="pres">
      <dgm:prSet presAssocID="{C5AA9E81-9147-4C0A-BEA5-667952ED6F3A}" presName="DropPin" presStyleLbl="alignNode1" presStyleIdx="1" presStyleCnt="4"/>
      <dgm:spPr/>
    </dgm:pt>
    <dgm:pt modelId="{F1248674-5D8E-4B43-A632-D8E2858FF21D}" type="pres">
      <dgm:prSet presAssocID="{C5AA9E81-9147-4C0A-BEA5-667952ED6F3A}" presName="Ellipse" presStyleLbl="fgAcc1" presStyleIdx="2" presStyleCnt="5"/>
      <dgm:spPr>
        <a:solidFill>
          <a:schemeClr val="lt1">
            <a:alpha val="90000"/>
            <a:hueOff val="0"/>
            <a:satOff val="0"/>
            <a:lumOff val="0"/>
            <a:alphaOff val="0"/>
          </a:schemeClr>
        </a:solidFill>
        <a:ln w="25400" cap="flat" cmpd="sng" algn="ctr">
          <a:noFill/>
          <a:prstDash val="solid"/>
        </a:ln>
        <a:effectLst/>
      </dgm:spPr>
    </dgm:pt>
    <dgm:pt modelId="{FB984425-9DB1-744D-873C-8645DB126832}" type="pres">
      <dgm:prSet presAssocID="{C5AA9E81-9147-4C0A-BEA5-667952ED6F3A}" presName="L2TextContainer" presStyleLbl="revTx" presStyleIdx="2" presStyleCnt="8">
        <dgm:presLayoutVars>
          <dgm:bulletEnabled val="1"/>
        </dgm:presLayoutVars>
      </dgm:prSet>
      <dgm:spPr/>
    </dgm:pt>
    <dgm:pt modelId="{B183653A-3178-7140-A810-139EBB749714}" type="pres">
      <dgm:prSet presAssocID="{C5AA9E81-9147-4C0A-BEA5-667952ED6F3A}" presName="L1TextContainer" presStyleLbl="revTx" presStyleIdx="3" presStyleCnt="8">
        <dgm:presLayoutVars>
          <dgm:chMax val="1"/>
          <dgm:chPref val="1"/>
          <dgm:bulletEnabled val="1"/>
        </dgm:presLayoutVars>
      </dgm:prSet>
      <dgm:spPr/>
    </dgm:pt>
    <dgm:pt modelId="{1C72407A-0C24-B94B-B315-AA718EDD5AD8}" type="pres">
      <dgm:prSet presAssocID="{C5AA9E81-9147-4C0A-BEA5-667952ED6F3A}" presName="ConnectLine" presStyleLbl="sibTrans1D1" presStyleIdx="1" presStyleCnt="4"/>
      <dgm:spPr>
        <a:noFill/>
        <a:ln w="12700" cap="flat" cmpd="sng" algn="ctr">
          <a:solidFill>
            <a:schemeClr val="accent1">
              <a:hueOff val="0"/>
              <a:satOff val="0"/>
              <a:lumOff val="0"/>
              <a:alphaOff val="0"/>
            </a:schemeClr>
          </a:solidFill>
          <a:prstDash val="dash"/>
        </a:ln>
        <a:effectLst/>
      </dgm:spPr>
    </dgm:pt>
    <dgm:pt modelId="{8C7E65EE-B789-794A-9E3B-90C51ECDB5D3}" type="pres">
      <dgm:prSet presAssocID="{C5AA9E81-9147-4C0A-BEA5-667952ED6F3A}" presName="EmptyPlaceHolder" presStyleCnt="0"/>
      <dgm:spPr/>
    </dgm:pt>
    <dgm:pt modelId="{435238BA-9979-AB48-9128-BEC24D801CC2}" type="pres">
      <dgm:prSet presAssocID="{D78D7557-20AF-4D51-8B14-8BE8082EF95F}" presName="spaceBetweenRectangles" presStyleCnt="0"/>
      <dgm:spPr/>
    </dgm:pt>
    <dgm:pt modelId="{C16A15DE-C3BD-9345-82ED-33B87EC3F814}" type="pres">
      <dgm:prSet presAssocID="{873BD77D-85F4-4EA9-B741-C150F6C1A7C9}" presName="composite" presStyleCnt="0"/>
      <dgm:spPr/>
    </dgm:pt>
    <dgm:pt modelId="{2CA2FCA2-D7FD-364E-8CF6-65179746592A}" type="pres">
      <dgm:prSet presAssocID="{873BD77D-85F4-4EA9-B741-C150F6C1A7C9}"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B5068BDD-0D4B-6C40-8CB6-F6D17F9CAB0E}" type="pres">
      <dgm:prSet presAssocID="{873BD77D-85F4-4EA9-B741-C150F6C1A7C9}" presName="DropPinPlaceHolder" presStyleCnt="0"/>
      <dgm:spPr/>
    </dgm:pt>
    <dgm:pt modelId="{8416CDFD-F475-6448-A0C7-9ADF7CEC4D9F}" type="pres">
      <dgm:prSet presAssocID="{873BD77D-85F4-4EA9-B741-C150F6C1A7C9}" presName="DropPin" presStyleLbl="alignNode1" presStyleIdx="2" presStyleCnt="4"/>
      <dgm:spPr/>
    </dgm:pt>
    <dgm:pt modelId="{E77E2BBF-1510-3B4F-B820-FEAD30DCE8DE}" type="pres">
      <dgm:prSet presAssocID="{873BD77D-85F4-4EA9-B741-C150F6C1A7C9}" presName="Ellipse" presStyleLbl="fgAcc1" presStyleIdx="3" presStyleCnt="5"/>
      <dgm:spPr>
        <a:solidFill>
          <a:schemeClr val="lt1">
            <a:alpha val="90000"/>
            <a:hueOff val="0"/>
            <a:satOff val="0"/>
            <a:lumOff val="0"/>
            <a:alphaOff val="0"/>
          </a:schemeClr>
        </a:solidFill>
        <a:ln w="25400" cap="flat" cmpd="sng" algn="ctr">
          <a:noFill/>
          <a:prstDash val="solid"/>
        </a:ln>
        <a:effectLst/>
      </dgm:spPr>
    </dgm:pt>
    <dgm:pt modelId="{DDFBC8C9-D712-034A-B89D-61AF37AD7BEB}" type="pres">
      <dgm:prSet presAssocID="{873BD77D-85F4-4EA9-B741-C150F6C1A7C9}" presName="L2TextContainer" presStyleLbl="revTx" presStyleIdx="4" presStyleCnt="8">
        <dgm:presLayoutVars>
          <dgm:bulletEnabled val="1"/>
        </dgm:presLayoutVars>
      </dgm:prSet>
      <dgm:spPr/>
    </dgm:pt>
    <dgm:pt modelId="{BCED5CDF-6FB8-CE41-8940-8588FC1641DF}" type="pres">
      <dgm:prSet presAssocID="{873BD77D-85F4-4EA9-B741-C150F6C1A7C9}" presName="L1TextContainer" presStyleLbl="revTx" presStyleIdx="5" presStyleCnt="8">
        <dgm:presLayoutVars>
          <dgm:chMax val="1"/>
          <dgm:chPref val="1"/>
          <dgm:bulletEnabled val="1"/>
        </dgm:presLayoutVars>
      </dgm:prSet>
      <dgm:spPr/>
    </dgm:pt>
    <dgm:pt modelId="{768AF432-015F-854D-8136-250C99BF9B83}" type="pres">
      <dgm:prSet presAssocID="{873BD77D-85F4-4EA9-B741-C150F6C1A7C9}" presName="ConnectLine" presStyleLbl="sibTrans1D1" presStyleIdx="2" presStyleCnt="4"/>
      <dgm:spPr>
        <a:noFill/>
        <a:ln w="12700" cap="flat" cmpd="sng" algn="ctr">
          <a:solidFill>
            <a:schemeClr val="accent1">
              <a:hueOff val="0"/>
              <a:satOff val="0"/>
              <a:lumOff val="0"/>
              <a:alphaOff val="0"/>
            </a:schemeClr>
          </a:solidFill>
          <a:prstDash val="dash"/>
        </a:ln>
        <a:effectLst/>
      </dgm:spPr>
    </dgm:pt>
    <dgm:pt modelId="{3A450790-0923-7C4E-80F9-72FC357D08DB}" type="pres">
      <dgm:prSet presAssocID="{873BD77D-85F4-4EA9-B741-C150F6C1A7C9}" presName="EmptyPlaceHolder" presStyleCnt="0"/>
      <dgm:spPr/>
    </dgm:pt>
    <dgm:pt modelId="{1F2FCA25-3F0B-5A4C-A961-9781CC3E8C52}" type="pres">
      <dgm:prSet presAssocID="{54A97F42-9ED2-45B3-8C45-F3E06EEA595E}" presName="spaceBetweenRectangles" presStyleCnt="0"/>
      <dgm:spPr/>
    </dgm:pt>
    <dgm:pt modelId="{C2DFF762-B36B-B243-B004-367E699916DA}" type="pres">
      <dgm:prSet presAssocID="{5517054B-DAD3-A042-920B-C03B5D2582E0}" presName="composite" presStyleCnt="0"/>
      <dgm:spPr/>
    </dgm:pt>
    <dgm:pt modelId="{4BE0E54A-02E9-DD47-83A0-D42163C655EC}" type="pres">
      <dgm:prSet presAssocID="{5517054B-DAD3-A042-920B-C03B5D2582E0}"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D64D375-2ABB-6743-A7BA-CAB9E0D73E88}" type="pres">
      <dgm:prSet presAssocID="{5517054B-DAD3-A042-920B-C03B5D2582E0}" presName="DropPinPlaceHolder" presStyleCnt="0"/>
      <dgm:spPr/>
    </dgm:pt>
    <dgm:pt modelId="{303B0D2A-8106-A144-8058-17A9405364E5}" type="pres">
      <dgm:prSet presAssocID="{5517054B-DAD3-A042-920B-C03B5D2582E0}" presName="DropPin" presStyleLbl="alignNode1" presStyleIdx="3" presStyleCnt="4"/>
      <dgm:spPr/>
    </dgm:pt>
    <dgm:pt modelId="{1AB9F374-FB2D-D144-A387-AA27BA9DF83C}" type="pres">
      <dgm:prSet presAssocID="{5517054B-DAD3-A042-920B-C03B5D2582E0}"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68B0B557-6419-4244-8EEB-6E3A7765BD48}" type="pres">
      <dgm:prSet presAssocID="{5517054B-DAD3-A042-920B-C03B5D2582E0}" presName="L2TextContainer" presStyleLbl="revTx" presStyleIdx="6" presStyleCnt="8">
        <dgm:presLayoutVars>
          <dgm:bulletEnabled val="1"/>
        </dgm:presLayoutVars>
      </dgm:prSet>
      <dgm:spPr/>
    </dgm:pt>
    <dgm:pt modelId="{70CDBAAE-1379-BE4F-8909-3391D825B729}" type="pres">
      <dgm:prSet presAssocID="{5517054B-DAD3-A042-920B-C03B5D2582E0}" presName="L1TextContainer" presStyleLbl="revTx" presStyleIdx="7" presStyleCnt="8">
        <dgm:presLayoutVars>
          <dgm:chMax val="1"/>
          <dgm:chPref val="1"/>
          <dgm:bulletEnabled val="1"/>
        </dgm:presLayoutVars>
      </dgm:prSet>
      <dgm:spPr/>
    </dgm:pt>
    <dgm:pt modelId="{35C45E0A-E2BB-0341-B69D-98FC5A1D9F7E}" type="pres">
      <dgm:prSet presAssocID="{5517054B-DAD3-A042-920B-C03B5D2582E0}" presName="ConnectLine" presStyleLbl="sibTrans1D1" presStyleIdx="3" presStyleCnt="4"/>
      <dgm:spPr>
        <a:noFill/>
        <a:ln w="12700" cap="flat" cmpd="sng" algn="ctr">
          <a:solidFill>
            <a:schemeClr val="accent1">
              <a:hueOff val="0"/>
              <a:satOff val="0"/>
              <a:lumOff val="0"/>
              <a:alphaOff val="0"/>
            </a:schemeClr>
          </a:solidFill>
          <a:prstDash val="dash"/>
          <a:miter lim="800000"/>
        </a:ln>
        <a:effectLst/>
      </dgm:spPr>
    </dgm:pt>
    <dgm:pt modelId="{A12380B1-591C-9A4E-A754-462F3D2E2790}" type="pres">
      <dgm:prSet presAssocID="{5517054B-DAD3-A042-920B-C03B5D2582E0}" presName="EmptyPlaceHolder" presStyleCnt="0"/>
      <dgm:spPr/>
    </dgm:pt>
  </dgm:ptLst>
  <dgm:cxnLst>
    <dgm:cxn modelId="{F1D86C20-8BF1-E244-B94D-2B3551CF877D}" type="presOf" srcId="{873BD77D-85F4-4EA9-B741-C150F6C1A7C9}" destId="{BCED5CDF-6FB8-CE41-8940-8588FC1641DF}" srcOrd="0" destOrd="0" presId="urn:microsoft.com/office/officeart/2017/3/layout/DropPinTimeline"/>
    <dgm:cxn modelId="{31848122-CBC7-4230-85EC-77996EA8FC5C}" srcId="{252B51CE-B3CA-4DA1-BB88-205A604F3EF0}" destId="{873BD77D-85F4-4EA9-B741-C150F6C1A7C9}" srcOrd="2" destOrd="0" parTransId="{8ABA5CD0-94E6-4736-BF8B-6021D991C29B}" sibTransId="{54A97F42-9ED2-45B3-8C45-F3E06EEA595E}"/>
    <dgm:cxn modelId="{0DEB4826-8B95-9F4B-A8EF-460645FF8E7B}" type="presOf" srcId="{D217EC97-3F4E-4F2E-8253-0A8506142474}" destId="{9A6F596D-EEC0-B64A-82F4-8F19DF00AA70}" srcOrd="0" destOrd="0" presId="urn:microsoft.com/office/officeart/2017/3/layout/DropPinTimeline"/>
    <dgm:cxn modelId="{B90BE035-7A01-844D-94AF-9C9AB2936D0C}" srcId="{252B51CE-B3CA-4DA1-BB88-205A604F3EF0}" destId="{5517054B-DAD3-A042-920B-C03B5D2582E0}" srcOrd="3" destOrd="0" parTransId="{E58EEC61-E32B-EE4C-B825-69EB43DD281E}" sibTransId="{DC4FDFE7-ABB5-5946-8E26-6B37466E70FD}"/>
    <dgm:cxn modelId="{490CC342-5B57-4B0A-B719-BCB94D08FC69}" srcId="{252B51CE-B3CA-4DA1-BB88-205A604F3EF0}" destId="{D26BD9FC-0256-4680-9F21-42024AEFB161}" srcOrd="0" destOrd="0" parTransId="{409DD108-AE5E-43F7-9D08-E84767F122FF}" sibTransId="{45B3DC8B-AAAD-4B80-9D21-B7E367067E86}"/>
    <dgm:cxn modelId="{18CF9A69-0BEC-7B4A-B8B7-91E7CE69D12A}" type="presOf" srcId="{252B51CE-B3CA-4DA1-BB88-205A604F3EF0}" destId="{E64811E9-AF29-E648-A7DF-804F3F90FD41}" srcOrd="0" destOrd="0" presId="urn:microsoft.com/office/officeart/2017/3/layout/DropPinTimeline"/>
    <dgm:cxn modelId="{31F2574F-84A5-3540-A71B-D155D66F730F}" type="presOf" srcId="{D26BD9FC-0256-4680-9F21-42024AEFB161}" destId="{60827FAC-5500-E440-A623-C4D173391873}" srcOrd="0" destOrd="0" presId="urn:microsoft.com/office/officeart/2017/3/layout/DropPinTimeline"/>
    <dgm:cxn modelId="{3F155970-166C-EE49-98EA-7523EAA6CA22}" type="presOf" srcId="{1DD2A7DF-DDC6-4C8E-A55E-59829169A286}" destId="{DDFBC8C9-D712-034A-B89D-61AF37AD7BEB}" srcOrd="0" destOrd="0" presId="urn:microsoft.com/office/officeart/2017/3/layout/DropPinTimeline"/>
    <dgm:cxn modelId="{D8255880-A45E-F44F-9BEA-73F4A8A24BAC}" type="presOf" srcId="{5517054B-DAD3-A042-920B-C03B5D2582E0}" destId="{70CDBAAE-1379-BE4F-8909-3391D825B729}" srcOrd="0" destOrd="0" presId="urn:microsoft.com/office/officeart/2017/3/layout/DropPinTimeline"/>
    <dgm:cxn modelId="{57C32FAE-890E-2B45-9257-D63FB0C7ECDA}" type="presOf" srcId="{C5AA9E81-9147-4C0A-BEA5-667952ED6F3A}" destId="{B183653A-3178-7140-A810-139EBB749714}" srcOrd="0" destOrd="0" presId="urn:microsoft.com/office/officeart/2017/3/layout/DropPinTimeline"/>
    <dgm:cxn modelId="{CF3696B0-327F-2949-8EFF-0679C44E6A88}" type="presOf" srcId="{7745370D-29A5-CF4D-9BA1-1E8F5CB4261E}" destId="{68B0B557-6419-4244-8EEB-6E3A7765BD48}" srcOrd="0" destOrd="0" presId="urn:microsoft.com/office/officeart/2017/3/layout/DropPinTimeline"/>
    <dgm:cxn modelId="{406538B2-280F-4829-BDF4-2F8C2F2E753B}" srcId="{C5AA9E81-9147-4C0A-BEA5-667952ED6F3A}" destId="{B89B0DE9-027B-4F77-AEC5-C184F364D89F}" srcOrd="0" destOrd="0" parTransId="{2D54198A-5586-4038-9EA3-866C7F14B253}" sibTransId="{7A543359-77AD-44D7-82A7-A406E3EE162D}"/>
    <dgm:cxn modelId="{299759DA-5434-407C-87C7-8E6EB6E75CA1}" srcId="{252B51CE-B3CA-4DA1-BB88-205A604F3EF0}" destId="{C5AA9E81-9147-4C0A-BEA5-667952ED6F3A}" srcOrd="1" destOrd="0" parTransId="{41CC812A-1764-468A-83D3-03280777FD93}" sibTransId="{D78D7557-20AF-4D51-8B14-8BE8082EF95F}"/>
    <dgm:cxn modelId="{1E3EE6DA-119F-CE49-8AF6-B27C8B230D9E}" srcId="{5517054B-DAD3-A042-920B-C03B5D2582E0}" destId="{7745370D-29A5-CF4D-9BA1-1E8F5CB4261E}" srcOrd="0" destOrd="0" parTransId="{54A1CE99-F8E2-9740-9564-9C05CA8B0195}" sibTransId="{E70E4379-996C-7C4F-B348-50F9045638C9}"/>
    <dgm:cxn modelId="{CD39B8E3-ACB5-D345-ADB7-383DF334BEBF}" type="presOf" srcId="{B89B0DE9-027B-4F77-AEC5-C184F364D89F}" destId="{FB984425-9DB1-744D-873C-8645DB126832}" srcOrd="0" destOrd="0" presId="urn:microsoft.com/office/officeart/2017/3/layout/DropPinTimeline"/>
    <dgm:cxn modelId="{696644EC-2DF5-45EE-BC08-FD91FCD194FC}" srcId="{873BD77D-85F4-4EA9-B741-C150F6C1A7C9}" destId="{1DD2A7DF-DDC6-4C8E-A55E-59829169A286}" srcOrd="0" destOrd="0" parTransId="{1CB12AC0-E6DE-43F1-9CF8-4C6C1147B7AD}" sibTransId="{E61975B5-811A-422C-8C75-D6790886E3E3}"/>
    <dgm:cxn modelId="{DECCE2FF-9BD6-4209-B0F3-2A100735E8ED}" srcId="{D26BD9FC-0256-4680-9F21-42024AEFB161}" destId="{D217EC97-3F4E-4F2E-8253-0A8506142474}" srcOrd="0" destOrd="0" parTransId="{EEF9ECC8-35B4-4FDA-B928-BE316AD8ECA8}" sibTransId="{9B0693CC-3F53-4AA4-978C-1858B9571DD3}"/>
    <dgm:cxn modelId="{37B43E47-F9FF-834F-855E-E3E148C0E84D}" type="presParOf" srcId="{E64811E9-AF29-E648-A7DF-804F3F90FD41}" destId="{29F5B805-5F9F-9740-BC2E-64CCD57DD131}" srcOrd="0" destOrd="0" presId="urn:microsoft.com/office/officeart/2017/3/layout/DropPinTimeline"/>
    <dgm:cxn modelId="{2A2482FC-3FF0-6F45-B1A0-F6A5306054F5}" type="presParOf" srcId="{E64811E9-AF29-E648-A7DF-804F3F90FD41}" destId="{20B89D0B-73D9-944B-A7C9-24E07049A04A}" srcOrd="1" destOrd="0" presId="urn:microsoft.com/office/officeart/2017/3/layout/DropPinTimeline"/>
    <dgm:cxn modelId="{F07FBFF6-18B0-5F40-A8B5-174F590ECBA3}" type="presParOf" srcId="{20B89D0B-73D9-944B-A7C9-24E07049A04A}" destId="{136F3DAE-2F97-3F48-B7F3-CCEB7264F21B}" srcOrd="0" destOrd="0" presId="urn:microsoft.com/office/officeart/2017/3/layout/DropPinTimeline"/>
    <dgm:cxn modelId="{0BB29221-A851-7F4B-A1BD-5E2CA6CE1180}" type="presParOf" srcId="{136F3DAE-2F97-3F48-B7F3-CCEB7264F21B}" destId="{5EA3BDC6-506F-444C-A0B9-33D10BEE9C0A}" srcOrd="0" destOrd="0" presId="urn:microsoft.com/office/officeart/2017/3/layout/DropPinTimeline"/>
    <dgm:cxn modelId="{F3DE5F0E-32CC-C54E-A806-D8D2448DAF43}" type="presParOf" srcId="{136F3DAE-2F97-3F48-B7F3-CCEB7264F21B}" destId="{CF38E920-0BF6-8C4E-8691-1E2320CE8D27}" srcOrd="1" destOrd="0" presId="urn:microsoft.com/office/officeart/2017/3/layout/DropPinTimeline"/>
    <dgm:cxn modelId="{D562ED98-F1A6-2B41-A901-1F3349A4FBE5}" type="presParOf" srcId="{CF38E920-0BF6-8C4E-8691-1E2320CE8D27}" destId="{CCE4C597-DAFA-D541-ADC3-D77D8EDB0942}" srcOrd="0" destOrd="0" presId="urn:microsoft.com/office/officeart/2017/3/layout/DropPinTimeline"/>
    <dgm:cxn modelId="{6C1AA3C0-8368-A849-B6DE-3B72BEB87FA0}" type="presParOf" srcId="{CF38E920-0BF6-8C4E-8691-1E2320CE8D27}" destId="{1D7B04C3-1690-8B45-B72C-DA5A541FFA58}" srcOrd="1" destOrd="0" presId="urn:microsoft.com/office/officeart/2017/3/layout/DropPinTimeline"/>
    <dgm:cxn modelId="{0DDBCF1F-4369-DF44-9E0A-1F1B1A6801DD}" type="presParOf" srcId="{136F3DAE-2F97-3F48-B7F3-CCEB7264F21B}" destId="{9A6F596D-EEC0-B64A-82F4-8F19DF00AA70}" srcOrd="2" destOrd="0" presId="urn:microsoft.com/office/officeart/2017/3/layout/DropPinTimeline"/>
    <dgm:cxn modelId="{9F9015DE-5496-1540-B86B-586E3F0757B7}" type="presParOf" srcId="{136F3DAE-2F97-3F48-B7F3-CCEB7264F21B}" destId="{60827FAC-5500-E440-A623-C4D173391873}" srcOrd="3" destOrd="0" presId="urn:microsoft.com/office/officeart/2017/3/layout/DropPinTimeline"/>
    <dgm:cxn modelId="{A8E6DC34-4293-5B48-8F60-A7FE99E58DC1}" type="presParOf" srcId="{136F3DAE-2F97-3F48-B7F3-CCEB7264F21B}" destId="{EF5C7A2D-3713-6D4B-B5BC-66B61EDFF514}" srcOrd="4" destOrd="0" presId="urn:microsoft.com/office/officeart/2017/3/layout/DropPinTimeline"/>
    <dgm:cxn modelId="{3C096249-A6D5-4A49-83DC-0E1016A4DE05}" type="presParOf" srcId="{136F3DAE-2F97-3F48-B7F3-CCEB7264F21B}" destId="{CD8D82EB-9873-C14E-81DE-E36FC4D91418}" srcOrd="5" destOrd="0" presId="urn:microsoft.com/office/officeart/2017/3/layout/DropPinTimeline"/>
    <dgm:cxn modelId="{FA8627C2-7D6C-A044-9EE6-4F5494963780}" type="presParOf" srcId="{20B89D0B-73D9-944B-A7C9-24E07049A04A}" destId="{1CC0C95F-FAA5-2E4D-A07A-FD9F34B1A238}" srcOrd="1" destOrd="0" presId="urn:microsoft.com/office/officeart/2017/3/layout/DropPinTimeline"/>
    <dgm:cxn modelId="{4E986231-D5E3-9740-BBB6-2A790BDDC7EF}" type="presParOf" srcId="{20B89D0B-73D9-944B-A7C9-24E07049A04A}" destId="{81671E79-B703-E848-9603-B9CDA7CF297F}" srcOrd="2" destOrd="0" presId="urn:microsoft.com/office/officeart/2017/3/layout/DropPinTimeline"/>
    <dgm:cxn modelId="{0ABE7973-A0A9-F44A-9216-AC68F0B5E8F1}" type="presParOf" srcId="{81671E79-B703-E848-9603-B9CDA7CF297F}" destId="{7ACE074B-1F7A-4F49-B9BF-2E03CA19F8DD}" srcOrd="0" destOrd="0" presId="urn:microsoft.com/office/officeart/2017/3/layout/DropPinTimeline"/>
    <dgm:cxn modelId="{134032E0-87DB-6B46-BFCA-F12E5002AEE7}" type="presParOf" srcId="{81671E79-B703-E848-9603-B9CDA7CF297F}" destId="{274C0F44-CE4A-EE44-882D-0EE4AC4BDA90}" srcOrd="1" destOrd="0" presId="urn:microsoft.com/office/officeart/2017/3/layout/DropPinTimeline"/>
    <dgm:cxn modelId="{9FAE899C-D242-9443-9856-103748A2F570}" type="presParOf" srcId="{274C0F44-CE4A-EE44-882D-0EE4AC4BDA90}" destId="{E05A33C0-E890-0E48-A8FE-179F09D2F3EB}" srcOrd="0" destOrd="0" presId="urn:microsoft.com/office/officeart/2017/3/layout/DropPinTimeline"/>
    <dgm:cxn modelId="{3B426154-37F8-2B46-A33E-6EBC97F0971F}" type="presParOf" srcId="{274C0F44-CE4A-EE44-882D-0EE4AC4BDA90}" destId="{F1248674-5D8E-4B43-A632-D8E2858FF21D}" srcOrd="1" destOrd="0" presId="urn:microsoft.com/office/officeart/2017/3/layout/DropPinTimeline"/>
    <dgm:cxn modelId="{DB567113-F6F3-5744-A64D-9E1C6D2C5DE6}" type="presParOf" srcId="{81671E79-B703-E848-9603-B9CDA7CF297F}" destId="{FB984425-9DB1-744D-873C-8645DB126832}" srcOrd="2" destOrd="0" presId="urn:microsoft.com/office/officeart/2017/3/layout/DropPinTimeline"/>
    <dgm:cxn modelId="{FDDC74B0-3337-F447-94BE-869345EC9D1C}" type="presParOf" srcId="{81671E79-B703-E848-9603-B9CDA7CF297F}" destId="{B183653A-3178-7140-A810-139EBB749714}" srcOrd="3" destOrd="0" presId="urn:microsoft.com/office/officeart/2017/3/layout/DropPinTimeline"/>
    <dgm:cxn modelId="{6DE28042-A9A6-B449-B7BE-38BC043D1188}" type="presParOf" srcId="{81671E79-B703-E848-9603-B9CDA7CF297F}" destId="{1C72407A-0C24-B94B-B315-AA718EDD5AD8}" srcOrd="4" destOrd="0" presId="urn:microsoft.com/office/officeart/2017/3/layout/DropPinTimeline"/>
    <dgm:cxn modelId="{8A4B2AC0-7A57-F949-8031-55ADE03DCB7A}" type="presParOf" srcId="{81671E79-B703-E848-9603-B9CDA7CF297F}" destId="{8C7E65EE-B789-794A-9E3B-90C51ECDB5D3}" srcOrd="5" destOrd="0" presId="urn:microsoft.com/office/officeart/2017/3/layout/DropPinTimeline"/>
    <dgm:cxn modelId="{59B1E8A8-CDDD-6E4C-BE9F-17BAC596D04E}" type="presParOf" srcId="{20B89D0B-73D9-944B-A7C9-24E07049A04A}" destId="{435238BA-9979-AB48-9128-BEC24D801CC2}" srcOrd="3" destOrd="0" presId="urn:microsoft.com/office/officeart/2017/3/layout/DropPinTimeline"/>
    <dgm:cxn modelId="{8BCCCA0D-980D-9349-B48F-B95249C5B86E}" type="presParOf" srcId="{20B89D0B-73D9-944B-A7C9-24E07049A04A}" destId="{C16A15DE-C3BD-9345-82ED-33B87EC3F814}" srcOrd="4" destOrd="0" presId="urn:microsoft.com/office/officeart/2017/3/layout/DropPinTimeline"/>
    <dgm:cxn modelId="{EA4D59A9-7093-C745-9842-351E085614E5}" type="presParOf" srcId="{C16A15DE-C3BD-9345-82ED-33B87EC3F814}" destId="{2CA2FCA2-D7FD-364E-8CF6-65179746592A}" srcOrd="0" destOrd="0" presId="urn:microsoft.com/office/officeart/2017/3/layout/DropPinTimeline"/>
    <dgm:cxn modelId="{165F82EA-84C4-8640-B327-8C8C3A28443C}" type="presParOf" srcId="{C16A15DE-C3BD-9345-82ED-33B87EC3F814}" destId="{B5068BDD-0D4B-6C40-8CB6-F6D17F9CAB0E}" srcOrd="1" destOrd="0" presId="urn:microsoft.com/office/officeart/2017/3/layout/DropPinTimeline"/>
    <dgm:cxn modelId="{C143D38D-C0D6-464A-A78B-79625DE5FE25}" type="presParOf" srcId="{B5068BDD-0D4B-6C40-8CB6-F6D17F9CAB0E}" destId="{8416CDFD-F475-6448-A0C7-9ADF7CEC4D9F}" srcOrd="0" destOrd="0" presId="urn:microsoft.com/office/officeart/2017/3/layout/DropPinTimeline"/>
    <dgm:cxn modelId="{549EE498-B802-F94B-A979-6626763739AF}" type="presParOf" srcId="{B5068BDD-0D4B-6C40-8CB6-F6D17F9CAB0E}" destId="{E77E2BBF-1510-3B4F-B820-FEAD30DCE8DE}" srcOrd="1" destOrd="0" presId="urn:microsoft.com/office/officeart/2017/3/layout/DropPinTimeline"/>
    <dgm:cxn modelId="{34954B91-D9CC-ED4F-974F-E0A2CC7BBFAB}" type="presParOf" srcId="{C16A15DE-C3BD-9345-82ED-33B87EC3F814}" destId="{DDFBC8C9-D712-034A-B89D-61AF37AD7BEB}" srcOrd="2" destOrd="0" presId="urn:microsoft.com/office/officeart/2017/3/layout/DropPinTimeline"/>
    <dgm:cxn modelId="{652C277D-24A5-F747-8136-7445B310302E}" type="presParOf" srcId="{C16A15DE-C3BD-9345-82ED-33B87EC3F814}" destId="{BCED5CDF-6FB8-CE41-8940-8588FC1641DF}" srcOrd="3" destOrd="0" presId="urn:microsoft.com/office/officeart/2017/3/layout/DropPinTimeline"/>
    <dgm:cxn modelId="{850BD36B-7F59-FE46-93FD-836CBB374922}" type="presParOf" srcId="{C16A15DE-C3BD-9345-82ED-33B87EC3F814}" destId="{768AF432-015F-854D-8136-250C99BF9B83}" srcOrd="4" destOrd="0" presId="urn:microsoft.com/office/officeart/2017/3/layout/DropPinTimeline"/>
    <dgm:cxn modelId="{15F6F84D-A11F-AB47-9836-44F345FD4B59}" type="presParOf" srcId="{C16A15DE-C3BD-9345-82ED-33B87EC3F814}" destId="{3A450790-0923-7C4E-80F9-72FC357D08DB}" srcOrd="5" destOrd="0" presId="urn:microsoft.com/office/officeart/2017/3/layout/DropPinTimeline"/>
    <dgm:cxn modelId="{935EFF0D-B257-D34C-823C-1238370105FE}" type="presParOf" srcId="{20B89D0B-73D9-944B-A7C9-24E07049A04A}" destId="{1F2FCA25-3F0B-5A4C-A961-9781CC3E8C52}" srcOrd="5" destOrd="0" presId="urn:microsoft.com/office/officeart/2017/3/layout/DropPinTimeline"/>
    <dgm:cxn modelId="{6F3BEA92-A3A9-E344-826C-132D367CF3AA}" type="presParOf" srcId="{20B89D0B-73D9-944B-A7C9-24E07049A04A}" destId="{C2DFF762-B36B-B243-B004-367E699916DA}" srcOrd="6" destOrd="0" presId="urn:microsoft.com/office/officeart/2017/3/layout/DropPinTimeline"/>
    <dgm:cxn modelId="{F2D05E3B-B1CC-0C4B-9EB0-0D05771DAED3}" type="presParOf" srcId="{C2DFF762-B36B-B243-B004-367E699916DA}" destId="{4BE0E54A-02E9-DD47-83A0-D42163C655EC}" srcOrd="0" destOrd="0" presId="urn:microsoft.com/office/officeart/2017/3/layout/DropPinTimeline"/>
    <dgm:cxn modelId="{95F6ED41-0762-DB4E-A41E-ECBC5215521D}" type="presParOf" srcId="{C2DFF762-B36B-B243-B004-367E699916DA}" destId="{2D64D375-2ABB-6743-A7BA-CAB9E0D73E88}" srcOrd="1" destOrd="0" presId="urn:microsoft.com/office/officeart/2017/3/layout/DropPinTimeline"/>
    <dgm:cxn modelId="{155CEA16-FF02-8D4C-AAAD-8F86E6B85173}" type="presParOf" srcId="{2D64D375-2ABB-6743-A7BA-CAB9E0D73E88}" destId="{303B0D2A-8106-A144-8058-17A9405364E5}" srcOrd="0" destOrd="0" presId="urn:microsoft.com/office/officeart/2017/3/layout/DropPinTimeline"/>
    <dgm:cxn modelId="{5BA352B7-8B25-AC4E-9765-6A13FC2263A3}" type="presParOf" srcId="{2D64D375-2ABB-6743-A7BA-CAB9E0D73E88}" destId="{1AB9F374-FB2D-D144-A387-AA27BA9DF83C}" srcOrd="1" destOrd="0" presId="urn:microsoft.com/office/officeart/2017/3/layout/DropPinTimeline"/>
    <dgm:cxn modelId="{A9FFDE89-1F01-3947-A0BC-8051A63B7CEA}" type="presParOf" srcId="{C2DFF762-B36B-B243-B004-367E699916DA}" destId="{68B0B557-6419-4244-8EEB-6E3A7765BD48}" srcOrd="2" destOrd="0" presId="urn:microsoft.com/office/officeart/2017/3/layout/DropPinTimeline"/>
    <dgm:cxn modelId="{ECC048F3-64A8-C14C-B993-E45C96B63776}" type="presParOf" srcId="{C2DFF762-B36B-B243-B004-367E699916DA}" destId="{70CDBAAE-1379-BE4F-8909-3391D825B729}" srcOrd="3" destOrd="0" presId="urn:microsoft.com/office/officeart/2017/3/layout/DropPinTimeline"/>
    <dgm:cxn modelId="{679608B3-5EE8-584B-9D8F-661FADFA2475}" type="presParOf" srcId="{C2DFF762-B36B-B243-B004-367E699916DA}" destId="{35C45E0A-E2BB-0341-B69D-98FC5A1D9F7E}" srcOrd="4" destOrd="0" presId="urn:microsoft.com/office/officeart/2017/3/layout/DropPinTimeline"/>
    <dgm:cxn modelId="{84500143-2CF0-7748-A2A6-364D4FE2FA30}" type="presParOf" srcId="{C2DFF762-B36B-B243-B004-367E699916DA}" destId="{A12380B1-591C-9A4E-A754-462F3D2E2790}"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5B805-5F9F-9740-BC2E-64CCD57DD131}">
      <dsp:nvSpPr>
        <dsp:cNvPr id="0" name=""/>
        <dsp:cNvSpPr/>
      </dsp:nvSpPr>
      <dsp:spPr>
        <a:xfrm>
          <a:off x="0" y="2183649"/>
          <a:ext cx="11087425"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CE4C597-DAFA-D541-ADC3-D77D8EDB0942}">
      <dsp:nvSpPr>
        <dsp:cNvPr id="0" name=""/>
        <dsp:cNvSpPr/>
      </dsp:nvSpPr>
      <dsp:spPr>
        <a:xfrm rot="8100000">
          <a:off x="66806" y="503245"/>
          <a:ext cx="321167" cy="32116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B04C3-1690-8B45-B72C-DA5A541FFA58}">
      <dsp:nvSpPr>
        <dsp:cNvPr id="0" name=""/>
        <dsp:cNvSpPr/>
      </dsp:nvSpPr>
      <dsp:spPr>
        <a:xfrm>
          <a:off x="102485" y="538924"/>
          <a:ext cx="249809" cy="249809"/>
        </a:xfrm>
        <a:prstGeom prst="ellipse">
          <a:avLst/>
        </a:prstGeom>
        <a:solidFill>
          <a:schemeClr val="lt1">
            <a:alpha val="90000"/>
            <a:hueOff val="0"/>
            <a:satOff val="0"/>
            <a:lumOff val="0"/>
            <a:alphaOff val="0"/>
          </a:schemeClr>
        </a:solidFill>
        <a:ln w="25400" cap="flat" cmpd="sng" algn="ctr">
          <a:noFill/>
          <a:prstDash val="solid"/>
          <a:miter lim="800000"/>
        </a:ln>
        <a:effectLst/>
      </dsp:spPr>
      <dsp:style>
        <a:lnRef idx="2">
          <a:scrgbClr r="0" g="0" b="0"/>
        </a:lnRef>
        <a:fillRef idx="1">
          <a:scrgbClr r="0" g="0" b="0"/>
        </a:fillRef>
        <a:effectRef idx="0">
          <a:scrgbClr r="0" g="0" b="0"/>
        </a:effectRef>
        <a:fontRef idx="minor"/>
      </dsp:style>
    </dsp:sp>
    <dsp:sp modelId="{9A6F596D-EEC0-B64A-82F4-8F19DF00AA70}">
      <dsp:nvSpPr>
        <dsp:cNvPr id="0" name=""/>
        <dsp:cNvSpPr/>
      </dsp:nvSpPr>
      <dsp:spPr>
        <a:xfrm>
          <a:off x="454489" y="890928"/>
          <a:ext cx="3688992" cy="129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dirty="0"/>
            <a:t>PrEP Billing and Coverage 201: Advanced Strategies to pay for PrEP services</a:t>
          </a:r>
          <a:endParaRPr lang="en-US" sz="1800" kern="1200" dirty="0">
            <a:solidFill>
              <a:srgbClr val="1C3768"/>
            </a:solidFill>
          </a:endParaRPr>
        </a:p>
      </dsp:txBody>
      <dsp:txXfrm>
        <a:off x="454489" y="890928"/>
        <a:ext cx="3688992" cy="1292720"/>
      </dsp:txXfrm>
    </dsp:sp>
    <dsp:sp modelId="{60827FAC-5500-E440-A623-C4D173391873}">
      <dsp:nvSpPr>
        <dsp:cNvPr id="0" name=""/>
        <dsp:cNvSpPr/>
      </dsp:nvSpPr>
      <dsp:spPr>
        <a:xfrm>
          <a:off x="454489" y="436729"/>
          <a:ext cx="3688992" cy="454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rgbClr val="1C3768"/>
              </a:solidFill>
            </a:rPr>
            <a:t>September 6, 2023</a:t>
          </a:r>
        </a:p>
      </dsp:txBody>
      <dsp:txXfrm>
        <a:off x="454489" y="436729"/>
        <a:ext cx="3688992" cy="454199"/>
      </dsp:txXfrm>
    </dsp:sp>
    <dsp:sp modelId="{EF5C7A2D-3713-6D4B-B5BC-66B61EDFF514}">
      <dsp:nvSpPr>
        <dsp:cNvPr id="0" name=""/>
        <dsp:cNvSpPr/>
      </dsp:nvSpPr>
      <dsp:spPr>
        <a:xfrm>
          <a:off x="227389" y="890928"/>
          <a:ext cx="0" cy="129272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EA3BDC6-506F-444C-A0B9-33D10BEE9C0A}">
      <dsp:nvSpPr>
        <dsp:cNvPr id="0" name=""/>
        <dsp:cNvSpPr/>
      </dsp:nvSpPr>
      <dsp:spPr>
        <a:xfrm>
          <a:off x="185677" y="2142771"/>
          <a:ext cx="81755" cy="81755"/>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A33C0-E890-0E48-A8FE-179F09D2F3EB}">
      <dsp:nvSpPr>
        <dsp:cNvPr id="0" name=""/>
        <dsp:cNvSpPr/>
      </dsp:nvSpPr>
      <dsp:spPr>
        <a:xfrm rot="18900000">
          <a:off x="2280897" y="3542885"/>
          <a:ext cx="321167" cy="32116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248674-5D8E-4B43-A632-D8E2858FF21D}">
      <dsp:nvSpPr>
        <dsp:cNvPr id="0" name=""/>
        <dsp:cNvSpPr/>
      </dsp:nvSpPr>
      <dsp:spPr>
        <a:xfrm>
          <a:off x="2316576" y="3578564"/>
          <a:ext cx="249809" cy="249809"/>
        </a:xfrm>
        <a:prstGeom prst="ellipse">
          <a:avLst/>
        </a:prstGeom>
        <a:solidFill>
          <a:schemeClr val="lt1">
            <a:alpha val="90000"/>
            <a:hueOff val="0"/>
            <a:satOff val="0"/>
            <a:lumOff val="0"/>
            <a:alphaOff val="0"/>
          </a:schemeClr>
        </a:solidFill>
        <a:ln w="25400" cap="flat" cmpd="sng" algn="ctr">
          <a:noFill/>
          <a:prstDash val="solid"/>
          <a:miter lim="800000"/>
        </a:ln>
        <a:effectLst/>
      </dsp:spPr>
      <dsp:style>
        <a:lnRef idx="2">
          <a:scrgbClr r="0" g="0" b="0"/>
        </a:lnRef>
        <a:fillRef idx="1">
          <a:scrgbClr r="0" g="0" b="0"/>
        </a:fillRef>
        <a:effectRef idx="0">
          <a:scrgbClr r="0" g="0" b="0"/>
        </a:effectRef>
        <a:fontRef idx="minor"/>
      </dsp:style>
    </dsp:sp>
    <dsp:sp modelId="{FB984425-9DB1-744D-873C-8645DB126832}">
      <dsp:nvSpPr>
        <dsp:cNvPr id="0" name=""/>
        <dsp:cNvSpPr/>
      </dsp:nvSpPr>
      <dsp:spPr>
        <a:xfrm>
          <a:off x="2668581" y="2183649"/>
          <a:ext cx="3688992" cy="129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1450" rIns="0" bIns="114300" numCol="1" spcCol="1270" anchor="b" anchorCtr="0">
          <a:noAutofit/>
        </a:bodyPr>
        <a:lstStyle/>
        <a:p>
          <a:pPr marL="0" lvl="0" indent="0" algn="l" defTabSz="800100">
            <a:lnSpc>
              <a:spcPct val="90000"/>
            </a:lnSpc>
            <a:spcBef>
              <a:spcPct val="0"/>
            </a:spcBef>
            <a:spcAft>
              <a:spcPct val="35000"/>
            </a:spcAft>
            <a:buNone/>
          </a:pPr>
          <a:r>
            <a:rPr lang="en-US" sz="1800" kern="1200" dirty="0"/>
            <a:t>Centering the Margins: Expanding PrEP access to communities that need it most</a:t>
          </a:r>
          <a:endParaRPr lang="en-US" sz="1800" kern="1200" dirty="0">
            <a:solidFill>
              <a:srgbClr val="1C3768"/>
            </a:solidFill>
          </a:endParaRPr>
        </a:p>
      </dsp:txBody>
      <dsp:txXfrm>
        <a:off x="2668581" y="2183649"/>
        <a:ext cx="3688992" cy="1292720"/>
      </dsp:txXfrm>
    </dsp:sp>
    <dsp:sp modelId="{B183653A-3178-7140-A810-139EBB749714}">
      <dsp:nvSpPr>
        <dsp:cNvPr id="0" name=""/>
        <dsp:cNvSpPr/>
      </dsp:nvSpPr>
      <dsp:spPr>
        <a:xfrm>
          <a:off x="2668581" y="3476370"/>
          <a:ext cx="3688992" cy="454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rgbClr val="1C3768"/>
              </a:solidFill>
            </a:rPr>
            <a:t>December 6, 2023</a:t>
          </a:r>
        </a:p>
      </dsp:txBody>
      <dsp:txXfrm>
        <a:off x="2668581" y="3476370"/>
        <a:ext cx="3688992" cy="454199"/>
      </dsp:txXfrm>
    </dsp:sp>
    <dsp:sp modelId="{1C72407A-0C24-B94B-B315-AA718EDD5AD8}">
      <dsp:nvSpPr>
        <dsp:cNvPr id="0" name=""/>
        <dsp:cNvSpPr/>
      </dsp:nvSpPr>
      <dsp:spPr>
        <a:xfrm>
          <a:off x="2441481" y="2183649"/>
          <a:ext cx="0" cy="129272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ACE074B-1F7A-4F49-B9BF-2E03CA19F8DD}">
      <dsp:nvSpPr>
        <dsp:cNvPr id="0" name=""/>
        <dsp:cNvSpPr/>
      </dsp:nvSpPr>
      <dsp:spPr>
        <a:xfrm>
          <a:off x="2399769" y="2142771"/>
          <a:ext cx="81755" cy="81755"/>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6CDFD-F475-6448-A0C7-9ADF7CEC4D9F}">
      <dsp:nvSpPr>
        <dsp:cNvPr id="0" name=""/>
        <dsp:cNvSpPr/>
      </dsp:nvSpPr>
      <dsp:spPr>
        <a:xfrm rot="8100000">
          <a:off x="4494989" y="503245"/>
          <a:ext cx="321167" cy="32116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7E2BBF-1510-3B4F-B820-FEAD30DCE8DE}">
      <dsp:nvSpPr>
        <dsp:cNvPr id="0" name=""/>
        <dsp:cNvSpPr/>
      </dsp:nvSpPr>
      <dsp:spPr>
        <a:xfrm>
          <a:off x="4530668" y="538924"/>
          <a:ext cx="249809" cy="249809"/>
        </a:xfrm>
        <a:prstGeom prst="ellipse">
          <a:avLst/>
        </a:prstGeom>
        <a:solidFill>
          <a:schemeClr val="lt1">
            <a:alpha val="90000"/>
            <a:hueOff val="0"/>
            <a:satOff val="0"/>
            <a:lumOff val="0"/>
            <a:alphaOff val="0"/>
          </a:schemeClr>
        </a:solidFill>
        <a:ln w="25400" cap="flat" cmpd="sng" algn="ctr">
          <a:noFill/>
          <a:prstDash val="solid"/>
          <a:miter lim="800000"/>
        </a:ln>
        <a:effectLst/>
      </dsp:spPr>
      <dsp:style>
        <a:lnRef idx="2">
          <a:scrgbClr r="0" g="0" b="0"/>
        </a:lnRef>
        <a:fillRef idx="1">
          <a:scrgbClr r="0" g="0" b="0"/>
        </a:fillRef>
        <a:effectRef idx="0">
          <a:scrgbClr r="0" g="0" b="0"/>
        </a:effectRef>
        <a:fontRef idx="minor"/>
      </dsp:style>
    </dsp:sp>
    <dsp:sp modelId="{DDFBC8C9-D712-034A-B89D-61AF37AD7BEB}">
      <dsp:nvSpPr>
        <dsp:cNvPr id="0" name=""/>
        <dsp:cNvSpPr/>
      </dsp:nvSpPr>
      <dsp:spPr>
        <a:xfrm>
          <a:off x="4882672" y="890928"/>
          <a:ext cx="3688992" cy="129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dirty="0"/>
            <a:t>PrEP is for Youth: Empowering youth to manage their sexual health</a:t>
          </a:r>
          <a:endParaRPr lang="en-US" sz="1800" i="1" kern="1200" dirty="0">
            <a:solidFill>
              <a:srgbClr val="1C3768"/>
            </a:solidFill>
          </a:endParaRPr>
        </a:p>
      </dsp:txBody>
      <dsp:txXfrm>
        <a:off x="4882672" y="890928"/>
        <a:ext cx="3688992" cy="1292720"/>
      </dsp:txXfrm>
    </dsp:sp>
    <dsp:sp modelId="{BCED5CDF-6FB8-CE41-8940-8588FC1641DF}">
      <dsp:nvSpPr>
        <dsp:cNvPr id="0" name=""/>
        <dsp:cNvSpPr/>
      </dsp:nvSpPr>
      <dsp:spPr>
        <a:xfrm>
          <a:off x="4882672" y="436729"/>
          <a:ext cx="3688992" cy="454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rgbClr val="1C3768"/>
              </a:solidFill>
            </a:rPr>
            <a:t>March 6, 2024</a:t>
          </a:r>
        </a:p>
      </dsp:txBody>
      <dsp:txXfrm>
        <a:off x="4882672" y="436729"/>
        <a:ext cx="3688992" cy="454199"/>
      </dsp:txXfrm>
    </dsp:sp>
    <dsp:sp modelId="{768AF432-015F-854D-8136-250C99BF9B83}">
      <dsp:nvSpPr>
        <dsp:cNvPr id="0" name=""/>
        <dsp:cNvSpPr/>
      </dsp:nvSpPr>
      <dsp:spPr>
        <a:xfrm>
          <a:off x="4655573" y="890928"/>
          <a:ext cx="0" cy="129272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CA2FCA2-D7FD-364E-8CF6-65179746592A}">
      <dsp:nvSpPr>
        <dsp:cNvPr id="0" name=""/>
        <dsp:cNvSpPr/>
      </dsp:nvSpPr>
      <dsp:spPr>
        <a:xfrm>
          <a:off x="4613860" y="2142771"/>
          <a:ext cx="81755" cy="81755"/>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3B0D2A-8106-A144-8058-17A9405364E5}">
      <dsp:nvSpPr>
        <dsp:cNvPr id="0" name=""/>
        <dsp:cNvSpPr/>
      </dsp:nvSpPr>
      <dsp:spPr>
        <a:xfrm rot="18900000">
          <a:off x="6709080" y="3542885"/>
          <a:ext cx="321167" cy="32116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9F374-FB2D-D144-A387-AA27BA9DF83C}">
      <dsp:nvSpPr>
        <dsp:cNvPr id="0" name=""/>
        <dsp:cNvSpPr/>
      </dsp:nvSpPr>
      <dsp:spPr>
        <a:xfrm>
          <a:off x="6744759" y="3578564"/>
          <a:ext cx="249809" cy="24980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8B0B557-6419-4244-8EEB-6E3A7765BD48}">
      <dsp:nvSpPr>
        <dsp:cNvPr id="0" name=""/>
        <dsp:cNvSpPr/>
      </dsp:nvSpPr>
      <dsp:spPr>
        <a:xfrm>
          <a:off x="7096764" y="2183649"/>
          <a:ext cx="3688992" cy="129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1450" rIns="0" bIns="114300" numCol="1" spcCol="1270" anchor="b" anchorCtr="0">
          <a:noAutofit/>
        </a:bodyPr>
        <a:lstStyle/>
        <a:p>
          <a:pPr marL="0" lvl="0" indent="0" algn="l" defTabSz="800100">
            <a:lnSpc>
              <a:spcPct val="90000"/>
            </a:lnSpc>
            <a:spcBef>
              <a:spcPct val="0"/>
            </a:spcBef>
            <a:spcAft>
              <a:spcPct val="35000"/>
            </a:spcAft>
            <a:buFont typeface="Symbol" pitchFamily="2" charset="2"/>
            <a:buNone/>
          </a:pPr>
          <a:r>
            <a:rPr lang="en-US" sz="1800" kern="1200" dirty="0"/>
            <a:t>PrEP and Beyond: 21</a:t>
          </a:r>
          <a:r>
            <a:rPr lang="en-US" sz="1800" kern="1200" baseline="30000" dirty="0"/>
            <a:t>st</a:t>
          </a:r>
          <a:r>
            <a:rPr lang="en-US" sz="1800" kern="1200" dirty="0"/>
            <a:t> Century HIV Prevention</a:t>
          </a:r>
          <a:endParaRPr lang="en-US" sz="1800" i="1" kern="1200" dirty="0">
            <a:solidFill>
              <a:srgbClr val="1C3768"/>
            </a:solidFill>
          </a:endParaRPr>
        </a:p>
      </dsp:txBody>
      <dsp:txXfrm>
        <a:off x="7096764" y="2183649"/>
        <a:ext cx="3688992" cy="1292720"/>
      </dsp:txXfrm>
    </dsp:sp>
    <dsp:sp modelId="{70CDBAAE-1379-BE4F-8909-3391D825B729}">
      <dsp:nvSpPr>
        <dsp:cNvPr id="0" name=""/>
        <dsp:cNvSpPr/>
      </dsp:nvSpPr>
      <dsp:spPr>
        <a:xfrm>
          <a:off x="7096764" y="3476370"/>
          <a:ext cx="3688992" cy="454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a:lnSpc>
              <a:spcPct val="90000"/>
            </a:lnSpc>
            <a:spcBef>
              <a:spcPct val="0"/>
            </a:spcBef>
            <a:spcAft>
              <a:spcPct val="35000"/>
            </a:spcAft>
            <a:buNone/>
            <a:defRPr b="1"/>
          </a:pPr>
          <a:r>
            <a:rPr lang="en-US" sz="1800" i="1" kern="1200" dirty="0">
              <a:solidFill>
                <a:srgbClr val="1C3768"/>
              </a:solidFill>
            </a:rPr>
            <a:t>June 5, 2024</a:t>
          </a:r>
        </a:p>
      </dsp:txBody>
      <dsp:txXfrm>
        <a:off x="7096764" y="3476370"/>
        <a:ext cx="3688992" cy="454199"/>
      </dsp:txXfrm>
    </dsp:sp>
    <dsp:sp modelId="{35C45E0A-E2BB-0341-B69D-98FC5A1D9F7E}">
      <dsp:nvSpPr>
        <dsp:cNvPr id="0" name=""/>
        <dsp:cNvSpPr/>
      </dsp:nvSpPr>
      <dsp:spPr>
        <a:xfrm>
          <a:off x="6869664" y="2183649"/>
          <a:ext cx="0" cy="129272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E0E54A-02E9-DD47-83A0-D42163C655EC}">
      <dsp:nvSpPr>
        <dsp:cNvPr id="0" name=""/>
        <dsp:cNvSpPr/>
      </dsp:nvSpPr>
      <dsp:spPr>
        <a:xfrm>
          <a:off x="6827952" y="2142771"/>
          <a:ext cx="81755" cy="81755"/>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95E4BE-BA35-9648-817C-4982E4BD8B80}"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18C69-FE5E-3944-92E7-38D02F81509E}" type="slidenum">
              <a:rPr lang="en-US" smtClean="0"/>
              <a:t>‹#›</a:t>
            </a:fld>
            <a:endParaRPr lang="en-US"/>
          </a:p>
        </p:txBody>
      </p:sp>
    </p:spTree>
    <p:extLst>
      <p:ext uri="{BB962C8B-B14F-4D97-AF65-F5344CB8AC3E}">
        <p14:creationId xmlns:p14="http://schemas.microsoft.com/office/powerpoint/2010/main" val="118923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2E24F6-6E58-2A48-9C54-B6E75A4A0193}" type="slidenum">
              <a:rPr lang="en-US" smtClean="0"/>
              <a:t>1</a:t>
            </a:fld>
            <a:endParaRPr lang="en-US"/>
          </a:p>
        </p:txBody>
      </p:sp>
    </p:spTree>
    <p:extLst>
      <p:ext uri="{BB962C8B-B14F-4D97-AF65-F5344CB8AC3E}">
        <p14:creationId xmlns:p14="http://schemas.microsoft.com/office/powerpoint/2010/main" val="3384507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who have sex with men (MSM)</a:t>
            </a:r>
            <a:r>
              <a:rPr lang="en-US" baseline="0" dirty="0"/>
              <a:t> have the highest lifetime HIV risk by far</a:t>
            </a:r>
          </a:p>
          <a:p>
            <a:endParaRPr lang="en-US" baseline="0" dirty="0"/>
          </a:p>
          <a:p>
            <a:r>
              <a:rPr lang="en-US" baseline="0" dirty="0"/>
              <a:t>Concerning racial and ethnic disparities</a:t>
            </a:r>
          </a:p>
          <a:p>
            <a:endParaRPr lang="en-US" baseline="0" dirty="0"/>
          </a:p>
          <a:p>
            <a:r>
              <a:rPr lang="en-US" b="0" i="0" dirty="0">
                <a:solidFill>
                  <a:srgbClr val="212121"/>
                </a:solidFill>
                <a:effectLst/>
                <a:latin typeface="BlinkMacSystemFont"/>
              </a:rPr>
              <a:t>Attribute to disparities in HIV testing, linkage to care, retention in care, and adherence programs</a:t>
            </a:r>
          </a:p>
          <a:p>
            <a:r>
              <a:rPr lang="en-US" b="0" i="0" baseline="0" dirty="0">
                <a:solidFill>
                  <a:srgbClr val="212121"/>
                </a:solidFill>
                <a:effectLst/>
                <a:latin typeface="BlinkMacSystemFont"/>
              </a:rPr>
              <a:t>N</a:t>
            </a:r>
            <a:r>
              <a:rPr lang="en-US" baseline="0" dirty="0"/>
              <a:t>ot due to differences in sexual behavior. (Millett, 2006)</a:t>
            </a:r>
            <a:endParaRPr lang="en-US" dirty="0"/>
          </a:p>
        </p:txBody>
      </p:sp>
      <p:sp>
        <p:nvSpPr>
          <p:cNvPr id="4" name="Slide Number Placeholder 3"/>
          <p:cNvSpPr>
            <a:spLocks noGrp="1"/>
          </p:cNvSpPr>
          <p:nvPr>
            <p:ph type="sldNum" sz="quarter" idx="5"/>
          </p:nvPr>
        </p:nvSpPr>
        <p:spPr/>
        <p:txBody>
          <a:bodyPr/>
          <a:lstStyle/>
          <a:p>
            <a:fld id="{A97B5441-702B-407F-BBDD-E8583746EE7A}" type="slidenum">
              <a:rPr lang="en-US" smtClean="0">
                <a:latin typeface="Brandon Text Regular"/>
              </a:rPr>
              <a:t>19</a:t>
            </a:fld>
            <a:endParaRPr lang="en-US">
              <a:latin typeface="Brandon Text Regular"/>
            </a:endParaRPr>
          </a:p>
        </p:txBody>
      </p:sp>
    </p:spTree>
    <p:extLst>
      <p:ext uri="{BB962C8B-B14F-4D97-AF65-F5344CB8AC3E}">
        <p14:creationId xmlns:p14="http://schemas.microsoft.com/office/powerpoint/2010/main" val="244206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418C69-FE5E-3944-92E7-38D02F81509E}" type="slidenum">
              <a:rPr lang="en-US" smtClean="0"/>
              <a:t>22</a:t>
            </a:fld>
            <a:endParaRPr lang="en-US"/>
          </a:p>
        </p:txBody>
      </p:sp>
    </p:spTree>
    <p:extLst>
      <p:ext uri="{BB962C8B-B14F-4D97-AF65-F5344CB8AC3E}">
        <p14:creationId xmlns:p14="http://schemas.microsoft.com/office/powerpoint/2010/main" val="330751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iPrEx</a:t>
            </a:r>
            <a:r>
              <a:rPr lang="en-US" dirty="0"/>
              <a:t> Ole trial</a:t>
            </a:r>
          </a:p>
          <a:p>
            <a:endParaRPr lang="en-US" dirty="0"/>
          </a:p>
          <a:p>
            <a:endParaRPr lang="en-US" dirty="0"/>
          </a:p>
        </p:txBody>
      </p:sp>
      <p:sp>
        <p:nvSpPr>
          <p:cNvPr id="4" name="Slide Number Placeholder 3"/>
          <p:cNvSpPr>
            <a:spLocks noGrp="1"/>
          </p:cNvSpPr>
          <p:nvPr>
            <p:ph type="sldNum" sz="quarter" idx="10"/>
          </p:nvPr>
        </p:nvSpPr>
        <p:spPr/>
        <p:txBody>
          <a:bodyPr/>
          <a:lstStyle/>
          <a:p>
            <a:fld id="{A97B5441-702B-407F-BBDD-E8583746EE7A}" type="slidenum">
              <a:rPr lang="en-US" smtClean="0">
                <a:latin typeface="Brandon Text Regular"/>
              </a:rPr>
              <a:t>23</a:t>
            </a:fld>
            <a:endParaRPr lang="en-US">
              <a:latin typeface="Brandon Text Regular"/>
            </a:endParaRPr>
          </a:p>
        </p:txBody>
      </p:sp>
    </p:spTree>
    <p:extLst>
      <p:ext uri="{BB962C8B-B14F-4D97-AF65-F5344CB8AC3E}">
        <p14:creationId xmlns:p14="http://schemas.microsoft.com/office/powerpoint/2010/main" val="17120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15-17yo MSM</a:t>
            </a:r>
          </a:p>
          <a:p>
            <a:r>
              <a:rPr lang="en-US" sz="1300" dirty="0"/>
              <a:t>6 cities part of Adolescent Medicine Trials Network (ATN 113)</a:t>
            </a:r>
          </a:p>
          <a:p>
            <a:endParaRPr lang="en-US" sz="1300" dirty="0"/>
          </a:p>
          <a:p>
            <a:r>
              <a:rPr lang="en-US" sz="1300" dirty="0"/>
              <a:t>Among 2864 individuals screened (from August 2013 to September 2014), 260 were eligible and 78 were enrolled (mean [SD] age, 16.5 [0.73] years), of whom 2 (3%) were Asian/Pacific Islander, </a:t>
            </a:r>
            <a:r>
              <a:rPr lang="en-US" sz="1300" b="1" dirty="0"/>
              <a:t>23 (29%) were black/African American</a:t>
            </a:r>
            <a:r>
              <a:rPr lang="en-US" sz="1300" dirty="0"/>
              <a:t>, 11 (14%) were white, </a:t>
            </a:r>
            <a:r>
              <a:rPr lang="en-US" sz="1300" b="1" dirty="0"/>
              <a:t>16 (21%) were white Hispanic, and 26 (33%) were other/mixed race/ethnicity</a:t>
            </a:r>
            <a:r>
              <a:rPr lang="en-US" sz="1300" dirty="0"/>
              <a:t>. </a:t>
            </a:r>
          </a:p>
          <a:p>
            <a:endParaRPr lang="en-US" sz="1300" dirty="0"/>
          </a:p>
          <a:p>
            <a:r>
              <a:rPr lang="en-US" sz="1300" dirty="0"/>
              <a:t>Over 48 weeks of </a:t>
            </a:r>
            <a:r>
              <a:rPr lang="en-US" sz="1300" dirty="0" err="1"/>
              <a:t>PrEP</a:t>
            </a:r>
            <a:r>
              <a:rPr lang="en-US" sz="1300" dirty="0"/>
              <a:t> use, 23 sexually transmitted infections were diagnosed in 12 participants. </a:t>
            </a:r>
          </a:p>
          <a:p>
            <a:endParaRPr lang="en-US" sz="1300" dirty="0"/>
          </a:p>
          <a:p>
            <a:r>
              <a:rPr lang="en-US" sz="1300" dirty="0"/>
              <a:t>The HIV seroconversion rate was 6.4 (95% CI: 1.3-18.7) per 100 person-years. </a:t>
            </a:r>
          </a:p>
          <a:p>
            <a:endParaRPr lang="en-US" sz="1300" dirty="0"/>
          </a:p>
          <a:p>
            <a:r>
              <a:rPr lang="en-US" sz="1300" dirty="0" err="1"/>
              <a:t>Tenofovir</a:t>
            </a:r>
            <a:r>
              <a:rPr lang="en-US" sz="1300" dirty="0"/>
              <a:t> diphosphate levels consistent with a high degree of anti-HIV protection (&gt;700 </a:t>
            </a:r>
            <a:r>
              <a:rPr lang="en-US" sz="1300" dirty="0" err="1"/>
              <a:t>fmol</a:t>
            </a:r>
            <a:r>
              <a:rPr lang="en-US" sz="1300" dirty="0"/>
              <a:t>/punch) were found in 42 (54%), 37 (47%), 38 (49%), 22 (28%), 13 (17%), and 17 (22%) participants at weeks 4, 8, 12, 24, 36, and 48, respectively.</a:t>
            </a:r>
            <a:endParaRPr lang="en-US" dirty="0"/>
          </a:p>
        </p:txBody>
      </p:sp>
      <p:sp>
        <p:nvSpPr>
          <p:cNvPr id="4" name="Slide Number Placeholder 3"/>
          <p:cNvSpPr>
            <a:spLocks noGrp="1"/>
          </p:cNvSpPr>
          <p:nvPr>
            <p:ph type="sldNum" sz="quarter" idx="10"/>
          </p:nvPr>
        </p:nvSpPr>
        <p:spPr/>
        <p:txBody>
          <a:bodyPr/>
          <a:lstStyle/>
          <a:p>
            <a:fld id="{A97B5441-702B-407F-BBDD-E8583746EE7A}" type="slidenum">
              <a:rPr lang="en-US" smtClean="0">
                <a:latin typeface="Brandon Text Regular"/>
              </a:rPr>
              <a:t>24</a:t>
            </a:fld>
            <a:endParaRPr lang="en-US">
              <a:latin typeface="Brandon Text Regular"/>
            </a:endParaRPr>
          </a:p>
        </p:txBody>
      </p:sp>
    </p:spTree>
    <p:extLst>
      <p:ext uri="{BB962C8B-B14F-4D97-AF65-F5344CB8AC3E}">
        <p14:creationId xmlns:p14="http://schemas.microsoft.com/office/powerpoint/2010/main" val="1373483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5441-702B-407F-BBDD-E8583746EE7A}" type="slidenum">
              <a:rPr lang="en-US" smtClean="0">
                <a:latin typeface="Brandon Text Regular"/>
              </a:rPr>
              <a:t>25</a:t>
            </a:fld>
            <a:endParaRPr lang="en-US">
              <a:latin typeface="Brandon Text Regular"/>
            </a:endParaRPr>
          </a:p>
        </p:txBody>
      </p:sp>
    </p:spTree>
    <p:extLst>
      <p:ext uri="{BB962C8B-B14F-4D97-AF65-F5344CB8AC3E}">
        <p14:creationId xmlns:p14="http://schemas.microsoft.com/office/powerpoint/2010/main" val="2179550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4"/>
              </a:spcAft>
            </a:pPr>
            <a:r>
              <a:rPr lang="en-US" sz="1300" dirty="0" err="1"/>
              <a:t>SoC</a:t>
            </a:r>
            <a:r>
              <a:rPr lang="en-US" sz="1300" dirty="0"/>
              <a:t> for </a:t>
            </a:r>
            <a:r>
              <a:rPr lang="en-US" sz="1300" dirty="0" err="1"/>
              <a:t>PrEP</a:t>
            </a:r>
            <a:r>
              <a:rPr lang="en-US" sz="1300" dirty="0"/>
              <a:t> delivery included </a:t>
            </a:r>
          </a:p>
          <a:p>
            <a:pPr>
              <a:spcAft>
                <a:spcPts val="404"/>
              </a:spcAft>
            </a:pPr>
            <a:r>
              <a:rPr lang="en-US" sz="1300" dirty="0"/>
              <a:t>brief adherence and risk-reduction counseling all conducted by a health educator</a:t>
            </a:r>
          </a:p>
          <a:p>
            <a:pPr>
              <a:spcAft>
                <a:spcPts val="404"/>
              </a:spcAft>
            </a:pPr>
            <a:endParaRPr lang="en-US" sz="1300" dirty="0"/>
          </a:p>
          <a:p>
            <a:pPr>
              <a:spcAft>
                <a:spcPts val="404"/>
              </a:spcAft>
            </a:pPr>
            <a:r>
              <a:rPr lang="en-US" sz="1300" dirty="0"/>
              <a:t>access to a pager to reach a clinician whenever needed</a:t>
            </a:r>
          </a:p>
          <a:p>
            <a:pPr>
              <a:spcAft>
                <a:spcPts val="404"/>
              </a:spcAft>
            </a:pPr>
            <a:endParaRPr lang="en-US" sz="1300" dirty="0"/>
          </a:p>
          <a:p>
            <a:pPr>
              <a:spcAft>
                <a:spcPts val="404"/>
              </a:spcAft>
            </a:pPr>
            <a:r>
              <a:rPr lang="en-US" sz="1300" dirty="0"/>
              <a:t>Additionally, all participants were shown a video explaining how </a:t>
            </a:r>
            <a:r>
              <a:rPr lang="en-US" sz="1300" dirty="0" err="1"/>
              <a:t>PrEP</a:t>
            </a:r>
            <a:r>
              <a:rPr lang="en-US" sz="1300" dirty="0"/>
              <a:t> works in the body</a:t>
            </a:r>
            <a:endParaRPr lang="en-US" dirty="0"/>
          </a:p>
        </p:txBody>
      </p:sp>
      <p:sp>
        <p:nvSpPr>
          <p:cNvPr id="4" name="Slide Number Placeholder 3"/>
          <p:cNvSpPr>
            <a:spLocks noGrp="1"/>
          </p:cNvSpPr>
          <p:nvPr>
            <p:ph type="sldNum" sz="quarter" idx="10"/>
          </p:nvPr>
        </p:nvSpPr>
        <p:spPr/>
        <p:txBody>
          <a:bodyPr/>
          <a:lstStyle/>
          <a:p>
            <a:fld id="{A97B5441-702B-407F-BBDD-E8583746EE7A}" type="slidenum">
              <a:rPr lang="en-US" smtClean="0">
                <a:latin typeface="Brandon Text Regular"/>
              </a:rPr>
              <a:t>26</a:t>
            </a:fld>
            <a:endParaRPr lang="en-US">
              <a:latin typeface="Brandon Text Regular"/>
            </a:endParaRPr>
          </a:p>
        </p:txBody>
      </p:sp>
    </p:spTree>
    <p:extLst>
      <p:ext uri="{BB962C8B-B14F-4D97-AF65-F5344CB8AC3E}">
        <p14:creationId xmlns:p14="http://schemas.microsoft.com/office/powerpoint/2010/main" val="173359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765175"/>
            <a:ext cx="6791325" cy="3821113"/>
          </a:xfrm>
        </p:spPr>
      </p:sp>
      <p:sp>
        <p:nvSpPr>
          <p:cNvPr id="3" name="Notes Placeholder 2"/>
          <p:cNvSpPr>
            <a:spLocks noGrp="1"/>
          </p:cNvSpPr>
          <p:nvPr>
            <p:ph type="body" idx="1"/>
          </p:nvPr>
        </p:nvSpPr>
        <p:spPr/>
        <p:txBody>
          <a:bodyPr/>
          <a:lstStyle/>
          <a:p>
            <a:pPr lvl="1">
              <a:spcAft>
                <a:spcPts val="561"/>
              </a:spcAft>
            </a:pPr>
            <a:r>
              <a:rPr lang="en-US" sz="1300" dirty="0"/>
              <a:t>For the primary adherence outcome (Figure 4), a larger proportion of visits had protective TFV-DP levels ≥700 </a:t>
            </a:r>
            <a:r>
              <a:rPr lang="en-US" sz="1300" dirty="0" err="1"/>
              <a:t>fmol</a:t>
            </a:r>
            <a:r>
              <a:rPr lang="en-US" sz="1300" dirty="0"/>
              <a:t>/punch in the </a:t>
            </a:r>
            <a:r>
              <a:rPr lang="en-US" sz="1300" dirty="0" err="1"/>
              <a:t>PrEPmate</a:t>
            </a:r>
            <a:r>
              <a:rPr lang="en-US" sz="1300" dirty="0"/>
              <a:t> arm compared to </a:t>
            </a:r>
            <a:r>
              <a:rPr lang="en-US" sz="1300" dirty="0" err="1"/>
              <a:t>SoC</a:t>
            </a:r>
            <a:r>
              <a:rPr lang="en-US" sz="1300" dirty="0"/>
              <a:t> (72% vs 57% of all visits; OR 2.05; 1.06–3.94; </a:t>
            </a:r>
            <a:r>
              <a:rPr lang="en-US" sz="1300" i="1" dirty="0"/>
              <a:t>P</a:t>
            </a:r>
            <a:r>
              <a:rPr lang="en-US" sz="1300" dirty="0"/>
              <a:t> = .03), which remained significant after adjustment for baseline differences in depression (adjusted OR 2.06; 95% CI 1.07–3.99; </a:t>
            </a:r>
            <a:r>
              <a:rPr lang="en-US" sz="1300" i="1" dirty="0"/>
              <a:t>P</a:t>
            </a:r>
            <a:r>
              <a:rPr lang="en-US" sz="1300" dirty="0"/>
              <a:t> = .03). </a:t>
            </a:r>
          </a:p>
          <a:p>
            <a:pPr lvl="1">
              <a:spcAft>
                <a:spcPts val="561"/>
              </a:spcAft>
            </a:pPr>
            <a:endParaRPr lang="en-US" sz="1300" dirty="0"/>
          </a:p>
          <a:p>
            <a:pPr lvl="1">
              <a:spcAft>
                <a:spcPts val="561"/>
              </a:spcAft>
            </a:pPr>
            <a:r>
              <a:rPr lang="en-US" sz="1300" dirty="0" err="1"/>
              <a:t>PrEPmate</a:t>
            </a:r>
            <a:r>
              <a:rPr lang="en-US" sz="1300" dirty="0"/>
              <a:t> efficacy for both retention and adherence did not differ significantly by age, race/ethnicity, education, or insurance (all </a:t>
            </a:r>
            <a:r>
              <a:rPr lang="en-US" sz="1300" i="1" dirty="0"/>
              <a:t>P</a:t>
            </a:r>
            <a:r>
              <a:rPr lang="en-US" sz="1300" dirty="0"/>
              <a:t> &gt; .05 for interaction).</a:t>
            </a:r>
            <a:endParaRPr lang="en-US" sz="2200" dirty="0"/>
          </a:p>
          <a:p>
            <a:pPr>
              <a:spcAft>
                <a:spcPts val="561"/>
              </a:spcAft>
            </a:pPr>
            <a:br>
              <a:rPr lang="en-US" sz="2200" dirty="0"/>
            </a:br>
            <a:endParaRPr lang="en-US" sz="1600" dirty="0"/>
          </a:p>
          <a:p>
            <a:endParaRPr lang="en-US" dirty="0"/>
          </a:p>
          <a:p>
            <a:endParaRPr lang="en-US" dirty="0"/>
          </a:p>
        </p:txBody>
      </p:sp>
      <p:sp>
        <p:nvSpPr>
          <p:cNvPr id="4" name="Slide Number Placeholder 3"/>
          <p:cNvSpPr>
            <a:spLocks noGrp="1"/>
          </p:cNvSpPr>
          <p:nvPr>
            <p:ph type="sldNum" sz="quarter" idx="10"/>
          </p:nvPr>
        </p:nvSpPr>
        <p:spPr/>
        <p:txBody>
          <a:bodyPr/>
          <a:lstStyle/>
          <a:p>
            <a:fld id="{55BA0306-AEAE-49E1-8466-7665C88442B3}" type="slidenum">
              <a:rPr lang="en-US" smtClean="0"/>
              <a:pPr/>
              <a:t>28</a:t>
            </a:fld>
            <a:endParaRPr lang="en-US" dirty="0"/>
          </a:p>
        </p:txBody>
      </p:sp>
    </p:spTree>
    <p:extLst>
      <p:ext uri="{BB962C8B-B14F-4D97-AF65-F5344CB8AC3E}">
        <p14:creationId xmlns:p14="http://schemas.microsoft.com/office/powerpoint/2010/main" val="2849800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418C69-FE5E-3944-92E7-38D02F81509E}" type="slidenum">
              <a:rPr lang="en-US" smtClean="0"/>
              <a:t>29</a:t>
            </a:fld>
            <a:endParaRPr lang="en-US"/>
          </a:p>
        </p:txBody>
      </p:sp>
    </p:spTree>
    <p:extLst>
      <p:ext uri="{BB962C8B-B14F-4D97-AF65-F5344CB8AC3E}">
        <p14:creationId xmlns:p14="http://schemas.microsoft.com/office/powerpoint/2010/main" val="3254155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7B5441-702B-407F-BBDD-E8583746EE7A}" type="slidenum">
              <a:rPr lang="en-US" smtClean="0">
                <a:latin typeface="Brandon Text Regular"/>
              </a:rPr>
              <a:t>30</a:t>
            </a:fld>
            <a:endParaRPr lang="en-US">
              <a:latin typeface="Brandon Text Regular"/>
            </a:endParaRPr>
          </a:p>
        </p:txBody>
      </p:sp>
    </p:spTree>
    <p:extLst>
      <p:ext uri="{BB962C8B-B14F-4D97-AF65-F5344CB8AC3E}">
        <p14:creationId xmlns:p14="http://schemas.microsoft.com/office/powerpoint/2010/main" val="2089640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7B5441-702B-407F-BBDD-E8583746EE7A}" type="slidenum">
              <a:rPr lang="en-US" smtClean="0">
                <a:latin typeface="Brandon Text Regular"/>
              </a:rPr>
              <a:t>31</a:t>
            </a:fld>
            <a:endParaRPr lang="en-US">
              <a:latin typeface="Brandon Text Regular"/>
            </a:endParaRPr>
          </a:p>
        </p:txBody>
      </p:sp>
    </p:spTree>
    <p:extLst>
      <p:ext uri="{BB962C8B-B14F-4D97-AF65-F5344CB8AC3E}">
        <p14:creationId xmlns:p14="http://schemas.microsoft.com/office/powerpoint/2010/main" val="387152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a:t>
            </a:fld>
            <a:endParaRPr lang="en-US"/>
          </a:p>
        </p:txBody>
      </p:sp>
    </p:spTree>
    <p:extLst>
      <p:ext uri="{BB962C8B-B14F-4D97-AF65-F5344CB8AC3E}">
        <p14:creationId xmlns:p14="http://schemas.microsoft.com/office/powerpoint/2010/main" val="669228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of high school students had ever been tested (Youth Risk Behavior Survey)</a:t>
            </a:r>
          </a:p>
          <a:p>
            <a:endParaRPr lang="en-US" dirty="0"/>
          </a:p>
          <a:p>
            <a:r>
              <a:rPr lang="en-US" dirty="0"/>
              <a:t>Only 60% of HIV+ youth are aware they are HIV+</a:t>
            </a:r>
          </a:p>
        </p:txBody>
      </p:sp>
      <p:sp>
        <p:nvSpPr>
          <p:cNvPr id="4" name="Slide Number Placeholder 3"/>
          <p:cNvSpPr>
            <a:spLocks noGrp="1"/>
          </p:cNvSpPr>
          <p:nvPr>
            <p:ph type="sldNum" sz="quarter" idx="10"/>
          </p:nvPr>
        </p:nvSpPr>
        <p:spPr/>
        <p:txBody>
          <a:bodyPr/>
          <a:lstStyle/>
          <a:p>
            <a:fld id="{A97B5441-702B-407F-BBDD-E8583746EE7A}" type="slidenum">
              <a:rPr lang="en-US" smtClean="0">
                <a:latin typeface="Brandon Text Regular"/>
              </a:rPr>
              <a:t>32</a:t>
            </a:fld>
            <a:endParaRPr lang="en-US">
              <a:latin typeface="Brandon Text Regular"/>
            </a:endParaRPr>
          </a:p>
        </p:txBody>
      </p:sp>
    </p:spTree>
    <p:extLst>
      <p:ext uri="{BB962C8B-B14F-4D97-AF65-F5344CB8AC3E}">
        <p14:creationId xmlns:p14="http://schemas.microsoft.com/office/powerpoint/2010/main" val="148687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7B5441-702B-407F-BBDD-E8583746EE7A}" type="slidenum">
              <a:rPr lang="en-US" smtClean="0">
                <a:latin typeface="Brandon Text Regular"/>
              </a:rPr>
              <a:t>35</a:t>
            </a:fld>
            <a:endParaRPr lang="en-US">
              <a:latin typeface="Brandon Text Regular"/>
            </a:endParaRPr>
          </a:p>
        </p:txBody>
      </p:sp>
    </p:spTree>
    <p:extLst>
      <p:ext uri="{BB962C8B-B14F-4D97-AF65-F5344CB8AC3E}">
        <p14:creationId xmlns:p14="http://schemas.microsoft.com/office/powerpoint/2010/main" val="1758806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Situations to consider:</a:t>
            </a:r>
          </a:p>
          <a:p>
            <a:endParaRPr lang="en-US" dirty="0"/>
          </a:p>
          <a:p>
            <a:r>
              <a:rPr lang="en-US" dirty="0"/>
              <a:t>Patient doesn’t think they would benefit from </a:t>
            </a:r>
            <a:r>
              <a:rPr lang="en-US" dirty="0" err="1"/>
              <a:t>PrEP</a:t>
            </a:r>
            <a:endParaRPr lang="en-US" dirty="0"/>
          </a:p>
          <a:p>
            <a:endParaRPr lang="en-US" dirty="0"/>
          </a:p>
          <a:p>
            <a:r>
              <a:rPr lang="en-US" dirty="0"/>
              <a:t>Patient stopped taking </a:t>
            </a:r>
            <a:r>
              <a:rPr lang="en-US" dirty="0" err="1"/>
              <a:t>PrEP</a:t>
            </a:r>
            <a:endParaRPr lang="en-US" dirty="0"/>
          </a:p>
        </p:txBody>
      </p:sp>
      <p:sp>
        <p:nvSpPr>
          <p:cNvPr id="4" name="Slide Number Placeholder 3"/>
          <p:cNvSpPr>
            <a:spLocks noGrp="1"/>
          </p:cNvSpPr>
          <p:nvPr>
            <p:ph type="sldNum" sz="quarter" idx="5"/>
          </p:nvPr>
        </p:nvSpPr>
        <p:spPr/>
        <p:txBody>
          <a:bodyPr/>
          <a:lstStyle/>
          <a:p>
            <a:fld id="{CEEB5B0D-299E-4C70-8490-1536CB828D92}" type="slidenum">
              <a:rPr lang="en-US" smtClean="0"/>
              <a:t>37</a:t>
            </a:fld>
            <a:endParaRPr lang="en-US"/>
          </a:p>
        </p:txBody>
      </p:sp>
    </p:spTree>
    <p:extLst>
      <p:ext uri="{BB962C8B-B14F-4D97-AF65-F5344CB8AC3E}">
        <p14:creationId xmlns:p14="http://schemas.microsoft.com/office/powerpoint/2010/main" val="452965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5225">
              <a:defRPr/>
            </a:pPr>
            <a:r>
              <a:rPr lang="en-US" sz="1300" dirty="0"/>
              <a:t>CA allows minors aged ≥12 years to “consent to medical care related to the </a:t>
            </a:r>
            <a:r>
              <a:rPr lang="en-US" sz="1300" b="1" dirty="0"/>
              <a:t>prevention</a:t>
            </a:r>
            <a:r>
              <a:rPr lang="en-US" sz="1300" dirty="0"/>
              <a:t> of a sexually transmitted disease”</a:t>
            </a:r>
          </a:p>
          <a:p>
            <a:endParaRPr lang="en-US" dirty="0"/>
          </a:p>
        </p:txBody>
      </p:sp>
      <p:sp>
        <p:nvSpPr>
          <p:cNvPr id="4" name="Slide Number Placeholder 3"/>
          <p:cNvSpPr>
            <a:spLocks noGrp="1"/>
          </p:cNvSpPr>
          <p:nvPr>
            <p:ph type="sldNum" sz="quarter" idx="5"/>
          </p:nvPr>
        </p:nvSpPr>
        <p:spPr/>
        <p:txBody>
          <a:bodyPr/>
          <a:lstStyle/>
          <a:p>
            <a:fld id="{A97B5441-702B-407F-BBDD-E8583746EE7A}" type="slidenum">
              <a:rPr lang="en-US" smtClean="0">
                <a:latin typeface="Brandon Text Regular"/>
              </a:rPr>
              <a:t>38</a:t>
            </a:fld>
            <a:endParaRPr lang="en-US">
              <a:latin typeface="Brandon Text Regular"/>
            </a:endParaRPr>
          </a:p>
        </p:txBody>
      </p:sp>
    </p:spTree>
    <p:extLst>
      <p:ext uri="{BB962C8B-B14F-4D97-AF65-F5344CB8AC3E}">
        <p14:creationId xmlns:p14="http://schemas.microsoft.com/office/powerpoint/2010/main" val="141870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Highlights why most sexually active MSM can benefit from </a:t>
            </a:r>
            <a:r>
              <a:rPr lang="en-US" dirty="0" err="1"/>
              <a:t>PrEP</a:t>
            </a:r>
            <a:endParaRPr lang="en-US" dirty="0"/>
          </a:p>
        </p:txBody>
      </p:sp>
      <p:sp>
        <p:nvSpPr>
          <p:cNvPr id="4" name="Slide Number Placeholder 3"/>
          <p:cNvSpPr>
            <a:spLocks noGrp="1"/>
          </p:cNvSpPr>
          <p:nvPr>
            <p:ph type="sldNum" sz="quarter" idx="5"/>
          </p:nvPr>
        </p:nvSpPr>
        <p:spPr/>
        <p:txBody>
          <a:bodyPr/>
          <a:lstStyle/>
          <a:p>
            <a:fld id="{A97B5441-702B-407F-BBDD-E8583746EE7A}" type="slidenum">
              <a:rPr lang="en-US" smtClean="0">
                <a:latin typeface="Brandon Text Regular"/>
              </a:rPr>
              <a:t>39</a:t>
            </a:fld>
            <a:endParaRPr lang="en-US">
              <a:latin typeface="Brandon Text Regular"/>
            </a:endParaRPr>
          </a:p>
        </p:txBody>
      </p:sp>
    </p:spTree>
    <p:extLst>
      <p:ext uri="{BB962C8B-B14F-4D97-AF65-F5344CB8AC3E}">
        <p14:creationId xmlns:p14="http://schemas.microsoft.com/office/powerpoint/2010/main" val="2980874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418C69-FE5E-3944-92E7-38D02F81509E}" type="slidenum">
              <a:rPr lang="en-US" smtClean="0"/>
              <a:t>40</a:t>
            </a:fld>
            <a:endParaRPr lang="en-US"/>
          </a:p>
        </p:txBody>
      </p:sp>
    </p:spTree>
    <p:extLst>
      <p:ext uri="{BB962C8B-B14F-4D97-AF65-F5344CB8AC3E}">
        <p14:creationId xmlns:p14="http://schemas.microsoft.com/office/powerpoint/2010/main" val="3468138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418C69-FE5E-3944-92E7-38D02F81509E}" type="slidenum">
              <a:rPr lang="en-US" smtClean="0"/>
              <a:t>43</a:t>
            </a:fld>
            <a:endParaRPr lang="en-US"/>
          </a:p>
        </p:txBody>
      </p:sp>
    </p:spTree>
    <p:extLst>
      <p:ext uri="{BB962C8B-B14F-4D97-AF65-F5344CB8AC3E}">
        <p14:creationId xmlns:p14="http://schemas.microsoft.com/office/powerpoint/2010/main" val="2206779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a:p>
            <a:endParaRPr lang="en-US" dirty="0"/>
          </a:p>
          <a:p>
            <a:r>
              <a:rPr lang="en-US" dirty="0"/>
              <a:t>Ideas for collaborations?</a:t>
            </a:r>
          </a:p>
        </p:txBody>
      </p:sp>
      <p:sp>
        <p:nvSpPr>
          <p:cNvPr id="4" name="Slide Number Placeholder 3"/>
          <p:cNvSpPr>
            <a:spLocks noGrp="1"/>
          </p:cNvSpPr>
          <p:nvPr>
            <p:ph type="sldNum" sz="quarter" idx="5"/>
          </p:nvPr>
        </p:nvSpPr>
        <p:spPr/>
        <p:txBody>
          <a:bodyPr/>
          <a:lstStyle/>
          <a:p>
            <a:fld id="{A97B5441-702B-407F-BBDD-E8583746EE7A}" type="slidenum">
              <a:rPr lang="en-US" smtClean="0">
                <a:latin typeface="Brandon Text Regular"/>
              </a:rPr>
              <a:t>45</a:t>
            </a:fld>
            <a:endParaRPr lang="en-US">
              <a:latin typeface="Brandon Text Regular"/>
            </a:endParaRPr>
          </a:p>
        </p:txBody>
      </p:sp>
    </p:spTree>
    <p:extLst>
      <p:ext uri="{BB962C8B-B14F-4D97-AF65-F5344CB8AC3E}">
        <p14:creationId xmlns:p14="http://schemas.microsoft.com/office/powerpoint/2010/main" val="1826699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Insurance:</a:t>
            </a:r>
          </a:p>
          <a:p>
            <a:r>
              <a:rPr lang="en-US" dirty="0"/>
              <a:t>Requesting authorization for PrEP related labs to be conducted in clinic vs with PCP</a:t>
            </a:r>
          </a:p>
          <a:p>
            <a:r>
              <a:rPr lang="en-US" dirty="0">
                <a:latin typeface="Verdana"/>
                <a:ea typeface="Verdana"/>
                <a:cs typeface="Futura Medium"/>
              </a:rPr>
              <a:t>Pushback from insurance requesting documentation why pt needs injectable over oral</a:t>
            </a:r>
          </a:p>
          <a:p>
            <a:r>
              <a:rPr lang="en-US" dirty="0">
                <a:latin typeface="Verdana"/>
                <a:ea typeface="Verdana"/>
                <a:cs typeface="Futura Medium"/>
              </a:rPr>
              <a:t>Provider note usually suffices for PA submission</a:t>
            </a:r>
          </a:p>
          <a:p>
            <a:endParaRPr lang="en-US" dirty="0">
              <a:latin typeface="Verdana"/>
              <a:ea typeface="Verdana"/>
              <a:cs typeface="Futura Medium"/>
            </a:endParaRPr>
          </a:p>
          <a:p>
            <a:r>
              <a:rPr lang="en-US" dirty="0">
                <a:latin typeface="Verdana"/>
                <a:ea typeface="Verdana"/>
                <a:cs typeface="Futura Medium"/>
              </a:rPr>
              <a:t>Confidentiality concerns:</a:t>
            </a:r>
          </a:p>
          <a:p>
            <a:r>
              <a:rPr lang="en-US" dirty="0">
                <a:latin typeface="Verdana"/>
                <a:ea typeface="Verdana"/>
                <a:cs typeface="Futura Medium"/>
              </a:rPr>
              <a:t>Prior to PrEP-AP adding </a:t>
            </a:r>
            <a:r>
              <a:rPr lang="en-US" dirty="0" err="1">
                <a:latin typeface="Verdana"/>
                <a:ea typeface="Verdana"/>
                <a:cs typeface="Futura Medium"/>
              </a:rPr>
              <a:t>Apretude</a:t>
            </a:r>
            <a:r>
              <a:rPr lang="en-US" dirty="0">
                <a:latin typeface="Verdana"/>
                <a:ea typeface="Verdana"/>
                <a:cs typeface="Futura Medium"/>
              </a:rPr>
              <a:t> to formulary, confidential/minor pts used </a:t>
            </a:r>
            <a:r>
              <a:rPr lang="en-US" dirty="0" err="1">
                <a:latin typeface="Verdana"/>
                <a:ea typeface="Verdana"/>
                <a:cs typeface="Futura Medium"/>
              </a:rPr>
              <a:t>Viiv</a:t>
            </a:r>
            <a:r>
              <a:rPr lang="en-US" dirty="0">
                <a:latin typeface="Verdana"/>
                <a:ea typeface="Verdana"/>
                <a:cs typeface="Futura Medium"/>
              </a:rPr>
              <a:t> PAP</a:t>
            </a:r>
          </a:p>
          <a:p>
            <a:r>
              <a:rPr lang="en-US" dirty="0">
                <a:latin typeface="Verdana"/>
                <a:ea typeface="Verdana"/>
                <a:cs typeface="Futura Medium"/>
              </a:rPr>
              <a:t>	PAP would conduct insurance verification and see pts are insured and disqualify from PAP, would utilize covermymeds.org instead </a:t>
            </a:r>
          </a:p>
          <a:p>
            <a:endParaRPr lang="en-US" dirty="0">
              <a:latin typeface="Verdana"/>
              <a:ea typeface="Verdana"/>
              <a:cs typeface="Futura Medium"/>
            </a:endParaRPr>
          </a:p>
          <a:p>
            <a:r>
              <a:rPr lang="en-US" dirty="0">
                <a:latin typeface="Verdana"/>
                <a:ea typeface="Verdana"/>
                <a:cs typeface="Futura Medium"/>
              </a:rPr>
              <a:t>Timing:</a:t>
            </a:r>
          </a:p>
          <a:p>
            <a:r>
              <a:rPr lang="en-US" dirty="0">
                <a:latin typeface="Verdana"/>
                <a:ea typeface="Verdana"/>
                <a:cs typeface="Futura Medium"/>
              </a:rPr>
              <a:t>1</a:t>
            </a:r>
            <a:r>
              <a:rPr lang="en-US" baseline="30000" dirty="0">
                <a:latin typeface="Verdana"/>
                <a:ea typeface="Verdana"/>
                <a:cs typeface="Futura Medium"/>
              </a:rPr>
              <a:t>st</a:t>
            </a:r>
            <a:r>
              <a:rPr lang="en-US" dirty="0">
                <a:latin typeface="Verdana"/>
                <a:ea typeface="Verdana"/>
                <a:cs typeface="Futura Medium"/>
              </a:rPr>
              <a:t>/2</a:t>
            </a:r>
            <a:r>
              <a:rPr lang="en-US" baseline="30000" dirty="0">
                <a:latin typeface="Verdana"/>
                <a:ea typeface="Verdana"/>
                <a:cs typeface="Futura Medium"/>
              </a:rPr>
              <a:t>nd</a:t>
            </a:r>
            <a:r>
              <a:rPr lang="en-US" dirty="0">
                <a:latin typeface="Verdana"/>
                <a:ea typeface="Verdana"/>
                <a:cs typeface="Futura Medium"/>
              </a:rPr>
              <a:t> </a:t>
            </a:r>
            <a:r>
              <a:rPr lang="en-US" dirty="0" err="1">
                <a:latin typeface="Verdana"/>
                <a:ea typeface="Verdana"/>
                <a:cs typeface="Futura Medium"/>
              </a:rPr>
              <a:t>Apretude</a:t>
            </a:r>
            <a:r>
              <a:rPr lang="en-US" dirty="0">
                <a:latin typeface="Verdana"/>
                <a:ea typeface="Verdana"/>
                <a:cs typeface="Futura Medium"/>
              </a:rPr>
              <a:t> injection must be 4 weeks apart +/- 1 week, more difficult to coordinate </a:t>
            </a:r>
          </a:p>
          <a:p>
            <a:endParaRPr lang="en-US" dirty="0">
              <a:latin typeface="Verdana"/>
              <a:ea typeface="Verdana"/>
              <a:cs typeface="Futura Medium"/>
            </a:endParaRPr>
          </a:p>
          <a:p>
            <a:r>
              <a:rPr lang="en-US" dirty="0">
                <a:latin typeface="Verdana"/>
                <a:ea typeface="Verdana"/>
                <a:cs typeface="Futura Medium"/>
              </a:rPr>
              <a:t>Pt hesitancy:</a:t>
            </a:r>
          </a:p>
          <a:p>
            <a:r>
              <a:rPr lang="en-US" dirty="0">
                <a:latin typeface="Verdana"/>
                <a:ea typeface="Verdana"/>
                <a:cs typeface="Futura Medium"/>
              </a:rPr>
              <a:t>Having conversation w pt, meet them where they’re at, utilize MI and health literacy to inform and empower them. Provider general anecdotal stories for reassurance </a:t>
            </a:r>
            <a:r>
              <a:rPr lang="en-US" dirty="0" err="1">
                <a:latin typeface="Verdana"/>
                <a:ea typeface="Verdana"/>
                <a:cs typeface="Futura Medium"/>
              </a:rPr>
              <a:t>ie</a:t>
            </a:r>
            <a:r>
              <a:rPr lang="en-US" dirty="0">
                <a:latin typeface="Verdana"/>
                <a:ea typeface="Verdana"/>
                <a:cs typeface="Futura Medium"/>
              </a:rPr>
              <a:t> mention that most pts have side effects dissipate w/</a:t>
            </a:r>
            <a:r>
              <a:rPr lang="en-US" dirty="0" err="1">
                <a:latin typeface="Verdana"/>
                <a:ea typeface="Verdana"/>
                <a:cs typeface="Futura Medium"/>
              </a:rPr>
              <a:t>i</a:t>
            </a:r>
            <a:r>
              <a:rPr lang="en-US" dirty="0">
                <a:latin typeface="Verdana"/>
                <a:ea typeface="Verdana"/>
                <a:cs typeface="Futura Medium"/>
              </a:rPr>
              <a:t> a week for daily </a:t>
            </a:r>
          </a:p>
          <a:p>
            <a:endParaRPr lang="en-US" dirty="0">
              <a:solidFill>
                <a:srgbClr val="000000"/>
              </a:solidFill>
              <a:latin typeface="Verdana"/>
              <a:ea typeface="Verdana"/>
              <a:cs typeface="Futura Medium"/>
            </a:endParaRPr>
          </a:p>
          <a:p>
            <a:endParaRPr lang="en-US" dirty="0">
              <a:latin typeface="Verdana"/>
              <a:ea typeface="Verdana"/>
              <a:cs typeface="Futura Medium"/>
            </a:endParaRPr>
          </a:p>
          <a:p>
            <a:endParaRPr lang="en-US" dirty="0">
              <a:latin typeface="Verdana"/>
              <a:ea typeface="Verdana"/>
              <a:cs typeface="Futura Medium"/>
            </a:endParaRPr>
          </a:p>
          <a:p>
            <a:endParaRPr lang="en-US" dirty="0"/>
          </a:p>
        </p:txBody>
      </p:sp>
      <p:sp>
        <p:nvSpPr>
          <p:cNvPr id="4" name="Slide Number Placeholder 3"/>
          <p:cNvSpPr>
            <a:spLocks noGrp="1"/>
          </p:cNvSpPr>
          <p:nvPr>
            <p:ph type="sldNum" sz="quarter" idx="5"/>
          </p:nvPr>
        </p:nvSpPr>
        <p:spPr/>
        <p:txBody>
          <a:bodyPr/>
          <a:lstStyle/>
          <a:p>
            <a:fld id="{12B61482-1DDA-47F8-8563-071AE930F3E4}" type="slidenum">
              <a:rPr lang="en-US" smtClean="0"/>
              <a:t>54</a:t>
            </a:fld>
            <a:endParaRPr lang="en-US"/>
          </a:p>
        </p:txBody>
      </p:sp>
    </p:spTree>
    <p:extLst>
      <p:ext uri="{BB962C8B-B14F-4D97-AF65-F5344CB8AC3E}">
        <p14:creationId xmlns:p14="http://schemas.microsoft.com/office/powerpoint/2010/main" val="1552045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dirty="0">
                <a:latin typeface="Verdana"/>
                <a:ea typeface="Verdana"/>
                <a:cs typeface="Futura Medium"/>
              </a:rPr>
              <a:t>Maintaining contact with client and checking in multiple times, even after no response</a:t>
            </a:r>
          </a:p>
          <a:p>
            <a:pPr lvl="3"/>
            <a:r>
              <a:rPr lang="en-US" sz="1200" dirty="0">
                <a:latin typeface="Verdana"/>
                <a:ea typeface="Verdana"/>
                <a:cs typeface="Futura Medium"/>
              </a:rPr>
              <a:t>Building rapport by conversing on topics other than PrEP </a:t>
            </a:r>
            <a:r>
              <a:rPr lang="en-US" sz="1200" dirty="0" err="1">
                <a:latin typeface="Verdana"/>
                <a:ea typeface="Verdana"/>
                <a:cs typeface="Futura Medium"/>
              </a:rPr>
              <a:t>ie</a:t>
            </a:r>
            <a:r>
              <a:rPr lang="en-US" sz="1200" dirty="0">
                <a:latin typeface="Verdana"/>
                <a:ea typeface="Verdana"/>
                <a:cs typeface="Futura Medium"/>
              </a:rPr>
              <a:t> personal life updates, sharing our own stories</a:t>
            </a:r>
          </a:p>
          <a:p>
            <a:pPr lvl="3"/>
            <a:r>
              <a:rPr lang="en-US" sz="1200" dirty="0">
                <a:latin typeface="Verdana"/>
                <a:ea typeface="Verdana"/>
                <a:cs typeface="Futura Medium"/>
              </a:rPr>
              <a:t>Celebrating pts for prioritizing their health by being on PrEP, accessing supplies like condoms/lube, asking us follow up q’s</a:t>
            </a:r>
          </a:p>
          <a:p>
            <a:pPr lvl="3"/>
            <a:r>
              <a:rPr lang="en-US" sz="1200" dirty="0">
                <a:latin typeface="Verdana"/>
                <a:ea typeface="Verdana"/>
                <a:cs typeface="Futura Medium"/>
              </a:rPr>
              <a:t>Reducing barriers to access</a:t>
            </a:r>
            <a:r>
              <a:rPr lang="en-US" sz="1200" dirty="0">
                <a:solidFill>
                  <a:srgbClr val="000000"/>
                </a:solidFill>
                <a:latin typeface="Verdana"/>
                <a:ea typeface="Verdana"/>
                <a:cs typeface="Futura Medium"/>
              </a:rPr>
              <a:t> care </a:t>
            </a:r>
            <a:r>
              <a:rPr lang="en-US" sz="1200" dirty="0" err="1">
                <a:solidFill>
                  <a:srgbClr val="000000"/>
                </a:solidFill>
                <a:latin typeface="Verdana"/>
                <a:ea typeface="Verdana"/>
                <a:cs typeface="Futura Medium"/>
              </a:rPr>
              <a:t>ie</a:t>
            </a:r>
            <a:r>
              <a:rPr lang="en-US" sz="1200" dirty="0">
                <a:solidFill>
                  <a:srgbClr val="000000"/>
                </a:solidFill>
                <a:latin typeface="Verdana"/>
                <a:ea typeface="Verdana"/>
                <a:cs typeface="Futura Medium"/>
              </a:rPr>
              <a:t> </a:t>
            </a:r>
            <a:r>
              <a:rPr lang="en-US" sz="1200" b="1" dirty="0">
                <a:solidFill>
                  <a:srgbClr val="000000"/>
                </a:solidFill>
                <a:latin typeface="Verdana"/>
                <a:ea typeface="Verdana"/>
                <a:cs typeface="Futura Medium"/>
              </a:rPr>
              <a:t>offering </a:t>
            </a:r>
            <a:r>
              <a:rPr lang="en-US" sz="1200" b="1" dirty="0" err="1">
                <a:solidFill>
                  <a:srgbClr val="000000"/>
                </a:solidFill>
                <a:latin typeface="Verdana"/>
                <a:ea typeface="Verdana"/>
                <a:cs typeface="Futura Medium"/>
              </a:rPr>
              <a:t>lyfts</a:t>
            </a:r>
            <a:r>
              <a:rPr lang="en-US" sz="1200" b="1" dirty="0">
                <a:solidFill>
                  <a:srgbClr val="000000"/>
                </a:solidFill>
                <a:latin typeface="Verdana"/>
                <a:ea typeface="Verdana"/>
                <a:cs typeface="Futura Medium"/>
              </a:rPr>
              <a:t> and calling insurance/pharmacies on pt behalf, accessible easy to understand info</a:t>
            </a:r>
            <a:endParaRPr lang="en-US" sz="1200" b="1" dirty="0">
              <a:latin typeface="Verdana"/>
              <a:ea typeface="Verdana"/>
            </a:endParaRPr>
          </a:p>
          <a:p>
            <a:pPr lvl="3"/>
            <a:r>
              <a:rPr lang="en-US" sz="1200" dirty="0">
                <a:latin typeface="Verdana"/>
                <a:ea typeface="Verdana"/>
                <a:cs typeface="Futura Medium"/>
              </a:rPr>
              <a:t>Hosting community events for clients to connect with other folx in community and share experiences if they’re open to it </a:t>
            </a:r>
          </a:p>
          <a:p>
            <a:pPr lvl="3"/>
            <a:r>
              <a:rPr lang="en-US" sz="1200" dirty="0">
                <a:latin typeface="Verdana"/>
                <a:ea typeface="Verdana"/>
                <a:cs typeface="Futura Medium"/>
              </a:rPr>
              <a:t>Tracking patients via excel sheet for care team to stay updated </a:t>
            </a:r>
          </a:p>
          <a:p>
            <a:endParaRPr lang="en-US" dirty="0"/>
          </a:p>
        </p:txBody>
      </p:sp>
      <p:sp>
        <p:nvSpPr>
          <p:cNvPr id="4" name="Slide Number Placeholder 3"/>
          <p:cNvSpPr>
            <a:spLocks noGrp="1"/>
          </p:cNvSpPr>
          <p:nvPr>
            <p:ph type="sldNum" sz="quarter" idx="5"/>
          </p:nvPr>
        </p:nvSpPr>
        <p:spPr/>
        <p:txBody>
          <a:bodyPr/>
          <a:lstStyle/>
          <a:p>
            <a:fld id="{12B61482-1DDA-47F8-8563-071AE930F3E4}" type="slidenum">
              <a:rPr lang="en-US" smtClean="0"/>
              <a:t>56</a:t>
            </a:fld>
            <a:endParaRPr lang="en-US"/>
          </a:p>
        </p:txBody>
      </p:sp>
    </p:spTree>
    <p:extLst>
      <p:ext uri="{BB962C8B-B14F-4D97-AF65-F5344CB8AC3E}">
        <p14:creationId xmlns:p14="http://schemas.microsoft.com/office/powerpoint/2010/main" val="1180560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2E24F6-6E58-2A48-9C54-B6E75A4A0193}" type="slidenum">
              <a:rPr lang="en-US" smtClean="0"/>
              <a:t>6</a:t>
            </a:fld>
            <a:endParaRPr lang="en-US"/>
          </a:p>
        </p:txBody>
      </p:sp>
    </p:spTree>
    <p:extLst>
      <p:ext uri="{BB962C8B-B14F-4D97-AF65-F5344CB8AC3E}">
        <p14:creationId xmlns:p14="http://schemas.microsoft.com/office/powerpoint/2010/main" val="655735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Flyers for group programs designed in consultation with young </a:t>
            </a:r>
            <a:r>
              <a:rPr lang="en-US" dirty="0" err="1"/>
              <a:t>mens</a:t>
            </a:r>
            <a:r>
              <a:rPr lang="en-US" dirty="0"/>
              <a:t> CAB </a:t>
            </a:r>
          </a:p>
          <a:p>
            <a:r>
              <a:rPr lang="en-US" dirty="0"/>
              <a:t>Color scheme, design, graphics, verbiage used</a:t>
            </a:r>
          </a:p>
          <a:p>
            <a:r>
              <a:rPr lang="en-US" dirty="0"/>
              <a:t>Ppt designed by staff (also members of community)</a:t>
            </a:r>
          </a:p>
        </p:txBody>
      </p:sp>
      <p:sp>
        <p:nvSpPr>
          <p:cNvPr id="4" name="Slide Number Placeholder 3"/>
          <p:cNvSpPr>
            <a:spLocks noGrp="1"/>
          </p:cNvSpPr>
          <p:nvPr>
            <p:ph type="sldNum" sz="quarter" idx="5"/>
          </p:nvPr>
        </p:nvSpPr>
        <p:spPr/>
        <p:txBody>
          <a:bodyPr/>
          <a:lstStyle/>
          <a:p>
            <a:fld id="{12B61482-1DDA-47F8-8563-071AE930F3E4}" type="slidenum">
              <a:rPr lang="en-US" smtClean="0"/>
              <a:t>57</a:t>
            </a:fld>
            <a:endParaRPr lang="en-US"/>
          </a:p>
        </p:txBody>
      </p:sp>
    </p:spTree>
    <p:extLst>
      <p:ext uri="{BB962C8B-B14F-4D97-AF65-F5344CB8AC3E}">
        <p14:creationId xmlns:p14="http://schemas.microsoft.com/office/powerpoint/2010/main" val="3202262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61482-1DDA-47F8-8563-071AE930F3E4}" type="slidenum">
              <a:rPr lang="en-US" smtClean="0"/>
              <a:t>60</a:t>
            </a:fld>
            <a:endParaRPr lang="en-US"/>
          </a:p>
        </p:txBody>
      </p:sp>
    </p:spTree>
    <p:extLst>
      <p:ext uri="{BB962C8B-B14F-4D97-AF65-F5344CB8AC3E}">
        <p14:creationId xmlns:p14="http://schemas.microsoft.com/office/powerpoint/2010/main" val="540026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66</a:t>
            </a:fld>
            <a:endParaRPr lang="en-US"/>
          </a:p>
        </p:txBody>
      </p:sp>
    </p:spTree>
    <p:extLst>
      <p:ext uri="{BB962C8B-B14F-4D97-AF65-F5344CB8AC3E}">
        <p14:creationId xmlns:p14="http://schemas.microsoft.com/office/powerpoint/2010/main" val="2948797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A29104-3D49-4D18-9C63-F9C6597FE8E2}" type="slidenum">
              <a:rPr lang="en-US" smtClean="0"/>
              <a:t>67</a:t>
            </a:fld>
            <a:endParaRPr lang="en-US"/>
          </a:p>
        </p:txBody>
      </p:sp>
    </p:spTree>
    <p:extLst>
      <p:ext uri="{BB962C8B-B14F-4D97-AF65-F5344CB8AC3E}">
        <p14:creationId xmlns:p14="http://schemas.microsoft.com/office/powerpoint/2010/main" val="2198263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70</a:t>
            </a:fld>
            <a:endParaRPr lang="en-US"/>
          </a:p>
        </p:txBody>
      </p:sp>
    </p:spTree>
    <p:extLst>
      <p:ext uri="{BB962C8B-B14F-4D97-AF65-F5344CB8AC3E}">
        <p14:creationId xmlns:p14="http://schemas.microsoft.com/office/powerpoint/2010/main" val="3651133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t>8</a:t>
            </a:fld>
            <a:endParaRPr lang="en-US"/>
          </a:p>
        </p:txBody>
      </p:sp>
    </p:spTree>
    <p:extLst>
      <p:ext uri="{BB962C8B-B14F-4D97-AF65-F5344CB8AC3E}">
        <p14:creationId xmlns:p14="http://schemas.microsoft.com/office/powerpoint/2010/main" val="268514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E52D6-C0B7-6141-97E8-D6781A44C1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85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418C69-FE5E-3944-92E7-38D02F81509E}" type="slidenum">
              <a:rPr lang="en-US" smtClean="0"/>
              <a:t>12</a:t>
            </a:fld>
            <a:endParaRPr lang="en-US"/>
          </a:p>
        </p:txBody>
      </p:sp>
    </p:spTree>
    <p:extLst>
      <p:ext uri="{BB962C8B-B14F-4D97-AF65-F5344CB8AC3E}">
        <p14:creationId xmlns:p14="http://schemas.microsoft.com/office/powerpoint/2010/main" val="170230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7B5441-702B-407F-BBDD-E8583746EE7A}" type="slidenum">
              <a:rPr lang="en-US" smtClean="0">
                <a:latin typeface="Brandon Text Regular"/>
              </a:rPr>
              <a:t>13</a:t>
            </a:fld>
            <a:endParaRPr lang="en-US">
              <a:latin typeface="Brandon Text Regular"/>
            </a:endParaRPr>
          </a:p>
        </p:txBody>
      </p:sp>
    </p:spTree>
    <p:extLst>
      <p:ext uri="{BB962C8B-B14F-4D97-AF65-F5344CB8AC3E}">
        <p14:creationId xmlns:p14="http://schemas.microsoft.com/office/powerpoint/2010/main" val="2495141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418C69-FE5E-3944-92E7-38D02F81509E}" type="slidenum">
              <a:rPr lang="en-US" smtClean="0"/>
              <a:t>17</a:t>
            </a:fld>
            <a:endParaRPr lang="en-US"/>
          </a:p>
        </p:txBody>
      </p:sp>
    </p:spTree>
    <p:extLst>
      <p:ext uri="{BB962C8B-B14F-4D97-AF65-F5344CB8AC3E}">
        <p14:creationId xmlns:p14="http://schemas.microsoft.com/office/powerpoint/2010/main" val="3246642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who have sex with men (MSM)</a:t>
            </a:r>
            <a:r>
              <a:rPr lang="en-US" baseline="0" dirty="0"/>
              <a:t> have the highest lifetime HIV risk by far</a:t>
            </a:r>
          </a:p>
          <a:p>
            <a:endParaRPr lang="en-US" baseline="0" dirty="0"/>
          </a:p>
          <a:p>
            <a:r>
              <a:rPr lang="en-US" baseline="0" dirty="0"/>
              <a:t>Concerning racial and ethnic disparities</a:t>
            </a:r>
          </a:p>
          <a:p>
            <a:endParaRPr lang="en-US" baseline="0" dirty="0"/>
          </a:p>
          <a:p>
            <a:r>
              <a:rPr lang="en-US" b="0" i="0" dirty="0">
                <a:solidFill>
                  <a:srgbClr val="212121"/>
                </a:solidFill>
                <a:effectLst/>
                <a:latin typeface="BlinkMacSystemFont"/>
              </a:rPr>
              <a:t>Attribute to disparities in HIV testing, linkage to care, retention in care, and adherence programs</a:t>
            </a:r>
          </a:p>
          <a:p>
            <a:r>
              <a:rPr lang="en-US" b="0" i="0" baseline="0" dirty="0">
                <a:solidFill>
                  <a:srgbClr val="212121"/>
                </a:solidFill>
                <a:effectLst/>
                <a:latin typeface="BlinkMacSystemFont"/>
              </a:rPr>
              <a:t>N</a:t>
            </a:r>
            <a:r>
              <a:rPr lang="en-US" baseline="0" dirty="0"/>
              <a:t>ot due to differences in sexual behavior. (Millett, 2006)</a:t>
            </a:r>
            <a:endParaRPr lang="en-US" dirty="0"/>
          </a:p>
        </p:txBody>
      </p:sp>
      <p:sp>
        <p:nvSpPr>
          <p:cNvPr id="4" name="Slide Number Placeholder 3"/>
          <p:cNvSpPr>
            <a:spLocks noGrp="1"/>
          </p:cNvSpPr>
          <p:nvPr>
            <p:ph type="sldNum" sz="quarter" idx="5"/>
          </p:nvPr>
        </p:nvSpPr>
        <p:spPr/>
        <p:txBody>
          <a:bodyPr/>
          <a:lstStyle/>
          <a:p>
            <a:fld id="{A97B5441-702B-407F-BBDD-E8583746EE7A}" type="slidenum">
              <a:rPr lang="en-US" smtClean="0">
                <a:latin typeface="Brandon Text Regular"/>
              </a:rPr>
              <a:t>18</a:t>
            </a:fld>
            <a:endParaRPr lang="en-US">
              <a:latin typeface="Brandon Text Regular"/>
            </a:endParaRPr>
          </a:p>
        </p:txBody>
      </p:sp>
    </p:spTree>
    <p:extLst>
      <p:ext uri="{BB962C8B-B14F-4D97-AF65-F5344CB8AC3E}">
        <p14:creationId xmlns:p14="http://schemas.microsoft.com/office/powerpoint/2010/main" val="150499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63C22-15F0-5C43-BD2A-3499D831CCD7}"/>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Title here</a:t>
            </a:r>
          </a:p>
        </p:txBody>
      </p:sp>
      <p:sp>
        <p:nvSpPr>
          <p:cNvPr id="3" name="Subtitle 2">
            <a:extLst>
              <a:ext uri="{FF2B5EF4-FFF2-40B4-BE49-F238E27FC236}">
                <a16:creationId xmlns:a16="http://schemas.microsoft.com/office/drawing/2014/main" id="{0894F654-A72E-F04D-9457-65002B6BD3CC}"/>
              </a:ext>
            </a:extLst>
          </p:cNvPr>
          <p:cNvSpPr>
            <a:spLocks noGrp="1"/>
          </p:cNvSpPr>
          <p:nvPr>
            <p:ph type="subTitle" idx="1" hasCustomPrompt="1"/>
          </p:nvPr>
        </p:nvSpPr>
        <p:spPr>
          <a:xfrm>
            <a:off x="1838739" y="3602038"/>
            <a:ext cx="8408504" cy="20433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Presenter Name(s) and Degrees</a:t>
            </a:r>
          </a:p>
          <a:p>
            <a:pPr lvl="0"/>
            <a:r>
              <a:rPr lang="en-US" dirty="0"/>
              <a:t>Presenter Title, Organization</a:t>
            </a:r>
          </a:p>
          <a:p>
            <a:pPr lvl="0"/>
            <a:r>
              <a:rPr lang="en-US" dirty="0"/>
              <a:t>Date of Presentation</a:t>
            </a:r>
          </a:p>
        </p:txBody>
      </p:sp>
    </p:spTree>
    <p:extLst>
      <p:ext uri="{BB962C8B-B14F-4D97-AF65-F5344CB8AC3E}">
        <p14:creationId xmlns:p14="http://schemas.microsoft.com/office/powerpoint/2010/main" val="1567704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73C342-8B8C-F6CE-4F77-C2DA70BC5718}"/>
              </a:ext>
            </a:extLst>
          </p:cNvPr>
          <p:cNvSpPr>
            <a:spLocks noGrp="1"/>
          </p:cNvSpPr>
          <p:nvPr>
            <p:ph type="title"/>
          </p:nvPr>
        </p:nvSpPr>
        <p:spPr>
          <a:xfrm>
            <a:off x="838200" y="320676"/>
            <a:ext cx="10515600" cy="832263"/>
          </a:xfrm>
        </p:spPr>
        <p:txBody>
          <a:bodyPr/>
          <a:lstStyle/>
          <a:p>
            <a:r>
              <a:rPr lang="en-US" dirty="0"/>
              <a:t>Click to edit Master title style</a:t>
            </a:r>
          </a:p>
        </p:txBody>
      </p:sp>
      <p:sp>
        <p:nvSpPr>
          <p:cNvPr id="7" name="Footer Placeholder 4">
            <a:extLst>
              <a:ext uri="{FF2B5EF4-FFF2-40B4-BE49-F238E27FC236}">
                <a16:creationId xmlns:a16="http://schemas.microsoft.com/office/drawing/2014/main" id="{52421D38-81B8-D1EA-28EB-F3D3333AA696}"/>
              </a:ext>
            </a:extLst>
          </p:cNvPr>
          <p:cNvSpPr>
            <a:spLocks noGrp="1"/>
          </p:cNvSpPr>
          <p:nvPr>
            <p:ph type="ftr" sz="quarter" idx="11"/>
          </p:nvPr>
        </p:nvSpPr>
        <p:spPr>
          <a:xfrm>
            <a:off x="1404330" y="6289915"/>
            <a:ext cx="9508836" cy="365125"/>
          </a:xfrm>
        </p:spPr>
        <p:txBody>
          <a:bodyPr/>
          <a:lstStyle>
            <a:lvl1pPr algn="l">
              <a:defRPr sz="1400">
                <a:solidFill>
                  <a:schemeClr val="tx1"/>
                </a:solidFill>
                <a:latin typeface="Futura Medium" panose="020B0602020204020303" pitchFamily="34" charset="-79"/>
                <a:cs typeface="Futura Medium" panose="020B0602020204020303" pitchFamily="34" charset="-79"/>
              </a:defRPr>
            </a:lvl1pPr>
          </a:lstStyle>
          <a:p>
            <a:r>
              <a:rPr lang="en-US" dirty="0"/>
              <a:t>Source citation: </a:t>
            </a:r>
          </a:p>
        </p:txBody>
      </p:sp>
    </p:spTree>
    <p:extLst>
      <p:ext uri="{BB962C8B-B14F-4D97-AF65-F5344CB8AC3E}">
        <p14:creationId xmlns:p14="http://schemas.microsoft.com/office/powerpoint/2010/main" val="29827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d Presentation Title">
    <p:bg>
      <p:bgPr>
        <a:solidFill>
          <a:srgbClr val="FF0000">
            <a:alpha val="88468"/>
          </a:srgbClr>
        </a:solidFill>
        <a:effectLst/>
      </p:bgPr>
    </p:bg>
    <p:spTree>
      <p:nvGrpSpPr>
        <p:cNvPr id="1" name=""/>
        <p:cNvGrpSpPr/>
        <p:nvPr/>
      </p:nvGrpSpPr>
      <p:grpSpPr>
        <a:xfrm>
          <a:off x="0" y="0"/>
          <a:ext cx="0" cy="0"/>
          <a:chOff x="0" y="0"/>
          <a:chExt cx="0" cy="0"/>
        </a:xfrm>
      </p:grpSpPr>
      <p:pic>
        <p:nvPicPr>
          <p:cNvPr id="10" name="Logo Watermark Red 92 percen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3232" y="338328"/>
            <a:ext cx="7315200" cy="6276962"/>
          </a:xfrm>
          <a:prstGeom prst="rect">
            <a:avLst/>
          </a:prstGeom>
          <a:ln>
            <a:noFill/>
          </a:ln>
        </p:spPr>
      </p:pic>
      <p:sp>
        <p:nvSpPr>
          <p:cNvPr id="2" name="Slide Number Placeholder 1"/>
          <p:cNvSpPr>
            <a:spLocks noGrp="1"/>
          </p:cNvSpPr>
          <p:nvPr>
            <p:ph type="sldNum" sz="quarter" idx="16"/>
          </p:nvPr>
        </p:nvSpPr>
        <p:spPr/>
        <p:txBody>
          <a:bodyPr/>
          <a:lstStyle>
            <a:lvl1pPr>
              <a:defRPr>
                <a:solidFill>
                  <a:schemeClr val="bg1"/>
                </a:solidFill>
              </a:defRPr>
            </a:lvl1pPr>
          </a:lstStyle>
          <a:p>
            <a:fld id="{7E1012B9-1714-4CE3-AAB3-C1E08E102C7F}" type="slidenum">
              <a:rPr lang="en-US" smtClean="0"/>
              <a:pPr/>
              <a:t>‹#›</a:t>
            </a:fld>
            <a:endParaRPr lang="en-US" dirty="0"/>
          </a:p>
        </p:txBody>
      </p:sp>
      <p:sp>
        <p:nvSpPr>
          <p:cNvPr id="11" name="Date"/>
          <p:cNvSpPr>
            <a:spLocks noGrp="1"/>
          </p:cNvSpPr>
          <p:nvPr>
            <p:ph type="body" sz="quarter" idx="17" hasCustomPrompt="1"/>
          </p:nvPr>
        </p:nvSpPr>
        <p:spPr>
          <a:xfrm>
            <a:off x="625232" y="5930900"/>
            <a:ext cx="3945467" cy="219456"/>
          </a:xfrm>
          <a:prstGeom prst="rect">
            <a:avLst/>
          </a:prstGeom>
        </p:spPr>
        <p:txBody>
          <a:bodyPr lIns="91440" tIns="45720" rIns="91440" bIns="45720">
            <a:normAutofit/>
          </a:bodyPr>
          <a:lstStyle>
            <a:lvl1pPr>
              <a:buNone/>
              <a:defRPr sz="1300" b="0" i="0">
                <a:solidFill>
                  <a:schemeClr val="bg1"/>
                </a:solidFill>
                <a:latin typeface="+mj-lt"/>
                <a:cs typeface="Brandon Grotesque Regular"/>
              </a:defRPr>
            </a:lvl1pPr>
          </a:lstStyle>
          <a:p>
            <a:pPr lvl="0"/>
            <a:r>
              <a:rPr lang="en-US" dirty="0"/>
              <a:t>Date</a:t>
            </a:r>
          </a:p>
        </p:txBody>
      </p:sp>
      <p:sp>
        <p:nvSpPr>
          <p:cNvPr id="16" name="PresenterTitle"/>
          <p:cNvSpPr>
            <a:spLocks noGrp="1"/>
          </p:cNvSpPr>
          <p:nvPr>
            <p:ph type="body" sz="quarter" idx="18" hasCustomPrompt="1"/>
          </p:nvPr>
        </p:nvSpPr>
        <p:spPr>
          <a:xfrm>
            <a:off x="621324" y="5299076"/>
            <a:ext cx="6146800" cy="283369"/>
          </a:xfrm>
          <a:prstGeom prst="rect">
            <a:avLst/>
          </a:prstGeom>
        </p:spPr>
        <p:txBody>
          <a:bodyPr lIns="91440" tIns="45720" rIns="91440" bIns="45720">
            <a:normAutofit/>
          </a:bodyPr>
          <a:lstStyle>
            <a:lvl1pPr>
              <a:buNone/>
              <a:defRPr sz="1600" b="0" i="0" baseline="0">
                <a:solidFill>
                  <a:schemeClr val="bg1"/>
                </a:solidFill>
                <a:latin typeface="+mj-lt"/>
                <a:cs typeface="Brandon Grotesque Regular"/>
              </a:defRPr>
            </a:lvl1pPr>
          </a:lstStyle>
          <a:p>
            <a:pPr lvl="0"/>
            <a:r>
              <a:rPr lang="en-US" dirty="0"/>
              <a:t>Presenter Title</a:t>
            </a:r>
          </a:p>
        </p:txBody>
      </p:sp>
      <p:sp>
        <p:nvSpPr>
          <p:cNvPr id="19" name="PresenterName"/>
          <p:cNvSpPr>
            <a:spLocks noGrp="1"/>
          </p:cNvSpPr>
          <p:nvPr>
            <p:ph type="body" sz="quarter" idx="19" hasCustomPrompt="1"/>
          </p:nvPr>
        </p:nvSpPr>
        <p:spPr>
          <a:xfrm>
            <a:off x="609600" y="4832270"/>
            <a:ext cx="7340851" cy="376516"/>
          </a:xfrm>
          <a:prstGeom prst="rect">
            <a:avLst/>
          </a:prstGeom>
        </p:spPr>
        <p:txBody>
          <a:bodyPr lIns="91440" tIns="45720" rIns="91440" bIns="45720">
            <a:normAutofit/>
          </a:bodyPr>
          <a:lstStyle>
            <a:lvl1pPr>
              <a:buNone/>
              <a:defRPr sz="2400" b="0" i="0">
                <a:solidFill>
                  <a:schemeClr val="bg1"/>
                </a:solidFill>
                <a:latin typeface="+mj-lt"/>
                <a:cs typeface="Brandon Grotesque Regular"/>
              </a:defRPr>
            </a:lvl1pPr>
          </a:lstStyle>
          <a:p>
            <a:pPr lvl="0"/>
            <a:r>
              <a:rPr lang="en-US" dirty="0"/>
              <a:t>Presenter Name</a:t>
            </a:r>
          </a:p>
        </p:txBody>
      </p:sp>
      <p:sp>
        <p:nvSpPr>
          <p:cNvPr id="13" name="PresentationTitle"/>
          <p:cNvSpPr>
            <a:spLocks noGrp="1"/>
          </p:cNvSpPr>
          <p:nvPr>
            <p:ph type="body" sz="quarter" idx="20" hasCustomPrompt="1"/>
          </p:nvPr>
        </p:nvSpPr>
        <p:spPr>
          <a:xfrm>
            <a:off x="548640" y="2221992"/>
            <a:ext cx="10972800" cy="2258568"/>
          </a:xfrm>
          <a:prstGeom prst="rect">
            <a:avLst/>
          </a:prstGeom>
        </p:spPr>
        <p:txBody>
          <a:bodyPr lIns="91440" tIns="45720" rIns="91440" bIns="45720">
            <a:normAutofit/>
          </a:bodyPr>
          <a:lstStyle>
            <a:lvl1pPr>
              <a:buNone/>
              <a:defRPr sz="6000" b="0" i="0" baseline="0">
                <a:solidFill>
                  <a:schemeClr val="bg1"/>
                </a:solidFill>
                <a:latin typeface="+mj-lt"/>
                <a:cs typeface="Brandon Grotesque Regular"/>
              </a:defRPr>
            </a:lvl1pPr>
          </a:lstStyle>
          <a:p>
            <a:pPr lvl="0"/>
            <a:r>
              <a:rPr lang="en-US" dirty="0"/>
              <a:t>Presentation Title</a:t>
            </a:r>
          </a:p>
        </p:txBody>
      </p:sp>
      <p:pic>
        <p:nvPicPr>
          <p:cNvPr id="3" name="Enterprise Logo">
            <a:extLst>
              <a:ext uri="{FF2B5EF4-FFF2-40B4-BE49-F238E27FC236}">
                <a16:creationId xmlns:a16="http://schemas.microsoft.com/office/drawing/2014/main" id="{02A6FE1A-C7AB-9936-557B-D27A9B9B9C1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40219" y="692095"/>
            <a:ext cx="2505456" cy="527683"/>
          </a:xfrm>
          <a:prstGeom prst="rect">
            <a:avLst/>
          </a:prstGeom>
        </p:spPr>
      </p:pic>
    </p:spTree>
    <p:extLst>
      <p:ext uri="{BB962C8B-B14F-4D97-AF65-F5344CB8AC3E}">
        <p14:creationId xmlns:p14="http://schemas.microsoft.com/office/powerpoint/2010/main" val="4035632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8E1FE19D-79D2-5266-B41A-BE35989B43B4}"/>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2607679-BDDD-316F-8931-9E159251376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113033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2AD8D21B-002B-9F56-8271-08979D445CB7}"/>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E79AE8-1A2B-E1F8-E866-B720230271B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126061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F6B82734-D6EE-EE76-1B72-23DE74B2638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4A0DDC6-41EB-7E09-8758-6929DE3D0E1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4032129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ed Big Quotation or Fact">
    <p:bg>
      <p:bgPr>
        <a:solidFill>
          <a:srgbClr val="FF0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7E1012B9-1714-4CE3-AAB3-C1E08E102C7F}" type="slidenum">
              <a:rPr lang="en-US" smtClean="0"/>
              <a:pPr/>
              <a:t>‹#›</a:t>
            </a:fld>
            <a:endParaRPr lang="en-US" dirty="0"/>
          </a:p>
        </p:txBody>
      </p:sp>
      <p:sp>
        <p:nvSpPr>
          <p:cNvPr id="11" name="Text Placeholder 10"/>
          <p:cNvSpPr>
            <a:spLocks noGrp="1"/>
          </p:cNvSpPr>
          <p:nvPr>
            <p:ph type="body" sz="quarter" idx="11" hasCustomPrompt="1"/>
          </p:nvPr>
        </p:nvSpPr>
        <p:spPr>
          <a:xfrm>
            <a:off x="963169" y="1463040"/>
            <a:ext cx="9124951" cy="2762250"/>
          </a:xfrm>
        </p:spPr>
        <p:txBody>
          <a:bodyPr>
            <a:normAutofit/>
          </a:bodyPr>
          <a:lstStyle>
            <a:lvl1pPr>
              <a:defRPr sz="6000">
                <a:solidFill>
                  <a:schemeClr val="bg1"/>
                </a:solidFill>
                <a:latin typeface="+mj-lt"/>
              </a:defRPr>
            </a:lvl1pPr>
          </a:lstStyle>
          <a:p>
            <a:pPr lvl="0"/>
            <a:r>
              <a:rPr lang="en-US" dirty="0"/>
              <a:t>Click to add text</a:t>
            </a:r>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929FE878-CB17-EBB7-DEA7-85BC50AB11BA}"/>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579F8C-2D94-98B2-9161-DBA47A14E99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858946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B859B2E4-4785-F38D-854E-465A5592CC3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37E052-30C8-66E5-9206-5C0BC8248F3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60351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737C6937-246F-4583-CB46-E4356737DB78}"/>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DC57E2-1808-9789-D485-9DDA37C788F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2852418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BCD1F160-6479-FE34-6953-E95A11022917}"/>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F6D202F-CB8E-0F2A-66A9-19477261BD4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2552106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AA86B8FC-220A-5F1F-F2CE-FCD13288770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E68D94-1106-876F-23AD-2075F24C020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3900074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7E10B-432F-ED45-BD4D-541BFFE10571}"/>
              </a:ext>
            </a:extLst>
          </p:cNvPr>
          <p:cNvSpPr>
            <a:spLocks noGrp="1"/>
          </p:cNvSpPr>
          <p:nvPr>
            <p:ph type="title"/>
          </p:nvPr>
        </p:nvSpPr>
        <p:spPr>
          <a:xfrm>
            <a:off x="838200" y="320676"/>
            <a:ext cx="10515600" cy="8322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3C5A95C-C442-AE4C-9A53-18897DCBF296}"/>
              </a:ext>
            </a:extLst>
          </p:cNvPr>
          <p:cNvSpPr>
            <a:spLocks noGrp="1"/>
          </p:cNvSpPr>
          <p:nvPr>
            <p:ph idx="1"/>
          </p:nvPr>
        </p:nvSpPr>
        <p:spPr>
          <a:xfrm>
            <a:off x="838200" y="1242391"/>
            <a:ext cx="10515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EA98481-9963-9D44-AA77-2255B7CD4FE9}"/>
              </a:ext>
            </a:extLst>
          </p:cNvPr>
          <p:cNvSpPr>
            <a:spLocks noGrp="1"/>
          </p:cNvSpPr>
          <p:nvPr>
            <p:ph type="ftr" sz="quarter" idx="11"/>
          </p:nvPr>
        </p:nvSpPr>
        <p:spPr>
          <a:xfrm>
            <a:off x="1404330" y="6289915"/>
            <a:ext cx="9508836" cy="365125"/>
          </a:xfrm>
        </p:spPr>
        <p:txBody>
          <a:bodyPr/>
          <a:lstStyle>
            <a:lvl1pPr algn="l">
              <a:defRPr sz="1400">
                <a:solidFill>
                  <a:schemeClr val="tx1"/>
                </a:solidFill>
                <a:latin typeface="Futura Medium" panose="020B0602020204020303" pitchFamily="34" charset="-79"/>
                <a:cs typeface="Futura Medium" panose="020B0602020204020303" pitchFamily="34" charset="-79"/>
              </a:defRPr>
            </a:lvl1pPr>
          </a:lstStyle>
          <a:p>
            <a:r>
              <a:rPr lang="en-US" dirty="0"/>
              <a:t>Source citation: </a:t>
            </a:r>
          </a:p>
        </p:txBody>
      </p:sp>
    </p:spTree>
    <p:extLst>
      <p:ext uri="{BB962C8B-B14F-4D97-AF65-F5344CB8AC3E}">
        <p14:creationId xmlns:p14="http://schemas.microsoft.com/office/powerpoint/2010/main" val="2303424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71A63644-6D2B-B1ED-0654-5682944C6E6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CB48AF7-BE59-70F4-CF60-DE006E1A515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3595351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D79C41DD-8F74-4EAA-E332-3A7EBCFB43D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E9A123-D369-F3AE-C9B3-6650CD1620F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563581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BA517131-4AB3-DAA8-CCAB-AF957971C01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6315CB-AE3B-2DDF-4192-3FD4D5B185F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1739152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95ABD228-8346-59D8-01F1-D69C133F9871}"/>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1A4D24E-13F9-C6CC-51D4-E0A5BCA2E8C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212099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ED70DF81-D401-2165-4807-EDD4532365D2}"/>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2A9807-CC31-B1DE-D72B-17F822D79B1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393044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58278A8A-9F87-46E9-E37D-876D4DE024A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E94C60-5A64-4159-3550-C40B3A6F908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4019648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 Condens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 Condensed</a:t>
            </a:r>
          </a:p>
        </p:txBody>
      </p:sp>
      <p:sp>
        <p:nvSpPr>
          <p:cNvPr id="5" name="Content Placeholder 4"/>
          <p:cNvSpPr>
            <a:spLocks noGrp="1"/>
          </p:cNvSpPr>
          <p:nvPr>
            <p:ph sz="quarter" idx="11"/>
          </p:nvPr>
        </p:nvSpPr>
        <p:spPr>
          <a:xfrm>
            <a:off x="609600" y="1600200"/>
            <a:ext cx="10972800" cy="4526280"/>
          </a:xfrm>
        </p:spPr>
        <p:txBody>
          <a:bodyPr/>
          <a:lstStyle>
            <a:lvl1pPr>
              <a:spcBef>
                <a:spcPts val="2400"/>
              </a:spcBef>
              <a:buClr>
                <a:schemeClr val="tx1"/>
              </a:buClr>
              <a:defRPr sz="2400"/>
            </a:lvl1pPr>
            <a:lvl2pPr marL="514350" indent="-285750">
              <a:buClr>
                <a:schemeClr val="tx1"/>
              </a:buClr>
              <a:defRPr sz="2000"/>
            </a:lvl2pPr>
            <a:lvl3pPr marL="685800" indent="-228600">
              <a:buClr>
                <a:schemeClr val="tx1"/>
              </a:buClr>
              <a:defRPr sz="1600"/>
            </a:lvl3pPr>
            <a:lvl4pPr marL="914400" indent="-228600">
              <a:buClr>
                <a:schemeClr val="tx1"/>
              </a:buClr>
              <a:defRPr sz="1200"/>
            </a:lvl4pPr>
            <a:lvl5pPr marL="1082675" indent="0">
              <a:buClr>
                <a:schemeClr val="tx1"/>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E45ECFEC-2C18-8B0D-6E77-5FC7D3B8D8D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042F382-BEE5-D462-C126-B347937FA7E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677124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74B96E31-444A-B1B9-2A0D-F70EDFB5C75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125A48-5F18-1CC6-5C28-877E12AD73B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2430062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A212B7E2-94C8-AAC3-1181-DDA10FC9A00D}"/>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FE7255-67A4-8987-8914-8CAAFFC5F7A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251083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2"/>
          </p:nvPr>
        </p:nvSpPr>
        <p:spPr/>
        <p:txBody>
          <a:bodyPr/>
          <a:lstStyle/>
          <a:p>
            <a:fld id="{7E1012B9-1714-4CE3-AAB3-C1E08E102C7F}" type="slidenum">
              <a:rPr lang="en-US" smtClean="0"/>
              <a:pPr/>
              <a:t>‹#›</a:t>
            </a:fld>
            <a:endParaRPr lang="en-US" dirty="0"/>
          </a:p>
        </p:txBody>
      </p:sp>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4733ADAB-1915-9FA6-DBA7-14EC04D33D2B}"/>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8239F77-ACF6-5BA0-9172-8087965C30F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172452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4D9C-4635-BB47-AE2A-654F62E1962F}"/>
              </a:ext>
            </a:extLst>
          </p:cNvPr>
          <p:cNvSpPr>
            <a:spLocks noGrp="1"/>
          </p:cNvSpPr>
          <p:nvPr>
            <p:ph type="title"/>
          </p:nvPr>
        </p:nvSpPr>
        <p:spPr>
          <a:xfrm>
            <a:off x="831850" y="1123329"/>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5772490-28E2-DA49-97FA-D9F19EC98CE0}"/>
              </a:ext>
            </a:extLst>
          </p:cNvPr>
          <p:cNvSpPr>
            <a:spLocks noGrp="1"/>
          </p:cNvSpPr>
          <p:nvPr>
            <p:ph type="body" idx="1"/>
          </p:nvPr>
        </p:nvSpPr>
        <p:spPr>
          <a:xfrm>
            <a:off x="831850" y="410244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4">
            <a:extLst>
              <a:ext uri="{FF2B5EF4-FFF2-40B4-BE49-F238E27FC236}">
                <a16:creationId xmlns:a16="http://schemas.microsoft.com/office/drawing/2014/main" id="{45DF6F8C-F070-EEB6-14D7-6CC2062A7FAD}"/>
              </a:ext>
            </a:extLst>
          </p:cNvPr>
          <p:cNvSpPr>
            <a:spLocks noGrp="1"/>
          </p:cNvSpPr>
          <p:nvPr>
            <p:ph type="ftr" sz="quarter" idx="11"/>
          </p:nvPr>
        </p:nvSpPr>
        <p:spPr>
          <a:xfrm>
            <a:off x="1404330" y="6289915"/>
            <a:ext cx="9508836" cy="365125"/>
          </a:xfrm>
        </p:spPr>
        <p:txBody>
          <a:bodyPr/>
          <a:lstStyle>
            <a:lvl1pPr algn="l">
              <a:defRPr sz="1400">
                <a:solidFill>
                  <a:schemeClr val="tx1"/>
                </a:solidFill>
                <a:latin typeface="Futura Medium" panose="020B0602020204020303" pitchFamily="34" charset="-79"/>
                <a:cs typeface="Futura Medium" panose="020B0602020204020303" pitchFamily="34" charset="-79"/>
              </a:defRPr>
            </a:lvl1pPr>
          </a:lstStyle>
          <a:p>
            <a:r>
              <a:rPr lang="en-US" dirty="0"/>
              <a:t>Source citation: </a:t>
            </a:r>
          </a:p>
        </p:txBody>
      </p:sp>
    </p:spTree>
    <p:extLst>
      <p:ext uri="{BB962C8B-B14F-4D97-AF65-F5344CB8AC3E}">
        <p14:creationId xmlns:p14="http://schemas.microsoft.com/office/powerpoint/2010/main" val="4216073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Red Blank just footer">
    <p:bg>
      <p:bgPr>
        <a:solidFill>
          <a:srgbClr val="FF0000"/>
        </a:solidFill>
        <a:effectLst/>
      </p:bgPr>
    </p:bg>
    <p:spTree>
      <p:nvGrpSpPr>
        <p:cNvPr id="1" name=""/>
        <p:cNvGrpSpPr/>
        <p:nvPr/>
      </p:nvGrpSpPr>
      <p:grpSpPr>
        <a:xfrm>
          <a:off x="0" y="0"/>
          <a:ext cx="0" cy="0"/>
          <a:chOff x="0" y="0"/>
          <a:chExt cx="0" cy="0"/>
        </a:xfrm>
      </p:grpSpPr>
      <p:pic>
        <p:nvPicPr>
          <p:cNvPr id="3" name="Picture 2" descr="C:\Users\Arne\Documents\Business\lucpac20131226\Lucile Packard\1172 Binder - SCH_EnterpriseLogo_2015_05_19 v3\SCH-LPCHS Logo Set 2015.08.11.v1\SCH Logo MS Update\Enterprise H\MS\Enterprise_H_MS.emf">
            <a:extLst>
              <a:ext uri="{FF2B5EF4-FFF2-40B4-BE49-F238E27FC236}">
                <a16:creationId xmlns:a16="http://schemas.microsoft.com/office/drawing/2014/main" id="{ADC14784-A50D-2A56-B8DF-9C9081325D4B}"/>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9190" y="6356350"/>
            <a:ext cx="1143000" cy="241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4728ED-34B0-A9A1-84B4-28F6EDE2CCE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63465" y="6294786"/>
            <a:ext cx="1990643" cy="365125"/>
          </a:xfrm>
          <a:prstGeom prst="rect">
            <a:avLst/>
          </a:prstGeom>
        </p:spPr>
      </p:pic>
    </p:spTree>
    <p:extLst>
      <p:ext uri="{BB962C8B-B14F-4D97-AF65-F5344CB8AC3E}">
        <p14:creationId xmlns:p14="http://schemas.microsoft.com/office/powerpoint/2010/main" val="3640434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254849"/>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4051" y="2141308"/>
            <a:ext cx="10515163" cy="2986087"/>
          </a:xfrm>
          <a:prstGeom prst="rect">
            <a:avLst/>
          </a:prstGeom>
        </p:spPr>
        <p:txBody>
          <a:bodyPr/>
          <a:lstStyle>
            <a:lvl1pPr marL="690372" indent="-342900">
              <a:spcBef>
                <a:spcPts val="0"/>
              </a:spcBef>
              <a:spcAft>
                <a:spcPts val="1200"/>
              </a:spcAft>
              <a:buClr>
                <a:schemeClr val="accent6"/>
              </a:buClr>
              <a:buFont typeface="Wingdings" pitchFamily="2" charset="2"/>
              <a:buChar char="§"/>
              <a:defRPr sz="2200">
                <a:solidFill>
                  <a:schemeClr val="tx1"/>
                </a:solidFill>
                <a:latin typeface="+mn-lt"/>
              </a:defRPr>
            </a:lvl1pPr>
            <a:lvl2pPr marL="685800" indent="-347472">
              <a:spcBef>
                <a:spcPts val="0"/>
              </a:spcBef>
              <a:spcAft>
                <a:spcPts val="600"/>
              </a:spcAft>
              <a:defRPr sz="2200">
                <a:latin typeface="+mn-lt"/>
              </a:defRPr>
            </a:lvl2pPr>
            <a:lvl3pPr marL="1024128" indent="-347472">
              <a:spcBef>
                <a:spcPts val="0"/>
              </a:spcBef>
              <a:spcAft>
                <a:spcPts val="600"/>
              </a:spcAft>
              <a:buFont typeface="Arial" panose="020B0604020202020204" pitchFamily="34" charset="0"/>
              <a:buChar char="•"/>
              <a:defRPr sz="2200">
                <a:latin typeface="+mn-lt"/>
              </a:defRPr>
            </a:lvl3pPr>
            <a:lvl4pPr marL="1481328" indent="-347472">
              <a:spcBef>
                <a:spcPts val="0"/>
              </a:spcBef>
              <a:spcAft>
                <a:spcPts val="600"/>
              </a:spcAft>
              <a:buClr>
                <a:schemeClr val="accent6"/>
              </a:buClr>
              <a:buFont typeface="System Font Regular"/>
              <a:buChar char="–"/>
              <a:defRPr sz="2200">
                <a:latin typeface="+mn-lt"/>
              </a:defRPr>
            </a:lvl4pPr>
            <a:lvl5pPr marL="1828800" indent="-347472">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March 19, 2024</a:t>
            </a:fld>
            <a:endParaRPr lang="en-US" dirty="0"/>
          </a:p>
        </p:txBody>
      </p:sp>
    </p:spTree>
    <p:extLst>
      <p:ext uri="{BB962C8B-B14F-4D97-AF65-F5344CB8AC3E}">
        <p14:creationId xmlns:p14="http://schemas.microsoft.com/office/powerpoint/2010/main" val="132959164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40354E-5C4C-826F-30EF-162D8DEC1202}"/>
              </a:ext>
            </a:extLst>
          </p:cNvPr>
          <p:cNvSpPr/>
          <p:nvPr userDrawn="1"/>
        </p:nvSpPr>
        <p:spPr>
          <a:xfrm>
            <a:off x="-1" y="-12204"/>
            <a:ext cx="12191999" cy="5760720"/>
          </a:xfrm>
          <a:prstGeom prst="rect">
            <a:avLst/>
          </a:prstGeom>
          <a:solidFill>
            <a:srgbClr val="4B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6">
            <a:extLst>
              <a:ext uri="{FF2B5EF4-FFF2-40B4-BE49-F238E27FC236}">
                <a16:creationId xmlns:a16="http://schemas.microsoft.com/office/drawing/2014/main" id="{AF0AEBA5-B925-965E-1C3A-5F373FA77ABE}"/>
              </a:ext>
            </a:extLst>
          </p:cNvPr>
          <p:cNvSpPr>
            <a:spLocks noGrp="1"/>
          </p:cNvSpPr>
          <p:nvPr>
            <p:ph type="body" sz="quarter" idx="13" hasCustomPrompt="1"/>
          </p:nvPr>
        </p:nvSpPr>
        <p:spPr>
          <a:xfrm>
            <a:off x="979712" y="2900477"/>
            <a:ext cx="10232571" cy="857794"/>
          </a:xfrm>
          <a:prstGeom prst="rect">
            <a:avLst/>
          </a:prstGeom>
        </p:spPr>
        <p:txBody>
          <a:bodyPr/>
          <a:lstStyle>
            <a:lvl1pPr marL="0" indent="0" algn="ctr">
              <a:lnSpc>
                <a:spcPct val="100000"/>
              </a:lnSpc>
              <a:spcBef>
                <a:spcPts val="0"/>
              </a:spcBef>
              <a:spcAft>
                <a:spcPts val="0"/>
              </a:spcAft>
              <a:buClr>
                <a:schemeClr val="accent5">
                  <a:lumMod val="75000"/>
                </a:schemeClr>
              </a:buClr>
              <a:buNone/>
              <a:defRPr sz="2000" b="1">
                <a:solidFill>
                  <a:srgbClr val="002060"/>
                </a:solidFill>
              </a:defRPr>
            </a:lvl1pPr>
            <a:lvl2pPr marL="685800" indent="-274320">
              <a:lnSpc>
                <a:spcPct val="100000"/>
              </a:lnSpc>
              <a:spcBef>
                <a:spcPts val="0"/>
              </a:spcBef>
              <a:spcAft>
                <a:spcPts val="1000"/>
              </a:spcAft>
              <a:buClr>
                <a:schemeClr val="accent5">
                  <a:lumMod val="75000"/>
                </a:schemeClr>
              </a:buClr>
              <a:defRPr sz="3200"/>
            </a:lvl2pPr>
            <a:lvl3pPr marL="1005840" indent="-228600">
              <a:lnSpc>
                <a:spcPct val="100000"/>
              </a:lnSpc>
              <a:spcAft>
                <a:spcPts val="1000"/>
              </a:spcAft>
              <a:buClr>
                <a:schemeClr val="accent5">
                  <a:lumMod val="75000"/>
                </a:schemeClr>
              </a:buClr>
              <a:defRPr sz="2700"/>
            </a:lvl3pPr>
            <a:lvl4pPr marL="1371600" indent="-228600">
              <a:lnSpc>
                <a:spcPct val="100000"/>
              </a:lnSpc>
              <a:spcAft>
                <a:spcPts val="1000"/>
              </a:spcAft>
              <a:buClr>
                <a:schemeClr val="accent5">
                  <a:lumMod val="75000"/>
                </a:schemeClr>
              </a:buClr>
              <a:defRPr sz="2700"/>
            </a:lvl4pPr>
            <a:lvl5pPr marL="1371600" indent="-228600">
              <a:lnSpc>
                <a:spcPct val="100000"/>
              </a:lnSpc>
              <a:spcAft>
                <a:spcPts val="1000"/>
              </a:spcAft>
              <a:buClr>
                <a:schemeClr val="accent5">
                  <a:lumMod val="75000"/>
                </a:schemeClr>
              </a:buClr>
              <a:defRPr sz="2700"/>
            </a:lvl5pPr>
          </a:lstStyle>
          <a:p>
            <a:pPr lvl="0"/>
            <a:r>
              <a:rPr lang="en-US" dirty="0"/>
              <a:t>Name, Degrees, Work Title, Organization</a:t>
            </a:r>
          </a:p>
        </p:txBody>
      </p:sp>
      <p:sp>
        <p:nvSpPr>
          <p:cNvPr id="13" name="Title 1">
            <a:extLst>
              <a:ext uri="{FF2B5EF4-FFF2-40B4-BE49-F238E27FC236}">
                <a16:creationId xmlns:a16="http://schemas.microsoft.com/office/drawing/2014/main" id="{894702BA-CFE9-1B84-3512-A29157C377B8}"/>
              </a:ext>
            </a:extLst>
          </p:cNvPr>
          <p:cNvSpPr txBox="1">
            <a:spLocks/>
          </p:cNvSpPr>
          <p:nvPr userDrawn="1"/>
        </p:nvSpPr>
        <p:spPr>
          <a:xfrm>
            <a:off x="838200" y="1109484"/>
            <a:ext cx="10515600" cy="203196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300" b="1" kern="1200">
                <a:solidFill>
                  <a:schemeClr val="bg1"/>
                </a:solidFill>
                <a:latin typeface="+mj-lt"/>
                <a:ea typeface="+mj-ea"/>
                <a:cs typeface="+mj-cs"/>
              </a:defRPr>
            </a:lvl1pPr>
          </a:lstStyle>
          <a:p>
            <a:r>
              <a:rPr lang="en-US" dirty="0"/>
              <a:t>Title</a:t>
            </a:r>
          </a:p>
        </p:txBody>
      </p:sp>
      <p:pic>
        <p:nvPicPr>
          <p:cNvPr id="7" name="Picture 6">
            <a:extLst>
              <a:ext uri="{FF2B5EF4-FFF2-40B4-BE49-F238E27FC236}">
                <a16:creationId xmlns:a16="http://schemas.microsoft.com/office/drawing/2014/main" id="{23C3DF13-03A8-F1B1-38B6-7B3E50D8C3EE}"/>
              </a:ext>
            </a:extLst>
          </p:cNvPr>
          <p:cNvPicPr>
            <a:picLocks noChangeAspect="1"/>
          </p:cNvPicPr>
          <p:nvPr userDrawn="1"/>
        </p:nvPicPr>
        <p:blipFill rotWithShape="1">
          <a:blip r:embed="rId2"/>
          <a:srcRect t="25174" b="20153"/>
          <a:stretch/>
        </p:blipFill>
        <p:spPr>
          <a:xfrm>
            <a:off x="169332" y="5948733"/>
            <a:ext cx="2325618" cy="613622"/>
          </a:xfrm>
          <a:prstGeom prst="rect">
            <a:avLst/>
          </a:prstGeom>
        </p:spPr>
      </p:pic>
      <p:pic>
        <p:nvPicPr>
          <p:cNvPr id="8" name="Picture 7">
            <a:extLst>
              <a:ext uri="{FF2B5EF4-FFF2-40B4-BE49-F238E27FC236}">
                <a16:creationId xmlns:a16="http://schemas.microsoft.com/office/drawing/2014/main" id="{A240C71F-1275-8467-A75D-405ABC7119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4950" y="5878735"/>
            <a:ext cx="1175996" cy="809210"/>
          </a:xfrm>
          <a:prstGeom prst="rect">
            <a:avLst/>
          </a:prstGeom>
        </p:spPr>
      </p:pic>
      <p:pic>
        <p:nvPicPr>
          <p:cNvPr id="9" name="Picture 8">
            <a:extLst>
              <a:ext uri="{FF2B5EF4-FFF2-40B4-BE49-F238E27FC236}">
                <a16:creationId xmlns:a16="http://schemas.microsoft.com/office/drawing/2014/main" id="{B1933A9A-5923-1D45-C7DC-648E849DC5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4843" y="5950822"/>
            <a:ext cx="4447588" cy="1074737"/>
          </a:xfrm>
          <a:prstGeom prst="rect">
            <a:avLst/>
          </a:prstGeom>
        </p:spPr>
      </p:pic>
    </p:spTree>
    <p:extLst>
      <p:ext uri="{BB962C8B-B14F-4D97-AF65-F5344CB8AC3E}">
        <p14:creationId xmlns:p14="http://schemas.microsoft.com/office/powerpoint/2010/main" val="1198957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174283-A5AC-CDB9-E5ED-258C563133DD}"/>
              </a:ext>
            </a:extLst>
          </p:cNvPr>
          <p:cNvSpPr/>
          <p:nvPr userDrawn="1"/>
        </p:nvSpPr>
        <p:spPr>
          <a:xfrm>
            <a:off x="0" y="0"/>
            <a:ext cx="12192000" cy="1737360"/>
          </a:xfrm>
          <a:prstGeom prst="rect">
            <a:avLst/>
          </a:prstGeom>
          <a:solidFill>
            <a:srgbClr val="4B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69C20B7-01BC-910F-7DB7-8DC344065052}"/>
              </a:ext>
            </a:extLst>
          </p:cNvPr>
          <p:cNvSpPr>
            <a:spLocks noGrp="1"/>
          </p:cNvSpPr>
          <p:nvPr>
            <p:ph type="title"/>
          </p:nvPr>
        </p:nvSpPr>
        <p:spPr>
          <a:xfrm>
            <a:off x="914400" y="365125"/>
            <a:ext cx="10515600" cy="1325563"/>
          </a:xfrm>
        </p:spPr>
        <p:txBody>
          <a:bodyPr>
            <a:normAutofit/>
          </a:bodyPr>
          <a:lstStyle>
            <a:lvl1pPr>
              <a:defRPr>
                <a:solidFill>
                  <a:schemeClr val="bg1"/>
                </a:solidFill>
              </a:defRPr>
            </a:lvl1pPr>
          </a:lstStyle>
          <a:p>
            <a:r>
              <a:rPr lang="en-US" sz="6000" b="1">
                <a:solidFill>
                  <a:schemeClr val="bg1"/>
                </a:solidFill>
              </a:rPr>
              <a:t>Click to edit Master title style</a:t>
            </a:r>
            <a:endParaRPr lang="en-US" sz="5400" b="1" dirty="0">
              <a:solidFill>
                <a:schemeClr val="bg1"/>
              </a:solidFill>
              <a:latin typeface="Source Sans Pro ExtraLight" panose="020B0303030403020204" pitchFamily="34" charset="0"/>
              <a:ea typeface="Source Sans Pro ExtraLight" panose="020B0303030403020204" pitchFamily="34" charset="0"/>
            </a:endParaRPr>
          </a:p>
        </p:txBody>
      </p:sp>
      <p:sp>
        <p:nvSpPr>
          <p:cNvPr id="9" name="Content Placeholder 2">
            <a:extLst>
              <a:ext uri="{FF2B5EF4-FFF2-40B4-BE49-F238E27FC236}">
                <a16:creationId xmlns:a16="http://schemas.microsoft.com/office/drawing/2014/main" id="{8E0EF0C5-C54C-A6BF-01E7-8A9076023013}"/>
              </a:ext>
            </a:extLst>
          </p:cNvPr>
          <p:cNvSpPr>
            <a:spLocks noGrp="1"/>
          </p:cNvSpPr>
          <p:nvPr>
            <p:ph idx="1"/>
          </p:nvPr>
        </p:nvSpPr>
        <p:spPr>
          <a:xfrm>
            <a:off x="914400" y="1926771"/>
            <a:ext cx="10875745" cy="3826374"/>
          </a:xfrm>
        </p:spPr>
        <p:txBody>
          <a:bodyPr>
            <a:normAutofit/>
          </a:bodyPr>
          <a:lstStyle/>
          <a:p>
            <a:pPr lvl="0"/>
            <a:r>
              <a:rPr lang="en-US" sz="3200" b="1"/>
              <a:t>Click to edit Master text styles</a:t>
            </a:r>
          </a:p>
          <a:p>
            <a:pPr lvl="1"/>
            <a:r>
              <a:rPr lang="en-US" sz="3200" b="1"/>
              <a:t>Second level</a:t>
            </a:r>
          </a:p>
        </p:txBody>
      </p:sp>
      <p:pic>
        <p:nvPicPr>
          <p:cNvPr id="10" name="Picture 9">
            <a:extLst>
              <a:ext uri="{FF2B5EF4-FFF2-40B4-BE49-F238E27FC236}">
                <a16:creationId xmlns:a16="http://schemas.microsoft.com/office/drawing/2014/main" id="{F8C6CDEA-87E3-C02F-1962-AD8C8B44044C}"/>
              </a:ext>
            </a:extLst>
          </p:cNvPr>
          <p:cNvPicPr>
            <a:picLocks noChangeAspect="1"/>
          </p:cNvPicPr>
          <p:nvPr userDrawn="1"/>
        </p:nvPicPr>
        <p:blipFill rotWithShape="1">
          <a:blip r:embed="rId2"/>
          <a:srcRect t="25174" b="20153"/>
          <a:stretch/>
        </p:blipFill>
        <p:spPr>
          <a:xfrm>
            <a:off x="169332" y="5948733"/>
            <a:ext cx="2325618" cy="613622"/>
          </a:xfrm>
          <a:prstGeom prst="rect">
            <a:avLst/>
          </a:prstGeom>
        </p:spPr>
      </p:pic>
      <p:pic>
        <p:nvPicPr>
          <p:cNvPr id="11" name="Picture 10">
            <a:extLst>
              <a:ext uri="{FF2B5EF4-FFF2-40B4-BE49-F238E27FC236}">
                <a16:creationId xmlns:a16="http://schemas.microsoft.com/office/drawing/2014/main" id="{27097951-95EE-2EFC-3BA7-D4A8F1F224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4950" y="5878735"/>
            <a:ext cx="1175996" cy="809210"/>
          </a:xfrm>
          <a:prstGeom prst="rect">
            <a:avLst/>
          </a:prstGeom>
        </p:spPr>
      </p:pic>
      <p:pic>
        <p:nvPicPr>
          <p:cNvPr id="12" name="Picture 11">
            <a:extLst>
              <a:ext uri="{FF2B5EF4-FFF2-40B4-BE49-F238E27FC236}">
                <a16:creationId xmlns:a16="http://schemas.microsoft.com/office/drawing/2014/main" id="{40280BC9-7DA2-301D-1019-46355FD13F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4843" y="5950822"/>
            <a:ext cx="4447588" cy="1074737"/>
          </a:xfrm>
          <a:prstGeom prst="rect">
            <a:avLst/>
          </a:prstGeom>
        </p:spPr>
      </p:pic>
    </p:spTree>
    <p:extLst>
      <p:ext uri="{BB962C8B-B14F-4D97-AF65-F5344CB8AC3E}">
        <p14:creationId xmlns:p14="http://schemas.microsoft.com/office/powerpoint/2010/main" val="1598227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80E78B-CAA4-574F-92A1-FEDB67CFB1B2}"/>
              </a:ext>
            </a:extLst>
          </p:cNvPr>
          <p:cNvSpPr/>
          <p:nvPr userDrawn="1"/>
        </p:nvSpPr>
        <p:spPr>
          <a:xfrm>
            <a:off x="0" y="1"/>
            <a:ext cx="12192000" cy="914400"/>
          </a:xfrm>
          <a:prstGeom prst="rect">
            <a:avLst/>
          </a:prstGeom>
          <a:solidFill>
            <a:srgbClr val="4F6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E7046B4D-EDCC-5E4B-9EA6-37BA26643766}"/>
              </a:ext>
            </a:extLst>
          </p:cNvPr>
          <p:cNvSpPr txBox="1">
            <a:spLocks/>
          </p:cNvSpPr>
          <p:nvPr userDrawn="1"/>
        </p:nvSpPr>
        <p:spPr>
          <a:xfrm>
            <a:off x="914400" y="206500"/>
            <a:ext cx="10515600" cy="50140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Source Sans Pro ExtraLight" panose="020B0303030403020204" pitchFamily="34" charset="0"/>
              <a:ea typeface="Source Sans Pro ExtraLight" panose="020B0303030403020204" pitchFamily="34" charset="0"/>
            </a:endParaRPr>
          </a:p>
        </p:txBody>
      </p:sp>
      <p:sp>
        <p:nvSpPr>
          <p:cNvPr id="11" name="Title 1">
            <a:extLst>
              <a:ext uri="{FF2B5EF4-FFF2-40B4-BE49-F238E27FC236}">
                <a16:creationId xmlns:a16="http://schemas.microsoft.com/office/drawing/2014/main" id="{FECDB9DD-8C05-2747-B492-1D4166012125}"/>
              </a:ext>
            </a:extLst>
          </p:cNvPr>
          <p:cNvSpPr txBox="1">
            <a:spLocks/>
          </p:cNvSpPr>
          <p:nvPr userDrawn="1"/>
        </p:nvSpPr>
        <p:spPr>
          <a:xfrm>
            <a:off x="1066800" y="0"/>
            <a:ext cx="10515600" cy="914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Source Sans Pro ExtraLight" panose="020B0303030403020204" pitchFamily="34" charset="0"/>
              <a:ea typeface="Source Sans Pro ExtraLight" panose="020B0303030403020204" pitchFamily="34" charset="0"/>
            </a:endParaRPr>
          </a:p>
        </p:txBody>
      </p:sp>
      <p:sp>
        <p:nvSpPr>
          <p:cNvPr id="13" name="Text Placeholder 12">
            <a:extLst>
              <a:ext uri="{FF2B5EF4-FFF2-40B4-BE49-F238E27FC236}">
                <a16:creationId xmlns:a16="http://schemas.microsoft.com/office/drawing/2014/main" id="{16B8DC65-EA8E-A64C-970E-740400854EB1}"/>
              </a:ext>
            </a:extLst>
          </p:cNvPr>
          <p:cNvSpPr>
            <a:spLocks noGrp="1"/>
          </p:cNvSpPr>
          <p:nvPr>
            <p:ph type="body" sz="quarter" idx="10"/>
          </p:nvPr>
        </p:nvSpPr>
        <p:spPr>
          <a:xfrm>
            <a:off x="914400" y="54864"/>
            <a:ext cx="10668000" cy="822960"/>
          </a:xfrm>
          <a:prstGeom prst="rect">
            <a:avLst/>
          </a:prstGeom>
        </p:spPr>
        <p:txBody>
          <a:bodyPr anchor="ctr" anchorCtr="0">
            <a:normAutofit/>
          </a:bodyPr>
          <a:lstStyle>
            <a:lvl1pPr marL="0" indent="0">
              <a:buFontTx/>
              <a:buNone/>
              <a:defRPr sz="45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6">
            <a:extLst>
              <a:ext uri="{FF2B5EF4-FFF2-40B4-BE49-F238E27FC236}">
                <a16:creationId xmlns:a16="http://schemas.microsoft.com/office/drawing/2014/main" id="{B8DDE53A-FB9F-CE4D-A2C3-DA14DC1945BD}"/>
              </a:ext>
            </a:extLst>
          </p:cNvPr>
          <p:cNvSpPr>
            <a:spLocks noGrp="1"/>
          </p:cNvSpPr>
          <p:nvPr>
            <p:ph type="body" sz="quarter" idx="11"/>
          </p:nvPr>
        </p:nvSpPr>
        <p:spPr>
          <a:xfrm>
            <a:off x="914400" y="1188720"/>
            <a:ext cx="10668000" cy="4483515"/>
          </a:xfrm>
          <a:prstGeom prst="rect">
            <a:avLst/>
          </a:prstGeom>
        </p:spPr>
        <p:txBody>
          <a:bodyPr/>
          <a:lstStyle>
            <a:lvl1pPr marL="274320" indent="-274320">
              <a:lnSpc>
                <a:spcPct val="100000"/>
              </a:lnSpc>
              <a:spcBef>
                <a:spcPts val="0"/>
              </a:spcBef>
              <a:spcAft>
                <a:spcPts val="1000"/>
              </a:spcAft>
              <a:buClr>
                <a:schemeClr val="accent5">
                  <a:lumMod val="75000"/>
                </a:schemeClr>
              </a:buClr>
              <a:defRPr sz="3600"/>
            </a:lvl1pPr>
            <a:lvl2pPr marL="685800" indent="-274320">
              <a:lnSpc>
                <a:spcPct val="100000"/>
              </a:lnSpc>
              <a:spcBef>
                <a:spcPts val="0"/>
              </a:spcBef>
              <a:spcAft>
                <a:spcPts val="1000"/>
              </a:spcAft>
              <a:buClr>
                <a:schemeClr val="accent5">
                  <a:lumMod val="75000"/>
                </a:schemeClr>
              </a:buClr>
              <a:defRPr sz="3200"/>
            </a:lvl2pPr>
            <a:lvl3pPr marL="1005840" indent="-228600">
              <a:lnSpc>
                <a:spcPct val="100000"/>
              </a:lnSpc>
              <a:spcAft>
                <a:spcPts val="1000"/>
              </a:spcAft>
              <a:buClr>
                <a:schemeClr val="accent5">
                  <a:lumMod val="75000"/>
                </a:schemeClr>
              </a:buClr>
              <a:defRPr sz="2700"/>
            </a:lvl3pPr>
            <a:lvl4pPr marL="1371600" indent="-228600">
              <a:lnSpc>
                <a:spcPct val="100000"/>
              </a:lnSpc>
              <a:spcAft>
                <a:spcPts val="1000"/>
              </a:spcAft>
              <a:buClr>
                <a:schemeClr val="accent5">
                  <a:lumMod val="75000"/>
                </a:schemeClr>
              </a:buClr>
              <a:defRPr sz="2700"/>
            </a:lvl4pPr>
            <a:lvl5pPr marL="1371600" indent="-228600">
              <a:lnSpc>
                <a:spcPct val="100000"/>
              </a:lnSpc>
              <a:spcAft>
                <a:spcPts val="1000"/>
              </a:spcAft>
              <a:buClr>
                <a:schemeClr val="accent5">
                  <a:lumMod val="75000"/>
                </a:schemeClr>
              </a:buCl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FD453D8D-10C6-2C50-E76A-06429D308370}"/>
              </a:ext>
            </a:extLst>
          </p:cNvPr>
          <p:cNvPicPr>
            <a:picLocks noChangeAspect="1"/>
          </p:cNvPicPr>
          <p:nvPr userDrawn="1"/>
        </p:nvPicPr>
        <p:blipFill rotWithShape="1">
          <a:blip r:embed="rId2"/>
          <a:srcRect t="25174" b="20153"/>
          <a:stretch/>
        </p:blipFill>
        <p:spPr>
          <a:xfrm>
            <a:off x="169332" y="5948733"/>
            <a:ext cx="2325618" cy="613622"/>
          </a:xfrm>
          <a:prstGeom prst="rect">
            <a:avLst/>
          </a:prstGeom>
        </p:spPr>
      </p:pic>
      <p:pic>
        <p:nvPicPr>
          <p:cNvPr id="10" name="Picture 9">
            <a:extLst>
              <a:ext uri="{FF2B5EF4-FFF2-40B4-BE49-F238E27FC236}">
                <a16:creationId xmlns:a16="http://schemas.microsoft.com/office/drawing/2014/main" id="{4241E621-2BE8-CF11-969A-F22E30DA88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4950" y="5878735"/>
            <a:ext cx="1175996" cy="809210"/>
          </a:xfrm>
          <a:prstGeom prst="rect">
            <a:avLst/>
          </a:prstGeom>
        </p:spPr>
      </p:pic>
      <p:pic>
        <p:nvPicPr>
          <p:cNvPr id="12" name="Picture 11">
            <a:extLst>
              <a:ext uri="{FF2B5EF4-FFF2-40B4-BE49-F238E27FC236}">
                <a16:creationId xmlns:a16="http://schemas.microsoft.com/office/drawing/2014/main" id="{D1797432-05E2-5455-96D4-33F67A47BB0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4843" y="5950822"/>
            <a:ext cx="4447588" cy="1074737"/>
          </a:xfrm>
          <a:prstGeom prst="rect">
            <a:avLst/>
          </a:prstGeom>
        </p:spPr>
      </p:pic>
    </p:spTree>
    <p:extLst>
      <p:ext uri="{BB962C8B-B14F-4D97-AF65-F5344CB8AC3E}">
        <p14:creationId xmlns:p14="http://schemas.microsoft.com/office/powerpoint/2010/main" val="9893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80E78B-CAA4-574F-92A1-FEDB67CFB1B2}"/>
              </a:ext>
            </a:extLst>
          </p:cNvPr>
          <p:cNvSpPr/>
          <p:nvPr userDrawn="1"/>
        </p:nvSpPr>
        <p:spPr>
          <a:xfrm>
            <a:off x="0" y="1"/>
            <a:ext cx="12192000" cy="914400"/>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E7046B4D-EDCC-5E4B-9EA6-37BA26643766}"/>
              </a:ext>
            </a:extLst>
          </p:cNvPr>
          <p:cNvSpPr txBox="1">
            <a:spLocks/>
          </p:cNvSpPr>
          <p:nvPr userDrawn="1"/>
        </p:nvSpPr>
        <p:spPr>
          <a:xfrm>
            <a:off x="914400" y="206500"/>
            <a:ext cx="10515600" cy="50140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Source Sans Pro ExtraLight" panose="020B0303030403020204" pitchFamily="34" charset="0"/>
              <a:ea typeface="Source Sans Pro ExtraLight" panose="020B0303030403020204" pitchFamily="34" charset="0"/>
            </a:endParaRPr>
          </a:p>
        </p:txBody>
      </p:sp>
      <p:sp>
        <p:nvSpPr>
          <p:cNvPr id="11" name="Title 1">
            <a:extLst>
              <a:ext uri="{FF2B5EF4-FFF2-40B4-BE49-F238E27FC236}">
                <a16:creationId xmlns:a16="http://schemas.microsoft.com/office/drawing/2014/main" id="{FECDB9DD-8C05-2747-B492-1D4166012125}"/>
              </a:ext>
            </a:extLst>
          </p:cNvPr>
          <p:cNvSpPr txBox="1">
            <a:spLocks/>
          </p:cNvSpPr>
          <p:nvPr userDrawn="1"/>
        </p:nvSpPr>
        <p:spPr>
          <a:xfrm>
            <a:off x="1066800" y="0"/>
            <a:ext cx="10515600" cy="914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Source Sans Pro ExtraLight" panose="020B0303030403020204" pitchFamily="34" charset="0"/>
              <a:ea typeface="Source Sans Pro ExtraLight" panose="020B0303030403020204" pitchFamily="34" charset="0"/>
            </a:endParaRPr>
          </a:p>
        </p:txBody>
      </p:sp>
      <p:sp>
        <p:nvSpPr>
          <p:cNvPr id="13" name="Text Placeholder 12">
            <a:extLst>
              <a:ext uri="{FF2B5EF4-FFF2-40B4-BE49-F238E27FC236}">
                <a16:creationId xmlns:a16="http://schemas.microsoft.com/office/drawing/2014/main" id="{16B8DC65-EA8E-A64C-970E-740400854EB1}"/>
              </a:ext>
            </a:extLst>
          </p:cNvPr>
          <p:cNvSpPr>
            <a:spLocks noGrp="1"/>
          </p:cNvSpPr>
          <p:nvPr>
            <p:ph type="body" sz="quarter" idx="10"/>
          </p:nvPr>
        </p:nvSpPr>
        <p:spPr>
          <a:xfrm>
            <a:off x="914400" y="54864"/>
            <a:ext cx="10668000" cy="822960"/>
          </a:xfrm>
          <a:prstGeom prst="rect">
            <a:avLst/>
          </a:prstGeom>
        </p:spPr>
        <p:txBody>
          <a:bodyPr anchor="ctr" anchorCtr="0">
            <a:normAutofit/>
          </a:bodyPr>
          <a:lstStyle>
            <a:lvl1pPr marL="0" indent="0">
              <a:buFontTx/>
              <a:buNone/>
              <a:defRPr sz="45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9" name="Picture 8">
            <a:extLst>
              <a:ext uri="{FF2B5EF4-FFF2-40B4-BE49-F238E27FC236}">
                <a16:creationId xmlns:a16="http://schemas.microsoft.com/office/drawing/2014/main" id="{F7CFFB51-D0DA-6B98-AC9A-188B7AD8C6BF}"/>
              </a:ext>
            </a:extLst>
          </p:cNvPr>
          <p:cNvPicPr>
            <a:picLocks noChangeAspect="1"/>
          </p:cNvPicPr>
          <p:nvPr userDrawn="1"/>
        </p:nvPicPr>
        <p:blipFill rotWithShape="1">
          <a:blip r:embed="rId2"/>
          <a:srcRect t="25174" b="20153"/>
          <a:stretch/>
        </p:blipFill>
        <p:spPr>
          <a:xfrm>
            <a:off x="169332" y="5948733"/>
            <a:ext cx="2325618" cy="613622"/>
          </a:xfrm>
          <a:prstGeom prst="rect">
            <a:avLst/>
          </a:prstGeom>
        </p:spPr>
      </p:pic>
      <p:pic>
        <p:nvPicPr>
          <p:cNvPr id="10" name="Picture 9">
            <a:extLst>
              <a:ext uri="{FF2B5EF4-FFF2-40B4-BE49-F238E27FC236}">
                <a16:creationId xmlns:a16="http://schemas.microsoft.com/office/drawing/2014/main" id="{BC431F8D-2898-EBB9-FE01-8D04800EA1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4950" y="5878735"/>
            <a:ext cx="1175996" cy="809210"/>
          </a:xfrm>
          <a:prstGeom prst="rect">
            <a:avLst/>
          </a:prstGeom>
        </p:spPr>
      </p:pic>
      <p:pic>
        <p:nvPicPr>
          <p:cNvPr id="12" name="Picture 11">
            <a:extLst>
              <a:ext uri="{FF2B5EF4-FFF2-40B4-BE49-F238E27FC236}">
                <a16:creationId xmlns:a16="http://schemas.microsoft.com/office/drawing/2014/main" id="{FA568C9F-5F46-06A1-9A97-2563BA8530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4843" y="5950822"/>
            <a:ext cx="4447588" cy="1074737"/>
          </a:xfrm>
          <a:prstGeom prst="rect">
            <a:avLst/>
          </a:prstGeom>
        </p:spPr>
      </p:pic>
      <p:sp>
        <p:nvSpPr>
          <p:cNvPr id="2" name="Text Placeholder 16">
            <a:extLst>
              <a:ext uri="{FF2B5EF4-FFF2-40B4-BE49-F238E27FC236}">
                <a16:creationId xmlns:a16="http://schemas.microsoft.com/office/drawing/2014/main" id="{FECC6199-2C52-FE87-72FE-5813C3B982D2}"/>
              </a:ext>
            </a:extLst>
          </p:cNvPr>
          <p:cNvSpPr>
            <a:spLocks noGrp="1"/>
          </p:cNvSpPr>
          <p:nvPr>
            <p:ph type="body" sz="quarter" idx="12"/>
          </p:nvPr>
        </p:nvSpPr>
        <p:spPr>
          <a:xfrm>
            <a:off x="914400" y="1188720"/>
            <a:ext cx="10668000" cy="4483515"/>
          </a:xfrm>
          <a:prstGeom prst="rect">
            <a:avLst/>
          </a:prstGeom>
        </p:spPr>
        <p:txBody>
          <a:bodyPr/>
          <a:lstStyle>
            <a:lvl1pPr marL="274320" indent="-274320">
              <a:lnSpc>
                <a:spcPct val="100000"/>
              </a:lnSpc>
              <a:spcBef>
                <a:spcPts val="0"/>
              </a:spcBef>
              <a:spcAft>
                <a:spcPts val="1000"/>
              </a:spcAft>
              <a:buClr>
                <a:schemeClr val="accent5">
                  <a:lumMod val="75000"/>
                </a:schemeClr>
              </a:buClr>
              <a:defRPr sz="3600"/>
            </a:lvl1pPr>
            <a:lvl2pPr marL="685800" indent="-274320">
              <a:lnSpc>
                <a:spcPct val="100000"/>
              </a:lnSpc>
              <a:spcBef>
                <a:spcPts val="0"/>
              </a:spcBef>
              <a:spcAft>
                <a:spcPts val="1000"/>
              </a:spcAft>
              <a:buClr>
                <a:schemeClr val="accent5">
                  <a:lumMod val="75000"/>
                </a:schemeClr>
              </a:buClr>
              <a:defRPr sz="3200"/>
            </a:lvl2pPr>
            <a:lvl3pPr marL="1005840" indent="-228600">
              <a:lnSpc>
                <a:spcPct val="100000"/>
              </a:lnSpc>
              <a:spcAft>
                <a:spcPts val="1000"/>
              </a:spcAft>
              <a:buClr>
                <a:schemeClr val="accent5">
                  <a:lumMod val="75000"/>
                </a:schemeClr>
              </a:buClr>
              <a:defRPr sz="2700"/>
            </a:lvl3pPr>
            <a:lvl4pPr marL="1371600" indent="-228600">
              <a:lnSpc>
                <a:spcPct val="100000"/>
              </a:lnSpc>
              <a:spcAft>
                <a:spcPts val="1000"/>
              </a:spcAft>
              <a:buClr>
                <a:schemeClr val="accent5">
                  <a:lumMod val="75000"/>
                </a:schemeClr>
              </a:buClr>
              <a:defRPr sz="2700"/>
            </a:lvl4pPr>
            <a:lvl5pPr marL="1371600" indent="-228600">
              <a:lnSpc>
                <a:spcPct val="100000"/>
              </a:lnSpc>
              <a:spcAft>
                <a:spcPts val="1000"/>
              </a:spcAft>
              <a:buClr>
                <a:schemeClr val="accent5">
                  <a:lumMod val="75000"/>
                </a:schemeClr>
              </a:buCl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2836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80E78B-CAA4-574F-92A1-FEDB67CFB1B2}"/>
              </a:ext>
            </a:extLst>
          </p:cNvPr>
          <p:cNvSpPr/>
          <p:nvPr userDrawn="1"/>
        </p:nvSpPr>
        <p:spPr>
          <a:xfrm>
            <a:off x="0" y="1"/>
            <a:ext cx="12192000" cy="91440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E7046B4D-EDCC-5E4B-9EA6-37BA26643766}"/>
              </a:ext>
            </a:extLst>
          </p:cNvPr>
          <p:cNvSpPr txBox="1">
            <a:spLocks/>
          </p:cNvSpPr>
          <p:nvPr userDrawn="1"/>
        </p:nvSpPr>
        <p:spPr>
          <a:xfrm>
            <a:off x="914400" y="206500"/>
            <a:ext cx="10515600" cy="50140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Source Sans Pro ExtraLight" panose="020B0303030403020204" pitchFamily="34" charset="0"/>
              <a:ea typeface="Source Sans Pro ExtraLight" panose="020B0303030403020204" pitchFamily="34" charset="0"/>
            </a:endParaRPr>
          </a:p>
        </p:txBody>
      </p:sp>
      <p:sp>
        <p:nvSpPr>
          <p:cNvPr id="11" name="Title 1">
            <a:extLst>
              <a:ext uri="{FF2B5EF4-FFF2-40B4-BE49-F238E27FC236}">
                <a16:creationId xmlns:a16="http://schemas.microsoft.com/office/drawing/2014/main" id="{FECDB9DD-8C05-2747-B492-1D4166012125}"/>
              </a:ext>
            </a:extLst>
          </p:cNvPr>
          <p:cNvSpPr txBox="1">
            <a:spLocks/>
          </p:cNvSpPr>
          <p:nvPr userDrawn="1"/>
        </p:nvSpPr>
        <p:spPr>
          <a:xfrm>
            <a:off x="1066800" y="0"/>
            <a:ext cx="10515600" cy="914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Source Sans Pro ExtraLight" panose="020B0303030403020204" pitchFamily="34" charset="0"/>
              <a:ea typeface="Source Sans Pro ExtraLight" panose="020B0303030403020204" pitchFamily="34" charset="0"/>
            </a:endParaRPr>
          </a:p>
        </p:txBody>
      </p:sp>
      <p:sp>
        <p:nvSpPr>
          <p:cNvPr id="13" name="Text Placeholder 12">
            <a:extLst>
              <a:ext uri="{FF2B5EF4-FFF2-40B4-BE49-F238E27FC236}">
                <a16:creationId xmlns:a16="http://schemas.microsoft.com/office/drawing/2014/main" id="{16B8DC65-EA8E-A64C-970E-740400854EB1}"/>
              </a:ext>
            </a:extLst>
          </p:cNvPr>
          <p:cNvSpPr>
            <a:spLocks noGrp="1"/>
          </p:cNvSpPr>
          <p:nvPr>
            <p:ph type="body" sz="quarter" idx="10"/>
          </p:nvPr>
        </p:nvSpPr>
        <p:spPr>
          <a:xfrm>
            <a:off x="914400" y="54864"/>
            <a:ext cx="10668000" cy="822960"/>
          </a:xfrm>
          <a:prstGeom prst="rect">
            <a:avLst/>
          </a:prstGeom>
        </p:spPr>
        <p:txBody>
          <a:bodyPr anchor="ctr" anchorCtr="0">
            <a:normAutofit/>
          </a:bodyPr>
          <a:lstStyle>
            <a:lvl1pPr marL="0" indent="0">
              <a:buFontTx/>
              <a:buNone/>
              <a:defRPr sz="45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9" name="Picture 8">
            <a:extLst>
              <a:ext uri="{FF2B5EF4-FFF2-40B4-BE49-F238E27FC236}">
                <a16:creationId xmlns:a16="http://schemas.microsoft.com/office/drawing/2014/main" id="{03D5CBDD-6661-05D7-5AC4-E214301DB4DC}"/>
              </a:ext>
            </a:extLst>
          </p:cNvPr>
          <p:cNvPicPr>
            <a:picLocks noChangeAspect="1"/>
          </p:cNvPicPr>
          <p:nvPr userDrawn="1"/>
        </p:nvPicPr>
        <p:blipFill rotWithShape="1">
          <a:blip r:embed="rId2"/>
          <a:srcRect t="25174" b="20153"/>
          <a:stretch/>
        </p:blipFill>
        <p:spPr>
          <a:xfrm>
            <a:off x="169332" y="5948733"/>
            <a:ext cx="2325618" cy="613622"/>
          </a:xfrm>
          <a:prstGeom prst="rect">
            <a:avLst/>
          </a:prstGeom>
        </p:spPr>
      </p:pic>
      <p:pic>
        <p:nvPicPr>
          <p:cNvPr id="10" name="Picture 9">
            <a:extLst>
              <a:ext uri="{FF2B5EF4-FFF2-40B4-BE49-F238E27FC236}">
                <a16:creationId xmlns:a16="http://schemas.microsoft.com/office/drawing/2014/main" id="{DCDB14AF-BE84-4068-AD72-2EEEC9B2A9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4950" y="5878735"/>
            <a:ext cx="1175996" cy="809210"/>
          </a:xfrm>
          <a:prstGeom prst="rect">
            <a:avLst/>
          </a:prstGeom>
        </p:spPr>
      </p:pic>
      <p:pic>
        <p:nvPicPr>
          <p:cNvPr id="12" name="Picture 11">
            <a:extLst>
              <a:ext uri="{FF2B5EF4-FFF2-40B4-BE49-F238E27FC236}">
                <a16:creationId xmlns:a16="http://schemas.microsoft.com/office/drawing/2014/main" id="{0776B57D-BBDD-ECDD-9083-918711957E2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4843" y="5950822"/>
            <a:ext cx="4447588" cy="1074737"/>
          </a:xfrm>
          <a:prstGeom prst="rect">
            <a:avLst/>
          </a:prstGeom>
        </p:spPr>
      </p:pic>
      <p:sp>
        <p:nvSpPr>
          <p:cNvPr id="2" name="Text Placeholder 16">
            <a:extLst>
              <a:ext uri="{FF2B5EF4-FFF2-40B4-BE49-F238E27FC236}">
                <a16:creationId xmlns:a16="http://schemas.microsoft.com/office/drawing/2014/main" id="{D62736BE-95F1-914C-6C92-33645ABBEC6C}"/>
              </a:ext>
            </a:extLst>
          </p:cNvPr>
          <p:cNvSpPr>
            <a:spLocks noGrp="1"/>
          </p:cNvSpPr>
          <p:nvPr>
            <p:ph type="body" sz="quarter" idx="11"/>
          </p:nvPr>
        </p:nvSpPr>
        <p:spPr>
          <a:xfrm>
            <a:off x="914400" y="1188720"/>
            <a:ext cx="10668000" cy="4483515"/>
          </a:xfrm>
          <a:prstGeom prst="rect">
            <a:avLst/>
          </a:prstGeom>
        </p:spPr>
        <p:txBody>
          <a:bodyPr/>
          <a:lstStyle>
            <a:lvl1pPr marL="274320" indent="-274320">
              <a:lnSpc>
                <a:spcPct val="100000"/>
              </a:lnSpc>
              <a:spcBef>
                <a:spcPts val="0"/>
              </a:spcBef>
              <a:spcAft>
                <a:spcPts val="1000"/>
              </a:spcAft>
              <a:buClr>
                <a:schemeClr val="accent5">
                  <a:lumMod val="75000"/>
                </a:schemeClr>
              </a:buClr>
              <a:defRPr sz="3600"/>
            </a:lvl1pPr>
            <a:lvl2pPr marL="685800" indent="-274320">
              <a:lnSpc>
                <a:spcPct val="100000"/>
              </a:lnSpc>
              <a:spcBef>
                <a:spcPts val="0"/>
              </a:spcBef>
              <a:spcAft>
                <a:spcPts val="1000"/>
              </a:spcAft>
              <a:buClr>
                <a:schemeClr val="accent5">
                  <a:lumMod val="75000"/>
                </a:schemeClr>
              </a:buClr>
              <a:defRPr sz="3200"/>
            </a:lvl2pPr>
            <a:lvl3pPr marL="1005840" indent="-228600">
              <a:lnSpc>
                <a:spcPct val="100000"/>
              </a:lnSpc>
              <a:spcAft>
                <a:spcPts val="1000"/>
              </a:spcAft>
              <a:buClr>
                <a:schemeClr val="accent5">
                  <a:lumMod val="75000"/>
                </a:schemeClr>
              </a:buClr>
              <a:defRPr sz="2700"/>
            </a:lvl3pPr>
            <a:lvl4pPr marL="1371600" indent="-228600">
              <a:lnSpc>
                <a:spcPct val="100000"/>
              </a:lnSpc>
              <a:spcAft>
                <a:spcPts val="1000"/>
              </a:spcAft>
              <a:buClr>
                <a:schemeClr val="accent5">
                  <a:lumMod val="75000"/>
                </a:schemeClr>
              </a:buClr>
              <a:defRPr sz="2700"/>
            </a:lvl4pPr>
            <a:lvl5pPr marL="1371600" indent="-228600">
              <a:lnSpc>
                <a:spcPct val="100000"/>
              </a:lnSpc>
              <a:spcAft>
                <a:spcPts val="1000"/>
              </a:spcAft>
              <a:buClr>
                <a:schemeClr val="accent5">
                  <a:lumMod val="75000"/>
                </a:schemeClr>
              </a:buCl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92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80E78B-CAA4-574F-92A1-FEDB67CFB1B2}"/>
              </a:ext>
            </a:extLst>
          </p:cNvPr>
          <p:cNvSpPr/>
          <p:nvPr userDrawn="1"/>
        </p:nvSpPr>
        <p:spPr>
          <a:xfrm>
            <a:off x="0" y="1"/>
            <a:ext cx="12192000" cy="914400"/>
          </a:xfrm>
          <a:prstGeom prst="rect">
            <a:avLst/>
          </a:prstGeom>
          <a:solidFill>
            <a:srgbClr val="6C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E7046B4D-EDCC-5E4B-9EA6-37BA26643766}"/>
              </a:ext>
            </a:extLst>
          </p:cNvPr>
          <p:cNvSpPr txBox="1">
            <a:spLocks/>
          </p:cNvSpPr>
          <p:nvPr userDrawn="1"/>
        </p:nvSpPr>
        <p:spPr>
          <a:xfrm>
            <a:off x="914400" y="206500"/>
            <a:ext cx="10515600" cy="50140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Source Sans Pro ExtraLight" panose="020B0303030403020204" pitchFamily="34" charset="0"/>
              <a:ea typeface="Source Sans Pro ExtraLight" panose="020B0303030403020204" pitchFamily="34" charset="0"/>
            </a:endParaRPr>
          </a:p>
        </p:txBody>
      </p:sp>
      <p:sp>
        <p:nvSpPr>
          <p:cNvPr id="11" name="Title 1">
            <a:extLst>
              <a:ext uri="{FF2B5EF4-FFF2-40B4-BE49-F238E27FC236}">
                <a16:creationId xmlns:a16="http://schemas.microsoft.com/office/drawing/2014/main" id="{FECDB9DD-8C05-2747-B492-1D4166012125}"/>
              </a:ext>
            </a:extLst>
          </p:cNvPr>
          <p:cNvSpPr txBox="1">
            <a:spLocks/>
          </p:cNvSpPr>
          <p:nvPr userDrawn="1"/>
        </p:nvSpPr>
        <p:spPr>
          <a:xfrm>
            <a:off x="1066800" y="0"/>
            <a:ext cx="10515600" cy="914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Source Sans Pro ExtraLight" panose="020B0303030403020204" pitchFamily="34" charset="0"/>
              <a:ea typeface="Source Sans Pro ExtraLight" panose="020B0303030403020204" pitchFamily="34" charset="0"/>
            </a:endParaRPr>
          </a:p>
        </p:txBody>
      </p:sp>
      <p:sp>
        <p:nvSpPr>
          <p:cNvPr id="13" name="Text Placeholder 12">
            <a:extLst>
              <a:ext uri="{FF2B5EF4-FFF2-40B4-BE49-F238E27FC236}">
                <a16:creationId xmlns:a16="http://schemas.microsoft.com/office/drawing/2014/main" id="{16B8DC65-EA8E-A64C-970E-740400854EB1}"/>
              </a:ext>
            </a:extLst>
          </p:cNvPr>
          <p:cNvSpPr>
            <a:spLocks noGrp="1"/>
          </p:cNvSpPr>
          <p:nvPr>
            <p:ph type="body" sz="quarter" idx="10"/>
          </p:nvPr>
        </p:nvSpPr>
        <p:spPr>
          <a:xfrm>
            <a:off x="914400" y="54864"/>
            <a:ext cx="10668000" cy="822960"/>
          </a:xfrm>
          <a:prstGeom prst="rect">
            <a:avLst/>
          </a:prstGeom>
        </p:spPr>
        <p:txBody>
          <a:bodyPr anchor="ctr" anchorCtr="0">
            <a:normAutofit/>
          </a:bodyPr>
          <a:lstStyle>
            <a:lvl1pPr marL="0" indent="0">
              <a:buFontTx/>
              <a:buNone/>
              <a:defRPr sz="45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9" name="Picture 8">
            <a:extLst>
              <a:ext uri="{FF2B5EF4-FFF2-40B4-BE49-F238E27FC236}">
                <a16:creationId xmlns:a16="http://schemas.microsoft.com/office/drawing/2014/main" id="{10E480B6-0839-DF64-B08F-07666503F65B}"/>
              </a:ext>
            </a:extLst>
          </p:cNvPr>
          <p:cNvPicPr>
            <a:picLocks noChangeAspect="1"/>
          </p:cNvPicPr>
          <p:nvPr userDrawn="1"/>
        </p:nvPicPr>
        <p:blipFill rotWithShape="1">
          <a:blip r:embed="rId2"/>
          <a:srcRect t="25174" b="20153"/>
          <a:stretch/>
        </p:blipFill>
        <p:spPr>
          <a:xfrm>
            <a:off x="169332" y="5948733"/>
            <a:ext cx="2325618" cy="613622"/>
          </a:xfrm>
          <a:prstGeom prst="rect">
            <a:avLst/>
          </a:prstGeom>
        </p:spPr>
      </p:pic>
      <p:pic>
        <p:nvPicPr>
          <p:cNvPr id="10" name="Picture 9">
            <a:extLst>
              <a:ext uri="{FF2B5EF4-FFF2-40B4-BE49-F238E27FC236}">
                <a16:creationId xmlns:a16="http://schemas.microsoft.com/office/drawing/2014/main" id="{44044466-7F72-1E50-82C3-CB6CA86F3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4950" y="5878735"/>
            <a:ext cx="1175996" cy="809210"/>
          </a:xfrm>
          <a:prstGeom prst="rect">
            <a:avLst/>
          </a:prstGeom>
        </p:spPr>
      </p:pic>
      <p:pic>
        <p:nvPicPr>
          <p:cNvPr id="12" name="Picture 11">
            <a:extLst>
              <a:ext uri="{FF2B5EF4-FFF2-40B4-BE49-F238E27FC236}">
                <a16:creationId xmlns:a16="http://schemas.microsoft.com/office/drawing/2014/main" id="{E340E613-F313-A2B0-EC4B-A4EAE844B6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4843" y="5950822"/>
            <a:ext cx="4447588" cy="1074737"/>
          </a:xfrm>
          <a:prstGeom prst="rect">
            <a:avLst/>
          </a:prstGeom>
        </p:spPr>
      </p:pic>
      <p:sp>
        <p:nvSpPr>
          <p:cNvPr id="2" name="Text Placeholder 16">
            <a:extLst>
              <a:ext uri="{FF2B5EF4-FFF2-40B4-BE49-F238E27FC236}">
                <a16:creationId xmlns:a16="http://schemas.microsoft.com/office/drawing/2014/main" id="{AA375E9B-8303-1EC5-8CB9-BEE219DB9608}"/>
              </a:ext>
            </a:extLst>
          </p:cNvPr>
          <p:cNvSpPr>
            <a:spLocks noGrp="1"/>
          </p:cNvSpPr>
          <p:nvPr>
            <p:ph type="body" sz="quarter" idx="11"/>
          </p:nvPr>
        </p:nvSpPr>
        <p:spPr>
          <a:xfrm>
            <a:off x="914400" y="1188720"/>
            <a:ext cx="10668000" cy="4483515"/>
          </a:xfrm>
          <a:prstGeom prst="rect">
            <a:avLst/>
          </a:prstGeom>
        </p:spPr>
        <p:txBody>
          <a:bodyPr/>
          <a:lstStyle>
            <a:lvl1pPr marL="274320" indent="-274320">
              <a:lnSpc>
                <a:spcPct val="100000"/>
              </a:lnSpc>
              <a:spcBef>
                <a:spcPts val="0"/>
              </a:spcBef>
              <a:spcAft>
                <a:spcPts val="1000"/>
              </a:spcAft>
              <a:buClr>
                <a:schemeClr val="accent5">
                  <a:lumMod val="75000"/>
                </a:schemeClr>
              </a:buClr>
              <a:defRPr sz="3600"/>
            </a:lvl1pPr>
            <a:lvl2pPr marL="685800" indent="-274320">
              <a:lnSpc>
                <a:spcPct val="100000"/>
              </a:lnSpc>
              <a:spcBef>
                <a:spcPts val="0"/>
              </a:spcBef>
              <a:spcAft>
                <a:spcPts val="1000"/>
              </a:spcAft>
              <a:buClr>
                <a:schemeClr val="accent5">
                  <a:lumMod val="75000"/>
                </a:schemeClr>
              </a:buClr>
              <a:defRPr sz="3200"/>
            </a:lvl2pPr>
            <a:lvl3pPr marL="1005840" indent="-228600">
              <a:lnSpc>
                <a:spcPct val="100000"/>
              </a:lnSpc>
              <a:spcAft>
                <a:spcPts val="1000"/>
              </a:spcAft>
              <a:buClr>
                <a:schemeClr val="accent5">
                  <a:lumMod val="75000"/>
                </a:schemeClr>
              </a:buClr>
              <a:defRPr sz="2700"/>
            </a:lvl3pPr>
            <a:lvl4pPr marL="1371600" indent="-228600">
              <a:lnSpc>
                <a:spcPct val="100000"/>
              </a:lnSpc>
              <a:spcAft>
                <a:spcPts val="1000"/>
              </a:spcAft>
              <a:buClr>
                <a:schemeClr val="accent5">
                  <a:lumMod val="75000"/>
                </a:schemeClr>
              </a:buClr>
              <a:defRPr sz="2700"/>
            </a:lvl4pPr>
            <a:lvl5pPr marL="1371600" indent="-228600">
              <a:lnSpc>
                <a:spcPct val="100000"/>
              </a:lnSpc>
              <a:spcAft>
                <a:spcPts val="1000"/>
              </a:spcAft>
              <a:buClr>
                <a:schemeClr val="accent5">
                  <a:lumMod val="75000"/>
                </a:schemeClr>
              </a:buCl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3791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C3DF13-03A8-F1B1-38B6-7B3E50D8C3EE}"/>
              </a:ext>
            </a:extLst>
          </p:cNvPr>
          <p:cNvPicPr>
            <a:picLocks noChangeAspect="1"/>
          </p:cNvPicPr>
          <p:nvPr userDrawn="1"/>
        </p:nvPicPr>
        <p:blipFill rotWithShape="1">
          <a:blip r:embed="rId2"/>
          <a:srcRect t="25174" b="20153"/>
          <a:stretch/>
        </p:blipFill>
        <p:spPr>
          <a:xfrm>
            <a:off x="169332" y="5948733"/>
            <a:ext cx="2325618" cy="613622"/>
          </a:xfrm>
          <a:prstGeom prst="rect">
            <a:avLst/>
          </a:prstGeom>
        </p:spPr>
      </p:pic>
      <p:pic>
        <p:nvPicPr>
          <p:cNvPr id="8" name="Picture 7">
            <a:extLst>
              <a:ext uri="{FF2B5EF4-FFF2-40B4-BE49-F238E27FC236}">
                <a16:creationId xmlns:a16="http://schemas.microsoft.com/office/drawing/2014/main" id="{A240C71F-1275-8467-A75D-405ABC7119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4950" y="5878735"/>
            <a:ext cx="1175996" cy="809210"/>
          </a:xfrm>
          <a:prstGeom prst="rect">
            <a:avLst/>
          </a:prstGeom>
        </p:spPr>
      </p:pic>
      <p:pic>
        <p:nvPicPr>
          <p:cNvPr id="9" name="Picture 8">
            <a:extLst>
              <a:ext uri="{FF2B5EF4-FFF2-40B4-BE49-F238E27FC236}">
                <a16:creationId xmlns:a16="http://schemas.microsoft.com/office/drawing/2014/main" id="{B1933A9A-5923-1D45-C7DC-648E849DC5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4843" y="5950822"/>
            <a:ext cx="4447588" cy="1074737"/>
          </a:xfrm>
          <a:prstGeom prst="rect">
            <a:avLst/>
          </a:prstGeom>
        </p:spPr>
      </p:pic>
      <p:sp>
        <p:nvSpPr>
          <p:cNvPr id="2" name="Title 1">
            <a:extLst>
              <a:ext uri="{FF2B5EF4-FFF2-40B4-BE49-F238E27FC236}">
                <a16:creationId xmlns:a16="http://schemas.microsoft.com/office/drawing/2014/main" id="{17BEFEAB-CC46-4593-9836-1CCBC4E7F52F}"/>
              </a:ext>
            </a:extLst>
          </p:cNvPr>
          <p:cNvSpPr>
            <a:spLocks noGrp="1"/>
          </p:cNvSpPr>
          <p:nvPr>
            <p:ph type="title"/>
          </p:nvPr>
        </p:nvSpPr>
        <p:spPr>
          <a:xfrm>
            <a:off x="838200" y="365125"/>
            <a:ext cx="10515600" cy="698005"/>
          </a:xfrm>
        </p:spPr>
        <p:txBody>
          <a:bodyPr>
            <a:noAutofit/>
          </a:bodyPr>
          <a:lstStyle>
            <a:lvl1pPr>
              <a:defRPr sz="4500"/>
            </a:lvl1pPr>
          </a:lstStyle>
          <a:p>
            <a:r>
              <a:rPr lang="en-US"/>
              <a:t>Click to edit Master title style</a:t>
            </a:r>
            <a:endParaRPr lang="en-US" dirty="0"/>
          </a:p>
        </p:txBody>
      </p:sp>
      <p:sp>
        <p:nvSpPr>
          <p:cNvPr id="10" name="Text Placeholder 16">
            <a:extLst>
              <a:ext uri="{FF2B5EF4-FFF2-40B4-BE49-F238E27FC236}">
                <a16:creationId xmlns:a16="http://schemas.microsoft.com/office/drawing/2014/main" id="{AF0AEBA5-B925-965E-1C3A-5F373FA77ABE}"/>
              </a:ext>
            </a:extLst>
          </p:cNvPr>
          <p:cNvSpPr>
            <a:spLocks noGrp="1"/>
          </p:cNvSpPr>
          <p:nvPr>
            <p:ph type="body" sz="quarter" idx="13"/>
          </p:nvPr>
        </p:nvSpPr>
        <p:spPr>
          <a:xfrm>
            <a:off x="914400" y="1188720"/>
            <a:ext cx="10668000" cy="4483515"/>
          </a:xfrm>
          <a:prstGeom prst="rect">
            <a:avLst/>
          </a:prstGeom>
        </p:spPr>
        <p:txBody>
          <a:bodyPr/>
          <a:lstStyle>
            <a:lvl1pPr marL="274320" indent="-274320">
              <a:lnSpc>
                <a:spcPct val="100000"/>
              </a:lnSpc>
              <a:spcBef>
                <a:spcPts val="0"/>
              </a:spcBef>
              <a:spcAft>
                <a:spcPts val="1000"/>
              </a:spcAft>
              <a:buClr>
                <a:schemeClr val="accent5">
                  <a:lumMod val="75000"/>
                </a:schemeClr>
              </a:buClr>
              <a:defRPr sz="3600"/>
            </a:lvl1pPr>
            <a:lvl2pPr marL="685800" indent="-274320">
              <a:lnSpc>
                <a:spcPct val="100000"/>
              </a:lnSpc>
              <a:spcBef>
                <a:spcPts val="0"/>
              </a:spcBef>
              <a:spcAft>
                <a:spcPts val="1000"/>
              </a:spcAft>
              <a:buClr>
                <a:schemeClr val="accent5">
                  <a:lumMod val="75000"/>
                </a:schemeClr>
              </a:buClr>
              <a:defRPr sz="3200"/>
            </a:lvl2pPr>
            <a:lvl3pPr marL="1005840" indent="-228600">
              <a:lnSpc>
                <a:spcPct val="100000"/>
              </a:lnSpc>
              <a:spcAft>
                <a:spcPts val="1000"/>
              </a:spcAft>
              <a:buClr>
                <a:schemeClr val="accent5">
                  <a:lumMod val="75000"/>
                </a:schemeClr>
              </a:buClr>
              <a:defRPr sz="2700"/>
            </a:lvl3pPr>
            <a:lvl4pPr marL="1371600" indent="-228600">
              <a:lnSpc>
                <a:spcPct val="100000"/>
              </a:lnSpc>
              <a:spcAft>
                <a:spcPts val="1000"/>
              </a:spcAft>
              <a:buClr>
                <a:schemeClr val="accent5">
                  <a:lumMod val="75000"/>
                </a:schemeClr>
              </a:buClr>
              <a:defRPr sz="2700"/>
            </a:lvl4pPr>
            <a:lvl5pPr marL="1371600" indent="-228600">
              <a:lnSpc>
                <a:spcPct val="100000"/>
              </a:lnSpc>
              <a:spcAft>
                <a:spcPts val="1000"/>
              </a:spcAft>
              <a:buClr>
                <a:schemeClr val="accent5">
                  <a:lumMod val="75000"/>
                </a:schemeClr>
              </a:buCl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0281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8769-F534-4C7E-B44E-68A6319D78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CBB28-1BFB-4924-AFFE-E9116A8AC9A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86EAF7-E171-43FC-84D9-D299F802E8E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05561E-A385-401B-B61B-79DAEFBE5FB0}"/>
              </a:ext>
            </a:extLst>
          </p:cNvPr>
          <p:cNvSpPr>
            <a:spLocks noGrp="1"/>
          </p:cNvSpPr>
          <p:nvPr>
            <p:ph type="dt" sz="half" idx="10"/>
          </p:nvPr>
        </p:nvSpPr>
        <p:spPr>
          <a:xfrm>
            <a:off x="838200" y="6356350"/>
            <a:ext cx="2743200" cy="365125"/>
          </a:xfrm>
          <a:prstGeom prst="rect">
            <a:avLst/>
          </a:prstGeom>
        </p:spPr>
        <p:txBody>
          <a:bodyPr/>
          <a:lstStyle/>
          <a:p>
            <a:fld id="{0282AC49-D487-47DD-8448-85224DA1BB5F}" type="datetimeFigureOut">
              <a:rPr lang="en-US" smtClean="0"/>
              <a:t>3/19/2024</a:t>
            </a:fld>
            <a:endParaRPr lang="en-US"/>
          </a:p>
        </p:txBody>
      </p:sp>
      <p:sp>
        <p:nvSpPr>
          <p:cNvPr id="6" name="Footer Placeholder 5">
            <a:extLst>
              <a:ext uri="{FF2B5EF4-FFF2-40B4-BE49-F238E27FC236}">
                <a16:creationId xmlns:a16="http://schemas.microsoft.com/office/drawing/2014/main" id="{9EF5B3CB-6DC2-4838-B8F6-1CBF8C81F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C563ED-6CA7-4E5E-AA2D-12ABF9802FB6}"/>
              </a:ext>
            </a:extLst>
          </p:cNvPr>
          <p:cNvSpPr>
            <a:spLocks noGrp="1"/>
          </p:cNvSpPr>
          <p:nvPr>
            <p:ph type="sldNum" sz="quarter" idx="12"/>
          </p:nvPr>
        </p:nvSpPr>
        <p:spPr>
          <a:xfrm>
            <a:off x="8610600" y="6356350"/>
            <a:ext cx="2743200" cy="365125"/>
          </a:xfrm>
          <a:prstGeom prst="rect">
            <a:avLst/>
          </a:prstGeom>
        </p:spPr>
        <p:txBody>
          <a:bodyPr/>
          <a:lstStyle/>
          <a:p>
            <a:fld id="{92877941-17FD-433C-8C03-97616C9480AD}" type="slidenum">
              <a:rPr lang="en-US" smtClean="0"/>
              <a:t>‹#›</a:t>
            </a:fld>
            <a:endParaRPr lang="en-US"/>
          </a:p>
        </p:txBody>
      </p:sp>
    </p:spTree>
    <p:extLst>
      <p:ext uri="{BB962C8B-B14F-4D97-AF65-F5344CB8AC3E}">
        <p14:creationId xmlns:p14="http://schemas.microsoft.com/office/powerpoint/2010/main" val="3438701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9B0E99-13B6-5C44-913E-C86C8C8C606A}"/>
              </a:ext>
            </a:extLst>
          </p:cNvPr>
          <p:cNvSpPr>
            <a:spLocks noGrp="1"/>
          </p:cNvSpPr>
          <p:nvPr>
            <p:ph sz="half" idx="1"/>
          </p:nvPr>
        </p:nvSpPr>
        <p:spPr>
          <a:xfrm>
            <a:off x="838200" y="1176198"/>
            <a:ext cx="5181600" cy="4648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E14C6D8-58C6-2145-8E03-F739FF72DBCA}"/>
              </a:ext>
            </a:extLst>
          </p:cNvPr>
          <p:cNvSpPr>
            <a:spLocks noGrp="1"/>
          </p:cNvSpPr>
          <p:nvPr>
            <p:ph sz="half" idx="2"/>
          </p:nvPr>
        </p:nvSpPr>
        <p:spPr>
          <a:xfrm>
            <a:off x="6096000" y="1192902"/>
            <a:ext cx="5257800" cy="463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6E86D7-3D8D-9458-64C1-CB01300783C0}"/>
              </a:ext>
            </a:extLst>
          </p:cNvPr>
          <p:cNvSpPr>
            <a:spLocks noGrp="1"/>
          </p:cNvSpPr>
          <p:nvPr>
            <p:ph type="title"/>
          </p:nvPr>
        </p:nvSpPr>
        <p:spPr>
          <a:xfrm>
            <a:off x="838200" y="320676"/>
            <a:ext cx="10515600" cy="832263"/>
          </a:xfrm>
        </p:spPr>
        <p:txBody>
          <a:bodyPr/>
          <a:lstStyle/>
          <a:p>
            <a:r>
              <a:rPr lang="en-US" dirty="0"/>
              <a:t>Click to edit Master title style</a:t>
            </a:r>
          </a:p>
        </p:txBody>
      </p:sp>
      <p:sp>
        <p:nvSpPr>
          <p:cNvPr id="9" name="Footer Placeholder 4">
            <a:extLst>
              <a:ext uri="{FF2B5EF4-FFF2-40B4-BE49-F238E27FC236}">
                <a16:creationId xmlns:a16="http://schemas.microsoft.com/office/drawing/2014/main" id="{BFF43505-A029-41FA-5F55-C20BC7BD7206}"/>
              </a:ext>
            </a:extLst>
          </p:cNvPr>
          <p:cNvSpPr>
            <a:spLocks noGrp="1"/>
          </p:cNvSpPr>
          <p:nvPr>
            <p:ph type="ftr" sz="quarter" idx="11"/>
          </p:nvPr>
        </p:nvSpPr>
        <p:spPr>
          <a:xfrm>
            <a:off x="1404330" y="6289915"/>
            <a:ext cx="9508836" cy="365125"/>
          </a:xfrm>
        </p:spPr>
        <p:txBody>
          <a:bodyPr/>
          <a:lstStyle>
            <a:lvl1pPr algn="l">
              <a:defRPr sz="1400">
                <a:solidFill>
                  <a:schemeClr val="tx1"/>
                </a:solidFill>
                <a:latin typeface="Futura Medium" panose="020B0602020204020303" pitchFamily="34" charset="-79"/>
                <a:cs typeface="Futura Medium" panose="020B0602020204020303" pitchFamily="34" charset="-79"/>
              </a:defRPr>
            </a:lvl1pPr>
          </a:lstStyle>
          <a:p>
            <a:r>
              <a:rPr lang="en-US" dirty="0"/>
              <a:t>Source citation: </a:t>
            </a:r>
          </a:p>
        </p:txBody>
      </p:sp>
    </p:spTree>
    <p:extLst>
      <p:ext uri="{BB962C8B-B14F-4D97-AF65-F5344CB8AC3E}">
        <p14:creationId xmlns:p14="http://schemas.microsoft.com/office/powerpoint/2010/main" val="3092078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BCF0-F41E-4136-9FE7-7128F86440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0E3FC1-AD9D-4478-889E-BA402809E70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B5D23-6E25-46C8-BD78-8774F377C4A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8A41A-0943-472B-A0BF-DA16D4D51D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32153C-E7A7-4081-A0E2-2DD5A26A50D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B525E-0A33-4378-8071-07C41DB597E8}"/>
              </a:ext>
            </a:extLst>
          </p:cNvPr>
          <p:cNvSpPr>
            <a:spLocks noGrp="1"/>
          </p:cNvSpPr>
          <p:nvPr>
            <p:ph type="dt" sz="half" idx="10"/>
          </p:nvPr>
        </p:nvSpPr>
        <p:spPr>
          <a:xfrm>
            <a:off x="838200" y="6356350"/>
            <a:ext cx="2743200" cy="365125"/>
          </a:xfrm>
          <a:prstGeom prst="rect">
            <a:avLst/>
          </a:prstGeom>
        </p:spPr>
        <p:txBody>
          <a:bodyPr/>
          <a:lstStyle/>
          <a:p>
            <a:fld id="{0282AC49-D487-47DD-8448-85224DA1BB5F}" type="datetimeFigureOut">
              <a:rPr lang="en-US" smtClean="0"/>
              <a:t>3/19/2024</a:t>
            </a:fld>
            <a:endParaRPr lang="en-US"/>
          </a:p>
        </p:txBody>
      </p:sp>
      <p:sp>
        <p:nvSpPr>
          <p:cNvPr id="8" name="Footer Placeholder 7">
            <a:extLst>
              <a:ext uri="{FF2B5EF4-FFF2-40B4-BE49-F238E27FC236}">
                <a16:creationId xmlns:a16="http://schemas.microsoft.com/office/drawing/2014/main" id="{05ACCD5A-0C50-4F63-B9D2-F0D44F4F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5229EF-4B14-4050-B854-43C004FCD6E8}"/>
              </a:ext>
            </a:extLst>
          </p:cNvPr>
          <p:cNvSpPr>
            <a:spLocks noGrp="1"/>
          </p:cNvSpPr>
          <p:nvPr>
            <p:ph type="sldNum" sz="quarter" idx="12"/>
          </p:nvPr>
        </p:nvSpPr>
        <p:spPr>
          <a:xfrm>
            <a:off x="8610600" y="6356350"/>
            <a:ext cx="2743200" cy="365125"/>
          </a:xfrm>
          <a:prstGeom prst="rect">
            <a:avLst/>
          </a:prstGeom>
        </p:spPr>
        <p:txBody>
          <a:bodyPr/>
          <a:lstStyle/>
          <a:p>
            <a:fld id="{92877941-17FD-433C-8C03-97616C9480AD}" type="slidenum">
              <a:rPr lang="en-US" smtClean="0"/>
              <a:t>‹#›</a:t>
            </a:fld>
            <a:endParaRPr lang="en-US"/>
          </a:p>
        </p:txBody>
      </p:sp>
    </p:spTree>
    <p:extLst>
      <p:ext uri="{BB962C8B-B14F-4D97-AF65-F5344CB8AC3E}">
        <p14:creationId xmlns:p14="http://schemas.microsoft.com/office/powerpoint/2010/main" val="1500547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8D0C-8A18-4A03-BA57-84A8F4586D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B7A623-3339-4D25-9D15-062D69379623}"/>
              </a:ext>
            </a:extLst>
          </p:cNvPr>
          <p:cNvSpPr>
            <a:spLocks noGrp="1"/>
          </p:cNvSpPr>
          <p:nvPr>
            <p:ph type="dt" sz="half" idx="10"/>
          </p:nvPr>
        </p:nvSpPr>
        <p:spPr>
          <a:xfrm>
            <a:off x="838200" y="6356350"/>
            <a:ext cx="2743200" cy="365125"/>
          </a:xfrm>
          <a:prstGeom prst="rect">
            <a:avLst/>
          </a:prstGeom>
        </p:spPr>
        <p:txBody>
          <a:bodyPr/>
          <a:lstStyle/>
          <a:p>
            <a:fld id="{0282AC49-D487-47DD-8448-85224DA1BB5F}" type="datetimeFigureOut">
              <a:rPr lang="en-US" smtClean="0"/>
              <a:t>3/19/2024</a:t>
            </a:fld>
            <a:endParaRPr lang="en-US"/>
          </a:p>
        </p:txBody>
      </p:sp>
      <p:sp>
        <p:nvSpPr>
          <p:cNvPr id="4" name="Footer Placeholder 3">
            <a:extLst>
              <a:ext uri="{FF2B5EF4-FFF2-40B4-BE49-F238E27FC236}">
                <a16:creationId xmlns:a16="http://schemas.microsoft.com/office/drawing/2014/main" id="{503F5BA5-4BF1-4945-BD54-C8AEB10D9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878640-8262-419B-9DAB-9D110189A11B}"/>
              </a:ext>
            </a:extLst>
          </p:cNvPr>
          <p:cNvSpPr>
            <a:spLocks noGrp="1"/>
          </p:cNvSpPr>
          <p:nvPr>
            <p:ph type="sldNum" sz="quarter" idx="12"/>
          </p:nvPr>
        </p:nvSpPr>
        <p:spPr>
          <a:xfrm>
            <a:off x="8610600" y="6356350"/>
            <a:ext cx="2743200" cy="365125"/>
          </a:xfrm>
          <a:prstGeom prst="rect">
            <a:avLst/>
          </a:prstGeom>
        </p:spPr>
        <p:txBody>
          <a:bodyPr/>
          <a:lstStyle/>
          <a:p>
            <a:fld id="{92877941-17FD-433C-8C03-97616C9480AD}" type="slidenum">
              <a:rPr lang="en-US" smtClean="0"/>
              <a:t>‹#›</a:t>
            </a:fld>
            <a:endParaRPr lang="en-US"/>
          </a:p>
        </p:txBody>
      </p:sp>
    </p:spTree>
    <p:extLst>
      <p:ext uri="{BB962C8B-B14F-4D97-AF65-F5344CB8AC3E}">
        <p14:creationId xmlns:p14="http://schemas.microsoft.com/office/powerpoint/2010/main" val="3614681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1DB84A-54E0-45B5-A716-792CE171308D}"/>
              </a:ext>
            </a:extLst>
          </p:cNvPr>
          <p:cNvSpPr>
            <a:spLocks noGrp="1"/>
          </p:cNvSpPr>
          <p:nvPr>
            <p:ph type="dt" sz="half" idx="10"/>
          </p:nvPr>
        </p:nvSpPr>
        <p:spPr>
          <a:xfrm>
            <a:off x="838200" y="6356350"/>
            <a:ext cx="2743200" cy="365125"/>
          </a:xfrm>
          <a:prstGeom prst="rect">
            <a:avLst/>
          </a:prstGeom>
        </p:spPr>
        <p:txBody>
          <a:bodyPr/>
          <a:lstStyle/>
          <a:p>
            <a:fld id="{0282AC49-D487-47DD-8448-85224DA1BB5F}" type="datetimeFigureOut">
              <a:rPr lang="en-US" smtClean="0"/>
              <a:t>3/19/2024</a:t>
            </a:fld>
            <a:endParaRPr lang="en-US"/>
          </a:p>
        </p:txBody>
      </p:sp>
      <p:sp>
        <p:nvSpPr>
          <p:cNvPr id="3" name="Footer Placeholder 2">
            <a:extLst>
              <a:ext uri="{FF2B5EF4-FFF2-40B4-BE49-F238E27FC236}">
                <a16:creationId xmlns:a16="http://schemas.microsoft.com/office/drawing/2014/main" id="{11D09ACA-9F17-473C-845A-3A361E67C3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D27BAB3-E194-443F-83F4-FC1B44387A98}"/>
              </a:ext>
            </a:extLst>
          </p:cNvPr>
          <p:cNvSpPr>
            <a:spLocks noGrp="1"/>
          </p:cNvSpPr>
          <p:nvPr>
            <p:ph type="sldNum" sz="quarter" idx="12"/>
          </p:nvPr>
        </p:nvSpPr>
        <p:spPr>
          <a:xfrm>
            <a:off x="8610600" y="6356350"/>
            <a:ext cx="2743200" cy="365125"/>
          </a:xfrm>
          <a:prstGeom prst="rect">
            <a:avLst/>
          </a:prstGeom>
        </p:spPr>
        <p:txBody>
          <a:bodyPr/>
          <a:lstStyle/>
          <a:p>
            <a:fld id="{92877941-17FD-433C-8C03-97616C9480AD}" type="slidenum">
              <a:rPr lang="en-US" smtClean="0"/>
              <a:t>‹#›</a:t>
            </a:fld>
            <a:endParaRPr lang="en-US"/>
          </a:p>
        </p:txBody>
      </p:sp>
    </p:spTree>
    <p:extLst>
      <p:ext uri="{BB962C8B-B14F-4D97-AF65-F5344CB8AC3E}">
        <p14:creationId xmlns:p14="http://schemas.microsoft.com/office/powerpoint/2010/main" val="3997460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43986-7A59-474F-8F57-C93F9BD30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E0F8E-19A7-4B17-A512-B14E85F2C05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997C7B-373E-4D2A-BD64-197E7579B0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D3CDA6-497E-4E25-90F1-39103E4A6432}"/>
              </a:ext>
            </a:extLst>
          </p:cNvPr>
          <p:cNvSpPr>
            <a:spLocks noGrp="1"/>
          </p:cNvSpPr>
          <p:nvPr>
            <p:ph type="dt" sz="half" idx="10"/>
          </p:nvPr>
        </p:nvSpPr>
        <p:spPr>
          <a:xfrm>
            <a:off x="838200" y="6356350"/>
            <a:ext cx="2743200" cy="365125"/>
          </a:xfrm>
          <a:prstGeom prst="rect">
            <a:avLst/>
          </a:prstGeom>
        </p:spPr>
        <p:txBody>
          <a:bodyPr/>
          <a:lstStyle/>
          <a:p>
            <a:fld id="{0282AC49-D487-47DD-8448-85224DA1BB5F}" type="datetimeFigureOut">
              <a:rPr lang="en-US" smtClean="0"/>
              <a:t>3/19/2024</a:t>
            </a:fld>
            <a:endParaRPr lang="en-US"/>
          </a:p>
        </p:txBody>
      </p:sp>
      <p:sp>
        <p:nvSpPr>
          <p:cNvPr id="6" name="Footer Placeholder 5">
            <a:extLst>
              <a:ext uri="{FF2B5EF4-FFF2-40B4-BE49-F238E27FC236}">
                <a16:creationId xmlns:a16="http://schemas.microsoft.com/office/drawing/2014/main" id="{570BFF9D-C7A8-4F61-80CB-D9B8BC2272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390769-1DEF-4A9C-9969-3BAB2C9EDA1B}"/>
              </a:ext>
            </a:extLst>
          </p:cNvPr>
          <p:cNvSpPr>
            <a:spLocks noGrp="1"/>
          </p:cNvSpPr>
          <p:nvPr>
            <p:ph type="sldNum" sz="quarter" idx="12"/>
          </p:nvPr>
        </p:nvSpPr>
        <p:spPr>
          <a:xfrm>
            <a:off x="8610600" y="6356350"/>
            <a:ext cx="2743200" cy="365125"/>
          </a:xfrm>
          <a:prstGeom prst="rect">
            <a:avLst/>
          </a:prstGeom>
        </p:spPr>
        <p:txBody>
          <a:bodyPr/>
          <a:lstStyle/>
          <a:p>
            <a:fld id="{92877941-17FD-433C-8C03-97616C9480AD}" type="slidenum">
              <a:rPr lang="en-US" smtClean="0"/>
              <a:t>‹#›</a:t>
            </a:fld>
            <a:endParaRPr lang="en-US"/>
          </a:p>
        </p:txBody>
      </p:sp>
    </p:spTree>
    <p:extLst>
      <p:ext uri="{BB962C8B-B14F-4D97-AF65-F5344CB8AC3E}">
        <p14:creationId xmlns:p14="http://schemas.microsoft.com/office/powerpoint/2010/main" val="246988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02DB-628F-4EAC-B7CB-50961D493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927827-5327-4E73-84AC-4A0E23FB812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612C098-4411-4186-98E1-52BE9F5F9D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4C84BC-F484-4D32-ACC7-C84DC9C4DA75}"/>
              </a:ext>
            </a:extLst>
          </p:cNvPr>
          <p:cNvSpPr>
            <a:spLocks noGrp="1"/>
          </p:cNvSpPr>
          <p:nvPr>
            <p:ph type="dt" sz="half" idx="10"/>
          </p:nvPr>
        </p:nvSpPr>
        <p:spPr>
          <a:xfrm>
            <a:off x="838200" y="6356350"/>
            <a:ext cx="2743200" cy="365125"/>
          </a:xfrm>
          <a:prstGeom prst="rect">
            <a:avLst/>
          </a:prstGeom>
        </p:spPr>
        <p:txBody>
          <a:bodyPr/>
          <a:lstStyle/>
          <a:p>
            <a:fld id="{0282AC49-D487-47DD-8448-85224DA1BB5F}" type="datetimeFigureOut">
              <a:rPr lang="en-US" smtClean="0"/>
              <a:t>3/19/2024</a:t>
            </a:fld>
            <a:endParaRPr lang="en-US"/>
          </a:p>
        </p:txBody>
      </p:sp>
      <p:sp>
        <p:nvSpPr>
          <p:cNvPr id="6" name="Footer Placeholder 5">
            <a:extLst>
              <a:ext uri="{FF2B5EF4-FFF2-40B4-BE49-F238E27FC236}">
                <a16:creationId xmlns:a16="http://schemas.microsoft.com/office/drawing/2014/main" id="{093239C6-831E-4DE9-8717-4BC135ECE1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16F0D7-B699-4C3C-8BF7-BED8E66D2809}"/>
              </a:ext>
            </a:extLst>
          </p:cNvPr>
          <p:cNvSpPr>
            <a:spLocks noGrp="1"/>
          </p:cNvSpPr>
          <p:nvPr>
            <p:ph type="sldNum" sz="quarter" idx="12"/>
          </p:nvPr>
        </p:nvSpPr>
        <p:spPr>
          <a:xfrm>
            <a:off x="8610600" y="6356350"/>
            <a:ext cx="2743200" cy="365125"/>
          </a:xfrm>
          <a:prstGeom prst="rect">
            <a:avLst/>
          </a:prstGeom>
        </p:spPr>
        <p:txBody>
          <a:bodyPr/>
          <a:lstStyle/>
          <a:p>
            <a:fld id="{92877941-17FD-433C-8C03-97616C9480AD}" type="slidenum">
              <a:rPr lang="en-US" smtClean="0"/>
              <a:t>‹#›</a:t>
            </a:fld>
            <a:endParaRPr lang="en-US"/>
          </a:p>
        </p:txBody>
      </p:sp>
    </p:spTree>
    <p:extLst>
      <p:ext uri="{BB962C8B-B14F-4D97-AF65-F5344CB8AC3E}">
        <p14:creationId xmlns:p14="http://schemas.microsoft.com/office/powerpoint/2010/main" val="2386531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E9EB-5DE0-41D8-AA09-77C967339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B10293-A73E-4025-A95B-9EAB6BD6B4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6E8C2-4A2F-497A-8175-E217EED48C89}"/>
              </a:ext>
            </a:extLst>
          </p:cNvPr>
          <p:cNvSpPr>
            <a:spLocks noGrp="1"/>
          </p:cNvSpPr>
          <p:nvPr>
            <p:ph type="dt" sz="half" idx="10"/>
          </p:nvPr>
        </p:nvSpPr>
        <p:spPr>
          <a:xfrm>
            <a:off x="838200" y="6356350"/>
            <a:ext cx="2743200" cy="365125"/>
          </a:xfrm>
          <a:prstGeom prst="rect">
            <a:avLst/>
          </a:prstGeom>
        </p:spPr>
        <p:txBody>
          <a:bodyPr/>
          <a:lstStyle/>
          <a:p>
            <a:fld id="{0282AC49-D487-47DD-8448-85224DA1BB5F}" type="datetimeFigureOut">
              <a:rPr lang="en-US" smtClean="0"/>
              <a:t>3/19/2024</a:t>
            </a:fld>
            <a:endParaRPr lang="en-US"/>
          </a:p>
        </p:txBody>
      </p:sp>
      <p:sp>
        <p:nvSpPr>
          <p:cNvPr id="5" name="Footer Placeholder 4">
            <a:extLst>
              <a:ext uri="{FF2B5EF4-FFF2-40B4-BE49-F238E27FC236}">
                <a16:creationId xmlns:a16="http://schemas.microsoft.com/office/drawing/2014/main" id="{199F897B-66C7-4A2A-A142-100BC3093D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8697AA-4812-4E32-A290-EAB95F5F081A}"/>
              </a:ext>
            </a:extLst>
          </p:cNvPr>
          <p:cNvSpPr>
            <a:spLocks noGrp="1"/>
          </p:cNvSpPr>
          <p:nvPr>
            <p:ph type="sldNum" sz="quarter" idx="12"/>
          </p:nvPr>
        </p:nvSpPr>
        <p:spPr>
          <a:xfrm>
            <a:off x="8610600" y="6356350"/>
            <a:ext cx="2743200" cy="365125"/>
          </a:xfrm>
          <a:prstGeom prst="rect">
            <a:avLst/>
          </a:prstGeom>
        </p:spPr>
        <p:txBody>
          <a:bodyPr/>
          <a:lstStyle/>
          <a:p>
            <a:fld id="{92877941-17FD-433C-8C03-97616C9480AD}" type="slidenum">
              <a:rPr lang="en-US" smtClean="0"/>
              <a:t>‹#›</a:t>
            </a:fld>
            <a:endParaRPr lang="en-US"/>
          </a:p>
        </p:txBody>
      </p:sp>
    </p:spTree>
    <p:extLst>
      <p:ext uri="{BB962C8B-B14F-4D97-AF65-F5344CB8AC3E}">
        <p14:creationId xmlns:p14="http://schemas.microsoft.com/office/powerpoint/2010/main" val="929718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D41099-F87B-4533-9393-FF39332F28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56A122-3076-463A-BC9C-763121C0D0F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76029-9C71-41FC-9B20-C85783E4580D}"/>
              </a:ext>
            </a:extLst>
          </p:cNvPr>
          <p:cNvSpPr>
            <a:spLocks noGrp="1"/>
          </p:cNvSpPr>
          <p:nvPr>
            <p:ph type="dt" sz="half" idx="10"/>
          </p:nvPr>
        </p:nvSpPr>
        <p:spPr>
          <a:xfrm>
            <a:off x="838200" y="6356350"/>
            <a:ext cx="2743200" cy="365125"/>
          </a:xfrm>
          <a:prstGeom prst="rect">
            <a:avLst/>
          </a:prstGeom>
        </p:spPr>
        <p:txBody>
          <a:bodyPr/>
          <a:lstStyle/>
          <a:p>
            <a:fld id="{0282AC49-D487-47DD-8448-85224DA1BB5F}" type="datetimeFigureOut">
              <a:rPr lang="en-US" smtClean="0"/>
              <a:t>3/19/2024</a:t>
            </a:fld>
            <a:endParaRPr lang="en-US"/>
          </a:p>
        </p:txBody>
      </p:sp>
      <p:sp>
        <p:nvSpPr>
          <p:cNvPr id="5" name="Footer Placeholder 4">
            <a:extLst>
              <a:ext uri="{FF2B5EF4-FFF2-40B4-BE49-F238E27FC236}">
                <a16:creationId xmlns:a16="http://schemas.microsoft.com/office/drawing/2014/main" id="{0684259A-397B-4579-BA89-CB5C637D1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17C30E-9BA0-4ED5-8BCE-2BE5B7DA6A2E}"/>
              </a:ext>
            </a:extLst>
          </p:cNvPr>
          <p:cNvSpPr>
            <a:spLocks noGrp="1"/>
          </p:cNvSpPr>
          <p:nvPr>
            <p:ph type="sldNum" sz="quarter" idx="12"/>
          </p:nvPr>
        </p:nvSpPr>
        <p:spPr>
          <a:xfrm>
            <a:off x="8610600" y="6356350"/>
            <a:ext cx="2743200" cy="365125"/>
          </a:xfrm>
          <a:prstGeom prst="rect">
            <a:avLst/>
          </a:prstGeom>
        </p:spPr>
        <p:txBody>
          <a:bodyPr/>
          <a:lstStyle/>
          <a:p>
            <a:fld id="{92877941-17FD-433C-8C03-97616C9480AD}" type="slidenum">
              <a:rPr lang="en-US" smtClean="0"/>
              <a:t>‹#›</a:t>
            </a:fld>
            <a:endParaRPr lang="en-US"/>
          </a:p>
        </p:txBody>
      </p:sp>
    </p:spTree>
    <p:extLst>
      <p:ext uri="{BB962C8B-B14F-4D97-AF65-F5344CB8AC3E}">
        <p14:creationId xmlns:p14="http://schemas.microsoft.com/office/powerpoint/2010/main" val="235965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8A85-B8D8-E244-923B-AF9FECE0CD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380B30-AC14-BB43-83FC-E854C6F096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E9440C-AA4A-C141-8AB0-6FFC49CB9C1D}"/>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5" name="Footer Placeholder 4">
            <a:extLst>
              <a:ext uri="{FF2B5EF4-FFF2-40B4-BE49-F238E27FC236}">
                <a16:creationId xmlns:a16="http://schemas.microsoft.com/office/drawing/2014/main" id="{E82F8F4B-5791-2846-8170-0214A11B9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26B-DAF8-8D47-A1AA-8F2F3146532E}"/>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1386151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0F9F-6BDE-D84C-BD64-3A10D8C082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D4EA8E-C090-D34D-88D9-A6011E53E3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41B5C-37DA-0643-8C33-DDD5AFDD4E05}"/>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5" name="Footer Placeholder 4">
            <a:extLst>
              <a:ext uri="{FF2B5EF4-FFF2-40B4-BE49-F238E27FC236}">
                <a16:creationId xmlns:a16="http://schemas.microsoft.com/office/drawing/2014/main" id="{11B65767-2F2B-9648-8CB0-C5C351B87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40EBF-F467-3941-B6AB-6FB1840E8887}"/>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1013426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099BE-48BD-0D41-83FB-55705761DC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EBED8E-D84F-EB43-B481-1A9010E78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EB70F0-5BBA-2F4A-A503-CA1B2E4AAB19}"/>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5" name="Footer Placeholder 4">
            <a:extLst>
              <a:ext uri="{FF2B5EF4-FFF2-40B4-BE49-F238E27FC236}">
                <a16:creationId xmlns:a16="http://schemas.microsoft.com/office/drawing/2014/main" id="{8F5FB1C7-EB32-F641-8059-F1489D613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51EA0-0506-0441-8EC3-675DD62BBDDA}"/>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357611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FBBB55-09C1-9D49-A9BD-D9A607ADEEB4}"/>
              </a:ext>
            </a:extLst>
          </p:cNvPr>
          <p:cNvSpPr>
            <a:spLocks noGrp="1"/>
          </p:cNvSpPr>
          <p:nvPr>
            <p:ph type="body" idx="1"/>
          </p:nvPr>
        </p:nvSpPr>
        <p:spPr>
          <a:xfrm>
            <a:off x="836612" y="1200653"/>
            <a:ext cx="5157787" cy="60826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69E1C8A-B0D1-F649-872C-F7310886F382}"/>
              </a:ext>
            </a:extLst>
          </p:cNvPr>
          <p:cNvSpPr>
            <a:spLocks noGrp="1"/>
          </p:cNvSpPr>
          <p:nvPr>
            <p:ph sz="half" idx="2"/>
          </p:nvPr>
        </p:nvSpPr>
        <p:spPr>
          <a:xfrm>
            <a:off x="836612" y="1856636"/>
            <a:ext cx="5157787" cy="39105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6916034-003A-E84B-A6B7-EC30FEB13876}"/>
              </a:ext>
            </a:extLst>
          </p:cNvPr>
          <p:cNvSpPr>
            <a:spLocks noGrp="1"/>
          </p:cNvSpPr>
          <p:nvPr>
            <p:ph type="body" sz="quarter" idx="3"/>
          </p:nvPr>
        </p:nvSpPr>
        <p:spPr>
          <a:xfrm>
            <a:off x="6158748" y="1200653"/>
            <a:ext cx="5183188" cy="60826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198D60E-AD3D-8342-A7AE-FECD766BE923}"/>
              </a:ext>
            </a:extLst>
          </p:cNvPr>
          <p:cNvSpPr>
            <a:spLocks noGrp="1"/>
          </p:cNvSpPr>
          <p:nvPr>
            <p:ph sz="quarter" idx="4"/>
          </p:nvPr>
        </p:nvSpPr>
        <p:spPr>
          <a:xfrm>
            <a:off x="6158748" y="1856636"/>
            <a:ext cx="5183188" cy="39105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7D47ECF9-69D7-C266-E204-1AF41DEFFD61}"/>
              </a:ext>
            </a:extLst>
          </p:cNvPr>
          <p:cNvSpPr>
            <a:spLocks noGrp="1"/>
          </p:cNvSpPr>
          <p:nvPr>
            <p:ph type="title"/>
          </p:nvPr>
        </p:nvSpPr>
        <p:spPr>
          <a:xfrm>
            <a:off x="838200" y="320676"/>
            <a:ext cx="10515600" cy="832263"/>
          </a:xfrm>
        </p:spPr>
        <p:txBody>
          <a:bodyPr/>
          <a:lstStyle/>
          <a:p>
            <a:r>
              <a:rPr lang="en-US" dirty="0"/>
              <a:t>Click to edit Master title style</a:t>
            </a:r>
          </a:p>
        </p:txBody>
      </p:sp>
      <p:sp>
        <p:nvSpPr>
          <p:cNvPr id="11" name="Footer Placeholder 4">
            <a:extLst>
              <a:ext uri="{FF2B5EF4-FFF2-40B4-BE49-F238E27FC236}">
                <a16:creationId xmlns:a16="http://schemas.microsoft.com/office/drawing/2014/main" id="{F16FF222-3DA9-3923-4AC8-6272F69F1528}"/>
              </a:ext>
            </a:extLst>
          </p:cNvPr>
          <p:cNvSpPr>
            <a:spLocks noGrp="1"/>
          </p:cNvSpPr>
          <p:nvPr>
            <p:ph type="ftr" sz="quarter" idx="11"/>
          </p:nvPr>
        </p:nvSpPr>
        <p:spPr>
          <a:xfrm>
            <a:off x="1404330" y="6289915"/>
            <a:ext cx="9508836" cy="365125"/>
          </a:xfrm>
        </p:spPr>
        <p:txBody>
          <a:bodyPr/>
          <a:lstStyle>
            <a:lvl1pPr algn="l">
              <a:defRPr sz="1400">
                <a:solidFill>
                  <a:schemeClr val="tx1"/>
                </a:solidFill>
                <a:latin typeface="Futura Medium" panose="020B0602020204020303" pitchFamily="34" charset="-79"/>
                <a:cs typeface="Futura Medium" panose="020B0602020204020303" pitchFamily="34" charset="-79"/>
              </a:defRPr>
            </a:lvl1pPr>
          </a:lstStyle>
          <a:p>
            <a:r>
              <a:rPr lang="en-US" dirty="0"/>
              <a:t>Source citation: </a:t>
            </a:r>
          </a:p>
        </p:txBody>
      </p:sp>
    </p:spTree>
    <p:extLst>
      <p:ext uri="{BB962C8B-B14F-4D97-AF65-F5344CB8AC3E}">
        <p14:creationId xmlns:p14="http://schemas.microsoft.com/office/powerpoint/2010/main" val="615328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63631-55DB-2A41-9EFA-21E270F908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8C94F-5D1E-6844-8DF7-98049D9B6A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9DE351-BAFE-5849-9676-FDA1940EF7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5BE37-5B2A-534C-90AC-403B9BE6D0FB}"/>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6" name="Footer Placeholder 5">
            <a:extLst>
              <a:ext uri="{FF2B5EF4-FFF2-40B4-BE49-F238E27FC236}">
                <a16:creationId xmlns:a16="http://schemas.microsoft.com/office/drawing/2014/main" id="{749EC3D8-6030-DC4C-853E-2E23A2978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769A1-D9F7-B142-983E-1C6E54EB33ED}"/>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920760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DE73-35FF-824F-9982-CA2618764A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31CCC-8876-6F47-9E15-2CC7867934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CD8BB8-F34E-B24F-A4A3-DB32723BBE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24C1BE-7D55-B148-86AC-999FCA925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C2B76C-43FB-A24D-AF24-23A41A9330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838049-4CFE-C44C-983E-374214156E71}"/>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8" name="Footer Placeholder 7">
            <a:extLst>
              <a:ext uri="{FF2B5EF4-FFF2-40B4-BE49-F238E27FC236}">
                <a16:creationId xmlns:a16="http://schemas.microsoft.com/office/drawing/2014/main" id="{5FFAACD6-ED40-7B41-B1DA-004A282A73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A9C970-1D50-1F44-B2E5-BE655B9B51FF}"/>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3277387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EFC8-207B-C144-8F16-F8218F9686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E18B8-3824-1744-B43C-31D96CC05F7E}"/>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4" name="Footer Placeholder 3">
            <a:extLst>
              <a:ext uri="{FF2B5EF4-FFF2-40B4-BE49-F238E27FC236}">
                <a16:creationId xmlns:a16="http://schemas.microsoft.com/office/drawing/2014/main" id="{9CB43919-03D8-1746-A549-6F5BDAF3B1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A450DC-B8A0-4245-99C1-44825E5B02B1}"/>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15028938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BC96BB-B814-D740-BAAF-B9485512B529}"/>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3" name="Footer Placeholder 2">
            <a:extLst>
              <a:ext uri="{FF2B5EF4-FFF2-40B4-BE49-F238E27FC236}">
                <a16:creationId xmlns:a16="http://schemas.microsoft.com/office/drawing/2014/main" id="{1DAC9114-CFC7-BD40-8665-AE37AB2F60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F20673-DC9F-BF47-904A-8250ADA05082}"/>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2138145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F608-9344-9F44-BB1C-FFCF917EA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AE969-CC71-9542-9D4A-AC7803DACB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22E91B-5894-EE48-BEF6-32F46E18D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303155-79DD-E347-AF2A-F23C89A136C9}"/>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6" name="Footer Placeholder 5">
            <a:extLst>
              <a:ext uri="{FF2B5EF4-FFF2-40B4-BE49-F238E27FC236}">
                <a16:creationId xmlns:a16="http://schemas.microsoft.com/office/drawing/2014/main" id="{C59BD46C-8D3E-2045-A1A5-79F081648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7EA94-C360-BC4D-A7D8-1BFA4C450ED6}"/>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1007343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7AE-7449-7045-9E8D-B360CEE3B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196DB0-1185-8E4E-9FD1-91B24E7AC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6B43AC-5EB0-244F-BA26-FBC8A430E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3777D-2EA5-ED46-B976-5C1CF4F5C03C}"/>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6" name="Footer Placeholder 5">
            <a:extLst>
              <a:ext uri="{FF2B5EF4-FFF2-40B4-BE49-F238E27FC236}">
                <a16:creationId xmlns:a16="http://schemas.microsoft.com/office/drawing/2014/main" id="{4ED2C20E-50EB-544E-9D71-DAEE2ECC3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2CDCFF-22D4-4A41-8FF4-99BFD9076843}"/>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3852233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7326-67A9-F148-B3BA-8F4F69C5FC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C91670-76A2-7043-9C29-5BC1E468AF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0309B-6C37-1F4D-A56A-65F41ECE1ABE}"/>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5" name="Footer Placeholder 4">
            <a:extLst>
              <a:ext uri="{FF2B5EF4-FFF2-40B4-BE49-F238E27FC236}">
                <a16:creationId xmlns:a16="http://schemas.microsoft.com/office/drawing/2014/main" id="{71A08CB0-89E1-6949-B812-8D238A890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7318F-A95E-0E48-857A-5B8BFEE5EB6B}"/>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2762535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8CE562-1297-BE4E-AFD0-61F0EE7CE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1CD4FF-C7B1-A44D-BD0F-ACCB3D84DD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E887E-64AE-4B41-9CB0-F75D72221867}"/>
              </a:ext>
            </a:extLst>
          </p:cNvPr>
          <p:cNvSpPr>
            <a:spLocks noGrp="1"/>
          </p:cNvSpPr>
          <p:nvPr>
            <p:ph type="dt" sz="half" idx="10"/>
          </p:nvPr>
        </p:nvSpPr>
        <p:spPr/>
        <p:txBody>
          <a:bodyPr/>
          <a:lstStyle/>
          <a:p>
            <a:fld id="{CD16158B-5AE8-284A-8B95-7E1C6788548C}" type="datetimeFigureOut">
              <a:rPr lang="en-US" smtClean="0"/>
              <a:t>3/19/2024</a:t>
            </a:fld>
            <a:endParaRPr lang="en-US"/>
          </a:p>
        </p:txBody>
      </p:sp>
      <p:sp>
        <p:nvSpPr>
          <p:cNvPr id="5" name="Footer Placeholder 4">
            <a:extLst>
              <a:ext uri="{FF2B5EF4-FFF2-40B4-BE49-F238E27FC236}">
                <a16:creationId xmlns:a16="http://schemas.microsoft.com/office/drawing/2014/main" id="{9077BEF9-7B1F-3748-8E65-C48807981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8129A-07F3-D849-AE64-FDA058FBF6CA}"/>
              </a:ext>
            </a:extLst>
          </p:cNvPr>
          <p:cNvSpPr>
            <a:spLocks noGrp="1"/>
          </p:cNvSpPr>
          <p:nvPr>
            <p:ph type="sldNum" sz="quarter" idx="12"/>
          </p:nvPr>
        </p:nvSpPr>
        <p:spPr/>
        <p:txBody>
          <a:bodyPr/>
          <a:lstStyle/>
          <a:p>
            <a:fld id="{3AD509E0-4327-134A-BEA9-0A52CCDF6DAC}" type="slidenum">
              <a:rPr lang="en-US" smtClean="0"/>
              <a:t>‹#›</a:t>
            </a:fld>
            <a:endParaRPr lang="en-US"/>
          </a:p>
        </p:txBody>
      </p:sp>
    </p:spTree>
    <p:extLst>
      <p:ext uri="{BB962C8B-B14F-4D97-AF65-F5344CB8AC3E}">
        <p14:creationId xmlns:p14="http://schemas.microsoft.com/office/powerpoint/2010/main" val="200637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B1AE19-2131-09D1-6F02-B517A60F7082}"/>
              </a:ext>
            </a:extLst>
          </p:cNvPr>
          <p:cNvSpPr>
            <a:spLocks noGrp="1"/>
          </p:cNvSpPr>
          <p:nvPr>
            <p:ph type="title"/>
          </p:nvPr>
        </p:nvSpPr>
        <p:spPr>
          <a:xfrm>
            <a:off x="838200" y="320676"/>
            <a:ext cx="10515600" cy="832263"/>
          </a:xfrm>
        </p:spPr>
        <p:txBody>
          <a:bodyPr/>
          <a:lstStyle/>
          <a:p>
            <a:r>
              <a:rPr lang="en-US" dirty="0"/>
              <a:t>Click to edit Master title style</a:t>
            </a:r>
          </a:p>
        </p:txBody>
      </p:sp>
      <p:sp>
        <p:nvSpPr>
          <p:cNvPr id="7" name="Footer Placeholder 4">
            <a:extLst>
              <a:ext uri="{FF2B5EF4-FFF2-40B4-BE49-F238E27FC236}">
                <a16:creationId xmlns:a16="http://schemas.microsoft.com/office/drawing/2014/main" id="{DE57B645-CFDA-7780-029C-25C22FBA5C35}"/>
              </a:ext>
            </a:extLst>
          </p:cNvPr>
          <p:cNvSpPr>
            <a:spLocks noGrp="1"/>
          </p:cNvSpPr>
          <p:nvPr>
            <p:ph type="ftr" sz="quarter" idx="11"/>
          </p:nvPr>
        </p:nvSpPr>
        <p:spPr>
          <a:xfrm>
            <a:off x="1404330" y="6289915"/>
            <a:ext cx="9508836" cy="365125"/>
          </a:xfrm>
        </p:spPr>
        <p:txBody>
          <a:bodyPr/>
          <a:lstStyle>
            <a:lvl1pPr algn="l">
              <a:defRPr sz="1400">
                <a:solidFill>
                  <a:schemeClr val="tx1"/>
                </a:solidFill>
                <a:latin typeface="Futura Medium" panose="020B0602020204020303" pitchFamily="34" charset="-79"/>
                <a:cs typeface="Futura Medium" panose="020B0602020204020303" pitchFamily="34" charset="-79"/>
              </a:defRPr>
            </a:lvl1pPr>
          </a:lstStyle>
          <a:p>
            <a:r>
              <a:rPr lang="en-US" dirty="0"/>
              <a:t>Source citation: </a:t>
            </a:r>
          </a:p>
        </p:txBody>
      </p:sp>
    </p:spTree>
    <p:extLst>
      <p:ext uri="{BB962C8B-B14F-4D97-AF65-F5344CB8AC3E}">
        <p14:creationId xmlns:p14="http://schemas.microsoft.com/office/powerpoint/2010/main" val="187550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9A28A3C-2797-47D9-DB9F-86AC3D6F4CFF}"/>
              </a:ext>
            </a:extLst>
          </p:cNvPr>
          <p:cNvSpPr>
            <a:spLocks noGrp="1"/>
          </p:cNvSpPr>
          <p:nvPr>
            <p:ph type="ftr" sz="quarter" idx="11"/>
          </p:nvPr>
        </p:nvSpPr>
        <p:spPr>
          <a:xfrm>
            <a:off x="1404330" y="6289915"/>
            <a:ext cx="9508836" cy="365125"/>
          </a:xfrm>
        </p:spPr>
        <p:txBody>
          <a:bodyPr/>
          <a:lstStyle>
            <a:lvl1pPr algn="l">
              <a:defRPr sz="1400">
                <a:solidFill>
                  <a:schemeClr val="tx1"/>
                </a:solidFill>
                <a:latin typeface="Futura Medium" panose="020B0602020204020303" pitchFamily="34" charset="-79"/>
                <a:cs typeface="Futura Medium" panose="020B0602020204020303" pitchFamily="34" charset="-79"/>
              </a:defRPr>
            </a:lvl1pPr>
          </a:lstStyle>
          <a:p>
            <a:r>
              <a:rPr lang="en-US" dirty="0"/>
              <a:t>Source citation: </a:t>
            </a:r>
          </a:p>
        </p:txBody>
      </p:sp>
    </p:spTree>
    <p:extLst>
      <p:ext uri="{BB962C8B-B14F-4D97-AF65-F5344CB8AC3E}">
        <p14:creationId xmlns:p14="http://schemas.microsoft.com/office/powerpoint/2010/main" val="391578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8CFB-03E0-354D-A41C-57D78793B9CB}"/>
              </a:ext>
            </a:extLst>
          </p:cNvPr>
          <p:cNvSpPr>
            <a:spLocks noGrp="1"/>
          </p:cNvSpPr>
          <p:nvPr>
            <p:ph type="title"/>
          </p:nvPr>
        </p:nvSpPr>
        <p:spPr>
          <a:xfrm>
            <a:off x="839788" y="457200"/>
            <a:ext cx="3932237" cy="10038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FF04FAC-9F43-0D40-BA88-9F594A669623}"/>
              </a:ext>
            </a:extLst>
          </p:cNvPr>
          <p:cNvSpPr>
            <a:spLocks noGrp="1"/>
          </p:cNvSpPr>
          <p:nvPr>
            <p:ph idx="1"/>
          </p:nvPr>
        </p:nvSpPr>
        <p:spPr>
          <a:xfrm>
            <a:off x="4949687" y="457201"/>
            <a:ext cx="6405701"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6A7A0B0-CFD0-C446-8D02-EA9FFBDF8145}"/>
              </a:ext>
            </a:extLst>
          </p:cNvPr>
          <p:cNvSpPr>
            <a:spLocks noGrp="1"/>
          </p:cNvSpPr>
          <p:nvPr>
            <p:ph type="body" sz="half" idx="2"/>
          </p:nvPr>
        </p:nvSpPr>
        <p:spPr>
          <a:xfrm>
            <a:off x="839788" y="1530626"/>
            <a:ext cx="3932237" cy="43383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Footer Placeholder 4">
            <a:extLst>
              <a:ext uri="{FF2B5EF4-FFF2-40B4-BE49-F238E27FC236}">
                <a16:creationId xmlns:a16="http://schemas.microsoft.com/office/drawing/2014/main" id="{A1DC178F-E2B8-AAE6-4090-4520102C6F13}"/>
              </a:ext>
            </a:extLst>
          </p:cNvPr>
          <p:cNvSpPr>
            <a:spLocks noGrp="1"/>
          </p:cNvSpPr>
          <p:nvPr>
            <p:ph type="ftr" sz="quarter" idx="11"/>
          </p:nvPr>
        </p:nvSpPr>
        <p:spPr>
          <a:xfrm>
            <a:off x="1404330" y="6289915"/>
            <a:ext cx="9508836" cy="365125"/>
          </a:xfrm>
        </p:spPr>
        <p:txBody>
          <a:bodyPr/>
          <a:lstStyle>
            <a:lvl1pPr algn="l">
              <a:defRPr sz="1400">
                <a:solidFill>
                  <a:schemeClr val="tx1"/>
                </a:solidFill>
                <a:latin typeface="Futura Medium" panose="020B0602020204020303" pitchFamily="34" charset="-79"/>
                <a:cs typeface="Futura Medium" panose="020B0602020204020303" pitchFamily="34" charset="-79"/>
              </a:defRPr>
            </a:lvl1pPr>
          </a:lstStyle>
          <a:p>
            <a:r>
              <a:rPr lang="en-US" dirty="0"/>
              <a:t>Source citation: </a:t>
            </a:r>
          </a:p>
        </p:txBody>
      </p:sp>
    </p:spTree>
    <p:extLst>
      <p:ext uri="{BB962C8B-B14F-4D97-AF65-F5344CB8AC3E}">
        <p14:creationId xmlns:p14="http://schemas.microsoft.com/office/powerpoint/2010/main" val="2659799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0652FF-305C-EB4E-92DA-0EA29DEE9434}"/>
              </a:ext>
            </a:extLst>
          </p:cNvPr>
          <p:cNvSpPr>
            <a:spLocks noGrp="1"/>
          </p:cNvSpPr>
          <p:nvPr>
            <p:ph type="pic" idx="1"/>
          </p:nvPr>
        </p:nvSpPr>
        <p:spPr>
          <a:xfrm>
            <a:off x="4949687" y="457201"/>
            <a:ext cx="64057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4">
            <a:extLst>
              <a:ext uri="{FF2B5EF4-FFF2-40B4-BE49-F238E27FC236}">
                <a16:creationId xmlns:a16="http://schemas.microsoft.com/office/drawing/2014/main" id="{17894B8D-F014-C816-C7E2-AC8776106BA5}"/>
              </a:ext>
            </a:extLst>
          </p:cNvPr>
          <p:cNvSpPr>
            <a:spLocks noGrp="1"/>
          </p:cNvSpPr>
          <p:nvPr>
            <p:ph type="ftr" sz="quarter" idx="11"/>
          </p:nvPr>
        </p:nvSpPr>
        <p:spPr>
          <a:xfrm>
            <a:off x="1404330" y="6289915"/>
            <a:ext cx="9508836" cy="365125"/>
          </a:xfrm>
        </p:spPr>
        <p:txBody>
          <a:bodyPr/>
          <a:lstStyle>
            <a:lvl1pPr algn="l">
              <a:defRPr sz="1400">
                <a:solidFill>
                  <a:schemeClr val="tx1"/>
                </a:solidFill>
                <a:latin typeface="Futura Medium" panose="020B0602020204020303" pitchFamily="34" charset="-79"/>
                <a:cs typeface="Futura Medium" panose="020B0602020204020303" pitchFamily="34" charset="-79"/>
              </a:defRPr>
            </a:lvl1pPr>
          </a:lstStyle>
          <a:p>
            <a:r>
              <a:rPr lang="en-US" dirty="0"/>
              <a:t>Source citation: </a:t>
            </a:r>
          </a:p>
        </p:txBody>
      </p:sp>
      <p:sp>
        <p:nvSpPr>
          <p:cNvPr id="9" name="Title 1">
            <a:extLst>
              <a:ext uri="{FF2B5EF4-FFF2-40B4-BE49-F238E27FC236}">
                <a16:creationId xmlns:a16="http://schemas.microsoft.com/office/drawing/2014/main" id="{7AC93079-E916-D527-C21D-FDCAAEF6364A}"/>
              </a:ext>
            </a:extLst>
          </p:cNvPr>
          <p:cNvSpPr>
            <a:spLocks noGrp="1"/>
          </p:cNvSpPr>
          <p:nvPr>
            <p:ph type="title"/>
          </p:nvPr>
        </p:nvSpPr>
        <p:spPr>
          <a:xfrm>
            <a:off x="839788" y="457200"/>
            <a:ext cx="3932237" cy="1003852"/>
          </a:xfrm>
        </p:spPr>
        <p:txBody>
          <a:bodyPr anchor="b"/>
          <a:lstStyle>
            <a:lvl1pPr>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A2021C70-7630-BCAE-0544-A3E7B67A0825}"/>
              </a:ext>
            </a:extLst>
          </p:cNvPr>
          <p:cNvSpPr>
            <a:spLocks noGrp="1"/>
          </p:cNvSpPr>
          <p:nvPr>
            <p:ph type="body" sz="half" idx="2"/>
          </p:nvPr>
        </p:nvSpPr>
        <p:spPr>
          <a:xfrm>
            <a:off x="839788" y="1530626"/>
            <a:ext cx="3932237" cy="43383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165602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93538-D51D-6649-8892-CA888AB07784}"/>
              </a:ext>
            </a:extLst>
          </p:cNvPr>
          <p:cNvSpPr>
            <a:spLocks noGrp="1"/>
          </p:cNvSpPr>
          <p:nvPr>
            <p:ph type="title"/>
          </p:nvPr>
        </p:nvSpPr>
        <p:spPr>
          <a:xfrm>
            <a:off x="838200" y="320676"/>
            <a:ext cx="10515600" cy="9018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BA42BF9-299F-BC49-B851-CC90B4230AD0}"/>
              </a:ext>
            </a:extLst>
          </p:cNvPr>
          <p:cNvSpPr>
            <a:spLocks noGrp="1"/>
          </p:cNvSpPr>
          <p:nvPr>
            <p:ph type="body" idx="1"/>
          </p:nvPr>
        </p:nvSpPr>
        <p:spPr>
          <a:xfrm>
            <a:off x="838200" y="1359037"/>
            <a:ext cx="10515600" cy="44058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2D69D3-21AF-3540-97D6-027B3844D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077BE-92D2-B141-96DB-C242EA94F773}" type="datetimeFigureOut">
              <a:rPr lang="en-US" smtClean="0"/>
              <a:t>3/19/2024</a:t>
            </a:fld>
            <a:endParaRPr lang="en-US"/>
          </a:p>
        </p:txBody>
      </p:sp>
      <p:sp>
        <p:nvSpPr>
          <p:cNvPr id="5" name="Footer Placeholder 4">
            <a:extLst>
              <a:ext uri="{FF2B5EF4-FFF2-40B4-BE49-F238E27FC236}">
                <a16:creationId xmlns:a16="http://schemas.microsoft.com/office/drawing/2014/main" id="{D637EDEF-4C1A-C64B-A0F4-7C3FA45F96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911384-6A1A-9745-B3CA-D9C7E582A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48AC8-E25B-1340-BD54-7722EFA275F7}" type="slidenum">
              <a:rPr lang="en-US" smtClean="0"/>
              <a:t>‹#›</a:t>
            </a:fld>
            <a:endParaRPr lang="en-US"/>
          </a:p>
        </p:txBody>
      </p:sp>
      <p:sp>
        <p:nvSpPr>
          <p:cNvPr id="8" name="Date Placeholder 3">
            <a:extLst>
              <a:ext uri="{FF2B5EF4-FFF2-40B4-BE49-F238E27FC236}">
                <a16:creationId xmlns:a16="http://schemas.microsoft.com/office/drawing/2014/main" id="{F0EC0F32-1B26-A746-B789-CAED6E2B186B}"/>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EA3075-B5B9-1146-BF91-7077443A59CF}" type="datetime1">
              <a:rPr lang="en-US" smtClean="0"/>
              <a:pPr/>
              <a:t>3/19/2024</a:t>
            </a:fld>
            <a:endParaRPr lang="en-US"/>
          </a:p>
        </p:txBody>
      </p:sp>
      <p:sp>
        <p:nvSpPr>
          <p:cNvPr id="9" name="Slide Number Placeholder 5">
            <a:extLst>
              <a:ext uri="{FF2B5EF4-FFF2-40B4-BE49-F238E27FC236}">
                <a16:creationId xmlns:a16="http://schemas.microsoft.com/office/drawing/2014/main" id="{93F284B7-BCC3-6246-ADAD-F347B014818F}"/>
              </a:ext>
            </a:extLst>
          </p:cNvPr>
          <p:cNvSpPr txBox="1">
            <a:spLocks/>
          </p:cNvSpPr>
          <p:nvPr userDrawn="1"/>
        </p:nvSpPr>
        <p:spPr>
          <a:xfrm>
            <a:off x="10972800" y="6209425"/>
            <a:ext cx="1219200" cy="648573"/>
          </a:xfrm>
          <a:prstGeom prst="rect">
            <a:avLst/>
          </a:prstGeom>
          <a:solidFill>
            <a:srgbClr val="FAA27C"/>
          </a:solidFill>
          <a:ln w="28575" cap="flat" cmpd="sng" algn="ctr">
            <a:solidFill>
              <a:srgbClr val="DE916E"/>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lstStyle>
            <a:defPPr>
              <a:defRPr lang="en-US"/>
            </a:defPPr>
            <a:lvl1pPr marL="0" algn="ctr" defTabSz="914400" rtl="0" eaLnBrk="1" latinLnBrk="0" hangingPunct="1">
              <a:defRPr sz="2800" kern="1200">
                <a:solidFill>
                  <a:schemeClr val="accent2">
                    <a:lumMod val="50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32CCE4B8-BBCA-F447-88A8-E9767CEEA6BC}" type="slidenum">
              <a:rPr lang="en-US" smtClean="0">
                <a:solidFill>
                  <a:srgbClr val="284C73"/>
                </a:solidFill>
              </a:rPr>
              <a:pPr/>
              <a:t>‹#›</a:t>
            </a:fld>
            <a:endParaRPr lang="en-US" dirty="0">
              <a:solidFill>
                <a:srgbClr val="284C73"/>
              </a:solidFill>
            </a:endParaRPr>
          </a:p>
        </p:txBody>
      </p:sp>
      <p:sp>
        <p:nvSpPr>
          <p:cNvPr id="10" name="Rectangle 9">
            <a:extLst>
              <a:ext uri="{FF2B5EF4-FFF2-40B4-BE49-F238E27FC236}">
                <a16:creationId xmlns:a16="http://schemas.microsoft.com/office/drawing/2014/main" id="{4B5B9F85-0C50-F342-AAC8-F3DE35ECFDA2}"/>
              </a:ext>
            </a:extLst>
          </p:cNvPr>
          <p:cNvSpPr/>
          <p:nvPr userDrawn="1"/>
        </p:nvSpPr>
        <p:spPr>
          <a:xfrm>
            <a:off x="13382" y="6721475"/>
            <a:ext cx="10941577" cy="133310"/>
          </a:xfrm>
          <a:prstGeom prst="rect">
            <a:avLst/>
          </a:prstGeom>
          <a:solidFill>
            <a:srgbClr val="305A86"/>
          </a:solidFill>
          <a:ln w="28575">
            <a:solidFill>
              <a:srgbClr val="284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a:extLst>
              <a:ext uri="{FF2B5EF4-FFF2-40B4-BE49-F238E27FC236}">
                <a16:creationId xmlns:a16="http://schemas.microsoft.com/office/drawing/2014/main" id="{C64A2EBD-9A7F-9044-953F-F2505D422F4E}"/>
              </a:ext>
            </a:extLst>
          </p:cNvPr>
          <p:cNvSpPr/>
          <p:nvPr userDrawn="1"/>
        </p:nvSpPr>
        <p:spPr>
          <a:xfrm>
            <a:off x="838200" y="6219828"/>
            <a:ext cx="10116759" cy="481254"/>
          </a:xfrm>
          <a:prstGeom prst="rect">
            <a:avLst/>
          </a:prstGeom>
          <a:solidFill>
            <a:srgbClr val="D2DD69"/>
          </a:solidFill>
          <a:ln w="28575">
            <a:solidFill>
              <a:srgbClr val="D2D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Picture 11" descr="A picture containing icon&#10;&#10;Description automatically generated">
            <a:extLst>
              <a:ext uri="{FF2B5EF4-FFF2-40B4-BE49-F238E27FC236}">
                <a16:creationId xmlns:a16="http://schemas.microsoft.com/office/drawing/2014/main" id="{1099086F-3AC5-CF05-3F17-0E01FCEF8BE8}"/>
              </a:ext>
            </a:extLst>
          </p:cNvPr>
          <p:cNvPicPr>
            <a:picLocks noChangeAspect="1"/>
          </p:cNvPicPr>
          <p:nvPr userDrawn="1"/>
        </p:nvPicPr>
        <p:blipFill>
          <a:blip r:embed="rId33"/>
          <a:stretch>
            <a:fillRect/>
          </a:stretch>
        </p:blipFill>
        <p:spPr>
          <a:xfrm>
            <a:off x="-686" y="5833781"/>
            <a:ext cx="1041695" cy="1040196"/>
          </a:xfrm>
          <a:prstGeom prst="rect">
            <a:avLst/>
          </a:prstGeom>
        </p:spPr>
      </p:pic>
    </p:spTree>
    <p:extLst>
      <p:ext uri="{BB962C8B-B14F-4D97-AF65-F5344CB8AC3E}">
        <p14:creationId xmlns:p14="http://schemas.microsoft.com/office/powerpoint/2010/main" val="13184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721" r:id="rId31"/>
  </p:sldLayoutIdLst>
  <p:txStyles>
    <p:titleStyle>
      <a:lvl1pPr algn="l" defTabSz="914400" rtl="0" eaLnBrk="1" latinLnBrk="0" hangingPunct="1">
        <a:lnSpc>
          <a:spcPct val="90000"/>
        </a:lnSpc>
        <a:spcBef>
          <a:spcPct val="0"/>
        </a:spcBef>
        <a:buNone/>
        <a:defRPr sz="4400" b="0" i="0" kern="1200">
          <a:solidFill>
            <a:schemeClr val="tx1"/>
          </a:solidFill>
          <a:latin typeface="Futura Medium" panose="020B0602020204020303" pitchFamily="34" charset="-79"/>
          <a:ea typeface="Ayuthaya" pitchFamily="2" charset="-34"/>
          <a:cs typeface="Futura Medium" panose="020B0602020204020303" pitchFamily="34" charset="-79"/>
        </a:defRPr>
      </a:lvl1pPr>
    </p:titleStyle>
    <p:bodyStyle>
      <a:lvl1pPr marL="228600" indent="-228600" algn="l" defTabSz="914400" rtl="0" eaLnBrk="1" latinLnBrk="0" hangingPunct="1">
        <a:lnSpc>
          <a:spcPct val="90000"/>
        </a:lnSpc>
        <a:spcBef>
          <a:spcPts val="1000"/>
        </a:spcBef>
        <a:buClr>
          <a:srgbClr val="284C73"/>
        </a:buClr>
        <a:buFont typeface="Arial" panose="020B0604020202020204" pitchFamily="34" charset="0"/>
        <a:buChar char="•"/>
        <a:defRPr sz="2800" b="0" i="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Clr>
          <a:srgbClr val="284C73"/>
        </a:buClr>
        <a:buFont typeface="Arial" panose="020B0604020202020204" pitchFamily="34" charset="0"/>
        <a:buChar char="•"/>
        <a:defRPr sz="2400" b="0" i="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Clr>
          <a:srgbClr val="284C73"/>
        </a:buClr>
        <a:buFont typeface="Arial" panose="020B0604020202020204" pitchFamily="34" charset="0"/>
        <a:buChar char="•"/>
        <a:defRPr sz="2000" b="0" i="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Clr>
          <a:srgbClr val="284C73"/>
        </a:buClr>
        <a:buFont typeface="Arial" panose="020B0604020202020204" pitchFamily="34" charset="0"/>
        <a:buChar char="•"/>
        <a:defRPr sz="1800" b="0" i="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Clr>
          <a:srgbClr val="284C73"/>
        </a:buClr>
        <a:buFont typeface="Arial" panose="020B0604020202020204" pitchFamily="34" charset="0"/>
        <a:buChar char="•"/>
        <a:defRPr sz="1800" b="0" i="0" kern="1200">
          <a:solidFill>
            <a:schemeClr val="tx1"/>
          </a:solidFill>
          <a:latin typeface="Bierstadt" panose="020B0004020202020204" pitchFamily="34" charset="0"/>
          <a:ea typeface="+mn-ea"/>
          <a:cs typeface="Mangal" panose="02040503050203030202"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01325A-1EEE-48C9-8C56-98CAFA537B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D0FB1C-065D-456C-B76D-BCCC2A369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E6CE8-FB22-4203-B353-3784723ADA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2AC49-D487-47DD-8448-85224DA1BB5F}" type="datetimeFigureOut">
              <a:rPr lang="en-US" smtClean="0"/>
              <a:t>3/19/2024</a:t>
            </a:fld>
            <a:endParaRPr lang="en-US"/>
          </a:p>
        </p:txBody>
      </p:sp>
      <p:sp>
        <p:nvSpPr>
          <p:cNvPr id="5" name="Footer Placeholder 4">
            <a:extLst>
              <a:ext uri="{FF2B5EF4-FFF2-40B4-BE49-F238E27FC236}">
                <a16:creationId xmlns:a16="http://schemas.microsoft.com/office/drawing/2014/main" id="{25ECE215-3A01-4AB3-A54C-7B4826D9A8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59FBB2-66F8-43A5-9058-FEB05CFC03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77941-17FD-433C-8C03-97616C9480AD}" type="slidenum">
              <a:rPr lang="en-US" smtClean="0"/>
              <a:t>‹#›</a:t>
            </a:fld>
            <a:endParaRPr lang="en-US"/>
          </a:p>
        </p:txBody>
      </p:sp>
    </p:spTree>
    <p:extLst>
      <p:ext uri="{BB962C8B-B14F-4D97-AF65-F5344CB8AC3E}">
        <p14:creationId xmlns:p14="http://schemas.microsoft.com/office/powerpoint/2010/main" val="336242009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517FC3-EC38-794D-AEEE-AF2E545623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482C5-A9AB-FF46-A55C-D946ACDFB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45BBF-E05A-5D48-86EB-3F3B231C4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6158B-5AE8-284A-8B95-7E1C6788548C}" type="datetimeFigureOut">
              <a:rPr lang="en-US" smtClean="0"/>
              <a:t>3/19/2024</a:t>
            </a:fld>
            <a:endParaRPr lang="en-US"/>
          </a:p>
        </p:txBody>
      </p:sp>
      <p:sp>
        <p:nvSpPr>
          <p:cNvPr id="5" name="Footer Placeholder 4">
            <a:extLst>
              <a:ext uri="{FF2B5EF4-FFF2-40B4-BE49-F238E27FC236}">
                <a16:creationId xmlns:a16="http://schemas.microsoft.com/office/drawing/2014/main" id="{1DA1500E-102F-FD48-AAA4-08B05F1426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E2CAFE-7AEE-ED43-992B-8FBB1D878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509E0-4327-134A-BEA9-0A52CCDF6DAC}" type="slidenum">
              <a:rPr lang="en-US" smtClean="0"/>
              <a:t>‹#›</a:t>
            </a:fld>
            <a:endParaRPr lang="en-US"/>
          </a:p>
        </p:txBody>
      </p:sp>
    </p:spTree>
    <p:extLst>
      <p:ext uri="{BB962C8B-B14F-4D97-AF65-F5344CB8AC3E}">
        <p14:creationId xmlns:p14="http://schemas.microsoft.com/office/powerpoint/2010/main" val="15435937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svgsilh.com/9c27b0/image/2099120.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publicdomainpictures.net/en/view-image.php?image=307563&amp;picture=happy-spr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hyperlink" Target="http://www.natap.org/2014/IAC/IAC_71.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hyperlink" Target="https://www.hiv.gov/federal-response/ending-the-hiv-epidemic/prep-program-resources/" TargetMode="Externa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vmadahar@chla.usc.edu" TargetMode="External"/><Relationship Id="rId2" Type="http://schemas.openxmlformats.org/officeDocument/2006/relationships/hyperlink" Target="mailto:atrubatisky@chla.usc.edu"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rootindexing.com/evaluation-metho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gsouto-digitalteacher.blogspot.com/2018/03/schools-daylight-saving-time-oop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D15B-760F-0140-AE78-9AD7D02C5BAB}"/>
              </a:ext>
            </a:extLst>
          </p:cNvPr>
          <p:cNvSpPr>
            <a:spLocks noGrp="1"/>
          </p:cNvSpPr>
          <p:nvPr>
            <p:ph type="ctrTitle"/>
          </p:nvPr>
        </p:nvSpPr>
        <p:spPr>
          <a:xfrm>
            <a:off x="1401289" y="2894908"/>
            <a:ext cx="9619012" cy="2387600"/>
          </a:xfrm>
        </p:spPr>
        <p:txBody>
          <a:bodyPr>
            <a:normAutofit fontScale="90000"/>
          </a:bodyPr>
          <a:lstStyle/>
          <a:p>
            <a:r>
              <a:rPr lang="en-US" sz="3100" b="1" dirty="0">
                <a:solidFill>
                  <a:schemeClr val="accent1">
                    <a:lumMod val="50000"/>
                  </a:schemeClr>
                </a:solidFill>
                <a:cs typeface="Futura Medium"/>
              </a:rPr>
              <a:t>Pacific AIDS Education &amp; Training Center</a:t>
            </a:r>
            <a:br>
              <a:rPr lang="en-US" sz="3100" b="1" dirty="0"/>
            </a:br>
            <a:r>
              <a:rPr lang="en-US" sz="3100" b="1" dirty="0">
                <a:solidFill>
                  <a:schemeClr val="accent1">
                    <a:lumMod val="50000"/>
                  </a:schemeClr>
                </a:solidFill>
                <a:cs typeface="Futura Medium"/>
              </a:rPr>
              <a:t>(Pacific AETC)</a:t>
            </a:r>
            <a:br>
              <a:rPr lang="en-US" sz="3100" b="1" dirty="0"/>
            </a:br>
            <a:r>
              <a:rPr lang="en-US" sz="4800" dirty="0" err="1">
                <a:solidFill>
                  <a:schemeClr val="accent1">
                    <a:lumMod val="50000"/>
                  </a:schemeClr>
                </a:solidFill>
                <a:cs typeface="Futura Medium"/>
              </a:rPr>
              <a:t>PrEP</a:t>
            </a:r>
            <a:r>
              <a:rPr lang="en-US" sz="4800" dirty="0">
                <a:solidFill>
                  <a:schemeClr val="accent1">
                    <a:lumMod val="50000"/>
                  </a:schemeClr>
                </a:solidFill>
                <a:cs typeface="Futura Medium"/>
              </a:rPr>
              <a:t> Ready! Community of Practice: </a:t>
            </a:r>
            <a:br>
              <a:rPr lang="en-US" sz="4800" dirty="0">
                <a:solidFill>
                  <a:schemeClr val="accent1">
                    <a:lumMod val="50000"/>
                  </a:schemeClr>
                </a:solidFill>
                <a:cs typeface="Futura Medium"/>
              </a:rPr>
            </a:br>
            <a:br>
              <a:rPr lang="en-US" sz="4800" dirty="0">
                <a:solidFill>
                  <a:schemeClr val="accent1">
                    <a:lumMod val="50000"/>
                  </a:schemeClr>
                </a:solidFill>
                <a:cs typeface="Futura Medium"/>
              </a:rPr>
            </a:br>
            <a:r>
              <a:rPr lang="en-US" b="1" dirty="0">
                <a:cs typeface="Futura Medium"/>
              </a:rPr>
              <a:t>PrEP is for Youth: Empowering youth to manage their sexual health</a:t>
            </a:r>
            <a:endParaRPr lang="en-US" dirty="0"/>
          </a:p>
        </p:txBody>
      </p:sp>
      <p:sp>
        <p:nvSpPr>
          <p:cNvPr id="3" name="Subtitle 2">
            <a:extLst>
              <a:ext uri="{FF2B5EF4-FFF2-40B4-BE49-F238E27FC236}">
                <a16:creationId xmlns:a16="http://schemas.microsoft.com/office/drawing/2014/main" id="{D6CD558A-58DA-DE4A-9C10-ECDF0682979E}"/>
              </a:ext>
            </a:extLst>
          </p:cNvPr>
          <p:cNvSpPr>
            <a:spLocks noGrp="1"/>
          </p:cNvSpPr>
          <p:nvPr>
            <p:ph type="subTitle" idx="4294967295"/>
          </p:nvPr>
        </p:nvSpPr>
        <p:spPr>
          <a:xfrm>
            <a:off x="1891748" y="5536095"/>
            <a:ext cx="8408504" cy="666679"/>
          </a:xfrm>
        </p:spPr>
        <p:txBody>
          <a:bodyPr/>
          <a:lstStyle/>
          <a:p>
            <a:pPr marL="0" lvl="0" indent="0" algn="ctr">
              <a:buNone/>
            </a:pPr>
            <a:r>
              <a:rPr lang="en-US" dirty="0"/>
              <a:t>March 6, 2024</a:t>
            </a:r>
          </a:p>
          <a:p>
            <a:pPr marL="0" indent="0">
              <a:buNone/>
            </a:pPr>
            <a:endParaRPr lang="en-US" dirty="0"/>
          </a:p>
        </p:txBody>
      </p:sp>
    </p:spTree>
    <p:extLst>
      <p:ext uri="{BB962C8B-B14F-4D97-AF65-F5344CB8AC3E}">
        <p14:creationId xmlns:p14="http://schemas.microsoft.com/office/powerpoint/2010/main" val="2970896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FE9439-8E9F-FA9E-6EA8-C952D720A088}"/>
              </a:ext>
            </a:extLst>
          </p:cNvPr>
          <p:cNvSpPr>
            <a:spLocks noGrp="1"/>
          </p:cNvSpPr>
          <p:nvPr>
            <p:ph type="title" idx="4294967295"/>
          </p:nvPr>
        </p:nvSpPr>
        <p:spPr/>
        <p:txBody>
          <a:bodyPr/>
          <a:lstStyle/>
          <a:p>
            <a:r>
              <a:rPr lang="en-US" dirty="0">
                <a:solidFill>
                  <a:schemeClr val="tx1">
                    <a:alpha val="0"/>
                  </a:schemeClr>
                </a:solidFill>
              </a:rPr>
              <a:t>SFDPH</a:t>
            </a:r>
            <a:r>
              <a:rPr lang="en-US" baseline="0" dirty="0">
                <a:solidFill>
                  <a:schemeClr val="tx1">
                    <a:alpha val="0"/>
                  </a:schemeClr>
                </a:solidFill>
              </a:rPr>
              <a:t> CBA Program</a:t>
            </a:r>
            <a:endParaRPr lang="en-US" dirty="0">
              <a:solidFill>
                <a:schemeClr val="tx1">
                  <a:alpha val="0"/>
                </a:schemeClr>
              </a:solidFill>
            </a:endParaRPr>
          </a:p>
        </p:txBody>
      </p:sp>
      <p:grpSp>
        <p:nvGrpSpPr>
          <p:cNvPr id="10" name="Group 9" descr="SFDPH CBA Program">
            <a:extLst>
              <a:ext uri="{FF2B5EF4-FFF2-40B4-BE49-F238E27FC236}">
                <a16:creationId xmlns:a16="http://schemas.microsoft.com/office/drawing/2014/main" id="{A3F36DF6-9713-644F-B934-7A8EBB4C3604}"/>
              </a:ext>
            </a:extLst>
          </p:cNvPr>
          <p:cNvGrpSpPr/>
          <p:nvPr/>
        </p:nvGrpSpPr>
        <p:grpSpPr>
          <a:xfrm>
            <a:off x="0" y="0"/>
            <a:ext cx="12192000" cy="1737360"/>
            <a:chOff x="0" y="0"/>
            <a:chExt cx="12192000" cy="1737360"/>
          </a:xfrm>
        </p:grpSpPr>
        <p:sp>
          <p:nvSpPr>
            <p:cNvPr id="19" name="Rectangle 18">
              <a:extLst>
                <a:ext uri="{FF2B5EF4-FFF2-40B4-BE49-F238E27FC236}">
                  <a16:creationId xmlns:a16="http://schemas.microsoft.com/office/drawing/2014/main" id="{524004AC-F671-A948-A669-0C7AF7583E72}"/>
                </a:ext>
              </a:extLst>
            </p:cNvPr>
            <p:cNvSpPr/>
            <p:nvPr/>
          </p:nvSpPr>
          <p:spPr>
            <a:xfrm>
              <a:off x="0" y="0"/>
              <a:ext cx="12192000" cy="1737360"/>
            </a:xfrm>
            <a:prstGeom prst="rect">
              <a:avLst/>
            </a:prstGeom>
            <a:solidFill>
              <a:srgbClr val="4B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AEE5A509-26A9-3943-90D1-0A74A3325FE4}"/>
                </a:ext>
              </a:extLst>
            </p:cNvPr>
            <p:cNvSpPr txBox="1">
              <a:spLocks/>
            </p:cNvSpPr>
            <p:nvPr/>
          </p:nvSpPr>
          <p:spPr>
            <a:xfrm>
              <a:off x="9144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j-ea"/>
                  <a:cs typeface="+mj-cs"/>
                </a:rPr>
                <a:t>SFDPH CBA Program</a:t>
              </a:r>
              <a:endParaRPr kumimoji="0" lang="en-US" sz="5400" b="1" i="0" u="none" strike="noStrike" kern="1200" cap="none" spc="0" normalizeH="0" baseline="0" noProof="0" dirty="0">
                <a:ln>
                  <a:noFill/>
                </a:ln>
                <a:solidFill>
                  <a:prstClr val="white"/>
                </a:solidFill>
                <a:effectLst/>
                <a:uLnTx/>
                <a:uFillTx/>
                <a:latin typeface="Source Sans Pro ExtraLight" panose="020B0303030403020204" pitchFamily="34" charset="0"/>
                <a:ea typeface="Source Sans Pro ExtraLight" panose="020B0303030403020204" pitchFamily="34" charset="0"/>
                <a:cs typeface="+mj-cs"/>
              </a:endParaRPr>
            </a:p>
          </p:txBody>
        </p:sp>
      </p:grpSp>
      <p:pic>
        <p:nvPicPr>
          <p:cNvPr id="6" name="Picture 5" descr="SFDPH CBA Program has expertise on nonclinical HIV testing (community-based, self-testing, and testing in social networks), and Prevention for HIV-negative persons (PrEP Implementation, Public health detailing, and addressing social determinants of health). ">
            <a:extLst>
              <a:ext uri="{FF2B5EF4-FFF2-40B4-BE49-F238E27FC236}">
                <a16:creationId xmlns:a16="http://schemas.microsoft.com/office/drawing/2014/main" id="{D8D6E37F-54DF-021C-E744-D6FA097A9EE2}"/>
              </a:ext>
            </a:extLst>
          </p:cNvPr>
          <p:cNvPicPr>
            <a:picLocks noChangeAspect="1"/>
          </p:cNvPicPr>
          <p:nvPr/>
        </p:nvPicPr>
        <p:blipFill>
          <a:blip r:embed="rId3"/>
          <a:stretch>
            <a:fillRect/>
          </a:stretch>
        </p:blipFill>
        <p:spPr>
          <a:xfrm>
            <a:off x="1144451" y="2164188"/>
            <a:ext cx="4951549" cy="3462216"/>
          </a:xfrm>
          <a:prstGeom prst="rect">
            <a:avLst/>
          </a:prstGeom>
        </p:spPr>
      </p:pic>
      <p:sp>
        <p:nvSpPr>
          <p:cNvPr id="8" name="Content Placeholder 2">
            <a:extLst>
              <a:ext uri="{FF2B5EF4-FFF2-40B4-BE49-F238E27FC236}">
                <a16:creationId xmlns:a16="http://schemas.microsoft.com/office/drawing/2014/main" id="{054E55B0-C46D-4CE8-AE61-4A8AF331601F}"/>
              </a:ext>
            </a:extLst>
          </p:cNvPr>
          <p:cNvSpPr txBox="1">
            <a:spLocks/>
          </p:cNvSpPr>
          <p:nvPr/>
        </p:nvSpPr>
        <p:spPr>
          <a:xfrm>
            <a:off x="6755708" y="2554551"/>
            <a:ext cx="4718300" cy="1659526"/>
          </a:xfrm>
          <a:prstGeom prst="rect">
            <a:avLst/>
          </a:prstGeom>
        </p:spPr>
        <p:txBody>
          <a:bodyPr vert="horz" wrap="square" lIns="91440" tIns="45720" rIns="91440" bIns="45720" rtlCol="0">
            <a:normAutofit/>
          </a:bodyPr>
          <a:lstStyle>
            <a:lvl1pPr marL="342900" indent="-342900" algn="l" defTabSz="914400" rtl="0" eaLnBrk="1" latinLnBrk="0" hangingPunct="1">
              <a:spcBef>
                <a:spcPct val="20000"/>
              </a:spcBef>
              <a:buSzPct val="60000"/>
              <a:buFont typeface="Wingdings" pitchFamily="2" charset="2"/>
              <a:buChar char="§"/>
              <a:defRPr sz="3200" kern="1200">
                <a:solidFill>
                  <a:srgbClr val="6D6D6D"/>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6D6D6D"/>
                </a:solidFill>
                <a:latin typeface="Gill Sans MT" pitchFamily="34" charset="0"/>
                <a:ea typeface="+mn-ea"/>
                <a:cs typeface="+mn-cs"/>
              </a:defRPr>
            </a:lvl2pPr>
            <a:lvl3pPr marL="1143000" indent="-228600" algn="l" defTabSz="914400" rtl="0" eaLnBrk="1" latinLnBrk="0" hangingPunct="1">
              <a:spcBef>
                <a:spcPct val="20000"/>
              </a:spcBef>
              <a:buSzPct val="60000"/>
              <a:buFont typeface="Wingdings" pitchFamily="2" charset="2"/>
              <a:buChar char="§"/>
              <a:defRPr sz="2400" kern="1200">
                <a:solidFill>
                  <a:srgbClr val="6D6D6D"/>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6D6D6D"/>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6D6D6D"/>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60000"/>
              <a:buFont typeface="Wingdings" pitchFamily="2" charset="2"/>
              <a:buNone/>
              <a:tabLst/>
              <a:defRPr/>
            </a:pPr>
            <a:endParaRPr kumimoji="0" lang="en-US" sz="2100" b="0" i="0" u="none" strike="noStrike" kern="1200" cap="none" spc="0" normalizeH="0" baseline="0" noProof="0" dirty="0">
              <a:ln>
                <a:noFill/>
              </a:ln>
              <a:solidFill>
                <a:srgbClr val="D9591E"/>
              </a:solidFill>
              <a:effectLst/>
              <a:uLnTx/>
              <a:uFillTx/>
              <a:latin typeface="Gill Sans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ct val="60000"/>
              <a:buFont typeface="Wingdings" pitchFamily="2" charset="2"/>
              <a:buNone/>
              <a:tabLst/>
              <a:defRPr/>
            </a:pPr>
            <a:r>
              <a:rPr kumimoji="0" lang="en-US" sz="2100" b="1" i="0" u="none" strike="noStrike" kern="1200" cap="none" spc="0" normalizeH="0" baseline="0" noProof="0" dirty="0">
                <a:ln>
                  <a:noFill/>
                </a:ln>
                <a:solidFill>
                  <a:srgbClr val="0070C0"/>
                </a:solidFill>
                <a:effectLst/>
                <a:uLnTx/>
                <a:uFillTx/>
                <a:latin typeface="Gill Sans MT" panose="020B0502020104020203" pitchFamily="34" charset="77"/>
                <a:ea typeface="+mn-ea"/>
                <a:cs typeface="+mn-cs"/>
              </a:rPr>
              <a:t>Capacity Building Initiatives </a:t>
            </a:r>
          </a:p>
          <a:p>
            <a:pPr marL="0" marR="0" lvl="0" indent="0" algn="l" defTabSz="914400" rtl="0" eaLnBrk="1" fontAlgn="auto" latinLnBrk="0" hangingPunct="1">
              <a:lnSpc>
                <a:spcPct val="100000"/>
              </a:lnSpc>
              <a:spcBef>
                <a:spcPts val="0"/>
              </a:spcBef>
              <a:spcAft>
                <a:spcPts val="0"/>
              </a:spcAft>
              <a:buClrTx/>
              <a:buSzPct val="60000"/>
              <a:buFont typeface="Wingdings" pitchFamily="2" charset="2"/>
              <a:buNone/>
              <a:tabLst/>
              <a:defRPr/>
            </a:pPr>
            <a:r>
              <a:rPr kumimoji="0" lang="en-US" sz="2100" b="0" i="0" u="none" strike="noStrike" kern="1200" cap="none" spc="0" normalizeH="0" baseline="0" noProof="0" dirty="0">
                <a:ln>
                  <a:noFill/>
                </a:ln>
                <a:solidFill>
                  <a:srgbClr val="6D6D6D"/>
                </a:solidFill>
                <a:effectLst/>
                <a:uLnTx/>
                <a:uFillTx/>
                <a:latin typeface="Gill Sans MT" panose="020B0502020104020203" pitchFamily="34" charset="77"/>
                <a:ea typeface="+mn-ea"/>
                <a:cs typeface="+mn-cs"/>
              </a:rPr>
              <a:t>SFDPH, Center for Learning &amp; Innovation</a:t>
            </a: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endParaRPr kumimoji="0" lang="en-US" sz="3200" b="0" i="0" u="none" strike="noStrike" kern="1200" cap="none" spc="0" normalizeH="0" baseline="0" noProof="0" dirty="0">
              <a:ln>
                <a:noFill/>
              </a:ln>
              <a:solidFill>
                <a:srgbClr val="6D6D6D"/>
              </a:solidFill>
              <a:effectLst/>
              <a:uLnTx/>
              <a:uFillTx/>
              <a:latin typeface="Gill Sans M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Pct val="60000"/>
              <a:buFont typeface="Wingdings" pitchFamily="2" charset="2"/>
              <a:buChar char="§"/>
              <a:tabLst/>
              <a:defRPr/>
            </a:pPr>
            <a:endParaRPr kumimoji="0" lang="en-US" sz="3200" b="0" i="0" u="none" strike="noStrike" kern="1200" cap="none" spc="0" normalizeH="0" baseline="0" noProof="0" dirty="0">
              <a:ln>
                <a:noFill/>
              </a:ln>
              <a:solidFill>
                <a:srgbClr val="6D6D6D"/>
              </a:solidFill>
              <a:effectLst/>
              <a:uLnTx/>
              <a:uFillTx/>
              <a:latin typeface="Gill Sans MT" pitchFamily="34" charset="0"/>
              <a:ea typeface="+mn-ea"/>
              <a:cs typeface="+mn-cs"/>
            </a:endParaRPr>
          </a:p>
        </p:txBody>
      </p:sp>
      <p:sp>
        <p:nvSpPr>
          <p:cNvPr id="9" name="TextBox 8">
            <a:extLst>
              <a:ext uri="{FF2B5EF4-FFF2-40B4-BE49-F238E27FC236}">
                <a16:creationId xmlns:a16="http://schemas.microsoft.com/office/drawing/2014/main" id="{9081F2D5-2CEA-4D2C-8763-E646B2D9E912}"/>
              </a:ext>
            </a:extLst>
          </p:cNvPr>
          <p:cNvSpPr txBox="1"/>
          <p:nvPr/>
        </p:nvSpPr>
        <p:spPr>
          <a:xfrm>
            <a:off x="6755708" y="3944856"/>
            <a:ext cx="3781566"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Gill Sans MT" panose="020B0502020104020203" pitchFamily="34" charset="77"/>
                <a:ea typeface="+mn-ea"/>
                <a:cs typeface="+mn-cs"/>
              </a:rPr>
              <a:t>Visit: </a:t>
            </a:r>
            <a:r>
              <a:rPr kumimoji="0" lang="en-US" sz="2200" b="1" i="0" u="none" strike="noStrike" kern="1200" cap="none" spc="0" normalizeH="0" baseline="0" noProof="0" dirty="0">
                <a:ln>
                  <a:noFill/>
                </a:ln>
                <a:solidFill>
                  <a:srgbClr val="0070C0"/>
                </a:solidFill>
                <a:effectLst/>
                <a:uLnTx/>
                <a:uFillTx/>
                <a:latin typeface="Gill Sans MT" panose="020B0502020104020203" pitchFamily="34" charset="77"/>
                <a:ea typeface="+mn-ea"/>
                <a:cs typeface="+mn-cs"/>
              </a:rPr>
              <a:t>www.get</a:t>
            </a:r>
            <a:r>
              <a:rPr kumimoji="0" lang="en-US" sz="2200" b="1" i="0" u="none" strike="noStrike" kern="1200" cap="none" spc="0" normalizeH="0" baseline="0" noProof="0" dirty="0">
                <a:ln>
                  <a:noFill/>
                </a:ln>
                <a:solidFill>
                  <a:srgbClr val="D9591E"/>
                </a:solidFill>
                <a:effectLst/>
                <a:uLnTx/>
                <a:uFillTx/>
                <a:latin typeface="Gill Sans MT" panose="020B0502020104020203" pitchFamily="34" charset="77"/>
                <a:ea typeface="+mn-ea"/>
                <a:cs typeface="+mn-cs"/>
              </a:rPr>
              <a:t>SF</a:t>
            </a:r>
            <a:r>
              <a:rPr kumimoji="0" lang="en-US" sz="2200" b="1" i="0" u="none" strike="noStrike" kern="1200" cap="none" spc="0" normalizeH="0" baseline="0" noProof="0" dirty="0">
                <a:ln>
                  <a:noFill/>
                </a:ln>
                <a:solidFill>
                  <a:srgbClr val="0070C0"/>
                </a:solidFill>
                <a:effectLst/>
                <a:uLnTx/>
                <a:uFillTx/>
                <a:latin typeface="Gill Sans MT" panose="020B0502020104020203" pitchFamily="34" charset="77"/>
                <a:ea typeface="+mn-ea"/>
                <a:cs typeface="+mn-cs"/>
              </a:rPr>
              <a:t>cba.org</a:t>
            </a:r>
            <a:endParaRPr kumimoji="0" lang="en-US" sz="2200" b="0" i="0" u="none" strike="noStrike" kern="1200" cap="none" spc="0" normalizeH="0" baseline="0" noProof="0" dirty="0">
              <a:ln>
                <a:noFill/>
              </a:ln>
              <a:solidFill>
                <a:srgbClr val="0070C0"/>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Gill Sans MT" panose="020B0502020104020203" pitchFamily="34" charset="77"/>
                <a:ea typeface="+mn-ea"/>
                <a:cs typeface="+mn-cs"/>
              </a:rPr>
              <a:t>Email: </a:t>
            </a:r>
            <a:r>
              <a:rPr kumimoji="0" lang="en-US" sz="2200" b="1" i="0" u="none" strike="noStrike" kern="1200" cap="none" spc="0" normalizeH="0" baseline="0" noProof="0" dirty="0">
                <a:ln>
                  <a:noFill/>
                </a:ln>
                <a:solidFill>
                  <a:srgbClr val="0070C0"/>
                </a:solidFill>
                <a:effectLst/>
                <a:uLnTx/>
                <a:uFillTx/>
                <a:latin typeface="Gill Sans MT" panose="020B0502020104020203" pitchFamily="34" charset="77"/>
                <a:ea typeface="+mn-ea"/>
                <a:cs typeface="+mn-cs"/>
              </a:rPr>
              <a:t>get.</a:t>
            </a:r>
            <a:r>
              <a:rPr kumimoji="0" lang="en-US" sz="2200" b="1" i="0" u="none" strike="noStrike" kern="1200" cap="none" spc="0" normalizeH="0" baseline="0" noProof="0" dirty="0">
                <a:ln>
                  <a:noFill/>
                </a:ln>
                <a:solidFill>
                  <a:srgbClr val="D9591E"/>
                </a:solidFill>
                <a:effectLst/>
                <a:uLnTx/>
                <a:uFillTx/>
                <a:latin typeface="Gill Sans MT" panose="020B0502020104020203" pitchFamily="34" charset="77"/>
                <a:ea typeface="+mn-ea"/>
                <a:cs typeface="+mn-cs"/>
              </a:rPr>
              <a:t>SF</a:t>
            </a:r>
            <a:r>
              <a:rPr kumimoji="0" lang="en-US" sz="2200" b="1" i="0" u="none" strike="noStrike" kern="1200" cap="none" spc="0" normalizeH="0" baseline="0" noProof="0" dirty="0">
                <a:ln>
                  <a:noFill/>
                </a:ln>
                <a:solidFill>
                  <a:srgbClr val="0070C0"/>
                </a:solidFill>
                <a:effectLst/>
                <a:uLnTx/>
                <a:uFillTx/>
                <a:latin typeface="Gill Sans MT" panose="020B0502020104020203" pitchFamily="34" charset="77"/>
                <a:ea typeface="+mn-ea"/>
                <a:cs typeface="+mn-cs"/>
              </a:rPr>
              <a:t>cba@sfdph.org</a:t>
            </a:r>
            <a:endParaRPr kumimoji="0" lang="en-US" sz="2200" b="0" i="0" u="none" strike="noStrike" kern="1200" cap="none" spc="0" normalizeH="0" baseline="0" noProof="0" dirty="0">
              <a:ln>
                <a:noFill/>
              </a:ln>
              <a:solidFill>
                <a:srgbClr val="0070C0"/>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descr="getSFCBA logo">
            <a:extLst>
              <a:ext uri="{FF2B5EF4-FFF2-40B4-BE49-F238E27FC236}">
                <a16:creationId xmlns:a16="http://schemas.microsoft.com/office/drawing/2014/main" id="{8AA83FE3-CD0C-9B40-A2B5-C3B706C23B59}"/>
              </a:ext>
            </a:extLst>
          </p:cNvPr>
          <p:cNvPicPr>
            <a:picLocks noChangeAspect="1"/>
          </p:cNvPicPr>
          <p:nvPr/>
        </p:nvPicPr>
        <p:blipFill rotWithShape="1">
          <a:blip r:embed="rId4"/>
          <a:srcRect t="25174" b="20153"/>
          <a:stretch/>
        </p:blipFill>
        <p:spPr>
          <a:xfrm>
            <a:off x="169332" y="5948733"/>
            <a:ext cx="2325618" cy="613622"/>
          </a:xfrm>
          <a:prstGeom prst="rect">
            <a:avLst/>
          </a:prstGeom>
        </p:spPr>
      </p:pic>
      <p:pic>
        <p:nvPicPr>
          <p:cNvPr id="26" name="Picture 25" descr="getSFcba territory map Western states">
            <a:extLst>
              <a:ext uri="{FF2B5EF4-FFF2-40B4-BE49-F238E27FC236}">
                <a16:creationId xmlns:a16="http://schemas.microsoft.com/office/drawing/2014/main" id="{B42D9D32-FE26-DE4A-B305-7F04F2BBA8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4950" y="5878735"/>
            <a:ext cx="1175996" cy="809210"/>
          </a:xfrm>
          <a:prstGeom prst="rect">
            <a:avLst/>
          </a:prstGeom>
        </p:spPr>
      </p:pic>
      <p:pic>
        <p:nvPicPr>
          <p:cNvPr id="27" name="Picture 26" descr="SFDPH CLI Logo">
            <a:extLst>
              <a:ext uri="{FF2B5EF4-FFF2-40B4-BE49-F238E27FC236}">
                <a16:creationId xmlns:a16="http://schemas.microsoft.com/office/drawing/2014/main" id="{5041ABF7-29C4-EF42-B629-83AF970FD5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4843" y="5950822"/>
            <a:ext cx="4447588" cy="1074737"/>
          </a:xfrm>
          <a:prstGeom prst="rect">
            <a:avLst/>
          </a:prstGeom>
        </p:spPr>
      </p:pic>
    </p:spTree>
    <p:extLst>
      <p:ext uri="{BB962C8B-B14F-4D97-AF65-F5344CB8AC3E}">
        <p14:creationId xmlns:p14="http://schemas.microsoft.com/office/powerpoint/2010/main" val="3217483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0B63-1B55-0504-C8AD-AED779240527}"/>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C8791B3B-F8C8-E8DB-1EBF-2A6C01BD6019}"/>
              </a:ext>
            </a:extLst>
          </p:cNvPr>
          <p:cNvSpPr>
            <a:spLocks noGrp="1"/>
          </p:cNvSpPr>
          <p:nvPr>
            <p:ph idx="1"/>
          </p:nvPr>
        </p:nvSpPr>
        <p:spPr>
          <a:xfrm>
            <a:off x="838200" y="1205948"/>
            <a:ext cx="7433930" cy="4572000"/>
          </a:xfrm>
        </p:spPr>
        <p:txBody>
          <a:bodyPr>
            <a:normAutofit fontScale="85000" lnSpcReduction="20000"/>
          </a:bodyPr>
          <a:lstStyle/>
          <a:p>
            <a:pPr marL="0" indent="0">
              <a:lnSpc>
                <a:spcPct val="150000"/>
              </a:lnSpc>
              <a:buNone/>
            </a:pPr>
            <a:r>
              <a:rPr lang="en-US" sz="2400" b="1" dirty="0"/>
              <a:t>By the end of this session, participants will be able to:</a:t>
            </a:r>
          </a:p>
          <a:p>
            <a:pPr>
              <a:lnSpc>
                <a:spcPct val="150000"/>
              </a:lnSpc>
            </a:pPr>
            <a:r>
              <a:rPr lang="en-US" sz="2400" b="1" dirty="0"/>
              <a:t>Review </a:t>
            </a:r>
            <a:r>
              <a:rPr lang="en-US" sz="2400" dirty="0"/>
              <a:t>how engagement of youth in PrEP services differs from that of adults</a:t>
            </a:r>
          </a:p>
          <a:p>
            <a:pPr>
              <a:lnSpc>
                <a:spcPct val="150000"/>
              </a:lnSpc>
            </a:pPr>
            <a:r>
              <a:rPr lang="en-US" sz="2400" b="1" dirty="0"/>
              <a:t>Name </a:t>
            </a:r>
            <a:r>
              <a:rPr lang="en-US" sz="2400" dirty="0"/>
              <a:t>at least 2 engagement strategies that increase PrEP uptake among youth</a:t>
            </a:r>
          </a:p>
          <a:p>
            <a:pPr>
              <a:lnSpc>
                <a:spcPct val="150000"/>
              </a:lnSpc>
            </a:pPr>
            <a:r>
              <a:rPr lang="en-US" sz="2400" b="1" dirty="0"/>
              <a:t>Discuss</a:t>
            </a:r>
            <a:r>
              <a:rPr lang="en-US" sz="2400" dirty="0"/>
              <a:t> best practices and lessons learned from clinical PrEP youth programs</a:t>
            </a:r>
          </a:p>
          <a:p>
            <a:pPr>
              <a:lnSpc>
                <a:spcPct val="150000"/>
              </a:lnSpc>
            </a:pPr>
            <a:r>
              <a:rPr lang="en-US" sz="2400" b="1" dirty="0"/>
              <a:t>Review</a:t>
            </a:r>
            <a:r>
              <a:rPr lang="en-US" sz="2400" dirty="0"/>
              <a:t> and discuss the organizational worksheet to assist with development and implementation of PrEP youth engagement strategy</a:t>
            </a:r>
          </a:p>
        </p:txBody>
      </p:sp>
      <p:pic>
        <p:nvPicPr>
          <p:cNvPr id="5" name="Graphic 4" descr="Drawing of a person sitting under a tree on a hill reading, but the tree is a brain.">
            <a:extLst>
              <a:ext uri="{FF2B5EF4-FFF2-40B4-BE49-F238E27FC236}">
                <a16:creationId xmlns:a16="http://schemas.microsoft.com/office/drawing/2014/main" id="{F7615975-F3C9-C3E6-09A8-CE757BD0D0B6}"/>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8415005" y="2071135"/>
            <a:ext cx="3579391" cy="3706813"/>
          </a:xfrm>
          <a:prstGeom prst="rect">
            <a:avLst/>
          </a:prstGeom>
        </p:spPr>
      </p:pic>
      <p:sp>
        <p:nvSpPr>
          <p:cNvPr id="6" name="TextBox 5">
            <a:extLst>
              <a:ext uri="{FF2B5EF4-FFF2-40B4-BE49-F238E27FC236}">
                <a16:creationId xmlns:a16="http://schemas.microsoft.com/office/drawing/2014/main" id="{7699622F-65F2-9BCA-684F-F55B88B08BC7}"/>
              </a:ext>
            </a:extLst>
          </p:cNvPr>
          <p:cNvSpPr txBox="1"/>
          <p:nvPr/>
        </p:nvSpPr>
        <p:spPr>
          <a:xfrm>
            <a:off x="8522946" y="5777948"/>
            <a:ext cx="3669054" cy="253916"/>
          </a:xfrm>
          <a:prstGeom prst="rect">
            <a:avLst/>
          </a:prstGeom>
          <a:noFill/>
        </p:spPr>
        <p:txBody>
          <a:bodyPr wrap="square" rtlCol="0">
            <a:spAutoFit/>
          </a:bodyPr>
          <a:lstStyle/>
          <a:p>
            <a:r>
              <a:rPr lang="en-US" sz="1050" dirty="0"/>
              <a:t>Image Source: Microsoft Stock Images</a:t>
            </a:r>
          </a:p>
        </p:txBody>
      </p:sp>
    </p:spTree>
    <p:extLst>
      <p:ext uri="{BB962C8B-B14F-4D97-AF65-F5344CB8AC3E}">
        <p14:creationId xmlns:p14="http://schemas.microsoft.com/office/powerpoint/2010/main" val="1370433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5EF30-2511-278E-CADE-97CAAD592990}"/>
              </a:ext>
            </a:extLst>
          </p:cNvPr>
          <p:cNvSpPr>
            <a:spLocks noGrp="1"/>
          </p:cNvSpPr>
          <p:nvPr>
            <p:ph type="title"/>
          </p:nvPr>
        </p:nvSpPr>
        <p:spPr>
          <a:xfrm>
            <a:off x="876691" y="301843"/>
            <a:ext cx="10477109" cy="1003532"/>
          </a:xfrm>
        </p:spPr>
        <p:txBody>
          <a:bodyPr vert="horz" lIns="91440" tIns="45720" rIns="91440" bIns="45720" rtlCol="0" anchor="ctr">
            <a:normAutofit/>
          </a:bodyPr>
          <a:lstStyle/>
          <a:p>
            <a:r>
              <a:rPr lang="en-US" dirty="0">
                <a:latin typeface="+mj-lt"/>
                <a:ea typeface="+mj-ea"/>
                <a:cs typeface="+mj-cs"/>
              </a:rPr>
              <a:t>Today’s Speakers</a:t>
            </a:r>
          </a:p>
        </p:txBody>
      </p:sp>
      <p:sp>
        <p:nvSpPr>
          <p:cNvPr id="4" name="Content Placeholder 3">
            <a:extLst>
              <a:ext uri="{FF2B5EF4-FFF2-40B4-BE49-F238E27FC236}">
                <a16:creationId xmlns:a16="http://schemas.microsoft.com/office/drawing/2014/main" id="{1092932D-B5C9-9015-0CAA-C5C726D2FF6E}"/>
              </a:ext>
            </a:extLst>
          </p:cNvPr>
          <p:cNvSpPr>
            <a:spLocks noGrp="1"/>
          </p:cNvSpPr>
          <p:nvPr>
            <p:ph sz="half" idx="1"/>
          </p:nvPr>
        </p:nvSpPr>
        <p:spPr>
          <a:xfrm>
            <a:off x="810783" y="1576621"/>
            <a:ext cx="4888382" cy="3704758"/>
          </a:xfrm>
        </p:spPr>
        <p:txBody>
          <a:bodyPr vert="horz" lIns="91440" tIns="45720" rIns="91440" bIns="45720" rtlCol="0" anchor="ctr">
            <a:normAutofit/>
          </a:bodyPr>
          <a:lstStyle/>
          <a:p>
            <a:r>
              <a:rPr lang="en-US" sz="2000" b="1" dirty="0">
                <a:latin typeface="Calibri"/>
                <a:ea typeface="Calibri"/>
                <a:cs typeface="Calibri"/>
              </a:rPr>
              <a:t>Geoffrey Hart-Cooper MD, </a:t>
            </a:r>
            <a:r>
              <a:rPr lang="en-US" sz="2000" dirty="0">
                <a:latin typeface="Calibri"/>
                <a:ea typeface="Calibri"/>
                <a:cs typeface="Calibri"/>
              </a:rPr>
              <a:t>Founder and</a:t>
            </a:r>
            <a:r>
              <a:rPr lang="en-US" sz="1800" dirty="0">
                <a:latin typeface="Calibri"/>
                <a:ea typeface="Calibri"/>
                <a:cs typeface="Calibri"/>
              </a:rPr>
              <a:t> </a:t>
            </a:r>
            <a:r>
              <a:rPr lang="en-US" sz="2000" dirty="0">
                <a:latin typeface="Calibri"/>
                <a:ea typeface="Calibri"/>
                <a:cs typeface="Calibri"/>
              </a:rPr>
              <a:t>Medical Director, Virtual PrEP Program for Adolescents and Young Adults, Stanford Children’s Health. </a:t>
            </a:r>
            <a:endParaRPr lang="en-US" sz="2000" dirty="0">
              <a:latin typeface="Calibri" panose="020F0502020204030204" pitchFamily="34" charset="0"/>
              <a:ea typeface="Calibri"/>
              <a:cs typeface="Calibri" panose="020F0502020204030204" pitchFamily="34" charset="0"/>
            </a:endParaRPr>
          </a:p>
          <a:p>
            <a:r>
              <a:rPr lang="en-US" sz="2000" b="1" dirty="0">
                <a:latin typeface="+mn-lt"/>
                <a:cs typeface="+mn-cs"/>
              </a:rPr>
              <a:t>Alexandria </a:t>
            </a:r>
            <a:r>
              <a:rPr lang="en-US" sz="2000" b="1" dirty="0" err="1">
                <a:latin typeface="+mn-lt"/>
                <a:cs typeface="+mn-cs"/>
              </a:rPr>
              <a:t>Trubatisky</a:t>
            </a:r>
            <a:r>
              <a:rPr lang="en-US" sz="2000" b="1" dirty="0">
                <a:latin typeface="+mn-lt"/>
                <a:cs typeface="+mn-cs"/>
              </a:rPr>
              <a:t> MSN, FNP-C, </a:t>
            </a:r>
            <a:r>
              <a:rPr lang="en-US" sz="2000" dirty="0">
                <a:latin typeface="+mn-lt"/>
                <a:cs typeface="+mn-cs"/>
              </a:rPr>
              <a:t>Nurse Practitioner, Div. Adolescent and Young Adult Medicine, Children’s Hospital of Los Angeles (CHLA)</a:t>
            </a:r>
          </a:p>
          <a:p>
            <a:r>
              <a:rPr lang="en-US" sz="2000" b="1" dirty="0">
                <a:latin typeface="+mn-lt"/>
                <a:cs typeface="+mn-cs"/>
              </a:rPr>
              <a:t>Vihaan </a:t>
            </a:r>
            <a:r>
              <a:rPr lang="en-US" sz="2000" b="1" dirty="0" err="1">
                <a:latin typeface="+mn-lt"/>
                <a:cs typeface="+mn-cs"/>
              </a:rPr>
              <a:t>Madahar</a:t>
            </a:r>
            <a:r>
              <a:rPr lang="en-US" sz="2000" b="1" dirty="0">
                <a:latin typeface="+mn-lt"/>
                <a:cs typeface="+mn-cs"/>
              </a:rPr>
              <a:t>, </a:t>
            </a:r>
            <a:r>
              <a:rPr lang="en-US" sz="2000" dirty="0">
                <a:latin typeface="+mn-lt"/>
                <a:cs typeface="+mn-cs"/>
              </a:rPr>
              <a:t>PrEP Navigator, Div. Adolescent and Young Adult Medicine, CHLA</a:t>
            </a:r>
          </a:p>
        </p:txBody>
      </p:sp>
      <p:pic>
        <p:nvPicPr>
          <p:cNvPr id="6" name="Picture 5" descr="Stanford Medicine Virtual PrEP Program logo">
            <a:extLst>
              <a:ext uri="{FF2B5EF4-FFF2-40B4-BE49-F238E27FC236}">
                <a16:creationId xmlns:a16="http://schemas.microsoft.com/office/drawing/2014/main" id="{499A0A90-45F5-0443-AF1A-32F4A864DEF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65074" y="888356"/>
            <a:ext cx="2878102" cy="1178195"/>
          </a:xfrm>
          <a:prstGeom prst="rect">
            <a:avLst/>
          </a:prstGeom>
        </p:spPr>
      </p:pic>
      <p:pic>
        <p:nvPicPr>
          <p:cNvPr id="5" name="Picture 4" descr="Stanford Children's Health logo">
            <a:extLst>
              <a:ext uri="{FF2B5EF4-FFF2-40B4-BE49-F238E27FC236}">
                <a16:creationId xmlns:a16="http://schemas.microsoft.com/office/drawing/2014/main" id="{D129CF4D-7258-A5FC-C52D-1F6539C5C06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36504" y="996297"/>
            <a:ext cx="2578805" cy="1178195"/>
          </a:xfrm>
          <a:prstGeom prst="rect">
            <a:avLst/>
          </a:prstGeom>
        </p:spPr>
      </p:pic>
      <p:pic>
        <p:nvPicPr>
          <p:cNvPr id="9" name="Picture 8" descr="Children's Hospital Los Angeles logo">
            <a:extLst>
              <a:ext uri="{FF2B5EF4-FFF2-40B4-BE49-F238E27FC236}">
                <a16:creationId xmlns:a16="http://schemas.microsoft.com/office/drawing/2014/main" id="{666AD4F6-D942-2464-1E6A-1AB42C7355B3}"/>
              </a:ext>
            </a:extLst>
          </p:cNvPr>
          <p:cNvPicPr>
            <a:picLocks noChangeAspect="1"/>
          </p:cNvPicPr>
          <p:nvPr/>
        </p:nvPicPr>
        <p:blipFill>
          <a:blip r:embed="rId5"/>
          <a:stretch>
            <a:fillRect/>
          </a:stretch>
        </p:blipFill>
        <p:spPr>
          <a:xfrm>
            <a:off x="5810160" y="2774170"/>
            <a:ext cx="3878872" cy="1446359"/>
          </a:xfrm>
          <a:prstGeom prst="rect">
            <a:avLst/>
          </a:prstGeom>
        </p:spPr>
      </p:pic>
      <p:pic>
        <p:nvPicPr>
          <p:cNvPr id="7" name="Picture 6" descr="Young &amp; PrEPared Division of Adolescent and Young Adult Medicine logo">
            <a:extLst>
              <a:ext uri="{FF2B5EF4-FFF2-40B4-BE49-F238E27FC236}">
                <a16:creationId xmlns:a16="http://schemas.microsoft.com/office/drawing/2014/main" id="{F7386B4C-EF2B-5083-1361-D1BA7BBD183A}"/>
              </a:ext>
            </a:extLst>
          </p:cNvPr>
          <p:cNvPicPr>
            <a:picLocks noChangeAspect="1"/>
          </p:cNvPicPr>
          <p:nvPr/>
        </p:nvPicPr>
        <p:blipFill>
          <a:blip r:embed="rId6"/>
          <a:stretch>
            <a:fillRect/>
          </a:stretch>
        </p:blipFill>
        <p:spPr>
          <a:xfrm>
            <a:off x="9238124" y="3383052"/>
            <a:ext cx="2396891" cy="2396891"/>
          </a:xfrm>
          <a:prstGeom prst="rect">
            <a:avLst/>
          </a:prstGeom>
        </p:spPr>
      </p:pic>
    </p:spTree>
    <p:extLst>
      <p:ext uri="{BB962C8B-B14F-4D97-AF65-F5344CB8AC3E}">
        <p14:creationId xmlns:p14="http://schemas.microsoft.com/office/powerpoint/2010/main" val="79665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51B1D-A48C-EEBB-7D72-0F9A33647536}"/>
              </a:ext>
            </a:extLst>
          </p:cNvPr>
          <p:cNvSpPr>
            <a:spLocks noGrp="1"/>
          </p:cNvSpPr>
          <p:nvPr>
            <p:ph type="title" idx="4294967295"/>
          </p:nvPr>
        </p:nvSpPr>
        <p:spPr/>
        <p:txBody>
          <a:bodyPr>
            <a:normAutofit fontScale="90000"/>
          </a:bodyPr>
          <a:lstStyle/>
          <a:p>
            <a:pPr rtl="0" eaLnBrk="1" latinLnBrk="0" hangingPunct="1"/>
            <a:r>
              <a:rPr lang="en-US" sz="6000" b="0" i="0" kern="1200" baseline="0" dirty="0">
                <a:solidFill>
                  <a:srgbClr val="FFFFFF">
                    <a:alpha val="0"/>
                  </a:srgbClr>
                </a:solidFill>
                <a:effectLst/>
                <a:latin typeface="Calibri Light" panose="020F0302020204030204" pitchFamily="34" charset="0"/>
                <a:ea typeface="+mn-ea"/>
                <a:cs typeface="Brandon Grotesque Regular"/>
              </a:rPr>
              <a:t>PrEP for Adolescents and Young Adults (AYA)</a:t>
            </a:r>
            <a:endParaRPr lang="en-US" dirty="0">
              <a:solidFill>
                <a:srgbClr val="FFFFFF">
                  <a:alpha val="0"/>
                </a:srgbClr>
              </a:solidFill>
              <a:effectLst/>
            </a:endParaRPr>
          </a:p>
        </p:txBody>
      </p:sp>
      <p:sp>
        <p:nvSpPr>
          <p:cNvPr id="9" name="Text Placeholder 8">
            <a:extLst>
              <a:ext uri="{FF2B5EF4-FFF2-40B4-BE49-F238E27FC236}">
                <a16:creationId xmlns:a16="http://schemas.microsoft.com/office/drawing/2014/main" id="{15CD4018-0DAF-4106-AFE8-A0746BB5F68B}"/>
              </a:ext>
            </a:extLst>
          </p:cNvPr>
          <p:cNvSpPr>
            <a:spLocks noGrp="1"/>
          </p:cNvSpPr>
          <p:nvPr>
            <p:ph type="body" sz="quarter" idx="20"/>
          </p:nvPr>
        </p:nvSpPr>
        <p:spPr/>
        <p:txBody>
          <a:bodyPr>
            <a:normAutofit/>
          </a:bodyPr>
          <a:lstStyle/>
          <a:p>
            <a:r>
              <a:rPr lang="en-US" b="0" i="0" dirty="0" err="1">
                <a:effectLst/>
              </a:rPr>
              <a:t>PrEP</a:t>
            </a:r>
            <a:r>
              <a:rPr lang="en-US" b="0" i="0" dirty="0">
                <a:effectLst/>
              </a:rPr>
              <a:t> for Adolescents and Young Adults (AYA)</a:t>
            </a:r>
            <a:endParaRPr lang="en-US" dirty="0"/>
          </a:p>
        </p:txBody>
      </p:sp>
      <p:sp>
        <p:nvSpPr>
          <p:cNvPr id="8" name="Text Placeholder 7">
            <a:extLst>
              <a:ext uri="{FF2B5EF4-FFF2-40B4-BE49-F238E27FC236}">
                <a16:creationId xmlns:a16="http://schemas.microsoft.com/office/drawing/2014/main" id="{079139A0-5432-4344-BD97-E971C2A4A76E}"/>
              </a:ext>
            </a:extLst>
          </p:cNvPr>
          <p:cNvSpPr>
            <a:spLocks noGrp="1"/>
          </p:cNvSpPr>
          <p:nvPr>
            <p:ph type="body" sz="quarter" idx="19"/>
          </p:nvPr>
        </p:nvSpPr>
        <p:spPr>
          <a:xfrm>
            <a:off x="670560" y="3990605"/>
            <a:ext cx="8425544" cy="1764475"/>
          </a:xfrm>
        </p:spPr>
        <p:txBody>
          <a:bodyPr>
            <a:normAutofit/>
          </a:bodyPr>
          <a:lstStyle/>
          <a:p>
            <a:r>
              <a:rPr lang="en-US" dirty="0"/>
              <a:t>Geoffrey Hart-Cooper MD </a:t>
            </a:r>
          </a:p>
          <a:p>
            <a:r>
              <a:rPr lang="en-US" dirty="0"/>
              <a:t>Founder and Medical Director, Virtual </a:t>
            </a:r>
            <a:r>
              <a:rPr lang="en-US" dirty="0" err="1"/>
              <a:t>PrEP</a:t>
            </a:r>
            <a:r>
              <a:rPr lang="en-US" dirty="0"/>
              <a:t> Program for Adolescents and Young Adults at Stanford</a:t>
            </a:r>
          </a:p>
          <a:p>
            <a:r>
              <a:rPr lang="en-US" dirty="0"/>
              <a:t>PrEP Ready! CoP – March 6, 2024</a:t>
            </a:r>
          </a:p>
        </p:txBody>
      </p:sp>
    </p:spTree>
    <p:extLst>
      <p:ext uri="{BB962C8B-B14F-4D97-AF65-F5344CB8AC3E}">
        <p14:creationId xmlns:p14="http://schemas.microsoft.com/office/powerpoint/2010/main" val="2961787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EC79-56B6-F6ED-4751-7141D7D4434C}"/>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F7115117-5438-F9E2-43ED-EF3D783F7D53}"/>
              </a:ext>
            </a:extLst>
          </p:cNvPr>
          <p:cNvSpPr>
            <a:spLocks noGrp="1"/>
          </p:cNvSpPr>
          <p:nvPr>
            <p:ph sz="quarter" idx="11"/>
          </p:nvPr>
        </p:nvSpPr>
        <p:spPr/>
        <p:txBody>
          <a:bodyPr vert="horz" lIns="91440" tIns="45720" rIns="91440" bIns="45720" rtlCol="0" anchor="t">
            <a:normAutofit/>
          </a:bodyPr>
          <a:lstStyle/>
          <a:p>
            <a:pPr marL="457200" indent="-457200"/>
            <a:r>
              <a:rPr lang="en-US" dirty="0"/>
              <a:t>Describe epidemiology of HIV and </a:t>
            </a:r>
            <a:r>
              <a:rPr lang="en-US" dirty="0" err="1"/>
              <a:t>PrEP</a:t>
            </a:r>
            <a:r>
              <a:rPr lang="en-US" dirty="0"/>
              <a:t> use among AYA</a:t>
            </a:r>
          </a:p>
          <a:p>
            <a:pPr marL="457200" indent="-457200"/>
            <a:r>
              <a:rPr lang="en-US" dirty="0">
                <a:cs typeface="Futura Medium"/>
              </a:rPr>
              <a:t>Describe the AYA </a:t>
            </a:r>
            <a:r>
              <a:rPr lang="en-US" dirty="0" err="1">
                <a:cs typeface="Futura Medium"/>
              </a:rPr>
              <a:t>PrEP</a:t>
            </a:r>
            <a:r>
              <a:rPr lang="en-US" dirty="0">
                <a:cs typeface="Futura Medium"/>
              </a:rPr>
              <a:t> experience, including barriers</a:t>
            </a:r>
          </a:p>
          <a:p>
            <a:pPr marL="457200" indent="-457200"/>
            <a:r>
              <a:rPr lang="en-US" dirty="0"/>
              <a:t>Learn how to support pediatric providers in becoming </a:t>
            </a:r>
            <a:r>
              <a:rPr lang="en-US" dirty="0" err="1"/>
              <a:t>PrEP</a:t>
            </a:r>
            <a:r>
              <a:rPr lang="en-US" dirty="0"/>
              <a:t> champions</a:t>
            </a:r>
          </a:p>
          <a:p>
            <a:pPr marL="457200" indent="-457200"/>
            <a:r>
              <a:rPr lang="en-US" dirty="0"/>
              <a:t>Explore how virtual care and digital health tools can mitigate youth-specific barriers</a:t>
            </a:r>
          </a:p>
          <a:p>
            <a:pPr marL="457200" indent="-457200"/>
            <a:endParaRPr lang="en-US" dirty="0"/>
          </a:p>
        </p:txBody>
      </p:sp>
    </p:spTree>
    <p:extLst>
      <p:ext uri="{BB962C8B-B14F-4D97-AF65-F5344CB8AC3E}">
        <p14:creationId xmlns:p14="http://schemas.microsoft.com/office/powerpoint/2010/main" val="1351375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F560-10D3-4FAD-A613-937531295F63}"/>
              </a:ext>
            </a:extLst>
          </p:cNvPr>
          <p:cNvSpPr>
            <a:spLocks noGrp="1"/>
          </p:cNvSpPr>
          <p:nvPr>
            <p:ph type="title"/>
          </p:nvPr>
        </p:nvSpPr>
        <p:spPr/>
        <p:txBody>
          <a:bodyPr>
            <a:normAutofit/>
          </a:bodyPr>
          <a:lstStyle/>
          <a:p>
            <a:r>
              <a:rPr lang="en-US" dirty="0"/>
              <a:t>Meet J</a:t>
            </a:r>
          </a:p>
        </p:txBody>
      </p:sp>
      <p:pic>
        <p:nvPicPr>
          <p:cNvPr id="3" name="Picture 2" descr="Photo of a black man smiling with headphones around his neck">
            <a:extLst>
              <a:ext uri="{FF2B5EF4-FFF2-40B4-BE49-F238E27FC236}">
                <a16:creationId xmlns:a16="http://schemas.microsoft.com/office/drawing/2014/main" id="{ED4FB4C4-58EA-9C71-C382-E256A3C5651B}"/>
              </a:ext>
            </a:extLst>
          </p:cNvPr>
          <p:cNvPicPr>
            <a:picLocks noChangeAspect="1"/>
          </p:cNvPicPr>
          <p:nvPr/>
        </p:nvPicPr>
        <p:blipFill rotWithShape="1">
          <a:blip r:embed="rId2">
            <a:extLst>
              <a:ext uri="{28A0092B-C50C-407E-A947-70E740481C1C}">
                <a14:useLocalDpi xmlns:a14="http://schemas.microsoft.com/office/drawing/2010/main" val="0"/>
              </a:ext>
            </a:extLst>
          </a:blip>
          <a:srcRect l="28145" t="22583" r="51821"/>
          <a:stretch/>
        </p:blipFill>
        <p:spPr>
          <a:xfrm>
            <a:off x="2622396" y="2312722"/>
            <a:ext cx="1831841" cy="3283742"/>
          </a:xfrm>
          <a:prstGeom prst="rect">
            <a:avLst/>
          </a:prstGeom>
        </p:spPr>
      </p:pic>
      <p:sp>
        <p:nvSpPr>
          <p:cNvPr id="4" name="TextBox 3">
            <a:extLst>
              <a:ext uri="{FF2B5EF4-FFF2-40B4-BE49-F238E27FC236}">
                <a16:creationId xmlns:a16="http://schemas.microsoft.com/office/drawing/2014/main" id="{E276149C-AF61-C7FD-4B87-81BA1856D8D8}"/>
              </a:ext>
            </a:extLst>
          </p:cNvPr>
          <p:cNvSpPr txBox="1"/>
          <p:nvPr/>
        </p:nvSpPr>
        <p:spPr>
          <a:xfrm>
            <a:off x="2556183" y="5720233"/>
            <a:ext cx="1898054" cy="415498"/>
          </a:xfrm>
          <a:prstGeom prst="rect">
            <a:avLst/>
          </a:prstGeom>
          <a:noFill/>
        </p:spPr>
        <p:txBody>
          <a:bodyPr wrap="square" rtlCol="0">
            <a:spAutoFit/>
          </a:bodyPr>
          <a:lstStyle/>
          <a:p>
            <a:r>
              <a:rPr lang="en-US" sz="1050" dirty="0"/>
              <a:t>Image Source: Microsoft Stock Images</a:t>
            </a:r>
          </a:p>
        </p:txBody>
      </p:sp>
      <p:sp>
        <p:nvSpPr>
          <p:cNvPr id="5" name="Content Placeholder 4">
            <a:extLst>
              <a:ext uri="{FF2B5EF4-FFF2-40B4-BE49-F238E27FC236}">
                <a16:creationId xmlns:a16="http://schemas.microsoft.com/office/drawing/2014/main" id="{675006CC-15FE-4599-84BF-0A53EE235F7A}"/>
              </a:ext>
            </a:extLst>
          </p:cNvPr>
          <p:cNvSpPr>
            <a:spLocks noGrp="1"/>
          </p:cNvSpPr>
          <p:nvPr>
            <p:ph sz="quarter" idx="11"/>
          </p:nvPr>
        </p:nvSpPr>
        <p:spPr>
          <a:xfrm>
            <a:off x="4807527" y="1600200"/>
            <a:ext cx="5403273" cy="4526280"/>
          </a:xfrm>
        </p:spPr>
        <p:txBody>
          <a:bodyPr>
            <a:normAutofit/>
          </a:bodyPr>
          <a:lstStyle/>
          <a:p>
            <a:pPr marL="342900" indent="-342900"/>
            <a:r>
              <a:rPr lang="en-US" dirty="0"/>
              <a:t>18 year old male</a:t>
            </a:r>
          </a:p>
          <a:p>
            <a:pPr marL="342900" indent="-342900"/>
            <a:r>
              <a:rPr lang="en-US" dirty="0"/>
              <a:t>First relationship with male partner, not sexually active yet</a:t>
            </a:r>
          </a:p>
          <a:p>
            <a:pPr marL="342900" indent="-342900"/>
            <a:r>
              <a:rPr lang="en-US" dirty="0"/>
              <a:t>Identifies as gay but not out to family</a:t>
            </a:r>
          </a:p>
        </p:txBody>
      </p:sp>
    </p:spTree>
    <p:extLst>
      <p:ext uri="{BB962C8B-B14F-4D97-AF65-F5344CB8AC3E}">
        <p14:creationId xmlns:p14="http://schemas.microsoft.com/office/powerpoint/2010/main" val="3369478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F560-10D3-4FAD-A613-937531295F63}"/>
              </a:ext>
            </a:extLst>
          </p:cNvPr>
          <p:cNvSpPr>
            <a:spLocks noGrp="1"/>
          </p:cNvSpPr>
          <p:nvPr>
            <p:ph type="title"/>
          </p:nvPr>
        </p:nvSpPr>
        <p:spPr/>
        <p:txBody>
          <a:bodyPr>
            <a:normAutofit fontScale="90000"/>
          </a:bodyPr>
          <a:lstStyle/>
          <a:p>
            <a:r>
              <a:rPr lang="en-US" dirty="0"/>
              <a:t>What is J’s lifetime risk of acquiring HIV?</a:t>
            </a:r>
          </a:p>
        </p:txBody>
      </p:sp>
      <p:pic>
        <p:nvPicPr>
          <p:cNvPr id="8" name="Picture 7" descr="Photo of a black man smiling with headphones around his neck">
            <a:extLst>
              <a:ext uri="{FF2B5EF4-FFF2-40B4-BE49-F238E27FC236}">
                <a16:creationId xmlns:a16="http://schemas.microsoft.com/office/drawing/2014/main" id="{13FF0996-5F50-92C9-BC81-A995A9E010D1}"/>
              </a:ext>
            </a:extLst>
          </p:cNvPr>
          <p:cNvPicPr>
            <a:picLocks noChangeAspect="1"/>
          </p:cNvPicPr>
          <p:nvPr/>
        </p:nvPicPr>
        <p:blipFill rotWithShape="1">
          <a:blip r:embed="rId2">
            <a:extLst>
              <a:ext uri="{28A0092B-C50C-407E-A947-70E740481C1C}">
                <a14:useLocalDpi xmlns:a14="http://schemas.microsoft.com/office/drawing/2010/main" val="0"/>
              </a:ext>
            </a:extLst>
          </a:blip>
          <a:srcRect l="28145" t="22583" r="51821"/>
          <a:stretch/>
        </p:blipFill>
        <p:spPr>
          <a:xfrm>
            <a:off x="2622396" y="2312722"/>
            <a:ext cx="1831841" cy="3283742"/>
          </a:xfrm>
          <a:prstGeom prst="rect">
            <a:avLst/>
          </a:prstGeom>
        </p:spPr>
      </p:pic>
      <p:sp>
        <p:nvSpPr>
          <p:cNvPr id="3" name="TextBox 2">
            <a:extLst>
              <a:ext uri="{FF2B5EF4-FFF2-40B4-BE49-F238E27FC236}">
                <a16:creationId xmlns:a16="http://schemas.microsoft.com/office/drawing/2014/main" id="{D82C222C-C2A3-AC5B-E520-1CEC0041715C}"/>
              </a:ext>
            </a:extLst>
          </p:cNvPr>
          <p:cNvSpPr txBox="1"/>
          <p:nvPr/>
        </p:nvSpPr>
        <p:spPr>
          <a:xfrm>
            <a:off x="2556183" y="5720233"/>
            <a:ext cx="1898054" cy="415498"/>
          </a:xfrm>
          <a:prstGeom prst="rect">
            <a:avLst/>
          </a:prstGeom>
          <a:noFill/>
        </p:spPr>
        <p:txBody>
          <a:bodyPr wrap="square" rtlCol="0">
            <a:spAutoFit/>
          </a:bodyPr>
          <a:lstStyle/>
          <a:p>
            <a:r>
              <a:rPr lang="en-US" sz="1050" dirty="0"/>
              <a:t>Image Source: Microsoft Stock Images</a:t>
            </a:r>
          </a:p>
        </p:txBody>
      </p:sp>
      <p:sp>
        <p:nvSpPr>
          <p:cNvPr id="5" name="Content Placeholder 4">
            <a:extLst>
              <a:ext uri="{FF2B5EF4-FFF2-40B4-BE49-F238E27FC236}">
                <a16:creationId xmlns:a16="http://schemas.microsoft.com/office/drawing/2014/main" id="{675006CC-15FE-4599-84BF-0A53EE235F7A}"/>
              </a:ext>
            </a:extLst>
          </p:cNvPr>
          <p:cNvSpPr>
            <a:spLocks noGrp="1"/>
          </p:cNvSpPr>
          <p:nvPr>
            <p:ph sz="quarter" idx="11"/>
          </p:nvPr>
        </p:nvSpPr>
        <p:spPr>
          <a:xfrm>
            <a:off x="5140036" y="1600200"/>
            <a:ext cx="5070764" cy="4526280"/>
          </a:xfrm>
        </p:spPr>
        <p:txBody>
          <a:bodyPr>
            <a:normAutofit/>
          </a:bodyPr>
          <a:lstStyle/>
          <a:p>
            <a:pPr marL="342900" indent="-342900"/>
            <a:r>
              <a:rPr lang="en-US" dirty="0"/>
              <a:t>18 year old man who has sex with men (MSM)</a:t>
            </a:r>
          </a:p>
          <a:p>
            <a:pPr marL="342900" indent="-342900"/>
            <a:r>
              <a:rPr lang="en-US" dirty="0"/>
              <a:t>A. 1%</a:t>
            </a:r>
          </a:p>
          <a:p>
            <a:pPr marL="342900" indent="-342900"/>
            <a:r>
              <a:rPr lang="en-US" dirty="0"/>
              <a:t>B. 10%</a:t>
            </a:r>
          </a:p>
          <a:p>
            <a:pPr marL="342900" indent="-342900"/>
            <a:r>
              <a:rPr lang="en-US" dirty="0"/>
              <a:t>C. 50%</a:t>
            </a:r>
          </a:p>
          <a:p>
            <a:pPr marL="342900" indent="-342900"/>
            <a:r>
              <a:rPr lang="en-US" dirty="0"/>
              <a:t>D. 70%</a:t>
            </a:r>
          </a:p>
        </p:txBody>
      </p:sp>
    </p:spTree>
    <p:extLst>
      <p:ext uri="{BB962C8B-B14F-4D97-AF65-F5344CB8AC3E}">
        <p14:creationId xmlns:p14="http://schemas.microsoft.com/office/powerpoint/2010/main" val="1342233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F560-10D3-4FAD-A613-937531295F63}"/>
              </a:ext>
            </a:extLst>
          </p:cNvPr>
          <p:cNvSpPr>
            <a:spLocks noGrp="1"/>
          </p:cNvSpPr>
          <p:nvPr>
            <p:ph type="title"/>
          </p:nvPr>
        </p:nvSpPr>
        <p:spPr/>
        <p:txBody>
          <a:bodyPr>
            <a:normAutofit fontScale="90000"/>
          </a:bodyPr>
          <a:lstStyle/>
          <a:p>
            <a:r>
              <a:rPr lang="en-US" dirty="0"/>
              <a:t>What is J’s lifetime risk of acquiring HIV? </a:t>
            </a:r>
            <a:r>
              <a:rPr lang="en-US" dirty="0">
                <a:solidFill>
                  <a:schemeClr val="tx1">
                    <a:alpha val="0"/>
                  </a:schemeClr>
                </a:solidFill>
              </a:rPr>
              <a:t>1</a:t>
            </a:r>
          </a:p>
        </p:txBody>
      </p:sp>
      <p:pic>
        <p:nvPicPr>
          <p:cNvPr id="6" name="Picture 5" descr="Photo of a black man smiling with headphones around his neck">
            <a:extLst>
              <a:ext uri="{FF2B5EF4-FFF2-40B4-BE49-F238E27FC236}">
                <a16:creationId xmlns:a16="http://schemas.microsoft.com/office/drawing/2014/main" id="{593D8570-5334-4BFC-8F2E-0550C3CDDB40}"/>
              </a:ext>
            </a:extLst>
          </p:cNvPr>
          <p:cNvPicPr>
            <a:picLocks noChangeAspect="1"/>
          </p:cNvPicPr>
          <p:nvPr/>
        </p:nvPicPr>
        <p:blipFill rotWithShape="1">
          <a:blip r:embed="rId3">
            <a:extLst>
              <a:ext uri="{28A0092B-C50C-407E-A947-70E740481C1C}">
                <a14:useLocalDpi xmlns:a14="http://schemas.microsoft.com/office/drawing/2010/main" val="0"/>
              </a:ext>
            </a:extLst>
          </a:blip>
          <a:srcRect l="28145" t="22583" r="51821"/>
          <a:stretch/>
        </p:blipFill>
        <p:spPr>
          <a:xfrm>
            <a:off x="2622396" y="2312722"/>
            <a:ext cx="1831841" cy="3283742"/>
          </a:xfrm>
          <a:prstGeom prst="rect">
            <a:avLst/>
          </a:prstGeom>
        </p:spPr>
      </p:pic>
      <p:sp>
        <p:nvSpPr>
          <p:cNvPr id="3" name="TextBox 2">
            <a:extLst>
              <a:ext uri="{FF2B5EF4-FFF2-40B4-BE49-F238E27FC236}">
                <a16:creationId xmlns:a16="http://schemas.microsoft.com/office/drawing/2014/main" id="{1C776D01-2F65-BB84-A39D-78F08EC60CCB}"/>
              </a:ext>
            </a:extLst>
          </p:cNvPr>
          <p:cNvSpPr txBox="1"/>
          <p:nvPr/>
        </p:nvSpPr>
        <p:spPr>
          <a:xfrm>
            <a:off x="2556183" y="5720233"/>
            <a:ext cx="1898054" cy="415498"/>
          </a:xfrm>
          <a:prstGeom prst="rect">
            <a:avLst/>
          </a:prstGeom>
          <a:noFill/>
        </p:spPr>
        <p:txBody>
          <a:bodyPr wrap="square" rtlCol="0">
            <a:spAutoFit/>
          </a:bodyPr>
          <a:lstStyle/>
          <a:p>
            <a:r>
              <a:rPr lang="en-US" sz="1050" dirty="0"/>
              <a:t>Image Source: Microsoft Stock Images</a:t>
            </a:r>
          </a:p>
        </p:txBody>
      </p:sp>
      <p:sp>
        <p:nvSpPr>
          <p:cNvPr id="5" name="Content Placeholder 4">
            <a:extLst>
              <a:ext uri="{FF2B5EF4-FFF2-40B4-BE49-F238E27FC236}">
                <a16:creationId xmlns:a16="http://schemas.microsoft.com/office/drawing/2014/main" id="{675006CC-15FE-4599-84BF-0A53EE235F7A}"/>
              </a:ext>
            </a:extLst>
          </p:cNvPr>
          <p:cNvSpPr>
            <a:spLocks noGrp="1"/>
          </p:cNvSpPr>
          <p:nvPr>
            <p:ph sz="quarter" idx="11"/>
          </p:nvPr>
        </p:nvSpPr>
        <p:spPr>
          <a:xfrm>
            <a:off x="5295900" y="2057400"/>
            <a:ext cx="3886200" cy="3133126"/>
          </a:xfrm>
        </p:spPr>
        <p:txBody>
          <a:bodyPr>
            <a:normAutofit/>
          </a:bodyPr>
          <a:lstStyle/>
          <a:p>
            <a:pPr marL="342900" indent="-342900"/>
            <a:r>
              <a:rPr lang="en-US" dirty="0"/>
              <a:t>18 year old man who has sex with men (MSM)</a:t>
            </a:r>
          </a:p>
          <a:p>
            <a:pPr marL="342900" indent="-342900"/>
            <a:r>
              <a:rPr lang="en-US" b="1" dirty="0">
                <a:solidFill>
                  <a:schemeClr val="tx2"/>
                </a:solidFill>
              </a:rPr>
              <a:t>10-50%</a:t>
            </a:r>
          </a:p>
        </p:txBody>
      </p:sp>
    </p:spTree>
    <p:extLst>
      <p:ext uri="{BB962C8B-B14F-4D97-AF65-F5344CB8AC3E}">
        <p14:creationId xmlns:p14="http://schemas.microsoft.com/office/powerpoint/2010/main" val="2798543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A386C8-DC23-4AA0-B6CE-CB581A49FCD8}"/>
              </a:ext>
            </a:extLst>
          </p:cNvPr>
          <p:cNvSpPr>
            <a:spLocks noGrp="1"/>
          </p:cNvSpPr>
          <p:nvPr>
            <p:ph type="title"/>
          </p:nvPr>
        </p:nvSpPr>
        <p:spPr/>
        <p:txBody>
          <a:bodyPr>
            <a:normAutofit fontScale="90000"/>
          </a:bodyPr>
          <a:lstStyle/>
          <a:p>
            <a:r>
              <a:rPr lang="en-US" dirty="0"/>
              <a:t>J has a high lifetime risk of acquiring HIV </a:t>
            </a:r>
            <a:r>
              <a:rPr lang="en-US" dirty="0">
                <a:solidFill>
                  <a:schemeClr val="tx1">
                    <a:alpha val="0"/>
                  </a:schemeClr>
                </a:solidFill>
              </a:rPr>
              <a:t>2</a:t>
            </a:r>
          </a:p>
        </p:txBody>
      </p:sp>
      <p:sp>
        <p:nvSpPr>
          <p:cNvPr id="8" name="Rectangle 7"/>
          <p:cNvSpPr/>
          <p:nvPr/>
        </p:nvSpPr>
        <p:spPr>
          <a:xfrm>
            <a:off x="2517914" y="6264120"/>
            <a:ext cx="6474893" cy="47945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i="1" dirty="0">
                <a:solidFill>
                  <a:srgbClr val="000000"/>
                </a:solidFill>
              </a:rPr>
              <a:t>https://www.cdc.gov/nchhstp/newsroom/2016/croi-press-release-risk.html#:~:text=If%20current%20HIV%20diagnoses%20rates,Control%20and%20Prevention%20(CDC).</a:t>
            </a:r>
            <a:endParaRPr lang="en-US" sz="900" dirty="0">
              <a:solidFill>
                <a:srgbClr val="000000"/>
              </a:solidFill>
            </a:endParaRPr>
          </a:p>
        </p:txBody>
      </p:sp>
      <p:pic>
        <p:nvPicPr>
          <p:cNvPr id="5" name="Picture 4" descr="A graph of Lifetime risk of HIV diagnosis by transmission Group (2016).  African American MSM is the highest risk group (50%), followed by Hispanic MSM (25%) and White MSM (9%). Heterosexual women and men are the lowest.">
            <a:extLst>
              <a:ext uri="{FF2B5EF4-FFF2-40B4-BE49-F238E27FC236}">
                <a16:creationId xmlns:a16="http://schemas.microsoft.com/office/drawing/2014/main" id="{DBFD6711-66B2-D224-1623-70A7BA4D111C}"/>
              </a:ext>
            </a:extLst>
          </p:cNvPr>
          <p:cNvPicPr>
            <a:picLocks noChangeAspect="1"/>
          </p:cNvPicPr>
          <p:nvPr/>
        </p:nvPicPr>
        <p:blipFill>
          <a:blip r:embed="rId3"/>
          <a:stretch>
            <a:fillRect/>
          </a:stretch>
        </p:blipFill>
        <p:spPr>
          <a:xfrm>
            <a:off x="757084" y="1437075"/>
            <a:ext cx="10344105" cy="4295131"/>
          </a:xfrm>
          <a:prstGeom prst="rect">
            <a:avLst/>
          </a:prstGeom>
        </p:spPr>
      </p:pic>
    </p:spTree>
    <p:extLst>
      <p:ext uri="{BB962C8B-B14F-4D97-AF65-F5344CB8AC3E}">
        <p14:creationId xmlns:p14="http://schemas.microsoft.com/office/powerpoint/2010/main" val="219906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A386C8-DC23-4AA0-B6CE-CB581A49FCD8}"/>
              </a:ext>
            </a:extLst>
          </p:cNvPr>
          <p:cNvSpPr>
            <a:spLocks noGrp="1"/>
          </p:cNvSpPr>
          <p:nvPr>
            <p:ph type="title"/>
          </p:nvPr>
        </p:nvSpPr>
        <p:spPr/>
        <p:txBody>
          <a:bodyPr>
            <a:normAutofit fontScale="90000"/>
          </a:bodyPr>
          <a:lstStyle/>
          <a:p>
            <a:r>
              <a:rPr lang="en-US" dirty="0"/>
              <a:t>J has a high lifetime risk of acquiring HIV </a:t>
            </a:r>
            <a:r>
              <a:rPr lang="en-US" dirty="0">
                <a:solidFill>
                  <a:schemeClr val="tx1">
                    <a:alpha val="0"/>
                  </a:schemeClr>
                </a:solidFill>
              </a:rPr>
              <a:t>3</a:t>
            </a:r>
          </a:p>
        </p:txBody>
      </p:sp>
      <p:sp>
        <p:nvSpPr>
          <p:cNvPr id="8" name="Rectangle 7"/>
          <p:cNvSpPr/>
          <p:nvPr/>
        </p:nvSpPr>
        <p:spPr>
          <a:xfrm>
            <a:off x="2504661" y="6225541"/>
            <a:ext cx="6109252" cy="55661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i="1" dirty="0">
                <a:solidFill>
                  <a:srgbClr val="000000"/>
                </a:solidFill>
              </a:rPr>
              <a:t>https://www.cdc.gov/nchhstp/newsroom/2016/croi-press-release-risk.html#:~:text=If%20current%20HIV%20diagnoses%20rates,Control%20and%20Prevention%20(CDC).</a:t>
            </a:r>
            <a:endParaRPr lang="en-US" sz="900" dirty="0">
              <a:solidFill>
                <a:srgbClr val="000000"/>
              </a:solidFill>
            </a:endParaRPr>
          </a:p>
        </p:txBody>
      </p:sp>
      <p:pic>
        <p:nvPicPr>
          <p:cNvPr id="7" name="Content Placeholder 6" descr="A graph of Lifetime risk of HIV diagnosis by transmission Group (2016).  African American MSM is the highest risk group (50%), followed by Hispanic MSM (25%) and White MSM (9%). Heterosexual women and men are the lowest.">
            <a:extLst>
              <a:ext uri="{FF2B5EF4-FFF2-40B4-BE49-F238E27FC236}">
                <a16:creationId xmlns:a16="http://schemas.microsoft.com/office/drawing/2014/main" id="{6F2633D0-8359-4047-9168-F8E2820A4697}"/>
              </a:ext>
            </a:extLst>
          </p:cNvPr>
          <p:cNvPicPr>
            <a:picLocks noGrp="1" noChangeAspect="1"/>
          </p:cNvPicPr>
          <p:nvPr>
            <p:ph sz="quarter" idx="11"/>
          </p:nvPr>
        </p:nvPicPr>
        <p:blipFill>
          <a:blip r:embed="rId3"/>
          <a:stretch>
            <a:fillRect/>
          </a:stretch>
        </p:blipFill>
        <p:spPr>
          <a:xfrm>
            <a:off x="764048" y="1435510"/>
            <a:ext cx="10345718" cy="4295800"/>
          </a:xfrm>
        </p:spPr>
      </p:pic>
      <p:sp>
        <p:nvSpPr>
          <p:cNvPr id="2" name="Rectangle 1">
            <a:extLst>
              <a:ext uri="{FF2B5EF4-FFF2-40B4-BE49-F238E27FC236}">
                <a16:creationId xmlns:a16="http://schemas.microsoft.com/office/drawing/2014/main" id="{C0B00A5E-307A-4310-8A7D-7EFBAA5A58B3}"/>
              </a:ext>
            </a:extLst>
          </p:cNvPr>
          <p:cNvSpPr/>
          <p:nvPr/>
        </p:nvSpPr>
        <p:spPr>
          <a:xfrm>
            <a:off x="6874823" y="2899942"/>
            <a:ext cx="3100388" cy="52905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b="1" dirty="0" err="1">
                <a:solidFill>
                  <a:sysClr val="windowText" lastClr="000000"/>
                </a:solidFill>
              </a:rPr>
              <a:t>PrEP</a:t>
            </a:r>
            <a:r>
              <a:rPr lang="en-US" sz="1350" b="1" dirty="0">
                <a:solidFill>
                  <a:sysClr val="windowText" lastClr="000000"/>
                </a:solidFill>
              </a:rPr>
              <a:t> can reduce his HIV risk by &gt;99%</a:t>
            </a:r>
          </a:p>
        </p:txBody>
      </p:sp>
    </p:spTree>
    <p:extLst>
      <p:ext uri="{BB962C8B-B14F-4D97-AF65-F5344CB8AC3E}">
        <p14:creationId xmlns:p14="http://schemas.microsoft.com/office/powerpoint/2010/main" val="3045135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08844-E4DF-7642-A1DD-38AD02BD3191}"/>
              </a:ext>
            </a:extLst>
          </p:cNvPr>
          <p:cNvSpPr>
            <a:spLocks noGrp="1"/>
          </p:cNvSpPr>
          <p:nvPr>
            <p:ph type="title"/>
          </p:nvPr>
        </p:nvSpPr>
        <p:spPr/>
        <p:txBody>
          <a:bodyPr anchor="ctr">
            <a:normAutofit/>
          </a:bodyPr>
          <a:lstStyle/>
          <a:p>
            <a:r>
              <a:rPr lang="en-US" dirty="0"/>
              <a:t>Waterfall Introductions in the Chat box </a:t>
            </a:r>
          </a:p>
        </p:txBody>
      </p:sp>
      <p:pic>
        <p:nvPicPr>
          <p:cNvPr id="6" name="Graphic 5">
            <a:extLst>
              <a:ext uri="{FF2B5EF4-FFF2-40B4-BE49-F238E27FC236}">
                <a16:creationId xmlns:a16="http://schemas.microsoft.com/office/drawing/2014/main" id="{1C6E1B4A-C873-C3FD-8741-D5789436ED58}"/>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520073" y="1350160"/>
            <a:ext cx="5873571" cy="3900416"/>
          </a:xfrm>
          <a:prstGeom prst="rect">
            <a:avLst/>
          </a:prstGeom>
        </p:spPr>
      </p:pic>
      <p:sp>
        <p:nvSpPr>
          <p:cNvPr id="10" name="Content Placeholder 9">
            <a:extLst>
              <a:ext uri="{FF2B5EF4-FFF2-40B4-BE49-F238E27FC236}">
                <a16:creationId xmlns:a16="http://schemas.microsoft.com/office/drawing/2014/main" id="{EF30D4A9-AF33-3698-B81C-E198E1EDFC46}"/>
              </a:ext>
            </a:extLst>
          </p:cNvPr>
          <p:cNvSpPr>
            <a:spLocks noGrp="1"/>
          </p:cNvSpPr>
          <p:nvPr>
            <p:ph sz="half" idx="2"/>
          </p:nvPr>
        </p:nvSpPr>
        <p:spPr>
          <a:xfrm>
            <a:off x="6704348" y="1634722"/>
            <a:ext cx="4534561" cy="3615854"/>
          </a:xfrm>
        </p:spPr>
        <p:txBody>
          <a:bodyPr/>
          <a:lstStyle/>
          <a:p>
            <a:r>
              <a:rPr lang="en-US" dirty="0"/>
              <a:t>Name</a:t>
            </a:r>
          </a:p>
          <a:p>
            <a:r>
              <a:rPr lang="en-US" dirty="0"/>
              <a:t>Pronouns</a:t>
            </a:r>
          </a:p>
          <a:p>
            <a:r>
              <a:rPr lang="en-US" dirty="0"/>
              <a:t>Role</a:t>
            </a:r>
          </a:p>
          <a:p>
            <a:r>
              <a:rPr lang="en-US" dirty="0"/>
              <a:t>Organization</a:t>
            </a:r>
          </a:p>
          <a:p>
            <a:r>
              <a:rPr lang="en-US" dirty="0"/>
              <a:t>What is the first sign of Spring for you?</a:t>
            </a:r>
          </a:p>
          <a:p>
            <a:endParaRPr lang="en-US" dirty="0"/>
          </a:p>
        </p:txBody>
      </p:sp>
      <p:sp>
        <p:nvSpPr>
          <p:cNvPr id="3" name="TextBox 2">
            <a:extLst>
              <a:ext uri="{FF2B5EF4-FFF2-40B4-BE49-F238E27FC236}">
                <a16:creationId xmlns:a16="http://schemas.microsoft.com/office/drawing/2014/main" id="{54EED2F3-EB32-4C54-6117-2228C75449AC}"/>
              </a:ext>
            </a:extLst>
          </p:cNvPr>
          <p:cNvSpPr txBox="1"/>
          <p:nvPr/>
        </p:nvSpPr>
        <p:spPr>
          <a:xfrm>
            <a:off x="415119" y="5320839"/>
            <a:ext cx="3669054" cy="253916"/>
          </a:xfrm>
          <a:prstGeom prst="rect">
            <a:avLst/>
          </a:prstGeom>
          <a:noFill/>
        </p:spPr>
        <p:txBody>
          <a:bodyPr wrap="square" rtlCol="0">
            <a:spAutoFit/>
          </a:bodyPr>
          <a:lstStyle/>
          <a:p>
            <a:r>
              <a:rPr lang="en-US" sz="1050" dirty="0"/>
              <a:t>Image Source: Microsoft Stock Images</a:t>
            </a:r>
          </a:p>
        </p:txBody>
      </p:sp>
    </p:spTree>
    <p:extLst>
      <p:ext uri="{BB962C8B-B14F-4D97-AF65-F5344CB8AC3E}">
        <p14:creationId xmlns:p14="http://schemas.microsoft.com/office/powerpoint/2010/main" val="428456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8724-6DE7-2D72-8890-A0AB36A9BEEC}"/>
              </a:ext>
            </a:extLst>
          </p:cNvPr>
          <p:cNvSpPr>
            <a:spLocks noGrp="1"/>
          </p:cNvSpPr>
          <p:nvPr>
            <p:ph type="title"/>
          </p:nvPr>
        </p:nvSpPr>
        <p:spPr>
          <a:solidFill>
            <a:schemeClr val="bg1"/>
          </a:solidFill>
        </p:spPr>
        <p:txBody>
          <a:bodyPr>
            <a:normAutofit/>
          </a:bodyPr>
          <a:lstStyle/>
          <a:p>
            <a:r>
              <a:rPr lang="en-US" sz="4000" dirty="0"/>
              <a:t>HIV incidence and </a:t>
            </a:r>
            <a:r>
              <a:rPr lang="en-US" sz="4000" dirty="0" err="1"/>
              <a:t>PrEP</a:t>
            </a:r>
            <a:r>
              <a:rPr lang="en-US" sz="4000" dirty="0"/>
              <a:t> coverage – By Age</a:t>
            </a:r>
          </a:p>
        </p:txBody>
      </p:sp>
      <p:sp>
        <p:nvSpPr>
          <p:cNvPr id="3" name="Text Placeholder 2">
            <a:extLst>
              <a:ext uri="{FF2B5EF4-FFF2-40B4-BE49-F238E27FC236}">
                <a16:creationId xmlns:a16="http://schemas.microsoft.com/office/drawing/2014/main" id="{110CFC90-5863-001C-8861-6D1C09B13B8C}"/>
              </a:ext>
            </a:extLst>
          </p:cNvPr>
          <p:cNvSpPr>
            <a:spLocks noGrp="1"/>
          </p:cNvSpPr>
          <p:nvPr>
            <p:ph sz="quarter" idx="11"/>
          </p:nvPr>
        </p:nvSpPr>
        <p:spPr/>
        <p:txBody>
          <a:bodyPr/>
          <a:lstStyle/>
          <a:p>
            <a:pPr marL="0" indent="0">
              <a:buNone/>
            </a:pPr>
            <a:r>
              <a:rPr lang="en-US" dirty="0"/>
              <a:t>HIV incidence in the US</a:t>
            </a:r>
          </a:p>
        </p:txBody>
      </p:sp>
      <p:grpSp>
        <p:nvGrpSpPr>
          <p:cNvPr id="10" name="Group 9" descr="Chart of HIV incidence in the US. Youth age 13-24 are the second highest age group of HIV incidence in the US (approximately 7,000 cases in 2019)">
            <a:extLst>
              <a:ext uri="{FF2B5EF4-FFF2-40B4-BE49-F238E27FC236}">
                <a16:creationId xmlns:a16="http://schemas.microsoft.com/office/drawing/2014/main" id="{83B8733C-842E-F644-CAE9-7D75FB4CF99A}"/>
              </a:ext>
            </a:extLst>
          </p:cNvPr>
          <p:cNvGrpSpPr/>
          <p:nvPr/>
        </p:nvGrpSpPr>
        <p:grpSpPr>
          <a:xfrm>
            <a:off x="1467475" y="2212773"/>
            <a:ext cx="3057732" cy="3164508"/>
            <a:chOff x="1467475" y="2212773"/>
            <a:chExt cx="3057732" cy="3164508"/>
          </a:xfrm>
        </p:grpSpPr>
        <p:pic>
          <p:nvPicPr>
            <p:cNvPr id="16" name="Picture 15" descr="A screenshot of a computer&#10;&#10;Description automatically generated with medium confidence">
              <a:extLst>
                <a:ext uri="{FF2B5EF4-FFF2-40B4-BE49-F238E27FC236}">
                  <a16:creationId xmlns:a16="http://schemas.microsoft.com/office/drawing/2014/main" id="{28E6B0E6-3FF0-F8F1-6AED-45B7455E838D}"/>
                </a:ext>
              </a:extLst>
            </p:cNvPr>
            <p:cNvPicPr>
              <a:picLocks noChangeAspect="1"/>
            </p:cNvPicPr>
            <p:nvPr/>
          </p:nvPicPr>
          <p:blipFill rotWithShape="1">
            <a:blip r:embed="rId2">
              <a:extLst>
                <a:ext uri="{28A0092B-C50C-407E-A947-70E740481C1C}">
                  <a14:useLocalDpi xmlns:a14="http://schemas.microsoft.com/office/drawing/2010/main" val="0"/>
                </a:ext>
              </a:extLst>
            </a:blip>
            <a:srcRect l="15373" t="17950" r="70660" b="45542"/>
            <a:stretch/>
          </p:blipFill>
          <p:spPr>
            <a:xfrm>
              <a:off x="1467475" y="2212773"/>
              <a:ext cx="2111882" cy="3141424"/>
            </a:xfrm>
            <a:prstGeom prst="rect">
              <a:avLst/>
            </a:prstGeom>
          </p:spPr>
        </p:pic>
        <p:sp>
          <p:nvSpPr>
            <p:cNvPr id="17" name="TextBox 16">
              <a:extLst>
                <a:ext uri="{FF2B5EF4-FFF2-40B4-BE49-F238E27FC236}">
                  <a16:creationId xmlns:a16="http://schemas.microsoft.com/office/drawing/2014/main" id="{7F41FE25-3F46-C872-D1D5-52DCA67F9F9B}"/>
                </a:ext>
              </a:extLst>
            </p:cNvPr>
            <p:cNvSpPr txBox="1"/>
            <p:nvPr/>
          </p:nvSpPr>
          <p:spPr>
            <a:xfrm>
              <a:off x="3197690" y="2653458"/>
              <a:ext cx="1327517" cy="2723823"/>
            </a:xfrm>
            <a:prstGeom prst="rect">
              <a:avLst/>
            </a:prstGeom>
            <a:noFill/>
          </p:spPr>
          <p:txBody>
            <a:bodyPr wrap="square" rtlCol="0">
              <a:spAutoFit/>
            </a:bodyPr>
            <a:lstStyle/>
            <a:p>
              <a:r>
                <a:rPr lang="en-US" sz="1050" dirty="0">
                  <a:solidFill>
                    <a:srgbClr val="FF800F"/>
                  </a:solidFill>
                  <a:latin typeface="Calibri" panose="020F0502020204030204" pitchFamily="34" charset="0"/>
                </a:rPr>
                <a:t>Age 25-34</a:t>
              </a:r>
            </a:p>
            <a:p>
              <a:endParaRPr lang="en-US" sz="1050" dirty="0">
                <a:solidFill>
                  <a:srgbClr val="1F77B5"/>
                </a:solidFill>
                <a:latin typeface="Calibri" panose="020F0502020204030204" pitchFamily="34" charset="0"/>
              </a:endParaRPr>
            </a:p>
            <a:p>
              <a:endParaRPr lang="en-US" sz="1050" dirty="0">
                <a:solidFill>
                  <a:srgbClr val="1F77B5"/>
                </a:solidFill>
                <a:latin typeface="Calibri" panose="020F0502020204030204" pitchFamily="34" charset="0"/>
              </a:endParaRPr>
            </a:p>
            <a:p>
              <a:endParaRPr lang="en-US" sz="1050" dirty="0">
                <a:solidFill>
                  <a:srgbClr val="1F77B5"/>
                </a:solidFill>
                <a:latin typeface="Calibri" panose="020F0502020204030204" pitchFamily="34" charset="0"/>
              </a:endParaRPr>
            </a:p>
            <a:p>
              <a:endParaRPr lang="en-US" sz="1050" dirty="0">
                <a:solidFill>
                  <a:srgbClr val="1F77B5"/>
                </a:solidFill>
                <a:latin typeface="Calibri" panose="020F0502020204030204" pitchFamily="34" charset="0"/>
              </a:endParaRPr>
            </a:p>
            <a:p>
              <a:endParaRPr lang="en-US" sz="1050" dirty="0">
                <a:solidFill>
                  <a:srgbClr val="1F77B5"/>
                </a:solidFill>
                <a:latin typeface="Calibri" panose="020F0502020204030204" pitchFamily="34" charset="0"/>
              </a:endParaRPr>
            </a:p>
            <a:p>
              <a:r>
                <a:rPr lang="en-US" sz="1050" dirty="0">
                  <a:solidFill>
                    <a:srgbClr val="1F77B5"/>
                  </a:solidFill>
                  <a:latin typeface="Calibri" panose="020F0502020204030204" pitchFamily="34" charset="0"/>
                </a:rPr>
                <a:t>Age 13-24</a:t>
              </a:r>
            </a:p>
            <a:p>
              <a:r>
                <a:rPr lang="en-US" sz="1050" dirty="0">
                  <a:solidFill>
                    <a:srgbClr val="3BA638"/>
                  </a:solidFill>
                  <a:latin typeface="Calibri" panose="020F0502020204030204" pitchFamily="34" charset="0"/>
                </a:rPr>
                <a:t>Age 35-44</a:t>
              </a:r>
            </a:p>
            <a:p>
              <a:endParaRPr lang="en-US" sz="1050" dirty="0">
                <a:solidFill>
                  <a:srgbClr val="FF800F"/>
                </a:solidFill>
                <a:latin typeface="Calibri" panose="020F0502020204030204" pitchFamily="34" charset="0"/>
              </a:endParaRPr>
            </a:p>
            <a:p>
              <a:r>
                <a:rPr lang="en-US" sz="1050" dirty="0">
                  <a:solidFill>
                    <a:srgbClr val="E16262"/>
                  </a:solidFill>
                  <a:latin typeface="Calibri" panose="020F0502020204030204" pitchFamily="34" charset="0"/>
                </a:rPr>
                <a:t>Age 45-54</a:t>
              </a:r>
            </a:p>
            <a:p>
              <a:r>
                <a:rPr lang="en-US" sz="1050" dirty="0">
                  <a:solidFill>
                    <a:srgbClr val="9669BE"/>
                  </a:solidFill>
                  <a:latin typeface="Calibri" panose="020F0502020204030204" pitchFamily="34" charset="0"/>
                </a:rPr>
                <a:t>Age &gt;55</a:t>
              </a:r>
              <a:endParaRPr lang="en-US" sz="1050" dirty="0">
                <a:solidFill>
                  <a:srgbClr val="3BA638"/>
                </a:solidFill>
                <a:latin typeface="Calibri" panose="020F0502020204030204" pitchFamily="34" charset="0"/>
              </a:endParaRPr>
            </a:p>
            <a:p>
              <a:endParaRPr lang="en-US" sz="1050" dirty="0">
                <a:solidFill>
                  <a:srgbClr val="E16262"/>
                </a:solidFill>
                <a:latin typeface="Calibri" panose="020F0502020204030204" pitchFamily="34" charset="0"/>
              </a:endParaRPr>
            </a:p>
            <a:p>
              <a:endParaRPr lang="en-US" sz="1050" dirty="0">
                <a:solidFill>
                  <a:srgbClr val="E16262"/>
                </a:solidFill>
                <a:latin typeface="Calibri" panose="020F0502020204030204" pitchFamily="34" charset="0"/>
              </a:endParaRPr>
            </a:p>
            <a:p>
              <a:endParaRPr lang="en-US" sz="1050" dirty="0">
                <a:solidFill>
                  <a:srgbClr val="E16262"/>
                </a:solidFill>
                <a:latin typeface="Calibri" panose="020F0502020204030204" pitchFamily="34" charset="0"/>
              </a:endParaRPr>
            </a:p>
            <a:p>
              <a:endParaRPr lang="en-US" sz="2400" dirty="0">
                <a:solidFill>
                  <a:srgbClr val="000000"/>
                </a:solidFill>
                <a:latin typeface="Calibri" panose="020F0502020204030204" pitchFamily="34" charset="0"/>
              </a:endParaRPr>
            </a:p>
          </p:txBody>
        </p:sp>
      </p:grpSp>
      <p:grpSp>
        <p:nvGrpSpPr>
          <p:cNvPr id="9" name="Group 8" descr="HIV PrEP Coverage in the US by age. Youth age 13-24 represent the lowest HIV PrEP coverage group of all ages (at &gt;15%)">
            <a:extLst>
              <a:ext uri="{FF2B5EF4-FFF2-40B4-BE49-F238E27FC236}">
                <a16:creationId xmlns:a16="http://schemas.microsoft.com/office/drawing/2014/main" id="{1E705335-7549-9668-C651-ABBF7D7A0039}"/>
              </a:ext>
            </a:extLst>
          </p:cNvPr>
          <p:cNvGrpSpPr/>
          <p:nvPr/>
        </p:nvGrpSpPr>
        <p:grpSpPr>
          <a:xfrm>
            <a:off x="6096000" y="1738163"/>
            <a:ext cx="4786803" cy="3925019"/>
            <a:chOff x="6096000" y="1738163"/>
            <a:chExt cx="4786803" cy="3925019"/>
          </a:xfrm>
        </p:grpSpPr>
        <p:pic>
          <p:nvPicPr>
            <p:cNvPr id="4" name="Picture 3">
              <a:extLst>
                <a:ext uri="{FF2B5EF4-FFF2-40B4-BE49-F238E27FC236}">
                  <a16:creationId xmlns:a16="http://schemas.microsoft.com/office/drawing/2014/main" id="{91FA5C55-21B1-7E98-8AFD-04D9D644BD70}"/>
                </a:ext>
              </a:extLst>
            </p:cNvPr>
            <p:cNvPicPr>
              <a:picLocks noChangeAspect="1"/>
            </p:cNvPicPr>
            <p:nvPr/>
          </p:nvPicPr>
          <p:blipFill rotWithShape="1">
            <a:blip r:embed="rId3"/>
            <a:srcRect t="3371" b="1958"/>
            <a:stretch/>
          </p:blipFill>
          <p:spPr>
            <a:xfrm>
              <a:off x="6096000" y="1738163"/>
              <a:ext cx="4001537" cy="3925019"/>
            </a:xfrm>
            <a:prstGeom prst="rect">
              <a:avLst/>
            </a:prstGeom>
          </p:spPr>
        </p:pic>
        <p:sp>
          <p:nvSpPr>
            <p:cNvPr id="18" name="TextBox 17">
              <a:extLst>
                <a:ext uri="{FF2B5EF4-FFF2-40B4-BE49-F238E27FC236}">
                  <a16:creationId xmlns:a16="http://schemas.microsoft.com/office/drawing/2014/main" id="{6E6977CD-0DCB-F923-5985-3D53A9A749C5}"/>
                </a:ext>
              </a:extLst>
            </p:cNvPr>
            <p:cNvSpPr txBox="1"/>
            <p:nvPr/>
          </p:nvSpPr>
          <p:spPr>
            <a:xfrm>
              <a:off x="9555286" y="2432093"/>
              <a:ext cx="1327517" cy="1915909"/>
            </a:xfrm>
            <a:prstGeom prst="rect">
              <a:avLst/>
            </a:prstGeom>
            <a:noFill/>
          </p:spPr>
          <p:txBody>
            <a:bodyPr wrap="square" rtlCol="0">
              <a:spAutoFit/>
            </a:bodyPr>
            <a:lstStyle/>
            <a:p>
              <a:endParaRPr lang="en-US" sz="1050" dirty="0">
                <a:solidFill>
                  <a:srgbClr val="E16262"/>
                </a:solidFill>
                <a:latin typeface="Calibri" panose="020F0502020204030204" pitchFamily="34" charset="0"/>
              </a:endParaRPr>
            </a:p>
            <a:p>
              <a:r>
                <a:rPr lang="en-US" sz="1050" dirty="0">
                  <a:solidFill>
                    <a:srgbClr val="3BA638"/>
                  </a:solidFill>
                  <a:latin typeface="Calibri" panose="020F0502020204030204" pitchFamily="34" charset="0"/>
                </a:rPr>
                <a:t>Age 35-44</a:t>
              </a:r>
            </a:p>
            <a:p>
              <a:endParaRPr lang="en-US" sz="1050" dirty="0">
                <a:solidFill>
                  <a:srgbClr val="3BA638"/>
                </a:solidFill>
                <a:latin typeface="Calibri" panose="020F0502020204030204" pitchFamily="34" charset="0"/>
              </a:endParaRPr>
            </a:p>
            <a:p>
              <a:r>
                <a:rPr lang="en-US" sz="1050" dirty="0">
                  <a:solidFill>
                    <a:srgbClr val="FF800F"/>
                  </a:solidFill>
                  <a:latin typeface="Calibri" panose="020F0502020204030204" pitchFamily="34" charset="0"/>
                </a:rPr>
                <a:t>Age 25-34</a:t>
              </a:r>
            </a:p>
            <a:p>
              <a:r>
                <a:rPr lang="en-US" sz="1050" dirty="0">
                  <a:solidFill>
                    <a:srgbClr val="9669BE"/>
                  </a:solidFill>
                  <a:latin typeface="Calibri" panose="020F0502020204030204" pitchFamily="34" charset="0"/>
                </a:rPr>
                <a:t>Age &gt;55</a:t>
              </a:r>
              <a:endParaRPr lang="en-US" sz="1050" dirty="0">
                <a:solidFill>
                  <a:srgbClr val="3BA638"/>
                </a:solidFill>
                <a:latin typeface="Calibri" panose="020F0502020204030204" pitchFamily="34" charset="0"/>
              </a:endParaRPr>
            </a:p>
            <a:p>
              <a:r>
                <a:rPr lang="en-US" sz="1050" dirty="0">
                  <a:solidFill>
                    <a:srgbClr val="E16262"/>
                  </a:solidFill>
                  <a:latin typeface="Calibri" panose="020F0502020204030204" pitchFamily="34" charset="0"/>
                </a:rPr>
                <a:t>Age 45-54</a:t>
              </a:r>
            </a:p>
            <a:p>
              <a:endParaRPr lang="en-US" sz="1050" dirty="0">
                <a:solidFill>
                  <a:srgbClr val="E16262"/>
                </a:solidFill>
                <a:latin typeface="Calibri" panose="020F0502020204030204" pitchFamily="34" charset="0"/>
              </a:endParaRPr>
            </a:p>
            <a:p>
              <a:endParaRPr lang="en-US" sz="1050" dirty="0">
                <a:solidFill>
                  <a:srgbClr val="E16262"/>
                </a:solidFill>
                <a:latin typeface="Calibri" panose="020F0502020204030204" pitchFamily="34" charset="0"/>
              </a:endParaRPr>
            </a:p>
            <a:p>
              <a:r>
                <a:rPr lang="en-US" sz="1050" dirty="0">
                  <a:solidFill>
                    <a:srgbClr val="1F77B5"/>
                  </a:solidFill>
                  <a:latin typeface="Calibri" panose="020F0502020204030204" pitchFamily="34" charset="0"/>
                </a:rPr>
                <a:t>Age 13-24</a:t>
              </a:r>
            </a:p>
            <a:p>
              <a:endParaRPr lang="en-US" sz="2400" dirty="0">
                <a:solidFill>
                  <a:srgbClr val="000000"/>
                </a:solidFill>
                <a:latin typeface="Calibri" panose="020F0502020204030204" pitchFamily="34" charset="0"/>
              </a:endParaRPr>
            </a:p>
          </p:txBody>
        </p:sp>
      </p:grpSp>
      <p:sp>
        <p:nvSpPr>
          <p:cNvPr id="8" name="Text Placeholder 7">
            <a:extLst>
              <a:ext uri="{FF2B5EF4-FFF2-40B4-BE49-F238E27FC236}">
                <a16:creationId xmlns:a16="http://schemas.microsoft.com/office/drawing/2014/main" id="{EEBEAF8B-0064-2261-33CC-66772B5DECCC}"/>
              </a:ext>
            </a:extLst>
          </p:cNvPr>
          <p:cNvSpPr>
            <a:spLocks noGrp="1"/>
          </p:cNvSpPr>
          <p:nvPr>
            <p:ph type="body" sz="quarter" idx="4294967295"/>
          </p:nvPr>
        </p:nvSpPr>
        <p:spPr>
          <a:xfrm>
            <a:off x="5773795" y="1585476"/>
            <a:ext cx="6281530" cy="823913"/>
          </a:xfrm>
          <a:solidFill>
            <a:schemeClr val="bg1"/>
          </a:solidFill>
        </p:spPr>
        <p:txBody>
          <a:bodyPr>
            <a:normAutofit/>
          </a:bodyPr>
          <a:lstStyle/>
          <a:p>
            <a:pPr marL="0" indent="0">
              <a:buNone/>
            </a:pPr>
            <a:r>
              <a:rPr lang="en-US" dirty="0"/>
              <a:t>HIV </a:t>
            </a:r>
            <a:r>
              <a:rPr lang="en-US" dirty="0" err="1"/>
              <a:t>PrEP</a:t>
            </a:r>
            <a:r>
              <a:rPr lang="en-US" dirty="0"/>
              <a:t> Coverage in the US</a:t>
            </a:r>
          </a:p>
        </p:txBody>
      </p:sp>
      <p:sp>
        <p:nvSpPr>
          <p:cNvPr id="7" name="TextBox 6">
            <a:extLst>
              <a:ext uri="{FF2B5EF4-FFF2-40B4-BE49-F238E27FC236}">
                <a16:creationId xmlns:a16="http://schemas.microsoft.com/office/drawing/2014/main" id="{B34A7D84-3E60-C918-20ED-B2418D5167FC}"/>
              </a:ext>
            </a:extLst>
          </p:cNvPr>
          <p:cNvSpPr txBox="1"/>
          <p:nvPr/>
        </p:nvSpPr>
        <p:spPr>
          <a:xfrm>
            <a:off x="4342324" y="5708589"/>
            <a:ext cx="3140652" cy="300082"/>
          </a:xfrm>
          <a:prstGeom prst="rect">
            <a:avLst/>
          </a:prstGeom>
          <a:noFill/>
        </p:spPr>
        <p:txBody>
          <a:bodyPr wrap="square">
            <a:spAutoFit/>
          </a:bodyPr>
          <a:lstStyle/>
          <a:p>
            <a:r>
              <a:rPr lang="en-US" sz="1350" dirty="0"/>
              <a:t>https://ahead.hiv.gov/data/prep-coverage</a:t>
            </a:r>
          </a:p>
        </p:txBody>
      </p:sp>
    </p:spTree>
    <p:extLst>
      <p:ext uri="{BB962C8B-B14F-4D97-AF65-F5344CB8AC3E}">
        <p14:creationId xmlns:p14="http://schemas.microsoft.com/office/powerpoint/2010/main" val="1259302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8724-6DE7-2D72-8890-A0AB36A9BEEC}"/>
              </a:ext>
            </a:extLst>
          </p:cNvPr>
          <p:cNvSpPr>
            <a:spLocks noGrp="1"/>
          </p:cNvSpPr>
          <p:nvPr>
            <p:ph type="title"/>
          </p:nvPr>
        </p:nvSpPr>
        <p:spPr>
          <a:xfrm>
            <a:off x="2151460" y="169045"/>
            <a:ext cx="7920939" cy="1518875"/>
          </a:xfrm>
          <a:solidFill>
            <a:schemeClr val="bg1"/>
          </a:solidFill>
        </p:spPr>
        <p:txBody>
          <a:bodyPr>
            <a:normAutofit/>
          </a:bodyPr>
          <a:lstStyle/>
          <a:p>
            <a:r>
              <a:rPr lang="en-US" dirty="0"/>
              <a:t>HIV incidence and </a:t>
            </a:r>
            <a:r>
              <a:rPr lang="en-US" dirty="0" err="1"/>
              <a:t>PrEP</a:t>
            </a:r>
            <a:r>
              <a:rPr lang="en-US" dirty="0"/>
              <a:t> coverage – By Race/Ethnicity</a:t>
            </a:r>
          </a:p>
        </p:txBody>
      </p:sp>
      <p:sp>
        <p:nvSpPr>
          <p:cNvPr id="3" name="Text Placeholder 2">
            <a:extLst>
              <a:ext uri="{FF2B5EF4-FFF2-40B4-BE49-F238E27FC236}">
                <a16:creationId xmlns:a16="http://schemas.microsoft.com/office/drawing/2014/main" id="{110CFC90-5863-001C-8861-6D1C09B13B8C}"/>
              </a:ext>
            </a:extLst>
          </p:cNvPr>
          <p:cNvSpPr>
            <a:spLocks noGrp="1"/>
          </p:cNvSpPr>
          <p:nvPr>
            <p:ph type="body" idx="1"/>
          </p:nvPr>
        </p:nvSpPr>
        <p:spPr>
          <a:xfrm>
            <a:off x="2151460" y="1764952"/>
            <a:ext cx="3831005" cy="617934"/>
          </a:xfrm>
          <a:solidFill>
            <a:schemeClr val="bg1"/>
          </a:solidFill>
        </p:spPr>
        <p:txBody>
          <a:bodyPr/>
          <a:lstStyle/>
          <a:p>
            <a:r>
              <a:rPr lang="en-US" dirty="0"/>
              <a:t>HIV incidence in the US</a:t>
            </a:r>
          </a:p>
        </p:txBody>
      </p:sp>
      <p:grpSp>
        <p:nvGrpSpPr>
          <p:cNvPr id="4" name="Group 3" descr="Chart of HIV incidence in the US by race/ethnicity. Shows that Black/African Americans accounted for the largest group of new cases 2017-2019 (&gt;14,000 in 2019)">
            <a:extLst>
              <a:ext uri="{FF2B5EF4-FFF2-40B4-BE49-F238E27FC236}">
                <a16:creationId xmlns:a16="http://schemas.microsoft.com/office/drawing/2014/main" id="{D0AB3966-8579-64E0-7493-014ED4B1DC56}"/>
              </a:ext>
            </a:extLst>
          </p:cNvPr>
          <p:cNvGrpSpPr/>
          <p:nvPr/>
        </p:nvGrpSpPr>
        <p:grpSpPr>
          <a:xfrm>
            <a:off x="2209800" y="2432662"/>
            <a:ext cx="3397542" cy="3273645"/>
            <a:chOff x="2209800" y="2432662"/>
            <a:chExt cx="3397542" cy="3273645"/>
          </a:xfrm>
        </p:grpSpPr>
        <p:pic>
          <p:nvPicPr>
            <p:cNvPr id="6" name="Picture 5">
              <a:extLst>
                <a:ext uri="{FF2B5EF4-FFF2-40B4-BE49-F238E27FC236}">
                  <a16:creationId xmlns:a16="http://schemas.microsoft.com/office/drawing/2014/main" id="{D96F02FE-C81D-BA57-F843-EB628E381131}"/>
                </a:ext>
              </a:extLst>
            </p:cNvPr>
            <p:cNvPicPr>
              <a:picLocks noChangeAspect="1"/>
            </p:cNvPicPr>
            <p:nvPr/>
          </p:nvPicPr>
          <p:blipFill rotWithShape="1">
            <a:blip r:embed="rId2"/>
            <a:srcRect l="7569" t="21246" r="86170" b="35287"/>
            <a:stretch/>
          </p:blipFill>
          <p:spPr>
            <a:xfrm>
              <a:off x="2209800" y="2432662"/>
              <a:ext cx="1673604" cy="3273645"/>
            </a:xfrm>
            <a:prstGeom prst="rect">
              <a:avLst/>
            </a:prstGeom>
          </p:spPr>
        </p:pic>
        <p:sp>
          <p:nvSpPr>
            <p:cNvPr id="17" name="TextBox 16">
              <a:extLst>
                <a:ext uri="{FF2B5EF4-FFF2-40B4-BE49-F238E27FC236}">
                  <a16:creationId xmlns:a16="http://schemas.microsoft.com/office/drawing/2014/main" id="{7F41FE25-3F46-C872-D1D5-52DCA67F9F9B}"/>
                </a:ext>
              </a:extLst>
            </p:cNvPr>
            <p:cNvSpPr txBox="1"/>
            <p:nvPr/>
          </p:nvSpPr>
          <p:spPr>
            <a:xfrm>
              <a:off x="3695006" y="3273114"/>
              <a:ext cx="1912336" cy="2031325"/>
            </a:xfrm>
            <a:prstGeom prst="rect">
              <a:avLst/>
            </a:prstGeom>
            <a:noFill/>
          </p:spPr>
          <p:txBody>
            <a:bodyPr wrap="square" rtlCol="0">
              <a:spAutoFit/>
            </a:bodyPr>
            <a:lstStyle/>
            <a:p>
              <a:r>
                <a:rPr lang="en-US" sz="1050" dirty="0">
                  <a:solidFill>
                    <a:srgbClr val="3BA638"/>
                  </a:solidFill>
                  <a:latin typeface="Calibri" panose="020F0502020204030204" pitchFamily="34" charset="0"/>
                </a:rPr>
                <a:t>Black/African American</a:t>
              </a:r>
            </a:p>
            <a:p>
              <a:endParaRPr lang="en-US" sz="1050" dirty="0">
                <a:solidFill>
                  <a:srgbClr val="E16262"/>
                </a:solidFill>
                <a:latin typeface="Calibri" panose="020F0502020204030204" pitchFamily="34" charset="0"/>
              </a:endParaRPr>
            </a:p>
            <a:p>
              <a:endParaRPr lang="en-US" sz="1050" dirty="0">
                <a:solidFill>
                  <a:srgbClr val="E16262"/>
                </a:solidFill>
                <a:latin typeface="Calibri" panose="020F0502020204030204" pitchFamily="34" charset="0"/>
              </a:endParaRPr>
            </a:p>
            <a:p>
              <a:r>
                <a:rPr lang="en-US" sz="1050" dirty="0">
                  <a:solidFill>
                    <a:srgbClr val="E16262"/>
                  </a:solidFill>
                  <a:latin typeface="Calibri" panose="020F0502020204030204" pitchFamily="34" charset="0"/>
                </a:rPr>
                <a:t>Hispanic/Latino</a:t>
              </a:r>
            </a:p>
            <a:p>
              <a:r>
                <a:rPr lang="en-US" sz="1050" dirty="0">
                  <a:solidFill>
                    <a:schemeClr val="accent4">
                      <a:lumMod val="50000"/>
                    </a:schemeClr>
                  </a:solidFill>
                  <a:latin typeface="Calibri" panose="020F0502020204030204" pitchFamily="34" charset="0"/>
                </a:rPr>
                <a:t>White</a:t>
              </a:r>
            </a:p>
            <a:p>
              <a:endParaRPr lang="en-US" sz="1050" dirty="0">
                <a:solidFill>
                  <a:srgbClr val="FF800F"/>
                </a:solidFill>
                <a:latin typeface="Calibri" panose="020F0502020204030204" pitchFamily="34" charset="0"/>
              </a:endParaRPr>
            </a:p>
            <a:p>
              <a:endParaRPr lang="en-US" sz="1050" dirty="0">
                <a:solidFill>
                  <a:srgbClr val="FF800F"/>
                </a:solidFill>
                <a:latin typeface="Calibri" panose="020F0502020204030204" pitchFamily="34" charset="0"/>
              </a:endParaRPr>
            </a:p>
            <a:p>
              <a:endParaRPr lang="en-US" sz="1050" dirty="0">
                <a:solidFill>
                  <a:srgbClr val="FF800F"/>
                </a:solidFill>
                <a:latin typeface="Calibri" panose="020F0502020204030204" pitchFamily="34" charset="0"/>
              </a:endParaRPr>
            </a:p>
            <a:p>
              <a:endParaRPr lang="en-US" sz="1050" dirty="0">
                <a:solidFill>
                  <a:srgbClr val="FF800F"/>
                </a:solidFill>
                <a:latin typeface="Calibri" panose="020F0502020204030204" pitchFamily="34" charset="0"/>
              </a:endParaRPr>
            </a:p>
            <a:p>
              <a:r>
                <a:rPr lang="en-US" sz="1050" dirty="0">
                  <a:solidFill>
                    <a:srgbClr val="9669BE"/>
                  </a:solidFill>
                  <a:latin typeface="Calibri" panose="020F0502020204030204" pitchFamily="34" charset="0"/>
                </a:rPr>
                <a:t>Multiracial</a:t>
              </a:r>
              <a:endParaRPr lang="en-US" sz="1050" dirty="0">
                <a:solidFill>
                  <a:srgbClr val="FF800F"/>
                </a:solidFill>
                <a:latin typeface="Calibri" panose="020F0502020204030204" pitchFamily="34" charset="0"/>
              </a:endParaRPr>
            </a:p>
            <a:p>
              <a:r>
                <a:rPr lang="en-US" sz="1050" dirty="0">
                  <a:solidFill>
                    <a:srgbClr val="FF800F"/>
                  </a:solidFill>
                  <a:latin typeface="Calibri" panose="020F0502020204030204" pitchFamily="34" charset="0"/>
                </a:rPr>
                <a:t>Asian</a:t>
              </a:r>
              <a:endParaRPr lang="en-US" sz="1050" dirty="0">
                <a:solidFill>
                  <a:srgbClr val="1F77B5"/>
                </a:solidFill>
                <a:latin typeface="Calibri" panose="020F0502020204030204" pitchFamily="34" charset="0"/>
              </a:endParaRPr>
            </a:p>
            <a:p>
              <a:r>
                <a:rPr lang="en-US" sz="1050" dirty="0">
                  <a:solidFill>
                    <a:srgbClr val="1F77B5"/>
                  </a:solidFill>
                  <a:latin typeface="Calibri" panose="020F0502020204030204" pitchFamily="34" charset="0"/>
                </a:rPr>
                <a:t>American Indian/Alaska native</a:t>
              </a:r>
            </a:p>
          </p:txBody>
        </p:sp>
      </p:grpSp>
      <p:sp>
        <p:nvSpPr>
          <p:cNvPr id="8" name="Text Placeholder 7">
            <a:extLst>
              <a:ext uri="{FF2B5EF4-FFF2-40B4-BE49-F238E27FC236}">
                <a16:creationId xmlns:a16="http://schemas.microsoft.com/office/drawing/2014/main" id="{EEBEAF8B-0064-2261-33CC-66772B5DECCC}"/>
              </a:ext>
            </a:extLst>
          </p:cNvPr>
          <p:cNvSpPr>
            <a:spLocks noGrp="1"/>
          </p:cNvSpPr>
          <p:nvPr>
            <p:ph type="body" idx="3"/>
          </p:nvPr>
        </p:nvSpPr>
        <p:spPr>
          <a:xfrm>
            <a:off x="6111929" y="1427915"/>
            <a:ext cx="4365005" cy="823912"/>
          </a:xfrm>
          <a:solidFill>
            <a:schemeClr val="bg1"/>
          </a:solidFill>
        </p:spPr>
        <p:txBody>
          <a:bodyPr/>
          <a:lstStyle/>
          <a:p>
            <a:r>
              <a:rPr lang="en-US" dirty="0"/>
              <a:t>HIV </a:t>
            </a:r>
            <a:r>
              <a:rPr lang="en-US" dirty="0" err="1"/>
              <a:t>PrEP</a:t>
            </a:r>
            <a:r>
              <a:rPr lang="en-US" dirty="0"/>
              <a:t> Coverage in the US</a:t>
            </a:r>
          </a:p>
        </p:txBody>
      </p:sp>
      <p:pic>
        <p:nvPicPr>
          <p:cNvPr id="10" name="Picture 9" descr="Chart of PrEP Coverage in the US by race/ethnicity shows that Black/African American people are the lowest group to be on PrEP (&gt;10%)">
            <a:extLst>
              <a:ext uri="{FF2B5EF4-FFF2-40B4-BE49-F238E27FC236}">
                <a16:creationId xmlns:a16="http://schemas.microsoft.com/office/drawing/2014/main" id="{6C6E7C95-89F9-4941-57E7-2D5838AB1F00}"/>
              </a:ext>
            </a:extLst>
          </p:cNvPr>
          <p:cNvPicPr>
            <a:picLocks noChangeAspect="1"/>
          </p:cNvPicPr>
          <p:nvPr/>
        </p:nvPicPr>
        <p:blipFill rotWithShape="1">
          <a:blip r:embed="rId3"/>
          <a:srcRect l="7500" t="30025" r="80872" b="25276"/>
          <a:stretch/>
        </p:blipFill>
        <p:spPr>
          <a:xfrm>
            <a:off x="6207155" y="2231657"/>
            <a:ext cx="3326234" cy="3602664"/>
          </a:xfrm>
          <a:prstGeom prst="rect">
            <a:avLst/>
          </a:prstGeom>
        </p:spPr>
      </p:pic>
      <p:sp>
        <p:nvSpPr>
          <p:cNvPr id="11" name="TextBox 10">
            <a:extLst>
              <a:ext uri="{FF2B5EF4-FFF2-40B4-BE49-F238E27FC236}">
                <a16:creationId xmlns:a16="http://schemas.microsoft.com/office/drawing/2014/main" id="{6AB5B4AB-BED0-6796-1004-3D5570568139}"/>
              </a:ext>
            </a:extLst>
          </p:cNvPr>
          <p:cNvSpPr txBox="1"/>
          <p:nvPr/>
        </p:nvSpPr>
        <p:spPr>
          <a:xfrm>
            <a:off x="9342541" y="3414422"/>
            <a:ext cx="1279321" cy="1546577"/>
          </a:xfrm>
          <a:prstGeom prst="rect">
            <a:avLst/>
          </a:prstGeom>
          <a:noFill/>
        </p:spPr>
        <p:txBody>
          <a:bodyPr wrap="square" rtlCol="0">
            <a:spAutoFit/>
          </a:bodyPr>
          <a:lstStyle/>
          <a:p>
            <a:r>
              <a:rPr lang="en-US" sz="1050" dirty="0">
                <a:solidFill>
                  <a:schemeClr val="accent4">
                    <a:lumMod val="50000"/>
                  </a:schemeClr>
                </a:solidFill>
                <a:latin typeface="Calibri" panose="020F0502020204030204" pitchFamily="34" charset="0"/>
              </a:rPr>
              <a:t>White</a:t>
            </a:r>
          </a:p>
          <a:p>
            <a:endParaRPr lang="en-US" sz="1050" dirty="0">
              <a:solidFill>
                <a:srgbClr val="3BA638"/>
              </a:solidFill>
              <a:latin typeface="Calibri" panose="020F0502020204030204" pitchFamily="34" charset="0"/>
            </a:endParaRPr>
          </a:p>
          <a:p>
            <a:endParaRPr lang="en-US" sz="1050" dirty="0">
              <a:solidFill>
                <a:srgbClr val="3BA638"/>
              </a:solidFill>
              <a:latin typeface="Calibri" panose="020F0502020204030204" pitchFamily="34" charset="0"/>
            </a:endParaRPr>
          </a:p>
          <a:p>
            <a:endParaRPr lang="en-US" sz="1050" dirty="0">
              <a:solidFill>
                <a:srgbClr val="3BA638"/>
              </a:solidFill>
              <a:latin typeface="Calibri" panose="020F0502020204030204" pitchFamily="34" charset="0"/>
            </a:endParaRPr>
          </a:p>
          <a:p>
            <a:endParaRPr lang="en-US" sz="1050" dirty="0">
              <a:solidFill>
                <a:srgbClr val="3BA638"/>
              </a:solidFill>
              <a:latin typeface="Calibri" panose="020F0502020204030204" pitchFamily="34" charset="0"/>
            </a:endParaRPr>
          </a:p>
          <a:p>
            <a:endParaRPr lang="en-US" sz="1050" dirty="0">
              <a:solidFill>
                <a:srgbClr val="3BA638"/>
              </a:solidFill>
              <a:latin typeface="Calibri" panose="020F0502020204030204" pitchFamily="34" charset="0"/>
            </a:endParaRPr>
          </a:p>
          <a:p>
            <a:r>
              <a:rPr lang="en-US" sz="1050" dirty="0">
                <a:solidFill>
                  <a:srgbClr val="E16262"/>
                </a:solidFill>
                <a:latin typeface="Calibri" panose="020F0502020204030204" pitchFamily="34" charset="0"/>
              </a:rPr>
              <a:t>Hispanic/Latino</a:t>
            </a:r>
            <a:endParaRPr lang="en-US" sz="1050" dirty="0">
              <a:solidFill>
                <a:srgbClr val="3BA638"/>
              </a:solidFill>
              <a:latin typeface="Calibri" panose="020F0502020204030204" pitchFamily="34" charset="0"/>
            </a:endParaRPr>
          </a:p>
          <a:p>
            <a:r>
              <a:rPr lang="en-US" sz="1050" dirty="0">
                <a:solidFill>
                  <a:srgbClr val="3BA638"/>
                </a:solidFill>
                <a:latin typeface="Calibri" panose="020F0502020204030204" pitchFamily="34" charset="0"/>
              </a:rPr>
              <a:t>Black/African American</a:t>
            </a:r>
          </a:p>
        </p:txBody>
      </p:sp>
      <p:sp>
        <p:nvSpPr>
          <p:cNvPr id="7" name="TextBox 6">
            <a:extLst>
              <a:ext uri="{FF2B5EF4-FFF2-40B4-BE49-F238E27FC236}">
                <a16:creationId xmlns:a16="http://schemas.microsoft.com/office/drawing/2014/main" id="{B34A7D84-3E60-C918-20ED-B2418D5167FC}"/>
              </a:ext>
            </a:extLst>
          </p:cNvPr>
          <p:cNvSpPr txBox="1"/>
          <p:nvPr/>
        </p:nvSpPr>
        <p:spPr>
          <a:xfrm>
            <a:off x="4329072" y="5663182"/>
            <a:ext cx="3140652" cy="300082"/>
          </a:xfrm>
          <a:prstGeom prst="rect">
            <a:avLst/>
          </a:prstGeom>
          <a:noFill/>
        </p:spPr>
        <p:txBody>
          <a:bodyPr wrap="square">
            <a:spAutoFit/>
          </a:bodyPr>
          <a:lstStyle/>
          <a:p>
            <a:r>
              <a:rPr lang="en-US" sz="1350" dirty="0"/>
              <a:t>https://ahead.hiv.gov/data/prep-coverage</a:t>
            </a:r>
          </a:p>
        </p:txBody>
      </p:sp>
    </p:spTree>
    <p:extLst>
      <p:ext uri="{BB962C8B-B14F-4D97-AF65-F5344CB8AC3E}">
        <p14:creationId xmlns:p14="http://schemas.microsoft.com/office/powerpoint/2010/main" val="2894958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056E-44B9-5215-3E12-B851CAFD5BCD}"/>
              </a:ext>
            </a:extLst>
          </p:cNvPr>
          <p:cNvSpPr>
            <a:spLocks noGrp="1"/>
          </p:cNvSpPr>
          <p:nvPr>
            <p:ph type="title" idx="4294967295"/>
          </p:nvPr>
        </p:nvSpPr>
        <p:spPr/>
        <p:txBody>
          <a:bodyPr>
            <a:normAutofit fontScale="90000"/>
          </a:bodyPr>
          <a:lstStyle/>
          <a:p>
            <a:r>
              <a:rPr lang="en-US" sz="6000" b="0" i="0" kern="1200" dirty="0">
                <a:solidFill>
                  <a:srgbClr val="FFFFFF">
                    <a:alpha val="0"/>
                  </a:srgbClr>
                </a:solidFill>
                <a:effectLst/>
                <a:latin typeface="Calibri Light" panose="020F0302020204030204" pitchFamily="34" charset="0"/>
                <a:ea typeface="+mn-ea"/>
              </a:rPr>
              <a:t>PrEP works if AYA patients take it </a:t>
            </a:r>
            <a:endParaRPr lang="en-US" dirty="0">
              <a:solidFill>
                <a:srgbClr val="FFFFFF">
                  <a:alpha val="0"/>
                </a:srgbClr>
              </a:solidFill>
            </a:endParaRPr>
          </a:p>
        </p:txBody>
      </p:sp>
      <p:sp>
        <p:nvSpPr>
          <p:cNvPr id="3" name="Text Placeholder 2">
            <a:extLst>
              <a:ext uri="{FF2B5EF4-FFF2-40B4-BE49-F238E27FC236}">
                <a16:creationId xmlns:a16="http://schemas.microsoft.com/office/drawing/2014/main" id="{9CDC66F1-5F51-4764-9BBF-277EC95D757F}"/>
              </a:ext>
            </a:extLst>
          </p:cNvPr>
          <p:cNvSpPr>
            <a:spLocks noGrp="1"/>
          </p:cNvSpPr>
          <p:nvPr>
            <p:ph type="body" sz="quarter" idx="11"/>
          </p:nvPr>
        </p:nvSpPr>
        <p:spPr/>
        <p:txBody>
          <a:bodyPr>
            <a:normAutofit/>
          </a:bodyPr>
          <a:lstStyle/>
          <a:p>
            <a:pPr marL="0" indent="0">
              <a:buNone/>
            </a:pPr>
            <a:r>
              <a:rPr lang="en-US" dirty="0" err="1"/>
              <a:t>PrEP</a:t>
            </a:r>
            <a:r>
              <a:rPr lang="en-US" dirty="0"/>
              <a:t> works if AYA patients take it – a glimpse at adherence data</a:t>
            </a:r>
          </a:p>
        </p:txBody>
      </p:sp>
    </p:spTree>
    <p:extLst>
      <p:ext uri="{BB962C8B-B14F-4D97-AF65-F5344CB8AC3E}">
        <p14:creationId xmlns:p14="http://schemas.microsoft.com/office/powerpoint/2010/main" val="602053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Greater adherence </a:t>
            </a:r>
            <a:r>
              <a:rPr lang="en-US" dirty="0">
                <a:sym typeface="Wingdings" panose="05000000000000000000" pitchFamily="2" charset="2"/>
              </a:rPr>
              <a:t> greater protection</a:t>
            </a:r>
            <a:endParaRPr lang="en-US" dirty="0"/>
          </a:p>
        </p:txBody>
      </p:sp>
      <p:pic>
        <p:nvPicPr>
          <p:cNvPr id="5" name="Content Placeholder 4" descr="Chart of HIV incidence and drug concentrations from iPrEx study. The chart shows that the more PrEP drug levels (concentration) in peoples system, the greater protection they receive from HIV transmission.  &lt;2 tablets/week is not effective, 2-3 is somewhat effective, and 4-7/week is highly effective at preventing HIV."/>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2823074" y="1218839"/>
            <a:ext cx="6545852" cy="4981504"/>
          </a:xfrm>
        </p:spPr>
      </p:pic>
      <p:sp>
        <p:nvSpPr>
          <p:cNvPr id="6" name="Rectangle 5"/>
          <p:cNvSpPr/>
          <p:nvPr/>
        </p:nvSpPr>
        <p:spPr>
          <a:xfrm>
            <a:off x="3830077" y="5831011"/>
            <a:ext cx="4531846" cy="369332"/>
          </a:xfrm>
          <a:prstGeom prst="rect">
            <a:avLst/>
          </a:prstGeom>
          <a:solidFill>
            <a:schemeClr val="bg1"/>
          </a:solidFill>
        </p:spPr>
        <p:txBody>
          <a:bodyPr wrap="square">
            <a:spAutoFit/>
          </a:bodyPr>
          <a:lstStyle/>
          <a:p>
            <a:r>
              <a:rPr lang="en-US" dirty="0">
                <a:hlinkClick r:id="rId4"/>
              </a:rPr>
              <a:t>http://www.natap.org/2014/IAC/IAC_71.htm</a:t>
            </a:r>
            <a:endParaRPr lang="en-US" dirty="0"/>
          </a:p>
        </p:txBody>
      </p:sp>
    </p:spTree>
    <p:extLst>
      <p:ext uri="{BB962C8B-B14F-4D97-AF65-F5344CB8AC3E}">
        <p14:creationId xmlns:p14="http://schemas.microsoft.com/office/powerpoint/2010/main" val="683573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Lower adherence (and lower rates of protective levels) as visit frequency decreased</a:t>
            </a:r>
          </a:p>
        </p:txBody>
      </p:sp>
      <p:sp>
        <p:nvSpPr>
          <p:cNvPr id="5" name="Rectangle 4"/>
          <p:cNvSpPr/>
          <p:nvPr/>
        </p:nvSpPr>
        <p:spPr>
          <a:xfrm>
            <a:off x="7121012" y="5440362"/>
            <a:ext cx="4343400" cy="769441"/>
          </a:xfrm>
          <a:prstGeom prst="rect">
            <a:avLst/>
          </a:prstGeom>
          <a:solidFill>
            <a:schemeClr val="bg1"/>
          </a:solidFill>
        </p:spPr>
        <p:txBody>
          <a:bodyPr wrap="square">
            <a:spAutoFit/>
          </a:bodyPr>
          <a:lstStyle/>
          <a:p>
            <a:r>
              <a:rPr lang="en-US" sz="1100" dirty="0" err="1">
                <a:solidFill>
                  <a:srgbClr val="222222"/>
                </a:solidFill>
                <a:latin typeface="Arial" panose="020B0604020202020204" pitchFamily="34" charset="0"/>
              </a:rPr>
              <a:t>Hosek</a:t>
            </a:r>
            <a:r>
              <a:rPr lang="en-US" sz="1100" dirty="0">
                <a:solidFill>
                  <a:srgbClr val="222222"/>
                </a:solidFill>
                <a:latin typeface="Arial" panose="020B0604020202020204" pitchFamily="34" charset="0"/>
              </a:rPr>
              <a:t>, Sybil G., et al. "Safety and feasibility of antiretroviral </a:t>
            </a:r>
            <a:r>
              <a:rPr lang="en-US" sz="1100" dirty="0" err="1">
                <a:solidFill>
                  <a:srgbClr val="222222"/>
                </a:solidFill>
                <a:latin typeface="Arial" panose="020B0604020202020204" pitchFamily="34" charset="0"/>
              </a:rPr>
              <a:t>preexposure</a:t>
            </a:r>
            <a:r>
              <a:rPr lang="en-US" sz="1100" dirty="0">
                <a:solidFill>
                  <a:srgbClr val="222222"/>
                </a:solidFill>
                <a:latin typeface="Arial" panose="020B0604020202020204" pitchFamily="34" charset="0"/>
              </a:rPr>
              <a:t> prophylaxis for adolescent men who have sex with men aged 15 to 17 years in the United States." </a:t>
            </a:r>
            <a:r>
              <a:rPr lang="en-US" sz="1100" i="1" dirty="0">
                <a:solidFill>
                  <a:srgbClr val="222222"/>
                </a:solidFill>
                <a:latin typeface="Arial" panose="020B0604020202020204" pitchFamily="34" charset="0"/>
              </a:rPr>
              <a:t>JAMA pediatrics</a:t>
            </a:r>
            <a:r>
              <a:rPr lang="en-US" sz="1100" dirty="0">
                <a:solidFill>
                  <a:srgbClr val="222222"/>
                </a:solidFill>
                <a:latin typeface="Arial" panose="020B0604020202020204" pitchFamily="34" charset="0"/>
              </a:rPr>
              <a:t> 171.11 (2017): 1063-1071.</a:t>
            </a:r>
            <a:endParaRPr lang="en-US" sz="1100" dirty="0"/>
          </a:p>
        </p:txBody>
      </p:sp>
      <p:pic>
        <p:nvPicPr>
          <p:cNvPr id="7" name="Picture 6" descr="Chart showing PrEP drug levels by frequency of medical visits for adolescent MSM. When visit increased to every from once a month to every two weeks, so did the levels of PrEP in their system. More frequent medical visits was directly correlated to better PrEP adherence.">
            <a:extLst>
              <a:ext uri="{FF2B5EF4-FFF2-40B4-BE49-F238E27FC236}">
                <a16:creationId xmlns:a16="http://schemas.microsoft.com/office/drawing/2014/main" id="{AD96D0B5-2B0A-8DEE-90B7-FD94D415786C}"/>
              </a:ext>
            </a:extLst>
          </p:cNvPr>
          <p:cNvPicPr>
            <a:picLocks noChangeAspect="1"/>
          </p:cNvPicPr>
          <p:nvPr/>
        </p:nvPicPr>
        <p:blipFill>
          <a:blip r:embed="rId3"/>
          <a:stretch>
            <a:fillRect/>
          </a:stretch>
        </p:blipFill>
        <p:spPr>
          <a:xfrm>
            <a:off x="1408470" y="1223214"/>
            <a:ext cx="10055942" cy="4986589"/>
          </a:xfrm>
          <a:prstGeom prst="rect">
            <a:avLst/>
          </a:prstGeom>
        </p:spPr>
      </p:pic>
    </p:spTree>
    <p:extLst>
      <p:ext uri="{BB962C8B-B14F-4D97-AF65-F5344CB8AC3E}">
        <p14:creationId xmlns:p14="http://schemas.microsoft.com/office/powerpoint/2010/main" val="1424311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Patients who became HIV+ had low serum levels (low adherence)</a:t>
            </a:r>
          </a:p>
        </p:txBody>
      </p:sp>
      <p:pic>
        <p:nvPicPr>
          <p:cNvPr id="18" name="Picture 2" descr="Graph showing Patients are seroconverting, not because of drug resistance to HIV, but because of low drug levels (low adherence) to PrEP."/>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2578439" y="1685430"/>
            <a:ext cx="6252295" cy="42994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830735" y="5215426"/>
            <a:ext cx="3228744" cy="938719"/>
          </a:xfrm>
          <a:prstGeom prst="rect">
            <a:avLst/>
          </a:prstGeom>
          <a:solidFill>
            <a:schemeClr val="bg1"/>
          </a:solidFill>
        </p:spPr>
        <p:txBody>
          <a:bodyPr wrap="square">
            <a:spAutoFit/>
          </a:bodyPr>
          <a:lstStyle/>
          <a:p>
            <a:r>
              <a:rPr lang="en-US" sz="1100" dirty="0" err="1">
                <a:solidFill>
                  <a:srgbClr val="222222"/>
                </a:solidFill>
                <a:latin typeface="Arial" panose="020B0604020202020204" pitchFamily="34" charset="0"/>
              </a:rPr>
              <a:t>Hosek</a:t>
            </a:r>
            <a:r>
              <a:rPr lang="en-US" sz="1100" dirty="0">
                <a:solidFill>
                  <a:srgbClr val="222222"/>
                </a:solidFill>
                <a:latin typeface="Arial" panose="020B0604020202020204" pitchFamily="34" charset="0"/>
              </a:rPr>
              <a:t>, Sybil G., et al. "Safety and feasibility of antiretroviral </a:t>
            </a:r>
            <a:r>
              <a:rPr lang="en-US" sz="1100" dirty="0" err="1">
                <a:solidFill>
                  <a:srgbClr val="222222"/>
                </a:solidFill>
                <a:latin typeface="Arial" panose="020B0604020202020204" pitchFamily="34" charset="0"/>
              </a:rPr>
              <a:t>preexposure</a:t>
            </a:r>
            <a:r>
              <a:rPr lang="en-US" sz="1100" dirty="0">
                <a:solidFill>
                  <a:srgbClr val="222222"/>
                </a:solidFill>
                <a:latin typeface="Arial" panose="020B0604020202020204" pitchFamily="34" charset="0"/>
              </a:rPr>
              <a:t> prophylaxis for adolescent men who have sex with men aged 15 to 17 years in the United States." </a:t>
            </a:r>
            <a:r>
              <a:rPr lang="en-US" sz="1100" i="1" dirty="0">
                <a:solidFill>
                  <a:srgbClr val="222222"/>
                </a:solidFill>
                <a:latin typeface="Arial" panose="020B0604020202020204" pitchFamily="34" charset="0"/>
              </a:rPr>
              <a:t>JAMA pediatrics</a:t>
            </a:r>
            <a:r>
              <a:rPr lang="en-US" sz="1100" dirty="0">
                <a:solidFill>
                  <a:srgbClr val="222222"/>
                </a:solidFill>
                <a:latin typeface="Arial" panose="020B0604020202020204" pitchFamily="34" charset="0"/>
              </a:rPr>
              <a:t> 171.11 (2017): 1063-1071.</a:t>
            </a:r>
            <a:endParaRPr lang="en-US" sz="1100" dirty="0"/>
          </a:p>
        </p:txBody>
      </p:sp>
    </p:spTree>
    <p:extLst>
      <p:ext uri="{BB962C8B-B14F-4D97-AF65-F5344CB8AC3E}">
        <p14:creationId xmlns:p14="http://schemas.microsoft.com/office/powerpoint/2010/main" val="1579272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PrEPMate</a:t>
            </a:r>
            <a:endParaRPr lang="en-US" dirty="0"/>
          </a:p>
        </p:txBody>
      </p:sp>
      <p:sp>
        <p:nvSpPr>
          <p:cNvPr id="3" name="Content Placeholder 2"/>
          <p:cNvSpPr>
            <a:spLocks noGrp="1"/>
          </p:cNvSpPr>
          <p:nvPr>
            <p:ph sz="quarter" idx="11"/>
          </p:nvPr>
        </p:nvSpPr>
        <p:spPr>
          <a:xfrm>
            <a:off x="609600" y="1351722"/>
            <a:ext cx="10972800" cy="4774758"/>
          </a:xfrm>
        </p:spPr>
        <p:txBody>
          <a:bodyPr>
            <a:normAutofit/>
          </a:bodyPr>
          <a:lstStyle/>
          <a:p>
            <a:r>
              <a:rPr lang="en-US" dirty="0" err="1"/>
              <a:t>mHealth</a:t>
            </a:r>
            <a:r>
              <a:rPr lang="en-US" dirty="0"/>
              <a:t> intervention using SMS and interactive online content</a:t>
            </a:r>
          </a:p>
          <a:p>
            <a:pPr marL="457200" indent="-457200">
              <a:buFontTx/>
              <a:buChar char="-"/>
            </a:pPr>
            <a:r>
              <a:rPr lang="en-US" dirty="0"/>
              <a:t>Weekly check-in messages</a:t>
            </a:r>
          </a:p>
          <a:p>
            <a:pPr marL="457200" indent="-457200">
              <a:buFontTx/>
              <a:buChar char="-"/>
            </a:pPr>
            <a:r>
              <a:rPr lang="en-US" dirty="0"/>
              <a:t>Daily pill reminders at a customized time with fun facts/trivia</a:t>
            </a:r>
          </a:p>
          <a:p>
            <a:pPr marL="457200" indent="-457200">
              <a:buFontTx/>
              <a:buChar char="-"/>
            </a:pPr>
            <a:r>
              <a:rPr lang="en-US" dirty="0"/>
              <a:t>Staff provided tailored follow up to patient messages</a:t>
            </a:r>
          </a:p>
          <a:p>
            <a:r>
              <a:rPr lang="en-US" dirty="0"/>
              <a:t>Single site, parallel arm RCT (Chicago)</a:t>
            </a:r>
          </a:p>
          <a:p>
            <a:r>
              <a:rPr lang="en-US" dirty="0"/>
              <a:t>2:1 randomization (</a:t>
            </a:r>
            <a:r>
              <a:rPr lang="en-US" dirty="0" err="1"/>
              <a:t>PrEPMate</a:t>
            </a:r>
            <a:r>
              <a:rPr lang="en-US" dirty="0"/>
              <a:t> to standard of care with counseling support from a health educator)</a:t>
            </a:r>
          </a:p>
          <a:p>
            <a:r>
              <a:rPr lang="en-US" dirty="0"/>
              <a:t>April 2015-May 2016</a:t>
            </a:r>
          </a:p>
          <a:p>
            <a:r>
              <a:rPr lang="en-US" dirty="0"/>
              <a:t>121 participants (mean age 24, 27% Black, 36% Latino)</a:t>
            </a:r>
          </a:p>
        </p:txBody>
      </p:sp>
    </p:spTree>
    <p:extLst>
      <p:ext uri="{BB962C8B-B14F-4D97-AF65-F5344CB8AC3E}">
        <p14:creationId xmlns:p14="http://schemas.microsoft.com/office/powerpoint/2010/main" val="362676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085" y="365919"/>
            <a:ext cx="9190383" cy="944563"/>
          </a:xfrm>
        </p:spPr>
        <p:txBody>
          <a:bodyPr>
            <a:normAutofit fontScale="90000"/>
          </a:bodyPr>
          <a:lstStyle/>
          <a:p>
            <a:r>
              <a:rPr lang="en-US" dirty="0"/>
              <a:t>Acceptability of </a:t>
            </a:r>
            <a:r>
              <a:rPr lang="en-US" dirty="0" err="1"/>
              <a:t>PrEPMate</a:t>
            </a:r>
            <a:r>
              <a:rPr lang="en-US" dirty="0"/>
              <a:t> components</a:t>
            </a:r>
          </a:p>
        </p:txBody>
      </p:sp>
      <p:pic>
        <p:nvPicPr>
          <p:cNvPr id="11" name="Content Placeholder 10" descr="A graph of acceptability of components in youth who used PrEPMate to assist with PrEP adherence. Of those who used the components, they found Daily pill-reminders and Weekly check-in messages to be very or somewhat helpful. ">
            <a:extLst>
              <a:ext uri="{FF2B5EF4-FFF2-40B4-BE49-F238E27FC236}">
                <a16:creationId xmlns:a16="http://schemas.microsoft.com/office/drawing/2014/main" id="{45D829B3-189D-087E-1003-037D3930D657}"/>
              </a:ext>
            </a:extLst>
          </p:cNvPr>
          <p:cNvPicPr>
            <a:picLocks noGrp="1" noChangeAspect="1"/>
          </p:cNvPicPr>
          <p:nvPr>
            <p:ph idx="1"/>
          </p:nvPr>
        </p:nvPicPr>
        <p:blipFill>
          <a:blip r:embed="rId2"/>
          <a:stretch>
            <a:fillRect/>
          </a:stretch>
        </p:blipFill>
        <p:spPr>
          <a:xfrm>
            <a:off x="1730477" y="1209814"/>
            <a:ext cx="8523997" cy="4727116"/>
          </a:xfrm>
        </p:spPr>
      </p:pic>
      <p:sp>
        <p:nvSpPr>
          <p:cNvPr id="8" name="Rectangle 7"/>
          <p:cNvSpPr/>
          <p:nvPr/>
        </p:nvSpPr>
        <p:spPr>
          <a:xfrm>
            <a:off x="8655273" y="5110501"/>
            <a:ext cx="3316391" cy="1015663"/>
          </a:xfrm>
          <a:prstGeom prst="rect">
            <a:avLst/>
          </a:prstGeom>
          <a:solidFill>
            <a:schemeClr val="bg1"/>
          </a:solidFill>
        </p:spPr>
        <p:txBody>
          <a:bodyPr wrap="square">
            <a:spAutoFit/>
          </a:bodyPr>
          <a:lstStyle/>
          <a:p>
            <a:r>
              <a:rPr lang="en-US" sz="1000" dirty="0"/>
              <a:t>Albert Y Liu, et al, Randomized Controlled Trial of a Mobile Health Intervention to Promote Retention and Adherence to </a:t>
            </a:r>
            <a:r>
              <a:rPr lang="en-US" sz="1000" dirty="0" err="1"/>
              <a:t>Preexposure</a:t>
            </a:r>
            <a:r>
              <a:rPr lang="en-US" sz="1000" dirty="0"/>
              <a:t> Prophylaxis Among Young People at Risk for Human Immunodeficiency Virus: The EPIC Study, </a:t>
            </a:r>
            <a:r>
              <a:rPr lang="en-US" sz="1000" i="1" dirty="0"/>
              <a:t>Clinical Infectious Diseases</a:t>
            </a:r>
            <a:r>
              <a:rPr lang="en-US" sz="1000" dirty="0"/>
              <a:t>, Volume 68, Issue 12, 15 June 2019, Pages 2010–2017</a:t>
            </a:r>
            <a:endParaRPr lang="en-US" sz="600" dirty="0"/>
          </a:p>
        </p:txBody>
      </p:sp>
    </p:spTree>
    <p:extLst>
      <p:ext uri="{BB962C8B-B14F-4D97-AF65-F5344CB8AC3E}">
        <p14:creationId xmlns:p14="http://schemas.microsoft.com/office/powerpoint/2010/main" val="2657169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PrEPmate</a:t>
            </a:r>
            <a:r>
              <a:rPr lang="en-US" dirty="0"/>
              <a:t> improved adherence compared to standard of care (SOC)</a:t>
            </a:r>
          </a:p>
        </p:txBody>
      </p:sp>
      <p:pic>
        <p:nvPicPr>
          <p:cNvPr id="11" name="Picture 10" descr="Table of the Impact of PrEPmate on adherence (&gt;700mol/punch). % of protective TFV-DP levels on PrEPmate was 72% vs standard of care at 57%. Odds ration for adherence (prep mate vs. SOC) 2.05 (95% Cl 1.06-3.94) p=0.03.">
            <a:extLst>
              <a:ext uri="{FF2B5EF4-FFF2-40B4-BE49-F238E27FC236}">
                <a16:creationId xmlns:a16="http://schemas.microsoft.com/office/drawing/2014/main" id="{ABA95481-D733-EAE2-FEAC-A74C69686936}"/>
              </a:ext>
            </a:extLst>
          </p:cNvPr>
          <p:cNvPicPr>
            <a:picLocks noChangeAspect="1"/>
          </p:cNvPicPr>
          <p:nvPr/>
        </p:nvPicPr>
        <p:blipFill>
          <a:blip r:embed="rId3"/>
          <a:stretch>
            <a:fillRect/>
          </a:stretch>
        </p:blipFill>
        <p:spPr>
          <a:xfrm>
            <a:off x="1435919" y="1919990"/>
            <a:ext cx="4483100" cy="3138170"/>
          </a:xfrm>
          <a:prstGeom prst="rect">
            <a:avLst/>
          </a:prstGeom>
        </p:spPr>
      </p:pic>
      <p:pic>
        <p:nvPicPr>
          <p:cNvPr id="7" name="Picture 6" descr="A bar graph of youth showing percentage with protective levels at each visit by visit week for those that used PrEPmate to those that didn't.  PrEPmate improved adherence at al visit weeks compared to standard of care.">
            <a:extLst>
              <a:ext uri="{FF2B5EF4-FFF2-40B4-BE49-F238E27FC236}">
                <a16:creationId xmlns:a16="http://schemas.microsoft.com/office/drawing/2014/main" id="{32A5263A-07B9-4431-4751-AB70D220E46F}"/>
              </a:ext>
            </a:extLst>
          </p:cNvPr>
          <p:cNvPicPr>
            <a:picLocks noChangeAspect="1"/>
          </p:cNvPicPr>
          <p:nvPr/>
        </p:nvPicPr>
        <p:blipFill>
          <a:blip r:embed="rId4"/>
          <a:stretch>
            <a:fillRect/>
          </a:stretch>
        </p:blipFill>
        <p:spPr>
          <a:xfrm>
            <a:off x="5919019" y="1511095"/>
            <a:ext cx="5169514" cy="4329240"/>
          </a:xfrm>
          <a:prstGeom prst="rect">
            <a:avLst/>
          </a:prstGeom>
        </p:spPr>
      </p:pic>
      <p:sp>
        <p:nvSpPr>
          <p:cNvPr id="9" name="TextBox 8"/>
          <p:cNvSpPr txBox="1"/>
          <p:nvPr/>
        </p:nvSpPr>
        <p:spPr>
          <a:xfrm>
            <a:off x="1981200" y="5456605"/>
            <a:ext cx="3683000" cy="846317"/>
          </a:xfrm>
          <a:prstGeom prst="rect">
            <a:avLst/>
          </a:prstGeom>
          <a:solidFill>
            <a:srgbClr val="FFFF99"/>
          </a:solidFill>
          <a:ln>
            <a:noFill/>
          </a:ln>
        </p:spPr>
        <p:txBody>
          <a:bodyPr wrap="square" rtlCol="0">
            <a:spAutoFit/>
          </a:bodyPr>
          <a:lstStyle/>
          <a:p>
            <a:r>
              <a:rPr lang="en-US" sz="1600" b="1" dirty="0" err="1"/>
              <a:t>Prepmate</a:t>
            </a:r>
            <a:r>
              <a:rPr lang="en-US" sz="1600" b="1" dirty="0"/>
              <a:t> efficacy did not differ significantly by age, race/ethnicity, education, or insurance</a:t>
            </a:r>
          </a:p>
        </p:txBody>
      </p:sp>
      <p:sp>
        <p:nvSpPr>
          <p:cNvPr id="6" name="Rectangle 5"/>
          <p:cNvSpPr/>
          <p:nvPr/>
        </p:nvSpPr>
        <p:spPr>
          <a:xfrm>
            <a:off x="1651001" y="6302922"/>
            <a:ext cx="9276521" cy="400110"/>
          </a:xfrm>
          <a:prstGeom prst="rect">
            <a:avLst/>
          </a:prstGeom>
          <a:noFill/>
        </p:spPr>
        <p:txBody>
          <a:bodyPr wrap="square">
            <a:spAutoFit/>
          </a:bodyPr>
          <a:lstStyle/>
          <a:p>
            <a:r>
              <a:rPr lang="en-US" sz="1000" dirty="0"/>
              <a:t>Albert Y Liu, et al, Randomized Controlled Trial of a Mobile Health Intervention to Promote Retention and Adherence to </a:t>
            </a:r>
            <a:r>
              <a:rPr lang="en-US" sz="1000" dirty="0" err="1"/>
              <a:t>Preexposure</a:t>
            </a:r>
            <a:r>
              <a:rPr lang="en-US" sz="1000" dirty="0"/>
              <a:t> Prophylaxis Among Young People at Risk for Human Immunodeficiency Virus: The EPIC Study, </a:t>
            </a:r>
            <a:r>
              <a:rPr lang="en-US" sz="1000" i="1" dirty="0"/>
              <a:t>Clinical Infectious Diseases</a:t>
            </a:r>
            <a:r>
              <a:rPr lang="en-US" sz="1000" dirty="0"/>
              <a:t>, Volume 68, Issue 12, 15 June 2019, Pages 2010–2017</a:t>
            </a:r>
            <a:endParaRPr lang="en-US" sz="600" dirty="0"/>
          </a:p>
        </p:txBody>
      </p:sp>
    </p:spTree>
    <p:extLst>
      <p:ext uri="{BB962C8B-B14F-4D97-AF65-F5344CB8AC3E}">
        <p14:creationId xmlns:p14="http://schemas.microsoft.com/office/powerpoint/2010/main" val="900177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8E1-A7AF-04AA-E26B-FA40AC293A78}"/>
              </a:ext>
            </a:extLst>
          </p:cNvPr>
          <p:cNvSpPr>
            <a:spLocks noGrp="1"/>
          </p:cNvSpPr>
          <p:nvPr>
            <p:ph type="title" idx="4294967295"/>
          </p:nvPr>
        </p:nvSpPr>
        <p:spPr/>
        <p:txBody>
          <a:bodyPr>
            <a:normAutofit fontScale="90000"/>
          </a:bodyPr>
          <a:lstStyle/>
          <a:p>
            <a:pPr rtl="0" eaLnBrk="1" latinLnBrk="0" hangingPunct="1"/>
            <a:r>
              <a:rPr lang="en-US" sz="6000" b="0" i="0" kern="1200" dirty="0">
                <a:solidFill>
                  <a:srgbClr val="FFFFFF">
                    <a:alpha val="0"/>
                  </a:srgbClr>
                </a:solidFill>
                <a:effectLst/>
                <a:latin typeface="Calibri Light" panose="020F0302020204030204" pitchFamily="34" charset="0"/>
                <a:ea typeface="+mn-ea"/>
              </a:rPr>
              <a:t>Support pediatric providers in becoming PrEP champions</a:t>
            </a:r>
            <a:endParaRPr lang="en-US" dirty="0">
              <a:solidFill>
                <a:srgbClr val="FFFFFF">
                  <a:alpha val="0"/>
                </a:srgbClr>
              </a:solidFill>
              <a:effectLst/>
            </a:endParaRPr>
          </a:p>
        </p:txBody>
      </p:sp>
      <p:sp>
        <p:nvSpPr>
          <p:cNvPr id="3" name="Text Placeholder 2">
            <a:extLst>
              <a:ext uri="{FF2B5EF4-FFF2-40B4-BE49-F238E27FC236}">
                <a16:creationId xmlns:a16="http://schemas.microsoft.com/office/drawing/2014/main" id="{98E84A26-22A7-1BF4-448A-C067836C9A3C}"/>
              </a:ext>
            </a:extLst>
          </p:cNvPr>
          <p:cNvSpPr>
            <a:spLocks noGrp="1"/>
          </p:cNvSpPr>
          <p:nvPr>
            <p:ph type="body" sz="quarter" idx="11"/>
          </p:nvPr>
        </p:nvSpPr>
        <p:spPr/>
        <p:txBody>
          <a:bodyPr>
            <a:normAutofit/>
          </a:bodyPr>
          <a:lstStyle/>
          <a:p>
            <a:pPr marL="0" indent="0">
              <a:buNone/>
            </a:pPr>
            <a:r>
              <a:rPr lang="en-US" dirty="0"/>
              <a:t>Support pediatric providers in becoming </a:t>
            </a:r>
            <a:r>
              <a:rPr lang="en-US" dirty="0" err="1"/>
              <a:t>PrEP</a:t>
            </a:r>
            <a:r>
              <a:rPr lang="en-US" dirty="0"/>
              <a:t> champions</a:t>
            </a:r>
          </a:p>
        </p:txBody>
      </p:sp>
    </p:spTree>
    <p:extLst>
      <p:ext uri="{BB962C8B-B14F-4D97-AF65-F5344CB8AC3E}">
        <p14:creationId xmlns:p14="http://schemas.microsoft.com/office/powerpoint/2010/main" val="889285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E6CA-BDA7-2EF9-A5B4-DB1CA1118192}"/>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50108A7A-D16E-17FE-B13E-8D5D40B06460}"/>
              </a:ext>
            </a:extLst>
          </p:cNvPr>
          <p:cNvSpPr>
            <a:spLocks noGrp="1"/>
          </p:cNvSpPr>
          <p:nvPr>
            <p:ph idx="1"/>
          </p:nvPr>
        </p:nvSpPr>
        <p:spPr/>
        <p:txBody>
          <a:bodyPr>
            <a:normAutofit fontScale="85000" lnSpcReduction="20000"/>
          </a:bodyPr>
          <a:lstStyle/>
          <a:p>
            <a:pPr marL="0" indent="0">
              <a:lnSpc>
                <a:spcPct val="110000"/>
              </a:lnSpc>
              <a:buNone/>
            </a:pPr>
            <a:r>
              <a:rPr lang="en-US" sz="1600" dirty="0"/>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p>
          <a:p>
            <a:pPr marL="0" indent="0">
              <a:lnSpc>
                <a:spcPct val="110000"/>
              </a:lnSpc>
              <a:buNone/>
            </a:pPr>
            <a:endParaRPr lang="en-US" sz="1600" dirty="0"/>
          </a:p>
          <a:p>
            <a:pPr marL="0" indent="0">
              <a:lnSpc>
                <a:spcPct val="110000"/>
              </a:lnSpc>
              <a:buNone/>
            </a:pPr>
            <a:r>
              <a:rPr lang="en-US" sz="1600" dirty="0"/>
              <a:t>HRSA Acknowledgement Statement </a:t>
            </a:r>
            <a:br>
              <a:rPr lang="en-US" sz="1600" dirty="0"/>
            </a:br>
            <a:r>
              <a:rPr lang="en-US" sz="1600" dirty="0"/>
              <a:t>The Pacific AETC is supported by the Health Resources and Services Administration (HRSA) of the U.S. Department of Health and Human Services (HHS) as part of an award totaling $3,887,700.00. The contents are those of the author(s) and do not necessarily represent the official views of, nor an endorsement, by HRSA, HHS, or the U.S. Government. For more information, please visit </a:t>
            </a:r>
            <a:r>
              <a:rPr lang="en-US" sz="1600" dirty="0" err="1"/>
              <a:t>HRSA.gov</a:t>
            </a:r>
            <a:r>
              <a:rPr lang="en-US" sz="1600" dirty="0"/>
              <a:t>. </a:t>
            </a:r>
          </a:p>
          <a:p>
            <a:pPr marL="0" indent="0">
              <a:lnSpc>
                <a:spcPct val="110000"/>
              </a:lnSpc>
              <a:buNone/>
            </a:pPr>
            <a:endParaRPr lang="en-US" sz="1600" dirty="0"/>
          </a:p>
          <a:p>
            <a:pPr marL="0" indent="0">
              <a:lnSpc>
                <a:spcPct val="110000"/>
              </a:lnSpc>
              <a:buNone/>
            </a:pPr>
            <a:r>
              <a:rPr lang="en-US" sz="1600" dirty="0"/>
              <a:t>Trade Name Disclosure Statement </a:t>
            </a:r>
            <a:br>
              <a:rPr lang="en-US" sz="1600" dirty="0"/>
            </a:br>
            <a:r>
              <a:rPr lang="en-US" sz="1600" dirty="0"/>
              <a:t>Funding for this presentation was made possible by 5 U1OHA29292‐08‐00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p:txBody>
      </p:sp>
    </p:spTree>
    <p:extLst>
      <p:ext uri="{BB962C8B-B14F-4D97-AF65-F5344CB8AC3E}">
        <p14:creationId xmlns:p14="http://schemas.microsoft.com/office/powerpoint/2010/main" val="187767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DAF9-07CC-4CDB-88AC-9EE31A9F001F}"/>
              </a:ext>
            </a:extLst>
          </p:cNvPr>
          <p:cNvSpPr>
            <a:spLocks noGrp="1"/>
          </p:cNvSpPr>
          <p:nvPr>
            <p:ph type="title"/>
          </p:nvPr>
        </p:nvSpPr>
        <p:spPr>
          <a:xfrm>
            <a:off x="527914" y="320676"/>
            <a:ext cx="2453825" cy="5006698"/>
          </a:xfrm>
        </p:spPr>
        <p:txBody>
          <a:bodyPr>
            <a:normAutofit/>
          </a:bodyPr>
          <a:lstStyle/>
          <a:p>
            <a:r>
              <a:rPr lang="en-US" dirty="0"/>
              <a:t>First </a:t>
            </a:r>
            <a:r>
              <a:rPr lang="en-US" dirty="0" err="1"/>
              <a:t>PrEP</a:t>
            </a:r>
            <a:r>
              <a:rPr lang="en-US" dirty="0"/>
              <a:t> visit</a:t>
            </a:r>
          </a:p>
        </p:txBody>
      </p:sp>
      <p:pic>
        <p:nvPicPr>
          <p:cNvPr id="4" name="Picture 3" descr="Any potential HIV exposure in last 72 hours? &#10; Consider post-exposure prophylaxis (PEP) instead. PEP hotline: (888) 448-4911&#10;Teach benefits of starting PrEP&#10; &gt;99% protection from sexually transmitted HIV if taken daily&#10; Rectal protection after 7 days, vaginal protection after 20 days&#10;Teach side effects&#10; 1 in 10 patients have nausea, gas that resolve after one month&#10; 1 in 200 adults have renal effects that typically reverse if you stop PrEP&#10; 1% temporary decrease in bone mineral density but no increased rate of fracture&#10;Review options for PrEP&#10; Tenofovir disoproxil/emtricitabine (TDF, Truvadaf)&#10; Tenofovir alafenamide/emtricitabine (TAF, Descovy) can be considered if MSM and significant renal or bone health concerns&#10;Decide how to cover medication, visits and labs&#10; Use insurance if possible&#10; If medication is too expensive but no other confidentiality concerns, enroll in Gilead Advancing Access&#10; If confidentiality concerns with using existing insurance or if uninsured, enroll in PrEP Assistance Program&#10;Make a daily adherence plan together&#10;Schedule follow-up appointment together&#10;">
            <a:extLst>
              <a:ext uri="{FF2B5EF4-FFF2-40B4-BE49-F238E27FC236}">
                <a16:creationId xmlns:a16="http://schemas.microsoft.com/office/drawing/2014/main" id="{559333FE-47C8-6860-2CDF-21B56E57485E}"/>
              </a:ext>
            </a:extLst>
          </p:cNvPr>
          <p:cNvPicPr>
            <a:picLocks noChangeAspect="1"/>
          </p:cNvPicPr>
          <p:nvPr/>
        </p:nvPicPr>
        <p:blipFill>
          <a:blip r:embed="rId3"/>
          <a:stretch>
            <a:fillRect/>
          </a:stretch>
        </p:blipFill>
        <p:spPr>
          <a:xfrm>
            <a:off x="2981739" y="232185"/>
            <a:ext cx="9051417" cy="5765491"/>
          </a:xfrm>
          <a:prstGeom prst="rect">
            <a:avLst/>
          </a:prstGeom>
        </p:spPr>
      </p:pic>
    </p:spTree>
    <p:extLst>
      <p:ext uri="{BB962C8B-B14F-4D97-AF65-F5344CB8AC3E}">
        <p14:creationId xmlns:p14="http://schemas.microsoft.com/office/powerpoint/2010/main" val="2709990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8C53-12A4-4E5A-86C0-83CC4B42DF72}"/>
              </a:ext>
            </a:extLst>
          </p:cNvPr>
          <p:cNvSpPr>
            <a:spLocks noGrp="1"/>
          </p:cNvSpPr>
          <p:nvPr>
            <p:ph type="title"/>
          </p:nvPr>
        </p:nvSpPr>
        <p:spPr/>
        <p:txBody>
          <a:bodyPr/>
          <a:lstStyle/>
          <a:p>
            <a:r>
              <a:rPr lang="en-US" dirty="0"/>
              <a:t>Side effect monitoring for TDF</a:t>
            </a:r>
          </a:p>
        </p:txBody>
      </p:sp>
      <p:pic>
        <p:nvPicPr>
          <p:cNvPr id="4" name="Picture 3" descr="•1/10 may have &#10;GI discomfort &#10;(aka “Startup syndrome”)&#10;•Nausea, gas that resolves by 1mo&#10;•1/200 adults have renal side effects (less common in healthy young adults)&#10;•Monitor every 6-12mo depending on renal risk factors&#10;•Typically reversible if d/c PrEP&#10;•Can continue PrEP if CrCl &gt;60&#10;•No increased fracture risk&#10;•1% transient decrease in bone mineral density (BMD)&#10;•HIV infection itself also decreases BMD&#10;">
            <a:extLst>
              <a:ext uri="{FF2B5EF4-FFF2-40B4-BE49-F238E27FC236}">
                <a16:creationId xmlns:a16="http://schemas.microsoft.com/office/drawing/2014/main" id="{8C88732D-D1AF-5FA7-50BA-3FF9C7C0D73D}"/>
              </a:ext>
            </a:extLst>
          </p:cNvPr>
          <p:cNvPicPr>
            <a:picLocks noChangeAspect="1"/>
          </p:cNvPicPr>
          <p:nvPr/>
        </p:nvPicPr>
        <p:blipFill>
          <a:blip r:embed="rId3"/>
          <a:stretch>
            <a:fillRect/>
          </a:stretch>
        </p:blipFill>
        <p:spPr>
          <a:xfrm>
            <a:off x="1552525" y="1046424"/>
            <a:ext cx="9272791" cy="4941422"/>
          </a:xfrm>
          <a:prstGeom prst="rect">
            <a:avLst/>
          </a:prstGeom>
        </p:spPr>
      </p:pic>
    </p:spTree>
    <p:extLst>
      <p:ext uri="{BB962C8B-B14F-4D97-AF65-F5344CB8AC3E}">
        <p14:creationId xmlns:p14="http://schemas.microsoft.com/office/powerpoint/2010/main" val="89325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Providers don’t order HIV tests often</a:t>
            </a:r>
          </a:p>
        </p:txBody>
      </p:sp>
      <p:sp>
        <p:nvSpPr>
          <p:cNvPr id="3" name="Content Placeholder 2"/>
          <p:cNvSpPr>
            <a:spLocks noGrp="1"/>
          </p:cNvSpPr>
          <p:nvPr>
            <p:ph sz="quarter" idx="11"/>
          </p:nvPr>
        </p:nvSpPr>
        <p:spPr/>
        <p:txBody>
          <a:bodyPr>
            <a:normAutofit/>
          </a:bodyPr>
          <a:lstStyle/>
          <a:p>
            <a:pPr marL="457200" indent="-457200"/>
            <a:r>
              <a:rPr lang="en-US" dirty="0"/>
              <a:t>Only 9% of students have ever been tested for HIV</a:t>
            </a:r>
          </a:p>
          <a:p>
            <a:pPr marL="457200" indent="-457200"/>
            <a:endParaRPr lang="en-US" dirty="0"/>
          </a:p>
          <a:p>
            <a:pPr marL="457200" indent="-457200"/>
            <a:r>
              <a:rPr lang="en-US" dirty="0"/>
              <a:t>Only 60% of HIV+ youth are aware they are HIV+</a:t>
            </a:r>
          </a:p>
          <a:p>
            <a:pPr marL="1200150" lvl="1" indent="-457200">
              <a:buFontTx/>
              <a:buChar char="-"/>
            </a:pPr>
            <a:endParaRPr lang="en-US" dirty="0"/>
          </a:p>
        </p:txBody>
      </p:sp>
      <p:sp>
        <p:nvSpPr>
          <p:cNvPr id="6" name="Rectangle 5"/>
          <p:cNvSpPr/>
          <p:nvPr/>
        </p:nvSpPr>
        <p:spPr>
          <a:xfrm>
            <a:off x="1550504" y="5084064"/>
            <a:ext cx="9183759" cy="1042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err="1">
                <a:solidFill>
                  <a:schemeClr val="tx1"/>
                </a:solidFill>
              </a:rPr>
              <a:t>Kann</a:t>
            </a:r>
            <a:r>
              <a:rPr lang="en-US" sz="1050" dirty="0">
                <a:solidFill>
                  <a:schemeClr val="tx1"/>
                </a:solidFill>
              </a:rPr>
              <a:t> L, McManus T, Harris WA, et al/ Youth risk behavior surveillance—United States, 2017. MMWR </a:t>
            </a:r>
            <a:r>
              <a:rPr lang="en-US" sz="1050" dirty="0" err="1">
                <a:solidFill>
                  <a:schemeClr val="tx1"/>
                </a:solidFill>
              </a:rPr>
              <a:t>Surveill</a:t>
            </a:r>
            <a:r>
              <a:rPr lang="en-US" sz="1050" dirty="0">
                <a:solidFill>
                  <a:schemeClr val="tx1"/>
                </a:solidFill>
              </a:rPr>
              <a:t> </a:t>
            </a:r>
            <a:r>
              <a:rPr lang="en-US" sz="1050" dirty="0" err="1">
                <a:solidFill>
                  <a:schemeClr val="tx1"/>
                </a:solidFill>
              </a:rPr>
              <a:t>Summ</a:t>
            </a:r>
            <a:r>
              <a:rPr lang="en-US" sz="1050" dirty="0">
                <a:solidFill>
                  <a:schemeClr val="tx1"/>
                </a:solidFill>
              </a:rPr>
              <a:t>. 2018;67(8):1–114</a:t>
            </a:r>
          </a:p>
          <a:p>
            <a:endParaRPr lang="en-US" sz="1050" dirty="0">
              <a:solidFill>
                <a:schemeClr val="tx1"/>
              </a:solidFill>
            </a:endParaRPr>
          </a:p>
          <a:p>
            <a:pPr fontAlgn="base"/>
            <a:r>
              <a:rPr lang="en-US" sz="1050" dirty="0">
                <a:solidFill>
                  <a:schemeClr val="tx1"/>
                </a:solidFill>
              </a:rPr>
              <a:t>Centers for Disease Control and Prevention</a:t>
            </a:r>
          </a:p>
          <a:p>
            <a:r>
              <a:rPr lang="en-US" sz="1050" dirty="0">
                <a:solidFill>
                  <a:schemeClr val="tx1"/>
                </a:solidFill>
              </a:rPr>
              <a:t>. HIV Surveillance Report, 2017. Vol 29. Atlanta, GA: Centers for Disease Control and Prevention; 2018.</a:t>
            </a:r>
          </a:p>
          <a:p>
            <a:pPr algn="ctr"/>
            <a:endParaRPr lang="en-US" sz="1050" dirty="0">
              <a:solidFill>
                <a:schemeClr val="tx1"/>
              </a:solidFill>
            </a:endParaRPr>
          </a:p>
        </p:txBody>
      </p:sp>
    </p:spTree>
    <p:extLst>
      <p:ext uri="{BB962C8B-B14F-4D97-AF65-F5344CB8AC3E}">
        <p14:creationId xmlns:p14="http://schemas.microsoft.com/office/powerpoint/2010/main" val="3857348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F500-5947-A7BF-49D7-503286566BE0}"/>
              </a:ext>
            </a:extLst>
          </p:cNvPr>
          <p:cNvSpPr>
            <a:spLocks noGrp="1"/>
          </p:cNvSpPr>
          <p:nvPr>
            <p:ph type="title"/>
          </p:nvPr>
        </p:nvSpPr>
        <p:spPr/>
        <p:txBody>
          <a:bodyPr>
            <a:normAutofit fontScale="90000"/>
          </a:bodyPr>
          <a:lstStyle/>
          <a:p>
            <a:r>
              <a:rPr lang="en-US" dirty="0"/>
              <a:t>Your average pediatrician won’t see many </a:t>
            </a:r>
            <a:r>
              <a:rPr lang="en-US" dirty="0" err="1"/>
              <a:t>PrEP</a:t>
            </a:r>
            <a:r>
              <a:rPr lang="en-US" dirty="0"/>
              <a:t> patients</a:t>
            </a:r>
          </a:p>
        </p:txBody>
      </p:sp>
      <p:sp>
        <p:nvSpPr>
          <p:cNvPr id="3" name="Content Placeholder 2">
            <a:extLst>
              <a:ext uri="{FF2B5EF4-FFF2-40B4-BE49-F238E27FC236}">
                <a16:creationId xmlns:a16="http://schemas.microsoft.com/office/drawing/2014/main" id="{5B29122F-DC71-58FA-B725-890B0482785A}"/>
              </a:ext>
            </a:extLst>
          </p:cNvPr>
          <p:cNvSpPr>
            <a:spLocks noGrp="1"/>
          </p:cNvSpPr>
          <p:nvPr>
            <p:ph sz="quarter" idx="11"/>
          </p:nvPr>
        </p:nvSpPr>
        <p:spPr/>
        <p:txBody>
          <a:bodyPr/>
          <a:lstStyle/>
          <a:p>
            <a:pPr marL="457200" indent="-457200"/>
            <a:r>
              <a:rPr lang="en-US" dirty="0"/>
              <a:t>1546 patients a year</a:t>
            </a:r>
          </a:p>
          <a:p>
            <a:pPr marL="457200" indent="-457200"/>
            <a:r>
              <a:rPr lang="en-US" dirty="0"/>
              <a:t>About 15% of these visits are teenagers (231 patients/year)</a:t>
            </a:r>
          </a:p>
          <a:p>
            <a:pPr marL="457200" indent="-457200"/>
            <a:r>
              <a:rPr lang="en-US" dirty="0"/>
              <a:t>About 1-2% of teenagers would be eligible for </a:t>
            </a:r>
            <a:r>
              <a:rPr lang="en-US" dirty="0" err="1"/>
              <a:t>PrEP</a:t>
            </a:r>
            <a:r>
              <a:rPr lang="en-US" dirty="0"/>
              <a:t> (2-4 patients/year)</a:t>
            </a:r>
          </a:p>
        </p:txBody>
      </p:sp>
    </p:spTree>
    <p:extLst>
      <p:ext uri="{BB962C8B-B14F-4D97-AF65-F5344CB8AC3E}">
        <p14:creationId xmlns:p14="http://schemas.microsoft.com/office/powerpoint/2010/main" val="792986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1A16-3AC2-4F4B-A697-500169F85818}"/>
              </a:ext>
            </a:extLst>
          </p:cNvPr>
          <p:cNvSpPr>
            <a:spLocks noGrp="1"/>
          </p:cNvSpPr>
          <p:nvPr>
            <p:ph type="title"/>
          </p:nvPr>
        </p:nvSpPr>
        <p:spPr/>
        <p:txBody>
          <a:bodyPr>
            <a:normAutofit fontScale="90000"/>
          </a:bodyPr>
          <a:lstStyle/>
          <a:p>
            <a:r>
              <a:rPr lang="en-US" sz="4050" dirty="0" err="1">
                <a:ea typeface="Source Sans Pro ExtraLight" panose="020B0303030403020204" pitchFamily="34" charset="0"/>
              </a:rPr>
              <a:t>PrEP</a:t>
            </a:r>
            <a:r>
              <a:rPr lang="en-US" sz="4050" dirty="0">
                <a:ea typeface="Source Sans Pro ExtraLight" panose="020B0303030403020204" pitchFamily="34" charset="0"/>
              </a:rPr>
              <a:t> care is a departure from routine AYA care</a:t>
            </a:r>
          </a:p>
        </p:txBody>
      </p:sp>
      <p:sp>
        <p:nvSpPr>
          <p:cNvPr id="4" name="Text Placeholder 3">
            <a:extLst>
              <a:ext uri="{FF2B5EF4-FFF2-40B4-BE49-F238E27FC236}">
                <a16:creationId xmlns:a16="http://schemas.microsoft.com/office/drawing/2014/main" id="{5234E70E-2EAE-4D61-BA71-577BBBE2394F}"/>
              </a:ext>
            </a:extLst>
          </p:cNvPr>
          <p:cNvSpPr>
            <a:spLocks noGrp="1"/>
          </p:cNvSpPr>
          <p:nvPr>
            <p:ph type="body" idx="1"/>
          </p:nvPr>
        </p:nvSpPr>
        <p:spPr/>
        <p:txBody>
          <a:bodyPr>
            <a:normAutofit/>
          </a:bodyPr>
          <a:lstStyle/>
          <a:p>
            <a:r>
              <a:rPr lang="en-US" sz="3200" dirty="0"/>
              <a:t>Routine care</a:t>
            </a:r>
          </a:p>
        </p:txBody>
      </p:sp>
      <p:sp>
        <p:nvSpPr>
          <p:cNvPr id="3" name="Content Placeholder 2">
            <a:extLst>
              <a:ext uri="{FF2B5EF4-FFF2-40B4-BE49-F238E27FC236}">
                <a16:creationId xmlns:a16="http://schemas.microsoft.com/office/drawing/2014/main" id="{CF318F77-E564-48B8-BC6C-D20F25AA1E38}"/>
              </a:ext>
            </a:extLst>
          </p:cNvPr>
          <p:cNvSpPr>
            <a:spLocks noGrp="1"/>
          </p:cNvSpPr>
          <p:nvPr>
            <p:ph sz="half" idx="2"/>
          </p:nvPr>
        </p:nvSpPr>
        <p:spPr/>
        <p:txBody>
          <a:bodyPr>
            <a:normAutofit/>
          </a:bodyPr>
          <a:lstStyle/>
          <a:p>
            <a:pPr marL="457200" indent="-457200"/>
            <a:r>
              <a:rPr lang="en-US" sz="2600" dirty="0">
                <a:latin typeface="Source Sans Pro" panose="020B0503030403020204" pitchFamily="34" charset="0"/>
                <a:ea typeface="Source Sans Pro" panose="020B0503030403020204" pitchFamily="34" charset="0"/>
              </a:rPr>
              <a:t>Annual “sports physical” </a:t>
            </a:r>
          </a:p>
          <a:p>
            <a:pPr marL="457200" indent="-457200"/>
            <a:r>
              <a:rPr lang="en-US" sz="2600" dirty="0">
                <a:latin typeface="Source Sans Pro" panose="020B0503030403020204" pitchFamily="34" charset="0"/>
                <a:ea typeface="Source Sans Pro" panose="020B0503030403020204" pitchFamily="34" charset="0"/>
              </a:rPr>
              <a:t>No daily medications</a:t>
            </a:r>
          </a:p>
          <a:p>
            <a:pPr marL="457200" indent="-457200"/>
            <a:r>
              <a:rPr lang="en-US" sz="2600" dirty="0">
                <a:latin typeface="Source Sans Pro" panose="020B0503030403020204" pitchFamily="34" charset="0"/>
                <a:ea typeface="Source Sans Pro" panose="020B0503030403020204" pitchFamily="34" charset="0"/>
              </a:rPr>
              <a:t>No routine labs</a:t>
            </a:r>
          </a:p>
          <a:p>
            <a:pPr marL="457200" indent="-457200"/>
            <a:r>
              <a:rPr lang="en-US" sz="2600" dirty="0">
                <a:latin typeface="Source Sans Pro" panose="020B0503030403020204" pitchFamily="34" charset="0"/>
                <a:ea typeface="Source Sans Pro" panose="020B0503030403020204" pitchFamily="34" charset="0"/>
              </a:rPr>
              <a:t>Lifelong pediatrician or family medicine provider</a:t>
            </a:r>
          </a:p>
          <a:p>
            <a:endParaRPr lang="en-US" dirty="0">
              <a:latin typeface="Source Sans Pro" panose="020B0503030403020204" pitchFamily="34" charset="0"/>
              <a:ea typeface="Source Sans Pro" panose="020B0503030403020204" pitchFamily="34" charset="0"/>
            </a:endParaRPr>
          </a:p>
        </p:txBody>
      </p:sp>
      <p:sp>
        <p:nvSpPr>
          <p:cNvPr id="6" name="Text Placeholder 5">
            <a:extLst>
              <a:ext uri="{FF2B5EF4-FFF2-40B4-BE49-F238E27FC236}">
                <a16:creationId xmlns:a16="http://schemas.microsoft.com/office/drawing/2014/main" id="{04F3AB50-D920-422B-B356-D6768BA74262}"/>
              </a:ext>
            </a:extLst>
          </p:cNvPr>
          <p:cNvSpPr>
            <a:spLocks noGrp="1"/>
          </p:cNvSpPr>
          <p:nvPr>
            <p:ph type="body" sz="quarter" idx="3"/>
          </p:nvPr>
        </p:nvSpPr>
        <p:spPr/>
        <p:txBody>
          <a:bodyPr>
            <a:normAutofit/>
          </a:bodyPr>
          <a:lstStyle/>
          <a:p>
            <a:r>
              <a:rPr lang="en-US" sz="3200" dirty="0" err="1"/>
              <a:t>PrEP</a:t>
            </a:r>
            <a:r>
              <a:rPr lang="en-US" sz="3200" dirty="0"/>
              <a:t> care</a:t>
            </a:r>
          </a:p>
        </p:txBody>
      </p:sp>
      <p:sp>
        <p:nvSpPr>
          <p:cNvPr id="7" name="Content Placeholder 6">
            <a:extLst>
              <a:ext uri="{FF2B5EF4-FFF2-40B4-BE49-F238E27FC236}">
                <a16:creationId xmlns:a16="http://schemas.microsoft.com/office/drawing/2014/main" id="{F46A8A7B-0FED-4832-8F54-CD5FD7A9EF86}"/>
              </a:ext>
            </a:extLst>
          </p:cNvPr>
          <p:cNvSpPr>
            <a:spLocks noGrp="1"/>
          </p:cNvSpPr>
          <p:nvPr>
            <p:ph sz="quarter" idx="4"/>
          </p:nvPr>
        </p:nvSpPr>
        <p:spPr/>
        <p:txBody>
          <a:bodyPr>
            <a:normAutofit/>
          </a:bodyPr>
          <a:lstStyle/>
          <a:p>
            <a:pPr marL="457200" indent="-457200"/>
            <a:r>
              <a:rPr lang="en-US" dirty="0"/>
              <a:t>Visits every 1-3 months</a:t>
            </a:r>
          </a:p>
          <a:p>
            <a:pPr marL="457200" indent="-457200"/>
            <a:r>
              <a:rPr lang="en-US" dirty="0"/>
              <a:t>Daily medication</a:t>
            </a:r>
          </a:p>
          <a:p>
            <a:pPr marL="457200" indent="-457200"/>
            <a:r>
              <a:rPr lang="en-US" dirty="0"/>
              <a:t>Labs every 3 months</a:t>
            </a:r>
          </a:p>
          <a:p>
            <a:pPr marL="457200" indent="-457200"/>
            <a:r>
              <a:rPr lang="en-US" dirty="0"/>
              <a:t>Sexual health clinic? Other new provider?</a:t>
            </a:r>
          </a:p>
          <a:p>
            <a:endParaRPr lang="en-US" sz="3600" dirty="0"/>
          </a:p>
        </p:txBody>
      </p:sp>
    </p:spTree>
    <p:extLst>
      <p:ext uri="{BB962C8B-B14F-4D97-AF65-F5344CB8AC3E}">
        <p14:creationId xmlns:p14="http://schemas.microsoft.com/office/powerpoint/2010/main" val="407589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Patient and provider </a:t>
            </a:r>
            <a:r>
              <a:rPr lang="en-US" dirty="0" err="1"/>
              <a:t>PrEP</a:t>
            </a:r>
            <a:r>
              <a:rPr lang="en-US" dirty="0"/>
              <a:t> barriers</a:t>
            </a:r>
          </a:p>
        </p:txBody>
      </p:sp>
      <p:pic>
        <p:nvPicPr>
          <p:cNvPr id="9" name="Content Placeholder 8" descr="•PrEP awareness&#10;•Not part of routine sexual education&#10;•Very recently FDA approved for youth&#10;•Providers not trained to provide PrEP.&#10;&#10;•Discussing with provider&#10;•Hesitant to disclose sexual behavior&#10;•Confidentiality concerns&#10;•Limited medical provider knowledge and familiarity.&#10; &#10;•PrEP Use&#10;•Confidentiality can exclude using parents’ insurance&#10;•Challenges with frequent follow up&#10;•Challenges with daily adherence&#10;">
            <a:extLst>
              <a:ext uri="{FF2B5EF4-FFF2-40B4-BE49-F238E27FC236}">
                <a16:creationId xmlns:a16="http://schemas.microsoft.com/office/drawing/2014/main" id="{C3D7AF5B-C30A-96EB-244C-1184B0BB4476}"/>
              </a:ext>
            </a:extLst>
          </p:cNvPr>
          <p:cNvPicPr>
            <a:picLocks noGrp="1" noChangeAspect="1"/>
          </p:cNvPicPr>
          <p:nvPr>
            <p:ph sz="quarter" idx="11"/>
          </p:nvPr>
        </p:nvPicPr>
        <p:blipFill>
          <a:blip r:embed="rId3"/>
          <a:stretch>
            <a:fillRect/>
          </a:stretch>
        </p:blipFill>
        <p:spPr>
          <a:xfrm>
            <a:off x="1989455" y="1376516"/>
            <a:ext cx="8213090" cy="4546198"/>
          </a:xfrm>
        </p:spPr>
      </p:pic>
    </p:spTree>
    <p:extLst>
      <p:ext uri="{BB962C8B-B14F-4D97-AF65-F5344CB8AC3E}">
        <p14:creationId xmlns:p14="http://schemas.microsoft.com/office/powerpoint/2010/main" val="219351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2504F-DEE3-4620-8FE3-EBC27BB09728}"/>
              </a:ext>
            </a:extLst>
          </p:cNvPr>
          <p:cNvSpPr>
            <a:spLocks noGrp="1"/>
          </p:cNvSpPr>
          <p:nvPr>
            <p:ph type="title"/>
          </p:nvPr>
        </p:nvSpPr>
        <p:spPr>
          <a:xfrm>
            <a:off x="781879" y="104775"/>
            <a:ext cx="9258663" cy="1325563"/>
          </a:xfrm>
        </p:spPr>
        <p:txBody>
          <a:bodyPr anchor="ctr">
            <a:normAutofit/>
          </a:bodyPr>
          <a:lstStyle/>
          <a:p>
            <a:pPr>
              <a:lnSpc>
                <a:spcPct val="90000"/>
              </a:lnSpc>
            </a:pPr>
            <a:r>
              <a:rPr lang="en-US" dirty="0"/>
              <a:t>Tip: Frame </a:t>
            </a:r>
            <a:r>
              <a:rPr lang="en-US" dirty="0" err="1"/>
              <a:t>PrEP</a:t>
            </a:r>
            <a:r>
              <a:rPr lang="en-US" dirty="0"/>
              <a:t> like contraception</a:t>
            </a:r>
          </a:p>
        </p:txBody>
      </p:sp>
      <p:sp>
        <p:nvSpPr>
          <p:cNvPr id="8" name="Text Placeholder 7">
            <a:extLst>
              <a:ext uri="{FF2B5EF4-FFF2-40B4-BE49-F238E27FC236}">
                <a16:creationId xmlns:a16="http://schemas.microsoft.com/office/drawing/2014/main" id="{CF7344B4-20B7-4714-ADBB-C9611C2973D3}"/>
              </a:ext>
            </a:extLst>
          </p:cNvPr>
          <p:cNvSpPr>
            <a:spLocks noGrp="1"/>
          </p:cNvSpPr>
          <p:nvPr>
            <p:ph type="body" idx="1"/>
          </p:nvPr>
        </p:nvSpPr>
        <p:spPr>
          <a:xfrm>
            <a:off x="1332208" y="1430338"/>
            <a:ext cx="3868340" cy="823912"/>
          </a:xfrm>
        </p:spPr>
        <p:txBody>
          <a:bodyPr anchor="b">
            <a:normAutofit/>
          </a:bodyPr>
          <a:lstStyle/>
          <a:p>
            <a:r>
              <a:rPr lang="en-US" sz="3600" dirty="0"/>
              <a:t>Contraception</a:t>
            </a:r>
            <a:endParaRPr lang="en-US" sz="1700" dirty="0"/>
          </a:p>
        </p:txBody>
      </p:sp>
      <p:sp>
        <p:nvSpPr>
          <p:cNvPr id="14" name="Content Placeholder 3">
            <a:extLst>
              <a:ext uri="{FF2B5EF4-FFF2-40B4-BE49-F238E27FC236}">
                <a16:creationId xmlns:a16="http://schemas.microsoft.com/office/drawing/2014/main" id="{EEF02A2F-DE10-4ACA-9D69-A6136B547E4D}"/>
              </a:ext>
            </a:extLst>
          </p:cNvPr>
          <p:cNvSpPr>
            <a:spLocks noGrp="1"/>
          </p:cNvSpPr>
          <p:nvPr>
            <p:ph sz="half" idx="2"/>
          </p:nvPr>
        </p:nvSpPr>
        <p:spPr>
          <a:xfrm>
            <a:off x="1332208" y="2254250"/>
            <a:ext cx="3868340" cy="3684588"/>
          </a:xfrm>
        </p:spPr>
        <p:txBody>
          <a:bodyPr/>
          <a:lstStyle/>
          <a:p>
            <a:r>
              <a:rPr lang="en-US" sz="3200" dirty="0"/>
              <a:t>Great for anyone who </a:t>
            </a:r>
            <a:r>
              <a:rPr lang="en-US" sz="3200" i="1" dirty="0"/>
              <a:t>could be </a:t>
            </a:r>
            <a:r>
              <a:rPr lang="en-US" sz="3200" dirty="0"/>
              <a:t>exposed to pregnancy risk in the near future</a:t>
            </a:r>
          </a:p>
          <a:p>
            <a:endParaRPr lang="en-US" dirty="0"/>
          </a:p>
        </p:txBody>
      </p:sp>
      <p:sp>
        <p:nvSpPr>
          <p:cNvPr id="9" name="Text Placeholder 8">
            <a:extLst>
              <a:ext uri="{FF2B5EF4-FFF2-40B4-BE49-F238E27FC236}">
                <a16:creationId xmlns:a16="http://schemas.microsoft.com/office/drawing/2014/main" id="{5FAF2C4D-9EB6-4035-80AD-BF67CA59DC5E}"/>
              </a:ext>
            </a:extLst>
          </p:cNvPr>
          <p:cNvSpPr>
            <a:spLocks noGrp="1"/>
          </p:cNvSpPr>
          <p:nvPr>
            <p:ph type="body" sz="quarter" idx="3"/>
          </p:nvPr>
        </p:nvSpPr>
        <p:spPr>
          <a:xfrm>
            <a:off x="6629452" y="1430338"/>
            <a:ext cx="3887391" cy="823912"/>
          </a:xfrm>
        </p:spPr>
        <p:txBody>
          <a:bodyPr anchor="b">
            <a:normAutofit/>
          </a:bodyPr>
          <a:lstStyle/>
          <a:p>
            <a:r>
              <a:rPr lang="en-US" sz="3600" dirty="0" err="1"/>
              <a:t>PrEP</a:t>
            </a:r>
            <a:endParaRPr lang="en-US" sz="3600" dirty="0"/>
          </a:p>
        </p:txBody>
      </p:sp>
      <p:sp>
        <p:nvSpPr>
          <p:cNvPr id="16" name="Content Placeholder 5">
            <a:extLst>
              <a:ext uri="{FF2B5EF4-FFF2-40B4-BE49-F238E27FC236}">
                <a16:creationId xmlns:a16="http://schemas.microsoft.com/office/drawing/2014/main" id="{C392FC25-81C7-49FF-AC47-FD38CE96B51B}"/>
              </a:ext>
            </a:extLst>
          </p:cNvPr>
          <p:cNvSpPr>
            <a:spLocks noGrp="1"/>
          </p:cNvSpPr>
          <p:nvPr>
            <p:ph sz="quarter" idx="4"/>
          </p:nvPr>
        </p:nvSpPr>
        <p:spPr>
          <a:xfrm>
            <a:off x="6629452" y="2254250"/>
            <a:ext cx="3887391" cy="3684588"/>
          </a:xfrm>
        </p:spPr>
        <p:txBody>
          <a:bodyPr/>
          <a:lstStyle/>
          <a:p>
            <a:r>
              <a:rPr lang="en-US" dirty="0"/>
              <a:t>Great for anyone who </a:t>
            </a:r>
            <a:r>
              <a:rPr lang="en-US" i="1" dirty="0"/>
              <a:t>could be </a:t>
            </a:r>
            <a:r>
              <a:rPr lang="en-US" dirty="0"/>
              <a:t>exposed to HIV in the near future</a:t>
            </a:r>
          </a:p>
        </p:txBody>
      </p:sp>
    </p:spTree>
    <p:extLst>
      <p:ext uri="{BB962C8B-B14F-4D97-AF65-F5344CB8AC3E}">
        <p14:creationId xmlns:p14="http://schemas.microsoft.com/office/powerpoint/2010/main" val="993280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1A16-3AC2-4F4B-A697-500169F85818}"/>
              </a:ext>
            </a:extLst>
          </p:cNvPr>
          <p:cNvSpPr>
            <a:spLocks noGrp="1"/>
          </p:cNvSpPr>
          <p:nvPr>
            <p:ph type="title"/>
          </p:nvPr>
        </p:nvSpPr>
        <p:spPr/>
        <p:txBody>
          <a:bodyPr>
            <a:normAutofit/>
          </a:bodyPr>
          <a:lstStyle/>
          <a:p>
            <a:r>
              <a:rPr lang="en-US" sz="4050" dirty="0">
                <a:ea typeface="Source Sans Pro ExtraLight" panose="020B0303030403020204" pitchFamily="34" charset="0"/>
              </a:rPr>
              <a:t>Tip: Target </a:t>
            </a:r>
            <a:r>
              <a:rPr lang="en-US" sz="4050" dirty="0" err="1">
                <a:ea typeface="Source Sans Pro ExtraLight" panose="020B0303030403020204" pitchFamily="34" charset="0"/>
              </a:rPr>
              <a:t>PrEP</a:t>
            </a:r>
            <a:r>
              <a:rPr lang="en-US" sz="4050" dirty="0">
                <a:ea typeface="Source Sans Pro ExtraLight" panose="020B0303030403020204" pitchFamily="34" charset="0"/>
              </a:rPr>
              <a:t> messaging by age</a:t>
            </a:r>
          </a:p>
        </p:txBody>
      </p:sp>
      <p:pic>
        <p:nvPicPr>
          <p:cNvPr id="6" name="Content Placeholder 5" descr="•Middle adolescence (15-18)&#10;•Starting to understand long-term consequences&#10;•Advice from friends replaces advice from family&#10;•“PrEP keeps you from getting HIV, which you would have the rest of your life”&#10;•Late adolescence (18+)&#10;•Better understand risks and consequences&#10;•“PrEP has a huge benefit in preventing HIV and essentially no risks&quot;&#10;">
            <a:extLst>
              <a:ext uri="{FF2B5EF4-FFF2-40B4-BE49-F238E27FC236}">
                <a16:creationId xmlns:a16="http://schemas.microsoft.com/office/drawing/2014/main" id="{49098591-39CA-7D86-95AF-2A369DE2C464}"/>
              </a:ext>
            </a:extLst>
          </p:cNvPr>
          <p:cNvPicPr>
            <a:picLocks noGrp="1" noChangeAspect="1"/>
          </p:cNvPicPr>
          <p:nvPr>
            <p:ph idx="1"/>
          </p:nvPr>
        </p:nvPicPr>
        <p:blipFill>
          <a:blip r:embed="rId3"/>
          <a:stretch>
            <a:fillRect/>
          </a:stretch>
        </p:blipFill>
        <p:spPr>
          <a:xfrm>
            <a:off x="1137993" y="1484671"/>
            <a:ext cx="9609746" cy="3962400"/>
          </a:xfrm>
        </p:spPr>
      </p:pic>
    </p:spTree>
    <p:extLst>
      <p:ext uri="{BB962C8B-B14F-4D97-AF65-F5344CB8AC3E}">
        <p14:creationId xmlns:p14="http://schemas.microsoft.com/office/powerpoint/2010/main" val="543547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11657-1A8F-4221-A5DA-B5F94CF69784}"/>
              </a:ext>
            </a:extLst>
          </p:cNvPr>
          <p:cNvSpPr>
            <a:spLocks noGrp="1"/>
          </p:cNvSpPr>
          <p:nvPr>
            <p:ph type="title"/>
          </p:nvPr>
        </p:nvSpPr>
        <p:spPr>
          <a:xfrm>
            <a:off x="185529" y="378547"/>
            <a:ext cx="11661913" cy="1699635"/>
          </a:xfrm>
        </p:spPr>
        <p:txBody>
          <a:bodyPr>
            <a:noAutofit/>
          </a:bodyPr>
          <a:lstStyle/>
          <a:p>
            <a:r>
              <a:rPr lang="en-US" sz="3200" dirty="0"/>
              <a:t>Tip: Don’t let confidentiality concerns keep you from moving forward. Providers are familiar with contraception, and there are programs to support</a:t>
            </a:r>
          </a:p>
        </p:txBody>
      </p:sp>
      <p:pic>
        <p:nvPicPr>
          <p:cNvPr id="5" name="Picture 4" descr="•“If my parents/guardians find out, it’s not the end of the world” &#10;•Covered by nearly all insurance providers&#10;•Know your clinic and EHR access to notes/lab results/meds&#10;•Family PACT will cover visits and some labs&#10;•PrEP-AP helps with cost&#10;•“There is no way my parents/guardians could ever out”&#10;•Family PACT &#10;•Won’t cover PrEP&#10;•Won’t cover some labs&#10;•PrEP Assistance Program (PrEP-AP) but often requires in-person visit to register&#10;•Refer to Virtual PrEP&#10;">
            <a:extLst>
              <a:ext uri="{FF2B5EF4-FFF2-40B4-BE49-F238E27FC236}">
                <a16:creationId xmlns:a16="http://schemas.microsoft.com/office/drawing/2014/main" id="{1602A49D-89DF-6119-33A0-FF6BA194B12B}"/>
              </a:ext>
            </a:extLst>
          </p:cNvPr>
          <p:cNvPicPr>
            <a:picLocks noChangeAspect="1"/>
          </p:cNvPicPr>
          <p:nvPr/>
        </p:nvPicPr>
        <p:blipFill>
          <a:blip r:embed="rId3"/>
          <a:stretch>
            <a:fillRect/>
          </a:stretch>
        </p:blipFill>
        <p:spPr>
          <a:xfrm>
            <a:off x="2259189" y="1962559"/>
            <a:ext cx="7673621" cy="4162939"/>
          </a:xfrm>
          <a:prstGeom prst="rect">
            <a:avLst/>
          </a:prstGeom>
        </p:spPr>
      </p:pic>
    </p:spTree>
    <p:extLst>
      <p:ext uri="{BB962C8B-B14F-4D97-AF65-F5344CB8AC3E}">
        <p14:creationId xmlns:p14="http://schemas.microsoft.com/office/powerpoint/2010/main" val="1815628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162C-D2FD-44DA-B3C6-A4BCAC668950}"/>
              </a:ext>
            </a:extLst>
          </p:cNvPr>
          <p:cNvSpPr>
            <a:spLocks noGrp="1"/>
          </p:cNvSpPr>
          <p:nvPr>
            <p:ph type="title"/>
          </p:nvPr>
        </p:nvSpPr>
        <p:spPr>
          <a:xfrm>
            <a:off x="304800" y="320676"/>
            <a:ext cx="11582400" cy="901838"/>
          </a:xfrm>
        </p:spPr>
        <p:txBody>
          <a:bodyPr>
            <a:noAutofit/>
          </a:bodyPr>
          <a:lstStyle/>
          <a:p>
            <a:r>
              <a:rPr lang="en-US" sz="3600" dirty="0"/>
              <a:t>Tip: Think about </a:t>
            </a:r>
            <a:r>
              <a:rPr lang="en-US" sz="3600" i="1" dirty="0"/>
              <a:t>anticipated risk </a:t>
            </a:r>
            <a:r>
              <a:rPr lang="en-US" sz="3600" dirty="0"/>
              <a:t>– will your patient’s HIV risk change before you see them again?</a:t>
            </a:r>
          </a:p>
        </p:txBody>
      </p:sp>
      <p:sp>
        <p:nvSpPr>
          <p:cNvPr id="3" name="Text Placeholder 2">
            <a:extLst>
              <a:ext uri="{FF2B5EF4-FFF2-40B4-BE49-F238E27FC236}">
                <a16:creationId xmlns:a16="http://schemas.microsoft.com/office/drawing/2014/main" id="{4F334A12-6616-4707-9325-06CF5AFEBCAB}"/>
              </a:ext>
            </a:extLst>
          </p:cNvPr>
          <p:cNvSpPr>
            <a:spLocks noGrp="1"/>
          </p:cNvSpPr>
          <p:nvPr>
            <p:ph sz="quarter" idx="11"/>
          </p:nvPr>
        </p:nvSpPr>
        <p:spPr>
          <a:xfrm>
            <a:off x="1994452" y="1712843"/>
            <a:ext cx="8486775" cy="4069080"/>
          </a:xfrm>
        </p:spPr>
        <p:txBody>
          <a:bodyPr>
            <a:normAutofit/>
          </a:bodyPr>
          <a:lstStyle/>
          <a:p>
            <a:r>
              <a:rPr lang="en-US" b="1" i="1" dirty="0">
                <a:solidFill>
                  <a:schemeClr val="tx2"/>
                </a:solidFill>
              </a:rPr>
              <a:t>If your patient is asking you about </a:t>
            </a:r>
            <a:r>
              <a:rPr lang="en-US" b="1" i="1" dirty="0" err="1">
                <a:solidFill>
                  <a:schemeClr val="tx2"/>
                </a:solidFill>
              </a:rPr>
              <a:t>PrEP</a:t>
            </a:r>
            <a:r>
              <a:rPr lang="en-US" b="1" i="1" dirty="0">
                <a:solidFill>
                  <a:schemeClr val="tx2"/>
                </a:solidFill>
              </a:rPr>
              <a:t> – they probably would benefit from it</a:t>
            </a:r>
            <a:endParaRPr lang="en-US" b="1" dirty="0"/>
          </a:p>
          <a:p>
            <a:r>
              <a:rPr lang="en-US" b="1" dirty="0"/>
              <a:t>Current </a:t>
            </a:r>
            <a:r>
              <a:rPr lang="en-US" b="1" i="1" dirty="0"/>
              <a:t>or</a:t>
            </a:r>
            <a:r>
              <a:rPr lang="en-US" b="1" dirty="0"/>
              <a:t> </a:t>
            </a:r>
            <a:r>
              <a:rPr lang="en-US" b="1" i="1" dirty="0"/>
              <a:t>anticipated</a:t>
            </a:r>
            <a:r>
              <a:rPr lang="en-US" b="1" dirty="0"/>
              <a:t> risk</a:t>
            </a:r>
            <a:endParaRPr lang="en-US" dirty="0"/>
          </a:p>
          <a:p>
            <a:pPr lvl="1"/>
            <a:r>
              <a:rPr lang="en-US" sz="2400" dirty="0"/>
              <a:t>Not always using condoms </a:t>
            </a:r>
          </a:p>
          <a:p>
            <a:pPr lvl="2"/>
            <a:r>
              <a:rPr lang="en-US" sz="2000" dirty="0"/>
              <a:t>Recent STIs are only part of the story</a:t>
            </a:r>
          </a:p>
          <a:p>
            <a:pPr lvl="1"/>
            <a:r>
              <a:rPr lang="en-US" sz="2400" dirty="0"/>
              <a:t>Not always confident partners are HIV negative</a:t>
            </a:r>
          </a:p>
          <a:p>
            <a:pPr lvl="2"/>
            <a:r>
              <a:rPr lang="en-US" sz="1800" dirty="0"/>
              <a:t>It’s more than just asking about HIV status – hard to know for sure!</a:t>
            </a:r>
          </a:p>
          <a:p>
            <a:pPr lvl="2"/>
            <a:r>
              <a:rPr lang="en-US" sz="1800" dirty="0"/>
              <a:t>Do they know when partners were last tested?</a:t>
            </a:r>
          </a:p>
          <a:p>
            <a:pPr lvl="2"/>
            <a:r>
              <a:rPr lang="en-US" sz="1800" dirty="0"/>
              <a:t>Do they know status of all their partners since the last HIV test? </a:t>
            </a:r>
          </a:p>
          <a:p>
            <a:pPr lvl="1"/>
            <a:r>
              <a:rPr lang="en-US" sz="2400" dirty="0"/>
              <a:t>Injecting drugs and sharing needles</a:t>
            </a:r>
          </a:p>
        </p:txBody>
      </p:sp>
    </p:spTree>
    <p:extLst>
      <p:ext uri="{BB962C8B-B14F-4D97-AF65-F5344CB8AC3E}">
        <p14:creationId xmlns:p14="http://schemas.microsoft.com/office/powerpoint/2010/main" val="2289953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4274-87AC-056A-C019-396131ABA47D}"/>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Disclosures</a:t>
            </a:r>
          </a:p>
        </p:txBody>
      </p:sp>
      <p:sp>
        <p:nvSpPr>
          <p:cNvPr id="3" name="Content Placeholder 2">
            <a:extLst>
              <a:ext uri="{FF2B5EF4-FFF2-40B4-BE49-F238E27FC236}">
                <a16:creationId xmlns:a16="http://schemas.microsoft.com/office/drawing/2014/main" id="{A09B9D7D-FF73-BF08-9FB8-D59E4D6B1739}"/>
              </a:ext>
            </a:extLst>
          </p:cNvPr>
          <p:cNvSpPr>
            <a:spLocks noGrp="1"/>
          </p:cNvSpPr>
          <p:nvPr>
            <p:ph idx="1"/>
          </p:nvPr>
        </p:nvSpPr>
        <p:spPr/>
        <p:txBody>
          <a:bodyPr vert="horz" lIns="91440" tIns="45720" rIns="91440" bIns="45720" rtlCol="0" anchor="t">
            <a:normAutofit/>
          </a:bodyPr>
          <a:lstStyle/>
          <a:p>
            <a:pPr marL="0" indent="0">
              <a:lnSpc>
                <a:spcPct val="120000"/>
              </a:lnSpc>
              <a:buNone/>
            </a:pPr>
            <a:r>
              <a:rPr lang="en-US" sz="3200" dirty="0">
                <a:latin typeface="Tahoma" panose="020B0604030504040204" pitchFamily="34" charset="0"/>
                <a:ea typeface="Tahoma" panose="020B0604030504040204" pitchFamily="34" charset="0"/>
                <a:cs typeface="Tahoma" panose="020B0604030504040204" pitchFamily="34" charset="0"/>
              </a:rPr>
              <a:t>All presenters of this continuing medical education activity have indicated that neither they nor their spouse/legally recognized domestic partner has any financial relationships with commercial interests related to the content of this activity.</a:t>
            </a:r>
            <a:endParaRPr 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spTree>
    <p:extLst>
      <p:ext uri="{BB962C8B-B14F-4D97-AF65-F5344CB8AC3E}">
        <p14:creationId xmlns:p14="http://schemas.microsoft.com/office/powerpoint/2010/main" val="2430328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25B38-435E-1B48-9B35-A40B520F5C1A}"/>
              </a:ext>
            </a:extLst>
          </p:cNvPr>
          <p:cNvSpPr>
            <a:spLocks noGrp="1"/>
          </p:cNvSpPr>
          <p:nvPr>
            <p:ph type="title" idx="4294967295"/>
          </p:nvPr>
        </p:nvSpPr>
        <p:spPr/>
        <p:txBody>
          <a:bodyPr/>
          <a:lstStyle/>
          <a:p>
            <a:r>
              <a:rPr lang="en-US" sz="3800" b="0" i="0" kern="1200" dirty="0">
                <a:solidFill>
                  <a:srgbClr val="FFFFFF">
                    <a:alpha val="0"/>
                  </a:srgbClr>
                </a:solidFill>
                <a:effectLst/>
                <a:latin typeface="Calibri Light" panose="020F0302020204030204" pitchFamily="34" charset="0"/>
                <a:ea typeface="+mn-ea"/>
              </a:rPr>
              <a:t>Virtual PrEP </a:t>
            </a:r>
            <a:endParaRPr lang="en-US" dirty="0">
              <a:solidFill>
                <a:srgbClr val="FFFFFF">
                  <a:alpha val="0"/>
                </a:srgbClr>
              </a:solidFill>
            </a:endParaRPr>
          </a:p>
        </p:txBody>
      </p:sp>
      <p:sp>
        <p:nvSpPr>
          <p:cNvPr id="3" name="Text Placeholder 2"/>
          <p:cNvSpPr>
            <a:spLocks noGrp="1"/>
          </p:cNvSpPr>
          <p:nvPr>
            <p:ph type="body" sz="quarter" idx="11"/>
          </p:nvPr>
        </p:nvSpPr>
        <p:spPr>
          <a:xfrm>
            <a:off x="2217501" y="374074"/>
            <a:ext cx="8062573" cy="5611091"/>
          </a:xfrm>
        </p:spPr>
        <p:txBody>
          <a:bodyPr>
            <a:normAutofit fontScale="62500" lnSpcReduction="20000"/>
          </a:bodyPr>
          <a:lstStyle/>
          <a:p>
            <a:pPr marL="0" indent="0">
              <a:buNone/>
            </a:pPr>
            <a:r>
              <a:rPr lang="en-US" dirty="0"/>
              <a:t>Virtual </a:t>
            </a:r>
            <a:r>
              <a:rPr lang="en-US" dirty="0" err="1"/>
              <a:t>PrEP</a:t>
            </a:r>
            <a:r>
              <a:rPr lang="en-US" dirty="0"/>
              <a:t> was created to improve access to quality </a:t>
            </a:r>
            <a:r>
              <a:rPr lang="en-US" dirty="0" err="1"/>
              <a:t>PrEP</a:t>
            </a:r>
            <a:r>
              <a:rPr lang="en-US" dirty="0"/>
              <a:t> care for adolescents and young adults in California</a:t>
            </a:r>
          </a:p>
          <a:p>
            <a:endParaRPr lang="en-US" dirty="0"/>
          </a:p>
          <a:p>
            <a:endParaRPr lang="en-US" dirty="0"/>
          </a:p>
          <a:p>
            <a:endParaRPr lang="en-US" dirty="0"/>
          </a:p>
          <a:p>
            <a:endParaRPr lang="en-US" dirty="0"/>
          </a:p>
          <a:p>
            <a:endParaRPr lang="en-US" dirty="0"/>
          </a:p>
          <a:p>
            <a:endParaRPr lang="en-US" dirty="0"/>
          </a:p>
          <a:p>
            <a:pPr marL="0" indent="0" algn="r">
              <a:buNone/>
            </a:pPr>
            <a:r>
              <a:rPr lang="en-US" dirty="0"/>
              <a:t>prep.stanfordchildrens.org</a:t>
            </a:r>
          </a:p>
        </p:txBody>
      </p:sp>
      <p:pic>
        <p:nvPicPr>
          <p:cNvPr id="5" name="Picture 4">
            <a:extLst>
              <a:ext uri="{FF2B5EF4-FFF2-40B4-BE49-F238E27FC236}">
                <a16:creationId xmlns:a16="http://schemas.microsoft.com/office/drawing/2014/main" id="{31A31D9D-0305-4963-99E4-1978A0F51D5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23878" y="2457402"/>
            <a:ext cx="3744244" cy="2497379"/>
          </a:xfrm>
          <a:prstGeom prst="rect">
            <a:avLst/>
          </a:prstGeom>
        </p:spPr>
      </p:pic>
      <p:sp>
        <p:nvSpPr>
          <p:cNvPr id="2" name="TextBox 1">
            <a:extLst>
              <a:ext uri="{FF2B5EF4-FFF2-40B4-BE49-F238E27FC236}">
                <a16:creationId xmlns:a16="http://schemas.microsoft.com/office/drawing/2014/main" id="{F3834C8A-A696-BCAA-5CAF-16A371035380}"/>
              </a:ext>
            </a:extLst>
          </p:cNvPr>
          <p:cNvSpPr txBox="1"/>
          <p:nvPr/>
        </p:nvSpPr>
        <p:spPr>
          <a:xfrm>
            <a:off x="4127310" y="5089099"/>
            <a:ext cx="3669054" cy="253916"/>
          </a:xfrm>
          <a:prstGeom prst="rect">
            <a:avLst/>
          </a:prstGeom>
          <a:noFill/>
        </p:spPr>
        <p:txBody>
          <a:bodyPr wrap="square" rtlCol="0">
            <a:spAutoFit/>
          </a:bodyPr>
          <a:lstStyle/>
          <a:p>
            <a:r>
              <a:rPr lang="en-US" sz="1050" dirty="0"/>
              <a:t>Image Source: Microsoft Stock Images</a:t>
            </a:r>
          </a:p>
        </p:txBody>
      </p:sp>
    </p:spTree>
    <p:extLst>
      <p:ext uri="{BB962C8B-B14F-4D97-AF65-F5344CB8AC3E}">
        <p14:creationId xmlns:p14="http://schemas.microsoft.com/office/powerpoint/2010/main" val="3136046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C0DC-2FC2-4EC8-0A66-C71425AA0DDA}"/>
              </a:ext>
            </a:extLst>
          </p:cNvPr>
          <p:cNvSpPr>
            <a:spLocks noGrp="1"/>
          </p:cNvSpPr>
          <p:nvPr>
            <p:ph type="title"/>
          </p:nvPr>
        </p:nvSpPr>
        <p:spPr/>
        <p:txBody>
          <a:bodyPr>
            <a:normAutofit fontScale="90000"/>
          </a:bodyPr>
          <a:lstStyle/>
          <a:p>
            <a:r>
              <a:rPr lang="en-US" dirty="0"/>
              <a:t>Overcoming transportation barriers through home-based care</a:t>
            </a:r>
          </a:p>
        </p:txBody>
      </p:sp>
      <p:sp>
        <p:nvSpPr>
          <p:cNvPr id="3" name="Content Placeholder 2">
            <a:extLst>
              <a:ext uri="{FF2B5EF4-FFF2-40B4-BE49-F238E27FC236}">
                <a16:creationId xmlns:a16="http://schemas.microsoft.com/office/drawing/2014/main" id="{348B0E0F-3F5C-499B-F76E-3B511788C4D9}"/>
              </a:ext>
            </a:extLst>
          </p:cNvPr>
          <p:cNvSpPr>
            <a:spLocks noGrp="1"/>
          </p:cNvSpPr>
          <p:nvPr>
            <p:ph sz="quarter" idx="11"/>
          </p:nvPr>
        </p:nvSpPr>
        <p:spPr/>
        <p:txBody>
          <a:bodyPr>
            <a:normAutofit/>
          </a:bodyPr>
          <a:lstStyle/>
          <a:p>
            <a:pPr marL="457200" indent="-457200"/>
            <a:r>
              <a:rPr lang="en-US" dirty="0"/>
              <a:t>Visits</a:t>
            </a:r>
          </a:p>
          <a:p>
            <a:pPr marL="1200150" lvl="1" indent="-457200"/>
            <a:r>
              <a:rPr lang="en-US" dirty="0"/>
              <a:t>Virtual visits can be more frequent – allowing more check-ins</a:t>
            </a:r>
          </a:p>
          <a:p>
            <a:pPr marL="457200" indent="-457200"/>
            <a:r>
              <a:rPr lang="en-US" dirty="0"/>
              <a:t>Labs</a:t>
            </a:r>
          </a:p>
          <a:p>
            <a:pPr marL="1200150" lvl="1" indent="-457200"/>
            <a:r>
              <a:rPr lang="en-US" dirty="0"/>
              <a:t>Home-based collection</a:t>
            </a:r>
          </a:p>
          <a:p>
            <a:pPr marL="457200" indent="-457200"/>
            <a:r>
              <a:rPr lang="en-US" dirty="0"/>
              <a:t>Meds</a:t>
            </a:r>
          </a:p>
          <a:p>
            <a:pPr marL="1200150" lvl="1" indent="-457200"/>
            <a:r>
              <a:rPr lang="en-US" dirty="0"/>
              <a:t>Mail order</a:t>
            </a:r>
          </a:p>
          <a:p>
            <a:pPr marL="457200" indent="-457200"/>
            <a:r>
              <a:rPr lang="en-US" dirty="0"/>
              <a:t>Adherence</a:t>
            </a:r>
          </a:p>
          <a:p>
            <a:pPr marL="1200150" lvl="1" indent="-457200"/>
            <a:r>
              <a:rPr lang="en-US" dirty="0"/>
              <a:t>Engaging staff for check ins between visits</a:t>
            </a:r>
          </a:p>
        </p:txBody>
      </p:sp>
    </p:spTree>
    <p:extLst>
      <p:ext uri="{BB962C8B-B14F-4D97-AF65-F5344CB8AC3E}">
        <p14:creationId xmlns:p14="http://schemas.microsoft.com/office/powerpoint/2010/main" val="599139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7F0E3-5D84-94BC-FE14-92A8FC09B397}"/>
              </a:ext>
            </a:extLst>
          </p:cNvPr>
          <p:cNvSpPr>
            <a:spLocks noGrp="1"/>
          </p:cNvSpPr>
          <p:nvPr>
            <p:ph type="title"/>
          </p:nvPr>
        </p:nvSpPr>
        <p:spPr/>
        <p:txBody>
          <a:bodyPr>
            <a:normAutofit fontScale="90000"/>
          </a:bodyPr>
          <a:lstStyle/>
          <a:p>
            <a:r>
              <a:rPr lang="en-US" dirty="0"/>
              <a:t>New patient engagement strategy (toolkit)</a:t>
            </a:r>
          </a:p>
        </p:txBody>
      </p:sp>
      <p:graphicFrame>
        <p:nvGraphicFramePr>
          <p:cNvPr id="5" name="Content Placeholder 4">
            <a:extLst>
              <a:ext uri="{FF2B5EF4-FFF2-40B4-BE49-F238E27FC236}">
                <a16:creationId xmlns:a16="http://schemas.microsoft.com/office/drawing/2014/main" id="{7B923B84-2241-728B-73A5-1722ED752344}"/>
              </a:ext>
            </a:extLst>
          </p:cNvPr>
          <p:cNvGraphicFramePr>
            <a:graphicFrameLocks noGrp="1"/>
          </p:cNvGraphicFramePr>
          <p:nvPr>
            <p:ph sz="quarter" idx="11"/>
          </p:nvPr>
        </p:nvGraphicFramePr>
        <p:xfrm>
          <a:off x="1981200" y="1195833"/>
          <a:ext cx="8229600" cy="5393418"/>
        </p:xfrm>
        <a:graphic>
          <a:graphicData uri="http://schemas.openxmlformats.org/drawingml/2006/table">
            <a:tbl>
              <a:tblPr firstRow="1">
                <a:tableStyleId>{5C22544A-7EE6-4342-B048-85BDC9FD1C3A}</a:tableStyleId>
              </a:tblPr>
              <a:tblGrid>
                <a:gridCol w="2433918">
                  <a:extLst>
                    <a:ext uri="{9D8B030D-6E8A-4147-A177-3AD203B41FA5}">
                      <a16:colId xmlns:a16="http://schemas.microsoft.com/office/drawing/2014/main" val="1124040143"/>
                    </a:ext>
                  </a:extLst>
                </a:gridCol>
                <a:gridCol w="2223827">
                  <a:extLst>
                    <a:ext uri="{9D8B030D-6E8A-4147-A177-3AD203B41FA5}">
                      <a16:colId xmlns:a16="http://schemas.microsoft.com/office/drawing/2014/main" val="3266200366"/>
                    </a:ext>
                  </a:extLst>
                </a:gridCol>
                <a:gridCol w="3571855">
                  <a:extLst>
                    <a:ext uri="{9D8B030D-6E8A-4147-A177-3AD203B41FA5}">
                      <a16:colId xmlns:a16="http://schemas.microsoft.com/office/drawing/2014/main" val="2355366562"/>
                    </a:ext>
                  </a:extLst>
                </a:gridCol>
              </a:tblGrid>
              <a:tr h="716456">
                <a:tc>
                  <a:txBody>
                    <a:bodyPr/>
                    <a:lstStyle/>
                    <a:p>
                      <a:pPr marL="0" marR="0" algn="ctr">
                        <a:lnSpc>
                          <a:spcPct val="120000"/>
                        </a:lnSpc>
                        <a:spcBef>
                          <a:spcPts val="0"/>
                        </a:spcBef>
                        <a:spcAft>
                          <a:spcPts val="0"/>
                        </a:spcAft>
                      </a:pPr>
                      <a:r>
                        <a:rPr lang="en-US" sz="16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gn="ctr">
                        <a:lnSpc>
                          <a:spcPct val="120000"/>
                        </a:lnSpc>
                        <a:spcBef>
                          <a:spcPts val="0"/>
                        </a:spcBef>
                        <a:spcAft>
                          <a:spcPts val="0"/>
                        </a:spcAft>
                      </a:pPr>
                      <a:r>
                        <a:rPr lang="en-US" sz="1600" dirty="0">
                          <a:effectLst/>
                        </a:rPr>
                        <a:t>Where are your patients learning about </a:t>
                      </a:r>
                      <a:r>
                        <a:rPr lang="en-US" sz="1600" dirty="0" err="1">
                          <a:effectLst/>
                        </a:rPr>
                        <a:t>PrEP</a:t>
                      </a:r>
                      <a:r>
                        <a:rPr lang="en-US" sz="1600" dirty="0">
                          <a:effectLst/>
                        </a:rPr>
                        <a:t>?</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nchor="ctr"/>
                </a:tc>
                <a:tc>
                  <a:txBody>
                    <a:bodyPr/>
                    <a:lstStyle/>
                    <a:p>
                      <a:pPr marL="0" marR="0" algn="ctr">
                        <a:lnSpc>
                          <a:spcPct val="120000"/>
                        </a:lnSpc>
                        <a:spcBef>
                          <a:spcPts val="0"/>
                        </a:spcBef>
                        <a:spcAft>
                          <a:spcPts val="0"/>
                        </a:spcAft>
                      </a:pPr>
                      <a:r>
                        <a:rPr lang="en-US" sz="1600" dirty="0">
                          <a:effectLst/>
                        </a:rPr>
                        <a:t>What ideas do you have for implementation?</a:t>
                      </a:r>
                      <a:endParaRPr lang="en-US" sz="1400" dirty="0">
                        <a:effectLst/>
                      </a:endParaRPr>
                    </a:p>
                    <a:p>
                      <a:pPr marL="0" marR="0" algn="ctr">
                        <a:lnSpc>
                          <a:spcPct val="120000"/>
                        </a:lnSpc>
                        <a:spcBef>
                          <a:spcPts val="0"/>
                        </a:spcBef>
                        <a:spcAft>
                          <a:spcPts val="0"/>
                        </a:spcAft>
                      </a:pPr>
                      <a:r>
                        <a:rPr lang="en-US" sz="16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nchor="ctr"/>
                </a:tc>
                <a:extLst>
                  <a:ext uri="{0D108BD9-81ED-4DB2-BD59-A6C34878D82A}">
                    <a16:rowId xmlns:a16="http://schemas.microsoft.com/office/drawing/2014/main" val="2842536939"/>
                  </a:ext>
                </a:extLst>
              </a:tr>
              <a:tr h="626860">
                <a:tc>
                  <a:txBody>
                    <a:bodyPr/>
                    <a:lstStyle/>
                    <a:p>
                      <a:pPr marL="0" marR="0">
                        <a:lnSpc>
                          <a:spcPct val="120000"/>
                        </a:lnSpc>
                        <a:spcBef>
                          <a:spcPts val="0"/>
                        </a:spcBef>
                        <a:spcAft>
                          <a:spcPts val="0"/>
                        </a:spcAft>
                      </a:pPr>
                      <a:r>
                        <a:rPr lang="en-US" sz="1400">
                          <a:effectLst/>
                        </a:rPr>
                        <a:t>Private providers/clinics</a:t>
                      </a:r>
                      <a:endParaRPr lang="en-US" sz="1400" i="1">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a:effectLst/>
                        </a:rPr>
                        <a:t> </a:t>
                      </a:r>
                      <a:endParaRPr lang="en-US" sz="1400" i="1">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Example: Lunch and Learns. </a:t>
                      </a:r>
                    </a:p>
                  </a:txBody>
                  <a:tcPr marL="41282" marR="41282" marT="0" marB="0"/>
                </a:tc>
                <a:extLst>
                  <a:ext uri="{0D108BD9-81ED-4DB2-BD59-A6C34878D82A}">
                    <a16:rowId xmlns:a16="http://schemas.microsoft.com/office/drawing/2014/main" val="2343378132"/>
                  </a:ext>
                </a:extLst>
              </a:tr>
              <a:tr h="378454">
                <a:tc>
                  <a:txBody>
                    <a:bodyPr/>
                    <a:lstStyle/>
                    <a:p>
                      <a:pPr marL="0" marR="0">
                        <a:lnSpc>
                          <a:spcPct val="120000"/>
                        </a:lnSpc>
                        <a:spcBef>
                          <a:spcPts val="0"/>
                        </a:spcBef>
                        <a:spcAft>
                          <a:spcPts val="0"/>
                        </a:spcAft>
                      </a:pPr>
                      <a:r>
                        <a:rPr lang="en-US" sz="1400">
                          <a:effectLst/>
                        </a:rPr>
                        <a:t>Public providers/clinics</a:t>
                      </a:r>
                      <a:endParaRPr lang="en-US" sz="1400" i="1">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extLst>
                  <a:ext uri="{0D108BD9-81ED-4DB2-BD59-A6C34878D82A}">
                    <a16:rowId xmlns:a16="http://schemas.microsoft.com/office/drawing/2014/main" val="1193045823"/>
                  </a:ext>
                </a:extLst>
              </a:tr>
              <a:tr h="378619">
                <a:tc>
                  <a:txBody>
                    <a:bodyPr/>
                    <a:lstStyle/>
                    <a:p>
                      <a:pPr marL="0" marR="0">
                        <a:lnSpc>
                          <a:spcPct val="120000"/>
                        </a:lnSpc>
                        <a:spcBef>
                          <a:spcPts val="0"/>
                        </a:spcBef>
                        <a:spcAft>
                          <a:spcPts val="0"/>
                        </a:spcAft>
                      </a:pPr>
                      <a:r>
                        <a:rPr lang="en-US" sz="1400" dirty="0">
                          <a:effectLst/>
                        </a:rPr>
                        <a:t>Other providers/clinics</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Examples: family planning/reproductive health clinics.</a:t>
                      </a:r>
                    </a:p>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extLst>
                  <a:ext uri="{0D108BD9-81ED-4DB2-BD59-A6C34878D82A}">
                    <a16:rowId xmlns:a16="http://schemas.microsoft.com/office/drawing/2014/main" val="1393129764"/>
                  </a:ext>
                </a:extLst>
              </a:tr>
              <a:tr h="1200881">
                <a:tc>
                  <a:txBody>
                    <a:bodyPr/>
                    <a:lstStyle/>
                    <a:p>
                      <a:pPr marL="0" marR="0">
                        <a:lnSpc>
                          <a:spcPct val="120000"/>
                        </a:lnSpc>
                        <a:spcBef>
                          <a:spcPts val="0"/>
                        </a:spcBef>
                        <a:spcAft>
                          <a:spcPts val="0"/>
                        </a:spcAft>
                      </a:pPr>
                      <a:r>
                        <a:rPr lang="en-US" sz="1400">
                          <a:effectLst/>
                        </a:rPr>
                        <a:t>Community based organizations</a:t>
                      </a:r>
                      <a:endParaRPr lang="en-US" sz="1400" i="1">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Examples: organizations serving LGBTQIA+ youth, young women, young people living with HIV (offer </a:t>
                      </a:r>
                      <a:r>
                        <a:rPr lang="en-US" sz="1400" dirty="0" err="1">
                          <a:effectLst/>
                        </a:rPr>
                        <a:t>PrEP</a:t>
                      </a:r>
                      <a:r>
                        <a:rPr lang="en-US" sz="1400" dirty="0">
                          <a:effectLst/>
                        </a:rPr>
                        <a:t> to partners); house ball community, foster care agencies.</a:t>
                      </a:r>
                    </a:p>
                  </a:txBody>
                  <a:tcPr marL="41282" marR="41282" marT="0" marB="0"/>
                </a:tc>
                <a:extLst>
                  <a:ext uri="{0D108BD9-81ED-4DB2-BD59-A6C34878D82A}">
                    <a16:rowId xmlns:a16="http://schemas.microsoft.com/office/drawing/2014/main" val="1162867807"/>
                  </a:ext>
                </a:extLst>
              </a:tr>
              <a:tr h="570895">
                <a:tc>
                  <a:txBody>
                    <a:bodyPr/>
                    <a:lstStyle/>
                    <a:p>
                      <a:pPr marL="0" marR="0">
                        <a:lnSpc>
                          <a:spcPct val="120000"/>
                        </a:lnSpc>
                        <a:spcBef>
                          <a:spcPts val="0"/>
                        </a:spcBef>
                        <a:spcAft>
                          <a:spcPts val="0"/>
                        </a:spcAft>
                      </a:pPr>
                      <a:r>
                        <a:rPr lang="en-US" sz="1400">
                          <a:effectLst/>
                        </a:rPr>
                        <a:t>School health (high school, wellness centers, colleges)</a:t>
                      </a:r>
                      <a:endParaRPr lang="en-US" sz="1400" i="1">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extLst>
                  <a:ext uri="{0D108BD9-81ED-4DB2-BD59-A6C34878D82A}">
                    <a16:rowId xmlns:a16="http://schemas.microsoft.com/office/drawing/2014/main" val="2770830039"/>
                  </a:ext>
                </a:extLst>
              </a:tr>
              <a:tr h="839989">
                <a:tc>
                  <a:txBody>
                    <a:bodyPr/>
                    <a:lstStyle/>
                    <a:p>
                      <a:pPr marL="0" marR="0">
                        <a:lnSpc>
                          <a:spcPct val="120000"/>
                        </a:lnSpc>
                        <a:spcBef>
                          <a:spcPts val="0"/>
                        </a:spcBef>
                        <a:spcAft>
                          <a:spcPts val="0"/>
                        </a:spcAft>
                      </a:pPr>
                      <a:r>
                        <a:rPr lang="en-US" sz="1400" dirty="0">
                          <a:effectLst/>
                        </a:rPr>
                        <a:t>Social media outreach and digital advertising</a:t>
                      </a:r>
                    </a:p>
                    <a:p>
                      <a:pPr marL="0" marR="0">
                        <a:lnSpc>
                          <a:spcPct val="120000"/>
                        </a:lnSpc>
                        <a:spcBef>
                          <a:spcPts val="0"/>
                        </a:spcBef>
                        <a:spcAft>
                          <a:spcPts val="0"/>
                        </a:spcAft>
                      </a:pPr>
                      <a:r>
                        <a:rPr lang="en-US" sz="1400" dirty="0">
                          <a:effectLst/>
                        </a:rPr>
                        <a:t> </a:t>
                      </a:r>
                    </a:p>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tc>
                  <a:txBody>
                    <a:bodyPr/>
                    <a:lstStyle/>
                    <a:p>
                      <a:pPr marL="0" marR="0">
                        <a:lnSpc>
                          <a:spcPct val="120000"/>
                        </a:lnSpc>
                        <a:spcBef>
                          <a:spcPts val="0"/>
                        </a:spcBef>
                        <a:spcAft>
                          <a:spcPts val="0"/>
                        </a:spcAft>
                      </a:pPr>
                      <a:r>
                        <a:rPr lang="en-US" sz="1400" dirty="0">
                          <a:effectLst/>
                        </a:rPr>
                        <a:t>Example: </a:t>
                      </a:r>
                      <a:r>
                        <a:rPr lang="en-US" sz="1400" u="sng" dirty="0">
                          <a:effectLst/>
                          <a:hlinkClick r:id="rId2"/>
                        </a:rPr>
                        <a:t>HHS </a:t>
                      </a:r>
                      <a:r>
                        <a:rPr lang="en-US" sz="1400" u="sng" dirty="0" err="1">
                          <a:effectLst/>
                          <a:hlinkClick r:id="rId2"/>
                        </a:rPr>
                        <a:t>PrEP</a:t>
                      </a:r>
                      <a:r>
                        <a:rPr lang="en-US" sz="1400" u="sng" dirty="0">
                          <a:effectLst/>
                          <a:hlinkClick r:id="rId2"/>
                        </a:rPr>
                        <a:t> social media toolkit with resources and content</a:t>
                      </a:r>
                      <a:endParaRPr lang="en-US" sz="1400" dirty="0">
                        <a:effectLst/>
                      </a:endParaRPr>
                    </a:p>
                    <a:p>
                      <a:pPr marL="0" marR="0">
                        <a:lnSpc>
                          <a:spcPct val="120000"/>
                        </a:lnSpc>
                        <a:spcBef>
                          <a:spcPts val="0"/>
                        </a:spcBef>
                        <a:spcAft>
                          <a:spcPts val="0"/>
                        </a:spcAft>
                      </a:pPr>
                      <a:r>
                        <a:rPr lang="en-US" sz="1400" dirty="0">
                          <a:effectLst/>
                        </a:rPr>
                        <a:t> </a:t>
                      </a:r>
                      <a:endParaRPr lang="en-US" sz="14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282" marR="41282" marT="0" marB="0"/>
                </a:tc>
                <a:extLst>
                  <a:ext uri="{0D108BD9-81ED-4DB2-BD59-A6C34878D82A}">
                    <a16:rowId xmlns:a16="http://schemas.microsoft.com/office/drawing/2014/main" val="3869739016"/>
                  </a:ext>
                </a:extLst>
              </a:tr>
            </a:tbl>
          </a:graphicData>
        </a:graphic>
      </p:graphicFrame>
    </p:spTree>
    <p:extLst>
      <p:ext uri="{BB962C8B-B14F-4D97-AF65-F5344CB8AC3E}">
        <p14:creationId xmlns:p14="http://schemas.microsoft.com/office/powerpoint/2010/main" val="1722563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2A05B9-BC79-41C4-D085-3FAC78947494}"/>
              </a:ext>
            </a:extLst>
          </p:cNvPr>
          <p:cNvSpPr>
            <a:spLocks noGrp="1"/>
          </p:cNvSpPr>
          <p:nvPr>
            <p:ph type="title" idx="4294967295"/>
          </p:nvPr>
        </p:nvSpPr>
        <p:spPr>
          <a:xfrm>
            <a:off x="816101" y="-171157"/>
            <a:ext cx="10515600" cy="1325563"/>
          </a:xfrm>
        </p:spPr>
        <p:txBody>
          <a:bodyPr/>
          <a:lstStyle/>
          <a:p>
            <a:pPr rtl="0" eaLnBrk="1" latinLnBrk="0" hangingPunct="1"/>
            <a:r>
              <a:rPr lang="en-US" sz="4500" kern="1200" dirty="0" err="1">
                <a:solidFill>
                  <a:srgbClr val="FFFFFF"/>
                </a:solidFill>
                <a:effectLst/>
                <a:latin typeface="Calibri" panose="020F0502020204030204" pitchFamily="34" charset="0"/>
                <a:ea typeface="+mn-ea"/>
                <a:cs typeface="+mn-cs"/>
              </a:rPr>
              <a:t>TelePrEP</a:t>
            </a:r>
            <a:r>
              <a:rPr lang="en-US" sz="4500" kern="1200" dirty="0">
                <a:solidFill>
                  <a:srgbClr val="FFFFFF"/>
                </a:solidFill>
                <a:effectLst/>
                <a:latin typeface="Calibri" panose="020F0502020204030204" pitchFamily="34" charset="0"/>
                <a:ea typeface="+mn-ea"/>
                <a:cs typeface="+mn-cs"/>
              </a:rPr>
              <a:t> &amp; Youth Toolkit</a:t>
            </a:r>
            <a:endParaRPr lang="en-US" dirty="0">
              <a:effectLst/>
            </a:endParaRPr>
          </a:p>
        </p:txBody>
      </p:sp>
      <p:pic>
        <p:nvPicPr>
          <p:cNvPr id="4" name="Picture 3" descr="Cover page of the TelePrEP &amp; Youth Toolkit ">
            <a:extLst>
              <a:ext uri="{FF2B5EF4-FFF2-40B4-BE49-F238E27FC236}">
                <a16:creationId xmlns:a16="http://schemas.microsoft.com/office/drawing/2014/main" id="{42E6EEB0-0207-47C5-9BDF-F14A8EB54680}"/>
              </a:ext>
            </a:extLst>
          </p:cNvPr>
          <p:cNvPicPr>
            <a:picLocks noChangeAspect="1"/>
          </p:cNvPicPr>
          <p:nvPr/>
        </p:nvPicPr>
        <p:blipFill>
          <a:blip r:embed="rId3"/>
          <a:stretch>
            <a:fillRect/>
          </a:stretch>
        </p:blipFill>
        <p:spPr>
          <a:xfrm>
            <a:off x="315310" y="1085193"/>
            <a:ext cx="2603500" cy="3384550"/>
          </a:xfrm>
          <a:prstGeom prst="rect">
            <a:avLst/>
          </a:prstGeom>
          <a:ln>
            <a:solidFill>
              <a:schemeClr val="accent1">
                <a:shade val="15000"/>
              </a:schemeClr>
            </a:solidFill>
          </a:ln>
        </p:spPr>
      </p:pic>
      <p:pic>
        <p:nvPicPr>
          <p:cNvPr id="5" name="Picture 4" descr="Section on Assembling your team of the TelePrEP &amp; Youth Toolkit ">
            <a:extLst>
              <a:ext uri="{FF2B5EF4-FFF2-40B4-BE49-F238E27FC236}">
                <a16:creationId xmlns:a16="http://schemas.microsoft.com/office/drawing/2014/main" id="{BC1110E7-C257-37D1-7608-D5A2C913A265}"/>
              </a:ext>
            </a:extLst>
          </p:cNvPr>
          <p:cNvPicPr>
            <a:picLocks noChangeAspect="1"/>
          </p:cNvPicPr>
          <p:nvPr/>
        </p:nvPicPr>
        <p:blipFill>
          <a:blip r:embed="rId4"/>
          <a:stretch>
            <a:fillRect/>
          </a:stretch>
        </p:blipFill>
        <p:spPr>
          <a:xfrm>
            <a:off x="3470401" y="1082940"/>
            <a:ext cx="2603500" cy="3386803"/>
          </a:xfrm>
          <a:prstGeom prst="rect">
            <a:avLst/>
          </a:prstGeom>
          <a:ln>
            <a:solidFill>
              <a:schemeClr val="accent1">
                <a:shade val="15000"/>
              </a:schemeClr>
            </a:solidFill>
          </a:ln>
        </p:spPr>
      </p:pic>
      <p:pic>
        <p:nvPicPr>
          <p:cNvPr id="6" name="Picture 5" descr="Section on Care Continuum of the TelePrEP &amp; Youth Toolkit ">
            <a:extLst>
              <a:ext uri="{FF2B5EF4-FFF2-40B4-BE49-F238E27FC236}">
                <a16:creationId xmlns:a16="http://schemas.microsoft.com/office/drawing/2014/main" id="{B9D2CE86-29CE-EDE5-72B1-74DA02D641F1}"/>
              </a:ext>
            </a:extLst>
          </p:cNvPr>
          <p:cNvPicPr>
            <a:picLocks noChangeAspect="1"/>
          </p:cNvPicPr>
          <p:nvPr/>
        </p:nvPicPr>
        <p:blipFill>
          <a:blip r:embed="rId5"/>
          <a:stretch>
            <a:fillRect/>
          </a:stretch>
        </p:blipFill>
        <p:spPr>
          <a:xfrm>
            <a:off x="590322" y="2285432"/>
            <a:ext cx="2574197" cy="3386803"/>
          </a:xfrm>
          <a:prstGeom prst="rect">
            <a:avLst/>
          </a:prstGeom>
          <a:ln>
            <a:solidFill>
              <a:schemeClr val="accent1">
                <a:shade val="15000"/>
              </a:schemeClr>
            </a:solidFill>
          </a:ln>
        </p:spPr>
      </p:pic>
      <p:pic>
        <p:nvPicPr>
          <p:cNvPr id="7" name="Picture 6" descr="Section on Centering Health Equity of the TelePrEP &amp; Youth Toolkit ">
            <a:extLst>
              <a:ext uri="{FF2B5EF4-FFF2-40B4-BE49-F238E27FC236}">
                <a16:creationId xmlns:a16="http://schemas.microsoft.com/office/drawing/2014/main" id="{D444EFC2-6789-C243-28CC-4C84172A6858}"/>
              </a:ext>
            </a:extLst>
          </p:cNvPr>
          <p:cNvPicPr>
            <a:picLocks noChangeAspect="1"/>
          </p:cNvPicPr>
          <p:nvPr/>
        </p:nvPicPr>
        <p:blipFill>
          <a:blip r:embed="rId6"/>
          <a:stretch>
            <a:fillRect/>
          </a:stretch>
        </p:blipFill>
        <p:spPr>
          <a:xfrm>
            <a:off x="4021992" y="2356898"/>
            <a:ext cx="2603500" cy="3418162"/>
          </a:xfrm>
          <a:prstGeom prst="rect">
            <a:avLst/>
          </a:prstGeom>
          <a:ln>
            <a:solidFill>
              <a:schemeClr val="accent1">
                <a:shade val="15000"/>
              </a:schemeClr>
            </a:solidFill>
          </a:ln>
        </p:spPr>
      </p:pic>
      <p:sp>
        <p:nvSpPr>
          <p:cNvPr id="3" name="Text Placeholder 2">
            <a:extLst>
              <a:ext uri="{FF2B5EF4-FFF2-40B4-BE49-F238E27FC236}">
                <a16:creationId xmlns:a16="http://schemas.microsoft.com/office/drawing/2014/main" id="{8154DF61-1873-9B17-C27E-34F16EB18205}"/>
              </a:ext>
            </a:extLst>
          </p:cNvPr>
          <p:cNvSpPr>
            <a:spLocks noGrp="1"/>
          </p:cNvSpPr>
          <p:nvPr>
            <p:ph type="body" sz="quarter" idx="11"/>
          </p:nvPr>
        </p:nvSpPr>
        <p:spPr>
          <a:xfrm>
            <a:off x="7525408" y="1188720"/>
            <a:ext cx="4056992" cy="4483515"/>
          </a:xfrm>
        </p:spPr>
        <p:txBody>
          <a:bodyPr>
            <a:normAutofit/>
          </a:bodyPr>
          <a:lstStyle/>
          <a:p>
            <a:pPr marL="0" indent="0">
              <a:buNone/>
            </a:pPr>
            <a:endParaRPr lang="en-US" sz="1800" dirty="0"/>
          </a:p>
          <a:p>
            <a:r>
              <a:rPr lang="en-US" sz="1800" dirty="0"/>
              <a:t>Step-by-step discussion of best practices in telehealth PrEP programs for youth</a:t>
            </a:r>
          </a:p>
          <a:p>
            <a:r>
              <a:rPr lang="en-US" sz="1800" dirty="0"/>
              <a:t>Resources for program implementation </a:t>
            </a:r>
          </a:p>
          <a:p>
            <a:r>
              <a:rPr lang="en-US" sz="1800" dirty="0"/>
              <a:t>Planning tools</a:t>
            </a:r>
          </a:p>
          <a:p>
            <a:r>
              <a:rPr lang="en-US" sz="1800" dirty="0"/>
              <a:t>Program evaluation</a:t>
            </a:r>
          </a:p>
          <a:p>
            <a:endParaRPr lang="en-US" sz="1800" dirty="0"/>
          </a:p>
          <a:p>
            <a:pPr marL="0" indent="0">
              <a:buNone/>
            </a:pPr>
            <a:r>
              <a:rPr lang="en-US" sz="1800" dirty="0">
                <a:solidFill>
                  <a:srgbClr val="0070C0"/>
                </a:solidFill>
              </a:rPr>
              <a:t>Coming soon to </a:t>
            </a:r>
            <a:r>
              <a:rPr lang="en-US" sz="1800" b="1" dirty="0" err="1">
                <a:solidFill>
                  <a:srgbClr val="0070C0"/>
                </a:solidFill>
              </a:rPr>
              <a:t>www.getSFcba.org</a:t>
            </a:r>
            <a:endParaRPr lang="en-US" sz="1800" b="1" dirty="0">
              <a:solidFill>
                <a:srgbClr val="0070C0"/>
              </a:solidFill>
            </a:endParaRPr>
          </a:p>
        </p:txBody>
      </p:sp>
    </p:spTree>
    <p:extLst>
      <p:ext uri="{BB962C8B-B14F-4D97-AF65-F5344CB8AC3E}">
        <p14:creationId xmlns:p14="http://schemas.microsoft.com/office/powerpoint/2010/main" val="2907675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EC79-56B6-F6ED-4751-7141D7D4434C}"/>
              </a:ext>
            </a:extLst>
          </p:cNvPr>
          <p:cNvSpPr>
            <a:spLocks noGrp="1"/>
          </p:cNvSpPr>
          <p:nvPr>
            <p:ph type="title"/>
          </p:nvPr>
        </p:nvSpPr>
        <p:spPr/>
        <p:txBody>
          <a:bodyPr/>
          <a:lstStyle/>
          <a:p>
            <a:r>
              <a:rPr lang="en-US" dirty="0"/>
              <a:t>Take away messages</a:t>
            </a:r>
          </a:p>
        </p:txBody>
      </p:sp>
      <p:sp>
        <p:nvSpPr>
          <p:cNvPr id="3" name="Content Placeholder 2">
            <a:extLst>
              <a:ext uri="{FF2B5EF4-FFF2-40B4-BE49-F238E27FC236}">
                <a16:creationId xmlns:a16="http://schemas.microsoft.com/office/drawing/2014/main" id="{F7115117-5438-F9E2-43ED-EF3D783F7D53}"/>
              </a:ext>
            </a:extLst>
          </p:cNvPr>
          <p:cNvSpPr>
            <a:spLocks noGrp="1"/>
          </p:cNvSpPr>
          <p:nvPr>
            <p:ph sz="quarter" idx="11"/>
          </p:nvPr>
        </p:nvSpPr>
        <p:spPr/>
        <p:txBody>
          <a:bodyPr/>
          <a:lstStyle/>
          <a:p>
            <a:pPr marL="457200" indent="-457200"/>
            <a:r>
              <a:rPr lang="en-US" dirty="0"/>
              <a:t>AYA have a significant unmet </a:t>
            </a:r>
            <a:r>
              <a:rPr lang="en-US" dirty="0" err="1"/>
              <a:t>PrEP</a:t>
            </a:r>
            <a:r>
              <a:rPr lang="en-US" dirty="0"/>
              <a:t> need</a:t>
            </a:r>
          </a:p>
          <a:p>
            <a:pPr marL="457200" indent="-457200"/>
            <a:r>
              <a:rPr lang="en-US" dirty="0"/>
              <a:t>Our approach to AYA </a:t>
            </a:r>
            <a:r>
              <a:rPr lang="en-US" dirty="0" err="1"/>
              <a:t>PrEP</a:t>
            </a:r>
            <a:r>
              <a:rPr lang="en-US" dirty="0"/>
              <a:t> care is more than just confidentiality preservation – and needs to incorporate an understanding of their overall healthcare experience</a:t>
            </a:r>
          </a:p>
          <a:p>
            <a:pPr marL="457200" indent="-457200"/>
            <a:r>
              <a:rPr lang="en-US" dirty="0"/>
              <a:t>Virtual care and digital health tools can mitigate youth-specific barriers and provide system-level solutions</a:t>
            </a:r>
          </a:p>
          <a:p>
            <a:pPr marL="457200" indent="-457200"/>
            <a:endParaRPr lang="en-US" dirty="0"/>
          </a:p>
        </p:txBody>
      </p:sp>
    </p:spTree>
    <p:extLst>
      <p:ext uri="{BB962C8B-B14F-4D97-AF65-F5344CB8AC3E}">
        <p14:creationId xmlns:p14="http://schemas.microsoft.com/office/powerpoint/2010/main" val="1223623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EC021E-0E46-5EFE-3338-CB1E29E81FD5}"/>
              </a:ext>
            </a:extLst>
          </p:cNvPr>
          <p:cNvSpPr>
            <a:spLocks noGrp="1"/>
          </p:cNvSpPr>
          <p:nvPr>
            <p:ph type="title" idx="4294967295"/>
          </p:nvPr>
        </p:nvSpPr>
        <p:spPr/>
        <p:txBody>
          <a:bodyPr>
            <a:normAutofit fontScale="90000"/>
          </a:bodyPr>
          <a:lstStyle/>
          <a:p>
            <a:pPr rtl="0" eaLnBrk="1" latinLnBrk="0" hangingPunct="1"/>
            <a:r>
              <a:rPr lang="en-US" sz="6000" b="1" kern="1200" dirty="0">
                <a:solidFill>
                  <a:srgbClr val="FFFFFF">
                    <a:alpha val="0"/>
                  </a:srgbClr>
                </a:solidFill>
                <a:effectLst/>
                <a:latin typeface="Calibri" panose="020F0502020204030204" pitchFamily="34" charset="0"/>
                <a:ea typeface="+mn-ea"/>
                <a:cs typeface="+mn-cs"/>
              </a:rPr>
              <a:t>Thank you!</a:t>
            </a:r>
            <a:endParaRPr lang="en-US" dirty="0">
              <a:solidFill>
                <a:srgbClr val="FFFFFF">
                  <a:alpha val="0"/>
                </a:srgbClr>
              </a:solidFill>
              <a:effectLst/>
            </a:endParaRPr>
          </a:p>
          <a:p>
            <a:endParaRPr lang="en-US" dirty="0"/>
          </a:p>
        </p:txBody>
      </p:sp>
      <p:sp>
        <p:nvSpPr>
          <p:cNvPr id="4" name="Title 1"/>
          <p:cNvSpPr txBox="1">
            <a:spLocks/>
          </p:cNvSpPr>
          <p:nvPr/>
        </p:nvSpPr>
        <p:spPr>
          <a:xfrm>
            <a:off x="2018838" y="1406724"/>
            <a:ext cx="3888110" cy="927154"/>
          </a:xfrm>
          <a:prstGeom prst="rect">
            <a:avLst/>
          </a:prstGeom>
        </p:spPr>
        <p:txBody>
          <a:bodyPr/>
          <a:lstStyle>
            <a:lvl1pPr algn="l" defTabSz="914400" rtl="0" eaLnBrk="1" latinLnBrk="0" hangingPunct="1">
              <a:spcBef>
                <a:spcPct val="0"/>
              </a:spcBef>
              <a:buNone/>
              <a:defRPr sz="4200" kern="1200">
                <a:solidFill>
                  <a:schemeClr val="tx2"/>
                </a:solidFill>
                <a:latin typeface="+mj-lt"/>
                <a:ea typeface="+mj-ea"/>
                <a:cs typeface="+mj-cs"/>
              </a:defRPr>
            </a:lvl1pPr>
          </a:lstStyle>
          <a:p>
            <a:r>
              <a:rPr lang="en-US" sz="6000" b="1" dirty="0">
                <a:solidFill>
                  <a:schemeClr val="bg1"/>
                </a:solidFill>
              </a:rPr>
              <a:t>Thank you!</a:t>
            </a:r>
          </a:p>
          <a:p>
            <a:endParaRPr lang="en-US" sz="2400" dirty="0">
              <a:solidFill>
                <a:schemeClr val="bg1"/>
              </a:solidFill>
            </a:endParaRPr>
          </a:p>
          <a:p>
            <a:endParaRPr lang="en-US" sz="2400" dirty="0">
              <a:solidFill>
                <a:schemeClr val="bg1"/>
              </a:solidFill>
            </a:endParaRPr>
          </a:p>
          <a:p>
            <a:endParaRPr lang="en-US" sz="2400" b="1" dirty="0">
              <a:solidFill>
                <a:schemeClr val="bg1"/>
              </a:solidFill>
            </a:endParaRPr>
          </a:p>
          <a:p>
            <a:endParaRPr lang="en-US" sz="2400" b="1" dirty="0">
              <a:solidFill>
                <a:schemeClr val="bg1"/>
              </a:solidFill>
            </a:endParaRPr>
          </a:p>
        </p:txBody>
      </p:sp>
      <p:pic>
        <p:nvPicPr>
          <p:cNvPr id="9" name="Picture 8">
            <a:extLst>
              <a:ext uri="{FF2B5EF4-FFF2-40B4-BE49-F238E27FC236}">
                <a16:creationId xmlns:a16="http://schemas.microsoft.com/office/drawing/2014/main" id="{ADD63549-E16A-40C2-9160-B59DE35342D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17343" y="2536893"/>
            <a:ext cx="3888110" cy="1803566"/>
          </a:xfrm>
          <a:prstGeom prst="rect">
            <a:avLst/>
          </a:prstGeom>
          <a:ln>
            <a:solidFill>
              <a:schemeClr val="bg1"/>
            </a:solidFill>
          </a:ln>
        </p:spPr>
      </p:pic>
      <p:sp>
        <p:nvSpPr>
          <p:cNvPr id="2" name="TextBox 1">
            <a:extLst>
              <a:ext uri="{FF2B5EF4-FFF2-40B4-BE49-F238E27FC236}">
                <a16:creationId xmlns:a16="http://schemas.microsoft.com/office/drawing/2014/main" id="{4FDA05FC-FB94-5C92-6E3C-8ECF6534A506}"/>
              </a:ext>
            </a:extLst>
          </p:cNvPr>
          <p:cNvSpPr txBox="1"/>
          <p:nvPr/>
        </p:nvSpPr>
        <p:spPr>
          <a:xfrm>
            <a:off x="1917343" y="4451151"/>
            <a:ext cx="3669054" cy="253916"/>
          </a:xfrm>
          <a:prstGeom prst="rect">
            <a:avLst/>
          </a:prstGeom>
          <a:noFill/>
        </p:spPr>
        <p:txBody>
          <a:bodyPr wrap="square" rtlCol="0">
            <a:spAutoFit/>
          </a:bodyPr>
          <a:lstStyle/>
          <a:p>
            <a:r>
              <a:rPr lang="en-US" sz="1050" dirty="0"/>
              <a:t>Image Source: Microsoft Stock Images</a:t>
            </a:r>
          </a:p>
        </p:txBody>
      </p:sp>
      <p:pic>
        <p:nvPicPr>
          <p:cNvPr id="11" name="Picture 10" descr="Screenshot of Stanford Children's Virtual PrEP program with instructions to visit prep.standfordchildrens.org for patients and providers can refer patients by visiting the website or calling 800-995-5724. Our Care Team: Geoffrey Hart-Cooper, MD; Megen Vo, MD; Carrie Chan, CPNP.">
            <a:extLst>
              <a:ext uri="{FF2B5EF4-FFF2-40B4-BE49-F238E27FC236}">
                <a16:creationId xmlns:a16="http://schemas.microsoft.com/office/drawing/2014/main" id="{0658278E-5F73-CC86-2FDD-FF717C57A1BE}"/>
              </a:ext>
            </a:extLst>
          </p:cNvPr>
          <p:cNvPicPr>
            <a:picLocks noChangeAspect="1"/>
          </p:cNvPicPr>
          <p:nvPr/>
        </p:nvPicPr>
        <p:blipFill rotWithShape="1">
          <a:blip r:embed="rId4"/>
          <a:srcRect l="6819" t="28586" r="57424" b="7846"/>
          <a:stretch/>
        </p:blipFill>
        <p:spPr>
          <a:xfrm>
            <a:off x="6008442" y="939294"/>
            <a:ext cx="4475196" cy="4475195"/>
          </a:xfrm>
          <a:prstGeom prst="rect">
            <a:avLst/>
          </a:prstGeom>
        </p:spPr>
      </p:pic>
      <p:sp>
        <p:nvSpPr>
          <p:cNvPr id="7" name="Rectangle 6">
            <a:extLst>
              <a:ext uri="{FF2B5EF4-FFF2-40B4-BE49-F238E27FC236}">
                <a16:creationId xmlns:a16="http://schemas.microsoft.com/office/drawing/2014/main" id="{E6C1B8D1-CA42-42B3-A72E-3BFAED824D8C}"/>
              </a:ext>
            </a:extLst>
          </p:cNvPr>
          <p:cNvSpPr/>
          <p:nvPr/>
        </p:nvSpPr>
        <p:spPr>
          <a:xfrm>
            <a:off x="3861398" y="5652139"/>
            <a:ext cx="3579541" cy="468333"/>
          </a:xfrm>
          <a:prstGeom prst="rect">
            <a:avLst/>
          </a:prstGeom>
        </p:spPr>
        <p:txBody>
          <a:bodyPr wrap="square">
            <a:spAutoFit/>
          </a:bodyPr>
          <a:lstStyle/>
          <a:p>
            <a:pPr algn="ctr">
              <a:lnSpc>
                <a:spcPct val="150000"/>
              </a:lnSpc>
              <a:spcBef>
                <a:spcPts val="3000"/>
              </a:spcBef>
              <a:spcAft>
                <a:spcPts val="4800"/>
              </a:spcAft>
            </a:pPr>
            <a:r>
              <a:rPr lang="en-US" i="1" dirty="0">
                <a:solidFill>
                  <a:schemeClr val="bg1"/>
                </a:solidFill>
              </a:rPr>
              <a:t>PrEPadmin@stanfordchildrens.org</a:t>
            </a:r>
          </a:p>
        </p:txBody>
      </p:sp>
    </p:spTree>
    <p:extLst>
      <p:ext uri="{BB962C8B-B14F-4D97-AF65-F5344CB8AC3E}">
        <p14:creationId xmlns:p14="http://schemas.microsoft.com/office/powerpoint/2010/main" val="2471940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FA7D-A5D0-D295-7E14-E22172E6BC4F}"/>
              </a:ext>
            </a:extLst>
          </p:cNvPr>
          <p:cNvSpPr>
            <a:spLocks noGrp="1"/>
          </p:cNvSpPr>
          <p:nvPr>
            <p:ph type="title"/>
          </p:nvPr>
        </p:nvSpPr>
        <p:spPr>
          <a:xfrm>
            <a:off x="960100" y="978102"/>
            <a:ext cx="10588434" cy="1062644"/>
          </a:xfrm>
        </p:spPr>
        <p:txBody>
          <a:bodyPr anchor="b">
            <a:normAutofit/>
          </a:bodyPr>
          <a:lstStyle/>
          <a:p>
            <a:r>
              <a:rPr lang="en-US" dirty="0"/>
              <a:t>Q &amp; A</a:t>
            </a:r>
          </a:p>
        </p:txBody>
      </p:sp>
      <p:pic>
        <p:nvPicPr>
          <p:cNvPr id="5" name="Content Placeholder 4" descr="Questions outline">
            <a:extLst>
              <a:ext uri="{FF2B5EF4-FFF2-40B4-BE49-F238E27FC236}">
                <a16:creationId xmlns:a16="http://schemas.microsoft.com/office/drawing/2014/main" id="{580E228E-08A4-E301-AA93-E395800D85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3206" y="2811104"/>
            <a:ext cx="2928114" cy="2928114"/>
          </a:xfrm>
          <a:prstGeom prst="rect">
            <a:avLst/>
          </a:prstGeom>
        </p:spPr>
      </p:pic>
      <p:sp>
        <p:nvSpPr>
          <p:cNvPr id="25" name="Content Placeholder 8">
            <a:extLst>
              <a:ext uri="{FF2B5EF4-FFF2-40B4-BE49-F238E27FC236}">
                <a16:creationId xmlns:a16="http://schemas.microsoft.com/office/drawing/2014/main" id="{B4361205-0CC1-8898-D4CB-89F09E55390A}"/>
              </a:ext>
            </a:extLst>
          </p:cNvPr>
          <p:cNvSpPr>
            <a:spLocks noGrp="1"/>
          </p:cNvSpPr>
          <p:nvPr>
            <p:ph idx="1"/>
          </p:nvPr>
        </p:nvSpPr>
        <p:spPr>
          <a:xfrm>
            <a:off x="4955354" y="2682433"/>
            <a:ext cx="6282169" cy="3215749"/>
          </a:xfrm>
        </p:spPr>
        <p:txBody>
          <a:bodyPr>
            <a:normAutofit/>
          </a:bodyPr>
          <a:lstStyle/>
          <a:p>
            <a:r>
              <a:rPr lang="en-US" sz="2400" dirty="0"/>
              <a:t>What questions do you have for our speaker?</a:t>
            </a:r>
          </a:p>
        </p:txBody>
      </p:sp>
    </p:spTree>
    <p:extLst>
      <p:ext uri="{BB962C8B-B14F-4D97-AF65-F5344CB8AC3E}">
        <p14:creationId xmlns:p14="http://schemas.microsoft.com/office/powerpoint/2010/main" val="177417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D15B-760F-0140-AE78-9AD7D02C5BAB}"/>
              </a:ext>
            </a:extLst>
          </p:cNvPr>
          <p:cNvSpPr>
            <a:spLocks noGrp="1"/>
          </p:cNvSpPr>
          <p:nvPr>
            <p:ph type="ctrTitle"/>
          </p:nvPr>
        </p:nvSpPr>
        <p:spPr>
          <a:xfrm>
            <a:off x="1524000" y="675103"/>
            <a:ext cx="9144000" cy="2387600"/>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PrEP Ready!</a:t>
            </a:r>
          </a:p>
        </p:txBody>
      </p:sp>
      <p:sp>
        <p:nvSpPr>
          <p:cNvPr id="3" name="Subtitle 2">
            <a:extLst>
              <a:ext uri="{FF2B5EF4-FFF2-40B4-BE49-F238E27FC236}">
                <a16:creationId xmlns:a16="http://schemas.microsoft.com/office/drawing/2014/main" id="{D6CD558A-58DA-DE4A-9C10-ECDF0682979E}"/>
              </a:ext>
            </a:extLst>
          </p:cNvPr>
          <p:cNvSpPr>
            <a:spLocks noGrp="1"/>
          </p:cNvSpPr>
          <p:nvPr>
            <p:ph type="subTitle" idx="4294967295"/>
          </p:nvPr>
        </p:nvSpPr>
        <p:spPr>
          <a:xfrm>
            <a:off x="1661710" y="3429000"/>
            <a:ext cx="8882956" cy="2503463"/>
          </a:xfrm>
        </p:spPr>
        <p:txBody>
          <a:bodyPr vert="horz" lIns="91440" tIns="45720" rIns="91440" bIns="45720" rtlCol="0" anchor="t">
            <a:normAutofit fontScale="92500" lnSpcReduction="20000"/>
          </a:bodyPr>
          <a:lstStyle/>
          <a:p>
            <a:pPr marL="0" indent="0" algn="ctr">
              <a:buNone/>
            </a:pPr>
            <a:r>
              <a:rPr lang="en-US" dirty="0">
                <a:latin typeface="Tahoma" panose="020B0604030504040204" pitchFamily="34" charset="0"/>
                <a:ea typeface="Tahoma" panose="020B0604030504040204" pitchFamily="34" charset="0"/>
                <a:cs typeface="Tahoma" panose="020B0604030504040204" pitchFamily="34" charset="0"/>
              </a:rPr>
              <a:t>Alexandria Trubatisky, MSN, FNP-C</a:t>
            </a:r>
          </a:p>
          <a:p>
            <a:pPr marL="0" indent="0" algn="ctr">
              <a:buNone/>
            </a:pPr>
            <a:r>
              <a:rPr lang="en-US" sz="2600" dirty="0">
                <a:latin typeface="Tahoma" panose="020B0604030504040204" pitchFamily="34" charset="0"/>
                <a:ea typeface="Tahoma" panose="020B0604030504040204" pitchFamily="34" charset="0"/>
                <a:cs typeface="Tahoma" panose="020B0604030504040204" pitchFamily="34" charset="0"/>
              </a:rPr>
              <a:t>PrEP/PEP Provider</a:t>
            </a:r>
          </a:p>
          <a:p>
            <a:pPr marL="0" indent="0" algn="ctr">
              <a:buNone/>
            </a:pPr>
            <a:r>
              <a:rPr lang="en-US" dirty="0">
                <a:latin typeface="Tahoma" panose="020B0604030504040204" pitchFamily="34" charset="0"/>
                <a:ea typeface="Tahoma" panose="020B0604030504040204" pitchFamily="34" charset="0"/>
                <a:cs typeface="Tahoma" panose="020B0604030504040204" pitchFamily="34" charset="0"/>
              </a:rPr>
              <a:t>Vihaan Madahar, BS</a:t>
            </a:r>
          </a:p>
          <a:p>
            <a:pPr marL="0" indent="0" algn="ctr">
              <a:buNone/>
            </a:pPr>
            <a:r>
              <a:rPr lang="en-US" sz="2600" dirty="0">
                <a:latin typeface="Tahoma" panose="020B0604030504040204" pitchFamily="34" charset="0"/>
                <a:ea typeface="Tahoma" panose="020B0604030504040204" pitchFamily="34" charset="0"/>
                <a:cs typeface="Tahoma" panose="020B0604030504040204" pitchFamily="34" charset="0"/>
              </a:rPr>
              <a:t>PrEP Navigator</a:t>
            </a:r>
            <a:r>
              <a:rPr lang="en-US" dirty="0">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dirty="0">
                <a:latin typeface="Tahoma" panose="020B0604030504040204" pitchFamily="34" charset="0"/>
                <a:ea typeface="Tahoma" panose="020B0604030504040204" pitchFamily="34" charset="0"/>
                <a:cs typeface="Tahoma" panose="020B0604030504040204" pitchFamily="34" charset="0"/>
              </a:rPr>
              <a:t>Children's Hospital Los Angeles</a:t>
            </a:r>
          </a:p>
          <a:p>
            <a:pPr marL="0" indent="0" algn="ctr">
              <a:buNone/>
            </a:pPr>
            <a:r>
              <a:rPr lang="en-US" dirty="0">
                <a:latin typeface="Tahoma" panose="020B0604030504040204" pitchFamily="34" charset="0"/>
                <a:ea typeface="Tahoma" panose="020B0604030504040204" pitchFamily="34" charset="0"/>
                <a:cs typeface="Tahoma" panose="020B0604030504040204" pitchFamily="34" charset="0"/>
              </a:rPr>
              <a:t>3/6/24</a:t>
            </a:r>
          </a:p>
          <a:p>
            <a:pPr marL="0" indent="0">
              <a:buNone/>
            </a:pPr>
            <a:endParaRPr lang="en-US" dirty="0"/>
          </a:p>
        </p:txBody>
      </p:sp>
      <p:pic>
        <p:nvPicPr>
          <p:cNvPr id="6" name="Picture 5" descr="Your community, your health, your truth.">
            <a:extLst>
              <a:ext uri="{FF2B5EF4-FFF2-40B4-BE49-F238E27FC236}">
                <a16:creationId xmlns:a16="http://schemas.microsoft.com/office/drawing/2014/main" id="{04ADCE7E-92C4-42D2-11F0-1E43A3543487}"/>
              </a:ext>
            </a:extLst>
          </p:cNvPr>
          <p:cNvPicPr>
            <a:picLocks noChangeAspect="1"/>
          </p:cNvPicPr>
          <p:nvPr/>
        </p:nvPicPr>
        <p:blipFill>
          <a:blip r:embed="rId2"/>
          <a:stretch>
            <a:fillRect/>
          </a:stretch>
        </p:blipFill>
        <p:spPr>
          <a:xfrm>
            <a:off x="286080" y="675103"/>
            <a:ext cx="4016980" cy="1373979"/>
          </a:xfrm>
          <a:prstGeom prst="rect">
            <a:avLst/>
          </a:prstGeom>
          <a:ln>
            <a:noFill/>
          </a:ln>
          <a:effectLst>
            <a:outerShdw blurRad="292100" dist="139700" dir="2700000" sx="99000" sy="99000" algn="tl" rotWithShape="0">
              <a:srgbClr val="333333"/>
            </a:outerShdw>
          </a:effectLst>
        </p:spPr>
      </p:pic>
      <p:pic>
        <p:nvPicPr>
          <p:cNvPr id="4" name="Picture 3" descr="Young &amp; PrEPAred logo for CHLA Division of Adolescent and Young Adult Medicine">
            <a:extLst>
              <a:ext uri="{FF2B5EF4-FFF2-40B4-BE49-F238E27FC236}">
                <a16:creationId xmlns:a16="http://schemas.microsoft.com/office/drawing/2014/main" id="{A6E05556-E6A7-9E43-F934-F02351C7ADF9}"/>
              </a:ext>
            </a:extLst>
          </p:cNvPr>
          <p:cNvPicPr>
            <a:picLocks noChangeAspect="1"/>
          </p:cNvPicPr>
          <p:nvPr/>
        </p:nvPicPr>
        <p:blipFill>
          <a:blip r:embed="rId3"/>
          <a:stretch>
            <a:fillRect/>
          </a:stretch>
        </p:blipFill>
        <p:spPr>
          <a:xfrm>
            <a:off x="9770387" y="74386"/>
            <a:ext cx="2396891" cy="2396891"/>
          </a:xfrm>
          <a:prstGeom prst="rect">
            <a:avLst/>
          </a:prstGeom>
        </p:spPr>
      </p:pic>
    </p:spTree>
    <p:extLst>
      <p:ext uri="{BB962C8B-B14F-4D97-AF65-F5344CB8AC3E}">
        <p14:creationId xmlns:p14="http://schemas.microsoft.com/office/powerpoint/2010/main" val="482965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0B63-1B55-0504-C8AD-AED779240527}"/>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Overview </a:t>
            </a:r>
            <a:r>
              <a:rPr lang="en-US" dirty="0">
                <a:solidFill>
                  <a:schemeClr val="tx1">
                    <a:alpha val="0"/>
                  </a:schemeClr>
                </a:solidFill>
                <a:latin typeface="Tahoma" panose="020B0604030504040204" pitchFamily="34" charset="0"/>
                <a:ea typeface="Tahoma" panose="020B0604030504040204" pitchFamily="34" charset="0"/>
                <a:cs typeface="Tahoma" panose="020B0604030504040204" pitchFamily="34" charset="0"/>
              </a:rPr>
              <a:t>2</a:t>
            </a:r>
          </a:p>
        </p:txBody>
      </p:sp>
      <p:sp>
        <p:nvSpPr>
          <p:cNvPr id="3" name="Content Placeholder 2">
            <a:extLst>
              <a:ext uri="{FF2B5EF4-FFF2-40B4-BE49-F238E27FC236}">
                <a16:creationId xmlns:a16="http://schemas.microsoft.com/office/drawing/2014/main" id="{C8791B3B-F8C8-E8DB-1EBF-2A6C01BD6019}"/>
              </a:ext>
            </a:extLst>
          </p:cNvPr>
          <p:cNvSpPr>
            <a:spLocks noGrp="1"/>
          </p:cNvSpPr>
          <p:nvPr>
            <p:ph idx="1"/>
          </p:nvPr>
        </p:nvSpPr>
        <p:spPr/>
        <p:txBody>
          <a:bodyPr vert="horz" lIns="91440" tIns="45720" rIns="91440" bIns="45720" rtlCol="0" anchor="t">
            <a:normAutofit/>
          </a:bodyPr>
          <a:lstStyle/>
          <a:p>
            <a:pPr marL="342900" indent="-342900"/>
            <a:r>
              <a:rPr lang="en-US" dirty="0">
                <a:latin typeface="Tahoma" panose="020B0604030504040204" pitchFamily="34" charset="0"/>
                <a:ea typeface="Tahoma" panose="020B0604030504040204" pitchFamily="34" charset="0"/>
                <a:cs typeface="Tahoma" panose="020B0604030504040204" pitchFamily="34" charset="0"/>
              </a:rPr>
              <a:t>Provide overview of PrEP services at CHLA for adolescent and young adults</a:t>
            </a:r>
          </a:p>
          <a:p>
            <a:pPr marL="342900" indent="-342900"/>
            <a:r>
              <a:rPr lang="en-US" dirty="0">
                <a:latin typeface="Tahoma" panose="020B0604030504040204" pitchFamily="34" charset="0"/>
                <a:ea typeface="Tahoma" panose="020B0604030504040204" pitchFamily="34" charset="0"/>
                <a:cs typeface="Tahoma" panose="020B0604030504040204" pitchFamily="34" charset="0"/>
              </a:rPr>
              <a:t>Discussion of interdisciplinary team involved in care</a:t>
            </a:r>
          </a:p>
          <a:p>
            <a:pPr marL="342900" indent="-342900"/>
            <a:r>
              <a:rPr lang="en-US" dirty="0">
                <a:latin typeface="Tahoma" panose="020B0604030504040204" pitchFamily="34" charset="0"/>
                <a:ea typeface="Tahoma" panose="020B0604030504040204" pitchFamily="34" charset="0"/>
                <a:cs typeface="Tahoma" panose="020B0604030504040204" pitchFamily="34" charset="0"/>
              </a:rPr>
              <a:t>Overview of engagement and retention challenges </a:t>
            </a:r>
          </a:p>
          <a:p>
            <a:pPr marL="342900" indent="-342900"/>
            <a:r>
              <a:rPr lang="en-US" dirty="0">
                <a:latin typeface="Tahoma" panose="020B0604030504040204" pitchFamily="34" charset="0"/>
                <a:ea typeface="Tahoma" panose="020B0604030504040204" pitchFamily="34" charset="0"/>
                <a:cs typeface="Tahoma" panose="020B0604030504040204" pitchFamily="34" charset="0"/>
              </a:rPr>
              <a:t>Discussion of strategies to support engagement and retention</a:t>
            </a:r>
          </a:p>
          <a:p>
            <a:pPr marL="342900" indent="-342900"/>
            <a:r>
              <a:rPr lang="en-US" dirty="0">
                <a:latin typeface="Tahoma" panose="020B0604030504040204" pitchFamily="34" charset="0"/>
                <a:ea typeface="Tahoma" panose="020B0604030504040204" pitchFamily="34" charset="0"/>
                <a:cs typeface="Tahoma" panose="020B0604030504040204" pitchFamily="34" charset="0"/>
              </a:rPr>
              <a:t>Provide tools and resources for both providers and non-prescribing staff who may be able to engage clients in PrEP services</a:t>
            </a:r>
          </a:p>
        </p:txBody>
      </p:sp>
    </p:spTree>
    <p:extLst>
      <p:ext uri="{BB962C8B-B14F-4D97-AF65-F5344CB8AC3E}">
        <p14:creationId xmlns:p14="http://schemas.microsoft.com/office/powerpoint/2010/main" val="505347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A2B9-B83D-DD02-30C6-22DECCBE927B}"/>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Who we serve</a:t>
            </a:r>
          </a:p>
        </p:txBody>
      </p:sp>
      <p:sp>
        <p:nvSpPr>
          <p:cNvPr id="3" name="Content Placeholder 2">
            <a:extLst>
              <a:ext uri="{FF2B5EF4-FFF2-40B4-BE49-F238E27FC236}">
                <a16:creationId xmlns:a16="http://schemas.microsoft.com/office/drawing/2014/main" id="{076BFFC4-6DF5-AF52-4415-22E44C93B914}"/>
              </a:ext>
            </a:extLst>
          </p:cNvPr>
          <p:cNvSpPr>
            <a:spLocks noGrp="1"/>
          </p:cNvSpPr>
          <p:nvPr>
            <p:ph idx="1"/>
          </p:nvPr>
        </p:nvSpPr>
        <p:spPr>
          <a:xfrm>
            <a:off x="838200" y="1242390"/>
            <a:ext cx="10515600" cy="4918379"/>
          </a:xfrm>
        </p:spPr>
        <p:txBody>
          <a:bodyPr vert="horz" lIns="91440" tIns="45720" rIns="91440" bIns="45720" rtlCol="0" anchor="t">
            <a:normAutofit lnSpcReduction="10000"/>
          </a:bodyPr>
          <a:lstStyle/>
          <a:p>
            <a:r>
              <a:rPr lang="en-US" sz="1800" dirty="0">
                <a:latin typeface="Tahoma" panose="020B0604030504040204" pitchFamily="34" charset="0"/>
                <a:ea typeface="Tahoma" panose="020B0604030504040204" pitchFamily="34" charset="0"/>
                <a:cs typeface="Futura Medium" panose="020B0602020204020303"/>
              </a:rPr>
              <a:t>Ages 12-25, Adolescents and Young adults</a:t>
            </a:r>
          </a:p>
          <a:p>
            <a:r>
              <a:rPr lang="en-US" sz="1800" dirty="0">
                <a:latin typeface="Tahoma" panose="020B0604030504040204" pitchFamily="34" charset="0"/>
                <a:ea typeface="Tahoma" panose="020B0604030504040204" pitchFamily="34" charset="0"/>
                <a:cs typeface="Futura Medium" panose="020B0602020204020303"/>
              </a:rPr>
              <a:t>General demographic of PrEP clinic:</a:t>
            </a:r>
          </a:p>
          <a:p>
            <a:pPr lvl="1"/>
            <a:r>
              <a:rPr lang="en-US" sz="1800" dirty="0">
                <a:latin typeface="Tahoma" panose="020B0604030504040204" pitchFamily="34" charset="0"/>
                <a:ea typeface="Tahoma" panose="020B0604030504040204" pitchFamily="34" charset="0"/>
                <a:cs typeface="Futura Medium" panose="020B0602020204020303"/>
              </a:rPr>
              <a:t>72 patients seen in 2023</a:t>
            </a:r>
          </a:p>
          <a:p>
            <a:pPr lvl="2"/>
            <a:r>
              <a:rPr lang="en-US" sz="1800" dirty="0">
                <a:latin typeface="Tahoma" panose="020B0604030504040204" pitchFamily="34" charset="0"/>
                <a:ea typeface="Tahoma" panose="020B0604030504040204" pitchFamily="34" charset="0"/>
                <a:cs typeface="Futura Medium" panose="020B0602020204020303"/>
              </a:rPr>
              <a:t>Gender:</a:t>
            </a:r>
          </a:p>
          <a:p>
            <a:pPr lvl="3"/>
            <a:r>
              <a:rPr lang="en-US" sz="1600" dirty="0">
                <a:latin typeface="Tahoma" panose="020B0604030504040204" pitchFamily="34" charset="0"/>
                <a:ea typeface="Tahoma" panose="020B0604030504040204" pitchFamily="34" charset="0"/>
                <a:cs typeface="Futura Medium" panose="020B0602020204020303"/>
              </a:rPr>
              <a:t>51 Cis men (71%), 6 Trans men (8%), 5 Non-Binary (7%), 7 Trans women (10%), 3 Cis women (4%)</a:t>
            </a:r>
          </a:p>
          <a:p>
            <a:pPr lvl="2"/>
            <a:r>
              <a:rPr lang="en-US" sz="1800" dirty="0">
                <a:latin typeface="Tahoma" panose="020B0604030504040204" pitchFamily="34" charset="0"/>
                <a:ea typeface="Tahoma" panose="020B0604030504040204" pitchFamily="34" charset="0"/>
                <a:cs typeface="Futura Medium" panose="020B0602020204020303"/>
              </a:rPr>
              <a:t>Sexual Orientation:</a:t>
            </a:r>
          </a:p>
          <a:p>
            <a:pPr lvl="3"/>
            <a:r>
              <a:rPr lang="en-US" sz="1600" dirty="0">
                <a:latin typeface="Tahoma" panose="020B0604030504040204" pitchFamily="34" charset="0"/>
                <a:ea typeface="Tahoma" panose="020B0604030504040204" pitchFamily="34" charset="0"/>
                <a:cs typeface="Futura Medium" panose="020B0602020204020303"/>
              </a:rPr>
              <a:t>43 Gay (60%), 12 Bisexual (17%), 9 Straight (13%), 6 Something else (8%), 2 Not Sure (3%)</a:t>
            </a:r>
          </a:p>
          <a:p>
            <a:pPr lvl="2"/>
            <a:r>
              <a:rPr lang="en-US" sz="1800" dirty="0">
                <a:latin typeface="Tahoma" panose="020B0604030504040204" pitchFamily="34" charset="0"/>
                <a:ea typeface="Tahoma" panose="020B0604030504040204" pitchFamily="34" charset="0"/>
                <a:cs typeface="Futura Medium" panose="020B0602020204020303"/>
              </a:rPr>
              <a:t>Race/Ethnicity:</a:t>
            </a:r>
          </a:p>
          <a:p>
            <a:pPr lvl="3"/>
            <a:r>
              <a:rPr lang="en-US" sz="1600" dirty="0">
                <a:latin typeface="Tahoma" panose="020B0604030504040204" pitchFamily="34" charset="0"/>
                <a:ea typeface="Tahoma" panose="020B0604030504040204" pitchFamily="34" charset="0"/>
                <a:cs typeface="Futura Medium" panose="020B0602020204020303"/>
              </a:rPr>
              <a:t>29 Latino (40%), 13 Black (18%), 7 Multiracial (10%), 15 White (21%), 7 Asian (10%), 1 Pacific Islander (1%)</a:t>
            </a:r>
          </a:p>
          <a:p>
            <a:r>
              <a:rPr lang="en-US" sz="1800" dirty="0">
                <a:latin typeface="Tahoma" panose="020B0604030504040204" pitchFamily="34" charset="0"/>
                <a:ea typeface="Tahoma" panose="020B0604030504040204" pitchFamily="34" charset="0"/>
                <a:cs typeface="Futura Medium" panose="020B0602020204020303"/>
              </a:rPr>
              <a:t>Insurance Coverage:</a:t>
            </a:r>
          </a:p>
          <a:p>
            <a:pPr lvl="1"/>
            <a:r>
              <a:rPr lang="en-US" sz="1800" dirty="0">
                <a:latin typeface="Tahoma" panose="020B0604030504040204" pitchFamily="34" charset="0"/>
                <a:ea typeface="Tahoma" panose="020B0604030504040204" pitchFamily="34" charset="0"/>
                <a:cs typeface="Futura Medium" panose="020B0602020204020303"/>
              </a:rPr>
              <a:t>Visits:</a:t>
            </a:r>
          </a:p>
          <a:p>
            <a:pPr lvl="2"/>
            <a:r>
              <a:rPr lang="en-US" sz="1600" dirty="0">
                <a:latin typeface="Tahoma" panose="020B0604030504040204" pitchFamily="34" charset="0"/>
                <a:ea typeface="Tahoma" panose="020B0604030504040204" pitchFamily="34" charset="0"/>
                <a:cs typeface="Futura Medium" panose="020B0602020204020303"/>
              </a:rPr>
              <a:t>PrEP-AP Uninsured, PrEP-AP insured, PrEP-AP for minors, PrEP-AP with Confidentiality concerns</a:t>
            </a:r>
          </a:p>
          <a:p>
            <a:pPr lvl="2"/>
            <a:r>
              <a:rPr lang="en-US" sz="1600" dirty="0">
                <a:latin typeface="Tahoma" panose="020B0604030504040204" pitchFamily="34" charset="0"/>
                <a:ea typeface="Tahoma" panose="020B0604030504040204" pitchFamily="34" charset="0"/>
                <a:cs typeface="Futura Medium" panose="020B0602020204020303"/>
              </a:rPr>
              <a:t>Medi-Cal, Medi-Cal Managed</a:t>
            </a:r>
          </a:p>
          <a:p>
            <a:pPr lvl="1"/>
            <a:r>
              <a:rPr lang="en-US" sz="1800" dirty="0">
                <a:latin typeface="Tahoma" panose="020B0604030504040204" pitchFamily="34" charset="0"/>
                <a:ea typeface="Tahoma" panose="020B0604030504040204" pitchFamily="34" charset="0"/>
                <a:cs typeface="Futura Medium" panose="020B0602020204020303"/>
              </a:rPr>
              <a:t>Medication:</a:t>
            </a:r>
          </a:p>
          <a:p>
            <a:pPr lvl="2"/>
            <a:r>
              <a:rPr lang="en-US" sz="1600" dirty="0">
                <a:latin typeface="Tahoma" panose="020B0604030504040204" pitchFamily="34" charset="0"/>
                <a:ea typeface="Tahoma" panose="020B0604030504040204" pitchFamily="34" charset="0"/>
                <a:cs typeface="Futura Medium" panose="020B0602020204020303"/>
              </a:rPr>
              <a:t>Medi-Cal, Medi-Cal Managed, Gilead PAP, </a:t>
            </a:r>
            <a:r>
              <a:rPr lang="en-US" sz="1600" dirty="0" err="1">
                <a:latin typeface="Tahoma" panose="020B0604030504040204" pitchFamily="34" charset="0"/>
                <a:ea typeface="Tahoma" panose="020B0604030504040204" pitchFamily="34" charset="0"/>
                <a:cs typeface="Futura Medium" panose="020B0602020204020303"/>
              </a:rPr>
              <a:t>ViivConnect</a:t>
            </a:r>
            <a:r>
              <a:rPr lang="en-US" sz="1600" dirty="0">
                <a:latin typeface="Tahoma" panose="020B0604030504040204" pitchFamily="34" charset="0"/>
                <a:ea typeface="Tahoma" panose="020B0604030504040204" pitchFamily="34" charset="0"/>
                <a:cs typeface="Futura Medium" panose="020B0602020204020303"/>
              </a:rPr>
              <a:t> PAP</a:t>
            </a:r>
          </a:p>
          <a:p>
            <a:pPr lvl="2"/>
            <a:endParaRPr lang="en-US" sz="1800" dirty="0">
              <a:latin typeface="Tahoma" panose="020B0604030504040204" pitchFamily="34" charset="0"/>
              <a:ea typeface="Tahoma" panose="020B0604030504040204" pitchFamily="34" charset="0"/>
              <a:cs typeface="Futura Medium" panose="020B0602020204020303"/>
            </a:endParaRPr>
          </a:p>
          <a:p>
            <a:pPr lvl="1"/>
            <a:endParaRPr lang="en-US" sz="2200" dirty="0">
              <a:latin typeface="Tahoma" panose="020B0604030504040204" pitchFamily="34" charset="0"/>
              <a:ea typeface="Tahoma" panose="020B0604030504040204" pitchFamily="34" charset="0"/>
              <a:cs typeface="Futura Medium" panose="020B0602020204020303"/>
            </a:endParaRPr>
          </a:p>
          <a:p>
            <a:endParaRPr lang="en-US" dirty="0"/>
          </a:p>
        </p:txBody>
      </p:sp>
    </p:spTree>
    <p:extLst>
      <p:ext uri="{BB962C8B-B14F-4D97-AF65-F5344CB8AC3E}">
        <p14:creationId xmlns:p14="http://schemas.microsoft.com/office/powerpoint/2010/main" val="1758849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9C733-8750-F44C-AC52-4F7198630C2E}"/>
              </a:ext>
            </a:extLst>
          </p:cNvPr>
          <p:cNvSpPr>
            <a:spLocks noGrp="1"/>
          </p:cNvSpPr>
          <p:nvPr>
            <p:ph type="title"/>
          </p:nvPr>
        </p:nvSpPr>
        <p:spPr>
          <a:xfrm>
            <a:off x="978380" y="523329"/>
            <a:ext cx="10515163" cy="648915"/>
          </a:xfrm>
        </p:spPr>
        <p:txBody>
          <a:bodyPr>
            <a:noAutofit/>
          </a:bodyPr>
          <a:lstStyle/>
          <a:p>
            <a:r>
              <a:rPr lang="en-US" sz="4000" dirty="0"/>
              <a:t>About the AETC Program</a:t>
            </a:r>
          </a:p>
        </p:txBody>
      </p:sp>
      <p:sp>
        <p:nvSpPr>
          <p:cNvPr id="3" name="Text Placeholder 2">
            <a:extLst>
              <a:ext uri="{FF2B5EF4-FFF2-40B4-BE49-F238E27FC236}">
                <a16:creationId xmlns:a16="http://schemas.microsoft.com/office/drawing/2014/main" id="{E4C93894-5098-DE43-BD25-F3D43354EC5F}"/>
              </a:ext>
            </a:extLst>
          </p:cNvPr>
          <p:cNvSpPr>
            <a:spLocks noGrp="1"/>
          </p:cNvSpPr>
          <p:nvPr>
            <p:ph type="body" sz="quarter" idx="11"/>
          </p:nvPr>
        </p:nvSpPr>
        <p:spPr>
          <a:xfrm>
            <a:off x="624050" y="1615528"/>
            <a:ext cx="10515163" cy="4522382"/>
          </a:xfrm>
        </p:spPr>
        <p:txBody>
          <a:bodyPr vert="horz" lIns="91290" tIns="45645" rIns="91290" bIns="45645" rtlCol="0" anchor="t">
            <a:normAutofit/>
          </a:bodyPr>
          <a:lstStyle/>
          <a:p>
            <a:pPr marL="347345" indent="0">
              <a:buNone/>
            </a:pPr>
            <a:r>
              <a:rPr lang="en-US" sz="2400" dirty="0">
                <a:solidFill>
                  <a:srgbClr val="1C3768"/>
                </a:solidFill>
              </a:rPr>
              <a:t>The AETC Program is the training arm of the Ryan White HIV/AIDS Program*. This network of </a:t>
            </a:r>
            <a:r>
              <a:rPr lang="en-US" sz="2400">
                <a:solidFill>
                  <a:srgbClr val="D6201A"/>
                </a:solidFill>
              </a:rPr>
              <a:t>2 national centers </a:t>
            </a:r>
            <a:r>
              <a:rPr lang="en-US" sz="2400" dirty="0">
                <a:solidFill>
                  <a:srgbClr val="1C3768"/>
                </a:solidFill>
              </a:rPr>
              <a:t>and </a:t>
            </a:r>
            <a:r>
              <a:rPr lang="en-US" sz="2400" dirty="0">
                <a:solidFill>
                  <a:srgbClr val="D6201A"/>
                </a:solidFill>
              </a:rPr>
              <a:t>8 regional centers </a:t>
            </a:r>
            <a:r>
              <a:rPr lang="en-US" sz="2400" dirty="0">
                <a:solidFill>
                  <a:srgbClr val="1C3768"/>
                </a:solidFill>
              </a:rPr>
              <a:t>comprised of </a:t>
            </a:r>
            <a:r>
              <a:rPr lang="en-US" sz="2400" dirty="0">
                <a:solidFill>
                  <a:srgbClr val="D6201A"/>
                </a:solidFill>
              </a:rPr>
              <a:t>leading HIV experts</a:t>
            </a:r>
            <a:r>
              <a:rPr lang="en-US" sz="2400" i="1" dirty="0">
                <a:solidFill>
                  <a:srgbClr val="1C3768"/>
                </a:solidFill>
              </a:rPr>
              <a:t>, </a:t>
            </a:r>
            <a:r>
              <a:rPr lang="en-US" sz="2400" dirty="0">
                <a:solidFill>
                  <a:srgbClr val="1C3768"/>
                </a:solidFill>
              </a:rPr>
              <a:t>provides </a:t>
            </a:r>
            <a:r>
              <a:rPr lang="en-US" sz="2400" dirty="0">
                <a:solidFill>
                  <a:srgbClr val="D6201A"/>
                </a:solidFill>
              </a:rPr>
              <a:t>locally based, tailored education and technical assistance </a:t>
            </a:r>
            <a:r>
              <a:rPr lang="en-US" sz="2400" dirty="0">
                <a:solidFill>
                  <a:srgbClr val="1C3768"/>
                </a:solidFill>
              </a:rPr>
              <a:t>to healthcare teams and systems to integrate comprehensive care for those living with, at risk of, or affected by HIV. The AETC Program </a:t>
            </a:r>
            <a:r>
              <a:rPr lang="en-US" sz="2400" dirty="0">
                <a:solidFill>
                  <a:srgbClr val="D6201A"/>
                </a:solidFill>
              </a:rPr>
              <a:t>transforms</a:t>
            </a:r>
            <a:r>
              <a:rPr lang="en-US" sz="2400" dirty="0">
                <a:solidFill>
                  <a:srgbClr val="1C3768"/>
                </a:solidFill>
              </a:rPr>
              <a:t> HIV care by building the capacity to provide accessible, high-quality treatment and services throughout the United States and its territories.</a:t>
            </a:r>
            <a:endParaRPr lang="en-US"/>
          </a:p>
          <a:p>
            <a:pPr marL="347472" indent="0">
              <a:buNone/>
            </a:pPr>
            <a:r>
              <a:rPr lang="en-US" sz="1800" i="1" dirty="0">
                <a:solidFill>
                  <a:srgbClr val="1C3768"/>
                </a:solidFill>
              </a:rPr>
              <a:t>* The Ryan White HIV/AIDS Program of HRSA HIV/AIDS Bureau provides HIV-related services to more than half a million people each year who do not have sufficient health care coverage or financial resources to cope with HIV disease. The Ryan White HIV/AIDS Program fills gaps in care not covered by other sources.</a:t>
            </a:r>
          </a:p>
        </p:txBody>
      </p:sp>
    </p:spTree>
    <p:extLst>
      <p:ext uri="{BB962C8B-B14F-4D97-AF65-F5344CB8AC3E}">
        <p14:creationId xmlns:p14="http://schemas.microsoft.com/office/powerpoint/2010/main" val="4131540385"/>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4257-E160-ACEE-23E0-E485AC0AB4B3}"/>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PrEP patients</a:t>
            </a:r>
          </a:p>
        </p:txBody>
      </p:sp>
      <p:pic>
        <p:nvPicPr>
          <p:cNvPr id="8" name="Picture 7" descr="Assorted pills and tablets">
            <a:extLst>
              <a:ext uri="{FF2B5EF4-FFF2-40B4-BE49-F238E27FC236}">
                <a16:creationId xmlns:a16="http://schemas.microsoft.com/office/drawing/2014/main" id="{8E04B507-17C0-0CF7-CCE7-90A2398E8589}"/>
              </a:ext>
            </a:extLst>
          </p:cNvPr>
          <p:cNvPicPr>
            <a:picLocks noChangeAspect="1"/>
          </p:cNvPicPr>
          <p:nvPr/>
        </p:nvPicPr>
        <p:blipFill>
          <a:blip r:embed="rId2"/>
          <a:stretch>
            <a:fillRect/>
          </a:stretch>
        </p:blipFill>
        <p:spPr>
          <a:xfrm>
            <a:off x="577365" y="1778742"/>
            <a:ext cx="4457700" cy="2971800"/>
          </a:xfrm>
          <a:prstGeom prst="rect">
            <a:avLst/>
          </a:prstGeom>
        </p:spPr>
      </p:pic>
      <p:sp>
        <p:nvSpPr>
          <p:cNvPr id="4" name="TextBox 3">
            <a:extLst>
              <a:ext uri="{FF2B5EF4-FFF2-40B4-BE49-F238E27FC236}">
                <a16:creationId xmlns:a16="http://schemas.microsoft.com/office/drawing/2014/main" id="{267DCE8C-CF60-BFE5-F597-086DADDC4662}"/>
              </a:ext>
            </a:extLst>
          </p:cNvPr>
          <p:cNvSpPr txBox="1"/>
          <p:nvPr/>
        </p:nvSpPr>
        <p:spPr>
          <a:xfrm>
            <a:off x="577365" y="4856815"/>
            <a:ext cx="3669054" cy="253916"/>
          </a:xfrm>
          <a:prstGeom prst="rect">
            <a:avLst/>
          </a:prstGeom>
          <a:noFill/>
        </p:spPr>
        <p:txBody>
          <a:bodyPr wrap="square" rtlCol="0">
            <a:spAutoFit/>
          </a:bodyPr>
          <a:lstStyle/>
          <a:p>
            <a:r>
              <a:rPr lang="en-US" sz="1050" dirty="0"/>
              <a:t>Image Source: Microsoft Stock Images</a:t>
            </a:r>
          </a:p>
        </p:txBody>
      </p:sp>
      <p:sp>
        <p:nvSpPr>
          <p:cNvPr id="3" name="Content Placeholder 2">
            <a:extLst>
              <a:ext uri="{FF2B5EF4-FFF2-40B4-BE49-F238E27FC236}">
                <a16:creationId xmlns:a16="http://schemas.microsoft.com/office/drawing/2014/main" id="{98A5DDF5-11E6-5732-B8DE-014FC9377C5B}"/>
              </a:ext>
            </a:extLst>
          </p:cNvPr>
          <p:cNvSpPr>
            <a:spLocks noGrp="1"/>
          </p:cNvSpPr>
          <p:nvPr>
            <p:ph idx="1"/>
          </p:nvPr>
        </p:nvSpPr>
        <p:spPr>
          <a:xfrm>
            <a:off x="6535955" y="2102629"/>
            <a:ext cx="4970396" cy="2324026"/>
          </a:xfrm>
        </p:spPr>
        <p:txBody>
          <a:bodyPr vert="horz" lIns="91440" tIns="45720" rIns="91440" bIns="45720" rtlCol="0" anchor="t">
            <a:normAutofit fontScale="85000" lnSpcReduction="10000"/>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Current # patients active on PrEP: 47</a:t>
            </a:r>
          </a:p>
          <a:p>
            <a:r>
              <a:rPr lang="en-US" sz="2400" dirty="0">
                <a:latin typeface="Tahoma" panose="020B0604030504040204" pitchFamily="34" charset="0"/>
                <a:ea typeface="Tahoma" panose="020B0604030504040204" pitchFamily="34" charset="0"/>
                <a:cs typeface="Tahoma" panose="020B0604030504040204" pitchFamily="34" charset="0"/>
              </a:rPr>
              <a:t>TDF (Truvada) daily: 23</a:t>
            </a:r>
          </a:p>
          <a:p>
            <a:r>
              <a:rPr lang="en-US" sz="2400" dirty="0">
                <a:latin typeface="Tahoma" panose="020B0604030504040204" pitchFamily="34" charset="0"/>
                <a:ea typeface="Tahoma" panose="020B0604030504040204" pitchFamily="34" charset="0"/>
                <a:cs typeface="Tahoma" panose="020B0604030504040204" pitchFamily="34" charset="0"/>
              </a:rPr>
              <a:t>TDF 2-1-1: 7</a:t>
            </a:r>
          </a:p>
          <a:p>
            <a:r>
              <a:rPr lang="en-US" sz="2400" dirty="0">
                <a:latin typeface="Tahoma" panose="020B0604030504040204" pitchFamily="34" charset="0"/>
                <a:ea typeface="Tahoma" panose="020B0604030504040204" pitchFamily="34" charset="0"/>
                <a:cs typeface="Tahoma" panose="020B0604030504040204" pitchFamily="34" charset="0"/>
              </a:rPr>
              <a:t>TAF: 8</a:t>
            </a:r>
          </a:p>
          <a:p>
            <a:r>
              <a:rPr lang="en-US" sz="2400" dirty="0">
                <a:latin typeface="Tahoma" panose="020B0604030504040204" pitchFamily="34" charset="0"/>
                <a:ea typeface="Tahoma" panose="020B0604030504040204" pitchFamily="34" charset="0"/>
                <a:cs typeface="Tahoma" panose="020B0604030504040204" pitchFamily="34" charset="0"/>
              </a:rPr>
              <a:t>Cabotegravir (</a:t>
            </a:r>
            <a:r>
              <a:rPr lang="en-US" sz="2400" dirty="0" err="1">
                <a:latin typeface="Tahoma" panose="020B0604030504040204" pitchFamily="34" charset="0"/>
                <a:ea typeface="Tahoma" panose="020B0604030504040204" pitchFamily="34" charset="0"/>
                <a:cs typeface="Tahoma" panose="020B0604030504040204" pitchFamily="34" charset="0"/>
              </a:rPr>
              <a:t>Apretude</a:t>
            </a:r>
            <a:r>
              <a:rPr lang="en-US" sz="2400" dirty="0">
                <a:latin typeface="Tahoma" panose="020B0604030504040204" pitchFamily="34" charset="0"/>
                <a:ea typeface="Tahoma" panose="020B0604030504040204" pitchFamily="34" charset="0"/>
                <a:cs typeface="Tahoma" panose="020B0604030504040204" pitchFamily="34" charset="0"/>
              </a:rPr>
              <a:t>) Injection: 7</a:t>
            </a:r>
          </a:p>
          <a:p>
            <a:r>
              <a:rPr lang="en-US" sz="2400" dirty="0">
                <a:latin typeface="Tahoma" panose="020B0604030504040204" pitchFamily="34" charset="0"/>
                <a:ea typeface="Tahoma" panose="020B0604030504040204" pitchFamily="34" charset="0"/>
                <a:cs typeface="Tahoma" panose="020B0604030504040204" pitchFamily="34" charset="0"/>
              </a:rPr>
              <a:t>Cabotegravir oral lead in: 1</a:t>
            </a:r>
          </a:p>
          <a:p>
            <a:pPr marL="0" indent="0">
              <a:buNone/>
            </a:pPr>
            <a:endParaRPr lang="en-US" sz="1800" dirty="0">
              <a:latin typeface="Calibri"/>
              <a:ea typeface="Verdana"/>
              <a:cs typeface="Futura Medium"/>
            </a:endParaRPr>
          </a:p>
          <a:p>
            <a:endParaRPr lang="en-US" sz="2400" dirty="0"/>
          </a:p>
        </p:txBody>
      </p:sp>
    </p:spTree>
    <p:extLst>
      <p:ext uri="{BB962C8B-B14F-4D97-AF65-F5344CB8AC3E}">
        <p14:creationId xmlns:p14="http://schemas.microsoft.com/office/powerpoint/2010/main" val="3192662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73B-AE2F-28E0-66D9-A3D5E0386369}"/>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PrEP Care Team:</a:t>
            </a:r>
          </a:p>
        </p:txBody>
      </p:sp>
      <p:sp>
        <p:nvSpPr>
          <p:cNvPr id="3" name="Content Placeholder 2">
            <a:extLst>
              <a:ext uri="{FF2B5EF4-FFF2-40B4-BE49-F238E27FC236}">
                <a16:creationId xmlns:a16="http://schemas.microsoft.com/office/drawing/2014/main" id="{6300B020-23A7-3FE2-93A3-73640DF632D6}"/>
              </a:ext>
            </a:extLst>
          </p:cNvPr>
          <p:cNvSpPr>
            <a:spLocks noGrp="1"/>
          </p:cNvSpPr>
          <p:nvPr>
            <p:ph idx="1"/>
          </p:nvPr>
        </p:nvSpPr>
        <p:spPr>
          <a:xfrm>
            <a:off x="268471" y="1370553"/>
            <a:ext cx="5827529" cy="4116893"/>
          </a:xfrm>
        </p:spPr>
        <p:txBody>
          <a:bodyPr vert="horz" lIns="91440" tIns="45720" rIns="91440" bIns="45720" rtlCol="0" anchor="t">
            <a:normAutofit/>
          </a:bodyPr>
          <a:lstStyle/>
          <a:p>
            <a:pPr lvl="2"/>
            <a:r>
              <a:rPr lang="en-US" dirty="0">
                <a:latin typeface="Tahoma" panose="020B0604030504040204" pitchFamily="34" charset="0"/>
                <a:ea typeface="Tahoma" panose="020B0604030504040204" pitchFamily="34" charset="0"/>
                <a:cs typeface="Tahoma" panose="020B0604030504040204" pitchFamily="34" charset="0"/>
              </a:rPr>
              <a:t>Emphasis on multidisciplinary approach:</a:t>
            </a:r>
          </a:p>
          <a:p>
            <a:pPr lvl="3"/>
            <a:r>
              <a:rPr lang="en-US" dirty="0">
                <a:latin typeface="Tahoma" panose="020B0604030504040204" pitchFamily="34" charset="0"/>
                <a:ea typeface="Tahoma" panose="020B0604030504040204" pitchFamily="34" charset="0"/>
                <a:cs typeface="Tahoma" panose="020B0604030504040204" pitchFamily="34" charset="0"/>
              </a:rPr>
              <a:t>PrEP Navigators, patient service representatives, nursing, testing team, medical provider</a:t>
            </a:r>
          </a:p>
          <a:p>
            <a:pPr lvl="2"/>
            <a:r>
              <a:rPr lang="en-US" dirty="0">
                <a:latin typeface="Tahoma" panose="020B0604030504040204" pitchFamily="34" charset="0"/>
                <a:ea typeface="Tahoma" panose="020B0604030504040204" pitchFamily="34" charset="0"/>
                <a:cs typeface="Tahoma" panose="020B0604030504040204" pitchFamily="34" charset="0"/>
              </a:rPr>
              <a:t>Support with linkage to:</a:t>
            </a:r>
          </a:p>
          <a:p>
            <a:pPr lvl="3"/>
            <a:r>
              <a:rPr lang="en-US" dirty="0">
                <a:latin typeface="Tahoma" panose="020B0604030504040204" pitchFamily="34" charset="0"/>
                <a:ea typeface="Tahoma" panose="020B0604030504040204" pitchFamily="34" charset="0"/>
                <a:cs typeface="Tahoma" panose="020B0604030504040204" pitchFamily="34" charset="0"/>
              </a:rPr>
              <a:t>food pantry, clothing closet, mental health, substance use, health educators (for groups/programs), HAWC (Homeless Adolescent &amp; Young Adult Wellness Center) team resources, gender affirming care (all on site)</a:t>
            </a:r>
          </a:p>
          <a:p>
            <a:pPr lvl="2"/>
            <a:r>
              <a:rPr lang="en-US" dirty="0">
                <a:latin typeface="Tahoma" panose="020B0604030504040204" pitchFamily="34" charset="0"/>
                <a:ea typeface="Tahoma" panose="020B0604030504040204" pitchFamily="34" charset="0"/>
                <a:cs typeface="Tahoma" panose="020B0604030504040204" pitchFamily="34" charset="0"/>
              </a:rPr>
              <a:t>Referrals to external resources: </a:t>
            </a:r>
          </a:p>
          <a:p>
            <a:pPr lvl="3"/>
            <a:r>
              <a:rPr lang="en-US" dirty="0">
                <a:latin typeface="Tahoma" panose="020B0604030504040204" pitchFamily="34" charset="0"/>
                <a:ea typeface="Tahoma" panose="020B0604030504040204" pitchFamily="34" charset="0"/>
                <a:cs typeface="Tahoma" panose="020B0604030504040204" pitchFamily="34" charset="0"/>
              </a:rPr>
              <a:t>mental health, housing, education, employment</a:t>
            </a:r>
          </a:p>
          <a:p>
            <a:pPr marL="0" indent="0">
              <a:buNone/>
            </a:pPr>
            <a:endParaRPr lang="en-US" sz="2400" dirty="0"/>
          </a:p>
        </p:txBody>
      </p:sp>
      <p:pic>
        <p:nvPicPr>
          <p:cNvPr id="5" name="Picture 4" descr="Top shot of a representation of networks with stick figures.">
            <a:extLst>
              <a:ext uri="{FF2B5EF4-FFF2-40B4-BE49-F238E27FC236}">
                <a16:creationId xmlns:a16="http://schemas.microsoft.com/office/drawing/2014/main" id="{8EED9E7D-0874-B2AC-82B5-0F5607392A23}"/>
              </a:ext>
            </a:extLst>
          </p:cNvPr>
          <p:cNvPicPr>
            <a:picLocks noChangeAspect="1"/>
          </p:cNvPicPr>
          <p:nvPr/>
        </p:nvPicPr>
        <p:blipFill>
          <a:blip r:embed="rId2"/>
          <a:stretch>
            <a:fillRect/>
          </a:stretch>
        </p:blipFill>
        <p:spPr>
          <a:xfrm>
            <a:off x="6818596" y="1835626"/>
            <a:ext cx="4282541" cy="2849861"/>
          </a:xfrm>
          <a:prstGeom prst="rect">
            <a:avLst/>
          </a:prstGeom>
        </p:spPr>
      </p:pic>
      <p:sp>
        <p:nvSpPr>
          <p:cNvPr id="4" name="TextBox 3">
            <a:extLst>
              <a:ext uri="{FF2B5EF4-FFF2-40B4-BE49-F238E27FC236}">
                <a16:creationId xmlns:a16="http://schemas.microsoft.com/office/drawing/2014/main" id="{C14976E7-6A00-34CD-B392-92113F39845E}"/>
              </a:ext>
            </a:extLst>
          </p:cNvPr>
          <p:cNvSpPr txBox="1"/>
          <p:nvPr/>
        </p:nvSpPr>
        <p:spPr>
          <a:xfrm>
            <a:off x="6706737" y="4685487"/>
            <a:ext cx="3669054" cy="253916"/>
          </a:xfrm>
          <a:prstGeom prst="rect">
            <a:avLst/>
          </a:prstGeom>
          <a:noFill/>
        </p:spPr>
        <p:txBody>
          <a:bodyPr wrap="square" rtlCol="0">
            <a:spAutoFit/>
          </a:bodyPr>
          <a:lstStyle/>
          <a:p>
            <a:r>
              <a:rPr lang="en-US" sz="1050" dirty="0"/>
              <a:t>Image Source: Microsoft Stock Images</a:t>
            </a:r>
          </a:p>
        </p:txBody>
      </p:sp>
    </p:spTree>
    <p:extLst>
      <p:ext uri="{BB962C8B-B14F-4D97-AF65-F5344CB8AC3E}">
        <p14:creationId xmlns:p14="http://schemas.microsoft.com/office/powerpoint/2010/main" val="2004418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73B-AE2F-28E0-66D9-A3D5E0386369}"/>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PrEP clinic flow:</a:t>
            </a:r>
          </a:p>
        </p:txBody>
      </p:sp>
      <p:sp>
        <p:nvSpPr>
          <p:cNvPr id="3" name="Content Placeholder 2">
            <a:extLst>
              <a:ext uri="{FF2B5EF4-FFF2-40B4-BE49-F238E27FC236}">
                <a16:creationId xmlns:a16="http://schemas.microsoft.com/office/drawing/2014/main" id="{6300B020-23A7-3FE2-93A3-73640DF632D6}"/>
              </a:ext>
            </a:extLst>
          </p:cNvPr>
          <p:cNvSpPr>
            <a:spLocks noGrp="1"/>
          </p:cNvSpPr>
          <p:nvPr>
            <p:ph idx="1"/>
          </p:nvPr>
        </p:nvSpPr>
        <p:spPr>
          <a:xfrm>
            <a:off x="751936" y="1156127"/>
            <a:ext cx="10672061" cy="4917056"/>
          </a:xfrm>
        </p:spPr>
        <p:txBody>
          <a:bodyPr vert="horz" lIns="91440" tIns="45720" rIns="91440" bIns="45720" rtlCol="0" anchor="t">
            <a:noAutofit/>
          </a:bodyPr>
          <a:lstStyle/>
          <a:p>
            <a:pPr marL="1485900" lvl="2" indent="-342900">
              <a:buAutoNum type="arabicPeriod"/>
            </a:pPr>
            <a:r>
              <a:rPr lang="en-US" sz="1800" dirty="0">
                <a:latin typeface="Tahoma" panose="020B0604030504040204" pitchFamily="34" charset="0"/>
                <a:ea typeface="Tahoma" panose="020B0604030504040204" pitchFamily="34" charset="0"/>
                <a:cs typeface="Tahoma" panose="020B0604030504040204" pitchFamily="34" charset="0"/>
              </a:rPr>
              <a:t>Navigators: </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Health education sessions</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Scheduling for first appointments and follow ups</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Coordinate with insurance and delivery of injection</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Forms for signatures by patients and provider for insurance coverage</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Coordinate transportation</a:t>
            </a:r>
          </a:p>
          <a:p>
            <a:pPr marL="1485900" lvl="2" indent="-342900">
              <a:buAutoNum type="arabicPeriod"/>
            </a:pPr>
            <a:r>
              <a:rPr lang="en-US" sz="1800" dirty="0">
                <a:latin typeface="Tahoma" panose="020B0604030504040204" pitchFamily="34" charset="0"/>
                <a:ea typeface="Tahoma" panose="020B0604030504040204" pitchFamily="34" charset="0"/>
                <a:cs typeface="Tahoma" panose="020B0604030504040204" pitchFamily="34" charset="0"/>
              </a:rPr>
              <a:t>Provider: </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HEADSSS and HPI/ROS, Physical exam and labs</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Sexual health history and education regarding HIV, STIs</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Review PrEP options / previous PrEP use / need for PEP</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Verify vaccinations</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Orders for pharmacy and administration on site if injection</a:t>
            </a:r>
          </a:p>
          <a:p>
            <a:pPr marL="1485900" lvl="2" indent="-342900">
              <a:buAutoNum type="arabicPeriod"/>
            </a:pPr>
            <a:r>
              <a:rPr lang="en-US" sz="1800" dirty="0">
                <a:latin typeface="Tahoma" panose="020B0604030504040204" pitchFamily="34" charset="0"/>
                <a:ea typeface="Tahoma" panose="020B0604030504040204" pitchFamily="34" charset="0"/>
                <a:cs typeface="Tahoma" panose="020B0604030504040204" pitchFamily="34" charset="0"/>
              </a:rPr>
              <a:t>Nursing: </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completes blood draws and labs</a:t>
            </a:r>
          </a:p>
          <a:p>
            <a:pPr marL="1943100" lvl="3"/>
            <a:r>
              <a:rPr lang="en-US" sz="1600" dirty="0">
                <a:latin typeface="Tahoma" panose="020B0604030504040204" pitchFamily="34" charset="0"/>
                <a:ea typeface="Tahoma" panose="020B0604030504040204" pitchFamily="34" charset="0"/>
                <a:cs typeface="Tahoma" panose="020B0604030504040204" pitchFamily="34" charset="0"/>
              </a:rPr>
              <a:t>coordinates med delivery to clinic for injectables and administers  injections</a:t>
            </a:r>
          </a:p>
          <a:p>
            <a:pPr marL="1485900" lvl="2" indent="-342900">
              <a:buAutoNum type="arabicPeriod"/>
            </a:pPr>
            <a:r>
              <a:rPr lang="en-US" sz="1800" dirty="0">
                <a:latin typeface="Tahoma" panose="020B0604030504040204" pitchFamily="34" charset="0"/>
                <a:ea typeface="Tahoma" panose="020B0604030504040204" pitchFamily="34" charset="0"/>
                <a:cs typeface="Tahoma" panose="020B0604030504040204" pitchFamily="34" charset="0"/>
              </a:rPr>
              <a:t>Testing team: rapid HIV screening</a:t>
            </a:r>
          </a:p>
          <a:p>
            <a:pPr marL="1485900" lvl="2" indent="-342900">
              <a:buAutoNum type="arabicPeriod"/>
            </a:pPr>
            <a:r>
              <a:rPr lang="en-US" sz="1800" dirty="0">
                <a:latin typeface="Tahoma" panose="020B0604030504040204" pitchFamily="34" charset="0"/>
                <a:ea typeface="Tahoma" panose="020B0604030504040204" pitchFamily="34" charset="0"/>
                <a:cs typeface="Tahoma" panose="020B0604030504040204" pitchFamily="34" charset="0"/>
              </a:rPr>
              <a:t>PSR team: scheduling, clinic forms</a:t>
            </a:r>
          </a:p>
        </p:txBody>
      </p:sp>
    </p:spTree>
    <p:extLst>
      <p:ext uri="{BB962C8B-B14F-4D97-AF65-F5344CB8AC3E}">
        <p14:creationId xmlns:p14="http://schemas.microsoft.com/office/powerpoint/2010/main" val="317900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73B-AE2F-28E0-66D9-A3D5E0386369}"/>
              </a:ext>
            </a:extLst>
          </p:cNvPr>
          <p:cNvSpPr>
            <a:spLocks noGrp="1"/>
          </p:cNvSpPr>
          <p:nvPr>
            <p:ph type="title"/>
          </p:nvPr>
        </p:nvSpPr>
        <p:spPr>
          <a:xfrm>
            <a:off x="617220" y="320676"/>
            <a:ext cx="10736580" cy="832263"/>
          </a:xfrm>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Tailoring care to Adolescents and Young Adults</a:t>
            </a:r>
          </a:p>
        </p:txBody>
      </p:sp>
      <p:sp>
        <p:nvSpPr>
          <p:cNvPr id="3" name="Content Placeholder 2">
            <a:extLst>
              <a:ext uri="{FF2B5EF4-FFF2-40B4-BE49-F238E27FC236}">
                <a16:creationId xmlns:a16="http://schemas.microsoft.com/office/drawing/2014/main" id="{6300B020-23A7-3FE2-93A3-73640DF632D6}"/>
              </a:ext>
            </a:extLst>
          </p:cNvPr>
          <p:cNvSpPr>
            <a:spLocks noGrp="1"/>
          </p:cNvSpPr>
          <p:nvPr>
            <p:ph idx="1"/>
          </p:nvPr>
        </p:nvSpPr>
        <p:spPr>
          <a:xfrm>
            <a:off x="377190" y="1181478"/>
            <a:ext cx="6488040" cy="4917056"/>
          </a:xfrm>
        </p:spPr>
        <p:txBody>
          <a:bodyPr vert="horz" lIns="91440" tIns="45720" rIns="91440" bIns="45720" numCol="2" rtlCol="0" anchor="t">
            <a:noAutofit/>
          </a:bodyPr>
          <a:lstStyle/>
          <a:p>
            <a:pPr marL="571500" indent="-342900">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Consider any barriers to care:</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Lack of awareness</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Frequent appointments</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Perceived risk</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Breach of confidentiality</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Stigma</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Access to providers</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Insurance</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Adherence</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Medical mistrust</a:t>
            </a:r>
          </a:p>
          <a:p>
            <a:pPr marL="1028700" lvl="1"/>
            <a:r>
              <a:rPr lang="en-US" sz="1800" dirty="0">
                <a:latin typeface="Tahoma" panose="020B0604030504040204" pitchFamily="34" charset="0"/>
                <a:ea typeface="Tahoma" panose="020B0604030504040204" pitchFamily="34" charset="0"/>
                <a:cs typeface="Tahoma" panose="020B0604030504040204" pitchFamily="34" charset="0"/>
              </a:rPr>
              <a:t>Competing priorities</a:t>
            </a:r>
          </a:p>
          <a:p>
            <a:pPr marL="571500" indent="-342900">
              <a:buAutoNum type="arabicPeriod"/>
            </a:pPr>
            <a:endParaRPr lang="en-US" sz="2400" dirty="0">
              <a:latin typeface="Tahoma" panose="020B0604030504040204" pitchFamily="34" charset="0"/>
              <a:ea typeface="Tahoma" panose="020B0604030504040204" pitchFamily="34" charset="0"/>
              <a:cs typeface="Tahoma" panose="020B0604030504040204" pitchFamily="34" charset="0"/>
            </a:endParaRPr>
          </a:p>
          <a:p>
            <a:pPr marL="571500" indent="-342900">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Consider life event changes:</a:t>
            </a:r>
          </a:p>
          <a:p>
            <a:pPr marL="1600200">
              <a:buFont typeface="Arial"/>
              <a:buChar char="•"/>
            </a:pPr>
            <a:r>
              <a:rPr lang="en-US" sz="1800" dirty="0">
                <a:latin typeface="Tahoma" panose="020B0604030504040204" pitchFamily="34" charset="0"/>
                <a:ea typeface="Tahoma" panose="020B0604030504040204" pitchFamily="34" charset="0"/>
                <a:cs typeface="Tahoma" panose="020B0604030504040204" pitchFamily="34" charset="0"/>
              </a:rPr>
              <a:t>Education: Leaving high school</a:t>
            </a:r>
          </a:p>
          <a:p>
            <a:pPr lvl="3">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Work: New responsibilities</a:t>
            </a:r>
          </a:p>
          <a:p>
            <a:pPr lvl="3">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Health: Full ownership over health</a:t>
            </a:r>
          </a:p>
          <a:p>
            <a:pPr lvl="3">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Family: From family living to autonomy</a:t>
            </a:r>
          </a:p>
          <a:p>
            <a:pPr lvl="3">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Citizenship: Changing/new rights</a:t>
            </a:r>
          </a:p>
          <a:p>
            <a:pPr marL="1943100" lvl="3">
              <a:buFont typeface="Arial"/>
              <a:buChar char="•"/>
            </a:pPr>
            <a:endParaRPr lang="en-US" sz="1600" dirty="0">
              <a:latin typeface="Calibri"/>
              <a:ea typeface="Verdana"/>
              <a:cs typeface="Futura Medium"/>
            </a:endParaRPr>
          </a:p>
        </p:txBody>
      </p:sp>
      <p:pic>
        <p:nvPicPr>
          <p:cNvPr id="4" name="Picture 3" descr="A diagram of different types of health: Bio: physical health, genetic vulnerabilities, medication effects; Psycho: Coping skills, self-esteem, and mental health; Social: Peers, family, relationships.">
            <a:extLst>
              <a:ext uri="{FF2B5EF4-FFF2-40B4-BE49-F238E27FC236}">
                <a16:creationId xmlns:a16="http://schemas.microsoft.com/office/drawing/2014/main" id="{3F8614D8-10B3-787D-CD73-082A75B548D2}"/>
              </a:ext>
            </a:extLst>
          </p:cNvPr>
          <p:cNvPicPr>
            <a:picLocks noChangeAspect="1"/>
          </p:cNvPicPr>
          <p:nvPr/>
        </p:nvPicPr>
        <p:blipFill>
          <a:blip r:embed="rId2"/>
          <a:stretch>
            <a:fillRect/>
          </a:stretch>
        </p:blipFill>
        <p:spPr>
          <a:xfrm>
            <a:off x="7113496" y="1418704"/>
            <a:ext cx="4701314" cy="4442604"/>
          </a:xfrm>
          <a:prstGeom prst="rect">
            <a:avLst/>
          </a:prstGeom>
        </p:spPr>
      </p:pic>
    </p:spTree>
    <p:extLst>
      <p:ext uri="{BB962C8B-B14F-4D97-AF65-F5344CB8AC3E}">
        <p14:creationId xmlns:p14="http://schemas.microsoft.com/office/powerpoint/2010/main" val="227404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73B-AE2F-28E0-66D9-A3D5E0386369}"/>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PrEP Specific Challenges</a:t>
            </a:r>
          </a:p>
        </p:txBody>
      </p:sp>
      <p:sp>
        <p:nvSpPr>
          <p:cNvPr id="3" name="Content Placeholder 2">
            <a:extLst>
              <a:ext uri="{FF2B5EF4-FFF2-40B4-BE49-F238E27FC236}">
                <a16:creationId xmlns:a16="http://schemas.microsoft.com/office/drawing/2014/main" id="{6300B020-23A7-3FE2-93A3-73640DF632D6}"/>
              </a:ext>
            </a:extLst>
          </p:cNvPr>
          <p:cNvSpPr>
            <a:spLocks noGrp="1"/>
          </p:cNvSpPr>
          <p:nvPr>
            <p:ph idx="1"/>
          </p:nvPr>
        </p:nvSpPr>
        <p:spPr>
          <a:xfrm>
            <a:off x="-1" y="1436727"/>
            <a:ext cx="11694695" cy="3984545"/>
          </a:xfrm>
        </p:spPr>
        <p:txBody>
          <a:bodyPr vert="horz" lIns="91440" tIns="45720" rIns="91440" bIns="45720" rtlCol="0" anchor="t">
            <a:noAutofit/>
          </a:bodyPr>
          <a:lstStyle/>
          <a:p>
            <a:pPr lvl="2"/>
            <a:r>
              <a:rPr lang="en-US" sz="2400" dirty="0">
                <a:latin typeface="Tahoma" panose="020B0604030504040204" pitchFamily="34" charset="0"/>
                <a:ea typeface="Tahoma" panose="020B0604030504040204" pitchFamily="34" charset="0"/>
                <a:cs typeface="Tahoma" panose="020B0604030504040204" pitchFamily="34" charset="0"/>
              </a:rPr>
              <a:t>Navigators: </a:t>
            </a:r>
          </a:p>
          <a:p>
            <a:pPr lvl="3"/>
            <a:r>
              <a:rPr lang="en-US" sz="2000" dirty="0">
                <a:latin typeface="Tahoma" panose="020B0604030504040204" pitchFamily="34" charset="0"/>
                <a:ea typeface="Tahoma" panose="020B0604030504040204" pitchFamily="34" charset="0"/>
                <a:cs typeface="Tahoma" panose="020B0604030504040204" pitchFamily="34" charset="0"/>
              </a:rPr>
              <a:t>Insurance approvals/changes</a:t>
            </a:r>
          </a:p>
          <a:p>
            <a:pPr lvl="3"/>
            <a:r>
              <a:rPr lang="en-US" sz="2000" dirty="0">
                <a:latin typeface="Tahoma" panose="020B0604030504040204" pitchFamily="34" charset="0"/>
                <a:ea typeface="Tahoma" panose="020B0604030504040204" pitchFamily="34" charset="0"/>
                <a:cs typeface="Tahoma" panose="020B0604030504040204" pitchFamily="34" charset="0"/>
              </a:rPr>
              <a:t>Confidentiality concerns for Long-Acting Injectable Cabotegravir coverage</a:t>
            </a:r>
          </a:p>
          <a:p>
            <a:pPr lvl="3">
              <a:buFont typeface="Arial" panose="020B0604020202020204" pitchFamily="34" charset="0"/>
              <a:buChar char="•"/>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Timing deliveries, scheduling and availability of providers/nursing for Cabotegravir administration</a:t>
            </a:r>
            <a:endParaRPr lang="en-US" sz="2000" dirty="0">
              <a:latin typeface="Tahoma" panose="020B0604030504040204" pitchFamily="34" charset="0"/>
              <a:ea typeface="Tahoma" panose="020B0604030504040204" pitchFamily="34" charset="0"/>
              <a:cs typeface="Tahoma" panose="020B0604030504040204" pitchFamily="34" charset="0"/>
            </a:endParaRPr>
          </a:p>
          <a:p>
            <a:pPr lvl="3">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Patient hesitancy with labs/side effect/new med on the</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market</a:t>
            </a:r>
          </a:p>
          <a:p>
            <a:pPr lvl="3">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Outreach response from patients</a:t>
            </a:r>
          </a:p>
          <a:p>
            <a:pPr lvl="2">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Provider orders: </a:t>
            </a:r>
          </a:p>
          <a:p>
            <a:pPr lvl="3"/>
            <a:r>
              <a:rPr lang="en-US" sz="2000" dirty="0">
                <a:latin typeface="Tahoma" panose="020B0604030504040204" pitchFamily="34" charset="0"/>
                <a:ea typeface="Tahoma" panose="020B0604030504040204" pitchFamily="34" charset="0"/>
                <a:cs typeface="Tahoma" panose="020B0604030504040204" pitchFamily="34" charset="0"/>
              </a:rPr>
              <a:t>Future orders, reviewing charts in advance</a:t>
            </a:r>
          </a:p>
          <a:p>
            <a:pPr lvl="3">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Spreadsheet shared amongst teams</a:t>
            </a:r>
          </a:p>
        </p:txBody>
      </p:sp>
    </p:spTree>
    <p:extLst>
      <p:ext uri="{BB962C8B-B14F-4D97-AF65-F5344CB8AC3E}">
        <p14:creationId xmlns:p14="http://schemas.microsoft.com/office/powerpoint/2010/main" val="74939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73B-AE2F-28E0-66D9-A3D5E0386369}"/>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Sex Positivity: Provider Consideration</a:t>
            </a:r>
          </a:p>
        </p:txBody>
      </p:sp>
      <p:sp>
        <p:nvSpPr>
          <p:cNvPr id="3" name="Content Placeholder 2">
            <a:extLst>
              <a:ext uri="{FF2B5EF4-FFF2-40B4-BE49-F238E27FC236}">
                <a16:creationId xmlns:a16="http://schemas.microsoft.com/office/drawing/2014/main" id="{6300B020-23A7-3FE2-93A3-73640DF632D6}"/>
              </a:ext>
            </a:extLst>
          </p:cNvPr>
          <p:cNvSpPr>
            <a:spLocks noGrp="1"/>
          </p:cNvSpPr>
          <p:nvPr>
            <p:ph idx="1"/>
          </p:nvPr>
        </p:nvSpPr>
        <p:spPr>
          <a:xfrm>
            <a:off x="1082615" y="1299900"/>
            <a:ext cx="10427646" cy="4643887"/>
          </a:xfrm>
        </p:spPr>
        <p:txBody>
          <a:bodyPr vert="horz" lIns="91440" tIns="45720" rIns="91440" bIns="45720" rtlCol="0" anchor="t">
            <a:noAutofit/>
          </a:bodyPr>
          <a:lstStyle/>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Normalizing sex and pleasure</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Reflect on decision-making</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Provide support and education</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Encourage bodily autonomy</a:t>
            </a:r>
          </a:p>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Fix your face: Check personal biases </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Frame the conversation </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Focus on sexual </a:t>
            </a:r>
            <a:r>
              <a:rPr lang="en-US" sz="2400" b="1" dirty="0">
                <a:solidFill>
                  <a:srgbClr val="0D0D0D"/>
                </a:solidFill>
                <a:latin typeface="Tahoma" panose="020B0604030504040204" pitchFamily="34" charset="0"/>
                <a:ea typeface="Tahoma" panose="020B0604030504040204" pitchFamily="34" charset="0"/>
                <a:cs typeface="Tahoma" panose="020B0604030504040204" pitchFamily="34" charset="0"/>
              </a:rPr>
              <a:t>well-being and their relationships</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Open-ended questions: prompts more sharing of their story</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Tailor the conversation to the client's needs</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D0D0D"/>
                </a:solidFill>
                <a:latin typeface="Tahoma" panose="020B0604030504040204" pitchFamily="34" charset="0"/>
                <a:ea typeface="Tahoma" panose="020B0604030504040204" pitchFamily="34" charset="0"/>
                <a:cs typeface="Tahoma" panose="020B0604030504040204" pitchFamily="34" charset="0"/>
              </a:rPr>
              <a:t>Be human</a:t>
            </a: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200" dirty="0">
              <a:solidFill>
                <a:srgbClr val="0D0D0D"/>
              </a:solidFill>
              <a:latin typeface="Calibri"/>
              <a:ea typeface="Calibri"/>
              <a:cs typeface="Calibri"/>
            </a:endParaRPr>
          </a:p>
          <a:p>
            <a:pPr lvl="2"/>
            <a:endParaRPr lang="en-US" dirty="0">
              <a:latin typeface="Verdana"/>
              <a:ea typeface="Verdana"/>
            </a:endParaRPr>
          </a:p>
          <a:p>
            <a:pPr lvl="2"/>
            <a:endParaRPr lang="en-US" dirty="0">
              <a:latin typeface="Verdana"/>
              <a:ea typeface="Verdana"/>
            </a:endParaRPr>
          </a:p>
        </p:txBody>
      </p:sp>
    </p:spTree>
    <p:extLst>
      <p:ext uri="{BB962C8B-B14F-4D97-AF65-F5344CB8AC3E}">
        <p14:creationId xmlns:p14="http://schemas.microsoft.com/office/powerpoint/2010/main" val="594285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73B-AE2F-28E0-66D9-A3D5E0386369}"/>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Retention Strategies</a:t>
            </a:r>
          </a:p>
        </p:txBody>
      </p:sp>
      <p:sp>
        <p:nvSpPr>
          <p:cNvPr id="3" name="Content Placeholder 2">
            <a:extLst>
              <a:ext uri="{FF2B5EF4-FFF2-40B4-BE49-F238E27FC236}">
                <a16:creationId xmlns:a16="http://schemas.microsoft.com/office/drawing/2014/main" id="{6300B020-23A7-3FE2-93A3-73640DF632D6}"/>
              </a:ext>
            </a:extLst>
          </p:cNvPr>
          <p:cNvSpPr>
            <a:spLocks noGrp="1"/>
          </p:cNvSpPr>
          <p:nvPr>
            <p:ph idx="1"/>
          </p:nvPr>
        </p:nvSpPr>
        <p:spPr>
          <a:xfrm>
            <a:off x="838200" y="1026731"/>
            <a:ext cx="10672061" cy="4917056"/>
          </a:xfrm>
        </p:spPr>
        <p:txBody>
          <a:bodyPr vert="horz" lIns="91440" tIns="45720" rIns="91440" bIns="45720" rtlCol="0" anchor="t">
            <a:noAutofit/>
          </a:bodyPr>
          <a:lstStyle/>
          <a:p>
            <a:pPr lvl="2"/>
            <a:r>
              <a:rPr lang="en-US" sz="1800" dirty="0">
                <a:latin typeface="Tahoma" panose="020B0604030504040204" pitchFamily="34" charset="0"/>
                <a:ea typeface="Tahoma" panose="020B0604030504040204" pitchFamily="34" charset="0"/>
                <a:cs typeface="Tahoma" panose="020B0604030504040204" pitchFamily="34" charset="0"/>
              </a:rPr>
              <a:t>Navigators: </a:t>
            </a:r>
          </a:p>
          <a:p>
            <a:pPr lvl="3"/>
            <a:r>
              <a:rPr lang="en-US" sz="1600" dirty="0">
                <a:latin typeface="Tahoma" panose="020B0604030504040204" pitchFamily="34" charset="0"/>
                <a:ea typeface="Tahoma" panose="020B0604030504040204" pitchFamily="34" charset="0"/>
                <a:cs typeface="Tahoma" panose="020B0604030504040204" pitchFamily="34" charset="0"/>
              </a:rPr>
              <a:t>Checking in</a:t>
            </a:r>
          </a:p>
          <a:p>
            <a:pPr lvl="3"/>
            <a:r>
              <a:rPr lang="en-US" sz="1600" dirty="0">
                <a:latin typeface="Tahoma" panose="020B0604030504040204" pitchFamily="34" charset="0"/>
                <a:ea typeface="Tahoma" panose="020B0604030504040204" pitchFamily="34" charset="0"/>
                <a:cs typeface="Tahoma" panose="020B0604030504040204" pitchFamily="34" charset="0"/>
              </a:rPr>
              <a:t>Build rapport</a:t>
            </a:r>
          </a:p>
          <a:p>
            <a:pPr lvl="3"/>
            <a:r>
              <a:rPr lang="en-US" sz="1600" dirty="0">
                <a:latin typeface="Tahoma" panose="020B0604030504040204" pitchFamily="34" charset="0"/>
                <a:ea typeface="Tahoma" panose="020B0604030504040204" pitchFamily="34" charset="0"/>
                <a:cs typeface="Tahoma" panose="020B0604030504040204" pitchFamily="34" charset="0"/>
              </a:rPr>
              <a:t>Celebrate wins, big and small </a:t>
            </a:r>
          </a:p>
          <a:p>
            <a:pPr lvl="3"/>
            <a:r>
              <a:rPr lang="en-US" sz="1600" dirty="0">
                <a:latin typeface="Tahoma" panose="020B0604030504040204" pitchFamily="34" charset="0"/>
                <a:ea typeface="Tahoma" panose="020B0604030504040204" pitchFamily="34" charset="0"/>
                <a:cs typeface="Tahoma" panose="020B0604030504040204" pitchFamily="34" charset="0"/>
              </a:rPr>
              <a:t>Reducing barriers to access</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care</a:t>
            </a:r>
            <a:endParaRPr lang="en-US" sz="1600" dirty="0">
              <a:latin typeface="Tahoma" panose="020B0604030504040204" pitchFamily="34" charset="0"/>
              <a:ea typeface="Tahoma" panose="020B0604030504040204" pitchFamily="34" charset="0"/>
              <a:cs typeface="Tahoma" panose="020B0604030504040204" pitchFamily="34" charset="0"/>
            </a:endParaRPr>
          </a:p>
          <a:p>
            <a:pPr lvl="3"/>
            <a:r>
              <a:rPr lang="en-US" sz="1600" dirty="0">
                <a:latin typeface="Tahoma" panose="020B0604030504040204" pitchFamily="34" charset="0"/>
                <a:ea typeface="Tahoma" panose="020B0604030504040204" pitchFamily="34" charset="0"/>
                <a:cs typeface="Tahoma" panose="020B0604030504040204" pitchFamily="34" charset="0"/>
              </a:rPr>
              <a:t>Host community events </a:t>
            </a:r>
          </a:p>
          <a:p>
            <a:pPr lvl="3"/>
            <a:r>
              <a:rPr lang="en-US" sz="1600" dirty="0">
                <a:latin typeface="Tahoma" panose="020B0604030504040204" pitchFamily="34" charset="0"/>
                <a:ea typeface="Tahoma" panose="020B0604030504040204" pitchFamily="34" charset="0"/>
                <a:cs typeface="Tahoma" panose="020B0604030504040204" pitchFamily="34" charset="0"/>
              </a:rPr>
              <a:t>Tracking patients via excel sheet for care team to stay updated </a:t>
            </a:r>
          </a:p>
          <a:p>
            <a:pPr lvl="2"/>
            <a:r>
              <a:rPr lang="en-US" sz="1800" dirty="0">
                <a:latin typeface="Tahoma" panose="020B0604030504040204" pitchFamily="34" charset="0"/>
                <a:ea typeface="Tahoma" panose="020B0604030504040204" pitchFamily="34" charset="0"/>
                <a:cs typeface="Tahoma" panose="020B0604030504040204" pitchFamily="34" charset="0"/>
              </a:rPr>
              <a:t>Provider: </a:t>
            </a:r>
          </a:p>
          <a:p>
            <a:pPr lvl="3"/>
            <a:r>
              <a:rPr lang="en-US" sz="1600" dirty="0">
                <a:latin typeface="Tahoma" panose="020B0604030504040204" pitchFamily="34" charset="0"/>
                <a:ea typeface="Tahoma" panose="020B0604030504040204" pitchFamily="34" charset="0"/>
                <a:cs typeface="Tahoma" panose="020B0604030504040204" pitchFamily="34" charset="0"/>
              </a:rPr>
              <a:t>continued education regarding options as prescribing</a:t>
            </a:r>
          </a:p>
          <a:p>
            <a:pPr lvl="3"/>
            <a:r>
              <a:rPr lang="en-US" sz="1600" dirty="0">
                <a:latin typeface="Tahoma" panose="020B0604030504040204" pitchFamily="34" charset="0"/>
                <a:ea typeface="Tahoma" panose="020B0604030504040204" pitchFamily="34" charset="0"/>
                <a:cs typeface="Tahoma" panose="020B0604030504040204" pitchFamily="34" charset="0"/>
              </a:rPr>
              <a:t>educating patients on options in case one doesn't work well for them</a:t>
            </a:r>
          </a:p>
          <a:p>
            <a:pPr lvl="3"/>
            <a:r>
              <a:rPr lang="en-US" sz="1600" dirty="0">
                <a:latin typeface="Tahoma" panose="020B0604030504040204" pitchFamily="34" charset="0"/>
                <a:ea typeface="Tahoma" panose="020B0604030504040204" pitchFamily="34" charset="0"/>
                <a:cs typeface="Tahoma" panose="020B0604030504040204" pitchFamily="34" charset="0"/>
              </a:rPr>
              <a:t>importance of timing to maintain efficacy and strategizing resources for adherence (alarms, pill boxes/key chains)</a:t>
            </a:r>
          </a:p>
          <a:p>
            <a:pPr lvl="3"/>
            <a:r>
              <a:rPr lang="en-US" sz="1600" dirty="0">
                <a:latin typeface="Tahoma" panose="020B0604030504040204" pitchFamily="34" charset="0"/>
                <a:ea typeface="Tahoma" panose="020B0604030504040204" pitchFamily="34" charset="0"/>
                <a:cs typeface="Tahoma" panose="020B0604030504040204" pitchFamily="34" charset="0"/>
              </a:rPr>
              <a:t>Assessing ability to come in for first two injections one month apart then every months or once daily or 2-1-1 depending what they qualify for</a:t>
            </a:r>
          </a:p>
          <a:p>
            <a:pPr lvl="3"/>
            <a:r>
              <a:rPr lang="en-US" sz="1600" dirty="0">
                <a:latin typeface="Tahoma" panose="020B0604030504040204" pitchFamily="34" charset="0"/>
                <a:ea typeface="Tahoma" panose="020B0604030504040204" pitchFamily="34" charset="0"/>
                <a:cs typeface="Tahoma" panose="020B0604030504040204" pitchFamily="34" charset="0"/>
              </a:rPr>
              <a:t>Flexible schedules in case late or rescheduling</a:t>
            </a:r>
          </a:p>
          <a:p>
            <a:pPr lvl="3"/>
            <a:r>
              <a:rPr lang="en-US" sz="1600" dirty="0">
                <a:latin typeface="Tahoma" panose="020B0604030504040204" pitchFamily="34" charset="0"/>
                <a:ea typeface="Tahoma" panose="020B0604030504040204" pitchFamily="34" charset="0"/>
                <a:cs typeface="Tahoma" panose="020B0604030504040204" pitchFamily="34" charset="0"/>
              </a:rPr>
              <a:t>Reevaluating PrEP use/side effects/repeat testing</a:t>
            </a:r>
          </a:p>
          <a:p>
            <a:pPr lvl="3"/>
            <a:endParaRPr lang="en-US" dirty="0">
              <a:latin typeface="Verdana"/>
              <a:ea typeface="Verdana"/>
            </a:endParaRPr>
          </a:p>
        </p:txBody>
      </p:sp>
    </p:spTree>
    <p:extLst>
      <p:ext uri="{BB962C8B-B14F-4D97-AF65-F5344CB8AC3E}">
        <p14:creationId xmlns:p14="http://schemas.microsoft.com/office/powerpoint/2010/main" val="1292917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D561B8-AFA1-797E-0674-CC27FA8261EA}"/>
              </a:ext>
            </a:extLst>
          </p:cNvPr>
          <p:cNvSpPr>
            <a:spLocks noGrp="1"/>
          </p:cNvSpPr>
          <p:nvPr>
            <p:ph type="title"/>
          </p:nvPr>
        </p:nvSpPr>
        <p:spPr/>
        <p:txBody>
          <a:bodyPr/>
          <a:lstStyle/>
          <a:p>
            <a:pPr rtl="0" eaLnBrk="1" latinLnBrk="0" hangingPunct="1"/>
            <a:r>
              <a:rPr lang="en-US" sz="4400" kern="1200" dirty="0">
                <a:solidFill>
                  <a:srgbClr val="000000">
                    <a:alpha val="0"/>
                  </a:srgbClr>
                </a:solidFill>
                <a:effectLst/>
                <a:latin typeface="Tahoma" panose="020B0604030504040204" pitchFamily="34" charset="0"/>
                <a:ea typeface="Tahoma" panose="020B0604030504040204" pitchFamily="34" charset="0"/>
                <a:cs typeface="Tahoma" panose="020B0604030504040204" pitchFamily="34" charset="0"/>
              </a:rPr>
              <a:t>Examples of Programming</a:t>
            </a:r>
            <a:endParaRPr lang="en-US" dirty="0">
              <a:solidFill>
                <a:srgbClr val="000000">
                  <a:alpha val="0"/>
                </a:srgbClr>
              </a:solidFill>
              <a:effectLst/>
            </a:endParaRPr>
          </a:p>
          <a:p>
            <a:endParaRPr lang="en-US" dirty="0"/>
          </a:p>
        </p:txBody>
      </p:sp>
      <p:sp>
        <p:nvSpPr>
          <p:cNvPr id="12" name="TextBox 11">
            <a:extLst>
              <a:ext uri="{FF2B5EF4-FFF2-40B4-BE49-F238E27FC236}">
                <a16:creationId xmlns:a16="http://schemas.microsoft.com/office/drawing/2014/main" id="{C7C1505C-F7E1-C8CC-6B90-A45CE1E16D0A}"/>
              </a:ext>
            </a:extLst>
          </p:cNvPr>
          <p:cNvSpPr txBox="1"/>
          <p:nvPr/>
        </p:nvSpPr>
        <p:spPr>
          <a:xfrm>
            <a:off x="7006590" y="594360"/>
            <a:ext cx="3568802" cy="1446550"/>
          </a:xfrm>
          <a:prstGeom prst="rect">
            <a:avLst/>
          </a:prstGeom>
          <a:no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Examples of Programming</a:t>
            </a:r>
          </a:p>
        </p:txBody>
      </p:sp>
      <p:pic>
        <p:nvPicPr>
          <p:cNvPr id="11" name="Picture 10" descr="Screenshot of PrEP Education Resource: What do you already about PrEP">
            <a:extLst>
              <a:ext uri="{FF2B5EF4-FFF2-40B4-BE49-F238E27FC236}">
                <a16:creationId xmlns:a16="http://schemas.microsoft.com/office/drawing/2014/main" id="{CD720874-2BBC-6A7B-2E3A-C90169DF1774}"/>
              </a:ext>
            </a:extLst>
          </p:cNvPr>
          <p:cNvPicPr>
            <a:picLocks noChangeAspect="1"/>
          </p:cNvPicPr>
          <p:nvPr/>
        </p:nvPicPr>
        <p:blipFill>
          <a:blip r:embed="rId3"/>
          <a:stretch>
            <a:fillRect/>
          </a:stretch>
        </p:blipFill>
        <p:spPr>
          <a:xfrm>
            <a:off x="236337" y="143827"/>
            <a:ext cx="5261494" cy="3974385"/>
          </a:xfrm>
          <a:prstGeom prst="rect">
            <a:avLst/>
          </a:prstGeom>
          <a:ln>
            <a:solidFill>
              <a:schemeClr val="tx1"/>
            </a:solidFill>
          </a:ln>
        </p:spPr>
      </p:pic>
      <p:pic>
        <p:nvPicPr>
          <p:cNvPr id="9" name="Content Placeholder 8" descr="Screen shot of marketing for CHLA's groups and services, including B# for young men of color with HIV, Head Space that promotes health relationships for queer young men, The Bubble, offering safe affirming space for queer male-identified youth 12-17 to talk about sex, Queer Assets - a life skills series for gay, bi and queer men ages 18-29, Blush - a sexual health and life skills group for trans, nonbinary, and gender questioning youth age 12-24, G-Spot - a pleasure-based health workshop for queer men ages 18-29, and other services like Testing &amp; PrEP/PEP, HIV Care &amp; Support, and Research and More.">
            <a:extLst>
              <a:ext uri="{FF2B5EF4-FFF2-40B4-BE49-F238E27FC236}">
                <a16:creationId xmlns:a16="http://schemas.microsoft.com/office/drawing/2014/main" id="{B5895985-52EA-CD46-EC8A-1FEB28A2CF58}"/>
              </a:ext>
            </a:extLst>
          </p:cNvPr>
          <p:cNvPicPr>
            <a:picLocks noGrp="1" noChangeAspect="1"/>
          </p:cNvPicPr>
          <p:nvPr>
            <p:ph idx="1"/>
          </p:nvPr>
        </p:nvPicPr>
        <p:blipFill>
          <a:blip r:embed="rId4"/>
          <a:stretch>
            <a:fillRect/>
          </a:stretch>
        </p:blipFill>
        <p:spPr>
          <a:xfrm>
            <a:off x="3515033" y="2708911"/>
            <a:ext cx="6191679" cy="3291839"/>
          </a:xfrm>
          <a:ln>
            <a:solidFill>
              <a:schemeClr val="tx1"/>
            </a:solidFill>
          </a:ln>
        </p:spPr>
      </p:pic>
      <p:sp>
        <p:nvSpPr>
          <p:cNvPr id="2" name="TextBox 1">
            <a:extLst>
              <a:ext uri="{FF2B5EF4-FFF2-40B4-BE49-F238E27FC236}">
                <a16:creationId xmlns:a16="http://schemas.microsoft.com/office/drawing/2014/main" id="{788BB01F-FD5D-DB60-6191-D9226FE840FA}"/>
              </a:ext>
            </a:extLst>
          </p:cNvPr>
          <p:cNvSpPr txBox="1"/>
          <p:nvPr/>
        </p:nvSpPr>
        <p:spPr>
          <a:xfrm>
            <a:off x="1584558" y="6306327"/>
            <a:ext cx="93980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Calibri"/>
                <a:cs typeface="Calibri"/>
              </a:rPr>
              <a:t>Digital Artists: Huan Nguyen (huan-nguyen.com) and Jonathan Torres (torresjonathan.com)</a:t>
            </a:r>
            <a:endParaRPr lang="en-US" sz="1400" dirty="0"/>
          </a:p>
        </p:txBody>
      </p:sp>
    </p:spTree>
    <p:extLst>
      <p:ext uri="{BB962C8B-B14F-4D97-AF65-F5344CB8AC3E}">
        <p14:creationId xmlns:p14="http://schemas.microsoft.com/office/powerpoint/2010/main" val="3800798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73B-AE2F-28E0-66D9-A3D5E0386369}"/>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Equity in PrEP access</a:t>
            </a:r>
          </a:p>
        </p:txBody>
      </p:sp>
      <p:sp>
        <p:nvSpPr>
          <p:cNvPr id="3" name="Content Placeholder 2">
            <a:extLst>
              <a:ext uri="{FF2B5EF4-FFF2-40B4-BE49-F238E27FC236}">
                <a16:creationId xmlns:a16="http://schemas.microsoft.com/office/drawing/2014/main" id="{6300B020-23A7-3FE2-93A3-73640DF632D6}"/>
              </a:ext>
            </a:extLst>
          </p:cNvPr>
          <p:cNvSpPr>
            <a:spLocks noGrp="1"/>
          </p:cNvSpPr>
          <p:nvPr>
            <p:ph idx="1"/>
          </p:nvPr>
        </p:nvSpPr>
        <p:spPr>
          <a:xfrm>
            <a:off x="-87630" y="1286773"/>
            <a:ext cx="9953194" cy="4284453"/>
          </a:xfrm>
        </p:spPr>
        <p:txBody>
          <a:bodyPr vert="horz" lIns="91440" tIns="45720" rIns="91440" bIns="45720" rtlCol="0" anchor="t">
            <a:noAutofit/>
          </a:bodyPr>
          <a:lstStyle/>
          <a:p>
            <a:pPr marL="914400" lvl="2" indent="0">
              <a:buNone/>
            </a:pPr>
            <a:r>
              <a:rPr lang="en-US" sz="2400" dirty="0">
                <a:latin typeface="Tahoma" panose="020B0604030504040204" pitchFamily="34" charset="0"/>
                <a:ea typeface="Tahoma" panose="020B0604030504040204" pitchFamily="34" charset="0"/>
                <a:cs typeface="Tahoma" panose="020B0604030504040204" pitchFamily="34" charset="0"/>
              </a:rPr>
              <a:t>Navigators: </a:t>
            </a:r>
          </a:p>
          <a:p>
            <a:pPr lvl="2"/>
            <a:r>
              <a:rPr lang="en-US" dirty="0">
                <a:latin typeface="Tahoma" panose="020B0604030504040204" pitchFamily="34" charset="0"/>
                <a:ea typeface="Tahoma" panose="020B0604030504040204" pitchFamily="34" charset="0"/>
                <a:cs typeface="Tahoma" panose="020B0604030504040204" pitchFamily="34" charset="0"/>
              </a:rPr>
              <a:t>Offering Lyft transportation to PEP/PrEP related visits </a:t>
            </a:r>
          </a:p>
          <a:p>
            <a:pPr lvl="2"/>
            <a:r>
              <a:rPr lang="en-US" dirty="0">
                <a:latin typeface="Tahoma" panose="020B0604030504040204" pitchFamily="34" charset="0"/>
                <a:ea typeface="Tahoma" panose="020B0604030504040204" pitchFamily="34" charset="0"/>
                <a:cs typeface="Tahoma" panose="020B0604030504040204" pitchFamily="34" charset="0"/>
              </a:rPr>
              <a:t>Offering holistic services such as on-site linkage to clothing closet/food bank/substance use</a:t>
            </a:r>
          </a:p>
          <a:p>
            <a:pPr lvl="2"/>
            <a:endParaRPr lang="en-US" sz="2400" dirty="0">
              <a:latin typeface="Tahoma" panose="020B0604030504040204" pitchFamily="34" charset="0"/>
              <a:ea typeface="Tahoma" panose="020B0604030504040204" pitchFamily="34" charset="0"/>
              <a:cs typeface="Tahoma" panose="020B0604030504040204" pitchFamily="34" charset="0"/>
            </a:endParaRPr>
          </a:p>
          <a:p>
            <a:pPr marL="914400" lvl="2" indent="0">
              <a:buNone/>
            </a:pPr>
            <a:r>
              <a:rPr lang="en-US" sz="2400" dirty="0">
                <a:latin typeface="Tahoma" panose="020B0604030504040204" pitchFamily="34" charset="0"/>
                <a:ea typeface="Tahoma" panose="020B0604030504040204" pitchFamily="34" charset="0"/>
                <a:cs typeface="Tahoma" panose="020B0604030504040204" pitchFamily="34" charset="0"/>
              </a:rPr>
              <a:t>Provider: </a:t>
            </a:r>
          </a:p>
          <a:p>
            <a:pPr lvl="2"/>
            <a:r>
              <a:rPr lang="en-US" dirty="0">
                <a:latin typeface="Tahoma" panose="020B0604030504040204" pitchFamily="34" charset="0"/>
                <a:ea typeface="Tahoma" panose="020B0604030504040204" pitchFamily="34" charset="0"/>
                <a:cs typeface="Tahoma" panose="020B0604030504040204" pitchFamily="34" charset="0"/>
              </a:rPr>
              <a:t>Social aspects that impact care (remember the barriers to care)</a:t>
            </a:r>
          </a:p>
          <a:p>
            <a:pPr lvl="2"/>
            <a:r>
              <a:rPr lang="en-US" dirty="0">
                <a:latin typeface="Tahoma" panose="020B0604030504040204" pitchFamily="34" charset="0"/>
                <a:ea typeface="Tahoma" panose="020B0604030504040204" pitchFamily="34" charset="0"/>
                <a:cs typeface="Tahoma" panose="020B0604030504040204" pitchFamily="34" charset="0"/>
              </a:rPr>
              <a:t>Having conversation about sex, normalizing sexual health in the provider visit, respect patient autonomy</a:t>
            </a:r>
          </a:p>
        </p:txBody>
      </p:sp>
    </p:spTree>
    <p:extLst>
      <p:ext uri="{BB962C8B-B14F-4D97-AF65-F5344CB8AC3E}">
        <p14:creationId xmlns:p14="http://schemas.microsoft.com/office/powerpoint/2010/main" val="58841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73B-AE2F-28E0-66D9-A3D5E0386369}"/>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Youth Reflections on Medical Visits</a:t>
            </a:r>
          </a:p>
        </p:txBody>
      </p:sp>
      <p:sp>
        <p:nvSpPr>
          <p:cNvPr id="3" name="Content Placeholder 2">
            <a:extLst>
              <a:ext uri="{FF2B5EF4-FFF2-40B4-BE49-F238E27FC236}">
                <a16:creationId xmlns:a16="http://schemas.microsoft.com/office/drawing/2014/main" id="{6300B020-23A7-3FE2-93A3-73640DF632D6}"/>
              </a:ext>
            </a:extLst>
          </p:cNvPr>
          <p:cNvSpPr>
            <a:spLocks noGrp="1"/>
          </p:cNvSpPr>
          <p:nvPr>
            <p:ph idx="1"/>
          </p:nvPr>
        </p:nvSpPr>
        <p:spPr>
          <a:xfrm>
            <a:off x="378125" y="1328656"/>
            <a:ext cx="10672061" cy="4917056"/>
          </a:xfrm>
        </p:spPr>
        <p:txBody>
          <a:bodyPr vert="horz" lIns="91440" tIns="45720" rIns="91440" bIns="45720" rtlCol="0" anchor="t">
            <a:noAutofit/>
          </a:bodyPr>
          <a:lstStyle/>
          <a:p>
            <a:pPr marL="1371600" lvl="2" indent="-457200"/>
            <a:r>
              <a:rPr lang="en-US" sz="2600" dirty="0">
                <a:solidFill>
                  <a:srgbClr val="0D0D0D"/>
                </a:solidFill>
                <a:latin typeface="Tahoma" panose="020B0604030504040204" pitchFamily="34" charset="0"/>
                <a:ea typeface="Tahoma" panose="020B0604030504040204" pitchFamily="34" charset="0"/>
                <a:cs typeface="Tahoma" panose="020B0604030504040204" pitchFamily="34" charset="0"/>
              </a:rPr>
              <a:t>Youth shared an appreciation of a welcoming environment where they felt understood</a:t>
            </a:r>
            <a:endParaRPr lang="en-US" dirty="0">
              <a:latin typeface="Tahoma" panose="020B0604030504040204" pitchFamily="34" charset="0"/>
              <a:ea typeface="Tahoma" panose="020B0604030504040204" pitchFamily="34" charset="0"/>
              <a:cs typeface="Tahoma" panose="020B0604030504040204" pitchFamily="34" charset="0"/>
            </a:endParaRPr>
          </a:p>
          <a:p>
            <a:pPr marL="1371600" lvl="2" indent="-457200"/>
            <a:r>
              <a:rPr lang="en-US" sz="2600" dirty="0">
                <a:solidFill>
                  <a:srgbClr val="0D0D0D"/>
                </a:solidFill>
                <a:latin typeface="Tahoma" panose="020B0604030504040204" pitchFamily="34" charset="0"/>
                <a:ea typeface="Tahoma" panose="020B0604030504040204" pitchFamily="34" charset="0"/>
                <a:cs typeface="Tahoma" panose="020B0604030504040204" pitchFamily="34" charset="0"/>
              </a:rPr>
              <a:t>Youth appreciated that services were free and easy to navigate</a:t>
            </a:r>
            <a:endParaRPr lang="en-US" dirty="0">
              <a:latin typeface="Tahoma" panose="020B0604030504040204" pitchFamily="34" charset="0"/>
              <a:ea typeface="Tahoma" panose="020B0604030504040204" pitchFamily="34" charset="0"/>
              <a:cs typeface="Tahoma" panose="020B0604030504040204" pitchFamily="34" charset="0"/>
            </a:endParaRPr>
          </a:p>
          <a:p>
            <a:pPr marL="1371600" lvl="2" indent="-457200"/>
            <a:r>
              <a:rPr lang="en-US" sz="2600" dirty="0">
                <a:solidFill>
                  <a:srgbClr val="0D0D0D"/>
                </a:solidFill>
                <a:latin typeface="Tahoma" panose="020B0604030504040204" pitchFamily="34" charset="0"/>
                <a:ea typeface="Tahoma" panose="020B0604030504040204" pitchFamily="34" charset="0"/>
                <a:cs typeface="Tahoma" panose="020B0604030504040204" pitchFamily="34" charset="0"/>
              </a:rPr>
              <a:t>Most youth felt comfortable talking with staff about their health</a:t>
            </a:r>
            <a:endParaRPr lang="en-US" dirty="0">
              <a:latin typeface="Tahoma" panose="020B0604030504040204" pitchFamily="34" charset="0"/>
              <a:ea typeface="Tahoma" panose="020B0604030504040204" pitchFamily="34" charset="0"/>
              <a:cs typeface="Tahoma" panose="020B0604030504040204" pitchFamily="34" charset="0"/>
            </a:endParaRPr>
          </a:p>
          <a:p>
            <a:pPr marL="1371600" lvl="2" indent="-457200"/>
            <a:r>
              <a:rPr lang="en-US" sz="2600" dirty="0">
                <a:solidFill>
                  <a:srgbClr val="0D0D0D"/>
                </a:solidFill>
                <a:latin typeface="Tahoma" panose="020B0604030504040204" pitchFamily="34" charset="0"/>
                <a:ea typeface="Tahoma" panose="020B0604030504040204" pitchFamily="34" charset="0"/>
                <a:cs typeface="Tahoma" panose="020B0604030504040204" pitchFamily="34" charset="0"/>
              </a:rPr>
              <a:t>Youth appreciated that staff were approachable and helpful</a:t>
            </a:r>
            <a:endParaRPr lang="en-US" dirty="0">
              <a:latin typeface="Tahoma" panose="020B0604030504040204" pitchFamily="34" charset="0"/>
              <a:ea typeface="Tahoma" panose="020B0604030504040204" pitchFamily="34" charset="0"/>
              <a:cs typeface="Tahoma" panose="020B0604030504040204" pitchFamily="34" charset="0"/>
            </a:endParaRPr>
          </a:p>
          <a:p>
            <a:pPr marL="1371600" lvl="2" indent="-457200"/>
            <a:r>
              <a:rPr lang="en-US" sz="2600" dirty="0">
                <a:solidFill>
                  <a:srgbClr val="0D0D0D"/>
                </a:solidFill>
                <a:latin typeface="Tahoma" panose="020B0604030504040204" pitchFamily="34" charset="0"/>
                <a:ea typeface="Tahoma" panose="020B0604030504040204" pitchFamily="34" charset="0"/>
                <a:cs typeface="Tahoma" panose="020B0604030504040204" pitchFamily="34" charset="0"/>
              </a:rPr>
              <a:t>Youth shared an appreciation for having clear communication and timely follow-up</a:t>
            </a:r>
            <a:endParaRPr lang="en-US" dirty="0">
              <a:latin typeface="Tahoma" panose="020B0604030504040204" pitchFamily="34" charset="0"/>
              <a:ea typeface="Tahoma" panose="020B0604030504040204" pitchFamily="34" charset="0"/>
              <a:cs typeface="Tahoma" panose="020B0604030504040204" pitchFamily="34" charset="0"/>
            </a:endParaRPr>
          </a:p>
          <a:p>
            <a:pPr marL="914400" lvl="2" indent="0">
              <a:buNone/>
            </a:pPr>
            <a:endParaRPr lang="en-US" sz="1800" dirty="0">
              <a:latin typeface="Verdana"/>
              <a:ea typeface="Verdana"/>
              <a:cs typeface="Futura Medium"/>
            </a:endParaRPr>
          </a:p>
        </p:txBody>
      </p:sp>
    </p:spTree>
    <p:extLst>
      <p:ext uri="{BB962C8B-B14F-4D97-AF65-F5344CB8AC3E}">
        <p14:creationId xmlns:p14="http://schemas.microsoft.com/office/powerpoint/2010/main" val="3704986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CFB4-1997-F246-8583-4A8FD4DD5362}"/>
              </a:ext>
            </a:extLst>
          </p:cNvPr>
          <p:cNvSpPr>
            <a:spLocks noGrp="1"/>
          </p:cNvSpPr>
          <p:nvPr>
            <p:ph type="title"/>
          </p:nvPr>
        </p:nvSpPr>
        <p:spPr/>
        <p:txBody>
          <a:bodyPr>
            <a:normAutofit fontScale="90000"/>
          </a:bodyPr>
          <a:lstStyle/>
          <a:p>
            <a:r>
              <a:rPr lang="en-US" dirty="0"/>
              <a:t>Our Pacific Region Area and Our Local Partners</a:t>
            </a:r>
          </a:p>
        </p:txBody>
      </p:sp>
      <p:pic>
        <p:nvPicPr>
          <p:cNvPr id="5" name="Picture 4" descr="Map of the Pacific AETC region, which include Arizona, California, Nevada and Hawaii + all the US-affiliated Pacific Island Jurisdictions (American Samoa, Mariana Island, Micronesia, Guam, Palau, Marshal Islands. &#10;&#10;The Regional Office is located in San Francisco, California, and there are 8 local partner sites: 1 each in Arizona, Nevada and Hawaii, and 5 in California. ">
            <a:extLst>
              <a:ext uri="{FF2B5EF4-FFF2-40B4-BE49-F238E27FC236}">
                <a16:creationId xmlns:a16="http://schemas.microsoft.com/office/drawing/2014/main" id="{E169E79F-9B17-7F51-4909-D9B9E1867D27}"/>
              </a:ext>
            </a:extLst>
          </p:cNvPr>
          <p:cNvPicPr>
            <a:picLocks noChangeAspect="1"/>
          </p:cNvPicPr>
          <p:nvPr/>
        </p:nvPicPr>
        <p:blipFill>
          <a:blip r:embed="rId3"/>
          <a:stretch>
            <a:fillRect/>
          </a:stretch>
        </p:blipFill>
        <p:spPr>
          <a:xfrm>
            <a:off x="838200" y="1230934"/>
            <a:ext cx="10601131" cy="4600165"/>
          </a:xfrm>
          <a:prstGeom prst="rect">
            <a:avLst/>
          </a:prstGeom>
        </p:spPr>
      </p:pic>
    </p:spTree>
    <p:extLst>
      <p:ext uri="{BB962C8B-B14F-4D97-AF65-F5344CB8AC3E}">
        <p14:creationId xmlns:p14="http://schemas.microsoft.com/office/powerpoint/2010/main" val="573893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5A04-E703-5B99-209A-CE637DA0E2B0}"/>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References/Resources</a:t>
            </a:r>
          </a:p>
        </p:txBody>
      </p:sp>
      <p:sp>
        <p:nvSpPr>
          <p:cNvPr id="4" name="TextBox 3">
            <a:extLst>
              <a:ext uri="{FF2B5EF4-FFF2-40B4-BE49-F238E27FC236}">
                <a16:creationId xmlns:a16="http://schemas.microsoft.com/office/drawing/2014/main" id="{7413FA1E-CC54-B08A-CEAE-98A329F001AD}"/>
              </a:ext>
            </a:extLst>
          </p:cNvPr>
          <p:cNvSpPr txBox="1"/>
          <p:nvPr/>
        </p:nvSpPr>
        <p:spPr>
          <a:xfrm>
            <a:off x="838200" y="1242391"/>
            <a:ext cx="10318437"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Tahoma" panose="020B0604030504040204" pitchFamily="34" charset="0"/>
                <a:ea typeface="Tahoma" panose="020B0604030504040204" pitchFamily="34" charset="0"/>
                <a:cs typeface="Tahoma" panose="020B0604030504040204" pitchFamily="34" charset="0"/>
              </a:rPr>
              <a:t>Taking a Sexual Health History</a:t>
            </a:r>
          </a:p>
          <a:p>
            <a:pPr marL="742950" lvl="1" indent="-285750">
              <a:buFont typeface="Arial"/>
              <a:buChar char="•"/>
            </a:pPr>
            <a:r>
              <a:rPr lang="en-US" sz="2400" dirty="0">
                <a:latin typeface="Tahoma" panose="020B0604030504040204" pitchFamily="34" charset="0"/>
                <a:ea typeface="Tahoma" panose="020B0604030504040204" pitchFamily="34" charset="0"/>
                <a:cs typeface="Tahoma" panose="020B0604030504040204" pitchFamily="34" charset="0"/>
              </a:rPr>
              <a:t>http://publichealth.lacounty.gov/dhsp/Providers/PrEPActionKit/PREPSexualHistoryCard.pdf</a:t>
            </a:r>
          </a:p>
          <a:p>
            <a:pPr marL="285750" indent="-285750">
              <a:buFont typeface="Arial"/>
              <a:buChar char="•"/>
            </a:pPr>
            <a:r>
              <a:rPr lang="en-US" sz="2800" dirty="0">
                <a:latin typeface="Tahoma" panose="020B0604030504040204" pitchFamily="34" charset="0"/>
                <a:ea typeface="Tahoma" panose="020B0604030504040204" pitchFamily="34" charset="0"/>
                <a:cs typeface="Tahoma" panose="020B0604030504040204" pitchFamily="34" charset="0"/>
              </a:rPr>
              <a:t>PrEP/PEP Info:</a:t>
            </a:r>
          </a:p>
          <a:p>
            <a:pPr marL="742950" lvl="1" indent="-285750">
              <a:buFont typeface="Arial"/>
              <a:buChar char="•"/>
            </a:pPr>
            <a:r>
              <a:rPr lang="en-US" sz="2400" dirty="0">
                <a:latin typeface="Tahoma" panose="020B0604030504040204" pitchFamily="34" charset="0"/>
                <a:ea typeface="Tahoma" panose="020B0604030504040204" pitchFamily="34" charset="0"/>
                <a:cs typeface="Tahoma" panose="020B0604030504040204" pitchFamily="34" charset="0"/>
              </a:rPr>
              <a:t>PleasePrEPMe.org</a:t>
            </a:r>
          </a:p>
          <a:p>
            <a:pPr marL="742950" lvl="1" indent="-285750">
              <a:buFont typeface="Arial"/>
              <a:buChar char="•"/>
            </a:pPr>
            <a:r>
              <a:rPr lang="en-US" sz="2400" dirty="0">
                <a:latin typeface="Tahoma" panose="020B0604030504040204" pitchFamily="34" charset="0"/>
                <a:ea typeface="Tahoma" panose="020B0604030504040204" pitchFamily="34" charset="0"/>
                <a:cs typeface="Tahoma" panose="020B0604030504040204" pitchFamily="34" charset="0"/>
              </a:rPr>
              <a:t>GetPrEPLA.com</a:t>
            </a:r>
          </a:p>
          <a:p>
            <a:pPr marL="742950" lvl="1" indent="-285750">
              <a:buFont typeface="Arial"/>
              <a:buChar char="•"/>
            </a:pPr>
            <a:r>
              <a:rPr lang="en-US" sz="2400" dirty="0">
                <a:latin typeface="Tahoma" panose="020B0604030504040204" pitchFamily="34" charset="0"/>
                <a:ea typeface="Tahoma" panose="020B0604030504040204" pitchFamily="34" charset="0"/>
                <a:cs typeface="Tahoma" panose="020B0604030504040204" pitchFamily="34" charset="0"/>
              </a:rPr>
              <a:t>https://www.cdph.ca.gov/Programs/CID/DOA/Pages/OA_prev_PrEP.aspx</a:t>
            </a:r>
          </a:p>
          <a:p>
            <a:pPr marL="285750" indent="-285750">
              <a:buFont typeface="Arial"/>
              <a:buChar char="•"/>
            </a:pPr>
            <a:r>
              <a:rPr lang="en-US" sz="2800" dirty="0">
                <a:latin typeface="Tahoma" panose="020B0604030504040204" pitchFamily="34" charset="0"/>
                <a:ea typeface="Tahoma" panose="020B0604030504040204" pitchFamily="34" charset="0"/>
                <a:cs typeface="Tahoma" panose="020B0604030504040204" pitchFamily="34" charset="0"/>
              </a:rPr>
              <a:t>Insurance Confidentiality Requests</a:t>
            </a:r>
          </a:p>
          <a:p>
            <a:pPr marL="742950" lvl="1" indent="-285750">
              <a:buFont typeface="Arial"/>
              <a:buChar char="•"/>
            </a:pPr>
            <a:r>
              <a:rPr lang="en-US" sz="2400" dirty="0">
                <a:latin typeface="Tahoma" panose="020B0604030504040204" pitchFamily="34" charset="0"/>
                <a:ea typeface="Tahoma" panose="020B0604030504040204" pitchFamily="34" charset="0"/>
                <a:cs typeface="Tahoma" panose="020B0604030504040204" pitchFamily="34" charset="0"/>
              </a:rPr>
              <a:t>Covermymeds.com</a:t>
            </a:r>
          </a:p>
          <a:p>
            <a:pPr marL="742950" lvl="1" indent="-285750">
              <a:buFont typeface="Arial"/>
              <a:buChar char="•"/>
            </a:pPr>
            <a:r>
              <a:rPr lang="en-US" sz="2400" dirty="0">
                <a:latin typeface="Tahoma" panose="020B0604030504040204" pitchFamily="34" charset="0"/>
                <a:ea typeface="Tahoma" panose="020B0604030504040204" pitchFamily="34" charset="0"/>
                <a:cs typeface="Tahoma" panose="020B0604030504040204" pitchFamily="34" charset="0"/>
              </a:rPr>
              <a:t>myhealthmyinfo.org</a:t>
            </a:r>
          </a:p>
        </p:txBody>
      </p:sp>
    </p:spTree>
    <p:extLst>
      <p:ext uri="{BB962C8B-B14F-4D97-AF65-F5344CB8AC3E}">
        <p14:creationId xmlns:p14="http://schemas.microsoft.com/office/powerpoint/2010/main" val="36916644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5A04-E703-5B99-209A-CE637DA0E2B0}"/>
              </a:ext>
            </a:extLst>
          </p:cNvPr>
          <p:cNvSpPr>
            <a:spLocks noGrp="1"/>
          </p:cNvSpPr>
          <p:nvPr>
            <p:ph type="title"/>
          </p:nvPr>
        </p:nvSpPr>
        <p:spPr/>
        <p:txBody>
          <a:bodyPr/>
          <a:lstStyle/>
          <a:p>
            <a:r>
              <a:rPr lang="en-US" dirty="0">
                <a:cs typeface="Futura Medium"/>
              </a:rPr>
              <a:t>Thank you! </a:t>
            </a:r>
            <a:endParaRPr lang="en-US" dirty="0"/>
          </a:p>
        </p:txBody>
      </p:sp>
      <p:sp>
        <p:nvSpPr>
          <p:cNvPr id="3" name="Content Placeholder 2">
            <a:extLst>
              <a:ext uri="{FF2B5EF4-FFF2-40B4-BE49-F238E27FC236}">
                <a16:creationId xmlns:a16="http://schemas.microsoft.com/office/drawing/2014/main" id="{8013CC68-97ED-690F-020A-7DC4E25EE184}"/>
              </a:ext>
            </a:extLst>
          </p:cNvPr>
          <p:cNvSpPr>
            <a:spLocks noGrp="1"/>
          </p:cNvSpPr>
          <p:nvPr>
            <p:ph idx="1"/>
          </p:nvPr>
        </p:nvSpPr>
        <p:spPr/>
        <p:txBody>
          <a:bodyPr vert="horz" lIns="91440" tIns="45720" rIns="91440" bIns="45720" rtlCol="0" anchor="t">
            <a:normAutofit/>
          </a:bodyPr>
          <a:lstStyle/>
          <a:p>
            <a:r>
              <a:rPr lang="en-US" dirty="0">
                <a:solidFill>
                  <a:srgbClr val="000000"/>
                </a:solidFill>
                <a:latin typeface="Calibri"/>
                <a:ea typeface="Calibri"/>
                <a:cs typeface="Calibri"/>
              </a:rPr>
              <a:t>Contact </a:t>
            </a:r>
            <a:endParaRPr lang="en-US" dirty="0">
              <a:latin typeface="Calibri"/>
              <a:ea typeface="Calibri"/>
              <a:cs typeface="Calibri"/>
            </a:endParaRPr>
          </a:p>
          <a:p>
            <a:pPr lvl="1"/>
            <a:r>
              <a:rPr lang="en-US" dirty="0">
                <a:latin typeface="Calibri"/>
                <a:ea typeface="Calibri"/>
                <a:cs typeface="Calibri"/>
              </a:rPr>
              <a:t>Alexandria Trubatisky: </a:t>
            </a:r>
            <a:r>
              <a:rPr lang="en-US" dirty="0">
                <a:latin typeface="Calibri"/>
                <a:ea typeface="Calibri"/>
                <a:cs typeface="Calibri"/>
                <a:hlinkClick r:id="rId2"/>
              </a:rPr>
              <a:t>atrubatisky@chla.usc.edu</a:t>
            </a:r>
            <a:endParaRPr lang="en-US" dirty="0">
              <a:latin typeface="Calibri"/>
              <a:ea typeface="Calibri"/>
              <a:cs typeface="Calibri"/>
            </a:endParaRPr>
          </a:p>
          <a:p>
            <a:pPr lvl="1"/>
            <a:r>
              <a:rPr lang="en-US" dirty="0">
                <a:latin typeface="Calibri"/>
                <a:ea typeface="Calibri"/>
                <a:cs typeface="Calibri"/>
              </a:rPr>
              <a:t>Vihaan Madahar: </a:t>
            </a:r>
            <a:r>
              <a:rPr lang="en-US" dirty="0">
                <a:latin typeface="Calibri"/>
                <a:ea typeface="Calibri"/>
                <a:cs typeface="Calibri"/>
                <a:hlinkClick r:id="rId3"/>
              </a:rPr>
              <a:t>vmadahar@chla.usc.edu</a:t>
            </a:r>
            <a:r>
              <a:rPr lang="en-US" dirty="0">
                <a:latin typeface="Calibri"/>
                <a:ea typeface="Calibri"/>
                <a:cs typeface="Calibri"/>
              </a:rPr>
              <a:t>	</a:t>
            </a:r>
          </a:p>
          <a:p>
            <a:pPr lvl="1"/>
            <a:endParaRPr lang="en-US" sz="1800" dirty="0">
              <a:latin typeface="Calibri"/>
              <a:ea typeface="Calibri"/>
              <a:cs typeface="Calibri"/>
            </a:endParaRPr>
          </a:p>
          <a:p>
            <a:endParaRPr lang="en-US" sz="2000" dirty="0">
              <a:latin typeface="Calibri"/>
              <a:ea typeface="Calibri"/>
              <a:cs typeface="Calibri"/>
            </a:endParaRPr>
          </a:p>
          <a:p>
            <a:endParaRPr lang="en-US" dirty="0"/>
          </a:p>
        </p:txBody>
      </p:sp>
    </p:spTree>
    <p:extLst>
      <p:ext uri="{BB962C8B-B14F-4D97-AF65-F5344CB8AC3E}">
        <p14:creationId xmlns:p14="http://schemas.microsoft.com/office/powerpoint/2010/main" val="694545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0DA48D1-3034-3E15-FC0E-B0D765B533F3}"/>
              </a:ext>
            </a:extLst>
          </p:cNvPr>
          <p:cNvSpPr>
            <a:spLocks noGrp="1"/>
          </p:cNvSpPr>
          <p:nvPr>
            <p:ph type="title"/>
          </p:nvPr>
        </p:nvSpPr>
        <p:spPr>
          <a:xfrm>
            <a:off x="6657716" y="467271"/>
            <a:ext cx="4195674" cy="2052522"/>
          </a:xfrm>
        </p:spPr>
        <p:txBody>
          <a:bodyPr anchor="b">
            <a:normAutofit/>
          </a:bodyPr>
          <a:lstStyle/>
          <a:p>
            <a:r>
              <a:rPr lang="en-US" sz="5600" dirty="0"/>
              <a:t>Discussion</a:t>
            </a:r>
          </a:p>
        </p:txBody>
      </p:sp>
      <p:grpSp>
        <p:nvGrpSpPr>
          <p:cNvPr id="22" name="Group 21">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2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Freeform: Shape 27">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Content Placeholder 10" descr="Chat with solid fill">
            <a:extLst>
              <a:ext uri="{FF2B5EF4-FFF2-40B4-BE49-F238E27FC236}">
                <a16:creationId xmlns:a16="http://schemas.microsoft.com/office/drawing/2014/main" id="{808EBB45-B535-BF7C-C50D-2EAB1815C0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6211" y="165871"/>
            <a:ext cx="2353922" cy="2353922"/>
          </a:xfrm>
          <a:prstGeom prst="rect">
            <a:avLst/>
          </a:prstGeom>
        </p:spPr>
      </p:pic>
      <p:sp>
        <p:nvSpPr>
          <p:cNvPr id="26" name="Freeform: Shape 25">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Graphic 12" descr="Meeting with solid fill">
            <a:extLst>
              <a:ext uri="{FF2B5EF4-FFF2-40B4-BE49-F238E27FC236}">
                <a16:creationId xmlns:a16="http://schemas.microsoft.com/office/drawing/2014/main" id="{11CF1AAF-BC96-A101-D35C-C61E8091C4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5154" y="3684772"/>
            <a:ext cx="2752751" cy="2752751"/>
          </a:xfrm>
          <a:prstGeom prst="rect">
            <a:avLst/>
          </a:prstGeom>
        </p:spPr>
      </p:pic>
      <p:sp>
        <p:nvSpPr>
          <p:cNvPr id="3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844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FA7D-A5D0-D295-7E14-E22172E6BC4F}"/>
              </a:ext>
            </a:extLst>
          </p:cNvPr>
          <p:cNvSpPr>
            <a:spLocks noGrp="1"/>
          </p:cNvSpPr>
          <p:nvPr>
            <p:ph type="title"/>
          </p:nvPr>
        </p:nvSpPr>
        <p:spPr>
          <a:xfrm>
            <a:off x="960100" y="978102"/>
            <a:ext cx="10588434" cy="1062644"/>
          </a:xfrm>
        </p:spPr>
        <p:txBody>
          <a:bodyPr anchor="b">
            <a:normAutofit/>
          </a:bodyPr>
          <a:lstStyle/>
          <a:p>
            <a:r>
              <a:rPr lang="en-US" dirty="0"/>
              <a:t>Q &amp; A </a:t>
            </a:r>
            <a:r>
              <a:rPr lang="en-US" dirty="0">
                <a:solidFill>
                  <a:schemeClr val="tx1">
                    <a:alpha val="0"/>
                  </a:schemeClr>
                </a:solidFill>
              </a:rPr>
              <a:t>2</a:t>
            </a:r>
          </a:p>
        </p:txBody>
      </p:sp>
      <p:pic>
        <p:nvPicPr>
          <p:cNvPr id="5" name="Content Placeholder 4" descr="Questions outline">
            <a:extLst>
              <a:ext uri="{FF2B5EF4-FFF2-40B4-BE49-F238E27FC236}">
                <a16:creationId xmlns:a16="http://schemas.microsoft.com/office/drawing/2014/main" id="{580E228E-08A4-E301-AA93-E395800D85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3206" y="2811104"/>
            <a:ext cx="2928114" cy="2928114"/>
          </a:xfrm>
          <a:prstGeom prst="rect">
            <a:avLst/>
          </a:prstGeom>
        </p:spPr>
      </p:pic>
      <p:sp>
        <p:nvSpPr>
          <p:cNvPr id="25" name="Content Placeholder 8">
            <a:extLst>
              <a:ext uri="{FF2B5EF4-FFF2-40B4-BE49-F238E27FC236}">
                <a16:creationId xmlns:a16="http://schemas.microsoft.com/office/drawing/2014/main" id="{B4361205-0CC1-8898-D4CB-89F09E55390A}"/>
              </a:ext>
            </a:extLst>
          </p:cNvPr>
          <p:cNvSpPr>
            <a:spLocks noGrp="1"/>
          </p:cNvSpPr>
          <p:nvPr>
            <p:ph idx="1"/>
          </p:nvPr>
        </p:nvSpPr>
        <p:spPr>
          <a:xfrm>
            <a:off x="4955354" y="2682433"/>
            <a:ext cx="6282169" cy="3215749"/>
          </a:xfrm>
        </p:spPr>
        <p:txBody>
          <a:bodyPr>
            <a:normAutofit/>
          </a:bodyPr>
          <a:lstStyle/>
          <a:p>
            <a:r>
              <a:rPr lang="en-US" sz="2400" dirty="0"/>
              <a:t>What questions do you have for our speaker?</a:t>
            </a:r>
          </a:p>
        </p:txBody>
      </p:sp>
    </p:spTree>
    <p:extLst>
      <p:ext uri="{BB962C8B-B14F-4D97-AF65-F5344CB8AC3E}">
        <p14:creationId xmlns:p14="http://schemas.microsoft.com/office/powerpoint/2010/main" val="3977838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4579-C7EC-EDE3-3349-AAC4F5BB1D79}"/>
              </a:ext>
            </a:extLst>
          </p:cNvPr>
          <p:cNvSpPr>
            <a:spLocks noGrp="1"/>
          </p:cNvSpPr>
          <p:nvPr>
            <p:ph type="title"/>
          </p:nvPr>
        </p:nvSpPr>
        <p:spPr/>
        <p:txBody>
          <a:bodyPr/>
          <a:lstStyle/>
          <a:p>
            <a:r>
              <a:rPr lang="en-US" dirty="0"/>
              <a:t>Organizational Worksheet</a:t>
            </a:r>
          </a:p>
        </p:txBody>
      </p:sp>
      <p:sp>
        <p:nvSpPr>
          <p:cNvPr id="4" name="Text Placeholder 3">
            <a:extLst>
              <a:ext uri="{FF2B5EF4-FFF2-40B4-BE49-F238E27FC236}">
                <a16:creationId xmlns:a16="http://schemas.microsoft.com/office/drawing/2014/main" id="{F06ED441-BAB3-40B4-A4AA-EE2CB761564F}"/>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dirty="0"/>
              <a:t>Completing this worksheet with your programs to:</a:t>
            </a:r>
          </a:p>
          <a:p>
            <a:pPr marL="742950" lvl="1" indent="-285750">
              <a:buFont typeface="Arial" panose="020B0604020202020204" pitchFamily="34" charset="0"/>
              <a:buChar char="•"/>
            </a:pPr>
            <a:r>
              <a:rPr lang="en-US" dirty="0"/>
              <a:t>Apply strategies learned into today’s session to your PrEP programs</a:t>
            </a:r>
          </a:p>
          <a:p>
            <a:pPr marL="742950" lvl="1" indent="-285750">
              <a:buFont typeface="Arial" panose="020B0604020202020204" pitchFamily="34" charset="0"/>
              <a:buChar char="•"/>
            </a:pPr>
            <a:r>
              <a:rPr lang="en-US" dirty="0"/>
              <a:t>Map Youth Engagement Strategies</a:t>
            </a:r>
          </a:p>
          <a:p>
            <a:pPr marL="742950" lvl="1" indent="-285750">
              <a:buFont typeface="Arial" panose="020B0604020202020204" pitchFamily="34" charset="0"/>
              <a:buChar char="•"/>
            </a:pPr>
            <a:r>
              <a:rPr lang="en-US" dirty="0"/>
              <a:t>Assemble your PrEP for Youth Program Team</a:t>
            </a:r>
          </a:p>
          <a:p>
            <a:pPr marL="742950" lvl="1" indent="-285750">
              <a:buFont typeface="Arial" panose="020B0604020202020204" pitchFamily="34" charset="0"/>
              <a:buChar char="•"/>
            </a:pPr>
            <a:r>
              <a:rPr lang="en-US" dirty="0"/>
              <a:t>Coordinate linkage to support services for equitable access</a:t>
            </a:r>
          </a:p>
          <a:p>
            <a:pPr marL="742950" lvl="1" indent="-285750">
              <a:buFont typeface="Arial" panose="020B0604020202020204" pitchFamily="34" charset="0"/>
              <a:buChar char="•"/>
            </a:pPr>
            <a:r>
              <a:rPr lang="en-US" dirty="0"/>
              <a:t>Discuss potential barriers and possible solutions to youth accessing PrEP</a:t>
            </a:r>
          </a:p>
          <a:p>
            <a:pPr marL="742950" lvl="1" indent="-285750">
              <a:buFont typeface="Arial" panose="020B0604020202020204" pitchFamily="34" charset="0"/>
              <a:buChar char="•"/>
            </a:pPr>
            <a:r>
              <a:rPr lang="en-US" dirty="0"/>
              <a:t>Prepare for life events young people may experience that affect their ability to engage in PrEP</a:t>
            </a:r>
          </a:p>
          <a:p>
            <a:pPr marL="742950" lvl="1" indent="-285750">
              <a:buFont typeface="Arial" panose="020B0604020202020204" pitchFamily="34" charset="0"/>
              <a:buChar char="•"/>
            </a:pPr>
            <a:r>
              <a:rPr lang="en-US" dirty="0"/>
              <a:t>Practice self-reflection regarding sex positivity techniques </a:t>
            </a:r>
          </a:p>
          <a:p>
            <a:pPr marL="742950" lvl="1" indent="-285750">
              <a:buFont typeface="Arial" panose="020B0604020202020204" pitchFamily="34" charset="0"/>
              <a:buChar char="•"/>
            </a:pPr>
            <a:r>
              <a:rPr lang="en-US" dirty="0"/>
              <a:t>Access related resources for today’s session</a:t>
            </a:r>
          </a:p>
        </p:txBody>
      </p:sp>
      <p:pic>
        <p:nvPicPr>
          <p:cNvPr id="10" name="Picture 9" descr="A screen shot the organizational worksheet for PrEP Ready! CoP session on Youth and PrEP: Strategies">
            <a:extLst>
              <a:ext uri="{FF2B5EF4-FFF2-40B4-BE49-F238E27FC236}">
                <a16:creationId xmlns:a16="http://schemas.microsoft.com/office/drawing/2014/main" id="{95C0712B-A5F7-2297-7C03-82169CD9C340}"/>
              </a:ext>
            </a:extLst>
          </p:cNvPr>
          <p:cNvPicPr>
            <a:picLocks noChangeAspect="1"/>
          </p:cNvPicPr>
          <p:nvPr/>
        </p:nvPicPr>
        <p:blipFill>
          <a:blip r:embed="rId2"/>
          <a:stretch>
            <a:fillRect/>
          </a:stretch>
        </p:blipFill>
        <p:spPr>
          <a:xfrm>
            <a:off x="4996722" y="233065"/>
            <a:ext cx="5133182" cy="3871886"/>
          </a:xfrm>
          <a:prstGeom prst="rect">
            <a:avLst/>
          </a:prstGeom>
        </p:spPr>
      </p:pic>
      <p:pic>
        <p:nvPicPr>
          <p:cNvPr id="6" name="Content Placeholder 5" descr="A screen shot the organizational worksheet for PrEP Ready! CoP session on Youth and PrEP: Tailoring Care to Adolescents and Young Adults">
            <a:extLst>
              <a:ext uri="{FF2B5EF4-FFF2-40B4-BE49-F238E27FC236}">
                <a16:creationId xmlns:a16="http://schemas.microsoft.com/office/drawing/2014/main" id="{A1CA29A8-106B-7B4F-D411-5AE2BDF1F5F0}"/>
              </a:ext>
            </a:extLst>
          </p:cNvPr>
          <p:cNvPicPr>
            <a:picLocks noGrp="1" noChangeAspect="1"/>
          </p:cNvPicPr>
          <p:nvPr>
            <p:ph idx="1"/>
          </p:nvPr>
        </p:nvPicPr>
        <p:blipFill>
          <a:blip r:embed="rId3"/>
          <a:stretch>
            <a:fillRect/>
          </a:stretch>
        </p:blipFill>
        <p:spPr>
          <a:xfrm>
            <a:off x="7195279" y="1697546"/>
            <a:ext cx="4996721" cy="3835167"/>
          </a:xfrm>
        </p:spPr>
      </p:pic>
      <p:pic>
        <p:nvPicPr>
          <p:cNvPr id="8" name="Picture 7" descr="A screen shot the organizational worksheet for PrEP Ready! CoP session on Youth and PrEP: PrEP Youth Engagement Mapping Exercise.">
            <a:extLst>
              <a:ext uri="{FF2B5EF4-FFF2-40B4-BE49-F238E27FC236}">
                <a16:creationId xmlns:a16="http://schemas.microsoft.com/office/drawing/2014/main" id="{77EEDB7C-628E-1F80-C251-72434DDB4753}"/>
              </a:ext>
            </a:extLst>
          </p:cNvPr>
          <p:cNvPicPr>
            <a:picLocks noChangeAspect="1"/>
          </p:cNvPicPr>
          <p:nvPr/>
        </p:nvPicPr>
        <p:blipFill>
          <a:blip r:embed="rId4"/>
          <a:stretch>
            <a:fillRect/>
          </a:stretch>
        </p:blipFill>
        <p:spPr>
          <a:xfrm>
            <a:off x="5711252" y="3261306"/>
            <a:ext cx="4795253" cy="3638452"/>
          </a:xfrm>
          <a:prstGeom prst="rect">
            <a:avLst/>
          </a:prstGeom>
        </p:spPr>
      </p:pic>
    </p:spTree>
    <p:extLst>
      <p:ext uri="{BB962C8B-B14F-4D97-AF65-F5344CB8AC3E}">
        <p14:creationId xmlns:p14="http://schemas.microsoft.com/office/powerpoint/2010/main" val="3911942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21D379-0A78-164D-E5EE-03CE2A36A35A}"/>
              </a:ext>
            </a:extLst>
          </p:cNvPr>
          <p:cNvSpPr>
            <a:spLocks noGrp="1"/>
          </p:cNvSpPr>
          <p:nvPr>
            <p:ph type="title"/>
          </p:nvPr>
        </p:nvSpPr>
        <p:spPr/>
        <p:txBody>
          <a:bodyPr/>
          <a:lstStyle/>
          <a:p>
            <a:r>
              <a:rPr lang="en-US" dirty="0"/>
              <a:t>Breakout Session (15-20 min)</a:t>
            </a:r>
          </a:p>
        </p:txBody>
      </p:sp>
      <p:sp>
        <p:nvSpPr>
          <p:cNvPr id="6" name="Content Placeholder 5">
            <a:extLst>
              <a:ext uri="{FF2B5EF4-FFF2-40B4-BE49-F238E27FC236}">
                <a16:creationId xmlns:a16="http://schemas.microsoft.com/office/drawing/2014/main" id="{8CAE153F-36D2-BA7E-DEEC-1F24292CAE77}"/>
              </a:ext>
            </a:extLst>
          </p:cNvPr>
          <p:cNvSpPr>
            <a:spLocks noGrp="1"/>
          </p:cNvSpPr>
          <p:nvPr>
            <p:ph idx="1"/>
          </p:nvPr>
        </p:nvSpPr>
        <p:spPr/>
        <p:txBody>
          <a:bodyPr>
            <a:normAutofit/>
          </a:bodyPr>
          <a:lstStyle/>
          <a:p>
            <a:r>
              <a:rPr lang="en-US" dirty="0"/>
              <a:t>Groups of 8-10</a:t>
            </a:r>
          </a:p>
          <a:p>
            <a:r>
              <a:rPr lang="en-US" dirty="0"/>
              <a:t>Download the worksheet</a:t>
            </a:r>
          </a:p>
          <a:p>
            <a:r>
              <a:rPr lang="en-US" dirty="0"/>
              <a:t>Discussion Question:  Think about 1 strategy you learned about today that you want to implement or enhance at your clinics:</a:t>
            </a:r>
          </a:p>
          <a:p>
            <a:pPr lvl="1"/>
            <a:r>
              <a:rPr lang="en-US" dirty="0"/>
              <a:t>What are the potential benefits to implementing this strategy?</a:t>
            </a:r>
          </a:p>
          <a:p>
            <a:pPr lvl="1"/>
            <a:r>
              <a:rPr lang="en-US" dirty="0"/>
              <a:t>What action steps will your clinic need to take to plan and implement this strategy?</a:t>
            </a:r>
          </a:p>
          <a:p>
            <a:r>
              <a:rPr lang="en-US" dirty="0"/>
              <a:t>Large group reflections</a:t>
            </a:r>
          </a:p>
        </p:txBody>
      </p:sp>
    </p:spTree>
    <p:extLst>
      <p:ext uri="{BB962C8B-B14F-4D97-AF65-F5344CB8AC3E}">
        <p14:creationId xmlns:p14="http://schemas.microsoft.com/office/powerpoint/2010/main" val="3280233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D3CD88-5F86-EB46-B91D-444A2B881065}"/>
              </a:ext>
            </a:extLst>
          </p:cNvPr>
          <p:cNvSpPr>
            <a:spLocks noGrp="1"/>
          </p:cNvSpPr>
          <p:nvPr>
            <p:ph type="title"/>
          </p:nvPr>
        </p:nvSpPr>
        <p:spPr>
          <a:xfrm>
            <a:off x="8864137" y="1249975"/>
            <a:ext cx="2798633" cy="2769334"/>
          </a:xfrm>
        </p:spPr>
        <p:txBody>
          <a:bodyPr anchor="ctr">
            <a:noAutofit/>
          </a:bodyPr>
          <a:lstStyle/>
          <a:p>
            <a:pPr>
              <a:lnSpc>
                <a:spcPct val="90000"/>
              </a:lnSpc>
            </a:pPr>
            <a:r>
              <a:rPr lang="en-US" sz="3200" dirty="0"/>
              <a:t>Thank you for participating! </a:t>
            </a:r>
            <a:br>
              <a:rPr lang="en-US" sz="3200" dirty="0"/>
            </a:br>
            <a:br>
              <a:rPr lang="en-US" sz="3200" dirty="0"/>
            </a:br>
            <a:r>
              <a:rPr lang="en-US" sz="3200" dirty="0"/>
              <a:t>Please check your emails for a unique link to complete the evaluation. </a:t>
            </a:r>
          </a:p>
        </p:txBody>
      </p:sp>
      <p:pic>
        <p:nvPicPr>
          <p:cNvPr id="9" name="Picture 8" descr="Time to evaluate.">
            <a:extLst>
              <a:ext uri="{FF2B5EF4-FFF2-40B4-BE49-F238E27FC236}">
                <a16:creationId xmlns:a16="http://schemas.microsoft.com/office/drawing/2014/main" id="{9BC7D5F3-183B-F735-3FEF-903B44D04B93}"/>
              </a:ext>
            </a:extLst>
          </p:cNvPr>
          <p:cNvPicPr>
            <a:picLocks noChangeAspect="1"/>
          </p:cNvPicPr>
          <p:nvPr/>
        </p:nvPicPr>
        <p:blipFill>
          <a:blip r:embed="rId3">
            <a:extLst>
              <a:ext uri="{837473B0-CC2E-450A-ABE3-18F120FF3D39}">
                <a1611:picAttrSrcUrl xmlns:a1611="http://schemas.microsoft.com/office/drawing/2016/11/main" r:id="rId4"/>
              </a:ext>
            </a:extLst>
          </a:blip>
          <a:stretch/>
        </p:blipFill>
        <p:spPr>
          <a:xfrm>
            <a:off x="399837" y="364988"/>
            <a:ext cx="8257032" cy="5081250"/>
          </a:xfrm>
          <a:prstGeom prst="rect">
            <a:avLst/>
          </a:prstGeom>
        </p:spPr>
      </p:pic>
      <p:sp>
        <p:nvSpPr>
          <p:cNvPr id="2" name="TextBox 1">
            <a:extLst>
              <a:ext uri="{FF2B5EF4-FFF2-40B4-BE49-F238E27FC236}">
                <a16:creationId xmlns:a16="http://schemas.microsoft.com/office/drawing/2014/main" id="{BEE3A2AA-4BF6-0D4E-BA51-2BF2DB4AE329}"/>
              </a:ext>
            </a:extLst>
          </p:cNvPr>
          <p:cNvSpPr txBox="1"/>
          <p:nvPr/>
        </p:nvSpPr>
        <p:spPr>
          <a:xfrm>
            <a:off x="678184" y="5553225"/>
            <a:ext cx="10835629" cy="230832"/>
          </a:xfrm>
          <a:prstGeom prst="rect">
            <a:avLst/>
          </a:prstGeom>
          <a:noFill/>
        </p:spPr>
        <p:txBody>
          <a:bodyPr wrap="square" rtlCol="0">
            <a:spAutoFit/>
          </a:bodyPr>
          <a:lstStyle/>
          <a:p>
            <a:r>
              <a:rPr lang="en-US" sz="900">
                <a:hlinkClick r:id="rId4" tooltip="https://rootindexing.com/evaluation-method/"/>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181592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E6CA-BDA7-2EF9-A5B4-DB1CA1118192}"/>
              </a:ext>
            </a:extLst>
          </p:cNvPr>
          <p:cNvSpPr>
            <a:spLocks noGrp="1"/>
          </p:cNvSpPr>
          <p:nvPr>
            <p:ph type="title"/>
          </p:nvPr>
        </p:nvSpPr>
        <p:spPr>
          <a:xfrm>
            <a:off x="420828" y="811707"/>
            <a:ext cx="3565816" cy="832263"/>
          </a:xfrm>
        </p:spPr>
        <p:txBody>
          <a:bodyPr>
            <a:noAutofit/>
          </a:bodyPr>
          <a:lstStyle/>
          <a:p>
            <a:r>
              <a:rPr lang="en-US" sz="3800" dirty="0" err="1"/>
              <a:t>PrEP</a:t>
            </a:r>
            <a:r>
              <a:rPr lang="en-US" sz="3800" dirty="0"/>
              <a:t> Ready! CoP Slack: </a:t>
            </a:r>
            <a:br>
              <a:rPr lang="en-US" sz="3800" dirty="0"/>
            </a:br>
            <a:r>
              <a:rPr lang="en-US" sz="3800" dirty="0">
                <a:solidFill>
                  <a:srgbClr val="284C73"/>
                </a:solidFill>
              </a:rPr>
              <a:t>An Introduction</a:t>
            </a:r>
          </a:p>
        </p:txBody>
      </p:sp>
      <p:pic>
        <p:nvPicPr>
          <p:cNvPr id="6" name="Picture 5" descr="Slack icon">
            <a:extLst>
              <a:ext uri="{FF2B5EF4-FFF2-40B4-BE49-F238E27FC236}">
                <a16:creationId xmlns:a16="http://schemas.microsoft.com/office/drawing/2014/main" id="{9909D0A4-7473-80DD-85B8-44313583F490}"/>
              </a:ext>
            </a:extLst>
          </p:cNvPr>
          <p:cNvPicPr>
            <a:picLocks noChangeAspect="1"/>
          </p:cNvPicPr>
          <p:nvPr/>
        </p:nvPicPr>
        <p:blipFill>
          <a:blip r:embed="rId3"/>
          <a:stretch>
            <a:fillRect/>
          </a:stretch>
        </p:blipFill>
        <p:spPr>
          <a:xfrm>
            <a:off x="529936" y="2280168"/>
            <a:ext cx="3096492" cy="2933862"/>
          </a:xfrm>
          <a:prstGeom prst="rect">
            <a:avLst/>
          </a:prstGeom>
        </p:spPr>
      </p:pic>
      <p:sp>
        <p:nvSpPr>
          <p:cNvPr id="9" name="Content Placeholder 8">
            <a:extLst>
              <a:ext uri="{FF2B5EF4-FFF2-40B4-BE49-F238E27FC236}">
                <a16:creationId xmlns:a16="http://schemas.microsoft.com/office/drawing/2014/main" id="{03C721CB-B003-50A6-1221-2329899DFCCA}"/>
              </a:ext>
            </a:extLst>
          </p:cNvPr>
          <p:cNvSpPr>
            <a:spLocks noGrp="1"/>
          </p:cNvSpPr>
          <p:nvPr>
            <p:ph idx="1"/>
          </p:nvPr>
        </p:nvSpPr>
        <p:spPr>
          <a:xfrm>
            <a:off x="3986644" y="374073"/>
            <a:ext cx="8205355" cy="5531448"/>
          </a:xfrm>
        </p:spPr>
        <p:txBody>
          <a:bodyPr>
            <a:normAutofit/>
          </a:bodyPr>
          <a:lstStyle/>
          <a:p>
            <a:pPr>
              <a:lnSpc>
                <a:spcPct val="120000"/>
              </a:lnSpc>
            </a:pPr>
            <a:r>
              <a:rPr lang="en-US" sz="2000" b="1" dirty="0">
                <a:solidFill>
                  <a:srgbClr val="284C73"/>
                </a:solidFill>
              </a:rPr>
              <a:t>What is Slack?</a:t>
            </a:r>
          </a:p>
          <a:p>
            <a:pPr lvl="1">
              <a:lnSpc>
                <a:spcPct val="120000"/>
              </a:lnSpc>
            </a:pPr>
            <a:r>
              <a:rPr lang="en-US" sz="1800" dirty="0"/>
              <a:t>Slack is a messaging app that keeps teams connected. We use our Slack space to communicate and share resources.</a:t>
            </a:r>
          </a:p>
          <a:p>
            <a:pPr>
              <a:lnSpc>
                <a:spcPct val="120000"/>
              </a:lnSpc>
            </a:pPr>
            <a:r>
              <a:rPr lang="en-US" sz="2000" b="1" dirty="0">
                <a:solidFill>
                  <a:srgbClr val="284C73"/>
                </a:solidFill>
              </a:rPr>
              <a:t>Why the </a:t>
            </a:r>
            <a:r>
              <a:rPr lang="en-US" sz="2000" b="1" dirty="0" err="1">
                <a:solidFill>
                  <a:srgbClr val="284C73"/>
                </a:solidFill>
              </a:rPr>
              <a:t>PrEP</a:t>
            </a:r>
            <a:r>
              <a:rPr lang="en-US" sz="2000" b="1" dirty="0">
                <a:solidFill>
                  <a:srgbClr val="284C73"/>
                </a:solidFill>
              </a:rPr>
              <a:t> Ready! CoP Slack?</a:t>
            </a:r>
          </a:p>
          <a:p>
            <a:pPr lvl="1">
              <a:lnSpc>
                <a:spcPct val="120000"/>
              </a:lnSpc>
            </a:pPr>
            <a:r>
              <a:rPr lang="en-US" sz="1800" dirty="0"/>
              <a:t>Find materials from past sessions.</a:t>
            </a:r>
          </a:p>
          <a:p>
            <a:pPr lvl="1">
              <a:lnSpc>
                <a:spcPct val="120000"/>
              </a:lnSpc>
            </a:pPr>
            <a:r>
              <a:rPr lang="en-US" sz="1800" dirty="0"/>
              <a:t>Share resources and announcements with your peers.</a:t>
            </a:r>
          </a:p>
          <a:p>
            <a:pPr lvl="1">
              <a:lnSpc>
                <a:spcPct val="120000"/>
              </a:lnSpc>
            </a:pPr>
            <a:r>
              <a:rPr lang="en-US" sz="1800" dirty="0"/>
              <a:t>Be the first to hear about upcoming programs.</a:t>
            </a:r>
          </a:p>
          <a:p>
            <a:pPr lvl="1">
              <a:lnSpc>
                <a:spcPct val="120000"/>
              </a:lnSpc>
            </a:pPr>
            <a:r>
              <a:rPr lang="en-US" sz="1800" dirty="0"/>
              <a:t>Seek assistance with implementation strategies for you and your team.</a:t>
            </a:r>
          </a:p>
          <a:p>
            <a:pPr lvl="1">
              <a:lnSpc>
                <a:spcPct val="120000"/>
              </a:lnSpc>
            </a:pPr>
            <a:r>
              <a:rPr lang="en-US" sz="1800" dirty="0"/>
              <a:t>And more!</a:t>
            </a:r>
          </a:p>
          <a:p>
            <a:pPr>
              <a:lnSpc>
                <a:spcPct val="120000"/>
              </a:lnSpc>
            </a:pPr>
            <a:r>
              <a:rPr lang="en-US" sz="2000" b="1" dirty="0">
                <a:solidFill>
                  <a:srgbClr val="284C73"/>
                </a:solidFill>
              </a:rPr>
              <a:t>Our goal</a:t>
            </a:r>
          </a:p>
          <a:p>
            <a:pPr lvl="1">
              <a:lnSpc>
                <a:spcPct val="120000"/>
              </a:lnSpc>
            </a:pPr>
            <a:r>
              <a:rPr lang="en-US" sz="1800" dirty="0"/>
              <a:t>Our goal with the </a:t>
            </a:r>
            <a:r>
              <a:rPr lang="en-US" sz="1800" dirty="0" err="1"/>
              <a:t>PrEP</a:t>
            </a:r>
            <a:r>
              <a:rPr lang="en-US" sz="1800" dirty="0"/>
              <a:t> Ready! CoP Slack is to allow our community to collaborate, communicate, and stay engaged. Together, we can help each other advance our </a:t>
            </a:r>
            <a:r>
              <a:rPr lang="en-US" sz="1800" dirty="0" err="1"/>
              <a:t>PrEP</a:t>
            </a:r>
            <a:r>
              <a:rPr lang="en-US" sz="1800" dirty="0"/>
              <a:t> programs to offer equitable access to </a:t>
            </a:r>
            <a:r>
              <a:rPr lang="en-US" sz="1800" dirty="0" err="1"/>
              <a:t>PrEP</a:t>
            </a:r>
            <a:r>
              <a:rPr lang="en-US" sz="1800" dirty="0"/>
              <a:t> for the communities we serve.</a:t>
            </a:r>
          </a:p>
        </p:txBody>
      </p:sp>
    </p:spTree>
    <p:extLst>
      <p:ext uri="{BB962C8B-B14F-4D97-AF65-F5344CB8AC3E}">
        <p14:creationId xmlns:p14="http://schemas.microsoft.com/office/powerpoint/2010/main" val="2183412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E6CA-BDA7-2EF9-A5B4-DB1CA1118192}"/>
              </a:ext>
            </a:extLst>
          </p:cNvPr>
          <p:cNvSpPr>
            <a:spLocks noGrp="1"/>
          </p:cNvSpPr>
          <p:nvPr>
            <p:ph type="title"/>
          </p:nvPr>
        </p:nvSpPr>
        <p:spPr>
          <a:xfrm>
            <a:off x="504414" y="386845"/>
            <a:ext cx="6852350" cy="832263"/>
          </a:xfrm>
        </p:spPr>
        <p:txBody>
          <a:bodyPr>
            <a:noAutofit/>
          </a:bodyPr>
          <a:lstStyle/>
          <a:p>
            <a:r>
              <a:rPr lang="en-US" sz="3800" dirty="0" err="1"/>
              <a:t>PrEP</a:t>
            </a:r>
            <a:r>
              <a:rPr lang="en-US" sz="3800" dirty="0"/>
              <a:t> Ready! CoP Slack: </a:t>
            </a:r>
            <a:r>
              <a:rPr lang="en-US" sz="3800" dirty="0">
                <a:solidFill>
                  <a:srgbClr val="284C73"/>
                </a:solidFill>
              </a:rPr>
              <a:t>Getting Started</a:t>
            </a:r>
          </a:p>
        </p:txBody>
      </p:sp>
      <p:sp>
        <p:nvSpPr>
          <p:cNvPr id="9" name="Content Placeholder 8">
            <a:extLst>
              <a:ext uri="{FF2B5EF4-FFF2-40B4-BE49-F238E27FC236}">
                <a16:creationId xmlns:a16="http://schemas.microsoft.com/office/drawing/2014/main" id="{03C721CB-B003-50A6-1221-2329899DFCCA}"/>
              </a:ext>
            </a:extLst>
          </p:cNvPr>
          <p:cNvSpPr>
            <a:spLocks noGrp="1"/>
          </p:cNvSpPr>
          <p:nvPr>
            <p:ph idx="1"/>
          </p:nvPr>
        </p:nvSpPr>
        <p:spPr>
          <a:xfrm>
            <a:off x="400504" y="1545368"/>
            <a:ext cx="7222958" cy="4572000"/>
          </a:xfrm>
        </p:spPr>
        <p:txBody>
          <a:bodyPr>
            <a:normAutofit/>
          </a:bodyPr>
          <a:lstStyle/>
          <a:p>
            <a:pPr>
              <a:lnSpc>
                <a:spcPct val="100000"/>
              </a:lnSpc>
            </a:pPr>
            <a:r>
              <a:rPr lang="en-US" sz="2200" dirty="0"/>
              <a:t>All attendees will receive an invite, so check your email inbox! We will also post an invite link in the Zoom chat.</a:t>
            </a:r>
          </a:p>
          <a:p>
            <a:pPr>
              <a:lnSpc>
                <a:spcPct val="100000"/>
              </a:lnSpc>
            </a:pPr>
            <a:r>
              <a:rPr lang="en-US" sz="2200" dirty="0"/>
              <a:t>Navigate to the Slack environment by clicking the </a:t>
            </a:r>
            <a:r>
              <a:rPr lang="en-US" sz="2200" b="1" dirty="0" err="1"/>
              <a:t>PrEP</a:t>
            </a:r>
            <a:r>
              <a:rPr lang="en-US" sz="2200" b="1" dirty="0"/>
              <a:t> Ready! </a:t>
            </a:r>
            <a:r>
              <a:rPr lang="en-US" sz="2200" dirty="0"/>
              <a:t>Logo on the left.</a:t>
            </a:r>
          </a:p>
          <a:p>
            <a:pPr>
              <a:lnSpc>
                <a:spcPct val="100000"/>
              </a:lnSpc>
            </a:pPr>
            <a:r>
              <a:rPr lang="en-US" sz="2200" dirty="0"/>
              <a:t>Here, you will find channels for announcements, post-session materials, and more!</a:t>
            </a:r>
          </a:p>
          <a:p>
            <a:pPr lvl="1">
              <a:lnSpc>
                <a:spcPct val="100000"/>
              </a:lnSpc>
            </a:pPr>
            <a:r>
              <a:rPr lang="en-US" sz="2000" dirty="0"/>
              <a:t>We will have a separate channel for each session held where we encourage discussion to continue.</a:t>
            </a:r>
          </a:p>
          <a:p>
            <a:pPr>
              <a:lnSpc>
                <a:spcPct val="100000"/>
              </a:lnSpc>
            </a:pPr>
            <a:r>
              <a:rPr lang="en-US" sz="2200" dirty="0"/>
              <a:t>Introduce yourself in the ”introductions” channel.</a:t>
            </a:r>
          </a:p>
        </p:txBody>
      </p:sp>
      <p:pic>
        <p:nvPicPr>
          <p:cNvPr id="7" name="Picture 6" descr="Screenshot of the Slack PrEP Ready! interface">
            <a:extLst>
              <a:ext uri="{FF2B5EF4-FFF2-40B4-BE49-F238E27FC236}">
                <a16:creationId xmlns:a16="http://schemas.microsoft.com/office/drawing/2014/main" id="{D8C4D30F-CBBA-25E8-48A8-4306F0BD0D5E}"/>
              </a:ext>
            </a:extLst>
          </p:cNvPr>
          <p:cNvPicPr>
            <a:picLocks noChangeAspect="1"/>
          </p:cNvPicPr>
          <p:nvPr/>
        </p:nvPicPr>
        <p:blipFill rotWithShape="1">
          <a:blip r:embed="rId2"/>
          <a:srcRect b="6968"/>
          <a:stretch/>
        </p:blipFill>
        <p:spPr>
          <a:xfrm>
            <a:off x="7727372" y="0"/>
            <a:ext cx="3626428" cy="6483598"/>
          </a:xfrm>
          <a:prstGeom prst="rect">
            <a:avLst/>
          </a:prstGeom>
        </p:spPr>
      </p:pic>
    </p:spTree>
    <p:extLst>
      <p:ext uri="{BB962C8B-B14F-4D97-AF65-F5344CB8AC3E}">
        <p14:creationId xmlns:p14="http://schemas.microsoft.com/office/powerpoint/2010/main" val="273821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DC3F-9E16-5B60-6431-9C530B90CE1D}"/>
              </a:ext>
            </a:extLst>
          </p:cNvPr>
          <p:cNvSpPr>
            <a:spLocks noGrp="1"/>
          </p:cNvSpPr>
          <p:nvPr>
            <p:ph type="title"/>
          </p:nvPr>
        </p:nvSpPr>
        <p:spPr>
          <a:xfrm>
            <a:off x="838200" y="420493"/>
            <a:ext cx="6102927" cy="832263"/>
          </a:xfrm>
        </p:spPr>
        <p:txBody>
          <a:bodyPr>
            <a:normAutofit/>
          </a:bodyPr>
          <a:lstStyle/>
          <a:p>
            <a:r>
              <a:rPr lang="en-US" sz="3800" b="1" dirty="0"/>
              <a:t>Questions? Feedback?</a:t>
            </a:r>
            <a:endParaRPr lang="en-US" sz="3800" dirty="0"/>
          </a:p>
        </p:txBody>
      </p:sp>
      <p:sp>
        <p:nvSpPr>
          <p:cNvPr id="3" name="Content Placeholder 2">
            <a:extLst>
              <a:ext uri="{FF2B5EF4-FFF2-40B4-BE49-F238E27FC236}">
                <a16:creationId xmlns:a16="http://schemas.microsoft.com/office/drawing/2014/main" id="{56506A18-0907-21A7-CA3F-6AD50A5B488F}"/>
              </a:ext>
            </a:extLst>
          </p:cNvPr>
          <p:cNvSpPr>
            <a:spLocks noGrp="1"/>
          </p:cNvSpPr>
          <p:nvPr>
            <p:ph idx="1"/>
          </p:nvPr>
        </p:nvSpPr>
        <p:spPr>
          <a:xfrm>
            <a:off x="838200" y="1466165"/>
            <a:ext cx="5427518" cy="4572000"/>
          </a:xfrm>
        </p:spPr>
        <p:txBody>
          <a:bodyPr/>
          <a:lstStyle/>
          <a:p>
            <a:pPr>
              <a:lnSpc>
                <a:spcPct val="100000"/>
              </a:lnSpc>
            </a:pPr>
            <a:r>
              <a:rPr lang="en-US" sz="2400" dirty="0"/>
              <a:t>Remember that Slack is your one-stop shop for our materials, resources, and discussions</a:t>
            </a:r>
          </a:p>
          <a:p>
            <a:pPr>
              <a:lnSpc>
                <a:spcPct val="100000"/>
              </a:lnSpc>
            </a:pPr>
            <a:r>
              <a:rPr lang="en-US" sz="2400" dirty="0"/>
              <a:t>We’ll be tailoring it to YOUR needs so feel free to voice your opinion on how we can curate the platform!</a:t>
            </a:r>
          </a:p>
          <a:p>
            <a:endParaRPr lang="en-US" dirty="0"/>
          </a:p>
        </p:txBody>
      </p:sp>
      <p:pic>
        <p:nvPicPr>
          <p:cNvPr id="10" name="Picture 9" descr="PrEP Ready! Slack is for past session materials, collaboration opportunities, topic-specific discussion, future session announcements, event promotions, and learning resources. ">
            <a:extLst>
              <a:ext uri="{FF2B5EF4-FFF2-40B4-BE49-F238E27FC236}">
                <a16:creationId xmlns:a16="http://schemas.microsoft.com/office/drawing/2014/main" id="{D5D2304B-BE74-704E-47A2-4838219F49B9}"/>
              </a:ext>
            </a:extLst>
          </p:cNvPr>
          <p:cNvPicPr>
            <a:picLocks noChangeAspect="1"/>
          </p:cNvPicPr>
          <p:nvPr/>
        </p:nvPicPr>
        <p:blipFill>
          <a:blip r:embed="rId2"/>
          <a:stretch>
            <a:fillRect/>
          </a:stretch>
        </p:blipFill>
        <p:spPr>
          <a:xfrm>
            <a:off x="6941127" y="836624"/>
            <a:ext cx="4539414" cy="4045328"/>
          </a:xfrm>
          <a:prstGeom prst="rect">
            <a:avLst/>
          </a:prstGeom>
        </p:spPr>
      </p:pic>
    </p:spTree>
    <p:extLst>
      <p:ext uri="{BB962C8B-B14F-4D97-AF65-F5344CB8AC3E}">
        <p14:creationId xmlns:p14="http://schemas.microsoft.com/office/powerpoint/2010/main" val="7225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3A1A-FC9D-0F47-A449-791A9DD9A3D5}"/>
              </a:ext>
            </a:extLst>
          </p:cNvPr>
          <p:cNvSpPr>
            <a:spLocks noGrp="1"/>
          </p:cNvSpPr>
          <p:nvPr>
            <p:ph type="title"/>
          </p:nvPr>
        </p:nvSpPr>
        <p:spPr/>
        <p:txBody>
          <a:bodyPr/>
          <a:lstStyle/>
          <a:p>
            <a:r>
              <a:rPr lang="en-US" dirty="0"/>
              <a:t>Community of Practice</a:t>
            </a:r>
          </a:p>
        </p:txBody>
      </p:sp>
      <p:sp>
        <p:nvSpPr>
          <p:cNvPr id="3" name="Content Placeholder 2">
            <a:extLst>
              <a:ext uri="{FF2B5EF4-FFF2-40B4-BE49-F238E27FC236}">
                <a16:creationId xmlns:a16="http://schemas.microsoft.com/office/drawing/2014/main" id="{DA904AC2-D54C-5346-8812-968875A6D248}"/>
              </a:ext>
            </a:extLst>
          </p:cNvPr>
          <p:cNvSpPr>
            <a:spLocks noGrp="1"/>
          </p:cNvSpPr>
          <p:nvPr>
            <p:ph idx="1"/>
          </p:nvPr>
        </p:nvSpPr>
        <p:spPr/>
        <p:txBody>
          <a:bodyPr/>
          <a:lstStyle/>
          <a:p>
            <a:r>
              <a:rPr lang="en-US" dirty="0">
                <a:solidFill>
                  <a:srgbClr val="1C3768"/>
                </a:solidFill>
              </a:rPr>
              <a:t>Consists of a group of people who share knowledge to develop a shared practice or obtain a shared outcome.</a:t>
            </a:r>
          </a:p>
          <a:p>
            <a:r>
              <a:rPr lang="en-US" dirty="0">
                <a:solidFill>
                  <a:srgbClr val="1C3768"/>
                </a:solidFill>
              </a:rPr>
              <a:t>Learning communities can be defined as groups of people who share a common concern or a passion for something they do and strive to do it better as they interact regularly. These constituent-led communities of practice are crucial to connect people in the spirit of learning, knowledge sharing, and collaboration as well as in achieving individual and group development and goals.</a:t>
            </a:r>
          </a:p>
        </p:txBody>
      </p:sp>
    </p:spTree>
    <p:extLst>
      <p:ext uri="{BB962C8B-B14F-4D97-AF65-F5344CB8AC3E}">
        <p14:creationId xmlns:p14="http://schemas.microsoft.com/office/powerpoint/2010/main" val="3013505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63BA-9513-F0E6-9677-0B6E5A177409}"/>
              </a:ext>
            </a:extLst>
          </p:cNvPr>
          <p:cNvSpPr>
            <a:spLocks noGrp="1"/>
          </p:cNvSpPr>
          <p:nvPr>
            <p:ph type="title"/>
          </p:nvPr>
        </p:nvSpPr>
        <p:spPr/>
        <p:txBody>
          <a:bodyPr/>
          <a:lstStyle/>
          <a:p>
            <a:r>
              <a:rPr lang="en-US" dirty="0"/>
              <a:t>Daylight Savings – March 10</a:t>
            </a:r>
            <a:r>
              <a:rPr lang="en-US" baseline="30000" dirty="0"/>
              <a:t>th</a:t>
            </a:r>
            <a:r>
              <a:rPr lang="en-US" dirty="0"/>
              <a:t>!</a:t>
            </a:r>
          </a:p>
        </p:txBody>
      </p:sp>
      <p:pic>
        <p:nvPicPr>
          <p:cNvPr id="9" name="Picture 8" descr="Spring Forward! Daylight Saving Time">
            <a:extLst>
              <a:ext uri="{FF2B5EF4-FFF2-40B4-BE49-F238E27FC236}">
                <a16:creationId xmlns:a16="http://schemas.microsoft.com/office/drawing/2014/main" id="{47899DED-EE15-407C-9C7D-A2449B9FC2F3}"/>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3477117" y="1208099"/>
            <a:ext cx="5039086" cy="4719943"/>
          </a:xfrm>
          <a:prstGeom prst="rect">
            <a:avLst/>
          </a:prstGeom>
        </p:spPr>
      </p:pic>
      <p:sp>
        <p:nvSpPr>
          <p:cNvPr id="3" name="TextBox 2">
            <a:extLst>
              <a:ext uri="{FF2B5EF4-FFF2-40B4-BE49-F238E27FC236}">
                <a16:creationId xmlns:a16="http://schemas.microsoft.com/office/drawing/2014/main" id="{8C04A391-07BE-E93C-7846-027BF4C156B8}"/>
              </a:ext>
            </a:extLst>
          </p:cNvPr>
          <p:cNvSpPr txBox="1"/>
          <p:nvPr/>
        </p:nvSpPr>
        <p:spPr>
          <a:xfrm>
            <a:off x="3477117" y="5928042"/>
            <a:ext cx="3650079" cy="230832"/>
          </a:xfrm>
          <a:prstGeom prst="rect">
            <a:avLst/>
          </a:prstGeom>
          <a:noFill/>
        </p:spPr>
        <p:txBody>
          <a:bodyPr wrap="square" rtlCol="0">
            <a:spAutoFit/>
          </a:bodyPr>
          <a:lstStyle/>
          <a:p>
            <a:r>
              <a:rPr lang="en-US" sz="900" dirty="0">
                <a:hlinkClick r:id="rId4" tooltip="https://gsouto-digitalteacher.blogspot.com/2018/03/schools-daylight-saving-time-oops.html"/>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1964864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5078-56E7-C54E-8F5C-A7A0357B6928}"/>
              </a:ext>
            </a:extLst>
          </p:cNvPr>
          <p:cNvSpPr>
            <a:spLocks noGrp="1"/>
          </p:cNvSpPr>
          <p:nvPr>
            <p:ph type="title"/>
          </p:nvPr>
        </p:nvSpPr>
        <p:spPr>
          <a:xfrm>
            <a:off x="0" y="348865"/>
            <a:ext cx="12191999" cy="877729"/>
          </a:xfrm>
          <a:solidFill>
            <a:srgbClr val="FAA27C"/>
          </a:solidFill>
        </p:spPr>
        <p:txBody>
          <a:bodyPr anchor="ctr">
            <a:normAutofit/>
          </a:bodyPr>
          <a:lstStyle/>
          <a:p>
            <a:r>
              <a:rPr lang="en-US" sz="4000" dirty="0">
                <a:solidFill>
                  <a:schemeClr val="accent1">
                    <a:lumMod val="50000"/>
                  </a:schemeClr>
                </a:solidFill>
              </a:rPr>
              <a:t>Community of Practice Structure</a:t>
            </a:r>
          </a:p>
        </p:txBody>
      </p:sp>
      <p:pic>
        <p:nvPicPr>
          <p:cNvPr id="6" name="Picture 5" descr="Presentation&#10;Implementation Tool&#10;Discussion&#10;">
            <a:extLst>
              <a:ext uri="{FF2B5EF4-FFF2-40B4-BE49-F238E27FC236}">
                <a16:creationId xmlns:a16="http://schemas.microsoft.com/office/drawing/2014/main" id="{149A6518-7AE5-4640-9294-0F1BEFFC3364}"/>
              </a:ext>
            </a:extLst>
          </p:cNvPr>
          <p:cNvPicPr>
            <a:picLocks noChangeAspect="1"/>
          </p:cNvPicPr>
          <p:nvPr/>
        </p:nvPicPr>
        <p:blipFill>
          <a:blip r:embed="rId3"/>
          <a:stretch>
            <a:fillRect/>
          </a:stretch>
        </p:blipFill>
        <p:spPr>
          <a:xfrm>
            <a:off x="854926" y="1712637"/>
            <a:ext cx="10482147" cy="4206355"/>
          </a:xfrm>
          <a:prstGeom prst="rect">
            <a:avLst/>
          </a:prstGeom>
        </p:spPr>
      </p:pic>
    </p:spTree>
    <p:extLst>
      <p:ext uri="{BB962C8B-B14F-4D97-AF65-F5344CB8AC3E}">
        <p14:creationId xmlns:p14="http://schemas.microsoft.com/office/powerpoint/2010/main" val="54855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18CB-D9D4-D844-80AA-8F76C351E8F7}"/>
              </a:ext>
            </a:extLst>
          </p:cNvPr>
          <p:cNvSpPr>
            <a:spLocks noGrp="1"/>
          </p:cNvSpPr>
          <p:nvPr>
            <p:ph type="title"/>
          </p:nvPr>
        </p:nvSpPr>
        <p:spPr>
          <a:xfrm>
            <a:off x="609604" y="274639"/>
            <a:ext cx="11087425" cy="1143000"/>
          </a:xfrm>
        </p:spPr>
        <p:txBody>
          <a:bodyPr anchor="ctr">
            <a:normAutofit fontScale="90000"/>
          </a:bodyPr>
          <a:lstStyle/>
          <a:p>
            <a:r>
              <a:rPr lang="en-US" dirty="0"/>
              <a:t>4 Sessions + Tools + Discussion + Evaluation</a:t>
            </a:r>
          </a:p>
        </p:txBody>
      </p:sp>
      <p:graphicFrame>
        <p:nvGraphicFramePr>
          <p:cNvPr id="3" name="Content Placeholder 2" descr="Today September 6, 2023&#10; PrEP Billing and Coverage 201: Advanced Strategies to pay for PrEP services&#10;December 6, 2023&#10; Centering the Margins: Expanding PrEP access to communities that need it most&#10;March 6, 2024&#10; PrEP is for Youth: Empowering youth to manage their sexual health&#10;June 5, 2024&#10; PrEP and Beyond: 21st Century HIV Prevention&#10;">
            <a:extLst>
              <a:ext uri="{FF2B5EF4-FFF2-40B4-BE49-F238E27FC236}">
                <a16:creationId xmlns:a16="http://schemas.microsoft.com/office/drawing/2014/main" id="{0BCAEB73-3E00-AD41-3B4A-DF0AFF840577}"/>
              </a:ext>
            </a:extLst>
          </p:cNvPr>
          <p:cNvGraphicFramePr>
            <a:graphicFrameLocks noGrp="1"/>
          </p:cNvGraphicFramePr>
          <p:nvPr>
            <p:ph idx="1"/>
            <p:extLst>
              <p:ext uri="{D42A27DB-BD31-4B8C-83A1-F6EECF244321}">
                <p14:modId xmlns:p14="http://schemas.microsoft.com/office/powerpoint/2010/main" val="1362232493"/>
              </p:ext>
            </p:extLst>
          </p:nvPr>
        </p:nvGraphicFramePr>
        <p:xfrm>
          <a:off x="609604" y="1600203"/>
          <a:ext cx="11087425" cy="4367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4881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A577A61-CB4E-5745-87AA-FE451D919A8E}" vid="{9C9CAD5A-7962-144A-BD3C-67D4AD0E00A1}"/>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5462</TotalTime>
  <Words>4661</Words>
  <Application>Microsoft Office PowerPoint</Application>
  <PresentationFormat>Widescreen</PresentationFormat>
  <Paragraphs>567</Paragraphs>
  <Slides>70</Slides>
  <Notes>34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70</vt:i4>
      </vt:variant>
    </vt:vector>
  </HeadingPairs>
  <TitlesOfParts>
    <vt:vector size="89" baseType="lpstr">
      <vt:lpstr>Aptos</vt:lpstr>
      <vt:lpstr>Arial</vt:lpstr>
      <vt:lpstr>Bierstadt</vt:lpstr>
      <vt:lpstr>BlinkMacSystemFont</vt:lpstr>
      <vt:lpstr>Brandon Text Regular</vt:lpstr>
      <vt:lpstr>Calibri</vt:lpstr>
      <vt:lpstr>Calibri Light</vt:lpstr>
      <vt:lpstr>Futura Medium</vt:lpstr>
      <vt:lpstr>Gill Sans MT</vt:lpstr>
      <vt:lpstr>Source Sans Pro</vt:lpstr>
      <vt:lpstr>Source Sans Pro ExtraLight</vt:lpstr>
      <vt:lpstr>Symbol</vt:lpstr>
      <vt:lpstr>System Font Regular</vt:lpstr>
      <vt:lpstr>Tahoma</vt:lpstr>
      <vt:lpstr>Verdana</vt:lpstr>
      <vt:lpstr>Wingdings</vt:lpstr>
      <vt:lpstr>Office Theme</vt:lpstr>
      <vt:lpstr>1_Office Theme</vt:lpstr>
      <vt:lpstr>2_Office Theme</vt:lpstr>
      <vt:lpstr>Pacific AIDS Education &amp; Training Center (Pacific AETC) PrEP Ready! Community of Practice:   PrEP is for Youth: Empowering youth to manage their sexual health</vt:lpstr>
      <vt:lpstr>Waterfall Introductions in the Chat box </vt:lpstr>
      <vt:lpstr>Disclaimer</vt:lpstr>
      <vt:lpstr>Disclosures</vt:lpstr>
      <vt:lpstr>About the AETC Program</vt:lpstr>
      <vt:lpstr>Our Pacific Region Area and Our Local Partners</vt:lpstr>
      <vt:lpstr>Community of Practice</vt:lpstr>
      <vt:lpstr>Community of Practice Structure</vt:lpstr>
      <vt:lpstr>4 Sessions + Tools + Discussion + Evaluation</vt:lpstr>
      <vt:lpstr>SFDPH CBA Program</vt:lpstr>
      <vt:lpstr>Learning Objectives</vt:lpstr>
      <vt:lpstr>Today’s Speakers</vt:lpstr>
      <vt:lpstr>PrEP for Adolescents and Young Adults (AYA)</vt:lpstr>
      <vt:lpstr>Overview</vt:lpstr>
      <vt:lpstr>Meet J</vt:lpstr>
      <vt:lpstr>What is J’s lifetime risk of acquiring HIV?</vt:lpstr>
      <vt:lpstr>What is J’s lifetime risk of acquiring HIV? 1</vt:lpstr>
      <vt:lpstr>J has a high lifetime risk of acquiring HIV 2</vt:lpstr>
      <vt:lpstr>J has a high lifetime risk of acquiring HIV 3</vt:lpstr>
      <vt:lpstr>HIV incidence and PrEP coverage – By Age</vt:lpstr>
      <vt:lpstr>HIV incidence and PrEP coverage – By Race/Ethnicity</vt:lpstr>
      <vt:lpstr>PrEP works if AYA patients take it </vt:lpstr>
      <vt:lpstr>Greater adherence  greater protection</vt:lpstr>
      <vt:lpstr>Lower adherence (and lower rates of protective levels) as visit frequency decreased</vt:lpstr>
      <vt:lpstr>Patients who became HIV+ had low serum levels (low adherence)</vt:lpstr>
      <vt:lpstr>PrEPMate</vt:lpstr>
      <vt:lpstr>Acceptability of PrEPMate components</vt:lpstr>
      <vt:lpstr>PrEPmate improved adherence compared to standard of care (SOC)</vt:lpstr>
      <vt:lpstr>Support pediatric providers in becoming PrEP champions</vt:lpstr>
      <vt:lpstr>First PrEP visit</vt:lpstr>
      <vt:lpstr>Side effect monitoring for TDF</vt:lpstr>
      <vt:lpstr>Providers don’t order HIV tests often</vt:lpstr>
      <vt:lpstr>Your average pediatrician won’t see many PrEP patients</vt:lpstr>
      <vt:lpstr>PrEP care is a departure from routine AYA care</vt:lpstr>
      <vt:lpstr>Patient and provider PrEP barriers</vt:lpstr>
      <vt:lpstr>Tip: Frame PrEP like contraception</vt:lpstr>
      <vt:lpstr>Tip: Target PrEP messaging by age</vt:lpstr>
      <vt:lpstr>Tip: Don’t let confidentiality concerns keep you from moving forward. Providers are familiar with contraception, and there are programs to support</vt:lpstr>
      <vt:lpstr>Tip: Think about anticipated risk – will your patient’s HIV risk change before you see them again?</vt:lpstr>
      <vt:lpstr>Virtual PrEP </vt:lpstr>
      <vt:lpstr>Overcoming transportation barriers through home-based care</vt:lpstr>
      <vt:lpstr>New patient engagement strategy (toolkit)</vt:lpstr>
      <vt:lpstr>TelePrEP &amp; Youth Toolkit</vt:lpstr>
      <vt:lpstr>Take away messages</vt:lpstr>
      <vt:lpstr>Thank you! </vt:lpstr>
      <vt:lpstr>Q &amp; A</vt:lpstr>
      <vt:lpstr>PrEP Ready!</vt:lpstr>
      <vt:lpstr>Overview 2</vt:lpstr>
      <vt:lpstr>Who we serve</vt:lpstr>
      <vt:lpstr>PrEP patients</vt:lpstr>
      <vt:lpstr>PrEP Care Team:</vt:lpstr>
      <vt:lpstr>PrEP clinic flow:</vt:lpstr>
      <vt:lpstr>Tailoring care to Adolescents and Young Adults</vt:lpstr>
      <vt:lpstr>PrEP Specific Challenges</vt:lpstr>
      <vt:lpstr>Sex Positivity: Provider Consideration</vt:lpstr>
      <vt:lpstr>Retention Strategies</vt:lpstr>
      <vt:lpstr>Examples of Programming </vt:lpstr>
      <vt:lpstr>Equity in PrEP access</vt:lpstr>
      <vt:lpstr>Youth Reflections on Medical Visits</vt:lpstr>
      <vt:lpstr>References/Resources</vt:lpstr>
      <vt:lpstr>Thank you! </vt:lpstr>
      <vt:lpstr>Discussion</vt:lpstr>
      <vt:lpstr>Q &amp; A 2</vt:lpstr>
      <vt:lpstr>Organizational Worksheet</vt:lpstr>
      <vt:lpstr>Breakout Session (15-20 min)</vt:lpstr>
      <vt:lpstr>Thank you for participating!   Please check your emails for a unique link to complete the evaluation. </vt:lpstr>
      <vt:lpstr>PrEP Ready! CoP Slack:  An Introduction</vt:lpstr>
      <vt:lpstr>PrEP Ready! CoP Slack: Getting Started</vt:lpstr>
      <vt:lpstr>Questions? Feedback?</vt:lpstr>
      <vt:lpstr>Daylight Savings – March 10th!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Bing Del Rosario</dc:creator>
  <cp:lastModifiedBy>Minerva Layug-Gomez</cp:lastModifiedBy>
  <cp:revision>106</cp:revision>
  <dcterms:created xsi:type="dcterms:W3CDTF">2022-06-06T21:58:27Z</dcterms:created>
  <dcterms:modified xsi:type="dcterms:W3CDTF">2024-03-19T18:06:42Z</dcterms:modified>
</cp:coreProperties>
</file>