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 id="2147483675" r:id="rId5"/>
    <p:sldMasterId id="2147483716" r:id="rId6"/>
    <p:sldMasterId id="2147483720" r:id="rId7"/>
    <p:sldMasterId id="2147483722" r:id="rId8"/>
    <p:sldMasterId id="2147483730" r:id="rId9"/>
  </p:sldMasterIdLst>
  <p:notesMasterIdLst>
    <p:notesMasterId r:id="rId36"/>
  </p:notesMasterIdLst>
  <p:handoutMasterIdLst>
    <p:handoutMasterId r:id="rId37"/>
  </p:handoutMasterIdLst>
  <p:sldIdLst>
    <p:sldId id="405" r:id="rId10"/>
    <p:sldId id="406" r:id="rId11"/>
    <p:sldId id="445" r:id="rId12"/>
    <p:sldId id="446" r:id="rId13"/>
    <p:sldId id="448" r:id="rId14"/>
    <p:sldId id="2141412035" r:id="rId15"/>
    <p:sldId id="2141412036" r:id="rId16"/>
    <p:sldId id="439" r:id="rId17"/>
    <p:sldId id="2141412061" r:id="rId18"/>
    <p:sldId id="411" r:id="rId19"/>
    <p:sldId id="2141412060" r:id="rId20"/>
    <p:sldId id="2141412038" r:id="rId21"/>
    <p:sldId id="2141412056" r:id="rId22"/>
    <p:sldId id="2141412057" r:id="rId23"/>
    <p:sldId id="2141412058" r:id="rId24"/>
    <p:sldId id="2141412059" r:id="rId25"/>
    <p:sldId id="2141412051" r:id="rId26"/>
    <p:sldId id="2141412052" r:id="rId27"/>
    <p:sldId id="2141412040" r:id="rId28"/>
    <p:sldId id="444" r:id="rId29"/>
    <p:sldId id="2141412055" r:id="rId30"/>
    <p:sldId id="2141412050" r:id="rId31"/>
    <p:sldId id="2141412054" r:id="rId32"/>
    <p:sldId id="2141412046" r:id="rId33"/>
    <p:sldId id="2141412062" r:id="rId34"/>
    <p:sldId id="2141412037" r:id="rId3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877F0-71F5-4346-A654-4C6248B47356}" v="122" dt="2024-03-11T18:31:19.888"/>
  </p1510:revLst>
</p1510:revInfo>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387" autoAdjust="0"/>
  </p:normalViewPr>
  <p:slideViewPr>
    <p:cSldViewPr snapToGrid="0">
      <p:cViewPr varScale="1">
        <p:scale>
          <a:sx n="62" d="100"/>
          <a:sy n="62" d="100"/>
        </p:scale>
        <p:origin x="1568" y="48"/>
      </p:cViewPr>
      <p:guideLst>
        <p:guide orient="horz" pos="1552"/>
        <p:guide pos="256"/>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3/19/2024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Transportation to a clinic- may be far… small city clinic- people in your </a:t>
            </a:r>
            <a:r>
              <a:rPr lang="en-US" dirty="0" err="1"/>
              <a:t>businesss</a:t>
            </a:r>
            <a:endParaRPr lang="en-US" dirty="0"/>
          </a:p>
          <a:p>
            <a:r>
              <a:rPr lang="en-US" dirty="0"/>
              <a:t>Urban issue- clinic may be where everyone goes, don’t want to be </a:t>
            </a:r>
            <a:r>
              <a:rPr lang="en-US" dirty="0" err="1"/>
              <a:t>outted</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84239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519055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62622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Droid Sans"/>
              </a:rPr>
              <a:t>Stigma, discrimination, and bias by healthcare providers were among major barriers to care identified by the series authors and disproportionately affected marginalized racial groups, people who use drugs, and sexual and gender minorities. </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84420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understanding these intersectionality's when working with folks can improve the way we interact and serve those living with HIV and apart of diverse communities </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5810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Intersecting forms of stigma are a common reality, yet they remain poorly understood.</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94964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38290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outer band in Figure 1 depicts the social and structural factors that can act as drivers of HIV inequalities, which affect an individual’s risk of acquiring HIV and deliver poor HIV outcomes. These social and structural factors shape and interact with the different elements of health systems and services (depicted in the second outermost band), which can themselves be drivers of HIV-related inequalities. These social, structural, systems and service drivers further interact with individual characteristics and actions in various ways that </a:t>
            </a:r>
            <a:r>
              <a:rPr lang="en-US" dirty="0" err="1"/>
              <a:t>mould</a:t>
            </a:r>
            <a:r>
              <a:rPr lang="en-US" dirty="0"/>
              <a:t> an individual’s experience with HIV-related inequalities.</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46335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Transportation to a clinic- may be far… small city clinic- people in your </a:t>
            </a:r>
            <a:r>
              <a:rPr lang="en-US" dirty="0" err="1"/>
              <a:t>businesss</a:t>
            </a:r>
            <a:endParaRPr lang="en-US" dirty="0"/>
          </a:p>
          <a:p>
            <a:r>
              <a:rPr lang="en-US" dirty="0"/>
              <a:t>Urban issue- clinic may be where everyone goes, don’t want to be </a:t>
            </a:r>
            <a:r>
              <a:rPr lang="en-US" dirty="0" err="1"/>
              <a:t>outte</a:t>
            </a:r>
            <a:endParaRPr lang="en-US" dirty="0"/>
          </a:p>
          <a:p>
            <a:r>
              <a:rPr lang="en-US" dirty="0"/>
              <a:t>The HIV epidemic was first widely centralized in major cities, which meant that resources and research attention were heavily concentrated in urban areas despite rural areas potentially also being impacted.5 In addition, incidence of HIV in rural communities may appear to be low because data are collected from where patients receive care, not where they live.6 Stigma also plays a role in increasing the possibility of rural residents getting treated in urban areas or providing a false address to testing facilities out of fear that others in their community might learn about their HIV status.6</a:t>
            </a:r>
          </a:p>
          <a:p>
            <a:r>
              <a:rPr lang="en-US" b="0" i="0" dirty="0">
                <a:solidFill>
                  <a:srgbClr val="212121"/>
                </a:solidFill>
                <a:effectLst/>
                <a:latin typeface="BlinkMacSystemFont"/>
              </a:rPr>
              <a:t>People living with HIV disease, particularly those in small towns and rural areas, face many barriers that prevent them from receiving important life-care services. </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62094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43565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64025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0" i="0" dirty="0">
                <a:effectLst/>
              </a:rPr>
              <a:t>18% of the estimated 34,800 new HIV infections were women in 2019. </a:t>
            </a:r>
            <a:endParaRPr lang="en-US" sz="1800" b="0" i="0" u="none" strike="noStrike" baseline="30000" dirty="0">
              <a:effectLst/>
            </a:endParaRP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52403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0" i="0" dirty="0">
                <a:effectLst/>
              </a:rPr>
              <a:t>18% of the estimated 34,800 new HIV infections were women in 2019. </a:t>
            </a:r>
            <a:endParaRPr lang="en-US" sz="1800" b="0" i="0" u="none" strike="noStrike" baseline="30000" dirty="0">
              <a:effectLst/>
            </a:endParaRP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5862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Transportation to a clinic- may be far… small city clinic- people in your </a:t>
            </a:r>
            <a:r>
              <a:rPr lang="en-US" dirty="0" err="1"/>
              <a:t>businesss</a:t>
            </a:r>
            <a:endParaRPr lang="en-US" dirty="0"/>
          </a:p>
          <a:p>
            <a:r>
              <a:rPr lang="en-US" dirty="0"/>
              <a:t>Urban issue- clinic may be where everyone goes, don’t want to be </a:t>
            </a:r>
            <a:r>
              <a:rPr lang="en-US" dirty="0" err="1"/>
              <a:t>outted</a:t>
            </a:r>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22244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1559926" y="2209800"/>
            <a:ext cx="6485275"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1555643" y="3667800"/>
            <a:ext cx="5217762"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1555643" y="4170962"/>
            <a:ext cx="5217762"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05297" y="0"/>
            <a:ext cx="947238"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1555643" y="3322460"/>
            <a:ext cx="64008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FE38E886-6CD8-440F-8F93-0A194509ED3D}"/>
              </a:ext>
            </a:extLst>
          </p:cNvPr>
          <p:cNvPicPr>
            <a:picLocks noChangeAspect="1"/>
          </p:cNvPicPr>
          <p:nvPr userDrawn="1"/>
        </p:nvPicPr>
        <p:blipFill>
          <a:blip r:embed="rId3"/>
          <a:stretch>
            <a:fillRect/>
          </a:stretch>
        </p:blipFill>
        <p:spPr>
          <a:xfrm>
            <a:off x="5787387" y="5492495"/>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202374"/>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468039" y="2141308"/>
            <a:ext cx="7213077" cy="2986087"/>
          </a:xfrm>
          <a:prstGeom prst="rect">
            <a:avLst/>
          </a:prstGeom>
        </p:spPr>
        <p:txBody>
          <a:bodyPr/>
          <a:lstStyle>
            <a:lvl1pPr marL="257244" indent="-257244">
              <a:spcBef>
                <a:spcPts val="0"/>
              </a:spcBef>
              <a:spcAft>
                <a:spcPts val="900"/>
              </a:spcAft>
              <a:buClr>
                <a:schemeClr val="accent6"/>
              </a:buClr>
              <a:buFont typeface="Wingdings" panose="05000000000000000000" pitchFamily="2" charset="2"/>
              <a:buChar char="§"/>
              <a:defRPr sz="1800">
                <a:solidFill>
                  <a:schemeClr val="tx1"/>
                </a:solidFill>
                <a:latin typeface="+mn-lt"/>
              </a:defRPr>
            </a:lvl1pPr>
            <a:lvl2pPr marL="514487" indent="-260673">
              <a:spcBef>
                <a:spcPts val="0"/>
              </a:spcBef>
              <a:spcAft>
                <a:spcPts val="450"/>
              </a:spcAft>
              <a:defRPr sz="1800">
                <a:latin typeface="+mn-lt"/>
              </a:defRPr>
            </a:lvl2pPr>
            <a:lvl3pPr marL="768301" indent="-260673">
              <a:spcBef>
                <a:spcPts val="0"/>
              </a:spcBef>
              <a:spcAft>
                <a:spcPts val="450"/>
              </a:spcAft>
              <a:buFont typeface="Arial" panose="020B0604020202020204" pitchFamily="34" charset="0"/>
              <a:buChar char="•"/>
              <a:defRPr sz="1800">
                <a:latin typeface="+mn-lt"/>
              </a:defRPr>
            </a:lvl3pPr>
            <a:lvl4pPr marL="1111292" indent="-260673">
              <a:spcBef>
                <a:spcPts val="0"/>
              </a:spcBef>
              <a:spcAft>
                <a:spcPts val="450"/>
              </a:spcAft>
              <a:buClr>
                <a:schemeClr val="accent6"/>
              </a:buClr>
              <a:buFont typeface="System Font Regular"/>
              <a:buChar char="–"/>
              <a:defRPr sz="1800">
                <a:latin typeface="+mn-lt"/>
              </a:defRPr>
            </a:lvl4pPr>
            <a:lvl5pPr marL="1371966" indent="-260673">
              <a:spcBef>
                <a:spcPts val="0"/>
              </a:spcBef>
              <a:spcAft>
                <a:spcPts val="450"/>
              </a:spcAft>
              <a:buClr>
                <a:schemeClr val="accent6"/>
              </a:buClr>
              <a:buSzPct val="100000"/>
              <a:buFont typeface="System Font Regular"/>
              <a:buChar cha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F5711D-CA17-45FD-8471-C62E86CE735D}" type="datetime4">
              <a:rPr lang="en-US" smtClean="0"/>
              <a:t>March 19, 2024</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162570"/>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8" y="2049030"/>
            <a:ext cx="3879590" cy="2986087"/>
          </a:xfrm>
          <a:prstGeom prst="rect">
            <a:avLst/>
          </a:prstGeom>
        </p:spPr>
        <p:txBody>
          <a:bodyPr/>
          <a:lstStyle>
            <a:lvl1pPr marL="257244" indent="-257244">
              <a:spcBef>
                <a:spcPts val="0"/>
              </a:spcBef>
              <a:spcAft>
                <a:spcPts val="600"/>
              </a:spcAft>
              <a:buClr>
                <a:schemeClr val="accent6"/>
              </a:buClr>
              <a:buFont typeface="Wingdings" panose="05000000000000000000" pitchFamily="2" charset="2"/>
              <a:buChar char="§"/>
              <a:defRPr sz="1650">
                <a:solidFill>
                  <a:schemeClr val="tx1"/>
                </a:solidFill>
                <a:latin typeface="+mn-lt"/>
              </a:defRPr>
            </a:lvl1pPr>
            <a:lvl2pPr marL="385865" indent="-259625">
              <a:spcBef>
                <a:spcPts val="0"/>
              </a:spcBef>
              <a:spcAft>
                <a:spcPts val="600"/>
              </a:spcAft>
              <a:buFont typeface="Arial" panose="020B0604020202020204" pitchFamily="34" charset="0"/>
              <a:buChar char="•"/>
              <a:defRPr sz="1650">
                <a:latin typeface="+mn-lt"/>
              </a:defRPr>
            </a:lvl2pPr>
            <a:lvl3pPr marL="514487" indent="-214370">
              <a:spcBef>
                <a:spcPts val="0"/>
              </a:spcBef>
              <a:spcAft>
                <a:spcPts val="600"/>
              </a:spcAft>
              <a:buFont typeface="Arial" panose="020B0604020202020204" pitchFamily="34" charset="0"/>
              <a:buChar char="̶"/>
              <a:defRPr sz="1650">
                <a:latin typeface="+mn-lt"/>
              </a:defRPr>
            </a:lvl3pPr>
            <a:lvl4pPr marL="685983" indent="-257244">
              <a:spcBef>
                <a:spcPts val="0"/>
              </a:spcBef>
              <a:spcAft>
                <a:spcPts val="600"/>
              </a:spcAft>
              <a:buClr>
                <a:schemeClr val="accent6"/>
              </a:buClr>
              <a:buFont typeface="Arial" panose="020B0604020202020204" pitchFamily="34" charset="0"/>
              <a:buChar char="­"/>
              <a:defRPr sz="1650">
                <a:latin typeface="+mn-lt"/>
              </a:defRPr>
            </a:lvl4pPr>
            <a:lvl5pPr marL="771731" indent="-257244">
              <a:spcBef>
                <a:spcPts val="0"/>
              </a:spcBef>
              <a:spcAft>
                <a:spcPts val="60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4512454" y="2049029"/>
            <a:ext cx="3879590" cy="2986087"/>
          </a:xfrm>
          <a:prstGeom prst="rect">
            <a:avLst/>
          </a:prstGeom>
        </p:spPr>
        <p:txBody>
          <a:bodyPr/>
          <a:lstStyle>
            <a:lvl1pPr marL="257244" indent="-257244">
              <a:spcBef>
                <a:spcPts val="0"/>
              </a:spcBef>
              <a:spcAft>
                <a:spcPts val="600"/>
              </a:spcAft>
              <a:buClr>
                <a:schemeClr val="accent6"/>
              </a:buClr>
              <a:buFont typeface="Wingdings" panose="05000000000000000000" pitchFamily="2" charset="2"/>
              <a:buChar char="§"/>
              <a:defRPr sz="1650">
                <a:solidFill>
                  <a:schemeClr val="tx1"/>
                </a:solidFill>
                <a:latin typeface="+mn-lt"/>
              </a:defRPr>
            </a:lvl1pPr>
            <a:lvl2pPr marL="385865" indent="-259625">
              <a:spcBef>
                <a:spcPts val="0"/>
              </a:spcBef>
              <a:spcAft>
                <a:spcPts val="600"/>
              </a:spcAft>
              <a:buFont typeface="Arial" panose="020B0604020202020204" pitchFamily="34" charset="0"/>
              <a:buChar char="•"/>
              <a:defRPr sz="1650">
                <a:latin typeface="+mn-lt"/>
              </a:defRPr>
            </a:lvl2pPr>
            <a:lvl3pPr marL="514487" indent="-214370">
              <a:spcBef>
                <a:spcPts val="0"/>
              </a:spcBef>
              <a:spcAft>
                <a:spcPts val="600"/>
              </a:spcAft>
              <a:buFont typeface="Arial" panose="020B0604020202020204" pitchFamily="34" charset="0"/>
              <a:buChar char="̶"/>
              <a:defRPr sz="1650">
                <a:latin typeface="+mn-lt"/>
              </a:defRPr>
            </a:lvl3pPr>
            <a:lvl4pPr marL="685983" indent="-257244">
              <a:spcBef>
                <a:spcPts val="0"/>
              </a:spcBef>
              <a:spcAft>
                <a:spcPts val="600"/>
              </a:spcAft>
              <a:buClr>
                <a:schemeClr val="accent6"/>
              </a:buClr>
              <a:buFont typeface="Arial" panose="020B0604020202020204" pitchFamily="34" charset="0"/>
              <a:buChar char="­"/>
              <a:defRPr sz="1650">
                <a:latin typeface="+mn-lt"/>
              </a:defRPr>
            </a:lvl4pPr>
            <a:lvl5pPr marL="771731" indent="-257244">
              <a:spcBef>
                <a:spcPts val="0"/>
              </a:spcBef>
              <a:spcAft>
                <a:spcPts val="60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0A14F4-0CE7-440D-A9AD-AE6DF60A6C88}" type="datetime4">
              <a:rPr lang="en-US" smtClean="0"/>
              <a:t>March 19, 2024</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137403"/>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467594" y="2085597"/>
            <a:ext cx="2583490"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179141" y="2085597"/>
            <a:ext cx="2583490"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5890688" y="2078952"/>
            <a:ext cx="2583490"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CCD475-BD3D-4D8F-9C25-3936DE8BD1EA}" type="datetime4">
              <a:rPr lang="en-US" smtClean="0"/>
              <a:t>March 19, 2024</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170959"/>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467594" y="2052044"/>
            <a:ext cx="2057936"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2570904" y="2052042"/>
            <a:ext cx="2057936"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4674213" y="2048314"/>
            <a:ext cx="2057936"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6777522" y="2056886"/>
            <a:ext cx="2057936"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3C9B5D-6673-4FC7-A4F7-F32A14DBF67B}" type="datetime4">
              <a:rPr lang="en-US" smtClean="0"/>
              <a:t>March 19, 2024</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154181"/>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468039" y="2040641"/>
            <a:ext cx="3937469" cy="2986087"/>
          </a:xfrm>
          <a:prstGeom prst="rect">
            <a:avLst/>
          </a:prstGeom>
        </p:spPr>
        <p:txBody>
          <a:bodyPr/>
          <a:lstStyle>
            <a:lvl1pPr marL="300118" indent="-257244">
              <a:spcBef>
                <a:spcPts val="0"/>
              </a:spcBef>
              <a:spcAft>
                <a:spcPts val="600"/>
              </a:spcAft>
              <a:buClr>
                <a:schemeClr val="accent6"/>
              </a:buClr>
              <a:buFont typeface="Wingdings" panose="05000000000000000000" pitchFamily="2" charset="2"/>
              <a:buChar char="§"/>
              <a:defRPr sz="1800">
                <a:solidFill>
                  <a:schemeClr val="tx1"/>
                </a:solidFill>
                <a:latin typeface="+mn-lt"/>
              </a:defRPr>
            </a:lvl1pPr>
            <a:lvl2pPr marL="514487" indent="-260673">
              <a:spcBef>
                <a:spcPts val="0"/>
              </a:spcBef>
              <a:spcAft>
                <a:spcPts val="600"/>
              </a:spcAft>
              <a:defRPr sz="1800">
                <a:latin typeface="+mn-lt"/>
              </a:defRPr>
            </a:lvl2pPr>
            <a:lvl3pPr marL="728857" indent="-210797">
              <a:spcBef>
                <a:spcPts val="0"/>
              </a:spcBef>
              <a:spcAft>
                <a:spcPts val="600"/>
              </a:spcAft>
              <a:buFont typeface="Arial" panose="020B0604020202020204" pitchFamily="34" charset="0"/>
              <a:buChar char="•"/>
              <a:defRPr sz="1800">
                <a:latin typeface="+mn-lt"/>
              </a:defRPr>
            </a:lvl3pPr>
            <a:lvl4pPr marL="1028974" indent="-300118">
              <a:spcBef>
                <a:spcPts val="0"/>
              </a:spcBef>
              <a:spcAft>
                <a:spcPts val="600"/>
              </a:spcAft>
              <a:buClr>
                <a:schemeClr val="accent6"/>
              </a:buClr>
              <a:buFont typeface="System Font Regular"/>
              <a:buChar char="–"/>
              <a:defRPr sz="1800">
                <a:latin typeface="+mn-lt"/>
              </a:defRPr>
            </a:lvl4pPr>
            <a:lvl5pPr marL="1286218" indent="-257244">
              <a:spcBef>
                <a:spcPts val="0"/>
              </a:spcBef>
              <a:spcAft>
                <a:spcPts val="600"/>
              </a:spcAft>
              <a:buClr>
                <a:schemeClr val="accent6"/>
              </a:buClr>
              <a:buSzPct val="100000"/>
              <a:buFont typeface="System Font Regular"/>
              <a:buChar cha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2042458"/>
            <a:ext cx="3782410" cy="2987675"/>
          </a:xfrm>
          <a:prstGeom prst="rect">
            <a:avLst/>
          </a:prstGeom>
        </p:spPr>
        <p:txBody>
          <a:bodyPr anchor="ctr"/>
          <a:lstStyle>
            <a:lvl1pPr algn="ctr">
              <a:defRPr sz="105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9B010B-938C-4BD0-AF7C-9746274FFE3D}" type="datetime4">
              <a:rPr lang="en-US" smtClean="0"/>
              <a:t>March 19, 2024</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467595" y="1371601"/>
            <a:ext cx="8206225" cy="4246879"/>
          </a:xfrm>
          <a:prstGeom prst="rect">
            <a:avLst/>
          </a:prstGeom>
        </p:spPr>
        <p:txBody>
          <a:bodyPr anchor="ctr"/>
          <a:lstStyle>
            <a:lvl1pPr algn="ctr">
              <a:defRPr sz="105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EF8423-1295-4128-9C08-61F5C8343238}" type="datetime4">
              <a:rPr lang="en-US" smtClean="0"/>
              <a:t>March 19, 2024</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145792"/>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8" y="2032252"/>
            <a:ext cx="7203849" cy="2986087"/>
          </a:xfrm>
          <a:prstGeom prst="rect">
            <a:avLst/>
          </a:prstGeom>
        </p:spPr>
        <p:txBody>
          <a:bodyPr/>
          <a:lstStyle>
            <a:lvl1pPr marL="85748" indent="0">
              <a:spcBef>
                <a:spcPts val="0"/>
              </a:spcBef>
              <a:spcAft>
                <a:spcPts val="900"/>
              </a:spcAft>
              <a:buClr>
                <a:schemeClr val="accent6"/>
              </a:buClr>
              <a:buFont typeface="Wingdings" panose="05000000000000000000" pitchFamily="2" charset="2"/>
              <a:buNone/>
              <a:defRPr sz="1800">
                <a:solidFill>
                  <a:schemeClr val="tx1"/>
                </a:solidFill>
                <a:latin typeface="+mn-lt"/>
              </a:defRPr>
            </a:lvl1pPr>
            <a:lvl2pPr marL="253814" indent="0">
              <a:spcBef>
                <a:spcPts val="0"/>
              </a:spcBef>
              <a:spcAft>
                <a:spcPts val="450"/>
              </a:spcAft>
              <a:buFontTx/>
              <a:buNone/>
              <a:defRPr sz="1650">
                <a:latin typeface="+mn-lt"/>
              </a:defRPr>
            </a:lvl2pPr>
            <a:lvl3pPr marL="507627" indent="0">
              <a:spcBef>
                <a:spcPts val="0"/>
              </a:spcBef>
              <a:spcAft>
                <a:spcPts val="450"/>
              </a:spcAft>
              <a:buFontTx/>
              <a:buNone/>
              <a:defRPr sz="1650">
                <a:latin typeface="+mn-lt"/>
              </a:defRPr>
            </a:lvl3pPr>
            <a:lvl4pPr marL="850619" indent="0">
              <a:spcBef>
                <a:spcPts val="0"/>
              </a:spcBef>
              <a:spcAft>
                <a:spcPts val="450"/>
              </a:spcAft>
              <a:buClr>
                <a:schemeClr val="accent6"/>
              </a:buClr>
              <a:buFontTx/>
              <a:buNone/>
              <a:defRPr sz="1650">
                <a:latin typeface="+mn-lt"/>
              </a:defRPr>
            </a:lvl4pPr>
            <a:lvl5pPr marL="1111292" indent="0">
              <a:spcBef>
                <a:spcPts val="0"/>
              </a:spcBef>
              <a:spcAft>
                <a:spcPts val="450"/>
              </a:spcAft>
              <a:buClr>
                <a:schemeClr val="accent6"/>
              </a:buClr>
              <a:buSzPct val="100000"/>
              <a:buFontTx/>
              <a:buNone/>
              <a:defRPr sz="165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F4C82B-53BB-49C0-8529-67F839443334}" type="datetime4">
              <a:rPr lang="en-US" smtClean="0"/>
              <a:t>March 19, 2024</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39" y="1046680"/>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8"/>
            <a:ext cx="7886372" cy="2986087"/>
          </a:xfrm>
          <a:prstGeom prst="rect">
            <a:avLst/>
          </a:prstGeom>
        </p:spPr>
        <p:txBody>
          <a:bodyPr/>
          <a:lstStyle>
            <a:lvl1pPr marL="260677" indent="0">
              <a:spcBef>
                <a:spcPts val="0"/>
              </a:spcBef>
              <a:spcAft>
                <a:spcPts val="900"/>
              </a:spcAft>
              <a:buClr>
                <a:schemeClr val="accent6"/>
              </a:buClr>
              <a:buFontTx/>
              <a:buNone/>
              <a:defRPr sz="1800">
                <a:solidFill>
                  <a:schemeClr val="tx1"/>
                </a:solidFill>
                <a:latin typeface="+mn-lt"/>
              </a:defRPr>
            </a:lvl1pPr>
            <a:lvl2pPr marL="253818" indent="0">
              <a:spcBef>
                <a:spcPts val="0"/>
              </a:spcBef>
              <a:spcAft>
                <a:spcPts val="450"/>
              </a:spcAft>
              <a:buFontTx/>
              <a:buNone/>
              <a:defRPr sz="1650">
                <a:latin typeface="+mn-lt"/>
              </a:defRPr>
            </a:lvl2pPr>
            <a:lvl3pPr marL="507636" indent="0">
              <a:spcBef>
                <a:spcPts val="0"/>
              </a:spcBef>
              <a:spcAft>
                <a:spcPts val="450"/>
              </a:spcAft>
              <a:buFontTx/>
              <a:buNone/>
              <a:defRPr sz="1650">
                <a:latin typeface="+mn-lt"/>
              </a:defRPr>
            </a:lvl3pPr>
            <a:lvl4pPr marL="850633" indent="0">
              <a:spcBef>
                <a:spcPts val="0"/>
              </a:spcBef>
              <a:spcAft>
                <a:spcPts val="450"/>
              </a:spcAft>
              <a:buClr>
                <a:schemeClr val="accent6"/>
              </a:buClr>
              <a:buFontTx/>
              <a:buNone/>
              <a:defRPr sz="1650">
                <a:latin typeface="+mn-lt"/>
              </a:defRPr>
            </a:lvl4pPr>
            <a:lvl5pPr marL="1111310" indent="0">
              <a:spcBef>
                <a:spcPts val="0"/>
              </a:spcBef>
              <a:spcAft>
                <a:spcPts val="450"/>
              </a:spcAft>
              <a:buClr>
                <a:schemeClr val="accent6"/>
              </a:buClr>
              <a:buSzPct val="100000"/>
              <a:buFontTx/>
              <a:buNone/>
              <a:defRPr sz="165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5"/>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DD43B1-01E5-D847-B965-FC264A9E1869}" type="datetime4">
              <a:rPr lang="en-US" smtClean="0"/>
              <a:t>March 19, 2024</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39" y="1046678"/>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6"/>
            <a:ext cx="788637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19, 2024</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33711"/>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53419"/>
            <a:ext cx="7886372"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19, 2024</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026393"/>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3632"/>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7" y="1933631"/>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19, 2024</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46065"/>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19, 2024</a:t>
            </a:fld>
            <a:endParaRPr lang="en-US" dirty="0"/>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3"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64973"/>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0" y="1984681"/>
            <a:ext cx="393746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19, 2024</a:t>
            </a:fld>
            <a:endParaRPr lang="en-US" dirty="0"/>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1"/>
            <a:ext cx="3782410"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March 19,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3" y="1052853"/>
            <a:ext cx="8206225"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3"/>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632826" y="247656"/>
            <a:ext cx="310452" cy="415498"/>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Placeholder 3">
            <a:extLst>
              <a:ext uri="{FF2B5EF4-FFF2-40B4-BE49-F238E27FC236}">
                <a16:creationId xmlns:a16="http://schemas.microsoft.com/office/drawing/2014/main" id="{841C3474-27D8-8049-BB94-405BB23B8EED}"/>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10242-F90A-904E-87EE-58F44D16EACF}" type="datetime4">
              <a:rPr lang="en-US" smtClean="0"/>
              <a:t>March 19, 2024</a:t>
            </a:fld>
            <a:endParaRPr lang="en-US" dirty="0"/>
          </a:p>
        </p:txBody>
      </p:sp>
      <p:pic>
        <p:nvPicPr>
          <p:cNvPr id="11" name="Picture 10" descr="Graphical user interface&#10;&#10;Description automatically generated with medium confidence">
            <a:extLst>
              <a:ext uri="{FF2B5EF4-FFF2-40B4-BE49-F238E27FC236}">
                <a16:creationId xmlns:a16="http://schemas.microsoft.com/office/drawing/2014/main" id="{59BE5708-8BC3-4C5F-A173-E8145A69F3EC}"/>
              </a:ext>
            </a:extLst>
          </p:cNvPr>
          <p:cNvPicPr>
            <a:picLocks noChangeAspect="1"/>
          </p:cNvPicPr>
          <p:nvPr userDrawn="1"/>
        </p:nvPicPr>
        <p:blipFill>
          <a:blip r:embed="rId8"/>
          <a:stretch>
            <a:fillRect/>
          </a:stretch>
        </p:blipFill>
        <p:spPr>
          <a:xfrm>
            <a:off x="6753021" y="574012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33" r:id="rId4"/>
    <p:sldLayoutId id="2147483724" r:id="rId5"/>
    <p:sldLayoutId id="2147483701" r:id="rId6"/>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05297" y="0"/>
            <a:ext cx="947238"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BA18124F-7900-4A54-A7AF-87392571ACF8}"/>
              </a:ext>
            </a:extLst>
          </p:cNvPr>
          <p:cNvPicPr>
            <a:picLocks noChangeAspect="1"/>
          </p:cNvPicPr>
          <p:nvPr userDrawn="1"/>
        </p:nvPicPr>
        <p:blipFill>
          <a:blip r:embed="rId4"/>
          <a:stretch>
            <a:fillRect/>
          </a:stretch>
        </p:blipFill>
        <p:spPr>
          <a:xfrm>
            <a:off x="6811761" y="5858303"/>
            <a:ext cx="2035059" cy="687491"/>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05297" y="0"/>
            <a:ext cx="947238"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8DCA1FC9-160A-467F-916E-0E6516AF43D7}"/>
              </a:ext>
            </a:extLst>
          </p:cNvPr>
          <p:cNvPicPr>
            <a:picLocks noChangeAspect="1"/>
          </p:cNvPicPr>
          <p:nvPr userDrawn="1"/>
        </p:nvPicPr>
        <p:blipFill>
          <a:blip r:embed="rId4"/>
          <a:stretch>
            <a:fillRect/>
          </a:stretch>
        </p:blipFill>
        <p:spPr>
          <a:xfrm>
            <a:off x="6811761" y="5858303"/>
            <a:ext cx="2035059" cy="687491"/>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198637" y="0"/>
            <a:ext cx="947238"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Graphical user interface&#10;&#10;Description automatically generated with medium confidence">
            <a:extLst>
              <a:ext uri="{FF2B5EF4-FFF2-40B4-BE49-F238E27FC236}">
                <a16:creationId xmlns:a16="http://schemas.microsoft.com/office/drawing/2014/main" id="{B04DE6B2-CB95-483C-BBB1-8C5EA5A7AE9E}"/>
              </a:ext>
            </a:extLst>
          </p:cNvPr>
          <p:cNvPicPr>
            <a:picLocks noChangeAspect="1"/>
          </p:cNvPicPr>
          <p:nvPr userDrawn="1"/>
        </p:nvPicPr>
        <p:blipFill>
          <a:blip r:embed="rId4"/>
          <a:stretch>
            <a:fillRect/>
          </a:stretch>
        </p:blipFill>
        <p:spPr>
          <a:xfrm>
            <a:off x="6753021" y="574012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136035"/>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1"/>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8712445" y="220765"/>
            <a:ext cx="23083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66"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8676393" y="247656"/>
            <a:ext cx="302935" cy="334835"/>
          </a:xfrm>
          <a:prstGeom prst="rect">
            <a:avLst/>
          </a:prstGeom>
          <a:noFill/>
        </p:spPr>
        <p:txBody>
          <a:bodyPr wrap="square" rtlCol="0">
            <a:spAutoFit/>
          </a:bodyPr>
          <a:lstStyle/>
          <a:p>
            <a:pPr algn="ctr"/>
            <a:fld id="{A565D13D-210D-7741-99FD-FE938200C5BF}" type="slidenum">
              <a:rPr lang="en-US" sz="788" b="1" smtClean="0">
                <a:solidFill>
                  <a:schemeClr val="bg1"/>
                </a:solidFill>
              </a:rPr>
              <a:t>‹#›</a:t>
            </a:fld>
            <a:endParaRPr lang="en-US" sz="788"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467594" y="6356351"/>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07F011-C873-4C3E-B563-159F3DEE9B17}" type="datetime4">
              <a:rPr lang="en-US" smtClean="0"/>
              <a:t>March 19, 2024</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0"/>
          <a:stretch>
            <a:fillRect/>
          </a:stretch>
        </p:blipFill>
        <p:spPr>
          <a:xfrm>
            <a:off x="7184741" y="5713237"/>
            <a:ext cx="1643120" cy="897108"/>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27" r:id="rId3"/>
    <p:sldLayoutId id="2147483728" r:id="rId4"/>
    <p:sldLayoutId id="2147483734" r:id="rId5"/>
    <p:sldLayoutId id="2147483735" r:id="rId6"/>
    <p:sldLayoutId id="2147483736" r:id="rId7"/>
    <p:sldLayoutId id="2147483729" r:id="rId8"/>
  </p:sldLayoutIdLst>
  <p:transition spd="slow">
    <p:fade/>
  </p:transition>
  <p:hf sldNum="0" hdr="0"/>
  <p:txStyles>
    <p:titleStyle>
      <a:lvl1pPr algn="l" defTabSz="914415" rtl="0" eaLnBrk="1" latinLnBrk="0" hangingPunct="1">
        <a:spcBef>
          <a:spcPct val="0"/>
        </a:spcBef>
        <a:buNone/>
        <a:defRPr sz="2600" kern="1200">
          <a:solidFill>
            <a:schemeClr val="accent6"/>
          </a:solidFill>
          <a:latin typeface="+mj-lt"/>
          <a:ea typeface="+mj-ea"/>
          <a:cs typeface="Arial" pitchFamily="34" charset="0"/>
        </a:defRPr>
      </a:lvl1pPr>
    </p:titleStyle>
    <p:bodyStyle>
      <a:lvl1pPr marL="0" indent="0" algn="l" defTabSz="914415" rtl="0" eaLnBrk="1" latinLnBrk="0" hangingPunct="1">
        <a:spcBef>
          <a:spcPct val="20000"/>
        </a:spcBef>
        <a:buFont typeface="Arial" pitchFamily="34" charset="0"/>
        <a:buNone/>
        <a:defRPr sz="2800" b="0" kern="1200">
          <a:solidFill>
            <a:schemeClr val="accent6"/>
          </a:solidFill>
          <a:latin typeface="+mj-lt"/>
          <a:ea typeface="+mn-ea"/>
          <a:cs typeface="Arial" pitchFamily="34" charset="0"/>
        </a:defRPr>
      </a:lvl1pPr>
      <a:lvl2pPr marL="800199" indent="-342991" algn="l" defTabSz="914415"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3019" indent="-228604" algn="l" defTabSz="914415"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600227" indent="-228604" algn="l" defTabSz="914415"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34" indent="-228604" algn="l" defTabSz="914415"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42"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49"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57"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65"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371/journal.pmed.100312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i.org/10.1186/s12916-018-1246-9" TargetMode="External"/><Relationship Id="rId5" Type="http://schemas.openxmlformats.org/officeDocument/2006/relationships/hyperlink" Target="https://www.ncbi.nlm.nih.gov/pubmed/28887140" TargetMode="External"/><Relationship Id="rId4" Type="http://schemas.openxmlformats.org/officeDocument/2006/relationships/hyperlink" Target="https://doi.org/10.1016/j.whi.2017.08.00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2.xml"/><Relationship Id="rId4" Type="http://schemas.openxmlformats.org/officeDocument/2006/relationships/hyperlink" Target="http://www.hiv.uw.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1278294" y="3077420"/>
            <a:ext cx="6587412" cy="838200"/>
          </a:xfrm>
        </p:spPr>
        <p:txBody>
          <a:bodyPr/>
          <a:lstStyle/>
          <a:p>
            <a:pPr algn="ctr"/>
            <a:r>
              <a:rPr lang="en-US" sz="2400" b="1" dirty="0">
                <a:effectLst/>
                <a:latin typeface="Georgia" panose="02040502050405020303" pitchFamily="18" charset="0"/>
                <a:ea typeface="Calibri" panose="020F0502020204030204" pitchFamily="34" charset="0"/>
                <a:cs typeface="Calibri" panose="020F0502020204030204" pitchFamily="34" charset="0"/>
              </a:rPr>
              <a:t>Intersectionality in HIV Care: Navigating Diverse Population- </a:t>
            </a:r>
            <a:br>
              <a:rPr lang="en-US" sz="1800" b="1" dirty="0">
                <a:effectLst/>
                <a:latin typeface="Georgia" panose="02040502050405020303" pitchFamily="18" charset="0"/>
                <a:ea typeface="Calibri" panose="020F0502020204030204" pitchFamily="34" charset="0"/>
                <a:cs typeface="Calibri" panose="020F0502020204030204" pitchFamily="34" charset="0"/>
              </a:rPr>
            </a:br>
            <a:r>
              <a:rPr lang="en-US" sz="1800" dirty="0">
                <a:effectLst/>
                <a:latin typeface="Georgia" panose="02040502050405020303" pitchFamily="18" charset="0"/>
                <a:ea typeface="Calibri" panose="020F0502020204030204" pitchFamily="34" charset="0"/>
                <a:cs typeface="Calibri" panose="020F0502020204030204" pitchFamily="34" charset="0"/>
              </a:rPr>
              <a:t>Addressing the unique needs and challenges of individuals with HIV who belong to marginalized or intersecting communities.</a:t>
            </a:r>
            <a:br>
              <a:rPr lang="en-US" sz="1800" dirty="0">
                <a:effectLst/>
                <a:latin typeface="Aptos" panose="020B0004020202020204" pitchFamily="34" charset="0"/>
                <a:ea typeface="Calibri" panose="020F0502020204030204" pitchFamily="34" charset="0"/>
                <a:cs typeface="Calibri" panose="020F0502020204030204" pitchFamily="34" charset="0"/>
              </a:rPr>
            </a:b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Gianne D. Gerena, MPH</a:t>
            </a:r>
          </a:p>
          <a:p>
            <a:endParaRPr lang="en-US" dirty="0"/>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p:txBody>
          <a:bodyPr/>
          <a:lstStyle/>
          <a:p>
            <a:r>
              <a:rPr lang="en-US" dirty="0">
                <a:solidFill>
                  <a:srgbClr val="8096B6"/>
                </a:solidFill>
              </a:rPr>
              <a:t>March 22</a:t>
            </a:r>
            <a:r>
              <a:rPr lang="en-US" baseline="30000" dirty="0">
                <a:solidFill>
                  <a:srgbClr val="8096B6"/>
                </a:solidFill>
              </a:rPr>
              <a:t>nd</a:t>
            </a:r>
            <a:r>
              <a:rPr lang="en-US" dirty="0">
                <a:solidFill>
                  <a:srgbClr val="8096B6"/>
                </a:solidFill>
              </a:rPr>
              <a:t>, 2024</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413913" y="825535"/>
            <a:ext cx="7886372" cy="648915"/>
          </a:xfrm>
        </p:spPr>
        <p:txBody>
          <a:bodyPr/>
          <a:lstStyle/>
          <a:p>
            <a:r>
              <a:rPr lang="en-US" b="1" dirty="0"/>
              <a:t>Living with HIV in Rural Settings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212216" y="1521675"/>
            <a:ext cx="8676406" cy="2986087"/>
          </a:xfrm>
        </p:spPr>
        <p:txBody>
          <a:bodyPr/>
          <a:lstStyle/>
          <a:p>
            <a:r>
              <a:rPr lang="en-US" b="0" i="0" dirty="0">
                <a:solidFill>
                  <a:srgbClr val="212121"/>
                </a:solidFill>
                <a:effectLst/>
                <a:latin typeface="BlinkMacSystemFont"/>
              </a:rPr>
              <a:t>Rural persons living with HIV face the following barriers :</a:t>
            </a:r>
          </a:p>
          <a:p>
            <a:pPr lvl="2"/>
            <a:r>
              <a:rPr lang="en-US" dirty="0">
                <a:solidFill>
                  <a:srgbClr val="212121"/>
                </a:solidFill>
                <a:latin typeface="BlinkMacSystemFont"/>
              </a:rPr>
              <a:t>T</a:t>
            </a:r>
            <a:r>
              <a:rPr lang="en-US" b="0" i="0" dirty="0">
                <a:solidFill>
                  <a:srgbClr val="212121"/>
                </a:solidFill>
                <a:effectLst/>
                <a:latin typeface="BlinkMacSystemFont"/>
              </a:rPr>
              <a:t>he need to travel long distances to medical facilities and appointments</a:t>
            </a:r>
          </a:p>
          <a:p>
            <a:pPr lvl="2"/>
            <a:r>
              <a:rPr lang="en-US" b="0" i="0" dirty="0">
                <a:solidFill>
                  <a:srgbClr val="212121"/>
                </a:solidFill>
                <a:effectLst/>
                <a:latin typeface="BlinkMacSystemFont"/>
              </a:rPr>
              <a:t>Lack of healthcare providers and mental health professionals who specialize in providing care to people living </a:t>
            </a:r>
            <a:r>
              <a:rPr lang="en-US" dirty="0">
                <a:solidFill>
                  <a:srgbClr val="212121"/>
                </a:solidFill>
                <a:latin typeface="BlinkMacSystemFont"/>
              </a:rPr>
              <a:t>with HIV</a:t>
            </a:r>
            <a:endParaRPr lang="en-US" b="0" i="0" dirty="0">
              <a:solidFill>
                <a:srgbClr val="212121"/>
              </a:solidFill>
              <a:effectLst/>
              <a:latin typeface="BlinkMacSystemFont"/>
            </a:endParaRPr>
          </a:p>
          <a:p>
            <a:pPr lvl="2"/>
            <a:r>
              <a:rPr lang="en-US" dirty="0">
                <a:solidFill>
                  <a:srgbClr val="212121"/>
                </a:solidFill>
                <a:latin typeface="BlinkMacSystemFont"/>
              </a:rPr>
              <a:t>A</a:t>
            </a:r>
            <a:r>
              <a:rPr lang="en-US" b="0" i="0" dirty="0">
                <a:solidFill>
                  <a:srgbClr val="212121"/>
                </a:solidFill>
                <a:effectLst/>
                <a:latin typeface="BlinkMacSystemFont"/>
              </a:rPr>
              <a:t> lack of personal or public transportation</a:t>
            </a:r>
          </a:p>
          <a:p>
            <a:pPr lvl="2"/>
            <a:r>
              <a:rPr lang="en-US" dirty="0">
                <a:solidFill>
                  <a:srgbClr val="212121"/>
                </a:solidFill>
                <a:latin typeface="BlinkMacSystemFont"/>
              </a:rPr>
              <a:t>S</a:t>
            </a:r>
            <a:r>
              <a:rPr lang="en-US" b="0" i="0" dirty="0">
                <a:solidFill>
                  <a:srgbClr val="212121"/>
                </a:solidFill>
                <a:effectLst/>
                <a:latin typeface="BlinkMacSystemFont"/>
              </a:rPr>
              <a:t>tigma toward people living with HIV</a:t>
            </a:r>
          </a:p>
          <a:p>
            <a:pPr lvl="2"/>
            <a:r>
              <a:rPr lang="en-US" dirty="0">
                <a:solidFill>
                  <a:srgbClr val="212121"/>
                </a:solidFill>
                <a:latin typeface="BlinkMacSystemFont"/>
              </a:rPr>
              <a:t>Higher rates of poverty and less likely to have health insurance</a:t>
            </a:r>
            <a:endParaRPr lang="en-US" b="0" i="0" dirty="0">
              <a:solidFill>
                <a:srgbClr val="212121"/>
              </a:solidFill>
              <a:effectLst/>
              <a:latin typeface="BlinkMacSystemFont"/>
            </a:endParaRPr>
          </a:p>
        </p:txBody>
      </p:sp>
      <p:sp>
        <p:nvSpPr>
          <p:cNvPr id="2" name="Date Placeholder 1">
            <a:extLst>
              <a:ext uri="{FF2B5EF4-FFF2-40B4-BE49-F238E27FC236}">
                <a16:creationId xmlns:a16="http://schemas.microsoft.com/office/drawing/2014/main" id="{5A3E2DE0-6163-2845-ACD9-70C6F46FD1C0}"/>
              </a:ext>
            </a:extLst>
          </p:cNvPr>
          <p:cNvSpPr>
            <a:spLocks noGrp="1"/>
          </p:cNvSpPr>
          <p:nvPr>
            <p:ph type="dt" sz="half" idx="2"/>
          </p:nvPr>
        </p:nvSpPr>
        <p:spPr/>
        <p:txBody>
          <a:bodyPr/>
          <a:lstStyle/>
          <a:p>
            <a:fld id="{A03EB433-6B08-5D4E-A6E6-C449685FC314}" type="datetime4">
              <a:rPr lang="en-US" smtClean="0"/>
              <a:pPr/>
              <a:t>March 19,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spTree>
    <p:extLst>
      <p:ext uri="{BB962C8B-B14F-4D97-AF65-F5344CB8AC3E}">
        <p14:creationId xmlns:p14="http://schemas.microsoft.com/office/powerpoint/2010/main" val="17221259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E2DE0-6163-2845-ACD9-70C6F46FD1C0}"/>
              </a:ext>
            </a:extLst>
          </p:cNvPr>
          <p:cNvSpPr>
            <a:spLocks noGrp="1"/>
          </p:cNvSpPr>
          <p:nvPr>
            <p:ph type="dt" sz="half" idx="2"/>
          </p:nvPr>
        </p:nvSpPr>
        <p:spPr/>
        <p:txBody>
          <a:bodyPr/>
          <a:lstStyle/>
          <a:p>
            <a:fld id="{A03EB433-6B08-5D4E-A6E6-C449685FC314}" type="datetime4">
              <a:rPr lang="en-US" smtClean="0"/>
              <a:pPr/>
              <a:t>March 19,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pic>
        <p:nvPicPr>
          <p:cNvPr id="7170" name="Picture 2">
            <a:extLst>
              <a:ext uri="{FF2B5EF4-FFF2-40B4-BE49-F238E27FC236}">
                <a16:creationId xmlns:a16="http://schemas.microsoft.com/office/drawing/2014/main" id="{C8394CAF-C1A5-9CEB-1C3A-CC2B67500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642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0231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275838" y="894278"/>
            <a:ext cx="9280144" cy="648915"/>
          </a:xfrm>
        </p:spPr>
        <p:txBody>
          <a:bodyPr>
            <a:noAutofit/>
          </a:bodyPr>
          <a:lstStyle/>
          <a:p>
            <a:r>
              <a:rPr lang="en-US" sz="2400" dirty="0"/>
              <a:t>The unique experiences that women face living with HIV</a:t>
            </a:r>
          </a:p>
        </p:txBody>
      </p:sp>
      <p:sp>
        <p:nvSpPr>
          <p:cNvPr id="6" name="Text Placeholder 5"/>
          <p:cNvSpPr>
            <a:spLocks noGrp="1"/>
          </p:cNvSpPr>
          <p:nvPr>
            <p:ph type="body" sz="quarter" idx="11"/>
          </p:nvPr>
        </p:nvSpPr>
        <p:spPr>
          <a:xfrm>
            <a:off x="137919" y="1119729"/>
            <a:ext cx="8868162" cy="5235853"/>
          </a:xfrm>
        </p:spPr>
        <p:txBody>
          <a:bodyPr/>
          <a:lstStyle/>
          <a:p>
            <a:pPr marL="342900" marR="0" lvl="0" indent="-342900">
              <a:lnSpc>
                <a:spcPct val="150000"/>
              </a:lnSpc>
              <a:spcBef>
                <a:spcPts val="0"/>
              </a:spcBef>
              <a:spcAft>
                <a:spcPts val="0"/>
              </a:spcAft>
              <a:buFont typeface="Symbol" panose="05050102010706020507" pitchFamily="18" charset="2"/>
              <a:buChar char=""/>
            </a:pPr>
            <a:endParaRPr lang="en-US" sz="2000" dirty="0">
              <a:ea typeface="Calibri" panose="020F050202020403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n-US" sz="1600" b="0" i="0" dirty="0">
                <a:effectLst/>
              </a:rPr>
              <a:t>Women of all genders, including cisgender (cis) and transgender (trans) women, experience social and structural drivers of HIV inequities and pervasive barriers to HIV care.</a:t>
            </a:r>
          </a:p>
          <a:p>
            <a:pPr marL="342900" marR="0" lvl="0" indent="-342900">
              <a:lnSpc>
                <a:spcPct val="200000"/>
              </a:lnSpc>
              <a:spcBef>
                <a:spcPts val="0"/>
              </a:spcBef>
              <a:spcAft>
                <a:spcPts val="0"/>
              </a:spcAft>
              <a:buFont typeface="Symbol" panose="05050102010706020507" pitchFamily="18" charset="2"/>
              <a:buChar char=""/>
            </a:pPr>
            <a:r>
              <a:rPr lang="en-US" sz="1600" dirty="0"/>
              <a:t>G</a:t>
            </a:r>
            <a:r>
              <a:rPr lang="en-US" sz="1600" b="0" i="0" dirty="0">
                <a:effectLst/>
              </a:rPr>
              <a:t>ender and racial inequities exist among cis and trans women regarding access to HIV care.</a:t>
            </a:r>
          </a:p>
          <a:p>
            <a:pPr marL="342900" marR="0" lvl="0" indent="-342900">
              <a:lnSpc>
                <a:spcPct val="200000"/>
              </a:lnSpc>
              <a:spcBef>
                <a:spcPts val="0"/>
              </a:spcBef>
              <a:spcAft>
                <a:spcPts val="0"/>
              </a:spcAft>
              <a:buFont typeface="Symbol" panose="05050102010706020507" pitchFamily="18" charset="2"/>
              <a:buChar char=""/>
            </a:pPr>
            <a:r>
              <a:rPr lang="en-US" sz="1600" b="0" i="0" dirty="0">
                <a:effectLst/>
              </a:rPr>
              <a:t> A large US population-based study showed that Black trans women were less likely to be retained in HIV care than Black cis women.</a:t>
            </a:r>
            <a:r>
              <a:rPr lang="en-US" sz="1600" b="0" i="0" u="none" strike="noStrike" baseline="30000" dirty="0">
                <a:effectLst/>
              </a:rPr>
              <a:t> </a:t>
            </a:r>
            <a:endParaRPr lang="en-US" sz="1600" u="none" strike="noStrike" baseline="30000" dirty="0"/>
          </a:p>
          <a:p>
            <a:pPr marL="342900" marR="0" lvl="0" indent="-342900">
              <a:lnSpc>
                <a:spcPct val="200000"/>
              </a:lnSpc>
              <a:spcBef>
                <a:spcPts val="0"/>
              </a:spcBef>
              <a:spcAft>
                <a:spcPts val="0"/>
              </a:spcAft>
              <a:buFont typeface="Symbol" panose="05050102010706020507" pitchFamily="18" charset="2"/>
              <a:buChar char=""/>
            </a:pPr>
            <a:r>
              <a:rPr lang="en-US" sz="1600" b="0" i="0" dirty="0">
                <a:effectLst/>
              </a:rPr>
              <a:t>Women-centered HIV care addresses clinical (e.g. HIV and women’s health care priorities), social (e.g. social isolation and stigma), and structural concerns (e.g. violence, poverty) of women, through the promotion of peer support and women living with HIV’s leadership.</a:t>
            </a:r>
            <a:endParaRPr lang="en-US" sz="2000" dirty="0">
              <a:effectLst/>
              <a:ea typeface="Calibri" panose="020F0502020204030204" pitchFamily="34" charset="0"/>
            </a:endParaRPr>
          </a:p>
        </p:txBody>
      </p:sp>
    </p:spTree>
    <p:extLst>
      <p:ext uri="{BB962C8B-B14F-4D97-AF65-F5344CB8AC3E}">
        <p14:creationId xmlns:p14="http://schemas.microsoft.com/office/powerpoint/2010/main" val="427341250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94352" y="1399830"/>
            <a:ext cx="7293730" cy="4842996"/>
          </a:xfrm>
        </p:spPr>
        <p:txBody>
          <a:bodyPr/>
          <a:lstStyle/>
          <a:p>
            <a:pPr marL="342900" marR="0" lvl="0" indent="-342900">
              <a:lnSpc>
                <a:spcPct val="150000"/>
              </a:lnSpc>
              <a:spcBef>
                <a:spcPts val="0"/>
              </a:spcBef>
              <a:spcAft>
                <a:spcPts val="0"/>
              </a:spcAft>
              <a:buFont typeface="Symbol" panose="05050102010706020507" pitchFamily="18" charset="2"/>
              <a:buChar char=""/>
            </a:pPr>
            <a:endParaRPr lang="en-US" sz="2000" dirty="0">
              <a:effectLst/>
              <a:ea typeface="Calibri" panose="020F0502020204030204" pitchFamily="34" charset="0"/>
            </a:endParaRPr>
          </a:p>
        </p:txBody>
      </p:sp>
      <p:pic>
        <p:nvPicPr>
          <p:cNvPr id="3074" name="Picture 2">
            <a:extLst>
              <a:ext uri="{FF2B5EF4-FFF2-40B4-BE49-F238E27FC236}">
                <a16:creationId xmlns:a16="http://schemas.microsoft.com/office/drawing/2014/main" id="{F368AB74-CA26-2D93-ADF1-22ECB787A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 y="756069"/>
            <a:ext cx="9128642" cy="479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6571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6994FAF-A7AE-5DB5-7994-B47A9855E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231"/>
            <a:ext cx="9144000" cy="529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9970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758996" y="2975769"/>
            <a:ext cx="7886372" cy="2986087"/>
          </a:xfrm>
        </p:spPr>
        <p:txBody>
          <a:bodyPr/>
          <a:lstStyle/>
          <a:p>
            <a:endParaRPr lang="en-US" dirty="0"/>
          </a:p>
        </p:txBody>
      </p:sp>
      <p:sp>
        <p:nvSpPr>
          <p:cNvPr id="2" name="Date Placeholder 1">
            <a:extLst>
              <a:ext uri="{FF2B5EF4-FFF2-40B4-BE49-F238E27FC236}">
                <a16:creationId xmlns:a16="http://schemas.microsoft.com/office/drawing/2014/main" id="{5A3E2DE0-6163-2845-ACD9-70C6F46FD1C0}"/>
              </a:ext>
            </a:extLst>
          </p:cNvPr>
          <p:cNvSpPr>
            <a:spLocks noGrp="1"/>
          </p:cNvSpPr>
          <p:nvPr>
            <p:ph type="dt" sz="half" idx="2"/>
          </p:nvPr>
        </p:nvSpPr>
        <p:spPr/>
        <p:txBody>
          <a:bodyPr/>
          <a:lstStyle/>
          <a:p>
            <a:fld id="{A03EB433-6B08-5D4E-A6E6-C449685FC314}" type="datetime4">
              <a:rPr lang="en-US" smtClean="0"/>
              <a:pPr/>
              <a:t>March 19,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pic>
        <p:nvPicPr>
          <p:cNvPr id="6146" name="Picture 2">
            <a:extLst>
              <a:ext uri="{FF2B5EF4-FFF2-40B4-BE49-F238E27FC236}">
                <a16:creationId xmlns:a16="http://schemas.microsoft.com/office/drawing/2014/main" id="{3E3099DE-5AF8-5E56-DA70-10DD4E35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 y="716730"/>
            <a:ext cx="9214338" cy="495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8690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lack and Latino communities are disproportionately affected by HIV compared to other racial/ethnic groups.">
            <a:extLst>
              <a:ext uri="{FF2B5EF4-FFF2-40B4-BE49-F238E27FC236}">
                <a16:creationId xmlns:a16="http://schemas.microsoft.com/office/drawing/2014/main" id="{C76E0ECF-3BDC-7FA7-56FC-765996DBE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591" y="1546307"/>
            <a:ext cx="5311693" cy="531169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A3E2DE0-6163-2845-ACD9-70C6F46FD1C0}"/>
              </a:ext>
            </a:extLst>
          </p:cNvPr>
          <p:cNvSpPr>
            <a:spLocks noGrp="1"/>
          </p:cNvSpPr>
          <p:nvPr>
            <p:ph type="dt" sz="half" idx="2"/>
          </p:nvPr>
        </p:nvSpPr>
        <p:spPr/>
        <p:txBody>
          <a:bodyPr/>
          <a:lstStyle/>
          <a:p>
            <a:fld id="{A03EB433-6B08-5D4E-A6E6-C449685FC314}" type="datetime4">
              <a:rPr lang="en-US" smtClean="0"/>
              <a:pPr/>
              <a:t>March 19,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sp>
        <p:nvSpPr>
          <p:cNvPr id="4" name="TextBox 3">
            <a:extLst>
              <a:ext uri="{FF2B5EF4-FFF2-40B4-BE49-F238E27FC236}">
                <a16:creationId xmlns:a16="http://schemas.microsoft.com/office/drawing/2014/main" id="{73E747AA-E045-A543-569A-5C781508ACA3}"/>
              </a:ext>
            </a:extLst>
          </p:cNvPr>
          <p:cNvSpPr txBox="1"/>
          <p:nvPr/>
        </p:nvSpPr>
        <p:spPr>
          <a:xfrm>
            <a:off x="719595" y="715310"/>
            <a:ext cx="7516167" cy="830997"/>
          </a:xfrm>
          <a:prstGeom prst="rect">
            <a:avLst/>
          </a:prstGeom>
          <a:noFill/>
        </p:spPr>
        <p:txBody>
          <a:bodyPr wrap="square">
            <a:spAutoFit/>
          </a:bodyPr>
          <a:lstStyle/>
          <a:p>
            <a:pPr algn="ctr"/>
            <a:r>
              <a:rPr lang="en-US" sz="2400" b="1" dirty="0">
                <a:solidFill>
                  <a:srgbClr val="C00000"/>
                </a:solidFill>
              </a:rPr>
              <a:t>The unique experiences that the Black and Latino communities face living with HIV</a:t>
            </a:r>
            <a:endParaRPr lang="en-US" sz="2000" b="1" dirty="0">
              <a:solidFill>
                <a:srgbClr val="C00000"/>
              </a:solidFill>
            </a:endParaRPr>
          </a:p>
        </p:txBody>
      </p:sp>
    </p:spTree>
    <p:extLst>
      <p:ext uri="{BB962C8B-B14F-4D97-AF65-F5344CB8AC3E}">
        <p14:creationId xmlns:p14="http://schemas.microsoft.com/office/powerpoint/2010/main" val="341556155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5838" y="1622147"/>
            <a:ext cx="8592323" cy="3194606"/>
          </a:xfrm>
        </p:spPr>
        <p:txBody>
          <a:bodyPr/>
          <a:lstStyle/>
          <a:p>
            <a:pPr marL="342900" marR="0" lvl="0" indent="-342900">
              <a:lnSpc>
                <a:spcPct val="150000"/>
              </a:lnSpc>
              <a:spcBef>
                <a:spcPts val="0"/>
              </a:spcBef>
              <a:spcAft>
                <a:spcPts val="0"/>
              </a:spcAft>
              <a:buFont typeface="Symbol" panose="05050102010706020507" pitchFamily="18" charset="2"/>
              <a:buChar char=""/>
            </a:pPr>
            <a:endParaRPr lang="en-US" sz="1800" dirty="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endParaRPr lang="en-US" sz="1800" dirty="0">
              <a:effectLst/>
              <a:ea typeface="Calibri" panose="020F0502020204030204" pitchFamily="34" charset="0"/>
            </a:endParaRPr>
          </a:p>
        </p:txBody>
      </p:sp>
      <p:pic>
        <p:nvPicPr>
          <p:cNvPr id="2050" name="Picture 2" descr="TThe donut graph shows the estimated 34,800 people with new HIV infections in the U.S., by race and ethnicity, in 2019">
            <a:extLst>
              <a:ext uri="{FF2B5EF4-FFF2-40B4-BE49-F238E27FC236}">
                <a16:creationId xmlns:a16="http://schemas.microsoft.com/office/drawing/2014/main" id="{39683EE3-D4D8-A754-BCB8-CC43E11E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88" y="742028"/>
            <a:ext cx="8056503" cy="594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1787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5838" y="1622147"/>
            <a:ext cx="8592323" cy="3194606"/>
          </a:xfrm>
        </p:spPr>
        <p:txBody>
          <a:bodyPr/>
          <a:lstStyle/>
          <a:p>
            <a:pPr marL="342900" marR="0" lvl="0" indent="-342900">
              <a:lnSpc>
                <a:spcPct val="150000"/>
              </a:lnSpc>
              <a:spcBef>
                <a:spcPts val="0"/>
              </a:spcBef>
              <a:spcAft>
                <a:spcPts val="0"/>
              </a:spcAft>
              <a:buFont typeface="Symbol" panose="05050102010706020507" pitchFamily="18" charset="2"/>
              <a:buChar char=""/>
            </a:pPr>
            <a:endParaRPr lang="en-US" sz="1800" dirty="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endParaRPr lang="en-US" sz="1800" dirty="0">
              <a:effectLst/>
              <a:ea typeface="Calibri" panose="020F0502020204030204" pitchFamily="34" charset="0"/>
            </a:endParaRPr>
          </a:p>
        </p:txBody>
      </p:sp>
      <p:pic>
        <p:nvPicPr>
          <p:cNvPr id="3" name="Picture 2">
            <a:extLst>
              <a:ext uri="{FF2B5EF4-FFF2-40B4-BE49-F238E27FC236}">
                <a16:creationId xmlns:a16="http://schemas.microsoft.com/office/drawing/2014/main" id="{2A640B5E-4C64-BA8D-912B-C8B420E131F9}"/>
              </a:ext>
            </a:extLst>
          </p:cNvPr>
          <p:cNvPicPr>
            <a:picLocks noChangeAspect="1"/>
          </p:cNvPicPr>
          <p:nvPr/>
        </p:nvPicPr>
        <p:blipFill rotWithShape="1">
          <a:blip r:embed="rId3"/>
          <a:srcRect l="63821" t="47433" r="22198" b="20502"/>
          <a:stretch/>
        </p:blipFill>
        <p:spPr>
          <a:xfrm>
            <a:off x="2280862" y="725621"/>
            <a:ext cx="4582273" cy="5911486"/>
          </a:xfrm>
          <a:prstGeom prst="rect">
            <a:avLst/>
          </a:prstGeom>
        </p:spPr>
      </p:pic>
    </p:spTree>
    <p:extLst>
      <p:ext uri="{BB962C8B-B14F-4D97-AF65-F5344CB8AC3E}">
        <p14:creationId xmlns:p14="http://schemas.microsoft.com/office/powerpoint/2010/main" val="41058021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a:xfrm>
            <a:off x="-2727551" y="983003"/>
            <a:ext cx="7886372" cy="648915"/>
          </a:xfrm>
        </p:spPr>
        <p:txBody>
          <a:bodyPr>
            <a:normAutofit/>
          </a:bodyPr>
          <a:lstStyle/>
          <a:p>
            <a:pPr algn="ctr"/>
            <a:r>
              <a:rPr lang="en-US" b="1" dirty="0"/>
              <a:t>Stigma</a:t>
            </a:r>
          </a:p>
        </p:txBody>
      </p:sp>
      <p:sp>
        <p:nvSpPr>
          <p:cNvPr id="4" name="Date Placeholder 3">
            <a:extLst>
              <a:ext uri="{FF2B5EF4-FFF2-40B4-BE49-F238E27FC236}">
                <a16:creationId xmlns:a16="http://schemas.microsoft.com/office/drawing/2014/main" id="{F0A2D1E8-DA36-7147-94D0-756AD3C9F2C9}"/>
              </a:ext>
            </a:extLst>
          </p:cNvPr>
          <p:cNvSpPr>
            <a:spLocks noGrp="1"/>
          </p:cNvSpPr>
          <p:nvPr>
            <p:ph type="dt" sz="half" idx="2"/>
          </p:nvPr>
        </p:nvSpPr>
        <p:spPr/>
        <p:txBody>
          <a:bodyPr/>
          <a:lstStyle/>
          <a:p>
            <a:fld id="{90DD43B1-01E5-D847-B965-FC264A9E1869}" type="datetime4">
              <a:rPr lang="en-US" smtClean="0"/>
              <a:pPr/>
              <a:t>March 19, 2024</a:t>
            </a:fld>
            <a:endParaRPr lang="en-US" dirty="0"/>
          </a:p>
        </p:txBody>
      </p:sp>
      <p:sp>
        <p:nvSpPr>
          <p:cNvPr id="7" name="Text Placeholder 6"/>
          <p:cNvSpPr>
            <a:spLocks noGrp="1"/>
          </p:cNvSpPr>
          <p:nvPr>
            <p:ph type="body" sz="quarter" idx="13"/>
          </p:nvPr>
        </p:nvSpPr>
        <p:spPr>
          <a:xfrm>
            <a:off x="567559" y="1935125"/>
            <a:ext cx="8400044" cy="2986087"/>
          </a:xfrm>
        </p:spPr>
        <p:txBody>
          <a:bodyPr/>
          <a:lstStyle/>
          <a:p>
            <a:r>
              <a:rPr lang="en-US" dirty="0">
                <a:solidFill>
                  <a:srgbClr val="212529"/>
                </a:solidFill>
              </a:rPr>
              <a:t>A</a:t>
            </a:r>
            <a:r>
              <a:rPr lang="en-US" b="0" i="0" dirty="0">
                <a:solidFill>
                  <a:srgbClr val="212529"/>
                </a:solidFill>
                <a:effectLst/>
              </a:rPr>
              <a:t> set of negative and unfair beliefs that a society or group of people have about something</a:t>
            </a:r>
          </a:p>
          <a:p>
            <a:r>
              <a:rPr lang="en-US" dirty="0"/>
              <a:t>Stigma is one of the hardest experiences people living with HIV encounter</a:t>
            </a:r>
          </a:p>
          <a:p>
            <a:r>
              <a:rPr lang="en-US" dirty="0"/>
              <a:t>Stigma can create a </a:t>
            </a:r>
            <a:r>
              <a:rPr lang="en-US" b="1" dirty="0"/>
              <a:t>“spoiled identity” </a:t>
            </a:r>
            <a:r>
              <a:rPr lang="en-US" dirty="0"/>
              <a:t>for an individual or group of individuals. </a:t>
            </a:r>
          </a:p>
          <a:p>
            <a:r>
              <a:rPr lang="en-US" dirty="0"/>
              <a:t>Stigmatized people often lose status because of these assigned </a:t>
            </a:r>
            <a:r>
              <a:rPr lang="en-US" b="1" dirty="0"/>
              <a:t>“signs of shame” </a:t>
            </a:r>
            <a:r>
              <a:rPr lang="en-US" dirty="0"/>
              <a:t>which other people regard as showing they have done something taboo, wrong or bad. </a:t>
            </a:r>
          </a:p>
        </p:txBody>
      </p:sp>
    </p:spTree>
    <p:extLst>
      <p:ext uri="{BB962C8B-B14F-4D97-AF65-F5344CB8AC3E}">
        <p14:creationId xmlns:p14="http://schemas.microsoft.com/office/powerpoint/2010/main" val="158590953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19, 2024</a:t>
            </a:fld>
            <a:endParaRPr lang="en-US" dirty="0"/>
          </a:p>
        </p:txBody>
      </p:sp>
      <p:sp>
        <p:nvSpPr>
          <p:cNvPr id="9" name="Text Placeholder 5">
            <a:extLst>
              <a:ext uri="{FF2B5EF4-FFF2-40B4-BE49-F238E27FC236}">
                <a16:creationId xmlns:a16="http://schemas.microsoft.com/office/drawing/2014/main" id="{91A0CEA2-B604-5AF2-6371-3619BF8193CB}"/>
              </a:ext>
            </a:extLst>
          </p:cNvPr>
          <p:cNvSpPr txBox="1">
            <a:spLocks/>
          </p:cNvSpPr>
          <p:nvPr/>
        </p:nvSpPr>
        <p:spPr>
          <a:xfrm>
            <a:off x="229499" y="1695593"/>
            <a:ext cx="7886372" cy="3719409"/>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500" i="1" dirty="0">
                <a:solidFill>
                  <a:srgbClr val="222222"/>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lang="en-US" sz="1500" i="1" dirty="0" err="1">
                <a:solidFill>
                  <a:srgbClr val="222222"/>
                </a:solidFill>
                <a:latin typeface="Arial"/>
              </a:rPr>
              <a:t>HRSA.gov</a:t>
            </a:r>
            <a:r>
              <a:rPr lang="en-US" sz="1500" i="1" dirty="0">
                <a:solidFill>
                  <a:srgbClr val="222222"/>
                </a:solidFill>
                <a:latin typeface="Arial"/>
              </a:rPr>
              <a:t>.</a:t>
            </a:r>
          </a:p>
          <a:p>
            <a:pPr marL="152373" defTabSz="1218987">
              <a:spcBef>
                <a:spcPct val="20000"/>
              </a:spcBef>
              <a:spcAft>
                <a:spcPts val="0"/>
              </a:spcAft>
              <a:buClr>
                <a:srgbClr val="D6201A"/>
              </a:buClr>
              <a:buFont typeface="Wingdings" charset="2"/>
              <a:buNone/>
              <a:defRPr/>
            </a:pPr>
            <a:endParaRPr lang="en-US" sz="1500" i="1" dirty="0">
              <a:solidFill>
                <a:srgbClr val="222222"/>
              </a:solidFill>
              <a:latin typeface="Arial"/>
            </a:endParaRPr>
          </a:p>
          <a:p>
            <a:pPr marL="457120" indent="-304747" defTabSz="1218987">
              <a:spcBef>
                <a:spcPct val="20000"/>
              </a:spcBef>
              <a:spcAft>
                <a:spcPts val="0"/>
              </a:spcAft>
              <a:buClr>
                <a:srgbClr val="D6201A"/>
              </a:buClr>
              <a:buFont typeface="Wingdings" charset="2"/>
              <a:buChar char="§"/>
              <a:defRPr/>
            </a:pPr>
            <a:r>
              <a:rPr lang="en-US" sz="1500" i="1" dirty="0">
                <a:solidFill>
                  <a:srgbClr val="222222"/>
                </a:solidFill>
                <a:latin typeface="Arial"/>
                <a:ea typeface="Calibri" panose="020F0502020204030204" pitchFamily="34" charset="0"/>
              </a:rPr>
              <a:t>“Funding for this presentation was made possible by cooperative agreement </a:t>
            </a:r>
            <a:r>
              <a:rPr lang="en-US" sz="1500" i="1" dirty="0">
                <a:solidFill>
                  <a:srgbClr val="222222"/>
                </a:solidFill>
                <a:latin typeface="Arial"/>
              </a:rPr>
              <a:t>U1OHA30535</a:t>
            </a:r>
            <a:r>
              <a:rPr lang="en-US" sz="1500" i="1" dirty="0">
                <a:solidFill>
                  <a:srgbClr val="222222"/>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kumimoji="0" lang="en-US" altLang="en-US" sz="1500" b="0" i="1" u="none" strike="noStrike" cap="none" normalizeH="0" baseline="0" dirty="0">
              <a:ln>
                <a:noFill/>
              </a:ln>
              <a:solidFill>
                <a:srgbClr val="000000"/>
              </a:solidFill>
              <a:effectLs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kumimoji="0" lang="en-US" altLang="en-US" sz="1500" b="0" i="1" u="none" strike="noStrike" cap="none" normalizeH="0" baseline="0" dirty="0">
                <a:ln>
                  <a:noFill/>
                </a:ln>
                <a:solidFill>
                  <a:srgbClr val="000000"/>
                </a:solidFill>
                <a:effectLs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a:t>
            </a:r>
            <a:r>
              <a:rPr kumimoji="0" lang="en-US" altLang="en-US" sz="1500" b="0" i="1"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endParaRPr lang="en-US" sz="15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p:txBody>
          <a:bodyPr/>
          <a:lstStyle/>
          <a:p>
            <a:r>
              <a:rPr lang="en-US" dirty="0"/>
              <a:t>Intersectionality Stigma</a:t>
            </a:r>
          </a:p>
        </p:txBody>
      </p:sp>
      <p:sp>
        <p:nvSpPr>
          <p:cNvPr id="4" name="Date Placeholder 3">
            <a:extLst>
              <a:ext uri="{FF2B5EF4-FFF2-40B4-BE49-F238E27FC236}">
                <a16:creationId xmlns:a16="http://schemas.microsoft.com/office/drawing/2014/main" id="{F0A2D1E8-DA36-7147-94D0-756AD3C9F2C9}"/>
              </a:ext>
            </a:extLst>
          </p:cNvPr>
          <p:cNvSpPr>
            <a:spLocks noGrp="1"/>
          </p:cNvSpPr>
          <p:nvPr>
            <p:ph type="dt" sz="half" idx="2"/>
          </p:nvPr>
        </p:nvSpPr>
        <p:spPr/>
        <p:txBody>
          <a:bodyPr/>
          <a:lstStyle/>
          <a:p>
            <a:fld id="{90DD43B1-01E5-D847-B965-FC264A9E1869}" type="datetime4">
              <a:rPr lang="en-US" smtClean="0"/>
              <a:pPr/>
              <a:t>March 19, 2024</a:t>
            </a:fld>
            <a:endParaRPr lang="en-US" dirty="0"/>
          </a:p>
        </p:txBody>
      </p:sp>
      <p:sp>
        <p:nvSpPr>
          <p:cNvPr id="16" name="Text Placeholder 15">
            <a:extLst>
              <a:ext uri="{FF2B5EF4-FFF2-40B4-BE49-F238E27FC236}">
                <a16:creationId xmlns:a16="http://schemas.microsoft.com/office/drawing/2014/main" id="{77F97DC1-4BF1-9845-B4BE-F59985EAF53C}"/>
              </a:ext>
            </a:extLst>
          </p:cNvPr>
          <p:cNvSpPr>
            <a:spLocks noGrp="1"/>
          </p:cNvSpPr>
          <p:nvPr>
            <p:ph type="body" sz="quarter" idx="12"/>
          </p:nvPr>
        </p:nvSpPr>
        <p:spPr>
          <a:xfrm>
            <a:off x="379737" y="1935956"/>
            <a:ext cx="8062086" cy="2986087"/>
          </a:xfrm>
        </p:spPr>
        <p:txBody>
          <a:bodyPr/>
          <a:lstStyle/>
          <a:p>
            <a:r>
              <a:rPr lang="en-US" b="0" i="0" dirty="0">
                <a:solidFill>
                  <a:srgbClr val="212121"/>
                </a:solidFill>
                <a:effectLst/>
                <a:latin typeface="Cambria" panose="02040503050406030204" pitchFamily="18" charset="0"/>
              </a:rPr>
              <a:t>‘</a:t>
            </a:r>
            <a:r>
              <a:rPr lang="en-US" b="1" i="0" dirty="0">
                <a:solidFill>
                  <a:srgbClr val="212121"/>
                </a:solidFill>
                <a:effectLst/>
                <a:latin typeface="Cambria" panose="02040503050406030204" pitchFamily="18" charset="0"/>
              </a:rPr>
              <a:t>Intersectional stigma’ </a:t>
            </a:r>
            <a:r>
              <a:rPr lang="en-US" b="0" i="0" dirty="0">
                <a:solidFill>
                  <a:srgbClr val="212121"/>
                </a:solidFill>
                <a:effectLst/>
                <a:latin typeface="Cambria" panose="02040503050406030204" pitchFamily="18" charset="0"/>
              </a:rPr>
              <a:t>is a concept that has emerged to characterize the convergence of multiple stigmatized identities within a person or group, and to address their joint effects on health and wellbeing. </a:t>
            </a:r>
            <a:endParaRPr lang="en-US" dirty="0"/>
          </a:p>
        </p:txBody>
      </p:sp>
    </p:spTree>
    <p:extLst>
      <p:ext uri="{BB962C8B-B14F-4D97-AF65-F5344CB8AC3E}">
        <p14:creationId xmlns:p14="http://schemas.microsoft.com/office/powerpoint/2010/main" val="199554112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3089376" y="898670"/>
            <a:ext cx="7886372" cy="648915"/>
          </a:xfrm>
        </p:spPr>
        <p:txBody>
          <a:bodyPr/>
          <a:lstStyle/>
          <a:p>
            <a:r>
              <a:rPr lang="en-US" b="1" dirty="0"/>
              <a:t>The Goal</a:t>
            </a:r>
          </a:p>
        </p:txBody>
      </p:sp>
      <p:pic>
        <p:nvPicPr>
          <p:cNvPr id="4098" name="Picture 2" descr="EHE goal: increase the percentage of people with HIV who have are virally suppressed to 95 percent by 2025.">
            <a:extLst>
              <a:ext uri="{FF2B5EF4-FFF2-40B4-BE49-F238E27FC236}">
                <a16:creationId xmlns:a16="http://schemas.microsoft.com/office/drawing/2014/main" id="{FDEBC5CD-CEA4-86D8-C815-E6F0D9DC5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052"/>
            <a:ext cx="914400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aking HIV medicine as prescribed can make the viral load undetectable. People who get and keep an undetectable viral load can stay healthy for many years and will not transmit HIV to their sex partners.">
            <a:extLst>
              <a:ext uri="{FF2B5EF4-FFF2-40B4-BE49-F238E27FC236}">
                <a16:creationId xmlns:a16="http://schemas.microsoft.com/office/drawing/2014/main" id="{5E8179C1-B956-D1D3-BAE4-05A7C4DAA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74" y="3232902"/>
            <a:ext cx="8983226" cy="13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0397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275837" y="894278"/>
            <a:ext cx="8201735" cy="648915"/>
          </a:xfrm>
        </p:spPr>
        <p:txBody>
          <a:bodyPr>
            <a:normAutofit fontScale="90000"/>
          </a:bodyPr>
          <a:lstStyle/>
          <a:p>
            <a:pPr algn="ctr"/>
            <a:r>
              <a:rPr lang="en-US" b="1" dirty="0"/>
              <a:t>How can we as health professionals show up for our patients living with HIV who are of diverse populations after this presentation?  </a:t>
            </a:r>
          </a:p>
        </p:txBody>
      </p:sp>
      <p:sp>
        <p:nvSpPr>
          <p:cNvPr id="9" name="TextBox 8">
            <a:extLst>
              <a:ext uri="{FF2B5EF4-FFF2-40B4-BE49-F238E27FC236}">
                <a16:creationId xmlns:a16="http://schemas.microsoft.com/office/drawing/2014/main" id="{27E8F75C-E2AA-1C12-760C-9AF57D79A1CF}"/>
              </a:ext>
            </a:extLst>
          </p:cNvPr>
          <p:cNvSpPr txBox="1"/>
          <p:nvPr/>
        </p:nvSpPr>
        <p:spPr>
          <a:xfrm>
            <a:off x="2680076" y="2293666"/>
            <a:ext cx="4572000" cy="461665"/>
          </a:xfrm>
          <a:prstGeom prst="rect">
            <a:avLst/>
          </a:prstGeom>
          <a:noFill/>
        </p:spPr>
        <p:txBody>
          <a:bodyPr wrap="square">
            <a:spAutoFit/>
          </a:bodyPr>
          <a:lstStyle/>
          <a:p>
            <a:r>
              <a:rPr lang="en-US" sz="2400" b="1" i="0" dirty="0">
                <a:solidFill>
                  <a:schemeClr val="tx1"/>
                </a:solidFill>
                <a:effectLst/>
                <a:latin typeface="Roboto" panose="02000000000000000000" pitchFamily="2" charset="0"/>
              </a:rPr>
              <a:t>slido.com with #2345243</a:t>
            </a:r>
            <a:endParaRPr lang="en-US" sz="2400" b="1" dirty="0">
              <a:solidFill>
                <a:schemeClr val="tx1"/>
              </a:solidFill>
            </a:endParaRPr>
          </a:p>
        </p:txBody>
      </p:sp>
      <p:pic>
        <p:nvPicPr>
          <p:cNvPr id="11" name="Picture 10">
            <a:extLst>
              <a:ext uri="{FF2B5EF4-FFF2-40B4-BE49-F238E27FC236}">
                <a16:creationId xmlns:a16="http://schemas.microsoft.com/office/drawing/2014/main" id="{AC56DAC4-9C00-FBC2-BE9B-BAC22B24B9E0}"/>
              </a:ext>
            </a:extLst>
          </p:cNvPr>
          <p:cNvPicPr>
            <a:picLocks noChangeAspect="1"/>
          </p:cNvPicPr>
          <p:nvPr/>
        </p:nvPicPr>
        <p:blipFill>
          <a:blip r:embed="rId2"/>
          <a:stretch>
            <a:fillRect/>
          </a:stretch>
        </p:blipFill>
        <p:spPr>
          <a:xfrm>
            <a:off x="2520665" y="2755331"/>
            <a:ext cx="4102669" cy="4102669"/>
          </a:xfrm>
          <a:prstGeom prst="rect">
            <a:avLst/>
          </a:prstGeom>
        </p:spPr>
      </p:pic>
    </p:spTree>
    <p:extLst>
      <p:ext uri="{BB962C8B-B14F-4D97-AF65-F5344CB8AC3E}">
        <p14:creationId xmlns:p14="http://schemas.microsoft.com/office/powerpoint/2010/main" val="212468580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a:xfrm>
            <a:off x="510573" y="925485"/>
            <a:ext cx="8122854" cy="648915"/>
          </a:xfrm>
        </p:spPr>
        <p:txBody>
          <a:bodyPr>
            <a:normAutofit fontScale="90000"/>
          </a:bodyPr>
          <a:lstStyle/>
          <a:p>
            <a:pPr algn="ctr"/>
            <a:r>
              <a:rPr lang="en-US" b="1" dirty="0"/>
              <a:t>How can we as health professionals show up for our patients living with HIV who are of diverse populations after this presentation? </a:t>
            </a:r>
            <a:endParaRPr lang="en-US" dirty="0"/>
          </a:p>
        </p:txBody>
      </p:sp>
      <p:sp>
        <p:nvSpPr>
          <p:cNvPr id="4" name="Date Placeholder 3">
            <a:extLst>
              <a:ext uri="{FF2B5EF4-FFF2-40B4-BE49-F238E27FC236}">
                <a16:creationId xmlns:a16="http://schemas.microsoft.com/office/drawing/2014/main" id="{F0A2D1E8-DA36-7147-94D0-756AD3C9F2C9}"/>
              </a:ext>
            </a:extLst>
          </p:cNvPr>
          <p:cNvSpPr>
            <a:spLocks noGrp="1"/>
          </p:cNvSpPr>
          <p:nvPr>
            <p:ph type="dt" sz="half" idx="2"/>
          </p:nvPr>
        </p:nvSpPr>
        <p:spPr/>
        <p:txBody>
          <a:bodyPr/>
          <a:lstStyle/>
          <a:p>
            <a:fld id="{90DD43B1-01E5-D847-B965-FC264A9E1869}" type="datetime4">
              <a:rPr lang="en-US" smtClean="0"/>
              <a:pPr/>
              <a:t>March 19, 2024</a:t>
            </a:fld>
            <a:endParaRPr lang="en-US" dirty="0"/>
          </a:p>
        </p:txBody>
      </p:sp>
      <p:sp>
        <p:nvSpPr>
          <p:cNvPr id="7" name="Text Placeholder 6"/>
          <p:cNvSpPr>
            <a:spLocks noGrp="1"/>
          </p:cNvSpPr>
          <p:nvPr>
            <p:ph type="body" sz="quarter" idx="13"/>
          </p:nvPr>
        </p:nvSpPr>
        <p:spPr>
          <a:xfrm>
            <a:off x="454153" y="2558040"/>
            <a:ext cx="8122854" cy="2986087"/>
          </a:xfrm>
        </p:spPr>
        <p:txBody>
          <a:bodyPr/>
          <a:lstStyle/>
          <a:p>
            <a:r>
              <a:rPr lang="en-US" dirty="0"/>
              <a:t>Recognizing the structural and systematic barriers different populations face</a:t>
            </a:r>
          </a:p>
          <a:p>
            <a:r>
              <a:rPr lang="en-US" dirty="0"/>
              <a:t>Looking at the individual patient and addressing their needs with a unique approach- Not one size fits all</a:t>
            </a:r>
          </a:p>
          <a:p>
            <a:r>
              <a:rPr lang="en-US" dirty="0"/>
              <a:t>Culturally appropriate and tailored interventions</a:t>
            </a:r>
          </a:p>
          <a:p>
            <a:endParaRPr lang="en-US" dirty="0"/>
          </a:p>
          <a:p>
            <a:endParaRPr lang="en-US" dirty="0"/>
          </a:p>
        </p:txBody>
      </p:sp>
    </p:spTree>
    <p:extLst>
      <p:ext uri="{BB962C8B-B14F-4D97-AF65-F5344CB8AC3E}">
        <p14:creationId xmlns:p14="http://schemas.microsoft.com/office/powerpoint/2010/main" val="147127239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396418" y="894278"/>
            <a:ext cx="7886372" cy="648915"/>
          </a:xfrm>
        </p:spPr>
        <p:txBody>
          <a:bodyPr/>
          <a:lstStyle/>
          <a:p>
            <a:r>
              <a:rPr lang="en-US" b="1" dirty="0"/>
              <a:t>Key Take Aways</a:t>
            </a:r>
          </a:p>
        </p:txBody>
      </p:sp>
      <p:sp>
        <p:nvSpPr>
          <p:cNvPr id="6" name="Text Placeholder 5"/>
          <p:cNvSpPr>
            <a:spLocks noGrp="1"/>
          </p:cNvSpPr>
          <p:nvPr>
            <p:ph type="body" sz="quarter" idx="11"/>
          </p:nvPr>
        </p:nvSpPr>
        <p:spPr>
          <a:xfrm>
            <a:off x="249830" y="1218735"/>
            <a:ext cx="8644340" cy="3194606"/>
          </a:xfrm>
        </p:spPr>
        <p:txBody>
          <a:bodyPr/>
          <a:lstStyle/>
          <a:p>
            <a:pPr marL="342900" marR="0" lvl="0" indent="-342900">
              <a:lnSpc>
                <a:spcPct val="150000"/>
              </a:lnSpc>
              <a:spcBef>
                <a:spcPts val="0"/>
              </a:spcBef>
              <a:spcAft>
                <a:spcPts val="0"/>
              </a:spcAft>
              <a:buFont typeface="Symbol" panose="05050102010706020507" pitchFamily="18" charset="2"/>
              <a:buChar char=""/>
            </a:pPr>
            <a:endParaRPr lang="en-US" sz="1800" dirty="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ea typeface="Calibri" panose="020F0502020204030204" pitchFamily="34" charset="0"/>
              </a:rPr>
              <a:t>The social determinants of health impact on health outcomes</a:t>
            </a:r>
          </a:p>
          <a:p>
            <a:pPr marL="342900" marR="0" lvl="0" indent="-342900">
              <a:lnSpc>
                <a:spcPct val="150000"/>
              </a:lnSpc>
              <a:spcBef>
                <a:spcPts val="0"/>
              </a:spcBef>
              <a:spcAft>
                <a:spcPts val="0"/>
              </a:spcAft>
              <a:buFont typeface="Symbol" panose="05050102010706020507" pitchFamily="18" charset="2"/>
              <a:buChar char=""/>
            </a:pPr>
            <a:r>
              <a:rPr lang="en-US" sz="2000" dirty="0">
                <a:ea typeface="Calibri" panose="020F0502020204030204" pitchFamily="34" charset="0"/>
              </a:rPr>
              <a:t>Living in a rural settings pose several barriers for people living with HIV</a:t>
            </a:r>
          </a:p>
          <a:p>
            <a:pPr marL="342900" marR="0" lvl="0" indent="-342900">
              <a:lnSpc>
                <a:spcPct val="150000"/>
              </a:lnSpc>
              <a:spcBef>
                <a:spcPts val="0"/>
              </a:spcBef>
              <a:spcAft>
                <a:spcPts val="0"/>
              </a:spcAft>
              <a:buFont typeface="Symbol" panose="05050102010706020507" pitchFamily="18" charset="2"/>
              <a:buChar char=""/>
            </a:pPr>
            <a:r>
              <a:rPr lang="en-US" sz="2000" dirty="0">
                <a:ea typeface="Calibri" panose="020F0502020204030204" pitchFamily="34" charset="0"/>
              </a:rPr>
              <a:t>Cis women and trans women both face inequities and barriers living with HIV </a:t>
            </a:r>
          </a:p>
          <a:p>
            <a:pPr marL="342900" marR="0" lvl="0" indent="-342900">
              <a:lnSpc>
                <a:spcPct val="150000"/>
              </a:lnSpc>
              <a:spcBef>
                <a:spcPts val="0"/>
              </a:spcBef>
              <a:spcAft>
                <a:spcPts val="0"/>
              </a:spcAft>
              <a:buFont typeface="Symbol" panose="05050102010706020507" pitchFamily="18" charset="2"/>
              <a:buChar char=""/>
            </a:pPr>
            <a:r>
              <a:rPr lang="en-US" sz="2000" dirty="0">
                <a:ea typeface="Calibri" panose="020F0502020204030204" pitchFamily="34" charset="0"/>
              </a:rPr>
              <a:t>Black and Latino people face a disproportionally affected by HIV than any other racial groups</a:t>
            </a:r>
          </a:p>
          <a:p>
            <a:pPr marL="342900" marR="0" lvl="0" indent="-342900">
              <a:lnSpc>
                <a:spcPct val="150000"/>
              </a:lnSpc>
              <a:spcBef>
                <a:spcPts val="0"/>
              </a:spcBef>
              <a:spcAft>
                <a:spcPts val="0"/>
              </a:spcAft>
              <a:buFont typeface="Symbol" panose="05050102010706020507" pitchFamily="18" charset="2"/>
              <a:buChar char=""/>
            </a:pPr>
            <a:r>
              <a:rPr lang="en-US" sz="2000" dirty="0">
                <a:ea typeface="Calibri" panose="020F0502020204030204" pitchFamily="34" charset="0"/>
              </a:rPr>
              <a:t>Stigma</a:t>
            </a:r>
          </a:p>
          <a:p>
            <a:pPr marL="342900" marR="0" lvl="0" indent="-342900">
              <a:lnSpc>
                <a:spcPct val="150000"/>
              </a:lnSpc>
              <a:spcBef>
                <a:spcPts val="0"/>
              </a:spcBef>
              <a:spcAft>
                <a:spcPts val="0"/>
              </a:spcAft>
              <a:buFont typeface="Symbol" panose="05050102010706020507" pitchFamily="18" charset="2"/>
              <a:buChar char=""/>
            </a:pPr>
            <a:r>
              <a:rPr lang="en-US" sz="2000" dirty="0">
                <a:ea typeface="Calibri" panose="020F0502020204030204" pitchFamily="34" charset="0"/>
              </a:rPr>
              <a:t>U=U </a:t>
            </a:r>
          </a:p>
          <a:p>
            <a:pPr marL="342900" marR="0" lvl="0" indent="-342900">
              <a:lnSpc>
                <a:spcPct val="150000"/>
              </a:lnSpc>
              <a:spcBef>
                <a:spcPts val="0"/>
              </a:spcBef>
              <a:spcAft>
                <a:spcPts val="0"/>
              </a:spcAft>
              <a:buFont typeface="Symbol" panose="05050102010706020507" pitchFamily="18" charset="2"/>
              <a:buChar char=""/>
            </a:pPr>
            <a:endParaRPr lang="en-US" sz="1800" dirty="0">
              <a:effectLst/>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endParaRPr lang="en-US" sz="1800" dirty="0">
              <a:effectLst/>
              <a:ea typeface="Calibri" panose="020F0502020204030204" pitchFamily="34" charset="0"/>
            </a:endParaRPr>
          </a:p>
        </p:txBody>
      </p:sp>
    </p:spTree>
    <p:extLst>
      <p:ext uri="{BB962C8B-B14F-4D97-AF65-F5344CB8AC3E}">
        <p14:creationId xmlns:p14="http://schemas.microsoft.com/office/powerpoint/2010/main" val="351250292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275838" y="637103"/>
            <a:ext cx="7886372" cy="648915"/>
          </a:xfrm>
        </p:spPr>
        <p:txBody>
          <a:bodyPr/>
          <a:lstStyle/>
          <a:p>
            <a:r>
              <a:rPr lang="en-US" b="1" dirty="0"/>
              <a:t>References</a:t>
            </a:r>
          </a:p>
        </p:txBody>
      </p:sp>
      <p:sp>
        <p:nvSpPr>
          <p:cNvPr id="6" name="Text Placeholder 5"/>
          <p:cNvSpPr>
            <a:spLocks noGrp="1"/>
          </p:cNvSpPr>
          <p:nvPr>
            <p:ph type="body" sz="quarter" idx="11"/>
          </p:nvPr>
        </p:nvSpPr>
        <p:spPr>
          <a:xfrm>
            <a:off x="142489" y="1112723"/>
            <a:ext cx="8725674" cy="2802051"/>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212121"/>
                </a:solidFill>
                <a:effectLst/>
              </a:rPr>
              <a:t>A framework for understanding and addressing HIV-related inequalities. (2022). In Global AIDS Strategy 2021–2026: End Inequalities, End AIDS [Report]. https://www.unaids.org/sites/default/files/media_asset/framework-understanding-addressing-hiv-related-inequalities_en.pdf</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212121"/>
                </a:solidFill>
                <a:effectLst/>
              </a:rPr>
              <a:t>Pronk, N. P., Kleinman, D. V., &amp; Richmond, T. S. (2021). Healthy People 2030: Moving toward equitable health and well-being in the United States. </a:t>
            </a:r>
            <a:r>
              <a:rPr lang="en-US" sz="1050" b="0" i="0" dirty="0" err="1">
                <a:solidFill>
                  <a:srgbClr val="212121"/>
                </a:solidFill>
                <a:effectLst/>
              </a:rPr>
              <a:t>EClinicalMedicine</a:t>
            </a:r>
            <a:r>
              <a:rPr lang="en-US" sz="1050" b="0" i="0" dirty="0">
                <a:solidFill>
                  <a:srgbClr val="212121"/>
                </a:solidFill>
                <a:effectLst/>
              </a:rPr>
              <a:t>, 33, 100777. https://doi.org/10.1016/j.eclinm.2021.100777</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212121"/>
                </a:solidFill>
                <a:effectLst/>
              </a:rPr>
              <a:t>Heckman, T. G., </a:t>
            </a:r>
            <a:r>
              <a:rPr lang="en-US" sz="1050" b="0" i="0" dirty="0" err="1">
                <a:solidFill>
                  <a:srgbClr val="212121"/>
                </a:solidFill>
                <a:effectLst/>
              </a:rPr>
              <a:t>Somlai</a:t>
            </a:r>
            <a:r>
              <a:rPr lang="en-US" sz="1050" b="0" i="0" dirty="0">
                <a:solidFill>
                  <a:srgbClr val="212121"/>
                </a:solidFill>
                <a:effectLst/>
              </a:rPr>
              <a:t>, A. M., Peters, J., Walker, J., Otto-</a:t>
            </a:r>
            <a:r>
              <a:rPr lang="en-US" sz="1050" b="0" i="0" dirty="0" err="1">
                <a:solidFill>
                  <a:srgbClr val="212121"/>
                </a:solidFill>
                <a:effectLst/>
              </a:rPr>
              <a:t>Salaj</a:t>
            </a:r>
            <a:r>
              <a:rPr lang="en-US" sz="1050" b="0" i="0" dirty="0">
                <a:solidFill>
                  <a:srgbClr val="212121"/>
                </a:solidFill>
                <a:effectLst/>
              </a:rPr>
              <a:t>, L., </a:t>
            </a:r>
            <a:r>
              <a:rPr lang="en-US" sz="1050" b="0" i="0" dirty="0" err="1">
                <a:solidFill>
                  <a:srgbClr val="212121"/>
                </a:solidFill>
                <a:effectLst/>
              </a:rPr>
              <a:t>Galdabini</a:t>
            </a:r>
            <a:r>
              <a:rPr lang="en-US" sz="1050" b="0" i="0" dirty="0">
                <a:solidFill>
                  <a:srgbClr val="212121"/>
                </a:solidFill>
                <a:effectLst/>
              </a:rPr>
              <a:t>, C. A., &amp; Kelly, J. A. (1998). Barriers to care among persons living with HIV/AIDS in urban and rural areas. </a:t>
            </a:r>
            <a:r>
              <a:rPr lang="en-US" sz="1050" b="0" i="1" dirty="0">
                <a:solidFill>
                  <a:srgbClr val="212121"/>
                </a:solidFill>
                <a:effectLst/>
              </a:rPr>
              <a:t>AIDS care</a:t>
            </a:r>
            <a:r>
              <a:rPr lang="en-US" sz="1050" b="0" i="0" dirty="0">
                <a:solidFill>
                  <a:srgbClr val="212121"/>
                </a:solidFill>
                <a:effectLst/>
              </a:rPr>
              <a:t>, </a:t>
            </a:r>
            <a:r>
              <a:rPr lang="en-US" sz="1050" b="0" i="1" dirty="0">
                <a:solidFill>
                  <a:srgbClr val="212121"/>
                </a:solidFill>
                <a:effectLst/>
              </a:rPr>
              <a:t>10</a:t>
            </a:r>
            <a:r>
              <a:rPr lang="en-US" sz="1050" b="0" i="0" dirty="0">
                <a:solidFill>
                  <a:srgbClr val="212121"/>
                </a:solidFill>
                <a:effectLst/>
              </a:rPr>
              <a:t>(3), 365–375.</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212121"/>
                </a:solidFill>
                <a:effectLst/>
              </a:rPr>
              <a:t>HIV and Women: Viral Suppression. (2023, February 1). Centers for Disease Control and Prevention. https://www.cdc.gov/hiv/group/gender/women/viral-suppression.html</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000000"/>
                </a:solidFill>
                <a:effectLst/>
              </a:rPr>
              <a:t>Klein PW, </a:t>
            </a:r>
            <a:r>
              <a:rPr lang="en-US" sz="1050" b="0" i="0" dirty="0" err="1">
                <a:solidFill>
                  <a:srgbClr val="000000"/>
                </a:solidFill>
                <a:effectLst/>
              </a:rPr>
              <a:t>Psihopaidas</a:t>
            </a:r>
            <a:r>
              <a:rPr lang="en-US" sz="1050" b="0" i="0" dirty="0">
                <a:solidFill>
                  <a:srgbClr val="000000"/>
                </a:solidFill>
                <a:effectLst/>
              </a:rPr>
              <a:t> D, Xavier J, et al. HIV-related outcome disparities between transgender women living with HIV and cisgender people living with HIV served by the Health Resources and Services Administration’s Ryan White HIV/AIDS Program: a retrospective study. </a:t>
            </a:r>
            <a:r>
              <a:rPr lang="en-US" sz="1050" b="0" i="1" dirty="0" err="1">
                <a:solidFill>
                  <a:srgbClr val="000000"/>
                </a:solidFill>
                <a:effectLst/>
              </a:rPr>
              <a:t>PLoS</a:t>
            </a:r>
            <a:r>
              <a:rPr lang="en-US" sz="1050" b="0" i="1" dirty="0">
                <a:solidFill>
                  <a:srgbClr val="000000"/>
                </a:solidFill>
                <a:effectLst/>
              </a:rPr>
              <a:t> Med</a:t>
            </a:r>
            <a:r>
              <a:rPr lang="en-US" sz="1050" b="0" i="0" dirty="0">
                <a:solidFill>
                  <a:srgbClr val="000000"/>
                </a:solidFill>
                <a:effectLst/>
              </a:rPr>
              <a:t> 2020; 17(5): e1003125. </a:t>
            </a:r>
            <a:r>
              <a:rPr lang="en-US" sz="1050" b="0" i="0" u="none" strike="noStrike" dirty="0" err="1">
                <a:solidFill>
                  <a:srgbClr val="000000"/>
                </a:solidFill>
                <a:effectLst/>
                <a:hlinkClick r:id="rId3"/>
              </a:rPr>
              <a:t>Crossref</a:t>
            </a:r>
            <a:r>
              <a:rPr lang="en-US" sz="1050" b="0" i="0" dirty="0">
                <a:solidFill>
                  <a:srgbClr val="000000"/>
                </a:solidFill>
                <a:effectLst/>
              </a:rPr>
              <a:t>.</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000000"/>
                </a:solidFill>
                <a:effectLst/>
              </a:rPr>
              <a:t>Lacombe-Duncan A, Berringer KR, Green J, Jacobs A, Hamdi A. “I do the she and her”: A qualitative exploration of HIV care providers’ considerations of trans women in gender-specific HIV care. Women’s Health. 2022;18. doi:10.1177/17455057221083809</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000000"/>
                </a:solidFill>
                <a:effectLst/>
              </a:rPr>
              <a:t>O’Brien N, Greene S, Carter A, et al. Envisioning women-centered HIV care: perspectives from women living with HIV in Canada. </a:t>
            </a:r>
            <a:r>
              <a:rPr lang="en-US" sz="1050" b="0" i="1" dirty="0" err="1">
                <a:solidFill>
                  <a:srgbClr val="000000"/>
                </a:solidFill>
                <a:effectLst/>
              </a:rPr>
              <a:t>Womens</a:t>
            </a:r>
            <a:r>
              <a:rPr lang="en-US" sz="1050" b="0" i="1" dirty="0">
                <a:solidFill>
                  <a:srgbClr val="000000"/>
                </a:solidFill>
                <a:effectLst/>
              </a:rPr>
              <a:t> Health Issues</a:t>
            </a:r>
            <a:r>
              <a:rPr lang="en-US" sz="1050" b="0" i="0" dirty="0">
                <a:solidFill>
                  <a:srgbClr val="000000"/>
                </a:solidFill>
                <a:effectLst/>
              </a:rPr>
              <a:t> 2017; 27(6): 721–730. </a:t>
            </a:r>
            <a:r>
              <a:rPr lang="en-US" sz="1050" b="0" i="0" u="none" strike="noStrike" dirty="0" err="1">
                <a:solidFill>
                  <a:srgbClr val="000000"/>
                </a:solidFill>
                <a:effectLst/>
                <a:hlinkClick r:id="rId4"/>
              </a:rPr>
              <a:t>Crossref</a:t>
            </a:r>
            <a:r>
              <a:rPr lang="en-US" sz="1050" b="0" i="0" dirty="0">
                <a:solidFill>
                  <a:srgbClr val="000000"/>
                </a:solidFill>
                <a:effectLst/>
              </a:rPr>
              <a:t>. </a:t>
            </a:r>
            <a:r>
              <a:rPr lang="en-US" sz="1050" b="0" i="0" u="none" strike="noStrike" dirty="0">
                <a:solidFill>
                  <a:srgbClr val="000000"/>
                </a:solidFill>
                <a:effectLst/>
                <a:hlinkClick r:id="rId5"/>
              </a:rPr>
              <a:t>PubMed</a:t>
            </a:r>
            <a:r>
              <a:rPr lang="en-US" sz="1050" b="0" i="0" dirty="0">
                <a:solidFill>
                  <a:srgbClr val="000000"/>
                </a:solidFill>
                <a:effectLst/>
              </a:rPr>
              <a:t>.</a:t>
            </a:r>
          </a:p>
          <a:p>
            <a:pPr marL="342900" marR="0" lvl="0" indent="-342900">
              <a:lnSpc>
                <a:spcPct val="150000"/>
              </a:lnSpc>
              <a:spcBef>
                <a:spcPts val="0"/>
              </a:spcBef>
              <a:spcAft>
                <a:spcPts val="0"/>
              </a:spcAft>
              <a:buFont typeface="Symbol" panose="05050102010706020507" pitchFamily="18" charset="2"/>
              <a:buChar char=""/>
            </a:pPr>
            <a:r>
              <a:rPr lang="en-US" sz="1050" b="0" i="0" dirty="0">
                <a:solidFill>
                  <a:srgbClr val="000000"/>
                </a:solidFill>
                <a:effectLst/>
              </a:rPr>
              <a:t>Social Determinants of Health - Healthy People 2030 | Health.gov. (n.d.). https://health.gov/healthypeople/priority-areas/social-determinants-health</a:t>
            </a:r>
          </a:p>
          <a:p>
            <a:pPr marL="342900" marR="0" lvl="0" indent="-342900">
              <a:lnSpc>
                <a:spcPct val="150000"/>
              </a:lnSpc>
              <a:spcBef>
                <a:spcPts val="0"/>
              </a:spcBef>
              <a:spcAft>
                <a:spcPts val="0"/>
              </a:spcAft>
              <a:buFont typeface="Symbol" panose="05050102010706020507" pitchFamily="18" charset="2"/>
              <a:buChar char=""/>
            </a:pPr>
            <a:r>
              <a:rPr lang="en-US" sz="1050" dirty="0">
                <a:effectLst/>
                <a:ea typeface="Calibri" panose="020F0502020204030204" pitchFamily="34" charset="0"/>
              </a:rPr>
              <a:t>Turan, J. M., </a:t>
            </a:r>
            <a:r>
              <a:rPr lang="en-US" sz="1050" dirty="0" err="1">
                <a:effectLst/>
                <a:ea typeface="Calibri" panose="020F0502020204030204" pitchFamily="34" charset="0"/>
              </a:rPr>
              <a:t>Elafros</a:t>
            </a:r>
            <a:r>
              <a:rPr lang="en-US" sz="1050" dirty="0">
                <a:effectLst/>
                <a:ea typeface="Calibri" panose="020F0502020204030204" pitchFamily="34" charset="0"/>
              </a:rPr>
              <a:t>, M. A., </a:t>
            </a:r>
            <a:r>
              <a:rPr lang="en-US" sz="1050" dirty="0" err="1">
                <a:effectLst/>
                <a:ea typeface="Calibri" panose="020F0502020204030204" pitchFamily="34" charset="0"/>
              </a:rPr>
              <a:t>Logie</a:t>
            </a:r>
            <a:r>
              <a:rPr lang="en-US" sz="1050" dirty="0">
                <a:effectLst/>
                <a:ea typeface="Calibri" panose="020F0502020204030204" pitchFamily="34" charset="0"/>
              </a:rPr>
              <a:t>, C. H., </a:t>
            </a:r>
            <a:r>
              <a:rPr lang="en-US" sz="1050" dirty="0" err="1">
                <a:effectLst/>
                <a:ea typeface="Calibri" panose="020F0502020204030204" pitchFamily="34" charset="0"/>
              </a:rPr>
              <a:t>Banik</a:t>
            </a:r>
            <a:r>
              <a:rPr lang="en-US" sz="1050" dirty="0">
                <a:effectLst/>
                <a:ea typeface="Calibri" panose="020F0502020204030204" pitchFamily="34" charset="0"/>
              </a:rPr>
              <a:t>, S., Turan, B., Crockett, K. B., </a:t>
            </a:r>
            <a:r>
              <a:rPr lang="en-US" sz="1050" dirty="0" err="1">
                <a:effectLst/>
                <a:ea typeface="Calibri" panose="020F0502020204030204" pitchFamily="34" charset="0"/>
              </a:rPr>
              <a:t>Pescosolido</a:t>
            </a:r>
            <a:r>
              <a:rPr lang="en-US" sz="1050" dirty="0">
                <a:effectLst/>
                <a:ea typeface="Calibri" panose="020F0502020204030204" pitchFamily="34" charset="0"/>
              </a:rPr>
              <a:t>, B., &amp; Murray, S. M. (2019). Challenges and opportunities in examining and addressing intersectional stigma and health. BMC medicine, 17(1), 7. </a:t>
            </a:r>
            <a:r>
              <a:rPr lang="en-US" sz="1050" dirty="0">
                <a:effectLst/>
                <a:ea typeface="Calibri" panose="020F0502020204030204" pitchFamily="34" charset="0"/>
                <a:hlinkClick r:id="rId6"/>
              </a:rPr>
              <a:t>https://doi.org/10.1186/s12916-018-1246-9</a:t>
            </a:r>
            <a:endParaRPr lang="en-US" sz="1050" dirty="0">
              <a:effectLst/>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endParaRPr lang="en-US" sz="2000" dirty="0">
              <a:effectLst/>
              <a:ea typeface="Calibri" panose="020F0502020204030204" pitchFamily="34" charset="0"/>
            </a:endParaRPr>
          </a:p>
          <a:p>
            <a:pPr marL="285750" marR="0" lvl="0" indent="-285750">
              <a:lnSpc>
                <a:spcPct val="150000"/>
              </a:lnSpc>
              <a:spcBef>
                <a:spcPts val="0"/>
              </a:spcBef>
              <a:spcAft>
                <a:spcPts val="0"/>
              </a:spcAft>
              <a:buFont typeface="Arial" panose="020B0604020202020204" pitchFamily="34" charset="0"/>
              <a:buChar char="•"/>
            </a:pPr>
            <a:endParaRPr lang="en-US" sz="1600" dirty="0">
              <a:effectLst/>
              <a:ea typeface="Calibri" panose="020F0502020204030204" pitchFamily="34" charset="0"/>
            </a:endParaRPr>
          </a:p>
        </p:txBody>
      </p:sp>
    </p:spTree>
    <p:extLst>
      <p:ext uri="{BB962C8B-B14F-4D97-AF65-F5344CB8AC3E}">
        <p14:creationId xmlns:p14="http://schemas.microsoft.com/office/powerpoint/2010/main" val="226124009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Autofit/>
          </a:bodyPr>
          <a:lstStyle/>
          <a:p>
            <a:pPr algn="ctr"/>
            <a:r>
              <a:rPr lang="en-US" sz="7200" dirty="0"/>
              <a:t>Thank you!</a:t>
            </a:r>
          </a:p>
        </p:txBody>
      </p:sp>
      <p:sp>
        <p:nvSpPr>
          <p:cNvPr id="6" name="Text Placeholder 5"/>
          <p:cNvSpPr>
            <a:spLocks noGrp="1"/>
          </p:cNvSpPr>
          <p:nvPr>
            <p:ph type="body" sz="quarter" idx="11"/>
          </p:nvPr>
        </p:nvSpPr>
        <p:spPr>
          <a:xfrm>
            <a:off x="275838" y="2220580"/>
            <a:ext cx="8592323" cy="3194606"/>
          </a:xfrm>
        </p:spPr>
        <p:txBody>
          <a:bodyPr/>
          <a:lstStyle/>
          <a:p>
            <a:pPr marL="0" marR="0" lvl="0" algn="ctr">
              <a:lnSpc>
                <a:spcPct val="150000"/>
              </a:lnSpc>
              <a:spcBef>
                <a:spcPts val="0"/>
              </a:spcBef>
              <a:spcAft>
                <a:spcPts val="0"/>
              </a:spcAft>
            </a:pPr>
            <a:r>
              <a:rPr lang="en-US" sz="3200" b="1" dirty="0">
                <a:ea typeface="Calibri" panose="020F0502020204030204" pitchFamily="34" charset="0"/>
              </a:rPr>
              <a:t>Gianne D. Gerena, MPH</a:t>
            </a:r>
          </a:p>
          <a:p>
            <a:pPr marL="0" marR="0" lvl="0" algn="ctr">
              <a:lnSpc>
                <a:spcPct val="150000"/>
              </a:lnSpc>
              <a:spcBef>
                <a:spcPts val="0"/>
              </a:spcBef>
              <a:spcAft>
                <a:spcPts val="0"/>
              </a:spcAft>
            </a:pPr>
            <a:r>
              <a:rPr lang="en-US" sz="3200" b="1" dirty="0">
                <a:effectLst/>
                <a:ea typeface="Calibri" panose="020F0502020204030204" pitchFamily="34" charset="0"/>
              </a:rPr>
              <a:t>Linked-In: Gianne Gerena, MPH</a:t>
            </a:r>
          </a:p>
          <a:p>
            <a:pPr marL="0" marR="0" lvl="0" algn="ctr">
              <a:lnSpc>
                <a:spcPct val="150000"/>
              </a:lnSpc>
              <a:spcBef>
                <a:spcPts val="0"/>
              </a:spcBef>
              <a:spcAft>
                <a:spcPts val="0"/>
              </a:spcAft>
            </a:pPr>
            <a:r>
              <a:rPr lang="en-US" sz="3200" b="1" dirty="0">
                <a:ea typeface="Calibri" panose="020F0502020204030204" pitchFamily="34" charset="0"/>
              </a:rPr>
              <a:t>Email: gianne.gerena@health.ny.gov</a:t>
            </a:r>
            <a:endParaRPr lang="en-US" sz="3200" b="1" dirty="0">
              <a:effectLst/>
              <a:ea typeface="Calibri" panose="020F0502020204030204" pitchFamily="34" charset="0"/>
            </a:endParaRPr>
          </a:p>
        </p:txBody>
      </p:sp>
    </p:spTree>
    <p:extLst>
      <p:ext uri="{BB962C8B-B14F-4D97-AF65-F5344CB8AC3E}">
        <p14:creationId xmlns:p14="http://schemas.microsoft.com/office/powerpoint/2010/main" val="351048092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fontScale="90000"/>
          </a:bodyPr>
          <a:lstStyle/>
          <a:p>
            <a:r>
              <a:rPr lang="en-US" dirty="0"/>
              <a:t>AETC Program National Centers and HIV Curriculum</a:t>
            </a:r>
          </a:p>
        </p:txBody>
      </p:sp>
      <p:sp>
        <p:nvSpPr>
          <p:cNvPr id="6" name="Text Placeholder 5"/>
          <p:cNvSpPr>
            <a:spLocks noGrp="1"/>
          </p:cNvSpPr>
          <p:nvPr>
            <p:ph type="body" sz="quarter" idx="11"/>
          </p:nvPr>
        </p:nvSpPr>
        <p:spPr>
          <a:xfrm>
            <a:off x="468039" y="1935956"/>
            <a:ext cx="7886372"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690377" indent="-342900">
              <a:buFont typeface="Arial" panose="020B0604020202020204" pitchFamily="34" charset="0"/>
              <a:buChar char="•"/>
            </a:pPr>
            <a:r>
              <a:rPr lang="en-US" sz="1600" b="1" dirty="0"/>
              <a:t>National Clinical Consultation Center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19, 2024</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162A-2DE8-443D-BD29-204D5C3F266D}"/>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a16="http://schemas.microsoft.com/office/drawing/2014/main" id="{78B8CEF0-3498-48CA-993B-B261A3A072B8}"/>
              </a:ext>
            </a:extLst>
          </p:cNvPr>
          <p:cNvSpPr>
            <a:spLocks noGrp="1"/>
          </p:cNvSpPr>
          <p:nvPr>
            <p:ph type="dt" sz="half" idx="2"/>
          </p:nvPr>
        </p:nvSpPr>
        <p:spPr/>
        <p:txBody>
          <a:bodyPr/>
          <a:lstStyle/>
          <a:p>
            <a:fld id="{90DD43B1-01E5-D847-B965-FC264A9E1869}" type="datetime4">
              <a:rPr lang="en-US" smtClean="0"/>
              <a:t>March 19, 2024</a:t>
            </a:fld>
            <a:endParaRPr lang="en-US" dirty="0"/>
          </a:p>
        </p:txBody>
      </p:sp>
      <p:sp>
        <p:nvSpPr>
          <p:cNvPr id="8" name="Text Placeholder 5">
            <a:extLst>
              <a:ext uri="{FF2B5EF4-FFF2-40B4-BE49-F238E27FC236}">
                <a16:creationId xmlns:a16="http://schemas.microsoft.com/office/drawing/2014/main" id="{6D6BD9DF-3F84-467C-ACBF-B8BCF89831B7}"/>
              </a:ext>
            </a:extLst>
          </p:cNvPr>
          <p:cNvSpPr>
            <a:spLocks noGrp="1"/>
          </p:cNvSpPr>
          <p:nvPr>
            <p:ph type="body" sz="quarter" idx="11"/>
          </p:nvPr>
        </p:nvSpPr>
        <p:spPr>
          <a:xfrm>
            <a:off x="468039" y="1935956"/>
            <a:ext cx="7886372" cy="2986087"/>
          </a:xfrm>
        </p:spPr>
        <p:txBody>
          <a:bodyPr/>
          <a:lstStyle/>
          <a:p>
            <a:pPr marL="152373" indent="0">
              <a:buNone/>
            </a:pPr>
            <a:r>
              <a:rPr lang="en-US" sz="1000" i="1" dirty="0"/>
              <a:t>This [project/publication/program/website, etc.] [is/was] supported by the Health Resources and Services Administration (HRSA) of the U.S. Department of Health and Human Services (HHS) under grant number U1OHA30535..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39805124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109378" y="920496"/>
            <a:ext cx="7886372" cy="648915"/>
          </a:xfrm>
        </p:spPr>
        <p:txBody>
          <a:bodyPr/>
          <a:lstStyle/>
          <a:p>
            <a:r>
              <a:rPr lang="en-US" b="1" dirty="0"/>
              <a:t>Learning Objectives </a:t>
            </a:r>
          </a:p>
        </p:txBody>
      </p:sp>
      <p:sp>
        <p:nvSpPr>
          <p:cNvPr id="6" name="Text Placeholder 5"/>
          <p:cNvSpPr>
            <a:spLocks noGrp="1"/>
          </p:cNvSpPr>
          <p:nvPr>
            <p:ph type="body" sz="quarter" idx="11"/>
          </p:nvPr>
        </p:nvSpPr>
        <p:spPr>
          <a:xfrm>
            <a:off x="109378" y="1569411"/>
            <a:ext cx="8925244" cy="3194606"/>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1700" dirty="0">
                <a:effectLst/>
                <a:ea typeface="Times New Roman" panose="02020603050405020304" pitchFamily="18" charset="0"/>
              </a:rPr>
              <a:t>Identifying the social determinant of health impact navigating diverse populations living with HIV </a:t>
            </a:r>
          </a:p>
          <a:p>
            <a:pPr marL="342900" marR="0" lvl="0" indent="-342900">
              <a:lnSpc>
                <a:spcPct val="150000"/>
              </a:lnSpc>
              <a:spcBef>
                <a:spcPts val="0"/>
              </a:spcBef>
              <a:spcAft>
                <a:spcPts val="0"/>
              </a:spcAft>
              <a:buFont typeface="Symbol" panose="05050102010706020507" pitchFamily="18" charset="2"/>
              <a:buChar char=""/>
            </a:pPr>
            <a:r>
              <a:rPr lang="en-US" sz="1700" dirty="0">
                <a:effectLst/>
                <a:ea typeface="Times New Roman" panose="02020603050405020304" pitchFamily="18" charset="0"/>
              </a:rPr>
              <a:t>Explor</a:t>
            </a:r>
            <a:r>
              <a:rPr lang="en-US" sz="1700" dirty="0">
                <a:ea typeface="Times New Roman" panose="02020603050405020304" pitchFamily="18" charset="0"/>
              </a:rPr>
              <a:t>ing t</a:t>
            </a:r>
            <a:r>
              <a:rPr lang="en-US" sz="1700" dirty="0">
                <a:effectLst/>
                <a:ea typeface="Times New Roman" panose="02020603050405020304" pitchFamily="18" charset="0"/>
              </a:rPr>
              <a:t>he ways as public health professionals we can show acknowledge and pivot our work when faced with the unique needs and challenges of those living with HIV. </a:t>
            </a:r>
          </a:p>
          <a:p>
            <a:pPr marL="342900" marR="0" lvl="0" indent="-342900">
              <a:lnSpc>
                <a:spcPct val="150000"/>
              </a:lnSpc>
              <a:spcBef>
                <a:spcPts val="0"/>
              </a:spcBef>
              <a:spcAft>
                <a:spcPts val="0"/>
              </a:spcAft>
              <a:buFont typeface="Symbol" panose="05050102010706020507" pitchFamily="18" charset="2"/>
              <a:buChar char=""/>
            </a:pPr>
            <a:r>
              <a:rPr lang="en-US" sz="1700" dirty="0">
                <a:effectLst/>
                <a:ea typeface="Calibri" panose="020F0502020204030204" pitchFamily="34" charset="0"/>
              </a:rPr>
              <a:t>By the end of this session, each participant will be able to identify and explore how they can change they way they interact with the HIV + population and their unique and holistic needs</a:t>
            </a:r>
          </a:p>
          <a:p>
            <a:pPr marL="342900" marR="0" lvl="0" indent="-342900">
              <a:lnSpc>
                <a:spcPct val="150000"/>
              </a:lnSpc>
              <a:spcBef>
                <a:spcPts val="0"/>
              </a:spcBef>
              <a:spcAft>
                <a:spcPts val="0"/>
              </a:spcAft>
              <a:buFont typeface="Symbol" panose="05050102010706020507" pitchFamily="18" charset="2"/>
              <a:buChar char=""/>
            </a:pPr>
            <a:r>
              <a:rPr lang="en-US" sz="1700" dirty="0">
                <a:ea typeface="Calibri" panose="020F0502020204030204" pitchFamily="34" charset="0"/>
              </a:rPr>
              <a:t>By the end of this session, each participant will be able to acknowledge that people living with HIV may face multiple forms of stigma, discrimination and marginalization that can affect access to care, treatment, adherence and overall health outcomes. </a:t>
            </a:r>
            <a:endParaRPr lang="en-US" sz="1700" dirty="0">
              <a:effectLst/>
              <a:ea typeface="Calibri" panose="020F0502020204030204" pitchFamily="34" charset="0"/>
            </a:endParaRPr>
          </a:p>
        </p:txBody>
      </p:sp>
    </p:spTree>
    <p:extLst>
      <p:ext uri="{BB962C8B-B14F-4D97-AF65-F5344CB8AC3E}">
        <p14:creationId xmlns:p14="http://schemas.microsoft.com/office/powerpoint/2010/main" val="39281361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1257628" y="638695"/>
            <a:ext cx="7886372" cy="648915"/>
          </a:xfrm>
        </p:spPr>
        <p:txBody>
          <a:bodyPr>
            <a:noAutofit/>
          </a:bodyPr>
          <a:lstStyle/>
          <a:p>
            <a:r>
              <a:rPr lang="en-US" sz="8000" b="1" dirty="0"/>
              <a:t>Introductions</a:t>
            </a:r>
          </a:p>
        </p:txBody>
      </p:sp>
      <p:sp>
        <p:nvSpPr>
          <p:cNvPr id="2" name="Date Placeholder 1">
            <a:extLst>
              <a:ext uri="{FF2B5EF4-FFF2-40B4-BE49-F238E27FC236}">
                <a16:creationId xmlns:a16="http://schemas.microsoft.com/office/drawing/2014/main" id="{5A3E2DE0-6163-2845-ACD9-70C6F46FD1C0}"/>
              </a:ext>
            </a:extLst>
          </p:cNvPr>
          <p:cNvSpPr>
            <a:spLocks noGrp="1"/>
          </p:cNvSpPr>
          <p:nvPr>
            <p:ph type="dt" sz="half" idx="2"/>
          </p:nvPr>
        </p:nvSpPr>
        <p:spPr/>
        <p:txBody>
          <a:bodyPr/>
          <a:lstStyle/>
          <a:p>
            <a:fld id="{A03EB433-6B08-5D4E-A6E6-C449685FC314}" type="datetime4">
              <a:rPr lang="en-US" smtClean="0"/>
              <a:pPr/>
              <a:t>March 19,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pic>
        <p:nvPicPr>
          <p:cNvPr id="4" name="Graphic 3" descr="A smiling face">
            <a:extLst>
              <a:ext uri="{FF2B5EF4-FFF2-40B4-BE49-F238E27FC236}">
                <a16:creationId xmlns:a16="http://schemas.microsoft.com/office/drawing/2014/main" id="{17B17FED-6809-4258-9BA2-EBC18273B9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2386" y="1705203"/>
            <a:ext cx="4679228" cy="4825455"/>
          </a:xfrm>
          <a:prstGeom prst="rect">
            <a:avLst/>
          </a:prstGeom>
        </p:spPr>
      </p:pic>
    </p:spTree>
    <p:extLst>
      <p:ext uri="{BB962C8B-B14F-4D97-AF65-F5344CB8AC3E}">
        <p14:creationId xmlns:p14="http://schemas.microsoft.com/office/powerpoint/2010/main" val="221600040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1156136" y="872634"/>
            <a:ext cx="7160231" cy="548844"/>
          </a:xfrm>
        </p:spPr>
        <p:txBody>
          <a:bodyPr>
            <a:normAutofit fontScale="90000"/>
          </a:bodyPr>
          <a:lstStyle/>
          <a:p>
            <a:pPr algn="ctr"/>
            <a:r>
              <a:rPr lang="en-US" b="1" dirty="0"/>
              <a:t>What is one thing you are looking to learn from this presentation?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2317634" y="1882428"/>
            <a:ext cx="9414816" cy="4402934"/>
          </a:xfrm>
        </p:spPr>
        <p:txBody>
          <a:bodyPr/>
          <a:lstStyle/>
          <a:p>
            <a:pPr marL="344487" indent="0">
              <a:buNone/>
            </a:pPr>
            <a:r>
              <a:rPr lang="en-US" b="1" i="0" dirty="0">
                <a:effectLst/>
                <a:latin typeface="Roboto" panose="02000000000000000000" pitchFamily="2" charset="0"/>
              </a:rPr>
              <a:t>slido.com with #2345243</a:t>
            </a:r>
            <a:endParaRPr lang="en-US" b="1" dirty="0"/>
          </a:p>
        </p:txBody>
      </p:sp>
      <p:sp>
        <p:nvSpPr>
          <p:cNvPr id="2" name="Date Placeholder 1">
            <a:extLst>
              <a:ext uri="{FF2B5EF4-FFF2-40B4-BE49-F238E27FC236}">
                <a16:creationId xmlns:a16="http://schemas.microsoft.com/office/drawing/2014/main" id="{5A3E2DE0-6163-2845-ACD9-70C6F46FD1C0}"/>
              </a:ext>
            </a:extLst>
          </p:cNvPr>
          <p:cNvSpPr>
            <a:spLocks noGrp="1"/>
          </p:cNvSpPr>
          <p:nvPr>
            <p:ph type="dt" sz="half" idx="2"/>
          </p:nvPr>
        </p:nvSpPr>
        <p:spPr/>
        <p:txBody>
          <a:bodyPr/>
          <a:lstStyle/>
          <a:p>
            <a:fld id="{A03EB433-6B08-5D4E-A6E6-C449685FC314}" type="datetime4">
              <a:rPr lang="en-US" smtClean="0"/>
              <a:pPr/>
              <a:t>March 19,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pic>
        <p:nvPicPr>
          <p:cNvPr id="5" name="Picture 4">
            <a:extLst>
              <a:ext uri="{FF2B5EF4-FFF2-40B4-BE49-F238E27FC236}">
                <a16:creationId xmlns:a16="http://schemas.microsoft.com/office/drawing/2014/main" id="{581F852F-3830-18F9-75B8-02F9B917811F}"/>
              </a:ext>
            </a:extLst>
          </p:cNvPr>
          <p:cNvPicPr>
            <a:picLocks noChangeAspect="1"/>
          </p:cNvPicPr>
          <p:nvPr/>
        </p:nvPicPr>
        <p:blipFill>
          <a:blip r:embed="rId2"/>
          <a:stretch>
            <a:fillRect/>
          </a:stretch>
        </p:blipFill>
        <p:spPr>
          <a:xfrm>
            <a:off x="2377552" y="2308692"/>
            <a:ext cx="4388895" cy="4388895"/>
          </a:xfrm>
          <a:prstGeom prst="rect">
            <a:avLst/>
          </a:prstGeom>
        </p:spPr>
      </p:pic>
    </p:spTree>
    <p:extLst>
      <p:ext uri="{BB962C8B-B14F-4D97-AF65-F5344CB8AC3E}">
        <p14:creationId xmlns:p14="http://schemas.microsoft.com/office/powerpoint/2010/main" val="8435107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A2D1E8-DA36-7147-94D0-756AD3C9F2C9}"/>
              </a:ext>
            </a:extLst>
          </p:cNvPr>
          <p:cNvSpPr>
            <a:spLocks noGrp="1"/>
          </p:cNvSpPr>
          <p:nvPr>
            <p:ph type="dt" sz="half" idx="2"/>
          </p:nvPr>
        </p:nvSpPr>
        <p:spPr/>
        <p:txBody>
          <a:bodyPr/>
          <a:lstStyle/>
          <a:p>
            <a:fld id="{90DD43B1-01E5-D847-B965-FC264A9E1869}" type="datetime4">
              <a:rPr lang="en-US" smtClean="0"/>
              <a:pPr/>
              <a:t>March 19, 2024</a:t>
            </a:fld>
            <a:endParaRPr lang="en-US" dirty="0"/>
          </a:p>
        </p:txBody>
      </p:sp>
      <p:pic>
        <p:nvPicPr>
          <p:cNvPr id="3" name="Picture 2" descr="Diagram&#10;&#10;Description automatically generated">
            <a:extLst>
              <a:ext uri="{FF2B5EF4-FFF2-40B4-BE49-F238E27FC236}">
                <a16:creationId xmlns:a16="http://schemas.microsoft.com/office/drawing/2014/main" id="{06A15CDE-45A4-FCB8-F50C-A6D48AE5CAB0}"/>
              </a:ext>
            </a:extLst>
          </p:cNvPr>
          <p:cNvPicPr>
            <a:picLocks noChangeAspect="1"/>
          </p:cNvPicPr>
          <p:nvPr/>
        </p:nvPicPr>
        <p:blipFill>
          <a:blip r:embed="rId3"/>
          <a:stretch>
            <a:fillRect/>
          </a:stretch>
        </p:blipFill>
        <p:spPr>
          <a:xfrm>
            <a:off x="1948497" y="861533"/>
            <a:ext cx="4956800" cy="5296006"/>
          </a:xfrm>
          <a:prstGeom prst="rect">
            <a:avLst/>
          </a:prstGeom>
        </p:spPr>
      </p:pic>
    </p:spTree>
    <p:extLst>
      <p:ext uri="{BB962C8B-B14F-4D97-AF65-F5344CB8AC3E}">
        <p14:creationId xmlns:p14="http://schemas.microsoft.com/office/powerpoint/2010/main" val="332978623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6557C83-5580-F289-72E2-C8D0BD166DC0}"/>
              </a:ext>
            </a:extLst>
          </p:cNvPr>
          <p:cNvSpPr>
            <a:spLocks noGrp="1"/>
          </p:cNvSpPr>
          <p:nvPr>
            <p:ph type="dt" sz="half" idx="2"/>
          </p:nvPr>
        </p:nvSpPr>
        <p:spPr/>
        <p:txBody>
          <a:bodyPr/>
          <a:lstStyle/>
          <a:p>
            <a:fld id="{90DD43B1-01E5-D847-B965-FC264A9E1869}" type="datetime4">
              <a:rPr lang="en-US" smtClean="0"/>
              <a:t>March 19, 2024</a:t>
            </a:fld>
            <a:endParaRPr lang="en-US" dirty="0"/>
          </a:p>
        </p:txBody>
      </p:sp>
      <p:pic>
        <p:nvPicPr>
          <p:cNvPr id="7" name="Picture 6">
            <a:extLst>
              <a:ext uri="{FF2B5EF4-FFF2-40B4-BE49-F238E27FC236}">
                <a16:creationId xmlns:a16="http://schemas.microsoft.com/office/drawing/2014/main" id="{D3BA943B-818C-5F42-BC44-A8F2EBED04FD}"/>
              </a:ext>
            </a:extLst>
          </p:cNvPr>
          <p:cNvPicPr>
            <a:picLocks noChangeAspect="1"/>
          </p:cNvPicPr>
          <p:nvPr/>
        </p:nvPicPr>
        <p:blipFill>
          <a:blip r:embed="rId3"/>
          <a:stretch>
            <a:fillRect/>
          </a:stretch>
        </p:blipFill>
        <p:spPr>
          <a:xfrm>
            <a:off x="551482" y="913295"/>
            <a:ext cx="8211124" cy="5944705"/>
          </a:xfrm>
          <a:prstGeom prst="rect">
            <a:avLst/>
          </a:prstGeom>
        </p:spPr>
      </p:pic>
    </p:spTree>
    <p:extLst>
      <p:ext uri="{BB962C8B-B14F-4D97-AF65-F5344CB8AC3E}">
        <p14:creationId xmlns:p14="http://schemas.microsoft.com/office/powerpoint/2010/main" val="1717153491"/>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DB94FE83-C4A5-456B-B4A2-5902906AA6C7}"/>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BB90FE39-8A75-497F-BCD1-30EF58DFA9A5}"/>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63121381-A124-4430-9936-466EDD55743B}"/>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4439C41D-C638-4FC3-8778-D30378E68C26}"/>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57998027-AF2E-49EF-B091-2A5C7B576C69}"/>
    </a:ext>
  </a:extLst>
</a:theme>
</file>

<file path=ppt/theme/theme6.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151d7f-fe32-4a94-b2dc-577495cb05e0" xsi:nil="true"/>
    <lcf76f155ced4ddcb4097134ff3c332f xmlns="ee3eb39e-7f67-48ad-b36f-7e6441d9c1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1D27A370065548BB358D3323FF72FA" ma:contentTypeVersion="13" ma:contentTypeDescription="Create a new document." ma:contentTypeScope="" ma:versionID="a48e1e0c432a3ccc4a2dd46a94c3c8c6">
  <xsd:schema xmlns:xsd="http://www.w3.org/2001/XMLSchema" xmlns:xs="http://www.w3.org/2001/XMLSchema" xmlns:p="http://schemas.microsoft.com/office/2006/metadata/properties" xmlns:ns2="ee3eb39e-7f67-48ad-b36f-7e6441d9c113" xmlns:ns3="e2151d7f-fe32-4a94-b2dc-577495cb05e0" targetNamespace="http://schemas.microsoft.com/office/2006/metadata/properties" ma:root="true" ma:fieldsID="fcba961aeb75462fbbff81b3bde7b246" ns2:_="" ns3:_="">
    <xsd:import namespace="ee3eb39e-7f67-48ad-b36f-7e6441d9c113"/>
    <xsd:import namespace="e2151d7f-fe32-4a94-b2dc-577495cb05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eb39e-7f67-48ad-b36f-7e6441d9c1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e07b1ff-87ca-41ea-8f42-2e31685bcc0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51d7f-fe32-4a94-b2dc-577495cb05e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a4f9926-0b14-456e-b4ac-b2e7f431951c}" ma:internalName="TaxCatchAll" ma:showField="CatchAllData" ma:web="e2151d7f-fe32-4a94-b2dc-577495cb05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992BA-20AA-4E11-A19B-DD5BEC338E6F}">
  <ds:schemaRefs>
    <ds:schemaRef ds:uri="http://schemas.microsoft.com/office/2006/metadata/properties"/>
    <ds:schemaRef ds:uri="http://schemas.microsoft.com/office/infopath/2007/PartnerControls"/>
    <ds:schemaRef ds:uri="e2151d7f-fe32-4a94-b2dc-577495cb05e0"/>
    <ds:schemaRef ds:uri="ee3eb39e-7f67-48ad-b36f-7e6441d9c113"/>
  </ds:schemaRefs>
</ds:datastoreItem>
</file>

<file path=customXml/itemProps2.xml><?xml version="1.0" encoding="utf-8"?>
<ds:datastoreItem xmlns:ds="http://schemas.openxmlformats.org/officeDocument/2006/customXml" ds:itemID="{65D7C790-E70B-470F-97D5-4534368C1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eb39e-7f67-48ad-b36f-7e6441d9c113"/>
    <ds:schemaRef ds:uri="e2151d7f-fe32-4a94-b2dc-577495cb0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1D77DC-C5F4-49D3-B075-9BCAA2D3D2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AETC-Program-slide-template-standard</Template>
  <TotalTime>3073</TotalTime>
  <Words>2043</Words>
  <Application>Microsoft Office PowerPoint</Application>
  <PresentationFormat>On-screen Show (4:3)</PresentationFormat>
  <Paragraphs>102</Paragraphs>
  <Slides>26</Slides>
  <Notes>15</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26</vt:i4>
      </vt:variant>
    </vt:vector>
  </HeadingPairs>
  <TitlesOfParts>
    <vt:vector size="45" baseType="lpstr">
      <vt:lpstr>Aptos</vt:lpstr>
      <vt:lpstr>Arial</vt:lpstr>
      <vt:lpstr>BlinkMacSystemFont</vt:lpstr>
      <vt:lpstr>Calibri</vt:lpstr>
      <vt:lpstr>Cambria</vt:lpstr>
      <vt:lpstr>Droid Sans</vt:lpstr>
      <vt:lpstr>Georgia</vt:lpstr>
      <vt:lpstr>Roboto</vt:lpstr>
      <vt:lpstr>STIXGeneral-Regular</vt:lpstr>
      <vt:lpstr>Symbol</vt:lpstr>
      <vt:lpstr>System Font Regular</vt:lpstr>
      <vt:lpstr>Times New Roman</vt:lpstr>
      <vt:lpstr>Wingdings</vt:lpstr>
      <vt:lpstr>Title slide master</vt:lpstr>
      <vt:lpstr>Content slide master</vt:lpstr>
      <vt:lpstr>3_Custom Design</vt:lpstr>
      <vt:lpstr>5_Custom Design</vt:lpstr>
      <vt:lpstr>6_Custom Design</vt:lpstr>
      <vt:lpstr>Content slide master</vt:lpstr>
      <vt:lpstr>Intersectionality in HIV Care: Navigating Diverse Population-  Addressing the unique needs and challenges of individuals with HIV who belong to marginalized or intersecting communities. </vt:lpstr>
      <vt:lpstr>Disclosures</vt:lpstr>
      <vt:lpstr>AETC Program National Centers and HIV Curriculum</vt:lpstr>
      <vt:lpstr>Thank You!</vt:lpstr>
      <vt:lpstr>Learning Objectives </vt:lpstr>
      <vt:lpstr>Introductions</vt:lpstr>
      <vt:lpstr>What is one thing you are looking to learn from this presentation?</vt:lpstr>
      <vt:lpstr>PowerPoint Presentation</vt:lpstr>
      <vt:lpstr>PowerPoint Presentation</vt:lpstr>
      <vt:lpstr>Living with HIV in Rural Settings</vt:lpstr>
      <vt:lpstr>PowerPoint Presentation</vt:lpstr>
      <vt:lpstr>The unique experiences that women face living with HIV</vt:lpstr>
      <vt:lpstr>PowerPoint Presentation</vt:lpstr>
      <vt:lpstr>PowerPoint Presentation</vt:lpstr>
      <vt:lpstr>PowerPoint Presentation</vt:lpstr>
      <vt:lpstr>PowerPoint Presentation</vt:lpstr>
      <vt:lpstr>PowerPoint Presentation</vt:lpstr>
      <vt:lpstr>PowerPoint Presentation</vt:lpstr>
      <vt:lpstr>Stigma</vt:lpstr>
      <vt:lpstr>Intersectionality Stigma</vt:lpstr>
      <vt:lpstr>The Goal</vt:lpstr>
      <vt:lpstr>How can we as health professionals show up for our patients living with HIV who are of diverse populations after this presentation?  </vt:lpstr>
      <vt:lpstr>How can we as health professionals show up for our patients living with HIV who are of diverse populations after this presentation? </vt:lpstr>
      <vt:lpstr>Key Take Aways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Minerva Layug-Gomez</cp:lastModifiedBy>
  <cp:revision>16</cp:revision>
  <cp:lastPrinted>2014-09-18T20:07:37Z</cp:lastPrinted>
  <dcterms:created xsi:type="dcterms:W3CDTF">2022-02-08T21:28:33Z</dcterms:created>
  <dcterms:modified xsi:type="dcterms:W3CDTF">2024-03-19T20:10:38Z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2023-02-09T00:20:47Z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b8a288ad-1325-4370-91a5-2da5c4df086c</vt:lpwstr>
  </property>
  <property fmtid="{D5CDD505-2E9C-101B-9397-08002B2CF9AE}" pid="8" name="MSIP_Label_792c8cef-6f2b-4af1-b4ac-d815ff795cd6_ContentBits">
    <vt:lpwstr>0</vt:lpwstr>
  </property>
  <property fmtid="{D5CDD505-2E9C-101B-9397-08002B2CF9AE}" pid="9" name="ContentTypeId">
    <vt:lpwstr>0x0101006F1D27A370065548BB358D3323FF72FA</vt:lpwstr>
  </property>
</Properties>
</file>