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5"/>
  </p:notesMasterIdLst>
  <p:handoutMasterIdLst>
    <p:handoutMasterId r:id="rId26"/>
  </p:handoutMasterIdLst>
  <p:sldIdLst>
    <p:sldId id="258" r:id="rId2"/>
    <p:sldId id="257" r:id="rId3"/>
    <p:sldId id="260" r:id="rId4"/>
    <p:sldId id="261" r:id="rId5"/>
    <p:sldId id="262" r:id="rId6"/>
    <p:sldId id="296"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93" r:id="rId23"/>
    <p:sldId id="29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36" autoAdjust="0"/>
    <p:restoredTop sz="83547" autoAdjust="0"/>
  </p:normalViewPr>
  <p:slideViewPr>
    <p:cSldViewPr snapToGrid="0" snapToObjects="1">
      <p:cViewPr varScale="1">
        <p:scale>
          <a:sx n="95" d="100"/>
          <a:sy n="95" d="100"/>
        </p:scale>
        <p:origin x="402" y="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9C0B27-DFC1-2B46-8CCD-1DD3442246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46A93F-9DD3-2540-B356-F5547ED517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4151AC-2306-A542-BB2B-C6FEBB4FD557}" type="datetimeFigureOut">
              <a:rPr lang="en-US" smtClean="0"/>
              <a:t>3/27/2024</a:t>
            </a:fld>
            <a:endParaRPr lang="en-US"/>
          </a:p>
        </p:txBody>
      </p:sp>
      <p:sp>
        <p:nvSpPr>
          <p:cNvPr id="4" name="Footer Placeholder 3">
            <a:extLst>
              <a:ext uri="{FF2B5EF4-FFF2-40B4-BE49-F238E27FC236}">
                <a16:creationId xmlns:a16="http://schemas.microsoft.com/office/drawing/2014/main" id="{DBF4B008-7607-6644-9176-1A924B33CB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984ABF-46DE-484A-A272-3A7441CFC6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1B8F53-9D2C-A54A-BBC0-578A524B52C7}" type="slidenum">
              <a:rPr lang="en-US" smtClean="0"/>
              <a:t>‹#›</a:t>
            </a:fld>
            <a:endParaRPr lang="en-US"/>
          </a:p>
        </p:txBody>
      </p:sp>
    </p:spTree>
    <p:extLst>
      <p:ext uri="{BB962C8B-B14F-4D97-AF65-F5344CB8AC3E}">
        <p14:creationId xmlns:p14="http://schemas.microsoft.com/office/powerpoint/2010/main" val="2891860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A8E01-7E16-9C44-8C1B-E42DC6DD6C95}" type="datetimeFigureOut">
              <a:rPr lang="en-US" smtClean="0"/>
              <a:t>3/27/2024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46021-F3BC-2C44-93EC-B2E34AEC9A53}" type="slidenum">
              <a:rPr lang="en-US" smtClean="0"/>
              <a:t>‹#›</a:t>
            </a:fld>
            <a:endParaRPr lang="en-US"/>
          </a:p>
        </p:txBody>
      </p:sp>
    </p:spTree>
    <p:extLst>
      <p:ext uri="{BB962C8B-B14F-4D97-AF65-F5344CB8AC3E}">
        <p14:creationId xmlns:p14="http://schemas.microsoft.com/office/powerpoint/2010/main" val="1144432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Version_ 08 2023</a:t>
            </a:r>
          </a:p>
          <a:p>
            <a:r>
              <a:rPr lang="en-US" i="1" dirty="0"/>
              <a:t>Target audience: all members of the healthcare team</a:t>
            </a:r>
            <a:endParaRPr lang="en-US" i="1" dirty="0">
              <a:cs typeface="Calibri"/>
            </a:endParaRP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a:t>
            </a:fld>
            <a:endParaRPr lang="en-US"/>
          </a:p>
        </p:txBody>
      </p:sp>
    </p:spTree>
    <p:extLst>
      <p:ext uri="{BB962C8B-B14F-4D97-AF65-F5344CB8AC3E}">
        <p14:creationId xmlns:p14="http://schemas.microsoft.com/office/powerpoint/2010/main" val="1413136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rgbClr val="FF0000"/>
                </a:solidFill>
                <a:effectLst/>
                <a:latin typeface="+mn-lt"/>
                <a:ea typeface="+mn-ea"/>
                <a:cs typeface="+mn-cs"/>
              </a:rPr>
              <a:t>Note</a:t>
            </a:r>
            <a:r>
              <a:rPr lang="en-US" sz="1200" i="1" kern="1200" dirty="0">
                <a:solidFill>
                  <a:schemeClr val="tx1"/>
                </a:solidFill>
                <a:effectLst/>
                <a:latin typeface="+mn-lt"/>
                <a:ea typeface="+mn-ea"/>
                <a:cs typeface="+mn-cs"/>
              </a:rPr>
              <a:t>: this slide </a:t>
            </a:r>
            <a:r>
              <a:rPr lang="en-US" sz="1200" b="1" i="1" kern="1200" dirty="0">
                <a:solidFill>
                  <a:schemeClr val="tx1"/>
                </a:solidFill>
                <a:effectLst/>
                <a:latin typeface="+mn-lt"/>
                <a:ea typeface="+mn-ea"/>
                <a:cs typeface="+mn-cs"/>
              </a:rPr>
              <a:t>must be included if trade and/or brand names for medications are used </a:t>
            </a:r>
            <a:r>
              <a:rPr lang="en-US" sz="1200" i="1" kern="1200" dirty="0">
                <a:solidFill>
                  <a:schemeClr val="tx1"/>
                </a:solidFill>
                <a:effectLst/>
                <a:latin typeface="+mn-lt"/>
                <a:ea typeface="+mn-ea"/>
                <a:cs typeface="+mn-cs"/>
              </a:rPr>
              <a:t>in the presentation.</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It may be deleted if there is no reference to trade names, </a:t>
            </a:r>
            <a:r>
              <a:rPr lang="en-US" sz="1200" i="1" kern="1200" dirty="0">
                <a:solidFill>
                  <a:schemeClr val="tx1"/>
                </a:solidFill>
                <a:effectLst/>
                <a:latin typeface="+mn-lt"/>
                <a:ea typeface="+mn-ea"/>
                <a:cs typeface="+mn-cs"/>
              </a:rPr>
              <a:t>including presentations in which only generic medication names are mentioned. </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Trade names must be put in parentheses </a:t>
            </a:r>
            <a:r>
              <a:rPr lang="en-US" sz="1200" b="1" i="1" u="sng" kern="1200" dirty="0">
                <a:solidFill>
                  <a:schemeClr val="tx1"/>
                </a:solidFill>
                <a:effectLst/>
                <a:latin typeface="+mn-lt"/>
                <a:ea typeface="+mn-ea"/>
                <a:cs typeface="+mn-cs"/>
              </a:rPr>
              <a:t>after</a:t>
            </a:r>
            <a:r>
              <a:rPr lang="en-US" sz="1200" b="1" i="1" kern="1200" dirty="0">
                <a:solidFill>
                  <a:schemeClr val="tx1"/>
                </a:solidFill>
                <a:effectLst/>
                <a:latin typeface="+mn-lt"/>
                <a:ea typeface="+mn-ea"/>
                <a:cs typeface="+mn-cs"/>
              </a:rPr>
              <a:t> the generic name the first time it is mentioned</a:t>
            </a:r>
            <a:r>
              <a:rPr lang="en-US" sz="1200" i="1" kern="1200" dirty="0">
                <a:solidFill>
                  <a:schemeClr val="tx1"/>
                </a:solidFill>
                <a:effectLst/>
                <a:latin typeface="+mn-lt"/>
                <a:ea typeface="+mn-ea"/>
                <a:cs typeface="+mn-cs"/>
              </a:rPr>
              <a:t> - e.g., fluoxetine (Prozac). </a:t>
            </a:r>
            <a:r>
              <a:rPr lang="en-US" sz="1200" b="1" i="1" kern="1200" dirty="0">
                <a:solidFill>
                  <a:schemeClr val="tx1"/>
                </a:solidFill>
                <a:effectLst/>
                <a:latin typeface="+mn-lt"/>
                <a:ea typeface="+mn-ea"/>
                <a:cs typeface="+mn-cs"/>
              </a:rPr>
              <a:t>Trade names should only be mentioned for the initial reference and the generic name only should be used after that. </a:t>
            </a:r>
            <a:r>
              <a:rPr lang="en-US" sz="1200" i="1" kern="1200" dirty="0">
                <a:solidFill>
                  <a:schemeClr val="tx1"/>
                </a:solidFill>
                <a:effectLst/>
                <a:latin typeface="+mn-lt"/>
                <a:ea typeface="+mn-ea"/>
                <a:cs typeface="+mn-cs"/>
              </a:rPr>
              <a:t>This applies equally to all medications or products mentioned in this presentation.</a:t>
            </a:r>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3</a:t>
            </a:fld>
            <a:endParaRPr lang="en-US"/>
          </a:p>
        </p:txBody>
      </p:sp>
    </p:spTree>
    <p:extLst>
      <p:ext uri="{BB962C8B-B14F-4D97-AF65-F5344CB8AC3E}">
        <p14:creationId xmlns:p14="http://schemas.microsoft.com/office/powerpoint/2010/main" val="777949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use this slide as a guide when creating your presentation. Delete when presentation is completed</a:t>
            </a:r>
          </a:p>
          <a:p>
            <a:endParaRPr lang="en-US" dirty="0"/>
          </a:p>
          <a:p>
            <a:r>
              <a:rPr lang="en-US" i="1" dirty="0"/>
              <a:t>Detailed notes go here</a:t>
            </a:r>
          </a:p>
        </p:txBody>
      </p:sp>
      <p:sp>
        <p:nvSpPr>
          <p:cNvPr id="4" name="Slide Number Placeholder 3"/>
          <p:cNvSpPr>
            <a:spLocks noGrp="1"/>
          </p:cNvSpPr>
          <p:nvPr>
            <p:ph type="sldNum" sz="quarter" idx="5"/>
          </p:nvPr>
        </p:nvSpPr>
        <p:spPr/>
        <p:txBody>
          <a:bodyPr/>
          <a:lstStyle/>
          <a:p>
            <a:fld id="{FD946021-F3BC-2C44-93EC-B2E34AEC9A53}" type="slidenum">
              <a:rPr lang="en-US" smtClean="0"/>
              <a:t>7</a:t>
            </a:fld>
            <a:endParaRPr lang="en-US"/>
          </a:p>
        </p:txBody>
      </p:sp>
    </p:spTree>
    <p:extLst>
      <p:ext uri="{BB962C8B-B14F-4D97-AF65-F5344CB8AC3E}">
        <p14:creationId xmlns:p14="http://schemas.microsoft.com/office/powerpoint/2010/main" val="301238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HCV=hepatitis C virus</a:t>
            </a:r>
          </a:p>
          <a:p>
            <a:r>
              <a:rPr lang="en-US" dirty="0"/>
              <a:t>STIs=sexually transmitted infections</a:t>
            </a:r>
          </a:p>
        </p:txBody>
      </p:sp>
      <p:sp>
        <p:nvSpPr>
          <p:cNvPr id="4" name="Slide Number Placeholder 3"/>
          <p:cNvSpPr>
            <a:spLocks noGrp="1"/>
          </p:cNvSpPr>
          <p:nvPr>
            <p:ph type="sldNum" sz="quarter" idx="5"/>
          </p:nvPr>
        </p:nvSpPr>
        <p:spPr/>
        <p:txBody>
          <a:bodyPr/>
          <a:lstStyle/>
          <a:p>
            <a:fld id="{FD946021-F3BC-2C44-93EC-B2E34AEC9A53}" type="slidenum">
              <a:rPr lang="en-US" smtClean="0"/>
              <a:t>16</a:t>
            </a:fld>
            <a:endParaRPr lang="en-US"/>
          </a:p>
        </p:txBody>
      </p:sp>
    </p:spTree>
    <p:extLst>
      <p:ext uri="{BB962C8B-B14F-4D97-AF65-F5344CB8AC3E}">
        <p14:creationId xmlns:p14="http://schemas.microsoft.com/office/powerpoint/2010/main" val="3126152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dirty="0"/>
              <a:t>Criteria in New Mexico</a:t>
            </a:r>
          </a:p>
          <a:p>
            <a:pPr marL="914400" lvl="2"/>
            <a:r>
              <a:rPr lang="en-US" dirty="0"/>
              <a:t>Imminent risk of serious harm</a:t>
            </a:r>
          </a:p>
          <a:p>
            <a:pPr marL="914400" lvl="2"/>
            <a:r>
              <a:rPr lang="en-US" dirty="0"/>
              <a:t>Due to a mental disorder</a:t>
            </a:r>
          </a:p>
          <a:p>
            <a:pPr marL="457200" indent="-457200">
              <a:buFont typeface="Arial" panose="020B0604020202020204" pitchFamily="34" charset="0"/>
              <a:buChar char="•"/>
            </a:pPr>
            <a:r>
              <a:rPr lang="en-US" dirty="0"/>
              <a:t>May proceed to civil commitment</a:t>
            </a:r>
          </a:p>
          <a:p>
            <a:pPr marL="914400" lvl="2">
              <a:lnSpc>
                <a:spcPct val="120000"/>
              </a:lnSpc>
              <a:spcBef>
                <a:spcPts val="0"/>
              </a:spcBef>
            </a:pPr>
            <a:r>
              <a:rPr lang="en-US" dirty="0"/>
              <a:t>In turn results in mandatory reporting by the court to National Instant Criminal Background Check System</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17</a:t>
            </a:fld>
            <a:endParaRPr lang="en-US"/>
          </a:p>
        </p:txBody>
      </p:sp>
    </p:spTree>
    <p:extLst>
      <p:ext uri="{BB962C8B-B14F-4D97-AF65-F5344CB8AC3E}">
        <p14:creationId xmlns:p14="http://schemas.microsoft.com/office/powerpoint/2010/main" val="60470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ECHO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 </a:t>
            </a:r>
          </a:p>
          <a:p>
            <a:r>
              <a:rPr lang="en-US" sz="1200" dirty="0"/>
              <a:t>Hepatitis B Online Curriculum: https://www.hepatitisb.uw.edu/ </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22</a:t>
            </a:fld>
            <a:endParaRPr lang="en-US"/>
          </a:p>
        </p:txBody>
      </p:sp>
    </p:spTree>
    <p:extLst>
      <p:ext uri="{BB962C8B-B14F-4D97-AF65-F5344CB8AC3E}">
        <p14:creationId xmlns:p14="http://schemas.microsoft.com/office/powerpoint/2010/main" val="3497135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3FFCB5A-5456-0849-9F48-A99B33BD1322}"/>
              </a:ext>
            </a:extLst>
          </p:cNvPr>
          <p:cNvPicPr>
            <a:picLocks noChangeAspect="1"/>
          </p:cNvPicPr>
          <p:nvPr userDrawn="1"/>
        </p:nvPicPr>
        <p:blipFill>
          <a:blip r:embed="rId2"/>
          <a:srcRect/>
          <a:stretch/>
        </p:blipFill>
        <p:spPr>
          <a:xfrm>
            <a:off x="176245" y="6466049"/>
            <a:ext cx="1523600" cy="337334"/>
          </a:xfrm>
          <a:prstGeom prst="rect">
            <a:avLst/>
          </a:prstGeom>
        </p:spPr>
      </p:pic>
      <p:sp>
        <p:nvSpPr>
          <p:cNvPr id="10" name="Slide Number Placeholder 5">
            <a:extLst>
              <a:ext uri="{FF2B5EF4-FFF2-40B4-BE49-F238E27FC236}">
                <a16:creationId xmlns:a16="http://schemas.microsoft.com/office/drawing/2014/main" id="{E321F195-1B81-5DC7-8ED1-262B98852240}"/>
              </a:ext>
            </a:extLst>
          </p:cNvPr>
          <p:cNvSpPr txBox="1">
            <a:spLocks/>
          </p:cNvSpPr>
          <p:nvPr userDrawn="1"/>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cxnSp>
        <p:nvCxnSpPr>
          <p:cNvPr id="6" name="Straight Connector 5">
            <a:extLst>
              <a:ext uri="{FF2B5EF4-FFF2-40B4-BE49-F238E27FC236}">
                <a16:creationId xmlns:a16="http://schemas.microsoft.com/office/drawing/2014/main" id="{9B22F4BF-0FB8-2CCB-C433-73924A1D2EEB}"/>
              </a:ext>
            </a:extLst>
          </p:cNvPr>
          <p:cNvCxnSpPr/>
          <p:nvPr userDrawn="1"/>
        </p:nvCxnSpPr>
        <p:spPr>
          <a:xfrm>
            <a:off x="594533" y="434340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11" name="Title 1">
            <a:extLst>
              <a:ext uri="{FF2B5EF4-FFF2-40B4-BE49-F238E27FC236}">
                <a16:creationId xmlns:a16="http://schemas.microsoft.com/office/drawing/2014/main" id="{968C4303-3FA3-04C8-3463-92ACCAA9C6DC}"/>
              </a:ext>
            </a:extLst>
          </p:cNvPr>
          <p:cNvSpPr>
            <a:spLocks noGrp="1"/>
          </p:cNvSpPr>
          <p:nvPr>
            <p:ph type="ctrTitle"/>
          </p:nvPr>
        </p:nvSpPr>
        <p:spPr>
          <a:xfrm>
            <a:off x="594533" y="758952"/>
            <a:ext cx="11039474" cy="3566160"/>
          </a:xfrm>
        </p:spPr>
        <p:txBody>
          <a:bodyPr anchor="b">
            <a:normAutofit/>
          </a:bodyPr>
          <a:lstStyle>
            <a:lvl1pPr algn="ctr">
              <a:lnSpc>
                <a:spcPct val="85000"/>
              </a:lnSpc>
              <a:defRPr sz="8000" spc="-50" baseline="0">
                <a:solidFill>
                  <a:schemeClr val="tx1">
                    <a:lumMod val="75000"/>
                    <a:lumOff val="25000"/>
                  </a:schemeClr>
                </a:solidFill>
              </a:defRPr>
            </a:lvl1pPr>
          </a:lstStyle>
          <a:p>
            <a:r>
              <a:rPr lang="en-US" dirty="0"/>
              <a:t>Click to edit Master title style</a:t>
            </a:r>
          </a:p>
        </p:txBody>
      </p:sp>
      <p:sp>
        <p:nvSpPr>
          <p:cNvPr id="13" name="Subtitle 2">
            <a:extLst>
              <a:ext uri="{FF2B5EF4-FFF2-40B4-BE49-F238E27FC236}">
                <a16:creationId xmlns:a16="http://schemas.microsoft.com/office/drawing/2014/main" id="{393AA960-88C3-9B59-C9FB-24331402B3DC}"/>
              </a:ext>
            </a:extLst>
          </p:cNvPr>
          <p:cNvSpPr>
            <a:spLocks noGrp="1"/>
          </p:cNvSpPr>
          <p:nvPr>
            <p:ph type="subTitle" idx="1" hasCustomPrompt="1"/>
          </p:nvPr>
        </p:nvSpPr>
        <p:spPr>
          <a:xfrm>
            <a:off x="594532" y="4484195"/>
            <a:ext cx="11039475" cy="1143000"/>
          </a:xfrm>
        </p:spPr>
        <p:txBody>
          <a:bodyPr>
            <a:normAutofit fontScale="85000" lnSpcReduction="20000"/>
          </a:bodyPr>
          <a:lstStyle>
            <a:lvl1pPr>
              <a:spcBef>
                <a:spcPts val="1800"/>
              </a:spcBef>
              <a:defRPr/>
            </a:lvl1pPr>
          </a:lstStyle>
          <a:p>
            <a:pPr algn="ctr"/>
            <a:r>
              <a:rPr lang="en-US" sz="2800" cap="none" dirty="0"/>
              <a:t>Click to add subtitle</a:t>
            </a:r>
          </a:p>
        </p:txBody>
      </p:sp>
      <p:sp>
        <p:nvSpPr>
          <p:cNvPr id="16" name="Footer Placeholder 4">
            <a:extLst>
              <a:ext uri="{FF2B5EF4-FFF2-40B4-BE49-F238E27FC236}">
                <a16:creationId xmlns:a16="http://schemas.microsoft.com/office/drawing/2014/main" id="{F235D1B8-BDFE-D985-7983-D03C728DB632}"/>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pic>
        <p:nvPicPr>
          <p:cNvPr id="17" name="Picture 16">
            <a:extLst>
              <a:ext uri="{FF2B5EF4-FFF2-40B4-BE49-F238E27FC236}">
                <a16:creationId xmlns:a16="http://schemas.microsoft.com/office/drawing/2014/main" id="{A66CC117-2FFA-DD03-9073-CC5DEBB9BE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Tree>
    <p:extLst>
      <p:ext uri="{BB962C8B-B14F-4D97-AF65-F5344CB8AC3E}">
        <p14:creationId xmlns:p14="http://schemas.microsoft.com/office/powerpoint/2010/main" val="119898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1845734"/>
            <a:ext cx="11039475" cy="4023360"/>
          </a:xfrm>
        </p:spPr>
        <p:txBody>
          <a:bodyPr/>
          <a:lstStyle>
            <a:lvl2pPr marL="347663" indent="-347663">
              <a:spcBef>
                <a:spcPts val="600"/>
              </a:spcBef>
              <a:defRPr sz="3000"/>
            </a:lvl2pPr>
            <a:lvl3pPr marL="576263" indent="-347663">
              <a:spcBef>
                <a:spcPts val="600"/>
              </a:spcBef>
              <a:defRPr sz="2600"/>
            </a:lvl3pPr>
            <a:lvl4pPr marL="858838" indent="-400050">
              <a:spcBef>
                <a:spcPts val="600"/>
              </a:spcBef>
              <a:defRPr sz="2200"/>
            </a:lvl4pPr>
            <a:lvl5pPr marL="1033463" indent="-347663">
              <a:spcBef>
                <a:spcPts val="600"/>
              </a:spcBef>
              <a:defRPr sz="2000"/>
            </a:lvl5pPr>
            <a:lvl6pPr marL="1262063" indent="-347663">
              <a:spcBef>
                <a:spcPts val="600"/>
              </a:spcBef>
              <a:buFont typeface="Arial" panose="020B0604020202020204" pitchFamily="34" charset="0"/>
              <a:buChar char="•"/>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Title Placeholder 1">
            <a:extLst>
              <a:ext uri="{FF2B5EF4-FFF2-40B4-BE49-F238E27FC236}">
                <a16:creationId xmlns:a16="http://schemas.microsoft.com/office/drawing/2014/main" id="{2903C682-E4A1-AD4B-94D5-FA6C62985065}"/>
              </a:ext>
            </a:extLst>
          </p:cNvPr>
          <p:cNvSpPr>
            <a:spLocks noGrp="1"/>
          </p:cNvSpPr>
          <p:nvPr>
            <p:ph type="title"/>
          </p:nvPr>
        </p:nvSpPr>
        <p:spPr>
          <a:xfrm>
            <a:off x="523875" y="286603"/>
            <a:ext cx="11039475" cy="1450757"/>
          </a:xfrm>
          <a:prstGeom prst="rect">
            <a:avLst/>
          </a:prstGeom>
        </p:spPr>
        <p:txBody>
          <a:bodyPr vert="horz" lIns="91440" tIns="45720" rIns="91440" bIns="45720" rtlCol="0" anchor="ctr">
            <a:normAutofit/>
          </a:bodyPr>
          <a:lstStyle/>
          <a:p>
            <a:r>
              <a:rPr lang="en-US" dirty="0"/>
              <a:t>Click to edit Master title style</a:t>
            </a:r>
          </a:p>
        </p:txBody>
      </p:sp>
      <p:cxnSp>
        <p:nvCxnSpPr>
          <p:cNvPr id="5" name="Straight Connector 4">
            <a:extLst>
              <a:ext uri="{FF2B5EF4-FFF2-40B4-BE49-F238E27FC236}">
                <a16:creationId xmlns:a16="http://schemas.microsoft.com/office/drawing/2014/main" id="{A55FBC20-B41B-0F9A-28CA-1EA57DE8B49B}"/>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9" name="Slide Number Placeholder 5">
            <a:extLst>
              <a:ext uri="{FF2B5EF4-FFF2-40B4-BE49-F238E27FC236}">
                <a16:creationId xmlns:a16="http://schemas.microsoft.com/office/drawing/2014/main" id="{C99B1DFE-7379-8CE8-33E0-FF71493550E1}"/>
              </a:ext>
            </a:extLst>
          </p:cNvPr>
          <p:cNvSpPr txBox="1">
            <a:spLocks/>
          </p:cNvSpPr>
          <p:nvPr userDrawn="1"/>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
        <p:nvSpPr>
          <p:cNvPr id="8" name="Footer Placeholder 4">
            <a:extLst>
              <a:ext uri="{FF2B5EF4-FFF2-40B4-BE49-F238E27FC236}">
                <a16:creationId xmlns:a16="http://schemas.microsoft.com/office/drawing/2014/main" id="{D9C728E6-3772-49E4-D2EF-B5F6126A289B}"/>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Tree>
    <p:extLst>
      <p:ext uri="{BB962C8B-B14F-4D97-AF65-F5344CB8AC3E}">
        <p14:creationId xmlns:p14="http://schemas.microsoft.com/office/powerpoint/2010/main" val="421125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523875" y="286603"/>
            <a:ext cx="11039475" cy="1450757"/>
          </a:xfrm>
        </p:spPr>
        <p:txBody>
          <a:bodyPr anchor="ctr"/>
          <a:lstStyle/>
          <a:p>
            <a:r>
              <a:rPr lang="en-US" dirty="0"/>
              <a:t>Click to edit Master title style</a:t>
            </a:r>
          </a:p>
        </p:txBody>
      </p:sp>
      <p:sp>
        <p:nvSpPr>
          <p:cNvPr id="3" name="Content Placeholder 2"/>
          <p:cNvSpPr>
            <a:spLocks noGrp="1"/>
          </p:cNvSpPr>
          <p:nvPr>
            <p:ph sz="half" idx="1"/>
          </p:nvPr>
        </p:nvSpPr>
        <p:spPr>
          <a:xfrm>
            <a:off x="523875" y="1845734"/>
            <a:ext cx="5511164"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52186" y="1845734"/>
            <a:ext cx="5511164" cy="40233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D854A404-F17F-6C24-7AE2-736541DA7ACB}"/>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5" name="Slide Number Placeholder 5">
            <a:extLst>
              <a:ext uri="{FF2B5EF4-FFF2-40B4-BE49-F238E27FC236}">
                <a16:creationId xmlns:a16="http://schemas.microsoft.com/office/drawing/2014/main" id="{A174F337-B200-6605-14BE-370E2095D60B}"/>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7" name="Footer Placeholder 4">
            <a:extLst>
              <a:ext uri="{FF2B5EF4-FFF2-40B4-BE49-F238E27FC236}">
                <a16:creationId xmlns:a16="http://schemas.microsoft.com/office/drawing/2014/main" id="{AF1BFA4F-0E8C-89C1-C3ED-ED47F4E0B435}"/>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
        <p:nvSpPr>
          <p:cNvPr id="9" name="Slide Number Placeholder 5">
            <a:extLst>
              <a:ext uri="{FF2B5EF4-FFF2-40B4-BE49-F238E27FC236}">
                <a16:creationId xmlns:a16="http://schemas.microsoft.com/office/drawing/2014/main" id="{26C3B4DB-CD2C-AEB7-D8F6-F76794087752}"/>
              </a:ext>
            </a:extLst>
          </p:cNvPr>
          <p:cNvSpPr txBox="1">
            <a:spLocks/>
          </p:cNvSpPr>
          <p:nvPr userDrawn="1"/>
        </p:nvSpPr>
        <p:spPr>
          <a:xfrm>
            <a:off x="11634008" y="653280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64830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523875" y="286603"/>
            <a:ext cx="11039475" cy="1450757"/>
          </a:xfrm>
        </p:spPr>
        <p:txBody>
          <a:bodyPr anchor="ctr"/>
          <a:lstStyle/>
          <a:p>
            <a:r>
              <a:rPr lang="en-US" dirty="0"/>
              <a:t>Click to edit Master title style</a:t>
            </a:r>
          </a:p>
        </p:txBody>
      </p:sp>
      <p:sp>
        <p:nvSpPr>
          <p:cNvPr id="3" name="Text Placeholder 2"/>
          <p:cNvSpPr>
            <a:spLocks noGrp="1"/>
          </p:cNvSpPr>
          <p:nvPr>
            <p:ph type="body" idx="1"/>
          </p:nvPr>
        </p:nvSpPr>
        <p:spPr>
          <a:xfrm>
            <a:off x="523875" y="1846052"/>
            <a:ext cx="5511165" cy="736282"/>
          </a:xfrm>
        </p:spPr>
        <p:txBody>
          <a:bodyPr lIns="91440" rIns="91440" anchor="ctr">
            <a:noAutofit/>
          </a:bodyPr>
          <a:lstStyle>
            <a:lvl1pPr marL="0" indent="0">
              <a:buNone/>
              <a:defRPr sz="2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3875" y="2582334"/>
            <a:ext cx="5511165"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35040" y="1846052"/>
            <a:ext cx="5528310" cy="736282"/>
          </a:xfrm>
        </p:spPr>
        <p:txBody>
          <a:bodyPr lIns="91440" rIns="91440" anchor="ctr">
            <a:noAutofit/>
          </a:bodyPr>
          <a:lstStyle>
            <a:lvl1pPr marL="0" indent="0">
              <a:buNone/>
              <a:defRPr sz="2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052184" y="2582334"/>
            <a:ext cx="5511165"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77780165-6490-6591-2B13-944DE3D6EB0C}"/>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4009078C-6ECC-F398-250E-022116D43F27}"/>
              </a:ext>
            </a:extLst>
          </p:cNvPr>
          <p:cNvSpPr>
            <a:spLocks noGrp="1"/>
          </p:cNvSpPr>
          <p:nvPr>
            <p:ph type="sldNum" sz="quarter" idx="12"/>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11" name="Footer Placeholder 4">
            <a:extLst>
              <a:ext uri="{FF2B5EF4-FFF2-40B4-BE49-F238E27FC236}">
                <a16:creationId xmlns:a16="http://schemas.microsoft.com/office/drawing/2014/main" id="{CC30417C-6D79-3ECE-0A53-F9BEAD475101}"/>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
        <p:nvSpPr>
          <p:cNvPr id="12" name="Slide Number Placeholder 5">
            <a:extLst>
              <a:ext uri="{FF2B5EF4-FFF2-40B4-BE49-F238E27FC236}">
                <a16:creationId xmlns:a16="http://schemas.microsoft.com/office/drawing/2014/main" id="{445A4C18-C705-8D9D-E235-884F126FF7F6}"/>
              </a:ext>
            </a:extLst>
          </p:cNvPr>
          <p:cNvSpPr txBox="1">
            <a:spLocks/>
          </p:cNvSpPr>
          <p:nvPr userDrawn="1"/>
        </p:nvSpPr>
        <p:spPr>
          <a:xfrm>
            <a:off x="11634008" y="653378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294558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3875" y="286603"/>
            <a:ext cx="11039475" cy="1450757"/>
          </a:xfrm>
        </p:spPr>
        <p:txBody>
          <a:bodyPr anchor="ct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D717AE5D-DA4A-4142-9E1B-4919D2317AAC}"/>
              </a:ext>
            </a:extLst>
          </p:cNvPr>
          <p:cNvSpPr>
            <a:spLocks noGrp="1"/>
          </p:cNvSpPr>
          <p:nvPr>
            <p:ph idx="1"/>
          </p:nvPr>
        </p:nvSpPr>
        <p:spPr>
          <a:xfrm>
            <a:off x="523875" y="1845734"/>
            <a:ext cx="11039475"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B00FE726-AF99-DEC6-C902-BE6356D388FE}"/>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6F8DDCCB-89DB-0A95-03B7-A0603DD2E2AD}"/>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5" name="Footer Placeholder 4">
            <a:extLst>
              <a:ext uri="{FF2B5EF4-FFF2-40B4-BE49-F238E27FC236}">
                <a16:creationId xmlns:a16="http://schemas.microsoft.com/office/drawing/2014/main" id="{745C849F-9A61-6FA0-7F55-DA19139BC280}"/>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
        <p:nvSpPr>
          <p:cNvPr id="8" name="Slide Number Placeholder 5">
            <a:extLst>
              <a:ext uri="{FF2B5EF4-FFF2-40B4-BE49-F238E27FC236}">
                <a16:creationId xmlns:a16="http://schemas.microsoft.com/office/drawing/2014/main" id="{77C30745-BFE4-1DCD-1B17-3374693B74DF}"/>
              </a:ext>
            </a:extLst>
          </p:cNvPr>
          <p:cNvSpPr txBox="1">
            <a:spLocks/>
          </p:cNvSpPr>
          <p:nvPr userDrawn="1"/>
        </p:nvSpPr>
        <p:spPr>
          <a:xfrm>
            <a:off x="11633331" y="653280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8781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5378F8A9-6441-DE49-833B-8A6E7E98786B}"/>
              </a:ext>
            </a:extLst>
          </p:cNvPr>
          <p:cNvPicPr>
            <a:picLocks noChangeAspect="1"/>
          </p:cNvPicPr>
          <p:nvPr userDrawn="1"/>
        </p:nvPicPr>
        <p:blipFill>
          <a:blip r:embed="rId2"/>
          <a:srcRect/>
          <a:stretch/>
        </p:blipFill>
        <p:spPr>
          <a:xfrm>
            <a:off x="176245" y="6466049"/>
            <a:ext cx="1523600" cy="337334"/>
          </a:xfrm>
          <a:prstGeom prst="rect">
            <a:avLst/>
          </a:prstGeom>
        </p:spPr>
      </p:pic>
      <p:pic>
        <p:nvPicPr>
          <p:cNvPr id="2" name="Picture 1">
            <a:extLst>
              <a:ext uri="{FF2B5EF4-FFF2-40B4-BE49-F238E27FC236}">
                <a16:creationId xmlns:a16="http://schemas.microsoft.com/office/drawing/2014/main" id="{972C82DF-703A-F3FE-2FDD-079ADAE089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
        <p:nvSpPr>
          <p:cNvPr id="3" name="Slide Number Placeholder 5">
            <a:extLst>
              <a:ext uri="{FF2B5EF4-FFF2-40B4-BE49-F238E27FC236}">
                <a16:creationId xmlns:a16="http://schemas.microsoft.com/office/drawing/2014/main" id="{5B922354-1CE1-08AC-619C-305005BA5F46}"/>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4" name="Footer Placeholder 4">
            <a:extLst>
              <a:ext uri="{FF2B5EF4-FFF2-40B4-BE49-F238E27FC236}">
                <a16:creationId xmlns:a16="http://schemas.microsoft.com/office/drawing/2014/main" id="{37655E30-F777-7FF0-D798-534346CAB375}"/>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
        <p:nvSpPr>
          <p:cNvPr id="7" name="Slide Number Placeholder 5">
            <a:extLst>
              <a:ext uri="{FF2B5EF4-FFF2-40B4-BE49-F238E27FC236}">
                <a16:creationId xmlns:a16="http://schemas.microsoft.com/office/drawing/2014/main" id="{11F137D6-49DE-1111-6E13-234C82A01DAB}"/>
              </a:ext>
            </a:extLst>
          </p:cNvPr>
          <p:cNvSpPr txBox="1">
            <a:spLocks/>
          </p:cNvSpPr>
          <p:nvPr userDrawn="1"/>
        </p:nvSpPr>
        <p:spPr>
          <a:xfrm>
            <a:off x="11633331"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99346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599" y="6459785"/>
            <a:ext cx="6620259" cy="365125"/>
          </a:xfrm>
        </p:spPr>
        <p:txBody>
          <a:bodyPr/>
          <a:lstStyle>
            <a:lvl1pPr algn="l">
              <a:defRPr>
                <a:solidFill>
                  <a:schemeClr val="tx2"/>
                </a:solidFill>
              </a:defRPr>
            </a:lvl1pPr>
          </a:lstStyle>
          <a:p>
            <a:r>
              <a:rPr lang="en-US" cap="none" dirty="0"/>
              <a:t>Reference</a:t>
            </a:r>
            <a:endParaRPr lang="en-US" dirty="0"/>
          </a:p>
        </p:txBody>
      </p:sp>
      <p:pic>
        <p:nvPicPr>
          <p:cNvPr id="11" name="Picture 10">
            <a:extLst>
              <a:ext uri="{FF2B5EF4-FFF2-40B4-BE49-F238E27FC236}">
                <a16:creationId xmlns:a16="http://schemas.microsoft.com/office/drawing/2014/main" id="{D949BF5D-73F9-BD45-926F-110E33FBB3D6}"/>
              </a:ext>
            </a:extLst>
          </p:cNvPr>
          <p:cNvPicPr>
            <a:picLocks noChangeAspect="1"/>
          </p:cNvPicPr>
          <p:nvPr userDrawn="1"/>
        </p:nvPicPr>
        <p:blipFill>
          <a:blip r:embed="rId2"/>
          <a:srcRect/>
          <a:stretch/>
        </p:blipFill>
        <p:spPr>
          <a:xfrm>
            <a:off x="176245" y="6466049"/>
            <a:ext cx="1523600" cy="337334"/>
          </a:xfrm>
          <a:prstGeom prst="rect">
            <a:avLst/>
          </a:prstGeom>
        </p:spPr>
      </p:pic>
      <p:pic>
        <p:nvPicPr>
          <p:cNvPr id="5" name="Picture 4">
            <a:extLst>
              <a:ext uri="{FF2B5EF4-FFF2-40B4-BE49-F238E27FC236}">
                <a16:creationId xmlns:a16="http://schemas.microsoft.com/office/drawing/2014/main" id="{258FD835-8F33-105C-FB1D-4B65089CB3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08029" y="6469014"/>
            <a:ext cx="1282901" cy="355896"/>
          </a:xfrm>
          <a:prstGeom prst="rect">
            <a:avLst/>
          </a:prstGeom>
        </p:spPr>
      </p:pic>
      <p:sp>
        <p:nvSpPr>
          <p:cNvPr id="10" name="Slide Number Placeholder 5">
            <a:extLst>
              <a:ext uri="{FF2B5EF4-FFF2-40B4-BE49-F238E27FC236}">
                <a16:creationId xmlns:a16="http://schemas.microsoft.com/office/drawing/2014/main" id="{392F10CD-4797-D65F-8FEC-27A8AB3F09D1}"/>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tx2"/>
                </a:solidFill>
              </a:defRPr>
            </a:lvl1pPr>
          </a:lstStyle>
          <a:p>
            <a:pPr algn="ctr"/>
            <a:fld id="{4FAB73BC-B049-4115-A692-8D63A059BFB8}" type="slidenum">
              <a:rPr lang="en-US" sz="1600" smtClean="0"/>
              <a:pPr algn="ctr"/>
              <a:t>‹#›</a:t>
            </a:fld>
            <a:endParaRPr lang="en-US" sz="1600" dirty="0"/>
          </a:p>
        </p:txBody>
      </p:sp>
      <p:sp>
        <p:nvSpPr>
          <p:cNvPr id="7" name="Slide Number Placeholder 5">
            <a:extLst>
              <a:ext uri="{FF2B5EF4-FFF2-40B4-BE49-F238E27FC236}">
                <a16:creationId xmlns:a16="http://schemas.microsoft.com/office/drawing/2014/main" id="{700F898E-1FC2-4C8B-7095-41D6D9151995}"/>
              </a:ext>
            </a:extLst>
          </p:cNvPr>
          <p:cNvSpPr txBox="1">
            <a:spLocks/>
          </p:cNvSpPr>
          <p:nvPr userDrawn="1"/>
        </p:nvSpPr>
        <p:spPr>
          <a:xfrm>
            <a:off x="11634008" y="6532809"/>
            <a:ext cx="557992" cy="365125"/>
          </a:xfrm>
          <a:prstGeom prst="rect">
            <a:avLst/>
          </a:prstGeom>
        </p:spPr>
        <p:txBody>
          <a:bodyPr/>
          <a:lstStyle>
            <a:defPPr>
              <a:defRPr lang="en-US"/>
            </a:defPPr>
            <a:lvl1pPr marL="0" algn="l" defTabSz="457200" rtl="0" eaLnBrk="1" latinLnBrk="0" hangingPunct="1">
              <a:defRPr sz="18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213832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40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1" name="Picture 10">
            <a:extLst>
              <a:ext uri="{FF2B5EF4-FFF2-40B4-BE49-F238E27FC236}">
                <a16:creationId xmlns:a16="http://schemas.microsoft.com/office/drawing/2014/main" id="{8E07F8E5-2529-554F-8810-9EE662CF5C36}"/>
              </a:ext>
            </a:extLst>
          </p:cNvPr>
          <p:cNvPicPr>
            <a:picLocks noChangeAspect="1"/>
          </p:cNvPicPr>
          <p:nvPr userDrawn="1"/>
        </p:nvPicPr>
        <p:blipFill>
          <a:blip r:embed="rId3"/>
          <a:srcRect/>
          <a:stretch/>
        </p:blipFill>
        <p:spPr>
          <a:xfrm>
            <a:off x="176245" y="6466049"/>
            <a:ext cx="1523600" cy="337334"/>
          </a:xfrm>
          <a:prstGeom prst="rect">
            <a:avLst/>
          </a:prstGeom>
        </p:spPr>
      </p:pic>
      <p:pic>
        <p:nvPicPr>
          <p:cNvPr id="5" name="Picture 4">
            <a:extLst>
              <a:ext uri="{FF2B5EF4-FFF2-40B4-BE49-F238E27FC236}">
                <a16:creationId xmlns:a16="http://schemas.microsoft.com/office/drawing/2014/main" id="{A2E6379E-5750-DC43-3003-93EF510F10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
        <p:nvSpPr>
          <p:cNvPr id="10" name="Slide Number Placeholder 5">
            <a:extLst>
              <a:ext uri="{FF2B5EF4-FFF2-40B4-BE49-F238E27FC236}">
                <a16:creationId xmlns:a16="http://schemas.microsoft.com/office/drawing/2014/main" id="{ECA633FE-3486-D96C-A456-93B04F9A0940}"/>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7" name="Footer Placeholder 4">
            <a:extLst>
              <a:ext uri="{FF2B5EF4-FFF2-40B4-BE49-F238E27FC236}">
                <a16:creationId xmlns:a16="http://schemas.microsoft.com/office/drawing/2014/main" id="{4EAC7BA5-C7CD-2555-D62A-CCC2E4F8F82F}"/>
              </a:ext>
            </a:extLst>
          </p:cNvPr>
          <p:cNvSpPr>
            <a:spLocks noGrp="1"/>
          </p:cNvSpPr>
          <p:nvPr>
            <p:ph type="ftr" sz="quarter" idx="3"/>
          </p:nvPr>
        </p:nvSpPr>
        <p:spPr>
          <a:xfrm>
            <a:off x="202996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Tree>
    <p:extLst>
      <p:ext uri="{BB962C8B-B14F-4D97-AF65-F5344CB8AC3E}">
        <p14:creationId xmlns:p14="http://schemas.microsoft.com/office/powerpoint/2010/main" val="271702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23875" y="286603"/>
            <a:ext cx="11039475" cy="1450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23875" y="1845733"/>
            <a:ext cx="11039475" cy="418358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Footer Placeholder 4"/>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a:t>Reference</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9D5FBE2-8622-C846-82BF-0D63DEE2CDE9}"/>
              </a:ext>
            </a:extLst>
          </p:cNvPr>
          <p:cNvPicPr>
            <a:picLocks noChangeAspect="1"/>
          </p:cNvPicPr>
          <p:nvPr userDrawn="1"/>
        </p:nvPicPr>
        <p:blipFill>
          <a:blip r:embed="rId10"/>
          <a:srcRect/>
          <a:stretch/>
        </p:blipFill>
        <p:spPr>
          <a:xfrm>
            <a:off x="176245" y="6466049"/>
            <a:ext cx="1523600" cy="337334"/>
          </a:xfrm>
          <a:prstGeom prst="rect">
            <a:avLst/>
          </a:prstGeom>
        </p:spPr>
      </p:pic>
      <p:pic>
        <p:nvPicPr>
          <p:cNvPr id="4" name="Picture 3">
            <a:extLst>
              <a:ext uri="{FF2B5EF4-FFF2-40B4-BE49-F238E27FC236}">
                <a16:creationId xmlns:a16="http://schemas.microsoft.com/office/drawing/2014/main" id="{DEAFBDC4-D3E8-32AB-1A76-62E46BB2080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cxnSp>
        <p:nvCxnSpPr>
          <p:cNvPr id="8" name="Straight Connector 7">
            <a:extLst>
              <a:ext uri="{FF2B5EF4-FFF2-40B4-BE49-F238E27FC236}">
                <a16:creationId xmlns:a16="http://schemas.microsoft.com/office/drawing/2014/main" id="{07715375-B2E5-0C09-448F-091D221D3ECA}"/>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11" name="Slide Number Placeholder 5">
            <a:extLst>
              <a:ext uri="{FF2B5EF4-FFF2-40B4-BE49-F238E27FC236}">
                <a16:creationId xmlns:a16="http://schemas.microsoft.com/office/drawing/2014/main" id="{10CFC069-5949-88C9-C853-32118F405EB2}"/>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35372264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hf sldNum="0" hdr="0" ftr="0" dt="0"/>
  <p:txStyles>
    <p:titleStyle>
      <a:lvl1pPr algn="ctr"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476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3000" kern="1200">
          <a:solidFill>
            <a:schemeClr val="tx1">
              <a:lumMod val="75000"/>
              <a:lumOff val="25000"/>
            </a:schemeClr>
          </a:solidFill>
          <a:latin typeface="+mn-lt"/>
          <a:ea typeface="+mn-ea"/>
          <a:cs typeface="+mn-cs"/>
        </a:defRPr>
      </a:lvl2pPr>
      <a:lvl3pPr marL="5762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600" kern="1200">
          <a:solidFill>
            <a:schemeClr val="tx1">
              <a:lumMod val="75000"/>
              <a:lumOff val="25000"/>
            </a:schemeClr>
          </a:solidFill>
          <a:latin typeface="+mn-lt"/>
          <a:ea typeface="+mn-ea"/>
          <a:cs typeface="+mn-cs"/>
        </a:defRPr>
      </a:lvl3pPr>
      <a:lvl4pPr marL="857250" indent="-40005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028700" indent="-34290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5pPr>
      <a:lvl6pPr marL="12620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law.justia.com/citation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nmaging.state.nm.us/Adult_ProtectiveServices.aspx" TargetMode="External"/><Relationship Id="rId2" Type="http://schemas.openxmlformats.org/officeDocument/2006/relationships/hyperlink" Target="https://www.nmhealth.org/publication/view/report/6564/" TargetMode="External"/><Relationship Id="rId1" Type="http://schemas.openxmlformats.org/officeDocument/2006/relationships/slideLayout" Target="../slideLayouts/slideLayout2.xml"/><Relationship Id="rId4" Type="http://schemas.openxmlformats.org/officeDocument/2006/relationships/hyperlink" Target="https://cyfd.org/contact-u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hivma.org/globalassets/ektron-import/hivma/hivma-resource-directory.pdf"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10" Type="http://schemas.openxmlformats.org/officeDocument/2006/relationships/hyperlink" Target="http://www.scaetc.org/" TargetMode="External"/><Relationship Id="rId4" Type="http://schemas.openxmlformats.org/officeDocument/2006/relationships/hyperlink" Target="http://echo.unm.edu/" TargetMode="External"/><Relationship Id="rId9" Type="http://schemas.openxmlformats.org/officeDocument/2006/relationships/hyperlink" Target="mailto:scaetcecho@salud.unm.edu"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569" y="758952"/>
            <a:ext cx="11021439" cy="3566160"/>
          </a:xfrm>
        </p:spPr>
        <p:txBody>
          <a:bodyPr/>
          <a:lstStyle/>
          <a:p>
            <a:r>
              <a:rPr lang="en-US" b="1" dirty="0">
                <a:solidFill>
                  <a:schemeClr val="tx1">
                    <a:lumMod val="65000"/>
                    <a:lumOff val="35000"/>
                  </a:schemeClr>
                </a:solidFill>
                <a:cs typeface="Arial" panose="020B0604020202020204" pitchFamily="34" charset="0"/>
              </a:rPr>
              <a:t>Mandatory Reporting</a:t>
            </a:r>
          </a:p>
        </p:txBody>
      </p:sp>
      <p:sp>
        <p:nvSpPr>
          <p:cNvPr id="3" name="Subtitle 2"/>
          <p:cNvSpPr>
            <a:spLocks noGrp="1"/>
          </p:cNvSpPr>
          <p:nvPr>
            <p:ph type="subTitle" idx="4294967295"/>
          </p:nvPr>
        </p:nvSpPr>
        <p:spPr>
          <a:xfrm>
            <a:off x="622570" y="4455620"/>
            <a:ext cx="11021439" cy="1743792"/>
          </a:xfrm>
        </p:spPr>
        <p:txBody>
          <a:bodyPr/>
          <a:lstStyle/>
          <a:p>
            <a:pPr algn="ctr"/>
            <a:r>
              <a:rPr lang="en-US" dirty="0">
                <a:latin typeface="+mn-lt"/>
              </a:rPr>
              <a:t>Brant Hager, MD</a:t>
            </a:r>
          </a:p>
          <a:p>
            <a:pPr algn="ctr"/>
            <a:r>
              <a:rPr lang="en-US" sz="2400" dirty="0">
                <a:latin typeface="+mn-lt"/>
              </a:rPr>
              <a:t>Associate Professor of Psychiatry </a:t>
            </a:r>
            <a:r>
              <a:rPr lang="en-US" sz="2400" dirty="0"/>
              <a:t>| University of New Mexico</a:t>
            </a:r>
          </a:p>
          <a:p>
            <a:pPr algn="ctr"/>
            <a:r>
              <a:rPr lang="en-US" sz="2400" dirty="0">
                <a:latin typeface="+mn-lt"/>
              </a:rPr>
              <a:t>Slides prepared in collaboration with Kathryn Lenberg, MPH, PhD</a:t>
            </a:r>
          </a:p>
        </p:txBody>
      </p:sp>
      <p:pic>
        <p:nvPicPr>
          <p:cNvPr id="4" name="Picture 3">
            <a:extLst>
              <a:ext uri="{FF2B5EF4-FFF2-40B4-BE49-F238E27FC236}">
                <a16:creationId xmlns:a16="http://schemas.microsoft.com/office/drawing/2014/main" id="{72F4E13F-0ECD-FF0C-417E-2576CB6C1D5B}"/>
              </a:ext>
            </a:extLst>
          </p:cNvPr>
          <p:cNvPicPr>
            <a:picLocks noChangeAspect="1"/>
          </p:cNvPicPr>
          <p:nvPr/>
        </p:nvPicPr>
        <p:blipFill>
          <a:blip r:embed="rId3"/>
          <a:srcRect/>
          <a:stretch/>
        </p:blipFill>
        <p:spPr>
          <a:xfrm>
            <a:off x="1648043" y="410815"/>
            <a:ext cx="5693875" cy="1195922"/>
          </a:xfrm>
          <a:prstGeom prst="rect">
            <a:avLst/>
          </a:prstGeom>
        </p:spPr>
      </p:pic>
      <p:pic>
        <p:nvPicPr>
          <p:cNvPr id="5" name="Picture 4" descr="A red and blue logo&#10;&#10;Description automatically generated">
            <a:extLst>
              <a:ext uri="{FF2B5EF4-FFF2-40B4-BE49-F238E27FC236}">
                <a16:creationId xmlns:a16="http://schemas.microsoft.com/office/drawing/2014/main" id="{F017DD5D-D94F-4678-95AA-025BFB93BAC3}"/>
              </a:ext>
            </a:extLst>
          </p:cNvPr>
          <p:cNvPicPr>
            <a:picLocks noChangeAspect="1"/>
          </p:cNvPicPr>
          <p:nvPr/>
        </p:nvPicPr>
        <p:blipFill rotWithShape="1">
          <a:blip r:embed="rId4"/>
          <a:srcRect r="6006"/>
          <a:stretch/>
        </p:blipFill>
        <p:spPr>
          <a:xfrm>
            <a:off x="7315923" y="121491"/>
            <a:ext cx="3951934" cy="1743793"/>
          </a:xfrm>
          <a:prstGeom prst="rect">
            <a:avLst/>
          </a:prstGeom>
        </p:spPr>
      </p:pic>
      <p:sp>
        <p:nvSpPr>
          <p:cNvPr id="6" name="TextBox 5">
            <a:extLst>
              <a:ext uri="{FF2B5EF4-FFF2-40B4-BE49-F238E27FC236}">
                <a16:creationId xmlns:a16="http://schemas.microsoft.com/office/drawing/2014/main" id="{CD33E457-3119-D127-AA62-9970D3D98AC6}"/>
              </a:ext>
            </a:extLst>
          </p:cNvPr>
          <p:cNvSpPr txBox="1"/>
          <p:nvPr/>
        </p:nvSpPr>
        <p:spPr>
          <a:xfrm>
            <a:off x="4120033" y="1670320"/>
            <a:ext cx="3951934" cy="584775"/>
          </a:xfrm>
          <a:prstGeom prst="rect">
            <a:avLst/>
          </a:prstGeom>
          <a:noFill/>
        </p:spPr>
        <p:txBody>
          <a:bodyPr wrap="square">
            <a:spAutoFit/>
          </a:bodyPr>
          <a:lstStyle/>
          <a:p>
            <a:pPr algn="ctr"/>
            <a:r>
              <a:rPr lang="en-US" sz="3200" dirty="0">
                <a:solidFill>
                  <a:schemeClr val="tx2"/>
                </a:solidFill>
                <a:latin typeface="+mj-lt"/>
              </a:rPr>
              <a:t>HIV ECHO Clinic</a:t>
            </a:r>
            <a:endParaRPr lang="en-US" sz="3200" cap="none" dirty="0">
              <a:solidFill>
                <a:schemeClr val="tx2"/>
              </a:solidFill>
              <a:latin typeface="+mj-lt"/>
            </a:endParaRPr>
          </a:p>
        </p:txBody>
      </p:sp>
      <p:sp>
        <p:nvSpPr>
          <p:cNvPr id="7" name="Footer Placeholder 4">
            <a:extLst>
              <a:ext uri="{FF2B5EF4-FFF2-40B4-BE49-F238E27FC236}">
                <a16:creationId xmlns:a16="http://schemas.microsoft.com/office/drawing/2014/main" id="{F0A0D0EE-1351-5D46-3B8F-612C76E9BC88}"/>
              </a:ext>
            </a:extLst>
          </p:cNvPr>
          <p:cNvSpPr txBox="1">
            <a:spLocks/>
          </p:cNvSpPr>
          <p:nvPr/>
        </p:nvSpPr>
        <p:spPr>
          <a:xfrm>
            <a:off x="1961248" y="6459785"/>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cap="none" dirty="0"/>
              <a:t>19 March 2024</a:t>
            </a:r>
            <a:endParaRPr lang="en-US" sz="2000" dirty="0"/>
          </a:p>
        </p:txBody>
      </p:sp>
    </p:spTree>
    <p:extLst>
      <p:ext uri="{BB962C8B-B14F-4D97-AF65-F5344CB8AC3E}">
        <p14:creationId xmlns:p14="http://schemas.microsoft.com/office/powerpoint/2010/main" val="127250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33828A-05E5-040B-AB3F-BFDF596ED86F}"/>
              </a:ext>
            </a:extLst>
          </p:cNvPr>
          <p:cNvSpPr>
            <a:spLocks noGrp="1"/>
          </p:cNvSpPr>
          <p:nvPr>
            <p:ph idx="1"/>
          </p:nvPr>
        </p:nvSpPr>
        <p:spPr>
          <a:xfrm>
            <a:off x="523875" y="1845733"/>
            <a:ext cx="11039475" cy="4265699"/>
          </a:xfrm>
        </p:spPr>
        <p:txBody>
          <a:bodyPr>
            <a:normAutofit fontScale="85000" lnSpcReduction="20000"/>
          </a:bodyPr>
          <a:lstStyle/>
          <a:p>
            <a:pPr>
              <a:lnSpc>
                <a:spcPct val="120000"/>
              </a:lnSpc>
              <a:buNone/>
            </a:pPr>
            <a:r>
              <a:rPr lang="en-US" dirty="0">
                <a:solidFill>
                  <a:schemeClr val="tx1"/>
                </a:solidFill>
              </a:rPr>
              <a:t>Verbal abuse</a:t>
            </a:r>
          </a:p>
          <a:p>
            <a:pPr marL="914400" lvl="1">
              <a:lnSpc>
                <a:spcPct val="120000"/>
              </a:lnSpc>
            </a:pPr>
            <a:r>
              <a:rPr lang="en-US" dirty="0">
                <a:solidFill>
                  <a:schemeClr val="tx1"/>
                </a:solidFill>
              </a:rPr>
              <a:t>Profane, threatening, derogatory, or demeaning language, spoken or conveyed with intent to cause mental anguish</a:t>
            </a:r>
          </a:p>
          <a:p>
            <a:pPr>
              <a:lnSpc>
                <a:spcPct val="120000"/>
              </a:lnSpc>
              <a:spcBef>
                <a:spcPts val="1800"/>
              </a:spcBef>
              <a:buNone/>
            </a:pPr>
            <a:r>
              <a:rPr lang="en-US" dirty="0">
                <a:solidFill>
                  <a:schemeClr val="tx1"/>
                </a:solidFill>
              </a:rPr>
              <a:t>Mental Anguish</a:t>
            </a:r>
          </a:p>
          <a:p>
            <a:pPr marL="914400" lvl="1">
              <a:lnSpc>
                <a:spcPct val="120000"/>
              </a:lnSpc>
            </a:pPr>
            <a:r>
              <a:rPr lang="en-US" dirty="0">
                <a:solidFill>
                  <a:schemeClr val="tx1"/>
                </a:solidFill>
              </a:rPr>
              <a:t>Relatively high degree of mental pain and distress that is more than mere disappointment, anger, resentment, or embarrassment, although it may include all of these, and is objectively manifested by the recipient of care or services by significant behavioral or emotional changes or physical symptoms</a:t>
            </a:r>
          </a:p>
          <a:p>
            <a:pPr lvl="1"/>
            <a:endParaRPr lang="en-US" dirty="0">
              <a:solidFill>
                <a:schemeClr val="tx1"/>
              </a:solidFill>
            </a:endParaRPr>
          </a:p>
          <a:p>
            <a:pPr lvl="1"/>
            <a:endParaRPr lang="en-US" sz="800" dirty="0">
              <a:solidFill>
                <a:schemeClr val="tx1"/>
              </a:solidFill>
            </a:endParaRPr>
          </a:p>
          <a:p>
            <a:endParaRPr lang="en-US" dirty="0"/>
          </a:p>
        </p:txBody>
      </p:sp>
      <p:sp>
        <p:nvSpPr>
          <p:cNvPr id="3" name="Title 2">
            <a:extLst>
              <a:ext uri="{FF2B5EF4-FFF2-40B4-BE49-F238E27FC236}">
                <a16:creationId xmlns:a16="http://schemas.microsoft.com/office/drawing/2014/main" id="{39C5FD30-CDC6-419D-B02F-3F4E7B676AB6}"/>
              </a:ext>
            </a:extLst>
          </p:cNvPr>
          <p:cNvSpPr>
            <a:spLocks noGrp="1"/>
          </p:cNvSpPr>
          <p:nvPr>
            <p:ph type="title"/>
          </p:nvPr>
        </p:nvSpPr>
        <p:spPr/>
        <p:txBody>
          <a:bodyPr/>
          <a:lstStyle/>
          <a:p>
            <a:r>
              <a:rPr lang="en-US" dirty="0"/>
              <a:t>Verbal Abuse and Mental Anguish</a:t>
            </a:r>
          </a:p>
        </p:txBody>
      </p:sp>
      <p:sp>
        <p:nvSpPr>
          <p:cNvPr id="4" name="TextBox 3">
            <a:extLst>
              <a:ext uri="{FF2B5EF4-FFF2-40B4-BE49-F238E27FC236}">
                <a16:creationId xmlns:a16="http://schemas.microsoft.com/office/drawing/2014/main" id="{9587FA49-8A25-3E1D-3547-85446BB6094B}"/>
              </a:ext>
            </a:extLst>
          </p:cNvPr>
          <p:cNvSpPr txBox="1"/>
          <p:nvPr/>
        </p:nvSpPr>
        <p:spPr>
          <a:xfrm>
            <a:off x="3515638" y="6417508"/>
            <a:ext cx="5160723" cy="307777"/>
          </a:xfrm>
          <a:prstGeom prst="rect">
            <a:avLst/>
          </a:prstGeom>
          <a:noFill/>
        </p:spPr>
        <p:txBody>
          <a:bodyPr wrap="square" rtlCol="0">
            <a:spAutoFit/>
          </a:bodyPr>
          <a:lstStyle/>
          <a:p>
            <a:pPr algn="ctr"/>
            <a:r>
              <a:rPr lang="en-US" sz="1400" dirty="0">
                <a:solidFill>
                  <a:schemeClr val="bg1"/>
                </a:solidFill>
              </a:rPr>
              <a:t>https://www.nmhealth.org/publication/view/report/6564/</a:t>
            </a:r>
          </a:p>
        </p:txBody>
      </p:sp>
    </p:spTree>
    <p:extLst>
      <p:ext uri="{BB962C8B-B14F-4D97-AF65-F5344CB8AC3E}">
        <p14:creationId xmlns:p14="http://schemas.microsoft.com/office/powerpoint/2010/main" val="2741273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C77A94-76B6-9897-9194-46BF3C06F3D7}"/>
              </a:ext>
            </a:extLst>
          </p:cNvPr>
          <p:cNvSpPr>
            <a:spLocks noGrp="1"/>
          </p:cNvSpPr>
          <p:nvPr>
            <p:ph idx="1"/>
          </p:nvPr>
        </p:nvSpPr>
        <p:spPr/>
        <p:txBody>
          <a:bodyPr>
            <a:normAutofit fontScale="92500" lnSpcReduction="20000"/>
          </a:bodyPr>
          <a:lstStyle/>
          <a:p>
            <a:pPr>
              <a:lnSpc>
                <a:spcPct val="110000"/>
              </a:lnSpc>
              <a:buNone/>
            </a:pPr>
            <a:r>
              <a:rPr lang="en-US" dirty="0">
                <a:solidFill>
                  <a:schemeClr val="tx1"/>
                </a:solidFill>
              </a:rPr>
              <a:t>Neglect</a:t>
            </a:r>
          </a:p>
          <a:p>
            <a:pPr marL="914400" lvl="1">
              <a:lnSpc>
                <a:spcPct val="110000"/>
              </a:lnSpc>
            </a:pPr>
            <a:r>
              <a:rPr lang="en-US" dirty="0">
                <a:solidFill>
                  <a:schemeClr val="tx1"/>
                </a:solidFill>
              </a:rPr>
              <a:t>Failure of the caretaker to provide basic needs of a person, such as clothing, food, shelter, supervision, and care for the physical and mental health of that person</a:t>
            </a:r>
          </a:p>
          <a:p>
            <a:pPr marL="914400" lvl="1">
              <a:lnSpc>
                <a:spcPct val="110000"/>
              </a:lnSpc>
            </a:pPr>
            <a:r>
              <a:rPr lang="en-US" dirty="0">
                <a:solidFill>
                  <a:schemeClr val="tx1"/>
                </a:solidFill>
              </a:rPr>
              <a:t>Causes or likely to cause harm to a person</a:t>
            </a:r>
          </a:p>
          <a:p>
            <a:pPr>
              <a:lnSpc>
                <a:spcPct val="110000"/>
              </a:lnSpc>
              <a:spcBef>
                <a:spcPts val="1800"/>
              </a:spcBef>
              <a:buNone/>
            </a:pPr>
            <a:r>
              <a:rPr lang="en-US" dirty="0">
                <a:solidFill>
                  <a:schemeClr val="tx1"/>
                </a:solidFill>
              </a:rPr>
              <a:t>Exploitation</a:t>
            </a:r>
          </a:p>
          <a:p>
            <a:pPr marL="914400" lvl="1">
              <a:lnSpc>
                <a:spcPct val="110000"/>
              </a:lnSpc>
            </a:pPr>
            <a:r>
              <a:rPr lang="en-US" dirty="0">
                <a:solidFill>
                  <a:schemeClr val="tx1"/>
                </a:solidFill>
              </a:rPr>
              <a:t>Unjust or improper use of a person’s money or property for another person’s profit or advantage, financial, or otherwise</a:t>
            </a:r>
          </a:p>
          <a:p>
            <a:pPr lvl="1"/>
            <a:endParaRPr lang="en-US" dirty="0">
              <a:solidFill>
                <a:schemeClr val="tx1"/>
              </a:solidFill>
            </a:endParaRPr>
          </a:p>
          <a:p>
            <a:pPr lvl="1"/>
            <a:endParaRPr lang="en-US" sz="800" dirty="0">
              <a:solidFill>
                <a:schemeClr val="tx1"/>
              </a:solidFill>
            </a:endParaRPr>
          </a:p>
          <a:p>
            <a:endParaRPr lang="en-US" dirty="0"/>
          </a:p>
        </p:txBody>
      </p:sp>
      <p:sp>
        <p:nvSpPr>
          <p:cNvPr id="3" name="Title 2">
            <a:extLst>
              <a:ext uri="{FF2B5EF4-FFF2-40B4-BE49-F238E27FC236}">
                <a16:creationId xmlns:a16="http://schemas.microsoft.com/office/drawing/2014/main" id="{339AE64C-EA39-5FCC-4D29-85F513F0E77C}"/>
              </a:ext>
            </a:extLst>
          </p:cNvPr>
          <p:cNvSpPr>
            <a:spLocks noGrp="1"/>
          </p:cNvSpPr>
          <p:nvPr>
            <p:ph type="title"/>
          </p:nvPr>
        </p:nvSpPr>
        <p:spPr/>
        <p:txBody>
          <a:bodyPr/>
          <a:lstStyle/>
          <a:p>
            <a:r>
              <a:rPr lang="en-US" dirty="0"/>
              <a:t>Neglect and Exploitation</a:t>
            </a:r>
          </a:p>
        </p:txBody>
      </p:sp>
      <p:sp>
        <p:nvSpPr>
          <p:cNvPr id="4" name="TextBox 3">
            <a:extLst>
              <a:ext uri="{FF2B5EF4-FFF2-40B4-BE49-F238E27FC236}">
                <a16:creationId xmlns:a16="http://schemas.microsoft.com/office/drawing/2014/main" id="{58D1B16B-8944-EFFE-9B87-4AE406A92902}"/>
              </a:ext>
            </a:extLst>
          </p:cNvPr>
          <p:cNvSpPr txBox="1"/>
          <p:nvPr/>
        </p:nvSpPr>
        <p:spPr>
          <a:xfrm>
            <a:off x="3463250" y="6417508"/>
            <a:ext cx="5160723" cy="307777"/>
          </a:xfrm>
          <a:prstGeom prst="rect">
            <a:avLst/>
          </a:prstGeom>
          <a:noFill/>
        </p:spPr>
        <p:txBody>
          <a:bodyPr wrap="square" rtlCol="0">
            <a:spAutoFit/>
          </a:bodyPr>
          <a:lstStyle/>
          <a:p>
            <a:pPr algn="ctr"/>
            <a:r>
              <a:rPr lang="en-US" sz="1400" dirty="0">
                <a:solidFill>
                  <a:schemeClr val="bg1"/>
                </a:solidFill>
              </a:rPr>
              <a:t>https://www.nmhealth.org/publication/view/report/6564/</a:t>
            </a:r>
          </a:p>
        </p:txBody>
      </p:sp>
    </p:spTree>
    <p:extLst>
      <p:ext uri="{BB962C8B-B14F-4D97-AF65-F5344CB8AC3E}">
        <p14:creationId xmlns:p14="http://schemas.microsoft.com/office/powerpoint/2010/main" val="1145442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6DC0D5-98F1-7C44-A1FF-161C35F3A6AD}"/>
              </a:ext>
            </a:extLst>
          </p:cNvPr>
          <p:cNvSpPr>
            <a:spLocks noGrp="1"/>
          </p:cNvSpPr>
          <p:nvPr>
            <p:ph idx="1"/>
          </p:nvPr>
        </p:nvSpPr>
        <p:spPr>
          <a:xfrm>
            <a:off x="523875" y="1845733"/>
            <a:ext cx="11039475" cy="4173101"/>
          </a:xfrm>
        </p:spPr>
        <p:txBody>
          <a:bodyPr>
            <a:normAutofit fontScale="92500" lnSpcReduction="20000"/>
          </a:bodyPr>
          <a:lstStyle/>
          <a:p>
            <a:pPr>
              <a:lnSpc>
                <a:spcPct val="110000"/>
              </a:lnSpc>
              <a:buNone/>
            </a:pPr>
            <a:r>
              <a:rPr lang="en-US" dirty="0">
                <a:solidFill>
                  <a:schemeClr val="tx1"/>
                </a:solidFill>
              </a:rPr>
              <a:t> Suspicious injuries</a:t>
            </a:r>
          </a:p>
          <a:p>
            <a:pPr marL="914400" lvl="1">
              <a:lnSpc>
                <a:spcPct val="110000"/>
              </a:lnSpc>
            </a:pPr>
            <a:r>
              <a:rPr lang="en-US" dirty="0">
                <a:solidFill>
                  <a:schemeClr val="tx1"/>
                </a:solidFill>
              </a:rPr>
              <a:t>Patterned bruises</a:t>
            </a:r>
          </a:p>
          <a:p>
            <a:pPr marL="914400" lvl="1">
              <a:lnSpc>
                <a:spcPct val="110000"/>
              </a:lnSpc>
            </a:pPr>
            <a:r>
              <a:rPr lang="en-US" dirty="0">
                <a:solidFill>
                  <a:schemeClr val="tx1"/>
                </a:solidFill>
              </a:rPr>
              <a:t>Unexplained serious injuries or bruises, cuts, abrasions</a:t>
            </a:r>
          </a:p>
          <a:p>
            <a:pPr marL="914400" lvl="1">
              <a:lnSpc>
                <a:spcPct val="110000"/>
              </a:lnSpc>
            </a:pPr>
            <a:r>
              <a:rPr lang="en-US" dirty="0">
                <a:solidFill>
                  <a:schemeClr val="tx1"/>
                </a:solidFill>
              </a:rPr>
              <a:t>Spiral fracture; dislocated joints</a:t>
            </a:r>
          </a:p>
          <a:p>
            <a:pPr marL="914400" lvl="1">
              <a:lnSpc>
                <a:spcPct val="110000"/>
              </a:lnSpc>
            </a:pPr>
            <a:r>
              <a:rPr lang="en-US" dirty="0">
                <a:solidFill>
                  <a:schemeClr val="tx1"/>
                </a:solidFill>
              </a:rPr>
              <a:t>Explanation of injuries is not reasonable, probable, or is unlikely </a:t>
            </a:r>
          </a:p>
          <a:p>
            <a:pPr>
              <a:lnSpc>
                <a:spcPct val="110000"/>
              </a:lnSpc>
            </a:pPr>
            <a:r>
              <a:rPr lang="en-US" dirty="0">
                <a:solidFill>
                  <a:schemeClr val="tx1"/>
                </a:solidFill>
              </a:rPr>
              <a:t>Environmental Hazard</a:t>
            </a:r>
          </a:p>
          <a:p>
            <a:pPr marL="914400" lvl="1">
              <a:lnSpc>
                <a:spcPct val="110000"/>
              </a:lnSpc>
            </a:pPr>
            <a:r>
              <a:rPr lang="en-US" dirty="0">
                <a:solidFill>
                  <a:schemeClr val="tx1"/>
                </a:solidFill>
              </a:rPr>
              <a:t>Condition in the physical environment which creates an immediate threat to health and safety of the individual</a:t>
            </a:r>
            <a:endParaRPr lang="en-US" dirty="0"/>
          </a:p>
        </p:txBody>
      </p:sp>
      <p:sp>
        <p:nvSpPr>
          <p:cNvPr id="3" name="Title 2">
            <a:extLst>
              <a:ext uri="{FF2B5EF4-FFF2-40B4-BE49-F238E27FC236}">
                <a16:creationId xmlns:a16="http://schemas.microsoft.com/office/drawing/2014/main" id="{C90C9469-2151-2507-2CB2-7241BEC54F19}"/>
              </a:ext>
            </a:extLst>
          </p:cNvPr>
          <p:cNvSpPr>
            <a:spLocks noGrp="1"/>
          </p:cNvSpPr>
          <p:nvPr>
            <p:ph type="title"/>
          </p:nvPr>
        </p:nvSpPr>
        <p:spPr/>
        <p:txBody>
          <a:bodyPr/>
          <a:lstStyle/>
          <a:p>
            <a:r>
              <a:rPr lang="en-US" dirty="0"/>
              <a:t>Suspicious Injuries and Environmental Hazard</a:t>
            </a:r>
          </a:p>
        </p:txBody>
      </p:sp>
    </p:spTree>
    <p:extLst>
      <p:ext uri="{BB962C8B-B14F-4D97-AF65-F5344CB8AC3E}">
        <p14:creationId xmlns:p14="http://schemas.microsoft.com/office/powerpoint/2010/main" val="1553419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045E53-BD1C-B033-F5BC-FF2245B5A865}"/>
              </a:ext>
            </a:extLst>
          </p:cNvPr>
          <p:cNvSpPr>
            <a:spLocks noGrp="1"/>
          </p:cNvSpPr>
          <p:nvPr>
            <p:ph idx="1"/>
          </p:nvPr>
        </p:nvSpPr>
        <p:spPr/>
        <p:txBody>
          <a:bodyPr/>
          <a:lstStyle/>
          <a:p>
            <a:pPr marL="457200" indent="-457200">
              <a:buFont typeface="Arial" panose="020B0604020202020204" pitchFamily="34" charset="0"/>
              <a:buChar char="•"/>
            </a:pPr>
            <a:r>
              <a:rPr lang="en-US" dirty="0">
                <a:solidFill>
                  <a:schemeClr val="tx1"/>
                </a:solidFill>
              </a:rPr>
              <a:t>Clinically significant harm which HAS NOT YET occurred but is LIKELY TO OCCUR</a:t>
            </a:r>
          </a:p>
          <a:p>
            <a:pPr marL="457200" indent="-457200">
              <a:buFont typeface="Arial" panose="020B0604020202020204" pitchFamily="34" charset="0"/>
              <a:buChar char="•"/>
            </a:pPr>
            <a:endParaRPr lang="en-US" dirty="0">
              <a:solidFill>
                <a:schemeClr val="tx1"/>
              </a:solidFill>
            </a:endParaRPr>
          </a:p>
          <a:p>
            <a:pPr marL="457200" indent="-457200">
              <a:buFont typeface="Arial" panose="020B0604020202020204" pitchFamily="34" charset="0"/>
              <a:buChar char="•"/>
            </a:pPr>
            <a:r>
              <a:rPr lang="en-US" dirty="0">
                <a:solidFill>
                  <a:schemeClr val="tx1"/>
                </a:solidFill>
              </a:rPr>
              <a:t>The level of future risk is identified as likely not just possible</a:t>
            </a:r>
          </a:p>
          <a:p>
            <a:pPr lvl="1"/>
            <a:endParaRPr lang="en-US" dirty="0">
              <a:solidFill>
                <a:schemeClr val="tx1"/>
              </a:solidFill>
            </a:endParaRPr>
          </a:p>
          <a:p>
            <a:pPr lvl="1"/>
            <a:endParaRPr lang="en-US" dirty="0">
              <a:solidFill>
                <a:schemeClr val="tx1"/>
              </a:solidFill>
            </a:endParaRPr>
          </a:p>
          <a:p>
            <a:pPr lvl="1"/>
            <a:endParaRPr lang="en-US" sz="800" dirty="0">
              <a:solidFill>
                <a:schemeClr val="tx1"/>
              </a:solidFill>
            </a:endParaRPr>
          </a:p>
          <a:p>
            <a:endParaRPr lang="en-US" dirty="0"/>
          </a:p>
        </p:txBody>
      </p:sp>
      <p:sp>
        <p:nvSpPr>
          <p:cNvPr id="3" name="Title 2">
            <a:extLst>
              <a:ext uri="{FF2B5EF4-FFF2-40B4-BE49-F238E27FC236}">
                <a16:creationId xmlns:a16="http://schemas.microsoft.com/office/drawing/2014/main" id="{31D0F7DA-9850-B0D9-F5E9-40221E1ADEE3}"/>
              </a:ext>
            </a:extLst>
          </p:cNvPr>
          <p:cNvSpPr>
            <a:spLocks noGrp="1"/>
          </p:cNvSpPr>
          <p:nvPr>
            <p:ph type="title"/>
          </p:nvPr>
        </p:nvSpPr>
        <p:spPr/>
        <p:txBody>
          <a:bodyPr/>
          <a:lstStyle/>
          <a:p>
            <a:r>
              <a:rPr lang="en-US" dirty="0"/>
              <a:t>Likely Risk of Harm</a:t>
            </a:r>
          </a:p>
        </p:txBody>
      </p:sp>
    </p:spTree>
    <p:extLst>
      <p:ext uri="{BB962C8B-B14F-4D97-AF65-F5344CB8AC3E}">
        <p14:creationId xmlns:p14="http://schemas.microsoft.com/office/powerpoint/2010/main" val="2547798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F7701F-6C1A-3B27-5026-610C0E8008CB}"/>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solidFill>
                  <a:schemeClr val="tx1"/>
                </a:solidFill>
              </a:rPr>
              <a:t>Most important, first step is to establish safety of the person </a:t>
            </a:r>
          </a:p>
          <a:p>
            <a:pPr marL="457200" indent="-457200">
              <a:buFont typeface="Arial" panose="020B0604020202020204" pitchFamily="34" charset="0"/>
              <a:buChar char="•"/>
            </a:pPr>
            <a:r>
              <a:rPr lang="en-US" dirty="0">
                <a:solidFill>
                  <a:schemeClr val="tx1"/>
                </a:solidFill>
              </a:rPr>
              <a:t>When patients is consenting to care, it is important to make sure they understand what you will need to report and when </a:t>
            </a:r>
          </a:p>
          <a:p>
            <a:pPr marL="457200" indent="-457200">
              <a:buFont typeface="Arial" panose="020B0604020202020204" pitchFamily="34" charset="0"/>
              <a:buChar char="•"/>
            </a:pPr>
            <a:r>
              <a:rPr lang="en-US" dirty="0">
                <a:solidFill>
                  <a:schemeClr val="tx1"/>
                </a:solidFill>
              </a:rPr>
              <a:t>If first aid is needed, please ensure you help the individual access the appropriate level of care</a:t>
            </a:r>
          </a:p>
          <a:p>
            <a:pPr marL="457200" indent="-457200">
              <a:buFont typeface="Arial" panose="020B0604020202020204" pitchFamily="34" charset="0"/>
              <a:buChar char="•"/>
            </a:pPr>
            <a:r>
              <a:rPr lang="en-US" dirty="0">
                <a:solidFill>
                  <a:schemeClr val="tx1"/>
                </a:solidFill>
              </a:rPr>
              <a:t>Requires a good deal of communication with the patient about how they can safety plan and eliminate contact with accused person</a:t>
            </a:r>
          </a:p>
          <a:p>
            <a:pPr marL="457200" indent="-457200">
              <a:buFont typeface="Arial" panose="020B0604020202020204" pitchFamily="34" charset="0"/>
              <a:buChar char="•"/>
            </a:pPr>
            <a:endParaRPr lang="en-US"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457200" indent="-457200">
              <a:buFont typeface="Arial" panose="020B0604020202020204" pitchFamily="34" charset="0"/>
              <a:buChar char="•"/>
            </a:pPr>
            <a:endParaRPr lang="en-US" dirty="0">
              <a:solidFill>
                <a:schemeClr val="tx1"/>
              </a:solidFill>
            </a:endParaRPr>
          </a:p>
          <a:p>
            <a:pPr marL="457200" indent="-457200">
              <a:buFont typeface="Arial" panose="020B0604020202020204" pitchFamily="34" charset="0"/>
              <a:buChar char="•"/>
            </a:pPr>
            <a:endParaRPr lang="en-US" dirty="0">
              <a:solidFill>
                <a:schemeClr val="tx1"/>
              </a:solidFill>
            </a:endParaRPr>
          </a:p>
          <a:p>
            <a:pPr lvl="1"/>
            <a:endParaRPr lang="en-US" dirty="0">
              <a:solidFill>
                <a:schemeClr val="tx1"/>
              </a:solidFill>
            </a:endParaRPr>
          </a:p>
          <a:p>
            <a:pPr lvl="1"/>
            <a:endParaRPr lang="en-US" dirty="0">
              <a:solidFill>
                <a:schemeClr val="tx1"/>
              </a:solidFill>
            </a:endParaRPr>
          </a:p>
          <a:p>
            <a:pPr lvl="1"/>
            <a:endParaRPr lang="en-US" sz="800" dirty="0">
              <a:solidFill>
                <a:schemeClr val="tx1"/>
              </a:solidFill>
            </a:endParaRPr>
          </a:p>
          <a:p>
            <a:pPr marL="457200" indent="-4572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BA113F55-74C4-C985-FB68-805E259941AD}"/>
              </a:ext>
            </a:extLst>
          </p:cNvPr>
          <p:cNvSpPr>
            <a:spLocks noGrp="1"/>
          </p:cNvSpPr>
          <p:nvPr>
            <p:ph type="title"/>
          </p:nvPr>
        </p:nvSpPr>
        <p:spPr/>
        <p:txBody>
          <a:bodyPr/>
          <a:lstStyle/>
          <a:p>
            <a:r>
              <a:rPr lang="en-US" dirty="0"/>
              <a:t>Reporting Process</a:t>
            </a:r>
          </a:p>
        </p:txBody>
      </p:sp>
    </p:spTree>
    <p:extLst>
      <p:ext uri="{BB962C8B-B14F-4D97-AF65-F5344CB8AC3E}">
        <p14:creationId xmlns:p14="http://schemas.microsoft.com/office/powerpoint/2010/main" val="2995813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046371-59DA-CA05-3FD2-1B03A43AF09F}"/>
              </a:ext>
            </a:extLst>
          </p:cNvPr>
          <p:cNvSpPr>
            <a:spLocks noGrp="1"/>
          </p:cNvSpPr>
          <p:nvPr>
            <p:ph idx="1"/>
          </p:nvPr>
        </p:nvSpPr>
        <p:spPr/>
        <p:txBody>
          <a:bodyPr/>
          <a:lstStyle/>
          <a:p>
            <a:pPr marL="457200" indent="-457200">
              <a:lnSpc>
                <a:spcPct val="100000"/>
              </a:lnSpc>
              <a:spcBef>
                <a:spcPts val="1800"/>
              </a:spcBef>
              <a:buFont typeface="Arial" panose="020B0604020202020204" pitchFamily="34" charset="0"/>
              <a:buChar char="•"/>
            </a:pPr>
            <a:r>
              <a:rPr lang="en-US" dirty="0"/>
              <a:t>Notifiable conditions</a:t>
            </a:r>
          </a:p>
          <a:p>
            <a:pPr marL="457200" indent="-457200">
              <a:lnSpc>
                <a:spcPct val="100000"/>
              </a:lnSpc>
              <a:spcBef>
                <a:spcPts val="1800"/>
              </a:spcBef>
              <a:buFont typeface="Arial" panose="020B0604020202020204" pitchFamily="34" charset="0"/>
              <a:buChar char="•"/>
            </a:pPr>
            <a:r>
              <a:rPr lang="en-US" dirty="0"/>
              <a:t>Emergency psychiatric evaluation</a:t>
            </a:r>
          </a:p>
          <a:p>
            <a:pPr marL="457200" indent="-457200">
              <a:lnSpc>
                <a:spcPct val="100000"/>
              </a:lnSpc>
              <a:spcBef>
                <a:spcPts val="1800"/>
              </a:spcBef>
              <a:buFont typeface="Arial" panose="020B0604020202020204" pitchFamily="34" charset="0"/>
              <a:buChar char="•"/>
            </a:pPr>
            <a:r>
              <a:rPr lang="en-US" dirty="0"/>
              <a:t>Duty to warn or protect</a:t>
            </a:r>
          </a:p>
          <a:p>
            <a:pPr marL="457200" indent="-457200">
              <a:lnSpc>
                <a:spcPct val="100000"/>
              </a:lnSpc>
              <a:spcBef>
                <a:spcPts val="1800"/>
              </a:spcBef>
              <a:buFont typeface="Arial" panose="020B0604020202020204" pitchFamily="34" charset="0"/>
              <a:buChar char="•"/>
            </a:pPr>
            <a:r>
              <a:rPr lang="en-US" dirty="0"/>
              <a:t>Non-accidental injuries</a:t>
            </a:r>
          </a:p>
        </p:txBody>
      </p:sp>
      <p:sp>
        <p:nvSpPr>
          <p:cNvPr id="3" name="Title 2">
            <a:extLst>
              <a:ext uri="{FF2B5EF4-FFF2-40B4-BE49-F238E27FC236}">
                <a16:creationId xmlns:a16="http://schemas.microsoft.com/office/drawing/2014/main" id="{DFE946E3-06FA-5A98-C28D-5E19B300AF40}"/>
              </a:ext>
            </a:extLst>
          </p:cNvPr>
          <p:cNvSpPr>
            <a:spLocks noGrp="1"/>
          </p:cNvSpPr>
          <p:nvPr>
            <p:ph type="title"/>
          </p:nvPr>
        </p:nvSpPr>
        <p:spPr/>
        <p:txBody>
          <a:bodyPr/>
          <a:lstStyle/>
          <a:p>
            <a:r>
              <a:rPr lang="en-US" dirty="0"/>
              <a:t>Other Forms of Mandatory Reporting</a:t>
            </a:r>
          </a:p>
        </p:txBody>
      </p:sp>
    </p:spTree>
    <p:extLst>
      <p:ext uri="{BB962C8B-B14F-4D97-AF65-F5344CB8AC3E}">
        <p14:creationId xmlns:p14="http://schemas.microsoft.com/office/powerpoint/2010/main" val="3636184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57301D-84B0-49AE-6EA8-8F76338369AD}"/>
              </a:ext>
            </a:extLst>
          </p:cNvPr>
          <p:cNvSpPr>
            <a:spLocks noGrp="1"/>
          </p:cNvSpPr>
          <p:nvPr>
            <p:ph type="title"/>
          </p:nvPr>
        </p:nvSpPr>
        <p:spPr/>
        <p:txBody>
          <a:bodyPr/>
          <a:lstStyle/>
          <a:p>
            <a:r>
              <a:rPr lang="en-US" dirty="0"/>
              <a:t>Notifiable Conditions</a:t>
            </a:r>
          </a:p>
        </p:txBody>
      </p:sp>
      <p:sp>
        <p:nvSpPr>
          <p:cNvPr id="2" name="Content Placeholder 1">
            <a:extLst>
              <a:ext uri="{FF2B5EF4-FFF2-40B4-BE49-F238E27FC236}">
                <a16:creationId xmlns:a16="http://schemas.microsoft.com/office/drawing/2014/main" id="{668F8DD7-0ABD-970D-0481-10AEC6AA50D7}"/>
              </a:ext>
            </a:extLst>
          </p:cNvPr>
          <p:cNvSpPr>
            <a:spLocks noGrp="1"/>
          </p:cNvSpPr>
          <p:nvPr>
            <p:ph sz="half" idx="1"/>
          </p:nvPr>
        </p:nvSpPr>
        <p:spPr/>
        <p:txBody>
          <a:bodyPr>
            <a:normAutofit/>
          </a:bodyPr>
          <a:lstStyle/>
          <a:p>
            <a:pPr marL="457200" indent="-457200">
              <a:buFont typeface="Arial" panose="020B0604020202020204" pitchFamily="34" charset="0"/>
              <a:buChar char="•"/>
            </a:pPr>
            <a:r>
              <a:rPr lang="en-US" dirty="0"/>
              <a:t>Infectious diseases</a:t>
            </a:r>
          </a:p>
          <a:p>
            <a:pPr marL="804863" lvl="1" indent="-457200"/>
            <a:r>
              <a:rPr lang="en-US" dirty="0"/>
              <a:t>i.e. HIV, HCV, STIs</a:t>
            </a:r>
          </a:p>
          <a:p>
            <a:pPr marL="457200" indent="-457200">
              <a:buFont typeface="Arial" panose="020B0604020202020204" pitchFamily="34" charset="0"/>
              <a:buChar char="•"/>
            </a:pPr>
            <a:r>
              <a:rPr lang="en-US" dirty="0"/>
              <a:t>Nosocomial Infections</a:t>
            </a:r>
          </a:p>
          <a:p>
            <a:pPr marL="457200" indent="-457200">
              <a:buFont typeface="Arial" panose="020B0604020202020204" pitchFamily="34" charset="0"/>
              <a:buChar char="•"/>
            </a:pPr>
            <a:r>
              <a:rPr lang="en-US" dirty="0"/>
              <a:t>Occupational illness and injury</a:t>
            </a:r>
          </a:p>
          <a:p>
            <a:pPr marL="457200" indent="-457200">
              <a:buFont typeface="Arial" panose="020B0604020202020204" pitchFamily="34" charset="0"/>
              <a:buChar char="•"/>
            </a:pPr>
            <a:r>
              <a:rPr lang="en-US" dirty="0"/>
              <a:t>Environmental exposures and injuries</a:t>
            </a:r>
          </a:p>
          <a:p>
            <a:pPr marL="457200" indent="-457200">
              <a:buFont typeface="Arial" panose="020B0604020202020204" pitchFamily="34" charset="0"/>
              <a:buChar char="•"/>
            </a:pPr>
            <a:endParaRPr lang="en-US" dirty="0"/>
          </a:p>
        </p:txBody>
      </p:sp>
      <p:sp>
        <p:nvSpPr>
          <p:cNvPr id="5" name="Content Placeholder 4">
            <a:extLst>
              <a:ext uri="{FF2B5EF4-FFF2-40B4-BE49-F238E27FC236}">
                <a16:creationId xmlns:a16="http://schemas.microsoft.com/office/drawing/2014/main" id="{E1E9E4FD-BC5B-E9A7-39FC-AD16C37544BB}"/>
              </a:ext>
            </a:extLst>
          </p:cNvPr>
          <p:cNvSpPr>
            <a:spLocks noGrp="1"/>
          </p:cNvSpPr>
          <p:nvPr>
            <p:ph sz="half" idx="2"/>
          </p:nvPr>
        </p:nvSpPr>
        <p:spPr/>
        <p:txBody>
          <a:bodyPr>
            <a:normAutofit/>
          </a:bodyPr>
          <a:lstStyle/>
          <a:p>
            <a:pPr marL="457200" indent="-457200">
              <a:buFont typeface="Arial" panose="020B0604020202020204" pitchFamily="34" charset="0"/>
              <a:buChar char="•"/>
            </a:pPr>
            <a:r>
              <a:rPr lang="en-US" dirty="0"/>
              <a:t>Vaccine reactions</a:t>
            </a:r>
          </a:p>
          <a:p>
            <a:pPr marL="457200" indent="-457200">
              <a:buFont typeface="Arial" panose="020B0604020202020204" pitchFamily="34" charset="0"/>
              <a:buChar char="•"/>
            </a:pPr>
            <a:r>
              <a:rPr lang="en-US" dirty="0"/>
              <a:t>Cancer</a:t>
            </a:r>
          </a:p>
          <a:p>
            <a:pPr marL="457200" indent="-457200">
              <a:buFont typeface="Arial" panose="020B0604020202020204" pitchFamily="34" charset="0"/>
              <a:buChar char="•"/>
            </a:pPr>
            <a:r>
              <a:rPr lang="en-US" dirty="0"/>
              <a:t>Human papilloma virus (HPV) pathology</a:t>
            </a:r>
          </a:p>
          <a:p>
            <a:pPr marL="457200" indent="-457200">
              <a:buFont typeface="Arial" panose="020B0604020202020204" pitchFamily="34" charset="0"/>
              <a:buChar char="•"/>
            </a:pPr>
            <a:r>
              <a:rPr lang="en-US" dirty="0"/>
              <a:t>Birth defects</a:t>
            </a:r>
          </a:p>
          <a:p>
            <a:pPr marL="457200" indent="-457200">
              <a:buFont typeface="Arial" panose="020B0604020202020204" pitchFamily="34" charset="0"/>
              <a:buChar char="•"/>
            </a:pPr>
            <a:r>
              <a:rPr lang="en-US" dirty="0"/>
              <a:t>Genetic and congenital hearing screening</a:t>
            </a:r>
          </a:p>
          <a:p>
            <a:endParaRPr lang="en-US" dirty="0"/>
          </a:p>
        </p:txBody>
      </p:sp>
      <p:sp>
        <p:nvSpPr>
          <p:cNvPr id="4" name="TextBox 3">
            <a:extLst>
              <a:ext uri="{FF2B5EF4-FFF2-40B4-BE49-F238E27FC236}">
                <a16:creationId xmlns:a16="http://schemas.microsoft.com/office/drawing/2014/main" id="{57EE6709-411F-37E4-5FDA-6554F6687583}"/>
              </a:ext>
            </a:extLst>
          </p:cNvPr>
          <p:cNvSpPr txBox="1"/>
          <p:nvPr/>
        </p:nvSpPr>
        <p:spPr>
          <a:xfrm>
            <a:off x="3463250" y="6417508"/>
            <a:ext cx="5160723" cy="307777"/>
          </a:xfrm>
          <a:prstGeom prst="rect">
            <a:avLst/>
          </a:prstGeom>
          <a:noFill/>
        </p:spPr>
        <p:txBody>
          <a:bodyPr wrap="square" rtlCol="0">
            <a:spAutoFit/>
          </a:bodyPr>
          <a:lstStyle/>
          <a:p>
            <a:pPr algn="ctr"/>
            <a:r>
              <a:rPr lang="en-US" sz="1400" dirty="0">
                <a:solidFill>
                  <a:schemeClr val="bg1"/>
                </a:solidFill>
              </a:rPr>
              <a:t>https://www.srca.nm.gov/parts/title07/07.004.0003.html</a:t>
            </a:r>
          </a:p>
        </p:txBody>
      </p:sp>
    </p:spTree>
    <p:extLst>
      <p:ext uri="{BB962C8B-B14F-4D97-AF65-F5344CB8AC3E}">
        <p14:creationId xmlns:p14="http://schemas.microsoft.com/office/powerpoint/2010/main" val="263682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712C64-3B33-A06D-5CD3-2273524CCD52}"/>
              </a:ext>
            </a:extLst>
          </p:cNvPr>
          <p:cNvSpPr>
            <a:spLocks noGrp="1"/>
          </p:cNvSpPr>
          <p:nvPr>
            <p:ph idx="1"/>
          </p:nvPr>
        </p:nvSpPr>
        <p:spPr>
          <a:xfrm>
            <a:off x="523875" y="1845733"/>
            <a:ext cx="11039475" cy="4404595"/>
          </a:xfrm>
        </p:spPr>
        <p:txBody>
          <a:bodyPr>
            <a:normAutofit fontScale="92500" lnSpcReduction="20000"/>
          </a:bodyPr>
          <a:lstStyle/>
          <a:p>
            <a:pPr marL="457200" indent="-457200">
              <a:buFont typeface="Arial" panose="020B0604020202020204" pitchFamily="34" charset="0"/>
              <a:buChar char="•"/>
            </a:pPr>
            <a:r>
              <a:rPr lang="en-US" dirty="0"/>
              <a:t>Certificate for Evaluation (C for E)</a:t>
            </a:r>
          </a:p>
          <a:p>
            <a:pPr marL="457200" indent="-457200">
              <a:buFont typeface="Arial" panose="020B0604020202020204" pitchFamily="34" charset="0"/>
              <a:buChar char="•"/>
            </a:pPr>
            <a:r>
              <a:rPr lang="en-US" dirty="0"/>
              <a:t>Decision to file at discretion of provider</a:t>
            </a:r>
          </a:p>
          <a:p>
            <a:pPr marL="457200" indent="-457200">
              <a:buFont typeface="Arial" panose="020B0604020202020204" pitchFamily="34" charset="0"/>
              <a:buChar char="•"/>
            </a:pPr>
            <a:r>
              <a:rPr lang="en-US" dirty="0"/>
              <a:t>Once filed, breaches confidentiality</a:t>
            </a:r>
          </a:p>
          <a:p>
            <a:pPr marL="457200" indent="-457200">
              <a:buFont typeface="Arial" panose="020B0604020202020204" pitchFamily="34" charset="0"/>
              <a:buChar char="•"/>
            </a:pPr>
            <a:r>
              <a:rPr lang="en-US" dirty="0"/>
              <a:t>Facilitates law enforcement escort for evaluation</a:t>
            </a:r>
          </a:p>
          <a:p>
            <a:pPr marL="457200" indent="-457200">
              <a:buFont typeface="Arial" panose="020B0604020202020204" pitchFamily="34" charset="0"/>
              <a:buChar char="•"/>
            </a:pPr>
            <a:r>
              <a:rPr lang="en-US" dirty="0"/>
              <a:t>Permits temporary civil detention up to 72 hours</a:t>
            </a:r>
          </a:p>
          <a:p>
            <a:pPr marL="457200" indent="-457200">
              <a:buFont typeface="Arial" panose="020B0604020202020204" pitchFamily="34" charset="0"/>
              <a:buChar char="•"/>
            </a:pPr>
            <a:r>
              <a:rPr lang="en-US" dirty="0"/>
              <a:t>Criteria in New Mexico</a:t>
            </a:r>
          </a:p>
          <a:p>
            <a:pPr marL="914400" lvl="2"/>
            <a:r>
              <a:rPr lang="en-US" dirty="0"/>
              <a:t>Imminent risk of serious harm</a:t>
            </a:r>
          </a:p>
          <a:p>
            <a:pPr marL="914400" lvl="2"/>
            <a:r>
              <a:rPr lang="en-US" dirty="0"/>
              <a:t>Due to a mental disorder</a:t>
            </a:r>
          </a:p>
          <a:p>
            <a:pPr marL="457200" indent="-457200">
              <a:buFont typeface="Arial" panose="020B0604020202020204" pitchFamily="34" charset="0"/>
              <a:buChar char="•"/>
            </a:pPr>
            <a:r>
              <a:rPr lang="en-US" dirty="0"/>
              <a:t>May proceed to civil commitment</a:t>
            </a:r>
          </a:p>
        </p:txBody>
      </p:sp>
      <p:sp>
        <p:nvSpPr>
          <p:cNvPr id="3" name="Title 2">
            <a:extLst>
              <a:ext uri="{FF2B5EF4-FFF2-40B4-BE49-F238E27FC236}">
                <a16:creationId xmlns:a16="http://schemas.microsoft.com/office/drawing/2014/main" id="{2701BCC7-7579-26D5-14C9-5460F6630818}"/>
              </a:ext>
            </a:extLst>
          </p:cNvPr>
          <p:cNvSpPr>
            <a:spLocks noGrp="1"/>
          </p:cNvSpPr>
          <p:nvPr>
            <p:ph type="title"/>
          </p:nvPr>
        </p:nvSpPr>
        <p:spPr/>
        <p:txBody>
          <a:bodyPr/>
          <a:lstStyle/>
          <a:p>
            <a:r>
              <a:rPr lang="en-US" dirty="0"/>
              <a:t>Emergency Psychiatric Evaluation</a:t>
            </a:r>
          </a:p>
        </p:txBody>
      </p:sp>
      <p:sp>
        <p:nvSpPr>
          <p:cNvPr id="4" name="TextBox 3">
            <a:extLst>
              <a:ext uri="{FF2B5EF4-FFF2-40B4-BE49-F238E27FC236}">
                <a16:creationId xmlns:a16="http://schemas.microsoft.com/office/drawing/2014/main" id="{53957372-E170-73B2-BCDA-BBFB6736CA5E}"/>
              </a:ext>
            </a:extLst>
          </p:cNvPr>
          <p:cNvSpPr txBox="1"/>
          <p:nvPr/>
        </p:nvSpPr>
        <p:spPr>
          <a:xfrm>
            <a:off x="3463250" y="6417508"/>
            <a:ext cx="5160723" cy="307777"/>
          </a:xfrm>
          <a:prstGeom prst="rect">
            <a:avLst/>
          </a:prstGeom>
          <a:noFill/>
        </p:spPr>
        <p:txBody>
          <a:bodyPr wrap="square" rtlCol="0">
            <a:spAutoFit/>
          </a:bodyPr>
          <a:lstStyle/>
          <a:p>
            <a:pPr algn="ctr"/>
            <a:r>
              <a:rPr lang="en-US" sz="1400" b="0" i="0" u="none" strike="noStrike" dirty="0">
                <a:solidFill>
                  <a:schemeClr val="bg1"/>
                </a:solidFill>
                <a:effectLst/>
                <a:latin typeface="Open Sans" panose="020F0502020204030204" pitchFamily="34" charset="0"/>
                <a:hlinkClick r:id="rId3">
                  <a:extLst>
                    <a:ext uri="{A12FA001-AC4F-418D-AE19-62706E023703}">
                      <ahyp:hlinkClr xmlns:ahyp="http://schemas.microsoft.com/office/drawing/2018/hyperlinkcolor" val="tx"/>
                    </a:ext>
                  </a:extLst>
                </a:hlinkClick>
              </a:rPr>
              <a:t>NM Stat § 43-1-10 (2021)</a:t>
            </a:r>
            <a:endParaRPr lang="en-US" sz="1400" dirty="0">
              <a:solidFill>
                <a:schemeClr val="bg1"/>
              </a:solidFill>
            </a:endParaRPr>
          </a:p>
        </p:txBody>
      </p:sp>
    </p:spTree>
    <p:extLst>
      <p:ext uri="{BB962C8B-B14F-4D97-AF65-F5344CB8AC3E}">
        <p14:creationId xmlns:p14="http://schemas.microsoft.com/office/powerpoint/2010/main" val="3417294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CE3F42-584D-584B-73C4-3100F5ADFD15}"/>
              </a:ext>
            </a:extLst>
          </p:cNvPr>
          <p:cNvSpPr>
            <a:spLocks noGrp="1"/>
          </p:cNvSpPr>
          <p:nvPr>
            <p:ph idx="1"/>
          </p:nvPr>
        </p:nvSpPr>
        <p:spPr>
          <a:xfrm>
            <a:off x="523875" y="1845734"/>
            <a:ext cx="4349067" cy="4023360"/>
          </a:xfrm>
        </p:spPr>
        <p:txBody>
          <a:bodyPr/>
          <a:lstStyle/>
          <a:p>
            <a:pPr>
              <a:buNone/>
            </a:pPr>
            <a:r>
              <a:rPr lang="en-US" dirty="0"/>
              <a:t>Also known as Tarasoff duties</a:t>
            </a:r>
          </a:p>
          <a:p>
            <a:pPr lvl="1"/>
            <a:r>
              <a:rPr lang="en-US" dirty="0"/>
              <a:t>Warn and/or protect third party from a patient</a:t>
            </a:r>
          </a:p>
          <a:p>
            <a:pPr lvl="1"/>
            <a:r>
              <a:rPr lang="en-US" dirty="0"/>
              <a:t>No statutory duty in New Mexico, some common law</a:t>
            </a:r>
          </a:p>
          <a:p>
            <a:endParaRPr lang="en-US" dirty="0"/>
          </a:p>
          <a:p>
            <a:endParaRPr lang="en-US" dirty="0"/>
          </a:p>
        </p:txBody>
      </p:sp>
      <p:sp>
        <p:nvSpPr>
          <p:cNvPr id="3" name="Title 2">
            <a:extLst>
              <a:ext uri="{FF2B5EF4-FFF2-40B4-BE49-F238E27FC236}">
                <a16:creationId xmlns:a16="http://schemas.microsoft.com/office/drawing/2014/main" id="{A13B77DC-5ED1-E463-FE12-880066DBFEA4}"/>
              </a:ext>
            </a:extLst>
          </p:cNvPr>
          <p:cNvSpPr>
            <a:spLocks noGrp="1"/>
          </p:cNvSpPr>
          <p:nvPr>
            <p:ph type="title"/>
          </p:nvPr>
        </p:nvSpPr>
        <p:spPr/>
        <p:txBody>
          <a:bodyPr/>
          <a:lstStyle/>
          <a:p>
            <a:r>
              <a:rPr lang="en-US" dirty="0"/>
              <a:t>Duty to Warn or Protect</a:t>
            </a:r>
          </a:p>
        </p:txBody>
      </p:sp>
      <p:pic>
        <p:nvPicPr>
          <p:cNvPr id="4" name="Picture 3">
            <a:extLst>
              <a:ext uri="{FF2B5EF4-FFF2-40B4-BE49-F238E27FC236}">
                <a16:creationId xmlns:a16="http://schemas.microsoft.com/office/drawing/2014/main" id="{6A0EC398-02AF-B88A-BB50-F71EB7052C37}"/>
              </a:ext>
            </a:extLst>
          </p:cNvPr>
          <p:cNvPicPr>
            <a:picLocks noChangeAspect="1"/>
          </p:cNvPicPr>
          <p:nvPr/>
        </p:nvPicPr>
        <p:blipFill rotWithShape="1">
          <a:blip r:embed="rId2"/>
          <a:srcRect b="3017"/>
          <a:stretch/>
        </p:blipFill>
        <p:spPr>
          <a:xfrm>
            <a:off x="5171049" y="1760510"/>
            <a:ext cx="6928560" cy="4553997"/>
          </a:xfrm>
          <a:prstGeom prst="rect">
            <a:avLst/>
          </a:prstGeom>
        </p:spPr>
      </p:pic>
      <p:sp>
        <p:nvSpPr>
          <p:cNvPr id="5" name="TextBox 4">
            <a:extLst>
              <a:ext uri="{FF2B5EF4-FFF2-40B4-BE49-F238E27FC236}">
                <a16:creationId xmlns:a16="http://schemas.microsoft.com/office/drawing/2014/main" id="{D80C26DC-47BF-AFB0-CA92-5609CF574425}"/>
              </a:ext>
            </a:extLst>
          </p:cNvPr>
          <p:cNvSpPr txBox="1"/>
          <p:nvPr/>
        </p:nvSpPr>
        <p:spPr>
          <a:xfrm>
            <a:off x="3147761" y="6417508"/>
            <a:ext cx="5983564" cy="307777"/>
          </a:xfrm>
          <a:prstGeom prst="rect">
            <a:avLst/>
          </a:prstGeom>
          <a:noFill/>
        </p:spPr>
        <p:txBody>
          <a:bodyPr wrap="square" rtlCol="0">
            <a:spAutoFit/>
          </a:bodyPr>
          <a:lstStyle/>
          <a:p>
            <a:pPr algn="ctr"/>
            <a:r>
              <a:rPr lang="en-US" sz="1400" dirty="0">
                <a:solidFill>
                  <a:schemeClr val="bg1"/>
                </a:solidFill>
              </a:rPr>
              <a:t>https://</a:t>
            </a:r>
            <a:r>
              <a:rPr lang="en-US" sz="1400" dirty="0" err="1">
                <a:solidFill>
                  <a:schemeClr val="bg1"/>
                </a:solidFill>
              </a:rPr>
              <a:t>www.ncsl.org</a:t>
            </a:r>
            <a:r>
              <a:rPr lang="en-US" sz="1400" dirty="0">
                <a:solidFill>
                  <a:schemeClr val="bg1"/>
                </a:solidFill>
              </a:rPr>
              <a:t>/health/mental-health-professionals-duty-to-warn</a:t>
            </a:r>
          </a:p>
        </p:txBody>
      </p:sp>
    </p:spTree>
    <p:extLst>
      <p:ext uri="{BB962C8B-B14F-4D97-AF65-F5344CB8AC3E}">
        <p14:creationId xmlns:p14="http://schemas.microsoft.com/office/powerpoint/2010/main" val="830072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EB73C0-03FA-40A4-AE25-880CCFBC306C}"/>
              </a:ext>
            </a:extLst>
          </p:cNvPr>
          <p:cNvSpPr>
            <a:spLocks noGrp="1"/>
          </p:cNvSpPr>
          <p:nvPr>
            <p:ph idx="1"/>
          </p:nvPr>
        </p:nvSpPr>
        <p:spPr>
          <a:xfrm>
            <a:off x="523875" y="1845733"/>
            <a:ext cx="11039475" cy="4369871"/>
          </a:xfrm>
        </p:spPr>
        <p:txBody>
          <a:bodyPr>
            <a:normAutofit fontScale="92500" lnSpcReduction="20000"/>
          </a:bodyPr>
          <a:lstStyle/>
          <a:p>
            <a:pPr>
              <a:buNone/>
            </a:pPr>
            <a:r>
              <a:rPr lang="en-US" dirty="0"/>
              <a:t>Mandatory reporting to law enforcement</a:t>
            </a:r>
          </a:p>
          <a:p>
            <a:pPr marL="914400" lvl="1"/>
            <a:r>
              <a:rPr lang="en-US" dirty="0"/>
              <a:t>Violent injuries (varies by jurisdiction)</a:t>
            </a:r>
          </a:p>
          <a:p>
            <a:pPr marL="1377950" lvl="2"/>
            <a:r>
              <a:rPr lang="en-US" dirty="0"/>
              <a:t>Firearm</a:t>
            </a:r>
          </a:p>
          <a:p>
            <a:pPr marL="1377950" lvl="2"/>
            <a:r>
              <a:rPr lang="en-US" dirty="0"/>
              <a:t>Edged weapons</a:t>
            </a:r>
          </a:p>
          <a:p>
            <a:pPr marL="1377950" lvl="2"/>
            <a:r>
              <a:rPr lang="en-US" dirty="0"/>
              <a:t>Burn</a:t>
            </a:r>
          </a:p>
          <a:p>
            <a:pPr marL="1377950" lvl="2"/>
            <a:r>
              <a:rPr lang="en-US" dirty="0"/>
              <a:t>Dog</a:t>
            </a:r>
          </a:p>
          <a:p>
            <a:pPr marL="1377950" lvl="2"/>
            <a:r>
              <a:rPr lang="en-US" dirty="0"/>
              <a:t>Specific exceptions for sexual assault/domestic violence</a:t>
            </a:r>
          </a:p>
          <a:p>
            <a:pPr>
              <a:buNone/>
            </a:pPr>
            <a:r>
              <a:rPr lang="en-US" dirty="0"/>
              <a:t>No duty to report in New Mexico, Oklahoma</a:t>
            </a:r>
          </a:p>
          <a:p>
            <a:pPr marL="857250" lvl="1"/>
            <a:r>
              <a:rPr lang="en-US" dirty="0"/>
              <a:t>Unless otherwise mandated for vulnerable populations</a:t>
            </a:r>
          </a:p>
          <a:p>
            <a:pPr>
              <a:buNone/>
            </a:pPr>
            <a:r>
              <a:rPr lang="en-US" dirty="0"/>
              <a:t>Duty to report in Arizona, Arkansas, Colorado, Louisiana, Texas</a:t>
            </a:r>
          </a:p>
          <a:p>
            <a:pPr marL="0" indent="0">
              <a:buNone/>
            </a:pPr>
            <a:endParaRPr lang="en-US" dirty="0"/>
          </a:p>
          <a:p>
            <a:endParaRPr lang="en-US" dirty="0"/>
          </a:p>
        </p:txBody>
      </p:sp>
      <p:sp>
        <p:nvSpPr>
          <p:cNvPr id="3" name="Title 2">
            <a:extLst>
              <a:ext uri="{FF2B5EF4-FFF2-40B4-BE49-F238E27FC236}">
                <a16:creationId xmlns:a16="http://schemas.microsoft.com/office/drawing/2014/main" id="{19929FC6-5882-59AD-907D-A762994ADBEC}"/>
              </a:ext>
            </a:extLst>
          </p:cNvPr>
          <p:cNvSpPr>
            <a:spLocks noGrp="1"/>
          </p:cNvSpPr>
          <p:nvPr>
            <p:ph type="title"/>
          </p:nvPr>
        </p:nvSpPr>
        <p:spPr/>
        <p:txBody>
          <a:bodyPr/>
          <a:lstStyle/>
          <a:p>
            <a:r>
              <a:rPr lang="en-US" dirty="0"/>
              <a:t>Non-Accidental Injuries</a:t>
            </a:r>
          </a:p>
        </p:txBody>
      </p:sp>
      <p:sp>
        <p:nvSpPr>
          <p:cNvPr id="4" name="TextBox 3">
            <a:extLst>
              <a:ext uri="{FF2B5EF4-FFF2-40B4-BE49-F238E27FC236}">
                <a16:creationId xmlns:a16="http://schemas.microsoft.com/office/drawing/2014/main" id="{B1908166-1486-F5EF-E60A-6C85AD2B478C}"/>
              </a:ext>
            </a:extLst>
          </p:cNvPr>
          <p:cNvSpPr txBox="1"/>
          <p:nvPr/>
        </p:nvSpPr>
        <p:spPr>
          <a:xfrm>
            <a:off x="3243066" y="6334780"/>
            <a:ext cx="5601091" cy="523220"/>
          </a:xfrm>
          <a:prstGeom prst="rect">
            <a:avLst/>
          </a:prstGeom>
          <a:noFill/>
        </p:spPr>
        <p:txBody>
          <a:bodyPr wrap="square" rtlCol="0">
            <a:spAutoFit/>
          </a:bodyPr>
          <a:lstStyle/>
          <a:p>
            <a:pPr algn="ctr"/>
            <a:r>
              <a:rPr lang="en-US" sz="1400" dirty="0">
                <a:solidFill>
                  <a:schemeClr val="bg1"/>
                </a:solidFill>
              </a:rPr>
              <a:t>http://4e5ae7d17e.nxcli.net/wp-content/uploads/2021/01/Mandatory-Reporting-of-Non-Accidental-Injury-Statutes-by-State.pdf</a:t>
            </a:r>
          </a:p>
        </p:txBody>
      </p:sp>
    </p:spTree>
    <p:extLst>
      <p:ext uri="{BB962C8B-B14F-4D97-AF65-F5344CB8AC3E}">
        <p14:creationId xmlns:p14="http://schemas.microsoft.com/office/powerpoint/2010/main" val="3263432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 Disclosure Statement</a:t>
            </a:r>
          </a:p>
        </p:txBody>
      </p:sp>
      <p:sp>
        <p:nvSpPr>
          <p:cNvPr id="4" name="TextBox 3">
            <a:extLst>
              <a:ext uri="{FF2B5EF4-FFF2-40B4-BE49-F238E27FC236}">
                <a16:creationId xmlns:a16="http://schemas.microsoft.com/office/drawing/2014/main" id="{95396B26-6B1C-3053-5CCC-9E3B3B69A131}"/>
              </a:ext>
            </a:extLst>
          </p:cNvPr>
          <p:cNvSpPr txBox="1"/>
          <p:nvPr/>
        </p:nvSpPr>
        <p:spPr>
          <a:xfrm>
            <a:off x="523875" y="5334170"/>
            <a:ext cx="11039475" cy="1015663"/>
          </a:xfrm>
          <a:prstGeom prst="rect">
            <a:avLst/>
          </a:prstGeom>
          <a:noFill/>
        </p:spPr>
        <p:txBody>
          <a:bodyPr wrap="square" rtlCol="0">
            <a:spAutoFit/>
          </a:bodyPr>
          <a:lstStyle/>
          <a:p>
            <a:r>
              <a:rPr lang="en-US" sz="1200"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 does mention of trade names, commercial practices, or organizations imply an endorsement by HRSA, HHS, or the U.S. Government. For more information, please visit </a:t>
            </a:r>
            <a:r>
              <a:rPr lang="en-US" sz="1200" dirty="0" err="1">
                <a:solidFill>
                  <a:srgbClr val="222222"/>
                </a:solidFill>
                <a:ea typeface="Calibri" panose="020F0502020204030204" pitchFamily="34" charset="0"/>
                <a:cs typeface="Times New Roman" panose="02020603050405020304" pitchFamily="18" charset="0"/>
              </a:rPr>
              <a:t>HRSA.gov</a:t>
            </a:r>
            <a:r>
              <a:rPr lang="en-US" sz="1200" dirty="0">
                <a:solidFill>
                  <a:srgbClr val="222222"/>
                </a:solidFill>
                <a:ea typeface="Calibri" panose="020F0502020204030204" pitchFamily="34" charset="0"/>
                <a:cs typeface="Times New Roman" panose="02020603050405020304" pitchFamily="18" charset="0"/>
              </a:rPr>
              <a:t>. Any trade/brand names for products mentioned during this presentation are for training and identification purposes only.</a:t>
            </a:r>
          </a:p>
          <a:p>
            <a:endParaRPr lang="en-US" sz="1200" dirty="0">
              <a:solidFill>
                <a:srgbClr val="222222"/>
              </a:solidFill>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2F8FECDF-7B12-343A-452D-87D7E520A4E2}"/>
              </a:ext>
            </a:extLst>
          </p:cNvPr>
          <p:cNvSpPr>
            <a:spLocks noGrp="1"/>
          </p:cNvSpPr>
          <p:nvPr>
            <p:ph idx="1"/>
          </p:nvPr>
        </p:nvSpPr>
        <p:spPr>
          <a:xfrm>
            <a:off x="523875" y="1845734"/>
            <a:ext cx="11039475" cy="3416731"/>
          </a:xfrm>
        </p:spPr>
        <p:txBody>
          <a:bodyPr/>
          <a:lstStyle/>
          <a:p>
            <a:pPr marL="228600" indent="-228600">
              <a:buSzPct val="90000"/>
              <a:buFont typeface="Arial" panose="020B0604020202020204" pitchFamily="34" charset="0"/>
              <a:buChar char="•"/>
            </a:pPr>
            <a:r>
              <a:rPr lang="en-US" sz="2400" dirty="0">
                <a:solidFill>
                  <a:schemeClr val="tx1"/>
                </a:solidFill>
              </a:rPr>
              <a:t>Speaker has nothing to disclose.</a:t>
            </a:r>
          </a:p>
          <a:p>
            <a:pPr>
              <a:buFont typeface="Arial" panose="020B0604020202020204" pitchFamily="34" charset="0"/>
              <a:buChar char="•"/>
            </a:pPr>
            <a:endParaRPr lang="en-US" sz="2400" dirty="0"/>
          </a:p>
          <a:p>
            <a:pPr marL="228600" indent="-228600">
              <a:buFont typeface="Arial" panose="020B0604020202020204" pitchFamily="34" charset="0"/>
              <a:buChar char="•"/>
            </a:pPr>
            <a:r>
              <a:rPr lang="en-US" sz="2400" dirty="0">
                <a:solidFill>
                  <a:schemeClr val="tx1"/>
                </a:solidFill>
              </a:rPr>
              <a:t>This presentation was reviewed by UNMHSC and SCAETC faculty to ensure it meets Continuing Education guidelines.</a:t>
            </a:r>
          </a:p>
        </p:txBody>
      </p:sp>
    </p:spTree>
    <p:extLst>
      <p:ext uri="{BB962C8B-B14F-4D97-AF65-F5344CB8AC3E}">
        <p14:creationId xmlns:p14="http://schemas.microsoft.com/office/powerpoint/2010/main" val="1356289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5D83C-17F1-42AC-E81A-8A678D35D6D4}"/>
              </a:ext>
            </a:extLst>
          </p:cNvPr>
          <p:cNvSpPr>
            <a:spLocks noGrp="1"/>
          </p:cNvSpPr>
          <p:nvPr>
            <p:ph type="title"/>
          </p:nvPr>
        </p:nvSpPr>
        <p:spPr/>
        <p:txBody>
          <a:bodyPr/>
          <a:lstStyle/>
          <a:p>
            <a:r>
              <a:rPr lang="en-US" dirty="0"/>
              <a:t>Resources and Information</a:t>
            </a:r>
          </a:p>
        </p:txBody>
      </p:sp>
      <p:sp>
        <p:nvSpPr>
          <p:cNvPr id="4" name="Text Placeholder 5">
            <a:extLst>
              <a:ext uri="{FF2B5EF4-FFF2-40B4-BE49-F238E27FC236}">
                <a16:creationId xmlns:a16="http://schemas.microsoft.com/office/drawing/2014/main" id="{A58DCC96-31A8-BB7C-B82E-EDF94BE8D99B}"/>
              </a:ext>
            </a:extLst>
          </p:cNvPr>
          <p:cNvSpPr txBox="1">
            <a:spLocks/>
          </p:cNvSpPr>
          <p:nvPr/>
        </p:nvSpPr>
        <p:spPr>
          <a:xfrm>
            <a:off x="524105" y="1817104"/>
            <a:ext cx="4071043" cy="4421651"/>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476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3000" kern="1200">
                <a:solidFill>
                  <a:schemeClr val="tx1">
                    <a:lumMod val="75000"/>
                    <a:lumOff val="25000"/>
                  </a:schemeClr>
                </a:solidFill>
                <a:latin typeface="+mn-lt"/>
                <a:ea typeface="+mn-ea"/>
                <a:cs typeface="+mn-cs"/>
              </a:defRPr>
            </a:lvl2pPr>
            <a:lvl3pPr marL="5762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600" kern="1200">
                <a:solidFill>
                  <a:schemeClr val="tx1">
                    <a:lumMod val="75000"/>
                    <a:lumOff val="25000"/>
                  </a:schemeClr>
                </a:solidFill>
                <a:latin typeface="+mn-lt"/>
                <a:ea typeface="+mn-ea"/>
                <a:cs typeface="+mn-cs"/>
              </a:defRPr>
            </a:lvl3pPr>
            <a:lvl4pPr marL="857250" indent="-40005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028700" indent="-34290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5pPr>
            <a:lvl6pPr marL="12620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Font typeface="Arial" panose="020B0604020202020204" pitchFamily="34" charset="0"/>
              <a:buChar char="•"/>
            </a:pPr>
            <a:r>
              <a:rPr lang="en-US" dirty="0">
                <a:solidFill>
                  <a:schemeClr val="tx1"/>
                </a:solidFill>
              </a:rPr>
              <a:t>Children, Youth, and Families Department</a:t>
            </a:r>
            <a:endParaRPr lang="en-US" sz="800" dirty="0">
              <a:solidFill>
                <a:schemeClr val="tx1"/>
              </a:solidFill>
            </a:endParaRPr>
          </a:p>
          <a:p>
            <a:pPr marL="463550" indent="-463550">
              <a:buFont typeface="Arial" panose="020B0604020202020204" pitchFamily="34" charset="0"/>
              <a:buChar char="•"/>
            </a:pPr>
            <a:r>
              <a:rPr lang="en-US" sz="2800" b="1" dirty="0">
                <a:solidFill>
                  <a:srgbClr val="464646"/>
                </a:solidFill>
              </a:rPr>
              <a:t>1-855-333-SAFE (7233)</a:t>
            </a:r>
            <a:r>
              <a:rPr lang="en-US" sz="2800" dirty="0">
                <a:solidFill>
                  <a:srgbClr val="464646"/>
                </a:solidFill>
              </a:rPr>
              <a:t> or </a:t>
            </a:r>
            <a:r>
              <a:rPr lang="en-US" sz="2800" b="1" dirty="0"/>
              <a:t>#SAFE</a:t>
            </a:r>
            <a:endParaRPr lang="en-US" sz="2400" dirty="0">
              <a:solidFill>
                <a:schemeClr val="tx1"/>
              </a:solidFill>
            </a:endParaRPr>
          </a:p>
          <a:p>
            <a:pPr marL="463550" indent="-463550">
              <a:buFont typeface="Arial" panose="020B0604020202020204" pitchFamily="34" charset="0"/>
              <a:buChar char="•"/>
            </a:pPr>
            <a:r>
              <a:rPr lang="en-US" sz="2400" dirty="0">
                <a:solidFill>
                  <a:schemeClr val="tx1"/>
                </a:solidFill>
              </a:rPr>
              <a:t>https://www.cyfd.nm.gov/</a:t>
            </a:r>
            <a:endParaRPr lang="en-US" dirty="0">
              <a:solidFill>
                <a:schemeClr val="tx1"/>
              </a:solidFill>
            </a:endParaRPr>
          </a:p>
        </p:txBody>
      </p:sp>
      <p:sp>
        <p:nvSpPr>
          <p:cNvPr id="5" name="Text Placeholder 3">
            <a:extLst>
              <a:ext uri="{FF2B5EF4-FFF2-40B4-BE49-F238E27FC236}">
                <a16:creationId xmlns:a16="http://schemas.microsoft.com/office/drawing/2014/main" id="{9F80A3DD-70C3-197A-EA10-D7929AB097DA}"/>
              </a:ext>
            </a:extLst>
          </p:cNvPr>
          <p:cNvSpPr txBox="1">
            <a:spLocks/>
          </p:cNvSpPr>
          <p:nvPr/>
        </p:nvSpPr>
        <p:spPr>
          <a:xfrm>
            <a:off x="4699322" y="1737361"/>
            <a:ext cx="7144335" cy="4501394"/>
          </a:xfrm>
          <a:prstGeom prst="rect">
            <a:avLst/>
          </a:prstGeom>
        </p:spPr>
        <p:txBody>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476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3000" kern="1200">
                <a:solidFill>
                  <a:schemeClr val="tx1">
                    <a:lumMod val="75000"/>
                    <a:lumOff val="25000"/>
                  </a:schemeClr>
                </a:solidFill>
                <a:latin typeface="+mn-lt"/>
                <a:ea typeface="+mn-ea"/>
                <a:cs typeface="+mn-cs"/>
              </a:defRPr>
            </a:lvl2pPr>
            <a:lvl3pPr marL="5762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600" kern="1200">
                <a:solidFill>
                  <a:schemeClr val="tx1">
                    <a:lumMod val="75000"/>
                    <a:lumOff val="25000"/>
                  </a:schemeClr>
                </a:solidFill>
                <a:latin typeface="+mn-lt"/>
                <a:ea typeface="+mn-ea"/>
                <a:cs typeface="+mn-cs"/>
              </a:defRPr>
            </a:lvl3pPr>
            <a:lvl4pPr marL="857250" indent="-40005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028700" indent="-34290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5pPr>
            <a:lvl6pPr marL="12620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None/>
            </a:pPr>
            <a:r>
              <a:rPr lang="en-US" dirty="0">
                <a:solidFill>
                  <a:schemeClr val="tx1"/>
                </a:solidFill>
              </a:rPr>
              <a:t>Adult Protective Services (NM)</a:t>
            </a:r>
            <a:endParaRPr lang="en-US" sz="800" dirty="0">
              <a:solidFill>
                <a:schemeClr val="tx1"/>
              </a:solidFill>
            </a:endParaRPr>
          </a:p>
          <a:p>
            <a:pPr marL="285750" indent="-285750">
              <a:lnSpc>
                <a:spcPct val="100000"/>
              </a:lnSpc>
              <a:spcBef>
                <a:spcPts val="0"/>
              </a:spcBef>
              <a:buFont typeface="Arial" panose="020B0604020202020204" pitchFamily="34" charset="0"/>
              <a:buChar char="•"/>
            </a:pPr>
            <a:r>
              <a:rPr lang="en-US" sz="2000" b="1" dirty="0">
                <a:solidFill>
                  <a:srgbClr val="000000"/>
                </a:solidFill>
              </a:rPr>
              <a:t>1-866-654-3219 (Statewide Intake)</a:t>
            </a:r>
            <a:endParaRPr lang="en-US" sz="2000" dirty="0">
              <a:solidFill>
                <a:schemeClr val="tx1"/>
              </a:solidFill>
            </a:endParaRPr>
          </a:p>
          <a:p>
            <a:pPr marL="633413" lvl="1" indent="-285750">
              <a:lnSpc>
                <a:spcPct val="100000"/>
              </a:lnSpc>
            </a:pPr>
            <a:r>
              <a:rPr lang="en-US" sz="2000" u="sng" dirty="0">
                <a:solidFill>
                  <a:srgbClr val="000000"/>
                </a:solidFill>
              </a:rPr>
              <a:t>Northeast</a:t>
            </a:r>
            <a:r>
              <a:rPr lang="en-US" sz="2000" dirty="0">
                <a:solidFill>
                  <a:srgbClr val="000000"/>
                </a:solidFill>
              </a:rPr>
              <a:t>: Santa Fe, Los Alamos, Rio Arriba, Taos, Colfax, Union, Mora, Harding, San Miguel, and Guadalupe counties</a:t>
            </a:r>
          </a:p>
          <a:p>
            <a:pPr marL="633413" lvl="1" indent="-285750">
              <a:lnSpc>
                <a:spcPct val="100000"/>
              </a:lnSpc>
            </a:pPr>
            <a:r>
              <a:rPr lang="en-US" sz="2000" u="sng" dirty="0">
                <a:solidFill>
                  <a:srgbClr val="000000"/>
                </a:solidFill>
              </a:rPr>
              <a:t>Northwest</a:t>
            </a:r>
            <a:r>
              <a:rPr lang="en-US" sz="2000" dirty="0">
                <a:solidFill>
                  <a:srgbClr val="000000"/>
                </a:solidFill>
              </a:rPr>
              <a:t>: San Juan, McKinley, Cibola, Valencia, and Socorro counties, in addition to part of Sandoval county</a:t>
            </a:r>
          </a:p>
          <a:p>
            <a:pPr marL="633413" lvl="1" indent="-285750">
              <a:lnSpc>
                <a:spcPct val="100000"/>
              </a:lnSpc>
            </a:pPr>
            <a:r>
              <a:rPr lang="en-US" sz="2000" u="sng" dirty="0">
                <a:solidFill>
                  <a:srgbClr val="000000"/>
                </a:solidFill>
              </a:rPr>
              <a:t>Metro</a:t>
            </a:r>
            <a:r>
              <a:rPr lang="en-US" sz="2000" dirty="0">
                <a:solidFill>
                  <a:srgbClr val="000000"/>
                </a:solidFill>
              </a:rPr>
              <a:t>: Bernalillo, Torrance, and Sandoval counties </a:t>
            </a:r>
          </a:p>
          <a:p>
            <a:pPr marL="633413" lvl="1" indent="-285750">
              <a:lnSpc>
                <a:spcPct val="100000"/>
              </a:lnSpc>
            </a:pPr>
            <a:r>
              <a:rPr lang="en-US" sz="2000" u="sng" dirty="0">
                <a:solidFill>
                  <a:srgbClr val="000000"/>
                </a:solidFill>
              </a:rPr>
              <a:t>Southeast</a:t>
            </a:r>
            <a:r>
              <a:rPr lang="en-US" sz="2000" dirty="0">
                <a:solidFill>
                  <a:srgbClr val="000000"/>
                </a:solidFill>
              </a:rPr>
              <a:t>: Serving Lincoln, De Baca, Quay, Curry, Roosevelt, Chaves, Eddy, and Lea counties</a:t>
            </a:r>
          </a:p>
          <a:p>
            <a:pPr marL="633413" lvl="1" indent="-285750">
              <a:lnSpc>
                <a:spcPct val="100000"/>
              </a:lnSpc>
            </a:pPr>
            <a:r>
              <a:rPr lang="en-US" sz="2000" u="sng" dirty="0">
                <a:solidFill>
                  <a:srgbClr val="000000"/>
                </a:solidFill>
              </a:rPr>
              <a:t>Southwest</a:t>
            </a:r>
            <a:r>
              <a:rPr lang="en-US" sz="2000" dirty="0">
                <a:solidFill>
                  <a:srgbClr val="000000"/>
                </a:solidFill>
              </a:rPr>
              <a:t>: Serving Catron, Grant, Hidalgo, Sierra, Luna, Dona Ana, and Otero counties</a:t>
            </a:r>
            <a:endParaRPr lang="en-US" sz="3600" dirty="0"/>
          </a:p>
        </p:txBody>
      </p:sp>
    </p:spTree>
    <p:extLst>
      <p:ext uri="{BB962C8B-B14F-4D97-AF65-F5344CB8AC3E}">
        <p14:creationId xmlns:p14="http://schemas.microsoft.com/office/powerpoint/2010/main" val="2756414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9CEEBB-DFEE-09A9-F567-930E5CD9265A}"/>
              </a:ext>
            </a:extLst>
          </p:cNvPr>
          <p:cNvSpPr>
            <a:spLocks noGrp="1"/>
          </p:cNvSpPr>
          <p:nvPr>
            <p:ph idx="1"/>
          </p:nvPr>
        </p:nvSpPr>
        <p:spPr/>
        <p:txBody>
          <a:bodyPr/>
          <a:lstStyle/>
          <a:p>
            <a:pPr marL="457200" indent="-457200">
              <a:buFont typeface="Arial" panose="020B0604020202020204" pitchFamily="34" charset="0"/>
              <a:buChar char="•"/>
            </a:pPr>
            <a:r>
              <a:rPr lang="en-US" dirty="0">
                <a:solidFill>
                  <a:schemeClr val="tx1"/>
                </a:solidFill>
                <a:hlinkClick r:id="rId2"/>
              </a:rPr>
              <a:t>https://www.nmhealth.org/publication/view/report/6564/</a:t>
            </a:r>
            <a:endParaRPr lang="en-US" dirty="0">
              <a:solidFill>
                <a:schemeClr val="tx1"/>
              </a:solidFill>
            </a:endParaRPr>
          </a:p>
          <a:p>
            <a:pPr marL="457200" indent="-457200">
              <a:buFont typeface="Arial" panose="020B0604020202020204" pitchFamily="34" charset="0"/>
              <a:buChar char="•"/>
            </a:pPr>
            <a:r>
              <a:rPr lang="en-US" dirty="0">
                <a:solidFill>
                  <a:schemeClr val="tx1"/>
                </a:solidFill>
                <a:hlinkClick r:id="rId3"/>
              </a:rPr>
              <a:t>http://www.nmaging.state.nm.us/Adult_ProtectiveServices.aspx</a:t>
            </a:r>
            <a:endParaRPr lang="en-US" dirty="0">
              <a:solidFill>
                <a:schemeClr val="tx1"/>
              </a:solidFill>
            </a:endParaRPr>
          </a:p>
          <a:p>
            <a:pPr marL="457200" indent="-457200">
              <a:buFont typeface="Arial" panose="020B0604020202020204" pitchFamily="34" charset="0"/>
              <a:buChar char="•"/>
            </a:pPr>
            <a:r>
              <a:rPr lang="en-US" dirty="0">
                <a:solidFill>
                  <a:schemeClr val="tx1"/>
                </a:solidFill>
                <a:hlinkClick r:id="rId4"/>
              </a:rPr>
              <a:t>https://cyfd.org/contact-us</a:t>
            </a:r>
            <a:r>
              <a:rPr lang="en-US" dirty="0">
                <a:solidFill>
                  <a:schemeClr val="tx1"/>
                </a:solidFill>
              </a:rPr>
              <a:t> </a:t>
            </a:r>
          </a:p>
          <a:p>
            <a:endParaRPr lang="en-US" dirty="0"/>
          </a:p>
        </p:txBody>
      </p:sp>
      <p:sp>
        <p:nvSpPr>
          <p:cNvPr id="3" name="Title 2">
            <a:extLst>
              <a:ext uri="{FF2B5EF4-FFF2-40B4-BE49-F238E27FC236}">
                <a16:creationId xmlns:a16="http://schemas.microsoft.com/office/drawing/2014/main" id="{694D041D-CB10-820E-2D4C-771A8411A508}"/>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1781284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5D22-6684-C84D-4F26-0DB1377F75A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FE48050-1B4E-EBBA-F951-C9C12B9841F6}"/>
              </a:ext>
            </a:extLst>
          </p:cNvPr>
          <p:cNvSpPr>
            <a:spLocks noGrp="1"/>
          </p:cNvSpPr>
          <p:nvPr>
            <p:ph sz="half" idx="1"/>
          </p:nvPr>
        </p:nvSpPr>
        <p:spPr>
          <a:xfrm>
            <a:off x="523874" y="1758645"/>
            <a:ext cx="5572125" cy="4397411"/>
          </a:xfrm>
        </p:spPr>
        <p:txBody>
          <a:bodyPr>
            <a:noAutofit/>
          </a:bodyPr>
          <a:lstStyle/>
          <a:p>
            <a:pPr marL="233363" indent="-233363">
              <a:buFont typeface="Arial" panose="020B0604020202020204" pitchFamily="34" charset="0"/>
              <a:buChar char="•"/>
            </a:pPr>
            <a:r>
              <a:rPr lang="en-US" sz="2400" dirty="0">
                <a:solidFill>
                  <a:schemeClr val="tx1"/>
                </a:solidFill>
              </a:rPr>
              <a:t>National Clinician Consultation Center </a:t>
            </a:r>
            <a:r>
              <a:rPr lang="en-US" sz="2400" dirty="0">
                <a:hlinkClick r:id="rId3"/>
              </a:rPr>
              <a:t>http://nccc.ucsf.edu/</a:t>
            </a:r>
            <a:endParaRPr lang="en-US" sz="2400" dirty="0"/>
          </a:p>
          <a:p>
            <a:pPr marL="496888" lvl="1" indent="-263525">
              <a:spcBef>
                <a:spcPts val="200"/>
              </a:spcBef>
              <a:buFont typeface="Arial" panose="020B0604020202020204" pitchFamily="34" charset="0"/>
              <a:buChar char="•"/>
            </a:pPr>
            <a:r>
              <a:rPr lang="en-US" sz="2400" dirty="0">
                <a:solidFill>
                  <a:schemeClr val="tx1"/>
                </a:solidFill>
              </a:rPr>
              <a:t>HIV Management</a:t>
            </a:r>
          </a:p>
          <a:p>
            <a:pPr marL="496888" lvl="1" indent="-263525">
              <a:spcBef>
                <a:spcPts val="200"/>
              </a:spcBef>
              <a:buFont typeface="Arial" panose="020B0604020202020204" pitchFamily="34" charset="0"/>
              <a:buChar char="•"/>
            </a:pPr>
            <a:r>
              <a:rPr lang="en-US" sz="2400" dirty="0">
                <a:solidFill>
                  <a:schemeClr val="tx1"/>
                </a:solidFill>
              </a:rPr>
              <a:t>Perinatal HIV </a:t>
            </a:r>
          </a:p>
          <a:p>
            <a:pPr marL="496888" lvl="1" indent="-263525">
              <a:spcBef>
                <a:spcPts val="200"/>
              </a:spcBef>
              <a:buFont typeface="Arial" panose="020B0604020202020204" pitchFamily="34" charset="0"/>
              <a:buChar char="•"/>
            </a:pPr>
            <a:r>
              <a:rPr lang="en-US" sz="2400" dirty="0">
                <a:solidFill>
                  <a:schemeClr val="tx1"/>
                </a:solidFill>
              </a:rPr>
              <a:t>HIV </a:t>
            </a:r>
            <a:r>
              <a:rPr lang="en-US" sz="2400" dirty="0" err="1">
                <a:solidFill>
                  <a:schemeClr val="tx1"/>
                </a:solidFill>
              </a:rPr>
              <a:t>PrEP</a:t>
            </a:r>
            <a:r>
              <a:rPr lang="en-US" sz="2400" dirty="0">
                <a:solidFill>
                  <a:schemeClr val="tx1"/>
                </a:solidFill>
              </a:rPr>
              <a:t> </a:t>
            </a:r>
          </a:p>
          <a:p>
            <a:pPr marL="496888" lvl="1" indent="-263525">
              <a:spcBef>
                <a:spcPts val="200"/>
              </a:spcBef>
              <a:buFont typeface="Arial" panose="020B0604020202020204" pitchFamily="34" charset="0"/>
              <a:buChar char="•"/>
            </a:pPr>
            <a:r>
              <a:rPr lang="en-US" sz="2400" dirty="0">
                <a:solidFill>
                  <a:schemeClr val="tx1"/>
                </a:solidFill>
              </a:rPr>
              <a:t>HIV PEP line</a:t>
            </a:r>
          </a:p>
          <a:p>
            <a:pPr marL="496888" lvl="1" indent="-263525">
              <a:spcBef>
                <a:spcPts val="200"/>
              </a:spcBef>
              <a:buFont typeface="Arial" panose="020B0604020202020204" pitchFamily="34" charset="0"/>
              <a:buChar char="•"/>
            </a:pPr>
            <a:r>
              <a:rPr lang="en-US" sz="2400" dirty="0">
                <a:solidFill>
                  <a:schemeClr val="tx1"/>
                </a:solidFill>
              </a:rPr>
              <a:t>HCV Management</a:t>
            </a:r>
          </a:p>
          <a:p>
            <a:pPr marL="496888" lvl="1" indent="-263525">
              <a:spcBef>
                <a:spcPts val="200"/>
              </a:spcBef>
              <a:buFont typeface="Arial" panose="020B0604020202020204" pitchFamily="34" charset="0"/>
              <a:buChar char="•"/>
            </a:pPr>
            <a:r>
              <a:rPr lang="en-US" sz="2400" dirty="0">
                <a:solidFill>
                  <a:schemeClr val="tx1"/>
                </a:solidFill>
              </a:rPr>
              <a:t>Substance Use Management</a:t>
            </a:r>
            <a:endParaRPr lang="en-US" sz="2400" dirty="0"/>
          </a:p>
          <a:p>
            <a:pPr marL="233363" indent="-233363">
              <a:buFont typeface="Arial" panose="020B0604020202020204" pitchFamily="34" charset="0"/>
              <a:buChar char="•"/>
            </a:pPr>
            <a:r>
              <a:rPr lang="en-US" sz="2400" dirty="0">
                <a:solidFill>
                  <a:schemeClr val="tx1"/>
                </a:solidFill>
              </a:rPr>
              <a:t>Present your case on ECHO</a:t>
            </a:r>
          </a:p>
          <a:p>
            <a:pPr marL="461963">
              <a:spcBef>
                <a:spcPts val="0"/>
              </a:spcBef>
              <a:buNone/>
            </a:pPr>
            <a:r>
              <a:rPr lang="en-US" sz="2400" dirty="0">
                <a:hlinkClick r:id="rId4"/>
              </a:rPr>
              <a:t>http://echo.unm.edu</a:t>
            </a:r>
            <a:r>
              <a:rPr lang="en-US" sz="2400" dirty="0"/>
              <a:t>        </a:t>
            </a:r>
            <a:r>
              <a:rPr lang="en-US" sz="2400" dirty="0">
                <a:hlinkClick r:id="rId5"/>
              </a:rPr>
              <a:t>hivecho@salud.unm.edu</a:t>
            </a:r>
            <a:r>
              <a:rPr lang="en-US" sz="2400" dirty="0"/>
              <a:t> </a:t>
            </a:r>
          </a:p>
        </p:txBody>
      </p:sp>
      <p:sp>
        <p:nvSpPr>
          <p:cNvPr id="7" name="Text Placeholder 3">
            <a:extLst>
              <a:ext uri="{FF2B5EF4-FFF2-40B4-BE49-F238E27FC236}">
                <a16:creationId xmlns:a16="http://schemas.microsoft.com/office/drawing/2014/main" id="{DC306143-E485-B60B-7350-71E29AE324AF}"/>
              </a:ext>
            </a:extLst>
          </p:cNvPr>
          <p:cNvSpPr txBox="1">
            <a:spLocks/>
          </p:cNvSpPr>
          <p:nvPr/>
        </p:nvSpPr>
        <p:spPr>
          <a:xfrm>
            <a:off x="6433074" y="1768354"/>
            <a:ext cx="5130275" cy="440928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1450" indent="-171450">
              <a:buFont typeface="Arial" panose="020B0604020202020204" pitchFamily="34" charset="0"/>
              <a:buChar char="•"/>
            </a:pPr>
            <a:r>
              <a:rPr lang="en-US" sz="2400" dirty="0">
                <a:solidFill>
                  <a:schemeClr val="tx1"/>
                </a:solidFill>
              </a:rPr>
              <a:t>AETC National HIV Curriculum </a:t>
            </a:r>
            <a:r>
              <a:rPr lang="en-US" dirty="0">
                <a:hlinkClick r:id="rId6"/>
              </a:rPr>
              <a:t>https://aidsetc.org/nhc</a:t>
            </a:r>
            <a:endParaRPr lang="en-US" sz="2400" dirty="0"/>
          </a:p>
          <a:p>
            <a:pPr marL="171450" indent="-171450">
              <a:buFont typeface="Arial" panose="020B0604020202020204" pitchFamily="34" charset="0"/>
              <a:buChar char="•"/>
            </a:pPr>
            <a:r>
              <a:rPr lang="en-US" sz="2400" dirty="0">
                <a:solidFill>
                  <a:schemeClr val="tx1"/>
                </a:solidFill>
              </a:rPr>
              <a:t>AETC National Coordinating Resource Center </a:t>
            </a:r>
            <a:r>
              <a:rPr lang="en-US" dirty="0">
                <a:hlinkClick r:id="rId7"/>
              </a:rPr>
              <a:t>https://targethiv.org/library/aetc-national-coordinating-resource-center-0</a:t>
            </a:r>
            <a:endParaRPr lang="en-US" dirty="0"/>
          </a:p>
          <a:p>
            <a:pPr marL="171450" indent="-171450">
              <a:buFont typeface="Arial" panose="020B0604020202020204" pitchFamily="34" charset="0"/>
              <a:buChar char="•"/>
            </a:pPr>
            <a:r>
              <a:rPr lang="en-US" sz="2400" dirty="0">
                <a:solidFill>
                  <a:schemeClr val="tx1"/>
                </a:solidFill>
              </a:rPr>
              <a:t>HIVMA Resource Directory </a:t>
            </a:r>
            <a:r>
              <a:rPr lang="en-US" dirty="0">
                <a:solidFill>
                  <a:schemeClr val="tx1"/>
                </a:solidFill>
                <a:hlinkClick r:id="rId8"/>
              </a:rPr>
              <a:t>https://www.hivma.org/globalassets/ektron-import/hivma/hivma-resource-directory.pdf</a:t>
            </a:r>
            <a:r>
              <a:rPr lang="en-US" dirty="0">
                <a:solidFill>
                  <a:schemeClr val="tx1"/>
                </a:solidFill>
              </a:rPr>
              <a:t>   </a:t>
            </a:r>
            <a:endParaRPr lang="en-US" sz="2400" dirty="0">
              <a:solidFill>
                <a:schemeClr val="tx1"/>
              </a:solidFill>
            </a:endParaRPr>
          </a:p>
          <a:p>
            <a:pPr marL="171450" indent="-171450">
              <a:buFont typeface="Arial" panose="020B0604020202020204" pitchFamily="34" charset="0"/>
              <a:buChar char="•"/>
            </a:pPr>
            <a:r>
              <a:rPr lang="en-US" sz="2400" dirty="0">
                <a:solidFill>
                  <a:schemeClr val="tx1"/>
                </a:solidFill>
              </a:rPr>
              <a:t>Additional trainings </a:t>
            </a:r>
            <a:r>
              <a:rPr lang="en-US" sz="2400" dirty="0">
                <a:hlinkClick r:id="rId9"/>
              </a:rPr>
              <a:t>scaetcecho@salud.unm.edu</a:t>
            </a:r>
            <a:endParaRPr lang="en-US" sz="2400" dirty="0"/>
          </a:p>
          <a:p>
            <a:pPr marL="174625" indent="0">
              <a:spcBef>
                <a:spcPts val="0"/>
              </a:spcBef>
              <a:buNone/>
            </a:pPr>
            <a:r>
              <a:rPr lang="en-US" sz="2400" dirty="0">
                <a:hlinkClick r:id="rId10"/>
              </a:rPr>
              <a:t>www.scaetc.org</a:t>
            </a:r>
            <a:endParaRPr lang="en-US" sz="2400" dirty="0"/>
          </a:p>
        </p:txBody>
      </p:sp>
      <p:sp>
        <p:nvSpPr>
          <p:cNvPr id="8" name="Slide Number Placeholder 5">
            <a:extLst>
              <a:ext uri="{FF2B5EF4-FFF2-40B4-BE49-F238E27FC236}">
                <a16:creationId xmlns:a16="http://schemas.microsoft.com/office/drawing/2014/main" id="{5D795C3D-FC57-80EF-78BB-860ED6998CFB}"/>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22</a:t>
            </a:fld>
            <a:endParaRPr lang="en-US" sz="1600" dirty="0"/>
          </a:p>
        </p:txBody>
      </p:sp>
    </p:spTree>
    <p:extLst>
      <p:ext uri="{BB962C8B-B14F-4D97-AF65-F5344CB8AC3E}">
        <p14:creationId xmlns:p14="http://schemas.microsoft.com/office/powerpoint/2010/main" val="3502062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068432-DBDD-6929-D74F-10DFE9E111C9}"/>
              </a:ext>
            </a:extLst>
          </p:cNvPr>
          <p:cNvPicPr>
            <a:picLocks noChangeAspect="1"/>
          </p:cNvPicPr>
          <p:nvPr/>
        </p:nvPicPr>
        <p:blipFill>
          <a:blip r:embed="rId2"/>
          <a:stretch>
            <a:fillRect/>
          </a:stretch>
        </p:blipFill>
        <p:spPr>
          <a:xfrm>
            <a:off x="0" y="0"/>
            <a:ext cx="12182103" cy="6316579"/>
          </a:xfrm>
          <a:prstGeom prst="rect">
            <a:avLst/>
          </a:prstGeom>
        </p:spPr>
      </p:pic>
    </p:spTree>
    <p:extLst>
      <p:ext uri="{BB962C8B-B14F-4D97-AF65-F5344CB8AC3E}">
        <p14:creationId xmlns:p14="http://schemas.microsoft.com/office/powerpoint/2010/main" val="3950045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B80E13-ACFA-21D8-D115-00E4A9FB0D2C}"/>
              </a:ext>
            </a:extLst>
          </p:cNvPr>
          <p:cNvSpPr>
            <a:spLocks noGrp="1"/>
          </p:cNvSpPr>
          <p:nvPr>
            <p:ph type="title"/>
          </p:nvPr>
        </p:nvSpPr>
        <p:spPr>
          <a:xfrm>
            <a:off x="523875" y="286603"/>
            <a:ext cx="11039475" cy="1450757"/>
          </a:xfrm>
        </p:spPr>
        <p:txBody>
          <a:bodyPr/>
          <a:lstStyle/>
          <a:p>
            <a:r>
              <a:rPr lang="en-US" dirty="0"/>
              <a:t>Use of Trade/Brand Names</a:t>
            </a:r>
          </a:p>
        </p:txBody>
      </p:sp>
      <p:sp>
        <p:nvSpPr>
          <p:cNvPr id="13" name="Content Placeholder 1">
            <a:extLst>
              <a:ext uri="{FF2B5EF4-FFF2-40B4-BE49-F238E27FC236}">
                <a16:creationId xmlns:a16="http://schemas.microsoft.com/office/drawing/2014/main" id="{EE4B2DDC-6E74-68B6-D5F2-E367702B166E}"/>
              </a:ext>
            </a:extLst>
          </p:cNvPr>
          <p:cNvSpPr>
            <a:spLocks noGrp="1"/>
          </p:cNvSpPr>
          <p:nvPr>
            <p:ph idx="1"/>
          </p:nvPr>
        </p:nvSpPr>
        <p:spPr>
          <a:xfrm>
            <a:off x="523875" y="1845734"/>
            <a:ext cx="11039475" cy="4023360"/>
          </a:xfrm>
        </p:spPr>
        <p:txBody>
          <a:bodyPr>
            <a:normAutofit/>
          </a:bodyPr>
          <a:lstStyle/>
          <a:p>
            <a:pPr marL="342900" indent="-342900">
              <a:buFont typeface="Arial" panose="020B0604020202020204" pitchFamily="34" charset="0"/>
              <a:buChar char="•"/>
            </a:pPr>
            <a:r>
              <a:rPr lang="en-US" sz="2400" dirty="0">
                <a:solidFill>
                  <a:schemeClr val="tx1"/>
                </a:solidFill>
              </a:rPr>
              <a:t>This program is supported by the Health Resources and Services Administration (HRSA) of the U.S. Department of Health and Human Services (HHS) as part of an award totaling $4,205,743, with 0% financed with non-governmental sources. </a:t>
            </a:r>
          </a:p>
          <a:p>
            <a:pPr marL="342900" indent="-342900">
              <a:buFont typeface="Arial" panose="020B0604020202020204" pitchFamily="34" charset="0"/>
              <a:buChar char="•"/>
            </a:pPr>
            <a:r>
              <a:rPr lang="en-US" sz="2400" dirty="0">
                <a:solidFill>
                  <a:schemeClr val="tx1"/>
                </a:solidFill>
              </a:rPr>
              <a:t>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endParaRPr lang="en-US" dirty="0">
              <a:solidFill>
                <a:schemeClr val="tx1"/>
              </a:solidFill>
            </a:endParaRPr>
          </a:p>
          <a:p>
            <a:endParaRPr lang="en-US" dirty="0">
              <a:solidFill>
                <a:schemeClr val="tx1"/>
              </a:solidFill>
            </a:endParaRPr>
          </a:p>
          <a:p>
            <a:endParaRPr lang="en-US" dirty="0"/>
          </a:p>
        </p:txBody>
      </p:sp>
    </p:spTree>
    <p:extLst>
      <p:ext uri="{BB962C8B-B14F-4D97-AF65-F5344CB8AC3E}">
        <p14:creationId xmlns:p14="http://schemas.microsoft.com/office/powerpoint/2010/main" val="351192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A3073-BC57-A432-1F97-04C27F6E0A2D}"/>
              </a:ext>
            </a:extLst>
          </p:cNvPr>
          <p:cNvSpPr>
            <a:spLocks noGrp="1"/>
          </p:cNvSpPr>
          <p:nvPr>
            <p:ph idx="1"/>
          </p:nvPr>
        </p:nvSpPr>
        <p:spPr>
          <a:xfrm>
            <a:off x="523875" y="1845734"/>
            <a:ext cx="11039475" cy="3274907"/>
          </a:xfrm>
        </p:spPr>
        <p:txBody>
          <a:bodyPr/>
          <a:lstStyle/>
          <a:p>
            <a:pPr marL="342900" indent="-342900">
              <a:spcBef>
                <a:spcPts val="1800"/>
              </a:spcBef>
              <a:buFont typeface="Arial" panose="020B0604020202020204" pitchFamily="34" charset="0"/>
              <a:buChar char="•"/>
            </a:pPr>
            <a:r>
              <a:rPr lang="en-US" sz="2400" dirty="0">
                <a:solidFill>
                  <a:schemeClr val="tx1"/>
                </a:solidFill>
              </a:rPr>
              <a:t>SCAETC recognizes that language is constantly evolving, and while we make every effort to avoid bias and stigmatizing terms, we acknowledge that unintentional lapses may occur in our presentations.</a:t>
            </a:r>
          </a:p>
          <a:p>
            <a:pPr marL="342900" indent="-342900">
              <a:spcBef>
                <a:spcPts val="1800"/>
              </a:spcBef>
              <a:buFont typeface="Arial" panose="020B0604020202020204" pitchFamily="34" charset="0"/>
              <a:buChar char="•"/>
            </a:pPr>
            <a:r>
              <a:rPr lang="en-US" sz="2400" dirty="0">
                <a:solidFill>
                  <a:schemeClr val="tx1"/>
                </a:solidFill>
              </a:rPr>
              <a:t>We value your feedback and encourage you to share any concerns related to language, images, or concepts that may be offensive or stigmatizing. </a:t>
            </a:r>
          </a:p>
          <a:p>
            <a:pPr marL="342900" indent="-342900">
              <a:spcBef>
                <a:spcPts val="1800"/>
              </a:spcBef>
              <a:buFont typeface="Arial" panose="020B0604020202020204" pitchFamily="34" charset="0"/>
              <a:buChar char="•"/>
            </a:pPr>
            <a:r>
              <a:rPr lang="en-US" sz="2400" dirty="0">
                <a:solidFill>
                  <a:schemeClr val="tx1"/>
                </a:solidFill>
              </a:rPr>
              <a:t>Your input will help us refine and improve our presentations, ensuring they remain inclusive and respectful to participants.</a:t>
            </a:r>
            <a:endParaRPr lang="en-US" dirty="0">
              <a:solidFill>
                <a:schemeClr val="tx1"/>
              </a:solidFill>
            </a:endParaRPr>
          </a:p>
          <a:p>
            <a:endParaRPr lang="en-US" dirty="0"/>
          </a:p>
        </p:txBody>
      </p:sp>
      <p:sp>
        <p:nvSpPr>
          <p:cNvPr id="3" name="Title 2">
            <a:extLst>
              <a:ext uri="{FF2B5EF4-FFF2-40B4-BE49-F238E27FC236}">
                <a16:creationId xmlns:a16="http://schemas.microsoft.com/office/drawing/2014/main" id="{F29B52CB-0DE6-F6E8-467C-87CCBA5A7694}"/>
              </a:ext>
            </a:extLst>
          </p:cNvPr>
          <p:cNvSpPr>
            <a:spLocks noGrp="1"/>
          </p:cNvSpPr>
          <p:nvPr>
            <p:ph type="title"/>
          </p:nvPr>
        </p:nvSpPr>
        <p:spPr/>
        <p:txBody>
          <a:bodyPr/>
          <a:lstStyle/>
          <a:p>
            <a:r>
              <a:rPr lang="en-US" dirty="0"/>
              <a:t>Unconscious Bias Disclosure</a:t>
            </a:r>
          </a:p>
        </p:txBody>
      </p:sp>
    </p:spTree>
    <p:extLst>
      <p:ext uri="{BB962C8B-B14F-4D97-AF65-F5344CB8AC3E}">
        <p14:creationId xmlns:p14="http://schemas.microsoft.com/office/powerpoint/2010/main" val="328276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407C49-83ED-BD98-53D8-D9B302C17F13}"/>
              </a:ext>
            </a:extLst>
          </p:cNvPr>
          <p:cNvSpPr>
            <a:spLocks noGrp="1"/>
          </p:cNvSpPr>
          <p:nvPr>
            <p:ph idx="1"/>
          </p:nvPr>
        </p:nvSpPr>
        <p:spPr/>
        <p:txBody>
          <a:bodyPr>
            <a:normAutofit/>
          </a:bodyPr>
          <a:lstStyle/>
          <a:p>
            <a:pPr marL="514350" indent="-514350">
              <a:buFont typeface="+mj-lt"/>
              <a:buAutoNum type="arabicPeriod"/>
            </a:pPr>
            <a:r>
              <a:rPr lang="en-US" sz="2800" dirty="0">
                <a:solidFill>
                  <a:schemeClr val="tx1"/>
                </a:solidFill>
              </a:rPr>
              <a:t>Identify four situations in which reporting is necessary as you care for patients with HIV or those at risk for HIV.</a:t>
            </a:r>
          </a:p>
          <a:p>
            <a:pPr marL="514350" indent="-514350">
              <a:buFont typeface="+mj-lt"/>
              <a:buAutoNum type="arabicPeriod"/>
            </a:pPr>
            <a:endParaRPr lang="en-US" sz="2800" dirty="0">
              <a:solidFill>
                <a:schemeClr val="tx1"/>
              </a:solidFill>
            </a:endParaRPr>
          </a:p>
          <a:p>
            <a:pPr marL="514350" indent="-514350">
              <a:buFont typeface="+mj-lt"/>
              <a:buAutoNum type="arabicPeriod"/>
            </a:pPr>
            <a:r>
              <a:rPr lang="en-US" sz="2800" dirty="0">
                <a:solidFill>
                  <a:schemeClr val="tx1"/>
                </a:solidFill>
              </a:rPr>
              <a:t>Understand disclosure of mandatory reporting activities with patients/clients.</a:t>
            </a:r>
          </a:p>
          <a:p>
            <a:pPr marL="514350" indent="-514350">
              <a:buFont typeface="+mj-lt"/>
              <a:buAutoNum type="arabicPeriod"/>
            </a:pPr>
            <a:endParaRPr lang="en-US" sz="2800" dirty="0">
              <a:solidFill>
                <a:schemeClr val="tx1"/>
              </a:solidFill>
            </a:endParaRPr>
          </a:p>
          <a:p>
            <a:pPr marL="514350" indent="-514350">
              <a:buFont typeface="+mj-lt"/>
              <a:buAutoNum type="arabicPeriod"/>
            </a:pPr>
            <a:r>
              <a:rPr lang="en-US" sz="2800" dirty="0">
                <a:solidFill>
                  <a:schemeClr val="tx1"/>
                </a:solidFill>
              </a:rPr>
              <a:t>Describe process for consent and reporting when indicated. </a:t>
            </a:r>
          </a:p>
          <a:p>
            <a:pPr marL="514350" indent="-514350">
              <a:buFont typeface="+mj-lt"/>
              <a:buAutoNum type="arabicPeriod"/>
            </a:pPr>
            <a:endParaRPr lang="en-US" sz="2800" dirty="0">
              <a:solidFill>
                <a:schemeClr val="tx1"/>
              </a:solidFill>
            </a:endParaRPr>
          </a:p>
          <a:p>
            <a:endParaRPr lang="en-US" dirty="0"/>
          </a:p>
        </p:txBody>
      </p:sp>
      <p:sp>
        <p:nvSpPr>
          <p:cNvPr id="3" name="Title 2">
            <a:extLst>
              <a:ext uri="{FF2B5EF4-FFF2-40B4-BE49-F238E27FC236}">
                <a16:creationId xmlns:a16="http://schemas.microsoft.com/office/drawing/2014/main" id="{C69FE677-3E47-0C88-3910-184FC4A26E61}"/>
              </a:ext>
            </a:extLst>
          </p:cNvPr>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2169347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8A2E7A-3409-5C61-AC76-6211801E2405}"/>
              </a:ext>
            </a:extLst>
          </p:cNvPr>
          <p:cNvSpPr>
            <a:spLocks noGrp="1"/>
          </p:cNvSpPr>
          <p:nvPr>
            <p:ph idx="1"/>
          </p:nvPr>
        </p:nvSpPr>
        <p:spPr/>
        <p:txBody>
          <a:bodyPr>
            <a:normAutofit fontScale="92500" lnSpcReduction="10000"/>
          </a:bodyPr>
          <a:lstStyle/>
          <a:p>
            <a:r>
              <a:rPr lang="en-US" dirty="0"/>
              <a:t>T.R. is a 73yo man (DMAB; he/him) with HIV (diagnosed 35 years ago), hypertension, and arthritis who is seen for routine follow up.</a:t>
            </a:r>
          </a:p>
          <a:p>
            <a:r>
              <a:rPr lang="en-US" dirty="0"/>
              <a:t>He is noted be disheveled without evidence of recent grooming,  with unsteady gait, and with 10 </a:t>
            </a:r>
            <a:r>
              <a:rPr lang="en-US" dirty="0" err="1"/>
              <a:t>lb</a:t>
            </a:r>
            <a:r>
              <a:rPr lang="en-US" dirty="0"/>
              <a:t> weight loss over the past 6 mo. </a:t>
            </a:r>
          </a:p>
          <a:p>
            <a:r>
              <a:rPr lang="en-US" dirty="0"/>
              <a:t>He admits to feeling down and not following a regular self-care routine including not taking his medications, eating, bathing, or doing housework.</a:t>
            </a:r>
          </a:p>
          <a:p>
            <a:r>
              <a:rPr lang="en-US" dirty="0"/>
              <a:t>He admits to feeling that he would be better off dead. </a:t>
            </a:r>
          </a:p>
        </p:txBody>
      </p:sp>
      <p:sp>
        <p:nvSpPr>
          <p:cNvPr id="3" name="Title 2">
            <a:extLst>
              <a:ext uri="{FF2B5EF4-FFF2-40B4-BE49-F238E27FC236}">
                <a16:creationId xmlns:a16="http://schemas.microsoft.com/office/drawing/2014/main" id="{9819194E-C615-CF73-4731-F53AF9D34D43}"/>
              </a:ext>
            </a:extLst>
          </p:cNvPr>
          <p:cNvSpPr>
            <a:spLocks noGrp="1"/>
          </p:cNvSpPr>
          <p:nvPr>
            <p:ph type="title"/>
          </p:nvPr>
        </p:nvSpPr>
        <p:spPr/>
        <p:txBody>
          <a:bodyPr/>
          <a:lstStyle/>
          <a:p>
            <a:r>
              <a:rPr lang="en-US" dirty="0"/>
              <a:t>Case Example</a:t>
            </a:r>
          </a:p>
        </p:txBody>
      </p:sp>
      <p:sp>
        <p:nvSpPr>
          <p:cNvPr id="4" name="TextBox 3">
            <a:extLst>
              <a:ext uri="{FF2B5EF4-FFF2-40B4-BE49-F238E27FC236}">
                <a16:creationId xmlns:a16="http://schemas.microsoft.com/office/drawing/2014/main" id="{7FEF2877-63DC-B411-27D6-69A159E71077}"/>
              </a:ext>
            </a:extLst>
          </p:cNvPr>
          <p:cNvSpPr txBox="1"/>
          <p:nvPr/>
        </p:nvSpPr>
        <p:spPr>
          <a:xfrm>
            <a:off x="3111500" y="6444397"/>
            <a:ext cx="6362700" cy="369332"/>
          </a:xfrm>
          <a:prstGeom prst="rect">
            <a:avLst/>
          </a:prstGeom>
          <a:noFill/>
        </p:spPr>
        <p:txBody>
          <a:bodyPr wrap="square" rtlCol="0">
            <a:spAutoFit/>
          </a:bodyPr>
          <a:lstStyle/>
          <a:p>
            <a:pPr algn="ctr"/>
            <a:r>
              <a:rPr lang="en-US" dirty="0">
                <a:solidFill>
                  <a:schemeClr val="bg1"/>
                </a:solidFill>
              </a:rPr>
              <a:t>DMAB = designated male at birth</a:t>
            </a:r>
          </a:p>
        </p:txBody>
      </p:sp>
    </p:spTree>
    <p:extLst>
      <p:ext uri="{BB962C8B-B14F-4D97-AF65-F5344CB8AC3E}">
        <p14:creationId xmlns:p14="http://schemas.microsoft.com/office/powerpoint/2010/main" val="952411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B2B305-EBAB-D958-774C-32EC5680A627}"/>
              </a:ext>
            </a:extLst>
          </p:cNvPr>
          <p:cNvSpPr>
            <a:spLocks noGrp="1"/>
          </p:cNvSpPr>
          <p:nvPr>
            <p:ph idx="1"/>
          </p:nvPr>
        </p:nvSpPr>
        <p:spPr>
          <a:xfrm>
            <a:off x="523875" y="1845734"/>
            <a:ext cx="11039475" cy="4276286"/>
          </a:xfrm>
        </p:spPr>
        <p:txBody>
          <a:bodyPr>
            <a:normAutofit fontScale="92500" lnSpcReduction="20000"/>
          </a:bodyPr>
          <a:lstStyle/>
          <a:p>
            <a:pPr>
              <a:buNone/>
            </a:pPr>
            <a:r>
              <a:rPr lang="en-US" dirty="0">
                <a:solidFill>
                  <a:schemeClr val="tx1"/>
                </a:solidFill>
              </a:rPr>
              <a:t>Mandatory Reporting Laws </a:t>
            </a:r>
          </a:p>
          <a:p>
            <a:pPr marL="914400" lvl="1"/>
            <a:r>
              <a:rPr lang="en-US" dirty="0">
                <a:solidFill>
                  <a:schemeClr val="tx1"/>
                </a:solidFill>
              </a:rPr>
              <a:t>Necessary to protect vulnerable people</a:t>
            </a:r>
          </a:p>
          <a:p>
            <a:pPr marL="914400" lvl="1"/>
            <a:r>
              <a:rPr lang="en-US" dirty="0">
                <a:solidFill>
                  <a:schemeClr val="tx1"/>
                </a:solidFill>
              </a:rPr>
              <a:t>Support public health and safety</a:t>
            </a:r>
          </a:p>
          <a:p>
            <a:pPr>
              <a:spcBef>
                <a:spcPts val="1800"/>
              </a:spcBef>
              <a:buNone/>
            </a:pPr>
            <a:r>
              <a:rPr lang="en-US" dirty="0">
                <a:solidFill>
                  <a:schemeClr val="tx1"/>
                </a:solidFill>
              </a:rPr>
              <a:t>Who are vulnerable people? </a:t>
            </a:r>
          </a:p>
          <a:p>
            <a:pPr marL="914400" lvl="1"/>
            <a:r>
              <a:rPr lang="en-US" dirty="0">
                <a:solidFill>
                  <a:schemeClr val="tx1"/>
                </a:solidFill>
              </a:rPr>
              <a:t>Children</a:t>
            </a:r>
          </a:p>
          <a:p>
            <a:pPr marL="914400" lvl="1"/>
            <a:r>
              <a:rPr lang="en-US" dirty="0">
                <a:solidFill>
                  <a:schemeClr val="tx1"/>
                </a:solidFill>
              </a:rPr>
              <a:t>Incapacitated adults</a:t>
            </a:r>
          </a:p>
          <a:p>
            <a:pPr marL="914400" lvl="1"/>
            <a:r>
              <a:rPr lang="en-US" dirty="0">
                <a:solidFill>
                  <a:schemeClr val="tx1"/>
                </a:solidFill>
              </a:rPr>
              <a:t>Adults with developmental disabilities</a:t>
            </a:r>
          </a:p>
          <a:p>
            <a:pPr>
              <a:buNone/>
            </a:pPr>
            <a:r>
              <a:rPr lang="en-US" dirty="0">
                <a:solidFill>
                  <a:schemeClr val="tx1"/>
                </a:solidFill>
              </a:rPr>
              <a:t>When to report</a:t>
            </a:r>
          </a:p>
          <a:p>
            <a:pPr marL="914400" lvl="1"/>
            <a:r>
              <a:rPr lang="en-US" dirty="0">
                <a:solidFill>
                  <a:schemeClr val="tx1"/>
                </a:solidFill>
              </a:rPr>
              <a:t>Abuse, neglect, exploitation</a:t>
            </a:r>
          </a:p>
          <a:p>
            <a:pPr lvl="1"/>
            <a:endParaRPr lang="en-US" sz="800" dirty="0">
              <a:solidFill>
                <a:schemeClr val="tx1"/>
              </a:solidFill>
            </a:endParaRPr>
          </a:p>
        </p:txBody>
      </p:sp>
      <p:sp>
        <p:nvSpPr>
          <p:cNvPr id="3" name="Title 2">
            <a:extLst>
              <a:ext uri="{FF2B5EF4-FFF2-40B4-BE49-F238E27FC236}">
                <a16:creationId xmlns:a16="http://schemas.microsoft.com/office/drawing/2014/main" id="{C7E028AC-DBD8-100C-A920-EC1A4B75AEC9}"/>
              </a:ext>
            </a:extLst>
          </p:cNvPr>
          <p:cNvSpPr>
            <a:spLocks noGrp="1"/>
          </p:cNvSpPr>
          <p:nvPr>
            <p:ph type="title"/>
          </p:nvPr>
        </p:nvSpPr>
        <p:spPr/>
        <p:txBody>
          <a:bodyPr/>
          <a:lstStyle/>
          <a:p>
            <a:r>
              <a:rPr lang="en-US" dirty="0"/>
              <a:t>Mandatory Reporting Laws</a:t>
            </a:r>
            <a:br>
              <a:rPr lang="en-US" dirty="0"/>
            </a:br>
            <a:r>
              <a:rPr lang="en-US" dirty="0"/>
              <a:t>New Mexico</a:t>
            </a:r>
          </a:p>
        </p:txBody>
      </p:sp>
    </p:spTree>
    <p:extLst>
      <p:ext uri="{BB962C8B-B14F-4D97-AF65-F5344CB8AC3E}">
        <p14:creationId xmlns:p14="http://schemas.microsoft.com/office/powerpoint/2010/main" val="253243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0E4490-714C-B5BB-07F2-7083BCD8FA79}"/>
              </a:ext>
            </a:extLst>
          </p:cNvPr>
          <p:cNvSpPr>
            <a:spLocks noGrp="1"/>
          </p:cNvSpPr>
          <p:nvPr>
            <p:ph idx="1"/>
          </p:nvPr>
        </p:nvSpPr>
        <p:spPr/>
        <p:txBody>
          <a:bodyPr/>
          <a:lstStyle/>
          <a:p>
            <a:pPr lvl="1">
              <a:spcBef>
                <a:spcPts val="1200"/>
              </a:spcBef>
            </a:pPr>
            <a:r>
              <a:rPr lang="en-US" dirty="0">
                <a:solidFill>
                  <a:schemeClr val="tx1"/>
                </a:solidFill>
              </a:rPr>
              <a:t>Knowingly, intentionally, and without justifiable cause inflicting physical pain, injury or mental anguish</a:t>
            </a:r>
          </a:p>
          <a:p>
            <a:pPr lvl="1">
              <a:spcBef>
                <a:spcPts val="1800"/>
              </a:spcBef>
            </a:pPr>
            <a:r>
              <a:rPr lang="en-US" dirty="0">
                <a:solidFill>
                  <a:schemeClr val="tx1"/>
                </a:solidFill>
              </a:rPr>
              <a:t>The intentional deprivation by a caretaker or other person of services necessary to maintain the mental and physical health of a person </a:t>
            </a:r>
          </a:p>
          <a:p>
            <a:pPr lvl="1">
              <a:spcBef>
                <a:spcPts val="1800"/>
              </a:spcBef>
            </a:pPr>
            <a:r>
              <a:rPr lang="en-US" dirty="0">
                <a:solidFill>
                  <a:schemeClr val="tx1"/>
                </a:solidFill>
              </a:rPr>
              <a:t>Sexual abuse, including criminal sexual contact, incest and criminal sexual penetration</a:t>
            </a:r>
          </a:p>
          <a:p>
            <a:pPr lvl="1"/>
            <a:endParaRPr lang="en-US" dirty="0">
              <a:solidFill>
                <a:schemeClr val="tx1"/>
              </a:solidFill>
            </a:endParaRPr>
          </a:p>
          <a:p>
            <a:pPr lvl="1"/>
            <a:endParaRPr lang="en-US" dirty="0">
              <a:solidFill>
                <a:schemeClr val="tx1"/>
              </a:solidFill>
            </a:endParaRPr>
          </a:p>
          <a:p>
            <a:pPr lvl="1"/>
            <a:endParaRPr lang="en-US" dirty="0">
              <a:solidFill>
                <a:schemeClr val="tx1"/>
              </a:solidFill>
            </a:endParaRPr>
          </a:p>
          <a:p>
            <a:pPr lvl="1"/>
            <a:endParaRPr lang="en-US" dirty="0">
              <a:solidFill>
                <a:schemeClr val="tx1"/>
              </a:solidFill>
            </a:endParaRPr>
          </a:p>
          <a:p>
            <a:pPr lvl="1"/>
            <a:endParaRPr lang="en-US" dirty="0">
              <a:solidFill>
                <a:schemeClr val="tx1"/>
              </a:solidFill>
            </a:endParaRPr>
          </a:p>
          <a:p>
            <a:pPr lvl="1"/>
            <a:endParaRPr lang="en-US" sz="800" dirty="0">
              <a:solidFill>
                <a:schemeClr val="tx1"/>
              </a:solidFill>
            </a:endParaRPr>
          </a:p>
          <a:p>
            <a:endParaRPr lang="en-US" dirty="0"/>
          </a:p>
        </p:txBody>
      </p:sp>
      <p:sp>
        <p:nvSpPr>
          <p:cNvPr id="3" name="Title 2">
            <a:extLst>
              <a:ext uri="{FF2B5EF4-FFF2-40B4-BE49-F238E27FC236}">
                <a16:creationId xmlns:a16="http://schemas.microsoft.com/office/drawing/2014/main" id="{464CA17B-73D8-1667-F937-7B4F112A07EB}"/>
              </a:ext>
            </a:extLst>
          </p:cNvPr>
          <p:cNvSpPr>
            <a:spLocks noGrp="1"/>
          </p:cNvSpPr>
          <p:nvPr>
            <p:ph type="title"/>
          </p:nvPr>
        </p:nvSpPr>
        <p:spPr/>
        <p:txBody>
          <a:bodyPr/>
          <a:lstStyle/>
          <a:p>
            <a:r>
              <a:rPr lang="en-US" dirty="0"/>
              <a:t>Abuse</a:t>
            </a:r>
          </a:p>
        </p:txBody>
      </p:sp>
      <p:sp>
        <p:nvSpPr>
          <p:cNvPr id="4" name="TextBox 3">
            <a:extLst>
              <a:ext uri="{FF2B5EF4-FFF2-40B4-BE49-F238E27FC236}">
                <a16:creationId xmlns:a16="http://schemas.microsoft.com/office/drawing/2014/main" id="{0D7C3DDA-9A4A-B03F-AB90-9E90D303472C}"/>
              </a:ext>
            </a:extLst>
          </p:cNvPr>
          <p:cNvSpPr txBox="1"/>
          <p:nvPr/>
        </p:nvSpPr>
        <p:spPr>
          <a:xfrm>
            <a:off x="3463250" y="6463808"/>
            <a:ext cx="5160723" cy="307777"/>
          </a:xfrm>
          <a:prstGeom prst="rect">
            <a:avLst/>
          </a:prstGeom>
          <a:noFill/>
        </p:spPr>
        <p:txBody>
          <a:bodyPr wrap="square" rtlCol="0">
            <a:spAutoFit/>
          </a:bodyPr>
          <a:lstStyle/>
          <a:p>
            <a:pPr algn="ctr"/>
            <a:r>
              <a:rPr lang="en-US" sz="1400" dirty="0">
                <a:solidFill>
                  <a:schemeClr val="bg1"/>
                </a:solidFill>
              </a:rPr>
              <a:t>https://www.nmhealth.org/publication/view/report/6564/</a:t>
            </a:r>
          </a:p>
        </p:txBody>
      </p:sp>
    </p:spTree>
    <p:extLst>
      <p:ext uri="{BB962C8B-B14F-4D97-AF65-F5344CB8AC3E}">
        <p14:creationId xmlns:p14="http://schemas.microsoft.com/office/powerpoint/2010/main" val="2669710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1A38F0-4A11-A061-90A0-3A11FEC28F96}"/>
              </a:ext>
            </a:extLst>
          </p:cNvPr>
          <p:cNvSpPr>
            <a:spLocks noGrp="1"/>
          </p:cNvSpPr>
          <p:nvPr>
            <p:ph idx="1"/>
          </p:nvPr>
        </p:nvSpPr>
        <p:spPr/>
        <p:txBody>
          <a:bodyPr/>
          <a:lstStyle/>
          <a:p>
            <a:pPr lvl="1"/>
            <a:r>
              <a:rPr lang="en-US" dirty="0">
                <a:solidFill>
                  <a:schemeClr val="tx1"/>
                </a:solidFill>
              </a:rPr>
              <a:t>Inappropriate touching which includes kissing, touching the genitals, buttocks, or breasts </a:t>
            </a:r>
          </a:p>
          <a:p>
            <a:pPr lvl="1">
              <a:spcBef>
                <a:spcPts val="1800"/>
              </a:spcBef>
            </a:pPr>
            <a:r>
              <a:rPr lang="en-US" dirty="0">
                <a:solidFill>
                  <a:schemeClr val="tx1"/>
                </a:solidFill>
              </a:rPr>
              <a:t>Causing the recipient of care or services to touch another for sexual purpose, or promoting or observing for sexual purpose</a:t>
            </a:r>
          </a:p>
          <a:p>
            <a:pPr lvl="1">
              <a:spcBef>
                <a:spcPts val="1800"/>
              </a:spcBef>
            </a:pPr>
            <a:r>
              <a:rPr lang="en-US" dirty="0">
                <a:solidFill>
                  <a:schemeClr val="tx1"/>
                </a:solidFill>
              </a:rPr>
              <a:t>Promoting or observing activity or performance</a:t>
            </a:r>
          </a:p>
          <a:p>
            <a:pPr marL="457200" lvl="1" indent="0">
              <a:buNone/>
            </a:pPr>
            <a:endParaRPr lang="en-US" dirty="0">
              <a:solidFill>
                <a:schemeClr val="tx1"/>
              </a:solidFill>
            </a:endParaRPr>
          </a:p>
          <a:p>
            <a:pPr lvl="1"/>
            <a:endParaRPr lang="en-US" dirty="0">
              <a:solidFill>
                <a:schemeClr val="tx1"/>
              </a:solidFill>
            </a:endParaRPr>
          </a:p>
          <a:p>
            <a:pPr lvl="1"/>
            <a:endParaRPr lang="en-US" dirty="0">
              <a:solidFill>
                <a:schemeClr val="tx1"/>
              </a:solidFill>
            </a:endParaRPr>
          </a:p>
          <a:p>
            <a:pPr lvl="1"/>
            <a:endParaRPr lang="en-US" dirty="0">
              <a:solidFill>
                <a:schemeClr val="tx1"/>
              </a:solidFill>
            </a:endParaRPr>
          </a:p>
          <a:p>
            <a:pPr lvl="1"/>
            <a:endParaRPr lang="en-US" dirty="0">
              <a:solidFill>
                <a:schemeClr val="tx1"/>
              </a:solidFill>
            </a:endParaRPr>
          </a:p>
          <a:p>
            <a:pPr lvl="1"/>
            <a:endParaRPr lang="en-US" sz="800" dirty="0">
              <a:solidFill>
                <a:schemeClr val="tx1"/>
              </a:solidFill>
            </a:endParaRPr>
          </a:p>
          <a:p>
            <a:endParaRPr lang="en-US" dirty="0"/>
          </a:p>
        </p:txBody>
      </p:sp>
      <p:sp>
        <p:nvSpPr>
          <p:cNvPr id="3" name="Title 2">
            <a:extLst>
              <a:ext uri="{FF2B5EF4-FFF2-40B4-BE49-F238E27FC236}">
                <a16:creationId xmlns:a16="http://schemas.microsoft.com/office/drawing/2014/main" id="{20CF958A-B26A-C6B6-48B8-6169AD0615A3}"/>
              </a:ext>
            </a:extLst>
          </p:cNvPr>
          <p:cNvSpPr>
            <a:spLocks noGrp="1"/>
          </p:cNvSpPr>
          <p:nvPr>
            <p:ph type="title"/>
          </p:nvPr>
        </p:nvSpPr>
        <p:spPr/>
        <p:txBody>
          <a:bodyPr/>
          <a:lstStyle/>
          <a:p>
            <a:r>
              <a:rPr lang="en-US" dirty="0"/>
              <a:t>Sexual Abuse</a:t>
            </a:r>
          </a:p>
        </p:txBody>
      </p:sp>
    </p:spTree>
    <p:extLst>
      <p:ext uri="{BB962C8B-B14F-4D97-AF65-F5344CB8AC3E}">
        <p14:creationId xmlns:p14="http://schemas.microsoft.com/office/powerpoint/2010/main" val="135844616"/>
      </p:ext>
    </p:extLst>
  </p:cSld>
  <p:clrMapOvr>
    <a:masterClrMapping/>
  </p:clrMapOvr>
</p:sld>
</file>

<file path=ppt/theme/theme1.xml><?xml version="1.0" encoding="utf-8"?>
<a:theme xmlns:a="http://schemas.openxmlformats.org/drawingml/2006/main" name="1_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450</TotalTime>
  <Words>1852</Words>
  <Application>Microsoft Office PowerPoint</Application>
  <PresentationFormat>Widescreen</PresentationFormat>
  <Paragraphs>207</Paragraphs>
  <Slides>23</Slides>
  <Notes>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Open Sans</vt:lpstr>
      <vt:lpstr>1_Retrospect</vt:lpstr>
      <vt:lpstr>Mandatory Reporting</vt:lpstr>
      <vt:lpstr>Conflict of Interest Disclosure Statement</vt:lpstr>
      <vt:lpstr>Use of Trade/Brand Names</vt:lpstr>
      <vt:lpstr>Unconscious Bias Disclosure</vt:lpstr>
      <vt:lpstr>Learning Objectives</vt:lpstr>
      <vt:lpstr>Case Example</vt:lpstr>
      <vt:lpstr>Mandatory Reporting Laws New Mexico</vt:lpstr>
      <vt:lpstr>Abuse</vt:lpstr>
      <vt:lpstr>Sexual Abuse</vt:lpstr>
      <vt:lpstr>Verbal Abuse and Mental Anguish</vt:lpstr>
      <vt:lpstr>Neglect and Exploitation</vt:lpstr>
      <vt:lpstr>Suspicious Injuries and Environmental Hazard</vt:lpstr>
      <vt:lpstr>Likely Risk of Harm</vt:lpstr>
      <vt:lpstr>Reporting Process</vt:lpstr>
      <vt:lpstr>Other Forms of Mandatory Reporting</vt:lpstr>
      <vt:lpstr>Notifiable Conditions</vt:lpstr>
      <vt:lpstr>Emergency Psychiatric Evaluation</vt:lpstr>
      <vt:lpstr>Duty to Warn or Protect</vt:lpstr>
      <vt:lpstr>Non-Accidental Injuries</vt:lpstr>
      <vt:lpstr>Resources and Information</vt:lpstr>
      <vt:lpstr>References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Ethan Gregory Rule</dc:creator>
  <cp:lastModifiedBy>Minerva Layug-Gomez</cp:lastModifiedBy>
  <cp:revision>57</cp:revision>
  <dcterms:created xsi:type="dcterms:W3CDTF">2017-06-25T02:05:31Z</dcterms:created>
  <dcterms:modified xsi:type="dcterms:W3CDTF">2024-03-27T19:36:13Z</dcterms:modified>
</cp:coreProperties>
</file>