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handoutMasterIdLst>
    <p:handoutMasterId r:id="rId25"/>
  </p:handoutMasterIdLst>
  <p:sldIdLst>
    <p:sldId id="259" r:id="rId2"/>
    <p:sldId id="430" r:id="rId3"/>
    <p:sldId id="261" r:id="rId4"/>
    <p:sldId id="262" r:id="rId5"/>
    <p:sldId id="435" r:id="rId6"/>
    <p:sldId id="433" r:id="rId7"/>
    <p:sldId id="438" r:id="rId8"/>
    <p:sldId id="439" r:id="rId9"/>
    <p:sldId id="434" r:id="rId10"/>
    <p:sldId id="2144" r:id="rId11"/>
    <p:sldId id="440" r:id="rId12"/>
    <p:sldId id="2145" r:id="rId13"/>
    <p:sldId id="441" r:id="rId14"/>
    <p:sldId id="2140" r:id="rId15"/>
    <p:sldId id="442" r:id="rId16"/>
    <p:sldId id="2139" r:id="rId17"/>
    <p:sldId id="2142" r:id="rId18"/>
    <p:sldId id="2137" r:id="rId19"/>
    <p:sldId id="2134" r:id="rId20"/>
    <p:sldId id="2135" r:id="rId21"/>
    <p:sldId id="269" r:id="rId22"/>
    <p:sldId id="2143" r:id="rId23"/>
  </p:sldIdLst>
  <p:sldSz cx="9144000" cy="6858000" type="screen4x3"/>
  <p:notesSz cx="6858000" cy="9144000"/>
  <p:defaultTextStyle>
    <a:defPPr>
      <a:defRPr lang="en-US"/>
    </a:defPPr>
    <a:lvl1pPr marL="0" algn="l" defTabSz="456449" rtl="0" eaLnBrk="1" latinLnBrk="0" hangingPunct="1">
      <a:defRPr sz="1800" kern="1200">
        <a:solidFill>
          <a:schemeClr val="tx1"/>
        </a:solidFill>
        <a:latin typeface="+mn-lt"/>
        <a:ea typeface="+mn-ea"/>
        <a:cs typeface="+mn-cs"/>
      </a:defRPr>
    </a:lvl1pPr>
    <a:lvl2pPr marL="456449" algn="l" defTabSz="456449" rtl="0" eaLnBrk="1" latinLnBrk="0" hangingPunct="1">
      <a:defRPr sz="1800" kern="1200">
        <a:solidFill>
          <a:schemeClr val="tx1"/>
        </a:solidFill>
        <a:latin typeface="+mn-lt"/>
        <a:ea typeface="+mn-ea"/>
        <a:cs typeface="+mn-cs"/>
      </a:defRPr>
    </a:lvl2pPr>
    <a:lvl3pPr marL="912899" algn="l" defTabSz="456449" rtl="0" eaLnBrk="1" latinLnBrk="0" hangingPunct="1">
      <a:defRPr sz="1800" kern="1200">
        <a:solidFill>
          <a:schemeClr val="tx1"/>
        </a:solidFill>
        <a:latin typeface="+mn-lt"/>
        <a:ea typeface="+mn-ea"/>
        <a:cs typeface="+mn-cs"/>
      </a:defRPr>
    </a:lvl3pPr>
    <a:lvl4pPr marL="1369349" algn="l" defTabSz="456449" rtl="0" eaLnBrk="1" latinLnBrk="0" hangingPunct="1">
      <a:defRPr sz="1800" kern="1200">
        <a:solidFill>
          <a:schemeClr val="tx1"/>
        </a:solidFill>
        <a:latin typeface="+mn-lt"/>
        <a:ea typeface="+mn-ea"/>
        <a:cs typeface="+mn-cs"/>
      </a:defRPr>
    </a:lvl4pPr>
    <a:lvl5pPr marL="1825798" algn="l" defTabSz="456449" rtl="0" eaLnBrk="1" latinLnBrk="0" hangingPunct="1">
      <a:defRPr sz="1800" kern="1200">
        <a:solidFill>
          <a:schemeClr val="tx1"/>
        </a:solidFill>
        <a:latin typeface="+mn-lt"/>
        <a:ea typeface="+mn-ea"/>
        <a:cs typeface="+mn-cs"/>
      </a:defRPr>
    </a:lvl5pPr>
    <a:lvl6pPr marL="2282248" algn="l" defTabSz="456449" rtl="0" eaLnBrk="1" latinLnBrk="0" hangingPunct="1">
      <a:defRPr sz="1800" kern="1200">
        <a:solidFill>
          <a:schemeClr val="tx1"/>
        </a:solidFill>
        <a:latin typeface="+mn-lt"/>
        <a:ea typeface="+mn-ea"/>
        <a:cs typeface="+mn-cs"/>
      </a:defRPr>
    </a:lvl6pPr>
    <a:lvl7pPr marL="2738697" algn="l" defTabSz="456449" rtl="0" eaLnBrk="1" latinLnBrk="0" hangingPunct="1">
      <a:defRPr sz="1800" kern="1200">
        <a:solidFill>
          <a:schemeClr val="tx1"/>
        </a:solidFill>
        <a:latin typeface="+mn-lt"/>
        <a:ea typeface="+mn-ea"/>
        <a:cs typeface="+mn-cs"/>
      </a:defRPr>
    </a:lvl7pPr>
    <a:lvl8pPr marL="3195147" algn="l" defTabSz="456449" rtl="0" eaLnBrk="1" latinLnBrk="0" hangingPunct="1">
      <a:defRPr sz="1800" kern="1200">
        <a:solidFill>
          <a:schemeClr val="tx1"/>
        </a:solidFill>
        <a:latin typeface="+mn-lt"/>
        <a:ea typeface="+mn-ea"/>
        <a:cs typeface="+mn-cs"/>
      </a:defRPr>
    </a:lvl8pPr>
    <a:lvl9pPr marL="3651597" algn="l" defTabSz="4564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9" autoAdjust="0"/>
    <p:restoredTop sz="81088" autoAdjust="0"/>
  </p:normalViewPr>
  <p:slideViewPr>
    <p:cSldViewPr snapToGrid="0" snapToObjects="1">
      <p:cViewPr varScale="1">
        <p:scale>
          <a:sx n="92" d="100"/>
          <a:sy n="92" d="100"/>
        </p:scale>
        <p:origin x="2148" y="90"/>
      </p:cViewPr>
      <p:guideLst>
        <p:guide orient="horz" pos="2160"/>
        <p:guide pos="2880"/>
      </p:guideLst>
    </p:cSldViewPr>
  </p:slideViewPr>
  <p:outlineViewPr>
    <p:cViewPr>
      <p:scale>
        <a:sx n="33" d="100"/>
        <a:sy n="33" d="100"/>
      </p:scale>
      <p:origin x="0" y="-19232"/>
    </p:cViewPr>
  </p:outlineViewPr>
  <p:notesTextViewPr>
    <p:cViewPr>
      <p:scale>
        <a:sx n="100" d="100"/>
        <a:sy n="100" d="100"/>
      </p:scale>
      <p:origin x="0" y="0"/>
    </p:cViewPr>
  </p:notesTextViewPr>
  <p:notesViewPr>
    <p:cSldViewPr snapToGrid="0" snapToObjects="1">
      <p:cViewPr varScale="1">
        <p:scale>
          <a:sx n="95" d="100"/>
          <a:sy n="95" d="100"/>
        </p:scale>
        <p:origin x="-393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55C59-C1FD-6442-AEB5-D92696AF80D8}" type="datetimeFigureOut">
              <a:rPr lang="en-US" smtClean="0"/>
              <a:t>3/27/2024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7E4F94-7953-2847-870B-5C6DE618401D}" type="slidenum">
              <a:rPr lang="en-US" smtClean="0"/>
              <a:t>‹#›</a:t>
            </a:fld>
            <a:endParaRPr lang="en-US" dirty="0"/>
          </a:p>
        </p:txBody>
      </p:sp>
    </p:spTree>
    <p:extLst>
      <p:ext uri="{BB962C8B-B14F-4D97-AF65-F5344CB8AC3E}">
        <p14:creationId xmlns:p14="http://schemas.microsoft.com/office/powerpoint/2010/main" val="3793806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9A58B-C66D-0E4D-9CF4-D0A97D2815BD}" type="datetimeFigureOut">
              <a:rPr lang="en-US" smtClean="0"/>
              <a:t>3/27/2024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F3D7C-E79C-464D-870B-78CB3C2428AA}" type="slidenum">
              <a:rPr lang="en-US" smtClean="0"/>
              <a:t>‹#›</a:t>
            </a:fld>
            <a:endParaRPr lang="en-US" dirty="0"/>
          </a:p>
        </p:txBody>
      </p:sp>
    </p:spTree>
    <p:extLst>
      <p:ext uri="{BB962C8B-B14F-4D97-AF65-F5344CB8AC3E}">
        <p14:creationId xmlns:p14="http://schemas.microsoft.com/office/powerpoint/2010/main" val="990912024"/>
      </p:ext>
    </p:extLst>
  </p:cSld>
  <p:clrMap bg1="lt1" tx1="dk1" bg2="lt2" tx2="dk2" accent1="accent1" accent2="accent2" accent3="accent3" accent4="accent4" accent5="accent5" accent6="accent6" hlink="hlink" folHlink="folHlink"/>
  <p:notesStyle>
    <a:lvl1pPr marL="0" algn="l" defTabSz="456449" rtl="0" eaLnBrk="1" latinLnBrk="0" hangingPunct="1">
      <a:defRPr sz="1200" kern="1200">
        <a:solidFill>
          <a:schemeClr val="tx1"/>
        </a:solidFill>
        <a:latin typeface="+mn-lt"/>
        <a:ea typeface="+mn-ea"/>
        <a:cs typeface="+mn-cs"/>
      </a:defRPr>
    </a:lvl1pPr>
    <a:lvl2pPr marL="456449" algn="l" defTabSz="456449" rtl="0" eaLnBrk="1" latinLnBrk="0" hangingPunct="1">
      <a:defRPr sz="1200" kern="1200">
        <a:solidFill>
          <a:schemeClr val="tx1"/>
        </a:solidFill>
        <a:latin typeface="+mn-lt"/>
        <a:ea typeface="+mn-ea"/>
        <a:cs typeface="+mn-cs"/>
      </a:defRPr>
    </a:lvl2pPr>
    <a:lvl3pPr marL="912899" algn="l" defTabSz="456449" rtl="0" eaLnBrk="1" latinLnBrk="0" hangingPunct="1">
      <a:defRPr sz="1200" kern="1200">
        <a:solidFill>
          <a:schemeClr val="tx1"/>
        </a:solidFill>
        <a:latin typeface="+mn-lt"/>
        <a:ea typeface="+mn-ea"/>
        <a:cs typeface="+mn-cs"/>
      </a:defRPr>
    </a:lvl3pPr>
    <a:lvl4pPr marL="1369349" algn="l" defTabSz="456449" rtl="0" eaLnBrk="1" latinLnBrk="0" hangingPunct="1">
      <a:defRPr sz="1200" kern="1200">
        <a:solidFill>
          <a:schemeClr val="tx1"/>
        </a:solidFill>
        <a:latin typeface="+mn-lt"/>
        <a:ea typeface="+mn-ea"/>
        <a:cs typeface="+mn-cs"/>
      </a:defRPr>
    </a:lvl4pPr>
    <a:lvl5pPr marL="1825798" algn="l" defTabSz="456449" rtl="0" eaLnBrk="1" latinLnBrk="0" hangingPunct="1">
      <a:defRPr sz="1200" kern="1200">
        <a:solidFill>
          <a:schemeClr val="tx1"/>
        </a:solidFill>
        <a:latin typeface="+mn-lt"/>
        <a:ea typeface="+mn-ea"/>
        <a:cs typeface="+mn-cs"/>
      </a:defRPr>
    </a:lvl5pPr>
    <a:lvl6pPr marL="2282248" algn="l" defTabSz="456449" rtl="0" eaLnBrk="1" latinLnBrk="0" hangingPunct="1">
      <a:defRPr sz="1200" kern="1200">
        <a:solidFill>
          <a:schemeClr val="tx1"/>
        </a:solidFill>
        <a:latin typeface="+mn-lt"/>
        <a:ea typeface="+mn-ea"/>
        <a:cs typeface="+mn-cs"/>
      </a:defRPr>
    </a:lvl6pPr>
    <a:lvl7pPr marL="2738697" algn="l" defTabSz="456449" rtl="0" eaLnBrk="1" latinLnBrk="0" hangingPunct="1">
      <a:defRPr sz="1200" kern="1200">
        <a:solidFill>
          <a:schemeClr val="tx1"/>
        </a:solidFill>
        <a:latin typeface="+mn-lt"/>
        <a:ea typeface="+mn-ea"/>
        <a:cs typeface="+mn-cs"/>
      </a:defRPr>
    </a:lvl7pPr>
    <a:lvl8pPr marL="3195147" algn="l" defTabSz="456449" rtl="0" eaLnBrk="1" latinLnBrk="0" hangingPunct="1">
      <a:defRPr sz="1200" kern="1200">
        <a:solidFill>
          <a:schemeClr val="tx1"/>
        </a:solidFill>
        <a:latin typeface="+mn-lt"/>
        <a:ea typeface="+mn-ea"/>
        <a:cs typeface="+mn-cs"/>
      </a:defRPr>
    </a:lvl8pPr>
    <a:lvl9pPr marL="3651597" algn="l" defTabSz="4564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a:t>
            </a:fld>
            <a:endParaRPr lang="en-US" dirty="0"/>
          </a:p>
        </p:txBody>
      </p:sp>
    </p:spTree>
    <p:extLst>
      <p:ext uri="{BB962C8B-B14F-4D97-AF65-F5344CB8AC3E}">
        <p14:creationId xmlns:p14="http://schemas.microsoft.com/office/powerpoint/2010/main" val="2111535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16</a:t>
            </a:fld>
            <a:endParaRPr lang="en-US" dirty="0"/>
          </a:p>
        </p:txBody>
      </p:sp>
    </p:spTree>
    <p:extLst>
      <p:ext uri="{BB962C8B-B14F-4D97-AF65-F5344CB8AC3E}">
        <p14:creationId xmlns:p14="http://schemas.microsoft.com/office/powerpoint/2010/main" val="2968699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C0F11EB5-1534-BD46-9E3D-0BF3E2F125E9}" type="slidenum">
              <a:rPr lang="en-US" smtClean="0"/>
              <a:t>18</a:t>
            </a:fld>
            <a:endParaRPr lang="en-US" dirty="0"/>
          </a:p>
        </p:txBody>
      </p:sp>
    </p:spTree>
    <p:extLst>
      <p:ext uri="{BB962C8B-B14F-4D97-AF65-F5344CB8AC3E}">
        <p14:creationId xmlns:p14="http://schemas.microsoft.com/office/powerpoint/2010/main" val="3497895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What can be done to address the new harm reduction landscape produced by ongoing transformations in the US street drug supply? </a:t>
            </a:r>
          </a:p>
          <a:p>
            <a:endParaRPr lang="en-US" dirty="0"/>
          </a:p>
          <a:p>
            <a:pPr marL="171450" indent="-171450">
              <a:buFontTx/>
              <a:buChar char="-"/>
            </a:pPr>
            <a:r>
              <a:rPr lang="en-US" dirty="0"/>
              <a:t>First, it is crucial to bring the clinic to the street as much as possible given how the xylazine/meth wound crisis is aggravating access/adherence to care, including HIV prevention and treatment. HIV practitioners should consider partnerships with mobile/street wound care teams. </a:t>
            </a:r>
          </a:p>
          <a:p>
            <a:pPr marL="171450" indent="-171450">
              <a:buFontTx/>
              <a:buChar char="-"/>
            </a:pPr>
            <a:endParaRPr lang="en-US" dirty="0"/>
          </a:p>
          <a:p>
            <a:pPr marL="171450" indent="-171450">
              <a:buFontTx/>
              <a:buChar char="-"/>
            </a:pPr>
            <a:r>
              <a:rPr lang="en-US" dirty="0"/>
              <a:t>We must continue to call for the establishment of overdose prevention centers. In the context of xylazine adulteration, OPCs will help to prevent not only deadly overdoses, but also sexual assault given the extended periods of deep sleep that xylazine induces.</a:t>
            </a:r>
          </a:p>
          <a:p>
            <a:pPr marL="171450" indent="-171450">
              <a:buFontTx/>
              <a:buChar char="-"/>
            </a:pPr>
            <a:endParaRPr lang="en-US" dirty="0"/>
          </a:p>
          <a:p>
            <a:pPr marL="171450" indent="-171450">
              <a:buFontTx/>
              <a:buChar char="-"/>
            </a:pPr>
            <a:r>
              <a:rPr lang="en-US" dirty="0"/>
              <a:t>We must also continue to call for the democratization of sophisticated drug checking technology. Specifically, mass spectrometers should be distributed to community-based organizations and to PWUD peer navigators around the country. This will allow PWUD and public health service providers to learn in real time the exact composition of street drug supplies, allowing PWUDs to behave accordingly and enabling public health to respond more quickly and effectively to supply changes. </a:t>
            </a:r>
          </a:p>
          <a:p>
            <a:pPr marL="171450" indent="-171450">
              <a:buFontTx/>
              <a:buChar char="-"/>
            </a:pPr>
            <a:endParaRPr lang="en-US" dirty="0"/>
          </a:p>
          <a:p>
            <a:pPr marL="171450" indent="-171450">
              <a:buFontTx/>
              <a:buChar char="-"/>
            </a:pPr>
            <a:r>
              <a:rPr lang="en-US" dirty="0"/>
              <a:t>We must also continue to call for the establishment of safe supply programs in the United States. These programs, which have had great success in Canada and parts of Europe, involve the prescription of pharmaceutical grade opioids to people with opioid use disorder. Given the decrease in quality that fentanyl and xylazine presuppose in comparison to heroin, safe supply would be uniquely appealing to PWUDs in the current era of synthetic sedatives. Safe supply would be unambiguously superior to currently existing street supplies – a fact that would not have been true for many cities during the agricultural heroin era. </a:t>
            </a:r>
          </a:p>
        </p:txBody>
      </p:sp>
      <p:sp>
        <p:nvSpPr>
          <p:cNvPr id="4" name="Slide Number Placeholder 3"/>
          <p:cNvSpPr>
            <a:spLocks noGrp="1"/>
          </p:cNvSpPr>
          <p:nvPr>
            <p:ph type="sldNum" sz="quarter" idx="5"/>
          </p:nvPr>
        </p:nvSpPr>
        <p:spPr/>
        <p:txBody>
          <a:bodyPr/>
          <a:lstStyle/>
          <a:p>
            <a:fld id="{C0F11EB5-1534-BD46-9E3D-0BF3E2F125E9}" type="slidenum">
              <a:rPr lang="en-US" smtClean="0"/>
              <a:t>19</a:t>
            </a:fld>
            <a:endParaRPr lang="en-US" dirty="0"/>
          </a:p>
        </p:txBody>
      </p:sp>
    </p:spTree>
    <p:extLst>
      <p:ext uri="{BB962C8B-B14F-4D97-AF65-F5344CB8AC3E}">
        <p14:creationId xmlns:p14="http://schemas.microsoft.com/office/powerpoint/2010/main" val="2891627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It is important for public health and harm reduction service providers NOT to throw people who sell drugs under the bus in order to attend to PWUDs. People who sell drugs are potential allies, not enemies, in the effort to address the ongoing overdose epidemic. </a:t>
            </a:r>
            <a:r>
              <a:rPr lang="en-US" sz="1800" dirty="0">
                <a:effectLst/>
                <a:latin typeface="Times New Roman" panose="02020603050405020304" pitchFamily="18" charset="0"/>
                <a:ea typeface="Calibri" panose="020F0502020204030204" pitchFamily="34" charset="0"/>
              </a:rPr>
              <a:t>People who sell drugs could distribute naloxone, syringes, fentanyl test strips, xylazine test strips, HIV home tests, and other life-saving harm reduction technologies to their customers.</a:t>
            </a:r>
          </a:p>
          <a:p>
            <a:endParaRPr lang="en-US" sz="1800" dirty="0">
              <a:effectLst/>
              <a:latin typeface="Times New Roman" panose="02020603050405020304" pitchFamily="18" charset="0"/>
            </a:endParaRPr>
          </a:p>
          <a:p>
            <a:r>
              <a:rPr lang="en-US" sz="1800" dirty="0">
                <a:effectLst/>
                <a:latin typeface="Times New Roman" panose="02020603050405020304" pitchFamily="18" charset="0"/>
              </a:rPr>
              <a:t>- Public health has so far relinquished the study of narcotics supply chains to the DEA and to local law enforcement (Montero et al. 2022). Public health has been relegated to the downstream management of substance-use related pathologies, while law enforcement monopolizes the upstream assessment of narcotics supply chains. We must change this. Studying all levels of narcotics supply chains from a public health perspective would allow us to reimagine drug testing programs. It would enable new ways of engaging </a:t>
            </a:r>
            <a:r>
              <a:rPr lang="en-US" sz="1800" b="1" dirty="0">
                <a:effectLst/>
                <a:latin typeface="Times New Roman" panose="02020603050405020304" pitchFamily="18" charset="0"/>
              </a:rPr>
              <a:t>non-punitively </a:t>
            </a:r>
            <a:r>
              <a:rPr lang="en-US" sz="1800" b="0" dirty="0">
                <a:effectLst/>
                <a:latin typeface="Times New Roman" panose="02020603050405020304" pitchFamily="18" charset="0"/>
              </a:rPr>
              <a:t>with drug suppliers in order to regulate drug markets more effectively without relying on the punishment logics of law enforcement. </a:t>
            </a:r>
            <a:endParaRPr lang="en-US" dirty="0"/>
          </a:p>
        </p:txBody>
      </p:sp>
      <p:sp>
        <p:nvSpPr>
          <p:cNvPr id="4" name="Slide Number Placeholder 3"/>
          <p:cNvSpPr>
            <a:spLocks noGrp="1"/>
          </p:cNvSpPr>
          <p:nvPr>
            <p:ph type="sldNum" sz="quarter" idx="5"/>
          </p:nvPr>
        </p:nvSpPr>
        <p:spPr/>
        <p:txBody>
          <a:bodyPr/>
          <a:lstStyle/>
          <a:p>
            <a:fld id="{C0F11EB5-1534-BD46-9E3D-0BF3E2F125E9}" type="slidenum">
              <a:rPr lang="en-US" smtClean="0"/>
              <a:t>20</a:t>
            </a:fld>
            <a:endParaRPr lang="en-US" dirty="0"/>
          </a:p>
        </p:txBody>
      </p:sp>
    </p:spTree>
    <p:extLst>
      <p:ext uri="{BB962C8B-B14F-4D97-AF65-F5344CB8AC3E}">
        <p14:creationId xmlns:p14="http://schemas.microsoft.com/office/powerpoint/2010/main" val="467393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AF3D7C-E79C-464D-870B-78CB3C2428AA}" type="slidenum">
              <a:rPr lang="en-US" smtClean="0"/>
              <a:t>21</a:t>
            </a:fld>
            <a:endParaRPr lang="en-US" dirty="0"/>
          </a:p>
        </p:txBody>
      </p:sp>
    </p:spTree>
    <p:extLst>
      <p:ext uri="{BB962C8B-B14F-4D97-AF65-F5344CB8AC3E}">
        <p14:creationId xmlns:p14="http://schemas.microsoft.com/office/powerpoint/2010/main" val="1150498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AF3D7C-E79C-464D-870B-78CB3C2428AA}" type="slidenum">
              <a:rPr lang="en-US" smtClean="0"/>
              <a:t>22</a:t>
            </a:fld>
            <a:endParaRPr lang="en-US" dirty="0"/>
          </a:p>
        </p:txBody>
      </p:sp>
    </p:spTree>
    <p:extLst>
      <p:ext uri="{BB962C8B-B14F-4D97-AF65-F5344CB8AC3E}">
        <p14:creationId xmlns:p14="http://schemas.microsoft.com/office/powerpoint/2010/main" val="1659348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025526"/>
            <a:ext cx="77723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t>‹#›</a:t>
            </a:fld>
            <a:endParaRPr lang="en-US" dirty="0"/>
          </a:p>
        </p:txBody>
      </p:sp>
      <p:sp>
        <p:nvSpPr>
          <p:cNvPr id="11" name="Date Placeholder 3"/>
          <p:cNvSpPr>
            <a:spLocks noGrp="1"/>
          </p:cNvSpPr>
          <p:nvPr>
            <p:ph type="dt" sz="half" idx="10"/>
          </p:nvPr>
        </p:nvSpPr>
        <p:spPr>
          <a:xfrm>
            <a:off x="7719760" y="6352708"/>
            <a:ext cx="738443" cy="365760"/>
          </a:xfrm>
          <a:prstGeom prst="rect">
            <a:avLst/>
          </a:prstGeom>
        </p:spPr>
        <p:txBody>
          <a:bodyPr anchor="ctr"/>
          <a:lstStyle>
            <a:lvl1pPr>
              <a:defRPr sz="1200" b="0" i="0">
                <a:solidFill>
                  <a:srgbClr val="88A7DF"/>
                </a:solidFill>
                <a:latin typeface="+mn-lt"/>
                <a:cs typeface="ITC Avant Garde Std Bk Cn"/>
              </a:defRPr>
            </a:lvl1pPr>
          </a:lstStyle>
          <a:p>
            <a:fld id="{20B397DD-A1F4-BD42-8C23-B4EC6E2FB771}" type="datetime1">
              <a:rPr lang="en-US" smtClean="0"/>
              <a:t>3/27/2024</a:t>
            </a:fld>
            <a:endParaRPr lang="en-US" dirty="0"/>
          </a:p>
        </p:txBody>
      </p:sp>
      <p:sp>
        <p:nvSpPr>
          <p:cNvPr id="12" name="Footer Placeholder 4"/>
          <p:cNvSpPr>
            <a:spLocks noGrp="1"/>
          </p:cNvSpPr>
          <p:nvPr>
            <p:ph type="ftr" sz="quarter" idx="11"/>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dirty="0"/>
              <a:t>paetc.org</a:t>
            </a:r>
          </a:p>
        </p:txBody>
      </p:sp>
      <p:pic>
        <p:nvPicPr>
          <p:cNvPr id="4" name="Picture 3" descr="image00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248" y="349494"/>
            <a:ext cx="2956560" cy="100584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CA979852-C97B-B14C-9B2A-62C7CA124200}" type="datetime1">
              <a:rPr lang="en-US" smtClean="0"/>
              <a:t>3/27/2024</a:t>
            </a:fld>
            <a:endParaRPr lang="en-US" dirty="0"/>
          </a:p>
        </p:txBody>
      </p:sp>
      <p:pic>
        <p:nvPicPr>
          <p:cNvPr id="7" name="Picture 6"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187172"/>
            <a:ext cx="7659687"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7" y="1553633"/>
            <a:ext cx="6135687"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D37B11F5-7D46-2840-9E1A-95A154789C1D}" type="datetime1">
              <a:rPr lang="en-US" smtClean="0"/>
              <a:t>3/27/2024</a:t>
            </a:fld>
            <a:endParaRPr lang="en-US" dirty="0"/>
          </a:p>
        </p:txBody>
      </p:sp>
      <p:pic>
        <p:nvPicPr>
          <p:cNvPr id="10" name="Picture 9"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dirty="0"/>
          </a:p>
        </p:txBody>
      </p:sp>
      <p:sp>
        <p:nvSpPr>
          <p:cNvPr id="9"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AD7814A4-20F2-9A4C-873E-2AC2AA7D0C4C}" type="datetime1">
              <a:rPr lang="en-US" smtClean="0"/>
              <a:t>3/27/2024</a:t>
            </a:fld>
            <a:endParaRPr lang="en-US" dirty="0"/>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44605"/>
            <a:ext cx="3890108"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210" y="1644605"/>
            <a:ext cx="40385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dirty="0"/>
          </a:p>
        </p:txBody>
      </p:sp>
      <p:sp>
        <p:nvSpPr>
          <p:cNvPr id="11"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F0400BDD-C64E-A646-BB04-4897CB59B8FE}" type="datetime1">
              <a:rPr lang="en-US" smtClean="0"/>
              <a:t>3/27/2024</a:t>
            </a:fld>
            <a:endParaRPr lang="en-US" dirty="0"/>
          </a:p>
        </p:txBody>
      </p:sp>
      <p:pic>
        <p:nvPicPr>
          <p:cNvPr id="13" name="Picture 12"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dirty="0"/>
          </a:p>
        </p:txBody>
      </p:sp>
      <p:sp>
        <p:nvSpPr>
          <p:cNvPr id="7"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AC92D7CF-0488-4941-A8F0-D24EE9D7CD5E}" type="datetime1">
              <a:rPr lang="en-US" smtClean="0"/>
              <a:t>3/27/2024</a:t>
            </a:fld>
            <a:endParaRPr lang="en-US" dirty="0"/>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dirty="0"/>
          </a:p>
        </p:txBody>
      </p:sp>
      <p:sp>
        <p:nvSpPr>
          <p:cNvPr id="6"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8AEC8834-0501-BB49-990B-CAD068FB829A}" type="datetime1">
              <a:rPr lang="en-US" smtClean="0"/>
              <a:t>3/27/2024</a:t>
            </a:fld>
            <a:endParaRPr lang="en-US" dirty="0"/>
          </a:p>
        </p:txBody>
      </p:sp>
      <p:pic>
        <p:nvPicPr>
          <p:cNvPr id="8" name="Picture 7"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3" y="5495544"/>
            <a:ext cx="8516815"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dirty="0"/>
          </a:p>
        </p:txBody>
      </p:sp>
      <p:sp>
        <p:nvSpPr>
          <p:cNvPr id="9" name="Content Placeholder 8"/>
          <p:cNvSpPr>
            <a:spLocks noGrp="1"/>
          </p:cNvSpPr>
          <p:nvPr>
            <p:ph sz="quarter" idx="13"/>
          </p:nvPr>
        </p:nvSpPr>
        <p:spPr>
          <a:xfrm>
            <a:off x="304803" y="381001"/>
            <a:ext cx="8516815"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3DF25ED4-1B54-B240-AA6E-2A9FD224D82B}" type="datetime1">
              <a:rPr lang="en-US" smtClean="0"/>
              <a:t>3/27/2024</a:t>
            </a:fld>
            <a:endParaRPr lang="en-US" dirty="0"/>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006831"/>
            <a:ext cx="8588248"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9144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301752" y="5607552"/>
            <a:ext cx="8588248"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dirty="0"/>
          </a:p>
        </p:txBody>
      </p:sp>
      <p:sp>
        <p:nvSpPr>
          <p:cNvPr id="10" name="Date Placeholder 3"/>
          <p:cNvSpPr>
            <a:spLocks noGrp="1"/>
          </p:cNvSpPr>
          <p:nvPr>
            <p:ph type="dt" sz="half" idx="12"/>
          </p:nvPr>
        </p:nvSpPr>
        <p:spPr>
          <a:xfrm>
            <a:off x="7719760" y="6352708"/>
            <a:ext cx="738443" cy="365760"/>
          </a:xfrm>
          <a:prstGeom prst="rect">
            <a:avLst/>
          </a:prstGeom>
        </p:spPr>
        <p:txBody>
          <a:bodyPr anchor="ctr"/>
          <a:lstStyle>
            <a:lvl1pPr>
              <a:defRPr sz="1200">
                <a:solidFill>
                  <a:srgbClr val="88A7DF"/>
                </a:solidFill>
              </a:defRPr>
            </a:lvl1pPr>
          </a:lstStyle>
          <a:p>
            <a:fld id="{DB92A167-D0BA-D142-B00A-6148A0612FF1}" type="datetime1">
              <a:rPr lang="en-US" smtClean="0"/>
              <a:t>3/27/2024</a:t>
            </a:fld>
            <a:endParaRPr lang="en-US" dirty="0"/>
          </a:p>
        </p:txBody>
      </p:sp>
      <p:pic>
        <p:nvPicPr>
          <p:cNvPr id="12" name="Picture 11"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Rectangle 6"/>
          <p:cNvSpPr/>
          <p:nvPr/>
        </p:nvSpPr>
        <p:spPr>
          <a:xfrm>
            <a:off x="4"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dirty="0"/>
          </a:p>
        </p:txBody>
      </p:sp>
      <p:sp>
        <p:nvSpPr>
          <p:cNvPr id="2" name="Title Placeholder 1"/>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2" y="1600203"/>
            <a:ext cx="8315569"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dirty="0">
              <a:solidFill>
                <a:schemeClr val="accent6"/>
              </a:solidFill>
            </a:endParaRPr>
          </a:p>
        </p:txBody>
      </p:sp>
      <p:sp>
        <p:nvSpPr>
          <p:cNvPr id="6" name="Slide Number Placeholder 5"/>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dirty="0"/>
          </a:p>
        </p:txBody>
      </p:sp>
      <p:sp>
        <p:nvSpPr>
          <p:cNvPr id="15" name="Date Placeholder 3"/>
          <p:cNvSpPr>
            <a:spLocks noGrp="1"/>
          </p:cNvSpPr>
          <p:nvPr>
            <p:ph type="dt" sz="half" idx="2"/>
          </p:nvPr>
        </p:nvSpPr>
        <p:spPr>
          <a:xfrm>
            <a:off x="7719760" y="6352708"/>
            <a:ext cx="738443" cy="365760"/>
          </a:xfrm>
          <a:prstGeom prst="rect">
            <a:avLst/>
          </a:prstGeom>
        </p:spPr>
        <p:txBody>
          <a:bodyPr lIns="91290" tIns="45645" rIns="91290" bIns="45645" anchor="ctr"/>
          <a:lstStyle>
            <a:lvl1pPr>
              <a:defRPr sz="1200">
                <a:solidFill>
                  <a:srgbClr val="88A7DF"/>
                </a:solidFill>
              </a:defRPr>
            </a:lvl1pPr>
          </a:lstStyle>
          <a:p>
            <a:fld id="{A80AFE23-E95D-354B-B4BC-DF054F2C9ECF}" type="datetime1">
              <a:rPr lang="en-US" smtClean="0"/>
              <a:t>3/27/2024</a:t>
            </a:fld>
            <a:endParaRPr lang="en-US" dirty="0"/>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dirty="0"/>
              <a:t>paetc.org</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i.org/10.1186/s12879-020-05464-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jied.lse.ac.uk/articles/10.31389/jied.122#main-text-B9"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jied.lse.ac.uk/articles/10.31389/jied.12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025526"/>
            <a:ext cx="8254997" cy="2474409"/>
          </a:xfrm>
        </p:spPr>
        <p:txBody>
          <a:bodyPr/>
          <a:lstStyle/>
          <a:p>
            <a:r>
              <a:rPr lang="en-US" dirty="0"/>
              <a:t>Methamphetamine and Implications for HIV</a:t>
            </a:r>
          </a:p>
        </p:txBody>
      </p:sp>
      <p:sp>
        <p:nvSpPr>
          <p:cNvPr id="3" name="Subtitle 2"/>
          <p:cNvSpPr>
            <a:spLocks noGrp="1"/>
          </p:cNvSpPr>
          <p:nvPr>
            <p:ph type="subTitle" idx="1"/>
          </p:nvPr>
        </p:nvSpPr>
        <p:spPr/>
        <p:txBody>
          <a:bodyPr>
            <a:normAutofit fontScale="25000" lnSpcReduction="20000"/>
          </a:bodyPr>
          <a:lstStyle/>
          <a:p>
            <a:pPr marL="0" marR="0" lvl="0" indent="0" algn="l" defTabSz="912899" rtl="0" eaLnBrk="1" fontAlgn="auto" latinLnBrk="0" hangingPunct="1">
              <a:lnSpc>
                <a:spcPct val="100000"/>
              </a:lnSpc>
              <a:spcBef>
                <a:spcPct val="20000"/>
              </a:spcBef>
              <a:spcAft>
                <a:spcPts val="0"/>
              </a:spcAft>
              <a:buClr>
                <a:srgbClr val="D6201A"/>
              </a:buClr>
              <a:buSzTx/>
              <a:buFont typeface="Wingdings" charset="2"/>
              <a:buNone/>
              <a:tabLst/>
              <a:defRPr/>
            </a:pPr>
            <a:r>
              <a:rPr kumimoji="0" lang="en-US" sz="9600" b="0" i="0" u="none" strike="noStrike" kern="1200" cap="none" spc="0" normalizeH="0" baseline="0" noProof="0" dirty="0">
                <a:ln>
                  <a:noFill/>
                </a:ln>
                <a:solidFill>
                  <a:srgbClr val="222222"/>
                </a:solidFill>
                <a:effectLst/>
                <a:uLnTx/>
                <a:uFillTx/>
                <a:latin typeface="Arial"/>
                <a:ea typeface="+mn-ea"/>
              </a:rPr>
              <a:t>Fernando Montero, PhD</a:t>
            </a:r>
          </a:p>
          <a:p>
            <a:pPr marL="0" marR="0" lvl="0" indent="0" algn="l" defTabSz="912899" rtl="0" eaLnBrk="1" fontAlgn="auto" latinLnBrk="0" hangingPunct="1">
              <a:lnSpc>
                <a:spcPct val="100000"/>
              </a:lnSpc>
              <a:spcBef>
                <a:spcPct val="20000"/>
              </a:spcBef>
              <a:spcAft>
                <a:spcPts val="0"/>
              </a:spcAft>
              <a:buClr>
                <a:srgbClr val="D6201A"/>
              </a:buClr>
              <a:buSzTx/>
              <a:buFont typeface="Wingdings" charset="2"/>
              <a:buNone/>
              <a:tabLst/>
              <a:defRPr/>
            </a:pPr>
            <a:r>
              <a:rPr kumimoji="0" lang="en-US" sz="6400" b="0" i="0" u="none" strike="noStrike" kern="1200" cap="none" spc="0" normalizeH="0" baseline="0" noProof="0" dirty="0">
                <a:ln>
                  <a:noFill/>
                </a:ln>
                <a:solidFill>
                  <a:srgbClr val="222222"/>
                </a:solidFill>
                <a:effectLst/>
                <a:uLnTx/>
                <a:uFillTx/>
                <a:latin typeface="Arial"/>
                <a:ea typeface="+mn-ea"/>
              </a:rPr>
              <a:t>Chief T32 Postdoctoral Research Fellow, HIV Center for Clinical and Behavioral Studies, Columbia University</a:t>
            </a:r>
            <a:r>
              <a:rPr lang="en-US" sz="6400" dirty="0">
                <a:latin typeface="Arial"/>
              </a:rPr>
              <a:t>; </a:t>
            </a:r>
            <a:r>
              <a:rPr kumimoji="0" lang="en-US" sz="6400" b="0" i="0" u="none" strike="noStrike" kern="1200" cap="none" spc="0" normalizeH="0" baseline="0" noProof="0" dirty="0">
                <a:ln>
                  <a:noFill/>
                </a:ln>
                <a:solidFill>
                  <a:srgbClr val="222222"/>
                </a:solidFill>
                <a:effectLst/>
                <a:uLnTx/>
                <a:uFillTx/>
                <a:latin typeface="Arial"/>
                <a:ea typeface="+mn-ea"/>
              </a:rPr>
              <a:t>Postdoctoral Research Fellow, HEALing Communities Study, Social Intervention Group, Columbia University</a:t>
            </a:r>
          </a:p>
          <a:p>
            <a:pPr marL="0" marR="0" lvl="0" indent="0" algn="l" defTabSz="912899" rtl="0" eaLnBrk="1" fontAlgn="auto" latinLnBrk="0" hangingPunct="1">
              <a:lnSpc>
                <a:spcPct val="100000"/>
              </a:lnSpc>
              <a:spcBef>
                <a:spcPct val="20000"/>
              </a:spcBef>
              <a:spcAft>
                <a:spcPts val="0"/>
              </a:spcAft>
              <a:buClr>
                <a:srgbClr val="D6201A"/>
              </a:buClr>
              <a:buSzTx/>
              <a:buFont typeface="Wingdings" charset="2"/>
              <a:buNone/>
              <a:tabLst/>
              <a:defRPr/>
            </a:pPr>
            <a:endParaRPr kumimoji="0" lang="en-US" sz="5000" b="1" i="0" u="none" strike="noStrike" kern="1200" cap="none" spc="0" normalizeH="0" baseline="0" noProof="0" dirty="0">
              <a:ln>
                <a:noFill/>
              </a:ln>
              <a:solidFill>
                <a:srgbClr val="222222"/>
              </a:solidFill>
              <a:effectLst/>
              <a:uLnTx/>
              <a:uFillTx/>
              <a:latin typeface="Arial"/>
              <a:ea typeface="+mn-ea"/>
            </a:endParaRPr>
          </a:p>
          <a:p>
            <a:pPr marL="0" marR="0" lvl="0" indent="0" algn="l" defTabSz="912899" rtl="0" eaLnBrk="1" fontAlgn="auto" latinLnBrk="0" hangingPunct="1">
              <a:lnSpc>
                <a:spcPct val="100000"/>
              </a:lnSpc>
              <a:spcBef>
                <a:spcPct val="20000"/>
              </a:spcBef>
              <a:spcAft>
                <a:spcPts val="0"/>
              </a:spcAft>
              <a:buClr>
                <a:srgbClr val="D6201A"/>
              </a:buClr>
              <a:buSzTx/>
              <a:buFont typeface="Wingdings" charset="2"/>
              <a:buNone/>
              <a:tabLst/>
              <a:defRPr/>
            </a:pPr>
            <a:r>
              <a:rPr kumimoji="0" lang="en-US" sz="8000" b="1" i="0" u="none" strike="noStrike" kern="1200" cap="none" spc="0" normalizeH="0" baseline="0" noProof="0" dirty="0">
                <a:ln>
                  <a:noFill/>
                </a:ln>
                <a:solidFill>
                  <a:srgbClr val="222222"/>
                </a:solidFill>
                <a:effectLst/>
                <a:uLnTx/>
                <a:uFillTx/>
                <a:latin typeface="Arial"/>
                <a:ea typeface="+mn-ea"/>
              </a:rPr>
              <a:t>April 10, 2024</a:t>
            </a:r>
          </a:p>
          <a:p>
            <a:pPr marL="0" marR="0" lvl="0" indent="0" algn="l" defTabSz="912899" rtl="0" eaLnBrk="1" fontAlgn="auto" latinLnBrk="0" hangingPunct="1">
              <a:lnSpc>
                <a:spcPct val="100000"/>
              </a:lnSpc>
              <a:spcBef>
                <a:spcPct val="20000"/>
              </a:spcBef>
              <a:spcAft>
                <a:spcPts val="0"/>
              </a:spcAft>
              <a:buClr>
                <a:srgbClr val="D6201A"/>
              </a:buClr>
              <a:buSzTx/>
              <a:buFont typeface="Wingdings" charset="2"/>
              <a:buNone/>
              <a:tabLst/>
              <a:defRPr/>
            </a:pPr>
            <a:endParaRPr kumimoji="0" lang="en-US" sz="1800" b="0" i="0" u="none" strike="noStrike" kern="1200" cap="none" spc="0" normalizeH="0" baseline="0" noProof="0" dirty="0">
              <a:ln>
                <a:noFill/>
              </a:ln>
              <a:solidFill>
                <a:srgbClr val="222222"/>
              </a:solidFill>
              <a:effectLst/>
              <a:uLnTx/>
              <a:uFillTx/>
              <a:latin typeface="Garamond" panose="02020404030301010803" pitchFamily="18" charset="0"/>
              <a:ea typeface="+mn-ea"/>
            </a:endParaRPr>
          </a:p>
          <a:p>
            <a:pPr marL="0" marR="0" lvl="0" indent="0" algn="l" defTabSz="912899" rtl="0" eaLnBrk="1" fontAlgn="auto" latinLnBrk="0" hangingPunct="1">
              <a:lnSpc>
                <a:spcPct val="100000"/>
              </a:lnSpc>
              <a:spcBef>
                <a:spcPct val="20000"/>
              </a:spcBef>
              <a:spcAft>
                <a:spcPts val="0"/>
              </a:spcAft>
              <a:buClr>
                <a:srgbClr val="D6201A"/>
              </a:buClr>
              <a:buSzTx/>
              <a:buFont typeface="Wingdings" charset="2"/>
              <a:buNone/>
              <a:tabLst/>
              <a:defRPr/>
            </a:pPr>
            <a:endParaRPr kumimoji="0" lang="en-US" sz="1800" b="0" i="0" u="none" strike="noStrike" kern="1200" cap="none" spc="0" normalizeH="0" baseline="0" noProof="0" dirty="0">
              <a:ln>
                <a:noFill/>
              </a:ln>
              <a:solidFill>
                <a:srgbClr val="222222"/>
              </a:solidFill>
              <a:effectLst/>
              <a:uLnTx/>
              <a:uFillTx/>
              <a:latin typeface="Garamond" panose="02020404030301010803" pitchFamily="18" charset="0"/>
              <a:ea typeface="+mn-ea"/>
            </a:endParaRPr>
          </a:p>
        </p:txBody>
      </p:sp>
      <p:sp>
        <p:nvSpPr>
          <p:cNvPr id="6" name="Footer Placeholder 5">
            <a:extLst>
              <a:ext uri="{FF2B5EF4-FFF2-40B4-BE49-F238E27FC236}">
                <a16:creationId xmlns:a16="http://schemas.microsoft.com/office/drawing/2014/main" id="{0FA991CC-2E07-544A-B9E6-2A6EE21EF0D9}"/>
              </a:ext>
            </a:extLst>
          </p:cNvPr>
          <p:cNvSpPr>
            <a:spLocks noGrp="1"/>
          </p:cNvSpPr>
          <p:nvPr>
            <p:ph type="ftr" sz="quarter" idx="11"/>
          </p:nvPr>
        </p:nvSpPr>
        <p:spPr/>
        <p:txBody>
          <a:bodyPr/>
          <a:lstStyle/>
          <a:p>
            <a:r>
              <a:rPr lang="en-US" dirty="0"/>
              <a:t>paetc.org</a:t>
            </a:r>
          </a:p>
        </p:txBody>
      </p:sp>
      <p:sp>
        <p:nvSpPr>
          <p:cNvPr id="7" name="Slide Number Placeholder 6">
            <a:extLst>
              <a:ext uri="{FF2B5EF4-FFF2-40B4-BE49-F238E27FC236}">
                <a16:creationId xmlns:a16="http://schemas.microsoft.com/office/drawing/2014/main" id="{3774EE2A-C187-1A40-847B-1861A2B09B9D}"/>
              </a:ext>
            </a:extLst>
          </p:cNvPr>
          <p:cNvSpPr>
            <a:spLocks noGrp="1"/>
          </p:cNvSpPr>
          <p:nvPr>
            <p:ph type="sldNum" sz="quarter" idx="12"/>
          </p:nvPr>
        </p:nvSpPr>
        <p:spPr/>
        <p:txBody>
          <a:bodyPr/>
          <a:lstStyle/>
          <a:p>
            <a:fld id="{1D2EA5EF-C699-AF4C-BA42-C0A1CAAB713C}" type="slidenum">
              <a:rPr lang="en-US" smtClean="0"/>
              <a:t>1</a:t>
            </a:fld>
            <a:endParaRPr lang="en-US" dirty="0"/>
          </a:p>
        </p:txBody>
      </p:sp>
    </p:spTree>
    <p:extLst>
      <p:ext uri="{BB962C8B-B14F-4D97-AF65-F5344CB8AC3E}">
        <p14:creationId xmlns:p14="http://schemas.microsoft.com/office/powerpoint/2010/main" val="335100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 in Nevada</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p:txBody>
          <a:bodyPr>
            <a:normAutofit/>
          </a:bodyPr>
          <a:lstStyle/>
          <a:p>
            <a:r>
              <a:rPr lang="en-US" sz="2000" dirty="0">
                <a:effectLst/>
                <a:latin typeface="Arial" panose="020B0604020202020204" pitchFamily="34" charset="0"/>
                <a:ea typeface="Aptos" panose="020B0004020202020204" pitchFamily="34" charset="0"/>
                <a:cs typeface="Arial" panose="020B0604020202020204" pitchFamily="34" charset="0"/>
              </a:rPr>
              <a:t>Nevada’s per capita rate of methamphetamine use was highest in the nation in 2018</a:t>
            </a:r>
          </a:p>
          <a:p>
            <a:pPr marL="114112" indent="0">
              <a:buNone/>
            </a:pPr>
            <a:endParaRPr lang="en-US" sz="2000" dirty="0">
              <a:effectLst/>
              <a:latin typeface="Arial" panose="020B0604020202020204" pitchFamily="34" charset="0"/>
              <a:ea typeface="Aptos" panose="020B0004020202020204" pitchFamily="34" charset="0"/>
              <a:cs typeface="Arial" panose="020B0604020202020204" pitchFamily="34" charset="0"/>
            </a:endParaRPr>
          </a:p>
          <a:p>
            <a:r>
              <a:rPr lang="en-US" sz="2000" dirty="0">
                <a:effectLst/>
                <a:latin typeface="Arial" panose="020B0604020202020204" pitchFamily="34" charset="0"/>
                <a:ea typeface="Aptos" panose="020B0004020202020204" pitchFamily="34" charset="0"/>
                <a:cs typeface="Arial" panose="020B0604020202020204" pitchFamily="34" charset="0"/>
              </a:rPr>
              <a:t>Nevada has consistently ranked in the top quartile of opioid overdose deaths among all US states</a:t>
            </a:r>
          </a:p>
          <a:p>
            <a:endParaRPr lang="en-US" sz="2000" dirty="0">
              <a:latin typeface="Arial" panose="020B0604020202020204" pitchFamily="34" charset="0"/>
              <a:ea typeface="Aptos" panose="020B0004020202020204" pitchFamily="34" charset="0"/>
              <a:cs typeface="Arial" panose="020B0604020202020204" pitchFamily="34" charset="0"/>
            </a:endParaRPr>
          </a:p>
          <a:p>
            <a:r>
              <a:rPr lang="en-US" sz="2000" dirty="0">
                <a:latin typeface="Arial" panose="020B0604020202020204" pitchFamily="34" charset="0"/>
                <a:ea typeface="Aptos" panose="020B0004020202020204" pitchFamily="34" charset="0"/>
                <a:cs typeface="Arial" panose="020B0604020202020204" pitchFamily="34" charset="0"/>
              </a:rPr>
              <a:t>S</a:t>
            </a:r>
            <a:r>
              <a:rPr lang="en-US" sz="2000" dirty="0">
                <a:effectLst/>
                <a:latin typeface="Arial" panose="020B0604020202020204" pitchFamily="34" charset="0"/>
                <a:ea typeface="Aptos" panose="020B0004020202020204" pitchFamily="34" charset="0"/>
                <a:cs typeface="Arial" panose="020B0604020202020204" pitchFamily="34" charset="0"/>
              </a:rPr>
              <a:t>pecial attention must be given to Nativ</a:t>
            </a:r>
            <a:r>
              <a:rPr lang="en-US" sz="2000" dirty="0">
                <a:latin typeface="Arial" panose="020B0604020202020204" pitchFamily="34" charset="0"/>
                <a:ea typeface="Aptos" panose="020B0004020202020204" pitchFamily="34" charset="0"/>
                <a:cs typeface="Arial" panose="020B0604020202020204" pitchFamily="34" charset="0"/>
              </a:rPr>
              <a:t>e American and Latinx groups</a:t>
            </a:r>
            <a:endParaRPr lang="en-US" sz="2000" dirty="0">
              <a:effectLst/>
              <a:latin typeface="Arial" panose="020B0604020202020204" pitchFamily="34" charset="0"/>
              <a:ea typeface="Aptos" panose="020B0004020202020204" pitchFamily="34" charset="0"/>
              <a:cs typeface="Arial" panose="020B0604020202020204" pitchFamily="34" charset="0"/>
            </a:endParaRPr>
          </a:p>
          <a:p>
            <a:endParaRPr lang="en-US" sz="2000" dirty="0">
              <a:solidFill>
                <a:srgbClr val="00B0F0"/>
              </a:solidFill>
              <a:latin typeface="Arial" panose="020B0604020202020204" pitchFamily="34" charset="0"/>
              <a:cs typeface="Arial" panose="020B0604020202020204" pitchFamily="34" charset="0"/>
            </a:endParaRPr>
          </a:p>
          <a:p>
            <a:endParaRPr lang="en-US" sz="2000" dirty="0">
              <a:solidFill>
                <a:srgbClr val="00B0F0"/>
              </a:solidFill>
              <a:latin typeface="Arial" panose="020B0604020202020204" pitchFamily="34" charset="0"/>
              <a:cs typeface="Arial" panose="020B0604020202020204" pitchFamily="34" charset="0"/>
            </a:endParaRPr>
          </a:p>
          <a:p>
            <a:pPr marL="114112" indent="0">
              <a:buNone/>
            </a:pPr>
            <a:r>
              <a:rPr lang="en-US" sz="2000" dirty="0">
                <a:solidFill>
                  <a:srgbClr val="00B0F0"/>
                </a:solidFill>
                <a:latin typeface="Arial" panose="020B0604020202020204" pitchFamily="34" charset="0"/>
                <a:cs typeface="Arial" panose="020B0604020202020204" pitchFamily="34" charset="0"/>
              </a:rPr>
              <a:t>					</a:t>
            </a:r>
            <a:r>
              <a:rPr lang="en-US" sz="2000" dirty="0">
                <a:solidFill>
                  <a:schemeClr val="accent4"/>
                </a:solidFill>
                <a:latin typeface="Arial" panose="020B0604020202020204" pitchFamily="34" charset="0"/>
                <a:cs typeface="Arial" panose="020B0604020202020204" pitchFamily="34" charset="0"/>
              </a:rPr>
              <a:t>       Source: </a:t>
            </a:r>
            <a:r>
              <a:rPr lang="en-US" sz="2000" dirty="0" err="1">
                <a:solidFill>
                  <a:schemeClr val="accent4"/>
                </a:solidFill>
                <a:latin typeface="Arial" panose="020B0604020202020204" pitchFamily="34" charset="0"/>
                <a:cs typeface="Arial" panose="020B0604020202020204" pitchFamily="34" charset="0"/>
              </a:rPr>
              <a:t>Rhed</a:t>
            </a:r>
            <a:r>
              <a:rPr lang="en-US" sz="2000" dirty="0">
                <a:solidFill>
                  <a:schemeClr val="accent4"/>
                </a:solidFill>
                <a:latin typeface="Arial" panose="020B0604020202020204" pitchFamily="34" charset="0"/>
                <a:cs typeface="Arial" panose="020B0604020202020204" pitchFamily="34" charset="0"/>
              </a:rPr>
              <a:t> et al. 2022:2</a:t>
            </a:r>
          </a:p>
          <a:p>
            <a:pPr marL="114112" indent="0">
              <a:buNone/>
            </a:pPr>
            <a:endParaRPr lang="en-US" sz="2000" dirty="0">
              <a:solidFill>
                <a:srgbClr val="00B0F0"/>
              </a:solidFill>
              <a:cs typeface="+mn-cs"/>
            </a:endParaRP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10</a:t>
            </a:fld>
            <a:endParaRPr lang="en-US"/>
          </a:p>
        </p:txBody>
      </p:sp>
    </p:spTree>
    <p:extLst>
      <p:ext uri="{BB962C8B-B14F-4D97-AF65-F5344CB8AC3E}">
        <p14:creationId xmlns:p14="http://schemas.microsoft.com/office/powerpoint/2010/main" val="3115258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Methamphetamine-Opioid Co-Use Has Grown Exponentially in US</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p:txBody>
          <a:bodyPr>
            <a:normAutofit fontScale="92500" lnSpcReduction="20000"/>
          </a:bodyPr>
          <a:lstStyle/>
          <a:p>
            <a:pPr lvl="1"/>
            <a:r>
              <a:rPr lang="en-US" sz="1800" dirty="0"/>
              <a:t>Lower quality of opioids appears to be driving increase in methamphetamine-opioid co-use nationwide</a:t>
            </a:r>
          </a:p>
          <a:p>
            <a:pPr lvl="1"/>
            <a:endParaRPr lang="en-US" sz="1800" dirty="0"/>
          </a:p>
          <a:p>
            <a:pPr lvl="1"/>
            <a:r>
              <a:rPr lang="en-US" sz="1800" i="1" dirty="0"/>
              <a:t>“</a:t>
            </a:r>
            <a:r>
              <a:rPr lang="en-US" sz="1800" dirty="0"/>
              <a:t>Fentanyl is so short-lived that we gotta get high every 6 hours. But sometimes, let’s say things were tough or whatever, if we were 10 hours in and you started getting sick, a nice shot of meth will hold you over for another 6 hours, as far as not being sick altogether. You just wouldn’t be as sick, I mean eventually it would turn against you but it would keep you feeling better to get up and make a move to make money.” </a:t>
            </a:r>
          </a:p>
          <a:p>
            <a:pPr lvl="1"/>
            <a:endParaRPr lang="en-US" sz="1800" dirty="0"/>
          </a:p>
          <a:p>
            <a:pPr lvl="1"/>
            <a:r>
              <a:rPr lang="en-US" sz="1800" dirty="0"/>
              <a:t>“Meth does its part too, because if you really don’t have the money, meth can keep you well for a little bit longer, it kind of will help you like, give you some time to gather up money to find some dope, you know what I mean? And you can stay up later, scheming to get money, or if you do your thing at night, boosting or whatever. I scrap, so a lot of my work is nighttime stuff.” </a:t>
            </a:r>
            <a:r>
              <a:rPr lang="en-US" sz="1800" dirty="0">
                <a:solidFill>
                  <a:schemeClr val="accent4"/>
                </a:solidFill>
                <a:cs typeface="+mn-cs"/>
              </a:rPr>
              <a:t>(Montero, Bourgois &amp; Friedman 2022)</a:t>
            </a:r>
          </a:p>
          <a:p>
            <a:pPr lvl="1"/>
            <a:endParaRPr lang="en-US" sz="1800" dirty="0"/>
          </a:p>
          <a:p>
            <a:pPr lvl="1"/>
            <a:r>
              <a:rPr lang="en-US" sz="1800" dirty="0"/>
              <a:t>Methamphetamine as inverse of fentanyl in terms of duration and bodily experience</a:t>
            </a: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11</a:t>
            </a:fld>
            <a:endParaRPr lang="en-US" dirty="0"/>
          </a:p>
        </p:txBody>
      </p:sp>
    </p:spTree>
    <p:extLst>
      <p:ext uri="{BB962C8B-B14F-4D97-AF65-F5344CB8AC3E}">
        <p14:creationId xmlns:p14="http://schemas.microsoft.com/office/powerpoint/2010/main" val="367932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Why Methamphetamine? Why Now?</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p:txBody>
          <a:bodyPr>
            <a:normAutofit/>
          </a:bodyPr>
          <a:lstStyle/>
          <a:p>
            <a:pPr lvl="1"/>
            <a:r>
              <a:rPr lang="en-US" sz="1800" dirty="0"/>
              <a:t>Three types of co-use </a:t>
            </a:r>
            <a:r>
              <a:rPr lang="en-US" sz="1700" dirty="0">
                <a:solidFill>
                  <a:schemeClr val="accent4"/>
                </a:solidFill>
                <a:cs typeface="+mn-cs"/>
              </a:rPr>
              <a:t>(</a:t>
            </a:r>
            <a:r>
              <a:rPr lang="en-US" sz="1700" dirty="0" err="1">
                <a:solidFill>
                  <a:schemeClr val="accent4"/>
                </a:solidFill>
                <a:cs typeface="+mn-cs"/>
              </a:rPr>
              <a:t>Ondocsin</a:t>
            </a:r>
            <a:r>
              <a:rPr lang="en-US" sz="1700" dirty="0">
                <a:solidFill>
                  <a:schemeClr val="accent4"/>
                </a:solidFill>
                <a:cs typeface="+mn-cs"/>
              </a:rPr>
              <a:t> et al. 2023):</a:t>
            </a:r>
          </a:p>
          <a:p>
            <a:pPr lvl="1"/>
            <a:r>
              <a:rPr lang="en-US" sz="1800" dirty="0"/>
              <a:t>1. ‘Intrinsic use’: inherent pleasure of combined use greater than using both drugs separately or for self-medication of particular conditions</a:t>
            </a:r>
          </a:p>
          <a:p>
            <a:pPr lvl="1"/>
            <a:endParaRPr lang="en-US" sz="1800" dirty="0"/>
          </a:p>
          <a:p>
            <a:pPr lvl="1"/>
            <a:r>
              <a:rPr lang="en-US" sz="1800" dirty="0"/>
              <a:t>2. ‘Opioid assisting use’: methamphetamine perceived as helping people manage existing heroin/fentanyl use</a:t>
            </a:r>
          </a:p>
          <a:p>
            <a:pPr lvl="1"/>
            <a:endParaRPr lang="en-US" sz="1800" dirty="0"/>
          </a:p>
          <a:p>
            <a:pPr lvl="1"/>
            <a:r>
              <a:rPr lang="en-US" sz="1800" dirty="0"/>
              <a:t>3. ‘Reluctant or indifferent use’ for social participation, reflecting methamphetamine’s low cost and easy availability</a:t>
            </a: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12</a:t>
            </a:fld>
            <a:endParaRPr lang="en-US"/>
          </a:p>
        </p:txBody>
      </p:sp>
    </p:spTree>
    <p:extLst>
      <p:ext uri="{BB962C8B-B14F-4D97-AF65-F5344CB8AC3E}">
        <p14:creationId xmlns:p14="http://schemas.microsoft.com/office/powerpoint/2010/main" val="3079400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 and HIV – Behavioral Links</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p:txBody>
          <a:bodyPr>
            <a:normAutofit/>
          </a:bodyPr>
          <a:lstStyle/>
          <a:p>
            <a:r>
              <a:rPr lang="en-US" sz="1800" dirty="0"/>
              <a:t>MA use has been associated with HIV-risk behaviors such as unprotected sex, greater numbers of sex partners, casual or anonymous sex partners, engaging in marathon sex while high, and injection drug use </a:t>
            </a:r>
            <a:r>
              <a:rPr lang="en-US" sz="1700" dirty="0">
                <a:solidFill>
                  <a:schemeClr val="accent4"/>
                </a:solidFill>
                <a:cs typeface="+mn-cs"/>
              </a:rPr>
              <a:t>(Cheng et al. 2010; Bogart et al., 2005; Semple et al. 2005)</a:t>
            </a:r>
          </a:p>
          <a:p>
            <a:endParaRPr lang="en-US" sz="1800" dirty="0"/>
          </a:p>
          <a:p>
            <a:r>
              <a:rPr lang="en-US" sz="1800" dirty="0"/>
              <a:t>Studies have also shown a link between MA use and increased libido, as well as associations to a desire to enhance sexual pleasure or to lower inhibitions in order to seek sex partners, thus potentially leading to greater numbers of partners and engaging in marathon sex </a:t>
            </a:r>
            <a:r>
              <a:rPr lang="en-US" sz="1700" dirty="0">
                <a:solidFill>
                  <a:schemeClr val="accent4"/>
                </a:solidFill>
                <a:cs typeface="+mn-cs"/>
              </a:rPr>
              <a:t>(Brecht et al. 2004; Diaz et al. 2005)</a:t>
            </a:r>
            <a:r>
              <a:rPr lang="en-US" sz="1800" dirty="0">
                <a:solidFill>
                  <a:schemeClr val="accent4"/>
                </a:solidFill>
              </a:rPr>
              <a:t> </a:t>
            </a:r>
            <a:r>
              <a:rPr lang="en-US" sz="1800" dirty="0"/>
              <a:t>with simultaneous increases in STIs and HIV infection </a:t>
            </a:r>
            <a:r>
              <a:rPr lang="en-US" sz="1700" dirty="0">
                <a:solidFill>
                  <a:schemeClr val="accent4"/>
                </a:solidFill>
                <a:cs typeface="+mn-cs"/>
              </a:rPr>
              <a:t>(Cai et al. 2020; Urbina &amp; Jones 2004)</a:t>
            </a:r>
          </a:p>
          <a:p>
            <a:endParaRPr lang="en-US" sz="1800" dirty="0"/>
          </a:p>
          <a:p>
            <a:r>
              <a:rPr lang="en-US" sz="1800" dirty="0">
                <a:latin typeface="Arial" panose="020B0604020202020204" pitchFamily="34" charset="0"/>
                <a:cs typeface="Arial" panose="020B0604020202020204" pitchFamily="34" charset="0"/>
              </a:rPr>
              <a:t>Frequency of MA use is linked to higher prevalence of HIV and greater viral load </a:t>
            </a:r>
            <a:r>
              <a:rPr lang="en-US" sz="1700" dirty="0">
                <a:solidFill>
                  <a:schemeClr val="accent4"/>
                </a:solidFill>
                <a:cs typeface="+mn-cs"/>
              </a:rPr>
              <a:t>(Shoptaw et al. 2022:6)</a:t>
            </a:r>
          </a:p>
          <a:p>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13</a:t>
            </a:fld>
            <a:endParaRPr lang="en-US" dirty="0"/>
          </a:p>
        </p:txBody>
      </p:sp>
    </p:spTree>
    <p:extLst>
      <p:ext uri="{BB962C8B-B14F-4D97-AF65-F5344CB8AC3E}">
        <p14:creationId xmlns:p14="http://schemas.microsoft.com/office/powerpoint/2010/main" val="8244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 and HIV – Behavioral Links (continued)</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p:txBody>
          <a:bodyPr>
            <a:normAutofit/>
          </a:bodyPr>
          <a:lstStyle/>
          <a:p>
            <a:r>
              <a:rPr lang="en-US" sz="1800" dirty="0">
                <a:effectLst/>
                <a:latin typeface="Arial" panose="020B0604020202020204" pitchFamily="34" charset="0"/>
                <a:ea typeface="Aptos" panose="020B0004020202020204" pitchFamily="34" charset="0"/>
                <a:cs typeface="Arial" panose="020B0604020202020204" pitchFamily="34" charset="0"/>
              </a:rPr>
              <a:t>Most research on methamphetamine use and HIV risk behavior has focused on MSM, but relationship between MA use and sexual risk has been documented among heterosexual populations of men and women, including among persons who inject MA</a:t>
            </a:r>
            <a:r>
              <a:rPr lang="en-US" sz="1800" dirty="0">
                <a:effectLst/>
                <a:latin typeface="Arial" panose="020B0604020202020204" pitchFamily="34" charset="0"/>
                <a:cs typeface="Arial" panose="020B0604020202020204" pitchFamily="34" charset="0"/>
              </a:rPr>
              <a:t> </a:t>
            </a:r>
            <a:r>
              <a:rPr lang="en-US" sz="1800" dirty="0">
                <a:solidFill>
                  <a:schemeClr val="accent4"/>
                </a:solidFill>
                <a:latin typeface="Arial" panose="020B0604020202020204" pitchFamily="34" charset="0"/>
                <a:cs typeface="Arial" panose="020B0604020202020204" pitchFamily="34" charset="0"/>
              </a:rPr>
              <a:t>(Cheng et al. 2010)</a:t>
            </a:r>
          </a:p>
          <a:p>
            <a:endParaRPr lang="en-US" sz="1800" dirty="0">
              <a:effectLst/>
              <a:latin typeface="Arial" panose="020B0604020202020204" pitchFamily="34" charset="0"/>
              <a:ea typeface="Aptos" panose="020B0004020202020204" pitchFamily="34" charset="0"/>
              <a:cs typeface="Arial" panose="020B0604020202020204" pitchFamily="34" charset="0"/>
            </a:endParaRPr>
          </a:p>
          <a:p>
            <a:r>
              <a:rPr lang="en-US" sz="1800" dirty="0">
                <a:effectLst/>
                <a:latin typeface="Arial" panose="020B0604020202020204" pitchFamily="34" charset="0"/>
                <a:ea typeface="Aptos" panose="020B0004020202020204" pitchFamily="34" charset="0"/>
                <a:cs typeface="Arial" panose="020B0604020202020204" pitchFamily="34" charset="0"/>
              </a:rPr>
              <a:t>MSM who use MA report that sex and methamphetamine ‘always’ or ‘often’ go together, and qualitative studies report that MSM use methamphetamine specifically to enhance performance of sexual acts</a:t>
            </a:r>
            <a:r>
              <a:rPr lang="en-US" sz="1800" dirty="0">
                <a:effectLst/>
                <a:latin typeface="Arial" panose="020B0604020202020204" pitchFamily="34" charset="0"/>
                <a:cs typeface="Arial" panose="020B0604020202020204" pitchFamily="34" charset="0"/>
              </a:rPr>
              <a:t> </a:t>
            </a:r>
          </a:p>
          <a:p>
            <a:endParaRPr lang="en-US" sz="1800" dirty="0">
              <a:effectLst/>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People who engage in exchange sex widely report using MA to “</a:t>
            </a:r>
            <a:r>
              <a:rPr lang="en-US" sz="1800" dirty="0">
                <a:effectLst/>
                <a:latin typeface="Arial" panose="020B0604020202020204" pitchFamily="34" charset="0"/>
                <a:ea typeface="Aptos" panose="020B0004020202020204" pitchFamily="34" charset="0"/>
                <a:cs typeface="Arial" panose="020B0604020202020204" pitchFamily="34" charset="0"/>
              </a:rPr>
              <a:t>reduce inhibition and enhance performance during sex work</a:t>
            </a:r>
            <a:r>
              <a:rPr lang="en-US" sz="1800" dirty="0">
                <a:latin typeface="Arial" panose="020B0604020202020204" pitchFamily="34" charset="0"/>
                <a:ea typeface="Aptos" panose="020B0004020202020204" pitchFamily="34" charset="0"/>
                <a:cs typeface="Arial" panose="020B0604020202020204" pitchFamily="34" charset="0"/>
              </a:rPr>
              <a:t>” </a:t>
            </a:r>
            <a:r>
              <a:rPr lang="en-US" sz="1800" dirty="0">
                <a:solidFill>
                  <a:schemeClr val="accent4"/>
                </a:solidFill>
                <a:latin typeface="Arial" panose="020B0604020202020204" pitchFamily="34" charset="0"/>
                <a:cs typeface="Arial" panose="020B0604020202020204" pitchFamily="34" charset="0"/>
              </a:rPr>
              <a:t>(Shoptaw et al. 2022:1)</a:t>
            </a:r>
          </a:p>
          <a:p>
            <a:endParaRPr lang="en-US" sz="1800" dirty="0">
              <a:solidFill>
                <a:srgbClr val="00B0F0"/>
              </a:solidFill>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IDU enhances risk of blood-borne viral infection</a:t>
            </a:r>
          </a:p>
          <a:p>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14</a:t>
            </a:fld>
            <a:endParaRPr lang="en-US" dirty="0"/>
          </a:p>
        </p:txBody>
      </p:sp>
    </p:spTree>
    <p:extLst>
      <p:ext uri="{BB962C8B-B14F-4D97-AF65-F5344CB8AC3E}">
        <p14:creationId xmlns:p14="http://schemas.microsoft.com/office/powerpoint/2010/main" val="989034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 and HIV – Physiological Links</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p:txBody>
          <a:bodyPr>
            <a:normAutofit/>
          </a:bodyPr>
          <a:lstStyle/>
          <a:p>
            <a:endParaRPr lang="en-US" sz="2000" dirty="0">
              <a:effectLst/>
              <a:latin typeface="Arial" panose="020B0604020202020204" pitchFamily="34" charset="0"/>
              <a:ea typeface="Aptos" panose="020B0004020202020204" pitchFamily="34" charset="0"/>
              <a:cs typeface="Arial" panose="020B0604020202020204" pitchFamily="34" charset="0"/>
            </a:endParaRPr>
          </a:p>
          <a:p>
            <a:r>
              <a:rPr lang="en-US" sz="2000" dirty="0">
                <a:effectLst/>
                <a:latin typeface="Arial" panose="020B0604020202020204" pitchFamily="34" charset="0"/>
                <a:ea typeface="Aptos" panose="020B0004020202020204" pitchFamily="34" charset="0"/>
                <a:cs typeface="Arial" panose="020B0604020202020204" pitchFamily="34" charset="0"/>
              </a:rPr>
              <a:t>Neurological: Chronic use of MA damages dopamine and serotonin axons, leading to chronic neuroinflammation and decreases in gray matter volume</a:t>
            </a:r>
          </a:p>
          <a:p>
            <a:endParaRPr lang="en-US" sz="2000" dirty="0">
              <a:latin typeface="Arial" panose="020B0604020202020204" pitchFamily="34" charset="0"/>
              <a:ea typeface="Aptos" panose="020B0004020202020204" pitchFamily="34" charset="0"/>
              <a:cs typeface="Arial" panose="020B0604020202020204" pitchFamily="34" charset="0"/>
            </a:endParaRPr>
          </a:p>
          <a:p>
            <a:r>
              <a:rPr lang="en-US" sz="2000" dirty="0">
                <a:effectLst/>
                <a:latin typeface="Arial" panose="020B0604020202020204" pitchFamily="34" charset="0"/>
                <a:ea typeface="Aptos" panose="020B0004020202020204" pitchFamily="34" charset="0"/>
                <a:cs typeface="Arial" panose="020B0604020202020204" pitchFamily="34" charset="0"/>
              </a:rPr>
              <a:t>Neurological impact may impair cognitive function and cause psychiatric disorders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Neurological damage often leads to further behavioral risk-taking </a:t>
            </a: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15</a:t>
            </a:fld>
            <a:endParaRPr lang="en-US" dirty="0"/>
          </a:p>
        </p:txBody>
      </p:sp>
    </p:spTree>
    <p:extLst>
      <p:ext uri="{BB962C8B-B14F-4D97-AF65-F5344CB8AC3E}">
        <p14:creationId xmlns:p14="http://schemas.microsoft.com/office/powerpoint/2010/main" val="4284394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 and HIV – Structural Links </a:t>
            </a:r>
            <a:r>
              <a:rPr lang="en-US" dirty="0">
                <a:solidFill>
                  <a:schemeClr val="accent6">
                    <a:alpha val="0"/>
                  </a:schemeClr>
                </a:solidFill>
              </a:rPr>
              <a:t>1</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a:xfrm>
            <a:off x="457202" y="1600203"/>
            <a:ext cx="8315569" cy="4416549"/>
          </a:xfrm>
        </p:spPr>
        <p:txBody>
          <a:bodyPr>
            <a:normAutofit/>
          </a:bodyPr>
          <a:lstStyle/>
          <a:p>
            <a:r>
              <a:rPr lang="en-US" sz="1800" dirty="0"/>
              <a:t>PWID have lowest rates of access to HIV care among all HIV transmission categories in the US </a:t>
            </a:r>
            <a:r>
              <a:rPr lang="en-US" sz="1800" dirty="0">
                <a:solidFill>
                  <a:schemeClr val="accent4"/>
                </a:solidFill>
                <a:latin typeface="Arial" panose="020B0604020202020204" pitchFamily="34" charset="0"/>
                <a:cs typeface="Arial" panose="020B0604020202020204" pitchFamily="34" charset="0"/>
              </a:rPr>
              <a:t>(CDC 2023)</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latin typeface="Arial" panose="020B0604020202020204" pitchFamily="34" charset="0"/>
              <a:cs typeface="Arial" panose="020B0604020202020204" pitchFamily="34" charset="0"/>
            </a:endParaRPr>
          </a:p>
        </p:txBody>
      </p:sp>
      <p:pic>
        <p:nvPicPr>
          <p:cNvPr id="7" name="Content Placeholder 6" descr="PWID have the lowest rates of access to HIV care among all HIV transmission categories in the US. ">
            <a:extLst>
              <a:ext uri="{FF2B5EF4-FFF2-40B4-BE49-F238E27FC236}">
                <a16:creationId xmlns:a16="http://schemas.microsoft.com/office/drawing/2014/main" id="{06A8D834-B7CD-5CB8-2E6E-52E44FD3BA80}"/>
              </a:ext>
            </a:extLst>
          </p:cNvPr>
          <p:cNvPicPr>
            <a:picLocks noChangeAspect="1"/>
          </p:cNvPicPr>
          <p:nvPr/>
        </p:nvPicPr>
        <p:blipFill>
          <a:blip r:embed="rId3"/>
          <a:stretch>
            <a:fillRect/>
          </a:stretch>
        </p:blipFill>
        <p:spPr>
          <a:xfrm>
            <a:off x="592394" y="2210747"/>
            <a:ext cx="7501643" cy="4095135"/>
          </a:xfrm>
          <a:prstGeom prst="rect">
            <a:avLst/>
          </a:prstGeom>
        </p:spPr>
      </p:pic>
      <p:sp>
        <p:nvSpPr>
          <p:cNvPr id="8" name="Oval 7">
            <a:extLst>
              <a:ext uri="{FF2B5EF4-FFF2-40B4-BE49-F238E27FC236}">
                <a16:creationId xmlns:a16="http://schemas.microsoft.com/office/drawing/2014/main" id="{E94AB71E-C5A8-C53D-7843-C42242D777F6}"/>
              </a:ext>
              <a:ext uri="{C183D7F6-B498-43B3-948B-1728B52AA6E4}">
                <adec:decorative xmlns:adec="http://schemas.microsoft.com/office/drawing/2017/decorative" val="1"/>
              </a:ext>
            </a:extLst>
          </p:cNvPr>
          <p:cNvSpPr/>
          <p:nvPr/>
        </p:nvSpPr>
        <p:spPr>
          <a:xfrm>
            <a:off x="3014132" y="3568920"/>
            <a:ext cx="2007863" cy="2154757"/>
          </a:xfrm>
          <a:prstGeom prst="ellipse">
            <a:avLst/>
          </a:prstGeom>
          <a:noFill/>
          <a:ln w="158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16</a:t>
            </a:fld>
            <a:endParaRPr lang="en-US" dirty="0"/>
          </a:p>
        </p:txBody>
      </p:sp>
    </p:spTree>
    <p:extLst>
      <p:ext uri="{BB962C8B-B14F-4D97-AF65-F5344CB8AC3E}">
        <p14:creationId xmlns:p14="http://schemas.microsoft.com/office/powerpoint/2010/main" val="1663831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 and HIV – Structural Links (continued)</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a:xfrm>
            <a:off x="457202" y="1600203"/>
            <a:ext cx="8315569" cy="4416549"/>
          </a:xfrm>
        </p:spPr>
        <p:txBody>
          <a:bodyPr>
            <a:normAutofit/>
          </a:bodyPr>
          <a:lstStyle/>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Unemployment, housing instability, and intimate partner violence all predicted higher levels of MA use among diverse samples of people who use MA in California </a:t>
            </a:r>
            <a:r>
              <a:rPr lang="en-US" sz="2000" dirty="0">
                <a:solidFill>
                  <a:schemeClr val="accent4"/>
                </a:solidFill>
                <a:latin typeface="Arial" panose="020B0604020202020204" pitchFamily="34" charset="0"/>
                <a:cs typeface="Arial" panose="020B0604020202020204" pitchFamily="34" charset="0"/>
              </a:rPr>
              <a:t>(Shoptaw et al. 2022)</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Feedback loops between structural determinants of health (SDOH) and chronic use of MA in high doses</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17</a:t>
            </a:fld>
            <a:endParaRPr lang="en-US" dirty="0"/>
          </a:p>
        </p:txBody>
      </p:sp>
    </p:spTree>
    <p:extLst>
      <p:ext uri="{BB962C8B-B14F-4D97-AF65-F5344CB8AC3E}">
        <p14:creationId xmlns:p14="http://schemas.microsoft.com/office/powerpoint/2010/main" val="1051480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EE87C9-17A3-2DAB-4AC6-175AEF571650}"/>
              </a:ext>
            </a:extLst>
          </p:cNvPr>
          <p:cNvSpPr>
            <a:spLocks noGrp="1"/>
          </p:cNvSpPr>
          <p:nvPr>
            <p:ph type="title"/>
          </p:nvPr>
        </p:nvSpPr>
        <p:spPr/>
        <p:txBody>
          <a:bodyPr/>
          <a:lstStyle/>
          <a:p>
            <a:r>
              <a:rPr lang="en-US" sz="4000" dirty="0">
                <a:latin typeface="+mn-lt"/>
                <a:ea typeface="+mn-ea"/>
                <a:cs typeface="+mn-cs"/>
              </a:rPr>
              <a:t>SUD Care </a:t>
            </a:r>
            <a:r>
              <a:rPr lang="en-US" dirty="0">
                <a:latin typeface="+mn-lt"/>
                <a:ea typeface="+mn-ea"/>
                <a:cs typeface="+mn-cs"/>
              </a:rPr>
              <a:t>I</a:t>
            </a:r>
            <a:r>
              <a:rPr lang="en-US" sz="4000" dirty="0">
                <a:latin typeface="+mn-lt"/>
                <a:ea typeface="+mn-ea"/>
                <a:cs typeface="+mn-cs"/>
              </a:rPr>
              <a:t>s HIV Care </a:t>
            </a:r>
            <a:endParaRPr lang="en-US" dirty="0">
              <a:latin typeface="+mn-lt"/>
            </a:endParaRPr>
          </a:p>
        </p:txBody>
      </p:sp>
      <p:sp>
        <p:nvSpPr>
          <p:cNvPr id="5" name="Content Placeholder 4">
            <a:extLst>
              <a:ext uri="{FF2B5EF4-FFF2-40B4-BE49-F238E27FC236}">
                <a16:creationId xmlns:a16="http://schemas.microsoft.com/office/drawing/2014/main" id="{BBE816D7-7F56-D943-91EE-6ABA9CE16704}"/>
              </a:ext>
            </a:extLst>
          </p:cNvPr>
          <p:cNvSpPr>
            <a:spLocks noGrp="1"/>
          </p:cNvSpPr>
          <p:nvPr>
            <p:ph idx="1"/>
          </p:nvPr>
        </p:nvSpPr>
        <p:spPr>
          <a:xfrm>
            <a:off x="457202" y="1660350"/>
            <a:ext cx="7886700" cy="4047991"/>
          </a:xfrm>
        </p:spPr>
        <p:txBody>
          <a:bodyPr>
            <a:normAutofit/>
          </a:bodyPr>
          <a:lstStyle/>
          <a:p>
            <a:r>
              <a:rPr lang="en-US" sz="1800" dirty="0">
                <a:latin typeface="Arial" panose="020B0604020202020204" pitchFamily="34" charset="0"/>
                <a:cs typeface="Arial" panose="020B0604020202020204" pitchFamily="34" charset="0"/>
              </a:rPr>
              <a:t>Screening for MA use is an important component of HIV prevention and care</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Current treatment / harm reduction options for MA use disorder:</a:t>
            </a:r>
          </a:p>
          <a:p>
            <a:pPr lvl="1"/>
            <a:r>
              <a:rPr lang="en-US" sz="1800" dirty="0">
                <a:latin typeface="Arial" panose="020B0604020202020204" pitchFamily="34" charset="0"/>
                <a:cs typeface="Arial" panose="020B0604020202020204" pitchFamily="34" charset="0"/>
              </a:rPr>
              <a:t>Contingency management </a:t>
            </a:r>
            <a:r>
              <a:rPr lang="en-US" sz="1800" dirty="0">
                <a:solidFill>
                  <a:schemeClr val="accent4"/>
                </a:solidFill>
                <a:latin typeface="Arial" panose="020B0604020202020204" pitchFamily="34" charset="0"/>
                <a:cs typeface="Arial" panose="020B0604020202020204" pitchFamily="34" charset="0"/>
              </a:rPr>
              <a:t>(Benishek et al. 2014; Menza et al. 2010)</a:t>
            </a:r>
          </a:p>
          <a:p>
            <a:pPr lvl="1"/>
            <a:r>
              <a:rPr lang="en-US" sz="1800" dirty="0">
                <a:latin typeface="Arial" panose="020B0604020202020204" pitchFamily="34" charset="0"/>
                <a:cs typeface="Arial" panose="020B0604020202020204" pitchFamily="34" charset="0"/>
              </a:rPr>
              <a:t>Repetitive transcranial magnetic stimulation proving somewhat effective at decreasing MA withdrawal symptoms – Pilot RCT by </a:t>
            </a:r>
            <a:r>
              <a:rPr lang="en-US" sz="1800" dirty="0">
                <a:solidFill>
                  <a:schemeClr val="accent4"/>
                </a:solidFill>
                <a:latin typeface="Arial" panose="020B0604020202020204" pitchFamily="34" charset="0"/>
                <a:cs typeface="Arial" panose="020B0604020202020204" pitchFamily="34" charset="0"/>
              </a:rPr>
              <a:t>Liang, Wang &amp; Yuan 2018</a:t>
            </a:r>
          </a:p>
          <a:p>
            <a:pPr lvl="1"/>
            <a:r>
              <a:rPr lang="en-US" sz="1800" dirty="0">
                <a:latin typeface="Arial" panose="020B0604020202020204" pitchFamily="34" charset="0"/>
                <a:ea typeface="Aptos" panose="020B0004020202020204" pitchFamily="34" charset="0"/>
                <a:cs typeface="Arial" panose="020B0604020202020204" pitchFamily="34" charset="0"/>
              </a:rPr>
              <a:t>High-dose b</a:t>
            </a:r>
            <a:r>
              <a:rPr lang="en-US" sz="1800" dirty="0">
                <a:effectLst/>
                <a:latin typeface="Arial" panose="020B0604020202020204" pitchFamily="34" charset="0"/>
                <a:ea typeface="Aptos" panose="020B0004020202020204" pitchFamily="34" charset="0"/>
                <a:cs typeface="Arial" panose="020B0604020202020204" pitchFamily="34" charset="0"/>
              </a:rPr>
              <a:t>upropion (450 mg) combined with naltrexone-XL showed significant decrease in methamphetamine use in a large RCT (n=403) </a:t>
            </a:r>
            <a:r>
              <a:rPr lang="en-US" sz="1800" dirty="0">
                <a:solidFill>
                  <a:schemeClr val="accent4"/>
                </a:solidFill>
                <a:latin typeface="Arial" panose="020B0604020202020204" pitchFamily="34" charset="0"/>
                <a:cs typeface="Arial" panose="020B0604020202020204" pitchFamily="34" charset="0"/>
              </a:rPr>
              <a:t>(Trivedi et al. 2021)</a:t>
            </a:r>
          </a:p>
          <a:p>
            <a:pPr lvl="1"/>
            <a:r>
              <a:rPr lang="en-US" sz="1800" dirty="0">
                <a:effectLst/>
                <a:latin typeface="Arial" panose="020B0604020202020204" pitchFamily="34" charset="0"/>
                <a:ea typeface="Aptos" panose="020B0004020202020204" pitchFamily="34" charset="0"/>
                <a:cs typeface="Arial" panose="020B0604020202020204" pitchFamily="34" charset="0"/>
              </a:rPr>
              <a:t>Cognitive-behavioral therapy</a:t>
            </a:r>
            <a:r>
              <a:rPr lang="en-US" sz="1800" dirty="0">
                <a:effectLst/>
                <a:latin typeface="Arial" panose="020B0604020202020204" pitchFamily="34" charset="0"/>
                <a:cs typeface="Arial" panose="020B0604020202020204" pitchFamily="34" charset="0"/>
              </a:rPr>
              <a:t> </a:t>
            </a:r>
            <a:r>
              <a:rPr lang="en-US" sz="1800" dirty="0">
                <a:solidFill>
                  <a:schemeClr val="accent4"/>
                </a:solidFill>
                <a:latin typeface="Arial" panose="020B0604020202020204" pitchFamily="34" charset="0"/>
                <a:cs typeface="Arial" panose="020B0604020202020204" pitchFamily="34" charset="0"/>
              </a:rPr>
              <a:t>(Harada et al. 2018)</a:t>
            </a:r>
          </a:p>
          <a:p>
            <a:pPr lvl="1"/>
            <a:endParaRPr lang="en-US" dirty="0"/>
          </a:p>
          <a:p>
            <a:pPr lvl="1"/>
            <a:endParaRPr lang="en-US" dirty="0"/>
          </a:p>
          <a:p>
            <a:endParaRPr lang="en-US" dirty="0"/>
          </a:p>
        </p:txBody>
      </p:sp>
      <p:sp>
        <p:nvSpPr>
          <p:cNvPr id="6" name="Slide Number Placeholder 5">
            <a:extLst>
              <a:ext uri="{FF2B5EF4-FFF2-40B4-BE49-F238E27FC236}">
                <a16:creationId xmlns:a16="http://schemas.microsoft.com/office/drawing/2014/main" id="{B1F6F521-556F-2BEF-4B92-F10F13CAAEAE}"/>
              </a:ext>
            </a:extLst>
          </p:cNvPr>
          <p:cNvSpPr>
            <a:spLocks noGrp="1"/>
          </p:cNvSpPr>
          <p:nvPr>
            <p:ph type="sldNum" sz="quarter" idx="12"/>
          </p:nvPr>
        </p:nvSpPr>
        <p:spPr/>
        <p:txBody>
          <a:bodyPr/>
          <a:lstStyle/>
          <a:p>
            <a:fld id="{1D2EA5EF-C699-AF4C-BA42-C0A1CAAB713C}" type="slidenum">
              <a:rPr lang="en-US" smtClean="0"/>
              <a:t>18</a:t>
            </a:fld>
            <a:endParaRPr lang="en-US" dirty="0"/>
          </a:p>
        </p:txBody>
      </p:sp>
    </p:spTree>
    <p:extLst>
      <p:ext uri="{BB962C8B-B14F-4D97-AF65-F5344CB8AC3E}">
        <p14:creationId xmlns:p14="http://schemas.microsoft.com/office/powerpoint/2010/main" val="1000631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E396A6-910E-C341-25FF-D9A719DABA49}"/>
              </a:ext>
            </a:extLst>
          </p:cNvPr>
          <p:cNvSpPr>
            <a:spLocks noGrp="1"/>
          </p:cNvSpPr>
          <p:nvPr>
            <p:ph type="title"/>
          </p:nvPr>
        </p:nvSpPr>
        <p:spPr/>
        <p:txBody>
          <a:bodyPr/>
          <a:lstStyle/>
          <a:p>
            <a:r>
              <a:rPr lang="en-US" sz="4000" dirty="0">
                <a:latin typeface="+mn-lt"/>
                <a:ea typeface="+mn-ea"/>
                <a:cs typeface="+mn-cs"/>
              </a:rPr>
              <a:t>Looking Ahead</a:t>
            </a:r>
            <a:endParaRPr lang="en-US" dirty="0">
              <a:latin typeface="+mn-lt"/>
            </a:endParaRPr>
          </a:p>
        </p:txBody>
      </p:sp>
      <p:sp>
        <p:nvSpPr>
          <p:cNvPr id="3" name="Content Placeholder 2">
            <a:extLst>
              <a:ext uri="{FF2B5EF4-FFF2-40B4-BE49-F238E27FC236}">
                <a16:creationId xmlns:a16="http://schemas.microsoft.com/office/drawing/2014/main" id="{8928E104-B5BD-EE48-846F-D99A61D2BAB2}"/>
              </a:ext>
            </a:extLst>
          </p:cNvPr>
          <p:cNvSpPr>
            <a:spLocks noGrp="1"/>
          </p:cNvSpPr>
          <p:nvPr>
            <p:ph idx="1"/>
          </p:nvPr>
        </p:nvSpPr>
        <p:spPr/>
        <p:txBody>
          <a:bodyPr/>
          <a:lstStyle/>
          <a:p>
            <a:r>
              <a:rPr lang="en-US" dirty="0"/>
              <a:t>Need to bring HIV care to the street – partnerships with wound care teams </a:t>
            </a:r>
          </a:p>
          <a:p>
            <a:endParaRPr lang="en-US" dirty="0"/>
          </a:p>
          <a:p>
            <a:r>
              <a:rPr lang="en-US" dirty="0"/>
              <a:t>Overdose prevention centers will prevent overdoses, sexual assault, and transmission of blood-borne viruses</a:t>
            </a:r>
          </a:p>
          <a:p>
            <a:endParaRPr lang="en-US" dirty="0"/>
          </a:p>
          <a:p>
            <a:r>
              <a:rPr lang="en-US" dirty="0"/>
              <a:t>Safer Supply</a:t>
            </a:r>
          </a:p>
          <a:p>
            <a:endParaRPr lang="en-US" dirty="0">
              <a:latin typeface="Garamond" panose="02020404030301010803" pitchFamily="18" charset="0"/>
            </a:endParaRPr>
          </a:p>
          <a:p>
            <a:endParaRPr lang="en-US" dirty="0">
              <a:latin typeface="Garamond" panose="02020404030301010803" pitchFamily="18" charset="0"/>
            </a:endParaRPr>
          </a:p>
        </p:txBody>
      </p:sp>
      <p:sp>
        <p:nvSpPr>
          <p:cNvPr id="6" name="Slide Number Placeholder 5">
            <a:extLst>
              <a:ext uri="{FF2B5EF4-FFF2-40B4-BE49-F238E27FC236}">
                <a16:creationId xmlns:a16="http://schemas.microsoft.com/office/drawing/2014/main" id="{90BE4820-B09F-588A-74F6-E8CCDDB1E218}"/>
              </a:ext>
            </a:extLst>
          </p:cNvPr>
          <p:cNvSpPr>
            <a:spLocks noGrp="1"/>
          </p:cNvSpPr>
          <p:nvPr>
            <p:ph type="sldNum" sz="quarter" idx="12"/>
          </p:nvPr>
        </p:nvSpPr>
        <p:spPr/>
        <p:txBody>
          <a:bodyPr/>
          <a:lstStyle/>
          <a:p>
            <a:fld id="{1D2EA5EF-C699-AF4C-BA42-C0A1CAAB713C}" type="slidenum">
              <a:rPr lang="en-US" smtClean="0"/>
              <a:t>19</a:t>
            </a:fld>
            <a:endParaRPr lang="en-US" dirty="0"/>
          </a:p>
        </p:txBody>
      </p:sp>
    </p:spTree>
    <p:extLst>
      <p:ext uri="{BB962C8B-B14F-4D97-AF65-F5344CB8AC3E}">
        <p14:creationId xmlns:p14="http://schemas.microsoft.com/office/powerpoint/2010/main" val="3935676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457202" y="1262271"/>
            <a:ext cx="8315569" cy="4705232"/>
          </a:xfrm>
        </p:spPr>
        <p:txBody>
          <a:bodyPr vert="horz" lIns="91290" tIns="45645" rIns="91290" bIns="45645" rtlCol="0" anchor="t">
            <a:normAutofit fontScale="62500" lnSpcReduction="20000"/>
          </a:bodyPr>
          <a:lstStyle/>
          <a:p>
            <a:pPr marL="113665" indent="0">
              <a:buNone/>
            </a:pPr>
            <a:r>
              <a:rPr lang="en-US" sz="2300" dirty="0">
                <a:ea typeface="+mn-lt"/>
                <a:cs typeface="+mn-lt"/>
              </a:rPr>
              <a:t>The views and opinions expressed in this presentation are not necessarily those of the Pacific AIDS Education &amp; Training Center (Pacific AETC) or its eight local partner sites in HRSA Region 9, the Regents of the University of California or its San Francisco campus (UCSF or collectively, University) nor of our funder the Health Resources and Services Administration (HRSA). Neither Pacific AETC, University, HRSA nor any of their officers, board members, agents, employees, students, or volunteers make any warranty, express or implied, including the warranties of merchantability and fitness for a particular purpose; nor assume any legal liability or responsibility for the accuracy, completeness or usefulness of information, product or process assessed or described; nor represent that its use would not infringe privately owned rights. </a:t>
            </a:r>
          </a:p>
          <a:p>
            <a:pPr marL="113665" indent="0">
              <a:buNone/>
            </a:pPr>
            <a:endParaRPr lang="en-US" sz="2300" dirty="0">
              <a:ea typeface="+mn-lt"/>
              <a:cs typeface="+mn-lt"/>
            </a:endParaRPr>
          </a:p>
          <a:p>
            <a:pPr marL="113665" indent="0">
              <a:buNone/>
            </a:pPr>
            <a:r>
              <a:rPr lang="en-US" sz="2300" b="1" dirty="0">
                <a:ea typeface="+mn-lt"/>
                <a:cs typeface="+mn-lt"/>
              </a:rPr>
              <a:t>HRSA Acknowledgement Statement </a:t>
            </a:r>
            <a:br>
              <a:rPr lang="en-US" sz="2300" b="1" dirty="0">
                <a:ea typeface="+mn-lt"/>
                <a:cs typeface="+mn-lt"/>
              </a:rPr>
            </a:br>
            <a:r>
              <a:rPr lang="en-US" sz="2200" b="0" i="0" u="none" strike="noStrike" dirty="0">
                <a:solidFill>
                  <a:srgbClr val="000000"/>
                </a:solidFill>
                <a:effectLst/>
              </a:rPr>
              <a:t>The Pacific AETC is supported by the Health Resources and Services Administration (HRSA) of the U.S. Department of Health and Human Services (HHS) as part of an award totaling $4,377,449. The contents are those of the author(s) and do not necessarily represent the official views of, nor an endorsement, by HRSA, HHS, or the U.S. Government. For more information, please visit HRSA.gov. </a:t>
            </a:r>
          </a:p>
          <a:p>
            <a:pPr marL="113665" indent="0">
              <a:buNone/>
            </a:pPr>
            <a:endParaRPr lang="en-US" sz="2200" dirty="0">
              <a:ea typeface="+mn-lt"/>
              <a:cs typeface="+mn-lt"/>
            </a:endParaRPr>
          </a:p>
          <a:p>
            <a:pPr marL="113665" indent="0">
              <a:buNone/>
            </a:pPr>
            <a:r>
              <a:rPr lang="en-US" sz="2300" b="1" dirty="0">
                <a:ea typeface="+mn-lt"/>
                <a:cs typeface="+mn-lt"/>
              </a:rPr>
              <a:t>Trade Name Disclosure Statement </a:t>
            </a:r>
            <a:br>
              <a:rPr lang="en-US" sz="2300" b="1" dirty="0">
                <a:ea typeface="+mn-lt"/>
                <a:cs typeface="+mn-lt"/>
              </a:rPr>
            </a:br>
            <a:r>
              <a:rPr lang="en-US" sz="2300" dirty="0">
                <a:ea typeface="+mn-lt"/>
                <a:cs typeface="+mn-lt"/>
              </a:rPr>
              <a:t>Funding for this presentation was made possible by 5 U1OHA29292‐08‐00 from the Human Resources and Services Administration HIV/AIDS Bureau. The views expressed do not necessarily reflect the official policies of the Department of Health and Human Services nor does mention of trade names, commercial practices, or organizations imply endorsement by the U.S. Government. Any trade/brand names for products mentioned during this presentation are for training and identification purposes only.</a:t>
            </a:r>
          </a:p>
          <a:p>
            <a:pPr marL="113665" indent="0">
              <a:buNone/>
            </a:pPr>
            <a:endParaRPr lang="en-US" sz="2300" dirty="0">
              <a:ea typeface="+mn-lt"/>
              <a:cs typeface="+mn-lt"/>
            </a:endParaRPr>
          </a:p>
          <a:p>
            <a:pPr marL="114112" indent="0">
              <a:buNone/>
            </a:pPr>
            <a:endParaRPr lang="en-US" dirty="0"/>
          </a:p>
        </p:txBody>
      </p:sp>
      <p:sp>
        <p:nvSpPr>
          <p:cNvPr id="5" name="Footer Placeholder 4"/>
          <p:cNvSpPr>
            <a:spLocks noGrp="1"/>
          </p:cNvSpPr>
          <p:nvPr>
            <p:ph type="ftr" sz="quarter" idx="11"/>
          </p:nvPr>
        </p:nvSpPr>
        <p:spPr>
          <a:xfrm>
            <a:off x="3352459" y="6352708"/>
            <a:ext cx="4367298" cy="365760"/>
          </a:xfrm>
          <a:prstGeom prst="rect">
            <a:avLst/>
          </a:prstGeom>
        </p:spPr>
        <p:txBody>
          <a:bodyPr anchor="ctr"/>
          <a:lstStyle>
            <a:defPPr>
              <a:defRPr lang="en-US"/>
            </a:defPPr>
            <a:lvl1pPr marL="0" algn="l" defTabSz="456449" rtl="0" eaLnBrk="1" latinLnBrk="0" hangingPunct="1">
              <a:defRPr sz="1200" b="0" i="0" kern="1200">
                <a:solidFill>
                  <a:schemeClr val="tx2">
                    <a:lumMod val="40000"/>
                    <a:lumOff val="60000"/>
                  </a:schemeClr>
                </a:solidFill>
                <a:latin typeface="+mn-lt"/>
                <a:ea typeface="+mn-ea"/>
                <a:cs typeface="ITC Avant Garde Std Bk Cn"/>
              </a:defRPr>
            </a:lvl1pPr>
            <a:lvl2pPr marL="456449" algn="l" defTabSz="456449" rtl="0" eaLnBrk="1" latinLnBrk="0" hangingPunct="1">
              <a:defRPr sz="1800" kern="1200">
                <a:solidFill>
                  <a:schemeClr val="tx1"/>
                </a:solidFill>
                <a:latin typeface="+mn-lt"/>
                <a:ea typeface="+mn-ea"/>
                <a:cs typeface="+mn-cs"/>
              </a:defRPr>
            </a:lvl2pPr>
            <a:lvl3pPr marL="912899" algn="l" defTabSz="456449" rtl="0" eaLnBrk="1" latinLnBrk="0" hangingPunct="1">
              <a:defRPr sz="1800" kern="1200">
                <a:solidFill>
                  <a:schemeClr val="tx1"/>
                </a:solidFill>
                <a:latin typeface="+mn-lt"/>
                <a:ea typeface="+mn-ea"/>
                <a:cs typeface="+mn-cs"/>
              </a:defRPr>
            </a:lvl3pPr>
            <a:lvl4pPr marL="1369349" algn="l" defTabSz="456449" rtl="0" eaLnBrk="1" latinLnBrk="0" hangingPunct="1">
              <a:defRPr sz="1800" kern="1200">
                <a:solidFill>
                  <a:schemeClr val="tx1"/>
                </a:solidFill>
                <a:latin typeface="+mn-lt"/>
                <a:ea typeface="+mn-ea"/>
                <a:cs typeface="+mn-cs"/>
              </a:defRPr>
            </a:lvl4pPr>
            <a:lvl5pPr marL="1825798" algn="l" defTabSz="456449" rtl="0" eaLnBrk="1" latinLnBrk="0" hangingPunct="1">
              <a:defRPr sz="1800" kern="1200">
                <a:solidFill>
                  <a:schemeClr val="tx1"/>
                </a:solidFill>
                <a:latin typeface="+mn-lt"/>
                <a:ea typeface="+mn-ea"/>
                <a:cs typeface="+mn-cs"/>
              </a:defRPr>
            </a:lvl5pPr>
            <a:lvl6pPr marL="2282248" algn="l" defTabSz="456449" rtl="0" eaLnBrk="1" latinLnBrk="0" hangingPunct="1">
              <a:defRPr sz="1800" kern="1200">
                <a:solidFill>
                  <a:schemeClr val="tx1"/>
                </a:solidFill>
                <a:latin typeface="+mn-lt"/>
                <a:ea typeface="+mn-ea"/>
                <a:cs typeface="+mn-cs"/>
              </a:defRPr>
            </a:lvl6pPr>
            <a:lvl7pPr marL="2738697" algn="l" defTabSz="456449" rtl="0" eaLnBrk="1" latinLnBrk="0" hangingPunct="1">
              <a:defRPr sz="1800" kern="1200">
                <a:solidFill>
                  <a:schemeClr val="tx1"/>
                </a:solidFill>
                <a:latin typeface="+mn-lt"/>
                <a:ea typeface="+mn-ea"/>
                <a:cs typeface="+mn-cs"/>
              </a:defRPr>
            </a:lvl7pPr>
            <a:lvl8pPr marL="3195147" algn="l" defTabSz="456449" rtl="0" eaLnBrk="1" latinLnBrk="0" hangingPunct="1">
              <a:defRPr sz="1800" kern="1200">
                <a:solidFill>
                  <a:schemeClr val="tx1"/>
                </a:solidFill>
                <a:latin typeface="+mn-lt"/>
                <a:ea typeface="+mn-ea"/>
                <a:cs typeface="+mn-cs"/>
              </a:defRPr>
            </a:lvl8pPr>
            <a:lvl9pPr marL="3651597" algn="l" defTabSz="456449" rtl="0" eaLnBrk="1" latinLnBrk="0" hangingPunct="1">
              <a:defRPr sz="1800" kern="1200">
                <a:solidFill>
                  <a:schemeClr val="tx1"/>
                </a:solidFill>
                <a:latin typeface="+mn-lt"/>
                <a:ea typeface="+mn-ea"/>
                <a:cs typeface="+mn-cs"/>
              </a:defRPr>
            </a:lvl9pPr>
          </a:lstStyle>
          <a:p>
            <a:r>
              <a:rPr lang="en-US" dirty="0"/>
              <a:t>paetc.org</a:t>
            </a:r>
          </a:p>
        </p:txBody>
      </p:sp>
      <p:sp>
        <p:nvSpPr>
          <p:cNvPr id="4" name="Slide Number Placeholder 3"/>
          <p:cNvSpPr>
            <a:spLocks noGrp="1"/>
          </p:cNvSpPr>
          <p:nvPr>
            <p:ph type="sldNum" sz="quarter" idx="12"/>
          </p:nvPr>
        </p:nvSpPr>
        <p:spPr/>
        <p:txBody>
          <a:bodyPr/>
          <a:lstStyle/>
          <a:p>
            <a:fld id="{1D2EA5EF-C699-AF4C-BA42-C0A1CAAB713C}" type="slidenum">
              <a:rPr lang="en-US" smtClean="0"/>
              <a:t>2</a:t>
            </a:fld>
            <a:endParaRPr lang="en-US" dirty="0"/>
          </a:p>
        </p:txBody>
      </p:sp>
    </p:spTree>
    <p:extLst>
      <p:ext uri="{BB962C8B-B14F-4D97-AF65-F5344CB8AC3E}">
        <p14:creationId xmlns:p14="http://schemas.microsoft.com/office/powerpoint/2010/main" val="23211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74ACBE-85F5-C4FE-E990-52514A1B4463}"/>
              </a:ext>
            </a:extLst>
          </p:cNvPr>
          <p:cNvSpPr>
            <a:spLocks noGrp="1"/>
          </p:cNvSpPr>
          <p:nvPr>
            <p:ph type="title"/>
          </p:nvPr>
        </p:nvSpPr>
        <p:spPr>
          <a:xfrm>
            <a:off x="199781" y="344087"/>
            <a:ext cx="8315569" cy="1143000"/>
          </a:xfrm>
        </p:spPr>
        <p:txBody>
          <a:bodyPr/>
          <a:lstStyle/>
          <a:p>
            <a:r>
              <a:rPr lang="en-US" sz="4000" dirty="0">
                <a:latin typeface="+mn-lt"/>
                <a:ea typeface="+mn-ea"/>
                <a:cs typeface="+mn-cs"/>
              </a:rPr>
              <a:t>Towards Supply-Side Harm Reduction</a:t>
            </a:r>
            <a:endParaRPr lang="en-US" dirty="0">
              <a:latin typeface="+mn-lt"/>
            </a:endParaRPr>
          </a:p>
        </p:txBody>
      </p:sp>
      <p:sp>
        <p:nvSpPr>
          <p:cNvPr id="3" name="Content Placeholder 2">
            <a:extLst>
              <a:ext uri="{FF2B5EF4-FFF2-40B4-BE49-F238E27FC236}">
                <a16:creationId xmlns:a16="http://schemas.microsoft.com/office/drawing/2014/main" id="{8928E104-B5BD-EE48-846F-D99A61D2BAB2}"/>
              </a:ext>
            </a:extLst>
          </p:cNvPr>
          <p:cNvSpPr>
            <a:spLocks noGrp="1"/>
          </p:cNvSpPr>
          <p:nvPr>
            <p:ph idx="1"/>
          </p:nvPr>
        </p:nvSpPr>
        <p:spPr>
          <a:xfrm>
            <a:off x="628650" y="1952149"/>
            <a:ext cx="7886700" cy="3263504"/>
          </a:xfrm>
        </p:spPr>
        <p:txBody>
          <a:bodyPr>
            <a:noAutofit/>
          </a:bodyPr>
          <a:lstStyle/>
          <a:p>
            <a:pPr marL="0"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Importance of not vilifying people who sell drugs (street sellers)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It is crucial to understand socioeconomic organization of narcotics markets at all levels of supply chain (vs. simply drug use)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Enhances understanding of how supply changes happen and how public health can intervene more efficiently and non-punitively</a:t>
            </a:r>
          </a:p>
          <a:p>
            <a:pPr lvl="1"/>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B740C7BA-D5D6-7C28-EEAD-F2CBC2B74C20}"/>
              </a:ext>
            </a:extLst>
          </p:cNvPr>
          <p:cNvSpPr>
            <a:spLocks noGrp="1"/>
          </p:cNvSpPr>
          <p:nvPr>
            <p:ph type="sldNum" sz="quarter" idx="12"/>
          </p:nvPr>
        </p:nvSpPr>
        <p:spPr/>
        <p:txBody>
          <a:bodyPr/>
          <a:lstStyle/>
          <a:p>
            <a:fld id="{1D2EA5EF-C699-AF4C-BA42-C0A1CAAB713C}" type="slidenum">
              <a:rPr lang="en-US" smtClean="0"/>
              <a:t>20</a:t>
            </a:fld>
            <a:endParaRPr lang="en-US" dirty="0"/>
          </a:p>
        </p:txBody>
      </p:sp>
    </p:spTree>
    <p:extLst>
      <p:ext uri="{BB962C8B-B14F-4D97-AF65-F5344CB8AC3E}">
        <p14:creationId xmlns:p14="http://schemas.microsoft.com/office/powerpoint/2010/main" val="4166267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371230" y="1417639"/>
            <a:ext cx="8401542" cy="4549863"/>
          </a:xfrm>
        </p:spPr>
        <p:txBody>
          <a:bodyPr>
            <a:normAutofit fontScale="92500" lnSpcReduction="20000"/>
          </a:bodyPr>
          <a:lstStyle/>
          <a:p>
            <a:pPr marL="114112" indent="0">
              <a:buNone/>
            </a:pPr>
            <a:endParaRPr lang="en-US" sz="1800" dirty="0"/>
          </a:p>
          <a:p>
            <a:pPr marL="0">
              <a:spcBef>
                <a:spcPts val="0"/>
              </a:spcBef>
            </a:pPr>
            <a:r>
              <a:rPr lang="en-US" sz="1800" dirty="0">
                <a:latin typeface="Times New Roman" panose="02020603050405020304" pitchFamily="18" charset="0"/>
                <a:cs typeface="Times New Roman" panose="02020603050405020304" pitchFamily="18" charset="0"/>
              </a:rPr>
              <a:t>Cai, Y, Dai, Z, Wen, S and Bhandari, R. 2020. Risk factors associated with infection of blood-borne virus among people who used methamphetamine. BMC Infectious Diseases, 20:742. DOI: </a:t>
            </a:r>
            <a:r>
              <a:rPr lang="en-US" sz="1800"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https://doi.org/10.1186/s12879-020-05464-y</a:t>
            </a:r>
            <a:r>
              <a:rPr lang="en-US" sz="1800"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Centers for Disease Control and Prevention, US (CDC). 2019.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2019 Annual Surveillance Report of Drug-Related Risks and Outcomes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Centers for Disease Control and Prevention, U.S. Department of Health and Human Services. </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Ciccarone, D., and Shoptaw, S. 2022. Understanding stimulant use and use disorders in a new era.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Medical Clinics of North America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106(1): 81-97.</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Han, B., Cotto, J., Etz, K., Einstein, EB., Compton, WM. And Volkow, ND. 2021. Methamphetamine overdose deaths in the US by sex and race and ethnicity.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JAMA Psychiatry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78(5): 564-567.</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Hedegaard, H., Minino, A. and Warner, M. 2020. Drug overdose deaths in the United States, 1999-2019.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NCHS Data Brief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394. Hyattsville, MD: National Center for Health Statistics.</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Liang, Y, Wang L, and Yuan TF. 2018. Targeting withdrawal symptoms in men addicted to methamphetamine with transcranial magnetic stimulation: a randomized clinical trial.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JAMA Psychiatry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75(11):1199-1201. </a:t>
            </a:r>
          </a:p>
          <a:p>
            <a:pPr marL="0">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Mars S, Ondocsin J, Holm N, and Ciccaron</a:t>
            </a:r>
            <a:r>
              <a:rPr lang="en-US" sz="1800" dirty="0">
                <a:latin typeface="Times New Roman" panose="02020603050405020304" pitchFamily="18" charset="0"/>
                <a:ea typeface="Calibri" panose="020F0502020204030204" pitchFamily="34" charset="0"/>
                <a:cs typeface="Times New Roman" panose="02020603050405020304" pitchFamily="18" charset="0"/>
              </a:rPr>
              <a:t>e D. 2024. The influence of transformations in supply on methamphetamine initiation among people injecting opioids in the United States. </a:t>
            </a:r>
            <a:r>
              <a:rPr lang="en-US" sz="1800" i="1" dirty="0">
                <a:latin typeface="Times New Roman" panose="02020603050405020304" pitchFamily="18" charset="0"/>
                <a:ea typeface="Calibri" panose="020F0502020204030204" pitchFamily="34" charset="0"/>
                <a:cs typeface="Times New Roman" panose="02020603050405020304" pitchFamily="18" charset="0"/>
              </a:rPr>
              <a:t>Harm Reduction Journal </a:t>
            </a:r>
            <a:r>
              <a:rPr lang="en-US" sz="1800" dirty="0">
                <a:latin typeface="Times New Roman" panose="02020603050405020304" pitchFamily="18" charset="0"/>
                <a:ea typeface="Calibri" panose="020F0502020204030204" pitchFamily="34" charset="0"/>
                <a:cs typeface="Times New Roman" panose="02020603050405020304" pitchFamily="18" charset="0"/>
              </a:rPr>
              <a:t>21(1</a:t>
            </a:r>
            <a:r>
              <a:rPr lang="en-US" sz="1800" dirty="0">
                <a:latin typeface="Times New Roman" panose="02020603050405020304" pitchFamily="18" charset="0"/>
                <a:cs typeface="Times New Roman" panose="02020603050405020304" pitchFamily="18" charset="0"/>
              </a:rPr>
              <a:t>):57. doi: 10.1186/s12954-024-00976-1.</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112" indent="0">
              <a:buNone/>
            </a:pPr>
            <a:endParaRPr lang="en-US" sz="1800" dirty="0"/>
          </a:p>
        </p:txBody>
      </p:sp>
      <p:sp>
        <p:nvSpPr>
          <p:cNvPr id="5" name="Slide Number Placeholder 4">
            <a:extLst>
              <a:ext uri="{FF2B5EF4-FFF2-40B4-BE49-F238E27FC236}">
                <a16:creationId xmlns:a16="http://schemas.microsoft.com/office/drawing/2014/main" id="{4F53E65D-D4D7-554D-B001-C7EFA79E2210}"/>
              </a:ext>
            </a:extLst>
          </p:cNvPr>
          <p:cNvSpPr>
            <a:spLocks noGrp="1"/>
          </p:cNvSpPr>
          <p:nvPr>
            <p:ph type="sldNum" sz="quarter" idx="12"/>
          </p:nvPr>
        </p:nvSpPr>
        <p:spPr/>
        <p:txBody>
          <a:bodyPr/>
          <a:lstStyle/>
          <a:p>
            <a:fld id="{1D2EA5EF-C699-AF4C-BA42-C0A1CAAB713C}" type="slidenum">
              <a:rPr lang="en-US" smtClean="0"/>
              <a:t>21</a:t>
            </a:fld>
            <a:endParaRPr lang="en-US" dirty="0"/>
          </a:p>
        </p:txBody>
      </p:sp>
    </p:spTree>
    <p:extLst>
      <p:ext uri="{BB962C8B-B14F-4D97-AF65-F5344CB8AC3E}">
        <p14:creationId xmlns:p14="http://schemas.microsoft.com/office/powerpoint/2010/main" val="1595479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a:solidFill>
                  <a:schemeClr val="accent6">
                    <a:alpha val="0"/>
                  </a:schemeClr>
                </a:solidFill>
              </a:rPr>
              <a:t>1</a:t>
            </a:r>
          </a:p>
        </p:txBody>
      </p:sp>
      <p:sp>
        <p:nvSpPr>
          <p:cNvPr id="3" name="Content Placeholder 2"/>
          <p:cNvSpPr>
            <a:spLocks noGrp="1"/>
          </p:cNvSpPr>
          <p:nvPr>
            <p:ph idx="1"/>
          </p:nvPr>
        </p:nvSpPr>
        <p:spPr>
          <a:xfrm>
            <a:off x="371230" y="1417639"/>
            <a:ext cx="8401542" cy="4549863"/>
          </a:xfrm>
        </p:spPr>
        <p:txBody>
          <a:bodyPr>
            <a:normAutofit fontScale="92500" lnSpcReduction="20000"/>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Montero, F., Bourgois, P., and Friedman, J. Potency-Enhancing Synthetics in the Drug Overdose Epidemic: 	Xylazine (“Tranq”), Fentanyl, Methamphetamine, and the Displacement of Heroin in Philadelphia and Tijuana.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Journal of Illicit Economies and Development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4(2):204-222.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3"/>
              </a:rPr>
              <a:t>https://jied.lse.ac.uk/articles/10.31389/jied.122</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latin typeface="Times New Roman" panose="02020603050405020304" pitchFamily="18" charset="0"/>
                <a:cs typeface="Times New Roman" panose="02020603050405020304" pitchFamily="18" charset="0"/>
              </a:rPr>
              <a:t>Ondocsin, J., Holm, N., Mars, SG., and Ciccarone, D. 2023. The motives and methods of methamphetamine and ‘heroin’ co-use in West Virginia. </a:t>
            </a:r>
            <a:r>
              <a:rPr lang="en-US" sz="1800" i="1" dirty="0">
                <a:latin typeface="Times New Roman" panose="02020603050405020304" pitchFamily="18" charset="0"/>
                <a:cs typeface="Times New Roman" panose="02020603050405020304" pitchFamily="18" charset="0"/>
              </a:rPr>
              <a:t>Harm Reduction Journal </a:t>
            </a:r>
            <a:r>
              <a:rPr lang="en-US" sz="1800" dirty="0">
                <a:latin typeface="Times New Roman" panose="02020603050405020304" pitchFamily="18" charset="0"/>
                <a:cs typeface="Times New Roman" panose="02020603050405020304" pitchFamily="18" charset="0"/>
              </a:rPr>
              <a:t>20:88.</a:t>
            </a:r>
          </a:p>
          <a:p>
            <a:pPr marL="0" marR="0">
              <a:spcBef>
                <a:spcPts val="0"/>
              </a:spcBef>
              <a:spcAft>
                <a:spcPts val="0"/>
              </a:spcAft>
            </a:pPr>
            <a:r>
              <a:rPr lang="en-US" sz="1800" dirty="0">
                <a:latin typeface="Times New Roman" panose="02020603050405020304" pitchFamily="18" charset="0"/>
                <a:cs typeface="Times New Roman" panose="02020603050405020304" pitchFamily="18" charset="0"/>
              </a:rPr>
              <a:t>Rhed, BD, Harding, RW, Markes, C, Wagner, KT, Fiuty, P, Page, K, and Wagner, KD.</a:t>
            </a:r>
          </a:p>
          <a:p>
            <a:pPr marL="114112" indent="0" algn="l">
              <a:buNone/>
            </a:pPr>
            <a:r>
              <a:rPr lang="en-US" sz="1800" dirty="0">
                <a:latin typeface="Times New Roman" panose="02020603050405020304" pitchFamily="18" charset="0"/>
                <a:cs typeface="Times New Roman" panose="02020603050405020304" pitchFamily="18" charset="0"/>
              </a:rPr>
              <a:t>2022. Patterns and Rationale for the Co-Use of Methamphetamine and Opioids: Findings from Qualitative Interviews in New Mexico and Nevada. </a:t>
            </a:r>
            <a:r>
              <a:rPr lang="en-US" sz="1800" i="1" dirty="0">
                <a:latin typeface="Times New Roman" panose="02020603050405020304" pitchFamily="18" charset="0"/>
                <a:cs typeface="Times New Roman" panose="02020603050405020304" pitchFamily="18" charset="0"/>
              </a:rPr>
              <a:t>Frontiers in Psychiatry </a:t>
            </a:r>
            <a:r>
              <a:rPr lang="en-US" sz="1800" dirty="0">
                <a:latin typeface="Times New Roman" panose="02020603050405020304" pitchFamily="18" charset="0"/>
                <a:cs typeface="Times New Roman" panose="02020603050405020304" pitchFamily="18" charset="0"/>
              </a:rPr>
              <a:t>13:824940. doi: 10.3389/fpsyt.2022.824940</a:t>
            </a:r>
          </a:p>
          <a:p>
            <a:pPr marL="0">
              <a:spcBef>
                <a:spcPts val="0"/>
              </a:spcBef>
            </a:pPr>
            <a:r>
              <a:rPr lang="en-US" sz="1800" dirty="0">
                <a:latin typeface="Times New Roman" panose="02020603050405020304" pitchFamily="18" charset="0"/>
                <a:cs typeface="Times New Roman" panose="02020603050405020304" pitchFamily="18" charset="0"/>
              </a:rPr>
              <a:t>Shoptaw S, Li MJ, Javanbakht M, Ragsdale A, Goodman-Meza D, Gorbach PM. Frequency of reported methamphetamine use linked to prevalence of clinical conditions, sexual risk behaviors, and social adversity in diverse men who have sex with men in Los Angeles. Drug Alcohol Depend. 2022;232:109320. Epub 2022 Jan 19. PMID: 35093681; PMCID: PMC8885921.</a:t>
            </a:r>
          </a:p>
          <a:p>
            <a:pPr marL="0">
              <a:spcBef>
                <a:spcPts val="0"/>
              </a:spcBef>
            </a:pPr>
            <a:r>
              <a:rPr lang="en-US" sz="1800" dirty="0">
                <a:latin typeface="Times New Roman" panose="02020603050405020304" pitchFamily="18" charset="0"/>
                <a:cs typeface="Times New Roman" panose="02020603050405020304" pitchFamily="18" charset="0"/>
              </a:rPr>
              <a:t>Spencer, MR, Minino, AM, and Warner M. Drug overdose deaths in the United States, 2001-2021.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NCHS Data Brief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457. Hyattsville, MD: National Center for Health Statistics.</a:t>
            </a:r>
          </a:p>
          <a:p>
            <a:pPr marL="0">
              <a:spcBef>
                <a:spcPts val="0"/>
              </a:spcBef>
            </a:pPr>
            <a:r>
              <a:rPr lang="en-US" sz="1800" dirty="0">
                <a:latin typeface="Times New Roman" panose="02020603050405020304" pitchFamily="18" charset="0"/>
                <a:cs typeface="Times New Roman" panose="02020603050405020304" pitchFamily="18" charset="0"/>
              </a:rPr>
              <a:t>Trivedi, MH, Walker, R, Ling W, Dela Cruz, A, Sharma, G et al. 2021. Bupropion and naltrexone in methamphetamine use disorder. </a:t>
            </a:r>
            <a:r>
              <a:rPr lang="en-US" sz="1800" i="1" dirty="0">
                <a:latin typeface="Times New Roman" panose="02020603050405020304" pitchFamily="18" charset="0"/>
                <a:cs typeface="Times New Roman" panose="02020603050405020304" pitchFamily="18" charset="0"/>
              </a:rPr>
              <a:t>New England Journal of Medicine </a:t>
            </a:r>
            <a:r>
              <a:rPr lang="en-US" sz="1800" dirty="0">
                <a:latin typeface="Times New Roman" panose="02020603050405020304" pitchFamily="18" charset="0"/>
                <a:cs typeface="Times New Roman" panose="02020603050405020304" pitchFamily="18" charset="0"/>
              </a:rPr>
              <a:t>384(2):140-153.</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112" indent="0">
              <a:buNone/>
            </a:pPr>
            <a:endParaRPr lang="en-US" sz="1800" dirty="0"/>
          </a:p>
        </p:txBody>
      </p:sp>
      <p:sp>
        <p:nvSpPr>
          <p:cNvPr id="5" name="Slide Number Placeholder 4">
            <a:extLst>
              <a:ext uri="{FF2B5EF4-FFF2-40B4-BE49-F238E27FC236}">
                <a16:creationId xmlns:a16="http://schemas.microsoft.com/office/drawing/2014/main" id="{4F53E65D-D4D7-554D-B001-C7EFA79E2210}"/>
              </a:ext>
            </a:extLst>
          </p:cNvPr>
          <p:cNvSpPr>
            <a:spLocks noGrp="1"/>
          </p:cNvSpPr>
          <p:nvPr>
            <p:ph type="sldNum" sz="quarter" idx="12"/>
          </p:nvPr>
        </p:nvSpPr>
        <p:spPr/>
        <p:txBody>
          <a:bodyPr/>
          <a:lstStyle/>
          <a:p>
            <a:fld id="{1D2EA5EF-C699-AF4C-BA42-C0A1CAAB713C}" type="slidenum">
              <a:rPr lang="en-US" smtClean="0"/>
              <a:t>22</a:t>
            </a:fld>
            <a:endParaRPr lang="en-US" dirty="0"/>
          </a:p>
        </p:txBody>
      </p:sp>
    </p:spTree>
    <p:extLst>
      <p:ext uri="{BB962C8B-B14F-4D97-AF65-F5344CB8AC3E}">
        <p14:creationId xmlns:p14="http://schemas.microsoft.com/office/powerpoint/2010/main" val="192873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Disclosures</a:t>
            </a:r>
          </a:p>
        </p:txBody>
      </p:sp>
      <p:sp>
        <p:nvSpPr>
          <p:cNvPr id="7" name="Content Placeholder 6"/>
          <p:cNvSpPr>
            <a:spLocks noGrp="1"/>
          </p:cNvSpPr>
          <p:nvPr>
            <p:ph idx="1"/>
          </p:nvPr>
        </p:nvSpPr>
        <p:spPr/>
        <p:txBody>
          <a:bodyPr>
            <a:normAutofit/>
          </a:bodyPr>
          <a:lstStyle/>
          <a:p>
            <a:pPr marL="0" indent="0">
              <a:buNone/>
            </a:pPr>
            <a:r>
              <a:rPr lang="en-US" sz="3400" dirty="0"/>
              <a:t>All presenters of this continuing medical education activity have indicated that neither they nor their spouse/legally recognized domestic partner has any financial relationships with commercial interests related to the content of this activity. </a:t>
            </a:r>
          </a:p>
          <a:p>
            <a:pPr marL="0" indent="0">
              <a:buNone/>
            </a:pPr>
            <a:endParaRPr lang="en-US" b="1" i="1" dirty="0">
              <a:solidFill>
                <a:srgbClr val="FF0000"/>
              </a:solidFill>
            </a:endParaRPr>
          </a:p>
        </p:txBody>
      </p:sp>
      <p:sp>
        <p:nvSpPr>
          <p:cNvPr id="2" name="Slide Number Placeholder 1">
            <a:extLst>
              <a:ext uri="{FF2B5EF4-FFF2-40B4-BE49-F238E27FC236}">
                <a16:creationId xmlns:a16="http://schemas.microsoft.com/office/drawing/2014/main" id="{5141AC4F-C40E-CF4F-9B8A-B863157BAAFE}"/>
              </a:ext>
            </a:extLst>
          </p:cNvPr>
          <p:cNvSpPr>
            <a:spLocks noGrp="1"/>
          </p:cNvSpPr>
          <p:nvPr>
            <p:ph type="sldNum" sz="quarter" idx="12"/>
          </p:nvPr>
        </p:nvSpPr>
        <p:spPr/>
        <p:txBody>
          <a:bodyPr/>
          <a:lstStyle/>
          <a:p>
            <a:fld id="{1D2EA5EF-C699-AF4C-BA42-C0A1CAAB713C}" type="slidenum">
              <a:rPr lang="en-US" smtClean="0"/>
              <a:t>3</a:t>
            </a:fld>
            <a:endParaRPr lang="en-US" dirty="0"/>
          </a:p>
        </p:txBody>
      </p:sp>
    </p:spTree>
    <p:extLst>
      <p:ext uri="{BB962C8B-B14F-4D97-AF65-F5344CB8AC3E}">
        <p14:creationId xmlns:p14="http://schemas.microsoft.com/office/powerpoint/2010/main" val="301593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fontScale="92500" lnSpcReduction="10000"/>
          </a:bodyPr>
          <a:lstStyle/>
          <a:p>
            <a:pPr marL="114112" indent="0">
              <a:buNone/>
            </a:pPr>
            <a:r>
              <a:rPr lang="en-US" dirty="0"/>
              <a:t>At the completion of this presentation, participants will be able to:</a:t>
            </a:r>
          </a:p>
          <a:p>
            <a:pPr marL="571312" indent="-457200">
              <a:buFont typeface="+mj-lt"/>
              <a:buAutoNum type="arabicPeriod"/>
            </a:pPr>
            <a:r>
              <a:rPr lang="en-US" sz="2200" kern="100" dirty="0">
                <a:effectLst/>
                <a:latin typeface="Arial" panose="020B0604020202020204" pitchFamily="34" charset="0"/>
                <a:ea typeface="Aptos" panose="020B0004020202020204" pitchFamily="34" charset="0"/>
                <a:cs typeface="Arial" panose="020B0604020202020204" pitchFamily="34" charset="0"/>
              </a:rPr>
              <a:t>Describe current trends in methamphetamine use and its relation to HIV incidence and prevalence across the United States</a:t>
            </a:r>
          </a:p>
          <a:p>
            <a:pPr marL="571312" indent="-457200">
              <a:buFont typeface="+mj-lt"/>
              <a:buAutoNum type="arabicPeriod"/>
            </a:pPr>
            <a:r>
              <a:rPr lang="en-US" sz="2200" kern="100" dirty="0">
                <a:latin typeface="Arial" panose="020B0604020202020204" pitchFamily="34" charset="0"/>
                <a:ea typeface="Aptos" panose="020B0004020202020204" pitchFamily="34" charset="0"/>
                <a:cs typeface="Arial" panose="020B0604020202020204" pitchFamily="34" charset="0"/>
              </a:rPr>
              <a:t>Explain</a:t>
            </a:r>
            <a:r>
              <a:rPr lang="en-US" sz="2200" kern="100" dirty="0">
                <a:effectLst/>
                <a:latin typeface="Arial" panose="020B0604020202020204" pitchFamily="34" charset="0"/>
                <a:ea typeface="Aptos" panose="020B0004020202020204" pitchFamily="34" charset="0"/>
                <a:cs typeface="Arial" panose="020B0604020202020204" pitchFamily="34" charset="0"/>
              </a:rPr>
              <a:t> how methamphetamine use and HIV incidence and prevalence are </a:t>
            </a:r>
            <a:r>
              <a:rPr lang="en-US" sz="2200" kern="100" dirty="0">
                <a:latin typeface="Arial" panose="020B0604020202020204" pitchFamily="34" charset="0"/>
                <a:ea typeface="Aptos" panose="020B0004020202020204" pitchFamily="34" charset="0"/>
                <a:cs typeface="Arial" panose="020B0604020202020204" pitchFamily="34" charset="0"/>
              </a:rPr>
              <a:t>linked through behavioral and neurological/physiological mechanisms</a:t>
            </a:r>
            <a:endParaRPr lang="en-US" sz="2200" kern="100" dirty="0">
              <a:effectLst/>
              <a:latin typeface="Arial" panose="020B0604020202020204" pitchFamily="34" charset="0"/>
              <a:ea typeface="Aptos" panose="020B0004020202020204" pitchFamily="34" charset="0"/>
              <a:cs typeface="Arial" panose="020B0604020202020204" pitchFamily="34" charset="0"/>
            </a:endParaRPr>
          </a:p>
          <a:p>
            <a:pPr marL="571312" indent="-457200">
              <a:buFont typeface="+mj-lt"/>
              <a:buAutoNum type="arabicPeriod"/>
            </a:pPr>
            <a:r>
              <a:rPr lang="en-US" sz="2200" kern="100" dirty="0">
                <a:effectLst/>
                <a:latin typeface="Arial" panose="020B0604020202020204" pitchFamily="34" charset="0"/>
                <a:ea typeface="Aptos" panose="020B0004020202020204" pitchFamily="34" charset="0"/>
                <a:cs typeface="Arial" panose="020B0604020202020204" pitchFamily="34" charset="0"/>
              </a:rPr>
              <a:t>Explain how methamphetamine is used by people who use drugs, and how the emergence of fentanyl and xylazine in the street opioid supply has transformed the landscape of risk around methamphetamine and HIV</a:t>
            </a:r>
          </a:p>
          <a:p>
            <a:pPr marL="571312" indent="-457200">
              <a:buFont typeface="+mj-lt"/>
              <a:buAutoNum type="arabicPeriod"/>
            </a:pPr>
            <a:r>
              <a:rPr lang="en-US" sz="2200" kern="100" dirty="0">
                <a:latin typeface="Arial" panose="020B0604020202020204" pitchFamily="34" charset="0"/>
                <a:ea typeface="Aptos" panose="020B0004020202020204" pitchFamily="34" charset="0"/>
                <a:cs typeface="Arial" panose="020B0604020202020204" pitchFamily="34" charset="0"/>
              </a:rPr>
              <a:t>Explain emerging treatment options and ongoing clinical research around the combined treatment of substance use disorder (SUD) and HIV</a:t>
            </a:r>
            <a:endParaRPr lang="en-US" sz="2200" kern="100" dirty="0">
              <a:effectLst/>
              <a:latin typeface="Arial" panose="020B0604020202020204" pitchFamily="34" charset="0"/>
              <a:ea typeface="Aptos" panose="020B0004020202020204" pitchFamily="34" charset="0"/>
              <a:cs typeface="Arial" panose="020B0604020202020204" pitchFamily="34" charset="0"/>
            </a:endParaRPr>
          </a:p>
          <a:p>
            <a:pPr marL="571312" indent="-457200">
              <a:buFont typeface="+mj-lt"/>
              <a:buAutoNum type="arabicPeriod"/>
            </a:pP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571312" indent="-457200">
              <a:buFont typeface="+mj-lt"/>
              <a:buAutoNum type="arabicPeriod"/>
            </a:pPr>
            <a:endParaRPr lang="en-US" dirty="0"/>
          </a:p>
        </p:txBody>
      </p:sp>
      <p:sp>
        <p:nvSpPr>
          <p:cNvPr id="5" name="Slide Number Placeholder 4">
            <a:extLst>
              <a:ext uri="{FF2B5EF4-FFF2-40B4-BE49-F238E27FC236}">
                <a16:creationId xmlns:a16="http://schemas.microsoft.com/office/drawing/2014/main" id="{28E0DCEA-557F-864B-92D0-81398D378B90}"/>
              </a:ext>
            </a:extLst>
          </p:cNvPr>
          <p:cNvSpPr>
            <a:spLocks noGrp="1"/>
          </p:cNvSpPr>
          <p:nvPr>
            <p:ph type="sldNum" sz="quarter" idx="12"/>
          </p:nvPr>
        </p:nvSpPr>
        <p:spPr/>
        <p:txBody>
          <a:bodyPr/>
          <a:lstStyle/>
          <a:p>
            <a:fld id="{1D2EA5EF-C699-AF4C-BA42-C0A1CAAB713C}" type="slidenum">
              <a:rPr lang="en-US" smtClean="0"/>
              <a:t>4</a:t>
            </a:fld>
            <a:endParaRPr lang="en-US" dirty="0"/>
          </a:p>
        </p:txBody>
      </p:sp>
    </p:spTree>
    <p:extLst>
      <p:ext uri="{BB962C8B-B14F-4D97-AF65-F5344CB8AC3E}">
        <p14:creationId xmlns:p14="http://schemas.microsoft.com/office/powerpoint/2010/main" val="418389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 Overview</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p:txBody>
          <a:bodyPr>
            <a:normAutofit lnSpcReduction="10000"/>
          </a:bodyPr>
          <a:lstStyle/>
          <a:p>
            <a:endParaRPr lang="en-US" sz="1800" b="1" dirty="0">
              <a:effectLst/>
              <a:latin typeface="Times New Roman" panose="02020603050405020304" pitchFamily="18" charset="0"/>
              <a:ea typeface="Aptos" panose="020B0004020202020204" pitchFamily="34" charset="0"/>
            </a:endParaRPr>
          </a:p>
          <a:p>
            <a:r>
              <a:rPr lang="en-US" sz="1800" dirty="0">
                <a:effectLst/>
                <a:latin typeface="Arial" panose="020B0604020202020204" pitchFamily="34" charset="0"/>
                <a:ea typeface="Aptos" panose="020B0004020202020204" pitchFamily="34" charset="0"/>
                <a:cs typeface="Arial" panose="020B0604020202020204" pitchFamily="34" charset="0"/>
              </a:rPr>
              <a:t>Euphoria, behavioral disinhibition, and goal-directed behavior</a:t>
            </a:r>
            <a:r>
              <a:rPr lang="en-US" sz="1800" dirty="0">
                <a:latin typeface="Arial" panose="020B0604020202020204" pitchFamily="34" charset="0"/>
                <a:ea typeface="Aptos" panose="020B0004020202020204" pitchFamily="34" charset="0"/>
                <a:cs typeface="Arial" panose="020B0604020202020204" pitchFamily="34" charset="0"/>
              </a:rPr>
              <a:t> that</a:t>
            </a:r>
            <a:r>
              <a:rPr lang="en-US" sz="1800" dirty="0">
                <a:effectLst/>
                <a:latin typeface="Arial" panose="020B0604020202020204" pitchFamily="34" charset="0"/>
                <a:ea typeface="Aptos" panose="020B0004020202020204" pitchFamily="34" charset="0"/>
                <a:cs typeface="Arial" panose="020B0604020202020204" pitchFamily="34" charset="0"/>
              </a:rPr>
              <a:t> devolves into anxiety, insomnia, paranoia, and often persecutory delusions similar to paranoid schizophrenia</a:t>
            </a:r>
            <a:r>
              <a:rPr lang="en-US" sz="1800" dirty="0">
                <a:effectLst/>
                <a:latin typeface="Arial" panose="020B0604020202020204" pitchFamily="34" charset="0"/>
                <a:cs typeface="Arial" panose="020B0604020202020204" pitchFamily="34" charset="0"/>
              </a:rPr>
              <a:t> </a:t>
            </a:r>
          </a:p>
          <a:p>
            <a:endParaRPr lang="en-US" sz="1800" dirty="0">
              <a:solidFill>
                <a:srgbClr val="00B0F0"/>
              </a:solidFill>
              <a:latin typeface="Arial" panose="020B0604020202020204" pitchFamily="34" charset="0"/>
              <a:cs typeface="Arial" panose="020B0604020202020204" pitchFamily="34" charset="0"/>
            </a:endParaRPr>
          </a:p>
          <a:p>
            <a:r>
              <a:rPr lang="en-US" sz="1800" dirty="0">
                <a:effectLst/>
                <a:latin typeface="Arial" panose="020B0604020202020204" pitchFamily="34" charset="0"/>
                <a:ea typeface="Aptos" panose="020B0004020202020204" pitchFamily="34" charset="0"/>
                <a:cs typeface="Arial" panose="020B0604020202020204" pitchFamily="34" charset="0"/>
              </a:rPr>
              <a:t>Prevalence of MA use is much higher in groups who use other drugs and among people who live in rural areas, youth, men who have sex with men, shift workers, and people who engage in exchange sex </a:t>
            </a:r>
            <a:r>
              <a:rPr lang="en-US" sz="1800" dirty="0">
                <a:solidFill>
                  <a:schemeClr val="accent4"/>
                </a:solidFill>
                <a:latin typeface="Arial" panose="020B0604020202020204" pitchFamily="34" charset="0"/>
                <a:cs typeface="Arial" panose="020B0604020202020204" pitchFamily="34" charset="0"/>
              </a:rPr>
              <a:t>(Shoptaw et al. 2022)</a:t>
            </a:r>
          </a:p>
          <a:p>
            <a:endParaRPr lang="en-US" sz="1800" dirty="0">
              <a:solidFill>
                <a:srgbClr val="00B0F0"/>
              </a:solidFill>
              <a:latin typeface="Arial" panose="020B0604020202020204" pitchFamily="34" charset="0"/>
              <a:cs typeface="Arial" panose="020B0604020202020204" pitchFamily="34" charset="0"/>
            </a:endParaRPr>
          </a:p>
          <a:p>
            <a:r>
              <a:rPr lang="en-US" sz="1800" dirty="0">
                <a:effectLst/>
                <a:latin typeface="Arial" panose="020B0604020202020204" pitchFamily="34" charset="0"/>
                <a:ea typeface="Aptos" panose="020B0004020202020204" pitchFamily="34" charset="0"/>
                <a:cs typeface="Arial" panose="020B0604020202020204" pitchFamily="34" charset="0"/>
              </a:rPr>
              <a:t>Frequent high</a:t>
            </a:r>
            <a:r>
              <a:rPr lang="en-US" sz="1800" dirty="0">
                <a:latin typeface="Arial" panose="020B0604020202020204" pitchFamily="34" charset="0"/>
                <a:ea typeface="Aptos" panose="020B0004020202020204" pitchFamily="34" charset="0"/>
                <a:cs typeface="Arial" panose="020B0604020202020204" pitchFamily="34" charset="0"/>
              </a:rPr>
              <a:t> </a:t>
            </a:r>
            <a:r>
              <a:rPr lang="en-US" sz="1800" dirty="0">
                <a:effectLst/>
                <a:latin typeface="Arial" panose="020B0604020202020204" pitchFamily="34" charset="0"/>
                <a:ea typeface="Aptos" panose="020B0004020202020204" pitchFamily="34" charset="0"/>
                <a:cs typeface="Arial" panose="020B0604020202020204" pitchFamily="34" charset="0"/>
              </a:rPr>
              <a:t>doses lead to neuroinflammation and displacement of dopamine from synaptic vesicles in dendrites, which increases oxidative stress and neuronal damage. Sustained</a:t>
            </a:r>
            <a:r>
              <a:rPr lang="en-US" sz="1800" dirty="0">
                <a:latin typeface="Arial" panose="020B0604020202020204" pitchFamily="34" charset="0"/>
                <a:ea typeface="Aptos" panose="020B0004020202020204" pitchFamily="34" charset="0"/>
                <a:cs typeface="Arial" panose="020B0604020202020204" pitchFamily="34" charset="0"/>
              </a:rPr>
              <a:t> </a:t>
            </a:r>
            <a:r>
              <a:rPr lang="en-US" sz="1800" dirty="0">
                <a:effectLst/>
                <a:latin typeface="Arial" panose="020B0604020202020204" pitchFamily="34" charset="0"/>
                <a:ea typeface="Aptos" panose="020B0004020202020204" pitchFamily="34" charset="0"/>
                <a:cs typeface="Arial" panose="020B0604020202020204" pitchFamily="34" charset="0"/>
              </a:rPr>
              <a:t>MA use strongly linked to cardiovascular disease, acute and chronic renal damage, liver problems, psychiatric conditions and neurological impairment</a:t>
            </a:r>
            <a:r>
              <a:rPr lang="en-US" sz="1800" dirty="0">
                <a:effectLst/>
                <a:latin typeface="Arial" panose="020B0604020202020204" pitchFamily="34" charset="0"/>
                <a:cs typeface="Arial" panose="020B0604020202020204" pitchFamily="34" charset="0"/>
              </a:rPr>
              <a:t> </a:t>
            </a:r>
            <a:r>
              <a:rPr lang="en-US" sz="1800" dirty="0">
                <a:solidFill>
                  <a:schemeClr val="accent4"/>
                </a:solidFill>
                <a:latin typeface="Arial" panose="020B0604020202020204" pitchFamily="34" charset="0"/>
                <a:cs typeface="Arial" panose="020B0604020202020204" pitchFamily="34" charset="0"/>
              </a:rPr>
              <a:t>(Shoptaw et al. 2022)</a:t>
            </a: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5</a:t>
            </a:fld>
            <a:endParaRPr lang="en-US" dirty="0"/>
          </a:p>
        </p:txBody>
      </p:sp>
    </p:spTree>
    <p:extLst>
      <p:ext uri="{BB962C8B-B14F-4D97-AF65-F5344CB8AC3E}">
        <p14:creationId xmlns:p14="http://schemas.microsoft.com/office/powerpoint/2010/main" val="361773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Methamphetamine Use in the United States: Current Trends</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a:xfrm>
            <a:off x="457201" y="1439325"/>
            <a:ext cx="8315569" cy="4367299"/>
          </a:xfrm>
        </p:spPr>
        <p:txBody>
          <a:bodyPr/>
          <a:lstStyle/>
          <a:p>
            <a:pPr marL="114112" indent="0">
              <a:buNone/>
            </a:pPr>
            <a:r>
              <a:rPr lang="en-US" sz="1800" dirty="0">
                <a:latin typeface="Arial" panose="020B0604020202020204" pitchFamily="34" charset="0"/>
                <a:ea typeface="Aptos" panose="020B0004020202020204" pitchFamily="34" charset="0"/>
                <a:cs typeface="Arial" panose="020B0604020202020204" pitchFamily="34" charset="0"/>
              </a:rPr>
              <a:t>P</a:t>
            </a:r>
            <a:r>
              <a:rPr lang="en-US" sz="1800" dirty="0">
                <a:effectLst/>
                <a:latin typeface="Arial" panose="020B0604020202020204" pitchFamily="34" charset="0"/>
                <a:ea typeface="Aptos" panose="020B0004020202020204" pitchFamily="34" charset="0"/>
                <a:cs typeface="Arial" panose="020B0604020202020204" pitchFamily="34" charset="0"/>
              </a:rPr>
              <a:t>sychostimulant overdose deaths in the United States rose by 1250% between 2012 and 2021 (from 0.8 deaths per 100,000 persons in 2012 to 10.0 deaths per 100,000 in 2021). </a:t>
            </a:r>
            <a:r>
              <a:rPr lang="en-US" sz="1800" dirty="0">
                <a:solidFill>
                  <a:schemeClr val="accent4"/>
                </a:solidFill>
                <a:latin typeface="Arial" panose="020B0604020202020204" pitchFamily="34" charset="0"/>
                <a:cs typeface="Arial" panose="020B0604020202020204" pitchFamily="34" charset="0"/>
              </a:rPr>
              <a:t>(CDC 2022)</a:t>
            </a:r>
          </a:p>
        </p:txBody>
      </p:sp>
      <p:pic>
        <p:nvPicPr>
          <p:cNvPr id="6" name="Picture 5" descr="A graph showing the rise in drug overdose deaths involving psychostimulants (except cocaine) in the United States">
            <a:extLst>
              <a:ext uri="{FF2B5EF4-FFF2-40B4-BE49-F238E27FC236}">
                <a16:creationId xmlns:a16="http://schemas.microsoft.com/office/drawing/2014/main" id="{DF25289A-4A91-3DF1-48A6-F4B99753724E}"/>
              </a:ext>
            </a:extLst>
          </p:cNvPr>
          <p:cNvPicPr>
            <a:picLocks noChangeAspect="1"/>
          </p:cNvPicPr>
          <p:nvPr/>
        </p:nvPicPr>
        <p:blipFill>
          <a:blip r:embed="rId2"/>
          <a:stretch>
            <a:fillRect/>
          </a:stretch>
        </p:blipFill>
        <p:spPr>
          <a:xfrm>
            <a:off x="1596027" y="2306823"/>
            <a:ext cx="6307667" cy="3889728"/>
          </a:xfrm>
          <a:prstGeom prst="rect">
            <a:avLst/>
          </a:prstGeom>
        </p:spPr>
      </p:pic>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6</a:t>
            </a:fld>
            <a:endParaRPr lang="en-US" dirty="0"/>
          </a:p>
        </p:txBody>
      </p:sp>
    </p:spTree>
    <p:extLst>
      <p:ext uri="{BB962C8B-B14F-4D97-AF65-F5344CB8AC3E}">
        <p14:creationId xmlns:p14="http://schemas.microsoft.com/office/powerpoint/2010/main" val="12593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a:xfrm>
            <a:off x="144472" y="158953"/>
            <a:ext cx="9436850" cy="1143000"/>
          </a:xfrm>
        </p:spPr>
        <p:txBody>
          <a:bodyPr/>
          <a:lstStyle/>
          <a:p>
            <a:r>
              <a:rPr lang="en-US" sz="3800" dirty="0"/>
              <a:t>Racial/Ethnic and Gender Disparities: Men</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a:xfrm>
            <a:off x="144472" y="1245350"/>
            <a:ext cx="8855056" cy="4367299"/>
          </a:xfrm>
        </p:spPr>
        <p:txBody>
          <a:bodyPr>
            <a:normAutofit/>
          </a:bodyPr>
          <a:lstStyle/>
          <a:p>
            <a:pPr marL="114112" indent="0">
              <a:buNone/>
            </a:pPr>
            <a:r>
              <a:rPr lang="en-US" sz="1800" i="0" dirty="0">
                <a:solidFill>
                  <a:srgbClr val="333333"/>
                </a:solidFill>
                <a:effectLst/>
                <a:latin typeface="Arial" panose="020B0604020202020204" pitchFamily="34" charset="0"/>
                <a:cs typeface="Arial" panose="020B0604020202020204" pitchFamily="34" charset="0"/>
              </a:rPr>
              <a:t>Trends in Age-Adjusted Overdose Death Rates per 100 000 (95% CI) Involving Methamphetamine</a:t>
            </a:r>
            <a:r>
              <a:rPr lang="en-US" sz="1800" baseline="30000" dirty="0">
                <a:solidFill>
                  <a:srgbClr val="333333"/>
                </a:solidFill>
                <a:latin typeface="Arial" panose="020B0604020202020204" pitchFamily="34" charset="0"/>
                <a:cs typeface="Arial" panose="020B0604020202020204" pitchFamily="34" charset="0"/>
              </a:rPr>
              <a:t> </a:t>
            </a:r>
            <a:r>
              <a:rPr lang="en-US" sz="1800" i="0" dirty="0">
                <a:solidFill>
                  <a:srgbClr val="333333"/>
                </a:solidFill>
                <a:effectLst/>
                <a:latin typeface="Arial" panose="020B0604020202020204" pitchFamily="34" charset="0"/>
                <a:cs typeface="Arial" panose="020B0604020202020204" pitchFamily="34" charset="0"/>
              </a:rPr>
              <a:t>Among Adults Aged 25-54 Years by Sex and Race and Ethnicity</a:t>
            </a:r>
            <a:endParaRPr lang="en-US" sz="1800" dirty="0">
              <a:latin typeface="Arial" panose="020B0604020202020204" pitchFamily="34" charset="0"/>
              <a:cs typeface="Arial" panose="020B0604020202020204" pitchFamily="34" charset="0"/>
            </a:endParaRPr>
          </a:p>
        </p:txBody>
      </p:sp>
      <p:pic>
        <p:nvPicPr>
          <p:cNvPr id="5" name="New picture" descr="Chart showing the trends in overdose death rates involving methamphetamine among adults ages 25-54 by sex, race, and ethnicity">
            <a:extLst>
              <a:ext uri="{FF2B5EF4-FFF2-40B4-BE49-F238E27FC236}">
                <a16:creationId xmlns:a16="http://schemas.microsoft.com/office/drawing/2014/main" id="{7A784A5D-5272-D5F2-723E-CCC9AA2B5654}"/>
              </a:ext>
            </a:extLst>
          </p:cNvPr>
          <p:cNvPicPr>
            <a:picLocks noChangeAspect="1" noChangeArrowheads="1"/>
          </p:cNvPicPr>
          <p:nvPr>
            <p:custDataLst>
              <p:tags r:id="rId1"/>
            </p:custDataLst>
          </p:nvPr>
        </p:nvPicPr>
        <p:blipFill rotWithShape="1">
          <a:blip r:embed="rId3">
            <a:extLst>
              <a:ext uri="{28A0092B-C50C-407E-A947-70E740481C1C}">
                <a14:useLocalDpi xmlns:a14="http://schemas.microsoft.com/office/drawing/2010/main" val="0"/>
              </a:ext>
            </a:extLst>
          </a:blip>
          <a:srcRect t="3518" r="45306" b="51749"/>
          <a:stretch/>
        </p:blipFill>
        <p:spPr bwMode="auto">
          <a:xfrm>
            <a:off x="457202" y="1891037"/>
            <a:ext cx="7361581" cy="403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sp>
        <p:nvSpPr>
          <p:cNvPr id="7" name="TextBox 6">
            <a:extLst>
              <a:ext uri="{FF2B5EF4-FFF2-40B4-BE49-F238E27FC236}">
                <a16:creationId xmlns:a16="http://schemas.microsoft.com/office/drawing/2014/main" id="{56A1F08A-C550-2455-D6B8-5AD56D67DE84}"/>
              </a:ext>
            </a:extLst>
          </p:cNvPr>
          <p:cNvSpPr txBox="1"/>
          <p:nvPr/>
        </p:nvSpPr>
        <p:spPr>
          <a:xfrm>
            <a:off x="6400798" y="5901381"/>
            <a:ext cx="4572000" cy="369332"/>
          </a:xfrm>
          <a:prstGeom prst="rect">
            <a:avLst/>
          </a:prstGeom>
          <a:noFill/>
        </p:spPr>
        <p:txBody>
          <a:bodyPr wrap="square">
            <a:spAutoFit/>
          </a:bodyPr>
          <a:lstStyle/>
          <a:p>
            <a:pPr marL="0" indent="0">
              <a:buNone/>
            </a:pPr>
            <a:r>
              <a:rPr lang="en-US" sz="1800" dirty="0">
                <a:solidFill>
                  <a:schemeClr val="accent4"/>
                </a:solidFill>
              </a:rPr>
              <a:t>(Han et al. 2021:565)</a:t>
            </a: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7</a:t>
            </a:fld>
            <a:endParaRPr lang="en-US" dirty="0"/>
          </a:p>
        </p:txBody>
      </p:sp>
    </p:spTree>
    <p:extLst>
      <p:ext uri="{BB962C8B-B14F-4D97-AF65-F5344CB8AC3E}">
        <p14:creationId xmlns:p14="http://schemas.microsoft.com/office/powerpoint/2010/main" val="343694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a:xfrm>
            <a:off x="144472" y="189158"/>
            <a:ext cx="9939130" cy="1143000"/>
          </a:xfrm>
        </p:spPr>
        <p:txBody>
          <a:bodyPr/>
          <a:lstStyle/>
          <a:p>
            <a:r>
              <a:rPr lang="en-US" sz="3600" dirty="0"/>
              <a:t>Racial/Ethnic and Gender Disparities: Women</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a:xfrm>
            <a:off x="144472" y="1245350"/>
            <a:ext cx="8855056" cy="4367299"/>
          </a:xfrm>
        </p:spPr>
        <p:txBody>
          <a:bodyPr>
            <a:normAutofit/>
          </a:bodyPr>
          <a:lstStyle/>
          <a:p>
            <a:pPr marL="114112" indent="0">
              <a:buNone/>
            </a:pPr>
            <a:r>
              <a:rPr lang="en-US" sz="1800" i="0" dirty="0">
                <a:solidFill>
                  <a:srgbClr val="333333"/>
                </a:solidFill>
                <a:effectLst/>
                <a:latin typeface="Arial" panose="020B0604020202020204" pitchFamily="34" charset="0"/>
                <a:cs typeface="Arial" panose="020B0604020202020204" pitchFamily="34" charset="0"/>
              </a:rPr>
              <a:t>Trends in Age-Adjusted Overdose Death Rates per 100 000 (95% CI) Involving Methamphetamine</a:t>
            </a:r>
            <a:r>
              <a:rPr lang="en-US" sz="1800" baseline="30000" dirty="0">
                <a:solidFill>
                  <a:srgbClr val="333333"/>
                </a:solidFill>
                <a:latin typeface="Arial" panose="020B0604020202020204" pitchFamily="34" charset="0"/>
                <a:cs typeface="Arial" panose="020B0604020202020204" pitchFamily="34" charset="0"/>
              </a:rPr>
              <a:t> </a:t>
            </a:r>
            <a:r>
              <a:rPr lang="en-US" sz="1800" i="0" dirty="0">
                <a:solidFill>
                  <a:srgbClr val="333333"/>
                </a:solidFill>
                <a:effectLst/>
                <a:latin typeface="Arial" panose="020B0604020202020204" pitchFamily="34" charset="0"/>
                <a:cs typeface="Arial" panose="020B0604020202020204" pitchFamily="34" charset="0"/>
              </a:rPr>
              <a:t>Among Adults Aged 25-54 Years by Sex and Race and Ethnicity</a:t>
            </a:r>
            <a:endParaRPr lang="en-US" sz="1800" dirty="0">
              <a:latin typeface="Arial" panose="020B0604020202020204" pitchFamily="34" charset="0"/>
              <a:cs typeface="Arial" panose="020B0604020202020204" pitchFamily="34" charset="0"/>
            </a:endParaRPr>
          </a:p>
        </p:txBody>
      </p:sp>
      <p:pic>
        <p:nvPicPr>
          <p:cNvPr id="5" name="New picture" descr="Chart showing the trends in age-adjusted overdose death rates involving methamphetamines among women ages 25-54 by sex, race, and ethnicity">
            <a:extLst>
              <a:ext uri="{FF2B5EF4-FFF2-40B4-BE49-F238E27FC236}">
                <a16:creationId xmlns:a16="http://schemas.microsoft.com/office/drawing/2014/main" id="{7A784A5D-5272-D5F2-723E-CCC9AA2B5654}"/>
              </a:ext>
            </a:extLst>
          </p:cNvPr>
          <p:cNvPicPr>
            <a:picLocks noChangeAspect="1" noChangeArrowheads="1"/>
          </p:cNvPicPr>
          <p:nvPr>
            <p:custDataLst>
              <p:tags r:id="rId1"/>
            </p:custDataLst>
          </p:nvPr>
        </p:nvPicPr>
        <p:blipFill rotWithShape="1">
          <a:blip r:embed="rId3">
            <a:extLst>
              <a:ext uri="{28A0092B-C50C-407E-A947-70E740481C1C}">
                <a14:useLocalDpi xmlns:a14="http://schemas.microsoft.com/office/drawing/2010/main" val="0"/>
              </a:ext>
            </a:extLst>
          </a:blip>
          <a:srcRect t="47956" r="45306" b="8233"/>
          <a:stretch/>
        </p:blipFill>
        <p:spPr bwMode="auto">
          <a:xfrm>
            <a:off x="457202" y="1967624"/>
            <a:ext cx="7361581" cy="393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sp>
        <p:nvSpPr>
          <p:cNvPr id="7" name="TextBox 6">
            <a:extLst>
              <a:ext uri="{FF2B5EF4-FFF2-40B4-BE49-F238E27FC236}">
                <a16:creationId xmlns:a16="http://schemas.microsoft.com/office/drawing/2014/main" id="{56A1F08A-C550-2455-D6B8-5AD56D67DE84}"/>
              </a:ext>
            </a:extLst>
          </p:cNvPr>
          <p:cNvSpPr txBox="1"/>
          <p:nvPr/>
        </p:nvSpPr>
        <p:spPr>
          <a:xfrm>
            <a:off x="6400798" y="5861625"/>
            <a:ext cx="4572000" cy="369332"/>
          </a:xfrm>
          <a:prstGeom prst="rect">
            <a:avLst/>
          </a:prstGeom>
          <a:noFill/>
        </p:spPr>
        <p:txBody>
          <a:bodyPr wrap="square">
            <a:spAutoFit/>
          </a:bodyPr>
          <a:lstStyle/>
          <a:p>
            <a:pPr marL="0" indent="0">
              <a:buNone/>
            </a:pPr>
            <a:r>
              <a:rPr lang="en-US" sz="1800" dirty="0">
                <a:solidFill>
                  <a:schemeClr val="accent4"/>
                </a:solidFill>
              </a:rPr>
              <a:t>(Han et al. 2021:565)</a:t>
            </a: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8</a:t>
            </a:fld>
            <a:endParaRPr lang="en-US" dirty="0"/>
          </a:p>
        </p:txBody>
      </p:sp>
    </p:spTree>
    <p:extLst>
      <p:ext uri="{BB962C8B-B14F-4D97-AF65-F5344CB8AC3E}">
        <p14:creationId xmlns:p14="http://schemas.microsoft.com/office/powerpoint/2010/main" val="393460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04F-1AB0-BC3B-929C-0D4B471C167E}"/>
              </a:ext>
            </a:extLst>
          </p:cNvPr>
          <p:cNvSpPr>
            <a:spLocks noGrp="1"/>
          </p:cNvSpPr>
          <p:nvPr>
            <p:ph type="title"/>
          </p:nvPr>
        </p:nvSpPr>
        <p:spPr/>
        <p:txBody>
          <a:bodyPr/>
          <a:lstStyle/>
          <a:p>
            <a:r>
              <a:rPr lang="en-US" dirty="0"/>
              <a:t>Regional Disparities</a:t>
            </a:r>
          </a:p>
        </p:txBody>
      </p:sp>
      <p:sp>
        <p:nvSpPr>
          <p:cNvPr id="3" name="Content Placeholder 2">
            <a:extLst>
              <a:ext uri="{FF2B5EF4-FFF2-40B4-BE49-F238E27FC236}">
                <a16:creationId xmlns:a16="http://schemas.microsoft.com/office/drawing/2014/main" id="{386E8CDC-DE89-2DF3-D825-2A5E87D6E7DF}"/>
              </a:ext>
            </a:extLst>
          </p:cNvPr>
          <p:cNvSpPr>
            <a:spLocks noGrp="1"/>
          </p:cNvSpPr>
          <p:nvPr>
            <p:ph idx="1"/>
          </p:nvPr>
        </p:nvSpPr>
        <p:spPr/>
        <p:txBody>
          <a:bodyPr/>
          <a:lstStyle/>
          <a:p>
            <a:r>
              <a:rPr lang="en-US" sz="1800" dirty="0">
                <a:effectLst/>
                <a:latin typeface="Arial" panose="020B0604020202020204" pitchFamily="34" charset="0"/>
                <a:ea typeface="Aptos" panose="020B0004020202020204" pitchFamily="34" charset="0"/>
                <a:cs typeface="Arial" panose="020B0604020202020204" pitchFamily="34" charset="0"/>
              </a:rPr>
              <a:t>The Centers for Disease Control and Prevention (CDC) report that, as of 2018, ‘age-adjusted death rates for drug overdoses involving psychostimulants with abuse potential ranged from 1.2 [per 100,000] in the Northeast to 5.3 in the West.’ </a:t>
            </a:r>
            <a:r>
              <a:rPr lang="en-US" sz="1800" dirty="0">
                <a:solidFill>
                  <a:schemeClr val="accent4"/>
                </a:solidFill>
                <a:latin typeface="Arial" panose="020B0604020202020204" pitchFamily="34" charset="0"/>
                <a:cs typeface="Arial" panose="020B0604020202020204" pitchFamily="34" charset="0"/>
              </a:rPr>
              <a:t>(CDC 2019:37) </a:t>
            </a:r>
          </a:p>
          <a:p>
            <a:endParaRPr lang="en-US" sz="1800" dirty="0">
              <a:solidFill>
                <a:srgbClr val="00B0F0"/>
              </a:solidFill>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Increasing use of MA in the US must be understood as a consequence of drug prohibitionism and in relation to changes in street opioid supply </a:t>
            </a:r>
            <a:r>
              <a:rPr lang="en-US" sz="1800" dirty="0">
                <a:solidFill>
                  <a:schemeClr val="accent4"/>
                </a:solidFill>
                <a:latin typeface="Arial" panose="020B0604020202020204" pitchFamily="34" charset="0"/>
                <a:cs typeface="Arial" panose="020B0604020202020204" pitchFamily="34" charset="0"/>
              </a:rPr>
              <a:t>(Montero et al. 2022; Mars et al. 2024)</a:t>
            </a:r>
          </a:p>
          <a:p>
            <a:endParaRPr lang="en-US" sz="1800" dirty="0">
              <a:solidFill>
                <a:srgbClr val="00B0F0"/>
              </a:solidFill>
              <a:latin typeface="Arial" panose="020B0604020202020204" pitchFamily="34" charset="0"/>
              <a:cs typeface="Arial" panose="020B0604020202020204" pitchFamily="34" charset="0"/>
            </a:endParaRPr>
          </a:p>
          <a:p>
            <a:r>
              <a:rPr lang="en-US" sz="1800" kern="100" dirty="0">
                <a:effectLst/>
                <a:latin typeface="Arial" panose="020B0604020202020204" pitchFamily="34" charset="0"/>
                <a:ea typeface="Aptos" panose="020B0004020202020204" pitchFamily="34" charset="0"/>
                <a:cs typeface="Arial" panose="020B0604020202020204" pitchFamily="34" charset="0"/>
              </a:rPr>
              <a:t>The US is only one part of a global phenomenon: Iran, China, Mexico, and Australia report similar issues with rising opioid-meth co-use </a:t>
            </a:r>
            <a:r>
              <a:rPr lang="en-US" sz="1800" dirty="0">
                <a:solidFill>
                  <a:schemeClr val="accent4"/>
                </a:solidFill>
                <a:latin typeface="Arial" panose="020B0604020202020204" pitchFamily="34" charset="0"/>
                <a:cs typeface="Arial" panose="020B0604020202020204" pitchFamily="34" charset="0"/>
              </a:rPr>
              <a:t>(Rhed et al. 2022; Mehrjerdi et al. 2013)</a:t>
            </a:r>
          </a:p>
          <a:p>
            <a:endParaRPr lang="en-US" sz="1800" dirty="0">
              <a:solidFill>
                <a:srgbClr val="00B0F0"/>
              </a:solidFill>
              <a:cs typeface="+mn-cs"/>
            </a:endParaRPr>
          </a:p>
        </p:txBody>
      </p:sp>
      <p:sp>
        <p:nvSpPr>
          <p:cNvPr id="4" name="Slide Number Placeholder 3">
            <a:extLst>
              <a:ext uri="{FF2B5EF4-FFF2-40B4-BE49-F238E27FC236}">
                <a16:creationId xmlns:a16="http://schemas.microsoft.com/office/drawing/2014/main" id="{98090E7D-6E16-DCE1-8F0F-A45C946F0A5E}"/>
              </a:ext>
            </a:extLst>
          </p:cNvPr>
          <p:cNvSpPr>
            <a:spLocks noGrp="1"/>
          </p:cNvSpPr>
          <p:nvPr>
            <p:ph type="sldNum" sz="quarter" idx="12"/>
          </p:nvPr>
        </p:nvSpPr>
        <p:spPr/>
        <p:txBody>
          <a:bodyPr/>
          <a:lstStyle/>
          <a:p>
            <a:fld id="{1D2EA5EF-C699-AF4C-BA42-C0A1CAAB713C}" type="slidenum">
              <a:rPr lang="en-US" smtClean="0"/>
              <a:t>9</a:t>
            </a:fld>
            <a:endParaRPr lang="en-US" dirty="0"/>
          </a:p>
        </p:txBody>
      </p:sp>
    </p:spTree>
    <p:extLst>
      <p:ext uri="{BB962C8B-B14F-4D97-AF65-F5344CB8AC3E}">
        <p14:creationId xmlns:p14="http://schemas.microsoft.com/office/powerpoint/2010/main" val="10845734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UNIQUEID" val="90"/>
</p:tagLst>
</file>

<file path=ppt/tags/tag2.xml><?xml version="1.0" encoding="utf-8"?>
<p:tagLst xmlns:a="http://schemas.openxmlformats.org/drawingml/2006/main" xmlns:r="http://schemas.openxmlformats.org/officeDocument/2006/relationships" xmlns:p="http://schemas.openxmlformats.org/presentationml/2006/main">
  <p:tag name="AS_UNIQUEID" val="9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 Program master slide template 4x3">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912</TotalTime>
  <Words>3011</Words>
  <Application>Microsoft Office PowerPoint</Application>
  <PresentationFormat>On-screen Show (4:3)</PresentationFormat>
  <Paragraphs>187</Paragraphs>
  <Slides>22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Garamond</vt:lpstr>
      <vt:lpstr>ITC Avant Garde Std Bk</vt:lpstr>
      <vt:lpstr>Times New Roman</vt:lpstr>
      <vt:lpstr>Wingdings</vt:lpstr>
      <vt:lpstr>AETC Program master slide template 4x3</vt:lpstr>
      <vt:lpstr>Methamphetamine and Implications for HIV</vt:lpstr>
      <vt:lpstr>Disclaimer</vt:lpstr>
      <vt:lpstr>Disclosures</vt:lpstr>
      <vt:lpstr>Learning Objectives</vt:lpstr>
      <vt:lpstr>Methamphetamine: Overview</vt:lpstr>
      <vt:lpstr>Methamphetamine Use in the United States: Current Trends</vt:lpstr>
      <vt:lpstr>Racial/Ethnic and Gender Disparities: Men</vt:lpstr>
      <vt:lpstr>Racial/Ethnic and Gender Disparities: Women</vt:lpstr>
      <vt:lpstr>Regional Disparities</vt:lpstr>
      <vt:lpstr>Methamphetamine in Nevada</vt:lpstr>
      <vt:lpstr>Methamphetamine-Opioid Co-Use Has Grown Exponentially in US</vt:lpstr>
      <vt:lpstr>Why Methamphetamine? Why Now?</vt:lpstr>
      <vt:lpstr>Methamphetamine and HIV – Behavioral Links</vt:lpstr>
      <vt:lpstr>Methamphetamine and HIV – Behavioral Links (continued)</vt:lpstr>
      <vt:lpstr>Methamphetamine and HIV – Physiological Links</vt:lpstr>
      <vt:lpstr>Methamphetamine and HIV – Structural Links 1</vt:lpstr>
      <vt:lpstr>Methamphetamine and HIV – Structural Links (continued)</vt:lpstr>
      <vt:lpstr>SUD Care Is HIV Care </vt:lpstr>
      <vt:lpstr>Looking Ahead</vt:lpstr>
      <vt:lpstr>Towards Supply-Side Harm Reduction</vt:lpstr>
      <vt:lpstr>References</vt:lpstr>
      <vt:lpstr>References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Maya Gil-Cantu</dc:creator>
  <cp:lastModifiedBy>Minerva Layug-Gomez</cp:lastModifiedBy>
  <cp:revision>137</cp:revision>
  <dcterms:created xsi:type="dcterms:W3CDTF">2020-11-12T22:58:33Z</dcterms:created>
  <dcterms:modified xsi:type="dcterms:W3CDTF">2024-03-27T19:39:18Z</dcterms:modified>
</cp:coreProperties>
</file>