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7.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4"/>
    <p:sldMasterId id="2147483675" r:id="rId5"/>
    <p:sldMasterId id="2147483716" r:id="rId6"/>
    <p:sldMasterId id="2147483720" r:id="rId7"/>
    <p:sldMasterId id="2147483722" r:id="rId8"/>
    <p:sldMasterId id="2147483733" r:id="rId9"/>
    <p:sldMasterId id="2147483747" r:id="rId10"/>
    <p:sldMasterId id="2147483752" r:id="rId11"/>
  </p:sldMasterIdLst>
  <p:notesMasterIdLst>
    <p:notesMasterId r:id="rId50"/>
  </p:notesMasterIdLst>
  <p:handoutMasterIdLst>
    <p:handoutMasterId r:id="rId51"/>
  </p:handoutMasterIdLst>
  <p:sldIdLst>
    <p:sldId id="405" r:id="rId12"/>
    <p:sldId id="2141412031" r:id="rId13"/>
    <p:sldId id="2141412034" r:id="rId14"/>
    <p:sldId id="447" r:id="rId15"/>
    <p:sldId id="2141412041" r:id="rId16"/>
    <p:sldId id="2145707328" r:id="rId17"/>
    <p:sldId id="2141412042" r:id="rId18"/>
    <p:sldId id="2141412044" r:id="rId19"/>
    <p:sldId id="2141412045" r:id="rId20"/>
    <p:sldId id="2145707329" r:id="rId21"/>
    <p:sldId id="2141412043" r:id="rId22"/>
    <p:sldId id="2141412046" r:id="rId23"/>
    <p:sldId id="270" r:id="rId24"/>
    <p:sldId id="282" r:id="rId25"/>
    <p:sldId id="2141412047" r:id="rId26"/>
    <p:sldId id="2141412049" r:id="rId27"/>
    <p:sldId id="2141412048" r:id="rId28"/>
    <p:sldId id="2141412035" r:id="rId29"/>
    <p:sldId id="2141412036" r:id="rId30"/>
    <p:sldId id="1993219057" r:id="rId31"/>
    <p:sldId id="2141412053" r:id="rId32"/>
    <p:sldId id="2141412050" r:id="rId33"/>
    <p:sldId id="2141412052" r:id="rId34"/>
    <p:sldId id="2141412051" r:id="rId35"/>
    <p:sldId id="2141412054" r:id="rId36"/>
    <p:sldId id="2141412056" r:id="rId37"/>
    <p:sldId id="2141412057" r:id="rId38"/>
    <p:sldId id="446" r:id="rId39"/>
    <p:sldId id="2141412038" r:id="rId40"/>
    <p:sldId id="2141412039" r:id="rId41"/>
    <p:sldId id="551" r:id="rId42"/>
    <p:sldId id="552" r:id="rId43"/>
    <p:sldId id="2145707325" r:id="rId44"/>
    <p:sldId id="2145707327" r:id="rId45"/>
    <p:sldId id="2141412055" r:id="rId46"/>
    <p:sldId id="2145707330" r:id="rId47"/>
    <p:sldId id="305" r:id="rId48"/>
    <p:sldId id="268" r:id="rId49"/>
  </p:sldIdLst>
  <p:sldSz cx="12188825" cy="6858000"/>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52" userDrawn="1">
          <p15:clr>
            <a:srgbClr val="A4A3A4"/>
          </p15:clr>
        </p15:guide>
        <p15:guide id="2" pos="34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e Friedman" initials="MF" lastIdx="2" clrIdx="0">
    <p:extLst>
      <p:ext uri="{19B8F6BF-5375-455C-9EA6-DF929625EA0E}">
        <p15:presenceInfo xmlns:p15="http://schemas.microsoft.com/office/powerpoint/2012/main" userId="S::mfriedman506@insite.4cd.edu::881bf119-6d23-42c5-aea2-08784123bd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2"/>
    <a:srgbClr val="8096B6"/>
    <a:srgbClr val="DDDCD3"/>
    <a:srgbClr val="F8F6F0"/>
    <a:srgbClr val="FCFAF4"/>
    <a:srgbClr val="F0EDE4"/>
    <a:srgbClr val="E7E5D9"/>
    <a:srgbClr val="C5C4BA"/>
    <a:srgbClr val="A9A89F"/>
    <a:srgbClr val="DAD8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10" autoAdjust="0"/>
    <p:restoredTop sz="71893" autoAdjust="0"/>
  </p:normalViewPr>
  <p:slideViewPr>
    <p:cSldViewPr snapToGrid="0">
      <p:cViewPr varScale="1">
        <p:scale>
          <a:sx n="82" d="100"/>
          <a:sy n="82" d="100"/>
        </p:scale>
        <p:origin x="1410" y="84"/>
      </p:cViewPr>
      <p:guideLst>
        <p:guide orient="horz" pos="1552"/>
        <p:guide pos="341"/>
      </p:guideLst>
    </p:cSldViewPr>
  </p:slideViewPr>
  <p:notesTextViewPr>
    <p:cViewPr>
      <p:scale>
        <a:sx n="3" d="2"/>
        <a:sy n="3" d="2"/>
      </p:scale>
      <p:origin x="0" y="0"/>
    </p:cViewPr>
  </p:notesTextViewPr>
  <p:sorterViewPr>
    <p:cViewPr>
      <p:scale>
        <a:sx n="120" d="100"/>
        <a:sy n="120" d="100"/>
      </p:scale>
      <p:origin x="0" y="1592"/>
    </p:cViewPr>
  </p:sorterViewPr>
  <p:notesViewPr>
    <p:cSldViewPr snapToGrid="0">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presProps" Target="presProps.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08BA36-A16A-4C16-8F63-9AEE3FB76278}" type="doc">
      <dgm:prSet loTypeId="urn:microsoft.com/office/officeart/2016/7/layout/HexagonTimeline" loCatId="process" qsTypeId="urn:microsoft.com/office/officeart/2005/8/quickstyle/simple5" qsCatId="simple" csTypeId="urn:microsoft.com/office/officeart/2005/8/colors/accent5_2" csCatId="accent5" phldr="1"/>
      <dgm:spPr/>
      <dgm:t>
        <a:bodyPr/>
        <a:lstStyle/>
        <a:p>
          <a:endParaRPr lang="en-US"/>
        </a:p>
      </dgm:t>
    </dgm:pt>
    <dgm:pt modelId="{6EC236B8-3DCD-4D3B-BA1A-4DDB2D1D0501}">
      <dgm:prSet/>
      <dgm:spPr>
        <a:solidFill>
          <a:schemeClr val="bg1">
            <a:lumMod val="85000"/>
          </a:schemeClr>
        </a:solidFill>
        <a:ln>
          <a:noFill/>
        </a:ln>
        <a:effectLst/>
      </dgm:spPr>
      <dgm:t>
        <a:bodyPr/>
        <a:lstStyle/>
        <a:p>
          <a:r>
            <a:rPr lang="en-US" dirty="0">
              <a:solidFill>
                <a:schemeClr val="tx1"/>
              </a:solidFill>
            </a:rPr>
            <a:t>Mar. 20YY</a:t>
          </a:r>
        </a:p>
      </dgm:t>
    </dgm:pt>
    <dgm:pt modelId="{A089C88B-5621-431F-9218-EEAA3DB4532B}" type="parTrans" cxnId="{DEBF011F-DBF0-41C7-AD96-98CB1261F1E6}">
      <dgm:prSet/>
      <dgm:spPr/>
      <dgm:t>
        <a:bodyPr/>
        <a:lstStyle/>
        <a:p>
          <a:endParaRPr lang="en-US"/>
        </a:p>
      </dgm:t>
    </dgm:pt>
    <dgm:pt modelId="{0392B523-7A12-4227-AFCC-1ECAFEDF80F5}" type="sibTrans" cxnId="{DEBF011F-DBF0-41C7-AD96-98CB1261F1E6}">
      <dgm:prSet/>
      <dgm:spPr/>
      <dgm:t>
        <a:bodyPr/>
        <a:lstStyle/>
        <a:p>
          <a:endParaRPr lang="en-US"/>
        </a:p>
      </dgm:t>
    </dgm:pt>
    <dgm:pt modelId="{77CFE12A-47BC-4C5B-8B19-9A3624B335DE}">
      <dgm:prSet/>
      <dgm:spPr/>
      <dgm:t>
        <a:bodyPr/>
        <a:lstStyle/>
        <a:p>
          <a:r>
            <a:rPr lang="en-ZA" dirty="0"/>
            <a:t>Describe </a:t>
          </a:r>
          <a:r>
            <a:rPr lang="en-US" noProof="0" dirty="0"/>
            <a:t>your</a:t>
          </a:r>
          <a:r>
            <a:rPr lang="en-ZA" dirty="0"/>
            <a:t> subject’s impact </a:t>
          </a:r>
          <a:endParaRPr lang="en-US" dirty="0"/>
        </a:p>
      </dgm:t>
    </dgm:pt>
    <dgm:pt modelId="{EA77DA41-DCDA-4F52-8093-032D4584C46B}" type="parTrans" cxnId="{E619F6D2-AB4E-4568-AA0D-DD5B723984E4}">
      <dgm:prSet/>
      <dgm:spPr/>
      <dgm:t>
        <a:bodyPr/>
        <a:lstStyle/>
        <a:p>
          <a:endParaRPr lang="en-US"/>
        </a:p>
      </dgm:t>
    </dgm:pt>
    <dgm:pt modelId="{2063576C-C2E8-4611-9778-BA81802BB256}" type="sibTrans" cxnId="{E619F6D2-AB4E-4568-AA0D-DD5B723984E4}">
      <dgm:prSet/>
      <dgm:spPr/>
      <dgm:t>
        <a:bodyPr/>
        <a:lstStyle/>
        <a:p>
          <a:endParaRPr lang="en-US"/>
        </a:p>
      </dgm:t>
    </dgm:pt>
    <dgm:pt modelId="{BA270F43-0C36-4246-8BB8-6065D927DFD3}" type="pres">
      <dgm:prSet presAssocID="{AB08BA36-A16A-4C16-8F63-9AEE3FB76278}" presName="Name0" presStyleCnt="0">
        <dgm:presLayoutVars>
          <dgm:chMax/>
          <dgm:chPref/>
          <dgm:animLvl val="lvl"/>
        </dgm:presLayoutVars>
      </dgm:prSet>
      <dgm:spPr/>
    </dgm:pt>
    <dgm:pt modelId="{8713FAAE-A94E-4C45-80CC-D0CADC2C45F5}" type="pres">
      <dgm:prSet presAssocID="{6EC236B8-3DCD-4D3B-BA1A-4DDB2D1D0501}" presName="composite" presStyleCnt="0"/>
      <dgm:spPr/>
    </dgm:pt>
    <dgm:pt modelId="{42647E7A-7F8D-43C5-B7AA-DB1A84D62562}" type="pres">
      <dgm:prSet presAssocID="{6EC236B8-3DCD-4D3B-BA1A-4DDB2D1D0501}" presName="Parent1" presStyleLbl="alignNode1" presStyleIdx="0" presStyleCnt="1">
        <dgm:presLayoutVars>
          <dgm:chMax val="1"/>
          <dgm:chPref val="1"/>
          <dgm:bulletEnabled val="1"/>
        </dgm:presLayoutVars>
      </dgm:prSet>
      <dgm:spPr/>
    </dgm:pt>
    <dgm:pt modelId="{6459495F-68A2-4439-A9B3-5DDACF24ECD9}" type="pres">
      <dgm:prSet presAssocID="{6EC236B8-3DCD-4D3B-BA1A-4DDB2D1D0501}" presName="Childtext1" presStyleLbl="revTx" presStyleIdx="0" presStyleCnt="1">
        <dgm:presLayoutVars>
          <dgm:chMax val="0"/>
          <dgm:chPref val="0"/>
          <dgm:bulletEnabled/>
        </dgm:presLayoutVars>
      </dgm:prSet>
      <dgm:spPr/>
    </dgm:pt>
    <dgm:pt modelId="{DA9415BC-5F5D-427A-8E4A-15DE1DCD00EC}" type="pres">
      <dgm:prSet presAssocID="{6EC236B8-3DCD-4D3B-BA1A-4DDB2D1D0501}" presName="ConnectLine" presStyleLbl="sibTrans1D1" presStyleIdx="0" presStyleCnt="1"/>
      <dgm:spPr>
        <a:noFill/>
        <a:ln w="12700" cap="flat" cmpd="sng" algn="in">
          <a:solidFill>
            <a:schemeClr val="accent5">
              <a:hueOff val="0"/>
              <a:satOff val="0"/>
              <a:lumOff val="0"/>
              <a:alphaOff val="0"/>
            </a:schemeClr>
          </a:solidFill>
          <a:prstDash val="dash"/>
        </a:ln>
        <a:effectLst/>
      </dgm:spPr>
    </dgm:pt>
    <dgm:pt modelId="{66283014-8366-4F80-A66F-FA0C7794F36F}" type="pres">
      <dgm:prSet presAssocID="{6EC236B8-3DCD-4D3B-BA1A-4DDB2D1D0501}" presName="ConnectLineEnd" presStyleLbl="node1" presStyleIdx="0" presStyleCnt="1"/>
      <dgm:spPr>
        <a:solidFill>
          <a:schemeClr val="bg1">
            <a:lumMod val="75000"/>
          </a:schemeClr>
        </a:solidFill>
        <a:effectLst/>
      </dgm:spPr>
    </dgm:pt>
    <dgm:pt modelId="{AF0F2ED6-BC80-4E40-B2CD-6C12B31151D5}" type="pres">
      <dgm:prSet presAssocID="{6EC236B8-3DCD-4D3B-BA1A-4DDB2D1D0501}" presName="EmptyPane" presStyleCnt="0"/>
      <dgm:spPr/>
    </dgm:pt>
  </dgm:ptLst>
  <dgm:cxnLst>
    <dgm:cxn modelId="{DEBF011F-DBF0-41C7-AD96-98CB1261F1E6}" srcId="{AB08BA36-A16A-4C16-8F63-9AEE3FB76278}" destId="{6EC236B8-3DCD-4D3B-BA1A-4DDB2D1D0501}" srcOrd="0" destOrd="0" parTransId="{A089C88B-5621-431F-9218-EEAA3DB4532B}" sibTransId="{0392B523-7A12-4227-AFCC-1ECAFEDF80F5}"/>
    <dgm:cxn modelId="{37D9742D-B407-42C5-B0AF-29F531C5FE4B}" type="presOf" srcId="{77CFE12A-47BC-4C5B-8B19-9A3624B335DE}" destId="{6459495F-68A2-4439-A9B3-5DDACF24ECD9}" srcOrd="0" destOrd="0" presId="urn:microsoft.com/office/officeart/2016/7/layout/HexagonTimeline"/>
    <dgm:cxn modelId="{F8DCE64F-0CDA-4F47-A51D-A37BFD6B9D59}" type="presOf" srcId="{AB08BA36-A16A-4C16-8F63-9AEE3FB76278}" destId="{BA270F43-0C36-4246-8BB8-6065D927DFD3}" srcOrd="0" destOrd="0" presId="urn:microsoft.com/office/officeart/2016/7/layout/HexagonTimeline"/>
    <dgm:cxn modelId="{E619F6D2-AB4E-4568-AA0D-DD5B723984E4}" srcId="{6EC236B8-3DCD-4D3B-BA1A-4DDB2D1D0501}" destId="{77CFE12A-47BC-4C5B-8B19-9A3624B335DE}" srcOrd="0" destOrd="0" parTransId="{EA77DA41-DCDA-4F52-8093-032D4584C46B}" sibTransId="{2063576C-C2E8-4611-9778-BA81802BB256}"/>
    <dgm:cxn modelId="{AD80E6F2-38FF-45B8-94E2-E6E589FE6739}" type="presOf" srcId="{6EC236B8-3DCD-4D3B-BA1A-4DDB2D1D0501}" destId="{42647E7A-7F8D-43C5-B7AA-DB1A84D62562}" srcOrd="0" destOrd="0" presId="urn:microsoft.com/office/officeart/2016/7/layout/HexagonTimeline"/>
    <dgm:cxn modelId="{5CFE21CE-9216-4262-88DE-8E74347B84A1}" type="presParOf" srcId="{BA270F43-0C36-4246-8BB8-6065D927DFD3}" destId="{8713FAAE-A94E-4C45-80CC-D0CADC2C45F5}" srcOrd="0" destOrd="0" presId="urn:microsoft.com/office/officeart/2016/7/layout/HexagonTimeline"/>
    <dgm:cxn modelId="{9767D93C-1927-4E18-9B06-9C9922515002}" type="presParOf" srcId="{8713FAAE-A94E-4C45-80CC-D0CADC2C45F5}" destId="{42647E7A-7F8D-43C5-B7AA-DB1A84D62562}" srcOrd="0" destOrd="0" presId="urn:microsoft.com/office/officeart/2016/7/layout/HexagonTimeline"/>
    <dgm:cxn modelId="{A0BC8C4E-9631-4C4D-B1B5-67F3D8039D9D}" type="presParOf" srcId="{8713FAAE-A94E-4C45-80CC-D0CADC2C45F5}" destId="{6459495F-68A2-4439-A9B3-5DDACF24ECD9}" srcOrd="1" destOrd="0" presId="urn:microsoft.com/office/officeart/2016/7/layout/HexagonTimeline"/>
    <dgm:cxn modelId="{2AC3F135-61F4-4121-93E8-68BCF3AE7F1F}" type="presParOf" srcId="{8713FAAE-A94E-4C45-80CC-D0CADC2C45F5}" destId="{DA9415BC-5F5D-427A-8E4A-15DE1DCD00EC}" srcOrd="2" destOrd="0" presId="urn:microsoft.com/office/officeart/2016/7/layout/HexagonTimeline"/>
    <dgm:cxn modelId="{2B07FAA7-1259-4427-830E-DC787E62C767}" type="presParOf" srcId="{8713FAAE-A94E-4C45-80CC-D0CADC2C45F5}" destId="{66283014-8366-4F80-A66F-FA0C7794F36F}" srcOrd="3" destOrd="0" presId="urn:microsoft.com/office/officeart/2016/7/layout/HexagonTimeline"/>
    <dgm:cxn modelId="{3CACEA81-F876-4956-86AA-EB1B446D4EE8}" type="presParOf" srcId="{8713FAAE-A94E-4C45-80CC-D0CADC2C45F5}" destId="{AF0F2ED6-BC80-4E40-B2CD-6C12B31151D5}"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2FD3D9-16BE-47C2-862F-71D373FFAA84}" type="doc">
      <dgm:prSet loTypeId="urn:microsoft.com/office/officeart/2005/8/layout/process1" loCatId="process" qsTypeId="urn:microsoft.com/office/officeart/2005/8/quickstyle/simple1" qsCatId="simple" csTypeId="urn:microsoft.com/office/officeart/2005/8/colors/accent1_2" csCatId="accent1" phldr="1"/>
      <dgm:spPr/>
    </dgm:pt>
    <dgm:pt modelId="{69166B31-0FF9-44F4-A015-CF2C5F92553F}">
      <dgm:prSet phldrT="[Text]"/>
      <dgm:spPr>
        <a:solidFill>
          <a:schemeClr val="accent3"/>
        </a:solidFill>
      </dgm:spPr>
      <dgm:t>
        <a:bodyPr/>
        <a:lstStyle/>
        <a:p>
          <a:r>
            <a:rPr lang="en-US" dirty="0"/>
            <a:t>HIV Ag/Ab positive</a:t>
          </a:r>
        </a:p>
      </dgm:t>
    </dgm:pt>
    <dgm:pt modelId="{40A142B4-E383-4C3A-827D-0418F6B98948}" type="parTrans" cxnId="{D3BA3F4B-032F-425D-97CA-E087ED076945}">
      <dgm:prSet/>
      <dgm:spPr/>
      <dgm:t>
        <a:bodyPr/>
        <a:lstStyle/>
        <a:p>
          <a:endParaRPr lang="en-US"/>
        </a:p>
      </dgm:t>
    </dgm:pt>
    <dgm:pt modelId="{DB9A44B4-7EC6-4284-BB83-6EA87BDC3FC8}" type="sibTrans" cxnId="{D3BA3F4B-032F-425D-97CA-E087ED076945}">
      <dgm:prSet/>
      <dgm:spPr>
        <a:solidFill>
          <a:schemeClr val="accent3"/>
        </a:solidFill>
      </dgm:spPr>
      <dgm:t>
        <a:bodyPr/>
        <a:lstStyle/>
        <a:p>
          <a:r>
            <a:rPr lang="en-US" dirty="0"/>
            <a:t>AND</a:t>
          </a:r>
        </a:p>
      </dgm:t>
    </dgm:pt>
    <dgm:pt modelId="{94592097-7826-4CB2-A92E-9F483B4F457B}">
      <dgm:prSet phldrT="[Text]"/>
      <dgm:spPr>
        <a:solidFill>
          <a:schemeClr val="accent3"/>
        </a:solidFill>
      </dgm:spPr>
      <dgm:t>
        <a:bodyPr/>
        <a:lstStyle/>
        <a:p>
          <a:r>
            <a:rPr lang="en-US" dirty="0"/>
            <a:t>HIV-1/HIV-2 Ab differentiation assay negative/indeterminate</a:t>
          </a:r>
        </a:p>
      </dgm:t>
    </dgm:pt>
    <dgm:pt modelId="{E09894D3-9A76-410D-963B-0F4C6E7FFFAE}" type="parTrans" cxnId="{DF53B829-BA9D-4749-ADB1-F9B7545F90B2}">
      <dgm:prSet/>
      <dgm:spPr/>
      <dgm:t>
        <a:bodyPr/>
        <a:lstStyle/>
        <a:p>
          <a:endParaRPr lang="en-US"/>
        </a:p>
      </dgm:t>
    </dgm:pt>
    <dgm:pt modelId="{B9A697F8-DED4-4A33-96D2-7D7418B46C3B}" type="sibTrans" cxnId="{DF53B829-BA9D-4749-ADB1-F9B7545F90B2}">
      <dgm:prSet/>
      <dgm:spPr>
        <a:solidFill>
          <a:schemeClr val="accent3"/>
        </a:solidFill>
      </dgm:spPr>
      <dgm:t>
        <a:bodyPr/>
        <a:lstStyle/>
        <a:p>
          <a:r>
            <a:rPr lang="en-US" dirty="0"/>
            <a:t>THEN</a:t>
          </a:r>
        </a:p>
      </dgm:t>
    </dgm:pt>
    <dgm:pt modelId="{A9FE2522-240F-4911-89AD-F8EB0FF851B7}">
      <dgm:prSet phldrT="[Text]"/>
      <dgm:spPr>
        <a:solidFill>
          <a:schemeClr val="accent3"/>
        </a:solidFill>
      </dgm:spPr>
      <dgm:t>
        <a:bodyPr/>
        <a:lstStyle/>
        <a:p>
          <a:r>
            <a:rPr lang="en-US" dirty="0"/>
            <a:t>HIV RNA testing (Qualitative or </a:t>
          </a:r>
          <a:r>
            <a:rPr lang="en-US" dirty="0" err="1"/>
            <a:t>quantitatve</a:t>
          </a:r>
          <a:r>
            <a:rPr lang="en-US" dirty="0"/>
            <a:t>)</a:t>
          </a:r>
        </a:p>
      </dgm:t>
    </dgm:pt>
    <dgm:pt modelId="{0CD03706-017F-4E93-A2A6-3EFCA5D14350}" type="parTrans" cxnId="{1504AF7C-CC26-4E48-B88D-F5716F3F36C0}">
      <dgm:prSet/>
      <dgm:spPr/>
      <dgm:t>
        <a:bodyPr/>
        <a:lstStyle/>
        <a:p>
          <a:endParaRPr lang="en-US"/>
        </a:p>
      </dgm:t>
    </dgm:pt>
    <dgm:pt modelId="{2123C027-3375-4104-911D-BB9EE8B2CBEF}" type="sibTrans" cxnId="{1504AF7C-CC26-4E48-B88D-F5716F3F36C0}">
      <dgm:prSet/>
      <dgm:spPr/>
      <dgm:t>
        <a:bodyPr/>
        <a:lstStyle/>
        <a:p>
          <a:endParaRPr lang="en-US"/>
        </a:p>
      </dgm:t>
    </dgm:pt>
    <dgm:pt modelId="{0DFE54E2-C4AF-43BC-A49A-C118DB3F9452}" type="pres">
      <dgm:prSet presAssocID="{7D2FD3D9-16BE-47C2-862F-71D373FFAA84}" presName="Name0" presStyleCnt="0">
        <dgm:presLayoutVars>
          <dgm:dir/>
          <dgm:resizeHandles val="exact"/>
        </dgm:presLayoutVars>
      </dgm:prSet>
      <dgm:spPr/>
    </dgm:pt>
    <dgm:pt modelId="{003EB1D8-FA58-4ABE-9038-CB785F9E2479}" type="pres">
      <dgm:prSet presAssocID="{69166B31-0FF9-44F4-A015-CF2C5F92553F}" presName="node" presStyleLbl="node1" presStyleIdx="0" presStyleCnt="3">
        <dgm:presLayoutVars>
          <dgm:bulletEnabled val="1"/>
        </dgm:presLayoutVars>
      </dgm:prSet>
      <dgm:spPr/>
    </dgm:pt>
    <dgm:pt modelId="{4D264584-4C35-4970-8905-87805638BBB8}" type="pres">
      <dgm:prSet presAssocID="{DB9A44B4-7EC6-4284-BB83-6EA87BDC3FC8}" presName="sibTrans" presStyleLbl="sibTrans2D1" presStyleIdx="0" presStyleCnt="2" custScaleX="134590"/>
      <dgm:spPr/>
    </dgm:pt>
    <dgm:pt modelId="{67C43554-7C67-4E45-B246-DB66B8C452FD}" type="pres">
      <dgm:prSet presAssocID="{DB9A44B4-7EC6-4284-BB83-6EA87BDC3FC8}" presName="connectorText" presStyleLbl="sibTrans2D1" presStyleIdx="0" presStyleCnt="2"/>
      <dgm:spPr/>
    </dgm:pt>
    <dgm:pt modelId="{DC978606-0AEE-4560-8F24-66A710BAD664}" type="pres">
      <dgm:prSet presAssocID="{94592097-7826-4CB2-A92E-9F483B4F457B}" presName="node" presStyleLbl="node1" presStyleIdx="1" presStyleCnt="3">
        <dgm:presLayoutVars>
          <dgm:bulletEnabled val="1"/>
        </dgm:presLayoutVars>
      </dgm:prSet>
      <dgm:spPr/>
    </dgm:pt>
    <dgm:pt modelId="{5E5D4E31-2665-4D16-869F-5EFA7D737F35}" type="pres">
      <dgm:prSet presAssocID="{B9A697F8-DED4-4A33-96D2-7D7418B46C3B}" presName="sibTrans" presStyleLbl="sibTrans2D1" presStyleIdx="1" presStyleCnt="2" custScaleX="136641" custLinFactNeighborY="-10673"/>
      <dgm:spPr/>
    </dgm:pt>
    <dgm:pt modelId="{D568D88C-B6B8-4A45-874D-6144F958F857}" type="pres">
      <dgm:prSet presAssocID="{B9A697F8-DED4-4A33-96D2-7D7418B46C3B}" presName="connectorText" presStyleLbl="sibTrans2D1" presStyleIdx="1" presStyleCnt="2"/>
      <dgm:spPr/>
    </dgm:pt>
    <dgm:pt modelId="{79713D02-3364-4CE4-9CD7-A90A9FD60352}" type="pres">
      <dgm:prSet presAssocID="{A9FE2522-240F-4911-89AD-F8EB0FF851B7}" presName="node" presStyleLbl="node1" presStyleIdx="2" presStyleCnt="3">
        <dgm:presLayoutVars>
          <dgm:bulletEnabled val="1"/>
        </dgm:presLayoutVars>
      </dgm:prSet>
      <dgm:spPr/>
    </dgm:pt>
  </dgm:ptLst>
  <dgm:cxnLst>
    <dgm:cxn modelId="{ACDFCF1A-00C2-4903-9ACA-7EA4406E72C8}" type="presOf" srcId="{B9A697F8-DED4-4A33-96D2-7D7418B46C3B}" destId="{5E5D4E31-2665-4D16-869F-5EFA7D737F35}" srcOrd="0" destOrd="0" presId="urn:microsoft.com/office/officeart/2005/8/layout/process1"/>
    <dgm:cxn modelId="{DF53B829-BA9D-4749-ADB1-F9B7545F90B2}" srcId="{7D2FD3D9-16BE-47C2-862F-71D373FFAA84}" destId="{94592097-7826-4CB2-A92E-9F483B4F457B}" srcOrd="1" destOrd="0" parTransId="{E09894D3-9A76-410D-963B-0F4C6E7FFFAE}" sibTransId="{B9A697F8-DED4-4A33-96D2-7D7418B46C3B}"/>
    <dgm:cxn modelId="{A9242138-F136-45E1-9B48-BF1D2A0A725E}" type="presOf" srcId="{DB9A44B4-7EC6-4284-BB83-6EA87BDC3FC8}" destId="{67C43554-7C67-4E45-B246-DB66B8C452FD}" srcOrd="1" destOrd="0" presId="urn:microsoft.com/office/officeart/2005/8/layout/process1"/>
    <dgm:cxn modelId="{8CC2075F-F942-4D25-B7CD-AE697C94DBEC}" type="presOf" srcId="{B9A697F8-DED4-4A33-96D2-7D7418B46C3B}" destId="{D568D88C-B6B8-4A45-874D-6144F958F857}" srcOrd="1" destOrd="0" presId="urn:microsoft.com/office/officeart/2005/8/layout/process1"/>
    <dgm:cxn modelId="{145C2245-0DCD-4162-9A8C-439F19757F56}" type="presOf" srcId="{A9FE2522-240F-4911-89AD-F8EB0FF851B7}" destId="{79713D02-3364-4CE4-9CD7-A90A9FD60352}" srcOrd="0" destOrd="0" presId="urn:microsoft.com/office/officeart/2005/8/layout/process1"/>
    <dgm:cxn modelId="{D3BA3F4B-032F-425D-97CA-E087ED076945}" srcId="{7D2FD3D9-16BE-47C2-862F-71D373FFAA84}" destId="{69166B31-0FF9-44F4-A015-CF2C5F92553F}" srcOrd="0" destOrd="0" parTransId="{40A142B4-E383-4C3A-827D-0418F6B98948}" sibTransId="{DB9A44B4-7EC6-4284-BB83-6EA87BDC3FC8}"/>
    <dgm:cxn modelId="{1504AF7C-CC26-4E48-B88D-F5716F3F36C0}" srcId="{7D2FD3D9-16BE-47C2-862F-71D373FFAA84}" destId="{A9FE2522-240F-4911-89AD-F8EB0FF851B7}" srcOrd="2" destOrd="0" parTransId="{0CD03706-017F-4E93-A2A6-3EFCA5D14350}" sibTransId="{2123C027-3375-4104-911D-BB9EE8B2CBEF}"/>
    <dgm:cxn modelId="{3CC79A9D-301B-49B4-A256-406F2B96B1A5}" type="presOf" srcId="{69166B31-0FF9-44F4-A015-CF2C5F92553F}" destId="{003EB1D8-FA58-4ABE-9038-CB785F9E2479}" srcOrd="0" destOrd="0" presId="urn:microsoft.com/office/officeart/2005/8/layout/process1"/>
    <dgm:cxn modelId="{06DF1DB6-07D6-4A9D-B62D-64C1C8899C9E}" type="presOf" srcId="{7D2FD3D9-16BE-47C2-862F-71D373FFAA84}" destId="{0DFE54E2-C4AF-43BC-A49A-C118DB3F9452}" srcOrd="0" destOrd="0" presId="urn:microsoft.com/office/officeart/2005/8/layout/process1"/>
    <dgm:cxn modelId="{A1180AB7-6D35-41AB-A5B8-E728798DD340}" type="presOf" srcId="{DB9A44B4-7EC6-4284-BB83-6EA87BDC3FC8}" destId="{4D264584-4C35-4970-8905-87805638BBB8}" srcOrd="0" destOrd="0" presId="urn:microsoft.com/office/officeart/2005/8/layout/process1"/>
    <dgm:cxn modelId="{879298E3-A28B-4FC9-AE17-E473E039662B}" type="presOf" srcId="{94592097-7826-4CB2-A92E-9F483B4F457B}" destId="{DC978606-0AEE-4560-8F24-66A710BAD664}" srcOrd="0" destOrd="0" presId="urn:microsoft.com/office/officeart/2005/8/layout/process1"/>
    <dgm:cxn modelId="{6456A9F2-FEF5-4F5D-9E19-E0150E258AB2}" type="presParOf" srcId="{0DFE54E2-C4AF-43BC-A49A-C118DB3F9452}" destId="{003EB1D8-FA58-4ABE-9038-CB785F9E2479}" srcOrd="0" destOrd="0" presId="urn:microsoft.com/office/officeart/2005/8/layout/process1"/>
    <dgm:cxn modelId="{C63B11B5-C39E-4190-B0E5-851471E6E5B7}" type="presParOf" srcId="{0DFE54E2-C4AF-43BC-A49A-C118DB3F9452}" destId="{4D264584-4C35-4970-8905-87805638BBB8}" srcOrd="1" destOrd="0" presId="urn:microsoft.com/office/officeart/2005/8/layout/process1"/>
    <dgm:cxn modelId="{6CB73215-96CF-4A68-869C-34C34FC9DF46}" type="presParOf" srcId="{4D264584-4C35-4970-8905-87805638BBB8}" destId="{67C43554-7C67-4E45-B246-DB66B8C452FD}" srcOrd="0" destOrd="0" presId="urn:microsoft.com/office/officeart/2005/8/layout/process1"/>
    <dgm:cxn modelId="{A426060D-E68F-4FEB-8EED-B9CBB5705019}" type="presParOf" srcId="{0DFE54E2-C4AF-43BC-A49A-C118DB3F9452}" destId="{DC978606-0AEE-4560-8F24-66A710BAD664}" srcOrd="2" destOrd="0" presId="urn:microsoft.com/office/officeart/2005/8/layout/process1"/>
    <dgm:cxn modelId="{84F9D548-8783-4FBC-8C3B-6D6FC204C980}" type="presParOf" srcId="{0DFE54E2-C4AF-43BC-A49A-C118DB3F9452}" destId="{5E5D4E31-2665-4D16-869F-5EFA7D737F35}" srcOrd="3" destOrd="0" presId="urn:microsoft.com/office/officeart/2005/8/layout/process1"/>
    <dgm:cxn modelId="{F55D0E2C-644C-4BB5-B734-B394D39A5565}" type="presParOf" srcId="{5E5D4E31-2665-4D16-869F-5EFA7D737F35}" destId="{D568D88C-B6B8-4A45-874D-6144F958F857}" srcOrd="0" destOrd="0" presId="urn:microsoft.com/office/officeart/2005/8/layout/process1"/>
    <dgm:cxn modelId="{07CE3BDA-A727-43F4-BA2A-043F9B342C1C}" type="presParOf" srcId="{0DFE54E2-C4AF-43BC-A49A-C118DB3F9452}" destId="{79713D02-3364-4CE4-9CD7-A90A9FD60352}"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2FD3D9-16BE-47C2-862F-71D373FFAA84}" type="doc">
      <dgm:prSet loTypeId="urn:microsoft.com/office/officeart/2005/8/layout/process1" loCatId="process" qsTypeId="urn:microsoft.com/office/officeart/2005/8/quickstyle/simple1" qsCatId="simple" csTypeId="urn:microsoft.com/office/officeart/2005/8/colors/accent1_2" csCatId="accent1" phldr="1"/>
      <dgm:spPr/>
    </dgm:pt>
    <dgm:pt modelId="{69166B31-0FF9-44F4-A015-CF2C5F92553F}">
      <dgm:prSet phldrT="[Text]"/>
      <dgm:spPr>
        <a:solidFill>
          <a:schemeClr val="accent3"/>
        </a:solidFill>
      </dgm:spPr>
      <dgm:t>
        <a:bodyPr/>
        <a:lstStyle/>
        <a:p>
          <a:r>
            <a:rPr lang="en-US" dirty="0"/>
            <a:t>HIV Ag/Ab positive</a:t>
          </a:r>
        </a:p>
      </dgm:t>
    </dgm:pt>
    <dgm:pt modelId="{40A142B4-E383-4C3A-827D-0418F6B98948}" type="parTrans" cxnId="{D3BA3F4B-032F-425D-97CA-E087ED076945}">
      <dgm:prSet/>
      <dgm:spPr/>
      <dgm:t>
        <a:bodyPr/>
        <a:lstStyle/>
        <a:p>
          <a:endParaRPr lang="en-US"/>
        </a:p>
      </dgm:t>
    </dgm:pt>
    <dgm:pt modelId="{DB9A44B4-7EC6-4284-BB83-6EA87BDC3FC8}" type="sibTrans" cxnId="{D3BA3F4B-032F-425D-97CA-E087ED076945}">
      <dgm:prSet/>
      <dgm:spPr>
        <a:solidFill>
          <a:schemeClr val="accent3"/>
        </a:solidFill>
      </dgm:spPr>
      <dgm:t>
        <a:bodyPr/>
        <a:lstStyle/>
        <a:p>
          <a:r>
            <a:rPr lang="en-US" dirty="0"/>
            <a:t>AND</a:t>
          </a:r>
        </a:p>
      </dgm:t>
    </dgm:pt>
    <dgm:pt modelId="{94592097-7826-4CB2-A92E-9F483B4F457B}">
      <dgm:prSet phldrT="[Text]"/>
      <dgm:spPr>
        <a:solidFill>
          <a:schemeClr val="accent3"/>
        </a:solidFill>
      </dgm:spPr>
      <dgm:t>
        <a:bodyPr/>
        <a:lstStyle/>
        <a:p>
          <a:r>
            <a:rPr lang="en-US" dirty="0"/>
            <a:t>HIV RNA</a:t>
          </a:r>
        </a:p>
        <a:p>
          <a:r>
            <a:rPr lang="en-US" dirty="0"/>
            <a:t>(Qualitative or </a:t>
          </a:r>
          <a:r>
            <a:rPr lang="en-US" dirty="0" err="1"/>
            <a:t>quantitatve</a:t>
          </a:r>
          <a:r>
            <a:rPr lang="en-US" dirty="0"/>
            <a:t>) negative</a:t>
          </a:r>
        </a:p>
      </dgm:t>
    </dgm:pt>
    <dgm:pt modelId="{E09894D3-9A76-410D-963B-0F4C6E7FFFAE}" type="parTrans" cxnId="{DF53B829-BA9D-4749-ADB1-F9B7545F90B2}">
      <dgm:prSet/>
      <dgm:spPr/>
      <dgm:t>
        <a:bodyPr/>
        <a:lstStyle/>
        <a:p>
          <a:endParaRPr lang="en-US"/>
        </a:p>
      </dgm:t>
    </dgm:pt>
    <dgm:pt modelId="{B9A697F8-DED4-4A33-96D2-7D7418B46C3B}" type="sibTrans" cxnId="{DF53B829-BA9D-4749-ADB1-F9B7545F90B2}">
      <dgm:prSet/>
      <dgm:spPr>
        <a:solidFill>
          <a:schemeClr val="accent3"/>
        </a:solidFill>
      </dgm:spPr>
      <dgm:t>
        <a:bodyPr/>
        <a:lstStyle/>
        <a:p>
          <a:r>
            <a:rPr lang="en-US" dirty="0"/>
            <a:t>THEN</a:t>
          </a:r>
        </a:p>
      </dgm:t>
    </dgm:pt>
    <dgm:pt modelId="{A9FE2522-240F-4911-89AD-F8EB0FF851B7}">
      <dgm:prSet phldrT="[Text]"/>
      <dgm:spPr>
        <a:solidFill>
          <a:schemeClr val="accent3"/>
        </a:solidFill>
      </dgm:spPr>
      <dgm:t>
        <a:bodyPr/>
        <a:lstStyle/>
        <a:p>
          <a:r>
            <a:rPr lang="en-US" dirty="0"/>
            <a:t>Repeat HIV RNA (Qualitative or </a:t>
          </a:r>
          <a:r>
            <a:rPr lang="en-US" dirty="0" err="1"/>
            <a:t>quantitatve</a:t>
          </a:r>
          <a:r>
            <a:rPr lang="en-US" dirty="0"/>
            <a:t>)</a:t>
          </a:r>
        </a:p>
      </dgm:t>
    </dgm:pt>
    <dgm:pt modelId="{0CD03706-017F-4E93-A2A6-3EFCA5D14350}" type="parTrans" cxnId="{1504AF7C-CC26-4E48-B88D-F5716F3F36C0}">
      <dgm:prSet/>
      <dgm:spPr/>
      <dgm:t>
        <a:bodyPr/>
        <a:lstStyle/>
        <a:p>
          <a:endParaRPr lang="en-US"/>
        </a:p>
      </dgm:t>
    </dgm:pt>
    <dgm:pt modelId="{2123C027-3375-4104-911D-BB9EE8B2CBEF}" type="sibTrans" cxnId="{1504AF7C-CC26-4E48-B88D-F5716F3F36C0}">
      <dgm:prSet/>
      <dgm:spPr/>
      <dgm:t>
        <a:bodyPr/>
        <a:lstStyle/>
        <a:p>
          <a:endParaRPr lang="en-US"/>
        </a:p>
      </dgm:t>
    </dgm:pt>
    <dgm:pt modelId="{0DFE54E2-C4AF-43BC-A49A-C118DB3F9452}" type="pres">
      <dgm:prSet presAssocID="{7D2FD3D9-16BE-47C2-862F-71D373FFAA84}" presName="Name0" presStyleCnt="0">
        <dgm:presLayoutVars>
          <dgm:dir/>
          <dgm:resizeHandles val="exact"/>
        </dgm:presLayoutVars>
      </dgm:prSet>
      <dgm:spPr/>
    </dgm:pt>
    <dgm:pt modelId="{003EB1D8-FA58-4ABE-9038-CB785F9E2479}" type="pres">
      <dgm:prSet presAssocID="{69166B31-0FF9-44F4-A015-CF2C5F92553F}" presName="node" presStyleLbl="node1" presStyleIdx="0" presStyleCnt="3">
        <dgm:presLayoutVars>
          <dgm:bulletEnabled val="1"/>
        </dgm:presLayoutVars>
      </dgm:prSet>
      <dgm:spPr/>
    </dgm:pt>
    <dgm:pt modelId="{4D264584-4C35-4970-8905-87805638BBB8}" type="pres">
      <dgm:prSet presAssocID="{DB9A44B4-7EC6-4284-BB83-6EA87BDC3FC8}" presName="sibTrans" presStyleLbl="sibTrans2D1" presStyleIdx="0" presStyleCnt="2" custScaleX="134590"/>
      <dgm:spPr/>
    </dgm:pt>
    <dgm:pt modelId="{67C43554-7C67-4E45-B246-DB66B8C452FD}" type="pres">
      <dgm:prSet presAssocID="{DB9A44B4-7EC6-4284-BB83-6EA87BDC3FC8}" presName="connectorText" presStyleLbl="sibTrans2D1" presStyleIdx="0" presStyleCnt="2"/>
      <dgm:spPr/>
    </dgm:pt>
    <dgm:pt modelId="{DC978606-0AEE-4560-8F24-66A710BAD664}" type="pres">
      <dgm:prSet presAssocID="{94592097-7826-4CB2-A92E-9F483B4F457B}" presName="node" presStyleLbl="node1" presStyleIdx="1" presStyleCnt="3">
        <dgm:presLayoutVars>
          <dgm:bulletEnabled val="1"/>
        </dgm:presLayoutVars>
      </dgm:prSet>
      <dgm:spPr/>
    </dgm:pt>
    <dgm:pt modelId="{5E5D4E31-2665-4D16-869F-5EFA7D737F35}" type="pres">
      <dgm:prSet presAssocID="{B9A697F8-DED4-4A33-96D2-7D7418B46C3B}" presName="sibTrans" presStyleLbl="sibTrans2D1" presStyleIdx="1" presStyleCnt="2" custScaleX="146824"/>
      <dgm:spPr/>
    </dgm:pt>
    <dgm:pt modelId="{D568D88C-B6B8-4A45-874D-6144F958F857}" type="pres">
      <dgm:prSet presAssocID="{B9A697F8-DED4-4A33-96D2-7D7418B46C3B}" presName="connectorText" presStyleLbl="sibTrans2D1" presStyleIdx="1" presStyleCnt="2"/>
      <dgm:spPr/>
    </dgm:pt>
    <dgm:pt modelId="{79713D02-3364-4CE4-9CD7-A90A9FD60352}" type="pres">
      <dgm:prSet presAssocID="{A9FE2522-240F-4911-89AD-F8EB0FF851B7}" presName="node" presStyleLbl="node1" presStyleIdx="2" presStyleCnt="3">
        <dgm:presLayoutVars>
          <dgm:bulletEnabled val="1"/>
        </dgm:presLayoutVars>
      </dgm:prSet>
      <dgm:spPr/>
    </dgm:pt>
  </dgm:ptLst>
  <dgm:cxnLst>
    <dgm:cxn modelId="{ACDFCF1A-00C2-4903-9ACA-7EA4406E72C8}" type="presOf" srcId="{B9A697F8-DED4-4A33-96D2-7D7418B46C3B}" destId="{5E5D4E31-2665-4D16-869F-5EFA7D737F35}" srcOrd="0" destOrd="0" presId="urn:microsoft.com/office/officeart/2005/8/layout/process1"/>
    <dgm:cxn modelId="{DF53B829-BA9D-4749-ADB1-F9B7545F90B2}" srcId="{7D2FD3D9-16BE-47C2-862F-71D373FFAA84}" destId="{94592097-7826-4CB2-A92E-9F483B4F457B}" srcOrd="1" destOrd="0" parTransId="{E09894D3-9A76-410D-963B-0F4C6E7FFFAE}" sibTransId="{B9A697F8-DED4-4A33-96D2-7D7418B46C3B}"/>
    <dgm:cxn modelId="{A9242138-F136-45E1-9B48-BF1D2A0A725E}" type="presOf" srcId="{DB9A44B4-7EC6-4284-BB83-6EA87BDC3FC8}" destId="{67C43554-7C67-4E45-B246-DB66B8C452FD}" srcOrd="1" destOrd="0" presId="urn:microsoft.com/office/officeart/2005/8/layout/process1"/>
    <dgm:cxn modelId="{8CC2075F-F942-4D25-B7CD-AE697C94DBEC}" type="presOf" srcId="{B9A697F8-DED4-4A33-96D2-7D7418B46C3B}" destId="{D568D88C-B6B8-4A45-874D-6144F958F857}" srcOrd="1" destOrd="0" presId="urn:microsoft.com/office/officeart/2005/8/layout/process1"/>
    <dgm:cxn modelId="{145C2245-0DCD-4162-9A8C-439F19757F56}" type="presOf" srcId="{A9FE2522-240F-4911-89AD-F8EB0FF851B7}" destId="{79713D02-3364-4CE4-9CD7-A90A9FD60352}" srcOrd="0" destOrd="0" presId="urn:microsoft.com/office/officeart/2005/8/layout/process1"/>
    <dgm:cxn modelId="{D3BA3F4B-032F-425D-97CA-E087ED076945}" srcId="{7D2FD3D9-16BE-47C2-862F-71D373FFAA84}" destId="{69166B31-0FF9-44F4-A015-CF2C5F92553F}" srcOrd="0" destOrd="0" parTransId="{40A142B4-E383-4C3A-827D-0418F6B98948}" sibTransId="{DB9A44B4-7EC6-4284-BB83-6EA87BDC3FC8}"/>
    <dgm:cxn modelId="{1504AF7C-CC26-4E48-B88D-F5716F3F36C0}" srcId="{7D2FD3D9-16BE-47C2-862F-71D373FFAA84}" destId="{A9FE2522-240F-4911-89AD-F8EB0FF851B7}" srcOrd="2" destOrd="0" parTransId="{0CD03706-017F-4E93-A2A6-3EFCA5D14350}" sibTransId="{2123C027-3375-4104-911D-BB9EE8B2CBEF}"/>
    <dgm:cxn modelId="{3CC79A9D-301B-49B4-A256-406F2B96B1A5}" type="presOf" srcId="{69166B31-0FF9-44F4-A015-CF2C5F92553F}" destId="{003EB1D8-FA58-4ABE-9038-CB785F9E2479}" srcOrd="0" destOrd="0" presId="urn:microsoft.com/office/officeart/2005/8/layout/process1"/>
    <dgm:cxn modelId="{06DF1DB6-07D6-4A9D-B62D-64C1C8899C9E}" type="presOf" srcId="{7D2FD3D9-16BE-47C2-862F-71D373FFAA84}" destId="{0DFE54E2-C4AF-43BC-A49A-C118DB3F9452}" srcOrd="0" destOrd="0" presId="urn:microsoft.com/office/officeart/2005/8/layout/process1"/>
    <dgm:cxn modelId="{A1180AB7-6D35-41AB-A5B8-E728798DD340}" type="presOf" srcId="{DB9A44B4-7EC6-4284-BB83-6EA87BDC3FC8}" destId="{4D264584-4C35-4970-8905-87805638BBB8}" srcOrd="0" destOrd="0" presId="urn:microsoft.com/office/officeart/2005/8/layout/process1"/>
    <dgm:cxn modelId="{879298E3-A28B-4FC9-AE17-E473E039662B}" type="presOf" srcId="{94592097-7826-4CB2-A92E-9F483B4F457B}" destId="{DC978606-0AEE-4560-8F24-66A710BAD664}" srcOrd="0" destOrd="0" presId="urn:microsoft.com/office/officeart/2005/8/layout/process1"/>
    <dgm:cxn modelId="{6456A9F2-FEF5-4F5D-9E19-E0150E258AB2}" type="presParOf" srcId="{0DFE54E2-C4AF-43BC-A49A-C118DB3F9452}" destId="{003EB1D8-FA58-4ABE-9038-CB785F9E2479}" srcOrd="0" destOrd="0" presId="urn:microsoft.com/office/officeart/2005/8/layout/process1"/>
    <dgm:cxn modelId="{C63B11B5-C39E-4190-B0E5-851471E6E5B7}" type="presParOf" srcId="{0DFE54E2-C4AF-43BC-A49A-C118DB3F9452}" destId="{4D264584-4C35-4970-8905-87805638BBB8}" srcOrd="1" destOrd="0" presId="urn:microsoft.com/office/officeart/2005/8/layout/process1"/>
    <dgm:cxn modelId="{6CB73215-96CF-4A68-869C-34C34FC9DF46}" type="presParOf" srcId="{4D264584-4C35-4970-8905-87805638BBB8}" destId="{67C43554-7C67-4E45-B246-DB66B8C452FD}" srcOrd="0" destOrd="0" presId="urn:microsoft.com/office/officeart/2005/8/layout/process1"/>
    <dgm:cxn modelId="{A426060D-E68F-4FEB-8EED-B9CBB5705019}" type="presParOf" srcId="{0DFE54E2-C4AF-43BC-A49A-C118DB3F9452}" destId="{DC978606-0AEE-4560-8F24-66A710BAD664}" srcOrd="2" destOrd="0" presId="urn:microsoft.com/office/officeart/2005/8/layout/process1"/>
    <dgm:cxn modelId="{84F9D548-8783-4FBC-8C3B-6D6FC204C980}" type="presParOf" srcId="{0DFE54E2-C4AF-43BC-A49A-C118DB3F9452}" destId="{5E5D4E31-2665-4D16-869F-5EFA7D737F35}" srcOrd="3" destOrd="0" presId="urn:microsoft.com/office/officeart/2005/8/layout/process1"/>
    <dgm:cxn modelId="{F55D0E2C-644C-4BB5-B734-B394D39A5565}" type="presParOf" srcId="{5E5D4E31-2665-4D16-869F-5EFA7D737F35}" destId="{D568D88C-B6B8-4A45-874D-6144F958F857}" srcOrd="0" destOrd="0" presId="urn:microsoft.com/office/officeart/2005/8/layout/process1"/>
    <dgm:cxn modelId="{07CE3BDA-A727-43F4-BA2A-043F9B342C1C}" type="presParOf" srcId="{0DFE54E2-C4AF-43BC-A49A-C118DB3F9452}" destId="{79713D02-3364-4CE4-9CD7-A90A9FD60352}" srcOrd="4"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2FD3D9-16BE-47C2-862F-71D373FFAA84}" type="doc">
      <dgm:prSet loTypeId="urn:microsoft.com/office/officeart/2005/8/layout/process1" loCatId="process" qsTypeId="urn:microsoft.com/office/officeart/2005/8/quickstyle/simple1" qsCatId="simple" csTypeId="urn:microsoft.com/office/officeart/2005/8/colors/accent1_2" csCatId="accent1" phldr="1"/>
      <dgm:spPr/>
    </dgm:pt>
    <dgm:pt modelId="{69166B31-0FF9-44F4-A015-CF2C5F92553F}">
      <dgm:prSet phldrT="[Text]"/>
      <dgm:spPr>
        <a:solidFill>
          <a:schemeClr val="accent3"/>
        </a:solidFill>
      </dgm:spPr>
      <dgm:t>
        <a:bodyPr/>
        <a:lstStyle/>
        <a:p>
          <a:r>
            <a:rPr lang="en-US" dirty="0"/>
            <a:t>HIV Ag/Ab negative</a:t>
          </a:r>
        </a:p>
      </dgm:t>
    </dgm:pt>
    <dgm:pt modelId="{40A142B4-E383-4C3A-827D-0418F6B98948}" type="parTrans" cxnId="{D3BA3F4B-032F-425D-97CA-E087ED076945}">
      <dgm:prSet/>
      <dgm:spPr/>
      <dgm:t>
        <a:bodyPr/>
        <a:lstStyle/>
        <a:p>
          <a:endParaRPr lang="en-US"/>
        </a:p>
      </dgm:t>
    </dgm:pt>
    <dgm:pt modelId="{DB9A44B4-7EC6-4284-BB83-6EA87BDC3FC8}" type="sibTrans" cxnId="{D3BA3F4B-032F-425D-97CA-E087ED076945}">
      <dgm:prSet/>
      <dgm:spPr>
        <a:solidFill>
          <a:schemeClr val="accent3"/>
        </a:solidFill>
      </dgm:spPr>
      <dgm:t>
        <a:bodyPr/>
        <a:lstStyle/>
        <a:p>
          <a:r>
            <a:rPr lang="en-US" dirty="0"/>
            <a:t>AND</a:t>
          </a:r>
        </a:p>
      </dgm:t>
    </dgm:pt>
    <dgm:pt modelId="{94592097-7826-4CB2-A92E-9F483B4F457B}">
      <dgm:prSet phldrT="[Text]"/>
      <dgm:spPr>
        <a:solidFill>
          <a:schemeClr val="accent3"/>
        </a:solidFill>
      </dgm:spPr>
      <dgm:t>
        <a:bodyPr/>
        <a:lstStyle/>
        <a:p>
          <a:r>
            <a:rPr lang="en-US" dirty="0"/>
            <a:t>HIV RNA</a:t>
          </a:r>
        </a:p>
        <a:p>
          <a:r>
            <a:rPr lang="en-US" dirty="0"/>
            <a:t>(Qualitative or </a:t>
          </a:r>
          <a:r>
            <a:rPr lang="en-US" dirty="0" err="1"/>
            <a:t>quantitatve</a:t>
          </a:r>
          <a:r>
            <a:rPr lang="en-US" dirty="0"/>
            <a:t>) positive</a:t>
          </a:r>
        </a:p>
      </dgm:t>
    </dgm:pt>
    <dgm:pt modelId="{E09894D3-9A76-410D-963B-0F4C6E7FFFAE}" type="parTrans" cxnId="{DF53B829-BA9D-4749-ADB1-F9B7545F90B2}">
      <dgm:prSet/>
      <dgm:spPr/>
      <dgm:t>
        <a:bodyPr/>
        <a:lstStyle/>
        <a:p>
          <a:endParaRPr lang="en-US"/>
        </a:p>
      </dgm:t>
    </dgm:pt>
    <dgm:pt modelId="{B9A697F8-DED4-4A33-96D2-7D7418B46C3B}" type="sibTrans" cxnId="{DF53B829-BA9D-4749-ADB1-F9B7545F90B2}">
      <dgm:prSet/>
      <dgm:spPr>
        <a:solidFill>
          <a:schemeClr val="accent3"/>
        </a:solidFill>
      </dgm:spPr>
      <dgm:t>
        <a:bodyPr/>
        <a:lstStyle/>
        <a:p>
          <a:r>
            <a:rPr lang="en-US" dirty="0"/>
            <a:t>THEN</a:t>
          </a:r>
        </a:p>
      </dgm:t>
    </dgm:pt>
    <dgm:pt modelId="{A9FE2522-240F-4911-89AD-F8EB0FF851B7}">
      <dgm:prSet phldrT="[Text]"/>
      <dgm:spPr>
        <a:solidFill>
          <a:schemeClr val="accent3"/>
        </a:solidFill>
      </dgm:spPr>
      <dgm:t>
        <a:bodyPr/>
        <a:lstStyle/>
        <a:p>
          <a:r>
            <a:rPr lang="en-US" dirty="0"/>
            <a:t>Repeat HIV RNA (Qualitative or </a:t>
          </a:r>
          <a:r>
            <a:rPr lang="en-US" dirty="0" err="1"/>
            <a:t>quantitatve</a:t>
          </a:r>
          <a:r>
            <a:rPr lang="en-US" dirty="0"/>
            <a:t>)</a:t>
          </a:r>
        </a:p>
      </dgm:t>
    </dgm:pt>
    <dgm:pt modelId="{0CD03706-017F-4E93-A2A6-3EFCA5D14350}" type="parTrans" cxnId="{1504AF7C-CC26-4E48-B88D-F5716F3F36C0}">
      <dgm:prSet/>
      <dgm:spPr/>
      <dgm:t>
        <a:bodyPr/>
        <a:lstStyle/>
        <a:p>
          <a:endParaRPr lang="en-US"/>
        </a:p>
      </dgm:t>
    </dgm:pt>
    <dgm:pt modelId="{2123C027-3375-4104-911D-BB9EE8B2CBEF}" type="sibTrans" cxnId="{1504AF7C-CC26-4E48-B88D-F5716F3F36C0}">
      <dgm:prSet/>
      <dgm:spPr/>
      <dgm:t>
        <a:bodyPr/>
        <a:lstStyle/>
        <a:p>
          <a:endParaRPr lang="en-US"/>
        </a:p>
      </dgm:t>
    </dgm:pt>
    <dgm:pt modelId="{0DFE54E2-C4AF-43BC-A49A-C118DB3F9452}" type="pres">
      <dgm:prSet presAssocID="{7D2FD3D9-16BE-47C2-862F-71D373FFAA84}" presName="Name0" presStyleCnt="0">
        <dgm:presLayoutVars>
          <dgm:dir/>
          <dgm:resizeHandles val="exact"/>
        </dgm:presLayoutVars>
      </dgm:prSet>
      <dgm:spPr/>
    </dgm:pt>
    <dgm:pt modelId="{003EB1D8-FA58-4ABE-9038-CB785F9E2479}" type="pres">
      <dgm:prSet presAssocID="{69166B31-0FF9-44F4-A015-CF2C5F92553F}" presName="node" presStyleLbl="node1" presStyleIdx="0" presStyleCnt="3">
        <dgm:presLayoutVars>
          <dgm:bulletEnabled val="1"/>
        </dgm:presLayoutVars>
      </dgm:prSet>
      <dgm:spPr/>
    </dgm:pt>
    <dgm:pt modelId="{4D264584-4C35-4970-8905-87805638BBB8}" type="pres">
      <dgm:prSet presAssocID="{DB9A44B4-7EC6-4284-BB83-6EA87BDC3FC8}" presName="sibTrans" presStyleLbl="sibTrans2D1" presStyleIdx="0" presStyleCnt="2" custScaleX="124407"/>
      <dgm:spPr/>
    </dgm:pt>
    <dgm:pt modelId="{67C43554-7C67-4E45-B246-DB66B8C452FD}" type="pres">
      <dgm:prSet presAssocID="{DB9A44B4-7EC6-4284-BB83-6EA87BDC3FC8}" presName="connectorText" presStyleLbl="sibTrans2D1" presStyleIdx="0" presStyleCnt="2"/>
      <dgm:spPr/>
    </dgm:pt>
    <dgm:pt modelId="{DC978606-0AEE-4560-8F24-66A710BAD664}" type="pres">
      <dgm:prSet presAssocID="{94592097-7826-4CB2-A92E-9F483B4F457B}" presName="node" presStyleLbl="node1" presStyleIdx="1" presStyleCnt="3">
        <dgm:presLayoutVars>
          <dgm:bulletEnabled val="1"/>
        </dgm:presLayoutVars>
      </dgm:prSet>
      <dgm:spPr/>
    </dgm:pt>
    <dgm:pt modelId="{5E5D4E31-2665-4D16-869F-5EFA7D737F35}" type="pres">
      <dgm:prSet presAssocID="{B9A697F8-DED4-4A33-96D2-7D7418B46C3B}" presName="sibTrans" presStyleLbl="sibTrans2D1" presStyleIdx="1" presStyleCnt="2" custScaleX="162099"/>
      <dgm:spPr/>
    </dgm:pt>
    <dgm:pt modelId="{D568D88C-B6B8-4A45-874D-6144F958F857}" type="pres">
      <dgm:prSet presAssocID="{B9A697F8-DED4-4A33-96D2-7D7418B46C3B}" presName="connectorText" presStyleLbl="sibTrans2D1" presStyleIdx="1" presStyleCnt="2"/>
      <dgm:spPr/>
    </dgm:pt>
    <dgm:pt modelId="{79713D02-3364-4CE4-9CD7-A90A9FD60352}" type="pres">
      <dgm:prSet presAssocID="{A9FE2522-240F-4911-89AD-F8EB0FF851B7}" presName="node" presStyleLbl="node1" presStyleIdx="2" presStyleCnt="3">
        <dgm:presLayoutVars>
          <dgm:bulletEnabled val="1"/>
        </dgm:presLayoutVars>
      </dgm:prSet>
      <dgm:spPr/>
    </dgm:pt>
  </dgm:ptLst>
  <dgm:cxnLst>
    <dgm:cxn modelId="{ACDFCF1A-00C2-4903-9ACA-7EA4406E72C8}" type="presOf" srcId="{B9A697F8-DED4-4A33-96D2-7D7418B46C3B}" destId="{5E5D4E31-2665-4D16-869F-5EFA7D737F35}" srcOrd="0" destOrd="0" presId="urn:microsoft.com/office/officeart/2005/8/layout/process1"/>
    <dgm:cxn modelId="{DF53B829-BA9D-4749-ADB1-F9B7545F90B2}" srcId="{7D2FD3D9-16BE-47C2-862F-71D373FFAA84}" destId="{94592097-7826-4CB2-A92E-9F483B4F457B}" srcOrd="1" destOrd="0" parTransId="{E09894D3-9A76-410D-963B-0F4C6E7FFFAE}" sibTransId="{B9A697F8-DED4-4A33-96D2-7D7418B46C3B}"/>
    <dgm:cxn modelId="{A9242138-F136-45E1-9B48-BF1D2A0A725E}" type="presOf" srcId="{DB9A44B4-7EC6-4284-BB83-6EA87BDC3FC8}" destId="{67C43554-7C67-4E45-B246-DB66B8C452FD}" srcOrd="1" destOrd="0" presId="urn:microsoft.com/office/officeart/2005/8/layout/process1"/>
    <dgm:cxn modelId="{8CC2075F-F942-4D25-B7CD-AE697C94DBEC}" type="presOf" srcId="{B9A697F8-DED4-4A33-96D2-7D7418B46C3B}" destId="{D568D88C-B6B8-4A45-874D-6144F958F857}" srcOrd="1" destOrd="0" presId="urn:microsoft.com/office/officeart/2005/8/layout/process1"/>
    <dgm:cxn modelId="{145C2245-0DCD-4162-9A8C-439F19757F56}" type="presOf" srcId="{A9FE2522-240F-4911-89AD-F8EB0FF851B7}" destId="{79713D02-3364-4CE4-9CD7-A90A9FD60352}" srcOrd="0" destOrd="0" presId="urn:microsoft.com/office/officeart/2005/8/layout/process1"/>
    <dgm:cxn modelId="{D3BA3F4B-032F-425D-97CA-E087ED076945}" srcId="{7D2FD3D9-16BE-47C2-862F-71D373FFAA84}" destId="{69166B31-0FF9-44F4-A015-CF2C5F92553F}" srcOrd="0" destOrd="0" parTransId="{40A142B4-E383-4C3A-827D-0418F6B98948}" sibTransId="{DB9A44B4-7EC6-4284-BB83-6EA87BDC3FC8}"/>
    <dgm:cxn modelId="{1504AF7C-CC26-4E48-B88D-F5716F3F36C0}" srcId="{7D2FD3D9-16BE-47C2-862F-71D373FFAA84}" destId="{A9FE2522-240F-4911-89AD-F8EB0FF851B7}" srcOrd="2" destOrd="0" parTransId="{0CD03706-017F-4E93-A2A6-3EFCA5D14350}" sibTransId="{2123C027-3375-4104-911D-BB9EE8B2CBEF}"/>
    <dgm:cxn modelId="{3CC79A9D-301B-49B4-A256-406F2B96B1A5}" type="presOf" srcId="{69166B31-0FF9-44F4-A015-CF2C5F92553F}" destId="{003EB1D8-FA58-4ABE-9038-CB785F9E2479}" srcOrd="0" destOrd="0" presId="urn:microsoft.com/office/officeart/2005/8/layout/process1"/>
    <dgm:cxn modelId="{06DF1DB6-07D6-4A9D-B62D-64C1C8899C9E}" type="presOf" srcId="{7D2FD3D9-16BE-47C2-862F-71D373FFAA84}" destId="{0DFE54E2-C4AF-43BC-A49A-C118DB3F9452}" srcOrd="0" destOrd="0" presId="urn:microsoft.com/office/officeart/2005/8/layout/process1"/>
    <dgm:cxn modelId="{A1180AB7-6D35-41AB-A5B8-E728798DD340}" type="presOf" srcId="{DB9A44B4-7EC6-4284-BB83-6EA87BDC3FC8}" destId="{4D264584-4C35-4970-8905-87805638BBB8}" srcOrd="0" destOrd="0" presId="urn:microsoft.com/office/officeart/2005/8/layout/process1"/>
    <dgm:cxn modelId="{879298E3-A28B-4FC9-AE17-E473E039662B}" type="presOf" srcId="{94592097-7826-4CB2-A92E-9F483B4F457B}" destId="{DC978606-0AEE-4560-8F24-66A710BAD664}" srcOrd="0" destOrd="0" presId="urn:microsoft.com/office/officeart/2005/8/layout/process1"/>
    <dgm:cxn modelId="{6456A9F2-FEF5-4F5D-9E19-E0150E258AB2}" type="presParOf" srcId="{0DFE54E2-C4AF-43BC-A49A-C118DB3F9452}" destId="{003EB1D8-FA58-4ABE-9038-CB785F9E2479}" srcOrd="0" destOrd="0" presId="urn:microsoft.com/office/officeart/2005/8/layout/process1"/>
    <dgm:cxn modelId="{C63B11B5-C39E-4190-B0E5-851471E6E5B7}" type="presParOf" srcId="{0DFE54E2-C4AF-43BC-A49A-C118DB3F9452}" destId="{4D264584-4C35-4970-8905-87805638BBB8}" srcOrd="1" destOrd="0" presId="urn:microsoft.com/office/officeart/2005/8/layout/process1"/>
    <dgm:cxn modelId="{6CB73215-96CF-4A68-869C-34C34FC9DF46}" type="presParOf" srcId="{4D264584-4C35-4970-8905-87805638BBB8}" destId="{67C43554-7C67-4E45-B246-DB66B8C452FD}" srcOrd="0" destOrd="0" presId="urn:microsoft.com/office/officeart/2005/8/layout/process1"/>
    <dgm:cxn modelId="{A426060D-E68F-4FEB-8EED-B9CBB5705019}" type="presParOf" srcId="{0DFE54E2-C4AF-43BC-A49A-C118DB3F9452}" destId="{DC978606-0AEE-4560-8F24-66A710BAD664}" srcOrd="2" destOrd="0" presId="urn:microsoft.com/office/officeart/2005/8/layout/process1"/>
    <dgm:cxn modelId="{84F9D548-8783-4FBC-8C3B-6D6FC204C980}" type="presParOf" srcId="{0DFE54E2-C4AF-43BC-A49A-C118DB3F9452}" destId="{5E5D4E31-2665-4D16-869F-5EFA7D737F35}" srcOrd="3" destOrd="0" presId="urn:microsoft.com/office/officeart/2005/8/layout/process1"/>
    <dgm:cxn modelId="{F55D0E2C-644C-4BB5-B734-B394D39A5565}" type="presParOf" srcId="{5E5D4E31-2665-4D16-869F-5EFA7D737F35}" destId="{D568D88C-B6B8-4A45-874D-6144F958F857}" srcOrd="0" destOrd="0" presId="urn:microsoft.com/office/officeart/2005/8/layout/process1"/>
    <dgm:cxn modelId="{07CE3BDA-A727-43F4-BA2A-043F9B342C1C}" type="presParOf" srcId="{0DFE54E2-C4AF-43BC-A49A-C118DB3F9452}" destId="{79713D02-3364-4CE4-9CD7-A90A9FD60352}" srcOrd="4" destOrd="0" presId="urn:microsoft.com/office/officeart/2005/8/layout/process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647E7A-7F8D-43C5-B7AA-DB1A84D62562}">
      <dsp:nvSpPr>
        <dsp:cNvPr id="0" name=""/>
        <dsp:cNvSpPr/>
      </dsp:nvSpPr>
      <dsp:spPr>
        <a:xfrm>
          <a:off x="874548" y="2488107"/>
          <a:ext cx="4497676" cy="678574"/>
        </a:xfrm>
        <a:prstGeom prst="rect">
          <a:avLst/>
        </a:prstGeom>
        <a:solidFill>
          <a:schemeClr val="bg1">
            <a:lumMod val="85000"/>
          </a:schemeClr>
        </a:solidFill>
        <a:ln w="9525" cap="flat" cmpd="sng" algn="ctr">
          <a:noFill/>
          <a:prstDash val="solid"/>
        </a:ln>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Mar. 20YY</a:t>
          </a:r>
        </a:p>
      </dsp:txBody>
      <dsp:txXfrm>
        <a:off x="874548" y="2488107"/>
        <a:ext cx="4497676" cy="678574"/>
      </dsp:txXfrm>
    </dsp:sp>
    <dsp:sp modelId="{6459495F-68A2-4439-A9B3-5DDACF24ECD9}">
      <dsp:nvSpPr>
        <dsp:cNvPr id="0" name=""/>
        <dsp:cNvSpPr/>
      </dsp:nvSpPr>
      <dsp:spPr>
        <a:xfrm>
          <a:off x="0" y="0"/>
          <a:ext cx="6246773" cy="1809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0" rIns="0" bIns="177800" numCol="1" spcCol="1270" anchor="b" anchorCtr="1">
          <a:noAutofit/>
        </a:bodyPr>
        <a:lstStyle/>
        <a:p>
          <a:pPr marL="0" lvl="0" indent="0" algn="ctr" defTabSz="889000">
            <a:lnSpc>
              <a:spcPct val="90000"/>
            </a:lnSpc>
            <a:spcBef>
              <a:spcPct val="0"/>
            </a:spcBef>
            <a:spcAft>
              <a:spcPct val="35000"/>
            </a:spcAft>
            <a:buNone/>
          </a:pPr>
          <a:r>
            <a:rPr lang="en-ZA" sz="2000" kern="1200" dirty="0"/>
            <a:t>Describe </a:t>
          </a:r>
          <a:r>
            <a:rPr lang="en-US" sz="2000" kern="1200" noProof="0" dirty="0"/>
            <a:t>your</a:t>
          </a:r>
          <a:r>
            <a:rPr lang="en-ZA" sz="2000" kern="1200" dirty="0"/>
            <a:t> subject’s impact </a:t>
          </a:r>
          <a:endParaRPr lang="en-US" sz="2000" kern="1200" dirty="0"/>
        </a:p>
      </dsp:txBody>
      <dsp:txXfrm>
        <a:off x="0" y="0"/>
        <a:ext cx="6246773" cy="1809532"/>
      </dsp:txXfrm>
    </dsp:sp>
    <dsp:sp modelId="{DA9415BC-5F5D-427A-8E4A-15DE1DCD00EC}">
      <dsp:nvSpPr>
        <dsp:cNvPr id="0" name=""/>
        <dsp:cNvSpPr/>
      </dsp:nvSpPr>
      <dsp:spPr>
        <a:xfrm>
          <a:off x="3123386" y="1922628"/>
          <a:ext cx="0" cy="565479"/>
        </a:xfrm>
        <a:prstGeom prst="line">
          <a:avLst/>
        </a:prstGeom>
        <a:noFill/>
        <a:ln w="12700" cap="flat" cmpd="sng" algn="in">
          <a:solidFill>
            <a:schemeClr val="accent5">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66283014-8366-4F80-A66F-FA0C7794F36F}">
      <dsp:nvSpPr>
        <dsp:cNvPr id="0" name=""/>
        <dsp:cNvSpPr/>
      </dsp:nvSpPr>
      <dsp:spPr>
        <a:xfrm>
          <a:off x="3066838" y="1809532"/>
          <a:ext cx="113095" cy="113095"/>
        </a:xfrm>
        <a:prstGeom prst="rect">
          <a:avLst/>
        </a:prstGeom>
        <a:solidFill>
          <a:schemeClr val="bg1">
            <a:lumMod val="75000"/>
          </a:schemeClr>
        </a:solidFill>
        <a:ln>
          <a:noFill/>
        </a:ln>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EB1D8-FA58-4ABE-9038-CB785F9E2479}">
      <dsp:nvSpPr>
        <dsp:cNvPr id="0" name=""/>
        <dsp:cNvSpPr/>
      </dsp:nvSpPr>
      <dsp:spPr>
        <a:xfrm>
          <a:off x="4078" y="98148"/>
          <a:ext cx="1218900" cy="731340"/>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HIV Ag/Ab positive</a:t>
          </a:r>
        </a:p>
      </dsp:txBody>
      <dsp:txXfrm>
        <a:off x="25498" y="119568"/>
        <a:ext cx="1176060" cy="688500"/>
      </dsp:txXfrm>
    </dsp:sp>
    <dsp:sp modelId="{4D264584-4C35-4970-8905-87805638BBB8}">
      <dsp:nvSpPr>
        <dsp:cNvPr id="0" name=""/>
        <dsp:cNvSpPr/>
      </dsp:nvSpPr>
      <dsp:spPr>
        <a:xfrm>
          <a:off x="1300176" y="312674"/>
          <a:ext cx="347789" cy="302287"/>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r>
            <a:rPr lang="en-US" sz="700" kern="1200" dirty="0"/>
            <a:t>AND</a:t>
          </a:r>
        </a:p>
      </dsp:txBody>
      <dsp:txXfrm>
        <a:off x="1300176" y="373131"/>
        <a:ext cx="257103" cy="181373"/>
      </dsp:txXfrm>
    </dsp:sp>
    <dsp:sp modelId="{DC978606-0AEE-4560-8F24-66A710BAD664}">
      <dsp:nvSpPr>
        <dsp:cNvPr id="0" name=""/>
        <dsp:cNvSpPr/>
      </dsp:nvSpPr>
      <dsp:spPr>
        <a:xfrm>
          <a:off x="1710538" y="98148"/>
          <a:ext cx="1218900" cy="731340"/>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HIV-1/HIV-2 Ab differentiation assay negative/indeterminate</a:t>
          </a:r>
        </a:p>
      </dsp:txBody>
      <dsp:txXfrm>
        <a:off x="1731958" y="119568"/>
        <a:ext cx="1176060" cy="688500"/>
      </dsp:txXfrm>
    </dsp:sp>
    <dsp:sp modelId="{5E5D4E31-2665-4D16-869F-5EFA7D737F35}">
      <dsp:nvSpPr>
        <dsp:cNvPr id="0" name=""/>
        <dsp:cNvSpPr/>
      </dsp:nvSpPr>
      <dsp:spPr>
        <a:xfrm>
          <a:off x="3003987" y="280411"/>
          <a:ext cx="353089" cy="302287"/>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r>
            <a:rPr lang="en-US" sz="700" kern="1200" dirty="0"/>
            <a:t>THEN</a:t>
          </a:r>
        </a:p>
      </dsp:txBody>
      <dsp:txXfrm>
        <a:off x="3003987" y="340868"/>
        <a:ext cx="262403" cy="181373"/>
      </dsp:txXfrm>
    </dsp:sp>
    <dsp:sp modelId="{79713D02-3364-4CE4-9CD7-A90A9FD60352}">
      <dsp:nvSpPr>
        <dsp:cNvPr id="0" name=""/>
        <dsp:cNvSpPr/>
      </dsp:nvSpPr>
      <dsp:spPr>
        <a:xfrm>
          <a:off x="3416998" y="98148"/>
          <a:ext cx="1218900" cy="731340"/>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HIV RNA testing (Qualitative or </a:t>
          </a:r>
          <a:r>
            <a:rPr lang="en-US" sz="800" kern="1200" dirty="0" err="1"/>
            <a:t>quantitatve</a:t>
          </a:r>
          <a:r>
            <a:rPr lang="en-US" sz="800" kern="1200" dirty="0"/>
            <a:t>)</a:t>
          </a:r>
        </a:p>
      </dsp:txBody>
      <dsp:txXfrm>
        <a:off x="3438418" y="119568"/>
        <a:ext cx="1176060" cy="6885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EB1D8-FA58-4ABE-9038-CB785F9E2479}">
      <dsp:nvSpPr>
        <dsp:cNvPr id="0" name=""/>
        <dsp:cNvSpPr/>
      </dsp:nvSpPr>
      <dsp:spPr>
        <a:xfrm>
          <a:off x="4078" y="8484"/>
          <a:ext cx="1218900" cy="765621"/>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HIV Ag/Ab positive</a:t>
          </a:r>
        </a:p>
      </dsp:txBody>
      <dsp:txXfrm>
        <a:off x="26502" y="30908"/>
        <a:ext cx="1174052" cy="720773"/>
      </dsp:txXfrm>
    </dsp:sp>
    <dsp:sp modelId="{4D264584-4C35-4970-8905-87805638BBB8}">
      <dsp:nvSpPr>
        <dsp:cNvPr id="0" name=""/>
        <dsp:cNvSpPr/>
      </dsp:nvSpPr>
      <dsp:spPr>
        <a:xfrm>
          <a:off x="1300176" y="240151"/>
          <a:ext cx="347789" cy="302287"/>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r>
            <a:rPr lang="en-US" sz="800" kern="1200" dirty="0"/>
            <a:t>AND</a:t>
          </a:r>
        </a:p>
      </dsp:txBody>
      <dsp:txXfrm>
        <a:off x="1300176" y="300608"/>
        <a:ext cx="257103" cy="181373"/>
      </dsp:txXfrm>
    </dsp:sp>
    <dsp:sp modelId="{DC978606-0AEE-4560-8F24-66A710BAD664}">
      <dsp:nvSpPr>
        <dsp:cNvPr id="0" name=""/>
        <dsp:cNvSpPr/>
      </dsp:nvSpPr>
      <dsp:spPr>
        <a:xfrm>
          <a:off x="1710538" y="8484"/>
          <a:ext cx="1218900" cy="765621"/>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HIV RNA</a:t>
          </a:r>
        </a:p>
        <a:p>
          <a:pPr marL="0" lvl="0" indent="0" algn="ctr" defTabSz="488950">
            <a:lnSpc>
              <a:spcPct val="90000"/>
            </a:lnSpc>
            <a:spcBef>
              <a:spcPct val="0"/>
            </a:spcBef>
            <a:spcAft>
              <a:spcPct val="35000"/>
            </a:spcAft>
            <a:buNone/>
          </a:pPr>
          <a:r>
            <a:rPr lang="en-US" sz="1100" kern="1200" dirty="0"/>
            <a:t>(Qualitative or </a:t>
          </a:r>
          <a:r>
            <a:rPr lang="en-US" sz="1100" kern="1200" dirty="0" err="1"/>
            <a:t>quantitatve</a:t>
          </a:r>
          <a:r>
            <a:rPr lang="en-US" sz="1100" kern="1200" dirty="0"/>
            <a:t>) negative</a:t>
          </a:r>
        </a:p>
      </dsp:txBody>
      <dsp:txXfrm>
        <a:off x="1732962" y="30908"/>
        <a:ext cx="1174052" cy="720773"/>
      </dsp:txXfrm>
    </dsp:sp>
    <dsp:sp modelId="{5E5D4E31-2665-4D16-869F-5EFA7D737F35}">
      <dsp:nvSpPr>
        <dsp:cNvPr id="0" name=""/>
        <dsp:cNvSpPr/>
      </dsp:nvSpPr>
      <dsp:spPr>
        <a:xfrm>
          <a:off x="2990830" y="240151"/>
          <a:ext cx="379403" cy="302287"/>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r>
            <a:rPr lang="en-US" sz="800" kern="1200" dirty="0"/>
            <a:t>THEN</a:t>
          </a:r>
        </a:p>
      </dsp:txBody>
      <dsp:txXfrm>
        <a:off x="2990830" y="300608"/>
        <a:ext cx="288717" cy="181373"/>
      </dsp:txXfrm>
    </dsp:sp>
    <dsp:sp modelId="{79713D02-3364-4CE4-9CD7-A90A9FD60352}">
      <dsp:nvSpPr>
        <dsp:cNvPr id="0" name=""/>
        <dsp:cNvSpPr/>
      </dsp:nvSpPr>
      <dsp:spPr>
        <a:xfrm>
          <a:off x="3416998" y="8484"/>
          <a:ext cx="1218900" cy="765621"/>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Repeat HIV RNA (Qualitative or </a:t>
          </a:r>
          <a:r>
            <a:rPr lang="en-US" sz="1100" kern="1200" dirty="0" err="1"/>
            <a:t>quantitatve</a:t>
          </a:r>
          <a:r>
            <a:rPr lang="en-US" sz="1100" kern="1200" dirty="0"/>
            <a:t>)</a:t>
          </a:r>
        </a:p>
      </dsp:txBody>
      <dsp:txXfrm>
        <a:off x="3439422" y="30908"/>
        <a:ext cx="1174052" cy="7207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EB1D8-FA58-4ABE-9038-CB785F9E2479}">
      <dsp:nvSpPr>
        <dsp:cNvPr id="0" name=""/>
        <dsp:cNvSpPr/>
      </dsp:nvSpPr>
      <dsp:spPr>
        <a:xfrm>
          <a:off x="4078" y="8484"/>
          <a:ext cx="1218900" cy="765621"/>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HIV Ag/Ab negative</a:t>
          </a:r>
        </a:p>
      </dsp:txBody>
      <dsp:txXfrm>
        <a:off x="26502" y="30908"/>
        <a:ext cx="1174052" cy="720773"/>
      </dsp:txXfrm>
    </dsp:sp>
    <dsp:sp modelId="{4D264584-4C35-4970-8905-87805638BBB8}">
      <dsp:nvSpPr>
        <dsp:cNvPr id="0" name=""/>
        <dsp:cNvSpPr/>
      </dsp:nvSpPr>
      <dsp:spPr>
        <a:xfrm>
          <a:off x="1313333" y="240151"/>
          <a:ext cx="321476" cy="302287"/>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r>
            <a:rPr lang="en-US" sz="800" kern="1200" dirty="0"/>
            <a:t>AND</a:t>
          </a:r>
        </a:p>
      </dsp:txBody>
      <dsp:txXfrm>
        <a:off x="1313333" y="300608"/>
        <a:ext cx="230790" cy="181373"/>
      </dsp:txXfrm>
    </dsp:sp>
    <dsp:sp modelId="{DC978606-0AEE-4560-8F24-66A710BAD664}">
      <dsp:nvSpPr>
        <dsp:cNvPr id="0" name=""/>
        <dsp:cNvSpPr/>
      </dsp:nvSpPr>
      <dsp:spPr>
        <a:xfrm>
          <a:off x="1710538" y="8484"/>
          <a:ext cx="1218900" cy="765621"/>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HIV RNA</a:t>
          </a:r>
        </a:p>
        <a:p>
          <a:pPr marL="0" lvl="0" indent="0" algn="ctr" defTabSz="488950">
            <a:lnSpc>
              <a:spcPct val="90000"/>
            </a:lnSpc>
            <a:spcBef>
              <a:spcPct val="0"/>
            </a:spcBef>
            <a:spcAft>
              <a:spcPct val="35000"/>
            </a:spcAft>
            <a:buNone/>
          </a:pPr>
          <a:r>
            <a:rPr lang="en-US" sz="1100" kern="1200" dirty="0"/>
            <a:t>(Qualitative or </a:t>
          </a:r>
          <a:r>
            <a:rPr lang="en-US" sz="1100" kern="1200" dirty="0" err="1"/>
            <a:t>quantitatve</a:t>
          </a:r>
          <a:r>
            <a:rPr lang="en-US" sz="1100" kern="1200" dirty="0"/>
            <a:t>) positive</a:t>
          </a:r>
        </a:p>
      </dsp:txBody>
      <dsp:txXfrm>
        <a:off x="1732962" y="30908"/>
        <a:ext cx="1174052" cy="720773"/>
      </dsp:txXfrm>
    </dsp:sp>
    <dsp:sp modelId="{5E5D4E31-2665-4D16-869F-5EFA7D737F35}">
      <dsp:nvSpPr>
        <dsp:cNvPr id="0" name=""/>
        <dsp:cNvSpPr/>
      </dsp:nvSpPr>
      <dsp:spPr>
        <a:xfrm>
          <a:off x="2971094" y="240151"/>
          <a:ext cx="418874" cy="302287"/>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r>
            <a:rPr lang="en-US" sz="800" kern="1200" dirty="0"/>
            <a:t>THEN</a:t>
          </a:r>
        </a:p>
      </dsp:txBody>
      <dsp:txXfrm>
        <a:off x="2971094" y="300608"/>
        <a:ext cx="328188" cy="181373"/>
      </dsp:txXfrm>
    </dsp:sp>
    <dsp:sp modelId="{79713D02-3364-4CE4-9CD7-A90A9FD60352}">
      <dsp:nvSpPr>
        <dsp:cNvPr id="0" name=""/>
        <dsp:cNvSpPr/>
      </dsp:nvSpPr>
      <dsp:spPr>
        <a:xfrm>
          <a:off x="3416998" y="8484"/>
          <a:ext cx="1218900" cy="765621"/>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Repeat HIV RNA (Qualitative or </a:t>
          </a:r>
          <a:r>
            <a:rPr lang="en-US" sz="1100" kern="1200" dirty="0" err="1"/>
            <a:t>quantitatve</a:t>
          </a:r>
          <a:r>
            <a:rPr lang="en-US" sz="1100" kern="1200" dirty="0"/>
            <a:t>)</a:t>
          </a:r>
        </a:p>
      </dsp:txBody>
      <dsp:txXfrm>
        <a:off x="3439422" y="30908"/>
        <a:ext cx="1174052" cy="720773"/>
      </dsp:txXfrm>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CD4BC3-4558-412F-8D5B-8D118CCE74BB}" type="datetimeFigureOut">
              <a:rPr lang="en-US" smtClean="0"/>
              <a:pPr/>
              <a:t>4/10/2024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03289E-2394-452D-948A-64C5AC31F64F}" type="slidenum">
              <a:rPr lang="en-US" smtClean="0"/>
              <a:pPr/>
              <a:t>‹#›</a:t>
            </a:fld>
            <a:endParaRPr lang="en-US" dirty="0"/>
          </a:p>
        </p:txBody>
      </p:sp>
    </p:spTree>
    <p:extLst>
      <p:ext uri="{BB962C8B-B14F-4D97-AF65-F5344CB8AC3E}">
        <p14:creationId xmlns:p14="http://schemas.microsoft.com/office/powerpoint/2010/main" val="328750774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4" name="Shape 4"/>
          <p:cNvSpPr>
            <a:spLocks noGrp="1" noRot="1" noChangeAspect="1"/>
          </p:cNvSpPr>
          <p:nvPr>
            <p:ph type="sldImg" idx="3"/>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marL="0" marR="0" indent="0" algn="l" rtl="0">
              <a:defRPr sz="18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lstStyle>
            <a:lvl1pPr marL="0" marR="0" indent="0" algn="r"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Tree>
    <p:extLst>
      <p:ext uri="{BB962C8B-B14F-4D97-AF65-F5344CB8AC3E}">
        <p14:creationId xmlns:p14="http://schemas.microsoft.com/office/powerpoint/2010/main" val="1254938878"/>
      </p:ext>
    </p:extLst>
  </p:cSld>
  <p:clrMap bg1="lt1" tx1="dk1" bg2="dk2" tx2="lt2" accent1="accent1" accent2="accent2" accent3="accent3" accent4="accent4" accent5="accent5" accent6="accent6" hlink="hlink" folHlink="folHlink"/>
  <p:hf hdr="0" dt="0"/>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ciencedirect.com/topics/medicine-and-dentistry/heterophile-antibody" TargetMode="External"/><Relationship Id="rId7" Type="http://schemas.openxmlformats.org/officeDocument/2006/relationships/hyperlink" Target="https://www.sciencedirect.com/topics/immunology-and-microbiology/intravenous-immunoglobulin"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sciencedirect.com/topics/medicine-and-dentistry/immunoassay" TargetMode="External"/><Relationship Id="rId5" Type="http://schemas.openxmlformats.org/officeDocument/2006/relationships/hyperlink" Target="https://www.sciencedirect.com/topics/medicine-and-dentistry/human-t-cell-leukemia-virus" TargetMode="External"/><Relationship Id="rId4" Type="http://schemas.openxmlformats.org/officeDocument/2006/relationships/hyperlink" Target="https://www.sciencedirect.com/topics/medicine-and-dentistry/monoclonal-antibody"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3551906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*Q&amp;A with JJ:</a:t>
            </a:r>
            <a:endParaRPr lang="en-US" dirty="0">
              <a:cs typeface="Calibri"/>
            </a:endParaRPr>
          </a:p>
          <a:p>
            <a:r>
              <a:rPr lang="en-US" dirty="0"/>
              <a:t>If you suspect a false positive HIV test because of this, will repeating the test in some timeframe be helpful because these will have waned, or do they persist indefinitely?   </a:t>
            </a:r>
            <a:r>
              <a:rPr lang="en-US" i="1" dirty="0"/>
              <a:t>As indicated above, heterophilic Ab persistence depends on the suspected co-infection.  Generally, it would not be advisable to wait for the course of co-infection to wane but rather repeat testing using a different platform. </a:t>
            </a:r>
            <a:endParaRPr lang="en-US" i="1" dirty="0">
              <a:cs typeface="Calibri"/>
            </a:endParaRPr>
          </a:p>
          <a:p>
            <a:endParaRPr lang="en-US" dirty="0"/>
          </a:p>
          <a:p>
            <a:r>
              <a:rPr lang="en-US" dirty="0"/>
              <a:t>Are heterophilic antibody blocking assays widely available in different labs? How can we direct callers to find out if a local lab offers them? Are they standardized?   </a:t>
            </a:r>
            <a:r>
              <a:rPr lang="en-US" i="1" dirty="0"/>
              <a:t>While heterophile Ab testing (aka., mono screen/mononucleosis test/anti-mouse Ab) is available in commercial labs, the tests are not FDA-approved for patient management.  They can be informative as to evidence of false-reactivity, but it is not CONFIRMATION that a person is not infected.  You would have to check if any lab has internally validated the test for reporting.  I would suspect the test is not widely available at local public health/health dept labs. </a:t>
            </a:r>
            <a:endParaRPr lang="en-US" i="1" dirty="0">
              <a:cs typeface="Calibri"/>
            </a:endParaRPr>
          </a:p>
          <a:p>
            <a:endParaRPr lang="en-US" dirty="0"/>
          </a:p>
          <a:p>
            <a:r>
              <a:rPr lang="en-US" dirty="0"/>
              <a:t>Aust FP article: Prevalence of heterophile antibodies is 0.17–40% in the general population (article ref 1).  Proposed sources for induction of heterophile Ab include exposure to mice and mouse products, immunization, blood transfusion, autoimmune diseases, dialysis and maternal transfer.  Where suspected, presence of heterophile Ab interfering with the accuracy of investigations can be addressed through analysis by an alternative analytical platform, non-linearity of results on serial dilution or the use of heterophile-blocking reagents or immunoglobulin-blocking reagents.</a:t>
            </a:r>
            <a:endParaRPr lang="en-US" dirty="0">
              <a:cs typeface="Calibri" panose="020F0502020204030204"/>
            </a:endParaRPr>
          </a:p>
          <a:p>
            <a:endParaRPr lang="en-US" dirty="0"/>
          </a:p>
          <a:p>
            <a:r>
              <a:rPr lang="en-US" dirty="0"/>
              <a:t>Fig 1: Two-site immunometric or sandwich assays are particularly susceptible to analytical error in the setting of heterophile Ab. These assays use at least two Ab directed against different epitopes of an Ag: one bound to a solid-phase, the other in solution and tagged with a signal moiety. The Ag in the sample bridges the two Ab so that the amount of labelled Ab that binds to the solid-phase is proportional to the Ag concentration in the sample</a:t>
            </a:r>
            <a:endParaRPr lang="en-US" dirty="0">
              <a:cs typeface="Calibri" panose="020F0502020204030204"/>
            </a:endParaRPr>
          </a:p>
          <a:p>
            <a:r>
              <a:rPr lang="en-US" dirty="0"/>
              <a:t>Fig 2: Heterophile Ab can also bridge the two Ab independently of Ag, resulting in an increase in labelled Ab concentration</a:t>
            </a:r>
          </a:p>
          <a:p>
            <a:endParaRPr lang="en-US" dirty="0">
              <a:cs typeface="Calibri" panose="020F0502020204030204"/>
            </a:endParaRPr>
          </a:p>
          <a:p>
            <a:r>
              <a:rPr lang="en-US" dirty="0">
                <a:cs typeface="Calibri" panose="020F0502020204030204"/>
              </a:rPr>
              <a:t>Lavoie paper (</a:t>
            </a:r>
            <a:r>
              <a:rPr lang="en-US" dirty="0"/>
              <a:t>https://www.sciencedirect.com/science/article/pii/S138665321830091X?via%3Dihub)</a:t>
            </a:r>
            <a:r>
              <a:rPr lang="en-US" dirty="0">
                <a:cs typeface="Calibri" panose="020F0502020204030204"/>
              </a:rPr>
              <a:t>:</a:t>
            </a:r>
          </a:p>
          <a:p>
            <a:r>
              <a:rPr lang="en-US" dirty="0"/>
              <a:t>Here we report that 95% (252/264) of clinical specimens that were repeatedly reactive on the Abbott ARCHITECT HIV Ag/Ab combo assay (S/Co range, 0.94–678) were negative when re-tested on a different fourth generation HIV combo assay (Siemens ADVIA Centaur HIV Ag/Ab). All 264 samples were subsequently confirmed to be HIV negative. On a small subset (57) of specimens with available volume, pre-treatment with two different reagents (HBT; Heterophilic Blocking Tube, NABT; Non-Specific Blocking Tube) designed to block </a:t>
            </a:r>
            <a:r>
              <a:rPr lang="en-US" u="sng" dirty="0">
                <a:hlinkClick r:id="rId3"/>
              </a:rPr>
              <a:t>heterophilic antibody</a:t>
            </a:r>
            <a:r>
              <a:rPr lang="en-US" dirty="0"/>
              <a:t> interference either eliminated (HBT) or reduced (NABT) the false reactivity when re-tested on the ARCHITECT HIV Ag/Ab combo assay.</a:t>
            </a:r>
          </a:p>
          <a:p>
            <a:r>
              <a:rPr lang="en-US" dirty="0">
                <a:cs typeface="Calibri"/>
              </a:rPr>
              <a:t>**</a:t>
            </a:r>
            <a:r>
              <a:rPr lang="en-US" dirty="0"/>
              <a:t>we suspect that the false reactivity in the Abbott ARCHITECT HIV Ag/Ab combo assay is associated with the </a:t>
            </a:r>
            <a:r>
              <a:rPr lang="en-US" u="sng" dirty="0">
                <a:hlinkClick r:id="rId4"/>
              </a:rPr>
              <a:t>monoclonal antibody</a:t>
            </a:r>
            <a:r>
              <a:rPr lang="en-US" dirty="0"/>
              <a:t> against HIV-1 p24 that is used in the Abbott assay. … This interference is unpredictable and although the use of heterophilic blocking tubes may be helpful in root-cause analysis, their use does not represent a practical method to address this issue. Although we do not have direct evidence it is possible that the cross-reactivity observed in the Abbott assay may be due to the specific (murine) monoclonal antibody used in their assay.</a:t>
            </a:r>
            <a:endParaRPr lang="en-US" dirty="0">
              <a:cs typeface="Calibri"/>
            </a:endParaRPr>
          </a:p>
          <a:p>
            <a:r>
              <a:rPr lang="en-US" dirty="0">
                <a:cs typeface="Calibri"/>
              </a:rPr>
              <a:t>[</a:t>
            </a:r>
            <a:r>
              <a:rPr lang="en-US" dirty="0"/>
              <a:t>The NLHRS-NML is a national reference laboratory for HIV and </a:t>
            </a:r>
            <a:r>
              <a:rPr lang="en-US" u="sng" dirty="0">
                <a:hlinkClick r:id="rId5"/>
              </a:rPr>
              <a:t>HTLV</a:t>
            </a:r>
            <a:r>
              <a:rPr lang="en-US" dirty="0"/>
              <a:t> testing and receives specimens with any diagnostic uncertainty from public health laboratories, hospitals, blood screening agencies and research institutions across Canada. It is the only laboratory in Canada to be accredited under both the ISO 15189 (Medical laboratory testing) and ISO 17043 (Proficiency testing provider) accreditation schemes. The tests used in its confirmatory serological and NAT (nucleic acid testing) testing algorithms include the Bio-Rad GS HIV Combo Ag/Ab EIA, Bio-Rad </a:t>
            </a:r>
            <a:r>
              <a:rPr lang="en-US" dirty="0" err="1"/>
              <a:t>Geenius</a:t>
            </a:r>
            <a:r>
              <a:rPr lang="en-US" dirty="0"/>
              <a:t> HIV 1/2 Confirmatory assay, Fujirebio Inno-LIA HIV-I/II Score, Bio-Rad </a:t>
            </a:r>
            <a:r>
              <a:rPr lang="en-US" dirty="0" err="1"/>
              <a:t>Genscreen</a:t>
            </a:r>
            <a:r>
              <a:rPr lang="en-US" dirty="0"/>
              <a:t> HIV-1 Ag Screening and Confirmatory Assays, </a:t>
            </a:r>
            <a:r>
              <a:rPr lang="en-US" dirty="0" err="1"/>
              <a:t>BioLytical</a:t>
            </a:r>
            <a:r>
              <a:rPr lang="en-US" dirty="0"/>
              <a:t> INSTI HIV-1/HIV-2 </a:t>
            </a:r>
            <a:r>
              <a:rPr lang="en-US" u="sng" dirty="0">
                <a:hlinkClick r:id="rId6"/>
              </a:rPr>
              <a:t>Antibody Test</a:t>
            </a:r>
            <a:r>
              <a:rPr lang="en-US" dirty="0"/>
              <a:t>, Roche COBAS </a:t>
            </a:r>
            <a:r>
              <a:rPr lang="en-US" dirty="0" err="1"/>
              <a:t>AmpliPrep</a:t>
            </a:r>
            <a:r>
              <a:rPr lang="en-US" dirty="0"/>
              <a:t>/COBAS </a:t>
            </a:r>
            <a:r>
              <a:rPr lang="en-US" dirty="0" err="1"/>
              <a:t>Taqman</a:t>
            </a:r>
            <a:r>
              <a:rPr lang="en-US" dirty="0"/>
              <a:t> HIV-1 Qual v2.0 and in-house HIV-1/2 PCR.  Two different reagents (Scantibodies Lab Inc, San Diego, CA) both designed to reduce HAb interference were used; (a) Heterophilic Blocking Tube (HBT), cat #3IX762, containing specific binders that bind heterophilic antibodies and inactivates heterophilic interference, (b) Non-Specific Antibody Blocking Tube (NABT), cat# 3IX761 contains </a:t>
            </a:r>
            <a:r>
              <a:rPr lang="en-US" u="sng" dirty="0">
                <a:hlinkClick r:id="rId7"/>
              </a:rPr>
              <a:t>immunoglobulins</a:t>
            </a:r>
            <a:r>
              <a:rPr lang="en-US" dirty="0"/>
              <a:t> that bind non-specific antibodies in plasma/serum and block interference in antibody detection immunoassays. ]</a:t>
            </a:r>
            <a:endParaRPr lang="en-US" dirty="0">
              <a:cs typeface="Calibri"/>
            </a:endParaRPr>
          </a:p>
        </p:txBody>
      </p:sp>
      <p:sp>
        <p:nvSpPr>
          <p:cNvPr id="4" name="Slide Number Placeholder 3"/>
          <p:cNvSpPr>
            <a:spLocks noGrp="1"/>
          </p:cNvSpPr>
          <p:nvPr>
            <p:ph type="sldNum" sz="quarter" idx="5"/>
          </p:nvPr>
        </p:nvSpPr>
        <p:spPr/>
        <p:txBody>
          <a:bodyPr/>
          <a:lstStyle/>
          <a:p>
            <a:fld id="{CFC5820B-7005-4EFF-98E6-BF2944D6A619}" type="slidenum">
              <a:rPr lang="en-US" smtClean="0"/>
              <a:t>20</a:t>
            </a:fld>
            <a:endParaRPr lang="en-US"/>
          </a:p>
        </p:txBody>
      </p:sp>
    </p:spTree>
    <p:extLst>
      <p:ext uri="{BB962C8B-B14F-4D97-AF65-F5344CB8AC3E}">
        <p14:creationId xmlns:p14="http://schemas.microsoft.com/office/powerpoint/2010/main" val="418363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1880351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70210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b="0" i="0" dirty="0">
                <a:solidFill>
                  <a:srgbClr val="080707"/>
                </a:solidFill>
                <a:effectLst/>
                <a:latin typeface="-apple-system"/>
              </a:rPr>
              <a:t>Discussed that likely interpretation of mom's HIV testing is that it is a false positive, though we support decision to give maternal ART during pregnancy</a:t>
            </a:r>
            <a:br>
              <a:rPr lang="en-US" dirty="0"/>
            </a:br>
            <a:r>
              <a:rPr lang="en-US" b="0" i="0" dirty="0">
                <a:solidFill>
                  <a:srgbClr val="080707"/>
                </a:solidFill>
                <a:effectLst/>
                <a:latin typeface="-apple-system"/>
              </a:rPr>
              <a:t>As far as he knows, plan was for mom to stop ART at delivery</a:t>
            </a:r>
            <a:br>
              <a:rPr lang="en-US" dirty="0"/>
            </a:br>
            <a:r>
              <a:rPr lang="en-US" b="0" i="0" dirty="0">
                <a:solidFill>
                  <a:srgbClr val="080707"/>
                </a:solidFill>
                <a:effectLst/>
                <a:latin typeface="-apple-system"/>
              </a:rPr>
              <a:t>Discussed following recommendations, which were obtained in consultation w 3rd tier consultant from peri-team (Ted Ruel), CDC lab (Jeff Johnson), and other peri team members (Carolyn Chu)</a:t>
            </a:r>
            <a:br>
              <a:rPr lang="en-US" dirty="0"/>
            </a:br>
            <a:r>
              <a:rPr lang="en-US" b="0" i="0" dirty="0">
                <a:solidFill>
                  <a:srgbClr val="080707"/>
                </a:solidFill>
                <a:effectLst/>
                <a:latin typeface="-apple-system"/>
              </a:rPr>
              <a:t>Recommend infant testing: in addition to RN, would check HIV Ag/Ab testing</a:t>
            </a:r>
            <a:br>
              <a:rPr lang="en-US" dirty="0"/>
            </a:br>
            <a:r>
              <a:rPr lang="en-US" b="0" i="0" dirty="0">
                <a:solidFill>
                  <a:srgbClr val="080707"/>
                </a:solidFill>
                <a:effectLst/>
                <a:latin typeface="-apple-system"/>
              </a:rPr>
              <a:t>Recommend repeat testing for mom - preferably with 4th gen HIV test from different platform</a:t>
            </a:r>
            <a:br>
              <a:rPr lang="en-US" dirty="0"/>
            </a:br>
            <a:r>
              <a:rPr lang="en-US" b="0" i="0" dirty="0">
                <a:solidFill>
                  <a:srgbClr val="080707"/>
                </a:solidFill>
                <a:effectLst/>
                <a:latin typeface="-apple-system"/>
              </a:rPr>
              <a:t>If repeat test for mom is negative, can say that previous tests were false positives and she is uninfected, baby is unexposed, and </a:t>
            </a:r>
            <a:r>
              <a:rPr lang="en-US" b="0" i="0" dirty="0" err="1">
                <a:solidFill>
                  <a:srgbClr val="080707"/>
                </a:solidFill>
                <a:effectLst/>
                <a:latin typeface="-apple-system"/>
              </a:rPr>
              <a:t>ppx</a:t>
            </a:r>
            <a:r>
              <a:rPr lang="en-US" b="0" i="0" dirty="0">
                <a:solidFill>
                  <a:srgbClr val="080707"/>
                </a:solidFill>
                <a:effectLst/>
                <a:latin typeface="-apple-system"/>
              </a:rPr>
              <a:t> can be stopped</a:t>
            </a:r>
            <a:br>
              <a:rPr lang="en-US" dirty="0"/>
            </a:br>
            <a:r>
              <a:rPr lang="en-US" b="0" i="0" dirty="0">
                <a:solidFill>
                  <a:srgbClr val="080707"/>
                </a:solidFill>
                <a:effectLst/>
                <a:latin typeface="-apple-system"/>
              </a:rPr>
              <a:t>If repeat test remains positive, would recommend addition testing to clarify diagnosis: 1. commercially available ultrasensitive DNA sequencing (archived DNA resistance test) 2. sending maternal sample to CDC for further testing. Will e-mail him with info on both of these.</a:t>
            </a:r>
            <a:br>
              <a:rPr lang="en-US" dirty="0"/>
            </a:br>
            <a:r>
              <a:rPr lang="en-US" b="0" i="0" dirty="0">
                <a:solidFill>
                  <a:srgbClr val="080707"/>
                </a:solidFill>
                <a:effectLst/>
                <a:latin typeface="-apple-system"/>
              </a:rPr>
              <a:t>Recommended 4 weeks of AZT, but could extend to 6 weeks if needed while awaiting above test results for clarification.</a:t>
            </a:r>
            <a:br>
              <a:rPr lang="en-US" dirty="0"/>
            </a:br>
            <a:r>
              <a:rPr lang="en-US" b="0" i="0" dirty="0">
                <a:solidFill>
                  <a:srgbClr val="080707"/>
                </a:solidFill>
                <a:effectLst/>
                <a:latin typeface="-apple-system"/>
              </a:rPr>
              <a:t>Mom currently using donor breast mild, but is pumping and storing - supported this decision.</a:t>
            </a:r>
            <a:br>
              <a:rPr lang="en-US" dirty="0"/>
            </a:br>
            <a:r>
              <a:rPr lang="en-US" b="0" i="0" dirty="0">
                <a:solidFill>
                  <a:srgbClr val="080707"/>
                </a:solidFill>
                <a:effectLst/>
                <a:latin typeface="-apple-system"/>
              </a:rPr>
              <a:t>Noted that ideally will have test results back before making a decision re: maternal breastfeeding. If not, may consider with careful consideration of risk/benefits. Discussed risk of breastmilk transmission in women with HIV suppressed on HIV, acknowledged that we (I) don't know numbers for elite controllers not on ART</a:t>
            </a:r>
            <a:endParaRPr lang="en-US" dirty="0"/>
          </a:p>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4217293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2197255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2448736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t>Ab, antibody; Ag, antigen; BLQ, below limit of quantification; CAB; cabotegravir; LEVI, long-acting early viral inhibition; LLOQ, lower limit of quantification; PEP, postexposure prophylaxis.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52660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t>Ab, antibody; Ag, antigen; BLQ, below limit of quantification; CAB; cabotegravir; INSTI, integrase strand transfer inhibitor; LEVI, long-acting early viral inhibition; PEP, postexposure prophylaxis.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894025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t>Ab, antibody; Ag, antigen; AHI, acute HIV infection; ART, antiretroviral therapy; ARV, antiretroviral; CAB, cabotegravir; LA, long-acting; LEVI, long-acting early viral inhibition; PrEP, pre-exposure prophylaxis.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86099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charset="0"/>
                <a:ea typeface="+mn-ea"/>
                <a:cs typeface="+mn-cs"/>
              </a:rPr>
              <a:t>CAB, cabotegravir; LA, long-acting; INSTI, integrase strand transfer inhibitor; PrEP, pre-exposure prophylaxis.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73964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8515475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1424387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2901168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2189023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when using the standard algorithm, the HIV-1 NAT can be a standard viral load – i.e. it does not need to include a NAT with a diagnostic claim</a:t>
            </a:r>
          </a:p>
          <a:p>
            <a:r>
              <a:rPr lang="en-US" dirty="0"/>
              <a:t>- Be prepared to answer questions about different options for NATs with diagnostic claims</a:t>
            </a:r>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1100200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992951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courtesy of Dr. Carolyn Chu</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Highlight differences between POC and instrumented testing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POC – uses lateral flow technology (like a pregnancy test), provides rapid results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 Finger stick!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 Most detect antibodies alone, so longer window period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 Not quite as sensitive as instrumented tests (oral/saliva-based tests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specifically not recommended in certain settings, e.g. for </a:t>
            </a:r>
            <a:r>
              <a:rPr lang="en-US" dirty="0" err="1"/>
              <a:t>PrEP</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 Not approved for diagnosis – need to confirm by sending to lab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 Useful in certain situations – L+D, </a:t>
            </a:r>
            <a:r>
              <a:rPr lang="en-US" dirty="0" err="1"/>
              <a:t>PrEP</a:t>
            </a:r>
            <a:r>
              <a:rPr lang="en-US" dirty="0"/>
              <a:t>, issues with venipuncture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Instrumented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 Venipuncture required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 Longer turn around time, risk for lost to follow 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 More sensitive, detect Ag as well so shorter window period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 Sample can be used for FU/confirmatory testing</a:t>
            </a:r>
          </a:p>
        </p:txBody>
      </p:sp>
      <p:sp>
        <p:nvSpPr>
          <p:cNvPr id="4" name="Slide Number Placeholder 3"/>
          <p:cNvSpPr>
            <a:spLocks noGrp="1"/>
          </p:cNvSpPr>
          <p:nvPr>
            <p:ph type="sldNum" sz="quarter" idx="5"/>
          </p:nvPr>
        </p:nvSpPr>
        <p:spPr/>
        <p:txBody>
          <a:bodyPr/>
          <a:lstStyle/>
          <a:p>
            <a:fld id="{68B68C18-1BF1-F447-95ED-60EAAE35426E}" type="slidenum">
              <a:rPr lang="en-US" smtClean="0"/>
              <a:t>13</a:t>
            </a:fld>
            <a:endParaRPr lang="en-US"/>
          </a:p>
        </p:txBody>
      </p:sp>
    </p:spTree>
    <p:extLst>
      <p:ext uri="{BB962C8B-B14F-4D97-AF65-F5344CB8AC3E}">
        <p14:creationId xmlns:p14="http://schemas.microsoft.com/office/powerpoint/2010/main" val="2784222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VL can be detected as early as 7-8 days (peaks ~week 3-4 after acquisition) then eventually transitions to ‘set point’ if ART not initiated</a:t>
            </a:r>
          </a:p>
          <a:p>
            <a:r>
              <a:rPr lang="en-US" dirty="0"/>
              <a:t>IgM Ab may be detected as early as 14 days </a:t>
            </a:r>
          </a:p>
          <a:p>
            <a:r>
              <a:rPr lang="en-US" dirty="0"/>
              <a:t>V. high levels of virus become detectable in serum and genital secretions during acute HIV and persist</a:t>
            </a:r>
            <a:r>
              <a:rPr lang="en-US" baseline="0" dirty="0"/>
              <a:t> for 10-12 wks</a:t>
            </a:r>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1AE567-CA66-4F63-94B9-34CBBD97C8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470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17004001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g"/><Relationship Id="rId1" Type="http://schemas.openxmlformats.org/officeDocument/2006/relationships/slideMaster" Target="../slideMasters/slideMaster7.xml"/><Relationship Id="rId4"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slide">
    <p:bg>
      <p:bgPr>
        <a:gradFill>
          <a:gsLst>
            <a:gs pos="17000">
              <a:schemeClr val="tx2">
                <a:lumMod val="75000"/>
              </a:schemeClr>
            </a:gs>
            <a:gs pos="100000">
              <a:schemeClr val="accent4"/>
            </a:gs>
          </a:gsLst>
          <a:lin ang="0" scaled="0"/>
        </a:gradFill>
        <a:effectLst/>
      </p:bgPr>
    </p:bg>
    <p:spTree>
      <p:nvGrpSpPr>
        <p:cNvPr id="1" name=""/>
        <p:cNvGrpSpPr/>
        <p:nvPr/>
      </p:nvGrpSpPr>
      <p:grpSpPr>
        <a:xfrm>
          <a:off x="0" y="0"/>
          <a:ext cx="0" cy="0"/>
          <a:chOff x="0" y="0"/>
          <a:chExt cx="0" cy="0"/>
        </a:xfrm>
      </p:grpSpPr>
      <p:sp>
        <p:nvSpPr>
          <p:cNvPr id="6" name="Title"/>
          <p:cNvSpPr>
            <a:spLocks noGrp="1"/>
          </p:cNvSpPr>
          <p:nvPr>
            <p:ph type="ctrTitle"/>
          </p:nvPr>
        </p:nvSpPr>
        <p:spPr>
          <a:xfrm>
            <a:off x="2954085" y="2209800"/>
            <a:ext cx="8644782" cy="838200"/>
          </a:xfrm>
          <a:prstGeom prst="rect">
            <a:avLst/>
          </a:prstGeom>
        </p:spPr>
        <p:txBody>
          <a:bodyPr anchor="b">
            <a:noAutofit/>
          </a:bodyPr>
          <a:lstStyle>
            <a:lvl1pPr algn="l">
              <a:defRPr sz="4200" b="0" i="0">
                <a:solidFill>
                  <a:schemeClr val="bg1"/>
                </a:solidFill>
                <a:latin typeface="Arial" panose="020B0604020202020204" pitchFamily="34" charset="0"/>
                <a:cs typeface="Arial" pitchFamily="34" charset="0"/>
              </a:defRPr>
            </a:lvl1pPr>
          </a:lstStyle>
          <a:p>
            <a:r>
              <a:rPr lang="en-US"/>
              <a:t>Click to edit Master title style</a:t>
            </a:r>
            <a:endParaRPr lang="en-US" dirty="0"/>
          </a:p>
        </p:txBody>
      </p:sp>
      <p:sp>
        <p:nvSpPr>
          <p:cNvPr id="4" name="Subtitle or Presenter"/>
          <p:cNvSpPr>
            <a:spLocks noGrp="1"/>
          </p:cNvSpPr>
          <p:nvPr>
            <p:ph type="body" sz="quarter" idx="10" hasCustomPrompt="1"/>
          </p:nvPr>
        </p:nvSpPr>
        <p:spPr>
          <a:xfrm>
            <a:off x="2948377" y="3667797"/>
            <a:ext cx="6955204" cy="495641"/>
          </a:xfrm>
          <a:prstGeom prst="rect">
            <a:avLst/>
          </a:prstGeom>
        </p:spPr>
        <p:txBody>
          <a:bodyPr anchor="ctr"/>
          <a:lstStyle>
            <a:lvl1pPr marL="0" indent="0">
              <a:buNone/>
              <a:defRPr sz="2399" b="0" i="0">
                <a:solidFill>
                  <a:schemeClr val="bg2"/>
                </a:solidFill>
                <a:latin typeface="Arial" panose="020B0604020202020204" pitchFamily="34" charset="0"/>
              </a:defRPr>
            </a:lvl1pPr>
          </a:lstStyle>
          <a:p>
            <a:pPr lvl="0"/>
            <a:r>
              <a:rPr lang="en-US" dirty="0"/>
              <a:t>Subtitle or Presenter Name</a:t>
            </a:r>
          </a:p>
        </p:txBody>
      </p:sp>
      <p:sp>
        <p:nvSpPr>
          <p:cNvPr id="10" name="Date">
            <a:extLst>
              <a:ext uri="{FF2B5EF4-FFF2-40B4-BE49-F238E27FC236}">
                <a16:creationId xmlns:a16="http://schemas.microsoft.com/office/drawing/2014/main" id="{CD1522D8-D85B-114D-BA65-311E6510E54B}"/>
              </a:ext>
            </a:extLst>
          </p:cNvPr>
          <p:cNvSpPr>
            <a:spLocks noGrp="1"/>
          </p:cNvSpPr>
          <p:nvPr>
            <p:ph type="body" sz="quarter" idx="11" hasCustomPrompt="1"/>
          </p:nvPr>
        </p:nvSpPr>
        <p:spPr>
          <a:xfrm>
            <a:off x="2948377" y="4170959"/>
            <a:ext cx="6955204" cy="495641"/>
          </a:xfrm>
          <a:prstGeom prst="rect">
            <a:avLst/>
          </a:prstGeom>
        </p:spPr>
        <p:txBody>
          <a:bodyPr anchor="ctr"/>
          <a:lstStyle>
            <a:lvl1pPr marL="0" indent="0">
              <a:buNone/>
              <a:defRPr sz="2399" b="0" i="0">
                <a:solidFill>
                  <a:srgbClr val="8096B6"/>
                </a:solidFill>
                <a:latin typeface="Arial" panose="020B0604020202020204" pitchFamily="34" charset="0"/>
              </a:defRPr>
            </a:lvl1pPr>
          </a:lstStyle>
          <a:p>
            <a:pPr lvl="0"/>
            <a:r>
              <a:rPr lang="en-US" dirty="0"/>
              <a:t>Date</a:t>
            </a:r>
          </a:p>
        </p:txBody>
      </p:sp>
      <p:pic>
        <p:nvPicPr>
          <p:cNvPr id="9" name="Left margin ribbon image">
            <a:extLst>
              <a:ext uri="{FF2B5EF4-FFF2-40B4-BE49-F238E27FC236}">
                <a16:creationId xmlns:a16="http://schemas.microsoft.com/office/drawing/2014/main" id="{159CB8F6-BEFA-E843-AF63-904C612DB8EF}"/>
              </a:ext>
            </a:extLst>
          </p:cNvPr>
          <p:cNvPicPr>
            <a:picLocks noChangeAspect="1"/>
          </p:cNvPicPr>
          <p:nvPr userDrawn="1"/>
        </p:nvPicPr>
        <p:blipFill>
          <a:blip r:embed="rId2">
            <a:alphaModFix amt="12000"/>
          </a:blip>
          <a:stretch>
            <a:fillRect/>
          </a:stretch>
        </p:blipFill>
        <p:spPr>
          <a:xfrm>
            <a:off x="273658" y="0"/>
            <a:ext cx="1262655" cy="6858000"/>
          </a:xfrm>
          <a:prstGeom prst="rect">
            <a:avLst/>
          </a:prstGeom>
        </p:spPr>
      </p:pic>
      <p:sp>
        <p:nvSpPr>
          <p:cNvPr id="8" name="Red rule">
            <a:extLst>
              <a:ext uri="{FF2B5EF4-FFF2-40B4-BE49-F238E27FC236}">
                <a16:creationId xmlns:a16="http://schemas.microsoft.com/office/drawing/2014/main" id="{E58C2001-4BAA-F641-9C90-15743A761429}"/>
              </a:ext>
            </a:extLst>
          </p:cNvPr>
          <p:cNvSpPr/>
          <p:nvPr userDrawn="1"/>
        </p:nvSpPr>
        <p:spPr>
          <a:xfrm>
            <a:off x="3036871" y="3322457"/>
            <a:ext cx="8532178" cy="60943"/>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l"/>
            <a:endParaRPr lang="en-US" sz="2487" dirty="0"/>
          </a:p>
        </p:txBody>
      </p:sp>
      <p:pic>
        <p:nvPicPr>
          <p:cNvPr id="3" name="Picture 2" descr="Text&#10;&#10;Description automatically generated with medium confidence">
            <a:extLst>
              <a:ext uri="{FF2B5EF4-FFF2-40B4-BE49-F238E27FC236}">
                <a16:creationId xmlns:a16="http://schemas.microsoft.com/office/drawing/2014/main" id="{D25E177C-E719-4A22-95E8-4B83A29CE9DE}"/>
              </a:ext>
            </a:extLst>
          </p:cNvPr>
          <p:cNvPicPr>
            <a:picLocks noChangeAspect="1"/>
          </p:cNvPicPr>
          <p:nvPr userDrawn="1"/>
        </p:nvPicPr>
        <p:blipFill>
          <a:blip r:embed="rId3"/>
          <a:stretch>
            <a:fillRect/>
          </a:stretch>
        </p:blipFill>
        <p:spPr>
          <a:xfrm>
            <a:off x="8814403" y="5433481"/>
            <a:ext cx="2941326" cy="993650"/>
          </a:xfrm>
          <a:prstGeom prst="rect">
            <a:avLst/>
          </a:prstGeom>
        </p:spPr>
      </p:pic>
    </p:spTree>
    <p:extLst>
      <p:ext uri="{BB962C8B-B14F-4D97-AF65-F5344CB8AC3E}">
        <p14:creationId xmlns:p14="http://schemas.microsoft.com/office/powerpoint/2010/main" val="3281841558"/>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Subtitle only">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6C1126B-4E27-49D1-926A-A5CDC562C77C}"/>
              </a:ext>
            </a:extLst>
          </p:cNvPr>
          <p:cNvSpPr/>
          <p:nvPr userDrawn="1"/>
        </p:nvSpPr>
        <p:spPr>
          <a:xfrm>
            <a:off x="0" y="0"/>
            <a:ext cx="489492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noProof="0"/>
          </a:p>
        </p:txBody>
      </p:sp>
      <p:sp>
        <p:nvSpPr>
          <p:cNvPr id="2" name="Title 1"/>
          <p:cNvSpPr>
            <a:spLocks noGrp="1"/>
          </p:cNvSpPr>
          <p:nvPr>
            <p:ph type="title"/>
          </p:nvPr>
        </p:nvSpPr>
        <p:spPr>
          <a:xfrm>
            <a:off x="761801" y="559678"/>
            <a:ext cx="3832908" cy="2221622"/>
          </a:xfrm>
        </p:spPr>
        <p:txBody>
          <a:bodyPr anchor="b"/>
          <a:lstStyle>
            <a:lvl1pPr>
              <a:defRPr>
                <a:solidFill>
                  <a:schemeClr val="bg1"/>
                </a:solidFill>
              </a:defRPr>
            </a:lvl1pPr>
          </a:lstStyle>
          <a:p>
            <a:r>
              <a:rPr lang="en-US" noProof="0"/>
              <a:t>Click to edit Master 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471D0754-1959-7F4F-A198-3F4710E170D8}" type="datetime1">
              <a:rPr lang="en-US" noProof="0" smtClean="0"/>
              <a:t>4/10/2024</a:t>
            </a:fld>
            <a:endParaRPr lang="en-US" noProof="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noProof="0"/>
          </a:p>
        </p:txBody>
      </p:sp>
      <p:sp>
        <p:nvSpPr>
          <p:cNvPr id="6" name="Slide Number Placeholder 5"/>
          <p:cNvSpPr>
            <a:spLocks noGrp="1"/>
          </p:cNvSpPr>
          <p:nvPr>
            <p:ph type="sldNum" sz="quarter" idx="12"/>
          </p:nvPr>
        </p:nvSpPr>
        <p:spPr/>
        <p:txBody>
          <a:bodyPr/>
          <a:lstStyle/>
          <a:p>
            <a:fld id="{13D2E340-0663-474B-992C-9192B5C45E57}" type="slidenum">
              <a:rPr lang="en-US" noProof="0" smtClean="0"/>
              <a:t>‹#›</a:t>
            </a:fld>
            <a:endParaRPr lang="en-US" noProof="0"/>
          </a:p>
        </p:txBody>
      </p:sp>
      <p:sp>
        <p:nvSpPr>
          <p:cNvPr id="20" name="Text Placeholder 19">
            <a:extLst>
              <a:ext uri="{FF2B5EF4-FFF2-40B4-BE49-F238E27FC236}">
                <a16:creationId xmlns:a16="http://schemas.microsoft.com/office/drawing/2014/main" id="{66A1A72B-59FA-4D91-8267-669EAAD44565}"/>
              </a:ext>
            </a:extLst>
          </p:cNvPr>
          <p:cNvSpPr>
            <a:spLocks noGrp="1"/>
          </p:cNvSpPr>
          <p:nvPr>
            <p:ph type="body" sz="quarter" idx="18" hasCustomPrompt="1"/>
          </p:nvPr>
        </p:nvSpPr>
        <p:spPr>
          <a:xfrm>
            <a:off x="761802" y="2895601"/>
            <a:ext cx="3841549" cy="2855913"/>
          </a:xfrm>
        </p:spPr>
        <p:txBody>
          <a:bodyPr/>
          <a:lstStyle>
            <a:lvl1pPr marL="0" indent="0" algn="r">
              <a:buNone/>
              <a:defRPr>
                <a:solidFill>
                  <a:schemeClr val="bg1"/>
                </a:solidFill>
              </a:defRPr>
            </a:lvl1pPr>
            <a:lvl2pPr marL="402215" indent="0" algn="r">
              <a:buNone/>
              <a:defRPr/>
            </a:lvl2pPr>
            <a:lvl3pPr marL="859278" indent="0" algn="r">
              <a:buNone/>
              <a:defRPr/>
            </a:lvl3pPr>
            <a:lvl4pPr marL="1316341" indent="0" algn="r">
              <a:buNone/>
              <a:defRPr/>
            </a:lvl4pPr>
            <a:lvl5pPr marL="1773404" indent="0" algn="r">
              <a:buNone/>
              <a:defRPr/>
            </a:lvl5pPr>
          </a:lstStyle>
          <a:p>
            <a:pPr lvl="0"/>
            <a:r>
              <a:rPr lang="en-US" noProof="0"/>
              <a:t>Place your subtitle here</a:t>
            </a:r>
          </a:p>
        </p:txBody>
      </p:sp>
      <p:cxnSp>
        <p:nvCxnSpPr>
          <p:cNvPr id="21" name="Straight Connector 20" title="Horizontal Rule Line">
            <a:extLst>
              <a:ext uri="{FF2B5EF4-FFF2-40B4-BE49-F238E27FC236}">
                <a16:creationId xmlns:a16="http://schemas.microsoft.com/office/drawing/2014/main" id="{D75086F1-E157-4A98-93DB-478F34A1158E}"/>
              </a:ext>
            </a:extLst>
          </p:cNvPr>
          <p:cNvCxnSpPr/>
          <p:nvPr userDrawn="1"/>
        </p:nvCxnSpPr>
        <p:spPr>
          <a:xfrm>
            <a:off x="0" y="6199730"/>
            <a:ext cx="4494629"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4211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155448"/>
            <a:ext cx="10969943"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8B077A3-1A2C-4339-921B-1AD1EB99E48A}" type="datetimeFigureOut">
              <a:rPr lang="en-US" smtClean="0"/>
              <a:t>4/10/2024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EBA73D-8A8B-46FF-AD82-F6AD77AE3AFA}" type="slidenum">
              <a:rPr lang="en-US" smtClean="0"/>
              <a:t>‹#›</a:t>
            </a:fld>
            <a:endParaRPr lang="en-US"/>
          </a:p>
        </p:txBody>
      </p:sp>
    </p:spTree>
    <p:extLst>
      <p:ext uri="{BB962C8B-B14F-4D97-AF65-F5344CB8AC3E}">
        <p14:creationId xmlns:p14="http://schemas.microsoft.com/office/powerpoint/2010/main" val="3923095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3212C6-461A-334F-9D96-A6F325244D60}"/>
              </a:ext>
            </a:extLst>
          </p:cNvPr>
          <p:cNvSpPr/>
          <p:nvPr userDrawn="1"/>
        </p:nvSpPr>
        <p:spPr>
          <a:xfrm>
            <a:off x="0" y="1"/>
            <a:ext cx="12188825" cy="3768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7"/>
          </a:p>
        </p:txBody>
      </p:sp>
      <p:sp>
        <p:nvSpPr>
          <p:cNvPr id="23" name="Page">
            <a:extLst>
              <a:ext uri="{FF2B5EF4-FFF2-40B4-BE49-F238E27FC236}">
                <a16:creationId xmlns:a16="http://schemas.microsoft.com/office/drawing/2014/main" id="{A77057AC-4ADD-1844-ADA2-940332B55B97}"/>
              </a:ext>
            </a:extLst>
          </p:cNvPr>
          <p:cNvSpPr txBox="1"/>
          <p:nvPr userDrawn="1"/>
        </p:nvSpPr>
        <p:spPr bwMode="ltGray">
          <a:xfrm>
            <a:off x="11657927" y="6581605"/>
            <a:ext cx="397151" cy="166200"/>
          </a:xfrm>
          <a:prstGeom prst="rect">
            <a:avLst/>
          </a:prstGeom>
          <a:noFill/>
        </p:spPr>
        <p:txBody>
          <a:bodyPr wrap="square" lIns="0" tIns="0" rIns="0" bIns="0" rtlCol="0" anchor="ctr">
            <a:noAutofit/>
          </a:bodyPr>
          <a:lstStyle/>
          <a:p>
            <a:pPr marL="0" marR="0" lvl="0" indent="0" algn="ctr" defTabSz="1218895" rtl="0" eaLnBrk="1" fontAlgn="auto" latinLnBrk="0" hangingPunct="1">
              <a:lnSpc>
                <a:spcPct val="90000"/>
              </a:lnSpc>
              <a:spcBef>
                <a:spcPts val="0"/>
              </a:spcBef>
              <a:spcAft>
                <a:spcPts val="0"/>
              </a:spcAft>
              <a:buClrTx/>
              <a:buSzTx/>
              <a:buFontTx/>
              <a:buNone/>
              <a:tabLst/>
              <a:defRPr/>
            </a:pPr>
            <a:fld id="{A205AF18-29B6-4690-89B9-EDCFDCBCCDAF}" type="slidenum">
              <a:rPr kumimoji="0" lang="en-US" sz="1333" b="0" i="0" u="none" strike="noStrike" kern="1200" cap="none" spc="0" normalizeH="0" baseline="0" noProof="0" smtClean="0">
                <a:ln>
                  <a:noFill/>
                </a:ln>
                <a:solidFill>
                  <a:schemeClr val="bg1"/>
                </a:solidFill>
                <a:effectLst/>
                <a:uLnTx/>
                <a:uFillTx/>
                <a:latin typeface="Arial Narrow" panose="020B0604020202020204" pitchFamily="34" charset="0"/>
                <a:ea typeface="+mn-ea"/>
                <a:cs typeface="Arial Narrow" panose="020B0604020202020204" pitchFamily="34" charset="0"/>
                <a:sym typeface="Trebuchet MS" panose="020B0603020202020204" pitchFamily="34" charset="0"/>
              </a:rPr>
              <a:pPr marL="0" marR="0" lvl="0" indent="0" algn="ctr" defTabSz="1218895" rtl="0" eaLnBrk="1" fontAlgn="auto" latinLnBrk="0" hangingPunct="1">
                <a:lnSpc>
                  <a:spcPct val="90000"/>
                </a:lnSpc>
                <a:spcBef>
                  <a:spcPts val="0"/>
                </a:spcBef>
                <a:spcAft>
                  <a:spcPts val="0"/>
                </a:spcAft>
                <a:buClrTx/>
                <a:buSzTx/>
                <a:buFontTx/>
                <a:buNone/>
                <a:tabLst/>
                <a:defRPr/>
              </a:pPr>
              <a:t>‹#›</a:t>
            </a:fld>
            <a:endParaRPr kumimoji="0" lang="en-US" sz="1333" b="0" i="0" u="none" strike="noStrike" kern="1200" cap="none" spc="0" normalizeH="0" baseline="0" noProof="0" dirty="0">
              <a:ln>
                <a:noFill/>
              </a:ln>
              <a:solidFill>
                <a:schemeClr val="bg1"/>
              </a:solidFill>
              <a:effectLst/>
              <a:uLnTx/>
              <a:uFillTx/>
              <a:latin typeface="Arial Narrow" panose="020B0604020202020204" pitchFamily="34" charset="0"/>
              <a:ea typeface="+mn-ea"/>
              <a:cs typeface="Arial Narrow" panose="020B0604020202020204" pitchFamily="34" charset="0"/>
              <a:sym typeface="Trebuchet MS" panose="020B0603020202020204" pitchFamily="34" charset="0"/>
            </a:endParaRPr>
          </a:p>
        </p:txBody>
      </p:sp>
      <p:sp>
        <p:nvSpPr>
          <p:cNvPr id="20" name="Text Placeholder 15">
            <a:extLst>
              <a:ext uri="{FF2B5EF4-FFF2-40B4-BE49-F238E27FC236}">
                <a16:creationId xmlns:a16="http://schemas.microsoft.com/office/drawing/2014/main" id="{97D9663B-C5A5-6E46-8ECE-ABF71D3B6D39}"/>
              </a:ext>
            </a:extLst>
          </p:cNvPr>
          <p:cNvSpPr>
            <a:spLocks noGrp="1"/>
          </p:cNvSpPr>
          <p:nvPr>
            <p:ph type="body" sz="quarter" idx="19" hasCustomPrompt="1"/>
          </p:nvPr>
        </p:nvSpPr>
        <p:spPr>
          <a:xfrm>
            <a:off x="274121" y="1547624"/>
            <a:ext cx="11609982" cy="532920"/>
          </a:xfrm>
        </p:spPr>
        <p:txBody>
          <a:bodyPr/>
          <a:lstStyle>
            <a:lvl1pPr marL="0" indent="0">
              <a:buNone/>
              <a:defRPr sz="2799" b="0" i="0">
                <a:solidFill>
                  <a:schemeClr val="accent1"/>
                </a:solidFill>
                <a:latin typeface="Helvetica Light" panose="020B0403020202020204" pitchFamily="34" charset="0"/>
              </a:defRPr>
            </a:lvl1pPr>
          </a:lstStyle>
          <a:p>
            <a:pPr lvl="0"/>
            <a:r>
              <a:rPr lang="en-US" dirty="0"/>
              <a:t>Click to add subhead</a:t>
            </a:r>
          </a:p>
        </p:txBody>
      </p:sp>
      <p:sp>
        <p:nvSpPr>
          <p:cNvPr id="11" name="Content Placeholder 3">
            <a:extLst>
              <a:ext uri="{FF2B5EF4-FFF2-40B4-BE49-F238E27FC236}">
                <a16:creationId xmlns:a16="http://schemas.microsoft.com/office/drawing/2014/main" id="{737E5B84-6DB9-6746-92DB-C1CB68B6F4B8}"/>
              </a:ext>
            </a:extLst>
          </p:cNvPr>
          <p:cNvSpPr>
            <a:spLocks noGrp="1"/>
          </p:cNvSpPr>
          <p:nvPr>
            <p:ph sz="quarter" idx="20" hasCustomPrompt="1"/>
          </p:nvPr>
        </p:nvSpPr>
        <p:spPr>
          <a:xfrm>
            <a:off x="268153" y="2133600"/>
            <a:ext cx="11615950" cy="3486912"/>
          </a:xfrm>
        </p:spPr>
        <p:txBody>
          <a:bodyPr/>
          <a:lstStyle>
            <a:lvl1pPr>
              <a:buClr>
                <a:schemeClr val="tx1"/>
              </a:buClr>
              <a:defRPr b="0" i="0">
                <a:latin typeface="Helvetica Light" panose="020B0403020202020204" pitchFamily="34" charset="0"/>
              </a:defRPr>
            </a:lvl1pPr>
            <a:lvl2pPr>
              <a:buClr>
                <a:schemeClr val="tx1"/>
              </a:buClr>
              <a:defRPr b="0" i="0">
                <a:latin typeface="Helvetica Light" panose="020B0403020202020204" pitchFamily="34" charset="0"/>
              </a:defRPr>
            </a:lvl2pPr>
            <a:lvl3pPr>
              <a:buClr>
                <a:schemeClr val="tx1"/>
              </a:buClr>
              <a:defRPr b="0" i="0">
                <a:latin typeface="Helvetica Light" panose="020B0403020202020204" pitchFamily="34" charset="0"/>
              </a:defRPr>
            </a:lvl3pPr>
            <a:lvl4pPr>
              <a:buClr>
                <a:schemeClr val="tx1"/>
              </a:buClr>
              <a:defRPr b="0" i="0">
                <a:latin typeface="Helvetica Light" panose="020B0403020202020204" pitchFamily="34" charset="0"/>
              </a:defRPr>
            </a:lvl4pPr>
            <a:lvl5pPr>
              <a:buClr>
                <a:schemeClr val="tx1"/>
              </a:buClr>
              <a:defRPr b="0" i="0">
                <a:latin typeface="Helvetica Light" panose="020B0403020202020204" pitchFamily="34" charset="0"/>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hasCustomPrompt="1"/>
          </p:nvPr>
        </p:nvSpPr>
        <p:spPr>
          <a:xfrm>
            <a:off x="280323" y="733694"/>
            <a:ext cx="10512862" cy="620857"/>
          </a:xfrm>
        </p:spPr>
        <p:txBody>
          <a:bodyPr anchor="t"/>
          <a:lstStyle>
            <a:lvl1pPr>
              <a:defRPr sz="3199" b="0" i="0">
                <a:solidFill>
                  <a:schemeClr val="tx1"/>
                </a:solidFill>
                <a:latin typeface="Helvetica Light" panose="020B0403020202020204" pitchFamily="34" charset="0"/>
              </a:defRPr>
            </a:lvl1pPr>
          </a:lstStyle>
          <a:p>
            <a:r>
              <a:rPr lang="en-US" dirty="0"/>
              <a:t>Click to add title</a:t>
            </a:r>
          </a:p>
        </p:txBody>
      </p:sp>
      <p:pic>
        <p:nvPicPr>
          <p:cNvPr id="14" name="Picture 10">
            <a:extLst>
              <a:ext uri="{FF2B5EF4-FFF2-40B4-BE49-F238E27FC236}">
                <a16:creationId xmlns:a16="http://schemas.microsoft.com/office/drawing/2014/main" id="{D2A38F0A-2751-2549-9497-E05C28CB14C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71351" y="5977362"/>
            <a:ext cx="2567804" cy="654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Page">
            <a:extLst>
              <a:ext uri="{FF2B5EF4-FFF2-40B4-BE49-F238E27FC236}">
                <a16:creationId xmlns:a16="http://schemas.microsoft.com/office/drawing/2014/main" id="{4891F22F-FDD5-2C4B-ABF3-B01AE454A20D}"/>
              </a:ext>
            </a:extLst>
          </p:cNvPr>
          <p:cNvSpPr txBox="1"/>
          <p:nvPr userDrawn="1"/>
        </p:nvSpPr>
        <p:spPr bwMode="ltGray">
          <a:xfrm>
            <a:off x="151095" y="6465955"/>
            <a:ext cx="397151" cy="166200"/>
          </a:xfrm>
          <a:prstGeom prst="rect">
            <a:avLst/>
          </a:prstGeom>
          <a:noFill/>
        </p:spPr>
        <p:txBody>
          <a:bodyPr wrap="square" lIns="0" tIns="0" rIns="0" bIns="0" rtlCol="0" anchor="ctr">
            <a:noAutofit/>
          </a:bodyPr>
          <a:lstStyle/>
          <a:p>
            <a:pPr marL="0" marR="0" lvl="0" indent="0" algn="ctr" defTabSz="1218895" rtl="0" eaLnBrk="1" fontAlgn="auto" latinLnBrk="0" hangingPunct="1">
              <a:lnSpc>
                <a:spcPct val="90000"/>
              </a:lnSpc>
              <a:spcBef>
                <a:spcPts val="0"/>
              </a:spcBef>
              <a:spcAft>
                <a:spcPts val="0"/>
              </a:spcAft>
              <a:buClrTx/>
              <a:buSzTx/>
              <a:buFontTx/>
              <a:buNone/>
              <a:tabLst/>
              <a:defRPr/>
            </a:pPr>
            <a:fld id="{A205AF18-29B6-4690-89B9-EDCFDCBCCDAF}" type="slidenum">
              <a:rPr kumimoji="0" lang="en-US" sz="1200" b="0" i="0" u="none" strike="noStrike" kern="1200" cap="none" spc="0" normalizeH="0" baseline="0" noProof="0" smtClean="0">
                <a:ln>
                  <a:noFill/>
                </a:ln>
                <a:solidFill>
                  <a:schemeClr val="tx1"/>
                </a:solidFill>
                <a:effectLst/>
                <a:uLnTx/>
                <a:uFillTx/>
                <a:latin typeface="Helvetica Light" panose="020B0403020202020204" pitchFamily="34" charset="0"/>
                <a:ea typeface="+mn-ea"/>
                <a:cs typeface="Arial Narrow" panose="020B0604020202020204" pitchFamily="34" charset="0"/>
                <a:sym typeface="Trebuchet MS" panose="020B0603020202020204" pitchFamily="34" charset="0"/>
              </a:rPr>
              <a:pPr marL="0" marR="0" lvl="0" indent="0" algn="ctr" defTabSz="1218895" rtl="0" eaLnBrk="1" fontAlgn="auto" latinLnBrk="0" hangingPunct="1">
                <a:lnSpc>
                  <a:spcPct val="9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chemeClr val="tx1"/>
              </a:solidFill>
              <a:effectLst/>
              <a:uLnTx/>
              <a:uFillTx/>
              <a:latin typeface="Helvetica Light" panose="020B0403020202020204" pitchFamily="34" charset="0"/>
              <a:ea typeface="+mn-ea"/>
              <a:cs typeface="Arial Narrow" panose="020B0604020202020204" pitchFamily="34" charset="0"/>
              <a:sym typeface="Trebuchet MS" panose="020B0603020202020204" pitchFamily="34" charset="0"/>
            </a:endParaRPr>
          </a:p>
        </p:txBody>
      </p:sp>
    </p:spTree>
    <p:extLst>
      <p:ext uri="{BB962C8B-B14F-4D97-AF65-F5344CB8AC3E}">
        <p14:creationId xmlns:p14="http://schemas.microsoft.com/office/powerpoint/2010/main" val="3162827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480FB0A0-DED7-EC46-8193-BC335733CBB0}"/>
              </a:ext>
            </a:extLst>
          </p:cNvPr>
          <p:cNvSpPr>
            <a:spLocks noGrp="1"/>
          </p:cNvSpPr>
          <p:nvPr>
            <p:ph type="title"/>
          </p:nvPr>
        </p:nvSpPr>
        <p:spPr>
          <a:xfrm>
            <a:off x="2948116"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594880093"/>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87AF4BD8-D702-6942-998E-7220E8107DB6}"/>
              </a:ext>
            </a:extLst>
          </p:cNvPr>
          <p:cNvSpPr>
            <a:spLocks noGrp="1"/>
          </p:cNvSpPr>
          <p:nvPr>
            <p:ph type="title"/>
          </p:nvPr>
        </p:nvSpPr>
        <p:spPr>
          <a:xfrm>
            <a:off x="2937356" y="2691246"/>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28953078"/>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92F913A3-B7A0-6B40-AD6C-96F6219BE285}"/>
              </a:ext>
            </a:extLst>
          </p:cNvPr>
          <p:cNvSpPr>
            <a:spLocks noGrp="1"/>
          </p:cNvSpPr>
          <p:nvPr>
            <p:ph type="title"/>
          </p:nvPr>
        </p:nvSpPr>
        <p:spPr>
          <a:xfrm>
            <a:off x="2948120"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4019264944"/>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05D0D76-197A-28C6-4CE1-8BC6D49D6130}"/>
              </a:ext>
            </a:extLst>
          </p:cNvPr>
          <p:cNvSpPr/>
          <p:nvPr userDrawn="1"/>
        </p:nvSpPr>
        <p:spPr>
          <a:xfrm>
            <a:off x="1" y="-16330"/>
            <a:ext cx="12188825" cy="4629151"/>
          </a:xfrm>
          <a:prstGeom prst="rect">
            <a:avLst/>
          </a:prstGeom>
          <a:solidFill>
            <a:srgbClr val="CDCDCF">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65" dirty="0"/>
          </a:p>
        </p:txBody>
      </p:sp>
      <p:sp>
        <p:nvSpPr>
          <p:cNvPr id="18" name="Rectangle 55">
            <a:extLst>
              <a:ext uri="{FF2B5EF4-FFF2-40B4-BE49-F238E27FC236}">
                <a16:creationId xmlns:a16="http://schemas.microsoft.com/office/drawing/2014/main" id="{3999D7C8-A96D-F833-4A82-8C6424D337FB}"/>
              </a:ext>
            </a:extLst>
          </p:cNvPr>
          <p:cNvSpPr>
            <a:spLocks noGrp="1" noChangeArrowheads="1"/>
          </p:cNvSpPr>
          <p:nvPr>
            <p:ph type="ctrTitle"/>
          </p:nvPr>
        </p:nvSpPr>
        <p:spPr bwMode="invGray">
          <a:xfrm>
            <a:off x="725488" y="409576"/>
            <a:ext cx="11029950" cy="2882265"/>
          </a:xfrm>
        </p:spPr>
        <p:txBody>
          <a:bodyPr/>
          <a:lstStyle>
            <a:lvl1pPr>
              <a:defRPr sz="3899">
                <a:solidFill>
                  <a:schemeClr val="bg2"/>
                </a:solidFill>
              </a:defRPr>
            </a:lvl1pPr>
          </a:lstStyle>
          <a:p>
            <a:r>
              <a:rPr lang="en-US"/>
              <a:t>Click to edit Master title style</a:t>
            </a:r>
          </a:p>
        </p:txBody>
      </p:sp>
      <p:cxnSp>
        <p:nvCxnSpPr>
          <p:cNvPr id="20" name="Straight Connector 19">
            <a:extLst>
              <a:ext uri="{FF2B5EF4-FFF2-40B4-BE49-F238E27FC236}">
                <a16:creationId xmlns:a16="http://schemas.microsoft.com/office/drawing/2014/main" id="{5CB8A8DD-7358-E137-C572-52BDA935DE7F}"/>
              </a:ext>
            </a:extLst>
          </p:cNvPr>
          <p:cNvCxnSpPr/>
          <p:nvPr userDrawn="1"/>
        </p:nvCxnSpPr>
        <p:spPr bwMode="auto">
          <a:xfrm>
            <a:off x="-22225" y="4605619"/>
            <a:ext cx="12211050" cy="0"/>
          </a:xfrm>
          <a:prstGeom prst="line">
            <a:avLst/>
          </a:prstGeom>
          <a:ln w="28575">
            <a:solidFill>
              <a:schemeClr val="tx1">
                <a:lumMod val="75000"/>
              </a:schemeClr>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pic>
        <p:nvPicPr>
          <p:cNvPr id="21" name="Picture 20" descr="Icon&#10;&#10;Description automatically generated">
            <a:extLst>
              <a:ext uri="{FF2B5EF4-FFF2-40B4-BE49-F238E27FC236}">
                <a16:creationId xmlns:a16="http://schemas.microsoft.com/office/drawing/2014/main" id="{C84825E9-B87F-902C-0A9B-54BF88485A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40571" y="5754238"/>
            <a:ext cx="2306555" cy="798963"/>
          </a:xfrm>
          <a:prstGeom prst="rect">
            <a:avLst/>
          </a:prstGeom>
        </p:spPr>
      </p:pic>
    </p:spTree>
    <p:extLst>
      <p:ext uri="{BB962C8B-B14F-4D97-AF65-F5344CB8AC3E}">
        <p14:creationId xmlns:p14="http://schemas.microsoft.com/office/powerpoint/2010/main" val="2590769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38128"/>
            <a:ext cx="10869613" cy="1103313"/>
          </a:xfrm>
          <a:prstGeom prst="rect">
            <a:avLst/>
          </a:prstGeom>
        </p:spPr>
        <p:txBody>
          <a:bodyPr/>
          <a:lstStyle>
            <a:lvl1pPr>
              <a:defRPr/>
            </a:lvl1pPr>
          </a:lstStyle>
          <a:p>
            <a:r>
              <a:rPr lang="en-US"/>
              <a:t>Click to edit Master title style</a:t>
            </a:r>
          </a:p>
        </p:txBody>
      </p:sp>
      <p:sp>
        <p:nvSpPr>
          <p:cNvPr id="3" name="Content Placeholder 2"/>
          <p:cNvSpPr>
            <a:spLocks noGrp="1"/>
          </p:cNvSpPr>
          <p:nvPr>
            <p:ph idx="1"/>
          </p:nvPr>
        </p:nvSpPr>
        <p:spPr>
          <a:xfrm>
            <a:off x="604518" y="1513047"/>
            <a:ext cx="10874696" cy="465068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3018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le and Content+logo">
    <p:spTree>
      <p:nvGrpSpPr>
        <p:cNvPr id="1" name=""/>
        <p:cNvGrpSpPr/>
        <p:nvPr/>
      </p:nvGrpSpPr>
      <p:grpSpPr>
        <a:xfrm>
          <a:off x="0" y="0"/>
          <a:ext cx="0" cy="0"/>
          <a:chOff x="0" y="0"/>
          <a:chExt cx="0" cy="0"/>
        </a:xfrm>
      </p:grpSpPr>
      <p:sp>
        <p:nvSpPr>
          <p:cNvPr id="2" name="Title 1"/>
          <p:cNvSpPr>
            <a:spLocks noGrp="1"/>
          </p:cNvSpPr>
          <p:nvPr>
            <p:ph type="title"/>
          </p:nvPr>
        </p:nvSpPr>
        <p:spPr>
          <a:xfrm>
            <a:off x="609600" y="238128"/>
            <a:ext cx="10869613" cy="1103313"/>
          </a:xfrm>
          <a:prstGeom prst="rect">
            <a:avLst/>
          </a:prstGeom>
        </p:spPr>
        <p:txBody>
          <a:bodyPr/>
          <a:lstStyle>
            <a:lvl1pPr>
              <a:defRPr/>
            </a:lvl1pPr>
          </a:lstStyle>
          <a:p>
            <a:r>
              <a:rPr lang="en-US"/>
              <a:t>Click to edit Master title style</a:t>
            </a:r>
          </a:p>
        </p:txBody>
      </p:sp>
      <p:sp>
        <p:nvSpPr>
          <p:cNvPr id="3" name="Content Placeholder 2"/>
          <p:cNvSpPr>
            <a:spLocks noGrp="1"/>
          </p:cNvSpPr>
          <p:nvPr>
            <p:ph idx="1"/>
          </p:nvPr>
        </p:nvSpPr>
        <p:spPr>
          <a:xfrm>
            <a:off x="604518" y="1513047"/>
            <a:ext cx="10874696" cy="465068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a:extLst>
              <a:ext uri="{FF2B5EF4-FFF2-40B4-BE49-F238E27FC236}">
                <a16:creationId xmlns:a16="http://schemas.microsoft.com/office/drawing/2014/main" id="{9790703F-E851-1D5A-99B7-43DBD5482698}"/>
              </a:ext>
            </a:extLst>
          </p:cNvPr>
          <p:cNvGrpSpPr/>
          <p:nvPr userDrawn="1"/>
        </p:nvGrpSpPr>
        <p:grpSpPr>
          <a:xfrm>
            <a:off x="9390465" y="6212702"/>
            <a:ext cx="2487854" cy="450134"/>
            <a:chOff x="9392911" y="6212702"/>
            <a:chExt cx="2488502" cy="450134"/>
          </a:xfrm>
        </p:grpSpPr>
        <p:pic>
          <p:nvPicPr>
            <p:cNvPr id="5" name="Picture 4" descr="Icon&#10;&#10;Description automatically generated">
              <a:extLst>
                <a:ext uri="{FF2B5EF4-FFF2-40B4-BE49-F238E27FC236}">
                  <a16:creationId xmlns:a16="http://schemas.microsoft.com/office/drawing/2014/main" id="{C714CC1E-7921-3200-C137-F7ADAA9532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8699" y="6212702"/>
              <a:ext cx="566928" cy="196326"/>
            </a:xfrm>
            <a:prstGeom prst="rect">
              <a:avLst/>
            </a:prstGeom>
          </p:spPr>
        </p:pic>
        <p:sp>
          <p:nvSpPr>
            <p:cNvPr id="6" name="Rectangle 8">
              <a:extLst>
                <a:ext uri="{FF2B5EF4-FFF2-40B4-BE49-F238E27FC236}">
                  <a16:creationId xmlns:a16="http://schemas.microsoft.com/office/drawing/2014/main" id="{79882158-D8CB-A63B-35E5-FF6D03999CD4}"/>
                </a:ext>
              </a:extLst>
            </p:cNvPr>
            <p:cNvSpPr>
              <a:spLocks noChangeArrowheads="1"/>
            </p:cNvSpPr>
            <p:nvPr/>
          </p:nvSpPr>
          <p:spPr bwMode="auto">
            <a:xfrm>
              <a:off x="9392911" y="6355059"/>
              <a:ext cx="24885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400" b="0" dirty="0">
                  <a:solidFill>
                    <a:srgbClr val="455560"/>
                  </a:solidFill>
                  <a:latin typeface="Calibri" panose="020F0502020204030204" pitchFamily="34" charset="0"/>
                </a:rPr>
                <a:t>Slide credit: </a:t>
              </a:r>
              <a:r>
                <a:rPr lang="en-US" altLang="en-US" sz="1400" b="0" dirty="0">
                  <a:solidFill>
                    <a:schemeClr val="bg2"/>
                  </a:solidFill>
                  <a:latin typeface="Calibri" panose="020F0502020204030204" pitchFamily="34" charset="0"/>
                  <a:hlinkClick r:id="rId3"/>
                </a:rPr>
                <a:t>clinicaloptions.com</a:t>
              </a:r>
              <a:endParaRPr lang="en-US" altLang="en-US" sz="14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31458928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A10CE991-EF19-4C89-B2F1-8D342C7298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32313" y="5556667"/>
            <a:ext cx="3153858" cy="1092459"/>
          </a:xfrm>
          <a:prstGeom prst="rect">
            <a:avLst/>
          </a:prstGeom>
        </p:spPr>
      </p:pic>
      <p:sp>
        <p:nvSpPr>
          <p:cNvPr id="5" name="Title 1"/>
          <p:cNvSpPr>
            <a:spLocks noGrp="1"/>
          </p:cNvSpPr>
          <p:nvPr>
            <p:ph type="title"/>
          </p:nvPr>
        </p:nvSpPr>
        <p:spPr>
          <a:xfrm>
            <a:off x="514218" y="330201"/>
            <a:ext cx="11241221" cy="5250792"/>
          </a:xfrm>
          <a:prstGeom prst="rect">
            <a:avLst/>
          </a:prstGeom>
        </p:spPr>
        <p:txBody>
          <a:bodyPr anchorCtr="1"/>
          <a:lstStyle>
            <a:lvl1pPr algn="ctr">
              <a:defRPr sz="3999" b="1" cap="none">
                <a:solidFill>
                  <a:schemeClr val="bg2"/>
                </a:solidFill>
              </a:defRPr>
            </a:lvl1pPr>
          </a:lstStyle>
          <a:p>
            <a:r>
              <a:rPr lang="en-US"/>
              <a:t>Click to edit Master title style</a:t>
            </a:r>
          </a:p>
        </p:txBody>
      </p:sp>
      <p:sp>
        <p:nvSpPr>
          <p:cNvPr id="4" name="Rectangle 3">
            <a:extLst>
              <a:ext uri="{FF2B5EF4-FFF2-40B4-BE49-F238E27FC236}">
                <a16:creationId xmlns:a16="http://schemas.microsoft.com/office/drawing/2014/main" id="{CF8F8BDA-1A03-445B-A76B-525DE8317C18}"/>
              </a:ext>
            </a:extLst>
          </p:cNvPr>
          <p:cNvSpPr/>
          <p:nvPr userDrawn="1"/>
        </p:nvSpPr>
        <p:spPr>
          <a:xfrm>
            <a:off x="1" y="6590270"/>
            <a:ext cx="12188825" cy="267732"/>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65" dirty="0"/>
          </a:p>
        </p:txBody>
      </p:sp>
      <p:cxnSp>
        <p:nvCxnSpPr>
          <p:cNvPr id="8" name="Straight Connector 7">
            <a:extLst>
              <a:ext uri="{FF2B5EF4-FFF2-40B4-BE49-F238E27FC236}">
                <a16:creationId xmlns:a16="http://schemas.microsoft.com/office/drawing/2014/main" id="{0FA01F1A-8AE6-48F9-95F4-73790D6CA686}"/>
              </a:ext>
            </a:extLst>
          </p:cNvPr>
          <p:cNvCxnSpPr/>
          <p:nvPr userDrawn="1"/>
        </p:nvCxnSpPr>
        <p:spPr>
          <a:xfrm>
            <a:off x="1" y="6589713"/>
            <a:ext cx="12188825"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0217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202373"/>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content area">
            <a:extLst>
              <a:ext uri="{FF2B5EF4-FFF2-40B4-BE49-F238E27FC236}">
                <a16:creationId xmlns:a16="http://schemas.microsoft.com/office/drawing/2014/main" id="{52F0C1DF-6492-8445-A2F1-D57652FA6084}"/>
              </a:ext>
            </a:extLst>
          </p:cNvPr>
          <p:cNvSpPr>
            <a:spLocks noGrp="1"/>
          </p:cNvSpPr>
          <p:nvPr>
            <p:ph type="body" sz="quarter" idx="11"/>
          </p:nvPr>
        </p:nvSpPr>
        <p:spPr>
          <a:xfrm>
            <a:off x="623889" y="2141308"/>
            <a:ext cx="9614932"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F5711D-CA17-45FD-8471-C62E86CE735D}" type="datetime4">
              <a:rPr lang="en-US" smtClean="0"/>
              <a:t>April 10, 2024</a:t>
            </a:fld>
            <a:endParaRPr lang="en-US" dirty="0"/>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38128"/>
            <a:ext cx="10869614" cy="110331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1663" y="1510730"/>
            <a:ext cx="5307895" cy="4678738"/>
          </a:xfrm>
          <a:prstGeom prst="rect">
            <a:avLst/>
          </a:prstGeom>
        </p:spPr>
        <p:txBody>
          <a:bodyPr/>
          <a:lstStyle>
            <a:lvl1pPr>
              <a:defRPr sz="2799"/>
            </a:lvl1pPr>
            <a:lvl2pPr>
              <a:defRPr sz="2599"/>
            </a:lvl2pPr>
            <a:lvl3pPr>
              <a:defRPr sz="2399"/>
            </a:lvl3pPr>
            <a:lvl4pPr>
              <a:defRPr sz="2199"/>
            </a:lvl4pPr>
            <a:lvl5pPr>
              <a:defRPr sz="1999"/>
            </a:lvl5pPr>
            <a:lvl6pPr>
              <a:defRPr sz="1799"/>
            </a:lvl6pPr>
            <a:lvl7pPr>
              <a:defRPr sz="1799"/>
            </a:lvl7pPr>
            <a:lvl8pPr>
              <a:defRPr sz="1799"/>
            </a:lvl8pPr>
            <a:lvl9pPr>
              <a:defRPr sz="17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51006" y="1510730"/>
            <a:ext cx="5228208" cy="4679462"/>
          </a:xfrm>
          <a:prstGeom prst="rect">
            <a:avLst/>
          </a:prstGeom>
        </p:spPr>
        <p:txBody>
          <a:bodyPr/>
          <a:lstStyle>
            <a:lvl1pPr>
              <a:defRPr sz="2799"/>
            </a:lvl1pPr>
            <a:lvl2pPr>
              <a:defRPr sz="2599"/>
            </a:lvl2pPr>
            <a:lvl3pPr>
              <a:defRPr sz="2399"/>
            </a:lvl3pPr>
            <a:lvl4pPr>
              <a:defRPr sz="2199"/>
            </a:lvl4pPr>
            <a:lvl5pPr>
              <a:defRPr sz="1999"/>
            </a:lvl5pPr>
            <a:lvl6pPr>
              <a:defRPr sz="1799"/>
            </a:lvl6pPr>
            <a:lvl7pPr>
              <a:defRPr sz="1799"/>
            </a:lvl7pPr>
            <a:lvl8pPr>
              <a:defRPr sz="1799"/>
            </a:lvl8pPr>
            <a:lvl9pPr>
              <a:defRPr sz="17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519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1_Two Content+logo">
    <p:spTree>
      <p:nvGrpSpPr>
        <p:cNvPr id="1" name=""/>
        <p:cNvGrpSpPr/>
        <p:nvPr/>
      </p:nvGrpSpPr>
      <p:grpSpPr>
        <a:xfrm>
          <a:off x="0" y="0"/>
          <a:ext cx="0" cy="0"/>
          <a:chOff x="0" y="0"/>
          <a:chExt cx="0" cy="0"/>
        </a:xfrm>
      </p:grpSpPr>
      <p:sp>
        <p:nvSpPr>
          <p:cNvPr id="2" name="Title 1"/>
          <p:cNvSpPr>
            <a:spLocks noGrp="1"/>
          </p:cNvSpPr>
          <p:nvPr>
            <p:ph type="title"/>
          </p:nvPr>
        </p:nvSpPr>
        <p:spPr>
          <a:xfrm>
            <a:off x="609601" y="238128"/>
            <a:ext cx="10869614" cy="110331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1663" y="1510730"/>
            <a:ext cx="5307895" cy="4678738"/>
          </a:xfrm>
          <a:prstGeom prst="rect">
            <a:avLst/>
          </a:prstGeom>
        </p:spPr>
        <p:txBody>
          <a:bodyPr/>
          <a:lstStyle>
            <a:lvl1pPr>
              <a:defRPr sz="2799"/>
            </a:lvl1pPr>
            <a:lvl2pPr>
              <a:defRPr sz="2599"/>
            </a:lvl2pPr>
            <a:lvl3pPr>
              <a:defRPr sz="2399"/>
            </a:lvl3pPr>
            <a:lvl4pPr>
              <a:defRPr sz="2199"/>
            </a:lvl4pPr>
            <a:lvl5pPr>
              <a:defRPr sz="1999"/>
            </a:lvl5pPr>
            <a:lvl6pPr>
              <a:defRPr sz="1799"/>
            </a:lvl6pPr>
            <a:lvl7pPr>
              <a:defRPr sz="1799"/>
            </a:lvl7pPr>
            <a:lvl8pPr>
              <a:defRPr sz="1799"/>
            </a:lvl8pPr>
            <a:lvl9pPr>
              <a:defRPr sz="17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51006" y="1510730"/>
            <a:ext cx="5228208" cy="4679462"/>
          </a:xfrm>
          <a:prstGeom prst="rect">
            <a:avLst/>
          </a:prstGeom>
        </p:spPr>
        <p:txBody>
          <a:bodyPr/>
          <a:lstStyle>
            <a:lvl1pPr>
              <a:defRPr sz="2799"/>
            </a:lvl1pPr>
            <a:lvl2pPr>
              <a:defRPr sz="2599"/>
            </a:lvl2pPr>
            <a:lvl3pPr>
              <a:defRPr sz="2399"/>
            </a:lvl3pPr>
            <a:lvl4pPr>
              <a:defRPr sz="2199"/>
            </a:lvl4pPr>
            <a:lvl5pPr>
              <a:defRPr sz="1999"/>
            </a:lvl5pPr>
            <a:lvl6pPr>
              <a:defRPr sz="1799"/>
            </a:lvl6pPr>
            <a:lvl7pPr>
              <a:defRPr sz="1799"/>
            </a:lvl7pPr>
            <a:lvl8pPr>
              <a:defRPr sz="1799"/>
            </a:lvl8pPr>
            <a:lvl9pPr>
              <a:defRPr sz="17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4B831F98-D110-9641-0056-3FFA4445A199}"/>
              </a:ext>
            </a:extLst>
          </p:cNvPr>
          <p:cNvGrpSpPr/>
          <p:nvPr userDrawn="1"/>
        </p:nvGrpSpPr>
        <p:grpSpPr>
          <a:xfrm>
            <a:off x="9390465" y="6212702"/>
            <a:ext cx="2487854" cy="450134"/>
            <a:chOff x="9392911" y="6212702"/>
            <a:chExt cx="2488502" cy="450134"/>
          </a:xfrm>
        </p:grpSpPr>
        <p:pic>
          <p:nvPicPr>
            <p:cNvPr id="6" name="Picture 5" descr="Icon&#10;&#10;Description automatically generated">
              <a:extLst>
                <a:ext uri="{FF2B5EF4-FFF2-40B4-BE49-F238E27FC236}">
                  <a16:creationId xmlns:a16="http://schemas.microsoft.com/office/drawing/2014/main" id="{2C5D1AC3-8115-5D46-33CE-6C6B52129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8699" y="6212702"/>
              <a:ext cx="566928" cy="196326"/>
            </a:xfrm>
            <a:prstGeom prst="rect">
              <a:avLst/>
            </a:prstGeom>
          </p:spPr>
        </p:pic>
        <p:sp>
          <p:nvSpPr>
            <p:cNvPr id="7" name="Rectangle 8">
              <a:extLst>
                <a:ext uri="{FF2B5EF4-FFF2-40B4-BE49-F238E27FC236}">
                  <a16:creationId xmlns:a16="http://schemas.microsoft.com/office/drawing/2014/main" id="{FF667ED7-9C0E-2D48-F6BB-0BF8DBEF1D59}"/>
                </a:ext>
              </a:extLst>
            </p:cNvPr>
            <p:cNvSpPr>
              <a:spLocks noChangeArrowheads="1"/>
            </p:cNvSpPr>
            <p:nvPr/>
          </p:nvSpPr>
          <p:spPr bwMode="auto">
            <a:xfrm>
              <a:off x="9392911" y="6355059"/>
              <a:ext cx="24885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400" b="0" dirty="0">
                  <a:solidFill>
                    <a:srgbClr val="455560"/>
                  </a:solidFill>
                  <a:latin typeface="Calibri" panose="020F0502020204030204" pitchFamily="34" charset="0"/>
                </a:rPr>
                <a:t>Slide credit: </a:t>
              </a:r>
              <a:r>
                <a:rPr lang="en-US" altLang="en-US" sz="1400" b="0" dirty="0">
                  <a:solidFill>
                    <a:schemeClr val="bg2"/>
                  </a:solidFill>
                  <a:latin typeface="Calibri" panose="020F0502020204030204" pitchFamily="34" charset="0"/>
                  <a:hlinkClick r:id="rId3"/>
                </a:rPr>
                <a:t>clinicaloptions.com</a:t>
              </a:r>
              <a:endParaRPr lang="en-US" altLang="en-US" sz="14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3480238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6251006" y="1510730"/>
            <a:ext cx="5228208" cy="4665746"/>
          </a:xfrm>
          <a:prstGeom prst="rect">
            <a:avLst/>
          </a:prstGeom>
        </p:spPr>
        <p:txBody>
          <a:bodyPr/>
          <a:lstStyle>
            <a:lvl1pPr>
              <a:defRPr sz="2799"/>
            </a:lvl1pPr>
            <a:lvl2pPr>
              <a:defRPr sz="2399"/>
            </a:lvl2pPr>
            <a:lvl3pPr>
              <a:defRPr sz="2199"/>
            </a:lvl3pPr>
            <a:lvl4pPr>
              <a:defRPr sz="1999"/>
            </a:lvl4pPr>
            <a:lvl5pPr>
              <a:defRPr sz="1799"/>
            </a:lvl5pPr>
            <a:lvl6pPr>
              <a:defRPr sz="1799"/>
            </a:lvl6pPr>
            <a:lvl7pPr>
              <a:defRPr sz="1799"/>
            </a:lvl7pPr>
            <a:lvl8pPr>
              <a:defRPr sz="1799"/>
            </a:lvl8pPr>
            <a:lvl9pPr>
              <a:defRPr sz="1799"/>
            </a:lvl9pPr>
          </a:lstStyle>
          <a:p>
            <a:pPr lvl="0"/>
            <a:r>
              <a:rPr lang="en-US"/>
              <a:t>Edit Master text styles</a:t>
            </a:r>
          </a:p>
        </p:txBody>
      </p:sp>
      <p:sp>
        <p:nvSpPr>
          <p:cNvPr id="10" name="Title 1"/>
          <p:cNvSpPr>
            <a:spLocks noGrp="1"/>
          </p:cNvSpPr>
          <p:nvPr>
            <p:ph type="title"/>
          </p:nvPr>
        </p:nvSpPr>
        <p:spPr>
          <a:xfrm>
            <a:off x="609600" y="238128"/>
            <a:ext cx="10869613" cy="1103313"/>
          </a:xfrm>
          <a:prstGeom prst="rect">
            <a:avLst/>
          </a:prstGeom>
        </p:spPr>
        <p:txBody>
          <a:bodyPr/>
          <a:lstStyle/>
          <a:p>
            <a:r>
              <a:rPr lang="en-US"/>
              <a:t>Click to edit Master title style</a:t>
            </a:r>
          </a:p>
        </p:txBody>
      </p:sp>
      <p:sp>
        <p:nvSpPr>
          <p:cNvPr id="11" name="Content Placeholder 2"/>
          <p:cNvSpPr>
            <a:spLocks noGrp="1"/>
          </p:cNvSpPr>
          <p:nvPr>
            <p:ph sz="half" idx="1"/>
          </p:nvPr>
        </p:nvSpPr>
        <p:spPr>
          <a:xfrm>
            <a:off x="601663" y="1510730"/>
            <a:ext cx="5307895" cy="4678738"/>
          </a:xfrm>
          <a:prstGeom prst="rect">
            <a:avLst/>
          </a:prstGeom>
        </p:spPr>
        <p:txBody>
          <a:bodyPr/>
          <a:lstStyle>
            <a:lvl1pPr>
              <a:defRPr sz="2799"/>
            </a:lvl1pPr>
            <a:lvl2pPr>
              <a:defRPr sz="2599"/>
            </a:lvl2pPr>
            <a:lvl3pPr>
              <a:defRPr sz="2399"/>
            </a:lvl3pPr>
            <a:lvl4pPr>
              <a:defRPr sz="2199"/>
            </a:lvl4pPr>
            <a:lvl5pPr>
              <a:defRPr sz="1999"/>
            </a:lvl5pPr>
            <a:lvl6pPr>
              <a:defRPr sz="1799"/>
            </a:lvl6pPr>
            <a:lvl7pPr>
              <a:defRPr sz="1799"/>
            </a:lvl7pPr>
            <a:lvl8pPr>
              <a:defRPr sz="1799"/>
            </a:lvl8pPr>
            <a:lvl9pPr>
              <a:defRPr sz="17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17995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Title, Text and Chart+logo">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6251006" y="1510730"/>
            <a:ext cx="5228208" cy="4665746"/>
          </a:xfrm>
          <a:prstGeom prst="rect">
            <a:avLst/>
          </a:prstGeom>
        </p:spPr>
        <p:txBody>
          <a:bodyPr/>
          <a:lstStyle>
            <a:lvl1pPr>
              <a:defRPr sz="2799"/>
            </a:lvl1pPr>
            <a:lvl2pPr>
              <a:defRPr sz="2399"/>
            </a:lvl2pPr>
            <a:lvl3pPr>
              <a:defRPr sz="2199"/>
            </a:lvl3pPr>
            <a:lvl4pPr>
              <a:defRPr sz="1999"/>
            </a:lvl4pPr>
            <a:lvl5pPr>
              <a:defRPr sz="1799"/>
            </a:lvl5pPr>
            <a:lvl6pPr>
              <a:defRPr sz="1799"/>
            </a:lvl6pPr>
            <a:lvl7pPr>
              <a:defRPr sz="1799"/>
            </a:lvl7pPr>
            <a:lvl8pPr>
              <a:defRPr sz="1799"/>
            </a:lvl8pPr>
            <a:lvl9pPr>
              <a:defRPr sz="1799"/>
            </a:lvl9pPr>
          </a:lstStyle>
          <a:p>
            <a:pPr lvl="0"/>
            <a:r>
              <a:rPr lang="en-US"/>
              <a:t>Edit Master text styles</a:t>
            </a:r>
          </a:p>
        </p:txBody>
      </p:sp>
      <p:sp>
        <p:nvSpPr>
          <p:cNvPr id="10" name="Title 1"/>
          <p:cNvSpPr>
            <a:spLocks noGrp="1"/>
          </p:cNvSpPr>
          <p:nvPr>
            <p:ph type="title"/>
          </p:nvPr>
        </p:nvSpPr>
        <p:spPr>
          <a:xfrm>
            <a:off x="609600" y="238128"/>
            <a:ext cx="10869613" cy="1103313"/>
          </a:xfrm>
          <a:prstGeom prst="rect">
            <a:avLst/>
          </a:prstGeom>
        </p:spPr>
        <p:txBody>
          <a:bodyPr/>
          <a:lstStyle/>
          <a:p>
            <a:r>
              <a:rPr lang="en-US"/>
              <a:t>Click to edit Master title style</a:t>
            </a:r>
          </a:p>
        </p:txBody>
      </p:sp>
      <p:sp>
        <p:nvSpPr>
          <p:cNvPr id="11" name="Content Placeholder 2"/>
          <p:cNvSpPr>
            <a:spLocks noGrp="1"/>
          </p:cNvSpPr>
          <p:nvPr>
            <p:ph sz="half" idx="1"/>
          </p:nvPr>
        </p:nvSpPr>
        <p:spPr>
          <a:xfrm>
            <a:off x="601663" y="1510730"/>
            <a:ext cx="5307895" cy="4678738"/>
          </a:xfrm>
          <a:prstGeom prst="rect">
            <a:avLst/>
          </a:prstGeom>
        </p:spPr>
        <p:txBody>
          <a:bodyPr/>
          <a:lstStyle>
            <a:lvl1pPr>
              <a:defRPr sz="2799"/>
            </a:lvl1pPr>
            <a:lvl2pPr>
              <a:defRPr sz="2599"/>
            </a:lvl2pPr>
            <a:lvl3pPr>
              <a:defRPr sz="2399"/>
            </a:lvl3pPr>
            <a:lvl4pPr>
              <a:defRPr sz="2199"/>
            </a:lvl4pPr>
            <a:lvl5pPr>
              <a:defRPr sz="1999"/>
            </a:lvl5pPr>
            <a:lvl6pPr>
              <a:defRPr sz="1799"/>
            </a:lvl6pPr>
            <a:lvl7pPr>
              <a:defRPr sz="1799"/>
            </a:lvl7pPr>
            <a:lvl8pPr>
              <a:defRPr sz="1799"/>
            </a:lvl8pPr>
            <a:lvl9pPr>
              <a:defRPr sz="17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A188367A-EE46-1DDA-2AFE-9C628EB72449}"/>
              </a:ext>
            </a:extLst>
          </p:cNvPr>
          <p:cNvGrpSpPr/>
          <p:nvPr userDrawn="1"/>
        </p:nvGrpSpPr>
        <p:grpSpPr>
          <a:xfrm>
            <a:off x="9390465" y="6212702"/>
            <a:ext cx="2487854" cy="450134"/>
            <a:chOff x="9392911" y="6212702"/>
            <a:chExt cx="2488502" cy="450134"/>
          </a:xfrm>
        </p:grpSpPr>
        <p:pic>
          <p:nvPicPr>
            <p:cNvPr id="6" name="Picture 5" descr="Icon&#10;&#10;Description automatically generated">
              <a:extLst>
                <a:ext uri="{FF2B5EF4-FFF2-40B4-BE49-F238E27FC236}">
                  <a16:creationId xmlns:a16="http://schemas.microsoft.com/office/drawing/2014/main" id="{35BBB51B-0D41-5485-99A1-BEEAE26079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8699" y="6212702"/>
              <a:ext cx="566928" cy="196326"/>
            </a:xfrm>
            <a:prstGeom prst="rect">
              <a:avLst/>
            </a:prstGeom>
          </p:spPr>
        </p:pic>
        <p:sp>
          <p:nvSpPr>
            <p:cNvPr id="7" name="Rectangle 8">
              <a:extLst>
                <a:ext uri="{FF2B5EF4-FFF2-40B4-BE49-F238E27FC236}">
                  <a16:creationId xmlns:a16="http://schemas.microsoft.com/office/drawing/2014/main" id="{F3F85628-F902-1363-8D50-72542C0A0300}"/>
                </a:ext>
              </a:extLst>
            </p:cNvPr>
            <p:cNvSpPr>
              <a:spLocks noChangeArrowheads="1"/>
            </p:cNvSpPr>
            <p:nvPr/>
          </p:nvSpPr>
          <p:spPr bwMode="auto">
            <a:xfrm>
              <a:off x="9392911" y="6355059"/>
              <a:ext cx="24885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400" b="0" dirty="0">
                  <a:solidFill>
                    <a:srgbClr val="455560"/>
                  </a:solidFill>
                  <a:latin typeface="Calibri" panose="020F0502020204030204" pitchFamily="34" charset="0"/>
                </a:rPr>
                <a:t>Slide credit: </a:t>
              </a:r>
              <a:r>
                <a:rPr lang="en-US" altLang="en-US" sz="1400" b="0" dirty="0">
                  <a:solidFill>
                    <a:schemeClr val="bg2"/>
                  </a:solidFill>
                  <a:latin typeface="Calibri" panose="020F0502020204030204" pitchFamily="34" charset="0"/>
                  <a:hlinkClick r:id="rId3"/>
                </a:rPr>
                <a:t>clinicaloptions.com</a:t>
              </a:r>
              <a:endParaRPr lang="en-US" altLang="en-US" sz="14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37654986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1" y="238128"/>
            <a:ext cx="11138154" cy="110331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4276665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1_Title Only+logo">
    <p:spTree>
      <p:nvGrpSpPr>
        <p:cNvPr id="1" name=""/>
        <p:cNvGrpSpPr/>
        <p:nvPr/>
      </p:nvGrpSpPr>
      <p:grpSpPr>
        <a:xfrm>
          <a:off x="0" y="0"/>
          <a:ext cx="0" cy="0"/>
          <a:chOff x="0" y="0"/>
          <a:chExt cx="0" cy="0"/>
        </a:xfrm>
      </p:grpSpPr>
      <p:sp>
        <p:nvSpPr>
          <p:cNvPr id="2" name="Title 1"/>
          <p:cNvSpPr>
            <a:spLocks noGrp="1"/>
          </p:cNvSpPr>
          <p:nvPr>
            <p:ph type="title"/>
          </p:nvPr>
        </p:nvSpPr>
        <p:spPr>
          <a:xfrm>
            <a:off x="609601" y="238128"/>
            <a:ext cx="11138154" cy="1103313"/>
          </a:xfrm>
          <a:prstGeom prst="rect">
            <a:avLst/>
          </a:prstGeom>
        </p:spPr>
        <p:txBody>
          <a:bodyPr/>
          <a:lstStyle/>
          <a:p>
            <a:r>
              <a:rPr lang="en-US"/>
              <a:t>Click to edit Master title style</a:t>
            </a:r>
          </a:p>
        </p:txBody>
      </p:sp>
      <p:grpSp>
        <p:nvGrpSpPr>
          <p:cNvPr id="3" name="Group 2">
            <a:extLst>
              <a:ext uri="{FF2B5EF4-FFF2-40B4-BE49-F238E27FC236}">
                <a16:creationId xmlns:a16="http://schemas.microsoft.com/office/drawing/2014/main" id="{88B87460-1489-A7E6-C388-913BBD640CAB}"/>
              </a:ext>
            </a:extLst>
          </p:cNvPr>
          <p:cNvGrpSpPr/>
          <p:nvPr userDrawn="1"/>
        </p:nvGrpSpPr>
        <p:grpSpPr>
          <a:xfrm>
            <a:off x="9390465" y="6212702"/>
            <a:ext cx="2487854" cy="450134"/>
            <a:chOff x="9392911" y="6212702"/>
            <a:chExt cx="2488502" cy="450134"/>
          </a:xfrm>
        </p:grpSpPr>
        <p:pic>
          <p:nvPicPr>
            <p:cNvPr id="4" name="Picture 3" descr="Icon&#10;&#10;Description automatically generated">
              <a:extLst>
                <a:ext uri="{FF2B5EF4-FFF2-40B4-BE49-F238E27FC236}">
                  <a16:creationId xmlns:a16="http://schemas.microsoft.com/office/drawing/2014/main" id="{73676601-6D49-45FB-EFC9-9A6CC1B205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8699" y="6212702"/>
              <a:ext cx="566928" cy="196326"/>
            </a:xfrm>
            <a:prstGeom prst="rect">
              <a:avLst/>
            </a:prstGeom>
          </p:spPr>
        </p:pic>
        <p:sp>
          <p:nvSpPr>
            <p:cNvPr id="5" name="Rectangle 8">
              <a:extLst>
                <a:ext uri="{FF2B5EF4-FFF2-40B4-BE49-F238E27FC236}">
                  <a16:creationId xmlns:a16="http://schemas.microsoft.com/office/drawing/2014/main" id="{0DEFDF9E-3F9A-D373-496E-25B367379078}"/>
                </a:ext>
              </a:extLst>
            </p:cNvPr>
            <p:cNvSpPr>
              <a:spLocks noChangeArrowheads="1"/>
            </p:cNvSpPr>
            <p:nvPr/>
          </p:nvSpPr>
          <p:spPr bwMode="auto">
            <a:xfrm>
              <a:off x="9392911" y="6355059"/>
              <a:ext cx="24885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400" b="0" dirty="0">
                  <a:solidFill>
                    <a:srgbClr val="455560"/>
                  </a:solidFill>
                  <a:latin typeface="Calibri" panose="020F0502020204030204" pitchFamily="34" charset="0"/>
                </a:rPr>
                <a:t>Slide credit: </a:t>
              </a:r>
              <a:r>
                <a:rPr lang="en-US" altLang="en-US" sz="1400" b="0" dirty="0">
                  <a:solidFill>
                    <a:schemeClr val="bg2"/>
                  </a:solidFill>
                  <a:latin typeface="Calibri" panose="020F0502020204030204" pitchFamily="34" charset="0"/>
                  <a:hlinkClick r:id="rId3"/>
                </a:rPr>
                <a:t>clinicaloptions.com</a:t>
              </a:r>
              <a:endParaRPr lang="en-US" altLang="en-US" sz="14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7116182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2805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_Blank+logo">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363C55A-914A-0A48-C77B-4197A1E975AA}"/>
              </a:ext>
            </a:extLst>
          </p:cNvPr>
          <p:cNvGrpSpPr/>
          <p:nvPr userDrawn="1"/>
        </p:nvGrpSpPr>
        <p:grpSpPr>
          <a:xfrm>
            <a:off x="9390465" y="6212702"/>
            <a:ext cx="2487854" cy="450134"/>
            <a:chOff x="9392911" y="6212702"/>
            <a:chExt cx="2488502" cy="450134"/>
          </a:xfrm>
        </p:grpSpPr>
        <p:pic>
          <p:nvPicPr>
            <p:cNvPr id="3" name="Picture 2" descr="Icon&#10;&#10;Description automatically generated">
              <a:extLst>
                <a:ext uri="{FF2B5EF4-FFF2-40B4-BE49-F238E27FC236}">
                  <a16:creationId xmlns:a16="http://schemas.microsoft.com/office/drawing/2014/main" id="{06CCC797-5A17-A9B2-5D2C-FD83170EF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8699" y="6212702"/>
              <a:ext cx="566928" cy="196326"/>
            </a:xfrm>
            <a:prstGeom prst="rect">
              <a:avLst/>
            </a:prstGeom>
          </p:spPr>
        </p:pic>
        <p:sp>
          <p:nvSpPr>
            <p:cNvPr id="4" name="Rectangle 8">
              <a:extLst>
                <a:ext uri="{FF2B5EF4-FFF2-40B4-BE49-F238E27FC236}">
                  <a16:creationId xmlns:a16="http://schemas.microsoft.com/office/drawing/2014/main" id="{518B5643-1F48-822D-8A06-E9F357ED9FFC}"/>
                </a:ext>
              </a:extLst>
            </p:cNvPr>
            <p:cNvSpPr>
              <a:spLocks noChangeArrowheads="1"/>
            </p:cNvSpPr>
            <p:nvPr/>
          </p:nvSpPr>
          <p:spPr bwMode="auto">
            <a:xfrm>
              <a:off x="9392911" y="6355059"/>
              <a:ext cx="24885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400" b="0" dirty="0">
                  <a:solidFill>
                    <a:srgbClr val="455560"/>
                  </a:solidFill>
                  <a:latin typeface="Calibri" panose="020F0502020204030204" pitchFamily="34" charset="0"/>
                </a:rPr>
                <a:t>Slide credit: </a:t>
              </a:r>
              <a:r>
                <a:rPr lang="en-US" altLang="en-US" sz="1400" b="0" dirty="0">
                  <a:solidFill>
                    <a:schemeClr val="bg2"/>
                  </a:solidFill>
                  <a:latin typeface="Calibri" panose="020F0502020204030204" pitchFamily="34" charset="0"/>
                  <a:hlinkClick r:id="rId3"/>
                </a:rPr>
                <a:t>clinicaloptions.com</a:t>
              </a:r>
              <a:endParaRPr lang="en-US" altLang="en-US" sz="14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1350053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omo Slide">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3DD1DBC1-47DC-4810-B88C-6E0440537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32313" y="5556667"/>
            <a:ext cx="3153858" cy="1092459"/>
          </a:xfrm>
          <a:prstGeom prst="rect">
            <a:avLst/>
          </a:prstGeom>
        </p:spPr>
      </p:pic>
      <p:sp>
        <p:nvSpPr>
          <p:cNvPr id="2" name="Title 1"/>
          <p:cNvSpPr>
            <a:spLocks noGrp="1"/>
          </p:cNvSpPr>
          <p:nvPr>
            <p:ph type="title"/>
          </p:nvPr>
        </p:nvSpPr>
        <p:spPr>
          <a:xfrm>
            <a:off x="514350" y="239716"/>
            <a:ext cx="11241088" cy="1674813"/>
          </a:xfrm>
          <a:prstGeom prst="rect">
            <a:avLst/>
          </a:prstGeom>
        </p:spPr>
        <p:txBody>
          <a:bodyPr/>
          <a:lstStyle>
            <a:lvl1pPr algn="ctr">
              <a:defRPr sz="3899">
                <a:solidFill>
                  <a:schemeClr val="bg2"/>
                </a:solidFill>
              </a:defRPr>
            </a:lvl1pPr>
          </a:lstStyle>
          <a:p>
            <a:r>
              <a:rPr lang="en-US"/>
              <a:t>Click to edit Master title style</a:t>
            </a:r>
          </a:p>
        </p:txBody>
      </p:sp>
      <p:sp>
        <p:nvSpPr>
          <p:cNvPr id="8" name="Content Placeholder 7"/>
          <p:cNvSpPr>
            <a:spLocks noGrp="1"/>
          </p:cNvSpPr>
          <p:nvPr>
            <p:ph sz="quarter" idx="10"/>
          </p:nvPr>
        </p:nvSpPr>
        <p:spPr>
          <a:xfrm>
            <a:off x="609600" y="1895478"/>
            <a:ext cx="10869613" cy="2605717"/>
          </a:xfrm>
          <a:prstGeom prst="rect">
            <a:avLst/>
          </a:prstGeom>
        </p:spPr>
        <p:txBody>
          <a:bodyPr/>
          <a:lstStyle>
            <a:lvl1pPr marL="0" indent="0">
              <a:buFontTx/>
              <a:buNone/>
              <a:defRPr sz="1999" b="1">
                <a:solidFill>
                  <a:schemeClr val="bg2"/>
                </a:solidFill>
              </a:defRPr>
            </a:lvl1pPr>
            <a:lvl2pPr>
              <a:buFontTx/>
              <a:buNone/>
              <a:defRPr/>
            </a:lvl2pPr>
            <a:lvl3pPr>
              <a:buFontTx/>
              <a:buNone/>
              <a:defRPr/>
            </a:lvl3pPr>
            <a:lvl4pPr>
              <a:buFontTx/>
              <a:buNone/>
              <a:defRPr/>
            </a:lvl4pPr>
            <a:lvl5pPr>
              <a:buFontTx/>
              <a:buNone/>
              <a:defRPr/>
            </a:lvl5pPr>
          </a:lstStyle>
          <a:p>
            <a:pPr lvl="0"/>
            <a:r>
              <a:rPr lang="en-US"/>
              <a:t>Edit Master text styles</a:t>
            </a:r>
          </a:p>
        </p:txBody>
      </p:sp>
      <p:cxnSp>
        <p:nvCxnSpPr>
          <p:cNvPr id="11" name="Straight Connector 10">
            <a:extLst>
              <a:ext uri="{FF2B5EF4-FFF2-40B4-BE49-F238E27FC236}">
                <a16:creationId xmlns:a16="http://schemas.microsoft.com/office/drawing/2014/main" id="{5FB50470-EA3D-49B4-8F28-4C9C1E0D226A}"/>
              </a:ext>
            </a:extLst>
          </p:cNvPr>
          <p:cNvCxnSpPr/>
          <p:nvPr userDrawn="1"/>
        </p:nvCxnSpPr>
        <p:spPr bwMode="auto">
          <a:xfrm>
            <a:off x="-22225" y="4605619"/>
            <a:ext cx="12211050" cy="0"/>
          </a:xfrm>
          <a:prstGeom prst="line">
            <a:avLst/>
          </a:prstGeom>
          <a:ln w="28575">
            <a:solidFill>
              <a:schemeClr val="tx1">
                <a:lumMod val="75000"/>
              </a:schemeClr>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sp>
        <p:nvSpPr>
          <p:cNvPr id="14" name="Content Placeholder 9">
            <a:extLst>
              <a:ext uri="{FF2B5EF4-FFF2-40B4-BE49-F238E27FC236}">
                <a16:creationId xmlns:a16="http://schemas.microsoft.com/office/drawing/2014/main" id="{DF9EACC2-568A-498C-8601-A87328BD11D3}"/>
              </a:ext>
            </a:extLst>
          </p:cNvPr>
          <p:cNvSpPr>
            <a:spLocks noGrp="1"/>
          </p:cNvSpPr>
          <p:nvPr>
            <p:ph sz="quarter" idx="11"/>
          </p:nvPr>
        </p:nvSpPr>
        <p:spPr>
          <a:xfrm>
            <a:off x="514217" y="4856675"/>
            <a:ext cx="11281011" cy="1155939"/>
          </a:xfrm>
          <a:prstGeom prst="rect">
            <a:avLst/>
          </a:prstGeom>
        </p:spPr>
        <p:txBody>
          <a:bodyPr/>
          <a:lstStyle>
            <a:lvl1pPr>
              <a:buFontTx/>
              <a:buNone/>
              <a:defRPr sz="2399" b="1">
                <a:solidFill>
                  <a:srgbClr val="E1471D"/>
                </a:solidFill>
              </a:defRPr>
            </a:lvl1pPr>
            <a:lvl2pPr>
              <a:buFontTx/>
              <a:buNone/>
              <a:defRPr sz="2399"/>
            </a:lvl2pPr>
            <a:lvl3pPr>
              <a:buFontTx/>
              <a:buNone/>
              <a:defRPr sz="2399"/>
            </a:lvl3pPr>
            <a:lvl4pPr>
              <a:buFontTx/>
              <a:buNone/>
              <a:defRPr sz="2399"/>
            </a:lvl4pPr>
            <a:lvl5pPr>
              <a:buFontTx/>
              <a:buNone/>
              <a:defRPr sz="2399"/>
            </a:lvl5pPr>
          </a:lstStyle>
          <a:p>
            <a:pPr lvl="0"/>
            <a:r>
              <a:rPr lang="en-US"/>
              <a:t>Edit Master text styles</a:t>
            </a:r>
          </a:p>
        </p:txBody>
      </p:sp>
      <p:sp>
        <p:nvSpPr>
          <p:cNvPr id="15" name="Rectangle 14">
            <a:extLst>
              <a:ext uri="{FF2B5EF4-FFF2-40B4-BE49-F238E27FC236}">
                <a16:creationId xmlns:a16="http://schemas.microsoft.com/office/drawing/2014/main" id="{5BBD1E00-A2D3-4202-961C-9DF3DF2683C9}"/>
              </a:ext>
            </a:extLst>
          </p:cNvPr>
          <p:cNvSpPr/>
          <p:nvPr userDrawn="1"/>
        </p:nvSpPr>
        <p:spPr>
          <a:xfrm>
            <a:off x="1" y="6590270"/>
            <a:ext cx="12188825" cy="267732"/>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65" dirty="0"/>
          </a:p>
        </p:txBody>
      </p:sp>
      <p:cxnSp>
        <p:nvCxnSpPr>
          <p:cNvPr id="16" name="Straight Connector 15">
            <a:extLst>
              <a:ext uri="{FF2B5EF4-FFF2-40B4-BE49-F238E27FC236}">
                <a16:creationId xmlns:a16="http://schemas.microsoft.com/office/drawing/2014/main" id="{7590A4E9-08A7-4826-8D90-46B546D1F341}"/>
              </a:ext>
            </a:extLst>
          </p:cNvPr>
          <p:cNvCxnSpPr/>
          <p:nvPr userDrawn="1"/>
        </p:nvCxnSpPr>
        <p:spPr>
          <a:xfrm>
            <a:off x="1" y="6589713"/>
            <a:ext cx="12188825"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3204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45245" y="2938040"/>
            <a:ext cx="10512862" cy="945056"/>
          </a:xfrm>
        </p:spPr>
        <p:txBody>
          <a:bodyPr anchor="t"/>
          <a:lstStyle>
            <a:lvl1pPr indent="0">
              <a:defRPr sz="3732" b="0" i="0">
                <a:solidFill>
                  <a:schemeClr val="tx1"/>
                </a:solidFill>
                <a:latin typeface="Helvetica Light" panose="020B0403020202020204" pitchFamily="34" charset="0"/>
              </a:defRPr>
            </a:lvl1pPr>
          </a:lstStyle>
          <a:p>
            <a:r>
              <a:rPr lang="en-US" dirty="0"/>
              <a:t>Click to add presentation title</a:t>
            </a:r>
          </a:p>
        </p:txBody>
      </p:sp>
      <p:sp>
        <p:nvSpPr>
          <p:cNvPr id="3" name="Text Placeholder 2"/>
          <p:cNvSpPr>
            <a:spLocks noGrp="1"/>
          </p:cNvSpPr>
          <p:nvPr>
            <p:ph type="body" idx="1" hasCustomPrompt="1"/>
          </p:nvPr>
        </p:nvSpPr>
        <p:spPr>
          <a:xfrm>
            <a:off x="945245" y="4074841"/>
            <a:ext cx="8866399" cy="842925"/>
          </a:xfrm>
        </p:spPr>
        <p:txBody>
          <a:bodyPr/>
          <a:lstStyle>
            <a:lvl1pPr marL="0" indent="0">
              <a:buNone/>
              <a:defRPr sz="2799" b="0" i="0">
                <a:solidFill>
                  <a:schemeClr val="tx1"/>
                </a:solidFill>
                <a:latin typeface="Helvetica Light" panose="020B0403020202020204" pitchFamily="34" charset="0"/>
              </a:defRPr>
            </a:lvl1pPr>
            <a:lvl2pPr marL="457052" indent="0">
              <a:buNone/>
              <a:defRPr sz="1999">
                <a:solidFill>
                  <a:schemeClr val="tx1">
                    <a:tint val="75000"/>
                  </a:schemeClr>
                </a:solidFill>
              </a:defRPr>
            </a:lvl2pPr>
            <a:lvl3pPr marL="914103" indent="0">
              <a:buNone/>
              <a:defRPr sz="1799">
                <a:solidFill>
                  <a:schemeClr val="tx1">
                    <a:tint val="75000"/>
                  </a:schemeClr>
                </a:solidFill>
              </a:defRPr>
            </a:lvl3pPr>
            <a:lvl4pPr marL="1371155" indent="0">
              <a:buNone/>
              <a:defRPr sz="1600">
                <a:solidFill>
                  <a:schemeClr val="tx1">
                    <a:tint val="75000"/>
                  </a:schemeClr>
                </a:solidFill>
              </a:defRPr>
            </a:lvl4pPr>
            <a:lvl5pPr marL="1828205" indent="0">
              <a:buNone/>
              <a:defRPr sz="1600">
                <a:solidFill>
                  <a:schemeClr val="tx1">
                    <a:tint val="75000"/>
                  </a:schemeClr>
                </a:solidFill>
              </a:defRPr>
            </a:lvl5pPr>
            <a:lvl6pPr marL="2285257" indent="0">
              <a:buNone/>
              <a:defRPr sz="1600">
                <a:solidFill>
                  <a:schemeClr val="tx1">
                    <a:tint val="75000"/>
                  </a:schemeClr>
                </a:solidFill>
              </a:defRPr>
            </a:lvl6pPr>
            <a:lvl7pPr marL="2742308" indent="0">
              <a:buNone/>
              <a:defRPr sz="1600">
                <a:solidFill>
                  <a:schemeClr val="tx1">
                    <a:tint val="75000"/>
                  </a:schemeClr>
                </a:solidFill>
              </a:defRPr>
            </a:lvl7pPr>
            <a:lvl8pPr marL="3199360" indent="0">
              <a:buNone/>
              <a:defRPr sz="1600">
                <a:solidFill>
                  <a:schemeClr val="tx1">
                    <a:tint val="75000"/>
                  </a:schemeClr>
                </a:solidFill>
              </a:defRPr>
            </a:lvl8pPr>
            <a:lvl9pPr marL="3656412" indent="0">
              <a:buNone/>
              <a:defRPr sz="1600">
                <a:solidFill>
                  <a:schemeClr val="tx1">
                    <a:tint val="75000"/>
                  </a:schemeClr>
                </a:solidFill>
              </a:defRPr>
            </a:lvl9pPr>
          </a:lstStyle>
          <a:p>
            <a:pPr lvl="0"/>
            <a:r>
              <a:rPr lang="en-US" dirty="0"/>
              <a:t>Click to add presenters</a:t>
            </a:r>
          </a:p>
        </p:txBody>
      </p:sp>
      <p:pic>
        <p:nvPicPr>
          <p:cNvPr id="7" name="Picture 7">
            <a:extLst>
              <a:ext uri="{FF2B5EF4-FFF2-40B4-BE49-F238E27FC236}">
                <a16:creationId xmlns:a16="http://schemas.microsoft.com/office/drawing/2014/main" id="{B393C837-5F5F-3F46-8D1D-008E9417EB8F}"/>
              </a:ext>
            </a:extLst>
          </p:cNvPr>
          <p:cNvPicPr>
            <a:picLocks noChangeAspect="1"/>
          </p:cNvPicPr>
          <p:nvPr userDrawn="1"/>
        </p:nvPicPr>
        <p:blipFill rotWithShape="1">
          <a:blip r:embed="rId2"/>
          <a:srcRect t="7317" b="35643"/>
          <a:stretch/>
        </p:blipFill>
        <p:spPr bwMode="auto">
          <a:xfrm>
            <a:off x="0" y="0"/>
            <a:ext cx="12188825" cy="2110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a:extLst>
              <a:ext uri="{FF2B5EF4-FFF2-40B4-BE49-F238E27FC236}">
                <a16:creationId xmlns:a16="http://schemas.microsoft.com/office/drawing/2014/main" id="{A227D025-596A-7449-8DBA-787D4C8F7BE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470463" y="5676400"/>
            <a:ext cx="3305572" cy="8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71E048E7-966A-A141-8D89-9F68A929CE27}"/>
              </a:ext>
            </a:extLst>
          </p:cNvPr>
          <p:cNvSpPr/>
          <p:nvPr userDrawn="1"/>
        </p:nvSpPr>
        <p:spPr>
          <a:xfrm>
            <a:off x="0" y="2051961"/>
            <a:ext cx="12188825" cy="192264"/>
          </a:xfrm>
          <a:prstGeom prst="rect">
            <a:avLst/>
          </a:prstGeom>
          <a:solidFill>
            <a:srgbClr val="ECB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399" dirty="0">
              <a:solidFill>
                <a:schemeClr val="bg1"/>
              </a:solidFill>
            </a:endParaRPr>
          </a:p>
        </p:txBody>
      </p:sp>
      <p:sp>
        <p:nvSpPr>
          <p:cNvPr id="10" name="Subtitle 2">
            <a:extLst>
              <a:ext uri="{FF2B5EF4-FFF2-40B4-BE49-F238E27FC236}">
                <a16:creationId xmlns:a16="http://schemas.microsoft.com/office/drawing/2014/main" id="{62C36D03-7E01-E248-B761-8F1F84CCEEE9}"/>
              </a:ext>
            </a:extLst>
          </p:cNvPr>
          <p:cNvSpPr txBox="1">
            <a:spLocks/>
          </p:cNvSpPr>
          <p:nvPr userDrawn="1"/>
        </p:nvSpPr>
        <p:spPr>
          <a:xfrm>
            <a:off x="945245" y="6079330"/>
            <a:ext cx="3049217" cy="439995"/>
          </a:xfrm>
          <a:prstGeom prst="rect">
            <a:avLst/>
          </a:prstGeom>
        </p:spPr>
        <p:txBody>
          <a:bodyPr vert="horz" lIns="121888" tIns="60944" rIns="121888" bIns="60944"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800"/>
              </a:spcBef>
              <a:spcAft>
                <a:spcPts val="800"/>
              </a:spcAft>
              <a:defRPr/>
            </a:pPr>
            <a:r>
              <a:rPr lang="en-US" sz="1600" b="1" dirty="0" err="1">
                <a:solidFill>
                  <a:schemeClr val="tx1">
                    <a:lumMod val="65000"/>
                    <a:lumOff val="35000"/>
                  </a:schemeClr>
                </a:solidFill>
                <a:latin typeface="Helvetica" pitchFamily="2" charset="0"/>
                <a:cs typeface="Helvetica Light" charset="0"/>
              </a:rPr>
              <a:t>nccc.ucsf.</a:t>
            </a:r>
            <a:r>
              <a:rPr lang="en-US" sz="1600" b="1" dirty="0" err="1">
                <a:solidFill>
                  <a:srgbClr val="939392"/>
                </a:solidFill>
                <a:latin typeface="Helvetica" pitchFamily="2" charset="0"/>
                <a:cs typeface="Helvetica Light" charset="0"/>
              </a:rPr>
              <a:t>org</a:t>
            </a:r>
            <a:endParaRPr lang="en-US" sz="1600" b="1" dirty="0">
              <a:solidFill>
                <a:srgbClr val="939392"/>
              </a:solidFill>
              <a:latin typeface="Helvetica" pitchFamily="2" charset="0"/>
              <a:cs typeface="Helvetica Light" charset="0"/>
            </a:endParaRPr>
          </a:p>
        </p:txBody>
      </p:sp>
      <p:sp>
        <p:nvSpPr>
          <p:cNvPr id="11" name="Text Placeholder 2">
            <a:extLst>
              <a:ext uri="{FF2B5EF4-FFF2-40B4-BE49-F238E27FC236}">
                <a16:creationId xmlns:a16="http://schemas.microsoft.com/office/drawing/2014/main" id="{0F4C0803-40D5-3743-BC2D-89D45D41092F}"/>
              </a:ext>
            </a:extLst>
          </p:cNvPr>
          <p:cNvSpPr>
            <a:spLocks noGrp="1"/>
          </p:cNvSpPr>
          <p:nvPr>
            <p:ph type="body" idx="10" hasCustomPrompt="1"/>
          </p:nvPr>
        </p:nvSpPr>
        <p:spPr>
          <a:xfrm>
            <a:off x="945245" y="5102452"/>
            <a:ext cx="6410969" cy="842925"/>
          </a:xfrm>
        </p:spPr>
        <p:txBody>
          <a:bodyPr/>
          <a:lstStyle>
            <a:lvl1pPr marL="0" indent="0">
              <a:buNone/>
              <a:defRPr sz="1866" b="0" i="0">
                <a:solidFill>
                  <a:schemeClr val="tx1"/>
                </a:solidFill>
                <a:latin typeface="Helvetica Light" panose="020B0403020202020204" pitchFamily="34" charset="0"/>
              </a:defRPr>
            </a:lvl1pPr>
            <a:lvl2pPr marL="457052" indent="0">
              <a:buNone/>
              <a:defRPr sz="1999">
                <a:solidFill>
                  <a:schemeClr val="tx1">
                    <a:tint val="75000"/>
                  </a:schemeClr>
                </a:solidFill>
              </a:defRPr>
            </a:lvl2pPr>
            <a:lvl3pPr marL="914103" indent="0">
              <a:buNone/>
              <a:defRPr sz="1799">
                <a:solidFill>
                  <a:schemeClr val="tx1">
                    <a:tint val="75000"/>
                  </a:schemeClr>
                </a:solidFill>
              </a:defRPr>
            </a:lvl3pPr>
            <a:lvl4pPr marL="1371155" indent="0">
              <a:buNone/>
              <a:defRPr sz="1600">
                <a:solidFill>
                  <a:schemeClr val="tx1">
                    <a:tint val="75000"/>
                  </a:schemeClr>
                </a:solidFill>
              </a:defRPr>
            </a:lvl4pPr>
            <a:lvl5pPr marL="1828205" indent="0">
              <a:buNone/>
              <a:defRPr sz="1600">
                <a:solidFill>
                  <a:schemeClr val="tx1">
                    <a:tint val="75000"/>
                  </a:schemeClr>
                </a:solidFill>
              </a:defRPr>
            </a:lvl5pPr>
            <a:lvl6pPr marL="2285257" indent="0">
              <a:buNone/>
              <a:defRPr sz="1600">
                <a:solidFill>
                  <a:schemeClr val="tx1">
                    <a:tint val="75000"/>
                  </a:schemeClr>
                </a:solidFill>
              </a:defRPr>
            </a:lvl6pPr>
            <a:lvl7pPr marL="2742308" indent="0">
              <a:buNone/>
              <a:defRPr sz="1600">
                <a:solidFill>
                  <a:schemeClr val="tx1">
                    <a:tint val="75000"/>
                  </a:schemeClr>
                </a:solidFill>
              </a:defRPr>
            </a:lvl7pPr>
            <a:lvl8pPr marL="3199360" indent="0">
              <a:buNone/>
              <a:defRPr sz="1600">
                <a:solidFill>
                  <a:schemeClr val="tx1">
                    <a:tint val="75000"/>
                  </a:schemeClr>
                </a:solidFill>
              </a:defRPr>
            </a:lvl8pPr>
            <a:lvl9pPr marL="3656412" indent="0">
              <a:buNone/>
              <a:defRPr sz="1600">
                <a:solidFill>
                  <a:schemeClr val="tx1">
                    <a:tint val="75000"/>
                  </a:schemeClr>
                </a:solidFill>
              </a:defRPr>
            </a:lvl9pPr>
          </a:lstStyle>
          <a:p>
            <a:pPr lvl="0"/>
            <a:r>
              <a:rPr lang="en-US" dirty="0"/>
              <a:t>Click to add date</a:t>
            </a:r>
          </a:p>
        </p:txBody>
      </p:sp>
      <p:pic>
        <p:nvPicPr>
          <p:cNvPr id="12" name="Picture 10">
            <a:extLst>
              <a:ext uri="{FF2B5EF4-FFF2-40B4-BE49-F238E27FC236}">
                <a16:creationId xmlns:a16="http://schemas.microsoft.com/office/drawing/2014/main" id="{1964FAD0-CB48-B045-B7E1-71ABF6F5ECFE}"/>
              </a:ext>
            </a:extLst>
          </p:cNvPr>
          <p:cNvPicPr>
            <a:picLocks noChangeAspect="1"/>
          </p:cNvPicPr>
          <p:nvPr userDrawn="1"/>
        </p:nvPicPr>
        <p:blipFill>
          <a:blip r:embed="rId4"/>
          <a:srcRect/>
          <a:stretch/>
        </p:blipFill>
        <p:spPr bwMode="auto">
          <a:xfrm>
            <a:off x="5079858" y="5839286"/>
            <a:ext cx="3031626" cy="566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3809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62569"/>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88" y="2049029"/>
            <a:ext cx="5171439"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lumn 2">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015038" y="2049028"/>
            <a:ext cx="5171439"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A14F4-0CE7-440D-A9AD-AE6DF60A6C88}" type="datetime4">
              <a:rPr lang="en-US" smtClean="0"/>
              <a:t>April 10, 2024</a:t>
            </a:fld>
            <a:endParaRPr lang="en-US" dirty="0"/>
          </a:p>
        </p:txBody>
      </p:sp>
    </p:spTree>
    <p:extLst>
      <p:ext uri="{BB962C8B-B14F-4D97-AF65-F5344CB8AC3E}">
        <p14:creationId xmlns:p14="http://schemas.microsoft.com/office/powerpoint/2010/main" val="2833506996"/>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63D22D-D944-E743-9104-F6819BDC3D2F}"/>
              </a:ext>
            </a:extLst>
          </p:cNvPr>
          <p:cNvPicPr>
            <a:picLocks noChangeAspect="1"/>
          </p:cNvPicPr>
          <p:nvPr userDrawn="1"/>
        </p:nvPicPr>
        <p:blipFill rotWithShape="1">
          <a:blip r:embed="rId2"/>
          <a:srcRect l="29423"/>
          <a:stretch/>
        </p:blipFill>
        <p:spPr>
          <a:xfrm rot="16200000">
            <a:off x="-1750266" y="1750267"/>
            <a:ext cx="6858004" cy="3357469"/>
          </a:xfrm>
          <a:prstGeom prst="rect">
            <a:avLst/>
          </a:prstGeom>
        </p:spPr>
      </p:pic>
      <p:sp>
        <p:nvSpPr>
          <p:cNvPr id="9" name="Rectangle 8">
            <a:extLst>
              <a:ext uri="{FF2B5EF4-FFF2-40B4-BE49-F238E27FC236}">
                <a16:creationId xmlns:a16="http://schemas.microsoft.com/office/drawing/2014/main" id="{C3A29BB0-0795-E14A-9FED-76518635C620}"/>
              </a:ext>
            </a:extLst>
          </p:cNvPr>
          <p:cNvSpPr/>
          <p:nvPr userDrawn="1"/>
        </p:nvSpPr>
        <p:spPr>
          <a:xfrm>
            <a:off x="3357472" y="-3"/>
            <a:ext cx="8831355" cy="6858004"/>
          </a:xfrm>
          <a:prstGeom prst="rect">
            <a:avLst/>
          </a:prstGeom>
          <a:solidFill>
            <a:srgbClr val="ECB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399" dirty="0">
              <a:solidFill>
                <a:schemeClr val="bg1"/>
              </a:solidFill>
            </a:endParaRPr>
          </a:p>
        </p:txBody>
      </p:sp>
      <p:sp>
        <p:nvSpPr>
          <p:cNvPr id="2" name="Title 1"/>
          <p:cNvSpPr>
            <a:spLocks noGrp="1"/>
          </p:cNvSpPr>
          <p:nvPr>
            <p:ph type="ctrTitle" hasCustomPrompt="1"/>
          </p:nvPr>
        </p:nvSpPr>
        <p:spPr>
          <a:xfrm>
            <a:off x="3940109" y="2206032"/>
            <a:ext cx="6309585" cy="1655763"/>
          </a:xfrm>
        </p:spPr>
        <p:txBody>
          <a:bodyPr anchor="t"/>
          <a:lstStyle>
            <a:lvl1pPr algn="l">
              <a:defRPr sz="3732" b="0" i="0">
                <a:latin typeface="Helvetica Light" panose="020B0403020202020204" pitchFamily="34" charset="0"/>
              </a:defRPr>
            </a:lvl1pPr>
          </a:lstStyle>
          <a:p>
            <a:r>
              <a:rPr lang="en-US" dirty="0"/>
              <a:t>Click to add divider text</a:t>
            </a:r>
          </a:p>
        </p:txBody>
      </p:sp>
      <p:pic>
        <p:nvPicPr>
          <p:cNvPr id="10" name="Picture 10">
            <a:extLst>
              <a:ext uri="{FF2B5EF4-FFF2-40B4-BE49-F238E27FC236}">
                <a16:creationId xmlns:a16="http://schemas.microsoft.com/office/drawing/2014/main" id="{F76DD96F-29F6-C74F-B311-B8E03A8CFF7B}"/>
              </a:ext>
            </a:extLst>
          </p:cNvPr>
          <p:cNvPicPr>
            <a:picLocks noChangeAspect="1"/>
          </p:cNvPicPr>
          <p:nvPr userDrawn="1"/>
        </p:nvPicPr>
        <p:blipFill>
          <a:blip r:embed="rId3"/>
          <a:srcRect/>
          <a:stretch/>
        </p:blipFill>
        <p:spPr bwMode="auto">
          <a:xfrm>
            <a:off x="9271354" y="5977487"/>
            <a:ext cx="2567799" cy="6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89064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3212C6-461A-334F-9D96-A6F325244D60}"/>
              </a:ext>
            </a:extLst>
          </p:cNvPr>
          <p:cNvSpPr/>
          <p:nvPr userDrawn="1"/>
        </p:nvSpPr>
        <p:spPr>
          <a:xfrm>
            <a:off x="0" y="1"/>
            <a:ext cx="12188825" cy="3768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3" name="Page">
            <a:extLst>
              <a:ext uri="{FF2B5EF4-FFF2-40B4-BE49-F238E27FC236}">
                <a16:creationId xmlns:a16="http://schemas.microsoft.com/office/drawing/2014/main" id="{A77057AC-4ADD-1844-ADA2-940332B55B97}"/>
              </a:ext>
            </a:extLst>
          </p:cNvPr>
          <p:cNvSpPr txBox="1"/>
          <p:nvPr userDrawn="1"/>
        </p:nvSpPr>
        <p:spPr bwMode="ltGray">
          <a:xfrm>
            <a:off x="11657927" y="6581605"/>
            <a:ext cx="397152" cy="166200"/>
          </a:xfrm>
          <a:prstGeom prst="rect">
            <a:avLst/>
          </a:prstGeom>
          <a:noFill/>
        </p:spPr>
        <p:txBody>
          <a:bodyPr wrap="square" lIns="0" tIns="0" rIns="0" bIns="0" rtlCol="0" anchor="ctr">
            <a:noAutofit/>
          </a:bodyPr>
          <a:lstStyle/>
          <a:p>
            <a:pPr marL="0" marR="0" lvl="0" indent="0" algn="ctr" defTabSz="1218804" rtl="0" eaLnBrk="1" fontAlgn="auto" latinLnBrk="0" hangingPunct="1">
              <a:lnSpc>
                <a:spcPct val="90000"/>
              </a:lnSpc>
              <a:spcBef>
                <a:spcPts val="0"/>
              </a:spcBef>
              <a:spcAft>
                <a:spcPts val="0"/>
              </a:spcAft>
              <a:buClrTx/>
              <a:buSzTx/>
              <a:buFontTx/>
              <a:buNone/>
              <a:tabLst/>
              <a:defRPr/>
            </a:pPr>
            <a:fld id="{A205AF18-29B6-4690-89B9-EDCFDCBCCDAF}" type="slidenum">
              <a:rPr kumimoji="0" lang="en-US" sz="1333" b="0" i="0" u="none" strike="noStrike" kern="1200" cap="none" spc="0" normalizeH="0" baseline="0" noProof="0" smtClean="0">
                <a:ln>
                  <a:noFill/>
                </a:ln>
                <a:solidFill>
                  <a:schemeClr val="bg1"/>
                </a:solidFill>
                <a:effectLst/>
                <a:uLnTx/>
                <a:uFillTx/>
                <a:latin typeface="Arial Narrow" panose="020B0604020202020204" pitchFamily="34" charset="0"/>
                <a:ea typeface="+mn-ea"/>
                <a:cs typeface="Arial Narrow" panose="020B0604020202020204" pitchFamily="34" charset="0"/>
                <a:sym typeface="Trebuchet MS" panose="020B0603020202020204" pitchFamily="34" charset="0"/>
              </a:rPr>
              <a:pPr marL="0" marR="0" lvl="0" indent="0" algn="ctr" defTabSz="1218804" rtl="0" eaLnBrk="1" fontAlgn="auto" latinLnBrk="0" hangingPunct="1">
                <a:lnSpc>
                  <a:spcPct val="90000"/>
                </a:lnSpc>
                <a:spcBef>
                  <a:spcPts val="0"/>
                </a:spcBef>
                <a:spcAft>
                  <a:spcPts val="0"/>
                </a:spcAft>
                <a:buClrTx/>
                <a:buSzTx/>
                <a:buFontTx/>
                <a:buNone/>
                <a:tabLst/>
                <a:defRPr/>
              </a:pPr>
              <a:t>‹#›</a:t>
            </a:fld>
            <a:endParaRPr kumimoji="0" lang="en-US" sz="1333" b="0" i="0" u="none" strike="noStrike" kern="1200" cap="none" spc="0" normalizeH="0" baseline="0" noProof="0" dirty="0">
              <a:ln>
                <a:noFill/>
              </a:ln>
              <a:solidFill>
                <a:schemeClr val="bg1"/>
              </a:solidFill>
              <a:effectLst/>
              <a:uLnTx/>
              <a:uFillTx/>
              <a:latin typeface="Arial Narrow" panose="020B0604020202020204" pitchFamily="34" charset="0"/>
              <a:ea typeface="+mn-ea"/>
              <a:cs typeface="Arial Narrow" panose="020B0604020202020204" pitchFamily="34" charset="0"/>
              <a:sym typeface="Trebuchet MS" panose="020B0603020202020204" pitchFamily="34" charset="0"/>
            </a:endParaRPr>
          </a:p>
        </p:txBody>
      </p:sp>
      <p:sp>
        <p:nvSpPr>
          <p:cNvPr id="20" name="Text Placeholder 15">
            <a:extLst>
              <a:ext uri="{FF2B5EF4-FFF2-40B4-BE49-F238E27FC236}">
                <a16:creationId xmlns:a16="http://schemas.microsoft.com/office/drawing/2014/main" id="{97D9663B-C5A5-6E46-8ECE-ABF71D3B6D39}"/>
              </a:ext>
            </a:extLst>
          </p:cNvPr>
          <p:cNvSpPr>
            <a:spLocks noGrp="1"/>
          </p:cNvSpPr>
          <p:nvPr>
            <p:ph type="body" sz="quarter" idx="19" hasCustomPrompt="1"/>
          </p:nvPr>
        </p:nvSpPr>
        <p:spPr>
          <a:xfrm>
            <a:off x="274122" y="1547624"/>
            <a:ext cx="11609983" cy="532920"/>
          </a:xfrm>
        </p:spPr>
        <p:txBody>
          <a:bodyPr/>
          <a:lstStyle>
            <a:lvl1pPr marL="0" indent="0">
              <a:buNone/>
              <a:defRPr sz="2799" b="0" i="0">
                <a:solidFill>
                  <a:schemeClr val="accent1"/>
                </a:solidFill>
                <a:latin typeface="Helvetica Light" panose="020B0403020202020204" pitchFamily="34" charset="0"/>
              </a:defRPr>
            </a:lvl1pPr>
          </a:lstStyle>
          <a:p>
            <a:pPr lvl="0"/>
            <a:r>
              <a:rPr lang="en-US" dirty="0"/>
              <a:t>Click to add subhead</a:t>
            </a:r>
          </a:p>
        </p:txBody>
      </p:sp>
      <p:sp>
        <p:nvSpPr>
          <p:cNvPr id="11" name="Content Placeholder 3">
            <a:extLst>
              <a:ext uri="{FF2B5EF4-FFF2-40B4-BE49-F238E27FC236}">
                <a16:creationId xmlns:a16="http://schemas.microsoft.com/office/drawing/2014/main" id="{737E5B84-6DB9-6746-92DB-C1CB68B6F4B8}"/>
              </a:ext>
            </a:extLst>
          </p:cNvPr>
          <p:cNvSpPr>
            <a:spLocks noGrp="1"/>
          </p:cNvSpPr>
          <p:nvPr>
            <p:ph sz="quarter" idx="20" hasCustomPrompt="1"/>
          </p:nvPr>
        </p:nvSpPr>
        <p:spPr>
          <a:xfrm>
            <a:off x="268153" y="2133600"/>
            <a:ext cx="11615950" cy="3486912"/>
          </a:xfrm>
        </p:spPr>
        <p:txBody>
          <a:bodyPr/>
          <a:lstStyle>
            <a:lvl1pPr>
              <a:buClr>
                <a:schemeClr val="tx1"/>
              </a:buClr>
              <a:defRPr b="0" i="0">
                <a:latin typeface="Helvetica Light" panose="020B0403020202020204" pitchFamily="34" charset="0"/>
              </a:defRPr>
            </a:lvl1pPr>
            <a:lvl2pPr>
              <a:buClr>
                <a:schemeClr val="tx1"/>
              </a:buClr>
              <a:defRPr b="0" i="0">
                <a:latin typeface="Helvetica Light" panose="020B0403020202020204" pitchFamily="34" charset="0"/>
              </a:defRPr>
            </a:lvl2pPr>
            <a:lvl3pPr>
              <a:buClr>
                <a:schemeClr val="tx1"/>
              </a:buClr>
              <a:defRPr b="0" i="0">
                <a:latin typeface="Helvetica Light" panose="020B0403020202020204" pitchFamily="34" charset="0"/>
              </a:defRPr>
            </a:lvl3pPr>
            <a:lvl4pPr>
              <a:buClr>
                <a:schemeClr val="tx1"/>
              </a:buClr>
              <a:defRPr b="0" i="0">
                <a:latin typeface="Helvetica Light" panose="020B0403020202020204" pitchFamily="34" charset="0"/>
              </a:defRPr>
            </a:lvl4pPr>
            <a:lvl5pPr>
              <a:buClr>
                <a:schemeClr val="tx1"/>
              </a:buClr>
              <a:defRPr b="0" i="0">
                <a:latin typeface="Helvetica Light" panose="020B0403020202020204" pitchFamily="34" charset="0"/>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hasCustomPrompt="1"/>
          </p:nvPr>
        </p:nvSpPr>
        <p:spPr>
          <a:xfrm>
            <a:off x="280323" y="733695"/>
            <a:ext cx="10512862" cy="620857"/>
          </a:xfrm>
        </p:spPr>
        <p:txBody>
          <a:bodyPr anchor="t"/>
          <a:lstStyle>
            <a:lvl1pPr>
              <a:defRPr sz="3199" b="0" i="0">
                <a:solidFill>
                  <a:schemeClr val="tx1"/>
                </a:solidFill>
                <a:latin typeface="Helvetica Light" panose="020B0403020202020204" pitchFamily="34" charset="0"/>
              </a:defRPr>
            </a:lvl1pPr>
          </a:lstStyle>
          <a:p>
            <a:r>
              <a:rPr lang="en-US" dirty="0"/>
              <a:t>Click to add title</a:t>
            </a:r>
          </a:p>
        </p:txBody>
      </p:sp>
      <p:pic>
        <p:nvPicPr>
          <p:cNvPr id="14" name="Picture 10">
            <a:extLst>
              <a:ext uri="{FF2B5EF4-FFF2-40B4-BE49-F238E27FC236}">
                <a16:creationId xmlns:a16="http://schemas.microsoft.com/office/drawing/2014/main" id="{D2A38F0A-2751-2549-9497-E05C28CB14C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71352" y="5977363"/>
            <a:ext cx="2567804" cy="654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Page">
            <a:extLst>
              <a:ext uri="{FF2B5EF4-FFF2-40B4-BE49-F238E27FC236}">
                <a16:creationId xmlns:a16="http://schemas.microsoft.com/office/drawing/2014/main" id="{4891F22F-FDD5-2C4B-ABF3-B01AE454A20D}"/>
              </a:ext>
            </a:extLst>
          </p:cNvPr>
          <p:cNvSpPr txBox="1"/>
          <p:nvPr userDrawn="1"/>
        </p:nvSpPr>
        <p:spPr bwMode="ltGray">
          <a:xfrm>
            <a:off x="151095" y="6465955"/>
            <a:ext cx="397152" cy="166200"/>
          </a:xfrm>
          <a:prstGeom prst="rect">
            <a:avLst/>
          </a:prstGeom>
          <a:noFill/>
        </p:spPr>
        <p:txBody>
          <a:bodyPr wrap="square" lIns="0" tIns="0" rIns="0" bIns="0" rtlCol="0" anchor="ctr">
            <a:noAutofit/>
          </a:bodyPr>
          <a:lstStyle/>
          <a:p>
            <a:pPr marL="0" marR="0" lvl="0" indent="0" algn="ctr" defTabSz="1218804" rtl="0" eaLnBrk="1" fontAlgn="auto" latinLnBrk="0" hangingPunct="1">
              <a:lnSpc>
                <a:spcPct val="90000"/>
              </a:lnSpc>
              <a:spcBef>
                <a:spcPts val="0"/>
              </a:spcBef>
              <a:spcAft>
                <a:spcPts val="0"/>
              </a:spcAft>
              <a:buClrTx/>
              <a:buSzTx/>
              <a:buFontTx/>
              <a:buNone/>
              <a:tabLst/>
              <a:defRPr/>
            </a:pPr>
            <a:fld id="{A205AF18-29B6-4690-89B9-EDCFDCBCCDAF}" type="slidenum">
              <a:rPr kumimoji="0" lang="en-US" sz="1200" b="0" i="0" u="none" strike="noStrike" kern="1200" cap="none" spc="0" normalizeH="0" baseline="0" noProof="0" smtClean="0">
                <a:ln>
                  <a:noFill/>
                </a:ln>
                <a:solidFill>
                  <a:schemeClr val="tx1"/>
                </a:solidFill>
                <a:effectLst/>
                <a:uLnTx/>
                <a:uFillTx/>
                <a:latin typeface="Helvetica Light" panose="020B0403020202020204" pitchFamily="34" charset="0"/>
                <a:ea typeface="+mn-ea"/>
                <a:cs typeface="Arial Narrow" panose="020B0604020202020204" pitchFamily="34" charset="0"/>
                <a:sym typeface="Trebuchet MS" panose="020B0603020202020204" pitchFamily="34" charset="0"/>
              </a:rPr>
              <a:pPr marL="0" marR="0" lvl="0" indent="0" algn="ctr" defTabSz="1218804" rtl="0" eaLnBrk="1" fontAlgn="auto" latinLnBrk="0" hangingPunct="1">
                <a:lnSpc>
                  <a:spcPct val="9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chemeClr val="tx1"/>
              </a:solidFill>
              <a:effectLst/>
              <a:uLnTx/>
              <a:uFillTx/>
              <a:latin typeface="Helvetica Light" panose="020B0403020202020204" pitchFamily="34" charset="0"/>
              <a:ea typeface="+mn-ea"/>
              <a:cs typeface="Arial Narrow" panose="020B0604020202020204" pitchFamily="34" charset="0"/>
              <a:sym typeface="Trebuchet MS" panose="020B0603020202020204" pitchFamily="34" charset="0"/>
            </a:endParaRPr>
          </a:p>
        </p:txBody>
      </p:sp>
    </p:spTree>
    <p:extLst>
      <p:ext uri="{BB962C8B-B14F-4D97-AF65-F5344CB8AC3E}">
        <p14:creationId xmlns:p14="http://schemas.microsoft.com/office/powerpoint/2010/main" val="33431213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23200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075E8-90E0-6BE8-4EEC-0EF626753136}"/>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B08FB782-D8D9-93B0-2985-E55662341750}"/>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396187-39ED-9ABC-3031-E056A282BEF8}"/>
              </a:ext>
            </a:extLst>
          </p:cNvPr>
          <p:cNvSpPr>
            <a:spLocks noGrp="1"/>
          </p:cNvSpPr>
          <p:nvPr>
            <p:ph type="dt" sz="half" idx="10"/>
          </p:nvPr>
        </p:nvSpPr>
        <p:spPr/>
        <p:txBody>
          <a:bodyPr/>
          <a:lstStyle/>
          <a:p>
            <a:fld id="{06900722-23A5-F848-ADE0-2C0EB41CD6EB}" type="datetimeFigureOut">
              <a:rPr lang="en-US" smtClean="0"/>
              <a:t>4/10/2024</a:t>
            </a:fld>
            <a:endParaRPr lang="en-US"/>
          </a:p>
        </p:txBody>
      </p:sp>
      <p:sp>
        <p:nvSpPr>
          <p:cNvPr id="5" name="Footer Placeholder 4">
            <a:extLst>
              <a:ext uri="{FF2B5EF4-FFF2-40B4-BE49-F238E27FC236}">
                <a16:creationId xmlns:a16="http://schemas.microsoft.com/office/drawing/2014/main" id="{D74DCBDC-8BEC-93C4-7F11-05EF08242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AF040-D3E8-5A77-86D4-AC825A599443}"/>
              </a:ext>
            </a:extLst>
          </p:cNvPr>
          <p:cNvSpPr>
            <a:spLocks noGrp="1"/>
          </p:cNvSpPr>
          <p:nvPr>
            <p:ph type="sldNum" sz="quarter" idx="12"/>
          </p:nvPr>
        </p:nvSpPr>
        <p:spPr/>
        <p:txBody>
          <a:bodyPr/>
          <a:lstStyle/>
          <a:p>
            <a:fld id="{C45EDF62-AF78-F446-946B-400445983434}" type="slidenum">
              <a:rPr lang="en-US" smtClean="0"/>
              <a:t>‹#›</a:t>
            </a:fld>
            <a:endParaRPr lang="en-US"/>
          </a:p>
        </p:txBody>
      </p:sp>
    </p:spTree>
    <p:extLst>
      <p:ext uri="{BB962C8B-B14F-4D97-AF65-F5344CB8AC3E}">
        <p14:creationId xmlns:p14="http://schemas.microsoft.com/office/powerpoint/2010/main" val="1377094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F8CFC-ECE3-93F4-C47D-359549B0C1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1DA6B4-7065-4108-78A1-6BE667E51A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3AF9EC-C3FF-EB2A-8775-48D71969B934}"/>
              </a:ext>
            </a:extLst>
          </p:cNvPr>
          <p:cNvSpPr>
            <a:spLocks noGrp="1"/>
          </p:cNvSpPr>
          <p:nvPr>
            <p:ph type="dt" sz="half" idx="10"/>
          </p:nvPr>
        </p:nvSpPr>
        <p:spPr/>
        <p:txBody>
          <a:bodyPr/>
          <a:lstStyle/>
          <a:p>
            <a:fld id="{06900722-23A5-F848-ADE0-2C0EB41CD6EB}" type="datetimeFigureOut">
              <a:rPr lang="en-US" smtClean="0"/>
              <a:t>4/10/2024</a:t>
            </a:fld>
            <a:endParaRPr lang="en-US"/>
          </a:p>
        </p:txBody>
      </p:sp>
      <p:sp>
        <p:nvSpPr>
          <p:cNvPr id="5" name="Footer Placeholder 4">
            <a:extLst>
              <a:ext uri="{FF2B5EF4-FFF2-40B4-BE49-F238E27FC236}">
                <a16:creationId xmlns:a16="http://schemas.microsoft.com/office/drawing/2014/main" id="{BFF7D601-A396-DB07-E99B-FEB7FE46AD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7D08FC-C45E-6864-03EA-B13D207F13BB}"/>
              </a:ext>
            </a:extLst>
          </p:cNvPr>
          <p:cNvSpPr>
            <a:spLocks noGrp="1"/>
          </p:cNvSpPr>
          <p:nvPr>
            <p:ph type="sldNum" sz="quarter" idx="12"/>
          </p:nvPr>
        </p:nvSpPr>
        <p:spPr/>
        <p:txBody>
          <a:bodyPr/>
          <a:lstStyle/>
          <a:p>
            <a:fld id="{C45EDF62-AF78-F446-946B-400445983434}" type="slidenum">
              <a:rPr lang="en-US" smtClean="0"/>
              <a:t>‹#›</a:t>
            </a:fld>
            <a:endParaRPr lang="en-US"/>
          </a:p>
        </p:txBody>
      </p:sp>
    </p:spTree>
    <p:extLst>
      <p:ext uri="{BB962C8B-B14F-4D97-AF65-F5344CB8AC3E}">
        <p14:creationId xmlns:p14="http://schemas.microsoft.com/office/powerpoint/2010/main" val="23614158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59325-8D27-2BCA-8F98-79543C69D5F7}"/>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DB5B9196-9D14-E063-A50B-93D88FA278E5}"/>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3541B0-4084-E177-5522-C1127E5C636A}"/>
              </a:ext>
            </a:extLst>
          </p:cNvPr>
          <p:cNvSpPr>
            <a:spLocks noGrp="1"/>
          </p:cNvSpPr>
          <p:nvPr>
            <p:ph type="dt" sz="half" idx="10"/>
          </p:nvPr>
        </p:nvSpPr>
        <p:spPr/>
        <p:txBody>
          <a:bodyPr/>
          <a:lstStyle/>
          <a:p>
            <a:fld id="{06900722-23A5-F848-ADE0-2C0EB41CD6EB}" type="datetimeFigureOut">
              <a:rPr lang="en-US" smtClean="0"/>
              <a:t>4/10/2024</a:t>
            </a:fld>
            <a:endParaRPr lang="en-US"/>
          </a:p>
        </p:txBody>
      </p:sp>
      <p:sp>
        <p:nvSpPr>
          <p:cNvPr id="5" name="Footer Placeholder 4">
            <a:extLst>
              <a:ext uri="{FF2B5EF4-FFF2-40B4-BE49-F238E27FC236}">
                <a16:creationId xmlns:a16="http://schemas.microsoft.com/office/drawing/2014/main" id="{06891D0F-F6CA-DE71-F3AE-50DFDF73EC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A7E10-729C-36C9-85F2-6980D51E0008}"/>
              </a:ext>
            </a:extLst>
          </p:cNvPr>
          <p:cNvSpPr>
            <a:spLocks noGrp="1"/>
          </p:cNvSpPr>
          <p:nvPr>
            <p:ph type="sldNum" sz="quarter" idx="12"/>
          </p:nvPr>
        </p:nvSpPr>
        <p:spPr/>
        <p:txBody>
          <a:bodyPr/>
          <a:lstStyle/>
          <a:p>
            <a:fld id="{C45EDF62-AF78-F446-946B-400445983434}" type="slidenum">
              <a:rPr lang="en-US" smtClean="0"/>
              <a:t>‹#›</a:t>
            </a:fld>
            <a:endParaRPr lang="en-US"/>
          </a:p>
        </p:txBody>
      </p:sp>
    </p:spTree>
    <p:extLst>
      <p:ext uri="{BB962C8B-B14F-4D97-AF65-F5344CB8AC3E}">
        <p14:creationId xmlns:p14="http://schemas.microsoft.com/office/powerpoint/2010/main" val="22979177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EEED1-FC31-C5A9-50E1-1E378ADF84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C0A7A5-830F-FA59-5290-C85ABC79A7A1}"/>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CC8E78-B371-54B4-B046-CC9E89E175E4}"/>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D6FD3B-16B2-A5D5-8347-4945BAACD33A}"/>
              </a:ext>
            </a:extLst>
          </p:cNvPr>
          <p:cNvSpPr>
            <a:spLocks noGrp="1"/>
          </p:cNvSpPr>
          <p:nvPr>
            <p:ph type="dt" sz="half" idx="10"/>
          </p:nvPr>
        </p:nvSpPr>
        <p:spPr/>
        <p:txBody>
          <a:bodyPr/>
          <a:lstStyle/>
          <a:p>
            <a:fld id="{06900722-23A5-F848-ADE0-2C0EB41CD6EB}" type="datetimeFigureOut">
              <a:rPr lang="en-US" smtClean="0"/>
              <a:t>4/10/2024</a:t>
            </a:fld>
            <a:endParaRPr lang="en-US"/>
          </a:p>
        </p:txBody>
      </p:sp>
      <p:sp>
        <p:nvSpPr>
          <p:cNvPr id="6" name="Footer Placeholder 5">
            <a:extLst>
              <a:ext uri="{FF2B5EF4-FFF2-40B4-BE49-F238E27FC236}">
                <a16:creationId xmlns:a16="http://schemas.microsoft.com/office/drawing/2014/main" id="{EC788FBB-BA46-21B9-0CE4-C6D9AF59E8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D639EC-9CD8-383B-2DA5-9309F9CCB0B3}"/>
              </a:ext>
            </a:extLst>
          </p:cNvPr>
          <p:cNvSpPr>
            <a:spLocks noGrp="1"/>
          </p:cNvSpPr>
          <p:nvPr>
            <p:ph type="sldNum" sz="quarter" idx="12"/>
          </p:nvPr>
        </p:nvSpPr>
        <p:spPr/>
        <p:txBody>
          <a:bodyPr/>
          <a:lstStyle/>
          <a:p>
            <a:fld id="{C45EDF62-AF78-F446-946B-400445983434}" type="slidenum">
              <a:rPr lang="en-US" smtClean="0"/>
              <a:t>‹#›</a:t>
            </a:fld>
            <a:endParaRPr lang="en-US"/>
          </a:p>
        </p:txBody>
      </p:sp>
    </p:spTree>
    <p:extLst>
      <p:ext uri="{BB962C8B-B14F-4D97-AF65-F5344CB8AC3E}">
        <p14:creationId xmlns:p14="http://schemas.microsoft.com/office/powerpoint/2010/main" val="38814750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0CEBA-2683-E8D1-AA9A-87E2F9B95188}"/>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F9DB58-717A-082F-FA86-12A983F868E3}"/>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AF357C-E72A-F547-7027-3806668DB668}"/>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AD5C6E-DC5B-8709-870B-BEF44E05F557}"/>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68F721-9F13-2908-10E4-56CA93C45247}"/>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D91E0D-1932-CF17-4649-2D832F10280D}"/>
              </a:ext>
            </a:extLst>
          </p:cNvPr>
          <p:cNvSpPr>
            <a:spLocks noGrp="1"/>
          </p:cNvSpPr>
          <p:nvPr>
            <p:ph type="dt" sz="half" idx="10"/>
          </p:nvPr>
        </p:nvSpPr>
        <p:spPr/>
        <p:txBody>
          <a:bodyPr/>
          <a:lstStyle/>
          <a:p>
            <a:fld id="{06900722-23A5-F848-ADE0-2C0EB41CD6EB}" type="datetimeFigureOut">
              <a:rPr lang="en-US" smtClean="0"/>
              <a:t>4/10/2024</a:t>
            </a:fld>
            <a:endParaRPr lang="en-US"/>
          </a:p>
        </p:txBody>
      </p:sp>
      <p:sp>
        <p:nvSpPr>
          <p:cNvPr id="8" name="Footer Placeholder 7">
            <a:extLst>
              <a:ext uri="{FF2B5EF4-FFF2-40B4-BE49-F238E27FC236}">
                <a16:creationId xmlns:a16="http://schemas.microsoft.com/office/drawing/2014/main" id="{0B9EDEED-4699-946E-A37E-F003EC791F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D5F78D-1692-8C15-7DC7-77592E787FC9}"/>
              </a:ext>
            </a:extLst>
          </p:cNvPr>
          <p:cNvSpPr>
            <a:spLocks noGrp="1"/>
          </p:cNvSpPr>
          <p:nvPr>
            <p:ph type="sldNum" sz="quarter" idx="12"/>
          </p:nvPr>
        </p:nvSpPr>
        <p:spPr/>
        <p:txBody>
          <a:bodyPr/>
          <a:lstStyle/>
          <a:p>
            <a:fld id="{C45EDF62-AF78-F446-946B-400445983434}" type="slidenum">
              <a:rPr lang="en-US" smtClean="0"/>
              <a:t>‹#›</a:t>
            </a:fld>
            <a:endParaRPr lang="en-US"/>
          </a:p>
        </p:txBody>
      </p:sp>
    </p:spTree>
    <p:extLst>
      <p:ext uri="{BB962C8B-B14F-4D97-AF65-F5344CB8AC3E}">
        <p14:creationId xmlns:p14="http://schemas.microsoft.com/office/powerpoint/2010/main" val="15526727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BB8C3-D460-31C2-D96D-FE3849FD7C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A78B7D-F6E7-AC73-237A-20AC2223933B}"/>
              </a:ext>
            </a:extLst>
          </p:cNvPr>
          <p:cNvSpPr>
            <a:spLocks noGrp="1"/>
          </p:cNvSpPr>
          <p:nvPr>
            <p:ph type="dt" sz="half" idx="10"/>
          </p:nvPr>
        </p:nvSpPr>
        <p:spPr/>
        <p:txBody>
          <a:bodyPr/>
          <a:lstStyle/>
          <a:p>
            <a:fld id="{06900722-23A5-F848-ADE0-2C0EB41CD6EB}" type="datetimeFigureOut">
              <a:rPr lang="en-US" smtClean="0"/>
              <a:t>4/10/2024</a:t>
            </a:fld>
            <a:endParaRPr lang="en-US"/>
          </a:p>
        </p:txBody>
      </p:sp>
      <p:sp>
        <p:nvSpPr>
          <p:cNvPr id="4" name="Footer Placeholder 3">
            <a:extLst>
              <a:ext uri="{FF2B5EF4-FFF2-40B4-BE49-F238E27FC236}">
                <a16:creationId xmlns:a16="http://schemas.microsoft.com/office/drawing/2014/main" id="{591C71D0-80B8-B887-E8C5-B1F59C0703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0E8645-54A8-9874-6E2A-7C3CDD7DD701}"/>
              </a:ext>
            </a:extLst>
          </p:cNvPr>
          <p:cNvSpPr>
            <a:spLocks noGrp="1"/>
          </p:cNvSpPr>
          <p:nvPr>
            <p:ph type="sldNum" sz="quarter" idx="12"/>
          </p:nvPr>
        </p:nvSpPr>
        <p:spPr/>
        <p:txBody>
          <a:bodyPr/>
          <a:lstStyle/>
          <a:p>
            <a:fld id="{C45EDF62-AF78-F446-946B-400445983434}" type="slidenum">
              <a:rPr lang="en-US" smtClean="0"/>
              <a:t>‹#›</a:t>
            </a:fld>
            <a:endParaRPr lang="en-US"/>
          </a:p>
        </p:txBody>
      </p:sp>
    </p:spTree>
    <p:extLst>
      <p:ext uri="{BB962C8B-B14F-4D97-AF65-F5344CB8AC3E}">
        <p14:creationId xmlns:p14="http://schemas.microsoft.com/office/powerpoint/2010/main" val="40557783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83592C-1A32-0AB9-4335-B5430C09376A}"/>
              </a:ext>
            </a:extLst>
          </p:cNvPr>
          <p:cNvSpPr>
            <a:spLocks noGrp="1"/>
          </p:cNvSpPr>
          <p:nvPr>
            <p:ph type="dt" sz="half" idx="10"/>
          </p:nvPr>
        </p:nvSpPr>
        <p:spPr/>
        <p:txBody>
          <a:bodyPr/>
          <a:lstStyle/>
          <a:p>
            <a:fld id="{06900722-23A5-F848-ADE0-2C0EB41CD6EB}" type="datetimeFigureOut">
              <a:rPr lang="en-US" smtClean="0"/>
              <a:t>4/10/2024</a:t>
            </a:fld>
            <a:endParaRPr lang="en-US"/>
          </a:p>
        </p:txBody>
      </p:sp>
      <p:sp>
        <p:nvSpPr>
          <p:cNvPr id="3" name="Footer Placeholder 2">
            <a:extLst>
              <a:ext uri="{FF2B5EF4-FFF2-40B4-BE49-F238E27FC236}">
                <a16:creationId xmlns:a16="http://schemas.microsoft.com/office/drawing/2014/main" id="{4286A371-4593-F48D-08A1-8F621ECA84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6A247F-CE36-2CF1-E3AA-3460121E60FC}"/>
              </a:ext>
            </a:extLst>
          </p:cNvPr>
          <p:cNvSpPr>
            <a:spLocks noGrp="1"/>
          </p:cNvSpPr>
          <p:nvPr>
            <p:ph type="sldNum" sz="quarter" idx="12"/>
          </p:nvPr>
        </p:nvSpPr>
        <p:spPr/>
        <p:txBody>
          <a:bodyPr/>
          <a:lstStyle/>
          <a:p>
            <a:fld id="{C45EDF62-AF78-F446-946B-400445983434}" type="slidenum">
              <a:rPr lang="en-US" smtClean="0"/>
              <a:t>‹#›</a:t>
            </a:fld>
            <a:endParaRPr lang="en-US"/>
          </a:p>
        </p:txBody>
      </p:sp>
    </p:spTree>
    <p:extLst>
      <p:ext uri="{BB962C8B-B14F-4D97-AF65-F5344CB8AC3E}">
        <p14:creationId xmlns:p14="http://schemas.microsoft.com/office/powerpoint/2010/main" val="4292201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37402"/>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3" name="Column 1 Text">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297" y="2085597"/>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lumn 2 Text">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4237751" y="2085597"/>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Column 3 Text">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7852205" y="2078951"/>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CD475-BD3D-4D8F-9C25-3936DE8BD1EA}" type="datetime4">
              <a:rPr lang="en-US" smtClean="0"/>
              <a:t>April 10, 2024</a:t>
            </a:fld>
            <a:endParaRPr lang="en-US" dirty="0"/>
          </a:p>
        </p:txBody>
      </p:sp>
    </p:spTree>
    <p:extLst>
      <p:ext uri="{BB962C8B-B14F-4D97-AF65-F5344CB8AC3E}">
        <p14:creationId xmlns:p14="http://schemas.microsoft.com/office/powerpoint/2010/main" val="3401759276"/>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3C798-2C98-D9F5-882D-7E1B59F242E4}"/>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7BE5C5D8-84CD-ECF7-AD6B-156ED2A197E5}"/>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0F4472-C228-D329-8932-E187FDAE4829}"/>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4D53BE-C31F-4465-48D5-CB16C0F9A296}"/>
              </a:ext>
            </a:extLst>
          </p:cNvPr>
          <p:cNvSpPr>
            <a:spLocks noGrp="1"/>
          </p:cNvSpPr>
          <p:nvPr>
            <p:ph type="dt" sz="half" idx="10"/>
          </p:nvPr>
        </p:nvSpPr>
        <p:spPr/>
        <p:txBody>
          <a:bodyPr/>
          <a:lstStyle/>
          <a:p>
            <a:fld id="{06900722-23A5-F848-ADE0-2C0EB41CD6EB}" type="datetimeFigureOut">
              <a:rPr lang="en-US" smtClean="0"/>
              <a:t>4/10/2024</a:t>
            </a:fld>
            <a:endParaRPr lang="en-US"/>
          </a:p>
        </p:txBody>
      </p:sp>
      <p:sp>
        <p:nvSpPr>
          <p:cNvPr id="6" name="Footer Placeholder 5">
            <a:extLst>
              <a:ext uri="{FF2B5EF4-FFF2-40B4-BE49-F238E27FC236}">
                <a16:creationId xmlns:a16="http://schemas.microsoft.com/office/drawing/2014/main" id="{A7D7D81F-9B51-18DE-AF13-1BF147BB8D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814F25-8EEB-7C9C-DB07-63D1CC52B1EC}"/>
              </a:ext>
            </a:extLst>
          </p:cNvPr>
          <p:cNvSpPr>
            <a:spLocks noGrp="1"/>
          </p:cNvSpPr>
          <p:nvPr>
            <p:ph type="sldNum" sz="quarter" idx="12"/>
          </p:nvPr>
        </p:nvSpPr>
        <p:spPr/>
        <p:txBody>
          <a:bodyPr/>
          <a:lstStyle/>
          <a:p>
            <a:fld id="{C45EDF62-AF78-F446-946B-400445983434}" type="slidenum">
              <a:rPr lang="en-US" smtClean="0"/>
              <a:t>‹#›</a:t>
            </a:fld>
            <a:endParaRPr lang="en-US"/>
          </a:p>
        </p:txBody>
      </p:sp>
    </p:spTree>
    <p:extLst>
      <p:ext uri="{BB962C8B-B14F-4D97-AF65-F5344CB8AC3E}">
        <p14:creationId xmlns:p14="http://schemas.microsoft.com/office/powerpoint/2010/main" val="6173798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FE5AC-3B6F-3AC7-379A-7B42617553CC}"/>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76D99419-F6AC-7D42-8F1D-05B894E679C1}"/>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6E8E969F-916B-C28C-8D11-6AEEDBCA9C34}"/>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48A3E9-3E2D-70C5-39D9-585024A9DC57}"/>
              </a:ext>
            </a:extLst>
          </p:cNvPr>
          <p:cNvSpPr>
            <a:spLocks noGrp="1"/>
          </p:cNvSpPr>
          <p:nvPr>
            <p:ph type="dt" sz="half" idx="10"/>
          </p:nvPr>
        </p:nvSpPr>
        <p:spPr/>
        <p:txBody>
          <a:bodyPr/>
          <a:lstStyle/>
          <a:p>
            <a:fld id="{06900722-23A5-F848-ADE0-2C0EB41CD6EB}" type="datetimeFigureOut">
              <a:rPr lang="en-US" smtClean="0"/>
              <a:t>4/10/2024</a:t>
            </a:fld>
            <a:endParaRPr lang="en-US"/>
          </a:p>
        </p:txBody>
      </p:sp>
      <p:sp>
        <p:nvSpPr>
          <p:cNvPr id="6" name="Footer Placeholder 5">
            <a:extLst>
              <a:ext uri="{FF2B5EF4-FFF2-40B4-BE49-F238E27FC236}">
                <a16:creationId xmlns:a16="http://schemas.microsoft.com/office/drawing/2014/main" id="{B749D973-25FD-098E-3217-D38170D39F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2645E1-F70C-1E7A-D34D-A5FF49798734}"/>
              </a:ext>
            </a:extLst>
          </p:cNvPr>
          <p:cNvSpPr>
            <a:spLocks noGrp="1"/>
          </p:cNvSpPr>
          <p:nvPr>
            <p:ph type="sldNum" sz="quarter" idx="12"/>
          </p:nvPr>
        </p:nvSpPr>
        <p:spPr/>
        <p:txBody>
          <a:bodyPr/>
          <a:lstStyle/>
          <a:p>
            <a:fld id="{C45EDF62-AF78-F446-946B-400445983434}" type="slidenum">
              <a:rPr lang="en-US" smtClean="0"/>
              <a:t>‹#›</a:t>
            </a:fld>
            <a:endParaRPr lang="en-US"/>
          </a:p>
        </p:txBody>
      </p:sp>
    </p:spTree>
    <p:extLst>
      <p:ext uri="{BB962C8B-B14F-4D97-AF65-F5344CB8AC3E}">
        <p14:creationId xmlns:p14="http://schemas.microsoft.com/office/powerpoint/2010/main" val="9201059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27238-079C-D267-079A-5EADFD2390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6C0228-33C7-7D5F-364C-812D4BD331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C8CA66-B13E-9184-0094-FBE70AA9F921}"/>
              </a:ext>
            </a:extLst>
          </p:cNvPr>
          <p:cNvSpPr>
            <a:spLocks noGrp="1"/>
          </p:cNvSpPr>
          <p:nvPr>
            <p:ph type="dt" sz="half" idx="10"/>
          </p:nvPr>
        </p:nvSpPr>
        <p:spPr/>
        <p:txBody>
          <a:bodyPr/>
          <a:lstStyle/>
          <a:p>
            <a:fld id="{06900722-23A5-F848-ADE0-2C0EB41CD6EB}" type="datetimeFigureOut">
              <a:rPr lang="en-US" smtClean="0"/>
              <a:t>4/10/2024</a:t>
            </a:fld>
            <a:endParaRPr lang="en-US"/>
          </a:p>
        </p:txBody>
      </p:sp>
      <p:sp>
        <p:nvSpPr>
          <p:cNvPr id="5" name="Footer Placeholder 4">
            <a:extLst>
              <a:ext uri="{FF2B5EF4-FFF2-40B4-BE49-F238E27FC236}">
                <a16:creationId xmlns:a16="http://schemas.microsoft.com/office/drawing/2014/main" id="{83108175-33AB-2294-6A10-C6FF92D068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742D0B-9882-ED0A-B832-11E42BAED3B2}"/>
              </a:ext>
            </a:extLst>
          </p:cNvPr>
          <p:cNvSpPr>
            <a:spLocks noGrp="1"/>
          </p:cNvSpPr>
          <p:nvPr>
            <p:ph type="sldNum" sz="quarter" idx="12"/>
          </p:nvPr>
        </p:nvSpPr>
        <p:spPr/>
        <p:txBody>
          <a:bodyPr/>
          <a:lstStyle/>
          <a:p>
            <a:fld id="{C45EDF62-AF78-F446-946B-400445983434}" type="slidenum">
              <a:rPr lang="en-US" smtClean="0"/>
              <a:t>‹#›</a:t>
            </a:fld>
            <a:endParaRPr lang="en-US"/>
          </a:p>
        </p:txBody>
      </p:sp>
    </p:spTree>
    <p:extLst>
      <p:ext uri="{BB962C8B-B14F-4D97-AF65-F5344CB8AC3E}">
        <p14:creationId xmlns:p14="http://schemas.microsoft.com/office/powerpoint/2010/main" val="19144246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74D7F-6F2C-28D6-8366-425F09C1A599}"/>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2D9E6-7EA1-0978-5ABC-578C78BCCB04}"/>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2C3FFA-D5BE-BB6B-8151-07843730E227}"/>
              </a:ext>
            </a:extLst>
          </p:cNvPr>
          <p:cNvSpPr>
            <a:spLocks noGrp="1"/>
          </p:cNvSpPr>
          <p:nvPr>
            <p:ph type="dt" sz="half" idx="10"/>
          </p:nvPr>
        </p:nvSpPr>
        <p:spPr/>
        <p:txBody>
          <a:bodyPr/>
          <a:lstStyle/>
          <a:p>
            <a:fld id="{06900722-23A5-F848-ADE0-2C0EB41CD6EB}" type="datetimeFigureOut">
              <a:rPr lang="en-US" smtClean="0"/>
              <a:t>4/10/2024</a:t>
            </a:fld>
            <a:endParaRPr lang="en-US"/>
          </a:p>
        </p:txBody>
      </p:sp>
      <p:sp>
        <p:nvSpPr>
          <p:cNvPr id="5" name="Footer Placeholder 4">
            <a:extLst>
              <a:ext uri="{FF2B5EF4-FFF2-40B4-BE49-F238E27FC236}">
                <a16:creationId xmlns:a16="http://schemas.microsoft.com/office/drawing/2014/main" id="{FD54ED53-251C-FA25-9A29-BE0109A058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1C7FF-1725-9F17-1C94-E015AAB9627B}"/>
              </a:ext>
            </a:extLst>
          </p:cNvPr>
          <p:cNvSpPr>
            <a:spLocks noGrp="1"/>
          </p:cNvSpPr>
          <p:nvPr>
            <p:ph type="sldNum" sz="quarter" idx="12"/>
          </p:nvPr>
        </p:nvSpPr>
        <p:spPr/>
        <p:txBody>
          <a:bodyPr/>
          <a:lstStyle/>
          <a:p>
            <a:fld id="{C45EDF62-AF78-F446-946B-400445983434}" type="slidenum">
              <a:rPr lang="en-US" smtClean="0"/>
              <a:t>‹#›</a:t>
            </a:fld>
            <a:endParaRPr lang="en-US"/>
          </a:p>
        </p:txBody>
      </p:sp>
    </p:spTree>
    <p:extLst>
      <p:ext uri="{BB962C8B-B14F-4D97-AF65-F5344CB8AC3E}">
        <p14:creationId xmlns:p14="http://schemas.microsoft.com/office/powerpoint/2010/main" val="2093042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70958"/>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8" name="Text Column 1">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23297" y="2052043"/>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Text Column 2">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3426979" y="2052041"/>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Column 3">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0661" y="2048313"/>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 Column 4">
            <a:extLst>
              <a:ext uri="{FF2B5EF4-FFF2-40B4-BE49-F238E27FC236}">
                <a16:creationId xmlns:a16="http://schemas.microsoft.com/office/drawing/2014/main" id="{52F0C1DF-6492-8445-A2F1-D57652FA6084}"/>
              </a:ext>
            </a:extLst>
          </p:cNvPr>
          <p:cNvSpPr>
            <a:spLocks noGrp="1"/>
          </p:cNvSpPr>
          <p:nvPr>
            <p:ph type="body" sz="quarter" idx="15" hasCustomPrompt="1"/>
          </p:nvPr>
        </p:nvSpPr>
        <p:spPr>
          <a:xfrm>
            <a:off x="9034343" y="2056886"/>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C9B5D-6673-4FC7-A4F7-F32A14DBF67B}" type="datetime4">
              <a:rPr lang="en-US" smtClean="0"/>
              <a:t>April 10, 2024</a:t>
            </a:fld>
            <a:endParaRPr lang="en-US" dirty="0"/>
          </a:p>
        </p:txBody>
      </p:sp>
    </p:spTree>
    <p:extLst>
      <p:ext uri="{BB962C8B-B14F-4D97-AF65-F5344CB8AC3E}">
        <p14:creationId xmlns:p14="http://schemas.microsoft.com/office/powerpoint/2010/main" val="1279085822"/>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 Text and Picture">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54180"/>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Text">
            <a:extLst>
              <a:ext uri="{FF2B5EF4-FFF2-40B4-BE49-F238E27FC236}">
                <a16:creationId xmlns:a16="http://schemas.microsoft.com/office/drawing/2014/main" id="{52F0C1DF-6492-8445-A2F1-D57652FA6084}"/>
              </a:ext>
            </a:extLst>
          </p:cNvPr>
          <p:cNvSpPr>
            <a:spLocks noGrp="1"/>
          </p:cNvSpPr>
          <p:nvPr>
            <p:ph type="body" sz="quarter" idx="11"/>
          </p:nvPr>
        </p:nvSpPr>
        <p:spPr>
          <a:xfrm>
            <a:off x="623889" y="2040640"/>
            <a:ext cx="5248592" cy="2986087"/>
          </a:xfrm>
          <a:prstGeom prst="rect">
            <a:avLst/>
          </a:prstGeom>
        </p:spPr>
        <p:txBody>
          <a:bodyPr/>
          <a:lstStyle>
            <a:lvl1pPr marL="400050" indent="-342900">
              <a:spcBef>
                <a:spcPts val="0"/>
              </a:spcBef>
              <a:spcAft>
                <a:spcPts val="8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800"/>
              </a:spcAft>
              <a:defRPr sz="2400">
                <a:latin typeface="+mn-lt"/>
              </a:defRPr>
            </a:lvl2pPr>
            <a:lvl3pPr marL="971550" indent="-280988">
              <a:spcBef>
                <a:spcPts val="0"/>
              </a:spcBef>
              <a:spcAft>
                <a:spcPts val="800"/>
              </a:spcAft>
              <a:buFont typeface="Arial" panose="020B0604020202020204" pitchFamily="34" charset="0"/>
              <a:buChar char="•"/>
              <a:defRPr sz="2400">
                <a:latin typeface="+mn-lt"/>
              </a:defRPr>
            </a:lvl3pPr>
            <a:lvl4pPr marL="1371600" indent="-400050">
              <a:spcBef>
                <a:spcPts val="0"/>
              </a:spcBef>
              <a:spcAft>
                <a:spcPts val="800"/>
              </a:spcAft>
              <a:buClr>
                <a:schemeClr val="accent6"/>
              </a:buClr>
              <a:buFont typeface="System Font Regular"/>
              <a:buChar char="–"/>
              <a:defRPr sz="2400">
                <a:latin typeface="+mn-lt"/>
              </a:defRPr>
            </a:lvl4pPr>
            <a:lvl5pPr marL="1714500" indent="-342900">
              <a:spcBef>
                <a:spcPts val="0"/>
              </a:spcBef>
              <a:spcAft>
                <a:spcPts val="8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lumn 2 Picture">
            <a:extLst>
              <a:ext uri="{FF2B5EF4-FFF2-40B4-BE49-F238E27FC236}">
                <a16:creationId xmlns:a16="http://schemas.microsoft.com/office/drawing/2014/main" id="{FBAF9846-71DA-A44F-8AF9-87E1DDB943E1}"/>
              </a:ext>
            </a:extLst>
          </p:cNvPr>
          <p:cNvSpPr>
            <a:spLocks noGrp="1"/>
          </p:cNvSpPr>
          <p:nvPr>
            <p:ph type="pic" sz="quarter" idx="12"/>
          </p:nvPr>
        </p:nvSpPr>
        <p:spPr>
          <a:xfrm>
            <a:off x="6094413" y="2042457"/>
            <a:ext cx="5041900" cy="2987675"/>
          </a:xfrm>
          <a:prstGeom prst="rect">
            <a:avLst/>
          </a:prstGeom>
        </p:spPr>
        <p:txBody>
          <a:bodyPr anchor="ctr"/>
          <a:lstStyle>
            <a:lvl1pPr algn="ctr">
              <a:defRPr sz="1400"/>
            </a:lvl1pPr>
          </a:lstStyle>
          <a:p>
            <a:endParaRPr lang="en-US" dirty="0"/>
          </a:p>
        </p:txBody>
      </p:sp>
      <p:sp>
        <p:nvSpPr>
          <p:cNvPr id="12" name="Date Placeholder 3">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9B010B-938C-4BD0-AF7C-9746274FFE3D}" type="datetime4">
              <a:rPr lang="en-US" smtClean="0"/>
              <a:t>April 10, 2024</a:t>
            </a:fld>
            <a:endParaRPr lang="en-US" dirty="0"/>
          </a:p>
        </p:txBody>
      </p:sp>
    </p:spTree>
    <p:extLst>
      <p:ext uri="{BB962C8B-B14F-4D97-AF65-F5344CB8AC3E}">
        <p14:creationId xmlns:p14="http://schemas.microsoft.com/office/powerpoint/2010/main" val="3018144544"/>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 name="Title (behind picture)"/>
          <p:cNvSpPr>
            <a:spLocks noGrp="1"/>
          </p:cNvSpPr>
          <p:nvPr>
            <p:ph type="title"/>
          </p:nvPr>
        </p:nvSpPr>
        <p:spPr/>
        <p:txBody>
          <a:bodyPr/>
          <a:lstStyle/>
          <a:p>
            <a:r>
              <a:rPr lang="en-US"/>
              <a:t>Click to edit Master title style</a:t>
            </a:r>
          </a:p>
        </p:txBody>
      </p:sp>
      <p:sp>
        <p:nvSpPr>
          <p:cNvPr id="7" name="Picture">
            <a:extLst>
              <a:ext uri="{FF2B5EF4-FFF2-40B4-BE49-F238E27FC236}">
                <a16:creationId xmlns:a16="http://schemas.microsoft.com/office/drawing/2014/main" id="{E8EA923E-BC71-C347-8E04-0810876CF682}"/>
              </a:ext>
            </a:extLst>
          </p:cNvPr>
          <p:cNvSpPr>
            <a:spLocks noGrp="1"/>
          </p:cNvSpPr>
          <p:nvPr>
            <p:ph type="pic" sz="quarter" idx="12"/>
          </p:nvPr>
        </p:nvSpPr>
        <p:spPr>
          <a:xfrm>
            <a:off x="623297" y="1371600"/>
            <a:ext cx="10938784" cy="4246879"/>
          </a:xfrm>
          <a:prstGeom prst="rect">
            <a:avLst/>
          </a:prstGeom>
        </p:spPr>
        <p:txBody>
          <a:bodyPr anchor="ctr"/>
          <a:lstStyle>
            <a:lvl1pPr algn="ctr">
              <a:defRPr sz="1400"/>
            </a:lvl1pPr>
          </a:lstStyle>
          <a:p>
            <a:endParaRPr lang="en-US" dirty="0"/>
          </a:p>
        </p:txBody>
      </p:sp>
      <p:sp>
        <p:nvSpPr>
          <p:cNvPr id="11" name="Date">
            <a:extLst>
              <a:ext uri="{FF2B5EF4-FFF2-40B4-BE49-F238E27FC236}">
                <a16:creationId xmlns:a16="http://schemas.microsoft.com/office/drawing/2014/main" id="{7E01E1C4-2C84-CE47-85DB-593C82C0EB68}"/>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EF8423-1295-4128-9C08-61F5C8343238}" type="datetime4">
              <a:rPr lang="en-US" smtClean="0"/>
              <a:t>April 10, 2024</a:t>
            </a:fld>
            <a:endParaRPr lang="en-US" dirty="0"/>
          </a:p>
        </p:txBody>
      </p:sp>
    </p:spTree>
    <p:extLst>
      <p:ext uri="{BB962C8B-B14F-4D97-AF65-F5344CB8AC3E}">
        <p14:creationId xmlns:p14="http://schemas.microsoft.com/office/powerpoint/2010/main" val="116993593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paragraphs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45791"/>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Area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89" y="2032251"/>
            <a:ext cx="9602630" cy="2986087"/>
          </a:xfrm>
          <a:prstGeom prst="rect">
            <a:avLst/>
          </a:prstGeom>
        </p:spPr>
        <p:txBody>
          <a:bodyPr/>
          <a:lstStyle>
            <a:lvl1pPr marL="114300" indent="0">
              <a:spcBef>
                <a:spcPts val="0"/>
              </a:spcBef>
              <a:spcAft>
                <a:spcPts val="1200"/>
              </a:spcAft>
              <a:buClr>
                <a:schemeClr val="accent6"/>
              </a:buClr>
              <a:buFont typeface="Wingdings" panose="05000000000000000000" pitchFamily="2" charset="2"/>
              <a:buNone/>
              <a:defRPr sz="2400">
                <a:solidFill>
                  <a:schemeClr val="tx1"/>
                </a:solidFill>
                <a:latin typeface="+mn-lt"/>
              </a:defRPr>
            </a:lvl1pPr>
            <a:lvl2pPr marL="338328" indent="0">
              <a:spcBef>
                <a:spcPts val="0"/>
              </a:spcBef>
              <a:spcAft>
                <a:spcPts val="600"/>
              </a:spcAft>
              <a:buFontTx/>
              <a:buNone/>
              <a:defRPr sz="2200">
                <a:latin typeface="+mn-lt"/>
              </a:defRPr>
            </a:lvl2pPr>
            <a:lvl3pPr marL="676656" indent="0">
              <a:spcBef>
                <a:spcPts val="0"/>
              </a:spcBef>
              <a:spcAft>
                <a:spcPts val="600"/>
              </a:spcAft>
              <a:buFontTx/>
              <a:buNone/>
              <a:defRPr sz="2200">
                <a:latin typeface="+mn-lt"/>
              </a:defRPr>
            </a:lvl3pPr>
            <a:lvl4pPr marL="1133856" indent="0">
              <a:spcBef>
                <a:spcPts val="0"/>
              </a:spcBef>
              <a:spcAft>
                <a:spcPts val="600"/>
              </a:spcAft>
              <a:buClr>
                <a:schemeClr val="accent6"/>
              </a:buClr>
              <a:buFontTx/>
              <a:buNone/>
              <a:defRPr sz="2200">
                <a:latin typeface="+mn-lt"/>
              </a:defRPr>
            </a:lvl4pPr>
            <a:lvl5pPr marL="1481328" indent="0">
              <a:spcBef>
                <a:spcPts val="0"/>
              </a:spcBef>
              <a:spcAft>
                <a:spcPts val="600"/>
              </a:spcAft>
              <a:buClr>
                <a:schemeClr val="accent6"/>
              </a:buClr>
              <a:buSzPct val="100000"/>
              <a:buFontTx/>
              <a:buNone/>
              <a:defRPr sz="2200">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F4C82B-53BB-49C0-8529-67F839443334}" type="datetime4">
              <a:rPr lang="en-US" smtClean="0"/>
              <a:t>April 10, 2024</a:t>
            </a:fld>
            <a:endParaRPr lang="en-US" dirty="0"/>
          </a:p>
        </p:txBody>
      </p:sp>
    </p:spTree>
    <p:extLst>
      <p:ext uri="{BB962C8B-B14F-4D97-AF65-F5344CB8AC3E}">
        <p14:creationId xmlns:p14="http://schemas.microsoft.com/office/powerpoint/2010/main" val="286645911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890" y="1046679"/>
            <a:ext cx="10512424"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90" y="1935957"/>
            <a:ext cx="10512424" cy="2986087"/>
          </a:xfrm>
          <a:prstGeom prst="rect">
            <a:avLst/>
          </a:prstGeom>
        </p:spPr>
        <p:txBody>
          <a:bodyPr/>
          <a:lstStyle>
            <a:lvl1pPr marL="347477" indent="0">
              <a:spcBef>
                <a:spcPts val="0"/>
              </a:spcBef>
              <a:spcAft>
                <a:spcPts val="1200"/>
              </a:spcAft>
              <a:buClr>
                <a:schemeClr val="accent6"/>
              </a:buClr>
              <a:buFontTx/>
              <a:buNone/>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6"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251325815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3.xml"/><Relationship Id="rId1" Type="http://schemas.openxmlformats.org/officeDocument/2006/relationships/slideLayout" Target="../slideLayouts/slideLayout1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4.xml"/><Relationship Id="rId1" Type="http://schemas.openxmlformats.org/officeDocument/2006/relationships/slideLayout" Target="../slideLayouts/slideLayout14.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5.xml"/><Relationship Id="rId1" Type="http://schemas.openxmlformats.org/officeDocument/2006/relationships/slideLayout" Target="../slideLayouts/slideLayout15.xml"/><Relationship Id="rId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theme" Target="../theme/theme7.xml"/><Relationship Id="rId4" Type="http://schemas.openxmlformats.org/officeDocument/2006/relationships/slideLayout" Target="../slideLayouts/slideLayout3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8.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gs>
            <a:gs pos="100000">
              <a:schemeClr val="tx2">
                <a:lumMod val="75000"/>
              </a:schemeClr>
            </a:gs>
          </a:gsLst>
          <a:lin ang="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1878181"/>
      </p:ext>
    </p:extLst>
  </p:cSld>
  <p:clrMap bg1="lt1" tx1="dk1" bg2="lt2" tx2="dk2" accent1="accent1" accent2="accent2" accent3="accent3" accent4="accent4" accent5="accent5" accent6="accent6" hlink="hlink" folHlink="folHlink"/>
  <p:sldLayoutIdLst>
    <p:sldLayoutId id="2147483712" r:id="rId1"/>
  </p:sldLayoutIdLst>
  <p:transition spd="slow">
    <p:fade/>
  </p:transition>
  <p:hf sldNum="0" hdr="0"/>
  <p:txStyles>
    <p:titleStyle>
      <a:lvl1pPr algn="ctr" defTabSz="1218895" rtl="0" eaLnBrk="1" latinLnBrk="0" hangingPunct="1">
        <a:spcBef>
          <a:spcPct val="0"/>
        </a:spcBef>
        <a:buNone/>
        <a:defRPr sz="5865" kern="1200">
          <a:solidFill>
            <a:schemeClr val="tx1"/>
          </a:solidFill>
          <a:latin typeface="+mj-lt"/>
          <a:ea typeface="+mj-ea"/>
          <a:cs typeface="+mj-cs"/>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0F4FCDD2-5E10-224D-8C68-31BC1F67A43E}"/>
              </a:ext>
            </a:extLst>
          </p:cNvPr>
          <p:cNvSpPr>
            <a:spLocks noGrp="1"/>
          </p:cNvSpPr>
          <p:nvPr>
            <p:ph type="title"/>
          </p:nvPr>
        </p:nvSpPr>
        <p:spPr>
          <a:xfrm>
            <a:off x="623297" y="1136034"/>
            <a:ext cx="10794980" cy="648915"/>
          </a:xfrm>
          <a:prstGeom prst="rect">
            <a:avLst/>
          </a:prstGeom>
        </p:spPr>
        <p:txBody>
          <a:bodyPr vert="horz" lIns="91440" tIns="45720" rIns="91440" bIns="45720" rtlCol="0" anchor="t">
            <a:normAutofit/>
          </a:bodyPr>
          <a:lstStyle/>
          <a:p>
            <a:r>
              <a:rPr lang="en-US" dirty="0"/>
              <a:t>Click to edit Master title style</a:t>
            </a:r>
          </a:p>
        </p:txBody>
      </p:sp>
      <p:sp>
        <p:nvSpPr>
          <p:cNvPr id="7" name="Top bar"/>
          <p:cNvSpPr/>
          <p:nvPr/>
        </p:nvSpPr>
        <p:spPr>
          <a:xfrm>
            <a:off x="0" y="0"/>
            <a:ext cx="12188825" cy="728547"/>
          </a:xfrm>
          <a:prstGeom prst="rect">
            <a:avLst/>
          </a:prstGeom>
          <a:gradFill>
            <a:gsLst>
              <a:gs pos="23000">
                <a:schemeClr val="tx2">
                  <a:lumMod val="75000"/>
                </a:schemeClr>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399" dirty="0"/>
          </a:p>
        </p:txBody>
      </p:sp>
      <p:sp>
        <p:nvSpPr>
          <p:cNvPr id="6" name="Slide Number Circle">
            <a:extLst>
              <a:ext uri="{FF2B5EF4-FFF2-40B4-BE49-F238E27FC236}">
                <a16:creationId xmlns:a16="http://schemas.microsoft.com/office/drawing/2014/main" id="{DC63F7F3-9642-BA4D-83B9-EB92AB17B872}"/>
              </a:ext>
            </a:extLst>
          </p:cNvPr>
          <p:cNvSpPr/>
          <p:nvPr userDrawn="1"/>
        </p:nvSpPr>
        <p:spPr>
          <a:xfrm>
            <a:off x="11613568" y="220765"/>
            <a:ext cx="307696" cy="3076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a:endParaRPr lang="en-US" sz="2487" dirty="0"/>
          </a:p>
        </p:txBody>
      </p:sp>
      <p:sp>
        <p:nvSpPr>
          <p:cNvPr id="8" name="Slide Number">
            <a:extLst>
              <a:ext uri="{FF2B5EF4-FFF2-40B4-BE49-F238E27FC236}">
                <a16:creationId xmlns:a16="http://schemas.microsoft.com/office/drawing/2014/main" id="{7B8C0E48-51A4-0042-B570-D9B72B6AACAE}"/>
              </a:ext>
            </a:extLst>
          </p:cNvPr>
          <p:cNvSpPr txBox="1"/>
          <p:nvPr userDrawn="1"/>
        </p:nvSpPr>
        <p:spPr>
          <a:xfrm>
            <a:off x="11565512" y="247655"/>
            <a:ext cx="403808" cy="253916"/>
          </a:xfrm>
          <a:prstGeom prst="rect">
            <a:avLst/>
          </a:prstGeom>
          <a:noFill/>
        </p:spPr>
        <p:txBody>
          <a:bodyPr wrap="square" rtlCol="0">
            <a:spAutoFit/>
          </a:bodyPr>
          <a:lstStyle/>
          <a:p>
            <a:pPr algn="ctr"/>
            <a:fld id="{A565D13D-210D-7741-99FD-FE938200C5BF}" type="slidenum">
              <a:rPr lang="en-US" sz="1050" b="1" smtClean="0">
                <a:solidFill>
                  <a:schemeClr val="bg1"/>
                </a:solidFill>
              </a:rPr>
              <a:t>‹#›</a:t>
            </a:fld>
            <a:endParaRPr lang="en-US" sz="1050" b="1" dirty="0">
              <a:solidFill>
                <a:schemeClr val="bg1"/>
              </a:solidFill>
            </a:endParaRPr>
          </a:p>
        </p:txBody>
      </p:sp>
      <p:sp>
        <p:nvSpPr>
          <p:cNvPr id="15" name="Date">
            <a:extLst>
              <a:ext uri="{FF2B5EF4-FFF2-40B4-BE49-F238E27FC236}">
                <a16:creationId xmlns:a16="http://schemas.microsoft.com/office/drawing/2014/main" id="{841C3474-27D8-8049-BB94-405BB23B8EE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7F011-C873-4C3E-B563-159F3DEE9B17}" type="datetime4">
              <a:rPr lang="en-US" smtClean="0"/>
              <a:t>April 10, 2024</a:t>
            </a:fld>
            <a:endParaRPr lang="en-US" dirty="0"/>
          </a:p>
        </p:txBody>
      </p:sp>
      <p:pic>
        <p:nvPicPr>
          <p:cNvPr id="3" name="Picture 2" descr="Graphical user interface&#10;&#10;Description automatically generated with medium confidence">
            <a:extLst>
              <a:ext uri="{FF2B5EF4-FFF2-40B4-BE49-F238E27FC236}">
                <a16:creationId xmlns:a16="http://schemas.microsoft.com/office/drawing/2014/main" id="{4605063C-3227-4F51-A3BF-A1BEBBD95181}"/>
              </a:ext>
            </a:extLst>
          </p:cNvPr>
          <p:cNvPicPr>
            <a:picLocks noChangeAspect="1"/>
          </p:cNvPicPr>
          <p:nvPr userDrawn="1"/>
        </p:nvPicPr>
        <p:blipFill>
          <a:blip r:embed="rId13"/>
          <a:stretch>
            <a:fillRect/>
          </a:stretch>
        </p:blipFill>
        <p:spPr>
          <a:xfrm>
            <a:off x="9577160" y="5713237"/>
            <a:ext cx="2190256" cy="897108"/>
          </a:xfrm>
          <a:prstGeom prst="rect">
            <a:avLst/>
          </a:prstGeom>
        </p:spPr>
      </p:pic>
    </p:spTree>
  </p:cSld>
  <p:clrMap bg1="lt1" tx1="dk1" bg2="lt2" tx2="dk2" accent1="accent1" accent2="accent2" accent3="accent3" accent4="accent4" accent5="accent5" accent6="accent6" hlink="hlink" folHlink="folHlink"/>
  <p:sldLayoutIdLst>
    <p:sldLayoutId id="2147483677" r:id="rId1"/>
    <p:sldLayoutId id="2147483725" r:id="rId2"/>
    <p:sldLayoutId id="2147483727" r:id="rId3"/>
    <p:sldLayoutId id="2147483728" r:id="rId4"/>
    <p:sldLayoutId id="2147483724" r:id="rId5"/>
    <p:sldLayoutId id="2147483701" r:id="rId6"/>
    <p:sldLayoutId id="2147483726" r:id="rId7"/>
    <p:sldLayoutId id="2147483729" r:id="rId8"/>
    <p:sldLayoutId id="2147483730" r:id="rId9"/>
    <p:sldLayoutId id="2147483731" r:id="rId10"/>
    <p:sldLayoutId id="2147483732" r:id="rId11"/>
  </p:sldLayoutIdLst>
  <p:transition spd="slow">
    <p:fade/>
  </p:transition>
  <p:hf sldNum="0" hdr="0"/>
  <p:txStyles>
    <p:titleStyle>
      <a:lvl1pPr algn="l" defTabSz="1218895" rtl="0" eaLnBrk="1" latinLnBrk="0" hangingPunct="1">
        <a:spcBef>
          <a:spcPct val="0"/>
        </a:spcBef>
        <a:buNone/>
        <a:defRPr sz="3466" kern="1200">
          <a:solidFill>
            <a:schemeClr val="accent6"/>
          </a:solidFill>
          <a:latin typeface="+mj-lt"/>
          <a:ea typeface="+mj-ea"/>
          <a:cs typeface="Arial" pitchFamily="34" charset="0"/>
        </a:defRPr>
      </a:lvl1pPr>
    </p:titleStyle>
    <p:body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lumMod val="75000"/>
              </a:schemeClr>
            </a:gs>
            <a:gs pos="99000">
              <a:schemeClr val="accent1"/>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36541"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12000"/>
          </a:blip>
          <a:stretch>
            <a:fillRect/>
          </a:stretch>
        </p:blipFill>
        <p:spPr>
          <a:xfrm>
            <a:off x="273658" y="0"/>
            <a:ext cx="1262655" cy="6858000"/>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AC15DEBB-6B49-4B1F-8632-16EA85B5C5EB}"/>
              </a:ext>
            </a:extLst>
          </p:cNvPr>
          <p:cNvPicPr>
            <a:picLocks noChangeAspect="1"/>
          </p:cNvPicPr>
          <p:nvPr userDrawn="1"/>
        </p:nvPicPr>
        <p:blipFill>
          <a:blip r:embed="rId4"/>
          <a:stretch>
            <a:fillRect/>
          </a:stretch>
        </p:blipFill>
        <p:spPr>
          <a:xfrm>
            <a:off x="9589769" y="5695417"/>
            <a:ext cx="2165959" cy="731713"/>
          </a:xfrm>
          <a:prstGeom prst="rect">
            <a:avLst/>
          </a:prstGeom>
        </p:spPr>
      </p:pic>
    </p:spTree>
    <p:extLst>
      <p:ext uri="{BB962C8B-B14F-4D97-AF65-F5344CB8AC3E}">
        <p14:creationId xmlns:p14="http://schemas.microsoft.com/office/powerpoint/2010/main" val="2808723325"/>
      </p:ext>
    </p:extLst>
  </p:cSld>
  <p:clrMap bg1="lt1" tx1="dk1" bg2="lt2" tx2="dk2" accent1="accent1" accent2="accent2" accent3="accent3" accent4="accent4" accent5="accent5" accent6="accent6" hlink="hlink" folHlink="folHlink"/>
  <p:sldLayoutIdLst>
    <p:sldLayoutId id="2147483717" r:id="rId1"/>
  </p:sldLayoutIdLst>
  <p:transition spd="slow">
    <p:fade/>
  </p:transition>
  <p:hf sldNum="0" hdr="0"/>
  <p:txStyles>
    <p:titleStyle>
      <a:lvl1pPr algn="l" defTabSz="1218895" rtl="0" eaLnBrk="1" latinLnBrk="0" hangingPunct="1">
        <a:spcBef>
          <a:spcPct val="0"/>
        </a:spcBef>
        <a:buNone/>
        <a:defRPr sz="4200" b="0" i="0" kern="1200">
          <a:solidFill>
            <a:schemeClr val="bg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a:gsLst>
            <a:gs pos="57000">
              <a:srgbClr val="B41B1A"/>
            </a:gs>
            <a:gs pos="0">
              <a:schemeClr val="accent3"/>
            </a:gs>
            <a:gs pos="99000">
              <a:schemeClr val="accent4"/>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37356" y="2691246"/>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12000"/>
          </a:blip>
          <a:stretch>
            <a:fillRect/>
          </a:stretch>
        </p:blipFill>
        <p:spPr>
          <a:xfrm>
            <a:off x="273658" y="0"/>
            <a:ext cx="1262655" cy="6858000"/>
          </a:xfrm>
          <a:prstGeom prst="rect">
            <a:avLst/>
          </a:prstGeom>
        </p:spPr>
      </p:pic>
      <p:pic>
        <p:nvPicPr>
          <p:cNvPr id="5" name="Picture 4" descr="Text&#10;&#10;Description automatically generated with medium confidence">
            <a:extLst>
              <a:ext uri="{FF2B5EF4-FFF2-40B4-BE49-F238E27FC236}">
                <a16:creationId xmlns:a16="http://schemas.microsoft.com/office/drawing/2014/main" id="{4FD75CB0-EB81-4E5F-8AC2-C80D27CA74DA}"/>
              </a:ext>
            </a:extLst>
          </p:cNvPr>
          <p:cNvPicPr>
            <a:picLocks noChangeAspect="1"/>
          </p:cNvPicPr>
          <p:nvPr userDrawn="1"/>
        </p:nvPicPr>
        <p:blipFill>
          <a:blip r:embed="rId4"/>
          <a:stretch>
            <a:fillRect/>
          </a:stretch>
        </p:blipFill>
        <p:spPr>
          <a:xfrm>
            <a:off x="9589769" y="5695417"/>
            <a:ext cx="2165959" cy="731713"/>
          </a:xfrm>
          <a:prstGeom prst="rect">
            <a:avLst/>
          </a:prstGeom>
        </p:spPr>
      </p:pic>
    </p:spTree>
    <p:extLst>
      <p:ext uri="{BB962C8B-B14F-4D97-AF65-F5344CB8AC3E}">
        <p14:creationId xmlns:p14="http://schemas.microsoft.com/office/powerpoint/2010/main" val="1361985833"/>
      </p:ext>
    </p:extLst>
  </p:cSld>
  <p:clrMap bg1="lt1" tx1="dk1" bg2="lt2" tx2="dk2" accent1="accent1" accent2="accent2" accent3="accent3" accent4="accent4" accent5="accent5" accent6="accent6" hlink="hlink" folHlink="folHlink"/>
  <p:sldLayoutIdLst>
    <p:sldLayoutId id="2147483721" r:id="rId1"/>
  </p:sldLayoutIdLst>
  <p:transition spd="slow">
    <p:fade/>
  </p:transition>
  <p:hf sldNum="0" hdr="0"/>
  <p:txStyles>
    <p:titleStyle>
      <a:lvl1pPr algn="l" defTabSz="1218895" rtl="0" eaLnBrk="1" latinLnBrk="0" hangingPunct="1">
        <a:spcBef>
          <a:spcPct val="0"/>
        </a:spcBef>
        <a:buNone/>
        <a:defRPr sz="4200" b="0" i="0" kern="1200">
          <a:solidFill>
            <a:schemeClr val="bg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DDDCD3"/>
            </a:gs>
            <a:gs pos="99000">
              <a:srgbClr val="F8F6F0"/>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48120"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26000"/>
          </a:blip>
          <a:stretch>
            <a:fillRect/>
          </a:stretch>
        </p:blipFill>
        <p:spPr>
          <a:xfrm>
            <a:off x="264780" y="0"/>
            <a:ext cx="1262655" cy="6858000"/>
          </a:xfrm>
          <a:prstGeom prst="rect">
            <a:avLst/>
          </a:prstGeom>
        </p:spPr>
      </p:pic>
      <p:pic>
        <p:nvPicPr>
          <p:cNvPr id="7" name="Picture 6" descr="Graphical user interface&#10;&#10;Description automatically generated with medium confidence">
            <a:extLst>
              <a:ext uri="{FF2B5EF4-FFF2-40B4-BE49-F238E27FC236}">
                <a16:creationId xmlns:a16="http://schemas.microsoft.com/office/drawing/2014/main" id="{CA5C4A6D-9093-4713-A9CA-F29D159C8602}"/>
              </a:ext>
            </a:extLst>
          </p:cNvPr>
          <p:cNvPicPr>
            <a:picLocks noChangeAspect="1"/>
          </p:cNvPicPr>
          <p:nvPr userDrawn="1"/>
        </p:nvPicPr>
        <p:blipFill>
          <a:blip r:embed="rId4"/>
          <a:stretch>
            <a:fillRect/>
          </a:stretch>
        </p:blipFill>
        <p:spPr>
          <a:xfrm>
            <a:off x="9577160" y="5713237"/>
            <a:ext cx="2190256" cy="897108"/>
          </a:xfrm>
          <a:prstGeom prst="rect">
            <a:avLst/>
          </a:prstGeom>
        </p:spPr>
      </p:pic>
    </p:spTree>
    <p:extLst>
      <p:ext uri="{BB962C8B-B14F-4D97-AF65-F5344CB8AC3E}">
        <p14:creationId xmlns:p14="http://schemas.microsoft.com/office/powerpoint/2010/main" val="3442442147"/>
      </p:ext>
    </p:extLst>
  </p:cSld>
  <p:clrMap bg1="lt1" tx1="dk1" bg2="lt2" tx2="dk2" accent1="accent1" accent2="accent2" accent3="accent3" accent4="accent4" accent5="accent5" accent6="accent6" hlink="hlink" folHlink="folHlink"/>
  <p:sldLayoutIdLst>
    <p:sldLayoutId id="2147483723" r:id="rId1"/>
  </p:sldLayoutIdLst>
  <p:transition spd="slow">
    <p:fade/>
  </p:transition>
  <p:hf sldNum="0" hdr="0"/>
  <p:txStyles>
    <p:titleStyle>
      <a:lvl1pPr algn="l" defTabSz="1218895" rtl="0" eaLnBrk="1" latinLnBrk="0" hangingPunct="1">
        <a:spcBef>
          <a:spcPct val="0"/>
        </a:spcBef>
        <a:buNone/>
        <a:defRPr sz="4200" b="0" i="0" kern="1200">
          <a:solidFill>
            <a:schemeClr val="accent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Title Placeholder 6">
            <a:extLst>
              <a:ext uri="{FF2B5EF4-FFF2-40B4-BE49-F238E27FC236}">
                <a16:creationId xmlns:a16="http://schemas.microsoft.com/office/drawing/2014/main" id="{1FBA405B-91D7-455B-838E-7390C471CAC4}"/>
              </a:ext>
            </a:extLst>
          </p:cNvPr>
          <p:cNvSpPr>
            <a:spLocks noGrp="1"/>
          </p:cNvSpPr>
          <p:nvPr>
            <p:ph type="title"/>
          </p:nvPr>
        </p:nvSpPr>
        <p:spPr bwMode="auto">
          <a:xfrm>
            <a:off x="609600" y="238125"/>
            <a:ext cx="10869613"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7">
            <a:extLst>
              <a:ext uri="{FF2B5EF4-FFF2-40B4-BE49-F238E27FC236}">
                <a16:creationId xmlns:a16="http://schemas.microsoft.com/office/drawing/2014/main" id="{5E3FA78F-9815-470C-AAC7-65118010A9A9}"/>
              </a:ext>
            </a:extLst>
          </p:cNvPr>
          <p:cNvSpPr>
            <a:spLocks noGrp="1"/>
          </p:cNvSpPr>
          <p:nvPr>
            <p:ph type="body" idx="1"/>
          </p:nvPr>
        </p:nvSpPr>
        <p:spPr bwMode="auto">
          <a:xfrm>
            <a:off x="600075" y="1517650"/>
            <a:ext cx="10879138"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Rectangle 3">
            <a:extLst>
              <a:ext uri="{FF2B5EF4-FFF2-40B4-BE49-F238E27FC236}">
                <a16:creationId xmlns:a16="http://schemas.microsoft.com/office/drawing/2014/main" id="{2928AFCB-3188-4961-AAEE-DB4C7846ECE6}"/>
              </a:ext>
            </a:extLst>
          </p:cNvPr>
          <p:cNvSpPr/>
          <p:nvPr/>
        </p:nvSpPr>
        <p:spPr>
          <a:xfrm>
            <a:off x="1" y="2"/>
            <a:ext cx="12188825" cy="144463"/>
          </a:xfrm>
          <a:prstGeom prst="rect">
            <a:avLst/>
          </a:prstGeom>
          <a:gradFill>
            <a:gsLst>
              <a:gs pos="0">
                <a:schemeClr val="tx1"/>
              </a:gs>
              <a:gs pos="50000">
                <a:schemeClr val="tx1">
                  <a:lumMod val="50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65" dirty="0"/>
          </a:p>
        </p:txBody>
      </p:sp>
      <p:sp>
        <p:nvSpPr>
          <p:cNvPr id="6" name="Rectangle 5">
            <a:extLst>
              <a:ext uri="{FF2B5EF4-FFF2-40B4-BE49-F238E27FC236}">
                <a16:creationId xmlns:a16="http://schemas.microsoft.com/office/drawing/2014/main" id="{507A185B-7FCD-47CF-95BF-44DC96F2E8FE}"/>
              </a:ext>
            </a:extLst>
          </p:cNvPr>
          <p:cNvSpPr/>
          <p:nvPr userDrawn="1"/>
        </p:nvSpPr>
        <p:spPr>
          <a:xfrm>
            <a:off x="1" y="2"/>
            <a:ext cx="12188825" cy="144463"/>
          </a:xfrm>
          <a:prstGeom prst="rect">
            <a:avLst/>
          </a:prstGeom>
          <a:gradFill>
            <a:gsLst>
              <a:gs pos="0">
                <a:schemeClr val="tx1"/>
              </a:gs>
              <a:gs pos="50000">
                <a:schemeClr val="tx1">
                  <a:lumMod val="75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65" dirty="0"/>
          </a:p>
        </p:txBody>
      </p:sp>
      <p:cxnSp>
        <p:nvCxnSpPr>
          <p:cNvPr id="8" name="Straight Connector 7">
            <a:extLst>
              <a:ext uri="{FF2B5EF4-FFF2-40B4-BE49-F238E27FC236}">
                <a16:creationId xmlns:a16="http://schemas.microsoft.com/office/drawing/2014/main" id="{DFEB3B6D-B8AE-4726-B830-C447FAD3394B}"/>
              </a:ext>
            </a:extLst>
          </p:cNvPr>
          <p:cNvCxnSpPr/>
          <p:nvPr userDrawn="1"/>
        </p:nvCxnSpPr>
        <p:spPr>
          <a:xfrm>
            <a:off x="1" y="6745288"/>
            <a:ext cx="12188825"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193968"/>
      </p:ext>
    </p:extLst>
  </p:cSld>
  <p:clrMap bg1="dk2" tx1="lt1" bg2="dk1" tx2="lt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Lst>
  <p:txStyles>
    <p:titleStyle>
      <a:lvl1pPr algn="l" rtl="0" eaLnBrk="1" fontAlgn="base" hangingPunct="1">
        <a:spcBef>
          <a:spcPct val="0"/>
        </a:spcBef>
        <a:spcAft>
          <a:spcPct val="0"/>
        </a:spcAft>
        <a:defRPr sz="3599"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599" b="1">
          <a:solidFill>
            <a:schemeClr val="tx2"/>
          </a:solidFill>
          <a:latin typeface="Arial" charset="0"/>
        </a:defRPr>
      </a:lvl2pPr>
      <a:lvl3pPr algn="l" rtl="0" eaLnBrk="1" fontAlgn="base" hangingPunct="1">
        <a:spcBef>
          <a:spcPct val="0"/>
        </a:spcBef>
        <a:spcAft>
          <a:spcPct val="0"/>
        </a:spcAft>
        <a:defRPr sz="3599" b="1">
          <a:solidFill>
            <a:schemeClr val="tx2"/>
          </a:solidFill>
          <a:latin typeface="Arial" charset="0"/>
        </a:defRPr>
      </a:lvl3pPr>
      <a:lvl4pPr algn="l" rtl="0" eaLnBrk="1" fontAlgn="base" hangingPunct="1">
        <a:spcBef>
          <a:spcPct val="0"/>
        </a:spcBef>
        <a:spcAft>
          <a:spcPct val="0"/>
        </a:spcAft>
        <a:defRPr sz="3599" b="1">
          <a:solidFill>
            <a:schemeClr val="tx2"/>
          </a:solidFill>
          <a:latin typeface="Arial" charset="0"/>
        </a:defRPr>
      </a:lvl4pPr>
      <a:lvl5pPr algn="l" rtl="0" eaLnBrk="1" fontAlgn="base" hangingPunct="1">
        <a:spcBef>
          <a:spcPct val="0"/>
        </a:spcBef>
        <a:spcAft>
          <a:spcPct val="0"/>
        </a:spcAft>
        <a:defRPr sz="3599" b="1">
          <a:solidFill>
            <a:schemeClr val="tx2"/>
          </a:solidFill>
          <a:latin typeface="Arial" charset="0"/>
        </a:defRPr>
      </a:lvl5pPr>
      <a:lvl6pPr marL="457063" algn="l" rtl="0" eaLnBrk="1" fontAlgn="base" hangingPunct="1">
        <a:spcBef>
          <a:spcPct val="0"/>
        </a:spcBef>
        <a:spcAft>
          <a:spcPct val="0"/>
        </a:spcAft>
        <a:defRPr sz="3499" b="1">
          <a:solidFill>
            <a:schemeClr val="tx2"/>
          </a:solidFill>
          <a:latin typeface="Arial" charset="0"/>
        </a:defRPr>
      </a:lvl6pPr>
      <a:lvl7pPr marL="914126" algn="l" rtl="0" eaLnBrk="1" fontAlgn="base" hangingPunct="1">
        <a:spcBef>
          <a:spcPct val="0"/>
        </a:spcBef>
        <a:spcAft>
          <a:spcPct val="0"/>
        </a:spcAft>
        <a:defRPr sz="3499" b="1">
          <a:solidFill>
            <a:schemeClr val="tx2"/>
          </a:solidFill>
          <a:latin typeface="Arial" charset="0"/>
        </a:defRPr>
      </a:lvl7pPr>
      <a:lvl8pPr marL="1371189" algn="l" rtl="0" eaLnBrk="1" fontAlgn="base" hangingPunct="1">
        <a:spcBef>
          <a:spcPct val="0"/>
        </a:spcBef>
        <a:spcAft>
          <a:spcPct val="0"/>
        </a:spcAft>
        <a:defRPr sz="3499" b="1">
          <a:solidFill>
            <a:schemeClr val="tx2"/>
          </a:solidFill>
          <a:latin typeface="Arial" charset="0"/>
        </a:defRPr>
      </a:lvl8pPr>
      <a:lvl9pPr marL="1828251" algn="l" rtl="0" eaLnBrk="1" fontAlgn="base" hangingPunct="1">
        <a:spcBef>
          <a:spcPct val="0"/>
        </a:spcBef>
        <a:spcAft>
          <a:spcPct val="0"/>
        </a:spcAft>
        <a:defRPr sz="3499" b="1">
          <a:solidFill>
            <a:schemeClr val="tx2"/>
          </a:solidFill>
          <a:latin typeface="Arial" charset="0"/>
        </a:defRPr>
      </a:lvl9pPr>
    </p:titleStyle>
    <p:bodyStyle>
      <a:lvl1pPr marL="342797" indent="-342797" algn="l" rtl="0" eaLnBrk="1" fontAlgn="base" hangingPunct="1">
        <a:lnSpc>
          <a:spcPct val="90000"/>
        </a:lnSpc>
        <a:spcBef>
          <a:spcPts val="1000"/>
        </a:spcBef>
        <a:spcAft>
          <a:spcPts val="700"/>
        </a:spcAft>
        <a:buClr>
          <a:schemeClr val="bg1"/>
        </a:buClr>
        <a:buFont typeface="Wingdings" panose="05000000000000000000" pitchFamily="2" charset="2"/>
        <a:buChar char="§"/>
        <a:defRPr sz="2799">
          <a:solidFill>
            <a:schemeClr val="bg1"/>
          </a:solidFill>
          <a:latin typeface="Calibri" panose="020F0502020204030204" pitchFamily="34" charset="0"/>
          <a:ea typeface="+mn-ea"/>
          <a:cs typeface="+mn-cs"/>
        </a:defRPr>
      </a:lvl1pPr>
      <a:lvl2pPr marL="742727" indent="-285664" algn="l" rtl="0" eaLnBrk="1" fontAlgn="base" hangingPunct="1">
        <a:lnSpc>
          <a:spcPct val="90000"/>
        </a:lnSpc>
        <a:spcBef>
          <a:spcPts val="1000"/>
        </a:spcBef>
        <a:spcAft>
          <a:spcPts val="700"/>
        </a:spcAft>
        <a:buClr>
          <a:schemeClr val="bg1"/>
        </a:buClr>
        <a:buFont typeface="Arial" panose="020B0604020202020204" pitchFamily="34" charset="0"/>
        <a:buChar char="‒"/>
        <a:defRPr sz="2599">
          <a:solidFill>
            <a:schemeClr val="bg1"/>
          </a:solidFill>
          <a:latin typeface="Calibri" panose="020F0502020204030204" pitchFamily="34" charset="0"/>
        </a:defRPr>
      </a:lvl2pPr>
      <a:lvl3pPr marL="1142657" indent="-228531" algn="l" rtl="0" eaLnBrk="1" fontAlgn="base" hangingPunct="1">
        <a:lnSpc>
          <a:spcPct val="90000"/>
        </a:lnSpc>
        <a:spcBef>
          <a:spcPts val="1000"/>
        </a:spcBef>
        <a:spcAft>
          <a:spcPts val="700"/>
        </a:spcAft>
        <a:buClr>
          <a:schemeClr val="bg1"/>
        </a:buClr>
        <a:buFont typeface="Arial" panose="020B0604020202020204" pitchFamily="34" charset="0"/>
        <a:buChar char="‒"/>
        <a:defRPr sz="2399">
          <a:solidFill>
            <a:schemeClr val="bg1"/>
          </a:solidFill>
          <a:latin typeface="Calibri" panose="020F0502020204030204" pitchFamily="34" charset="0"/>
        </a:defRPr>
      </a:lvl3pPr>
      <a:lvl4pPr marL="1599720" indent="-228531" algn="l" rtl="0" eaLnBrk="1" fontAlgn="base" hangingPunct="1">
        <a:lnSpc>
          <a:spcPct val="90000"/>
        </a:lnSpc>
        <a:spcBef>
          <a:spcPts val="1000"/>
        </a:spcBef>
        <a:spcAft>
          <a:spcPts val="700"/>
        </a:spcAft>
        <a:buClr>
          <a:schemeClr val="bg1"/>
        </a:buClr>
        <a:buFont typeface="Arial" panose="020B0604020202020204" pitchFamily="34" charset="0"/>
        <a:buChar char="‒"/>
        <a:defRPr sz="2199">
          <a:solidFill>
            <a:schemeClr val="bg1"/>
          </a:solidFill>
          <a:latin typeface="Calibri" panose="020F0502020204030204" pitchFamily="34" charset="0"/>
        </a:defRPr>
      </a:lvl4pPr>
      <a:lvl5pPr marL="2056783" indent="-228531" algn="l" rtl="0" eaLnBrk="1" fontAlgn="base" hangingPunct="1">
        <a:lnSpc>
          <a:spcPct val="90000"/>
        </a:lnSpc>
        <a:spcBef>
          <a:spcPts val="1000"/>
        </a:spcBef>
        <a:spcAft>
          <a:spcPts val="700"/>
        </a:spcAft>
        <a:buClr>
          <a:schemeClr val="bg1"/>
        </a:buClr>
        <a:buFont typeface="Arial" panose="020B0604020202020204" pitchFamily="34" charset="0"/>
        <a:buChar char="‒"/>
        <a:defRPr sz="1999">
          <a:solidFill>
            <a:schemeClr val="bg1"/>
          </a:solidFill>
          <a:latin typeface="Calibri" panose="020F0502020204030204" pitchFamily="34" charset="0"/>
        </a:defRPr>
      </a:lvl5pPr>
      <a:lvl6pPr marL="2513846" indent="-228531"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0908" indent="-228531"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7971" indent="-228531"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5034" indent="-228531"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0323" y="136525"/>
            <a:ext cx="10512862" cy="106649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274123" y="1541265"/>
            <a:ext cx="11581636" cy="4351339"/>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1526853"/>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Lst>
  <p:txStyles>
    <p:titleStyle>
      <a:lvl1pPr algn="l" defTabSz="914103" rtl="0" eaLnBrk="1" latinLnBrk="0" hangingPunct="1">
        <a:lnSpc>
          <a:spcPct val="90000"/>
        </a:lnSpc>
        <a:spcBef>
          <a:spcPct val="0"/>
        </a:spcBef>
        <a:buNone/>
        <a:defRPr sz="3466" b="0" i="0" kern="1200">
          <a:solidFill>
            <a:schemeClr val="bg1"/>
          </a:solidFill>
          <a:latin typeface="Franklin Gothic Medium" panose="020B0603020102020204" pitchFamily="34" charset="0"/>
          <a:ea typeface="+mj-ea"/>
          <a:cs typeface="+mj-cs"/>
        </a:defRPr>
      </a:lvl1pPr>
    </p:titleStyle>
    <p:bodyStyle>
      <a:lvl1pPr marL="207197" indent="-158444" algn="l" defTabSz="914103" rtl="0" eaLnBrk="1" latinLnBrk="0" hangingPunct="1">
        <a:lnSpc>
          <a:spcPct val="90000"/>
        </a:lnSpc>
        <a:spcBef>
          <a:spcPts val="533"/>
        </a:spcBef>
        <a:spcAft>
          <a:spcPts val="533"/>
        </a:spcAft>
        <a:buClr>
          <a:schemeClr val="accent2"/>
        </a:buClr>
        <a:buFont typeface="Arial" panose="020B0604020202020204" pitchFamily="34" charset="0"/>
        <a:buChar char="•"/>
        <a:defRPr sz="1866" b="0" i="0" kern="1200">
          <a:solidFill>
            <a:schemeClr val="tx1"/>
          </a:solidFill>
          <a:latin typeface="Helvetica" pitchFamily="2" charset="0"/>
          <a:ea typeface="+mn-ea"/>
          <a:cs typeface="+mn-cs"/>
        </a:defRPr>
      </a:lvl1pPr>
      <a:lvl2pPr marL="450958" indent="-207197" algn="l" defTabSz="914103" rtl="0" eaLnBrk="1" latinLnBrk="0" hangingPunct="1">
        <a:lnSpc>
          <a:spcPct val="90000"/>
        </a:lnSpc>
        <a:spcBef>
          <a:spcPts val="0"/>
        </a:spcBef>
        <a:spcAft>
          <a:spcPts val="267"/>
        </a:spcAft>
        <a:buClr>
          <a:schemeClr val="accent2"/>
        </a:buClr>
        <a:buFont typeface="System Font Regular"/>
        <a:buChar char="–"/>
        <a:tabLst/>
        <a:defRPr sz="1866" b="0" i="0" kern="1200">
          <a:solidFill>
            <a:schemeClr val="tx1"/>
          </a:solidFill>
          <a:latin typeface="Helvetica" pitchFamily="2" charset="0"/>
          <a:ea typeface="+mn-ea"/>
          <a:cs typeface="+mn-cs"/>
        </a:defRPr>
      </a:lvl2pPr>
      <a:lvl3pPr marL="609402" indent="-158444" algn="l" defTabSz="914103" rtl="0" eaLnBrk="1" latinLnBrk="0" hangingPunct="1">
        <a:lnSpc>
          <a:spcPct val="90000"/>
        </a:lnSpc>
        <a:spcBef>
          <a:spcPts val="0"/>
        </a:spcBef>
        <a:spcAft>
          <a:spcPts val="267"/>
        </a:spcAft>
        <a:buClr>
          <a:schemeClr val="accent2"/>
        </a:buClr>
        <a:buSzPct val="80000"/>
        <a:buFont typeface="Wingdings" pitchFamily="2" charset="2"/>
        <a:buChar char="§"/>
        <a:tabLst/>
        <a:defRPr sz="1866" b="0" i="0" kern="1200">
          <a:solidFill>
            <a:schemeClr val="tx1"/>
          </a:solidFill>
          <a:latin typeface="Helvetica" pitchFamily="2" charset="0"/>
          <a:ea typeface="+mn-ea"/>
          <a:cs typeface="+mn-cs"/>
        </a:defRPr>
      </a:lvl3pPr>
      <a:lvl4pPr marL="840975" indent="-207197" algn="l" defTabSz="914103" rtl="0" eaLnBrk="1" latinLnBrk="0" hangingPunct="1">
        <a:lnSpc>
          <a:spcPct val="90000"/>
        </a:lnSpc>
        <a:spcBef>
          <a:spcPts val="0"/>
        </a:spcBef>
        <a:spcAft>
          <a:spcPts val="267"/>
        </a:spcAft>
        <a:buClr>
          <a:schemeClr val="accent2"/>
        </a:buClr>
        <a:buFont typeface="System Font Regular"/>
        <a:buChar char="–"/>
        <a:tabLst/>
        <a:defRPr sz="1866" b="0" i="0" kern="1200">
          <a:solidFill>
            <a:schemeClr val="tx1"/>
          </a:solidFill>
          <a:latin typeface="Helvetica" pitchFamily="2" charset="0"/>
          <a:ea typeface="+mn-ea"/>
          <a:cs typeface="+mn-cs"/>
        </a:defRPr>
      </a:lvl4pPr>
      <a:lvl5pPr marL="1011607" indent="-158444" algn="l" defTabSz="914103" rtl="0" eaLnBrk="1" latinLnBrk="0" hangingPunct="1">
        <a:lnSpc>
          <a:spcPct val="90000"/>
        </a:lnSpc>
        <a:spcBef>
          <a:spcPts val="0"/>
        </a:spcBef>
        <a:spcAft>
          <a:spcPts val="267"/>
        </a:spcAft>
        <a:buClr>
          <a:schemeClr val="accent2"/>
        </a:buClr>
        <a:buSzPct val="80000"/>
        <a:buFont typeface="Wingdings" pitchFamily="2" charset="2"/>
        <a:buChar char="§"/>
        <a:tabLst/>
        <a:defRPr sz="1866" b="0" i="0" kern="1200">
          <a:solidFill>
            <a:schemeClr val="tx1"/>
          </a:solidFill>
          <a:latin typeface="Helvetica" pitchFamily="2" charset="0"/>
          <a:ea typeface="+mn-ea"/>
          <a:cs typeface="+mn-cs"/>
        </a:defRPr>
      </a:lvl5pPr>
      <a:lvl6pPr marL="1279744" indent="-207197" algn="l" defTabSz="914103" rtl="0" eaLnBrk="1" latinLnBrk="0" hangingPunct="1">
        <a:lnSpc>
          <a:spcPct val="90000"/>
        </a:lnSpc>
        <a:spcBef>
          <a:spcPts val="0"/>
        </a:spcBef>
        <a:spcAft>
          <a:spcPts val="267"/>
        </a:spcAft>
        <a:buClr>
          <a:schemeClr val="accent2"/>
        </a:buClr>
        <a:buFont typeface="System Font Regular"/>
        <a:buChar char="–"/>
        <a:defRPr sz="2132" kern="1200">
          <a:solidFill>
            <a:schemeClr val="tx1"/>
          </a:solidFill>
          <a:latin typeface="Franklin Gothic Book" panose="020B0503020102020204" pitchFamily="34" charset="0"/>
          <a:ea typeface="+mn-ea"/>
          <a:cs typeface="+mn-cs"/>
        </a:defRPr>
      </a:lvl6pPr>
      <a:lvl7pPr marL="2970834" indent="-228525"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885" indent="-228525"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37" indent="-228525"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03" rtl="0" eaLnBrk="1" latinLnBrk="0" hangingPunct="1">
        <a:defRPr sz="1799" kern="1200">
          <a:solidFill>
            <a:schemeClr val="tx1"/>
          </a:solidFill>
          <a:latin typeface="+mn-lt"/>
          <a:ea typeface="+mn-ea"/>
          <a:cs typeface="+mn-cs"/>
        </a:defRPr>
      </a:lvl1pPr>
      <a:lvl2pPr marL="457052" algn="l" defTabSz="914103" rtl="0" eaLnBrk="1" latinLnBrk="0" hangingPunct="1">
        <a:defRPr sz="1799" kern="1200">
          <a:solidFill>
            <a:schemeClr val="tx1"/>
          </a:solidFill>
          <a:latin typeface="+mn-lt"/>
          <a:ea typeface="+mn-ea"/>
          <a:cs typeface="+mn-cs"/>
        </a:defRPr>
      </a:lvl2pPr>
      <a:lvl3pPr marL="914103" algn="l" defTabSz="914103" rtl="0" eaLnBrk="1" latinLnBrk="0" hangingPunct="1">
        <a:defRPr sz="1799" kern="1200">
          <a:solidFill>
            <a:schemeClr val="tx1"/>
          </a:solidFill>
          <a:latin typeface="+mn-lt"/>
          <a:ea typeface="+mn-ea"/>
          <a:cs typeface="+mn-cs"/>
        </a:defRPr>
      </a:lvl3pPr>
      <a:lvl4pPr marL="1371155" algn="l" defTabSz="914103" rtl="0" eaLnBrk="1" latinLnBrk="0" hangingPunct="1">
        <a:defRPr sz="1799" kern="1200">
          <a:solidFill>
            <a:schemeClr val="tx1"/>
          </a:solidFill>
          <a:latin typeface="+mn-lt"/>
          <a:ea typeface="+mn-ea"/>
          <a:cs typeface="+mn-cs"/>
        </a:defRPr>
      </a:lvl4pPr>
      <a:lvl5pPr marL="1828205" algn="l" defTabSz="914103" rtl="0" eaLnBrk="1" latinLnBrk="0" hangingPunct="1">
        <a:defRPr sz="1799" kern="1200">
          <a:solidFill>
            <a:schemeClr val="tx1"/>
          </a:solidFill>
          <a:latin typeface="+mn-lt"/>
          <a:ea typeface="+mn-ea"/>
          <a:cs typeface="+mn-cs"/>
        </a:defRPr>
      </a:lvl5pPr>
      <a:lvl6pPr marL="2285257" algn="l" defTabSz="914103" rtl="0" eaLnBrk="1" latinLnBrk="0" hangingPunct="1">
        <a:defRPr sz="1799" kern="1200">
          <a:solidFill>
            <a:schemeClr val="tx1"/>
          </a:solidFill>
          <a:latin typeface="+mn-lt"/>
          <a:ea typeface="+mn-ea"/>
          <a:cs typeface="+mn-cs"/>
        </a:defRPr>
      </a:lvl6pPr>
      <a:lvl7pPr marL="2742308" algn="l" defTabSz="914103" rtl="0" eaLnBrk="1" latinLnBrk="0" hangingPunct="1">
        <a:defRPr sz="1799" kern="1200">
          <a:solidFill>
            <a:schemeClr val="tx1"/>
          </a:solidFill>
          <a:latin typeface="+mn-lt"/>
          <a:ea typeface="+mn-ea"/>
          <a:cs typeface="+mn-cs"/>
        </a:defRPr>
      </a:lvl7pPr>
      <a:lvl8pPr marL="3199360" algn="l" defTabSz="914103" rtl="0" eaLnBrk="1" latinLnBrk="0" hangingPunct="1">
        <a:defRPr sz="1799" kern="1200">
          <a:solidFill>
            <a:schemeClr val="tx1"/>
          </a:solidFill>
          <a:latin typeface="+mn-lt"/>
          <a:ea typeface="+mn-ea"/>
          <a:cs typeface="+mn-cs"/>
        </a:defRPr>
      </a:lvl8pPr>
      <a:lvl9pPr marL="3656412" algn="l" defTabSz="914103" rtl="0" eaLnBrk="1" latinLnBrk="0" hangingPunct="1">
        <a:defRPr sz="179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35B666-53B6-9A93-7ED4-9407F344F630}"/>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866023-1A9B-239D-C762-B4BB1504ECE8}"/>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1ED507-3B5A-10B0-F310-AAFABAB993D4}"/>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900722-23A5-F848-ADE0-2C0EB41CD6EB}" type="datetimeFigureOut">
              <a:rPr lang="en-US" smtClean="0"/>
              <a:t>4/10/2024</a:t>
            </a:fld>
            <a:endParaRPr lang="en-US"/>
          </a:p>
        </p:txBody>
      </p:sp>
      <p:sp>
        <p:nvSpPr>
          <p:cNvPr id="5" name="Footer Placeholder 4">
            <a:extLst>
              <a:ext uri="{FF2B5EF4-FFF2-40B4-BE49-F238E27FC236}">
                <a16:creationId xmlns:a16="http://schemas.microsoft.com/office/drawing/2014/main" id="{E58308D1-DAD7-060C-8E79-D9CAC71A94A6}"/>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D6C9F3-0034-D23D-DE4D-36351067FD4C}"/>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5EDF62-AF78-F446-946B-400445983434}" type="slidenum">
              <a:rPr lang="en-US" smtClean="0"/>
              <a:t>‹#›</a:t>
            </a:fld>
            <a:endParaRPr lang="en-US"/>
          </a:p>
        </p:txBody>
      </p:sp>
    </p:spTree>
    <p:extLst>
      <p:ext uri="{BB962C8B-B14F-4D97-AF65-F5344CB8AC3E}">
        <p14:creationId xmlns:p14="http://schemas.microsoft.com/office/powerpoint/2010/main" val="1428457728"/>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www.cdc.gov/hiv/guidelines/recommendations/technical-update-for-hiv.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www.cdc.gov/hiv/guidelines/recommendations/technical-update-for-hiv.html"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1.xml"/><Relationship Id="rId11" Type="http://schemas.openxmlformats.org/officeDocument/2006/relationships/image" Target="../media/image15.png"/><Relationship Id="rId5" Type="http://schemas.openxmlformats.org/officeDocument/2006/relationships/diagramQuickStyle" Target="../diagrams/quickStyle1.xml"/><Relationship Id="rId10" Type="http://schemas.openxmlformats.org/officeDocument/2006/relationships/image" Target="../media/image14.png"/><Relationship Id="rId4" Type="http://schemas.openxmlformats.org/officeDocument/2006/relationships/diagramLayout" Target="../diagrams/layout1.xml"/><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hyperlink" Target="https://clinicalinfo.hiv.gov/en/guidelines/perinatal/whats-new"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18" Type="http://schemas.microsoft.com/office/2007/relationships/diagramDrawing" Target="../diagrams/drawing4.xml"/><Relationship Id="rId3" Type="http://schemas.openxmlformats.org/officeDocument/2006/relationships/image" Target="../media/image27.png"/><Relationship Id="rId7" Type="http://schemas.openxmlformats.org/officeDocument/2006/relationships/diagramColors" Target="../diagrams/colors2.xml"/><Relationship Id="rId12" Type="http://schemas.openxmlformats.org/officeDocument/2006/relationships/diagramColors" Target="../diagrams/colors3.xml"/><Relationship Id="rId17" Type="http://schemas.openxmlformats.org/officeDocument/2006/relationships/diagramColors" Target="../diagrams/colors4.xml"/><Relationship Id="rId2" Type="http://schemas.openxmlformats.org/officeDocument/2006/relationships/notesSlide" Target="../notesSlides/notesSlide15.xml"/><Relationship Id="rId16" Type="http://schemas.openxmlformats.org/officeDocument/2006/relationships/diagramQuickStyle" Target="../diagrams/quickStyle4.xm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5" Type="http://schemas.openxmlformats.org/officeDocument/2006/relationships/diagramLayout" Target="../diagrams/layout4.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diagramData" Target="../diagrams/data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6.jpg"/><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30.jpeg"/><Relationship Id="rId7"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37.xml"/><Relationship Id="rId6" Type="http://schemas.openxmlformats.org/officeDocument/2006/relationships/image" Target="../media/image32.png"/><Relationship Id="rId5" Type="http://schemas.openxmlformats.org/officeDocument/2006/relationships/hyperlink" Target="mailto:seroprep@ucsf.edu" TargetMode="External"/><Relationship Id="rId4" Type="http://schemas.openxmlformats.org/officeDocument/2006/relationships/image" Target="../media/image31.jpeg"/><Relationship Id="rId9" Type="http://schemas.openxmlformats.org/officeDocument/2006/relationships/hyperlink" Target="https://nccc.ucsf.edu/"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nccc/ucsf.edu" TargetMode="External"/><Relationship Id="rId2" Type="http://schemas.openxmlformats.org/officeDocument/2006/relationships/hyperlink" Target="https://aidsetc.org/" TargetMode="External"/><Relationship Id="rId1" Type="http://schemas.openxmlformats.org/officeDocument/2006/relationships/slideLayout" Target="../slideLayouts/slideLayout9.xml"/><Relationship Id="rId4" Type="http://schemas.openxmlformats.org/officeDocument/2006/relationships/hyperlink" Target="http://www.hiv.uw.edu/"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www.cdc.gov/hiv/library/reports/hiv-surveillance/vol-34/index.html"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hyperlink" Target="http://dx.doi.org/10.15585/mmwr.mm6724a2" TargetMode="External"/><Relationship Id="rId4" Type="http://schemas.openxmlformats.org/officeDocument/2006/relationships/hyperlink" Target="https://www.kff.org/hivaids/fact-sheet/hiv-testing-in-the-united-states/#:~:text=According%20to%20the%20CDC's%20Behavioral,%2Fethnicity%2C%20and%20other%20factor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C1D727-79A9-1C46-9155-28B81A3889AE}"/>
              </a:ext>
            </a:extLst>
          </p:cNvPr>
          <p:cNvSpPr>
            <a:spLocks noGrp="1"/>
          </p:cNvSpPr>
          <p:nvPr>
            <p:ph type="ctrTitle"/>
          </p:nvPr>
        </p:nvSpPr>
        <p:spPr>
          <a:xfrm>
            <a:off x="866274" y="2209800"/>
            <a:ext cx="10732593" cy="838200"/>
          </a:xfrm>
        </p:spPr>
        <p:txBody>
          <a:bodyPr lIns="91440" tIns="45720" rIns="91440" bIns="45720" anchor="b">
            <a:noAutofit/>
          </a:bodyPr>
          <a:lstStyle/>
          <a:p>
            <a:r>
              <a:rPr lang="en-US" dirty="0"/>
              <a:t>HIV Diagnostic Perils and Pitfalls: from Pregnancy to </a:t>
            </a:r>
            <a:r>
              <a:rPr lang="en-US" dirty="0" err="1"/>
              <a:t>PrEP</a:t>
            </a:r>
            <a:r>
              <a:rPr lang="en-US" dirty="0"/>
              <a:t> and Beyond</a:t>
            </a:r>
          </a:p>
        </p:txBody>
      </p:sp>
      <p:sp>
        <p:nvSpPr>
          <p:cNvPr id="6" name="Text Placeholder 5">
            <a:extLst>
              <a:ext uri="{FF2B5EF4-FFF2-40B4-BE49-F238E27FC236}">
                <a16:creationId xmlns:a16="http://schemas.microsoft.com/office/drawing/2014/main" id="{CA66E6BF-13E8-6E42-B8E3-9C187F839A43}"/>
              </a:ext>
            </a:extLst>
          </p:cNvPr>
          <p:cNvSpPr>
            <a:spLocks noGrp="1"/>
          </p:cNvSpPr>
          <p:nvPr>
            <p:ph type="body" sz="quarter" idx="10"/>
          </p:nvPr>
        </p:nvSpPr>
        <p:spPr>
          <a:xfrm>
            <a:off x="2948377" y="3667796"/>
            <a:ext cx="7344801" cy="1361403"/>
          </a:xfrm>
        </p:spPr>
        <p:txBody>
          <a:bodyPr>
            <a:normAutofit fontScale="70000" lnSpcReduction="20000"/>
          </a:bodyPr>
          <a:lstStyle/>
          <a:p>
            <a:endParaRPr lang="en-US" dirty="0"/>
          </a:p>
          <a:p>
            <a:r>
              <a:rPr lang="en-US" dirty="0"/>
              <a:t>Dr. Chris Bositis</a:t>
            </a:r>
          </a:p>
          <a:p>
            <a:r>
              <a:rPr lang="en-US" dirty="0"/>
              <a:t>Clinical Director, National Clinician Consultation Center</a:t>
            </a:r>
          </a:p>
          <a:p>
            <a:r>
              <a:rPr lang="en-US" dirty="0"/>
              <a:t>HS Associate Clinical Professor</a:t>
            </a:r>
          </a:p>
          <a:p>
            <a:r>
              <a:rPr lang="en-US" dirty="0"/>
              <a:t>UCSF Department of Family and Community Medicine</a:t>
            </a:r>
          </a:p>
          <a:p>
            <a:endParaRPr lang="en-US" dirty="0"/>
          </a:p>
        </p:txBody>
      </p:sp>
    </p:spTree>
    <p:extLst>
      <p:ext uri="{BB962C8B-B14F-4D97-AF65-F5344CB8AC3E}">
        <p14:creationId xmlns:p14="http://schemas.microsoft.com/office/powerpoint/2010/main" val="2546582166"/>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850E1-029E-7CCB-47E7-4769A83B3D2D}"/>
              </a:ext>
            </a:extLst>
          </p:cNvPr>
          <p:cNvSpPr>
            <a:spLocks noGrp="1"/>
          </p:cNvSpPr>
          <p:nvPr>
            <p:ph type="title"/>
          </p:nvPr>
        </p:nvSpPr>
        <p:spPr>
          <a:xfrm>
            <a:off x="623297" y="1020471"/>
            <a:ext cx="10794980" cy="648915"/>
          </a:xfrm>
        </p:spPr>
        <p:txBody>
          <a:bodyPr/>
          <a:lstStyle/>
          <a:p>
            <a:r>
              <a:rPr lang="en-US" dirty="0"/>
              <a:t>Standard HIV testing algorithm (2014)</a:t>
            </a:r>
          </a:p>
        </p:txBody>
      </p:sp>
      <p:pic>
        <p:nvPicPr>
          <p:cNvPr id="9" name="Picture Placeholder 8">
            <a:extLst>
              <a:ext uri="{FF2B5EF4-FFF2-40B4-BE49-F238E27FC236}">
                <a16:creationId xmlns:a16="http://schemas.microsoft.com/office/drawing/2014/main" id="{7A4315EB-E847-4D33-4062-7BB9296BC9FD}"/>
              </a:ext>
            </a:extLst>
          </p:cNvPr>
          <p:cNvPicPr>
            <a:picLocks noGrp="1" noChangeAspect="1"/>
          </p:cNvPicPr>
          <p:nvPr>
            <p:ph type="pic" sz="quarter" idx="12"/>
          </p:nvPr>
        </p:nvPicPr>
        <p:blipFill rotWithShape="1">
          <a:blip r:embed="rId3"/>
          <a:srcRect l="-25846" r="-25846"/>
          <a:stretch/>
        </p:blipFill>
        <p:spPr>
          <a:xfrm>
            <a:off x="551395" y="1634490"/>
            <a:ext cx="10938784" cy="4246879"/>
          </a:xfrm>
        </p:spPr>
      </p:pic>
      <p:sp>
        <p:nvSpPr>
          <p:cNvPr id="4" name="Date Placeholder 3">
            <a:extLst>
              <a:ext uri="{FF2B5EF4-FFF2-40B4-BE49-F238E27FC236}">
                <a16:creationId xmlns:a16="http://schemas.microsoft.com/office/drawing/2014/main" id="{C4651A3E-645F-6DE7-0485-CE06FAF400B3}"/>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
        <p:nvSpPr>
          <p:cNvPr id="10" name="TextBox 9">
            <a:extLst>
              <a:ext uri="{FF2B5EF4-FFF2-40B4-BE49-F238E27FC236}">
                <a16:creationId xmlns:a16="http://schemas.microsoft.com/office/drawing/2014/main" id="{247F7253-595A-10C2-9240-71BC725DB74D}"/>
              </a:ext>
            </a:extLst>
          </p:cNvPr>
          <p:cNvSpPr txBox="1"/>
          <p:nvPr/>
        </p:nvSpPr>
        <p:spPr>
          <a:xfrm>
            <a:off x="2870281" y="6369635"/>
            <a:ext cx="6301012" cy="338554"/>
          </a:xfrm>
          <a:prstGeom prst="rect">
            <a:avLst/>
          </a:prstGeom>
          <a:noFill/>
        </p:spPr>
        <p:txBody>
          <a:bodyPr wrap="square" rtlCol="0">
            <a:spAutoFit/>
          </a:bodyPr>
          <a:lstStyle/>
          <a:p>
            <a:r>
              <a:rPr lang="en-US" sz="800" b="0" i="0" dirty="0">
                <a:solidFill>
                  <a:srgbClr val="FF0000"/>
                </a:solidFill>
                <a:effectLst/>
                <a:latin typeface="+mn-lt"/>
              </a:rPr>
              <a:t>Centers for Disease Control and Prevention and Association of </a:t>
            </a:r>
            <a:r>
              <a:rPr lang="en-US" sz="800" b="0" i="0" dirty="0" err="1">
                <a:solidFill>
                  <a:srgbClr val="FF0000"/>
                </a:solidFill>
                <a:effectLst/>
                <a:latin typeface="+mn-lt"/>
              </a:rPr>
              <a:t>PublicHealth</a:t>
            </a:r>
            <a:r>
              <a:rPr lang="en-US" sz="800" b="0" i="0" dirty="0">
                <a:solidFill>
                  <a:srgbClr val="FF0000"/>
                </a:solidFill>
                <a:effectLst/>
                <a:latin typeface="+mn-lt"/>
              </a:rPr>
              <a:t> Laboratories. Laboratory Testing for the Diagnosis of HIV Infection: Updated Recommendations. Available at http://dx.doi.org/10.15620/cdc.23447. Published June 27, 2014. Accessed 3/29/24</a:t>
            </a:r>
            <a:endParaRPr lang="en-US" sz="800" dirty="0">
              <a:solidFill>
                <a:srgbClr val="FF0000"/>
              </a:solidFill>
              <a:latin typeface="+mn-lt"/>
            </a:endParaRPr>
          </a:p>
        </p:txBody>
      </p:sp>
    </p:spTree>
    <p:extLst>
      <p:ext uri="{BB962C8B-B14F-4D97-AF65-F5344CB8AC3E}">
        <p14:creationId xmlns:p14="http://schemas.microsoft.com/office/powerpoint/2010/main" val="4012914408"/>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CCAA1-24F4-49E6-DFE8-A57663AC2DE2}"/>
              </a:ext>
            </a:extLst>
          </p:cNvPr>
          <p:cNvSpPr>
            <a:spLocks noGrp="1"/>
          </p:cNvSpPr>
          <p:nvPr>
            <p:ph type="title"/>
          </p:nvPr>
        </p:nvSpPr>
        <p:spPr>
          <a:xfrm>
            <a:off x="623297" y="722685"/>
            <a:ext cx="10794980" cy="648915"/>
          </a:xfrm>
        </p:spPr>
        <p:txBody>
          <a:bodyPr/>
          <a:lstStyle/>
          <a:p>
            <a:r>
              <a:rPr lang="en-US" dirty="0"/>
              <a:t>Standard HIV diagnostic testing algorithm (updated)</a:t>
            </a:r>
          </a:p>
        </p:txBody>
      </p:sp>
      <p:pic>
        <p:nvPicPr>
          <p:cNvPr id="36" name="Picture Placeholder 35" descr="A diagram of a hiv diagnosis&#10;&#10;Description automatically generated">
            <a:extLst>
              <a:ext uri="{FF2B5EF4-FFF2-40B4-BE49-F238E27FC236}">
                <a16:creationId xmlns:a16="http://schemas.microsoft.com/office/drawing/2014/main" id="{123A5581-3032-6C71-9BC4-4B86B2CC4C06}"/>
              </a:ext>
            </a:extLst>
          </p:cNvPr>
          <p:cNvPicPr>
            <a:picLocks noGrp="1" noChangeAspect="1"/>
          </p:cNvPicPr>
          <p:nvPr>
            <p:ph type="pic" sz="quarter" idx="12"/>
          </p:nvPr>
        </p:nvPicPr>
        <p:blipFill rotWithShape="1">
          <a:blip r:embed="rId3"/>
          <a:srcRect l="-15271" r="-12191"/>
          <a:stretch/>
        </p:blipFill>
        <p:spPr>
          <a:xfrm>
            <a:off x="623888" y="1371600"/>
            <a:ext cx="10937875" cy="5200650"/>
          </a:xfrm>
        </p:spPr>
      </p:pic>
      <p:sp>
        <p:nvSpPr>
          <p:cNvPr id="4" name="Date Placeholder 3">
            <a:extLst>
              <a:ext uri="{FF2B5EF4-FFF2-40B4-BE49-F238E27FC236}">
                <a16:creationId xmlns:a16="http://schemas.microsoft.com/office/drawing/2014/main" id="{A102B1F0-51D8-3177-D231-5CAE0A40D727}"/>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
        <p:nvSpPr>
          <p:cNvPr id="3" name="TextBox 2">
            <a:extLst>
              <a:ext uri="{FF2B5EF4-FFF2-40B4-BE49-F238E27FC236}">
                <a16:creationId xmlns:a16="http://schemas.microsoft.com/office/drawing/2014/main" id="{8CD49FCD-2EFD-FC11-D942-76CD559B4BD6}"/>
              </a:ext>
            </a:extLst>
          </p:cNvPr>
          <p:cNvSpPr txBox="1"/>
          <p:nvPr/>
        </p:nvSpPr>
        <p:spPr>
          <a:xfrm>
            <a:off x="3273784" y="6528504"/>
            <a:ext cx="5638082" cy="215444"/>
          </a:xfrm>
          <a:prstGeom prst="rect">
            <a:avLst/>
          </a:prstGeom>
          <a:noFill/>
        </p:spPr>
        <p:txBody>
          <a:bodyPr wrap="none" rtlCol="0">
            <a:spAutoFit/>
          </a:bodyPr>
          <a:lstStyle/>
          <a:p>
            <a:r>
              <a:rPr lang="en-US" sz="800" dirty="0">
                <a:solidFill>
                  <a:srgbClr val="FF0000"/>
                </a:solidFill>
              </a:rPr>
              <a:t>Downloaded from </a:t>
            </a:r>
            <a:r>
              <a:rPr lang="en-US" sz="800" dirty="0">
                <a:solidFill>
                  <a:srgbClr val="FF0000"/>
                </a:solidFill>
                <a:hlinkClick r:id="rId4">
                  <a:extLst>
                    <a:ext uri="{A12FA001-AC4F-418D-AE19-62706E023703}">
                      <ahyp:hlinkClr xmlns:ahyp="http://schemas.microsoft.com/office/drawing/2018/hyperlinkcolor" val="tx"/>
                    </a:ext>
                  </a:extLst>
                </a:hlinkClick>
              </a:rPr>
              <a:t>https://www.cdc.gov/hiv/guidelines/recommendations/technical-update-for-hiv.html</a:t>
            </a:r>
            <a:r>
              <a:rPr lang="en-US" sz="800" dirty="0">
                <a:solidFill>
                  <a:srgbClr val="FF0000"/>
                </a:solidFill>
              </a:rPr>
              <a:t>, accessed 3/29/24</a:t>
            </a:r>
          </a:p>
        </p:txBody>
      </p:sp>
    </p:spTree>
    <p:extLst>
      <p:ext uri="{BB962C8B-B14F-4D97-AF65-F5344CB8AC3E}">
        <p14:creationId xmlns:p14="http://schemas.microsoft.com/office/powerpoint/2010/main" val="1774881566"/>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A66C3-DD81-C441-AF42-1CE12AE02A9F}"/>
              </a:ext>
            </a:extLst>
          </p:cNvPr>
          <p:cNvSpPr>
            <a:spLocks noGrp="1"/>
          </p:cNvSpPr>
          <p:nvPr>
            <p:ph type="title"/>
          </p:nvPr>
        </p:nvSpPr>
        <p:spPr>
          <a:xfrm>
            <a:off x="623297" y="815994"/>
            <a:ext cx="10794980" cy="648915"/>
          </a:xfrm>
        </p:spPr>
        <p:txBody>
          <a:bodyPr/>
          <a:lstStyle/>
          <a:p>
            <a:r>
              <a:rPr lang="en-US" dirty="0"/>
              <a:t>Alternate approved testing algorithm (updated)</a:t>
            </a:r>
          </a:p>
        </p:txBody>
      </p:sp>
      <p:pic>
        <p:nvPicPr>
          <p:cNvPr id="6" name="Picture Placeholder 5">
            <a:extLst>
              <a:ext uri="{FF2B5EF4-FFF2-40B4-BE49-F238E27FC236}">
                <a16:creationId xmlns:a16="http://schemas.microsoft.com/office/drawing/2014/main" id="{EC65D0EE-8E2E-F1A6-EB04-FCB883F5563F}"/>
              </a:ext>
            </a:extLst>
          </p:cNvPr>
          <p:cNvPicPr>
            <a:picLocks noGrp="1" noChangeAspect="1"/>
          </p:cNvPicPr>
          <p:nvPr>
            <p:ph type="pic" sz="quarter" idx="12"/>
          </p:nvPr>
        </p:nvPicPr>
        <p:blipFill rotWithShape="1">
          <a:blip r:embed="rId3"/>
          <a:srcRect l="-21623" r="-21623"/>
          <a:stretch/>
        </p:blipFill>
        <p:spPr>
          <a:xfrm>
            <a:off x="623888" y="1371600"/>
            <a:ext cx="10937875" cy="5154613"/>
          </a:xfrm>
        </p:spPr>
      </p:pic>
      <p:sp>
        <p:nvSpPr>
          <p:cNvPr id="4" name="Date Placeholder 3">
            <a:extLst>
              <a:ext uri="{FF2B5EF4-FFF2-40B4-BE49-F238E27FC236}">
                <a16:creationId xmlns:a16="http://schemas.microsoft.com/office/drawing/2014/main" id="{8BFA9F4C-8E82-5BA9-9330-66C957FE4D29}"/>
              </a:ext>
            </a:extLst>
          </p:cNvPr>
          <p:cNvSpPr>
            <a:spLocks noGrp="1"/>
          </p:cNvSpPr>
          <p:nvPr>
            <p:ph type="dt" sz="half" idx="2"/>
          </p:nvPr>
        </p:nvSpPr>
        <p:spPr/>
        <p:txBody>
          <a:bodyPr/>
          <a:lstStyle/>
          <a:p>
            <a:fld id="{0AEF8423-1295-4128-9C08-61F5C8343238}" type="datetime4">
              <a:rPr lang="en-US" smtClean="0"/>
              <a:t>April 10, 2024</a:t>
            </a:fld>
            <a:endParaRPr lang="en-US" dirty="0"/>
          </a:p>
        </p:txBody>
      </p:sp>
      <p:sp>
        <p:nvSpPr>
          <p:cNvPr id="7" name="TextBox 6">
            <a:extLst>
              <a:ext uri="{FF2B5EF4-FFF2-40B4-BE49-F238E27FC236}">
                <a16:creationId xmlns:a16="http://schemas.microsoft.com/office/drawing/2014/main" id="{AD6AB23B-8073-C5FA-F4AF-0AC86D23B9A7}"/>
              </a:ext>
            </a:extLst>
          </p:cNvPr>
          <p:cNvSpPr txBox="1"/>
          <p:nvPr/>
        </p:nvSpPr>
        <p:spPr>
          <a:xfrm>
            <a:off x="3273784" y="6528504"/>
            <a:ext cx="5638082" cy="215444"/>
          </a:xfrm>
          <a:prstGeom prst="rect">
            <a:avLst/>
          </a:prstGeom>
          <a:noFill/>
        </p:spPr>
        <p:txBody>
          <a:bodyPr wrap="none" rtlCol="0">
            <a:spAutoFit/>
          </a:bodyPr>
          <a:lstStyle/>
          <a:p>
            <a:r>
              <a:rPr lang="en-US" sz="800" dirty="0">
                <a:solidFill>
                  <a:srgbClr val="FF0000"/>
                </a:solidFill>
              </a:rPr>
              <a:t>Downloaded from </a:t>
            </a:r>
            <a:r>
              <a:rPr lang="en-US" sz="800" dirty="0">
                <a:solidFill>
                  <a:srgbClr val="FF0000"/>
                </a:solidFill>
                <a:hlinkClick r:id="rId4">
                  <a:extLst>
                    <a:ext uri="{A12FA001-AC4F-418D-AE19-62706E023703}">
                      <ahyp:hlinkClr xmlns:ahyp="http://schemas.microsoft.com/office/drawing/2018/hyperlinkcolor" val="tx"/>
                    </a:ext>
                  </a:extLst>
                </a:hlinkClick>
              </a:rPr>
              <a:t>https://www.cdc.gov/hiv/guidelines/recommendations/technical-update-for-hiv.html</a:t>
            </a:r>
            <a:r>
              <a:rPr lang="en-US" sz="800" dirty="0">
                <a:solidFill>
                  <a:srgbClr val="FF0000"/>
                </a:solidFill>
              </a:rPr>
              <a:t>, accessed 3/29/24</a:t>
            </a:r>
          </a:p>
        </p:txBody>
      </p:sp>
    </p:spTree>
    <p:extLst>
      <p:ext uri="{BB962C8B-B14F-4D97-AF65-F5344CB8AC3E}">
        <p14:creationId xmlns:p14="http://schemas.microsoft.com/office/powerpoint/2010/main" val="2558192847"/>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97F4D-F280-472F-9307-25B3E6BD88B5}"/>
              </a:ext>
            </a:extLst>
          </p:cNvPr>
          <p:cNvSpPr>
            <a:spLocks noGrp="1"/>
          </p:cNvSpPr>
          <p:nvPr>
            <p:ph type="title"/>
          </p:nvPr>
        </p:nvSpPr>
        <p:spPr>
          <a:xfrm>
            <a:off x="750107" y="985754"/>
            <a:ext cx="2904368" cy="2221043"/>
          </a:xfrm>
        </p:spPr>
        <p:txBody>
          <a:bodyPr>
            <a:normAutofit/>
          </a:bodyPr>
          <a:lstStyle/>
          <a:p>
            <a:r>
              <a:rPr lang="en-US" sz="3399" dirty="0"/>
              <a:t>Instrumented vs. POC/non-instrumented testing</a:t>
            </a:r>
          </a:p>
        </p:txBody>
      </p:sp>
      <p:graphicFrame>
        <p:nvGraphicFramePr>
          <p:cNvPr id="5" name="Content Placeholder 2" descr="Timeline SmartArt">
            <a:extLst>
              <a:ext uri="{FF2B5EF4-FFF2-40B4-BE49-F238E27FC236}">
                <a16:creationId xmlns:a16="http://schemas.microsoft.com/office/drawing/2014/main" id="{49A92778-1E2C-48F2-99CD-26EF59E3C6C0}"/>
              </a:ext>
            </a:extLst>
          </p:cNvPr>
          <p:cNvGraphicFramePr>
            <a:graphicFrameLocks noGrp="1"/>
          </p:cNvGraphicFramePr>
          <p:nvPr>
            <p:ph idx="4294967295"/>
          </p:nvPr>
        </p:nvGraphicFramePr>
        <p:xfrm>
          <a:off x="5418313" y="569070"/>
          <a:ext cx="6246773" cy="56547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EB761CE6-695A-0941-954E-A6BD7E16386F}"/>
              </a:ext>
            </a:extLst>
          </p:cNvPr>
          <p:cNvSpPr>
            <a:spLocks noGrp="1"/>
          </p:cNvSpPr>
          <p:nvPr>
            <p:ph type="sldNum" sz="quarter" idx="12"/>
          </p:nvPr>
        </p:nvSpPr>
        <p:spPr/>
        <p:txBody>
          <a:bodyPr/>
          <a:lstStyle/>
          <a:p>
            <a:fld id="{13D2E340-0663-474B-992C-9192B5C45E57}" type="slidenum">
              <a:rPr lang="en-US" smtClean="0"/>
              <a:t>13</a:t>
            </a:fld>
            <a:endParaRPr lang="en-US" dirty="0"/>
          </a:p>
        </p:txBody>
      </p:sp>
      <p:pic>
        <p:nvPicPr>
          <p:cNvPr id="8" name="Picture 7" descr="A picture containing text, indoor, kitchen appliance&#10;&#10;Description automatically generated">
            <a:extLst>
              <a:ext uri="{FF2B5EF4-FFF2-40B4-BE49-F238E27FC236}">
                <a16:creationId xmlns:a16="http://schemas.microsoft.com/office/drawing/2014/main" id="{02FBEA24-22C4-47DA-A57F-B9E79FA222D7}"/>
              </a:ext>
            </a:extLst>
          </p:cNvPr>
          <p:cNvPicPr>
            <a:picLocks noChangeAspect="1"/>
          </p:cNvPicPr>
          <p:nvPr/>
        </p:nvPicPr>
        <p:blipFill>
          <a:blip r:embed="rId8"/>
          <a:stretch>
            <a:fillRect/>
          </a:stretch>
        </p:blipFill>
        <p:spPr>
          <a:xfrm>
            <a:off x="5135623" y="196951"/>
            <a:ext cx="4409610" cy="3268521"/>
          </a:xfrm>
          <a:prstGeom prst="rect">
            <a:avLst/>
          </a:prstGeom>
        </p:spPr>
      </p:pic>
      <p:pic>
        <p:nvPicPr>
          <p:cNvPr id="10" name="Picture 9">
            <a:extLst>
              <a:ext uri="{FF2B5EF4-FFF2-40B4-BE49-F238E27FC236}">
                <a16:creationId xmlns:a16="http://schemas.microsoft.com/office/drawing/2014/main" id="{22F5399F-33F6-4811-9EB5-A07127C3F9EB}"/>
              </a:ext>
            </a:extLst>
          </p:cNvPr>
          <p:cNvPicPr>
            <a:picLocks noChangeAspect="1"/>
          </p:cNvPicPr>
          <p:nvPr/>
        </p:nvPicPr>
        <p:blipFill>
          <a:blip r:embed="rId9"/>
          <a:stretch>
            <a:fillRect/>
          </a:stretch>
        </p:blipFill>
        <p:spPr>
          <a:xfrm>
            <a:off x="9545233" y="196951"/>
            <a:ext cx="2439650" cy="3268522"/>
          </a:xfrm>
          <a:prstGeom prst="rect">
            <a:avLst/>
          </a:prstGeom>
        </p:spPr>
      </p:pic>
      <p:cxnSp>
        <p:nvCxnSpPr>
          <p:cNvPr id="12" name="Straight Arrow Connector 11">
            <a:extLst>
              <a:ext uri="{FF2B5EF4-FFF2-40B4-BE49-F238E27FC236}">
                <a16:creationId xmlns:a16="http://schemas.microsoft.com/office/drawing/2014/main" id="{D14E301F-6105-457C-AD1C-43786B9363AD}"/>
              </a:ext>
            </a:extLst>
          </p:cNvPr>
          <p:cNvCxnSpPr>
            <a:cxnSpLocks/>
          </p:cNvCxnSpPr>
          <p:nvPr/>
        </p:nvCxnSpPr>
        <p:spPr>
          <a:xfrm flipV="1">
            <a:off x="3782026" y="1383284"/>
            <a:ext cx="1578359" cy="56972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E72EAA3-3F32-44DF-9AFE-7D4BF000338F}"/>
              </a:ext>
            </a:extLst>
          </p:cNvPr>
          <p:cNvCxnSpPr>
            <a:cxnSpLocks/>
          </p:cNvCxnSpPr>
          <p:nvPr/>
        </p:nvCxnSpPr>
        <p:spPr>
          <a:xfrm flipV="1">
            <a:off x="3782027" y="2096276"/>
            <a:ext cx="6047782" cy="38060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C1891695-E7DA-48AF-9EEB-86DA1F9BF74F}"/>
              </a:ext>
            </a:extLst>
          </p:cNvPr>
          <p:cNvSpPr>
            <a:spLocks noGrp="1"/>
          </p:cNvSpPr>
          <p:nvPr>
            <p:ph type="body" sz="quarter" idx="18"/>
          </p:nvPr>
        </p:nvSpPr>
        <p:spPr>
          <a:xfrm>
            <a:off x="8298747" y="2749348"/>
            <a:ext cx="3058353" cy="850988"/>
          </a:xfrm>
        </p:spPr>
        <p:txBody>
          <a:bodyPr>
            <a:normAutofit/>
          </a:bodyPr>
          <a:lstStyle/>
          <a:p>
            <a:pPr algn="l"/>
            <a:r>
              <a:rPr lang="en-US" sz="1600" dirty="0">
                <a:solidFill>
                  <a:schemeClr val="tx1"/>
                </a:solidFill>
              </a:rPr>
              <a:t>Determine HIV-1/2 Ag/Ab </a:t>
            </a:r>
          </a:p>
          <a:p>
            <a:pPr algn="l"/>
            <a:r>
              <a:rPr lang="en-US" sz="1600" dirty="0">
                <a:solidFill>
                  <a:schemeClr val="tx1"/>
                </a:solidFill>
              </a:rPr>
              <a:t>INSTI HIV-1/2 Ab </a:t>
            </a:r>
          </a:p>
        </p:txBody>
      </p:sp>
      <p:pic>
        <p:nvPicPr>
          <p:cNvPr id="18" name="Picture 17">
            <a:extLst>
              <a:ext uri="{FF2B5EF4-FFF2-40B4-BE49-F238E27FC236}">
                <a16:creationId xmlns:a16="http://schemas.microsoft.com/office/drawing/2014/main" id="{DB8BDAAF-3240-46CA-9B7B-958A2B882193}"/>
              </a:ext>
            </a:extLst>
          </p:cNvPr>
          <p:cNvPicPr>
            <a:picLocks noChangeAspect="1"/>
          </p:cNvPicPr>
          <p:nvPr/>
        </p:nvPicPr>
        <p:blipFill>
          <a:blip r:embed="rId10"/>
          <a:stretch>
            <a:fillRect/>
          </a:stretch>
        </p:blipFill>
        <p:spPr>
          <a:xfrm>
            <a:off x="6384405" y="3429000"/>
            <a:ext cx="5633922" cy="3373444"/>
          </a:xfrm>
          <a:prstGeom prst="rect">
            <a:avLst/>
          </a:prstGeom>
        </p:spPr>
      </p:pic>
      <p:pic>
        <p:nvPicPr>
          <p:cNvPr id="21" name="Picture 20">
            <a:extLst>
              <a:ext uri="{FF2B5EF4-FFF2-40B4-BE49-F238E27FC236}">
                <a16:creationId xmlns:a16="http://schemas.microsoft.com/office/drawing/2014/main" id="{18F6E861-81F5-47D2-B1F9-469C4F092A64}"/>
              </a:ext>
            </a:extLst>
          </p:cNvPr>
          <p:cNvPicPr>
            <a:picLocks noChangeAspect="1"/>
          </p:cNvPicPr>
          <p:nvPr/>
        </p:nvPicPr>
        <p:blipFill>
          <a:blip r:embed="rId11"/>
          <a:stretch>
            <a:fillRect/>
          </a:stretch>
        </p:blipFill>
        <p:spPr>
          <a:xfrm>
            <a:off x="5425611" y="3396465"/>
            <a:ext cx="1004929" cy="3405980"/>
          </a:xfrm>
          <a:prstGeom prst="rect">
            <a:avLst/>
          </a:prstGeom>
        </p:spPr>
      </p:pic>
      <p:cxnSp>
        <p:nvCxnSpPr>
          <p:cNvPr id="23" name="Straight Arrow Connector 22">
            <a:extLst>
              <a:ext uri="{FF2B5EF4-FFF2-40B4-BE49-F238E27FC236}">
                <a16:creationId xmlns:a16="http://schemas.microsoft.com/office/drawing/2014/main" id="{E27A8C6E-FA2E-468B-AA7D-3414FE911033}"/>
              </a:ext>
            </a:extLst>
          </p:cNvPr>
          <p:cNvCxnSpPr>
            <a:cxnSpLocks/>
          </p:cNvCxnSpPr>
          <p:nvPr/>
        </p:nvCxnSpPr>
        <p:spPr>
          <a:xfrm>
            <a:off x="3780142" y="2656192"/>
            <a:ext cx="1727125" cy="147709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D4659B5-3EE2-0E9D-944B-25136F71FE56}"/>
              </a:ext>
            </a:extLst>
          </p:cNvPr>
          <p:cNvSpPr txBox="1"/>
          <p:nvPr/>
        </p:nvSpPr>
        <p:spPr>
          <a:xfrm>
            <a:off x="323673" y="6320790"/>
            <a:ext cx="3720890" cy="379463"/>
          </a:xfrm>
          <a:prstGeom prst="rect">
            <a:avLst/>
          </a:prstGeom>
          <a:noFill/>
        </p:spPr>
        <p:txBody>
          <a:bodyPr wrap="none" rtlCol="0">
            <a:spAutoFit/>
          </a:bodyPr>
          <a:lstStyle/>
          <a:p>
            <a:r>
              <a:rPr lang="en-US" dirty="0">
                <a:solidFill>
                  <a:schemeClr val="bg1"/>
                </a:solidFill>
              </a:rPr>
              <a:t>Slide courtesy of Dr. Carolyn Chu</a:t>
            </a:r>
          </a:p>
        </p:txBody>
      </p:sp>
    </p:spTree>
    <p:extLst>
      <p:ext uri="{BB962C8B-B14F-4D97-AF65-F5344CB8AC3E}">
        <p14:creationId xmlns:p14="http://schemas.microsoft.com/office/powerpoint/2010/main" val="698390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2437765" y="4495522"/>
            <a:ext cx="693239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180250" y="4495522"/>
            <a:ext cx="0" cy="380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437765" y="4495522"/>
            <a:ext cx="0" cy="380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23169" y="4495522"/>
            <a:ext cx="0" cy="380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266088" y="4495522"/>
            <a:ext cx="0" cy="380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809007" y="4495522"/>
            <a:ext cx="0" cy="380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351926" y="4495522"/>
            <a:ext cx="0" cy="380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894845" y="4495522"/>
            <a:ext cx="0" cy="380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7008574" y="4495522"/>
            <a:ext cx="0" cy="380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551493" y="4495522"/>
            <a:ext cx="0" cy="380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980684" y="3639925"/>
            <a:ext cx="914162" cy="246157"/>
          </a:xfrm>
          <a:prstGeom prst="rect">
            <a:avLst/>
          </a:prstGeom>
          <a:noFill/>
        </p:spPr>
        <p:txBody>
          <a:bodyPr wrap="square" rtlCol="0">
            <a:spAutoFit/>
          </a:bodyPr>
          <a:lstStyle/>
          <a:p>
            <a:pPr defTabSz="914126"/>
            <a:r>
              <a:rPr lang="en-US" sz="1000" b="1" dirty="0">
                <a:solidFill>
                  <a:prstClr val="black"/>
                </a:solidFill>
                <a:latin typeface="Corbel"/>
              </a:rPr>
              <a:t>HIV infection</a:t>
            </a:r>
          </a:p>
        </p:txBody>
      </p:sp>
      <p:sp>
        <p:nvSpPr>
          <p:cNvPr id="36" name="TextBox 35"/>
          <p:cNvSpPr txBox="1"/>
          <p:nvPr/>
        </p:nvSpPr>
        <p:spPr>
          <a:xfrm>
            <a:off x="2133044" y="5257324"/>
            <a:ext cx="7389475" cy="707702"/>
          </a:xfrm>
          <a:prstGeom prst="rect">
            <a:avLst/>
          </a:prstGeom>
          <a:noFill/>
          <a:ln w="6350">
            <a:solidFill>
              <a:schemeClr val="tx1"/>
            </a:solidFill>
          </a:ln>
        </p:spPr>
        <p:txBody>
          <a:bodyPr wrap="square" rtlCol="0">
            <a:spAutoFit/>
          </a:bodyPr>
          <a:lstStyle/>
          <a:p>
            <a:pPr defTabSz="914126">
              <a:tabLst>
                <a:tab pos="690356" algn="l"/>
                <a:tab pos="2626525" algn="l"/>
                <a:tab pos="4059607" algn="l"/>
              </a:tabLst>
            </a:pPr>
            <a:r>
              <a:rPr lang="en-US" sz="1000" dirty="0">
                <a:solidFill>
                  <a:prstClr val="black"/>
                </a:solidFill>
                <a:latin typeface="Corbel"/>
              </a:rPr>
              <a:t>(1) Eclipse 	(2) Acute 	Recent 	(4) Long-standing (chronic)</a:t>
            </a:r>
          </a:p>
          <a:p>
            <a:pPr defTabSz="914126">
              <a:tabLst>
                <a:tab pos="511022" algn="l"/>
                <a:tab pos="690356" algn="l"/>
                <a:tab pos="2626525" algn="l"/>
                <a:tab pos="4059607" algn="l"/>
              </a:tabLst>
            </a:pPr>
            <a:r>
              <a:rPr lang="en-US" sz="1000" dirty="0">
                <a:solidFill>
                  <a:prstClr val="black"/>
                </a:solidFill>
                <a:latin typeface="Corbel"/>
              </a:rPr>
              <a:t>   period		  infection	infection	     infection</a:t>
            </a:r>
          </a:p>
          <a:p>
            <a:pPr defTabSz="914126">
              <a:tabLst>
                <a:tab pos="511022" algn="l"/>
                <a:tab pos="690356" algn="l"/>
                <a:tab pos="2626525" algn="l"/>
                <a:tab pos="4059607" algn="l"/>
              </a:tabLst>
            </a:pPr>
            <a:endParaRPr lang="en-US" sz="1000" dirty="0">
              <a:solidFill>
                <a:prstClr val="black"/>
              </a:solidFill>
              <a:latin typeface="Corbel"/>
            </a:endParaRPr>
          </a:p>
          <a:p>
            <a:pPr defTabSz="914126">
              <a:tabLst>
                <a:tab pos="511022" algn="l"/>
                <a:tab pos="690356" algn="l"/>
                <a:tab pos="2626525" algn="l"/>
                <a:tab pos="4059607" algn="l"/>
              </a:tabLst>
            </a:pPr>
            <a:r>
              <a:rPr lang="en-US" sz="1000" dirty="0">
                <a:solidFill>
                  <a:prstClr val="black"/>
                </a:solidFill>
                <a:latin typeface="Corbel"/>
              </a:rPr>
              <a:t>(3) Seroconversion window period</a:t>
            </a:r>
          </a:p>
        </p:txBody>
      </p:sp>
      <p:sp>
        <p:nvSpPr>
          <p:cNvPr id="37" name="TextBox 36"/>
          <p:cNvSpPr txBox="1"/>
          <p:nvPr/>
        </p:nvSpPr>
        <p:spPr>
          <a:xfrm>
            <a:off x="2361585" y="4952605"/>
            <a:ext cx="7008574" cy="246157"/>
          </a:xfrm>
          <a:prstGeom prst="rect">
            <a:avLst/>
          </a:prstGeom>
          <a:noFill/>
        </p:spPr>
        <p:txBody>
          <a:bodyPr wrap="square" rtlCol="0">
            <a:spAutoFit/>
          </a:bodyPr>
          <a:lstStyle/>
          <a:p>
            <a:pPr defTabSz="914126">
              <a:tabLst>
                <a:tab pos="457063" algn="l"/>
                <a:tab pos="914126" algn="l"/>
                <a:tab pos="1371189" algn="l"/>
                <a:tab pos="1828251" algn="l"/>
                <a:tab pos="2285314" algn="l"/>
                <a:tab pos="2742377" algn="l"/>
                <a:tab pos="3199440" algn="l"/>
                <a:tab pos="3656503" algn="l"/>
                <a:tab pos="4113566" algn="l"/>
              </a:tabLst>
            </a:pPr>
            <a:r>
              <a:rPr lang="en-US" sz="1000" dirty="0">
                <a:solidFill>
                  <a:prstClr val="black"/>
                </a:solidFill>
                <a:latin typeface="Corbel"/>
              </a:rPr>
              <a:t>0	10	20	30	40	50	60			180	240	</a:t>
            </a:r>
          </a:p>
        </p:txBody>
      </p:sp>
      <p:cxnSp>
        <p:nvCxnSpPr>
          <p:cNvPr id="41" name="Straight Arrow Connector 40"/>
          <p:cNvCxnSpPr/>
          <p:nvPr/>
        </p:nvCxnSpPr>
        <p:spPr>
          <a:xfrm>
            <a:off x="2437765" y="4038441"/>
            <a:ext cx="0" cy="4178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9065439" y="4608007"/>
            <a:ext cx="1110762" cy="246157"/>
          </a:xfrm>
          <a:prstGeom prst="rect">
            <a:avLst/>
          </a:prstGeom>
          <a:noFill/>
          <a:ln>
            <a:solidFill>
              <a:schemeClr val="tx1"/>
            </a:solidFill>
          </a:ln>
        </p:spPr>
        <p:txBody>
          <a:bodyPr wrap="square" rtlCol="0">
            <a:spAutoFit/>
          </a:bodyPr>
          <a:lstStyle/>
          <a:p>
            <a:pPr defTabSz="914126"/>
            <a:r>
              <a:rPr lang="en-US" sz="1000" b="1" dirty="0">
                <a:solidFill>
                  <a:prstClr val="black"/>
                </a:solidFill>
                <a:latin typeface="Corbel"/>
              </a:rPr>
              <a:t>Time (days)</a:t>
            </a:r>
          </a:p>
        </p:txBody>
      </p:sp>
      <p:sp>
        <p:nvSpPr>
          <p:cNvPr id="43" name="TextBox 42"/>
          <p:cNvSpPr txBox="1"/>
          <p:nvPr/>
        </p:nvSpPr>
        <p:spPr>
          <a:xfrm>
            <a:off x="2818665" y="4038443"/>
            <a:ext cx="685621" cy="800011"/>
          </a:xfrm>
          <a:prstGeom prst="rect">
            <a:avLst/>
          </a:prstGeom>
          <a:noFill/>
        </p:spPr>
        <p:txBody>
          <a:bodyPr wrap="square" rtlCol="0">
            <a:spAutoFit/>
          </a:bodyPr>
          <a:lstStyle/>
          <a:p>
            <a:pPr defTabSz="914126">
              <a:tabLst>
                <a:tab pos="287252" algn="l"/>
              </a:tabLst>
            </a:pPr>
            <a:r>
              <a:rPr lang="en-US" sz="3599" b="1" dirty="0">
                <a:solidFill>
                  <a:srgbClr val="FF0000"/>
                </a:solidFill>
                <a:latin typeface="Corbel"/>
              </a:rPr>
              <a:t>. .</a:t>
            </a:r>
          </a:p>
          <a:p>
            <a:pPr defTabSz="914126">
              <a:tabLst>
                <a:tab pos="233293" algn="l"/>
              </a:tabLst>
            </a:pPr>
            <a:r>
              <a:rPr lang="en-US" sz="1000" b="1" dirty="0">
                <a:solidFill>
                  <a:srgbClr val="FF0000"/>
                </a:solidFill>
                <a:latin typeface="Corbel"/>
              </a:rPr>
              <a:t>11	16</a:t>
            </a:r>
          </a:p>
        </p:txBody>
      </p:sp>
      <p:sp>
        <p:nvSpPr>
          <p:cNvPr id="60" name="Freeform 59"/>
          <p:cNvSpPr/>
          <p:nvPr/>
        </p:nvSpPr>
        <p:spPr>
          <a:xfrm>
            <a:off x="2958329" y="793315"/>
            <a:ext cx="6183289" cy="3697725"/>
          </a:xfrm>
          <a:custGeom>
            <a:avLst/>
            <a:gdLst>
              <a:gd name="connsiteX0" fmla="*/ 155388 w 6511364"/>
              <a:gd name="connsiteY0" fmla="*/ 3039036 h 3264648"/>
              <a:gd name="connsiteX1" fmla="*/ 245035 w 6511364"/>
              <a:gd name="connsiteY1" fmla="*/ 35859 h 3264648"/>
              <a:gd name="connsiteX2" fmla="*/ 1625599 w 6511364"/>
              <a:gd name="connsiteY2" fmla="*/ 2823883 h 3264648"/>
              <a:gd name="connsiteX3" fmla="*/ 6511364 w 6511364"/>
              <a:gd name="connsiteY3" fmla="*/ 2680447 h 3264648"/>
              <a:gd name="connsiteX0" fmla="*/ 77694 w 6433670"/>
              <a:gd name="connsiteY0" fmla="*/ 2926977 h 3133912"/>
              <a:gd name="connsiteX1" fmla="*/ 767976 w 6433670"/>
              <a:gd name="connsiteY1" fmla="*/ 35859 h 3133912"/>
              <a:gd name="connsiteX2" fmla="*/ 1547905 w 6433670"/>
              <a:gd name="connsiteY2" fmla="*/ 2711824 h 3133912"/>
              <a:gd name="connsiteX3" fmla="*/ 6433670 w 6433670"/>
              <a:gd name="connsiteY3" fmla="*/ 2568388 h 3133912"/>
              <a:gd name="connsiteX0" fmla="*/ 77694 w 6433670"/>
              <a:gd name="connsiteY0" fmla="*/ 2926977 h 3133912"/>
              <a:gd name="connsiteX1" fmla="*/ 691776 w 6433670"/>
              <a:gd name="connsiteY1" fmla="*/ 35859 h 3133912"/>
              <a:gd name="connsiteX2" fmla="*/ 1547905 w 6433670"/>
              <a:gd name="connsiteY2" fmla="*/ 2711824 h 3133912"/>
              <a:gd name="connsiteX3" fmla="*/ 6433670 w 6433670"/>
              <a:gd name="connsiteY3" fmla="*/ 2568388 h 3133912"/>
              <a:gd name="connsiteX0" fmla="*/ 21665 w 6377641"/>
              <a:gd name="connsiteY0" fmla="*/ 3172012 h 3378947"/>
              <a:gd name="connsiteX1" fmla="*/ 102347 w 6377641"/>
              <a:gd name="connsiteY1" fmla="*/ 1271494 h 3378947"/>
              <a:gd name="connsiteX2" fmla="*/ 635747 w 6377641"/>
              <a:gd name="connsiteY2" fmla="*/ 280894 h 3378947"/>
              <a:gd name="connsiteX3" fmla="*/ 1491876 w 6377641"/>
              <a:gd name="connsiteY3" fmla="*/ 2956859 h 3378947"/>
              <a:gd name="connsiteX4" fmla="*/ 6377641 w 6377641"/>
              <a:gd name="connsiteY4" fmla="*/ 2813423 h 3378947"/>
              <a:gd name="connsiteX0" fmla="*/ 21665 w 6377641"/>
              <a:gd name="connsiteY0" fmla="*/ 3172012 h 3378947"/>
              <a:gd name="connsiteX1" fmla="*/ 102347 w 6377641"/>
              <a:gd name="connsiteY1" fmla="*/ 1271494 h 3378947"/>
              <a:gd name="connsiteX2" fmla="*/ 635747 w 6377641"/>
              <a:gd name="connsiteY2" fmla="*/ 280894 h 3378947"/>
              <a:gd name="connsiteX3" fmla="*/ 1491876 w 6377641"/>
              <a:gd name="connsiteY3" fmla="*/ 2956859 h 3378947"/>
              <a:gd name="connsiteX4" fmla="*/ 6377641 w 6377641"/>
              <a:gd name="connsiteY4" fmla="*/ 2813423 h 3378947"/>
              <a:gd name="connsiteX0" fmla="*/ 21665 w 6377641"/>
              <a:gd name="connsiteY0" fmla="*/ 3248211 h 3467846"/>
              <a:gd name="connsiteX1" fmla="*/ 102347 w 6377641"/>
              <a:gd name="connsiteY1" fmla="*/ 1347693 h 3467846"/>
              <a:gd name="connsiteX2" fmla="*/ 559547 w 6377641"/>
              <a:gd name="connsiteY2" fmla="*/ 280894 h 3467846"/>
              <a:gd name="connsiteX3" fmla="*/ 1491876 w 6377641"/>
              <a:gd name="connsiteY3" fmla="*/ 3033058 h 3467846"/>
              <a:gd name="connsiteX4" fmla="*/ 6377641 w 6377641"/>
              <a:gd name="connsiteY4" fmla="*/ 2889622 h 3467846"/>
              <a:gd name="connsiteX0" fmla="*/ 21665 w 6377641"/>
              <a:gd name="connsiteY0" fmla="*/ 2967317 h 3186952"/>
              <a:gd name="connsiteX1" fmla="*/ 102347 w 6377641"/>
              <a:gd name="connsiteY1" fmla="*/ 1066799 h 3186952"/>
              <a:gd name="connsiteX2" fmla="*/ 559547 w 6377641"/>
              <a:gd name="connsiteY2" fmla="*/ 0 h 3186952"/>
              <a:gd name="connsiteX3" fmla="*/ 1491876 w 6377641"/>
              <a:gd name="connsiteY3" fmla="*/ 2752164 h 3186952"/>
              <a:gd name="connsiteX4" fmla="*/ 6377641 w 6377641"/>
              <a:gd name="connsiteY4" fmla="*/ 2608728 h 3186952"/>
              <a:gd name="connsiteX0" fmla="*/ 21665 w 6377641"/>
              <a:gd name="connsiteY0" fmla="*/ 2967317 h 3186952"/>
              <a:gd name="connsiteX1" fmla="*/ 102347 w 6377641"/>
              <a:gd name="connsiteY1" fmla="*/ 1066799 h 3186952"/>
              <a:gd name="connsiteX2" fmla="*/ 559547 w 6377641"/>
              <a:gd name="connsiteY2" fmla="*/ 0 h 3186952"/>
              <a:gd name="connsiteX3" fmla="*/ 1491876 w 6377641"/>
              <a:gd name="connsiteY3" fmla="*/ 2752164 h 3186952"/>
              <a:gd name="connsiteX4" fmla="*/ 6377641 w 6377641"/>
              <a:gd name="connsiteY4" fmla="*/ 2608728 h 3186952"/>
              <a:gd name="connsiteX0" fmla="*/ 21665 w 6377641"/>
              <a:gd name="connsiteY0" fmla="*/ 2967317 h 3186952"/>
              <a:gd name="connsiteX1" fmla="*/ 102347 w 6377641"/>
              <a:gd name="connsiteY1" fmla="*/ 1066800 h 3186952"/>
              <a:gd name="connsiteX2" fmla="*/ 559547 w 6377641"/>
              <a:gd name="connsiteY2" fmla="*/ 0 h 3186952"/>
              <a:gd name="connsiteX3" fmla="*/ 1491876 w 6377641"/>
              <a:gd name="connsiteY3" fmla="*/ 2752164 h 3186952"/>
              <a:gd name="connsiteX4" fmla="*/ 6377641 w 6377641"/>
              <a:gd name="connsiteY4" fmla="*/ 2608728 h 3186952"/>
              <a:gd name="connsiteX0" fmla="*/ 0 w 6355976"/>
              <a:gd name="connsiteY0" fmla="*/ 2967317 h 3186952"/>
              <a:gd name="connsiteX1" fmla="*/ 80682 w 6355976"/>
              <a:gd name="connsiteY1" fmla="*/ 1066800 h 3186952"/>
              <a:gd name="connsiteX2" fmla="*/ 537882 w 6355976"/>
              <a:gd name="connsiteY2" fmla="*/ 0 h 3186952"/>
              <a:gd name="connsiteX3" fmla="*/ 1470211 w 6355976"/>
              <a:gd name="connsiteY3" fmla="*/ 2752164 h 3186952"/>
              <a:gd name="connsiteX4" fmla="*/ 6355976 w 6355976"/>
              <a:gd name="connsiteY4" fmla="*/ 2608728 h 3186952"/>
              <a:gd name="connsiteX0" fmla="*/ 0 w 6355976"/>
              <a:gd name="connsiteY0" fmla="*/ 2967317 h 2967317"/>
              <a:gd name="connsiteX1" fmla="*/ 80682 w 6355976"/>
              <a:gd name="connsiteY1" fmla="*/ 1066800 h 2967317"/>
              <a:gd name="connsiteX2" fmla="*/ 537882 w 6355976"/>
              <a:gd name="connsiteY2" fmla="*/ 0 h 2967317"/>
              <a:gd name="connsiteX3" fmla="*/ 1604681 w 6355976"/>
              <a:gd name="connsiteY3" fmla="*/ 1600200 h 2967317"/>
              <a:gd name="connsiteX4" fmla="*/ 6355976 w 6355976"/>
              <a:gd name="connsiteY4" fmla="*/ 2608728 h 2967317"/>
              <a:gd name="connsiteX0" fmla="*/ 0 w 6355976"/>
              <a:gd name="connsiteY0" fmla="*/ 2967317 h 2967317"/>
              <a:gd name="connsiteX1" fmla="*/ 80682 w 6355976"/>
              <a:gd name="connsiteY1" fmla="*/ 1066800 h 2967317"/>
              <a:gd name="connsiteX2" fmla="*/ 537882 w 6355976"/>
              <a:gd name="connsiteY2" fmla="*/ 0 h 2967317"/>
              <a:gd name="connsiteX3" fmla="*/ 1604681 w 6355976"/>
              <a:gd name="connsiteY3" fmla="*/ 1600200 h 2967317"/>
              <a:gd name="connsiteX4" fmla="*/ 6355976 w 6355976"/>
              <a:gd name="connsiteY4" fmla="*/ 2608728 h 2967317"/>
              <a:gd name="connsiteX0" fmla="*/ 0 w 6355976"/>
              <a:gd name="connsiteY0" fmla="*/ 2967317 h 2967317"/>
              <a:gd name="connsiteX1" fmla="*/ 80682 w 6355976"/>
              <a:gd name="connsiteY1" fmla="*/ 1066800 h 2967317"/>
              <a:gd name="connsiteX2" fmla="*/ 537882 w 6355976"/>
              <a:gd name="connsiteY2" fmla="*/ 0 h 2967317"/>
              <a:gd name="connsiteX3" fmla="*/ 1604681 w 6355976"/>
              <a:gd name="connsiteY3" fmla="*/ 1600200 h 2967317"/>
              <a:gd name="connsiteX4" fmla="*/ 6355976 w 6355976"/>
              <a:gd name="connsiteY4" fmla="*/ 2608728 h 2967317"/>
              <a:gd name="connsiteX0" fmla="*/ 0 w 6355976"/>
              <a:gd name="connsiteY0" fmla="*/ 2967317 h 2967317"/>
              <a:gd name="connsiteX1" fmla="*/ 80682 w 6355976"/>
              <a:gd name="connsiteY1" fmla="*/ 1066800 h 2967317"/>
              <a:gd name="connsiteX2" fmla="*/ 537882 w 6355976"/>
              <a:gd name="connsiteY2" fmla="*/ 0 h 2967317"/>
              <a:gd name="connsiteX3" fmla="*/ 1604681 w 6355976"/>
              <a:gd name="connsiteY3" fmla="*/ 1600200 h 2967317"/>
              <a:gd name="connsiteX4" fmla="*/ 6355976 w 6355976"/>
              <a:gd name="connsiteY4" fmla="*/ 2608728 h 2967317"/>
              <a:gd name="connsiteX0" fmla="*/ 0 w 6633881"/>
              <a:gd name="connsiteY0" fmla="*/ 2967317 h 2967317"/>
              <a:gd name="connsiteX1" fmla="*/ 80682 w 6633881"/>
              <a:gd name="connsiteY1" fmla="*/ 1066800 h 2967317"/>
              <a:gd name="connsiteX2" fmla="*/ 537882 w 6633881"/>
              <a:gd name="connsiteY2" fmla="*/ 0 h 2967317"/>
              <a:gd name="connsiteX3" fmla="*/ 1604681 w 6633881"/>
              <a:gd name="connsiteY3" fmla="*/ 1600200 h 2967317"/>
              <a:gd name="connsiteX4" fmla="*/ 6633881 w 6633881"/>
              <a:gd name="connsiteY4" fmla="*/ 1600201 h 2967317"/>
              <a:gd name="connsiteX0" fmla="*/ 0 w 6633881"/>
              <a:gd name="connsiteY0" fmla="*/ 3043516 h 3043516"/>
              <a:gd name="connsiteX1" fmla="*/ 80682 w 6633881"/>
              <a:gd name="connsiteY1" fmla="*/ 1142999 h 3043516"/>
              <a:gd name="connsiteX2" fmla="*/ 842681 w 6633881"/>
              <a:gd name="connsiteY2" fmla="*/ 0 h 3043516"/>
              <a:gd name="connsiteX3" fmla="*/ 1604681 w 6633881"/>
              <a:gd name="connsiteY3" fmla="*/ 1676399 h 3043516"/>
              <a:gd name="connsiteX4" fmla="*/ 6633881 w 6633881"/>
              <a:gd name="connsiteY4" fmla="*/ 1676400 h 3043516"/>
              <a:gd name="connsiteX0" fmla="*/ 0 w 6633881"/>
              <a:gd name="connsiteY0" fmla="*/ 3043516 h 3043516"/>
              <a:gd name="connsiteX1" fmla="*/ 80682 w 6633881"/>
              <a:gd name="connsiteY1" fmla="*/ 1142999 h 3043516"/>
              <a:gd name="connsiteX2" fmla="*/ 842681 w 6633881"/>
              <a:gd name="connsiteY2" fmla="*/ 0 h 3043516"/>
              <a:gd name="connsiteX3" fmla="*/ 1147481 w 6633881"/>
              <a:gd name="connsiteY3" fmla="*/ 1219200 h 3043516"/>
              <a:gd name="connsiteX4" fmla="*/ 1604681 w 6633881"/>
              <a:gd name="connsiteY4" fmla="*/ 1676399 h 3043516"/>
              <a:gd name="connsiteX5" fmla="*/ 6633881 w 6633881"/>
              <a:gd name="connsiteY5" fmla="*/ 1676400 h 3043516"/>
              <a:gd name="connsiteX0" fmla="*/ 0 w 6633881"/>
              <a:gd name="connsiteY0" fmla="*/ 3043516 h 3043516"/>
              <a:gd name="connsiteX1" fmla="*/ 80682 w 6633881"/>
              <a:gd name="connsiteY1" fmla="*/ 1142999 h 3043516"/>
              <a:gd name="connsiteX2" fmla="*/ 842681 w 6633881"/>
              <a:gd name="connsiteY2" fmla="*/ 0 h 3043516"/>
              <a:gd name="connsiteX3" fmla="*/ 1147481 w 6633881"/>
              <a:gd name="connsiteY3" fmla="*/ 1219200 h 3043516"/>
              <a:gd name="connsiteX4" fmla="*/ 2138081 w 6633881"/>
              <a:gd name="connsiteY4" fmla="*/ 1676400 h 3043516"/>
              <a:gd name="connsiteX5" fmla="*/ 6633881 w 6633881"/>
              <a:gd name="connsiteY5" fmla="*/ 1676400 h 3043516"/>
              <a:gd name="connsiteX0" fmla="*/ 0 w 6633881"/>
              <a:gd name="connsiteY0" fmla="*/ 3043516 h 3043516"/>
              <a:gd name="connsiteX1" fmla="*/ 80682 w 6633881"/>
              <a:gd name="connsiteY1" fmla="*/ 1142999 h 3043516"/>
              <a:gd name="connsiteX2" fmla="*/ 842681 w 6633881"/>
              <a:gd name="connsiteY2" fmla="*/ 0 h 3043516"/>
              <a:gd name="connsiteX3" fmla="*/ 1147481 w 6633881"/>
              <a:gd name="connsiteY3" fmla="*/ 1219200 h 3043516"/>
              <a:gd name="connsiteX4" fmla="*/ 2138081 w 6633881"/>
              <a:gd name="connsiteY4" fmla="*/ 1676400 h 3043516"/>
              <a:gd name="connsiteX5" fmla="*/ 6633881 w 6633881"/>
              <a:gd name="connsiteY5" fmla="*/ 1676400 h 3043516"/>
              <a:gd name="connsiteX0" fmla="*/ 0 w 6633881"/>
              <a:gd name="connsiteY0" fmla="*/ 3043516 h 3043516"/>
              <a:gd name="connsiteX1" fmla="*/ 80682 w 6633881"/>
              <a:gd name="connsiteY1" fmla="*/ 1142999 h 3043516"/>
              <a:gd name="connsiteX2" fmla="*/ 842681 w 6633881"/>
              <a:gd name="connsiteY2" fmla="*/ 0 h 3043516"/>
              <a:gd name="connsiteX3" fmla="*/ 1147481 w 6633881"/>
              <a:gd name="connsiteY3" fmla="*/ 1219200 h 3043516"/>
              <a:gd name="connsiteX4" fmla="*/ 2138081 w 6633881"/>
              <a:gd name="connsiteY4" fmla="*/ 1676400 h 3043516"/>
              <a:gd name="connsiteX5" fmla="*/ 6633881 w 6633881"/>
              <a:gd name="connsiteY5" fmla="*/ 1676400 h 3043516"/>
              <a:gd name="connsiteX0" fmla="*/ 0 w 6633881"/>
              <a:gd name="connsiteY0" fmla="*/ 3043516 h 3043516"/>
              <a:gd name="connsiteX1" fmla="*/ 80682 w 6633881"/>
              <a:gd name="connsiteY1" fmla="*/ 1142999 h 3043516"/>
              <a:gd name="connsiteX2" fmla="*/ 842681 w 6633881"/>
              <a:gd name="connsiteY2" fmla="*/ 0 h 3043516"/>
              <a:gd name="connsiteX3" fmla="*/ 1147481 w 6633881"/>
              <a:gd name="connsiteY3" fmla="*/ 1219200 h 3043516"/>
              <a:gd name="connsiteX4" fmla="*/ 2138081 w 6633881"/>
              <a:gd name="connsiteY4" fmla="*/ 1676400 h 3043516"/>
              <a:gd name="connsiteX5" fmla="*/ 6633881 w 6633881"/>
              <a:gd name="connsiteY5" fmla="*/ 1676400 h 3043516"/>
              <a:gd name="connsiteX0" fmla="*/ 0 w 6633881"/>
              <a:gd name="connsiteY0" fmla="*/ 3043516 h 3043516"/>
              <a:gd name="connsiteX1" fmla="*/ 80682 w 6633881"/>
              <a:gd name="connsiteY1" fmla="*/ 1142999 h 3043516"/>
              <a:gd name="connsiteX2" fmla="*/ 842681 w 6633881"/>
              <a:gd name="connsiteY2" fmla="*/ 0 h 3043516"/>
              <a:gd name="connsiteX3" fmla="*/ 1147481 w 6633881"/>
              <a:gd name="connsiteY3" fmla="*/ 1219200 h 3043516"/>
              <a:gd name="connsiteX4" fmla="*/ 2138081 w 6633881"/>
              <a:gd name="connsiteY4" fmla="*/ 1676400 h 3043516"/>
              <a:gd name="connsiteX5" fmla="*/ 6633881 w 6633881"/>
              <a:gd name="connsiteY5" fmla="*/ 1676400 h 3043516"/>
              <a:gd name="connsiteX0" fmla="*/ 0 w 6633881"/>
              <a:gd name="connsiteY0" fmla="*/ 3043516 h 3043516"/>
              <a:gd name="connsiteX1" fmla="*/ 80682 w 6633881"/>
              <a:gd name="connsiteY1" fmla="*/ 1142999 h 3043516"/>
              <a:gd name="connsiteX2" fmla="*/ 842681 w 6633881"/>
              <a:gd name="connsiteY2" fmla="*/ 0 h 3043516"/>
              <a:gd name="connsiteX3" fmla="*/ 1147481 w 6633881"/>
              <a:gd name="connsiteY3" fmla="*/ 1219200 h 3043516"/>
              <a:gd name="connsiteX4" fmla="*/ 2138081 w 6633881"/>
              <a:gd name="connsiteY4" fmla="*/ 1676400 h 3043516"/>
              <a:gd name="connsiteX5" fmla="*/ 6633881 w 6633881"/>
              <a:gd name="connsiteY5" fmla="*/ 1676400 h 3043516"/>
              <a:gd name="connsiteX0" fmla="*/ 0 w 6633881"/>
              <a:gd name="connsiteY0" fmla="*/ 3043516 h 3043516"/>
              <a:gd name="connsiteX1" fmla="*/ 80682 w 6633881"/>
              <a:gd name="connsiteY1" fmla="*/ 1142999 h 3043516"/>
              <a:gd name="connsiteX2" fmla="*/ 842681 w 6633881"/>
              <a:gd name="connsiteY2" fmla="*/ 0 h 3043516"/>
              <a:gd name="connsiteX3" fmla="*/ 1147481 w 6633881"/>
              <a:gd name="connsiteY3" fmla="*/ 1219200 h 3043516"/>
              <a:gd name="connsiteX4" fmla="*/ 2138081 w 6633881"/>
              <a:gd name="connsiteY4" fmla="*/ 1676400 h 3043516"/>
              <a:gd name="connsiteX5" fmla="*/ 6633881 w 6633881"/>
              <a:gd name="connsiteY5" fmla="*/ 1676400 h 3043516"/>
              <a:gd name="connsiteX0" fmla="*/ 0 w 6633881"/>
              <a:gd name="connsiteY0" fmla="*/ 3043516 h 3043516"/>
              <a:gd name="connsiteX1" fmla="*/ 80682 w 6633881"/>
              <a:gd name="connsiteY1" fmla="*/ 1142999 h 3043516"/>
              <a:gd name="connsiteX2" fmla="*/ 842681 w 6633881"/>
              <a:gd name="connsiteY2" fmla="*/ 0 h 3043516"/>
              <a:gd name="connsiteX3" fmla="*/ 1147481 w 6633881"/>
              <a:gd name="connsiteY3" fmla="*/ 1219200 h 3043516"/>
              <a:gd name="connsiteX4" fmla="*/ 2138081 w 6633881"/>
              <a:gd name="connsiteY4" fmla="*/ 1676400 h 3043516"/>
              <a:gd name="connsiteX5" fmla="*/ 6633881 w 6633881"/>
              <a:gd name="connsiteY5" fmla="*/ 1676400 h 3043516"/>
              <a:gd name="connsiteX0" fmla="*/ 0 w 6633881"/>
              <a:gd name="connsiteY0" fmla="*/ 3043516 h 3043516"/>
              <a:gd name="connsiteX1" fmla="*/ 80682 w 6633881"/>
              <a:gd name="connsiteY1" fmla="*/ 1142999 h 3043516"/>
              <a:gd name="connsiteX2" fmla="*/ 842681 w 6633881"/>
              <a:gd name="connsiteY2" fmla="*/ 0 h 3043516"/>
              <a:gd name="connsiteX3" fmla="*/ 1147481 w 6633881"/>
              <a:gd name="connsiteY3" fmla="*/ 1219200 h 3043516"/>
              <a:gd name="connsiteX4" fmla="*/ 2138081 w 6633881"/>
              <a:gd name="connsiteY4" fmla="*/ 1676400 h 3043516"/>
              <a:gd name="connsiteX5" fmla="*/ 6633881 w 6633881"/>
              <a:gd name="connsiteY5" fmla="*/ 1676400 h 3043516"/>
              <a:gd name="connsiteX0" fmla="*/ 0 w 6633881"/>
              <a:gd name="connsiteY0" fmla="*/ 3043516 h 3043516"/>
              <a:gd name="connsiteX1" fmla="*/ 156881 w 6633881"/>
              <a:gd name="connsiteY1" fmla="*/ 1143000 h 3043516"/>
              <a:gd name="connsiteX2" fmla="*/ 842681 w 6633881"/>
              <a:gd name="connsiteY2" fmla="*/ 0 h 3043516"/>
              <a:gd name="connsiteX3" fmla="*/ 1147481 w 6633881"/>
              <a:gd name="connsiteY3" fmla="*/ 1219200 h 3043516"/>
              <a:gd name="connsiteX4" fmla="*/ 2138081 w 6633881"/>
              <a:gd name="connsiteY4" fmla="*/ 1676400 h 3043516"/>
              <a:gd name="connsiteX5" fmla="*/ 6633881 w 6633881"/>
              <a:gd name="connsiteY5" fmla="*/ 1676400 h 3043516"/>
              <a:gd name="connsiteX0" fmla="*/ 0 w 6633881"/>
              <a:gd name="connsiteY0" fmla="*/ 3043516 h 3043516"/>
              <a:gd name="connsiteX1" fmla="*/ 156881 w 6633881"/>
              <a:gd name="connsiteY1" fmla="*/ 1143000 h 3043516"/>
              <a:gd name="connsiteX2" fmla="*/ 842681 w 6633881"/>
              <a:gd name="connsiteY2" fmla="*/ 0 h 3043516"/>
              <a:gd name="connsiteX3" fmla="*/ 1147481 w 6633881"/>
              <a:gd name="connsiteY3" fmla="*/ 1219200 h 3043516"/>
              <a:gd name="connsiteX4" fmla="*/ 2138081 w 6633881"/>
              <a:gd name="connsiteY4" fmla="*/ 1676400 h 3043516"/>
              <a:gd name="connsiteX5" fmla="*/ 6633881 w 6633881"/>
              <a:gd name="connsiteY5" fmla="*/ 1676400 h 3043516"/>
              <a:gd name="connsiteX0" fmla="*/ 0 w 6633881"/>
              <a:gd name="connsiteY0" fmla="*/ 3133910 h 3133910"/>
              <a:gd name="connsiteX1" fmla="*/ 156881 w 6633881"/>
              <a:gd name="connsiteY1" fmla="*/ 1233394 h 3133910"/>
              <a:gd name="connsiteX2" fmla="*/ 309281 w 6633881"/>
              <a:gd name="connsiteY2" fmla="*/ 776194 h 3133910"/>
              <a:gd name="connsiteX3" fmla="*/ 842681 w 6633881"/>
              <a:gd name="connsiteY3" fmla="*/ 90394 h 3133910"/>
              <a:gd name="connsiteX4" fmla="*/ 1147481 w 6633881"/>
              <a:gd name="connsiteY4" fmla="*/ 1309594 h 3133910"/>
              <a:gd name="connsiteX5" fmla="*/ 2138081 w 6633881"/>
              <a:gd name="connsiteY5" fmla="*/ 1766794 h 3133910"/>
              <a:gd name="connsiteX6" fmla="*/ 6633881 w 6633881"/>
              <a:gd name="connsiteY6" fmla="*/ 1766794 h 3133910"/>
              <a:gd name="connsiteX0" fmla="*/ 0 w 6633881"/>
              <a:gd name="connsiteY0" fmla="*/ 3133910 h 3133910"/>
              <a:gd name="connsiteX1" fmla="*/ 156881 w 6633881"/>
              <a:gd name="connsiteY1" fmla="*/ 1233394 h 3133910"/>
              <a:gd name="connsiteX2" fmla="*/ 309281 w 6633881"/>
              <a:gd name="connsiteY2" fmla="*/ 776194 h 3133910"/>
              <a:gd name="connsiteX3" fmla="*/ 842681 w 6633881"/>
              <a:gd name="connsiteY3" fmla="*/ 90394 h 3133910"/>
              <a:gd name="connsiteX4" fmla="*/ 1147481 w 6633881"/>
              <a:gd name="connsiteY4" fmla="*/ 1309594 h 3133910"/>
              <a:gd name="connsiteX5" fmla="*/ 2138081 w 6633881"/>
              <a:gd name="connsiteY5" fmla="*/ 1766794 h 3133910"/>
              <a:gd name="connsiteX6" fmla="*/ 6633881 w 6633881"/>
              <a:gd name="connsiteY6" fmla="*/ 1766794 h 3133910"/>
              <a:gd name="connsiteX0" fmla="*/ 0 w 6633881"/>
              <a:gd name="connsiteY0" fmla="*/ 3133910 h 3133910"/>
              <a:gd name="connsiteX1" fmla="*/ 156881 w 6633881"/>
              <a:gd name="connsiteY1" fmla="*/ 1233394 h 3133910"/>
              <a:gd name="connsiteX2" fmla="*/ 309281 w 6633881"/>
              <a:gd name="connsiteY2" fmla="*/ 776194 h 3133910"/>
              <a:gd name="connsiteX3" fmla="*/ 842681 w 6633881"/>
              <a:gd name="connsiteY3" fmla="*/ 90394 h 3133910"/>
              <a:gd name="connsiteX4" fmla="*/ 1147481 w 6633881"/>
              <a:gd name="connsiteY4" fmla="*/ 1309594 h 3133910"/>
              <a:gd name="connsiteX5" fmla="*/ 2138081 w 6633881"/>
              <a:gd name="connsiteY5" fmla="*/ 1766794 h 3133910"/>
              <a:gd name="connsiteX6" fmla="*/ 6633881 w 6633881"/>
              <a:gd name="connsiteY6" fmla="*/ 1766794 h 3133910"/>
              <a:gd name="connsiteX0" fmla="*/ 0 w 6633881"/>
              <a:gd name="connsiteY0" fmla="*/ 3133910 h 3133910"/>
              <a:gd name="connsiteX1" fmla="*/ 156881 w 6633881"/>
              <a:gd name="connsiteY1" fmla="*/ 1385794 h 3133910"/>
              <a:gd name="connsiteX2" fmla="*/ 309281 w 6633881"/>
              <a:gd name="connsiteY2" fmla="*/ 776194 h 3133910"/>
              <a:gd name="connsiteX3" fmla="*/ 842681 w 6633881"/>
              <a:gd name="connsiteY3" fmla="*/ 90394 h 3133910"/>
              <a:gd name="connsiteX4" fmla="*/ 1147481 w 6633881"/>
              <a:gd name="connsiteY4" fmla="*/ 1309594 h 3133910"/>
              <a:gd name="connsiteX5" fmla="*/ 2138081 w 6633881"/>
              <a:gd name="connsiteY5" fmla="*/ 1766794 h 3133910"/>
              <a:gd name="connsiteX6" fmla="*/ 6633881 w 6633881"/>
              <a:gd name="connsiteY6" fmla="*/ 1766794 h 3133910"/>
              <a:gd name="connsiteX0" fmla="*/ 0 w 6633881"/>
              <a:gd name="connsiteY0" fmla="*/ 3133910 h 3133910"/>
              <a:gd name="connsiteX1" fmla="*/ 156881 w 6633881"/>
              <a:gd name="connsiteY1" fmla="*/ 1385794 h 3133910"/>
              <a:gd name="connsiteX2" fmla="*/ 309281 w 6633881"/>
              <a:gd name="connsiteY2" fmla="*/ 776194 h 3133910"/>
              <a:gd name="connsiteX3" fmla="*/ 842681 w 6633881"/>
              <a:gd name="connsiteY3" fmla="*/ 90394 h 3133910"/>
              <a:gd name="connsiteX4" fmla="*/ 1147481 w 6633881"/>
              <a:gd name="connsiteY4" fmla="*/ 1309594 h 3133910"/>
              <a:gd name="connsiteX5" fmla="*/ 2138081 w 6633881"/>
              <a:gd name="connsiteY5" fmla="*/ 1766794 h 3133910"/>
              <a:gd name="connsiteX6" fmla="*/ 6633881 w 6633881"/>
              <a:gd name="connsiteY6" fmla="*/ 1766794 h 3133910"/>
              <a:gd name="connsiteX0" fmla="*/ 0 w 6633881"/>
              <a:gd name="connsiteY0" fmla="*/ 3133910 h 3133910"/>
              <a:gd name="connsiteX1" fmla="*/ 156881 w 6633881"/>
              <a:gd name="connsiteY1" fmla="*/ 1385794 h 3133910"/>
              <a:gd name="connsiteX2" fmla="*/ 309281 w 6633881"/>
              <a:gd name="connsiteY2" fmla="*/ 776194 h 3133910"/>
              <a:gd name="connsiteX3" fmla="*/ 842681 w 6633881"/>
              <a:gd name="connsiteY3" fmla="*/ 90394 h 3133910"/>
              <a:gd name="connsiteX4" fmla="*/ 1147481 w 6633881"/>
              <a:gd name="connsiteY4" fmla="*/ 1309594 h 3133910"/>
              <a:gd name="connsiteX5" fmla="*/ 2138081 w 6633881"/>
              <a:gd name="connsiteY5" fmla="*/ 1766794 h 3133910"/>
              <a:gd name="connsiteX6" fmla="*/ 6633881 w 6633881"/>
              <a:gd name="connsiteY6" fmla="*/ 1766794 h 3133910"/>
              <a:gd name="connsiteX0" fmla="*/ 0 w 6633881"/>
              <a:gd name="connsiteY0" fmla="*/ 3133910 h 3133910"/>
              <a:gd name="connsiteX1" fmla="*/ 156881 w 6633881"/>
              <a:gd name="connsiteY1" fmla="*/ 1385794 h 3133910"/>
              <a:gd name="connsiteX2" fmla="*/ 309281 w 6633881"/>
              <a:gd name="connsiteY2" fmla="*/ 776194 h 3133910"/>
              <a:gd name="connsiteX3" fmla="*/ 842681 w 6633881"/>
              <a:gd name="connsiteY3" fmla="*/ 90394 h 3133910"/>
              <a:gd name="connsiteX4" fmla="*/ 1147481 w 6633881"/>
              <a:gd name="connsiteY4" fmla="*/ 1309594 h 3133910"/>
              <a:gd name="connsiteX5" fmla="*/ 2138081 w 6633881"/>
              <a:gd name="connsiteY5" fmla="*/ 1766794 h 3133910"/>
              <a:gd name="connsiteX6" fmla="*/ 6633881 w 6633881"/>
              <a:gd name="connsiteY6" fmla="*/ 1766794 h 3133910"/>
              <a:gd name="connsiteX0" fmla="*/ 8219 w 6642100"/>
              <a:gd name="connsiteY0" fmla="*/ 3133910 h 3133910"/>
              <a:gd name="connsiteX1" fmla="*/ 88900 w 6642100"/>
              <a:gd name="connsiteY1" fmla="*/ 2452594 h 3133910"/>
              <a:gd name="connsiteX2" fmla="*/ 317500 w 6642100"/>
              <a:gd name="connsiteY2" fmla="*/ 776194 h 3133910"/>
              <a:gd name="connsiteX3" fmla="*/ 850900 w 6642100"/>
              <a:gd name="connsiteY3" fmla="*/ 90394 h 3133910"/>
              <a:gd name="connsiteX4" fmla="*/ 1155700 w 6642100"/>
              <a:gd name="connsiteY4" fmla="*/ 1309594 h 3133910"/>
              <a:gd name="connsiteX5" fmla="*/ 2146300 w 6642100"/>
              <a:gd name="connsiteY5" fmla="*/ 1766794 h 3133910"/>
              <a:gd name="connsiteX6" fmla="*/ 6642100 w 6642100"/>
              <a:gd name="connsiteY6" fmla="*/ 1766794 h 3133910"/>
              <a:gd name="connsiteX0" fmla="*/ 8219 w 6642100"/>
              <a:gd name="connsiteY0" fmla="*/ 3133910 h 3133910"/>
              <a:gd name="connsiteX1" fmla="*/ 88900 w 6642100"/>
              <a:gd name="connsiteY1" fmla="*/ 2452594 h 3133910"/>
              <a:gd name="connsiteX2" fmla="*/ 317500 w 6642100"/>
              <a:gd name="connsiteY2" fmla="*/ 776194 h 3133910"/>
              <a:gd name="connsiteX3" fmla="*/ 850900 w 6642100"/>
              <a:gd name="connsiteY3" fmla="*/ 90394 h 3133910"/>
              <a:gd name="connsiteX4" fmla="*/ 1155700 w 6642100"/>
              <a:gd name="connsiteY4" fmla="*/ 1309594 h 3133910"/>
              <a:gd name="connsiteX5" fmla="*/ 2146300 w 6642100"/>
              <a:gd name="connsiteY5" fmla="*/ 1766794 h 3133910"/>
              <a:gd name="connsiteX6" fmla="*/ 6642100 w 6642100"/>
              <a:gd name="connsiteY6" fmla="*/ 1766794 h 3133910"/>
              <a:gd name="connsiteX0" fmla="*/ 8219 w 6642100"/>
              <a:gd name="connsiteY0" fmla="*/ 3180228 h 3180228"/>
              <a:gd name="connsiteX1" fmla="*/ 88900 w 6642100"/>
              <a:gd name="connsiteY1" fmla="*/ 2498912 h 3180228"/>
              <a:gd name="connsiteX2" fmla="*/ 546100 w 6642100"/>
              <a:gd name="connsiteY2" fmla="*/ 441512 h 3180228"/>
              <a:gd name="connsiteX3" fmla="*/ 850900 w 6642100"/>
              <a:gd name="connsiteY3" fmla="*/ 136712 h 3180228"/>
              <a:gd name="connsiteX4" fmla="*/ 1155700 w 6642100"/>
              <a:gd name="connsiteY4" fmla="*/ 1355912 h 3180228"/>
              <a:gd name="connsiteX5" fmla="*/ 2146300 w 6642100"/>
              <a:gd name="connsiteY5" fmla="*/ 1813112 h 3180228"/>
              <a:gd name="connsiteX6" fmla="*/ 6642100 w 6642100"/>
              <a:gd name="connsiteY6" fmla="*/ 1813112 h 3180228"/>
              <a:gd name="connsiteX0" fmla="*/ 8219 w 6642100"/>
              <a:gd name="connsiteY0" fmla="*/ 3220569 h 3220569"/>
              <a:gd name="connsiteX1" fmla="*/ 88900 w 6642100"/>
              <a:gd name="connsiteY1" fmla="*/ 2539253 h 3220569"/>
              <a:gd name="connsiteX2" fmla="*/ 546100 w 6642100"/>
              <a:gd name="connsiteY2" fmla="*/ 481853 h 3220569"/>
              <a:gd name="connsiteX3" fmla="*/ 850900 w 6642100"/>
              <a:gd name="connsiteY3" fmla="*/ 177053 h 3220569"/>
              <a:gd name="connsiteX4" fmla="*/ 1155700 w 6642100"/>
              <a:gd name="connsiteY4" fmla="*/ 1396253 h 3220569"/>
              <a:gd name="connsiteX5" fmla="*/ 2146300 w 6642100"/>
              <a:gd name="connsiteY5" fmla="*/ 1853453 h 3220569"/>
              <a:gd name="connsiteX6" fmla="*/ 6642100 w 6642100"/>
              <a:gd name="connsiteY6" fmla="*/ 1853453 h 3220569"/>
              <a:gd name="connsiteX0" fmla="*/ 8219 w 6642100"/>
              <a:gd name="connsiteY0" fmla="*/ 3220569 h 3220569"/>
              <a:gd name="connsiteX1" fmla="*/ 88900 w 6642100"/>
              <a:gd name="connsiteY1" fmla="*/ 2539253 h 3220569"/>
              <a:gd name="connsiteX2" fmla="*/ 546100 w 6642100"/>
              <a:gd name="connsiteY2" fmla="*/ 481853 h 3220569"/>
              <a:gd name="connsiteX3" fmla="*/ 850900 w 6642100"/>
              <a:gd name="connsiteY3" fmla="*/ 177053 h 3220569"/>
              <a:gd name="connsiteX4" fmla="*/ 1155700 w 6642100"/>
              <a:gd name="connsiteY4" fmla="*/ 1396253 h 3220569"/>
              <a:gd name="connsiteX5" fmla="*/ 2146300 w 6642100"/>
              <a:gd name="connsiteY5" fmla="*/ 1853453 h 3220569"/>
              <a:gd name="connsiteX6" fmla="*/ 6642100 w 6642100"/>
              <a:gd name="connsiteY6" fmla="*/ 1853453 h 3220569"/>
              <a:gd name="connsiteX0" fmla="*/ 8219 w 6642100"/>
              <a:gd name="connsiteY0" fmla="*/ 3220568 h 3220568"/>
              <a:gd name="connsiteX1" fmla="*/ 88900 w 6642100"/>
              <a:gd name="connsiteY1" fmla="*/ 2539252 h 3220568"/>
              <a:gd name="connsiteX2" fmla="*/ 622300 w 6642100"/>
              <a:gd name="connsiteY2" fmla="*/ 481853 h 3220568"/>
              <a:gd name="connsiteX3" fmla="*/ 850900 w 6642100"/>
              <a:gd name="connsiteY3" fmla="*/ 177052 h 3220568"/>
              <a:gd name="connsiteX4" fmla="*/ 1155700 w 6642100"/>
              <a:gd name="connsiteY4" fmla="*/ 1396252 h 3220568"/>
              <a:gd name="connsiteX5" fmla="*/ 2146300 w 6642100"/>
              <a:gd name="connsiteY5" fmla="*/ 1853452 h 3220568"/>
              <a:gd name="connsiteX6" fmla="*/ 6642100 w 6642100"/>
              <a:gd name="connsiteY6" fmla="*/ 1853452 h 3220568"/>
              <a:gd name="connsiteX0" fmla="*/ 8219 w 6642100"/>
              <a:gd name="connsiteY0" fmla="*/ 3220568 h 3220568"/>
              <a:gd name="connsiteX1" fmla="*/ 88900 w 6642100"/>
              <a:gd name="connsiteY1" fmla="*/ 2539252 h 3220568"/>
              <a:gd name="connsiteX2" fmla="*/ 622300 w 6642100"/>
              <a:gd name="connsiteY2" fmla="*/ 481853 h 3220568"/>
              <a:gd name="connsiteX3" fmla="*/ 850900 w 6642100"/>
              <a:gd name="connsiteY3" fmla="*/ 177052 h 3220568"/>
              <a:gd name="connsiteX4" fmla="*/ 1155700 w 6642100"/>
              <a:gd name="connsiteY4" fmla="*/ 1396252 h 3220568"/>
              <a:gd name="connsiteX5" fmla="*/ 2146300 w 6642100"/>
              <a:gd name="connsiteY5" fmla="*/ 1853452 h 3220568"/>
              <a:gd name="connsiteX6" fmla="*/ 6642100 w 6642100"/>
              <a:gd name="connsiteY6" fmla="*/ 1853452 h 3220568"/>
              <a:gd name="connsiteX0" fmla="*/ 8219 w 6642100"/>
              <a:gd name="connsiteY0" fmla="*/ 3220568 h 3220568"/>
              <a:gd name="connsiteX1" fmla="*/ 88900 w 6642100"/>
              <a:gd name="connsiteY1" fmla="*/ 2539252 h 3220568"/>
              <a:gd name="connsiteX2" fmla="*/ 622300 w 6642100"/>
              <a:gd name="connsiteY2" fmla="*/ 481853 h 3220568"/>
              <a:gd name="connsiteX3" fmla="*/ 850900 w 6642100"/>
              <a:gd name="connsiteY3" fmla="*/ 100852 h 3220568"/>
              <a:gd name="connsiteX4" fmla="*/ 1155700 w 6642100"/>
              <a:gd name="connsiteY4" fmla="*/ 1396252 h 3220568"/>
              <a:gd name="connsiteX5" fmla="*/ 2146300 w 6642100"/>
              <a:gd name="connsiteY5" fmla="*/ 1853452 h 3220568"/>
              <a:gd name="connsiteX6" fmla="*/ 6642100 w 6642100"/>
              <a:gd name="connsiteY6" fmla="*/ 1853452 h 3220568"/>
              <a:gd name="connsiteX0" fmla="*/ 8219 w 6642100"/>
              <a:gd name="connsiteY0" fmla="*/ 3220568 h 3220568"/>
              <a:gd name="connsiteX1" fmla="*/ 88900 w 6642100"/>
              <a:gd name="connsiteY1" fmla="*/ 2539252 h 3220568"/>
              <a:gd name="connsiteX2" fmla="*/ 622300 w 6642100"/>
              <a:gd name="connsiteY2" fmla="*/ 481853 h 3220568"/>
              <a:gd name="connsiteX3" fmla="*/ 850900 w 6642100"/>
              <a:gd name="connsiteY3" fmla="*/ 100852 h 3220568"/>
              <a:gd name="connsiteX4" fmla="*/ 1155700 w 6642100"/>
              <a:gd name="connsiteY4" fmla="*/ 1396252 h 3220568"/>
              <a:gd name="connsiteX5" fmla="*/ 2146300 w 6642100"/>
              <a:gd name="connsiteY5" fmla="*/ 1853452 h 3220568"/>
              <a:gd name="connsiteX6" fmla="*/ 6642100 w 6642100"/>
              <a:gd name="connsiteY6" fmla="*/ 1853452 h 3220568"/>
              <a:gd name="connsiteX0" fmla="*/ 8219 w 6642100"/>
              <a:gd name="connsiteY0" fmla="*/ 3220568 h 3220568"/>
              <a:gd name="connsiteX1" fmla="*/ 88900 w 6642100"/>
              <a:gd name="connsiteY1" fmla="*/ 2539252 h 3220568"/>
              <a:gd name="connsiteX2" fmla="*/ 622300 w 6642100"/>
              <a:gd name="connsiteY2" fmla="*/ 481853 h 3220568"/>
              <a:gd name="connsiteX3" fmla="*/ 850900 w 6642100"/>
              <a:gd name="connsiteY3" fmla="*/ 100852 h 3220568"/>
              <a:gd name="connsiteX4" fmla="*/ 1155700 w 6642100"/>
              <a:gd name="connsiteY4" fmla="*/ 1396252 h 3220568"/>
              <a:gd name="connsiteX5" fmla="*/ 2146300 w 6642100"/>
              <a:gd name="connsiteY5" fmla="*/ 1853452 h 3220568"/>
              <a:gd name="connsiteX6" fmla="*/ 6642100 w 6642100"/>
              <a:gd name="connsiteY6" fmla="*/ 1853452 h 3220568"/>
              <a:gd name="connsiteX0" fmla="*/ 8219 w 6642100"/>
              <a:gd name="connsiteY0" fmla="*/ 3220568 h 3220568"/>
              <a:gd name="connsiteX1" fmla="*/ 88900 w 6642100"/>
              <a:gd name="connsiteY1" fmla="*/ 2539252 h 3220568"/>
              <a:gd name="connsiteX2" fmla="*/ 622300 w 6642100"/>
              <a:gd name="connsiteY2" fmla="*/ 481853 h 3220568"/>
              <a:gd name="connsiteX3" fmla="*/ 774700 w 6642100"/>
              <a:gd name="connsiteY3" fmla="*/ 100852 h 3220568"/>
              <a:gd name="connsiteX4" fmla="*/ 1155700 w 6642100"/>
              <a:gd name="connsiteY4" fmla="*/ 1396252 h 3220568"/>
              <a:gd name="connsiteX5" fmla="*/ 2146300 w 6642100"/>
              <a:gd name="connsiteY5" fmla="*/ 1853452 h 3220568"/>
              <a:gd name="connsiteX6" fmla="*/ 6642100 w 6642100"/>
              <a:gd name="connsiteY6" fmla="*/ 1853452 h 3220568"/>
              <a:gd name="connsiteX0" fmla="*/ 8219 w 6642100"/>
              <a:gd name="connsiteY0" fmla="*/ 3220568 h 3220568"/>
              <a:gd name="connsiteX1" fmla="*/ 88900 w 6642100"/>
              <a:gd name="connsiteY1" fmla="*/ 2539252 h 3220568"/>
              <a:gd name="connsiteX2" fmla="*/ 622300 w 6642100"/>
              <a:gd name="connsiteY2" fmla="*/ 481853 h 3220568"/>
              <a:gd name="connsiteX3" fmla="*/ 774700 w 6642100"/>
              <a:gd name="connsiteY3" fmla="*/ 100852 h 3220568"/>
              <a:gd name="connsiteX4" fmla="*/ 1155700 w 6642100"/>
              <a:gd name="connsiteY4" fmla="*/ 1396252 h 3220568"/>
              <a:gd name="connsiteX5" fmla="*/ 2146300 w 6642100"/>
              <a:gd name="connsiteY5" fmla="*/ 1853452 h 3220568"/>
              <a:gd name="connsiteX6" fmla="*/ 6642100 w 6642100"/>
              <a:gd name="connsiteY6" fmla="*/ 1853452 h 3220568"/>
              <a:gd name="connsiteX0" fmla="*/ 8219 w 6642100"/>
              <a:gd name="connsiteY0" fmla="*/ 3220568 h 3220568"/>
              <a:gd name="connsiteX1" fmla="*/ 88900 w 6642100"/>
              <a:gd name="connsiteY1" fmla="*/ 2539252 h 3220568"/>
              <a:gd name="connsiteX2" fmla="*/ 622300 w 6642100"/>
              <a:gd name="connsiteY2" fmla="*/ 481853 h 3220568"/>
              <a:gd name="connsiteX3" fmla="*/ 774700 w 6642100"/>
              <a:gd name="connsiteY3" fmla="*/ 100852 h 3220568"/>
              <a:gd name="connsiteX4" fmla="*/ 1155700 w 6642100"/>
              <a:gd name="connsiteY4" fmla="*/ 1396252 h 3220568"/>
              <a:gd name="connsiteX5" fmla="*/ 2146300 w 6642100"/>
              <a:gd name="connsiteY5" fmla="*/ 1853452 h 3220568"/>
              <a:gd name="connsiteX6" fmla="*/ 6642100 w 6642100"/>
              <a:gd name="connsiteY6" fmla="*/ 1853452 h 3220568"/>
              <a:gd name="connsiteX0" fmla="*/ 8219 w 6642100"/>
              <a:gd name="connsiteY0" fmla="*/ 3220568 h 3220568"/>
              <a:gd name="connsiteX1" fmla="*/ 88900 w 6642100"/>
              <a:gd name="connsiteY1" fmla="*/ 2539252 h 3220568"/>
              <a:gd name="connsiteX2" fmla="*/ 622300 w 6642100"/>
              <a:gd name="connsiteY2" fmla="*/ 481853 h 3220568"/>
              <a:gd name="connsiteX3" fmla="*/ 774700 w 6642100"/>
              <a:gd name="connsiteY3" fmla="*/ 100852 h 3220568"/>
              <a:gd name="connsiteX4" fmla="*/ 1155700 w 6642100"/>
              <a:gd name="connsiteY4" fmla="*/ 1396252 h 3220568"/>
              <a:gd name="connsiteX5" fmla="*/ 2146300 w 6642100"/>
              <a:gd name="connsiteY5" fmla="*/ 1853452 h 3220568"/>
              <a:gd name="connsiteX6" fmla="*/ 6642100 w 6642100"/>
              <a:gd name="connsiteY6" fmla="*/ 1853452 h 3220568"/>
              <a:gd name="connsiteX0" fmla="*/ 8219 w 6642100"/>
              <a:gd name="connsiteY0" fmla="*/ 3119716 h 3119716"/>
              <a:gd name="connsiteX1" fmla="*/ 88900 w 6642100"/>
              <a:gd name="connsiteY1" fmla="*/ 2438400 h 3119716"/>
              <a:gd name="connsiteX2" fmla="*/ 241300 w 6642100"/>
              <a:gd name="connsiteY2" fmla="*/ 1447800 h 3119716"/>
              <a:gd name="connsiteX3" fmla="*/ 774700 w 6642100"/>
              <a:gd name="connsiteY3" fmla="*/ 0 h 3119716"/>
              <a:gd name="connsiteX4" fmla="*/ 1155700 w 6642100"/>
              <a:gd name="connsiteY4" fmla="*/ 1295400 h 3119716"/>
              <a:gd name="connsiteX5" fmla="*/ 2146300 w 6642100"/>
              <a:gd name="connsiteY5" fmla="*/ 1752600 h 3119716"/>
              <a:gd name="connsiteX6" fmla="*/ 6642100 w 6642100"/>
              <a:gd name="connsiteY6" fmla="*/ 1752600 h 3119716"/>
              <a:gd name="connsiteX0" fmla="*/ 8219 w 6642100"/>
              <a:gd name="connsiteY0" fmla="*/ 3119716 h 3119716"/>
              <a:gd name="connsiteX1" fmla="*/ 88900 w 6642100"/>
              <a:gd name="connsiteY1" fmla="*/ 2438400 h 3119716"/>
              <a:gd name="connsiteX2" fmla="*/ 241300 w 6642100"/>
              <a:gd name="connsiteY2" fmla="*/ 1447800 h 3119716"/>
              <a:gd name="connsiteX3" fmla="*/ 774700 w 6642100"/>
              <a:gd name="connsiteY3" fmla="*/ 0 h 3119716"/>
              <a:gd name="connsiteX4" fmla="*/ 1155700 w 6642100"/>
              <a:gd name="connsiteY4" fmla="*/ 1295400 h 3119716"/>
              <a:gd name="connsiteX5" fmla="*/ 2146300 w 6642100"/>
              <a:gd name="connsiteY5" fmla="*/ 1752600 h 3119716"/>
              <a:gd name="connsiteX6" fmla="*/ 6642100 w 6642100"/>
              <a:gd name="connsiteY6" fmla="*/ 1752600 h 3119716"/>
              <a:gd name="connsiteX0" fmla="*/ 8219 w 6642100"/>
              <a:gd name="connsiteY0" fmla="*/ 3119716 h 3119716"/>
              <a:gd name="connsiteX1" fmla="*/ 88900 w 6642100"/>
              <a:gd name="connsiteY1" fmla="*/ 2438400 h 3119716"/>
              <a:gd name="connsiteX2" fmla="*/ 241300 w 6642100"/>
              <a:gd name="connsiteY2" fmla="*/ 1447800 h 3119716"/>
              <a:gd name="connsiteX3" fmla="*/ 774700 w 6642100"/>
              <a:gd name="connsiteY3" fmla="*/ 0 h 3119716"/>
              <a:gd name="connsiteX4" fmla="*/ 1155700 w 6642100"/>
              <a:gd name="connsiteY4" fmla="*/ 1295400 h 3119716"/>
              <a:gd name="connsiteX5" fmla="*/ 2146300 w 6642100"/>
              <a:gd name="connsiteY5" fmla="*/ 1752600 h 3119716"/>
              <a:gd name="connsiteX6" fmla="*/ 6642100 w 6642100"/>
              <a:gd name="connsiteY6" fmla="*/ 1752600 h 3119716"/>
              <a:gd name="connsiteX0" fmla="*/ 8219 w 6642100"/>
              <a:gd name="connsiteY0" fmla="*/ 3348316 h 3348316"/>
              <a:gd name="connsiteX1" fmla="*/ 88900 w 6642100"/>
              <a:gd name="connsiteY1" fmla="*/ 2667000 h 3348316"/>
              <a:gd name="connsiteX2" fmla="*/ 241300 w 6642100"/>
              <a:gd name="connsiteY2" fmla="*/ 1676400 h 3348316"/>
              <a:gd name="connsiteX3" fmla="*/ 774700 w 6642100"/>
              <a:gd name="connsiteY3" fmla="*/ 0 h 3348316"/>
              <a:gd name="connsiteX4" fmla="*/ 1155700 w 6642100"/>
              <a:gd name="connsiteY4" fmla="*/ 1524000 h 3348316"/>
              <a:gd name="connsiteX5" fmla="*/ 2146300 w 6642100"/>
              <a:gd name="connsiteY5" fmla="*/ 1981200 h 3348316"/>
              <a:gd name="connsiteX6" fmla="*/ 6642100 w 6642100"/>
              <a:gd name="connsiteY6" fmla="*/ 1981200 h 3348316"/>
              <a:gd name="connsiteX0" fmla="*/ 8219 w 6642100"/>
              <a:gd name="connsiteY0" fmla="*/ 3348316 h 3348316"/>
              <a:gd name="connsiteX1" fmla="*/ 88900 w 6642100"/>
              <a:gd name="connsiteY1" fmla="*/ 2667000 h 3348316"/>
              <a:gd name="connsiteX2" fmla="*/ 241300 w 6642100"/>
              <a:gd name="connsiteY2" fmla="*/ 1676400 h 3348316"/>
              <a:gd name="connsiteX3" fmla="*/ 850900 w 6642100"/>
              <a:gd name="connsiteY3" fmla="*/ 0 h 3348316"/>
              <a:gd name="connsiteX4" fmla="*/ 1155700 w 6642100"/>
              <a:gd name="connsiteY4" fmla="*/ 1524000 h 3348316"/>
              <a:gd name="connsiteX5" fmla="*/ 2146300 w 6642100"/>
              <a:gd name="connsiteY5" fmla="*/ 1981200 h 3348316"/>
              <a:gd name="connsiteX6" fmla="*/ 6642100 w 6642100"/>
              <a:gd name="connsiteY6" fmla="*/ 1981200 h 3348316"/>
              <a:gd name="connsiteX0" fmla="*/ 8219 w 6642100"/>
              <a:gd name="connsiteY0" fmla="*/ 3348316 h 3348316"/>
              <a:gd name="connsiteX1" fmla="*/ 88900 w 6642100"/>
              <a:gd name="connsiteY1" fmla="*/ 2667000 h 3348316"/>
              <a:gd name="connsiteX2" fmla="*/ 241300 w 6642100"/>
              <a:gd name="connsiteY2" fmla="*/ 1676400 h 3348316"/>
              <a:gd name="connsiteX3" fmla="*/ 850900 w 6642100"/>
              <a:gd name="connsiteY3" fmla="*/ 0 h 3348316"/>
              <a:gd name="connsiteX4" fmla="*/ 1155700 w 6642100"/>
              <a:gd name="connsiteY4" fmla="*/ 1524000 h 3348316"/>
              <a:gd name="connsiteX5" fmla="*/ 2146300 w 6642100"/>
              <a:gd name="connsiteY5" fmla="*/ 1981200 h 3348316"/>
              <a:gd name="connsiteX6" fmla="*/ 6642100 w 6642100"/>
              <a:gd name="connsiteY6" fmla="*/ 1981200 h 3348316"/>
              <a:gd name="connsiteX0" fmla="*/ 8219 w 6642100"/>
              <a:gd name="connsiteY0" fmla="*/ 3348316 h 3348316"/>
              <a:gd name="connsiteX1" fmla="*/ 88900 w 6642100"/>
              <a:gd name="connsiteY1" fmla="*/ 2667000 h 3348316"/>
              <a:gd name="connsiteX2" fmla="*/ 241300 w 6642100"/>
              <a:gd name="connsiteY2" fmla="*/ 1676400 h 3348316"/>
              <a:gd name="connsiteX3" fmla="*/ 850900 w 6642100"/>
              <a:gd name="connsiteY3" fmla="*/ 0 h 3348316"/>
              <a:gd name="connsiteX4" fmla="*/ 1155700 w 6642100"/>
              <a:gd name="connsiteY4" fmla="*/ 1524000 h 3348316"/>
              <a:gd name="connsiteX5" fmla="*/ 2146300 w 6642100"/>
              <a:gd name="connsiteY5" fmla="*/ 1981200 h 3348316"/>
              <a:gd name="connsiteX6" fmla="*/ 6642100 w 6642100"/>
              <a:gd name="connsiteY6" fmla="*/ 1981200 h 3348316"/>
              <a:gd name="connsiteX0" fmla="*/ 8219 w 6642100"/>
              <a:gd name="connsiteY0" fmla="*/ 3348316 h 3348316"/>
              <a:gd name="connsiteX1" fmla="*/ 88900 w 6642100"/>
              <a:gd name="connsiteY1" fmla="*/ 2667000 h 3348316"/>
              <a:gd name="connsiteX2" fmla="*/ 241300 w 6642100"/>
              <a:gd name="connsiteY2" fmla="*/ 1676400 h 3348316"/>
              <a:gd name="connsiteX3" fmla="*/ 850900 w 6642100"/>
              <a:gd name="connsiteY3" fmla="*/ 0 h 3348316"/>
              <a:gd name="connsiteX4" fmla="*/ 1155700 w 6642100"/>
              <a:gd name="connsiteY4" fmla="*/ 1524000 h 3348316"/>
              <a:gd name="connsiteX5" fmla="*/ 1460500 w 6642100"/>
              <a:gd name="connsiteY5" fmla="*/ 2057400 h 3348316"/>
              <a:gd name="connsiteX6" fmla="*/ 2146300 w 6642100"/>
              <a:gd name="connsiteY6" fmla="*/ 1981200 h 3348316"/>
              <a:gd name="connsiteX7" fmla="*/ 6642100 w 6642100"/>
              <a:gd name="connsiteY7" fmla="*/ 1981200 h 3348316"/>
              <a:gd name="connsiteX0" fmla="*/ 8219 w 6642100"/>
              <a:gd name="connsiteY0" fmla="*/ 3348316 h 3348316"/>
              <a:gd name="connsiteX1" fmla="*/ 88900 w 6642100"/>
              <a:gd name="connsiteY1" fmla="*/ 2667000 h 3348316"/>
              <a:gd name="connsiteX2" fmla="*/ 241300 w 6642100"/>
              <a:gd name="connsiteY2" fmla="*/ 1676400 h 3348316"/>
              <a:gd name="connsiteX3" fmla="*/ 850900 w 6642100"/>
              <a:gd name="connsiteY3" fmla="*/ 0 h 3348316"/>
              <a:gd name="connsiteX4" fmla="*/ 1155700 w 6642100"/>
              <a:gd name="connsiteY4" fmla="*/ 1524000 h 3348316"/>
              <a:gd name="connsiteX5" fmla="*/ 1460500 w 6642100"/>
              <a:gd name="connsiteY5" fmla="*/ 2057400 h 3348316"/>
              <a:gd name="connsiteX6" fmla="*/ 2374900 w 6642100"/>
              <a:gd name="connsiteY6" fmla="*/ 1981200 h 3348316"/>
              <a:gd name="connsiteX7" fmla="*/ 6642100 w 6642100"/>
              <a:gd name="connsiteY7" fmla="*/ 1981200 h 3348316"/>
              <a:gd name="connsiteX0" fmla="*/ 8219 w 6642100"/>
              <a:gd name="connsiteY0" fmla="*/ 3348316 h 3348316"/>
              <a:gd name="connsiteX1" fmla="*/ 88900 w 6642100"/>
              <a:gd name="connsiteY1" fmla="*/ 2667000 h 3348316"/>
              <a:gd name="connsiteX2" fmla="*/ 241300 w 6642100"/>
              <a:gd name="connsiteY2" fmla="*/ 1676400 h 3348316"/>
              <a:gd name="connsiteX3" fmla="*/ 850900 w 6642100"/>
              <a:gd name="connsiteY3" fmla="*/ 0 h 3348316"/>
              <a:gd name="connsiteX4" fmla="*/ 1155700 w 6642100"/>
              <a:gd name="connsiteY4" fmla="*/ 1524000 h 3348316"/>
              <a:gd name="connsiteX5" fmla="*/ 1460500 w 6642100"/>
              <a:gd name="connsiteY5" fmla="*/ 1981200 h 3348316"/>
              <a:gd name="connsiteX6" fmla="*/ 2374900 w 6642100"/>
              <a:gd name="connsiteY6" fmla="*/ 1981200 h 3348316"/>
              <a:gd name="connsiteX7" fmla="*/ 6642100 w 6642100"/>
              <a:gd name="connsiteY7" fmla="*/ 1981200 h 3348316"/>
              <a:gd name="connsiteX0" fmla="*/ 8219 w 6642100"/>
              <a:gd name="connsiteY0" fmla="*/ 3348316 h 3348316"/>
              <a:gd name="connsiteX1" fmla="*/ 88900 w 6642100"/>
              <a:gd name="connsiteY1" fmla="*/ 2667000 h 3348316"/>
              <a:gd name="connsiteX2" fmla="*/ 241300 w 6642100"/>
              <a:gd name="connsiteY2" fmla="*/ 1676400 h 3348316"/>
              <a:gd name="connsiteX3" fmla="*/ 850900 w 6642100"/>
              <a:gd name="connsiteY3" fmla="*/ 0 h 3348316"/>
              <a:gd name="connsiteX4" fmla="*/ 1155700 w 6642100"/>
              <a:gd name="connsiteY4" fmla="*/ 1524000 h 3348316"/>
              <a:gd name="connsiteX5" fmla="*/ 1460500 w 6642100"/>
              <a:gd name="connsiteY5" fmla="*/ 1981200 h 3348316"/>
              <a:gd name="connsiteX6" fmla="*/ 2374900 w 6642100"/>
              <a:gd name="connsiteY6" fmla="*/ 1981200 h 3348316"/>
              <a:gd name="connsiteX7" fmla="*/ 6642100 w 6642100"/>
              <a:gd name="connsiteY7" fmla="*/ 1981200 h 3348316"/>
              <a:gd name="connsiteX0" fmla="*/ 8219 w 6642100"/>
              <a:gd name="connsiteY0" fmla="*/ 3348316 h 3348316"/>
              <a:gd name="connsiteX1" fmla="*/ 88900 w 6642100"/>
              <a:gd name="connsiteY1" fmla="*/ 2667000 h 3348316"/>
              <a:gd name="connsiteX2" fmla="*/ 241300 w 6642100"/>
              <a:gd name="connsiteY2" fmla="*/ 1676400 h 3348316"/>
              <a:gd name="connsiteX3" fmla="*/ 850900 w 6642100"/>
              <a:gd name="connsiteY3" fmla="*/ 0 h 3348316"/>
              <a:gd name="connsiteX4" fmla="*/ 1155700 w 6642100"/>
              <a:gd name="connsiteY4" fmla="*/ 1524000 h 3348316"/>
              <a:gd name="connsiteX5" fmla="*/ 1460500 w 6642100"/>
              <a:gd name="connsiteY5" fmla="*/ 1981200 h 3348316"/>
              <a:gd name="connsiteX6" fmla="*/ 2374900 w 6642100"/>
              <a:gd name="connsiteY6" fmla="*/ 1981200 h 3348316"/>
              <a:gd name="connsiteX7" fmla="*/ 6642100 w 6642100"/>
              <a:gd name="connsiteY7" fmla="*/ 1981200 h 3348316"/>
              <a:gd name="connsiteX0" fmla="*/ 8219 w 6642100"/>
              <a:gd name="connsiteY0" fmla="*/ 3577663 h 3577663"/>
              <a:gd name="connsiteX1" fmla="*/ 88900 w 6642100"/>
              <a:gd name="connsiteY1" fmla="*/ 2896347 h 3577663"/>
              <a:gd name="connsiteX2" fmla="*/ 241300 w 6642100"/>
              <a:gd name="connsiteY2" fmla="*/ 1905747 h 3577663"/>
              <a:gd name="connsiteX3" fmla="*/ 850900 w 6642100"/>
              <a:gd name="connsiteY3" fmla="*/ 229347 h 3577663"/>
              <a:gd name="connsiteX4" fmla="*/ 1003300 w 6642100"/>
              <a:gd name="connsiteY4" fmla="*/ 534147 h 3577663"/>
              <a:gd name="connsiteX5" fmla="*/ 1155700 w 6642100"/>
              <a:gd name="connsiteY5" fmla="*/ 1753347 h 3577663"/>
              <a:gd name="connsiteX6" fmla="*/ 1460500 w 6642100"/>
              <a:gd name="connsiteY6" fmla="*/ 2210547 h 3577663"/>
              <a:gd name="connsiteX7" fmla="*/ 2374900 w 6642100"/>
              <a:gd name="connsiteY7" fmla="*/ 2210547 h 3577663"/>
              <a:gd name="connsiteX8" fmla="*/ 6642100 w 6642100"/>
              <a:gd name="connsiteY8" fmla="*/ 2210547 h 3577663"/>
              <a:gd name="connsiteX0" fmla="*/ 8219 w 6642100"/>
              <a:gd name="connsiteY0" fmla="*/ 3577662 h 3577662"/>
              <a:gd name="connsiteX1" fmla="*/ 88900 w 6642100"/>
              <a:gd name="connsiteY1" fmla="*/ 2896346 h 3577662"/>
              <a:gd name="connsiteX2" fmla="*/ 241300 w 6642100"/>
              <a:gd name="connsiteY2" fmla="*/ 1905746 h 3577662"/>
              <a:gd name="connsiteX3" fmla="*/ 774700 w 6642100"/>
              <a:gd name="connsiteY3" fmla="*/ 229347 h 3577662"/>
              <a:gd name="connsiteX4" fmla="*/ 1003300 w 6642100"/>
              <a:gd name="connsiteY4" fmla="*/ 534146 h 3577662"/>
              <a:gd name="connsiteX5" fmla="*/ 1155700 w 6642100"/>
              <a:gd name="connsiteY5" fmla="*/ 1753346 h 3577662"/>
              <a:gd name="connsiteX6" fmla="*/ 1460500 w 6642100"/>
              <a:gd name="connsiteY6" fmla="*/ 2210546 h 3577662"/>
              <a:gd name="connsiteX7" fmla="*/ 2374900 w 6642100"/>
              <a:gd name="connsiteY7" fmla="*/ 2210546 h 3577662"/>
              <a:gd name="connsiteX8" fmla="*/ 6642100 w 6642100"/>
              <a:gd name="connsiteY8" fmla="*/ 2210546 h 3577662"/>
              <a:gd name="connsiteX0" fmla="*/ 8219 w 6642100"/>
              <a:gd name="connsiteY0" fmla="*/ 3653863 h 3653863"/>
              <a:gd name="connsiteX1" fmla="*/ 88900 w 6642100"/>
              <a:gd name="connsiteY1" fmla="*/ 2972547 h 3653863"/>
              <a:gd name="connsiteX2" fmla="*/ 241300 w 6642100"/>
              <a:gd name="connsiteY2" fmla="*/ 1981947 h 3653863"/>
              <a:gd name="connsiteX3" fmla="*/ 698500 w 6642100"/>
              <a:gd name="connsiteY3" fmla="*/ 229347 h 3653863"/>
              <a:gd name="connsiteX4" fmla="*/ 1003300 w 6642100"/>
              <a:gd name="connsiteY4" fmla="*/ 610347 h 3653863"/>
              <a:gd name="connsiteX5" fmla="*/ 1155700 w 6642100"/>
              <a:gd name="connsiteY5" fmla="*/ 1829547 h 3653863"/>
              <a:gd name="connsiteX6" fmla="*/ 1460500 w 6642100"/>
              <a:gd name="connsiteY6" fmla="*/ 2286747 h 3653863"/>
              <a:gd name="connsiteX7" fmla="*/ 2374900 w 6642100"/>
              <a:gd name="connsiteY7" fmla="*/ 2286747 h 3653863"/>
              <a:gd name="connsiteX8" fmla="*/ 6642100 w 6642100"/>
              <a:gd name="connsiteY8" fmla="*/ 2286747 h 3653863"/>
              <a:gd name="connsiteX0" fmla="*/ 8219 w 6642100"/>
              <a:gd name="connsiteY0" fmla="*/ 3653862 h 3653862"/>
              <a:gd name="connsiteX1" fmla="*/ 88900 w 6642100"/>
              <a:gd name="connsiteY1" fmla="*/ 2972546 h 3653862"/>
              <a:gd name="connsiteX2" fmla="*/ 241300 w 6642100"/>
              <a:gd name="connsiteY2" fmla="*/ 1981946 h 3653862"/>
              <a:gd name="connsiteX3" fmla="*/ 850900 w 6642100"/>
              <a:gd name="connsiteY3" fmla="*/ 229347 h 3653862"/>
              <a:gd name="connsiteX4" fmla="*/ 1003300 w 6642100"/>
              <a:gd name="connsiteY4" fmla="*/ 610346 h 3653862"/>
              <a:gd name="connsiteX5" fmla="*/ 1155700 w 6642100"/>
              <a:gd name="connsiteY5" fmla="*/ 1829546 h 3653862"/>
              <a:gd name="connsiteX6" fmla="*/ 1460500 w 6642100"/>
              <a:gd name="connsiteY6" fmla="*/ 2286746 h 3653862"/>
              <a:gd name="connsiteX7" fmla="*/ 2374900 w 6642100"/>
              <a:gd name="connsiteY7" fmla="*/ 2286746 h 3653862"/>
              <a:gd name="connsiteX8" fmla="*/ 6642100 w 6642100"/>
              <a:gd name="connsiteY8" fmla="*/ 2286746 h 3653862"/>
              <a:gd name="connsiteX0" fmla="*/ 8219 w 6642100"/>
              <a:gd name="connsiteY0" fmla="*/ 3653862 h 3653862"/>
              <a:gd name="connsiteX1" fmla="*/ 88900 w 6642100"/>
              <a:gd name="connsiteY1" fmla="*/ 2972546 h 3653862"/>
              <a:gd name="connsiteX2" fmla="*/ 241300 w 6642100"/>
              <a:gd name="connsiteY2" fmla="*/ 1981946 h 3653862"/>
              <a:gd name="connsiteX3" fmla="*/ 850900 w 6642100"/>
              <a:gd name="connsiteY3" fmla="*/ 229347 h 3653862"/>
              <a:gd name="connsiteX4" fmla="*/ 1003300 w 6642100"/>
              <a:gd name="connsiteY4" fmla="*/ 610346 h 3653862"/>
              <a:gd name="connsiteX5" fmla="*/ 1155700 w 6642100"/>
              <a:gd name="connsiteY5" fmla="*/ 1829546 h 3653862"/>
              <a:gd name="connsiteX6" fmla="*/ 1460500 w 6642100"/>
              <a:gd name="connsiteY6" fmla="*/ 2286746 h 3653862"/>
              <a:gd name="connsiteX7" fmla="*/ 2374900 w 6642100"/>
              <a:gd name="connsiteY7" fmla="*/ 2286746 h 3653862"/>
              <a:gd name="connsiteX8" fmla="*/ 6642100 w 6642100"/>
              <a:gd name="connsiteY8" fmla="*/ 2286746 h 3653862"/>
              <a:gd name="connsiteX0" fmla="*/ 8219 w 6642100"/>
              <a:gd name="connsiteY0" fmla="*/ 3653862 h 3653862"/>
              <a:gd name="connsiteX1" fmla="*/ 88900 w 6642100"/>
              <a:gd name="connsiteY1" fmla="*/ 2972546 h 3653862"/>
              <a:gd name="connsiteX2" fmla="*/ 241300 w 6642100"/>
              <a:gd name="connsiteY2" fmla="*/ 1981946 h 3653862"/>
              <a:gd name="connsiteX3" fmla="*/ 850900 w 6642100"/>
              <a:gd name="connsiteY3" fmla="*/ 229347 h 3653862"/>
              <a:gd name="connsiteX4" fmla="*/ 1003300 w 6642100"/>
              <a:gd name="connsiteY4" fmla="*/ 610346 h 3653862"/>
              <a:gd name="connsiteX5" fmla="*/ 1155700 w 6642100"/>
              <a:gd name="connsiteY5" fmla="*/ 1829546 h 3653862"/>
              <a:gd name="connsiteX6" fmla="*/ 1460500 w 6642100"/>
              <a:gd name="connsiteY6" fmla="*/ 2286746 h 3653862"/>
              <a:gd name="connsiteX7" fmla="*/ 2374900 w 6642100"/>
              <a:gd name="connsiteY7" fmla="*/ 2286746 h 3653862"/>
              <a:gd name="connsiteX8" fmla="*/ 6642100 w 6642100"/>
              <a:gd name="connsiteY8" fmla="*/ 2286746 h 3653862"/>
              <a:gd name="connsiteX0" fmla="*/ 8219 w 6642100"/>
              <a:gd name="connsiteY0" fmla="*/ 3443191 h 3443191"/>
              <a:gd name="connsiteX1" fmla="*/ 88900 w 6642100"/>
              <a:gd name="connsiteY1" fmla="*/ 2761875 h 3443191"/>
              <a:gd name="connsiteX2" fmla="*/ 241300 w 6642100"/>
              <a:gd name="connsiteY2" fmla="*/ 1771275 h 3443191"/>
              <a:gd name="connsiteX3" fmla="*/ 850900 w 6642100"/>
              <a:gd name="connsiteY3" fmla="*/ 18676 h 3443191"/>
              <a:gd name="connsiteX4" fmla="*/ 1003300 w 6642100"/>
              <a:gd name="connsiteY4" fmla="*/ 399675 h 3443191"/>
              <a:gd name="connsiteX5" fmla="*/ 1155700 w 6642100"/>
              <a:gd name="connsiteY5" fmla="*/ 1618875 h 3443191"/>
              <a:gd name="connsiteX6" fmla="*/ 1460500 w 6642100"/>
              <a:gd name="connsiteY6" fmla="*/ 2076075 h 3443191"/>
              <a:gd name="connsiteX7" fmla="*/ 2374900 w 6642100"/>
              <a:gd name="connsiteY7" fmla="*/ 2076075 h 3443191"/>
              <a:gd name="connsiteX8" fmla="*/ 6642100 w 6642100"/>
              <a:gd name="connsiteY8" fmla="*/ 2076075 h 3443191"/>
              <a:gd name="connsiteX0" fmla="*/ 8219 w 6642100"/>
              <a:gd name="connsiteY0" fmla="*/ 3425262 h 3425262"/>
              <a:gd name="connsiteX1" fmla="*/ 88900 w 6642100"/>
              <a:gd name="connsiteY1" fmla="*/ 2743946 h 3425262"/>
              <a:gd name="connsiteX2" fmla="*/ 241300 w 6642100"/>
              <a:gd name="connsiteY2" fmla="*/ 1753346 h 3425262"/>
              <a:gd name="connsiteX3" fmla="*/ 850900 w 6642100"/>
              <a:gd name="connsiteY3" fmla="*/ 747 h 3425262"/>
              <a:gd name="connsiteX4" fmla="*/ 1003300 w 6642100"/>
              <a:gd name="connsiteY4" fmla="*/ 381746 h 3425262"/>
              <a:gd name="connsiteX5" fmla="*/ 1155700 w 6642100"/>
              <a:gd name="connsiteY5" fmla="*/ 1600946 h 3425262"/>
              <a:gd name="connsiteX6" fmla="*/ 1460500 w 6642100"/>
              <a:gd name="connsiteY6" fmla="*/ 2058146 h 3425262"/>
              <a:gd name="connsiteX7" fmla="*/ 2374900 w 6642100"/>
              <a:gd name="connsiteY7" fmla="*/ 2058146 h 3425262"/>
              <a:gd name="connsiteX8" fmla="*/ 6642100 w 6642100"/>
              <a:gd name="connsiteY8" fmla="*/ 2058146 h 3425262"/>
              <a:gd name="connsiteX0" fmla="*/ 8219 w 6642100"/>
              <a:gd name="connsiteY0" fmla="*/ 3425262 h 3425262"/>
              <a:gd name="connsiteX1" fmla="*/ 88900 w 6642100"/>
              <a:gd name="connsiteY1" fmla="*/ 2743946 h 3425262"/>
              <a:gd name="connsiteX2" fmla="*/ 241300 w 6642100"/>
              <a:gd name="connsiteY2" fmla="*/ 1753346 h 3425262"/>
              <a:gd name="connsiteX3" fmla="*/ 850900 w 6642100"/>
              <a:gd name="connsiteY3" fmla="*/ 747 h 3425262"/>
              <a:gd name="connsiteX4" fmla="*/ 1079500 w 6642100"/>
              <a:gd name="connsiteY4" fmla="*/ 381745 h 3425262"/>
              <a:gd name="connsiteX5" fmla="*/ 1155700 w 6642100"/>
              <a:gd name="connsiteY5" fmla="*/ 1600946 h 3425262"/>
              <a:gd name="connsiteX6" fmla="*/ 1460500 w 6642100"/>
              <a:gd name="connsiteY6" fmla="*/ 2058146 h 3425262"/>
              <a:gd name="connsiteX7" fmla="*/ 2374900 w 6642100"/>
              <a:gd name="connsiteY7" fmla="*/ 2058146 h 3425262"/>
              <a:gd name="connsiteX8" fmla="*/ 6642100 w 6642100"/>
              <a:gd name="connsiteY8" fmla="*/ 2058146 h 3425262"/>
              <a:gd name="connsiteX0" fmla="*/ 8219 w 6642100"/>
              <a:gd name="connsiteY0" fmla="*/ 3425262 h 3425262"/>
              <a:gd name="connsiteX1" fmla="*/ 88900 w 6642100"/>
              <a:gd name="connsiteY1" fmla="*/ 2743946 h 3425262"/>
              <a:gd name="connsiteX2" fmla="*/ 241300 w 6642100"/>
              <a:gd name="connsiteY2" fmla="*/ 1753346 h 3425262"/>
              <a:gd name="connsiteX3" fmla="*/ 850900 w 6642100"/>
              <a:gd name="connsiteY3" fmla="*/ 747 h 3425262"/>
              <a:gd name="connsiteX4" fmla="*/ 1155700 w 6642100"/>
              <a:gd name="connsiteY4" fmla="*/ 381745 h 3425262"/>
              <a:gd name="connsiteX5" fmla="*/ 1155700 w 6642100"/>
              <a:gd name="connsiteY5" fmla="*/ 1600946 h 3425262"/>
              <a:gd name="connsiteX6" fmla="*/ 1460500 w 6642100"/>
              <a:gd name="connsiteY6" fmla="*/ 2058146 h 3425262"/>
              <a:gd name="connsiteX7" fmla="*/ 2374900 w 6642100"/>
              <a:gd name="connsiteY7" fmla="*/ 2058146 h 3425262"/>
              <a:gd name="connsiteX8" fmla="*/ 6642100 w 6642100"/>
              <a:gd name="connsiteY8" fmla="*/ 2058146 h 3425262"/>
              <a:gd name="connsiteX0" fmla="*/ 8219 w 6642100"/>
              <a:gd name="connsiteY0" fmla="*/ 3425262 h 3425262"/>
              <a:gd name="connsiteX1" fmla="*/ 88900 w 6642100"/>
              <a:gd name="connsiteY1" fmla="*/ 2743946 h 3425262"/>
              <a:gd name="connsiteX2" fmla="*/ 241300 w 6642100"/>
              <a:gd name="connsiteY2" fmla="*/ 1753346 h 3425262"/>
              <a:gd name="connsiteX3" fmla="*/ 850900 w 6642100"/>
              <a:gd name="connsiteY3" fmla="*/ 747 h 3425262"/>
              <a:gd name="connsiteX4" fmla="*/ 1231900 w 6642100"/>
              <a:gd name="connsiteY4" fmla="*/ 381745 h 3425262"/>
              <a:gd name="connsiteX5" fmla="*/ 1155700 w 6642100"/>
              <a:gd name="connsiteY5" fmla="*/ 1600946 h 3425262"/>
              <a:gd name="connsiteX6" fmla="*/ 1460500 w 6642100"/>
              <a:gd name="connsiteY6" fmla="*/ 2058146 h 3425262"/>
              <a:gd name="connsiteX7" fmla="*/ 2374900 w 6642100"/>
              <a:gd name="connsiteY7" fmla="*/ 2058146 h 3425262"/>
              <a:gd name="connsiteX8" fmla="*/ 6642100 w 6642100"/>
              <a:gd name="connsiteY8" fmla="*/ 2058146 h 3425262"/>
              <a:gd name="connsiteX0" fmla="*/ 8219 w 6642100"/>
              <a:gd name="connsiteY0" fmla="*/ 3425264 h 3425264"/>
              <a:gd name="connsiteX1" fmla="*/ 88900 w 6642100"/>
              <a:gd name="connsiteY1" fmla="*/ 2743948 h 3425264"/>
              <a:gd name="connsiteX2" fmla="*/ 241300 w 6642100"/>
              <a:gd name="connsiteY2" fmla="*/ 1753348 h 3425264"/>
              <a:gd name="connsiteX3" fmla="*/ 850900 w 6642100"/>
              <a:gd name="connsiteY3" fmla="*/ 747 h 3425264"/>
              <a:gd name="connsiteX4" fmla="*/ 1231900 w 6642100"/>
              <a:gd name="connsiteY4" fmla="*/ 381747 h 3425264"/>
              <a:gd name="connsiteX5" fmla="*/ 1155700 w 6642100"/>
              <a:gd name="connsiteY5" fmla="*/ 1600948 h 3425264"/>
              <a:gd name="connsiteX6" fmla="*/ 1460500 w 6642100"/>
              <a:gd name="connsiteY6" fmla="*/ 2058148 h 3425264"/>
              <a:gd name="connsiteX7" fmla="*/ 2374900 w 6642100"/>
              <a:gd name="connsiteY7" fmla="*/ 2058148 h 3425264"/>
              <a:gd name="connsiteX8" fmla="*/ 6642100 w 6642100"/>
              <a:gd name="connsiteY8" fmla="*/ 2058148 h 3425264"/>
              <a:gd name="connsiteX0" fmla="*/ 8219 w 6642100"/>
              <a:gd name="connsiteY0" fmla="*/ 3501464 h 3501464"/>
              <a:gd name="connsiteX1" fmla="*/ 88900 w 6642100"/>
              <a:gd name="connsiteY1" fmla="*/ 2820148 h 3501464"/>
              <a:gd name="connsiteX2" fmla="*/ 241300 w 6642100"/>
              <a:gd name="connsiteY2" fmla="*/ 1829548 h 3501464"/>
              <a:gd name="connsiteX3" fmla="*/ 850900 w 6642100"/>
              <a:gd name="connsiteY3" fmla="*/ 747 h 3501464"/>
              <a:gd name="connsiteX4" fmla="*/ 1231900 w 6642100"/>
              <a:gd name="connsiteY4" fmla="*/ 457947 h 3501464"/>
              <a:gd name="connsiteX5" fmla="*/ 1155700 w 6642100"/>
              <a:gd name="connsiteY5" fmla="*/ 1677148 h 3501464"/>
              <a:gd name="connsiteX6" fmla="*/ 1460500 w 6642100"/>
              <a:gd name="connsiteY6" fmla="*/ 2134348 h 3501464"/>
              <a:gd name="connsiteX7" fmla="*/ 2374900 w 6642100"/>
              <a:gd name="connsiteY7" fmla="*/ 2134348 h 3501464"/>
              <a:gd name="connsiteX8" fmla="*/ 6642100 w 6642100"/>
              <a:gd name="connsiteY8" fmla="*/ 2134348 h 3501464"/>
              <a:gd name="connsiteX0" fmla="*/ 8219 w 6642100"/>
              <a:gd name="connsiteY0" fmla="*/ 3500717 h 3500717"/>
              <a:gd name="connsiteX1" fmla="*/ 88900 w 6642100"/>
              <a:gd name="connsiteY1" fmla="*/ 2819401 h 3500717"/>
              <a:gd name="connsiteX2" fmla="*/ 241300 w 6642100"/>
              <a:gd name="connsiteY2" fmla="*/ 1828801 h 3500717"/>
              <a:gd name="connsiteX3" fmla="*/ 850900 w 6642100"/>
              <a:gd name="connsiteY3" fmla="*/ 0 h 3500717"/>
              <a:gd name="connsiteX4" fmla="*/ 1231900 w 6642100"/>
              <a:gd name="connsiteY4" fmla="*/ 457200 h 3500717"/>
              <a:gd name="connsiteX5" fmla="*/ 1155700 w 6642100"/>
              <a:gd name="connsiteY5" fmla="*/ 1676401 h 3500717"/>
              <a:gd name="connsiteX6" fmla="*/ 1460500 w 6642100"/>
              <a:gd name="connsiteY6" fmla="*/ 2133601 h 3500717"/>
              <a:gd name="connsiteX7" fmla="*/ 2374900 w 6642100"/>
              <a:gd name="connsiteY7" fmla="*/ 2133601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457200 h 3500717"/>
              <a:gd name="connsiteX5" fmla="*/ 1155700 w 6642100"/>
              <a:gd name="connsiteY5" fmla="*/ 1676401 h 3500717"/>
              <a:gd name="connsiteX6" fmla="*/ 1460500 w 6642100"/>
              <a:gd name="connsiteY6" fmla="*/ 2133601 h 3500717"/>
              <a:gd name="connsiteX7" fmla="*/ 2374900 w 6642100"/>
              <a:gd name="connsiteY7" fmla="*/ 2133601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457200 h 3500717"/>
              <a:gd name="connsiteX5" fmla="*/ 1155700 w 6642100"/>
              <a:gd name="connsiteY5" fmla="*/ 1676401 h 3500717"/>
              <a:gd name="connsiteX6" fmla="*/ 1460500 w 6642100"/>
              <a:gd name="connsiteY6" fmla="*/ 2133601 h 3500717"/>
              <a:gd name="connsiteX7" fmla="*/ 2374900 w 6642100"/>
              <a:gd name="connsiteY7" fmla="*/ 2133601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079500 w 6642100"/>
              <a:gd name="connsiteY4" fmla="*/ 533400 h 3500717"/>
              <a:gd name="connsiteX5" fmla="*/ 1155700 w 6642100"/>
              <a:gd name="connsiteY5" fmla="*/ 1676401 h 3500717"/>
              <a:gd name="connsiteX6" fmla="*/ 1460500 w 6642100"/>
              <a:gd name="connsiteY6" fmla="*/ 2133601 h 3500717"/>
              <a:gd name="connsiteX7" fmla="*/ 2374900 w 6642100"/>
              <a:gd name="connsiteY7" fmla="*/ 2133601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079500 w 6642100"/>
              <a:gd name="connsiteY4" fmla="*/ 533400 h 3500717"/>
              <a:gd name="connsiteX5" fmla="*/ 1155700 w 6642100"/>
              <a:gd name="connsiteY5" fmla="*/ 1676401 h 3500717"/>
              <a:gd name="connsiteX6" fmla="*/ 1460500 w 6642100"/>
              <a:gd name="connsiteY6" fmla="*/ 2133601 h 3500717"/>
              <a:gd name="connsiteX7" fmla="*/ 2374900 w 6642100"/>
              <a:gd name="connsiteY7" fmla="*/ 2133601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155700 w 6642100"/>
              <a:gd name="connsiteY4" fmla="*/ 762000 h 3500717"/>
              <a:gd name="connsiteX5" fmla="*/ 1155700 w 6642100"/>
              <a:gd name="connsiteY5" fmla="*/ 1676401 h 3500717"/>
              <a:gd name="connsiteX6" fmla="*/ 1460500 w 6642100"/>
              <a:gd name="connsiteY6" fmla="*/ 2133601 h 3500717"/>
              <a:gd name="connsiteX7" fmla="*/ 2374900 w 6642100"/>
              <a:gd name="connsiteY7" fmla="*/ 2133601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155700 w 6642100"/>
              <a:gd name="connsiteY5" fmla="*/ 1676401 h 3500717"/>
              <a:gd name="connsiteX6" fmla="*/ 1460500 w 6642100"/>
              <a:gd name="connsiteY6" fmla="*/ 2133601 h 3500717"/>
              <a:gd name="connsiteX7" fmla="*/ 2374900 w 6642100"/>
              <a:gd name="connsiteY7" fmla="*/ 2133601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231900 w 6642100"/>
              <a:gd name="connsiteY5" fmla="*/ 1905000 h 3500717"/>
              <a:gd name="connsiteX6" fmla="*/ 1460500 w 6642100"/>
              <a:gd name="connsiteY6" fmla="*/ 2133601 h 3500717"/>
              <a:gd name="connsiteX7" fmla="*/ 2374900 w 6642100"/>
              <a:gd name="connsiteY7" fmla="*/ 2133601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231900 w 6642100"/>
              <a:gd name="connsiteY5" fmla="*/ 1905000 h 3500717"/>
              <a:gd name="connsiteX6" fmla="*/ 1460500 w 6642100"/>
              <a:gd name="connsiteY6" fmla="*/ 2133601 h 3500717"/>
              <a:gd name="connsiteX7" fmla="*/ 2679700 w 6642100"/>
              <a:gd name="connsiteY7" fmla="*/ 2133600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231900 w 6642100"/>
              <a:gd name="connsiteY5" fmla="*/ 1905000 h 3500717"/>
              <a:gd name="connsiteX6" fmla="*/ 1612900 w 6642100"/>
              <a:gd name="connsiteY6" fmla="*/ 2209800 h 3500717"/>
              <a:gd name="connsiteX7" fmla="*/ 2679700 w 6642100"/>
              <a:gd name="connsiteY7" fmla="*/ 2133600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612900 w 6642100"/>
              <a:gd name="connsiteY6" fmla="*/ 2209800 h 3500717"/>
              <a:gd name="connsiteX7" fmla="*/ 2679700 w 6642100"/>
              <a:gd name="connsiteY7" fmla="*/ 2133600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612900 w 6642100"/>
              <a:gd name="connsiteY6" fmla="*/ 2209800 h 3500717"/>
              <a:gd name="connsiteX7" fmla="*/ 2679700 w 6642100"/>
              <a:gd name="connsiteY7" fmla="*/ 2133600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612900 w 6642100"/>
              <a:gd name="connsiteY6" fmla="*/ 2209800 h 3500717"/>
              <a:gd name="connsiteX7" fmla="*/ 2679700 w 6642100"/>
              <a:gd name="connsiteY7" fmla="*/ 2133600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612900 w 6642100"/>
              <a:gd name="connsiteY6" fmla="*/ 2209800 h 3500717"/>
              <a:gd name="connsiteX7" fmla="*/ 2679700 w 6642100"/>
              <a:gd name="connsiteY7" fmla="*/ 2133600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612900 w 6642100"/>
              <a:gd name="connsiteY6" fmla="*/ 2209800 h 3500717"/>
              <a:gd name="connsiteX7" fmla="*/ 2679700 w 6642100"/>
              <a:gd name="connsiteY7" fmla="*/ 2133600 h 3500717"/>
              <a:gd name="connsiteX8" fmla="*/ 6642100 w 6642100"/>
              <a:gd name="connsiteY8"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1612900 w 6642100"/>
              <a:gd name="connsiteY7" fmla="*/ 2209800 h 3500717"/>
              <a:gd name="connsiteX8" fmla="*/ 2679700 w 6642100"/>
              <a:gd name="connsiteY8" fmla="*/ 2133600 h 3500717"/>
              <a:gd name="connsiteX9" fmla="*/ 6642100 w 6642100"/>
              <a:gd name="connsiteY9"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1765300 w 6642100"/>
              <a:gd name="connsiteY7" fmla="*/ 2209800 h 3500717"/>
              <a:gd name="connsiteX8" fmla="*/ 2679700 w 6642100"/>
              <a:gd name="connsiteY8" fmla="*/ 2133600 h 3500717"/>
              <a:gd name="connsiteX9" fmla="*/ 6642100 w 6642100"/>
              <a:gd name="connsiteY9"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1765300 w 6642100"/>
              <a:gd name="connsiteY7" fmla="*/ 2209800 h 3500717"/>
              <a:gd name="connsiteX8" fmla="*/ 2755900 w 6642100"/>
              <a:gd name="connsiteY8" fmla="*/ 2209800 h 3500717"/>
              <a:gd name="connsiteX9" fmla="*/ 6642100 w 6642100"/>
              <a:gd name="connsiteY9" fmla="*/ 2133601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1765300 w 6642100"/>
              <a:gd name="connsiteY7" fmla="*/ 2209800 h 3500717"/>
              <a:gd name="connsiteX8" fmla="*/ 27559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1765300 w 6642100"/>
              <a:gd name="connsiteY7" fmla="*/ 2209800 h 3500717"/>
              <a:gd name="connsiteX8" fmla="*/ 27559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1765300 w 6642100"/>
              <a:gd name="connsiteY7" fmla="*/ 2209800 h 3500717"/>
              <a:gd name="connsiteX8" fmla="*/ 27559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1917700 w 6642100"/>
              <a:gd name="connsiteY7" fmla="*/ 2209800 h 3500717"/>
              <a:gd name="connsiteX8" fmla="*/ 27559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1917700 w 6642100"/>
              <a:gd name="connsiteY7" fmla="*/ 2209800 h 3500717"/>
              <a:gd name="connsiteX8" fmla="*/ 27559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1917700 w 6642100"/>
              <a:gd name="connsiteY7" fmla="*/ 2209800 h 3500717"/>
              <a:gd name="connsiteX8" fmla="*/ 38227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2603500 w 6642100"/>
              <a:gd name="connsiteY7" fmla="*/ 2209800 h 3500717"/>
              <a:gd name="connsiteX8" fmla="*/ 38227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9271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2603500 w 6642100"/>
              <a:gd name="connsiteY7" fmla="*/ 2209800 h 3500717"/>
              <a:gd name="connsiteX8" fmla="*/ 38227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774700 w 6642100"/>
              <a:gd name="connsiteY3" fmla="*/ 0 h 3500717"/>
              <a:gd name="connsiteX4" fmla="*/ 1231900 w 6642100"/>
              <a:gd name="connsiteY4" fmla="*/ 1143000 h 3500717"/>
              <a:gd name="connsiteX5" fmla="*/ 1308100 w 6642100"/>
              <a:gd name="connsiteY5" fmla="*/ 2057400 h 3500717"/>
              <a:gd name="connsiteX6" fmla="*/ 1536700 w 6642100"/>
              <a:gd name="connsiteY6" fmla="*/ 2209800 h 3500717"/>
              <a:gd name="connsiteX7" fmla="*/ 2603500 w 6642100"/>
              <a:gd name="connsiteY7" fmla="*/ 2209800 h 3500717"/>
              <a:gd name="connsiteX8" fmla="*/ 38227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774700 w 6642100"/>
              <a:gd name="connsiteY3" fmla="*/ 0 h 3500717"/>
              <a:gd name="connsiteX4" fmla="*/ 1231900 w 6642100"/>
              <a:gd name="connsiteY4" fmla="*/ 1143000 h 3500717"/>
              <a:gd name="connsiteX5" fmla="*/ 1231900 w 6642100"/>
              <a:gd name="connsiteY5" fmla="*/ 1371600 h 3500717"/>
              <a:gd name="connsiteX6" fmla="*/ 1536700 w 6642100"/>
              <a:gd name="connsiteY6" fmla="*/ 2209800 h 3500717"/>
              <a:gd name="connsiteX7" fmla="*/ 2603500 w 6642100"/>
              <a:gd name="connsiteY7" fmla="*/ 2209800 h 3500717"/>
              <a:gd name="connsiteX8" fmla="*/ 38227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774700 w 6642100"/>
              <a:gd name="connsiteY3" fmla="*/ 0 h 3500717"/>
              <a:gd name="connsiteX4" fmla="*/ 1231900 w 6642100"/>
              <a:gd name="connsiteY4" fmla="*/ 1143000 h 3500717"/>
              <a:gd name="connsiteX5" fmla="*/ 1231900 w 6642100"/>
              <a:gd name="connsiteY5" fmla="*/ 1371600 h 3500717"/>
              <a:gd name="connsiteX6" fmla="*/ 1841500 w 6642100"/>
              <a:gd name="connsiteY6" fmla="*/ 1752600 h 3500717"/>
              <a:gd name="connsiteX7" fmla="*/ 2603500 w 6642100"/>
              <a:gd name="connsiteY7" fmla="*/ 2209800 h 3500717"/>
              <a:gd name="connsiteX8" fmla="*/ 38227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774700 w 6642100"/>
              <a:gd name="connsiteY3" fmla="*/ 0 h 3500717"/>
              <a:gd name="connsiteX4" fmla="*/ 1231900 w 6642100"/>
              <a:gd name="connsiteY4" fmla="*/ 1143000 h 3500717"/>
              <a:gd name="connsiteX5" fmla="*/ 1231900 w 6642100"/>
              <a:gd name="connsiteY5" fmla="*/ 1371600 h 3500717"/>
              <a:gd name="connsiteX6" fmla="*/ 1841500 w 6642100"/>
              <a:gd name="connsiteY6" fmla="*/ 1752600 h 3500717"/>
              <a:gd name="connsiteX7" fmla="*/ 2984500 w 6642100"/>
              <a:gd name="connsiteY7" fmla="*/ 1600200 h 3500717"/>
              <a:gd name="connsiteX8" fmla="*/ 3822700 w 6642100"/>
              <a:gd name="connsiteY8" fmla="*/ 2209800 h 3500717"/>
              <a:gd name="connsiteX9" fmla="*/ 6642100 w 6642100"/>
              <a:gd name="connsiteY9" fmla="*/ 2209800 h 3500717"/>
              <a:gd name="connsiteX0" fmla="*/ 8219 w 6642100"/>
              <a:gd name="connsiteY0" fmla="*/ 3500717 h 3500717"/>
              <a:gd name="connsiteX1" fmla="*/ 88900 w 6642100"/>
              <a:gd name="connsiteY1" fmla="*/ 2819401 h 3500717"/>
              <a:gd name="connsiteX2" fmla="*/ 241300 w 6642100"/>
              <a:gd name="connsiteY2" fmla="*/ 1828801 h 3500717"/>
              <a:gd name="connsiteX3" fmla="*/ 774700 w 6642100"/>
              <a:gd name="connsiteY3" fmla="*/ 0 h 3500717"/>
              <a:gd name="connsiteX4" fmla="*/ 1231900 w 6642100"/>
              <a:gd name="connsiteY4" fmla="*/ 1143000 h 3500717"/>
              <a:gd name="connsiteX5" fmla="*/ 1231900 w 6642100"/>
              <a:gd name="connsiteY5" fmla="*/ 1371600 h 3500717"/>
              <a:gd name="connsiteX6" fmla="*/ 1841500 w 6642100"/>
              <a:gd name="connsiteY6" fmla="*/ 1752600 h 3500717"/>
              <a:gd name="connsiteX7" fmla="*/ 2984500 w 6642100"/>
              <a:gd name="connsiteY7" fmla="*/ 1600200 h 3500717"/>
              <a:gd name="connsiteX8" fmla="*/ 4127500 w 6642100"/>
              <a:gd name="connsiteY8" fmla="*/ 1524000 h 3500717"/>
              <a:gd name="connsiteX9" fmla="*/ 6642100 w 6642100"/>
              <a:gd name="connsiteY9" fmla="*/ 2209800 h 3500717"/>
              <a:gd name="connsiteX0" fmla="*/ 8219 w 7023100"/>
              <a:gd name="connsiteY0" fmla="*/ 3500717 h 3500717"/>
              <a:gd name="connsiteX1" fmla="*/ 88900 w 7023100"/>
              <a:gd name="connsiteY1" fmla="*/ 2819401 h 3500717"/>
              <a:gd name="connsiteX2" fmla="*/ 241300 w 7023100"/>
              <a:gd name="connsiteY2" fmla="*/ 1828801 h 3500717"/>
              <a:gd name="connsiteX3" fmla="*/ 774700 w 7023100"/>
              <a:gd name="connsiteY3" fmla="*/ 0 h 3500717"/>
              <a:gd name="connsiteX4" fmla="*/ 1231900 w 7023100"/>
              <a:gd name="connsiteY4" fmla="*/ 1143000 h 3500717"/>
              <a:gd name="connsiteX5" fmla="*/ 1231900 w 7023100"/>
              <a:gd name="connsiteY5" fmla="*/ 1371600 h 3500717"/>
              <a:gd name="connsiteX6" fmla="*/ 1841500 w 7023100"/>
              <a:gd name="connsiteY6" fmla="*/ 1752600 h 3500717"/>
              <a:gd name="connsiteX7" fmla="*/ 2984500 w 7023100"/>
              <a:gd name="connsiteY7" fmla="*/ 1600200 h 3500717"/>
              <a:gd name="connsiteX8" fmla="*/ 4127500 w 7023100"/>
              <a:gd name="connsiteY8" fmla="*/ 1524000 h 3500717"/>
              <a:gd name="connsiteX9" fmla="*/ 7023100 w 7023100"/>
              <a:gd name="connsiteY9" fmla="*/ 1447800 h 3500717"/>
              <a:gd name="connsiteX0" fmla="*/ 8219 w 7023100"/>
              <a:gd name="connsiteY0" fmla="*/ 3500717 h 3500717"/>
              <a:gd name="connsiteX1" fmla="*/ 88900 w 7023100"/>
              <a:gd name="connsiteY1" fmla="*/ 2819401 h 3500717"/>
              <a:gd name="connsiteX2" fmla="*/ 241300 w 7023100"/>
              <a:gd name="connsiteY2" fmla="*/ 1828801 h 3500717"/>
              <a:gd name="connsiteX3" fmla="*/ 774700 w 7023100"/>
              <a:gd name="connsiteY3" fmla="*/ 0 h 3500717"/>
              <a:gd name="connsiteX4" fmla="*/ 1231900 w 7023100"/>
              <a:gd name="connsiteY4" fmla="*/ 1143000 h 3500717"/>
              <a:gd name="connsiteX5" fmla="*/ 1231900 w 7023100"/>
              <a:gd name="connsiteY5" fmla="*/ 1371600 h 3500717"/>
              <a:gd name="connsiteX6" fmla="*/ 1993900 w 7023100"/>
              <a:gd name="connsiteY6" fmla="*/ 1600200 h 3500717"/>
              <a:gd name="connsiteX7" fmla="*/ 2984500 w 7023100"/>
              <a:gd name="connsiteY7" fmla="*/ 1600200 h 3500717"/>
              <a:gd name="connsiteX8" fmla="*/ 4127500 w 7023100"/>
              <a:gd name="connsiteY8" fmla="*/ 1524000 h 3500717"/>
              <a:gd name="connsiteX9" fmla="*/ 7023100 w 7023100"/>
              <a:gd name="connsiteY9" fmla="*/ 1447800 h 3500717"/>
              <a:gd name="connsiteX0" fmla="*/ 8219 w 7023100"/>
              <a:gd name="connsiteY0" fmla="*/ 3500717 h 3500717"/>
              <a:gd name="connsiteX1" fmla="*/ 88900 w 7023100"/>
              <a:gd name="connsiteY1" fmla="*/ 2819401 h 3500717"/>
              <a:gd name="connsiteX2" fmla="*/ 241300 w 7023100"/>
              <a:gd name="connsiteY2" fmla="*/ 1828801 h 3500717"/>
              <a:gd name="connsiteX3" fmla="*/ 774700 w 7023100"/>
              <a:gd name="connsiteY3" fmla="*/ 0 h 3500717"/>
              <a:gd name="connsiteX4" fmla="*/ 1231900 w 7023100"/>
              <a:gd name="connsiteY4" fmla="*/ 1143000 h 3500717"/>
              <a:gd name="connsiteX5" fmla="*/ 1231900 w 7023100"/>
              <a:gd name="connsiteY5" fmla="*/ 1371600 h 3500717"/>
              <a:gd name="connsiteX6" fmla="*/ 1993900 w 7023100"/>
              <a:gd name="connsiteY6" fmla="*/ 1600200 h 3500717"/>
              <a:gd name="connsiteX7" fmla="*/ 2908300 w 7023100"/>
              <a:gd name="connsiteY7" fmla="*/ 1524000 h 3500717"/>
              <a:gd name="connsiteX8" fmla="*/ 4127500 w 7023100"/>
              <a:gd name="connsiteY8" fmla="*/ 1524000 h 3500717"/>
              <a:gd name="connsiteX9" fmla="*/ 7023100 w 7023100"/>
              <a:gd name="connsiteY9" fmla="*/ 1447800 h 3500717"/>
              <a:gd name="connsiteX0" fmla="*/ 8219 w 7023100"/>
              <a:gd name="connsiteY0" fmla="*/ 3500717 h 3500717"/>
              <a:gd name="connsiteX1" fmla="*/ 88900 w 7023100"/>
              <a:gd name="connsiteY1" fmla="*/ 2819401 h 3500717"/>
              <a:gd name="connsiteX2" fmla="*/ 241300 w 7023100"/>
              <a:gd name="connsiteY2" fmla="*/ 1828801 h 3500717"/>
              <a:gd name="connsiteX3" fmla="*/ 774700 w 7023100"/>
              <a:gd name="connsiteY3" fmla="*/ 0 h 3500717"/>
              <a:gd name="connsiteX4" fmla="*/ 1231900 w 7023100"/>
              <a:gd name="connsiteY4" fmla="*/ 1143000 h 3500717"/>
              <a:gd name="connsiteX5" fmla="*/ 1231900 w 7023100"/>
              <a:gd name="connsiteY5" fmla="*/ 1371600 h 3500717"/>
              <a:gd name="connsiteX6" fmla="*/ 1993900 w 7023100"/>
              <a:gd name="connsiteY6" fmla="*/ 1600200 h 3500717"/>
              <a:gd name="connsiteX7" fmla="*/ 2908300 w 7023100"/>
              <a:gd name="connsiteY7" fmla="*/ 1524000 h 3500717"/>
              <a:gd name="connsiteX8" fmla="*/ 4127500 w 7023100"/>
              <a:gd name="connsiteY8" fmla="*/ 1447800 h 3500717"/>
              <a:gd name="connsiteX9" fmla="*/ 7023100 w 7023100"/>
              <a:gd name="connsiteY9" fmla="*/ 1447800 h 3500717"/>
              <a:gd name="connsiteX0" fmla="*/ 8219 w 7023100"/>
              <a:gd name="connsiteY0" fmla="*/ 3500717 h 3500717"/>
              <a:gd name="connsiteX1" fmla="*/ 88900 w 7023100"/>
              <a:gd name="connsiteY1" fmla="*/ 2819401 h 3500717"/>
              <a:gd name="connsiteX2" fmla="*/ 241300 w 7023100"/>
              <a:gd name="connsiteY2" fmla="*/ 1828801 h 3500717"/>
              <a:gd name="connsiteX3" fmla="*/ 774700 w 7023100"/>
              <a:gd name="connsiteY3" fmla="*/ 0 h 3500717"/>
              <a:gd name="connsiteX4" fmla="*/ 1231900 w 7023100"/>
              <a:gd name="connsiteY4" fmla="*/ 1143000 h 3500717"/>
              <a:gd name="connsiteX5" fmla="*/ 1231900 w 7023100"/>
              <a:gd name="connsiteY5" fmla="*/ 1371600 h 3500717"/>
              <a:gd name="connsiteX6" fmla="*/ 1993900 w 7023100"/>
              <a:gd name="connsiteY6" fmla="*/ 1600200 h 3500717"/>
              <a:gd name="connsiteX7" fmla="*/ 2908300 w 7023100"/>
              <a:gd name="connsiteY7" fmla="*/ 1524000 h 3500717"/>
              <a:gd name="connsiteX8" fmla="*/ 4127500 w 7023100"/>
              <a:gd name="connsiteY8" fmla="*/ 1447800 h 3500717"/>
              <a:gd name="connsiteX9" fmla="*/ 7023100 w 7023100"/>
              <a:gd name="connsiteY9" fmla="*/ 1371600 h 3500717"/>
              <a:gd name="connsiteX0" fmla="*/ 8219 w 7023100"/>
              <a:gd name="connsiteY0" fmla="*/ 3500717 h 3500717"/>
              <a:gd name="connsiteX1" fmla="*/ 88900 w 7023100"/>
              <a:gd name="connsiteY1" fmla="*/ 2819401 h 3500717"/>
              <a:gd name="connsiteX2" fmla="*/ 241300 w 7023100"/>
              <a:gd name="connsiteY2" fmla="*/ 1828801 h 3500717"/>
              <a:gd name="connsiteX3" fmla="*/ 774700 w 7023100"/>
              <a:gd name="connsiteY3" fmla="*/ 0 h 3500717"/>
              <a:gd name="connsiteX4" fmla="*/ 1231900 w 7023100"/>
              <a:gd name="connsiteY4" fmla="*/ 1143000 h 3500717"/>
              <a:gd name="connsiteX5" fmla="*/ 1231900 w 7023100"/>
              <a:gd name="connsiteY5" fmla="*/ 1371600 h 3500717"/>
              <a:gd name="connsiteX6" fmla="*/ 1993900 w 7023100"/>
              <a:gd name="connsiteY6" fmla="*/ 1600200 h 3500717"/>
              <a:gd name="connsiteX7" fmla="*/ 2908300 w 7023100"/>
              <a:gd name="connsiteY7" fmla="*/ 1524000 h 3500717"/>
              <a:gd name="connsiteX8" fmla="*/ 4127500 w 7023100"/>
              <a:gd name="connsiteY8" fmla="*/ 1447800 h 3500717"/>
              <a:gd name="connsiteX9" fmla="*/ 7023100 w 70231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600200 h 3500717"/>
              <a:gd name="connsiteX7" fmla="*/ 2908300 w 6870700"/>
              <a:gd name="connsiteY7" fmla="*/ 15240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600200 h 3500717"/>
              <a:gd name="connsiteX7" fmla="*/ 2908300 w 6870700"/>
              <a:gd name="connsiteY7" fmla="*/ 15240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600200 h 3500717"/>
              <a:gd name="connsiteX7" fmla="*/ 2908300 w 6870700"/>
              <a:gd name="connsiteY7" fmla="*/ 15240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600200 h 3500717"/>
              <a:gd name="connsiteX7" fmla="*/ 2908300 w 6870700"/>
              <a:gd name="connsiteY7" fmla="*/ 15240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600200 h 3500717"/>
              <a:gd name="connsiteX7" fmla="*/ 28321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600200 h 3500717"/>
              <a:gd name="connsiteX7" fmla="*/ 28321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524000 h 3500717"/>
              <a:gd name="connsiteX7" fmla="*/ 28321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447800 h 3500717"/>
              <a:gd name="connsiteX7" fmla="*/ 28321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447800 h 3500717"/>
              <a:gd name="connsiteX7" fmla="*/ 28321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447800 h 3500717"/>
              <a:gd name="connsiteX7" fmla="*/ 28321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447800 h 3500717"/>
              <a:gd name="connsiteX7" fmla="*/ 28321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371600 h 3500717"/>
              <a:gd name="connsiteX6" fmla="*/ 19939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447800 h 3500717"/>
              <a:gd name="connsiteX6" fmla="*/ 19939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447800 h 3500717"/>
              <a:gd name="connsiteX6" fmla="*/ 19939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447800 h 3500717"/>
              <a:gd name="connsiteX6" fmla="*/ 20701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447800 h 3500717"/>
              <a:gd name="connsiteX6" fmla="*/ 22225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447800 h 3500717"/>
              <a:gd name="connsiteX6" fmla="*/ 22225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231900 w 6870700"/>
              <a:gd name="connsiteY5" fmla="*/ 1447800 h 3500717"/>
              <a:gd name="connsiteX6" fmla="*/ 22225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308100 w 6870700"/>
              <a:gd name="connsiteY5" fmla="*/ 1524000 h 3500717"/>
              <a:gd name="connsiteX6" fmla="*/ 22225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6870700"/>
              <a:gd name="connsiteY0" fmla="*/ 3500717 h 3500717"/>
              <a:gd name="connsiteX1" fmla="*/ 88900 w 6870700"/>
              <a:gd name="connsiteY1" fmla="*/ 2819401 h 3500717"/>
              <a:gd name="connsiteX2" fmla="*/ 241300 w 6870700"/>
              <a:gd name="connsiteY2" fmla="*/ 1828801 h 3500717"/>
              <a:gd name="connsiteX3" fmla="*/ 774700 w 6870700"/>
              <a:gd name="connsiteY3" fmla="*/ 0 h 3500717"/>
              <a:gd name="connsiteX4" fmla="*/ 1231900 w 6870700"/>
              <a:gd name="connsiteY4" fmla="*/ 1143000 h 3500717"/>
              <a:gd name="connsiteX5" fmla="*/ 1689100 w 6870700"/>
              <a:gd name="connsiteY5" fmla="*/ 1524000 h 3500717"/>
              <a:gd name="connsiteX6" fmla="*/ 2222500 w 6870700"/>
              <a:gd name="connsiteY6" fmla="*/ 1447800 h 3500717"/>
              <a:gd name="connsiteX7" fmla="*/ 2984500 w 6870700"/>
              <a:gd name="connsiteY7" fmla="*/ 1447800 h 3500717"/>
              <a:gd name="connsiteX8" fmla="*/ 4127500 w 6870700"/>
              <a:gd name="connsiteY8" fmla="*/ 1447800 h 3500717"/>
              <a:gd name="connsiteX9" fmla="*/ 6870700 w 6870700"/>
              <a:gd name="connsiteY9"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143000 h 3500717"/>
              <a:gd name="connsiteX5" fmla="*/ 1689100 w 5575300"/>
              <a:gd name="connsiteY5" fmla="*/ 1524000 h 3500717"/>
              <a:gd name="connsiteX6" fmla="*/ 2222500 w 5575300"/>
              <a:gd name="connsiteY6" fmla="*/ 1447800 h 3500717"/>
              <a:gd name="connsiteX7" fmla="*/ 2984500 w 5575300"/>
              <a:gd name="connsiteY7" fmla="*/ 1447800 h 3500717"/>
              <a:gd name="connsiteX8" fmla="*/ 4127500 w 5575300"/>
              <a:gd name="connsiteY8" fmla="*/ 1447800 h 3500717"/>
              <a:gd name="connsiteX9" fmla="*/ 5575300 w 5575300"/>
              <a:gd name="connsiteY9"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143000 h 3500717"/>
              <a:gd name="connsiteX5" fmla="*/ 1689100 w 5575300"/>
              <a:gd name="connsiteY5" fmla="*/ 1524000 h 3500717"/>
              <a:gd name="connsiteX6" fmla="*/ 2222500 w 5575300"/>
              <a:gd name="connsiteY6" fmla="*/ 1447800 h 3500717"/>
              <a:gd name="connsiteX7" fmla="*/ 2984500 w 5575300"/>
              <a:gd name="connsiteY7" fmla="*/ 1447800 h 3500717"/>
              <a:gd name="connsiteX8" fmla="*/ 4127500 w 5575300"/>
              <a:gd name="connsiteY8" fmla="*/ 1447800 h 3500717"/>
              <a:gd name="connsiteX9" fmla="*/ 5422900 w 5575300"/>
              <a:gd name="connsiteY9" fmla="*/ 1447800 h 3500717"/>
              <a:gd name="connsiteX10" fmla="*/ 5575300 w 5575300"/>
              <a:gd name="connsiteY10"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143000 h 3500717"/>
              <a:gd name="connsiteX5" fmla="*/ 1689100 w 5575300"/>
              <a:gd name="connsiteY5" fmla="*/ 15240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143000 h 3500717"/>
              <a:gd name="connsiteX5" fmla="*/ 2070100 w 5575300"/>
              <a:gd name="connsiteY5" fmla="*/ 15240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143000 h 3500717"/>
              <a:gd name="connsiteX5" fmla="*/ 2298700 w 5575300"/>
              <a:gd name="connsiteY5" fmla="*/ 16764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143000 h 3500717"/>
              <a:gd name="connsiteX5" fmla="*/ 2298700 w 5575300"/>
              <a:gd name="connsiteY5" fmla="*/ 16764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143000 h 3500717"/>
              <a:gd name="connsiteX5" fmla="*/ 2298700 w 5575300"/>
              <a:gd name="connsiteY5" fmla="*/ 16764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143000 h 3500717"/>
              <a:gd name="connsiteX5" fmla="*/ 2298700 w 5575300"/>
              <a:gd name="connsiteY5" fmla="*/ 16764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143000 h 3500717"/>
              <a:gd name="connsiteX5" fmla="*/ 2298700 w 5575300"/>
              <a:gd name="connsiteY5" fmla="*/ 16764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143000 h 3500717"/>
              <a:gd name="connsiteX5" fmla="*/ 2298700 w 5575300"/>
              <a:gd name="connsiteY5" fmla="*/ 16764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143000 h 3500717"/>
              <a:gd name="connsiteX5" fmla="*/ 2298700 w 5575300"/>
              <a:gd name="connsiteY5" fmla="*/ 16764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28321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3289300 w 5575300"/>
              <a:gd name="connsiteY6" fmla="*/ 1447800 h 3500717"/>
              <a:gd name="connsiteX7" fmla="*/ 2222500 w 5575300"/>
              <a:gd name="connsiteY7" fmla="*/ 14478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3289300 w 5575300"/>
              <a:gd name="connsiteY6" fmla="*/ 1447800 h 3500717"/>
              <a:gd name="connsiteX7" fmla="*/ 2222500 w 5575300"/>
              <a:gd name="connsiteY7" fmla="*/ 1447800 h 3500717"/>
              <a:gd name="connsiteX8" fmla="*/ 3670300 w 5575300"/>
              <a:gd name="connsiteY8" fmla="*/ 1371600 h 3500717"/>
              <a:gd name="connsiteX9" fmla="*/ 2984500 w 5575300"/>
              <a:gd name="connsiteY9" fmla="*/ 1447800 h 3500717"/>
              <a:gd name="connsiteX10" fmla="*/ 4127500 w 5575300"/>
              <a:gd name="connsiteY10" fmla="*/ 1447800 h 3500717"/>
              <a:gd name="connsiteX11" fmla="*/ 5422900 w 5575300"/>
              <a:gd name="connsiteY11" fmla="*/ 1447800 h 3500717"/>
              <a:gd name="connsiteX12" fmla="*/ 5575300 w 5575300"/>
              <a:gd name="connsiteY12"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3289300 w 5575300"/>
              <a:gd name="connsiteY6" fmla="*/ 1447800 h 3500717"/>
              <a:gd name="connsiteX7" fmla="*/ 3670300 w 5575300"/>
              <a:gd name="connsiteY7" fmla="*/ 1447800 h 3500717"/>
              <a:gd name="connsiteX8" fmla="*/ 3670300 w 5575300"/>
              <a:gd name="connsiteY8" fmla="*/ 1371600 h 3500717"/>
              <a:gd name="connsiteX9" fmla="*/ 2984500 w 5575300"/>
              <a:gd name="connsiteY9" fmla="*/ 1447800 h 3500717"/>
              <a:gd name="connsiteX10" fmla="*/ 4127500 w 5575300"/>
              <a:gd name="connsiteY10" fmla="*/ 1447800 h 3500717"/>
              <a:gd name="connsiteX11" fmla="*/ 5422900 w 5575300"/>
              <a:gd name="connsiteY11" fmla="*/ 1447800 h 3500717"/>
              <a:gd name="connsiteX12" fmla="*/ 5575300 w 5575300"/>
              <a:gd name="connsiteY12"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3289300 w 5575300"/>
              <a:gd name="connsiteY6" fmla="*/ 1447800 h 3500717"/>
              <a:gd name="connsiteX7" fmla="*/ 3670300 w 5575300"/>
              <a:gd name="connsiteY7" fmla="*/ 1447800 h 3500717"/>
              <a:gd name="connsiteX8" fmla="*/ 3670300 w 5575300"/>
              <a:gd name="connsiteY8" fmla="*/ 1371600 h 3500717"/>
              <a:gd name="connsiteX9" fmla="*/ 2984500 w 5575300"/>
              <a:gd name="connsiteY9" fmla="*/ 1447800 h 3500717"/>
              <a:gd name="connsiteX10" fmla="*/ 4127500 w 5575300"/>
              <a:gd name="connsiteY10" fmla="*/ 1447800 h 3500717"/>
              <a:gd name="connsiteX11" fmla="*/ 5422900 w 5575300"/>
              <a:gd name="connsiteY11" fmla="*/ 1447800 h 3500717"/>
              <a:gd name="connsiteX12" fmla="*/ 5575300 w 5575300"/>
              <a:gd name="connsiteY12"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3289300 w 5575300"/>
              <a:gd name="connsiteY6" fmla="*/ 1447800 h 3500717"/>
              <a:gd name="connsiteX7" fmla="*/ 3670300 w 5575300"/>
              <a:gd name="connsiteY7" fmla="*/ 1447800 h 3500717"/>
              <a:gd name="connsiteX8" fmla="*/ 3670300 w 5575300"/>
              <a:gd name="connsiteY8" fmla="*/ 1371600 h 3500717"/>
              <a:gd name="connsiteX9" fmla="*/ 2984500 w 5575300"/>
              <a:gd name="connsiteY9" fmla="*/ 1447800 h 3500717"/>
              <a:gd name="connsiteX10" fmla="*/ 4127500 w 5575300"/>
              <a:gd name="connsiteY10" fmla="*/ 1447800 h 3500717"/>
              <a:gd name="connsiteX11" fmla="*/ 5422900 w 5575300"/>
              <a:gd name="connsiteY11" fmla="*/ 1447800 h 3500717"/>
              <a:gd name="connsiteX12" fmla="*/ 5575300 w 5575300"/>
              <a:gd name="connsiteY12"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3670300 w 5575300"/>
              <a:gd name="connsiteY6" fmla="*/ 1447800 h 3500717"/>
              <a:gd name="connsiteX7" fmla="*/ 3670300 w 5575300"/>
              <a:gd name="connsiteY7" fmla="*/ 1371600 h 3500717"/>
              <a:gd name="connsiteX8" fmla="*/ 2984500 w 5575300"/>
              <a:gd name="connsiteY8" fmla="*/ 1447800 h 3500717"/>
              <a:gd name="connsiteX9" fmla="*/ 4127500 w 5575300"/>
              <a:gd name="connsiteY9" fmla="*/ 1447800 h 3500717"/>
              <a:gd name="connsiteX10" fmla="*/ 5422900 w 5575300"/>
              <a:gd name="connsiteY10" fmla="*/ 1447800 h 3500717"/>
              <a:gd name="connsiteX11" fmla="*/ 5575300 w 5575300"/>
              <a:gd name="connsiteY11"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3670300 w 5575300"/>
              <a:gd name="connsiteY6" fmla="*/ 1371600 h 3500717"/>
              <a:gd name="connsiteX7" fmla="*/ 2984500 w 5575300"/>
              <a:gd name="connsiteY7" fmla="*/ 1447800 h 3500717"/>
              <a:gd name="connsiteX8" fmla="*/ 4127500 w 5575300"/>
              <a:gd name="connsiteY8" fmla="*/ 1447800 h 3500717"/>
              <a:gd name="connsiteX9" fmla="*/ 5422900 w 5575300"/>
              <a:gd name="connsiteY9" fmla="*/ 1447800 h 3500717"/>
              <a:gd name="connsiteX10" fmla="*/ 5575300 w 5575300"/>
              <a:gd name="connsiteY10"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298700 w 5575300"/>
              <a:gd name="connsiteY5" fmla="*/ 1676400 h 3500717"/>
              <a:gd name="connsiteX6" fmla="*/ 2984500 w 5575300"/>
              <a:gd name="connsiteY6" fmla="*/ 1447800 h 3500717"/>
              <a:gd name="connsiteX7" fmla="*/ 4127500 w 5575300"/>
              <a:gd name="connsiteY7" fmla="*/ 1447800 h 3500717"/>
              <a:gd name="connsiteX8" fmla="*/ 5422900 w 5575300"/>
              <a:gd name="connsiteY8" fmla="*/ 1447800 h 3500717"/>
              <a:gd name="connsiteX9" fmla="*/ 5575300 w 5575300"/>
              <a:gd name="connsiteY9"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527300 w 5575300"/>
              <a:gd name="connsiteY5" fmla="*/ 1295400 h 3500717"/>
              <a:gd name="connsiteX6" fmla="*/ 2984500 w 5575300"/>
              <a:gd name="connsiteY6" fmla="*/ 1447800 h 3500717"/>
              <a:gd name="connsiteX7" fmla="*/ 4127500 w 5575300"/>
              <a:gd name="connsiteY7" fmla="*/ 1447800 h 3500717"/>
              <a:gd name="connsiteX8" fmla="*/ 5422900 w 5575300"/>
              <a:gd name="connsiteY8" fmla="*/ 1447800 h 3500717"/>
              <a:gd name="connsiteX9" fmla="*/ 5575300 w 5575300"/>
              <a:gd name="connsiteY9"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527300 w 5575300"/>
              <a:gd name="connsiteY5" fmla="*/ 1295400 h 3500717"/>
              <a:gd name="connsiteX6" fmla="*/ 2984500 w 5575300"/>
              <a:gd name="connsiteY6" fmla="*/ 1447800 h 3500717"/>
              <a:gd name="connsiteX7" fmla="*/ 3898900 w 5575300"/>
              <a:gd name="connsiteY7" fmla="*/ 1295400 h 3500717"/>
              <a:gd name="connsiteX8" fmla="*/ 4127500 w 5575300"/>
              <a:gd name="connsiteY8" fmla="*/ 1447800 h 3500717"/>
              <a:gd name="connsiteX9" fmla="*/ 5422900 w 5575300"/>
              <a:gd name="connsiteY9" fmla="*/ 1447800 h 3500717"/>
              <a:gd name="connsiteX10" fmla="*/ 5575300 w 5575300"/>
              <a:gd name="connsiteY10"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527300 w 5575300"/>
              <a:gd name="connsiteY5" fmla="*/ 1295400 h 3500717"/>
              <a:gd name="connsiteX6" fmla="*/ 2984500 w 5575300"/>
              <a:gd name="connsiteY6" fmla="*/ 1447800 h 3500717"/>
              <a:gd name="connsiteX7" fmla="*/ 3898900 w 5575300"/>
              <a:gd name="connsiteY7" fmla="*/ 1295400 h 3500717"/>
              <a:gd name="connsiteX8" fmla="*/ 4127500 w 5575300"/>
              <a:gd name="connsiteY8" fmla="*/ 1447800 h 3500717"/>
              <a:gd name="connsiteX9" fmla="*/ 5422900 w 5575300"/>
              <a:gd name="connsiteY9" fmla="*/ 1447800 h 3500717"/>
              <a:gd name="connsiteX10" fmla="*/ 5575300 w 5575300"/>
              <a:gd name="connsiteY10"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527300 w 5575300"/>
              <a:gd name="connsiteY5" fmla="*/ 1295400 h 3500717"/>
              <a:gd name="connsiteX6" fmla="*/ 2984500 w 5575300"/>
              <a:gd name="connsiteY6" fmla="*/ 1447800 h 3500717"/>
              <a:gd name="connsiteX7" fmla="*/ 3898900 w 5575300"/>
              <a:gd name="connsiteY7" fmla="*/ 1295400 h 3500717"/>
              <a:gd name="connsiteX8" fmla="*/ 4127500 w 5575300"/>
              <a:gd name="connsiteY8" fmla="*/ 1447800 h 3500717"/>
              <a:gd name="connsiteX9" fmla="*/ 5422900 w 5575300"/>
              <a:gd name="connsiteY9" fmla="*/ 1447800 h 3500717"/>
              <a:gd name="connsiteX10" fmla="*/ 5575300 w 5575300"/>
              <a:gd name="connsiteY10"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527300 w 5575300"/>
              <a:gd name="connsiteY5" fmla="*/ 1295400 h 3500717"/>
              <a:gd name="connsiteX6" fmla="*/ 2984500 w 5575300"/>
              <a:gd name="connsiteY6" fmla="*/ 1447800 h 3500717"/>
              <a:gd name="connsiteX7" fmla="*/ 3898900 w 5575300"/>
              <a:gd name="connsiteY7" fmla="*/ 1295400 h 3500717"/>
              <a:gd name="connsiteX8" fmla="*/ 4127500 w 5575300"/>
              <a:gd name="connsiteY8" fmla="*/ 1447800 h 3500717"/>
              <a:gd name="connsiteX9" fmla="*/ 5422900 w 5575300"/>
              <a:gd name="connsiteY9" fmla="*/ 1447800 h 3500717"/>
              <a:gd name="connsiteX10" fmla="*/ 5575300 w 5575300"/>
              <a:gd name="connsiteY10" fmla="*/ 1447800 h 3500717"/>
              <a:gd name="connsiteX0" fmla="*/ 8219 w 5575300"/>
              <a:gd name="connsiteY0" fmla="*/ 3500717 h 3500717"/>
              <a:gd name="connsiteX1" fmla="*/ 88900 w 5575300"/>
              <a:gd name="connsiteY1" fmla="*/ 2819401 h 3500717"/>
              <a:gd name="connsiteX2" fmla="*/ 241300 w 5575300"/>
              <a:gd name="connsiteY2" fmla="*/ 1828801 h 3500717"/>
              <a:gd name="connsiteX3" fmla="*/ 774700 w 5575300"/>
              <a:gd name="connsiteY3" fmla="*/ 0 h 3500717"/>
              <a:gd name="connsiteX4" fmla="*/ 1231900 w 5575300"/>
              <a:gd name="connsiteY4" fmla="*/ 1219200 h 3500717"/>
              <a:gd name="connsiteX5" fmla="*/ 2527300 w 5575300"/>
              <a:gd name="connsiteY5" fmla="*/ 1295400 h 3500717"/>
              <a:gd name="connsiteX6" fmla="*/ 2984500 w 5575300"/>
              <a:gd name="connsiteY6" fmla="*/ 1447800 h 3500717"/>
              <a:gd name="connsiteX7" fmla="*/ 3898900 w 5575300"/>
              <a:gd name="connsiteY7" fmla="*/ 1295400 h 3500717"/>
              <a:gd name="connsiteX8" fmla="*/ 4127500 w 5575300"/>
              <a:gd name="connsiteY8" fmla="*/ 1447800 h 3500717"/>
              <a:gd name="connsiteX9" fmla="*/ 5422900 w 5575300"/>
              <a:gd name="connsiteY9" fmla="*/ 1447800 h 3500717"/>
              <a:gd name="connsiteX10" fmla="*/ 5575300 w 5575300"/>
              <a:gd name="connsiteY10" fmla="*/ 1447800 h 3500717"/>
              <a:gd name="connsiteX0" fmla="*/ 8219 w 6184900"/>
              <a:gd name="connsiteY0" fmla="*/ 3500717 h 3500717"/>
              <a:gd name="connsiteX1" fmla="*/ 88900 w 6184900"/>
              <a:gd name="connsiteY1" fmla="*/ 2819401 h 3500717"/>
              <a:gd name="connsiteX2" fmla="*/ 241300 w 6184900"/>
              <a:gd name="connsiteY2" fmla="*/ 1828801 h 3500717"/>
              <a:gd name="connsiteX3" fmla="*/ 774700 w 6184900"/>
              <a:gd name="connsiteY3" fmla="*/ 0 h 3500717"/>
              <a:gd name="connsiteX4" fmla="*/ 1231900 w 6184900"/>
              <a:gd name="connsiteY4" fmla="*/ 1219200 h 3500717"/>
              <a:gd name="connsiteX5" fmla="*/ 2527300 w 6184900"/>
              <a:gd name="connsiteY5" fmla="*/ 1295400 h 3500717"/>
              <a:gd name="connsiteX6" fmla="*/ 2984500 w 6184900"/>
              <a:gd name="connsiteY6" fmla="*/ 1447800 h 3500717"/>
              <a:gd name="connsiteX7" fmla="*/ 3898900 w 6184900"/>
              <a:gd name="connsiteY7" fmla="*/ 1295400 h 3500717"/>
              <a:gd name="connsiteX8" fmla="*/ 4127500 w 6184900"/>
              <a:gd name="connsiteY8" fmla="*/ 1447800 h 3500717"/>
              <a:gd name="connsiteX9" fmla="*/ 5422900 w 6184900"/>
              <a:gd name="connsiteY9" fmla="*/ 1447800 h 3500717"/>
              <a:gd name="connsiteX10" fmla="*/ 6184900 w 6184900"/>
              <a:gd name="connsiteY10" fmla="*/ 1447800 h 3500717"/>
              <a:gd name="connsiteX0" fmla="*/ 8219 w 6184900"/>
              <a:gd name="connsiteY0" fmla="*/ 3500717 h 3500717"/>
              <a:gd name="connsiteX1" fmla="*/ 88900 w 6184900"/>
              <a:gd name="connsiteY1" fmla="*/ 2819401 h 3500717"/>
              <a:gd name="connsiteX2" fmla="*/ 241300 w 6184900"/>
              <a:gd name="connsiteY2" fmla="*/ 1828801 h 3500717"/>
              <a:gd name="connsiteX3" fmla="*/ 774700 w 6184900"/>
              <a:gd name="connsiteY3" fmla="*/ 0 h 3500717"/>
              <a:gd name="connsiteX4" fmla="*/ 1231900 w 6184900"/>
              <a:gd name="connsiteY4" fmla="*/ 1219200 h 3500717"/>
              <a:gd name="connsiteX5" fmla="*/ 2527300 w 6184900"/>
              <a:gd name="connsiteY5" fmla="*/ 1295400 h 3500717"/>
              <a:gd name="connsiteX6" fmla="*/ 2984500 w 6184900"/>
              <a:gd name="connsiteY6" fmla="*/ 1447800 h 3500717"/>
              <a:gd name="connsiteX7" fmla="*/ 3898900 w 6184900"/>
              <a:gd name="connsiteY7" fmla="*/ 1447800 h 3500717"/>
              <a:gd name="connsiteX8" fmla="*/ 4127500 w 6184900"/>
              <a:gd name="connsiteY8" fmla="*/ 1447800 h 3500717"/>
              <a:gd name="connsiteX9" fmla="*/ 5422900 w 6184900"/>
              <a:gd name="connsiteY9" fmla="*/ 1447800 h 3500717"/>
              <a:gd name="connsiteX10" fmla="*/ 6184900 w 6184900"/>
              <a:gd name="connsiteY10" fmla="*/ 1447800 h 3500717"/>
              <a:gd name="connsiteX0" fmla="*/ 8219 w 6184900"/>
              <a:gd name="connsiteY0" fmla="*/ 3500717 h 3500717"/>
              <a:gd name="connsiteX1" fmla="*/ 88900 w 6184900"/>
              <a:gd name="connsiteY1" fmla="*/ 2819401 h 3500717"/>
              <a:gd name="connsiteX2" fmla="*/ 241300 w 6184900"/>
              <a:gd name="connsiteY2" fmla="*/ 1828801 h 3500717"/>
              <a:gd name="connsiteX3" fmla="*/ 774700 w 6184900"/>
              <a:gd name="connsiteY3" fmla="*/ 0 h 3500717"/>
              <a:gd name="connsiteX4" fmla="*/ 1231900 w 6184900"/>
              <a:gd name="connsiteY4" fmla="*/ 1219200 h 3500717"/>
              <a:gd name="connsiteX5" fmla="*/ 2679700 w 6184900"/>
              <a:gd name="connsiteY5" fmla="*/ 1447800 h 3500717"/>
              <a:gd name="connsiteX6" fmla="*/ 2984500 w 6184900"/>
              <a:gd name="connsiteY6" fmla="*/ 1447800 h 3500717"/>
              <a:gd name="connsiteX7" fmla="*/ 3898900 w 6184900"/>
              <a:gd name="connsiteY7" fmla="*/ 1447800 h 3500717"/>
              <a:gd name="connsiteX8" fmla="*/ 4127500 w 6184900"/>
              <a:gd name="connsiteY8" fmla="*/ 1447800 h 3500717"/>
              <a:gd name="connsiteX9" fmla="*/ 5422900 w 6184900"/>
              <a:gd name="connsiteY9" fmla="*/ 1447800 h 3500717"/>
              <a:gd name="connsiteX10" fmla="*/ 6184900 w 6184900"/>
              <a:gd name="connsiteY10" fmla="*/ 1447800 h 3500717"/>
              <a:gd name="connsiteX0" fmla="*/ 8219 w 6184900"/>
              <a:gd name="connsiteY0" fmla="*/ 3500717 h 3500717"/>
              <a:gd name="connsiteX1" fmla="*/ 88900 w 6184900"/>
              <a:gd name="connsiteY1" fmla="*/ 2819401 h 3500717"/>
              <a:gd name="connsiteX2" fmla="*/ 241300 w 6184900"/>
              <a:gd name="connsiteY2" fmla="*/ 1828801 h 3500717"/>
              <a:gd name="connsiteX3" fmla="*/ 774700 w 6184900"/>
              <a:gd name="connsiteY3" fmla="*/ 0 h 3500717"/>
              <a:gd name="connsiteX4" fmla="*/ 1231900 w 6184900"/>
              <a:gd name="connsiteY4" fmla="*/ 1219200 h 3500717"/>
              <a:gd name="connsiteX5" fmla="*/ 2679700 w 6184900"/>
              <a:gd name="connsiteY5" fmla="*/ 1447800 h 3500717"/>
              <a:gd name="connsiteX6" fmla="*/ 2984500 w 6184900"/>
              <a:gd name="connsiteY6" fmla="*/ 1447800 h 3500717"/>
              <a:gd name="connsiteX7" fmla="*/ 3898900 w 6184900"/>
              <a:gd name="connsiteY7" fmla="*/ 1447800 h 3500717"/>
              <a:gd name="connsiteX8" fmla="*/ 4127500 w 6184900"/>
              <a:gd name="connsiteY8" fmla="*/ 1447800 h 3500717"/>
              <a:gd name="connsiteX9" fmla="*/ 5422900 w 6184900"/>
              <a:gd name="connsiteY9" fmla="*/ 1447800 h 3500717"/>
              <a:gd name="connsiteX10" fmla="*/ 6184900 w 6184900"/>
              <a:gd name="connsiteY10" fmla="*/ 1447800 h 3500717"/>
              <a:gd name="connsiteX0" fmla="*/ 8219 w 6184900"/>
              <a:gd name="connsiteY0" fmla="*/ 3500717 h 3500717"/>
              <a:gd name="connsiteX1" fmla="*/ 88900 w 6184900"/>
              <a:gd name="connsiteY1" fmla="*/ 2819401 h 3500717"/>
              <a:gd name="connsiteX2" fmla="*/ 241300 w 6184900"/>
              <a:gd name="connsiteY2" fmla="*/ 1828801 h 3500717"/>
              <a:gd name="connsiteX3" fmla="*/ 774700 w 6184900"/>
              <a:gd name="connsiteY3" fmla="*/ 0 h 3500717"/>
              <a:gd name="connsiteX4" fmla="*/ 1231900 w 6184900"/>
              <a:gd name="connsiteY4" fmla="*/ 1219200 h 3500717"/>
              <a:gd name="connsiteX5" fmla="*/ 2679700 w 6184900"/>
              <a:gd name="connsiteY5" fmla="*/ 1447800 h 3500717"/>
              <a:gd name="connsiteX6" fmla="*/ 2984500 w 6184900"/>
              <a:gd name="connsiteY6" fmla="*/ 1447800 h 3500717"/>
              <a:gd name="connsiteX7" fmla="*/ 3898900 w 6184900"/>
              <a:gd name="connsiteY7" fmla="*/ 1447800 h 3500717"/>
              <a:gd name="connsiteX8" fmla="*/ 4127500 w 6184900"/>
              <a:gd name="connsiteY8" fmla="*/ 1447800 h 3500717"/>
              <a:gd name="connsiteX9" fmla="*/ 5422900 w 6184900"/>
              <a:gd name="connsiteY9" fmla="*/ 1447800 h 3500717"/>
              <a:gd name="connsiteX10" fmla="*/ 6184900 w 6184900"/>
              <a:gd name="connsiteY10" fmla="*/ 1447800 h 3500717"/>
              <a:gd name="connsiteX0" fmla="*/ 8219 w 6184900"/>
              <a:gd name="connsiteY0" fmla="*/ 3500717 h 3500717"/>
              <a:gd name="connsiteX1" fmla="*/ 88900 w 6184900"/>
              <a:gd name="connsiteY1" fmla="*/ 2819401 h 3500717"/>
              <a:gd name="connsiteX2" fmla="*/ 241300 w 6184900"/>
              <a:gd name="connsiteY2" fmla="*/ 1828801 h 3500717"/>
              <a:gd name="connsiteX3" fmla="*/ 774700 w 6184900"/>
              <a:gd name="connsiteY3" fmla="*/ 0 h 3500717"/>
              <a:gd name="connsiteX4" fmla="*/ 1231900 w 6184900"/>
              <a:gd name="connsiteY4" fmla="*/ 1219200 h 3500717"/>
              <a:gd name="connsiteX5" fmla="*/ 2679700 w 6184900"/>
              <a:gd name="connsiteY5" fmla="*/ 1447800 h 3500717"/>
              <a:gd name="connsiteX6" fmla="*/ 2984500 w 6184900"/>
              <a:gd name="connsiteY6" fmla="*/ 1447800 h 3500717"/>
              <a:gd name="connsiteX7" fmla="*/ 3898900 w 6184900"/>
              <a:gd name="connsiteY7" fmla="*/ 1447800 h 3500717"/>
              <a:gd name="connsiteX8" fmla="*/ 4127500 w 6184900"/>
              <a:gd name="connsiteY8" fmla="*/ 1447800 h 3500717"/>
              <a:gd name="connsiteX9" fmla="*/ 5422900 w 6184900"/>
              <a:gd name="connsiteY9" fmla="*/ 1447800 h 3500717"/>
              <a:gd name="connsiteX10" fmla="*/ 6184900 w 6184900"/>
              <a:gd name="connsiteY10" fmla="*/ 1447800 h 3500717"/>
              <a:gd name="connsiteX0" fmla="*/ 8219 w 6184900"/>
              <a:gd name="connsiteY0" fmla="*/ 3500717 h 3500717"/>
              <a:gd name="connsiteX1" fmla="*/ 88900 w 6184900"/>
              <a:gd name="connsiteY1" fmla="*/ 2819401 h 3500717"/>
              <a:gd name="connsiteX2" fmla="*/ 241300 w 6184900"/>
              <a:gd name="connsiteY2" fmla="*/ 1828801 h 3500717"/>
              <a:gd name="connsiteX3" fmla="*/ 774700 w 6184900"/>
              <a:gd name="connsiteY3" fmla="*/ 0 h 3500717"/>
              <a:gd name="connsiteX4" fmla="*/ 1231900 w 6184900"/>
              <a:gd name="connsiteY4" fmla="*/ 1219200 h 3500717"/>
              <a:gd name="connsiteX5" fmla="*/ 2679700 w 6184900"/>
              <a:gd name="connsiteY5" fmla="*/ 1447800 h 3500717"/>
              <a:gd name="connsiteX6" fmla="*/ 2984500 w 6184900"/>
              <a:gd name="connsiteY6" fmla="*/ 1447800 h 3500717"/>
              <a:gd name="connsiteX7" fmla="*/ 3898900 w 6184900"/>
              <a:gd name="connsiteY7" fmla="*/ 1447800 h 3500717"/>
              <a:gd name="connsiteX8" fmla="*/ 4127500 w 6184900"/>
              <a:gd name="connsiteY8" fmla="*/ 1447800 h 3500717"/>
              <a:gd name="connsiteX9" fmla="*/ 5422900 w 6184900"/>
              <a:gd name="connsiteY9" fmla="*/ 1447800 h 3500717"/>
              <a:gd name="connsiteX10" fmla="*/ 6184900 w 6184900"/>
              <a:gd name="connsiteY10" fmla="*/ 1447800 h 3500717"/>
              <a:gd name="connsiteX0" fmla="*/ 8219 w 6184900"/>
              <a:gd name="connsiteY0" fmla="*/ 3500717 h 3500717"/>
              <a:gd name="connsiteX1" fmla="*/ 88900 w 6184900"/>
              <a:gd name="connsiteY1" fmla="*/ 2819401 h 3500717"/>
              <a:gd name="connsiteX2" fmla="*/ 241300 w 6184900"/>
              <a:gd name="connsiteY2" fmla="*/ 1828801 h 3500717"/>
              <a:gd name="connsiteX3" fmla="*/ 774700 w 6184900"/>
              <a:gd name="connsiteY3" fmla="*/ 0 h 3500717"/>
              <a:gd name="connsiteX4" fmla="*/ 1308100 w 6184900"/>
              <a:gd name="connsiteY4" fmla="*/ 1219200 h 3500717"/>
              <a:gd name="connsiteX5" fmla="*/ 2679700 w 6184900"/>
              <a:gd name="connsiteY5" fmla="*/ 1447800 h 3500717"/>
              <a:gd name="connsiteX6" fmla="*/ 2984500 w 6184900"/>
              <a:gd name="connsiteY6" fmla="*/ 1447800 h 3500717"/>
              <a:gd name="connsiteX7" fmla="*/ 3898900 w 6184900"/>
              <a:gd name="connsiteY7" fmla="*/ 1447800 h 3500717"/>
              <a:gd name="connsiteX8" fmla="*/ 4127500 w 6184900"/>
              <a:gd name="connsiteY8" fmla="*/ 1447800 h 3500717"/>
              <a:gd name="connsiteX9" fmla="*/ 5422900 w 6184900"/>
              <a:gd name="connsiteY9" fmla="*/ 1447800 h 3500717"/>
              <a:gd name="connsiteX10" fmla="*/ 6184900 w 6184900"/>
              <a:gd name="connsiteY10" fmla="*/ 1447800 h 3500717"/>
              <a:gd name="connsiteX0" fmla="*/ 8219 w 6184900"/>
              <a:gd name="connsiteY0" fmla="*/ 3500717 h 3500717"/>
              <a:gd name="connsiteX1" fmla="*/ 88900 w 6184900"/>
              <a:gd name="connsiteY1" fmla="*/ 2819401 h 3500717"/>
              <a:gd name="connsiteX2" fmla="*/ 241300 w 6184900"/>
              <a:gd name="connsiteY2" fmla="*/ 1828801 h 3500717"/>
              <a:gd name="connsiteX3" fmla="*/ 774700 w 6184900"/>
              <a:gd name="connsiteY3" fmla="*/ 0 h 3500717"/>
              <a:gd name="connsiteX4" fmla="*/ 1308100 w 6184900"/>
              <a:gd name="connsiteY4" fmla="*/ 1219200 h 3500717"/>
              <a:gd name="connsiteX5" fmla="*/ 2679700 w 6184900"/>
              <a:gd name="connsiteY5" fmla="*/ 1447800 h 3500717"/>
              <a:gd name="connsiteX6" fmla="*/ 2984500 w 6184900"/>
              <a:gd name="connsiteY6" fmla="*/ 1447800 h 3500717"/>
              <a:gd name="connsiteX7" fmla="*/ 3898900 w 6184900"/>
              <a:gd name="connsiteY7" fmla="*/ 1447800 h 3500717"/>
              <a:gd name="connsiteX8" fmla="*/ 4127500 w 6184900"/>
              <a:gd name="connsiteY8" fmla="*/ 1447800 h 3500717"/>
              <a:gd name="connsiteX9" fmla="*/ 5422900 w 6184900"/>
              <a:gd name="connsiteY9" fmla="*/ 1447800 h 3500717"/>
              <a:gd name="connsiteX10" fmla="*/ 6184900 w 6184900"/>
              <a:gd name="connsiteY10" fmla="*/ 1447800 h 3500717"/>
              <a:gd name="connsiteX0" fmla="*/ 8219 w 6184900"/>
              <a:gd name="connsiteY0" fmla="*/ 3500717 h 3500717"/>
              <a:gd name="connsiteX1" fmla="*/ 88900 w 6184900"/>
              <a:gd name="connsiteY1" fmla="*/ 2819401 h 3500717"/>
              <a:gd name="connsiteX2" fmla="*/ 241300 w 6184900"/>
              <a:gd name="connsiteY2" fmla="*/ 1828801 h 3500717"/>
              <a:gd name="connsiteX3" fmla="*/ 774700 w 6184900"/>
              <a:gd name="connsiteY3" fmla="*/ 0 h 3500717"/>
              <a:gd name="connsiteX4" fmla="*/ 1308100 w 6184900"/>
              <a:gd name="connsiteY4" fmla="*/ 1143000 h 3500717"/>
              <a:gd name="connsiteX5" fmla="*/ 2679700 w 6184900"/>
              <a:gd name="connsiteY5" fmla="*/ 1447800 h 3500717"/>
              <a:gd name="connsiteX6" fmla="*/ 2984500 w 6184900"/>
              <a:gd name="connsiteY6" fmla="*/ 1447800 h 3500717"/>
              <a:gd name="connsiteX7" fmla="*/ 3898900 w 6184900"/>
              <a:gd name="connsiteY7" fmla="*/ 1447800 h 3500717"/>
              <a:gd name="connsiteX8" fmla="*/ 4127500 w 6184900"/>
              <a:gd name="connsiteY8" fmla="*/ 1447800 h 3500717"/>
              <a:gd name="connsiteX9" fmla="*/ 5422900 w 6184900"/>
              <a:gd name="connsiteY9" fmla="*/ 1447800 h 3500717"/>
              <a:gd name="connsiteX10" fmla="*/ 6184900 w 6184900"/>
              <a:gd name="connsiteY10" fmla="*/ 1447800 h 3500717"/>
              <a:gd name="connsiteX0" fmla="*/ 8219 w 6184900"/>
              <a:gd name="connsiteY0" fmla="*/ 3500717 h 3500717"/>
              <a:gd name="connsiteX1" fmla="*/ 88900 w 6184900"/>
              <a:gd name="connsiteY1" fmla="*/ 2819401 h 3500717"/>
              <a:gd name="connsiteX2" fmla="*/ 241300 w 6184900"/>
              <a:gd name="connsiteY2" fmla="*/ 1828801 h 3500717"/>
              <a:gd name="connsiteX3" fmla="*/ 774700 w 6184900"/>
              <a:gd name="connsiteY3" fmla="*/ 0 h 3500717"/>
              <a:gd name="connsiteX4" fmla="*/ 1308100 w 6184900"/>
              <a:gd name="connsiteY4" fmla="*/ 1143000 h 3500717"/>
              <a:gd name="connsiteX5" fmla="*/ 2679700 w 6184900"/>
              <a:gd name="connsiteY5" fmla="*/ 1447800 h 3500717"/>
              <a:gd name="connsiteX6" fmla="*/ 2984500 w 6184900"/>
              <a:gd name="connsiteY6" fmla="*/ 1447800 h 3500717"/>
              <a:gd name="connsiteX7" fmla="*/ 3898900 w 6184900"/>
              <a:gd name="connsiteY7" fmla="*/ 1447800 h 3500717"/>
              <a:gd name="connsiteX8" fmla="*/ 4127500 w 6184900"/>
              <a:gd name="connsiteY8" fmla="*/ 1447800 h 3500717"/>
              <a:gd name="connsiteX9" fmla="*/ 5422900 w 6184900"/>
              <a:gd name="connsiteY9" fmla="*/ 1447800 h 3500717"/>
              <a:gd name="connsiteX10" fmla="*/ 6184900 w 6184900"/>
              <a:gd name="connsiteY10" fmla="*/ 1447800 h 3500717"/>
              <a:gd name="connsiteX0" fmla="*/ 8219 w 6184900"/>
              <a:gd name="connsiteY0" fmla="*/ 3564217 h 3564217"/>
              <a:gd name="connsiteX1" fmla="*/ 88900 w 6184900"/>
              <a:gd name="connsiteY1" fmla="*/ 2882901 h 3564217"/>
              <a:gd name="connsiteX2" fmla="*/ 241300 w 6184900"/>
              <a:gd name="connsiteY2" fmla="*/ 1892301 h 3564217"/>
              <a:gd name="connsiteX3" fmla="*/ 774700 w 6184900"/>
              <a:gd name="connsiteY3" fmla="*/ 63500 h 3564217"/>
              <a:gd name="connsiteX4" fmla="*/ 2679700 w 6184900"/>
              <a:gd name="connsiteY4" fmla="*/ 1511300 h 3564217"/>
              <a:gd name="connsiteX5" fmla="*/ 2984500 w 6184900"/>
              <a:gd name="connsiteY5" fmla="*/ 1511300 h 3564217"/>
              <a:gd name="connsiteX6" fmla="*/ 3898900 w 6184900"/>
              <a:gd name="connsiteY6" fmla="*/ 1511300 h 3564217"/>
              <a:gd name="connsiteX7" fmla="*/ 4127500 w 6184900"/>
              <a:gd name="connsiteY7" fmla="*/ 1511300 h 3564217"/>
              <a:gd name="connsiteX8" fmla="*/ 5422900 w 6184900"/>
              <a:gd name="connsiteY8" fmla="*/ 1511300 h 3564217"/>
              <a:gd name="connsiteX9" fmla="*/ 6184900 w 6184900"/>
              <a:gd name="connsiteY9" fmla="*/ 1511300 h 3564217"/>
              <a:gd name="connsiteX0" fmla="*/ 8219 w 6184900"/>
              <a:gd name="connsiteY0" fmla="*/ 3698688 h 3698688"/>
              <a:gd name="connsiteX1" fmla="*/ 88900 w 6184900"/>
              <a:gd name="connsiteY1" fmla="*/ 3017372 h 3698688"/>
              <a:gd name="connsiteX2" fmla="*/ 241300 w 6184900"/>
              <a:gd name="connsiteY2" fmla="*/ 2026772 h 3698688"/>
              <a:gd name="connsiteX3" fmla="*/ 774700 w 6184900"/>
              <a:gd name="connsiteY3" fmla="*/ 197971 h 3698688"/>
              <a:gd name="connsiteX4" fmla="*/ 1460500 w 6184900"/>
              <a:gd name="connsiteY4" fmla="*/ 1417171 h 3698688"/>
              <a:gd name="connsiteX5" fmla="*/ 2679700 w 6184900"/>
              <a:gd name="connsiteY5" fmla="*/ 1645771 h 3698688"/>
              <a:gd name="connsiteX6" fmla="*/ 2984500 w 6184900"/>
              <a:gd name="connsiteY6" fmla="*/ 1645771 h 3698688"/>
              <a:gd name="connsiteX7" fmla="*/ 3898900 w 6184900"/>
              <a:gd name="connsiteY7" fmla="*/ 1645771 h 3698688"/>
              <a:gd name="connsiteX8" fmla="*/ 4127500 w 6184900"/>
              <a:gd name="connsiteY8" fmla="*/ 1645771 h 3698688"/>
              <a:gd name="connsiteX9" fmla="*/ 5422900 w 6184900"/>
              <a:gd name="connsiteY9" fmla="*/ 1645771 h 3698688"/>
              <a:gd name="connsiteX10" fmla="*/ 6184900 w 6184900"/>
              <a:gd name="connsiteY10" fmla="*/ 1645771 h 3698688"/>
              <a:gd name="connsiteX0" fmla="*/ 8219 w 6184900"/>
              <a:gd name="connsiteY0" fmla="*/ 3698688 h 3698688"/>
              <a:gd name="connsiteX1" fmla="*/ 88900 w 6184900"/>
              <a:gd name="connsiteY1" fmla="*/ 3017372 h 3698688"/>
              <a:gd name="connsiteX2" fmla="*/ 241300 w 6184900"/>
              <a:gd name="connsiteY2" fmla="*/ 2026772 h 3698688"/>
              <a:gd name="connsiteX3" fmla="*/ 774700 w 6184900"/>
              <a:gd name="connsiteY3" fmla="*/ 197971 h 3698688"/>
              <a:gd name="connsiteX4" fmla="*/ 1460500 w 6184900"/>
              <a:gd name="connsiteY4" fmla="*/ 1417171 h 3698688"/>
              <a:gd name="connsiteX5" fmla="*/ 2755900 w 6184900"/>
              <a:gd name="connsiteY5" fmla="*/ 1645771 h 3698688"/>
              <a:gd name="connsiteX6" fmla="*/ 2984500 w 6184900"/>
              <a:gd name="connsiteY6" fmla="*/ 1645771 h 3698688"/>
              <a:gd name="connsiteX7" fmla="*/ 3898900 w 6184900"/>
              <a:gd name="connsiteY7" fmla="*/ 1645771 h 3698688"/>
              <a:gd name="connsiteX8" fmla="*/ 4127500 w 6184900"/>
              <a:gd name="connsiteY8" fmla="*/ 1645771 h 3698688"/>
              <a:gd name="connsiteX9" fmla="*/ 5422900 w 6184900"/>
              <a:gd name="connsiteY9" fmla="*/ 1645771 h 3698688"/>
              <a:gd name="connsiteX10" fmla="*/ 6184900 w 6184900"/>
              <a:gd name="connsiteY10" fmla="*/ 1645771 h 3698688"/>
              <a:gd name="connsiteX0" fmla="*/ 8219 w 6184900"/>
              <a:gd name="connsiteY0" fmla="*/ 3698688 h 3698688"/>
              <a:gd name="connsiteX1" fmla="*/ 88900 w 6184900"/>
              <a:gd name="connsiteY1" fmla="*/ 3017372 h 3698688"/>
              <a:gd name="connsiteX2" fmla="*/ 241300 w 6184900"/>
              <a:gd name="connsiteY2" fmla="*/ 2026772 h 3698688"/>
              <a:gd name="connsiteX3" fmla="*/ 774700 w 6184900"/>
              <a:gd name="connsiteY3" fmla="*/ 197971 h 3698688"/>
              <a:gd name="connsiteX4" fmla="*/ 1460500 w 6184900"/>
              <a:gd name="connsiteY4" fmla="*/ 1417171 h 3698688"/>
              <a:gd name="connsiteX5" fmla="*/ 2755900 w 6184900"/>
              <a:gd name="connsiteY5" fmla="*/ 1645771 h 3698688"/>
              <a:gd name="connsiteX6" fmla="*/ 2984500 w 6184900"/>
              <a:gd name="connsiteY6" fmla="*/ 1645771 h 3698688"/>
              <a:gd name="connsiteX7" fmla="*/ 3898900 w 6184900"/>
              <a:gd name="connsiteY7" fmla="*/ 1645771 h 3698688"/>
              <a:gd name="connsiteX8" fmla="*/ 4127500 w 6184900"/>
              <a:gd name="connsiteY8" fmla="*/ 1645771 h 3698688"/>
              <a:gd name="connsiteX9" fmla="*/ 5422900 w 6184900"/>
              <a:gd name="connsiteY9" fmla="*/ 1645771 h 3698688"/>
              <a:gd name="connsiteX10" fmla="*/ 6184900 w 6184900"/>
              <a:gd name="connsiteY10" fmla="*/ 1645771 h 3698688"/>
              <a:gd name="connsiteX0" fmla="*/ 8219 w 6184900"/>
              <a:gd name="connsiteY0" fmla="*/ 3698688 h 3698688"/>
              <a:gd name="connsiteX1" fmla="*/ 88900 w 6184900"/>
              <a:gd name="connsiteY1" fmla="*/ 3017372 h 3698688"/>
              <a:gd name="connsiteX2" fmla="*/ 241300 w 6184900"/>
              <a:gd name="connsiteY2" fmla="*/ 2026772 h 3698688"/>
              <a:gd name="connsiteX3" fmla="*/ 774700 w 6184900"/>
              <a:gd name="connsiteY3" fmla="*/ 197971 h 3698688"/>
              <a:gd name="connsiteX4" fmla="*/ 1460500 w 6184900"/>
              <a:gd name="connsiteY4" fmla="*/ 1417171 h 3698688"/>
              <a:gd name="connsiteX5" fmla="*/ 2755900 w 6184900"/>
              <a:gd name="connsiteY5" fmla="*/ 1645771 h 3698688"/>
              <a:gd name="connsiteX6" fmla="*/ 3060700 w 6184900"/>
              <a:gd name="connsiteY6" fmla="*/ 1645771 h 3698688"/>
              <a:gd name="connsiteX7" fmla="*/ 3898900 w 6184900"/>
              <a:gd name="connsiteY7" fmla="*/ 1645771 h 3698688"/>
              <a:gd name="connsiteX8" fmla="*/ 4127500 w 6184900"/>
              <a:gd name="connsiteY8" fmla="*/ 1645771 h 3698688"/>
              <a:gd name="connsiteX9" fmla="*/ 5422900 w 6184900"/>
              <a:gd name="connsiteY9" fmla="*/ 1645771 h 3698688"/>
              <a:gd name="connsiteX10" fmla="*/ 6184900 w 6184900"/>
              <a:gd name="connsiteY10" fmla="*/ 1645771 h 3698688"/>
              <a:gd name="connsiteX0" fmla="*/ 8219 w 6184900"/>
              <a:gd name="connsiteY0" fmla="*/ 3698688 h 3698688"/>
              <a:gd name="connsiteX1" fmla="*/ 88900 w 6184900"/>
              <a:gd name="connsiteY1" fmla="*/ 3017372 h 3698688"/>
              <a:gd name="connsiteX2" fmla="*/ 241300 w 6184900"/>
              <a:gd name="connsiteY2" fmla="*/ 2026772 h 3698688"/>
              <a:gd name="connsiteX3" fmla="*/ 774700 w 6184900"/>
              <a:gd name="connsiteY3" fmla="*/ 197971 h 3698688"/>
              <a:gd name="connsiteX4" fmla="*/ 1460500 w 6184900"/>
              <a:gd name="connsiteY4" fmla="*/ 1417171 h 3698688"/>
              <a:gd name="connsiteX5" fmla="*/ 2603500 w 6184900"/>
              <a:gd name="connsiteY5" fmla="*/ 1645771 h 3698688"/>
              <a:gd name="connsiteX6" fmla="*/ 3060700 w 6184900"/>
              <a:gd name="connsiteY6" fmla="*/ 1645771 h 3698688"/>
              <a:gd name="connsiteX7" fmla="*/ 3898900 w 6184900"/>
              <a:gd name="connsiteY7" fmla="*/ 1645771 h 3698688"/>
              <a:gd name="connsiteX8" fmla="*/ 4127500 w 6184900"/>
              <a:gd name="connsiteY8" fmla="*/ 1645771 h 3698688"/>
              <a:gd name="connsiteX9" fmla="*/ 5422900 w 6184900"/>
              <a:gd name="connsiteY9" fmla="*/ 1645771 h 3698688"/>
              <a:gd name="connsiteX10" fmla="*/ 6184900 w 6184900"/>
              <a:gd name="connsiteY10" fmla="*/ 1645771 h 3698688"/>
              <a:gd name="connsiteX0" fmla="*/ 8219 w 6184900"/>
              <a:gd name="connsiteY0" fmla="*/ 3698688 h 3698688"/>
              <a:gd name="connsiteX1" fmla="*/ 88900 w 6184900"/>
              <a:gd name="connsiteY1" fmla="*/ 3017372 h 3698688"/>
              <a:gd name="connsiteX2" fmla="*/ 241300 w 6184900"/>
              <a:gd name="connsiteY2" fmla="*/ 2026772 h 3698688"/>
              <a:gd name="connsiteX3" fmla="*/ 774700 w 6184900"/>
              <a:gd name="connsiteY3" fmla="*/ 197971 h 3698688"/>
              <a:gd name="connsiteX4" fmla="*/ 1460500 w 6184900"/>
              <a:gd name="connsiteY4" fmla="*/ 1417171 h 3698688"/>
              <a:gd name="connsiteX5" fmla="*/ 2603500 w 6184900"/>
              <a:gd name="connsiteY5" fmla="*/ 1645771 h 3698688"/>
              <a:gd name="connsiteX6" fmla="*/ 3060700 w 6184900"/>
              <a:gd name="connsiteY6" fmla="*/ 1645771 h 3698688"/>
              <a:gd name="connsiteX7" fmla="*/ 3898900 w 6184900"/>
              <a:gd name="connsiteY7" fmla="*/ 1645771 h 3698688"/>
              <a:gd name="connsiteX8" fmla="*/ 4127500 w 6184900"/>
              <a:gd name="connsiteY8" fmla="*/ 1645771 h 3698688"/>
              <a:gd name="connsiteX9" fmla="*/ 5422900 w 6184900"/>
              <a:gd name="connsiteY9" fmla="*/ 1645771 h 3698688"/>
              <a:gd name="connsiteX10" fmla="*/ 6184900 w 6184900"/>
              <a:gd name="connsiteY10" fmla="*/ 1645771 h 3698688"/>
              <a:gd name="connsiteX0" fmla="*/ 8219 w 6184900"/>
              <a:gd name="connsiteY0" fmla="*/ 3698688 h 3698688"/>
              <a:gd name="connsiteX1" fmla="*/ 88900 w 6184900"/>
              <a:gd name="connsiteY1" fmla="*/ 3017372 h 3698688"/>
              <a:gd name="connsiteX2" fmla="*/ 241300 w 6184900"/>
              <a:gd name="connsiteY2" fmla="*/ 2026772 h 3698688"/>
              <a:gd name="connsiteX3" fmla="*/ 774700 w 6184900"/>
              <a:gd name="connsiteY3" fmla="*/ 197971 h 3698688"/>
              <a:gd name="connsiteX4" fmla="*/ 1460500 w 6184900"/>
              <a:gd name="connsiteY4" fmla="*/ 1417171 h 3698688"/>
              <a:gd name="connsiteX5" fmla="*/ 2603500 w 6184900"/>
              <a:gd name="connsiteY5" fmla="*/ 1645771 h 3698688"/>
              <a:gd name="connsiteX6" fmla="*/ 3060700 w 6184900"/>
              <a:gd name="connsiteY6" fmla="*/ 1645771 h 3698688"/>
              <a:gd name="connsiteX7" fmla="*/ 3898900 w 6184900"/>
              <a:gd name="connsiteY7" fmla="*/ 1645771 h 3698688"/>
              <a:gd name="connsiteX8" fmla="*/ 4127500 w 6184900"/>
              <a:gd name="connsiteY8" fmla="*/ 1645771 h 3698688"/>
              <a:gd name="connsiteX9" fmla="*/ 5422900 w 6184900"/>
              <a:gd name="connsiteY9" fmla="*/ 1645771 h 3698688"/>
              <a:gd name="connsiteX10" fmla="*/ 6184900 w 6184900"/>
              <a:gd name="connsiteY10" fmla="*/ 1645771 h 3698688"/>
              <a:gd name="connsiteX0" fmla="*/ 8219 w 6184900"/>
              <a:gd name="connsiteY0" fmla="*/ 3698688 h 3698688"/>
              <a:gd name="connsiteX1" fmla="*/ 88900 w 6184900"/>
              <a:gd name="connsiteY1" fmla="*/ 3017372 h 3698688"/>
              <a:gd name="connsiteX2" fmla="*/ 241300 w 6184900"/>
              <a:gd name="connsiteY2" fmla="*/ 2026772 h 3698688"/>
              <a:gd name="connsiteX3" fmla="*/ 774700 w 6184900"/>
              <a:gd name="connsiteY3" fmla="*/ 197971 h 3698688"/>
              <a:gd name="connsiteX4" fmla="*/ 1460500 w 6184900"/>
              <a:gd name="connsiteY4" fmla="*/ 1417171 h 3698688"/>
              <a:gd name="connsiteX5" fmla="*/ 2603500 w 6184900"/>
              <a:gd name="connsiteY5" fmla="*/ 1645771 h 3698688"/>
              <a:gd name="connsiteX6" fmla="*/ 3898900 w 6184900"/>
              <a:gd name="connsiteY6" fmla="*/ 1645771 h 3698688"/>
              <a:gd name="connsiteX7" fmla="*/ 4127500 w 6184900"/>
              <a:gd name="connsiteY7" fmla="*/ 1645771 h 3698688"/>
              <a:gd name="connsiteX8" fmla="*/ 5422900 w 6184900"/>
              <a:gd name="connsiteY8" fmla="*/ 1645771 h 3698688"/>
              <a:gd name="connsiteX9" fmla="*/ 6184900 w 6184900"/>
              <a:gd name="connsiteY9" fmla="*/ 1645771 h 3698688"/>
              <a:gd name="connsiteX0" fmla="*/ 8219 w 6184900"/>
              <a:gd name="connsiteY0" fmla="*/ 3698688 h 3698688"/>
              <a:gd name="connsiteX1" fmla="*/ 88900 w 6184900"/>
              <a:gd name="connsiteY1" fmla="*/ 3017372 h 3698688"/>
              <a:gd name="connsiteX2" fmla="*/ 241300 w 6184900"/>
              <a:gd name="connsiteY2" fmla="*/ 2026772 h 3698688"/>
              <a:gd name="connsiteX3" fmla="*/ 698500 w 6184900"/>
              <a:gd name="connsiteY3" fmla="*/ 197971 h 3698688"/>
              <a:gd name="connsiteX4" fmla="*/ 1460500 w 6184900"/>
              <a:gd name="connsiteY4" fmla="*/ 1417171 h 3698688"/>
              <a:gd name="connsiteX5" fmla="*/ 2603500 w 6184900"/>
              <a:gd name="connsiteY5" fmla="*/ 1645771 h 3698688"/>
              <a:gd name="connsiteX6" fmla="*/ 3898900 w 6184900"/>
              <a:gd name="connsiteY6" fmla="*/ 1645771 h 3698688"/>
              <a:gd name="connsiteX7" fmla="*/ 4127500 w 6184900"/>
              <a:gd name="connsiteY7" fmla="*/ 1645771 h 3698688"/>
              <a:gd name="connsiteX8" fmla="*/ 5422900 w 6184900"/>
              <a:gd name="connsiteY8" fmla="*/ 1645771 h 3698688"/>
              <a:gd name="connsiteX9" fmla="*/ 6184900 w 6184900"/>
              <a:gd name="connsiteY9" fmla="*/ 1645771 h 3698688"/>
              <a:gd name="connsiteX0" fmla="*/ 8219 w 6184900"/>
              <a:gd name="connsiteY0" fmla="*/ 3698688 h 3698688"/>
              <a:gd name="connsiteX1" fmla="*/ 88900 w 6184900"/>
              <a:gd name="connsiteY1" fmla="*/ 3017372 h 3698688"/>
              <a:gd name="connsiteX2" fmla="*/ 241300 w 6184900"/>
              <a:gd name="connsiteY2" fmla="*/ 2026772 h 3698688"/>
              <a:gd name="connsiteX3" fmla="*/ 774700 w 6184900"/>
              <a:gd name="connsiteY3" fmla="*/ 197971 h 3698688"/>
              <a:gd name="connsiteX4" fmla="*/ 1460500 w 6184900"/>
              <a:gd name="connsiteY4" fmla="*/ 1417171 h 3698688"/>
              <a:gd name="connsiteX5" fmla="*/ 2603500 w 6184900"/>
              <a:gd name="connsiteY5" fmla="*/ 1645771 h 3698688"/>
              <a:gd name="connsiteX6" fmla="*/ 3898900 w 6184900"/>
              <a:gd name="connsiteY6" fmla="*/ 1645771 h 3698688"/>
              <a:gd name="connsiteX7" fmla="*/ 4127500 w 6184900"/>
              <a:gd name="connsiteY7" fmla="*/ 1645771 h 3698688"/>
              <a:gd name="connsiteX8" fmla="*/ 5422900 w 6184900"/>
              <a:gd name="connsiteY8" fmla="*/ 1645771 h 3698688"/>
              <a:gd name="connsiteX9" fmla="*/ 6184900 w 6184900"/>
              <a:gd name="connsiteY9" fmla="*/ 1645771 h 3698688"/>
              <a:gd name="connsiteX0" fmla="*/ 8219 w 6184900"/>
              <a:gd name="connsiteY0" fmla="*/ 3698688 h 3698688"/>
              <a:gd name="connsiteX1" fmla="*/ 88900 w 6184900"/>
              <a:gd name="connsiteY1" fmla="*/ 3017372 h 3698688"/>
              <a:gd name="connsiteX2" fmla="*/ 241300 w 6184900"/>
              <a:gd name="connsiteY2" fmla="*/ 2026772 h 3698688"/>
              <a:gd name="connsiteX3" fmla="*/ 774700 w 6184900"/>
              <a:gd name="connsiteY3" fmla="*/ 197971 h 3698688"/>
              <a:gd name="connsiteX4" fmla="*/ 1460500 w 6184900"/>
              <a:gd name="connsiteY4" fmla="*/ 1417171 h 3698688"/>
              <a:gd name="connsiteX5" fmla="*/ 2603500 w 6184900"/>
              <a:gd name="connsiteY5" fmla="*/ 1645771 h 3698688"/>
              <a:gd name="connsiteX6" fmla="*/ 3898900 w 6184900"/>
              <a:gd name="connsiteY6" fmla="*/ 1645771 h 3698688"/>
              <a:gd name="connsiteX7" fmla="*/ 4127500 w 6184900"/>
              <a:gd name="connsiteY7" fmla="*/ 1645771 h 3698688"/>
              <a:gd name="connsiteX8" fmla="*/ 5422900 w 6184900"/>
              <a:gd name="connsiteY8" fmla="*/ 1645771 h 3698688"/>
              <a:gd name="connsiteX9" fmla="*/ 6184900 w 6184900"/>
              <a:gd name="connsiteY9" fmla="*/ 1645771 h 3698688"/>
              <a:gd name="connsiteX0" fmla="*/ 8219 w 6184900"/>
              <a:gd name="connsiteY0" fmla="*/ 3698688 h 3698688"/>
              <a:gd name="connsiteX1" fmla="*/ 88900 w 6184900"/>
              <a:gd name="connsiteY1" fmla="*/ 3017372 h 3698688"/>
              <a:gd name="connsiteX2" fmla="*/ 241300 w 6184900"/>
              <a:gd name="connsiteY2" fmla="*/ 2026772 h 3698688"/>
              <a:gd name="connsiteX3" fmla="*/ 698500 w 6184900"/>
              <a:gd name="connsiteY3" fmla="*/ 197971 h 3698688"/>
              <a:gd name="connsiteX4" fmla="*/ 1460500 w 6184900"/>
              <a:gd name="connsiteY4" fmla="*/ 1417171 h 3698688"/>
              <a:gd name="connsiteX5" fmla="*/ 2603500 w 6184900"/>
              <a:gd name="connsiteY5" fmla="*/ 1645771 h 3698688"/>
              <a:gd name="connsiteX6" fmla="*/ 3898900 w 6184900"/>
              <a:gd name="connsiteY6" fmla="*/ 1645771 h 3698688"/>
              <a:gd name="connsiteX7" fmla="*/ 4127500 w 6184900"/>
              <a:gd name="connsiteY7" fmla="*/ 1645771 h 3698688"/>
              <a:gd name="connsiteX8" fmla="*/ 5422900 w 6184900"/>
              <a:gd name="connsiteY8" fmla="*/ 1645771 h 3698688"/>
              <a:gd name="connsiteX9" fmla="*/ 6184900 w 6184900"/>
              <a:gd name="connsiteY9" fmla="*/ 1645771 h 369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84900" h="3698688">
                <a:moveTo>
                  <a:pt x="8219" y="3698688"/>
                </a:moveTo>
                <a:cubicBezTo>
                  <a:pt x="33619" y="3384923"/>
                  <a:pt x="0" y="3638178"/>
                  <a:pt x="88900" y="3017372"/>
                </a:cubicBezTo>
                <a:lnTo>
                  <a:pt x="241300" y="2026772"/>
                </a:lnTo>
                <a:cubicBezTo>
                  <a:pt x="440765" y="1132542"/>
                  <a:pt x="441512" y="395942"/>
                  <a:pt x="698500" y="197971"/>
                </a:cubicBezTo>
                <a:cubicBezTo>
                  <a:pt x="955488" y="0"/>
                  <a:pt x="1143000" y="1175871"/>
                  <a:pt x="1460500" y="1417171"/>
                </a:cubicBezTo>
                <a:cubicBezTo>
                  <a:pt x="1778000" y="1658471"/>
                  <a:pt x="2358465" y="1623359"/>
                  <a:pt x="2603500" y="1645771"/>
                </a:cubicBezTo>
                <a:cubicBezTo>
                  <a:pt x="3009900" y="1683871"/>
                  <a:pt x="3644900" y="1645771"/>
                  <a:pt x="3898900" y="1645771"/>
                </a:cubicBezTo>
                <a:cubicBezTo>
                  <a:pt x="4089400" y="1645771"/>
                  <a:pt x="3819712" y="1647265"/>
                  <a:pt x="4127500" y="1645771"/>
                </a:cubicBezTo>
                <a:lnTo>
                  <a:pt x="5422900" y="1645771"/>
                </a:lnTo>
                <a:lnTo>
                  <a:pt x="6184900" y="1645771"/>
                </a:lnTo>
              </a:path>
            </a:pathLst>
          </a:custGeom>
          <a:ln w="38100"/>
        </p:spPr>
        <p:style>
          <a:lnRef idx="1">
            <a:schemeClr val="accent1"/>
          </a:lnRef>
          <a:fillRef idx="0">
            <a:schemeClr val="accent1"/>
          </a:fillRef>
          <a:effectRef idx="0">
            <a:schemeClr val="accent1"/>
          </a:effectRef>
          <a:fontRef idx="minor">
            <a:schemeClr val="tx1"/>
          </a:fontRef>
        </p:style>
        <p:txBody>
          <a:bodyPr rtlCol="0" anchor="ctr"/>
          <a:lstStyle/>
          <a:p>
            <a:pPr algn="ctr" defTabSz="914126"/>
            <a:endParaRPr lang="en-US" sz="1865" dirty="0">
              <a:ln>
                <a:solidFill>
                  <a:sysClr val="windowText" lastClr="000000"/>
                </a:solidFill>
              </a:ln>
              <a:solidFill>
                <a:sysClr val="windowText" lastClr="000000"/>
              </a:solidFill>
              <a:latin typeface="Corbel"/>
            </a:endParaRPr>
          </a:p>
        </p:txBody>
      </p:sp>
      <p:sp>
        <p:nvSpPr>
          <p:cNvPr id="61" name="Freeform 60"/>
          <p:cNvSpPr/>
          <p:nvPr/>
        </p:nvSpPr>
        <p:spPr>
          <a:xfrm>
            <a:off x="3172679" y="2068213"/>
            <a:ext cx="1550490" cy="2427310"/>
          </a:xfrm>
          <a:custGeom>
            <a:avLst/>
            <a:gdLst>
              <a:gd name="connsiteX0" fmla="*/ 0 w 1326776"/>
              <a:gd name="connsiteY0" fmla="*/ 2224741 h 2224741"/>
              <a:gd name="connsiteX1" fmla="*/ 510988 w 1326776"/>
              <a:gd name="connsiteY1" fmla="*/ 1494 h 2224741"/>
              <a:gd name="connsiteX2" fmla="*/ 1326776 w 1326776"/>
              <a:gd name="connsiteY2" fmla="*/ 2215776 h 2224741"/>
              <a:gd name="connsiteX0" fmla="*/ 0 w 1326776"/>
              <a:gd name="connsiteY0" fmla="*/ 2283012 h 2283012"/>
              <a:gd name="connsiteX1" fmla="*/ 636494 w 1326776"/>
              <a:gd name="connsiteY1" fmla="*/ 1494 h 2283012"/>
              <a:gd name="connsiteX2" fmla="*/ 1326776 w 1326776"/>
              <a:gd name="connsiteY2" fmla="*/ 2274047 h 2283012"/>
              <a:gd name="connsiteX0" fmla="*/ 0 w 1474694"/>
              <a:gd name="connsiteY0" fmla="*/ 2293471 h 2293471"/>
              <a:gd name="connsiteX1" fmla="*/ 636494 w 1474694"/>
              <a:gd name="connsiteY1" fmla="*/ 11953 h 2293471"/>
              <a:gd name="connsiteX2" fmla="*/ 1474694 w 1474694"/>
              <a:gd name="connsiteY2" fmla="*/ 2221753 h 2293471"/>
              <a:gd name="connsiteX0" fmla="*/ 0 w 1627094"/>
              <a:gd name="connsiteY0" fmla="*/ 2306171 h 2306171"/>
              <a:gd name="connsiteX1" fmla="*/ 636494 w 1627094"/>
              <a:gd name="connsiteY1" fmla="*/ 24653 h 2306171"/>
              <a:gd name="connsiteX2" fmla="*/ 1627094 w 1627094"/>
              <a:gd name="connsiteY2" fmla="*/ 2158254 h 2306171"/>
              <a:gd name="connsiteX0" fmla="*/ 0 w 1398494"/>
              <a:gd name="connsiteY0" fmla="*/ 2293471 h 2293471"/>
              <a:gd name="connsiteX1" fmla="*/ 636494 w 1398494"/>
              <a:gd name="connsiteY1" fmla="*/ 11953 h 2293471"/>
              <a:gd name="connsiteX2" fmla="*/ 1398494 w 1398494"/>
              <a:gd name="connsiteY2" fmla="*/ 2221754 h 2293471"/>
              <a:gd name="connsiteX0" fmla="*/ 0 w 1474694"/>
              <a:gd name="connsiteY0" fmla="*/ 2293471 h 2293471"/>
              <a:gd name="connsiteX1" fmla="*/ 636494 w 1474694"/>
              <a:gd name="connsiteY1" fmla="*/ 11953 h 2293471"/>
              <a:gd name="connsiteX2" fmla="*/ 1474694 w 1474694"/>
              <a:gd name="connsiteY2" fmla="*/ 2221754 h 2293471"/>
              <a:gd name="connsiteX0" fmla="*/ 0 w 1474694"/>
              <a:gd name="connsiteY0" fmla="*/ 2306171 h 2306171"/>
              <a:gd name="connsiteX1" fmla="*/ 636494 w 1474694"/>
              <a:gd name="connsiteY1" fmla="*/ 24653 h 2306171"/>
              <a:gd name="connsiteX2" fmla="*/ 1474694 w 1474694"/>
              <a:gd name="connsiteY2" fmla="*/ 2158254 h 2306171"/>
              <a:gd name="connsiteX0" fmla="*/ 0 w 1474694"/>
              <a:gd name="connsiteY0" fmla="*/ 2423459 h 2423459"/>
              <a:gd name="connsiteX1" fmla="*/ 636494 w 1474694"/>
              <a:gd name="connsiteY1" fmla="*/ 141941 h 2423459"/>
              <a:gd name="connsiteX2" fmla="*/ 1169894 w 1474694"/>
              <a:gd name="connsiteY2" fmla="*/ 1742142 h 2423459"/>
              <a:gd name="connsiteX3" fmla="*/ 1474694 w 1474694"/>
              <a:gd name="connsiteY3" fmla="*/ 2275542 h 2423459"/>
              <a:gd name="connsiteX0" fmla="*/ 0 w 1474694"/>
              <a:gd name="connsiteY0" fmla="*/ 2423459 h 2423459"/>
              <a:gd name="connsiteX1" fmla="*/ 636494 w 1474694"/>
              <a:gd name="connsiteY1" fmla="*/ 141941 h 2423459"/>
              <a:gd name="connsiteX2" fmla="*/ 1169894 w 1474694"/>
              <a:gd name="connsiteY2" fmla="*/ 1970742 h 2423459"/>
              <a:gd name="connsiteX3" fmla="*/ 1474694 w 1474694"/>
              <a:gd name="connsiteY3" fmla="*/ 2275542 h 2423459"/>
              <a:gd name="connsiteX0" fmla="*/ 0 w 1550894"/>
              <a:gd name="connsiteY0" fmla="*/ 2423459 h 2427942"/>
              <a:gd name="connsiteX1" fmla="*/ 636494 w 1550894"/>
              <a:gd name="connsiteY1" fmla="*/ 141941 h 2427942"/>
              <a:gd name="connsiteX2" fmla="*/ 1169894 w 1550894"/>
              <a:gd name="connsiteY2" fmla="*/ 1970742 h 2427942"/>
              <a:gd name="connsiteX3" fmla="*/ 1550894 w 1550894"/>
              <a:gd name="connsiteY3" fmla="*/ 2427942 h 2427942"/>
              <a:gd name="connsiteX0" fmla="*/ 0 w 1550894"/>
              <a:gd name="connsiteY0" fmla="*/ 2423459 h 2427942"/>
              <a:gd name="connsiteX1" fmla="*/ 636494 w 1550894"/>
              <a:gd name="connsiteY1" fmla="*/ 141941 h 2427942"/>
              <a:gd name="connsiteX2" fmla="*/ 1169894 w 1550894"/>
              <a:gd name="connsiteY2" fmla="*/ 1970742 h 2427942"/>
              <a:gd name="connsiteX3" fmla="*/ 1398494 w 1550894"/>
              <a:gd name="connsiteY3" fmla="*/ 2351741 h 2427942"/>
              <a:gd name="connsiteX4" fmla="*/ 1550894 w 1550894"/>
              <a:gd name="connsiteY4" fmla="*/ 2427942 h 2427942"/>
              <a:gd name="connsiteX0" fmla="*/ 0 w 1550894"/>
              <a:gd name="connsiteY0" fmla="*/ 2423459 h 2427942"/>
              <a:gd name="connsiteX1" fmla="*/ 636494 w 1550894"/>
              <a:gd name="connsiteY1" fmla="*/ 141941 h 2427942"/>
              <a:gd name="connsiteX2" fmla="*/ 1169894 w 1550894"/>
              <a:gd name="connsiteY2" fmla="*/ 1970742 h 2427942"/>
              <a:gd name="connsiteX3" fmla="*/ 1398494 w 1550894"/>
              <a:gd name="connsiteY3" fmla="*/ 2351741 h 2427942"/>
              <a:gd name="connsiteX4" fmla="*/ 1550894 w 1550894"/>
              <a:gd name="connsiteY4" fmla="*/ 2427942 h 2427942"/>
              <a:gd name="connsiteX0" fmla="*/ 0 w 1627094"/>
              <a:gd name="connsiteY0" fmla="*/ 2423459 h 2427941"/>
              <a:gd name="connsiteX1" fmla="*/ 636494 w 1627094"/>
              <a:gd name="connsiteY1" fmla="*/ 141941 h 2427941"/>
              <a:gd name="connsiteX2" fmla="*/ 1169894 w 1627094"/>
              <a:gd name="connsiteY2" fmla="*/ 1970742 h 2427941"/>
              <a:gd name="connsiteX3" fmla="*/ 1398494 w 1627094"/>
              <a:gd name="connsiteY3" fmla="*/ 2351741 h 2427941"/>
              <a:gd name="connsiteX4" fmla="*/ 1627094 w 1627094"/>
              <a:gd name="connsiteY4" fmla="*/ 2351741 h 2427941"/>
              <a:gd name="connsiteX0" fmla="*/ 0 w 1550894"/>
              <a:gd name="connsiteY0" fmla="*/ 2423459 h 2427942"/>
              <a:gd name="connsiteX1" fmla="*/ 636494 w 1550894"/>
              <a:gd name="connsiteY1" fmla="*/ 141941 h 2427942"/>
              <a:gd name="connsiteX2" fmla="*/ 1169894 w 1550894"/>
              <a:gd name="connsiteY2" fmla="*/ 1970742 h 2427942"/>
              <a:gd name="connsiteX3" fmla="*/ 1398494 w 1550894"/>
              <a:gd name="connsiteY3" fmla="*/ 2351741 h 2427942"/>
              <a:gd name="connsiteX4" fmla="*/ 1550894 w 1550894"/>
              <a:gd name="connsiteY4" fmla="*/ 2427942 h 2427942"/>
              <a:gd name="connsiteX0" fmla="*/ 0 w 1550894"/>
              <a:gd name="connsiteY0" fmla="*/ 2423459 h 2427942"/>
              <a:gd name="connsiteX1" fmla="*/ 636494 w 1550894"/>
              <a:gd name="connsiteY1" fmla="*/ 141941 h 2427942"/>
              <a:gd name="connsiteX2" fmla="*/ 1169894 w 1550894"/>
              <a:gd name="connsiteY2" fmla="*/ 1970742 h 2427942"/>
              <a:gd name="connsiteX3" fmla="*/ 1398494 w 1550894"/>
              <a:gd name="connsiteY3" fmla="*/ 2351741 h 2427942"/>
              <a:gd name="connsiteX4" fmla="*/ 1550894 w 1550894"/>
              <a:gd name="connsiteY4" fmla="*/ 2427942 h 2427942"/>
              <a:gd name="connsiteX0" fmla="*/ 0 w 1550894"/>
              <a:gd name="connsiteY0" fmla="*/ 2423459 h 2427942"/>
              <a:gd name="connsiteX1" fmla="*/ 636494 w 1550894"/>
              <a:gd name="connsiteY1" fmla="*/ 141941 h 2427942"/>
              <a:gd name="connsiteX2" fmla="*/ 1169894 w 1550894"/>
              <a:gd name="connsiteY2" fmla="*/ 1970742 h 2427942"/>
              <a:gd name="connsiteX3" fmla="*/ 1322294 w 1550894"/>
              <a:gd name="connsiteY3" fmla="*/ 2351741 h 2427942"/>
              <a:gd name="connsiteX4" fmla="*/ 1550894 w 1550894"/>
              <a:gd name="connsiteY4" fmla="*/ 2427942 h 2427942"/>
              <a:gd name="connsiteX0" fmla="*/ 0 w 1550894"/>
              <a:gd name="connsiteY0" fmla="*/ 2423459 h 2427942"/>
              <a:gd name="connsiteX1" fmla="*/ 636494 w 1550894"/>
              <a:gd name="connsiteY1" fmla="*/ 141941 h 2427942"/>
              <a:gd name="connsiteX2" fmla="*/ 1169894 w 1550894"/>
              <a:gd name="connsiteY2" fmla="*/ 1970742 h 2427942"/>
              <a:gd name="connsiteX3" fmla="*/ 1322294 w 1550894"/>
              <a:gd name="connsiteY3" fmla="*/ 2351741 h 2427942"/>
              <a:gd name="connsiteX4" fmla="*/ 1550894 w 1550894"/>
              <a:gd name="connsiteY4" fmla="*/ 2427942 h 2427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894" h="2427942">
                <a:moveTo>
                  <a:pt x="0" y="2423459"/>
                </a:moveTo>
                <a:cubicBezTo>
                  <a:pt x="144929" y="1312582"/>
                  <a:pt x="390712" y="166594"/>
                  <a:pt x="636494" y="141941"/>
                </a:cubicBezTo>
                <a:cubicBezTo>
                  <a:pt x="842682" y="0"/>
                  <a:pt x="1017494" y="1589742"/>
                  <a:pt x="1169894" y="1970742"/>
                </a:cubicBezTo>
                <a:cubicBezTo>
                  <a:pt x="1287929" y="2327089"/>
                  <a:pt x="1258794" y="2275541"/>
                  <a:pt x="1322294" y="2351741"/>
                </a:cubicBezTo>
                <a:cubicBezTo>
                  <a:pt x="1385794" y="2427941"/>
                  <a:pt x="1516529" y="2403289"/>
                  <a:pt x="1550894" y="2427942"/>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endParaRPr lang="en-US" sz="1865">
              <a:solidFill>
                <a:prstClr val="black"/>
              </a:solidFill>
              <a:latin typeface="Corbel"/>
            </a:endParaRPr>
          </a:p>
        </p:txBody>
      </p:sp>
      <p:sp>
        <p:nvSpPr>
          <p:cNvPr id="62" name="Freeform 61"/>
          <p:cNvSpPr/>
          <p:nvPr/>
        </p:nvSpPr>
        <p:spPr>
          <a:xfrm>
            <a:off x="3504289" y="2431191"/>
            <a:ext cx="5561150" cy="2086739"/>
          </a:xfrm>
          <a:custGeom>
            <a:avLst/>
            <a:gdLst>
              <a:gd name="connsiteX0" fmla="*/ 0 w 2662518"/>
              <a:gd name="connsiteY0" fmla="*/ 1988671 h 1988671"/>
              <a:gd name="connsiteX1" fmla="*/ 753036 w 2662518"/>
              <a:gd name="connsiteY1" fmla="*/ 52294 h 1988671"/>
              <a:gd name="connsiteX2" fmla="*/ 1434353 w 2662518"/>
              <a:gd name="connsiteY2" fmla="*/ 1674906 h 1988671"/>
              <a:gd name="connsiteX3" fmla="*/ 2662518 w 2662518"/>
              <a:gd name="connsiteY3" fmla="*/ 1092200 h 1988671"/>
              <a:gd name="connsiteX0" fmla="*/ 0 w 2662518"/>
              <a:gd name="connsiteY0" fmla="*/ 1903506 h 1903506"/>
              <a:gd name="connsiteX1" fmla="*/ 466165 w 2662518"/>
              <a:gd name="connsiteY1" fmla="*/ 52294 h 1903506"/>
              <a:gd name="connsiteX2" fmla="*/ 1434353 w 2662518"/>
              <a:gd name="connsiteY2" fmla="*/ 1589741 h 1903506"/>
              <a:gd name="connsiteX3" fmla="*/ 2662518 w 2662518"/>
              <a:gd name="connsiteY3" fmla="*/ 1007035 h 1903506"/>
              <a:gd name="connsiteX0" fmla="*/ 0 w 2662518"/>
              <a:gd name="connsiteY0" fmla="*/ 1903507 h 1903507"/>
              <a:gd name="connsiteX1" fmla="*/ 542365 w 2662518"/>
              <a:gd name="connsiteY1" fmla="*/ 52294 h 1903507"/>
              <a:gd name="connsiteX2" fmla="*/ 1434353 w 2662518"/>
              <a:gd name="connsiteY2" fmla="*/ 1589742 h 1903507"/>
              <a:gd name="connsiteX3" fmla="*/ 2662518 w 2662518"/>
              <a:gd name="connsiteY3" fmla="*/ 1007036 h 1903507"/>
              <a:gd name="connsiteX0" fmla="*/ 0 w 2662518"/>
              <a:gd name="connsiteY0" fmla="*/ 1905748 h 1905748"/>
              <a:gd name="connsiteX1" fmla="*/ 542365 w 2662518"/>
              <a:gd name="connsiteY1" fmla="*/ 54535 h 1905748"/>
              <a:gd name="connsiteX2" fmla="*/ 1075765 w 2662518"/>
              <a:gd name="connsiteY2" fmla="*/ 1578536 h 1905748"/>
              <a:gd name="connsiteX3" fmla="*/ 2662518 w 2662518"/>
              <a:gd name="connsiteY3" fmla="*/ 1009277 h 1905748"/>
              <a:gd name="connsiteX0" fmla="*/ 0 w 3818965"/>
              <a:gd name="connsiteY0" fmla="*/ 2841812 h 2841812"/>
              <a:gd name="connsiteX1" fmla="*/ 542365 w 3818965"/>
              <a:gd name="connsiteY1" fmla="*/ 990599 h 2841812"/>
              <a:gd name="connsiteX2" fmla="*/ 1075765 w 3818965"/>
              <a:gd name="connsiteY2" fmla="*/ 2514600 h 2841812"/>
              <a:gd name="connsiteX3" fmla="*/ 3818965 w 3818965"/>
              <a:gd name="connsiteY3" fmla="*/ 0 h 2841812"/>
              <a:gd name="connsiteX0" fmla="*/ 0 w 3818965"/>
              <a:gd name="connsiteY0" fmla="*/ 2841812 h 2841812"/>
              <a:gd name="connsiteX1" fmla="*/ 542365 w 3818965"/>
              <a:gd name="connsiteY1" fmla="*/ 990599 h 2841812"/>
              <a:gd name="connsiteX2" fmla="*/ 1075765 w 3818965"/>
              <a:gd name="connsiteY2" fmla="*/ 2514600 h 2841812"/>
              <a:gd name="connsiteX3" fmla="*/ 3818965 w 3818965"/>
              <a:gd name="connsiteY3" fmla="*/ 0 h 2841812"/>
              <a:gd name="connsiteX0" fmla="*/ 0 w 3818965"/>
              <a:gd name="connsiteY0" fmla="*/ 2841812 h 2841812"/>
              <a:gd name="connsiteX1" fmla="*/ 542365 w 3818965"/>
              <a:gd name="connsiteY1" fmla="*/ 990599 h 2841812"/>
              <a:gd name="connsiteX2" fmla="*/ 999565 w 3818965"/>
              <a:gd name="connsiteY2" fmla="*/ 1752600 h 2841812"/>
              <a:gd name="connsiteX3" fmla="*/ 3818965 w 3818965"/>
              <a:gd name="connsiteY3" fmla="*/ 0 h 2841812"/>
              <a:gd name="connsiteX0" fmla="*/ 0 w 3818965"/>
              <a:gd name="connsiteY0" fmla="*/ 2841812 h 2841812"/>
              <a:gd name="connsiteX1" fmla="*/ 542365 w 3818965"/>
              <a:gd name="connsiteY1" fmla="*/ 990599 h 2841812"/>
              <a:gd name="connsiteX2" fmla="*/ 999565 w 3818965"/>
              <a:gd name="connsiteY2" fmla="*/ 1752600 h 2841812"/>
              <a:gd name="connsiteX3" fmla="*/ 3818965 w 3818965"/>
              <a:gd name="connsiteY3" fmla="*/ 0 h 2841812"/>
              <a:gd name="connsiteX0" fmla="*/ 0 w 3818965"/>
              <a:gd name="connsiteY0" fmla="*/ 2841812 h 2841812"/>
              <a:gd name="connsiteX1" fmla="*/ 542365 w 3818965"/>
              <a:gd name="connsiteY1" fmla="*/ 990599 h 2841812"/>
              <a:gd name="connsiteX2" fmla="*/ 999565 w 3818965"/>
              <a:gd name="connsiteY2" fmla="*/ 1752600 h 2841812"/>
              <a:gd name="connsiteX3" fmla="*/ 3818965 w 3818965"/>
              <a:gd name="connsiteY3" fmla="*/ 0 h 2841812"/>
              <a:gd name="connsiteX0" fmla="*/ 0 w 3818965"/>
              <a:gd name="connsiteY0" fmla="*/ 2841812 h 2841812"/>
              <a:gd name="connsiteX1" fmla="*/ 542365 w 3818965"/>
              <a:gd name="connsiteY1" fmla="*/ 990599 h 2841812"/>
              <a:gd name="connsiteX2" fmla="*/ 999565 w 3818965"/>
              <a:gd name="connsiteY2" fmla="*/ 1752600 h 2841812"/>
              <a:gd name="connsiteX3" fmla="*/ 3818965 w 3818965"/>
              <a:gd name="connsiteY3" fmla="*/ 0 h 2841812"/>
              <a:gd name="connsiteX0" fmla="*/ 0 w 3818965"/>
              <a:gd name="connsiteY0" fmla="*/ 2841812 h 2841812"/>
              <a:gd name="connsiteX1" fmla="*/ 542365 w 3818965"/>
              <a:gd name="connsiteY1" fmla="*/ 990599 h 2841812"/>
              <a:gd name="connsiteX2" fmla="*/ 999565 w 3818965"/>
              <a:gd name="connsiteY2" fmla="*/ 1752600 h 2841812"/>
              <a:gd name="connsiteX3" fmla="*/ 3818965 w 3818965"/>
              <a:gd name="connsiteY3" fmla="*/ 0 h 2841812"/>
              <a:gd name="connsiteX0" fmla="*/ 0 w 3818965"/>
              <a:gd name="connsiteY0" fmla="*/ 2841812 h 2841812"/>
              <a:gd name="connsiteX1" fmla="*/ 542365 w 3818965"/>
              <a:gd name="connsiteY1" fmla="*/ 990599 h 2841812"/>
              <a:gd name="connsiteX2" fmla="*/ 999565 w 3818965"/>
              <a:gd name="connsiteY2" fmla="*/ 1752600 h 2841812"/>
              <a:gd name="connsiteX3" fmla="*/ 3818965 w 3818965"/>
              <a:gd name="connsiteY3" fmla="*/ 0 h 2841812"/>
              <a:gd name="connsiteX0" fmla="*/ 0 w 3818965"/>
              <a:gd name="connsiteY0" fmla="*/ 2841812 h 2841812"/>
              <a:gd name="connsiteX1" fmla="*/ 542365 w 3818965"/>
              <a:gd name="connsiteY1" fmla="*/ 990599 h 2841812"/>
              <a:gd name="connsiteX2" fmla="*/ 999565 w 3818965"/>
              <a:gd name="connsiteY2" fmla="*/ 1752600 h 2841812"/>
              <a:gd name="connsiteX3" fmla="*/ 3818965 w 3818965"/>
              <a:gd name="connsiteY3" fmla="*/ 0 h 2841812"/>
              <a:gd name="connsiteX0" fmla="*/ 0 w 3818965"/>
              <a:gd name="connsiteY0" fmla="*/ 2841812 h 2841812"/>
              <a:gd name="connsiteX1" fmla="*/ 542365 w 3818965"/>
              <a:gd name="connsiteY1" fmla="*/ 990599 h 2841812"/>
              <a:gd name="connsiteX2" fmla="*/ 1075765 w 3818965"/>
              <a:gd name="connsiteY2" fmla="*/ 1752600 h 2841812"/>
              <a:gd name="connsiteX3" fmla="*/ 3818965 w 3818965"/>
              <a:gd name="connsiteY3" fmla="*/ 0 h 2841812"/>
              <a:gd name="connsiteX0" fmla="*/ 0 w 3818965"/>
              <a:gd name="connsiteY0" fmla="*/ 2841812 h 2841812"/>
              <a:gd name="connsiteX1" fmla="*/ 542365 w 3818965"/>
              <a:gd name="connsiteY1" fmla="*/ 990599 h 2841812"/>
              <a:gd name="connsiteX2" fmla="*/ 690283 w 3818965"/>
              <a:gd name="connsiteY2" fmla="*/ 1425388 h 2841812"/>
              <a:gd name="connsiteX3" fmla="*/ 1075765 w 3818965"/>
              <a:gd name="connsiteY3" fmla="*/ 1752600 h 2841812"/>
              <a:gd name="connsiteX4" fmla="*/ 3818965 w 3818965"/>
              <a:gd name="connsiteY4" fmla="*/ 0 h 2841812"/>
              <a:gd name="connsiteX0" fmla="*/ 0 w 3818965"/>
              <a:gd name="connsiteY0" fmla="*/ 2841812 h 2841812"/>
              <a:gd name="connsiteX1" fmla="*/ 542365 w 3818965"/>
              <a:gd name="connsiteY1" fmla="*/ 990599 h 2841812"/>
              <a:gd name="connsiteX2" fmla="*/ 690283 w 3818965"/>
              <a:gd name="connsiteY2" fmla="*/ 1425388 h 2841812"/>
              <a:gd name="connsiteX3" fmla="*/ 1075765 w 3818965"/>
              <a:gd name="connsiteY3" fmla="*/ 1752600 h 2841812"/>
              <a:gd name="connsiteX4" fmla="*/ 3818965 w 3818965"/>
              <a:gd name="connsiteY4" fmla="*/ 0 h 2841812"/>
              <a:gd name="connsiteX0" fmla="*/ 0 w 3818965"/>
              <a:gd name="connsiteY0" fmla="*/ 2841812 h 2841812"/>
              <a:gd name="connsiteX1" fmla="*/ 542365 w 3818965"/>
              <a:gd name="connsiteY1" fmla="*/ 990599 h 2841812"/>
              <a:gd name="connsiteX2" fmla="*/ 690283 w 3818965"/>
              <a:gd name="connsiteY2" fmla="*/ 1425388 h 2841812"/>
              <a:gd name="connsiteX3" fmla="*/ 1075765 w 3818965"/>
              <a:gd name="connsiteY3" fmla="*/ 1752600 h 2841812"/>
              <a:gd name="connsiteX4" fmla="*/ 3818965 w 3818965"/>
              <a:gd name="connsiteY4" fmla="*/ 0 h 2841812"/>
              <a:gd name="connsiteX0" fmla="*/ 0 w 3818965"/>
              <a:gd name="connsiteY0" fmla="*/ 2841812 h 2841812"/>
              <a:gd name="connsiteX1" fmla="*/ 542365 w 3818965"/>
              <a:gd name="connsiteY1" fmla="*/ 990599 h 2841812"/>
              <a:gd name="connsiteX2" fmla="*/ 690283 w 3818965"/>
              <a:gd name="connsiteY2" fmla="*/ 1425388 h 2841812"/>
              <a:gd name="connsiteX3" fmla="*/ 1075765 w 3818965"/>
              <a:gd name="connsiteY3" fmla="*/ 1752600 h 2841812"/>
              <a:gd name="connsiteX4" fmla="*/ 3818965 w 3818965"/>
              <a:gd name="connsiteY4" fmla="*/ 0 h 2841812"/>
              <a:gd name="connsiteX0" fmla="*/ 0 w 3818965"/>
              <a:gd name="connsiteY0" fmla="*/ 2841812 h 2841812"/>
              <a:gd name="connsiteX1" fmla="*/ 466165 w 3818965"/>
              <a:gd name="connsiteY1" fmla="*/ 990600 h 2841812"/>
              <a:gd name="connsiteX2" fmla="*/ 690283 w 3818965"/>
              <a:gd name="connsiteY2" fmla="*/ 1425388 h 2841812"/>
              <a:gd name="connsiteX3" fmla="*/ 1075765 w 3818965"/>
              <a:gd name="connsiteY3" fmla="*/ 1752600 h 2841812"/>
              <a:gd name="connsiteX4" fmla="*/ 3818965 w 3818965"/>
              <a:gd name="connsiteY4" fmla="*/ 0 h 2841812"/>
              <a:gd name="connsiteX0" fmla="*/ 0 w 3818965"/>
              <a:gd name="connsiteY0" fmla="*/ 2841812 h 2841812"/>
              <a:gd name="connsiteX1" fmla="*/ 466165 w 3818965"/>
              <a:gd name="connsiteY1" fmla="*/ 990600 h 2841812"/>
              <a:gd name="connsiteX2" fmla="*/ 690283 w 3818965"/>
              <a:gd name="connsiteY2" fmla="*/ 1425388 h 2841812"/>
              <a:gd name="connsiteX3" fmla="*/ 1151965 w 3818965"/>
              <a:gd name="connsiteY3" fmla="*/ 1752600 h 2841812"/>
              <a:gd name="connsiteX4" fmla="*/ 3818965 w 3818965"/>
              <a:gd name="connsiteY4" fmla="*/ 0 h 2841812"/>
              <a:gd name="connsiteX0" fmla="*/ 0 w 3818965"/>
              <a:gd name="connsiteY0" fmla="*/ 2841812 h 2841812"/>
              <a:gd name="connsiteX1" fmla="*/ 466165 w 3818965"/>
              <a:gd name="connsiteY1" fmla="*/ 990600 h 2841812"/>
              <a:gd name="connsiteX2" fmla="*/ 690283 w 3818965"/>
              <a:gd name="connsiteY2" fmla="*/ 1425388 h 2841812"/>
              <a:gd name="connsiteX3" fmla="*/ 1228165 w 3818965"/>
              <a:gd name="connsiteY3" fmla="*/ 1752600 h 2841812"/>
              <a:gd name="connsiteX4" fmla="*/ 3818965 w 3818965"/>
              <a:gd name="connsiteY4" fmla="*/ 0 h 2841812"/>
              <a:gd name="connsiteX0" fmla="*/ 0 w 3818965"/>
              <a:gd name="connsiteY0" fmla="*/ 2841812 h 2841812"/>
              <a:gd name="connsiteX1" fmla="*/ 466165 w 3818965"/>
              <a:gd name="connsiteY1" fmla="*/ 990600 h 2841812"/>
              <a:gd name="connsiteX2" fmla="*/ 690283 w 3818965"/>
              <a:gd name="connsiteY2" fmla="*/ 1425388 h 2841812"/>
              <a:gd name="connsiteX3" fmla="*/ 1304365 w 3818965"/>
              <a:gd name="connsiteY3" fmla="*/ 1752600 h 2841812"/>
              <a:gd name="connsiteX4" fmla="*/ 3818965 w 3818965"/>
              <a:gd name="connsiteY4" fmla="*/ 0 h 2841812"/>
              <a:gd name="connsiteX0" fmla="*/ 0 w 3818965"/>
              <a:gd name="connsiteY0" fmla="*/ 2841812 h 2841812"/>
              <a:gd name="connsiteX1" fmla="*/ 466165 w 3818965"/>
              <a:gd name="connsiteY1" fmla="*/ 990600 h 2841812"/>
              <a:gd name="connsiteX2" fmla="*/ 690283 w 3818965"/>
              <a:gd name="connsiteY2" fmla="*/ 1425388 h 2841812"/>
              <a:gd name="connsiteX3" fmla="*/ 1304365 w 3818965"/>
              <a:gd name="connsiteY3" fmla="*/ 1752600 h 2841812"/>
              <a:gd name="connsiteX4" fmla="*/ 2218765 w 3818965"/>
              <a:gd name="connsiteY4" fmla="*/ 1219200 h 2841812"/>
              <a:gd name="connsiteX5" fmla="*/ 3818965 w 3818965"/>
              <a:gd name="connsiteY5" fmla="*/ 0 h 2841812"/>
              <a:gd name="connsiteX0" fmla="*/ 0 w 3818965"/>
              <a:gd name="connsiteY0" fmla="*/ 2841812 h 2841812"/>
              <a:gd name="connsiteX1" fmla="*/ 466165 w 3818965"/>
              <a:gd name="connsiteY1" fmla="*/ 990600 h 2841812"/>
              <a:gd name="connsiteX2" fmla="*/ 690283 w 3818965"/>
              <a:gd name="connsiteY2" fmla="*/ 1425388 h 2841812"/>
              <a:gd name="connsiteX3" fmla="*/ 1304365 w 3818965"/>
              <a:gd name="connsiteY3" fmla="*/ 1752600 h 2841812"/>
              <a:gd name="connsiteX4" fmla="*/ 2218765 w 3818965"/>
              <a:gd name="connsiteY4" fmla="*/ 1219200 h 2841812"/>
              <a:gd name="connsiteX5" fmla="*/ 3818965 w 3818965"/>
              <a:gd name="connsiteY5" fmla="*/ 0 h 2841812"/>
              <a:gd name="connsiteX0" fmla="*/ 0 w 4724400"/>
              <a:gd name="connsiteY0" fmla="*/ 2918012 h 2918012"/>
              <a:gd name="connsiteX1" fmla="*/ 466165 w 4724400"/>
              <a:gd name="connsiteY1" fmla="*/ 1066800 h 2918012"/>
              <a:gd name="connsiteX2" fmla="*/ 690283 w 4724400"/>
              <a:gd name="connsiteY2" fmla="*/ 1501588 h 2918012"/>
              <a:gd name="connsiteX3" fmla="*/ 1304365 w 4724400"/>
              <a:gd name="connsiteY3" fmla="*/ 18288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690283 w 4724400"/>
              <a:gd name="connsiteY2" fmla="*/ 1501588 h 2918012"/>
              <a:gd name="connsiteX3" fmla="*/ 1142999 w 4724400"/>
              <a:gd name="connsiteY3" fmla="*/ 1828800 h 2918012"/>
              <a:gd name="connsiteX4" fmla="*/ 1304365 w 4724400"/>
              <a:gd name="connsiteY4" fmla="*/ 1828800 h 2918012"/>
              <a:gd name="connsiteX5" fmla="*/ 2218765 w 4724400"/>
              <a:gd name="connsiteY5" fmla="*/ 1295400 h 2918012"/>
              <a:gd name="connsiteX6" fmla="*/ 4724400 w 4724400"/>
              <a:gd name="connsiteY6" fmla="*/ 0 h 2918012"/>
              <a:gd name="connsiteX0" fmla="*/ 0 w 4724400"/>
              <a:gd name="connsiteY0" fmla="*/ 2918012 h 2918012"/>
              <a:gd name="connsiteX1" fmla="*/ 466165 w 4724400"/>
              <a:gd name="connsiteY1" fmla="*/ 1066800 h 2918012"/>
              <a:gd name="connsiteX2" fmla="*/ 690283 w 4724400"/>
              <a:gd name="connsiteY2" fmla="*/ 1501588 h 2918012"/>
              <a:gd name="connsiteX3" fmla="*/ 1142999 w 4724400"/>
              <a:gd name="connsiteY3" fmla="*/ 18288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1142999 w 4724400"/>
              <a:gd name="connsiteY3" fmla="*/ 18288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1142999 w 4724400"/>
              <a:gd name="connsiteY3" fmla="*/ 18288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990599 w 4724400"/>
              <a:gd name="connsiteY3" fmla="*/ 19050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990599 w 4724400"/>
              <a:gd name="connsiteY3" fmla="*/ 19050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990599 w 4724400"/>
              <a:gd name="connsiteY3" fmla="*/ 19050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990599 w 4724400"/>
              <a:gd name="connsiteY3" fmla="*/ 19050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990599 w 4724400"/>
              <a:gd name="connsiteY3" fmla="*/ 19050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990599 w 4724400"/>
              <a:gd name="connsiteY3" fmla="*/ 19050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990599 w 4724400"/>
              <a:gd name="connsiteY3" fmla="*/ 19050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990599 w 4724400"/>
              <a:gd name="connsiteY3" fmla="*/ 19050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990599 w 4724400"/>
              <a:gd name="connsiteY3" fmla="*/ 19050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1066799 w 4724400"/>
              <a:gd name="connsiteY3" fmla="*/ 19050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1066799 w 4724400"/>
              <a:gd name="connsiteY3" fmla="*/ 1905000 h 2918012"/>
              <a:gd name="connsiteX4" fmla="*/ 2218765 w 4724400"/>
              <a:gd name="connsiteY4" fmla="*/ 1295400 h 2918012"/>
              <a:gd name="connsiteX5" fmla="*/ 4724400 w 4724400"/>
              <a:gd name="connsiteY5" fmla="*/ 0 h 2918012"/>
              <a:gd name="connsiteX0" fmla="*/ 0 w 4724400"/>
              <a:gd name="connsiteY0" fmla="*/ 2918012 h 2918012"/>
              <a:gd name="connsiteX1" fmla="*/ 466165 w 4724400"/>
              <a:gd name="connsiteY1" fmla="*/ 1066800 h 2918012"/>
              <a:gd name="connsiteX2" fmla="*/ 761999 w 4724400"/>
              <a:gd name="connsiteY2" fmla="*/ 1524000 h 2918012"/>
              <a:gd name="connsiteX3" fmla="*/ 1066799 w 4724400"/>
              <a:gd name="connsiteY3" fmla="*/ 1905000 h 2918012"/>
              <a:gd name="connsiteX4" fmla="*/ 2218765 w 4724400"/>
              <a:gd name="connsiteY4" fmla="*/ 1295400 h 2918012"/>
              <a:gd name="connsiteX5" fmla="*/ 4724400 w 4724400"/>
              <a:gd name="connsiteY5" fmla="*/ 0 h 2918012"/>
              <a:gd name="connsiteX0" fmla="*/ 0 w 5333999"/>
              <a:gd name="connsiteY0" fmla="*/ 2087283 h 2087283"/>
              <a:gd name="connsiteX1" fmla="*/ 466165 w 5333999"/>
              <a:gd name="connsiteY1" fmla="*/ 236071 h 2087283"/>
              <a:gd name="connsiteX2" fmla="*/ 761999 w 5333999"/>
              <a:gd name="connsiteY2" fmla="*/ 693271 h 2087283"/>
              <a:gd name="connsiteX3" fmla="*/ 1066799 w 5333999"/>
              <a:gd name="connsiteY3" fmla="*/ 1074271 h 2087283"/>
              <a:gd name="connsiteX4" fmla="*/ 2218765 w 5333999"/>
              <a:gd name="connsiteY4" fmla="*/ 464671 h 2087283"/>
              <a:gd name="connsiteX5" fmla="*/ 5333999 w 5333999"/>
              <a:gd name="connsiteY5" fmla="*/ 312271 h 2087283"/>
              <a:gd name="connsiteX0" fmla="*/ 0 w 5333999"/>
              <a:gd name="connsiteY0" fmla="*/ 2087283 h 2087283"/>
              <a:gd name="connsiteX1" fmla="*/ 466165 w 5333999"/>
              <a:gd name="connsiteY1" fmla="*/ 236071 h 2087283"/>
              <a:gd name="connsiteX2" fmla="*/ 761999 w 5333999"/>
              <a:gd name="connsiteY2" fmla="*/ 693271 h 2087283"/>
              <a:gd name="connsiteX3" fmla="*/ 1066799 w 5333999"/>
              <a:gd name="connsiteY3" fmla="*/ 1074271 h 2087283"/>
              <a:gd name="connsiteX4" fmla="*/ 2218765 w 5333999"/>
              <a:gd name="connsiteY4" fmla="*/ 464671 h 2087283"/>
              <a:gd name="connsiteX5" fmla="*/ 2895599 w 5333999"/>
              <a:gd name="connsiteY5" fmla="*/ 464671 h 2087283"/>
              <a:gd name="connsiteX6" fmla="*/ 5333999 w 5333999"/>
              <a:gd name="connsiteY6" fmla="*/ 312271 h 2087283"/>
              <a:gd name="connsiteX0" fmla="*/ 0 w 5333999"/>
              <a:gd name="connsiteY0" fmla="*/ 2087283 h 2087283"/>
              <a:gd name="connsiteX1" fmla="*/ 466165 w 5333999"/>
              <a:gd name="connsiteY1" fmla="*/ 236071 h 2087283"/>
              <a:gd name="connsiteX2" fmla="*/ 761999 w 5333999"/>
              <a:gd name="connsiteY2" fmla="*/ 693271 h 2087283"/>
              <a:gd name="connsiteX3" fmla="*/ 1066799 w 5333999"/>
              <a:gd name="connsiteY3" fmla="*/ 1074271 h 2087283"/>
              <a:gd name="connsiteX4" fmla="*/ 2218765 w 5333999"/>
              <a:gd name="connsiteY4" fmla="*/ 464671 h 2087283"/>
              <a:gd name="connsiteX5" fmla="*/ 2895599 w 5333999"/>
              <a:gd name="connsiteY5" fmla="*/ 464671 h 2087283"/>
              <a:gd name="connsiteX6" fmla="*/ 5333999 w 5333999"/>
              <a:gd name="connsiteY6"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2218765 w 5562599"/>
              <a:gd name="connsiteY4" fmla="*/ 464671 h 2087283"/>
              <a:gd name="connsiteX5" fmla="*/ 2895599 w 5562599"/>
              <a:gd name="connsiteY5" fmla="*/ 464671 h 2087283"/>
              <a:gd name="connsiteX6" fmla="*/ 5562599 w 5562599"/>
              <a:gd name="connsiteY6" fmla="*/ 3884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2218765 w 5562599"/>
              <a:gd name="connsiteY4" fmla="*/ 464671 h 2087283"/>
              <a:gd name="connsiteX5" fmla="*/ 2895599 w 5562599"/>
              <a:gd name="connsiteY5" fmla="*/ 464671 h 2087283"/>
              <a:gd name="connsiteX6" fmla="*/ 5562599 w 5562599"/>
              <a:gd name="connsiteY6"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2218765 w 5562599"/>
              <a:gd name="connsiteY4" fmla="*/ 464671 h 2087283"/>
              <a:gd name="connsiteX5" fmla="*/ 2895599 w 5562599"/>
              <a:gd name="connsiteY5" fmla="*/ 464671 h 2087283"/>
              <a:gd name="connsiteX6" fmla="*/ 5562599 w 5562599"/>
              <a:gd name="connsiteY6"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2218765 w 5562599"/>
              <a:gd name="connsiteY4" fmla="*/ 464671 h 2087283"/>
              <a:gd name="connsiteX5" fmla="*/ 2895599 w 5562599"/>
              <a:gd name="connsiteY5" fmla="*/ 464671 h 2087283"/>
              <a:gd name="connsiteX6" fmla="*/ 5562599 w 5562599"/>
              <a:gd name="connsiteY6"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2218765 w 5562599"/>
              <a:gd name="connsiteY4" fmla="*/ 464671 h 2087283"/>
              <a:gd name="connsiteX5" fmla="*/ 2895599 w 5562599"/>
              <a:gd name="connsiteY5" fmla="*/ 464671 h 2087283"/>
              <a:gd name="connsiteX6" fmla="*/ 5562599 w 5562599"/>
              <a:gd name="connsiteY6"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2218765 w 5562599"/>
              <a:gd name="connsiteY4" fmla="*/ 464671 h 2087283"/>
              <a:gd name="connsiteX5" fmla="*/ 2895599 w 5562599"/>
              <a:gd name="connsiteY5" fmla="*/ 464671 h 2087283"/>
              <a:gd name="connsiteX6" fmla="*/ 5562599 w 5562599"/>
              <a:gd name="connsiteY6"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2218765 w 5562599"/>
              <a:gd name="connsiteY4" fmla="*/ 464671 h 2087283"/>
              <a:gd name="connsiteX5" fmla="*/ 2895599 w 5562599"/>
              <a:gd name="connsiteY5" fmla="*/ 464671 h 2087283"/>
              <a:gd name="connsiteX6" fmla="*/ 5562599 w 5562599"/>
              <a:gd name="connsiteY6"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64658 w 5562599"/>
              <a:gd name="connsiteY4" fmla="*/ 617071 h 2087283"/>
              <a:gd name="connsiteX5" fmla="*/ 2218765 w 5562599"/>
              <a:gd name="connsiteY5" fmla="*/ 464671 h 2087283"/>
              <a:gd name="connsiteX6" fmla="*/ 2895599 w 5562599"/>
              <a:gd name="connsiteY6" fmla="*/ 464671 h 2087283"/>
              <a:gd name="connsiteX7" fmla="*/ 5562599 w 5562599"/>
              <a:gd name="connsiteY7"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64658 w 5562599"/>
              <a:gd name="connsiteY4" fmla="*/ 617071 h 2087283"/>
              <a:gd name="connsiteX5" fmla="*/ 2362199 w 5562599"/>
              <a:gd name="connsiteY5" fmla="*/ 464671 h 2087283"/>
              <a:gd name="connsiteX6" fmla="*/ 2895599 w 5562599"/>
              <a:gd name="connsiteY6" fmla="*/ 464671 h 2087283"/>
              <a:gd name="connsiteX7" fmla="*/ 5562599 w 5562599"/>
              <a:gd name="connsiteY7"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64658 w 5562599"/>
              <a:gd name="connsiteY4" fmla="*/ 617071 h 2087283"/>
              <a:gd name="connsiteX5" fmla="*/ 2133599 w 5562599"/>
              <a:gd name="connsiteY5" fmla="*/ 540871 h 2087283"/>
              <a:gd name="connsiteX6" fmla="*/ 2362199 w 5562599"/>
              <a:gd name="connsiteY6" fmla="*/ 464671 h 2087283"/>
              <a:gd name="connsiteX7" fmla="*/ 28955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64658 w 5562599"/>
              <a:gd name="connsiteY4" fmla="*/ 617071 h 2087283"/>
              <a:gd name="connsiteX5" fmla="*/ 2133599 w 5562599"/>
              <a:gd name="connsiteY5" fmla="*/ 540871 h 2087283"/>
              <a:gd name="connsiteX6" fmla="*/ 2362199 w 5562599"/>
              <a:gd name="connsiteY6" fmla="*/ 464671 h 2087283"/>
              <a:gd name="connsiteX7" fmla="*/ 28955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64658 w 5562599"/>
              <a:gd name="connsiteY4" fmla="*/ 617071 h 2087283"/>
              <a:gd name="connsiteX5" fmla="*/ 2133599 w 5562599"/>
              <a:gd name="connsiteY5" fmla="*/ 540871 h 2087283"/>
              <a:gd name="connsiteX6" fmla="*/ 2438399 w 5562599"/>
              <a:gd name="connsiteY6" fmla="*/ 464671 h 2087283"/>
              <a:gd name="connsiteX7" fmla="*/ 28955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64658 w 5562599"/>
              <a:gd name="connsiteY4" fmla="*/ 617071 h 2087283"/>
              <a:gd name="connsiteX5" fmla="*/ 2133599 w 5562599"/>
              <a:gd name="connsiteY5" fmla="*/ 540871 h 2087283"/>
              <a:gd name="connsiteX6" fmla="*/ 2590799 w 5562599"/>
              <a:gd name="connsiteY6" fmla="*/ 464671 h 2087283"/>
              <a:gd name="connsiteX7" fmla="*/ 28955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64658 w 5562599"/>
              <a:gd name="connsiteY4" fmla="*/ 617071 h 2087283"/>
              <a:gd name="connsiteX5" fmla="*/ 2209799 w 5562599"/>
              <a:gd name="connsiteY5" fmla="*/ 540871 h 2087283"/>
              <a:gd name="connsiteX6" fmla="*/ 2590799 w 5562599"/>
              <a:gd name="connsiteY6" fmla="*/ 464671 h 2087283"/>
              <a:gd name="connsiteX7" fmla="*/ 28955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8955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8955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8955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8955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8955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9717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9717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9717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9717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9717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9717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3352799 w 5562599"/>
              <a:gd name="connsiteY7" fmla="*/ 464671 h 2087283"/>
              <a:gd name="connsiteX8" fmla="*/ 2971799 w 5562599"/>
              <a:gd name="connsiteY8" fmla="*/ 464671 h 2087283"/>
              <a:gd name="connsiteX9" fmla="*/ 5562599 w 5562599"/>
              <a:gd name="connsiteY9"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3352799 w 5562599"/>
              <a:gd name="connsiteY7" fmla="*/ 464671 h 2087283"/>
              <a:gd name="connsiteX8" fmla="*/ 2971799 w 5562599"/>
              <a:gd name="connsiteY8" fmla="*/ 464671 h 2087283"/>
              <a:gd name="connsiteX9" fmla="*/ 5562599 w 5562599"/>
              <a:gd name="connsiteY9"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09799 w 5562599"/>
              <a:gd name="connsiteY5" fmla="*/ 540871 h 2087283"/>
              <a:gd name="connsiteX6" fmla="*/ 2590799 w 5562599"/>
              <a:gd name="connsiteY6" fmla="*/ 464671 h 2087283"/>
              <a:gd name="connsiteX7" fmla="*/ 29717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85999 w 5562599"/>
              <a:gd name="connsiteY5" fmla="*/ 540871 h 2087283"/>
              <a:gd name="connsiteX6" fmla="*/ 2590799 w 5562599"/>
              <a:gd name="connsiteY6" fmla="*/ 464671 h 2087283"/>
              <a:gd name="connsiteX7" fmla="*/ 29717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85999 w 5562599"/>
              <a:gd name="connsiteY5" fmla="*/ 540871 h 2087283"/>
              <a:gd name="connsiteX6" fmla="*/ 2666999 w 5562599"/>
              <a:gd name="connsiteY6" fmla="*/ 464671 h 2087283"/>
              <a:gd name="connsiteX7" fmla="*/ 29717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85999 w 5562599"/>
              <a:gd name="connsiteY5" fmla="*/ 540871 h 2087283"/>
              <a:gd name="connsiteX6" fmla="*/ 2666999 w 5562599"/>
              <a:gd name="connsiteY6" fmla="*/ 464671 h 2087283"/>
              <a:gd name="connsiteX7" fmla="*/ 3047999 w 5562599"/>
              <a:gd name="connsiteY7" fmla="*/ 464671 h 2087283"/>
              <a:gd name="connsiteX8" fmla="*/ 5562599 w 5562599"/>
              <a:gd name="connsiteY8" fmla="*/ 312271 h 2087283"/>
              <a:gd name="connsiteX0" fmla="*/ 0 w 5562599"/>
              <a:gd name="connsiteY0" fmla="*/ 2087283 h 2087283"/>
              <a:gd name="connsiteX1" fmla="*/ 466165 w 5562599"/>
              <a:gd name="connsiteY1" fmla="*/ 236071 h 2087283"/>
              <a:gd name="connsiteX2" fmla="*/ 761999 w 5562599"/>
              <a:gd name="connsiteY2" fmla="*/ 693271 h 2087283"/>
              <a:gd name="connsiteX3" fmla="*/ 1066799 w 5562599"/>
              <a:gd name="connsiteY3" fmla="*/ 1074271 h 2087283"/>
              <a:gd name="connsiteX4" fmla="*/ 1828799 w 5562599"/>
              <a:gd name="connsiteY4" fmla="*/ 693271 h 2087283"/>
              <a:gd name="connsiteX5" fmla="*/ 2285999 w 5562599"/>
              <a:gd name="connsiteY5" fmla="*/ 540871 h 2087283"/>
              <a:gd name="connsiteX6" fmla="*/ 2819399 w 5562599"/>
              <a:gd name="connsiteY6" fmla="*/ 464671 h 2087283"/>
              <a:gd name="connsiteX7" fmla="*/ 3047999 w 5562599"/>
              <a:gd name="connsiteY7" fmla="*/ 464671 h 2087283"/>
              <a:gd name="connsiteX8" fmla="*/ 5562599 w 5562599"/>
              <a:gd name="connsiteY8" fmla="*/ 312271 h 208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2599" h="2087283">
                <a:moveTo>
                  <a:pt x="0" y="2087283"/>
                </a:moveTo>
                <a:cubicBezTo>
                  <a:pt x="256988" y="1145241"/>
                  <a:pt x="286871" y="417606"/>
                  <a:pt x="466165" y="236071"/>
                </a:cubicBezTo>
                <a:cubicBezTo>
                  <a:pt x="581212" y="0"/>
                  <a:pt x="741828" y="504265"/>
                  <a:pt x="761999" y="693271"/>
                </a:cubicBezTo>
                <a:cubicBezTo>
                  <a:pt x="782170" y="882277"/>
                  <a:pt x="888999" y="1074271"/>
                  <a:pt x="1066799" y="1074271"/>
                </a:cubicBezTo>
                <a:cubicBezTo>
                  <a:pt x="1244599" y="1074271"/>
                  <a:pt x="1625599" y="782171"/>
                  <a:pt x="1828799" y="693271"/>
                </a:cubicBezTo>
                <a:cubicBezTo>
                  <a:pt x="2031999" y="604371"/>
                  <a:pt x="2120899" y="578971"/>
                  <a:pt x="2285999" y="540871"/>
                </a:cubicBezTo>
                <a:cubicBezTo>
                  <a:pt x="2451099" y="502771"/>
                  <a:pt x="2726017" y="478865"/>
                  <a:pt x="2819399" y="464671"/>
                </a:cubicBezTo>
                <a:lnTo>
                  <a:pt x="3047999" y="464671"/>
                </a:lnTo>
                <a:lnTo>
                  <a:pt x="5562599" y="312271"/>
                </a:lnTo>
              </a:path>
            </a:pathLst>
          </a:cu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endParaRPr lang="en-US" sz="1865">
              <a:solidFill>
                <a:prstClr val="black"/>
              </a:solidFill>
              <a:latin typeface="Corbel"/>
            </a:endParaRPr>
          </a:p>
        </p:txBody>
      </p:sp>
      <p:sp>
        <p:nvSpPr>
          <p:cNvPr id="64" name="TextBox 63"/>
          <p:cNvSpPr txBox="1"/>
          <p:nvPr/>
        </p:nvSpPr>
        <p:spPr>
          <a:xfrm>
            <a:off x="4507557" y="1458493"/>
            <a:ext cx="2501017" cy="748343"/>
          </a:xfrm>
          <a:prstGeom prst="rect">
            <a:avLst/>
          </a:prstGeom>
          <a:noFill/>
        </p:spPr>
        <p:txBody>
          <a:bodyPr wrap="square" rtlCol="0">
            <a:spAutoFit/>
          </a:bodyPr>
          <a:lstStyle/>
          <a:p>
            <a:pPr defTabSz="914126"/>
            <a:r>
              <a:rPr lang="en-US" sz="1865" dirty="0">
                <a:solidFill>
                  <a:prstClr val="black"/>
                </a:solidFill>
                <a:latin typeface="Corbel"/>
              </a:rPr>
              <a:t>HIV RNA</a:t>
            </a:r>
          </a:p>
          <a:p>
            <a:pPr defTabSz="914126"/>
            <a:endParaRPr lang="en-US" sz="2399" dirty="0">
              <a:solidFill>
                <a:prstClr val="black"/>
              </a:solidFill>
              <a:latin typeface="Corbel"/>
            </a:endParaRPr>
          </a:p>
        </p:txBody>
      </p:sp>
      <p:cxnSp>
        <p:nvCxnSpPr>
          <p:cNvPr id="66" name="Straight Arrow Connector 65"/>
          <p:cNvCxnSpPr/>
          <p:nvPr/>
        </p:nvCxnSpPr>
        <p:spPr>
          <a:xfrm flipH="1">
            <a:off x="4113728" y="1619781"/>
            <a:ext cx="380901"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H="1">
            <a:off x="3961368" y="2057757"/>
            <a:ext cx="457081" cy="152360"/>
          </a:xfrm>
          <a:prstGeom prst="straightConnector1">
            <a:avLst/>
          </a:prstGeom>
          <a:ln w="2857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flipH="1" flipV="1">
            <a:off x="3885188" y="3352820"/>
            <a:ext cx="533261" cy="304721"/>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96" name="Equal 95"/>
          <p:cNvSpPr/>
          <p:nvPr/>
        </p:nvSpPr>
        <p:spPr>
          <a:xfrm rot="18030485">
            <a:off x="6145790" y="4463878"/>
            <a:ext cx="367254" cy="152292"/>
          </a:xfrm>
          <a:prstGeom prst="mathEqual">
            <a:avLst>
              <a:gd name="adj1" fmla="val 23520"/>
              <a:gd name="adj2" fmla="val 26819"/>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865">
              <a:solidFill>
                <a:prstClr val="black"/>
              </a:solidFill>
              <a:latin typeface="Corbel"/>
            </a:endParaRPr>
          </a:p>
        </p:txBody>
      </p:sp>
      <p:cxnSp>
        <p:nvCxnSpPr>
          <p:cNvPr id="98" name="Straight Arrow Connector 97"/>
          <p:cNvCxnSpPr/>
          <p:nvPr/>
        </p:nvCxnSpPr>
        <p:spPr>
          <a:xfrm>
            <a:off x="6932394" y="5570134"/>
            <a:ext cx="2361585"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1022082" y="-74003"/>
            <a:ext cx="10055781" cy="953859"/>
          </a:xfrm>
          <a:prstGeom prst="rect">
            <a:avLst/>
          </a:prstGeom>
          <a:noFill/>
        </p:spPr>
        <p:txBody>
          <a:bodyPr wrap="square" rtlCol="0">
            <a:spAutoFit/>
          </a:bodyPr>
          <a:lstStyle/>
          <a:p>
            <a:pPr algn="ctr" defTabSz="914126"/>
            <a:r>
              <a:rPr lang="en-US" sz="2799" b="1" i="1" dirty="0">
                <a:solidFill>
                  <a:srgbClr val="F0AD00"/>
                </a:solidFill>
                <a:latin typeface="Century Schoolbook" panose="02040604050505020304" pitchFamily="18" charset="0"/>
              </a:rPr>
              <a:t>Traditional* sequence of lab marker appearance for HIV-1</a:t>
            </a:r>
          </a:p>
        </p:txBody>
      </p:sp>
      <p:sp>
        <p:nvSpPr>
          <p:cNvPr id="34" name="TextBox 33"/>
          <p:cNvSpPr txBox="1"/>
          <p:nvPr/>
        </p:nvSpPr>
        <p:spPr>
          <a:xfrm>
            <a:off x="7933525" y="2895740"/>
            <a:ext cx="1904504" cy="1015399"/>
          </a:xfrm>
          <a:prstGeom prst="rect">
            <a:avLst/>
          </a:prstGeom>
          <a:noFill/>
        </p:spPr>
        <p:txBody>
          <a:bodyPr wrap="square" rtlCol="0">
            <a:spAutoFit/>
          </a:bodyPr>
          <a:lstStyle/>
          <a:p>
            <a:pPr defTabSz="914126"/>
            <a:r>
              <a:rPr lang="en-US" sz="1000" dirty="0" err="1">
                <a:solidFill>
                  <a:prstClr val="black"/>
                </a:solidFill>
                <a:latin typeface="Corbel"/>
              </a:rPr>
              <a:t>Insti</a:t>
            </a:r>
            <a:r>
              <a:rPr lang="en-US" sz="1000" dirty="0">
                <a:solidFill>
                  <a:prstClr val="black"/>
                </a:solidFill>
                <a:latin typeface="Corbel"/>
              </a:rPr>
              <a:t> HIV-1</a:t>
            </a:r>
            <a:endParaRPr lang="en-US" sz="1000" baseline="-30000" dirty="0">
              <a:solidFill>
                <a:prstClr val="black"/>
              </a:solidFill>
              <a:latin typeface="Corbel"/>
            </a:endParaRPr>
          </a:p>
          <a:p>
            <a:pPr defTabSz="914126"/>
            <a:r>
              <a:rPr lang="en-US" sz="1000" dirty="0" err="1">
                <a:solidFill>
                  <a:prstClr val="black"/>
                </a:solidFill>
                <a:latin typeface="Corbel"/>
              </a:rPr>
              <a:t>Multispot</a:t>
            </a:r>
            <a:r>
              <a:rPr lang="en-US" sz="1000" dirty="0">
                <a:solidFill>
                  <a:prstClr val="black"/>
                </a:solidFill>
                <a:latin typeface="Corbel"/>
              </a:rPr>
              <a:t> HIV-1-2 Rapid</a:t>
            </a:r>
          </a:p>
          <a:p>
            <a:pPr defTabSz="914126"/>
            <a:r>
              <a:rPr lang="en-US" sz="1000" dirty="0">
                <a:solidFill>
                  <a:prstClr val="black"/>
                </a:solidFill>
                <a:latin typeface="Corbel"/>
              </a:rPr>
              <a:t>Reveal</a:t>
            </a:r>
          </a:p>
          <a:p>
            <a:pPr defTabSz="914126"/>
            <a:r>
              <a:rPr lang="en-US" sz="1000" dirty="0" err="1">
                <a:solidFill>
                  <a:prstClr val="black"/>
                </a:solidFill>
                <a:latin typeface="Corbel"/>
              </a:rPr>
              <a:t>Clearview</a:t>
            </a:r>
            <a:r>
              <a:rPr lang="en-US" sz="1000" dirty="0">
                <a:solidFill>
                  <a:prstClr val="black"/>
                </a:solidFill>
                <a:latin typeface="Corbel"/>
              </a:rPr>
              <a:t> (2)</a:t>
            </a:r>
          </a:p>
          <a:p>
            <a:pPr defTabSz="914126"/>
            <a:r>
              <a:rPr lang="en-US" sz="1000" dirty="0" err="1">
                <a:solidFill>
                  <a:prstClr val="black"/>
                </a:solidFill>
                <a:latin typeface="Corbel"/>
              </a:rPr>
              <a:t>Oraquick</a:t>
            </a:r>
            <a:r>
              <a:rPr lang="en-US" sz="1000" dirty="0">
                <a:solidFill>
                  <a:prstClr val="black"/>
                </a:solidFill>
                <a:latin typeface="Corbel"/>
              </a:rPr>
              <a:t> Advance Rapid</a:t>
            </a:r>
          </a:p>
          <a:p>
            <a:pPr defTabSz="914126"/>
            <a:r>
              <a:rPr lang="en-US" sz="1000" dirty="0" err="1">
                <a:solidFill>
                  <a:prstClr val="black"/>
                </a:solidFill>
                <a:latin typeface="Corbel"/>
              </a:rPr>
              <a:t>Unigold</a:t>
            </a:r>
            <a:r>
              <a:rPr lang="en-US" sz="1000" dirty="0">
                <a:solidFill>
                  <a:prstClr val="black"/>
                </a:solidFill>
                <a:latin typeface="Corbel"/>
              </a:rPr>
              <a:t> </a:t>
            </a:r>
            <a:r>
              <a:rPr lang="en-US" sz="1000" dirty="0" err="1">
                <a:solidFill>
                  <a:prstClr val="black"/>
                </a:solidFill>
                <a:latin typeface="Corbel"/>
              </a:rPr>
              <a:t>Recombigen</a:t>
            </a:r>
            <a:r>
              <a:rPr lang="en-US" sz="1000" dirty="0">
                <a:solidFill>
                  <a:prstClr val="black"/>
                </a:solidFill>
                <a:latin typeface="Corbel"/>
              </a:rPr>
              <a:t> 1/2</a:t>
            </a:r>
          </a:p>
        </p:txBody>
      </p:sp>
      <p:sp>
        <p:nvSpPr>
          <p:cNvPr id="38" name="TextBox 37"/>
          <p:cNvSpPr txBox="1"/>
          <p:nvPr/>
        </p:nvSpPr>
        <p:spPr>
          <a:xfrm>
            <a:off x="4418449" y="3505182"/>
            <a:ext cx="1528267" cy="840780"/>
          </a:xfrm>
          <a:prstGeom prst="rect">
            <a:avLst/>
          </a:prstGeom>
          <a:noFill/>
        </p:spPr>
        <p:txBody>
          <a:bodyPr wrap="square" rtlCol="0">
            <a:spAutoFit/>
          </a:bodyPr>
          <a:lstStyle/>
          <a:p>
            <a:pPr defTabSz="914126"/>
            <a:r>
              <a:rPr lang="en-US" sz="1865" dirty="0">
                <a:solidFill>
                  <a:prstClr val="black"/>
                </a:solidFill>
                <a:latin typeface="Corbel"/>
              </a:rPr>
              <a:t>HIV </a:t>
            </a:r>
            <a:r>
              <a:rPr lang="en-US" sz="1865" dirty="0" err="1">
                <a:solidFill>
                  <a:prstClr val="black"/>
                </a:solidFill>
                <a:latin typeface="Corbel"/>
              </a:rPr>
              <a:t>Ab</a:t>
            </a:r>
            <a:r>
              <a:rPr lang="en-US" sz="1865" dirty="0">
                <a:solidFill>
                  <a:prstClr val="black"/>
                </a:solidFill>
                <a:latin typeface="Corbel"/>
              </a:rPr>
              <a:t> (</a:t>
            </a:r>
            <a:r>
              <a:rPr lang="en-US" sz="1865" dirty="0" err="1">
                <a:solidFill>
                  <a:prstClr val="black"/>
                </a:solidFill>
                <a:latin typeface="Corbel"/>
              </a:rPr>
              <a:t>IgM</a:t>
            </a:r>
            <a:r>
              <a:rPr lang="en-US" sz="1865" dirty="0">
                <a:solidFill>
                  <a:prstClr val="black"/>
                </a:solidFill>
                <a:latin typeface="Corbel"/>
              </a:rPr>
              <a:t>)</a:t>
            </a:r>
          </a:p>
          <a:p>
            <a:pPr defTabSz="914126"/>
            <a:r>
              <a:rPr lang="en-US" sz="1000" b="1" dirty="0">
                <a:solidFill>
                  <a:prstClr val="black"/>
                </a:solidFill>
                <a:latin typeface="Corbel"/>
              </a:rPr>
              <a:t>3</a:t>
            </a:r>
            <a:r>
              <a:rPr lang="en-US" sz="1000" b="1" baseline="30000" dirty="0">
                <a:solidFill>
                  <a:prstClr val="black"/>
                </a:solidFill>
                <a:latin typeface="Corbel"/>
              </a:rPr>
              <a:t>rd</a:t>
            </a:r>
            <a:r>
              <a:rPr lang="en-US" sz="1000" b="1" dirty="0">
                <a:solidFill>
                  <a:prstClr val="black"/>
                </a:solidFill>
                <a:latin typeface="Corbel"/>
              </a:rPr>
              <a:t> Gen</a:t>
            </a:r>
          </a:p>
          <a:p>
            <a:pPr defTabSz="914126"/>
            <a:r>
              <a:rPr lang="en-US" sz="1000" dirty="0" err="1">
                <a:solidFill>
                  <a:prstClr val="black"/>
                </a:solidFill>
                <a:latin typeface="Corbel"/>
              </a:rPr>
              <a:t>IgM</a:t>
            </a:r>
            <a:r>
              <a:rPr lang="en-US" sz="1000" dirty="0">
                <a:solidFill>
                  <a:prstClr val="black"/>
                </a:solidFill>
                <a:latin typeface="Corbel"/>
              </a:rPr>
              <a:t> mostly</a:t>
            </a:r>
          </a:p>
          <a:p>
            <a:pPr defTabSz="914126"/>
            <a:r>
              <a:rPr lang="en-US" sz="1000" dirty="0">
                <a:solidFill>
                  <a:prstClr val="black"/>
                </a:solidFill>
                <a:latin typeface="Corbel"/>
              </a:rPr>
              <a:t>IgG some</a:t>
            </a:r>
            <a:endParaRPr lang="en-US" sz="1865" dirty="0">
              <a:solidFill>
                <a:prstClr val="black"/>
              </a:solidFill>
              <a:latin typeface="Corbel"/>
            </a:endParaRPr>
          </a:p>
        </p:txBody>
      </p:sp>
      <p:sp>
        <p:nvSpPr>
          <p:cNvPr id="39" name="TextBox 38"/>
          <p:cNvSpPr txBox="1"/>
          <p:nvPr/>
        </p:nvSpPr>
        <p:spPr>
          <a:xfrm>
            <a:off x="4418449" y="1905397"/>
            <a:ext cx="2056864" cy="379236"/>
          </a:xfrm>
          <a:prstGeom prst="rect">
            <a:avLst/>
          </a:prstGeom>
          <a:noFill/>
        </p:spPr>
        <p:txBody>
          <a:bodyPr wrap="square" rtlCol="0">
            <a:spAutoFit/>
          </a:bodyPr>
          <a:lstStyle/>
          <a:p>
            <a:pPr defTabSz="914126"/>
            <a:r>
              <a:rPr lang="en-US" sz="1865" dirty="0">
                <a:solidFill>
                  <a:prstClr val="black"/>
                </a:solidFill>
                <a:latin typeface="Corbel"/>
              </a:rPr>
              <a:t>HIV p24 Ag</a:t>
            </a:r>
          </a:p>
        </p:txBody>
      </p:sp>
      <p:sp>
        <p:nvSpPr>
          <p:cNvPr id="40" name="Footer Placeholder 39"/>
          <p:cNvSpPr>
            <a:spLocks noGrp="1"/>
          </p:cNvSpPr>
          <p:nvPr>
            <p:ph type="ftr" sz="quarter" idx="11"/>
          </p:nvPr>
        </p:nvSpPr>
        <p:spPr>
          <a:xfrm>
            <a:off x="6227727" y="6400026"/>
            <a:ext cx="4285134" cy="304721"/>
          </a:xfrm>
          <a:prstGeom prst="rect">
            <a:avLst/>
          </a:prstGeom>
          <a:ln>
            <a:solidFill>
              <a:schemeClr val="tx1"/>
            </a:solidFill>
          </a:ln>
        </p:spPr>
        <p:txBody>
          <a:bodyPr/>
          <a:lstStyle/>
          <a:p>
            <a:pPr defTabSz="914126"/>
            <a:r>
              <a:rPr lang="en-US" sz="900" i="1" dirty="0">
                <a:solidFill>
                  <a:prstClr val="black"/>
                </a:solidFill>
                <a:latin typeface="Corbel"/>
              </a:rPr>
              <a:t>Adapted from “Laboratory Testing for the Diagnosis of HIV Infection:  Updated Recommendations,” June 27, 2014, Centers for Disease Control and Prevention</a:t>
            </a:r>
          </a:p>
        </p:txBody>
      </p:sp>
      <p:sp>
        <p:nvSpPr>
          <p:cNvPr id="46" name="TextBox 45"/>
          <p:cNvSpPr txBox="1"/>
          <p:nvPr/>
        </p:nvSpPr>
        <p:spPr>
          <a:xfrm>
            <a:off x="6538013" y="3052819"/>
            <a:ext cx="1530858" cy="1127707"/>
          </a:xfrm>
          <a:prstGeom prst="rect">
            <a:avLst/>
          </a:prstGeom>
          <a:noFill/>
        </p:spPr>
        <p:txBody>
          <a:bodyPr wrap="square" rtlCol="0">
            <a:spAutoFit/>
          </a:bodyPr>
          <a:lstStyle/>
          <a:p>
            <a:pPr defTabSz="914126"/>
            <a:r>
              <a:rPr lang="en-US" sz="1865" dirty="0">
                <a:solidFill>
                  <a:prstClr val="black"/>
                </a:solidFill>
                <a:latin typeface="Corbel"/>
              </a:rPr>
              <a:t>HIV </a:t>
            </a:r>
            <a:r>
              <a:rPr lang="en-US" sz="1865" dirty="0" err="1">
                <a:solidFill>
                  <a:prstClr val="black"/>
                </a:solidFill>
                <a:latin typeface="Corbel"/>
              </a:rPr>
              <a:t>Ab</a:t>
            </a:r>
            <a:r>
              <a:rPr lang="en-US" sz="1865" dirty="0">
                <a:solidFill>
                  <a:prstClr val="black"/>
                </a:solidFill>
                <a:latin typeface="Corbel"/>
              </a:rPr>
              <a:t> (</a:t>
            </a:r>
            <a:r>
              <a:rPr lang="en-US" sz="1865" dirty="0" err="1">
                <a:solidFill>
                  <a:prstClr val="black"/>
                </a:solidFill>
                <a:latin typeface="Corbel"/>
              </a:rPr>
              <a:t>IgG</a:t>
            </a:r>
            <a:r>
              <a:rPr lang="en-US" sz="1865" dirty="0">
                <a:solidFill>
                  <a:prstClr val="black"/>
                </a:solidFill>
                <a:latin typeface="Corbel"/>
              </a:rPr>
              <a:t>)</a:t>
            </a:r>
          </a:p>
          <a:p>
            <a:pPr defTabSz="914126"/>
            <a:r>
              <a:rPr lang="en-US" sz="1000" b="1" dirty="0">
                <a:solidFill>
                  <a:prstClr val="black"/>
                </a:solidFill>
                <a:latin typeface="Corbel"/>
              </a:rPr>
              <a:t>2</a:t>
            </a:r>
            <a:r>
              <a:rPr lang="en-US" sz="1000" b="1" baseline="30000" dirty="0">
                <a:solidFill>
                  <a:prstClr val="black"/>
                </a:solidFill>
                <a:latin typeface="Corbel"/>
              </a:rPr>
              <a:t>nd</a:t>
            </a:r>
            <a:r>
              <a:rPr lang="en-US" sz="1000" b="1" dirty="0">
                <a:solidFill>
                  <a:prstClr val="black"/>
                </a:solidFill>
                <a:latin typeface="Corbel"/>
              </a:rPr>
              <a:t> Gen</a:t>
            </a:r>
          </a:p>
          <a:p>
            <a:pPr defTabSz="914126">
              <a:buFont typeface="Arial" pitchFamily="34" charset="0"/>
              <a:buChar char="•"/>
            </a:pPr>
            <a:r>
              <a:rPr lang="en-US" sz="1000" dirty="0">
                <a:solidFill>
                  <a:prstClr val="black"/>
                </a:solidFill>
                <a:latin typeface="Corbel"/>
              </a:rPr>
              <a:t>  18 – 38 days after  </a:t>
            </a:r>
          </a:p>
          <a:p>
            <a:pPr defTabSz="914126"/>
            <a:r>
              <a:rPr lang="en-US" sz="1000" dirty="0">
                <a:solidFill>
                  <a:prstClr val="black"/>
                </a:solidFill>
                <a:latin typeface="Corbel"/>
              </a:rPr>
              <a:t>    RNA</a:t>
            </a:r>
          </a:p>
          <a:p>
            <a:pPr defTabSz="914126"/>
            <a:endParaRPr lang="en-US" sz="1865" dirty="0">
              <a:solidFill>
                <a:prstClr val="black"/>
              </a:solidFill>
              <a:latin typeface="Corbel"/>
            </a:endParaRPr>
          </a:p>
        </p:txBody>
      </p:sp>
      <p:cxnSp>
        <p:nvCxnSpPr>
          <p:cNvPr id="49" name="Straight Arrow Connector 48"/>
          <p:cNvCxnSpPr/>
          <p:nvPr/>
        </p:nvCxnSpPr>
        <p:spPr>
          <a:xfrm flipH="1">
            <a:off x="5182582" y="3281868"/>
            <a:ext cx="1368911" cy="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3351927" y="4038443"/>
            <a:ext cx="1142702" cy="1169246"/>
          </a:xfrm>
          <a:prstGeom prst="rect">
            <a:avLst/>
          </a:prstGeom>
          <a:noFill/>
        </p:spPr>
        <p:txBody>
          <a:bodyPr wrap="square" rtlCol="0">
            <a:spAutoFit/>
          </a:bodyPr>
          <a:lstStyle/>
          <a:p>
            <a:pPr defTabSz="914126">
              <a:tabLst>
                <a:tab pos="287252" algn="l"/>
                <a:tab pos="1201377" algn="l"/>
              </a:tabLst>
            </a:pPr>
            <a:r>
              <a:rPr lang="en-US" sz="3599" b="1" dirty="0">
                <a:solidFill>
                  <a:srgbClr val="FF0000"/>
                </a:solidFill>
                <a:latin typeface="Corbel"/>
              </a:rPr>
              <a:t>.</a:t>
            </a:r>
            <a:r>
              <a:rPr lang="en-US" sz="2399" b="1" dirty="0">
                <a:solidFill>
                  <a:srgbClr val="FF0000"/>
                </a:solidFill>
                <a:latin typeface="Corbel"/>
              </a:rPr>
              <a:t>		</a:t>
            </a:r>
            <a:endParaRPr lang="en-US" sz="3599" b="1" dirty="0">
              <a:solidFill>
                <a:srgbClr val="FF0000"/>
              </a:solidFill>
              <a:latin typeface="Corbel"/>
            </a:endParaRPr>
          </a:p>
          <a:p>
            <a:pPr defTabSz="914126"/>
            <a:endParaRPr lang="en-US" sz="1000" b="1" dirty="0">
              <a:solidFill>
                <a:srgbClr val="FF0000"/>
              </a:solidFill>
              <a:latin typeface="Corbel"/>
            </a:endParaRPr>
          </a:p>
        </p:txBody>
      </p:sp>
      <p:sp>
        <p:nvSpPr>
          <p:cNvPr id="45" name="TextBox 44"/>
          <p:cNvSpPr txBox="1"/>
          <p:nvPr/>
        </p:nvSpPr>
        <p:spPr>
          <a:xfrm>
            <a:off x="5724393" y="1905397"/>
            <a:ext cx="3580467" cy="400006"/>
          </a:xfrm>
          <a:prstGeom prst="rect">
            <a:avLst/>
          </a:prstGeom>
          <a:noFill/>
        </p:spPr>
        <p:txBody>
          <a:bodyPr wrap="square" rtlCol="0">
            <a:spAutoFit/>
          </a:bodyPr>
          <a:lstStyle/>
          <a:p>
            <a:pPr defTabSz="914126"/>
            <a:r>
              <a:rPr lang="en-US" sz="1000" dirty="0">
                <a:solidFill>
                  <a:prstClr val="black"/>
                </a:solidFill>
                <a:latin typeface="Corbel"/>
              </a:rPr>
              <a:t>p24 Antigen</a:t>
            </a:r>
          </a:p>
          <a:p>
            <a:pPr defTabSz="914126"/>
            <a:r>
              <a:rPr lang="en-US" sz="1000" b="1" dirty="0">
                <a:solidFill>
                  <a:prstClr val="black"/>
                </a:solidFill>
                <a:latin typeface="Corbel"/>
              </a:rPr>
              <a:t>4</a:t>
            </a:r>
            <a:r>
              <a:rPr lang="en-US" sz="1000" b="1" baseline="30000" dirty="0">
                <a:solidFill>
                  <a:prstClr val="black"/>
                </a:solidFill>
                <a:latin typeface="Corbel"/>
              </a:rPr>
              <a:t>th</a:t>
            </a:r>
            <a:r>
              <a:rPr lang="en-US" sz="1000" b="1" dirty="0">
                <a:solidFill>
                  <a:prstClr val="black"/>
                </a:solidFill>
                <a:latin typeface="Corbel"/>
              </a:rPr>
              <a:t> Gen </a:t>
            </a:r>
            <a:r>
              <a:rPr lang="en-US" sz="1000" dirty="0">
                <a:solidFill>
                  <a:prstClr val="black"/>
                </a:solidFill>
                <a:latin typeface="Corbel"/>
              </a:rPr>
              <a:t>(p24 &amp; 3</a:t>
            </a:r>
            <a:r>
              <a:rPr lang="en-US" sz="1000" baseline="30000" dirty="0">
                <a:solidFill>
                  <a:prstClr val="black"/>
                </a:solidFill>
                <a:latin typeface="Corbel"/>
              </a:rPr>
              <a:t>rd</a:t>
            </a:r>
            <a:r>
              <a:rPr lang="en-US" sz="1000" dirty="0">
                <a:solidFill>
                  <a:prstClr val="black"/>
                </a:solidFill>
                <a:latin typeface="Corbel"/>
              </a:rPr>
              <a:t> Gen) = Architect  and GS HIV Combo </a:t>
            </a:r>
            <a:endParaRPr lang="en-US" sz="1865" dirty="0">
              <a:solidFill>
                <a:prstClr val="black"/>
              </a:solidFill>
              <a:latin typeface="Corbel"/>
            </a:endParaRPr>
          </a:p>
        </p:txBody>
      </p:sp>
      <p:sp>
        <p:nvSpPr>
          <p:cNvPr id="51" name="TextBox 50"/>
          <p:cNvSpPr txBox="1"/>
          <p:nvPr/>
        </p:nvSpPr>
        <p:spPr>
          <a:xfrm>
            <a:off x="5459535" y="1485788"/>
            <a:ext cx="937833" cy="400006"/>
          </a:xfrm>
          <a:prstGeom prst="rect">
            <a:avLst/>
          </a:prstGeom>
          <a:noFill/>
        </p:spPr>
        <p:txBody>
          <a:bodyPr wrap="none" rtlCol="0">
            <a:spAutoFit/>
          </a:bodyPr>
          <a:lstStyle/>
          <a:p>
            <a:pPr defTabSz="914126"/>
            <a:r>
              <a:rPr lang="en-US" sz="1000" dirty="0">
                <a:solidFill>
                  <a:prstClr val="black"/>
                </a:solidFill>
                <a:latin typeface="Corbel"/>
              </a:rPr>
              <a:t>RNA – </a:t>
            </a:r>
            <a:r>
              <a:rPr lang="en-US" sz="1000" dirty="0" err="1">
                <a:solidFill>
                  <a:prstClr val="black"/>
                </a:solidFill>
                <a:latin typeface="Corbel"/>
              </a:rPr>
              <a:t>Aptima</a:t>
            </a:r>
            <a:endParaRPr lang="en-US" sz="1000" dirty="0">
              <a:solidFill>
                <a:prstClr val="black"/>
              </a:solidFill>
              <a:latin typeface="Corbel"/>
            </a:endParaRPr>
          </a:p>
          <a:p>
            <a:pPr defTabSz="914126"/>
            <a:r>
              <a:rPr lang="en-US" sz="1000" dirty="0">
                <a:solidFill>
                  <a:prstClr val="black"/>
                </a:solidFill>
                <a:latin typeface="Corbel"/>
              </a:rPr>
              <a:t>DNA</a:t>
            </a:r>
            <a:endParaRPr lang="en-US" sz="1865" dirty="0">
              <a:solidFill>
                <a:prstClr val="black"/>
              </a:solidFill>
              <a:latin typeface="Corbel"/>
            </a:endParaRPr>
          </a:p>
        </p:txBody>
      </p:sp>
      <p:sp>
        <p:nvSpPr>
          <p:cNvPr id="52" name="TextBox 51"/>
          <p:cNvSpPr txBox="1"/>
          <p:nvPr/>
        </p:nvSpPr>
        <p:spPr>
          <a:xfrm>
            <a:off x="5306046" y="3835662"/>
            <a:ext cx="990342" cy="1476943"/>
          </a:xfrm>
          <a:prstGeom prst="rect">
            <a:avLst/>
          </a:prstGeom>
          <a:noFill/>
        </p:spPr>
        <p:txBody>
          <a:bodyPr wrap="square" rtlCol="0">
            <a:spAutoFit/>
          </a:bodyPr>
          <a:lstStyle/>
          <a:p>
            <a:pPr defTabSz="914126"/>
            <a:r>
              <a:rPr lang="en-US" sz="1000" dirty="0">
                <a:solidFill>
                  <a:prstClr val="black"/>
                </a:solidFill>
                <a:latin typeface="Corbel"/>
              </a:rPr>
              <a:t>Architect</a:t>
            </a:r>
          </a:p>
          <a:p>
            <a:pPr defTabSz="914126"/>
            <a:r>
              <a:rPr lang="en-US" sz="1000" dirty="0" err="1">
                <a:solidFill>
                  <a:prstClr val="black"/>
                </a:solidFill>
                <a:latin typeface="Corbel"/>
              </a:rPr>
              <a:t>Advia</a:t>
            </a:r>
            <a:r>
              <a:rPr lang="en-US" sz="1000" dirty="0">
                <a:solidFill>
                  <a:prstClr val="black"/>
                </a:solidFill>
                <a:latin typeface="Corbel"/>
              </a:rPr>
              <a:t> Centaur</a:t>
            </a:r>
          </a:p>
          <a:p>
            <a:pPr defTabSz="914126"/>
            <a:r>
              <a:rPr lang="en-US" sz="1000" dirty="0" err="1">
                <a:solidFill>
                  <a:prstClr val="black"/>
                </a:solidFill>
                <a:latin typeface="Corbel"/>
              </a:rPr>
              <a:t>Vitros</a:t>
            </a:r>
            <a:endParaRPr lang="en-US" sz="1000" dirty="0">
              <a:solidFill>
                <a:prstClr val="black"/>
              </a:solidFill>
              <a:latin typeface="Corbel"/>
            </a:endParaRPr>
          </a:p>
          <a:p>
            <a:pPr defTabSz="914126"/>
            <a:r>
              <a:rPr lang="en-US" sz="1000" dirty="0">
                <a:solidFill>
                  <a:prstClr val="black"/>
                </a:solidFill>
                <a:latin typeface="Corbel"/>
              </a:rPr>
              <a:t>GS HIV 1-2</a:t>
            </a:r>
          </a:p>
          <a:p>
            <a:pPr defTabSz="914126"/>
            <a:r>
              <a:rPr lang="en-US" sz="1000" dirty="0">
                <a:solidFill>
                  <a:prstClr val="black"/>
                </a:solidFill>
                <a:latin typeface="Corbel"/>
              </a:rPr>
              <a:t>Abbott PRISM</a:t>
            </a:r>
          </a:p>
          <a:p>
            <a:pPr defTabSz="914126"/>
            <a:r>
              <a:rPr lang="en-US" sz="1000" dirty="0" err="1">
                <a:solidFill>
                  <a:prstClr val="black"/>
                </a:solidFill>
                <a:latin typeface="Corbel"/>
              </a:rPr>
              <a:t>Unigold</a:t>
            </a:r>
            <a:r>
              <a:rPr lang="en-US" sz="1000" dirty="0">
                <a:solidFill>
                  <a:prstClr val="black"/>
                </a:solidFill>
                <a:latin typeface="Corbel"/>
              </a:rPr>
              <a:t> </a:t>
            </a:r>
            <a:r>
              <a:rPr lang="en-US" sz="1000" dirty="0" err="1">
                <a:solidFill>
                  <a:prstClr val="black"/>
                </a:solidFill>
                <a:latin typeface="Corbel"/>
              </a:rPr>
              <a:t>Recombigen</a:t>
            </a:r>
            <a:r>
              <a:rPr lang="en-US" sz="1000" dirty="0">
                <a:solidFill>
                  <a:prstClr val="black"/>
                </a:solidFill>
                <a:latin typeface="Corbel"/>
              </a:rPr>
              <a:t> (Rapid)</a:t>
            </a:r>
          </a:p>
          <a:p>
            <a:pPr defTabSz="914126"/>
            <a:endParaRPr lang="en-US" sz="1000" dirty="0">
              <a:solidFill>
                <a:prstClr val="black"/>
              </a:solidFill>
              <a:latin typeface="Corbel"/>
            </a:endParaRPr>
          </a:p>
        </p:txBody>
      </p:sp>
      <p:sp>
        <p:nvSpPr>
          <p:cNvPr id="2" name="TextBox 1"/>
          <p:cNvSpPr txBox="1"/>
          <p:nvPr/>
        </p:nvSpPr>
        <p:spPr>
          <a:xfrm>
            <a:off x="2853562" y="6087071"/>
            <a:ext cx="2816063" cy="666162"/>
          </a:xfrm>
          <a:prstGeom prst="rect">
            <a:avLst/>
          </a:prstGeom>
          <a:solidFill>
            <a:schemeClr val="accent2">
              <a:lumMod val="40000"/>
              <a:lumOff val="60000"/>
            </a:schemeClr>
          </a:solidFill>
          <a:ln>
            <a:solidFill>
              <a:schemeClr val="accent1"/>
            </a:solidFill>
          </a:ln>
        </p:spPr>
        <p:txBody>
          <a:bodyPr wrap="none" rtlCol="0">
            <a:spAutoFit/>
          </a:bodyPr>
          <a:lstStyle/>
          <a:p>
            <a:pPr defTabSz="914126"/>
            <a:r>
              <a:rPr lang="en-US" sz="1865" i="1" dirty="0">
                <a:solidFill>
                  <a:prstClr val="black"/>
                </a:solidFill>
                <a:latin typeface="Corbel"/>
              </a:rPr>
              <a:t>Traditional rapid Ab assays </a:t>
            </a:r>
          </a:p>
          <a:p>
            <a:pPr defTabSz="914126"/>
            <a:r>
              <a:rPr lang="en-US" sz="1865" i="1" dirty="0">
                <a:solidFill>
                  <a:prstClr val="black"/>
                </a:solidFill>
                <a:latin typeface="Corbel"/>
              </a:rPr>
              <a:t>detect @ days ~28-35</a:t>
            </a:r>
          </a:p>
        </p:txBody>
      </p:sp>
      <p:cxnSp>
        <p:nvCxnSpPr>
          <p:cNvPr id="4" name="Straight Arrow Connector 3"/>
          <p:cNvCxnSpPr/>
          <p:nvPr/>
        </p:nvCxnSpPr>
        <p:spPr>
          <a:xfrm>
            <a:off x="2437766" y="5714405"/>
            <a:ext cx="1066523" cy="0"/>
          </a:xfrm>
          <a:prstGeom prst="straightConnector1">
            <a:avLst/>
          </a:prstGeom>
          <a:ln w="127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a:stCxn id="47" idx="1"/>
          </p:cNvCxnSpPr>
          <p:nvPr/>
        </p:nvCxnSpPr>
        <p:spPr>
          <a:xfrm flipH="1" flipV="1">
            <a:off x="4951710" y="2488356"/>
            <a:ext cx="228540" cy="1538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5180252" y="2519100"/>
            <a:ext cx="1144105" cy="246157"/>
          </a:xfrm>
          <a:prstGeom prst="rect">
            <a:avLst/>
          </a:prstGeom>
          <a:noFill/>
        </p:spPr>
        <p:txBody>
          <a:bodyPr wrap="square" rtlCol="0">
            <a:spAutoFit/>
          </a:bodyPr>
          <a:lstStyle/>
          <a:p>
            <a:pPr defTabSz="914126"/>
            <a:r>
              <a:rPr lang="en-US" sz="1000" dirty="0">
                <a:solidFill>
                  <a:prstClr val="black"/>
                </a:solidFill>
                <a:latin typeface="Corbel"/>
              </a:rPr>
              <a:t>Viral set point</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92093">
            <a:off x="3760376" y="4476699"/>
            <a:ext cx="782884" cy="1509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7" name="Straight Connector 26"/>
          <p:cNvCxnSpPr/>
          <p:nvPr/>
        </p:nvCxnSpPr>
        <p:spPr>
          <a:xfrm>
            <a:off x="3694737" y="4495523"/>
            <a:ext cx="342812" cy="0"/>
          </a:xfrm>
          <a:prstGeom prst="line">
            <a:avLst/>
          </a:prstGeom>
          <a:ln w="22225" cap="rnd">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97E21C86-D213-4C9C-B86D-CDCB2264F81D}"/>
              </a:ext>
            </a:extLst>
          </p:cNvPr>
          <p:cNvCxnSpPr>
            <a:cxnSpLocks/>
          </p:cNvCxnSpPr>
          <p:nvPr/>
        </p:nvCxnSpPr>
        <p:spPr>
          <a:xfrm flipV="1">
            <a:off x="6055162" y="2534453"/>
            <a:ext cx="342205" cy="12808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6C3F202-1A29-5095-2FB6-0E3E117C78E2}"/>
              </a:ext>
            </a:extLst>
          </p:cNvPr>
          <p:cNvSpPr txBox="1"/>
          <p:nvPr/>
        </p:nvSpPr>
        <p:spPr>
          <a:xfrm>
            <a:off x="8370294" y="938418"/>
            <a:ext cx="3720890" cy="379463"/>
          </a:xfrm>
          <a:prstGeom prst="rect">
            <a:avLst/>
          </a:prstGeom>
          <a:noFill/>
        </p:spPr>
        <p:txBody>
          <a:bodyPr wrap="none" rtlCol="0">
            <a:spAutoFit/>
          </a:bodyPr>
          <a:lstStyle/>
          <a:p>
            <a:r>
              <a:rPr lang="en-US" dirty="0">
                <a:solidFill>
                  <a:schemeClr val="tx2"/>
                </a:solidFill>
              </a:rPr>
              <a:t>Slide courtesy of Dr. Carolyn Chu</a:t>
            </a:r>
          </a:p>
        </p:txBody>
      </p:sp>
    </p:spTree>
    <p:extLst>
      <p:ext uri="{BB962C8B-B14F-4D97-AF65-F5344CB8AC3E}">
        <p14:creationId xmlns:p14="http://schemas.microsoft.com/office/powerpoint/2010/main" val="225436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F659C-2EB9-AF0B-3064-C94F1AC9E478}"/>
              </a:ext>
            </a:extLst>
          </p:cNvPr>
          <p:cNvSpPr>
            <a:spLocks noGrp="1"/>
          </p:cNvSpPr>
          <p:nvPr>
            <p:ph type="title"/>
          </p:nvPr>
        </p:nvSpPr>
        <p:spPr/>
        <p:txBody>
          <a:bodyPr/>
          <a:lstStyle/>
          <a:p>
            <a:r>
              <a:rPr lang="en-US" dirty="0"/>
              <a:t>Case 2</a:t>
            </a:r>
          </a:p>
        </p:txBody>
      </p:sp>
      <p:sp>
        <p:nvSpPr>
          <p:cNvPr id="3" name="Text Placeholder 2">
            <a:extLst>
              <a:ext uri="{FF2B5EF4-FFF2-40B4-BE49-F238E27FC236}">
                <a16:creationId xmlns:a16="http://schemas.microsoft.com/office/drawing/2014/main" id="{0F62170C-7632-3705-DC02-FF21CDF4F40C}"/>
              </a:ext>
            </a:extLst>
          </p:cNvPr>
          <p:cNvSpPr>
            <a:spLocks noGrp="1"/>
          </p:cNvSpPr>
          <p:nvPr>
            <p:ph type="body" sz="quarter" idx="11"/>
          </p:nvPr>
        </p:nvSpPr>
        <p:spPr>
          <a:xfrm>
            <a:off x="623890" y="1935957"/>
            <a:ext cx="10512424" cy="3619023"/>
          </a:xfrm>
        </p:spPr>
        <p:txBody>
          <a:bodyPr/>
          <a:lstStyle/>
          <a:p>
            <a:pPr marL="690377" indent="-342900">
              <a:buFont typeface="Arial" panose="020B0604020202020204" pitchFamily="34" charset="0"/>
              <a:buChar char="•"/>
            </a:pPr>
            <a:r>
              <a:rPr lang="en-US" dirty="0"/>
              <a:t>36yo at 22wks GA, conceived via IVF</a:t>
            </a:r>
          </a:p>
          <a:p>
            <a:pPr marL="1019567" lvl="2" indent="-342900">
              <a:buFont typeface="Arial" panose="020B0604020202020204" pitchFamily="34" charset="0"/>
              <a:buChar char="•"/>
            </a:pPr>
            <a:r>
              <a:rPr lang="en-US" sz="2400" dirty="0">
                <a:latin typeface="Helvetica Light"/>
                <a:ea typeface="+mn-lt"/>
                <a:cs typeface="+mn-lt"/>
              </a:rPr>
              <a:t>Born/raised in Ethiopia, unknown vaccine history.  1 sex partner: husband (?testing history)</a:t>
            </a:r>
            <a:endParaRPr lang="en-US" dirty="0"/>
          </a:p>
          <a:p>
            <a:pPr marL="690377" indent="-342900">
              <a:buFont typeface="Arial" panose="020B0604020202020204" pitchFamily="34" charset="0"/>
              <a:buChar char="•"/>
            </a:pPr>
            <a:r>
              <a:rPr lang="en-US" dirty="0"/>
              <a:t>Pre-IVF work-up (or early antenatal screening?): HIV negative by patient report  </a:t>
            </a:r>
          </a:p>
          <a:p>
            <a:pPr marL="690377" indent="-342900">
              <a:buFont typeface="Arial" panose="020B0604020202020204" pitchFamily="34" charset="0"/>
              <a:buChar char="•"/>
            </a:pPr>
            <a:r>
              <a:rPr lang="en-US" dirty="0"/>
              <a:t>8/5/2021 HIV Ag/Ab reactive </a:t>
            </a:r>
            <a:r>
              <a:rPr lang="en-US" dirty="0">
                <a:sym typeface="Wingdings" panose="05000000000000000000" pitchFamily="2" charset="2"/>
              </a:rPr>
              <a:t></a:t>
            </a:r>
            <a:r>
              <a:rPr lang="en-US" dirty="0"/>
              <a:t> HIV-1 Ab reactive, HIV-2 Ab indeterminate </a:t>
            </a:r>
            <a:r>
              <a:rPr lang="en-US" dirty="0">
                <a:sym typeface="Wingdings" panose="05000000000000000000" pitchFamily="2" charset="2"/>
              </a:rPr>
              <a:t> HIV-1 NAT not detected</a:t>
            </a:r>
          </a:p>
          <a:p>
            <a:pPr marL="1019567" lvl="2" indent="-342900">
              <a:buFont typeface="Arial" panose="020B0604020202020204" pitchFamily="34" charset="0"/>
              <a:buChar char="•"/>
            </a:pPr>
            <a:r>
              <a:rPr lang="en-US" dirty="0">
                <a:sym typeface="Wingdings" panose="05000000000000000000" pitchFamily="2" charset="2"/>
              </a:rPr>
              <a:t>Started on ART based on these results</a:t>
            </a:r>
            <a:endParaRPr lang="en-US" dirty="0"/>
          </a:p>
          <a:p>
            <a:pPr marL="690377" indent="-342900">
              <a:buFont typeface="Arial" panose="020B0604020202020204" pitchFamily="34" charset="0"/>
              <a:buChar char="•"/>
            </a:pPr>
            <a:endParaRPr lang="en-US" dirty="0"/>
          </a:p>
        </p:txBody>
      </p:sp>
      <p:sp>
        <p:nvSpPr>
          <p:cNvPr id="4" name="Date Placeholder 3">
            <a:extLst>
              <a:ext uri="{FF2B5EF4-FFF2-40B4-BE49-F238E27FC236}">
                <a16:creationId xmlns:a16="http://schemas.microsoft.com/office/drawing/2014/main" id="{DC44B181-FCA7-F4D6-9AAB-258683821110}"/>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520532110"/>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8D402-313C-3573-2763-5471BCD51320}"/>
              </a:ext>
            </a:extLst>
          </p:cNvPr>
          <p:cNvSpPr>
            <a:spLocks noGrp="1"/>
          </p:cNvSpPr>
          <p:nvPr>
            <p:ph type="title"/>
          </p:nvPr>
        </p:nvSpPr>
        <p:spPr/>
        <p:txBody>
          <a:bodyPr/>
          <a:lstStyle/>
          <a:p>
            <a:r>
              <a:rPr lang="en-US" dirty="0"/>
              <a:t>Case 2 (</a:t>
            </a:r>
            <a:r>
              <a:rPr lang="en-US" dirty="0" err="1"/>
              <a:t>cont</a:t>
            </a:r>
            <a:r>
              <a:rPr lang="en-US" dirty="0"/>
              <a:t>).</a:t>
            </a:r>
          </a:p>
        </p:txBody>
      </p:sp>
      <p:sp>
        <p:nvSpPr>
          <p:cNvPr id="3" name="Text Placeholder 2">
            <a:extLst>
              <a:ext uri="{FF2B5EF4-FFF2-40B4-BE49-F238E27FC236}">
                <a16:creationId xmlns:a16="http://schemas.microsoft.com/office/drawing/2014/main" id="{FD86E763-6DE3-B105-C3CD-6B2F1F81E722}"/>
              </a:ext>
            </a:extLst>
          </p:cNvPr>
          <p:cNvSpPr>
            <a:spLocks noGrp="1"/>
          </p:cNvSpPr>
          <p:nvPr>
            <p:ph type="body" sz="quarter" idx="11"/>
          </p:nvPr>
        </p:nvSpPr>
        <p:spPr>
          <a:xfrm>
            <a:off x="623890" y="1935957"/>
            <a:ext cx="10512424" cy="3790473"/>
          </a:xfrm>
        </p:spPr>
        <p:txBody>
          <a:bodyPr/>
          <a:lstStyle/>
          <a:p>
            <a:pPr marL="690377" indent="-342900">
              <a:buFont typeface="Arial" panose="020B0604020202020204" pitchFamily="34" charset="0"/>
              <a:buChar char="•"/>
            </a:pPr>
            <a:r>
              <a:rPr lang="en-US" dirty="0"/>
              <a:t>2 months later (after on ART x 3 weeks):</a:t>
            </a:r>
          </a:p>
          <a:p>
            <a:pPr marL="1019567" lvl="2" indent="-342900">
              <a:buFont typeface="Arial" panose="020B0604020202020204" pitchFamily="34" charset="0"/>
              <a:buChar char="•"/>
            </a:pPr>
            <a:r>
              <a:rPr lang="en-US" dirty="0"/>
              <a:t>HIV-1 NAT ND</a:t>
            </a:r>
          </a:p>
          <a:p>
            <a:pPr marL="1019567" lvl="2" indent="-342900">
              <a:buFont typeface="Arial" panose="020B0604020202020204" pitchFamily="34" charset="0"/>
              <a:buChar char="•"/>
            </a:pPr>
            <a:r>
              <a:rPr lang="en-US" dirty="0"/>
              <a:t>HIV-2 ND</a:t>
            </a:r>
          </a:p>
          <a:p>
            <a:pPr marL="1019567" lvl="2" indent="-342900">
              <a:buFont typeface="Arial" panose="020B0604020202020204" pitchFamily="34" charset="0"/>
              <a:buChar char="•"/>
            </a:pPr>
            <a:r>
              <a:rPr lang="en-US" dirty="0"/>
              <a:t>Lab director re-ran 8/2021 samples: same results—reactive env gp41, non-reactive env gp160</a:t>
            </a:r>
          </a:p>
          <a:p>
            <a:pPr marL="681234" lvl="1" indent="-342900">
              <a:buFont typeface="Arial" panose="020B0604020202020204" pitchFamily="34" charset="0"/>
              <a:buChar char="•"/>
            </a:pPr>
            <a:r>
              <a:rPr lang="en-US" dirty="0"/>
              <a:t>Patient requested repeat HIV, HBV screening (Sept 2021)</a:t>
            </a:r>
            <a:br>
              <a:rPr lang="en-US" dirty="0"/>
            </a:br>
            <a:r>
              <a:rPr lang="en-US" dirty="0"/>
              <a:t>Works in meat factory --&gt; read animal exposures can cause false pos</a:t>
            </a:r>
          </a:p>
          <a:p>
            <a:pPr marL="1019567" lvl="2" indent="-342900">
              <a:buFont typeface="Arial" panose="020B0604020202020204" pitchFamily="34" charset="0"/>
              <a:buChar char="•"/>
            </a:pPr>
            <a:r>
              <a:rPr lang="en-US" dirty="0"/>
              <a:t>HIV Ag/Ab with heterophile blocking reagent (HBR): non-reactive</a:t>
            </a:r>
            <a:br>
              <a:rPr lang="en-US" dirty="0"/>
            </a:br>
            <a:endParaRPr lang="en-US" dirty="0"/>
          </a:p>
        </p:txBody>
      </p:sp>
      <p:sp>
        <p:nvSpPr>
          <p:cNvPr id="4" name="Date Placeholder 3">
            <a:extLst>
              <a:ext uri="{FF2B5EF4-FFF2-40B4-BE49-F238E27FC236}">
                <a16:creationId xmlns:a16="http://schemas.microsoft.com/office/drawing/2014/main" id="{83BF5F33-7907-7AA7-8CAF-95B25C4B712E}"/>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2480875607"/>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02CE0-7986-2D20-2182-23EA5ABF6EBF}"/>
              </a:ext>
            </a:extLst>
          </p:cNvPr>
          <p:cNvSpPr>
            <a:spLocks noGrp="1"/>
          </p:cNvSpPr>
          <p:nvPr>
            <p:ph type="title"/>
          </p:nvPr>
        </p:nvSpPr>
        <p:spPr/>
        <p:txBody>
          <a:bodyPr/>
          <a:lstStyle/>
          <a:p>
            <a:r>
              <a:rPr lang="en-US" dirty="0"/>
              <a:t>ARQ 2 – Is this person infected with HIV?</a:t>
            </a:r>
          </a:p>
        </p:txBody>
      </p:sp>
      <p:sp>
        <p:nvSpPr>
          <p:cNvPr id="3" name="Text Placeholder 2">
            <a:extLst>
              <a:ext uri="{FF2B5EF4-FFF2-40B4-BE49-F238E27FC236}">
                <a16:creationId xmlns:a16="http://schemas.microsoft.com/office/drawing/2014/main" id="{770DB704-8A57-DD0D-2A70-602CD79DD032}"/>
              </a:ext>
            </a:extLst>
          </p:cNvPr>
          <p:cNvSpPr>
            <a:spLocks noGrp="1"/>
          </p:cNvSpPr>
          <p:nvPr>
            <p:ph type="body" sz="quarter" idx="11"/>
          </p:nvPr>
        </p:nvSpPr>
        <p:spPr/>
        <p:txBody>
          <a:bodyPr/>
          <a:lstStyle/>
          <a:p>
            <a:pPr marL="690377" indent="-342900">
              <a:buFont typeface="Arial" panose="020B0604020202020204" pitchFamily="34" charset="0"/>
              <a:buChar char="•"/>
            </a:pPr>
            <a:r>
              <a:rPr lang="en-US" dirty="0"/>
              <a:t>Yes</a:t>
            </a:r>
          </a:p>
          <a:p>
            <a:pPr marL="690377" indent="-342900">
              <a:buFont typeface="Arial" panose="020B0604020202020204" pitchFamily="34" charset="0"/>
              <a:buChar char="•"/>
            </a:pPr>
            <a:r>
              <a:rPr lang="en-US" dirty="0"/>
              <a:t>No</a:t>
            </a:r>
          </a:p>
          <a:p>
            <a:pPr marL="690377" indent="-342900">
              <a:buFont typeface="Arial" panose="020B0604020202020204" pitchFamily="34" charset="0"/>
              <a:buChar char="•"/>
            </a:pPr>
            <a:r>
              <a:rPr lang="en-US" dirty="0"/>
              <a:t>I don’t know</a:t>
            </a:r>
          </a:p>
        </p:txBody>
      </p:sp>
      <p:sp>
        <p:nvSpPr>
          <p:cNvPr id="4" name="Date Placeholder 3">
            <a:extLst>
              <a:ext uri="{FF2B5EF4-FFF2-40B4-BE49-F238E27FC236}">
                <a16:creationId xmlns:a16="http://schemas.microsoft.com/office/drawing/2014/main" id="{1B0EA660-45E4-09DF-4A4F-4B4BCA0B2BA5}"/>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4036308326"/>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3300A-1A38-945A-75D5-8971B1D08D9D}"/>
              </a:ext>
            </a:extLst>
          </p:cNvPr>
          <p:cNvSpPr>
            <a:spLocks noGrp="1"/>
          </p:cNvSpPr>
          <p:nvPr>
            <p:ph type="title"/>
          </p:nvPr>
        </p:nvSpPr>
        <p:spPr/>
        <p:txBody>
          <a:bodyPr/>
          <a:lstStyle/>
          <a:p>
            <a:r>
              <a:rPr lang="en-US" dirty="0"/>
              <a:t>Ambiguous HIV Test Results – what are they?</a:t>
            </a:r>
          </a:p>
        </p:txBody>
      </p:sp>
      <p:sp>
        <p:nvSpPr>
          <p:cNvPr id="3" name="Text Placeholder 2">
            <a:extLst>
              <a:ext uri="{FF2B5EF4-FFF2-40B4-BE49-F238E27FC236}">
                <a16:creationId xmlns:a16="http://schemas.microsoft.com/office/drawing/2014/main" id="{5AA86452-9A6A-A62A-5693-14BF5F9D101A}"/>
              </a:ext>
            </a:extLst>
          </p:cNvPr>
          <p:cNvSpPr>
            <a:spLocks noGrp="1"/>
          </p:cNvSpPr>
          <p:nvPr>
            <p:ph type="body" sz="quarter" idx="11"/>
          </p:nvPr>
        </p:nvSpPr>
        <p:spPr/>
        <p:txBody>
          <a:bodyPr/>
          <a:lstStyle/>
          <a:p>
            <a:pPr>
              <a:buFontTx/>
              <a:buChar char="-"/>
            </a:pPr>
            <a:r>
              <a:rPr lang="en-US" dirty="0"/>
              <a:t>Results where the presence or absence of HIV cannot be clearly established based on the usual HIV diagnostic algorithm; e.g.:</a:t>
            </a:r>
          </a:p>
          <a:p>
            <a:pPr lvl="2">
              <a:buFontTx/>
              <a:buChar char="-"/>
            </a:pPr>
            <a:r>
              <a:rPr lang="en-US" dirty="0"/>
              <a:t>A positive HIV Ag/Ab test but an indeterminate HIV-1/HIV-2 differentiation assay in someone with no prior/recent ART exposure</a:t>
            </a:r>
          </a:p>
          <a:p>
            <a:pPr lvl="2">
              <a:buFontTx/>
              <a:buChar char="-"/>
            </a:pPr>
            <a:r>
              <a:rPr lang="en-US" dirty="0"/>
              <a:t>A positive HIV Ag/Ab test but a negative HIV RNA test (or vice versa) in someone on/recently exposed to </a:t>
            </a:r>
            <a:r>
              <a:rPr lang="en-US" dirty="0" err="1"/>
              <a:t>PrEP</a:t>
            </a:r>
            <a:endParaRPr lang="en-US" dirty="0"/>
          </a:p>
          <a:p>
            <a:endParaRPr lang="en-US" dirty="0"/>
          </a:p>
        </p:txBody>
      </p:sp>
      <p:sp>
        <p:nvSpPr>
          <p:cNvPr id="4" name="Date Placeholder 3">
            <a:extLst>
              <a:ext uri="{FF2B5EF4-FFF2-40B4-BE49-F238E27FC236}">
                <a16:creationId xmlns:a16="http://schemas.microsoft.com/office/drawing/2014/main" id="{257EF918-89F2-9C66-36F4-CB59E1DA3B09}"/>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2281483242"/>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20C7B-57A9-F409-74B2-00881E6748F1}"/>
              </a:ext>
            </a:extLst>
          </p:cNvPr>
          <p:cNvSpPr>
            <a:spLocks noGrp="1"/>
          </p:cNvSpPr>
          <p:nvPr>
            <p:ph type="title"/>
          </p:nvPr>
        </p:nvSpPr>
        <p:spPr/>
        <p:txBody>
          <a:bodyPr/>
          <a:lstStyle/>
          <a:p>
            <a:r>
              <a:rPr lang="en-US" dirty="0"/>
              <a:t>Ambiguous HIV Test Results – what causes them?</a:t>
            </a:r>
          </a:p>
        </p:txBody>
      </p:sp>
      <p:sp>
        <p:nvSpPr>
          <p:cNvPr id="3" name="Text Placeholder 2">
            <a:extLst>
              <a:ext uri="{FF2B5EF4-FFF2-40B4-BE49-F238E27FC236}">
                <a16:creationId xmlns:a16="http://schemas.microsoft.com/office/drawing/2014/main" id="{B078966B-1B12-9A11-4E31-C6263D9D8F63}"/>
              </a:ext>
            </a:extLst>
          </p:cNvPr>
          <p:cNvSpPr>
            <a:spLocks noGrp="1"/>
          </p:cNvSpPr>
          <p:nvPr>
            <p:ph type="body" sz="quarter" idx="11"/>
          </p:nvPr>
        </p:nvSpPr>
        <p:spPr/>
        <p:txBody>
          <a:bodyPr/>
          <a:lstStyle/>
          <a:p>
            <a:pPr marL="155448" marR="0" lvl="0" indent="-118872" algn="l" defTabSz="685800" rtl="0" eaLnBrk="1" fontAlgn="auto" latinLnBrk="0" hangingPunct="1">
              <a:lnSpc>
                <a:spcPct val="90000"/>
              </a:lnSpc>
              <a:spcBef>
                <a:spcPts val="400"/>
              </a:spcBef>
              <a:spcAft>
                <a:spcPts val="400"/>
              </a:spcAft>
              <a:buClr>
                <a:srgbClr val="595959"/>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595959"/>
                </a:solidFill>
                <a:effectLst/>
                <a:uLnTx/>
                <a:uFillTx/>
                <a:ea typeface="+mn-ea"/>
                <a:cs typeface="+mn-cs"/>
              </a:rPr>
              <a:t>Laboratory error</a:t>
            </a:r>
          </a:p>
          <a:p>
            <a:pPr marL="155448" marR="0" lvl="0" indent="-118872" algn="l" defTabSz="685800" rtl="0" eaLnBrk="1" fontAlgn="auto" latinLnBrk="0" hangingPunct="1">
              <a:lnSpc>
                <a:spcPct val="90000"/>
              </a:lnSpc>
              <a:spcBef>
                <a:spcPts val="400"/>
              </a:spcBef>
              <a:spcAft>
                <a:spcPts val="400"/>
              </a:spcAft>
              <a:buClr>
                <a:srgbClr val="595959"/>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595959"/>
                </a:solidFill>
                <a:effectLst/>
                <a:uLnTx/>
                <a:uFillTx/>
                <a:ea typeface="+mn-ea"/>
                <a:cs typeface="+mn-cs"/>
              </a:rPr>
              <a:t>False positives due to cross-reacting antibodies, e.g.:</a:t>
            </a:r>
          </a:p>
          <a:p>
            <a:pPr marL="338328" marR="0" lvl="1" indent="-155448" algn="l" defTabSz="685800" rtl="0" eaLnBrk="1" fontAlgn="auto" latinLnBrk="0" hangingPunct="1">
              <a:lnSpc>
                <a:spcPct val="90000"/>
              </a:lnSpc>
              <a:spcBef>
                <a:spcPts val="0"/>
              </a:spcBef>
              <a:spcAft>
                <a:spcPts val="200"/>
              </a:spcAft>
              <a:buClr>
                <a:srgbClr val="595959"/>
              </a:buClr>
              <a:buSzTx/>
              <a:buFont typeface="System Font Regular"/>
              <a:buChar char="–"/>
              <a:tabLst/>
              <a:defRPr/>
            </a:pPr>
            <a:r>
              <a:rPr kumimoji="0" lang="en-US" sz="1800" b="0" i="0" u="none" strike="noStrike" kern="1200" cap="none" spc="0" normalizeH="0" baseline="0" noProof="0" dirty="0">
                <a:ln>
                  <a:noFill/>
                </a:ln>
                <a:solidFill>
                  <a:srgbClr val="595959"/>
                </a:solidFill>
                <a:effectLst/>
                <a:uLnTx/>
                <a:uFillTx/>
                <a:ea typeface="+mn-ea"/>
                <a:cs typeface="+mn-cs"/>
              </a:rPr>
              <a:t>Influenza vaccine</a:t>
            </a:r>
          </a:p>
          <a:p>
            <a:pPr marL="337820" marR="0" lvl="1" indent="-154940" algn="l" defTabSz="685800" rtl="0" eaLnBrk="1" fontAlgn="auto" latinLnBrk="0" hangingPunct="1">
              <a:lnSpc>
                <a:spcPct val="90000"/>
              </a:lnSpc>
              <a:spcBef>
                <a:spcPts val="0"/>
              </a:spcBef>
              <a:spcAft>
                <a:spcPts val="200"/>
              </a:spcAft>
              <a:buClr>
                <a:srgbClr val="595959"/>
              </a:buClr>
              <a:buSzTx/>
              <a:buFont typeface="System Font Regular"/>
              <a:buChar char="–"/>
              <a:tabLst/>
              <a:defRPr/>
            </a:pPr>
            <a:r>
              <a:rPr kumimoji="0" lang="en-US" sz="1800" b="0" i="0" u="none" strike="noStrike" kern="1200" cap="none" spc="0" normalizeH="0" baseline="0" noProof="0" dirty="0">
                <a:ln>
                  <a:noFill/>
                </a:ln>
                <a:solidFill>
                  <a:srgbClr val="595959"/>
                </a:solidFill>
                <a:effectLst/>
                <a:uLnTx/>
                <a:uFillTx/>
                <a:ea typeface="+mn-ea"/>
                <a:cs typeface="+mn-cs"/>
              </a:rPr>
              <a:t>COVID (and ? COVID vaccine)</a:t>
            </a:r>
          </a:p>
          <a:p>
            <a:pPr marL="338328" marR="0" lvl="1" indent="-155448" algn="l" defTabSz="685800" rtl="0" eaLnBrk="1" fontAlgn="auto" latinLnBrk="0" hangingPunct="1">
              <a:lnSpc>
                <a:spcPct val="90000"/>
              </a:lnSpc>
              <a:spcBef>
                <a:spcPts val="0"/>
              </a:spcBef>
              <a:spcAft>
                <a:spcPts val="200"/>
              </a:spcAft>
              <a:buClr>
                <a:srgbClr val="595959"/>
              </a:buClr>
              <a:buSzTx/>
              <a:buFont typeface="System Font Regular"/>
              <a:buChar char="–"/>
              <a:tabLst/>
              <a:defRPr/>
            </a:pPr>
            <a:r>
              <a:rPr kumimoji="0" lang="en-US" sz="1800" b="0" i="0" u="none" strike="noStrike" kern="1200" cap="none" spc="0" normalizeH="0" baseline="0" noProof="0" dirty="0">
                <a:ln>
                  <a:noFill/>
                </a:ln>
                <a:solidFill>
                  <a:srgbClr val="595959"/>
                </a:solidFill>
                <a:effectLst/>
                <a:uLnTx/>
                <a:uFillTx/>
                <a:ea typeface="+mn-ea"/>
                <a:cs typeface="+mn-cs"/>
              </a:rPr>
              <a:t>EBV</a:t>
            </a:r>
          </a:p>
          <a:p>
            <a:pPr marL="338328" marR="0" lvl="1" indent="-155448" algn="l" defTabSz="685800" rtl="0" eaLnBrk="1" fontAlgn="auto" latinLnBrk="0" hangingPunct="1">
              <a:lnSpc>
                <a:spcPct val="90000"/>
              </a:lnSpc>
              <a:spcBef>
                <a:spcPts val="0"/>
              </a:spcBef>
              <a:spcAft>
                <a:spcPts val="200"/>
              </a:spcAft>
              <a:buClr>
                <a:srgbClr val="595959"/>
              </a:buClr>
              <a:buSzTx/>
              <a:buFont typeface="System Font Regular"/>
              <a:buChar char="–"/>
              <a:tabLst/>
              <a:defRPr/>
            </a:pPr>
            <a:r>
              <a:rPr kumimoji="0" lang="en-US" sz="1800" b="0" i="0" u="none" strike="noStrike" kern="1200" cap="none" spc="0" normalizeH="0" baseline="0" noProof="0" dirty="0">
                <a:ln>
                  <a:noFill/>
                </a:ln>
                <a:solidFill>
                  <a:srgbClr val="595959"/>
                </a:solidFill>
                <a:effectLst/>
                <a:uLnTx/>
                <a:uFillTx/>
                <a:ea typeface="+mn-ea"/>
                <a:cs typeface="+mn-cs"/>
              </a:rPr>
              <a:t>Malaria</a:t>
            </a:r>
          </a:p>
          <a:p>
            <a:pPr marL="337820" marR="0" lvl="1" indent="-154940" algn="l" defTabSz="685800" rtl="0" eaLnBrk="1" fontAlgn="auto" latinLnBrk="0" hangingPunct="1">
              <a:lnSpc>
                <a:spcPct val="90000"/>
              </a:lnSpc>
              <a:spcBef>
                <a:spcPts val="0"/>
              </a:spcBef>
              <a:spcAft>
                <a:spcPts val="200"/>
              </a:spcAft>
              <a:buClr>
                <a:srgbClr val="595959"/>
              </a:buClr>
              <a:buSzTx/>
              <a:buFont typeface="System Font Regular"/>
              <a:buChar char="–"/>
              <a:tabLst/>
              <a:defRPr/>
            </a:pPr>
            <a:r>
              <a:rPr kumimoji="0" lang="en-US" sz="1800" b="0" i="0" u="none" strike="noStrike" kern="1200" cap="none" spc="0" normalizeH="0" baseline="0" noProof="0" dirty="0">
                <a:ln>
                  <a:noFill/>
                </a:ln>
                <a:solidFill>
                  <a:srgbClr val="595959"/>
                </a:solidFill>
                <a:effectLst/>
                <a:uLnTx/>
                <a:uFillTx/>
                <a:ea typeface="+mn-ea"/>
                <a:cs typeface="+mn-cs"/>
              </a:rPr>
              <a:t>Pregnancy</a:t>
            </a:r>
          </a:p>
          <a:p>
            <a:pPr marL="337820" marR="0" lvl="1" indent="-154940" algn="l" defTabSz="685800" rtl="0" eaLnBrk="1" fontAlgn="auto" latinLnBrk="0" hangingPunct="1">
              <a:lnSpc>
                <a:spcPct val="90000"/>
              </a:lnSpc>
              <a:spcBef>
                <a:spcPts val="0"/>
              </a:spcBef>
              <a:spcAft>
                <a:spcPts val="200"/>
              </a:spcAft>
              <a:buClr>
                <a:srgbClr val="595959"/>
              </a:buClr>
              <a:buSzTx/>
              <a:buFont typeface="System Font Regular"/>
              <a:buChar char="–"/>
              <a:tabLst/>
              <a:defRPr/>
            </a:pPr>
            <a:r>
              <a:rPr kumimoji="0" lang="en-US" sz="1800" b="0" i="0" u="none" strike="noStrike" kern="1200" cap="none" spc="0" normalizeH="0" baseline="0" noProof="0" dirty="0">
                <a:ln>
                  <a:noFill/>
                </a:ln>
                <a:solidFill>
                  <a:srgbClr val="595959"/>
                </a:solidFill>
                <a:effectLst/>
                <a:uLnTx/>
                <a:uFillTx/>
                <a:ea typeface="+mn-ea"/>
                <a:cs typeface="+mn-cs"/>
              </a:rPr>
              <a:t>Autoimmune disease</a:t>
            </a:r>
          </a:p>
          <a:p>
            <a:pPr marL="155448" marR="0" lvl="0" indent="-118872" algn="l" defTabSz="685800" rtl="0" eaLnBrk="1" fontAlgn="auto" latinLnBrk="0" hangingPunct="1">
              <a:lnSpc>
                <a:spcPct val="90000"/>
              </a:lnSpc>
              <a:spcBef>
                <a:spcPts val="400"/>
              </a:spcBef>
              <a:spcAft>
                <a:spcPts val="400"/>
              </a:spcAft>
              <a:buClr>
                <a:srgbClr val="595959"/>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595959"/>
                </a:solidFill>
                <a:effectLst/>
                <a:uLnTx/>
                <a:uFillTx/>
                <a:ea typeface="+mn-ea"/>
                <a:cs typeface="+mn-cs"/>
              </a:rPr>
              <a:t>Exposure to ART</a:t>
            </a:r>
          </a:p>
          <a:p>
            <a:pPr marL="154940" marR="0" lvl="0" indent="-118745" algn="l" defTabSz="685800" rtl="0" eaLnBrk="1" fontAlgn="auto" latinLnBrk="0" hangingPunct="1">
              <a:lnSpc>
                <a:spcPct val="90000"/>
              </a:lnSpc>
              <a:spcBef>
                <a:spcPts val="400"/>
              </a:spcBef>
              <a:spcAft>
                <a:spcPts val="400"/>
              </a:spcAft>
              <a:buClr>
                <a:srgbClr val="595959"/>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595959"/>
                </a:solidFill>
                <a:effectLst/>
                <a:uLnTx/>
                <a:uFillTx/>
                <a:ea typeface="+mn-ea"/>
                <a:cs typeface="+mn-cs"/>
              </a:rPr>
              <a:t>HIV vaccines</a:t>
            </a:r>
          </a:p>
          <a:p>
            <a:endParaRPr lang="en-US" dirty="0"/>
          </a:p>
        </p:txBody>
      </p:sp>
      <p:sp>
        <p:nvSpPr>
          <p:cNvPr id="4" name="Date Placeholder 3">
            <a:extLst>
              <a:ext uri="{FF2B5EF4-FFF2-40B4-BE49-F238E27FC236}">
                <a16:creationId xmlns:a16="http://schemas.microsoft.com/office/drawing/2014/main" id="{D8CC804C-A5D5-4885-9DEF-5A40756E0F9A}"/>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3907314787"/>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Disclosures</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April 10, 2024</a:t>
            </a:fld>
            <a:endParaRPr lang="en-US" dirty="0"/>
          </a:p>
        </p:txBody>
      </p:sp>
      <p:sp>
        <p:nvSpPr>
          <p:cNvPr id="3" name="Text Placeholder 5">
            <a:extLst>
              <a:ext uri="{FF2B5EF4-FFF2-40B4-BE49-F238E27FC236}">
                <a16:creationId xmlns:a16="http://schemas.microsoft.com/office/drawing/2014/main" id="{D4C98A9B-79FC-67A1-BFCE-9A3D718A1135}"/>
              </a:ext>
            </a:extLst>
          </p:cNvPr>
          <p:cNvSpPr txBox="1">
            <a:spLocks/>
          </p:cNvSpPr>
          <p:nvPr/>
        </p:nvSpPr>
        <p:spPr>
          <a:xfrm>
            <a:off x="365922" y="1807873"/>
            <a:ext cx="11456979" cy="4560241"/>
          </a:xfrm>
          <a:prstGeom prst="rect">
            <a:avLst/>
          </a:prstGeom>
        </p:spPr>
        <p:txBody>
          <a:bodyPr/>
          <a:lstStyle>
            <a:lvl1pPr marL="347477" indent="0" algn="l" defTabSz="1218915" rtl="0" eaLnBrk="1" latinLnBrk="0" hangingPunct="1">
              <a:spcBef>
                <a:spcPts val="0"/>
              </a:spcBef>
              <a:spcAft>
                <a:spcPts val="1200"/>
              </a:spcAft>
              <a:buClr>
                <a:schemeClr val="accent6"/>
              </a:buClr>
              <a:buFontTx/>
              <a:buNone/>
              <a:defRPr sz="2400" b="0" kern="1200">
                <a:solidFill>
                  <a:schemeClr val="tx1"/>
                </a:solidFill>
                <a:latin typeface="+mn-lt"/>
                <a:ea typeface="+mn-ea"/>
                <a:cs typeface="Arial" pitchFamily="34" charset="0"/>
              </a:defRPr>
            </a:lvl1pPr>
            <a:lvl2pPr marL="338334"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2pPr>
            <a:lvl3pPr marL="676667"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3pPr>
            <a:lvl4pPr marL="1133875"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4pPr>
            <a:lvl5pPr marL="1481352" indent="0" algn="l" defTabSz="1218915" rtl="0" eaLnBrk="1" latinLnBrk="0" hangingPunct="1">
              <a:spcBef>
                <a:spcPts val="0"/>
              </a:spcBef>
              <a:spcAft>
                <a:spcPts val="600"/>
              </a:spcAft>
              <a:buClr>
                <a:schemeClr val="accent6"/>
              </a:buClr>
              <a:buSzPct val="100000"/>
              <a:buFontTx/>
              <a:buNone/>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457120" indent="-304747" defTabSz="1218987">
              <a:spcBef>
                <a:spcPct val="20000"/>
              </a:spcBef>
              <a:spcAft>
                <a:spcPts val="0"/>
              </a:spcAft>
              <a:buClr>
                <a:srgbClr val="D6201A"/>
              </a:buClr>
              <a:buFont typeface="Wingdings" charset="2"/>
              <a:buChar char="§"/>
              <a:defRPr/>
            </a:pPr>
            <a:r>
              <a:rPr lang="en-US" sz="1800" i="1" dirty="0">
                <a:solidFill>
                  <a:srgbClr val="222222"/>
                </a:solidFill>
                <a:latin typeface="Arial"/>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a:t>
            </a:r>
            <a:r>
              <a:rPr lang="en-US" sz="1800" i="1" dirty="0" err="1">
                <a:solidFill>
                  <a:srgbClr val="222222"/>
                </a:solidFill>
                <a:latin typeface="Arial"/>
              </a:rPr>
              <a:t>HRSA.gov</a:t>
            </a:r>
            <a:r>
              <a:rPr lang="en-US" sz="1800" i="1" dirty="0">
                <a:solidFill>
                  <a:srgbClr val="222222"/>
                </a:solidFill>
                <a:latin typeface="Arial"/>
              </a:rPr>
              <a:t>.</a:t>
            </a:r>
          </a:p>
          <a:p>
            <a:pPr marL="152373" defTabSz="1218987">
              <a:spcBef>
                <a:spcPct val="20000"/>
              </a:spcBef>
              <a:spcAft>
                <a:spcPts val="0"/>
              </a:spcAft>
              <a:buClr>
                <a:srgbClr val="D6201A"/>
              </a:buClr>
              <a:buFont typeface="Wingdings" charset="2"/>
              <a:buNone/>
              <a:defRPr/>
            </a:pPr>
            <a:endParaRPr lang="en-US" sz="1800" i="1" dirty="0">
              <a:solidFill>
                <a:srgbClr val="222222"/>
              </a:solidFill>
              <a:latin typeface="Arial"/>
            </a:endParaRPr>
          </a:p>
          <a:p>
            <a:pPr marL="457120" indent="-304747" defTabSz="1218987">
              <a:spcBef>
                <a:spcPct val="20000"/>
              </a:spcBef>
              <a:spcAft>
                <a:spcPts val="0"/>
              </a:spcAft>
              <a:buClr>
                <a:srgbClr val="D6201A"/>
              </a:buClr>
              <a:buFont typeface="Wingdings" charset="2"/>
              <a:buChar char="§"/>
              <a:defRPr/>
            </a:pPr>
            <a:r>
              <a:rPr lang="en-US" sz="1800" i="1" dirty="0">
                <a:solidFill>
                  <a:srgbClr val="222222"/>
                </a:solidFill>
                <a:latin typeface="Arial"/>
                <a:ea typeface="Calibri" panose="020F0502020204030204" pitchFamily="34" charset="0"/>
              </a:rPr>
              <a:t>“Funding for this presentation was made possible by cooperative agreement </a:t>
            </a:r>
            <a:r>
              <a:rPr lang="en-US" sz="1800" i="1" dirty="0">
                <a:solidFill>
                  <a:srgbClr val="222222"/>
                </a:solidFill>
                <a:latin typeface="Arial"/>
              </a:rPr>
              <a:t>U1OHA30535</a:t>
            </a:r>
            <a:r>
              <a:rPr lang="en-US" sz="1800" i="1" dirty="0">
                <a:solidFill>
                  <a:srgbClr val="222222"/>
                </a:solidFill>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pPr marL="457120" indent="-304747" defTabSz="1218987">
              <a:spcBef>
                <a:spcPct val="20000"/>
              </a:spcBef>
              <a:spcAft>
                <a:spcPts val="0"/>
              </a:spcAft>
              <a:buClr>
                <a:srgbClr val="D6201A"/>
              </a:buClr>
              <a:buFont typeface="Wingdings" charset="2"/>
              <a:buChar char="§"/>
              <a:defRPr/>
            </a:pPr>
            <a:endParaRPr kumimoji="0" lang="en-US" altLang="en-US" sz="1800" b="0" i="1" u="none" strike="noStrike" cap="none" normalizeH="0" baseline="0" dirty="0">
              <a:ln>
                <a:noFill/>
              </a:ln>
              <a:solidFill>
                <a:srgbClr val="000000"/>
              </a:solidFill>
              <a:effectLst/>
              <a:latin typeface="Calibri" panose="020F0502020204030204" pitchFamily="34" charset="0"/>
              <a:ea typeface="Calibri" panose="020F0502020204030204" pitchFamily="34" charset="0"/>
            </a:endParaRPr>
          </a:p>
          <a:p>
            <a:pPr marL="457120" indent="-304747" defTabSz="1218987">
              <a:spcBef>
                <a:spcPct val="20000"/>
              </a:spcBef>
              <a:spcAft>
                <a:spcPts val="0"/>
              </a:spcAft>
              <a:buClr>
                <a:srgbClr val="D6201A"/>
              </a:buClr>
              <a:buFont typeface="Wingdings" charset="2"/>
              <a:buChar char="§"/>
              <a:defRPr/>
            </a:pPr>
            <a:r>
              <a:rPr kumimoji="0" lang="en-US" altLang="en-US" sz="1800" b="0" i="1" u="none" strike="noStrike" cap="none" normalizeH="0" baseline="0" dirty="0">
                <a:ln>
                  <a:noFill/>
                </a:ln>
                <a:solidFill>
                  <a:srgbClr val="000000"/>
                </a:solidFill>
                <a:effectLst/>
                <a:latin typeface="Calibri" panose="020F0502020204030204" pitchFamily="34" charset="0"/>
                <a:ea typeface="Calibri" panose="020F0502020204030204" pitchFamily="34" charset="0"/>
              </a:rPr>
              <a:t>This content is owned by the AETC, and is protected by copyright laws.  Reproduction or distribution of the content without written permission of the sponsor is prohibited, and may result in legal action.</a:t>
            </a:r>
            <a:r>
              <a:rPr kumimoji="0" lang="en-US" altLang="en-US" sz="1800" b="0" i="1" u="none" strike="noStrike" cap="none" normalizeH="0" baseline="0" dirty="0">
                <a:ln>
                  <a:noFill/>
                </a:ln>
                <a:solidFill>
                  <a:schemeClr val="tx1"/>
                </a:solidFill>
                <a:effectLst/>
                <a:latin typeface="Calibri" panose="020F0502020204030204" pitchFamily="34" charset="0"/>
                <a:ea typeface="Calibri" panose="020F0502020204030204" pitchFamily="34" charset="0"/>
              </a:rPr>
              <a:t>  </a:t>
            </a:r>
            <a:endParaRPr lang="en-US" sz="1800" i="1" dirty="0">
              <a:solidFill>
                <a:srgbClr val="222222"/>
              </a:solidFill>
              <a:latin typeface="Arial"/>
              <a:ea typeface="Calibri" panose="020F0502020204030204" pitchFamily="34" charset="0"/>
            </a:endParaRPr>
          </a:p>
        </p:txBody>
      </p:sp>
    </p:spTree>
    <p:extLst>
      <p:ext uri="{BB962C8B-B14F-4D97-AF65-F5344CB8AC3E}">
        <p14:creationId xmlns:p14="http://schemas.microsoft.com/office/powerpoint/2010/main" val="327161747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193DAC-051D-159F-CC40-B2487B977AE3}"/>
              </a:ext>
            </a:extLst>
          </p:cNvPr>
          <p:cNvSpPr>
            <a:spLocks noGrp="1"/>
          </p:cNvSpPr>
          <p:nvPr>
            <p:ph sz="quarter" idx="20"/>
          </p:nvPr>
        </p:nvSpPr>
        <p:spPr>
          <a:xfrm>
            <a:off x="281517" y="1540048"/>
            <a:ext cx="5248113" cy="4836660"/>
          </a:xfrm>
        </p:spPr>
        <p:txBody>
          <a:bodyPr vert="horz" lIns="121888" tIns="60944" rIns="121888" bIns="60944" rtlCol="0" anchor="t">
            <a:noAutofit/>
          </a:bodyPr>
          <a:lstStyle/>
          <a:p>
            <a:pPr marL="206535" indent="-158287"/>
            <a:r>
              <a:rPr lang="en-US" sz="2133" dirty="0">
                <a:latin typeface="Helvetica Light"/>
              </a:rPr>
              <a:t>Endogenous Ab in human serum/plasma that may interfere with IA --&gt; false elevations of measured values</a:t>
            </a:r>
          </a:p>
          <a:p>
            <a:pPr marL="450314" lvl="1" indent="-206535"/>
            <a:r>
              <a:rPr lang="en-US" sz="2133" dirty="0">
                <a:latin typeface="Helvetica Light"/>
              </a:rPr>
              <a:t>?Exposure to mice/mouse products</a:t>
            </a:r>
          </a:p>
          <a:p>
            <a:pPr marL="450314" lvl="1" indent="-206535"/>
            <a:r>
              <a:rPr lang="en-US" sz="2133" dirty="0">
                <a:latin typeface="Helvetica Light"/>
              </a:rPr>
              <a:t>?Immunization, transfusion</a:t>
            </a:r>
          </a:p>
          <a:p>
            <a:pPr marL="450314" lvl="1" indent="-206535"/>
            <a:r>
              <a:rPr lang="en-US" sz="2133" dirty="0">
                <a:latin typeface="Helvetica Light"/>
              </a:rPr>
              <a:t>?Autoimmune disease</a:t>
            </a:r>
          </a:p>
          <a:p>
            <a:pPr marL="450314" lvl="1" indent="-206535"/>
            <a:r>
              <a:rPr lang="en-US" sz="2133" dirty="0">
                <a:latin typeface="Helvetica Light"/>
              </a:rPr>
              <a:t>?Infection (e.g., EBV)</a:t>
            </a:r>
          </a:p>
          <a:p>
            <a:pPr marL="206535" indent="-158287"/>
            <a:r>
              <a:rPr lang="en-US" sz="2133" dirty="0">
                <a:latin typeface="Helvetica Light"/>
              </a:rPr>
              <a:t>0.17-40% prevalence</a:t>
            </a:r>
            <a:r>
              <a:rPr lang="en-US" sz="2133" baseline="30000" dirty="0">
                <a:latin typeface="Helvetica Light"/>
              </a:rPr>
              <a:t>1</a:t>
            </a:r>
          </a:p>
          <a:p>
            <a:pPr marL="206535" indent="-158287"/>
            <a:endParaRPr lang="en-US" sz="2133" dirty="0">
              <a:latin typeface="Helvetica Light"/>
            </a:endParaRPr>
          </a:p>
        </p:txBody>
      </p:sp>
      <p:sp>
        <p:nvSpPr>
          <p:cNvPr id="4" name="Title 3">
            <a:extLst>
              <a:ext uri="{FF2B5EF4-FFF2-40B4-BE49-F238E27FC236}">
                <a16:creationId xmlns:a16="http://schemas.microsoft.com/office/drawing/2014/main" id="{A64A9B0C-7FF0-5FF3-1E32-0E00F58F78C3}"/>
              </a:ext>
            </a:extLst>
          </p:cNvPr>
          <p:cNvSpPr>
            <a:spLocks noGrp="1"/>
          </p:cNvSpPr>
          <p:nvPr>
            <p:ph type="title"/>
          </p:nvPr>
        </p:nvSpPr>
        <p:spPr/>
        <p:txBody>
          <a:bodyPr/>
          <a:lstStyle/>
          <a:p>
            <a:r>
              <a:rPr lang="en-US" b="1" dirty="0">
                <a:latin typeface="Helvetica Light"/>
              </a:rPr>
              <a:t>Heterophile antibodies</a:t>
            </a:r>
            <a:endParaRPr lang="en-US" b="1"/>
          </a:p>
        </p:txBody>
      </p:sp>
      <p:pic>
        <p:nvPicPr>
          <p:cNvPr id="9" name="Picture 9" descr="Text&#10;&#10;Description automatically generated">
            <a:extLst>
              <a:ext uri="{FF2B5EF4-FFF2-40B4-BE49-F238E27FC236}">
                <a16:creationId xmlns:a16="http://schemas.microsoft.com/office/drawing/2014/main" id="{74C55B4D-5B3D-9967-8964-DAF484C488A5}"/>
              </a:ext>
            </a:extLst>
          </p:cNvPr>
          <p:cNvPicPr>
            <a:picLocks noChangeAspect="1"/>
          </p:cNvPicPr>
          <p:nvPr/>
        </p:nvPicPr>
        <p:blipFill>
          <a:blip r:embed="rId3"/>
          <a:stretch>
            <a:fillRect/>
          </a:stretch>
        </p:blipFill>
        <p:spPr>
          <a:xfrm>
            <a:off x="5687844" y="798827"/>
            <a:ext cx="6601093" cy="2103517"/>
          </a:xfrm>
          <a:prstGeom prst="rect">
            <a:avLst/>
          </a:prstGeom>
        </p:spPr>
      </p:pic>
      <p:pic>
        <p:nvPicPr>
          <p:cNvPr id="10" name="Picture 10" descr="Diagram&#10;&#10;Description automatically generated">
            <a:extLst>
              <a:ext uri="{FF2B5EF4-FFF2-40B4-BE49-F238E27FC236}">
                <a16:creationId xmlns:a16="http://schemas.microsoft.com/office/drawing/2014/main" id="{2B2AADCD-3F6C-7888-D457-B18A351EF386}"/>
              </a:ext>
            </a:extLst>
          </p:cNvPr>
          <p:cNvPicPr>
            <a:picLocks noChangeAspect="1"/>
          </p:cNvPicPr>
          <p:nvPr/>
        </p:nvPicPr>
        <p:blipFill>
          <a:blip r:embed="rId4"/>
          <a:stretch>
            <a:fillRect/>
          </a:stretch>
        </p:blipFill>
        <p:spPr>
          <a:xfrm>
            <a:off x="5691358" y="3209663"/>
            <a:ext cx="6380125" cy="2734378"/>
          </a:xfrm>
          <a:prstGeom prst="rect">
            <a:avLst/>
          </a:prstGeom>
        </p:spPr>
      </p:pic>
      <p:sp>
        <p:nvSpPr>
          <p:cNvPr id="11" name="Rectangle 10">
            <a:extLst>
              <a:ext uri="{FF2B5EF4-FFF2-40B4-BE49-F238E27FC236}">
                <a16:creationId xmlns:a16="http://schemas.microsoft.com/office/drawing/2014/main" id="{58E23FCA-FEE5-3920-B5B3-2D5BC4EA7509}"/>
              </a:ext>
            </a:extLst>
          </p:cNvPr>
          <p:cNvSpPr/>
          <p:nvPr/>
        </p:nvSpPr>
        <p:spPr>
          <a:xfrm>
            <a:off x="9092749" y="5493052"/>
            <a:ext cx="2889095" cy="12217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7"/>
          </a:p>
        </p:txBody>
      </p:sp>
      <p:sp>
        <p:nvSpPr>
          <p:cNvPr id="7" name="TextBox 6">
            <a:extLst>
              <a:ext uri="{FF2B5EF4-FFF2-40B4-BE49-F238E27FC236}">
                <a16:creationId xmlns:a16="http://schemas.microsoft.com/office/drawing/2014/main" id="{DC57A6CB-6F6D-9B9F-898C-C6742D59D778}"/>
              </a:ext>
            </a:extLst>
          </p:cNvPr>
          <p:cNvSpPr txBox="1"/>
          <p:nvPr/>
        </p:nvSpPr>
        <p:spPr>
          <a:xfrm>
            <a:off x="8718974" y="6376436"/>
            <a:ext cx="5247075" cy="328199"/>
          </a:xfrm>
          <a:prstGeom prst="rect">
            <a:avLst/>
          </a:prstGeom>
          <a:noFill/>
        </p:spPr>
        <p:txBody>
          <a:bodyPr rot="0" spcFirstLastPara="0" vertOverflow="overflow" horzOverflow="overflow" vert="horz" wrap="square" lIns="121888" tIns="60944" rIns="121888" bIns="60944" numCol="1" spcCol="0" rtlCol="0" fromWordArt="0" anchor="t" anchorCtr="0" forceAA="0" compatLnSpc="1">
            <a:prstTxWarp prst="textNoShape">
              <a:avLst/>
            </a:prstTxWarp>
            <a:spAutoFit/>
          </a:bodyPr>
          <a:lstStyle/>
          <a:p>
            <a:r>
              <a:rPr lang="en-US" sz="1333" dirty="0">
                <a:latin typeface="Helvetica Light"/>
              </a:rPr>
              <a:t>1.  Morton A. (2014) </a:t>
            </a:r>
            <a:r>
              <a:rPr lang="en-US" sz="1333" dirty="0">
                <a:latin typeface="Helvetica Light"/>
                <a:ea typeface="+mn-lt"/>
                <a:cs typeface="+mn-lt"/>
              </a:rPr>
              <a:t>Aust Fam Physician</a:t>
            </a:r>
            <a:endParaRPr lang="en-US" sz="1333" dirty="0">
              <a:latin typeface="Helvetica Light"/>
            </a:endParaRPr>
          </a:p>
        </p:txBody>
      </p:sp>
      <p:cxnSp>
        <p:nvCxnSpPr>
          <p:cNvPr id="2" name="Straight Arrow Connector 1">
            <a:extLst>
              <a:ext uri="{FF2B5EF4-FFF2-40B4-BE49-F238E27FC236}">
                <a16:creationId xmlns:a16="http://schemas.microsoft.com/office/drawing/2014/main" id="{06AD32DB-44A0-A7BB-8972-B7428499AD7B}"/>
              </a:ext>
            </a:extLst>
          </p:cNvPr>
          <p:cNvCxnSpPr/>
          <p:nvPr/>
        </p:nvCxnSpPr>
        <p:spPr>
          <a:xfrm flipH="1">
            <a:off x="4380828" y="2415147"/>
            <a:ext cx="1254621" cy="2187590"/>
          </a:xfrm>
          <a:prstGeom prst="straightConnector1">
            <a:avLst/>
          </a:prstGeom>
          <a:ln w="28575">
            <a:solidFill>
              <a:srgbClr val="4472C4"/>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AD22C1C-E881-454C-A763-7B3FEBBD45D5}"/>
              </a:ext>
            </a:extLst>
          </p:cNvPr>
          <p:cNvSpPr txBox="1"/>
          <p:nvPr/>
        </p:nvSpPr>
        <p:spPr>
          <a:xfrm>
            <a:off x="275402" y="4635950"/>
            <a:ext cx="5162401" cy="1764233"/>
          </a:xfrm>
          <a:prstGeom prst="rect">
            <a:avLst/>
          </a:prstGeom>
          <a:noFill/>
          <a:ln w="28575">
            <a:solidFill>
              <a:srgbClr val="0070C0"/>
            </a:solidFill>
          </a:ln>
        </p:spPr>
        <p:txBody>
          <a:bodyPr wrap="square" lIns="121888" tIns="60944" rIns="121888" bIns="60944" rtlCol="0" anchor="t">
            <a:spAutoFit/>
          </a:bodyPr>
          <a:lstStyle/>
          <a:p>
            <a:r>
              <a:rPr lang="en-US" sz="2133" dirty="0">
                <a:latin typeface="Helvetica Light"/>
              </a:rPr>
              <a:t>95% clinical specimens repeatedly reactive on one HIV screening platform negative when retested on different platform; </a:t>
            </a:r>
            <a:r>
              <a:rPr lang="en-US" sz="2133" i="1" dirty="0">
                <a:latin typeface="Helvetica Light"/>
              </a:rPr>
              <a:t>HBR pre-treatment eliminated/reduced false reactivity</a:t>
            </a:r>
            <a:endParaRPr lang="en-US" sz="2133" dirty="0"/>
          </a:p>
        </p:txBody>
      </p:sp>
      <p:sp>
        <p:nvSpPr>
          <p:cNvPr id="5" name="TextBox 4">
            <a:extLst>
              <a:ext uri="{FF2B5EF4-FFF2-40B4-BE49-F238E27FC236}">
                <a16:creationId xmlns:a16="http://schemas.microsoft.com/office/drawing/2014/main" id="{AE142460-8D01-DAE1-5190-546561F93A1B}"/>
              </a:ext>
            </a:extLst>
          </p:cNvPr>
          <p:cNvSpPr txBox="1"/>
          <p:nvPr/>
        </p:nvSpPr>
        <p:spPr>
          <a:xfrm>
            <a:off x="8184209" y="-46540"/>
            <a:ext cx="3720890" cy="379463"/>
          </a:xfrm>
          <a:prstGeom prst="rect">
            <a:avLst/>
          </a:prstGeom>
          <a:noFill/>
        </p:spPr>
        <p:txBody>
          <a:bodyPr wrap="none" rtlCol="0">
            <a:spAutoFit/>
          </a:bodyPr>
          <a:lstStyle/>
          <a:p>
            <a:r>
              <a:rPr lang="en-US" dirty="0">
                <a:solidFill>
                  <a:schemeClr val="tx2"/>
                </a:solidFill>
              </a:rPr>
              <a:t>Slide courtesy of Dr. Carolyn Chu</a:t>
            </a:r>
          </a:p>
        </p:txBody>
      </p:sp>
    </p:spTree>
    <p:extLst>
      <p:ext uri="{BB962C8B-B14F-4D97-AF65-F5344CB8AC3E}">
        <p14:creationId xmlns:p14="http://schemas.microsoft.com/office/powerpoint/2010/main" val="200300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A8FAF4F1-C433-12C0-C970-95D0FE75D742}"/>
              </a:ext>
            </a:extLst>
          </p:cNvPr>
          <p:cNvSpPr>
            <a:spLocks noGrp="1"/>
          </p:cNvSpPr>
          <p:nvPr>
            <p:ph idx="1"/>
          </p:nvPr>
        </p:nvSpPr>
        <p:spPr/>
        <p:txBody>
          <a:bodyPr/>
          <a:lstStyle/>
          <a:p>
            <a:endParaRPr lang="en-US"/>
          </a:p>
        </p:txBody>
      </p:sp>
      <p:sp>
        <p:nvSpPr>
          <p:cNvPr id="5" name="Date Placeholder 4">
            <a:extLst>
              <a:ext uri="{FF2B5EF4-FFF2-40B4-BE49-F238E27FC236}">
                <a16:creationId xmlns:a16="http://schemas.microsoft.com/office/drawing/2014/main" id="{CEF7C2FD-339B-FC9F-943D-6FBF93A9BF78}"/>
              </a:ext>
            </a:extLst>
          </p:cNvPr>
          <p:cNvSpPr>
            <a:spLocks noGrp="1"/>
          </p:cNvSpPr>
          <p:nvPr>
            <p:ph type="dt" sz="half" idx="10"/>
          </p:nvPr>
        </p:nvSpPr>
        <p:spPr/>
        <p:txBody>
          <a:bodyPr/>
          <a:lstStyle/>
          <a:p>
            <a:fld id="{D90A14F4-0CE7-440D-A9AD-AE6DF60A6C88}" type="datetime4">
              <a:rPr lang="en-US" smtClean="0"/>
              <a:t>April 10, 2024</a:t>
            </a:fld>
            <a:endParaRPr lang="en-US" dirty="0"/>
          </a:p>
        </p:txBody>
      </p:sp>
      <p:pic>
        <p:nvPicPr>
          <p:cNvPr id="11" name="Picture 10">
            <a:extLst>
              <a:ext uri="{FF2B5EF4-FFF2-40B4-BE49-F238E27FC236}">
                <a16:creationId xmlns:a16="http://schemas.microsoft.com/office/drawing/2014/main" id="{B0B1DE86-8CBB-ECC5-7DB8-85F1A8537F14}"/>
              </a:ext>
            </a:extLst>
          </p:cNvPr>
          <p:cNvPicPr>
            <a:picLocks noChangeAspect="1"/>
          </p:cNvPicPr>
          <p:nvPr/>
        </p:nvPicPr>
        <p:blipFill>
          <a:blip r:embed="rId3"/>
          <a:stretch>
            <a:fillRect/>
          </a:stretch>
        </p:blipFill>
        <p:spPr>
          <a:xfrm>
            <a:off x="2372452" y="2014713"/>
            <a:ext cx="8164064" cy="1409165"/>
          </a:xfrm>
          <a:prstGeom prst="rect">
            <a:avLst/>
          </a:prstGeom>
        </p:spPr>
      </p:pic>
      <p:pic>
        <p:nvPicPr>
          <p:cNvPr id="17" name="Picture 16">
            <a:extLst>
              <a:ext uri="{FF2B5EF4-FFF2-40B4-BE49-F238E27FC236}">
                <a16:creationId xmlns:a16="http://schemas.microsoft.com/office/drawing/2014/main" id="{17621FAE-F5B5-41F7-0790-A403CA411DE2}"/>
              </a:ext>
            </a:extLst>
          </p:cNvPr>
          <p:cNvPicPr>
            <a:picLocks noChangeAspect="1"/>
          </p:cNvPicPr>
          <p:nvPr/>
        </p:nvPicPr>
        <p:blipFill>
          <a:blip r:embed="rId4"/>
          <a:stretch>
            <a:fillRect/>
          </a:stretch>
        </p:blipFill>
        <p:spPr>
          <a:xfrm>
            <a:off x="2834639" y="0"/>
            <a:ext cx="7106482" cy="1900571"/>
          </a:xfrm>
          <a:prstGeom prst="rect">
            <a:avLst/>
          </a:prstGeom>
        </p:spPr>
      </p:pic>
      <p:pic>
        <p:nvPicPr>
          <p:cNvPr id="19" name="Picture 18">
            <a:extLst>
              <a:ext uri="{FF2B5EF4-FFF2-40B4-BE49-F238E27FC236}">
                <a16:creationId xmlns:a16="http://schemas.microsoft.com/office/drawing/2014/main" id="{953C68F7-5CD5-B1CA-4B7D-1C9369B7D7E0}"/>
              </a:ext>
            </a:extLst>
          </p:cNvPr>
          <p:cNvPicPr>
            <a:picLocks noChangeAspect="1"/>
          </p:cNvPicPr>
          <p:nvPr/>
        </p:nvPicPr>
        <p:blipFill>
          <a:blip r:embed="rId5"/>
          <a:stretch>
            <a:fillRect/>
          </a:stretch>
        </p:blipFill>
        <p:spPr>
          <a:xfrm>
            <a:off x="2901243" y="3434123"/>
            <a:ext cx="6973273" cy="3496163"/>
          </a:xfrm>
          <a:prstGeom prst="rect">
            <a:avLst/>
          </a:prstGeom>
        </p:spPr>
      </p:pic>
      <p:cxnSp>
        <p:nvCxnSpPr>
          <p:cNvPr id="21" name="Straight Connector 20">
            <a:extLst>
              <a:ext uri="{FF2B5EF4-FFF2-40B4-BE49-F238E27FC236}">
                <a16:creationId xmlns:a16="http://schemas.microsoft.com/office/drawing/2014/main" id="{F4EA1C18-90C9-CCDD-1F7F-C5B1CB2AF93A}"/>
              </a:ext>
            </a:extLst>
          </p:cNvPr>
          <p:cNvCxnSpPr/>
          <p:nvPr/>
        </p:nvCxnSpPr>
        <p:spPr>
          <a:xfrm>
            <a:off x="3817620" y="6149340"/>
            <a:ext cx="590931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805BAB2-7B13-7FDF-7D42-B9246BB05D48}"/>
              </a:ext>
            </a:extLst>
          </p:cNvPr>
          <p:cNvCxnSpPr>
            <a:cxnSpLocks/>
          </p:cNvCxnSpPr>
          <p:nvPr/>
        </p:nvCxnSpPr>
        <p:spPr>
          <a:xfrm>
            <a:off x="2901243" y="6356350"/>
            <a:ext cx="371672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8744345"/>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32CE4-8F7F-CB1F-E1A0-E5582036728D}"/>
              </a:ext>
            </a:extLst>
          </p:cNvPr>
          <p:cNvSpPr>
            <a:spLocks noGrp="1"/>
          </p:cNvSpPr>
          <p:nvPr>
            <p:ph type="title"/>
          </p:nvPr>
        </p:nvSpPr>
        <p:spPr/>
        <p:txBody>
          <a:bodyPr/>
          <a:lstStyle/>
          <a:p>
            <a:r>
              <a:rPr lang="en-US" dirty="0"/>
              <a:t>Case 2 (</a:t>
            </a:r>
            <a:r>
              <a:rPr lang="en-US" dirty="0" err="1"/>
              <a:t>cont</a:t>
            </a:r>
            <a:r>
              <a:rPr lang="en-US" dirty="0"/>
              <a:t>)</a:t>
            </a:r>
          </a:p>
        </p:txBody>
      </p:sp>
      <p:sp>
        <p:nvSpPr>
          <p:cNvPr id="3" name="Text Placeholder 2">
            <a:extLst>
              <a:ext uri="{FF2B5EF4-FFF2-40B4-BE49-F238E27FC236}">
                <a16:creationId xmlns:a16="http://schemas.microsoft.com/office/drawing/2014/main" id="{8F502751-C17C-1A6D-833B-439DCF3221BE}"/>
              </a:ext>
            </a:extLst>
          </p:cNvPr>
          <p:cNvSpPr>
            <a:spLocks noGrp="1"/>
          </p:cNvSpPr>
          <p:nvPr>
            <p:ph type="body" sz="quarter" idx="11"/>
          </p:nvPr>
        </p:nvSpPr>
        <p:spPr>
          <a:xfrm>
            <a:off x="623890" y="1935957"/>
            <a:ext cx="10512424" cy="3573303"/>
          </a:xfrm>
        </p:spPr>
        <p:txBody>
          <a:bodyPr/>
          <a:lstStyle/>
          <a:p>
            <a:pPr marL="690377" indent="-342900">
              <a:buFont typeface="Arial" panose="020B0604020202020204" pitchFamily="34" charset="0"/>
              <a:buChar char="•"/>
            </a:pPr>
            <a:r>
              <a:rPr lang="en-US" dirty="0"/>
              <a:t>Called overnight:</a:t>
            </a:r>
          </a:p>
          <a:p>
            <a:pPr marL="1019567" lvl="2" indent="-342900">
              <a:buFont typeface="Arial" panose="020B0604020202020204" pitchFamily="34" charset="0"/>
              <a:buChar char="•"/>
            </a:pPr>
            <a:r>
              <a:rPr lang="en-US" dirty="0"/>
              <a:t>Infant delivered 2hrs ago: FT NSVD</a:t>
            </a:r>
          </a:p>
          <a:p>
            <a:pPr marL="1019567" lvl="2" indent="-342900">
              <a:buFont typeface="Arial" panose="020B0604020202020204" pitchFamily="34" charset="0"/>
              <a:buChar char="•"/>
            </a:pPr>
            <a:r>
              <a:rPr lang="en-US" dirty="0"/>
              <a:t>Sign-out from maternal HIV provider to Peds: "6wks AZT for infant and OK to breastfeed" </a:t>
            </a:r>
          </a:p>
          <a:p>
            <a:pPr marL="1476775" lvl="3" indent="-342900">
              <a:buFont typeface="Arial" panose="020B0604020202020204" pitchFamily="34" charset="0"/>
              <a:buChar char="•"/>
            </a:pPr>
            <a:r>
              <a:rPr lang="en-US" dirty="0"/>
              <a:t>Overnight Peds advised patient to pump/save until able to clarify prior breastfeeding </a:t>
            </a:r>
          </a:p>
          <a:p>
            <a:pPr marL="1019567" lvl="2" indent="-342900">
              <a:buFont typeface="Arial" panose="020B0604020202020204" pitchFamily="34" charset="0"/>
              <a:buChar char="•"/>
            </a:pPr>
            <a:r>
              <a:rPr lang="en-US" dirty="0"/>
              <a:t>Overnight convo with Hotline: ?Role of initial infant ARVs while awaiting further info</a:t>
            </a:r>
          </a:p>
        </p:txBody>
      </p:sp>
      <p:sp>
        <p:nvSpPr>
          <p:cNvPr id="4" name="Date Placeholder 3">
            <a:extLst>
              <a:ext uri="{FF2B5EF4-FFF2-40B4-BE49-F238E27FC236}">
                <a16:creationId xmlns:a16="http://schemas.microsoft.com/office/drawing/2014/main" id="{14D7D1BA-94CF-6DB3-D653-863EB1818E4D}"/>
              </a:ext>
            </a:extLst>
          </p:cNvPr>
          <p:cNvSpPr>
            <a:spLocks noGrp="1"/>
          </p:cNvSpPr>
          <p:nvPr>
            <p:ph type="dt" sz="half" idx="2"/>
          </p:nvPr>
        </p:nvSpPr>
        <p:spPr/>
        <p:txBody>
          <a:bodyPr/>
          <a:lstStyle/>
          <a:p>
            <a:fld id="{90DD43B1-01E5-D847-B965-FC264A9E1869}" type="datetime4">
              <a:rPr lang="en-US" smtClean="0"/>
              <a:pPr/>
              <a:t>April 10, 2024</a:t>
            </a:fld>
            <a:endParaRPr lang="en-US" dirty="0"/>
          </a:p>
        </p:txBody>
      </p:sp>
    </p:spTree>
    <p:extLst>
      <p:ext uri="{BB962C8B-B14F-4D97-AF65-F5344CB8AC3E}">
        <p14:creationId xmlns:p14="http://schemas.microsoft.com/office/powerpoint/2010/main" val="3654592570"/>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68956-D96C-9796-8546-38D35FCA5146}"/>
              </a:ext>
            </a:extLst>
          </p:cNvPr>
          <p:cNvSpPr>
            <a:spLocks noGrp="1"/>
          </p:cNvSpPr>
          <p:nvPr>
            <p:ph type="title"/>
          </p:nvPr>
        </p:nvSpPr>
        <p:spPr>
          <a:xfrm>
            <a:off x="623890" y="879177"/>
            <a:ext cx="7928665" cy="679251"/>
          </a:xfrm>
        </p:spPr>
        <p:txBody>
          <a:bodyPr>
            <a:normAutofit fontScale="90000"/>
          </a:bodyPr>
          <a:lstStyle/>
          <a:p>
            <a:r>
              <a:rPr lang="en-US" dirty="0"/>
              <a:t>What to do about uncertain HIV test results</a:t>
            </a:r>
            <a:br>
              <a:rPr lang="en-US" dirty="0"/>
            </a:br>
            <a:r>
              <a:rPr lang="en-US" dirty="0"/>
              <a:t> in pregnancy</a:t>
            </a:r>
          </a:p>
        </p:txBody>
      </p:sp>
      <p:sp>
        <p:nvSpPr>
          <p:cNvPr id="3" name="Text Placeholder 2">
            <a:extLst>
              <a:ext uri="{FF2B5EF4-FFF2-40B4-BE49-F238E27FC236}">
                <a16:creationId xmlns:a16="http://schemas.microsoft.com/office/drawing/2014/main" id="{E3DA3897-C489-8E3A-F506-E7C80CA72381}"/>
              </a:ext>
            </a:extLst>
          </p:cNvPr>
          <p:cNvSpPr>
            <a:spLocks noGrp="1"/>
          </p:cNvSpPr>
          <p:nvPr>
            <p:ph type="body" sz="quarter" idx="11"/>
          </p:nvPr>
        </p:nvSpPr>
        <p:spPr/>
        <p:txBody>
          <a:bodyPr/>
          <a:lstStyle/>
          <a:p>
            <a:endParaRPr lang="en-US"/>
          </a:p>
        </p:txBody>
      </p:sp>
      <p:sp>
        <p:nvSpPr>
          <p:cNvPr id="4" name="Date Placeholder 3">
            <a:extLst>
              <a:ext uri="{FF2B5EF4-FFF2-40B4-BE49-F238E27FC236}">
                <a16:creationId xmlns:a16="http://schemas.microsoft.com/office/drawing/2014/main" id="{81DDF2FB-DB69-C8D9-8AE8-84190B18A151}"/>
              </a:ext>
            </a:extLst>
          </p:cNvPr>
          <p:cNvSpPr>
            <a:spLocks noGrp="1"/>
          </p:cNvSpPr>
          <p:nvPr>
            <p:ph type="dt" sz="half" idx="2"/>
          </p:nvPr>
        </p:nvSpPr>
        <p:spPr/>
        <p:txBody>
          <a:bodyPr/>
          <a:lstStyle/>
          <a:p>
            <a:fld id="{90DD43B1-01E5-D847-B965-FC264A9E1869}" type="datetime4">
              <a:rPr lang="en-US" smtClean="0"/>
              <a:t>April 10, 2024</a:t>
            </a:fld>
            <a:endParaRPr lang="en-US" dirty="0"/>
          </a:p>
        </p:txBody>
      </p:sp>
      <p:pic>
        <p:nvPicPr>
          <p:cNvPr id="6" name="Picture 5">
            <a:extLst>
              <a:ext uri="{FF2B5EF4-FFF2-40B4-BE49-F238E27FC236}">
                <a16:creationId xmlns:a16="http://schemas.microsoft.com/office/drawing/2014/main" id="{D1DD83EB-9AA1-28CF-4D9B-296BCA86BA0D}"/>
              </a:ext>
            </a:extLst>
          </p:cNvPr>
          <p:cNvPicPr>
            <a:picLocks noChangeAspect="1"/>
          </p:cNvPicPr>
          <p:nvPr/>
        </p:nvPicPr>
        <p:blipFill>
          <a:blip r:embed="rId3"/>
          <a:stretch>
            <a:fillRect/>
          </a:stretch>
        </p:blipFill>
        <p:spPr>
          <a:xfrm>
            <a:off x="623296" y="1935957"/>
            <a:ext cx="10706365" cy="1731667"/>
          </a:xfrm>
          <a:prstGeom prst="rect">
            <a:avLst/>
          </a:prstGeom>
        </p:spPr>
      </p:pic>
      <p:pic>
        <p:nvPicPr>
          <p:cNvPr id="10" name="Picture 9">
            <a:extLst>
              <a:ext uri="{FF2B5EF4-FFF2-40B4-BE49-F238E27FC236}">
                <a16:creationId xmlns:a16="http://schemas.microsoft.com/office/drawing/2014/main" id="{3F2C283C-6BBA-EE01-C29D-524F0D900BD4}"/>
              </a:ext>
            </a:extLst>
          </p:cNvPr>
          <p:cNvPicPr>
            <a:picLocks noChangeAspect="1"/>
          </p:cNvPicPr>
          <p:nvPr/>
        </p:nvPicPr>
        <p:blipFill>
          <a:blip r:embed="rId4"/>
          <a:stretch>
            <a:fillRect/>
          </a:stretch>
        </p:blipFill>
        <p:spPr>
          <a:xfrm>
            <a:off x="623296" y="4016498"/>
            <a:ext cx="10565501" cy="1085436"/>
          </a:xfrm>
          <a:prstGeom prst="rect">
            <a:avLst/>
          </a:prstGeom>
        </p:spPr>
      </p:pic>
      <p:pic>
        <p:nvPicPr>
          <p:cNvPr id="12" name="Picture 11">
            <a:extLst>
              <a:ext uri="{FF2B5EF4-FFF2-40B4-BE49-F238E27FC236}">
                <a16:creationId xmlns:a16="http://schemas.microsoft.com/office/drawing/2014/main" id="{924A7BA6-DB28-2A0A-BC3F-9142B641C571}"/>
              </a:ext>
            </a:extLst>
          </p:cNvPr>
          <p:cNvPicPr>
            <a:picLocks noChangeAspect="1"/>
          </p:cNvPicPr>
          <p:nvPr/>
        </p:nvPicPr>
        <p:blipFill>
          <a:blip r:embed="rId5"/>
          <a:stretch>
            <a:fillRect/>
          </a:stretch>
        </p:blipFill>
        <p:spPr>
          <a:xfrm>
            <a:off x="8663940" y="859453"/>
            <a:ext cx="3524885" cy="1042214"/>
          </a:xfrm>
          <a:prstGeom prst="rect">
            <a:avLst/>
          </a:prstGeom>
        </p:spPr>
      </p:pic>
      <p:sp>
        <p:nvSpPr>
          <p:cNvPr id="13" name="TextBox 12">
            <a:extLst>
              <a:ext uri="{FF2B5EF4-FFF2-40B4-BE49-F238E27FC236}">
                <a16:creationId xmlns:a16="http://schemas.microsoft.com/office/drawing/2014/main" id="{9039E5D6-53E1-5AC7-7FB7-5E60B89238EB}"/>
              </a:ext>
            </a:extLst>
          </p:cNvPr>
          <p:cNvSpPr txBox="1"/>
          <p:nvPr/>
        </p:nvSpPr>
        <p:spPr>
          <a:xfrm>
            <a:off x="3786729" y="6450159"/>
            <a:ext cx="4615366" cy="215444"/>
          </a:xfrm>
          <a:prstGeom prst="rect">
            <a:avLst/>
          </a:prstGeom>
          <a:noFill/>
        </p:spPr>
        <p:txBody>
          <a:bodyPr wrap="none" rtlCol="0">
            <a:spAutoFit/>
          </a:bodyPr>
          <a:lstStyle/>
          <a:p>
            <a:r>
              <a:rPr lang="en-US" sz="800" dirty="0">
                <a:solidFill>
                  <a:srgbClr val="FF0000"/>
                </a:solidFill>
              </a:rPr>
              <a:t>Downloaded from </a:t>
            </a:r>
            <a:r>
              <a:rPr lang="en-US" sz="800" dirty="0">
                <a:solidFill>
                  <a:srgbClr val="FF0000"/>
                </a:solidFill>
                <a:hlinkClick r:id="rId6">
                  <a:extLst>
                    <a:ext uri="{A12FA001-AC4F-418D-AE19-62706E023703}">
                      <ahyp:hlinkClr xmlns:ahyp="http://schemas.microsoft.com/office/drawing/2018/hyperlinkcolor" val="tx"/>
                    </a:ext>
                  </a:extLst>
                </a:hlinkClick>
              </a:rPr>
              <a:t>https://clinicalinfo.hiv.gov/en/guidelines/perinatal/whats-new</a:t>
            </a:r>
            <a:r>
              <a:rPr lang="en-US" sz="800" dirty="0">
                <a:solidFill>
                  <a:srgbClr val="FF0000"/>
                </a:solidFill>
              </a:rPr>
              <a:t>, accessed 3/29/24</a:t>
            </a:r>
          </a:p>
        </p:txBody>
      </p:sp>
    </p:spTree>
    <p:extLst>
      <p:ext uri="{BB962C8B-B14F-4D97-AF65-F5344CB8AC3E}">
        <p14:creationId xmlns:p14="http://schemas.microsoft.com/office/powerpoint/2010/main" val="1667309108"/>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A9E35-9823-C7D3-8897-AB5634C15291}"/>
              </a:ext>
            </a:extLst>
          </p:cNvPr>
          <p:cNvSpPr>
            <a:spLocks noGrp="1"/>
          </p:cNvSpPr>
          <p:nvPr>
            <p:ph type="title"/>
          </p:nvPr>
        </p:nvSpPr>
        <p:spPr/>
        <p:txBody>
          <a:bodyPr/>
          <a:lstStyle/>
          <a:p>
            <a:r>
              <a:rPr lang="en-US" dirty="0"/>
              <a:t>Case 2 (</a:t>
            </a:r>
            <a:r>
              <a:rPr lang="en-US" dirty="0" err="1"/>
              <a:t>cont</a:t>
            </a:r>
            <a:r>
              <a:rPr lang="en-US" dirty="0"/>
              <a:t>)</a:t>
            </a:r>
          </a:p>
        </p:txBody>
      </p:sp>
      <p:sp>
        <p:nvSpPr>
          <p:cNvPr id="3" name="Text Placeholder 2">
            <a:extLst>
              <a:ext uri="{FF2B5EF4-FFF2-40B4-BE49-F238E27FC236}">
                <a16:creationId xmlns:a16="http://schemas.microsoft.com/office/drawing/2014/main" id="{F8B097AC-2BF7-CB81-5110-E022FD7C87CD}"/>
              </a:ext>
            </a:extLst>
          </p:cNvPr>
          <p:cNvSpPr>
            <a:spLocks noGrp="1"/>
          </p:cNvSpPr>
          <p:nvPr>
            <p:ph type="body" sz="quarter" idx="11"/>
          </p:nvPr>
        </p:nvSpPr>
        <p:spPr>
          <a:xfrm>
            <a:off x="623890" y="1935957"/>
            <a:ext cx="10512424" cy="3875364"/>
          </a:xfrm>
        </p:spPr>
        <p:txBody>
          <a:bodyPr>
            <a:normAutofit fontScale="92500" lnSpcReduction="20000"/>
          </a:bodyPr>
          <a:lstStyle/>
          <a:p>
            <a:pPr marL="681234" lvl="1" indent="-342900">
              <a:buFont typeface="Arial" panose="020B0604020202020204" pitchFamily="34" charset="0"/>
              <a:buChar char="•"/>
            </a:pPr>
            <a:r>
              <a:rPr lang="en-US" dirty="0"/>
              <a:t>Next day f/u: Likely interpretation of maternal testing = false positive... ?  Decision to continue maternal ART to delivery and then D/C </a:t>
            </a:r>
          </a:p>
          <a:p>
            <a:pPr marL="1019567" lvl="2" indent="-342900">
              <a:buFont typeface="Arial" panose="020B0604020202020204" pitchFamily="34" charset="0"/>
              <a:buChar char="•"/>
            </a:pPr>
            <a:r>
              <a:rPr lang="en-US" dirty="0"/>
              <a:t>Infant testing: NAT?  HIV Ag/Ab?</a:t>
            </a:r>
          </a:p>
          <a:p>
            <a:pPr marL="1019567" lvl="2" indent="-342900">
              <a:buFont typeface="Arial" panose="020B0604020202020204" pitchFamily="34" charset="0"/>
              <a:buChar char="•"/>
            </a:pPr>
            <a:r>
              <a:rPr lang="en-US" dirty="0"/>
              <a:t>Infant ARV management?</a:t>
            </a:r>
          </a:p>
          <a:p>
            <a:pPr marL="1019567" lvl="2" indent="-342900">
              <a:buFont typeface="Arial" panose="020B0604020202020204" pitchFamily="34" charset="0"/>
              <a:buChar char="•"/>
            </a:pPr>
            <a:r>
              <a:rPr lang="en-US" dirty="0"/>
              <a:t>Additional maternal testing?</a:t>
            </a:r>
          </a:p>
          <a:p>
            <a:pPr marL="681234" lvl="1" indent="-342900">
              <a:buFont typeface="Arial" panose="020B0604020202020204" pitchFamily="34" charset="0"/>
              <a:buChar char="•"/>
            </a:pPr>
            <a:r>
              <a:rPr lang="en-US" dirty="0"/>
              <a:t>Final NCCC recommendations:</a:t>
            </a:r>
          </a:p>
          <a:p>
            <a:pPr marL="1019567" lvl="2" indent="-342900">
              <a:buFont typeface="Arial" panose="020B0604020202020204" pitchFamily="34" charset="0"/>
              <a:buChar char="•"/>
            </a:pPr>
            <a:r>
              <a:rPr lang="en-US" dirty="0"/>
              <a:t>Most likely maternal HIV test results false +</a:t>
            </a:r>
          </a:p>
          <a:p>
            <a:pPr marL="1019567" lvl="2" indent="-342900">
              <a:buFont typeface="Arial" panose="020B0604020202020204" pitchFamily="34" charset="0"/>
              <a:buChar char="•"/>
            </a:pPr>
            <a:r>
              <a:rPr lang="en-US" dirty="0"/>
              <a:t>Agree with decision to continue ART in pregnancy</a:t>
            </a:r>
          </a:p>
          <a:p>
            <a:pPr marL="1019567" lvl="2" indent="-342900">
              <a:buFont typeface="Arial" panose="020B0604020202020204" pitchFamily="34" charset="0"/>
              <a:buChar char="•"/>
            </a:pPr>
            <a:r>
              <a:rPr lang="en-US" dirty="0"/>
              <a:t>Suggest AZT for baby while awaiting further clarification of maternal status</a:t>
            </a:r>
          </a:p>
          <a:p>
            <a:pPr marL="1019567" lvl="2" indent="-342900">
              <a:buFont typeface="Arial" panose="020B0604020202020204" pitchFamily="34" charset="0"/>
              <a:buChar char="•"/>
            </a:pPr>
            <a:r>
              <a:rPr lang="en-US" dirty="0"/>
              <a:t>Repeat HIV Ag/Ab test on a different instrumented platform </a:t>
            </a:r>
            <a:r>
              <a:rPr lang="en-US" dirty="0">
                <a:sym typeface="Wingdings" panose="05000000000000000000" pitchFamily="2" charset="2"/>
              </a:rPr>
              <a:t> </a:t>
            </a:r>
          </a:p>
          <a:p>
            <a:pPr marL="1476775" lvl="3" indent="-342900">
              <a:buFont typeface="Arial" panose="020B0604020202020204" pitchFamily="34" charset="0"/>
              <a:buChar char="•"/>
            </a:pPr>
            <a:r>
              <a:rPr lang="en-US" dirty="0">
                <a:sym typeface="Wingdings" panose="05000000000000000000" pitchFamily="2" charset="2"/>
              </a:rPr>
              <a:t>If neg, stop infant ARVs</a:t>
            </a:r>
          </a:p>
          <a:p>
            <a:pPr marL="1476775" lvl="3" indent="-342900">
              <a:buFont typeface="Arial" panose="020B0604020202020204" pitchFamily="34" charset="0"/>
              <a:buChar char="•"/>
            </a:pPr>
            <a:r>
              <a:rPr lang="en-US" dirty="0">
                <a:sym typeface="Wingdings" panose="05000000000000000000" pitchFamily="2" charset="2"/>
              </a:rPr>
              <a:t>If positive, do additional test (e.g. proviral DNA resistance test or Western blot)</a:t>
            </a:r>
            <a:endParaRPr lang="en-US" dirty="0"/>
          </a:p>
          <a:p>
            <a:pPr marL="690377" indent="-342900">
              <a:buFont typeface="Arial" panose="020B0604020202020204" pitchFamily="34" charset="0"/>
              <a:buChar char="•"/>
            </a:pPr>
            <a:endParaRPr lang="en-US" dirty="0"/>
          </a:p>
        </p:txBody>
      </p:sp>
      <p:sp>
        <p:nvSpPr>
          <p:cNvPr id="4" name="Date Placeholder 3">
            <a:extLst>
              <a:ext uri="{FF2B5EF4-FFF2-40B4-BE49-F238E27FC236}">
                <a16:creationId xmlns:a16="http://schemas.microsoft.com/office/drawing/2014/main" id="{4190562E-614B-5C38-D92B-7CFC34CAFFBA}"/>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193020558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FD2BD-FFEF-BE1F-DB3F-D5349AFD9100}"/>
              </a:ext>
            </a:extLst>
          </p:cNvPr>
          <p:cNvSpPr>
            <a:spLocks noGrp="1"/>
          </p:cNvSpPr>
          <p:nvPr>
            <p:ph type="title"/>
          </p:nvPr>
        </p:nvSpPr>
        <p:spPr/>
        <p:txBody>
          <a:bodyPr/>
          <a:lstStyle/>
          <a:p>
            <a:r>
              <a:rPr lang="en-US" dirty="0"/>
              <a:t>Case 3</a:t>
            </a:r>
          </a:p>
        </p:txBody>
      </p:sp>
      <p:sp>
        <p:nvSpPr>
          <p:cNvPr id="3" name="Text Placeholder 2">
            <a:extLst>
              <a:ext uri="{FF2B5EF4-FFF2-40B4-BE49-F238E27FC236}">
                <a16:creationId xmlns:a16="http://schemas.microsoft.com/office/drawing/2014/main" id="{428ECAEA-E25B-5D0A-EA2D-A99EDB0C347A}"/>
              </a:ext>
            </a:extLst>
          </p:cNvPr>
          <p:cNvSpPr>
            <a:spLocks noGrp="1"/>
          </p:cNvSpPr>
          <p:nvPr>
            <p:ph type="body" sz="quarter" idx="11"/>
          </p:nvPr>
        </p:nvSpPr>
        <p:spPr/>
        <p:txBody>
          <a:bodyPr/>
          <a:lstStyle/>
          <a:p>
            <a:pPr marL="690377" indent="-342900">
              <a:buFont typeface="Arial" panose="020B0604020202020204" pitchFamily="34" charset="0"/>
              <a:buChar char="•"/>
            </a:pPr>
            <a:r>
              <a:rPr lang="en-US" dirty="0"/>
              <a:t>June 2023: 23 </a:t>
            </a:r>
            <a:r>
              <a:rPr lang="en-US" dirty="0" err="1"/>
              <a:t>yo</a:t>
            </a:r>
            <a:r>
              <a:rPr lang="en-US" dirty="0"/>
              <a:t> cis-M presents for repeat LA-CAB injection</a:t>
            </a:r>
          </a:p>
          <a:p>
            <a:pPr marL="1019567" lvl="2" indent="-342900">
              <a:buFont typeface="Arial" panose="020B0604020202020204" pitchFamily="34" charset="0"/>
              <a:buChar char="•"/>
            </a:pPr>
            <a:r>
              <a:rPr lang="en-US" dirty="0"/>
              <a:t>Previously on </a:t>
            </a:r>
            <a:r>
              <a:rPr lang="en-US" dirty="0" err="1"/>
              <a:t>PrEP</a:t>
            </a:r>
            <a:r>
              <a:rPr lang="en-US" dirty="0"/>
              <a:t> at different facility, but no records available. </a:t>
            </a:r>
          </a:p>
          <a:p>
            <a:pPr marL="1019567" lvl="2" indent="-342900">
              <a:buFont typeface="Arial" panose="020B0604020202020204" pitchFamily="34" charset="0"/>
              <a:buChar char="•"/>
            </a:pPr>
            <a:r>
              <a:rPr lang="en-US" dirty="0"/>
              <a:t>May 10: </a:t>
            </a:r>
            <a:r>
              <a:rPr lang="en-US" dirty="0" err="1"/>
              <a:t>PrEP</a:t>
            </a:r>
            <a:r>
              <a:rPr lang="en-US" dirty="0"/>
              <a:t> enrollment visit – HIV Ag/Ab and VL both negative</a:t>
            </a:r>
          </a:p>
          <a:p>
            <a:pPr marL="1019567" lvl="2" indent="-342900">
              <a:buFont typeface="Arial" panose="020B0604020202020204" pitchFamily="34" charset="0"/>
              <a:buChar char="•"/>
            </a:pPr>
            <a:r>
              <a:rPr lang="en-US" dirty="0"/>
              <a:t>May 30: Initial injection</a:t>
            </a:r>
          </a:p>
          <a:p>
            <a:pPr marL="1476775" lvl="3" indent="-342900">
              <a:buFont typeface="Arial" panose="020B0604020202020204" pitchFamily="34" charset="0"/>
              <a:buChar char="•"/>
            </a:pPr>
            <a:r>
              <a:rPr lang="en-US" dirty="0"/>
              <a:t>Rapid HIV Ab test negative on day injection given</a:t>
            </a:r>
          </a:p>
          <a:p>
            <a:pPr marL="1019567" lvl="2" indent="-342900">
              <a:buFont typeface="Arial" panose="020B0604020202020204" pitchFamily="34" charset="0"/>
              <a:buChar char="•"/>
            </a:pPr>
            <a:r>
              <a:rPr lang="en-US" dirty="0"/>
              <a:t>June 27: day of visit – Ag/Ab test and VL done, injection given</a:t>
            </a:r>
          </a:p>
          <a:p>
            <a:pPr marL="1476775" lvl="3" indent="-342900">
              <a:buFont typeface="Arial" panose="020B0604020202020204" pitchFamily="34" charset="0"/>
              <a:buChar char="•"/>
            </a:pPr>
            <a:r>
              <a:rPr lang="en-US" dirty="0"/>
              <a:t>No rapid test done</a:t>
            </a:r>
          </a:p>
          <a:p>
            <a:pPr lvl="2"/>
            <a:endParaRPr lang="en-US" dirty="0"/>
          </a:p>
        </p:txBody>
      </p:sp>
      <p:sp>
        <p:nvSpPr>
          <p:cNvPr id="4" name="Date Placeholder 3">
            <a:extLst>
              <a:ext uri="{FF2B5EF4-FFF2-40B4-BE49-F238E27FC236}">
                <a16:creationId xmlns:a16="http://schemas.microsoft.com/office/drawing/2014/main" id="{C95F0173-D301-1DA4-EC1D-C1E272D29478}"/>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863280713"/>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6795-124A-0BFB-8225-7971A3541897}"/>
              </a:ext>
            </a:extLst>
          </p:cNvPr>
          <p:cNvSpPr>
            <a:spLocks noGrp="1"/>
          </p:cNvSpPr>
          <p:nvPr>
            <p:ph type="title"/>
          </p:nvPr>
        </p:nvSpPr>
        <p:spPr/>
        <p:txBody>
          <a:bodyPr/>
          <a:lstStyle/>
          <a:p>
            <a:r>
              <a:rPr lang="en-US" dirty="0"/>
              <a:t>Case 3 (</a:t>
            </a:r>
            <a:r>
              <a:rPr lang="en-US" dirty="0" err="1"/>
              <a:t>cont</a:t>
            </a:r>
            <a:r>
              <a:rPr lang="en-US" dirty="0"/>
              <a:t>)</a:t>
            </a:r>
          </a:p>
        </p:txBody>
      </p:sp>
      <p:sp>
        <p:nvSpPr>
          <p:cNvPr id="3" name="Text Placeholder 2">
            <a:extLst>
              <a:ext uri="{FF2B5EF4-FFF2-40B4-BE49-F238E27FC236}">
                <a16:creationId xmlns:a16="http://schemas.microsoft.com/office/drawing/2014/main" id="{B10A2ED4-C19F-BB79-9933-69CE63D55014}"/>
              </a:ext>
            </a:extLst>
          </p:cNvPr>
          <p:cNvSpPr>
            <a:spLocks noGrp="1"/>
          </p:cNvSpPr>
          <p:nvPr>
            <p:ph type="body" sz="quarter" idx="11"/>
          </p:nvPr>
        </p:nvSpPr>
        <p:spPr>
          <a:xfrm>
            <a:off x="623890" y="1935957"/>
            <a:ext cx="10512424" cy="3378993"/>
          </a:xfrm>
        </p:spPr>
        <p:txBody>
          <a:bodyPr/>
          <a:lstStyle/>
          <a:p>
            <a:pPr marL="690377" indent="-342900">
              <a:buFont typeface="Arial" panose="020B0604020202020204" pitchFamily="34" charset="0"/>
              <a:buChar char="•"/>
            </a:pPr>
            <a:r>
              <a:rPr lang="en-US" dirty="0"/>
              <a:t>6/30: HIV Ag/Ab test results as “low-level positive”</a:t>
            </a:r>
          </a:p>
          <a:p>
            <a:pPr marL="1019567" lvl="2" indent="-342900">
              <a:buFont typeface="Arial" panose="020B0604020202020204" pitchFamily="34" charset="0"/>
              <a:buChar char="•"/>
            </a:pPr>
            <a:r>
              <a:rPr lang="en-US" dirty="0"/>
              <a:t>HIV VL: 451 c/mL</a:t>
            </a:r>
          </a:p>
          <a:p>
            <a:pPr marL="1019567" lvl="2" indent="-342900">
              <a:buFont typeface="Arial" panose="020B0604020202020204" pitchFamily="34" charset="0"/>
              <a:buChar char="•"/>
            </a:pPr>
            <a:endParaRPr lang="en-US" dirty="0"/>
          </a:p>
          <a:p>
            <a:pPr marL="681234" lvl="1" indent="-342900">
              <a:buFont typeface="Arial" panose="020B0604020202020204" pitchFamily="34" charset="0"/>
              <a:buChar char="•"/>
            </a:pPr>
            <a:r>
              <a:rPr lang="en-US" dirty="0"/>
              <a:t>Additional history: between 5/10 and 5/30, patient reports:</a:t>
            </a:r>
          </a:p>
          <a:p>
            <a:pPr marL="1019567" lvl="2" indent="-342900">
              <a:buFont typeface="Arial" panose="020B0604020202020204" pitchFamily="34" charset="0"/>
              <a:buChar char="•"/>
            </a:pPr>
            <a:r>
              <a:rPr lang="en-US" dirty="0"/>
              <a:t>4 sexual partners, all known to patient</a:t>
            </a:r>
          </a:p>
          <a:p>
            <a:pPr marL="1019567" lvl="2" indent="-342900">
              <a:buFont typeface="Arial" panose="020B0604020202020204" pitchFamily="34" charset="0"/>
              <a:buChar char="•"/>
            </a:pPr>
            <a:r>
              <a:rPr lang="en-US" dirty="0"/>
              <a:t>All either on </a:t>
            </a:r>
            <a:r>
              <a:rPr lang="en-US" dirty="0" err="1"/>
              <a:t>PrEP</a:t>
            </a:r>
            <a:r>
              <a:rPr lang="en-US" dirty="0"/>
              <a:t> or HIV status known</a:t>
            </a:r>
          </a:p>
          <a:p>
            <a:pPr marL="1019567" lvl="2" indent="-342900">
              <a:buFont typeface="Arial" panose="020B0604020202020204" pitchFamily="34" charset="0"/>
              <a:buChar char="•"/>
            </a:pPr>
            <a:r>
              <a:rPr lang="en-US" dirty="0"/>
              <a:t>Main partner also had been on </a:t>
            </a:r>
            <a:r>
              <a:rPr lang="en-US" dirty="0" err="1"/>
              <a:t>PrEP</a:t>
            </a:r>
            <a:r>
              <a:rPr lang="en-US" dirty="0"/>
              <a:t>, but off for about 1 week before first injection 5/30</a:t>
            </a:r>
          </a:p>
        </p:txBody>
      </p:sp>
      <p:sp>
        <p:nvSpPr>
          <p:cNvPr id="4" name="Date Placeholder 3">
            <a:extLst>
              <a:ext uri="{FF2B5EF4-FFF2-40B4-BE49-F238E27FC236}">
                <a16:creationId xmlns:a16="http://schemas.microsoft.com/office/drawing/2014/main" id="{1485F0A0-8054-A073-A10B-D3683DC27FCF}"/>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3029707826"/>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5980C-C34F-3A4E-9E0B-8BB1BF76198A}"/>
              </a:ext>
            </a:extLst>
          </p:cNvPr>
          <p:cNvSpPr>
            <a:spLocks noGrp="1"/>
          </p:cNvSpPr>
          <p:nvPr>
            <p:ph type="title"/>
          </p:nvPr>
        </p:nvSpPr>
        <p:spPr/>
        <p:txBody>
          <a:bodyPr/>
          <a:lstStyle/>
          <a:p>
            <a:r>
              <a:rPr lang="en-US" dirty="0"/>
              <a:t>ARQ 3: Is this person infected with HIV?</a:t>
            </a:r>
          </a:p>
        </p:txBody>
      </p:sp>
      <p:sp>
        <p:nvSpPr>
          <p:cNvPr id="3" name="Text Placeholder 2">
            <a:extLst>
              <a:ext uri="{FF2B5EF4-FFF2-40B4-BE49-F238E27FC236}">
                <a16:creationId xmlns:a16="http://schemas.microsoft.com/office/drawing/2014/main" id="{83CF4F92-19AC-F935-E04D-89A3254F3182}"/>
              </a:ext>
            </a:extLst>
          </p:cNvPr>
          <p:cNvSpPr>
            <a:spLocks noGrp="1"/>
          </p:cNvSpPr>
          <p:nvPr>
            <p:ph type="body" sz="quarter" idx="11"/>
          </p:nvPr>
        </p:nvSpPr>
        <p:spPr/>
        <p:txBody>
          <a:bodyPr/>
          <a:lstStyle/>
          <a:p>
            <a:pPr marL="690377" indent="-342900">
              <a:buFont typeface="Arial" panose="020B0604020202020204" pitchFamily="34" charset="0"/>
              <a:buChar char="•"/>
            </a:pPr>
            <a:r>
              <a:rPr lang="en-US" dirty="0"/>
              <a:t>Yes</a:t>
            </a:r>
          </a:p>
          <a:p>
            <a:pPr marL="690377" indent="-342900">
              <a:buFont typeface="Arial" panose="020B0604020202020204" pitchFamily="34" charset="0"/>
              <a:buChar char="•"/>
            </a:pPr>
            <a:r>
              <a:rPr lang="en-US" dirty="0"/>
              <a:t>No</a:t>
            </a:r>
          </a:p>
          <a:p>
            <a:pPr marL="690377" indent="-342900">
              <a:buFont typeface="Arial" panose="020B0604020202020204" pitchFamily="34" charset="0"/>
              <a:buChar char="•"/>
            </a:pPr>
            <a:r>
              <a:rPr lang="en-US" dirty="0"/>
              <a:t>I don’t know</a:t>
            </a:r>
          </a:p>
        </p:txBody>
      </p:sp>
      <p:sp>
        <p:nvSpPr>
          <p:cNvPr id="4" name="Date Placeholder 3">
            <a:extLst>
              <a:ext uri="{FF2B5EF4-FFF2-40B4-BE49-F238E27FC236}">
                <a16:creationId xmlns:a16="http://schemas.microsoft.com/office/drawing/2014/main" id="{B4E70178-B27F-B53D-812F-09A863104A3D}"/>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2928049291"/>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623297" y="915073"/>
            <a:ext cx="10512425" cy="648915"/>
          </a:xfrm>
        </p:spPr>
        <p:txBody>
          <a:bodyPr>
            <a:normAutofit fontScale="90000"/>
          </a:bodyPr>
          <a:lstStyle/>
          <a:p>
            <a:r>
              <a:rPr lang="en-US" dirty="0"/>
              <a:t>Recommended HIV testing algorithm prior to starting </a:t>
            </a:r>
            <a:r>
              <a:rPr lang="en-US" dirty="0" err="1"/>
              <a:t>PrEP</a:t>
            </a:r>
            <a:endParaRPr lang="en-US" dirty="0"/>
          </a:p>
        </p:txBody>
      </p:sp>
      <p:sp>
        <p:nvSpPr>
          <p:cNvPr id="15" name="Text Placeholder 14"/>
          <p:cNvSpPr>
            <a:spLocks noGrp="1"/>
          </p:cNvSpPr>
          <p:nvPr>
            <p:ph type="body" sz="quarter" idx="11"/>
          </p:nvPr>
        </p:nvSpPr>
        <p:spPr>
          <a:xfrm>
            <a:off x="365760" y="2040640"/>
            <a:ext cx="5634989" cy="3800090"/>
          </a:xfrm>
        </p:spPr>
        <p:txBody>
          <a:bodyPr>
            <a:normAutofit fontScale="92500" lnSpcReduction="10000"/>
          </a:bodyPr>
          <a:lstStyle/>
          <a:p>
            <a:r>
              <a:rPr lang="en-US" dirty="0"/>
              <a:t>For people with no recent PEP or </a:t>
            </a:r>
            <a:r>
              <a:rPr lang="en-US" dirty="0" err="1"/>
              <a:t>PrEP</a:t>
            </a:r>
            <a:r>
              <a:rPr lang="en-US" dirty="0"/>
              <a:t> exposure*</a:t>
            </a:r>
          </a:p>
          <a:p>
            <a:pPr lvl="1"/>
            <a:r>
              <a:rPr lang="en-US" dirty="0"/>
              <a:t>HIV Ag/Ab with reflex to confirmatory differentiation assay</a:t>
            </a:r>
          </a:p>
          <a:p>
            <a:pPr marL="182880" lvl="1" indent="0">
              <a:buNone/>
            </a:pPr>
            <a:endParaRPr lang="en-US" dirty="0"/>
          </a:p>
          <a:p>
            <a:r>
              <a:rPr lang="en-US" dirty="0"/>
              <a:t>If high risk exposure/signs or symptoms of acute HIV within 4 weeks OR planning on injectable </a:t>
            </a:r>
            <a:r>
              <a:rPr lang="en-US" dirty="0" err="1"/>
              <a:t>PrEP</a:t>
            </a:r>
            <a:r>
              <a:rPr lang="en-US" dirty="0"/>
              <a:t>:</a:t>
            </a:r>
          </a:p>
          <a:p>
            <a:pPr lvl="1"/>
            <a:r>
              <a:rPr lang="en-US" dirty="0"/>
              <a:t>Obtain HIV RNA (qualitative or quantitative) as well</a:t>
            </a:r>
          </a:p>
        </p:txBody>
      </p:sp>
      <p:sp>
        <p:nvSpPr>
          <p:cNvPr id="5" name="Date Placeholder 4"/>
          <p:cNvSpPr>
            <a:spLocks noGrp="1"/>
          </p:cNvSpPr>
          <p:nvPr>
            <p:ph type="dt" sz="half" idx="2"/>
          </p:nvPr>
        </p:nvSpPr>
        <p:spPr/>
        <p:txBody>
          <a:bodyPr/>
          <a:lstStyle/>
          <a:p>
            <a:fld id="{12021DF4-2D29-4836-A31D-682C0A1B4F45}" type="datetime4">
              <a:rPr lang="en-US" smtClean="0"/>
              <a:pPr/>
              <a:t>April 10, 2024</a:t>
            </a:fld>
            <a:endParaRPr lang="en-US" dirty="0"/>
          </a:p>
        </p:txBody>
      </p:sp>
      <p:sp>
        <p:nvSpPr>
          <p:cNvPr id="3" name="TextBox 2">
            <a:extLst>
              <a:ext uri="{FF2B5EF4-FFF2-40B4-BE49-F238E27FC236}">
                <a16:creationId xmlns:a16="http://schemas.microsoft.com/office/drawing/2014/main" id="{B1763CD0-63C3-CE54-74EA-C7947810232C}"/>
              </a:ext>
            </a:extLst>
          </p:cNvPr>
          <p:cNvSpPr txBox="1"/>
          <p:nvPr/>
        </p:nvSpPr>
        <p:spPr>
          <a:xfrm flipH="1">
            <a:off x="4060640" y="6008210"/>
            <a:ext cx="4489621" cy="246221"/>
          </a:xfrm>
          <a:prstGeom prst="rect">
            <a:avLst/>
          </a:prstGeom>
          <a:noFill/>
        </p:spPr>
        <p:txBody>
          <a:bodyPr wrap="square" rtlCol="0">
            <a:spAutoFit/>
          </a:bodyPr>
          <a:lstStyle/>
          <a:p>
            <a:pPr algn="ctr"/>
            <a:r>
              <a:rPr lang="en-US" sz="1000" dirty="0">
                <a:solidFill>
                  <a:schemeClr val="accent2"/>
                </a:solidFill>
              </a:rPr>
              <a:t>* No oral PEP/</a:t>
            </a:r>
            <a:r>
              <a:rPr lang="en-US" sz="1000" dirty="0" err="1">
                <a:solidFill>
                  <a:schemeClr val="accent2"/>
                </a:solidFill>
              </a:rPr>
              <a:t>PrEP</a:t>
            </a:r>
            <a:r>
              <a:rPr lang="en-US" sz="1000" dirty="0">
                <a:solidFill>
                  <a:schemeClr val="accent2"/>
                </a:solidFill>
              </a:rPr>
              <a:t> within 3 </a:t>
            </a:r>
            <a:r>
              <a:rPr lang="en-US" sz="1000" dirty="0" err="1">
                <a:solidFill>
                  <a:schemeClr val="accent2"/>
                </a:solidFill>
              </a:rPr>
              <a:t>mos</a:t>
            </a:r>
            <a:r>
              <a:rPr lang="en-US" sz="1000" dirty="0">
                <a:solidFill>
                  <a:schemeClr val="accent2"/>
                </a:solidFill>
              </a:rPr>
              <a:t>, and no injectable </a:t>
            </a:r>
            <a:r>
              <a:rPr lang="en-US" sz="1000" dirty="0" err="1">
                <a:solidFill>
                  <a:schemeClr val="accent2"/>
                </a:solidFill>
              </a:rPr>
              <a:t>PrEP</a:t>
            </a:r>
            <a:r>
              <a:rPr lang="en-US" sz="1000" dirty="0">
                <a:solidFill>
                  <a:schemeClr val="accent2"/>
                </a:solidFill>
              </a:rPr>
              <a:t> within 12 </a:t>
            </a:r>
            <a:r>
              <a:rPr lang="en-US" sz="1000" dirty="0" err="1">
                <a:solidFill>
                  <a:schemeClr val="accent2"/>
                </a:solidFill>
              </a:rPr>
              <a:t>mos</a:t>
            </a:r>
            <a:endParaRPr lang="en-US" sz="1000" dirty="0">
              <a:solidFill>
                <a:schemeClr val="accent2"/>
              </a:solidFill>
            </a:endParaRPr>
          </a:p>
        </p:txBody>
      </p:sp>
      <p:sp>
        <p:nvSpPr>
          <p:cNvPr id="4" name="TextBox 3">
            <a:extLst>
              <a:ext uri="{FF2B5EF4-FFF2-40B4-BE49-F238E27FC236}">
                <a16:creationId xmlns:a16="http://schemas.microsoft.com/office/drawing/2014/main" id="{56A96FBB-6CDE-441C-0B43-28C09DF7F2F4}"/>
              </a:ext>
            </a:extLst>
          </p:cNvPr>
          <p:cNvSpPr txBox="1"/>
          <p:nvPr/>
        </p:nvSpPr>
        <p:spPr>
          <a:xfrm flipH="1">
            <a:off x="3730247" y="6199509"/>
            <a:ext cx="5082747" cy="461665"/>
          </a:xfrm>
          <a:prstGeom prst="rect">
            <a:avLst/>
          </a:prstGeom>
          <a:noFill/>
        </p:spPr>
        <p:txBody>
          <a:bodyPr wrap="square" rtlCol="0">
            <a:spAutoFit/>
          </a:bodyPr>
          <a:lstStyle/>
          <a:p>
            <a:pPr algn="ctr"/>
            <a:r>
              <a:rPr lang="en-US" sz="800" dirty="0">
                <a:solidFill>
                  <a:schemeClr val="accent6"/>
                </a:solidFill>
              </a:rPr>
              <a:t>Centers for Disease Control and Prevention: US Public Health Service: </a:t>
            </a:r>
            <a:r>
              <a:rPr lang="en-US" sz="800" dirty="0" err="1">
                <a:solidFill>
                  <a:schemeClr val="accent6"/>
                </a:solidFill>
              </a:rPr>
              <a:t>Preexposure</a:t>
            </a:r>
            <a:r>
              <a:rPr lang="en-US" sz="800" dirty="0">
                <a:solidFill>
                  <a:schemeClr val="accent6"/>
                </a:solidFill>
              </a:rPr>
              <a:t> prophylaxis for the prevention of HIV infection in the United States—2021 Update: a clinical practice guideline. https://www.cdc.gov/hiv/pdf/risk/prep/cdc-hiv-prep-guidelines-2021.pdf. Published December 2021</a:t>
            </a:r>
          </a:p>
        </p:txBody>
      </p:sp>
      <p:pic>
        <p:nvPicPr>
          <p:cNvPr id="11" name="Picture Placeholder 10">
            <a:extLst>
              <a:ext uri="{FF2B5EF4-FFF2-40B4-BE49-F238E27FC236}">
                <a16:creationId xmlns:a16="http://schemas.microsoft.com/office/drawing/2014/main" id="{DC99B328-E7F9-B446-E6F8-001B41EDDC69}"/>
              </a:ext>
            </a:extLst>
          </p:cNvPr>
          <p:cNvPicPr>
            <a:picLocks noGrp="1" noChangeAspect="1"/>
          </p:cNvPicPr>
          <p:nvPr>
            <p:ph type="pic" sz="quarter" idx="12"/>
          </p:nvPr>
        </p:nvPicPr>
        <p:blipFill rotWithShape="1">
          <a:blip r:embed="rId2"/>
          <a:srcRect l="-5526" r="-5526"/>
          <a:stretch/>
        </p:blipFill>
        <p:spPr>
          <a:xfrm>
            <a:off x="6094413" y="1563989"/>
            <a:ext cx="5701788" cy="4139900"/>
          </a:xfrm>
        </p:spPr>
      </p:pic>
    </p:spTree>
    <p:extLst>
      <p:ext uri="{BB962C8B-B14F-4D97-AF65-F5344CB8AC3E}">
        <p14:creationId xmlns:p14="http://schemas.microsoft.com/office/powerpoint/2010/main" val="1577410888"/>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6A53B-D6F1-AA07-B1B0-D0C1CA988EE4}"/>
              </a:ext>
            </a:extLst>
          </p:cNvPr>
          <p:cNvSpPr>
            <a:spLocks noGrp="1"/>
          </p:cNvSpPr>
          <p:nvPr>
            <p:ph type="title"/>
          </p:nvPr>
        </p:nvSpPr>
        <p:spPr>
          <a:xfrm>
            <a:off x="623888" y="891290"/>
            <a:ext cx="10512425" cy="648915"/>
          </a:xfrm>
        </p:spPr>
        <p:txBody>
          <a:bodyPr>
            <a:noAutofit/>
          </a:bodyPr>
          <a:lstStyle/>
          <a:p>
            <a:r>
              <a:rPr lang="en-US" sz="2400" dirty="0"/>
              <a:t>Recommended HIV testing algorithm for persons on/with recent exposure to </a:t>
            </a:r>
            <a:r>
              <a:rPr lang="en-US" sz="2400" dirty="0" err="1"/>
              <a:t>PrEP</a:t>
            </a:r>
            <a:r>
              <a:rPr lang="en-US" sz="2400" dirty="0"/>
              <a:t> (or PEP)</a:t>
            </a:r>
            <a:br>
              <a:rPr lang="en-US" sz="2400" dirty="0"/>
            </a:br>
            <a:endParaRPr lang="en-US" sz="2400" dirty="0"/>
          </a:p>
        </p:txBody>
      </p:sp>
      <p:sp>
        <p:nvSpPr>
          <p:cNvPr id="3" name="Text Placeholder 2">
            <a:extLst>
              <a:ext uri="{FF2B5EF4-FFF2-40B4-BE49-F238E27FC236}">
                <a16:creationId xmlns:a16="http://schemas.microsoft.com/office/drawing/2014/main" id="{D73C7C16-905B-5F90-B18A-BA0AF3FC76F1}"/>
              </a:ext>
            </a:extLst>
          </p:cNvPr>
          <p:cNvSpPr>
            <a:spLocks noGrp="1"/>
          </p:cNvSpPr>
          <p:nvPr>
            <p:ph type="body" sz="quarter" idx="11"/>
          </p:nvPr>
        </p:nvSpPr>
        <p:spPr/>
        <p:txBody>
          <a:bodyPr>
            <a:normAutofit fontScale="77500" lnSpcReduction="20000"/>
          </a:bodyPr>
          <a:lstStyle/>
          <a:p>
            <a:r>
              <a:rPr lang="en-US" dirty="0"/>
              <a:t>All people on </a:t>
            </a:r>
            <a:r>
              <a:rPr lang="en-US" dirty="0" err="1"/>
              <a:t>PrEP</a:t>
            </a:r>
            <a:r>
              <a:rPr lang="en-US" dirty="0"/>
              <a:t>, or with a recent exposure to </a:t>
            </a:r>
            <a:r>
              <a:rPr lang="en-US" dirty="0" err="1"/>
              <a:t>PrEP</a:t>
            </a:r>
            <a:r>
              <a:rPr lang="en-US" dirty="0"/>
              <a:t>, should get:</a:t>
            </a:r>
          </a:p>
          <a:p>
            <a:pPr lvl="1"/>
            <a:r>
              <a:rPr lang="en-US" dirty="0"/>
              <a:t>HIV Ag/Ab test</a:t>
            </a:r>
          </a:p>
          <a:p>
            <a:pPr lvl="1"/>
            <a:r>
              <a:rPr lang="en-US" dirty="0"/>
              <a:t>HIV RNA test (qualitative or quantitative)</a:t>
            </a:r>
          </a:p>
          <a:p>
            <a:r>
              <a:rPr lang="en-US" dirty="0"/>
              <a:t>If both positive = HIV infection</a:t>
            </a:r>
          </a:p>
          <a:p>
            <a:r>
              <a:rPr lang="en-US" dirty="0"/>
              <a:t>If both negative = no HIV infection</a:t>
            </a:r>
          </a:p>
          <a:p>
            <a:r>
              <a:rPr lang="en-US" dirty="0"/>
              <a:t>If one positive but the other negative – ambiguous test result, additional testing recommended</a:t>
            </a:r>
          </a:p>
          <a:p>
            <a:endParaRPr lang="en-US" dirty="0"/>
          </a:p>
        </p:txBody>
      </p:sp>
      <p:sp>
        <p:nvSpPr>
          <p:cNvPr id="5" name="Date Placeholder 4">
            <a:extLst>
              <a:ext uri="{FF2B5EF4-FFF2-40B4-BE49-F238E27FC236}">
                <a16:creationId xmlns:a16="http://schemas.microsoft.com/office/drawing/2014/main" id="{173EED1C-A3B8-5A0B-A06A-216EF00D8AB8}"/>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9" name="Picture Placeholder 8">
            <a:extLst>
              <a:ext uri="{FF2B5EF4-FFF2-40B4-BE49-F238E27FC236}">
                <a16:creationId xmlns:a16="http://schemas.microsoft.com/office/drawing/2014/main" id="{03806468-A5B5-4E4F-44BA-0D7C8172E1E7}"/>
              </a:ext>
            </a:extLst>
          </p:cNvPr>
          <p:cNvPicPr>
            <a:picLocks noGrp="1" noChangeAspect="1"/>
          </p:cNvPicPr>
          <p:nvPr>
            <p:ph type="pic" sz="quarter" idx="12"/>
          </p:nvPr>
        </p:nvPicPr>
        <p:blipFill rotWithShape="1">
          <a:blip r:embed="rId3"/>
          <a:srcRect l="-1097" r="-1097"/>
          <a:stretch/>
        </p:blipFill>
        <p:spPr>
          <a:xfrm>
            <a:off x="6094413" y="1360488"/>
            <a:ext cx="5803900" cy="4308475"/>
          </a:xfrm>
        </p:spPr>
      </p:pic>
      <p:sp>
        <p:nvSpPr>
          <p:cNvPr id="10" name="TextBox 9">
            <a:extLst>
              <a:ext uri="{FF2B5EF4-FFF2-40B4-BE49-F238E27FC236}">
                <a16:creationId xmlns:a16="http://schemas.microsoft.com/office/drawing/2014/main" id="{4BFA67D1-6B9C-74C9-7025-A2030F88C9BD}"/>
              </a:ext>
            </a:extLst>
          </p:cNvPr>
          <p:cNvSpPr txBox="1"/>
          <p:nvPr/>
        </p:nvSpPr>
        <p:spPr>
          <a:xfrm flipH="1">
            <a:off x="3730247" y="6199509"/>
            <a:ext cx="5082747" cy="461665"/>
          </a:xfrm>
          <a:prstGeom prst="rect">
            <a:avLst/>
          </a:prstGeom>
          <a:noFill/>
        </p:spPr>
        <p:txBody>
          <a:bodyPr wrap="square" rtlCol="0">
            <a:spAutoFit/>
          </a:bodyPr>
          <a:lstStyle/>
          <a:p>
            <a:pPr algn="ctr"/>
            <a:r>
              <a:rPr lang="en-US" sz="800" dirty="0">
                <a:solidFill>
                  <a:schemeClr val="accent6"/>
                </a:solidFill>
              </a:rPr>
              <a:t>Centers for Disease Control and Prevention: US Public Health Service: </a:t>
            </a:r>
            <a:r>
              <a:rPr lang="en-US" sz="800" dirty="0" err="1">
                <a:solidFill>
                  <a:schemeClr val="accent6"/>
                </a:solidFill>
              </a:rPr>
              <a:t>Preexposure</a:t>
            </a:r>
            <a:r>
              <a:rPr lang="en-US" sz="800" dirty="0">
                <a:solidFill>
                  <a:schemeClr val="accent6"/>
                </a:solidFill>
              </a:rPr>
              <a:t> prophylaxis for the prevention of HIV infection in the United States—2021 Update: a clinical practice guideline. https://www.cdc.gov/hiv/pdf/risk/prep/cdc-hiv-prep-guidelines-2021.pdf. Published December 2021</a:t>
            </a:r>
          </a:p>
        </p:txBody>
      </p:sp>
    </p:spTree>
    <p:extLst>
      <p:ext uri="{BB962C8B-B14F-4D97-AF65-F5344CB8AC3E}">
        <p14:creationId xmlns:p14="http://schemas.microsoft.com/office/powerpoint/2010/main" val="2602193879"/>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Disclosures</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April 10, 2024</a:t>
            </a:fld>
            <a:endParaRPr lang="en-US" dirty="0"/>
          </a:p>
        </p:txBody>
      </p:sp>
      <p:sp>
        <p:nvSpPr>
          <p:cNvPr id="3" name="Text Placeholder 5">
            <a:extLst>
              <a:ext uri="{FF2B5EF4-FFF2-40B4-BE49-F238E27FC236}">
                <a16:creationId xmlns:a16="http://schemas.microsoft.com/office/drawing/2014/main" id="{D4C98A9B-79FC-67A1-BFCE-9A3D718A1135}"/>
              </a:ext>
            </a:extLst>
          </p:cNvPr>
          <p:cNvSpPr txBox="1">
            <a:spLocks/>
          </p:cNvSpPr>
          <p:nvPr/>
        </p:nvSpPr>
        <p:spPr>
          <a:xfrm>
            <a:off x="365922" y="1807873"/>
            <a:ext cx="11456979" cy="4560241"/>
          </a:xfrm>
          <a:prstGeom prst="rect">
            <a:avLst/>
          </a:prstGeom>
        </p:spPr>
        <p:txBody>
          <a:bodyPr/>
          <a:lstStyle>
            <a:lvl1pPr marL="347477" indent="0" algn="l" defTabSz="1218915" rtl="0" eaLnBrk="1" latinLnBrk="0" hangingPunct="1">
              <a:spcBef>
                <a:spcPts val="0"/>
              </a:spcBef>
              <a:spcAft>
                <a:spcPts val="1200"/>
              </a:spcAft>
              <a:buClr>
                <a:schemeClr val="accent6"/>
              </a:buClr>
              <a:buFontTx/>
              <a:buNone/>
              <a:defRPr sz="2400" b="0" kern="1200">
                <a:solidFill>
                  <a:schemeClr val="tx1"/>
                </a:solidFill>
                <a:latin typeface="+mn-lt"/>
                <a:ea typeface="+mn-ea"/>
                <a:cs typeface="Arial" pitchFamily="34" charset="0"/>
              </a:defRPr>
            </a:lvl1pPr>
            <a:lvl2pPr marL="338334"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2pPr>
            <a:lvl3pPr marL="676667"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3pPr>
            <a:lvl4pPr marL="1133875"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4pPr>
            <a:lvl5pPr marL="1481352" indent="0" algn="l" defTabSz="1218915" rtl="0" eaLnBrk="1" latinLnBrk="0" hangingPunct="1">
              <a:spcBef>
                <a:spcPts val="0"/>
              </a:spcBef>
              <a:spcAft>
                <a:spcPts val="600"/>
              </a:spcAft>
              <a:buClr>
                <a:schemeClr val="accent6"/>
              </a:buClr>
              <a:buSzPct val="100000"/>
              <a:buFontTx/>
              <a:buNone/>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633227" indent="-285750" algn="l">
              <a:buFont typeface="Arial" panose="020B0604020202020204" pitchFamily="34" charset="0"/>
              <a:buChar char="•"/>
            </a:pPr>
            <a:r>
              <a:rPr lang="en-US" sz="1800" b="0" i="0" dirty="0">
                <a:solidFill>
                  <a:srgbClr val="172B4D"/>
                </a:solidFill>
                <a:effectLst/>
              </a:rPr>
              <a:t>All planners, faculty, and others in control of educational content are required to disclose all their financial relationships with ineligible companies within the prior 24 months. An ineligible company is defined as one whose primary business is producing, marketing, selling, re-selling, or distributing healthcare products used by or on patients. Financial relationships are relevant if the educational content an individual can control is related to the business lines or products of the ineligible company.</a:t>
            </a:r>
          </a:p>
          <a:p>
            <a:pPr marL="633227" indent="-285750" algn="l">
              <a:buFont typeface="Arial" panose="020B0604020202020204" pitchFamily="34" charset="0"/>
              <a:buChar char="•"/>
            </a:pPr>
            <a:r>
              <a:rPr lang="en-US" sz="1800" b="0" i="0" dirty="0">
                <a:solidFill>
                  <a:srgbClr val="172B4D"/>
                </a:solidFill>
                <a:effectLst/>
              </a:rPr>
              <a:t>None of the planners, faculty, and others in control of educational content for this educational activity have relevant financial relationship(s) to disclose with ineligible companies.</a:t>
            </a:r>
          </a:p>
          <a:p>
            <a:pPr marL="633227" indent="-285750" algn="l">
              <a:buFont typeface="Arial" panose="020B0604020202020204" pitchFamily="34" charset="0"/>
              <a:buChar char="•"/>
            </a:pPr>
            <a:r>
              <a:rPr lang="en-US" sz="1800" b="0" i="0" dirty="0">
                <a:solidFill>
                  <a:srgbClr val="172B4D"/>
                </a:solidFill>
                <a:effectLst/>
              </a:rPr>
              <a:t>The material presented in this course represents information obtained from the scientific literature as well as the clinical experiences of the speakers. In some cases, the presentations might include discussion of investigational agents and/or off-label indications for various agents used in clinical practice. Speakers will inform the audience when they are discussing investigational and/or off-label uses.</a:t>
            </a:r>
          </a:p>
          <a:p>
            <a:pPr marL="633227" indent="-285750" algn="l">
              <a:buFont typeface="Arial" panose="020B0604020202020204" pitchFamily="34" charset="0"/>
              <a:buChar char="•"/>
            </a:pPr>
            <a:r>
              <a:rPr lang="en-US" sz="1800" b="0" i="0">
                <a:solidFill>
                  <a:srgbClr val="172B4D"/>
                </a:solidFill>
                <a:effectLst/>
              </a:rPr>
              <a:t>Disclosure of a relationship is not intended to suggest or condone commercial bias in any presentation, but it is made to provide participants with information that might be of potential importance to their evaluation of a presentation.</a:t>
            </a:r>
          </a:p>
          <a:p>
            <a:pPr marL="457120" indent="-304747" defTabSz="1218987">
              <a:spcBef>
                <a:spcPct val="20000"/>
              </a:spcBef>
              <a:spcAft>
                <a:spcPts val="0"/>
              </a:spcAft>
              <a:buClr>
                <a:srgbClr val="D6201A"/>
              </a:buClr>
              <a:buFont typeface="Wingdings" charset="2"/>
              <a:buChar char="§"/>
              <a:defRPr/>
            </a:pPr>
            <a:endParaRPr lang="en-US" sz="1800" i="1" dirty="0">
              <a:solidFill>
                <a:srgbClr val="222222"/>
              </a:solidFill>
              <a:latin typeface="Arial"/>
              <a:ea typeface="Calibri" panose="020F0502020204030204" pitchFamily="34" charset="0"/>
            </a:endParaRPr>
          </a:p>
        </p:txBody>
      </p:sp>
    </p:spTree>
    <p:extLst>
      <p:ext uri="{BB962C8B-B14F-4D97-AF65-F5344CB8AC3E}">
        <p14:creationId xmlns:p14="http://schemas.microsoft.com/office/powerpoint/2010/main" val="2111568876"/>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D0DC576-48C1-36DA-B49A-DB72C5ADAEE5}"/>
              </a:ext>
            </a:extLst>
          </p:cNvPr>
          <p:cNvSpPr>
            <a:spLocks noGrp="1"/>
          </p:cNvSpPr>
          <p:nvPr>
            <p:ph type="title"/>
          </p:nvPr>
        </p:nvSpPr>
        <p:spPr/>
        <p:txBody>
          <a:bodyPr/>
          <a:lstStyle/>
          <a:p>
            <a:r>
              <a:rPr lang="en-US" dirty="0"/>
              <a:t>Ambiguous HIV Test Results – what to do about them</a:t>
            </a:r>
          </a:p>
        </p:txBody>
      </p:sp>
      <p:sp>
        <p:nvSpPr>
          <p:cNvPr id="7" name="Text Placeholder 6">
            <a:extLst>
              <a:ext uri="{FF2B5EF4-FFF2-40B4-BE49-F238E27FC236}">
                <a16:creationId xmlns:a16="http://schemas.microsoft.com/office/drawing/2014/main" id="{C2874FC4-670F-74D2-758B-869C6F594939}"/>
              </a:ext>
            </a:extLst>
          </p:cNvPr>
          <p:cNvSpPr>
            <a:spLocks noGrp="1"/>
          </p:cNvSpPr>
          <p:nvPr>
            <p:ph type="body" sz="quarter" idx="11"/>
          </p:nvPr>
        </p:nvSpPr>
        <p:spPr/>
        <p:txBody>
          <a:bodyPr/>
          <a:lstStyle/>
          <a:p>
            <a:r>
              <a:rPr lang="en-US" dirty="0"/>
              <a:t>Get additional testing</a:t>
            </a:r>
          </a:p>
          <a:p>
            <a:r>
              <a:rPr lang="en-US" dirty="0"/>
              <a:t>Call the NCCC!</a:t>
            </a:r>
          </a:p>
          <a:p>
            <a:endParaRPr lang="en-US" dirty="0"/>
          </a:p>
        </p:txBody>
      </p:sp>
      <p:sp>
        <p:nvSpPr>
          <p:cNvPr id="5" name="Date Placeholder 4">
            <a:extLst>
              <a:ext uri="{FF2B5EF4-FFF2-40B4-BE49-F238E27FC236}">
                <a16:creationId xmlns:a16="http://schemas.microsoft.com/office/drawing/2014/main" id="{4680B8BE-37DD-D2CC-CF17-3F81FD29353E}"/>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8" name="Picture 7">
            <a:extLst>
              <a:ext uri="{FF2B5EF4-FFF2-40B4-BE49-F238E27FC236}">
                <a16:creationId xmlns:a16="http://schemas.microsoft.com/office/drawing/2014/main" id="{0E29A603-0B2B-8E5D-8A55-D0EE8886FADD}"/>
              </a:ext>
            </a:extLst>
          </p:cNvPr>
          <p:cNvPicPr>
            <a:picLocks noChangeAspect="1"/>
          </p:cNvPicPr>
          <p:nvPr/>
        </p:nvPicPr>
        <p:blipFill>
          <a:blip r:embed="rId3"/>
          <a:stretch>
            <a:fillRect/>
          </a:stretch>
        </p:blipFill>
        <p:spPr>
          <a:xfrm>
            <a:off x="737657" y="3483337"/>
            <a:ext cx="2426577" cy="1934078"/>
          </a:xfrm>
          <a:prstGeom prst="rect">
            <a:avLst/>
          </a:prstGeom>
        </p:spPr>
      </p:pic>
      <p:grpSp>
        <p:nvGrpSpPr>
          <p:cNvPr id="9" name="Group 8">
            <a:extLst>
              <a:ext uri="{FF2B5EF4-FFF2-40B4-BE49-F238E27FC236}">
                <a16:creationId xmlns:a16="http://schemas.microsoft.com/office/drawing/2014/main" id="{72E866F4-7B15-682C-E840-D909E807E3B3}"/>
              </a:ext>
            </a:extLst>
          </p:cNvPr>
          <p:cNvGrpSpPr/>
          <p:nvPr/>
        </p:nvGrpSpPr>
        <p:grpSpPr>
          <a:xfrm>
            <a:off x="3539302" y="2433738"/>
            <a:ext cx="7911865" cy="2894189"/>
            <a:chOff x="697248" y="1578973"/>
            <a:chExt cx="7911865" cy="2894189"/>
          </a:xfrm>
        </p:grpSpPr>
        <p:graphicFrame>
          <p:nvGraphicFramePr>
            <p:cNvPr id="10" name="Diagram 9">
              <a:extLst>
                <a:ext uri="{FF2B5EF4-FFF2-40B4-BE49-F238E27FC236}">
                  <a16:creationId xmlns:a16="http://schemas.microsoft.com/office/drawing/2014/main" id="{5A4B5580-A610-8634-5C1D-4189E02767FD}"/>
                </a:ext>
              </a:extLst>
            </p:cNvPr>
            <p:cNvGraphicFramePr/>
            <p:nvPr>
              <p:extLst>
                <p:ext uri="{D42A27DB-BD31-4B8C-83A1-F6EECF244321}">
                  <p14:modId xmlns:p14="http://schemas.microsoft.com/office/powerpoint/2010/main" val="3342301109"/>
                </p:ext>
              </p:extLst>
            </p:nvPr>
          </p:nvGraphicFramePr>
          <p:xfrm>
            <a:off x="3969136" y="1578973"/>
            <a:ext cx="4639977" cy="9276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Diagram 10">
              <a:extLst>
                <a:ext uri="{FF2B5EF4-FFF2-40B4-BE49-F238E27FC236}">
                  <a16:creationId xmlns:a16="http://schemas.microsoft.com/office/drawing/2014/main" id="{090D23F3-42FF-2A01-7264-DCA4AD51A754}"/>
                </a:ext>
              </a:extLst>
            </p:cNvPr>
            <p:cNvGraphicFramePr/>
            <p:nvPr>
              <p:extLst>
                <p:ext uri="{D42A27DB-BD31-4B8C-83A1-F6EECF244321}">
                  <p14:modId xmlns:p14="http://schemas.microsoft.com/office/powerpoint/2010/main" val="3408357133"/>
                </p:ext>
              </p:extLst>
            </p:nvPr>
          </p:nvGraphicFramePr>
          <p:xfrm>
            <a:off x="3969135" y="2697650"/>
            <a:ext cx="4639977" cy="78259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2" name="Diagram 11">
              <a:extLst>
                <a:ext uri="{FF2B5EF4-FFF2-40B4-BE49-F238E27FC236}">
                  <a16:creationId xmlns:a16="http://schemas.microsoft.com/office/drawing/2014/main" id="{0A851007-1968-0287-F989-ED26478F2889}"/>
                </a:ext>
              </a:extLst>
            </p:cNvPr>
            <p:cNvGraphicFramePr/>
            <p:nvPr>
              <p:extLst>
                <p:ext uri="{D42A27DB-BD31-4B8C-83A1-F6EECF244321}">
                  <p14:modId xmlns:p14="http://schemas.microsoft.com/office/powerpoint/2010/main" val="1513592083"/>
                </p:ext>
              </p:extLst>
            </p:nvPr>
          </p:nvGraphicFramePr>
          <p:xfrm>
            <a:off x="3969136" y="3690572"/>
            <a:ext cx="4639977" cy="78259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3" name="TextBox 12">
              <a:extLst>
                <a:ext uri="{FF2B5EF4-FFF2-40B4-BE49-F238E27FC236}">
                  <a16:creationId xmlns:a16="http://schemas.microsoft.com/office/drawing/2014/main" id="{F1895FE5-04CD-F9B0-2526-86FE64348B1F}"/>
                </a:ext>
              </a:extLst>
            </p:cNvPr>
            <p:cNvSpPr txBox="1"/>
            <p:nvPr/>
          </p:nvSpPr>
          <p:spPr>
            <a:xfrm>
              <a:off x="697248" y="2904279"/>
              <a:ext cx="2491259" cy="369332"/>
            </a:xfrm>
            <a:prstGeom prst="rect">
              <a:avLst/>
            </a:prstGeom>
            <a:noFill/>
          </p:spPr>
          <p:txBody>
            <a:bodyPr wrap="none" rtlCol="0">
              <a:spAutoFit/>
            </a:bodyPr>
            <a:lstStyle/>
            <a:p>
              <a:r>
                <a:rPr lang="en-US" dirty="0">
                  <a:solidFill>
                    <a:schemeClr val="accent2"/>
                  </a:solidFill>
                </a:rPr>
                <a:t>RECENT ART EXPOSURE?</a:t>
              </a:r>
            </a:p>
          </p:txBody>
        </p:sp>
        <p:sp>
          <p:nvSpPr>
            <p:cNvPr id="14" name="TextBox 13">
              <a:extLst>
                <a:ext uri="{FF2B5EF4-FFF2-40B4-BE49-F238E27FC236}">
                  <a16:creationId xmlns:a16="http://schemas.microsoft.com/office/drawing/2014/main" id="{9B2D87B0-AD32-4F48-8AEE-80C4928D5633}"/>
                </a:ext>
              </a:extLst>
            </p:cNvPr>
            <p:cNvSpPr txBox="1"/>
            <p:nvPr/>
          </p:nvSpPr>
          <p:spPr>
            <a:xfrm>
              <a:off x="3215118" y="1960029"/>
              <a:ext cx="486030" cy="369332"/>
            </a:xfrm>
            <a:prstGeom prst="rect">
              <a:avLst/>
            </a:prstGeom>
            <a:noFill/>
          </p:spPr>
          <p:txBody>
            <a:bodyPr wrap="none" rtlCol="0">
              <a:spAutoFit/>
            </a:bodyPr>
            <a:lstStyle/>
            <a:p>
              <a:r>
                <a:rPr lang="en-US" dirty="0">
                  <a:solidFill>
                    <a:schemeClr val="accent2"/>
                  </a:solidFill>
                </a:rPr>
                <a:t>NO</a:t>
              </a:r>
            </a:p>
          </p:txBody>
        </p:sp>
        <p:sp>
          <p:nvSpPr>
            <p:cNvPr id="15" name="TextBox 14">
              <a:extLst>
                <a:ext uri="{FF2B5EF4-FFF2-40B4-BE49-F238E27FC236}">
                  <a16:creationId xmlns:a16="http://schemas.microsoft.com/office/drawing/2014/main" id="{F9990F15-7CA0-D5DC-87BA-F857EC5AC537}"/>
                </a:ext>
              </a:extLst>
            </p:cNvPr>
            <p:cNvSpPr txBox="1"/>
            <p:nvPr/>
          </p:nvSpPr>
          <p:spPr>
            <a:xfrm>
              <a:off x="3215118" y="3387885"/>
              <a:ext cx="512641" cy="369332"/>
            </a:xfrm>
            <a:prstGeom prst="rect">
              <a:avLst/>
            </a:prstGeom>
            <a:noFill/>
          </p:spPr>
          <p:txBody>
            <a:bodyPr wrap="none" rtlCol="0">
              <a:spAutoFit/>
            </a:bodyPr>
            <a:lstStyle/>
            <a:p>
              <a:r>
                <a:rPr lang="en-US" dirty="0">
                  <a:solidFill>
                    <a:schemeClr val="accent2"/>
                  </a:solidFill>
                </a:rPr>
                <a:t>YES</a:t>
              </a:r>
            </a:p>
          </p:txBody>
        </p:sp>
        <p:cxnSp>
          <p:nvCxnSpPr>
            <p:cNvPr id="16" name="Straight Arrow Connector 15">
              <a:extLst>
                <a:ext uri="{FF2B5EF4-FFF2-40B4-BE49-F238E27FC236}">
                  <a16:creationId xmlns:a16="http://schemas.microsoft.com/office/drawing/2014/main" id="{B35D26B8-E545-7C70-3092-2477F1863D65}"/>
                </a:ext>
              </a:extLst>
            </p:cNvPr>
            <p:cNvCxnSpPr/>
            <p:nvPr/>
          </p:nvCxnSpPr>
          <p:spPr>
            <a:xfrm flipV="1">
              <a:off x="3701148" y="3203689"/>
              <a:ext cx="193275" cy="184196"/>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811EE50-5C33-377C-7679-E58CEA5CE347}"/>
                </a:ext>
              </a:extLst>
            </p:cNvPr>
            <p:cNvCxnSpPr/>
            <p:nvPr/>
          </p:nvCxnSpPr>
          <p:spPr>
            <a:xfrm>
              <a:off x="3644443" y="3757217"/>
              <a:ext cx="249980" cy="242461"/>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11530286"/>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2BA79-BAA9-EAAB-E22F-C5D352FCB7C6}"/>
              </a:ext>
            </a:extLst>
          </p:cNvPr>
          <p:cNvSpPr>
            <a:spLocks noGrp="1"/>
          </p:cNvSpPr>
          <p:nvPr>
            <p:ph type="title"/>
          </p:nvPr>
        </p:nvSpPr>
        <p:spPr/>
        <p:txBody>
          <a:bodyPr/>
          <a:lstStyle/>
          <a:p>
            <a:r>
              <a:rPr lang="en-US" dirty="0"/>
              <a:t>LEVI Syndrome Patient Case: Detection of Infection</a:t>
            </a:r>
          </a:p>
        </p:txBody>
      </p:sp>
      <p:sp>
        <p:nvSpPr>
          <p:cNvPr id="3" name="Content Placeholder 2">
            <a:extLst>
              <a:ext uri="{FF2B5EF4-FFF2-40B4-BE49-F238E27FC236}">
                <a16:creationId xmlns:a16="http://schemas.microsoft.com/office/drawing/2014/main" id="{3C838148-883A-AAEA-622A-ED2B8CA0A46B}"/>
              </a:ext>
            </a:extLst>
          </p:cNvPr>
          <p:cNvSpPr>
            <a:spLocks noGrp="1"/>
          </p:cNvSpPr>
          <p:nvPr>
            <p:ph idx="1"/>
          </p:nvPr>
        </p:nvSpPr>
        <p:spPr>
          <a:xfrm>
            <a:off x="604517" y="1513546"/>
            <a:ext cx="11151033" cy="695754"/>
          </a:xfrm>
          <a:noFill/>
          <a:ln>
            <a:solidFill>
              <a:schemeClr val="tx1"/>
            </a:solidFill>
          </a:ln>
        </p:spPr>
        <p:txBody>
          <a:bodyPr/>
          <a:lstStyle/>
          <a:p>
            <a:r>
              <a:rPr lang="en-US" sz="2199" dirty="0"/>
              <a:t>Retrospective sensitive HIV-1 RNA testing detected HIV infection 3 mo earlier than study site</a:t>
            </a:r>
          </a:p>
        </p:txBody>
      </p:sp>
      <p:sp>
        <p:nvSpPr>
          <p:cNvPr id="6" name="Text Box 11">
            <a:extLst>
              <a:ext uri="{FF2B5EF4-FFF2-40B4-BE49-F238E27FC236}">
                <a16:creationId xmlns:a16="http://schemas.microsoft.com/office/drawing/2014/main" id="{C1B6B5BB-0A15-83D8-168F-32FC09F5D99E}"/>
              </a:ext>
            </a:extLst>
          </p:cNvPr>
          <p:cNvSpPr txBox="1">
            <a:spLocks noChangeArrowheads="1"/>
          </p:cNvSpPr>
          <p:nvPr/>
        </p:nvSpPr>
        <p:spPr bwMode="auto">
          <a:xfrm>
            <a:off x="414231" y="6356403"/>
            <a:ext cx="8008439" cy="27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defTabSz="914126" fontAlgn="base">
              <a:lnSpc>
                <a:spcPct val="100000"/>
              </a:lnSpc>
              <a:spcBef>
                <a:spcPct val="0"/>
              </a:spcBef>
              <a:spcAft>
                <a:spcPct val="0"/>
              </a:spcAft>
              <a:buClrTx/>
              <a:buNone/>
            </a:pPr>
            <a:r>
              <a:rPr lang="en-US" altLang="en-US" sz="1200" kern="1200" dirty="0">
                <a:solidFill>
                  <a:srgbClr val="455560"/>
                </a:solidFill>
                <a:latin typeface="Calibri" panose="020F0502020204030204" pitchFamily="34" charset="0"/>
                <a:ea typeface="+mn-ea"/>
                <a:cs typeface="Arial" panose="020B0604020202020204" pitchFamily="34" charset="0"/>
              </a:rPr>
              <a:t>Eshleman. CROI 2023. Abstr 160. Reproduced with permission.</a:t>
            </a:r>
          </a:p>
        </p:txBody>
      </p:sp>
      <p:grpSp>
        <p:nvGrpSpPr>
          <p:cNvPr id="152" name="Group 151">
            <a:extLst>
              <a:ext uri="{FF2B5EF4-FFF2-40B4-BE49-F238E27FC236}">
                <a16:creationId xmlns:a16="http://schemas.microsoft.com/office/drawing/2014/main" id="{6D55DCD9-D793-DD8A-81A4-9E56DF9363B6}"/>
              </a:ext>
            </a:extLst>
          </p:cNvPr>
          <p:cNvGrpSpPr/>
          <p:nvPr/>
        </p:nvGrpSpPr>
        <p:grpSpPr>
          <a:xfrm>
            <a:off x="1418494" y="5742346"/>
            <a:ext cx="8691320" cy="608092"/>
            <a:chOff x="1418864" y="5557804"/>
            <a:chExt cx="8693584" cy="608250"/>
          </a:xfrm>
        </p:grpSpPr>
        <p:sp>
          <p:nvSpPr>
            <p:cNvPr id="9" name="TextBox 8">
              <a:extLst>
                <a:ext uri="{FF2B5EF4-FFF2-40B4-BE49-F238E27FC236}">
                  <a16:creationId xmlns:a16="http://schemas.microsoft.com/office/drawing/2014/main" id="{5CF4DBC2-6476-FC85-DC80-C95EC50F2736}"/>
                </a:ext>
              </a:extLst>
            </p:cNvPr>
            <p:cNvSpPr txBox="1"/>
            <p:nvPr/>
          </p:nvSpPr>
          <p:spPr bwMode="auto">
            <a:xfrm>
              <a:off x="1546698" y="5557804"/>
              <a:ext cx="15403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400" kern="1200" dirty="0">
                  <a:latin typeface="Calibri" panose="020F0502020204030204" pitchFamily="34" charset="0"/>
                  <a:ea typeface="+mn-ea"/>
                  <a:cs typeface="Arial" panose="020B0604020202020204" pitchFamily="34" charset="0"/>
                </a:rPr>
                <a:t>CAB concentration</a:t>
              </a:r>
            </a:p>
          </p:txBody>
        </p:sp>
        <p:sp>
          <p:nvSpPr>
            <p:cNvPr id="10" name="Oval 9">
              <a:extLst>
                <a:ext uri="{FF2B5EF4-FFF2-40B4-BE49-F238E27FC236}">
                  <a16:creationId xmlns:a16="http://schemas.microsoft.com/office/drawing/2014/main" id="{6BD6B6A0-88B0-3474-EEE7-F8D75267ACD7}"/>
                </a:ext>
              </a:extLst>
            </p:cNvPr>
            <p:cNvSpPr/>
            <p:nvPr/>
          </p:nvSpPr>
          <p:spPr bwMode="auto">
            <a:xfrm>
              <a:off x="1418864" y="5633870"/>
              <a:ext cx="155643" cy="155643"/>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grpSp>
          <p:nvGrpSpPr>
            <p:cNvPr id="14" name="Group 13">
              <a:extLst>
                <a:ext uri="{FF2B5EF4-FFF2-40B4-BE49-F238E27FC236}">
                  <a16:creationId xmlns:a16="http://schemas.microsoft.com/office/drawing/2014/main" id="{E2587CFD-9232-1774-3D39-D9F220D691E8}"/>
                </a:ext>
              </a:extLst>
            </p:cNvPr>
            <p:cNvGrpSpPr/>
            <p:nvPr/>
          </p:nvGrpSpPr>
          <p:grpSpPr>
            <a:xfrm>
              <a:off x="3506325" y="5557804"/>
              <a:ext cx="1575046" cy="307777"/>
              <a:chOff x="3506325" y="5661498"/>
              <a:chExt cx="1575046" cy="307777"/>
            </a:xfrm>
          </p:grpSpPr>
          <p:sp>
            <p:nvSpPr>
              <p:cNvPr id="11" name="TextBox 10">
                <a:extLst>
                  <a:ext uri="{FF2B5EF4-FFF2-40B4-BE49-F238E27FC236}">
                    <a16:creationId xmlns:a16="http://schemas.microsoft.com/office/drawing/2014/main" id="{E5C4797E-6CF9-89D7-49CC-2CCEC9E4B80D}"/>
                  </a:ext>
                </a:extLst>
              </p:cNvPr>
              <p:cNvSpPr txBox="1"/>
              <p:nvPr/>
            </p:nvSpPr>
            <p:spPr bwMode="auto">
              <a:xfrm>
                <a:off x="3918873" y="5661498"/>
                <a:ext cx="11624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400" kern="1200" dirty="0">
                    <a:latin typeface="Calibri" panose="020F0502020204030204" pitchFamily="34" charset="0"/>
                    <a:ea typeface="+mn-ea"/>
                    <a:cs typeface="Arial" panose="020B0604020202020204" pitchFamily="34" charset="0"/>
                  </a:rPr>
                  <a:t>CAB Injection</a:t>
                </a:r>
              </a:p>
            </p:txBody>
          </p:sp>
          <p:cxnSp>
            <p:nvCxnSpPr>
              <p:cNvPr id="13" name="Straight Connector 12">
                <a:extLst>
                  <a:ext uri="{FF2B5EF4-FFF2-40B4-BE49-F238E27FC236}">
                    <a16:creationId xmlns:a16="http://schemas.microsoft.com/office/drawing/2014/main" id="{EB1A90CF-BC5C-E731-29A8-9948F40940F7}"/>
                  </a:ext>
                </a:extLst>
              </p:cNvPr>
              <p:cNvCxnSpPr/>
              <p:nvPr/>
            </p:nvCxnSpPr>
            <p:spPr bwMode="auto">
              <a:xfrm>
                <a:off x="3506325" y="5815385"/>
                <a:ext cx="412548" cy="0"/>
              </a:xfrm>
              <a:prstGeom prst="line">
                <a:avLst/>
              </a:prstGeom>
              <a:noFill/>
              <a:ln w="28575" cap="flat" cmpd="sng" algn="ctr">
                <a:solidFill>
                  <a:schemeClr val="accent3"/>
                </a:solidFill>
                <a:prstDash val="solid"/>
                <a:round/>
                <a:headEnd type="none" w="med" len="med"/>
                <a:tailEnd type="none" w="med" len="med"/>
              </a:ln>
              <a:effectLst/>
            </p:spPr>
          </p:cxnSp>
        </p:grpSp>
        <p:grpSp>
          <p:nvGrpSpPr>
            <p:cNvPr id="19" name="Group 18">
              <a:extLst>
                <a:ext uri="{FF2B5EF4-FFF2-40B4-BE49-F238E27FC236}">
                  <a16:creationId xmlns:a16="http://schemas.microsoft.com/office/drawing/2014/main" id="{CFA4B949-7FA6-6000-36E0-CF9B6ED464CC}"/>
                </a:ext>
              </a:extLst>
            </p:cNvPr>
            <p:cNvGrpSpPr/>
            <p:nvPr/>
          </p:nvGrpSpPr>
          <p:grpSpPr>
            <a:xfrm>
              <a:off x="5442953" y="5557804"/>
              <a:ext cx="2161040" cy="307777"/>
              <a:chOff x="3506325" y="5661498"/>
              <a:chExt cx="2161040" cy="307777"/>
            </a:xfrm>
          </p:grpSpPr>
          <p:sp>
            <p:nvSpPr>
              <p:cNvPr id="20" name="TextBox 19">
                <a:extLst>
                  <a:ext uri="{FF2B5EF4-FFF2-40B4-BE49-F238E27FC236}">
                    <a16:creationId xmlns:a16="http://schemas.microsoft.com/office/drawing/2014/main" id="{36E25F85-416B-50F1-687D-FFB8ECECB5E6}"/>
                  </a:ext>
                </a:extLst>
              </p:cNvPr>
              <p:cNvSpPr txBox="1"/>
              <p:nvPr/>
            </p:nvSpPr>
            <p:spPr bwMode="auto">
              <a:xfrm>
                <a:off x="3918873" y="5661498"/>
                <a:ext cx="174849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400" kern="1200" dirty="0">
                    <a:latin typeface="Calibri" panose="020F0502020204030204" pitchFamily="34" charset="0"/>
                    <a:ea typeface="+mn-ea"/>
                    <a:cs typeface="Arial" panose="020B0604020202020204" pitchFamily="34" charset="0"/>
                  </a:rPr>
                  <a:t>First site positive visit</a:t>
                </a:r>
              </a:p>
            </p:txBody>
          </p:sp>
          <p:cxnSp>
            <p:nvCxnSpPr>
              <p:cNvPr id="21" name="Straight Connector 20">
                <a:extLst>
                  <a:ext uri="{FF2B5EF4-FFF2-40B4-BE49-F238E27FC236}">
                    <a16:creationId xmlns:a16="http://schemas.microsoft.com/office/drawing/2014/main" id="{CFD8E32C-C654-F4FE-AE8B-E3AE7A4F8C4A}"/>
                  </a:ext>
                </a:extLst>
              </p:cNvPr>
              <p:cNvCxnSpPr/>
              <p:nvPr/>
            </p:nvCxnSpPr>
            <p:spPr bwMode="auto">
              <a:xfrm>
                <a:off x="3506325" y="5815385"/>
                <a:ext cx="412548" cy="0"/>
              </a:xfrm>
              <a:prstGeom prst="line">
                <a:avLst/>
              </a:prstGeom>
              <a:noFill/>
              <a:ln w="28575" cap="flat" cmpd="sng" algn="ctr">
                <a:solidFill>
                  <a:schemeClr val="accent4"/>
                </a:solidFill>
                <a:prstDash val="solid"/>
                <a:round/>
                <a:headEnd type="none" w="med" len="med"/>
                <a:tailEnd type="none" w="med" len="med"/>
              </a:ln>
              <a:effectLst/>
            </p:spPr>
          </p:cxnSp>
        </p:grpSp>
        <p:grpSp>
          <p:nvGrpSpPr>
            <p:cNvPr id="22" name="Group 21">
              <a:extLst>
                <a:ext uri="{FF2B5EF4-FFF2-40B4-BE49-F238E27FC236}">
                  <a16:creationId xmlns:a16="http://schemas.microsoft.com/office/drawing/2014/main" id="{EE8A27FB-D973-E2C6-7AFE-3D7728D78726}"/>
                </a:ext>
              </a:extLst>
            </p:cNvPr>
            <p:cNvGrpSpPr/>
            <p:nvPr/>
          </p:nvGrpSpPr>
          <p:grpSpPr>
            <a:xfrm>
              <a:off x="7952690" y="5557804"/>
              <a:ext cx="2159758" cy="307777"/>
              <a:chOff x="3506325" y="5661498"/>
              <a:chExt cx="2159758" cy="307777"/>
            </a:xfrm>
          </p:grpSpPr>
          <p:sp>
            <p:nvSpPr>
              <p:cNvPr id="23" name="TextBox 22">
                <a:extLst>
                  <a:ext uri="{FF2B5EF4-FFF2-40B4-BE49-F238E27FC236}">
                    <a16:creationId xmlns:a16="http://schemas.microsoft.com/office/drawing/2014/main" id="{12C46079-5973-A2C6-3ADB-9331045986B4}"/>
                  </a:ext>
                </a:extLst>
              </p:cNvPr>
              <p:cNvSpPr txBox="1"/>
              <p:nvPr/>
            </p:nvSpPr>
            <p:spPr bwMode="auto">
              <a:xfrm>
                <a:off x="3918873" y="5661498"/>
                <a:ext cx="17472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400" kern="1200" dirty="0">
                    <a:latin typeface="Calibri" panose="020F0502020204030204" pitchFamily="34" charset="0"/>
                    <a:ea typeface="+mn-ea"/>
                    <a:cs typeface="Arial" panose="020B0604020202020204" pitchFamily="34" charset="0"/>
                  </a:rPr>
                  <a:t>First HIV positive visit</a:t>
                </a:r>
              </a:p>
            </p:txBody>
          </p:sp>
          <p:cxnSp>
            <p:nvCxnSpPr>
              <p:cNvPr id="24" name="Straight Connector 23">
                <a:extLst>
                  <a:ext uri="{FF2B5EF4-FFF2-40B4-BE49-F238E27FC236}">
                    <a16:creationId xmlns:a16="http://schemas.microsoft.com/office/drawing/2014/main" id="{45B1CBDC-CADA-9546-581F-D64362F982F7}"/>
                  </a:ext>
                </a:extLst>
              </p:cNvPr>
              <p:cNvCxnSpPr/>
              <p:nvPr/>
            </p:nvCxnSpPr>
            <p:spPr bwMode="auto">
              <a:xfrm>
                <a:off x="3506325" y="5815385"/>
                <a:ext cx="412548" cy="0"/>
              </a:xfrm>
              <a:prstGeom prst="line">
                <a:avLst/>
              </a:prstGeom>
              <a:noFill/>
              <a:ln w="28575" cap="flat" cmpd="sng" algn="ctr">
                <a:solidFill>
                  <a:schemeClr val="accent6"/>
                </a:solidFill>
                <a:prstDash val="solid"/>
                <a:round/>
                <a:headEnd type="none" w="med" len="med"/>
                <a:tailEnd type="none" w="med" len="med"/>
              </a:ln>
              <a:effectLst/>
            </p:spPr>
          </p:cxnSp>
        </p:grpSp>
        <p:sp>
          <p:nvSpPr>
            <p:cNvPr id="25" name="TextBox 24">
              <a:extLst>
                <a:ext uri="{FF2B5EF4-FFF2-40B4-BE49-F238E27FC236}">
                  <a16:creationId xmlns:a16="http://schemas.microsoft.com/office/drawing/2014/main" id="{0724AD65-91FE-3FA6-5058-B28012018CD4}"/>
                </a:ext>
              </a:extLst>
            </p:cNvPr>
            <p:cNvSpPr txBox="1"/>
            <p:nvPr/>
          </p:nvSpPr>
          <p:spPr bwMode="auto">
            <a:xfrm>
              <a:off x="2502410" y="5808922"/>
              <a:ext cx="54822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400" kern="1200" dirty="0">
                  <a:latin typeface="Calibri" panose="020F0502020204030204" pitchFamily="34" charset="0"/>
                  <a:ea typeface="+mn-ea"/>
                  <a:cs typeface="Arial" panose="020B0604020202020204" pitchFamily="34" charset="0"/>
                </a:rPr>
                <a:t>Months between first HIV positive visit and the first site reactive HIV test</a:t>
              </a:r>
            </a:p>
          </p:txBody>
        </p:sp>
        <p:grpSp>
          <p:nvGrpSpPr>
            <p:cNvPr id="30" name="Group 29">
              <a:extLst>
                <a:ext uri="{FF2B5EF4-FFF2-40B4-BE49-F238E27FC236}">
                  <a16:creationId xmlns:a16="http://schemas.microsoft.com/office/drawing/2014/main" id="{E82700D1-C9A9-AFA3-F6A5-88A629794626}"/>
                </a:ext>
              </a:extLst>
            </p:cNvPr>
            <p:cNvGrpSpPr/>
            <p:nvPr/>
          </p:nvGrpSpPr>
          <p:grpSpPr>
            <a:xfrm>
              <a:off x="1418864" y="5796722"/>
              <a:ext cx="1066376" cy="369332"/>
              <a:chOff x="2655651" y="5371521"/>
              <a:chExt cx="1066376" cy="369332"/>
            </a:xfrm>
          </p:grpSpPr>
          <p:cxnSp>
            <p:nvCxnSpPr>
              <p:cNvPr id="27" name="Straight Arrow Connector 26">
                <a:extLst>
                  <a:ext uri="{FF2B5EF4-FFF2-40B4-BE49-F238E27FC236}">
                    <a16:creationId xmlns:a16="http://schemas.microsoft.com/office/drawing/2014/main" id="{EFB1401F-47E8-D8FB-0161-13C3BDD9AB34}"/>
                  </a:ext>
                </a:extLst>
              </p:cNvPr>
              <p:cNvCxnSpPr/>
              <p:nvPr/>
            </p:nvCxnSpPr>
            <p:spPr bwMode="auto">
              <a:xfrm flipH="1">
                <a:off x="2655651" y="5550493"/>
                <a:ext cx="431405" cy="0"/>
              </a:xfrm>
              <a:prstGeom prst="straightConnector1">
                <a:avLst/>
              </a:prstGeom>
              <a:noFill/>
              <a:ln w="28575" cap="flat" cmpd="sng" algn="ctr">
                <a:solidFill>
                  <a:schemeClr val="bg1"/>
                </a:solidFill>
                <a:prstDash val="solid"/>
                <a:round/>
                <a:headEnd type="none" w="med" len="med"/>
                <a:tailEnd type="triangle"/>
              </a:ln>
              <a:effectLst/>
            </p:spPr>
          </p:cxnSp>
          <p:cxnSp>
            <p:nvCxnSpPr>
              <p:cNvPr id="28" name="Straight Arrow Connector 27">
                <a:extLst>
                  <a:ext uri="{FF2B5EF4-FFF2-40B4-BE49-F238E27FC236}">
                    <a16:creationId xmlns:a16="http://schemas.microsoft.com/office/drawing/2014/main" id="{96B1D4E2-E20D-E2E7-DE49-15C74B79BE0E}"/>
                  </a:ext>
                </a:extLst>
              </p:cNvPr>
              <p:cNvCxnSpPr>
                <a:cxnSpLocks/>
              </p:cNvCxnSpPr>
              <p:nvPr/>
            </p:nvCxnSpPr>
            <p:spPr bwMode="auto">
              <a:xfrm>
                <a:off x="3290622" y="5550493"/>
                <a:ext cx="431405" cy="0"/>
              </a:xfrm>
              <a:prstGeom prst="straightConnector1">
                <a:avLst/>
              </a:prstGeom>
              <a:noFill/>
              <a:ln w="28575" cap="flat" cmpd="sng" algn="ctr">
                <a:solidFill>
                  <a:schemeClr val="bg1"/>
                </a:solidFill>
                <a:prstDash val="solid"/>
                <a:round/>
                <a:headEnd type="none" w="med" len="med"/>
                <a:tailEnd type="triangle"/>
              </a:ln>
              <a:effectLst/>
            </p:spPr>
          </p:cxnSp>
          <p:sp>
            <p:nvSpPr>
              <p:cNvPr id="29" name="TextBox 28">
                <a:extLst>
                  <a:ext uri="{FF2B5EF4-FFF2-40B4-BE49-F238E27FC236}">
                    <a16:creationId xmlns:a16="http://schemas.microsoft.com/office/drawing/2014/main" id="{CA3DB98E-5052-691E-6F75-D33D8862681E}"/>
                  </a:ext>
                </a:extLst>
              </p:cNvPr>
              <p:cNvSpPr txBox="1"/>
              <p:nvPr/>
            </p:nvSpPr>
            <p:spPr bwMode="auto">
              <a:xfrm>
                <a:off x="3052841" y="5371521"/>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a:t>
                </a:r>
              </a:p>
            </p:txBody>
          </p:sp>
        </p:grpSp>
      </p:grpSp>
      <p:grpSp>
        <p:nvGrpSpPr>
          <p:cNvPr id="151" name="Group 150">
            <a:extLst>
              <a:ext uri="{FF2B5EF4-FFF2-40B4-BE49-F238E27FC236}">
                <a16:creationId xmlns:a16="http://schemas.microsoft.com/office/drawing/2014/main" id="{1DD78AF9-98FC-F914-A247-B3A7DFD9220F}"/>
              </a:ext>
            </a:extLst>
          </p:cNvPr>
          <p:cNvGrpSpPr/>
          <p:nvPr/>
        </p:nvGrpSpPr>
        <p:grpSpPr>
          <a:xfrm>
            <a:off x="807063" y="3312272"/>
            <a:ext cx="10667066" cy="2539200"/>
            <a:chOff x="807273" y="3034914"/>
            <a:chExt cx="10669845" cy="2539861"/>
          </a:xfrm>
        </p:grpSpPr>
        <p:sp>
          <p:nvSpPr>
            <p:cNvPr id="112" name="Rectangle 111">
              <a:extLst>
                <a:ext uri="{FF2B5EF4-FFF2-40B4-BE49-F238E27FC236}">
                  <a16:creationId xmlns:a16="http://schemas.microsoft.com/office/drawing/2014/main" id="{60B5F952-B43E-8D75-5F84-5858BD4516FF}"/>
                </a:ext>
              </a:extLst>
            </p:cNvPr>
            <p:cNvSpPr/>
            <p:nvPr/>
          </p:nvSpPr>
          <p:spPr bwMode="auto">
            <a:xfrm>
              <a:off x="7778750" y="3397250"/>
              <a:ext cx="412749" cy="1583944"/>
            </a:xfrm>
            <a:prstGeom prst="rect">
              <a:avLst/>
            </a:prstGeom>
            <a:solidFill>
              <a:schemeClr val="accent5"/>
            </a:solidFill>
            <a:ln w="0">
              <a:noFill/>
              <a:miter lim="800000"/>
              <a:headEnd/>
              <a:tailEnd/>
            </a:ln>
          </p:spPr>
          <p:txBody>
            <a:bodyPr lIns="0" rIns="0" rtlCol="0" anchor="t"/>
            <a:lstStyle/>
            <a:p>
              <a:pPr algn="ctr" defTabSz="914126" fontAlgn="base">
                <a:spcBef>
                  <a:spcPct val="35000"/>
                </a:spcBef>
                <a:spcAft>
                  <a:spcPct val="25000"/>
                </a:spcAft>
                <a:buClr>
                  <a:srgbClr val="015873"/>
                </a:buClr>
              </a:pPr>
              <a:r>
                <a:rPr lang="en-US" sz="1400" b="1" kern="1200" dirty="0">
                  <a:latin typeface="Calibri" panose="020F0502020204030204" pitchFamily="34" charset="0"/>
                  <a:ea typeface="+mn-ea"/>
                  <a:cs typeface="Arial" panose="020B0604020202020204" pitchFamily="34" charset="0"/>
                </a:rPr>
                <a:t>PEP</a:t>
              </a:r>
            </a:p>
          </p:txBody>
        </p:sp>
        <p:grpSp>
          <p:nvGrpSpPr>
            <p:cNvPr id="150" name="Group 149">
              <a:extLst>
                <a:ext uri="{FF2B5EF4-FFF2-40B4-BE49-F238E27FC236}">
                  <a16:creationId xmlns:a16="http://schemas.microsoft.com/office/drawing/2014/main" id="{554598A8-FADB-A61A-1C7B-54CB28AD6544}"/>
                </a:ext>
              </a:extLst>
            </p:cNvPr>
            <p:cNvGrpSpPr/>
            <p:nvPr/>
          </p:nvGrpSpPr>
          <p:grpSpPr>
            <a:xfrm>
              <a:off x="1898650" y="4253602"/>
              <a:ext cx="9578468" cy="663309"/>
              <a:chOff x="1898650" y="4253602"/>
              <a:chExt cx="9578468" cy="663309"/>
            </a:xfrm>
          </p:grpSpPr>
          <p:cxnSp>
            <p:nvCxnSpPr>
              <p:cNvPr id="146" name="Straight Connector 145">
                <a:extLst>
                  <a:ext uri="{FF2B5EF4-FFF2-40B4-BE49-F238E27FC236}">
                    <a16:creationId xmlns:a16="http://schemas.microsoft.com/office/drawing/2014/main" id="{7E90C153-C64F-8040-4DF7-62D1F4B58C86}"/>
                  </a:ext>
                </a:extLst>
              </p:cNvPr>
              <p:cNvCxnSpPr/>
              <p:nvPr/>
            </p:nvCxnSpPr>
            <p:spPr bwMode="auto">
              <a:xfrm flipH="1">
                <a:off x="1898650" y="4916911"/>
                <a:ext cx="9578468" cy="0"/>
              </a:xfrm>
              <a:prstGeom prst="line">
                <a:avLst/>
              </a:prstGeom>
              <a:noFill/>
              <a:ln w="28575" cap="flat" cmpd="sng" algn="ctr">
                <a:solidFill>
                  <a:schemeClr val="tx2"/>
                </a:solidFill>
                <a:prstDash val="sysDash"/>
                <a:round/>
                <a:headEnd type="none" w="med" len="med"/>
                <a:tailEnd type="none" w="med" len="med"/>
              </a:ln>
              <a:effectLst/>
            </p:spPr>
          </p:cxnSp>
          <p:cxnSp>
            <p:nvCxnSpPr>
              <p:cNvPr id="147" name="Straight Connector 146">
                <a:extLst>
                  <a:ext uri="{FF2B5EF4-FFF2-40B4-BE49-F238E27FC236}">
                    <a16:creationId xmlns:a16="http://schemas.microsoft.com/office/drawing/2014/main" id="{1B6D1B9E-3F6D-3E39-7111-97B1A34F89D8}"/>
                  </a:ext>
                </a:extLst>
              </p:cNvPr>
              <p:cNvCxnSpPr/>
              <p:nvPr/>
            </p:nvCxnSpPr>
            <p:spPr bwMode="auto">
              <a:xfrm flipH="1">
                <a:off x="1898650" y="4842358"/>
                <a:ext cx="9578468" cy="0"/>
              </a:xfrm>
              <a:prstGeom prst="line">
                <a:avLst/>
              </a:prstGeom>
              <a:noFill/>
              <a:ln w="28575" cap="flat" cmpd="sng" algn="ctr">
                <a:solidFill>
                  <a:schemeClr val="tx2"/>
                </a:solidFill>
                <a:prstDash val="sysDash"/>
                <a:round/>
                <a:headEnd type="none" w="med" len="med"/>
                <a:tailEnd type="none" w="med" len="med"/>
              </a:ln>
              <a:effectLst/>
            </p:spPr>
          </p:cxnSp>
          <p:cxnSp>
            <p:nvCxnSpPr>
              <p:cNvPr id="148" name="Straight Connector 147">
                <a:extLst>
                  <a:ext uri="{FF2B5EF4-FFF2-40B4-BE49-F238E27FC236}">
                    <a16:creationId xmlns:a16="http://schemas.microsoft.com/office/drawing/2014/main" id="{8158FA26-ECE4-6BDC-E87A-B368CF10056B}"/>
                  </a:ext>
                </a:extLst>
              </p:cNvPr>
              <p:cNvCxnSpPr/>
              <p:nvPr/>
            </p:nvCxnSpPr>
            <p:spPr bwMode="auto">
              <a:xfrm flipH="1">
                <a:off x="1898650" y="4594708"/>
                <a:ext cx="9578468" cy="0"/>
              </a:xfrm>
              <a:prstGeom prst="line">
                <a:avLst/>
              </a:prstGeom>
              <a:noFill/>
              <a:ln w="28575" cap="flat" cmpd="sng" algn="ctr">
                <a:solidFill>
                  <a:schemeClr val="tx2"/>
                </a:solidFill>
                <a:prstDash val="sysDash"/>
                <a:round/>
                <a:headEnd type="none" w="med" len="med"/>
                <a:tailEnd type="none" w="med" len="med"/>
              </a:ln>
              <a:effectLst/>
            </p:spPr>
          </p:cxnSp>
          <p:cxnSp>
            <p:nvCxnSpPr>
              <p:cNvPr id="149" name="Straight Connector 148">
                <a:extLst>
                  <a:ext uri="{FF2B5EF4-FFF2-40B4-BE49-F238E27FC236}">
                    <a16:creationId xmlns:a16="http://schemas.microsoft.com/office/drawing/2014/main" id="{DB1D3224-94C1-923B-0899-B76A4CBF0AA8}"/>
                  </a:ext>
                </a:extLst>
              </p:cNvPr>
              <p:cNvCxnSpPr/>
              <p:nvPr/>
            </p:nvCxnSpPr>
            <p:spPr bwMode="auto">
              <a:xfrm flipH="1">
                <a:off x="1898650" y="4253602"/>
                <a:ext cx="9578468" cy="0"/>
              </a:xfrm>
              <a:prstGeom prst="line">
                <a:avLst/>
              </a:prstGeom>
              <a:noFill/>
              <a:ln w="28575" cap="flat" cmpd="sng" algn="ctr">
                <a:solidFill>
                  <a:schemeClr val="tx2"/>
                </a:solidFill>
                <a:prstDash val="sysDash"/>
                <a:round/>
                <a:headEnd type="none" w="med" len="med"/>
                <a:tailEnd type="none" w="med" len="med"/>
              </a:ln>
              <a:effectLst/>
            </p:spPr>
          </p:cxnSp>
        </p:grpSp>
        <p:sp>
          <p:nvSpPr>
            <p:cNvPr id="31" name="TextBox 30">
              <a:extLst>
                <a:ext uri="{FF2B5EF4-FFF2-40B4-BE49-F238E27FC236}">
                  <a16:creationId xmlns:a16="http://schemas.microsoft.com/office/drawing/2014/main" id="{820E0C7D-71E6-1026-3C4A-AF04FC13ED84}"/>
                </a:ext>
              </a:extLst>
            </p:cNvPr>
            <p:cNvSpPr txBox="1"/>
            <p:nvPr/>
          </p:nvSpPr>
          <p:spPr bwMode="auto">
            <a:xfrm rot="16200000">
              <a:off x="213360" y="3985558"/>
              <a:ext cx="15571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799" b="1" kern="1200" dirty="0">
                  <a:latin typeface="Calibri" panose="020F0502020204030204" pitchFamily="34" charset="0"/>
                  <a:ea typeface="+mn-ea"/>
                  <a:cs typeface="Arial" panose="020B0604020202020204" pitchFamily="34" charset="0"/>
                </a:rPr>
                <a:t>CAB (mcg/mL)</a:t>
              </a:r>
            </a:p>
          </p:txBody>
        </p:sp>
        <p:grpSp>
          <p:nvGrpSpPr>
            <p:cNvPr id="37" name="Group 36">
              <a:extLst>
                <a:ext uri="{FF2B5EF4-FFF2-40B4-BE49-F238E27FC236}">
                  <a16:creationId xmlns:a16="http://schemas.microsoft.com/office/drawing/2014/main" id="{79861076-F9C2-9639-2F55-38145F586FF3}"/>
                </a:ext>
              </a:extLst>
            </p:cNvPr>
            <p:cNvGrpSpPr/>
            <p:nvPr/>
          </p:nvGrpSpPr>
          <p:grpSpPr>
            <a:xfrm>
              <a:off x="1165218" y="3232379"/>
              <a:ext cx="710451" cy="1905151"/>
              <a:chOff x="1165218" y="3232379"/>
              <a:chExt cx="710451" cy="1796428"/>
            </a:xfrm>
          </p:grpSpPr>
          <p:sp>
            <p:nvSpPr>
              <p:cNvPr id="32" name="TextBox 31">
                <a:extLst>
                  <a:ext uri="{FF2B5EF4-FFF2-40B4-BE49-F238E27FC236}">
                    <a16:creationId xmlns:a16="http://schemas.microsoft.com/office/drawing/2014/main" id="{394DECBC-A7F3-B081-B2CC-9163F51B2F66}"/>
                  </a:ext>
                </a:extLst>
              </p:cNvPr>
              <p:cNvSpPr txBox="1"/>
              <p:nvPr/>
            </p:nvSpPr>
            <p:spPr bwMode="auto">
              <a:xfrm>
                <a:off x="1456965" y="3232379"/>
                <a:ext cx="418704" cy="34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20</a:t>
                </a:r>
              </a:p>
            </p:txBody>
          </p:sp>
          <p:sp>
            <p:nvSpPr>
              <p:cNvPr id="33" name="TextBox 32">
                <a:extLst>
                  <a:ext uri="{FF2B5EF4-FFF2-40B4-BE49-F238E27FC236}">
                    <a16:creationId xmlns:a16="http://schemas.microsoft.com/office/drawing/2014/main" id="{C4481025-CC76-2ECD-1653-F8A1B33BFE7D}"/>
                  </a:ext>
                </a:extLst>
              </p:cNvPr>
              <p:cNvSpPr txBox="1"/>
              <p:nvPr/>
            </p:nvSpPr>
            <p:spPr bwMode="auto">
              <a:xfrm>
                <a:off x="1282238" y="4013204"/>
                <a:ext cx="593431" cy="34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1.33</a:t>
                </a:r>
              </a:p>
            </p:txBody>
          </p:sp>
          <p:sp>
            <p:nvSpPr>
              <p:cNvPr id="34" name="TextBox 33">
                <a:extLst>
                  <a:ext uri="{FF2B5EF4-FFF2-40B4-BE49-F238E27FC236}">
                    <a16:creationId xmlns:a16="http://schemas.microsoft.com/office/drawing/2014/main" id="{B63D8FDE-1A5C-2DC8-D785-D4E288AE83F9}"/>
                  </a:ext>
                </a:extLst>
              </p:cNvPr>
              <p:cNvSpPr txBox="1"/>
              <p:nvPr/>
            </p:nvSpPr>
            <p:spPr bwMode="auto">
              <a:xfrm>
                <a:off x="1165218" y="4335292"/>
                <a:ext cx="710451" cy="34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0.664</a:t>
                </a:r>
              </a:p>
            </p:txBody>
          </p:sp>
          <p:sp>
            <p:nvSpPr>
              <p:cNvPr id="35" name="TextBox 34">
                <a:extLst>
                  <a:ext uri="{FF2B5EF4-FFF2-40B4-BE49-F238E27FC236}">
                    <a16:creationId xmlns:a16="http://schemas.microsoft.com/office/drawing/2014/main" id="{28BC5F8C-627D-B928-8BF1-650C21713722}"/>
                  </a:ext>
                </a:extLst>
              </p:cNvPr>
              <p:cNvSpPr txBox="1"/>
              <p:nvPr/>
            </p:nvSpPr>
            <p:spPr bwMode="auto">
              <a:xfrm>
                <a:off x="1165218" y="4538656"/>
                <a:ext cx="710451" cy="34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0.166</a:t>
                </a:r>
              </a:p>
            </p:txBody>
          </p:sp>
          <p:sp>
            <p:nvSpPr>
              <p:cNvPr id="36" name="TextBox 35">
                <a:extLst>
                  <a:ext uri="{FF2B5EF4-FFF2-40B4-BE49-F238E27FC236}">
                    <a16:creationId xmlns:a16="http://schemas.microsoft.com/office/drawing/2014/main" id="{CAF69E30-F5CC-75F3-94CD-87BB822ACEAC}"/>
                  </a:ext>
                </a:extLst>
              </p:cNvPr>
              <p:cNvSpPr txBox="1"/>
              <p:nvPr/>
            </p:nvSpPr>
            <p:spPr bwMode="auto">
              <a:xfrm>
                <a:off x="1317760" y="4680673"/>
                <a:ext cx="557909" cy="34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BLQ</a:t>
                </a:r>
              </a:p>
            </p:txBody>
          </p:sp>
        </p:grpSp>
        <p:grpSp>
          <p:nvGrpSpPr>
            <p:cNvPr id="59" name="Group 58">
              <a:extLst>
                <a:ext uri="{FF2B5EF4-FFF2-40B4-BE49-F238E27FC236}">
                  <a16:creationId xmlns:a16="http://schemas.microsoft.com/office/drawing/2014/main" id="{5E3D0153-6BCF-CD4B-4F9A-4DA2EC429383}"/>
                </a:ext>
              </a:extLst>
            </p:cNvPr>
            <p:cNvGrpSpPr/>
            <p:nvPr/>
          </p:nvGrpSpPr>
          <p:grpSpPr>
            <a:xfrm>
              <a:off x="2175560" y="4981194"/>
              <a:ext cx="9119944" cy="369332"/>
              <a:chOff x="2175560" y="4955794"/>
              <a:chExt cx="9119944" cy="369332"/>
            </a:xfrm>
          </p:grpSpPr>
          <p:sp>
            <p:nvSpPr>
              <p:cNvPr id="38" name="TextBox 37">
                <a:extLst>
                  <a:ext uri="{FF2B5EF4-FFF2-40B4-BE49-F238E27FC236}">
                    <a16:creationId xmlns:a16="http://schemas.microsoft.com/office/drawing/2014/main" id="{FBCAFB03-815E-7CBE-D110-4F8B1F2E500A}"/>
                  </a:ext>
                </a:extLst>
              </p:cNvPr>
              <p:cNvSpPr txBox="1"/>
              <p:nvPr/>
            </p:nvSpPr>
            <p:spPr bwMode="auto">
              <a:xfrm>
                <a:off x="2766111" y="4955794"/>
                <a:ext cx="301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5</a:t>
                </a:r>
              </a:p>
            </p:txBody>
          </p:sp>
          <p:sp>
            <p:nvSpPr>
              <p:cNvPr id="39" name="TextBox 38">
                <a:extLst>
                  <a:ext uri="{FF2B5EF4-FFF2-40B4-BE49-F238E27FC236}">
                    <a16:creationId xmlns:a16="http://schemas.microsoft.com/office/drawing/2014/main" id="{483B053A-7628-680D-5385-D35522749DE6}"/>
                  </a:ext>
                </a:extLst>
              </p:cNvPr>
              <p:cNvSpPr txBox="1"/>
              <p:nvPr/>
            </p:nvSpPr>
            <p:spPr bwMode="auto">
              <a:xfrm>
                <a:off x="3293895"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10</a:t>
                </a:r>
              </a:p>
            </p:txBody>
          </p:sp>
          <p:sp>
            <p:nvSpPr>
              <p:cNvPr id="40" name="TextBox 39">
                <a:extLst>
                  <a:ext uri="{FF2B5EF4-FFF2-40B4-BE49-F238E27FC236}">
                    <a16:creationId xmlns:a16="http://schemas.microsoft.com/office/drawing/2014/main" id="{C4E75782-01E3-D3C1-0568-A947B27875C6}"/>
                  </a:ext>
                </a:extLst>
              </p:cNvPr>
              <p:cNvSpPr txBox="1"/>
              <p:nvPr/>
            </p:nvSpPr>
            <p:spPr bwMode="auto">
              <a:xfrm>
                <a:off x="2175560" y="4955794"/>
                <a:ext cx="301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0</a:t>
                </a:r>
              </a:p>
            </p:txBody>
          </p:sp>
          <p:sp>
            <p:nvSpPr>
              <p:cNvPr id="41" name="TextBox 40">
                <a:extLst>
                  <a:ext uri="{FF2B5EF4-FFF2-40B4-BE49-F238E27FC236}">
                    <a16:creationId xmlns:a16="http://schemas.microsoft.com/office/drawing/2014/main" id="{B8E25957-452E-AEED-5851-5C13BFDDAA9F}"/>
                  </a:ext>
                </a:extLst>
              </p:cNvPr>
              <p:cNvSpPr txBox="1"/>
              <p:nvPr/>
            </p:nvSpPr>
            <p:spPr bwMode="auto">
              <a:xfrm>
                <a:off x="4465204"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20</a:t>
                </a:r>
              </a:p>
            </p:txBody>
          </p:sp>
          <p:sp>
            <p:nvSpPr>
              <p:cNvPr id="42" name="TextBox 41">
                <a:extLst>
                  <a:ext uri="{FF2B5EF4-FFF2-40B4-BE49-F238E27FC236}">
                    <a16:creationId xmlns:a16="http://schemas.microsoft.com/office/drawing/2014/main" id="{80C214D0-7D38-200A-D60A-02426F81BC47}"/>
                  </a:ext>
                </a:extLst>
              </p:cNvPr>
              <p:cNvSpPr txBox="1"/>
              <p:nvPr/>
            </p:nvSpPr>
            <p:spPr bwMode="auto">
              <a:xfrm>
                <a:off x="5051497"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25</a:t>
                </a:r>
              </a:p>
            </p:txBody>
          </p:sp>
          <p:sp>
            <p:nvSpPr>
              <p:cNvPr id="43" name="TextBox 42">
                <a:extLst>
                  <a:ext uri="{FF2B5EF4-FFF2-40B4-BE49-F238E27FC236}">
                    <a16:creationId xmlns:a16="http://schemas.microsoft.com/office/drawing/2014/main" id="{4AA527A0-02B6-2596-12D2-FC57F3ADC00A}"/>
                  </a:ext>
                </a:extLst>
              </p:cNvPr>
              <p:cNvSpPr txBox="1"/>
              <p:nvPr/>
            </p:nvSpPr>
            <p:spPr bwMode="auto">
              <a:xfrm>
                <a:off x="3874653"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15</a:t>
                </a:r>
              </a:p>
            </p:txBody>
          </p:sp>
          <p:sp>
            <p:nvSpPr>
              <p:cNvPr id="49" name="TextBox 48">
                <a:extLst>
                  <a:ext uri="{FF2B5EF4-FFF2-40B4-BE49-F238E27FC236}">
                    <a16:creationId xmlns:a16="http://schemas.microsoft.com/office/drawing/2014/main" id="{C2B0EFAD-9C25-1DF3-5F56-EF8DE92EBF2D}"/>
                  </a:ext>
                </a:extLst>
              </p:cNvPr>
              <p:cNvSpPr txBox="1"/>
              <p:nvPr/>
            </p:nvSpPr>
            <p:spPr bwMode="auto">
              <a:xfrm>
                <a:off x="6208062"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35</a:t>
                </a:r>
              </a:p>
            </p:txBody>
          </p:sp>
          <p:sp>
            <p:nvSpPr>
              <p:cNvPr id="50" name="TextBox 49">
                <a:extLst>
                  <a:ext uri="{FF2B5EF4-FFF2-40B4-BE49-F238E27FC236}">
                    <a16:creationId xmlns:a16="http://schemas.microsoft.com/office/drawing/2014/main" id="{9BF44A30-3C73-2C40-502D-696FD684C0BF}"/>
                  </a:ext>
                </a:extLst>
              </p:cNvPr>
              <p:cNvSpPr txBox="1"/>
              <p:nvPr/>
            </p:nvSpPr>
            <p:spPr bwMode="auto">
              <a:xfrm>
                <a:off x="6794355"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40</a:t>
                </a:r>
              </a:p>
            </p:txBody>
          </p:sp>
          <p:sp>
            <p:nvSpPr>
              <p:cNvPr id="51" name="TextBox 50">
                <a:extLst>
                  <a:ext uri="{FF2B5EF4-FFF2-40B4-BE49-F238E27FC236}">
                    <a16:creationId xmlns:a16="http://schemas.microsoft.com/office/drawing/2014/main" id="{F2A735CF-3A9A-F3C0-2B3B-3AAFECEB867D}"/>
                  </a:ext>
                </a:extLst>
              </p:cNvPr>
              <p:cNvSpPr txBox="1"/>
              <p:nvPr/>
            </p:nvSpPr>
            <p:spPr bwMode="auto">
              <a:xfrm>
                <a:off x="5622274"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30</a:t>
                </a:r>
              </a:p>
            </p:txBody>
          </p:sp>
          <p:sp>
            <p:nvSpPr>
              <p:cNvPr id="52" name="TextBox 51">
                <a:extLst>
                  <a:ext uri="{FF2B5EF4-FFF2-40B4-BE49-F238E27FC236}">
                    <a16:creationId xmlns:a16="http://schemas.microsoft.com/office/drawing/2014/main" id="{E954B1CA-2FA2-9884-AEE8-7646B6884563}"/>
                  </a:ext>
                </a:extLst>
              </p:cNvPr>
              <p:cNvSpPr txBox="1"/>
              <p:nvPr/>
            </p:nvSpPr>
            <p:spPr bwMode="auto">
              <a:xfrm>
                <a:off x="7960901"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50</a:t>
                </a:r>
              </a:p>
            </p:txBody>
          </p:sp>
          <p:sp>
            <p:nvSpPr>
              <p:cNvPr id="53" name="TextBox 52">
                <a:extLst>
                  <a:ext uri="{FF2B5EF4-FFF2-40B4-BE49-F238E27FC236}">
                    <a16:creationId xmlns:a16="http://schemas.microsoft.com/office/drawing/2014/main" id="{B7E01D32-BBE8-7449-4577-F1495CEA6EB6}"/>
                  </a:ext>
                </a:extLst>
              </p:cNvPr>
              <p:cNvSpPr txBox="1"/>
              <p:nvPr/>
            </p:nvSpPr>
            <p:spPr bwMode="auto">
              <a:xfrm>
                <a:off x="8547194"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55</a:t>
                </a:r>
              </a:p>
            </p:txBody>
          </p:sp>
          <p:sp>
            <p:nvSpPr>
              <p:cNvPr id="54" name="TextBox 53">
                <a:extLst>
                  <a:ext uri="{FF2B5EF4-FFF2-40B4-BE49-F238E27FC236}">
                    <a16:creationId xmlns:a16="http://schemas.microsoft.com/office/drawing/2014/main" id="{187F2D26-779A-9A47-88E1-581E6A405781}"/>
                  </a:ext>
                </a:extLst>
              </p:cNvPr>
              <p:cNvSpPr txBox="1"/>
              <p:nvPr/>
            </p:nvSpPr>
            <p:spPr bwMode="auto">
              <a:xfrm>
                <a:off x="7375113"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45</a:t>
                </a:r>
              </a:p>
            </p:txBody>
          </p:sp>
          <p:sp>
            <p:nvSpPr>
              <p:cNvPr id="55" name="TextBox 54">
                <a:extLst>
                  <a:ext uri="{FF2B5EF4-FFF2-40B4-BE49-F238E27FC236}">
                    <a16:creationId xmlns:a16="http://schemas.microsoft.com/office/drawing/2014/main" id="{86AE27C9-E6C7-FA43-BFBE-EE7BE02F34C1}"/>
                  </a:ext>
                </a:extLst>
              </p:cNvPr>
              <p:cNvSpPr txBox="1"/>
              <p:nvPr/>
            </p:nvSpPr>
            <p:spPr bwMode="auto">
              <a:xfrm>
                <a:off x="9123961"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60</a:t>
                </a:r>
              </a:p>
            </p:txBody>
          </p:sp>
          <p:sp>
            <p:nvSpPr>
              <p:cNvPr id="56" name="TextBox 55">
                <a:extLst>
                  <a:ext uri="{FF2B5EF4-FFF2-40B4-BE49-F238E27FC236}">
                    <a16:creationId xmlns:a16="http://schemas.microsoft.com/office/drawing/2014/main" id="{16BB641F-9F46-98E2-B0AE-A3B7CFA025D2}"/>
                  </a:ext>
                </a:extLst>
              </p:cNvPr>
              <p:cNvSpPr txBox="1"/>
              <p:nvPr/>
            </p:nvSpPr>
            <p:spPr bwMode="auto">
              <a:xfrm>
                <a:off x="10290507"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70</a:t>
                </a:r>
              </a:p>
            </p:txBody>
          </p:sp>
          <p:sp>
            <p:nvSpPr>
              <p:cNvPr id="57" name="TextBox 56">
                <a:extLst>
                  <a:ext uri="{FF2B5EF4-FFF2-40B4-BE49-F238E27FC236}">
                    <a16:creationId xmlns:a16="http://schemas.microsoft.com/office/drawing/2014/main" id="{40815E2D-ECD2-CA56-75C8-F3DB5E606F71}"/>
                  </a:ext>
                </a:extLst>
              </p:cNvPr>
              <p:cNvSpPr txBox="1"/>
              <p:nvPr/>
            </p:nvSpPr>
            <p:spPr bwMode="auto">
              <a:xfrm>
                <a:off x="10876800"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75</a:t>
                </a:r>
              </a:p>
            </p:txBody>
          </p:sp>
          <p:sp>
            <p:nvSpPr>
              <p:cNvPr id="58" name="TextBox 57">
                <a:extLst>
                  <a:ext uri="{FF2B5EF4-FFF2-40B4-BE49-F238E27FC236}">
                    <a16:creationId xmlns:a16="http://schemas.microsoft.com/office/drawing/2014/main" id="{40117CE2-4F34-7D29-FFD7-2A6627A49895}"/>
                  </a:ext>
                </a:extLst>
              </p:cNvPr>
              <p:cNvSpPr txBox="1"/>
              <p:nvPr/>
            </p:nvSpPr>
            <p:spPr bwMode="auto">
              <a:xfrm>
                <a:off x="9704719"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65</a:t>
                </a:r>
              </a:p>
            </p:txBody>
          </p:sp>
        </p:grpSp>
        <p:sp>
          <p:nvSpPr>
            <p:cNvPr id="60" name="TextBox 59">
              <a:extLst>
                <a:ext uri="{FF2B5EF4-FFF2-40B4-BE49-F238E27FC236}">
                  <a16:creationId xmlns:a16="http://schemas.microsoft.com/office/drawing/2014/main" id="{1BF45D6A-3EBB-AF13-9699-FE5DA1DF4574}"/>
                </a:ext>
              </a:extLst>
            </p:cNvPr>
            <p:cNvSpPr txBox="1"/>
            <p:nvPr/>
          </p:nvSpPr>
          <p:spPr bwMode="auto">
            <a:xfrm>
              <a:off x="5431441" y="5205443"/>
              <a:ext cx="22476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799" b="1" kern="1200" dirty="0" err="1">
                  <a:latin typeface="Calibri" panose="020F0502020204030204" pitchFamily="34" charset="0"/>
                  <a:ea typeface="+mn-ea"/>
                  <a:cs typeface="Arial" panose="020B0604020202020204" pitchFamily="34" charset="0"/>
                </a:rPr>
                <a:t>Wk</a:t>
              </a:r>
              <a:r>
                <a:rPr lang="en-US" sz="1799" b="1" kern="1200" dirty="0">
                  <a:latin typeface="Calibri" panose="020F0502020204030204" pitchFamily="34" charset="0"/>
                  <a:ea typeface="+mn-ea"/>
                  <a:cs typeface="Arial" panose="020B0604020202020204" pitchFamily="34" charset="0"/>
                </a:rPr>
                <a:t> Since Enrollment </a:t>
              </a:r>
            </a:p>
          </p:txBody>
        </p:sp>
        <p:sp>
          <p:nvSpPr>
            <p:cNvPr id="61" name="Freeform: Shape 60">
              <a:extLst>
                <a:ext uri="{FF2B5EF4-FFF2-40B4-BE49-F238E27FC236}">
                  <a16:creationId xmlns:a16="http://schemas.microsoft.com/office/drawing/2014/main" id="{23949479-C06E-08D1-C36C-7BFF37BF0C4E}"/>
                </a:ext>
              </a:extLst>
            </p:cNvPr>
            <p:cNvSpPr/>
            <p:nvPr/>
          </p:nvSpPr>
          <p:spPr bwMode="auto">
            <a:xfrm>
              <a:off x="1889759" y="3787139"/>
              <a:ext cx="9587359" cy="1198615"/>
            </a:xfrm>
            <a:custGeom>
              <a:avLst/>
              <a:gdLst>
                <a:gd name="connsiteX0" fmla="*/ 0 w 9288780"/>
                <a:gd name="connsiteY0" fmla="*/ 0 h 1196340"/>
                <a:gd name="connsiteX1" fmla="*/ 0 w 9288780"/>
                <a:gd name="connsiteY1" fmla="*/ 1196340 h 1196340"/>
                <a:gd name="connsiteX2" fmla="*/ 9288780 w 9288780"/>
                <a:gd name="connsiteY2" fmla="*/ 1196340 h 1196340"/>
              </a:gdLst>
              <a:ahLst/>
              <a:cxnLst>
                <a:cxn ang="0">
                  <a:pos x="connsiteX0" y="connsiteY0"/>
                </a:cxn>
                <a:cxn ang="0">
                  <a:pos x="connsiteX1" y="connsiteY1"/>
                </a:cxn>
                <a:cxn ang="0">
                  <a:pos x="connsiteX2" y="connsiteY2"/>
                </a:cxn>
              </a:cxnLst>
              <a:rect l="l" t="t" r="r" b="b"/>
              <a:pathLst>
                <a:path w="9288780" h="1196340">
                  <a:moveTo>
                    <a:pt x="0" y="0"/>
                  </a:moveTo>
                  <a:lnTo>
                    <a:pt x="0" y="1196340"/>
                  </a:lnTo>
                  <a:lnTo>
                    <a:pt x="9288780" y="1196340"/>
                  </a:lnTo>
                </a:path>
              </a:pathLst>
            </a:custGeom>
            <a:noFill/>
            <a:ln w="28575">
              <a:solidFill>
                <a:schemeClr val="bg1"/>
              </a:solidFill>
              <a:miter lim="800000"/>
              <a:headEnd/>
              <a:tailEnd/>
            </a:ln>
          </p:spPr>
          <p:txBody>
            <a:bodyPr rtlCol="0" anchor="ctr"/>
            <a:lstStyle/>
            <a:p>
              <a:pPr algn="ctr" defTabSz="914126" eaLnBrk="0" fontAlgn="base" hangingPunct="0">
                <a:spcBef>
                  <a:spcPct val="0"/>
                </a:spcBef>
                <a:spcAft>
                  <a:spcPct val="0"/>
                </a:spcAft>
              </a:pPr>
              <a:endParaRPr lang="en-US" sz="1799" b="1" kern="1200">
                <a:solidFill>
                  <a:srgbClr val="FFFFFF"/>
                </a:solidFill>
                <a:latin typeface="Arial" panose="020B0604020202020204" pitchFamily="34" charset="0"/>
                <a:ea typeface="+mn-ea"/>
                <a:cs typeface="Arial" panose="020B0604020202020204" pitchFamily="34" charset="0"/>
              </a:endParaRPr>
            </a:p>
          </p:txBody>
        </p:sp>
        <p:cxnSp>
          <p:nvCxnSpPr>
            <p:cNvPr id="63" name="Straight Connector 62">
              <a:extLst>
                <a:ext uri="{FF2B5EF4-FFF2-40B4-BE49-F238E27FC236}">
                  <a16:creationId xmlns:a16="http://schemas.microsoft.com/office/drawing/2014/main" id="{F5DCB073-732D-AF0B-D486-A02A7315EB7C}"/>
                </a:ext>
              </a:extLst>
            </p:cNvPr>
            <p:cNvCxnSpPr/>
            <p:nvPr/>
          </p:nvCxnSpPr>
          <p:spPr bwMode="auto">
            <a:xfrm>
              <a:off x="1898650" y="3355975"/>
              <a:ext cx="0" cy="327282"/>
            </a:xfrm>
            <a:prstGeom prst="line">
              <a:avLst/>
            </a:prstGeom>
            <a:noFill/>
            <a:ln w="28575" cap="flat" cmpd="sng" algn="ctr">
              <a:solidFill>
                <a:schemeClr val="bg1"/>
              </a:solidFill>
              <a:prstDash val="solid"/>
              <a:round/>
              <a:headEnd type="none" w="med" len="med"/>
              <a:tailEnd type="none" w="med" len="med"/>
            </a:ln>
            <a:effectLst/>
          </p:spPr>
        </p:cxnSp>
        <p:grpSp>
          <p:nvGrpSpPr>
            <p:cNvPr id="67" name="Group 66">
              <a:extLst>
                <a:ext uri="{FF2B5EF4-FFF2-40B4-BE49-F238E27FC236}">
                  <a16:creationId xmlns:a16="http://schemas.microsoft.com/office/drawing/2014/main" id="{D396E8E4-F387-D260-37CD-526C91CC66A4}"/>
                </a:ext>
              </a:extLst>
            </p:cNvPr>
            <p:cNvGrpSpPr/>
            <p:nvPr/>
          </p:nvGrpSpPr>
          <p:grpSpPr>
            <a:xfrm rot="18037375">
              <a:off x="1858962" y="3621667"/>
              <a:ext cx="79375" cy="232418"/>
              <a:chOff x="2286000" y="3391645"/>
              <a:chExt cx="79375" cy="232418"/>
            </a:xfrm>
          </p:grpSpPr>
          <p:cxnSp>
            <p:nvCxnSpPr>
              <p:cNvPr id="65" name="Straight Connector 64">
                <a:extLst>
                  <a:ext uri="{FF2B5EF4-FFF2-40B4-BE49-F238E27FC236}">
                    <a16:creationId xmlns:a16="http://schemas.microsoft.com/office/drawing/2014/main" id="{47277076-20C1-3346-5A2F-18B99EF1D7BD}"/>
                  </a:ext>
                </a:extLst>
              </p:cNvPr>
              <p:cNvCxnSpPr/>
              <p:nvPr/>
            </p:nvCxnSpPr>
            <p:spPr bwMode="auto">
              <a:xfrm>
                <a:off x="2286000" y="3391645"/>
                <a:ext cx="0" cy="232418"/>
              </a:xfrm>
              <a:prstGeom prst="line">
                <a:avLst/>
              </a:prstGeom>
              <a:noFill/>
              <a:ln w="28575" cap="flat" cmpd="sng" algn="ctr">
                <a:solidFill>
                  <a:schemeClr val="bg1"/>
                </a:solidFill>
                <a:prstDash val="solid"/>
                <a:round/>
                <a:headEnd type="none" w="med" len="med"/>
                <a:tailEnd type="none" w="med" len="med"/>
              </a:ln>
              <a:effectLst/>
            </p:spPr>
          </p:cxnSp>
          <p:cxnSp>
            <p:nvCxnSpPr>
              <p:cNvPr id="66" name="Straight Connector 65">
                <a:extLst>
                  <a:ext uri="{FF2B5EF4-FFF2-40B4-BE49-F238E27FC236}">
                    <a16:creationId xmlns:a16="http://schemas.microsoft.com/office/drawing/2014/main" id="{AFBCEEA1-E7E1-896C-4B24-DA2EC8246B44}"/>
                  </a:ext>
                </a:extLst>
              </p:cNvPr>
              <p:cNvCxnSpPr/>
              <p:nvPr/>
            </p:nvCxnSpPr>
            <p:spPr bwMode="auto">
              <a:xfrm>
                <a:off x="2365375" y="3391645"/>
                <a:ext cx="0" cy="232418"/>
              </a:xfrm>
              <a:prstGeom prst="line">
                <a:avLst/>
              </a:prstGeom>
              <a:noFill/>
              <a:ln w="28575" cap="flat" cmpd="sng" algn="ctr">
                <a:solidFill>
                  <a:schemeClr val="bg1"/>
                </a:solidFill>
                <a:prstDash val="solid"/>
                <a:round/>
                <a:headEnd type="none" w="med" len="med"/>
                <a:tailEnd type="none" w="med" len="med"/>
              </a:ln>
              <a:effectLst/>
            </p:spPr>
          </p:cxnSp>
        </p:grpSp>
        <p:grpSp>
          <p:nvGrpSpPr>
            <p:cNvPr id="73" name="Group 72">
              <a:extLst>
                <a:ext uri="{FF2B5EF4-FFF2-40B4-BE49-F238E27FC236}">
                  <a16:creationId xmlns:a16="http://schemas.microsoft.com/office/drawing/2014/main" id="{53A32430-B2F5-D1DD-CE21-7F66C56B5BCE}"/>
                </a:ext>
              </a:extLst>
            </p:cNvPr>
            <p:cNvGrpSpPr/>
            <p:nvPr/>
          </p:nvGrpSpPr>
          <p:grpSpPr>
            <a:xfrm>
              <a:off x="1796096" y="3429000"/>
              <a:ext cx="93663" cy="1488536"/>
              <a:chOff x="1796096" y="3429000"/>
              <a:chExt cx="187325" cy="1488536"/>
            </a:xfrm>
          </p:grpSpPr>
          <p:cxnSp>
            <p:nvCxnSpPr>
              <p:cNvPr id="69" name="Straight Connector 68">
                <a:extLst>
                  <a:ext uri="{FF2B5EF4-FFF2-40B4-BE49-F238E27FC236}">
                    <a16:creationId xmlns:a16="http://schemas.microsoft.com/office/drawing/2014/main" id="{5858E1FF-E808-E668-6B59-7C2FAAEDCAE3}"/>
                  </a:ext>
                </a:extLst>
              </p:cNvPr>
              <p:cNvCxnSpPr>
                <a:cxnSpLocks/>
              </p:cNvCxnSpPr>
              <p:nvPr/>
            </p:nvCxnSpPr>
            <p:spPr bwMode="auto">
              <a:xfrm>
                <a:off x="1796096" y="4251668"/>
                <a:ext cx="187325" cy="0"/>
              </a:xfrm>
              <a:prstGeom prst="line">
                <a:avLst/>
              </a:prstGeom>
              <a:noFill/>
              <a:ln w="28575" cap="flat" cmpd="sng" algn="ctr">
                <a:solidFill>
                  <a:schemeClr val="bg1"/>
                </a:solidFill>
                <a:prstDash val="solid"/>
                <a:round/>
                <a:headEnd type="none" w="med" len="med"/>
                <a:tailEnd type="none" w="med" len="med"/>
              </a:ln>
              <a:effectLst/>
            </p:spPr>
          </p:cxnSp>
          <p:cxnSp>
            <p:nvCxnSpPr>
              <p:cNvPr id="70" name="Straight Connector 69">
                <a:extLst>
                  <a:ext uri="{FF2B5EF4-FFF2-40B4-BE49-F238E27FC236}">
                    <a16:creationId xmlns:a16="http://schemas.microsoft.com/office/drawing/2014/main" id="{8BF80E1E-665F-1848-494B-A53F9C9B655F}"/>
                  </a:ext>
                </a:extLst>
              </p:cNvPr>
              <p:cNvCxnSpPr>
                <a:cxnSpLocks/>
              </p:cNvCxnSpPr>
              <p:nvPr/>
            </p:nvCxnSpPr>
            <p:spPr bwMode="auto">
              <a:xfrm>
                <a:off x="1796096" y="4594708"/>
                <a:ext cx="187325" cy="0"/>
              </a:xfrm>
              <a:prstGeom prst="line">
                <a:avLst/>
              </a:prstGeom>
              <a:noFill/>
              <a:ln w="28575" cap="flat" cmpd="sng" algn="ctr">
                <a:solidFill>
                  <a:schemeClr val="bg1"/>
                </a:solidFill>
                <a:prstDash val="solid"/>
                <a:round/>
                <a:headEnd type="none" w="med" len="med"/>
                <a:tailEnd type="none" w="med" len="med"/>
              </a:ln>
              <a:effectLst/>
            </p:spPr>
          </p:cxnSp>
          <p:cxnSp>
            <p:nvCxnSpPr>
              <p:cNvPr id="71" name="Straight Connector 70">
                <a:extLst>
                  <a:ext uri="{FF2B5EF4-FFF2-40B4-BE49-F238E27FC236}">
                    <a16:creationId xmlns:a16="http://schemas.microsoft.com/office/drawing/2014/main" id="{81CC3B01-5B9D-8065-F7AF-F40F3CEEBA5E}"/>
                  </a:ext>
                </a:extLst>
              </p:cNvPr>
              <p:cNvCxnSpPr>
                <a:cxnSpLocks/>
              </p:cNvCxnSpPr>
              <p:nvPr/>
            </p:nvCxnSpPr>
            <p:spPr bwMode="auto">
              <a:xfrm>
                <a:off x="1796096" y="4842358"/>
                <a:ext cx="187325" cy="0"/>
              </a:xfrm>
              <a:prstGeom prst="line">
                <a:avLst/>
              </a:prstGeom>
              <a:noFill/>
              <a:ln w="28575" cap="flat" cmpd="sng" algn="ctr">
                <a:solidFill>
                  <a:schemeClr val="bg1"/>
                </a:solidFill>
                <a:prstDash val="solid"/>
                <a:round/>
                <a:headEnd type="none" w="med" len="med"/>
                <a:tailEnd type="none" w="med" len="med"/>
              </a:ln>
              <a:effectLst/>
            </p:spPr>
          </p:cxnSp>
          <p:cxnSp>
            <p:nvCxnSpPr>
              <p:cNvPr id="72" name="Straight Connector 71">
                <a:extLst>
                  <a:ext uri="{FF2B5EF4-FFF2-40B4-BE49-F238E27FC236}">
                    <a16:creationId xmlns:a16="http://schemas.microsoft.com/office/drawing/2014/main" id="{CFB0176D-E8D5-F667-88A9-1D07031CB999}"/>
                  </a:ext>
                </a:extLst>
              </p:cNvPr>
              <p:cNvCxnSpPr>
                <a:cxnSpLocks/>
              </p:cNvCxnSpPr>
              <p:nvPr/>
            </p:nvCxnSpPr>
            <p:spPr bwMode="auto">
              <a:xfrm>
                <a:off x="1796096" y="4917536"/>
                <a:ext cx="187325" cy="0"/>
              </a:xfrm>
              <a:prstGeom prst="line">
                <a:avLst/>
              </a:prstGeom>
              <a:noFill/>
              <a:ln w="28575" cap="flat" cmpd="sng" algn="ctr">
                <a:solidFill>
                  <a:schemeClr val="bg1"/>
                </a:solidFill>
                <a:prstDash val="solid"/>
                <a:round/>
                <a:headEnd type="none" w="med" len="med"/>
                <a:tailEnd type="none" w="med" len="med"/>
              </a:ln>
              <a:effectLst/>
            </p:spPr>
          </p:cxnSp>
          <p:cxnSp>
            <p:nvCxnSpPr>
              <p:cNvPr id="74" name="Straight Connector 73">
                <a:extLst>
                  <a:ext uri="{FF2B5EF4-FFF2-40B4-BE49-F238E27FC236}">
                    <a16:creationId xmlns:a16="http://schemas.microsoft.com/office/drawing/2014/main" id="{3CEEDEFD-7F91-B486-4609-AAD59FB8A6A0}"/>
                  </a:ext>
                </a:extLst>
              </p:cNvPr>
              <p:cNvCxnSpPr>
                <a:cxnSpLocks/>
              </p:cNvCxnSpPr>
              <p:nvPr/>
            </p:nvCxnSpPr>
            <p:spPr bwMode="auto">
              <a:xfrm>
                <a:off x="1796096" y="3429000"/>
                <a:ext cx="187325" cy="0"/>
              </a:xfrm>
              <a:prstGeom prst="line">
                <a:avLst/>
              </a:prstGeom>
              <a:noFill/>
              <a:ln w="28575" cap="flat" cmpd="sng" algn="ctr">
                <a:solidFill>
                  <a:schemeClr val="bg1"/>
                </a:solidFill>
                <a:prstDash val="solid"/>
                <a:round/>
                <a:headEnd type="none" w="med" len="med"/>
                <a:tailEnd type="none" w="med" len="med"/>
              </a:ln>
              <a:effectLst/>
            </p:spPr>
          </p:cxnSp>
        </p:grpSp>
        <p:grpSp>
          <p:nvGrpSpPr>
            <p:cNvPr id="94" name="Group 93">
              <a:extLst>
                <a:ext uri="{FF2B5EF4-FFF2-40B4-BE49-F238E27FC236}">
                  <a16:creationId xmlns:a16="http://schemas.microsoft.com/office/drawing/2014/main" id="{9E164CCF-5520-F94B-7958-AD7C10E1BC69}"/>
                </a:ext>
              </a:extLst>
            </p:cNvPr>
            <p:cNvGrpSpPr/>
            <p:nvPr/>
          </p:nvGrpSpPr>
          <p:grpSpPr>
            <a:xfrm>
              <a:off x="2330450" y="4974502"/>
              <a:ext cx="8755702" cy="98280"/>
              <a:chOff x="2330450" y="4774675"/>
              <a:chExt cx="8755702" cy="260007"/>
            </a:xfrm>
          </p:grpSpPr>
          <p:grpSp>
            <p:nvGrpSpPr>
              <p:cNvPr id="84" name="Group 83">
                <a:extLst>
                  <a:ext uri="{FF2B5EF4-FFF2-40B4-BE49-F238E27FC236}">
                    <a16:creationId xmlns:a16="http://schemas.microsoft.com/office/drawing/2014/main" id="{46F356ED-EEB5-600A-125E-BB722B3AD456}"/>
                  </a:ext>
                </a:extLst>
              </p:cNvPr>
              <p:cNvGrpSpPr/>
              <p:nvPr/>
            </p:nvGrpSpPr>
            <p:grpSpPr>
              <a:xfrm>
                <a:off x="2330450" y="4774675"/>
                <a:ext cx="4093700" cy="260007"/>
                <a:chOff x="2330450" y="4774675"/>
                <a:chExt cx="4093700" cy="260007"/>
              </a:xfrm>
            </p:grpSpPr>
            <p:cxnSp>
              <p:nvCxnSpPr>
                <p:cNvPr id="76" name="Straight Connector 75">
                  <a:extLst>
                    <a:ext uri="{FF2B5EF4-FFF2-40B4-BE49-F238E27FC236}">
                      <a16:creationId xmlns:a16="http://schemas.microsoft.com/office/drawing/2014/main" id="{8D66209C-65B7-73B5-42CE-B78402106495}"/>
                    </a:ext>
                  </a:extLst>
                </p:cNvPr>
                <p:cNvCxnSpPr>
                  <a:cxnSpLocks/>
                </p:cNvCxnSpPr>
                <p:nvPr/>
              </p:nvCxnSpPr>
              <p:spPr bwMode="auto">
                <a:xfrm>
                  <a:off x="2330450"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77" name="Straight Connector 76">
                  <a:extLst>
                    <a:ext uri="{FF2B5EF4-FFF2-40B4-BE49-F238E27FC236}">
                      <a16:creationId xmlns:a16="http://schemas.microsoft.com/office/drawing/2014/main" id="{8EA63B42-9695-4F75-ED60-E845355B23D9}"/>
                    </a:ext>
                  </a:extLst>
                </p:cNvPr>
                <p:cNvCxnSpPr>
                  <a:cxnSpLocks/>
                </p:cNvCxnSpPr>
                <p:nvPr/>
              </p:nvCxnSpPr>
              <p:spPr bwMode="auto">
                <a:xfrm>
                  <a:off x="2915264"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78" name="Straight Connector 77">
                  <a:extLst>
                    <a:ext uri="{FF2B5EF4-FFF2-40B4-BE49-F238E27FC236}">
                      <a16:creationId xmlns:a16="http://schemas.microsoft.com/office/drawing/2014/main" id="{A123CEB1-EAE2-AFB9-20B4-908323551972}"/>
                    </a:ext>
                  </a:extLst>
                </p:cNvPr>
                <p:cNvCxnSpPr>
                  <a:cxnSpLocks/>
                </p:cNvCxnSpPr>
                <p:nvPr/>
              </p:nvCxnSpPr>
              <p:spPr bwMode="auto">
                <a:xfrm>
                  <a:off x="3500078"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79" name="Straight Connector 78">
                  <a:extLst>
                    <a:ext uri="{FF2B5EF4-FFF2-40B4-BE49-F238E27FC236}">
                      <a16:creationId xmlns:a16="http://schemas.microsoft.com/office/drawing/2014/main" id="{29E8F5B4-5179-25E5-AD8E-024871C685AE}"/>
                    </a:ext>
                  </a:extLst>
                </p:cNvPr>
                <p:cNvCxnSpPr>
                  <a:cxnSpLocks/>
                </p:cNvCxnSpPr>
                <p:nvPr/>
              </p:nvCxnSpPr>
              <p:spPr bwMode="auto">
                <a:xfrm>
                  <a:off x="4084892"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80" name="Straight Connector 79">
                  <a:extLst>
                    <a:ext uri="{FF2B5EF4-FFF2-40B4-BE49-F238E27FC236}">
                      <a16:creationId xmlns:a16="http://schemas.microsoft.com/office/drawing/2014/main" id="{C6D5566F-F349-A7AF-F23B-A1D853212F30}"/>
                    </a:ext>
                  </a:extLst>
                </p:cNvPr>
                <p:cNvCxnSpPr>
                  <a:cxnSpLocks/>
                </p:cNvCxnSpPr>
                <p:nvPr/>
              </p:nvCxnSpPr>
              <p:spPr bwMode="auto">
                <a:xfrm>
                  <a:off x="4669706"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81" name="Straight Connector 80">
                  <a:extLst>
                    <a:ext uri="{FF2B5EF4-FFF2-40B4-BE49-F238E27FC236}">
                      <a16:creationId xmlns:a16="http://schemas.microsoft.com/office/drawing/2014/main" id="{BD6F1BE2-D8EE-2E3C-D17F-67E8DB283866}"/>
                    </a:ext>
                  </a:extLst>
                </p:cNvPr>
                <p:cNvCxnSpPr>
                  <a:cxnSpLocks/>
                </p:cNvCxnSpPr>
                <p:nvPr/>
              </p:nvCxnSpPr>
              <p:spPr bwMode="auto">
                <a:xfrm>
                  <a:off x="5254520"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82" name="Straight Connector 81">
                  <a:extLst>
                    <a:ext uri="{FF2B5EF4-FFF2-40B4-BE49-F238E27FC236}">
                      <a16:creationId xmlns:a16="http://schemas.microsoft.com/office/drawing/2014/main" id="{6A732352-8C4C-2890-F0D0-748CCC2B4E28}"/>
                    </a:ext>
                  </a:extLst>
                </p:cNvPr>
                <p:cNvCxnSpPr>
                  <a:cxnSpLocks/>
                </p:cNvCxnSpPr>
                <p:nvPr/>
              </p:nvCxnSpPr>
              <p:spPr bwMode="auto">
                <a:xfrm>
                  <a:off x="5839334"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83" name="Straight Connector 82">
                  <a:extLst>
                    <a:ext uri="{FF2B5EF4-FFF2-40B4-BE49-F238E27FC236}">
                      <a16:creationId xmlns:a16="http://schemas.microsoft.com/office/drawing/2014/main" id="{41404FC0-7728-630F-3AB2-3D2BCB97143B}"/>
                    </a:ext>
                  </a:extLst>
                </p:cNvPr>
                <p:cNvCxnSpPr>
                  <a:cxnSpLocks/>
                </p:cNvCxnSpPr>
                <p:nvPr/>
              </p:nvCxnSpPr>
              <p:spPr bwMode="auto">
                <a:xfrm>
                  <a:off x="6424150" y="4774675"/>
                  <a:ext cx="0" cy="260007"/>
                </a:xfrm>
                <a:prstGeom prst="line">
                  <a:avLst/>
                </a:prstGeom>
                <a:noFill/>
                <a:ln w="28575" cap="flat" cmpd="sng" algn="ctr">
                  <a:solidFill>
                    <a:schemeClr val="bg1"/>
                  </a:solidFill>
                  <a:prstDash val="solid"/>
                  <a:round/>
                  <a:headEnd type="none" w="med" len="med"/>
                  <a:tailEnd type="none" w="med" len="med"/>
                </a:ln>
                <a:effectLst/>
              </p:spPr>
            </p:cxnSp>
          </p:grpSp>
          <p:grpSp>
            <p:nvGrpSpPr>
              <p:cNvPr id="85" name="Group 84">
                <a:extLst>
                  <a:ext uri="{FF2B5EF4-FFF2-40B4-BE49-F238E27FC236}">
                    <a16:creationId xmlns:a16="http://schemas.microsoft.com/office/drawing/2014/main" id="{EA7B91D7-203C-4367-CB32-3045D6E16BB7}"/>
                  </a:ext>
                </a:extLst>
              </p:cNvPr>
              <p:cNvGrpSpPr/>
              <p:nvPr/>
            </p:nvGrpSpPr>
            <p:grpSpPr>
              <a:xfrm>
                <a:off x="6992452" y="4774675"/>
                <a:ext cx="4093700" cy="260007"/>
                <a:chOff x="2330450" y="4774675"/>
                <a:chExt cx="4093700" cy="260007"/>
              </a:xfrm>
            </p:grpSpPr>
            <p:cxnSp>
              <p:nvCxnSpPr>
                <p:cNvPr id="86" name="Straight Connector 85">
                  <a:extLst>
                    <a:ext uri="{FF2B5EF4-FFF2-40B4-BE49-F238E27FC236}">
                      <a16:creationId xmlns:a16="http://schemas.microsoft.com/office/drawing/2014/main" id="{D8C45BC2-B345-4FB1-3B99-58D3CCE4A45B}"/>
                    </a:ext>
                  </a:extLst>
                </p:cNvPr>
                <p:cNvCxnSpPr>
                  <a:cxnSpLocks/>
                </p:cNvCxnSpPr>
                <p:nvPr/>
              </p:nvCxnSpPr>
              <p:spPr bwMode="auto">
                <a:xfrm>
                  <a:off x="2330450"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87" name="Straight Connector 86">
                  <a:extLst>
                    <a:ext uri="{FF2B5EF4-FFF2-40B4-BE49-F238E27FC236}">
                      <a16:creationId xmlns:a16="http://schemas.microsoft.com/office/drawing/2014/main" id="{EA3317F1-755D-7EEF-2893-206367431E62}"/>
                    </a:ext>
                  </a:extLst>
                </p:cNvPr>
                <p:cNvCxnSpPr>
                  <a:cxnSpLocks/>
                </p:cNvCxnSpPr>
                <p:nvPr/>
              </p:nvCxnSpPr>
              <p:spPr bwMode="auto">
                <a:xfrm>
                  <a:off x="2915264"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88" name="Straight Connector 87">
                  <a:extLst>
                    <a:ext uri="{FF2B5EF4-FFF2-40B4-BE49-F238E27FC236}">
                      <a16:creationId xmlns:a16="http://schemas.microsoft.com/office/drawing/2014/main" id="{7C0AFCF2-1CC8-0FD3-CF22-985D47E52727}"/>
                    </a:ext>
                  </a:extLst>
                </p:cNvPr>
                <p:cNvCxnSpPr>
                  <a:cxnSpLocks/>
                </p:cNvCxnSpPr>
                <p:nvPr/>
              </p:nvCxnSpPr>
              <p:spPr bwMode="auto">
                <a:xfrm>
                  <a:off x="3500078"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89" name="Straight Connector 88">
                  <a:extLst>
                    <a:ext uri="{FF2B5EF4-FFF2-40B4-BE49-F238E27FC236}">
                      <a16:creationId xmlns:a16="http://schemas.microsoft.com/office/drawing/2014/main" id="{722B93EA-F7AB-F360-FAC5-959DE61C92D9}"/>
                    </a:ext>
                  </a:extLst>
                </p:cNvPr>
                <p:cNvCxnSpPr>
                  <a:cxnSpLocks/>
                </p:cNvCxnSpPr>
                <p:nvPr/>
              </p:nvCxnSpPr>
              <p:spPr bwMode="auto">
                <a:xfrm>
                  <a:off x="4084892"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90" name="Straight Connector 89">
                  <a:extLst>
                    <a:ext uri="{FF2B5EF4-FFF2-40B4-BE49-F238E27FC236}">
                      <a16:creationId xmlns:a16="http://schemas.microsoft.com/office/drawing/2014/main" id="{3CA954C1-7DE4-3EDD-4B6E-5E96EA41015B}"/>
                    </a:ext>
                  </a:extLst>
                </p:cNvPr>
                <p:cNvCxnSpPr>
                  <a:cxnSpLocks/>
                </p:cNvCxnSpPr>
                <p:nvPr/>
              </p:nvCxnSpPr>
              <p:spPr bwMode="auto">
                <a:xfrm>
                  <a:off x="4669706"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91" name="Straight Connector 90">
                  <a:extLst>
                    <a:ext uri="{FF2B5EF4-FFF2-40B4-BE49-F238E27FC236}">
                      <a16:creationId xmlns:a16="http://schemas.microsoft.com/office/drawing/2014/main" id="{171A4CD0-353D-7F3C-5C21-ED2363DA1E3E}"/>
                    </a:ext>
                  </a:extLst>
                </p:cNvPr>
                <p:cNvCxnSpPr>
                  <a:cxnSpLocks/>
                </p:cNvCxnSpPr>
                <p:nvPr/>
              </p:nvCxnSpPr>
              <p:spPr bwMode="auto">
                <a:xfrm>
                  <a:off x="5254520"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92" name="Straight Connector 91">
                  <a:extLst>
                    <a:ext uri="{FF2B5EF4-FFF2-40B4-BE49-F238E27FC236}">
                      <a16:creationId xmlns:a16="http://schemas.microsoft.com/office/drawing/2014/main" id="{8EB5336F-5341-E52F-0545-69CE4905CAA0}"/>
                    </a:ext>
                  </a:extLst>
                </p:cNvPr>
                <p:cNvCxnSpPr>
                  <a:cxnSpLocks/>
                </p:cNvCxnSpPr>
                <p:nvPr/>
              </p:nvCxnSpPr>
              <p:spPr bwMode="auto">
                <a:xfrm>
                  <a:off x="5839334"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93" name="Straight Connector 92">
                  <a:extLst>
                    <a:ext uri="{FF2B5EF4-FFF2-40B4-BE49-F238E27FC236}">
                      <a16:creationId xmlns:a16="http://schemas.microsoft.com/office/drawing/2014/main" id="{736C6E4B-49E9-73FA-A18F-595D3ED52293}"/>
                    </a:ext>
                  </a:extLst>
                </p:cNvPr>
                <p:cNvCxnSpPr>
                  <a:cxnSpLocks/>
                </p:cNvCxnSpPr>
                <p:nvPr/>
              </p:nvCxnSpPr>
              <p:spPr bwMode="auto">
                <a:xfrm>
                  <a:off x="6424150" y="4774675"/>
                  <a:ext cx="0" cy="260007"/>
                </a:xfrm>
                <a:prstGeom prst="line">
                  <a:avLst/>
                </a:prstGeom>
                <a:noFill/>
                <a:ln w="28575" cap="flat" cmpd="sng" algn="ctr">
                  <a:solidFill>
                    <a:schemeClr val="bg1"/>
                  </a:solidFill>
                  <a:prstDash val="solid"/>
                  <a:round/>
                  <a:headEnd type="none" w="med" len="med"/>
                  <a:tailEnd type="none" w="med" len="med"/>
                </a:ln>
                <a:effectLst/>
              </p:spPr>
            </p:cxnSp>
          </p:grpSp>
        </p:grpSp>
        <p:cxnSp>
          <p:nvCxnSpPr>
            <p:cNvPr id="96" name="Straight Connector 95">
              <a:extLst>
                <a:ext uri="{FF2B5EF4-FFF2-40B4-BE49-F238E27FC236}">
                  <a16:creationId xmlns:a16="http://schemas.microsoft.com/office/drawing/2014/main" id="{E59E2165-7DA1-5B80-4F17-C35B15A15A04}"/>
                </a:ext>
              </a:extLst>
            </p:cNvPr>
            <p:cNvCxnSpPr/>
            <p:nvPr/>
          </p:nvCxnSpPr>
          <p:spPr bwMode="auto">
            <a:xfrm>
              <a:off x="2915264" y="3355975"/>
              <a:ext cx="0" cy="1625220"/>
            </a:xfrm>
            <a:prstGeom prst="line">
              <a:avLst/>
            </a:prstGeom>
            <a:noFill/>
            <a:ln w="28575" cap="flat" cmpd="sng" algn="ctr">
              <a:solidFill>
                <a:schemeClr val="accent3"/>
              </a:solidFill>
              <a:prstDash val="solid"/>
              <a:round/>
              <a:headEnd type="none" w="med" len="med"/>
              <a:tailEnd type="none" w="med" len="med"/>
            </a:ln>
            <a:effectLst/>
          </p:spPr>
        </p:cxnSp>
        <p:cxnSp>
          <p:nvCxnSpPr>
            <p:cNvPr id="97" name="Straight Connector 96">
              <a:extLst>
                <a:ext uri="{FF2B5EF4-FFF2-40B4-BE49-F238E27FC236}">
                  <a16:creationId xmlns:a16="http://schemas.microsoft.com/office/drawing/2014/main" id="{87107BDE-E1BC-5B1E-963B-F270CC43BB7C}"/>
                </a:ext>
              </a:extLst>
            </p:cNvPr>
            <p:cNvCxnSpPr/>
            <p:nvPr/>
          </p:nvCxnSpPr>
          <p:spPr bwMode="auto">
            <a:xfrm>
              <a:off x="3378814" y="3355975"/>
              <a:ext cx="0" cy="1625220"/>
            </a:xfrm>
            <a:prstGeom prst="line">
              <a:avLst/>
            </a:prstGeom>
            <a:noFill/>
            <a:ln w="28575" cap="flat" cmpd="sng" algn="ctr">
              <a:solidFill>
                <a:schemeClr val="accent3"/>
              </a:solidFill>
              <a:prstDash val="solid"/>
              <a:round/>
              <a:headEnd type="none" w="med" len="med"/>
              <a:tailEnd type="none" w="med" len="med"/>
            </a:ln>
            <a:effectLst/>
          </p:spPr>
        </p:cxnSp>
        <p:cxnSp>
          <p:nvCxnSpPr>
            <p:cNvPr id="98" name="Straight Connector 97">
              <a:extLst>
                <a:ext uri="{FF2B5EF4-FFF2-40B4-BE49-F238E27FC236}">
                  <a16:creationId xmlns:a16="http://schemas.microsoft.com/office/drawing/2014/main" id="{73FB5F21-A5E6-F8DB-F287-52B7F357C128}"/>
                </a:ext>
              </a:extLst>
            </p:cNvPr>
            <p:cNvCxnSpPr/>
            <p:nvPr/>
          </p:nvCxnSpPr>
          <p:spPr bwMode="auto">
            <a:xfrm>
              <a:off x="4313021" y="3355975"/>
              <a:ext cx="0" cy="1625220"/>
            </a:xfrm>
            <a:prstGeom prst="line">
              <a:avLst/>
            </a:prstGeom>
            <a:noFill/>
            <a:ln w="28575" cap="flat" cmpd="sng" algn="ctr">
              <a:solidFill>
                <a:schemeClr val="accent3"/>
              </a:solidFill>
              <a:prstDash val="solid"/>
              <a:round/>
              <a:headEnd type="none" w="med" len="med"/>
              <a:tailEnd type="none" w="med" len="med"/>
            </a:ln>
            <a:effectLst/>
          </p:spPr>
        </p:cxnSp>
        <p:cxnSp>
          <p:nvCxnSpPr>
            <p:cNvPr id="99" name="Straight Connector 98">
              <a:extLst>
                <a:ext uri="{FF2B5EF4-FFF2-40B4-BE49-F238E27FC236}">
                  <a16:creationId xmlns:a16="http://schemas.microsoft.com/office/drawing/2014/main" id="{6C76BEEE-56CD-D589-2B10-46C131643DD5}"/>
                </a:ext>
              </a:extLst>
            </p:cNvPr>
            <p:cNvCxnSpPr/>
            <p:nvPr/>
          </p:nvCxnSpPr>
          <p:spPr bwMode="auto">
            <a:xfrm>
              <a:off x="5254520" y="3355975"/>
              <a:ext cx="0" cy="1625220"/>
            </a:xfrm>
            <a:prstGeom prst="line">
              <a:avLst/>
            </a:prstGeom>
            <a:noFill/>
            <a:ln w="28575" cap="flat" cmpd="sng" algn="ctr">
              <a:solidFill>
                <a:schemeClr val="accent3"/>
              </a:solidFill>
              <a:prstDash val="solid"/>
              <a:round/>
              <a:headEnd type="none" w="med" len="med"/>
              <a:tailEnd type="none" w="med" len="med"/>
            </a:ln>
            <a:effectLst/>
          </p:spPr>
        </p:cxnSp>
        <p:cxnSp>
          <p:nvCxnSpPr>
            <p:cNvPr id="100" name="Straight Connector 99">
              <a:extLst>
                <a:ext uri="{FF2B5EF4-FFF2-40B4-BE49-F238E27FC236}">
                  <a16:creationId xmlns:a16="http://schemas.microsoft.com/office/drawing/2014/main" id="{9438C7C2-501D-628E-C5EB-2DCEA985ACEE}"/>
                </a:ext>
              </a:extLst>
            </p:cNvPr>
            <p:cNvCxnSpPr/>
            <p:nvPr/>
          </p:nvCxnSpPr>
          <p:spPr bwMode="auto">
            <a:xfrm>
              <a:off x="5474703" y="3355975"/>
              <a:ext cx="0" cy="1625220"/>
            </a:xfrm>
            <a:prstGeom prst="line">
              <a:avLst/>
            </a:prstGeom>
            <a:noFill/>
            <a:ln w="28575" cap="flat" cmpd="sng" algn="ctr">
              <a:solidFill>
                <a:schemeClr val="accent6"/>
              </a:solidFill>
              <a:prstDash val="solid"/>
              <a:round/>
              <a:headEnd type="none" w="med" len="med"/>
              <a:tailEnd type="none" w="med" len="med"/>
            </a:ln>
            <a:effectLst/>
          </p:spPr>
        </p:cxnSp>
        <p:cxnSp>
          <p:nvCxnSpPr>
            <p:cNvPr id="101" name="Straight Connector 100">
              <a:extLst>
                <a:ext uri="{FF2B5EF4-FFF2-40B4-BE49-F238E27FC236}">
                  <a16:creationId xmlns:a16="http://schemas.microsoft.com/office/drawing/2014/main" id="{B828F82B-17F2-A19E-8D23-9ED74E1C76B4}"/>
                </a:ext>
              </a:extLst>
            </p:cNvPr>
            <p:cNvCxnSpPr/>
            <p:nvPr/>
          </p:nvCxnSpPr>
          <p:spPr bwMode="auto">
            <a:xfrm>
              <a:off x="7083320" y="3355975"/>
              <a:ext cx="0" cy="1625220"/>
            </a:xfrm>
            <a:prstGeom prst="line">
              <a:avLst/>
            </a:prstGeom>
            <a:noFill/>
            <a:ln w="28575" cap="flat" cmpd="sng" algn="ctr">
              <a:solidFill>
                <a:schemeClr val="accent3"/>
              </a:solidFill>
              <a:prstDash val="solid"/>
              <a:round/>
              <a:headEnd type="none" w="med" len="med"/>
              <a:tailEnd type="none" w="med" len="med"/>
            </a:ln>
            <a:effectLst/>
          </p:spPr>
        </p:cxnSp>
        <p:cxnSp>
          <p:nvCxnSpPr>
            <p:cNvPr id="102" name="Straight Connector 101">
              <a:extLst>
                <a:ext uri="{FF2B5EF4-FFF2-40B4-BE49-F238E27FC236}">
                  <a16:creationId xmlns:a16="http://schemas.microsoft.com/office/drawing/2014/main" id="{49B67CF9-F099-9322-7D6B-743347EEC1C9}"/>
                </a:ext>
              </a:extLst>
            </p:cNvPr>
            <p:cNvCxnSpPr>
              <a:cxnSpLocks/>
            </p:cNvCxnSpPr>
            <p:nvPr/>
          </p:nvCxnSpPr>
          <p:spPr bwMode="auto">
            <a:xfrm>
              <a:off x="6182662" y="3600450"/>
              <a:ext cx="0" cy="1380745"/>
            </a:xfrm>
            <a:prstGeom prst="line">
              <a:avLst/>
            </a:prstGeom>
            <a:noFill/>
            <a:ln w="28575" cap="flat" cmpd="sng" algn="ctr">
              <a:solidFill>
                <a:schemeClr val="accent3"/>
              </a:solidFill>
              <a:prstDash val="solid"/>
              <a:round/>
              <a:headEnd type="none" w="med" len="med"/>
              <a:tailEnd type="none" w="med" len="med"/>
            </a:ln>
            <a:effectLst/>
          </p:spPr>
        </p:cxnSp>
        <p:cxnSp>
          <p:nvCxnSpPr>
            <p:cNvPr id="104" name="Straight Connector 103">
              <a:extLst>
                <a:ext uri="{FF2B5EF4-FFF2-40B4-BE49-F238E27FC236}">
                  <a16:creationId xmlns:a16="http://schemas.microsoft.com/office/drawing/2014/main" id="{D3C0FADC-B027-588B-A767-CDE18DA0736A}"/>
                </a:ext>
              </a:extLst>
            </p:cNvPr>
            <p:cNvCxnSpPr/>
            <p:nvPr/>
          </p:nvCxnSpPr>
          <p:spPr bwMode="auto">
            <a:xfrm>
              <a:off x="7121420" y="3355975"/>
              <a:ext cx="0" cy="1625220"/>
            </a:xfrm>
            <a:prstGeom prst="line">
              <a:avLst/>
            </a:prstGeom>
            <a:noFill/>
            <a:ln w="28575" cap="flat" cmpd="sng" algn="ctr">
              <a:solidFill>
                <a:schemeClr val="accent4"/>
              </a:solidFill>
              <a:prstDash val="solid"/>
              <a:round/>
              <a:headEnd type="none" w="med" len="med"/>
              <a:tailEnd type="none" w="med" len="med"/>
            </a:ln>
            <a:effectLst/>
          </p:spPr>
        </p:cxnSp>
        <p:sp>
          <p:nvSpPr>
            <p:cNvPr id="105" name="TextBox 104">
              <a:extLst>
                <a:ext uri="{FF2B5EF4-FFF2-40B4-BE49-F238E27FC236}">
                  <a16:creationId xmlns:a16="http://schemas.microsoft.com/office/drawing/2014/main" id="{32BEC0C5-8137-92FE-328E-C702225D2C45}"/>
                </a:ext>
              </a:extLst>
            </p:cNvPr>
            <p:cNvSpPr txBox="1"/>
            <p:nvPr/>
          </p:nvSpPr>
          <p:spPr bwMode="auto">
            <a:xfrm>
              <a:off x="5951890" y="3262604"/>
              <a:ext cx="680171" cy="36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799" b="1" kern="1200" dirty="0">
                  <a:latin typeface="Calibri" panose="020F0502020204030204" pitchFamily="34" charset="0"/>
                  <a:ea typeface="+mn-ea"/>
                  <a:cs typeface="Arial" panose="020B0604020202020204" pitchFamily="34" charset="0"/>
                </a:rPr>
                <a:t>3 Mo</a:t>
              </a:r>
            </a:p>
          </p:txBody>
        </p:sp>
        <p:cxnSp>
          <p:nvCxnSpPr>
            <p:cNvPr id="107" name="Straight Arrow Connector 106">
              <a:extLst>
                <a:ext uri="{FF2B5EF4-FFF2-40B4-BE49-F238E27FC236}">
                  <a16:creationId xmlns:a16="http://schemas.microsoft.com/office/drawing/2014/main" id="{518E3505-D679-4135-05A0-ABA9F41F99FA}"/>
                </a:ext>
              </a:extLst>
            </p:cNvPr>
            <p:cNvCxnSpPr>
              <a:cxnSpLocks/>
            </p:cNvCxnSpPr>
            <p:nvPr/>
          </p:nvCxnSpPr>
          <p:spPr bwMode="auto">
            <a:xfrm>
              <a:off x="5584910" y="3644527"/>
              <a:ext cx="1407542" cy="0"/>
            </a:xfrm>
            <a:prstGeom prst="straightConnector1">
              <a:avLst/>
            </a:prstGeom>
            <a:noFill/>
            <a:ln w="28575" cap="flat" cmpd="sng" algn="ctr">
              <a:solidFill>
                <a:schemeClr val="bg1"/>
              </a:solidFill>
              <a:prstDash val="solid"/>
              <a:round/>
              <a:headEnd type="triangle"/>
              <a:tailEnd type="triangle"/>
            </a:ln>
            <a:effectLst/>
          </p:spPr>
        </p:cxnSp>
        <p:cxnSp>
          <p:nvCxnSpPr>
            <p:cNvPr id="110" name="Straight Arrow Connector 109">
              <a:extLst>
                <a:ext uri="{FF2B5EF4-FFF2-40B4-BE49-F238E27FC236}">
                  <a16:creationId xmlns:a16="http://schemas.microsoft.com/office/drawing/2014/main" id="{4365EE32-3A2E-6E33-5730-06C4A95C7DD1}"/>
                </a:ext>
              </a:extLst>
            </p:cNvPr>
            <p:cNvCxnSpPr>
              <a:cxnSpLocks/>
            </p:cNvCxnSpPr>
            <p:nvPr/>
          </p:nvCxnSpPr>
          <p:spPr bwMode="auto">
            <a:xfrm>
              <a:off x="5470201" y="3034914"/>
              <a:ext cx="0" cy="268909"/>
            </a:xfrm>
            <a:prstGeom prst="straightConnector1">
              <a:avLst/>
            </a:prstGeom>
            <a:noFill/>
            <a:ln w="28575" cap="flat" cmpd="sng" algn="ctr">
              <a:solidFill>
                <a:schemeClr val="accent6"/>
              </a:solidFill>
              <a:prstDash val="solid"/>
              <a:round/>
              <a:headEnd type="none" w="med" len="med"/>
              <a:tailEnd type="triangle"/>
            </a:ln>
            <a:effectLst/>
          </p:spPr>
        </p:cxnSp>
        <p:cxnSp>
          <p:nvCxnSpPr>
            <p:cNvPr id="111" name="Straight Arrow Connector 110">
              <a:extLst>
                <a:ext uri="{FF2B5EF4-FFF2-40B4-BE49-F238E27FC236}">
                  <a16:creationId xmlns:a16="http://schemas.microsoft.com/office/drawing/2014/main" id="{5F5EF0C7-9978-9177-28E5-FE4344CBDAF8}"/>
                </a:ext>
              </a:extLst>
            </p:cNvPr>
            <p:cNvCxnSpPr>
              <a:cxnSpLocks/>
            </p:cNvCxnSpPr>
            <p:nvPr/>
          </p:nvCxnSpPr>
          <p:spPr bwMode="auto">
            <a:xfrm>
              <a:off x="7111571" y="3034914"/>
              <a:ext cx="0" cy="268909"/>
            </a:xfrm>
            <a:prstGeom prst="straightConnector1">
              <a:avLst/>
            </a:prstGeom>
            <a:noFill/>
            <a:ln w="28575" cap="flat" cmpd="sng" algn="ctr">
              <a:solidFill>
                <a:schemeClr val="accent4"/>
              </a:solidFill>
              <a:prstDash val="solid"/>
              <a:round/>
              <a:headEnd type="none" w="med" len="med"/>
              <a:tailEnd type="triangle"/>
            </a:ln>
            <a:effectLst/>
          </p:spPr>
        </p:cxnSp>
        <p:grpSp>
          <p:nvGrpSpPr>
            <p:cNvPr id="115" name="Group 114">
              <a:extLst>
                <a:ext uri="{FF2B5EF4-FFF2-40B4-BE49-F238E27FC236}">
                  <a16:creationId xmlns:a16="http://schemas.microsoft.com/office/drawing/2014/main" id="{BC11C767-C26E-EBB8-8ECA-6E84283F25EC}"/>
                </a:ext>
              </a:extLst>
            </p:cNvPr>
            <p:cNvGrpSpPr/>
            <p:nvPr/>
          </p:nvGrpSpPr>
          <p:grpSpPr>
            <a:xfrm>
              <a:off x="2908300" y="4013200"/>
              <a:ext cx="8128000" cy="673100"/>
              <a:chOff x="2908300" y="4013200"/>
              <a:chExt cx="8128000" cy="673100"/>
            </a:xfrm>
          </p:grpSpPr>
          <p:sp>
            <p:nvSpPr>
              <p:cNvPr id="113" name="Freeform: Shape 112">
                <a:extLst>
                  <a:ext uri="{FF2B5EF4-FFF2-40B4-BE49-F238E27FC236}">
                    <a16:creationId xmlns:a16="http://schemas.microsoft.com/office/drawing/2014/main" id="{D2C994D3-B091-ACC8-D8DB-3BA97F4ABF39}"/>
                  </a:ext>
                </a:extLst>
              </p:cNvPr>
              <p:cNvSpPr/>
              <p:nvPr/>
            </p:nvSpPr>
            <p:spPr bwMode="auto">
              <a:xfrm>
                <a:off x="2908300" y="4013200"/>
                <a:ext cx="5708650" cy="323850"/>
              </a:xfrm>
              <a:custGeom>
                <a:avLst/>
                <a:gdLst>
                  <a:gd name="connsiteX0" fmla="*/ 0 w 5708650"/>
                  <a:gd name="connsiteY0" fmla="*/ 0 h 323850"/>
                  <a:gd name="connsiteX1" fmla="*/ 120650 w 5708650"/>
                  <a:gd name="connsiteY1" fmla="*/ 196850 h 323850"/>
                  <a:gd name="connsiteX2" fmla="*/ 450850 w 5708650"/>
                  <a:gd name="connsiteY2" fmla="*/ 241300 h 323850"/>
                  <a:gd name="connsiteX3" fmla="*/ 596900 w 5708650"/>
                  <a:gd name="connsiteY3" fmla="*/ 146050 h 323850"/>
                  <a:gd name="connsiteX4" fmla="*/ 1403350 w 5708650"/>
                  <a:gd name="connsiteY4" fmla="*/ 228600 h 323850"/>
                  <a:gd name="connsiteX5" fmla="*/ 1676400 w 5708650"/>
                  <a:gd name="connsiteY5" fmla="*/ 209550 h 323850"/>
                  <a:gd name="connsiteX6" fmla="*/ 2349500 w 5708650"/>
                  <a:gd name="connsiteY6" fmla="*/ 222250 h 323850"/>
                  <a:gd name="connsiteX7" fmla="*/ 2571750 w 5708650"/>
                  <a:gd name="connsiteY7" fmla="*/ 228600 h 323850"/>
                  <a:gd name="connsiteX8" fmla="*/ 3295650 w 5708650"/>
                  <a:gd name="connsiteY8" fmla="*/ 323850 h 323850"/>
                  <a:gd name="connsiteX9" fmla="*/ 3486150 w 5708650"/>
                  <a:gd name="connsiteY9" fmla="*/ 158750 h 323850"/>
                  <a:gd name="connsiteX10" fmla="*/ 4184650 w 5708650"/>
                  <a:gd name="connsiteY10" fmla="*/ 222250 h 323850"/>
                  <a:gd name="connsiteX11" fmla="*/ 4305300 w 5708650"/>
                  <a:gd name="connsiteY11" fmla="*/ 177800 h 323850"/>
                  <a:gd name="connsiteX12" fmla="*/ 4425950 w 5708650"/>
                  <a:gd name="connsiteY12" fmla="*/ 190500 h 323850"/>
                  <a:gd name="connsiteX13" fmla="*/ 4845050 w 5708650"/>
                  <a:gd name="connsiteY13" fmla="*/ 209550 h 323850"/>
                  <a:gd name="connsiteX14" fmla="*/ 5708650 w 5708650"/>
                  <a:gd name="connsiteY14" fmla="*/ 222250 h 323850"/>
                  <a:gd name="connsiteX15" fmla="*/ 5708650 w 5708650"/>
                  <a:gd name="connsiteY15" fmla="*/ 222250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08650" h="323850">
                    <a:moveTo>
                      <a:pt x="0" y="0"/>
                    </a:moveTo>
                    <a:lnTo>
                      <a:pt x="120650" y="196850"/>
                    </a:lnTo>
                    <a:lnTo>
                      <a:pt x="450850" y="241300"/>
                    </a:lnTo>
                    <a:lnTo>
                      <a:pt x="596900" y="146050"/>
                    </a:lnTo>
                    <a:lnTo>
                      <a:pt x="1403350" y="228600"/>
                    </a:lnTo>
                    <a:lnTo>
                      <a:pt x="1676400" y="209550"/>
                    </a:lnTo>
                    <a:lnTo>
                      <a:pt x="2349500" y="222250"/>
                    </a:lnTo>
                    <a:lnTo>
                      <a:pt x="2571750" y="228600"/>
                    </a:lnTo>
                    <a:lnTo>
                      <a:pt x="3295650" y="323850"/>
                    </a:lnTo>
                    <a:lnTo>
                      <a:pt x="3486150" y="158750"/>
                    </a:lnTo>
                    <a:lnTo>
                      <a:pt x="4184650" y="222250"/>
                    </a:lnTo>
                    <a:lnTo>
                      <a:pt x="4305300" y="177800"/>
                    </a:lnTo>
                    <a:lnTo>
                      <a:pt x="4425950" y="190500"/>
                    </a:lnTo>
                    <a:lnTo>
                      <a:pt x="4845050" y="209550"/>
                    </a:lnTo>
                    <a:lnTo>
                      <a:pt x="5708650" y="222250"/>
                    </a:lnTo>
                    <a:lnTo>
                      <a:pt x="5708650" y="222250"/>
                    </a:lnTo>
                  </a:path>
                </a:pathLst>
              </a:custGeom>
              <a:noFill/>
              <a:ln w="28575">
                <a:solidFill>
                  <a:schemeClr val="accent1"/>
                </a:solidFill>
                <a:miter lim="800000"/>
                <a:headEnd/>
                <a:tailEnd/>
              </a:ln>
            </p:spPr>
            <p:txBody>
              <a:bodyPr rtlCol="0" anchor="ctr"/>
              <a:lstStyle/>
              <a:p>
                <a:pPr algn="ctr" defTabSz="914126" eaLnBrk="0" fontAlgn="base" hangingPunct="0">
                  <a:spcBef>
                    <a:spcPct val="0"/>
                  </a:spcBef>
                  <a:spcAft>
                    <a:spcPct val="0"/>
                  </a:spcAft>
                </a:pPr>
                <a:endParaRPr lang="en-US" sz="1799" b="1" kern="1200">
                  <a:solidFill>
                    <a:srgbClr val="FFFFFF"/>
                  </a:solidFill>
                  <a:latin typeface="Arial" panose="020B0604020202020204" pitchFamily="34" charset="0"/>
                  <a:ea typeface="+mn-ea"/>
                  <a:cs typeface="Arial" panose="020B0604020202020204" pitchFamily="34" charset="0"/>
                </a:endParaRPr>
              </a:p>
            </p:txBody>
          </p:sp>
          <p:sp>
            <p:nvSpPr>
              <p:cNvPr id="114" name="Freeform: Shape 113">
                <a:extLst>
                  <a:ext uri="{FF2B5EF4-FFF2-40B4-BE49-F238E27FC236}">
                    <a16:creationId xmlns:a16="http://schemas.microsoft.com/office/drawing/2014/main" id="{4325D39C-5689-9D8D-4A7B-A775C2F2E937}"/>
                  </a:ext>
                </a:extLst>
              </p:cNvPr>
              <p:cNvSpPr/>
              <p:nvPr/>
            </p:nvSpPr>
            <p:spPr bwMode="auto">
              <a:xfrm>
                <a:off x="8610600" y="4235450"/>
                <a:ext cx="2425700" cy="450850"/>
              </a:xfrm>
              <a:custGeom>
                <a:avLst/>
                <a:gdLst>
                  <a:gd name="connsiteX0" fmla="*/ 2425700 w 2425700"/>
                  <a:gd name="connsiteY0" fmla="*/ 450850 h 450850"/>
                  <a:gd name="connsiteX1" fmla="*/ 1536700 w 2425700"/>
                  <a:gd name="connsiteY1" fmla="*/ 342900 h 450850"/>
                  <a:gd name="connsiteX2" fmla="*/ 800100 w 2425700"/>
                  <a:gd name="connsiteY2" fmla="*/ 196850 h 450850"/>
                  <a:gd name="connsiteX3" fmla="*/ 146050 w 2425700"/>
                  <a:gd name="connsiteY3" fmla="*/ 0 h 450850"/>
                  <a:gd name="connsiteX4" fmla="*/ 0 w 2425700"/>
                  <a:gd name="connsiteY4" fmla="*/ 0 h 450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700" h="450850">
                    <a:moveTo>
                      <a:pt x="2425700" y="450850"/>
                    </a:moveTo>
                    <a:lnTo>
                      <a:pt x="1536700" y="342900"/>
                    </a:lnTo>
                    <a:lnTo>
                      <a:pt x="800100" y="196850"/>
                    </a:lnTo>
                    <a:lnTo>
                      <a:pt x="146050" y="0"/>
                    </a:lnTo>
                    <a:lnTo>
                      <a:pt x="0" y="0"/>
                    </a:lnTo>
                  </a:path>
                </a:pathLst>
              </a:custGeom>
              <a:noFill/>
              <a:ln w="28575">
                <a:solidFill>
                  <a:schemeClr val="accent1"/>
                </a:solidFill>
                <a:miter lim="800000"/>
                <a:headEnd/>
                <a:tailEnd/>
              </a:ln>
            </p:spPr>
            <p:txBody>
              <a:bodyPr rtlCol="0" anchor="ctr"/>
              <a:lstStyle/>
              <a:p>
                <a:pPr algn="ctr" defTabSz="914126" eaLnBrk="0" fontAlgn="base" hangingPunct="0">
                  <a:spcBef>
                    <a:spcPct val="0"/>
                  </a:spcBef>
                  <a:spcAft>
                    <a:spcPct val="0"/>
                  </a:spcAft>
                </a:pPr>
                <a:endParaRPr lang="en-US" sz="1799" b="1" kern="1200">
                  <a:solidFill>
                    <a:srgbClr val="FFFFFF"/>
                  </a:solidFill>
                  <a:latin typeface="Arial" panose="020B0604020202020204" pitchFamily="34" charset="0"/>
                  <a:ea typeface="+mn-ea"/>
                  <a:cs typeface="Arial" panose="020B0604020202020204" pitchFamily="34" charset="0"/>
                </a:endParaRPr>
              </a:p>
            </p:txBody>
          </p:sp>
        </p:grpSp>
        <p:sp>
          <p:nvSpPr>
            <p:cNvPr id="116" name="Oval 115">
              <a:extLst>
                <a:ext uri="{FF2B5EF4-FFF2-40B4-BE49-F238E27FC236}">
                  <a16:creationId xmlns:a16="http://schemas.microsoft.com/office/drawing/2014/main" id="{67425E24-A892-48E6-9DBA-82B9A22870E6}"/>
                </a:ext>
              </a:extLst>
            </p:cNvPr>
            <p:cNvSpPr/>
            <p:nvPr/>
          </p:nvSpPr>
          <p:spPr bwMode="auto">
            <a:xfrm>
              <a:off x="8671349" y="4173154"/>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17" name="Oval 116">
              <a:extLst>
                <a:ext uri="{FF2B5EF4-FFF2-40B4-BE49-F238E27FC236}">
                  <a16:creationId xmlns:a16="http://schemas.microsoft.com/office/drawing/2014/main" id="{7CE0EB0A-CF79-FFA8-A02E-C45ABE3A6013}"/>
                </a:ext>
              </a:extLst>
            </p:cNvPr>
            <p:cNvSpPr/>
            <p:nvPr/>
          </p:nvSpPr>
          <p:spPr bwMode="auto">
            <a:xfrm>
              <a:off x="9331708" y="4363941"/>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18" name="Oval 117">
              <a:extLst>
                <a:ext uri="{FF2B5EF4-FFF2-40B4-BE49-F238E27FC236}">
                  <a16:creationId xmlns:a16="http://schemas.microsoft.com/office/drawing/2014/main" id="{23CEB0C1-C75C-555C-2CD8-5623940BAED0}"/>
                </a:ext>
              </a:extLst>
            </p:cNvPr>
            <p:cNvSpPr/>
            <p:nvPr/>
          </p:nvSpPr>
          <p:spPr bwMode="auto">
            <a:xfrm>
              <a:off x="10083745" y="4511375"/>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19" name="Oval 118">
              <a:extLst>
                <a:ext uri="{FF2B5EF4-FFF2-40B4-BE49-F238E27FC236}">
                  <a16:creationId xmlns:a16="http://schemas.microsoft.com/office/drawing/2014/main" id="{8F1C7D74-BE79-4A8A-8077-B2D8C31A629F}"/>
                </a:ext>
              </a:extLst>
            </p:cNvPr>
            <p:cNvSpPr/>
            <p:nvPr/>
          </p:nvSpPr>
          <p:spPr bwMode="auto">
            <a:xfrm>
              <a:off x="10968842" y="4609730"/>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20" name="Oval 119">
              <a:extLst>
                <a:ext uri="{FF2B5EF4-FFF2-40B4-BE49-F238E27FC236}">
                  <a16:creationId xmlns:a16="http://schemas.microsoft.com/office/drawing/2014/main" id="{FD43968B-98BA-5E48-C47D-A825EEE3F82A}"/>
                </a:ext>
              </a:extLst>
            </p:cNvPr>
            <p:cNvSpPr/>
            <p:nvPr/>
          </p:nvSpPr>
          <p:spPr bwMode="auto">
            <a:xfrm>
              <a:off x="7616635" y="4149279"/>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21" name="Oval 120">
              <a:extLst>
                <a:ext uri="{FF2B5EF4-FFF2-40B4-BE49-F238E27FC236}">
                  <a16:creationId xmlns:a16="http://schemas.microsoft.com/office/drawing/2014/main" id="{FBA02278-D1E8-E1D8-7A68-7DC39F3714BE}"/>
                </a:ext>
              </a:extLst>
            </p:cNvPr>
            <p:cNvSpPr/>
            <p:nvPr/>
          </p:nvSpPr>
          <p:spPr bwMode="auto">
            <a:xfrm>
              <a:off x="7400662" y="4149279"/>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22" name="Oval 121">
              <a:extLst>
                <a:ext uri="{FF2B5EF4-FFF2-40B4-BE49-F238E27FC236}">
                  <a16:creationId xmlns:a16="http://schemas.microsoft.com/office/drawing/2014/main" id="{78A630F0-C939-0F5E-F7FE-D6A369D6CA6F}"/>
                </a:ext>
              </a:extLst>
            </p:cNvPr>
            <p:cNvSpPr/>
            <p:nvPr/>
          </p:nvSpPr>
          <p:spPr bwMode="auto">
            <a:xfrm>
              <a:off x="7285612" y="4144478"/>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23" name="Oval 122">
              <a:extLst>
                <a:ext uri="{FF2B5EF4-FFF2-40B4-BE49-F238E27FC236}">
                  <a16:creationId xmlns:a16="http://schemas.microsoft.com/office/drawing/2014/main" id="{BD19F0AD-98F3-04E2-ADB2-2F9945FEF40B}"/>
                </a:ext>
              </a:extLst>
            </p:cNvPr>
            <p:cNvSpPr/>
            <p:nvPr/>
          </p:nvSpPr>
          <p:spPr bwMode="auto">
            <a:xfrm>
              <a:off x="7164352" y="4130903"/>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24" name="Oval 123">
              <a:extLst>
                <a:ext uri="{FF2B5EF4-FFF2-40B4-BE49-F238E27FC236}">
                  <a16:creationId xmlns:a16="http://schemas.microsoft.com/office/drawing/2014/main" id="{0527ABA9-BBED-67C4-BEB1-13741731BC3F}"/>
                </a:ext>
              </a:extLst>
            </p:cNvPr>
            <p:cNvSpPr/>
            <p:nvPr/>
          </p:nvSpPr>
          <p:spPr bwMode="auto">
            <a:xfrm>
              <a:off x="7046197" y="4168928"/>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25" name="Oval 124">
              <a:extLst>
                <a:ext uri="{FF2B5EF4-FFF2-40B4-BE49-F238E27FC236}">
                  <a16:creationId xmlns:a16="http://schemas.microsoft.com/office/drawing/2014/main" id="{BF87E888-6738-2432-A01F-01E7CA470888}"/>
                </a:ext>
              </a:extLst>
            </p:cNvPr>
            <p:cNvSpPr/>
            <p:nvPr/>
          </p:nvSpPr>
          <p:spPr bwMode="auto">
            <a:xfrm>
              <a:off x="6329175" y="4105696"/>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26" name="Oval 125">
              <a:extLst>
                <a:ext uri="{FF2B5EF4-FFF2-40B4-BE49-F238E27FC236}">
                  <a16:creationId xmlns:a16="http://schemas.microsoft.com/office/drawing/2014/main" id="{C8BC7641-B3A5-421C-9855-42429A8619E1}"/>
                </a:ext>
              </a:extLst>
            </p:cNvPr>
            <p:cNvSpPr/>
            <p:nvPr/>
          </p:nvSpPr>
          <p:spPr bwMode="auto">
            <a:xfrm>
              <a:off x="6123792" y="4269592"/>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27" name="Oval 126">
              <a:extLst>
                <a:ext uri="{FF2B5EF4-FFF2-40B4-BE49-F238E27FC236}">
                  <a16:creationId xmlns:a16="http://schemas.microsoft.com/office/drawing/2014/main" id="{41844765-65E3-A3B8-4779-D4B9E484BB86}"/>
                </a:ext>
              </a:extLst>
            </p:cNvPr>
            <p:cNvSpPr/>
            <p:nvPr/>
          </p:nvSpPr>
          <p:spPr bwMode="auto">
            <a:xfrm>
              <a:off x="5406612" y="4187123"/>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33" name="Oval 132">
              <a:extLst>
                <a:ext uri="{FF2B5EF4-FFF2-40B4-BE49-F238E27FC236}">
                  <a16:creationId xmlns:a16="http://schemas.microsoft.com/office/drawing/2014/main" id="{8536A016-1DF2-3378-AAAC-C4F9FFF85D08}"/>
                </a:ext>
              </a:extLst>
            </p:cNvPr>
            <p:cNvSpPr/>
            <p:nvPr/>
          </p:nvSpPr>
          <p:spPr bwMode="auto">
            <a:xfrm>
              <a:off x="5184212" y="4183588"/>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34" name="Oval 133">
              <a:extLst>
                <a:ext uri="{FF2B5EF4-FFF2-40B4-BE49-F238E27FC236}">
                  <a16:creationId xmlns:a16="http://schemas.microsoft.com/office/drawing/2014/main" id="{0EE985A7-680E-11D3-DF90-698A87B46A7A}"/>
                </a:ext>
              </a:extLst>
            </p:cNvPr>
            <p:cNvSpPr/>
            <p:nvPr/>
          </p:nvSpPr>
          <p:spPr bwMode="auto">
            <a:xfrm>
              <a:off x="4476253" y="4155546"/>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35" name="Oval 134">
              <a:extLst>
                <a:ext uri="{FF2B5EF4-FFF2-40B4-BE49-F238E27FC236}">
                  <a16:creationId xmlns:a16="http://schemas.microsoft.com/office/drawing/2014/main" id="{8380DD7B-58EC-D8AE-EA67-09D9A5125159}"/>
                </a:ext>
              </a:extLst>
            </p:cNvPr>
            <p:cNvSpPr/>
            <p:nvPr/>
          </p:nvSpPr>
          <p:spPr bwMode="auto">
            <a:xfrm>
              <a:off x="4244444" y="4168405"/>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36" name="Oval 135">
              <a:extLst>
                <a:ext uri="{FF2B5EF4-FFF2-40B4-BE49-F238E27FC236}">
                  <a16:creationId xmlns:a16="http://schemas.microsoft.com/office/drawing/2014/main" id="{D278EF0C-1575-E53E-AB8F-EA180EC92367}"/>
                </a:ext>
              </a:extLst>
            </p:cNvPr>
            <p:cNvSpPr/>
            <p:nvPr/>
          </p:nvSpPr>
          <p:spPr bwMode="auto">
            <a:xfrm>
              <a:off x="3432100" y="4098479"/>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37" name="Oval 136">
              <a:extLst>
                <a:ext uri="{FF2B5EF4-FFF2-40B4-BE49-F238E27FC236}">
                  <a16:creationId xmlns:a16="http://schemas.microsoft.com/office/drawing/2014/main" id="{973EAED7-0928-9B2A-F13F-A35DB3230BFD}"/>
                </a:ext>
              </a:extLst>
            </p:cNvPr>
            <p:cNvSpPr/>
            <p:nvPr/>
          </p:nvSpPr>
          <p:spPr bwMode="auto">
            <a:xfrm>
              <a:off x="3314571" y="4183925"/>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38" name="Oval 137">
              <a:extLst>
                <a:ext uri="{FF2B5EF4-FFF2-40B4-BE49-F238E27FC236}">
                  <a16:creationId xmlns:a16="http://schemas.microsoft.com/office/drawing/2014/main" id="{E37E6968-5627-4E97-603B-DB3F1685C22E}"/>
                </a:ext>
              </a:extLst>
            </p:cNvPr>
            <p:cNvSpPr/>
            <p:nvPr/>
          </p:nvSpPr>
          <p:spPr bwMode="auto">
            <a:xfrm>
              <a:off x="2964518" y="4155546"/>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39" name="Oval 138">
              <a:extLst>
                <a:ext uri="{FF2B5EF4-FFF2-40B4-BE49-F238E27FC236}">
                  <a16:creationId xmlns:a16="http://schemas.microsoft.com/office/drawing/2014/main" id="{1E7A940F-13D3-9B49-2435-2A6D2F6AABD7}"/>
                </a:ext>
              </a:extLst>
            </p:cNvPr>
            <p:cNvSpPr/>
            <p:nvPr/>
          </p:nvSpPr>
          <p:spPr bwMode="auto">
            <a:xfrm>
              <a:off x="2847776" y="3962190"/>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40" name="Oval 139">
              <a:extLst>
                <a:ext uri="{FF2B5EF4-FFF2-40B4-BE49-F238E27FC236}">
                  <a16:creationId xmlns:a16="http://schemas.microsoft.com/office/drawing/2014/main" id="{374754E9-A232-5112-CCD3-BC84254ECF91}"/>
                </a:ext>
              </a:extLst>
            </p:cNvPr>
            <p:cNvSpPr/>
            <p:nvPr/>
          </p:nvSpPr>
          <p:spPr bwMode="auto">
            <a:xfrm>
              <a:off x="2727033" y="3968882"/>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41" name="Oval 140">
              <a:extLst>
                <a:ext uri="{FF2B5EF4-FFF2-40B4-BE49-F238E27FC236}">
                  <a16:creationId xmlns:a16="http://schemas.microsoft.com/office/drawing/2014/main" id="{A66221EA-7EFC-975E-9D40-B7DC1CF2462A}"/>
                </a:ext>
              </a:extLst>
            </p:cNvPr>
            <p:cNvSpPr/>
            <p:nvPr/>
          </p:nvSpPr>
          <p:spPr bwMode="auto">
            <a:xfrm>
              <a:off x="2493827" y="3925544"/>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142" name="Oval 141">
              <a:extLst>
                <a:ext uri="{FF2B5EF4-FFF2-40B4-BE49-F238E27FC236}">
                  <a16:creationId xmlns:a16="http://schemas.microsoft.com/office/drawing/2014/main" id="{658A8037-A883-8B3B-EF09-4000341A8FAF}"/>
                </a:ext>
              </a:extLst>
            </p:cNvPr>
            <p:cNvSpPr/>
            <p:nvPr/>
          </p:nvSpPr>
          <p:spPr bwMode="auto">
            <a:xfrm>
              <a:off x="2265384" y="4846278"/>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grpSp>
      <p:sp>
        <p:nvSpPr>
          <p:cNvPr id="143" name="TextBox 142">
            <a:extLst>
              <a:ext uri="{FF2B5EF4-FFF2-40B4-BE49-F238E27FC236}">
                <a16:creationId xmlns:a16="http://schemas.microsoft.com/office/drawing/2014/main" id="{BE396A9B-4BD3-D7D0-DB0E-1F0DD7E77EFC}"/>
              </a:ext>
            </a:extLst>
          </p:cNvPr>
          <p:cNvSpPr txBox="1"/>
          <p:nvPr/>
        </p:nvSpPr>
        <p:spPr bwMode="auto">
          <a:xfrm>
            <a:off x="3710085" y="2358413"/>
            <a:ext cx="2723442" cy="953859"/>
          </a:xfrm>
          <a:prstGeom prst="rect">
            <a:avLst/>
          </a:prstGeom>
          <a:noFill/>
          <a:ln>
            <a:noFill/>
          </a:ln>
        </p:spPr>
        <p:txBody>
          <a:bodyPr wrap="square" rtlCol="0" anchor="ctr">
            <a:spAutoFit/>
          </a:bodyPr>
          <a:lstStyle/>
          <a:p>
            <a:pPr algn="ctr" defTabSz="914126" eaLnBrk="0" fontAlgn="base" hangingPunct="0">
              <a:spcAft>
                <a:spcPct val="0"/>
              </a:spcAft>
            </a:pPr>
            <a:r>
              <a:rPr lang="en-US" sz="1400" b="1" u="sng" kern="1200" dirty="0">
                <a:latin typeface="Calibri" panose="020F0502020204030204" pitchFamily="34" charset="0"/>
                <a:ea typeface="+mn-ea"/>
                <a:cs typeface="Arial" panose="020B0604020202020204" pitchFamily="34" charset="0"/>
              </a:rPr>
              <a:t>Retrospective Testing</a:t>
            </a:r>
          </a:p>
          <a:p>
            <a:pPr algn="ctr" defTabSz="914126" eaLnBrk="0" fontAlgn="base" hangingPunct="0">
              <a:spcAft>
                <a:spcPct val="0"/>
              </a:spcAft>
            </a:pPr>
            <a:r>
              <a:rPr lang="en-US" sz="1400" b="1" kern="1200" dirty="0">
                <a:latin typeface="Calibri" panose="020F0502020204030204" pitchFamily="34" charset="0"/>
                <a:ea typeface="+mn-ea"/>
                <a:cs typeface="Arial" panose="020B0604020202020204" pitchFamily="34" charset="0"/>
              </a:rPr>
              <a:t>Ag/Ab test nonreactive</a:t>
            </a:r>
          </a:p>
          <a:p>
            <a:pPr algn="ctr" defTabSz="914126" eaLnBrk="0" fontAlgn="base" hangingPunct="0">
              <a:spcAft>
                <a:spcPct val="0"/>
              </a:spcAft>
            </a:pPr>
            <a:r>
              <a:rPr lang="en-US" sz="1400" b="1" kern="1200" dirty="0">
                <a:solidFill>
                  <a:srgbClr val="E1471D"/>
                </a:solidFill>
                <a:latin typeface="Calibri" panose="020F0502020204030204" pitchFamily="34" charset="0"/>
                <a:ea typeface="+mn-ea"/>
                <a:cs typeface="Arial" panose="020B0604020202020204" pitchFamily="34" charset="0"/>
              </a:rPr>
              <a:t>Qualitative RNA reactive</a:t>
            </a:r>
          </a:p>
          <a:p>
            <a:pPr algn="ctr" defTabSz="914126" eaLnBrk="0" fontAlgn="base" hangingPunct="0">
              <a:spcAft>
                <a:spcPct val="0"/>
              </a:spcAft>
            </a:pPr>
            <a:r>
              <a:rPr lang="en-US" sz="1400" b="1" kern="1200" dirty="0">
                <a:solidFill>
                  <a:srgbClr val="E1471D"/>
                </a:solidFill>
                <a:latin typeface="Calibri" panose="020F0502020204030204" pitchFamily="34" charset="0"/>
                <a:ea typeface="+mn-ea"/>
                <a:cs typeface="Arial" panose="020B0604020202020204" pitchFamily="34" charset="0"/>
              </a:rPr>
              <a:t>HIV-1 RNA 6.1 c/mL</a:t>
            </a:r>
          </a:p>
        </p:txBody>
      </p:sp>
      <p:sp>
        <p:nvSpPr>
          <p:cNvPr id="144" name="TextBox 143">
            <a:extLst>
              <a:ext uri="{FF2B5EF4-FFF2-40B4-BE49-F238E27FC236}">
                <a16:creationId xmlns:a16="http://schemas.microsoft.com/office/drawing/2014/main" id="{FA36EA23-1303-0605-916D-60F947FC3844}"/>
              </a:ext>
            </a:extLst>
          </p:cNvPr>
          <p:cNvSpPr txBox="1"/>
          <p:nvPr/>
        </p:nvSpPr>
        <p:spPr bwMode="auto">
          <a:xfrm>
            <a:off x="6257078" y="2358413"/>
            <a:ext cx="2085439" cy="953859"/>
          </a:xfrm>
          <a:prstGeom prst="rect">
            <a:avLst/>
          </a:prstGeom>
          <a:noFill/>
          <a:ln>
            <a:noFill/>
          </a:ln>
        </p:spPr>
        <p:txBody>
          <a:bodyPr wrap="square" rtlCol="0" anchor="ctr">
            <a:spAutoFit/>
          </a:bodyPr>
          <a:lstStyle/>
          <a:p>
            <a:pPr algn="ctr" defTabSz="914126" eaLnBrk="0" fontAlgn="base" hangingPunct="0">
              <a:spcAft>
                <a:spcPct val="0"/>
              </a:spcAft>
            </a:pPr>
            <a:r>
              <a:rPr lang="en-US" sz="1400" b="1" u="sng" kern="1200" dirty="0">
                <a:latin typeface="Calibri" panose="020F0502020204030204" pitchFamily="34" charset="0"/>
                <a:ea typeface="+mn-ea"/>
                <a:cs typeface="Arial" panose="020B0604020202020204" pitchFamily="34" charset="0"/>
              </a:rPr>
              <a:t>Study Site</a:t>
            </a:r>
          </a:p>
          <a:p>
            <a:pPr algn="ctr" defTabSz="914126" eaLnBrk="0" fontAlgn="base" hangingPunct="0">
              <a:spcAft>
                <a:spcPct val="0"/>
              </a:spcAft>
            </a:pPr>
            <a:r>
              <a:rPr lang="en-US" sz="1400" b="1" kern="1200" dirty="0">
                <a:solidFill>
                  <a:srgbClr val="E1471D"/>
                </a:solidFill>
                <a:latin typeface="Calibri" panose="020F0502020204030204" pitchFamily="34" charset="0"/>
                <a:ea typeface="+mn-ea"/>
                <a:cs typeface="Arial" panose="020B0604020202020204" pitchFamily="34" charset="0"/>
              </a:rPr>
              <a:t>Ag/Ab test reactive</a:t>
            </a:r>
          </a:p>
          <a:p>
            <a:pPr algn="ctr" defTabSz="914126" eaLnBrk="0" fontAlgn="base" hangingPunct="0">
              <a:spcAft>
                <a:spcPct val="0"/>
              </a:spcAft>
            </a:pPr>
            <a:r>
              <a:rPr lang="en-US" sz="1400" b="1" kern="1200" dirty="0">
                <a:latin typeface="Calibri" panose="020F0502020204030204" pitchFamily="34" charset="0"/>
                <a:ea typeface="+mn-ea"/>
                <a:cs typeface="Arial" panose="020B0604020202020204" pitchFamily="34" charset="0"/>
              </a:rPr>
              <a:t>HIV-1 RNA not detectable</a:t>
            </a:r>
            <a:br>
              <a:rPr lang="en-US" sz="1400" b="1" kern="1200" dirty="0">
                <a:latin typeface="Calibri" panose="020F0502020204030204" pitchFamily="34" charset="0"/>
                <a:ea typeface="+mn-ea"/>
                <a:cs typeface="Arial" panose="020B0604020202020204" pitchFamily="34" charset="0"/>
              </a:rPr>
            </a:br>
            <a:r>
              <a:rPr lang="en-US" sz="1400" b="1" kern="1200" dirty="0">
                <a:latin typeface="Calibri" panose="020F0502020204030204" pitchFamily="34" charset="0"/>
                <a:ea typeface="+mn-ea"/>
                <a:cs typeface="Arial" panose="020B0604020202020204" pitchFamily="34" charset="0"/>
              </a:rPr>
              <a:t> (LLOQ: 20 c/mL)</a:t>
            </a:r>
          </a:p>
        </p:txBody>
      </p:sp>
    </p:spTree>
    <p:extLst>
      <p:ext uri="{BB962C8B-B14F-4D97-AF65-F5344CB8AC3E}">
        <p14:creationId xmlns:p14="http://schemas.microsoft.com/office/powerpoint/2010/main" val="2528671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2BA79-BAA9-EAAB-E22F-C5D352FCB7C6}"/>
              </a:ext>
            </a:extLst>
          </p:cNvPr>
          <p:cNvSpPr>
            <a:spLocks noGrp="1"/>
          </p:cNvSpPr>
          <p:nvPr>
            <p:ph type="title"/>
          </p:nvPr>
        </p:nvSpPr>
        <p:spPr/>
        <p:txBody>
          <a:bodyPr/>
          <a:lstStyle/>
          <a:p>
            <a:r>
              <a:rPr lang="en-US" dirty="0"/>
              <a:t>LEVI Syndrome Patient Case: Confirmation of Infection</a:t>
            </a:r>
          </a:p>
        </p:txBody>
      </p:sp>
      <p:sp>
        <p:nvSpPr>
          <p:cNvPr id="10" name="Content Placeholder 9">
            <a:extLst>
              <a:ext uri="{FF2B5EF4-FFF2-40B4-BE49-F238E27FC236}">
                <a16:creationId xmlns:a16="http://schemas.microsoft.com/office/drawing/2014/main" id="{5BA717FE-790F-9578-3E75-86D94EDB27BF}"/>
              </a:ext>
            </a:extLst>
          </p:cNvPr>
          <p:cNvSpPr>
            <a:spLocks noGrp="1"/>
          </p:cNvSpPr>
          <p:nvPr>
            <p:ph idx="1"/>
          </p:nvPr>
        </p:nvSpPr>
        <p:spPr>
          <a:xfrm>
            <a:off x="604518" y="1250858"/>
            <a:ext cx="10874696" cy="4649475"/>
          </a:xfrm>
        </p:spPr>
        <p:txBody>
          <a:bodyPr/>
          <a:lstStyle/>
          <a:p>
            <a:pPr>
              <a:spcBef>
                <a:spcPts val="0"/>
              </a:spcBef>
            </a:pPr>
            <a:r>
              <a:rPr lang="en-US" sz="2199" dirty="0"/>
              <a:t>HIV infection not confirmed by study site until after 9 </a:t>
            </a:r>
            <a:r>
              <a:rPr lang="en-US" sz="2199" dirty="0" err="1"/>
              <a:t>mo</a:t>
            </a:r>
            <a:r>
              <a:rPr lang="en-US" sz="2199" dirty="0"/>
              <a:t> from first HIV+ visit</a:t>
            </a:r>
          </a:p>
          <a:p>
            <a:pPr>
              <a:spcBef>
                <a:spcPts val="0"/>
              </a:spcBef>
            </a:pPr>
            <a:r>
              <a:rPr lang="en-US" sz="2199" dirty="0"/>
              <a:t>Retrospective genotyping failed at first HIV+ visit (HIV-1 RNA 6.1 c/mL) and detected </a:t>
            </a:r>
            <a:br>
              <a:rPr lang="en-US" sz="2199" dirty="0"/>
            </a:br>
            <a:r>
              <a:rPr lang="en-US" sz="2199" dirty="0"/>
              <a:t>INSTI resistance at study site HIV+ visit (HIV-1 RNA 23 c/mL)</a:t>
            </a:r>
          </a:p>
          <a:p>
            <a:pPr>
              <a:spcBef>
                <a:spcPts val="0"/>
              </a:spcBef>
            </a:pPr>
            <a:endParaRPr lang="en-US" sz="2199" dirty="0"/>
          </a:p>
        </p:txBody>
      </p:sp>
      <p:sp>
        <p:nvSpPr>
          <p:cNvPr id="7" name="Text Box 11">
            <a:extLst>
              <a:ext uri="{FF2B5EF4-FFF2-40B4-BE49-F238E27FC236}">
                <a16:creationId xmlns:a16="http://schemas.microsoft.com/office/drawing/2014/main" id="{C4F7D396-163D-A7A9-7790-2CFB154438AA}"/>
              </a:ext>
            </a:extLst>
          </p:cNvPr>
          <p:cNvSpPr txBox="1">
            <a:spLocks noChangeArrowheads="1"/>
          </p:cNvSpPr>
          <p:nvPr/>
        </p:nvSpPr>
        <p:spPr bwMode="auto">
          <a:xfrm>
            <a:off x="414231" y="6365520"/>
            <a:ext cx="8008439" cy="27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defTabSz="914126" fontAlgn="base">
              <a:lnSpc>
                <a:spcPct val="100000"/>
              </a:lnSpc>
              <a:spcBef>
                <a:spcPct val="0"/>
              </a:spcBef>
              <a:spcAft>
                <a:spcPct val="0"/>
              </a:spcAft>
              <a:buClrTx/>
              <a:buNone/>
            </a:pPr>
            <a:r>
              <a:rPr lang="en-US" altLang="en-US" sz="1200" kern="1200" dirty="0">
                <a:solidFill>
                  <a:srgbClr val="455560"/>
                </a:solidFill>
                <a:latin typeface="Calibri" panose="020F0502020204030204" pitchFamily="34" charset="0"/>
                <a:ea typeface="+mn-ea"/>
                <a:cs typeface="Arial" panose="020B0604020202020204" pitchFamily="34" charset="0"/>
              </a:rPr>
              <a:t>Eshleman. CROI 2023. Abstr 160. Reproduced with permission.</a:t>
            </a:r>
          </a:p>
        </p:txBody>
      </p:sp>
      <p:grpSp>
        <p:nvGrpSpPr>
          <p:cNvPr id="8" name="Group 7">
            <a:extLst>
              <a:ext uri="{FF2B5EF4-FFF2-40B4-BE49-F238E27FC236}">
                <a16:creationId xmlns:a16="http://schemas.microsoft.com/office/drawing/2014/main" id="{DCBDD08A-4EBA-E3AA-9D2A-6343CCBD01D8}"/>
              </a:ext>
            </a:extLst>
          </p:cNvPr>
          <p:cNvGrpSpPr/>
          <p:nvPr/>
        </p:nvGrpSpPr>
        <p:grpSpPr>
          <a:xfrm>
            <a:off x="807063" y="2871610"/>
            <a:ext cx="10667066" cy="2755671"/>
            <a:chOff x="807273" y="2594137"/>
            <a:chExt cx="10669845" cy="2756389"/>
          </a:xfrm>
        </p:grpSpPr>
        <p:sp>
          <p:nvSpPr>
            <p:cNvPr id="9" name="Rectangle 8">
              <a:extLst>
                <a:ext uri="{FF2B5EF4-FFF2-40B4-BE49-F238E27FC236}">
                  <a16:creationId xmlns:a16="http://schemas.microsoft.com/office/drawing/2014/main" id="{F2F0779D-B3A9-B0D5-1799-6F0D66D30EB0}"/>
                </a:ext>
              </a:extLst>
            </p:cNvPr>
            <p:cNvSpPr/>
            <p:nvPr/>
          </p:nvSpPr>
          <p:spPr bwMode="auto">
            <a:xfrm>
              <a:off x="7778750" y="3397250"/>
              <a:ext cx="412749" cy="1583944"/>
            </a:xfrm>
            <a:prstGeom prst="rect">
              <a:avLst/>
            </a:prstGeom>
            <a:solidFill>
              <a:schemeClr val="accent5"/>
            </a:solidFill>
            <a:ln w="0">
              <a:noFill/>
              <a:miter lim="800000"/>
              <a:headEnd/>
              <a:tailEnd/>
            </a:ln>
          </p:spPr>
          <p:txBody>
            <a:bodyPr lIns="0" rIns="0" rtlCol="0" anchor="t"/>
            <a:lstStyle/>
            <a:p>
              <a:pPr algn="ctr" defTabSz="914126" fontAlgn="base">
                <a:spcBef>
                  <a:spcPct val="35000"/>
                </a:spcBef>
                <a:spcAft>
                  <a:spcPct val="25000"/>
                </a:spcAft>
                <a:buClr>
                  <a:srgbClr val="015873"/>
                </a:buClr>
              </a:pPr>
              <a:r>
                <a:rPr lang="en-US" sz="1400" b="1" kern="1200" dirty="0">
                  <a:latin typeface="Calibri" panose="020F0502020204030204" pitchFamily="34" charset="0"/>
                  <a:ea typeface="+mn-ea"/>
                  <a:cs typeface="Arial" panose="020B0604020202020204" pitchFamily="34" charset="0"/>
                </a:rPr>
                <a:t>PEP</a:t>
              </a:r>
            </a:p>
          </p:txBody>
        </p:sp>
        <p:grpSp>
          <p:nvGrpSpPr>
            <p:cNvPr id="11" name="Group 10">
              <a:extLst>
                <a:ext uri="{FF2B5EF4-FFF2-40B4-BE49-F238E27FC236}">
                  <a16:creationId xmlns:a16="http://schemas.microsoft.com/office/drawing/2014/main" id="{59629DFB-491A-A4D7-2398-910CD925DC38}"/>
                </a:ext>
              </a:extLst>
            </p:cNvPr>
            <p:cNvGrpSpPr/>
            <p:nvPr/>
          </p:nvGrpSpPr>
          <p:grpSpPr>
            <a:xfrm>
              <a:off x="1898650" y="4253602"/>
              <a:ext cx="9578468" cy="663309"/>
              <a:chOff x="1898650" y="4253602"/>
              <a:chExt cx="9578468" cy="663309"/>
            </a:xfrm>
          </p:grpSpPr>
          <p:cxnSp>
            <p:nvCxnSpPr>
              <p:cNvPr id="104" name="Straight Connector 103">
                <a:extLst>
                  <a:ext uri="{FF2B5EF4-FFF2-40B4-BE49-F238E27FC236}">
                    <a16:creationId xmlns:a16="http://schemas.microsoft.com/office/drawing/2014/main" id="{03F2458E-2B97-FC62-BE21-C12EF7EAAAE7}"/>
                  </a:ext>
                </a:extLst>
              </p:cNvPr>
              <p:cNvCxnSpPr/>
              <p:nvPr/>
            </p:nvCxnSpPr>
            <p:spPr bwMode="auto">
              <a:xfrm flipH="1">
                <a:off x="1898650" y="4916911"/>
                <a:ext cx="9578468" cy="0"/>
              </a:xfrm>
              <a:prstGeom prst="line">
                <a:avLst/>
              </a:prstGeom>
              <a:noFill/>
              <a:ln w="28575" cap="flat" cmpd="sng" algn="ctr">
                <a:solidFill>
                  <a:schemeClr val="tx2"/>
                </a:solidFill>
                <a:prstDash val="sysDash"/>
                <a:round/>
                <a:headEnd type="none" w="med" len="med"/>
                <a:tailEnd type="none" w="med" len="med"/>
              </a:ln>
              <a:effectLst/>
            </p:spPr>
          </p:cxnSp>
          <p:cxnSp>
            <p:nvCxnSpPr>
              <p:cNvPr id="105" name="Straight Connector 104">
                <a:extLst>
                  <a:ext uri="{FF2B5EF4-FFF2-40B4-BE49-F238E27FC236}">
                    <a16:creationId xmlns:a16="http://schemas.microsoft.com/office/drawing/2014/main" id="{7C9AEBE0-0FD2-042F-9305-222605A77EE3}"/>
                  </a:ext>
                </a:extLst>
              </p:cNvPr>
              <p:cNvCxnSpPr/>
              <p:nvPr/>
            </p:nvCxnSpPr>
            <p:spPr bwMode="auto">
              <a:xfrm flipH="1">
                <a:off x="1898650" y="4842358"/>
                <a:ext cx="9578468" cy="0"/>
              </a:xfrm>
              <a:prstGeom prst="line">
                <a:avLst/>
              </a:prstGeom>
              <a:noFill/>
              <a:ln w="28575" cap="flat" cmpd="sng" algn="ctr">
                <a:solidFill>
                  <a:schemeClr val="tx2"/>
                </a:solidFill>
                <a:prstDash val="sysDash"/>
                <a:round/>
                <a:headEnd type="none" w="med" len="med"/>
                <a:tailEnd type="none" w="med" len="med"/>
              </a:ln>
              <a:effectLst/>
            </p:spPr>
          </p:cxnSp>
          <p:cxnSp>
            <p:nvCxnSpPr>
              <p:cNvPr id="106" name="Straight Connector 105">
                <a:extLst>
                  <a:ext uri="{FF2B5EF4-FFF2-40B4-BE49-F238E27FC236}">
                    <a16:creationId xmlns:a16="http://schemas.microsoft.com/office/drawing/2014/main" id="{F4034127-752D-9233-3C7E-0D7B36A035F2}"/>
                  </a:ext>
                </a:extLst>
              </p:cNvPr>
              <p:cNvCxnSpPr/>
              <p:nvPr/>
            </p:nvCxnSpPr>
            <p:spPr bwMode="auto">
              <a:xfrm flipH="1">
                <a:off x="1898650" y="4594708"/>
                <a:ext cx="9578468" cy="0"/>
              </a:xfrm>
              <a:prstGeom prst="line">
                <a:avLst/>
              </a:prstGeom>
              <a:noFill/>
              <a:ln w="28575" cap="flat" cmpd="sng" algn="ctr">
                <a:solidFill>
                  <a:schemeClr val="tx2"/>
                </a:solidFill>
                <a:prstDash val="sysDash"/>
                <a:round/>
                <a:headEnd type="none" w="med" len="med"/>
                <a:tailEnd type="none" w="med" len="med"/>
              </a:ln>
              <a:effectLst/>
            </p:spPr>
          </p:cxnSp>
          <p:cxnSp>
            <p:nvCxnSpPr>
              <p:cNvPr id="107" name="Straight Connector 106">
                <a:extLst>
                  <a:ext uri="{FF2B5EF4-FFF2-40B4-BE49-F238E27FC236}">
                    <a16:creationId xmlns:a16="http://schemas.microsoft.com/office/drawing/2014/main" id="{6F69DC96-4688-A144-D6ED-FF791FB5C19D}"/>
                  </a:ext>
                </a:extLst>
              </p:cNvPr>
              <p:cNvCxnSpPr/>
              <p:nvPr/>
            </p:nvCxnSpPr>
            <p:spPr bwMode="auto">
              <a:xfrm flipH="1">
                <a:off x="1898650" y="4253602"/>
                <a:ext cx="9578468" cy="0"/>
              </a:xfrm>
              <a:prstGeom prst="line">
                <a:avLst/>
              </a:prstGeom>
              <a:noFill/>
              <a:ln w="28575" cap="flat" cmpd="sng" algn="ctr">
                <a:solidFill>
                  <a:schemeClr val="tx2"/>
                </a:solidFill>
                <a:prstDash val="sysDash"/>
                <a:round/>
                <a:headEnd type="none" w="med" len="med"/>
                <a:tailEnd type="none" w="med" len="med"/>
              </a:ln>
              <a:effectLst/>
            </p:spPr>
          </p:cxnSp>
        </p:grpSp>
        <p:sp>
          <p:nvSpPr>
            <p:cNvPr id="12" name="TextBox 11">
              <a:extLst>
                <a:ext uri="{FF2B5EF4-FFF2-40B4-BE49-F238E27FC236}">
                  <a16:creationId xmlns:a16="http://schemas.microsoft.com/office/drawing/2014/main" id="{55221D98-4965-69A5-42D0-2EA71DC1A693}"/>
                </a:ext>
              </a:extLst>
            </p:cNvPr>
            <p:cNvSpPr txBox="1"/>
            <p:nvPr/>
          </p:nvSpPr>
          <p:spPr bwMode="auto">
            <a:xfrm rot="16200000">
              <a:off x="213360" y="3985558"/>
              <a:ext cx="15571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799" b="1" kern="1200" dirty="0">
                  <a:latin typeface="Calibri" panose="020F0502020204030204" pitchFamily="34" charset="0"/>
                  <a:ea typeface="+mn-ea"/>
                  <a:cs typeface="Arial" panose="020B0604020202020204" pitchFamily="34" charset="0"/>
                </a:rPr>
                <a:t>CAB (mcg/mL)</a:t>
              </a:r>
            </a:p>
          </p:txBody>
        </p:sp>
        <p:grpSp>
          <p:nvGrpSpPr>
            <p:cNvPr id="13" name="Group 12">
              <a:extLst>
                <a:ext uri="{FF2B5EF4-FFF2-40B4-BE49-F238E27FC236}">
                  <a16:creationId xmlns:a16="http://schemas.microsoft.com/office/drawing/2014/main" id="{3AEE093E-F1A0-53C7-66E1-DA8B34D9D995}"/>
                </a:ext>
              </a:extLst>
            </p:cNvPr>
            <p:cNvGrpSpPr/>
            <p:nvPr/>
          </p:nvGrpSpPr>
          <p:grpSpPr>
            <a:xfrm>
              <a:off x="1165218" y="3232379"/>
              <a:ext cx="710451" cy="1905151"/>
              <a:chOff x="1165218" y="3232379"/>
              <a:chExt cx="710451" cy="1796428"/>
            </a:xfrm>
          </p:grpSpPr>
          <p:sp>
            <p:nvSpPr>
              <p:cNvPr id="99" name="TextBox 98">
                <a:extLst>
                  <a:ext uri="{FF2B5EF4-FFF2-40B4-BE49-F238E27FC236}">
                    <a16:creationId xmlns:a16="http://schemas.microsoft.com/office/drawing/2014/main" id="{7511AF7E-3CF4-B284-3747-07CA75780174}"/>
                  </a:ext>
                </a:extLst>
              </p:cNvPr>
              <p:cNvSpPr txBox="1"/>
              <p:nvPr/>
            </p:nvSpPr>
            <p:spPr bwMode="auto">
              <a:xfrm>
                <a:off x="1456965" y="3232379"/>
                <a:ext cx="418704" cy="34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20</a:t>
                </a:r>
              </a:p>
            </p:txBody>
          </p:sp>
          <p:sp>
            <p:nvSpPr>
              <p:cNvPr id="100" name="TextBox 99">
                <a:extLst>
                  <a:ext uri="{FF2B5EF4-FFF2-40B4-BE49-F238E27FC236}">
                    <a16:creationId xmlns:a16="http://schemas.microsoft.com/office/drawing/2014/main" id="{B1A995E4-F0B5-2294-AC19-55B0ECDCA112}"/>
                  </a:ext>
                </a:extLst>
              </p:cNvPr>
              <p:cNvSpPr txBox="1"/>
              <p:nvPr/>
            </p:nvSpPr>
            <p:spPr bwMode="auto">
              <a:xfrm>
                <a:off x="1282238" y="4013204"/>
                <a:ext cx="593431" cy="34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1.33</a:t>
                </a:r>
              </a:p>
            </p:txBody>
          </p:sp>
          <p:sp>
            <p:nvSpPr>
              <p:cNvPr id="101" name="TextBox 100">
                <a:extLst>
                  <a:ext uri="{FF2B5EF4-FFF2-40B4-BE49-F238E27FC236}">
                    <a16:creationId xmlns:a16="http://schemas.microsoft.com/office/drawing/2014/main" id="{14BDCBE6-7D00-00DC-67DF-FEB1703B5019}"/>
                  </a:ext>
                </a:extLst>
              </p:cNvPr>
              <p:cNvSpPr txBox="1"/>
              <p:nvPr/>
            </p:nvSpPr>
            <p:spPr bwMode="auto">
              <a:xfrm>
                <a:off x="1165218" y="4335292"/>
                <a:ext cx="710451" cy="34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0.664</a:t>
                </a:r>
              </a:p>
            </p:txBody>
          </p:sp>
          <p:sp>
            <p:nvSpPr>
              <p:cNvPr id="102" name="TextBox 101">
                <a:extLst>
                  <a:ext uri="{FF2B5EF4-FFF2-40B4-BE49-F238E27FC236}">
                    <a16:creationId xmlns:a16="http://schemas.microsoft.com/office/drawing/2014/main" id="{AB608AEB-712B-72DB-8028-DDE6C2E31B13}"/>
                  </a:ext>
                </a:extLst>
              </p:cNvPr>
              <p:cNvSpPr txBox="1"/>
              <p:nvPr/>
            </p:nvSpPr>
            <p:spPr bwMode="auto">
              <a:xfrm>
                <a:off x="1165218" y="4538656"/>
                <a:ext cx="710451" cy="34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0.166</a:t>
                </a:r>
              </a:p>
            </p:txBody>
          </p:sp>
          <p:sp>
            <p:nvSpPr>
              <p:cNvPr id="103" name="TextBox 102">
                <a:extLst>
                  <a:ext uri="{FF2B5EF4-FFF2-40B4-BE49-F238E27FC236}">
                    <a16:creationId xmlns:a16="http://schemas.microsoft.com/office/drawing/2014/main" id="{FB1F91B0-AD13-0B2D-C89D-4B56D26806FA}"/>
                  </a:ext>
                </a:extLst>
              </p:cNvPr>
              <p:cNvSpPr txBox="1"/>
              <p:nvPr/>
            </p:nvSpPr>
            <p:spPr bwMode="auto">
              <a:xfrm>
                <a:off x="1317760" y="4680673"/>
                <a:ext cx="557909" cy="34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BLQ</a:t>
                </a:r>
              </a:p>
            </p:txBody>
          </p:sp>
        </p:grpSp>
        <p:grpSp>
          <p:nvGrpSpPr>
            <p:cNvPr id="14" name="Group 13">
              <a:extLst>
                <a:ext uri="{FF2B5EF4-FFF2-40B4-BE49-F238E27FC236}">
                  <a16:creationId xmlns:a16="http://schemas.microsoft.com/office/drawing/2014/main" id="{71F6A8A8-E552-3030-3230-18EC3AE2DAC2}"/>
                </a:ext>
              </a:extLst>
            </p:cNvPr>
            <p:cNvGrpSpPr/>
            <p:nvPr/>
          </p:nvGrpSpPr>
          <p:grpSpPr>
            <a:xfrm>
              <a:off x="2175560" y="4981194"/>
              <a:ext cx="9119944" cy="369332"/>
              <a:chOff x="2175560" y="4955794"/>
              <a:chExt cx="9119944" cy="369332"/>
            </a:xfrm>
          </p:grpSpPr>
          <p:sp>
            <p:nvSpPr>
              <p:cNvPr id="83" name="TextBox 82">
                <a:extLst>
                  <a:ext uri="{FF2B5EF4-FFF2-40B4-BE49-F238E27FC236}">
                    <a16:creationId xmlns:a16="http://schemas.microsoft.com/office/drawing/2014/main" id="{B365A2E5-FCE2-1C3E-CF5E-A0AC44A87964}"/>
                  </a:ext>
                </a:extLst>
              </p:cNvPr>
              <p:cNvSpPr txBox="1"/>
              <p:nvPr/>
            </p:nvSpPr>
            <p:spPr bwMode="auto">
              <a:xfrm>
                <a:off x="2766111" y="4955794"/>
                <a:ext cx="301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5</a:t>
                </a:r>
              </a:p>
            </p:txBody>
          </p:sp>
          <p:sp>
            <p:nvSpPr>
              <p:cNvPr id="84" name="TextBox 83">
                <a:extLst>
                  <a:ext uri="{FF2B5EF4-FFF2-40B4-BE49-F238E27FC236}">
                    <a16:creationId xmlns:a16="http://schemas.microsoft.com/office/drawing/2014/main" id="{BE083EE0-BBFD-7DA2-9330-26DD067DF691}"/>
                  </a:ext>
                </a:extLst>
              </p:cNvPr>
              <p:cNvSpPr txBox="1"/>
              <p:nvPr/>
            </p:nvSpPr>
            <p:spPr bwMode="auto">
              <a:xfrm>
                <a:off x="3293895"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10</a:t>
                </a:r>
              </a:p>
            </p:txBody>
          </p:sp>
          <p:sp>
            <p:nvSpPr>
              <p:cNvPr id="85" name="TextBox 84">
                <a:extLst>
                  <a:ext uri="{FF2B5EF4-FFF2-40B4-BE49-F238E27FC236}">
                    <a16:creationId xmlns:a16="http://schemas.microsoft.com/office/drawing/2014/main" id="{AC267283-02B1-EE30-E84D-02F8A40AD7EE}"/>
                  </a:ext>
                </a:extLst>
              </p:cNvPr>
              <p:cNvSpPr txBox="1"/>
              <p:nvPr/>
            </p:nvSpPr>
            <p:spPr bwMode="auto">
              <a:xfrm>
                <a:off x="2175560" y="4955794"/>
                <a:ext cx="301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0</a:t>
                </a:r>
              </a:p>
            </p:txBody>
          </p:sp>
          <p:sp>
            <p:nvSpPr>
              <p:cNvPr id="86" name="TextBox 85">
                <a:extLst>
                  <a:ext uri="{FF2B5EF4-FFF2-40B4-BE49-F238E27FC236}">
                    <a16:creationId xmlns:a16="http://schemas.microsoft.com/office/drawing/2014/main" id="{79E6FE2D-8395-C563-B5F2-4D52F97D3EC2}"/>
                  </a:ext>
                </a:extLst>
              </p:cNvPr>
              <p:cNvSpPr txBox="1"/>
              <p:nvPr/>
            </p:nvSpPr>
            <p:spPr bwMode="auto">
              <a:xfrm>
                <a:off x="4465204"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20</a:t>
                </a:r>
              </a:p>
            </p:txBody>
          </p:sp>
          <p:sp>
            <p:nvSpPr>
              <p:cNvPr id="87" name="TextBox 86">
                <a:extLst>
                  <a:ext uri="{FF2B5EF4-FFF2-40B4-BE49-F238E27FC236}">
                    <a16:creationId xmlns:a16="http://schemas.microsoft.com/office/drawing/2014/main" id="{1DEC4E6A-F667-8DAE-8F74-412A7265F264}"/>
                  </a:ext>
                </a:extLst>
              </p:cNvPr>
              <p:cNvSpPr txBox="1"/>
              <p:nvPr/>
            </p:nvSpPr>
            <p:spPr bwMode="auto">
              <a:xfrm>
                <a:off x="5051497"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25</a:t>
                </a:r>
              </a:p>
            </p:txBody>
          </p:sp>
          <p:sp>
            <p:nvSpPr>
              <p:cNvPr id="88" name="TextBox 87">
                <a:extLst>
                  <a:ext uri="{FF2B5EF4-FFF2-40B4-BE49-F238E27FC236}">
                    <a16:creationId xmlns:a16="http://schemas.microsoft.com/office/drawing/2014/main" id="{D3B81D8E-B876-35BA-E01F-B7DAA3351295}"/>
                  </a:ext>
                </a:extLst>
              </p:cNvPr>
              <p:cNvSpPr txBox="1"/>
              <p:nvPr/>
            </p:nvSpPr>
            <p:spPr bwMode="auto">
              <a:xfrm>
                <a:off x="3874653"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15</a:t>
                </a:r>
              </a:p>
            </p:txBody>
          </p:sp>
          <p:sp>
            <p:nvSpPr>
              <p:cNvPr id="89" name="TextBox 88">
                <a:extLst>
                  <a:ext uri="{FF2B5EF4-FFF2-40B4-BE49-F238E27FC236}">
                    <a16:creationId xmlns:a16="http://schemas.microsoft.com/office/drawing/2014/main" id="{407E2CE4-AD3E-8593-6E1C-F8F1845C1237}"/>
                  </a:ext>
                </a:extLst>
              </p:cNvPr>
              <p:cNvSpPr txBox="1"/>
              <p:nvPr/>
            </p:nvSpPr>
            <p:spPr bwMode="auto">
              <a:xfrm>
                <a:off x="6208062"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35</a:t>
                </a:r>
              </a:p>
            </p:txBody>
          </p:sp>
          <p:sp>
            <p:nvSpPr>
              <p:cNvPr id="90" name="TextBox 89">
                <a:extLst>
                  <a:ext uri="{FF2B5EF4-FFF2-40B4-BE49-F238E27FC236}">
                    <a16:creationId xmlns:a16="http://schemas.microsoft.com/office/drawing/2014/main" id="{9E56A4EF-C72C-A6B8-1A8C-130F83525E77}"/>
                  </a:ext>
                </a:extLst>
              </p:cNvPr>
              <p:cNvSpPr txBox="1"/>
              <p:nvPr/>
            </p:nvSpPr>
            <p:spPr bwMode="auto">
              <a:xfrm>
                <a:off x="6794355"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40</a:t>
                </a:r>
              </a:p>
            </p:txBody>
          </p:sp>
          <p:sp>
            <p:nvSpPr>
              <p:cNvPr id="91" name="TextBox 90">
                <a:extLst>
                  <a:ext uri="{FF2B5EF4-FFF2-40B4-BE49-F238E27FC236}">
                    <a16:creationId xmlns:a16="http://schemas.microsoft.com/office/drawing/2014/main" id="{48DF09B2-8A9E-6CFB-8931-1A454AF1320D}"/>
                  </a:ext>
                </a:extLst>
              </p:cNvPr>
              <p:cNvSpPr txBox="1"/>
              <p:nvPr/>
            </p:nvSpPr>
            <p:spPr bwMode="auto">
              <a:xfrm>
                <a:off x="5622274"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30</a:t>
                </a:r>
              </a:p>
            </p:txBody>
          </p:sp>
          <p:sp>
            <p:nvSpPr>
              <p:cNvPr id="92" name="TextBox 91">
                <a:extLst>
                  <a:ext uri="{FF2B5EF4-FFF2-40B4-BE49-F238E27FC236}">
                    <a16:creationId xmlns:a16="http://schemas.microsoft.com/office/drawing/2014/main" id="{491D3228-0083-F488-451B-5A33AA048D13}"/>
                  </a:ext>
                </a:extLst>
              </p:cNvPr>
              <p:cNvSpPr txBox="1"/>
              <p:nvPr/>
            </p:nvSpPr>
            <p:spPr bwMode="auto">
              <a:xfrm>
                <a:off x="7960901"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50</a:t>
                </a:r>
              </a:p>
            </p:txBody>
          </p:sp>
          <p:sp>
            <p:nvSpPr>
              <p:cNvPr id="93" name="TextBox 92">
                <a:extLst>
                  <a:ext uri="{FF2B5EF4-FFF2-40B4-BE49-F238E27FC236}">
                    <a16:creationId xmlns:a16="http://schemas.microsoft.com/office/drawing/2014/main" id="{E2C7AB7D-8077-7725-4525-B4708E466EC9}"/>
                  </a:ext>
                </a:extLst>
              </p:cNvPr>
              <p:cNvSpPr txBox="1"/>
              <p:nvPr/>
            </p:nvSpPr>
            <p:spPr bwMode="auto">
              <a:xfrm>
                <a:off x="8547194"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55</a:t>
                </a:r>
              </a:p>
            </p:txBody>
          </p:sp>
          <p:sp>
            <p:nvSpPr>
              <p:cNvPr id="94" name="TextBox 93">
                <a:extLst>
                  <a:ext uri="{FF2B5EF4-FFF2-40B4-BE49-F238E27FC236}">
                    <a16:creationId xmlns:a16="http://schemas.microsoft.com/office/drawing/2014/main" id="{2DA61BA7-3AB1-9D0D-1D96-BED2464031F5}"/>
                  </a:ext>
                </a:extLst>
              </p:cNvPr>
              <p:cNvSpPr txBox="1"/>
              <p:nvPr/>
            </p:nvSpPr>
            <p:spPr bwMode="auto">
              <a:xfrm>
                <a:off x="7375113"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45</a:t>
                </a:r>
              </a:p>
            </p:txBody>
          </p:sp>
          <p:sp>
            <p:nvSpPr>
              <p:cNvPr id="95" name="TextBox 94">
                <a:extLst>
                  <a:ext uri="{FF2B5EF4-FFF2-40B4-BE49-F238E27FC236}">
                    <a16:creationId xmlns:a16="http://schemas.microsoft.com/office/drawing/2014/main" id="{97AA99BB-8ABA-EA1A-F0C5-CCE7399D06F0}"/>
                  </a:ext>
                </a:extLst>
              </p:cNvPr>
              <p:cNvSpPr txBox="1"/>
              <p:nvPr/>
            </p:nvSpPr>
            <p:spPr bwMode="auto">
              <a:xfrm>
                <a:off x="9123961"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60</a:t>
                </a:r>
              </a:p>
            </p:txBody>
          </p:sp>
          <p:sp>
            <p:nvSpPr>
              <p:cNvPr id="96" name="TextBox 95">
                <a:extLst>
                  <a:ext uri="{FF2B5EF4-FFF2-40B4-BE49-F238E27FC236}">
                    <a16:creationId xmlns:a16="http://schemas.microsoft.com/office/drawing/2014/main" id="{060DB5E7-3F64-6312-D8B9-3CE4F5383085}"/>
                  </a:ext>
                </a:extLst>
              </p:cNvPr>
              <p:cNvSpPr txBox="1"/>
              <p:nvPr/>
            </p:nvSpPr>
            <p:spPr bwMode="auto">
              <a:xfrm>
                <a:off x="10290507"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70</a:t>
                </a:r>
              </a:p>
            </p:txBody>
          </p:sp>
          <p:sp>
            <p:nvSpPr>
              <p:cNvPr id="97" name="TextBox 96">
                <a:extLst>
                  <a:ext uri="{FF2B5EF4-FFF2-40B4-BE49-F238E27FC236}">
                    <a16:creationId xmlns:a16="http://schemas.microsoft.com/office/drawing/2014/main" id="{A31701A6-4336-2B39-FD35-89921C01E590}"/>
                  </a:ext>
                </a:extLst>
              </p:cNvPr>
              <p:cNvSpPr txBox="1"/>
              <p:nvPr/>
            </p:nvSpPr>
            <p:spPr bwMode="auto">
              <a:xfrm>
                <a:off x="10876800"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75</a:t>
                </a:r>
              </a:p>
            </p:txBody>
          </p:sp>
          <p:sp>
            <p:nvSpPr>
              <p:cNvPr id="98" name="TextBox 97">
                <a:extLst>
                  <a:ext uri="{FF2B5EF4-FFF2-40B4-BE49-F238E27FC236}">
                    <a16:creationId xmlns:a16="http://schemas.microsoft.com/office/drawing/2014/main" id="{CD99E5E0-3F7E-E83B-D230-F59812F3C3FB}"/>
                  </a:ext>
                </a:extLst>
              </p:cNvPr>
              <p:cNvSpPr txBox="1"/>
              <p:nvPr/>
            </p:nvSpPr>
            <p:spPr bwMode="auto">
              <a:xfrm>
                <a:off x="9704719" y="4955794"/>
                <a:ext cx="4187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65</a:t>
                </a:r>
              </a:p>
            </p:txBody>
          </p:sp>
        </p:grpSp>
        <p:sp>
          <p:nvSpPr>
            <p:cNvPr id="16" name="Freeform: Shape 15">
              <a:extLst>
                <a:ext uri="{FF2B5EF4-FFF2-40B4-BE49-F238E27FC236}">
                  <a16:creationId xmlns:a16="http://schemas.microsoft.com/office/drawing/2014/main" id="{6968BBBC-3ED8-AA69-9B71-568C42EB3B42}"/>
                </a:ext>
              </a:extLst>
            </p:cNvPr>
            <p:cNvSpPr/>
            <p:nvPr/>
          </p:nvSpPr>
          <p:spPr bwMode="auto">
            <a:xfrm>
              <a:off x="1889759" y="3787139"/>
              <a:ext cx="9587359" cy="1198615"/>
            </a:xfrm>
            <a:custGeom>
              <a:avLst/>
              <a:gdLst>
                <a:gd name="connsiteX0" fmla="*/ 0 w 9288780"/>
                <a:gd name="connsiteY0" fmla="*/ 0 h 1196340"/>
                <a:gd name="connsiteX1" fmla="*/ 0 w 9288780"/>
                <a:gd name="connsiteY1" fmla="*/ 1196340 h 1196340"/>
                <a:gd name="connsiteX2" fmla="*/ 9288780 w 9288780"/>
                <a:gd name="connsiteY2" fmla="*/ 1196340 h 1196340"/>
              </a:gdLst>
              <a:ahLst/>
              <a:cxnLst>
                <a:cxn ang="0">
                  <a:pos x="connsiteX0" y="connsiteY0"/>
                </a:cxn>
                <a:cxn ang="0">
                  <a:pos x="connsiteX1" y="connsiteY1"/>
                </a:cxn>
                <a:cxn ang="0">
                  <a:pos x="connsiteX2" y="connsiteY2"/>
                </a:cxn>
              </a:cxnLst>
              <a:rect l="l" t="t" r="r" b="b"/>
              <a:pathLst>
                <a:path w="9288780" h="1196340">
                  <a:moveTo>
                    <a:pt x="0" y="0"/>
                  </a:moveTo>
                  <a:lnTo>
                    <a:pt x="0" y="1196340"/>
                  </a:lnTo>
                  <a:lnTo>
                    <a:pt x="9288780" y="1196340"/>
                  </a:lnTo>
                </a:path>
              </a:pathLst>
            </a:custGeom>
            <a:noFill/>
            <a:ln w="28575">
              <a:solidFill>
                <a:schemeClr val="bg1"/>
              </a:solidFill>
              <a:miter lim="800000"/>
              <a:headEnd/>
              <a:tailEnd/>
            </a:ln>
          </p:spPr>
          <p:txBody>
            <a:bodyPr rtlCol="0" anchor="ctr"/>
            <a:lstStyle/>
            <a:p>
              <a:pPr algn="ctr" defTabSz="914126" eaLnBrk="0" fontAlgn="base" hangingPunct="0">
                <a:spcBef>
                  <a:spcPct val="0"/>
                </a:spcBef>
                <a:spcAft>
                  <a:spcPct val="0"/>
                </a:spcAft>
              </a:pPr>
              <a:endParaRPr lang="en-US" sz="1799" b="1" kern="1200">
                <a:solidFill>
                  <a:srgbClr val="FFFFFF"/>
                </a:solidFill>
                <a:latin typeface="Arial" panose="020B0604020202020204" pitchFamily="34" charset="0"/>
                <a:ea typeface="+mn-ea"/>
                <a:cs typeface="Arial" panose="020B0604020202020204" pitchFamily="34" charset="0"/>
              </a:endParaRPr>
            </a:p>
          </p:txBody>
        </p:sp>
        <p:cxnSp>
          <p:nvCxnSpPr>
            <p:cNvPr id="17" name="Straight Connector 16">
              <a:extLst>
                <a:ext uri="{FF2B5EF4-FFF2-40B4-BE49-F238E27FC236}">
                  <a16:creationId xmlns:a16="http://schemas.microsoft.com/office/drawing/2014/main" id="{6E3BFCEC-7733-E29D-B3F6-EA0810DDD239}"/>
                </a:ext>
              </a:extLst>
            </p:cNvPr>
            <p:cNvCxnSpPr/>
            <p:nvPr/>
          </p:nvCxnSpPr>
          <p:spPr bwMode="auto">
            <a:xfrm>
              <a:off x="1898650" y="3355975"/>
              <a:ext cx="0" cy="327282"/>
            </a:xfrm>
            <a:prstGeom prst="line">
              <a:avLst/>
            </a:prstGeom>
            <a:noFill/>
            <a:ln w="28575" cap="flat" cmpd="sng" algn="ctr">
              <a:solidFill>
                <a:schemeClr val="bg1"/>
              </a:solidFill>
              <a:prstDash val="solid"/>
              <a:round/>
              <a:headEnd type="none" w="med" len="med"/>
              <a:tailEnd type="none" w="med" len="med"/>
            </a:ln>
            <a:effectLst/>
          </p:spPr>
        </p:cxnSp>
        <p:grpSp>
          <p:nvGrpSpPr>
            <p:cNvPr id="18" name="Group 17">
              <a:extLst>
                <a:ext uri="{FF2B5EF4-FFF2-40B4-BE49-F238E27FC236}">
                  <a16:creationId xmlns:a16="http://schemas.microsoft.com/office/drawing/2014/main" id="{1C9C18F1-1106-96C7-8EE4-21A2BA3F7453}"/>
                </a:ext>
              </a:extLst>
            </p:cNvPr>
            <p:cNvGrpSpPr/>
            <p:nvPr/>
          </p:nvGrpSpPr>
          <p:grpSpPr>
            <a:xfrm rot="18037375">
              <a:off x="1858962" y="3621667"/>
              <a:ext cx="79375" cy="232418"/>
              <a:chOff x="2286000" y="3391645"/>
              <a:chExt cx="79375" cy="232418"/>
            </a:xfrm>
          </p:grpSpPr>
          <p:cxnSp>
            <p:nvCxnSpPr>
              <p:cNvPr id="81" name="Straight Connector 80">
                <a:extLst>
                  <a:ext uri="{FF2B5EF4-FFF2-40B4-BE49-F238E27FC236}">
                    <a16:creationId xmlns:a16="http://schemas.microsoft.com/office/drawing/2014/main" id="{1547A64D-11FE-E008-6DD7-86D66C05CA26}"/>
                  </a:ext>
                </a:extLst>
              </p:cNvPr>
              <p:cNvCxnSpPr/>
              <p:nvPr/>
            </p:nvCxnSpPr>
            <p:spPr bwMode="auto">
              <a:xfrm>
                <a:off x="2286000" y="3391645"/>
                <a:ext cx="0" cy="232418"/>
              </a:xfrm>
              <a:prstGeom prst="line">
                <a:avLst/>
              </a:prstGeom>
              <a:noFill/>
              <a:ln w="28575" cap="flat" cmpd="sng" algn="ctr">
                <a:solidFill>
                  <a:schemeClr val="bg1"/>
                </a:solidFill>
                <a:prstDash val="solid"/>
                <a:round/>
                <a:headEnd type="none" w="med" len="med"/>
                <a:tailEnd type="none" w="med" len="med"/>
              </a:ln>
              <a:effectLst/>
            </p:spPr>
          </p:cxnSp>
          <p:cxnSp>
            <p:nvCxnSpPr>
              <p:cNvPr id="82" name="Straight Connector 81">
                <a:extLst>
                  <a:ext uri="{FF2B5EF4-FFF2-40B4-BE49-F238E27FC236}">
                    <a16:creationId xmlns:a16="http://schemas.microsoft.com/office/drawing/2014/main" id="{C9C99F10-5DB1-6AC2-1294-270B2B0E0BFC}"/>
                  </a:ext>
                </a:extLst>
              </p:cNvPr>
              <p:cNvCxnSpPr/>
              <p:nvPr/>
            </p:nvCxnSpPr>
            <p:spPr bwMode="auto">
              <a:xfrm>
                <a:off x="2365375" y="3391645"/>
                <a:ext cx="0" cy="232418"/>
              </a:xfrm>
              <a:prstGeom prst="line">
                <a:avLst/>
              </a:prstGeom>
              <a:noFill/>
              <a:ln w="28575" cap="flat" cmpd="sng" algn="ctr">
                <a:solidFill>
                  <a:schemeClr val="bg1"/>
                </a:solidFill>
                <a:prstDash val="solid"/>
                <a:round/>
                <a:headEnd type="none" w="med" len="med"/>
                <a:tailEnd type="none" w="med" len="med"/>
              </a:ln>
              <a:effectLst/>
            </p:spPr>
          </p:cxnSp>
        </p:grpSp>
        <p:grpSp>
          <p:nvGrpSpPr>
            <p:cNvPr id="19" name="Group 18">
              <a:extLst>
                <a:ext uri="{FF2B5EF4-FFF2-40B4-BE49-F238E27FC236}">
                  <a16:creationId xmlns:a16="http://schemas.microsoft.com/office/drawing/2014/main" id="{06CFBEEA-02E1-87B1-BE3D-23228F9970DF}"/>
                </a:ext>
              </a:extLst>
            </p:cNvPr>
            <p:cNvGrpSpPr/>
            <p:nvPr/>
          </p:nvGrpSpPr>
          <p:grpSpPr>
            <a:xfrm>
              <a:off x="1796096" y="3429000"/>
              <a:ext cx="93663" cy="1488536"/>
              <a:chOff x="1796096" y="3429000"/>
              <a:chExt cx="187325" cy="1488536"/>
            </a:xfrm>
          </p:grpSpPr>
          <p:cxnSp>
            <p:nvCxnSpPr>
              <p:cNvPr id="76" name="Straight Connector 75">
                <a:extLst>
                  <a:ext uri="{FF2B5EF4-FFF2-40B4-BE49-F238E27FC236}">
                    <a16:creationId xmlns:a16="http://schemas.microsoft.com/office/drawing/2014/main" id="{B83F6796-8D39-BE6D-BAA6-79524E393115}"/>
                  </a:ext>
                </a:extLst>
              </p:cNvPr>
              <p:cNvCxnSpPr>
                <a:cxnSpLocks/>
              </p:cNvCxnSpPr>
              <p:nvPr/>
            </p:nvCxnSpPr>
            <p:spPr bwMode="auto">
              <a:xfrm>
                <a:off x="1796096" y="4251668"/>
                <a:ext cx="187325" cy="0"/>
              </a:xfrm>
              <a:prstGeom prst="line">
                <a:avLst/>
              </a:prstGeom>
              <a:noFill/>
              <a:ln w="28575" cap="flat" cmpd="sng" algn="ctr">
                <a:solidFill>
                  <a:schemeClr val="bg1"/>
                </a:solidFill>
                <a:prstDash val="solid"/>
                <a:round/>
                <a:headEnd type="none" w="med" len="med"/>
                <a:tailEnd type="none" w="med" len="med"/>
              </a:ln>
              <a:effectLst/>
            </p:spPr>
          </p:cxnSp>
          <p:cxnSp>
            <p:nvCxnSpPr>
              <p:cNvPr id="77" name="Straight Connector 76">
                <a:extLst>
                  <a:ext uri="{FF2B5EF4-FFF2-40B4-BE49-F238E27FC236}">
                    <a16:creationId xmlns:a16="http://schemas.microsoft.com/office/drawing/2014/main" id="{CCE9E6B2-8A01-722A-6CB3-4634CCD8BF6D}"/>
                  </a:ext>
                </a:extLst>
              </p:cNvPr>
              <p:cNvCxnSpPr>
                <a:cxnSpLocks/>
              </p:cNvCxnSpPr>
              <p:nvPr/>
            </p:nvCxnSpPr>
            <p:spPr bwMode="auto">
              <a:xfrm>
                <a:off x="1796096" y="4594708"/>
                <a:ext cx="187325" cy="0"/>
              </a:xfrm>
              <a:prstGeom prst="line">
                <a:avLst/>
              </a:prstGeom>
              <a:noFill/>
              <a:ln w="28575" cap="flat" cmpd="sng" algn="ctr">
                <a:solidFill>
                  <a:schemeClr val="bg1"/>
                </a:solidFill>
                <a:prstDash val="solid"/>
                <a:round/>
                <a:headEnd type="none" w="med" len="med"/>
                <a:tailEnd type="none" w="med" len="med"/>
              </a:ln>
              <a:effectLst/>
            </p:spPr>
          </p:cxnSp>
          <p:cxnSp>
            <p:nvCxnSpPr>
              <p:cNvPr id="78" name="Straight Connector 77">
                <a:extLst>
                  <a:ext uri="{FF2B5EF4-FFF2-40B4-BE49-F238E27FC236}">
                    <a16:creationId xmlns:a16="http://schemas.microsoft.com/office/drawing/2014/main" id="{A6CB9AE4-F455-5EBF-B320-D47F8884898A}"/>
                  </a:ext>
                </a:extLst>
              </p:cNvPr>
              <p:cNvCxnSpPr>
                <a:cxnSpLocks/>
              </p:cNvCxnSpPr>
              <p:nvPr/>
            </p:nvCxnSpPr>
            <p:spPr bwMode="auto">
              <a:xfrm>
                <a:off x="1796096" y="4842358"/>
                <a:ext cx="187325" cy="0"/>
              </a:xfrm>
              <a:prstGeom prst="line">
                <a:avLst/>
              </a:prstGeom>
              <a:noFill/>
              <a:ln w="28575" cap="flat" cmpd="sng" algn="ctr">
                <a:solidFill>
                  <a:schemeClr val="bg1"/>
                </a:solidFill>
                <a:prstDash val="solid"/>
                <a:round/>
                <a:headEnd type="none" w="med" len="med"/>
                <a:tailEnd type="none" w="med" len="med"/>
              </a:ln>
              <a:effectLst/>
            </p:spPr>
          </p:cxnSp>
          <p:cxnSp>
            <p:nvCxnSpPr>
              <p:cNvPr id="79" name="Straight Connector 78">
                <a:extLst>
                  <a:ext uri="{FF2B5EF4-FFF2-40B4-BE49-F238E27FC236}">
                    <a16:creationId xmlns:a16="http://schemas.microsoft.com/office/drawing/2014/main" id="{88A4A463-67A9-D0C6-C15C-6E20AF75CBFB}"/>
                  </a:ext>
                </a:extLst>
              </p:cNvPr>
              <p:cNvCxnSpPr>
                <a:cxnSpLocks/>
              </p:cNvCxnSpPr>
              <p:nvPr/>
            </p:nvCxnSpPr>
            <p:spPr bwMode="auto">
              <a:xfrm>
                <a:off x="1796096" y="4917536"/>
                <a:ext cx="187325" cy="0"/>
              </a:xfrm>
              <a:prstGeom prst="line">
                <a:avLst/>
              </a:prstGeom>
              <a:noFill/>
              <a:ln w="28575" cap="flat" cmpd="sng" algn="ctr">
                <a:solidFill>
                  <a:schemeClr val="bg1"/>
                </a:solidFill>
                <a:prstDash val="solid"/>
                <a:round/>
                <a:headEnd type="none" w="med" len="med"/>
                <a:tailEnd type="none" w="med" len="med"/>
              </a:ln>
              <a:effectLst/>
            </p:spPr>
          </p:cxnSp>
          <p:cxnSp>
            <p:nvCxnSpPr>
              <p:cNvPr id="80" name="Straight Connector 79">
                <a:extLst>
                  <a:ext uri="{FF2B5EF4-FFF2-40B4-BE49-F238E27FC236}">
                    <a16:creationId xmlns:a16="http://schemas.microsoft.com/office/drawing/2014/main" id="{57DBC0B4-62BE-D36F-F234-69FE377DC93B}"/>
                  </a:ext>
                </a:extLst>
              </p:cNvPr>
              <p:cNvCxnSpPr>
                <a:cxnSpLocks/>
              </p:cNvCxnSpPr>
              <p:nvPr/>
            </p:nvCxnSpPr>
            <p:spPr bwMode="auto">
              <a:xfrm>
                <a:off x="1796096" y="3429000"/>
                <a:ext cx="187325" cy="0"/>
              </a:xfrm>
              <a:prstGeom prst="line">
                <a:avLst/>
              </a:prstGeom>
              <a:noFill/>
              <a:ln w="28575" cap="flat" cmpd="sng" algn="ctr">
                <a:solidFill>
                  <a:schemeClr val="bg1"/>
                </a:solidFill>
                <a:prstDash val="solid"/>
                <a:round/>
                <a:headEnd type="none" w="med" len="med"/>
                <a:tailEnd type="none" w="med" len="med"/>
              </a:ln>
              <a:effectLst/>
            </p:spPr>
          </p:cxnSp>
        </p:grpSp>
        <p:grpSp>
          <p:nvGrpSpPr>
            <p:cNvPr id="20" name="Group 19">
              <a:extLst>
                <a:ext uri="{FF2B5EF4-FFF2-40B4-BE49-F238E27FC236}">
                  <a16:creationId xmlns:a16="http://schemas.microsoft.com/office/drawing/2014/main" id="{71641904-C973-0C9F-3BAA-37C805B402E2}"/>
                </a:ext>
              </a:extLst>
            </p:cNvPr>
            <p:cNvGrpSpPr/>
            <p:nvPr/>
          </p:nvGrpSpPr>
          <p:grpSpPr>
            <a:xfrm>
              <a:off x="2330450" y="4974502"/>
              <a:ext cx="8755702" cy="98280"/>
              <a:chOff x="2330450" y="4774675"/>
              <a:chExt cx="8755702" cy="260007"/>
            </a:xfrm>
          </p:grpSpPr>
          <p:grpSp>
            <p:nvGrpSpPr>
              <p:cNvPr id="58" name="Group 57">
                <a:extLst>
                  <a:ext uri="{FF2B5EF4-FFF2-40B4-BE49-F238E27FC236}">
                    <a16:creationId xmlns:a16="http://schemas.microsoft.com/office/drawing/2014/main" id="{F0084CF9-30CF-EE78-AD67-F4D9AF17E47A}"/>
                  </a:ext>
                </a:extLst>
              </p:cNvPr>
              <p:cNvGrpSpPr/>
              <p:nvPr/>
            </p:nvGrpSpPr>
            <p:grpSpPr>
              <a:xfrm>
                <a:off x="2330450" y="4774675"/>
                <a:ext cx="4093700" cy="260007"/>
                <a:chOff x="2330450" y="4774675"/>
                <a:chExt cx="4093700" cy="260007"/>
              </a:xfrm>
            </p:grpSpPr>
            <p:cxnSp>
              <p:nvCxnSpPr>
                <p:cNvPr id="68" name="Straight Connector 67">
                  <a:extLst>
                    <a:ext uri="{FF2B5EF4-FFF2-40B4-BE49-F238E27FC236}">
                      <a16:creationId xmlns:a16="http://schemas.microsoft.com/office/drawing/2014/main" id="{FC6926C3-B425-BF88-E4D9-F1FA4AABA42A}"/>
                    </a:ext>
                  </a:extLst>
                </p:cNvPr>
                <p:cNvCxnSpPr>
                  <a:cxnSpLocks/>
                </p:cNvCxnSpPr>
                <p:nvPr/>
              </p:nvCxnSpPr>
              <p:spPr bwMode="auto">
                <a:xfrm>
                  <a:off x="2330450"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69" name="Straight Connector 68">
                  <a:extLst>
                    <a:ext uri="{FF2B5EF4-FFF2-40B4-BE49-F238E27FC236}">
                      <a16:creationId xmlns:a16="http://schemas.microsoft.com/office/drawing/2014/main" id="{68A862AF-62BE-81D5-90B0-BDA39AE2C7C1}"/>
                    </a:ext>
                  </a:extLst>
                </p:cNvPr>
                <p:cNvCxnSpPr>
                  <a:cxnSpLocks/>
                </p:cNvCxnSpPr>
                <p:nvPr/>
              </p:nvCxnSpPr>
              <p:spPr bwMode="auto">
                <a:xfrm>
                  <a:off x="2915264"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70" name="Straight Connector 69">
                  <a:extLst>
                    <a:ext uri="{FF2B5EF4-FFF2-40B4-BE49-F238E27FC236}">
                      <a16:creationId xmlns:a16="http://schemas.microsoft.com/office/drawing/2014/main" id="{BD10DB45-3D40-7000-5D19-AECC95A7AE9E}"/>
                    </a:ext>
                  </a:extLst>
                </p:cNvPr>
                <p:cNvCxnSpPr>
                  <a:cxnSpLocks/>
                </p:cNvCxnSpPr>
                <p:nvPr/>
              </p:nvCxnSpPr>
              <p:spPr bwMode="auto">
                <a:xfrm>
                  <a:off x="3500078"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71" name="Straight Connector 70">
                  <a:extLst>
                    <a:ext uri="{FF2B5EF4-FFF2-40B4-BE49-F238E27FC236}">
                      <a16:creationId xmlns:a16="http://schemas.microsoft.com/office/drawing/2014/main" id="{E896D5E5-834F-7EDB-099A-60650DCB1B10}"/>
                    </a:ext>
                  </a:extLst>
                </p:cNvPr>
                <p:cNvCxnSpPr>
                  <a:cxnSpLocks/>
                </p:cNvCxnSpPr>
                <p:nvPr/>
              </p:nvCxnSpPr>
              <p:spPr bwMode="auto">
                <a:xfrm>
                  <a:off x="4084892"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72" name="Straight Connector 71">
                  <a:extLst>
                    <a:ext uri="{FF2B5EF4-FFF2-40B4-BE49-F238E27FC236}">
                      <a16:creationId xmlns:a16="http://schemas.microsoft.com/office/drawing/2014/main" id="{6E036DB9-BCC5-9BC9-F0B1-85D9B89709F3}"/>
                    </a:ext>
                  </a:extLst>
                </p:cNvPr>
                <p:cNvCxnSpPr>
                  <a:cxnSpLocks/>
                </p:cNvCxnSpPr>
                <p:nvPr/>
              </p:nvCxnSpPr>
              <p:spPr bwMode="auto">
                <a:xfrm>
                  <a:off x="4669706"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73" name="Straight Connector 72">
                  <a:extLst>
                    <a:ext uri="{FF2B5EF4-FFF2-40B4-BE49-F238E27FC236}">
                      <a16:creationId xmlns:a16="http://schemas.microsoft.com/office/drawing/2014/main" id="{D3C0DCB3-A9FB-5A53-C5C2-40D6894B1EC4}"/>
                    </a:ext>
                  </a:extLst>
                </p:cNvPr>
                <p:cNvCxnSpPr>
                  <a:cxnSpLocks/>
                </p:cNvCxnSpPr>
                <p:nvPr/>
              </p:nvCxnSpPr>
              <p:spPr bwMode="auto">
                <a:xfrm>
                  <a:off x="5254520"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74" name="Straight Connector 73">
                  <a:extLst>
                    <a:ext uri="{FF2B5EF4-FFF2-40B4-BE49-F238E27FC236}">
                      <a16:creationId xmlns:a16="http://schemas.microsoft.com/office/drawing/2014/main" id="{59C41B8F-BDCC-E23C-C109-C7F3EFF0BEFD}"/>
                    </a:ext>
                  </a:extLst>
                </p:cNvPr>
                <p:cNvCxnSpPr>
                  <a:cxnSpLocks/>
                </p:cNvCxnSpPr>
                <p:nvPr/>
              </p:nvCxnSpPr>
              <p:spPr bwMode="auto">
                <a:xfrm>
                  <a:off x="5839334"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75" name="Straight Connector 74">
                  <a:extLst>
                    <a:ext uri="{FF2B5EF4-FFF2-40B4-BE49-F238E27FC236}">
                      <a16:creationId xmlns:a16="http://schemas.microsoft.com/office/drawing/2014/main" id="{EB442A4C-63DB-7D0B-CD1F-3651AAC99110}"/>
                    </a:ext>
                  </a:extLst>
                </p:cNvPr>
                <p:cNvCxnSpPr>
                  <a:cxnSpLocks/>
                </p:cNvCxnSpPr>
                <p:nvPr/>
              </p:nvCxnSpPr>
              <p:spPr bwMode="auto">
                <a:xfrm>
                  <a:off x="6424150" y="4774675"/>
                  <a:ext cx="0" cy="260007"/>
                </a:xfrm>
                <a:prstGeom prst="line">
                  <a:avLst/>
                </a:prstGeom>
                <a:noFill/>
                <a:ln w="28575" cap="flat" cmpd="sng" algn="ctr">
                  <a:solidFill>
                    <a:schemeClr val="bg1"/>
                  </a:solidFill>
                  <a:prstDash val="solid"/>
                  <a:round/>
                  <a:headEnd type="none" w="med" len="med"/>
                  <a:tailEnd type="none" w="med" len="med"/>
                </a:ln>
                <a:effectLst/>
              </p:spPr>
            </p:cxnSp>
          </p:grpSp>
          <p:grpSp>
            <p:nvGrpSpPr>
              <p:cNvPr id="59" name="Group 58">
                <a:extLst>
                  <a:ext uri="{FF2B5EF4-FFF2-40B4-BE49-F238E27FC236}">
                    <a16:creationId xmlns:a16="http://schemas.microsoft.com/office/drawing/2014/main" id="{452C8693-BA3C-9246-5705-7C568AA1DF1C}"/>
                  </a:ext>
                </a:extLst>
              </p:cNvPr>
              <p:cNvGrpSpPr/>
              <p:nvPr/>
            </p:nvGrpSpPr>
            <p:grpSpPr>
              <a:xfrm>
                <a:off x="6992452" y="4774675"/>
                <a:ext cx="4093700" cy="260007"/>
                <a:chOff x="2330450" y="4774675"/>
                <a:chExt cx="4093700" cy="260007"/>
              </a:xfrm>
            </p:grpSpPr>
            <p:cxnSp>
              <p:nvCxnSpPr>
                <p:cNvPr id="60" name="Straight Connector 59">
                  <a:extLst>
                    <a:ext uri="{FF2B5EF4-FFF2-40B4-BE49-F238E27FC236}">
                      <a16:creationId xmlns:a16="http://schemas.microsoft.com/office/drawing/2014/main" id="{F6011820-6D46-1D67-A6FB-63900B082BC1}"/>
                    </a:ext>
                  </a:extLst>
                </p:cNvPr>
                <p:cNvCxnSpPr>
                  <a:cxnSpLocks/>
                </p:cNvCxnSpPr>
                <p:nvPr/>
              </p:nvCxnSpPr>
              <p:spPr bwMode="auto">
                <a:xfrm>
                  <a:off x="2330450"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61" name="Straight Connector 60">
                  <a:extLst>
                    <a:ext uri="{FF2B5EF4-FFF2-40B4-BE49-F238E27FC236}">
                      <a16:creationId xmlns:a16="http://schemas.microsoft.com/office/drawing/2014/main" id="{D3C779FF-472C-03DC-2B6B-8DC775701A99}"/>
                    </a:ext>
                  </a:extLst>
                </p:cNvPr>
                <p:cNvCxnSpPr>
                  <a:cxnSpLocks/>
                </p:cNvCxnSpPr>
                <p:nvPr/>
              </p:nvCxnSpPr>
              <p:spPr bwMode="auto">
                <a:xfrm>
                  <a:off x="2915264"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62" name="Straight Connector 61">
                  <a:extLst>
                    <a:ext uri="{FF2B5EF4-FFF2-40B4-BE49-F238E27FC236}">
                      <a16:creationId xmlns:a16="http://schemas.microsoft.com/office/drawing/2014/main" id="{3DD0D413-4DC7-9C3E-8D70-7AAB8730A937}"/>
                    </a:ext>
                  </a:extLst>
                </p:cNvPr>
                <p:cNvCxnSpPr>
                  <a:cxnSpLocks/>
                </p:cNvCxnSpPr>
                <p:nvPr/>
              </p:nvCxnSpPr>
              <p:spPr bwMode="auto">
                <a:xfrm>
                  <a:off x="3500078"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63" name="Straight Connector 62">
                  <a:extLst>
                    <a:ext uri="{FF2B5EF4-FFF2-40B4-BE49-F238E27FC236}">
                      <a16:creationId xmlns:a16="http://schemas.microsoft.com/office/drawing/2014/main" id="{C917AE9D-339B-22BC-92F8-F63389FD11D4}"/>
                    </a:ext>
                  </a:extLst>
                </p:cNvPr>
                <p:cNvCxnSpPr>
                  <a:cxnSpLocks/>
                </p:cNvCxnSpPr>
                <p:nvPr/>
              </p:nvCxnSpPr>
              <p:spPr bwMode="auto">
                <a:xfrm>
                  <a:off x="4084892"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64" name="Straight Connector 63">
                  <a:extLst>
                    <a:ext uri="{FF2B5EF4-FFF2-40B4-BE49-F238E27FC236}">
                      <a16:creationId xmlns:a16="http://schemas.microsoft.com/office/drawing/2014/main" id="{081B780C-4673-C6F1-19FB-5D1365082123}"/>
                    </a:ext>
                  </a:extLst>
                </p:cNvPr>
                <p:cNvCxnSpPr>
                  <a:cxnSpLocks/>
                </p:cNvCxnSpPr>
                <p:nvPr/>
              </p:nvCxnSpPr>
              <p:spPr bwMode="auto">
                <a:xfrm>
                  <a:off x="4669706"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65" name="Straight Connector 64">
                  <a:extLst>
                    <a:ext uri="{FF2B5EF4-FFF2-40B4-BE49-F238E27FC236}">
                      <a16:creationId xmlns:a16="http://schemas.microsoft.com/office/drawing/2014/main" id="{4753E5DA-27AF-823C-6C78-3B00B9229546}"/>
                    </a:ext>
                  </a:extLst>
                </p:cNvPr>
                <p:cNvCxnSpPr>
                  <a:cxnSpLocks/>
                </p:cNvCxnSpPr>
                <p:nvPr/>
              </p:nvCxnSpPr>
              <p:spPr bwMode="auto">
                <a:xfrm>
                  <a:off x="5254520"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66" name="Straight Connector 65">
                  <a:extLst>
                    <a:ext uri="{FF2B5EF4-FFF2-40B4-BE49-F238E27FC236}">
                      <a16:creationId xmlns:a16="http://schemas.microsoft.com/office/drawing/2014/main" id="{76C7B3D5-43C4-E0B1-B643-BC76E22AAE57}"/>
                    </a:ext>
                  </a:extLst>
                </p:cNvPr>
                <p:cNvCxnSpPr>
                  <a:cxnSpLocks/>
                </p:cNvCxnSpPr>
                <p:nvPr/>
              </p:nvCxnSpPr>
              <p:spPr bwMode="auto">
                <a:xfrm>
                  <a:off x="5839334" y="4774675"/>
                  <a:ext cx="0" cy="260007"/>
                </a:xfrm>
                <a:prstGeom prst="line">
                  <a:avLst/>
                </a:prstGeom>
                <a:noFill/>
                <a:ln w="28575" cap="flat" cmpd="sng" algn="ctr">
                  <a:solidFill>
                    <a:schemeClr val="bg1"/>
                  </a:solidFill>
                  <a:prstDash val="solid"/>
                  <a:round/>
                  <a:headEnd type="none" w="med" len="med"/>
                  <a:tailEnd type="none" w="med" len="med"/>
                </a:ln>
                <a:effectLst/>
              </p:spPr>
            </p:cxnSp>
            <p:cxnSp>
              <p:nvCxnSpPr>
                <p:cNvPr id="67" name="Straight Connector 66">
                  <a:extLst>
                    <a:ext uri="{FF2B5EF4-FFF2-40B4-BE49-F238E27FC236}">
                      <a16:creationId xmlns:a16="http://schemas.microsoft.com/office/drawing/2014/main" id="{1D5A7F78-4F1F-DDFA-949B-FC5B98091D53}"/>
                    </a:ext>
                  </a:extLst>
                </p:cNvPr>
                <p:cNvCxnSpPr>
                  <a:cxnSpLocks/>
                </p:cNvCxnSpPr>
                <p:nvPr/>
              </p:nvCxnSpPr>
              <p:spPr bwMode="auto">
                <a:xfrm>
                  <a:off x="6424150" y="4774675"/>
                  <a:ext cx="0" cy="260007"/>
                </a:xfrm>
                <a:prstGeom prst="line">
                  <a:avLst/>
                </a:prstGeom>
                <a:noFill/>
                <a:ln w="28575" cap="flat" cmpd="sng" algn="ctr">
                  <a:solidFill>
                    <a:schemeClr val="bg1"/>
                  </a:solidFill>
                  <a:prstDash val="solid"/>
                  <a:round/>
                  <a:headEnd type="none" w="med" len="med"/>
                  <a:tailEnd type="none" w="med" len="med"/>
                </a:ln>
                <a:effectLst/>
              </p:spPr>
            </p:cxnSp>
          </p:grpSp>
        </p:grpSp>
        <p:cxnSp>
          <p:nvCxnSpPr>
            <p:cNvPr id="21" name="Straight Connector 20">
              <a:extLst>
                <a:ext uri="{FF2B5EF4-FFF2-40B4-BE49-F238E27FC236}">
                  <a16:creationId xmlns:a16="http://schemas.microsoft.com/office/drawing/2014/main" id="{5C26A550-345E-641A-7551-9AE1F9A2553C}"/>
                </a:ext>
              </a:extLst>
            </p:cNvPr>
            <p:cNvCxnSpPr/>
            <p:nvPr/>
          </p:nvCxnSpPr>
          <p:spPr bwMode="auto">
            <a:xfrm>
              <a:off x="2915264" y="3355975"/>
              <a:ext cx="0" cy="1625220"/>
            </a:xfrm>
            <a:prstGeom prst="line">
              <a:avLst/>
            </a:prstGeom>
            <a:noFill/>
            <a:ln w="28575" cap="flat" cmpd="sng" algn="ctr">
              <a:solidFill>
                <a:schemeClr val="accent3"/>
              </a:solidFill>
              <a:prstDash val="solid"/>
              <a:round/>
              <a:headEnd type="none" w="med" len="med"/>
              <a:tailEnd type="none" w="med" len="med"/>
            </a:ln>
            <a:effectLst/>
          </p:spPr>
        </p:cxnSp>
        <p:cxnSp>
          <p:nvCxnSpPr>
            <p:cNvPr id="22" name="Straight Connector 21">
              <a:extLst>
                <a:ext uri="{FF2B5EF4-FFF2-40B4-BE49-F238E27FC236}">
                  <a16:creationId xmlns:a16="http://schemas.microsoft.com/office/drawing/2014/main" id="{1C3C50BA-54D4-3A44-6614-5FBC9D93FDC3}"/>
                </a:ext>
              </a:extLst>
            </p:cNvPr>
            <p:cNvCxnSpPr/>
            <p:nvPr/>
          </p:nvCxnSpPr>
          <p:spPr bwMode="auto">
            <a:xfrm>
              <a:off x="3378814" y="3355975"/>
              <a:ext cx="0" cy="1625220"/>
            </a:xfrm>
            <a:prstGeom prst="line">
              <a:avLst/>
            </a:prstGeom>
            <a:noFill/>
            <a:ln w="28575" cap="flat" cmpd="sng" algn="ctr">
              <a:solidFill>
                <a:schemeClr val="accent3"/>
              </a:solidFill>
              <a:prstDash val="solid"/>
              <a:round/>
              <a:headEnd type="none" w="med" len="med"/>
              <a:tailEnd type="none" w="med" len="med"/>
            </a:ln>
            <a:effectLst/>
          </p:spPr>
        </p:cxnSp>
        <p:cxnSp>
          <p:nvCxnSpPr>
            <p:cNvPr id="23" name="Straight Connector 22">
              <a:extLst>
                <a:ext uri="{FF2B5EF4-FFF2-40B4-BE49-F238E27FC236}">
                  <a16:creationId xmlns:a16="http://schemas.microsoft.com/office/drawing/2014/main" id="{9F878A5A-20C3-2F45-3DF4-485E409FBA59}"/>
                </a:ext>
              </a:extLst>
            </p:cNvPr>
            <p:cNvCxnSpPr/>
            <p:nvPr/>
          </p:nvCxnSpPr>
          <p:spPr bwMode="auto">
            <a:xfrm>
              <a:off x="4313021" y="3355975"/>
              <a:ext cx="0" cy="1625220"/>
            </a:xfrm>
            <a:prstGeom prst="line">
              <a:avLst/>
            </a:prstGeom>
            <a:noFill/>
            <a:ln w="28575" cap="flat" cmpd="sng" algn="ctr">
              <a:solidFill>
                <a:schemeClr val="accent3"/>
              </a:solidFill>
              <a:prstDash val="solid"/>
              <a:round/>
              <a:headEnd type="none" w="med" len="med"/>
              <a:tailEnd type="none" w="med" len="med"/>
            </a:ln>
            <a:effectLst/>
          </p:spPr>
        </p:cxnSp>
        <p:cxnSp>
          <p:nvCxnSpPr>
            <p:cNvPr id="24" name="Straight Connector 23">
              <a:extLst>
                <a:ext uri="{FF2B5EF4-FFF2-40B4-BE49-F238E27FC236}">
                  <a16:creationId xmlns:a16="http://schemas.microsoft.com/office/drawing/2014/main" id="{0235750A-E625-9EB9-1AB5-F684F266165F}"/>
                </a:ext>
              </a:extLst>
            </p:cNvPr>
            <p:cNvCxnSpPr/>
            <p:nvPr/>
          </p:nvCxnSpPr>
          <p:spPr bwMode="auto">
            <a:xfrm>
              <a:off x="5254520" y="3355975"/>
              <a:ext cx="0" cy="1625220"/>
            </a:xfrm>
            <a:prstGeom prst="line">
              <a:avLst/>
            </a:prstGeom>
            <a:noFill/>
            <a:ln w="28575" cap="flat" cmpd="sng" algn="ctr">
              <a:solidFill>
                <a:schemeClr val="accent3"/>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C2D96E26-F338-C88C-D61A-C0BE8AA21EF8}"/>
                </a:ext>
              </a:extLst>
            </p:cNvPr>
            <p:cNvCxnSpPr/>
            <p:nvPr/>
          </p:nvCxnSpPr>
          <p:spPr bwMode="auto">
            <a:xfrm>
              <a:off x="5474703" y="3355975"/>
              <a:ext cx="0" cy="1625220"/>
            </a:xfrm>
            <a:prstGeom prst="line">
              <a:avLst/>
            </a:prstGeom>
            <a:noFill/>
            <a:ln w="28575" cap="flat" cmpd="sng" algn="ctr">
              <a:solidFill>
                <a:schemeClr val="accent6"/>
              </a:solidFill>
              <a:prstDash val="solid"/>
              <a:round/>
              <a:headEnd type="none" w="med" len="med"/>
              <a:tailEnd type="none" w="med" len="med"/>
            </a:ln>
            <a:effectLst/>
          </p:spPr>
        </p:cxnSp>
        <p:cxnSp>
          <p:nvCxnSpPr>
            <p:cNvPr id="26" name="Straight Connector 25">
              <a:extLst>
                <a:ext uri="{FF2B5EF4-FFF2-40B4-BE49-F238E27FC236}">
                  <a16:creationId xmlns:a16="http://schemas.microsoft.com/office/drawing/2014/main" id="{F2E621D4-19DD-FC5A-137A-7AEF117191B8}"/>
                </a:ext>
              </a:extLst>
            </p:cNvPr>
            <p:cNvCxnSpPr/>
            <p:nvPr/>
          </p:nvCxnSpPr>
          <p:spPr bwMode="auto">
            <a:xfrm>
              <a:off x="7083320" y="3355975"/>
              <a:ext cx="0" cy="1625220"/>
            </a:xfrm>
            <a:prstGeom prst="line">
              <a:avLst/>
            </a:prstGeom>
            <a:noFill/>
            <a:ln w="28575" cap="flat" cmpd="sng" algn="ctr">
              <a:solidFill>
                <a:schemeClr val="accent3"/>
              </a:solidFill>
              <a:prstDash val="solid"/>
              <a:round/>
              <a:headEnd type="none" w="med" len="med"/>
              <a:tailEnd type="none" w="med" len="med"/>
            </a:ln>
            <a:effectLst/>
          </p:spPr>
        </p:cxnSp>
        <p:cxnSp>
          <p:nvCxnSpPr>
            <p:cNvPr id="27" name="Straight Connector 26">
              <a:extLst>
                <a:ext uri="{FF2B5EF4-FFF2-40B4-BE49-F238E27FC236}">
                  <a16:creationId xmlns:a16="http://schemas.microsoft.com/office/drawing/2014/main" id="{C546E037-4579-D22A-91F8-5EA10E928F7F}"/>
                </a:ext>
              </a:extLst>
            </p:cNvPr>
            <p:cNvCxnSpPr>
              <a:cxnSpLocks/>
            </p:cNvCxnSpPr>
            <p:nvPr/>
          </p:nvCxnSpPr>
          <p:spPr bwMode="auto">
            <a:xfrm>
              <a:off x="6182662" y="3355975"/>
              <a:ext cx="0" cy="1625220"/>
            </a:xfrm>
            <a:prstGeom prst="line">
              <a:avLst/>
            </a:prstGeom>
            <a:noFill/>
            <a:ln w="28575" cap="flat" cmpd="sng" algn="ctr">
              <a:solidFill>
                <a:schemeClr val="accent3"/>
              </a:solidFill>
              <a:prstDash val="solid"/>
              <a:round/>
              <a:headEnd type="none" w="med" len="med"/>
              <a:tailEnd type="none" w="med" len="med"/>
            </a:ln>
            <a:effectLst/>
          </p:spPr>
        </p:cxnSp>
        <p:cxnSp>
          <p:nvCxnSpPr>
            <p:cNvPr id="28" name="Straight Connector 27">
              <a:extLst>
                <a:ext uri="{FF2B5EF4-FFF2-40B4-BE49-F238E27FC236}">
                  <a16:creationId xmlns:a16="http://schemas.microsoft.com/office/drawing/2014/main" id="{3AD2FED6-D4B9-5C41-DB2A-392742520F76}"/>
                </a:ext>
              </a:extLst>
            </p:cNvPr>
            <p:cNvCxnSpPr/>
            <p:nvPr/>
          </p:nvCxnSpPr>
          <p:spPr bwMode="auto">
            <a:xfrm>
              <a:off x="7121420" y="3355975"/>
              <a:ext cx="0" cy="1625220"/>
            </a:xfrm>
            <a:prstGeom prst="line">
              <a:avLst/>
            </a:prstGeom>
            <a:noFill/>
            <a:ln w="28575" cap="flat" cmpd="sng" algn="ctr">
              <a:solidFill>
                <a:schemeClr val="accent4"/>
              </a:solidFill>
              <a:prstDash val="solid"/>
              <a:round/>
              <a:headEnd type="none" w="med" len="med"/>
              <a:tailEnd type="none" w="med" len="med"/>
            </a:ln>
            <a:effectLst/>
          </p:spPr>
        </p:cxnSp>
        <p:cxnSp>
          <p:nvCxnSpPr>
            <p:cNvPr id="30" name="Straight Arrow Connector 29">
              <a:extLst>
                <a:ext uri="{FF2B5EF4-FFF2-40B4-BE49-F238E27FC236}">
                  <a16:creationId xmlns:a16="http://schemas.microsoft.com/office/drawing/2014/main" id="{C51479C5-A526-78CD-5037-3D25CF622F66}"/>
                </a:ext>
              </a:extLst>
            </p:cNvPr>
            <p:cNvCxnSpPr>
              <a:cxnSpLocks/>
            </p:cNvCxnSpPr>
            <p:nvPr/>
          </p:nvCxnSpPr>
          <p:spPr bwMode="auto">
            <a:xfrm>
              <a:off x="6477342" y="2778803"/>
              <a:ext cx="2663996" cy="0"/>
            </a:xfrm>
            <a:prstGeom prst="straightConnector1">
              <a:avLst/>
            </a:prstGeom>
            <a:noFill/>
            <a:ln w="28575" cap="flat" cmpd="sng" algn="ctr">
              <a:solidFill>
                <a:schemeClr val="bg1"/>
              </a:solidFill>
              <a:prstDash val="solid"/>
              <a:round/>
              <a:headEnd type="triangle"/>
              <a:tailEnd type="triangle"/>
            </a:ln>
            <a:effectLst/>
          </p:spPr>
        </p:cxnSp>
        <p:cxnSp>
          <p:nvCxnSpPr>
            <p:cNvPr id="31" name="Straight Arrow Connector 30">
              <a:extLst>
                <a:ext uri="{FF2B5EF4-FFF2-40B4-BE49-F238E27FC236}">
                  <a16:creationId xmlns:a16="http://schemas.microsoft.com/office/drawing/2014/main" id="{41DF714B-D0CD-9B23-F862-92DC95C0C197}"/>
                </a:ext>
              </a:extLst>
            </p:cNvPr>
            <p:cNvCxnSpPr>
              <a:cxnSpLocks/>
            </p:cNvCxnSpPr>
            <p:nvPr/>
          </p:nvCxnSpPr>
          <p:spPr bwMode="auto">
            <a:xfrm>
              <a:off x="5470201" y="3034914"/>
              <a:ext cx="0" cy="268909"/>
            </a:xfrm>
            <a:prstGeom prst="straightConnector1">
              <a:avLst/>
            </a:prstGeom>
            <a:noFill/>
            <a:ln w="28575" cap="flat" cmpd="sng" algn="ctr">
              <a:solidFill>
                <a:schemeClr val="accent6"/>
              </a:solidFill>
              <a:prstDash val="solid"/>
              <a:round/>
              <a:headEnd type="none" w="med" len="med"/>
              <a:tailEnd type="triangle"/>
            </a:ln>
            <a:effectLst/>
          </p:spPr>
        </p:cxnSp>
        <p:cxnSp>
          <p:nvCxnSpPr>
            <p:cNvPr id="32" name="Straight Arrow Connector 31">
              <a:extLst>
                <a:ext uri="{FF2B5EF4-FFF2-40B4-BE49-F238E27FC236}">
                  <a16:creationId xmlns:a16="http://schemas.microsoft.com/office/drawing/2014/main" id="{9E027805-AA05-9E72-7C0D-DDDEAF03239A}"/>
                </a:ext>
              </a:extLst>
            </p:cNvPr>
            <p:cNvCxnSpPr>
              <a:cxnSpLocks/>
            </p:cNvCxnSpPr>
            <p:nvPr/>
          </p:nvCxnSpPr>
          <p:spPr bwMode="auto">
            <a:xfrm>
              <a:off x="10296428" y="3034914"/>
              <a:ext cx="0" cy="268909"/>
            </a:xfrm>
            <a:prstGeom prst="straightConnector1">
              <a:avLst/>
            </a:prstGeom>
            <a:noFill/>
            <a:ln w="28575" cap="flat" cmpd="sng" algn="ctr">
              <a:solidFill>
                <a:schemeClr val="bg1"/>
              </a:solidFill>
              <a:prstDash val="solid"/>
              <a:round/>
              <a:headEnd type="none" w="med" len="med"/>
              <a:tailEnd type="triangle"/>
            </a:ln>
            <a:effectLst/>
          </p:spPr>
        </p:cxnSp>
        <p:grpSp>
          <p:nvGrpSpPr>
            <p:cNvPr id="33" name="Group 32">
              <a:extLst>
                <a:ext uri="{FF2B5EF4-FFF2-40B4-BE49-F238E27FC236}">
                  <a16:creationId xmlns:a16="http://schemas.microsoft.com/office/drawing/2014/main" id="{40A7AC52-3958-3212-8CB1-CB434C7195CB}"/>
                </a:ext>
              </a:extLst>
            </p:cNvPr>
            <p:cNvGrpSpPr/>
            <p:nvPr/>
          </p:nvGrpSpPr>
          <p:grpSpPr>
            <a:xfrm>
              <a:off x="2908300" y="4013200"/>
              <a:ext cx="8128000" cy="673100"/>
              <a:chOff x="2908300" y="4013200"/>
              <a:chExt cx="8128000" cy="673100"/>
            </a:xfrm>
          </p:grpSpPr>
          <p:sp>
            <p:nvSpPr>
              <p:cNvPr id="56" name="Freeform: Shape 55">
                <a:extLst>
                  <a:ext uri="{FF2B5EF4-FFF2-40B4-BE49-F238E27FC236}">
                    <a16:creationId xmlns:a16="http://schemas.microsoft.com/office/drawing/2014/main" id="{4FA02E4D-7064-8735-ACEB-A4F9A99B6B15}"/>
                  </a:ext>
                </a:extLst>
              </p:cNvPr>
              <p:cNvSpPr/>
              <p:nvPr/>
            </p:nvSpPr>
            <p:spPr bwMode="auto">
              <a:xfrm>
                <a:off x="2908300" y="4013200"/>
                <a:ext cx="5708650" cy="323850"/>
              </a:xfrm>
              <a:custGeom>
                <a:avLst/>
                <a:gdLst>
                  <a:gd name="connsiteX0" fmla="*/ 0 w 5708650"/>
                  <a:gd name="connsiteY0" fmla="*/ 0 h 323850"/>
                  <a:gd name="connsiteX1" fmla="*/ 120650 w 5708650"/>
                  <a:gd name="connsiteY1" fmla="*/ 196850 h 323850"/>
                  <a:gd name="connsiteX2" fmla="*/ 450850 w 5708650"/>
                  <a:gd name="connsiteY2" fmla="*/ 241300 h 323850"/>
                  <a:gd name="connsiteX3" fmla="*/ 596900 w 5708650"/>
                  <a:gd name="connsiteY3" fmla="*/ 146050 h 323850"/>
                  <a:gd name="connsiteX4" fmla="*/ 1403350 w 5708650"/>
                  <a:gd name="connsiteY4" fmla="*/ 228600 h 323850"/>
                  <a:gd name="connsiteX5" fmla="*/ 1676400 w 5708650"/>
                  <a:gd name="connsiteY5" fmla="*/ 209550 h 323850"/>
                  <a:gd name="connsiteX6" fmla="*/ 2349500 w 5708650"/>
                  <a:gd name="connsiteY6" fmla="*/ 222250 h 323850"/>
                  <a:gd name="connsiteX7" fmla="*/ 2571750 w 5708650"/>
                  <a:gd name="connsiteY7" fmla="*/ 228600 h 323850"/>
                  <a:gd name="connsiteX8" fmla="*/ 3295650 w 5708650"/>
                  <a:gd name="connsiteY8" fmla="*/ 323850 h 323850"/>
                  <a:gd name="connsiteX9" fmla="*/ 3486150 w 5708650"/>
                  <a:gd name="connsiteY9" fmla="*/ 158750 h 323850"/>
                  <a:gd name="connsiteX10" fmla="*/ 4184650 w 5708650"/>
                  <a:gd name="connsiteY10" fmla="*/ 222250 h 323850"/>
                  <a:gd name="connsiteX11" fmla="*/ 4305300 w 5708650"/>
                  <a:gd name="connsiteY11" fmla="*/ 177800 h 323850"/>
                  <a:gd name="connsiteX12" fmla="*/ 4425950 w 5708650"/>
                  <a:gd name="connsiteY12" fmla="*/ 190500 h 323850"/>
                  <a:gd name="connsiteX13" fmla="*/ 4845050 w 5708650"/>
                  <a:gd name="connsiteY13" fmla="*/ 209550 h 323850"/>
                  <a:gd name="connsiteX14" fmla="*/ 5708650 w 5708650"/>
                  <a:gd name="connsiteY14" fmla="*/ 222250 h 323850"/>
                  <a:gd name="connsiteX15" fmla="*/ 5708650 w 5708650"/>
                  <a:gd name="connsiteY15" fmla="*/ 222250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08650" h="323850">
                    <a:moveTo>
                      <a:pt x="0" y="0"/>
                    </a:moveTo>
                    <a:lnTo>
                      <a:pt x="120650" y="196850"/>
                    </a:lnTo>
                    <a:lnTo>
                      <a:pt x="450850" y="241300"/>
                    </a:lnTo>
                    <a:lnTo>
                      <a:pt x="596900" y="146050"/>
                    </a:lnTo>
                    <a:lnTo>
                      <a:pt x="1403350" y="228600"/>
                    </a:lnTo>
                    <a:lnTo>
                      <a:pt x="1676400" y="209550"/>
                    </a:lnTo>
                    <a:lnTo>
                      <a:pt x="2349500" y="222250"/>
                    </a:lnTo>
                    <a:lnTo>
                      <a:pt x="2571750" y="228600"/>
                    </a:lnTo>
                    <a:lnTo>
                      <a:pt x="3295650" y="323850"/>
                    </a:lnTo>
                    <a:lnTo>
                      <a:pt x="3486150" y="158750"/>
                    </a:lnTo>
                    <a:lnTo>
                      <a:pt x="4184650" y="222250"/>
                    </a:lnTo>
                    <a:lnTo>
                      <a:pt x="4305300" y="177800"/>
                    </a:lnTo>
                    <a:lnTo>
                      <a:pt x="4425950" y="190500"/>
                    </a:lnTo>
                    <a:lnTo>
                      <a:pt x="4845050" y="209550"/>
                    </a:lnTo>
                    <a:lnTo>
                      <a:pt x="5708650" y="222250"/>
                    </a:lnTo>
                    <a:lnTo>
                      <a:pt x="5708650" y="222250"/>
                    </a:lnTo>
                  </a:path>
                </a:pathLst>
              </a:custGeom>
              <a:noFill/>
              <a:ln w="28575">
                <a:solidFill>
                  <a:schemeClr val="accent1"/>
                </a:solidFill>
                <a:miter lim="800000"/>
                <a:headEnd/>
                <a:tailEnd/>
              </a:ln>
            </p:spPr>
            <p:txBody>
              <a:bodyPr rtlCol="0" anchor="ctr"/>
              <a:lstStyle/>
              <a:p>
                <a:pPr algn="ctr" defTabSz="914126" eaLnBrk="0" fontAlgn="base" hangingPunct="0">
                  <a:spcBef>
                    <a:spcPct val="0"/>
                  </a:spcBef>
                  <a:spcAft>
                    <a:spcPct val="0"/>
                  </a:spcAft>
                </a:pPr>
                <a:endParaRPr lang="en-US" sz="1799" b="1" kern="1200">
                  <a:solidFill>
                    <a:srgbClr val="FFFFFF"/>
                  </a:solidFill>
                  <a:latin typeface="Arial" panose="020B0604020202020204" pitchFamily="34" charset="0"/>
                  <a:ea typeface="+mn-ea"/>
                  <a:cs typeface="Arial" panose="020B0604020202020204" pitchFamily="34" charset="0"/>
                </a:endParaRPr>
              </a:p>
            </p:txBody>
          </p:sp>
          <p:sp>
            <p:nvSpPr>
              <p:cNvPr id="57" name="Freeform: Shape 56">
                <a:extLst>
                  <a:ext uri="{FF2B5EF4-FFF2-40B4-BE49-F238E27FC236}">
                    <a16:creationId xmlns:a16="http://schemas.microsoft.com/office/drawing/2014/main" id="{5632B3D6-D8C6-EC33-D5F1-3A3F02BF420C}"/>
                  </a:ext>
                </a:extLst>
              </p:cNvPr>
              <p:cNvSpPr/>
              <p:nvPr/>
            </p:nvSpPr>
            <p:spPr bwMode="auto">
              <a:xfrm>
                <a:off x="8610600" y="4235450"/>
                <a:ext cx="2425700" cy="450850"/>
              </a:xfrm>
              <a:custGeom>
                <a:avLst/>
                <a:gdLst>
                  <a:gd name="connsiteX0" fmla="*/ 2425700 w 2425700"/>
                  <a:gd name="connsiteY0" fmla="*/ 450850 h 450850"/>
                  <a:gd name="connsiteX1" fmla="*/ 1536700 w 2425700"/>
                  <a:gd name="connsiteY1" fmla="*/ 342900 h 450850"/>
                  <a:gd name="connsiteX2" fmla="*/ 800100 w 2425700"/>
                  <a:gd name="connsiteY2" fmla="*/ 196850 h 450850"/>
                  <a:gd name="connsiteX3" fmla="*/ 146050 w 2425700"/>
                  <a:gd name="connsiteY3" fmla="*/ 0 h 450850"/>
                  <a:gd name="connsiteX4" fmla="*/ 0 w 2425700"/>
                  <a:gd name="connsiteY4" fmla="*/ 0 h 450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700" h="450850">
                    <a:moveTo>
                      <a:pt x="2425700" y="450850"/>
                    </a:moveTo>
                    <a:lnTo>
                      <a:pt x="1536700" y="342900"/>
                    </a:lnTo>
                    <a:lnTo>
                      <a:pt x="800100" y="196850"/>
                    </a:lnTo>
                    <a:lnTo>
                      <a:pt x="146050" y="0"/>
                    </a:lnTo>
                    <a:lnTo>
                      <a:pt x="0" y="0"/>
                    </a:lnTo>
                  </a:path>
                </a:pathLst>
              </a:custGeom>
              <a:noFill/>
              <a:ln w="28575">
                <a:solidFill>
                  <a:schemeClr val="accent1"/>
                </a:solidFill>
                <a:miter lim="800000"/>
                <a:headEnd/>
                <a:tailEnd/>
              </a:ln>
            </p:spPr>
            <p:txBody>
              <a:bodyPr rtlCol="0" anchor="ctr"/>
              <a:lstStyle/>
              <a:p>
                <a:pPr algn="ctr" defTabSz="914126" eaLnBrk="0" fontAlgn="base" hangingPunct="0">
                  <a:spcBef>
                    <a:spcPct val="0"/>
                  </a:spcBef>
                  <a:spcAft>
                    <a:spcPct val="0"/>
                  </a:spcAft>
                </a:pPr>
                <a:endParaRPr lang="en-US" sz="1799" b="1" kern="1200">
                  <a:solidFill>
                    <a:srgbClr val="FFFFFF"/>
                  </a:solidFill>
                  <a:latin typeface="Arial" panose="020B0604020202020204" pitchFamily="34" charset="0"/>
                  <a:ea typeface="+mn-ea"/>
                  <a:cs typeface="Arial" panose="020B0604020202020204" pitchFamily="34" charset="0"/>
                </a:endParaRPr>
              </a:p>
            </p:txBody>
          </p:sp>
        </p:grpSp>
        <p:sp>
          <p:nvSpPr>
            <p:cNvPr id="34" name="Oval 33">
              <a:extLst>
                <a:ext uri="{FF2B5EF4-FFF2-40B4-BE49-F238E27FC236}">
                  <a16:creationId xmlns:a16="http://schemas.microsoft.com/office/drawing/2014/main" id="{F3DC5D19-E65B-24AE-FE64-5A3A574EDBB7}"/>
                </a:ext>
              </a:extLst>
            </p:cNvPr>
            <p:cNvSpPr/>
            <p:nvPr/>
          </p:nvSpPr>
          <p:spPr bwMode="auto">
            <a:xfrm>
              <a:off x="8671349" y="4173154"/>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35" name="Oval 34">
              <a:extLst>
                <a:ext uri="{FF2B5EF4-FFF2-40B4-BE49-F238E27FC236}">
                  <a16:creationId xmlns:a16="http://schemas.microsoft.com/office/drawing/2014/main" id="{C1F6A28A-1CC4-5D2E-C97C-63013AE29550}"/>
                </a:ext>
              </a:extLst>
            </p:cNvPr>
            <p:cNvSpPr/>
            <p:nvPr/>
          </p:nvSpPr>
          <p:spPr bwMode="auto">
            <a:xfrm>
              <a:off x="9331708" y="4363941"/>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36" name="Oval 35">
              <a:extLst>
                <a:ext uri="{FF2B5EF4-FFF2-40B4-BE49-F238E27FC236}">
                  <a16:creationId xmlns:a16="http://schemas.microsoft.com/office/drawing/2014/main" id="{774AEAAD-BC02-EAF3-8354-72272904B177}"/>
                </a:ext>
              </a:extLst>
            </p:cNvPr>
            <p:cNvSpPr/>
            <p:nvPr/>
          </p:nvSpPr>
          <p:spPr bwMode="auto">
            <a:xfrm>
              <a:off x="10083745" y="4511375"/>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37" name="Oval 36">
              <a:extLst>
                <a:ext uri="{FF2B5EF4-FFF2-40B4-BE49-F238E27FC236}">
                  <a16:creationId xmlns:a16="http://schemas.microsoft.com/office/drawing/2014/main" id="{5BE0C019-D491-DBF9-4A99-DB5001567BFC}"/>
                </a:ext>
              </a:extLst>
            </p:cNvPr>
            <p:cNvSpPr/>
            <p:nvPr/>
          </p:nvSpPr>
          <p:spPr bwMode="auto">
            <a:xfrm>
              <a:off x="10968842" y="4609730"/>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38" name="Oval 37">
              <a:extLst>
                <a:ext uri="{FF2B5EF4-FFF2-40B4-BE49-F238E27FC236}">
                  <a16:creationId xmlns:a16="http://schemas.microsoft.com/office/drawing/2014/main" id="{381D113D-4405-B1F3-BC67-43D852AFF8B3}"/>
                </a:ext>
              </a:extLst>
            </p:cNvPr>
            <p:cNvSpPr/>
            <p:nvPr/>
          </p:nvSpPr>
          <p:spPr bwMode="auto">
            <a:xfrm>
              <a:off x="7616635" y="4149279"/>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39" name="Oval 38">
              <a:extLst>
                <a:ext uri="{FF2B5EF4-FFF2-40B4-BE49-F238E27FC236}">
                  <a16:creationId xmlns:a16="http://schemas.microsoft.com/office/drawing/2014/main" id="{CD3E2ABE-2AB2-9642-53B6-008C9CDF6B64}"/>
                </a:ext>
              </a:extLst>
            </p:cNvPr>
            <p:cNvSpPr/>
            <p:nvPr/>
          </p:nvSpPr>
          <p:spPr bwMode="auto">
            <a:xfrm>
              <a:off x="7400662" y="4149279"/>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40" name="Oval 39">
              <a:extLst>
                <a:ext uri="{FF2B5EF4-FFF2-40B4-BE49-F238E27FC236}">
                  <a16:creationId xmlns:a16="http://schemas.microsoft.com/office/drawing/2014/main" id="{3B3841B2-7300-BA58-DF29-4B6A43E2CADD}"/>
                </a:ext>
              </a:extLst>
            </p:cNvPr>
            <p:cNvSpPr/>
            <p:nvPr/>
          </p:nvSpPr>
          <p:spPr bwMode="auto">
            <a:xfrm>
              <a:off x="7285612" y="4144478"/>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41" name="Oval 40">
              <a:extLst>
                <a:ext uri="{FF2B5EF4-FFF2-40B4-BE49-F238E27FC236}">
                  <a16:creationId xmlns:a16="http://schemas.microsoft.com/office/drawing/2014/main" id="{BF24F914-9E9A-E124-E289-658B17C1F385}"/>
                </a:ext>
              </a:extLst>
            </p:cNvPr>
            <p:cNvSpPr/>
            <p:nvPr/>
          </p:nvSpPr>
          <p:spPr bwMode="auto">
            <a:xfrm>
              <a:off x="7164352" y="4130903"/>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42" name="Oval 41">
              <a:extLst>
                <a:ext uri="{FF2B5EF4-FFF2-40B4-BE49-F238E27FC236}">
                  <a16:creationId xmlns:a16="http://schemas.microsoft.com/office/drawing/2014/main" id="{F1DC6C94-48F0-5EBA-7AE4-99C39D46310E}"/>
                </a:ext>
              </a:extLst>
            </p:cNvPr>
            <p:cNvSpPr/>
            <p:nvPr/>
          </p:nvSpPr>
          <p:spPr bwMode="auto">
            <a:xfrm>
              <a:off x="7046197" y="4168928"/>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43" name="Oval 42">
              <a:extLst>
                <a:ext uri="{FF2B5EF4-FFF2-40B4-BE49-F238E27FC236}">
                  <a16:creationId xmlns:a16="http://schemas.microsoft.com/office/drawing/2014/main" id="{88BFA3EB-737C-1475-9AFD-902F0EA0E6C5}"/>
                </a:ext>
              </a:extLst>
            </p:cNvPr>
            <p:cNvSpPr/>
            <p:nvPr/>
          </p:nvSpPr>
          <p:spPr bwMode="auto">
            <a:xfrm>
              <a:off x="6329175" y="4105696"/>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44" name="Oval 43">
              <a:extLst>
                <a:ext uri="{FF2B5EF4-FFF2-40B4-BE49-F238E27FC236}">
                  <a16:creationId xmlns:a16="http://schemas.microsoft.com/office/drawing/2014/main" id="{7A01A9F2-8557-829F-46FC-E4F77248A25E}"/>
                </a:ext>
              </a:extLst>
            </p:cNvPr>
            <p:cNvSpPr/>
            <p:nvPr/>
          </p:nvSpPr>
          <p:spPr bwMode="auto">
            <a:xfrm>
              <a:off x="6123792" y="4269592"/>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45" name="Oval 44">
              <a:extLst>
                <a:ext uri="{FF2B5EF4-FFF2-40B4-BE49-F238E27FC236}">
                  <a16:creationId xmlns:a16="http://schemas.microsoft.com/office/drawing/2014/main" id="{7616A2EC-3C18-DD66-8AE5-85E89E30473C}"/>
                </a:ext>
              </a:extLst>
            </p:cNvPr>
            <p:cNvSpPr/>
            <p:nvPr/>
          </p:nvSpPr>
          <p:spPr bwMode="auto">
            <a:xfrm>
              <a:off x="5406612" y="4187123"/>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46" name="Oval 45">
              <a:extLst>
                <a:ext uri="{FF2B5EF4-FFF2-40B4-BE49-F238E27FC236}">
                  <a16:creationId xmlns:a16="http://schemas.microsoft.com/office/drawing/2014/main" id="{78262924-3C96-B838-BA1A-E50805B38B0A}"/>
                </a:ext>
              </a:extLst>
            </p:cNvPr>
            <p:cNvSpPr/>
            <p:nvPr/>
          </p:nvSpPr>
          <p:spPr bwMode="auto">
            <a:xfrm>
              <a:off x="5184212" y="4183588"/>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47" name="Oval 46">
              <a:extLst>
                <a:ext uri="{FF2B5EF4-FFF2-40B4-BE49-F238E27FC236}">
                  <a16:creationId xmlns:a16="http://schemas.microsoft.com/office/drawing/2014/main" id="{192F0D3D-F71F-99D3-FFC5-1CFCD8954D5B}"/>
                </a:ext>
              </a:extLst>
            </p:cNvPr>
            <p:cNvSpPr/>
            <p:nvPr/>
          </p:nvSpPr>
          <p:spPr bwMode="auto">
            <a:xfrm>
              <a:off x="4476253" y="4155546"/>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48" name="Oval 47">
              <a:extLst>
                <a:ext uri="{FF2B5EF4-FFF2-40B4-BE49-F238E27FC236}">
                  <a16:creationId xmlns:a16="http://schemas.microsoft.com/office/drawing/2014/main" id="{0C5FD11E-981C-990B-CDC9-FB391EBABE7E}"/>
                </a:ext>
              </a:extLst>
            </p:cNvPr>
            <p:cNvSpPr/>
            <p:nvPr/>
          </p:nvSpPr>
          <p:spPr bwMode="auto">
            <a:xfrm>
              <a:off x="4244444" y="4168405"/>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49" name="Oval 48">
              <a:extLst>
                <a:ext uri="{FF2B5EF4-FFF2-40B4-BE49-F238E27FC236}">
                  <a16:creationId xmlns:a16="http://schemas.microsoft.com/office/drawing/2014/main" id="{69C750FF-B391-39E9-9D0E-BA7912754F63}"/>
                </a:ext>
              </a:extLst>
            </p:cNvPr>
            <p:cNvSpPr/>
            <p:nvPr/>
          </p:nvSpPr>
          <p:spPr bwMode="auto">
            <a:xfrm>
              <a:off x="3432100" y="4098479"/>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50" name="Oval 49">
              <a:extLst>
                <a:ext uri="{FF2B5EF4-FFF2-40B4-BE49-F238E27FC236}">
                  <a16:creationId xmlns:a16="http://schemas.microsoft.com/office/drawing/2014/main" id="{1471ECDB-C8F6-3E46-61CF-8DA11CA7FEE3}"/>
                </a:ext>
              </a:extLst>
            </p:cNvPr>
            <p:cNvSpPr/>
            <p:nvPr/>
          </p:nvSpPr>
          <p:spPr bwMode="auto">
            <a:xfrm>
              <a:off x="3314571" y="4183925"/>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51" name="Oval 50">
              <a:extLst>
                <a:ext uri="{FF2B5EF4-FFF2-40B4-BE49-F238E27FC236}">
                  <a16:creationId xmlns:a16="http://schemas.microsoft.com/office/drawing/2014/main" id="{523D712D-B24D-9AD3-ADA1-6AF5021ACDEE}"/>
                </a:ext>
              </a:extLst>
            </p:cNvPr>
            <p:cNvSpPr/>
            <p:nvPr/>
          </p:nvSpPr>
          <p:spPr bwMode="auto">
            <a:xfrm>
              <a:off x="2964518" y="4155546"/>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52" name="Oval 51">
              <a:extLst>
                <a:ext uri="{FF2B5EF4-FFF2-40B4-BE49-F238E27FC236}">
                  <a16:creationId xmlns:a16="http://schemas.microsoft.com/office/drawing/2014/main" id="{A9349E66-32D9-2829-7EF8-1EF791501E27}"/>
                </a:ext>
              </a:extLst>
            </p:cNvPr>
            <p:cNvSpPr/>
            <p:nvPr/>
          </p:nvSpPr>
          <p:spPr bwMode="auto">
            <a:xfrm>
              <a:off x="2847776" y="3962190"/>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53" name="Oval 52">
              <a:extLst>
                <a:ext uri="{FF2B5EF4-FFF2-40B4-BE49-F238E27FC236}">
                  <a16:creationId xmlns:a16="http://schemas.microsoft.com/office/drawing/2014/main" id="{5702C0CD-C565-B698-D6A2-A8A49F0EB96E}"/>
                </a:ext>
              </a:extLst>
            </p:cNvPr>
            <p:cNvSpPr/>
            <p:nvPr/>
          </p:nvSpPr>
          <p:spPr bwMode="auto">
            <a:xfrm>
              <a:off x="2727033" y="3968882"/>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54" name="Oval 53">
              <a:extLst>
                <a:ext uri="{FF2B5EF4-FFF2-40B4-BE49-F238E27FC236}">
                  <a16:creationId xmlns:a16="http://schemas.microsoft.com/office/drawing/2014/main" id="{39BB0E4A-E59D-95F4-3536-02CA53B1EF14}"/>
                </a:ext>
              </a:extLst>
            </p:cNvPr>
            <p:cNvSpPr/>
            <p:nvPr/>
          </p:nvSpPr>
          <p:spPr bwMode="auto">
            <a:xfrm>
              <a:off x="2493827" y="3925544"/>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55" name="Oval 54">
              <a:extLst>
                <a:ext uri="{FF2B5EF4-FFF2-40B4-BE49-F238E27FC236}">
                  <a16:creationId xmlns:a16="http://schemas.microsoft.com/office/drawing/2014/main" id="{EE101B54-D1B2-CA2E-BE22-DDB3FDD9FB4F}"/>
                </a:ext>
              </a:extLst>
            </p:cNvPr>
            <p:cNvSpPr/>
            <p:nvPr/>
          </p:nvSpPr>
          <p:spPr bwMode="auto">
            <a:xfrm>
              <a:off x="2265384" y="4846278"/>
              <a:ext cx="134916" cy="134916"/>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sp>
          <p:nvSpPr>
            <p:cNvPr id="29" name="TextBox 28">
              <a:extLst>
                <a:ext uri="{FF2B5EF4-FFF2-40B4-BE49-F238E27FC236}">
                  <a16:creationId xmlns:a16="http://schemas.microsoft.com/office/drawing/2014/main" id="{DB5AAC5D-C1F8-2E35-8657-AC553B0A09FC}"/>
                </a:ext>
              </a:extLst>
            </p:cNvPr>
            <p:cNvSpPr txBox="1"/>
            <p:nvPr/>
          </p:nvSpPr>
          <p:spPr bwMode="auto">
            <a:xfrm>
              <a:off x="7496671" y="2594137"/>
              <a:ext cx="680171" cy="3693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799" b="1" kern="1200" dirty="0">
                  <a:latin typeface="Calibri" panose="020F0502020204030204" pitchFamily="34" charset="0"/>
                  <a:ea typeface="+mn-ea"/>
                  <a:cs typeface="Arial" panose="020B0604020202020204" pitchFamily="34" charset="0"/>
                </a:rPr>
                <a:t>9 Mo</a:t>
              </a:r>
            </a:p>
          </p:txBody>
        </p:sp>
      </p:grpSp>
      <p:grpSp>
        <p:nvGrpSpPr>
          <p:cNvPr id="111" name="Group 110">
            <a:extLst>
              <a:ext uri="{FF2B5EF4-FFF2-40B4-BE49-F238E27FC236}">
                <a16:creationId xmlns:a16="http://schemas.microsoft.com/office/drawing/2014/main" id="{71E08689-166C-6116-7461-476E4F82F342}"/>
              </a:ext>
            </a:extLst>
          </p:cNvPr>
          <p:cNvGrpSpPr/>
          <p:nvPr/>
        </p:nvGrpSpPr>
        <p:grpSpPr>
          <a:xfrm>
            <a:off x="1418494" y="5742346"/>
            <a:ext cx="8691320" cy="608092"/>
            <a:chOff x="1418864" y="5557804"/>
            <a:chExt cx="8693584" cy="608250"/>
          </a:xfrm>
        </p:grpSpPr>
        <p:sp>
          <p:nvSpPr>
            <p:cNvPr id="112" name="TextBox 111">
              <a:extLst>
                <a:ext uri="{FF2B5EF4-FFF2-40B4-BE49-F238E27FC236}">
                  <a16:creationId xmlns:a16="http://schemas.microsoft.com/office/drawing/2014/main" id="{39021CFA-0397-50AE-0DFF-BBD62947A90D}"/>
                </a:ext>
              </a:extLst>
            </p:cNvPr>
            <p:cNvSpPr txBox="1"/>
            <p:nvPr/>
          </p:nvSpPr>
          <p:spPr bwMode="auto">
            <a:xfrm>
              <a:off x="1546698" y="5557804"/>
              <a:ext cx="15403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400" kern="1200" dirty="0">
                  <a:latin typeface="Calibri" panose="020F0502020204030204" pitchFamily="34" charset="0"/>
                  <a:ea typeface="+mn-ea"/>
                  <a:cs typeface="Arial" panose="020B0604020202020204" pitchFamily="34" charset="0"/>
                </a:rPr>
                <a:t>CAB concentration</a:t>
              </a:r>
            </a:p>
          </p:txBody>
        </p:sp>
        <p:sp>
          <p:nvSpPr>
            <p:cNvPr id="113" name="Oval 112">
              <a:extLst>
                <a:ext uri="{FF2B5EF4-FFF2-40B4-BE49-F238E27FC236}">
                  <a16:creationId xmlns:a16="http://schemas.microsoft.com/office/drawing/2014/main" id="{CB014DB3-44A1-EFE5-E74F-275EF9D3954F}"/>
                </a:ext>
              </a:extLst>
            </p:cNvPr>
            <p:cNvSpPr/>
            <p:nvPr/>
          </p:nvSpPr>
          <p:spPr bwMode="auto">
            <a:xfrm>
              <a:off x="1418864" y="5633870"/>
              <a:ext cx="155643" cy="155643"/>
            </a:xfrm>
            <a:prstGeom prst="ellipse">
              <a:avLst/>
            </a:prstGeom>
            <a:noFill/>
            <a:ln w="28575">
              <a:solidFill>
                <a:schemeClr val="accent1"/>
              </a:solidFill>
              <a:miter lim="800000"/>
              <a:headEnd/>
              <a:tailEnd/>
            </a:ln>
          </p:spPr>
          <p:txBody>
            <a:bodyPr rtlCol="0" anchor="b"/>
            <a:lstStyle/>
            <a:p>
              <a:pPr algn="ctr" defTabSz="914126" fontAlgn="base">
                <a:spcBef>
                  <a:spcPct val="35000"/>
                </a:spcBef>
                <a:spcAft>
                  <a:spcPct val="25000"/>
                </a:spcAft>
                <a:buClr>
                  <a:srgbClr val="015873"/>
                </a:buClr>
              </a:pPr>
              <a:endParaRPr lang="en-US" sz="1799" kern="1200" dirty="0">
                <a:solidFill>
                  <a:srgbClr val="FFFFFF"/>
                </a:solidFill>
                <a:latin typeface="Calibri" panose="020F0502020204030204" pitchFamily="34" charset="0"/>
                <a:ea typeface="+mn-ea"/>
                <a:cs typeface="Arial" panose="020B0604020202020204" pitchFamily="34" charset="0"/>
              </a:endParaRPr>
            </a:p>
          </p:txBody>
        </p:sp>
        <p:grpSp>
          <p:nvGrpSpPr>
            <p:cNvPr id="114" name="Group 113">
              <a:extLst>
                <a:ext uri="{FF2B5EF4-FFF2-40B4-BE49-F238E27FC236}">
                  <a16:creationId xmlns:a16="http://schemas.microsoft.com/office/drawing/2014/main" id="{E307F149-30C7-61EC-8142-4D7179B13F3E}"/>
                </a:ext>
              </a:extLst>
            </p:cNvPr>
            <p:cNvGrpSpPr/>
            <p:nvPr/>
          </p:nvGrpSpPr>
          <p:grpSpPr>
            <a:xfrm>
              <a:off x="3506325" y="5557804"/>
              <a:ext cx="1575046" cy="307777"/>
              <a:chOff x="3506325" y="5661498"/>
              <a:chExt cx="1575046" cy="307777"/>
            </a:xfrm>
          </p:grpSpPr>
          <p:sp>
            <p:nvSpPr>
              <p:cNvPr id="126" name="TextBox 125">
                <a:extLst>
                  <a:ext uri="{FF2B5EF4-FFF2-40B4-BE49-F238E27FC236}">
                    <a16:creationId xmlns:a16="http://schemas.microsoft.com/office/drawing/2014/main" id="{FC8725FB-13E7-4F16-FD5E-E0CA8E000831}"/>
                  </a:ext>
                </a:extLst>
              </p:cNvPr>
              <p:cNvSpPr txBox="1"/>
              <p:nvPr/>
            </p:nvSpPr>
            <p:spPr bwMode="auto">
              <a:xfrm>
                <a:off x="3918873" y="5661498"/>
                <a:ext cx="11624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400" kern="1200" dirty="0">
                    <a:latin typeface="Calibri" panose="020F0502020204030204" pitchFamily="34" charset="0"/>
                    <a:ea typeface="+mn-ea"/>
                    <a:cs typeface="Arial" panose="020B0604020202020204" pitchFamily="34" charset="0"/>
                  </a:rPr>
                  <a:t>CAB Injection</a:t>
                </a:r>
              </a:p>
            </p:txBody>
          </p:sp>
          <p:cxnSp>
            <p:nvCxnSpPr>
              <p:cNvPr id="127" name="Straight Connector 126">
                <a:extLst>
                  <a:ext uri="{FF2B5EF4-FFF2-40B4-BE49-F238E27FC236}">
                    <a16:creationId xmlns:a16="http://schemas.microsoft.com/office/drawing/2014/main" id="{1B7A7824-2F46-F0CA-35C8-3F8C9EE1C3FF}"/>
                  </a:ext>
                </a:extLst>
              </p:cNvPr>
              <p:cNvCxnSpPr/>
              <p:nvPr/>
            </p:nvCxnSpPr>
            <p:spPr bwMode="auto">
              <a:xfrm>
                <a:off x="3506325" y="5815385"/>
                <a:ext cx="412548" cy="0"/>
              </a:xfrm>
              <a:prstGeom prst="line">
                <a:avLst/>
              </a:prstGeom>
              <a:noFill/>
              <a:ln w="28575" cap="flat" cmpd="sng" algn="ctr">
                <a:solidFill>
                  <a:schemeClr val="accent3"/>
                </a:solidFill>
                <a:prstDash val="solid"/>
                <a:round/>
                <a:headEnd type="none" w="med" len="med"/>
                <a:tailEnd type="none" w="med" len="med"/>
              </a:ln>
              <a:effectLst/>
            </p:spPr>
          </p:cxnSp>
        </p:grpSp>
        <p:grpSp>
          <p:nvGrpSpPr>
            <p:cNvPr id="115" name="Group 114">
              <a:extLst>
                <a:ext uri="{FF2B5EF4-FFF2-40B4-BE49-F238E27FC236}">
                  <a16:creationId xmlns:a16="http://schemas.microsoft.com/office/drawing/2014/main" id="{F8E3D6DE-E3AB-968A-D5B2-D4F9A54E1AD4}"/>
                </a:ext>
              </a:extLst>
            </p:cNvPr>
            <p:cNvGrpSpPr/>
            <p:nvPr/>
          </p:nvGrpSpPr>
          <p:grpSpPr>
            <a:xfrm>
              <a:off x="5442953" y="5557804"/>
              <a:ext cx="2161040" cy="307777"/>
              <a:chOff x="3506325" y="5661498"/>
              <a:chExt cx="2161040" cy="307777"/>
            </a:xfrm>
          </p:grpSpPr>
          <p:sp>
            <p:nvSpPr>
              <p:cNvPr id="124" name="TextBox 123">
                <a:extLst>
                  <a:ext uri="{FF2B5EF4-FFF2-40B4-BE49-F238E27FC236}">
                    <a16:creationId xmlns:a16="http://schemas.microsoft.com/office/drawing/2014/main" id="{3E5C8536-FFD4-7465-07CE-E1F213CCC0D9}"/>
                  </a:ext>
                </a:extLst>
              </p:cNvPr>
              <p:cNvSpPr txBox="1"/>
              <p:nvPr/>
            </p:nvSpPr>
            <p:spPr bwMode="auto">
              <a:xfrm>
                <a:off x="3918873" y="5661498"/>
                <a:ext cx="174849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400" kern="1200" dirty="0">
                    <a:latin typeface="Calibri" panose="020F0502020204030204" pitchFamily="34" charset="0"/>
                    <a:ea typeface="+mn-ea"/>
                    <a:cs typeface="Arial" panose="020B0604020202020204" pitchFamily="34" charset="0"/>
                  </a:rPr>
                  <a:t>First site positive visit</a:t>
                </a:r>
              </a:p>
            </p:txBody>
          </p:sp>
          <p:cxnSp>
            <p:nvCxnSpPr>
              <p:cNvPr id="125" name="Straight Connector 124">
                <a:extLst>
                  <a:ext uri="{FF2B5EF4-FFF2-40B4-BE49-F238E27FC236}">
                    <a16:creationId xmlns:a16="http://schemas.microsoft.com/office/drawing/2014/main" id="{4186672A-039B-FCE7-D953-020D80AD8BF5}"/>
                  </a:ext>
                </a:extLst>
              </p:cNvPr>
              <p:cNvCxnSpPr/>
              <p:nvPr/>
            </p:nvCxnSpPr>
            <p:spPr bwMode="auto">
              <a:xfrm>
                <a:off x="3506325" y="5815385"/>
                <a:ext cx="412548" cy="0"/>
              </a:xfrm>
              <a:prstGeom prst="line">
                <a:avLst/>
              </a:prstGeom>
              <a:noFill/>
              <a:ln w="28575" cap="flat" cmpd="sng" algn="ctr">
                <a:solidFill>
                  <a:schemeClr val="accent4"/>
                </a:solidFill>
                <a:prstDash val="solid"/>
                <a:round/>
                <a:headEnd type="none" w="med" len="med"/>
                <a:tailEnd type="none" w="med" len="med"/>
              </a:ln>
              <a:effectLst/>
            </p:spPr>
          </p:cxnSp>
        </p:grpSp>
        <p:grpSp>
          <p:nvGrpSpPr>
            <p:cNvPr id="116" name="Group 115">
              <a:extLst>
                <a:ext uri="{FF2B5EF4-FFF2-40B4-BE49-F238E27FC236}">
                  <a16:creationId xmlns:a16="http://schemas.microsoft.com/office/drawing/2014/main" id="{530D0AAA-9B63-B495-8F7B-EC9E3CD4645B}"/>
                </a:ext>
              </a:extLst>
            </p:cNvPr>
            <p:cNvGrpSpPr/>
            <p:nvPr/>
          </p:nvGrpSpPr>
          <p:grpSpPr>
            <a:xfrm>
              <a:off x="7952690" y="5557804"/>
              <a:ext cx="2159758" cy="307777"/>
              <a:chOff x="3506325" y="5661498"/>
              <a:chExt cx="2159758" cy="307777"/>
            </a:xfrm>
          </p:grpSpPr>
          <p:sp>
            <p:nvSpPr>
              <p:cNvPr id="122" name="TextBox 121">
                <a:extLst>
                  <a:ext uri="{FF2B5EF4-FFF2-40B4-BE49-F238E27FC236}">
                    <a16:creationId xmlns:a16="http://schemas.microsoft.com/office/drawing/2014/main" id="{DB061DB0-900E-410F-F929-ED6C72ACC0A0}"/>
                  </a:ext>
                </a:extLst>
              </p:cNvPr>
              <p:cNvSpPr txBox="1"/>
              <p:nvPr/>
            </p:nvSpPr>
            <p:spPr bwMode="auto">
              <a:xfrm>
                <a:off x="3918873" y="5661498"/>
                <a:ext cx="17472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400" kern="1200" dirty="0">
                    <a:latin typeface="Calibri" panose="020F0502020204030204" pitchFamily="34" charset="0"/>
                    <a:ea typeface="+mn-ea"/>
                    <a:cs typeface="Arial" panose="020B0604020202020204" pitchFamily="34" charset="0"/>
                  </a:rPr>
                  <a:t>First HIV positive visit</a:t>
                </a:r>
              </a:p>
            </p:txBody>
          </p:sp>
          <p:cxnSp>
            <p:nvCxnSpPr>
              <p:cNvPr id="123" name="Straight Connector 122">
                <a:extLst>
                  <a:ext uri="{FF2B5EF4-FFF2-40B4-BE49-F238E27FC236}">
                    <a16:creationId xmlns:a16="http://schemas.microsoft.com/office/drawing/2014/main" id="{6E960646-2576-DC6F-6404-23A308DFA70A}"/>
                  </a:ext>
                </a:extLst>
              </p:cNvPr>
              <p:cNvCxnSpPr/>
              <p:nvPr/>
            </p:nvCxnSpPr>
            <p:spPr bwMode="auto">
              <a:xfrm>
                <a:off x="3506325" y="5815385"/>
                <a:ext cx="412548" cy="0"/>
              </a:xfrm>
              <a:prstGeom prst="line">
                <a:avLst/>
              </a:prstGeom>
              <a:noFill/>
              <a:ln w="28575" cap="flat" cmpd="sng" algn="ctr">
                <a:solidFill>
                  <a:schemeClr val="accent6"/>
                </a:solidFill>
                <a:prstDash val="solid"/>
                <a:round/>
                <a:headEnd type="none" w="med" len="med"/>
                <a:tailEnd type="none" w="med" len="med"/>
              </a:ln>
              <a:effectLst/>
            </p:spPr>
          </p:cxnSp>
        </p:grpSp>
        <p:sp>
          <p:nvSpPr>
            <p:cNvPr id="117" name="TextBox 116">
              <a:extLst>
                <a:ext uri="{FF2B5EF4-FFF2-40B4-BE49-F238E27FC236}">
                  <a16:creationId xmlns:a16="http://schemas.microsoft.com/office/drawing/2014/main" id="{EB4AE5B6-4B72-757A-765B-015BBFE55C8C}"/>
                </a:ext>
              </a:extLst>
            </p:cNvPr>
            <p:cNvSpPr txBox="1"/>
            <p:nvPr/>
          </p:nvSpPr>
          <p:spPr bwMode="auto">
            <a:xfrm>
              <a:off x="2502410" y="5808922"/>
              <a:ext cx="54822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400" kern="1200" dirty="0">
                  <a:latin typeface="Calibri" panose="020F0502020204030204" pitchFamily="34" charset="0"/>
                  <a:ea typeface="+mn-ea"/>
                  <a:cs typeface="Arial" panose="020B0604020202020204" pitchFamily="34" charset="0"/>
                </a:rPr>
                <a:t>Months between first HIV positive visit and the first site reactive HIV test</a:t>
              </a:r>
            </a:p>
          </p:txBody>
        </p:sp>
        <p:grpSp>
          <p:nvGrpSpPr>
            <p:cNvPr id="118" name="Group 117">
              <a:extLst>
                <a:ext uri="{FF2B5EF4-FFF2-40B4-BE49-F238E27FC236}">
                  <a16:creationId xmlns:a16="http://schemas.microsoft.com/office/drawing/2014/main" id="{1CE7A242-90E0-B48E-F0C1-04653DE58183}"/>
                </a:ext>
              </a:extLst>
            </p:cNvPr>
            <p:cNvGrpSpPr/>
            <p:nvPr/>
          </p:nvGrpSpPr>
          <p:grpSpPr>
            <a:xfrm>
              <a:off x="1418864" y="5796722"/>
              <a:ext cx="1066376" cy="369332"/>
              <a:chOff x="2655651" y="5371521"/>
              <a:chExt cx="1066376" cy="369332"/>
            </a:xfrm>
          </p:grpSpPr>
          <p:cxnSp>
            <p:nvCxnSpPr>
              <p:cNvPr id="119" name="Straight Arrow Connector 118">
                <a:extLst>
                  <a:ext uri="{FF2B5EF4-FFF2-40B4-BE49-F238E27FC236}">
                    <a16:creationId xmlns:a16="http://schemas.microsoft.com/office/drawing/2014/main" id="{7BABA362-0F54-E6A8-EC3D-FB57444050B8}"/>
                  </a:ext>
                </a:extLst>
              </p:cNvPr>
              <p:cNvCxnSpPr/>
              <p:nvPr/>
            </p:nvCxnSpPr>
            <p:spPr bwMode="auto">
              <a:xfrm flipH="1">
                <a:off x="2655651" y="5550493"/>
                <a:ext cx="431405" cy="0"/>
              </a:xfrm>
              <a:prstGeom prst="straightConnector1">
                <a:avLst/>
              </a:prstGeom>
              <a:noFill/>
              <a:ln w="28575" cap="flat" cmpd="sng" algn="ctr">
                <a:solidFill>
                  <a:schemeClr val="bg1"/>
                </a:solidFill>
                <a:prstDash val="solid"/>
                <a:round/>
                <a:headEnd type="none" w="med" len="med"/>
                <a:tailEnd type="triangle"/>
              </a:ln>
              <a:effectLst/>
            </p:spPr>
          </p:cxnSp>
          <p:cxnSp>
            <p:nvCxnSpPr>
              <p:cNvPr id="120" name="Straight Arrow Connector 119">
                <a:extLst>
                  <a:ext uri="{FF2B5EF4-FFF2-40B4-BE49-F238E27FC236}">
                    <a16:creationId xmlns:a16="http://schemas.microsoft.com/office/drawing/2014/main" id="{EAE4C516-4862-4FED-6348-4F1FB3419774}"/>
                  </a:ext>
                </a:extLst>
              </p:cNvPr>
              <p:cNvCxnSpPr>
                <a:cxnSpLocks/>
              </p:cNvCxnSpPr>
              <p:nvPr/>
            </p:nvCxnSpPr>
            <p:spPr bwMode="auto">
              <a:xfrm>
                <a:off x="3290622" y="5550493"/>
                <a:ext cx="431405" cy="0"/>
              </a:xfrm>
              <a:prstGeom prst="straightConnector1">
                <a:avLst/>
              </a:prstGeom>
              <a:noFill/>
              <a:ln w="28575" cap="flat" cmpd="sng" algn="ctr">
                <a:solidFill>
                  <a:schemeClr val="bg1"/>
                </a:solidFill>
                <a:prstDash val="solid"/>
                <a:round/>
                <a:headEnd type="none" w="med" len="med"/>
                <a:tailEnd type="triangle"/>
              </a:ln>
              <a:effectLst/>
            </p:spPr>
          </p:cxnSp>
          <p:sp>
            <p:nvSpPr>
              <p:cNvPr id="121" name="TextBox 120">
                <a:extLst>
                  <a:ext uri="{FF2B5EF4-FFF2-40B4-BE49-F238E27FC236}">
                    <a16:creationId xmlns:a16="http://schemas.microsoft.com/office/drawing/2014/main" id="{C644A8AC-8E16-7507-C710-788269D73BD3}"/>
                  </a:ext>
                </a:extLst>
              </p:cNvPr>
              <p:cNvSpPr txBox="1"/>
              <p:nvPr/>
            </p:nvSpPr>
            <p:spPr bwMode="auto">
              <a:xfrm>
                <a:off x="3052841" y="5371521"/>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799" kern="1200" dirty="0">
                    <a:latin typeface="Calibri" panose="020F0502020204030204" pitchFamily="34" charset="0"/>
                    <a:ea typeface="+mn-ea"/>
                    <a:cs typeface="Arial" panose="020B0604020202020204" pitchFamily="34" charset="0"/>
                  </a:rPr>
                  <a:t>#</a:t>
                </a:r>
              </a:p>
            </p:txBody>
          </p:sp>
        </p:grpSp>
      </p:grpSp>
      <p:sp>
        <p:nvSpPr>
          <p:cNvPr id="128" name="TextBox 127">
            <a:extLst>
              <a:ext uri="{FF2B5EF4-FFF2-40B4-BE49-F238E27FC236}">
                <a16:creationId xmlns:a16="http://schemas.microsoft.com/office/drawing/2014/main" id="{13020EDE-1ECF-25CA-2326-6246F1997D8A}"/>
              </a:ext>
            </a:extLst>
          </p:cNvPr>
          <p:cNvSpPr txBox="1"/>
          <p:nvPr/>
        </p:nvSpPr>
        <p:spPr bwMode="auto">
          <a:xfrm>
            <a:off x="4195468" y="2250824"/>
            <a:ext cx="2562870" cy="1061552"/>
          </a:xfrm>
          <a:prstGeom prst="rect">
            <a:avLst/>
          </a:prstGeom>
          <a:noFill/>
          <a:ln>
            <a:noFill/>
          </a:ln>
        </p:spPr>
        <p:txBody>
          <a:bodyPr wrap="square" rtlCol="0" anchor="ctr">
            <a:spAutoFit/>
          </a:bodyPr>
          <a:lstStyle/>
          <a:p>
            <a:pPr algn="ctr" defTabSz="914126" eaLnBrk="0" fontAlgn="base" hangingPunct="0">
              <a:lnSpc>
                <a:spcPct val="90000"/>
              </a:lnSpc>
              <a:spcAft>
                <a:spcPct val="0"/>
              </a:spcAft>
            </a:pPr>
            <a:r>
              <a:rPr lang="en-US" sz="1400" b="1" u="sng" kern="1200" dirty="0">
                <a:latin typeface="Calibri" panose="020F0502020204030204" pitchFamily="34" charset="0"/>
                <a:ea typeface="+mn-ea"/>
                <a:cs typeface="Arial" panose="020B0604020202020204" pitchFamily="34" charset="0"/>
              </a:rPr>
              <a:t>Retrospective Testing</a:t>
            </a:r>
          </a:p>
          <a:p>
            <a:pPr algn="ctr" defTabSz="914126" eaLnBrk="0" fontAlgn="base" hangingPunct="0">
              <a:lnSpc>
                <a:spcPct val="90000"/>
              </a:lnSpc>
              <a:spcAft>
                <a:spcPct val="0"/>
              </a:spcAft>
            </a:pPr>
            <a:r>
              <a:rPr lang="en-US" sz="1400" b="1" kern="1200" dirty="0">
                <a:latin typeface="Calibri" panose="020F0502020204030204" pitchFamily="34" charset="0"/>
                <a:ea typeface="+mn-ea"/>
                <a:cs typeface="Arial" panose="020B0604020202020204" pitchFamily="34" charset="0"/>
              </a:rPr>
              <a:t>Ag/Ab test nonreactive</a:t>
            </a:r>
          </a:p>
          <a:p>
            <a:pPr algn="ctr" defTabSz="914126" eaLnBrk="0" fontAlgn="base" hangingPunct="0">
              <a:lnSpc>
                <a:spcPct val="90000"/>
              </a:lnSpc>
              <a:spcAft>
                <a:spcPct val="0"/>
              </a:spcAft>
            </a:pPr>
            <a:r>
              <a:rPr lang="en-US" sz="1400" b="1" kern="1200" dirty="0">
                <a:solidFill>
                  <a:srgbClr val="E1471D"/>
                </a:solidFill>
                <a:latin typeface="Calibri" panose="020F0502020204030204" pitchFamily="34" charset="0"/>
                <a:ea typeface="+mn-ea"/>
                <a:cs typeface="Arial" panose="020B0604020202020204" pitchFamily="34" charset="0"/>
              </a:rPr>
              <a:t>Qualitative RNA reactive </a:t>
            </a:r>
            <a:br>
              <a:rPr lang="en-US" sz="1400" b="1" kern="1200" dirty="0">
                <a:solidFill>
                  <a:srgbClr val="E1471D"/>
                </a:solidFill>
                <a:latin typeface="Calibri" panose="020F0502020204030204" pitchFamily="34" charset="0"/>
                <a:ea typeface="+mn-ea"/>
                <a:cs typeface="Arial" panose="020B0604020202020204" pitchFamily="34" charset="0"/>
              </a:rPr>
            </a:br>
            <a:r>
              <a:rPr lang="en-US" sz="1400" b="1" kern="1200" dirty="0">
                <a:solidFill>
                  <a:srgbClr val="E1471D"/>
                </a:solidFill>
                <a:latin typeface="Calibri" panose="020F0502020204030204" pitchFamily="34" charset="0"/>
                <a:ea typeface="+mn-ea"/>
                <a:cs typeface="Arial" panose="020B0604020202020204" pitchFamily="34" charset="0"/>
              </a:rPr>
              <a:t>HIV-1 RNA 6.1 c/mL</a:t>
            </a:r>
            <a:endParaRPr lang="en-US" sz="1400" b="1" kern="1200" dirty="0">
              <a:solidFill>
                <a:srgbClr val="015873"/>
              </a:solidFill>
              <a:latin typeface="Calibri" panose="020F0502020204030204" pitchFamily="34" charset="0"/>
              <a:ea typeface="+mn-ea"/>
              <a:cs typeface="Arial" panose="020B0604020202020204" pitchFamily="34" charset="0"/>
            </a:endParaRPr>
          </a:p>
          <a:p>
            <a:pPr algn="ctr" defTabSz="914126" eaLnBrk="0" fontAlgn="base" hangingPunct="0">
              <a:lnSpc>
                <a:spcPct val="90000"/>
              </a:lnSpc>
              <a:spcAft>
                <a:spcPct val="0"/>
              </a:spcAft>
            </a:pPr>
            <a:r>
              <a:rPr lang="en-US" sz="1400" b="1" kern="1200" dirty="0">
                <a:solidFill>
                  <a:srgbClr val="015873"/>
                </a:solidFill>
                <a:latin typeface="Calibri" panose="020F0502020204030204" pitchFamily="34" charset="0"/>
                <a:ea typeface="+mn-ea"/>
                <a:cs typeface="Arial" panose="020B0604020202020204" pitchFamily="34" charset="0"/>
              </a:rPr>
              <a:t>Genotyping failed</a:t>
            </a:r>
          </a:p>
        </p:txBody>
      </p:sp>
      <p:sp>
        <p:nvSpPr>
          <p:cNvPr id="129" name="TextBox 128">
            <a:extLst>
              <a:ext uri="{FF2B5EF4-FFF2-40B4-BE49-F238E27FC236}">
                <a16:creationId xmlns:a16="http://schemas.microsoft.com/office/drawing/2014/main" id="{1C361EBC-FEAB-F91A-A1BB-B49AE2ADE813}"/>
              </a:ext>
            </a:extLst>
          </p:cNvPr>
          <p:cNvSpPr txBox="1"/>
          <p:nvPr/>
        </p:nvSpPr>
        <p:spPr bwMode="auto">
          <a:xfrm>
            <a:off x="9066601" y="2250824"/>
            <a:ext cx="2436602" cy="1061552"/>
          </a:xfrm>
          <a:prstGeom prst="rect">
            <a:avLst/>
          </a:prstGeom>
          <a:noFill/>
          <a:ln>
            <a:noFill/>
          </a:ln>
        </p:spPr>
        <p:txBody>
          <a:bodyPr wrap="square" rtlCol="0" anchor="ctr">
            <a:spAutoFit/>
          </a:bodyPr>
          <a:lstStyle/>
          <a:p>
            <a:pPr algn="ctr" defTabSz="914126" eaLnBrk="0" fontAlgn="base" hangingPunct="0">
              <a:lnSpc>
                <a:spcPct val="90000"/>
              </a:lnSpc>
              <a:spcAft>
                <a:spcPct val="0"/>
              </a:spcAft>
            </a:pPr>
            <a:r>
              <a:rPr lang="en-US" sz="1400" b="1" u="sng" kern="1200" dirty="0">
                <a:latin typeface="Calibri" panose="020F0502020204030204" pitchFamily="34" charset="0"/>
                <a:ea typeface="+mn-ea"/>
                <a:cs typeface="Arial" panose="020B0604020202020204" pitchFamily="34" charset="0"/>
              </a:rPr>
              <a:t>Study Site</a:t>
            </a:r>
          </a:p>
          <a:p>
            <a:pPr algn="ctr" defTabSz="914126" eaLnBrk="0" fontAlgn="base" hangingPunct="0">
              <a:lnSpc>
                <a:spcPct val="90000"/>
              </a:lnSpc>
              <a:spcAft>
                <a:spcPct val="0"/>
              </a:spcAft>
            </a:pPr>
            <a:r>
              <a:rPr lang="en-US" sz="1400" b="1" kern="1200" dirty="0">
                <a:solidFill>
                  <a:srgbClr val="E1471D"/>
                </a:solidFill>
                <a:latin typeface="Calibri" panose="020F0502020204030204" pitchFamily="34" charset="0"/>
                <a:ea typeface="+mn-ea"/>
                <a:cs typeface="Arial" panose="020B0604020202020204" pitchFamily="34" charset="0"/>
              </a:rPr>
              <a:t>Discriminatory Ab positive</a:t>
            </a:r>
          </a:p>
          <a:p>
            <a:pPr algn="ctr" defTabSz="914126" eaLnBrk="0" fontAlgn="base" hangingPunct="0">
              <a:lnSpc>
                <a:spcPct val="90000"/>
              </a:lnSpc>
              <a:spcAft>
                <a:spcPct val="0"/>
              </a:spcAft>
            </a:pPr>
            <a:r>
              <a:rPr lang="en-US" sz="1400" b="1" kern="1200" dirty="0">
                <a:solidFill>
                  <a:srgbClr val="E1471D"/>
                </a:solidFill>
                <a:latin typeface="Calibri" panose="020F0502020204030204" pitchFamily="34" charset="0"/>
                <a:ea typeface="+mn-ea"/>
                <a:cs typeface="Arial" panose="020B0604020202020204" pitchFamily="34" charset="0"/>
              </a:rPr>
              <a:t>Qualitative RNA reactive</a:t>
            </a:r>
          </a:p>
          <a:p>
            <a:pPr algn="ctr" defTabSz="914126" eaLnBrk="0" fontAlgn="base" hangingPunct="0">
              <a:lnSpc>
                <a:spcPct val="90000"/>
              </a:lnSpc>
              <a:spcAft>
                <a:spcPct val="0"/>
              </a:spcAft>
            </a:pPr>
            <a:r>
              <a:rPr lang="en-US" sz="1400" b="1" kern="1200" dirty="0">
                <a:solidFill>
                  <a:srgbClr val="E1471D"/>
                </a:solidFill>
                <a:latin typeface="Calibri" panose="020F0502020204030204" pitchFamily="34" charset="0"/>
                <a:ea typeface="+mn-ea"/>
                <a:cs typeface="Arial" panose="020B0604020202020204" pitchFamily="34" charset="0"/>
              </a:rPr>
              <a:t>HIV-1 RNA 23 c/mL</a:t>
            </a:r>
          </a:p>
          <a:p>
            <a:pPr algn="ctr" defTabSz="914126" eaLnBrk="0" fontAlgn="base" hangingPunct="0">
              <a:lnSpc>
                <a:spcPct val="90000"/>
              </a:lnSpc>
              <a:spcAft>
                <a:spcPct val="0"/>
              </a:spcAft>
            </a:pPr>
            <a:r>
              <a:rPr lang="en-US" sz="1400" b="1" kern="1200" dirty="0">
                <a:solidFill>
                  <a:srgbClr val="015873"/>
                </a:solidFill>
                <a:latin typeface="Calibri" panose="020F0502020204030204" pitchFamily="34" charset="0"/>
                <a:ea typeface="+mn-ea"/>
                <a:cs typeface="Arial" panose="020B0604020202020204" pitchFamily="34" charset="0"/>
              </a:rPr>
              <a:t>N155H + S230R</a:t>
            </a:r>
          </a:p>
        </p:txBody>
      </p:sp>
      <p:sp>
        <p:nvSpPr>
          <p:cNvPr id="108" name="TextBox 107">
            <a:extLst>
              <a:ext uri="{FF2B5EF4-FFF2-40B4-BE49-F238E27FC236}">
                <a16:creationId xmlns:a16="http://schemas.microsoft.com/office/drawing/2014/main" id="{843806D2-D592-FE57-B372-B537B79124A2}"/>
              </a:ext>
            </a:extLst>
          </p:cNvPr>
          <p:cNvSpPr txBox="1"/>
          <p:nvPr/>
        </p:nvSpPr>
        <p:spPr bwMode="auto">
          <a:xfrm>
            <a:off x="5430026" y="5482235"/>
            <a:ext cx="2247018" cy="36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defTabSz="914126" eaLnBrk="0" fontAlgn="base" hangingPunct="0">
              <a:spcBef>
                <a:spcPct val="50000"/>
              </a:spcBef>
              <a:spcAft>
                <a:spcPct val="0"/>
              </a:spcAft>
            </a:pPr>
            <a:r>
              <a:rPr lang="en-US" sz="1799" b="1" kern="1200" dirty="0" err="1">
                <a:latin typeface="Calibri" panose="020F0502020204030204" pitchFamily="34" charset="0"/>
                <a:ea typeface="+mn-ea"/>
                <a:cs typeface="Arial" panose="020B0604020202020204" pitchFamily="34" charset="0"/>
              </a:rPr>
              <a:t>Wk</a:t>
            </a:r>
            <a:r>
              <a:rPr lang="en-US" sz="1799" b="1" kern="1200" dirty="0">
                <a:latin typeface="Calibri" panose="020F0502020204030204" pitchFamily="34" charset="0"/>
                <a:ea typeface="+mn-ea"/>
                <a:cs typeface="Arial" panose="020B0604020202020204" pitchFamily="34" charset="0"/>
              </a:rPr>
              <a:t> Since Enrollment </a:t>
            </a:r>
          </a:p>
        </p:txBody>
      </p:sp>
    </p:spTree>
    <p:extLst>
      <p:ext uri="{BB962C8B-B14F-4D97-AF65-F5344CB8AC3E}">
        <p14:creationId xmlns:p14="http://schemas.microsoft.com/office/powerpoint/2010/main" val="40175485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6D172-2BE8-5F21-4F24-8E4C2552BED6}"/>
              </a:ext>
            </a:extLst>
          </p:cNvPr>
          <p:cNvSpPr>
            <a:spLocks noGrp="1"/>
          </p:cNvSpPr>
          <p:nvPr>
            <p:ph type="title"/>
          </p:nvPr>
        </p:nvSpPr>
        <p:spPr/>
        <p:txBody>
          <a:bodyPr/>
          <a:lstStyle/>
          <a:p>
            <a:r>
              <a:rPr lang="en-US" dirty="0"/>
              <a:t>AHI vs LEVI Syndrome With LA CAB PrEP</a:t>
            </a:r>
          </a:p>
        </p:txBody>
      </p:sp>
      <p:sp>
        <p:nvSpPr>
          <p:cNvPr id="8" name="Text Box 11">
            <a:extLst>
              <a:ext uri="{FF2B5EF4-FFF2-40B4-BE49-F238E27FC236}">
                <a16:creationId xmlns:a16="http://schemas.microsoft.com/office/drawing/2014/main" id="{CAFB0C40-3852-3F22-911B-E3B10FAA3114}"/>
              </a:ext>
            </a:extLst>
          </p:cNvPr>
          <p:cNvSpPr txBox="1">
            <a:spLocks noChangeArrowheads="1"/>
          </p:cNvSpPr>
          <p:nvPr/>
        </p:nvSpPr>
        <p:spPr bwMode="auto">
          <a:xfrm>
            <a:off x="414231" y="6384970"/>
            <a:ext cx="8008439" cy="27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defTabSz="914126" fontAlgn="base">
              <a:lnSpc>
                <a:spcPct val="100000"/>
              </a:lnSpc>
              <a:spcBef>
                <a:spcPct val="0"/>
              </a:spcBef>
              <a:spcAft>
                <a:spcPct val="0"/>
              </a:spcAft>
              <a:buClrTx/>
              <a:buNone/>
              <a:defRPr/>
            </a:pPr>
            <a:r>
              <a:rPr lang="en-US" altLang="en-US" sz="1200" kern="1200" dirty="0">
                <a:solidFill>
                  <a:srgbClr val="455560"/>
                </a:solidFill>
                <a:latin typeface="Calibri" panose="020F0502020204030204" pitchFamily="34" charset="0"/>
                <a:ea typeface="+mn-ea"/>
                <a:cs typeface="Arial" panose="020B0604020202020204" pitchFamily="34" charset="0"/>
              </a:rPr>
              <a:t>Eshleman. CROI 2023. Abstr 160.</a:t>
            </a:r>
          </a:p>
        </p:txBody>
      </p:sp>
      <p:graphicFrame>
        <p:nvGraphicFramePr>
          <p:cNvPr id="6" name="Group 3">
            <a:extLst>
              <a:ext uri="{FF2B5EF4-FFF2-40B4-BE49-F238E27FC236}">
                <a16:creationId xmlns:a16="http://schemas.microsoft.com/office/drawing/2014/main" id="{E1FDCA51-994A-6C28-0499-E9CF6B3EC508}"/>
              </a:ext>
            </a:extLst>
          </p:cNvPr>
          <p:cNvGraphicFramePr>
            <a:graphicFrameLocks/>
          </p:cNvGraphicFramePr>
          <p:nvPr/>
        </p:nvGraphicFramePr>
        <p:xfrm>
          <a:off x="717548" y="1600676"/>
          <a:ext cx="10869615" cy="4571920"/>
        </p:xfrm>
        <a:graphic>
          <a:graphicData uri="http://schemas.openxmlformats.org/drawingml/2006/table">
            <a:tbl>
              <a:tblPr/>
              <a:tblGrid>
                <a:gridCol w="1630442">
                  <a:extLst>
                    <a:ext uri="{9D8B030D-6E8A-4147-A177-3AD203B41FA5}">
                      <a16:colId xmlns:a16="http://schemas.microsoft.com/office/drawing/2014/main" val="20000"/>
                    </a:ext>
                  </a:extLst>
                </a:gridCol>
                <a:gridCol w="4263123">
                  <a:extLst>
                    <a:ext uri="{9D8B030D-6E8A-4147-A177-3AD203B41FA5}">
                      <a16:colId xmlns:a16="http://schemas.microsoft.com/office/drawing/2014/main" val="20001"/>
                    </a:ext>
                  </a:extLst>
                </a:gridCol>
                <a:gridCol w="4976050">
                  <a:extLst>
                    <a:ext uri="{9D8B030D-6E8A-4147-A177-3AD203B41FA5}">
                      <a16:colId xmlns:a16="http://schemas.microsoft.com/office/drawing/2014/main" val="405770945"/>
                    </a:ext>
                  </a:extLst>
                </a:gridCol>
              </a:tblGrid>
              <a:tr h="335209">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GB" sz="1600" b="1" i="0" u="none" strike="noStrike" cap="none" normalizeH="0" baseline="0" dirty="0">
                          <a:ln>
                            <a:noFill/>
                          </a:ln>
                          <a:solidFill>
                            <a:schemeClr val="tx1"/>
                          </a:solidFill>
                          <a:effectLst/>
                          <a:latin typeface="Calibri" panose="020F0502020204030204" pitchFamily="34" charset="0"/>
                        </a:rPr>
                        <a:t>Feature</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Calibri" panose="020F0502020204030204" pitchFamily="34" charset="0"/>
                        </a:rPr>
                        <a:t>AHI</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Calibri" panose="020F0502020204030204" pitchFamily="34" charset="0"/>
                        </a:rPr>
                        <a:t>LEVI</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extLst>
                  <a:ext uri="{0D108BD9-81ED-4DB2-BD59-A6C34878D82A}">
                    <a16:rowId xmlns:a16="http://schemas.microsoft.com/office/drawing/2014/main" val="10001"/>
                  </a:ext>
                </a:extLst>
              </a:tr>
              <a:tr h="335209">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bg2">
                              <a:lumMod val="10000"/>
                            </a:schemeClr>
                          </a:solidFill>
                          <a:effectLst/>
                          <a:latin typeface="Calibri" panose="020F0502020204030204" pitchFamily="34" charset="0"/>
                        </a:rPr>
                        <a:t>Cause</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Phase of natural HIV infection</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LA ARV for PrEP</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690459142"/>
                  </a:ext>
                </a:extLst>
              </a:tr>
              <a:tr h="578985">
                <a:tc>
                  <a:txBody>
                    <a:bodyPr/>
                    <a:lstStyle/>
                    <a:p>
                      <a:pPr marL="0" marR="0" lvl="0" indent="0" algn="l" defTabSz="914400" rtl="0" eaLnBrk="1" fontAlgn="base" latinLnBrk="0" hangingPunct="1">
                        <a:lnSpc>
                          <a:spcPct val="100000"/>
                        </a:lnSpc>
                        <a:spcBef>
                          <a:spcPct val="0"/>
                        </a:spcBef>
                        <a:spcAft>
                          <a:spcPct val="0"/>
                        </a:spcAft>
                        <a:buClr>
                          <a:schemeClr val="bg1"/>
                        </a:buClr>
                        <a:buSzTx/>
                        <a:buFont typeface="Wingdings" panose="05000000000000000000" pitchFamily="2" charset="2"/>
                        <a:buNone/>
                        <a:tabLst/>
                      </a:pPr>
                      <a:r>
                        <a:rPr kumimoji="0" lang="en-US" sz="1600" b="1" i="0" u="none" strike="noStrike" cap="none" normalizeH="0" baseline="0" dirty="0">
                          <a:ln>
                            <a:noFill/>
                          </a:ln>
                          <a:solidFill>
                            <a:schemeClr val="bg2">
                              <a:lumMod val="10000"/>
                            </a:schemeClr>
                          </a:solidFill>
                          <a:effectLst/>
                          <a:latin typeface="Calibri" panose="020F0502020204030204" pitchFamily="34" charset="0"/>
                        </a:rPr>
                        <a:t>Onset</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57150" cap="flat" cmpd="sng" algn="ctr">
                      <a:solidFill>
                        <a:schemeClr val="accent5"/>
                      </a:solidFill>
                      <a:prstDash val="solid"/>
                      <a:round/>
                      <a:headEnd type="none" w="med" len="med"/>
                      <a:tailEnd type="none" w="med" len="med"/>
                    </a:lnB>
                    <a:lnTlToBr>
                      <a:noFill/>
                    </a:lnTlToBr>
                    <a:lnBlToTr>
                      <a:noFill/>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New infection</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57150" cap="flat" cmpd="sng" algn="ctr">
                      <a:solidFill>
                        <a:schemeClr val="accent5"/>
                      </a:solidFill>
                      <a:prstDash val="solid"/>
                      <a:round/>
                      <a:headEnd type="none" w="med" len="med"/>
                      <a:tailEnd type="none" w="med" len="med"/>
                    </a:lnB>
                    <a:lnTlToBr>
                      <a:noFill/>
                    </a:lnTlToBr>
                    <a:lnBlToTr>
                      <a:noFill/>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Infection during PrEP; initiation of PrEP </a:t>
                      </a:r>
                      <a:br>
                        <a:rPr kumimoji="0" lang="en-US" sz="1600" b="0" i="0" u="none" strike="noStrike" cap="none" normalizeH="0" baseline="0" dirty="0">
                          <a:ln>
                            <a:noFill/>
                          </a:ln>
                          <a:solidFill>
                            <a:schemeClr val="bg2">
                              <a:lumMod val="10000"/>
                            </a:schemeClr>
                          </a:solidFill>
                          <a:effectLst/>
                          <a:latin typeface="Calibri" panose="020F0502020204030204" pitchFamily="34" charset="0"/>
                        </a:rPr>
                      </a:br>
                      <a:r>
                        <a:rPr kumimoji="0" lang="en-US" sz="1600" b="0" i="0" u="none" strike="noStrike" cap="none" normalizeH="0" baseline="0" dirty="0">
                          <a:ln>
                            <a:noFill/>
                          </a:ln>
                          <a:solidFill>
                            <a:schemeClr val="bg2">
                              <a:lumMod val="10000"/>
                            </a:schemeClr>
                          </a:solidFill>
                          <a:effectLst/>
                          <a:latin typeface="Calibri" panose="020F0502020204030204" pitchFamily="34" charset="0"/>
                        </a:rPr>
                        <a:t>during acute/early infection</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57150" cap="flat" cmpd="sng" algn="ctr">
                      <a:solidFill>
                        <a:schemeClr val="accent5"/>
                      </a:solidFill>
                      <a:prstDash val="solid"/>
                      <a:round/>
                      <a:headEnd type="none" w="med" len="med"/>
                      <a:tailEnd type="none" w="med" len="med"/>
                    </a:lnB>
                    <a:lnTlToBr>
                      <a:noFill/>
                    </a:lnTlToBr>
                    <a:lnBlToTr>
                      <a:noFill/>
                    </a:lnBlToTr>
                    <a:solidFill>
                      <a:schemeClr val="tx1">
                        <a:lumMod val="95000"/>
                      </a:schemeClr>
                    </a:solidFill>
                  </a:tcPr>
                </a:tc>
                <a:extLst>
                  <a:ext uri="{0D108BD9-81ED-4DB2-BD59-A6C34878D82A}">
                    <a16:rowId xmlns:a16="http://schemas.microsoft.com/office/drawing/2014/main" val="2337007211"/>
                  </a:ext>
                </a:extLst>
              </a:tr>
              <a:tr h="335209">
                <a:tc>
                  <a:txBody>
                    <a:bodyPr/>
                    <a:lstStyle/>
                    <a:p>
                      <a:pPr marL="0" marR="0" lvl="0" indent="0" algn="l" defTabSz="914400" rtl="0" eaLnBrk="1" fontAlgn="base" latinLnBrk="0" hangingPunct="1">
                        <a:lnSpc>
                          <a:spcPct val="100000"/>
                        </a:lnSpc>
                        <a:spcBef>
                          <a:spcPct val="0"/>
                        </a:spcBef>
                        <a:spcAft>
                          <a:spcPct val="0"/>
                        </a:spcAft>
                        <a:buClr>
                          <a:schemeClr val="bg1"/>
                        </a:buClr>
                        <a:buSzTx/>
                        <a:buFont typeface="Wingdings" panose="05000000000000000000" pitchFamily="2" charset="2"/>
                        <a:buNone/>
                        <a:tabLst/>
                      </a:pPr>
                      <a:r>
                        <a:rPr kumimoji="0" lang="en-US" sz="1600" b="1" i="0" u="none" strike="noStrike" cap="none" normalizeH="0" baseline="0" dirty="0">
                          <a:ln>
                            <a:noFill/>
                          </a:ln>
                          <a:solidFill>
                            <a:schemeClr val="bg2">
                              <a:lumMod val="10000"/>
                            </a:schemeClr>
                          </a:solidFill>
                          <a:effectLst/>
                          <a:latin typeface="Calibri" panose="020F0502020204030204" pitchFamily="34" charset="0"/>
                        </a:rPr>
                        <a:t>Viral replication</a:t>
                      </a:r>
                    </a:p>
                  </a:txBody>
                  <a:tcPr marL="121667" marR="121667" marT="45716" marB="45716" anchor="ctr" horzOverflow="overflow">
                    <a:lnL w="571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57150" cap="flat" cmpd="sng" algn="ctr">
                      <a:solidFill>
                        <a:schemeClr val="accent5"/>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Explosive</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57150" cap="flat" cmpd="sng" algn="ctr">
                      <a:solidFill>
                        <a:schemeClr val="accent5"/>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Smoldering</a:t>
                      </a:r>
                    </a:p>
                  </a:txBody>
                  <a:tcPr marL="121667" marR="121667" marT="45716" marB="45716" anchor="ctr" horzOverflow="overflow">
                    <a:lnL w="12700" cap="flat" cmpd="sng" algn="ctr">
                      <a:noFill/>
                      <a:prstDash val="solid"/>
                      <a:round/>
                      <a:headEnd type="none" w="med" len="med"/>
                      <a:tailEnd type="none" w="med" len="med"/>
                    </a:lnL>
                    <a:lnR w="57150" cap="flat" cmpd="sng" algn="ctr">
                      <a:solidFill>
                        <a:schemeClr val="accent5"/>
                      </a:solidFill>
                      <a:prstDash val="solid"/>
                      <a:round/>
                      <a:headEnd type="none" w="med" len="med"/>
                      <a:tailEnd type="none" w="med" len="med"/>
                    </a:lnR>
                    <a:lnT w="57150" cap="flat" cmpd="sng" algn="ctr">
                      <a:solidFill>
                        <a:schemeClr val="accent5"/>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6894471"/>
                  </a:ext>
                </a:extLst>
              </a:tr>
              <a:tr h="578985">
                <a:tc>
                  <a:txBody>
                    <a:bodyPr/>
                    <a:lstStyle/>
                    <a:p>
                      <a:pPr marL="0" marR="0" lvl="0" indent="0" algn="l" defTabSz="914400" rtl="0" eaLnBrk="1" fontAlgn="base" latinLnBrk="0" hangingPunct="1">
                        <a:lnSpc>
                          <a:spcPct val="100000"/>
                        </a:lnSpc>
                        <a:spcBef>
                          <a:spcPct val="0"/>
                        </a:spcBef>
                        <a:spcAft>
                          <a:spcPct val="0"/>
                        </a:spcAft>
                        <a:buClr>
                          <a:schemeClr val="bg1"/>
                        </a:buClr>
                        <a:buSzTx/>
                        <a:buFont typeface="Wingdings" panose="05000000000000000000" pitchFamily="2" charset="2"/>
                        <a:buNone/>
                        <a:tabLst/>
                      </a:pPr>
                      <a:r>
                        <a:rPr kumimoji="0" lang="en-US" sz="1600" b="1" i="0" u="none" strike="noStrike" cap="none" normalizeH="0" baseline="0" dirty="0">
                          <a:ln>
                            <a:noFill/>
                          </a:ln>
                          <a:solidFill>
                            <a:schemeClr val="bg2">
                              <a:lumMod val="10000"/>
                            </a:schemeClr>
                          </a:solidFill>
                          <a:effectLst/>
                          <a:latin typeface="Calibri" panose="020F0502020204030204" pitchFamily="34" charset="0"/>
                        </a:rPr>
                        <a:t>Symptoms</a:t>
                      </a:r>
                    </a:p>
                  </a:txBody>
                  <a:tcPr marL="121667" marR="121667" marT="45716" marB="45716" anchor="ctr" horzOverflow="overflow">
                    <a:lnL w="571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Fever, chills, rash, night sweats, muscle aches, sore throat, fatigue, swollen glands</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Minimal, variable, often no symptoms reported</a:t>
                      </a:r>
                    </a:p>
                  </a:txBody>
                  <a:tcPr marL="121667" marR="121667" marT="45716" marB="45716" anchor="ctr" horzOverflow="overflow">
                    <a:lnL w="12700" cap="flat" cmpd="sng" algn="ctr">
                      <a:noFill/>
                      <a:prstDash val="solid"/>
                      <a:round/>
                      <a:headEnd type="none" w="med" len="med"/>
                      <a:tailEnd type="none" w="med" len="med"/>
                    </a:lnL>
                    <a:lnR w="571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1">
                        <a:lumMod val="95000"/>
                      </a:schemeClr>
                    </a:solidFill>
                  </a:tcPr>
                </a:tc>
                <a:extLst>
                  <a:ext uri="{0D108BD9-81ED-4DB2-BD59-A6C34878D82A}">
                    <a16:rowId xmlns:a16="http://schemas.microsoft.com/office/drawing/2014/main" val="2959869566"/>
                  </a:ext>
                </a:extLst>
              </a:tr>
              <a:tr h="578985">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bg2">
                              <a:lumMod val="10000"/>
                            </a:schemeClr>
                          </a:solidFill>
                          <a:effectLst/>
                          <a:latin typeface="Calibri" panose="020F0502020204030204" pitchFamily="34" charset="0"/>
                        </a:rPr>
                        <a:t>Detection</a:t>
                      </a:r>
                    </a:p>
                  </a:txBody>
                  <a:tcPr marL="121667" marR="121667" marT="45716" marB="45716" anchor="ctr" horzOverflow="overflow">
                    <a:lnL w="571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57150" cap="flat" cmpd="sng" algn="ctr">
                      <a:solidFill>
                        <a:schemeClr val="accent5"/>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Ag/Ab, RNA (including point-of-care and pooled tests), DNA, and total nucleic acid assays</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57150" cap="flat" cmpd="sng" algn="ctr">
                      <a:solidFill>
                        <a:schemeClr val="accent5"/>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Ultrasensitive RNA assay (often low/undetectable HIV-1 RNA and HIV-1 DNA, diminished/delayed Ab production)</a:t>
                      </a:r>
                    </a:p>
                  </a:txBody>
                  <a:tcPr marL="121667" marR="121667" marT="45716" marB="45716" anchor="ctr" horzOverflow="overflow">
                    <a:lnL w="12700" cap="flat" cmpd="sng" algn="ctr">
                      <a:noFill/>
                      <a:prstDash val="solid"/>
                      <a:round/>
                      <a:headEnd type="none" w="med" len="med"/>
                      <a:tailEnd type="none" w="med" len="med"/>
                    </a:lnL>
                    <a:lnR w="571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57150" cap="flat" cmpd="sng" algn="ctr">
                      <a:solidFill>
                        <a:schemeClr val="accent5"/>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590927690"/>
                  </a:ext>
                </a:extLst>
              </a:tr>
              <a:tr h="335209">
                <a:tc>
                  <a:txBody>
                    <a:bodyPr/>
                    <a:lstStyle/>
                    <a:p>
                      <a:pPr marL="0" marR="0" lvl="0" indent="0" algn="l" defTabSz="914400" rtl="0" eaLnBrk="1" fontAlgn="base" latinLnBrk="0" hangingPunct="1">
                        <a:lnSpc>
                          <a:spcPct val="100000"/>
                        </a:lnSpc>
                        <a:spcBef>
                          <a:spcPct val="0"/>
                        </a:spcBef>
                        <a:spcAft>
                          <a:spcPct val="0"/>
                        </a:spcAft>
                        <a:buClr>
                          <a:schemeClr val="bg1"/>
                        </a:buClr>
                        <a:buSzTx/>
                        <a:buFont typeface="Wingdings" panose="05000000000000000000" pitchFamily="2" charset="2"/>
                        <a:buNone/>
                        <a:tabLst/>
                      </a:pPr>
                      <a:r>
                        <a:rPr kumimoji="0" lang="en-US" sz="1600" b="1" i="0" u="none" strike="noStrike" cap="none" normalizeH="0" baseline="0" dirty="0">
                          <a:ln>
                            <a:noFill/>
                          </a:ln>
                          <a:solidFill>
                            <a:schemeClr val="bg2">
                              <a:lumMod val="10000"/>
                            </a:schemeClr>
                          </a:solidFill>
                          <a:effectLst/>
                          <a:latin typeface="Calibri" panose="020F0502020204030204" pitchFamily="34" charset="0"/>
                        </a:rPr>
                        <a:t>Assay reversion</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57150" cap="flat" cmpd="sng" algn="ctr">
                      <a:solidFill>
                        <a:schemeClr val="accent5"/>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Rare</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57150" cap="flat" cmpd="sng" algn="ctr">
                      <a:solidFill>
                        <a:schemeClr val="accent5"/>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Common for many test types</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57150" cap="flat" cmpd="sng" algn="ctr">
                      <a:solidFill>
                        <a:schemeClr val="accent5"/>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1">
                        <a:lumMod val="95000"/>
                      </a:schemeClr>
                    </a:solidFill>
                  </a:tcPr>
                </a:tc>
                <a:extLst>
                  <a:ext uri="{0D108BD9-81ED-4DB2-BD59-A6C34878D82A}">
                    <a16:rowId xmlns:a16="http://schemas.microsoft.com/office/drawing/2014/main" val="2811070783"/>
                  </a:ext>
                </a:extLst>
              </a:tr>
              <a:tr h="822762">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bg2">
                              <a:lumMod val="10000"/>
                            </a:schemeClr>
                          </a:solidFill>
                          <a:effectLst/>
                          <a:latin typeface="Calibri" panose="020F0502020204030204" pitchFamily="34" charset="0"/>
                        </a:rPr>
                        <a:t>Duration</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1-2 wk (until Ab detection)</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Mo (until viral breakthrough, drug clearance, or ART start); </a:t>
                      </a:r>
                      <a:br>
                        <a:rPr kumimoji="0" lang="en-US" sz="1600" b="0" i="0" u="none" strike="noStrike" cap="none" normalizeH="0" baseline="0" dirty="0">
                          <a:ln>
                            <a:noFill/>
                          </a:ln>
                          <a:solidFill>
                            <a:schemeClr val="bg2">
                              <a:lumMod val="10000"/>
                            </a:schemeClr>
                          </a:solidFill>
                          <a:effectLst/>
                          <a:latin typeface="Calibri" panose="020F0502020204030204" pitchFamily="34" charset="0"/>
                        </a:rPr>
                      </a:br>
                      <a:r>
                        <a:rPr kumimoji="0" lang="en-US" sz="1600" b="0" i="0" u="none" strike="noStrike" cap="none" normalizeH="0" baseline="0" dirty="0">
                          <a:ln>
                            <a:noFill/>
                          </a:ln>
                          <a:solidFill>
                            <a:schemeClr val="bg2">
                              <a:lumMod val="10000"/>
                            </a:schemeClr>
                          </a:solidFill>
                          <a:effectLst/>
                          <a:latin typeface="Calibri" panose="020F0502020204030204" pitchFamily="34" charset="0"/>
                        </a:rPr>
                        <a:t>can persist mo after ARV is discontinued</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3388087880"/>
                  </a:ext>
                </a:extLst>
              </a:tr>
              <a:tr h="335209">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bg2">
                              <a:lumMod val="10000"/>
                            </a:schemeClr>
                          </a:solidFill>
                          <a:effectLst/>
                          <a:latin typeface="Calibri" panose="020F0502020204030204" pitchFamily="34" charset="0"/>
                        </a:rPr>
                        <a:t>Transmission</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Very likely</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Unlikely (except possibly via blood transfusion)</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1">
                        <a:lumMod val="95000"/>
                      </a:schemeClr>
                    </a:solidFill>
                  </a:tcPr>
                </a:tc>
                <a:extLst>
                  <a:ext uri="{0D108BD9-81ED-4DB2-BD59-A6C34878D82A}">
                    <a16:rowId xmlns:a16="http://schemas.microsoft.com/office/drawing/2014/main" val="1249524022"/>
                  </a:ext>
                </a:extLst>
              </a:tr>
              <a:tr h="335209">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bg2">
                              <a:lumMod val="10000"/>
                            </a:schemeClr>
                          </a:solidFill>
                          <a:effectLst/>
                          <a:latin typeface="Calibri" panose="020F0502020204030204" pitchFamily="34" charset="0"/>
                        </a:rPr>
                        <a:t>Drug resistance</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No (unless transmitted)</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Calibri" panose="020F0502020204030204" pitchFamily="34" charset="0"/>
                        </a:rPr>
                        <a:t>Yes (can emerge early when HIV-1 RNA is low)</a:t>
                      </a:r>
                    </a:p>
                  </a:txBody>
                  <a:tcPr marL="121667" marR="121667" marT="45716" marB="45716"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2906799086"/>
                  </a:ext>
                </a:extLst>
              </a:tr>
            </a:tbl>
          </a:graphicData>
        </a:graphic>
      </p:graphicFrame>
    </p:spTree>
    <p:extLst>
      <p:ext uri="{BB962C8B-B14F-4D97-AF65-F5344CB8AC3E}">
        <p14:creationId xmlns:p14="http://schemas.microsoft.com/office/powerpoint/2010/main" val="791097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8546831A-73CD-4F8E-9FF8-D931364866CE}"/>
              </a:ext>
            </a:extLst>
          </p:cNvPr>
          <p:cNvSpPr>
            <a:spLocks noGrp="1" noChangeArrowheads="1"/>
          </p:cNvSpPr>
          <p:nvPr>
            <p:ph type="title"/>
          </p:nvPr>
        </p:nvSpPr>
        <p:spPr/>
        <p:txBody>
          <a:bodyPr/>
          <a:lstStyle/>
          <a:p>
            <a:r>
              <a:rPr lang="en-US" altLang="en-US" dirty="0"/>
              <a:t>INSTI Resistance Occurring During PrEP With LA CAB</a:t>
            </a:r>
          </a:p>
        </p:txBody>
      </p:sp>
      <p:sp>
        <p:nvSpPr>
          <p:cNvPr id="9219" name="Rectangle 3">
            <a:extLst>
              <a:ext uri="{FF2B5EF4-FFF2-40B4-BE49-F238E27FC236}">
                <a16:creationId xmlns:a16="http://schemas.microsoft.com/office/drawing/2014/main" id="{D25C30B9-DB9B-4F0D-825F-3ADFC7E0F72C}"/>
              </a:ext>
            </a:extLst>
          </p:cNvPr>
          <p:cNvSpPr>
            <a:spLocks noGrp="1" noChangeArrowheads="1"/>
          </p:cNvSpPr>
          <p:nvPr>
            <p:ph idx="1"/>
          </p:nvPr>
        </p:nvSpPr>
        <p:spPr/>
        <p:txBody>
          <a:bodyPr/>
          <a:lstStyle/>
          <a:p>
            <a:r>
              <a:rPr lang="en-US" altLang="en-US" dirty="0"/>
              <a:t>In HPTN 083, INSTI resistance occurred in 10/18 cases within 6 mo of first HIV+ visit </a:t>
            </a:r>
          </a:p>
          <a:p>
            <a:pPr lvl="1"/>
            <a:r>
              <a:rPr lang="en-US" altLang="en-US" dirty="0"/>
              <a:t>INSTI resistance was not observed if first HIV+ visit &gt;6 mo after LA CAB injection</a:t>
            </a:r>
          </a:p>
          <a:p>
            <a:pPr lvl="1"/>
            <a:r>
              <a:rPr lang="en-US" altLang="en-US" dirty="0"/>
              <a:t>Most infections detected by retrospective sensitive HIV-1 RNA assay before INSTI resistance emerged</a:t>
            </a:r>
          </a:p>
          <a:p>
            <a:r>
              <a:rPr lang="en-US" altLang="en-US" dirty="0"/>
              <a:t>HIV-1 RNA screening being considered in ongoing HPTN 083 and </a:t>
            </a:r>
            <a:br>
              <a:rPr lang="en-US" altLang="en-US" dirty="0"/>
            </a:br>
            <a:r>
              <a:rPr lang="en-US" altLang="en-US" dirty="0"/>
              <a:t>HPTN 084 studies</a:t>
            </a:r>
          </a:p>
          <a:p>
            <a:endParaRPr lang="en-US" altLang="en-US" dirty="0"/>
          </a:p>
        </p:txBody>
      </p:sp>
      <p:sp>
        <p:nvSpPr>
          <p:cNvPr id="9221" name="Text Box 11">
            <a:extLst>
              <a:ext uri="{FF2B5EF4-FFF2-40B4-BE49-F238E27FC236}">
                <a16:creationId xmlns:a16="http://schemas.microsoft.com/office/drawing/2014/main" id="{0B865CED-4EF9-403A-B72A-0302F40DC9B0}"/>
              </a:ext>
            </a:extLst>
          </p:cNvPr>
          <p:cNvSpPr txBox="1">
            <a:spLocks noChangeArrowheads="1"/>
          </p:cNvSpPr>
          <p:nvPr/>
        </p:nvSpPr>
        <p:spPr bwMode="auto">
          <a:xfrm>
            <a:off x="414231" y="6384970"/>
            <a:ext cx="8008439" cy="27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defTabSz="914126" fontAlgn="base">
              <a:lnSpc>
                <a:spcPct val="100000"/>
              </a:lnSpc>
              <a:spcBef>
                <a:spcPct val="0"/>
              </a:spcBef>
              <a:spcAft>
                <a:spcPct val="0"/>
              </a:spcAft>
              <a:buClrTx/>
              <a:buNone/>
            </a:pPr>
            <a:r>
              <a:rPr lang="en-US" altLang="en-US" sz="1200" kern="1200" dirty="0">
                <a:solidFill>
                  <a:srgbClr val="455560"/>
                </a:solidFill>
                <a:latin typeface="Calibri" panose="020F0502020204030204" pitchFamily="34" charset="0"/>
                <a:ea typeface="+mn-ea"/>
                <a:cs typeface="Arial" panose="020B0604020202020204" pitchFamily="34" charset="0"/>
              </a:rPr>
              <a:t>Eshleman. CROI 2023. Abstr 160.</a:t>
            </a:r>
          </a:p>
        </p:txBody>
      </p:sp>
    </p:spTree>
    <p:extLst>
      <p:ext uri="{BB962C8B-B14F-4D97-AF65-F5344CB8AC3E}">
        <p14:creationId xmlns:p14="http://schemas.microsoft.com/office/powerpoint/2010/main" val="1190552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FD2BD-FFEF-BE1F-DB3F-D5349AFD9100}"/>
              </a:ext>
            </a:extLst>
          </p:cNvPr>
          <p:cNvSpPr>
            <a:spLocks noGrp="1"/>
          </p:cNvSpPr>
          <p:nvPr>
            <p:ph type="title"/>
          </p:nvPr>
        </p:nvSpPr>
        <p:spPr/>
        <p:txBody>
          <a:bodyPr/>
          <a:lstStyle/>
          <a:p>
            <a:r>
              <a:rPr lang="en-US" dirty="0"/>
              <a:t>Summary/take home messages</a:t>
            </a:r>
          </a:p>
        </p:txBody>
      </p:sp>
      <p:sp>
        <p:nvSpPr>
          <p:cNvPr id="3" name="Text Placeholder 2">
            <a:extLst>
              <a:ext uri="{FF2B5EF4-FFF2-40B4-BE49-F238E27FC236}">
                <a16:creationId xmlns:a16="http://schemas.microsoft.com/office/drawing/2014/main" id="{428ECAEA-E25B-5D0A-EA2D-A99EDB0C347A}"/>
              </a:ext>
            </a:extLst>
          </p:cNvPr>
          <p:cNvSpPr>
            <a:spLocks noGrp="1"/>
          </p:cNvSpPr>
          <p:nvPr>
            <p:ph type="body" sz="quarter" idx="11"/>
          </p:nvPr>
        </p:nvSpPr>
        <p:spPr>
          <a:xfrm>
            <a:off x="623296" y="1867377"/>
            <a:ext cx="10444913" cy="4053363"/>
          </a:xfrm>
        </p:spPr>
        <p:txBody>
          <a:bodyPr>
            <a:normAutofit lnSpcReduction="10000"/>
          </a:bodyPr>
          <a:lstStyle/>
          <a:p>
            <a:pPr marL="690377" indent="-342900">
              <a:buFont typeface="Arial" panose="020B0604020202020204" pitchFamily="34" charset="0"/>
              <a:buChar char="•"/>
            </a:pPr>
            <a:r>
              <a:rPr lang="en-US" dirty="0"/>
              <a:t>HIV testing remains underutilized in the US</a:t>
            </a:r>
          </a:p>
          <a:p>
            <a:pPr marL="690377" indent="-342900">
              <a:buFont typeface="Arial" panose="020B0604020202020204" pitchFamily="34" charset="0"/>
              <a:buChar char="•"/>
            </a:pPr>
            <a:r>
              <a:rPr lang="en-US" dirty="0"/>
              <a:t>When choosing which test to use for your clinic/program, it’s important to understand the advantages and limitations of the different options</a:t>
            </a:r>
          </a:p>
          <a:p>
            <a:pPr marL="690377" indent="-342900">
              <a:buFont typeface="Arial" panose="020B0604020202020204" pitchFamily="34" charset="0"/>
              <a:buChar char="•"/>
            </a:pPr>
            <a:r>
              <a:rPr lang="en-US" dirty="0"/>
              <a:t>Remember to follow recommended testing algorithms to their completion</a:t>
            </a:r>
          </a:p>
          <a:p>
            <a:pPr marL="690377" indent="-342900">
              <a:buFont typeface="Arial" panose="020B0604020202020204" pitchFamily="34" charset="0"/>
              <a:buChar char="•"/>
            </a:pPr>
            <a:r>
              <a:rPr lang="en-US" dirty="0"/>
              <a:t>When results are uncertain/ambiguous </a:t>
            </a:r>
            <a:r>
              <a:rPr lang="en-US" dirty="0">
                <a:sym typeface="Wingdings" panose="05000000000000000000" pitchFamily="2" charset="2"/>
              </a:rPr>
              <a:t> review guideline recommendations</a:t>
            </a:r>
          </a:p>
          <a:p>
            <a:pPr marL="1019567" lvl="2" indent="-342900">
              <a:buFont typeface="Arial" panose="020B0604020202020204" pitchFamily="34" charset="0"/>
              <a:buChar char="•"/>
            </a:pPr>
            <a:r>
              <a:rPr lang="en-US" dirty="0">
                <a:sym typeface="Wingdings" panose="05000000000000000000" pitchFamily="2" charset="2"/>
              </a:rPr>
              <a:t>In pregnancy, current GLs endorse cautious approach for potentially exposed infants</a:t>
            </a:r>
          </a:p>
          <a:p>
            <a:pPr marL="1019567" lvl="2" indent="-342900">
              <a:buFont typeface="Arial" panose="020B0604020202020204" pitchFamily="34" charset="0"/>
              <a:buChar char="•"/>
            </a:pPr>
            <a:r>
              <a:rPr lang="en-US" dirty="0">
                <a:sym typeface="Wingdings" panose="05000000000000000000" pitchFamily="2" charset="2"/>
              </a:rPr>
              <a:t>For people on LA </a:t>
            </a:r>
            <a:r>
              <a:rPr lang="en-US" dirty="0" err="1">
                <a:sym typeface="Wingdings" panose="05000000000000000000" pitchFamily="2" charset="2"/>
              </a:rPr>
              <a:t>PrEP</a:t>
            </a:r>
            <a:r>
              <a:rPr lang="en-US" dirty="0">
                <a:sym typeface="Wingdings" panose="05000000000000000000" pitchFamily="2" charset="2"/>
              </a:rPr>
              <a:t>, clarifying status early can help prevent resistance</a:t>
            </a:r>
          </a:p>
        </p:txBody>
      </p:sp>
      <p:sp>
        <p:nvSpPr>
          <p:cNvPr id="4" name="Date Placeholder 3">
            <a:extLst>
              <a:ext uri="{FF2B5EF4-FFF2-40B4-BE49-F238E27FC236}">
                <a16:creationId xmlns:a16="http://schemas.microsoft.com/office/drawing/2014/main" id="{C95F0173-D301-1DA4-EC1D-C1E272D29478}"/>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
        <p:nvSpPr>
          <p:cNvPr id="7" name="Star: 8 Points 6">
            <a:extLst>
              <a:ext uri="{FF2B5EF4-FFF2-40B4-BE49-F238E27FC236}">
                <a16:creationId xmlns:a16="http://schemas.microsoft.com/office/drawing/2014/main" id="{078F8434-5F32-F233-AB40-791E1F8AD288}"/>
              </a:ext>
            </a:extLst>
          </p:cNvPr>
          <p:cNvSpPr/>
          <p:nvPr/>
        </p:nvSpPr>
        <p:spPr>
          <a:xfrm>
            <a:off x="9189720" y="3097530"/>
            <a:ext cx="2999105" cy="1987688"/>
          </a:xfrm>
          <a:prstGeom prst="star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Call a local expert for help, or </a:t>
            </a:r>
          </a:p>
          <a:p>
            <a:pPr algn="ctr"/>
            <a:r>
              <a:rPr lang="en-US" dirty="0"/>
              <a:t>Call the NCCC</a:t>
            </a:r>
          </a:p>
        </p:txBody>
      </p:sp>
    </p:spTree>
    <p:extLst>
      <p:ext uri="{BB962C8B-B14F-4D97-AF65-F5344CB8AC3E}">
        <p14:creationId xmlns:p14="http://schemas.microsoft.com/office/powerpoint/2010/main" val="11420943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05082-5B6D-0FB8-B0D3-A902CD80D279}"/>
              </a:ext>
            </a:extLst>
          </p:cNvPr>
          <p:cNvSpPr>
            <a:spLocks noGrp="1"/>
          </p:cNvSpPr>
          <p:nvPr>
            <p:ph type="title"/>
          </p:nvPr>
        </p:nvSpPr>
        <p:spPr/>
        <p:txBody>
          <a:bodyPr/>
          <a:lstStyle/>
          <a:p>
            <a:r>
              <a:rPr lang="en-US" dirty="0"/>
              <a:t>Acknowledgments	</a:t>
            </a:r>
          </a:p>
        </p:txBody>
      </p:sp>
      <p:sp>
        <p:nvSpPr>
          <p:cNvPr id="3" name="Text Placeholder 2">
            <a:extLst>
              <a:ext uri="{FF2B5EF4-FFF2-40B4-BE49-F238E27FC236}">
                <a16:creationId xmlns:a16="http://schemas.microsoft.com/office/drawing/2014/main" id="{8013DFF4-4645-E978-8483-0DBB21E53B36}"/>
              </a:ext>
            </a:extLst>
          </p:cNvPr>
          <p:cNvSpPr>
            <a:spLocks noGrp="1"/>
          </p:cNvSpPr>
          <p:nvPr>
            <p:ph type="body" sz="quarter" idx="11"/>
          </p:nvPr>
        </p:nvSpPr>
        <p:spPr/>
        <p:txBody>
          <a:bodyPr/>
          <a:lstStyle/>
          <a:p>
            <a:pPr marL="690377" indent="-342900">
              <a:buFont typeface="Arial" panose="020B0604020202020204" pitchFamily="34" charset="0"/>
              <a:buChar char="•"/>
            </a:pPr>
            <a:r>
              <a:rPr lang="en-US" dirty="0"/>
              <a:t>Dr. Carolyn Chu (UCSF/NCCC)</a:t>
            </a:r>
          </a:p>
          <a:p>
            <a:pPr marL="690377" indent="-342900">
              <a:buFont typeface="Arial" panose="020B0604020202020204" pitchFamily="34" charset="0"/>
              <a:buChar char="•"/>
            </a:pPr>
            <a:r>
              <a:rPr lang="en-US" dirty="0"/>
              <a:t>Dr. Jeff Johnson (CDC)</a:t>
            </a:r>
          </a:p>
          <a:p>
            <a:pPr marL="690377" indent="-342900">
              <a:buFont typeface="Arial" panose="020B0604020202020204" pitchFamily="34" charset="0"/>
              <a:buChar char="•"/>
            </a:pPr>
            <a:r>
              <a:rPr lang="en-US" dirty="0"/>
              <a:t>CCO</a:t>
            </a:r>
          </a:p>
        </p:txBody>
      </p:sp>
      <p:sp>
        <p:nvSpPr>
          <p:cNvPr id="4" name="Date Placeholder 3">
            <a:extLst>
              <a:ext uri="{FF2B5EF4-FFF2-40B4-BE49-F238E27FC236}">
                <a16:creationId xmlns:a16="http://schemas.microsoft.com/office/drawing/2014/main" id="{560C1A8A-372B-ECD3-FBE8-605938EF7B09}"/>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1197710915"/>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7">
            <a:extLst>
              <a:ext uri="{FF2B5EF4-FFF2-40B4-BE49-F238E27FC236}">
                <a16:creationId xmlns:a16="http://schemas.microsoft.com/office/drawing/2014/main" id="{853C3EF3-79AD-964C-B124-255267FD53A3}"/>
              </a:ext>
            </a:extLst>
          </p:cNvPr>
          <p:cNvPicPr>
            <a:picLocks noChangeAspect="1"/>
          </p:cNvPicPr>
          <p:nvPr/>
        </p:nvPicPr>
        <p:blipFill rotWithShape="1">
          <a:blip r:embed="rId2"/>
          <a:srcRect t="19401" b="67204"/>
          <a:stretch/>
        </p:blipFill>
        <p:spPr bwMode="auto">
          <a:xfrm>
            <a:off x="-1" y="-192038"/>
            <a:ext cx="12188825" cy="50681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801F030-C905-D241-B1FD-64C327AE9F9E}"/>
              </a:ext>
            </a:extLst>
          </p:cNvPr>
          <p:cNvSpPr/>
          <p:nvPr/>
        </p:nvSpPr>
        <p:spPr>
          <a:xfrm>
            <a:off x="758952" y="2335143"/>
            <a:ext cx="5198365" cy="1093858"/>
          </a:xfrm>
          <a:prstGeom prst="rect">
            <a:avLst/>
          </a:prstGeom>
          <a:solidFill>
            <a:schemeClr val="accent1">
              <a:alpha val="1463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402"/>
            <a:endParaRPr lang="en-US" sz="2399" kern="1200">
              <a:solidFill>
                <a:srgbClr val="FFFFFF"/>
              </a:solidFill>
              <a:latin typeface="Calibri" panose="020F0502020204030204"/>
            </a:endParaRPr>
          </a:p>
        </p:txBody>
      </p:sp>
      <p:sp>
        <p:nvSpPr>
          <p:cNvPr id="6" name="Title 3">
            <a:extLst>
              <a:ext uri="{FF2B5EF4-FFF2-40B4-BE49-F238E27FC236}">
                <a16:creationId xmlns:a16="http://schemas.microsoft.com/office/drawing/2014/main" id="{91A2F1B0-076B-544E-BD43-021ACD86C180}"/>
              </a:ext>
            </a:extLst>
          </p:cNvPr>
          <p:cNvSpPr txBox="1">
            <a:spLocks/>
          </p:cNvSpPr>
          <p:nvPr/>
        </p:nvSpPr>
        <p:spPr>
          <a:xfrm>
            <a:off x="831878" y="2502487"/>
            <a:ext cx="2491675" cy="620695"/>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600" b="1" dirty="0">
                <a:solidFill>
                  <a:srgbClr val="ECB630"/>
                </a:solidFill>
                <a:latin typeface="Helvetica" pitchFamily="2" charset="0"/>
              </a:rPr>
              <a:t>HIV/AIDS Warmline</a:t>
            </a:r>
          </a:p>
          <a:p>
            <a:pPr defTabSz="914103"/>
            <a:r>
              <a:rPr lang="en-US" sz="1600" b="1" dirty="0">
                <a:solidFill>
                  <a:srgbClr val="595959"/>
                </a:solidFill>
                <a:latin typeface="Helvetica" pitchFamily="2" charset="0"/>
              </a:rPr>
              <a:t>800-933-3413</a:t>
            </a:r>
          </a:p>
        </p:txBody>
      </p:sp>
      <p:sp>
        <p:nvSpPr>
          <p:cNvPr id="9" name="Rectangle 8">
            <a:extLst>
              <a:ext uri="{FF2B5EF4-FFF2-40B4-BE49-F238E27FC236}">
                <a16:creationId xmlns:a16="http://schemas.microsoft.com/office/drawing/2014/main" id="{D5F1A52E-052A-3242-89A9-53079C9F770E}"/>
              </a:ext>
            </a:extLst>
          </p:cNvPr>
          <p:cNvSpPr/>
          <p:nvPr/>
        </p:nvSpPr>
        <p:spPr>
          <a:xfrm>
            <a:off x="6211001" y="2345065"/>
            <a:ext cx="5239083" cy="1091699"/>
          </a:xfrm>
          <a:prstGeom prst="rect">
            <a:avLst/>
          </a:prstGeom>
          <a:solidFill>
            <a:schemeClr val="accent1">
              <a:alpha val="1463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402"/>
            <a:endParaRPr lang="en-US" sz="2399" kern="1200">
              <a:solidFill>
                <a:srgbClr val="FFFFFF"/>
              </a:solidFill>
              <a:latin typeface="Calibri" panose="020F0502020204030204"/>
            </a:endParaRPr>
          </a:p>
        </p:txBody>
      </p:sp>
      <p:cxnSp>
        <p:nvCxnSpPr>
          <p:cNvPr id="11" name="Straight Connector 10">
            <a:extLst>
              <a:ext uri="{FF2B5EF4-FFF2-40B4-BE49-F238E27FC236}">
                <a16:creationId xmlns:a16="http://schemas.microsoft.com/office/drawing/2014/main" id="{EC8A13AD-C072-734A-860B-9BADDCD166A0}"/>
              </a:ext>
            </a:extLst>
          </p:cNvPr>
          <p:cNvCxnSpPr>
            <a:cxnSpLocks/>
          </p:cNvCxnSpPr>
          <p:nvPr/>
        </p:nvCxnSpPr>
        <p:spPr>
          <a:xfrm>
            <a:off x="3178564" y="2508862"/>
            <a:ext cx="0" cy="722896"/>
          </a:xfrm>
          <a:prstGeom prst="line">
            <a:avLst/>
          </a:prstGeom>
        </p:spPr>
        <p:style>
          <a:lnRef idx="1">
            <a:schemeClr val="accent1"/>
          </a:lnRef>
          <a:fillRef idx="0">
            <a:schemeClr val="accent1"/>
          </a:fillRef>
          <a:effectRef idx="0">
            <a:schemeClr val="accent1"/>
          </a:effectRef>
          <a:fontRef idx="minor">
            <a:schemeClr val="tx1"/>
          </a:fontRef>
        </p:style>
      </p:cxnSp>
      <p:sp>
        <p:nvSpPr>
          <p:cNvPr id="15" name="Title 3">
            <a:extLst>
              <a:ext uri="{FF2B5EF4-FFF2-40B4-BE49-F238E27FC236}">
                <a16:creationId xmlns:a16="http://schemas.microsoft.com/office/drawing/2014/main" id="{33AB827F-3055-5E4D-8414-1AB20D9CA696}"/>
              </a:ext>
            </a:extLst>
          </p:cNvPr>
          <p:cNvSpPr txBox="1">
            <a:spLocks/>
          </p:cNvSpPr>
          <p:nvPr/>
        </p:nvSpPr>
        <p:spPr>
          <a:xfrm>
            <a:off x="3308229" y="2522972"/>
            <a:ext cx="2649091" cy="782355"/>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467" b="1" dirty="0">
                <a:solidFill>
                  <a:srgbClr val="595959"/>
                </a:solidFill>
              </a:rPr>
              <a:t>HIV treatment, ARV management, complications, and co-morbidities</a:t>
            </a:r>
            <a:endParaRPr lang="en-US" sz="1467" dirty="0">
              <a:solidFill>
                <a:srgbClr val="595959"/>
              </a:solidFill>
            </a:endParaRPr>
          </a:p>
        </p:txBody>
      </p:sp>
      <p:sp>
        <p:nvSpPr>
          <p:cNvPr id="19" name="Title 3">
            <a:extLst>
              <a:ext uri="{FF2B5EF4-FFF2-40B4-BE49-F238E27FC236}">
                <a16:creationId xmlns:a16="http://schemas.microsoft.com/office/drawing/2014/main" id="{AD5C4291-502D-BF45-821C-57B23F0FF9AA}"/>
              </a:ext>
            </a:extLst>
          </p:cNvPr>
          <p:cNvSpPr txBox="1">
            <a:spLocks/>
          </p:cNvSpPr>
          <p:nvPr/>
        </p:nvSpPr>
        <p:spPr>
          <a:xfrm>
            <a:off x="6340664" y="2502487"/>
            <a:ext cx="2615383" cy="620695"/>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600" b="1" dirty="0">
                <a:solidFill>
                  <a:srgbClr val="ECB630"/>
                </a:solidFill>
                <a:latin typeface="Helvetica" pitchFamily="2" charset="0"/>
              </a:rPr>
              <a:t>Perinatal HIV Hotline</a:t>
            </a:r>
          </a:p>
          <a:p>
            <a:pPr defTabSz="914103"/>
            <a:r>
              <a:rPr lang="en-US" sz="1600" b="1" dirty="0">
                <a:solidFill>
                  <a:srgbClr val="595959"/>
                </a:solidFill>
                <a:latin typeface="Helvetica" pitchFamily="2" charset="0"/>
              </a:rPr>
              <a:t>888-448-8765</a:t>
            </a:r>
          </a:p>
        </p:txBody>
      </p:sp>
      <p:cxnSp>
        <p:nvCxnSpPr>
          <p:cNvPr id="20" name="Straight Connector 19">
            <a:extLst>
              <a:ext uri="{FF2B5EF4-FFF2-40B4-BE49-F238E27FC236}">
                <a16:creationId xmlns:a16="http://schemas.microsoft.com/office/drawing/2014/main" id="{DC6AE37C-225A-CF46-AB38-323C6BC4E834}"/>
              </a:ext>
            </a:extLst>
          </p:cNvPr>
          <p:cNvCxnSpPr>
            <a:cxnSpLocks/>
          </p:cNvCxnSpPr>
          <p:nvPr/>
        </p:nvCxnSpPr>
        <p:spPr>
          <a:xfrm>
            <a:off x="8778597" y="2508862"/>
            <a:ext cx="0" cy="722896"/>
          </a:xfrm>
          <a:prstGeom prst="line">
            <a:avLst/>
          </a:prstGeom>
        </p:spPr>
        <p:style>
          <a:lnRef idx="1">
            <a:schemeClr val="accent1"/>
          </a:lnRef>
          <a:fillRef idx="0">
            <a:schemeClr val="accent1"/>
          </a:fillRef>
          <a:effectRef idx="0">
            <a:schemeClr val="accent1"/>
          </a:effectRef>
          <a:fontRef idx="minor">
            <a:schemeClr val="tx1"/>
          </a:fontRef>
        </p:style>
      </p:cxnSp>
      <p:sp>
        <p:nvSpPr>
          <p:cNvPr id="21" name="Title 3">
            <a:extLst>
              <a:ext uri="{FF2B5EF4-FFF2-40B4-BE49-F238E27FC236}">
                <a16:creationId xmlns:a16="http://schemas.microsoft.com/office/drawing/2014/main" id="{47E3142D-DD77-BA4E-95DB-FA208E90D80F}"/>
              </a:ext>
            </a:extLst>
          </p:cNvPr>
          <p:cNvSpPr txBox="1">
            <a:spLocks/>
          </p:cNvSpPr>
          <p:nvPr/>
        </p:nvSpPr>
        <p:spPr>
          <a:xfrm>
            <a:off x="8903357" y="2522972"/>
            <a:ext cx="2340675" cy="782355"/>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467" b="1" dirty="0">
                <a:solidFill>
                  <a:srgbClr val="595959"/>
                </a:solidFill>
              </a:rPr>
              <a:t>Pregnancy, breastfeeding and HIV</a:t>
            </a:r>
            <a:endParaRPr lang="en-US" sz="1467" dirty="0">
              <a:solidFill>
                <a:srgbClr val="595959"/>
              </a:solidFill>
            </a:endParaRPr>
          </a:p>
        </p:txBody>
      </p:sp>
      <p:sp>
        <p:nvSpPr>
          <p:cNvPr id="22" name="Rectangle 21">
            <a:extLst>
              <a:ext uri="{FF2B5EF4-FFF2-40B4-BE49-F238E27FC236}">
                <a16:creationId xmlns:a16="http://schemas.microsoft.com/office/drawing/2014/main" id="{6D3EACD2-BDDE-1F43-ACE2-C964B8ECB408}"/>
              </a:ext>
            </a:extLst>
          </p:cNvPr>
          <p:cNvSpPr/>
          <p:nvPr/>
        </p:nvSpPr>
        <p:spPr>
          <a:xfrm>
            <a:off x="758952" y="3564183"/>
            <a:ext cx="5198365" cy="1093858"/>
          </a:xfrm>
          <a:prstGeom prst="rect">
            <a:avLst/>
          </a:prstGeom>
          <a:solidFill>
            <a:schemeClr val="accent2">
              <a:alpha val="1463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402"/>
            <a:endParaRPr lang="en-US" sz="2399" kern="1200">
              <a:solidFill>
                <a:srgbClr val="FFFFFF"/>
              </a:solidFill>
              <a:latin typeface="Calibri" panose="020F0502020204030204"/>
            </a:endParaRPr>
          </a:p>
        </p:txBody>
      </p:sp>
      <p:sp>
        <p:nvSpPr>
          <p:cNvPr id="23" name="Title 3">
            <a:extLst>
              <a:ext uri="{FF2B5EF4-FFF2-40B4-BE49-F238E27FC236}">
                <a16:creationId xmlns:a16="http://schemas.microsoft.com/office/drawing/2014/main" id="{1D983D36-F750-554F-B206-9CD936EEB7AA}"/>
              </a:ext>
            </a:extLst>
          </p:cNvPr>
          <p:cNvSpPr txBox="1">
            <a:spLocks/>
          </p:cNvSpPr>
          <p:nvPr/>
        </p:nvSpPr>
        <p:spPr>
          <a:xfrm>
            <a:off x="831879" y="3731527"/>
            <a:ext cx="2607778" cy="802840"/>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600" b="1" dirty="0">
                <a:solidFill>
                  <a:srgbClr val="325BA3"/>
                </a:solidFill>
                <a:latin typeface="Helvetica" pitchFamily="2" charset="0"/>
              </a:rPr>
              <a:t>Hepatitis C Warmline</a:t>
            </a:r>
          </a:p>
          <a:p>
            <a:pPr defTabSz="914103"/>
            <a:r>
              <a:rPr lang="en-US" sz="1600" b="1" dirty="0">
                <a:solidFill>
                  <a:srgbClr val="595959"/>
                </a:solidFill>
                <a:latin typeface="Helvetica" pitchFamily="2" charset="0"/>
              </a:rPr>
              <a:t>844-HEP-INFO/</a:t>
            </a:r>
          </a:p>
          <a:p>
            <a:pPr defTabSz="914103"/>
            <a:r>
              <a:rPr lang="en-US" sz="1600" b="1" dirty="0">
                <a:solidFill>
                  <a:srgbClr val="595959"/>
                </a:solidFill>
                <a:latin typeface="Helvetica" pitchFamily="2" charset="0"/>
              </a:rPr>
              <a:t>844-437-4636</a:t>
            </a:r>
          </a:p>
        </p:txBody>
      </p:sp>
      <p:sp>
        <p:nvSpPr>
          <p:cNvPr id="24" name="Rectangle 23">
            <a:extLst>
              <a:ext uri="{FF2B5EF4-FFF2-40B4-BE49-F238E27FC236}">
                <a16:creationId xmlns:a16="http://schemas.microsoft.com/office/drawing/2014/main" id="{95BDBACF-213A-034F-868E-ABA105910634}"/>
              </a:ext>
            </a:extLst>
          </p:cNvPr>
          <p:cNvSpPr/>
          <p:nvPr/>
        </p:nvSpPr>
        <p:spPr>
          <a:xfrm>
            <a:off x="6211001" y="3574105"/>
            <a:ext cx="5239083" cy="1091699"/>
          </a:xfrm>
          <a:prstGeom prst="rect">
            <a:avLst/>
          </a:prstGeom>
          <a:solidFill>
            <a:schemeClr val="accent2">
              <a:alpha val="1463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402"/>
            <a:endParaRPr lang="en-US" sz="2399" kern="1200">
              <a:solidFill>
                <a:srgbClr val="FFFFFF"/>
              </a:solidFill>
              <a:latin typeface="Calibri" panose="020F0502020204030204"/>
            </a:endParaRPr>
          </a:p>
        </p:txBody>
      </p:sp>
      <p:cxnSp>
        <p:nvCxnSpPr>
          <p:cNvPr id="25" name="Straight Connector 24">
            <a:extLst>
              <a:ext uri="{FF2B5EF4-FFF2-40B4-BE49-F238E27FC236}">
                <a16:creationId xmlns:a16="http://schemas.microsoft.com/office/drawing/2014/main" id="{9714B0F0-CBC5-7047-924A-60E52B362414}"/>
              </a:ext>
            </a:extLst>
          </p:cNvPr>
          <p:cNvCxnSpPr>
            <a:cxnSpLocks/>
          </p:cNvCxnSpPr>
          <p:nvPr/>
        </p:nvCxnSpPr>
        <p:spPr>
          <a:xfrm>
            <a:off x="3184839" y="3737901"/>
            <a:ext cx="0" cy="7228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6" name="Title 3">
            <a:extLst>
              <a:ext uri="{FF2B5EF4-FFF2-40B4-BE49-F238E27FC236}">
                <a16:creationId xmlns:a16="http://schemas.microsoft.com/office/drawing/2014/main" id="{CFD5F99E-1A5F-ED4E-8850-B071B7B33088}"/>
              </a:ext>
            </a:extLst>
          </p:cNvPr>
          <p:cNvSpPr txBox="1">
            <a:spLocks/>
          </p:cNvSpPr>
          <p:nvPr/>
        </p:nvSpPr>
        <p:spPr>
          <a:xfrm>
            <a:off x="3308229" y="3752011"/>
            <a:ext cx="2649091" cy="782355"/>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467" b="1" dirty="0">
                <a:solidFill>
                  <a:srgbClr val="595959"/>
                </a:solidFill>
              </a:rPr>
              <a:t>HCV testing, staging, monitoring, treatment</a:t>
            </a:r>
            <a:endParaRPr lang="en-US" sz="1467" dirty="0">
              <a:solidFill>
                <a:srgbClr val="595959"/>
              </a:solidFill>
            </a:endParaRPr>
          </a:p>
        </p:txBody>
      </p:sp>
      <p:sp>
        <p:nvSpPr>
          <p:cNvPr id="27" name="Title 3">
            <a:extLst>
              <a:ext uri="{FF2B5EF4-FFF2-40B4-BE49-F238E27FC236}">
                <a16:creationId xmlns:a16="http://schemas.microsoft.com/office/drawing/2014/main" id="{B6315B89-23F5-6147-9371-7A2C9313B26C}"/>
              </a:ext>
            </a:extLst>
          </p:cNvPr>
          <p:cNvSpPr txBox="1">
            <a:spLocks/>
          </p:cNvSpPr>
          <p:nvPr/>
        </p:nvSpPr>
        <p:spPr>
          <a:xfrm>
            <a:off x="6340664" y="3731527"/>
            <a:ext cx="2615383" cy="802840"/>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600" b="1" dirty="0">
                <a:solidFill>
                  <a:srgbClr val="325BA3"/>
                </a:solidFill>
                <a:latin typeface="Helvetica" pitchFamily="2" charset="0"/>
              </a:rPr>
              <a:t>Substance Use</a:t>
            </a:r>
          </a:p>
          <a:p>
            <a:pPr defTabSz="914103"/>
            <a:r>
              <a:rPr lang="en-US" sz="1600" b="1" dirty="0">
                <a:solidFill>
                  <a:srgbClr val="325BA3"/>
                </a:solidFill>
                <a:latin typeface="Helvetica" pitchFamily="2" charset="0"/>
              </a:rPr>
              <a:t>Warmline</a:t>
            </a:r>
          </a:p>
          <a:p>
            <a:pPr defTabSz="914103"/>
            <a:r>
              <a:rPr lang="en-US" sz="1600" b="1" dirty="0">
                <a:solidFill>
                  <a:srgbClr val="595959"/>
                </a:solidFill>
                <a:latin typeface="Helvetica" pitchFamily="2" charset="0"/>
              </a:rPr>
              <a:t>855-300-3595</a:t>
            </a:r>
          </a:p>
        </p:txBody>
      </p:sp>
      <p:cxnSp>
        <p:nvCxnSpPr>
          <p:cNvPr id="28" name="Straight Connector 27">
            <a:extLst>
              <a:ext uri="{FF2B5EF4-FFF2-40B4-BE49-F238E27FC236}">
                <a16:creationId xmlns:a16="http://schemas.microsoft.com/office/drawing/2014/main" id="{873E2E7B-EE07-FF44-8681-AEBC1FA4A0B1}"/>
              </a:ext>
            </a:extLst>
          </p:cNvPr>
          <p:cNvCxnSpPr>
            <a:cxnSpLocks/>
          </p:cNvCxnSpPr>
          <p:nvPr/>
        </p:nvCxnSpPr>
        <p:spPr>
          <a:xfrm>
            <a:off x="8778597" y="3737901"/>
            <a:ext cx="0" cy="7228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9" name="Title 3">
            <a:extLst>
              <a:ext uri="{FF2B5EF4-FFF2-40B4-BE49-F238E27FC236}">
                <a16:creationId xmlns:a16="http://schemas.microsoft.com/office/drawing/2014/main" id="{5BE4B484-F2F9-C943-A633-111D08D455D5}"/>
              </a:ext>
            </a:extLst>
          </p:cNvPr>
          <p:cNvSpPr txBox="1">
            <a:spLocks/>
          </p:cNvSpPr>
          <p:nvPr/>
        </p:nvSpPr>
        <p:spPr>
          <a:xfrm>
            <a:off x="8903357" y="3752011"/>
            <a:ext cx="2649091" cy="782355"/>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467" b="1" dirty="0">
                <a:solidFill>
                  <a:srgbClr val="595959"/>
                </a:solidFill>
              </a:rPr>
              <a:t>Substance use evaluation and management</a:t>
            </a:r>
            <a:endParaRPr lang="en-US" sz="1467" dirty="0">
              <a:solidFill>
                <a:srgbClr val="595959"/>
              </a:solidFill>
            </a:endParaRPr>
          </a:p>
        </p:txBody>
      </p:sp>
      <p:sp>
        <p:nvSpPr>
          <p:cNvPr id="30" name="Rectangle 29">
            <a:extLst>
              <a:ext uri="{FF2B5EF4-FFF2-40B4-BE49-F238E27FC236}">
                <a16:creationId xmlns:a16="http://schemas.microsoft.com/office/drawing/2014/main" id="{76FF7366-7F07-054B-9457-C04D15ECB035}"/>
              </a:ext>
            </a:extLst>
          </p:cNvPr>
          <p:cNvSpPr/>
          <p:nvPr/>
        </p:nvSpPr>
        <p:spPr>
          <a:xfrm>
            <a:off x="758952" y="4787664"/>
            <a:ext cx="5198365" cy="1093858"/>
          </a:xfrm>
          <a:prstGeom prst="rect">
            <a:avLst/>
          </a:prstGeom>
          <a:solidFill>
            <a:schemeClr val="accent3">
              <a:alpha val="1463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402"/>
            <a:endParaRPr lang="en-US" sz="2399" kern="1200">
              <a:solidFill>
                <a:srgbClr val="FFFFFF"/>
              </a:solidFill>
              <a:latin typeface="Calibri" panose="020F0502020204030204"/>
            </a:endParaRPr>
          </a:p>
        </p:txBody>
      </p:sp>
      <p:sp>
        <p:nvSpPr>
          <p:cNvPr id="31" name="Title 3">
            <a:extLst>
              <a:ext uri="{FF2B5EF4-FFF2-40B4-BE49-F238E27FC236}">
                <a16:creationId xmlns:a16="http://schemas.microsoft.com/office/drawing/2014/main" id="{F154B610-CE65-FA45-B812-67B1784E12C1}"/>
              </a:ext>
            </a:extLst>
          </p:cNvPr>
          <p:cNvSpPr txBox="1">
            <a:spLocks/>
          </p:cNvSpPr>
          <p:nvPr/>
        </p:nvSpPr>
        <p:spPr>
          <a:xfrm>
            <a:off x="831879" y="4955007"/>
            <a:ext cx="2607778" cy="620695"/>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600" b="1" dirty="0" err="1">
                <a:solidFill>
                  <a:srgbClr val="EB6F63"/>
                </a:solidFill>
                <a:latin typeface="Helvetica" pitchFamily="2" charset="0"/>
              </a:rPr>
              <a:t>PrEPline</a:t>
            </a:r>
            <a:endParaRPr lang="en-US" sz="1600" b="1" dirty="0">
              <a:solidFill>
                <a:srgbClr val="EB6F63"/>
              </a:solidFill>
              <a:latin typeface="Helvetica" pitchFamily="2" charset="0"/>
            </a:endParaRPr>
          </a:p>
          <a:p>
            <a:pPr defTabSz="914103"/>
            <a:r>
              <a:rPr lang="en-US" sz="1600" b="1" dirty="0">
                <a:solidFill>
                  <a:srgbClr val="595959"/>
                </a:solidFill>
                <a:latin typeface="Helvetica" pitchFamily="2" charset="0"/>
              </a:rPr>
              <a:t>855-HIV-PrEP</a:t>
            </a:r>
          </a:p>
        </p:txBody>
      </p:sp>
      <p:sp>
        <p:nvSpPr>
          <p:cNvPr id="32" name="Rectangle 31">
            <a:extLst>
              <a:ext uri="{FF2B5EF4-FFF2-40B4-BE49-F238E27FC236}">
                <a16:creationId xmlns:a16="http://schemas.microsoft.com/office/drawing/2014/main" id="{BBD9E8C4-7C6A-8743-8353-DBC2482CC469}"/>
              </a:ext>
            </a:extLst>
          </p:cNvPr>
          <p:cNvSpPr/>
          <p:nvPr/>
        </p:nvSpPr>
        <p:spPr>
          <a:xfrm>
            <a:off x="6211001" y="4797585"/>
            <a:ext cx="5239083" cy="1091699"/>
          </a:xfrm>
          <a:prstGeom prst="rect">
            <a:avLst/>
          </a:prstGeom>
          <a:solidFill>
            <a:schemeClr val="accent3">
              <a:alpha val="1463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402"/>
            <a:endParaRPr lang="en-US" sz="2399" kern="1200">
              <a:solidFill>
                <a:srgbClr val="FFFFFF"/>
              </a:solidFill>
              <a:latin typeface="Calibri" panose="020F0502020204030204"/>
            </a:endParaRPr>
          </a:p>
        </p:txBody>
      </p:sp>
      <p:cxnSp>
        <p:nvCxnSpPr>
          <p:cNvPr id="33" name="Straight Connector 32">
            <a:extLst>
              <a:ext uri="{FF2B5EF4-FFF2-40B4-BE49-F238E27FC236}">
                <a16:creationId xmlns:a16="http://schemas.microsoft.com/office/drawing/2014/main" id="{0EC4A9F2-A99B-AE47-8A11-35920BD7CD39}"/>
              </a:ext>
            </a:extLst>
          </p:cNvPr>
          <p:cNvCxnSpPr>
            <a:cxnSpLocks/>
          </p:cNvCxnSpPr>
          <p:nvPr/>
        </p:nvCxnSpPr>
        <p:spPr>
          <a:xfrm>
            <a:off x="3184839" y="4961382"/>
            <a:ext cx="0" cy="72289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Title 3">
            <a:extLst>
              <a:ext uri="{FF2B5EF4-FFF2-40B4-BE49-F238E27FC236}">
                <a16:creationId xmlns:a16="http://schemas.microsoft.com/office/drawing/2014/main" id="{DD0ACD20-82DA-4F4B-B546-A7EA30846F31}"/>
              </a:ext>
            </a:extLst>
          </p:cNvPr>
          <p:cNvSpPr txBox="1">
            <a:spLocks/>
          </p:cNvSpPr>
          <p:nvPr/>
        </p:nvSpPr>
        <p:spPr>
          <a:xfrm>
            <a:off x="3308229" y="4975492"/>
            <a:ext cx="2649091" cy="782355"/>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467" b="1" dirty="0">
                <a:solidFill>
                  <a:srgbClr val="595959"/>
                </a:solidFill>
              </a:rPr>
              <a:t>HIV Pre-exposure prophylaxis</a:t>
            </a:r>
            <a:endParaRPr lang="en-US" sz="1467" dirty="0">
              <a:solidFill>
                <a:srgbClr val="595959"/>
              </a:solidFill>
            </a:endParaRPr>
          </a:p>
        </p:txBody>
      </p:sp>
      <p:sp>
        <p:nvSpPr>
          <p:cNvPr id="35" name="Title 3">
            <a:extLst>
              <a:ext uri="{FF2B5EF4-FFF2-40B4-BE49-F238E27FC236}">
                <a16:creationId xmlns:a16="http://schemas.microsoft.com/office/drawing/2014/main" id="{9CCE8B91-4D62-E14F-9DD4-BE60EF0DA002}"/>
              </a:ext>
            </a:extLst>
          </p:cNvPr>
          <p:cNvSpPr txBox="1">
            <a:spLocks/>
          </p:cNvSpPr>
          <p:nvPr/>
        </p:nvSpPr>
        <p:spPr>
          <a:xfrm>
            <a:off x="6340664" y="4955007"/>
            <a:ext cx="2615383" cy="620695"/>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600" b="1" dirty="0" err="1">
                <a:solidFill>
                  <a:srgbClr val="EB6F63"/>
                </a:solidFill>
                <a:latin typeface="Helvetica" pitchFamily="2" charset="0"/>
              </a:rPr>
              <a:t>PEPline</a:t>
            </a:r>
            <a:endParaRPr lang="en-US" sz="1600" b="1" dirty="0">
              <a:solidFill>
                <a:srgbClr val="EB6F63"/>
              </a:solidFill>
              <a:latin typeface="Helvetica" pitchFamily="2" charset="0"/>
            </a:endParaRPr>
          </a:p>
          <a:p>
            <a:pPr defTabSz="914103"/>
            <a:r>
              <a:rPr lang="en-US" sz="1600" b="1" dirty="0">
                <a:solidFill>
                  <a:srgbClr val="595959"/>
                </a:solidFill>
                <a:latin typeface="Helvetica" pitchFamily="2" charset="0"/>
              </a:rPr>
              <a:t>888-448-4911</a:t>
            </a:r>
          </a:p>
        </p:txBody>
      </p:sp>
      <p:cxnSp>
        <p:nvCxnSpPr>
          <p:cNvPr id="36" name="Straight Connector 35">
            <a:extLst>
              <a:ext uri="{FF2B5EF4-FFF2-40B4-BE49-F238E27FC236}">
                <a16:creationId xmlns:a16="http://schemas.microsoft.com/office/drawing/2014/main" id="{0DECA337-0B8D-DC4A-B00E-148D12590AC6}"/>
              </a:ext>
            </a:extLst>
          </p:cNvPr>
          <p:cNvCxnSpPr>
            <a:cxnSpLocks/>
          </p:cNvCxnSpPr>
          <p:nvPr/>
        </p:nvCxnSpPr>
        <p:spPr>
          <a:xfrm>
            <a:off x="8778597" y="4961382"/>
            <a:ext cx="0" cy="72289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37" name="Title 3">
            <a:extLst>
              <a:ext uri="{FF2B5EF4-FFF2-40B4-BE49-F238E27FC236}">
                <a16:creationId xmlns:a16="http://schemas.microsoft.com/office/drawing/2014/main" id="{8D153755-8837-8349-AC12-FB5F30660450}"/>
              </a:ext>
            </a:extLst>
          </p:cNvPr>
          <p:cNvSpPr txBox="1">
            <a:spLocks/>
          </p:cNvSpPr>
          <p:nvPr/>
        </p:nvSpPr>
        <p:spPr>
          <a:xfrm>
            <a:off x="8903357" y="4975492"/>
            <a:ext cx="2649091" cy="782355"/>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467" b="1" dirty="0">
                <a:solidFill>
                  <a:srgbClr val="595959"/>
                </a:solidFill>
              </a:rPr>
              <a:t>Occupational &amp; non-occupational exposure management</a:t>
            </a:r>
            <a:endParaRPr lang="en-US" sz="1467" dirty="0">
              <a:solidFill>
                <a:srgbClr val="595959"/>
              </a:solidFill>
            </a:endParaRPr>
          </a:p>
        </p:txBody>
      </p:sp>
      <p:pic>
        <p:nvPicPr>
          <p:cNvPr id="39" name="Picture 38" descr="Logo&#10;&#10;Description automatically generated with low confidence">
            <a:extLst>
              <a:ext uri="{FF2B5EF4-FFF2-40B4-BE49-F238E27FC236}">
                <a16:creationId xmlns:a16="http://schemas.microsoft.com/office/drawing/2014/main" id="{98225E42-9695-0F46-815D-160B218DCFA6}"/>
              </a:ext>
            </a:extLst>
          </p:cNvPr>
          <p:cNvPicPr>
            <a:picLocks noChangeAspect="1"/>
          </p:cNvPicPr>
          <p:nvPr/>
        </p:nvPicPr>
        <p:blipFill>
          <a:blip r:embed="rId3"/>
          <a:stretch>
            <a:fillRect/>
          </a:stretch>
        </p:blipFill>
        <p:spPr>
          <a:xfrm>
            <a:off x="1205162" y="829362"/>
            <a:ext cx="4072766" cy="1037899"/>
          </a:xfrm>
          <a:prstGeom prst="rect">
            <a:avLst/>
          </a:prstGeom>
        </p:spPr>
      </p:pic>
      <p:sp>
        <p:nvSpPr>
          <p:cNvPr id="38" name="Title 3">
            <a:extLst>
              <a:ext uri="{FF2B5EF4-FFF2-40B4-BE49-F238E27FC236}">
                <a16:creationId xmlns:a16="http://schemas.microsoft.com/office/drawing/2014/main" id="{BD03F3D5-5950-6B49-A660-D5D4313B050A}"/>
              </a:ext>
            </a:extLst>
          </p:cNvPr>
          <p:cNvSpPr txBox="1">
            <a:spLocks/>
          </p:cNvSpPr>
          <p:nvPr/>
        </p:nvSpPr>
        <p:spPr>
          <a:xfrm>
            <a:off x="6094412" y="993805"/>
            <a:ext cx="5894358" cy="957724"/>
          </a:xfrm>
          <a:prstGeom prst="rect">
            <a:avLst/>
          </a:prstGeom>
        </p:spPr>
        <p:txBody>
          <a:bodyPr vert="horz" lIns="121888" tIns="60944" rIns="121888" bIns="60944" rtlCol="0" anchor="t">
            <a:noAutofit/>
          </a:bodyPr>
          <a:lstStyle>
            <a:lvl1pPr algn="l" defTabSz="685800" rtl="0" eaLnBrk="1" latinLnBrk="0" hangingPunct="1">
              <a:lnSpc>
                <a:spcPct val="90000"/>
              </a:lnSpc>
              <a:spcBef>
                <a:spcPct val="0"/>
              </a:spcBef>
              <a:buNone/>
              <a:defRPr sz="2400" b="0" i="0" kern="1200">
                <a:solidFill>
                  <a:schemeClr val="tx1"/>
                </a:solidFill>
                <a:latin typeface="Helvetica Light" panose="020B0403020202020204" pitchFamily="34" charset="0"/>
                <a:ea typeface="+mj-ea"/>
                <a:cs typeface="+mj-cs"/>
              </a:defRPr>
            </a:lvl1pPr>
          </a:lstStyle>
          <a:p>
            <a:pPr defTabSz="914103"/>
            <a:r>
              <a:rPr lang="en-US" sz="1799" dirty="0">
                <a:solidFill>
                  <a:srgbClr val="595959"/>
                </a:solidFill>
              </a:rPr>
              <a:t>The National Clinician Consultation Center is a free telephone advice service for clinicians, by clinicians.</a:t>
            </a:r>
          </a:p>
          <a:p>
            <a:pPr defTabSz="914103"/>
            <a:r>
              <a:rPr lang="en-US" sz="1799" dirty="0">
                <a:solidFill>
                  <a:srgbClr val="595959"/>
                </a:solidFill>
              </a:rPr>
              <a:t>Go to </a:t>
            </a:r>
            <a:r>
              <a:rPr lang="en-US" sz="1799" b="1" dirty="0" err="1">
                <a:solidFill>
                  <a:srgbClr val="595959"/>
                </a:solidFill>
                <a:latin typeface="Helvetica" pitchFamily="2" charset="0"/>
              </a:rPr>
              <a:t>nccc.ucsf.edu</a:t>
            </a:r>
            <a:r>
              <a:rPr lang="en-US" sz="1799" b="1" dirty="0">
                <a:solidFill>
                  <a:srgbClr val="595959"/>
                </a:solidFill>
                <a:latin typeface="Helvetica" pitchFamily="2" charset="0"/>
              </a:rPr>
              <a:t> </a:t>
            </a:r>
            <a:r>
              <a:rPr lang="en-US" sz="1799" dirty="0">
                <a:solidFill>
                  <a:srgbClr val="595959"/>
                </a:solidFill>
              </a:rPr>
              <a:t>for more information.</a:t>
            </a:r>
          </a:p>
        </p:txBody>
      </p:sp>
      <p:sp>
        <p:nvSpPr>
          <p:cNvPr id="40" name="TextBox 39">
            <a:extLst>
              <a:ext uri="{FF2B5EF4-FFF2-40B4-BE49-F238E27FC236}">
                <a16:creationId xmlns:a16="http://schemas.microsoft.com/office/drawing/2014/main" id="{93A88AC8-AE2F-0A49-950A-06CD1292E6E2}"/>
              </a:ext>
            </a:extLst>
          </p:cNvPr>
          <p:cNvSpPr txBox="1"/>
          <p:nvPr/>
        </p:nvSpPr>
        <p:spPr>
          <a:xfrm>
            <a:off x="625340" y="6015678"/>
            <a:ext cx="11083173" cy="584816"/>
          </a:xfrm>
          <a:prstGeom prst="rect">
            <a:avLst/>
          </a:prstGeom>
          <a:noFill/>
        </p:spPr>
        <p:txBody>
          <a:bodyPr wrap="square" rtlCol="0">
            <a:spAutoFit/>
          </a:bodyPr>
          <a:lstStyle/>
          <a:p>
            <a:pPr defTabSz="609402"/>
            <a:r>
              <a:rPr lang="en-US" sz="1067" i="1" kern="1200" dirty="0">
                <a:solidFill>
                  <a:srgbClr val="595959"/>
                </a:solidFill>
                <a:latin typeface="HELVETICA LIGHT" panose="020B0403020202020204" pitchFamily="34" charset="0"/>
                <a:ea typeface="+mn-ea"/>
                <a:cs typeface="+mn-cs"/>
              </a:rPr>
              <a:t>This project is supported by the Health Resources and Services Administration (HRSA) of the U.S. Department of Health and Human Services (HHS) under grant number U1OHA30039 (AIDS Education and Training Centers National Clinician Consultation Center) in partnership with the Centers for Disease Control and Prevention awarded to the University of California, San Francisco.</a:t>
            </a:r>
          </a:p>
        </p:txBody>
      </p:sp>
    </p:spTree>
    <p:extLst>
      <p:ext uri="{BB962C8B-B14F-4D97-AF65-F5344CB8AC3E}">
        <p14:creationId xmlns:p14="http://schemas.microsoft.com/office/powerpoint/2010/main" val="14471937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BAD1804-1F1C-BD1F-C40D-BA3B0163077C}"/>
              </a:ext>
            </a:extLst>
          </p:cNvPr>
          <p:cNvSpPr>
            <a:spLocks noGrp="1"/>
          </p:cNvSpPr>
          <p:nvPr>
            <p:ph type="body" idx="1"/>
          </p:nvPr>
        </p:nvSpPr>
        <p:spPr>
          <a:xfrm>
            <a:off x="839568" y="893"/>
            <a:ext cx="5156444" cy="823697"/>
          </a:xfrm>
        </p:spPr>
        <p:txBody>
          <a:bodyPr/>
          <a:lstStyle/>
          <a:p>
            <a:r>
              <a:rPr lang="en-US" b="1" dirty="0" err="1">
                <a:latin typeface="+mn-lt"/>
              </a:rPr>
              <a:t>HELPMEPrEP</a:t>
            </a:r>
            <a:r>
              <a:rPr lang="en-US" b="1" dirty="0">
                <a:latin typeface="+mn-lt"/>
              </a:rPr>
              <a:t> Collaboration</a:t>
            </a:r>
            <a:endParaRPr lang="en-US" dirty="0"/>
          </a:p>
        </p:txBody>
      </p:sp>
      <p:sp>
        <p:nvSpPr>
          <p:cNvPr id="9" name="Content Placeholder 8">
            <a:extLst>
              <a:ext uri="{FF2B5EF4-FFF2-40B4-BE49-F238E27FC236}">
                <a16:creationId xmlns:a16="http://schemas.microsoft.com/office/drawing/2014/main" id="{06E2A7B5-5390-9D44-352D-814AC72DB8F4}"/>
              </a:ext>
            </a:extLst>
          </p:cNvPr>
          <p:cNvSpPr>
            <a:spLocks noGrp="1"/>
          </p:cNvSpPr>
          <p:nvPr>
            <p:ph sz="half" idx="2"/>
          </p:nvPr>
        </p:nvSpPr>
        <p:spPr>
          <a:xfrm>
            <a:off x="839569" y="1111635"/>
            <a:ext cx="5156444" cy="5077309"/>
          </a:xfrm>
        </p:spPr>
        <p:txBody>
          <a:bodyPr>
            <a:normAutofit lnSpcReduction="10000"/>
          </a:bodyPr>
          <a:lstStyle/>
          <a:p>
            <a:pPr marL="0" indent="0">
              <a:spcBef>
                <a:spcPts val="0"/>
              </a:spcBef>
              <a:buNone/>
            </a:pPr>
            <a:r>
              <a:rPr lang="en-US" sz="1999" b="1" dirty="0"/>
              <a:t>NCCC partnership to study cases of acute HIV infection on PrEP modalities -- </a:t>
            </a:r>
          </a:p>
          <a:p>
            <a:pPr>
              <a:spcBef>
                <a:spcPts val="0"/>
              </a:spcBef>
            </a:pPr>
            <a:r>
              <a:rPr lang="en-US" sz="1999" b="1" dirty="0"/>
              <a:t>CDC - Division of HIV Prevention - HIV Research Branch</a:t>
            </a:r>
          </a:p>
          <a:p>
            <a:pPr>
              <a:spcBef>
                <a:spcPts val="0"/>
              </a:spcBef>
            </a:pPr>
            <a:r>
              <a:rPr lang="en-US" sz="1999" b="1" dirty="0" err="1"/>
              <a:t>SeroPrEP</a:t>
            </a:r>
            <a:r>
              <a:rPr lang="en-US" sz="1999" b="1" dirty="0"/>
              <a:t> – NIH-funded research study (UCSF) </a:t>
            </a:r>
          </a:p>
          <a:p>
            <a:pPr marL="0" indent="0">
              <a:spcBef>
                <a:spcPts val="0"/>
              </a:spcBef>
              <a:buNone/>
            </a:pPr>
            <a:endParaRPr lang="en-US" sz="1999" b="1" dirty="0"/>
          </a:p>
          <a:p>
            <a:pPr marL="0" indent="0">
              <a:spcBef>
                <a:spcPts val="0"/>
              </a:spcBef>
              <a:buNone/>
            </a:pPr>
            <a:r>
              <a:rPr lang="en-US" sz="1999" dirty="0"/>
              <a:t>CDC PrEP Clinical Practice Guideline: NCCC </a:t>
            </a:r>
            <a:r>
              <a:rPr lang="en-US" sz="1799" dirty="0"/>
              <a:t>serves as clinical consultation resource to help interpret HIV screening/diagnostic testing results and offer subsequent management recommendations for people receiving PrEP</a:t>
            </a:r>
          </a:p>
          <a:p>
            <a:pPr>
              <a:spcBef>
                <a:spcPts val="0"/>
              </a:spcBef>
            </a:pPr>
            <a:r>
              <a:rPr lang="en-US" sz="1799" dirty="0"/>
              <a:t>Help identify potentially eligible cases for referral to </a:t>
            </a:r>
            <a:r>
              <a:rPr lang="en-US" sz="1799" dirty="0" err="1"/>
              <a:t>SeroPrEP</a:t>
            </a:r>
            <a:r>
              <a:rPr lang="en-US" sz="1799" dirty="0"/>
              <a:t> for research testing</a:t>
            </a:r>
          </a:p>
          <a:p>
            <a:pPr>
              <a:spcBef>
                <a:spcPts val="0"/>
              </a:spcBef>
            </a:pPr>
            <a:endParaRPr lang="en-US" sz="1799" dirty="0"/>
          </a:p>
          <a:p>
            <a:pPr marL="0" indent="0">
              <a:spcBef>
                <a:spcPts val="0"/>
              </a:spcBef>
              <a:buNone/>
            </a:pPr>
            <a:endParaRPr lang="en-US" sz="1799" dirty="0"/>
          </a:p>
        </p:txBody>
      </p:sp>
      <p:sp>
        <p:nvSpPr>
          <p:cNvPr id="10" name="Text Placeholder 9">
            <a:extLst>
              <a:ext uri="{FF2B5EF4-FFF2-40B4-BE49-F238E27FC236}">
                <a16:creationId xmlns:a16="http://schemas.microsoft.com/office/drawing/2014/main" id="{4EF02588-80D6-51C3-9780-04B6634D4DD9}"/>
              </a:ext>
            </a:extLst>
          </p:cNvPr>
          <p:cNvSpPr>
            <a:spLocks noGrp="1"/>
          </p:cNvSpPr>
          <p:nvPr>
            <p:ph type="body" sz="quarter" idx="3"/>
          </p:nvPr>
        </p:nvSpPr>
        <p:spPr>
          <a:xfrm>
            <a:off x="6167418" y="230261"/>
            <a:ext cx="5181838" cy="823697"/>
          </a:xfrm>
        </p:spPr>
        <p:txBody>
          <a:bodyPr/>
          <a:lstStyle/>
          <a:p>
            <a:r>
              <a:rPr lang="en-US" dirty="0" err="1">
                <a:solidFill>
                  <a:srgbClr val="01B1FE"/>
                </a:solidFill>
              </a:rPr>
              <a:t>SeroPrEP</a:t>
            </a:r>
            <a:r>
              <a:rPr lang="en-US" dirty="0">
                <a:solidFill>
                  <a:srgbClr val="01B1FF"/>
                </a:solidFill>
              </a:rPr>
              <a:t>: </a:t>
            </a:r>
            <a:r>
              <a:rPr lang="en-US" b="1" dirty="0">
                <a:solidFill>
                  <a:srgbClr val="01B1FF"/>
                </a:solidFill>
                <a:latin typeface="+mn-lt"/>
              </a:rPr>
              <a:t>A study of breakthrough </a:t>
            </a:r>
            <a:br>
              <a:rPr lang="en-US" b="1" dirty="0">
                <a:solidFill>
                  <a:srgbClr val="01B1FF"/>
                </a:solidFill>
                <a:latin typeface="+mn-lt"/>
              </a:rPr>
            </a:br>
            <a:r>
              <a:rPr lang="en-US" b="1" dirty="0">
                <a:solidFill>
                  <a:srgbClr val="01B1FF"/>
                </a:solidFill>
                <a:latin typeface="+mn-lt"/>
              </a:rPr>
              <a:t>HIV infections on oral </a:t>
            </a:r>
            <a:r>
              <a:rPr lang="en-US" b="1" dirty="0" err="1">
                <a:solidFill>
                  <a:srgbClr val="01B1FF"/>
                </a:solidFill>
                <a:latin typeface="+mn-lt"/>
              </a:rPr>
              <a:t>PrEP</a:t>
            </a:r>
            <a:r>
              <a:rPr lang="en-US" b="1" dirty="0">
                <a:solidFill>
                  <a:srgbClr val="01B1FF"/>
                </a:solidFill>
                <a:latin typeface="+mn-lt"/>
              </a:rPr>
              <a:t> or CAB-LA</a:t>
            </a:r>
            <a:endParaRPr lang="en-US" dirty="0"/>
          </a:p>
        </p:txBody>
      </p:sp>
      <p:sp>
        <p:nvSpPr>
          <p:cNvPr id="11" name="Content Placeholder 10">
            <a:extLst>
              <a:ext uri="{FF2B5EF4-FFF2-40B4-BE49-F238E27FC236}">
                <a16:creationId xmlns:a16="http://schemas.microsoft.com/office/drawing/2014/main" id="{3F9DFEA6-0E5F-0954-3FE5-A18D17DB4010}"/>
              </a:ext>
            </a:extLst>
          </p:cNvPr>
          <p:cNvSpPr>
            <a:spLocks noGrp="1"/>
          </p:cNvSpPr>
          <p:nvPr>
            <p:ph sz="quarter" idx="4"/>
          </p:nvPr>
        </p:nvSpPr>
        <p:spPr>
          <a:xfrm>
            <a:off x="6170592" y="1111634"/>
            <a:ext cx="5181838" cy="5077310"/>
          </a:xfrm>
        </p:spPr>
        <p:txBody>
          <a:bodyPr>
            <a:normAutofit lnSpcReduction="10000"/>
          </a:bodyPr>
          <a:lstStyle/>
          <a:p>
            <a:pPr marL="0" indent="0">
              <a:buNone/>
            </a:pPr>
            <a:r>
              <a:rPr lang="en-US" sz="1999" b="1" dirty="0" err="1">
                <a:ea typeface="Times New Roman" panose="02020603050405020304" pitchFamily="18" charset="0"/>
              </a:rPr>
              <a:t>SeroPrEP</a:t>
            </a:r>
            <a:r>
              <a:rPr lang="en-US" sz="1999" b="1" dirty="0">
                <a:ea typeface="Times New Roman" panose="02020603050405020304" pitchFamily="18" charset="0"/>
              </a:rPr>
              <a:t> aims to evaluate causes of breakthrough HIV infections on CAB-LA or oral </a:t>
            </a:r>
            <a:r>
              <a:rPr lang="en-US" sz="1999" b="1" dirty="0" err="1">
                <a:ea typeface="Times New Roman" panose="02020603050405020304" pitchFamily="18" charset="0"/>
              </a:rPr>
              <a:t>PrEP</a:t>
            </a:r>
            <a:r>
              <a:rPr lang="en-US" sz="1999" b="1" dirty="0">
                <a:ea typeface="Times New Roman" panose="02020603050405020304" pitchFamily="18" charset="0"/>
              </a:rPr>
              <a:t> via sensitive assays for </a:t>
            </a:r>
            <a:r>
              <a:rPr lang="en-US" sz="1999" b="1" dirty="0" err="1">
                <a:ea typeface="Times New Roman" panose="02020603050405020304" pitchFamily="18" charset="0"/>
              </a:rPr>
              <a:t>PrEP</a:t>
            </a:r>
            <a:r>
              <a:rPr lang="en-US" sz="1999" b="1" dirty="0">
                <a:ea typeface="Times New Roman" panose="02020603050405020304" pitchFamily="18" charset="0"/>
              </a:rPr>
              <a:t> drug levels, ARV resistance, and HIV diagnostics; and assess subsequent HIV treatment outcomes</a:t>
            </a:r>
          </a:p>
          <a:p>
            <a:pPr marL="0" indent="0">
              <a:lnSpc>
                <a:spcPct val="115000"/>
              </a:lnSpc>
              <a:spcBef>
                <a:spcPts val="0"/>
              </a:spcBef>
              <a:buNone/>
            </a:pPr>
            <a:endParaRPr lang="en-US" sz="1400" dirty="0">
              <a:solidFill>
                <a:srgbClr val="000000"/>
              </a:solidFill>
              <a:ea typeface="Times New Roman" panose="02020603050405020304" pitchFamily="18" charset="0"/>
              <a:cs typeface="Arial" panose="020B0604020202020204" pitchFamily="34" charset="0"/>
            </a:endParaRPr>
          </a:p>
          <a:p>
            <a:pPr marL="0" indent="0">
              <a:lnSpc>
                <a:spcPct val="115000"/>
              </a:lnSpc>
              <a:spcBef>
                <a:spcPts val="0"/>
              </a:spcBef>
              <a:buNone/>
            </a:pPr>
            <a:r>
              <a:rPr lang="en-US" sz="1600" dirty="0">
                <a:solidFill>
                  <a:srgbClr val="000000"/>
                </a:solidFill>
                <a:ea typeface="Times New Roman" panose="02020603050405020304" pitchFamily="18" charset="0"/>
                <a:cs typeface="Arial" panose="020B0604020202020204" pitchFamily="34" charset="0"/>
              </a:rPr>
              <a:t>Patient eligibility includes:</a:t>
            </a:r>
            <a:endParaRPr lang="en-US" sz="1600" dirty="0">
              <a:solidFill>
                <a:srgbClr val="000000"/>
              </a:solidFill>
            </a:endParaRPr>
          </a:p>
          <a:p>
            <a:pPr marL="342797" indent="-342797">
              <a:lnSpc>
                <a:spcPct val="115000"/>
              </a:lnSpc>
              <a:spcBef>
                <a:spcPts val="0"/>
              </a:spcBef>
              <a:buFont typeface="Symbol" pitchFamily="2" charset="2"/>
              <a:buChar char=""/>
            </a:pPr>
            <a:r>
              <a:rPr lang="en-US" sz="1600" dirty="0">
                <a:solidFill>
                  <a:srgbClr val="000000"/>
                </a:solidFill>
              </a:rPr>
              <a:t>Use or receipt of </a:t>
            </a:r>
          </a:p>
          <a:p>
            <a:pPr marL="0" indent="0">
              <a:lnSpc>
                <a:spcPct val="115000"/>
              </a:lnSpc>
              <a:spcBef>
                <a:spcPts val="0"/>
              </a:spcBef>
              <a:buNone/>
            </a:pPr>
            <a:endParaRPr lang="en-US" sz="1600" dirty="0">
              <a:solidFill>
                <a:srgbClr val="000000"/>
              </a:solidFill>
            </a:endParaRPr>
          </a:p>
          <a:p>
            <a:pPr marL="0" indent="0">
              <a:lnSpc>
                <a:spcPct val="115000"/>
              </a:lnSpc>
              <a:spcBef>
                <a:spcPts val="0"/>
              </a:spcBef>
              <a:buNone/>
            </a:pPr>
            <a:r>
              <a:rPr lang="en-US" sz="1600" dirty="0">
                <a:solidFill>
                  <a:srgbClr val="000000"/>
                </a:solidFill>
              </a:rPr>
              <a:t>	</a:t>
            </a:r>
            <a:r>
              <a:rPr lang="en-US" sz="1600" u="sng" dirty="0">
                <a:solidFill>
                  <a:srgbClr val="000000"/>
                </a:solidFill>
              </a:rPr>
              <a:t>CAB LA</a:t>
            </a:r>
            <a:r>
              <a:rPr lang="en-US" sz="1600" dirty="0">
                <a:solidFill>
                  <a:srgbClr val="000000"/>
                </a:solidFill>
              </a:rPr>
              <a:t> in the past 18 months </a:t>
            </a:r>
          </a:p>
          <a:p>
            <a:pPr marL="0" indent="0">
              <a:lnSpc>
                <a:spcPct val="115000"/>
              </a:lnSpc>
              <a:spcBef>
                <a:spcPts val="0"/>
              </a:spcBef>
              <a:buNone/>
            </a:pPr>
            <a:r>
              <a:rPr lang="en-US" sz="1600" dirty="0">
                <a:solidFill>
                  <a:srgbClr val="000000"/>
                </a:solidFill>
              </a:rPr>
              <a:t>		OR</a:t>
            </a:r>
          </a:p>
          <a:p>
            <a:pPr marL="0" indent="0">
              <a:lnSpc>
                <a:spcPct val="115000"/>
              </a:lnSpc>
              <a:spcBef>
                <a:spcPts val="0"/>
              </a:spcBef>
              <a:buNone/>
            </a:pPr>
            <a:r>
              <a:rPr lang="en-US" sz="1600" dirty="0">
                <a:solidFill>
                  <a:srgbClr val="000000"/>
                </a:solidFill>
              </a:rPr>
              <a:t>	</a:t>
            </a:r>
            <a:r>
              <a:rPr lang="en-US" sz="1600" u="sng" dirty="0">
                <a:solidFill>
                  <a:srgbClr val="000000"/>
                </a:solidFill>
              </a:rPr>
              <a:t>Oral </a:t>
            </a:r>
            <a:r>
              <a:rPr lang="en-US" sz="1600" u="sng" dirty="0" err="1">
                <a:solidFill>
                  <a:srgbClr val="000000"/>
                </a:solidFill>
              </a:rPr>
              <a:t>PrEP</a:t>
            </a:r>
            <a:r>
              <a:rPr lang="en-US" sz="1600" dirty="0">
                <a:solidFill>
                  <a:srgbClr val="000000"/>
                </a:solidFill>
              </a:rPr>
              <a:t> in the past 3 months </a:t>
            </a:r>
          </a:p>
          <a:p>
            <a:pPr marL="342797" indent="-342797">
              <a:lnSpc>
                <a:spcPct val="115000"/>
              </a:lnSpc>
              <a:buFont typeface="Symbol" pitchFamily="2" charset="2"/>
              <a:buChar char=""/>
            </a:pPr>
            <a:r>
              <a:rPr lang="en-US" sz="1600" dirty="0">
                <a:solidFill>
                  <a:srgbClr val="000000"/>
                </a:solidFill>
              </a:rPr>
              <a:t>One or more HIV tests suggesting that HIV-1 infection has occurred (e.g. Ag/Ab, Ab, RNA)</a:t>
            </a:r>
          </a:p>
          <a:p>
            <a:pPr marL="342797" indent="-342797">
              <a:lnSpc>
                <a:spcPct val="115000"/>
              </a:lnSpc>
              <a:spcBef>
                <a:spcPts val="0"/>
              </a:spcBef>
              <a:buFont typeface="Symbol" pitchFamily="2" charset="2"/>
              <a:buChar char=""/>
            </a:pPr>
            <a:r>
              <a:rPr lang="en-US" sz="1600" dirty="0">
                <a:solidFill>
                  <a:srgbClr val="000000"/>
                </a:solidFill>
              </a:rPr>
              <a:t>At least 18 years of age</a:t>
            </a:r>
          </a:p>
          <a:p>
            <a:pPr marL="342797" indent="-342797">
              <a:lnSpc>
                <a:spcPct val="115000"/>
              </a:lnSpc>
              <a:spcBef>
                <a:spcPts val="0"/>
              </a:spcBef>
              <a:buFont typeface="Symbol" pitchFamily="2" charset="2"/>
              <a:buChar char=""/>
            </a:pPr>
            <a:endParaRPr lang="en-US" sz="1600" dirty="0">
              <a:solidFill>
                <a:srgbClr val="000000"/>
              </a:solidFill>
            </a:endParaRPr>
          </a:p>
          <a:p>
            <a:pPr marL="0" indent="0">
              <a:lnSpc>
                <a:spcPct val="115000"/>
              </a:lnSpc>
              <a:spcBef>
                <a:spcPts val="0"/>
              </a:spcBef>
              <a:buNone/>
            </a:pPr>
            <a:r>
              <a:rPr lang="en-US" sz="1600" b="1" i="1" dirty="0">
                <a:solidFill>
                  <a:srgbClr val="000000"/>
                </a:solidFill>
              </a:rPr>
              <a:t>*</a:t>
            </a:r>
            <a:r>
              <a:rPr lang="en-US" sz="1600" i="1" dirty="0" err="1">
                <a:solidFill>
                  <a:srgbClr val="000000"/>
                </a:solidFill>
                <a:latin typeface="Calibri" panose="020F0502020204030204" pitchFamily="34" charset="0"/>
              </a:rPr>
              <a:t>SeroPrEP</a:t>
            </a:r>
            <a:r>
              <a:rPr lang="en-US" sz="1600" i="1" dirty="0">
                <a:solidFill>
                  <a:srgbClr val="000000"/>
                </a:solidFill>
                <a:latin typeface="Calibri" panose="020F0502020204030204" pitchFamily="34" charset="0"/>
              </a:rPr>
              <a:t> enrolls participants and supports sample collection from all 50 U.S. states and Puerto Rico.</a:t>
            </a:r>
            <a:endParaRPr lang="en-US" sz="1600" b="1" i="1" dirty="0">
              <a:solidFill>
                <a:srgbClr val="000000"/>
              </a:solidFill>
            </a:endParaRPr>
          </a:p>
          <a:p>
            <a:pPr marL="0" indent="0">
              <a:buNone/>
            </a:pPr>
            <a:endParaRPr lang="en-US" sz="1999" b="1" dirty="0"/>
          </a:p>
        </p:txBody>
      </p:sp>
      <p:pic>
        <p:nvPicPr>
          <p:cNvPr id="12" name="Picture 11">
            <a:extLst>
              <a:ext uri="{FF2B5EF4-FFF2-40B4-BE49-F238E27FC236}">
                <a16:creationId xmlns:a16="http://schemas.microsoft.com/office/drawing/2014/main" id="{CC58892C-33D2-7F0F-B32C-ED0A9BF13CE8}"/>
              </a:ext>
            </a:extLst>
          </p:cNvPr>
          <p:cNvPicPr>
            <a:picLocks noChangeAspect="1"/>
          </p:cNvPicPr>
          <p:nvPr/>
        </p:nvPicPr>
        <p:blipFill>
          <a:blip r:embed="rId2"/>
          <a:stretch>
            <a:fillRect/>
          </a:stretch>
        </p:blipFill>
        <p:spPr>
          <a:xfrm>
            <a:off x="10857291" y="221596"/>
            <a:ext cx="1140060" cy="420514"/>
          </a:xfrm>
          <a:prstGeom prst="rect">
            <a:avLst/>
          </a:prstGeom>
        </p:spPr>
      </p:pic>
      <p:pic>
        <p:nvPicPr>
          <p:cNvPr id="13" name="Picture 12" descr="Injection | Contraception Choices">
            <a:extLst>
              <a:ext uri="{FF2B5EF4-FFF2-40B4-BE49-F238E27FC236}">
                <a16:creationId xmlns:a16="http://schemas.microsoft.com/office/drawing/2014/main" id="{516FAB44-1040-AEEC-B28D-09A8BBDD457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1419998">
            <a:off x="6650211" y="3245591"/>
            <a:ext cx="469996" cy="47305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Unknown">
            <a:extLst>
              <a:ext uri="{FF2B5EF4-FFF2-40B4-BE49-F238E27FC236}">
                <a16:creationId xmlns:a16="http://schemas.microsoft.com/office/drawing/2014/main" id="{45CC6FA7-75D9-9A1A-50EA-6BDABC4A39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9119" y="3814642"/>
            <a:ext cx="498712" cy="253314"/>
          </a:xfrm>
          <a:prstGeom prst="rect">
            <a:avLst/>
          </a:prstGeom>
        </p:spPr>
      </p:pic>
      <p:sp>
        <p:nvSpPr>
          <p:cNvPr id="15" name="TextBox 14">
            <a:extLst>
              <a:ext uri="{FF2B5EF4-FFF2-40B4-BE49-F238E27FC236}">
                <a16:creationId xmlns:a16="http://schemas.microsoft.com/office/drawing/2014/main" id="{4099A2C8-9A71-02DE-4D0C-FEC47A13AE6E}"/>
              </a:ext>
            </a:extLst>
          </p:cNvPr>
          <p:cNvSpPr txBox="1"/>
          <p:nvPr/>
        </p:nvSpPr>
        <p:spPr>
          <a:xfrm>
            <a:off x="6223593" y="5842453"/>
            <a:ext cx="5695822" cy="953859"/>
          </a:xfrm>
          <a:prstGeom prst="rect">
            <a:avLst/>
          </a:prstGeom>
          <a:solidFill>
            <a:schemeClr val="accent5">
              <a:lumMod val="20000"/>
              <a:lumOff val="80000"/>
            </a:schemeClr>
          </a:solidFill>
        </p:spPr>
        <p:txBody>
          <a:bodyPr wrap="square" rtlCol="0">
            <a:spAutoFit/>
          </a:bodyPr>
          <a:lstStyle/>
          <a:p>
            <a:pPr defTabSz="914126"/>
            <a:r>
              <a:rPr lang="en-US" sz="1400" b="1" i="1" kern="1200" dirty="0">
                <a:solidFill>
                  <a:prstClr val="black"/>
                </a:solidFill>
                <a:latin typeface="Calibri" panose="020F0502020204030204"/>
                <a:ea typeface="+mn-ea"/>
                <a:cs typeface="+mn-cs"/>
              </a:rPr>
              <a:t>For more information or to contact </a:t>
            </a:r>
            <a:r>
              <a:rPr lang="en-US" sz="1400" b="1" i="1" kern="1200" dirty="0" err="1">
                <a:solidFill>
                  <a:prstClr val="black"/>
                </a:solidFill>
                <a:latin typeface="Calibri" panose="020F0502020204030204"/>
                <a:ea typeface="+mn-ea"/>
                <a:cs typeface="+mn-cs"/>
              </a:rPr>
              <a:t>SeroPrEP</a:t>
            </a:r>
            <a:r>
              <a:rPr lang="en-US" sz="1400" b="1" i="1" kern="1200" dirty="0">
                <a:solidFill>
                  <a:prstClr val="black"/>
                </a:solidFill>
                <a:latin typeface="Calibri" panose="020F0502020204030204"/>
                <a:ea typeface="+mn-ea"/>
                <a:cs typeface="+mn-cs"/>
              </a:rPr>
              <a:t> study:</a:t>
            </a:r>
          </a:p>
          <a:p>
            <a:pPr defTabSz="914126"/>
            <a:r>
              <a:rPr lang="en-US" sz="1400" kern="1200" dirty="0">
                <a:solidFill>
                  <a:srgbClr val="0070C0"/>
                </a:solidFill>
                <a:latin typeface="Calibri" panose="020F0502020204030204"/>
                <a:ea typeface="+mn-ea"/>
                <a:cs typeface="+mn-cs"/>
              </a:rPr>
              <a:t>Visit: </a:t>
            </a:r>
            <a:r>
              <a:rPr lang="en-US" sz="1400" kern="1200" dirty="0" err="1">
                <a:solidFill>
                  <a:srgbClr val="0070C0"/>
                </a:solidFill>
                <a:latin typeface="Calibri" panose="020F0502020204030204"/>
                <a:ea typeface="+mn-ea"/>
                <a:cs typeface="+mn-cs"/>
              </a:rPr>
              <a:t>seroprep.ucsf.edu</a:t>
            </a:r>
            <a:endParaRPr lang="en-US" sz="1400" kern="1200" dirty="0">
              <a:solidFill>
                <a:srgbClr val="4472C4"/>
              </a:solidFill>
              <a:latin typeface="Calibri" panose="020F0502020204030204"/>
              <a:ea typeface="+mn-ea"/>
              <a:cs typeface="+mn-cs"/>
            </a:endParaRPr>
          </a:p>
          <a:p>
            <a:pPr defTabSz="914126"/>
            <a:r>
              <a:rPr lang="en-US" sz="1400" kern="1200" dirty="0">
                <a:solidFill>
                  <a:srgbClr val="4472C4"/>
                </a:solidFill>
                <a:latin typeface="Calibri" panose="020F0502020204030204"/>
                <a:ea typeface="+mn-ea"/>
                <a:cs typeface="+mn-cs"/>
                <a:hlinkClick r:id="rId5"/>
              </a:rPr>
              <a:t>Email: seroprep@ucsf.edu</a:t>
            </a:r>
            <a:endParaRPr lang="en-US" sz="1400" kern="1200" dirty="0">
              <a:solidFill>
                <a:srgbClr val="4472C4"/>
              </a:solidFill>
              <a:latin typeface="Calibri" panose="020F0502020204030204"/>
              <a:ea typeface="+mn-ea"/>
              <a:cs typeface="+mn-cs"/>
            </a:endParaRPr>
          </a:p>
          <a:p>
            <a:pPr defTabSz="914126"/>
            <a:r>
              <a:rPr lang="en-US" sz="1400" kern="1200" dirty="0">
                <a:solidFill>
                  <a:prstClr val="black"/>
                </a:solidFill>
                <a:latin typeface="Calibri" panose="020F0502020204030204"/>
                <a:ea typeface="+mn-ea"/>
                <a:cs typeface="+mn-cs"/>
              </a:rPr>
              <a:t>Phone or Text: (415) 539-5688</a:t>
            </a:r>
          </a:p>
        </p:txBody>
      </p:sp>
      <p:pic>
        <p:nvPicPr>
          <p:cNvPr id="16" name="Picture 15">
            <a:extLst>
              <a:ext uri="{FF2B5EF4-FFF2-40B4-BE49-F238E27FC236}">
                <a16:creationId xmlns:a16="http://schemas.microsoft.com/office/drawing/2014/main" id="{540866C5-C6BC-EBAE-A544-B0D659FEBBEB}"/>
              </a:ext>
            </a:extLst>
          </p:cNvPr>
          <p:cNvPicPr>
            <a:picLocks noChangeAspect="1"/>
          </p:cNvPicPr>
          <p:nvPr/>
        </p:nvPicPr>
        <p:blipFill>
          <a:blip r:embed="rId6"/>
          <a:stretch>
            <a:fillRect/>
          </a:stretch>
        </p:blipFill>
        <p:spPr>
          <a:xfrm>
            <a:off x="10935227" y="5812123"/>
            <a:ext cx="984188" cy="984188"/>
          </a:xfrm>
          <a:prstGeom prst="rect">
            <a:avLst/>
          </a:prstGeom>
        </p:spPr>
      </p:pic>
      <p:pic>
        <p:nvPicPr>
          <p:cNvPr id="2" name="Picture 1">
            <a:extLst>
              <a:ext uri="{FF2B5EF4-FFF2-40B4-BE49-F238E27FC236}">
                <a16:creationId xmlns:a16="http://schemas.microsoft.com/office/drawing/2014/main" id="{096412C1-8F99-98D6-6C1E-97FE52347DBA}"/>
              </a:ext>
            </a:extLst>
          </p:cNvPr>
          <p:cNvPicPr>
            <a:picLocks noChangeAspect="1"/>
          </p:cNvPicPr>
          <p:nvPr/>
        </p:nvPicPr>
        <p:blipFill>
          <a:blip r:embed="rId7"/>
          <a:stretch>
            <a:fillRect/>
          </a:stretch>
        </p:blipFill>
        <p:spPr>
          <a:xfrm>
            <a:off x="3417789" y="4580835"/>
            <a:ext cx="2253509" cy="2090583"/>
          </a:xfrm>
          <a:prstGeom prst="rect">
            <a:avLst/>
          </a:prstGeom>
        </p:spPr>
      </p:pic>
      <p:pic>
        <p:nvPicPr>
          <p:cNvPr id="1026" name="Picture 2" descr="National Clinician Consultation Center">
            <a:extLst>
              <a:ext uri="{FF2B5EF4-FFF2-40B4-BE49-F238E27FC236}">
                <a16:creationId xmlns:a16="http://schemas.microsoft.com/office/drawing/2014/main" id="{9D7E5EAC-C173-9C81-EA74-CBB46999428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830" y="4842402"/>
            <a:ext cx="2953959" cy="14769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479F858-47C2-7A5E-9AF1-7121967F147F}"/>
              </a:ext>
            </a:extLst>
          </p:cNvPr>
          <p:cNvSpPr txBox="1"/>
          <p:nvPr/>
        </p:nvSpPr>
        <p:spPr>
          <a:xfrm>
            <a:off x="468191" y="6188437"/>
            <a:ext cx="2450305" cy="369236"/>
          </a:xfrm>
          <a:prstGeom prst="rect">
            <a:avLst/>
          </a:prstGeom>
          <a:noFill/>
        </p:spPr>
        <p:txBody>
          <a:bodyPr wrap="square" rtlCol="0">
            <a:spAutoFit/>
          </a:bodyPr>
          <a:lstStyle/>
          <a:p>
            <a:pPr defTabSz="914126"/>
            <a:r>
              <a:rPr lang="en-US" sz="1799" kern="1200" dirty="0">
                <a:solidFill>
                  <a:srgbClr val="DCA10D"/>
                </a:solidFill>
                <a:latin typeface="Calibri" panose="020F0502020204030204"/>
                <a:ea typeface="+mn-ea"/>
                <a:cs typeface="+mn-cs"/>
                <a:hlinkClick r:id="rId9"/>
              </a:rPr>
              <a:t>https://nccc.ucsf.edu/</a:t>
            </a:r>
            <a:r>
              <a:rPr lang="en-US" sz="1799" kern="1200" dirty="0">
                <a:latin typeface="Calibri" panose="020F0502020204030204"/>
                <a:ea typeface="+mn-ea"/>
                <a:cs typeface="+mn-cs"/>
              </a:rPr>
              <a:t> </a:t>
            </a:r>
            <a:endParaRPr lang="en-US" sz="1799" kern="1200" dirty="0">
              <a:solidFill>
                <a:srgbClr val="DCA10D"/>
              </a:solidFill>
              <a:latin typeface="Calibri" panose="020F0502020204030204"/>
              <a:ea typeface="+mn-ea"/>
              <a:cs typeface="+mn-cs"/>
            </a:endParaRPr>
          </a:p>
        </p:txBody>
      </p:sp>
    </p:spTree>
    <p:extLst>
      <p:ext uri="{BB962C8B-B14F-4D97-AF65-F5344CB8AC3E}">
        <p14:creationId xmlns:p14="http://schemas.microsoft.com/office/powerpoint/2010/main" val="1041075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dirty="0"/>
              <a:t>AETC Program National Centers and HIV Curriculum</a:t>
            </a:r>
          </a:p>
        </p:txBody>
      </p:sp>
      <p:sp>
        <p:nvSpPr>
          <p:cNvPr id="6" name="Text Placeholder 5"/>
          <p:cNvSpPr>
            <a:spLocks noGrp="1"/>
          </p:cNvSpPr>
          <p:nvPr>
            <p:ph type="body" sz="quarter" idx="11"/>
          </p:nvPr>
        </p:nvSpPr>
        <p:spPr>
          <a:xfrm>
            <a:off x="623296" y="1935956"/>
            <a:ext cx="10512424" cy="3802114"/>
          </a:xfrm>
        </p:spPr>
        <p:txBody>
          <a:bodyPr/>
          <a:lstStyle/>
          <a:p>
            <a:pPr marL="690377" indent="-342900">
              <a:buFont typeface="Arial" panose="020B0604020202020204" pitchFamily="34" charset="0"/>
              <a:buChar char="•"/>
            </a:pPr>
            <a:r>
              <a:rPr lang="en-US" sz="1600" b="1" dirty="0"/>
              <a:t>National Coordinating Resource Center – </a:t>
            </a:r>
            <a:r>
              <a:rPr lang="en-US" sz="16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600" dirty="0">
                <a:hlinkClick r:id="rId2"/>
              </a:rPr>
              <a:t>https://aidsetc.org/</a:t>
            </a:r>
            <a:r>
              <a:rPr lang="en-US" sz="1600" dirty="0"/>
              <a:t> </a:t>
            </a:r>
          </a:p>
          <a:p>
            <a:pPr marL="690377" indent="-342900">
              <a:buFont typeface="Arial" panose="020B0604020202020204" pitchFamily="34" charset="0"/>
              <a:buChar char="•"/>
            </a:pPr>
            <a:r>
              <a:rPr lang="en-US" sz="1600" b="1" dirty="0"/>
              <a:t>National Clinician Consultation Center – </a:t>
            </a:r>
            <a:r>
              <a:rPr lang="en-US" sz="1600" dirty="0"/>
              <a:t>provides free, peer-to-peer, expert advice for health professionals on HIV prevention, care, and treatment and related topics. Learn more: </a:t>
            </a:r>
            <a:r>
              <a:rPr lang="en-US" sz="1600" dirty="0">
                <a:hlinkClick r:id="rId3"/>
              </a:rPr>
              <a:t>https://nccc/ucsf.edu</a:t>
            </a:r>
            <a:r>
              <a:rPr lang="en-US" sz="1600" dirty="0"/>
              <a:t> </a:t>
            </a:r>
          </a:p>
          <a:p>
            <a:pPr marL="690377" indent="-342900">
              <a:buFont typeface="Arial" panose="020B0604020202020204" pitchFamily="34" charset="0"/>
              <a:buChar char="•"/>
            </a:pPr>
            <a:r>
              <a:rPr lang="en-US" sz="1600" b="1" dirty="0"/>
              <a:t>National HIV Curriculum – </a:t>
            </a:r>
            <a:r>
              <a:rPr lang="en-US" sz="1600" dirty="0"/>
              <a:t>provides ongoing, up –to-date HIV training and information for health professionals through a free, web –based curriculum; also provides free CME credits, CNE contact hours, CE contact hours, and maintenance of certification credits. Learn more: </a:t>
            </a:r>
            <a:r>
              <a:rPr lang="en-US" sz="1600" dirty="0">
                <a:hlinkClick r:id="rId4"/>
              </a:rPr>
              <a:t>www.hiv.uw.edu</a:t>
            </a:r>
            <a:r>
              <a:rPr lang="en-US" sz="1600" dirty="0"/>
              <a:t> </a:t>
            </a:r>
          </a:p>
          <a:p>
            <a:pPr marL="690377" indent="-342900">
              <a:buFont typeface="Arial" panose="020B0604020202020204" pitchFamily="34" charset="0"/>
              <a:buChar char="•"/>
            </a:pPr>
            <a:endParaRPr lang="en-US" sz="1600" dirty="0"/>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endParaRPr lang="en-US" dirty="0"/>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April 10, 2024</a:t>
            </a:fld>
            <a:endParaRPr lang="en-US" dirty="0"/>
          </a:p>
        </p:txBody>
      </p:sp>
    </p:spTree>
    <p:extLst>
      <p:ext uri="{BB962C8B-B14F-4D97-AF65-F5344CB8AC3E}">
        <p14:creationId xmlns:p14="http://schemas.microsoft.com/office/powerpoint/2010/main" val="84755577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Learning Objectives </a:t>
            </a:r>
          </a:p>
        </p:txBody>
      </p:sp>
      <p:sp>
        <p:nvSpPr>
          <p:cNvPr id="6" name="Text Placeholder 5"/>
          <p:cNvSpPr>
            <a:spLocks noGrp="1"/>
          </p:cNvSpPr>
          <p:nvPr>
            <p:ph type="body" sz="quarter" idx="11"/>
          </p:nvPr>
        </p:nvSpPr>
        <p:spPr>
          <a:xfrm>
            <a:off x="623296" y="1935957"/>
            <a:ext cx="10513018" cy="4258366"/>
          </a:xfrm>
        </p:spPr>
        <p:txBody>
          <a:bodyPr/>
          <a:lstStyle/>
          <a:p>
            <a:pPr marL="690377" indent="-342900">
              <a:buFont typeface="Arial" panose="020B0604020202020204" pitchFamily="34" charset="0"/>
              <a:buChar char="•"/>
            </a:pPr>
            <a:r>
              <a:rPr lang="en-US" dirty="0"/>
              <a:t>Describe the basic testing algorithm for HIV diagnosis in the US</a:t>
            </a:r>
          </a:p>
          <a:p>
            <a:pPr marL="690377" indent="-342900">
              <a:buFont typeface="Arial" panose="020B0604020202020204" pitchFamily="34" charset="0"/>
              <a:buChar char="•"/>
            </a:pPr>
            <a:r>
              <a:rPr lang="en-US" dirty="0"/>
              <a:t>Name at least 3 common causes of ambiguous HIV test results</a:t>
            </a:r>
          </a:p>
          <a:p>
            <a:pPr marL="690377" indent="-342900">
              <a:buFont typeface="Arial" panose="020B0604020202020204" pitchFamily="34" charset="0"/>
              <a:buChar char="•"/>
            </a:pPr>
            <a:r>
              <a:rPr lang="en-US" dirty="0"/>
              <a:t>Explain how to approach ambiguous test results in common clinical scenarios such as:</a:t>
            </a:r>
          </a:p>
          <a:p>
            <a:pPr marL="1019567" lvl="2" indent="-342900">
              <a:buFont typeface="Arial" panose="020B0604020202020204" pitchFamily="34" charset="0"/>
              <a:buChar char="•"/>
            </a:pPr>
            <a:r>
              <a:rPr lang="en-US" dirty="0"/>
              <a:t>Pregnancy</a:t>
            </a:r>
          </a:p>
          <a:p>
            <a:pPr marL="1019567" lvl="2" indent="-342900">
              <a:buFont typeface="Arial" panose="020B0604020202020204" pitchFamily="34" charset="0"/>
              <a:buChar char="•"/>
            </a:pPr>
            <a:r>
              <a:rPr lang="en-US" dirty="0"/>
              <a:t>People taking </a:t>
            </a:r>
            <a:r>
              <a:rPr lang="en-US" dirty="0" err="1"/>
              <a:t>PrEP</a:t>
            </a:r>
            <a:endParaRPr lang="en-US" dirty="0"/>
          </a:p>
        </p:txBody>
      </p:sp>
    </p:spTree>
    <p:extLst>
      <p:ext uri="{BB962C8B-B14F-4D97-AF65-F5344CB8AC3E}">
        <p14:creationId xmlns:p14="http://schemas.microsoft.com/office/powerpoint/2010/main" val="2910167565"/>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FB1E1-F9C7-4212-B017-32AF79F4E3E9}"/>
              </a:ext>
            </a:extLst>
          </p:cNvPr>
          <p:cNvSpPr>
            <a:spLocks noGrp="1"/>
          </p:cNvSpPr>
          <p:nvPr>
            <p:ph type="title"/>
          </p:nvPr>
        </p:nvSpPr>
        <p:spPr/>
        <p:txBody>
          <a:bodyPr/>
          <a:lstStyle/>
          <a:p>
            <a:r>
              <a:rPr lang="en-US" dirty="0"/>
              <a:t>Why talk about HIV testing?</a:t>
            </a:r>
          </a:p>
        </p:txBody>
      </p:sp>
      <p:sp>
        <p:nvSpPr>
          <p:cNvPr id="3" name="Text Placeholder 2">
            <a:extLst>
              <a:ext uri="{FF2B5EF4-FFF2-40B4-BE49-F238E27FC236}">
                <a16:creationId xmlns:a16="http://schemas.microsoft.com/office/drawing/2014/main" id="{A2186BFC-7EE3-F377-D093-98747E23A169}"/>
              </a:ext>
            </a:extLst>
          </p:cNvPr>
          <p:cNvSpPr>
            <a:spLocks noGrp="1"/>
          </p:cNvSpPr>
          <p:nvPr>
            <p:ph type="body" sz="quarter" idx="11"/>
          </p:nvPr>
        </p:nvSpPr>
        <p:spPr>
          <a:xfrm>
            <a:off x="623890" y="1935957"/>
            <a:ext cx="10512424" cy="3276123"/>
          </a:xfrm>
        </p:spPr>
        <p:txBody>
          <a:bodyPr/>
          <a:lstStyle/>
          <a:p>
            <a:pPr marL="690377" indent="-342900">
              <a:buFont typeface="Arial" panose="020B0604020202020204" pitchFamily="34" charset="0"/>
              <a:buChar char="•"/>
            </a:pPr>
            <a:r>
              <a:rPr lang="en-US" dirty="0"/>
              <a:t>It is still underutilized</a:t>
            </a:r>
          </a:p>
          <a:p>
            <a:pPr marL="1019567" lvl="2" indent="-342900">
              <a:buFont typeface="Arial" panose="020B0604020202020204" pitchFamily="34" charset="0"/>
              <a:buChar char="•"/>
            </a:pPr>
            <a:r>
              <a:rPr lang="en-US" dirty="0"/>
              <a:t>Approximately 1 in 8 people with HIV don’t know it/have never been tested</a:t>
            </a:r>
          </a:p>
          <a:p>
            <a:pPr marL="1019567" lvl="2" indent="-342900">
              <a:buFont typeface="Arial" panose="020B0604020202020204" pitchFamily="34" charset="0"/>
              <a:buChar char="•"/>
            </a:pPr>
            <a:r>
              <a:rPr lang="en-US" dirty="0"/>
              <a:t>Fewer than half of all adults in the US report ever being tested for HIV</a:t>
            </a:r>
          </a:p>
          <a:p>
            <a:pPr marL="1019567" lvl="2" indent="-342900">
              <a:buFont typeface="Arial" panose="020B0604020202020204" pitchFamily="34" charset="0"/>
              <a:buChar char="•"/>
            </a:pPr>
            <a:r>
              <a:rPr lang="en-US" dirty="0"/>
              <a:t>Approximately 55% of women, and 60% of men, in groups historically labeled as “high risk” have </a:t>
            </a:r>
            <a:r>
              <a:rPr lang="en-US" i="1" dirty="0"/>
              <a:t>not</a:t>
            </a:r>
            <a:r>
              <a:rPr lang="en-US" dirty="0"/>
              <a:t> been tested within the last 12 months</a:t>
            </a:r>
          </a:p>
          <a:p>
            <a:pPr marL="681234" lvl="1" indent="-342900">
              <a:buFont typeface="Arial" panose="020B0604020202020204" pitchFamily="34" charset="0"/>
              <a:buChar char="•"/>
            </a:pPr>
            <a:r>
              <a:rPr lang="en-US" dirty="0"/>
              <a:t>There have been recent changes in approved tests as part of the diagnostic algorithm</a:t>
            </a:r>
          </a:p>
          <a:p>
            <a:pPr marL="681234" lvl="1" indent="-342900">
              <a:buFont typeface="Arial" panose="020B0604020202020204" pitchFamily="34" charset="0"/>
              <a:buChar char="•"/>
            </a:pPr>
            <a:r>
              <a:rPr lang="en-US" dirty="0"/>
              <a:t>It can sometimes be difficult to interpret, particularly in the era of (LA) </a:t>
            </a:r>
            <a:r>
              <a:rPr lang="en-US" dirty="0" err="1"/>
              <a:t>PrEP</a:t>
            </a:r>
            <a:endParaRPr lang="en-US" dirty="0"/>
          </a:p>
        </p:txBody>
      </p:sp>
      <p:sp>
        <p:nvSpPr>
          <p:cNvPr id="4" name="Date Placeholder 3">
            <a:extLst>
              <a:ext uri="{FF2B5EF4-FFF2-40B4-BE49-F238E27FC236}">
                <a16:creationId xmlns:a16="http://schemas.microsoft.com/office/drawing/2014/main" id="{12DC3AF0-916C-5BCF-AAD4-9C57AE0E7003}"/>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
        <p:nvSpPr>
          <p:cNvPr id="5" name="TextBox 4">
            <a:extLst>
              <a:ext uri="{FF2B5EF4-FFF2-40B4-BE49-F238E27FC236}">
                <a16:creationId xmlns:a16="http://schemas.microsoft.com/office/drawing/2014/main" id="{3F385E3A-32E7-18AC-6D34-F5E266516D8F}"/>
              </a:ext>
            </a:extLst>
          </p:cNvPr>
          <p:cNvSpPr txBox="1"/>
          <p:nvPr/>
        </p:nvSpPr>
        <p:spPr>
          <a:xfrm>
            <a:off x="1676401" y="6356354"/>
            <a:ext cx="10512424" cy="461665"/>
          </a:xfrm>
          <a:prstGeom prst="rect">
            <a:avLst/>
          </a:prstGeom>
          <a:noFill/>
        </p:spPr>
        <p:txBody>
          <a:bodyPr wrap="square" rtlCol="0">
            <a:spAutoFit/>
          </a:bodyPr>
          <a:lstStyle/>
          <a:p>
            <a:r>
              <a:rPr lang="en-US" sz="800" b="0" i="0" dirty="0">
                <a:solidFill>
                  <a:srgbClr val="FF0000"/>
                </a:solidFill>
                <a:effectLst/>
                <a:latin typeface="+mj-lt"/>
              </a:rPr>
              <a:t>1. CDC. </a:t>
            </a:r>
            <a:r>
              <a:rPr lang="en-US" sz="800" b="0" i="0" u="none" strike="noStrike" dirty="0">
                <a:solidFill>
                  <a:srgbClr val="FF0000"/>
                </a:solidFill>
                <a:effectLst/>
                <a:latin typeface="+mj-lt"/>
                <a:hlinkClick r:id="rId3">
                  <a:extLst>
                    <a:ext uri="{A12FA001-AC4F-418D-AE19-62706E023703}">
                      <ahyp:hlinkClr xmlns:ahyp="http://schemas.microsoft.com/office/drawing/2018/hyperlinkcolor" val="tx"/>
                    </a:ext>
                  </a:extLst>
                </a:hlinkClick>
              </a:rPr>
              <a:t>Diagnoses of HIV infection in the United States and dependent areas, 2021.</a:t>
            </a:r>
            <a:r>
              <a:rPr lang="en-US" sz="800" b="0" i="0" dirty="0">
                <a:solidFill>
                  <a:srgbClr val="FF0000"/>
                </a:solidFill>
                <a:effectLst/>
                <a:latin typeface="+mj-lt"/>
              </a:rPr>
              <a:t> </a:t>
            </a:r>
            <a:r>
              <a:rPr lang="en-US" sz="800" b="0" i="1" dirty="0">
                <a:solidFill>
                  <a:srgbClr val="FF0000"/>
                </a:solidFill>
                <a:effectLst/>
                <a:latin typeface="+mj-lt"/>
              </a:rPr>
              <a:t>HIV Surveillance Report </a:t>
            </a:r>
            <a:r>
              <a:rPr lang="en-US" sz="800" b="0" i="0" dirty="0">
                <a:solidFill>
                  <a:srgbClr val="FF0000"/>
                </a:solidFill>
                <a:effectLst/>
                <a:latin typeface="+mj-lt"/>
              </a:rPr>
              <a:t>2023;34</a:t>
            </a:r>
          </a:p>
          <a:p>
            <a:r>
              <a:rPr lang="en-US" sz="800" dirty="0">
                <a:solidFill>
                  <a:srgbClr val="478FCC"/>
                </a:solidFill>
                <a:latin typeface="+mj-lt"/>
                <a:hlinkClick r:id="rId4">
                  <a:extLst>
                    <a:ext uri="{A12FA001-AC4F-418D-AE19-62706E023703}">
                      <ahyp:hlinkClr xmlns:ahyp="http://schemas.microsoft.com/office/drawing/2018/hyperlinkcolor" val="tx"/>
                    </a:ext>
                  </a:extLst>
                </a:hlinkClick>
              </a:rPr>
              <a:t>2. https</a:t>
            </a:r>
            <a:r>
              <a:rPr lang="en-US" sz="800" dirty="0">
                <a:solidFill>
                  <a:srgbClr val="FF0000"/>
                </a:solidFill>
                <a:latin typeface="+mj-lt"/>
                <a:hlinkClick r:id="rId4">
                  <a:extLst>
                    <a:ext uri="{A12FA001-AC4F-418D-AE19-62706E023703}">
                      <ahyp:hlinkClr xmlns:ahyp="http://schemas.microsoft.com/office/drawing/2018/hyperlinkcolor" val="tx"/>
                    </a:ext>
                  </a:extLst>
                </a:hlinkClick>
              </a:rPr>
              <a:t>://www.kff.org/hivaids/fact-sheet/hiv-testing-in-the-united-states/#:~:text=According%20to%20the%20CDC's%20Behavioral,%2Fethnicity%2C%20and%20other%20factors</a:t>
            </a:r>
            <a:r>
              <a:rPr lang="en-US" sz="800" dirty="0">
                <a:solidFill>
                  <a:srgbClr val="FF0000"/>
                </a:solidFill>
                <a:latin typeface="+mj-lt"/>
              </a:rPr>
              <a:t>., accessed 3/29/24</a:t>
            </a:r>
          </a:p>
          <a:p>
            <a:r>
              <a:rPr lang="en-US" sz="800" b="0" i="0" dirty="0">
                <a:solidFill>
                  <a:srgbClr val="FF0000"/>
                </a:solidFill>
                <a:effectLst/>
                <a:latin typeface="+mj-lt"/>
              </a:rPr>
              <a:t>3. Interval Since Last HIV Test for Men and Women with Recent Risk for HIV Infection — United States, 2006–2016. MMWR </a:t>
            </a:r>
            <a:r>
              <a:rPr lang="en-US" sz="800" b="0" i="0" dirty="0" err="1">
                <a:solidFill>
                  <a:srgbClr val="FF0000"/>
                </a:solidFill>
                <a:effectLst/>
                <a:latin typeface="+mj-lt"/>
              </a:rPr>
              <a:t>Morb</a:t>
            </a:r>
            <a:r>
              <a:rPr lang="en-US" sz="800" b="0" i="0" dirty="0">
                <a:solidFill>
                  <a:srgbClr val="FF0000"/>
                </a:solidFill>
                <a:effectLst/>
                <a:latin typeface="+mj-lt"/>
              </a:rPr>
              <a:t> Mortal </a:t>
            </a:r>
            <a:r>
              <a:rPr lang="en-US" sz="800" b="0" i="0" dirty="0" err="1">
                <a:solidFill>
                  <a:srgbClr val="FF0000"/>
                </a:solidFill>
                <a:effectLst/>
                <a:latin typeface="+mj-lt"/>
              </a:rPr>
              <a:t>Wkly</a:t>
            </a:r>
            <a:r>
              <a:rPr lang="en-US" sz="800" b="0" i="0" dirty="0">
                <a:solidFill>
                  <a:srgbClr val="FF0000"/>
                </a:solidFill>
                <a:effectLst/>
                <a:latin typeface="+mj-lt"/>
              </a:rPr>
              <a:t> Rep 2018;67:677–681. DOI: </a:t>
            </a:r>
            <a:r>
              <a:rPr lang="en-US" sz="800" b="0" i="0" u="none" strike="noStrike" dirty="0">
                <a:solidFill>
                  <a:srgbClr val="FF0000"/>
                </a:solidFill>
                <a:effectLst/>
                <a:latin typeface="+mj-lt"/>
                <a:hlinkClick r:id="rId5">
                  <a:extLst>
                    <a:ext uri="{A12FA001-AC4F-418D-AE19-62706E023703}">
                      <ahyp:hlinkClr xmlns:ahyp="http://schemas.microsoft.com/office/drawing/2018/hyperlinkcolor" val="tx"/>
                    </a:ext>
                  </a:extLst>
                </a:hlinkClick>
              </a:rPr>
              <a:t>http://dx.doi.org/10.15585/mmwr.mm6724a2</a:t>
            </a:r>
            <a:endParaRPr lang="en-US" sz="800" dirty="0">
              <a:solidFill>
                <a:srgbClr val="FF0000"/>
              </a:solidFill>
              <a:latin typeface="+mj-lt"/>
            </a:endParaRPr>
          </a:p>
        </p:txBody>
      </p:sp>
    </p:spTree>
    <p:extLst>
      <p:ext uri="{BB962C8B-B14F-4D97-AF65-F5344CB8AC3E}">
        <p14:creationId xmlns:p14="http://schemas.microsoft.com/office/powerpoint/2010/main" val="365352594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A7634-5998-8CFA-59B6-94498FD95BEF}"/>
              </a:ext>
            </a:extLst>
          </p:cNvPr>
          <p:cNvSpPr>
            <a:spLocks noGrp="1"/>
          </p:cNvSpPr>
          <p:nvPr>
            <p:ph type="title"/>
          </p:nvPr>
        </p:nvSpPr>
        <p:spPr/>
        <p:txBody>
          <a:bodyPr/>
          <a:lstStyle/>
          <a:p>
            <a:r>
              <a:rPr lang="en-US" dirty="0"/>
              <a:t>Case 1</a:t>
            </a:r>
          </a:p>
        </p:txBody>
      </p:sp>
      <p:sp>
        <p:nvSpPr>
          <p:cNvPr id="3" name="Text Placeholder 2">
            <a:extLst>
              <a:ext uri="{FF2B5EF4-FFF2-40B4-BE49-F238E27FC236}">
                <a16:creationId xmlns:a16="http://schemas.microsoft.com/office/drawing/2014/main" id="{A3A593FC-3EAF-7430-7F83-F5D2E83E8E30}"/>
              </a:ext>
            </a:extLst>
          </p:cNvPr>
          <p:cNvSpPr>
            <a:spLocks noGrp="1"/>
          </p:cNvSpPr>
          <p:nvPr>
            <p:ph type="body" sz="quarter" idx="11"/>
          </p:nvPr>
        </p:nvSpPr>
        <p:spPr>
          <a:xfrm>
            <a:off x="623890" y="1935957"/>
            <a:ext cx="10512424" cy="4637838"/>
          </a:xfrm>
        </p:spPr>
        <p:txBody>
          <a:bodyPr>
            <a:normAutofit fontScale="92500" lnSpcReduction="10000"/>
          </a:bodyPr>
          <a:lstStyle/>
          <a:p>
            <a:r>
              <a:rPr lang="en-US" dirty="0"/>
              <a:t>- 28 </a:t>
            </a:r>
            <a:r>
              <a:rPr lang="en-US" dirty="0" err="1"/>
              <a:t>yo</a:t>
            </a:r>
            <a:r>
              <a:rPr lang="en-US" dirty="0"/>
              <a:t> woman – OUD (daily fentanyl injection), cocaine use disorder, PTSD, anxiety, asthma </a:t>
            </a:r>
          </a:p>
          <a:p>
            <a:pPr marL="690377" indent="-342900">
              <a:buFont typeface="Arial" panose="020B0604020202020204" pitchFamily="34" charset="0"/>
              <a:buChar char="•"/>
            </a:pPr>
            <a:r>
              <a:rPr lang="en-US" dirty="0"/>
              <a:t>Albuterol MDI only active medication at time of visit</a:t>
            </a:r>
          </a:p>
          <a:p>
            <a:pPr marL="690377" indent="-342900">
              <a:buFont typeface="Arial" panose="020B0604020202020204" pitchFamily="34" charset="0"/>
              <a:buChar char="•"/>
            </a:pPr>
            <a:r>
              <a:rPr lang="en-US" dirty="0"/>
              <a:t>Presents to clinic asking for buprenorphine/naloxone, in withdrawal</a:t>
            </a:r>
          </a:p>
          <a:p>
            <a:pPr marL="1019567" lvl="2" indent="-342900">
              <a:buFont typeface="Arial" panose="020B0604020202020204" pitchFamily="34" charset="0"/>
              <a:buChar char="•"/>
            </a:pPr>
            <a:r>
              <a:rPr lang="en-US" dirty="0"/>
              <a:t>Overdosed 2 days prior</a:t>
            </a:r>
          </a:p>
          <a:p>
            <a:pPr marL="1019567" lvl="2" indent="-342900">
              <a:buFont typeface="Arial" panose="020B0604020202020204" pitchFamily="34" charset="0"/>
              <a:buChar char="•"/>
            </a:pPr>
            <a:r>
              <a:rPr lang="en-US" dirty="0"/>
              <a:t>Reports history of exchange sex</a:t>
            </a:r>
          </a:p>
          <a:p>
            <a:pPr marL="1019567" lvl="2" indent="-342900">
              <a:buFont typeface="Arial" panose="020B0604020202020204" pitchFamily="34" charset="0"/>
              <a:buChar char="•"/>
            </a:pPr>
            <a:r>
              <a:rPr lang="en-US" dirty="0"/>
              <a:t>No recent STIs </a:t>
            </a:r>
          </a:p>
          <a:p>
            <a:pPr marL="1019567" lvl="2" indent="-342900">
              <a:buFont typeface="Arial" panose="020B0604020202020204" pitchFamily="34" charset="0"/>
              <a:buChar char="•"/>
            </a:pPr>
            <a:r>
              <a:rPr lang="en-US" dirty="0"/>
              <a:t>Denies ever sharing injection related equipment</a:t>
            </a:r>
          </a:p>
          <a:p>
            <a:pPr marL="1019567" lvl="2" indent="-342900">
              <a:buFont typeface="Arial" panose="020B0604020202020204" pitchFamily="34" charset="0"/>
              <a:buChar char="•"/>
            </a:pPr>
            <a:r>
              <a:rPr lang="en-US" dirty="0"/>
              <a:t>Denies:</a:t>
            </a:r>
          </a:p>
          <a:p>
            <a:pPr marL="1476775" lvl="3" indent="-342900">
              <a:buFont typeface="Arial" panose="020B0604020202020204" pitchFamily="34" charset="0"/>
              <a:buChar char="•"/>
            </a:pPr>
            <a:r>
              <a:rPr lang="en-US" dirty="0"/>
              <a:t>Recent fevers/rash/flu-like illness</a:t>
            </a:r>
          </a:p>
          <a:p>
            <a:pPr marL="1476775" lvl="3" indent="-342900">
              <a:buFont typeface="Arial" panose="020B0604020202020204" pitchFamily="34" charset="0"/>
              <a:buChar char="•"/>
            </a:pPr>
            <a:r>
              <a:rPr lang="en-US" dirty="0"/>
              <a:t>History of HBV</a:t>
            </a:r>
          </a:p>
          <a:p>
            <a:pPr marL="1476775" lvl="3" indent="-342900">
              <a:buFont typeface="Arial" panose="020B0604020202020204" pitchFamily="34" charset="0"/>
              <a:buChar char="•"/>
            </a:pPr>
            <a:r>
              <a:rPr lang="en-US" dirty="0"/>
              <a:t>History of renal disease </a:t>
            </a:r>
          </a:p>
        </p:txBody>
      </p:sp>
      <p:sp>
        <p:nvSpPr>
          <p:cNvPr id="4" name="Date Placeholder 3">
            <a:extLst>
              <a:ext uri="{FF2B5EF4-FFF2-40B4-BE49-F238E27FC236}">
                <a16:creationId xmlns:a16="http://schemas.microsoft.com/office/drawing/2014/main" id="{00E1A884-A758-E48B-600C-DF3108B54A35}"/>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1502354694"/>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FE676-7186-DF56-11F8-720285D2C31B}"/>
              </a:ext>
            </a:extLst>
          </p:cNvPr>
          <p:cNvSpPr>
            <a:spLocks noGrp="1"/>
          </p:cNvSpPr>
          <p:nvPr>
            <p:ph type="title"/>
          </p:nvPr>
        </p:nvSpPr>
        <p:spPr/>
        <p:txBody>
          <a:bodyPr/>
          <a:lstStyle/>
          <a:p>
            <a:r>
              <a:rPr lang="en-US" dirty="0"/>
              <a:t>Case 1 (cont.)</a:t>
            </a:r>
          </a:p>
        </p:txBody>
      </p:sp>
      <p:sp>
        <p:nvSpPr>
          <p:cNvPr id="3" name="Text Placeholder 2">
            <a:extLst>
              <a:ext uri="{FF2B5EF4-FFF2-40B4-BE49-F238E27FC236}">
                <a16:creationId xmlns:a16="http://schemas.microsoft.com/office/drawing/2014/main" id="{A1E593B7-3A0E-005F-6E58-40DBB232D255}"/>
              </a:ext>
            </a:extLst>
          </p:cNvPr>
          <p:cNvSpPr>
            <a:spLocks noGrp="1"/>
          </p:cNvSpPr>
          <p:nvPr>
            <p:ph type="body" sz="quarter" idx="11"/>
          </p:nvPr>
        </p:nvSpPr>
        <p:spPr/>
        <p:txBody>
          <a:bodyPr/>
          <a:lstStyle/>
          <a:p>
            <a:r>
              <a:rPr lang="en-US" dirty="0"/>
              <a:t>- In addition to discussing treatment for her OUD, you also discuss HIV testing and prevention options for her</a:t>
            </a:r>
          </a:p>
          <a:p>
            <a:endParaRPr lang="en-US" dirty="0"/>
          </a:p>
        </p:txBody>
      </p:sp>
      <p:sp>
        <p:nvSpPr>
          <p:cNvPr id="4" name="Date Placeholder 3">
            <a:extLst>
              <a:ext uri="{FF2B5EF4-FFF2-40B4-BE49-F238E27FC236}">
                <a16:creationId xmlns:a16="http://schemas.microsoft.com/office/drawing/2014/main" id="{79BA4E2C-8D5B-8737-1C1B-1B29E22F4E7F}"/>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3257555911"/>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1420-FE03-AC69-E034-919762A4576F}"/>
              </a:ext>
            </a:extLst>
          </p:cNvPr>
          <p:cNvSpPr>
            <a:spLocks noGrp="1"/>
          </p:cNvSpPr>
          <p:nvPr>
            <p:ph type="title"/>
          </p:nvPr>
        </p:nvSpPr>
        <p:spPr>
          <a:xfrm>
            <a:off x="623890" y="894345"/>
            <a:ext cx="10634660" cy="957315"/>
          </a:xfrm>
        </p:spPr>
        <p:txBody>
          <a:bodyPr>
            <a:normAutofit/>
          </a:bodyPr>
          <a:lstStyle/>
          <a:p>
            <a:r>
              <a:rPr lang="en-US" sz="2600" dirty="0"/>
              <a:t>ARQ 1: Which of the following tests is the preferred </a:t>
            </a:r>
            <a:r>
              <a:rPr lang="en-US" sz="2600" i="1" dirty="0"/>
              <a:t>initial</a:t>
            </a:r>
            <a:r>
              <a:rPr lang="en-US" sz="2600" dirty="0"/>
              <a:t> HIV screening test for this person according to current CDC guidelines?</a:t>
            </a:r>
          </a:p>
        </p:txBody>
      </p:sp>
      <p:sp>
        <p:nvSpPr>
          <p:cNvPr id="3" name="Text Placeholder 2">
            <a:extLst>
              <a:ext uri="{FF2B5EF4-FFF2-40B4-BE49-F238E27FC236}">
                <a16:creationId xmlns:a16="http://schemas.microsoft.com/office/drawing/2014/main" id="{B2C86718-2560-9EA3-27DD-AE57F136F82E}"/>
              </a:ext>
            </a:extLst>
          </p:cNvPr>
          <p:cNvSpPr>
            <a:spLocks noGrp="1"/>
          </p:cNvSpPr>
          <p:nvPr>
            <p:ph type="body" sz="quarter" idx="11"/>
          </p:nvPr>
        </p:nvSpPr>
        <p:spPr/>
        <p:txBody>
          <a:bodyPr/>
          <a:lstStyle/>
          <a:p>
            <a:pPr marL="690377" indent="-342900">
              <a:buFont typeface="Arial" panose="020B0604020202020204" pitchFamily="34" charset="0"/>
              <a:buChar char="•"/>
            </a:pPr>
            <a:r>
              <a:rPr lang="en-US" dirty="0"/>
              <a:t>Qualitative HIV NAT test</a:t>
            </a:r>
          </a:p>
          <a:p>
            <a:pPr marL="690377" indent="-342900">
              <a:buFont typeface="Arial" panose="020B0604020202020204" pitchFamily="34" charset="0"/>
              <a:buChar char="•"/>
            </a:pPr>
            <a:r>
              <a:rPr lang="en-US" dirty="0"/>
              <a:t>Quantitative HIV NAT test</a:t>
            </a:r>
          </a:p>
          <a:p>
            <a:pPr marL="690377" indent="-342900">
              <a:buFont typeface="Arial" panose="020B0604020202020204" pitchFamily="34" charset="0"/>
              <a:buChar char="•"/>
            </a:pPr>
            <a:r>
              <a:rPr lang="en-US" dirty="0"/>
              <a:t>HIV Western Blot</a:t>
            </a:r>
          </a:p>
          <a:p>
            <a:pPr marL="690377" indent="-342900">
              <a:buFont typeface="Arial" panose="020B0604020202020204" pitchFamily="34" charset="0"/>
              <a:buChar char="•"/>
            </a:pPr>
            <a:r>
              <a:rPr lang="en-US" dirty="0"/>
              <a:t>Rapid HIV-1/2 Antibody test</a:t>
            </a:r>
          </a:p>
          <a:p>
            <a:pPr marL="690377" indent="-342900">
              <a:buFont typeface="Arial" panose="020B0604020202020204" pitchFamily="34" charset="0"/>
              <a:buChar char="•"/>
            </a:pPr>
            <a:r>
              <a:rPr lang="en-US" dirty="0"/>
              <a:t>HIV Antigen/Antibody test</a:t>
            </a:r>
          </a:p>
          <a:p>
            <a:pPr marL="690377" indent="-342900">
              <a:buFont typeface="Arial" panose="020B0604020202020204" pitchFamily="34" charset="0"/>
              <a:buChar char="•"/>
            </a:pPr>
            <a:endParaRPr lang="en-US" dirty="0"/>
          </a:p>
        </p:txBody>
      </p:sp>
      <p:sp>
        <p:nvSpPr>
          <p:cNvPr id="4" name="Date Placeholder 3">
            <a:extLst>
              <a:ext uri="{FF2B5EF4-FFF2-40B4-BE49-F238E27FC236}">
                <a16:creationId xmlns:a16="http://schemas.microsoft.com/office/drawing/2014/main" id="{179AFAA8-FA2E-1790-84A3-49FD24D5A92D}"/>
              </a:ext>
            </a:extLst>
          </p:cNvPr>
          <p:cNvSpPr>
            <a:spLocks noGrp="1"/>
          </p:cNvSpPr>
          <p:nvPr>
            <p:ph type="dt" sz="half" idx="2"/>
          </p:nvPr>
        </p:nvSpPr>
        <p:spPr/>
        <p:txBody>
          <a:body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32856362"/>
      </p:ext>
    </p:extLst>
  </p:cSld>
  <p:clrMapOvr>
    <a:masterClrMapping/>
  </p:clrMapOvr>
  <p:transition spd="slow">
    <p:fade/>
  </p:transition>
</p:sld>
</file>

<file path=ppt/theme/theme1.xml><?xml version="1.0" encoding="utf-8"?>
<a:theme xmlns:a="http://schemas.openxmlformats.org/drawingml/2006/main" name="Title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BE9B863C-DE2F-4FC5-B704-B98053DCC2A1}"/>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49E2E7B5-6607-4336-B3B4-DCF1EC204D3F}"/>
    </a:ext>
  </a:extLst>
</a:theme>
</file>

<file path=ppt/theme/theme3.xml><?xml version="1.0" encoding="utf-8"?>
<a:theme xmlns:a="http://schemas.openxmlformats.org/drawingml/2006/main" name="3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CB3B78A7-7F93-4FB2-8006-051DC23A82AC}"/>
    </a:ext>
  </a:extLst>
</a:theme>
</file>

<file path=ppt/theme/theme4.xml><?xml version="1.0" encoding="utf-8"?>
<a:theme xmlns:a="http://schemas.openxmlformats.org/drawingml/2006/main" name="5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3508AACB-9AD2-40AB-995C-481952F1FE62}"/>
    </a:ext>
  </a:extLst>
</a:theme>
</file>

<file path=ppt/theme/theme5.xml><?xml version="1.0" encoding="utf-8"?>
<a:theme xmlns:a="http://schemas.openxmlformats.org/drawingml/2006/main" name="6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B4E2A952-FB3A-47FA-81DD-F758D9C96D84}"/>
    </a:ext>
  </a:extLst>
</a:theme>
</file>

<file path=ppt/theme/theme6.xml><?xml version="1.0" encoding="utf-8"?>
<a:theme xmlns:a="http://schemas.openxmlformats.org/drawingml/2006/main" name="2022_CCO_Template">
  <a:themeElements>
    <a:clrScheme name="2018 CCO LIVE">
      <a:dk1>
        <a:srgbClr val="455560"/>
      </a:dk1>
      <a:lt1>
        <a:srgbClr val="FFFFFF"/>
      </a:lt1>
      <a:dk2>
        <a:srgbClr val="000000"/>
      </a:dk2>
      <a:lt2>
        <a:srgbClr val="CDCDCF"/>
      </a:lt2>
      <a:accent1>
        <a:srgbClr val="015873"/>
      </a:accent1>
      <a:accent2>
        <a:srgbClr val="4DA1BB"/>
      </a:accent2>
      <a:accent3>
        <a:srgbClr val="E1471D"/>
      </a:accent3>
      <a:accent4>
        <a:srgbClr val="00823B"/>
      </a:accent4>
      <a:accent5>
        <a:srgbClr val="FDB338"/>
      </a:accent5>
      <a:accent6>
        <a:srgbClr val="682E74"/>
      </a:accent6>
      <a:hlink>
        <a:srgbClr val="E1471D"/>
      </a:hlink>
      <a:folHlink>
        <a:srgbClr val="015873"/>
      </a:folHlink>
    </a:clrScheme>
    <a:fontScheme name="CCO">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0">
          <a:solidFill>
            <a:schemeClr val="bg1"/>
          </a:solidFill>
          <a:miter lim="800000"/>
          <a:headEnd/>
          <a:tailEnd/>
        </a:ln>
      </a:spPr>
      <a:bodyPr anchor="b"/>
      <a:lstStyle>
        <a:defPPr algn="ctr" eaLnBrk="1" hangingPunct="1">
          <a:spcBef>
            <a:spcPct val="35000"/>
          </a:spcBef>
          <a:spcAft>
            <a:spcPct val="25000"/>
          </a:spcAft>
          <a:buClr>
            <a:schemeClr val="folHlink"/>
          </a:buClr>
          <a:buNone/>
          <a:defRPr sz="1800" b="0" dirty="0">
            <a:solidFill>
              <a:schemeClr val="tx1"/>
            </a:solidFill>
            <a:latin typeface="Calibri" panose="020F0502020204030204" pitchFamily="34" charset="0"/>
          </a:defRPr>
        </a:defPPr>
      </a:lstStyle>
    </a:spDef>
    <a:lnDef>
      <a:spPr bwMode="auto">
        <a:noFill/>
        <a:ln w="28575" cap="flat" cmpd="sng" algn="ctr">
          <a:solidFill>
            <a:schemeClr val="bg1"/>
          </a:solidFill>
          <a:prstDash val="solid"/>
          <a:round/>
          <a:headEnd type="none" w="med" len="med"/>
          <a:tailEnd type="none" w="med" len="med"/>
        </a:ln>
        <a:effectLst/>
      </a:spPr>
      <a:body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a:spPr>
      <a:bodyPr wrap="square" rtlCol="0">
        <a:spAutoFit/>
      </a:bodyPr>
      <a:lstStyle>
        <a:defPPr algn="l">
          <a:lnSpc>
            <a:spcPct val="100000"/>
          </a:lnSpc>
          <a:spcBef>
            <a:spcPct val="50000"/>
          </a:spcBef>
          <a:spcAft>
            <a:spcPct val="0"/>
          </a:spcAft>
          <a:buClrTx/>
          <a:buFontTx/>
          <a:buNone/>
          <a:defRPr b="0" dirty="0" smtClean="0">
            <a:solidFill>
              <a:schemeClr val="bg1"/>
            </a:solidFill>
            <a:latin typeface="Calibri" panose="020F0502020204030204" pitchFamily="34" charset="0"/>
          </a:defRPr>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7_HTAA_Diabetes" id="{1367EE62-49C0-41AA-9F7D-AEA8A8F73D1D}" vid="{45DB6FF6-6200-4F3D-90FC-F48B64252754}"/>
    </a:ext>
  </a:extLst>
</a:theme>
</file>

<file path=ppt/theme/theme7.xml><?xml version="1.0" encoding="utf-8"?>
<a:theme xmlns:a="http://schemas.openxmlformats.org/drawingml/2006/main" name="NCCC">
  <a:themeElements>
    <a:clrScheme name="Custom 8">
      <a:dk1>
        <a:srgbClr val="595959"/>
      </a:dk1>
      <a:lt1>
        <a:srgbClr val="FFFFFF"/>
      </a:lt1>
      <a:dk2>
        <a:srgbClr val="191919"/>
      </a:dk2>
      <a:lt2>
        <a:srgbClr val="FFFFFF"/>
      </a:lt2>
      <a:accent1>
        <a:srgbClr val="ECB630"/>
      </a:accent1>
      <a:accent2>
        <a:srgbClr val="325BA3"/>
      </a:accent2>
      <a:accent3>
        <a:srgbClr val="EB6F63"/>
      </a:accent3>
      <a:accent4>
        <a:srgbClr val="243746"/>
      </a:accent4>
      <a:accent5>
        <a:srgbClr val="939392"/>
      </a:accent5>
      <a:accent6>
        <a:srgbClr val="E3D5D3"/>
      </a:accent6>
      <a:hlink>
        <a:srgbClr val="A51140"/>
      </a:hlink>
      <a:folHlink>
        <a:srgbClr val="A5114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11101560-42 ADCETRIS PowerPoint Template Update PPT Lv09" id="{462BA6DE-F067-8740-9CB1-6327F0AD828F}" vid="{7E491E37-9531-594B-8D08-23802A47D5BF}"/>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5661bd68-91d7-413a-9236-892cdea936d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B3967B71159C48807535AD404845D3" ma:contentTypeVersion="16" ma:contentTypeDescription="Create a new document." ma:contentTypeScope="" ma:versionID="0b047b51bd4ce4f984b296fb383074cd">
  <xsd:schema xmlns:xsd="http://www.w3.org/2001/XMLSchema" xmlns:xs="http://www.w3.org/2001/XMLSchema" xmlns:p="http://schemas.microsoft.com/office/2006/metadata/properties" xmlns:ns3="5661bd68-91d7-413a-9236-892cdea936d6" xmlns:ns4="851590d9-cba4-459a-b434-389629fc4743" targetNamespace="http://schemas.microsoft.com/office/2006/metadata/properties" ma:root="true" ma:fieldsID="2c12851ee3d4a762a4b59cebd8661a6a" ns3:_="" ns4:_="">
    <xsd:import namespace="5661bd68-91d7-413a-9236-892cdea936d6"/>
    <xsd:import namespace="851590d9-cba4-459a-b434-389629fc474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61bd68-91d7-413a-9236-892cdea936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1590d9-cba4-459a-b434-389629fc474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B57F0F-9461-4BBE-906D-AB84B21CD3B2}">
  <ds:schemaRefs>
    <ds:schemaRef ds:uri="http://purl.org/dc/dcmitype/"/>
    <ds:schemaRef ds:uri="http://schemas.microsoft.com/office/2006/documentManagement/types"/>
    <ds:schemaRef ds:uri="http://www.w3.org/XML/1998/namespace"/>
    <ds:schemaRef ds:uri="http://schemas.microsoft.com/office/2006/metadata/properties"/>
    <ds:schemaRef ds:uri="5661bd68-91d7-413a-9236-892cdea936d6"/>
    <ds:schemaRef ds:uri="http://purl.org/dc/terms/"/>
    <ds:schemaRef ds:uri="http://schemas.openxmlformats.org/package/2006/metadata/core-properties"/>
    <ds:schemaRef ds:uri="http://schemas.microsoft.com/office/infopath/2007/PartnerControls"/>
    <ds:schemaRef ds:uri="851590d9-cba4-459a-b434-389629fc4743"/>
    <ds:schemaRef ds:uri="http://purl.org/dc/elements/1.1/"/>
  </ds:schemaRefs>
</ds:datastoreItem>
</file>

<file path=customXml/itemProps2.xml><?xml version="1.0" encoding="utf-8"?>
<ds:datastoreItem xmlns:ds="http://schemas.openxmlformats.org/officeDocument/2006/customXml" ds:itemID="{63E3D3BF-4C38-44CF-9049-79039A97FE5A}">
  <ds:schemaRefs>
    <ds:schemaRef ds:uri="http://schemas.microsoft.com/sharepoint/v3/contenttype/forms"/>
  </ds:schemaRefs>
</ds:datastoreItem>
</file>

<file path=customXml/itemProps3.xml><?xml version="1.0" encoding="utf-8"?>
<ds:datastoreItem xmlns:ds="http://schemas.openxmlformats.org/officeDocument/2006/customXml" ds:itemID="{C5936FE9-3ECA-4A68-AB97-8B0516043D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61bd68-91d7-413a-9236-892cdea936d6"/>
    <ds:schemaRef ds:uri="851590d9-cba4-459a-b434-389629fc47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AETC-program-template-widescreen</Template>
  <TotalTime>7847</TotalTime>
  <Words>5101</Words>
  <Application>Microsoft Office PowerPoint</Application>
  <PresentationFormat>Custom</PresentationFormat>
  <Paragraphs>490</Paragraphs>
  <Slides>38</Slides>
  <Notes>20</Notes>
  <HiddenSlides>0</HiddenSlides>
  <MMClips>0</MMClips>
  <ScaleCrop>false</ScaleCrop>
  <HeadingPairs>
    <vt:vector size="6" baseType="variant">
      <vt:variant>
        <vt:lpstr>Fonts Used</vt:lpstr>
      </vt:variant>
      <vt:variant>
        <vt:i4>17</vt:i4>
      </vt:variant>
      <vt:variant>
        <vt:lpstr>Theme</vt:lpstr>
      </vt:variant>
      <vt:variant>
        <vt:i4>8</vt:i4>
      </vt:variant>
      <vt:variant>
        <vt:lpstr>Slide Titles</vt:lpstr>
      </vt:variant>
      <vt:variant>
        <vt:i4>38</vt:i4>
      </vt:variant>
    </vt:vector>
  </HeadingPairs>
  <TitlesOfParts>
    <vt:vector size="63" baseType="lpstr">
      <vt:lpstr>-apple-system</vt:lpstr>
      <vt:lpstr>Arial</vt:lpstr>
      <vt:lpstr>Arial Narrow</vt:lpstr>
      <vt:lpstr>Calibri</vt:lpstr>
      <vt:lpstr>Calibri Light</vt:lpstr>
      <vt:lpstr>Century Schoolbook</vt:lpstr>
      <vt:lpstr>Corbel</vt:lpstr>
      <vt:lpstr>Franklin Gothic Book</vt:lpstr>
      <vt:lpstr>Franklin Gothic Medium</vt:lpstr>
      <vt:lpstr>Helvetica</vt:lpstr>
      <vt:lpstr>HELVETICA LIGHT</vt:lpstr>
      <vt:lpstr>HELVETICA LIGHT</vt:lpstr>
      <vt:lpstr>STIXGeneral-Regular</vt:lpstr>
      <vt:lpstr>Symbol</vt:lpstr>
      <vt:lpstr>System Font Regular</vt:lpstr>
      <vt:lpstr>Times New Roman</vt:lpstr>
      <vt:lpstr>Wingdings</vt:lpstr>
      <vt:lpstr>Title slide master</vt:lpstr>
      <vt:lpstr>Content slide master</vt:lpstr>
      <vt:lpstr>3_Custom Design</vt:lpstr>
      <vt:lpstr>5_Custom Design</vt:lpstr>
      <vt:lpstr>6_Custom Design</vt:lpstr>
      <vt:lpstr>2022_CCO_Template</vt:lpstr>
      <vt:lpstr>NCCC</vt:lpstr>
      <vt:lpstr>Office Theme</vt:lpstr>
      <vt:lpstr>HIV Diagnostic Perils and Pitfalls: from Pregnancy to PrEP and Beyond</vt:lpstr>
      <vt:lpstr>Disclosures</vt:lpstr>
      <vt:lpstr>Disclosures</vt:lpstr>
      <vt:lpstr>AETC Program National Centers and HIV Curriculum</vt:lpstr>
      <vt:lpstr>Learning Objectives </vt:lpstr>
      <vt:lpstr>Why talk about HIV testing?</vt:lpstr>
      <vt:lpstr>Case 1</vt:lpstr>
      <vt:lpstr>Case 1 (cont.)</vt:lpstr>
      <vt:lpstr>ARQ 1: Which of the following tests is the preferred initial HIV screening test for this person according to current CDC guidelines?</vt:lpstr>
      <vt:lpstr>Standard HIV testing algorithm (2014)</vt:lpstr>
      <vt:lpstr>Standard HIV diagnostic testing algorithm (updated)</vt:lpstr>
      <vt:lpstr>Alternate approved testing algorithm (updated)</vt:lpstr>
      <vt:lpstr>Instrumented vs. POC/non-instrumented testing</vt:lpstr>
      <vt:lpstr>PowerPoint Presentation</vt:lpstr>
      <vt:lpstr>Case 2</vt:lpstr>
      <vt:lpstr>Case 2 (cont).</vt:lpstr>
      <vt:lpstr>ARQ 2 – Is this person infected with HIV?</vt:lpstr>
      <vt:lpstr>Ambiguous HIV Test Results – what are they?</vt:lpstr>
      <vt:lpstr>Ambiguous HIV Test Results – what causes them?</vt:lpstr>
      <vt:lpstr>Heterophile antibodies</vt:lpstr>
      <vt:lpstr>PowerPoint Presentation</vt:lpstr>
      <vt:lpstr>Case 2 (cont)</vt:lpstr>
      <vt:lpstr>What to do about uncertain HIV test results  in pregnancy</vt:lpstr>
      <vt:lpstr>Case 2 (cont)</vt:lpstr>
      <vt:lpstr>Case 3</vt:lpstr>
      <vt:lpstr>Case 3 (cont)</vt:lpstr>
      <vt:lpstr>ARQ 3: Is this person infected with HIV?</vt:lpstr>
      <vt:lpstr>Recommended HIV testing algorithm prior to starting PrEP</vt:lpstr>
      <vt:lpstr>Recommended HIV testing algorithm for persons on/with recent exposure to PrEP (or PEP) </vt:lpstr>
      <vt:lpstr>Ambiguous HIV Test Results – what to do about them</vt:lpstr>
      <vt:lpstr>LEVI Syndrome Patient Case: Detection of Infection</vt:lpstr>
      <vt:lpstr>LEVI Syndrome Patient Case: Confirmation of Infection</vt:lpstr>
      <vt:lpstr>AHI vs LEVI Syndrome With LA CAB PrEP</vt:lpstr>
      <vt:lpstr>INSTI Resistance Occurring During PrEP With LA CAB</vt:lpstr>
      <vt:lpstr>Summary/take home messages</vt:lpstr>
      <vt:lpstr>Acknowledgments </vt:lpstr>
      <vt:lpstr>PowerPoint Presentation</vt:lpstr>
      <vt:lpstr>PowerPoint Presentation</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Souvannaraj, Jake;Sadie Harris</dc:creator>
  <cp:lastModifiedBy>Minerva Layug-Gomez</cp:lastModifiedBy>
  <cp:revision>69</cp:revision>
  <cp:lastPrinted>2014-09-18T20:07:37Z</cp:lastPrinted>
  <dcterms:created xsi:type="dcterms:W3CDTF">2022-02-08T21:24:12Z</dcterms:created>
  <dcterms:modified xsi:type="dcterms:W3CDTF">2024-04-10T17:19:36Z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2023-02-09T00:21:57Z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6bb93189-4504-4495-922c-a7dd9f256ca4</vt:lpwstr>
  </property>
  <property fmtid="{D5CDD505-2E9C-101B-9397-08002B2CF9AE}" pid="8" name="MSIP_Label_792c8cef-6f2b-4af1-b4ac-d815ff795cd6_ContentBits">
    <vt:lpwstr>0</vt:lpwstr>
  </property>
  <property fmtid="{D5CDD505-2E9C-101B-9397-08002B2CF9AE}" pid="9" name="ContentTypeId">
    <vt:lpwstr>0x0101000DB3967B71159C48807535AD404845D3</vt:lpwstr>
  </property>
  <property fmtid="{D5CDD505-2E9C-101B-9397-08002B2CF9AE}" pid="10" name="MediaServiceImageTags">
    <vt:lpwstr/>
  </property>
</Properties>
</file>