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7"/>
  </p:notesMasterIdLst>
  <p:handoutMasterIdLst>
    <p:handoutMasterId r:id="rId28"/>
  </p:handoutMasterIdLst>
  <p:sldIdLst>
    <p:sldId id="258" r:id="rId2"/>
    <p:sldId id="257" r:id="rId3"/>
    <p:sldId id="261" r:id="rId4"/>
    <p:sldId id="262" r:id="rId5"/>
    <p:sldId id="275" r:id="rId6"/>
    <p:sldId id="276" r:id="rId7"/>
    <p:sldId id="277" r:id="rId8"/>
    <p:sldId id="259" r:id="rId9"/>
    <p:sldId id="278" r:id="rId10"/>
    <p:sldId id="279" r:id="rId11"/>
    <p:sldId id="264" r:id="rId12"/>
    <p:sldId id="280" r:id="rId13"/>
    <p:sldId id="268" r:id="rId14"/>
    <p:sldId id="283" r:id="rId15"/>
    <p:sldId id="265" r:id="rId16"/>
    <p:sldId id="266" r:id="rId17"/>
    <p:sldId id="281" r:id="rId18"/>
    <p:sldId id="282" r:id="rId19"/>
    <p:sldId id="284" r:id="rId20"/>
    <p:sldId id="285" r:id="rId21"/>
    <p:sldId id="286" r:id="rId22"/>
    <p:sldId id="287" r:id="rId23"/>
    <p:sldId id="263" r:id="rId24"/>
    <p:sldId id="288" r:id="rId25"/>
    <p:sldId id="28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8319F14-047D-E241-8BF1-C1B6D4591D16}">
          <p14:sldIdLst>
            <p14:sldId id="258"/>
            <p14:sldId id="257"/>
            <p14:sldId id="261"/>
            <p14:sldId id="262"/>
          </p14:sldIdLst>
        </p14:section>
        <p14:section name="Default Section" id="{8926593E-00A5-42FB-A5E5-6A21FF40096E}">
          <p14:sldIdLst>
            <p14:sldId id="275"/>
            <p14:sldId id="276"/>
            <p14:sldId id="277"/>
            <p14:sldId id="259"/>
            <p14:sldId id="278"/>
            <p14:sldId id="279"/>
            <p14:sldId id="264"/>
            <p14:sldId id="280"/>
            <p14:sldId id="268"/>
            <p14:sldId id="283"/>
            <p14:sldId id="265"/>
            <p14:sldId id="266"/>
            <p14:sldId id="281"/>
            <p14:sldId id="282"/>
            <p14:sldId id="284"/>
            <p14:sldId id="285"/>
            <p14:sldId id="286"/>
            <p14:sldId id="287"/>
            <p14:sldId id="263"/>
            <p14:sldId id="288"/>
            <p14:sldId id="28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20B4BD-6D67-432B-AEEC-AB3EE58380D5}" v="1" dt="2024-03-06T17:58:47.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94"/>
    <p:restoredTop sz="83537" autoAdjust="0"/>
  </p:normalViewPr>
  <p:slideViewPr>
    <p:cSldViewPr snapToGrid="0" snapToObjects="1">
      <p:cViewPr varScale="1">
        <p:scale>
          <a:sx n="95" d="100"/>
          <a:sy n="95" d="100"/>
        </p:scale>
        <p:origin x="444"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9C0B27-DFC1-2B46-8CCD-1DD3442246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46A93F-9DD3-2540-B356-F5547ED5171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4151AC-2306-A542-BB2B-C6FEBB4FD557}" type="datetimeFigureOut">
              <a:rPr lang="en-US" smtClean="0"/>
              <a:t>4/10/2024</a:t>
            </a:fld>
            <a:endParaRPr lang="en-US"/>
          </a:p>
        </p:txBody>
      </p:sp>
      <p:sp>
        <p:nvSpPr>
          <p:cNvPr id="4" name="Footer Placeholder 3">
            <a:extLst>
              <a:ext uri="{FF2B5EF4-FFF2-40B4-BE49-F238E27FC236}">
                <a16:creationId xmlns:a16="http://schemas.microsoft.com/office/drawing/2014/main" id="{DBF4B008-7607-6644-9176-1A924B33CB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84ABF-46DE-484A-A272-3A7441CFC6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1B8F53-9D2C-A54A-BBC0-578A524B52C7}" type="slidenum">
              <a:rPr lang="en-US" smtClean="0"/>
              <a:t>‹#›</a:t>
            </a:fld>
            <a:endParaRPr lang="en-US"/>
          </a:p>
        </p:txBody>
      </p:sp>
    </p:spTree>
    <p:extLst>
      <p:ext uri="{BB962C8B-B14F-4D97-AF65-F5344CB8AC3E}">
        <p14:creationId xmlns:p14="http://schemas.microsoft.com/office/powerpoint/2010/main" val="2891860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A8E01-7E16-9C44-8C1B-E42DC6DD6C95}"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46021-F3BC-2C44-93EC-B2E34AEC9A53}" type="slidenum">
              <a:rPr lang="en-US" smtClean="0"/>
              <a:t>‹#›</a:t>
            </a:fld>
            <a:endParaRPr lang="en-US"/>
          </a:p>
        </p:txBody>
      </p:sp>
    </p:spTree>
    <p:extLst>
      <p:ext uri="{BB962C8B-B14F-4D97-AF65-F5344CB8AC3E}">
        <p14:creationId xmlns:p14="http://schemas.microsoft.com/office/powerpoint/2010/main" val="1144432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cho.unm.edu/locations-2/echo-hubs-superhubs-united-state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Version_ 03 2024</a:t>
            </a:r>
          </a:p>
          <a:p>
            <a:r>
              <a:rPr lang="en-US" dirty="0"/>
              <a:t>Target audience: clinical team members</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1</a:t>
            </a:fld>
            <a:endParaRPr lang="en-US"/>
          </a:p>
        </p:txBody>
      </p:sp>
    </p:spTree>
    <p:extLst>
      <p:ext uri="{BB962C8B-B14F-4D97-AF65-F5344CB8AC3E}">
        <p14:creationId xmlns:p14="http://schemas.microsoft.com/office/powerpoint/2010/main" val="1413136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10</a:t>
            </a:fld>
            <a:endParaRPr lang="en-US"/>
          </a:p>
        </p:txBody>
      </p:sp>
    </p:spTree>
    <p:extLst>
      <p:ext uri="{BB962C8B-B14F-4D97-AF65-F5344CB8AC3E}">
        <p14:creationId xmlns:p14="http://schemas.microsoft.com/office/powerpoint/2010/main" val="392300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11</a:t>
            </a:fld>
            <a:endParaRPr lang="en-US"/>
          </a:p>
        </p:txBody>
      </p:sp>
    </p:spTree>
    <p:extLst>
      <p:ext uri="{BB962C8B-B14F-4D97-AF65-F5344CB8AC3E}">
        <p14:creationId xmlns:p14="http://schemas.microsoft.com/office/powerpoint/2010/main" val="83422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12</a:t>
            </a:fld>
            <a:endParaRPr lang="en-US"/>
          </a:p>
        </p:txBody>
      </p:sp>
    </p:spTree>
    <p:extLst>
      <p:ext uri="{BB962C8B-B14F-4D97-AF65-F5344CB8AC3E}">
        <p14:creationId xmlns:p14="http://schemas.microsoft.com/office/powerpoint/2010/main" val="2139434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13</a:t>
            </a:fld>
            <a:endParaRPr lang="en-US"/>
          </a:p>
        </p:txBody>
      </p:sp>
    </p:spTree>
    <p:extLst>
      <p:ext uri="{BB962C8B-B14F-4D97-AF65-F5344CB8AC3E}">
        <p14:creationId xmlns:p14="http://schemas.microsoft.com/office/powerpoint/2010/main" val="2133357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14</a:t>
            </a:fld>
            <a:endParaRPr lang="en-US"/>
          </a:p>
        </p:txBody>
      </p:sp>
    </p:spTree>
    <p:extLst>
      <p:ext uri="{BB962C8B-B14F-4D97-AF65-F5344CB8AC3E}">
        <p14:creationId xmlns:p14="http://schemas.microsoft.com/office/powerpoint/2010/main" val="2150205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15</a:t>
            </a:fld>
            <a:endParaRPr lang="en-US"/>
          </a:p>
        </p:txBody>
      </p:sp>
    </p:spTree>
    <p:extLst>
      <p:ext uri="{BB962C8B-B14F-4D97-AF65-F5344CB8AC3E}">
        <p14:creationId xmlns:p14="http://schemas.microsoft.com/office/powerpoint/2010/main" val="296973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16</a:t>
            </a:fld>
            <a:endParaRPr lang="en-US"/>
          </a:p>
        </p:txBody>
      </p:sp>
    </p:spTree>
    <p:extLst>
      <p:ext uri="{BB962C8B-B14F-4D97-AF65-F5344CB8AC3E}">
        <p14:creationId xmlns:p14="http://schemas.microsoft.com/office/powerpoint/2010/main" val="3984635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17</a:t>
            </a:fld>
            <a:endParaRPr lang="en-US"/>
          </a:p>
        </p:txBody>
      </p:sp>
    </p:spTree>
    <p:extLst>
      <p:ext uri="{BB962C8B-B14F-4D97-AF65-F5344CB8AC3E}">
        <p14:creationId xmlns:p14="http://schemas.microsoft.com/office/powerpoint/2010/main" val="8575042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18</a:t>
            </a:fld>
            <a:endParaRPr lang="en-US"/>
          </a:p>
        </p:txBody>
      </p:sp>
    </p:spTree>
    <p:extLst>
      <p:ext uri="{BB962C8B-B14F-4D97-AF65-F5344CB8AC3E}">
        <p14:creationId xmlns:p14="http://schemas.microsoft.com/office/powerpoint/2010/main" val="4169193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19</a:t>
            </a:fld>
            <a:endParaRPr lang="en-US"/>
          </a:p>
        </p:txBody>
      </p:sp>
    </p:spTree>
    <p:extLst>
      <p:ext uri="{BB962C8B-B14F-4D97-AF65-F5344CB8AC3E}">
        <p14:creationId xmlns:p14="http://schemas.microsoft.com/office/powerpoint/2010/main" val="1508509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a:t>
            </a:fld>
            <a:endParaRPr lang="en-US"/>
          </a:p>
        </p:txBody>
      </p:sp>
    </p:spTree>
    <p:extLst>
      <p:ext uri="{BB962C8B-B14F-4D97-AF65-F5344CB8AC3E}">
        <p14:creationId xmlns:p14="http://schemas.microsoft.com/office/powerpoint/2010/main" val="1951652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20</a:t>
            </a:fld>
            <a:endParaRPr lang="en-US"/>
          </a:p>
        </p:txBody>
      </p:sp>
    </p:spTree>
    <p:extLst>
      <p:ext uri="{BB962C8B-B14F-4D97-AF65-F5344CB8AC3E}">
        <p14:creationId xmlns:p14="http://schemas.microsoft.com/office/powerpoint/2010/main" val="1276363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21</a:t>
            </a:fld>
            <a:endParaRPr lang="en-US"/>
          </a:p>
        </p:txBody>
      </p:sp>
    </p:spTree>
    <p:extLst>
      <p:ext uri="{BB962C8B-B14F-4D97-AF65-F5344CB8AC3E}">
        <p14:creationId xmlns:p14="http://schemas.microsoft.com/office/powerpoint/2010/main" val="596778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22</a:t>
            </a:fld>
            <a:endParaRPr lang="en-US"/>
          </a:p>
        </p:txBody>
      </p:sp>
    </p:spTree>
    <p:extLst>
      <p:ext uri="{BB962C8B-B14F-4D97-AF65-F5344CB8AC3E}">
        <p14:creationId xmlns:p14="http://schemas.microsoft.com/office/powerpoint/2010/main" val="1089717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23</a:t>
            </a:fld>
            <a:endParaRPr lang="en-US"/>
          </a:p>
        </p:txBody>
      </p:sp>
    </p:spTree>
    <p:extLst>
      <p:ext uri="{BB962C8B-B14F-4D97-AF65-F5344CB8AC3E}">
        <p14:creationId xmlns:p14="http://schemas.microsoft.com/office/powerpoint/2010/main" val="514658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Find additional ECHO sessions in your area: </a:t>
            </a:r>
            <a:r>
              <a:rPr lang="en-US" dirty="0">
                <a:hlinkClick r:id="rId3"/>
              </a:rPr>
              <a:t>https://echo.unm.edu/locations-2/echo-hubs-superhubs-united-states/</a:t>
            </a:r>
            <a:endParaRPr lang="en-US" dirty="0"/>
          </a:p>
          <a:p>
            <a:pPr defTabSz="912937">
              <a:defRPr/>
            </a:pPr>
            <a:r>
              <a:rPr lang="en-US" dirty="0"/>
              <a:t>https://hsc.unm.edu/echo/get-involved/join-an-echo/</a:t>
            </a:r>
          </a:p>
          <a:p>
            <a:r>
              <a:rPr lang="en-US" sz="1200" dirty="0"/>
              <a:t>IDEA Platform: Infectious Diseases Education &amp; Assessment. https://idea.medicine.uw.edu/</a:t>
            </a:r>
          </a:p>
          <a:p>
            <a:r>
              <a:rPr lang="en-US" sz="1200" dirty="0"/>
              <a:t>AETC National HIV Curriculum: 6 core modules for self study; regularly updated; CME, CNE</a:t>
            </a:r>
          </a:p>
          <a:p>
            <a:r>
              <a:rPr lang="en-US" sz="1200" dirty="0"/>
              <a:t>Hepatitis C Online Curriculum: https://www.hepatitisc.uw.edu/ </a:t>
            </a:r>
          </a:p>
          <a:p>
            <a:r>
              <a:rPr lang="en-US" sz="1200" dirty="0"/>
              <a:t>Hepatitis B Online Curriculum: https://www.hepatitisb.uw.edu/ </a:t>
            </a:r>
          </a:p>
          <a:p>
            <a:r>
              <a:rPr lang="en-US" sz="1200" dirty="0"/>
              <a:t>National STD Curriculum: https://www.std.uw.edu/</a:t>
            </a:r>
          </a:p>
          <a:p>
            <a:endParaRPr lang="en-US" dirty="0"/>
          </a:p>
        </p:txBody>
      </p:sp>
      <p:sp>
        <p:nvSpPr>
          <p:cNvPr id="4" name="Slide Number Placeholder 3"/>
          <p:cNvSpPr>
            <a:spLocks noGrp="1"/>
          </p:cNvSpPr>
          <p:nvPr>
            <p:ph type="sldNum" sz="quarter" idx="5"/>
          </p:nvPr>
        </p:nvSpPr>
        <p:spPr/>
        <p:txBody>
          <a:bodyPr/>
          <a:lstStyle/>
          <a:p>
            <a:fld id="{FD946021-F3BC-2C44-93EC-B2E34AEC9A53}" type="slidenum">
              <a:rPr lang="en-US" smtClean="0"/>
              <a:t>24</a:t>
            </a:fld>
            <a:endParaRPr lang="en-US"/>
          </a:p>
        </p:txBody>
      </p:sp>
    </p:spTree>
    <p:extLst>
      <p:ext uri="{BB962C8B-B14F-4D97-AF65-F5344CB8AC3E}">
        <p14:creationId xmlns:p14="http://schemas.microsoft.com/office/powerpoint/2010/main" val="349713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3</a:t>
            </a:fld>
            <a:endParaRPr lang="en-US"/>
          </a:p>
        </p:txBody>
      </p:sp>
    </p:spTree>
    <p:extLst>
      <p:ext uri="{BB962C8B-B14F-4D97-AF65-F5344CB8AC3E}">
        <p14:creationId xmlns:p14="http://schemas.microsoft.com/office/powerpoint/2010/main" val="221329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4</a:t>
            </a:fld>
            <a:endParaRPr lang="en-US"/>
          </a:p>
        </p:txBody>
      </p:sp>
    </p:spTree>
    <p:extLst>
      <p:ext uri="{BB962C8B-B14F-4D97-AF65-F5344CB8AC3E}">
        <p14:creationId xmlns:p14="http://schemas.microsoft.com/office/powerpoint/2010/main" val="3772288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5</a:t>
            </a:fld>
            <a:endParaRPr lang="en-US"/>
          </a:p>
        </p:txBody>
      </p:sp>
    </p:spTree>
    <p:extLst>
      <p:ext uri="{BB962C8B-B14F-4D97-AF65-F5344CB8AC3E}">
        <p14:creationId xmlns:p14="http://schemas.microsoft.com/office/powerpoint/2010/main" val="4130848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6</a:t>
            </a:fld>
            <a:endParaRPr lang="en-US"/>
          </a:p>
        </p:txBody>
      </p:sp>
    </p:spTree>
    <p:extLst>
      <p:ext uri="{BB962C8B-B14F-4D97-AF65-F5344CB8AC3E}">
        <p14:creationId xmlns:p14="http://schemas.microsoft.com/office/powerpoint/2010/main" val="1731923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7</a:t>
            </a:fld>
            <a:endParaRPr lang="en-US"/>
          </a:p>
        </p:txBody>
      </p:sp>
    </p:spTree>
    <p:extLst>
      <p:ext uri="{BB962C8B-B14F-4D97-AF65-F5344CB8AC3E}">
        <p14:creationId xmlns:p14="http://schemas.microsoft.com/office/powerpoint/2010/main" val="220791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8</a:t>
            </a:fld>
            <a:endParaRPr lang="en-US"/>
          </a:p>
        </p:txBody>
      </p:sp>
    </p:spTree>
    <p:extLst>
      <p:ext uri="{BB962C8B-B14F-4D97-AF65-F5344CB8AC3E}">
        <p14:creationId xmlns:p14="http://schemas.microsoft.com/office/powerpoint/2010/main" val="91852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D946021-F3BC-2C44-93EC-B2E34AEC9A53}" type="slidenum">
              <a:rPr lang="en-US" smtClean="0"/>
              <a:t>9</a:t>
            </a:fld>
            <a:endParaRPr lang="en-US"/>
          </a:p>
        </p:txBody>
      </p:sp>
    </p:spTree>
    <p:extLst>
      <p:ext uri="{BB962C8B-B14F-4D97-AF65-F5344CB8AC3E}">
        <p14:creationId xmlns:p14="http://schemas.microsoft.com/office/powerpoint/2010/main" val="729985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FFCB5A-5456-0849-9F48-A99B33BD1322}"/>
              </a:ext>
            </a:extLst>
          </p:cNvPr>
          <p:cNvPicPr>
            <a:picLocks noChangeAspect="1"/>
          </p:cNvPicPr>
          <p:nvPr userDrawn="1"/>
        </p:nvPicPr>
        <p:blipFill>
          <a:blip r:embed="rId2"/>
          <a:srcRect/>
          <a:stretch/>
        </p:blipFill>
        <p:spPr>
          <a:xfrm>
            <a:off x="176245" y="6466049"/>
            <a:ext cx="1523600" cy="337334"/>
          </a:xfrm>
          <a:prstGeom prst="rect">
            <a:avLst/>
          </a:prstGeom>
        </p:spPr>
      </p:pic>
      <p:sp>
        <p:nvSpPr>
          <p:cNvPr id="10" name="Slide Number Placeholder 5">
            <a:extLst>
              <a:ext uri="{FF2B5EF4-FFF2-40B4-BE49-F238E27FC236}">
                <a16:creationId xmlns:a16="http://schemas.microsoft.com/office/drawing/2014/main" id="{E321F195-1B81-5DC7-8ED1-262B98852240}"/>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cxnSp>
        <p:nvCxnSpPr>
          <p:cNvPr id="6" name="Straight Connector 5">
            <a:extLst>
              <a:ext uri="{FF2B5EF4-FFF2-40B4-BE49-F238E27FC236}">
                <a16:creationId xmlns:a16="http://schemas.microsoft.com/office/drawing/2014/main" id="{9B22F4BF-0FB8-2CCB-C433-73924A1D2EEB}"/>
              </a:ext>
            </a:extLst>
          </p:cNvPr>
          <p:cNvCxnSpPr/>
          <p:nvPr userDrawn="1"/>
        </p:nvCxnSpPr>
        <p:spPr>
          <a:xfrm>
            <a:off x="594533" y="434340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id="{968C4303-3FA3-04C8-3463-92ACCAA9C6DC}"/>
              </a:ext>
            </a:extLst>
          </p:cNvPr>
          <p:cNvSpPr>
            <a:spLocks noGrp="1"/>
          </p:cNvSpPr>
          <p:nvPr>
            <p:ph type="ctrTitle"/>
          </p:nvPr>
        </p:nvSpPr>
        <p:spPr>
          <a:xfrm>
            <a:off x="594533" y="758952"/>
            <a:ext cx="11039474" cy="3566160"/>
          </a:xfrm>
        </p:spPr>
        <p:txBody>
          <a:bodyPr anchor="b">
            <a:normAutofit/>
          </a:bodyPr>
          <a:lstStyle>
            <a:lvl1pPr algn="ctr">
              <a:lnSpc>
                <a:spcPct val="85000"/>
              </a:lnSpc>
              <a:defRPr sz="8000" spc="-50" baseline="0">
                <a:solidFill>
                  <a:schemeClr val="tx1">
                    <a:lumMod val="75000"/>
                    <a:lumOff val="25000"/>
                  </a:schemeClr>
                </a:solidFill>
              </a:defRPr>
            </a:lvl1pPr>
          </a:lstStyle>
          <a:p>
            <a:r>
              <a:rPr lang="en-US" dirty="0"/>
              <a:t>Click to edit Master title style</a:t>
            </a:r>
          </a:p>
        </p:txBody>
      </p:sp>
      <p:sp>
        <p:nvSpPr>
          <p:cNvPr id="13" name="Subtitle 2">
            <a:extLst>
              <a:ext uri="{FF2B5EF4-FFF2-40B4-BE49-F238E27FC236}">
                <a16:creationId xmlns:a16="http://schemas.microsoft.com/office/drawing/2014/main" id="{393AA960-88C3-9B59-C9FB-24331402B3DC}"/>
              </a:ext>
            </a:extLst>
          </p:cNvPr>
          <p:cNvSpPr>
            <a:spLocks noGrp="1"/>
          </p:cNvSpPr>
          <p:nvPr>
            <p:ph type="subTitle" idx="1" hasCustomPrompt="1"/>
          </p:nvPr>
        </p:nvSpPr>
        <p:spPr>
          <a:xfrm>
            <a:off x="594532" y="4484195"/>
            <a:ext cx="11039475" cy="1143000"/>
          </a:xfrm>
        </p:spPr>
        <p:txBody>
          <a:bodyPr>
            <a:normAutofit fontScale="85000" lnSpcReduction="20000"/>
          </a:bodyPr>
          <a:lstStyle>
            <a:lvl1pPr>
              <a:spcBef>
                <a:spcPts val="1800"/>
              </a:spcBef>
              <a:defRPr/>
            </a:lvl1pPr>
          </a:lstStyle>
          <a:p>
            <a:pPr algn="ctr"/>
            <a:r>
              <a:rPr lang="en-US" sz="2800" cap="none" dirty="0"/>
              <a:t>Click to add subtitle</a:t>
            </a:r>
          </a:p>
        </p:txBody>
      </p:sp>
      <p:sp>
        <p:nvSpPr>
          <p:cNvPr id="16" name="Footer Placeholder 4">
            <a:extLst>
              <a:ext uri="{FF2B5EF4-FFF2-40B4-BE49-F238E27FC236}">
                <a16:creationId xmlns:a16="http://schemas.microsoft.com/office/drawing/2014/main" id="{F235D1B8-BDFE-D985-7983-D03C728DB632}"/>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pic>
        <p:nvPicPr>
          <p:cNvPr id="17" name="Picture 16">
            <a:extLst>
              <a:ext uri="{FF2B5EF4-FFF2-40B4-BE49-F238E27FC236}">
                <a16:creationId xmlns:a16="http://schemas.microsoft.com/office/drawing/2014/main" id="{A66CC117-2FFA-DD03-9073-CC5DEBB9B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Tree>
    <p:extLst>
      <p:ext uri="{BB962C8B-B14F-4D97-AF65-F5344CB8AC3E}">
        <p14:creationId xmlns:p14="http://schemas.microsoft.com/office/powerpoint/2010/main" val="1198984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75" y="1845734"/>
            <a:ext cx="11039475" cy="4023360"/>
          </a:xfrm>
        </p:spPr>
        <p:txBody>
          <a:bodyPr/>
          <a:lstStyle>
            <a:lvl2pPr marL="347663" indent="-347663">
              <a:spcBef>
                <a:spcPts val="600"/>
              </a:spcBef>
              <a:defRPr sz="3000"/>
            </a:lvl2pPr>
            <a:lvl3pPr marL="576263" indent="-347663">
              <a:spcBef>
                <a:spcPts val="600"/>
              </a:spcBef>
              <a:defRPr sz="2600"/>
            </a:lvl3pPr>
            <a:lvl4pPr marL="858838" indent="-400050">
              <a:spcBef>
                <a:spcPts val="600"/>
              </a:spcBef>
              <a:defRPr sz="2200"/>
            </a:lvl4pPr>
            <a:lvl5pPr marL="1033463" indent="-347663">
              <a:spcBef>
                <a:spcPts val="600"/>
              </a:spcBef>
              <a:defRPr sz="2000"/>
            </a:lvl5pPr>
            <a:lvl6pPr marL="1262063" indent="-347663">
              <a:spcBef>
                <a:spcPts val="600"/>
              </a:spcBef>
              <a:buFont typeface="Arial" panose="020B0604020202020204" pitchFamily="34" charset="0"/>
              <a:buChar char="•"/>
              <a:defRPr sz="1800"/>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4" name="Title Placeholder 1">
            <a:extLst>
              <a:ext uri="{FF2B5EF4-FFF2-40B4-BE49-F238E27FC236}">
                <a16:creationId xmlns:a16="http://schemas.microsoft.com/office/drawing/2014/main" id="{2903C682-E4A1-AD4B-94D5-FA6C62985065}"/>
              </a:ext>
            </a:extLst>
          </p:cNvPr>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cxnSp>
        <p:nvCxnSpPr>
          <p:cNvPr id="5" name="Straight Connector 4">
            <a:extLst>
              <a:ext uri="{FF2B5EF4-FFF2-40B4-BE49-F238E27FC236}">
                <a16:creationId xmlns:a16="http://schemas.microsoft.com/office/drawing/2014/main" id="{A55FBC20-B41B-0F9A-28CA-1EA57DE8B49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9" name="Slide Number Placeholder 5">
            <a:extLst>
              <a:ext uri="{FF2B5EF4-FFF2-40B4-BE49-F238E27FC236}">
                <a16:creationId xmlns:a16="http://schemas.microsoft.com/office/drawing/2014/main" id="{C99B1DFE-7379-8CE8-33E0-FF71493550E1}"/>
              </a:ext>
            </a:extLst>
          </p:cNvPr>
          <p:cNvSpPr txBox="1">
            <a:spLocks/>
          </p:cNvSpPr>
          <p:nvPr userDrawn="1"/>
        </p:nvSpPr>
        <p:spPr>
          <a:xfrm>
            <a:off x="11634008"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
        <p:nvSpPr>
          <p:cNvPr id="8" name="Footer Placeholder 4">
            <a:extLst>
              <a:ext uri="{FF2B5EF4-FFF2-40B4-BE49-F238E27FC236}">
                <a16:creationId xmlns:a16="http://schemas.microsoft.com/office/drawing/2014/main" id="{D9C728E6-3772-49E4-D2EF-B5F6126A289B}"/>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Tree>
    <p:extLst>
      <p:ext uri="{BB962C8B-B14F-4D97-AF65-F5344CB8AC3E}">
        <p14:creationId xmlns:p14="http://schemas.microsoft.com/office/powerpoint/2010/main" val="421125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Content Placeholder 2"/>
          <p:cNvSpPr>
            <a:spLocks noGrp="1"/>
          </p:cNvSpPr>
          <p:nvPr>
            <p:ph sz="half" idx="1"/>
          </p:nvPr>
        </p:nvSpPr>
        <p:spPr>
          <a:xfrm>
            <a:off x="523875" y="1845734"/>
            <a:ext cx="5511164"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52186" y="1845734"/>
            <a:ext cx="5511164" cy="40233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D854A404-F17F-6C24-7AE2-736541DA7ACB}"/>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5" name="Slide Number Placeholder 5">
            <a:extLst>
              <a:ext uri="{FF2B5EF4-FFF2-40B4-BE49-F238E27FC236}">
                <a16:creationId xmlns:a16="http://schemas.microsoft.com/office/drawing/2014/main" id="{A174F337-B200-6605-14BE-370E2095D60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AF1BFA4F-0E8C-89C1-C3ED-ED47F4E0B435}"/>
              </a:ext>
            </a:extLst>
          </p:cNvPr>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9" name="Slide Number Placeholder 5">
            <a:extLst>
              <a:ext uri="{FF2B5EF4-FFF2-40B4-BE49-F238E27FC236}">
                <a16:creationId xmlns:a16="http://schemas.microsoft.com/office/drawing/2014/main" id="{26C3B4DB-CD2C-AEB7-D8F6-F76794087752}"/>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64830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523875" y="286603"/>
            <a:ext cx="11039475" cy="1450757"/>
          </a:xfrm>
        </p:spPr>
        <p:txBody>
          <a:bodyPr anchor="ctr"/>
          <a:lstStyle/>
          <a:p>
            <a:r>
              <a:rPr lang="en-US" dirty="0"/>
              <a:t>Click to edit Master title style</a:t>
            </a:r>
          </a:p>
        </p:txBody>
      </p:sp>
      <p:sp>
        <p:nvSpPr>
          <p:cNvPr id="3" name="Text Placeholder 2"/>
          <p:cNvSpPr>
            <a:spLocks noGrp="1"/>
          </p:cNvSpPr>
          <p:nvPr>
            <p:ph type="body" idx="1"/>
          </p:nvPr>
        </p:nvSpPr>
        <p:spPr>
          <a:xfrm>
            <a:off x="523875" y="1846052"/>
            <a:ext cx="5511165"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3875"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35040" y="1846052"/>
            <a:ext cx="5528310" cy="736282"/>
          </a:xfrm>
        </p:spPr>
        <p:txBody>
          <a:bodyPr lIns="91440" rIns="91440" anchor="ctr">
            <a:noAutofit/>
          </a:bodyPr>
          <a:lstStyle>
            <a:lvl1pPr marL="0" indent="0">
              <a:buNone/>
              <a:defRPr sz="28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52184" y="2582334"/>
            <a:ext cx="5511165"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 name="Straight Connector 1">
            <a:extLst>
              <a:ext uri="{FF2B5EF4-FFF2-40B4-BE49-F238E27FC236}">
                <a16:creationId xmlns:a16="http://schemas.microsoft.com/office/drawing/2014/main" id="{77780165-6490-6591-2B13-944DE3D6EB0C}"/>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4009078C-6ECC-F398-250E-022116D43F27}"/>
              </a:ext>
            </a:extLst>
          </p:cNvPr>
          <p:cNvSpPr>
            <a:spLocks noGrp="1"/>
          </p:cNvSpPr>
          <p:nvPr>
            <p:ph type="sldNum" sz="quarter" idx="12"/>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11" name="Footer Placeholder 4">
            <a:extLst>
              <a:ext uri="{FF2B5EF4-FFF2-40B4-BE49-F238E27FC236}">
                <a16:creationId xmlns:a16="http://schemas.microsoft.com/office/drawing/2014/main" id="{CC30417C-6D79-3ECE-0A53-F9BEAD475101}"/>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200" cap="all" baseline="0">
                <a:solidFill>
                  <a:srgbClr val="FFFFFF"/>
                </a:solidFill>
              </a:defRPr>
            </a:lvl1pPr>
          </a:lstStyle>
          <a:p>
            <a:r>
              <a:rPr lang="en-US" sz="1400" cap="none" dirty="0"/>
              <a:t>Reference</a:t>
            </a:r>
            <a:endParaRPr lang="en-US" sz="1400" dirty="0"/>
          </a:p>
        </p:txBody>
      </p:sp>
      <p:sp>
        <p:nvSpPr>
          <p:cNvPr id="12" name="Slide Number Placeholder 5">
            <a:extLst>
              <a:ext uri="{FF2B5EF4-FFF2-40B4-BE49-F238E27FC236}">
                <a16:creationId xmlns:a16="http://schemas.microsoft.com/office/drawing/2014/main" id="{445A4C18-C705-8D9D-E235-884F126FF7F6}"/>
              </a:ext>
            </a:extLst>
          </p:cNvPr>
          <p:cNvSpPr txBox="1">
            <a:spLocks/>
          </p:cNvSpPr>
          <p:nvPr userDrawn="1"/>
        </p:nvSpPr>
        <p:spPr>
          <a:xfrm>
            <a:off x="11634008" y="653378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94558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3875" y="286603"/>
            <a:ext cx="11039475" cy="1450757"/>
          </a:xfr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D717AE5D-DA4A-4142-9E1B-4919D2317AAC}"/>
              </a:ext>
            </a:extLst>
          </p:cNvPr>
          <p:cNvSpPr>
            <a:spLocks noGrp="1"/>
          </p:cNvSpPr>
          <p:nvPr>
            <p:ph idx="1"/>
          </p:nvPr>
        </p:nvSpPr>
        <p:spPr>
          <a:xfrm>
            <a:off x="523875" y="1845734"/>
            <a:ext cx="11039475"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3" name="Straight Connector 2">
            <a:extLst>
              <a:ext uri="{FF2B5EF4-FFF2-40B4-BE49-F238E27FC236}">
                <a16:creationId xmlns:a16="http://schemas.microsoft.com/office/drawing/2014/main" id="{B00FE726-AF99-DEC6-C902-BE6356D388FE}"/>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7" name="Slide Number Placeholder 5">
            <a:extLst>
              <a:ext uri="{FF2B5EF4-FFF2-40B4-BE49-F238E27FC236}">
                <a16:creationId xmlns:a16="http://schemas.microsoft.com/office/drawing/2014/main" id="{6F8DDCCB-89DB-0A95-03B7-A0603DD2E2AD}"/>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5" name="Footer Placeholder 4">
            <a:extLst>
              <a:ext uri="{FF2B5EF4-FFF2-40B4-BE49-F238E27FC236}">
                <a16:creationId xmlns:a16="http://schemas.microsoft.com/office/drawing/2014/main" id="{745C849F-9A61-6FA0-7F55-DA19139BC280}"/>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8" name="Slide Number Placeholder 5">
            <a:extLst>
              <a:ext uri="{FF2B5EF4-FFF2-40B4-BE49-F238E27FC236}">
                <a16:creationId xmlns:a16="http://schemas.microsoft.com/office/drawing/2014/main" id="{77C30745-BFE4-1DCD-1B17-3374693B74DF}"/>
              </a:ext>
            </a:extLst>
          </p:cNvPr>
          <p:cNvSpPr txBox="1">
            <a:spLocks/>
          </p:cNvSpPr>
          <p:nvPr userDrawn="1"/>
        </p:nvSpPr>
        <p:spPr>
          <a:xfrm>
            <a:off x="11633331" y="6532809"/>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8781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378F8A9-6441-DE49-833B-8A6E7E98786B}"/>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2" name="Picture 1">
            <a:extLst>
              <a:ext uri="{FF2B5EF4-FFF2-40B4-BE49-F238E27FC236}">
                <a16:creationId xmlns:a16="http://schemas.microsoft.com/office/drawing/2014/main" id="{972C82DF-703A-F3FE-2FDD-079ADAE0895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3" name="Slide Number Placeholder 5">
            <a:extLst>
              <a:ext uri="{FF2B5EF4-FFF2-40B4-BE49-F238E27FC236}">
                <a16:creationId xmlns:a16="http://schemas.microsoft.com/office/drawing/2014/main" id="{5B922354-1CE1-08AC-619C-305005BA5F46}"/>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4" name="Footer Placeholder 4">
            <a:extLst>
              <a:ext uri="{FF2B5EF4-FFF2-40B4-BE49-F238E27FC236}">
                <a16:creationId xmlns:a16="http://schemas.microsoft.com/office/drawing/2014/main" id="{37655E30-F777-7FF0-D798-534346CAB375}"/>
              </a:ext>
            </a:extLst>
          </p:cNvPr>
          <p:cNvSpPr>
            <a:spLocks noGrp="1"/>
          </p:cNvSpPr>
          <p:nvPr>
            <p:ph type="ftr" sz="quarter" idx="1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
        <p:nvSpPr>
          <p:cNvPr id="7" name="Slide Number Placeholder 5">
            <a:extLst>
              <a:ext uri="{FF2B5EF4-FFF2-40B4-BE49-F238E27FC236}">
                <a16:creationId xmlns:a16="http://schemas.microsoft.com/office/drawing/2014/main" id="{11F137D6-49DE-1111-6E13-234C82A01DAB}"/>
              </a:ext>
            </a:extLst>
          </p:cNvPr>
          <p:cNvSpPr txBox="1">
            <a:spLocks/>
          </p:cNvSpPr>
          <p:nvPr userDrawn="1"/>
        </p:nvSpPr>
        <p:spPr>
          <a:xfrm>
            <a:off x="11633331" y="6532810"/>
            <a:ext cx="557992" cy="365125"/>
          </a:xfrm>
          <a:prstGeom prst="rect">
            <a:avLst/>
          </a:prstGeom>
        </p:spPr>
        <p:txBody>
          <a:bodyPr/>
          <a:lstStyle>
            <a:defPPr>
              <a:defRPr lang="en-US"/>
            </a:defPPr>
            <a:lvl1pPr marL="0" algn="l"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199346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599" y="6459785"/>
            <a:ext cx="6620259" cy="365125"/>
          </a:xfrm>
        </p:spPr>
        <p:txBody>
          <a:bodyPr/>
          <a:lstStyle>
            <a:lvl1pPr algn="l">
              <a:defRPr>
                <a:solidFill>
                  <a:schemeClr val="tx2"/>
                </a:solidFill>
              </a:defRPr>
            </a:lvl1pPr>
          </a:lstStyle>
          <a:p>
            <a:r>
              <a:rPr lang="en-US" cap="none" dirty="0"/>
              <a:t>Reference</a:t>
            </a:r>
            <a:endParaRPr lang="en-US" dirty="0"/>
          </a:p>
        </p:txBody>
      </p:sp>
      <p:pic>
        <p:nvPicPr>
          <p:cNvPr id="11" name="Picture 10">
            <a:extLst>
              <a:ext uri="{FF2B5EF4-FFF2-40B4-BE49-F238E27FC236}">
                <a16:creationId xmlns:a16="http://schemas.microsoft.com/office/drawing/2014/main" id="{D949BF5D-73F9-BD45-926F-110E33FBB3D6}"/>
              </a:ext>
            </a:extLst>
          </p:cNvPr>
          <p:cNvPicPr>
            <a:picLocks noChangeAspect="1"/>
          </p:cNvPicPr>
          <p:nvPr userDrawn="1"/>
        </p:nvPicPr>
        <p:blipFill>
          <a:blip r:embed="rId2"/>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258FD835-8F33-105C-FB1D-4B65089CB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08029" y="6469014"/>
            <a:ext cx="1282901" cy="355896"/>
          </a:xfrm>
          <a:prstGeom prst="rect">
            <a:avLst/>
          </a:prstGeom>
        </p:spPr>
      </p:pic>
      <p:sp>
        <p:nvSpPr>
          <p:cNvPr id="10" name="Slide Number Placeholder 5">
            <a:extLst>
              <a:ext uri="{FF2B5EF4-FFF2-40B4-BE49-F238E27FC236}">
                <a16:creationId xmlns:a16="http://schemas.microsoft.com/office/drawing/2014/main" id="{392F10CD-4797-D65F-8FEC-27A8AB3F09D1}"/>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tx2"/>
                </a:solidFill>
              </a:defRPr>
            </a:lvl1pPr>
          </a:lstStyle>
          <a:p>
            <a:pPr algn="ctr"/>
            <a:fld id="{4FAB73BC-B049-4115-A692-8D63A059BFB8}" type="slidenum">
              <a:rPr lang="en-US" sz="1600" smtClean="0"/>
              <a:pPr algn="ctr"/>
              <a:t>‹#›</a:t>
            </a:fld>
            <a:endParaRPr lang="en-US" sz="1600" dirty="0"/>
          </a:p>
        </p:txBody>
      </p:sp>
      <p:sp>
        <p:nvSpPr>
          <p:cNvPr id="7" name="Slide Number Placeholder 5">
            <a:extLst>
              <a:ext uri="{FF2B5EF4-FFF2-40B4-BE49-F238E27FC236}">
                <a16:creationId xmlns:a16="http://schemas.microsoft.com/office/drawing/2014/main" id="{700F898E-1FC2-4C8B-7095-41D6D9151995}"/>
              </a:ext>
            </a:extLst>
          </p:cNvPr>
          <p:cNvSpPr txBox="1">
            <a:spLocks/>
          </p:cNvSpPr>
          <p:nvPr userDrawn="1"/>
        </p:nvSpPr>
        <p:spPr>
          <a:xfrm>
            <a:off x="11634008" y="6532809"/>
            <a:ext cx="557992" cy="365125"/>
          </a:xfrm>
          <a:prstGeom prst="rect">
            <a:avLst/>
          </a:prstGeom>
        </p:spPr>
        <p:txBody>
          <a:bodyPr/>
          <a:lstStyle>
            <a:defPPr>
              <a:defRPr lang="en-US"/>
            </a:defPPr>
            <a:lvl1pPr marL="0" algn="l" defTabSz="457200" rtl="0" eaLnBrk="1" latinLnBrk="0" hangingPunct="1">
              <a:defRPr sz="18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21383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40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20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1" name="Picture 10">
            <a:extLst>
              <a:ext uri="{FF2B5EF4-FFF2-40B4-BE49-F238E27FC236}">
                <a16:creationId xmlns:a16="http://schemas.microsoft.com/office/drawing/2014/main" id="{8E07F8E5-2529-554F-8810-9EE662CF5C36}"/>
              </a:ext>
            </a:extLst>
          </p:cNvPr>
          <p:cNvPicPr>
            <a:picLocks noChangeAspect="1"/>
          </p:cNvPicPr>
          <p:nvPr userDrawn="1"/>
        </p:nvPicPr>
        <p:blipFill>
          <a:blip r:embed="rId3"/>
          <a:srcRect/>
          <a:stretch/>
        </p:blipFill>
        <p:spPr>
          <a:xfrm>
            <a:off x="176245" y="6466049"/>
            <a:ext cx="1523600" cy="337334"/>
          </a:xfrm>
          <a:prstGeom prst="rect">
            <a:avLst/>
          </a:prstGeom>
        </p:spPr>
      </p:pic>
      <p:pic>
        <p:nvPicPr>
          <p:cNvPr id="5" name="Picture 4">
            <a:extLst>
              <a:ext uri="{FF2B5EF4-FFF2-40B4-BE49-F238E27FC236}">
                <a16:creationId xmlns:a16="http://schemas.microsoft.com/office/drawing/2014/main" id="{A2E6379E-5750-DC43-3003-93EF510F10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sp>
        <p:nvSpPr>
          <p:cNvPr id="10" name="Slide Number Placeholder 5">
            <a:extLst>
              <a:ext uri="{FF2B5EF4-FFF2-40B4-BE49-F238E27FC236}">
                <a16:creationId xmlns:a16="http://schemas.microsoft.com/office/drawing/2014/main" id="{ECA633FE-3486-D96C-A456-93B04F9A0940}"/>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
        <p:nvSpPr>
          <p:cNvPr id="7" name="Footer Placeholder 4">
            <a:extLst>
              <a:ext uri="{FF2B5EF4-FFF2-40B4-BE49-F238E27FC236}">
                <a16:creationId xmlns:a16="http://schemas.microsoft.com/office/drawing/2014/main" id="{4EAC7BA5-C7CD-2555-D62A-CCC2E4F8F82F}"/>
              </a:ext>
            </a:extLst>
          </p:cNvPr>
          <p:cNvSpPr>
            <a:spLocks noGrp="1"/>
          </p:cNvSpPr>
          <p:nvPr>
            <p:ph type="ftr" sz="quarter" idx="3"/>
          </p:nvPr>
        </p:nvSpPr>
        <p:spPr>
          <a:xfrm>
            <a:off x="202996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dirty="0"/>
              <a:t>Reference</a:t>
            </a:r>
            <a:endParaRPr lang="en-US" dirty="0"/>
          </a:p>
        </p:txBody>
      </p:sp>
    </p:spTree>
    <p:extLst>
      <p:ext uri="{BB962C8B-B14F-4D97-AF65-F5344CB8AC3E}">
        <p14:creationId xmlns:p14="http://schemas.microsoft.com/office/powerpoint/2010/main" val="27170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969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23875" y="286603"/>
            <a:ext cx="11039475" cy="1450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23875" y="1845733"/>
            <a:ext cx="11039475" cy="418358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5" name="Footer Placeholder 4"/>
          <p:cNvSpPr>
            <a:spLocks noGrp="1"/>
          </p:cNvSpPr>
          <p:nvPr>
            <p:ph type="ftr" sz="quarter" idx="3"/>
          </p:nvPr>
        </p:nvSpPr>
        <p:spPr>
          <a:xfrm>
            <a:off x="1961248" y="6459785"/>
            <a:ext cx="8595360"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cap="none"/>
              <a:t>Reference</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9D5FBE2-8622-C846-82BF-0D63DEE2CDE9}"/>
              </a:ext>
            </a:extLst>
          </p:cNvPr>
          <p:cNvPicPr>
            <a:picLocks noChangeAspect="1"/>
          </p:cNvPicPr>
          <p:nvPr userDrawn="1"/>
        </p:nvPicPr>
        <p:blipFill>
          <a:blip r:embed="rId10"/>
          <a:srcRect/>
          <a:stretch/>
        </p:blipFill>
        <p:spPr>
          <a:xfrm>
            <a:off x="176245" y="6466049"/>
            <a:ext cx="1523600" cy="337334"/>
          </a:xfrm>
          <a:prstGeom prst="rect">
            <a:avLst/>
          </a:prstGeom>
        </p:spPr>
      </p:pic>
      <p:pic>
        <p:nvPicPr>
          <p:cNvPr id="4" name="Picture 3">
            <a:extLst>
              <a:ext uri="{FF2B5EF4-FFF2-40B4-BE49-F238E27FC236}">
                <a16:creationId xmlns:a16="http://schemas.microsoft.com/office/drawing/2014/main" id="{DEAFBDC4-D3E8-32AB-1A76-62E46BB20805}"/>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732854" y="6469014"/>
            <a:ext cx="1282901" cy="355896"/>
          </a:xfrm>
          <a:prstGeom prst="rect">
            <a:avLst/>
          </a:prstGeom>
        </p:spPr>
      </p:pic>
      <p:cxnSp>
        <p:nvCxnSpPr>
          <p:cNvPr id="8" name="Straight Connector 7">
            <a:extLst>
              <a:ext uri="{FF2B5EF4-FFF2-40B4-BE49-F238E27FC236}">
                <a16:creationId xmlns:a16="http://schemas.microsoft.com/office/drawing/2014/main" id="{07715375-B2E5-0C09-448F-091D221D3ECA}"/>
              </a:ext>
            </a:extLst>
          </p:cNvPr>
          <p:cNvCxnSpPr/>
          <p:nvPr userDrawn="1"/>
        </p:nvCxnSpPr>
        <p:spPr>
          <a:xfrm>
            <a:off x="523875" y="1737360"/>
            <a:ext cx="11039475" cy="0"/>
          </a:xfrm>
          <a:prstGeom prst="line">
            <a:avLst/>
          </a:prstGeom>
        </p:spPr>
        <p:style>
          <a:lnRef idx="1">
            <a:schemeClr val="dk1"/>
          </a:lnRef>
          <a:fillRef idx="0">
            <a:schemeClr val="dk1"/>
          </a:fillRef>
          <a:effectRef idx="0">
            <a:schemeClr val="dk1"/>
          </a:effectRef>
          <a:fontRef idx="minor">
            <a:schemeClr val="tx1"/>
          </a:fontRef>
        </p:style>
      </p:cxnSp>
      <p:sp>
        <p:nvSpPr>
          <p:cNvPr id="11" name="Slide Number Placeholder 5">
            <a:extLst>
              <a:ext uri="{FF2B5EF4-FFF2-40B4-BE49-F238E27FC236}">
                <a16:creationId xmlns:a16="http://schemas.microsoft.com/office/drawing/2014/main" id="{10CFC069-5949-88C9-C853-32118F405EB2}"/>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a:t>
            </a:fld>
            <a:endParaRPr lang="en-US" sz="1600" dirty="0"/>
          </a:p>
        </p:txBody>
      </p:sp>
    </p:spTree>
    <p:extLst>
      <p:ext uri="{BB962C8B-B14F-4D97-AF65-F5344CB8AC3E}">
        <p14:creationId xmlns:p14="http://schemas.microsoft.com/office/powerpoint/2010/main" val="35372264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hf sldNum="0" hdr="0" ftr="0" dt="0"/>
  <p:txStyles>
    <p:titleStyle>
      <a:lvl1pPr algn="ctr"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chemeClr val="tx1">
              <a:lumMod val="75000"/>
              <a:lumOff val="25000"/>
            </a:schemeClr>
          </a:solidFill>
          <a:latin typeface="+mn-lt"/>
          <a:ea typeface="+mn-ea"/>
          <a:cs typeface="+mn-cs"/>
        </a:defRPr>
      </a:lvl1pPr>
      <a:lvl2pPr marL="3476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3000" kern="1200">
          <a:solidFill>
            <a:schemeClr val="tx1">
              <a:lumMod val="75000"/>
              <a:lumOff val="25000"/>
            </a:schemeClr>
          </a:solidFill>
          <a:latin typeface="+mn-lt"/>
          <a:ea typeface="+mn-ea"/>
          <a:cs typeface="+mn-cs"/>
        </a:defRPr>
      </a:lvl2pPr>
      <a:lvl3pPr marL="5762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600" kern="1200">
          <a:solidFill>
            <a:schemeClr val="tx1">
              <a:lumMod val="75000"/>
              <a:lumOff val="25000"/>
            </a:schemeClr>
          </a:solidFill>
          <a:latin typeface="+mn-lt"/>
          <a:ea typeface="+mn-ea"/>
          <a:cs typeface="+mn-cs"/>
        </a:defRPr>
      </a:lvl3pPr>
      <a:lvl4pPr marL="857250" indent="-40005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028700" indent="-342900"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5pPr>
      <a:lvl6pPr marL="1262063" indent="-347663" algn="l" defTabSz="914400" rtl="0" eaLnBrk="1" latinLnBrk="0" hangingPunct="1">
        <a:lnSpc>
          <a:spcPct val="90000"/>
        </a:lnSpc>
        <a:spcBef>
          <a:spcPts val="600"/>
        </a:spcBef>
        <a:spcAft>
          <a:spcPts val="400"/>
        </a:spcAft>
        <a:buClr>
          <a:schemeClr val="accent1"/>
        </a:buClr>
        <a:buFont typeface="Arial" panose="020B0604020202020204" pitchFamily="34" charset="0"/>
        <a:buChar char="•"/>
        <a:defRPr sz="18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yoclinic.org/diseases-conditions/sexually-transmitted-diseases-stds/in-depth/std-symptoms/art-2004708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hivma.org/globalassets/ektron-import/hivma/hivma-resource-directory.pdf" TargetMode="External"/><Relationship Id="rId3" Type="http://schemas.openxmlformats.org/officeDocument/2006/relationships/hyperlink" Target="http://nccc.ucsf.edu/" TargetMode="External"/><Relationship Id="rId7" Type="http://schemas.openxmlformats.org/officeDocument/2006/relationships/hyperlink" Target="https://targethiv.org/library/aetc-national-coordinating-resource-center-0"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aidsetc.org/nhc" TargetMode="External"/><Relationship Id="rId5" Type="http://schemas.openxmlformats.org/officeDocument/2006/relationships/hyperlink" Target="mailto:hivecho@salud.unm.edu" TargetMode="External"/><Relationship Id="rId4" Type="http://schemas.openxmlformats.org/officeDocument/2006/relationships/hyperlink" Target="http://echo.unm.edu/" TargetMode="External"/><Relationship Id="rId9" Type="http://schemas.openxmlformats.org/officeDocument/2006/relationships/hyperlink" Target="mailto:scaetcecho@salud.unm.edu"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569" y="758952"/>
            <a:ext cx="11021439" cy="3566160"/>
          </a:xfrm>
        </p:spPr>
        <p:txBody>
          <a:bodyPr>
            <a:normAutofit/>
          </a:bodyPr>
          <a:lstStyle/>
          <a:p>
            <a:r>
              <a:rPr lang="en-US" sz="6600" b="1" dirty="0">
                <a:solidFill>
                  <a:schemeClr val="tx1">
                    <a:lumMod val="65000"/>
                    <a:lumOff val="35000"/>
                  </a:schemeClr>
                </a:solidFill>
                <a:cs typeface="Arial" panose="020B0604020202020204" pitchFamily="34" charset="0"/>
              </a:rPr>
              <a:t>STI Symptoms and Psychiatric Presentations</a:t>
            </a:r>
          </a:p>
        </p:txBody>
      </p:sp>
      <p:sp>
        <p:nvSpPr>
          <p:cNvPr id="3" name="Subtitle 2"/>
          <p:cNvSpPr>
            <a:spLocks noGrp="1"/>
          </p:cNvSpPr>
          <p:nvPr>
            <p:ph type="subTitle" idx="4294967295"/>
          </p:nvPr>
        </p:nvSpPr>
        <p:spPr>
          <a:xfrm>
            <a:off x="622570" y="4455620"/>
            <a:ext cx="11021439" cy="1743792"/>
          </a:xfrm>
        </p:spPr>
        <p:txBody>
          <a:bodyPr/>
          <a:lstStyle/>
          <a:p>
            <a:pPr algn="ctr"/>
            <a:r>
              <a:rPr lang="en-US" dirty="0">
                <a:latin typeface="+mn-lt"/>
              </a:rPr>
              <a:t>Kathryn Lenberg, MPH, PhD</a:t>
            </a:r>
          </a:p>
          <a:p>
            <a:pPr algn="ctr">
              <a:buNone/>
            </a:pPr>
            <a:r>
              <a:rPr lang="en-US" sz="2400" dirty="0">
                <a:latin typeface="+mn-lt"/>
              </a:rPr>
              <a:t>Director of Behavioral Health </a:t>
            </a:r>
            <a:r>
              <a:rPr lang="en-US" sz="2400" dirty="0"/>
              <a:t>| Truman Health Services</a:t>
            </a:r>
            <a:endParaRPr lang="en-US" sz="2400" dirty="0">
              <a:latin typeface="+mn-lt"/>
            </a:endParaRPr>
          </a:p>
        </p:txBody>
      </p:sp>
      <p:pic>
        <p:nvPicPr>
          <p:cNvPr id="4" name="Picture 3">
            <a:extLst>
              <a:ext uri="{FF2B5EF4-FFF2-40B4-BE49-F238E27FC236}">
                <a16:creationId xmlns:a16="http://schemas.microsoft.com/office/drawing/2014/main" id="{72F4E13F-0ECD-FF0C-417E-2576CB6C1D5B}"/>
              </a:ext>
            </a:extLst>
          </p:cNvPr>
          <p:cNvPicPr>
            <a:picLocks noChangeAspect="1"/>
          </p:cNvPicPr>
          <p:nvPr/>
        </p:nvPicPr>
        <p:blipFill>
          <a:blip r:embed="rId3"/>
          <a:srcRect/>
          <a:stretch/>
        </p:blipFill>
        <p:spPr>
          <a:xfrm>
            <a:off x="1648043" y="410815"/>
            <a:ext cx="5693875" cy="1195922"/>
          </a:xfrm>
          <a:prstGeom prst="rect">
            <a:avLst/>
          </a:prstGeom>
        </p:spPr>
      </p:pic>
      <p:pic>
        <p:nvPicPr>
          <p:cNvPr id="5" name="Picture 4" descr="A red and blue logo&#10;&#10;Description automatically generated">
            <a:extLst>
              <a:ext uri="{FF2B5EF4-FFF2-40B4-BE49-F238E27FC236}">
                <a16:creationId xmlns:a16="http://schemas.microsoft.com/office/drawing/2014/main" id="{F017DD5D-D94F-4678-95AA-025BFB93BAC3}"/>
              </a:ext>
            </a:extLst>
          </p:cNvPr>
          <p:cNvPicPr>
            <a:picLocks noChangeAspect="1"/>
          </p:cNvPicPr>
          <p:nvPr/>
        </p:nvPicPr>
        <p:blipFill rotWithShape="1">
          <a:blip r:embed="rId4"/>
          <a:srcRect r="6006"/>
          <a:stretch/>
        </p:blipFill>
        <p:spPr>
          <a:xfrm>
            <a:off x="7315923" y="121491"/>
            <a:ext cx="3951934" cy="1743793"/>
          </a:xfrm>
          <a:prstGeom prst="rect">
            <a:avLst/>
          </a:prstGeom>
        </p:spPr>
      </p:pic>
      <p:sp>
        <p:nvSpPr>
          <p:cNvPr id="6" name="TextBox 5">
            <a:extLst>
              <a:ext uri="{FF2B5EF4-FFF2-40B4-BE49-F238E27FC236}">
                <a16:creationId xmlns:a16="http://schemas.microsoft.com/office/drawing/2014/main" id="{CD33E457-3119-D127-AA62-9970D3D98AC6}"/>
              </a:ext>
            </a:extLst>
          </p:cNvPr>
          <p:cNvSpPr txBox="1"/>
          <p:nvPr/>
        </p:nvSpPr>
        <p:spPr>
          <a:xfrm>
            <a:off x="4120033" y="1670320"/>
            <a:ext cx="3951934" cy="584775"/>
          </a:xfrm>
          <a:prstGeom prst="rect">
            <a:avLst/>
          </a:prstGeom>
          <a:noFill/>
        </p:spPr>
        <p:txBody>
          <a:bodyPr wrap="square">
            <a:spAutoFit/>
          </a:bodyPr>
          <a:lstStyle/>
          <a:p>
            <a:pPr algn="ctr"/>
            <a:r>
              <a:rPr lang="en-US" sz="3200" dirty="0">
                <a:solidFill>
                  <a:schemeClr val="tx2"/>
                </a:solidFill>
                <a:latin typeface="+mj-lt"/>
              </a:rPr>
              <a:t>HIV ECHO Clinic</a:t>
            </a:r>
            <a:endParaRPr lang="en-US" sz="3200" cap="none" dirty="0">
              <a:solidFill>
                <a:schemeClr val="tx2"/>
              </a:solidFill>
              <a:latin typeface="+mj-lt"/>
            </a:endParaRPr>
          </a:p>
        </p:txBody>
      </p:sp>
    </p:spTree>
    <p:extLst>
      <p:ext uri="{BB962C8B-B14F-4D97-AF65-F5344CB8AC3E}">
        <p14:creationId xmlns:p14="http://schemas.microsoft.com/office/powerpoint/2010/main" val="1272505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8458A-077B-9904-0C99-6485EEAF6010}"/>
              </a:ext>
            </a:extLst>
          </p:cNvPr>
          <p:cNvSpPr>
            <a:spLocks noGrp="1"/>
          </p:cNvSpPr>
          <p:nvPr>
            <p:ph type="title"/>
          </p:nvPr>
        </p:nvSpPr>
        <p:spPr/>
        <p:txBody>
          <a:bodyPr/>
          <a:lstStyle/>
          <a:p>
            <a:r>
              <a:rPr lang="en-US" dirty="0"/>
              <a:t>Trichomoniasis</a:t>
            </a:r>
          </a:p>
        </p:txBody>
      </p:sp>
      <p:sp>
        <p:nvSpPr>
          <p:cNvPr id="3" name="Content Placeholder 2">
            <a:extLst>
              <a:ext uri="{FF2B5EF4-FFF2-40B4-BE49-F238E27FC236}">
                <a16:creationId xmlns:a16="http://schemas.microsoft.com/office/drawing/2014/main" id="{F017CC33-3648-CF82-574D-584091C75FC2}"/>
              </a:ext>
            </a:extLst>
          </p:cNvPr>
          <p:cNvSpPr>
            <a:spLocks noGrp="1"/>
          </p:cNvSpPr>
          <p:nvPr>
            <p:ph idx="1"/>
          </p:nvPr>
        </p:nvSpPr>
        <p:spPr/>
        <p:txBody>
          <a:bodyPr/>
          <a:lstStyle/>
          <a:p>
            <a:pPr marL="457200" indent="-457200">
              <a:buFont typeface="Arial" panose="020B0604020202020204" pitchFamily="34" charset="0"/>
              <a:buChar char="•"/>
            </a:pPr>
            <a:r>
              <a:rPr lang="en-US" dirty="0"/>
              <a:t>Single-celled parasite</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May be present in urinary tract of partner with penis for a period of time without symptoms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Symptoms occur within 1 week to 4 weeks</a:t>
            </a:r>
          </a:p>
          <a:p>
            <a:pPr marL="0" indent="0">
              <a:buNone/>
            </a:pPr>
            <a:endParaRPr lang="en-US" dirty="0"/>
          </a:p>
          <a:p>
            <a:endParaRPr lang="en-US" dirty="0"/>
          </a:p>
        </p:txBody>
      </p:sp>
    </p:spTree>
    <p:extLst>
      <p:ext uri="{BB962C8B-B14F-4D97-AF65-F5344CB8AC3E}">
        <p14:creationId xmlns:p14="http://schemas.microsoft.com/office/powerpoint/2010/main" val="355319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9DDC-57A1-CD89-E049-2D70799CBD9C}"/>
              </a:ext>
            </a:extLst>
          </p:cNvPr>
          <p:cNvSpPr>
            <a:spLocks noGrp="1"/>
          </p:cNvSpPr>
          <p:nvPr>
            <p:ph type="title"/>
          </p:nvPr>
        </p:nvSpPr>
        <p:spPr/>
        <p:txBody>
          <a:bodyPr/>
          <a:lstStyle/>
          <a:p>
            <a:r>
              <a:rPr lang="en-US" dirty="0"/>
              <a:t>Trichomoniasis</a:t>
            </a:r>
          </a:p>
        </p:txBody>
      </p:sp>
      <p:sp>
        <p:nvSpPr>
          <p:cNvPr id="3" name="Content Placeholder 2">
            <a:extLst>
              <a:ext uri="{FF2B5EF4-FFF2-40B4-BE49-F238E27FC236}">
                <a16:creationId xmlns:a16="http://schemas.microsoft.com/office/drawing/2014/main" id="{DA2B65A0-4BE4-0889-7FDA-1B190082E9E8}"/>
              </a:ext>
            </a:extLst>
          </p:cNvPr>
          <p:cNvSpPr>
            <a:spLocks noGrp="1"/>
          </p:cNvSpPr>
          <p:nvPr>
            <p:ph idx="1"/>
          </p:nvPr>
        </p:nvSpPr>
        <p:spPr/>
        <p:txBody>
          <a:bodyPr>
            <a:normAutofit fontScale="92500" lnSpcReduction="10000"/>
          </a:bodyPr>
          <a:lstStyle/>
          <a:p>
            <a:pPr marL="457200" indent="-457200">
              <a:lnSpc>
                <a:spcPct val="150000"/>
              </a:lnSpc>
              <a:buFont typeface="Arial" panose="020B0604020202020204" pitchFamily="34" charset="0"/>
              <a:buChar char="•"/>
            </a:pPr>
            <a:r>
              <a:rPr lang="en-US" dirty="0"/>
              <a:t>Pain during sex</a:t>
            </a:r>
          </a:p>
          <a:p>
            <a:pPr marL="457200" indent="-457200">
              <a:lnSpc>
                <a:spcPct val="150000"/>
              </a:lnSpc>
              <a:buFont typeface="Arial" panose="020B0604020202020204" pitchFamily="34" charset="0"/>
              <a:buChar char="•"/>
            </a:pPr>
            <a:r>
              <a:rPr lang="en-US" dirty="0"/>
              <a:t>Pain during urination</a:t>
            </a:r>
          </a:p>
          <a:p>
            <a:pPr marL="457200" indent="-457200">
              <a:lnSpc>
                <a:spcPct val="150000"/>
              </a:lnSpc>
              <a:buFont typeface="Arial" panose="020B0604020202020204" pitchFamily="34" charset="0"/>
              <a:buChar char="•"/>
            </a:pPr>
            <a:r>
              <a:rPr lang="en-US" dirty="0"/>
              <a:t>Itching or irritation in genital organs</a:t>
            </a:r>
          </a:p>
          <a:p>
            <a:pPr marL="457200" indent="-457200">
              <a:lnSpc>
                <a:spcPct val="150000"/>
              </a:lnSpc>
              <a:buFont typeface="Arial" panose="020B0604020202020204" pitchFamily="34" charset="0"/>
              <a:buChar char="•"/>
            </a:pPr>
            <a:r>
              <a:rPr lang="en-US" dirty="0"/>
              <a:t>Discharge from penis</a:t>
            </a:r>
          </a:p>
          <a:p>
            <a:pPr marL="457200" indent="-457200">
              <a:lnSpc>
                <a:spcPct val="150000"/>
              </a:lnSpc>
              <a:buFont typeface="Arial" panose="020B0604020202020204" pitchFamily="34" charset="0"/>
              <a:buChar char="•"/>
            </a:pPr>
            <a:r>
              <a:rPr lang="en-US" dirty="0"/>
              <a:t>Strong vaginal odor</a:t>
            </a:r>
          </a:p>
        </p:txBody>
      </p:sp>
    </p:spTree>
    <p:extLst>
      <p:ext uri="{BB962C8B-B14F-4D97-AF65-F5344CB8AC3E}">
        <p14:creationId xmlns:p14="http://schemas.microsoft.com/office/powerpoint/2010/main" val="151932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9C42A-192C-93C5-52CB-307CFDB1D3C7}"/>
              </a:ext>
            </a:extLst>
          </p:cNvPr>
          <p:cNvSpPr>
            <a:spLocks noGrp="1"/>
          </p:cNvSpPr>
          <p:nvPr>
            <p:ph type="title"/>
          </p:nvPr>
        </p:nvSpPr>
        <p:spPr/>
        <p:txBody>
          <a:bodyPr/>
          <a:lstStyle/>
          <a:p>
            <a:r>
              <a:rPr lang="en-US" dirty="0"/>
              <a:t>Syphilis </a:t>
            </a:r>
          </a:p>
        </p:txBody>
      </p:sp>
      <p:sp>
        <p:nvSpPr>
          <p:cNvPr id="3" name="Content Placeholder 2">
            <a:extLst>
              <a:ext uri="{FF2B5EF4-FFF2-40B4-BE49-F238E27FC236}">
                <a16:creationId xmlns:a16="http://schemas.microsoft.com/office/drawing/2014/main" id="{4D409A76-EBC2-9780-0BBB-1732124E446A}"/>
              </a:ext>
            </a:extLst>
          </p:cNvPr>
          <p:cNvSpPr>
            <a:spLocks noGrp="1"/>
          </p:cNvSpPr>
          <p:nvPr>
            <p:ph idx="1"/>
          </p:nvPr>
        </p:nvSpPr>
        <p:spPr/>
        <p:txBody>
          <a:bodyPr/>
          <a:lstStyle/>
          <a:p>
            <a:pPr marL="457200" indent="-457200">
              <a:buFont typeface="Arial" panose="020B0604020202020204" pitchFamily="34" charset="0"/>
              <a:buChar char="•"/>
            </a:pPr>
            <a:r>
              <a:rPr lang="en-US" dirty="0"/>
              <a:t>Bacterial infection that affects genitals, skin, and mucous membranes as well as heart and brain</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Signs and symptoms present in three stages: primary, secondary, and tertiary</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Also possible to experience no symptoms, called latent syphilis</a:t>
            </a:r>
          </a:p>
        </p:txBody>
      </p:sp>
    </p:spTree>
    <p:extLst>
      <p:ext uri="{BB962C8B-B14F-4D97-AF65-F5344CB8AC3E}">
        <p14:creationId xmlns:p14="http://schemas.microsoft.com/office/powerpoint/2010/main" val="2196945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6F164-2B95-7486-CA3C-6F6D35FBF8D1}"/>
              </a:ext>
            </a:extLst>
          </p:cNvPr>
          <p:cNvSpPr>
            <a:spLocks noGrp="1"/>
          </p:cNvSpPr>
          <p:nvPr>
            <p:ph type="title"/>
          </p:nvPr>
        </p:nvSpPr>
        <p:spPr/>
        <p:txBody>
          <a:bodyPr/>
          <a:lstStyle/>
          <a:p>
            <a:r>
              <a:rPr lang="en-US" dirty="0"/>
              <a:t>Syphilis</a:t>
            </a:r>
          </a:p>
        </p:txBody>
      </p:sp>
      <p:sp>
        <p:nvSpPr>
          <p:cNvPr id="3" name="Content Placeholder 2">
            <a:extLst>
              <a:ext uri="{FF2B5EF4-FFF2-40B4-BE49-F238E27FC236}">
                <a16:creationId xmlns:a16="http://schemas.microsoft.com/office/drawing/2014/main" id="{18EE2417-6391-E983-2C34-1FEE23411671}"/>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Initial symptom may be a single chancre or painless sore</a:t>
            </a:r>
          </a:p>
          <a:p>
            <a:pPr marL="457200" indent="-457200">
              <a:buFont typeface="Arial" panose="020B0604020202020204" pitchFamily="34" charset="0"/>
              <a:buChar char="•"/>
            </a:pPr>
            <a:r>
              <a:rPr lang="en-US" dirty="0"/>
              <a:t>As symptoms emerge, may include rash with penny-sized sores over body, including palms and soles</a:t>
            </a:r>
          </a:p>
          <a:p>
            <a:pPr marL="457200" indent="-457200">
              <a:buFont typeface="Arial" panose="020B0604020202020204" pitchFamily="34" charset="0"/>
              <a:buChar char="•"/>
            </a:pPr>
            <a:r>
              <a:rPr lang="en-US" dirty="0"/>
              <a:t>Fever</a:t>
            </a:r>
          </a:p>
          <a:p>
            <a:pPr marL="457200" indent="-457200">
              <a:buFont typeface="Arial" panose="020B0604020202020204" pitchFamily="34" charset="0"/>
              <a:buChar char="•"/>
            </a:pPr>
            <a:r>
              <a:rPr lang="en-US" dirty="0"/>
              <a:t>Fatigue and vague feeling of discomfort</a:t>
            </a:r>
          </a:p>
          <a:p>
            <a:pPr marL="457200" indent="-457200">
              <a:buFont typeface="Arial" panose="020B0604020202020204" pitchFamily="34" charset="0"/>
              <a:buChar char="•"/>
            </a:pPr>
            <a:r>
              <a:rPr lang="en-US" dirty="0"/>
              <a:t>Soreness and achy experience</a:t>
            </a:r>
          </a:p>
          <a:p>
            <a:pPr marL="457200" indent="-457200">
              <a:buFont typeface="Arial" panose="020B0604020202020204" pitchFamily="34" charset="0"/>
              <a:buChar char="•"/>
            </a:pPr>
            <a:r>
              <a:rPr lang="en-US" dirty="0"/>
              <a:t>Larger lymph nodes</a:t>
            </a:r>
          </a:p>
        </p:txBody>
      </p:sp>
    </p:spTree>
    <p:extLst>
      <p:ext uri="{BB962C8B-B14F-4D97-AF65-F5344CB8AC3E}">
        <p14:creationId xmlns:p14="http://schemas.microsoft.com/office/powerpoint/2010/main" val="981569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C149-83A4-912E-C717-39CFCE6CFBAB}"/>
              </a:ext>
            </a:extLst>
          </p:cNvPr>
          <p:cNvSpPr>
            <a:spLocks noGrp="1"/>
          </p:cNvSpPr>
          <p:nvPr>
            <p:ph type="title"/>
          </p:nvPr>
        </p:nvSpPr>
        <p:spPr/>
        <p:txBody>
          <a:bodyPr/>
          <a:lstStyle/>
          <a:p>
            <a:r>
              <a:rPr lang="en-US" dirty="0"/>
              <a:t>Syphilis-Late Stage</a:t>
            </a:r>
          </a:p>
        </p:txBody>
      </p:sp>
      <p:sp>
        <p:nvSpPr>
          <p:cNvPr id="3" name="Text Placeholder 2">
            <a:extLst>
              <a:ext uri="{FF2B5EF4-FFF2-40B4-BE49-F238E27FC236}">
                <a16:creationId xmlns:a16="http://schemas.microsoft.com/office/drawing/2014/main" id="{AA8DD358-A54C-9DC8-470A-74D520272302}"/>
              </a:ext>
            </a:extLst>
          </p:cNvPr>
          <p:cNvSpPr>
            <a:spLocks noGrp="1"/>
          </p:cNvSpPr>
          <p:nvPr>
            <p:ph type="body" idx="1"/>
          </p:nvPr>
        </p:nvSpPr>
        <p:spPr>
          <a:xfrm>
            <a:off x="523875" y="2505941"/>
            <a:ext cx="5511165" cy="736282"/>
          </a:xfrm>
        </p:spPr>
        <p:txBody>
          <a:bodyPr/>
          <a:lstStyle/>
          <a:p>
            <a:r>
              <a:rPr lang="en-US" dirty="0">
                <a:solidFill>
                  <a:schemeClr val="tx2">
                    <a:lumMod val="50000"/>
                  </a:schemeClr>
                </a:solidFill>
              </a:rPr>
              <a:t>Symptoms include:</a:t>
            </a:r>
          </a:p>
        </p:txBody>
      </p:sp>
      <p:sp>
        <p:nvSpPr>
          <p:cNvPr id="4" name="Content Placeholder 3">
            <a:extLst>
              <a:ext uri="{FF2B5EF4-FFF2-40B4-BE49-F238E27FC236}">
                <a16:creationId xmlns:a16="http://schemas.microsoft.com/office/drawing/2014/main" id="{81B94B45-30A6-3C3B-AA07-AD827B3E4D58}"/>
              </a:ext>
            </a:extLst>
          </p:cNvPr>
          <p:cNvSpPr>
            <a:spLocks noGrp="1"/>
          </p:cNvSpPr>
          <p:nvPr>
            <p:ph sz="half" idx="2"/>
          </p:nvPr>
        </p:nvSpPr>
        <p:spPr>
          <a:xfrm>
            <a:off x="802170" y="3137115"/>
            <a:ext cx="5528310" cy="3523064"/>
          </a:xfrm>
        </p:spPr>
        <p:txBody>
          <a:bodyPr>
            <a:normAutofit/>
          </a:bodyPr>
          <a:lstStyle/>
          <a:p>
            <a:pPr marL="457200" indent="-457200">
              <a:buFont typeface="Arial" panose="020B0604020202020204" pitchFamily="34" charset="0"/>
              <a:buChar char="•"/>
            </a:pPr>
            <a:r>
              <a:rPr lang="en-US" sz="2800" dirty="0"/>
              <a:t>Lack of coordination/paralysis</a:t>
            </a:r>
          </a:p>
          <a:p>
            <a:pPr marL="457200" indent="-457200">
              <a:buFont typeface="Arial" panose="020B0604020202020204" pitchFamily="34" charset="0"/>
              <a:buChar char="•"/>
            </a:pPr>
            <a:r>
              <a:rPr lang="en-US" sz="2800" dirty="0"/>
              <a:t>Mania-like symptoms/hallucinations</a:t>
            </a:r>
          </a:p>
          <a:p>
            <a:pPr marL="457200" indent="-457200">
              <a:buFont typeface="Arial" panose="020B0604020202020204" pitchFamily="34" charset="0"/>
              <a:buChar char="•"/>
            </a:pPr>
            <a:r>
              <a:rPr lang="en-US" sz="2800" dirty="0"/>
              <a:t>Blindness</a:t>
            </a:r>
          </a:p>
          <a:p>
            <a:pPr marL="457200" indent="-457200">
              <a:buFont typeface="Arial" panose="020B0604020202020204" pitchFamily="34" charset="0"/>
              <a:buChar char="•"/>
            </a:pPr>
            <a:r>
              <a:rPr lang="en-US" sz="2800" dirty="0"/>
              <a:t>Dementia</a:t>
            </a:r>
          </a:p>
          <a:p>
            <a:pPr marL="457200" indent="-457200">
              <a:buFont typeface="Arial" panose="020B0604020202020204" pitchFamily="34" charset="0"/>
              <a:buChar char="•"/>
            </a:pPr>
            <a:r>
              <a:rPr lang="en-US" sz="2800" dirty="0"/>
              <a:t>Numbness</a:t>
            </a:r>
          </a:p>
          <a:p>
            <a:endParaRPr lang="en-US" dirty="0"/>
          </a:p>
          <a:p>
            <a:endParaRPr lang="en-US" dirty="0"/>
          </a:p>
        </p:txBody>
      </p:sp>
      <p:sp>
        <p:nvSpPr>
          <p:cNvPr id="5" name="Text Placeholder 4">
            <a:extLst>
              <a:ext uri="{FF2B5EF4-FFF2-40B4-BE49-F238E27FC236}">
                <a16:creationId xmlns:a16="http://schemas.microsoft.com/office/drawing/2014/main" id="{EE36652A-F61A-DCDE-8050-F81E63E12DAD}"/>
              </a:ext>
            </a:extLst>
          </p:cNvPr>
          <p:cNvSpPr>
            <a:spLocks noGrp="1"/>
          </p:cNvSpPr>
          <p:nvPr>
            <p:ph type="body" sz="quarter" idx="3"/>
          </p:nvPr>
        </p:nvSpPr>
        <p:spPr>
          <a:xfrm>
            <a:off x="6035040" y="2376071"/>
            <a:ext cx="5904712" cy="866152"/>
          </a:xfrm>
        </p:spPr>
        <p:txBody>
          <a:bodyPr/>
          <a:lstStyle/>
          <a:p>
            <a:r>
              <a:rPr lang="en-US" sz="2400" dirty="0">
                <a:solidFill>
                  <a:schemeClr val="tx2">
                    <a:lumMod val="50000"/>
                  </a:schemeClr>
                </a:solidFill>
              </a:rPr>
              <a:t>Neurosyphilis- when syphilis affects nervous system:</a:t>
            </a:r>
          </a:p>
        </p:txBody>
      </p:sp>
      <p:sp>
        <p:nvSpPr>
          <p:cNvPr id="6" name="Content Placeholder 5">
            <a:extLst>
              <a:ext uri="{FF2B5EF4-FFF2-40B4-BE49-F238E27FC236}">
                <a16:creationId xmlns:a16="http://schemas.microsoft.com/office/drawing/2014/main" id="{3F1F3EC3-A555-4BD2-85C8-9B0ED6BDB992}"/>
              </a:ext>
            </a:extLst>
          </p:cNvPr>
          <p:cNvSpPr>
            <a:spLocks noGrp="1"/>
          </p:cNvSpPr>
          <p:nvPr>
            <p:ph sz="quarter" idx="4"/>
          </p:nvPr>
        </p:nvSpPr>
        <p:spPr>
          <a:xfrm>
            <a:off x="6411310" y="3239820"/>
            <a:ext cx="5430335" cy="3378200"/>
          </a:xfrm>
        </p:spPr>
        <p:txBody>
          <a:bodyPr>
            <a:normAutofit/>
          </a:bodyPr>
          <a:lstStyle/>
          <a:p>
            <a:pPr marL="457200" indent="-457200">
              <a:buFont typeface="Arial" panose="020B0604020202020204" pitchFamily="34" charset="0"/>
              <a:buChar char="•"/>
            </a:pPr>
            <a:r>
              <a:rPr lang="en-US" sz="2800" dirty="0"/>
              <a:t>Behavior changes</a:t>
            </a:r>
          </a:p>
          <a:p>
            <a:pPr marL="457200" indent="-457200">
              <a:buFont typeface="Arial" panose="020B0604020202020204" pitchFamily="34" charset="0"/>
              <a:buChar char="•"/>
            </a:pPr>
            <a:r>
              <a:rPr lang="en-US" sz="2800" dirty="0"/>
              <a:t>Movement problems</a:t>
            </a:r>
          </a:p>
          <a:p>
            <a:pPr marL="457200" indent="-457200">
              <a:buFont typeface="Arial" panose="020B0604020202020204" pitchFamily="34" charset="0"/>
              <a:buChar char="•"/>
            </a:pPr>
            <a:r>
              <a:rPr lang="en-US" sz="2800" dirty="0"/>
              <a:t>Headache</a:t>
            </a:r>
          </a:p>
          <a:p>
            <a:pPr marL="457200" indent="-457200">
              <a:buFont typeface="Arial" panose="020B0604020202020204" pitchFamily="34" charset="0"/>
              <a:buChar char="•"/>
            </a:pPr>
            <a:r>
              <a:rPr lang="en-US" sz="2800" dirty="0"/>
              <a:t>Dramatic personality change</a:t>
            </a:r>
          </a:p>
          <a:p>
            <a:pPr marL="457200" indent="-457200">
              <a:buFont typeface="Arial" panose="020B0604020202020204" pitchFamily="34" charset="0"/>
              <a:buChar char="•"/>
            </a:pPr>
            <a:r>
              <a:rPr lang="en-US" sz="2800" dirty="0"/>
              <a:t>Dementia </a:t>
            </a:r>
          </a:p>
          <a:p>
            <a:endParaRPr lang="en-US" dirty="0"/>
          </a:p>
          <a:p>
            <a:endParaRPr lang="en-US" dirty="0"/>
          </a:p>
        </p:txBody>
      </p:sp>
      <p:sp>
        <p:nvSpPr>
          <p:cNvPr id="8" name="TextBox 7">
            <a:extLst>
              <a:ext uri="{FF2B5EF4-FFF2-40B4-BE49-F238E27FC236}">
                <a16:creationId xmlns:a16="http://schemas.microsoft.com/office/drawing/2014/main" id="{430B8E07-2C41-2DF6-121A-B1EE60C4899F}"/>
              </a:ext>
            </a:extLst>
          </p:cNvPr>
          <p:cNvSpPr txBox="1"/>
          <p:nvPr/>
        </p:nvSpPr>
        <p:spPr>
          <a:xfrm>
            <a:off x="523873" y="1852851"/>
            <a:ext cx="11039475" cy="523220"/>
          </a:xfrm>
          <a:prstGeom prst="rect">
            <a:avLst/>
          </a:prstGeom>
          <a:noFill/>
        </p:spPr>
        <p:txBody>
          <a:bodyPr wrap="square">
            <a:spAutoFit/>
          </a:bodyPr>
          <a:lstStyle/>
          <a:p>
            <a:pPr algn="ctr">
              <a:buClr>
                <a:srgbClr val="C00000"/>
              </a:buClr>
            </a:pPr>
            <a:r>
              <a:rPr lang="en-US" sz="2800" dirty="0"/>
              <a:t>If untreated, can spread throughout body causing organ damage</a:t>
            </a:r>
          </a:p>
        </p:txBody>
      </p:sp>
    </p:spTree>
    <p:extLst>
      <p:ext uri="{BB962C8B-B14F-4D97-AF65-F5344CB8AC3E}">
        <p14:creationId xmlns:p14="http://schemas.microsoft.com/office/powerpoint/2010/main" val="60598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CA4BC-B8C8-9878-A745-03D56747DF55}"/>
              </a:ext>
            </a:extLst>
          </p:cNvPr>
          <p:cNvSpPr>
            <a:spLocks noGrp="1"/>
          </p:cNvSpPr>
          <p:nvPr>
            <p:ph type="title"/>
          </p:nvPr>
        </p:nvSpPr>
        <p:spPr/>
        <p:txBody>
          <a:bodyPr/>
          <a:lstStyle/>
          <a:p>
            <a:r>
              <a:rPr lang="en-US" dirty="0"/>
              <a:t>HIV Infection</a:t>
            </a:r>
          </a:p>
        </p:txBody>
      </p:sp>
      <p:sp>
        <p:nvSpPr>
          <p:cNvPr id="3" name="Content Placeholder 2">
            <a:extLst>
              <a:ext uri="{FF2B5EF4-FFF2-40B4-BE49-F238E27FC236}">
                <a16:creationId xmlns:a16="http://schemas.microsoft.com/office/drawing/2014/main" id="{10C10825-AB55-22DD-A8D2-F07431E36482}"/>
              </a:ext>
            </a:extLst>
          </p:cNvPr>
          <p:cNvSpPr>
            <a:spLocks noGrp="1"/>
          </p:cNvSpPr>
          <p:nvPr>
            <p:ph idx="1"/>
          </p:nvPr>
        </p:nvSpPr>
        <p:spPr>
          <a:xfrm>
            <a:off x="523875" y="1845734"/>
            <a:ext cx="11039475" cy="4428942"/>
          </a:xfrm>
        </p:spPr>
        <p:txBody>
          <a:bodyPr>
            <a:normAutofit/>
          </a:bodyPr>
          <a:lstStyle/>
          <a:p>
            <a:pPr marL="457200" indent="-457200">
              <a:buFont typeface="Arial" panose="020B0604020202020204" pitchFamily="34" charset="0"/>
              <a:buChar char="•"/>
            </a:pPr>
            <a:r>
              <a:rPr lang="en-US" dirty="0"/>
              <a:t>Virus that interferes with your immune system’s ability to fight off infection</a:t>
            </a:r>
          </a:p>
          <a:p>
            <a:pPr marL="457200" indent="-457200">
              <a:buFont typeface="Arial" panose="020B0604020202020204" pitchFamily="34" charset="0"/>
              <a:buChar char="•"/>
            </a:pPr>
            <a:r>
              <a:rPr lang="en-US" dirty="0"/>
              <a:t>May be asymptomatic or develop flu-like symptoms 2-6 weeks after infection</a:t>
            </a:r>
          </a:p>
          <a:p>
            <a:pPr marL="457200" indent="-457200">
              <a:buFont typeface="Arial" panose="020B0604020202020204" pitchFamily="34" charset="0"/>
              <a:buChar char="•"/>
            </a:pPr>
            <a:r>
              <a:rPr lang="en-US" dirty="0"/>
              <a:t>Symptoms may disappear so may be attributed to another cause</a:t>
            </a:r>
          </a:p>
          <a:p>
            <a:pPr marL="457200" indent="-457200">
              <a:buFont typeface="Arial" panose="020B0604020202020204" pitchFamily="34" charset="0"/>
              <a:buChar char="•"/>
            </a:pPr>
            <a:r>
              <a:rPr lang="en-US" dirty="0"/>
              <a:t>Early symptoms include fever, fatigue, rash, sore throat, headache, swollen lymph glands</a:t>
            </a:r>
          </a:p>
        </p:txBody>
      </p:sp>
    </p:spTree>
    <p:extLst>
      <p:ext uri="{BB962C8B-B14F-4D97-AF65-F5344CB8AC3E}">
        <p14:creationId xmlns:p14="http://schemas.microsoft.com/office/powerpoint/2010/main" val="119670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1F53F-82FF-9FD2-7806-EFD3631E6044}"/>
              </a:ext>
            </a:extLst>
          </p:cNvPr>
          <p:cNvSpPr>
            <a:spLocks noGrp="1"/>
          </p:cNvSpPr>
          <p:nvPr>
            <p:ph type="title"/>
          </p:nvPr>
        </p:nvSpPr>
        <p:spPr/>
        <p:txBody>
          <a:bodyPr/>
          <a:lstStyle/>
          <a:p>
            <a:r>
              <a:rPr lang="en-US" dirty="0"/>
              <a:t>HIV Progression</a:t>
            </a:r>
          </a:p>
        </p:txBody>
      </p:sp>
      <p:sp>
        <p:nvSpPr>
          <p:cNvPr id="3" name="Content Placeholder 2">
            <a:extLst>
              <a:ext uri="{FF2B5EF4-FFF2-40B4-BE49-F238E27FC236}">
                <a16:creationId xmlns:a16="http://schemas.microsoft.com/office/drawing/2014/main" id="{5E9DED9D-6699-5846-13F3-333B16A3DA31}"/>
              </a:ext>
            </a:extLst>
          </p:cNvPr>
          <p:cNvSpPr>
            <a:spLocks noGrp="1"/>
          </p:cNvSpPr>
          <p:nvPr>
            <p:ph idx="1"/>
          </p:nvPr>
        </p:nvSpPr>
        <p:spPr>
          <a:xfrm>
            <a:off x="615315" y="1845734"/>
            <a:ext cx="11039475" cy="4365880"/>
          </a:xfrm>
        </p:spPr>
        <p:txBody>
          <a:bodyPr/>
          <a:lstStyle/>
          <a:p>
            <a:pPr>
              <a:buNone/>
            </a:pPr>
            <a:r>
              <a:rPr lang="en-US" dirty="0"/>
              <a:t>As virus multiplies and CD4 count diminishes, the following may also be present:</a:t>
            </a:r>
          </a:p>
          <a:p>
            <a:pPr marL="862013" lvl="1"/>
            <a:r>
              <a:rPr lang="en-US" dirty="0"/>
              <a:t>Weight loss</a:t>
            </a:r>
          </a:p>
          <a:p>
            <a:pPr marL="862013" lvl="1"/>
            <a:r>
              <a:rPr lang="en-US" dirty="0"/>
              <a:t>Cough</a:t>
            </a:r>
          </a:p>
          <a:p>
            <a:pPr marL="862013" lvl="1"/>
            <a:r>
              <a:rPr lang="en-US" dirty="0"/>
              <a:t>Diarrhea</a:t>
            </a:r>
          </a:p>
          <a:p>
            <a:pPr marL="862013" lvl="1"/>
            <a:r>
              <a:rPr lang="en-US" dirty="0"/>
              <a:t>Swollen lymph nodes</a:t>
            </a:r>
          </a:p>
          <a:p>
            <a:pPr marL="862013" lvl="1"/>
            <a:r>
              <a:rPr lang="en-US" dirty="0"/>
              <a:t>Fever</a:t>
            </a:r>
          </a:p>
        </p:txBody>
      </p:sp>
    </p:spTree>
    <p:extLst>
      <p:ext uri="{BB962C8B-B14F-4D97-AF65-F5344CB8AC3E}">
        <p14:creationId xmlns:p14="http://schemas.microsoft.com/office/powerpoint/2010/main" val="1457264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63F9-B399-3814-8305-2541F1F2469E}"/>
              </a:ext>
            </a:extLst>
          </p:cNvPr>
          <p:cNvSpPr>
            <a:spLocks noGrp="1"/>
          </p:cNvSpPr>
          <p:nvPr>
            <p:ph type="title"/>
          </p:nvPr>
        </p:nvSpPr>
        <p:spPr/>
        <p:txBody>
          <a:bodyPr/>
          <a:lstStyle/>
          <a:p>
            <a:r>
              <a:rPr lang="en-US" dirty="0"/>
              <a:t>Stage 3 HIV (CD4 &lt;200 or &lt;14%)</a:t>
            </a:r>
          </a:p>
        </p:txBody>
      </p:sp>
      <p:sp>
        <p:nvSpPr>
          <p:cNvPr id="3" name="Content Placeholder 2">
            <a:extLst>
              <a:ext uri="{FF2B5EF4-FFF2-40B4-BE49-F238E27FC236}">
                <a16:creationId xmlns:a16="http://schemas.microsoft.com/office/drawing/2014/main" id="{A14433DC-1460-559C-F60A-A6A5F98F2064}"/>
              </a:ext>
            </a:extLst>
          </p:cNvPr>
          <p:cNvSpPr>
            <a:spLocks noGrp="1"/>
          </p:cNvSpPr>
          <p:nvPr>
            <p:ph idx="1"/>
          </p:nvPr>
        </p:nvSpPr>
        <p:spPr>
          <a:xfrm>
            <a:off x="697230" y="1845734"/>
            <a:ext cx="10866120" cy="4023360"/>
          </a:xfrm>
        </p:spPr>
        <p:txBody>
          <a:bodyPr>
            <a:normAutofit/>
          </a:bodyPr>
          <a:lstStyle/>
          <a:p>
            <a:pPr>
              <a:buNone/>
            </a:pPr>
            <a:r>
              <a:rPr lang="en-US" dirty="0"/>
              <a:t>May include any or all of the following symptoms:</a:t>
            </a:r>
          </a:p>
          <a:p>
            <a:pPr marL="804863" lvl="1" indent="-457200"/>
            <a:r>
              <a:rPr lang="en-US" dirty="0"/>
              <a:t>Persistent, unexplained fatigue</a:t>
            </a:r>
          </a:p>
          <a:p>
            <a:pPr marL="804863" lvl="1" indent="-457200"/>
            <a:r>
              <a:rPr lang="en-US" dirty="0"/>
              <a:t>Chronic diarrhea </a:t>
            </a:r>
          </a:p>
          <a:p>
            <a:pPr marL="804863" lvl="1" indent="-457200"/>
            <a:r>
              <a:rPr lang="en-US" dirty="0"/>
              <a:t>Persistent headaches</a:t>
            </a:r>
          </a:p>
          <a:p>
            <a:pPr marL="804863" lvl="1" indent="-457200"/>
            <a:r>
              <a:rPr lang="en-US" dirty="0"/>
              <a:t>Opportunistic infections</a:t>
            </a:r>
          </a:p>
          <a:p>
            <a:pPr marL="804863" lvl="1" indent="-457200"/>
            <a:r>
              <a:rPr lang="en-US" dirty="0"/>
              <a:t>Fevers</a:t>
            </a:r>
          </a:p>
          <a:p>
            <a:pPr marL="804863" lvl="1" indent="-457200"/>
            <a:r>
              <a:rPr lang="en-US" dirty="0"/>
              <a:t>Night sweats</a:t>
            </a:r>
          </a:p>
        </p:txBody>
      </p:sp>
    </p:spTree>
    <p:extLst>
      <p:ext uri="{BB962C8B-B14F-4D97-AF65-F5344CB8AC3E}">
        <p14:creationId xmlns:p14="http://schemas.microsoft.com/office/powerpoint/2010/main" val="1960304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92457-C7E4-F13F-38D7-EE1DBF0C4832}"/>
              </a:ext>
            </a:extLst>
          </p:cNvPr>
          <p:cNvSpPr>
            <a:spLocks noGrp="1"/>
          </p:cNvSpPr>
          <p:nvPr>
            <p:ph type="title"/>
          </p:nvPr>
        </p:nvSpPr>
        <p:spPr/>
        <p:txBody>
          <a:bodyPr/>
          <a:lstStyle/>
          <a:p>
            <a:r>
              <a:rPr lang="en-US" dirty="0"/>
              <a:t>Common Features to Mental Illness</a:t>
            </a:r>
          </a:p>
        </p:txBody>
      </p:sp>
      <p:sp>
        <p:nvSpPr>
          <p:cNvPr id="3" name="Content Placeholder 2">
            <a:extLst>
              <a:ext uri="{FF2B5EF4-FFF2-40B4-BE49-F238E27FC236}">
                <a16:creationId xmlns:a16="http://schemas.microsoft.com/office/drawing/2014/main" id="{4B8D6A8A-81E7-CCC2-6838-CC20338809E0}"/>
              </a:ext>
            </a:extLst>
          </p:cNvPr>
          <p:cNvSpPr>
            <a:spLocks noGrp="1"/>
          </p:cNvSpPr>
          <p:nvPr>
            <p:ph idx="1"/>
          </p:nvPr>
        </p:nvSpPr>
        <p:spPr>
          <a:xfrm>
            <a:off x="523875" y="1812318"/>
            <a:ext cx="11039475" cy="4669439"/>
          </a:xfrm>
        </p:spPr>
        <p:txBody>
          <a:bodyPr/>
          <a:lstStyle/>
          <a:p>
            <a:pPr marL="457200" indent="-457200">
              <a:lnSpc>
                <a:spcPct val="100000"/>
              </a:lnSpc>
              <a:buFont typeface="Arial" panose="020B0604020202020204" pitchFamily="34" charset="0"/>
              <a:buChar char="•"/>
            </a:pPr>
            <a:r>
              <a:rPr lang="en-US" dirty="0"/>
              <a:t>Physiologic and cognitive features</a:t>
            </a:r>
          </a:p>
          <a:p>
            <a:pPr marL="457200" indent="-457200">
              <a:lnSpc>
                <a:spcPct val="100000"/>
              </a:lnSpc>
              <a:buFont typeface="Arial" panose="020B0604020202020204" pitchFamily="34" charset="0"/>
              <a:buChar char="•"/>
            </a:pPr>
            <a:r>
              <a:rPr lang="en-US" dirty="0"/>
              <a:t>May increase presentation of anxiety as many of these symptoms will impact physiological stress levels</a:t>
            </a:r>
          </a:p>
          <a:p>
            <a:pPr marL="457200" indent="-457200">
              <a:lnSpc>
                <a:spcPct val="100000"/>
              </a:lnSpc>
              <a:buFont typeface="Arial" panose="020B0604020202020204" pitchFamily="34" charset="0"/>
              <a:buChar char="•"/>
            </a:pPr>
            <a:r>
              <a:rPr lang="en-US" dirty="0"/>
              <a:t>May mimic the vegetative symptoms of depression (sleep disruption, weight loss or appetite loss, fatigue or low energy, inattention)</a:t>
            </a:r>
          </a:p>
          <a:p>
            <a:pPr marL="457200" indent="-457200">
              <a:lnSpc>
                <a:spcPct val="100000"/>
              </a:lnSpc>
              <a:buFont typeface="Arial" panose="020B0604020202020204" pitchFamily="34" charset="0"/>
              <a:buChar char="•"/>
            </a:pPr>
            <a:r>
              <a:rPr lang="en-US" dirty="0"/>
              <a:t>One of the more common symptoms is sexual dysfunction, which is also present in most mental illnesses</a:t>
            </a:r>
          </a:p>
        </p:txBody>
      </p:sp>
    </p:spTree>
    <p:extLst>
      <p:ext uri="{BB962C8B-B14F-4D97-AF65-F5344CB8AC3E}">
        <p14:creationId xmlns:p14="http://schemas.microsoft.com/office/powerpoint/2010/main" val="758826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ED2B9C-7C05-386E-160C-9F7B5C49CE5D}"/>
              </a:ext>
            </a:extLst>
          </p:cNvPr>
          <p:cNvSpPr>
            <a:spLocks noGrp="1"/>
          </p:cNvSpPr>
          <p:nvPr>
            <p:ph idx="1"/>
          </p:nvPr>
        </p:nvSpPr>
        <p:spPr>
          <a:xfrm>
            <a:off x="523875" y="1845734"/>
            <a:ext cx="11039475" cy="4428942"/>
          </a:xfrm>
        </p:spPr>
        <p:txBody>
          <a:bodyPr>
            <a:normAutofit lnSpcReduction="10000"/>
          </a:bodyPr>
          <a:lstStyle/>
          <a:p>
            <a:pPr marL="457200" indent="-457200">
              <a:lnSpc>
                <a:spcPct val="100000"/>
              </a:lnSpc>
              <a:buFont typeface="Arial" panose="020B0604020202020204" pitchFamily="34" charset="0"/>
              <a:buChar char="•"/>
            </a:pPr>
            <a:r>
              <a:rPr lang="en-US" dirty="0"/>
              <a:t>Increased anxiety related to new symptom presentation</a:t>
            </a:r>
          </a:p>
          <a:p>
            <a:pPr marL="457200" indent="-457200">
              <a:lnSpc>
                <a:spcPct val="100000"/>
              </a:lnSpc>
              <a:buFont typeface="Arial" panose="020B0604020202020204" pitchFamily="34" charset="0"/>
              <a:buChar char="•"/>
            </a:pPr>
            <a:r>
              <a:rPr lang="en-US" dirty="0"/>
              <a:t>Experiencing shame or guilt related to behaviors that may have led to new STI positivity</a:t>
            </a:r>
          </a:p>
          <a:p>
            <a:pPr marL="457200" indent="-457200">
              <a:lnSpc>
                <a:spcPct val="100000"/>
              </a:lnSpc>
              <a:buFont typeface="Arial" panose="020B0604020202020204" pitchFamily="34" charset="0"/>
              <a:buChar char="•"/>
            </a:pPr>
            <a:r>
              <a:rPr lang="en-US" dirty="0"/>
              <a:t>Internalized stigma amplified by new symptom onset</a:t>
            </a:r>
          </a:p>
          <a:p>
            <a:pPr marL="457200" indent="-457200">
              <a:lnSpc>
                <a:spcPct val="100000"/>
              </a:lnSpc>
              <a:buFont typeface="Arial" panose="020B0604020202020204" pitchFamily="34" charset="0"/>
              <a:buChar char="•"/>
            </a:pPr>
            <a:r>
              <a:rPr lang="en-US" dirty="0"/>
              <a:t>Experiencing catastrophizing of the symptoms (“worst thing ever”, “this will ruin my life”)</a:t>
            </a:r>
          </a:p>
          <a:p>
            <a:pPr marL="457200" indent="-457200">
              <a:lnSpc>
                <a:spcPct val="100000"/>
              </a:lnSpc>
              <a:buFont typeface="Arial" panose="020B0604020202020204" pitchFamily="34" charset="0"/>
              <a:buChar char="•"/>
            </a:pPr>
            <a:r>
              <a:rPr lang="en-US" dirty="0"/>
              <a:t>Traumatic reaction to news of new infection, more specifically with conditions that are treated but not cured </a:t>
            </a:r>
          </a:p>
        </p:txBody>
      </p:sp>
      <p:sp>
        <p:nvSpPr>
          <p:cNvPr id="3" name="Title 2">
            <a:extLst>
              <a:ext uri="{FF2B5EF4-FFF2-40B4-BE49-F238E27FC236}">
                <a16:creationId xmlns:a16="http://schemas.microsoft.com/office/drawing/2014/main" id="{764AEA8A-9EE8-E4F9-22CE-6243E4571A49}"/>
              </a:ext>
            </a:extLst>
          </p:cNvPr>
          <p:cNvSpPr>
            <a:spLocks noGrp="1"/>
          </p:cNvSpPr>
          <p:nvPr>
            <p:ph type="title"/>
          </p:nvPr>
        </p:nvSpPr>
        <p:spPr/>
        <p:txBody>
          <a:bodyPr/>
          <a:lstStyle/>
          <a:p>
            <a:r>
              <a:rPr lang="en-US" dirty="0"/>
              <a:t>Common Reactions to STI diagnosis</a:t>
            </a:r>
          </a:p>
        </p:txBody>
      </p:sp>
    </p:spTree>
    <p:extLst>
      <p:ext uri="{BB962C8B-B14F-4D97-AF65-F5344CB8AC3E}">
        <p14:creationId xmlns:p14="http://schemas.microsoft.com/office/powerpoint/2010/main" val="3369459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Disclosure Statement</a:t>
            </a:r>
          </a:p>
        </p:txBody>
      </p:sp>
      <p:sp>
        <p:nvSpPr>
          <p:cNvPr id="4" name="TextBox 3">
            <a:extLst>
              <a:ext uri="{FF2B5EF4-FFF2-40B4-BE49-F238E27FC236}">
                <a16:creationId xmlns:a16="http://schemas.microsoft.com/office/drawing/2014/main" id="{95396B26-6B1C-3053-5CCC-9E3B3B69A131}"/>
              </a:ext>
            </a:extLst>
          </p:cNvPr>
          <p:cNvSpPr txBox="1"/>
          <p:nvPr/>
        </p:nvSpPr>
        <p:spPr>
          <a:xfrm>
            <a:off x="523875" y="5334170"/>
            <a:ext cx="11039475" cy="1015663"/>
          </a:xfrm>
          <a:prstGeom prst="rect">
            <a:avLst/>
          </a:prstGeom>
          <a:noFill/>
        </p:spPr>
        <p:txBody>
          <a:bodyPr wrap="square" rtlCol="0">
            <a:spAutoFit/>
          </a:bodyPr>
          <a:lstStyle/>
          <a:p>
            <a:r>
              <a:rPr lang="en-US" sz="12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 does mention of trade names, commercial practices, or organizations imply an endorsement by HRSA, HHS, or the U.S. Government. For more information, please visit </a:t>
            </a:r>
            <a:r>
              <a:rPr lang="en-US" sz="1200" dirty="0" err="1">
                <a:solidFill>
                  <a:srgbClr val="222222"/>
                </a:solidFill>
                <a:ea typeface="Calibri" panose="020F0502020204030204" pitchFamily="34" charset="0"/>
                <a:cs typeface="Times New Roman" panose="02020603050405020304" pitchFamily="18" charset="0"/>
              </a:rPr>
              <a:t>HRSA.gov</a:t>
            </a:r>
            <a:r>
              <a:rPr lang="en-US" sz="1200" dirty="0">
                <a:solidFill>
                  <a:srgbClr val="222222"/>
                </a:solidFill>
                <a:ea typeface="Calibri" panose="020F0502020204030204" pitchFamily="34" charset="0"/>
                <a:cs typeface="Times New Roman" panose="02020603050405020304" pitchFamily="18" charset="0"/>
              </a:rPr>
              <a:t>. Any trade/brand names for products mentioned during this presentation are for training and identification purposes only.</a:t>
            </a:r>
          </a:p>
          <a:p>
            <a:endParaRPr lang="en-US" sz="1200" dirty="0">
              <a:solidFill>
                <a:srgbClr val="222222"/>
              </a:solidFill>
              <a:ea typeface="Calibri" panose="020F0502020204030204" pitchFamily="34"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2F8FECDF-7B12-343A-452D-87D7E520A4E2}"/>
              </a:ext>
            </a:extLst>
          </p:cNvPr>
          <p:cNvSpPr>
            <a:spLocks noGrp="1"/>
          </p:cNvSpPr>
          <p:nvPr>
            <p:ph idx="1"/>
          </p:nvPr>
        </p:nvSpPr>
        <p:spPr>
          <a:xfrm>
            <a:off x="523875" y="1845734"/>
            <a:ext cx="11039475" cy="3416731"/>
          </a:xfrm>
        </p:spPr>
        <p:txBody>
          <a:bodyPr/>
          <a:lstStyle/>
          <a:p>
            <a:pPr marL="228600" indent="-228600">
              <a:buSzPct val="90000"/>
              <a:buFont typeface="Arial" panose="020B0604020202020204" pitchFamily="34" charset="0"/>
              <a:buChar char="•"/>
            </a:pPr>
            <a:r>
              <a:rPr lang="en-US" sz="2400" dirty="0">
                <a:solidFill>
                  <a:schemeClr val="tx1"/>
                </a:solidFill>
              </a:rPr>
              <a:t>Speaker has nothing to disclose.</a:t>
            </a:r>
          </a:p>
          <a:p>
            <a:pPr>
              <a:buFont typeface="Arial" panose="020B0604020202020204" pitchFamily="34" charset="0"/>
              <a:buChar char="•"/>
            </a:pPr>
            <a:endParaRPr lang="en-US" sz="2400" dirty="0"/>
          </a:p>
          <a:p>
            <a:pPr marL="228600" indent="-228600">
              <a:buFont typeface="Arial" panose="020B0604020202020204" pitchFamily="34" charset="0"/>
              <a:buChar char="•"/>
            </a:pPr>
            <a:r>
              <a:rPr lang="en-US" sz="2400" dirty="0">
                <a:solidFill>
                  <a:schemeClr val="tx1"/>
                </a:solidFill>
              </a:rPr>
              <a:t>This presentation was reviewed by UNMHSC and SCAETC faculty to ensure it meets Continuing Education guidelines.</a:t>
            </a:r>
          </a:p>
        </p:txBody>
      </p:sp>
    </p:spTree>
    <p:extLst>
      <p:ext uri="{BB962C8B-B14F-4D97-AF65-F5344CB8AC3E}">
        <p14:creationId xmlns:p14="http://schemas.microsoft.com/office/powerpoint/2010/main" val="3952776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5F85A2-5389-E4AB-49BF-FF2FDB8990DF}"/>
              </a:ext>
            </a:extLst>
          </p:cNvPr>
          <p:cNvSpPr>
            <a:spLocks noGrp="1"/>
          </p:cNvSpPr>
          <p:nvPr>
            <p:ph type="title"/>
          </p:nvPr>
        </p:nvSpPr>
        <p:spPr/>
        <p:txBody>
          <a:bodyPr/>
          <a:lstStyle/>
          <a:p>
            <a:r>
              <a:rPr lang="en-US" dirty="0"/>
              <a:t>Impacts of the Intersection</a:t>
            </a:r>
          </a:p>
        </p:txBody>
      </p:sp>
      <p:sp>
        <p:nvSpPr>
          <p:cNvPr id="2" name="Content Placeholder 1">
            <a:extLst>
              <a:ext uri="{FF2B5EF4-FFF2-40B4-BE49-F238E27FC236}">
                <a16:creationId xmlns:a16="http://schemas.microsoft.com/office/drawing/2014/main" id="{BE976D73-1BA6-E460-95B8-CF604307E3B4}"/>
              </a:ext>
            </a:extLst>
          </p:cNvPr>
          <p:cNvSpPr>
            <a:spLocks noGrp="1"/>
          </p:cNvSpPr>
          <p:nvPr>
            <p:ph sz="half" idx="1"/>
          </p:nvPr>
        </p:nvSpPr>
        <p:spPr>
          <a:xfrm>
            <a:off x="523875" y="1845734"/>
            <a:ext cx="4836401" cy="4481494"/>
          </a:xfrm>
        </p:spPr>
        <p:txBody>
          <a:bodyPr>
            <a:noAutofit/>
          </a:bodyPr>
          <a:lstStyle/>
          <a:p>
            <a:pPr>
              <a:lnSpc>
                <a:spcPct val="100000"/>
              </a:lnSpc>
              <a:buNone/>
            </a:pPr>
            <a:r>
              <a:rPr lang="en-US" dirty="0"/>
              <a:t>Short term changes: </a:t>
            </a:r>
          </a:p>
          <a:p>
            <a:pPr marL="461963" lvl="1" indent="-342900">
              <a:lnSpc>
                <a:spcPct val="100000"/>
              </a:lnSpc>
              <a:spcBef>
                <a:spcPts val="0"/>
              </a:spcBef>
            </a:pPr>
            <a:r>
              <a:rPr lang="en-US" dirty="0"/>
              <a:t>Sleep quality</a:t>
            </a:r>
          </a:p>
          <a:p>
            <a:pPr marL="461963" lvl="1" indent="-342900">
              <a:lnSpc>
                <a:spcPct val="100000"/>
              </a:lnSpc>
              <a:spcBef>
                <a:spcPts val="0"/>
              </a:spcBef>
            </a:pPr>
            <a:r>
              <a:rPr lang="en-US" dirty="0"/>
              <a:t>Appetite</a:t>
            </a:r>
          </a:p>
          <a:p>
            <a:pPr marL="461963" lvl="1" indent="-342900">
              <a:lnSpc>
                <a:spcPct val="100000"/>
              </a:lnSpc>
              <a:spcBef>
                <a:spcPts val="0"/>
              </a:spcBef>
            </a:pPr>
            <a:r>
              <a:rPr lang="en-US" dirty="0"/>
              <a:t>Self evaluation</a:t>
            </a:r>
          </a:p>
          <a:p>
            <a:pPr marL="461963" lvl="1" indent="-342900">
              <a:lnSpc>
                <a:spcPct val="100000"/>
              </a:lnSpc>
              <a:spcBef>
                <a:spcPts val="0"/>
              </a:spcBef>
            </a:pPr>
            <a:r>
              <a:rPr lang="en-US" dirty="0"/>
              <a:t>Routine behavior</a:t>
            </a:r>
          </a:p>
        </p:txBody>
      </p:sp>
      <p:sp>
        <p:nvSpPr>
          <p:cNvPr id="4" name="Content Placeholder 3">
            <a:extLst>
              <a:ext uri="{FF2B5EF4-FFF2-40B4-BE49-F238E27FC236}">
                <a16:creationId xmlns:a16="http://schemas.microsoft.com/office/drawing/2014/main" id="{FE139898-05E9-5746-01BE-56B343E1F406}"/>
              </a:ext>
            </a:extLst>
          </p:cNvPr>
          <p:cNvSpPr>
            <a:spLocks noGrp="1"/>
          </p:cNvSpPr>
          <p:nvPr>
            <p:ph sz="half" idx="2"/>
          </p:nvPr>
        </p:nvSpPr>
        <p:spPr>
          <a:xfrm>
            <a:off x="5360276" y="1845734"/>
            <a:ext cx="6203074" cy="4481494"/>
          </a:xfrm>
        </p:spPr>
        <p:txBody>
          <a:bodyPr>
            <a:normAutofit fontScale="92500" lnSpcReduction="20000"/>
          </a:bodyPr>
          <a:lstStyle/>
          <a:p>
            <a:pPr>
              <a:buNone/>
            </a:pPr>
            <a:r>
              <a:rPr lang="en-US" dirty="0"/>
              <a:t>Long term changes: </a:t>
            </a:r>
          </a:p>
          <a:p>
            <a:pPr marL="514350" lvl="1" indent="-342900">
              <a:lnSpc>
                <a:spcPct val="120000"/>
              </a:lnSpc>
              <a:spcBef>
                <a:spcPts val="0"/>
              </a:spcBef>
            </a:pPr>
            <a:r>
              <a:rPr lang="en-US" dirty="0"/>
              <a:t>Perceived quality of life</a:t>
            </a:r>
          </a:p>
          <a:p>
            <a:pPr marL="514350" lvl="1" indent="-342900">
              <a:lnSpc>
                <a:spcPct val="120000"/>
              </a:lnSpc>
              <a:spcBef>
                <a:spcPts val="0"/>
              </a:spcBef>
            </a:pPr>
            <a:r>
              <a:rPr lang="en-US" dirty="0"/>
              <a:t>Increased experiential stress (reduces treatment effectiveness, retention in care)</a:t>
            </a:r>
          </a:p>
          <a:p>
            <a:pPr marL="514350" lvl="1" indent="-342900">
              <a:lnSpc>
                <a:spcPct val="120000"/>
              </a:lnSpc>
              <a:spcBef>
                <a:spcPts val="0"/>
              </a:spcBef>
            </a:pPr>
            <a:r>
              <a:rPr lang="en-US" dirty="0"/>
              <a:t>Increased likelihood that previous behavior may be repeated with similar outcome (</a:t>
            </a:r>
            <a:r>
              <a:rPr lang="en-US" dirty="0" err="1"/>
              <a:t>i.e</a:t>
            </a:r>
            <a:r>
              <a:rPr lang="en-US" dirty="0"/>
              <a:t>, sex with partner of unknown status + no barrier method or </a:t>
            </a:r>
            <a:r>
              <a:rPr lang="en-US" dirty="0" err="1"/>
              <a:t>PrEP</a:t>
            </a:r>
            <a:r>
              <a:rPr lang="en-US" dirty="0"/>
              <a:t> used)</a:t>
            </a:r>
          </a:p>
        </p:txBody>
      </p:sp>
      <p:sp>
        <p:nvSpPr>
          <p:cNvPr id="5" name="TextBox 4">
            <a:extLst>
              <a:ext uri="{FF2B5EF4-FFF2-40B4-BE49-F238E27FC236}">
                <a16:creationId xmlns:a16="http://schemas.microsoft.com/office/drawing/2014/main" id="{4486DDDB-F8D7-F30E-87C8-27A07A920104}"/>
              </a:ext>
            </a:extLst>
          </p:cNvPr>
          <p:cNvSpPr txBox="1"/>
          <p:nvPr/>
        </p:nvSpPr>
        <p:spPr>
          <a:xfrm>
            <a:off x="3380508" y="6435602"/>
            <a:ext cx="5652655" cy="369332"/>
          </a:xfrm>
          <a:prstGeom prst="rect">
            <a:avLst/>
          </a:prstGeom>
          <a:noFill/>
        </p:spPr>
        <p:txBody>
          <a:bodyPr wrap="square" rtlCol="0">
            <a:spAutoFit/>
          </a:bodyPr>
          <a:lstStyle/>
          <a:p>
            <a:pPr algn="ctr"/>
            <a:r>
              <a:rPr lang="en-US" dirty="0" err="1">
                <a:solidFill>
                  <a:schemeClr val="bg1"/>
                </a:solidFill>
              </a:rPr>
              <a:t>PrEP</a:t>
            </a:r>
            <a:r>
              <a:rPr lang="en-US" dirty="0">
                <a:solidFill>
                  <a:schemeClr val="bg1"/>
                </a:solidFill>
              </a:rPr>
              <a:t> = Pre-exposure Prophylaxis</a:t>
            </a:r>
          </a:p>
        </p:txBody>
      </p:sp>
    </p:spTree>
    <p:extLst>
      <p:ext uri="{BB962C8B-B14F-4D97-AF65-F5344CB8AC3E}">
        <p14:creationId xmlns:p14="http://schemas.microsoft.com/office/powerpoint/2010/main" val="3722865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C407E0-3E1A-A8B1-28C1-71FA032F7CDF}"/>
              </a:ext>
            </a:extLst>
          </p:cNvPr>
          <p:cNvSpPr>
            <a:spLocks noGrp="1"/>
          </p:cNvSpPr>
          <p:nvPr>
            <p:ph idx="1"/>
          </p:nvPr>
        </p:nvSpPr>
        <p:spPr/>
        <p:txBody>
          <a:bodyPr/>
          <a:lstStyle/>
          <a:p>
            <a:pPr marL="457200" indent="-457200">
              <a:lnSpc>
                <a:spcPct val="100000"/>
              </a:lnSpc>
              <a:buFont typeface="Arial" panose="020B0604020202020204" pitchFamily="34" charset="0"/>
              <a:buChar char="•"/>
            </a:pPr>
            <a:r>
              <a:rPr lang="en-US" dirty="0"/>
              <a:t>Referral to psychologist for unexplained pain, fatigue after multiple evaluations by providers</a:t>
            </a:r>
          </a:p>
          <a:p>
            <a:pPr marL="457200" indent="-457200">
              <a:lnSpc>
                <a:spcPct val="100000"/>
              </a:lnSpc>
              <a:buFont typeface="Arial" panose="020B0604020202020204" pitchFamily="34" charset="0"/>
              <a:buChar char="•"/>
            </a:pPr>
            <a:r>
              <a:rPr lang="en-US" dirty="0"/>
              <a:t>Person known to report symptoms that did not “connect” to lab work or physical exam</a:t>
            </a:r>
          </a:p>
          <a:p>
            <a:pPr marL="457200" indent="-457200">
              <a:lnSpc>
                <a:spcPct val="100000"/>
              </a:lnSpc>
              <a:buFont typeface="Arial" panose="020B0604020202020204" pitchFamily="34" charset="0"/>
              <a:buChar char="•"/>
            </a:pPr>
            <a:r>
              <a:rPr lang="en-US" dirty="0"/>
              <a:t>Significant reduction in energy level reported</a:t>
            </a:r>
          </a:p>
        </p:txBody>
      </p:sp>
      <p:sp>
        <p:nvSpPr>
          <p:cNvPr id="3" name="Title 2">
            <a:extLst>
              <a:ext uri="{FF2B5EF4-FFF2-40B4-BE49-F238E27FC236}">
                <a16:creationId xmlns:a16="http://schemas.microsoft.com/office/drawing/2014/main" id="{925E4AF7-F564-7781-939C-7763116A4A32}"/>
              </a:ext>
            </a:extLst>
          </p:cNvPr>
          <p:cNvSpPr>
            <a:spLocks noGrp="1"/>
          </p:cNvSpPr>
          <p:nvPr>
            <p:ph type="title"/>
          </p:nvPr>
        </p:nvSpPr>
        <p:spPr/>
        <p:txBody>
          <a:bodyPr/>
          <a:lstStyle/>
          <a:p>
            <a:r>
              <a:rPr lang="en-US" dirty="0"/>
              <a:t>Case Example</a:t>
            </a:r>
          </a:p>
        </p:txBody>
      </p:sp>
    </p:spTree>
    <p:extLst>
      <p:ext uri="{BB962C8B-B14F-4D97-AF65-F5344CB8AC3E}">
        <p14:creationId xmlns:p14="http://schemas.microsoft.com/office/powerpoint/2010/main" val="4276959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131F3F-7C8D-BF79-396B-330B6078CDE1}"/>
              </a:ext>
            </a:extLst>
          </p:cNvPr>
          <p:cNvSpPr>
            <a:spLocks noGrp="1"/>
          </p:cNvSpPr>
          <p:nvPr>
            <p:ph idx="1"/>
          </p:nvPr>
        </p:nvSpPr>
        <p:spPr>
          <a:xfrm>
            <a:off x="523875" y="1845733"/>
            <a:ext cx="11039475" cy="4492005"/>
          </a:xfrm>
        </p:spPr>
        <p:txBody>
          <a:bodyPr>
            <a:normAutofit lnSpcReduction="10000"/>
          </a:bodyPr>
          <a:lstStyle/>
          <a:p>
            <a:pPr marL="457200" indent="-457200">
              <a:buFont typeface="Arial" panose="020B0604020202020204" pitchFamily="34" charset="0"/>
              <a:buChar char="•"/>
            </a:pPr>
            <a:r>
              <a:rPr lang="en-US" dirty="0"/>
              <a:t>Newly dx young person-HIV</a:t>
            </a:r>
          </a:p>
          <a:p>
            <a:pPr marL="457200" indent="-457200">
              <a:buFont typeface="Arial" panose="020B0604020202020204" pitchFamily="34" charset="0"/>
              <a:buChar char="•"/>
            </a:pPr>
            <a:r>
              <a:rPr lang="en-US" dirty="0"/>
              <a:t>History of complex mental health including medication contraindicated with Anti-retroviral Therapy (ART)</a:t>
            </a:r>
          </a:p>
          <a:p>
            <a:pPr marL="457200" indent="-457200">
              <a:buFont typeface="Arial" panose="020B0604020202020204" pitchFamily="34" charset="0"/>
              <a:buChar char="•"/>
            </a:pPr>
            <a:r>
              <a:rPr lang="en-US" dirty="0"/>
              <a:t>Delay start, person exhibits increasing anxiety, agitation</a:t>
            </a:r>
          </a:p>
          <a:p>
            <a:pPr marL="457200" indent="-457200">
              <a:buFont typeface="Arial" panose="020B0604020202020204" pitchFamily="34" charset="0"/>
              <a:buChar char="•"/>
            </a:pPr>
            <a:r>
              <a:rPr lang="en-US" dirty="0"/>
              <a:t>Comes to care with new onset headache and neck pain</a:t>
            </a:r>
          </a:p>
          <a:p>
            <a:pPr marL="457200" indent="-457200">
              <a:buFont typeface="Arial" panose="020B0604020202020204" pitchFamily="34" charset="0"/>
              <a:buChar char="•"/>
            </a:pPr>
            <a:r>
              <a:rPr lang="en-US" dirty="0"/>
              <a:t>Initial consultation considers physical manifestation of stress</a:t>
            </a:r>
          </a:p>
          <a:p>
            <a:pPr marL="457200" indent="-457200">
              <a:buFont typeface="Arial" panose="020B0604020202020204" pitchFamily="34" charset="0"/>
              <a:buChar char="•"/>
            </a:pPr>
            <a:r>
              <a:rPr lang="en-US" dirty="0"/>
              <a:t>During visit with </a:t>
            </a:r>
            <a:r>
              <a:rPr lang="en-US" dirty="0" err="1"/>
              <a:t>behaviorial</a:t>
            </a:r>
            <a:r>
              <a:rPr lang="en-US" dirty="0"/>
              <a:t> health (BH), person offers that they have a rash…</a:t>
            </a:r>
          </a:p>
        </p:txBody>
      </p:sp>
      <p:sp>
        <p:nvSpPr>
          <p:cNvPr id="3" name="Title 2">
            <a:extLst>
              <a:ext uri="{FF2B5EF4-FFF2-40B4-BE49-F238E27FC236}">
                <a16:creationId xmlns:a16="http://schemas.microsoft.com/office/drawing/2014/main" id="{22CCBB51-35D5-D12B-5A5C-8F8C4C6CE448}"/>
              </a:ext>
            </a:extLst>
          </p:cNvPr>
          <p:cNvSpPr>
            <a:spLocks noGrp="1"/>
          </p:cNvSpPr>
          <p:nvPr>
            <p:ph type="title"/>
          </p:nvPr>
        </p:nvSpPr>
        <p:spPr/>
        <p:txBody>
          <a:bodyPr/>
          <a:lstStyle/>
          <a:p>
            <a:r>
              <a:rPr lang="en-US" dirty="0"/>
              <a:t>Case Example</a:t>
            </a:r>
          </a:p>
        </p:txBody>
      </p:sp>
    </p:spTree>
    <p:extLst>
      <p:ext uri="{BB962C8B-B14F-4D97-AF65-F5344CB8AC3E}">
        <p14:creationId xmlns:p14="http://schemas.microsoft.com/office/powerpoint/2010/main" val="2117946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DFFEE-2BE1-DEFD-54B8-8F37D548458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CDE56D1-93AD-BB01-12B8-8679389EB3D0}"/>
              </a:ext>
            </a:extLst>
          </p:cNvPr>
          <p:cNvSpPr>
            <a:spLocks noGrp="1"/>
          </p:cNvSpPr>
          <p:nvPr>
            <p:ph idx="1"/>
          </p:nvPr>
        </p:nvSpPr>
        <p:spPr>
          <a:xfrm>
            <a:off x="523875" y="1845734"/>
            <a:ext cx="11039475" cy="4178548"/>
          </a:xfrm>
        </p:spPr>
        <p:txBody>
          <a:bodyPr>
            <a:normAutofit/>
          </a:bodyPr>
          <a:lstStyle/>
          <a:p>
            <a:pPr marL="457200" indent="-457200">
              <a:buFont typeface="Arial" panose="020B0604020202020204" pitchFamily="34" charset="0"/>
              <a:buChar char="•"/>
            </a:pPr>
            <a:r>
              <a:rPr lang="en-US" sz="2400" dirty="0"/>
              <a:t>Mayo Clinic: </a:t>
            </a:r>
            <a:r>
              <a:rPr lang="en-US" sz="2400" dirty="0">
                <a:hlinkClick r:id="rId3"/>
              </a:rPr>
              <a:t>Sexually transmitted disease (STD) symptoms - Mayo Clinic</a:t>
            </a:r>
            <a:endParaRPr lang="en-US" sz="2400" dirty="0"/>
          </a:p>
          <a:p>
            <a:pPr marL="457200" indent="-457200">
              <a:buFont typeface="Arial" panose="020B0604020202020204" pitchFamily="34" charset="0"/>
              <a:buChar char="•"/>
            </a:pPr>
            <a:r>
              <a:rPr lang="en-US" sz="2400" b="0" i="0" dirty="0">
                <a:solidFill>
                  <a:srgbClr val="212121"/>
                </a:solidFill>
                <a:effectLst/>
                <a:latin typeface="Roboto" panose="02000000000000000000" pitchFamily="2" charset="0"/>
              </a:rPr>
              <a:t>Singh S, Singh SK. Psychological health and well-being in patients with sexually transmitted infections: A prospective cross-sectional study. Indian J Sex </a:t>
            </a:r>
            <a:r>
              <a:rPr lang="en-US" sz="2400" b="0" i="0" dirty="0" err="1">
                <a:solidFill>
                  <a:srgbClr val="212121"/>
                </a:solidFill>
                <a:effectLst/>
                <a:latin typeface="Roboto" panose="02000000000000000000" pitchFamily="2" charset="0"/>
              </a:rPr>
              <a:t>Transm</a:t>
            </a:r>
            <a:r>
              <a:rPr lang="en-US" sz="2400" b="0" i="0" dirty="0">
                <a:solidFill>
                  <a:srgbClr val="212121"/>
                </a:solidFill>
                <a:effectLst/>
                <a:latin typeface="Roboto" panose="02000000000000000000" pitchFamily="2" charset="0"/>
              </a:rPr>
              <a:t> Dis AIDS. 2021 Jul-Dec;42(2):125-131. </a:t>
            </a:r>
            <a:r>
              <a:rPr lang="en-US" sz="2400" b="0" i="0" dirty="0" err="1">
                <a:solidFill>
                  <a:srgbClr val="212121"/>
                </a:solidFill>
                <a:effectLst/>
                <a:latin typeface="Roboto" panose="02000000000000000000" pitchFamily="2" charset="0"/>
              </a:rPr>
              <a:t>doi</a:t>
            </a:r>
            <a:r>
              <a:rPr lang="en-US" sz="2400" b="0" i="0" dirty="0">
                <a:solidFill>
                  <a:srgbClr val="212121"/>
                </a:solidFill>
                <a:effectLst/>
                <a:latin typeface="Roboto" panose="02000000000000000000" pitchFamily="2" charset="0"/>
              </a:rPr>
              <a:t>: 10.4103/ijstd.IJSTD_77_19. </a:t>
            </a:r>
            <a:r>
              <a:rPr lang="en-US" sz="2400" b="0" i="0" dirty="0" err="1">
                <a:solidFill>
                  <a:srgbClr val="212121"/>
                </a:solidFill>
                <a:effectLst/>
                <a:latin typeface="Roboto" panose="02000000000000000000" pitchFamily="2" charset="0"/>
              </a:rPr>
              <a:t>Epub</a:t>
            </a:r>
            <a:r>
              <a:rPr lang="en-US" sz="2400" b="0" i="0" dirty="0">
                <a:solidFill>
                  <a:srgbClr val="212121"/>
                </a:solidFill>
                <a:effectLst/>
                <a:latin typeface="Roboto" panose="02000000000000000000" pitchFamily="2" charset="0"/>
              </a:rPr>
              <a:t> 2021 Oct 20. PMID: 34909616; PMCID: PMC8628108.</a:t>
            </a:r>
          </a:p>
          <a:p>
            <a:pPr marL="457200" indent="-457200">
              <a:buFont typeface="Arial" panose="020B0604020202020204" pitchFamily="34" charset="0"/>
              <a:buChar char="•"/>
            </a:pPr>
            <a:r>
              <a:rPr lang="en-US" sz="2400" b="0" i="0" dirty="0">
                <a:solidFill>
                  <a:srgbClr val="444444"/>
                </a:solidFill>
                <a:effectLst/>
                <a:latin typeface="Lucida Grande"/>
              </a:rPr>
              <a:t>A.D.A.M. Medical Encyclopedia [Internet]. Johns Creek (GA): </a:t>
            </a:r>
            <a:r>
              <a:rPr lang="en-US" sz="2400" b="0" i="0" dirty="0" err="1">
                <a:solidFill>
                  <a:srgbClr val="444444"/>
                </a:solidFill>
                <a:effectLst/>
                <a:latin typeface="Lucida Grande"/>
              </a:rPr>
              <a:t>Ebix</a:t>
            </a:r>
            <a:r>
              <a:rPr lang="en-US" sz="2400" b="0" i="0" dirty="0">
                <a:solidFill>
                  <a:srgbClr val="444444"/>
                </a:solidFill>
                <a:effectLst/>
                <a:latin typeface="Lucida Grande"/>
              </a:rPr>
              <a:t>, Inc., A.D.A.M.; c1997-2020. Syphilis; [updated 2022 Jan 23; reviewed 2022 Jan 23; cited 2024 Mar 4]. Available from:  https://medlineplus.gov/ency/article/000748.htm</a:t>
            </a:r>
            <a:endParaRPr lang="en-US" sz="2400" dirty="0"/>
          </a:p>
        </p:txBody>
      </p:sp>
    </p:spTree>
    <p:extLst>
      <p:ext uri="{BB962C8B-B14F-4D97-AF65-F5344CB8AC3E}">
        <p14:creationId xmlns:p14="http://schemas.microsoft.com/office/powerpoint/2010/main" val="4293271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5D22-6684-C84D-4F26-0DB1377F75A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FFE48050-1B4E-EBBA-F951-C9C12B9841F6}"/>
              </a:ext>
            </a:extLst>
          </p:cNvPr>
          <p:cNvSpPr>
            <a:spLocks noGrp="1"/>
          </p:cNvSpPr>
          <p:nvPr>
            <p:ph sz="half" idx="1"/>
          </p:nvPr>
        </p:nvSpPr>
        <p:spPr>
          <a:xfrm>
            <a:off x="523874" y="1845733"/>
            <a:ext cx="5572125" cy="4397411"/>
          </a:xfrm>
        </p:spPr>
        <p:txBody>
          <a:bodyPr>
            <a:noAutofit/>
          </a:bodyPr>
          <a:lstStyle/>
          <a:p>
            <a:pPr marL="233363" indent="-233363">
              <a:buFont typeface="Arial" panose="020B0604020202020204" pitchFamily="34" charset="0"/>
              <a:buChar char="•"/>
            </a:pPr>
            <a:r>
              <a:rPr lang="en-US" sz="2400" dirty="0">
                <a:solidFill>
                  <a:schemeClr val="tx1"/>
                </a:solidFill>
              </a:rPr>
              <a:t>National Clinician Consultation Center </a:t>
            </a:r>
            <a:r>
              <a:rPr lang="en-US" sz="2400" dirty="0">
                <a:hlinkClick r:id="rId3"/>
              </a:rPr>
              <a:t>http://nccc.ucsf.edu/</a:t>
            </a:r>
            <a:endParaRPr lang="en-US" sz="2400" dirty="0"/>
          </a:p>
          <a:p>
            <a:pPr marL="496888" lvl="1" indent="-263525">
              <a:spcBef>
                <a:spcPts val="200"/>
              </a:spcBef>
              <a:buFont typeface="Arial" panose="020B0604020202020204" pitchFamily="34" charset="0"/>
              <a:buChar char="•"/>
            </a:pPr>
            <a:r>
              <a:rPr lang="en-US" sz="2400" dirty="0">
                <a:solidFill>
                  <a:schemeClr val="tx1"/>
                </a:solidFill>
              </a:rPr>
              <a:t>HIV Management</a:t>
            </a:r>
          </a:p>
          <a:p>
            <a:pPr marL="496888" lvl="1" indent="-263525">
              <a:spcBef>
                <a:spcPts val="200"/>
              </a:spcBef>
              <a:buFont typeface="Arial" panose="020B0604020202020204" pitchFamily="34" charset="0"/>
              <a:buChar char="•"/>
            </a:pPr>
            <a:r>
              <a:rPr lang="en-US" sz="2400" dirty="0">
                <a:solidFill>
                  <a:schemeClr val="tx1"/>
                </a:solidFill>
              </a:rPr>
              <a:t>Perinatal HIV </a:t>
            </a:r>
          </a:p>
          <a:p>
            <a:pPr marL="496888" lvl="1" indent="-263525">
              <a:spcBef>
                <a:spcPts val="200"/>
              </a:spcBef>
              <a:buFont typeface="Arial" panose="020B0604020202020204" pitchFamily="34" charset="0"/>
              <a:buChar char="•"/>
            </a:pPr>
            <a:r>
              <a:rPr lang="en-US" sz="2400" dirty="0">
                <a:solidFill>
                  <a:schemeClr val="tx1"/>
                </a:solidFill>
              </a:rPr>
              <a:t>HIV </a:t>
            </a:r>
            <a:r>
              <a:rPr lang="en-US" sz="2400" dirty="0" err="1">
                <a:solidFill>
                  <a:schemeClr val="tx1"/>
                </a:solidFill>
              </a:rPr>
              <a:t>PrEP</a:t>
            </a:r>
            <a:r>
              <a:rPr lang="en-US" sz="2400" dirty="0">
                <a:solidFill>
                  <a:schemeClr val="tx1"/>
                </a:solidFill>
              </a:rPr>
              <a:t> </a:t>
            </a:r>
          </a:p>
          <a:p>
            <a:pPr marL="496888" lvl="1" indent="-263525">
              <a:spcBef>
                <a:spcPts val="200"/>
              </a:spcBef>
              <a:buFont typeface="Arial" panose="020B0604020202020204" pitchFamily="34" charset="0"/>
              <a:buChar char="•"/>
            </a:pPr>
            <a:r>
              <a:rPr lang="en-US" sz="2400" dirty="0">
                <a:solidFill>
                  <a:schemeClr val="tx1"/>
                </a:solidFill>
              </a:rPr>
              <a:t>HIV PEP line</a:t>
            </a:r>
          </a:p>
          <a:p>
            <a:pPr marL="496888" lvl="1" indent="-263525">
              <a:spcBef>
                <a:spcPts val="200"/>
              </a:spcBef>
              <a:buFont typeface="Arial" panose="020B0604020202020204" pitchFamily="34" charset="0"/>
              <a:buChar char="•"/>
            </a:pPr>
            <a:r>
              <a:rPr lang="en-US" sz="2400" dirty="0">
                <a:solidFill>
                  <a:schemeClr val="tx1"/>
                </a:solidFill>
              </a:rPr>
              <a:t>HCV Management</a:t>
            </a:r>
          </a:p>
          <a:p>
            <a:pPr marL="496888" lvl="1" indent="-263525">
              <a:spcBef>
                <a:spcPts val="200"/>
              </a:spcBef>
              <a:buFont typeface="Arial" panose="020B0604020202020204" pitchFamily="34" charset="0"/>
              <a:buChar char="•"/>
            </a:pPr>
            <a:r>
              <a:rPr lang="en-US" sz="2400" dirty="0">
                <a:solidFill>
                  <a:schemeClr val="tx1"/>
                </a:solidFill>
              </a:rPr>
              <a:t>Substance Use Management</a:t>
            </a:r>
            <a:endParaRPr lang="en-US" sz="2400" dirty="0"/>
          </a:p>
          <a:p>
            <a:pPr marL="233363" indent="-233363">
              <a:buFont typeface="Arial" panose="020B0604020202020204" pitchFamily="34" charset="0"/>
              <a:buChar char="•"/>
            </a:pPr>
            <a:r>
              <a:rPr lang="en-US" sz="2400" dirty="0">
                <a:solidFill>
                  <a:schemeClr val="tx1"/>
                </a:solidFill>
              </a:rPr>
              <a:t>Present your case on ECHO</a:t>
            </a:r>
          </a:p>
          <a:p>
            <a:pPr marL="461963">
              <a:spcBef>
                <a:spcPts val="0"/>
              </a:spcBef>
              <a:buNone/>
            </a:pPr>
            <a:r>
              <a:rPr lang="en-US" sz="2400" dirty="0">
                <a:hlinkClick r:id="rId4"/>
              </a:rPr>
              <a:t>http://echo.unm.edu</a:t>
            </a:r>
            <a:r>
              <a:rPr lang="en-US" sz="2400" dirty="0"/>
              <a:t>        </a:t>
            </a:r>
            <a:r>
              <a:rPr lang="en-US" sz="2400" dirty="0">
                <a:hlinkClick r:id="rId5"/>
              </a:rPr>
              <a:t>hivecho@salud.unm.edu</a:t>
            </a:r>
            <a:r>
              <a:rPr lang="en-US" sz="2400" dirty="0"/>
              <a:t> </a:t>
            </a:r>
          </a:p>
        </p:txBody>
      </p:sp>
      <p:sp>
        <p:nvSpPr>
          <p:cNvPr id="7" name="Text Placeholder 3">
            <a:extLst>
              <a:ext uri="{FF2B5EF4-FFF2-40B4-BE49-F238E27FC236}">
                <a16:creationId xmlns:a16="http://schemas.microsoft.com/office/drawing/2014/main" id="{DC306143-E485-B60B-7350-71E29AE324AF}"/>
              </a:ext>
            </a:extLst>
          </p:cNvPr>
          <p:cNvSpPr txBox="1">
            <a:spLocks/>
          </p:cNvSpPr>
          <p:nvPr/>
        </p:nvSpPr>
        <p:spPr>
          <a:xfrm>
            <a:off x="6217920" y="1768359"/>
            <a:ext cx="5345429" cy="44092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1450" indent="-171450">
              <a:buFont typeface="Arial" panose="020B0604020202020204" pitchFamily="34" charset="0"/>
              <a:buChar char="•"/>
            </a:pPr>
            <a:r>
              <a:rPr lang="en-US" sz="2200" dirty="0">
                <a:solidFill>
                  <a:schemeClr val="tx1"/>
                </a:solidFill>
              </a:rPr>
              <a:t>AETC National HIV Curriculum </a:t>
            </a:r>
            <a:r>
              <a:rPr lang="en-US" sz="2200" dirty="0">
                <a:hlinkClick r:id="rId6"/>
              </a:rPr>
              <a:t>https://aidsetc.org/nhc</a:t>
            </a:r>
            <a:endParaRPr lang="en-US" sz="2200" dirty="0"/>
          </a:p>
          <a:p>
            <a:pPr marL="171450" indent="-171450">
              <a:buFont typeface="Arial" panose="020B0604020202020204" pitchFamily="34" charset="0"/>
              <a:buChar char="•"/>
            </a:pPr>
            <a:r>
              <a:rPr lang="en-US" sz="2200" dirty="0">
                <a:solidFill>
                  <a:schemeClr val="tx1"/>
                </a:solidFill>
              </a:rPr>
              <a:t>AETC National Coordinating Resource Center </a:t>
            </a:r>
            <a:r>
              <a:rPr lang="en-US" sz="2200" dirty="0">
                <a:hlinkClick r:id="rId7"/>
              </a:rPr>
              <a:t>https://targethiv.org/library/aetc-national-coordinating-resource-center-0</a:t>
            </a:r>
            <a:endParaRPr lang="en-US" sz="2200" dirty="0"/>
          </a:p>
          <a:p>
            <a:pPr marL="171450" indent="-171450">
              <a:buFont typeface="Arial" panose="020B0604020202020204" pitchFamily="34" charset="0"/>
              <a:buChar char="•"/>
            </a:pPr>
            <a:r>
              <a:rPr lang="en-US" sz="2200" dirty="0">
                <a:solidFill>
                  <a:schemeClr val="tx1"/>
                </a:solidFill>
              </a:rPr>
              <a:t>HIVMA Resource Directory </a:t>
            </a:r>
            <a:r>
              <a:rPr lang="en-US" sz="2200" dirty="0">
                <a:solidFill>
                  <a:schemeClr val="tx1"/>
                </a:solidFill>
                <a:hlinkClick r:id="rId8"/>
              </a:rPr>
              <a:t>https://www.hivma.org/globalassets/ektron-import/hivma/hivma-resource-directory.pdf</a:t>
            </a:r>
            <a:r>
              <a:rPr lang="en-US" sz="2200" dirty="0">
                <a:solidFill>
                  <a:schemeClr val="tx1"/>
                </a:solidFill>
              </a:rPr>
              <a:t>   </a:t>
            </a:r>
            <a:endParaRPr lang="en-US" sz="2200" dirty="0"/>
          </a:p>
          <a:p>
            <a:pPr marL="171450" indent="-171450">
              <a:buFont typeface="Arial" panose="020B0604020202020204" pitchFamily="34" charset="0"/>
              <a:buChar char="•"/>
            </a:pPr>
            <a:r>
              <a:rPr lang="en-US" sz="2200" dirty="0">
                <a:solidFill>
                  <a:schemeClr val="tx1"/>
                </a:solidFill>
              </a:rPr>
              <a:t>Additional trainings </a:t>
            </a:r>
            <a:r>
              <a:rPr lang="en-US" sz="2200" dirty="0">
                <a:hlinkClick r:id="rId9"/>
              </a:rPr>
              <a:t>scaetcecho@salud.unm.edu</a:t>
            </a:r>
            <a:endParaRPr lang="en-US" sz="2200" dirty="0"/>
          </a:p>
        </p:txBody>
      </p:sp>
      <p:sp>
        <p:nvSpPr>
          <p:cNvPr id="8" name="Slide Number Placeholder 5">
            <a:extLst>
              <a:ext uri="{FF2B5EF4-FFF2-40B4-BE49-F238E27FC236}">
                <a16:creationId xmlns:a16="http://schemas.microsoft.com/office/drawing/2014/main" id="{5D795C3D-FC57-80EF-78BB-860ED6998CFB}"/>
              </a:ext>
            </a:extLst>
          </p:cNvPr>
          <p:cNvSpPr>
            <a:spLocks noGrp="1"/>
          </p:cNvSpPr>
          <p:nvPr>
            <p:ph type="sldNum" sz="quarter" idx="4"/>
          </p:nvPr>
        </p:nvSpPr>
        <p:spPr>
          <a:xfrm>
            <a:off x="11634008" y="6532810"/>
            <a:ext cx="557992" cy="365125"/>
          </a:xfrm>
          <a:prstGeom prst="rect">
            <a:avLst/>
          </a:prstGeom>
        </p:spPr>
        <p:txBody>
          <a:bodyPr/>
          <a:lstStyle>
            <a:lvl1pPr>
              <a:defRPr>
                <a:solidFill>
                  <a:schemeClr val="bg1"/>
                </a:solidFill>
              </a:defRPr>
            </a:lvl1pPr>
          </a:lstStyle>
          <a:p>
            <a:pPr algn="ctr"/>
            <a:fld id="{4FAB73BC-B049-4115-A692-8D63A059BFB8}" type="slidenum">
              <a:rPr lang="en-US" sz="1600" smtClean="0"/>
              <a:pPr algn="ctr"/>
              <a:t>24</a:t>
            </a:fld>
            <a:endParaRPr lang="en-US" sz="1600" dirty="0"/>
          </a:p>
        </p:txBody>
      </p:sp>
    </p:spTree>
    <p:extLst>
      <p:ext uri="{BB962C8B-B14F-4D97-AF65-F5344CB8AC3E}">
        <p14:creationId xmlns:p14="http://schemas.microsoft.com/office/powerpoint/2010/main" val="1512652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qr code with red white and blue ribbons">
            <a:extLst>
              <a:ext uri="{FF2B5EF4-FFF2-40B4-BE49-F238E27FC236}">
                <a16:creationId xmlns:a16="http://schemas.microsoft.com/office/drawing/2014/main" id="{FFCC70BE-7D3E-DE8E-DEA5-CECB24930D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47"/>
            <a:ext cx="12192000" cy="6317639"/>
          </a:xfrm>
          <a:prstGeom prst="rect">
            <a:avLst/>
          </a:prstGeom>
        </p:spPr>
      </p:pic>
    </p:spTree>
    <p:extLst>
      <p:ext uri="{BB962C8B-B14F-4D97-AF65-F5344CB8AC3E}">
        <p14:creationId xmlns:p14="http://schemas.microsoft.com/office/powerpoint/2010/main" val="3747478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FA3073-BC57-A432-1F97-04C27F6E0A2D}"/>
              </a:ext>
            </a:extLst>
          </p:cNvPr>
          <p:cNvSpPr>
            <a:spLocks noGrp="1"/>
          </p:cNvSpPr>
          <p:nvPr>
            <p:ph idx="1"/>
          </p:nvPr>
        </p:nvSpPr>
        <p:spPr>
          <a:xfrm>
            <a:off x="523875" y="1845734"/>
            <a:ext cx="11039475" cy="3274907"/>
          </a:xfrm>
        </p:spPr>
        <p:txBody>
          <a:bodyPr/>
          <a:lstStyle/>
          <a:p>
            <a:pPr marL="342900" indent="-342900">
              <a:spcBef>
                <a:spcPts val="1800"/>
              </a:spcBef>
              <a:buFont typeface="Arial" panose="020B0604020202020204" pitchFamily="34" charset="0"/>
              <a:buChar char="•"/>
            </a:pPr>
            <a:r>
              <a:rPr lang="en-US" sz="2400" dirty="0">
                <a:solidFill>
                  <a:schemeClr val="tx1"/>
                </a:solidFill>
              </a:rPr>
              <a:t>SCAETC recognizes that language is constantly evolving, and while we make every effort to avoid bias and stigmatizing terms, we acknowledge that unintentional lapses may occur in our presentations.</a:t>
            </a:r>
          </a:p>
          <a:p>
            <a:pPr marL="342900" indent="-342900">
              <a:spcBef>
                <a:spcPts val="1800"/>
              </a:spcBef>
              <a:buFont typeface="Arial" panose="020B0604020202020204" pitchFamily="34" charset="0"/>
              <a:buChar char="•"/>
            </a:pPr>
            <a:r>
              <a:rPr lang="en-US" sz="2400" dirty="0">
                <a:solidFill>
                  <a:schemeClr val="tx1"/>
                </a:solidFill>
              </a:rPr>
              <a:t>We value your feedback and encourage you to share any concerns related to language, images, or concepts that may be offensive or stigmatizing. </a:t>
            </a:r>
          </a:p>
          <a:p>
            <a:pPr marL="342900" indent="-342900">
              <a:spcBef>
                <a:spcPts val="1800"/>
              </a:spcBef>
              <a:buFont typeface="Arial" panose="020B0604020202020204" pitchFamily="34" charset="0"/>
              <a:buChar char="•"/>
            </a:pPr>
            <a:r>
              <a:rPr lang="en-US" sz="2400" dirty="0">
                <a:solidFill>
                  <a:schemeClr val="tx1"/>
                </a:solidFill>
              </a:rPr>
              <a:t>Your input will help us refine and improve our presentations, ensuring they remain inclusive and respectful to participants.</a:t>
            </a:r>
            <a:endParaRPr lang="en-US" dirty="0">
              <a:solidFill>
                <a:schemeClr val="tx1"/>
              </a:solidFill>
            </a:endParaRPr>
          </a:p>
          <a:p>
            <a:endParaRPr lang="en-US" dirty="0"/>
          </a:p>
        </p:txBody>
      </p:sp>
      <p:sp>
        <p:nvSpPr>
          <p:cNvPr id="3" name="Title 2">
            <a:extLst>
              <a:ext uri="{FF2B5EF4-FFF2-40B4-BE49-F238E27FC236}">
                <a16:creationId xmlns:a16="http://schemas.microsoft.com/office/drawing/2014/main" id="{F29B52CB-0DE6-F6E8-467C-87CCBA5A7694}"/>
              </a:ext>
            </a:extLst>
          </p:cNvPr>
          <p:cNvSpPr>
            <a:spLocks noGrp="1"/>
          </p:cNvSpPr>
          <p:nvPr>
            <p:ph type="title"/>
          </p:nvPr>
        </p:nvSpPr>
        <p:spPr/>
        <p:txBody>
          <a:bodyPr/>
          <a:lstStyle/>
          <a:p>
            <a:r>
              <a:rPr lang="en-US" dirty="0"/>
              <a:t>Unconscious Bias Disclosure</a:t>
            </a:r>
          </a:p>
        </p:txBody>
      </p:sp>
    </p:spTree>
    <p:extLst>
      <p:ext uri="{BB962C8B-B14F-4D97-AF65-F5344CB8AC3E}">
        <p14:creationId xmlns:p14="http://schemas.microsoft.com/office/powerpoint/2010/main" val="264901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407C49-83ED-BD98-53D8-D9B302C17F13}"/>
              </a:ext>
            </a:extLst>
          </p:cNvPr>
          <p:cNvSpPr>
            <a:spLocks noGrp="1"/>
          </p:cNvSpPr>
          <p:nvPr>
            <p:ph idx="1"/>
          </p:nvPr>
        </p:nvSpPr>
        <p:spPr/>
        <p:txBody>
          <a:bodyPr/>
          <a:lstStyle/>
          <a:p>
            <a:pPr marL="514350" indent="-514350">
              <a:lnSpc>
                <a:spcPct val="100000"/>
              </a:lnSpc>
              <a:buFont typeface="+mj-lt"/>
              <a:buAutoNum type="arabicPeriod"/>
            </a:pPr>
            <a:r>
              <a:rPr lang="en-US" sz="2800" dirty="0">
                <a:solidFill>
                  <a:schemeClr val="tx1"/>
                </a:solidFill>
              </a:rPr>
              <a:t>Recognize common symptoms of sexually transmitted infections (STIs) and the overlap with psychiatric conditions.</a:t>
            </a:r>
          </a:p>
          <a:p>
            <a:pPr marL="514350" indent="-514350">
              <a:lnSpc>
                <a:spcPct val="100000"/>
              </a:lnSpc>
              <a:buFont typeface="+mj-lt"/>
              <a:buAutoNum type="arabicPeriod"/>
            </a:pPr>
            <a:r>
              <a:rPr lang="en-US" sz="2800" dirty="0">
                <a:solidFill>
                  <a:schemeClr val="tx1"/>
                </a:solidFill>
              </a:rPr>
              <a:t>Discuss how previous STI diagnosis (dx) and current status may impact interpretation of symptoms.</a:t>
            </a:r>
          </a:p>
          <a:p>
            <a:pPr marL="514350" indent="-514350">
              <a:lnSpc>
                <a:spcPct val="100000"/>
              </a:lnSpc>
              <a:buFont typeface="+mj-lt"/>
              <a:buAutoNum type="arabicPeriod"/>
            </a:pPr>
            <a:r>
              <a:rPr lang="en-US" sz="2800" dirty="0">
                <a:solidFill>
                  <a:schemeClr val="tx1"/>
                </a:solidFill>
              </a:rPr>
              <a:t>Identify additional questions to ask to clarify presence or absence of a new psychiatric condition in the context of STIs.</a:t>
            </a:r>
          </a:p>
        </p:txBody>
      </p:sp>
      <p:sp>
        <p:nvSpPr>
          <p:cNvPr id="3" name="Title 2">
            <a:extLst>
              <a:ext uri="{FF2B5EF4-FFF2-40B4-BE49-F238E27FC236}">
                <a16:creationId xmlns:a16="http://schemas.microsoft.com/office/drawing/2014/main" id="{C69FE677-3E47-0C88-3910-184FC4A26E61}"/>
              </a:ext>
            </a:extLst>
          </p:cNvPr>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902860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59E5-A847-D717-B3AF-952F80E9DF36}"/>
              </a:ext>
            </a:extLst>
          </p:cNvPr>
          <p:cNvSpPr>
            <a:spLocks noGrp="1"/>
          </p:cNvSpPr>
          <p:nvPr>
            <p:ph type="title"/>
          </p:nvPr>
        </p:nvSpPr>
        <p:spPr/>
        <p:txBody>
          <a:bodyPr/>
          <a:lstStyle/>
          <a:p>
            <a:r>
              <a:rPr lang="en-US" dirty="0"/>
              <a:t>Review of Common STI Symptoms </a:t>
            </a:r>
          </a:p>
        </p:txBody>
      </p:sp>
      <p:sp>
        <p:nvSpPr>
          <p:cNvPr id="3" name="Content Placeholder 2">
            <a:extLst>
              <a:ext uri="{FF2B5EF4-FFF2-40B4-BE49-F238E27FC236}">
                <a16:creationId xmlns:a16="http://schemas.microsoft.com/office/drawing/2014/main" id="{989FB433-1C27-98E3-FEA6-22C3A1F1054E}"/>
              </a:ext>
            </a:extLst>
          </p:cNvPr>
          <p:cNvSpPr>
            <a:spLocks noGrp="1"/>
          </p:cNvSpPr>
          <p:nvPr>
            <p:ph idx="1"/>
          </p:nvPr>
        </p:nvSpPr>
        <p:spPr/>
        <p:txBody>
          <a:bodyPr/>
          <a:lstStyle/>
          <a:p>
            <a:pPr marL="457200" indent="-457200">
              <a:buFont typeface="Arial" panose="020B0604020202020204" pitchFamily="34" charset="0"/>
              <a:buChar char="•"/>
            </a:pPr>
            <a:r>
              <a:rPr lang="en-US" dirty="0"/>
              <a:t>Chlamydia</a:t>
            </a:r>
          </a:p>
          <a:p>
            <a:pPr marL="457200" indent="-457200">
              <a:buFont typeface="Arial" panose="020B0604020202020204" pitchFamily="34" charset="0"/>
              <a:buChar char="•"/>
            </a:pPr>
            <a:r>
              <a:rPr lang="en-US" dirty="0"/>
              <a:t>Gonorrhea</a:t>
            </a:r>
          </a:p>
          <a:p>
            <a:pPr marL="457200" indent="-457200">
              <a:buFont typeface="Arial" panose="020B0604020202020204" pitchFamily="34" charset="0"/>
              <a:buChar char="•"/>
            </a:pPr>
            <a:r>
              <a:rPr lang="en-US" dirty="0"/>
              <a:t>Trichomoniasis</a:t>
            </a:r>
          </a:p>
          <a:p>
            <a:pPr marL="457200" indent="-457200">
              <a:buFont typeface="Arial" panose="020B0604020202020204" pitchFamily="34" charset="0"/>
              <a:buChar char="•"/>
            </a:pPr>
            <a:r>
              <a:rPr lang="en-US" dirty="0"/>
              <a:t>Syphilis</a:t>
            </a:r>
          </a:p>
          <a:p>
            <a:pPr marL="457200" indent="-457200">
              <a:buFont typeface="Arial" panose="020B0604020202020204" pitchFamily="34" charset="0"/>
              <a:buChar char="•"/>
            </a:pPr>
            <a:r>
              <a:rPr lang="en-US" dirty="0"/>
              <a:t>HIV infection and disease course</a:t>
            </a:r>
          </a:p>
          <a:p>
            <a:endParaRPr lang="en-US" dirty="0"/>
          </a:p>
          <a:p>
            <a:endParaRPr lang="en-US" dirty="0"/>
          </a:p>
        </p:txBody>
      </p:sp>
    </p:spTree>
    <p:extLst>
      <p:ext uri="{BB962C8B-B14F-4D97-AF65-F5344CB8AC3E}">
        <p14:creationId xmlns:p14="http://schemas.microsoft.com/office/powerpoint/2010/main" val="2832865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E6EC-F8A5-A453-8B45-F2629B3DCE95}"/>
              </a:ext>
            </a:extLst>
          </p:cNvPr>
          <p:cNvSpPr>
            <a:spLocks noGrp="1"/>
          </p:cNvSpPr>
          <p:nvPr>
            <p:ph type="title"/>
          </p:nvPr>
        </p:nvSpPr>
        <p:spPr/>
        <p:txBody>
          <a:bodyPr/>
          <a:lstStyle/>
          <a:p>
            <a:r>
              <a:rPr lang="en-US"/>
              <a:t>Chlamydia</a:t>
            </a:r>
            <a:endParaRPr lang="en-US" dirty="0"/>
          </a:p>
        </p:txBody>
      </p:sp>
      <p:sp>
        <p:nvSpPr>
          <p:cNvPr id="3" name="Content Placeholder 2">
            <a:extLst>
              <a:ext uri="{FF2B5EF4-FFF2-40B4-BE49-F238E27FC236}">
                <a16:creationId xmlns:a16="http://schemas.microsoft.com/office/drawing/2014/main" id="{79834C44-9F01-C8B3-D04F-F60E4960BB83}"/>
              </a:ext>
            </a:extLst>
          </p:cNvPr>
          <p:cNvSpPr>
            <a:spLocks noGrp="1"/>
          </p:cNvSpPr>
          <p:nvPr>
            <p:ph idx="1"/>
          </p:nvPr>
        </p:nvSpPr>
        <p:spPr/>
        <p:txBody>
          <a:bodyPr/>
          <a:lstStyle/>
          <a:p>
            <a:pPr marL="457200" indent="-457200">
              <a:lnSpc>
                <a:spcPct val="150000"/>
              </a:lnSpc>
              <a:buFont typeface="Arial" panose="020B0604020202020204" pitchFamily="34" charset="0"/>
              <a:buChar char="•"/>
            </a:pPr>
            <a:r>
              <a:rPr lang="en-US" dirty="0"/>
              <a:t>Bacterial infection of genital tract</a:t>
            </a:r>
          </a:p>
          <a:p>
            <a:pPr marL="457200" indent="-457200">
              <a:lnSpc>
                <a:spcPct val="150000"/>
              </a:lnSpc>
              <a:buFont typeface="Arial" panose="020B0604020202020204" pitchFamily="34" charset="0"/>
              <a:buChar char="•"/>
            </a:pPr>
            <a:r>
              <a:rPr lang="en-US" dirty="0"/>
              <a:t>May not have any early signs or symptoms</a:t>
            </a:r>
          </a:p>
          <a:p>
            <a:pPr marL="457200" indent="-457200">
              <a:lnSpc>
                <a:spcPct val="150000"/>
              </a:lnSpc>
              <a:buFont typeface="Arial" panose="020B0604020202020204" pitchFamily="34" charset="0"/>
              <a:buChar char="•"/>
            </a:pPr>
            <a:r>
              <a:rPr lang="en-US" dirty="0"/>
              <a:t>Sometimes remains without obvious “STI” symptoms</a:t>
            </a:r>
          </a:p>
          <a:p>
            <a:pPr marL="457200" indent="-457200">
              <a:lnSpc>
                <a:spcPct val="150000"/>
              </a:lnSpc>
              <a:buFont typeface="Arial" panose="020B0604020202020204" pitchFamily="34" charset="0"/>
              <a:buChar char="•"/>
            </a:pPr>
            <a:r>
              <a:rPr lang="en-US" dirty="0"/>
              <a:t>Usually, symptoms start within 1-3 weeks</a:t>
            </a:r>
          </a:p>
          <a:p>
            <a:endParaRPr lang="en-US" dirty="0"/>
          </a:p>
        </p:txBody>
      </p:sp>
    </p:spTree>
    <p:extLst>
      <p:ext uri="{BB962C8B-B14F-4D97-AF65-F5344CB8AC3E}">
        <p14:creationId xmlns:p14="http://schemas.microsoft.com/office/powerpoint/2010/main" val="253964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C7650-E7F0-7379-3ED6-984E05F1DCBD}"/>
              </a:ext>
            </a:extLst>
          </p:cNvPr>
          <p:cNvSpPr>
            <a:spLocks noGrp="1"/>
          </p:cNvSpPr>
          <p:nvPr>
            <p:ph type="title"/>
          </p:nvPr>
        </p:nvSpPr>
        <p:spPr/>
        <p:txBody>
          <a:bodyPr/>
          <a:lstStyle/>
          <a:p>
            <a:r>
              <a:rPr lang="en-US" dirty="0"/>
              <a:t>Chlamydia</a:t>
            </a:r>
          </a:p>
        </p:txBody>
      </p:sp>
      <p:sp>
        <p:nvSpPr>
          <p:cNvPr id="3" name="Content Placeholder 2">
            <a:extLst>
              <a:ext uri="{FF2B5EF4-FFF2-40B4-BE49-F238E27FC236}">
                <a16:creationId xmlns:a16="http://schemas.microsoft.com/office/drawing/2014/main" id="{8394AA24-2C10-E129-E85E-4073DEF7C1A9}"/>
              </a:ext>
            </a:extLst>
          </p:cNvPr>
          <p:cNvSpPr>
            <a:spLocks noGrp="1"/>
          </p:cNvSpPr>
          <p:nvPr>
            <p:ph idx="1"/>
          </p:nvPr>
        </p:nvSpPr>
        <p:spPr/>
        <p:txBody>
          <a:bodyPr/>
          <a:lstStyle/>
          <a:p>
            <a:r>
              <a:rPr lang="en-US" dirty="0"/>
              <a:t>Common symptoms include:</a:t>
            </a:r>
          </a:p>
          <a:p>
            <a:pPr marL="914400" lvl="1"/>
            <a:r>
              <a:rPr lang="en-US" dirty="0"/>
              <a:t>Discharge from genitalia</a:t>
            </a:r>
          </a:p>
          <a:p>
            <a:pPr marL="914400" lvl="1"/>
            <a:r>
              <a:rPr lang="en-US" dirty="0"/>
              <a:t>Pain with urination</a:t>
            </a:r>
          </a:p>
          <a:p>
            <a:pPr marL="914400" lvl="1"/>
            <a:r>
              <a:rPr lang="en-US" dirty="0"/>
              <a:t>Lower abdominal pain</a:t>
            </a:r>
          </a:p>
          <a:p>
            <a:pPr marL="914400" lvl="1"/>
            <a:r>
              <a:rPr lang="en-US" dirty="0"/>
              <a:t>Pain during sexual intercourse for people with vulva/vagina anatomy</a:t>
            </a:r>
          </a:p>
          <a:p>
            <a:pPr marL="914400" lvl="1"/>
            <a:r>
              <a:rPr lang="en-US" dirty="0"/>
              <a:t>Pain in testicular area</a:t>
            </a:r>
          </a:p>
        </p:txBody>
      </p:sp>
    </p:spTree>
    <p:extLst>
      <p:ext uri="{BB962C8B-B14F-4D97-AF65-F5344CB8AC3E}">
        <p14:creationId xmlns:p14="http://schemas.microsoft.com/office/powerpoint/2010/main" val="414723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C93DD-DF5B-21E9-75AC-7D2D96A21E98}"/>
              </a:ext>
            </a:extLst>
          </p:cNvPr>
          <p:cNvSpPr>
            <a:spLocks noGrp="1"/>
          </p:cNvSpPr>
          <p:nvPr>
            <p:ph type="title"/>
          </p:nvPr>
        </p:nvSpPr>
        <p:spPr/>
        <p:txBody>
          <a:bodyPr/>
          <a:lstStyle/>
          <a:p>
            <a:r>
              <a:rPr lang="en-US" dirty="0"/>
              <a:t>Gonorrhea</a:t>
            </a:r>
          </a:p>
        </p:txBody>
      </p:sp>
      <p:sp>
        <p:nvSpPr>
          <p:cNvPr id="3" name="Content Placeholder 2">
            <a:extLst>
              <a:ext uri="{FF2B5EF4-FFF2-40B4-BE49-F238E27FC236}">
                <a16:creationId xmlns:a16="http://schemas.microsoft.com/office/drawing/2014/main" id="{7F73D943-F8FF-42F3-32ED-8D4AEB09E69E}"/>
              </a:ext>
            </a:extLst>
          </p:cNvPr>
          <p:cNvSpPr>
            <a:spLocks noGrp="1"/>
          </p:cNvSpPr>
          <p:nvPr>
            <p:ph idx="1"/>
          </p:nvPr>
        </p:nvSpPr>
        <p:spPr/>
        <p:txBody>
          <a:bodyPr/>
          <a:lstStyle/>
          <a:p>
            <a:pPr marL="457200" indent="-457200">
              <a:buFont typeface="Arial" panose="020B0604020202020204" pitchFamily="34" charset="0"/>
              <a:buChar char="•"/>
            </a:pPr>
            <a:r>
              <a:rPr lang="en-US" dirty="0"/>
              <a:t>Bacterial infection of genital tract</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May also have bacterial growth in mouth, throat, eyes, and anus</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Symptoms start to appear about 10 days after exposure</a:t>
            </a:r>
          </a:p>
          <a:p>
            <a:pPr marL="457200" indent="-457200">
              <a:buFont typeface="Arial" panose="020B0604020202020204" pitchFamily="34" charset="0"/>
              <a:buChar char="•"/>
            </a:pPr>
            <a:endParaRPr lang="en-US" sz="800" dirty="0"/>
          </a:p>
          <a:p>
            <a:pPr marL="457200" indent="-457200">
              <a:buFont typeface="Arial" panose="020B0604020202020204" pitchFamily="34" charset="0"/>
              <a:buChar char="•"/>
            </a:pPr>
            <a:r>
              <a:rPr lang="en-US" dirty="0"/>
              <a:t>May be asymptomatic for many months</a:t>
            </a:r>
          </a:p>
        </p:txBody>
      </p:sp>
    </p:spTree>
    <p:extLst>
      <p:ext uri="{BB962C8B-B14F-4D97-AF65-F5344CB8AC3E}">
        <p14:creationId xmlns:p14="http://schemas.microsoft.com/office/powerpoint/2010/main" val="196718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17EC0-BFCC-05A4-AB34-F3061A2A27ED}"/>
              </a:ext>
            </a:extLst>
          </p:cNvPr>
          <p:cNvSpPr>
            <a:spLocks noGrp="1"/>
          </p:cNvSpPr>
          <p:nvPr>
            <p:ph type="title"/>
          </p:nvPr>
        </p:nvSpPr>
        <p:spPr/>
        <p:txBody>
          <a:bodyPr/>
          <a:lstStyle/>
          <a:p>
            <a:r>
              <a:rPr lang="en-US" dirty="0"/>
              <a:t>Gonorrhea</a:t>
            </a:r>
          </a:p>
        </p:txBody>
      </p:sp>
      <p:sp>
        <p:nvSpPr>
          <p:cNvPr id="3" name="Content Placeholder 2">
            <a:extLst>
              <a:ext uri="{FF2B5EF4-FFF2-40B4-BE49-F238E27FC236}">
                <a16:creationId xmlns:a16="http://schemas.microsoft.com/office/drawing/2014/main" id="{302EB39D-78D9-0906-5231-17C9BA1BDA50}"/>
              </a:ext>
            </a:extLst>
          </p:cNvPr>
          <p:cNvSpPr>
            <a:spLocks noGrp="1"/>
          </p:cNvSpPr>
          <p:nvPr>
            <p:ph idx="1"/>
          </p:nvPr>
        </p:nvSpPr>
        <p:spPr/>
        <p:txBody>
          <a:bodyPr/>
          <a:lstStyle/>
          <a:p>
            <a:pPr marL="457200" indent="-457200">
              <a:buFont typeface="Arial" panose="020B0604020202020204" pitchFamily="34" charset="0"/>
              <a:buChar char="•"/>
            </a:pPr>
            <a:r>
              <a:rPr lang="en-US" dirty="0"/>
              <a:t>Discharge from genitals</a:t>
            </a:r>
          </a:p>
          <a:p>
            <a:pPr marL="457200" indent="-457200">
              <a:buFont typeface="Arial" panose="020B0604020202020204" pitchFamily="34" charset="0"/>
              <a:buChar char="•"/>
            </a:pPr>
            <a:r>
              <a:rPr lang="en-US" dirty="0"/>
              <a:t>Painful urination (burning)</a:t>
            </a:r>
          </a:p>
          <a:p>
            <a:pPr marL="457200" indent="-457200">
              <a:buFont typeface="Arial" panose="020B0604020202020204" pitchFamily="34" charset="0"/>
              <a:buChar char="•"/>
            </a:pPr>
            <a:r>
              <a:rPr lang="en-US" dirty="0"/>
              <a:t>Heavy menstrual bleeding</a:t>
            </a:r>
          </a:p>
          <a:p>
            <a:pPr marL="457200" indent="-457200">
              <a:buFont typeface="Arial" panose="020B0604020202020204" pitchFamily="34" charset="0"/>
              <a:buChar char="•"/>
            </a:pPr>
            <a:r>
              <a:rPr lang="en-US" dirty="0"/>
              <a:t>Painful bowel movements</a:t>
            </a:r>
          </a:p>
          <a:p>
            <a:pPr marL="457200" indent="-457200">
              <a:buFont typeface="Arial" panose="020B0604020202020204" pitchFamily="34" charset="0"/>
              <a:buChar char="•"/>
            </a:pPr>
            <a:r>
              <a:rPr lang="en-US" dirty="0"/>
              <a:t>Anal irritation/itching</a:t>
            </a:r>
          </a:p>
          <a:p>
            <a:pPr marL="457200" indent="-457200">
              <a:buFont typeface="Arial" panose="020B0604020202020204" pitchFamily="34" charset="0"/>
              <a:buChar char="•"/>
            </a:pPr>
            <a:r>
              <a:rPr lang="en-US" dirty="0"/>
              <a:t>Swollen testicles</a:t>
            </a:r>
          </a:p>
        </p:txBody>
      </p:sp>
    </p:spTree>
    <p:extLst>
      <p:ext uri="{BB962C8B-B14F-4D97-AF65-F5344CB8AC3E}">
        <p14:creationId xmlns:p14="http://schemas.microsoft.com/office/powerpoint/2010/main" val="3233688333"/>
      </p:ext>
    </p:extLst>
  </p:cSld>
  <p:clrMapOvr>
    <a:masterClrMapping/>
  </p:clrMapOvr>
</p:sld>
</file>

<file path=ppt/theme/theme1.xml><?xml version="1.0" encoding="utf-8"?>
<a:theme xmlns:a="http://schemas.openxmlformats.org/drawingml/2006/main" name="1_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768</TotalTime>
  <Words>1416</Words>
  <Application>Microsoft Office PowerPoint</Application>
  <PresentationFormat>Widescreen</PresentationFormat>
  <Paragraphs>194</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Lucida Grande</vt:lpstr>
      <vt:lpstr>Roboto</vt:lpstr>
      <vt:lpstr>1_Retrospect</vt:lpstr>
      <vt:lpstr>STI Symptoms and Psychiatric Presentations</vt:lpstr>
      <vt:lpstr>Conflict of Interest Disclosure Statement</vt:lpstr>
      <vt:lpstr>Unconscious Bias Disclosure</vt:lpstr>
      <vt:lpstr>Learning Objectives</vt:lpstr>
      <vt:lpstr>Review of Common STI Symptoms </vt:lpstr>
      <vt:lpstr>Chlamydia</vt:lpstr>
      <vt:lpstr>Chlamydia</vt:lpstr>
      <vt:lpstr>Gonorrhea</vt:lpstr>
      <vt:lpstr>Gonorrhea</vt:lpstr>
      <vt:lpstr>Trichomoniasis</vt:lpstr>
      <vt:lpstr>Trichomoniasis</vt:lpstr>
      <vt:lpstr>Syphilis </vt:lpstr>
      <vt:lpstr>Syphilis</vt:lpstr>
      <vt:lpstr>Syphilis-Late Stage</vt:lpstr>
      <vt:lpstr>HIV Infection</vt:lpstr>
      <vt:lpstr>HIV Progression</vt:lpstr>
      <vt:lpstr>Stage 3 HIV (CD4 &lt;200 or &lt;14%)</vt:lpstr>
      <vt:lpstr>Common Features to Mental Illness</vt:lpstr>
      <vt:lpstr>Common Reactions to STI diagnosis</vt:lpstr>
      <vt:lpstr>Impacts of the Intersection</vt:lpstr>
      <vt:lpstr>Case Example</vt:lpstr>
      <vt:lpstr>Case Example</vt:lpstr>
      <vt:lpstr>References</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Minerva Layug-Gomez</cp:lastModifiedBy>
  <cp:revision>65</cp:revision>
  <dcterms:created xsi:type="dcterms:W3CDTF">2017-06-25T02:05:31Z</dcterms:created>
  <dcterms:modified xsi:type="dcterms:W3CDTF">2024-04-10T18:13:54Z</dcterms:modified>
</cp:coreProperties>
</file>