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29F_CC824EA3.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2AD_C964B42B.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27B_E97504C7.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265_4BFDC0C3.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29A_9ADF5214.xml" ContentType="application/vnd.ms-powerpoint.comments+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87"/>
  </p:notesMasterIdLst>
  <p:sldIdLst>
    <p:sldId id="256" r:id="rId5"/>
    <p:sldId id="523" r:id="rId6"/>
    <p:sldId id="684" r:id="rId7"/>
    <p:sldId id="258" r:id="rId8"/>
    <p:sldId id="269" r:id="rId9"/>
    <p:sldId id="557" r:id="rId10"/>
    <p:sldId id="689" r:id="rId11"/>
    <p:sldId id="809" r:id="rId12"/>
    <p:sldId id="655" r:id="rId13"/>
    <p:sldId id="585" r:id="rId14"/>
    <p:sldId id="608" r:id="rId15"/>
    <p:sldId id="621" r:id="rId16"/>
    <p:sldId id="662" r:id="rId17"/>
    <p:sldId id="680" r:id="rId18"/>
    <p:sldId id="630" r:id="rId19"/>
    <p:sldId id="599" r:id="rId20"/>
    <p:sldId id="624" r:id="rId21"/>
    <p:sldId id="679" r:id="rId22"/>
    <p:sldId id="787" r:id="rId23"/>
    <p:sldId id="788" r:id="rId24"/>
    <p:sldId id="810" r:id="rId25"/>
    <p:sldId id="814" r:id="rId26"/>
    <p:sldId id="791" r:id="rId27"/>
    <p:sldId id="811" r:id="rId28"/>
    <p:sldId id="790" r:id="rId29"/>
    <p:sldId id="615" r:id="rId30"/>
    <p:sldId id="664" r:id="rId31"/>
    <p:sldId id="681" r:id="rId32"/>
    <p:sldId id="682" r:id="rId33"/>
    <p:sldId id="683" r:id="rId34"/>
    <p:sldId id="663" r:id="rId35"/>
    <p:sldId id="671" r:id="rId36"/>
    <p:sldId id="675" r:id="rId37"/>
    <p:sldId id="667" r:id="rId38"/>
    <p:sldId id="627" r:id="rId39"/>
    <p:sldId id="676" r:id="rId40"/>
    <p:sldId id="631" r:id="rId41"/>
    <p:sldId id="661" r:id="rId42"/>
    <p:sldId id="686" r:id="rId43"/>
    <p:sldId id="649" r:id="rId44"/>
    <p:sldId id="685" r:id="rId45"/>
    <p:sldId id="754" r:id="rId46"/>
    <p:sldId id="812" r:id="rId47"/>
    <p:sldId id="602" r:id="rId48"/>
    <p:sldId id="654" r:id="rId49"/>
    <p:sldId id="786" r:id="rId50"/>
    <p:sldId id="611" r:id="rId51"/>
    <p:sldId id="605" r:id="rId52"/>
    <p:sldId id="612" r:id="rId53"/>
    <p:sldId id="638" r:id="rId54"/>
    <p:sldId id="635" r:id="rId55"/>
    <p:sldId id="813" r:id="rId56"/>
    <p:sldId id="636" r:id="rId57"/>
    <p:sldId id="634" r:id="rId58"/>
    <p:sldId id="660" r:id="rId59"/>
    <p:sldId id="614" r:id="rId60"/>
    <p:sldId id="643" r:id="rId61"/>
    <p:sldId id="642" r:id="rId62"/>
    <p:sldId id="792" r:id="rId63"/>
    <p:sldId id="692" r:id="rId64"/>
    <p:sldId id="640" r:id="rId65"/>
    <p:sldId id="677" r:id="rId66"/>
    <p:sldId id="613" r:id="rId67"/>
    <p:sldId id="693" r:id="rId68"/>
    <p:sldId id="694" r:id="rId69"/>
    <p:sldId id="639" r:id="rId70"/>
    <p:sldId id="644" r:id="rId71"/>
    <p:sldId id="617" r:id="rId72"/>
    <p:sldId id="618" r:id="rId73"/>
    <p:sldId id="647" r:id="rId74"/>
    <p:sldId id="690" r:id="rId75"/>
    <p:sldId id="648" r:id="rId76"/>
    <p:sldId id="691" r:id="rId77"/>
    <p:sldId id="619" r:id="rId78"/>
    <p:sldId id="653" r:id="rId79"/>
    <p:sldId id="695" r:id="rId80"/>
    <p:sldId id="620" r:id="rId81"/>
    <p:sldId id="645" r:id="rId82"/>
    <p:sldId id="666" r:id="rId83"/>
    <p:sldId id="384" r:id="rId84"/>
    <p:sldId id="806" r:id="rId85"/>
    <p:sldId id="808" r:id="rId86"/>
  </p:sldIdLst>
  <p:sldSz cx="12192000" cy="6858000"/>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9AF86F-A9CF-400B-874D-295A8FE24915}">
          <p14:sldIdLst>
            <p14:sldId id="256"/>
            <p14:sldId id="523"/>
            <p14:sldId id="684"/>
            <p14:sldId id="258"/>
            <p14:sldId id="269"/>
            <p14:sldId id="557"/>
            <p14:sldId id="689"/>
            <p14:sldId id="809"/>
            <p14:sldId id="655"/>
            <p14:sldId id="585"/>
            <p14:sldId id="608"/>
            <p14:sldId id="621"/>
            <p14:sldId id="662"/>
            <p14:sldId id="680"/>
            <p14:sldId id="630"/>
            <p14:sldId id="599"/>
            <p14:sldId id="624"/>
            <p14:sldId id="679"/>
            <p14:sldId id="787"/>
            <p14:sldId id="788"/>
            <p14:sldId id="810"/>
            <p14:sldId id="814"/>
            <p14:sldId id="791"/>
            <p14:sldId id="811"/>
            <p14:sldId id="790"/>
            <p14:sldId id="615"/>
            <p14:sldId id="664"/>
            <p14:sldId id="681"/>
            <p14:sldId id="682"/>
            <p14:sldId id="683"/>
            <p14:sldId id="663"/>
            <p14:sldId id="671"/>
            <p14:sldId id="675"/>
            <p14:sldId id="667"/>
            <p14:sldId id="627"/>
            <p14:sldId id="676"/>
            <p14:sldId id="631"/>
            <p14:sldId id="661"/>
            <p14:sldId id="686"/>
            <p14:sldId id="649"/>
            <p14:sldId id="685"/>
            <p14:sldId id="754"/>
            <p14:sldId id="812"/>
            <p14:sldId id="602"/>
            <p14:sldId id="654"/>
            <p14:sldId id="786"/>
            <p14:sldId id="611"/>
            <p14:sldId id="605"/>
            <p14:sldId id="612"/>
            <p14:sldId id="638"/>
            <p14:sldId id="635"/>
            <p14:sldId id="813"/>
            <p14:sldId id="636"/>
            <p14:sldId id="634"/>
            <p14:sldId id="660"/>
            <p14:sldId id="614"/>
            <p14:sldId id="643"/>
            <p14:sldId id="642"/>
            <p14:sldId id="792"/>
            <p14:sldId id="692"/>
            <p14:sldId id="640"/>
            <p14:sldId id="677"/>
            <p14:sldId id="613"/>
            <p14:sldId id="693"/>
            <p14:sldId id="694"/>
            <p14:sldId id="639"/>
            <p14:sldId id="644"/>
            <p14:sldId id="617"/>
            <p14:sldId id="618"/>
            <p14:sldId id="647"/>
            <p14:sldId id="690"/>
            <p14:sldId id="648"/>
            <p14:sldId id="691"/>
            <p14:sldId id="619"/>
            <p14:sldId id="653"/>
            <p14:sldId id="695"/>
            <p14:sldId id="620"/>
            <p14:sldId id="645"/>
            <p14:sldId id="666"/>
            <p14:sldId id="384"/>
            <p14:sldId id="806"/>
            <p14:sldId id="80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38009-1267-E823-6CC1-39F380E0CE66}" name="Lucinda Zeinelabdin (SAMHD)" initials="L(" userId="S::lucinda.zeinelabdin2@sanantonio.gov::e89783c6-08b1-4dbd-858d-fa6b79b68235" providerId="AD"/>
  <p188:author id="{A034EB0A-ADC1-89A1-2E72-66A3EE278167}" name="Michael J Dominguez" initials="MJD" userId="S::MJDominguez@health.unm.edu::307b977c-51dd-44f6-9a48-2a195947bb7c" providerId="AD"/>
  <p188:author id="{CD98E32E-0EF0-E94B-C2C7-8F139680A695}" name="Junda Woo (SAMHD)" initials="J(" userId="S::junda.woo@sanantonio.gov::c2907c57-53d3-4592-b2c8-304947d069d7" providerId="AD"/>
  <p188:author id="{3DDCBB34-5CCD-4880-E078-46AF1BEC31A1}" name="Gutierrez, Maria I" initials="GMI" userId="S::gutierrezm20@uthscsa.edu::d9f4dbbf-a072-4426-b797-dc4f1e4d8085" providerId="AD"/>
  <p188:author id="{9F6EF138-F7C9-DC9F-87E9-989056A1B38D}" name="Lucinda Zeinelabdin (SAMHD)" initials="LZ(" userId="S::Lucinda.Zeinelabdin2@sanantonio.gov::e89783c6-08b1-4dbd-858d-fa6b79b68235" providerId="AD"/>
  <p188:author id="{B5E6645B-A6B4-744A-828D-553B26FF71E3}" name="lucinda.zeinelabdin2@sanantonio.gov" initials="lu" userId="S::urn:spo:guest#lucinda.zeinelabdin2@sanantonio.gov::" providerId="AD"/>
  <p188:author id="{35CE54E1-BDED-048E-E7F6-85A8C8D04D6E}" name="Junda Woo" initials="JW" userId="S::Junda.Woo@sanantonio.gov::c2907c57-53d3-4592-b2c8-304947d069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nda Woo (SAMHD)" initials="JW(" lastIdx="21" clrIdx="0">
    <p:extLst>
      <p:ext uri="{19B8F6BF-5375-455C-9EA6-DF929625EA0E}">
        <p15:presenceInfo xmlns:p15="http://schemas.microsoft.com/office/powerpoint/2012/main" userId="S-1-5-21-93475376-1651735272-1000085797-180897" providerId="AD"/>
      </p:ext>
    </p:extLst>
  </p:cmAuthor>
  <p:cmAuthor id="2" name="Bianca Ramirez (SAMHD)" initials="B(" lastIdx="2" clrIdx="1">
    <p:extLst>
      <p:ext uri="{19B8F6BF-5375-455C-9EA6-DF929625EA0E}">
        <p15:presenceInfo xmlns:p15="http://schemas.microsoft.com/office/powerpoint/2012/main" userId="S::bianca.ramirez@sanantonio.gov::172c9b80-399c-4c04-a169-88a21b731506" providerId="AD"/>
      </p:ext>
    </p:extLst>
  </p:cmAuthor>
  <p:cmAuthor id="3" name="Lucinda Zeinelabdin (SAMHD)" initials="LZ(" lastIdx="1" clrIdx="2">
    <p:extLst>
      <p:ext uri="{19B8F6BF-5375-455C-9EA6-DF929625EA0E}">
        <p15:presenceInfo xmlns:p15="http://schemas.microsoft.com/office/powerpoint/2012/main" userId="S::Lucinda.Zeinelabdin2@sanantonio.gov::e89783c6-08b1-4dbd-858d-fa6b79b68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58" autoAdjust="0"/>
  </p:normalViewPr>
  <p:slideViewPr>
    <p:cSldViewPr snapToGrid="0">
      <p:cViewPr varScale="1">
        <p:scale>
          <a:sx n="86" d="100"/>
          <a:sy n="86" d="100"/>
        </p:scale>
        <p:origin x="15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r>
              <a:rPr lang="en-US"/>
              <a:t>STI Cases Bexar County 2019 - 2021</a:t>
            </a:r>
          </a:p>
        </c:rich>
      </c:tx>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Chlamydia</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(Sheet1!$B$2,Sheet1!$B$3,Sheet1!$B$4)</c:f>
              <c:numCache>
                <c:formatCode>General</c:formatCode>
                <c:ptCount val="3"/>
                <c:pt idx="0">
                  <c:v>2019</c:v>
                </c:pt>
                <c:pt idx="1">
                  <c:v>2020</c:v>
                </c:pt>
                <c:pt idx="2">
                  <c:v>2021</c:v>
                </c:pt>
              </c:numCache>
            </c:numRef>
          </c:cat>
          <c:val>
            <c:numRef>
              <c:f>Sheet1!$C$2:$C$4</c:f>
              <c:numCache>
                <c:formatCode>General</c:formatCode>
                <c:ptCount val="3"/>
                <c:pt idx="0">
                  <c:v>8577</c:v>
                </c:pt>
                <c:pt idx="1">
                  <c:v>11826</c:v>
                </c:pt>
                <c:pt idx="2">
                  <c:v>14084</c:v>
                </c:pt>
              </c:numCache>
            </c:numRef>
          </c:val>
          <c:extLst>
            <c:ext xmlns:c16="http://schemas.microsoft.com/office/drawing/2014/chart" uri="{C3380CC4-5D6E-409C-BE32-E72D297353CC}">
              <c16:uniqueId val="{00000000-7F25-493F-BD0F-B232287A8D65}"/>
            </c:ext>
          </c:extLst>
        </c:ser>
        <c:ser>
          <c:idx val="1"/>
          <c:order val="1"/>
          <c:tx>
            <c:strRef>
              <c:f>Sheet1!$A$5</c:f>
              <c:strCache>
                <c:ptCount val="1"/>
                <c:pt idx="0">
                  <c:v>Gonorrhea</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(Sheet1!$B$2,Sheet1!$B$3,Sheet1!$B$4)</c:f>
              <c:numCache>
                <c:formatCode>General</c:formatCode>
                <c:ptCount val="3"/>
                <c:pt idx="0">
                  <c:v>2019</c:v>
                </c:pt>
                <c:pt idx="1">
                  <c:v>2020</c:v>
                </c:pt>
                <c:pt idx="2">
                  <c:v>2021</c:v>
                </c:pt>
              </c:numCache>
            </c:numRef>
          </c:cat>
          <c:val>
            <c:numRef>
              <c:f>Sheet1!$C$5:$C$7</c:f>
              <c:numCache>
                <c:formatCode>General</c:formatCode>
                <c:ptCount val="3"/>
                <c:pt idx="0">
                  <c:v>3059</c:v>
                </c:pt>
                <c:pt idx="1">
                  <c:v>5151</c:v>
                </c:pt>
                <c:pt idx="2">
                  <c:v>6749</c:v>
                </c:pt>
              </c:numCache>
            </c:numRef>
          </c:val>
          <c:extLst>
            <c:ext xmlns:c16="http://schemas.microsoft.com/office/drawing/2014/chart" uri="{C3380CC4-5D6E-409C-BE32-E72D297353CC}">
              <c16:uniqueId val="{00000001-7F25-493F-BD0F-B232287A8D65}"/>
            </c:ext>
          </c:extLst>
        </c:ser>
        <c:ser>
          <c:idx val="2"/>
          <c:order val="2"/>
          <c:tx>
            <c:strRef>
              <c:f>Sheet1!$A$8:$A$10</c:f>
              <c:strCache>
                <c:ptCount val="3"/>
                <c:pt idx="0">
                  <c:v>P/S Syphilis</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(Sheet1!$B$2,Sheet1!$B$3,Sheet1!$B$4)</c:f>
              <c:numCache>
                <c:formatCode>General</c:formatCode>
                <c:ptCount val="3"/>
                <c:pt idx="0">
                  <c:v>2019</c:v>
                </c:pt>
                <c:pt idx="1">
                  <c:v>2020</c:v>
                </c:pt>
                <c:pt idx="2">
                  <c:v>2021</c:v>
                </c:pt>
              </c:numCache>
            </c:numRef>
          </c:cat>
          <c:val>
            <c:numRef>
              <c:f>Sheet1!$C$8:$C$10</c:f>
              <c:numCache>
                <c:formatCode>General</c:formatCode>
                <c:ptCount val="3"/>
                <c:pt idx="0">
                  <c:v>254</c:v>
                </c:pt>
                <c:pt idx="1">
                  <c:v>337</c:v>
                </c:pt>
                <c:pt idx="2">
                  <c:v>470</c:v>
                </c:pt>
              </c:numCache>
            </c:numRef>
          </c:val>
          <c:extLst>
            <c:ext xmlns:c16="http://schemas.microsoft.com/office/drawing/2014/chart" uri="{C3380CC4-5D6E-409C-BE32-E72D297353CC}">
              <c16:uniqueId val="{00000002-7F25-493F-BD0F-B232287A8D65}"/>
            </c:ext>
          </c:extLst>
        </c:ser>
        <c:dLbls>
          <c:showLegendKey val="0"/>
          <c:showVal val="0"/>
          <c:showCatName val="0"/>
          <c:showSerName val="0"/>
          <c:showPercent val="0"/>
          <c:showBubbleSize val="0"/>
        </c:dLbls>
        <c:gapWidth val="250"/>
        <c:overlap val="-8"/>
        <c:axId val="1571356096"/>
        <c:axId val="1571357760"/>
      </c:barChart>
      <c:dateAx>
        <c:axId val="157135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1571357760"/>
        <c:crossesAt val="0"/>
        <c:auto val="0"/>
        <c:lblOffset val="100"/>
        <c:baseTimeUnit val="days"/>
      </c:dateAx>
      <c:valAx>
        <c:axId val="1571357760"/>
        <c:scaling>
          <c:orientation val="minMax"/>
          <c:max val="25000"/>
          <c:min val="0"/>
        </c:scaling>
        <c:delete val="1"/>
        <c:axPos val="l"/>
        <c:title>
          <c:tx>
            <c:rich>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US"/>
                  <a:t>Cases</a:t>
                </a:r>
              </a:p>
            </c:rich>
          </c:tx>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571356096"/>
        <c:crosses val="autoZero"/>
        <c:crossBetween val="between"/>
        <c:majorUnit val="1000"/>
        <c:minorUnit val="100"/>
      </c:valAx>
      <c:dTable>
        <c:showHorzBorder val="0"/>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omments/modernComment_265_4BFDC0C3.xml><?xml version="1.0" encoding="utf-8"?>
<p188:cmLst xmlns:a="http://schemas.openxmlformats.org/drawingml/2006/main" xmlns:r="http://schemas.openxmlformats.org/officeDocument/2006/relationships" xmlns:p188="http://schemas.microsoft.com/office/powerpoint/2018/8/main">
  <p188:cm id="{59A88469-4952-4C94-B503-482337FEF24C}" authorId="{A034EB0A-ADC1-89A1-2E72-66A3EE278167}" created="2024-02-07T16:41:03.261">
    <pc:sldMkLst xmlns:pc="http://schemas.microsoft.com/office/powerpoint/2013/main/command">
      <pc:docMk/>
      <pc:sldMk cId="1274921155" sldId="613"/>
    </pc:sldMkLst>
    <p188:replyLst>
      <p188:reply id="{6B062CD0-E9D6-4553-A0F2-025C084548C4}" authorId="{3DDCBB34-5CCD-4880-E078-46AF1BEC31A1}" created="2024-02-23T22:00:03.902">
        <p188:txBody>
          <a:bodyPr/>
          <a:lstStyle/>
          <a:p>
            <a:r>
              <a:rPr lang="es-419"/>
              <a:t>No</a:t>
            </a:r>
          </a:p>
        </p188:txBody>
      </p188:reply>
    </p188:replyLst>
    <p188:txBody>
      <a:bodyPr/>
      <a:lstStyle/>
      <a:p>
        <a:r>
          <a:rPr lang="en-US"/>
          <a:t>Should this Slide be Deleted?</a:t>
        </a:r>
      </a:p>
    </p188:txBody>
  </p188:cm>
</p188:cmLst>
</file>

<file path=ppt/comments/modernComment_27B_E97504C7.xml><?xml version="1.0" encoding="utf-8"?>
<p188:cmLst xmlns:a="http://schemas.openxmlformats.org/drawingml/2006/main" xmlns:r="http://schemas.openxmlformats.org/officeDocument/2006/relationships" xmlns:p188="http://schemas.microsoft.com/office/powerpoint/2018/8/main">
  <p188:cm id="{8EC3AC19-B233-482F-9A93-B7FE8740937E}" authorId="{8B038009-1267-E823-6CC1-39F380E0CE66}" status="resolved" created="2024-01-22T17:15:57.988" complete="100000">
    <pc:sldMkLst xmlns:pc="http://schemas.microsoft.com/office/powerpoint/2013/main/command">
      <pc:docMk/>
      <pc:sldMk cId="3916760263" sldId="635"/>
    </pc:sldMkLst>
    <p188:txBody>
      <a:bodyPr/>
      <a:lstStyle/>
      <a:p>
        <a:r>
          <a:rPr lang="en-US"/>
          <a:t>Update PrEP info on this slide and include USPSTF recommendations and grade</a:t>
        </a:r>
      </a:p>
    </p188:txBody>
  </p188:cm>
</p188:cmLst>
</file>

<file path=ppt/comments/modernComment_29A_9ADF5214.xml><?xml version="1.0" encoding="utf-8"?>
<p188:cmLst xmlns:a="http://schemas.openxmlformats.org/drawingml/2006/main" xmlns:r="http://schemas.openxmlformats.org/officeDocument/2006/relationships" xmlns:p188="http://schemas.microsoft.com/office/powerpoint/2018/8/main">
  <p188:cm id="{C576AD26-4E57-4B30-8E63-AF58DBA81499}" authorId="{8B038009-1267-E823-6CC1-39F380E0CE66}" status="resolved" created="2024-01-22T17:49:52.626" complete="100000">
    <ac:deMkLst xmlns:ac="http://schemas.microsoft.com/office/drawing/2013/main/command">
      <pc:docMk xmlns:pc="http://schemas.microsoft.com/office/powerpoint/2013/main/command"/>
      <pc:sldMk xmlns:pc="http://schemas.microsoft.com/office/powerpoint/2013/main/command" cId="2598326804" sldId="666"/>
      <ac:spMk id="4" creationId="{C6528071-CBDF-4174-9F29-D3ECD6597571}"/>
    </ac:deMkLst>
    <p188:txBody>
      <a:bodyPr/>
      <a:lstStyle/>
      <a:p>
        <a:r>
          <a:rPr lang="en-US"/>
          <a:t>update - change to single survey</a:t>
        </a:r>
      </a:p>
    </p188:txBody>
  </p188:cm>
</p188:cmLst>
</file>

<file path=ppt/comments/modernComment_29F_CC824EA3.xml><?xml version="1.0" encoding="utf-8"?>
<p188:cmLst xmlns:a="http://schemas.openxmlformats.org/drawingml/2006/main" xmlns:r="http://schemas.openxmlformats.org/officeDocument/2006/relationships" xmlns:p188="http://schemas.microsoft.com/office/powerpoint/2018/8/main">
  <p188:cm id="{423F08B9-0014-4916-AECA-CA5D0767624B}" authorId="{A034EB0A-ADC1-89A1-2E72-66A3EE278167}" created="2024-02-06T23:24:07.042">
    <ac:deMkLst xmlns:ac="http://schemas.microsoft.com/office/drawing/2013/main/command">
      <pc:docMk xmlns:pc="http://schemas.microsoft.com/office/powerpoint/2013/main/command"/>
      <pc:sldMk xmlns:pc="http://schemas.microsoft.com/office/powerpoint/2013/main/command" cId="3431091875" sldId="671"/>
      <ac:picMk id="7" creationId="{3D512442-9D75-4A4B-9D71-47A1576DE48E}"/>
    </ac:deMkLst>
    <p188:replyLst>
      <p188:reply id="{04B0DEFD-544D-4602-85E6-C726AEFA038A}" authorId="{3DDCBB34-5CCD-4880-E078-46AF1BEC31A1}" created="2024-02-23T21:57:25.711">
        <p188:txBody>
          <a:bodyPr/>
          <a:lstStyle/>
          <a:p>
            <a:r>
              <a:rPr lang="es-419"/>
              <a:t>addressed</a:t>
            </a:r>
          </a:p>
        </p188:txBody>
      </p188:reply>
    </p188:replyLst>
    <p188:txBody>
      <a:bodyPr/>
      <a:lstStyle/>
      <a:p>
        <a:r>
          <a:rPr lang="en-US"/>
          <a:t>Need Source Reference for Image</a:t>
        </a:r>
      </a:p>
    </p188:txBody>
  </p188:cm>
</p188:cmLst>
</file>

<file path=ppt/comments/modernComment_2AD_C964B42B.xml><?xml version="1.0" encoding="utf-8"?>
<p188:cmLst xmlns:a="http://schemas.openxmlformats.org/drawingml/2006/main" xmlns:r="http://schemas.openxmlformats.org/officeDocument/2006/relationships" xmlns:p188="http://schemas.microsoft.com/office/powerpoint/2018/8/main">
  <p188:cm id="{A0A5AE6C-641B-4A13-BE90-E13149F9BC10}" authorId="{A034EB0A-ADC1-89A1-2E72-66A3EE278167}" created="2024-02-06T23:43:19.320">
    <pc:sldMkLst xmlns:pc="http://schemas.microsoft.com/office/powerpoint/2013/main/command">
      <pc:docMk/>
      <pc:sldMk cId="3378820139" sldId="685"/>
    </pc:sldMkLst>
    <p188:replyLst>
      <p188:reply id="{A0677E39-CB4C-4D2F-96CB-736900DC2A3D}" authorId="{3DDCBB34-5CCD-4880-E078-46AF1BEC31A1}" created="2024-02-23T21:59:22.798">
        <p188:txBody>
          <a:bodyPr/>
          <a:lstStyle/>
          <a:p>
            <a:r>
              <a:rPr lang="es-419"/>
              <a:t>N/A, was broken down as slides 42 and 43 with image source included. 
Strikethrough slides are not being presented but remain in the deck for future use, dependant on target audience.</a:t>
            </a:r>
          </a:p>
        </p188:txBody>
      </p188:reply>
    </p188:replyLst>
    <p188:txBody>
      <a:bodyPr/>
      <a:lstStyle/>
      <a:p>
        <a:r>
          <a:rPr lang="en-US"/>
          <a:t>Note OBGYN only slide? Needs Image Source Refrence</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0C847-46ED-4234-ABFC-3EB35CA6B89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41E52A7-EF9D-434B-9519-35F36E0F8B31}">
      <dgm:prSet custT="1"/>
      <dgm:spPr/>
      <dgm:t>
        <a:bodyPr/>
        <a:lstStyle/>
        <a:p>
          <a:r>
            <a:rPr lang="en-US" sz="3200" b="0" i="0" dirty="0"/>
            <a:t>If treatment failure is suspected after appropriate treatment of </a:t>
          </a:r>
          <a:r>
            <a:rPr lang="en-US" sz="3200" b="1" i="0" dirty="0"/>
            <a:t>lab-confirmed</a:t>
          </a:r>
          <a:r>
            <a:rPr lang="en-US" sz="3200" b="0" i="0" dirty="0"/>
            <a:t> </a:t>
          </a:r>
          <a:r>
            <a:rPr lang="en-US" sz="3200" b="0" i="1" dirty="0"/>
            <a:t>N. gonorrhoeae </a:t>
          </a:r>
          <a:r>
            <a:rPr lang="en-US" sz="3200" b="0" i="0" dirty="0"/>
            <a:t>infection using ceftriaxone</a:t>
          </a:r>
          <a:endParaRPr lang="en-US" sz="3200" dirty="0"/>
        </a:p>
      </dgm:t>
    </dgm:pt>
    <dgm:pt modelId="{808F0F8B-F0E3-43D0-934C-D8AC05952BC8}" type="parTrans" cxnId="{E8A4BEB3-CE0A-4BA4-9B0E-0FF891F122C3}">
      <dgm:prSet/>
      <dgm:spPr/>
      <dgm:t>
        <a:bodyPr/>
        <a:lstStyle/>
        <a:p>
          <a:endParaRPr lang="en-US"/>
        </a:p>
      </dgm:t>
    </dgm:pt>
    <dgm:pt modelId="{5D71EB6E-8511-465F-894C-2DF11789A547}" type="sibTrans" cxnId="{E8A4BEB3-CE0A-4BA4-9B0E-0FF891F122C3}">
      <dgm:prSet/>
      <dgm:spPr/>
      <dgm:t>
        <a:bodyPr/>
        <a:lstStyle/>
        <a:p>
          <a:endParaRPr lang="en-US"/>
        </a:p>
      </dgm:t>
    </dgm:pt>
    <dgm:pt modelId="{233FAA37-CA84-446A-A141-CD8E8EEB95C0}">
      <dgm:prSet custT="1"/>
      <dgm:spPr/>
      <dgm:t>
        <a:bodyPr/>
        <a:lstStyle/>
        <a:p>
          <a:pPr algn="l">
            <a:buClr>
              <a:schemeClr val="accent6"/>
            </a:buClr>
            <a:buFont typeface="Wingdings" panose="05000000000000000000" pitchFamily="2" charset="2"/>
            <a:buChar char="§"/>
          </a:pPr>
          <a:r>
            <a:rPr lang="en-US" sz="2800" b="0" i="0" baseline="0" dirty="0"/>
            <a:t>Order test of cure with culture/antibiotic sensitivity testing (AST) and NAAT of relevant clinical sites of exposure/infection </a:t>
          </a:r>
          <a:r>
            <a:rPr lang="en-US" sz="2800" b="1" i="0" baseline="0" dirty="0"/>
            <a:t>prior to retreatment</a:t>
          </a:r>
          <a:r>
            <a:rPr lang="en-US" sz="2800" b="0" i="0" baseline="0" dirty="0"/>
            <a:t>. </a:t>
          </a:r>
          <a:endParaRPr lang="en-US" sz="2800" dirty="0"/>
        </a:p>
      </dgm:t>
    </dgm:pt>
    <dgm:pt modelId="{E4AD4BCB-3E82-40AF-A0E3-7169E4FE7438}" type="parTrans" cxnId="{771F1361-BC16-435E-B6F9-F400EDF690A8}">
      <dgm:prSet/>
      <dgm:spPr/>
      <dgm:t>
        <a:bodyPr/>
        <a:lstStyle/>
        <a:p>
          <a:endParaRPr lang="en-US"/>
        </a:p>
      </dgm:t>
    </dgm:pt>
    <dgm:pt modelId="{2DC1948D-2777-431A-8129-1B51C194C57B}" type="sibTrans" cxnId="{771F1361-BC16-435E-B6F9-F400EDF690A8}">
      <dgm:prSet/>
      <dgm:spPr/>
      <dgm:t>
        <a:bodyPr/>
        <a:lstStyle/>
        <a:p>
          <a:endParaRPr lang="en-US"/>
        </a:p>
      </dgm:t>
    </dgm:pt>
    <dgm:pt modelId="{CE172C9A-18F3-46C6-9034-A9976B39ADAA}">
      <dgm:prSet custT="1"/>
      <dgm:spPr/>
      <dgm:t>
        <a:bodyPr/>
        <a:lstStyle/>
        <a:p>
          <a:pPr algn="ctr">
            <a:buClr>
              <a:schemeClr val="accent6"/>
            </a:buClr>
            <a:buFont typeface="Wingdings" panose="05000000000000000000" pitchFamily="2" charset="2"/>
            <a:buChar char="§"/>
          </a:pPr>
          <a:r>
            <a:rPr lang="en-US" sz="2800" b="0" i="0" baseline="0" dirty="0"/>
            <a:t>*If infection of the penile urethra, obtain a urethral Gram stain, if available</a:t>
          </a:r>
          <a:endParaRPr lang="en-US" sz="2800" dirty="0"/>
        </a:p>
      </dgm:t>
    </dgm:pt>
    <dgm:pt modelId="{FBFBDF7A-28B1-487D-97AA-9A30DBDB1E1A}" type="parTrans" cxnId="{4C0F9B33-8066-44C7-8185-A5771B2A11F1}">
      <dgm:prSet/>
      <dgm:spPr/>
      <dgm:t>
        <a:bodyPr/>
        <a:lstStyle/>
        <a:p>
          <a:endParaRPr lang="en-US"/>
        </a:p>
      </dgm:t>
    </dgm:pt>
    <dgm:pt modelId="{E55D708D-79EE-42B8-8D58-805F94E701DF}" type="sibTrans" cxnId="{4C0F9B33-8066-44C7-8185-A5771B2A11F1}">
      <dgm:prSet/>
      <dgm:spPr/>
      <dgm:t>
        <a:bodyPr/>
        <a:lstStyle/>
        <a:p>
          <a:endParaRPr lang="en-US"/>
        </a:p>
      </dgm:t>
    </dgm:pt>
    <dgm:pt modelId="{E50D80C7-6448-4382-8590-4A7171DE3723}">
      <dgm:prSet custT="1"/>
      <dgm:spPr/>
      <dgm:t>
        <a:bodyPr/>
        <a:lstStyle/>
        <a:p>
          <a:pPr algn="l">
            <a:buClr>
              <a:schemeClr val="accent6"/>
            </a:buClr>
            <a:buFont typeface="Wingdings" panose="05000000000000000000" pitchFamily="2" charset="2"/>
            <a:buNone/>
          </a:pPr>
          <a:endParaRPr lang="en-US" sz="2800" dirty="0"/>
        </a:p>
      </dgm:t>
    </dgm:pt>
    <dgm:pt modelId="{27DB158F-8DC1-46CC-A7A2-2115F176EA99}" type="parTrans" cxnId="{4FFDC3A6-F438-4B67-96F5-0E9F9CB60214}">
      <dgm:prSet/>
      <dgm:spPr/>
      <dgm:t>
        <a:bodyPr/>
        <a:lstStyle/>
        <a:p>
          <a:endParaRPr lang="en-US"/>
        </a:p>
      </dgm:t>
    </dgm:pt>
    <dgm:pt modelId="{89982259-EB35-4CF0-9AF6-8454831759DF}" type="sibTrans" cxnId="{4FFDC3A6-F438-4B67-96F5-0E9F9CB60214}">
      <dgm:prSet/>
      <dgm:spPr/>
      <dgm:t>
        <a:bodyPr/>
        <a:lstStyle/>
        <a:p>
          <a:endParaRPr lang="en-US"/>
        </a:p>
      </dgm:t>
    </dgm:pt>
    <dgm:pt modelId="{6326D9AE-EBA8-4658-939C-CE0F31AA41FC}" type="pres">
      <dgm:prSet presAssocID="{C8F0C847-46ED-4234-ABFC-3EB35CA6B898}" presName="linear" presStyleCnt="0">
        <dgm:presLayoutVars>
          <dgm:animLvl val="lvl"/>
          <dgm:resizeHandles val="exact"/>
        </dgm:presLayoutVars>
      </dgm:prSet>
      <dgm:spPr/>
    </dgm:pt>
    <dgm:pt modelId="{0B84163F-788F-4176-AD7B-7D3959065BEF}" type="pres">
      <dgm:prSet presAssocID="{F41E52A7-EF9D-434B-9519-35F36E0F8B31}" presName="parentText" presStyleLbl="node1" presStyleIdx="0" presStyleCnt="1" custLinFactNeighborX="0" custLinFactNeighborY="-90997">
        <dgm:presLayoutVars>
          <dgm:chMax val="0"/>
          <dgm:bulletEnabled val="1"/>
        </dgm:presLayoutVars>
      </dgm:prSet>
      <dgm:spPr/>
    </dgm:pt>
    <dgm:pt modelId="{5B8EB5AF-02ED-47E6-A6FE-A69F9FBC2118}" type="pres">
      <dgm:prSet presAssocID="{F41E52A7-EF9D-434B-9519-35F36E0F8B31}" presName="childText" presStyleLbl="revTx" presStyleIdx="0" presStyleCnt="1" custLinFactNeighborY="-44925">
        <dgm:presLayoutVars>
          <dgm:bulletEnabled val="1"/>
        </dgm:presLayoutVars>
      </dgm:prSet>
      <dgm:spPr/>
    </dgm:pt>
  </dgm:ptLst>
  <dgm:cxnLst>
    <dgm:cxn modelId="{6E86DA0A-DE4E-474A-895A-27743EAAD51B}" type="presOf" srcId="{233FAA37-CA84-446A-A141-CD8E8EEB95C0}" destId="{5B8EB5AF-02ED-47E6-A6FE-A69F9FBC2118}" srcOrd="0" destOrd="0" presId="urn:microsoft.com/office/officeart/2005/8/layout/vList2"/>
    <dgm:cxn modelId="{8AB77220-4689-48CC-B7D5-1B9C50CE377A}" type="presOf" srcId="{E50D80C7-6448-4382-8590-4A7171DE3723}" destId="{5B8EB5AF-02ED-47E6-A6FE-A69F9FBC2118}" srcOrd="0" destOrd="1" presId="urn:microsoft.com/office/officeart/2005/8/layout/vList2"/>
    <dgm:cxn modelId="{6004532D-1B2A-4D4D-BB15-F8272E1A9C7A}" type="presOf" srcId="{C8F0C847-46ED-4234-ABFC-3EB35CA6B898}" destId="{6326D9AE-EBA8-4658-939C-CE0F31AA41FC}" srcOrd="0" destOrd="0" presId="urn:microsoft.com/office/officeart/2005/8/layout/vList2"/>
    <dgm:cxn modelId="{4C0F9B33-8066-44C7-8185-A5771B2A11F1}" srcId="{E50D80C7-6448-4382-8590-4A7171DE3723}" destId="{CE172C9A-18F3-46C6-9034-A9976B39ADAA}" srcOrd="0" destOrd="0" parTransId="{FBFBDF7A-28B1-487D-97AA-9A30DBDB1E1A}" sibTransId="{E55D708D-79EE-42B8-8D58-805F94E701DF}"/>
    <dgm:cxn modelId="{771F1361-BC16-435E-B6F9-F400EDF690A8}" srcId="{F41E52A7-EF9D-434B-9519-35F36E0F8B31}" destId="{233FAA37-CA84-446A-A141-CD8E8EEB95C0}" srcOrd="0" destOrd="0" parTransId="{E4AD4BCB-3E82-40AF-A0E3-7169E4FE7438}" sibTransId="{2DC1948D-2777-431A-8129-1B51C194C57B}"/>
    <dgm:cxn modelId="{64312774-CDB1-46C2-BD45-0326F4F359E5}" type="presOf" srcId="{CE172C9A-18F3-46C6-9034-A9976B39ADAA}" destId="{5B8EB5AF-02ED-47E6-A6FE-A69F9FBC2118}" srcOrd="0" destOrd="2" presId="urn:microsoft.com/office/officeart/2005/8/layout/vList2"/>
    <dgm:cxn modelId="{4FFDC3A6-F438-4B67-96F5-0E9F9CB60214}" srcId="{F41E52A7-EF9D-434B-9519-35F36E0F8B31}" destId="{E50D80C7-6448-4382-8590-4A7171DE3723}" srcOrd="1" destOrd="0" parTransId="{27DB158F-8DC1-46CC-A7A2-2115F176EA99}" sibTransId="{89982259-EB35-4CF0-9AF6-8454831759DF}"/>
    <dgm:cxn modelId="{E8A4BEB3-CE0A-4BA4-9B0E-0FF891F122C3}" srcId="{C8F0C847-46ED-4234-ABFC-3EB35CA6B898}" destId="{F41E52A7-EF9D-434B-9519-35F36E0F8B31}" srcOrd="0" destOrd="0" parTransId="{808F0F8B-F0E3-43D0-934C-D8AC05952BC8}" sibTransId="{5D71EB6E-8511-465F-894C-2DF11789A547}"/>
    <dgm:cxn modelId="{416E91CE-8757-4419-B672-C9141254D4EE}" type="presOf" srcId="{F41E52A7-EF9D-434B-9519-35F36E0F8B31}" destId="{0B84163F-788F-4176-AD7B-7D3959065BEF}" srcOrd="0" destOrd="0" presId="urn:microsoft.com/office/officeart/2005/8/layout/vList2"/>
    <dgm:cxn modelId="{1D36F212-5BC8-4CE4-8D8B-75B228A74F20}" type="presParOf" srcId="{6326D9AE-EBA8-4658-939C-CE0F31AA41FC}" destId="{0B84163F-788F-4176-AD7B-7D3959065BEF}" srcOrd="0" destOrd="0" presId="urn:microsoft.com/office/officeart/2005/8/layout/vList2"/>
    <dgm:cxn modelId="{4035FA38-5B0F-490A-A96E-4330A02225B0}" type="presParOf" srcId="{6326D9AE-EBA8-4658-939C-CE0F31AA41FC}" destId="{5B8EB5AF-02ED-47E6-A6FE-A69F9FBC211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F0C847-46ED-4234-ABFC-3EB35CA6B89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5063978-4D30-4BD5-BA37-C2FF92872C11}">
      <dgm:prSet custT="1"/>
      <dgm:spPr/>
      <dgm:t>
        <a:bodyPr/>
        <a:lstStyle/>
        <a:p>
          <a:r>
            <a:rPr lang="en-US" sz="2000" b="1" i="0" baseline="0" dirty="0"/>
            <a:t>Urogenital</a:t>
          </a:r>
          <a:r>
            <a:rPr lang="en-US" sz="2000" b="0" i="0" baseline="0" dirty="0"/>
            <a:t>: If reinfection is unlikely may consider dual treatment with single doses of IM gentamicin 240 mg plus oral azithromycin 2 gm (particularly when isolates are identified as having elevated cephalosporin MICs) </a:t>
          </a:r>
          <a:endParaRPr lang="en-US" sz="2000" dirty="0"/>
        </a:p>
      </dgm:t>
    </dgm:pt>
    <dgm:pt modelId="{BFE99770-4EFB-4A2F-9EE8-4D74BF3FDD01}" type="parTrans" cxnId="{9D1FBE97-FBA9-4770-9948-5B3FE36CA51C}">
      <dgm:prSet/>
      <dgm:spPr/>
      <dgm:t>
        <a:bodyPr/>
        <a:lstStyle/>
        <a:p>
          <a:endParaRPr lang="en-US"/>
        </a:p>
      </dgm:t>
    </dgm:pt>
    <dgm:pt modelId="{8FFD9E34-F01E-4398-96B4-B54BA43050B3}" type="sibTrans" cxnId="{9D1FBE97-FBA9-4770-9948-5B3FE36CA51C}">
      <dgm:prSet/>
      <dgm:spPr/>
      <dgm:t>
        <a:bodyPr/>
        <a:lstStyle/>
        <a:p>
          <a:endParaRPr lang="en-US"/>
        </a:p>
      </dgm:t>
    </dgm:pt>
    <dgm:pt modelId="{23B1D859-765A-4204-9A70-7991459A3157}">
      <dgm:prSet custT="1"/>
      <dgm:spPr/>
      <dgm:t>
        <a:bodyPr/>
        <a:lstStyle/>
        <a:p>
          <a:r>
            <a:rPr lang="en-US" sz="2000" b="1" i="0" baseline="0" dirty="0"/>
            <a:t>Pharyngeal</a:t>
          </a:r>
          <a:r>
            <a:rPr lang="en-US" sz="2000" b="0" i="0" baseline="0" dirty="0"/>
            <a:t>: If reinfection unlikely and initial treatment was ceftriaxone 500mg IM once, may consider retreatment with ceftriaxone 1g IM once</a:t>
          </a:r>
          <a:endParaRPr lang="en-US" sz="2000" dirty="0"/>
        </a:p>
      </dgm:t>
    </dgm:pt>
    <dgm:pt modelId="{F7ACDE43-EC69-4E0A-83AC-48DE300469EE}" type="parTrans" cxnId="{5B32D848-B5A9-42D5-9F60-52F0A38E1B8F}">
      <dgm:prSet/>
      <dgm:spPr/>
      <dgm:t>
        <a:bodyPr/>
        <a:lstStyle/>
        <a:p>
          <a:endParaRPr lang="en-US"/>
        </a:p>
      </dgm:t>
    </dgm:pt>
    <dgm:pt modelId="{477D7CF5-A013-4830-B212-AE0F383EE16A}" type="sibTrans" cxnId="{5B32D848-B5A9-42D5-9F60-52F0A38E1B8F}">
      <dgm:prSet/>
      <dgm:spPr/>
      <dgm:t>
        <a:bodyPr/>
        <a:lstStyle/>
        <a:p>
          <a:endParaRPr lang="en-US"/>
        </a:p>
      </dgm:t>
    </dgm:pt>
    <dgm:pt modelId="{D318A41E-99A1-4AD8-AD9E-03E50AC0DF53}">
      <dgm:prSet custT="1"/>
      <dgm:spPr/>
      <dgm:t>
        <a:bodyPr/>
        <a:lstStyle/>
        <a:p>
          <a:pPr>
            <a:buClr>
              <a:schemeClr val="accent6"/>
            </a:buClr>
            <a:buFont typeface="Wingdings" panose="05000000000000000000" pitchFamily="2" charset="2"/>
            <a:buChar char="§"/>
          </a:pPr>
          <a:r>
            <a:rPr lang="en-US" sz="2000" b="0" i="0" baseline="0" dirty="0"/>
            <a:t>Counsel to refrain from oral, vaginal, and rectal sex during post retreatment period and test-of-cure</a:t>
          </a:r>
          <a:endParaRPr lang="en-US" sz="2000" dirty="0"/>
        </a:p>
      </dgm:t>
    </dgm:pt>
    <dgm:pt modelId="{594AC6F8-AA20-4343-8569-AD9215071FCD}" type="parTrans" cxnId="{B53451F8-2B90-4F3B-9D0B-E8A43F1FD89E}">
      <dgm:prSet/>
      <dgm:spPr/>
      <dgm:t>
        <a:bodyPr/>
        <a:lstStyle/>
        <a:p>
          <a:endParaRPr lang="en-US"/>
        </a:p>
      </dgm:t>
    </dgm:pt>
    <dgm:pt modelId="{6558E82E-866D-40C5-8059-29E6D5505113}" type="sibTrans" cxnId="{B53451F8-2B90-4F3B-9D0B-E8A43F1FD89E}">
      <dgm:prSet/>
      <dgm:spPr/>
      <dgm:t>
        <a:bodyPr/>
        <a:lstStyle/>
        <a:p>
          <a:endParaRPr lang="en-US"/>
        </a:p>
      </dgm:t>
    </dgm:pt>
    <dgm:pt modelId="{3129D085-82D9-4469-B5D1-0B74723E2F86}">
      <dgm:prSet custT="1"/>
      <dgm:spPr/>
      <dgm:t>
        <a:bodyPr/>
        <a:lstStyle/>
        <a:p>
          <a:pPr>
            <a:buClr>
              <a:schemeClr val="accent6"/>
            </a:buClr>
            <a:buFont typeface="Wingdings" panose="05000000000000000000" pitchFamily="2" charset="2"/>
            <a:buChar char="§"/>
          </a:pPr>
          <a:r>
            <a:rPr lang="en-US" sz="2000" b="0" i="0" baseline="0" dirty="0"/>
            <a:t>Test all partners in the last 60 days at all sites of exposure and empirically treat with the same treatment as the client, OR </a:t>
          </a:r>
          <a:r>
            <a:rPr lang="en-US" sz="2000" b="1" i="0" baseline="0" dirty="0"/>
            <a:t>Expedited Partner Therapy (EPT) with Cefixime</a:t>
          </a:r>
          <a:endParaRPr lang="en-US" sz="1400" b="1" dirty="0"/>
        </a:p>
      </dgm:t>
    </dgm:pt>
    <dgm:pt modelId="{5C67602C-30CE-493E-A005-B591E3A184C8}" type="parTrans" cxnId="{ECAA3CD9-32D5-4079-BBCB-F87F53C547A6}">
      <dgm:prSet/>
      <dgm:spPr/>
      <dgm:t>
        <a:bodyPr/>
        <a:lstStyle/>
        <a:p>
          <a:endParaRPr lang="en-US"/>
        </a:p>
      </dgm:t>
    </dgm:pt>
    <dgm:pt modelId="{5441A3B0-95F1-4701-A438-6E7E16BCDF9B}" type="sibTrans" cxnId="{ECAA3CD9-32D5-4079-BBCB-F87F53C547A6}">
      <dgm:prSet/>
      <dgm:spPr/>
      <dgm:t>
        <a:bodyPr/>
        <a:lstStyle/>
        <a:p>
          <a:endParaRPr lang="en-US"/>
        </a:p>
      </dgm:t>
    </dgm:pt>
    <dgm:pt modelId="{6B6935AE-BA9E-4D94-AC1A-EB90D0C3AEF7}">
      <dgm:prSet custT="1"/>
      <dgm:spPr/>
      <dgm:t>
        <a:bodyPr/>
        <a:lstStyle/>
        <a:p>
          <a:r>
            <a:rPr lang="en-US" sz="3600" b="1" dirty="0"/>
            <a:t>If reinfection is unlikely…</a:t>
          </a:r>
        </a:p>
      </dgm:t>
    </dgm:pt>
    <dgm:pt modelId="{BD97C4F1-8249-4E83-B8B3-0EC07A852976}" type="parTrans" cxnId="{FAFD617B-21A3-4A0B-B966-1465C1D3CEC4}">
      <dgm:prSet/>
      <dgm:spPr/>
      <dgm:t>
        <a:bodyPr/>
        <a:lstStyle/>
        <a:p>
          <a:endParaRPr lang="en-US"/>
        </a:p>
      </dgm:t>
    </dgm:pt>
    <dgm:pt modelId="{3869E6C7-8B76-4CCC-B8F0-DA5D6B8F01DA}" type="sibTrans" cxnId="{FAFD617B-21A3-4A0B-B966-1465C1D3CEC4}">
      <dgm:prSet/>
      <dgm:spPr/>
      <dgm:t>
        <a:bodyPr/>
        <a:lstStyle/>
        <a:p>
          <a:endParaRPr lang="en-US"/>
        </a:p>
      </dgm:t>
    </dgm:pt>
    <dgm:pt modelId="{6326D9AE-EBA8-4658-939C-CE0F31AA41FC}" type="pres">
      <dgm:prSet presAssocID="{C8F0C847-46ED-4234-ABFC-3EB35CA6B898}" presName="linear" presStyleCnt="0">
        <dgm:presLayoutVars>
          <dgm:animLvl val="lvl"/>
          <dgm:resizeHandles val="exact"/>
        </dgm:presLayoutVars>
      </dgm:prSet>
      <dgm:spPr/>
    </dgm:pt>
    <dgm:pt modelId="{A6729E2D-AB5B-4ACB-804B-80F9BCF17113}" type="pres">
      <dgm:prSet presAssocID="{6B6935AE-BA9E-4D94-AC1A-EB90D0C3AEF7}" presName="parentText" presStyleLbl="node1" presStyleIdx="0" presStyleCnt="3">
        <dgm:presLayoutVars>
          <dgm:chMax val="0"/>
          <dgm:bulletEnabled val="1"/>
        </dgm:presLayoutVars>
      </dgm:prSet>
      <dgm:spPr/>
    </dgm:pt>
    <dgm:pt modelId="{DFAC5111-DC69-4FF5-8D32-FFC02DA6AF98}" type="pres">
      <dgm:prSet presAssocID="{3869E6C7-8B76-4CCC-B8F0-DA5D6B8F01DA}" presName="spacer" presStyleCnt="0"/>
      <dgm:spPr/>
    </dgm:pt>
    <dgm:pt modelId="{C71DD2E5-CA54-437C-A1BD-695AE5763915}" type="pres">
      <dgm:prSet presAssocID="{F5063978-4D30-4BD5-BA37-C2FF92872C11}" presName="parentText" presStyleLbl="node1" presStyleIdx="1" presStyleCnt="3">
        <dgm:presLayoutVars>
          <dgm:chMax val="0"/>
          <dgm:bulletEnabled val="1"/>
        </dgm:presLayoutVars>
      </dgm:prSet>
      <dgm:spPr/>
    </dgm:pt>
    <dgm:pt modelId="{AF0AB0D0-21C8-4771-9FA9-D29D3A126545}" type="pres">
      <dgm:prSet presAssocID="{8FFD9E34-F01E-4398-96B4-B54BA43050B3}" presName="spacer" presStyleCnt="0"/>
      <dgm:spPr/>
    </dgm:pt>
    <dgm:pt modelId="{0002493C-A155-4348-A755-A5C1ADDB0D56}" type="pres">
      <dgm:prSet presAssocID="{23B1D859-765A-4204-9A70-7991459A3157}" presName="parentText" presStyleLbl="node1" presStyleIdx="2" presStyleCnt="3">
        <dgm:presLayoutVars>
          <dgm:chMax val="0"/>
          <dgm:bulletEnabled val="1"/>
        </dgm:presLayoutVars>
      </dgm:prSet>
      <dgm:spPr/>
    </dgm:pt>
    <dgm:pt modelId="{18854F83-2E6F-44C1-A39D-B9D924B16415}" type="pres">
      <dgm:prSet presAssocID="{23B1D859-765A-4204-9A70-7991459A3157}" presName="childText" presStyleLbl="revTx" presStyleIdx="0" presStyleCnt="1">
        <dgm:presLayoutVars>
          <dgm:bulletEnabled val="1"/>
        </dgm:presLayoutVars>
      </dgm:prSet>
      <dgm:spPr/>
    </dgm:pt>
  </dgm:ptLst>
  <dgm:cxnLst>
    <dgm:cxn modelId="{AEE3D800-C21C-43E9-B3E5-180134EB41CF}" type="presOf" srcId="{23B1D859-765A-4204-9A70-7991459A3157}" destId="{0002493C-A155-4348-A755-A5C1ADDB0D56}" srcOrd="0" destOrd="0" presId="urn:microsoft.com/office/officeart/2005/8/layout/vList2"/>
    <dgm:cxn modelId="{B0243C04-EEBE-422D-86BB-63FE0DD629EC}" type="presOf" srcId="{D318A41E-99A1-4AD8-AD9E-03E50AC0DF53}" destId="{18854F83-2E6F-44C1-A39D-B9D924B16415}" srcOrd="0" destOrd="0" presId="urn:microsoft.com/office/officeart/2005/8/layout/vList2"/>
    <dgm:cxn modelId="{8CAD6F21-44D8-4E59-BA0E-325BCD60805B}" type="presOf" srcId="{F5063978-4D30-4BD5-BA37-C2FF92872C11}" destId="{C71DD2E5-CA54-437C-A1BD-695AE5763915}" srcOrd="0" destOrd="0" presId="urn:microsoft.com/office/officeart/2005/8/layout/vList2"/>
    <dgm:cxn modelId="{6004532D-1B2A-4D4D-BB15-F8272E1A9C7A}" type="presOf" srcId="{C8F0C847-46ED-4234-ABFC-3EB35CA6B898}" destId="{6326D9AE-EBA8-4658-939C-CE0F31AA41FC}" srcOrd="0" destOrd="0" presId="urn:microsoft.com/office/officeart/2005/8/layout/vList2"/>
    <dgm:cxn modelId="{5B32D848-B5A9-42D5-9F60-52F0A38E1B8F}" srcId="{C8F0C847-46ED-4234-ABFC-3EB35CA6B898}" destId="{23B1D859-765A-4204-9A70-7991459A3157}" srcOrd="2" destOrd="0" parTransId="{F7ACDE43-EC69-4E0A-83AC-48DE300469EE}" sibTransId="{477D7CF5-A013-4830-B212-AE0F383EE16A}"/>
    <dgm:cxn modelId="{FAFD617B-21A3-4A0B-B966-1465C1D3CEC4}" srcId="{C8F0C847-46ED-4234-ABFC-3EB35CA6B898}" destId="{6B6935AE-BA9E-4D94-AC1A-EB90D0C3AEF7}" srcOrd="0" destOrd="0" parTransId="{BD97C4F1-8249-4E83-B8B3-0EC07A852976}" sibTransId="{3869E6C7-8B76-4CCC-B8F0-DA5D6B8F01DA}"/>
    <dgm:cxn modelId="{EB796C7F-AC15-456C-A151-C04A00BA7EB8}" type="presOf" srcId="{3129D085-82D9-4469-B5D1-0B74723E2F86}" destId="{18854F83-2E6F-44C1-A39D-B9D924B16415}" srcOrd="0" destOrd="1" presId="urn:microsoft.com/office/officeart/2005/8/layout/vList2"/>
    <dgm:cxn modelId="{9D1FBE97-FBA9-4770-9948-5B3FE36CA51C}" srcId="{C8F0C847-46ED-4234-ABFC-3EB35CA6B898}" destId="{F5063978-4D30-4BD5-BA37-C2FF92872C11}" srcOrd="1" destOrd="0" parTransId="{BFE99770-4EFB-4A2F-9EE8-4D74BF3FDD01}" sibTransId="{8FFD9E34-F01E-4398-96B4-B54BA43050B3}"/>
    <dgm:cxn modelId="{9ECA30D4-4BB5-417D-9D31-3D60F8035AC4}" type="presOf" srcId="{6B6935AE-BA9E-4D94-AC1A-EB90D0C3AEF7}" destId="{A6729E2D-AB5B-4ACB-804B-80F9BCF17113}" srcOrd="0" destOrd="0" presId="urn:microsoft.com/office/officeart/2005/8/layout/vList2"/>
    <dgm:cxn modelId="{ECAA3CD9-32D5-4079-BBCB-F87F53C547A6}" srcId="{23B1D859-765A-4204-9A70-7991459A3157}" destId="{3129D085-82D9-4469-B5D1-0B74723E2F86}" srcOrd="1" destOrd="0" parTransId="{5C67602C-30CE-493E-A005-B591E3A184C8}" sibTransId="{5441A3B0-95F1-4701-A438-6E7E16BCDF9B}"/>
    <dgm:cxn modelId="{B53451F8-2B90-4F3B-9D0B-E8A43F1FD89E}" srcId="{23B1D859-765A-4204-9A70-7991459A3157}" destId="{D318A41E-99A1-4AD8-AD9E-03E50AC0DF53}" srcOrd="0" destOrd="0" parTransId="{594AC6F8-AA20-4343-8569-AD9215071FCD}" sibTransId="{6558E82E-866D-40C5-8059-29E6D5505113}"/>
    <dgm:cxn modelId="{FCBC23D7-4295-499D-AC30-056D6CE59611}" type="presParOf" srcId="{6326D9AE-EBA8-4658-939C-CE0F31AA41FC}" destId="{A6729E2D-AB5B-4ACB-804B-80F9BCF17113}" srcOrd="0" destOrd="0" presId="urn:microsoft.com/office/officeart/2005/8/layout/vList2"/>
    <dgm:cxn modelId="{EAE957D1-E3A8-40CD-B493-857DBDB54436}" type="presParOf" srcId="{6326D9AE-EBA8-4658-939C-CE0F31AA41FC}" destId="{DFAC5111-DC69-4FF5-8D32-FFC02DA6AF98}" srcOrd="1" destOrd="0" presId="urn:microsoft.com/office/officeart/2005/8/layout/vList2"/>
    <dgm:cxn modelId="{5E58ACA6-22B9-4B9C-8A58-C0CB22158E9A}" type="presParOf" srcId="{6326D9AE-EBA8-4658-939C-CE0F31AA41FC}" destId="{C71DD2E5-CA54-437C-A1BD-695AE5763915}" srcOrd="2" destOrd="0" presId="urn:microsoft.com/office/officeart/2005/8/layout/vList2"/>
    <dgm:cxn modelId="{4A4D253A-E768-4371-AB82-D238C4160156}" type="presParOf" srcId="{6326D9AE-EBA8-4658-939C-CE0F31AA41FC}" destId="{AF0AB0D0-21C8-4771-9FA9-D29D3A126545}" srcOrd="3" destOrd="0" presId="urn:microsoft.com/office/officeart/2005/8/layout/vList2"/>
    <dgm:cxn modelId="{4308C1F2-A49E-4508-A561-CFDCA40392D3}" type="presParOf" srcId="{6326D9AE-EBA8-4658-939C-CE0F31AA41FC}" destId="{0002493C-A155-4348-A755-A5C1ADDB0D56}" srcOrd="4" destOrd="0" presId="urn:microsoft.com/office/officeart/2005/8/layout/vList2"/>
    <dgm:cxn modelId="{59F2BBB5-A2E7-4881-93A9-F539A6774139}" type="presParOf" srcId="{6326D9AE-EBA8-4658-939C-CE0F31AA41FC}" destId="{18854F83-2E6F-44C1-A39D-B9D924B1641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4B7165-96BE-434B-BA7C-72CB884F6EDE}"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6D08D173-1970-4A96-95BD-7C1528A843C6}">
      <dgm:prSet/>
      <dgm:spPr/>
      <dgm:t>
        <a:bodyPr/>
        <a:lstStyle/>
        <a:p>
          <a:pPr algn="l" rtl="0"/>
          <a:r>
            <a:rPr lang="en-US" b="1" u="sng" dirty="0"/>
            <a:t>Primary</a:t>
          </a:r>
          <a:r>
            <a:rPr lang="en-US" b="0" u="none" dirty="0"/>
            <a:t> </a:t>
          </a:r>
          <a:r>
            <a:rPr lang="en-US" dirty="0"/>
            <a:t>(chancre stage): 10-90 days after </a:t>
          </a:r>
          <a:r>
            <a:rPr lang="en-US" dirty="0">
              <a:latin typeface="Arial"/>
            </a:rPr>
            <a:t>innoculation</a:t>
          </a:r>
        </a:p>
      </dgm:t>
    </dgm:pt>
    <dgm:pt modelId="{6317EAF3-5B6F-4935-85A8-8D81BE5A277B}" type="parTrans" cxnId="{3D318ECB-A3C0-44A5-B234-AFDA98DFCDCF}">
      <dgm:prSet/>
      <dgm:spPr/>
      <dgm:t>
        <a:bodyPr/>
        <a:lstStyle/>
        <a:p>
          <a:endParaRPr lang="en-US"/>
        </a:p>
      </dgm:t>
    </dgm:pt>
    <dgm:pt modelId="{EEC2B1A9-25FD-436D-B7DA-EA9BDD5FB64D}" type="sibTrans" cxnId="{3D318ECB-A3C0-44A5-B234-AFDA98DFCDCF}">
      <dgm:prSet/>
      <dgm:spPr/>
      <dgm:t>
        <a:bodyPr/>
        <a:lstStyle/>
        <a:p>
          <a:endParaRPr lang="en-US"/>
        </a:p>
      </dgm:t>
    </dgm:pt>
    <dgm:pt modelId="{21FEAEB7-EDC6-4915-9E71-1D45A2248F07}">
      <dgm:prSet/>
      <dgm:spPr/>
      <dgm:t>
        <a:bodyPr/>
        <a:lstStyle/>
        <a:p>
          <a:pPr algn="l" rtl="0"/>
          <a:r>
            <a:rPr lang="en-US" b="1" u="sng" dirty="0"/>
            <a:t>Latent </a:t>
          </a:r>
          <a:r>
            <a:rPr lang="en-US" b="0" u="none" dirty="0"/>
            <a:t>(the silent stage</a:t>
          </a:r>
          <a:r>
            <a:rPr lang="en-US" dirty="0"/>
            <a:t>)</a:t>
          </a:r>
          <a:endParaRPr lang="en-US" dirty="0">
            <a:latin typeface="Arial"/>
          </a:endParaRPr>
        </a:p>
      </dgm:t>
    </dgm:pt>
    <dgm:pt modelId="{994D80CA-B813-47DA-829E-8A7BDCB50603}" type="parTrans" cxnId="{D8D8201C-11D3-445D-996A-6AD2EA983058}">
      <dgm:prSet/>
      <dgm:spPr/>
      <dgm:t>
        <a:bodyPr/>
        <a:lstStyle/>
        <a:p>
          <a:endParaRPr lang="en-US"/>
        </a:p>
      </dgm:t>
    </dgm:pt>
    <dgm:pt modelId="{9012F35C-02DD-4E82-A9C8-A010153C4E49}" type="sibTrans" cxnId="{D8D8201C-11D3-445D-996A-6AD2EA983058}">
      <dgm:prSet/>
      <dgm:spPr/>
      <dgm:t>
        <a:bodyPr/>
        <a:lstStyle/>
        <a:p>
          <a:endParaRPr lang="en-US"/>
        </a:p>
      </dgm:t>
    </dgm:pt>
    <dgm:pt modelId="{8892B16C-19AD-4E5F-B022-207A6E4A5D55}">
      <dgm:prSet/>
      <dgm:spPr/>
      <dgm:t>
        <a:bodyPr/>
        <a:lstStyle/>
        <a:p>
          <a:pPr algn="l" rtl="0"/>
          <a:r>
            <a:rPr lang="en-US" u="sng" dirty="0"/>
            <a:t>Late latent</a:t>
          </a:r>
          <a:r>
            <a:rPr lang="en-US" dirty="0"/>
            <a:t> – infection acquired more than 12 months </a:t>
          </a:r>
          <a:r>
            <a:rPr lang="en-US" dirty="0">
              <a:latin typeface="Arial"/>
            </a:rPr>
            <a:t>ago</a:t>
          </a:r>
        </a:p>
      </dgm:t>
    </dgm:pt>
    <dgm:pt modelId="{824351E8-7D70-4765-8714-795A2013F03F}" type="parTrans" cxnId="{1DA04F98-E8E1-42AA-B5B3-6D0DE146676B}">
      <dgm:prSet/>
      <dgm:spPr/>
      <dgm:t>
        <a:bodyPr/>
        <a:lstStyle/>
        <a:p>
          <a:endParaRPr lang="en-US"/>
        </a:p>
      </dgm:t>
    </dgm:pt>
    <dgm:pt modelId="{71010FA9-DE57-4C8A-A0D3-820821DCC04F}" type="sibTrans" cxnId="{1DA04F98-E8E1-42AA-B5B3-6D0DE146676B}">
      <dgm:prSet/>
      <dgm:spPr/>
      <dgm:t>
        <a:bodyPr/>
        <a:lstStyle/>
        <a:p>
          <a:endParaRPr lang="en-US"/>
        </a:p>
      </dgm:t>
    </dgm:pt>
    <dgm:pt modelId="{A2BC861D-D176-45D1-B973-FD4B29DA93CB}">
      <dgm:prSet/>
      <dgm:spPr/>
      <dgm:t>
        <a:bodyPr/>
        <a:lstStyle/>
        <a:p>
          <a:pPr algn="l" rtl="0"/>
          <a:r>
            <a:rPr lang="en-US" b="1" u="sng" dirty="0">
              <a:latin typeface="Arial"/>
            </a:rPr>
            <a:t>Tertiary</a:t>
          </a:r>
          <a:r>
            <a:rPr lang="en-US" b="1" u="sng" dirty="0"/>
            <a:t> </a:t>
          </a:r>
          <a:r>
            <a:rPr lang="en-US" dirty="0"/>
            <a:t>(the imprint stage- the disease leaves its mark on organ systems)</a:t>
          </a:r>
          <a:endParaRPr lang="en-US" dirty="0">
            <a:latin typeface="Arial"/>
          </a:endParaRPr>
        </a:p>
      </dgm:t>
    </dgm:pt>
    <dgm:pt modelId="{F3CB7F42-0E6F-42A9-BE65-151B46844FE9}" type="parTrans" cxnId="{BF813C31-C28C-493E-AA97-6F3AC171D186}">
      <dgm:prSet/>
      <dgm:spPr/>
      <dgm:t>
        <a:bodyPr/>
        <a:lstStyle/>
        <a:p>
          <a:endParaRPr lang="en-US"/>
        </a:p>
      </dgm:t>
    </dgm:pt>
    <dgm:pt modelId="{0B24F45E-A5B8-4CF1-A1E5-EA21F06D0340}" type="sibTrans" cxnId="{BF813C31-C28C-493E-AA97-6F3AC171D186}">
      <dgm:prSet/>
      <dgm:spPr/>
      <dgm:t>
        <a:bodyPr/>
        <a:lstStyle/>
        <a:p>
          <a:endParaRPr lang="en-US"/>
        </a:p>
      </dgm:t>
    </dgm:pt>
    <dgm:pt modelId="{B330E0F8-23CC-4540-A2BE-7AD8E30B83F8}">
      <dgm:prSet phldr="0"/>
      <dgm:spPr/>
      <dgm:t>
        <a:bodyPr/>
        <a:lstStyle/>
        <a:p>
          <a:pPr algn="l" rtl="0"/>
          <a:r>
            <a:rPr lang="en-US" dirty="0"/>
            <a:t>Neurosyphilis (can occur at </a:t>
          </a:r>
          <a:r>
            <a:rPr lang="en-US" i="1" dirty="0"/>
            <a:t>any</a:t>
          </a:r>
          <a:r>
            <a:rPr lang="en-US" dirty="0"/>
            <a:t> stage)</a:t>
          </a:r>
          <a:endParaRPr lang="en-US" dirty="0">
            <a:latin typeface="Arial"/>
          </a:endParaRPr>
        </a:p>
      </dgm:t>
    </dgm:pt>
    <dgm:pt modelId="{61666DA6-0A48-4FA9-A437-294A554DCE56}" type="parTrans" cxnId="{605E75A1-5433-4ED0-9AEC-D21D35724C56}">
      <dgm:prSet/>
      <dgm:spPr/>
      <dgm:t>
        <a:bodyPr/>
        <a:lstStyle/>
        <a:p>
          <a:endParaRPr lang="es-419"/>
        </a:p>
      </dgm:t>
    </dgm:pt>
    <dgm:pt modelId="{0E6F44B5-0741-4CE3-B846-DA15966954B1}" type="sibTrans" cxnId="{605E75A1-5433-4ED0-9AEC-D21D35724C56}">
      <dgm:prSet/>
      <dgm:spPr/>
      <dgm:t>
        <a:bodyPr/>
        <a:lstStyle/>
        <a:p>
          <a:endParaRPr lang="es-419"/>
        </a:p>
      </dgm:t>
    </dgm:pt>
    <dgm:pt modelId="{67199551-4D85-4508-B5FC-DB2C635A8A4B}">
      <dgm:prSet phldr="0"/>
      <dgm:spPr/>
      <dgm:t>
        <a:bodyPr/>
        <a:lstStyle/>
        <a:p>
          <a:pPr algn="l" rtl="0"/>
          <a:r>
            <a:rPr lang="en-US" dirty="0">
              <a:latin typeface="Arial"/>
            </a:rPr>
            <a:t>Typically</a:t>
          </a:r>
          <a:r>
            <a:rPr lang="en-US" dirty="0"/>
            <a:t> presents as a single, painless ulcer or chancre at the site of </a:t>
          </a:r>
          <a:r>
            <a:rPr lang="en-US" dirty="0">
              <a:latin typeface="Arial"/>
            </a:rPr>
            <a:t>inoculation</a:t>
          </a:r>
        </a:p>
      </dgm:t>
    </dgm:pt>
    <dgm:pt modelId="{80D0C10E-4B1E-4822-93AA-D74BFC5BE190}" type="parTrans" cxnId="{99580B68-8D7C-4066-A2A0-0EF17097498D}">
      <dgm:prSet/>
      <dgm:spPr/>
      <dgm:t>
        <a:bodyPr/>
        <a:lstStyle/>
        <a:p>
          <a:endParaRPr lang="es-419"/>
        </a:p>
      </dgm:t>
    </dgm:pt>
    <dgm:pt modelId="{E263850D-AFF6-4B48-B0DA-24C2418C310E}" type="sibTrans" cxnId="{99580B68-8D7C-4066-A2A0-0EF17097498D}">
      <dgm:prSet/>
      <dgm:spPr/>
      <dgm:t>
        <a:bodyPr/>
        <a:lstStyle/>
        <a:p>
          <a:endParaRPr lang="es-419"/>
        </a:p>
      </dgm:t>
    </dgm:pt>
    <dgm:pt modelId="{5427BD47-8499-4EA4-AEB3-A6346B9EFEF1}">
      <dgm:prSet phldr="0"/>
      <dgm:spPr/>
      <dgm:t>
        <a:bodyPr/>
        <a:lstStyle/>
        <a:p>
          <a:pPr rtl="0"/>
          <a:r>
            <a:rPr lang="en-US" dirty="0">
              <a:latin typeface="Arial"/>
            </a:rPr>
            <a:t>May</a:t>
          </a:r>
          <a:r>
            <a:rPr lang="en-US" dirty="0"/>
            <a:t> also present as multiple, painful, atypical lesions </a:t>
          </a:r>
          <a:endParaRPr lang="en-US" b="0" u="none" dirty="0">
            <a:latin typeface="Arial"/>
          </a:endParaRPr>
        </a:p>
      </dgm:t>
    </dgm:pt>
    <dgm:pt modelId="{A667AB50-0B72-48AD-AEDE-B49ADA5F34BB}" type="parTrans" cxnId="{747A6A7E-3C65-4A35-8560-56B1C7555732}">
      <dgm:prSet/>
      <dgm:spPr/>
      <dgm:t>
        <a:bodyPr/>
        <a:lstStyle/>
        <a:p>
          <a:endParaRPr lang="es-419"/>
        </a:p>
      </dgm:t>
    </dgm:pt>
    <dgm:pt modelId="{A2D6FC7C-9DE6-4C32-A1A5-56D0C2791B97}" type="sibTrans" cxnId="{747A6A7E-3C65-4A35-8560-56B1C7555732}">
      <dgm:prSet/>
      <dgm:spPr/>
      <dgm:t>
        <a:bodyPr/>
        <a:lstStyle/>
        <a:p>
          <a:endParaRPr lang="es-419"/>
        </a:p>
      </dgm:t>
    </dgm:pt>
    <dgm:pt modelId="{7EF02877-66FB-4D88-AAA0-2F3C31842D19}">
      <dgm:prSet phldr="0"/>
      <dgm:spPr/>
      <dgm:t>
        <a:bodyPr/>
        <a:lstStyle/>
        <a:p>
          <a:pPr rtl="0"/>
          <a:r>
            <a:rPr lang="en-US" b="1" u="sng" dirty="0"/>
            <a:t>Secondary </a:t>
          </a:r>
          <a:r>
            <a:rPr lang="en-US" dirty="0"/>
            <a:t>(rash stage): 0-7 months after primary lesion onset</a:t>
          </a:r>
          <a:endParaRPr lang="en-US" dirty="0">
            <a:latin typeface="Arial"/>
          </a:endParaRPr>
        </a:p>
      </dgm:t>
    </dgm:pt>
    <dgm:pt modelId="{0DACE695-D8B6-4F9F-B451-C3BDBC920F98}" type="parTrans" cxnId="{D8BF08E7-2049-4DC7-BCC1-4F2E1456D01F}">
      <dgm:prSet/>
      <dgm:spPr/>
      <dgm:t>
        <a:bodyPr/>
        <a:lstStyle/>
        <a:p>
          <a:endParaRPr lang="es-419"/>
        </a:p>
      </dgm:t>
    </dgm:pt>
    <dgm:pt modelId="{A50B9EBD-C1B9-4F75-93B5-3B22E40A3DA9}" type="sibTrans" cxnId="{D8BF08E7-2049-4DC7-BCC1-4F2E1456D01F}">
      <dgm:prSet/>
      <dgm:spPr/>
      <dgm:t>
        <a:bodyPr/>
        <a:lstStyle/>
        <a:p>
          <a:endParaRPr lang="es-419"/>
        </a:p>
      </dgm:t>
    </dgm:pt>
    <dgm:pt modelId="{A96FE030-6619-45A7-BD69-0046F6552461}">
      <dgm:prSet phldr="0"/>
      <dgm:spPr/>
      <dgm:t>
        <a:bodyPr/>
        <a:lstStyle/>
        <a:p>
          <a:pPr rtl="0"/>
          <a:r>
            <a:rPr lang="en-US" dirty="0"/>
            <a:t>Presents as skin rashes, mucocutaneous lesions, warts, </a:t>
          </a:r>
          <a:r>
            <a:rPr lang="en-US" dirty="0">
              <a:latin typeface="Arial"/>
            </a:rPr>
            <a:t>alopecia</a:t>
          </a:r>
        </a:p>
      </dgm:t>
    </dgm:pt>
    <dgm:pt modelId="{9D17C348-48F7-43CD-A6EF-4095CF65626D}" type="parTrans" cxnId="{79AC4253-6013-4138-A3E6-7A81DFA585D3}">
      <dgm:prSet/>
      <dgm:spPr/>
      <dgm:t>
        <a:bodyPr/>
        <a:lstStyle/>
        <a:p>
          <a:endParaRPr lang="es-419"/>
        </a:p>
      </dgm:t>
    </dgm:pt>
    <dgm:pt modelId="{4BE6BAC2-3648-431B-8303-C9C4AC89FC33}" type="sibTrans" cxnId="{79AC4253-6013-4138-A3E6-7A81DFA585D3}">
      <dgm:prSet/>
      <dgm:spPr/>
      <dgm:t>
        <a:bodyPr/>
        <a:lstStyle/>
        <a:p>
          <a:endParaRPr lang="es-419"/>
        </a:p>
      </dgm:t>
    </dgm:pt>
    <dgm:pt modelId="{1F1D9ED9-BF22-4468-BD9F-CE83ADF4B465}">
      <dgm:prSet phldr="0"/>
      <dgm:spPr/>
      <dgm:t>
        <a:bodyPr/>
        <a:lstStyle/>
        <a:p>
          <a:r>
            <a:rPr lang="en-US" dirty="0">
              <a:latin typeface="Arial"/>
            </a:rPr>
            <a:t>Classically</a:t>
          </a:r>
          <a:r>
            <a:rPr lang="en-US" dirty="0"/>
            <a:t> a palmar/plantar rash</a:t>
          </a:r>
        </a:p>
      </dgm:t>
    </dgm:pt>
    <dgm:pt modelId="{9CBF878C-141B-4E88-A0EA-F2C00749CD42}" type="parTrans" cxnId="{B889DF28-3A63-4715-8C5A-7DE029AE28E3}">
      <dgm:prSet/>
      <dgm:spPr/>
      <dgm:t>
        <a:bodyPr/>
        <a:lstStyle/>
        <a:p>
          <a:endParaRPr lang="es-419"/>
        </a:p>
      </dgm:t>
    </dgm:pt>
    <dgm:pt modelId="{F25AD14E-E0B3-4F16-A746-4DC9C1B23DE0}" type="sibTrans" cxnId="{B889DF28-3A63-4715-8C5A-7DE029AE28E3}">
      <dgm:prSet/>
      <dgm:spPr/>
      <dgm:t>
        <a:bodyPr/>
        <a:lstStyle/>
        <a:p>
          <a:endParaRPr lang="es-419"/>
        </a:p>
      </dgm:t>
    </dgm:pt>
    <dgm:pt modelId="{D7786F97-3EA5-4410-AC82-A437AC45E8E4}">
      <dgm:prSet phldr="0"/>
      <dgm:spPr/>
      <dgm:t>
        <a:bodyPr/>
        <a:lstStyle/>
        <a:p>
          <a:pPr rtl="0"/>
          <a:r>
            <a:rPr lang="en-US" dirty="0"/>
            <a:t>No symptoms of either the primary or secondary stages. Positive </a:t>
          </a:r>
          <a:r>
            <a:rPr lang="en-US" dirty="0">
              <a:latin typeface="Arial"/>
            </a:rPr>
            <a:t>serology</a:t>
          </a:r>
        </a:p>
      </dgm:t>
    </dgm:pt>
    <dgm:pt modelId="{9BC83F4C-0A79-44AA-B82D-0B2D55325AB0}" type="parTrans" cxnId="{74EEEA91-0FBB-493C-92C7-7F85478FEB0F}">
      <dgm:prSet/>
      <dgm:spPr/>
      <dgm:t>
        <a:bodyPr/>
        <a:lstStyle/>
        <a:p>
          <a:endParaRPr lang="es-419"/>
        </a:p>
      </dgm:t>
    </dgm:pt>
    <dgm:pt modelId="{DD51570F-E482-4239-A541-F7C05DEEB788}" type="sibTrans" cxnId="{74EEEA91-0FBB-493C-92C7-7F85478FEB0F}">
      <dgm:prSet/>
      <dgm:spPr/>
      <dgm:t>
        <a:bodyPr/>
        <a:lstStyle/>
        <a:p>
          <a:endParaRPr lang="es-419"/>
        </a:p>
      </dgm:t>
    </dgm:pt>
    <dgm:pt modelId="{B338E7C6-09CB-4DC4-9C60-D40CFA46A5F8}">
      <dgm:prSet phldr="0"/>
      <dgm:spPr/>
      <dgm:t>
        <a:bodyPr/>
        <a:lstStyle/>
        <a:p>
          <a:r>
            <a:rPr lang="en-US" dirty="0">
              <a:latin typeface="Arial"/>
            </a:rPr>
            <a:t>Early</a:t>
          </a:r>
          <a:r>
            <a:rPr lang="en-US" dirty="0"/>
            <a:t> latent – infection acquired within the previous 12 months</a:t>
          </a:r>
        </a:p>
      </dgm:t>
    </dgm:pt>
    <dgm:pt modelId="{1E150D5E-7C45-4CBD-B890-56CB301396CA}" type="parTrans" cxnId="{EE373180-D341-4D97-A124-CA0CF38E0977}">
      <dgm:prSet/>
      <dgm:spPr/>
      <dgm:t>
        <a:bodyPr/>
        <a:lstStyle/>
        <a:p>
          <a:endParaRPr lang="es-419"/>
        </a:p>
      </dgm:t>
    </dgm:pt>
    <dgm:pt modelId="{8911A92F-9E8E-4A25-9774-C7D8CD43B42A}" type="sibTrans" cxnId="{EE373180-D341-4D97-A124-CA0CF38E0977}">
      <dgm:prSet/>
      <dgm:spPr/>
      <dgm:t>
        <a:bodyPr/>
        <a:lstStyle/>
        <a:p>
          <a:endParaRPr lang="es-419"/>
        </a:p>
      </dgm:t>
    </dgm:pt>
    <dgm:pt modelId="{829C7BE6-BA9E-4CD2-A14A-D060BEF41713}">
      <dgm:prSet phldr="0"/>
      <dgm:spPr/>
      <dgm:t>
        <a:bodyPr/>
        <a:lstStyle/>
        <a:p>
          <a:pPr algn="l"/>
          <a:r>
            <a:rPr lang="en-US" dirty="0">
              <a:latin typeface="Arial"/>
            </a:rPr>
            <a:t>Unknown</a:t>
          </a:r>
          <a:r>
            <a:rPr lang="en-US" dirty="0"/>
            <a:t> duration – treated the same way as late latent</a:t>
          </a:r>
        </a:p>
      </dgm:t>
    </dgm:pt>
    <dgm:pt modelId="{8AC1582D-D202-4CD4-B5D5-A4EF8639D8F0}" type="parTrans" cxnId="{355E3DFB-923C-46F7-9728-57BCA84AD7EC}">
      <dgm:prSet/>
      <dgm:spPr/>
      <dgm:t>
        <a:bodyPr/>
        <a:lstStyle/>
        <a:p>
          <a:endParaRPr lang="es-419"/>
        </a:p>
      </dgm:t>
    </dgm:pt>
    <dgm:pt modelId="{07246D58-8568-4597-9ADB-33C3075EF235}" type="sibTrans" cxnId="{355E3DFB-923C-46F7-9728-57BCA84AD7EC}">
      <dgm:prSet/>
      <dgm:spPr/>
      <dgm:t>
        <a:bodyPr/>
        <a:lstStyle/>
        <a:p>
          <a:endParaRPr lang="es-419"/>
        </a:p>
      </dgm:t>
    </dgm:pt>
    <dgm:pt modelId="{05F480D5-04D1-448E-98B2-648CF3492324}">
      <dgm:prSet phldr="0"/>
      <dgm:spPr/>
      <dgm:t>
        <a:bodyPr/>
        <a:lstStyle/>
        <a:p>
          <a:r>
            <a:rPr lang="en-US" dirty="0"/>
            <a:t>Now rare. May present with lesions called gummas, cardiac or other organ involvement</a:t>
          </a:r>
        </a:p>
      </dgm:t>
    </dgm:pt>
    <dgm:pt modelId="{22265788-DD74-4481-A58F-A5362A22F804}" type="parTrans" cxnId="{DC54804C-0B56-4D08-83A3-66B0C7A03C87}">
      <dgm:prSet/>
      <dgm:spPr/>
      <dgm:t>
        <a:bodyPr/>
        <a:lstStyle/>
        <a:p>
          <a:endParaRPr lang="es-419"/>
        </a:p>
      </dgm:t>
    </dgm:pt>
    <dgm:pt modelId="{CDDF15DF-3E46-4717-A041-E4469E3F63D3}" type="sibTrans" cxnId="{DC54804C-0B56-4D08-83A3-66B0C7A03C87}">
      <dgm:prSet/>
      <dgm:spPr/>
      <dgm:t>
        <a:bodyPr/>
        <a:lstStyle/>
        <a:p>
          <a:endParaRPr lang="es-419"/>
        </a:p>
      </dgm:t>
    </dgm:pt>
    <dgm:pt modelId="{A950E2C0-C59D-4666-994C-A2F8FB4598E2}">
      <dgm:prSet phldr="0"/>
      <dgm:spPr/>
      <dgm:t>
        <a:bodyPr/>
        <a:lstStyle/>
        <a:p>
          <a:r>
            <a:rPr lang="en-US" dirty="0"/>
            <a:t>Ocular, otic, meningovascular, meningitis</a:t>
          </a:r>
        </a:p>
      </dgm:t>
    </dgm:pt>
    <dgm:pt modelId="{2D957CAD-5FB1-48F3-A923-6B090C8ED12B}" type="parTrans" cxnId="{7B0AEF04-2C7B-47D7-8202-56DD8F489A1E}">
      <dgm:prSet/>
      <dgm:spPr/>
      <dgm:t>
        <a:bodyPr/>
        <a:lstStyle/>
        <a:p>
          <a:endParaRPr lang="es-419"/>
        </a:p>
      </dgm:t>
    </dgm:pt>
    <dgm:pt modelId="{BC254F0A-6303-475F-B63C-576B1B1A7330}" type="sibTrans" cxnId="{7B0AEF04-2C7B-47D7-8202-56DD8F489A1E}">
      <dgm:prSet/>
      <dgm:spPr/>
      <dgm:t>
        <a:bodyPr/>
        <a:lstStyle/>
        <a:p>
          <a:endParaRPr lang="es-419"/>
        </a:p>
      </dgm:t>
    </dgm:pt>
    <dgm:pt modelId="{5394DAEF-42F3-4C3D-830D-F8AEF0BB7FAB}" type="pres">
      <dgm:prSet presAssocID="{D24B7165-96BE-434B-BA7C-72CB884F6EDE}" presName="linear" presStyleCnt="0">
        <dgm:presLayoutVars>
          <dgm:dir/>
          <dgm:animLvl val="lvl"/>
          <dgm:resizeHandles val="exact"/>
        </dgm:presLayoutVars>
      </dgm:prSet>
      <dgm:spPr/>
    </dgm:pt>
    <dgm:pt modelId="{175EF6B9-976D-45A7-9BD9-87AED3246F79}" type="pres">
      <dgm:prSet presAssocID="{6D08D173-1970-4A96-95BD-7C1528A843C6}" presName="parentLin" presStyleCnt="0"/>
      <dgm:spPr/>
    </dgm:pt>
    <dgm:pt modelId="{8C725A15-DDD3-4C5C-BF13-CB5781997145}" type="pres">
      <dgm:prSet presAssocID="{6D08D173-1970-4A96-95BD-7C1528A843C6}" presName="parentLeftMargin" presStyleLbl="node1" presStyleIdx="0" presStyleCnt="6"/>
      <dgm:spPr/>
    </dgm:pt>
    <dgm:pt modelId="{CCF00C26-BF80-4819-AA1E-F79E047E246B}" type="pres">
      <dgm:prSet presAssocID="{6D08D173-1970-4A96-95BD-7C1528A843C6}" presName="parentText" presStyleLbl="node1" presStyleIdx="0" presStyleCnt="6">
        <dgm:presLayoutVars>
          <dgm:chMax val="0"/>
          <dgm:bulletEnabled val="1"/>
        </dgm:presLayoutVars>
      </dgm:prSet>
      <dgm:spPr/>
    </dgm:pt>
    <dgm:pt modelId="{5B19226E-D314-4CDE-9505-805C110C1507}" type="pres">
      <dgm:prSet presAssocID="{6D08D173-1970-4A96-95BD-7C1528A843C6}" presName="negativeSpace" presStyleCnt="0"/>
      <dgm:spPr/>
    </dgm:pt>
    <dgm:pt modelId="{5E8094D4-542C-4DD4-B14D-FF2C9ECE9D6D}" type="pres">
      <dgm:prSet presAssocID="{6D08D173-1970-4A96-95BD-7C1528A843C6}" presName="childText" presStyleLbl="conFgAcc1" presStyleIdx="0" presStyleCnt="6">
        <dgm:presLayoutVars>
          <dgm:bulletEnabled val="1"/>
        </dgm:presLayoutVars>
      </dgm:prSet>
      <dgm:spPr/>
    </dgm:pt>
    <dgm:pt modelId="{FCA5B633-A977-4F0C-8253-FA57374C9A1E}" type="pres">
      <dgm:prSet presAssocID="{EEC2B1A9-25FD-436D-B7DA-EA9BDD5FB64D}" presName="spaceBetweenRectangles" presStyleCnt="0"/>
      <dgm:spPr/>
    </dgm:pt>
    <dgm:pt modelId="{1F6DB57A-4ED9-4731-BEF5-89231004BDA8}" type="pres">
      <dgm:prSet presAssocID="{7EF02877-66FB-4D88-AAA0-2F3C31842D19}" presName="parentLin" presStyleCnt="0"/>
      <dgm:spPr/>
    </dgm:pt>
    <dgm:pt modelId="{7DF37CA5-3355-46DA-86D1-F7DBEBFF0AAD}" type="pres">
      <dgm:prSet presAssocID="{7EF02877-66FB-4D88-AAA0-2F3C31842D19}" presName="parentLeftMargin" presStyleLbl="node1" presStyleIdx="0" presStyleCnt="6"/>
      <dgm:spPr/>
    </dgm:pt>
    <dgm:pt modelId="{7C9EAEB5-E70C-4514-A097-E2AB6CC1F5A3}" type="pres">
      <dgm:prSet presAssocID="{7EF02877-66FB-4D88-AAA0-2F3C31842D19}" presName="parentText" presStyleLbl="node1" presStyleIdx="1" presStyleCnt="6">
        <dgm:presLayoutVars>
          <dgm:chMax val="0"/>
          <dgm:bulletEnabled val="1"/>
        </dgm:presLayoutVars>
      </dgm:prSet>
      <dgm:spPr/>
    </dgm:pt>
    <dgm:pt modelId="{9EBD4B15-602E-4479-8BE4-B241EB331DC8}" type="pres">
      <dgm:prSet presAssocID="{7EF02877-66FB-4D88-AAA0-2F3C31842D19}" presName="negativeSpace" presStyleCnt="0"/>
      <dgm:spPr/>
    </dgm:pt>
    <dgm:pt modelId="{76E5A9EA-0434-43F7-B692-24E96CD5F44E}" type="pres">
      <dgm:prSet presAssocID="{7EF02877-66FB-4D88-AAA0-2F3C31842D19}" presName="childText" presStyleLbl="conFgAcc1" presStyleIdx="1" presStyleCnt="6">
        <dgm:presLayoutVars>
          <dgm:bulletEnabled val="1"/>
        </dgm:presLayoutVars>
      </dgm:prSet>
      <dgm:spPr/>
    </dgm:pt>
    <dgm:pt modelId="{7945C56A-007C-4212-A52C-D3256D0E1FD1}" type="pres">
      <dgm:prSet presAssocID="{A50B9EBD-C1B9-4F75-93B5-3B22E40A3DA9}" presName="spaceBetweenRectangles" presStyleCnt="0"/>
      <dgm:spPr/>
    </dgm:pt>
    <dgm:pt modelId="{0B842F93-7D69-467E-AFC9-DBE05B5131C5}" type="pres">
      <dgm:prSet presAssocID="{21FEAEB7-EDC6-4915-9E71-1D45A2248F07}" presName="parentLin" presStyleCnt="0"/>
      <dgm:spPr/>
    </dgm:pt>
    <dgm:pt modelId="{709FA931-71E3-47AD-9952-0DA847C32E9D}" type="pres">
      <dgm:prSet presAssocID="{21FEAEB7-EDC6-4915-9E71-1D45A2248F07}" presName="parentLeftMargin" presStyleLbl="node1" presStyleIdx="1" presStyleCnt="6"/>
      <dgm:spPr/>
    </dgm:pt>
    <dgm:pt modelId="{069CB277-950B-4375-863E-1CC5E40B3DE3}" type="pres">
      <dgm:prSet presAssocID="{21FEAEB7-EDC6-4915-9E71-1D45A2248F07}" presName="parentText" presStyleLbl="node1" presStyleIdx="2" presStyleCnt="6">
        <dgm:presLayoutVars>
          <dgm:chMax val="0"/>
          <dgm:bulletEnabled val="1"/>
        </dgm:presLayoutVars>
      </dgm:prSet>
      <dgm:spPr/>
    </dgm:pt>
    <dgm:pt modelId="{D2664C02-9203-4684-A92A-0C254D5B3986}" type="pres">
      <dgm:prSet presAssocID="{21FEAEB7-EDC6-4915-9E71-1D45A2248F07}" presName="negativeSpace" presStyleCnt="0"/>
      <dgm:spPr/>
    </dgm:pt>
    <dgm:pt modelId="{122B8EA6-15E9-4270-B6FB-C1F592995BD4}" type="pres">
      <dgm:prSet presAssocID="{21FEAEB7-EDC6-4915-9E71-1D45A2248F07}" presName="childText" presStyleLbl="conFgAcc1" presStyleIdx="2" presStyleCnt="6">
        <dgm:presLayoutVars>
          <dgm:bulletEnabled val="1"/>
        </dgm:presLayoutVars>
      </dgm:prSet>
      <dgm:spPr/>
    </dgm:pt>
    <dgm:pt modelId="{112C81DD-8DD5-4E80-A714-D1EDEC216D16}" type="pres">
      <dgm:prSet presAssocID="{9012F35C-02DD-4E82-A9C8-A010153C4E49}" presName="spaceBetweenRectangles" presStyleCnt="0"/>
      <dgm:spPr/>
    </dgm:pt>
    <dgm:pt modelId="{E7BC4913-F325-407F-8465-7A250B948445}" type="pres">
      <dgm:prSet presAssocID="{8892B16C-19AD-4E5F-B022-207A6E4A5D55}" presName="parentLin" presStyleCnt="0"/>
      <dgm:spPr/>
    </dgm:pt>
    <dgm:pt modelId="{66325B2D-D031-41A6-A9C9-79FBD0BE8060}" type="pres">
      <dgm:prSet presAssocID="{8892B16C-19AD-4E5F-B022-207A6E4A5D55}" presName="parentLeftMargin" presStyleLbl="node1" presStyleIdx="2" presStyleCnt="6"/>
      <dgm:spPr/>
    </dgm:pt>
    <dgm:pt modelId="{153F5C02-40A7-4448-8DDC-7F8C3F084A50}" type="pres">
      <dgm:prSet presAssocID="{8892B16C-19AD-4E5F-B022-207A6E4A5D55}" presName="parentText" presStyleLbl="node1" presStyleIdx="3" presStyleCnt="6">
        <dgm:presLayoutVars>
          <dgm:chMax val="0"/>
          <dgm:bulletEnabled val="1"/>
        </dgm:presLayoutVars>
      </dgm:prSet>
      <dgm:spPr/>
    </dgm:pt>
    <dgm:pt modelId="{E90719BB-01E2-43AC-8C1B-30BE3CC25C35}" type="pres">
      <dgm:prSet presAssocID="{8892B16C-19AD-4E5F-B022-207A6E4A5D55}" presName="negativeSpace" presStyleCnt="0"/>
      <dgm:spPr/>
    </dgm:pt>
    <dgm:pt modelId="{17410AAE-F145-4CFC-8F15-D909F659DFAF}" type="pres">
      <dgm:prSet presAssocID="{8892B16C-19AD-4E5F-B022-207A6E4A5D55}" presName="childText" presStyleLbl="conFgAcc1" presStyleIdx="3" presStyleCnt="6">
        <dgm:presLayoutVars>
          <dgm:bulletEnabled val="1"/>
        </dgm:presLayoutVars>
      </dgm:prSet>
      <dgm:spPr/>
    </dgm:pt>
    <dgm:pt modelId="{E4EDE378-961A-4507-BD87-5C14A68AB39F}" type="pres">
      <dgm:prSet presAssocID="{71010FA9-DE57-4C8A-A0D3-820821DCC04F}" presName="spaceBetweenRectangles" presStyleCnt="0"/>
      <dgm:spPr/>
    </dgm:pt>
    <dgm:pt modelId="{1F3B4CF9-6756-4A2C-8CD3-A856B2A84BDF}" type="pres">
      <dgm:prSet presAssocID="{A2BC861D-D176-45D1-B973-FD4B29DA93CB}" presName="parentLin" presStyleCnt="0"/>
      <dgm:spPr/>
    </dgm:pt>
    <dgm:pt modelId="{2CD5BC6D-3D45-480E-AB17-145A89977586}" type="pres">
      <dgm:prSet presAssocID="{A2BC861D-D176-45D1-B973-FD4B29DA93CB}" presName="parentLeftMargin" presStyleLbl="node1" presStyleIdx="3" presStyleCnt="6"/>
      <dgm:spPr/>
    </dgm:pt>
    <dgm:pt modelId="{C9494463-5380-48BB-BACF-E6685BA6C569}" type="pres">
      <dgm:prSet presAssocID="{A2BC861D-D176-45D1-B973-FD4B29DA93CB}" presName="parentText" presStyleLbl="node1" presStyleIdx="4" presStyleCnt="6">
        <dgm:presLayoutVars>
          <dgm:chMax val="0"/>
          <dgm:bulletEnabled val="1"/>
        </dgm:presLayoutVars>
      </dgm:prSet>
      <dgm:spPr/>
    </dgm:pt>
    <dgm:pt modelId="{E7A9BB93-85BC-402F-AEC4-9F3D6F879C94}" type="pres">
      <dgm:prSet presAssocID="{A2BC861D-D176-45D1-B973-FD4B29DA93CB}" presName="negativeSpace" presStyleCnt="0"/>
      <dgm:spPr/>
    </dgm:pt>
    <dgm:pt modelId="{8F9B879E-98EB-4D53-9A98-111B9E2F3364}" type="pres">
      <dgm:prSet presAssocID="{A2BC861D-D176-45D1-B973-FD4B29DA93CB}" presName="childText" presStyleLbl="conFgAcc1" presStyleIdx="4" presStyleCnt="6">
        <dgm:presLayoutVars>
          <dgm:bulletEnabled val="1"/>
        </dgm:presLayoutVars>
      </dgm:prSet>
      <dgm:spPr/>
    </dgm:pt>
    <dgm:pt modelId="{B3A76E88-8E1A-4F36-B7C0-23F20A17D62E}" type="pres">
      <dgm:prSet presAssocID="{0B24F45E-A5B8-4CF1-A1E5-EA21F06D0340}" presName="spaceBetweenRectangles" presStyleCnt="0"/>
      <dgm:spPr/>
    </dgm:pt>
    <dgm:pt modelId="{19A7126F-02F9-4853-BF36-4DB60B741BD8}" type="pres">
      <dgm:prSet presAssocID="{B330E0F8-23CC-4540-A2BE-7AD8E30B83F8}" presName="parentLin" presStyleCnt="0"/>
      <dgm:spPr/>
    </dgm:pt>
    <dgm:pt modelId="{E6CF66C6-743F-4F00-A904-AF26CD294C29}" type="pres">
      <dgm:prSet presAssocID="{B330E0F8-23CC-4540-A2BE-7AD8E30B83F8}" presName="parentLeftMargin" presStyleLbl="node1" presStyleIdx="4" presStyleCnt="6"/>
      <dgm:spPr/>
    </dgm:pt>
    <dgm:pt modelId="{5560B778-F5CF-4241-82FB-EFCC64BC6C25}" type="pres">
      <dgm:prSet presAssocID="{B330E0F8-23CC-4540-A2BE-7AD8E30B83F8}" presName="parentText" presStyleLbl="node1" presStyleIdx="5" presStyleCnt="6">
        <dgm:presLayoutVars>
          <dgm:chMax val="0"/>
          <dgm:bulletEnabled val="1"/>
        </dgm:presLayoutVars>
      </dgm:prSet>
      <dgm:spPr/>
    </dgm:pt>
    <dgm:pt modelId="{B6DE6C67-51C7-418D-8B5B-996D1D601BD8}" type="pres">
      <dgm:prSet presAssocID="{B330E0F8-23CC-4540-A2BE-7AD8E30B83F8}" presName="negativeSpace" presStyleCnt="0"/>
      <dgm:spPr/>
    </dgm:pt>
    <dgm:pt modelId="{423B6483-0E2B-4649-B717-C62FBF413CD2}" type="pres">
      <dgm:prSet presAssocID="{B330E0F8-23CC-4540-A2BE-7AD8E30B83F8}" presName="childText" presStyleLbl="conFgAcc1" presStyleIdx="5" presStyleCnt="6">
        <dgm:presLayoutVars>
          <dgm:bulletEnabled val="1"/>
        </dgm:presLayoutVars>
      </dgm:prSet>
      <dgm:spPr/>
    </dgm:pt>
  </dgm:ptLst>
  <dgm:cxnLst>
    <dgm:cxn modelId="{549D9B04-77C8-4E76-8673-1253FB392373}" type="presOf" srcId="{7EF02877-66FB-4D88-AAA0-2F3C31842D19}" destId="{7DF37CA5-3355-46DA-86D1-F7DBEBFF0AAD}" srcOrd="0" destOrd="0" presId="urn:microsoft.com/office/officeart/2005/8/layout/list1"/>
    <dgm:cxn modelId="{7B0AEF04-2C7B-47D7-8202-56DD8F489A1E}" srcId="{B330E0F8-23CC-4540-A2BE-7AD8E30B83F8}" destId="{A950E2C0-C59D-4666-994C-A2F8FB4598E2}" srcOrd="0" destOrd="0" parTransId="{2D957CAD-5FB1-48F3-A923-6B090C8ED12B}" sibTransId="{BC254F0A-6303-475F-B63C-576B1B1A7330}"/>
    <dgm:cxn modelId="{D8D8201C-11D3-445D-996A-6AD2EA983058}" srcId="{D24B7165-96BE-434B-BA7C-72CB884F6EDE}" destId="{21FEAEB7-EDC6-4915-9E71-1D45A2248F07}" srcOrd="2" destOrd="0" parTransId="{994D80CA-B813-47DA-829E-8A7BDCB50603}" sibTransId="{9012F35C-02DD-4E82-A9C8-A010153C4E49}"/>
    <dgm:cxn modelId="{B889DF28-3A63-4715-8C5A-7DE029AE28E3}" srcId="{7EF02877-66FB-4D88-AAA0-2F3C31842D19}" destId="{1F1D9ED9-BF22-4468-BD9F-CE83ADF4B465}" srcOrd="1" destOrd="0" parTransId="{9CBF878C-141B-4E88-A0EA-F2C00749CD42}" sibTransId="{F25AD14E-E0B3-4F16-A746-4DC9C1B23DE0}"/>
    <dgm:cxn modelId="{C4E00029-A3F2-472D-9D96-998C65F06A97}" type="presOf" srcId="{5427BD47-8499-4EA4-AEB3-A6346B9EFEF1}" destId="{5E8094D4-542C-4DD4-B14D-FF2C9ECE9D6D}" srcOrd="0" destOrd="1" presId="urn:microsoft.com/office/officeart/2005/8/layout/list1"/>
    <dgm:cxn modelId="{BF813C31-C28C-493E-AA97-6F3AC171D186}" srcId="{D24B7165-96BE-434B-BA7C-72CB884F6EDE}" destId="{A2BC861D-D176-45D1-B973-FD4B29DA93CB}" srcOrd="4" destOrd="0" parTransId="{F3CB7F42-0E6F-42A9-BE65-151B46844FE9}" sibTransId="{0B24F45E-A5B8-4CF1-A1E5-EA21F06D0340}"/>
    <dgm:cxn modelId="{A8DDC640-4D91-45BC-BEC4-92D713B54F4B}" type="presOf" srcId="{6D08D173-1970-4A96-95BD-7C1528A843C6}" destId="{8C725A15-DDD3-4C5C-BF13-CB5781997145}" srcOrd="0" destOrd="0" presId="urn:microsoft.com/office/officeart/2005/8/layout/list1"/>
    <dgm:cxn modelId="{A3998F5D-383C-46FE-9878-BEA24EE27BBD}" type="presOf" srcId="{A2BC861D-D176-45D1-B973-FD4B29DA93CB}" destId="{C9494463-5380-48BB-BACF-E6685BA6C569}" srcOrd="1" destOrd="0" presId="urn:microsoft.com/office/officeart/2005/8/layout/list1"/>
    <dgm:cxn modelId="{35601062-B550-4C82-B8AD-CF02CAEAF7E9}" type="presOf" srcId="{A2BC861D-D176-45D1-B973-FD4B29DA93CB}" destId="{2CD5BC6D-3D45-480E-AB17-145A89977586}" srcOrd="0" destOrd="0" presId="urn:microsoft.com/office/officeart/2005/8/layout/list1"/>
    <dgm:cxn modelId="{50CB9B44-C765-4C8E-95CA-E30BD24608A9}" type="presOf" srcId="{1F1D9ED9-BF22-4468-BD9F-CE83ADF4B465}" destId="{76E5A9EA-0434-43F7-B692-24E96CD5F44E}" srcOrd="0" destOrd="1" presId="urn:microsoft.com/office/officeart/2005/8/layout/list1"/>
    <dgm:cxn modelId="{99580B68-8D7C-4066-A2A0-0EF17097498D}" srcId="{6D08D173-1970-4A96-95BD-7C1528A843C6}" destId="{67199551-4D85-4508-B5FC-DB2C635A8A4B}" srcOrd="0" destOrd="0" parTransId="{80D0C10E-4B1E-4822-93AA-D74BFC5BE190}" sibTransId="{E263850D-AFF6-4B48-B0DA-24C2418C310E}"/>
    <dgm:cxn modelId="{26E69569-732A-40E6-B932-63B255998CDD}" type="presOf" srcId="{05F480D5-04D1-448E-98B2-648CF3492324}" destId="{8F9B879E-98EB-4D53-9A98-111B9E2F3364}" srcOrd="0" destOrd="0" presId="urn:microsoft.com/office/officeart/2005/8/layout/list1"/>
    <dgm:cxn modelId="{DC54804C-0B56-4D08-83A3-66B0C7A03C87}" srcId="{A2BC861D-D176-45D1-B973-FD4B29DA93CB}" destId="{05F480D5-04D1-448E-98B2-648CF3492324}" srcOrd="0" destOrd="0" parTransId="{22265788-DD74-4481-A58F-A5362A22F804}" sibTransId="{CDDF15DF-3E46-4717-A041-E4469E3F63D3}"/>
    <dgm:cxn modelId="{05EE814C-1E03-4BB3-847D-FC0BA0AFFBFF}" type="presOf" srcId="{D7786F97-3EA5-4410-AC82-A437AC45E8E4}" destId="{122B8EA6-15E9-4270-B6FB-C1F592995BD4}" srcOrd="0" destOrd="0" presId="urn:microsoft.com/office/officeart/2005/8/layout/list1"/>
    <dgm:cxn modelId="{B2CEF26D-9BF1-4440-9754-4505F6B7EDDE}" type="presOf" srcId="{A96FE030-6619-45A7-BD69-0046F6552461}" destId="{76E5A9EA-0434-43F7-B692-24E96CD5F44E}" srcOrd="0" destOrd="0" presId="urn:microsoft.com/office/officeart/2005/8/layout/list1"/>
    <dgm:cxn modelId="{38E9BB51-B796-4FB4-858C-A00108AF5258}" type="presOf" srcId="{829C7BE6-BA9E-4CD2-A14A-D060BEF41713}" destId="{17410AAE-F145-4CFC-8F15-D909F659DFAF}" srcOrd="0" destOrd="0" presId="urn:microsoft.com/office/officeart/2005/8/layout/list1"/>
    <dgm:cxn modelId="{79AC4253-6013-4138-A3E6-7A81DFA585D3}" srcId="{7EF02877-66FB-4D88-AAA0-2F3C31842D19}" destId="{A96FE030-6619-45A7-BD69-0046F6552461}" srcOrd="0" destOrd="0" parTransId="{9D17C348-48F7-43CD-A6EF-4095CF65626D}" sibTransId="{4BE6BAC2-3648-431B-8303-C9C4AC89FC33}"/>
    <dgm:cxn modelId="{A82B1858-26CF-462A-8590-B3659E13EBA2}" type="presOf" srcId="{B338E7C6-09CB-4DC4-9C60-D40CFA46A5F8}" destId="{122B8EA6-15E9-4270-B6FB-C1F592995BD4}" srcOrd="0" destOrd="1" presId="urn:microsoft.com/office/officeart/2005/8/layout/list1"/>
    <dgm:cxn modelId="{9F249278-C15E-4F2A-B17E-F79F9CF1A298}" type="presOf" srcId="{B330E0F8-23CC-4540-A2BE-7AD8E30B83F8}" destId="{5560B778-F5CF-4241-82FB-EFCC64BC6C25}" srcOrd="1" destOrd="0" presId="urn:microsoft.com/office/officeart/2005/8/layout/list1"/>
    <dgm:cxn modelId="{747A6A7E-3C65-4A35-8560-56B1C7555732}" srcId="{6D08D173-1970-4A96-95BD-7C1528A843C6}" destId="{5427BD47-8499-4EA4-AEB3-A6346B9EFEF1}" srcOrd="1" destOrd="0" parTransId="{A667AB50-0B72-48AD-AEDE-B49ADA5F34BB}" sibTransId="{A2D6FC7C-9DE6-4C32-A1A5-56D0C2791B97}"/>
    <dgm:cxn modelId="{EE373180-D341-4D97-A124-CA0CF38E0977}" srcId="{21FEAEB7-EDC6-4915-9E71-1D45A2248F07}" destId="{B338E7C6-09CB-4DC4-9C60-D40CFA46A5F8}" srcOrd="1" destOrd="0" parTransId="{1E150D5E-7C45-4CBD-B890-56CB301396CA}" sibTransId="{8911A92F-9E8E-4A25-9774-C7D8CD43B42A}"/>
    <dgm:cxn modelId="{9754A685-E877-4264-A875-6C52CFB67759}" type="presOf" srcId="{21FEAEB7-EDC6-4915-9E71-1D45A2248F07}" destId="{709FA931-71E3-47AD-9952-0DA847C32E9D}" srcOrd="0" destOrd="0" presId="urn:microsoft.com/office/officeart/2005/8/layout/list1"/>
    <dgm:cxn modelId="{74EEEA91-0FBB-493C-92C7-7F85478FEB0F}" srcId="{21FEAEB7-EDC6-4915-9E71-1D45A2248F07}" destId="{D7786F97-3EA5-4410-AC82-A437AC45E8E4}" srcOrd="0" destOrd="0" parTransId="{9BC83F4C-0A79-44AA-B82D-0B2D55325AB0}" sibTransId="{DD51570F-E482-4239-A541-F7C05DEEB788}"/>
    <dgm:cxn modelId="{1DA04F98-E8E1-42AA-B5B3-6D0DE146676B}" srcId="{D24B7165-96BE-434B-BA7C-72CB884F6EDE}" destId="{8892B16C-19AD-4E5F-B022-207A6E4A5D55}" srcOrd="3" destOrd="0" parTransId="{824351E8-7D70-4765-8714-795A2013F03F}" sibTransId="{71010FA9-DE57-4C8A-A0D3-820821DCC04F}"/>
    <dgm:cxn modelId="{02244F9A-971D-48B7-91DD-72D0B0ADD896}" type="presOf" srcId="{A950E2C0-C59D-4666-994C-A2F8FB4598E2}" destId="{423B6483-0E2B-4649-B717-C62FBF413CD2}" srcOrd="0" destOrd="0" presId="urn:microsoft.com/office/officeart/2005/8/layout/list1"/>
    <dgm:cxn modelId="{605E75A1-5433-4ED0-9AEC-D21D35724C56}" srcId="{D24B7165-96BE-434B-BA7C-72CB884F6EDE}" destId="{B330E0F8-23CC-4540-A2BE-7AD8E30B83F8}" srcOrd="5" destOrd="0" parTransId="{61666DA6-0A48-4FA9-A437-294A554DCE56}" sibTransId="{0E6F44B5-0741-4CE3-B846-DA15966954B1}"/>
    <dgm:cxn modelId="{46B74FAF-0DA2-4139-BB4E-93A5E2317723}" type="presOf" srcId="{21FEAEB7-EDC6-4915-9E71-1D45A2248F07}" destId="{069CB277-950B-4375-863E-1CC5E40B3DE3}" srcOrd="1" destOrd="0" presId="urn:microsoft.com/office/officeart/2005/8/layout/list1"/>
    <dgm:cxn modelId="{449AB6B8-5D25-4FDB-8442-F635E8FF3FC8}" type="presOf" srcId="{8892B16C-19AD-4E5F-B022-207A6E4A5D55}" destId="{153F5C02-40A7-4448-8DDC-7F8C3F084A50}" srcOrd="1" destOrd="0" presId="urn:microsoft.com/office/officeart/2005/8/layout/list1"/>
    <dgm:cxn modelId="{C4BCE5B8-F38D-4EEB-A5A3-DE6E840A17B6}" type="presOf" srcId="{B330E0F8-23CC-4540-A2BE-7AD8E30B83F8}" destId="{E6CF66C6-743F-4F00-A904-AF26CD294C29}" srcOrd="0" destOrd="0" presId="urn:microsoft.com/office/officeart/2005/8/layout/list1"/>
    <dgm:cxn modelId="{AAFED8C1-407D-4AC3-B6BB-AECD92B1BD47}" type="presOf" srcId="{8892B16C-19AD-4E5F-B022-207A6E4A5D55}" destId="{66325B2D-D031-41A6-A9C9-79FBD0BE8060}" srcOrd="0" destOrd="0" presId="urn:microsoft.com/office/officeart/2005/8/layout/list1"/>
    <dgm:cxn modelId="{3D318ECB-A3C0-44A5-B234-AFDA98DFCDCF}" srcId="{D24B7165-96BE-434B-BA7C-72CB884F6EDE}" destId="{6D08D173-1970-4A96-95BD-7C1528A843C6}" srcOrd="0" destOrd="0" parTransId="{6317EAF3-5B6F-4935-85A8-8D81BE5A277B}" sibTransId="{EEC2B1A9-25FD-436D-B7DA-EA9BDD5FB64D}"/>
    <dgm:cxn modelId="{9682F2CF-11D2-45B5-B0BE-EB14EE20EF5E}" type="presOf" srcId="{7EF02877-66FB-4D88-AAA0-2F3C31842D19}" destId="{7C9EAEB5-E70C-4514-A097-E2AB6CC1F5A3}" srcOrd="1" destOrd="0" presId="urn:microsoft.com/office/officeart/2005/8/layout/list1"/>
    <dgm:cxn modelId="{0E37B6DA-697E-4235-8EE3-40C33A093488}" type="presOf" srcId="{D24B7165-96BE-434B-BA7C-72CB884F6EDE}" destId="{5394DAEF-42F3-4C3D-830D-F8AEF0BB7FAB}" srcOrd="0" destOrd="0" presId="urn:microsoft.com/office/officeart/2005/8/layout/list1"/>
    <dgm:cxn modelId="{F4B5C5DA-D328-4C31-82BE-66F99AEA1D66}" type="presOf" srcId="{6D08D173-1970-4A96-95BD-7C1528A843C6}" destId="{CCF00C26-BF80-4819-AA1E-F79E047E246B}" srcOrd="1" destOrd="0" presId="urn:microsoft.com/office/officeart/2005/8/layout/list1"/>
    <dgm:cxn modelId="{D8BF08E7-2049-4DC7-BCC1-4F2E1456D01F}" srcId="{D24B7165-96BE-434B-BA7C-72CB884F6EDE}" destId="{7EF02877-66FB-4D88-AAA0-2F3C31842D19}" srcOrd="1" destOrd="0" parTransId="{0DACE695-D8B6-4F9F-B451-C3BDBC920F98}" sibTransId="{A50B9EBD-C1B9-4F75-93B5-3B22E40A3DA9}"/>
    <dgm:cxn modelId="{355E3DFB-923C-46F7-9728-57BCA84AD7EC}" srcId="{8892B16C-19AD-4E5F-B022-207A6E4A5D55}" destId="{829C7BE6-BA9E-4CD2-A14A-D060BEF41713}" srcOrd="0" destOrd="0" parTransId="{8AC1582D-D202-4CD4-B5D5-A4EF8639D8F0}" sibTransId="{07246D58-8568-4597-9ADB-33C3075EF235}"/>
    <dgm:cxn modelId="{A55799FB-BCB6-460C-8E99-AF7C90EC762E}" type="presOf" srcId="{67199551-4D85-4508-B5FC-DB2C635A8A4B}" destId="{5E8094D4-542C-4DD4-B14D-FF2C9ECE9D6D}" srcOrd="0" destOrd="0" presId="urn:microsoft.com/office/officeart/2005/8/layout/list1"/>
    <dgm:cxn modelId="{AE7618BB-226D-4B39-8E2B-88CCBBF2CBEA}" type="presParOf" srcId="{5394DAEF-42F3-4C3D-830D-F8AEF0BB7FAB}" destId="{175EF6B9-976D-45A7-9BD9-87AED3246F79}" srcOrd="0" destOrd="0" presId="urn:microsoft.com/office/officeart/2005/8/layout/list1"/>
    <dgm:cxn modelId="{8FEB789D-A9AE-4B88-8B34-9511B413D05F}" type="presParOf" srcId="{175EF6B9-976D-45A7-9BD9-87AED3246F79}" destId="{8C725A15-DDD3-4C5C-BF13-CB5781997145}" srcOrd="0" destOrd="0" presId="urn:microsoft.com/office/officeart/2005/8/layout/list1"/>
    <dgm:cxn modelId="{07D6779A-A6CB-4920-8383-EAAC6B85D658}" type="presParOf" srcId="{175EF6B9-976D-45A7-9BD9-87AED3246F79}" destId="{CCF00C26-BF80-4819-AA1E-F79E047E246B}" srcOrd="1" destOrd="0" presId="urn:microsoft.com/office/officeart/2005/8/layout/list1"/>
    <dgm:cxn modelId="{C47B02CC-9A64-4F40-AC4E-0FDD0BC64630}" type="presParOf" srcId="{5394DAEF-42F3-4C3D-830D-F8AEF0BB7FAB}" destId="{5B19226E-D314-4CDE-9505-805C110C1507}" srcOrd="1" destOrd="0" presId="urn:microsoft.com/office/officeart/2005/8/layout/list1"/>
    <dgm:cxn modelId="{8A9D76A2-A0E9-4FBB-AE62-EACA589AD98D}" type="presParOf" srcId="{5394DAEF-42F3-4C3D-830D-F8AEF0BB7FAB}" destId="{5E8094D4-542C-4DD4-B14D-FF2C9ECE9D6D}" srcOrd="2" destOrd="0" presId="urn:microsoft.com/office/officeart/2005/8/layout/list1"/>
    <dgm:cxn modelId="{60A63266-ECF1-4E4A-8FA4-2A81162483E9}" type="presParOf" srcId="{5394DAEF-42F3-4C3D-830D-F8AEF0BB7FAB}" destId="{FCA5B633-A977-4F0C-8253-FA57374C9A1E}" srcOrd="3" destOrd="0" presId="urn:microsoft.com/office/officeart/2005/8/layout/list1"/>
    <dgm:cxn modelId="{7B69D0DA-6446-4356-A9F6-2DC206FED940}" type="presParOf" srcId="{5394DAEF-42F3-4C3D-830D-F8AEF0BB7FAB}" destId="{1F6DB57A-4ED9-4731-BEF5-89231004BDA8}" srcOrd="4" destOrd="0" presId="urn:microsoft.com/office/officeart/2005/8/layout/list1"/>
    <dgm:cxn modelId="{13F1DF8F-EF8C-441D-8F6C-33DEDEC960A2}" type="presParOf" srcId="{1F6DB57A-4ED9-4731-BEF5-89231004BDA8}" destId="{7DF37CA5-3355-46DA-86D1-F7DBEBFF0AAD}" srcOrd="0" destOrd="0" presId="urn:microsoft.com/office/officeart/2005/8/layout/list1"/>
    <dgm:cxn modelId="{86C6CB60-12A5-4D29-8891-70F1BB8A2692}" type="presParOf" srcId="{1F6DB57A-4ED9-4731-BEF5-89231004BDA8}" destId="{7C9EAEB5-E70C-4514-A097-E2AB6CC1F5A3}" srcOrd="1" destOrd="0" presId="urn:microsoft.com/office/officeart/2005/8/layout/list1"/>
    <dgm:cxn modelId="{4085C100-4AED-4F51-A12D-8B5B33265E16}" type="presParOf" srcId="{5394DAEF-42F3-4C3D-830D-F8AEF0BB7FAB}" destId="{9EBD4B15-602E-4479-8BE4-B241EB331DC8}" srcOrd="5" destOrd="0" presId="urn:microsoft.com/office/officeart/2005/8/layout/list1"/>
    <dgm:cxn modelId="{6FD028C8-A9B7-4E2F-A96C-7C4B887CF654}" type="presParOf" srcId="{5394DAEF-42F3-4C3D-830D-F8AEF0BB7FAB}" destId="{76E5A9EA-0434-43F7-B692-24E96CD5F44E}" srcOrd="6" destOrd="0" presId="urn:microsoft.com/office/officeart/2005/8/layout/list1"/>
    <dgm:cxn modelId="{F13856D9-35E1-448C-A2B6-F856DC1A81E4}" type="presParOf" srcId="{5394DAEF-42F3-4C3D-830D-F8AEF0BB7FAB}" destId="{7945C56A-007C-4212-A52C-D3256D0E1FD1}" srcOrd="7" destOrd="0" presId="urn:microsoft.com/office/officeart/2005/8/layout/list1"/>
    <dgm:cxn modelId="{8780C7AF-0360-4FD9-85F0-E5FA4DCCD95C}" type="presParOf" srcId="{5394DAEF-42F3-4C3D-830D-F8AEF0BB7FAB}" destId="{0B842F93-7D69-467E-AFC9-DBE05B5131C5}" srcOrd="8" destOrd="0" presId="urn:microsoft.com/office/officeart/2005/8/layout/list1"/>
    <dgm:cxn modelId="{F0073DCC-D515-4E42-8DC6-E1FBF100A609}" type="presParOf" srcId="{0B842F93-7D69-467E-AFC9-DBE05B5131C5}" destId="{709FA931-71E3-47AD-9952-0DA847C32E9D}" srcOrd="0" destOrd="0" presId="urn:microsoft.com/office/officeart/2005/8/layout/list1"/>
    <dgm:cxn modelId="{C330E62A-08E5-4CE7-85E2-735324B5AF53}" type="presParOf" srcId="{0B842F93-7D69-467E-AFC9-DBE05B5131C5}" destId="{069CB277-950B-4375-863E-1CC5E40B3DE3}" srcOrd="1" destOrd="0" presId="urn:microsoft.com/office/officeart/2005/8/layout/list1"/>
    <dgm:cxn modelId="{D5498A00-CB9B-415C-BE30-7F574E4E4F96}" type="presParOf" srcId="{5394DAEF-42F3-4C3D-830D-F8AEF0BB7FAB}" destId="{D2664C02-9203-4684-A92A-0C254D5B3986}" srcOrd="9" destOrd="0" presId="urn:microsoft.com/office/officeart/2005/8/layout/list1"/>
    <dgm:cxn modelId="{7ECCFE95-2D4A-467D-B588-4BAE8B0424D5}" type="presParOf" srcId="{5394DAEF-42F3-4C3D-830D-F8AEF0BB7FAB}" destId="{122B8EA6-15E9-4270-B6FB-C1F592995BD4}" srcOrd="10" destOrd="0" presId="urn:microsoft.com/office/officeart/2005/8/layout/list1"/>
    <dgm:cxn modelId="{343ECBFE-03DE-4274-B8BF-15683FDFB9A6}" type="presParOf" srcId="{5394DAEF-42F3-4C3D-830D-F8AEF0BB7FAB}" destId="{112C81DD-8DD5-4E80-A714-D1EDEC216D16}" srcOrd="11" destOrd="0" presId="urn:microsoft.com/office/officeart/2005/8/layout/list1"/>
    <dgm:cxn modelId="{D804FA4D-3D6B-498D-ADA5-C35141979E54}" type="presParOf" srcId="{5394DAEF-42F3-4C3D-830D-F8AEF0BB7FAB}" destId="{E7BC4913-F325-407F-8465-7A250B948445}" srcOrd="12" destOrd="0" presId="urn:microsoft.com/office/officeart/2005/8/layout/list1"/>
    <dgm:cxn modelId="{7DA42EC8-BFC8-424E-B9D2-C0B452B79407}" type="presParOf" srcId="{E7BC4913-F325-407F-8465-7A250B948445}" destId="{66325B2D-D031-41A6-A9C9-79FBD0BE8060}" srcOrd="0" destOrd="0" presId="urn:microsoft.com/office/officeart/2005/8/layout/list1"/>
    <dgm:cxn modelId="{CB4B101E-8A04-4ECD-8175-7A07B170EE58}" type="presParOf" srcId="{E7BC4913-F325-407F-8465-7A250B948445}" destId="{153F5C02-40A7-4448-8DDC-7F8C3F084A50}" srcOrd="1" destOrd="0" presId="urn:microsoft.com/office/officeart/2005/8/layout/list1"/>
    <dgm:cxn modelId="{0B2C0A12-55B6-4D7F-AC6E-F4A7647D909B}" type="presParOf" srcId="{5394DAEF-42F3-4C3D-830D-F8AEF0BB7FAB}" destId="{E90719BB-01E2-43AC-8C1B-30BE3CC25C35}" srcOrd="13" destOrd="0" presId="urn:microsoft.com/office/officeart/2005/8/layout/list1"/>
    <dgm:cxn modelId="{334C227E-32A6-481B-9A65-3041DEFF0ED2}" type="presParOf" srcId="{5394DAEF-42F3-4C3D-830D-F8AEF0BB7FAB}" destId="{17410AAE-F145-4CFC-8F15-D909F659DFAF}" srcOrd="14" destOrd="0" presId="urn:microsoft.com/office/officeart/2005/8/layout/list1"/>
    <dgm:cxn modelId="{5C306B1C-08D5-47C2-9230-3B6D05CDBBA7}" type="presParOf" srcId="{5394DAEF-42F3-4C3D-830D-F8AEF0BB7FAB}" destId="{E4EDE378-961A-4507-BD87-5C14A68AB39F}" srcOrd="15" destOrd="0" presId="urn:microsoft.com/office/officeart/2005/8/layout/list1"/>
    <dgm:cxn modelId="{C416DD1B-B861-436D-A521-4661E9B93DA4}" type="presParOf" srcId="{5394DAEF-42F3-4C3D-830D-F8AEF0BB7FAB}" destId="{1F3B4CF9-6756-4A2C-8CD3-A856B2A84BDF}" srcOrd="16" destOrd="0" presId="urn:microsoft.com/office/officeart/2005/8/layout/list1"/>
    <dgm:cxn modelId="{46716EE1-6029-40B9-B309-51D60DB4C115}" type="presParOf" srcId="{1F3B4CF9-6756-4A2C-8CD3-A856B2A84BDF}" destId="{2CD5BC6D-3D45-480E-AB17-145A89977586}" srcOrd="0" destOrd="0" presId="urn:microsoft.com/office/officeart/2005/8/layout/list1"/>
    <dgm:cxn modelId="{C89E0AB3-7E21-4985-94B7-478D409D7F2B}" type="presParOf" srcId="{1F3B4CF9-6756-4A2C-8CD3-A856B2A84BDF}" destId="{C9494463-5380-48BB-BACF-E6685BA6C569}" srcOrd="1" destOrd="0" presId="urn:microsoft.com/office/officeart/2005/8/layout/list1"/>
    <dgm:cxn modelId="{1C6E71CD-A16E-402D-B3AF-EC320298A429}" type="presParOf" srcId="{5394DAEF-42F3-4C3D-830D-F8AEF0BB7FAB}" destId="{E7A9BB93-85BC-402F-AEC4-9F3D6F879C94}" srcOrd="17" destOrd="0" presId="urn:microsoft.com/office/officeart/2005/8/layout/list1"/>
    <dgm:cxn modelId="{8A8130AD-4B6E-4B58-B754-DA1E8F54B82A}" type="presParOf" srcId="{5394DAEF-42F3-4C3D-830D-F8AEF0BB7FAB}" destId="{8F9B879E-98EB-4D53-9A98-111B9E2F3364}" srcOrd="18" destOrd="0" presId="urn:microsoft.com/office/officeart/2005/8/layout/list1"/>
    <dgm:cxn modelId="{DC3DA001-FBB8-4E6C-9E59-00530AB67E13}" type="presParOf" srcId="{5394DAEF-42F3-4C3D-830D-F8AEF0BB7FAB}" destId="{B3A76E88-8E1A-4F36-B7C0-23F20A17D62E}" srcOrd="19" destOrd="0" presId="urn:microsoft.com/office/officeart/2005/8/layout/list1"/>
    <dgm:cxn modelId="{4E424692-3549-4F7F-A0B3-466884B416C1}" type="presParOf" srcId="{5394DAEF-42F3-4C3D-830D-F8AEF0BB7FAB}" destId="{19A7126F-02F9-4853-BF36-4DB60B741BD8}" srcOrd="20" destOrd="0" presId="urn:microsoft.com/office/officeart/2005/8/layout/list1"/>
    <dgm:cxn modelId="{A99958BC-F678-4431-B5B1-18DC89F17252}" type="presParOf" srcId="{19A7126F-02F9-4853-BF36-4DB60B741BD8}" destId="{E6CF66C6-743F-4F00-A904-AF26CD294C29}" srcOrd="0" destOrd="0" presId="urn:microsoft.com/office/officeart/2005/8/layout/list1"/>
    <dgm:cxn modelId="{D4387077-B7C4-49A2-9069-FC5E48C3FA4F}" type="presParOf" srcId="{19A7126F-02F9-4853-BF36-4DB60B741BD8}" destId="{5560B778-F5CF-4241-82FB-EFCC64BC6C25}" srcOrd="1" destOrd="0" presId="urn:microsoft.com/office/officeart/2005/8/layout/list1"/>
    <dgm:cxn modelId="{26E33F37-ADAF-489B-80F0-E10463C6CD0E}" type="presParOf" srcId="{5394DAEF-42F3-4C3D-830D-F8AEF0BB7FAB}" destId="{B6DE6C67-51C7-418D-8B5B-996D1D601BD8}" srcOrd="21" destOrd="0" presId="urn:microsoft.com/office/officeart/2005/8/layout/list1"/>
    <dgm:cxn modelId="{DE34FE53-1BAF-44A0-A121-5E16D3E898B4}" type="presParOf" srcId="{5394DAEF-42F3-4C3D-830D-F8AEF0BB7FAB}" destId="{423B6483-0E2B-4649-B717-C62FBF413CD2}" srcOrd="2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4B7165-96BE-434B-BA7C-72CB884F6EDE}"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6D08D173-1970-4A96-95BD-7C1528A843C6}">
      <dgm:prSet custT="1"/>
      <dgm:spPr/>
      <dgm:t>
        <a:bodyPr/>
        <a:lstStyle/>
        <a:p>
          <a:r>
            <a:rPr lang="en-US" sz="1800" b="1" u="sng" dirty="0"/>
            <a:t>Primary</a:t>
          </a:r>
          <a:r>
            <a:rPr lang="en-US" sz="1800" dirty="0"/>
            <a:t> (chancre stage): 10-90 days after </a:t>
          </a:r>
          <a:r>
            <a:rPr lang="en-US" sz="1800" dirty="0" err="1"/>
            <a:t>innoculation</a:t>
          </a:r>
          <a:endParaRPr lang="en-US" sz="1800" dirty="0"/>
        </a:p>
      </dgm:t>
    </dgm:pt>
    <dgm:pt modelId="{6317EAF3-5B6F-4935-85A8-8D81BE5A277B}" type="parTrans" cxnId="{3D318ECB-A3C0-44A5-B234-AFDA98DFCDCF}">
      <dgm:prSet/>
      <dgm:spPr/>
      <dgm:t>
        <a:bodyPr/>
        <a:lstStyle/>
        <a:p>
          <a:endParaRPr lang="en-US" sz="2000"/>
        </a:p>
      </dgm:t>
    </dgm:pt>
    <dgm:pt modelId="{EEC2B1A9-25FD-436D-B7DA-EA9BDD5FB64D}" type="sibTrans" cxnId="{3D318ECB-A3C0-44A5-B234-AFDA98DFCDCF}">
      <dgm:prSet/>
      <dgm:spPr/>
      <dgm:t>
        <a:bodyPr/>
        <a:lstStyle/>
        <a:p>
          <a:endParaRPr lang="en-US" sz="2000"/>
        </a:p>
      </dgm:t>
    </dgm:pt>
    <dgm:pt modelId="{BC6863CD-7CA5-4980-A1AB-E2A32F8D05C0}">
      <dgm:prSet custT="1"/>
      <dgm:spPr/>
      <dgm:t>
        <a:bodyPr/>
        <a:lstStyle/>
        <a:p>
          <a:pPr rtl="0"/>
          <a:r>
            <a:rPr lang="en-US" sz="1800" dirty="0"/>
            <a:t>Typically presents as a single, painless ulcer or chancre at the site of inoculation</a:t>
          </a:r>
          <a:r>
            <a:rPr lang="en-US" sz="1800" dirty="0">
              <a:latin typeface="Calibri Light" panose="020F0302020204030204"/>
            </a:rPr>
            <a:t> </a:t>
          </a:r>
          <a:endParaRPr lang="en-US" sz="1800" dirty="0"/>
        </a:p>
      </dgm:t>
    </dgm:pt>
    <dgm:pt modelId="{8A83FE87-6E5E-43C5-9F8F-DEC06FC9684C}" type="parTrans" cxnId="{6C87ED94-50B8-4028-9A9F-313F534DD8AE}">
      <dgm:prSet/>
      <dgm:spPr/>
      <dgm:t>
        <a:bodyPr/>
        <a:lstStyle/>
        <a:p>
          <a:endParaRPr lang="en-US" sz="2000"/>
        </a:p>
      </dgm:t>
    </dgm:pt>
    <dgm:pt modelId="{B75B9BF7-A986-4612-A657-3E1CF5F128EB}" type="sibTrans" cxnId="{6C87ED94-50B8-4028-9A9F-313F534DD8AE}">
      <dgm:prSet/>
      <dgm:spPr/>
      <dgm:t>
        <a:bodyPr/>
        <a:lstStyle/>
        <a:p>
          <a:endParaRPr lang="en-US" sz="2000"/>
        </a:p>
      </dgm:t>
    </dgm:pt>
    <dgm:pt modelId="{49D4DE34-0268-44EF-9326-941AE7085255}">
      <dgm:prSet custT="1"/>
      <dgm:spPr/>
      <dgm:t>
        <a:bodyPr/>
        <a:lstStyle/>
        <a:p>
          <a:r>
            <a:rPr lang="en-US" sz="1800" dirty="0"/>
            <a:t>May also present as multiple, painful, atypical lesions </a:t>
          </a:r>
        </a:p>
      </dgm:t>
    </dgm:pt>
    <dgm:pt modelId="{F514B5B5-9DAC-4D14-B804-49F1E28E7ADF}" type="parTrans" cxnId="{DC5D572D-37DB-4927-B705-70E7CF927B95}">
      <dgm:prSet/>
      <dgm:spPr/>
      <dgm:t>
        <a:bodyPr/>
        <a:lstStyle/>
        <a:p>
          <a:endParaRPr lang="en-US" sz="2000"/>
        </a:p>
      </dgm:t>
    </dgm:pt>
    <dgm:pt modelId="{EB9C2085-77C5-405C-AACB-595FB4A35122}" type="sibTrans" cxnId="{DC5D572D-37DB-4927-B705-70E7CF927B95}">
      <dgm:prSet/>
      <dgm:spPr/>
      <dgm:t>
        <a:bodyPr/>
        <a:lstStyle/>
        <a:p>
          <a:endParaRPr lang="en-US" sz="2000"/>
        </a:p>
      </dgm:t>
    </dgm:pt>
    <dgm:pt modelId="{9FBF06B6-42F0-4453-A02B-0D36DED7CF4C}">
      <dgm:prSet custT="1"/>
      <dgm:spPr/>
      <dgm:t>
        <a:bodyPr/>
        <a:lstStyle/>
        <a:p>
          <a:r>
            <a:rPr lang="en-US" sz="1800" b="1" u="sng" dirty="0"/>
            <a:t>Secondary </a:t>
          </a:r>
          <a:r>
            <a:rPr lang="en-US" sz="1800" dirty="0"/>
            <a:t>(rash stage): 0-7 months after primary lesion onset</a:t>
          </a:r>
        </a:p>
      </dgm:t>
    </dgm:pt>
    <dgm:pt modelId="{20E067AE-56B4-4898-AE19-689AFCD66ECC}" type="parTrans" cxnId="{78040382-42EC-409F-8186-AE70E2BBA4D7}">
      <dgm:prSet/>
      <dgm:spPr/>
      <dgm:t>
        <a:bodyPr/>
        <a:lstStyle/>
        <a:p>
          <a:endParaRPr lang="en-US" sz="2000"/>
        </a:p>
      </dgm:t>
    </dgm:pt>
    <dgm:pt modelId="{D953ED6D-CB2D-4720-A315-89DB16832E86}" type="sibTrans" cxnId="{78040382-42EC-409F-8186-AE70E2BBA4D7}">
      <dgm:prSet/>
      <dgm:spPr/>
      <dgm:t>
        <a:bodyPr/>
        <a:lstStyle/>
        <a:p>
          <a:endParaRPr lang="en-US" sz="2000"/>
        </a:p>
      </dgm:t>
    </dgm:pt>
    <dgm:pt modelId="{9557417A-2754-455B-AF12-4B667EDB44B5}">
      <dgm:prSet custT="1"/>
      <dgm:spPr/>
      <dgm:t>
        <a:bodyPr/>
        <a:lstStyle/>
        <a:p>
          <a:r>
            <a:rPr lang="en-US" sz="1800" dirty="0"/>
            <a:t>Presents as skin rashes, mucocutaneous lesions, warts, alopecia</a:t>
          </a:r>
        </a:p>
      </dgm:t>
    </dgm:pt>
    <dgm:pt modelId="{615819B6-2727-46C2-9E02-CF7FA5A078D9}" type="parTrans" cxnId="{1226A74E-9EF6-46AF-9AB6-DF209E0B2965}">
      <dgm:prSet/>
      <dgm:spPr/>
      <dgm:t>
        <a:bodyPr/>
        <a:lstStyle/>
        <a:p>
          <a:endParaRPr lang="en-US" sz="2000"/>
        </a:p>
      </dgm:t>
    </dgm:pt>
    <dgm:pt modelId="{D4AACF29-E3C2-4078-988F-266A57C904D4}" type="sibTrans" cxnId="{1226A74E-9EF6-46AF-9AB6-DF209E0B2965}">
      <dgm:prSet/>
      <dgm:spPr/>
      <dgm:t>
        <a:bodyPr/>
        <a:lstStyle/>
        <a:p>
          <a:endParaRPr lang="en-US" sz="2000"/>
        </a:p>
      </dgm:t>
    </dgm:pt>
    <dgm:pt modelId="{70123DA1-F185-40C0-B334-9E30199D4D26}">
      <dgm:prSet custT="1"/>
      <dgm:spPr/>
      <dgm:t>
        <a:bodyPr/>
        <a:lstStyle/>
        <a:p>
          <a:r>
            <a:rPr lang="en-US" sz="1800" dirty="0"/>
            <a:t>Classically a palmar/plantar rash</a:t>
          </a:r>
        </a:p>
      </dgm:t>
    </dgm:pt>
    <dgm:pt modelId="{C6A7AA30-A606-44E8-A8B4-817913017C99}" type="parTrans" cxnId="{0CD36688-357B-4959-9E5A-FCE5C8379D94}">
      <dgm:prSet/>
      <dgm:spPr/>
      <dgm:t>
        <a:bodyPr/>
        <a:lstStyle/>
        <a:p>
          <a:endParaRPr lang="en-US" sz="2000"/>
        </a:p>
      </dgm:t>
    </dgm:pt>
    <dgm:pt modelId="{FB1AB6FF-24C2-4E01-AF5D-CC8E4776489D}" type="sibTrans" cxnId="{0CD36688-357B-4959-9E5A-FCE5C8379D94}">
      <dgm:prSet/>
      <dgm:spPr/>
      <dgm:t>
        <a:bodyPr/>
        <a:lstStyle/>
        <a:p>
          <a:endParaRPr lang="en-US" sz="2000"/>
        </a:p>
      </dgm:t>
    </dgm:pt>
    <dgm:pt modelId="{8892B16C-19AD-4E5F-B022-207A6E4A5D55}">
      <dgm:prSet custT="1"/>
      <dgm:spPr/>
      <dgm:t>
        <a:bodyPr/>
        <a:lstStyle/>
        <a:p>
          <a:r>
            <a:rPr lang="en-US" sz="1800" dirty="0"/>
            <a:t>Late latent – infection acquired more than 12 months ago</a:t>
          </a:r>
        </a:p>
      </dgm:t>
    </dgm:pt>
    <dgm:pt modelId="{824351E8-7D70-4765-8714-795A2013F03F}" type="parTrans" cxnId="{1DA04F98-E8E1-42AA-B5B3-6D0DE146676B}">
      <dgm:prSet/>
      <dgm:spPr/>
      <dgm:t>
        <a:bodyPr/>
        <a:lstStyle/>
        <a:p>
          <a:endParaRPr lang="en-US" sz="2000"/>
        </a:p>
      </dgm:t>
    </dgm:pt>
    <dgm:pt modelId="{71010FA9-DE57-4C8A-A0D3-820821DCC04F}" type="sibTrans" cxnId="{1DA04F98-E8E1-42AA-B5B3-6D0DE146676B}">
      <dgm:prSet/>
      <dgm:spPr/>
      <dgm:t>
        <a:bodyPr/>
        <a:lstStyle/>
        <a:p>
          <a:endParaRPr lang="en-US" sz="2000"/>
        </a:p>
      </dgm:t>
    </dgm:pt>
    <dgm:pt modelId="{F0C81DD0-2610-4BE5-B401-26CABA073A37}">
      <dgm:prSet custT="1"/>
      <dgm:spPr/>
      <dgm:t>
        <a:bodyPr/>
        <a:lstStyle/>
        <a:p>
          <a:r>
            <a:rPr lang="en-US" sz="1800" dirty="0"/>
            <a:t>Early latent – infection acquired within the previous 12 months</a:t>
          </a:r>
        </a:p>
      </dgm:t>
    </dgm:pt>
    <dgm:pt modelId="{676400FA-BBA2-414D-9B12-987D9DF8940C}" type="parTrans" cxnId="{34204E3E-AA52-4617-B3B7-264AD0A06F35}">
      <dgm:prSet/>
      <dgm:spPr/>
      <dgm:t>
        <a:bodyPr/>
        <a:lstStyle/>
        <a:p>
          <a:endParaRPr lang="en-US" sz="2000"/>
        </a:p>
      </dgm:t>
    </dgm:pt>
    <dgm:pt modelId="{AA55D5CA-84CD-4C0F-BD31-BFE38C28CB5E}" type="sibTrans" cxnId="{34204E3E-AA52-4617-B3B7-264AD0A06F35}">
      <dgm:prSet/>
      <dgm:spPr/>
      <dgm:t>
        <a:bodyPr/>
        <a:lstStyle/>
        <a:p>
          <a:endParaRPr lang="en-US" sz="2000"/>
        </a:p>
      </dgm:t>
    </dgm:pt>
    <dgm:pt modelId="{7EA39F35-8513-47F6-B017-41EE48FF1AAC}">
      <dgm:prSet custT="1"/>
      <dgm:spPr/>
      <dgm:t>
        <a:bodyPr/>
        <a:lstStyle/>
        <a:p>
          <a:r>
            <a:rPr lang="en-US" sz="1800" dirty="0"/>
            <a:t>Unknown duration – treated the same way as late latent</a:t>
          </a:r>
        </a:p>
      </dgm:t>
    </dgm:pt>
    <dgm:pt modelId="{02CDB8EF-5710-4C6F-88D6-79E93BB9BE52}" type="parTrans" cxnId="{0DEEBFC2-E612-43F0-A043-6347683BB685}">
      <dgm:prSet/>
      <dgm:spPr/>
      <dgm:t>
        <a:bodyPr/>
        <a:lstStyle/>
        <a:p>
          <a:endParaRPr lang="en-US" sz="2000"/>
        </a:p>
      </dgm:t>
    </dgm:pt>
    <dgm:pt modelId="{1386DE56-4E0B-48C4-9363-B7E3EB444AF2}" type="sibTrans" cxnId="{0DEEBFC2-E612-43F0-A043-6347683BB685}">
      <dgm:prSet/>
      <dgm:spPr/>
      <dgm:t>
        <a:bodyPr/>
        <a:lstStyle/>
        <a:p>
          <a:endParaRPr lang="en-US" sz="2000"/>
        </a:p>
      </dgm:t>
    </dgm:pt>
    <dgm:pt modelId="{5394DAEF-42F3-4C3D-830D-F8AEF0BB7FAB}" type="pres">
      <dgm:prSet presAssocID="{D24B7165-96BE-434B-BA7C-72CB884F6EDE}" presName="linear" presStyleCnt="0">
        <dgm:presLayoutVars>
          <dgm:dir/>
          <dgm:animLvl val="lvl"/>
          <dgm:resizeHandles val="exact"/>
        </dgm:presLayoutVars>
      </dgm:prSet>
      <dgm:spPr/>
    </dgm:pt>
    <dgm:pt modelId="{175EF6B9-976D-45A7-9BD9-87AED3246F79}" type="pres">
      <dgm:prSet presAssocID="{6D08D173-1970-4A96-95BD-7C1528A843C6}" presName="parentLin" presStyleCnt="0"/>
      <dgm:spPr/>
    </dgm:pt>
    <dgm:pt modelId="{8C725A15-DDD3-4C5C-BF13-CB5781997145}" type="pres">
      <dgm:prSet presAssocID="{6D08D173-1970-4A96-95BD-7C1528A843C6}" presName="parentLeftMargin" presStyleLbl="node1" presStyleIdx="0" presStyleCnt="3"/>
      <dgm:spPr/>
    </dgm:pt>
    <dgm:pt modelId="{CCF00C26-BF80-4819-AA1E-F79E047E246B}" type="pres">
      <dgm:prSet presAssocID="{6D08D173-1970-4A96-95BD-7C1528A843C6}" presName="parentText" presStyleLbl="node1" presStyleIdx="0" presStyleCnt="3" custLinFactNeighborX="13839" custLinFactNeighborY="12643">
        <dgm:presLayoutVars>
          <dgm:chMax val="0"/>
          <dgm:bulletEnabled val="1"/>
        </dgm:presLayoutVars>
      </dgm:prSet>
      <dgm:spPr/>
    </dgm:pt>
    <dgm:pt modelId="{5B19226E-D314-4CDE-9505-805C110C1507}" type="pres">
      <dgm:prSet presAssocID="{6D08D173-1970-4A96-95BD-7C1528A843C6}" presName="negativeSpace" presStyleCnt="0"/>
      <dgm:spPr/>
    </dgm:pt>
    <dgm:pt modelId="{5E8094D4-542C-4DD4-B14D-FF2C9ECE9D6D}" type="pres">
      <dgm:prSet presAssocID="{6D08D173-1970-4A96-95BD-7C1528A843C6}" presName="childText" presStyleLbl="conFgAcc1" presStyleIdx="0" presStyleCnt="3">
        <dgm:presLayoutVars>
          <dgm:bulletEnabled val="1"/>
        </dgm:presLayoutVars>
      </dgm:prSet>
      <dgm:spPr/>
    </dgm:pt>
    <dgm:pt modelId="{FCA5B633-A977-4F0C-8253-FA57374C9A1E}" type="pres">
      <dgm:prSet presAssocID="{EEC2B1A9-25FD-436D-B7DA-EA9BDD5FB64D}" presName="spaceBetweenRectangles" presStyleCnt="0"/>
      <dgm:spPr/>
    </dgm:pt>
    <dgm:pt modelId="{CD33FCA2-A19C-48FE-9565-AEC36EFC7755}" type="pres">
      <dgm:prSet presAssocID="{9FBF06B6-42F0-4453-A02B-0D36DED7CF4C}" presName="parentLin" presStyleCnt="0"/>
      <dgm:spPr/>
    </dgm:pt>
    <dgm:pt modelId="{F4CC7DAD-0AA5-4D1E-B8D2-92BFF51DFDC4}" type="pres">
      <dgm:prSet presAssocID="{9FBF06B6-42F0-4453-A02B-0D36DED7CF4C}" presName="parentLeftMargin" presStyleLbl="node1" presStyleIdx="0" presStyleCnt="3"/>
      <dgm:spPr/>
    </dgm:pt>
    <dgm:pt modelId="{AFBAE9BA-CCA1-4B54-B742-866CAF89DC98}" type="pres">
      <dgm:prSet presAssocID="{9FBF06B6-42F0-4453-A02B-0D36DED7CF4C}" presName="parentText" presStyleLbl="node1" presStyleIdx="1" presStyleCnt="3">
        <dgm:presLayoutVars>
          <dgm:chMax val="0"/>
          <dgm:bulletEnabled val="1"/>
        </dgm:presLayoutVars>
      </dgm:prSet>
      <dgm:spPr/>
    </dgm:pt>
    <dgm:pt modelId="{78F5F0B9-62C6-4535-912D-CA9BBD19FFC0}" type="pres">
      <dgm:prSet presAssocID="{9FBF06B6-42F0-4453-A02B-0D36DED7CF4C}" presName="negativeSpace" presStyleCnt="0"/>
      <dgm:spPr/>
    </dgm:pt>
    <dgm:pt modelId="{16BCE16F-6EE3-4CBE-9AF2-664166E6E992}" type="pres">
      <dgm:prSet presAssocID="{9FBF06B6-42F0-4453-A02B-0D36DED7CF4C}" presName="childText" presStyleLbl="conFgAcc1" presStyleIdx="1" presStyleCnt="3">
        <dgm:presLayoutVars>
          <dgm:bulletEnabled val="1"/>
        </dgm:presLayoutVars>
      </dgm:prSet>
      <dgm:spPr/>
    </dgm:pt>
    <dgm:pt modelId="{3D6EA732-B07B-4D50-8956-8E0F3FE66266}" type="pres">
      <dgm:prSet presAssocID="{D953ED6D-CB2D-4720-A315-89DB16832E86}" presName="spaceBetweenRectangles" presStyleCnt="0"/>
      <dgm:spPr/>
    </dgm:pt>
    <dgm:pt modelId="{EAB16E02-584F-43F8-A919-D6CE385D790A}" type="pres">
      <dgm:prSet presAssocID="{F0C81DD0-2610-4BE5-B401-26CABA073A37}" presName="parentLin" presStyleCnt="0"/>
      <dgm:spPr/>
    </dgm:pt>
    <dgm:pt modelId="{6D546359-0A3D-41EF-981D-704E7CA8AAD0}" type="pres">
      <dgm:prSet presAssocID="{F0C81DD0-2610-4BE5-B401-26CABA073A37}" presName="parentLeftMargin" presStyleLbl="node1" presStyleIdx="1" presStyleCnt="3"/>
      <dgm:spPr/>
    </dgm:pt>
    <dgm:pt modelId="{5291740F-8C2F-4AA1-8984-FE516399DD11}" type="pres">
      <dgm:prSet presAssocID="{F0C81DD0-2610-4BE5-B401-26CABA073A37}" presName="parentText" presStyleLbl="node1" presStyleIdx="2" presStyleCnt="3">
        <dgm:presLayoutVars>
          <dgm:chMax val="0"/>
          <dgm:bulletEnabled val="1"/>
        </dgm:presLayoutVars>
      </dgm:prSet>
      <dgm:spPr/>
    </dgm:pt>
    <dgm:pt modelId="{740EE3BA-6506-4E94-BAC5-3ACCCF58F61F}" type="pres">
      <dgm:prSet presAssocID="{F0C81DD0-2610-4BE5-B401-26CABA073A37}" presName="negativeSpace" presStyleCnt="0"/>
      <dgm:spPr/>
    </dgm:pt>
    <dgm:pt modelId="{58814B04-D1D5-4741-9984-BD701E050D63}" type="pres">
      <dgm:prSet presAssocID="{F0C81DD0-2610-4BE5-B401-26CABA073A37}" presName="childText" presStyleLbl="conFgAcc1" presStyleIdx="2" presStyleCnt="3">
        <dgm:presLayoutVars>
          <dgm:bulletEnabled val="1"/>
        </dgm:presLayoutVars>
      </dgm:prSet>
      <dgm:spPr/>
    </dgm:pt>
  </dgm:ptLst>
  <dgm:cxnLst>
    <dgm:cxn modelId="{89378904-9EB6-4A0A-8C1D-32AB1E16D10A}" type="presOf" srcId="{70123DA1-F185-40C0-B334-9E30199D4D26}" destId="{16BCE16F-6EE3-4CBE-9AF2-664166E6E992}" srcOrd="0" destOrd="1" presId="urn:microsoft.com/office/officeart/2005/8/layout/list1"/>
    <dgm:cxn modelId="{F19AAB1B-8608-4361-86E6-1239ACEC2EF5}" type="presOf" srcId="{7EA39F35-8513-47F6-B017-41EE48FF1AAC}" destId="{58814B04-D1D5-4741-9984-BD701E050D63}" srcOrd="0" destOrd="1" presId="urn:microsoft.com/office/officeart/2005/8/layout/list1"/>
    <dgm:cxn modelId="{DBE3762A-7E90-4EE3-A4BB-43725A89D572}" type="presOf" srcId="{F0C81DD0-2610-4BE5-B401-26CABA073A37}" destId="{6D546359-0A3D-41EF-981D-704E7CA8AAD0}" srcOrd="0" destOrd="0" presId="urn:microsoft.com/office/officeart/2005/8/layout/list1"/>
    <dgm:cxn modelId="{DC5D572D-37DB-4927-B705-70E7CF927B95}" srcId="{6D08D173-1970-4A96-95BD-7C1528A843C6}" destId="{49D4DE34-0268-44EF-9326-941AE7085255}" srcOrd="1" destOrd="0" parTransId="{F514B5B5-9DAC-4D14-B804-49F1E28E7ADF}" sibTransId="{EB9C2085-77C5-405C-AACB-595FB4A35122}"/>
    <dgm:cxn modelId="{7D19E32D-AE82-4087-83B0-333E352E3E30}" type="presOf" srcId="{F0C81DD0-2610-4BE5-B401-26CABA073A37}" destId="{5291740F-8C2F-4AA1-8984-FE516399DD11}" srcOrd="1" destOrd="0" presId="urn:microsoft.com/office/officeart/2005/8/layout/list1"/>
    <dgm:cxn modelId="{8F6C013B-2F0D-45A5-B453-7792C84005AD}" type="presOf" srcId="{BC6863CD-7CA5-4980-A1AB-E2A32F8D05C0}" destId="{5E8094D4-542C-4DD4-B14D-FF2C9ECE9D6D}" srcOrd="0" destOrd="0" presId="urn:microsoft.com/office/officeart/2005/8/layout/list1"/>
    <dgm:cxn modelId="{34AFE83B-5916-43D0-BC15-97BFADBB9C70}" type="presOf" srcId="{9FBF06B6-42F0-4453-A02B-0D36DED7CF4C}" destId="{F4CC7DAD-0AA5-4D1E-B8D2-92BFF51DFDC4}" srcOrd="0" destOrd="0" presId="urn:microsoft.com/office/officeart/2005/8/layout/list1"/>
    <dgm:cxn modelId="{34204E3E-AA52-4617-B3B7-264AD0A06F35}" srcId="{D24B7165-96BE-434B-BA7C-72CB884F6EDE}" destId="{F0C81DD0-2610-4BE5-B401-26CABA073A37}" srcOrd="2" destOrd="0" parTransId="{676400FA-BBA2-414D-9B12-987D9DF8940C}" sibTransId="{AA55D5CA-84CD-4C0F-BD31-BFE38C28CB5E}"/>
    <dgm:cxn modelId="{162ADD41-40C4-475B-8BD7-53A11BEEDB39}" type="presOf" srcId="{49D4DE34-0268-44EF-9326-941AE7085255}" destId="{5E8094D4-542C-4DD4-B14D-FF2C9ECE9D6D}" srcOrd="0" destOrd="1" presId="urn:microsoft.com/office/officeart/2005/8/layout/list1"/>
    <dgm:cxn modelId="{1226A74E-9EF6-46AF-9AB6-DF209E0B2965}" srcId="{9FBF06B6-42F0-4453-A02B-0D36DED7CF4C}" destId="{9557417A-2754-455B-AF12-4B667EDB44B5}" srcOrd="0" destOrd="0" parTransId="{615819B6-2727-46C2-9E02-CF7FA5A078D9}" sibTransId="{D4AACF29-E3C2-4078-988F-266A57C904D4}"/>
    <dgm:cxn modelId="{78040382-42EC-409F-8186-AE70E2BBA4D7}" srcId="{D24B7165-96BE-434B-BA7C-72CB884F6EDE}" destId="{9FBF06B6-42F0-4453-A02B-0D36DED7CF4C}" srcOrd="1" destOrd="0" parTransId="{20E067AE-56B4-4898-AE19-689AFCD66ECC}" sibTransId="{D953ED6D-CB2D-4720-A315-89DB16832E86}"/>
    <dgm:cxn modelId="{0CD36688-357B-4959-9E5A-FCE5C8379D94}" srcId="{9FBF06B6-42F0-4453-A02B-0D36DED7CF4C}" destId="{70123DA1-F185-40C0-B334-9E30199D4D26}" srcOrd="1" destOrd="0" parTransId="{C6A7AA30-A606-44E8-A8B4-817913017C99}" sibTransId="{FB1AB6FF-24C2-4E01-AF5D-CC8E4776489D}"/>
    <dgm:cxn modelId="{53EEFC90-AAF1-4162-AF90-A815B0CCDFE7}" type="presOf" srcId="{8892B16C-19AD-4E5F-B022-207A6E4A5D55}" destId="{58814B04-D1D5-4741-9984-BD701E050D63}" srcOrd="0" destOrd="0" presId="urn:microsoft.com/office/officeart/2005/8/layout/list1"/>
    <dgm:cxn modelId="{6C87ED94-50B8-4028-9A9F-313F534DD8AE}" srcId="{6D08D173-1970-4A96-95BD-7C1528A843C6}" destId="{BC6863CD-7CA5-4980-A1AB-E2A32F8D05C0}" srcOrd="0" destOrd="0" parTransId="{8A83FE87-6E5E-43C5-9F8F-DEC06FC9684C}" sibTransId="{B75B9BF7-A986-4612-A657-3E1CF5F128EB}"/>
    <dgm:cxn modelId="{1DA04F98-E8E1-42AA-B5B3-6D0DE146676B}" srcId="{F0C81DD0-2610-4BE5-B401-26CABA073A37}" destId="{8892B16C-19AD-4E5F-B022-207A6E4A5D55}" srcOrd="0" destOrd="0" parTransId="{824351E8-7D70-4765-8714-795A2013F03F}" sibTransId="{71010FA9-DE57-4C8A-A0D3-820821DCC04F}"/>
    <dgm:cxn modelId="{180E8599-EE49-4816-A5BF-0BB6BC249799}" type="presOf" srcId="{9557417A-2754-455B-AF12-4B667EDB44B5}" destId="{16BCE16F-6EE3-4CBE-9AF2-664166E6E992}" srcOrd="0" destOrd="0" presId="urn:microsoft.com/office/officeart/2005/8/layout/list1"/>
    <dgm:cxn modelId="{88DC5AA6-DD4B-499A-8C15-658851F85294}" type="presOf" srcId="{6D08D173-1970-4A96-95BD-7C1528A843C6}" destId="{CCF00C26-BF80-4819-AA1E-F79E047E246B}" srcOrd="1" destOrd="0" presId="urn:microsoft.com/office/officeart/2005/8/layout/list1"/>
    <dgm:cxn modelId="{79D7FEB3-99DF-4B74-8B02-82E934781E00}" type="presOf" srcId="{6D08D173-1970-4A96-95BD-7C1528A843C6}" destId="{8C725A15-DDD3-4C5C-BF13-CB5781997145}" srcOrd="0" destOrd="0" presId="urn:microsoft.com/office/officeart/2005/8/layout/list1"/>
    <dgm:cxn modelId="{0DEEBFC2-E612-43F0-A043-6347683BB685}" srcId="{F0C81DD0-2610-4BE5-B401-26CABA073A37}" destId="{7EA39F35-8513-47F6-B017-41EE48FF1AAC}" srcOrd="1" destOrd="0" parTransId="{02CDB8EF-5710-4C6F-88D6-79E93BB9BE52}" sibTransId="{1386DE56-4E0B-48C4-9363-B7E3EB444AF2}"/>
    <dgm:cxn modelId="{3D318ECB-A3C0-44A5-B234-AFDA98DFCDCF}" srcId="{D24B7165-96BE-434B-BA7C-72CB884F6EDE}" destId="{6D08D173-1970-4A96-95BD-7C1528A843C6}" srcOrd="0" destOrd="0" parTransId="{6317EAF3-5B6F-4935-85A8-8D81BE5A277B}" sibTransId="{EEC2B1A9-25FD-436D-B7DA-EA9BDD5FB64D}"/>
    <dgm:cxn modelId="{0E37B6DA-697E-4235-8EE3-40C33A093488}" type="presOf" srcId="{D24B7165-96BE-434B-BA7C-72CB884F6EDE}" destId="{5394DAEF-42F3-4C3D-830D-F8AEF0BB7FAB}" srcOrd="0" destOrd="0" presId="urn:microsoft.com/office/officeart/2005/8/layout/list1"/>
    <dgm:cxn modelId="{C1F4B2FF-1B7F-4A9D-915C-757067B620B9}" type="presOf" srcId="{9FBF06B6-42F0-4453-A02B-0D36DED7CF4C}" destId="{AFBAE9BA-CCA1-4B54-B742-866CAF89DC98}" srcOrd="1" destOrd="0" presId="urn:microsoft.com/office/officeart/2005/8/layout/list1"/>
    <dgm:cxn modelId="{3DF7998B-3919-4603-994E-2233B4A18C7F}" type="presParOf" srcId="{5394DAEF-42F3-4C3D-830D-F8AEF0BB7FAB}" destId="{175EF6B9-976D-45A7-9BD9-87AED3246F79}" srcOrd="0" destOrd="0" presId="urn:microsoft.com/office/officeart/2005/8/layout/list1"/>
    <dgm:cxn modelId="{136EFD1B-FEC7-4575-8571-C53BC790D6B9}" type="presParOf" srcId="{175EF6B9-976D-45A7-9BD9-87AED3246F79}" destId="{8C725A15-DDD3-4C5C-BF13-CB5781997145}" srcOrd="0" destOrd="0" presId="urn:microsoft.com/office/officeart/2005/8/layout/list1"/>
    <dgm:cxn modelId="{9A79FD7A-79A8-4EB8-9B46-8F9BDBF89BA9}" type="presParOf" srcId="{175EF6B9-976D-45A7-9BD9-87AED3246F79}" destId="{CCF00C26-BF80-4819-AA1E-F79E047E246B}" srcOrd="1" destOrd="0" presId="urn:microsoft.com/office/officeart/2005/8/layout/list1"/>
    <dgm:cxn modelId="{E8991BEE-DEEE-4ECD-A417-4BD8C8892587}" type="presParOf" srcId="{5394DAEF-42F3-4C3D-830D-F8AEF0BB7FAB}" destId="{5B19226E-D314-4CDE-9505-805C110C1507}" srcOrd="1" destOrd="0" presId="urn:microsoft.com/office/officeart/2005/8/layout/list1"/>
    <dgm:cxn modelId="{FF4656B5-10D5-467E-B24D-9A89242F3537}" type="presParOf" srcId="{5394DAEF-42F3-4C3D-830D-F8AEF0BB7FAB}" destId="{5E8094D4-542C-4DD4-B14D-FF2C9ECE9D6D}" srcOrd="2" destOrd="0" presId="urn:microsoft.com/office/officeart/2005/8/layout/list1"/>
    <dgm:cxn modelId="{CE7B4BDF-9353-46D9-A249-E24E45FD88F5}" type="presParOf" srcId="{5394DAEF-42F3-4C3D-830D-F8AEF0BB7FAB}" destId="{FCA5B633-A977-4F0C-8253-FA57374C9A1E}" srcOrd="3" destOrd="0" presId="urn:microsoft.com/office/officeart/2005/8/layout/list1"/>
    <dgm:cxn modelId="{E02424A6-1710-4A10-85A1-7F002524D2B4}" type="presParOf" srcId="{5394DAEF-42F3-4C3D-830D-F8AEF0BB7FAB}" destId="{CD33FCA2-A19C-48FE-9565-AEC36EFC7755}" srcOrd="4" destOrd="0" presId="urn:microsoft.com/office/officeart/2005/8/layout/list1"/>
    <dgm:cxn modelId="{3A1A9EAF-3503-43DA-B5D5-19504009C16C}" type="presParOf" srcId="{CD33FCA2-A19C-48FE-9565-AEC36EFC7755}" destId="{F4CC7DAD-0AA5-4D1E-B8D2-92BFF51DFDC4}" srcOrd="0" destOrd="0" presId="urn:microsoft.com/office/officeart/2005/8/layout/list1"/>
    <dgm:cxn modelId="{6018F010-BEBE-4448-A5E6-CD6A4F019F62}" type="presParOf" srcId="{CD33FCA2-A19C-48FE-9565-AEC36EFC7755}" destId="{AFBAE9BA-CCA1-4B54-B742-866CAF89DC98}" srcOrd="1" destOrd="0" presId="urn:microsoft.com/office/officeart/2005/8/layout/list1"/>
    <dgm:cxn modelId="{130A2F07-4E32-4CDB-AFE4-59DB138D9CB5}" type="presParOf" srcId="{5394DAEF-42F3-4C3D-830D-F8AEF0BB7FAB}" destId="{78F5F0B9-62C6-4535-912D-CA9BBD19FFC0}" srcOrd="5" destOrd="0" presId="urn:microsoft.com/office/officeart/2005/8/layout/list1"/>
    <dgm:cxn modelId="{B4790D17-481B-4EB2-A1B5-5EB08F2327BE}" type="presParOf" srcId="{5394DAEF-42F3-4C3D-830D-F8AEF0BB7FAB}" destId="{16BCE16F-6EE3-4CBE-9AF2-664166E6E992}" srcOrd="6" destOrd="0" presId="urn:microsoft.com/office/officeart/2005/8/layout/list1"/>
    <dgm:cxn modelId="{F249988A-D903-4C98-A693-E101DDF11E41}" type="presParOf" srcId="{5394DAEF-42F3-4C3D-830D-F8AEF0BB7FAB}" destId="{3D6EA732-B07B-4D50-8956-8E0F3FE66266}" srcOrd="7" destOrd="0" presId="urn:microsoft.com/office/officeart/2005/8/layout/list1"/>
    <dgm:cxn modelId="{AC65B7AF-536E-4C8E-BF5A-FE0F9531D202}" type="presParOf" srcId="{5394DAEF-42F3-4C3D-830D-F8AEF0BB7FAB}" destId="{EAB16E02-584F-43F8-A919-D6CE385D790A}" srcOrd="8" destOrd="0" presId="urn:microsoft.com/office/officeart/2005/8/layout/list1"/>
    <dgm:cxn modelId="{C2377F0D-6046-4D4E-AFC0-E14809536839}" type="presParOf" srcId="{EAB16E02-584F-43F8-A919-D6CE385D790A}" destId="{6D546359-0A3D-41EF-981D-704E7CA8AAD0}" srcOrd="0" destOrd="0" presId="urn:microsoft.com/office/officeart/2005/8/layout/list1"/>
    <dgm:cxn modelId="{E2AC1DC6-D0FA-47D5-8667-5985C66F5624}" type="presParOf" srcId="{EAB16E02-584F-43F8-A919-D6CE385D790A}" destId="{5291740F-8C2F-4AA1-8984-FE516399DD11}" srcOrd="1" destOrd="0" presId="urn:microsoft.com/office/officeart/2005/8/layout/list1"/>
    <dgm:cxn modelId="{B697C6AF-4D65-44E1-995D-B2E4AA84F03B}" type="presParOf" srcId="{5394DAEF-42F3-4C3D-830D-F8AEF0BB7FAB}" destId="{740EE3BA-6506-4E94-BAC5-3ACCCF58F61F}" srcOrd="9" destOrd="0" presId="urn:microsoft.com/office/officeart/2005/8/layout/list1"/>
    <dgm:cxn modelId="{48168AC1-5F8E-45D6-9DD0-B4B3C1A049E6}" type="presParOf" srcId="{5394DAEF-42F3-4C3D-830D-F8AEF0BB7FAB}" destId="{58814B04-D1D5-4741-9984-BD701E050D63}"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4B7165-96BE-434B-BA7C-72CB884F6EDE}"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57088160-66E3-4E95-9223-D76C6BE11AAC}">
      <dgm:prSet custT="1"/>
      <dgm:spPr/>
      <dgm:t>
        <a:bodyPr/>
        <a:lstStyle/>
        <a:p>
          <a:r>
            <a:rPr lang="en-US" sz="1800" dirty="0"/>
            <a:t>No symptoms of either the primary or secondary stages. Positive serology</a:t>
          </a:r>
        </a:p>
      </dgm:t>
    </dgm:pt>
    <dgm:pt modelId="{4FB1834C-FC1D-4E8D-B3E6-F8562743F1CB}" type="parTrans" cxnId="{2CDA4D97-B9FE-4536-9DD8-D278EE29D174}">
      <dgm:prSet/>
      <dgm:spPr/>
      <dgm:t>
        <a:bodyPr/>
        <a:lstStyle/>
        <a:p>
          <a:endParaRPr lang="en-US" sz="2000"/>
        </a:p>
      </dgm:t>
    </dgm:pt>
    <dgm:pt modelId="{CED57861-C013-4B20-BD6A-50BC5C95CF4B}" type="sibTrans" cxnId="{2CDA4D97-B9FE-4536-9DD8-D278EE29D174}">
      <dgm:prSet/>
      <dgm:spPr/>
      <dgm:t>
        <a:bodyPr/>
        <a:lstStyle/>
        <a:p>
          <a:endParaRPr lang="en-US" sz="2000"/>
        </a:p>
      </dgm:t>
    </dgm:pt>
    <dgm:pt modelId="{8892B16C-19AD-4E5F-B022-207A6E4A5D55}">
      <dgm:prSet custT="1"/>
      <dgm:spPr/>
      <dgm:t>
        <a:bodyPr/>
        <a:lstStyle/>
        <a:p>
          <a:r>
            <a:rPr lang="en-US" sz="1800" dirty="0"/>
            <a:t>Late latent – infection acquired more than 12 months ago</a:t>
          </a:r>
        </a:p>
      </dgm:t>
    </dgm:pt>
    <dgm:pt modelId="{824351E8-7D70-4765-8714-795A2013F03F}" type="parTrans" cxnId="{1DA04F98-E8E1-42AA-B5B3-6D0DE146676B}">
      <dgm:prSet/>
      <dgm:spPr/>
      <dgm:t>
        <a:bodyPr/>
        <a:lstStyle/>
        <a:p>
          <a:endParaRPr lang="en-US" sz="2000"/>
        </a:p>
      </dgm:t>
    </dgm:pt>
    <dgm:pt modelId="{71010FA9-DE57-4C8A-A0D3-820821DCC04F}" type="sibTrans" cxnId="{1DA04F98-E8E1-42AA-B5B3-6D0DE146676B}">
      <dgm:prSet/>
      <dgm:spPr/>
      <dgm:t>
        <a:bodyPr/>
        <a:lstStyle/>
        <a:p>
          <a:endParaRPr lang="en-US" sz="2000"/>
        </a:p>
      </dgm:t>
    </dgm:pt>
    <dgm:pt modelId="{A2BC861D-D176-45D1-B973-FD4B29DA93CB}">
      <dgm:prSet custT="1"/>
      <dgm:spPr/>
      <dgm:t>
        <a:bodyPr/>
        <a:lstStyle/>
        <a:p>
          <a:r>
            <a:rPr lang="en-US" sz="1800" b="1" u="sng" dirty="0"/>
            <a:t>Tertiary </a:t>
          </a:r>
          <a:r>
            <a:rPr lang="en-US" sz="1800" dirty="0"/>
            <a:t>(the imprint stage- the disease leaves its mark on organ systems)</a:t>
          </a:r>
        </a:p>
      </dgm:t>
    </dgm:pt>
    <dgm:pt modelId="{F3CB7F42-0E6F-42A9-BE65-151B46844FE9}" type="parTrans" cxnId="{BF813C31-C28C-493E-AA97-6F3AC171D186}">
      <dgm:prSet/>
      <dgm:spPr/>
      <dgm:t>
        <a:bodyPr/>
        <a:lstStyle/>
        <a:p>
          <a:endParaRPr lang="en-US" sz="2000"/>
        </a:p>
      </dgm:t>
    </dgm:pt>
    <dgm:pt modelId="{0B24F45E-A5B8-4CF1-A1E5-EA21F06D0340}" type="sibTrans" cxnId="{BF813C31-C28C-493E-AA97-6F3AC171D186}">
      <dgm:prSet/>
      <dgm:spPr/>
      <dgm:t>
        <a:bodyPr/>
        <a:lstStyle/>
        <a:p>
          <a:endParaRPr lang="en-US" sz="2000"/>
        </a:p>
      </dgm:t>
    </dgm:pt>
    <dgm:pt modelId="{A5DF9E4E-EF01-4B6C-B4E4-F2B8F9DECBA3}">
      <dgm:prSet custT="1"/>
      <dgm:spPr/>
      <dgm:t>
        <a:bodyPr/>
        <a:lstStyle/>
        <a:p>
          <a:r>
            <a:rPr lang="en-US" sz="1800" dirty="0"/>
            <a:t>Now rare. May present with lesions called </a:t>
          </a:r>
          <a:r>
            <a:rPr lang="en-US" sz="1800" dirty="0" err="1"/>
            <a:t>gummas</a:t>
          </a:r>
          <a:r>
            <a:rPr lang="en-US" sz="1800" dirty="0"/>
            <a:t>, cardiac or other organ involvement</a:t>
          </a:r>
        </a:p>
      </dgm:t>
    </dgm:pt>
    <dgm:pt modelId="{BC4E576E-C381-40FD-AD7E-B71F6104A3D1}" type="parTrans" cxnId="{161494AA-86ED-413B-A11F-9D84CA189778}">
      <dgm:prSet/>
      <dgm:spPr/>
      <dgm:t>
        <a:bodyPr/>
        <a:lstStyle/>
        <a:p>
          <a:endParaRPr lang="en-US" sz="2000"/>
        </a:p>
      </dgm:t>
    </dgm:pt>
    <dgm:pt modelId="{15CAFB16-32DB-43EF-84D6-7CD7F49D15A6}" type="sibTrans" cxnId="{161494AA-86ED-413B-A11F-9D84CA189778}">
      <dgm:prSet/>
      <dgm:spPr/>
      <dgm:t>
        <a:bodyPr/>
        <a:lstStyle/>
        <a:p>
          <a:endParaRPr lang="en-US" sz="2000"/>
        </a:p>
      </dgm:t>
    </dgm:pt>
    <dgm:pt modelId="{21FEAEB7-EDC6-4915-9E71-1D45A2248F07}">
      <dgm:prSet custT="1"/>
      <dgm:spPr/>
      <dgm:t>
        <a:bodyPr/>
        <a:lstStyle/>
        <a:p>
          <a:r>
            <a:rPr lang="en-US" sz="1800" b="1" u="sng" dirty="0"/>
            <a:t>Latent </a:t>
          </a:r>
          <a:r>
            <a:rPr lang="en-US" sz="1800" dirty="0"/>
            <a:t>(the silent stage) Resolution of primary/secondary symptoms</a:t>
          </a:r>
        </a:p>
      </dgm:t>
    </dgm:pt>
    <dgm:pt modelId="{9012F35C-02DD-4E82-A9C8-A010153C4E49}" type="sibTrans" cxnId="{D8D8201C-11D3-445D-996A-6AD2EA983058}">
      <dgm:prSet/>
      <dgm:spPr/>
      <dgm:t>
        <a:bodyPr/>
        <a:lstStyle/>
        <a:p>
          <a:endParaRPr lang="en-US" sz="2000"/>
        </a:p>
      </dgm:t>
    </dgm:pt>
    <dgm:pt modelId="{994D80CA-B813-47DA-829E-8A7BDCB50603}" type="parTrans" cxnId="{D8D8201C-11D3-445D-996A-6AD2EA983058}">
      <dgm:prSet/>
      <dgm:spPr/>
      <dgm:t>
        <a:bodyPr/>
        <a:lstStyle/>
        <a:p>
          <a:endParaRPr lang="en-US" sz="2000"/>
        </a:p>
      </dgm:t>
    </dgm:pt>
    <dgm:pt modelId="{3EEE5598-C92C-454D-816D-B4445F83537A}">
      <dgm:prSet custT="1"/>
      <dgm:spPr/>
      <dgm:t>
        <a:bodyPr/>
        <a:lstStyle/>
        <a:p>
          <a:r>
            <a:rPr lang="en-US" sz="1800" dirty="0"/>
            <a:t>Neurosyphilis (can occur at </a:t>
          </a:r>
          <a:r>
            <a:rPr lang="en-US" sz="1800" i="1" dirty="0"/>
            <a:t>any</a:t>
          </a:r>
          <a:r>
            <a:rPr lang="en-US" sz="1800" i="0" dirty="0"/>
            <a:t> stage)</a:t>
          </a:r>
          <a:endParaRPr lang="en-US" sz="1800" dirty="0"/>
        </a:p>
      </dgm:t>
    </dgm:pt>
    <dgm:pt modelId="{B3FB0D03-BC1C-46BD-9B64-FE8EEEEBD471}" type="parTrans" cxnId="{31C3507F-A52A-4CF3-A3EB-398F8CE832E2}">
      <dgm:prSet/>
      <dgm:spPr/>
      <dgm:t>
        <a:bodyPr/>
        <a:lstStyle/>
        <a:p>
          <a:endParaRPr lang="en-US" sz="2000"/>
        </a:p>
      </dgm:t>
    </dgm:pt>
    <dgm:pt modelId="{629666EE-5AD2-44D9-A58D-E1F062459512}" type="sibTrans" cxnId="{31C3507F-A52A-4CF3-A3EB-398F8CE832E2}">
      <dgm:prSet/>
      <dgm:spPr/>
      <dgm:t>
        <a:bodyPr/>
        <a:lstStyle/>
        <a:p>
          <a:endParaRPr lang="en-US" sz="2000"/>
        </a:p>
      </dgm:t>
    </dgm:pt>
    <dgm:pt modelId="{17DCCEBC-9CEB-4DE9-8E14-D8E9AB291B7F}">
      <dgm:prSet custT="1"/>
      <dgm:spPr/>
      <dgm:t>
        <a:bodyPr/>
        <a:lstStyle/>
        <a:p>
          <a:r>
            <a:rPr lang="en-US" sz="1800" dirty="0"/>
            <a:t>Ocular, </a:t>
          </a:r>
          <a:r>
            <a:rPr lang="en-US" sz="1800" dirty="0" err="1"/>
            <a:t>otic</a:t>
          </a:r>
          <a:r>
            <a:rPr lang="en-US" sz="1800" dirty="0"/>
            <a:t>, meningovascular, meningitis</a:t>
          </a:r>
        </a:p>
      </dgm:t>
    </dgm:pt>
    <dgm:pt modelId="{A1C7A7CF-1FA0-4504-AAF9-FA53F36FD98C}" type="parTrans" cxnId="{AE085E74-A5D8-4724-9AD3-816D3C81FAEC}">
      <dgm:prSet/>
      <dgm:spPr/>
      <dgm:t>
        <a:bodyPr/>
        <a:lstStyle/>
        <a:p>
          <a:endParaRPr lang="en-US" sz="2000"/>
        </a:p>
      </dgm:t>
    </dgm:pt>
    <dgm:pt modelId="{3DB6DFB7-F16F-4769-862B-CD937FC3CDC3}" type="sibTrans" cxnId="{AE085E74-A5D8-4724-9AD3-816D3C81FAEC}">
      <dgm:prSet/>
      <dgm:spPr/>
      <dgm:t>
        <a:bodyPr/>
        <a:lstStyle/>
        <a:p>
          <a:endParaRPr lang="en-US" sz="2000"/>
        </a:p>
      </dgm:t>
    </dgm:pt>
    <dgm:pt modelId="{F0C81DD0-2610-4BE5-B401-26CABA073A37}">
      <dgm:prSet custT="1"/>
      <dgm:spPr/>
      <dgm:t>
        <a:bodyPr/>
        <a:lstStyle/>
        <a:p>
          <a:r>
            <a:rPr lang="en-US" sz="1800" dirty="0"/>
            <a:t>Early latent – infection acquired within the previous 12 months</a:t>
          </a:r>
        </a:p>
      </dgm:t>
    </dgm:pt>
    <dgm:pt modelId="{676400FA-BBA2-414D-9B12-987D9DF8940C}" type="parTrans" cxnId="{34204E3E-AA52-4617-B3B7-264AD0A06F35}">
      <dgm:prSet/>
      <dgm:spPr/>
      <dgm:t>
        <a:bodyPr/>
        <a:lstStyle/>
        <a:p>
          <a:endParaRPr lang="en-US" sz="2000"/>
        </a:p>
      </dgm:t>
    </dgm:pt>
    <dgm:pt modelId="{AA55D5CA-84CD-4C0F-BD31-BFE38C28CB5E}" type="sibTrans" cxnId="{34204E3E-AA52-4617-B3B7-264AD0A06F35}">
      <dgm:prSet/>
      <dgm:spPr/>
      <dgm:t>
        <a:bodyPr/>
        <a:lstStyle/>
        <a:p>
          <a:endParaRPr lang="en-US" sz="2000"/>
        </a:p>
      </dgm:t>
    </dgm:pt>
    <dgm:pt modelId="{7EA39F35-8513-47F6-B017-41EE48FF1AAC}">
      <dgm:prSet custT="1"/>
      <dgm:spPr/>
      <dgm:t>
        <a:bodyPr/>
        <a:lstStyle/>
        <a:p>
          <a:r>
            <a:rPr lang="en-US" sz="1800" dirty="0"/>
            <a:t>Unknown duration – treated the same way as late latent</a:t>
          </a:r>
        </a:p>
      </dgm:t>
    </dgm:pt>
    <dgm:pt modelId="{02CDB8EF-5710-4C6F-88D6-79E93BB9BE52}" type="parTrans" cxnId="{0DEEBFC2-E612-43F0-A043-6347683BB685}">
      <dgm:prSet/>
      <dgm:spPr/>
      <dgm:t>
        <a:bodyPr/>
        <a:lstStyle/>
        <a:p>
          <a:endParaRPr lang="en-US" sz="2000"/>
        </a:p>
      </dgm:t>
    </dgm:pt>
    <dgm:pt modelId="{1386DE56-4E0B-48C4-9363-B7E3EB444AF2}" type="sibTrans" cxnId="{0DEEBFC2-E612-43F0-A043-6347683BB685}">
      <dgm:prSet/>
      <dgm:spPr/>
      <dgm:t>
        <a:bodyPr/>
        <a:lstStyle/>
        <a:p>
          <a:endParaRPr lang="en-US" sz="2000"/>
        </a:p>
      </dgm:t>
    </dgm:pt>
    <dgm:pt modelId="{5394DAEF-42F3-4C3D-830D-F8AEF0BB7FAB}" type="pres">
      <dgm:prSet presAssocID="{D24B7165-96BE-434B-BA7C-72CB884F6EDE}" presName="linear" presStyleCnt="0">
        <dgm:presLayoutVars>
          <dgm:dir/>
          <dgm:animLvl val="lvl"/>
          <dgm:resizeHandles val="exact"/>
        </dgm:presLayoutVars>
      </dgm:prSet>
      <dgm:spPr/>
    </dgm:pt>
    <dgm:pt modelId="{0B842F93-7D69-467E-AFC9-DBE05B5131C5}" type="pres">
      <dgm:prSet presAssocID="{21FEAEB7-EDC6-4915-9E71-1D45A2248F07}" presName="parentLin" presStyleCnt="0"/>
      <dgm:spPr/>
    </dgm:pt>
    <dgm:pt modelId="{709FA931-71E3-47AD-9952-0DA847C32E9D}" type="pres">
      <dgm:prSet presAssocID="{21FEAEB7-EDC6-4915-9E71-1D45A2248F07}" presName="parentLeftMargin" presStyleLbl="node1" presStyleIdx="0" presStyleCnt="3"/>
      <dgm:spPr/>
    </dgm:pt>
    <dgm:pt modelId="{069CB277-950B-4375-863E-1CC5E40B3DE3}" type="pres">
      <dgm:prSet presAssocID="{21FEAEB7-EDC6-4915-9E71-1D45A2248F07}" presName="parentText" presStyleLbl="node1" presStyleIdx="0" presStyleCnt="3">
        <dgm:presLayoutVars>
          <dgm:chMax val="0"/>
          <dgm:bulletEnabled val="1"/>
        </dgm:presLayoutVars>
      </dgm:prSet>
      <dgm:spPr/>
    </dgm:pt>
    <dgm:pt modelId="{D2664C02-9203-4684-A92A-0C254D5B3986}" type="pres">
      <dgm:prSet presAssocID="{21FEAEB7-EDC6-4915-9E71-1D45A2248F07}" presName="negativeSpace" presStyleCnt="0"/>
      <dgm:spPr/>
    </dgm:pt>
    <dgm:pt modelId="{122B8EA6-15E9-4270-B6FB-C1F592995BD4}" type="pres">
      <dgm:prSet presAssocID="{21FEAEB7-EDC6-4915-9E71-1D45A2248F07}" presName="childText" presStyleLbl="conFgAcc1" presStyleIdx="0" presStyleCnt="3">
        <dgm:presLayoutVars>
          <dgm:bulletEnabled val="1"/>
        </dgm:presLayoutVars>
      </dgm:prSet>
      <dgm:spPr/>
    </dgm:pt>
    <dgm:pt modelId="{112C81DD-8DD5-4E80-A714-D1EDEC216D16}" type="pres">
      <dgm:prSet presAssocID="{9012F35C-02DD-4E82-A9C8-A010153C4E49}" presName="spaceBetweenRectangles" presStyleCnt="0"/>
      <dgm:spPr/>
    </dgm:pt>
    <dgm:pt modelId="{1F3B4CF9-6756-4A2C-8CD3-A856B2A84BDF}" type="pres">
      <dgm:prSet presAssocID="{A2BC861D-D176-45D1-B973-FD4B29DA93CB}" presName="parentLin" presStyleCnt="0"/>
      <dgm:spPr/>
    </dgm:pt>
    <dgm:pt modelId="{2CD5BC6D-3D45-480E-AB17-145A89977586}" type="pres">
      <dgm:prSet presAssocID="{A2BC861D-D176-45D1-B973-FD4B29DA93CB}" presName="parentLeftMargin" presStyleLbl="node1" presStyleIdx="0" presStyleCnt="3"/>
      <dgm:spPr/>
    </dgm:pt>
    <dgm:pt modelId="{C9494463-5380-48BB-BACF-E6685BA6C569}" type="pres">
      <dgm:prSet presAssocID="{A2BC861D-D176-45D1-B973-FD4B29DA93CB}" presName="parentText" presStyleLbl="node1" presStyleIdx="1" presStyleCnt="3">
        <dgm:presLayoutVars>
          <dgm:chMax val="0"/>
          <dgm:bulletEnabled val="1"/>
        </dgm:presLayoutVars>
      </dgm:prSet>
      <dgm:spPr/>
    </dgm:pt>
    <dgm:pt modelId="{E7A9BB93-85BC-402F-AEC4-9F3D6F879C94}" type="pres">
      <dgm:prSet presAssocID="{A2BC861D-D176-45D1-B973-FD4B29DA93CB}" presName="negativeSpace" presStyleCnt="0"/>
      <dgm:spPr/>
    </dgm:pt>
    <dgm:pt modelId="{8F9B879E-98EB-4D53-9A98-111B9E2F3364}" type="pres">
      <dgm:prSet presAssocID="{A2BC861D-D176-45D1-B973-FD4B29DA93CB}" presName="childText" presStyleLbl="conFgAcc1" presStyleIdx="1" presStyleCnt="3">
        <dgm:presLayoutVars>
          <dgm:bulletEnabled val="1"/>
        </dgm:presLayoutVars>
      </dgm:prSet>
      <dgm:spPr/>
    </dgm:pt>
    <dgm:pt modelId="{2F44D486-C323-4D97-BBBA-76D4D5EAE30F}" type="pres">
      <dgm:prSet presAssocID="{0B24F45E-A5B8-4CF1-A1E5-EA21F06D0340}" presName="spaceBetweenRectangles" presStyleCnt="0"/>
      <dgm:spPr/>
    </dgm:pt>
    <dgm:pt modelId="{70859842-78B0-444F-B6BB-B74DC498ED74}" type="pres">
      <dgm:prSet presAssocID="{3EEE5598-C92C-454D-816D-B4445F83537A}" presName="parentLin" presStyleCnt="0"/>
      <dgm:spPr/>
    </dgm:pt>
    <dgm:pt modelId="{CB1D94E8-815C-4642-9F6A-4C9364EAD2F5}" type="pres">
      <dgm:prSet presAssocID="{3EEE5598-C92C-454D-816D-B4445F83537A}" presName="parentLeftMargin" presStyleLbl="node1" presStyleIdx="1" presStyleCnt="3"/>
      <dgm:spPr/>
    </dgm:pt>
    <dgm:pt modelId="{32B10F72-4B92-4510-AA1A-B804DBDAD729}" type="pres">
      <dgm:prSet presAssocID="{3EEE5598-C92C-454D-816D-B4445F83537A}" presName="parentText" presStyleLbl="node1" presStyleIdx="2" presStyleCnt="3">
        <dgm:presLayoutVars>
          <dgm:chMax val="0"/>
          <dgm:bulletEnabled val="1"/>
        </dgm:presLayoutVars>
      </dgm:prSet>
      <dgm:spPr/>
    </dgm:pt>
    <dgm:pt modelId="{2C3FDB14-8AFA-4BEA-9152-9DC26386E45C}" type="pres">
      <dgm:prSet presAssocID="{3EEE5598-C92C-454D-816D-B4445F83537A}" presName="negativeSpace" presStyleCnt="0"/>
      <dgm:spPr/>
    </dgm:pt>
    <dgm:pt modelId="{1F31EEFE-58B1-4A40-8F7C-38F2DB069A7B}" type="pres">
      <dgm:prSet presAssocID="{3EEE5598-C92C-454D-816D-B4445F83537A}" presName="childText" presStyleLbl="conFgAcc1" presStyleIdx="2" presStyleCnt="3">
        <dgm:presLayoutVars>
          <dgm:bulletEnabled val="1"/>
        </dgm:presLayoutVars>
      </dgm:prSet>
      <dgm:spPr/>
    </dgm:pt>
  </dgm:ptLst>
  <dgm:cxnLst>
    <dgm:cxn modelId="{0D7B8203-81DA-42BB-9AA9-BB59618D6EE1}" type="presOf" srcId="{21FEAEB7-EDC6-4915-9E71-1D45A2248F07}" destId="{709FA931-71E3-47AD-9952-0DA847C32E9D}" srcOrd="0" destOrd="0" presId="urn:microsoft.com/office/officeart/2005/8/layout/list1"/>
    <dgm:cxn modelId="{70DDF406-976A-46BF-9AEA-AC0492CB6F38}" type="presOf" srcId="{7EA39F35-8513-47F6-B017-41EE48FF1AAC}" destId="{122B8EA6-15E9-4270-B6FB-C1F592995BD4}" srcOrd="0" destOrd="3" presId="urn:microsoft.com/office/officeart/2005/8/layout/list1"/>
    <dgm:cxn modelId="{D8D8201C-11D3-445D-996A-6AD2EA983058}" srcId="{D24B7165-96BE-434B-BA7C-72CB884F6EDE}" destId="{21FEAEB7-EDC6-4915-9E71-1D45A2248F07}" srcOrd="0" destOrd="0" parTransId="{994D80CA-B813-47DA-829E-8A7BDCB50603}" sibTransId="{9012F35C-02DD-4E82-A9C8-A010153C4E49}"/>
    <dgm:cxn modelId="{D5741123-96A2-4CAC-9781-87760A1FE2AF}" type="presOf" srcId="{A2BC861D-D176-45D1-B973-FD4B29DA93CB}" destId="{2CD5BC6D-3D45-480E-AB17-145A89977586}" srcOrd="0" destOrd="0" presId="urn:microsoft.com/office/officeart/2005/8/layout/list1"/>
    <dgm:cxn modelId="{BF813C31-C28C-493E-AA97-6F3AC171D186}" srcId="{D24B7165-96BE-434B-BA7C-72CB884F6EDE}" destId="{A2BC861D-D176-45D1-B973-FD4B29DA93CB}" srcOrd="1" destOrd="0" parTransId="{F3CB7F42-0E6F-42A9-BE65-151B46844FE9}" sibTransId="{0B24F45E-A5B8-4CF1-A1E5-EA21F06D0340}"/>
    <dgm:cxn modelId="{50832E34-EB2D-4C0E-A097-A76228E08457}" type="presOf" srcId="{21FEAEB7-EDC6-4915-9E71-1D45A2248F07}" destId="{069CB277-950B-4375-863E-1CC5E40B3DE3}" srcOrd="1" destOrd="0" presId="urn:microsoft.com/office/officeart/2005/8/layout/list1"/>
    <dgm:cxn modelId="{32FFBA39-65A2-49F0-81F8-04E64C6CFC35}" type="presOf" srcId="{A5DF9E4E-EF01-4B6C-B4E4-F2B8F9DECBA3}" destId="{8F9B879E-98EB-4D53-9A98-111B9E2F3364}" srcOrd="0" destOrd="0" presId="urn:microsoft.com/office/officeart/2005/8/layout/list1"/>
    <dgm:cxn modelId="{34204E3E-AA52-4617-B3B7-264AD0A06F35}" srcId="{21FEAEB7-EDC6-4915-9E71-1D45A2248F07}" destId="{F0C81DD0-2610-4BE5-B401-26CABA073A37}" srcOrd="1" destOrd="0" parTransId="{676400FA-BBA2-414D-9B12-987D9DF8940C}" sibTransId="{AA55D5CA-84CD-4C0F-BD31-BFE38C28CB5E}"/>
    <dgm:cxn modelId="{AE085E74-A5D8-4724-9AD3-816D3C81FAEC}" srcId="{3EEE5598-C92C-454D-816D-B4445F83537A}" destId="{17DCCEBC-9CEB-4DE9-8E14-D8E9AB291B7F}" srcOrd="0" destOrd="0" parTransId="{A1C7A7CF-1FA0-4504-AAF9-FA53F36FD98C}" sibTransId="{3DB6DFB7-F16F-4769-862B-CD937FC3CDC3}"/>
    <dgm:cxn modelId="{9B13CD75-594B-4885-9B53-1B0D78BA09BF}" type="presOf" srcId="{17DCCEBC-9CEB-4DE9-8E14-D8E9AB291B7F}" destId="{1F31EEFE-58B1-4A40-8F7C-38F2DB069A7B}" srcOrd="0" destOrd="0" presId="urn:microsoft.com/office/officeart/2005/8/layout/list1"/>
    <dgm:cxn modelId="{D9ECE277-7603-4456-83A0-FB0E99B3C132}" type="presOf" srcId="{F0C81DD0-2610-4BE5-B401-26CABA073A37}" destId="{122B8EA6-15E9-4270-B6FB-C1F592995BD4}" srcOrd="0" destOrd="1" presId="urn:microsoft.com/office/officeart/2005/8/layout/list1"/>
    <dgm:cxn modelId="{31C3507F-A52A-4CF3-A3EB-398F8CE832E2}" srcId="{D24B7165-96BE-434B-BA7C-72CB884F6EDE}" destId="{3EEE5598-C92C-454D-816D-B4445F83537A}" srcOrd="2" destOrd="0" parTransId="{B3FB0D03-BC1C-46BD-9B64-FE8EEEEBD471}" sibTransId="{629666EE-5AD2-44D9-A58D-E1F062459512}"/>
    <dgm:cxn modelId="{EE335484-D5B6-40FA-8D1D-E685B3FF646B}" type="presOf" srcId="{57088160-66E3-4E95-9223-D76C6BE11AAC}" destId="{122B8EA6-15E9-4270-B6FB-C1F592995BD4}" srcOrd="0" destOrd="0" presId="urn:microsoft.com/office/officeart/2005/8/layout/list1"/>
    <dgm:cxn modelId="{2CDA4D97-B9FE-4536-9DD8-D278EE29D174}" srcId="{21FEAEB7-EDC6-4915-9E71-1D45A2248F07}" destId="{57088160-66E3-4E95-9223-D76C6BE11AAC}" srcOrd="0" destOrd="0" parTransId="{4FB1834C-FC1D-4E8D-B3E6-F8562743F1CB}" sibTransId="{CED57861-C013-4B20-BD6A-50BC5C95CF4B}"/>
    <dgm:cxn modelId="{1DA04F98-E8E1-42AA-B5B3-6D0DE146676B}" srcId="{21FEAEB7-EDC6-4915-9E71-1D45A2248F07}" destId="{8892B16C-19AD-4E5F-B022-207A6E4A5D55}" srcOrd="2" destOrd="0" parTransId="{824351E8-7D70-4765-8714-795A2013F03F}" sibTransId="{71010FA9-DE57-4C8A-A0D3-820821DCC04F}"/>
    <dgm:cxn modelId="{161494AA-86ED-413B-A11F-9D84CA189778}" srcId="{A2BC861D-D176-45D1-B973-FD4B29DA93CB}" destId="{A5DF9E4E-EF01-4B6C-B4E4-F2B8F9DECBA3}" srcOrd="0" destOrd="0" parTransId="{BC4E576E-C381-40FD-AD7E-B71F6104A3D1}" sibTransId="{15CAFB16-32DB-43EF-84D6-7CD7F49D15A6}"/>
    <dgm:cxn modelId="{115194B5-2B20-4237-999A-F80FDB19692A}" type="presOf" srcId="{3EEE5598-C92C-454D-816D-B4445F83537A}" destId="{CB1D94E8-815C-4642-9F6A-4C9364EAD2F5}" srcOrd="0" destOrd="0" presId="urn:microsoft.com/office/officeart/2005/8/layout/list1"/>
    <dgm:cxn modelId="{6FA132B8-5B53-49A5-9830-3DAA6467E6A7}" type="presOf" srcId="{3EEE5598-C92C-454D-816D-B4445F83537A}" destId="{32B10F72-4B92-4510-AA1A-B804DBDAD729}" srcOrd="1" destOrd="0" presId="urn:microsoft.com/office/officeart/2005/8/layout/list1"/>
    <dgm:cxn modelId="{97A69FC0-8314-4B79-A6B5-337C12A803BD}" type="presOf" srcId="{8892B16C-19AD-4E5F-B022-207A6E4A5D55}" destId="{122B8EA6-15E9-4270-B6FB-C1F592995BD4}" srcOrd="0" destOrd="2" presId="urn:microsoft.com/office/officeart/2005/8/layout/list1"/>
    <dgm:cxn modelId="{0DEEBFC2-E612-43F0-A043-6347683BB685}" srcId="{21FEAEB7-EDC6-4915-9E71-1D45A2248F07}" destId="{7EA39F35-8513-47F6-B017-41EE48FF1AAC}" srcOrd="3" destOrd="0" parTransId="{02CDB8EF-5710-4C6F-88D6-79E93BB9BE52}" sibTransId="{1386DE56-4E0B-48C4-9363-B7E3EB444AF2}"/>
    <dgm:cxn modelId="{0E37B6DA-697E-4235-8EE3-40C33A093488}" type="presOf" srcId="{D24B7165-96BE-434B-BA7C-72CB884F6EDE}" destId="{5394DAEF-42F3-4C3D-830D-F8AEF0BB7FAB}" srcOrd="0" destOrd="0" presId="urn:microsoft.com/office/officeart/2005/8/layout/list1"/>
    <dgm:cxn modelId="{00327EF8-30AC-40DB-A605-2A471B9C4D24}" type="presOf" srcId="{A2BC861D-D176-45D1-B973-FD4B29DA93CB}" destId="{C9494463-5380-48BB-BACF-E6685BA6C569}" srcOrd="1" destOrd="0" presId="urn:microsoft.com/office/officeart/2005/8/layout/list1"/>
    <dgm:cxn modelId="{0208ADC0-2FF0-445C-B39D-ACE4E21C759F}" type="presParOf" srcId="{5394DAEF-42F3-4C3D-830D-F8AEF0BB7FAB}" destId="{0B842F93-7D69-467E-AFC9-DBE05B5131C5}" srcOrd="0" destOrd="0" presId="urn:microsoft.com/office/officeart/2005/8/layout/list1"/>
    <dgm:cxn modelId="{F16E299B-BCC4-4BA1-B246-C7213F468B7C}" type="presParOf" srcId="{0B842F93-7D69-467E-AFC9-DBE05B5131C5}" destId="{709FA931-71E3-47AD-9952-0DA847C32E9D}" srcOrd="0" destOrd="0" presId="urn:microsoft.com/office/officeart/2005/8/layout/list1"/>
    <dgm:cxn modelId="{33C6A9EF-0A67-44BE-871F-A3D272EDFEEF}" type="presParOf" srcId="{0B842F93-7D69-467E-AFC9-DBE05B5131C5}" destId="{069CB277-950B-4375-863E-1CC5E40B3DE3}" srcOrd="1" destOrd="0" presId="urn:microsoft.com/office/officeart/2005/8/layout/list1"/>
    <dgm:cxn modelId="{2B49CBCE-38CC-4AEC-BDEB-E9AFC8A1A007}" type="presParOf" srcId="{5394DAEF-42F3-4C3D-830D-F8AEF0BB7FAB}" destId="{D2664C02-9203-4684-A92A-0C254D5B3986}" srcOrd="1" destOrd="0" presId="urn:microsoft.com/office/officeart/2005/8/layout/list1"/>
    <dgm:cxn modelId="{E6F11482-5340-411C-8A79-BAB92F5F04ED}" type="presParOf" srcId="{5394DAEF-42F3-4C3D-830D-F8AEF0BB7FAB}" destId="{122B8EA6-15E9-4270-B6FB-C1F592995BD4}" srcOrd="2" destOrd="0" presId="urn:microsoft.com/office/officeart/2005/8/layout/list1"/>
    <dgm:cxn modelId="{0D264033-BBAA-4214-986A-7D7D4FEC2139}" type="presParOf" srcId="{5394DAEF-42F3-4C3D-830D-F8AEF0BB7FAB}" destId="{112C81DD-8DD5-4E80-A714-D1EDEC216D16}" srcOrd="3" destOrd="0" presId="urn:microsoft.com/office/officeart/2005/8/layout/list1"/>
    <dgm:cxn modelId="{E0ABBBED-78B3-40B3-8297-3A4515984D59}" type="presParOf" srcId="{5394DAEF-42F3-4C3D-830D-F8AEF0BB7FAB}" destId="{1F3B4CF9-6756-4A2C-8CD3-A856B2A84BDF}" srcOrd="4" destOrd="0" presId="urn:microsoft.com/office/officeart/2005/8/layout/list1"/>
    <dgm:cxn modelId="{8A42176A-4D0D-4EEC-AFD6-1166F2B7D4D4}" type="presParOf" srcId="{1F3B4CF9-6756-4A2C-8CD3-A856B2A84BDF}" destId="{2CD5BC6D-3D45-480E-AB17-145A89977586}" srcOrd="0" destOrd="0" presId="urn:microsoft.com/office/officeart/2005/8/layout/list1"/>
    <dgm:cxn modelId="{7953DD1F-B8B7-4FD5-AFFC-84D14A331BAC}" type="presParOf" srcId="{1F3B4CF9-6756-4A2C-8CD3-A856B2A84BDF}" destId="{C9494463-5380-48BB-BACF-E6685BA6C569}" srcOrd="1" destOrd="0" presId="urn:microsoft.com/office/officeart/2005/8/layout/list1"/>
    <dgm:cxn modelId="{673A308D-8D87-40C3-A912-A1308EFAF55D}" type="presParOf" srcId="{5394DAEF-42F3-4C3D-830D-F8AEF0BB7FAB}" destId="{E7A9BB93-85BC-402F-AEC4-9F3D6F879C94}" srcOrd="5" destOrd="0" presId="urn:microsoft.com/office/officeart/2005/8/layout/list1"/>
    <dgm:cxn modelId="{2DA5BDC2-9A60-46BC-BCD0-15ED1CEFFDC5}" type="presParOf" srcId="{5394DAEF-42F3-4C3D-830D-F8AEF0BB7FAB}" destId="{8F9B879E-98EB-4D53-9A98-111B9E2F3364}" srcOrd="6" destOrd="0" presId="urn:microsoft.com/office/officeart/2005/8/layout/list1"/>
    <dgm:cxn modelId="{CA979C44-56FC-4499-A881-2184DC756E87}" type="presParOf" srcId="{5394DAEF-42F3-4C3D-830D-F8AEF0BB7FAB}" destId="{2F44D486-C323-4D97-BBBA-76D4D5EAE30F}" srcOrd="7" destOrd="0" presId="urn:microsoft.com/office/officeart/2005/8/layout/list1"/>
    <dgm:cxn modelId="{DD32165B-D87F-4E7F-82D1-6EE7F635D31B}" type="presParOf" srcId="{5394DAEF-42F3-4C3D-830D-F8AEF0BB7FAB}" destId="{70859842-78B0-444F-B6BB-B74DC498ED74}" srcOrd="8" destOrd="0" presId="urn:microsoft.com/office/officeart/2005/8/layout/list1"/>
    <dgm:cxn modelId="{FA232342-1F19-4C6E-A28E-16855A9F009F}" type="presParOf" srcId="{70859842-78B0-444F-B6BB-B74DC498ED74}" destId="{CB1D94E8-815C-4642-9F6A-4C9364EAD2F5}" srcOrd="0" destOrd="0" presId="urn:microsoft.com/office/officeart/2005/8/layout/list1"/>
    <dgm:cxn modelId="{DBDF776F-7A2E-4758-A010-89A6C20AB010}" type="presParOf" srcId="{70859842-78B0-444F-B6BB-B74DC498ED74}" destId="{32B10F72-4B92-4510-AA1A-B804DBDAD729}" srcOrd="1" destOrd="0" presId="urn:microsoft.com/office/officeart/2005/8/layout/list1"/>
    <dgm:cxn modelId="{8327FD08-07C7-42F3-BC56-C2ECE42834D8}" type="presParOf" srcId="{5394DAEF-42F3-4C3D-830D-F8AEF0BB7FAB}" destId="{2C3FDB14-8AFA-4BEA-9152-9DC26386E45C}" srcOrd="9" destOrd="0" presId="urn:microsoft.com/office/officeart/2005/8/layout/list1"/>
    <dgm:cxn modelId="{FB9DA457-7FB6-44D3-9627-C4908F4ACEE9}" type="presParOf" srcId="{5394DAEF-42F3-4C3D-830D-F8AEF0BB7FAB}" destId="{1F31EEFE-58B1-4A40-8F7C-38F2DB069A7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E1F1AC-416C-4B94-8C13-C36F45A7F0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F0D36F-EAFB-4223-99CD-75822DA4B080}">
      <dgm:prSet phldrT="[Text]" phldr="0"/>
      <dgm:spPr/>
      <dgm:t>
        <a:bodyPr/>
        <a:lstStyle/>
        <a:p>
          <a:pPr rtl="0">
            <a:buClr>
              <a:schemeClr val="accent6"/>
            </a:buClr>
            <a:buFont typeface="Wingdings" panose="05000000000000000000" pitchFamily="2" charset="2"/>
            <a:buChar char="§"/>
          </a:pPr>
          <a:r>
            <a:rPr lang="en-US" dirty="0">
              <a:latin typeface="+mn-lt"/>
            </a:rPr>
            <a:t>Test for HBsAg during </a:t>
          </a:r>
          <a:r>
            <a:rPr lang="en-US" b="1" u="sng" dirty="0">
              <a:latin typeface="+mn-lt"/>
            </a:rPr>
            <a:t>each</a:t>
          </a:r>
          <a:r>
            <a:rPr lang="en-US" b="1" dirty="0">
              <a:latin typeface="+mn-lt"/>
            </a:rPr>
            <a:t> </a:t>
          </a:r>
          <a:r>
            <a:rPr lang="en-US" dirty="0">
              <a:latin typeface="+mn-lt"/>
            </a:rPr>
            <a:t>pregnancy - preferably in the first trimester.</a:t>
          </a:r>
        </a:p>
      </dgm:t>
    </dgm:pt>
    <dgm:pt modelId="{460E006E-C083-47A7-804C-797EDF22825D}" type="parTrans" cxnId="{DE2A8FB7-DE17-472B-A395-1BA44534793C}">
      <dgm:prSet/>
      <dgm:spPr/>
      <dgm:t>
        <a:bodyPr/>
        <a:lstStyle/>
        <a:p>
          <a:endParaRPr lang="en-US">
            <a:latin typeface="+mn-lt"/>
          </a:endParaRPr>
        </a:p>
      </dgm:t>
    </dgm:pt>
    <dgm:pt modelId="{34EFEF4E-DEDF-4101-AE0B-ECE1D468B1D6}" type="sibTrans" cxnId="{DE2A8FB7-DE17-472B-A395-1BA44534793C}">
      <dgm:prSet/>
      <dgm:spPr/>
      <dgm:t>
        <a:bodyPr/>
        <a:lstStyle/>
        <a:p>
          <a:endParaRPr lang="en-US">
            <a:latin typeface="+mn-lt"/>
          </a:endParaRPr>
        </a:p>
      </dgm:t>
    </dgm:pt>
    <dgm:pt modelId="{D3910D90-E79C-4736-B9FB-2342C32997F5}">
      <dgm:prSet phldrT="[Text]" phldr="0"/>
      <dgm:spPr/>
      <dgm:t>
        <a:bodyPr/>
        <a:lstStyle/>
        <a:p>
          <a:pPr rtl="0"/>
          <a:r>
            <a:rPr lang="en-US" dirty="0">
              <a:latin typeface="+mn-lt"/>
            </a:rPr>
            <a:t>People who inject drugs (PWID)</a:t>
          </a:r>
        </a:p>
      </dgm:t>
    </dgm:pt>
    <dgm:pt modelId="{9918AFC3-F1E6-42F6-BEE9-5DD4669D75EA}" type="parTrans" cxnId="{E136EC9E-9DBB-4A8E-83A2-30E84801C038}">
      <dgm:prSet/>
      <dgm:spPr/>
      <dgm:t>
        <a:bodyPr/>
        <a:lstStyle/>
        <a:p>
          <a:endParaRPr lang="en-US">
            <a:latin typeface="+mn-lt"/>
          </a:endParaRPr>
        </a:p>
      </dgm:t>
    </dgm:pt>
    <dgm:pt modelId="{0406B4A2-2FA9-49F9-A9F9-0A7E6846310B}" type="sibTrans" cxnId="{E136EC9E-9DBB-4A8E-83A2-30E84801C038}">
      <dgm:prSet/>
      <dgm:spPr/>
      <dgm:t>
        <a:bodyPr/>
        <a:lstStyle/>
        <a:p>
          <a:endParaRPr lang="en-US">
            <a:latin typeface="+mn-lt"/>
          </a:endParaRPr>
        </a:p>
      </dgm:t>
    </dgm:pt>
    <dgm:pt modelId="{BBEC0758-D776-445F-AF5D-FDBF0B1827D7}">
      <dgm:prSet phldrT="[Text]" phldr="0"/>
      <dgm:spPr/>
      <dgm:t>
        <a:bodyPr/>
        <a:lstStyle/>
        <a:p>
          <a:pPr rtl="0">
            <a:buClr>
              <a:schemeClr val="accent6"/>
            </a:buClr>
            <a:buFont typeface="Wingdings" panose="05000000000000000000" pitchFamily="2" charset="2"/>
            <a:buChar char="§"/>
          </a:pPr>
          <a:r>
            <a:rPr lang="en-US" dirty="0">
              <a:latin typeface="+mn-lt"/>
            </a:rPr>
            <a:t>Test for HBsAg, as well as for anti-HBc or anti-HBs to identify susceptible persons.</a:t>
          </a:r>
        </a:p>
      </dgm:t>
    </dgm:pt>
    <dgm:pt modelId="{EFD8FBFF-3342-4E56-93ED-8F9969FEE75C}" type="parTrans" cxnId="{9B0B3B47-6C25-4049-BA29-1FF7B96E5D44}">
      <dgm:prSet/>
      <dgm:spPr/>
      <dgm:t>
        <a:bodyPr/>
        <a:lstStyle/>
        <a:p>
          <a:endParaRPr lang="en-US">
            <a:latin typeface="+mn-lt"/>
          </a:endParaRPr>
        </a:p>
      </dgm:t>
    </dgm:pt>
    <dgm:pt modelId="{DC2BFCE2-C9CB-45E0-8990-628969511E48}" type="sibTrans" cxnId="{9B0B3B47-6C25-4049-BA29-1FF7B96E5D44}">
      <dgm:prSet/>
      <dgm:spPr/>
      <dgm:t>
        <a:bodyPr/>
        <a:lstStyle/>
        <a:p>
          <a:endParaRPr lang="en-US">
            <a:latin typeface="+mn-lt"/>
          </a:endParaRPr>
        </a:p>
      </dgm:t>
    </dgm:pt>
    <dgm:pt modelId="{036D079D-4D77-40BC-98F2-A73FEB4997F0}">
      <dgm:prSet phldr="0"/>
      <dgm:spPr/>
      <dgm:t>
        <a:bodyPr/>
        <a:lstStyle/>
        <a:p>
          <a:pPr rtl="0"/>
          <a:r>
            <a:rPr lang="en-US" dirty="0">
              <a:latin typeface="+mn-lt"/>
            </a:rPr>
            <a:t>ALL pregnant persons (USPSTF A)</a:t>
          </a:r>
        </a:p>
      </dgm:t>
    </dgm:pt>
    <dgm:pt modelId="{96DBA097-36B4-459F-A06C-588CA0BD23BF}" type="parTrans" cxnId="{17AFEE43-F299-4AA8-BEA5-989A889583A6}">
      <dgm:prSet/>
      <dgm:spPr/>
      <dgm:t>
        <a:bodyPr/>
        <a:lstStyle/>
        <a:p>
          <a:endParaRPr lang="en-US">
            <a:latin typeface="+mn-lt"/>
          </a:endParaRPr>
        </a:p>
      </dgm:t>
    </dgm:pt>
    <dgm:pt modelId="{29537DB5-FBDF-4FCC-8B4F-9778CC27E4BA}" type="sibTrans" cxnId="{17AFEE43-F299-4AA8-BEA5-989A889583A6}">
      <dgm:prSet/>
      <dgm:spPr/>
      <dgm:t>
        <a:bodyPr/>
        <a:lstStyle/>
        <a:p>
          <a:endParaRPr lang="en-US">
            <a:latin typeface="+mn-lt"/>
          </a:endParaRPr>
        </a:p>
      </dgm:t>
    </dgm:pt>
    <dgm:pt modelId="{0886BB2C-8180-4F56-839D-4F68D6D96701}">
      <dgm:prSet phldr="0"/>
      <dgm:spPr/>
      <dgm:t>
        <a:bodyPr/>
        <a:lstStyle/>
        <a:p>
          <a:pPr rtl="0">
            <a:buClr>
              <a:schemeClr val="accent6"/>
            </a:buClr>
            <a:buFont typeface="Wingdings" panose="05000000000000000000" pitchFamily="2" charset="2"/>
            <a:buChar char="§"/>
          </a:pPr>
          <a:r>
            <a:rPr lang="en-US" dirty="0">
              <a:latin typeface="+mn-lt"/>
            </a:rPr>
            <a:t>At delivery* (no documented testing, no Peripheral Nerve Catheter - PNC)</a:t>
          </a:r>
        </a:p>
      </dgm:t>
    </dgm:pt>
    <dgm:pt modelId="{647D1A01-5B26-4C63-913B-5FAC0A489299}" type="parTrans" cxnId="{4B5AD4C7-556D-488A-9068-4F4961F66EFB}">
      <dgm:prSet/>
      <dgm:spPr/>
      <dgm:t>
        <a:bodyPr/>
        <a:lstStyle/>
        <a:p>
          <a:endParaRPr lang="en-US">
            <a:latin typeface="+mn-lt"/>
          </a:endParaRPr>
        </a:p>
      </dgm:t>
    </dgm:pt>
    <dgm:pt modelId="{B857A3DD-EA4B-4477-936E-BE8C2EC4C636}" type="sibTrans" cxnId="{4B5AD4C7-556D-488A-9068-4F4961F66EFB}">
      <dgm:prSet/>
      <dgm:spPr/>
      <dgm:t>
        <a:bodyPr/>
        <a:lstStyle/>
        <a:p>
          <a:endParaRPr lang="en-US">
            <a:latin typeface="+mn-lt"/>
          </a:endParaRPr>
        </a:p>
      </dgm:t>
    </dgm:pt>
    <dgm:pt modelId="{237882A2-BAAC-4369-8218-5C7ED4C20FB9}">
      <dgm:prSet phldr="0"/>
      <dgm:spPr/>
      <dgm:t>
        <a:bodyPr/>
        <a:lstStyle/>
        <a:p>
          <a:pPr rtl="0">
            <a:buClr>
              <a:schemeClr val="accent6"/>
            </a:buClr>
            <a:buFont typeface="Wingdings" panose="05000000000000000000" pitchFamily="2" charset="2"/>
            <a:buChar char="§"/>
          </a:pPr>
          <a:r>
            <a:rPr lang="en-US" dirty="0">
              <a:latin typeface="+mn-lt"/>
            </a:rPr>
            <a:t>Infants born to mothers who test positive</a:t>
          </a:r>
        </a:p>
      </dgm:t>
    </dgm:pt>
    <dgm:pt modelId="{2DED52E3-5646-493E-947F-D4953B7F48DA}" type="parTrans" cxnId="{7D6B3ABE-CDC5-48DE-A0F7-8D31A79758B3}">
      <dgm:prSet/>
      <dgm:spPr/>
      <dgm:t>
        <a:bodyPr/>
        <a:lstStyle/>
        <a:p>
          <a:endParaRPr lang="en-US">
            <a:latin typeface="+mn-lt"/>
          </a:endParaRPr>
        </a:p>
      </dgm:t>
    </dgm:pt>
    <dgm:pt modelId="{C6112352-AD21-4BE1-A1B7-9625037B7430}" type="sibTrans" cxnId="{7D6B3ABE-CDC5-48DE-A0F7-8D31A79758B3}">
      <dgm:prSet/>
      <dgm:spPr/>
      <dgm:t>
        <a:bodyPr/>
        <a:lstStyle/>
        <a:p>
          <a:endParaRPr lang="en-US">
            <a:latin typeface="+mn-lt"/>
          </a:endParaRPr>
        </a:p>
      </dgm:t>
    </dgm:pt>
    <dgm:pt modelId="{C07978B3-95B4-471A-BE9B-4CD45CA11157}">
      <dgm:prSet phldr="0"/>
      <dgm:spPr/>
      <dgm:t>
        <a:bodyPr/>
        <a:lstStyle/>
        <a:p>
          <a:pPr rtl="0"/>
          <a:r>
            <a:rPr lang="en-US" b="1" dirty="0">
              <a:latin typeface="+mn-lt"/>
            </a:rPr>
            <a:t>All adults </a:t>
          </a:r>
          <a:r>
            <a:rPr lang="en-US" dirty="0">
              <a:latin typeface="+mn-lt"/>
            </a:rPr>
            <a:t>aged 18 and older </a:t>
          </a:r>
          <a:r>
            <a:rPr lang="en-US" b="1" dirty="0">
              <a:latin typeface="+mn-lt"/>
            </a:rPr>
            <a:t>at least once </a:t>
          </a:r>
          <a:r>
            <a:rPr lang="en-US" dirty="0">
              <a:latin typeface="+mn-lt"/>
            </a:rPr>
            <a:t>in their lifetime using triple panel test</a:t>
          </a:r>
        </a:p>
      </dgm:t>
    </dgm:pt>
    <dgm:pt modelId="{BE3BFE9A-FBE2-434D-98E1-B2BE4480E838}" type="parTrans" cxnId="{37A74159-587A-4534-A8CE-9FCC5CF07997}">
      <dgm:prSet/>
      <dgm:spPr/>
      <dgm:t>
        <a:bodyPr/>
        <a:lstStyle/>
        <a:p>
          <a:endParaRPr lang="en-US">
            <a:latin typeface="+mn-lt"/>
          </a:endParaRPr>
        </a:p>
      </dgm:t>
    </dgm:pt>
    <dgm:pt modelId="{FDBDDD20-BE6E-42AE-A3D1-244B037DC2A0}" type="sibTrans" cxnId="{37A74159-587A-4534-A8CE-9FCC5CF07997}">
      <dgm:prSet/>
      <dgm:spPr/>
      <dgm:t>
        <a:bodyPr/>
        <a:lstStyle/>
        <a:p>
          <a:endParaRPr lang="en-US">
            <a:latin typeface="+mn-lt"/>
          </a:endParaRPr>
        </a:p>
      </dgm:t>
    </dgm:pt>
    <dgm:pt modelId="{45BFD673-8260-4750-B91F-5D7BE3D51887}">
      <dgm:prSet phldr="0"/>
      <dgm:spPr/>
      <dgm:t>
        <a:bodyPr/>
        <a:lstStyle/>
        <a:p>
          <a:pPr rtl="0">
            <a:buClr>
              <a:schemeClr val="accent6"/>
            </a:buClr>
            <a:buFont typeface="Wingdings" panose="05000000000000000000" pitchFamily="2" charset="2"/>
            <a:buChar char="§"/>
          </a:pPr>
          <a:r>
            <a:rPr lang="en-US" dirty="0">
              <a:latin typeface="+mn-lt"/>
            </a:rPr>
            <a:t>Hep B Surface Antigen (</a:t>
          </a:r>
          <a:r>
            <a:rPr lang="en-US" dirty="0" err="1">
              <a:latin typeface="+mn-lt"/>
            </a:rPr>
            <a:t>HBsAG</a:t>
          </a:r>
          <a:r>
            <a:rPr lang="en-US" dirty="0">
              <a:latin typeface="+mn-lt"/>
            </a:rPr>
            <a:t>), antibody to hep B surface antigen (anti-HBs) and total antibody  to hepatitis B core antigen (total anti-HBc)</a:t>
          </a:r>
        </a:p>
      </dgm:t>
    </dgm:pt>
    <dgm:pt modelId="{7629C73C-ED4D-4336-A6B3-DB923BBA57F4}" type="parTrans" cxnId="{56D0F965-3E74-473E-ABE6-8574E250BB89}">
      <dgm:prSet/>
      <dgm:spPr/>
      <dgm:t>
        <a:bodyPr/>
        <a:lstStyle/>
        <a:p>
          <a:endParaRPr lang="en-US">
            <a:latin typeface="+mn-lt"/>
          </a:endParaRPr>
        </a:p>
      </dgm:t>
    </dgm:pt>
    <dgm:pt modelId="{0311066D-ED13-4504-9355-CA17E4B59C3B}" type="sibTrans" cxnId="{56D0F965-3E74-473E-ABE6-8574E250BB89}">
      <dgm:prSet/>
      <dgm:spPr/>
      <dgm:t>
        <a:bodyPr/>
        <a:lstStyle/>
        <a:p>
          <a:endParaRPr lang="en-US">
            <a:latin typeface="+mn-lt"/>
          </a:endParaRPr>
        </a:p>
      </dgm:t>
    </dgm:pt>
    <dgm:pt modelId="{F302964C-C632-4393-B107-6979057AC9B5}">
      <dgm:prSet phldr="0"/>
      <dgm:spPr/>
      <dgm:t>
        <a:bodyPr/>
        <a:lstStyle/>
        <a:p>
          <a:pPr rtl="0"/>
          <a:endParaRPr lang="en-US" dirty="0">
            <a:latin typeface="+mn-lt"/>
          </a:endParaRPr>
        </a:p>
      </dgm:t>
    </dgm:pt>
    <dgm:pt modelId="{7E278221-1126-4CCF-9E27-78948FA9F22D}" type="parTrans" cxnId="{90576C59-E225-4F43-A836-9F836EF06548}">
      <dgm:prSet/>
      <dgm:spPr/>
      <dgm:t>
        <a:bodyPr/>
        <a:lstStyle/>
        <a:p>
          <a:endParaRPr lang="es-419"/>
        </a:p>
      </dgm:t>
    </dgm:pt>
    <dgm:pt modelId="{AE461FD3-FEB5-406F-990F-C5B67065CD2E}" type="sibTrans" cxnId="{90576C59-E225-4F43-A836-9F836EF06548}">
      <dgm:prSet/>
      <dgm:spPr/>
      <dgm:t>
        <a:bodyPr/>
        <a:lstStyle/>
        <a:p>
          <a:endParaRPr lang="es-419"/>
        </a:p>
      </dgm:t>
    </dgm:pt>
    <dgm:pt modelId="{3183C261-3828-45FE-A9CA-1D072BC6EC6F}">
      <dgm:prSet phldr="0"/>
      <dgm:spPr/>
      <dgm:t>
        <a:bodyPr/>
        <a:lstStyle/>
        <a:p>
          <a:pPr rtl="0"/>
          <a:endParaRPr lang="en-US" dirty="0">
            <a:latin typeface="+mn-lt"/>
          </a:endParaRPr>
        </a:p>
      </dgm:t>
    </dgm:pt>
    <dgm:pt modelId="{A3BFA04F-BCBC-4E43-B4C3-5FE62A68F837}" type="parTrans" cxnId="{7578BC06-D85A-46D9-A6FF-F93E994C5B84}">
      <dgm:prSet/>
      <dgm:spPr/>
      <dgm:t>
        <a:bodyPr/>
        <a:lstStyle/>
        <a:p>
          <a:endParaRPr lang="es-419"/>
        </a:p>
      </dgm:t>
    </dgm:pt>
    <dgm:pt modelId="{4C5764B6-6346-4790-BA46-81F309AC33A2}" type="sibTrans" cxnId="{7578BC06-D85A-46D9-A6FF-F93E994C5B84}">
      <dgm:prSet/>
      <dgm:spPr/>
      <dgm:t>
        <a:bodyPr/>
        <a:lstStyle/>
        <a:p>
          <a:endParaRPr lang="es-419"/>
        </a:p>
      </dgm:t>
    </dgm:pt>
    <dgm:pt modelId="{4C6DFB75-3C14-42B0-9378-1762508402E9}" type="pres">
      <dgm:prSet presAssocID="{D1E1F1AC-416C-4B94-8C13-C36F45A7F0A2}" presName="linear" presStyleCnt="0">
        <dgm:presLayoutVars>
          <dgm:animLvl val="lvl"/>
          <dgm:resizeHandles val="exact"/>
        </dgm:presLayoutVars>
      </dgm:prSet>
      <dgm:spPr/>
    </dgm:pt>
    <dgm:pt modelId="{6089237A-8D82-4758-A80D-0C082E038C58}" type="pres">
      <dgm:prSet presAssocID="{C07978B3-95B4-471A-BE9B-4CD45CA11157}" presName="parentText" presStyleLbl="node1" presStyleIdx="0" presStyleCnt="3">
        <dgm:presLayoutVars>
          <dgm:chMax val="0"/>
          <dgm:bulletEnabled val="1"/>
        </dgm:presLayoutVars>
      </dgm:prSet>
      <dgm:spPr/>
    </dgm:pt>
    <dgm:pt modelId="{2D860C07-1C33-4241-A6C8-D146072694BF}" type="pres">
      <dgm:prSet presAssocID="{C07978B3-95B4-471A-BE9B-4CD45CA11157}" presName="childText" presStyleLbl="revTx" presStyleIdx="0" presStyleCnt="3">
        <dgm:presLayoutVars>
          <dgm:bulletEnabled val="1"/>
        </dgm:presLayoutVars>
      </dgm:prSet>
      <dgm:spPr/>
    </dgm:pt>
    <dgm:pt modelId="{E4113E61-10A7-4AA6-9EFA-3A80EAA41178}" type="pres">
      <dgm:prSet presAssocID="{036D079D-4D77-40BC-98F2-A73FEB4997F0}" presName="parentText" presStyleLbl="node1" presStyleIdx="1" presStyleCnt="3">
        <dgm:presLayoutVars>
          <dgm:chMax val="0"/>
          <dgm:bulletEnabled val="1"/>
        </dgm:presLayoutVars>
      </dgm:prSet>
      <dgm:spPr/>
    </dgm:pt>
    <dgm:pt modelId="{F5DA559F-9044-473F-8466-07EA02BF348D}" type="pres">
      <dgm:prSet presAssocID="{036D079D-4D77-40BC-98F2-A73FEB4997F0}" presName="childText" presStyleLbl="revTx" presStyleIdx="1" presStyleCnt="3">
        <dgm:presLayoutVars>
          <dgm:bulletEnabled val="1"/>
        </dgm:presLayoutVars>
      </dgm:prSet>
      <dgm:spPr/>
    </dgm:pt>
    <dgm:pt modelId="{BBB631A8-0A96-4DBC-8538-80D539D423E2}" type="pres">
      <dgm:prSet presAssocID="{D3910D90-E79C-4736-B9FB-2342C32997F5}" presName="parentText" presStyleLbl="node1" presStyleIdx="2" presStyleCnt="3">
        <dgm:presLayoutVars>
          <dgm:chMax val="0"/>
          <dgm:bulletEnabled val="1"/>
        </dgm:presLayoutVars>
      </dgm:prSet>
      <dgm:spPr/>
    </dgm:pt>
    <dgm:pt modelId="{AE5EB0DB-28BC-435E-8C86-85EEE9268C42}" type="pres">
      <dgm:prSet presAssocID="{D3910D90-E79C-4736-B9FB-2342C32997F5}" presName="childText" presStyleLbl="revTx" presStyleIdx="2" presStyleCnt="3">
        <dgm:presLayoutVars>
          <dgm:bulletEnabled val="1"/>
        </dgm:presLayoutVars>
      </dgm:prSet>
      <dgm:spPr/>
    </dgm:pt>
  </dgm:ptLst>
  <dgm:cxnLst>
    <dgm:cxn modelId="{7578BC06-D85A-46D9-A6FF-F93E994C5B84}" srcId="{036D079D-4D77-40BC-98F2-A73FEB4997F0}" destId="{3183C261-3828-45FE-A9CA-1D072BC6EC6F}" srcOrd="3" destOrd="0" parTransId="{A3BFA04F-BCBC-4E43-B4C3-5FE62A68F837}" sibTransId="{4C5764B6-6346-4790-BA46-81F309AC33A2}"/>
    <dgm:cxn modelId="{C33E4723-CAC4-4721-914C-36B4F9EE4CA7}" type="presOf" srcId="{0886BB2C-8180-4F56-839D-4F68D6D96701}" destId="{F5DA559F-9044-473F-8466-07EA02BF348D}" srcOrd="0" destOrd="1" presId="urn:microsoft.com/office/officeart/2005/8/layout/vList2"/>
    <dgm:cxn modelId="{3B4A2927-0CD6-4C93-A027-DC8F59885B75}" type="presOf" srcId="{D3910D90-E79C-4736-B9FB-2342C32997F5}" destId="{BBB631A8-0A96-4DBC-8538-80D539D423E2}" srcOrd="0" destOrd="0" presId="urn:microsoft.com/office/officeart/2005/8/layout/vList2"/>
    <dgm:cxn modelId="{D847555B-9F93-4A0E-9E53-D731C8DC5661}" type="presOf" srcId="{45BFD673-8260-4750-B91F-5D7BE3D51887}" destId="{2D860C07-1C33-4241-A6C8-D146072694BF}" srcOrd="0" destOrd="0" presId="urn:microsoft.com/office/officeart/2005/8/layout/vList2"/>
    <dgm:cxn modelId="{3D333163-E55C-4CBB-ABDD-D44FD5EF5E51}" type="presOf" srcId="{BBEC0758-D776-445F-AF5D-FDBF0B1827D7}" destId="{AE5EB0DB-28BC-435E-8C86-85EEE9268C42}" srcOrd="0" destOrd="0" presId="urn:microsoft.com/office/officeart/2005/8/layout/vList2"/>
    <dgm:cxn modelId="{17AFEE43-F299-4AA8-BEA5-989A889583A6}" srcId="{D1E1F1AC-416C-4B94-8C13-C36F45A7F0A2}" destId="{036D079D-4D77-40BC-98F2-A73FEB4997F0}" srcOrd="1" destOrd="0" parTransId="{96DBA097-36B4-459F-A06C-588CA0BD23BF}" sibTransId="{29537DB5-FBDF-4FCC-8B4F-9778CC27E4BA}"/>
    <dgm:cxn modelId="{56D0F965-3E74-473E-ABE6-8574E250BB89}" srcId="{C07978B3-95B4-471A-BE9B-4CD45CA11157}" destId="{45BFD673-8260-4750-B91F-5D7BE3D51887}" srcOrd="0" destOrd="0" parTransId="{7629C73C-ED4D-4336-A6B3-DB923BBA57F4}" sibTransId="{0311066D-ED13-4504-9355-CA17E4B59C3B}"/>
    <dgm:cxn modelId="{1FAE2046-4D0F-4CF6-A409-B5ACE587FF71}" type="presOf" srcId="{237882A2-BAAC-4369-8218-5C7ED4C20FB9}" destId="{F5DA559F-9044-473F-8466-07EA02BF348D}" srcOrd="0" destOrd="2" presId="urn:microsoft.com/office/officeart/2005/8/layout/vList2"/>
    <dgm:cxn modelId="{9B0B3B47-6C25-4049-BA29-1FF7B96E5D44}" srcId="{D3910D90-E79C-4736-B9FB-2342C32997F5}" destId="{BBEC0758-D776-445F-AF5D-FDBF0B1827D7}" srcOrd="0" destOrd="0" parTransId="{EFD8FBFF-3342-4E56-93ED-8F9969FEE75C}" sibTransId="{DC2BFCE2-C9CB-45E0-8990-628969511E48}"/>
    <dgm:cxn modelId="{8CB3744E-0EB2-46B9-B6AC-6A579861F3BB}" type="presOf" srcId="{9EF0D36F-EAFB-4223-99CD-75822DA4B080}" destId="{F5DA559F-9044-473F-8466-07EA02BF348D}" srcOrd="0" destOrd="0" presId="urn:microsoft.com/office/officeart/2005/8/layout/vList2"/>
    <dgm:cxn modelId="{4AB49F75-E3AD-451B-A39A-CA2D2DEB284A}" type="presOf" srcId="{C07978B3-95B4-471A-BE9B-4CD45CA11157}" destId="{6089237A-8D82-4758-A80D-0C082E038C58}" srcOrd="0" destOrd="0" presId="urn:microsoft.com/office/officeart/2005/8/layout/vList2"/>
    <dgm:cxn modelId="{37A74159-587A-4534-A8CE-9FCC5CF07997}" srcId="{D1E1F1AC-416C-4B94-8C13-C36F45A7F0A2}" destId="{C07978B3-95B4-471A-BE9B-4CD45CA11157}" srcOrd="0" destOrd="0" parTransId="{BE3BFE9A-FBE2-434D-98E1-B2BE4480E838}" sibTransId="{FDBDDD20-BE6E-42AE-A3D1-244B037DC2A0}"/>
    <dgm:cxn modelId="{90576C59-E225-4F43-A836-9F836EF06548}" srcId="{C07978B3-95B4-471A-BE9B-4CD45CA11157}" destId="{F302964C-C632-4393-B107-6979057AC9B5}" srcOrd="1" destOrd="0" parTransId="{7E278221-1126-4CCF-9E27-78948FA9F22D}" sibTransId="{AE461FD3-FEB5-406F-990F-C5B67065CD2E}"/>
    <dgm:cxn modelId="{E136EC9E-9DBB-4A8E-83A2-30E84801C038}" srcId="{D1E1F1AC-416C-4B94-8C13-C36F45A7F0A2}" destId="{D3910D90-E79C-4736-B9FB-2342C32997F5}" srcOrd="2" destOrd="0" parTransId="{9918AFC3-F1E6-42F6-BEE9-5DD4669D75EA}" sibTransId="{0406B4A2-2FA9-49F9-A9F9-0A7E6846310B}"/>
    <dgm:cxn modelId="{A3BBBBA6-EAA3-4F0B-9FF6-671285942306}" type="presOf" srcId="{D1E1F1AC-416C-4B94-8C13-C36F45A7F0A2}" destId="{4C6DFB75-3C14-42B0-9378-1762508402E9}" srcOrd="0" destOrd="0" presId="urn:microsoft.com/office/officeart/2005/8/layout/vList2"/>
    <dgm:cxn modelId="{AAD64CAB-44AC-47B5-8ABB-4461411E65C9}" type="presOf" srcId="{F302964C-C632-4393-B107-6979057AC9B5}" destId="{2D860C07-1C33-4241-A6C8-D146072694BF}" srcOrd="0" destOrd="1" presId="urn:microsoft.com/office/officeart/2005/8/layout/vList2"/>
    <dgm:cxn modelId="{DE2A8FB7-DE17-472B-A395-1BA44534793C}" srcId="{036D079D-4D77-40BC-98F2-A73FEB4997F0}" destId="{9EF0D36F-EAFB-4223-99CD-75822DA4B080}" srcOrd="0" destOrd="0" parTransId="{460E006E-C083-47A7-804C-797EDF22825D}" sibTransId="{34EFEF4E-DEDF-4101-AE0B-ECE1D468B1D6}"/>
    <dgm:cxn modelId="{7D6B3ABE-CDC5-48DE-A0F7-8D31A79758B3}" srcId="{036D079D-4D77-40BC-98F2-A73FEB4997F0}" destId="{237882A2-BAAC-4369-8218-5C7ED4C20FB9}" srcOrd="2" destOrd="0" parTransId="{2DED52E3-5646-493E-947F-D4953B7F48DA}" sibTransId="{C6112352-AD21-4BE1-A1B7-9625037B7430}"/>
    <dgm:cxn modelId="{4B5AD4C7-556D-488A-9068-4F4961F66EFB}" srcId="{036D079D-4D77-40BC-98F2-A73FEB4997F0}" destId="{0886BB2C-8180-4F56-839D-4F68D6D96701}" srcOrd="1" destOrd="0" parTransId="{647D1A01-5B26-4C63-913B-5FAC0A489299}" sibTransId="{B857A3DD-EA4B-4477-936E-BE8C2EC4C636}"/>
    <dgm:cxn modelId="{C4B748D8-E537-4994-A8B7-0DA7F92A73BF}" type="presOf" srcId="{3183C261-3828-45FE-A9CA-1D072BC6EC6F}" destId="{F5DA559F-9044-473F-8466-07EA02BF348D}" srcOrd="0" destOrd="3" presId="urn:microsoft.com/office/officeart/2005/8/layout/vList2"/>
    <dgm:cxn modelId="{7FD9F4E4-6E01-4B8C-8204-A2A25BDCBA7A}" type="presOf" srcId="{036D079D-4D77-40BC-98F2-A73FEB4997F0}" destId="{E4113E61-10A7-4AA6-9EFA-3A80EAA41178}" srcOrd="0" destOrd="0" presId="urn:microsoft.com/office/officeart/2005/8/layout/vList2"/>
    <dgm:cxn modelId="{A8DD8BEB-FD08-4CFC-B136-16522C4892BB}" type="presParOf" srcId="{4C6DFB75-3C14-42B0-9378-1762508402E9}" destId="{6089237A-8D82-4758-A80D-0C082E038C58}" srcOrd="0" destOrd="0" presId="urn:microsoft.com/office/officeart/2005/8/layout/vList2"/>
    <dgm:cxn modelId="{747B1CAE-0F5F-4726-BEB9-954FB63269C9}" type="presParOf" srcId="{4C6DFB75-3C14-42B0-9378-1762508402E9}" destId="{2D860C07-1C33-4241-A6C8-D146072694BF}" srcOrd="1" destOrd="0" presId="urn:microsoft.com/office/officeart/2005/8/layout/vList2"/>
    <dgm:cxn modelId="{085EFD5D-5BCD-4136-8C37-7FFC1E5E1411}" type="presParOf" srcId="{4C6DFB75-3C14-42B0-9378-1762508402E9}" destId="{E4113E61-10A7-4AA6-9EFA-3A80EAA41178}" srcOrd="2" destOrd="0" presId="urn:microsoft.com/office/officeart/2005/8/layout/vList2"/>
    <dgm:cxn modelId="{95F0E7FD-522D-48EE-870F-001880C0AA49}" type="presParOf" srcId="{4C6DFB75-3C14-42B0-9378-1762508402E9}" destId="{F5DA559F-9044-473F-8466-07EA02BF348D}" srcOrd="3" destOrd="0" presId="urn:microsoft.com/office/officeart/2005/8/layout/vList2"/>
    <dgm:cxn modelId="{9B1B740D-68BA-45B7-A0B0-D9C86D9A94BA}" type="presParOf" srcId="{4C6DFB75-3C14-42B0-9378-1762508402E9}" destId="{BBB631A8-0A96-4DBC-8538-80D539D423E2}" srcOrd="4" destOrd="0" presId="urn:microsoft.com/office/officeart/2005/8/layout/vList2"/>
    <dgm:cxn modelId="{790A12D5-9ECB-4E3D-9A46-8E61DBABB874}" type="presParOf" srcId="{4C6DFB75-3C14-42B0-9378-1762508402E9}" destId="{AE5EB0DB-28BC-435E-8C86-85EEE9268C4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E1F1AC-416C-4B94-8C13-C36F45A7F0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C1E72C-F379-43BD-BF5D-9AFEB7EB3EA8}">
      <dgm:prSet phldr="0"/>
      <dgm:spPr/>
      <dgm:t>
        <a:bodyPr/>
        <a:lstStyle/>
        <a:p>
          <a:r>
            <a:rPr lang="en-US" dirty="0">
              <a:latin typeface="+mn-lt"/>
            </a:rPr>
            <a:t>Men who have sex with men (MSM)</a:t>
          </a:r>
        </a:p>
      </dgm:t>
    </dgm:pt>
    <dgm:pt modelId="{0EEE9CB4-7765-40AF-BE46-46E5B54E8DF8}" type="parTrans" cxnId="{0FFB58C3-6A88-4CC6-A796-3CCE00E09D4D}">
      <dgm:prSet/>
      <dgm:spPr/>
      <dgm:t>
        <a:bodyPr/>
        <a:lstStyle/>
        <a:p>
          <a:endParaRPr lang="en-US">
            <a:latin typeface="+mn-lt"/>
          </a:endParaRPr>
        </a:p>
      </dgm:t>
    </dgm:pt>
    <dgm:pt modelId="{2C68328C-1C94-4FDB-A340-69976AC39CA5}" type="sibTrans" cxnId="{0FFB58C3-6A88-4CC6-A796-3CCE00E09D4D}">
      <dgm:prSet/>
      <dgm:spPr/>
      <dgm:t>
        <a:bodyPr/>
        <a:lstStyle/>
        <a:p>
          <a:endParaRPr lang="en-US">
            <a:latin typeface="+mn-lt"/>
          </a:endParaRPr>
        </a:p>
      </dgm:t>
    </dgm:pt>
    <dgm:pt modelId="{CD3B239B-5526-4231-BC80-0D7246B0BDB0}">
      <dgm:prSet phldr="0"/>
      <dgm:spPr/>
      <dgm:t>
        <a:bodyPr/>
        <a:lstStyle/>
        <a:p>
          <a:pPr rtl="0">
            <a:buClr>
              <a:schemeClr val="accent6"/>
            </a:buClr>
            <a:buFont typeface="Wingdings" panose="05000000000000000000" pitchFamily="2" charset="2"/>
            <a:buChar char="§"/>
          </a:pPr>
          <a:r>
            <a:rPr lang="en-US" dirty="0">
              <a:latin typeface="+mn-lt"/>
            </a:rPr>
            <a:t>Test for HBsAg, as well as for anti-HBc or anti-HBs to identify susceptible persons.</a:t>
          </a:r>
        </a:p>
      </dgm:t>
    </dgm:pt>
    <dgm:pt modelId="{2D267591-CBB0-4AAA-BFA7-3693A16A5BE9}" type="parTrans" cxnId="{1214F97A-F168-483E-8F8B-6D6095A1B173}">
      <dgm:prSet/>
      <dgm:spPr/>
      <dgm:t>
        <a:bodyPr/>
        <a:lstStyle/>
        <a:p>
          <a:endParaRPr lang="en-US">
            <a:latin typeface="+mn-lt"/>
          </a:endParaRPr>
        </a:p>
      </dgm:t>
    </dgm:pt>
    <dgm:pt modelId="{6DDFA9E0-A218-4A54-BE8A-15188F16EF11}" type="sibTrans" cxnId="{1214F97A-F168-483E-8F8B-6D6095A1B173}">
      <dgm:prSet/>
      <dgm:spPr/>
      <dgm:t>
        <a:bodyPr/>
        <a:lstStyle/>
        <a:p>
          <a:endParaRPr lang="en-US">
            <a:latin typeface="+mn-lt"/>
          </a:endParaRPr>
        </a:p>
      </dgm:t>
    </dgm:pt>
    <dgm:pt modelId="{3366717D-BEBF-4A91-965A-6BD733987E34}">
      <dgm:prSet phldr="0"/>
      <dgm:spPr/>
      <dgm:t>
        <a:bodyPr/>
        <a:lstStyle/>
        <a:p>
          <a:pPr rtl="0"/>
          <a:r>
            <a:rPr lang="en-US" dirty="0">
              <a:latin typeface="+mn-lt"/>
            </a:rPr>
            <a:t>Persons diagnosed with HIV</a:t>
          </a:r>
        </a:p>
      </dgm:t>
    </dgm:pt>
    <dgm:pt modelId="{878F3820-A035-4DA7-8554-E34F233625C8}" type="parTrans" cxnId="{EDF69784-1953-4AAB-AA5E-5C3A40885085}">
      <dgm:prSet/>
      <dgm:spPr/>
      <dgm:t>
        <a:bodyPr/>
        <a:lstStyle/>
        <a:p>
          <a:endParaRPr lang="en-US">
            <a:latin typeface="+mn-lt"/>
          </a:endParaRPr>
        </a:p>
      </dgm:t>
    </dgm:pt>
    <dgm:pt modelId="{C5772698-E775-425E-A434-2A297ADF141A}" type="sibTrans" cxnId="{EDF69784-1953-4AAB-AA5E-5C3A40885085}">
      <dgm:prSet/>
      <dgm:spPr/>
      <dgm:t>
        <a:bodyPr/>
        <a:lstStyle/>
        <a:p>
          <a:endParaRPr lang="en-US">
            <a:latin typeface="+mn-lt"/>
          </a:endParaRPr>
        </a:p>
      </dgm:t>
    </dgm:pt>
    <dgm:pt modelId="{3DC58B11-FA9C-4622-BD75-615B4A90A7C6}">
      <dgm:prSet phldr="0"/>
      <dgm:spPr/>
      <dgm:t>
        <a:bodyPr/>
        <a:lstStyle/>
        <a:p>
          <a:pPr rtl="0">
            <a:buClr>
              <a:schemeClr val="accent6"/>
            </a:buClr>
            <a:buFont typeface="Wingdings" panose="05000000000000000000" pitchFamily="2" charset="2"/>
            <a:buChar char="§"/>
          </a:pPr>
          <a:r>
            <a:rPr lang="en-US" dirty="0">
              <a:latin typeface="+mn-lt"/>
            </a:rPr>
            <a:t>Test for HBsAg, as well as for anti-HBc or anti-HBs to identify susceptible persons.</a:t>
          </a:r>
        </a:p>
      </dgm:t>
    </dgm:pt>
    <dgm:pt modelId="{C9156638-F041-4005-81D4-8D593BE91F1C}" type="parTrans" cxnId="{708E1E31-76FF-46CB-9604-9675ECE80899}">
      <dgm:prSet/>
      <dgm:spPr/>
      <dgm:t>
        <a:bodyPr/>
        <a:lstStyle/>
        <a:p>
          <a:endParaRPr lang="en-US">
            <a:latin typeface="+mn-lt"/>
          </a:endParaRPr>
        </a:p>
      </dgm:t>
    </dgm:pt>
    <dgm:pt modelId="{D964C5E1-9937-430B-B0D8-E6BE739779D4}" type="sibTrans" cxnId="{708E1E31-76FF-46CB-9604-9675ECE80899}">
      <dgm:prSet/>
      <dgm:spPr/>
      <dgm:t>
        <a:bodyPr/>
        <a:lstStyle/>
        <a:p>
          <a:endParaRPr lang="en-US">
            <a:latin typeface="+mn-lt"/>
          </a:endParaRPr>
        </a:p>
      </dgm:t>
    </dgm:pt>
    <dgm:pt modelId="{F42DF8D3-1A24-4AFA-856D-861473C1A1BB}">
      <dgm:prSet phldr="0"/>
      <dgm:spPr/>
      <dgm:t>
        <a:bodyPr/>
        <a:lstStyle/>
        <a:p>
          <a:pPr rtl="0"/>
          <a:r>
            <a:rPr lang="en-US" dirty="0">
              <a:latin typeface="+mn-lt"/>
            </a:rPr>
            <a:t>Any person who</a:t>
          </a:r>
        </a:p>
      </dgm:t>
    </dgm:pt>
    <dgm:pt modelId="{F8E4712D-570E-434B-B6B0-1F3FA59DB565}" type="parTrans" cxnId="{EB8F3F46-0C73-405A-BB53-A96C1FE76A2A}">
      <dgm:prSet/>
      <dgm:spPr/>
      <dgm:t>
        <a:bodyPr/>
        <a:lstStyle/>
        <a:p>
          <a:endParaRPr lang="en-US">
            <a:latin typeface="+mn-lt"/>
          </a:endParaRPr>
        </a:p>
      </dgm:t>
    </dgm:pt>
    <dgm:pt modelId="{AF10F085-94D0-4365-914F-F1205B6057E4}" type="sibTrans" cxnId="{EB8F3F46-0C73-405A-BB53-A96C1FE76A2A}">
      <dgm:prSet/>
      <dgm:spPr/>
      <dgm:t>
        <a:bodyPr/>
        <a:lstStyle/>
        <a:p>
          <a:endParaRPr lang="en-US">
            <a:latin typeface="+mn-lt"/>
          </a:endParaRPr>
        </a:p>
      </dgm:t>
    </dgm:pt>
    <dgm:pt modelId="{B12540CF-D703-4462-8A95-35BA948F0320}">
      <dgm:prSet phldr="0"/>
      <dgm:spPr/>
      <dgm:t>
        <a:bodyPr/>
        <a:lstStyle/>
        <a:p>
          <a:pPr rtl="0">
            <a:buClr>
              <a:schemeClr val="accent6"/>
            </a:buClr>
            <a:buFont typeface="Wingdings" panose="05000000000000000000" pitchFamily="2" charset="2"/>
            <a:buChar char="§"/>
          </a:pPr>
          <a:r>
            <a:rPr lang="en-US" dirty="0">
              <a:latin typeface="+mn-lt"/>
            </a:rPr>
            <a:t>Was born in the US and not vaccinated in the US, if parents from country with </a:t>
          </a:r>
          <a:r>
            <a:rPr lang="en-US" u="none" dirty="0">
              <a:latin typeface="+mn-lt"/>
            </a:rPr>
            <a:t>&gt; 8% endemicity</a:t>
          </a:r>
        </a:p>
      </dgm:t>
    </dgm:pt>
    <dgm:pt modelId="{D645D655-3E5E-4CFC-BD57-AA712A6D13DE}" type="parTrans" cxnId="{6C7C93A7-07B3-424D-859F-32426BD654E7}">
      <dgm:prSet/>
      <dgm:spPr/>
      <dgm:t>
        <a:bodyPr/>
        <a:lstStyle/>
        <a:p>
          <a:endParaRPr lang="en-US">
            <a:latin typeface="+mn-lt"/>
          </a:endParaRPr>
        </a:p>
      </dgm:t>
    </dgm:pt>
    <dgm:pt modelId="{2E54ABD3-4715-441C-9A7F-CBE09F449681}" type="sibTrans" cxnId="{6C7C93A7-07B3-424D-859F-32426BD654E7}">
      <dgm:prSet/>
      <dgm:spPr/>
      <dgm:t>
        <a:bodyPr/>
        <a:lstStyle/>
        <a:p>
          <a:endParaRPr lang="en-US">
            <a:latin typeface="+mn-lt"/>
          </a:endParaRPr>
        </a:p>
      </dgm:t>
    </dgm:pt>
    <dgm:pt modelId="{3FABCDF0-8F7A-4D45-93D1-886A50693BBF}">
      <dgm:prSet phldr="0"/>
      <dgm:spPr/>
      <dgm:t>
        <a:bodyPr/>
        <a:lstStyle/>
        <a:p>
          <a:pPr rtl="0">
            <a:buClr>
              <a:schemeClr val="accent6"/>
            </a:buClr>
            <a:buFont typeface="Wingdings" panose="05000000000000000000" pitchFamily="2" charset="2"/>
            <a:buChar char="§"/>
          </a:pPr>
          <a:r>
            <a:rPr lang="en-US" u="none" dirty="0">
              <a:latin typeface="+mn-lt"/>
            </a:rPr>
            <a:t>Was born outside of the US in country with &gt; 2% endemicity of </a:t>
          </a:r>
          <a:r>
            <a:rPr lang="en-US" u="none" dirty="0" err="1">
              <a:latin typeface="+mn-lt"/>
            </a:rPr>
            <a:t>HBsAG</a:t>
          </a:r>
          <a:endParaRPr lang="en-US" u="none" dirty="0">
            <a:latin typeface="+mn-lt"/>
          </a:endParaRPr>
        </a:p>
      </dgm:t>
    </dgm:pt>
    <dgm:pt modelId="{8D8C1C03-51CE-466B-82E4-75B66F6A7972}" type="parTrans" cxnId="{08B3B81C-169C-44A9-849B-244C10CCA34D}">
      <dgm:prSet/>
      <dgm:spPr/>
      <dgm:t>
        <a:bodyPr/>
        <a:lstStyle/>
        <a:p>
          <a:endParaRPr lang="en-US">
            <a:latin typeface="+mn-lt"/>
          </a:endParaRPr>
        </a:p>
      </dgm:t>
    </dgm:pt>
    <dgm:pt modelId="{14525540-0406-4D59-8008-11248B8F2726}" type="sibTrans" cxnId="{08B3B81C-169C-44A9-849B-244C10CCA34D}">
      <dgm:prSet/>
      <dgm:spPr/>
      <dgm:t>
        <a:bodyPr/>
        <a:lstStyle/>
        <a:p>
          <a:endParaRPr lang="en-US">
            <a:latin typeface="+mn-lt"/>
          </a:endParaRPr>
        </a:p>
      </dgm:t>
    </dgm:pt>
    <dgm:pt modelId="{25F0A1A1-AD90-40CF-A8A9-92BFFEC862E6}">
      <dgm:prSet phldr="0"/>
      <dgm:spPr/>
      <dgm:t>
        <a:bodyPr/>
        <a:lstStyle/>
        <a:p>
          <a:pPr rtl="0">
            <a:buClr>
              <a:schemeClr val="accent6"/>
            </a:buClr>
            <a:buFont typeface="Wingdings" panose="05000000000000000000" pitchFamily="2" charset="2"/>
            <a:buChar char="§"/>
          </a:pPr>
          <a:r>
            <a:rPr lang="en-US" u="none" dirty="0">
              <a:latin typeface="+mn-lt"/>
            </a:rPr>
            <a:t>Has been exposed to body fluids of someone with Hepatitis B</a:t>
          </a:r>
        </a:p>
      </dgm:t>
    </dgm:pt>
    <dgm:pt modelId="{2EE4DB67-A534-480E-A721-DBFE05ECCA50}" type="parTrans" cxnId="{C8A66752-BAB8-4C12-9B72-42F98212ABA6}">
      <dgm:prSet/>
      <dgm:spPr/>
      <dgm:t>
        <a:bodyPr/>
        <a:lstStyle/>
        <a:p>
          <a:endParaRPr lang="en-US">
            <a:latin typeface="+mn-lt"/>
          </a:endParaRPr>
        </a:p>
      </dgm:t>
    </dgm:pt>
    <dgm:pt modelId="{3AFD7C05-BEE9-445B-80B7-3259FFE40CFE}" type="sibTrans" cxnId="{C8A66752-BAB8-4C12-9B72-42F98212ABA6}">
      <dgm:prSet/>
      <dgm:spPr/>
      <dgm:t>
        <a:bodyPr/>
        <a:lstStyle/>
        <a:p>
          <a:endParaRPr lang="en-US">
            <a:latin typeface="+mn-lt"/>
          </a:endParaRPr>
        </a:p>
      </dgm:t>
    </dgm:pt>
    <dgm:pt modelId="{22DFC45A-70AD-4C8A-BEAC-ABD67DE5FB7E}">
      <dgm:prSet phldr="0"/>
      <dgm:spPr/>
      <dgm:t>
        <a:bodyPr/>
        <a:lstStyle/>
        <a:p>
          <a:pPr rtl="0">
            <a:buClr>
              <a:schemeClr val="accent6"/>
            </a:buClr>
            <a:buFont typeface="Wingdings" panose="05000000000000000000" pitchFamily="2" charset="2"/>
            <a:buChar char="§"/>
          </a:pPr>
          <a:r>
            <a:rPr lang="en-US" u="none" dirty="0">
              <a:latin typeface="+mn-lt"/>
            </a:rPr>
            <a:t> </a:t>
          </a:r>
          <a:r>
            <a:rPr lang="en-US" dirty="0">
              <a:latin typeface="+mn-lt"/>
            </a:rPr>
            <a:t>Is a household contact, shares needles or has sex with persons who have tested positive for </a:t>
          </a:r>
          <a:r>
            <a:rPr lang="en-US" dirty="0" err="1">
              <a:latin typeface="+mn-lt"/>
            </a:rPr>
            <a:t>HBsAG</a:t>
          </a:r>
        </a:p>
      </dgm:t>
    </dgm:pt>
    <dgm:pt modelId="{FAC7AB99-A07C-4059-8E55-C97D8D3EEC34}" type="parTrans" cxnId="{332F51CC-1A24-4A1D-8DD4-78DFDF2041CC}">
      <dgm:prSet/>
      <dgm:spPr/>
      <dgm:t>
        <a:bodyPr/>
        <a:lstStyle/>
        <a:p>
          <a:endParaRPr lang="en-US">
            <a:latin typeface="+mn-lt"/>
          </a:endParaRPr>
        </a:p>
      </dgm:t>
    </dgm:pt>
    <dgm:pt modelId="{C721F086-E21A-4062-8002-E4776BF9F764}" type="sibTrans" cxnId="{332F51CC-1A24-4A1D-8DD4-78DFDF2041CC}">
      <dgm:prSet/>
      <dgm:spPr/>
      <dgm:t>
        <a:bodyPr/>
        <a:lstStyle/>
        <a:p>
          <a:endParaRPr lang="en-US">
            <a:latin typeface="+mn-lt"/>
          </a:endParaRPr>
        </a:p>
      </dgm:t>
    </dgm:pt>
    <dgm:pt modelId="{3C6E899A-2698-4647-911D-A3EF9995946A}">
      <dgm:prSet phldr="0"/>
      <dgm:spPr/>
      <dgm:t>
        <a:bodyPr/>
        <a:lstStyle/>
        <a:p>
          <a:pPr rtl="0">
            <a:buClr>
              <a:schemeClr val="accent6"/>
            </a:buClr>
            <a:buFont typeface="Wingdings" panose="05000000000000000000" pitchFamily="2" charset="2"/>
            <a:buChar char="§"/>
          </a:pPr>
          <a:endParaRPr lang="en-US" dirty="0">
            <a:latin typeface="+mn-lt"/>
          </a:endParaRPr>
        </a:p>
      </dgm:t>
    </dgm:pt>
    <dgm:pt modelId="{320BD101-46C3-4EB7-A9F3-49662A022DA1}" type="parTrans" cxnId="{53DFAA0D-74C5-4FE2-9F0C-B10D393CD25B}">
      <dgm:prSet/>
      <dgm:spPr/>
      <dgm:t>
        <a:bodyPr/>
        <a:lstStyle/>
        <a:p>
          <a:endParaRPr lang="es-419"/>
        </a:p>
      </dgm:t>
    </dgm:pt>
    <dgm:pt modelId="{0877C221-3452-4B42-B3B2-53BE621E729C}" type="sibTrans" cxnId="{53DFAA0D-74C5-4FE2-9F0C-B10D393CD25B}">
      <dgm:prSet/>
      <dgm:spPr/>
      <dgm:t>
        <a:bodyPr/>
        <a:lstStyle/>
        <a:p>
          <a:endParaRPr lang="es-419"/>
        </a:p>
      </dgm:t>
    </dgm:pt>
    <dgm:pt modelId="{5251B459-C742-49A5-95C6-65032A18F239}">
      <dgm:prSet phldr="0"/>
      <dgm:spPr/>
      <dgm:t>
        <a:bodyPr/>
        <a:lstStyle/>
        <a:p>
          <a:pPr rtl="0">
            <a:buClr>
              <a:schemeClr val="accent6"/>
            </a:buClr>
            <a:buFont typeface="Wingdings" panose="05000000000000000000" pitchFamily="2" charset="2"/>
            <a:buChar char="§"/>
          </a:pPr>
          <a:endParaRPr lang="en-US" dirty="0">
            <a:latin typeface="+mn-lt"/>
          </a:endParaRPr>
        </a:p>
      </dgm:t>
    </dgm:pt>
    <dgm:pt modelId="{F502251F-0C32-478D-A9C0-16EE2F9EA760}" type="parTrans" cxnId="{EB3B62CF-547B-4FC7-BC42-02A6BB6339BE}">
      <dgm:prSet/>
      <dgm:spPr/>
      <dgm:t>
        <a:bodyPr/>
        <a:lstStyle/>
        <a:p>
          <a:endParaRPr lang="es-419"/>
        </a:p>
      </dgm:t>
    </dgm:pt>
    <dgm:pt modelId="{CF946840-4BBA-42C9-B382-799ADA6F426D}" type="sibTrans" cxnId="{EB3B62CF-547B-4FC7-BC42-02A6BB6339BE}">
      <dgm:prSet/>
      <dgm:spPr/>
      <dgm:t>
        <a:bodyPr/>
        <a:lstStyle/>
        <a:p>
          <a:endParaRPr lang="es-419"/>
        </a:p>
      </dgm:t>
    </dgm:pt>
    <dgm:pt modelId="{4C6DFB75-3C14-42B0-9378-1762508402E9}" type="pres">
      <dgm:prSet presAssocID="{D1E1F1AC-416C-4B94-8C13-C36F45A7F0A2}" presName="linear" presStyleCnt="0">
        <dgm:presLayoutVars>
          <dgm:animLvl val="lvl"/>
          <dgm:resizeHandles val="exact"/>
        </dgm:presLayoutVars>
      </dgm:prSet>
      <dgm:spPr/>
    </dgm:pt>
    <dgm:pt modelId="{449DA75C-B06D-4CE8-968D-93E628C19CDD}" type="pres">
      <dgm:prSet presAssocID="{45C1E72C-F379-43BD-BF5D-9AFEB7EB3EA8}" presName="parentText" presStyleLbl="node1" presStyleIdx="0" presStyleCnt="3">
        <dgm:presLayoutVars>
          <dgm:chMax val="0"/>
          <dgm:bulletEnabled val="1"/>
        </dgm:presLayoutVars>
      </dgm:prSet>
      <dgm:spPr/>
    </dgm:pt>
    <dgm:pt modelId="{F68E9B54-97F8-473C-9FDD-B46DBE05DEFE}" type="pres">
      <dgm:prSet presAssocID="{45C1E72C-F379-43BD-BF5D-9AFEB7EB3EA8}" presName="childText" presStyleLbl="revTx" presStyleIdx="0" presStyleCnt="3">
        <dgm:presLayoutVars>
          <dgm:bulletEnabled val="1"/>
        </dgm:presLayoutVars>
      </dgm:prSet>
      <dgm:spPr/>
    </dgm:pt>
    <dgm:pt modelId="{FE368CDD-ABE9-46A1-B14F-DF6F5919991E}" type="pres">
      <dgm:prSet presAssocID="{3366717D-BEBF-4A91-965A-6BD733987E34}" presName="parentText" presStyleLbl="node1" presStyleIdx="1" presStyleCnt="3">
        <dgm:presLayoutVars>
          <dgm:chMax val="0"/>
          <dgm:bulletEnabled val="1"/>
        </dgm:presLayoutVars>
      </dgm:prSet>
      <dgm:spPr/>
    </dgm:pt>
    <dgm:pt modelId="{A0E188F3-AC73-4D7A-9F48-61E5913DCB76}" type="pres">
      <dgm:prSet presAssocID="{3366717D-BEBF-4A91-965A-6BD733987E34}" presName="childText" presStyleLbl="revTx" presStyleIdx="1" presStyleCnt="3">
        <dgm:presLayoutVars>
          <dgm:bulletEnabled val="1"/>
        </dgm:presLayoutVars>
      </dgm:prSet>
      <dgm:spPr/>
    </dgm:pt>
    <dgm:pt modelId="{5BF98309-1723-476B-8837-8A4E894A4CBC}" type="pres">
      <dgm:prSet presAssocID="{F42DF8D3-1A24-4AFA-856D-861473C1A1BB}" presName="parentText" presStyleLbl="node1" presStyleIdx="2" presStyleCnt="3">
        <dgm:presLayoutVars>
          <dgm:chMax val="0"/>
          <dgm:bulletEnabled val="1"/>
        </dgm:presLayoutVars>
      </dgm:prSet>
      <dgm:spPr/>
    </dgm:pt>
    <dgm:pt modelId="{F355F358-E2B8-4988-AFE9-DCE70B5D00D1}" type="pres">
      <dgm:prSet presAssocID="{F42DF8D3-1A24-4AFA-856D-861473C1A1BB}" presName="childText" presStyleLbl="revTx" presStyleIdx="2" presStyleCnt="3">
        <dgm:presLayoutVars>
          <dgm:bulletEnabled val="1"/>
        </dgm:presLayoutVars>
      </dgm:prSet>
      <dgm:spPr/>
    </dgm:pt>
  </dgm:ptLst>
  <dgm:cxnLst>
    <dgm:cxn modelId="{737CFC09-5F49-4FFE-BD1E-398FBEE62994}" type="presOf" srcId="{45C1E72C-F379-43BD-BF5D-9AFEB7EB3EA8}" destId="{449DA75C-B06D-4CE8-968D-93E628C19CDD}" srcOrd="0" destOrd="0" presId="urn:microsoft.com/office/officeart/2005/8/layout/vList2"/>
    <dgm:cxn modelId="{53DFAA0D-74C5-4FE2-9F0C-B10D393CD25B}" srcId="{45C1E72C-F379-43BD-BF5D-9AFEB7EB3EA8}" destId="{3C6E899A-2698-4647-911D-A3EF9995946A}" srcOrd="1" destOrd="0" parTransId="{320BD101-46C3-4EB7-A9F3-49662A022DA1}" sibTransId="{0877C221-3452-4B42-B3B2-53BE621E729C}"/>
    <dgm:cxn modelId="{08B3B81C-169C-44A9-849B-244C10CCA34D}" srcId="{F42DF8D3-1A24-4AFA-856D-861473C1A1BB}" destId="{3FABCDF0-8F7A-4D45-93D1-886A50693BBF}" srcOrd="1" destOrd="0" parTransId="{8D8C1C03-51CE-466B-82E4-75B66F6A7972}" sibTransId="{14525540-0406-4D59-8008-11248B8F2726}"/>
    <dgm:cxn modelId="{708E1E31-76FF-46CB-9604-9675ECE80899}" srcId="{3366717D-BEBF-4A91-965A-6BD733987E34}" destId="{3DC58B11-FA9C-4622-BD75-615B4A90A7C6}" srcOrd="0" destOrd="0" parTransId="{C9156638-F041-4005-81D4-8D593BE91F1C}" sibTransId="{D964C5E1-9937-430B-B0D8-E6BE739779D4}"/>
    <dgm:cxn modelId="{F4D4153D-D5FE-4170-9950-06C77F24A730}" type="presOf" srcId="{3366717D-BEBF-4A91-965A-6BD733987E34}" destId="{FE368CDD-ABE9-46A1-B14F-DF6F5919991E}" srcOrd="0" destOrd="0" presId="urn:microsoft.com/office/officeart/2005/8/layout/vList2"/>
    <dgm:cxn modelId="{835A4D5B-DCF6-44C3-84E7-77635C3FC447}" type="presOf" srcId="{5251B459-C742-49A5-95C6-65032A18F239}" destId="{A0E188F3-AC73-4D7A-9F48-61E5913DCB76}" srcOrd="0" destOrd="1" presId="urn:microsoft.com/office/officeart/2005/8/layout/vList2"/>
    <dgm:cxn modelId="{EB8F3F46-0C73-405A-BB53-A96C1FE76A2A}" srcId="{D1E1F1AC-416C-4B94-8C13-C36F45A7F0A2}" destId="{F42DF8D3-1A24-4AFA-856D-861473C1A1BB}" srcOrd="2" destOrd="0" parTransId="{F8E4712D-570E-434B-B6B0-1F3FA59DB565}" sibTransId="{AF10F085-94D0-4365-914F-F1205B6057E4}"/>
    <dgm:cxn modelId="{C8A66752-BAB8-4C12-9B72-42F98212ABA6}" srcId="{F42DF8D3-1A24-4AFA-856D-861473C1A1BB}" destId="{25F0A1A1-AD90-40CF-A8A9-92BFFEC862E6}" srcOrd="2" destOrd="0" parTransId="{2EE4DB67-A534-480E-A721-DBFE05ECCA50}" sibTransId="{3AFD7C05-BEE9-445B-80B7-3259FFE40CFE}"/>
    <dgm:cxn modelId="{7B0D9057-7D0D-499A-91CC-51BE5D37EE3A}" type="presOf" srcId="{B12540CF-D703-4462-8A95-35BA948F0320}" destId="{F355F358-E2B8-4988-AFE9-DCE70B5D00D1}" srcOrd="0" destOrd="0" presId="urn:microsoft.com/office/officeart/2005/8/layout/vList2"/>
    <dgm:cxn modelId="{1214F97A-F168-483E-8F8B-6D6095A1B173}" srcId="{45C1E72C-F379-43BD-BF5D-9AFEB7EB3EA8}" destId="{CD3B239B-5526-4231-BC80-0D7246B0BDB0}" srcOrd="0" destOrd="0" parTransId="{2D267591-CBB0-4AAA-BFA7-3693A16A5BE9}" sibTransId="{6DDFA9E0-A218-4A54-BE8A-15188F16EF11}"/>
    <dgm:cxn modelId="{EDF69784-1953-4AAB-AA5E-5C3A40885085}" srcId="{D1E1F1AC-416C-4B94-8C13-C36F45A7F0A2}" destId="{3366717D-BEBF-4A91-965A-6BD733987E34}" srcOrd="1" destOrd="0" parTransId="{878F3820-A035-4DA7-8554-E34F233625C8}" sibTransId="{C5772698-E775-425E-A434-2A297ADF141A}"/>
    <dgm:cxn modelId="{A402D889-7D85-45FE-91C6-348E9EBE874C}" type="presOf" srcId="{CD3B239B-5526-4231-BC80-0D7246B0BDB0}" destId="{F68E9B54-97F8-473C-9FDD-B46DBE05DEFE}" srcOrd="0" destOrd="0" presId="urn:microsoft.com/office/officeart/2005/8/layout/vList2"/>
    <dgm:cxn modelId="{6C483298-E122-4E8C-A9CC-82B99E9D5F2B}" type="presOf" srcId="{3DC58B11-FA9C-4622-BD75-615B4A90A7C6}" destId="{A0E188F3-AC73-4D7A-9F48-61E5913DCB76}" srcOrd="0" destOrd="0" presId="urn:microsoft.com/office/officeart/2005/8/layout/vList2"/>
    <dgm:cxn modelId="{D450619C-CF1C-4DEC-AD65-80682D97D0C5}" type="presOf" srcId="{22DFC45A-70AD-4C8A-BEAC-ABD67DE5FB7E}" destId="{F355F358-E2B8-4988-AFE9-DCE70B5D00D1}" srcOrd="0" destOrd="3" presId="urn:microsoft.com/office/officeart/2005/8/layout/vList2"/>
    <dgm:cxn modelId="{4C6516A0-A8CA-473B-BA46-89AAEF1CE638}" type="presOf" srcId="{3C6E899A-2698-4647-911D-A3EF9995946A}" destId="{F68E9B54-97F8-473C-9FDD-B46DBE05DEFE}" srcOrd="0" destOrd="1" presId="urn:microsoft.com/office/officeart/2005/8/layout/vList2"/>
    <dgm:cxn modelId="{A3BBBBA6-EAA3-4F0B-9FF6-671285942306}" type="presOf" srcId="{D1E1F1AC-416C-4B94-8C13-C36F45A7F0A2}" destId="{4C6DFB75-3C14-42B0-9378-1762508402E9}" srcOrd="0" destOrd="0" presId="urn:microsoft.com/office/officeart/2005/8/layout/vList2"/>
    <dgm:cxn modelId="{6C7C93A7-07B3-424D-859F-32426BD654E7}" srcId="{F42DF8D3-1A24-4AFA-856D-861473C1A1BB}" destId="{B12540CF-D703-4462-8A95-35BA948F0320}" srcOrd="0" destOrd="0" parTransId="{D645D655-3E5E-4CFC-BD57-AA712A6D13DE}" sibTransId="{2E54ABD3-4715-441C-9A7F-CBE09F449681}"/>
    <dgm:cxn modelId="{C4A3B3AF-B5D5-4130-A4A6-715730B467FF}" type="presOf" srcId="{3FABCDF0-8F7A-4D45-93D1-886A50693BBF}" destId="{F355F358-E2B8-4988-AFE9-DCE70B5D00D1}" srcOrd="0" destOrd="1" presId="urn:microsoft.com/office/officeart/2005/8/layout/vList2"/>
    <dgm:cxn modelId="{CD00DFB6-D779-4193-8953-1C0ECD47E30A}" type="presOf" srcId="{25F0A1A1-AD90-40CF-A8A9-92BFFEC862E6}" destId="{F355F358-E2B8-4988-AFE9-DCE70B5D00D1}" srcOrd="0" destOrd="2" presId="urn:microsoft.com/office/officeart/2005/8/layout/vList2"/>
    <dgm:cxn modelId="{AAB7D7C1-8D01-4BA1-B2DE-B6F7BA017CD2}" type="presOf" srcId="{F42DF8D3-1A24-4AFA-856D-861473C1A1BB}" destId="{5BF98309-1723-476B-8837-8A4E894A4CBC}" srcOrd="0" destOrd="0" presId="urn:microsoft.com/office/officeart/2005/8/layout/vList2"/>
    <dgm:cxn modelId="{0FFB58C3-6A88-4CC6-A796-3CCE00E09D4D}" srcId="{D1E1F1AC-416C-4B94-8C13-C36F45A7F0A2}" destId="{45C1E72C-F379-43BD-BF5D-9AFEB7EB3EA8}" srcOrd="0" destOrd="0" parTransId="{0EEE9CB4-7765-40AF-BE46-46E5B54E8DF8}" sibTransId="{2C68328C-1C94-4FDB-A340-69976AC39CA5}"/>
    <dgm:cxn modelId="{332F51CC-1A24-4A1D-8DD4-78DFDF2041CC}" srcId="{F42DF8D3-1A24-4AFA-856D-861473C1A1BB}" destId="{22DFC45A-70AD-4C8A-BEAC-ABD67DE5FB7E}" srcOrd="3" destOrd="0" parTransId="{FAC7AB99-A07C-4059-8E55-C97D8D3EEC34}" sibTransId="{C721F086-E21A-4062-8002-E4776BF9F764}"/>
    <dgm:cxn modelId="{EB3B62CF-547B-4FC7-BC42-02A6BB6339BE}" srcId="{3366717D-BEBF-4A91-965A-6BD733987E34}" destId="{5251B459-C742-49A5-95C6-65032A18F239}" srcOrd="1" destOrd="0" parTransId="{F502251F-0C32-478D-A9C0-16EE2F9EA760}" sibTransId="{CF946840-4BBA-42C9-B382-799ADA6F426D}"/>
    <dgm:cxn modelId="{84DF3E7D-E28A-4495-B2AB-71967F5B5A6A}" type="presParOf" srcId="{4C6DFB75-3C14-42B0-9378-1762508402E9}" destId="{449DA75C-B06D-4CE8-968D-93E628C19CDD}" srcOrd="0" destOrd="0" presId="urn:microsoft.com/office/officeart/2005/8/layout/vList2"/>
    <dgm:cxn modelId="{015109CB-F3B5-4760-ABBE-EE905A7FB409}" type="presParOf" srcId="{4C6DFB75-3C14-42B0-9378-1762508402E9}" destId="{F68E9B54-97F8-473C-9FDD-B46DBE05DEFE}" srcOrd="1" destOrd="0" presId="urn:microsoft.com/office/officeart/2005/8/layout/vList2"/>
    <dgm:cxn modelId="{E0C66C38-E2CC-4F9A-AD9B-DD1A8A3093A4}" type="presParOf" srcId="{4C6DFB75-3C14-42B0-9378-1762508402E9}" destId="{FE368CDD-ABE9-46A1-B14F-DF6F5919991E}" srcOrd="2" destOrd="0" presId="urn:microsoft.com/office/officeart/2005/8/layout/vList2"/>
    <dgm:cxn modelId="{40424642-E04D-46FA-A9A5-042E78E09863}" type="presParOf" srcId="{4C6DFB75-3C14-42B0-9378-1762508402E9}" destId="{A0E188F3-AC73-4D7A-9F48-61E5913DCB76}" srcOrd="3" destOrd="0" presId="urn:microsoft.com/office/officeart/2005/8/layout/vList2"/>
    <dgm:cxn modelId="{7D5828E7-8010-4749-BC1D-033A52D92A29}" type="presParOf" srcId="{4C6DFB75-3C14-42B0-9378-1762508402E9}" destId="{5BF98309-1723-476B-8837-8A4E894A4CBC}" srcOrd="4" destOrd="0" presId="urn:microsoft.com/office/officeart/2005/8/layout/vList2"/>
    <dgm:cxn modelId="{7034D6EA-6B17-4E06-927A-58881572672C}" type="presParOf" srcId="{4C6DFB75-3C14-42B0-9378-1762508402E9}" destId="{F355F358-E2B8-4988-AFE9-DCE70B5D00D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30A036-5BDE-4FA4-BF7F-4DBD5416763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699DA955-3BE5-4A2A-96C7-D93E463CFA9E}">
      <dgm:prSet phldrT="[Text]"/>
      <dgm:spPr/>
      <dgm:t>
        <a:bodyPr/>
        <a:lstStyle/>
        <a:p>
          <a:r>
            <a:rPr lang="en-US" dirty="0"/>
            <a:t>Children</a:t>
          </a:r>
        </a:p>
      </dgm:t>
    </dgm:pt>
    <dgm:pt modelId="{715CA99F-02D6-4961-BAFD-0B37600E8885}" type="parTrans" cxnId="{BFB8EB4C-D697-4394-8AC7-444A41C15FE2}">
      <dgm:prSet/>
      <dgm:spPr/>
      <dgm:t>
        <a:bodyPr/>
        <a:lstStyle/>
        <a:p>
          <a:endParaRPr lang="en-US"/>
        </a:p>
      </dgm:t>
    </dgm:pt>
    <dgm:pt modelId="{CB2C84DC-CF33-41AA-B010-1FCD62EDE521}" type="sibTrans" cxnId="{BFB8EB4C-D697-4394-8AC7-444A41C15FE2}">
      <dgm:prSet/>
      <dgm:spPr/>
      <dgm:t>
        <a:bodyPr/>
        <a:lstStyle/>
        <a:p>
          <a:endParaRPr lang="en-US"/>
        </a:p>
      </dgm:t>
    </dgm:pt>
    <dgm:pt modelId="{F59A3B28-637E-43D6-BE05-BC89A67E7C05}">
      <dgm:prSet phldrT="[Text]"/>
      <dgm:spPr/>
      <dgm:t>
        <a:bodyPr/>
        <a:lstStyle/>
        <a:p>
          <a:r>
            <a:rPr lang="en-US" dirty="0"/>
            <a:t>All children ages 12-23 months</a:t>
          </a:r>
        </a:p>
      </dgm:t>
    </dgm:pt>
    <dgm:pt modelId="{AC84D59D-B697-4A1E-90DC-A9D1FFE83408}" type="parTrans" cxnId="{7E83630C-EB9A-4303-8AFF-206459355898}">
      <dgm:prSet/>
      <dgm:spPr/>
      <dgm:t>
        <a:bodyPr/>
        <a:lstStyle/>
        <a:p>
          <a:endParaRPr lang="en-US"/>
        </a:p>
      </dgm:t>
    </dgm:pt>
    <dgm:pt modelId="{D4EB8D83-A4C0-485D-89A5-8793FAFB633E}" type="sibTrans" cxnId="{7E83630C-EB9A-4303-8AFF-206459355898}">
      <dgm:prSet/>
      <dgm:spPr/>
      <dgm:t>
        <a:bodyPr/>
        <a:lstStyle/>
        <a:p>
          <a:endParaRPr lang="en-US"/>
        </a:p>
      </dgm:t>
    </dgm:pt>
    <dgm:pt modelId="{1AB7C7B7-9D50-40C6-8B85-29EAA4C9F070}">
      <dgm:prSet phldrT="[Text]"/>
      <dgm:spPr/>
      <dgm:t>
        <a:bodyPr/>
        <a:lstStyle/>
        <a:p>
          <a:r>
            <a:rPr lang="en-US" dirty="0"/>
            <a:t>Unvaccinated children and adolescents 2-18 years</a:t>
          </a:r>
        </a:p>
      </dgm:t>
    </dgm:pt>
    <dgm:pt modelId="{B3A2733C-D703-4EB7-992C-CA416B22DA69}" type="parTrans" cxnId="{75544172-33CB-4536-A17A-AE942BEFBEC8}">
      <dgm:prSet/>
      <dgm:spPr/>
      <dgm:t>
        <a:bodyPr/>
        <a:lstStyle/>
        <a:p>
          <a:endParaRPr lang="en-US"/>
        </a:p>
      </dgm:t>
    </dgm:pt>
    <dgm:pt modelId="{58058D4D-72BE-41B1-B73C-21B36C0D7CB2}" type="sibTrans" cxnId="{75544172-33CB-4536-A17A-AE942BEFBEC8}">
      <dgm:prSet/>
      <dgm:spPr/>
      <dgm:t>
        <a:bodyPr/>
        <a:lstStyle/>
        <a:p>
          <a:endParaRPr lang="en-US"/>
        </a:p>
      </dgm:t>
    </dgm:pt>
    <dgm:pt modelId="{A3EB5725-B40F-4459-B260-EF5FA5D13C54}">
      <dgm:prSet phldrT="[Text]"/>
      <dgm:spPr/>
      <dgm:t>
        <a:bodyPr/>
        <a:lstStyle/>
        <a:p>
          <a:r>
            <a:rPr lang="en-US" dirty="0"/>
            <a:t>Persons at increased risk for HAV infection</a:t>
          </a:r>
        </a:p>
      </dgm:t>
    </dgm:pt>
    <dgm:pt modelId="{132DF57B-79FD-4F78-8243-80EC262EBE29}" type="parTrans" cxnId="{3E8E84ED-787D-4ACE-93DC-F44660A65987}">
      <dgm:prSet/>
      <dgm:spPr/>
      <dgm:t>
        <a:bodyPr/>
        <a:lstStyle/>
        <a:p>
          <a:endParaRPr lang="en-US"/>
        </a:p>
      </dgm:t>
    </dgm:pt>
    <dgm:pt modelId="{1A66919E-FDC1-4240-AB8E-B30AD7FF30DA}" type="sibTrans" cxnId="{3E8E84ED-787D-4ACE-93DC-F44660A65987}">
      <dgm:prSet/>
      <dgm:spPr/>
      <dgm:t>
        <a:bodyPr/>
        <a:lstStyle/>
        <a:p>
          <a:endParaRPr lang="en-US"/>
        </a:p>
      </dgm:t>
    </dgm:pt>
    <dgm:pt modelId="{E7B9D99D-120B-4387-970F-3096D126670A}">
      <dgm:prSet phldrT="[Text]"/>
      <dgm:spPr/>
      <dgm:t>
        <a:bodyPr/>
        <a:lstStyle/>
        <a:p>
          <a:r>
            <a:rPr lang="en-US" dirty="0"/>
            <a:t>MSM</a:t>
          </a:r>
        </a:p>
      </dgm:t>
    </dgm:pt>
    <dgm:pt modelId="{FA12D9D2-2837-4B28-84A2-1F1A4E7AF64E}" type="parTrans" cxnId="{A0051B47-9A45-4272-8BAE-89B41655FB8C}">
      <dgm:prSet/>
      <dgm:spPr/>
      <dgm:t>
        <a:bodyPr/>
        <a:lstStyle/>
        <a:p>
          <a:endParaRPr lang="en-US"/>
        </a:p>
      </dgm:t>
    </dgm:pt>
    <dgm:pt modelId="{5C49FBA4-5CF6-4E7D-8A78-DDFA7AE34836}" type="sibTrans" cxnId="{A0051B47-9A45-4272-8BAE-89B41655FB8C}">
      <dgm:prSet/>
      <dgm:spPr/>
      <dgm:t>
        <a:bodyPr/>
        <a:lstStyle/>
        <a:p>
          <a:endParaRPr lang="en-US"/>
        </a:p>
      </dgm:t>
    </dgm:pt>
    <dgm:pt modelId="{16D9C1D1-A381-4383-A7CE-C699A8C99FA4}">
      <dgm:prSet phldrT="[Text]"/>
      <dgm:spPr/>
      <dgm:t>
        <a:bodyPr/>
        <a:lstStyle/>
        <a:p>
          <a:r>
            <a:rPr lang="en-US" dirty="0"/>
            <a:t>International travelers</a:t>
          </a:r>
        </a:p>
      </dgm:t>
    </dgm:pt>
    <dgm:pt modelId="{CF60BFC8-DE0A-4446-B01D-27A987E46DFF}" type="parTrans" cxnId="{5035250D-5A8C-40E3-9D18-E93ED04A42E5}">
      <dgm:prSet/>
      <dgm:spPr/>
      <dgm:t>
        <a:bodyPr/>
        <a:lstStyle/>
        <a:p>
          <a:endParaRPr lang="en-US"/>
        </a:p>
      </dgm:t>
    </dgm:pt>
    <dgm:pt modelId="{9B00F8A2-47A8-4C24-8994-24086AD87DF7}" type="sibTrans" cxnId="{5035250D-5A8C-40E3-9D18-E93ED04A42E5}">
      <dgm:prSet/>
      <dgm:spPr/>
      <dgm:t>
        <a:bodyPr/>
        <a:lstStyle/>
        <a:p>
          <a:endParaRPr lang="en-US"/>
        </a:p>
      </dgm:t>
    </dgm:pt>
    <dgm:pt modelId="{BB4E162C-B138-4393-978D-9477D6EE50E0}">
      <dgm:prSet phldrT="[Text]"/>
      <dgm:spPr/>
      <dgm:t>
        <a:bodyPr/>
        <a:lstStyle/>
        <a:p>
          <a:r>
            <a:rPr lang="en-US" dirty="0"/>
            <a:t>Persons at risk for severe disease from HAV</a:t>
          </a:r>
        </a:p>
      </dgm:t>
    </dgm:pt>
    <dgm:pt modelId="{35E3274E-0E8A-46A3-84CD-43FFB1AC145A}" type="parTrans" cxnId="{8BDB9AC5-44A4-41C8-A392-AD33B0D36511}">
      <dgm:prSet/>
      <dgm:spPr/>
      <dgm:t>
        <a:bodyPr/>
        <a:lstStyle/>
        <a:p>
          <a:endParaRPr lang="en-US"/>
        </a:p>
      </dgm:t>
    </dgm:pt>
    <dgm:pt modelId="{E140F770-F166-40BA-80B0-1553D589A3B5}" type="sibTrans" cxnId="{8BDB9AC5-44A4-41C8-A392-AD33B0D36511}">
      <dgm:prSet/>
      <dgm:spPr/>
      <dgm:t>
        <a:bodyPr/>
        <a:lstStyle/>
        <a:p>
          <a:endParaRPr lang="en-US"/>
        </a:p>
      </dgm:t>
    </dgm:pt>
    <dgm:pt modelId="{2B80116B-9DE7-4B98-B6E3-71D6F4DAF5CD}">
      <dgm:prSet phldrT="[Text]"/>
      <dgm:spPr/>
      <dgm:t>
        <a:bodyPr/>
        <a:lstStyle/>
        <a:p>
          <a:r>
            <a:rPr lang="en-US" dirty="0"/>
            <a:t>Persons with chronic liver disease</a:t>
          </a:r>
        </a:p>
      </dgm:t>
    </dgm:pt>
    <dgm:pt modelId="{E3A734FF-3EE4-49A8-AA3F-1362CF131B8E}" type="parTrans" cxnId="{30384C73-6CC5-4C4E-BFFB-5096959D9AE9}">
      <dgm:prSet/>
      <dgm:spPr/>
      <dgm:t>
        <a:bodyPr/>
        <a:lstStyle/>
        <a:p>
          <a:endParaRPr lang="en-US"/>
        </a:p>
      </dgm:t>
    </dgm:pt>
    <dgm:pt modelId="{36F427B8-23C6-4E94-936B-9D70492EA604}" type="sibTrans" cxnId="{30384C73-6CC5-4C4E-BFFB-5096959D9AE9}">
      <dgm:prSet/>
      <dgm:spPr/>
      <dgm:t>
        <a:bodyPr/>
        <a:lstStyle/>
        <a:p>
          <a:endParaRPr lang="en-US"/>
        </a:p>
      </dgm:t>
    </dgm:pt>
    <dgm:pt modelId="{5A6356E2-91DB-4C67-9CD3-8A27DDD95528}">
      <dgm:prSet phldrT="[Text]"/>
      <dgm:spPr/>
      <dgm:t>
        <a:bodyPr/>
        <a:lstStyle/>
        <a:p>
          <a:r>
            <a:rPr lang="en-US" dirty="0"/>
            <a:t>Others</a:t>
          </a:r>
        </a:p>
      </dgm:t>
    </dgm:pt>
    <dgm:pt modelId="{C678A91D-0FD2-4428-B20E-EA79D6360F3E}" type="parTrans" cxnId="{8F10F771-CD9C-41CA-91D1-4732835A7DF8}">
      <dgm:prSet/>
      <dgm:spPr/>
      <dgm:t>
        <a:bodyPr/>
        <a:lstStyle/>
        <a:p>
          <a:endParaRPr lang="en-US"/>
        </a:p>
      </dgm:t>
    </dgm:pt>
    <dgm:pt modelId="{15DB65B3-A075-4870-8A60-6EC995873261}" type="sibTrans" cxnId="{8F10F771-CD9C-41CA-91D1-4732835A7DF8}">
      <dgm:prSet/>
      <dgm:spPr/>
      <dgm:t>
        <a:bodyPr/>
        <a:lstStyle/>
        <a:p>
          <a:endParaRPr lang="en-US"/>
        </a:p>
      </dgm:t>
    </dgm:pt>
    <dgm:pt modelId="{97BDC1E6-D4AB-4088-A820-E5F0178A7336}">
      <dgm:prSet phldrT="[Text]"/>
      <dgm:spPr/>
      <dgm:t>
        <a:bodyPr/>
        <a:lstStyle/>
        <a:p>
          <a:r>
            <a:rPr lang="en-US" dirty="0"/>
            <a:t>People who Inject Drugs (PWID)</a:t>
          </a:r>
        </a:p>
      </dgm:t>
    </dgm:pt>
    <dgm:pt modelId="{9215AE7D-324C-4B64-97AD-0966C1F6D8E1}" type="parTrans" cxnId="{747FC973-0126-48C2-A534-CC77D2FF1E08}">
      <dgm:prSet/>
      <dgm:spPr/>
      <dgm:t>
        <a:bodyPr/>
        <a:lstStyle/>
        <a:p>
          <a:endParaRPr lang="en-US"/>
        </a:p>
      </dgm:t>
    </dgm:pt>
    <dgm:pt modelId="{DA8BD7CA-BD6F-4138-B48B-94A32C995209}" type="sibTrans" cxnId="{747FC973-0126-48C2-A534-CC77D2FF1E08}">
      <dgm:prSet/>
      <dgm:spPr/>
      <dgm:t>
        <a:bodyPr/>
        <a:lstStyle/>
        <a:p>
          <a:endParaRPr lang="en-US"/>
        </a:p>
      </dgm:t>
    </dgm:pt>
    <dgm:pt modelId="{D963E7E2-EC90-449D-A4E0-266A027396D6}">
      <dgm:prSet phldrT="[Text]"/>
      <dgm:spPr/>
      <dgm:t>
        <a:bodyPr/>
        <a:lstStyle/>
        <a:p>
          <a:r>
            <a:rPr lang="en-US" dirty="0"/>
            <a:t>Occupational risk</a:t>
          </a:r>
        </a:p>
      </dgm:t>
    </dgm:pt>
    <dgm:pt modelId="{6847DD5E-A242-4186-BDB4-420E37D73E3E}" type="parTrans" cxnId="{F4800367-243E-49A4-BD30-211F611823FF}">
      <dgm:prSet/>
      <dgm:spPr/>
      <dgm:t>
        <a:bodyPr/>
        <a:lstStyle/>
        <a:p>
          <a:endParaRPr lang="en-US"/>
        </a:p>
      </dgm:t>
    </dgm:pt>
    <dgm:pt modelId="{FC0306C3-6C73-46F8-9BDB-C7F2755B1F6C}" type="sibTrans" cxnId="{F4800367-243E-49A4-BD30-211F611823FF}">
      <dgm:prSet/>
      <dgm:spPr/>
      <dgm:t>
        <a:bodyPr/>
        <a:lstStyle/>
        <a:p>
          <a:endParaRPr lang="en-US"/>
        </a:p>
      </dgm:t>
    </dgm:pt>
    <dgm:pt modelId="{199DEB3F-4877-49BC-95D1-26C030A242A4}">
      <dgm:prSet phldrT="[Text]"/>
      <dgm:spPr/>
      <dgm:t>
        <a:bodyPr/>
        <a:lstStyle/>
        <a:p>
          <a:r>
            <a:rPr lang="en-US" dirty="0"/>
            <a:t>Persons experiencing homelessness</a:t>
          </a:r>
        </a:p>
      </dgm:t>
    </dgm:pt>
    <dgm:pt modelId="{D7CE3F8D-96F8-43D5-9BB6-4D8F609FE9D9}" type="parTrans" cxnId="{D910110C-BDE3-4689-B016-B958F4FA6FC4}">
      <dgm:prSet/>
      <dgm:spPr/>
      <dgm:t>
        <a:bodyPr/>
        <a:lstStyle/>
        <a:p>
          <a:endParaRPr lang="en-US"/>
        </a:p>
      </dgm:t>
    </dgm:pt>
    <dgm:pt modelId="{029B411F-63A4-40D1-9F6C-FF4F98833DFD}" type="sibTrans" cxnId="{D910110C-BDE3-4689-B016-B958F4FA6FC4}">
      <dgm:prSet/>
      <dgm:spPr/>
      <dgm:t>
        <a:bodyPr/>
        <a:lstStyle/>
        <a:p>
          <a:endParaRPr lang="en-US"/>
        </a:p>
      </dgm:t>
    </dgm:pt>
    <dgm:pt modelId="{0A5E430F-4FE2-4599-90E5-E081A4AA1C75}">
      <dgm:prSet phldrT="[Text]"/>
      <dgm:spPr/>
      <dgm:t>
        <a:bodyPr/>
        <a:lstStyle/>
        <a:p>
          <a:r>
            <a:rPr lang="en-US" dirty="0"/>
            <a:t>Persons with HIV</a:t>
          </a:r>
        </a:p>
      </dgm:t>
    </dgm:pt>
    <dgm:pt modelId="{AE841170-601F-437E-A092-11965454830F}" type="parTrans" cxnId="{5D646AFB-7DA4-4B96-A466-17C592FA4E65}">
      <dgm:prSet/>
      <dgm:spPr/>
      <dgm:t>
        <a:bodyPr/>
        <a:lstStyle/>
        <a:p>
          <a:endParaRPr lang="en-US"/>
        </a:p>
      </dgm:t>
    </dgm:pt>
    <dgm:pt modelId="{32918B51-22A6-4A32-ACE8-D82ED4654B42}" type="sibTrans" cxnId="{5D646AFB-7DA4-4B96-A466-17C592FA4E65}">
      <dgm:prSet/>
      <dgm:spPr/>
      <dgm:t>
        <a:bodyPr/>
        <a:lstStyle/>
        <a:p>
          <a:endParaRPr lang="en-US"/>
        </a:p>
      </dgm:t>
    </dgm:pt>
    <dgm:pt modelId="{B71A3221-01B8-4280-8727-9CA8188FF6D5}">
      <dgm:prSet phldrT="[Text]"/>
      <dgm:spPr/>
      <dgm:t>
        <a:bodyPr/>
        <a:lstStyle/>
        <a:p>
          <a:r>
            <a:rPr lang="en-US" dirty="0"/>
            <a:t>Pregnant women at risk for HAV or severe HAV</a:t>
          </a:r>
        </a:p>
      </dgm:t>
    </dgm:pt>
    <dgm:pt modelId="{D19F539E-15E4-4CA1-A765-CC0812F3E88D}" type="parTrans" cxnId="{C83C4C14-96DC-48F7-A3B9-FBF668C7B519}">
      <dgm:prSet/>
      <dgm:spPr/>
      <dgm:t>
        <a:bodyPr/>
        <a:lstStyle/>
        <a:p>
          <a:endParaRPr lang="en-US"/>
        </a:p>
      </dgm:t>
    </dgm:pt>
    <dgm:pt modelId="{98A7F2A3-160B-4D24-AC0B-CBC966B54041}" type="sibTrans" cxnId="{C83C4C14-96DC-48F7-A3B9-FBF668C7B519}">
      <dgm:prSet/>
      <dgm:spPr/>
      <dgm:t>
        <a:bodyPr/>
        <a:lstStyle/>
        <a:p>
          <a:endParaRPr lang="en-US"/>
        </a:p>
      </dgm:t>
    </dgm:pt>
    <dgm:pt modelId="{27A653D0-9D2B-417B-BB49-5DE9A8E874BE}">
      <dgm:prSet phldrT="[Text]"/>
      <dgm:spPr/>
      <dgm:t>
        <a:bodyPr/>
        <a:lstStyle/>
        <a:p>
          <a:r>
            <a:rPr lang="en-US" dirty="0"/>
            <a:t>Anyone requesting vaccination</a:t>
          </a:r>
        </a:p>
      </dgm:t>
    </dgm:pt>
    <dgm:pt modelId="{054B7329-2661-46A7-AA03-FED6EB43A114}" type="parTrans" cxnId="{DA57B45B-DB2C-419E-BDAF-D8DB20AC3BF3}">
      <dgm:prSet/>
      <dgm:spPr/>
      <dgm:t>
        <a:bodyPr/>
        <a:lstStyle/>
        <a:p>
          <a:endParaRPr lang="en-US"/>
        </a:p>
      </dgm:t>
    </dgm:pt>
    <dgm:pt modelId="{06390522-9102-4B98-BA19-E76B74DA18D0}" type="sibTrans" cxnId="{DA57B45B-DB2C-419E-BDAF-D8DB20AC3BF3}">
      <dgm:prSet/>
      <dgm:spPr/>
      <dgm:t>
        <a:bodyPr/>
        <a:lstStyle/>
        <a:p>
          <a:endParaRPr lang="en-US"/>
        </a:p>
      </dgm:t>
    </dgm:pt>
    <dgm:pt modelId="{060A178F-BAD9-480A-8BF6-5777B19F5C84}" type="pres">
      <dgm:prSet presAssocID="{B130A036-5BDE-4FA4-BF7F-4DBD54167638}" presName="Name0" presStyleCnt="0">
        <dgm:presLayoutVars>
          <dgm:dir/>
          <dgm:animLvl val="lvl"/>
          <dgm:resizeHandles val="exact"/>
        </dgm:presLayoutVars>
      </dgm:prSet>
      <dgm:spPr/>
    </dgm:pt>
    <dgm:pt modelId="{D5D070B0-BB2C-4619-943F-F54E5B42D5BC}" type="pres">
      <dgm:prSet presAssocID="{699DA955-3BE5-4A2A-96C7-D93E463CFA9E}" presName="linNode" presStyleCnt="0"/>
      <dgm:spPr/>
    </dgm:pt>
    <dgm:pt modelId="{C14BA676-1A0C-4DC2-8E70-065DCE3F1783}" type="pres">
      <dgm:prSet presAssocID="{699DA955-3BE5-4A2A-96C7-D93E463CFA9E}" presName="parTx" presStyleLbl="revTx" presStyleIdx="0" presStyleCnt="4">
        <dgm:presLayoutVars>
          <dgm:chMax val="1"/>
          <dgm:bulletEnabled val="1"/>
        </dgm:presLayoutVars>
      </dgm:prSet>
      <dgm:spPr/>
    </dgm:pt>
    <dgm:pt modelId="{D629531F-449B-44CE-A47D-1ACFEB11B8A1}" type="pres">
      <dgm:prSet presAssocID="{699DA955-3BE5-4A2A-96C7-D93E463CFA9E}" presName="bracket" presStyleLbl="parChTrans1D1" presStyleIdx="0" presStyleCnt="4"/>
      <dgm:spPr/>
    </dgm:pt>
    <dgm:pt modelId="{1F501299-FAC9-4C06-9A60-54BC0210D7CB}" type="pres">
      <dgm:prSet presAssocID="{699DA955-3BE5-4A2A-96C7-D93E463CFA9E}" presName="spH" presStyleCnt="0"/>
      <dgm:spPr/>
    </dgm:pt>
    <dgm:pt modelId="{70938618-7052-41D9-BD77-EAFD2B85963D}" type="pres">
      <dgm:prSet presAssocID="{699DA955-3BE5-4A2A-96C7-D93E463CFA9E}" presName="desTx" presStyleLbl="node1" presStyleIdx="0" presStyleCnt="4">
        <dgm:presLayoutVars>
          <dgm:bulletEnabled val="1"/>
        </dgm:presLayoutVars>
      </dgm:prSet>
      <dgm:spPr/>
    </dgm:pt>
    <dgm:pt modelId="{D843A927-8E0A-458E-9951-8717D219C06B}" type="pres">
      <dgm:prSet presAssocID="{CB2C84DC-CF33-41AA-B010-1FCD62EDE521}" presName="spV" presStyleCnt="0"/>
      <dgm:spPr/>
    </dgm:pt>
    <dgm:pt modelId="{45D31D0D-9207-44B1-9066-BA21CE0C3E8F}" type="pres">
      <dgm:prSet presAssocID="{A3EB5725-B40F-4459-B260-EF5FA5D13C54}" presName="linNode" presStyleCnt="0"/>
      <dgm:spPr/>
    </dgm:pt>
    <dgm:pt modelId="{F751A8C6-2748-434C-820B-E3E861B4C98C}" type="pres">
      <dgm:prSet presAssocID="{A3EB5725-B40F-4459-B260-EF5FA5D13C54}" presName="parTx" presStyleLbl="revTx" presStyleIdx="1" presStyleCnt="4">
        <dgm:presLayoutVars>
          <dgm:chMax val="1"/>
          <dgm:bulletEnabled val="1"/>
        </dgm:presLayoutVars>
      </dgm:prSet>
      <dgm:spPr/>
    </dgm:pt>
    <dgm:pt modelId="{EAC89D13-F76A-4704-8FE7-B402998FA588}" type="pres">
      <dgm:prSet presAssocID="{A3EB5725-B40F-4459-B260-EF5FA5D13C54}" presName="bracket" presStyleLbl="parChTrans1D1" presStyleIdx="1" presStyleCnt="4"/>
      <dgm:spPr/>
    </dgm:pt>
    <dgm:pt modelId="{7EF093E8-E79D-411B-8E30-323DC39A3F8E}" type="pres">
      <dgm:prSet presAssocID="{A3EB5725-B40F-4459-B260-EF5FA5D13C54}" presName="spH" presStyleCnt="0"/>
      <dgm:spPr/>
    </dgm:pt>
    <dgm:pt modelId="{21FB92F1-5E29-4F4C-875A-164586461DD1}" type="pres">
      <dgm:prSet presAssocID="{A3EB5725-B40F-4459-B260-EF5FA5D13C54}" presName="desTx" presStyleLbl="node1" presStyleIdx="1" presStyleCnt="4">
        <dgm:presLayoutVars>
          <dgm:bulletEnabled val="1"/>
        </dgm:presLayoutVars>
      </dgm:prSet>
      <dgm:spPr/>
    </dgm:pt>
    <dgm:pt modelId="{F2ABBA70-942B-48A1-80A8-979581764E34}" type="pres">
      <dgm:prSet presAssocID="{1A66919E-FDC1-4240-AB8E-B30AD7FF30DA}" presName="spV" presStyleCnt="0"/>
      <dgm:spPr/>
    </dgm:pt>
    <dgm:pt modelId="{95E74647-E619-49EA-9CCF-E567064ED283}" type="pres">
      <dgm:prSet presAssocID="{BB4E162C-B138-4393-978D-9477D6EE50E0}" presName="linNode" presStyleCnt="0"/>
      <dgm:spPr/>
    </dgm:pt>
    <dgm:pt modelId="{F87860FF-735F-446E-A11B-279E8B56E4DF}" type="pres">
      <dgm:prSet presAssocID="{BB4E162C-B138-4393-978D-9477D6EE50E0}" presName="parTx" presStyleLbl="revTx" presStyleIdx="2" presStyleCnt="4">
        <dgm:presLayoutVars>
          <dgm:chMax val="1"/>
          <dgm:bulletEnabled val="1"/>
        </dgm:presLayoutVars>
      </dgm:prSet>
      <dgm:spPr/>
    </dgm:pt>
    <dgm:pt modelId="{3EBB1FFE-3F15-43A6-B3A2-C952B45B8798}" type="pres">
      <dgm:prSet presAssocID="{BB4E162C-B138-4393-978D-9477D6EE50E0}" presName="bracket" presStyleLbl="parChTrans1D1" presStyleIdx="2" presStyleCnt="4"/>
      <dgm:spPr/>
    </dgm:pt>
    <dgm:pt modelId="{B1C5C2AE-DA99-4EA5-A568-A9335246743C}" type="pres">
      <dgm:prSet presAssocID="{BB4E162C-B138-4393-978D-9477D6EE50E0}" presName="spH" presStyleCnt="0"/>
      <dgm:spPr/>
    </dgm:pt>
    <dgm:pt modelId="{94FEDFF3-053A-4822-9BA4-9C72551EAF31}" type="pres">
      <dgm:prSet presAssocID="{BB4E162C-B138-4393-978D-9477D6EE50E0}" presName="desTx" presStyleLbl="node1" presStyleIdx="2" presStyleCnt="4">
        <dgm:presLayoutVars>
          <dgm:bulletEnabled val="1"/>
        </dgm:presLayoutVars>
      </dgm:prSet>
      <dgm:spPr/>
    </dgm:pt>
    <dgm:pt modelId="{6C476E8F-EED9-4552-B516-F3164FED193C}" type="pres">
      <dgm:prSet presAssocID="{E140F770-F166-40BA-80B0-1553D589A3B5}" presName="spV" presStyleCnt="0"/>
      <dgm:spPr/>
    </dgm:pt>
    <dgm:pt modelId="{D64DA7AE-B191-4A87-B917-31ED5C4748AD}" type="pres">
      <dgm:prSet presAssocID="{5A6356E2-91DB-4C67-9CD3-8A27DDD95528}" presName="linNode" presStyleCnt="0"/>
      <dgm:spPr/>
    </dgm:pt>
    <dgm:pt modelId="{A497CFC2-B5E8-4F19-BFAC-B35A363CBDE2}" type="pres">
      <dgm:prSet presAssocID="{5A6356E2-91DB-4C67-9CD3-8A27DDD95528}" presName="parTx" presStyleLbl="revTx" presStyleIdx="3" presStyleCnt="4">
        <dgm:presLayoutVars>
          <dgm:chMax val="1"/>
          <dgm:bulletEnabled val="1"/>
        </dgm:presLayoutVars>
      </dgm:prSet>
      <dgm:spPr/>
    </dgm:pt>
    <dgm:pt modelId="{993BAC63-B33F-42E9-BC6E-54F9AA14A772}" type="pres">
      <dgm:prSet presAssocID="{5A6356E2-91DB-4C67-9CD3-8A27DDD95528}" presName="bracket" presStyleLbl="parChTrans1D1" presStyleIdx="3" presStyleCnt="4"/>
      <dgm:spPr/>
    </dgm:pt>
    <dgm:pt modelId="{EA8E74AA-CEA0-4838-BABA-7155EE2CED2B}" type="pres">
      <dgm:prSet presAssocID="{5A6356E2-91DB-4C67-9CD3-8A27DDD95528}" presName="spH" presStyleCnt="0"/>
      <dgm:spPr/>
    </dgm:pt>
    <dgm:pt modelId="{D95EB3D2-6DBC-4BC9-97B6-7FB3D5AE8590}" type="pres">
      <dgm:prSet presAssocID="{5A6356E2-91DB-4C67-9CD3-8A27DDD95528}" presName="desTx" presStyleLbl="node1" presStyleIdx="3" presStyleCnt="4">
        <dgm:presLayoutVars>
          <dgm:bulletEnabled val="1"/>
        </dgm:presLayoutVars>
      </dgm:prSet>
      <dgm:spPr/>
    </dgm:pt>
  </dgm:ptLst>
  <dgm:cxnLst>
    <dgm:cxn modelId="{2D01EB09-1C07-42EE-B1BD-6F24BCF957D7}" type="presOf" srcId="{F59A3B28-637E-43D6-BE05-BC89A67E7C05}" destId="{70938618-7052-41D9-BD77-EAFD2B85963D}" srcOrd="0" destOrd="0" presId="urn:diagrams.loki3.com/BracketList"/>
    <dgm:cxn modelId="{D910110C-BDE3-4689-B016-B958F4FA6FC4}" srcId="{A3EB5725-B40F-4459-B260-EF5FA5D13C54}" destId="{199DEB3F-4877-49BC-95D1-26C030A242A4}" srcOrd="4" destOrd="0" parTransId="{D7CE3F8D-96F8-43D5-9BB6-4D8F609FE9D9}" sibTransId="{029B411F-63A4-40D1-9F6C-FF4F98833DFD}"/>
    <dgm:cxn modelId="{7E83630C-EB9A-4303-8AFF-206459355898}" srcId="{699DA955-3BE5-4A2A-96C7-D93E463CFA9E}" destId="{F59A3B28-637E-43D6-BE05-BC89A67E7C05}" srcOrd="0" destOrd="0" parTransId="{AC84D59D-B697-4A1E-90DC-A9D1FFE83408}" sibTransId="{D4EB8D83-A4C0-485D-89A5-8793FAFB633E}"/>
    <dgm:cxn modelId="{5035250D-5A8C-40E3-9D18-E93ED04A42E5}" srcId="{A3EB5725-B40F-4459-B260-EF5FA5D13C54}" destId="{16D9C1D1-A381-4383-A7CE-C699A8C99FA4}" srcOrd="1" destOrd="0" parTransId="{CF60BFC8-DE0A-4446-B01D-27A987E46DFF}" sibTransId="{9B00F8A2-47A8-4C24-8994-24086AD87DF7}"/>
    <dgm:cxn modelId="{C83C4C14-96DC-48F7-A3B9-FBF668C7B519}" srcId="{5A6356E2-91DB-4C67-9CD3-8A27DDD95528}" destId="{B71A3221-01B8-4280-8727-9CA8188FF6D5}" srcOrd="0" destOrd="0" parTransId="{D19F539E-15E4-4CA1-A765-CC0812F3E88D}" sibTransId="{98A7F2A3-160B-4D24-AC0B-CBC966B54041}"/>
    <dgm:cxn modelId="{03375217-CF8F-40AC-9134-256EDAE568D7}" type="presOf" srcId="{2B80116B-9DE7-4B98-B6E3-71D6F4DAF5CD}" destId="{94FEDFF3-053A-4822-9BA4-9C72551EAF31}" srcOrd="0" destOrd="0" presId="urn:diagrams.loki3.com/BracketList"/>
    <dgm:cxn modelId="{B89DDC1A-1F13-4657-8A4D-8DEF410F9746}" type="presOf" srcId="{B71A3221-01B8-4280-8727-9CA8188FF6D5}" destId="{D95EB3D2-6DBC-4BC9-97B6-7FB3D5AE8590}" srcOrd="0" destOrd="0" presId="urn:diagrams.loki3.com/BracketList"/>
    <dgm:cxn modelId="{7A42DD20-E6B2-4BAF-95E3-1E72F7C2467C}" type="presOf" srcId="{97BDC1E6-D4AB-4088-A820-E5F0178A7336}" destId="{21FB92F1-5E29-4F4C-875A-164586461DD1}" srcOrd="0" destOrd="2" presId="urn:diagrams.loki3.com/BracketList"/>
    <dgm:cxn modelId="{DA57B45B-DB2C-419E-BDAF-D8DB20AC3BF3}" srcId="{5A6356E2-91DB-4C67-9CD3-8A27DDD95528}" destId="{27A653D0-9D2B-417B-BB49-5DE9A8E874BE}" srcOrd="1" destOrd="0" parTransId="{054B7329-2661-46A7-AA03-FED6EB43A114}" sibTransId="{06390522-9102-4B98-BA19-E76B74DA18D0}"/>
    <dgm:cxn modelId="{EE05605C-7BAF-4EFE-B79B-E450A7231BDB}" type="presOf" srcId="{0A5E430F-4FE2-4599-90E5-E081A4AA1C75}" destId="{94FEDFF3-053A-4822-9BA4-9C72551EAF31}" srcOrd="0" destOrd="1" presId="urn:diagrams.loki3.com/BracketList"/>
    <dgm:cxn modelId="{552B595F-1DD7-418E-9A10-AAE0203C8C6F}" type="presOf" srcId="{BB4E162C-B138-4393-978D-9477D6EE50E0}" destId="{F87860FF-735F-446E-A11B-279E8B56E4DF}" srcOrd="0" destOrd="0" presId="urn:diagrams.loki3.com/BracketList"/>
    <dgm:cxn modelId="{DB611141-C23D-456B-AE53-C64B1BCDCF10}" type="presOf" srcId="{D963E7E2-EC90-449D-A4E0-266A027396D6}" destId="{21FB92F1-5E29-4F4C-875A-164586461DD1}" srcOrd="0" destOrd="3" presId="urn:diagrams.loki3.com/BracketList"/>
    <dgm:cxn modelId="{F4800367-243E-49A4-BD30-211F611823FF}" srcId="{A3EB5725-B40F-4459-B260-EF5FA5D13C54}" destId="{D963E7E2-EC90-449D-A4E0-266A027396D6}" srcOrd="3" destOrd="0" parTransId="{6847DD5E-A242-4186-BDB4-420E37D73E3E}" sibTransId="{FC0306C3-6C73-46F8-9BDB-C7F2755B1F6C}"/>
    <dgm:cxn modelId="{A0051B47-9A45-4272-8BAE-89B41655FB8C}" srcId="{A3EB5725-B40F-4459-B260-EF5FA5D13C54}" destId="{E7B9D99D-120B-4387-970F-3096D126670A}" srcOrd="0" destOrd="0" parTransId="{FA12D9D2-2837-4B28-84A2-1F1A4E7AF64E}" sibTransId="{5C49FBA4-5CF6-4E7D-8A78-DDFA7AE34836}"/>
    <dgm:cxn modelId="{BFB8EB4C-D697-4394-8AC7-444A41C15FE2}" srcId="{B130A036-5BDE-4FA4-BF7F-4DBD54167638}" destId="{699DA955-3BE5-4A2A-96C7-D93E463CFA9E}" srcOrd="0" destOrd="0" parTransId="{715CA99F-02D6-4961-BAFD-0B37600E8885}" sibTransId="{CB2C84DC-CF33-41AA-B010-1FCD62EDE521}"/>
    <dgm:cxn modelId="{BDEDC36D-F817-4250-9E8D-C464C69B4351}" type="presOf" srcId="{E7B9D99D-120B-4387-970F-3096D126670A}" destId="{21FB92F1-5E29-4F4C-875A-164586461DD1}" srcOrd="0" destOrd="0" presId="urn:diagrams.loki3.com/BracketList"/>
    <dgm:cxn modelId="{8F10F771-CD9C-41CA-91D1-4732835A7DF8}" srcId="{B130A036-5BDE-4FA4-BF7F-4DBD54167638}" destId="{5A6356E2-91DB-4C67-9CD3-8A27DDD95528}" srcOrd="3" destOrd="0" parTransId="{C678A91D-0FD2-4428-B20E-EA79D6360F3E}" sibTransId="{15DB65B3-A075-4870-8A60-6EC995873261}"/>
    <dgm:cxn modelId="{75544172-33CB-4536-A17A-AE942BEFBEC8}" srcId="{699DA955-3BE5-4A2A-96C7-D93E463CFA9E}" destId="{1AB7C7B7-9D50-40C6-8B85-29EAA4C9F070}" srcOrd="1" destOrd="0" parTransId="{B3A2733C-D703-4EB7-992C-CA416B22DA69}" sibTransId="{58058D4D-72BE-41B1-B73C-21B36C0D7CB2}"/>
    <dgm:cxn modelId="{30384C73-6CC5-4C4E-BFFB-5096959D9AE9}" srcId="{BB4E162C-B138-4393-978D-9477D6EE50E0}" destId="{2B80116B-9DE7-4B98-B6E3-71D6F4DAF5CD}" srcOrd="0" destOrd="0" parTransId="{E3A734FF-3EE4-49A8-AA3F-1362CF131B8E}" sibTransId="{36F427B8-23C6-4E94-936B-9D70492EA604}"/>
    <dgm:cxn modelId="{747FC973-0126-48C2-A534-CC77D2FF1E08}" srcId="{A3EB5725-B40F-4459-B260-EF5FA5D13C54}" destId="{97BDC1E6-D4AB-4088-A820-E5F0178A7336}" srcOrd="2" destOrd="0" parTransId="{9215AE7D-324C-4B64-97AD-0966C1F6D8E1}" sibTransId="{DA8BD7CA-BD6F-4138-B48B-94A32C995209}"/>
    <dgm:cxn modelId="{8FCA3555-6C0D-44B3-8BF8-15802A0B883D}" type="presOf" srcId="{199DEB3F-4877-49BC-95D1-26C030A242A4}" destId="{21FB92F1-5E29-4F4C-875A-164586461DD1}" srcOrd="0" destOrd="4" presId="urn:diagrams.loki3.com/BracketList"/>
    <dgm:cxn modelId="{AF2F3057-2D0B-47B0-A484-A1BCFE647F0E}" type="presOf" srcId="{A3EB5725-B40F-4459-B260-EF5FA5D13C54}" destId="{F751A8C6-2748-434C-820B-E3E861B4C98C}" srcOrd="0" destOrd="0" presId="urn:diagrams.loki3.com/BracketList"/>
    <dgm:cxn modelId="{6381C393-7D02-4233-8A92-F1F042F5B653}" type="presOf" srcId="{27A653D0-9D2B-417B-BB49-5DE9A8E874BE}" destId="{D95EB3D2-6DBC-4BC9-97B6-7FB3D5AE8590}" srcOrd="0" destOrd="1" presId="urn:diagrams.loki3.com/BracketList"/>
    <dgm:cxn modelId="{CA80F8A6-8916-4CF5-BAFA-FB7B5E00CA5A}" type="presOf" srcId="{5A6356E2-91DB-4C67-9CD3-8A27DDD95528}" destId="{A497CFC2-B5E8-4F19-BFAC-B35A363CBDE2}" srcOrd="0" destOrd="0" presId="urn:diagrams.loki3.com/BracketList"/>
    <dgm:cxn modelId="{DCD6FEAB-CE18-493F-89A6-8E05FB023CF6}" type="presOf" srcId="{1AB7C7B7-9D50-40C6-8B85-29EAA4C9F070}" destId="{70938618-7052-41D9-BD77-EAFD2B85963D}" srcOrd="0" destOrd="1" presId="urn:diagrams.loki3.com/BracketList"/>
    <dgm:cxn modelId="{FCBBE6AF-ADDA-4D39-B1AC-3535CF7EC27F}" type="presOf" srcId="{16D9C1D1-A381-4383-A7CE-C699A8C99FA4}" destId="{21FB92F1-5E29-4F4C-875A-164586461DD1}" srcOrd="0" destOrd="1" presId="urn:diagrams.loki3.com/BracketList"/>
    <dgm:cxn modelId="{5E06C6B8-9A20-4AB4-8EAF-69F24B78CEAD}" type="presOf" srcId="{699DA955-3BE5-4A2A-96C7-D93E463CFA9E}" destId="{C14BA676-1A0C-4DC2-8E70-065DCE3F1783}" srcOrd="0" destOrd="0" presId="urn:diagrams.loki3.com/BracketList"/>
    <dgm:cxn modelId="{8BDB9AC5-44A4-41C8-A392-AD33B0D36511}" srcId="{B130A036-5BDE-4FA4-BF7F-4DBD54167638}" destId="{BB4E162C-B138-4393-978D-9477D6EE50E0}" srcOrd="2" destOrd="0" parTransId="{35E3274E-0E8A-46A3-84CD-43FFB1AC145A}" sibTransId="{E140F770-F166-40BA-80B0-1553D589A3B5}"/>
    <dgm:cxn modelId="{8A595CDC-413B-4A52-9657-041F3ED3BF89}" type="presOf" srcId="{B130A036-5BDE-4FA4-BF7F-4DBD54167638}" destId="{060A178F-BAD9-480A-8BF6-5777B19F5C84}" srcOrd="0" destOrd="0" presId="urn:diagrams.loki3.com/BracketList"/>
    <dgm:cxn modelId="{3E8E84ED-787D-4ACE-93DC-F44660A65987}" srcId="{B130A036-5BDE-4FA4-BF7F-4DBD54167638}" destId="{A3EB5725-B40F-4459-B260-EF5FA5D13C54}" srcOrd="1" destOrd="0" parTransId="{132DF57B-79FD-4F78-8243-80EC262EBE29}" sibTransId="{1A66919E-FDC1-4240-AB8E-B30AD7FF30DA}"/>
    <dgm:cxn modelId="{5D646AFB-7DA4-4B96-A466-17C592FA4E65}" srcId="{BB4E162C-B138-4393-978D-9477D6EE50E0}" destId="{0A5E430F-4FE2-4599-90E5-E081A4AA1C75}" srcOrd="1" destOrd="0" parTransId="{AE841170-601F-437E-A092-11965454830F}" sibTransId="{32918B51-22A6-4A32-ACE8-D82ED4654B42}"/>
    <dgm:cxn modelId="{E4CDD018-7745-4E62-A4C4-B99DC85BE0C3}" type="presParOf" srcId="{060A178F-BAD9-480A-8BF6-5777B19F5C84}" destId="{D5D070B0-BB2C-4619-943F-F54E5B42D5BC}" srcOrd="0" destOrd="0" presId="urn:diagrams.loki3.com/BracketList"/>
    <dgm:cxn modelId="{C9FC5B7B-24D4-4417-9068-0D79A2BFF614}" type="presParOf" srcId="{D5D070B0-BB2C-4619-943F-F54E5B42D5BC}" destId="{C14BA676-1A0C-4DC2-8E70-065DCE3F1783}" srcOrd="0" destOrd="0" presId="urn:diagrams.loki3.com/BracketList"/>
    <dgm:cxn modelId="{1718603B-6191-43C7-BF06-6E786CE8374C}" type="presParOf" srcId="{D5D070B0-BB2C-4619-943F-F54E5B42D5BC}" destId="{D629531F-449B-44CE-A47D-1ACFEB11B8A1}" srcOrd="1" destOrd="0" presId="urn:diagrams.loki3.com/BracketList"/>
    <dgm:cxn modelId="{472BFBD9-E1BE-457E-8774-C71A12EBE6E9}" type="presParOf" srcId="{D5D070B0-BB2C-4619-943F-F54E5B42D5BC}" destId="{1F501299-FAC9-4C06-9A60-54BC0210D7CB}" srcOrd="2" destOrd="0" presId="urn:diagrams.loki3.com/BracketList"/>
    <dgm:cxn modelId="{0E0F0D7C-56FF-4C3D-B575-497E766335DE}" type="presParOf" srcId="{D5D070B0-BB2C-4619-943F-F54E5B42D5BC}" destId="{70938618-7052-41D9-BD77-EAFD2B85963D}" srcOrd="3" destOrd="0" presId="urn:diagrams.loki3.com/BracketList"/>
    <dgm:cxn modelId="{770F682F-B521-4080-AE45-361D7B6D2159}" type="presParOf" srcId="{060A178F-BAD9-480A-8BF6-5777B19F5C84}" destId="{D843A927-8E0A-458E-9951-8717D219C06B}" srcOrd="1" destOrd="0" presId="urn:diagrams.loki3.com/BracketList"/>
    <dgm:cxn modelId="{9F9787F6-4237-4400-9A03-7D19A94EC41C}" type="presParOf" srcId="{060A178F-BAD9-480A-8BF6-5777B19F5C84}" destId="{45D31D0D-9207-44B1-9066-BA21CE0C3E8F}" srcOrd="2" destOrd="0" presId="urn:diagrams.loki3.com/BracketList"/>
    <dgm:cxn modelId="{C87ACE31-CB6A-48C6-825A-33EA7A5582EF}" type="presParOf" srcId="{45D31D0D-9207-44B1-9066-BA21CE0C3E8F}" destId="{F751A8C6-2748-434C-820B-E3E861B4C98C}" srcOrd="0" destOrd="0" presId="urn:diagrams.loki3.com/BracketList"/>
    <dgm:cxn modelId="{4E0A4439-E385-4EBC-96A9-47FC7CDC29D2}" type="presParOf" srcId="{45D31D0D-9207-44B1-9066-BA21CE0C3E8F}" destId="{EAC89D13-F76A-4704-8FE7-B402998FA588}" srcOrd="1" destOrd="0" presId="urn:diagrams.loki3.com/BracketList"/>
    <dgm:cxn modelId="{53917D41-CBD3-4605-BAC0-B4B9C90C5B79}" type="presParOf" srcId="{45D31D0D-9207-44B1-9066-BA21CE0C3E8F}" destId="{7EF093E8-E79D-411B-8E30-323DC39A3F8E}" srcOrd="2" destOrd="0" presId="urn:diagrams.loki3.com/BracketList"/>
    <dgm:cxn modelId="{0CB5362A-EEBF-4E3F-A180-FAA6FD34531B}" type="presParOf" srcId="{45D31D0D-9207-44B1-9066-BA21CE0C3E8F}" destId="{21FB92F1-5E29-4F4C-875A-164586461DD1}" srcOrd="3" destOrd="0" presId="urn:diagrams.loki3.com/BracketList"/>
    <dgm:cxn modelId="{D4006086-E5C0-41E1-9E01-568BB5E82275}" type="presParOf" srcId="{060A178F-BAD9-480A-8BF6-5777B19F5C84}" destId="{F2ABBA70-942B-48A1-80A8-979581764E34}" srcOrd="3" destOrd="0" presId="urn:diagrams.loki3.com/BracketList"/>
    <dgm:cxn modelId="{A99B1CFE-B6B0-4BDF-A3F3-B0CCF0794A59}" type="presParOf" srcId="{060A178F-BAD9-480A-8BF6-5777B19F5C84}" destId="{95E74647-E619-49EA-9CCF-E567064ED283}" srcOrd="4" destOrd="0" presId="urn:diagrams.loki3.com/BracketList"/>
    <dgm:cxn modelId="{4998AE0D-5CDD-43E6-A217-980578B57A91}" type="presParOf" srcId="{95E74647-E619-49EA-9CCF-E567064ED283}" destId="{F87860FF-735F-446E-A11B-279E8B56E4DF}" srcOrd="0" destOrd="0" presId="urn:diagrams.loki3.com/BracketList"/>
    <dgm:cxn modelId="{896D1F2B-C0A8-4BF0-AADF-E95A998FB5A7}" type="presParOf" srcId="{95E74647-E619-49EA-9CCF-E567064ED283}" destId="{3EBB1FFE-3F15-43A6-B3A2-C952B45B8798}" srcOrd="1" destOrd="0" presId="urn:diagrams.loki3.com/BracketList"/>
    <dgm:cxn modelId="{E602ED98-063C-49F1-A54F-36881C3C5248}" type="presParOf" srcId="{95E74647-E619-49EA-9CCF-E567064ED283}" destId="{B1C5C2AE-DA99-4EA5-A568-A9335246743C}" srcOrd="2" destOrd="0" presId="urn:diagrams.loki3.com/BracketList"/>
    <dgm:cxn modelId="{B71AEF27-3B16-4FF2-B720-7259631C4E84}" type="presParOf" srcId="{95E74647-E619-49EA-9CCF-E567064ED283}" destId="{94FEDFF3-053A-4822-9BA4-9C72551EAF31}" srcOrd="3" destOrd="0" presId="urn:diagrams.loki3.com/BracketList"/>
    <dgm:cxn modelId="{5877E73A-2339-4864-B057-9B4D937A1EF2}" type="presParOf" srcId="{060A178F-BAD9-480A-8BF6-5777B19F5C84}" destId="{6C476E8F-EED9-4552-B516-F3164FED193C}" srcOrd="5" destOrd="0" presId="urn:diagrams.loki3.com/BracketList"/>
    <dgm:cxn modelId="{43704B31-4556-4CDC-B9A1-0E99F09B7190}" type="presParOf" srcId="{060A178F-BAD9-480A-8BF6-5777B19F5C84}" destId="{D64DA7AE-B191-4A87-B917-31ED5C4748AD}" srcOrd="6" destOrd="0" presId="urn:diagrams.loki3.com/BracketList"/>
    <dgm:cxn modelId="{A52DE33D-3F94-4702-8DAB-585A5DC0E451}" type="presParOf" srcId="{D64DA7AE-B191-4A87-B917-31ED5C4748AD}" destId="{A497CFC2-B5E8-4F19-BFAC-B35A363CBDE2}" srcOrd="0" destOrd="0" presId="urn:diagrams.loki3.com/BracketList"/>
    <dgm:cxn modelId="{EC6F2DBE-64BF-4D8C-8B2E-E4D6A1936576}" type="presParOf" srcId="{D64DA7AE-B191-4A87-B917-31ED5C4748AD}" destId="{993BAC63-B33F-42E9-BC6E-54F9AA14A772}" srcOrd="1" destOrd="0" presId="urn:diagrams.loki3.com/BracketList"/>
    <dgm:cxn modelId="{824014A6-0A05-41B3-AF3F-8465065C898F}" type="presParOf" srcId="{D64DA7AE-B191-4A87-B917-31ED5C4748AD}" destId="{EA8E74AA-CEA0-4838-BABA-7155EE2CED2B}" srcOrd="2" destOrd="0" presId="urn:diagrams.loki3.com/BracketList"/>
    <dgm:cxn modelId="{4A70507F-A22B-4829-B712-96C16827393E}" type="presParOf" srcId="{D64DA7AE-B191-4A87-B917-31ED5C4748AD}" destId="{D95EB3D2-6DBC-4BC9-97B6-7FB3D5AE8590}"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4163F-788F-4176-AD7B-7D3959065BEF}">
      <dsp:nvSpPr>
        <dsp:cNvPr id="0" name=""/>
        <dsp:cNvSpPr/>
      </dsp:nvSpPr>
      <dsp:spPr>
        <a:xfrm>
          <a:off x="0" y="0"/>
          <a:ext cx="11301781" cy="1216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t>If treatment failure is suspected after appropriate treatment of </a:t>
          </a:r>
          <a:r>
            <a:rPr lang="en-US" sz="3200" b="1" i="0" kern="1200" dirty="0"/>
            <a:t>lab-confirmed</a:t>
          </a:r>
          <a:r>
            <a:rPr lang="en-US" sz="3200" b="0" i="0" kern="1200" dirty="0"/>
            <a:t> </a:t>
          </a:r>
          <a:r>
            <a:rPr lang="en-US" sz="3200" b="0" i="1" kern="1200" dirty="0"/>
            <a:t>N. gonorrhoeae </a:t>
          </a:r>
          <a:r>
            <a:rPr lang="en-US" sz="3200" b="0" i="0" kern="1200" dirty="0"/>
            <a:t>infection using ceftriaxone</a:t>
          </a:r>
          <a:endParaRPr lang="en-US" sz="3200" kern="1200" dirty="0"/>
        </a:p>
      </dsp:txBody>
      <dsp:txXfrm>
        <a:off x="59399" y="59399"/>
        <a:ext cx="11182983" cy="1098002"/>
      </dsp:txXfrm>
    </dsp:sp>
    <dsp:sp modelId="{5B8EB5AF-02ED-47E6-A6FE-A69F9FBC2118}">
      <dsp:nvSpPr>
        <dsp:cNvPr id="0" name=""/>
        <dsp:cNvSpPr/>
      </dsp:nvSpPr>
      <dsp:spPr>
        <a:xfrm>
          <a:off x="0" y="1462110"/>
          <a:ext cx="11301781" cy="248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832" tIns="35560" rIns="199136" bIns="35560" numCol="1" spcCol="1270" anchor="t" anchorCtr="0">
          <a:noAutofit/>
        </a:bodyPr>
        <a:lstStyle/>
        <a:p>
          <a:pPr marL="285750" lvl="1" indent="-285750" algn="l" defTabSz="1244600">
            <a:lnSpc>
              <a:spcPct val="90000"/>
            </a:lnSpc>
            <a:spcBef>
              <a:spcPct val="0"/>
            </a:spcBef>
            <a:spcAft>
              <a:spcPct val="20000"/>
            </a:spcAft>
            <a:buClr>
              <a:schemeClr val="accent6"/>
            </a:buClr>
            <a:buFont typeface="Wingdings" panose="05000000000000000000" pitchFamily="2" charset="2"/>
            <a:buChar char="§"/>
          </a:pPr>
          <a:r>
            <a:rPr lang="en-US" sz="2800" b="0" i="0" kern="1200" baseline="0" dirty="0"/>
            <a:t>Order test of cure with culture/antibiotic sensitivity testing (AST) and NAAT of relevant clinical sites of exposure/infection </a:t>
          </a:r>
          <a:r>
            <a:rPr lang="en-US" sz="2800" b="1" i="0" kern="1200" baseline="0" dirty="0"/>
            <a:t>prior to retreatment</a:t>
          </a:r>
          <a:r>
            <a:rPr lang="en-US" sz="2800" b="0" i="0" kern="1200" baseline="0" dirty="0"/>
            <a:t>. </a:t>
          </a:r>
          <a:endParaRPr lang="en-US" sz="2800" kern="1200" dirty="0"/>
        </a:p>
        <a:p>
          <a:pPr marL="285750" lvl="1" indent="-285750" algn="l" defTabSz="1244600">
            <a:lnSpc>
              <a:spcPct val="90000"/>
            </a:lnSpc>
            <a:spcBef>
              <a:spcPct val="0"/>
            </a:spcBef>
            <a:spcAft>
              <a:spcPct val="20000"/>
            </a:spcAft>
            <a:buClr>
              <a:schemeClr val="accent6"/>
            </a:buClr>
            <a:buFont typeface="Wingdings" panose="05000000000000000000" pitchFamily="2" charset="2"/>
            <a:buNone/>
          </a:pPr>
          <a:endParaRPr lang="en-US" sz="2800" kern="1200" dirty="0"/>
        </a:p>
        <a:p>
          <a:pPr marL="571500" lvl="2" indent="-285750" algn="ctr" defTabSz="1244600">
            <a:lnSpc>
              <a:spcPct val="90000"/>
            </a:lnSpc>
            <a:spcBef>
              <a:spcPct val="0"/>
            </a:spcBef>
            <a:spcAft>
              <a:spcPct val="20000"/>
            </a:spcAft>
            <a:buClr>
              <a:schemeClr val="accent6"/>
            </a:buClr>
            <a:buFont typeface="Wingdings" panose="05000000000000000000" pitchFamily="2" charset="2"/>
            <a:buChar char="§"/>
          </a:pPr>
          <a:r>
            <a:rPr lang="en-US" sz="2800" b="0" i="0" kern="1200" baseline="0" dirty="0"/>
            <a:t>*If infection of the penile urethra, obtain a urethral Gram stain, if available</a:t>
          </a:r>
          <a:endParaRPr lang="en-US" sz="2800" kern="1200" dirty="0"/>
        </a:p>
      </dsp:txBody>
      <dsp:txXfrm>
        <a:off x="0" y="1462110"/>
        <a:ext cx="11301781" cy="2489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29E2D-AB5B-4ACB-804B-80F9BCF17113}">
      <dsp:nvSpPr>
        <dsp:cNvPr id="0" name=""/>
        <dsp:cNvSpPr/>
      </dsp:nvSpPr>
      <dsp:spPr>
        <a:xfrm>
          <a:off x="0" y="43889"/>
          <a:ext cx="10864208" cy="1216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If reinfection is unlikely…</a:t>
          </a:r>
        </a:p>
      </dsp:txBody>
      <dsp:txXfrm>
        <a:off x="59399" y="103288"/>
        <a:ext cx="10745410" cy="1098002"/>
      </dsp:txXfrm>
    </dsp:sp>
    <dsp:sp modelId="{C71DD2E5-CA54-437C-A1BD-695AE5763915}">
      <dsp:nvSpPr>
        <dsp:cNvPr id="0" name=""/>
        <dsp:cNvSpPr/>
      </dsp:nvSpPr>
      <dsp:spPr>
        <a:xfrm>
          <a:off x="0" y="1447889"/>
          <a:ext cx="10864208" cy="1216800"/>
        </a:xfrm>
        <a:prstGeom prst="roundRect">
          <a:avLst/>
        </a:prstGeom>
        <a:solidFill>
          <a:schemeClr val="accent5">
            <a:hueOff val="-667753"/>
            <a:satOff val="-5727"/>
            <a:lumOff val="-3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Urogenital</a:t>
          </a:r>
          <a:r>
            <a:rPr lang="en-US" sz="2000" b="0" i="0" kern="1200" baseline="0" dirty="0"/>
            <a:t>: If reinfection is unlikely may consider dual treatment with single doses of IM gentamicin 240 mg plus oral azithromycin 2 gm (particularly when isolates are identified as having elevated cephalosporin MICs) </a:t>
          </a:r>
          <a:endParaRPr lang="en-US" sz="2000" kern="1200" dirty="0"/>
        </a:p>
      </dsp:txBody>
      <dsp:txXfrm>
        <a:off x="59399" y="1507288"/>
        <a:ext cx="10745410" cy="1098002"/>
      </dsp:txXfrm>
    </dsp:sp>
    <dsp:sp modelId="{0002493C-A155-4348-A755-A5C1ADDB0D56}">
      <dsp:nvSpPr>
        <dsp:cNvPr id="0" name=""/>
        <dsp:cNvSpPr/>
      </dsp:nvSpPr>
      <dsp:spPr>
        <a:xfrm>
          <a:off x="0" y="2851889"/>
          <a:ext cx="10864208" cy="1216800"/>
        </a:xfrm>
        <a:prstGeom prst="roundRect">
          <a:avLst/>
        </a:prstGeom>
        <a:solidFill>
          <a:schemeClr val="accent5">
            <a:hueOff val="-1335506"/>
            <a:satOff val="-11454"/>
            <a:lumOff val="-6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Pharyngeal</a:t>
          </a:r>
          <a:r>
            <a:rPr lang="en-US" sz="2000" b="0" i="0" kern="1200" baseline="0" dirty="0"/>
            <a:t>: If reinfection unlikely and initial treatment was ceftriaxone 500mg IM once, may consider retreatment with ceftriaxone 1g IM once</a:t>
          </a:r>
          <a:endParaRPr lang="en-US" sz="2000" kern="1200" dirty="0"/>
        </a:p>
      </dsp:txBody>
      <dsp:txXfrm>
        <a:off x="59399" y="2911288"/>
        <a:ext cx="10745410" cy="1098002"/>
      </dsp:txXfrm>
    </dsp:sp>
    <dsp:sp modelId="{18854F83-2E6F-44C1-A39D-B9D924B16415}">
      <dsp:nvSpPr>
        <dsp:cNvPr id="0" name=""/>
        <dsp:cNvSpPr/>
      </dsp:nvSpPr>
      <dsp:spPr>
        <a:xfrm>
          <a:off x="0" y="4068689"/>
          <a:ext cx="10864208" cy="117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939" tIns="25400" rIns="142240" bIns="25400" numCol="1" spcCol="1270" anchor="t" anchorCtr="0">
          <a:noAutofit/>
        </a:bodyPr>
        <a:lstStyle/>
        <a:p>
          <a:pPr marL="228600" lvl="1" indent="-228600" algn="l" defTabSz="889000">
            <a:lnSpc>
              <a:spcPct val="90000"/>
            </a:lnSpc>
            <a:spcBef>
              <a:spcPct val="0"/>
            </a:spcBef>
            <a:spcAft>
              <a:spcPct val="20000"/>
            </a:spcAft>
            <a:buClr>
              <a:schemeClr val="accent6"/>
            </a:buClr>
            <a:buFont typeface="Wingdings" panose="05000000000000000000" pitchFamily="2" charset="2"/>
            <a:buChar char="§"/>
          </a:pPr>
          <a:r>
            <a:rPr lang="en-US" sz="2000" b="0" i="0" kern="1200" baseline="0" dirty="0"/>
            <a:t>Counsel to refrain from oral, vaginal, and rectal sex during post retreatment period and test-of-cure</a:t>
          </a:r>
          <a:endParaRPr lang="en-US" sz="2000" kern="1200" dirty="0"/>
        </a:p>
        <a:p>
          <a:pPr marL="228600" lvl="1" indent="-228600" algn="l" defTabSz="889000">
            <a:lnSpc>
              <a:spcPct val="90000"/>
            </a:lnSpc>
            <a:spcBef>
              <a:spcPct val="0"/>
            </a:spcBef>
            <a:spcAft>
              <a:spcPct val="20000"/>
            </a:spcAft>
            <a:buClr>
              <a:schemeClr val="accent6"/>
            </a:buClr>
            <a:buFont typeface="Wingdings" panose="05000000000000000000" pitchFamily="2" charset="2"/>
            <a:buChar char="§"/>
          </a:pPr>
          <a:r>
            <a:rPr lang="en-US" sz="2000" b="0" i="0" kern="1200" baseline="0" dirty="0"/>
            <a:t>Test all partners in the last 60 days at all sites of exposure and empirically treat with the same treatment as the client, OR </a:t>
          </a:r>
          <a:r>
            <a:rPr lang="en-US" sz="2000" b="1" i="0" kern="1200" baseline="0" dirty="0"/>
            <a:t>Expedited Partner Therapy (EPT) with Cefixime</a:t>
          </a:r>
          <a:endParaRPr lang="en-US" sz="1400" b="1" kern="1200" dirty="0"/>
        </a:p>
      </dsp:txBody>
      <dsp:txXfrm>
        <a:off x="0" y="4068689"/>
        <a:ext cx="10864208" cy="11773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094D4-542C-4DD4-B14D-FF2C9ECE9D6D}">
      <dsp:nvSpPr>
        <dsp:cNvPr id="0" name=""/>
        <dsp:cNvSpPr/>
      </dsp:nvSpPr>
      <dsp:spPr>
        <a:xfrm>
          <a:off x="0" y="300105"/>
          <a:ext cx="7706871" cy="6237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8139" tIns="229108" rIns="598139"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Arial"/>
            </a:rPr>
            <a:t>Typically</a:t>
          </a:r>
          <a:r>
            <a:rPr lang="en-US" sz="1100" kern="1200" dirty="0"/>
            <a:t> presents as a single, painless ulcer or chancre at the site of </a:t>
          </a:r>
          <a:r>
            <a:rPr lang="en-US" sz="1100" kern="1200" dirty="0">
              <a:latin typeface="Arial"/>
            </a:rPr>
            <a:t>inoculation</a:t>
          </a:r>
        </a:p>
        <a:p>
          <a:pPr marL="57150" lvl="1" indent="-57150" algn="l" defTabSz="488950" rtl="0">
            <a:lnSpc>
              <a:spcPct val="90000"/>
            </a:lnSpc>
            <a:spcBef>
              <a:spcPct val="0"/>
            </a:spcBef>
            <a:spcAft>
              <a:spcPct val="15000"/>
            </a:spcAft>
            <a:buChar char="•"/>
          </a:pPr>
          <a:r>
            <a:rPr lang="en-US" sz="1100" kern="1200" dirty="0">
              <a:latin typeface="Arial"/>
            </a:rPr>
            <a:t>May</a:t>
          </a:r>
          <a:r>
            <a:rPr lang="en-US" sz="1100" kern="1200" dirty="0"/>
            <a:t> also present as multiple, painful, atypical lesions </a:t>
          </a:r>
          <a:endParaRPr lang="en-US" sz="1100" b="0" u="none" kern="1200" dirty="0">
            <a:latin typeface="Arial"/>
          </a:endParaRPr>
        </a:p>
      </dsp:txBody>
      <dsp:txXfrm>
        <a:off x="0" y="300105"/>
        <a:ext cx="7706871" cy="623700"/>
      </dsp:txXfrm>
    </dsp:sp>
    <dsp:sp modelId="{CCF00C26-BF80-4819-AA1E-F79E047E246B}">
      <dsp:nvSpPr>
        <dsp:cNvPr id="0" name=""/>
        <dsp:cNvSpPr/>
      </dsp:nvSpPr>
      <dsp:spPr>
        <a:xfrm>
          <a:off x="385343" y="137745"/>
          <a:ext cx="5394809" cy="324720"/>
        </a:xfrm>
        <a:prstGeom prst="roundRect">
          <a:avLst/>
        </a:prstGeom>
        <a:solidFill>
          <a:schemeClr val="accent5">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911" tIns="0" rIns="203911" bIns="0" numCol="1" spcCol="1270" anchor="ctr" anchorCtr="0">
          <a:noAutofit/>
        </a:bodyPr>
        <a:lstStyle/>
        <a:p>
          <a:pPr marL="0" lvl="0" indent="0" algn="l" defTabSz="488950" rtl="0">
            <a:lnSpc>
              <a:spcPct val="90000"/>
            </a:lnSpc>
            <a:spcBef>
              <a:spcPct val="0"/>
            </a:spcBef>
            <a:spcAft>
              <a:spcPct val="35000"/>
            </a:spcAft>
            <a:buNone/>
          </a:pPr>
          <a:r>
            <a:rPr lang="en-US" sz="1100" b="1" u="sng" kern="1200" dirty="0"/>
            <a:t>Primary</a:t>
          </a:r>
          <a:r>
            <a:rPr lang="en-US" sz="1100" b="0" u="none" kern="1200" dirty="0"/>
            <a:t> </a:t>
          </a:r>
          <a:r>
            <a:rPr lang="en-US" sz="1100" kern="1200" dirty="0"/>
            <a:t>(chancre stage): 10-90 days after </a:t>
          </a:r>
          <a:r>
            <a:rPr lang="en-US" sz="1100" kern="1200" dirty="0">
              <a:latin typeface="Arial"/>
            </a:rPr>
            <a:t>innoculation</a:t>
          </a:r>
        </a:p>
      </dsp:txBody>
      <dsp:txXfrm>
        <a:off x="401195" y="153597"/>
        <a:ext cx="5363105" cy="293016"/>
      </dsp:txXfrm>
    </dsp:sp>
    <dsp:sp modelId="{76E5A9EA-0434-43F7-B692-24E96CD5F44E}">
      <dsp:nvSpPr>
        <dsp:cNvPr id="0" name=""/>
        <dsp:cNvSpPr/>
      </dsp:nvSpPr>
      <dsp:spPr>
        <a:xfrm>
          <a:off x="0" y="1145565"/>
          <a:ext cx="7706871" cy="623700"/>
        </a:xfrm>
        <a:prstGeom prst="rect">
          <a:avLst/>
        </a:prstGeom>
        <a:solidFill>
          <a:schemeClr val="lt1">
            <a:alpha val="90000"/>
            <a:hueOff val="0"/>
            <a:satOff val="0"/>
            <a:lumOff val="0"/>
            <a:alphaOff val="0"/>
          </a:schemeClr>
        </a:solidFill>
        <a:ln w="12700" cap="flat" cmpd="sng" algn="ctr">
          <a:solidFill>
            <a:schemeClr val="accent5">
              <a:hueOff val="-267101"/>
              <a:satOff val="-2291"/>
              <a:lumOff val="-137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8139" tIns="229108" rIns="598139"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t>Presents as skin rashes, mucocutaneous lesions, warts, </a:t>
          </a:r>
          <a:r>
            <a:rPr lang="en-US" sz="1100" kern="1200" dirty="0">
              <a:latin typeface="Arial"/>
            </a:rPr>
            <a:t>alopecia</a:t>
          </a:r>
        </a:p>
        <a:p>
          <a:pPr marL="57150" lvl="1" indent="-57150" algn="l" defTabSz="488950">
            <a:lnSpc>
              <a:spcPct val="90000"/>
            </a:lnSpc>
            <a:spcBef>
              <a:spcPct val="0"/>
            </a:spcBef>
            <a:spcAft>
              <a:spcPct val="15000"/>
            </a:spcAft>
            <a:buChar char="•"/>
          </a:pPr>
          <a:r>
            <a:rPr lang="en-US" sz="1100" kern="1200" dirty="0">
              <a:latin typeface="Arial"/>
            </a:rPr>
            <a:t>Classically</a:t>
          </a:r>
          <a:r>
            <a:rPr lang="en-US" sz="1100" kern="1200" dirty="0"/>
            <a:t> a palmar/plantar rash</a:t>
          </a:r>
        </a:p>
      </dsp:txBody>
      <dsp:txXfrm>
        <a:off x="0" y="1145565"/>
        <a:ext cx="7706871" cy="623700"/>
      </dsp:txXfrm>
    </dsp:sp>
    <dsp:sp modelId="{7C9EAEB5-E70C-4514-A097-E2AB6CC1F5A3}">
      <dsp:nvSpPr>
        <dsp:cNvPr id="0" name=""/>
        <dsp:cNvSpPr/>
      </dsp:nvSpPr>
      <dsp:spPr>
        <a:xfrm>
          <a:off x="385343" y="983205"/>
          <a:ext cx="5394809" cy="324720"/>
        </a:xfrm>
        <a:prstGeom prst="roundRect">
          <a:avLst/>
        </a:prstGeom>
        <a:solidFill>
          <a:schemeClr val="accent5">
            <a:hueOff val="-267101"/>
            <a:satOff val="-2291"/>
            <a:lumOff val="-1372"/>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911" tIns="0" rIns="203911" bIns="0" numCol="1" spcCol="1270" anchor="ctr" anchorCtr="0">
          <a:noAutofit/>
        </a:bodyPr>
        <a:lstStyle/>
        <a:p>
          <a:pPr marL="0" lvl="0" indent="0" algn="l" defTabSz="488950" rtl="0">
            <a:lnSpc>
              <a:spcPct val="90000"/>
            </a:lnSpc>
            <a:spcBef>
              <a:spcPct val="0"/>
            </a:spcBef>
            <a:spcAft>
              <a:spcPct val="35000"/>
            </a:spcAft>
            <a:buNone/>
          </a:pPr>
          <a:r>
            <a:rPr lang="en-US" sz="1100" b="1" u="sng" kern="1200" dirty="0"/>
            <a:t>Secondary </a:t>
          </a:r>
          <a:r>
            <a:rPr lang="en-US" sz="1100" kern="1200" dirty="0"/>
            <a:t>(rash stage): 0-7 months after primary lesion onset</a:t>
          </a:r>
          <a:endParaRPr lang="en-US" sz="1100" kern="1200" dirty="0">
            <a:latin typeface="Arial"/>
          </a:endParaRPr>
        </a:p>
      </dsp:txBody>
      <dsp:txXfrm>
        <a:off x="401195" y="999057"/>
        <a:ext cx="5363105" cy="293016"/>
      </dsp:txXfrm>
    </dsp:sp>
    <dsp:sp modelId="{122B8EA6-15E9-4270-B6FB-C1F592995BD4}">
      <dsp:nvSpPr>
        <dsp:cNvPr id="0" name=""/>
        <dsp:cNvSpPr/>
      </dsp:nvSpPr>
      <dsp:spPr>
        <a:xfrm>
          <a:off x="0" y="1991025"/>
          <a:ext cx="7706871" cy="623700"/>
        </a:xfrm>
        <a:prstGeom prst="rect">
          <a:avLst/>
        </a:prstGeom>
        <a:solidFill>
          <a:schemeClr val="lt1">
            <a:alpha val="90000"/>
            <a:hueOff val="0"/>
            <a:satOff val="0"/>
            <a:lumOff val="0"/>
            <a:alphaOff val="0"/>
          </a:schemeClr>
        </a:solidFill>
        <a:ln w="12700" cap="flat" cmpd="sng" algn="ctr">
          <a:solidFill>
            <a:schemeClr val="accent5">
              <a:hueOff val="-534202"/>
              <a:satOff val="-4582"/>
              <a:lumOff val="-27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8139" tIns="229108" rIns="598139"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t>No symptoms of either the primary or secondary stages. Positive </a:t>
          </a:r>
          <a:r>
            <a:rPr lang="en-US" sz="1100" kern="1200" dirty="0">
              <a:latin typeface="Arial"/>
            </a:rPr>
            <a:t>serology</a:t>
          </a:r>
        </a:p>
        <a:p>
          <a:pPr marL="57150" lvl="1" indent="-57150" algn="l" defTabSz="488950">
            <a:lnSpc>
              <a:spcPct val="90000"/>
            </a:lnSpc>
            <a:spcBef>
              <a:spcPct val="0"/>
            </a:spcBef>
            <a:spcAft>
              <a:spcPct val="15000"/>
            </a:spcAft>
            <a:buChar char="•"/>
          </a:pPr>
          <a:r>
            <a:rPr lang="en-US" sz="1100" kern="1200" dirty="0">
              <a:latin typeface="Arial"/>
            </a:rPr>
            <a:t>Early</a:t>
          </a:r>
          <a:r>
            <a:rPr lang="en-US" sz="1100" kern="1200" dirty="0"/>
            <a:t> latent – infection acquired within the previous 12 months</a:t>
          </a:r>
        </a:p>
      </dsp:txBody>
      <dsp:txXfrm>
        <a:off x="0" y="1991025"/>
        <a:ext cx="7706871" cy="623700"/>
      </dsp:txXfrm>
    </dsp:sp>
    <dsp:sp modelId="{069CB277-950B-4375-863E-1CC5E40B3DE3}">
      <dsp:nvSpPr>
        <dsp:cNvPr id="0" name=""/>
        <dsp:cNvSpPr/>
      </dsp:nvSpPr>
      <dsp:spPr>
        <a:xfrm>
          <a:off x="385343" y="1828665"/>
          <a:ext cx="5394809" cy="324720"/>
        </a:xfrm>
        <a:prstGeom prst="roundRect">
          <a:avLst/>
        </a:prstGeom>
        <a:solidFill>
          <a:schemeClr val="accent5">
            <a:hueOff val="-534202"/>
            <a:satOff val="-4582"/>
            <a:lumOff val="-2745"/>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911" tIns="0" rIns="203911" bIns="0" numCol="1" spcCol="1270" anchor="ctr" anchorCtr="0">
          <a:noAutofit/>
        </a:bodyPr>
        <a:lstStyle/>
        <a:p>
          <a:pPr marL="0" lvl="0" indent="0" algn="l" defTabSz="488950" rtl="0">
            <a:lnSpc>
              <a:spcPct val="90000"/>
            </a:lnSpc>
            <a:spcBef>
              <a:spcPct val="0"/>
            </a:spcBef>
            <a:spcAft>
              <a:spcPct val="35000"/>
            </a:spcAft>
            <a:buNone/>
          </a:pPr>
          <a:r>
            <a:rPr lang="en-US" sz="1100" b="1" u="sng" kern="1200" dirty="0"/>
            <a:t>Latent </a:t>
          </a:r>
          <a:r>
            <a:rPr lang="en-US" sz="1100" b="0" u="none" kern="1200" dirty="0"/>
            <a:t>(the silent stage</a:t>
          </a:r>
          <a:r>
            <a:rPr lang="en-US" sz="1100" kern="1200" dirty="0"/>
            <a:t>)</a:t>
          </a:r>
          <a:endParaRPr lang="en-US" sz="1100" kern="1200" dirty="0">
            <a:latin typeface="Arial"/>
          </a:endParaRPr>
        </a:p>
      </dsp:txBody>
      <dsp:txXfrm>
        <a:off x="401195" y="1844517"/>
        <a:ext cx="5363105" cy="293016"/>
      </dsp:txXfrm>
    </dsp:sp>
    <dsp:sp modelId="{17410AAE-F145-4CFC-8F15-D909F659DFAF}">
      <dsp:nvSpPr>
        <dsp:cNvPr id="0" name=""/>
        <dsp:cNvSpPr/>
      </dsp:nvSpPr>
      <dsp:spPr>
        <a:xfrm>
          <a:off x="0" y="2836485"/>
          <a:ext cx="7706871" cy="459112"/>
        </a:xfrm>
        <a:prstGeom prst="rect">
          <a:avLst/>
        </a:prstGeom>
        <a:solidFill>
          <a:schemeClr val="lt1">
            <a:alpha val="90000"/>
            <a:hueOff val="0"/>
            <a:satOff val="0"/>
            <a:lumOff val="0"/>
            <a:alphaOff val="0"/>
          </a:schemeClr>
        </a:solidFill>
        <a:ln w="12700" cap="flat" cmpd="sng" algn="ctr">
          <a:solidFill>
            <a:schemeClr val="accent5">
              <a:hueOff val="-801304"/>
              <a:satOff val="-6872"/>
              <a:lumOff val="-41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8139" tIns="229108" rIns="598139"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Arial"/>
            </a:rPr>
            <a:t>Unknown</a:t>
          </a:r>
          <a:r>
            <a:rPr lang="en-US" sz="1100" kern="1200" dirty="0"/>
            <a:t> duration – treated the same way as late latent</a:t>
          </a:r>
        </a:p>
      </dsp:txBody>
      <dsp:txXfrm>
        <a:off x="0" y="2836485"/>
        <a:ext cx="7706871" cy="459112"/>
      </dsp:txXfrm>
    </dsp:sp>
    <dsp:sp modelId="{153F5C02-40A7-4448-8DDC-7F8C3F084A50}">
      <dsp:nvSpPr>
        <dsp:cNvPr id="0" name=""/>
        <dsp:cNvSpPr/>
      </dsp:nvSpPr>
      <dsp:spPr>
        <a:xfrm>
          <a:off x="385343" y="2674125"/>
          <a:ext cx="5394809" cy="324720"/>
        </a:xfrm>
        <a:prstGeom prst="roundRect">
          <a:avLst/>
        </a:prstGeom>
        <a:solidFill>
          <a:schemeClr val="accent5">
            <a:hueOff val="-801304"/>
            <a:satOff val="-6872"/>
            <a:lumOff val="-4117"/>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911" tIns="0" rIns="203911" bIns="0" numCol="1" spcCol="1270" anchor="ctr" anchorCtr="0">
          <a:noAutofit/>
        </a:bodyPr>
        <a:lstStyle/>
        <a:p>
          <a:pPr marL="0" lvl="0" indent="0" algn="l" defTabSz="488950" rtl="0">
            <a:lnSpc>
              <a:spcPct val="90000"/>
            </a:lnSpc>
            <a:spcBef>
              <a:spcPct val="0"/>
            </a:spcBef>
            <a:spcAft>
              <a:spcPct val="35000"/>
            </a:spcAft>
            <a:buNone/>
          </a:pPr>
          <a:r>
            <a:rPr lang="en-US" sz="1100" u="sng" kern="1200" dirty="0"/>
            <a:t>Late latent</a:t>
          </a:r>
          <a:r>
            <a:rPr lang="en-US" sz="1100" kern="1200" dirty="0"/>
            <a:t> – infection acquired more than 12 months </a:t>
          </a:r>
          <a:r>
            <a:rPr lang="en-US" sz="1100" kern="1200" dirty="0">
              <a:latin typeface="Arial"/>
            </a:rPr>
            <a:t>ago</a:t>
          </a:r>
        </a:p>
      </dsp:txBody>
      <dsp:txXfrm>
        <a:off x="401195" y="2689977"/>
        <a:ext cx="5363105" cy="293016"/>
      </dsp:txXfrm>
    </dsp:sp>
    <dsp:sp modelId="{8F9B879E-98EB-4D53-9A98-111B9E2F3364}">
      <dsp:nvSpPr>
        <dsp:cNvPr id="0" name=""/>
        <dsp:cNvSpPr/>
      </dsp:nvSpPr>
      <dsp:spPr>
        <a:xfrm>
          <a:off x="0" y="3517358"/>
          <a:ext cx="7706871" cy="459112"/>
        </a:xfrm>
        <a:prstGeom prst="rect">
          <a:avLst/>
        </a:prstGeom>
        <a:solidFill>
          <a:schemeClr val="lt1">
            <a:alpha val="90000"/>
            <a:hueOff val="0"/>
            <a:satOff val="0"/>
            <a:lumOff val="0"/>
            <a:alphaOff val="0"/>
          </a:schemeClr>
        </a:solidFill>
        <a:ln w="12700" cap="flat" cmpd="sng" algn="ctr">
          <a:solidFill>
            <a:schemeClr val="accent5">
              <a:hueOff val="-1068405"/>
              <a:satOff val="-9163"/>
              <a:lumOff val="-549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8139" tIns="229108" rIns="598139"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Now rare. May present with lesions called gummas, cardiac or other organ involvement</a:t>
          </a:r>
        </a:p>
      </dsp:txBody>
      <dsp:txXfrm>
        <a:off x="0" y="3517358"/>
        <a:ext cx="7706871" cy="459112"/>
      </dsp:txXfrm>
    </dsp:sp>
    <dsp:sp modelId="{C9494463-5380-48BB-BACF-E6685BA6C569}">
      <dsp:nvSpPr>
        <dsp:cNvPr id="0" name=""/>
        <dsp:cNvSpPr/>
      </dsp:nvSpPr>
      <dsp:spPr>
        <a:xfrm>
          <a:off x="385343" y="3354998"/>
          <a:ext cx="5394809" cy="324720"/>
        </a:xfrm>
        <a:prstGeom prst="roundRect">
          <a:avLst/>
        </a:prstGeom>
        <a:solidFill>
          <a:schemeClr val="accent5">
            <a:hueOff val="-1068405"/>
            <a:satOff val="-9163"/>
            <a:lumOff val="-549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911" tIns="0" rIns="203911" bIns="0" numCol="1" spcCol="1270" anchor="ctr" anchorCtr="0">
          <a:noAutofit/>
        </a:bodyPr>
        <a:lstStyle/>
        <a:p>
          <a:pPr marL="0" lvl="0" indent="0" algn="l" defTabSz="488950" rtl="0">
            <a:lnSpc>
              <a:spcPct val="90000"/>
            </a:lnSpc>
            <a:spcBef>
              <a:spcPct val="0"/>
            </a:spcBef>
            <a:spcAft>
              <a:spcPct val="35000"/>
            </a:spcAft>
            <a:buNone/>
          </a:pPr>
          <a:r>
            <a:rPr lang="en-US" sz="1100" b="1" u="sng" kern="1200" dirty="0">
              <a:latin typeface="Arial"/>
            </a:rPr>
            <a:t>Tertiary</a:t>
          </a:r>
          <a:r>
            <a:rPr lang="en-US" sz="1100" b="1" u="sng" kern="1200" dirty="0"/>
            <a:t> </a:t>
          </a:r>
          <a:r>
            <a:rPr lang="en-US" sz="1100" kern="1200" dirty="0"/>
            <a:t>(the imprint stage- the disease leaves its mark on organ systems)</a:t>
          </a:r>
          <a:endParaRPr lang="en-US" sz="1100" kern="1200" dirty="0">
            <a:latin typeface="Arial"/>
          </a:endParaRPr>
        </a:p>
      </dsp:txBody>
      <dsp:txXfrm>
        <a:off x="401195" y="3370850"/>
        <a:ext cx="5363105" cy="293016"/>
      </dsp:txXfrm>
    </dsp:sp>
    <dsp:sp modelId="{423B6483-0E2B-4649-B717-C62FBF413CD2}">
      <dsp:nvSpPr>
        <dsp:cNvPr id="0" name=""/>
        <dsp:cNvSpPr/>
      </dsp:nvSpPr>
      <dsp:spPr>
        <a:xfrm>
          <a:off x="0" y="4198230"/>
          <a:ext cx="7706871" cy="459112"/>
        </a:xfrm>
        <a:prstGeom prst="rect">
          <a:avLst/>
        </a:prstGeom>
        <a:solidFill>
          <a:schemeClr val="lt1">
            <a:alpha val="90000"/>
            <a:hueOff val="0"/>
            <a:satOff val="0"/>
            <a:lumOff val="0"/>
            <a:alphaOff val="0"/>
          </a:schemeClr>
        </a:solidFill>
        <a:ln w="12700" cap="flat" cmpd="sng" algn="ctr">
          <a:solidFill>
            <a:schemeClr val="accent5">
              <a:hueOff val="-1335506"/>
              <a:satOff val="-11454"/>
              <a:lumOff val="-68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8139" tIns="229108" rIns="598139"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Ocular, otic, meningovascular, meningitis</a:t>
          </a:r>
        </a:p>
      </dsp:txBody>
      <dsp:txXfrm>
        <a:off x="0" y="4198230"/>
        <a:ext cx="7706871" cy="459112"/>
      </dsp:txXfrm>
    </dsp:sp>
    <dsp:sp modelId="{5560B778-F5CF-4241-82FB-EFCC64BC6C25}">
      <dsp:nvSpPr>
        <dsp:cNvPr id="0" name=""/>
        <dsp:cNvSpPr/>
      </dsp:nvSpPr>
      <dsp:spPr>
        <a:xfrm>
          <a:off x="385343" y="4035870"/>
          <a:ext cx="5394809" cy="324720"/>
        </a:xfrm>
        <a:prstGeom prst="roundRect">
          <a:avLst/>
        </a:prstGeom>
        <a:solidFill>
          <a:schemeClr val="accent5">
            <a:hueOff val="-1335506"/>
            <a:satOff val="-11454"/>
            <a:lumOff val="-6862"/>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911" tIns="0" rIns="203911" bIns="0" numCol="1" spcCol="1270" anchor="ctr" anchorCtr="0">
          <a:noAutofit/>
        </a:bodyPr>
        <a:lstStyle/>
        <a:p>
          <a:pPr marL="0" lvl="0" indent="0" algn="l" defTabSz="488950" rtl="0">
            <a:lnSpc>
              <a:spcPct val="90000"/>
            </a:lnSpc>
            <a:spcBef>
              <a:spcPct val="0"/>
            </a:spcBef>
            <a:spcAft>
              <a:spcPct val="35000"/>
            </a:spcAft>
            <a:buNone/>
          </a:pPr>
          <a:r>
            <a:rPr lang="en-US" sz="1100" kern="1200" dirty="0"/>
            <a:t>Neurosyphilis (can occur at </a:t>
          </a:r>
          <a:r>
            <a:rPr lang="en-US" sz="1100" i="1" kern="1200" dirty="0"/>
            <a:t>any</a:t>
          </a:r>
          <a:r>
            <a:rPr lang="en-US" sz="1100" kern="1200" dirty="0"/>
            <a:t> stage)</a:t>
          </a:r>
          <a:endParaRPr lang="en-US" sz="1100" kern="1200" dirty="0">
            <a:latin typeface="Arial"/>
          </a:endParaRPr>
        </a:p>
      </dsp:txBody>
      <dsp:txXfrm>
        <a:off x="401195" y="4051722"/>
        <a:ext cx="5363105" cy="293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094D4-542C-4DD4-B14D-FF2C9ECE9D6D}">
      <dsp:nvSpPr>
        <dsp:cNvPr id="0" name=""/>
        <dsp:cNvSpPr/>
      </dsp:nvSpPr>
      <dsp:spPr>
        <a:xfrm>
          <a:off x="0" y="576234"/>
          <a:ext cx="8529321" cy="16443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1970" tIns="749808" rIns="66197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Typically presents as a single, painless ulcer or chancre at the site of inoculation</a:t>
          </a:r>
          <a:r>
            <a:rPr lang="en-US" sz="1800" kern="1200" dirty="0">
              <a:latin typeface="Calibri Light" panose="020F0302020204030204"/>
            </a:rPr>
            <a:t> </a:t>
          </a:r>
          <a:endParaRPr lang="en-US" sz="1800" kern="1200" dirty="0"/>
        </a:p>
        <a:p>
          <a:pPr marL="171450" lvl="1" indent="-171450" algn="l" defTabSz="800100">
            <a:lnSpc>
              <a:spcPct val="90000"/>
            </a:lnSpc>
            <a:spcBef>
              <a:spcPct val="0"/>
            </a:spcBef>
            <a:spcAft>
              <a:spcPct val="15000"/>
            </a:spcAft>
            <a:buChar char="•"/>
          </a:pPr>
          <a:r>
            <a:rPr lang="en-US" sz="1800" kern="1200" dirty="0"/>
            <a:t>May also present as multiple, painful, atypical lesions </a:t>
          </a:r>
        </a:p>
      </dsp:txBody>
      <dsp:txXfrm>
        <a:off x="0" y="576234"/>
        <a:ext cx="8529321" cy="1644300"/>
      </dsp:txXfrm>
    </dsp:sp>
    <dsp:sp modelId="{CCF00C26-BF80-4819-AA1E-F79E047E246B}">
      <dsp:nvSpPr>
        <dsp:cNvPr id="0" name=""/>
        <dsp:cNvSpPr/>
      </dsp:nvSpPr>
      <dsp:spPr>
        <a:xfrm>
          <a:off x="485484" y="179234"/>
          <a:ext cx="5970524" cy="1062720"/>
        </a:xfrm>
        <a:prstGeom prst="roundRect">
          <a:avLst/>
        </a:prstGeom>
        <a:solidFill>
          <a:schemeClr val="accent5">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672" tIns="0" rIns="225672" bIns="0" numCol="1" spcCol="1270" anchor="ctr" anchorCtr="0">
          <a:noAutofit/>
        </a:bodyPr>
        <a:lstStyle/>
        <a:p>
          <a:pPr marL="0" lvl="0" indent="0" algn="l" defTabSz="800100">
            <a:lnSpc>
              <a:spcPct val="90000"/>
            </a:lnSpc>
            <a:spcBef>
              <a:spcPct val="0"/>
            </a:spcBef>
            <a:spcAft>
              <a:spcPct val="35000"/>
            </a:spcAft>
            <a:buNone/>
          </a:pPr>
          <a:r>
            <a:rPr lang="en-US" sz="1800" b="1" u="sng" kern="1200" dirty="0"/>
            <a:t>Primary</a:t>
          </a:r>
          <a:r>
            <a:rPr lang="en-US" sz="1800" kern="1200" dirty="0"/>
            <a:t> (chancre stage): 10-90 days after </a:t>
          </a:r>
          <a:r>
            <a:rPr lang="en-US" sz="1800" kern="1200" dirty="0" err="1"/>
            <a:t>innoculation</a:t>
          </a:r>
          <a:endParaRPr lang="en-US" sz="1800" kern="1200" dirty="0"/>
        </a:p>
      </dsp:txBody>
      <dsp:txXfrm>
        <a:off x="537362" y="231112"/>
        <a:ext cx="5866768" cy="958964"/>
      </dsp:txXfrm>
    </dsp:sp>
    <dsp:sp modelId="{16BCE16F-6EE3-4CBE-9AF2-664166E6E992}">
      <dsp:nvSpPr>
        <dsp:cNvPr id="0" name=""/>
        <dsp:cNvSpPr/>
      </dsp:nvSpPr>
      <dsp:spPr>
        <a:xfrm>
          <a:off x="0" y="2946294"/>
          <a:ext cx="8529321" cy="1417500"/>
        </a:xfrm>
        <a:prstGeom prst="rect">
          <a:avLst/>
        </a:prstGeom>
        <a:solidFill>
          <a:schemeClr val="lt1">
            <a:alpha val="90000"/>
            <a:hueOff val="0"/>
            <a:satOff val="0"/>
            <a:lumOff val="0"/>
            <a:alphaOff val="0"/>
          </a:schemeClr>
        </a:solidFill>
        <a:ln w="12700" cap="flat" cmpd="sng" algn="ctr">
          <a:solidFill>
            <a:schemeClr val="accent5">
              <a:hueOff val="-667753"/>
              <a:satOff val="-5727"/>
              <a:lumOff val="-343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1970" tIns="749808" rIns="6619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Presents as skin rashes, mucocutaneous lesions, warts, alopecia</a:t>
          </a:r>
        </a:p>
        <a:p>
          <a:pPr marL="171450" lvl="1" indent="-171450" algn="l" defTabSz="800100">
            <a:lnSpc>
              <a:spcPct val="90000"/>
            </a:lnSpc>
            <a:spcBef>
              <a:spcPct val="0"/>
            </a:spcBef>
            <a:spcAft>
              <a:spcPct val="15000"/>
            </a:spcAft>
            <a:buChar char="•"/>
          </a:pPr>
          <a:r>
            <a:rPr lang="en-US" sz="1800" kern="1200" dirty="0"/>
            <a:t>Classically a palmar/plantar rash</a:t>
          </a:r>
        </a:p>
      </dsp:txBody>
      <dsp:txXfrm>
        <a:off x="0" y="2946294"/>
        <a:ext cx="8529321" cy="1417500"/>
      </dsp:txXfrm>
    </dsp:sp>
    <dsp:sp modelId="{AFBAE9BA-CCA1-4B54-B742-866CAF89DC98}">
      <dsp:nvSpPr>
        <dsp:cNvPr id="0" name=""/>
        <dsp:cNvSpPr/>
      </dsp:nvSpPr>
      <dsp:spPr>
        <a:xfrm>
          <a:off x="426466" y="2414934"/>
          <a:ext cx="5970524" cy="1062720"/>
        </a:xfrm>
        <a:prstGeom prst="roundRect">
          <a:avLst/>
        </a:prstGeom>
        <a:solidFill>
          <a:schemeClr val="accent5">
            <a:hueOff val="-667753"/>
            <a:satOff val="-5727"/>
            <a:lumOff val="-3431"/>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672" tIns="0" rIns="225672" bIns="0" numCol="1" spcCol="1270" anchor="ctr" anchorCtr="0">
          <a:noAutofit/>
        </a:bodyPr>
        <a:lstStyle/>
        <a:p>
          <a:pPr marL="0" lvl="0" indent="0" algn="l" defTabSz="800100">
            <a:lnSpc>
              <a:spcPct val="90000"/>
            </a:lnSpc>
            <a:spcBef>
              <a:spcPct val="0"/>
            </a:spcBef>
            <a:spcAft>
              <a:spcPct val="35000"/>
            </a:spcAft>
            <a:buNone/>
          </a:pPr>
          <a:r>
            <a:rPr lang="en-US" sz="1800" b="1" u="sng" kern="1200" dirty="0"/>
            <a:t>Secondary </a:t>
          </a:r>
          <a:r>
            <a:rPr lang="en-US" sz="1800" kern="1200" dirty="0"/>
            <a:t>(rash stage): 0-7 months after primary lesion onset</a:t>
          </a:r>
        </a:p>
      </dsp:txBody>
      <dsp:txXfrm>
        <a:off x="478344" y="2466812"/>
        <a:ext cx="5866768" cy="958964"/>
      </dsp:txXfrm>
    </dsp:sp>
    <dsp:sp modelId="{58814B04-D1D5-4741-9984-BD701E050D63}">
      <dsp:nvSpPr>
        <dsp:cNvPr id="0" name=""/>
        <dsp:cNvSpPr/>
      </dsp:nvSpPr>
      <dsp:spPr>
        <a:xfrm>
          <a:off x="0" y="5089555"/>
          <a:ext cx="8529321" cy="1417500"/>
        </a:xfrm>
        <a:prstGeom prst="rect">
          <a:avLst/>
        </a:prstGeom>
        <a:solidFill>
          <a:schemeClr val="lt1">
            <a:alpha val="90000"/>
            <a:hueOff val="0"/>
            <a:satOff val="0"/>
            <a:lumOff val="0"/>
            <a:alphaOff val="0"/>
          </a:schemeClr>
        </a:solidFill>
        <a:ln w="12700" cap="flat" cmpd="sng" algn="ctr">
          <a:solidFill>
            <a:schemeClr val="accent5">
              <a:hueOff val="-1335506"/>
              <a:satOff val="-11454"/>
              <a:lumOff val="-68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1970" tIns="749808" rIns="6619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Late latent – infection acquired more than 12 months ago</a:t>
          </a:r>
        </a:p>
        <a:p>
          <a:pPr marL="171450" lvl="1" indent="-171450" algn="l" defTabSz="800100">
            <a:lnSpc>
              <a:spcPct val="90000"/>
            </a:lnSpc>
            <a:spcBef>
              <a:spcPct val="0"/>
            </a:spcBef>
            <a:spcAft>
              <a:spcPct val="15000"/>
            </a:spcAft>
            <a:buChar char="•"/>
          </a:pPr>
          <a:r>
            <a:rPr lang="en-US" sz="1800" kern="1200" dirty="0"/>
            <a:t>Unknown duration – treated the same way as late latent</a:t>
          </a:r>
        </a:p>
      </dsp:txBody>
      <dsp:txXfrm>
        <a:off x="0" y="5089555"/>
        <a:ext cx="8529321" cy="1417500"/>
      </dsp:txXfrm>
    </dsp:sp>
    <dsp:sp modelId="{5291740F-8C2F-4AA1-8984-FE516399DD11}">
      <dsp:nvSpPr>
        <dsp:cNvPr id="0" name=""/>
        <dsp:cNvSpPr/>
      </dsp:nvSpPr>
      <dsp:spPr>
        <a:xfrm>
          <a:off x="426466" y="4558195"/>
          <a:ext cx="5970524" cy="1062720"/>
        </a:xfrm>
        <a:prstGeom prst="roundRect">
          <a:avLst/>
        </a:prstGeom>
        <a:solidFill>
          <a:schemeClr val="accent5">
            <a:hueOff val="-1335506"/>
            <a:satOff val="-11454"/>
            <a:lumOff val="-6862"/>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672" tIns="0" rIns="225672" bIns="0" numCol="1" spcCol="1270" anchor="ctr" anchorCtr="0">
          <a:noAutofit/>
        </a:bodyPr>
        <a:lstStyle/>
        <a:p>
          <a:pPr marL="0" lvl="0" indent="0" algn="l" defTabSz="800100">
            <a:lnSpc>
              <a:spcPct val="90000"/>
            </a:lnSpc>
            <a:spcBef>
              <a:spcPct val="0"/>
            </a:spcBef>
            <a:spcAft>
              <a:spcPct val="35000"/>
            </a:spcAft>
            <a:buNone/>
          </a:pPr>
          <a:r>
            <a:rPr lang="en-US" sz="1800" kern="1200" dirty="0"/>
            <a:t>Early latent – infection acquired within the previous 12 months</a:t>
          </a:r>
        </a:p>
      </dsp:txBody>
      <dsp:txXfrm>
        <a:off x="478344" y="4610073"/>
        <a:ext cx="5866768" cy="9589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8EA6-15E9-4270-B6FB-C1F592995BD4}">
      <dsp:nvSpPr>
        <dsp:cNvPr id="0" name=""/>
        <dsp:cNvSpPr/>
      </dsp:nvSpPr>
      <dsp:spPr>
        <a:xfrm>
          <a:off x="0" y="577864"/>
          <a:ext cx="8529321" cy="214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1970" tIns="708152" rIns="6619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No symptoms of either the primary or secondary stages. Positive serology</a:t>
          </a:r>
        </a:p>
        <a:p>
          <a:pPr marL="171450" lvl="1" indent="-171450" algn="l" defTabSz="800100">
            <a:lnSpc>
              <a:spcPct val="90000"/>
            </a:lnSpc>
            <a:spcBef>
              <a:spcPct val="0"/>
            </a:spcBef>
            <a:spcAft>
              <a:spcPct val="15000"/>
            </a:spcAft>
            <a:buChar char="•"/>
          </a:pPr>
          <a:r>
            <a:rPr lang="en-US" sz="1800" kern="1200" dirty="0"/>
            <a:t>Early latent – infection acquired within the previous 12 months</a:t>
          </a:r>
        </a:p>
        <a:p>
          <a:pPr marL="171450" lvl="1" indent="-171450" algn="l" defTabSz="800100">
            <a:lnSpc>
              <a:spcPct val="90000"/>
            </a:lnSpc>
            <a:spcBef>
              <a:spcPct val="0"/>
            </a:spcBef>
            <a:spcAft>
              <a:spcPct val="15000"/>
            </a:spcAft>
            <a:buChar char="•"/>
          </a:pPr>
          <a:r>
            <a:rPr lang="en-US" sz="1800" kern="1200" dirty="0"/>
            <a:t>Late latent – infection acquired more than 12 months ago</a:t>
          </a:r>
        </a:p>
        <a:p>
          <a:pPr marL="171450" lvl="1" indent="-171450" algn="l" defTabSz="800100">
            <a:lnSpc>
              <a:spcPct val="90000"/>
            </a:lnSpc>
            <a:spcBef>
              <a:spcPct val="0"/>
            </a:spcBef>
            <a:spcAft>
              <a:spcPct val="15000"/>
            </a:spcAft>
            <a:buChar char="•"/>
          </a:pPr>
          <a:r>
            <a:rPr lang="en-US" sz="1800" kern="1200" dirty="0"/>
            <a:t>Unknown duration – treated the same way as late latent</a:t>
          </a:r>
        </a:p>
      </dsp:txBody>
      <dsp:txXfrm>
        <a:off x="0" y="577864"/>
        <a:ext cx="8529321" cy="2142000"/>
      </dsp:txXfrm>
    </dsp:sp>
    <dsp:sp modelId="{069CB277-950B-4375-863E-1CC5E40B3DE3}">
      <dsp:nvSpPr>
        <dsp:cNvPr id="0" name=""/>
        <dsp:cNvSpPr/>
      </dsp:nvSpPr>
      <dsp:spPr>
        <a:xfrm>
          <a:off x="426466" y="76024"/>
          <a:ext cx="5970524" cy="1003680"/>
        </a:xfrm>
        <a:prstGeom prst="roundRect">
          <a:avLst/>
        </a:prstGeom>
        <a:solidFill>
          <a:schemeClr val="accent5">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672" tIns="0" rIns="225672" bIns="0" numCol="1" spcCol="1270" anchor="ctr" anchorCtr="0">
          <a:noAutofit/>
        </a:bodyPr>
        <a:lstStyle/>
        <a:p>
          <a:pPr marL="0" lvl="0" indent="0" algn="l" defTabSz="800100">
            <a:lnSpc>
              <a:spcPct val="90000"/>
            </a:lnSpc>
            <a:spcBef>
              <a:spcPct val="0"/>
            </a:spcBef>
            <a:spcAft>
              <a:spcPct val="35000"/>
            </a:spcAft>
            <a:buNone/>
          </a:pPr>
          <a:r>
            <a:rPr lang="en-US" sz="1800" b="1" u="sng" kern="1200" dirty="0"/>
            <a:t>Latent </a:t>
          </a:r>
          <a:r>
            <a:rPr lang="en-US" sz="1800" kern="1200" dirty="0"/>
            <a:t>(the silent stage) Resolution of primary/secondary symptoms</a:t>
          </a:r>
        </a:p>
      </dsp:txBody>
      <dsp:txXfrm>
        <a:off x="475462" y="125020"/>
        <a:ext cx="5872532" cy="905688"/>
      </dsp:txXfrm>
    </dsp:sp>
    <dsp:sp modelId="{8F9B879E-98EB-4D53-9A98-111B9E2F3364}">
      <dsp:nvSpPr>
        <dsp:cNvPr id="0" name=""/>
        <dsp:cNvSpPr/>
      </dsp:nvSpPr>
      <dsp:spPr>
        <a:xfrm>
          <a:off x="0" y="3405305"/>
          <a:ext cx="8529321" cy="1311975"/>
        </a:xfrm>
        <a:prstGeom prst="rect">
          <a:avLst/>
        </a:prstGeom>
        <a:solidFill>
          <a:schemeClr val="lt1">
            <a:alpha val="90000"/>
            <a:hueOff val="0"/>
            <a:satOff val="0"/>
            <a:lumOff val="0"/>
            <a:alphaOff val="0"/>
          </a:schemeClr>
        </a:solidFill>
        <a:ln w="12700" cap="flat" cmpd="sng" algn="ctr">
          <a:solidFill>
            <a:schemeClr val="accent5">
              <a:hueOff val="-667753"/>
              <a:satOff val="-5727"/>
              <a:lumOff val="-343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1970" tIns="708152" rIns="6619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Now rare. May present with lesions called </a:t>
          </a:r>
          <a:r>
            <a:rPr lang="en-US" sz="1800" kern="1200" dirty="0" err="1"/>
            <a:t>gummas</a:t>
          </a:r>
          <a:r>
            <a:rPr lang="en-US" sz="1800" kern="1200" dirty="0"/>
            <a:t>, cardiac or other organ involvement</a:t>
          </a:r>
        </a:p>
      </dsp:txBody>
      <dsp:txXfrm>
        <a:off x="0" y="3405305"/>
        <a:ext cx="8529321" cy="1311975"/>
      </dsp:txXfrm>
    </dsp:sp>
    <dsp:sp modelId="{C9494463-5380-48BB-BACF-E6685BA6C569}">
      <dsp:nvSpPr>
        <dsp:cNvPr id="0" name=""/>
        <dsp:cNvSpPr/>
      </dsp:nvSpPr>
      <dsp:spPr>
        <a:xfrm>
          <a:off x="426466" y="2903464"/>
          <a:ext cx="5970524" cy="1003680"/>
        </a:xfrm>
        <a:prstGeom prst="roundRect">
          <a:avLst/>
        </a:prstGeom>
        <a:solidFill>
          <a:schemeClr val="accent5">
            <a:hueOff val="-667753"/>
            <a:satOff val="-5727"/>
            <a:lumOff val="-3431"/>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672" tIns="0" rIns="225672" bIns="0" numCol="1" spcCol="1270" anchor="ctr" anchorCtr="0">
          <a:noAutofit/>
        </a:bodyPr>
        <a:lstStyle/>
        <a:p>
          <a:pPr marL="0" lvl="0" indent="0" algn="l" defTabSz="800100">
            <a:lnSpc>
              <a:spcPct val="90000"/>
            </a:lnSpc>
            <a:spcBef>
              <a:spcPct val="0"/>
            </a:spcBef>
            <a:spcAft>
              <a:spcPct val="35000"/>
            </a:spcAft>
            <a:buNone/>
          </a:pPr>
          <a:r>
            <a:rPr lang="en-US" sz="1800" b="1" u="sng" kern="1200" dirty="0"/>
            <a:t>Tertiary </a:t>
          </a:r>
          <a:r>
            <a:rPr lang="en-US" sz="1800" kern="1200" dirty="0"/>
            <a:t>(the imprint stage- the disease leaves its mark on organ systems)</a:t>
          </a:r>
        </a:p>
      </dsp:txBody>
      <dsp:txXfrm>
        <a:off x="475462" y="2952460"/>
        <a:ext cx="5872532" cy="905688"/>
      </dsp:txXfrm>
    </dsp:sp>
    <dsp:sp modelId="{1F31EEFE-58B1-4A40-8F7C-38F2DB069A7B}">
      <dsp:nvSpPr>
        <dsp:cNvPr id="0" name=""/>
        <dsp:cNvSpPr/>
      </dsp:nvSpPr>
      <dsp:spPr>
        <a:xfrm>
          <a:off x="0" y="5402720"/>
          <a:ext cx="8529321" cy="1097775"/>
        </a:xfrm>
        <a:prstGeom prst="rect">
          <a:avLst/>
        </a:prstGeom>
        <a:solidFill>
          <a:schemeClr val="lt1">
            <a:alpha val="90000"/>
            <a:hueOff val="0"/>
            <a:satOff val="0"/>
            <a:lumOff val="0"/>
            <a:alphaOff val="0"/>
          </a:schemeClr>
        </a:solidFill>
        <a:ln w="12700" cap="flat" cmpd="sng" algn="ctr">
          <a:solidFill>
            <a:schemeClr val="accent5">
              <a:hueOff val="-1335506"/>
              <a:satOff val="-11454"/>
              <a:lumOff val="-68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1970" tIns="708152" rIns="66197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Ocular, </a:t>
          </a:r>
          <a:r>
            <a:rPr lang="en-US" sz="1800" kern="1200" dirty="0" err="1"/>
            <a:t>otic</a:t>
          </a:r>
          <a:r>
            <a:rPr lang="en-US" sz="1800" kern="1200" dirty="0"/>
            <a:t>, meningovascular, meningitis</a:t>
          </a:r>
        </a:p>
      </dsp:txBody>
      <dsp:txXfrm>
        <a:off x="0" y="5402720"/>
        <a:ext cx="8529321" cy="1097775"/>
      </dsp:txXfrm>
    </dsp:sp>
    <dsp:sp modelId="{32B10F72-4B92-4510-AA1A-B804DBDAD729}">
      <dsp:nvSpPr>
        <dsp:cNvPr id="0" name=""/>
        <dsp:cNvSpPr/>
      </dsp:nvSpPr>
      <dsp:spPr>
        <a:xfrm>
          <a:off x="426466" y="4900880"/>
          <a:ext cx="5970524" cy="1003680"/>
        </a:xfrm>
        <a:prstGeom prst="roundRect">
          <a:avLst/>
        </a:prstGeom>
        <a:solidFill>
          <a:schemeClr val="accent5">
            <a:hueOff val="-1335506"/>
            <a:satOff val="-11454"/>
            <a:lumOff val="-6862"/>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672" tIns="0" rIns="225672" bIns="0" numCol="1" spcCol="1270" anchor="ctr" anchorCtr="0">
          <a:noAutofit/>
        </a:bodyPr>
        <a:lstStyle/>
        <a:p>
          <a:pPr marL="0" lvl="0" indent="0" algn="l" defTabSz="800100">
            <a:lnSpc>
              <a:spcPct val="90000"/>
            </a:lnSpc>
            <a:spcBef>
              <a:spcPct val="0"/>
            </a:spcBef>
            <a:spcAft>
              <a:spcPct val="35000"/>
            </a:spcAft>
            <a:buNone/>
          </a:pPr>
          <a:r>
            <a:rPr lang="en-US" sz="1800" kern="1200" dirty="0"/>
            <a:t>Neurosyphilis (can occur at </a:t>
          </a:r>
          <a:r>
            <a:rPr lang="en-US" sz="1800" i="1" kern="1200" dirty="0"/>
            <a:t>any</a:t>
          </a:r>
          <a:r>
            <a:rPr lang="en-US" sz="1800" i="0" kern="1200" dirty="0"/>
            <a:t> stage)</a:t>
          </a:r>
          <a:endParaRPr lang="en-US" sz="1800" kern="1200" dirty="0"/>
        </a:p>
      </dsp:txBody>
      <dsp:txXfrm>
        <a:off x="475462" y="4949876"/>
        <a:ext cx="5872532" cy="9056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9237A-8D82-4758-A80D-0C082E038C58}">
      <dsp:nvSpPr>
        <dsp:cNvPr id="0" name=""/>
        <dsp:cNvSpPr/>
      </dsp:nvSpPr>
      <dsp:spPr>
        <a:xfrm>
          <a:off x="0" y="271467"/>
          <a:ext cx="11688791"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latin typeface="+mn-lt"/>
            </a:rPr>
            <a:t>All adults </a:t>
          </a:r>
          <a:r>
            <a:rPr lang="en-US" sz="2500" kern="1200" dirty="0">
              <a:latin typeface="+mn-lt"/>
            </a:rPr>
            <a:t>aged 18 and older </a:t>
          </a:r>
          <a:r>
            <a:rPr lang="en-US" sz="2500" b="1" kern="1200" dirty="0">
              <a:latin typeface="+mn-lt"/>
            </a:rPr>
            <a:t>at least once </a:t>
          </a:r>
          <a:r>
            <a:rPr lang="en-US" sz="2500" kern="1200" dirty="0">
              <a:latin typeface="+mn-lt"/>
            </a:rPr>
            <a:t>in their lifetime using triple panel test</a:t>
          </a:r>
        </a:p>
      </dsp:txBody>
      <dsp:txXfrm>
        <a:off x="28557" y="300024"/>
        <a:ext cx="11631677" cy="527886"/>
      </dsp:txXfrm>
    </dsp:sp>
    <dsp:sp modelId="{2D860C07-1C33-4241-A6C8-D146072694BF}">
      <dsp:nvSpPr>
        <dsp:cNvPr id="0" name=""/>
        <dsp:cNvSpPr/>
      </dsp:nvSpPr>
      <dsp:spPr>
        <a:xfrm>
          <a:off x="0" y="856468"/>
          <a:ext cx="11688791"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119" tIns="31750" rIns="177800" bIns="31750" numCol="1" spcCol="1270" anchor="t" anchorCtr="0">
          <a:noAutofit/>
        </a:bodyPr>
        <a:lstStyle/>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kern="1200" dirty="0">
              <a:latin typeface="+mn-lt"/>
            </a:rPr>
            <a:t>Hep B Surface Antigen (</a:t>
          </a:r>
          <a:r>
            <a:rPr lang="en-US" sz="2000" kern="1200" dirty="0" err="1">
              <a:latin typeface="+mn-lt"/>
            </a:rPr>
            <a:t>HBsAG</a:t>
          </a:r>
          <a:r>
            <a:rPr lang="en-US" sz="2000" kern="1200" dirty="0">
              <a:latin typeface="+mn-lt"/>
            </a:rPr>
            <a:t>), antibody to hep B surface antigen (anti-HBs) and total antibody  to hepatitis B core antigen (total anti-HBc)</a:t>
          </a:r>
        </a:p>
        <a:p>
          <a:pPr marL="228600" lvl="1" indent="-228600" algn="l" defTabSz="889000" rtl="0">
            <a:lnSpc>
              <a:spcPct val="90000"/>
            </a:lnSpc>
            <a:spcBef>
              <a:spcPct val="0"/>
            </a:spcBef>
            <a:spcAft>
              <a:spcPct val="20000"/>
            </a:spcAft>
            <a:buChar char="•"/>
          </a:pPr>
          <a:endParaRPr lang="en-US" sz="2000" kern="1200" dirty="0">
            <a:latin typeface="+mn-lt"/>
          </a:endParaRPr>
        </a:p>
      </dsp:txBody>
      <dsp:txXfrm>
        <a:off x="0" y="856468"/>
        <a:ext cx="11688791" cy="931500"/>
      </dsp:txXfrm>
    </dsp:sp>
    <dsp:sp modelId="{E4113E61-10A7-4AA6-9EFA-3A80EAA41178}">
      <dsp:nvSpPr>
        <dsp:cNvPr id="0" name=""/>
        <dsp:cNvSpPr/>
      </dsp:nvSpPr>
      <dsp:spPr>
        <a:xfrm>
          <a:off x="0" y="1787968"/>
          <a:ext cx="11688791"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mn-lt"/>
            </a:rPr>
            <a:t>ALL pregnant persons (USPSTF A)</a:t>
          </a:r>
        </a:p>
      </dsp:txBody>
      <dsp:txXfrm>
        <a:off x="28557" y="1816525"/>
        <a:ext cx="11631677" cy="527886"/>
      </dsp:txXfrm>
    </dsp:sp>
    <dsp:sp modelId="{F5DA559F-9044-473F-8466-07EA02BF348D}">
      <dsp:nvSpPr>
        <dsp:cNvPr id="0" name=""/>
        <dsp:cNvSpPr/>
      </dsp:nvSpPr>
      <dsp:spPr>
        <a:xfrm>
          <a:off x="0" y="2372968"/>
          <a:ext cx="11688791" cy="129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119" tIns="31750" rIns="177800" bIns="31750" numCol="1" spcCol="1270" anchor="t" anchorCtr="0">
          <a:noAutofit/>
        </a:bodyPr>
        <a:lstStyle/>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kern="1200" dirty="0">
              <a:latin typeface="+mn-lt"/>
            </a:rPr>
            <a:t>Test for HBsAg during </a:t>
          </a:r>
          <a:r>
            <a:rPr lang="en-US" sz="2000" b="1" u="sng" kern="1200" dirty="0">
              <a:latin typeface="+mn-lt"/>
            </a:rPr>
            <a:t>each</a:t>
          </a:r>
          <a:r>
            <a:rPr lang="en-US" sz="2000" b="1" kern="1200" dirty="0">
              <a:latin typeface="+mn-lt"/>
            </a:rPr>
            <a:t> </a:t>
          </a:r>
          <a:r>
            <a:rPr lang="en-US" sz="2000" kern="1200" dirty="0">
              <a:latin typeface="+mn-lt"/>
            </a:rPr>
            <a:t>pregnancy - preferably in the first trimester.</a:t>
          </a:r>
        </a:p>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kern="1200" dirty="0">
              <a:latin typeface="+mn-lt"/>
            </a:rPr>
            <a:t>At delivery* (no documented testing, no Peripheral Nerve Catheter - PNC)</a:t>
          </a:r>
        </a:p>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kern="1200" dirty="0">
              <a:latin typeface="+mn-lt"/>
            </a:rPr>
            <a:t>Infants born to mothers who test positive</a:t>
          </a:r>
        </a:p>
        <a:p>
          <a:pPr marL="228600" lvl="1" indent="-228600" algn="l" defTabSz="889000" rtl="0">
            <a:lnSpc>
              <a:spcPct val="90000"/>
            </a:lnSpc>
            <a:spcBef>
              <a:spcPct val="0"/>
            </a:spcBef>
            <a:spcAft>
              <a:spcPct val="20000"/>
            </a:spcAft>
            <a:buChar char="•"/>
          </a:pPr>
          <a:endParaRPr lang="en-US" sz="2000" kern="1200" dirty="0">
            <a:latin typeface="+mn-lt"/>
          </a:endParaRPr>
        </a:p>
      </dsp:txBody>
      <dsp:txXfrm>
        <a:off x="0" y="2372968"/>
        <a:ext cx="11688791" cy="1293750"/>
      </dsp:txXfrm>
    </dsp:sp>
    <dsp:sp modelId="{BBB631A8-0A96-4DBC-8538-80D539D423E2}">
      <dsp:nvSpPr>
        <dsp:cNvPr id="0" name=""/>
        <dsp:cNvSpPr/>
      </dsp:nvSpPr>
      <dsp:spPr>
        <a:xfrm>
          <a:off x="0" y="3666718"/>
          <a:ext cx="11688791"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mn-lt"/>
            </a:rPr>
            <a:t>People who inject drugs (PWID)</a:t>
          </a:r>
        </a:p>
      </dsp:txBody>
      <dsp:txXfrm>
        <a:off x="28557" y="3695275"/>
        <a:ext cx="11631677" cy="527886"/>
      </dsp:txXfrm>
    </dsp:sp>
    <dsp:sp modelId="{AE5EB0DB-28BC-435E-8C86-85EEE9268C42}">
      <dsp:nvSpPr>
        <dsp:cNvPr id="0" name=""/>
        <dsp:cNvSpPr/>
      </dsp:nvSpPr>
      <dsp:spPr>
        <a:xfrm>
          <a:off x="0" y="4251718"/>
          <a:ext cx="1168879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119" tIns="31750" rIns="177800" bIns="31750" numCol="1" spcCol="1270" anchor="t" anchorCtr="0">
          <a:noAutofit/>
        </a:bodyPr>
        <a:lstStyle/>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kern="1200" dirty="0">
              <a:latin typeface="+mn-lt"/>
            </a:rPr>
            <a:t>Test for HBsAg, as well as for anti-HBc or anti-HBs to identify susceptible persons.</a:t>
          </a:r>
        </a:p>
      </dsp:txBody>
      <dsp:txXfrm>
        <a:off x="0" y="4251718"/>
        <a:ext cx="11688791" cy="414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DA75C-B06D-4CE8-968D-93E628C19CDD}">
      <dsp:nvSpPr>
        <dsp:cNvPr id="0" name=""/>
        <dsp:cNvSpPr/>
      </dsp:nvSpPr>
      <dsp:spPr>
        <a:xfrm>
          <a:off x="0" y="116307"/>
          <a:ext cx="11688791"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mn-lt"/>
            </a:rPr>
            <a:t>Men who have sex with men (MSM)</a:t>
          </a:r>
        </a:p>
      </dsp:txBody>
      <dsp:txXfrm>
        <a:off x="29700" y="146007"/>
        <a:ext cx="11629391" cy="549000"/>
      </dsp:txXfrm>
    </dsp:sp>
    <dsp:sp modelId="{F68E9B54-97F8-473C-9FDD-B46DBE05DEFE}">
      <dsp:nvSpPr>
        <dsp:cNvPr id="0" name=""/>
        <dsp:cNvSpPr/>
      </dsp:nvSpPr>
      <dsp:spPr>
        <a:xfrm>
          <a:off x="0" y="724708"/>
          <a:ext cx="11688791"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119" tIns="33020" rIns="184912" bIns="33020" numCol="1" spcCol="1270" anchor="t" anchorCtr="0">
          <a:noAutofit/>
        </a:bodyPr>
        <a:lstStyle/>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kern="1200" dirty="0">
              <a:latin typeface="+mn-lt"/>
            </a:rPr>
            <a:t>Test for HBsAg, as well as for anti-HBc or anti-HBs to identify susceptible persons.</a:t>
          </a:r>
        </a:p>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endParaRPr lang="en-US" sz="2000" kern="1200" dirty="0">
            <a:latin typeface="+mn-lt"/>
          </a:endParaRPr>
        </a:p>
      </dsp:txBody>
      <dsp:txXfrm>
        <a:off x="0" y="724708"/>
        <a:ext cx="11688791" cy="659295"/>
      </dsp:txXfrm>
    </dsp:sp>
    <dsp:sp modelId="{FE368CDD-ABE9-46A1-B14F-DF6F5919991E}">
      <dsp:nvSpPr>
        <dsp:cNvPr id="0" name=""/>
        <dsp:cNvSpPr/>
      </dsp:nvSpPr>
      <dsp:spPr>
        <a:xfrm>
          <a:off x="0" y="1384003"/>
          <a:ext cx="11688791"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latin typeface="+mn-lt"/>
            </a:rPr>
            <a:t>Persons diagnosed with HIV</a:t>
          </a:r>
        </a:p>
      </dsp:txBody>
      <dsp:txXfrm>
        <a:off x="29700" y="1413703"/>
        <a:ext cx="11629391" cy="549000"/>
      </dsp:txXfrm>
    </dsp:sp>
    <dsp:sp modelId="{A0E188F3-AC73-4D7A-9F48-61E5913DCB76}">
      <dsp:nvSpPr>
        <dsp:cNvPr id="0" name=""/>
        <dsp:cNvSpPr/>
      </dsp:nvSpPr>
      <dsp:spPr>
        <a:xfrm>
          <a:off x="0" y="1992403"/>
          <a:ext cx="11688791"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119" tIns="33020" rIns="184912" bIns="33020" numCol="1" spcCol="1270" anchor="t" anchorCtr="0">
          <a:noAutofit/>
        </a:bodyPr>
        <a:lstStyle/>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kern="1200" dirty="0">
              <a:latin typeface="+mn-lt"/>
            </a:rPr>
            <a:t>Test for HBsAg, as well as for anti-HBc or anti-HBs to identify susceptible persons.</a:t>
          </a:r>
        </a:p>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endParaRPr lang="en-US" sz="2000" kern="1200" dirty="0">
            <a:latin typeface="+mn-lt"/>
          </a:endParaRPr>
        </a:p>
      </dsp:txBody>
      <dsp:txXfrm>
        <a:off x="0" y="1992403"/>
        <a:ext cx="11688791" cy="659295"/>
      </dsp:txXfrm>
    </dsp:sp>
    <dsp:sp modelId="{5BF98309-1723-476B-8837-8A4E894A4CBC}">
      <dsp:nvSpPr>
        <dsp:cNvPr id="0" name=""/>
        <dsp:cNvSpPr/>
      </dsp:nvSpPr>
      <dsp:spPr>
        <a:xfrm>
          <a:off x="0" y="2651698"/>
          <a:ext cx="11688791"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latin typeface="+mn-lt"/>
            </a:rPr>
            <a:t>Any person who</a:t>
          </a:r>
        </a:p>
      </dsp:txBody>
      <dsp:txXfrm>
        <a:off x="29700" y="2681398"/>
        <a:ext cx="11629391" cy="549000"/>
      </dsp:txXfrm>
    </dsp:sp>
    <dsp:sp modelId="{F355F358-E2B8-4988-AFE9-DCE70B5D00D1}">
      <dsp:nvSpPr>
        <dsp:cNvPr id="0" name=""/>
        <dsp:cNvSpPr/>
      </dsp:nvSpPr>
      <dsp:spPr>
        <a:xfrm>
          <a:off x="0" y="3260098"/>
          <a:ext cx="11688791" cy="156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119" tIns="33020" rIns="184912" bIns="33020" numCol="1" spcCol="1270" anchor="t" anchorCtr="0">
          <a:noAutofit/>
        </a:bodyPr>
        <a:lstStyle/>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kern="1200" dirty="0">
              <a:latin typeface="+mn-lt"/>
            </a:rPr>
            <a:t>Was born in the US and not vaccinated in the US, if parents from country with </a:t>
          </a:r>
          <a:r>
            <a:rPr lang="en-US" sz="2000" u="none" kern="1200" dirty="0">
              <a:latin typeface="+mn-lt"/>
            </a:rPr>
            <a:t>&gt; 8% endemicity</a:t>
          </a:r>
        </a:p>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u="none" kern="1200" dirty="0">
              <a:latin typeface="+mn-lt"/>
            </a:rPr>
            <a:t>Was born outside of the US in country with &gt; 2% endemicity of </a:t>
          </a:r>
          <a:r>
            <a:rPr lang="en-US" sz="2000" u="none" kern="1200" dirty="0" err="1">
              <a:latin typeface="+mn-lt"/>
            </a:rPr>
            <a:t>HBsAG</a:t>
          </a:r>
          <a:endParaRPr lang="en-US" sz="2000" u="none" kern="1200" dirty="0">
            <a:latin typeface="+mn-lt"/>
          </a:endParaRPr>
        </a:p>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u="none" kern="1200" dirty="0">
              <a:latin typeface="+mn-lt"/>
            </a:rPr>
            <a:t>Has been exposed to body fluids of someone with Hepatitis B</a:t>
          </a:r>
        </a:p>
        <a:p>
          <a:pPr marL="228600" lvl="1" indent="-228600" algn="l" defTabSz="889000" rtl="0">
            <a:lnSpc>
              <a:spcPct val="90000"/>
            </a:lnSpc>
            <a:spcBef>
              <a:spcPct val="0"/>
            </a:spcBef>
            <a:spcAft>
              <a:spcPct val="20000"/>
            </a:spcAft>
            <a:buClr>
              <a:schemeClr val="accent6"/>
            </a:buClr>
            <a:buFont typeface="Wingdings" panose="05000000000000000000" pitchFamily="2" charset="2"/>
            <a:buChar char="§"/>
          </a:pPr>
          <a:r>
            <a:rPr lang="en-US" sz="2000" u="none" kern="1200" dirty="0">
              <a:latin typeface="+mn-lt"/>
            </a:rPr>
            <a:t> </a:t>
          </a:r>
          <a:r>
            <a:rPr lang="en-US" sz="2000" kern="1200" dirty="0">
              <a:latin typeface="+mn-lt"/>
            </a:rPr>
            <a:t>Is a household contact, shares needles or has sex with persons who have tested positive for </a:t>
          </a:r>
          <a:r>
            <a:rPr lang="en-US" sz="2000" kern="1200" dirty="0" err="1">
              <a:latin typeface="+mn-lt"/>
            </a:rPr>
            <a:t>HBsAG</a:t>
          </a:r>
        </a:p>
      </dsp:txBody>
      <dsp:txXfrm>
        <a:off x="0" y="3260098"/>
        <a:ext cx="11688791" cy="15607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BA676-1A0C-4DC2-8E70-065DCE3F1783}">
      <dsp:nvSpPr>
        <dsp:cNvPr id="0" name=""/>
        <dsp:cNvSpPr/>
      </dsp:nvSpPr>
      <dsp:spPr>
        <a:xfrm>
          <a:off x="5312" y="358561"/>
          <a:ext cx="2717530" cy="45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dirty="0"/>
            <a:t>Children</a:t>
          </a:r>
        </a:p>
      </dsp:txBody>
      <dsp:txXfrm>
        <a:off x="5312" y="358561"/>
        <a:ext cx="2717530" cy="455400"/>
      </dsp:txXfrm>
    </dsp:sp>
    <dsp:sp modelId="{D629531F-449B-44CE-A47D-1ACFEB11B8A1}">
      <dsp:nvSpPr>
        <dsp:cNvPr id="0" name=""/>
        <dsp:cNvSpPr/>
      </dsp:nvSpPr>
      <dsp:spPr>
        <a:xfrm>
          <a:off x="2722842" y="166439"/>
          <a:ext cx="543506" cy="83964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938618-7052-41D9-BD77-EAFD2B85963D}">
      <dsp:nvSpPr>
        <dsp:cNvPr id="0" name=""/>
        <dsp:cNvSpPr/>
      </dsp:nvSpPr>
      <dsp:spPr>
        <a:xfrm>
          <a:off x="3483751" y="166439"/>
          <a:ext cx="7391681" cy="839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All children ages 12-23 months</a:t>
          </a:r>
        </a:p>
        <a:p>
          <a:pPr marL="228600" lvl="1" indent="-228600" algn="l" defTabSz="1022350">
            <a:lnSpc>
              <a:spcPct val="90000"/>
            </a:lnSpc>
            <a:spcBef>
              <a:spcPct val="0"/>
            </a:spcBef>
            <a:spcAft>
              <a:spcPct val="15000"/>
            </a:spcAft>
            <a:buChar char="•"/>
          </a:pPr>
          <a:r>
            <a:rPr lang="en-US" sz="2300" kern="1200" dirty="0"/>
            <a:t>Unvaccinated children and adolescents 2-18 years</a:t>
          </a:r>
        </a:p>
      </dsp:txBody>
      <dsp:txXfrm>
        <a:off x="3483751" y="166439"/>
        <a:ext cx="7391681" cy="839643"/>
      </dsp:txXfrm>
    </dsp:sp>
    <dsp:sp modelId="{F751A8C6-2748-434C-820B-E3E861B4C98C}">
      <dsp:nvSpPr>
        <dsp:cNvPr id="0" name=""/>
        <dsp:cNvSpPr/>
      </dsp:nvSpPr>
      <dsp:spPr>
        <a:xfrm>
          <a:off x="5312" y="1521157"/>
          <a:ext cx="2717530" cy="102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dirty="0"/>
            <a:t>Persons at increased risk for HAV infection</a:t>
          </a:r>
        </a:p>
      </dsp:txBody>
      <dsp:txXfrm>
        <a:off x="5312" y="1521157"/>
        <a:ext cx="2717530" cy="1024650"/>
      </dsp:txXfrm>
    </dsp:sp>
    <dsp:sp modelId="{EAC89D13-F76A-4704-8FE7-B402998FA588}">
      <dsp:nvSpPr>
        <dsp:cNvPr id="0" name=""/>
        <dsp:cNvSpPr/>
      </dsp:nvSpPr>
      <dsp:spPr>
        <a:xfrm>
          <a:off x="2722842" y="1088883"/>
          <a:ext cx="543506" cy="1889198"/>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FB92F1-5E29-4F4C-875A-164586461DD1}">
      <dsp:nvSpPr>
        <dsp:cNvPr id="0" name=""/>
        <dsp:cNvSpPr/>
      </dsp:nvSpPr>
      <dsp:spPr>
        <a:xfrm>
          <a:off x="3483751" y="1088883"/>
          <a:ext cx="7391681" cy="1889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MSM</a:t>
          </a:r>
        </a:p>
        <a:p>
          <a:pPr marL="228600" lvl="1" indent="-228600" algn="l" defTabSz="1022350">
            <a:lnSpc>
              <a:spcPct val="90000"/>
            </a:lnSpc>
            <a:spcBef>
              <a:spcPct val="0"/>
            </a:spcBef>
            <a:spcAft>
              <a:spcPct val="15000"/>
            </a:spcAft>
            <a:buChar char="•"/>
          </a:pPr>
          <a:r>
            <a:rPr lang="en-US" sz="2300" kern="1200" dirty="0"/>
            <a:t>International travelers</a:t>
          </a:r>
        </a:p>
        <a:p>
          <a:pPr marL="228600" lvl="1" indent="-228600" algn="l" defTabSz="1022350">
            <a:lnSpc>
              <a:spcPct val="90000"/>
            </a:lnSpc>
            <a:spcBef>
              <a:spcPct val="0"/>
            </a:spcBef>
            <a:spcAft>
              <a:spcPct val="15000"/>
            </a:spcAft>
            <a:buChar char="•"/>
          </a:pPr>
          <a:r>
            <a:rPr lang="en-US" sz="2300" kern="1200" dirty="0"/>
            <a:t>People who Inject Drugs (PWID)</a:t>
          </a:r>
        </a:p>
        <a:p>
          <a:pPr marL="228600" lvl="1" indent="-228600" algn="l" defTabSz="1022350">
            <a:lnSpc>
              <a:spcPct val="90000"/>
            </a:lnSpc>
            <a:spcBef>
              <a:spcPct val="0"/>
            </a:spcBef>
            <a:spcAft>
              <a:spcPct val="15000"/>
            </a:spcAft>
            <a:buChar char="•"/>
          </a:pPr>
          <a:r>
            <a:rPr lang="en-US" sz="2300" kern="1200" dirty="0"/>
            <a:t>Occupational risk</a:t>
          </a:r>
        </a:p>
        <a:p>
          <a:pPr marL="228600" lvl="1" indent="-228600" algn="l" defTabSz="1022350">
            <a:lnSpc>
              <a:spcPct val="90000"/>
            </a:lnSpc>
            <a:spcBef>
              <a:spcPct val="0"/>
            </a:spcBef>
            <a:spcAft>
              <a:spcPct val="15000"/>
            </a:spcAft>
            <a:buChar char="•"/>
          </a:pPr>
          <a:r>
            <a:rPr lang="en-US" sz="2300" kern="1200" dirty="0"/>
            <a:t>Persons experiencing homelessness</a:t>
          </a:r>
        </a:p>
      </dsp:txBody>
      <dsp:txXfrm>
        <a:off x="3483751" y="1088883"/>
        <a:ext cx="7391681" cy="1889198"/>
      </dsp:txXfrm>
    </dsp:sp>
    <dsp:sp modelId="{F87860FF-735F-446E-A11B-279E8B56E4DF}">
      <dsp:nvSpPr>
        <dsp:cNvPr id="0" name=""/>
        <dsp:cNvSpPr/>
      </dsp:nvSpPr>
      <dsp:spPr>
        <a:xfrm>
          <a:off x="5312" y="3060881"/>
          <a:ext cx="2717530" cy="102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dirty="0"/>
            <a:t>Persons at risk for severe disease from HAV</a:t>
          </a:r>
        </a:p>
      </dsp:txBody>
      <dsp:txXfrm>
        <a:off x="5312" y="3060881"/>
        <a:ext cx="2717530" cy="1024650"/>
      </dsp:txXfrm>
    </dsp:sp>
    <dsp:sp modelId="{3EBB1FFE-3F15-43A6-B3A2-C952B45B8798}">
      <dsp:nvSpPr>
        <dsp:cNvPr id="0" name=""/>
        <dsp:cNvSpPr/>
      </dsp:nvSpPr>
      <dsp:spPr>
        <a:xfrm>
          <a:off x="2722842" y="3060881"/>
          <a:ext cx="543506" cy="102465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FEDFF3-053A-4822-9BA4-9C72551EAF31}">
      <dsp:nvSpPr>
        <dsp:cNvPr id="0" name=""/>
        <dsp:cNvSpPr/>
      </dsp:nvSpPr>
      <dsp:spPr>
        <a:xfrm>
          <a:off x="3483751" y="3060881"/>
          <a:ext cx="7391681" cy="10246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Persons with chronic liver disease</a:t>
          </a:r>
        </a:p>
        <a:p>
          <a:pPr marL="228600" lvl="1" indent="-228600" algn="l" defTabSz="1022350">
            <a:lnSpc>
              <a:spcPct val="90000"/>
            </a:lnSpc>
            <a:spcBef>
              <a:spcPct val="0"/>
            </a:spcBef>
            <a:spcAft>
              <a:spcPct val="15000"/>
            </a:spcAft>
            <a:buChar char="•"/>
          </a:pPr>
          <a:r>
            <a:rPr lang="en-US" sz="2300" kern="1200" dirty="0"/>
            <a:t>Persons with HIV</a:t>
          </a:r>
        </a:p>
      </dsp:txBody>
      <dsp:txXfrm>
        <a:off x="3483751" y="3060881"/>
        <a:ext cx="7391681" cy="1024650"/>
      </dsp:txXfrm>
    </dsp:sp>
    <dsp:sp modelId="{A497CFC2-B5E8-4F19-BFAC-B35A363CBDE2}">
      <dsp:nvSpPr>
        <dsp:cNvPr id="0" name=""/>
        <dsp:cNvSpPr/>
      </dsp:nvSpPr>
      <dsp:spPr>
        <a:xfrm>
          <a:off x="5312" y="4360453"/>
          <a:ext cx="2717530" cy="45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kern="1200" dirty="0"/>
            <a:t>Others</a:t>
          </a:r>
        </a:p>
      </dsp:txBody>
      <dsp:txXfrm>
        <a:off x="5312" y="4360453"/>
        <a:ext cx="2717530" cy="455400"/>
      </dsp:txXfrm>
    </dsp:sp>
    <dsp:sp modelId="{993BAC63-B33F-42E9-BC6E-54F9AA14A772}">
      <dsp:nvSpPr>
        <dsp:cNvPr id="0" name=""/>
        <dsp:cNvSpPr/>
      </dsp:nvSpPr>
      <dsp:spPr>
        <a:xfrm>
          <a:off x="2722842" y="4168331"/>
          <a:ext cx="543506" cy="839643"/>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5EB3D2-6DBC-4BC9-97B6-7FB3D5AE8590}">
      <dsp:nvSpPr>
        <dsp:cNvPr id="0" name=""/>
        <dsp:cNvSpPr/>
      </dsp:nvSpPr>
      <dsp:spPr>
        <a:xfrm>
          <a:off x="3483751" y="4168331"/>
          <a:ext cx="7391681" cy="839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Pregnant women at risk for HAV or severe HAV</a:t>
          </a:r>
        </a:p>
        <a:p>
          <a:pPr marL="228600" lvl="1" indent="-228600" algn="l" defTabSz="1022350">
            <a:lnSpc>
              <a:spcPct val="90000"/>
            </a:lnSpc>
            <a:spcBef>
              <a:spcPct val="0"/>
            </a:spcBef>
            <a:spcAft>
              <a:spcPct val="15000"/>
            </a:spcAft>
            <a:buChar char="•"/>
          </a:pPr>
          <a:r>
            <a:rPr lang="en-US" sz="2300" kern="1200" dirty="0"/>
            <a:t>Anyone requesting vaccination</a:t>
          </a:r>
        </a:p>
      </dsp:txBody>
      <dsp:txXfrm>
        <a:off x="3483751" y="4168331"/>
        <a:ext cx="7391681" cy="8396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0T19:25:01.167"/>
    </inkml:context>
    <inkml:brush xml:id="br0">
      <inkml:brushProperty name="width" value="0.1" units="cm"/>
      <inkml:brushProperty name="height" value="0.1" units="cm"/>
      <inkml:brushProperty name="color" value="#E71224"/>
    </inkml:brush>
  </inkml:definitions>
  <inkml:trace contextRef="#ctx0" brushRef="#br0">14377 6108 16383 0 0,'-49'0'0'0'0,"0"0"0"0"0,0 0 0 0 0,-50 0 0 0 0,50 0 0 0 0,0 0 0 0 0,0 0 0 0 0,-1 0 0 0 0,1 0 0 0 0,0 0 0 0 0,0 0 0 0 0,-1 0 0 0 0,1 0 0 0 0,0 0 0 0 0,0 0 0 0 0,-50 0 0 0 0,50 0 0 0 0,0 0 0 0 0,0 0 0 0 0,49 49 0 0 0,-50-49 0 0 0,1 0 0 0 0,0 0 0 0 0,0 50 0 0 0,-1-50 0 0 0,1 49 0 0 0,0-49 0 0 0,0 0 0 0 0,49 49 0 0 0,-49-49 0 0 0,49 49 0 0 0,-50 1 0 0 0,50-1 0 0 0,-49-49 0 0 0,49 49 0 0 0,0 0 0 0 0,-49-49 0 0 0,49 49 0 0 0,0 1 0 0 0,0-1 0 0 0,0 0 0 0 0,0 0 0 0 0,0 1 0 0 0,0-1 0 0 0,0 0 0 0 0,0 0 0 0 0,0 0 0 0 0,0 1 0 0 0,0-1 0 0 0,0 0 0 0 0,0 0 0 0 0,49-49 0 0 0,0 50 0 0 0,1-50 0 0 0,-50 49 0 0 0,98-49 0 0 0,-98 49 0 0 0,49-49 0 0 0,0 0 0 0 0,1 0 0 0 0,-1 0 0 0 0,0 0 0 0 0,0 49 0 0 0,1-49 0 0 0,-1 0 0 0 0,0 0 0 0 0,0 0 0 0 0,1 0 0 0 0,-1 0 0 0 0,0 0 0 0 0,0 0 0 0 0,0 0 0 0 0,1 0 0 0 0,48 0 0 0 0,-49 0 0 0 0,1 0 0 0 0,-1 0 0 0 0,0 0 0 0 0,0 0 0 0 0,0 0 0 0 0,50-49 0 0 0,-50 49 0 0 0,0 0 0 0 0,1 0 0 0 0,-50-49 0 0 0,49 49 0 0 0,0 0 0 0 0,-49-49 0 0 0,49 49 0 0 0,0-99 0 0 0,1 99 0 0 0,48-49 0 0 0,-49 0 0 0 0,1-1 0 0 0,-1 50 0 0 0,-49-49 0 0 0,49 0 0 0 0,0 0 0 0 0,0 49 0 0 0,1 0 0 0 0,-50-49 0 0 0,0-1 0 0 0,49 50 0 0 0,-49-49 0 0 0,0 0 0 0 0,49 49 0 0 0,-49-99 0 0 0,0 50 0 0 0,0 0 0 0 0,0 0 0 0 0,0 0 0 0 0,0-1 0 0 0,0 1 0 0 0,-49 49 0 0 0,49-49 0 0 0,-49 49 0 0 0,49-49 0 0 0,-50 49 0 0 0,1 0 0 0 0,0 0 0 0 0,0 0 0 0 0,0-50 0 0 0,-1 50 0 0 0,1 0 0 0 0,49-49 0 0 0,-98 49 0 0 0,48 0 0 0 0,1 0 0 0 0,0 0 0 0 0,0-49 0 0 0,0 49 0 0 0,-1 0 0 0 0,1 0 0 0 0,0 0 0 0 0,49 0-16383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534D6-7486-422D-A27C-F031ECF520AC}"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08ADF-2894-49F7-98A5-3FB2E847C4BD}" type="slidenum">
              <a:rPr lang="en-US" smtClean="0"/>
              <a:t>‹#›</a:t>
            </a:fld>
            <a:endParaRPr lang="en-US"/>
          </a:p>
        </p:txBody>
      </p:sp>
    </p:spTree>
    <p:extLst>
      <p:ext uri="{BB962C8B-B14F-4D97-AF65-F5344CB8AC3E}">
        <p14:creationId xmlns:p14="http://schemas.microsoft.com/office/powerpoint/2010/main" val="126499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shs.texas.gov/sites/default/files/hivstd/ept/DearProviderEPT2022.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hepatitis/hbv/pdfs/SerologicChartv8.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dc.gov/hepatitis/hbv/pdfs/SerologicChartv8.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dc.gov/hepatitis/hbv/pdfs/SerologicChartv8.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date: 02 2024</a:t>
            </a:r>
          </a:p>
          <a:p>
            <a:r>
              <a:rPr lang="en-US" dirty="0"/>
              <a:t>Target audience: clinical team members</a:t>
            </a:r>
          </a:p>
        </p:txBody>
      </p:sp>
      <p:sp>
        <p:nvSpPr>
          <p:cNvPr id="4" name="Slide Number Placeholder 3"/>
          <p:cNvSpPr>
            <a:spLocks noGrp="1"/>
          </p:cNvSpPr>
          <p:nvPr>
            <p:ph type="sldNum" sz="quarter" idx="5"/>
          </p:nvPr>
        </p:nvSpPr>
        <p:spPr/>
        <p:txBody>
          <a:bodyPr/>
          <a:lstStyle/>
          <a:p>
            <a:fld id="{34308ADF-2894-49F7-98A5-3FB2E847C4BD}" type="slidenum">
              <a:rPr lang="en-US" smtClean="0"/>
              <a:t>1</a:t>
            </a:fld>
            <a:endParaRPr lang="en-US"/>
          </a:p>
        </p:txBody>
      </p:sp>
    </p:spTree>
    <p:extLst>
      <p:ext uri="{BB962C8B-B14F-4D97-AF65-F5344CB8AC3E}">
        <p14:creationId xmlns:p14="http://schemas.microsoft.com/office/powerpoint/2010/main" val="1468351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16</a:t>
            </a:fld>
            <a:endParaRPr lang="en-US"/>
          </a:p>
        </p:txBody>
      </p:sp>
    </p:spTree>
    <p:extLst>
      <p:ext uri="{BB962C8B-B14F-4D97-AF65-F5344CB8AC3E}">
        <p14:creationId xmlns:p14="http://schemas.microsoft.com/office/powerpoint/2010/main" val="140566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No reliable alternative treatments for pharyngeal infections</a:t>
            </a:r>
          </a:p>
          <a:p>
            <a:r>
              <a:rPr lang="en-US" dirty="0">
                <a:cs typeface="Calibri"/>
              </a:rPr>
              <a:t>We recommend retest at 10-14 days</a:t>
            </a:r>
          </a:p>
        </p:txBody>
      </p:sp>
      <p:sp>
        <p:nvSpPr>
          <p:cNvPr id="4" name="Slide Number Placeholder 3"/>
          <p:cNvSpPr>
            <a:spLocks noGrp="1"/>
          </p:cNvSpPr>
          <p:nvPr>
            <p:ph type="sldNum" sz="quarter" idx="5"/>
          </p:nvPr>
        </p:nvSpPr>
        <p:spPr/>
        <p:txBody>
          <a:bodyPr/>
          <a:lstStyle/>
          <a:p>
            <a:fld id="{34308ADF-2894-49F7-98A5-3FB2E847C4BD}" type="slidenum">
              <a:rPr lang="en-US" smtClean="0"/>
              <a:t>17</a:t>
            </a:fld>
            <a:endParaRPr lang="en-US"/>
          </a:p>
        </p:txBody>
      </p:sp>
    </p:spTree>
    <p:extLst>
      <p:ext uri="{BB962C8B-B14F-4D97-AF65-F5344CB8AC3E}">
        <p14:creationId xmlns:p14="http://schemas.microsoft.com/office/powerpoint/2010/main" val="47279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no </a:t>
            </a:r>
          </a:p>
        </p:txBody>
      </p:sp>
      <p:sp>
        <p:nvSpPr>
          <p:cNvPr id="4" name="Slide Number Placeholder 3"/>
          <p:cNvSpPr>
            <a:spLocks noGrp="1"/>
          </p:cNvSpPr>
          <p:nvPr>
            <p:ph type="sldNum" sz="quarter" idx="5"/>
          </p:nvPr>
        </p:nvSpPr>
        <p:spPr/>
        <p:txBody>
          <a:bodyPr/>
          <a:lstStyle/>
          <a:p>
            <a:fld id="{34308ADF-2894-49F7-98A5-3FB2E847C4BD}" type="slidenum">
              <a:rPr lang="en-US" smtClean="0"/>
              <a:t>18</a:t>
            </a:fld>
            <a:endParaRPr lang="en-US"/>
          </a:p>
        </p:txBody>
      </p:sp>
    </p:spTree>
    <p:extLst>
      <p:ext uri="{BB962C8B-B14F-4D97-AF65-F5344CB8AC3E}">
        <p14:creationId xmlns:p14="http://schemas.microsoft.com/office/powerpoint/2010/main" val="363336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test of cure collection timeframes to avoid false positives</a:t>
            </a:r>
          </a:p>
          <a:p>
            <a:endParaRPr lang="en-US" dirty="0"/>
          </a:p>
          <a:p>
            <a:r>
              <a:rPr lang="en-US" dirty="0"/>
              <a:t>LabCorp and Quest both use Aptima, which is an RNA-based NAAT</a:t>
            </a:r>
          </a:p>
          <a:p>
            <a:endParaRPr lang="en-US" dirty="0"/>
          </a:p>
          <a:p>
            <a:r>
              <a:rPr lang="en-US" sz="1200" dirty="0">
                <a:effectLst/>
                <a:latin typeface="Calibri" panose="020F0502020204030204" pitchFamily="34" charset="0"/>
                <a:ea typeface="Calibri" panose="020F0502020204030204" pitchFamily="34" charset="0"/>
                <a:cs typeface="Times New Roman" panose="02020603050405020304" pitchFamily="18" charset="0"/>
              </a:rPr>
              <a:t>Reinfection usually happens from lack of partner treatment (which is why EPT is so important), or from not waiting at least 7 days after treatment to resume sex. Our clinic has also seen examples when people do not consider that oral sex is also sex, or from shared or non-sanitized sex toys</a:t>
            </a:r>
          </a:p>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19</a:t>
            </a:fld>
            <a:endParaRPr lang="en-US"/>
          </a:p>
        </p:txBody>
      </p:sp>
    </p:spTree>
    <p:extLst>
      <p:ext uri="{BB962C8B-B14F-4D97-AF65-F5344CB8AC3E}">
        <p14:creationId xmlns:p14="http://schemas.microsoft.com/office/powerpoint/2010/main" val="2690970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Reinfection unlikely – no reported sexual contact after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most patients are symptomatic in these cases – that’s why they are coming back in the first place.</a:t>
            </a:r>
          </a:p>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23</a:t>
            </a:fld>
            <a:endParaRPr lang="en-US"/>
          </a:p>
        </p:txBody>
      </p:sp>
    </p:spTree>
    <p:extLst>
      <p:ext uri="{BB962C8B-B14F-4D97-AF65-F5344CB8AC3E}">
        <p14:creationId xmlns:p14="http://schemas.microsoft.com/office/powerpoint/2010/main" val="54706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Reinfection unlikely – no reported sexual contact after treatment</a:t>
            </a:r>
          </a:p>
          <a:p>
            <a:r>
              <a:rPr lang="en-US" dirty="0"/>
              <a:t>Expect more nausea/vomiting with 2g dose of azithromycin – No need to re-dose if patient keeps it down for at least 30 mins</a:t>
            </a:r>
          </a:p>
          <a:p>
            <a:r>
              <a:rPr lang="en-US" dirty="0"/>
              <a:t>Can and should consider offering EPT with cefixime for partners from last 60 days if possible</a:t>
            </a:r>
          </a:p>
        </p:txBody>
      </p:sp>
      <p:sp>
        <p:nvSpPr>
          <p:cNvPr id="4" name="Slide Number Placeholder 3"/>
          <p:cNvSpPr>
            <a:spLocks noGrp="1"/>
          </p:cNvSpPr>
          <p:nvPr>
            <p:ph type="sldNum" sz="quarter" idx="5"/>
          </p:nvPr>
        </p:nvSpPr>
        <p:spPr/>
        <p:txBody>
          <a:bodyPr/>
          <a:lstStyle/>
          <a:p>
            <a:fld id="{34308ADF-2894-49F7-98A5-3FB2E847C4BD}" type="slidenum">
              <a:rPr lang="en-US" smtClean="0"/>
              <a:t>25</a:t>
            </a:fld>
            <a:endParaRPr lang="en-US"/>
          </a:p>
        </p:txBody>
      </p:sp>
    </p:spTree>
    <p:extLst>
      <p:ext uri="{BB962C8B-B14F-4D97-AF65-F5344CB8AC3E}">
        <p14:creationId xmlns:p14="http://schemas.microsoft.com/office/powerpoint/2010/main" val="1794191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https://www.dshs.texas.gov/sites/default/files/hivstd/ept/DearProviderEPT2022.pdf</a:t>
            </a:r>
            <a:endParaRPr lang="en-US" dirty="0"/>
          </a:p>
          <a:p>
            <a:r>
              <a:rPr lang="en-US" dirty="0">
                <a:cs typeface="Calibri"/>
              </a:rPr>
              <a:t>DSHS Dear provider letter re: EPT issued in November 2022 (link above)</a:t>
            </a:r>
          </a:p>
        </p:txBody>
      </p:sp>
      <p:sp>
        <p:nvSpPr>
          <p:cNvPr id="4" name="Slide Number Placeholder 3"/>
          <p:cNvSpPr>
            <a:spLocks noGrp="1"/>
          </p:cNvSpPr>
          <p:nvPr>
            <p:ph type="sldNum" sz="quarter" idx="5"/>
          </p:nvPr>
        </p:nvSpPr>
        <p:spPr/>
        <p:txBody>
          <a:bodyPr/>
          <a:lstStyle/>
          <a:p>
            <a:fld id="{34308ADF-2894-49F7-98A5-3FB2E847C4BD}" type="slidenum">
              <a:rPr lang="en-US" smtClean="0"/>
              <a:t>27</a:t>
            </a:fld>
            <a:endParaRPr lang="en-US"/>
          </a:p>
        </p:txBody>
      </p:sp>
    </p:spTree>
    <p:extLst>
      <p:ext uri="{BB962C8B-B14F-4D97-AF65-F5344CB8AC3E}">
        <p14:creationId xmlns:p14="http://schemas.microsoft.com/office/powerpoint/2010/main" val="117290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28</a:t>
            </a:fld>
            <a:endParaRPr lang="en-US"/>
          </a:p>
        </p:txBody>
      </p:sp>
    </p:spTree>
    <p:extLst>
      <p:ext uri="{BB962C8B-B14F-4D97-AF65-F5344CB8AC3E}">
        <p14:creationId xmlns:p14="http://schemas.microsoft.com/office/powerpoint/2010/main" val="2298547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29</a:t>
            </a:fld>
            <a:endParaRPr lang="en-US"/>
          </a:p>
        </p:txBody>
      </p:sp>
    </p:spTree>
    <p:extLst>
      <p:ext uri="{BB962C8B-B14F-4D97-AF65-F5344CB8AC3E}">
        <p14:creationId xmlns:p14="http://schemas.microsoft.com/office/powerpoint/2010/main" val="4243492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30</a:t>
            </a:fld>
            <a:endParaRPr lang="en-US"/>
          </a:p>
        </p:txBody>
      </p:sp>
    </p:spTree>
    <p:extLst>
      <p:ext uri="{BB962C8B-B14F-4D97-AF65-F5344CB8AC3E}">
        <p14:creationId xmlns:p14="http://schemas.microsoft.com/office/powerpoint/2010/main" val="202020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7CB01-E7E2-4255-86E1-6690A8EA03F3}" type="slidenum">
              <a:rPr lang="en-US" smtClean="0"/>
              <a:t>3</a:t>
            </a:fld>
            <a:endParaRPr lang="en-US"/>
          </a:p>
        </p:txBody>
      </p:sp>
    </p:spTree>
    <p:extLst>
      <p:ext uri="{BB962C8B-B14F-4D97-AF65-F5344CB8AC3E}">
        <p14:creationId xmlns:p14="http://schemas.microsoft.com/office/powerpoint/2010/main" val="21442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Risk factors: </a:t>
            </a:r>
          </a:p>
        </p:txBody>
      </p:sp>
      <p:sp>
        <p:nvSpPr>
          <p:cNvPr id="4" name="Slide Number Placeholder 3"/>
          <p:cNvSpPr>
            <a:spLocks noGrp="1"/>
          </p:cNvSpPr>
          <p:nvPr>
            <p:ph type="sldNum" sz="quarter" idx="5"/>
          </p:nvPr>
        </p:nvSpPr>
        <p:spPr/>
        <p:txBody>
          <a:bodyPr/>
          <a:lstStyle/>
          <a:p>
            <a:fld id="{34308ADF-2894-49F7-98A5-3FB2E847C4BD}" type="slidenum">
              <a:rPr lang="en-US" smtClean="0"/>
              <a:t>32</a:t>
            </a:fld>
            <a:endParaRPr lang="en-US"/>
          </a:p>
        </p:txBody>
      </p:sp>
    </p:spTree>
    <p:extLst>
      <p:ext uri="{BB962C8B-B14F-4D97-AF65-F5344CB8AC3E}">
        <p14:creationId xmlns:p14="http://schemas.microsoft.com/office/powerpoint/2010/main" val="155972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Benefits of routine screening of asymptomatic pregnant women has not been established</a:t>
            </a:r>
          </a:p>
        </p:txBody>
      </p:sp>
      <p:sp>
        <p:nvSpPr>
          <p:cNvPr id="4" name="Slide Number Placeholder 3"/>
          <p:cNvSpPr>
            <a:spLocks noGrp="1"/>
          </p:cNvSpPr>
          <p:nvPr>
            <p:ph type="sldNum" sz="quarter" idx="5"/>
          </p:nvPr>
        </p:nvSpPr>
        <p:spPr/>
        <p:txBody>
          <a:bodyPr/>
          <a:lstStyle/>
          <a:p>
            <a:fld id="{34308ADF-2894-49F7-98A5-3FB2E847C4BD}" type="slidenum">
              <a:rPr lang="en-US" smtClean="0"/>
              <a:t>33</a:t>
            </a:fld>
            <a:endParaRPr lang="en-US"/>
          </a:p>
        </p:txBody>
      </p:sp>
    </p:spTree>
    <p:extLst>
      <p:ext uri="{BB962C8B-B14F-4D97-AF65-F5344CB8AC3E}">
        <p14:creationId xmlns:p14="http://schemas.microsoft.com/office/powerpoint/2010/main" val="3224695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Diagnostic testing among men with recurrent or persistent symptoms, including those with gonorrhea, chlamydia, M. </a:t>
            </a:r>
            <a:r>
              <a:rPr lang="en-US" err="1"/>
              <a:t>genitalium</a:t>
            </a:r>
            <a:r>
              <a:rPr lang="en-US"/>
              <a:t>, and trichomoniasis, can be used to</a:t>
            </a:r>
          </a:p>
          <a:p>
            <a:r>
              <a:rPr lang="en-US"/>
              <a:t>guide further management decisions</a:t>
            </a:r>
          </a:p>
        </p:txBody>
      </p:sp>
      <p:sp>
        <p:nvSpPr>
          <p:cNvPr id="4" name="Slide Number Placeholder 3"/>
          <p:cNvSpPr>
            <a:spLocks noGrp="1"/>
          </p:cNvSpPr>
          <p:nvPr>
            <p:ph type="sldNum" sz="quarter" idx="5"/>
          </p:nvPr>
        </p:nvSpPr>
        <p:spPr/>
        <p:txBody>
          <a:bodyPr/>
          <a:lstStyle/>
          <a:p>
            <a:fld id="{34308ADF-2894-49F7-98A5-3FB2E847C4BD}" type="slidenum">
              <a:rPr lang="en-US" smtClean="0"/>
              <a:t>34</a:t>
            </a:fld>
            <a:endParaRPr lang="en-US"/>
          </a:p>
        </p:txBody>
      </p:sp>
    </p:spTree>
    <p:extLst>
      <p:ext uri="{BB962C8B-B14F-4D97-AF65-F5344CB8AC3E}">
        <p14:creationId xmlns:p14="http://schemas.microsoft.com/office/powerpoint/2010/main" val="93269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**Treatment is the same for women w/HIV</a:t>
            </a:r>
          </a:p>
          <a:p>
            <a:r>
              <a:rPr lang="en-US" dirty="0">
                <a:cs typeface="Calibri"/>
              </a:rPr>
              <a:t>** Metronidazole crosses the placenta, but there is low risk to the fetus – benefit may outweigh risk in pregnancy</a:t>
            </a:r>
          </a:p>
          <a:p>
            <a:r>
              <a:rPr lang="en-US" dirty="0">
                <a:cs typeface="Calibri"/>
              </a:rPr>
              <a:t>***recurrent of persistent NGU </a:t>
            </a:r>
          </a:p>
        </p:txBody>
      </p:sp>
      <p:sp>
        <p:nvSpPr>
          <p:cNvPr id="4" name="Slide Number Placeholder 3"/>
          <p:cNvSpPr>
            <a:spLocks noGrp="1"/>
          </p:cNvSpPr>
          <p:nvPr>
            <p:ph type="sldNum" sz="quarter" idx="5"/>
          </p:nvPr>
        </p:nvSpPr>
        <p:spPr/>
        <p:txBody>
          <a:bodyPr/>
          <a:lstStyle/>
          <a:p>
            <a:fld id="{34308ADF-2894-49F7-98A5-3FB2E847C4BD}" type="slidenum">
              <a:rPr lang="en-US" smtClean="0"/>
              <a:t>35</a:t>
            </a:fld>
            <a:endParaRPr lang="en-US"/>
          </a:p>
        </p:txBody>
      </p:sp>
    </p:spTree>
    <p:extLst>
      <p:ext uri="{BB962C8B-B14F-4D97-AF65-F5344CB8AC3E}">
        <p14:creationId xmlns:p14="http://schemas.microsoft.com/office/powerpoint/2010/main" val="3604387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Gonorrhea retest = test of cure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36</a:t>
            </a:fld>
            <a:endParaRPr lang="en-US"/>
          </a:p>
        </p:txBody>
      </p:sp>
    </p:spTree>
    <p:extLst>
      <p:ext uri="{BB962C8B-B14F-4D97-AF65-F5344CB8AC3E}">
        <p14:creationId xmlns:p14="http://schemas.microsoft.com/office/powerpoint/2010/main" val="4164300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**Screen asymptomatic adults at increased risk (</a:t>
            </a:r>
            <a:r>
              <a:rPr lang="en-US" dirty="0" err="1">
                <a:cs typeface="Calibri"/>
              </a:rPr>
              <a:t>hx</a:t>
            </a:r>
            <a:r>
              <a:rPr lang="en-US" dirty="0">
                <a:cs typeface="Calibri"/>
              </a:rPr>
              <a:t> of incarceration, transactional sex or sex work, geography, race/ethnicity Or male younger than 29 years) for syphilis infection. -CDC 2021 GL</a:t>
            </a:r>
            <a:endParaRPr lang="en-US" dirty="0"/>
          </a:p>
          <a:p>
            <a:endParaRPr lang="en-US" dirty="0">
              <a:cs typeface="Calibri"/>
            </a:endParaRPr>
          </a:p>
          <a:p>
            <a:r>
              <a:rPr lang="en-US" dirty="0">
                <a:cs typeface="Calibri"/>
              </a:rPr>
              <a:t>Men accounted for 90.8% of all cases in 2014, Men aged 20-29 had highest prevalence rate – 3x higher than average population – USPFTS</a:t>
            </a:r>
          </a:p>
          <a:p>
            <a:endParaRPr lang="en-US" dirty="0">
              <a:cs typeface="Calibri"/>
            </a:endParaRPr>
          </a:p>
          <a:p>
            <a:r>
              <a:rPr lang="en-US" dirty="0">
                <a:cs typeface="Calibri"/>
              </a:rPr>
              <a:t>Highest risk ethnic groups (primary and secondary syphilis) – AA = 18.9 cases per 100k, </a:t>
            </a:r>
            <a:r>
              <a:rPr lang="en-US" dirty="0" err="1">
                <a:cs typeface="Calibri"/>
              </a:rPr>
              <a:t>hispanic</a:t>
            </a:r>
            <a:r>
              <a:rPr lang="en-US" dirty="0">
                <a:cs typeface="Calibri"/>
              </a:rPr>
              <a:t> 7.6 per 100k, American Native/Alaskan Native 7.6 per 100k, Hawaiian/PI 6.5/100k, white 3.5/100k, </a:t>
            </a:r>
            <a:r>
              <a:rPr lang="en-US" dirty="0" err="1">
                <a:cs typeface="Calibri"/>
              </a:rPr>
              <a:t>asian</a:t>
            </a:r>
            <a:r>
              <a:rPr lang="en-US" dirty="0">
                <a:cs typeface="Calibri"/>
              </a:rPr>
              <a:t> 2.8/100k - USPFTS 2016 Recommendations</a:t>
            </a:r>
          </a:p>
          <a:p>
            <a:endParaRPr lang="en-US" dirty="0">
              <a:cs typeface="Calibri"/>
            </a:endParaRPr>
          </a:p>
          <a:p>
            <a:r>
              <a:rPr lang="en-US" dirty="0">
                <a:cs typeface="Calibri"/>
              </a:rPr>
              <a:t>USPSTF gives A grade to screening for syphilis in asymptomatic, non-pregnant adults and adolescents who are at high risk – 2016 recommendation, and updated recommendation is in process</a:t>
            </a:r>
          </a:p>
          <a:p>
            <a:endParaRPr lang="en-US" dirty="0">
              <a:cs typeface="Calibri"/>
            </a:endParaRPr>
          </a:p>
          <a:p>
            <a:r>
              <a:rPr lang="en-US" dirty="0">
                <a:cs typeface="Calibri"/>
              </a:rPr>
              <a:t>Frequency? Per the USPFTS – the optimal screening frequency for persons at increased risk for infection is not well established. MSM or PLWHIV – may benefit from more frequent screening – initial studies suggest detection improved among these groups when screening is performed q3mo. CDC and USPSTF do not make a recommendation regarding screening frequency among asymptomatic adults</a:t>
            </a:r>
          </a:p>
          <a:p>
            <a:endParaRPr lang="en-US" dirty="0">
              <a:cs typeface="Calibri"/>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38</a:t>
            </a:fld>
            <a:endParaRPr lang="en-US"/>
          </a:p>
        </p:txBody>
      </p:sp>
    </p:spTree>
    <p:extLst>
      <p:ext uri="{BB962C8B-B14F-4D97-AF65-F5344CB8AC3E}">
        <p14:creationId xmlns:p14="http://schemas.microsoft.com/office/powerpoint/2010/main" val="1141528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 sure that you (provider) are documenting any negative syphilis results in the chart – if the patient turns up positive at delivery or congenital syphilis case is suspected, documentation of the previous negative tests will be beneficial to you and to the health department.</a:t>
            </a:r>
          </a:p>
        </p:txBody>
      </p:sp>
      <p:sp>
        <p:nvSpPr>
          <p:cNvPr id="4" name="Slide Number Placeholder 3"/>
          <p:cNvSpPr>
            <a:spLocks noGrp="1"/>
          </p:cNvSpPr>
          <p:nvPr>
            <p:ph type="sldNum" sz="quarter" idx="5"/>
          </p:nvPr>
        </p:nvSpPr>
        <p:spPr/>
        <p:txBody>
          <a:bodyPr/>
          <a:lstStyle/>
          <a:p>
            <a:fld id="{79F7CB01-E7E2-4255-86E1-6690A8EA03F3}" type="slidenum">
              <a:rPr lang="en-US" smtClean="0"/>
              <a:t>39</a:t>
            </a:fld>
            <a:endParaRPr lang="en-US"/>
          </a:p>
        </p:txBody>
      </p:sp>
    </p:spTree>
    <p:extLst>
      <p:ext uri="{BB962C8B-B14F-4D97-AF65-F5344CB8AC3E}">
        <p14:creationId xmlns:p14="http://schemas.microsoft.com/office/powerpoint/2010/main" val="2299902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More frequent screening for MSM or PLWHIV (as often as q3-6mo) is recommended by the USPSTF and CDC guidelines</a:t>
            </a:r>
          </a:p>
        </p:txBody>
      </p:sp>
      <p:sp>
        <p:nvSpPr>
          <p:cNvPr id="4" name="Slide Number Placeholder 3"/>
          <p:cNvSpPr>
            <a:spLocks noGrp="1"/>
          </p:cNvSpPr>
          <p:nvPr>
            <p:ph type="sldNum" sz="quarter" idx="5"/>
          </p:nvPr>
        </p:nvSpPr>
        <p:spPr/>
        <p:txBody>
          <a:bodyPr/>
          <a:lstStyle/>
          <a:p>
            <a:fld id="{34308ADF-2894-49F7-98A5-3FB2E847C4BD}" type="slidenum">
              <a:rPr lang="en-US" smtClean="0"/>
              <a:t>40</a:t>
            </a:fld>
            <a:endParaRPr lang="en-US"/>
          </a:p>
        </p:txBody>
      </p:sp>
    </p:spTree>
    <p:extLst>
      <p:ext uri="{BB962C8B-B14F-4D97-AF65-F5344CB8AC3E}">
        <p14:creationId xmlns:p14="http://schemas.microsoft.com/office/powerpoint/2010/main" val="3203201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*OBGYN only slide</a:t>
            </a:r>
          </a:p>
          <a:p>
            <a:endParaRPr lang="en-US" dirty="0">
              <a:cs typeface="Calibri"/>
            </a:endParaRPr>
          </a:p>
          <a:p>
            <a:r>
              <a:rPr lang="en-US" dirty="0">
                <a:cs typeface="Calibri"/>
              </a:rPr>
              <a:t>Primary lesions usually located on genitals, anus or oral cavity, depending on location of contact</a:t>
            </a:r>
          </a:p>
          <a:p>
            <a:r>
              <a:rPr lang="en-US" dirty="0">
                <a:cs typeface="Calibri"/>
              </a:rPr>
              <a:t>Remember – neurosyphilis can occur at ANY stage, so a neuro screening should always be a part of your assessment in patients with syphilis</a:t>
            </a:r>
          </a:p>
        </p:txBody>
      </p:sp>
      <p:sp>
        <p:nvSpPr>
          <p:cNvPr id="4" name="Slide Number Placeholder 3"/>
          <p:cNvSpPr>
            <a:spLocks noGrp="1"/>
          </p:cNvSpPr>
          <p:nvPr>
            <p:ph type="sldNum" sz="quarter" idx="5"/>
          </p:nvPr>
        </p:nvSpPr>
        <p:spPr/>
        <p:txBody>
          <a:bodyPr/>
          <a:lstStyle/>
          <a:p>
            <a:fld id="{34308ADF-2894-49F7-98A5-3FB2E847C4BD}" type="slidenum">
              <a:rPr lang="en-US" smtClean="0"/>
              <a:t>41</a:t>
            </a:fld>
            <a:endParaRPr lang="en-US"/>
          </a:p>
        </p:txBody>
      </p:sp>
    </p:spTree>
    <p:extLst>
      <p:ext uri="{BB962C8B-B14F-4D97-AF65-F5344CB8AC3E}">
        <p14:creationId xmlns:p14="http://schemas.microsoft.com/office/powerpoint/2010/main" val="1690402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Staging syphilis does not differ during pregnancy. What does differ is that earlier treatment leads to better outcomes.</a:t>
            </a:r>
          </a:p>
          <a:p>
            <a:r>
              <a:rPr lang="en-US" dirty="0">
                <a:cs typeface="Calibri"/>
              </a:rPr>
              <a:t>Primary lesions usually located on genitals, anus or oral cavity, depending on location of contact. Appear within 10-90D and resolve within 3-8 weeks (with or without </a:t>
            </a:r>
            <a:r>
              <a:rPr lang="en-US" dirty="0" err="1">
                <a:cs typeface="Calibri"/>
              </a:rPr>
              <a:t>tx</a:t>
            </a:r>
            <a:r>
              <a:rPr lang="en-US" dirty="0">
                <a:cs typeface="Calibri"/>
              </a:rPr>
              <a:t>)</a:t>
            </a:r>
          </a:p>
          <a:p>
            <a:endParaRPr lang="en-US" dirty="0">
              <a:cs typeface="Calibri"/>
            </a:endParaRPr>
          </a:p>
          <a:p>
            <a:r>
              <a:rPr lang="en-US" dirty="0">
                <a:cs typeface="Calibri"/>
              </a:rPr>
              <a:t>Secondary symptoms – include maculopapular rash, patchy hair loss, mucous patches (flat, white lesions on mucus membranes), </a:t>
            </a:r>
            <a:r>
              <a:rPr lang="en-US" dirty="0" err="1">
                <a:cs typeface="Calibri"/>
              </a:rPr>
              <a:t>condylomata</a:t>
            </a:r>
            <a:r>
              <a:rPr lang="en-US" dirty="0">
                <a:cs typeface="Calibri"/>
              </a:rPr>
              <a:t> </a:t>
            </a:r>
            <a:r>
              <a:rPr lang="en-US" dirty="0" err="1">
                <a:cs typeface="Calibri"/>
              </a:rPr>
              <a:t>lata</a:t>
            </a:r>
            <a:r>
              <a:rPr lang="en-US" dirty="0">
                <a:cs typeface="Calibri"/>
              </a:rPr>
              <a:t> (C. Lata) soft, wart-like lesions found in intertriginous areas, generalized malaise or lymphadenopathy. Usually appear 4-10 weeks after primary lesion onset. Will resolve in 2-6 wks.</a:t>
            </a:r>
          </a:p>
          <a:p>
            <a:endParaRPr lang="en-US" dirty="0">
              <a:cs typeface="Calibri"/>
            </a:endParaRPr>
          </a:p>
          <a:p>
            <a:pPr defTabSz="931774">
              <a:defRPr/>
            </a:pPr>
            <a:r>
              <a:rPr lang="en-US" dirty="0">
                <a:cs typeface="Calibri"/>
              </a:rPr>
              <a:t>Latent infection – Begins after 2ndary </a:t>
            </a:r>
            <a:r>
              <a:rPr lang="en-US" dirty="0" err="1">
                <a:cs typeface="Calibri"/>
              </a:rPr>
              <a:t>sx</a:t>
            </a:r>
            <a:r>
              <a:rPr lang="en-US" dirty="0">
                <a:cs typeface="Calibri"/>
              </a:rPr>
              <a:t> resolve - n</a:t>
            </a:r>
            <a:r>
              <a:rPr lang="en-US" dirty="0"/>
              <a:t>o clinical manifestations of syphilis present during latent stage – the only thing left to figure out is when the infection was contracted. </a:t>
            </a:r>
            <a:r>
              <a:rPr lang="en-US" dirty="0">
                <a:latin typeface="Calibri Light" panose="020F0302020204030204"/>
              </a:rPr>
              <a:t>Late latent – less infectious sexually,  BUT still can transmit vertically to fetus</a:t>
            </a:r>
          </a:p>
          <a:p>
            <a:pPr defTabSz="931774">
              <a:defRPr/>
            </a:pPr>
            <a:endParaRPr lang="en-US" dirty="0"/>
          </a:p>
          <a:p>
            <a:endParaRPr lang="en-US" dirty="0">
              <a:cs typeface="Calibri"/>
            </a:endParaRPr>
          </a:p>
          <a:p>
            <a:r>
              <a:rPr lang="en-US" dirty="0">
                <a:cs typeface="Calibri"/>
              </a:rPr>
              <a:t>A note – neurosyphilis can occur at ANY stage, so a neuro screening should always be a part of your assessment in patients with syphilis</a:t>
            </a:r>
          </a:p>
          <a:p>
            <a:r>
              <a:rPr lang="en-US" dirty="0">
                <a:cs typeface="Calibri"/>
              </a:rPr>
              <a:t>CNII thru XII, assess eyes for injection, photophobia, nuchal rigidity and facial palsies ( or muscle weakness)</a:t>
            </a:r>
          </a:p>
        </p:txBody>
      </p:sp>
      <p:sp>
        <p:nvSpPr>
          <p:cNvPr id="4" name="Slide Number Placeholder 3"/>
          <p:cNvSpPr>
            <a:spLocks noGrp="1"/>
          </p:cNvSpPr>
          <p:nvPr>
            <p:ph type="sldNum" sz="quarter" idx="5"/>
          </p:nvPr>
        </p:nvSpPr>
        <p:spPr/>
        <p:txBody>
          <a:bodyPr/>
          <a:lstStyle/>
          <a:p>
            <a:pPr defTabSz="931774">
              <a:defRPr/>
            </a:pPr>
            <a:fld id="{34308ADF-2894-49F7-98A5-3FB2E847C4BD}"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69040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rgbClr val="FF0000"/>
                </a:solidFill>
                <a:effectLst/>
                <a:latin typeface="+mn-lt"/>
                <a:ea typeface="+mn-ea"/>
                <a:cs typeface="+mn-cs"/>
              </a:rPr>
              <a:t>NOTE</a:t>
            </a:r>
            <a:r>
              <a:rPr lang="en-US" sz="1200" i="1" kern="1200">
                <a:solidFill>
                  <a:schemeClr val="tx1"/>
                </a:solidFill>
                <a:effectLst/>
                <a:latin typeface="+mn-lt"/>
                <a:ea typeface="+mn-ea"/>
                <a:cs typeface="+mn-cs"/>
              </a:rPr>
              <a:t>: THIS SLIDE </a:t>
            </a:r>
            <a:r>
              <a:rPr lang="en-US" sz="1200" b="1" i="1" kern="1200">
                <a:solidFill>
                  <a:schemeClr val="tx1"/>
                </a:solidFill>
                <a:effectLst/>
                <a:latin typeface="+mn-lt"/>
                <a:ea typeface="+mn-ea"/>
                <a:cs typeface="+mn-cs"/>
              </a:rPr>
              <a:t>MUST BE INCLUDED IF TRADE AND/OR BRAND NAMES FOR MEDICATIONS ARE USED </a:t>
            </a:r>
            <a:r>
              <a:rPr lang="en-US" sz="1200" i="1" kern="1200">
                <a:solidFill>
                  <a:schemeClr val="tx1"/>
                </a:solidFill>
                <a:effectLst/>
                <a:latin typeface="+mn-lt"/>
                <a:ea typeface="+mn-ea"/>
                <a:cs typeface="+mn-cs"/>
              </a:rPr>
              <a:t>IN THE PRESENTATION.</a:t>
            </a:r>
          </a:p>
          <a:p>
            <a:endParaRPr lang="en-US" sz="1200" i="1"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IT MAY BE DELETED IF THERE IS NO REFERENCE TO TRADE NAMES, </a:t>
            </a:r>
            <a:r>
              <a:rPr lang="en-US" sz="1200" i="1" kern="1200">
                <a:solidFill>
                  <a:schemeClr val="tx1"/>
                </a:solidFill>
                <a:effectLst/>
                <a:latin typeface="+mn-lt"/>
                <a:ea typeface="+mn-ea"/>
                <a:cs typeface="+mn-cs"/>
              </a:rPr>
              <a:t>INCLUDING PRESENTATIONS IN WHICH ONLY GENERIC MEDICATION NAMES ARE MENTIONED. </a:t>
            </a:r>
          </a:p>
          <a:p>
            <a:endParaRPr lang="en-US" sz="1200" i="1"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TRADE NAMES MUST BE PUT IN PARENTHESES AFTER THE GENERIC NAME THE FIRST TIME IT IS MENTIONED</a:t>
            </a:r>
            <a:r>
              <a:rPr lang="en-US" sz="1200" i="1" kern="1200">
                <a:solidFill>
                  <a:schemeClr val="tx1"/>
                </a:solidFill>
                <a:effectLst/>
                <a:latin typeface="+mn-lt"/>
                <a:ea typeface="+mn-ea"/>
                <a:cs typeface="+mn-cs"/>
              </a:rPr>
              <a:t> - E.G., FLUOXETINE (PROZAC). </a:t>
            </a:r>
            <a:r>
              <a:rPr lang="en-US" sz="1200" b="1" i="1" kern="1200">
                <a:solidFill>
                  <a:schemeClr val="tx1"/>
                </a:solidFill>
                <a:effectLst/>
                <a:latin typeface="+mn-lt"/>
                <a:ea typeface="+mn-ea"/>
                <a:cs typeface="+mn-cs"/>
              </a:rPr>
              <a:t>TRADE NAMES SHOULD ONLY BE MENTIONED FOR THE INITIAL REFERENCE AND THE GENERIC NAME ONLY SHOULD BE USED AFTER THAT. </a:t>
            </a:r>
            <a:r>
              <a:rPr lang="en-US" sz="1200" i="1" kern="1200">
                <a:solidFill>
                  <a:schemeClr val="tx1"/>
                </a:solidFill>
                <a:effectLst/>
                <a:latin typeface="+mn-lt"/>
                <a:ea typeface="+mn-ea"/>
                <a:cs typeface="+mn-cs"/>
              </a:rPr>
              <a:t>THIS APPLIES EQUALLY TO ALL MEDICATIONS OR PRODUCTS MENTIONED IN THIS PRESENTATION.</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5</a:t>
            </a:fld>
            <a:endParaRPr lang="en-US"/>
          </a:p>
        </p:txBody>
      </p:sp>
    </p:spTree>
    <p:extLst>
      <p:ext uri="{BB962C8B-B14F-4D97-AF65-F5344CB8AC3E}">
        <p14:creationId xmlns:p14="http://schemas.microsoft.com/office/powerpoint/2010/main" val="2608839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Available data indicate that the majority of persons with HIV respond appropriately to the recommended doses of Benzathine Penicillin G. Additional doses of Benzathine PCN G or other antibiotics do not result in enhanced efficacy in treating persons with HIV and primary or secondary syphilis</a:t>
            </a:r>
          </a:p>
          <a:p>
            <a:pPr marL="171450" indent="-171450">
              <a:buFont typeface="Arial" panose="020B0604020202020204" pitchFamily="34" charset="0"/>
              <a:buChar char="•"/>
            </a:pPr>
            <a:endParaRPr lang="en-US">
              <a:cs typeface="Calibri"/>
            </a:endParaRPr>
          </a:p>
          <a:p>
            <a:r>
              <a:rPr lang="en-US" sz="2000" b="1">
                <a:ea typeface="+mn-lt"/>
                <a:cs typeface="+mn-lt"/>
              </a:rPr>
              <a:t>Neurosyphilis, </a:t>
            </a:r>
            <a:r>
              <a:rPr lang="en-US" sz="2000" b="1" err="1">
                <a:ea typeface="+mn-lt"/>
                <a:cs typeface="+mn-lt"/>
              </a:rPr>
              <a:t>Otosyphilis</a:t>
            </a:r>
            <a:r>
              <a:rPr lang="en-US" sz="2000" b="1">
                <a:ea typeface="+mn-lt"/>
                <a:cs typeface="+mn-lt"/>
              </a:rPr>
              <a:t>, Ocular Syphilis – if suspected, patient should be referred for CSF  examination and possible LP confirmation or to </a:t>
            </a:r>
            <a:endParaRPr lang="en-US" sz="2000">
              <a:ea typeface="+mn-lt"/>
              <a:cs typeface="+mn-lt"/>
            </a:endParaRPr>
          </a:p>
          <a:p>
            <a:pPr lvl="1"/>
            <a:r>
              <a:rPr lang="en-US" sz="2000" b="1">
                <a:ea typeface="+mn-lt"/>
                <a:cs typeface="+mn-lt"/>
              </a:rPr>
              <a:t>Treatment = Aqueous crystalline penicillin G</a:t>
            </a:r>
            <a:r>
              <a:rPr lang="en-US" sz="2000">
                <a:ea typeface="+mn-lt"/>
                <a:cs typeface="+mn-lt"/>
              </a:rPr>
              <a:t> 18–24 million units per day, administered as 3–4 million units IV every 4 hours or continuous infusion, for 10–14 days</a:t>
            </a:r>
          </a:p>
          <a:p>
            <a:pPr lvl="1"/>
            <a:r>
              <a:rPr lang="en-US" sz="2000">
                <a:ea typeface="+mn-lt"/>
                <a:cs typeface="+mn-lt"/>
              </a:rPr>
              <a:t>Ocular – these patients require full ocular examination, including cranial nerve exam – if CN exam abnormal, CSF exam needed</a:t>
            </a:r>
          </a:p>
          <a:p>
            <a:pPr lvl="1"/>
            <a:r>
              <a:rPr lang="en-US" sz="2000">
                <a:ea typeface="+mn-lt"/>
                <a:cs typeface="+mn-lt"/>
              </a:rPr>
              <a:t>Oto – suspect if otologic symptoms or hearing loss – include CN exam (</a:t>
            </a:r>
            <a:r>
              <a:rPr lang="en-US" sz="2000" err="1">
                <a:ea typeface="+mn-lt"/>
                <a:cs typeface="+mn-lt"/>
              </a:rPr>
              <a:t>esp</a:t>
            </a:r>
            <a:r>
              <a:rPr lang="en-US" sz="2000">
                <a:ea typeface="+mn-lt"/>
                <a:cs typeface="+mn-lt"/>
              </a:rPr>
              <a:t> CN8) – if CNS exam is normal, CSF is not recommended before treatment. Collab with </a:t>
            </a:r>
            <a:r>
              <a:rPr lang="en-US" sz="2000" err="1">
                <a:ea typeface="+mn-lt"/>
                <a:cs typeface="+mn-lt"/>
              </a:rPr>
              <a:t>otorolygologist</a:t>
            </a:r>
            <a:r>
              <a:rPr lang="en-US" sz="2000">
                <a:ea typeface="+mn-lt"/>
                <a:cs typeface="+mn-lt"/>
              </a:rPr>
              <a:t> and treat.</a:t>
            </a:r>
          </a:p>
          <a:p>
            <a:pPr lvl="1"/>
            <a:r>
              <a:rPr lang="en-US" sz="2000">
                <a:ea typeface="+mn-lt"/>
                <a:cs typeface="+mn-lt"/>
              </a:rPr>
              <a:t>Neuro – If CNS exam reveals clinical evidence of neurologic involvement, CSF exam should be performed prior to treatment</a:t>
            </a:r>
            <a:endParaRPr lang="en-US" sz="2000">
              <a:cs typeface="Calibri"/>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44</a:t>
            </a:fld>
            <a:endParaRPr lang="en-US"/>
          </a:p>
        </p:txBody>
      </p:sp>
    </p:spTree>
    <p:extLst>
      <p:ext uri="{BB962C8B-B14F-4D97-AF65-F5344CB8AC3E}">
        <p14:creationId xmlns:p14="http://schemas.microsoft.com/office/powerpoint/2010/main" val="3507313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Available data indicate that the majority of persons with HIV respond appropriately to the recommended doses of Benzathine Penicillin G. Additional doses of Benzathine PCN G or other antibiotics do not result in enhanced efficacy in treating persons with HIV and primary or secondary syphilis</a:t>
            </a:r>
          </a:p>
          <a:p>
            <a:endParaRPr lang="en-US" dirty="0">
              <a:cs typeface="Calibri"/>
            </a:endParaRPr>
          </a:p>
          <a:p>
            <a:r>
              <a:rPr lang="en-US" dirty="0">
                <a:cs typeface="Calibri"/>
              </a:rPr>
              <a:t>* CDC states that there is certain evidence that indicates that additional therapy in the form of a second dose of Benzathine PCN G 2.4M units may be beneficial for pregnant women to prevent congenital syphilis, in primary, secondary or early latent syphilis – this dose should be given 1 week after initial dose.</a:t>
            </a:r>
          </a:p>
        </p:txBody>
      </p:sp>
      <p:sp>
        <p:nvSpPr>
          <p:cNvPr id="4" name="Slide Number Placeholder 3"/>
          <p:cNvSpPr>
            <a:spLocks noGrp="1"/>
          </p:cNvSpPr>
          <p:nvPr>
            <p:ph type="sldNum" sz="quarter" idx="5"/>
          </p:nvPr>
        </p:nvSpPr>
        <p:spPr/>
        <p:txBody>
          <a:bodyPr/>
          <a:lstStyle/>
          <a:p>
            <a:fld id="{34308ADF-2894-49F7-98A5-3FB2E847C4BD}" type="slidenum">
              <a:rPr lang="en-US" smtClean="0"/>
              <a:t>45</a:t>
            </a:fld>
            <a:endParaRPr lang="en-US"/>
          </a:p>
        </p:txBody>
      </p:sp>
    </p:spTree>
    <p:extLst>
      <p:ext uri="{BB962C8B-B14F-4D97-AF65-F5344CB8AC3E}">
        <p14:creationId xmlns:p14="http://schemas.microsoft.com/office/powerpoint/2010/main" val="1911537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46</a:t>
            </a:fld>
            <a:endParaRPr lang="en-US"/>
          </a:p>
        </p:txBody>
      </p:sp>
    </p:spTree>
    <p:extLst>
      <p:ext uri="{BB962C8B-B14F-4D97-AF65-F5344CB8AC3E}">
        <p14:creationId xmlns:p14="http://schemas.microsoft.com/office/powerpoint/2010/main" val="3181766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48</a:t>
            </a:fld>
            <a:endParaRPr lang="en-US"/>
          </a:p>
        </p:txBody>
      </p:sp>
    </p:spTree>
    <p:extLst>
      <p:ext uri="{BB962C8B-B14F-4D97-AF65-F5344CB8AC3E}">
        <p14:creationId xmlns:p14="http://schemas.microsoft.com/office/powerpoint/2010/main" val="4225423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matter to you? – You may be the only provider a patient sees in a year or years, and therefore the only opportunity to get the patient tested</a:t>
            </a:r>
          </a:p>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50</a:t>
            </a:fld>
            <a:endParaRPr lang="en-US"/>
          </a:p>
        </p:txBody>
      </p:sp>
    </p:spTree>
    <p:extLst>
      <p:ext uri="{BB962C8B-B14F-4D97-AF65-F5344CB8AC3E}">
        <p14:creationId xmlns:p14="http://schemas.microsoft.com/office/powerpoint/2010/main" val="3592298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r>
              <a:rPr lang="en-US" b="1" dirty="0">
                <a:cs typeface="Calibri"/>
              </a:rPr>
              <a:t>*December 2021 – CDC recommended sexually active adolescents at substantial risk of HIV acquisition should be offered </a:t>
            </a:r>
            <a:r>
              <a:rPr lang="en-US" b="1" dirty="0" err="1">
                <a:cs typeface="Calibri"/>
              </a:rPr>
              <a:t>PrEP</a:t>
            </a:r>
            <a:endParaRPr lang="en-US" b="1" dirty="0">
              <a:cs typeface="Calibri"/>
            </a:endParaRPr>
          </a:p>
          <a:p>
            <a:pPr marL="914400" lvl="1" indent="-457200"/>
            <a:r>
              <a:rPr lang="en-US" b="1" dirty="0">
                <a:cs typeface="Calibri"/>
              </a:rPr>
              <a:t>*Further – All sexually active adolescent patients should receive information about </a:t>
            </a:r>
            <a:r>
              <a:rPr lang="en-US" b="1" dirty="0" err="1">
                <a:cs typeface="Calibri"/>
              </a:rPr>
              <a:t>PrEP</a:t>
            </a:r>
            <a:endParaRPr lang="en-US" b="1" dirty="0">
              <a:cs typeface="Calibri"/>
            </a:endParaRPr>
          </a:p>
          <a:p>
            <a:pPr marL="457200" lvl="0" indent="-457200"/>
            <a:r>
              <a:rPr lang="en-US" b="1" dirty="0">
                <a:cs typeface="Calibri"/>
              </a:rPr>
              <a:t>Risk factors: </a:t>
            </a:r>
          </a:p>
          <a:p>
            <a:pPr marL="457200" lvl="0" indent="-457200"/>
            <a:r>
              <a:rPr lang="en-US" b="0" dirty="0">
                <a:cs typeface="Calibri"/>
              </a:rPr>
              <a:t>Adults or adolescents who have had vaginal or anal sex in the last 6 months </a:t>
            </a:r>
            <a:r>
              <a:rPr lang="en-US" b="1" dirty="0">
                <a:cs typeface="Calibri"/>
              </a:rPr>
              <a:t>and</a:t>
            </a:r>
            <a:r>
              <a:rPr lang="en-US" b="0" dirty="0">
                <a:cs typeface="Calibri"/>
              </a:rPr>
              <a:t> </a:t>
            </a:r>
          </a:p>
          <a:p>
            <a:pPr marL="457200" lvl="0" indent="-457200">
              <a:buFont typeface="Arial" panose="020B0604020202020204" pitchFamily="34" charset="0"/>
              <a:buChar char="•"/>
            </a:pPr>
            <a:r>
              <a:rPr lang="en-US" b="0" dirty="0">
                <a:cs typeface="Calibri"/>
              </a:rPr>
              <a:t>Don’t know partners HIV status, has a partner living with HIV</a:t>
            </a:r>
          </a:p>
          <a:p>
            <a:pPr marL="457200" lvl="0" indent="-457200">
              <a:buFont typeface="Arial" panose="020B0604020202020204" pitchFamily="34" charset="0"/>
              <a:buChar char="•"/>
            </a:pPr>
            <a:r>
              <a:rPr lang="en-US" b="0" dirty="0">
                <a:cs typeface="Calibri"/>
              </a:rPr>
              <a:t>Inconsistent condom use</a:t>
            </a:r>
          </a:p>
          <a:p>
            <a:pPr marL="457200" lvl="0" indent="-457200">
              <a:buFont typeface="Arial" panose="020B0604020202020204" pitchFamily="34" charset="0"/>
              <a:buChar char="•"/>
            </a:pPr>
            <a:r>
              <a:rPr lang="en-US" b="0" dirty="0">
                <a:cs typeface="Calibri"/>
              </a:rPr>
              <a:t>Bacterial STI in last 6 months</a:t>
            </a:r>
          </a:p>
          <a:p>
            <a:pPr marL="0" lvl="0" indent="0">
              <a:buFont typeface="Arial" panose="020B0604020202020204" pitchFamily="34" charset="0"/>
              <a:buNone/>
            </a:pPr>
            <a:r>
              <a:rPr lang="en-US" b="0" dirty="0">
                <a:cs typeface="Calibri"/>
              </a:rPr>
              <a:t>People who inject drugs or share injection equipment</a:t>
            </a:r>
          </a:p>
        </p:txBody>
      </p:sp>
      <p:sp>
        <p:nvSpPr>
          <p:cNvPr id="4" name="Slide Number Placeholder 3"/>
          <p:cNvSpPr>
            <a:spLocks noGrp="1"/>
          </p:cNvSpPr>
          <p:nvPr>
            <p:ph type="sldNum" sz="quarter" idx="5"/>
          </p:nvPr>
        </p:nvSpPr>
        <p:spPr/>
        <p:txBody>
          <a:bodyPr/>
          <a:lstStyle/>
          <a:p>
            <a:fld id="{34308ADF-2894-49F7-98A5-3FB2E847C4BD}" type="slidenum">
              <a:rPr lang="en-US" smtClean="0"/>
              <a:t>51</a:t>
            </a:fld>
            <a:endParaRPr lang="en-US"/>
          </a:p>
        </p:txBody>
      </p:sp>
    </p:spTree>
    <p:extLst>
      <p:ext uri="{BB962C8B-B14F-4D97-AF65-F5344CB8AC3E}">
        <p14:creationId xmlns:p14="http://schemas.microsoft.com/office/powerpoint/2010/main" val="251774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HIV Agorithm-https</a:t>
            </a:r>
            <a:r>
              <a:rPr lang="en-US"/>
              <a:t>://stacks.cdc.gov/view/cdc/50872</a:t>
            </a:r>
          </a:p>
        </p:txBody>
      </p:sp>
      <p:sp>
        <p:nvSpPr>
          <p:cNvPr id="4" name="Slide Number Placeholder 3"/>
          <p:cNvSpPr>
            <a:spLocks noGrp="1"/>
          </p:cNvSpPr>
          <p:nvPr>
            <p:ph type="sldNum" sz="quarter" idx="5"/>
          </p:nvPr>
        </p:nvSpPr>
        <p:spPr/>
        <p:txBody>
          <a:bodyPr/>
          <a:lstStyle/>
          <a:p>
            <a:fld id="{34308ADF-2894-49F7-98A5-3FB2E847C4BD}" type="slidenum">
              <a:rPr lang="en-US" smtClean="0"/>
              <a:t>53</a:t>
            </a:fld>
            <a:endParaRPr lang="en-US"/>
          </a:p>
        </p:txBody>
      </p:sp>
    </p:spTree>
    <p:extLst>
      <p:ext uri="{BB962C8B-B14F-4D97-AF65-F5344CB8AC3E}">
        <p14:creationId xmlns:p14="http://schemas.microsoft.com/office/powerpoint/2010/main" val="4005751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54</a:t>
            </a:fld>
            <a:endParaRPr lang="en-US"/>
          </a:p>
        </p:txBody>
      </p:sp>
    </p:spTree>
    <p:extLst>
      <p:ext uri="{BB962C8B-B14F-4D97-AF65-F5344CB8AC3E}">
        <p14:creationId xmlns:p14="http://schemas.microsoft.com/office/powerpoint/2010/main" val="1814911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Presenter Notes-</a:t>
            </a:r>
          </a:p>
          <a:p>
            <a:r>
              <a:rPr lang="en-US">
                <a:cs typeface="Calibri"/>
              </a:rPr>
              <a:t>Stigma-Free guidelines were created based on patient's feedback</a:t>
            </a:r>
          </a:p>
          <a:p>
            <a:pPr marL="171450" indent="-171450">
              <a:buFont typeface="Arial"/>
              <a:buChar char="•"/>
            </a:pPr>
            <a:r>
              <a:rPr lang="en-US"/>
              <a:t>Almost 30% of people with HIV are lost to care after diagnosis, and some of that has to do with how they receive the news in the first place</a:t>
            </a:r>
            <a:endParaRPr lang="en-US">
              <a:cs typeface="Calibri"/>
            </a:endParaRPr>
          </a:p>
          <a:p>
            <a:r>
              <a:rPr lang="en-US">
                <a:cs typeface="Calibri"/>
              </a:rPr>
              <a:t>Rapid Start-</a:t>
            </a:r>
          </a:p>
          <a:p>
            <a:pPr marL="171450" indent="-171450">
              <a:buFont typeface="Arial"/>
              <a:buChar char="•"/>
            </a:pPr>
            <a:r>
              <a:rPr lang="en-US"/>
              <a:t>Some clinics will accept even with rapid test result, others require confirmatory test </a:t>
            </a:r>
            <a:endParaRPr lang="en-US">
              <a:cs typeface="Calibri"/>
            </a:endParaRPr>
          </a:p>
          <a:p>
            <a:pPr marL="171450" indent="-171450">
              <a:buFont typeface="Arial"/>
              <a:buChar char="•"/>
            </a:pPr>
            <a:r>
              <a:rPr lang="en-US"/>
              <a:t>Explain that Metro Health will be reaching out</a:t>
            </a:r>
          </a:p>
          <a:p>
            <a:pPr marL="171450" indent="-171450">
              <a:buFont typeface="Arial"/>
              <a:buChar char="•"/>
            </a:pPr>
            <a:endParaRPr lang="en-US">
              <a:cs typeface="Calibri"/>
            </a:endParaRPr>
          </a:p>
          <a:p>
            <a:r>
              <a:rPr lang="en-US">
                <a:cs typeface="Calibri"/>
              </a:rPr>
              <a:t>Not all patients can reach U=U due to other health conditions</a:t>
            </a:r>
          </a:p>
        </p:txBody>
      </p:sp>
      <p:sp>
        <p:nvSpPr>
          <p:cNvPr id="4" name="Slide Number Placeholder 3"/>
          <p:cNvSpPr>
            <a:spLocks noGrp="1"/>
          </p:cNvSpPr>
          <p:nvPr>
            <p:ph type="sldNum" sz="quarter" idx="5"/>
          </p:nvPr>
        </p:nvSpPr>
        <p:spPr/>
        <p:txBody>
          <a:bodyPr/>
          <a:lstStyle/>
          <a:p>
            <a:fld id="{34308ADF-2894-49F7-98A5-3FB2E847C4BD}" type="slidenum">
              <a:rPr lang="en-US" smtClean="0"/>
              <a:t>55</a:t>
            </a:fld>
            <a:endParaRPr lang="en-US"/>
          </a:p>
        </p:txBody>
      </p:sp>
    </p:spTree>
    <p:extLst>
      <p:ext uri="{BB962C8B-B14F-4D97-AF65-F5344CB8AC3E}">
        <p14:creationId xmlns:p14="http://schemas.microsoft.com/office/powerpoint/2010/main" val="1334663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Screening only recommended for persons with higher risk factors include MSM, PWUD, persons experiencing homelessness</a:t>
            </a:r>
          </a:p>
        </p:txBody>
      </p:sp>
      <p:sp>
        <p:nvSpPr>
          <p:cNvPr id="4" name="Slide Number Placeholder 3"/>
          <p:cNvSpPr>
            <a:spLocks noGrp="1"/>
          </p:cNvSpPr>
          <p:nvPr>
            <p:ph type="sldNum" sz="quarter" idx="5"/>
          </p:nvPr>
        </p:nvSpPr>
        <p:spPr/>
        <p:txBody>
          <a:bodyPr/>
          <a:lstStyle/>
          <a:p>
            <a:fld id="{34308ADF-2894-49F7-98A5-3FB2E847C4BD}" type="slidenum">
              <a:rPr lang="en-US" smtClean="0"/>
              <a:t>57</a:t>
            </a:fld>
            <a:endParaRPr lang="en-US"/>
          </a:p>
        </p:txBody>
      </p:sp>
    </p:spTree>
    <p:extLst>
      <p:ext uri="{BB962C8B-B14F-4D97-AF65-F5344CB8AC3E}">
        <p14:creationId xmlns:p14="http://schemas.microsoft.com/office/powerpoint/2010/main" val="418722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E19A3-12DD-403A-A4C3-F0F1FC43F14E}" type="slidenum">
              <a:rPr lang="en-US" smtClean="0"/>
              <a:t>7</a:t>
            </a:fld>
            <a:endParaRPr lang="en-US"/>
          </a:p>
        </p:txBody>
      </p:sp>
    </p:spTree>
    <p:extLst>
      <p:ext uri="{BB962C8B-B14F-4D97-AF65-F5344CB8AC3E}">
        <p14:creationId xmlns:p14="http://schemas.microsoft.com/office/powerpoint/2010/main" val="1456151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https://www.cdc.gov/hepatitis/hbv/pdfs/SerologicChartv8.pdf</a:t>
            </a:r>
            <a:endParaRPr lang="en-US"/>
          </a:p>
          <a:p>
            <a:r>
              <a:rPr lang="en-US">
                <a:cs typeface="Calibri"/>
              </a:rPr>
              <a:t>*at delivery if no test results available or no PNC</a:t>
            </a:r>
          </a:p>
        </p:txBody>
      </p:sp>
      <p:sp>
        <p:nvSpPr>
          <p:cNvPr id="4" name="Slide Number Placeholder 3"/>
          <p:cNvSpPr>
            <a:spLocks noGrp="1"/>
          </p:cNvSpPr>
          <p:nvPr>
            <p:ph type="sldNum" sz="quarter" idx="5"/>
          </p:nvPr>
        </p:nvSpPr>
        <p:spPr/>
        <p:txBody>
          <a:bodyPr/>
          <a:lstStyle/>
          <a:p>
            <a:fld id="{34308ADF-2894-49F7-98A5-3FB2E847C4BD}" type="slidenum">
              <a:rPr lang="en-US" smtClean="0"/>
              <a:t>58</a:t>
            </a:fld>
            <a:endParaRPr lang="en-US"/>
          </a:p>
        </p:txBody>
      </p:sp>
    </p:spTree>
    <p:extLst>
      <p:ext uri="{BB962C8B-B14F-4D97-AF65-F5344CB8AC3E}">
        <p14:creationId xmlns:p14="http://schemas.microsoft.com/office/powerpoint/2010/main" val="2804014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https://www.cdc.gov/hepatitis/hbv/pdfs/SerologicChartv8.pdf</a:t>
            </a:r>
            <a:endParaRPr lang="en-US" dirty="0"/>
          </a:p>
          <a:p>
            <a:r>
              <a:rPr lang="en-US" dirty="0">
                <a:cs typeface="Calibri"/>
              </a:rPr>
              <a:t>*at delivery if no test results available or no PNC</a:t>
            </a:r>
          </a:p>
        </p:txBody>
      </p:sp>
      <p:sp>
        <p:nvSpPr>
          <p:cNvPr id="4" name="Slide Number Placeholder 3"/>
          <p:cNvSpPr>
            <a:spLocks noGrp="1"/>
          </p:cNvSpPr>
          <p:nvPr>
            <p:ph type="sldNum" sz="quarter" idx="5"/>
          </p:nvPr>
        </p:nvSpPr>
        <p:spPr/>
        <p:txBody>
          <a:bodyPr/>
          <a:lstStyle/>
          <a:p>
            <a:fld id="{34308ADF-2894-49F7-98A5-3FB2E847C4BD}" type="slidenum">
              <a:rPr lang="en-US" smtClean="0"/>
              <a:t>59</a:t>
            </a:fld>
            <a:endParaRPr lang="en-US"/>
          </a:p>
        </p:txBody>
      </p:sp>
    </p:spTree>
    <p:extLst>
      <p:ext uri="{BB962C8B-B14F-4D97-AF65-F5344CB8AC3E}">
        <p14:creationId xmlns:p14="http://schemas.microsoft.com/office/powerpoint/2010/main" val="3746411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https://www.cdc.gov/hepatitis/hbv/pdfs/SerologicChartv8.pdf</a:t>
            </a:r>
            <a:endParaRPr lang="en-US" dirty="0"/>
          </a:p>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60</a:t>
            </a:fld>
            <a:endParaRPr lang="en-US"/>
          </a:p>
        </p:txBody>
      </p:sp>
    </p:spTree>
    <p:extLst>
      <p:ext uri="{BB962C8B-B14F-4D97-AF65-F5344CB8AC3E}">
        <p14:creationId xmlns:p14="http://schemas.microsoft.com/office/powerpoint/2010/main" val="545658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 Note-</a:t>
            </a:r>
            <a:endParaRPr lang="en-US" dirty="0"/>
          </a:p>
          <a:p>
            <a:r>
              <a:rPr lang="en-US" dirty="0"/>
              <a:t>Only acute Hep C, not chronic Hep C, is reportable, so we don’t have all the data we’d like</a:t>
            </a:r>
            <a:endParaRPr lang="en-US" dirty="0">
              <a:cs typeface="Calibri" panose="020F0502020204030204"/>
            </a:endParaRPr>
          </a:p>
          <a:p>
            <a:r>
              <a:rPr lang="en-US" dirty="0"/>
              <a:t>  </a:t>
            </a:r>
          </a:p>
          <a:p>
            <a:r>
              <a:rPr lang="en-US" dirty="0">
                <a:cs typeface="Calibri"/>
              </a:rPr>
              <a:t>* As of 2014 data from DSHS Hep C surveillance team is working on revised prevalence estimates</a:t>
            </a:r>
          </a:p>
        </p:txBody>
      </p:sp>
      <p:sp>
        <p:nvSpPr>
          <p:cNvPr id="4" name="Slide Number Placeholder 3"/>
          <p:cNvSpPr>
            <a:spLocks noGrp="1"/>
          </p:cNvSpPr>
          <p:nvPr>
            <p:ph type="sldNum" sz="quarter" idx="5"/>
          </p:nvPr>
        </p:nvSpPr>
        <p:spPr/>
        <p:txBody>
          <a:bodyPr/>
          <a:lstStyle/>
          <a:p>
            <a:fld id="{34308ADF-2894-49F7-98A5-3FB2E847C4BD}" type="slidenum">
              <a:rPr lang="en-US" smtClean="0"/>
              <a:t>61</a:t>
            </a:fld>
            <a:endParaRPr lang="en-US"/>
          </a:p>
        </p:txBody>
      </p:sp>
    </p:spTree>
    <p:extLst>
      <p:ext uri="{BB962C8B-B14F-4D97-AF65-F5344CB8AC3E}">
        <p14:creationId xmlns:p14="http://schemas.microsoft.com/office/powerpoint/2010/main" val="4115286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 Notes-</a:t>
            </a:r>
            <a:endParaRPr lang="en-US" dirty="0"/>
          </a:p>
          <a:p>
            <a:r>
              <a:rPr lang="en-US" dirty="0"/>
              <a:t>Vaccination is the most effective means of preventing HAV transmission among persons at risk for infection</a:t>
            </a:r>
            <a:endParaRPr lang="en-US" dirty="0">
              <a:cs typeface="Calibri" panose="020F0502020204030204"/>
            </a:endParaRPr>
          </a:p>
          <a:p>
            <a:r>
              <a:rPr lang="en-US" dirty="0"/>
              <a:t>Patients with acute HAV infection usually require only</a:t>
            </a:r>
            <a:endParaRPr lang="en-US" dirty="0">
              <a:cs typeface="Calibri" panose="020F0502020204030204"/>
            </a:endParaRPr>
          </a:p>
          <a:p>
            <a:r>
              <a:rPr lang="en-US" dirty="0"/>
              <a:t>supportive care, with no restrictions in diet or activity.</a:t>
            </a:r>
            <a:endParaRPr lang="en-US" dirty="0">
              <a:cs typeface="Calibri" panose="020F0502020204030204"/>
            </a:endParaRPr>
          </a:p>
          <a:p>
            <a:r>
              <a:rPr lang="en-US" dirty="0"/>
              <a:t>Hospitalization might be necessary for patients who become</a:t>
            </a:r>
            <a:endParaRPr lang="en-US" dirty="0">
              <a:cs typeface="Calibri" panose="020F0502020204030204"/>
            </a:endParaRPr>
          </a:p>
          <a:p>
            <a:r>
              <a:rPr lang="en-US" dirty="0"/>
              <a:t>dehydrated because of nausea and vomiting and is crucial</a:t>
            </a:r>
            <a:endParaRPr lang="en-US" dirty="0">
              <a:cs typeface="Calibri" panose="020F0502020204030204"/>
            </a:endParaRPr>
          </a:p>
          <a:p>
            <a:r>
              <a:rPr lang="en-US" dirty="0"/>
              <a:t>for patients with signs or symptoms of acute liver failure.</a:t>
            </a:r>
            <a:endParaRPr lang="en-US" dirty="0">
              <a:cs typeface="Calibri" panose="020F0502020204030204"/>
            </a:endParaRPr>
          </a:p>
          <a:p>
            <a:r>
              <a:rPr lang="en-US" dirty="0"/>
              <a:t>Medications that might cause liver damage or are metabolized</a:t>
            </a:r>
            <a:endParaRPr lang="en-US" dirty="0">
              <a:cs typeface="Calibri" panose="020F0502020204030204"/>
            </a:endParaRPr>
          </a:p>
          <a:p>
            <a:r>
              <a:rPr lang="en-US" dirty="0"/>
              <a:t>by the liver should be used with caution among persons with</a:t>
            </a:r>
            <a:endParaRPr lang="en-US" dirty="0">
              <a:cs typeface="Calibri" panose="020F0502020204030204"/>
            </a:endParaRPr>
          </a:p>
          <a:p>
            <a:r>
              <a:rPr lang="en-US" dirty="0"/>
              <a:t>HAV infection.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63</a:t>
            </a:fld>
            <a:endParaRPr lang="en-US"/>
          </a:p>
        </p:txBody>
      </p:sp>
    </p:spTree>
    <p:extLst>
      <p:ext uri="{BB962C8B-B14F-4D97-AF65-F5344CB8AC3E}">
        <p14:creationId xmlns:p14="http://schemas.microsoft.com/office/powerpoint/2010/main" val="3811822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66</a:t>
            </a:fld>
            <a:endParaRPr lang="en-US"/>
          </a:p>
        </p:txBody>
      </p:sp>
    </p:spTree>
    <p:extLst>
      <p:ext uri="{BB962C8B-B14F-4D97-AF65-F5344CB8AC3E}">
        <p14:creationId xmlns:p14="http://schemas.microsoft.com/office/powerpoint/2010/main" val="449420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67</a:t>
            </a:fld>
            <a:endParaRPr lang="en-US"/>
          </a:p>
        </p:txBody>
      </p:sp>
    </p:spTree>
    <p:extLst>
      <p:ext uri="{BB962C8B-B14F-4D97-AF65-F5344CB8AC3E}">
        <p14:creationId xmlns:p14="http://schemas.microsoft.com/office/powerpoint/2010/main" val="172619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test when there are lesions present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FDA Letter to Healthcare Providers 12/27/2023 reminding providers of possibility of inaccurate results - </a:t>
            </a:r>
            <a:r>
              <a:rPr lang="en-US" b="0" i="0" dirty="0">
                <a:solidFill>
                  <a:srgbClr val="333333"/>
                </a:solidFill>
                <a:effectLst/>
                <a:latin typeface="Georgia" panose="02040502050405020303" pitchFamily="18" charset="0"/>
              </a:rPr>
              <a:t>Counsel patients about the limitations of available testing before obtaining HSV-2 serologic tests, and perform confirmatory testing for any positive results with western blot or </a:t>
            </a:r>
            <a:r>
              <a:rPr lang="en-US" b="0" i="0" dirty="0" err="1">
                <a:solidFill>
                  <a:srgbClr val="333333"/>
                </a:solidFill>
                <a:effectLst/>
                <a:latin typeface="Georgia" panose="02040502050405020303" pitchFamily="18" charset="0"/>
              </a:rPr>
              <a:t>biokit</a:t>
            </a:r>
            <a:endParaRPr lang="en-US" b="0" i="0" dirty="0">
              <a:solidFill>
                <a:srgbClr val="333333"/>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69</a:t>
            </a:fld>
            <a:endParaRPr lang="en-US"/>
          </a:p>
        </p:txBody>
      </p:sp>
    </p:spTree>
    <p:extLst>
      <p:ext uri="{BB962C8B-B14F-4D97-AF65-F5344CB8AC3E}">
        <p14:creationId xmlns:p14="http://schemas.microsoft.com/office/powerpoint/2010/main" val="2650589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70</a:t>
            </a:fld>
            <a:endParaRPr lang="en-US"/>
          </a:p>
        </p:txBody>
      </p:sp>
    </p:spTree>
    <p:extLst>
      <p:ext uri="{BB962C8B-B14F-4D97-AF65-F5344CB8AC3E}">
        <p14:creationId xmlns:p14="http://schemas.microsoft.com/office/powerpoint/2010/main" val="2214124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71</a:t>
            </a:fld>
            <a:endParaRPr lang="en-US"/>
          </a:p>
        </p:txBody>
      </p:sp>
    </p:spTree>
    <p:extLst>
      <p:ext uri="{BB962C8B-B14F-4D97-AF65-F5344CB8AC3E}">
        <p14:creationId xmlns:p14="http://schemas.microsoft.com/office/powerpoint/2010/main" val="248597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2019 showed lowest rates in a decade for chlamydia and gonorrhea infections. This is the only year in which Bexar County rates were below the Texas and US rates</a:t>
            </a:r>
          </a:p>
          <a:p>
            <a:r>
              <a:rPr lang="en-US" dirty="0"/>
              <a:t>Between 2020 and 2021, Primary and Secondary Syphilis rates increased 38.9% - most infectious stages of infection</a:t>
            </a:r>
          </a:p>
          <a:p>
            <a:endParaRPr lang="en-US" dirty="0">
              <a:ea typeface="Calibri" panose="020F0502020204030204"/>
              <a:cs typeface="Calibri" panose="020F0502020204030204"/>
            </a:endParaRPr>
          </a:p>
          <a:p>
            <a:r>
              <a:rPr lang="en-US" dirty="0">
                <a:ea typeface="Calibri" panose="020F0502020204030204"/>
                <a:cs typeface="Calibri" panose="020F0502020204030204"/>
              </a:rPr>
              <a:t>*** CDC recommends offering syphilis testing to all sexually active persons ages 15-44 in areas where syphilis rates are above the Healthy People 2030 goal of 4.6 per 100k***</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A48925A-8AD5-4AFE-88B7-A9179AC1F4A9}" type="slidenum">
              <a:rPr lang="en-US" smtClean="0"/>
              <a:pPr/>
              <a:t>9</a:t>
            </a:fld>
            <a:endParaRPr lang="en-US"/>
          </a:p>
        </p:txBody>
      </p:sp>
    </p:spTree>
    <p:extLst>
      <p:ext uri="{BB962C8B-B14F-4D97-AF65-F5344CB8AC3E}">
        <p14:creationId xmlns:p14="http://schemas.microsoft.com/office/powerpoint/2010/main" val="618535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aafp.org – for pregnant women with recurrent herpes, suppressive therapy should be offered at 36 weeks.</a:t>
            </a:r>
          </a:p>
          <a:p>
            <a:r>
              <a:rPr lang="en-US" dirty="0"/>
              <a:t>Urgent care providers – you may be seeing a pregnant patient who has not been previously diagnosed – if this is the case, the standard of care is to treat them – remember that timing is important for the effectiveness of the treatment, and the medication is Cat B for pregnancy.</a:t>
            </a:r>
          </a:p>
        </p:txBody>
      </p:sp>
      <p:sp>
        <p:nvSpPr>
          <p:cNvPr id="4" name="Slide Number Placeholder 3"/>
          <p:cNvSpPr>
            <a:spLocks noGrp="1"/>
          </p:cNvSpPr>
          <p:nvPr>
            <p:ph type="sldNum" sz="quarter" idx="5"/>
          </p:nvPr>
        </p:nvSpPr>
        <p:spPr/>
        <p:txBody>
          <a:bodyPr/>
          <a:lstStyle/>
          <a:p>
            <a:fld id="{34308ADF-2894-49F7-98A5-3FB2E847C4BD}" type="slidenum">
              <a:rPr lang="en-US" smtClean="0"/>
              <a:t>72</a:t>
            </a:fld>
            <a:endParaRPr lang="en-US"/>
          </a:p>
        </p:txBody>
      </p:sp>
    </p:spTree>
    <p:extLst>
      <p:ext uri="{BB962C8B-B14F-4D97-AF65-F5344CB8AC3E}">
        <p14:creationId xmlns:p14="http://schemas.microsoft.com/office/powerpoint/2010/main" val="2705868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 aafp.org – for pregnant women with recurrent herpes, suppressive therapy should be offered at 36 weeks.</a:t>
            </a:r>
          </a:p>
          <a:p>
            <a:r>
              <a:rPr lang="en-US"/>
              <a:t>Urgent care providers – you may be seeing a pregnant patient who has not been previously diagnosed – if this is the case, the standard of care is to treat them – remember that timing is important for the effectiveness of the treatment, and the medication is Cat B for pregnancy.</a:t>
            </a:r>
          </a:p>
        </p:txBody>
      </p:sp>
      <p:sp>
        <p:nvSpPr>
          <p:cNvPr id="4" name="Slide Number Placeholder 3"/>
          <p:cNvSpPr>
            <a:spLocks noGrp="1"/>
          </p:cNvSpPr>
          <p:nvPr>
            <p:ph type="sldNum" sz="quarter" idx="5"/>
          </p:nvPr>
        </p:nvSpPr>
        <p:spPr/>
        <p:txBody>
          <a:bodyPr/>
          <a:lstStyle/>
          <a:p>
            <a:fld id="{34308ADF-2894-49F7-98A5-3FB2E847C4BD}" type="slidenum">
              <a:rPr lang="en-US" smtClean="0"/>
              <a:t>73</a:t>
            </a:fld>
            <a:endParaRPr lang="en-US"/>
          </a:p>
        </p:txBody>
      </p:sp>
    </p:spTree>
    <p:extLst>
      <p:ext uri="{BB962C8B-B14F-4D97-AF65-F5344CB8AC3E}">
        <p14:creationId xmlns:p14="http://schemas.microsoft.com/office/powerpoint/2010/main" val="3998180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308ADF-2894-49F7-98A5-3FB2E847C4BD}" type="slidenum">
              <a:rPr lang="en-US" smtClean="0"/>
              <a:t>75</a:t>
            </a:fld>
            <a:endParaRPr lang="en-US"/>
          </a:p>
        </p:txBody>
      </p:sp>
    </p:spTree>
    <p:extLst>
      <p:ext uri="{BB962C8B-B14F-4D97-AF65-F5344CB8AC3E}">
        <p14:creationId xmlns:p14="http://schemas.microsoft.com/office/powerpoint/2010/main" val="2547051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USPSTF recommendation is currently being updated</a:t>
            </a:r>
          </a:p>
          <a:p>
            <a:r>
              <a:rPr lang="en-US" dirty="0"/>
              <a:t>https://www.uspreventiveservicestaskforce.org/uspstf/recommendation/cervical-cancer-screening</a:t>
            </a:r>
          </a:p>
          <a:p>
            <a:endParaRPr lang="en-US" dirty="0"/>
          </a:p>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76</a:t>
            </a:fld>
            <a:endParaRPr lang="en-US"/>
          </a:p>
        </p:txBody>
      </p:sp>
    </p:spTree>
    <p:extLst>
      <p:ext uri="{BB962C8B-B14F-4D97-AF65-F5344CB8AC3E}">
        <p14:creationId xmlns:p14="http://schemas.microsoft.com/office/powerpoint/2010/main" val="1251819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vaccines at age 9 usually due to risk factors – i.e. </a:t>
            </a:r>
            <a:r>
              <a:rPr lang="en-US" dirty="0" err="1"/>
              <a:t>hx</a:t>
            </a:r>
            <a:r>
              <a:rPr lang="en-US"/>
              <a:t> of abuse etc.</a:t>
            </a:r>
          </a:p>
        </p:txBody>
      </p:sp>
      <p:sp>
        <p:nvSpPr>
          <p:cNvPr id="4" name="Slide Number Placeholder 3"/>
          <p:cNvSpPr>
            <a:spLocks noGrp="1"/>
          </p:cNvSpPr>
          <p:nvPr>
            <p:ph type="sldNum" sz="quarter" idx="5"/>
          </p:nvPr>
        </p:nvSpPr>
        <p:spPr/>
        <p:txBody>
          <a:bodyPr/>
          <a:lstStyle/>
          <a:p>
            <a:fld id="{34308ADF-2894-49F7-98A5-3FB2E847C4BD}" type="slidenum">
              <a:rPr lang="en-US" smtClean="0"/>
              <a:t>77</a:t>
            </a:fld>
            <a:endParaRPr lang="en-US"/>
          </a:p>
        </p:txBody>
      </p:sp>
    </p:spTree>
    <p:extLst>
      <p:ext uri="{BB962C8B-B14F-4D97-AF65-F5344CB8AC3E}">
        <p14:creationId xmlns:p14="http://schemas.microsoft.com/office/powerpoint/2010/main" val="1797020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308ADF-2894-49F7-98A5-3FB2E847C4BD}" type="slidenum">
              <a:rPr lang="en-US" smtClean="0"/>
              <a:t>78</a:t>
            </a:fld>
            <a:endParaRPr lang="en-US"/>
          </a:p>
        </p:txBody>
      </p:sp>
    </p:spTree>
    <p:extLst>
      <p:ext uri="{BB962C8B-B14F-4D97-AF65-F5344CB8AC3E}">
        <p14:creationId xmlns:p14="http://schemas.microsoft.com/office/powerpoint/2010/main" val="35481090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https://forms.office.com/g/7U2DTyVhnp</a:t>
            </a:r>
          </a:p>
          <a:p>
            <a:endParaRPr lang="en-US" dirty="0">
              <a:cs typeface="Calibri"/>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79</a:t>
            </a:fld>
            <a:endParaRPr lang="en-US"/>
          </a:p>
        </p:txBody>
      </p:sp>
    </p:spTree>
    <p:extLst>
      <p:ext uri="{BB962C8B-B14F-4D97-AF65-F5344CB8AC3E}">
        <p14:creationId xmlns:p14="http://schemas.microsoft.com/office/powerpoint/2010/main" val="1368233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48925A-8AD5-4AFE-88B7-A9179AC1F4A9}" type="slidenum">
              <a:rPr lang="en-US" smtClean="0"/>
              <a:pPr/>
              <a:t>80</a:t>
            </a:fld>
            <a:endParaRPr lang="en-US"/>
          </a:p>
        </p:txBody>
      </p:sp>
    </p:spTree>
    <p:extLst>
      <p:ext uri="{BB962C8B-B14F-4D97-AF65-F5344CB8AC3E}">
        <p14:creationId xmlns:p14="http://schemas.microsoft.com/office/powerpoint/2010/main" val="2727088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What’s new?</a:t>
            </a:r>
          </a:p>
          <a:p>
            <a:r>
              <a:rPr lang="en-US"/>
              <a:t>This recommendation is consistent with the 2014 USPSTF recommendation.</a:t>
            </a:r>
            <a:endParaRPr lang="en-US">
              <a:cs typeface="Calibri"/>
            </a:endParaRPr>
          </a:p>
          <a:p>
            <a:r>
              <a:rPr lang="en-US">
                <a:cs typeface="Calibri"/>
              </a:rPr>
              <a:t>Screen sexually active men if they have higher risk factors (men who have sex with men, high # of sex partners)</a:t>
            </a:r>
          </a:p>
          <a:p>
            <a:r>
              <a:rPr lang="en-US" b="1"/>
              <a:t>To whom does this recommendation apply?</a:t>
            </a:r>
            <a:endParaRPr lang="en-US" b="1">
              <a:cs typeface="Calibri"/>
            </a:endParaRPr>
          </a:p>
          <a:p>
            <a:r>
              <a:rPr lang="en-US"/>
              <a:t>Sexually active adolescents and adults, including pregnant persons, without signs and symptoms of chlamydia or gonorrhea infection.</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12</a:t>
            </a:fld>
            <a:endParaRPr lang="en-US"/>
          </a:p>
        </p:txBody>
      </p:sp>
    </p:spTree>
    <p:extLst>
      <p:ext uri="{BB962C8B-B14F-4D97-AF65-F5344CB8AC3E}">
        <p14:creationId xmlns:p14="http://schemas.microsoft.com/office/powerpoint/2010/main" val="326182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34308ADF-2894-49F7-98A5-3FB2E847C4BD}" type="slidenum">
              <a:rPr lang="en-US" smtClean="0"/>
              <a:t>13</a:t>
            </a:fld>
            <a:endParaRPr lang="en-US"/>
          </a:p>
        </p:txBody>
      </p:sp>
    </p:spTree>
    <p:extLst>
      <p:ext uri="{BB962C8B-B14F-4D97-AF65-F5344CB8AC3E}">
        <p14:creationId xmlns:p14="http://schemas.microsoft.com/office/powerpoint/2010/main" val="123007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14</a:t>
            </a:fld>
            <a:endParaRPr lang="en-US"/>
          </a:p>
        </p:txBody>
      </p:sp>
    </p:spTree>
    <p:extLst>
      <p:ext uri="{BB962C8B-B14F-4D97-AF65-F5344CB8AC3E}">
        <p14:creationId xmlns:p14="http://schemas.microsoft.com/office/powerpoint/2010/main" val="7612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4308ADF-2894-49F7-98A5-3FB2E847C4BD}" type="slidenum">
              <a:rPr lang="en-US" smtClean="0"/>
              <a:t>15</a:t>
            </a:fld>
            <a:endParaRPr lang="en-US"/>
          </a:p>
        </p:txBody>
      </p:sp>
    </p:spTree>
    <p:extLst>
      <p:ext uri="{BB962C8B-B14F-4D97-AF65-F5344CB8AC3E}">
        <p14:creationId xmlns:p14="http://schemas.microsoft.com/office/powerpoint/2010/main" val="3627074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025527"/>
            <a:ext cx="10363199" cy="2474409"/>
          </a:xfrm>
        </p:spPr>
        <p:txBody>
          <a:bodyPr anchor="t"/>
          <a:lstStyle>
            <a:lvl1pPr>
              <a:defRPr sz="54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2" y="4681685"/>
            <a:ext cx="10363197"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p>
        </p:txBody>
      </p:sp>
      <p:pic>
        <p:nvPicPr>
          <p:cNvPr id="4" name="Picture 3" descr="Logo&#10;&#10;Description automatically generated">
            <a:extLst>
              <a:ext uri="{FF2B5EF4-FFF2-40B4-BE49-F238E27FC236}">
                <a16:creationId xmlns:a16="http://schemas.microsoft.com/office/drawing/2014/main" id="{D561FFF1-97F2-F8C7-24A8-242F528D0F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7931"/>
          <a:stretch/>
        </p:blipFill>
        <p:spPr>
          <a:xfrm>
            <a:off x="266096" y="165499"/>
            <a:ext cx="2908422" cy="1340938"/>
          </a:xfrm>
          <a:prstGeom prst="rect">
            <a:avLst/>
          </a:prstGeom>
        </p:spPr>
      </p:pic>
      <p:pic>
        <p:nvPicPr>
          <p:cNvPr id="5" name="Picture 4" descr="Logo&#10;&#10;Description automatically generated">
            <a:extLst>
              <a:ext uri="{FF2B5EF4-FFF2-40B4-BE49-F238E27FC236}">
                <a16:creationId xmlns:a16="http://schemas.microsoft.com/office/drawing/2014/main" id="{E1D0269C-84EF-EC86-F47B-476A29DADA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240" r="-1"/>
          <a:stretch/>
        </p:blipFill>
        <p:spPr>
          <a:xfrm>
            <a:off x="3174518" y="292688"/>
            <a:ext cx="2209028" cy="1086559"/>
          </a:xfrm>
          <a:prstGeom prst="rect">
            <a:avLst/>
          </a:prstGeom>
        </p:spPr>
      </p:pic>
    </p:spTree>
    <p:extLst>
      <p:ext uri="{BB962C8B-B14F-4D97-AF65-F5344CB8AC3E}">
        <p14:creationId xmlns:p14="http://schemas.microsoft.com/office/powerpoint/2010/main" val="17552449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5FCA-61E6-48CB-8F4E-282DED816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C83E7-A138-4E5D-9B80-A115E1DB6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B9C67B-7779-4B81-AD6B-086DA55D4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A62BD-65E4-45B6-A709-5D98033390E8}"/>
              </a:ext>
            </a:extLst>
          </p:cNvPr>
          <p:cNvSpPr>
            <a:spLocks noGrp="1"/>
          </p:cNvSpPr>
          <p:nvPr>
            <p:ph type="dt" sz="half" idx="10"/>
          </p:nvPr>
        </p:nvSpPr>
        <p:spPr/>
        <p:txBody>
          <a:bodyPr/>
          <a:lstStyle/>
          <a:p>
            <a:fld id="{2E3CEC71-258A-4694-B36D-CDBB6FC42DEC}" type="datetimeFigureOut">
              <a:rPr lang="en-US" smtClean="0"/>
              <a:t>4/10/2024</a:t>
            </a:fld>
            <a:endParaRPr lang="en-US"/>
          </a:p>
        </p:txBody>
      </p:sp>
      <p:sp>
        <p:nvSpPr>
          <p:cNvPr id="6" name="Footer Placeholder 5">
            <a:extLst>
              <a:ext uri="{FF2B5EF4-FFF2-40B4-BE49-F238E27FC236}">
                <a16:creationId xmlns:a16="http://schemas.microsoft.com/office/drawing/2014/main" id="{5B9D9F6A-3F0B-4F27-9D0D-0C53836FD3F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E00E70-7F47-4F80-9E99-000863D5D0B7}"/>
              </a:ext>
            </a:extLst>
          </p:cNvPr>
          <p:cNvSpPr>
            <a:spLocks noGrp="1"/>
          </p:cNvSpPr>
          <p:nvPr>
            <p:ph type="sldNum" sz="quarter" idx="12"/>
          </p:nvPr>
        </p:nvSpPr>
        <p:spPr/>
        <p:txBody>
          <a:bodyPr/>
          <a:lstStyle/>
          <a:p>
            <a:fld id="{7EA26AF0-5A11-4B41-A5D6-D98FE613C647}"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3D293438-2E95-0EE5-258E-13514A1F82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25497320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White Background Right (Pink Wav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47A1C-423A-A180-1ED6-DAEA89588468}"/>
              </a:ext>
            </a:extLst>
          </p:cNvPr>
          <p:cNvSpPr>
            <a:spLocks noGrp="1"/>
          </p:cNvSpPr>
          <p:nvPr>
            <p:ph type="title" hasCustomPrompt="1"/>
          </p:nvPr>
        </p:nvSpPr>
        <p:spPr>
          <a:xfrm>
            <a:off x="3586826" y="365125"/>
            <a:ext cx="7766973" cy="1325563"/>
          </a:xfrm>
        </p:spPr>
        <p:txBody>
          <a:bodyPr/>
          <a:lstStyle>
            <a:lvl1pPr algn="l">
              <a:defRPr>
                <a:solidFill>
                  <a:schemeClr val="tx1"/>
                </a:solidFill>
              </a:defRPr>
            </a:lvl1pPr>
          </a:lstStyle>
          <a:p>
            <a:r>
              <a:rPr lang="en-US"/>
              <a:t>Click to Edit</a:t>
            </a:r>
          </a:p>
        </p:txBody>
      </p:sp>
      <p:sp>
        <p:nvSpPr>
          <p:cNvPr id="4" name="Content Placeholder 3">
            <a:extLst>
              <a:ext uri="{FF2B5EF4-FFF2-40B4-BE49-F238E27FC236}">
                <a16:creationId xmlns:a16="http://schemas.microsoft.com/office/drawing/2014/main" id="{3B5C6FF3-1602-8A20-B19B-9E0A98BA6996}"/>
              </a:ext>
            </a:extLst>
          </p:cNvPr>
          <p:cNvSpPr>
            <a:spLocks noGrp="1"/>
          </p:cNvSpPr>
          <p:nvPr>
            <p:ph sz="half" idx="2"/>
          </p:nvPr>
        </p:nvSpPr>
        <p:spPr>
          <a:xfrm>
            <a:off x="3586827" y="1825625"/>
            <a:ext cx="7766973"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AEE9355-18D5-2D93-8E8B-9A7BC77B4DAD}"/>
              </a:ext>
            </a:extLst>
          </p:cNvPr>
          <p:cNvSpPr>
            <a:spLocks noGrp="1"/>
          </p:cNvSpPr>
          <p:nvPr>
            <p:ph type="sldNum" sz="quarter" idx="12"/>
          </p:nvPr>
        </p:nvSpPr>
        <p:spPr/>
        <p:txBody>
          <a:bodyPr/>
          <a:lstStyle>
            <a:lvl1pPr>
              <a:defRPr>
                <a:solidFill>
                  <a:schemeClr val="tx1"/>
                </a:solidFill>
              </a:defRPr>
            </a:lvl1pPr>
          </a:lstStyle>
          <a:p>
            <a:fld id="{75EF5E2B-3C74-4793-9359-B0EE69AD8B0E}" type="slidenum">
              <a:rPr lang="en-US" smtClean="0"/>
              <a:t>‹#›</a:t>
            </a:fld>
            <a:endParaRPr lang="en-US"/>
          </a:p>
        </p:txBody>
      </p:sp>
      <p:grpSp>
        <p:nvGrpSpPr>
          <p:cNvPr id="8" name="Group 7">
            <a:extLst>
              <a:ext uri="{FF2B5EF4-FFF2-40B4-BE49-F238E27FC236}">
                <a16:creationId xmlns:a16="http://schemas.microsoft.com/office/drawing/2014/main" id="{7AED5C03-1D35-CEF5-A4D7-5F8B3E86219D}"/>
              </a:ext>
              <a:ext uri="{C183D7F6-B498-43B3-948B-1728B52AA6E4}">
                <adec:decorative xmlns:adec="http://schemas.microsoft.com/office/drawing/2017/decorative" val="1"/>
              </a:ext>
            </a:extLst>
          </p:cNvPr>
          <p:cNvGrpSpPr/>
          <p:nvPr/>
        </p:nvGrpSpPr>
        <p:grpSpPr>
          <a:xfrm>
            <a:off x="3586827" y="1466940"/>
            <a:ext cx="7588404" cy="127062"/>
            <a:chOff x="838199" y="1431287"/>
            <a:chExt cx="7588404" cy="127062"/>
          </a:xfrm>
          <a:solidFill>
            <a:schemeClr val="accent3"/>
          </a:solidFill>
        </p:grpSpPr>
        <p:pic>
          <p:nvPicPr>
            <p:cNvPr id="9" name="Graphic 8">
              <a:extLst>
                <a:ext uri="{FF2B5EF4-FFF2-40B4-BE49-F238E27FC236}">
                  <a16:creationId xmlns:a16="http://schemas.microsoft.com/office/drawing/2014/main" id="{2665A049-2DA4-8786-2779-BB5A81E079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199" y="1431287"/>
              <a:ext cx="3811859" cy="127062"/>
            </a:xfrm>
            <a:prstGeom prst="rect">
              <a:avLst/>
            </a:prstGeom>
          </p:spPr>
        </p:pic>
        <p:pic>
          <p:nvPicPr>
            <p:cNvPr id="10" name="Graphic 9">
              <a:extLst>
                <a:ext uri="{FF2B5EF4-FFF2-40B4-BE49-F238E27FC236}">
                  <a16:creationId xmlns:a16="http://schemas.microsoft.com/office/drawing/2014/main" id="{1B66B7AB-1FD9-4801-FF58-687921F2BB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14744" y="1431287"/>
              <a:ext cx="3811859" cy="127062"/>
            </a:xfrm>
            <a:prstGeom prst="rect">
              <a:avLst/>
            </a:prstGeom>
          </p:spPr>
        </p:pic>
      </p:grpSp>
      <p:pic>
        <p:nvPicPr>
          <p:cNvPr id="5" name="Graphic 4">
            <a:extLst>
              <a:ext uri="{FF2B5EF4-FFF2-40B4-BE49-F238E27FC236}">
                <a16:creationId xmlns:a16="http://schemas.microsoft.com/office/drawing/2014/main" id="{8649501A-2AD1-DBCD-5A81-4784A2333B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2956898" y="759542"/>
            <a:ext cx="6858000" cy="5338916"/>
          </a:xfrm>
          <a:prstGeom prst="rect">
            <a:avLst/>
          </a:prstGeom>
        </p:spPr>
      </p:pic>
    </p:spTree>
    <p:extLst>
      <p:ext uri="{BB962C8B-B14F-4D97-AF65-F5344CB8AC3E}">
        <p14:creationId xmlns:p14="http://schemas.microsoft.com/office/powerpoint/2010/main" val="295339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iagram&#10;&#10;Description automatically generated">
            <a:extLst>
              <a:ext uri="{FF2B5EF4-FFF2-40B4-BE49-F238E27FC236}">
                <a16:creationId xmlns:a16="http://schemas.microsoft.com/office/drawing/2014/main" id="{43CDD406-884C-4FDF-4A56-1C7534B968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49283573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3187173"/>
            <a:ext cx="10212916" cy="1168401"/>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90" y="1553633"/>
            <a:ext cx="8180916"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EA26AF0-5A11-4B41-A5D6-D98FE613C647}" type="slidenum">
              <a:rPr lang="en-US" smtClean="0"/>
              <a:t>‹#›</a:t>
            </a:fld>
            <a:endParaRPr lang="en-US"/>
          </a:p>
        </p:txBody>
      </p:sp>
      <p:pic>
        <p:nvPicPr>
          <p:cNvPr id="11" name="Picture 10"/>
          <p:cNvPicPr>
            <a:picLocks/>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4AC5942F-DEF1-FE46-F6FC-1CD8FA8407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21766372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3" y="1536192"/>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EA26AF0-5A11-4B41-A5D6-D98FE613C647}" type="slidenum">
              <a:rPr lang="en-US" smtClean="0"/>
              <a:t>‹#›</a:t>
            </a:fld>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A6826B0C-5D09-5E17-A87F-F56552291F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5119798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EA26AF0-5A11-4B41-A5D6-D98FE613C647}" type="slidenum">
              <a:rPr lang="en-US" smtClean="0"/>
              <a:t>‹#›</a:t>
            </a:fld>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5B0D2902-8F5A-5A03-EF72-E8A3C580A2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35493673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EA26AF0-5A11-4B41-A5D6-D98FE613C647}" type="slidenum">
              <a:rPr lang="en-US" smtClean="0"/>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00D53D5F-BDBC-5670-70EB-2A7FE25688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37497650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A26AF0-5A11-4B41-A5D6-D98FE613C647}" type="slidenum">
              <a:rPr lang="en-US" smtClean="0"/>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9CAC2750-C1F3-9003-4269-824C2EC837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1315462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5" y="5495544"/>
            <a:ext cx="11355753" cy="59436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fld id="{7EA26AF0-5A11-4B41-A5D6-D98FE613C647}" type="slidenum">
              <a:rPr lang="en-US" smtClean="0"/>
              <a:t>‹#›</a:t>
            </a:fld>
            <a:endParaRPr lang="en-US"/>
          </a:p>
        </p:txBody>
      </p:sp>
      <p:sp>
        <p:nvSpPr>
          <p:cNvPr id="9" name="Content Placeholder 8"/>
          <p:cNvSpPr>
            <a:spLocks noGrp="1"/>
          </p:cNvSpPr>
          <p:nvPr>
            <p:ph sz="quarter" idx="13"/>
          </p:nvPr>
        </p:nvSpPr>
        <p:spPr>
          <a:xfrm>
            <a:off x="406405" y="381002"/>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96748937-8FCA-8E4C-6FE7-A72CB11A77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7362923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10327"/>
            <a:ext cx="12192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Click icon to add picture</a:t>
            </a:r>
          </a:p>
        </p:txBody>
      </p:sp>
      <p:sp>
        <p:nvSpPr>
          <p:cNvPr id="4" name="Text Placeholder 3"/>
          <p:cNvSpPr>
            <a:spLocks noGrp="1"/>
          </p:cNvSpPr>
          <p:nvPr>
            <p:ph type="body" sz="half" idx="2"/>
          </p:nvPr>
        </p:nvSpPr>
        <p:spPr>
          <a:xfrm>
            <a:off x="402336" y="5607552"/>
            <a:ext cx="11450997"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7EA26AF0-5A11-4B41-A5D6-D98FE613C647}" type="slidenum">
              <a:rPr lang="en-US" smtClean="0"/>
              <a:t>‹#›</a:t>
            </a:fld>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18E53A37-AB39-3359-A484-B66C41D477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41508212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3">
            <a:extLst>
              <a:ext uri="{28A0092B-C50C-407E-A947-70E740481C1C}">
                <a14:useLocalDpi xmlns:a14="http://schemas.microsoft.com/office/drawing/2010/main" val="0"/>
              </a:ext>
            </a:extLst>
          </a:blip>
          <a:srcRect l="22457" t="32317" r="11115"/>
          <a:stretch/>
        </p:blipFill>
        <p:spPr>
          <a:xfrm>
            <a:off x="6" y="5"/>
            <a:ext cx="12191999" cy="6197487"/>
          </a:xfrm>
          <a:prstGeom prst="rect">
            <a:avLst/>
          </a:prstGeom>
        </p:spPr>
      </p:pic>
      <p:sp>
        <p:nvSpPr>
          <p:cNvPr id="2" name="Title Placeholder 1"/>
          <p:cNvSpPr>
            <a:spLocks noGrp="1"/>
          </p:cNvSpPr>
          <p:nvPr>
            <p:ph type="title"/>
          </p:nvPr>
        </p:nvSpPr>
        <p:spPr>
          <a:xfrm>
            <a:off x="609604" y="274639"/>
            <a:ext cx="11087425" cy="1143000"/>
          </a:xfrm>
          <a:prstGeom prst="rect">
            <a:avLst/>
          </a:prstGeom>
        </p:spPr>
        <p:txBody>
          <a:bodyPr vert="horz" lIns="91290" tIns="45645" rIns="91290" bIns="45645" rtlCol="0" anchor="ctr">
            <a:noAutofit/>
          </a:bodyPr>
          <a:lstStyle/>
          <a:p>
            <a:r>
              <a:rPr lang="en-US"/>
              <a:t>Click to edit Master title style</a:t>
            </a:r>
          </a:p>
        </p:txBody>
      </p:sp>
      <p:sp>
        <p:nvSpPr>
          <p:cNvPr id="3" name="Text Placeholder 2"/>
          <p:cNvSpPr>
            <a:spLocks noGrp="1"/>
          </p:cNvSpPr>
          <p:nvPr>
            <p:ph type="body" idx="1"/>
          </p:nvPr>
        </p:nvSpPr>
        <p:spPr>
          <a:xfrm>
            <a:off x="609604" y="1600203"/>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75717" y="6305882"/>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7EA26AF0-5A11-4B41-A5D6-D98FE613C647}" type="slidenum">
              <a:rPr lang="en-US" smtClean="0"/>
              <a:t>‹#›</a:t>
            </a:fld>
            <a:endParaRPr lang="en-US"/>
          </a:p>
        </p:txBody>
      </p:sp>
    </p:spTree>
    <p:extLst>
      <p:ext uri="{BB962C8B-B14F-4D97-AF65-F5344CB8AC3E}">
        <p14:creationId xmlns:p14="http://schemas.microsoft.com/office/powerpoint/2010/main" val="10092118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Lst>
  <p:hf hdr="0" ft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uwptc.org/visual-guid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hyperlink" Target="https://www.dshs.texas.gov/sites/default/files/hivstd/info/edmat/GonorrheaTreatmentFailur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dshs.texas.gov/sites/default/files/hivstd/info/edmat/GonorrheaTreatmentFailure.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dshs.texas.gov/sites/default/files/hivstd/info/edmat/GonorrheaTreatmentFailure.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cdc.gov/std/treatment-guidelines/gonorrhea-adults.ht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dshs.texas.gov/sites/default/files/hivstd/info/edmat/GonorrheaTreatmentFailure.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3" Type="http://schemas.openxmlformats.org/officeDocument/2006/relationships/hyperlink" Target="mailto:lucinda.zeinelabdin2@sanantonio.g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hyperlink" Target="mailto:Diana.morales1@sanantonio.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29F_CC824EA3.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pixabay.com/en/bacteria-flagellum-capsule-biology-30624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4.jpeg"/><Relationship Id="rId3" Type="http://schemas.microsoft.com/office/2018/10/relationships/comments" Target="../comments/modernComment_2AD_C964B42B.xml"/><Relationship Id="rId7" Type="http://schemas.openxmlformats.org/officeDocument/2006/relationships/image" Target="../media/image23.png"/><Relationship Id="rId12"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diagramColors" Target="../diagrams/colors3.xml"/><Relationship Id="rId5" Type="http://schemas.openxmlformats.org/officeDocument/2006/relationships/hyperlink" Target="https://plasticsurgerykey.com/syphilis/" TargetMode="External"/><Relationship Id="rId10" Type="http://schemas.openxmlformats.org/officeDocument/2006/relationships/diagramQuickStyle" Target="../diagrams/quickStyle3.xml"/><Relationship Id="rId4" Type="http://schemas.openxmlformats.org/officeDocument/2006/relationships/image" Target="../media/image21.jpeg"/><Relationship Id="rId9" Type="http://schemas.openxmlformats.org/officeDocument/2006/relationships/diagramLayout" Target="../diagrams/layout3.xml"/><Relationship Id="rId1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5.png"/><Relationship Id="rId7" Type="http://schemas.openxmlformats.org/officeDocument/2006/relationships/diagramLayout" Target="../diagrams/layout4.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27.jpg"/><Relationship Id="rId10" Type="http://schemas.microsoft.com/office/2007/relationships/diagramDrawing" Target="../diagrams/drawing4.xml"/><Relationship Id="rId4" Type="http://schemas.openxmlformats.org/officeDocument/2006/relationships/image" Target="../media/image26.png"/><Relationship Id="rId9" Type="http://schemas.openxmlformats.org/officeDocument/2006/relationships/diagramColors" Target="../diagrams/colors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27B_E97504C7.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endstigmaendhiv.com/resources/" TargetMode="External"/><Relationship Id="rId7"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hyperlink" Target="https://endstigmaendhiv.com/service-provider/"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hyperlink" Target="https://www.cdc.gov/knowmorehepatitis/hcp/Test-For-HepC-During-Pregnancy.htm?s_cid=tw_dvhtwitter202108290001"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microsoft.com/office/2018/10/relationships/comments" Target="../comments/modernComment_265_4BFDC0C3.xm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5.svg"/></Relationships>
</file>

<file path=ppt/slides/_rels/slide67.xml.rels><?xml version="1.0" encoding="UTF-8" standalone="yes"?>
<Relationships xmlns="http://schemas.openxmlformats.org/package/2006/relationships"><Relationship Id="rId8" Type="http://schemas.openxmlformats.org/officeDocument/2006/relationships/hyperlink" Target="https://www.google.com/url?sa=i&amp;url=https%3A%2F%2Fwww.facebook.com%2FEndHEP2030%2F&amp;psig=AOvVaw0Qo8VdL4fqsawTgtau81MK&amp;ust=1706044335804000&amp;source=images&amp;cd=vfe&amp;opi=89978449&amp;ved=0CBQQ3YkBahcKEwi4gY3J9PGDAxUAAAAAHQAAAAAQAw" TargetMode="External"/><Relationship Id="rId3" Type="http://schemas.openxmlformats.org/officeDocument/2006/relationships/hyperlink" Target="https://www.texmed.org/Template.aspx?id=57619" TargetMode="External"/><Relationship Id="rId7"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www.stophepatitisc.com/for-professionals/" TargetMode="External"/><Relationship Id="rId4" Type="http://schemas.openxmlformats.org/officeDocument/2006/relationships/hyperlink" Target="https://www.hhs.texas.gov/sites/default/files/documents/laws-regulations/forms/1335/1335.pdf"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hyperlink" Target="https://wp.uthscsa.edu/echo/hepatitis-c-virus-echo/" TargetMode="External"/><Relationship Id="rId13" Type="http://schemas.openxmlformats.org/officeDocument/2006/relationships/hyperlink" Target="https://www.cdc.gov/std/ept/legal/texas.htm" TargetMode="External"/><Relationship Id="rId18" Type="http://schemas.openxmlformats.org/officeDocument/2006/relationships/image" Target="../media/image39.png"/><Relationship Id="rId3" Type="http://schemas.openxmlformats.org/officeDocument/2006/relationships/hyperlink" Target="https://www.cdc.gov/std/treatment-guidelines/default.htm" TargetMode="External"/><Relationship Id="rId7" Type="http://schemas.openxmlformats.org/officeDocument/2006/relationships/hyperlink" Target="https://www.sanantonio.gov/health/healthservices/stdservices" TargetMode="External"/><Relationship Id="rId12" Type="http://schemas.openxmlformats.org/officeDocument/2006/relationships/hyperlink" Target="https://www.dshs.texas.gov/hivstd/info/edmat/HCVinTexas.pdf" TargetMode="External"/><Relationship Id="rId17" Type="http://schemas.openxmlformats.org/officeDocument/2006/relationships/hyperlink" Target="https://www.uspreventiveservicestaskforce.org/uspstf/recommendation/prevention-of-human-immunodeficiency-virus-hiv-infection-pre-exposure-prophylaxis" TargetMode="External"/><Relationship Id="rId2" Type="http://schemas.openxmlformats.org/officeDocument/2006/relationships/notesSlide" Target="../notesSlides/notesSlide55.xml"/><Relationship Id="rId16" Type="http://schemas.openxmlformats.org/officeDocument/2006/relationships/hyperlink" Target="https://www.uspreventiveservicestaskforce.org/uspstf/recommendation/cervical-cancer-screening" TargetMode="External"/><Relationship Id="rId1" Type="http://schemas.openxmlformats.org/officeDocument/2006/relationships/slideLayout" Target="../slideLayouts/slideLayout2.xml"/><Relationship Id="rId6" Type="http://schemas.openxmlformats.org/officeDocument/2006/relationships/hyperlink" Target="https://www.cdc.gov/hepatitis/hcv/guidelinesc.htm" TargetMode="External"/><Relationship Id="rId11" Type="http://schemas.openxmlformats.org/officeDocument/2006/relationships/hyperlink" Target="https://vimeo.com/566182168" TargetMode="External"/><Relationship Id="rId5" Type="http://schemas.openxmlformats.org/officeDocument/2006/relationships/hyperlink" Target="https://www.cdc.gov/std/statistics/2022/default.htm" TargetMode="External"/><Relationship Id="rId15" Type="http://schemas.openxmlformats.org/officeDocument/2006/relationships/hyperlink" Target="https://www.needymeds.org/" TargetMode="External"/><Relationship Id="rId10" Type="http://schemas.openxmlformats.org/officeDocument/2006/relationships/hyperlink" Target="https://www.hiv.uw.edu/go/screening-diagnosis/diagnostic-testing/core-concept/all" TargetMode="External"/><Relationship Id="rId19" Type="http://schemas.openxmlformats.org/officeDocument/2006/relationships/image" Target="../media/image10.png"/><Relationship Id="rId4" Type="http://schemas.openxmlformats.org/officeDocument/2006/relationships/hyperlink" Target="https://www.cdc.gov/hiv/pdf/risk/prep/cdc-hiv-prep-guidelines-2021.pdf" TargetMode="External"/><Relationship Id="rId9" Type="http://schemas.openxmlformats.org/officeDocument/2006/relationships/hyperlink" Target="https://endstigmaendhiv.com/service-provider/" TargetMode="External"/><Relationship Id="rId14" Type="http://schemas.openxmlformats.org/officeDocument/2006/relationships/hyperlink" Target="https://www.dshs.state.tx.us/hivstd/ept/ExSTDSvcsManual-pdf.pdf" TargetMode="External"/></Relationships>
</file>

<file path=ppt/slides/_rels/slide79.xml.rels><?xml version="1.0" encoding="UTF-8" standalone="yes"?>
<Relationships xmlns="http://schemas.openxmlformats.org/package/2006/relationships"><Relationship Id="rId3" Type="http://schemas.microsoft.com/office/2018/10/relationships/comments" Target="../comments/modernComment_29A_9ADF5214.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0.png"/><Relationship Id="rId4" Type="http://schemas.openxmlformats.org/officeDocument/2006/relationships/hyperlink" Target="https://forms.office.com/g/7U2DTyVhn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sa.gov/files/assets/main/v/1/samhd/documents/health-data-statistics/sti-report-2021.pdf" TargetMode="Externa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0055788" y="6305882"/>
            <a:ext cx="548640" cy="396240"/>
          </a:xfrm>
        </p:spPr>
        <p:txBody>
          <a:bodyPr/>
          <a:lstStyle/>
          <a:p>
            <a:fld id="{1D2EA5EF-C699-AF4C-BA42-C0A1CAAB713C}" type="slidenum">
              <a:rPr lang="en-US" smtClean="0"/>
              <a:t>1</a:t>
            </a:fld>
            <a:endParaRPr lang="en-US"/>
          </a:p>
        </p:txBody>
      </p:sp>
      <p:sp>
        <p:nvSpPr>
          <p:cNvPr id="6" name="Title 5">
            <a:extLst>
              <a:ext uri="{FF2B5EF4-FFF2-40B4-BE49-F238E27FC236}">
                <a16:creationId xmlns:a16="http://schemas.microsoft.com/office/drawing/2014/main" id="{8D1B77F7-DD33-4483-B630-B1734FC553CC}"/>
              </a:ext>
            </a:extLst>
          </p:cNvPr>
          <p:cNvSpPr>
            <a:spLocks noGrp="1"/>
          </p:cNvSpPr>
          <p:nvPr>
            <p:ph type="ctrTitle"/>
          </p:nvPr>
        </p:nvSpPr>
        <p:spPr>
          <a:xfrm>
            <a:off x="914400" y="1994108"/>
            <a:ext cx="10883590" cy="2049169"/>
          </a:xfrm>
        </p:spPr>
        <p:txBody>
          <a:bodyPr/>
          <a:lstStyle/>
          <a:p>
            <a:r>
              <a:rPr lang="en-US" dirty="0"/>
              <a:t>Sexually Transmitted Infection (STI) Treatment Guidelines</a:t>
            </a:r>
          </a:p>
        </p:txBody>
      </p:sp>
      <p:sp>
        <p:nvSpPr>
          <p:cNvPr id="8" name="Subtitle 7">
            <a:extLst>
              <a:ext uri="{FF2B5EF4-FFF2-40B4-BE49-F238E27FC236}">
                <a16:creationId xmlns:a16="http://schemas.microsoft.com/office/drawing/2014/main" id="{C3EB110E-49B7-400E-B0B6-633AAF66230B}"/>
              </a:ext>
            </a:extLst>
          </p:cNvPr>
          <p:cNvSpPr>
            <a:spLocks noGrp="1"/>
          </p:cNvSpPr>
          <p:nvPr>
            <p:ph type="subTitle" idx="1"/>
          </p:nvPr>
        </p:nvSpPr>
        <p:spPr>
          <a:xfrm>
            <a:off x="570573" y="4477246"/>
            <a:ext cx="6308772" cy="918118"/>
          </a:xfrm>
        </p:spPr>
        <p:txBody>
          <a:bodyPr>
            <a:normAutofit fontScale="77500" lnSpcReduction="20000"/>
          </a:bodyPr>
          <a:lstStyle/>
          <a:p>
            <a:r>
              <a:rPr lang="en-US" dirty="0"/>
              <a:t>Lucinda Lundy </a:t>
            </a:r>
            <a:r>
              <a:rPr lang="en-US" dirty="0" err="1"/>
              <a:t>Zeinelabdin</a:t>
            </a:r>
            <a:r>
              <a:rPr lang="en-US" dirty="0"/>
              <a:t>, MSN, APRN, FNP-C</a:t>
            </a:r>
          </a:p>
          <a:p>
            <a:r>
              <a:rPr lang="en-US" b="0" i="0" dirty="0">
                <a:effectLst/>
                <a:latin typeface="Arial" panose="020B0604020202020204" pitchFamily="34" charset="0"/>
              </a:rPr>
              <a:t>Nurse Practitioner, Clinician Ambassador</a:t>
            </a:r>
            <a:endParaRPr lang="en-US" dirty="0"/>
          </a:p>
          <a:p>
            <a:endParaRPr lang="en-US" dirty="0"/>
          </a:p>
          <a:p>
            <a:endParaRPr lang="en-US" dirty="0"/>
          </a:p>
        </p:txBody>
      </p:sp>
      <p:pic>
        <p:nvPicPr>
          <p:cNvPr id="5" name="Picture 8" descr="New Metro Health_COLOR LOGO.png">
            <a:extLst>
              <a:ext uri="{FF2B5EF4-FFF2-40B4-BE49-F238E27FC236}">
                <a16:creationId xmlns:a16="http://schemas.microsoft.com/office/drawing/2014/main" id="{0B0493A0-2F81-4506-B222-81399E34B8FF}"/>
              </a:ext>
            </a:extLst>
          </p:cNvPr>
          <p:cNvPicPr>
            <a:picLocks noChangeAspect="1"/>
          </p:cNvPicPr>
          <p:nvPr/>
        </p:nvPicPr>
        <p:blipFill>
          <a:blip r:embed="rId3"/>
          <a:stretch>
            <a:fillRect/>
          </a:stretch>
        </p:blipFill>
        <p:spPr>
          <a:xfrm>
            <a:off x="10474106" y="155878"/>
            <a:ext cx="1406359" cy="1226549"/>
          </a:xfrm>
          <a:prstGeom prst="rect">
            <a:avLst/>
          </a:prstGeom>
        </p:spPr>
      </p:pic>
      <p:sp>
        <p:nvSpPr>
          <p:cNvPr id="3" name="Subtitle 7">
            <a:extLst>
              <a:ext uri="{FF2B5EF4-FFF2-40B4-BE49-F238E27FC236}">
                <a16:creationId xmlns:a16="http://schemas.microsoft.com/office/drawing/2014/main" id="{DCCA3F09-DA7B-00D1-84B1-9F2138A9EC01}"/>
              </a:ext>
            </a:extLst>
          </p:cNvPr>
          <p:cNvSpPr txBox="1">
            <a:spLocks/>
          </p:cNvSpPr>
          <p:nvPr/>
        </p:nvSpPr>
        <p:spPr>
          <a:xfrm>
            <a:off x="574290" y="5345183"/>
            <a:ext cx="6237246" cy="1271239"/>
          </a:xfrm>
          <a:prstGeom prst="rect">
            <a:avLst/>
          </a:prstGeom>
        </p:spPr>
        <p:txBody>
          <a:bodyPr vert="horz" lIns="91290" tIns="45645" rIns="91290" bIns="45645" rtlCol="0" anchor="t">
            <a:noAutofit/>
          </a:bodyPr>
          <a:lstStyle>
            <a:lvl1pPr marL="0" indent="0" algn="l" defTabSz="912899" rtl="0" eaLnBrk="1" latinLnBrk="0" hangingPunct="1">
              <a:spcBef>
                <a:spcPct val="20000"/>
              </a:spcBef>
              <a:buClr>
                <a:schemeClr val="accent6"/>
              </a:buClr>
              <a:buFont typeface="Wingdings" charset="2"/>
              <a:buNone/>
              <a:defRPr sz="2800" b="0" i="0" kern="1200">
                <a:solidFill>
                  <a:srgbClr val="222222"/>
                </a:solidFill>
                <a:latin typeface="+mn-lt"/>
                <a:ea typeface="+mn-ea"/>
                <a:cs typeface="ITC Avant Garde Std Md"/>
              </a:defRPr>
            </a:lvl1pPr>
            <a:lvl2pPr marL="456449" indent="0" algn="ctr" defTabSz="912899" rtl="0" eaLnBrk="1" latinLnBrk="0" hangingPunct="1">
              <a:spcBef>
                <a:spcPct val="20000"/>
              </a:spcBef>
              <a:buClr>
                <a:schemeClr val="accent6"/>
              </a:buClr>
              <a:buFont typeface="Wingdings" charset="2"/>
              <a:buNone/>
              <a:defRPr sz="2200" b="0" i="0" kern="1200">
                <a:solidFill>
                  <a:schemeClr val="tx1">
                    <a:tint val="75000"/>
                  </a:schemeClr>
                </a:solidFill>
                <a:latin typeface="+mn-lt"/>
                <a:ea typeface="+mn-ea"/>
                <a:cs typeface="ITC Avant Garde Std Md"/>
              </a:defRPr>
            </a:lvl2pPr>
            <a:lvl3pPr marL="912899" indent="0" algn="ctr" defTabSz="912899" rtl="0" eaLnBrk="1" latinLnBrk="0" hangingPunct="1">
              <a:spcBef>
                <a:spcPct val="20000"/>
              </a:spcBef>
              <a:buClr>
                <a:schemeClr val="accent6"/>
              </a:buClr>
              <a:buFont typeface="Wingdings" charset="2"/>
              <a:buNone/>
              <a:defRPr sz="2000" b="0" i="0" kern="1200">
                <a:solidFill>
                  <a:schemeClr val="tx1">
                    <a:tint val="75000"/>
                  </a:schemeClr>
                </a:solidFill>
                <a:latin typeface="+mn-lt"/>
                <a:ea typeface="+mn-ea"/>
                <a:cs typeface="ITC Avant Garde Std Md"/>
              </a:defRPr>
            </a:lvl3pPr>
            <a:lvl4pPr marL="1369349" indent="0" algn="ctr" defTabSz="912899" rtl="0" eaLnBrk="1" latinLnBrk="0" hangingPunct="1">
              <a:spcBef>
                <a:spcPct val="20000"/>
              </a:spcBef>
              <a:buClr>
                <a:schemeClr val="accent6"/>
              </a:buClr>
              <a:buFont typeface="Wingdings" charset="2"/>
              <a:buNone/>
              <a:defRPr sz="1800" b="0" i="0" kern="1200">
                <a:solidFill>
                  <a:schemeClr val="tx1">
                    <a:tint val="75000"/>
                  </a:schemeClr>
                </a:solidFill>
                <a:latin typeface="+mn-lt"/>
                <a:ea typeface="+mn-ea"/>
                <a:cs typeface="ITC Avant Garde Std Md"/>
              </a:defRPr>
            </a:lvl4pPr>
            <a:lvl5pPr marL="1825798" indent="0" algn="ctr" defTabSz="912899" rtl="0" eaLnBrk="1" latinLnBrk="0" hangingPunct="1">
              <a:spcBef>
                <a:spcPct val="20000"/>
              </a:spcBef>
              <a:buClr>
                <a:schemeClr val="accent6"/>
              </a:buClr>
              <a:buFont typeface="Wingdings" charset="2"/>
              <a:buNone/>
              <a:defRPr sz="1600" b="0" i="0" kern="1200" baseline="0">
                <a:solidFill>
                  <a:schemeClr val="tx1">
                    <a:tint val="75000"/>
                  </a:schemeClr>
                </a:solidFill>
                <a:latin typeface="+mn-lt"/>
                <a:ea typeface="+mn-ea"/>
                <a:cs typeface="ITC Avant Garde Std Md"/>
              </a:defRPr>
            </a:lvl5pPr>
            <a:lvl6pPr marL="2282248" indent="0" algn="ctr" defTabSz="912899"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38697" indent="0" algn="ctr" defTabSz="912899"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195147" indent="0" algn="ctr" defTabSz="912899"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1597" indent="0" algn="ctr" defTabSz="912899"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a:spcBef>
                <a:spcPts val="0"/>
              </a:spcBef>
            </a:pPr>
            <a:r>
              <a:rPr lang="en-US" sz="2200" dirty="0"/>
              <a:t>Diana Morales, BSN, RN</a:t>
            </a:r>
          </a:p>
          <a:p>
            <a:pPr>
              <a:spcBef>
                <a:spcPts val="0"/>
              </a:spcBef>
            </a:pPr>
            <a:r>
              <a:rPr lang="en-US" sz="2200" dirty="0">
                <a:latin typeface="Arial"/>
              </a:rPr>
              <a:t>Public Health Nurse, Clinician Ambassador</a:t>
            </a:r>
            <a:endParaRPr lang="en-US" dirty="0"/>
          </a:p>
          <a:p>
            <a:endParaRPr lang="en-US" dirty="0"/>
          </a:p>
        </p:txBody>
      </p:sp>
    </p:spTree>
    <p:extLst>
      <p:ext uri="{BB962C8B-B14F-4D97-AF65-F5344CB8AC3E}">
        <p14:creationId xmlns:p14="http://schemas.microsoft.com/office/powerpoint/2010/main" val="184844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7EBAA-A810-49BB-8A32-1951AB5117B6}"/>
              </a:ext>
            </a:extLst>
          </p:cNvPr>
          <p:cNvSpPr>
            <a:spLocks noGrp="1"/>
          </p:cNvSpPr>
          <p:nvPr>
            <p:ph type="title"/>
          </p:nvPr>
        </p:nvSpPr>
        <p:spPr>
          <a:xfrm>
            <a:off x="308856" y="353599"/>
            <a:ext cx="11552944" cy="685574"/>
          </a:xfrm>
        </p:spPr>
        <p:txBody>
          <a:bodyPr>
            <a:noAutofit/>
          </a:bodyPr>
          <a:lstStyle/>
          <a:p>
            <a:pPr algn="ctr"/>
            <a:r>
              <a:rPr lang="en-US" sz="4000" dirty="0">
                <a:ea typeface="+mj-lt"/>
                <a:cs typeface="Calibri"/>
              </a:rPr>
              <a:t>5 Strategies for Prevention and Control of STIs </a:t>
            </a:r>
            <a:endParaRPr lang="en-US" sz="4000" dirty="0"/>
          </a:p>
        </p:txBody>
      </p:sp>
      <p:sp>
        <p:nvSpPr>
          <p:cNvPr id="3" name="Content Placeholder 2">
            <a:extLst>
              <a:ext uri="{FF2B5EF4-FFF2-40B4-BE49-F238E27FC236}">
                <a16:creationId xmlns:a16="http://schemas.microsoft.com/office/drawing/2014/main" id="{E17BE297-311A-4F7F-91CD-1820EE569B2E}"/>
              </a:ext>
            </a:extLst>
          </p:cNvPr>
          <p:cNvSpPr>
            <a:spLocks noGrp="1"/>
          </p:cNvSpPr>
          <p:nvPr>
            <p:ph idx="1"/>
          </p:nvPr>
        </p:nvSpPr>
        <p:spPr>
          <a:xfrm>
            <a:off x="705112" y="1345037"/>
            <a:ext cx="10216888" cy="4655367"/>
          </a:xfrm>
        </p:spPr>
        <p:txBody>
          <a:bodyPr vert="horz" lIns="91440" tIns="45720" rIns="91440" bIns="45720" rtlCol="0" anchor="t">
            <a:noAutofit/>
          </a:bodyPr>
          <a:lstStyle/>
          <a:p>
            <a:pPr marL="514350" indent="-514350">
              <a:buFont typeface="+mj-lt"/>
              <a:buAutoNum type="arabicPeriod"/>
            </a:pPr>
            <a:r>
              <a:rPr lang="en-US" sz="2400" dirty="0">
                <a:solidFill>
                  <a:srgbClr val="000000"/>
                </a:solidFill>
              </a:rPr>
              <a:t>A</a:t>
            </a:r>
            <a:r>
              <a:rPr lang="en-US" sz="2400" b="0" i="0" dirty="0">
                <a:solidFill>
                  <a:srgbClr val="000000"/>
                </a:solidFill>
                <a:effectLst/>
              </a:rPr>
              <a:t>ccurate </a:t>
            </a:r>
            <a:r>
              <a:rPr lang="en-US" sz="2400" b="1" i="0" dirty="0">
                <a:solidFill>
                  <a:srgbClr val="000000"/>
                </a:solidFill>
                <a:effectLst/>
              </a:rPr>
              <a:t>risk </a:t>
            </a:r>
            <a:r>
              <a:rPr lang="en-US" sz="2400" b="1" dirty="0">
                <a:solidFill>
                  <a:srgbClr val="000000"/>
                </a:solidFill>
              </a:rPr>
              <a:t>assessment, education</a:t>
            </a:r>
            <a:r>
              <a:rPr lang="en-US" sz="2400" b="1" i="0" dirty="0">
                <a:solidFill>
                  <a:srgbClr val="000000"/>
                </a:solidFill>
                <a:effectLst/>
              </a:rPr>
              <a:t> and counseling</a:t>
            </a:r>
            <a:r>
              <a:rPr lang="en-US" sz="2400" b="0" i="0" dirty="0">
                <a:solidFill>
                  <a:srgbClr val="000000"/>
                </a:solidFill>
                <a:effectLst/>
              </a:rPr>
              <a:t> of </a:t>
            </a:r>
            <a:r>
              <a:rPr lang="en-US" sz="2400" dirty="0">
                <a:solidFill>
                  <a:srgbClr val="000000"/>
                </a:solidFill>
              </a:rPr>
              <a:t>people</a:t>
            </a:r>
            <a:r>
              <a:rPr lang="en-US" sz="2400" b="0" i="0" dirty="0">
                <a:solidFill>
                  <a:srgbClr val="000000"/>
                </a:solidFill>
                <a:effectLst/>
              </a:rPr>
              <a:t> at risk on ways to avoid sexually transmitted infections (</a:t>
            </a:r>
            <a:r>
              <a:rPr lang="en-US" sz="2400" dirty="0">
                <a:solidFill>
                  <a:srgbClr val="000000"/>
                </a:solidFill>
              </a:rPr>
              <a:t>STIs)</a:t>
            </a:r>
            <a:r>
              <a:rPr lang="en-US" sz="2400" b="0" i="0" dirty="0">
                <a:solidFill>
                  <a:srgbClr val="000000"/>
                </a:solidFill>
                <a:effectLst/>
              </a:rPr>
              <a:t> through changes in sexual behaviors and use recommended prevention services</a:t>
            </a:r>
            <a:endParaRPr lang="en-US" sz="2400" b="1" dirty="0">
              <a:solidFill>
                <a:srgbClr val="000000"/>
              </a:solidFill>
            </a:endParaRPr>
          </a:p>
          <a:p>
            <a:pPr marL="514350" indent="-514350">
              <a:buFont typeface="+mj-lt"/>
              <a:buAutoNum type="arabicPeriod"/>
            </a:pPr>
            <a:r>
              <a:rPr lang="en-US" sz="2400" b="1" dirty="0">
                <a:solidFill>
                  <a:srgbClr val="000000"/>
                </a:solidFill>
              </a:rPr>
              <a:t>Pre-exposure vaccination</a:t>
            </a:r>
            <a:r>
              <a:rPr lang="en-US" sz="2400" dirty="0">
                <a:solidFill>
                  <a:srgbClr val="000000"/>
                </a:solidFill>
              </a:rPr>
              <a:t> of people at risk for vaccine-preventable STIs</a:t>
            </a:r>
            <a:endParaRPr lang="en-US" sz="2400" b="1" dirty="0">
              <a:solidFill>
                <a:srgbClr val="000000"/>
              </a:solidFill>
            </a:endParaRPr>
          </a:p>
          <a:p>
            <a:pPr marL="514350" indent="-514350">
              <a:buFont typeface="+mj-lt"/>
              <a:buAutoNum type="arabicPeriod"/>
            </a:pPr>
            <a:r>
              <a:rPr lang="en-US" sz="2400" b="1" dirty="0">
                <a:solidFill>
                  <a:srgbClr val="000000"/>
                </a:solidFill>
              </a:rPr>
              <a:t>I</a:t>
            </a:r>
            <a:r>
              <a:rPr lang="en-US" sz="2400" b="1" i="0" dirty="0">
                <a:solidFill>
                  <a:srgbClr val="000000"/>
                </a:solidFill>
                <a:effectLst/>
              </a:rPr>
              <a:t>dentification </a:t>
            </a:r>
            <a:r>
              <a:rPr lang="en-US" sz="2400" b="0" i="0" dirty="0">
                <a:solidFill>
                  <a:srgbClr val="000000"/>
                </a:solidFill>
                <a:effectLst/>
              </a:rPr>
              <a:t>of </a:t>
            </a:r>
            <a:r>
              <a:rPr lang="en-US" sz="2400" dirty="0">
                <a:solidFill>
                  <a:srgbClr val="000000"/>
                </a:solidFill>
              </a:rPr>
              <a:t>both symptomatic and asymptomatic</a:t>
            </a:r>
            <a:r>
              <a:rPr lang="en-US" sz="2400" b="0" i="0" dirty="0">
                <a:solidFill>
                  <a:srgbClr val="000000"/>
                </a:solidFill>
                <a:effectLst/>
              </a:rPr>
              <a:t> </a:t>
            </a:r>
            <a:r>
              <a:rPr lang="en-US" sz="2400" dirty="0">
                <a:solidFill>
                  <a:srgbClr val="000000"/>
                </a:solidFill>
              </a:rPr>
              <a:t>people</a:t>
            </a:r>
            <a:r>
              <a:rPr lang="en-US" sz="2400" b="0" i="0" dirty="0">
                <a:solidFill>
                  <a:srgbClr val="000000"/>
                </a:solidFill>
                <a:effectLst/>
              </a:rPr>
              <a:t> with </a:t>
            </a:r>
            <a:r>
              <a:rPr lang="en-US" sz="2400" dirty="0">
                <a:solidFill>
                  <a:srgbClr val="000000"/>
                </a:solidFill>
              </a:rPr>
              <a:t>STIs</a:t>
            </a:r>
          </a:p>
          <a:p>
            <a:pPr marL="514350" indent="-514350">
              <a:buFont typeface="+mj-lt"/>
              <a:buAutoNum type="arabicPeriod"/>
            </a:pPr>
            <a:r>
              <a:rPr lang="en-US" sz="2400" dirty="0">
                <a:solidFill>
                  <a:srgbClr val="000000"/>
                </a:solidFill>
              </a:rPr>
              <a:t>E</a:t>
            </a:r>
            <a:r>
              <a:rPr lang="en-US" sz="2400" b="0" i="0" dirty="0">
                <a:solidFill>
                  <a:srgbClr val="000000"/>
                </a:solidFill>
                <a:effectLst/>
              </a:rPr>
              <a:t>ffective </a:t>
            </a:r>
            <a:r>
              <a:rPr lang="en-US" sz="2400" b="1" i="0" dirty="0">
                <a:solidFill>
                  <a:srgbClr val="000000"/>
                </a:solidFill>
                <a:effectLst/>
              </a:rPr>
              <a:t>diagnosis, treatment, counseling, and follow up</a:t>
            </a:r>
            <a:r>
              <a:rPr lang="en-US" sz="2400" b="0" i="0" dirty="0">
                <a:solidFill>
                  <a:srgbClr val="000000"/>
                </a:solidFill>
                <a:effectLst/>
              </a:rPr>
              <a:t> of </a:t>
            </a:r>
            <a:r>
              <a:rPr lang="en-US" sz="2400" dirty="0">
                <a:solidFill>
                  <a:srgbClr val="000000"/>
                </a:solidFill>
              </a:rPr>
              <a:t>people with infections</a:t>
            </a:r>
          </a:p>
          <a:p>
            <a:pPr marL="514350" indent="-514350">
              <a:buFont typeface="+mj-lt"/>
              <a:buAutoNum type="arabicPeriod"/>
            </a:pPr>
            <a:r>
              <a:rPr lang="en-US" sz="2400" dirty="0">
                <a:solidFill>
                  <a:srgbClr val="000000"/>
                </a:solidFill>
              </a:rPr>
              <a:t>E</a:t>
            </a:r>
            <a:r>
              <a:rPr lang="en-US" sz="2400" b="0" i="0" dirty="0">
                <a:solidFill>
                  <a:srgbClr val="000000"/>
                </a:solidFill>
                <a:effectLst/>
              </a:rPr>
              <a:t>valuation, treatment, and counseling of </a:t>
            </a:r>
            <a:r>
              <a:rPr lang="en-US" sz="2400" b="1" i="0" dirty="0">
                <a:solidFill>
                  <a:srgbClr val="000000"/>
                </a:solidFill>
                <a:effectLst/>
              </a:rPr>
              <a:t>sex partners</a:t>
            </a:r>
            <a:r>
              <a:rPr lang="en-US" sz="2400" b="0" i="0" dirty="0">
                <a:solidFill>
                  <a:srgbClr val="000000"/>
                </a:solidFill>
                <a:effectLst/>
              </a:rPr>
              <a:t> of </a:t>
            </a:r>
            <a:r>
              <a:rPr lang="en-US" sz="2400" dirty="0">
                <a:solidFill>
                  <a:srgbClr val="000000"/>
                </a:solidFill>
              </a:rPr>
              <a:t>people </a:t>
            </a:r>
            <a:r>
              <a:rPr lang="en-US" sz="2400" b="0" i="0" dirty="0">
                <a:solidFill>
                  <a:srgbClr val="000000"/>
                </a:solidFill>
                <a:effectLst/>
              </a:rPr>
              <a:t>with </a:t>
            </a:r>
            <a:r>
              <a:rPr lang="en-US" sz="2400" dirty="0">
                <a:solidFill>
                  <a:srgbClr val="000000"/>
                </a:solidFill>
              </a:rPr>
              <a:t>STIs</a:t>
            </a:r>
            <a:endParaRPr lang="en-US" sz="2400" b="0" i="0" dirty="0">
              <a:solidFill>
                <a:srgbClr val="000000"/>
              </a:solidFill>
              <a:effectLst/>
              <a:ea typeface="Calibri"/>
              <a:cs typeface="Calibri"/>
            </a:endParaRPr>
          </a:p>
        </p:txBody>
      </p:sp>
      <p:sp>
        <p:nvSpPr>
          <p:cNvPr id="9" name="TextBox 8">
            <a:extLst>
              <a:ext uri="{FF2B5EF4-FFF2-40B4-BE49-F238E27FC236}">
                <a16:creationId xmlns:a16="http://schemas.microsoft.com/office/drawing/2014/main" id="{338E1120-A655-44D1-980B-8EDD7CF6F24A}"/>
              </a:ext>
            </a:extLst>
          </p:cNvPr>
          <p:cNvSpPr txBox="1"/>
          <p:nvPr/>
        </p:nvSpPr>
        <p:spPr>
          <a:xfrm>
            <a:off x="1869737" y="6553779"/>
            <a:ext cx="3711946" cy="246221"/>
          </a:xfrm>
          <a:prstGeom prst="rect">
            <a:avLst/>
          </a:prstGeom>
          <a:noFill/>
        </p:spPr>
        <p:txBody>
          <a:bodyPr wrap="square" lIns="91440" tIns="45720" rIns="91440" bIns="45720" rtlCol="0" anchor="t">
            <a:spAutoFit/>
          </a:bodyPr>
          <a:lstStyle/>
          <a:p>
            <a:r>
              <a:rPr lang="en-US" sz="1000" dirty="0">
                <a:ea typeface="+mn-lt"/>
                <a:cs typeface="+mn-lt"/>
              </a:rPr>
              <a:t>https://www.cdc.gov/mmwr/preview/mmwrhtml/rr6403a1.htm</a:t>
            </a:r>
            <a:endParaRPr lang="en-US" sz="1000" dirty="0"/>
          </a:p>
        </p:txBody>
      </p:sp>
      <p:pic>
        <p:nvPicPr>
          <p:cNvPr id="10" name="Picture 8" descr="New Metro Health_COLOR LOGO.png">
            <a:extLst>
              <a:ext uri="{FF2B5EF4-FFF2-40B4-BE49-F238E27FC236}">
                <a16:creationId xmlns:a16="http://schemas.microsoft.com/office/drawing/2014/main" id="{17E39A50-2FB7-4967-8DC4-3B0EB4968185}"/>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4268621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0" y="2046986"/>
            <a:ext cx="9144000" cy="2764028"/>
          </a:xfrm>
        </p:spPr>
        <p:txBody>
          <a:bodyPr vert="horz" lIns="91440" tIns="45720" rIns="91440" bIns="45720" rtlCol="0" anchor="ctr">
            <a:normAutofit/>
          </a:bodyPr>
          <a:lstStyle/>
          <a:p>
            <a:pPr algn="ctr"/>
            <a:r>
              <a:rPr lang="en-US" sz="7200" b="1" kern="1200" dirty="0">
                <a:cs typeface="Calibri"/>
              </a:rPr>
              <a:t>Chlamydia </a:t>
            </a:r>
            <a:r>
              <a:rPr lang="en-US" sz="7200" b="1" dirty="0">
                <a:cs typeface="Calibri"/>
              </a:rPr>
              <a:t>&amp; Gonorrhea </a:t>
            </a:r>
            <a:endParaRPr lang="en-US" sz="7200" kern="1200" dirty="0">
              <a:cs typeface="Calibri Light"/>
            </a:endParaRPr>
          </a:p>
        </p:txBody>
      </p:sp>
      <p:pic>
        <p:nvPicPr>
          <p:cNvPr id="10" name="Picture 8" descr="New Metro Health_COLOR LOGO.png">
            <a:extLst>
              <a:ext uri="{FF2B5EF4-FFF2-40B4-BE49-F238E27FC236}">
                <a16:creationId xmlns:a16="http://schemas.microsoft.com/office/drawing/2014/main" id="{D5B23691-4659-4823-97E6-CE733D3C5953}"/>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675492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7A68-ACA8-40EF-9401-B52509FA95F2}"/>
              </a:ext>
            </a:extLst>
          </p:cNvPr>
          <p:cNvSpPr>
            <a:spLocks noGrp="1"/>
          </p:cNvSpPr>
          <p:nvPr>
            <p:ph type="title"/>
          </p:nvPr>
        </p:nvSpPr>
        <p:spPr>
          <a:xfrm>
            <a:off x="333828" y="432610"/>
            <a:ext cx="11524343" cy="870856"/>
          </a:xfrm>
        </p:spPr>
        <p:txBody>
          <a:bodyPr>
            <a:noAutofit/>
          </a:bodyPr>
          <a:lstStyle/>
          <a:p>
            <a:pPr algn="ctr"/>
            <a:r>
              <a:rPr lang="en-US" dirty="0"/>
              <a:t>Screening for Chlamydia and Gonorrhea  </a:t>
            </a:r>
            <a:endParaRPr lang="en-US" dirty="0">
              <a:cs typeface="Calibri"/>
            </a:endParaRPr>
          </a:p>
        </p:txBody>
      </p:sp>
      <p:sp>
        <p:nvSpPr>
          <p:cNvPr id="3" name="Content Placeholder 2">
            <a:extLst>
              <a:ext uri="{FF2B5EF4-FFF2-40B4-BE49-F238E27FC236}">
                <a16:creationId xmlns:a16="http://schemas.microsoft.com/office/drawing/2014/main" id="{B00DA1A5-CC7D-443B-BA30-2C4C7A296EB1}"/>
              </a:ext>
            </a:extLst>
          </p:cNvPr>
          <p:cNvSpPr>
            <a:spLocks noGrp="1"/>
          </p:cNvSpPr>
          <p:nvPr>
            <p:ph idx="1"/>
          </p:nvPr>
        </p:nvSpPr>
        <p:spPr>
          <a:xfrm>
            <a:off x="421146" y="1303466"/>
            <a:ext cx="11524343" cy="4713724"/>
          </a:xfrm>
        </p:spPr>
        <p:txBody>
          <a:bodyPr vert="horz" lIns="91440" tIns="45720" rIns="91440" bIns="45720" rtlCol="0" anchor="t">
            <a:normAutofit lnSpcReduction="10000"/>
          </a:bodyPr>
          <a:lstStyle/>
          <a:p>
            <a:pPr marL="571500" indent="-457200">
              <a:buFont typeface="Wingdings" panose="05000000000000000000" pitchFamily="2" charset="2"/>
              <a:buChar char="§"/>
            </a:pPr>
            <a:r>
              <a:rPr lang="en-US" sz="2800" dirty="0">
                <a:ea typeface="+mn-lt"/>
                <a:cs typeface="+mn-lt"/>
              </a:rPr>
              <a:t>Screen </a:t>
            </a:r>
            <a:r>
              <a:rPr lang="en-US" sz="2800" b="1" dirty="0">
                <a:ea typeface="+mn-lt"/>
                <a:cs typeface="+mn-lt"/>
              </a:rPr>
              <a:t>all </a:t>
            </a:r>
            <a:r>
              <a:rPr lang="en-US" sz="2800" dirty="0">
                <a:ea typeface="+mn-lt"/>
                <a:cs typeface="+mn-lt"/>
              </a:rPr>
              <a:t>sexually active women (esp. if pregnant) who are</a:t>
            </a:r>
          </a:p>
          <a:p>
            <a:pPr marL="1004117" lvl="2" indent="-227965"/>
            <a:r>
              <a:rPr lang="en-US" sz="2400" dirty="0">
                <a:ea typeface="+mn-lt"/>
                <a:cs typeface="+mn-lt"/>
              </a:rPr>
              <a:t>24 years or younger </a:t>
            </a:r>
            <a:r>
              <a:rPr lang="en-US" sz="2400" b="1" dirty="0">
                <a:ea typeface="+mn-lt"/>
                <a:cs typeface="+mn-lt"/>
              </a:rPr>
              <a:t>regardless of risk factors or presence of symptoms</a:t>
            </a:r>
          </a:p>
          <a:p>
            <a:pPr marL="1004117" lvl="2" indent="-227965"/>
            <a:r>
              <a:rPr lang="en-US" sz="2400" dirty="0">
                <a:ea typeface="+mn-lt"/>
                <a:cs typeface="+mn-lt"/>
              </a:rPr>
              <a:t>25 years or older and at increased risk for infection</a:t>
            </a:r>
          </a:p>
          <a:p>
            <a:pPr marL="342265" indent="-227965"/>
            <a:endParaRPr lang="en-US" sz="2800" dirty="0">
              <a:ea typeface="+mn-lt"/>
              <a:cs typeface="+mn-lt"/>
            </a:endParaRPr>
          </a:p>
          <a:p>
            <a:pPr marL="342265" indent="-227965"/>
            <a:r>
              <a:rPr lang="en-US" sz="2800" dirty="0">
                <a:ea typeface="+mn-lt"/>
                <a:cs typeface="+mn-lt"/>
              </a:rPr>
              <a:t> Nucleic Acid Amplification Test (NAAT) preferred</a:t>
            </a:r>
            <a:endParaRPr lang="en-US" sz="2800" dirty="0"/>
          </a:p>
          <a:p>
            <a:pPr marL="342265" indent="-227965"/>
            <a:r>
              <a:rPr lang="en-US" sz="2800" dirty="0">
                <a:ea typeface="+mn-lt"/>
                <a:cs typeface="+mn-lt"/>
              </a:rPr>
              <a:t> Vaginal self-collection more accurate than urine </a:t>
            </a:r>
          </a:p>
          <a:p>
            <a:pPr marL="342265" indent="-227965"/>
            <a:r>
              <a:rPr lang="en-US" sz="2800" dirty="0">
                <a:ea typeface="+mn-lt"/>
                <a:cs typeface="+mn-lt"/>
              </a:rPr>
              <a:t> Consider extra genital (pharyngeal, rectal) testing based on risk      factors; self-collection is acceptable</a:t>
            </a:r>
          </a:p>
          <a:p>
            <a:pPr marL="1003935" lvl="2" indent="-227965"/>
            <a:r>
              <a:rPr lang="en-US" sz="2400" dirty="0">
                <a:ea typeface="+mn-lt"/>
                <a:cs typeface="+mn-lt"/>
              </a:rPr>
              <a:t>Free bathroom posters can be found </a:t>
            </a:r>
            <a:r>
              <a:rPr lang="en-US" sz="2400" dirty="0">
                <a:ea typeface="+mn-lt"/>
                <a:cs typeface="+mn-lt"/>
                <a:hlinkClick r:id="rId3"/>
              </a:rPr>
              <a:t>here</a:t>
            </a:r>
            <a:endParaRPr lang="en-US" sz="2400" dirty="0">
              <a:ea typeface="+mn-lt"/>
              <a:cs typeface="+mn-lt"/>
            </a:endParaRPr>
          </a:p>
          <a:p>
            <a:pPr marL="1003935" lvl="2" indent="-227965"/>
            <a:r>
              <a:rPr lang="en-US" sz="2400" dirty="0">
                <a:ea typeface="+mn-lt"/>
                <a:cs typeface="+mn-lt"/>
              </a:rPr>
              <a:t>Note: Extragenital testing is not always covered by insurance</a:t>
            </a:r>
          </a:p>
        </p:txBody>
      </p:sp>
      <p:pic>
        <p:nvPicPr>
          <p:cNvPr id="7" name="Picture 8" descr="New Metro Health_COLOR LOGO.png">
            <a:extLst>
              <a:ext uri="{FF2B5EF4-FFF2-40B4-BE49-F238E27FC236}">
                <a16:creationId xmlns:a16="http://schemas.microsoft.com/office/drawing/2014/main" id="{4344EC22-599A-4844-8EB9-86A6C784857B}"/>
              </a:ext>
            </a:extLst>
          </p:cNvPr>
          <p:cNvPicPr>
            <a:picLocks noChangeAspect="1"/>
          </p:cNvPicPr>
          <p:nvPr/>
        </p:nvPicPr>
        <p:blipFill>
          <a:blip r:embed="rId4"/>
          <a:stretch>
            <a:fillRect/>
          </a:stretch>
        </p:blipFill>
        <p:spPr>
          <a:xfrm>
            <a:off x="68423" y="5982517"/>
            <a:ext cx="1003827" cy="875483"/>
          </a:xfrm>
          <a:prstGeom prst="rect">
            <a:avLst/>
          </a:prstGeom>
        </p:spPr>
      </p:pic>
      <p:sp>
        <p:nvSpPr>
          <p:cNvPr id="5" name="TextBox 4">
            <a:extLst>
              <a:ext uri="{FF2B5EF4-FFF2-40B4-BE49-F238E27FC236}">
                <a16:creationId xmlns:a16="http://schemas.microsoft.com/office/drawing/2014/main" id="{3F3D03D3-32F0-05EA-84E2-4B05DA5DEF6C}"/>
              </a:ext>
            </a:extLst>
          </p:cNvPr>
          <p:cNvSpPr txBox="1"/>
          <p:nvPr/>
        </p:nvSpPr>
        <p:spPr>
          <a:xfrm>
            <a:off x="1170071" y="6488668"/>
            <a:ext cx="6093994" cy="276999"/>
          </a:xfrm>
          <a:prstGeom prst="rect">
            <a:avLst/>
          </a:prstGeom>
          <a:noFill/>
        </p:spPr>
        <p:txBody>
          <a:bodyPr wrap="square">
            <a:spAutoFit/>
          </a:bodyPr>
          <a:lstStyle/>
          <a:p>
            <a:r>
              <a:rPr lang="en-US" sz="1200" dirty="0"/>
              <a:t>(USPSTF, Sept. '21)</a:t>
            </a:r>
            <a:endParaRPr lang="es-419" sz="1200" dirty="0"/>
          </a:p>
        </p:txBody>
      </p:sp>
    </p:spTree>
    <p:extLst>
      <p:ext uri="{BB962C8B-B14F-4D97-AF65-F5344CB8AC3E}">
        <p14:creationId xmlns:p14="http://schemas.microsoft.com/office/powerpoint/2010/main" val="2987345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0" y="2574758"/>
            <a:ext cx="9144000" cy="1527148"/>
          </a:xfrm>
        </p:spPr>
        <p:txBody>
          <a:bodyPr vert="horz" lIns="91440" tIns="45720" rIns="91440" bIns="45720" rtlCol="0" anchor="ctr">
            <a:normAutofit/>
          </a:bodyPr>
          <a:lstStyle/>
          <a:p>
            <a:pPr algn="ctr"/>
            <a:r>
              <a:rPr lang="en-US" sz="7200" b="1" dirty="0">
                <a:ea typeface="+mj-ea"/>
                <a:cs typeface="Calibri"/>
              </a:rPr>
              <a:t>Treatment</a:t>
            </a:r>
            <a:r>
              <a:rPr lang="en-US" sz="7200" b="1" kern="1200" dirty="0">
                <a:ea typeface="+mj-ea"/>
                <a:cs typeface="+mj-cs"/>
              </a:rPr>
              <a:t> </a:t>
            </a:r>
          </a:p>
        </p:txBody>
      </p:sp>
      <p:pic>
        <p:nvPicPr>
          <p:cNvPr id="10" name="Picture 8" descr="New Metro Health_COLOR LOGO.png">
            <a:extLst>
              <a:ext uri="{FF2B5EF4-FFF2-40B4-BE49-F238E27FC236}">
                <a16:creationId xmlns:a16="http://schemas.microsoft.com/office/drawing/2014/main" id="{2CF2C19A-CFE7-4A65-8C2E-A7B1FE06C522}"/>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62783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75C8-0163-48EB-B8CC-A7B8C5841914}"/>
              </a:ext>
            </a:extLst>
          </p:cNvPr>
          <p:cNvSpPr>
            <a:spLocks noGrp="1"/>
          </p:cNvSpPr>
          <p:nvPr>
            <p:ph type="title"/>
          </p:nvPr>
        </p:nvSpPr>
        <p:spPr>
          <a:xfrm>
            <a:off x="61823" y="120710"/>
            <a:ext cx="12068354" cy="865488"/>
          </a:xfrm>
        </p:spPr>
        <p:txBody>
          <a:bodyPr/>
          <a:lstStyle/>
          <a:p>
            <a:pPr algn="ctr"/>
            <a:r>
              <a:rPr lang="en-US" dirty="0">
                <a:cs typeface="Calibri"/>
              </a:rPr>
              <a:t> Treatment: Chlamydia</a:t>
            </a:r>
            <a:endParaRPr lang="en-US" dirty="0"/>
          </a:p>
        </p:txBody>
      </p:sp>
      <p:sp>
        <p:nvSpPr>
          <p:cNvPr id="3" name="Content Placeholder 2">
            <a:extLst>
              <a:ext uri="{FF2B5EF4-FFF2-40B4-BE49-F238E27FC236}">
                <a16:creationId xmlns:a16="http://schemas.microsoft.com/office/drawing/2014/main" id="{02B270D8-7F7F-4BE3-8D88-1FA9EC109585}"/>
              </a:ext>
            </a:extLst>
          </p:cNvPr>
          <p:cNvSpPr>
            <a:spLocks noGrp="1"/>
          </p:cNvSpPr>
          <p:nvPr>
            <p:ph idx="1"/>
          </p:nvPr>
        </p:nvSpPr>
        <p:spPr>
          <a:xfrm>
            <a:off x="203199" y="1250531"/>
            <a:ext cx="11785602" cy="4753903"/>
          </a:xfrm>
        </p:spPr>
        <p:txBody>
          <a:bodyPr vert="horz" lIns="91440" tIns="45720" rIns="91440" bIns="45720" rtlCol="0" anchor="t">
            <a:normAutofit/>
          </a:bodyPr>
          <a:lstStyle/>
          <a:p>
            <a:pPr marL="342265" indent="-227965"/>
            <a:r>
              <a:rPr lang="en-US" b="1" dirty="0">
                <a:cs typeface="Calibri"/>
              </a:rPr>
              <a:t>Doxycycline </a:t>
            </a:r>
            <a:r>
              <a:rPr lang="en-US" dirty="0">
                <a:cs typeface="Calibri"/>
              </a:rPr>
              <a:t>100 mg orally twice a day for 7 days (assess tetracycline allergy) </a:t>
            </a:r>
            <a:endParaRPr lang="en-US" dirty="0">
              <a:ea typeface="+mn-lt"/>
              <a:cs typeface="+mn-lt"/>
            </a:endParaRPr>
          </a:p>
          <a:p>
            <a:pPr marL="342265" indent="-227965"/>
            <a:endParaRPr lang="en-US" sz="2200" dirty="0">
              <a:cs typeface="Calibri"/>
            </a:endParaRPr>
          </a:p>
          <a:p>
            <a:pPr marL="342265" indent="-227965"/>
            <a:r>
              <a:rPr lang="en-US" dirty="0">
                <a:cs typeface="Calibri"/>
              </a:rPr>
              <a:t>Alternative:</a:t>
            </a:r>
            <a:endParaRPr lang="en-US" dirty="0">
              <a:ea typeface="+mn-lt"/>
              <a:cs typeface="+mn-lt"/>
            </a:endParaRPr>
          </a:p>
          <a:p>
            <a:pPr marL="638810" lvl="1" indent="-227965"/>
            <a:r>
              <a:rPr lang="en-US" sz="2400" dirty="0">
                <a:cs typeface="Calibri"/>
              </a:rPr>
              <a:t>Azithromycin 1 gm orally twice a day (</a:t>
            </a:r>
            <a:r>
              <a:rPr lang="en-US" sz="2400" i="1" dirty="0">
                <a:highlight>
                  <a:srgbClr val="FFFF00"/>
                </a:highlight>
                <a:cs typeface="Calibri"/>
              </a:rPr>
              <a:t>no longer routinely recommended</a:t>
            </a:r>
            <a:r>
              <a:rPr lang="en-US" sz="2400" dirty="0">
                <a:cs typeface="Calibri"/>
              </a:rPr>
              <a:t>), or</a:t>
            </a:r>
            <a:endParaRPr lang="en-US" sz="2400" dirty="0">
              <a:ea typeface="+mn-lt"/>
              <a:cs typeface="+mn-lt"/>
            </a:endParaRPr>
          </a:p>
          <a:p>
            <a:pPr marL="638810" lvl="1" indent="-227965"/>
            <a:r>
              <a:rPr lang="en-US" sz="2400" dirty="0">
                <a:cs typeface="Calibri"/>
              </a:rPr>
              <a:t>Levofloxacin</a:t>
            </a:r>
            <a:r>
              <a:rPr lang="en-US" sz="2400" b="1" dirty="0">
                <a:cs typeface="Calibri"/>
              </a:rPr>
              <a:t> </a:t>
            </a:r>
            <a:r>
              <a:rPr lang="en-US" sz="2400" dirty="0">
                <a:cs typeface="Calibri"/>
              </a:rPr>
              <a:t>500 mg orally once daily for 7 days </a:t>
            </a:r>
            <a:endParaRPr lang="en-US" sz="2400" dirty="0">
              <a:ea typeface="+mn-lt"/>
              <a:cs typeface="+mn-lt"/>
            </a:endParaRPr>
          </a:p>
          <a:p>
            <a:pPr marL="1003935" lvl="2" indent="-227965"/>
            <a:r>
              <a:rPr lang="en-US" sz="2400" dirty="0">
                <a:cs typeface="Calibri"/>
              </a:rPr>
              <a:t>Consideration of levofloxacin for patients with rectal infections as azithromycin may not be as effective in treating these infections (p.67)</a:t>
            </a:r>
            <a:endParaRPr lang="en-US" sz="2200" dirty="0">
              <a:cs typeface="Calibri"/>
            </a:endParaRPr>
          </a:p>
          <a:p>
            <a:pPr marL="342265" indent="-227965"/>
            <a:r>
              <a:rPr lang="en-US" dirty="0">
                <a:cs typeface="Calibri"/>
              </a:rPr>
              <a:t>In pregnancy: </a:t>
            </a:r>
            <a:endParaRPr lang="en-US" dirty="0">
              <a:ea typeface="+mn-lt"/>
              <a:cs typeface="+mn-lt"/>
            </a:endParaRPr>
          </a:p>
          <a:p>
            <a:pPr marL="638810" lvl="1" indent="-227965"/>
            <a:r>
              <a:rPr lang="en-US" sz="2400" b="1" dirty="0">
                <a:cs typeface="Calibri"/>
              </a:rPr>
              <a:t>Azithromycin</a:t>
            </a:r>
            <a:r>
              <a:rPr lang="en-US" sz="2400" dirty="0">
                <a:cs typeface="Calibri"/>
              </a:rPr>
              <a:t> 1 g orally in a single dose </a:t>
            </a:r>
            <a:endParaRPr lang="en-US" sz="2400" dirty="0">
              <a:ea typeface="+mn-lt"/>
              <a:cs typeface="+mn-lt"/>
            </a:endParaRPr>
          </a:p>
          <a:p>
            <a:pPr marL="638810" lvl="1" indent="-227965"/>
            <a:r>
              <a:rPr lang="en-US" sz="2400" dirty="0">
                <a:cs typeface="Calibri"/>
              </a:rPr>
              <a:t>Alternative: amoxicillin 500 mg orally 3 times/day for 7 days </a:t>
            </a:r>
            <a:endParaRPr lang="en-US" sz="2400" dirty="0">
              <a:ea typeface="+mn-lt"/>
              <a:cs typeface="+mn-lt"/>
            </a:endParaRPr>
          </a:p>
          <a:p>
            <a:pPr marL="114300" indent="0">
              <a:buNone/>
            </a:pPr>
            <a:endParaRPr lang="en-US" dirty="0">
              <a:cs typeface="Calibri"/>
            </a:endParaRPr>
          </a:p>
          <a:p>
            <a:pPr marL="342265" indent="-227965"/>
            <a:endParaRPr lang="en-US" dirty="0">
              <a:cs typeface="Calibri"/>
            </a:endParaRPr>
          </a:p>
        </p:txBody>
      </p:sp>
      <p:pic>
        <p:nvPicPr>
          <p:cNvPr id="7" name="Picture 8" descr="New Metro Health_COLOR LOGO.png">
            <a:extLst>
              <a:ext uri="{FF2B5EF4-FFF2-40B4-BE49-F238E27FC236}">
                <a16:creationId xmlns:a16="http://schemas.microsoft.com/office/drawing/2014/main" id="{06785F10-3B44-4910-A732-A9A005393A46}"/>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69153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255037" y="986198"/>
            <a:ext cx="11733764" cy="5014207"/>
          </a:xfrm>
        </p:spPr>
        <p:txBody>
          <a:bodyPr vert="horz" lIns="91440" tIns="45720" rIns="91440" bIns="45720" rtlCol="0" anchor="t">
            <a:normAutofit lnSpcReduction="10000"/>
          </a:bodyPr>
          <a:lstStyle/>
          <a:p>
            <a:pPr marL="342265" indent="-227965">
              <a:lnSpc>
                <a:spcPct val="100000"/>
              </a:lnSpc>
              <a:spcBef>
                <a:spcPts val="0"/>
              </a:spcBef>
            </a:pPr>
            <a:r>
              <a:rPr lang="en-US" dirty="0">
                <a:ea typeface="+mn-lt"/>
                <a:cs typeface="+mn-lt"/>
              </a:rPr>
              <a:t>Test of cure to detect therapeutic failure is </a:t>
            </a:r>
            <a:r>
              <a:rPr lang="en-US" b="1" dirty="0">
                <a:ea typeface="+mn-lt"/>
                <a:cs typeface="+mn-lt"/>
              </a:rPr>
              <a:t>not </a:t>
            </a:r>
            <a:r>
              <a:rPr lang="en-US" dirty="0">
                <a:ea typeface="+mn-lt"/>
                <a:cs typeface="+mn-lt"/>
              </a:rPr>
              <a:t>advised for </a:t>
            </a:r>
            <a:r>
              <a:rPr lang="en-US" b="1" dirty="0">
                <a:ea typeface="+mn-lt"/>
                <a:cs typeface="+mn-lt"/>
              </a:rPr>
              <a:t>nonpregnant</a:t>
            </a:r>
            <a:endParaRPr lang="en-US" dirty="0"/>
          </a:p>
          <a:p>
            <a:pPr marL="0" indent="0">
              <a:spcBef>
                <a:spcPts val="0"/>
              </a:spcBef>
              <a:buNone/>
            </a:pPr>
            <a:r>
              <a:rPr lang="en-US" dirty="0">
                <a:ea typeface="+mn-lt"/>
                <a:cs typeface="+mn-lt"/>
              </a:rPr>
              <a:t> people even with alternative regimens, </a:t>
            </a:r>
            <a:r>
              <a:rPr lang="en-US" i="1" dirty="0">
                <a:ea typeface="+mn-lt"/>
                <a:cs typeface="+mn-lt"/>
              </a:rPr>
              <a:t>unless therapeutic adherence is in question,   symptoms persist, or reinfection is suspected (p.68)</a:t>
            </a:r>
          </a:p>
          <a:p>
            <a:pPr marL="342265" indent="-227965">
              <a:spcBef>
                <a:spcPts val="0"/>
              </a:spcBef>
            </a:pPr>
            <a:endParaRPr lang="en-US" dirty="0">
              <a:ea typeface="+mn-lt"/>
              <a:cs typeface="+mn-lt"/>
            </a:endParaRPr>
          </a:p>
          <a:p>
            <a:pPr marL="342265" indent="-227965">
              <a:spcBef>
                <a:spcPts val="0"/>
              </a:spcBef>
            </a:pPr>
            <a:r>
              <a:rPr lang="en-US" dirty="0">
                <a:ea typeface="+mn-lt"/>
                <a:cs typeface="+mn-lt"/>
              </a:rPr>
              <a:t>Test of cure in pregnancy is not recommended before 4 weeks post treatment due to potential false positives</a:t>
            </a:r>
            <a:endParaRPr lang="en-US" dirty="0"/>
          </a:p>
          <a:p>
            <a:pPr marL="114300" indent="0">
              <a:spcBef>
                <a:spcPts val="0"/>
              </a:spcBef>
              <a:buNone/>
            </a:pPr>
            <a:endParaRPr lang="en-US" dirty="0">
              <a:ea typeface="+mn-lt"/>
              <a:cs typeface="+mn-lt"/>
            </a:endParaRPr>
          </a:p>
          <a:p>
            <a:pPr marL="342265" indent="-227965"/>
            <a:r>
              <a:rPr lang="en-US" dirty="0">
                <a:ea typeface="+mn-lt"/>
                <a:cs typeface="+mn-lt"/>
              </a:rPr>
              <a:t>Bloody discharge, perianal ulcers, or mucosal ulcers among people with acute proctitis and rectal chlamydia should be presumptively treated for Lymphogranuloma Venereum (LGV) with extended doxycycline 100 mg </a:t>
            </a:r>
            <a:r>
              <a:rPr lang="en-US" dirty="0">
                <a:cs typeface="Calibri"/>
              </a:rPr>
              <a:t>orally twice a day </a:t>
            </a:r>
            <a:r>
              <a:rPr lang="en-US" dirty="0">
                <a:ea typeface="+mn-lt"/>
                <a:cs typeface="+mn-lt"/>
              </a:rPr>
              <a:t>for 3 weeks</a:t>
            </a:r>
            <a:endParaRPr lang="en-US" dirty="0">
              <a:cs typeface="Arial"/>
            </a:endParaRPr>
          </a:p>
          <a:p>
            <a:pPr marL="1003935" lvl="2" indent="-227965"/>
            <a:r>
              <a:rPr lang="en-US" sz="2400" dirty="0">
                <a:ea typeface="+mn-lt"/>
                <a:cs typeface="+mn-lt"/>
              </a:rPr>
              <a:t>If painful perianal ulcers are present or mucosal ulcers are detected on </a:t>
            </a:r>
            <a:r>
              <a:rPr lang="en-US" sz="2400" dirty="0" err="1">
                <a:ea typeface="+mn-lt"/>
                <a:cs typeface="+mn-lt"/>
              </a:rPr>
              <a:t>anoscopy</a:t>
            </a:r>
            <a:r>
              <a:rPr lang="en-US" sz="2400" dirty="0">
                <a:ea typeface="+mn-lt"/>
                <a:cs typeface="+mn-lt"/>
              </a:rPr>
              <a:t>, presumptive therapy should also include a regimen for genital herpes </a:t>
            </a:r>
          </a:p>
          <a:p>
            <a:pPr marL="342265" indent="-227965">
              <a:lnSpc>
                <a:spcPct val="100000"/>
              </a:lnSpc>
              <a:spcBef>
                <a:spcPts val="0"/>
              </a:spcBef>
            </a:pPr>
            <a:endParaRPr lang="en-US" dirty="0">
              <a:cs typeface="Calibri" panose="020F0502020204030204"/>
            </a:endParaRPr>
          </a:p>
          <a:p>
            <a:pPr marL="342265" indent="-227965">
              <a:lnSpc>
                <a:spcPct val="100000"/>
              </a:lnSpc>
              <a:spcBef>
                <a:spcPts val="0"/>
              </a:spcBef>
            </a:pPr>
            <a:endParaRPr lang="en-US" dirty="0">
              <a:cs typeface="Calibri" panose="020F0502020204030204"/>
            </a:endParaRPr>
          </a:p>
          <a:p>
            <a:pPr marL="0" indent="0">
              <a:lnSpc>
                <a:spcPct val="100000"/>
              </a:lnSpc>
              <a:spcBef>
                <a:spcPts val="0"/>
              </a:spcBef>
              <a:buNone/>
            </a:pPr>
            <a:endParaRPr lang="en-US" dirty="0">
              <a:cs typeface="Calibri" panose="020F0502020204030204"/>
            </a:endParaRPr>
          </a:p>
        </p:txBody>
      </p:sp>
      <p:pic>
        <p:nvPicPr>
          <p:cNvPr id="7" name="Picture 8" descr="New Metro Health_COLOR LOGO.png">
            <a:extLst>
              <a:ext uri="{FF2B5EF4-FFF2-40B4-BE49-F238E27FC236}">
                <a16:creationId xmlns:a16="http://schemas.microsoft.com/office/drawing/2014/main" id="{ADFAE87D-7B68-44C7-8E0E-BE3147A7F268}"/>
              </a:ext>
            </a:extLst>
          </p:cNvPr>
          <p:cNvPicPr>
            <a:picLocks noChangeAspect="1"/>
          </p:cNvPicPr>
          <p:nvPr/>
        </p:nvPicPr>
        <p:blipFill>
          <a:blip r:embed="rId3"/>
          <a:stretch>
            <a:fillRect/>
          </a:stretch>
        </p:blipFill>
        <p:spPr>
          <a:xfrm>
            <a:off x="203199" y="6000405"/>
            <a:ext cx="1003827" cy="875483"/>
          </a:xfrm>
          <a:prstGeom prst="rect">
            <a:avLst/>
          </a:prstGeom>
        </p:spPr>
      </p:pic>
      <p:sp>
        <p:nvSpPr>
          <p:cNvPr id="6" name="Title 1">
            <a:extLst>
              <a:ext uri="{FF2B5EF4-FFF2-40B4-BE49-F238E27FC236}">
                <a16:creationId xmlns:a16="http://schemas.microsoft.com/office/drawing/2014/main" id="{01B52C87-D005-1FC7-16B9-87A54814629A}"/>
              </a:ext>
            </a:extLst>
          </p:cNvPr>
          <p:cNvSpPr txBox="1">
            <a:spLocks/>
          </p:cNvSpPr>
          <p:nvPr/>
        </p:nvSpPr>
        <p:spPr>
          <a:xfrm>
            <a:off x="61823" y="120710"/>
            <a:ext cx="12068354" cy="865488"/>
          </a:xfrm>
          <a:prstGeom prst="rect">
            <a:avLst/>
          </a:prstGeom>
        </p:spPr>
        <p:txBody>
          <a:bodyPr vert="horz" lIns="91290" tIns="45645" rIns="91290" bIns="45645" rtlCol="0" anchor="ctr">
            <a:noAutofit/>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pPr algn="ctr"/>
            <a:r>
              <a:rPr lang="en-US" dirty="0">
                <a:cs typeface="Calibri"/>
              </a:rPr>
              <a:t> Treatment: Chlamydia</a:t>
            </a:r>
            <a:endParaRPr lang="en-US" dirty="0"/>
          </a:p>
        </p:txBody>
      </p:sp>
    </p:spTree>
    <p:extLst>
      <p:ext uri="{BB962C8B-B14F-4D97-AF65-F5344CB8AC3E}">
        <p14:creationId xmlns:p14="http://schemas.microsoft.com/office/powerpoint/2010/main" val="1462137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F9D4-6291-42C8-929B-049537B7E159}"/>
              </a:ext>
            </a:extLst>
          </p:cNvPr>
          <p:cNvSpPr>
            <a:spLocks noGrp="1"/>
          </p:cNvSpPr>
          <p:nvPr>
            <p:ph type="title"/>
          </p:nvPr>
        </p:nvSpPr>
        <p:spPr>
          <a:xfrm>
            <a:off x="203199" y="367998"/>
            <a:ext cx="11443615" cy="994569"/>
          </a:xfrm>
        </p:spPr>
        <p:txBody>
          <a:bodyPr vert="horz" lIns="91440" tIns="45720" rIns="91440" bIns="45720" rtlCol="0" anchor="ctr">
            <a:noAutofit/>
          </a:bodyPr>
          <a:lstStyle/>
          <a:p>
            <a:pPr algn="ctr"/>
            <a:br>
              <a:rPr lang="en-US" sz="3200" dirty="0">
                <a:cs typeface="Calibri"/>
              </a:rPr>
            </a:br>
            <a:r>
              <a:rPr lang="en-US" sz="3200" dirty="0">
                <a:cs typeface="Calibri"/>
              </a:rPr>
              <a:t>Treatment: U</a:t>
            </a:r>
            <a:r>
              <a:rPr lang="en-US" sz="3200" dirty="0">
                <a:ea typeface="+mj-lt"/>
                <a:cs typeface="+mj-lt"/>
              </a:rPr>
              <a:t>ncomplicated Gonococcal Infections of Cervix, Urethra, or Rectum Among Adults and Adolescents</a:t>
            </a:r>
            <a:endParaRPr lang="en-US" sz="3200" dirty="0"/>
          </a:p>
          <a:p>
            <a:endParaRPr lang="en-US" sz="3600" dirty="0"/>
          </a:p>
        </p:txBody>
      </p:sp>
      <p:sp>
        <p:nvSpPr>
          <p:cNvPr id="3" name="Content Placeholder 2">
            <a:extLst>
              <a:ext uri="{FF2B5EF4-FFF2-40B4-BE49-F238E27FC236}">
                <a16:creationId xmlns:a16="http://schemas.microsoft.com/office/drawing/2014/main" id="{E313DF5D-7BC8-41C4-AA46-B41213A0C2C6}"/>
              </a:ext>
            </a:extLst>
          </p:cNvPr>
          <p:cNvSpPr>
            <a:spLocks noGrp="1"/>
          </p:cNvSpPr>
          <p:nvPr>
            <p:ph idx="1"/>
          </p:nvPr>
        </p:nvSpPr>
        <p:spPr>
          <a:xfrm>
            <a:off x="705112" y="1627805"/>
            <a:ext cx="10719189" cy="4721290"/>
          </a:xfrm>
        </p:spPr>
        <p:txBody>
          <a:bodyPr vert="horz" lIns="91440" tIns="45720" rIns="91440" bIns="45720" rtlCol="0" anchor="t">
            <a:normAutofit lnSpcReduction="10000"/>
          </a:bodyPr>
          <a:lstStyle/>
          <a:p>
            <a:pPr marL="114300" indent="0">
              <a:buNone/>
            </a:pPr>
            <a:r>
              <a:rPr lang="en-US" sz="2600" b="1" dirty="0">
                <a:ea typeface="+mn-lt"/>
                <a:cs typeface="+mn-lt"/>
              </a:rPr>
              <a:t>Ceftriaxone</a:t>
            </a:r>
            <a:r>
              <a:rPr lang="en-US" sz="2600" dirty="0">
                <a:ea typeface="+mn-lt"/>
                <a:cs typeface="+mn-lt"/>
              </a:rPr>
              <a:t> 500 mg intramuscular (IM) in a single dose for people weighing &lt;150 kg. </a:t>
            </a:r>
          </a:p>
          <a:p>
            <a:pPr marL="638810" lvl="1" indent="-227965"/>
            <a:r>
              <a:rPr lang="en-US" sz="2400" dirty="0">
                <a:ea typeface="+mn-lt"/>
                <a:cs typeface="+mn-lt"/>
              </a:rPr>
              <a:t>For people weighing ≥150 kg, 1g ceftriaxone should be administered</a:t>
            </a:r>
            <a:endParaRPr lang="en-US" sz="2400" dirty="0">
              <a:solidFill>
                <a:srgbClr val="000000"/>
              </a:solidFill>
              <a:cs typeface="Calibri"/>
            </a:endParaRPr>
          </a:p>
          <a:p>
            <a:pPr marL="638810" lvl="1" indent="-227965"/>
            <a:r>
              <a:rPr lang="en-US" sz="2400" dirty="0">
                <a:ea typeface="+mn-lt"/>
                <a:cs typeface="+mn-lt"/>
              </a:rPr>
              <a:t>If chlamydial infection has not been excluded, treat for chlamydia, preferably with doxycycline 100 mg orally 2 times/day for 7 days</a:t>
            </a:r>
            <a:endParaRPr lang="en-US" sz="2400" dirty="0">
              <a:cs typeface="Calibri"/>
            </a:endParaRPr>
          </a:p>
          <a:p>
            <a:pPr marL="457200" lvl="1" indent="0">
              <a:buNone/>
            </a:pPr>
            <a:endParaRPr lang="en-US" sz="2400" dirty="0">
              <a:ea typeface="+mn-lt"/>
              <a:cs typeface="+mn-lt"/>
            </a:endParaRPr>
          </a:p>
          <a:p>
            <a:pPr marL="457200" lvl="1" indent="0" algn="ctr">
              <a:buNone/>
            </a:pPr>
            <a:r>
              <a:rPr lang="en-US" sz="2400" b="1" dirty="0">
                <a:highlight>
                  <a:srgbClr val="FFFF00"/>
                </a:highlight>
                <a:ea typeface="+mn-lt"/>
                <a:cs typeface="+mn-lt"/>
              </a:rPr>
              <a:t>Dual therapy with azithromycin is no longer recommended*</a:t>
            </a:r>
          </a:p>
          <a:p>
            <a:pPr marL="342265" indent="-227965">
              <a:buFont typeface="Arial"/>
              <a:buChar char="•"/>
            </a:pPr>
            <a:endParaRPr lang="en-US" dirty="0">
              <a:ea typeface="+mn-lt"/>
              <a:cs typeface="+mn-lt"/>
            </a:endParaRPr>
          </a:p>
          <a:p>
            <a:pPr marL="0" indent="0">
              <a:buNone/>
            </a:pPr>
            <a:r>
              <a:rPr lang="en-US" sz="2600" b="1" dirty="0">
                <a:cs typeface="Calibri" panose="020F0502020204030204"/>
              </a:rPr>
              <a:t>During Pregnancy</a:t>
            </a:r>
            <a:endParaRPr lang="en-US" sz="2600" dirty="0">
              <a:cs typeface="Calibri" panose="020F0502020204030204"/>
            </a:endParaRPr>
          </a:p>
          <a:p>
            <a:pPr marL="457200" indent="-342900">
              <a:buFont typeface="Wingdings" panose="05000000000000000000" pitchFamily="2" charset="2"/>
              <a:buChar char="§"/>
            </a:pPr>
            <a:r>
              <a:rPr lang="en-US" dirty="0">
                <a:cs typeface="Calibri" panose="020F0502020204030204"/>
              </a:rPr>
              <a:t>Treat N. gonorrhoeae with ceftriaxone 500 mg in a single IM dose </a:t>
            </a:r>
            <a:r>
              <a:rPr lang="en-US" b="1" dirty="0">
                <a:cs typeface="Calibri" panose="020F0502020204030204"/>
              </a:rPr>
              <a:t>plus</a:t>
            </a:r>
            <a:r>
              <a:rPr lang="en-US" dirty="0">
                <a:cs typeface="Calibri" panose="020F0502020204030204"/>
              </a:rPr>
              <a:t> treatment for chlamydia, if infection has not been excluded</a:t>
            </a:r>
            <a:endParaRPr lang="en-US" dirty="0">
              <a:ea typeface="+mn-lt"/>
              <a:cs typeface="+mn-lt"/>
            </a:endParaRPr>
          </a:p>
          <a:p>
            <a:pPr marL="457200" lvl="1" indent="0">
              <a:buNone/>
            </a:pPr>
            <a:endParaRPr lang="en-US" dirty="0">
              <a:cs typeface="Calibri" panose="020F0502020204030204"/>
            </a:endParaRPr>
          </a:p>
        </p:txBody>
      </p:sp>
      <p:pic>
        <p:nvPicPr>
          <p:cNvPr id="7" name="Picture 8" descr="New Metro Health_COLOR LOGO.png">
            <a:extLst>
              <a:ext uri="{FF2B5EF4-FFF2-40B4-BE49-F238E27FC236}">
                <a16:creationId xmlns:a16="http://schemas.microsoft.com/office/drawing/2014/main" id="{9F133D87-335A-42F3-B5B5-08F148E2BB65}"/>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50856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F9D4-6291-42C8-929B-049537B7E159}"/>
              </a:ext>
            </a:extLst>
          </p:cNvPr>
          <p:cNvSpPr>
            <a:spLocks noGrp="1"/>
          </p:cNvSpPr>
          <p:nvPr>
            <p:ph type="title"/>
          </p:nvPr>
        </p:nvSpPr>
        <p:spPr>
          <a:xfrm>
            <a:off x="182329" y="426038"/>
            <a:ext cx="11443615" cy="816635"/>
          </a:xfrm>
        </p:spPr>
        <p:txBody>
          <a:bodyPr vert="horz" lIns="91440" tIns="45720" rIns="91440" bIns="45720" rtlCol="0" anchor="ctr">
            <a:noAutofit/>
          </a:bodyPr>
          <a:lstStyle/>
          <a:p>
            <a:br>
              <a:rPr lang="en-US" sz="3600" dirty="0">
                <a:ea typeface="+mj-lt"/>
                <a:cs typeface="+mj-lt"/>
              </a:rPr>
            </a:br>
            <a:r>
              <a:rPr lang="en-US" sz="3600" dirty="0">
                <a:ea typeface="+mj-lt"/>
                <a:cs typeface="+mj-lt"/>
              </a:rPr>
              <a:t>Uncomplicated Gonococcal Infection of the Pharynx</a:t>
            </a:r>
            <a:endParaRPr lang="en-US" dirty="0">
              <a:ea typeface="+mj-lt"/>
              <a:cs typeface="+mj-lt"/>
            </a:endParaRPr>
          </a:p>
          <a:p>
            <a:endParaRPr lang="en-US" dirty="0"/>
          </a:p>
        </p:txBody>
      </p:sp>
      <p:sp>
        <p:nvSpPr>
          <p:cNvPr id="3" name="Content Placeholder 2">
            <a:extLst>
              <a:ext uri="{FF2B5EF4-FFF2-40B4-BE49-F238E27FC236}">
                <a16:creationId xmlns:a16="http://schemas.microsoft.com/office/drawing/2014/main" id="{E313DF5D-7BC8-41C4-AA46-B41213A0C2C6}"/>
              </a:ext>
            </a:extLst>
          </p:cNvPr>
          <p:cNvSpPr>
            <a:spLocks noGrp="1"/>
          </p:cNvSpPr>
          <p:nvPr>
            <p:ph idx="1"/>
          </p:nvPr>
        </p:nvSpPr>
        <p:spPr>
          <a:xfrm>
            <a:off x="445496" y="1424961"/>
            <a:ext cx="10853822" cy="4575444"/>
          </a:xfrm>
        </p:spPr>
        <p:txBody>
          <a:bodyPr vert="horz" lIns="91440" tIns="45720" rIns="91440" bIns="45720" rtlCol="0" anchor="t">
            <a:normAutofit fontScale="85000" lnSpcReduction="20000"/>
          </a:bodyPr>
          <a:lstStyle/>
          <a:p>
            <a:pPr marL="342265" indent="-227965"/>
            <a:r>
              <a:rPr lang="en-US" sz="3000" dirty="0">
                <a:ea typeface="+mn-lt"/>
                <a:cs typeface="+mn-lt"/>
              </a:rPr>
              <a:t>Ceftriaxone 500 mg* IM in a single dose for persons weighing &lt;150 kg</a:t>
            </a:r>
            <a:endParaRPr lang="en-US" sz="3000" b="1" dirty="0">
              <a:cs typeface="Calibri"/>
            </a:endParaRPr>
          </a:p>
          <a:p>
            <a:pPr marL="638810" lvl="1" indent="-227965"/>
            <a:r>
              <a:rPr lang="en-US" sz="3000" dirty="0">
                <a:ea typeface="+mn-lt"/>
                <a:cs typeface="+mn-lt"/>
              </a:rPr>
              <a:t> </a:t>
            </a:r>
            <a:r>
              <a:rPr lang="en-US" sz="2800" dirty="0">
                <a:ea typeface="+mn-lt"/>
                <a:cs typeface="+mn-lt"/>
              </a:rPr>
              <a:t>For persons weighing ≥150 kg, 1 g ceftriaxone should be administered.</a:t>
            </a:r>
            <a:endParaRPr lang="en-US" sz="2800" dirty="0">
              <a:cs typeface="Calibri" panose="020F0502020204030204"/>
            </a:endParaRPr>
          </a:p>
          <a:p>
            <a:pPr marL="342265" indent="-227965"/>
            <a:endParaRPr lang="en-US" sz="3000" dirty="0">
              <a:ea typeface="+mn-lt"/>
              <a:cs typeface="+mn-lt"/>
            </a:endParaRPr>
          </a:p>
          <a:p>
            <a:pPr marL="342265" indent="-227965"/>
            <a:r>
              <a:rPr lang="en-US" sz="3000" dirty="0">
                <a:ea typeface="+mn-lt"/>
                <a:cs typeface="+mn-lt"/>
              </a:rPr>
              <a:t>Follow up and </a:t>
            </a:r>
            <a:r>
              <a:rPr lang="en-US" sz="3000" b="1" dirty="0">
                <a:ea typeface="+mn-lt"/>
                <a:cs typeface="+mn-lt"/>
              </a:rPr>
              <a:t>test of cure </a:t>
            </a:r>
            <a:r>
              <a:rPr lang="en-US" sz="3000" dirty="0">
                <a:ea typeface="+mn-lt"/>
                <a:cs typeface="+mn-lt"/>
              </a:rPr>
              <a:t>with either culture or a nucleic acid amplification test (NAAT)</a:t>
            </a:r>
            <a:r>
              <a:rPr lang="en-US" sz="3000" b="1" dirty="0">
                <a:ea typeface="+mn-lt"/>
                <a:cs typeface="+mn-lt"/>
              </a:rPr>
              <a:t> </a:t>
            </a:r>
            <a:r>
              <a:rPr lang="en-US" sz="3000" dirty="0">
                <a:ea typeface="+mn-lt"/>
                <a:cs typeface="+mn-lt"/>
              </a:rPr>
              <a:t>should occur </a:t>
            </a:r>
            <a:r>
              <a:rPr lang="en-US" sz="3000" b="1" dirty="0">
                <a:ea typeface="+mn-lt"/>
                <a:cs typeface="+mn-lt"/>
              </a:rPr>
              <a:t>7**–14 days</a:t>
            </a:r>
            <a:r>
              <a:rPr lang="en-US" sz="3000" dirty="0">
                <a:ea typeface="+mn-lt"/>
                <a:cs typeface="+mn-lt"/>
              </a:rPr>
              <a:t> after initial treatment; testing at 7 days may increase likelihood of false-positive NAAT</a:t>
            </a:r>
            <a:endParaRPr lang="en-US" sz="3000" dirty="0">
              <a:cs typeface="Calibri" panose="020F0502020204030204"/>
            </a:endParaRPr>
          </a:p>
          <a:p>
            <a:pPr marL="342265" indent="-227965">
              <a:spcBef>
                <a:spcPts val="0"/>
              </a:spcBef>
            </a:pPr>
            <a:endParaRPr lang="en-US" sz="3000" dirty="0">
              <a:cs typeface="Calibri" panose="020F0502020204030204"/>
            </a:endParaRPr>
          </a:p>
          <a:p>
            <a:pPr marL="342265" indent="-227965">
              <a:spcBef>
                <a:spcPts val="0"/>
              </a:spcBef>
            </a:pPr>
            <a:r>
              <a:rPr lang="en-US" sz="3000" dirty="0">
                <a:cs typeface="Calibri" panose="020F0502020204030204"/>
              </a:rPr>
              <a:t>A test of cure is unnecessary after a diagnosis of uncomplicated </a:t>
            </a:r>
            <a:r>
              <a:rPr lang="en-US" sz="3000" u="sng" dirty="0">
                <a:cs typeface="Calibri" panose="020F0502020204030204"/>
              </a:rPr>
              <a:t>urogenital or rectal</a:t>
            </a:r>
            <a:r>
              <a:rPr lang="en-US" sz="3000" dirty="0">
                <a:cs typeface="Calibri" panose="020F0502020204030204"/>
              </a:rPr>
              <a:t> gonorrhea even with alternative regimens </a:t>
            </a:r>
            <a:r>
              <a:rPr lang="en-US" sz="3000" i="1" dirty="0">
                <a:cs typeface="Arial"/>
              </a:rPr>
              <a:t>unless therapeutic adherence is in question, symptoms persist, or reinfection is suspected. </a:t>
            </a:r>
            <a:endParaRPr lang="en-US" sz="3000" dirty="0">
              <a:ea typeface="+mn-lt"/>
              <a:cs typeface="+mn-lt"/>
            </a:endParaRPr>
          </a:p>
          <a:p>
            <a:pPr marL="342265" indent="-227965">
              <a:spcBef>
                <a:spcPts val="0"/>
              </a:spcBef>
            </a:pPr>
            <a:endParaRPr lang="en-US" dirty="0">
              <a:ea typeface="+mn-lt"/>
              <a:cs typeface="+mn-lt"/>
            </a:endParaRPr>
          </a:p>
          <a:p>
            <a:pPr marL="638810" lvl="1" indent="-227965"/>
            <a:endParaRPr lang="en-US" sz="2400" dirty="0">
              <a:cs typeface="Arial"/>
            </a:endParaRPr>
          </a:p>
        </p:txBody>
      </p:sp>
      <p:pic>
        <p:nvPicPr>
          <p:cNvPr id="7" name="Picture 7" descr="Germ with solid fill">
            <a:extLst>
              <a:ext uri="{FF2B5EF4-FFF2-40B4-BE49-F238E27FC236}">
                <a16:creationId xmlns:a16="http://schemas.microsoft.com/office/drawing/2014/main" id="{D16ADC61-F937-45D9-B2A4-289B10B660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468301" y="151331"/>
            <a:ext cx="1090153" cy="1090153"/>
          </a:xfrm>
          <a:prstGeom prst="rect">
            <a:avLst/>
          </a:prstGeom>
        </p:spPr>
      </p:pic>
      <p:pic>
        <p:nvPicPr>
          <p:cNvPr id="8" name="Picture 8" descr="New Metro Health_COLOR LOGO.png">
            <a:extLst>
              <a:ext uri="{FF2B5EF4-FFF2-40B4-BE49-F238E27FC236}">
                <a16:creationId xmlns:a16="http://schemas.microsoft.com/office/drawing/2014/main" id="{DC66429F-BC8D-4A72-BE45-3F7C1775567F}"/>
              </a:ext>
            </a:extLst>
          </p:cNvPr>
          <p:cNvPicPr>
            <a:picLocks noChangeAspect="1"/>
          </p:cNvPicPr>
          <p:nvPr/>
        </p:nvPicPr>
        <p:blipFill>
          <a:blip r:embed="rId5"/>
          <a:stretch>
            <a:fillRect/>
          </a:stretch>
        </p:blipFill>
        <p:spPr>
          <a:xfrm>
            <a:off x="203199" y="6000405"/>
            <a:ext cx="1003827" cy="875483"/>
          </a:xfrm>
          <a:prstGeom prst="rect">
            <a:avLst/>
          </a:prstGeom>
        </p:spPr>
      </p:pic>
      <p:sp>
        <p:nvSpPr>
          <p:cNvPr id="4" name="TextBox 3">
            <a:extLst>
              <a:ext uri="{FF2B5EF4-FFF2-40B4-BE49-F238E27FC236}">
                <a16:creationId xmlns:a16="http://schemas.microsoft.com/office/drawing/2014/main" id="{BDB91393-7C84-FE7F-E687-879AD859E7DD}"/>
              </a:ext>
            </a:extLst>
          </p:cNvPr>
          <p:cNvSpPr txBox="1"/>
          <p:nvPr/>
        </p:nvSpPr>
        <p:spPr>
          <a:xfrm>
            <a:off x="10255234" y="1161228"/>
            <a:ext cx="1516285" cy="184666"/>
          </a:xfrm>
          <a:prstGeom prst="rect">
            <a:avLst/>
          </a:prstGeom>
          <a:noFill/>
        </p:spPr>
        <p:txBody>
          <a:bodyPr wrap="square" rtlCol="0">
            <a:spAutoFit/>
          </a:bodyPr>
          <a:lstStyle/>
          <a:p>
            <a:r>
              <a:rPr lang="en-US" sz="600" dirty="0"/>
              <a:t>Image source: MS Office stock images</a:t>
            </a:r>
          </a:p>
        </p:txBody>
      </p:sp>
    </p:spTree>
    <p:extLst>
      <p:ext uri="{BB962C8B-B14F-4D97-AF65-F5344CB8AC3E}">
        <p14:creationId xmlns:p14="http://schemas.microsoft.com/office/powerpoint/2010/main" val="1501710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255037" y="317732"/>
            <a:ext cx="11681926" cy="970383"/>
          </a:xfrm>
        </p:spPr>
        <p:txBody>
          <a:bodyPr>
            <a:normAutofit/>
          </a:bodyPr>
          <a:lstStyle/>
          <a:p>
            <a:pPr algn="ctr"/>
            <a:r>
              <a:rPr lang="en-US" dirty="0">
                <a:cs typeface="Calibri"/>
              </a:rPr>
              <a:t>Antimicrobial Resistance: Gonorrhea</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649705" y="1444525"/>
            <a:ext cx="11129211" cy="4162190"/>
          </a:xfrm>
        </p:spPr>
        <p:txBody>
          <a:bodyPr vert="horz" lIns="91440" tIns="45720" rIns="91440" bIns="45720" rtlCol="0" anchor="t">
            <a:normAutofit fontScale="92500" lnSpcReduction="10000"/>
          </a:bodyPr>
          <a:lstStyle/>
          <a:p>
            <a:pPr marL="114300" indent="0">
              <a:spcBef>
                <a:spcPts val="0"/>
              </a:spcBef>
              <a:buNone/>
            </a:pPr>
            <a:r>
              <a:rPr lang="en-US" sz="2800" dirty="0">
                <a:ea typeface="+mn-lt"/>
                <a:cs typeface="+mn-lt"/>
              </a:rPr>
              <a:t>Why did the treatment for gonorrhea change?</a:t>
            </a:r>
          </a:p>
          <a:p>
            <a:pPr marL="114300" indent="0">
              <a:spcBef>
                <a:spcPts val="0"/>
              </a:spcBef>
              <a:buNone/>
            </a:pPr>
            <a:endParaRPr lang="en-US" sz="2800" dirty="0"/>
          </a:p>
          <a:p>
            <a:pPr marL="560557" indent="-457200">
              <a:spcBef>
                <a:spcPts val="0"/>
              </a:spcBef>
            </a:pPr>
            <a:r>
              <a:rPr lang="en-US" sz="2600" dirty="0">
                <a:ea typeface="+mn-lt"/>
                <a:cs typeface="+mn-lt"/>
              </a:rPr>
              <a:t>Appropriate use of antimicrobials is a major public health concern</a:t>
            </a:r>
          </a:p>
          <a:p>
            <a:pPr marL="560557" indent="-457200">
              <a:spcBef>
                <a:spcPts val="0"/>
              </a:spcBef>
            </a:pPr>
            <a:r>
              <a:rPr lang="en-US" sz="2600" dirty="0">
                <a:ea typeface="+mn-lt"/>
                <a:cs typeface="+mn-lt"/>
              </a:rPr>
              <a:t>Increase in azithromycin and ceftriaxone-resistant gonorrhea</a:t>
            </a:r>
            <a:endParaRPr lang="en-US" sz="2600" dirty="0">
              <a:ea typeface="+mn-lt"/>
              <a:cs typeface="Arial"/>
            </a:endParaRPr>
          </a:p>
          <a:p>
            <a:pPr marL="560557" indent="-457200">
              <a:spcBef>
                <a:spcPts val="0"/>
              </a:spcBef>
            </a:pPr>
            <a:r>
              <a:rPr lang="en-US" sz="2600" dirty="0">
                <a:ea typeface="+mn-lt"/>
                <a:cs typeface="+mn-lt"/>
              </a:rPr>
              <a:t>Pharmacokinetic and pharmacodynamic considerations, especially with pharyngeal gonorrhea </a:t>
            </a:r>
            <a:endParaRPr lang="en-US" sz="2600" dirty="0">
              <a:cs typeface="Calibri"/>
            </a:endParaRPr>
          </a:p>
          <a:p>
            <a:pPr marL="342117" indent="-227965"/>
            <a:r>
              <a:rPr lang="en-US" sz="2600" dirty="0">
                <a:ea typeface="+mn-lt"/>
                <a:cs typeface="+mn-lt"/>
              </a:rPr>
              <a:t>  Potential harm to the microbiome with dual therapy</a:t>
            </a:r>
            <a:endParaRPr lang="en-US" sz="2600" dirty="0">
              <a:cs typeface="Calibri" panose="020F0502020204030204"/>
            </a:endParaRPr>
          </a:p>
          <a:p>
            <a:pPr marL="342265" indent="-227965"/>
            <a:endParaRPr lang="en-US" sz="2600" dirty="0">
              <a:ea typeface="+mn-lt"/>
              <a:cs typeface="+mn-lt"/>
            </a:endParaRPr>
          </a:p>
          <a:p>
            <a:pPr marL="342265" indent="-227965"/>
            <a:r>
              <a:rPr lang="en-US" sz="2600" dirty="0">
                <a:ea typeface="+mn-lt"/>
                <a:cs typeface="+mn-lt"/>
              </a:rPr>
              <a:t>For patients who present with proctocolitis and who have been treated, consider sexually transmissible enteric pathogens – shigella and campylobacter</a:t>
            </a:r>
          </a:p>
        </p:txBody>
      </p:sp>
      <p:pic>
        <p:nvPicPr>
          <p:cNvPr id="7" name="Picture 8" descr="New Metro Health_COLOR LOGO.png">
            <a:extLst>
              <a:ext uri="{FF2B5EF4-FFF2-40B4-BE49-F238E27FC236}">
                <a16:creationId xmlns:a16="http://schemas.microsoft.com/office/drawing/2014/main" id="{BD489255-497B-4150-A61B-26C0B9A58354}"/>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720155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5A38-3A48-7912-8FFC-1AD986C37703}"/>
              </a:ext>
            </a:extLst>
          </p:cNvPr>
          <p:cNvSpPr>
            <a:spLocks noGrp="1"/>
          </p:cNvSpPr>
          <p:nvPr>
            <p:ph type="title"/>
          </p:nvPr>
        </p:nvSpPr>
        <p:spPr/>
        <p:txBody>
          <a:bodyPr/>
          <a:lstStyle/>
          <a:p>
            <a:pPr algn="ctr"/>
            <a:r>
              <a:rPr lang="en-US" dirty="0"/>
              <a:t>Ceftriaxone Treatment Failure</a:t>
            </a:r>
          </a:p>
        </p:txBody>
      </p:sp>
      <p:sp>
        <p:nvSpPr>
          <p:cNvPr id="3" name="Content Placeholder 2">
            <a:extLst>
              <a:ext uri="{FF2B5EF4-FFF2-40B4-BE49-F238E27FC236}">
                <a16:creationId xmlns:a16="http://schemas.microsoft.com/office/drawing/2014/main" id="{14FEFCD8-E0C2-16A4-8C03-D069E8D93019}"/>
              </a:ext>
            </a:extLst>
          </p:cNvPr>
          <p:cNvSpPr>
            <a:spLocks noGrp="1"/>
          </p:cNvSpPr>
          <p:nvPr>
            <p:ph idx="1"/>
          </p:nvPr>
        </p:nvSpPr>
        <p:spPr>
          <a:xfrm>
            <a:off x="191625" y="1282149"/>
            <a:ext cx="11808752" cy="4685354"/>
          </a:xfrm>
        </p:spPr>
        <p:txBody>
          <a:bodyPr>
            <a:normAutofit lnSpcReduction="10000"/>
          </a:bodyPr>
          <a:lstStyle/>
          <a:p>
            <a:pPr marL="114112" indent="0">
              <a:buNone/>
            </a:pPr>
            <a:r>
              <a:rPr lang="en-US" sz="2600" dirty="0"/>
              <a:t>Persistence of </a:t>
            </a:r>
            <a:r>
              <a:rPr lang="en-US" sz="2600" b="1" dirty="0"/>
              <a:t>lab-confirmed N. gonorrhoeae </a:t>
            </a:r>
            <a:r>
              <a:rPr lang="en-US" sz="2600" dirty="0"/>
              <a:t>infection despite adequate treatment with ceftriaxone based on weight, after ruling out reinfection</a:t>
            </a:r>
          </a:p>
          <a:p>
            <a:pPr marL="114112" indent="0">
              <a:buNone/>
            </a:pPr>
            <a:endParaRPr lang="en-US" sz="2600" dirty="0"/>
          </a:p>
          <a:p>
            <a:r>
              <a:rPr lang="en-US" sz="2600" dirty="0"/>
              <a:t>Consider treatment failure if </a:t>
            </a:r>
            <a:r>
              <a:rPr lang="en-US" sz="2600" b="1" dirty="0"/>
              <a:t>no reported sexual contact after treatment </a:t>
            </a:r>
          </a:p>
          <a:p>
            <a:pPr marL="114112" indent="0">
              <a:buNone/>
            </a:pPr>
            <a:endParaRPr lang="en-US" b="1" dirty="0">
              <a:solidFill>
                <a:srgbClr val="FF0000"/>
              </a:solidFill>
            </a:endParaRPr>
          </a:p>
          <a:p>
            <a:pPr marL="114112" indent="0">
              <a:buNone/>
            </a:pPr>
            <a:r>
              <a:rPr lang="en-US" b="1" dirty="0">
                <a:solidFill>
                  <a:srgbClr val="FF0000"/>
                </a:solidFill>
              </a:rPr>
              <a:t>AND</a:t>
            </a:r>
          </a:p>
          <a:p>
            <a:r>
              <a:rPr lang="en-US" sz="2600" dirty="0"/>
              <a:t>Symptoms do not resolve in 3-5 days after appropriate treatment </a:t>
            </a:r>
            <a:r>
              <a:rPr lang="en-US" sz="2600" b="1" dirty="0">
                <a:solidFill>
                  <a:srgbClr val="FF0000"/>
                </a:solidFill>
              </a:rPr>
              <a:t>OR</a:t>
            </a:r>
          </a:p>
          <a:p>
            <a:r>
              <a:rPr lang="en-US" sz="2600" dirty="0"/>
              <a:t>Positive test of cure after appropriate treatment</a:t>
            </a:r>
          </a:p>
          <a:p>
            <a:pPr lvl="1"/>
            <a:r>
              <a:rPr lang="en-US" dirty="0"/>
              <a:t>Culture or urethral Gram stain at least 72 hours after treatment, </a:t>
            </a:r>
            <a:r>
              <a:rPr lang="en-US" b="1" dirty="0">
                <a:solidFill>
                  <a:srgbClr val="FF0000"/>
                </a:solidFill>
              </a:rPr>
              <a:t>OR</a:t>
            </a:r>
            <a:r>
              <a:rPr lang="en-US" dirty="0"/>
              <a:t> </a:t>
            </a:r>
          </a:p>
          <a:p>
            <a:pPr lvl="1"/>
            <a:r>
              <a:rPr lang="en-US" dirty="0"/>
              <a:t>Positive RNA-based NAAT 10-14* days after treatment of pharyngeal infection, </a:t>
            </a:r>
            <a:r>
              <a:rPr lang="en-US" b="1" dirty="0">
                <a:solidFill>
                  <a:srgbClr val="FF0000"/>
                </a:solidFill>
              </a:rPr>
              <a:t>OR</a:t>
            </a:r>
          </a:p>
          <a:p>
            <a:pPr lvl="1"/>
            <a:r>
              <a:rPr lang="en-US" dirty="0"/>
              <a:t>Positive DNA-based NAAT 14-28* days after treatment of pharyngeal infection</a:t>
            </a:r>
          </a:p>
        </p:txBody>
      </p:sp>
      <p:sp>
        <p:nvSpPr>
          <p:cNvPr id="4" name="TextBox 3">
            <a:extLst>
              <a:ext uri="{FF2B5EF4-FFF2-40B4-BE49-F238E27FC236}">
                <a16:creationId xmlns:a16="http://schemas.microsoft.com/office/drawing/2014/main" id="{A5D87732-FC32-B439-420A-D130989838C8}"/>
              </a:ext>
            </a:extLst>
          </p:cNvPr>
          <p:cNvSpPr txBox="1"/>
          <p:nvPr/>
        </p:nvSpPr>
        <p:spPr>
          <a:xfrm>
            <a:off x="4271058" y="6214029"/>
            <a:ext cx="2347822" cy="369332"/>
          </a:xfrm>
          <a:prstGeom prst="rect">
            <a:avLst/>
          </a:prstGeom>
          <a:noFill/>
        </p:spPr>
        <p:txBody>
          <a:bodyPr wrap="none" rtlCol="0">
            <a:spAutoFit/>
          </a:bodyPr>
          <a:lstStyle/>
          <a:p>
            <a:r>
              <a:rPr lang="en-US" dirty="0"/>
              <a:t>Source: Texas DSHS</a:t>
            </a:r>
          </a:p>
        </p:txBody>
      </p:sp>
      <p:pic>
        <p:nvPicPr>
          <p:cNvPr id="5" name="Picture 8" descr="New Metro Health_COLOR LOGO.png">
            <a:extLst>
              <a:ext uri="{FF2B5EF4-FFF2-40B4-BE49-F238E27FC236}">
                <a16:creationId xmlns:a16="http://schemas.microsoft.com/office/drawing/2014/main" id="{0C596ED6-7641-3A8E-3D89-F37E8E561AEF}"/>
              </a:ext>
            </a:extLst>
          </p:cNvPr>
          <p:cNvPicPr>
            <a:picLocks noChangeAspect="1"/>
          </p:cNvPicPr>
          <p:nvPr/>
        </p:nvPicPr>
        <p:blipFill>
          <a:blip r:embed="rId3"/>
          <a:stretch>
            <a:fillRect/>
          </a:stretch>
        </p:blipFill>
        <p:spPr>
          <a:xfrm>
            <a:off x="191624" y="5967502"/>
            <a:ext cx="1003827" cy="875483"/>
          </a:xfrm>
          <a:prstGeom prst="rect">
            <a:avLst/>
          </a:prstGeom>
        </p:spPr>
      </p:pic>
    </p:spTree>
    <p:extLst>
      <p:ext uri="{BB962C8B-B14F-4D97-AF65-F5344CB8AC3E}">
        <p14:creationId xmlns:p14="http://schemas.microsoft.com/office/powerpoint/2010/main" val="417132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55E94-769F-46F1-8270-34CAE0A311FC}"/>
              </a:ext>
            </a:extLst>
          </p:cNvPr>
          <p:cNvSpPr>
            <a:spLocks noGrp="1"/>
          </p:cNvSpPr>
          <p:nvPr>
            <p:ph type="title"/>
          </p:nvPr>
        </p:nvSpPr>
        <p:spPr>
          <a:xfrm>
            <a:off x="5765111" y="296921"/>
            <a:ext cx="6305759" cy="582882"/>
          </a:xfrm>
        </p:spPr>
        <p:txBody>
          <a:bodyPr anchor="t">
            <a:noAutofit/>
          </a:bodyPr>
          <a:lstStyle/>
          <a:p>
            <a:pPr algn="ctr"/>
            <a:r>
              <a:rPr lang="en-US" sz="3600" b="1">
                <a:latin typeface="Calibri"/>
                <a:cs typeface="Calibri"/>
              </a:rPr>
              <a:t>You Don’t Want to Miss These!</a:t>
            </a:r>
            <a:endParaRPr lang="en-US" sz="3600">
              <a:latin typeface="Calibri"/>
              <a:cs typeface="Calibri"/>
            </a:endParaRPr>
          </a:p>
        </p:txBody>
      </p:sp>
      <p:sp>
        <p:nvSpPr>
          <p:cNvPr id="9" name="Content Placeholder 8">
            <a:extLst>
              <a:ext uri="{FF2B5EF4-FFF2-40B4-BE49-F238E27FC236}">
                <a16:creationId xmlns:a16="http://schemas.microsoft.com/office/drawing/2014/main" id="{5C8838D6-A82D-4571-A05A-5585C05553C9}"/>
              </a:ext>
            </a:extLst>
          </p:cNvPr>
          <p:cNvSpPr>
            <a:spLocks noGrp="1"/>
          </p:cNvSpPr>
          <p:nvPr>
            <p:ph idx="1"/>
          </p:nvPr>
        </p:nvSpPr>
        <p:spPr>
          <a:xfrm>
            <a:off x="6009527" y="995277"/>
            <a:ext cx="5802552" cy="5700143"/>
          </a:xfrm>
        </p:spPr>
        <p:txBody>
          <a:bodyPr vert="horz" lIns="91440" tIns="45720" rIns="91440" bIns="45720" rtlCol="0" anchor="t">
            <a:normAutofit/>
          </a:bodyPr>
          <a:lstStyle/>
          <a:p>
            <a:pPr marL="0" indent="0" algn="ctr">
              <a:buNone/>
            </a:pPr>
            <a:r>
              <a:rPr lang="en-US" u="sng" dirty="0"/>
              <a:t>Upcoming Events for 2024</a:t>
            </a:r>
            <a:endParaRPr lang="en-US" u="sng" dirty="0">
              <a:cs typeface="Calibri" panose="020F0502020204030204"/>
            </a:endParaRPr>
          </a:p>
          <a:p>
            <a:pPr marL="0" indent="0" algn="ctr">
              <a:lnSpc>
                <a:spcPct val="100000"/>
              </a:lnSpc>
              <a:spcBef>
                <a:spcPct val="20000"/>
              </a:spcBef>
              <a:buNone/>
            </a:pPr>
            <a:endParaRPr lang="en-US" sz="2400" dirty="0">
              <a:cs typeface="Calibri" panose="020F0502020204030204"/>
            </a:endParaRPr>
          </a:p>
          <a:p>
            <a:pPr marL="342900" indent="-342900"/>
            <a:r>
              <a:rPr lang="en-US" b="1" dirty="0">
                <a:cs typeface="Calibri" panose="020F0502020204030204"/>
              </a:rPr>
              <a:t>March 20, 2024 </a:t>
            </a:r>
            <a:r>
              <a:rPr lang="en-US" dirty="0">
                <a:cs typeface="Calibri" panose="020F0502020204030204"/>
              </a:rPr>
              <a:t>– Let’s Talk About Sex: LGBTQIA+ Health and Taking a Sexual History Workshop (In-Person)</a:t>
            </a:r>
          </a:p>
          <a:p>
            <a:pPr marL="342900" indent="-342900"/>
            <a:r>
              <a:rPr lang="en-US" sz="2400" b="1" dirty="0">
                <a:cs typeface="Calibri" panose="020F0502020204030204"/>
              </a:rPr>
              <a:t>April 17, 2024 </a:t>
            </a:r>
            <a:r>
              <a:rPr lang="en-US" sz="2400" dirty="0">
                <a:cs typeface="Calibri" panose="020F0502020204030204"/>
              </a:rPr>
              <a:t>– Syphilis Diagnosis and Treatment in Primary Care</a:t>
            </a:r>
          </a:p>
          <a:p>
            <a:pPr marL="342900" indent="-342900"/>
            <a:r>
              <a:rPr lang="en-US" b="1" dirty="0">
                <a:cs typeface="Calibri" panose="020F0502020204030204"/>
              </a:rPr>
              <a:t>May 15, 2024 </a:t>
            </a:r>
            <a:r>
              <a:rPr lang="en-US" dirty="0">
                <a:cs typeface="Calibri" panose="020F0502020204030204"/>
              </a:rPr>
              <a:t>– Hep C for Primary Care </a:t>
            </a:r>
          </a:p>
          <a:p>
            <a:pPr marL="342900" indent="-342900"/>
            <a:r>
              <a:rPr lang="en-US" b="1" dirty="0">
                <a:cs typeface="Calibri" panose="020F0502020204030204"/>
              </a:rPr>
              <a:t>June 12, 2024 </a:t>
            </a:r>
            <a:r>
              <a:rPr lang="en-US" dirty="0">
                <a:cs typeface="Calibri" panose="020F0502020204030204"/>
              </a:rPr>
              <a:t>– Let’s Talk About Sex: LGBTQIA + Health and Taking A Sexual History (In-person)</a:t>
            </a:r>
          </a:p>
        </p:txBody>
      </p:sp>
      <p:pic>
        <p:nvPicPr>
          <p:cNvPr id="2" name="Picture 2" descr="Businessman text messaging">
            <a:extLst>
              <a:ext uri="{FF2B5EF4-FFF2-40B4-BE49-F238E27FC236}">
                <a16:creationId xmlns:a16="http://schemas.microsoft.com/office/drawing/2014/main" id="{71E1C516-BCF0-4573-A2AD-BBDBB96C709A}"/>
              </a:ext>
            </a:extLst>
          </p:cNvPr>
          <p:cNvPicPr>
            <a:picLocks noChangeAspect="1"/>
          </p:cNvPicPr>
          <p:nvPr/>
        </p:nvPicPr>
        <p:blipFill rotWithShape="1">
          <a:blip r:embed="rId2"/>
          <a:srcRect l="22192" r="-274" b="20492"/>
          <a:stretch/>
        </p:blipFill>
        <p:spPr>
          <a:xfrm>
            <a:off x="550862" y="580234"/>
            <a:ext cx="5254196" cy="2789446"/>
          </a:xfrm>
          <a:prstGeom prst="rect">
            <a:avLst/>
          </a:prstGeom>
          <a:effectLst>
            <a:outerShdw blurRad="508000" dist="101600" dir="5400000" algn="tl" rotWithShape="0">
              <a:prstClr val="black">
                <a:alpha val="10000"/>
              </a:prstClr>
            </a:outerShdw>
          </a:effectLst>
        </p:spPr>
      </p:pic>
      <p:pic>
        <p:nvPicPr>
          <p:cNvPr id="3" name="Picture 6" descr="Rolls of Newspaper">
            <a:extLst>
              <a:ext uri="{FF2B5EF4-FFF2-40B4-BE49-F238E27FC236}">
                <a16:creationId xmlns:a16="http://schemas.microsoft.com/office/drawing/2014/main" id="{899C2B62-140E-4F5E-B9B7-E64B4D58E76E}"/>
              </a:ext>
            </a:extLst>
          </p:cNvPr>
          <p:cNvPicPr>
            <a:picLocks noChangeAspect="1"/>
          </p:cNvPicPr>
          <p:nvPr/>
        </p:nvPicPr>
        <p:blipFill rotWithShape="1">
          <a:blip r:embed="rId3"/>
          <a:srcRect t="2726" b="17601"/>
          <a:stretch/>
        </p:blipFill>
        <p:spPr>
          <a:xfrm>
            <a:off x="550862" y="3518725"/>
            <a:ext cx="5256000" cy="2790000"/>
          </a:xfrm>
          <a:prstGeom prst="rect">
            <a:avLst/>
          </a:prstGeom>
          <a:effectLst>
            <a:outerShdw blurRad="508000" dist="101600" dir="5400000" algn="tl" rotWithShape="0">
              <a:prstClr val="black">
                <a:alpha val="10000"/>
              </a:prstClr>
            </a:outerShdw>
          </a:effectLst>
        </p:spPr>
      </p:pic>
      <p:pic>
        <p:nvPicPr>
          <p:cNvPr id="10" name="Picture 8" descr="New Metro Health_COLOR LOGO.png">
            <a:extLst>
              <a:ext uri="{FF2B5EF4-FFF2-40B4-BE49-F238E27FC236}">
                <a16:creationId xmlns:a16="http://schemas.microsoft.com/office/drawing/2014/main" id="{49206BD7-93F6-4C66-9402-1A188A376E31}"/>
              </a:ext>
            </a:extLst>
          </p:cNvPr>
          <p:cNvPicPr>
            <a:picLocks noChangeAspect="1"/>
          </p:cNvPicPr>
          <p:nvPr/>
        </p:nvPicPr>
        <p:blipFill>
          <a:blip r:embed="rId4"/>
          <a:stretch>
            <a:fillRect/>
          </a:stretch>
        </p:blipFill>
        <p:spPr>
          <a:xfrm>
            <a:off x="203199" y="6000405"/>
            <a:ext cx="1003827" cy="875483"/>
          </a:xfrm>
          <a:prstGeom prst="rect">
            <a:avLst/>
          </a:prstGeom>
        </p:spPr>
      </p:pic>
      <p:sp>
        <p:nvSpPr>
          <p:cNvPr id="4" name="TextBox 3">
            <a:extLst>
              <a:ext uri="{FF2B5EF4-FFF2-40B4-BE49-F238E27FC236}">
                <a16:creationId xmlns:a16="http://schemas.microsoft.com/office/drawing/2014/main" id="{C291AE75-F959-03BC-8D79-40558E906E72}"/>
              </a:ext>
            </a:extLst>
          </p:cNvPr>
          <p:cNvSpPr txBox="1"/>
          <p:nvPr/>
        </p:nvSpPr>
        <p:spPr>
          <a:xfrm>
            <a:off x="1207026" y="6484584"/>
            <a:ext cx="1877437" cy="215444"/>
          </a:xfrm>
          <a:prstGeom prst="rect">
            <a:avLst/>
          </a:prstGeom>
          <a:noFill/>
        </p:spPr>
        <p:txBody>
          <a:bodyPr wrap="none" rtlCol="0">
            <a:spAutoFit/>
          </a:bodyPr>
          <a:lstStyle/>
          <a:p>
            <a:r>
              <a:rPr lang="en-US" sz="800" dirty="0"/>
              <a:t>Image source: MS Office stock photo</a:t>
            </a:r>
          </a:p>
        </p:txBody>
      </p:sp>
    </p:spTree>
    <p:extLst>
      <p:ext uri="{BB962C8B-B14F-4D97-AF65-F5344CB8AC3E}">
        <p14:creationId xmlns:p14="http://schemas.microsoft.com/office/powerpoint/2010/main" val="10534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E40A-218D-99F4-A893-AC5DDDEF1C50}"/>
              </a:ext>
            </a:extLst>
          </p:cNvPr>
          <p:cNvSpPr>
            <a:spLocks noGrp="1"/>
          </p:cNvSpPr>
          <p:nvPr>
            <p:ph type="title"/>
          </p:nvPr>
        </p:nvSpPr>
        <p:spPr>
          <a:xfrm>
            <a:off x="552287" y="141790"/>
            <a:ext cx="11087425" cy="740780"/>
          </a:xfrm>
        </p:spPr>
        <p:txBody>
          <a:bodyPr/>
          <a:lstStyle/>
          <a:p>
            <a:pPr algn="ctr"/>
            <a:r>
              <a:rPr lang="en-US" dirty="0"/>
              <a:t>Managing Possible Treatment Failure</a:t>
            </a:r>
          </a:p>
        </p:txBody>
      </p:sp>
      <p:sp>
        <p:nvSpPr>
          <p:cNvPr id="3" name="Content Placeholder 2">
            <a:extLst>
              <a:ext uri="{FF2B5EF4-FFF2-40B4-BE49-F238E27FC236}">
                <a16:creationId xmlns:a16="http://schemas.microsoft.com/office/drawing/2014/main" id="{30305148-EB45-519A-E8B7-0E6A9C28826B}"/>
              </a:ext>
            </a:extLst>
          </p:cNvPr>
          <p:cNvSpPr>
            <a:spLocks noGrp="1"/>
          </p:cNvSpPr>
          <p:nvPr>
            <p:ph idx="1"/>
          </p:nvPr>
        </p:nvSpPr>
        <p:spPr>
          <a:xfrm>
            <a:off x="609604" y="972273"/>
            <a:ext cx="11087425" cy="5611088"/>
          </a:xfrm>
        </p:spPr>
        <p:txBody>
          <a:bodyPr>
            <a:normAutofit fontScale="92500"/>
          </a:bodyPr>
          <a:lstStyle/>
          <a:p>
            <a:pPr marL="114112" indent="0">
              <a:buNone/>
            </a:pPr>
            <a:r>
              <a:rPr lang="en-US" sz="3200" dirty="0">
                <a:latin typeface="+mj-lt"/>
              </a:rPr>
              <a:t>If treatment failure is suspected after appropriate treatment of </a:t>
            </a:r>
            <a:r>
              <a:rPr lang="en-US" sz="3200" b="1" dirty="0">
                <a:latin typeface="+mj-lt"/>
              </a:rPr>
              <a:t>lab-confirmed</a:t>
            </a:r>
            <a:r>
              <a:rPr lang="en-US" sz="3200" dirty="0">
                <a:latin typeface="+mj-lt"/>
              </a:rPr>
              <a:t> </a:t>
            </a:r>
            <a:r>
              <a:rPr lang="en-US" sz="3200" i="1" dirty="0">
                <a:latin typeface="+mj-lt"/>
              </a:rPr>
              <a:t>N. gonorrhoeae </a:t>
            </a:r>
            <a:r>
              <a:rPr lang="en-US" sz="3200" dirty="0">
                <a:latin typeface="+mj-lt"/>
              </a:rPr>
              <a:t>infection using ceftriaxone</a:t>
            </a:r>
          </a:p>
          <a:p>
            <a:r>
              <a:rPr lang="en-US" sz="3200" b="0" i="0" u="none" strike="noStrike" baseline="0" dirty="0">
                <a:solidFill>
                  <a:srgbClr val="221E1F"/>
                </a:solidFill>
                <a:latin typeface="+mj-lt"/>
              </a:rPr>
              <a:t>Order test-of-cure with culture/antibiotic sensitivity testing (AST) and NAAT of relevant clinical sites of exposure/infection </a:t>
            </a:r>
            <a:r>
              <a:rPr lang="en-US" sz="3200" b="1" i="0" u="none" strike="noStrike" baseline="0" dirty="0">
                <a:solidFill>
                  <a:srgbClr val="221E1F"/>
                </a:solidFill>
                <a:latin typeface="+mj-lt"/>
              </a:rPr>
              <a:t>prior to retreatment</a:t>
            </a:r>
            <a:r>
              <a:rPr lang="en-US" sz="3200" b="0" i="0" u="none" strike="noStrike" baseline="0" dirty="0">
                <a:solidFill>
                  <a:srgbClr val="221E1F"/>
                </a:solidFill>
                <a:latin typeface="+mj-lt"/>
              </a:rPr>
              <a:t>. </a:t>
            </a:r>
          </a:p>
          <a:p>
            <a:pPr lvl="1">
              <a:buFont typeface="Arial" panose="020B0604020202020204" pitchFamily="34" charset="0"/>
              <a:buChar char="•"/>
            </a:pPr>
            <a:r>
              <a:rPr lang="en-US" sz="3200" b="0" i="0" u="none" strike="noStrike" baseline="0" dirty="0">
                <a:solidFill>
                  <a:srgbClr val="221E1F"/>
                </a:solidFill>
                <a:latin typeface="+mj-lt"/>
              </a:rPr>
              <a:t>If persistent gonorrhea infection of the penile urethra, also obtain a urethral Gram stain, if available</a:t>
            </a:r>
          </a:p>
          <a:p>
            <a:r>
              <a:rPr lang="en-US" sz="3200" b="0" i="0" u="none" strike="noStrike" baseline="0" dirty="0">
                <a:solidFill>
                  <a:srgbClr val="221E1F"/>
                </a:solidFill>
                <a:latin typeface="+mj-lt"/>
              </a:rPr>
              <a:t>Await test results prior to retreatment unless the client is symptomatic</a:t>
            </a:r>
          </a:p>
          <a:p>
            <a:r>
              <a:rPr lang="en-US" sz="3200" b="0" i="0" u="none" strike="noStrike" baseline="0" dirty="0">
                <a:solidFill>
                  <a:srgbClr val="221E1F"/>
                </a:solidFill>
                <a:latin typeface="+mj-lt"/>
              </a:rPr>
              <a:t>Report positive test-of-cure result(s) to the health department within 24 hours.</a:t>
            </a:r>
          </a:p>
        </p:txBody>
      </p:sp>
      <p:sp>
        <p:nvSpPr>
          <p:cNvPr id="4" name="TextBox 3">
            <a:extLst>
              <a:ext uri="{FF2B5EF4-FFF2-40B4-BE49-F238E27FC236}">
                <a16:creationId xmlns:a16="http://schemas.microsoft.com/office/drawing/2014/main" id="{2B541AD7-4020-7D69-A310-0907EEBD7C88}"/>
              </a:ext>
            </a:extLst>
          </p:cNvPr>
          <p:cNvSpPr txBox="1"/>
          <p:nvPr/>
        </p:nvSpPr>
        <p:spPr>
          <a:xfrm>
            <a:off x="4821358" y="6365287"/>
            <a:ext cx="1865511" cy="307777"/>
          </a:xfrm>
          <a:prstGeom prst="rect">
            <a:avLst/>
          </a:prstGeom>
          <a:noFill/>
        </p:spPr>
        <p:txBody>
          <a:bodyPr wrap="none" rtlCol="0">
            <a:spAutoFit/>
          </a:bodyPr>
          <a:lstStyle/>
          <a:p>
            <a:r>
              <a:rPr lang="en-US" sz="1400" dirty="0"/>
              <a:t>Source: </a:t>
            </a:r>
            <a:r>
              <a:rPr lang="en-US" sz="1400" dirty="0">
                <a:hlinkClick r:id="rId2"/>
              </a:rPr>
              <a:t>Texas DSHS</a:t>
            </a:r>
            <a:endParaRPr lang="en-US" sz="1400" dirty="0"/>
          </a:p>
        </p:txBody>
      </p:sp>
    </p:spTree>
    <p:extLst>
      <p:ext uri="{BB962C8B-B14F-4D97-AF65-F5344CB8AC3E}">
        <p14:creationId xmlns:p14="http://schemas.microsoft.com/office/powerpoint/2010/main" val="3058887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FBA661-8C0C-8AE6-2D1E-6017F2D5A849}"/>
              </a:ext>
            </a:extLst>
          </p:cNvPr>
          <p:cNvSpPr>
            <a:spLocks noGrp="1"/>
          </p:cNvSpPr>
          <p:nvPr>
            <p:ph idx="1"/>
          </p:nvPr>
        </p:nvSpPr>
        <p:spPr>
          <a:xfrm>
            <a:off x="0" y="1417639"/>
            <a:ext cx="12192000" cy="4694926"/>
          </a:xfrm>
        </p:spPr>
        <p:txBody>
          <a:bodyPr>
            <a:normAutofit/>
          </a:bodyPr>
          <a:lstStyle/>
          <a:p>
            <a:r>
              <a:rPr lang="en-US" sz="3200" b="0" i="0" u="none" strike="noStrike" baseline="0" dirty="0">
                <a:solidFill>
                  <a:srgbClr val="221E1F"/>
                </a:solidFill>
                <a:latin typeface="+mj-lt"/>
              </a:rPr>
              <a:t>Consult with the </a:t>
            </a:r>
            <a:r>
              <a:rPr lang="en-US" sz="3200" b="0" i="0" u="sng" strike="noStrike" baseline="0" dirty="0">
                <a:solidFill>
                  <a:srgbClr val="1E3C78"/>
                </a:solidFill>
                <a:latin typeface="+mj-lt"/>
              </a:rPr>
              <a:t>STD Clinician Consultation Network </a:t>
            </a:r>
            <a:r>
              <a:rPr lang="en-US" sz="3200" b="0" i="0" u="none" strike="noStrike" baseline="0" dirty="0">
                <a:solidFill>
                  <a:srgbClr val="221E1F"/>
                </a:solidFill>
                <a:latin typeface="+mj-lt"/>
              </a:rPr>
              <a:t>at Denver Prevention Training Center for guidance on clinical management and retreat as indicated.</a:t>
            </a:r>
          </a:p>
          <a:p>
            <a:pPr marL="114112" indent="0">
              <a:buNone/>
            </a:pPr>
            <a:r>
              <a:rPr lang="en-US" sz="2900" b="1" i="0" u="none" strike="noStrike" baseline="0" dirty="0">
                <a:solidFill>
                  <a:srgbClr val="FF0000"/>
                </a:solidFill>
                <a:latin typeface="+mj-lt"/>
              </a:rPr>
              <a:t>If there is any possibility of reinfection, retreatment with standard therapy of ceftriaxone dosed based on weight is preferred</a:t>
            </a:r>
            <a:r>
              <a:rPr lang="en-US" sz="2900" b="0" i="0" u="none" strike="noStrike" baseline="0" dirty="0">
                <a:solidFill>
                  <a:srgbClr val="221E1F"/>
                </a:solidFill>
                <a:latin typeface="+mj-lt"/>
              </a:rPr>
              <a:t>. </a:t>
            </a:r>
          </a:p>
          <a:p>
            <a:pPr lvl="1">
              <a:buFont typeface="Arial" panose="020B0604020202020204" pitchFamily="34" charset="0"/>
              <a:buChar char="•"/>
            </a:pPr>
            <a:r>
              <a:rPr lang="en-US" sz="2400" b="1" i="0" u="none" strike="noStrike" baseline="0" dirty="0">
                <a:solidFill>
                  <a:srgbClr val="221E1F"/>
                </a:solidFill>
                <a:latin typeface="+mj-lt"/>
              </a:rPr>
              <a:t>Urogenital</a:t>
            </a:r>
            <a:r>
              <a:rPr lang="en-US" sz="2400" b="0" i="0" u="none" strike="noStrike" baseline="0" dirty="0">
                <a:solidFill>
                  <a:srgbClr val="221E1F"/>
                </a:solidFill>
                <a:latin typeface="+mj-lt"/>
              </a:rPr>
              <a:t>: If reinfection is unlikely consider dual treatment with single doses of IM gentamicin 240 mg plus oral azithromycin 2 gm (particularly when isolates are identified as having elevated cephalosporin MICs) </a:t>
            </a:r>
          </a:p>
          <a:p>
            <a:pPr lvl="1">
              <a:buFont typeface="Arial" panose="020B0604020202020204" pitchFamily="34" charset="0"/>
              <a:buChar char="•"/>
            </a:pPr>
            <a:r>
              <a:rPr lang="en-US" sz="2400" b="1" i="0" u="none" strike="noStrike" baseline="0" dirty="0">
                <a:solidFill>
                  <a:srgbClr val="221E1F"/>
                </a:solidFill>
                <a:latin typeface="+mj-lt"/>
              </a:rPr>
              <a:t>Pharyngeal</a:t>
            </a:r>
            <a:r>
              <a:rPr lang="en-US" sz="2400" b="0" i="0" u="none" strike="noStrike" baseline="0" dirty="0">
                <a:solidFill>
                  <a:srgbClr val="221E1F"/>
                </a:solidFill>
                <a:latin typeface="+mj-lt"/>
              </a:rPr>
              <a:t>: If reinfection unlikely and initial treatment was ceftriaxone 500mg IM once, may consider retreatment with ceftriaxone 1g IM once</a:t>
            </a:r>
          </a:p>
          <a:p>
            <a:endParaRPr lang="en-US" dirty="0"/>
          </a:p>
        </p:txBody>
      </p:sp>
      <p:sp>
        <p:nvSpPr>
          <p:cNvPr id="4" name="Title 1">
            <a:extLst>
              <a:ext uri="{FF2B5EF4-FFF2-40B4-BE49-F238E27FC236}">
                <a16:creationId xmlns:a16="http://schemas.microsoft.com/office/drawing/2014/main" id="{299E0AD0-FFD4-507A-2B06-85FCE9D4A45B}"/>
              </a:ext>
            </a:extLst>
          </p:cNvPr>
          <p:cNvSpPr>
            <a:spLocks noGrp="1"/>
          </p:cNvSpPr>
          <p:nvPr>
            <p:ph type="title"/>
          </p:nvPr>
        </p:nvSpPr>
        <p:spPr>
          <a:xfrm>
            <a:off x="609600" y="274638"/>
            <a:ext cx="11087100" cy="1143000"/>
          </a:xfrm>
        </p:spPr>
        <p:txBody>
          <a:bodyPr/>
          <a:lstStyle/>
          <a:p>
            <a:pPr algn="ctr"/>
            <a:r>
              <a:rPr lang="en-US" dirty="0"/>
              <a:t>Managing Possible Treatment Failure</a:t>
            </a:r>
          </a:p>
        </p:txBody>
      </p:sp>
      <p:sp>
        <p:nvSpPr>
          <p:cNvPr id="5" name="TextBox 4">
            <a:extLst>
              <a:ext uri="{FF2B5EF4-FFF2-40B4-BE49-F238E27FC236}">
                <a16:creationId xmlns:a16="http://schemas.microsoft.com/office/drawing/2014/main" id="{3579ADF8-5F11-A2F8-6E89-0573258B1F7C}"/>
              </a:ext>
            </a:extLst>
          </p:cNvPr>
          <p:cNvSpPr txBox="1"/>
          <p:nvPr/>
        </p:nvSpPr>
        <p:spPr>
          <a:xfrm>
            <a:off x="2484782" y="6275585"/>
            <a:ext cx="5546035" cy="307777"/>
          </a:xfrm>
          <a:prstGeom prst="rect">
            <a:avLst/>
          </a:prstGeom>
          <a:noFill/>
        </p:spPr>
        <p:txBody>
          <a:bodyPr wrap="square" rtlCol="0">
            <a:spAutoFit/>
          </a:bodyPr>
          <a:lstStyle/>
          <a:p>
            <a:r>
              <a:rPr lang="en-US" sz="1400" dirty="0"/>
              <a:t>Source: </a:t>
            </a:r>
            <a:r>
              <a:rPr lang="en-US" sz="1400" dirty="0">
                <a:hlinkClick r:id="rId2"/>
              </a:rPr>
              <a:t>Texas DSHS</a:t>
            </a:r>
            <a:r>
              <a:rPr lang="en-US" sz="1400" dirty="0"/>
              <a:t>     STD = Sexually Transmitted Diseases</a:t>
            </a:r>
          </a:p>
        </p:txBody>
      </p:sp>
    </p:spTree>
    <p:extLst>
      <p:ext uri="{BB962C8B-B14F-4D97-AF65-F5344CB8AC3E}">
        <p14:creationId xmlns:p14="http://schemas.microsoft.com/office/powerpoint/2010/main" val="1498089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1A897C-9405-0995-0D0C-96D0A894F99F}"/>
              </a:ext>
            </a:extLst>
          </p:cNvPr>
          <p:cNvSpPr>
            <a:spLocks noGrp="1"/>
          </p:cNvSpPr>
          <p:nvPr>
            <p:ph idx="1"/>
          </p:nvPr>
        </p:nvSpPr>
        <p:spPr/>
        <p:txBody>
          <a:bodyPr/>
          <a:lstStyle/>
          <a:p>
            <a:r>
              <a:rPr lang="en-US" sz="2800" b="0" i="0" u="none" strike="noStrike" baseline="0" dirty="0">
                <a:solidFill>
                  <a:srgbClr val="221E1F"/>
                </a:solidFill>
                <a:latin typeface="+mj-lt"/>
              </a:rPr>
              <a:t>Counsel to refrain from oral, vaginal, and rectal sex during post retreatment period and test-of-cure</a:t>
            </a:r>
          </a:p>
          <a:p>
            <a:pPr marL="114112" indent="0">
              <a:buNone/>
            </a:pPr>
            <a:endParaRPr lang="en-US" sz="2800" b="0" i="0" u="none" strike="noStrike" baseline="0" dirty="0">
              <a:solidFill>
                <a:srgbClr val="221E1F"/>
              </a:solidFill>
              <a:latin typeface="+mj-lt"/>
            </a:endParaRPr>
          </a:p>
          <a:p>
            <a:r>
              <a:rPr lang="en-US" sz="2800" b="0" i="0" u="none" strike="noStrike" baseline="0" dirty="0">
                <a:solidFill>
                  <a:srgbClr val="221E1F"/>
                </a:solidFill>
                <a:latin typeface="+mj-lt"/>
              </a:rPr>
              <a:t>Test all partners in the last 60 days at all sites of exposure and empirically treat with the same treatment as the client. </a:t>
            </a:r>
            <a:r>
              <a:rPr lang="en-US" sz="2800" dirty="0">
                <a:latin typeface="+mj-lt"/>
              </a:rPr>
              <a:t> </a:t>
            </a:r>
          </a:p>
          <a:p>
            <a:endParaRPr lang="en-US" dirty="0"/>
          </a:p>
        </p:txBody>
      </p:sp>
      <p:sp>
        <p:nvSpPr>
          <p:cNvPr id="4" name="Title 1">
            <a:extLst>
              <a:ext uri="{FF2B5EF4-FFF2-40B4-BE49-F238E27FC236}">
                <a16:creationId xmlns:a16="http://schemas.microsoft.com/office/drawing/2014/main" id="{8DCCBD50-31AE-2612-D7EA-9790583E3150}"/>
              </a:ext>
            </a:extLst>
          </p:cNvPr>
          <p:cNvSpPr>
            <a:spLocks noGrp="1"/>
          </p:cNvSpPr>
          <p:nvPr>
            <p:ph type="title"/>
          </p:nvPr>
        </p:nvSpPr>
        <p:spPr>
          <a:xfrm>
            <a:off x="609600" y="274638"/>
            <a:ext cx="11087100" cy="1143000"/>
          </a:xfrm>
        </p:spPr>
        <p:txBody>
          <a:bodyPr/>
          <a:lstStyle/>
          <a:p>
            <a:pPr algn="ctr"/>
            <a:r>
              <a:rPr lang="en-US" dirty="0"/>
              <a:t>Managing Possible Treatment Failure</a:t>
            </a:r>
          </a:p>
        </p:txBody>
      </p:sp>
      <p:sp>
        <p:nvSpPr>
          <p:cNvPr id="5" name="TextBox 4">
            <a:extLst>
              <a:ext uri="{FF2B5EF4-FFF2-40B4-BE49-F238E27FC236}">
                <a16:creationId xmlns:a16="http://schemas.microsoft.com/office/drawing/2014/main" id="{55524137-3AED-5A5B-4181-E652148E08F6}"/>
              </a:ext>
            </a:extLst>
          </p:cNvPr>
          <p:cNvSpPr txBox="1"/>
          <p:nvPr/>
        </p:nvSpPr>
        <p:spPr>
          <a:xfrm>
            <a:off x="2484782" y="6275585"/>
            <a:ext cx="5546035" cy="307777"/>
          </a:xfrm>
          <a:prstGeom prst="rect">
            <a:avLst/>
          </a:prstGeom>
          <a:noFill/>
        </p:spPr>
        <p:txBody>
          <a:bodyPr wrap="square" rtlCol="0">
            <a:spAutoFit/>
          </a:bodyPr>
          <a:lstStyle/>
          <a:p>
            <a:r>
              <a:rPr lang="en-US" sz="1400" dirty="0"/>
              <a:t>Source: </a:t>
            </a:r>
            <a:r>
              <a:rPr lang="en-US" sz="1400" dirty="0">
                <a:hlinkClick r:id="rId2"/>
              </a:rPr>
              <a:t>Texas DSHS</a:t>
            </a:r>
            <a:r>
              <a:rPr lang="en-US" sz="1400" dirty="0"/>
              <a:t>     STD = Sexually Transmitted Diseases</a:t>
            </a:r>
          </a:p>
        </p:txBody>
      </p:sp>
    </p:spTree>
    <p:extLst>
      <p:ext uri="{BB962C8B-B14F-4D97-AF65-F5344CB8AC3E}">
        <p14:creationId xmlns:p14="http://schemas.microsoft.com/office/powerpoint/2010/main" val="739537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E40A-218D-99F4-A893-AC5DDDEF1C50}"/>
              </a:ext>
            </a:extLst>
          </p:cNvPr>
          <p:cNvSpPr>
            <a:spLocks noGrp="1"/>
          </p:cNvSpPr>
          <p:nvPr>
            <p:ph type="title"/>
          </p:nvPr>
        </p:nvSpPr>
        <p:spPr>
          <a:xfrm>
            <a:off x="552287" y="141790"/>
            <a:ext cx="11087425" cy="740780"/>
          </a:xfrm>
        </p:spPr>
        <p:txBody>
          <a:bodyPr/>
          <a:lstStyle/>
          <a:p>
            <a:pPr algn="ctr"/>
            <a:r>
              <a:rPr lang="en-US" dirty="0"/>
              <a:t>Managing Possible Treatment Failure</a:t>
            </a:r>
          </a:p>
        </p:txBody>
      </p:sp>
      <p:graphicFrame>
        <p:nvGraphicFramePr>
          <p:cNvPr id="8" name="Content Placeholder 7">
            <a:extLst>
              <a:ext uri="{FF2B5EF4-FFF2-40B4-BE49-F238E27FC236}">
                <a16:creationId xmlns:a16="http://schemas.microsoft.com/office/drawing/2014/main" id="{1488CF5E-913B-68D5-5BD0-40E7B8F7AA3F}"/>
              </a:ext>
            </a:extLst>
          </p:cNvPr>
          <p:cNvGraphicFramePr>
            <a:graphicFrameLocks noGrp="1"/>
          </p:cNvGraphicFramePr>
          <p:nvPr>
            <p:ph idx="1"/>
            <p:extLst>
              <p:ext uri="{D42A27DB-BD31-4B8C-83A1-F6EECF244321}">
                <p14:modId xmlns:p14="http://schemas.microsoft.com/office/powerpoint/2010/main" val="3545101316"/>
              </p:ext>
            </p:extLst>
          </p:nvPr>
        </p:nvGraphicFramePr>
        <p:xfrm>
          <a:off x="337931" y="1323191"/>
          <a:ext cx="11301781" cy="5289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B541AD7-4020-7D69-A310-0907EEBD7C88}"/>
              </a:ext>
            </a:extLst>
          </p:cNvPr>
          <p:cNvSpPr txBox="1"/>
          <p:nvPr/>
        </p:nvSpPr>
        <p:spPr>
          <a:xfrm>
            <a:off x="5000263" y="6459194"/>
            <a:ext cx="1071704" cy="307777"/>
          </a:xfrm>
          <a:prstGeom prst="rect">
            <a:avLst/>
          </a:prstGeom>
          <a:noFill/>
        </p:spPr>
        <p:txBody>
          <a:bodyPr wrap="none" rtlCol="0">
            <a:spAutoFit/>
          </a:bodyPr>
          <a:lstStyle/>
          <a:p>
            <a:r>
              <a:rPr lang="en-US" sz="1400" dirty="0"/>
              <a:t>Source: </a:t>
            </a:r>
            <a:r>
              <a:rPr lang="en-US" sz="1400" dirty="0">
                <a:hlinkClick r:id="rId8"/>
              </a:rPr>
              <a:t>CDC</a:t>
            </a:r>
            <a:endParaRPr lang="en-US" sz="1400" dirty="0"/>
          </a:p>
        </p:txBody>
      </p:sp>
      <p:pic>
        <p:nvPicPr>
          <p:cNvPr id="3" name="Picture 8" descr="New Metro Health_COLOR LOGO.png">
            <a:extLst>
              <a:ext uri="{FF2B5EF4-FFF2-40B4-BE49-F238E27FC236}">
                <a16:creationId xmlns:a16="http://schemas.microsoft.com/office/drawing/2014/main" id="{409B8B48-1D64-DA7E-44C0-F7DF1CFC33A3}"/>
              </a:ext>
            </a:extLst>
          </p:cNvPr>
          <p:cNvPicPr>
            <a:picLocks noChangeAspect="1"/>
          </p:cNvPicPr>
          <p:nvPr/>
        </p:nvPicPr>
        <p:blipFill>
          <a:blip r:embed="rId9"/>
          <a:stretch>
            <a:fillRect/>
          </a:stretch>
        </p:blipFill>
        <p:spPr>
          <a:xfrm>
            <a:off x="191624" y="5967502"/>
            <a:ext cx="1003827" cy="875483"/>
          </a:xfrm>
          <a:prstGeom prst="rect">
            <a:avLst/>
          </a:prstGeom>
        </p:spPr>
      </p:pic>
    </p:spTree>
    <p:extLst>
      <p:ext uri="{BB962C8B-B14F-4D97-AF65-F5344CB8AC3E}">
        <p14:creationId xmlns:p14="http://schemas.microsoft.com/office/powerpoint/2010/main" val="688687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A76276-3D42-B189-304F-5A0973E804DB}"/>
              </a:ext>
            </a:extLst>
          </p:cNvPr>
          <p:cNvSpPr>
            <a:spLocks noGrp="1"/>
          </p:cNvSpPr>
          <p:nvPr>
            <p:ph idx="1"/>
          </p:nvPr>
        </p:nvSpPr>
        <p:spPr/>
        <p:txBody>
          <a:bodyPr/>
          <a:lstStyle/>
          <a:p>
            <a:pPr lvl="0" algn="l">
              <a:buClr>
                <a:schemeClr val="accent6"/>
              </a:buClr>
              <a:buFont typeface="Wingdings" panose="05000000000000000000" pitchFamily="2" charset="2"/>
              <a:buChar char="§"/>
            </a:pPr>
            <a:r>
              <a:rPr lang="en-US" sz="2400" b="0" i="0" baseline="0" dirty="0"/>
              <a:t>If client is asymptomatic, await results of test of cure before retreatment.</a:t>
            </a:r>
          </a:p>
          <a:p>
            <a:pPr marL="114112" lvl="0" indent="0" algn="l">
              <a:buClr>
                <a:schemeClr val="accent6"/>
              </a:buClr>
              <a:buNone/>
            </a:pPr>
            <a:endParaRPr lang="en-US" sz="2400" dirty="0"/>
          </a:p>
          <a:p>
            <a:pPr lvl="0" algn="l">
              <a:buClr>
                <a:schemeClr val="accent6"/>
              </a:buClr>
              <a:buFont typeface="Wingdings" panose="05000000000000000000" pitchFamily="2" charset="2"/>
              <a:buChar char="§"/>
            </a:pPr>
            <a:r>
              <a:rPr lang="en-US" sz="2400" b="0" i="0" baseline="0" dirty="0"/>
              <a:t>Report positive test of cure result(s) to the health department within 24 hours.</a:t>
            </a:r>
          </a:p>
          <a:p>
            <a:pPr marL="114112" lvl="0" indent="0" algn="l">
              <a:buClr>
                <a:schemeClr val="accent6"/>
              </a:buClr>
              <a:buNone/>
            </a:pPr>
            <a:endParaRPr lang="en-US" sz="2400" dirty="0"/>
          </a:p>
          <a:p>
            <a:pPr lvl="0" algn="l">
              <a:buClr>
                <a:schemeClr val="accent6"/>
              </a:buClr>
              <a:buFont typeface="Wingdings" panose="05000000000000000000" pitchFamily="2" charset="2"/>
              <a:buChar char="§"/>
            </a:pPr>
            <a:r>
              <a:rPr lang="en-US" sz="2400" b="0" i="0" baseline="0" dirty="0"/>
              <a:t>Consult with the </a:t>
            </a:r>
            <a:r>
              <a:rPr lang="en-US" sz="2400" b="0" i="0" u="sng" baseline="0" dirty="0"/>
              <a:t>STD Clinician Consultation Network </a:t>
            </a:r>
            <a:r>
              <a:rPr lang="en-US" sz="2400" b="0" i="0" baseline="0" dirty="0"/>
              <a:t>at </a:t>
            </a:r>
            <a:r>
              <a:rPr lang="en-US" sz="2400" b="0" i="1" baseline="0" dirty="0"/>
              <a:t>Denver Prevention Training Center</a:t>
            </a:r>
            <a:r>
              <a:rPr lang="en-US" sz="2400" b="0" i="0" baseline="0" dirty="0"/>
              <a:t> for guidance on clinical management and retreat as indicated.</a:t>
            </a:r>
          </a:p>
          <a:p>
            <a:pPr marL="114112" lvl="0" indent="0" algn="l">
              <a:buClr>
                <a:schemeClr val="accent6"/>
              </a:buClr>
              <a:buNone/>
            </a:pPr>
            <a:endParaRPr lang="en-US" sz="2400" dirty="0"/>
          </a:p>
          <a:p>
            <a:pPr lvl="0" algn="ctr">
              <a:buNone/>
            </a:pPr>
            <a:r>
              <a:rPr lang="en-US" sz="2400" b="1" i="0" baseline="0" dirty="0">
                <a:solidFill>
                  <a:srgbClr val="FF0000"/>
                </a:solidFill>
                <a:highlight>
                  <a:srgbClr val="FFFF00"/>
                </a:highlight>
              </a:rPr>
              <a:t>**If there is any possibility of reinfection, retreatment with standard therapy of ceftriaxone dosed based on weight is preferred**</a:t>
            </a:r>
            <a:endParaRPr lang="en-US" sz="2400" dirty="0">
              <a:highlight>
                <a:srgbClr val="FFFF00"/>
              </a:highlight>
            </a:endParaRPr>
          </a:p>
          <a:p>
            <a:endParaRPr lang="en-US" dirty="0"/>
          </a:p>
        </p:txBody>
      </p:sp>
      <p:sp>
        <p:nvSpPr>
          <p:cNvPr id="4" name="Title 1">
            <a:extLst>
              <a:ext uri="{FF2B5EF4-FFF2-40B4-BE49-F238E27FC236}">
                <a16:creationId xmlns:a16="http://schemas.microsoft.com/office/drawing/2014/main" id="{E1C390CA-C69C-C466-60E6-C1C154A44A1E}"/>
              </a:ext>
            </a:extLst>
          </p:cNvPr>
          <p:cNvSpPr>
            <a:spLocks noGrp="1"/>
          </p:cNvSpPr>
          <p:nvPr>
            <p:ph type="title"/>
          </p:nvPr>
        </p:nvSpPr>
        <p:spPr>
          <a:xfrm>
            <a:off x="609600" y="274638"/>
            <a:ext cx="11087100" cy="1143000"/>
          </a:xfrm>
        </p:spPr>
        <p:txBody>
          <a:bodyPr/>
          <a:lstStyle/>
          <a:p>
            <a:pPr algn="ctr"/>
            <a:r>
              <a:rPr lang="en-US" dirty="0"/>
              <a:t>Managing Possible Treatment Failure</a:t>
            </a:r>
          </a:p>
        </p:txBody>
      </p:sp>
    </p:spTree>
    <p:extLst>
      <p:ext uri="{BB962C8B-B14F-4D97-AF65-F5344CB8AC3E}">
        <p14:creationId xmlns:p14="http://schemas.microsoft.com/office/powerpoint/2010/main" val="2201379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E40A-218D-99F4-A893-AC5DDDEF1C50}"/>
              </a:ext>
            </a:extLst>
          </p:cNvPr>
          <p:cNvSpPr>
            <a:spLocks noGrp="1"/>
          </p:cNvSpPr>
          <p:nvPr>
            <p:ph type="title"/>
          </p:nvPr>
        </p:nvSpPr>
        <p:spPr>
          <a:xfrm>
            <a:off x="552287" y="141790"/>
            <a:ext cx="11087425" cy="740780"/>
          </a:xfrm>
        </p:spPr>
        <p:txBody>
          <a:bodyPr/>
          <a:lstStyle/>
          <a:p>
            <a:pPr algn="ctr"/>
            <a:r>
              <a:rPr lang="en-US" dirty="0"/>
              <a:t>Managing Possible Treatment Failure</a:t>
            </a:r>
          </a:p>
        </p:txBody>
      </p:sp>
      <p:graphicFrame>
        <p:nvGraphicFramePr>
          <p:cNvPr id="8" name="Content Placeholder 7">
            <a:extLst>
              <a:ext uri="{FF2B5EF4-FFF2-40B4-BE49-F238E27FC236}">
                <a16:creationId xmlns:a16="http://schemas.microsoft.com/office/drawing/2014/main" id="{1488CF5E-913B-68D5-5BD0-40E7B8F7AA3F}"/>
              </a:ext>
            </a:extLst>
          </p:cNvPr>
          <p:cNvGraphicFramePr>
            <a:graphicFrameLocks noGrp="1"/>
          </p:cNvGraphicFramePr>
          <p:nvPr>
            <p:ph idx="1"/>
            <p:extLst>
              <p:ext uri="{D42A27DB-BD31-4B8C-83A1-F6EECF244321}">
                <p14:modId xmlns:p14="http://schemas.microsoft.com/office/powerpoint/2010/main" val="818112097"/>
              </p:ext>
            </p:extLst>
          </p:nvPr>
        </p:nvGraphicFramePr>
        <p:xfrm>
          <a:off x="552287" y="882570"/>
          <a:ext cx="10864208" cy="5289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B541AD7-4020-7D69-A310-0907EEBD7C88}"/>
              </a:ext>
            </a:extLst>
          </p:cNvPr>
          <p:cNvSpPr txBox="1"/>
          <p:nvPr/>
        </p:nvSpPr>
        <p:spPr>
          <a:xfrm>
            <a:off x="5000263" y="6459194"/>
            <a:ext cx="1865511" cy="307777"/>
          </a:xfrm>
          <a:prstGeom prst="rect">
            <a:avLst/>
          </a:prstGeom>
          <a:noFill/>
        </p:spPr>
        <p:txBody>
          <a:bodyPr wrap="none" rtlCol="0">
            <a:spAutoFit/>
          </a:bodyPr>
          <a:lstStyle/>
          <a:p>
            <a:r>
              <a:rPr lang="en-US" sz="1400" dirty="0"/>
              <a:t>Source: </a:t>
            </a:r>
            <a:r>
              <a:rPr lang="en-US" sz="1400" dirty="0">
                <a:hlinkClick r:id="rId8"/>
              </a:rPr>
              <a:t>Texas DSHS</a:t>
            </a:r>
            <a:endParaRPr lang="en-US" sz="1400" dirty="0"/>
          </a:p>
        </p:txBody>
      </p:sp>
      <p:pic>
        <p:nvPicPr>
          <p:cNvPr id="3" name="Picture 8" descr="New Metro Health_COLOR LOGO.png">
            <a:extLst>
              <a:ext uri="{FF2B5EF4-FFF2-40B4-BE49-F238E27FC236}">
                <a16:creationId xmlns:a16="http://schemas.microsoft.com/office/drawing/2014/main" id="{D4C4A030-7295-CFC9-E60D-5B04CF0B23E8}"/>
              </a:ext>
            </a:extLst>
          </p:cNvPr>
          <p:cNvPicPr>
            <a:picLocks noChangeAspect="1"/>
          </p:cNvPicPr>
          <p:nvPr/>
        </p:nvPicPr>
        <p:blipFill>
          <a:blip r:embed="rId9"/>
          <a:stretch>
            <a:fillRect/>
          </a:stretch>
        </p:blipFill>
        <p:spPr>
          <a:xfrm>
            <a:off x="191624" y="5967502"/>
            <a:ext cx="1003827" cy="875483"/>
          </a:xfrm>
          <a:prstGeom prst="rect">
            <a:avLst/>
          </a:prstGeom>
        </p:spPr>
      </p:pic>
    </p:spTree>
    <p:extLst>
      <p:ext uri="{BB962C8B-B14F-4D97-AF65-F5344CB8AC3E}">
        <p14:creationId xmlns:p14="http://schemas.microsoft.com/office/powerpoint/2010/main" val="19145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600" b="1" dirty="0">
                <a:cs typeface="Calibri Light"/>
              </a:rPr>
              <a:t>Expedited Partner Therapy (EPT)</a:t>
            </a:r>
            <a:endParaRPr lang="en-US" sz="6600" b="1" kern="1200" dirty="0">
              <a:cs typeface="Calibri Light"/>
            </a:endParaRPr>
          </a:p>
        </p:txBody>
      </p:sp>
      <p:pic>
        <p:nvPicPr>
          <p:cNvPr id="10" name="Picture 8" descr="New Metro Health_COLOR LOGO.png">
            <a:extLst>
              <a:ext uri="{FF2B5EF4-FFF2-40B4-BE49-F238E27FC236}">
                <a16:creationId xmlns:a16="http://schemas.microsoft.com/office/drawing/2014/main" id="{E738C10F-82DC-48F8-99C4-61B31D1EF1E5}"/>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538017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223935" y="130629"/>
            <a:ext cx="11681926" cy="855364"/>
          </a:xfrm>
        </p:spPr>
        <p:txBody>
          <a:bodyPr/>
          <a:lstStyle/>
          <a:p>
            <a:pPr algn="ctr"/>
            <a:r>
              <a:rPr lang="en-US" sz="4400" dirty="0">
                <a:cs typeface="Calibri"/>
              </a:rPr>
              <a:t>Overview</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561789" y="1100733"/>
            <a:ext cx="11068421" cy="4987770"/>
          </a:xfrm>
        </p:spPr>
        <p:txBody>
          <a:bodyPr vert="horz" lIns="91440" tIns="45720" rIns="91440" bIns="45720" rtlCol="0" anchor="t">
            <a:normAutofit/>
          </a:bodyPr>
          <a:lstStyle/>
          <a:p>
            <a:pPr marL="342265" indent="-227965"/>
            <a:r>
              <a:rPr lang="en-US" dirty="0">
                <a:ea typeface="+mn-lt"/>
                <a:cs typeface="+mn-lt"/>
              </a:rPr>
              <a:t>The clinical practice of treating the sex partners of patients diagnosed with chlamydia or gonorrhea by providing prescriptions or medications to the patient to take to his/her partner</a:t>
            </a:r>
            <a:r>
              <a:rPr lang="en-US" b="1" i="1" dirty="0">
                <a:ea typeface="+mn-lt"/>
                <a:cs typeface="+mn-lt"/>
              </a:rPr>
              <a:t> without the health care provider first examining the partner</a:t>
            </a:r>
            <a:endParaRPr lang="en-US" dirty="0"/>
          </a:p>
          <a:p>
            <a:pPr marL="342265" indent="-227965"/>
            <a:endParaRPr lang="en-US" sz="800" b="1" i="1" dirty="0">
              <a:ea typeface="+mn-lt"/>
              <a:cs typeface="+mn-lt"/>
            </a:endParaRPr>
          </a:p>
          <a:p>
            <a:pPr marL="342265" indent="-227965"/>
            <a:r>
              <a:rPr lang="en-US" b="1" i="1" dirty="0">
                <a:ea typeface="+mn-lt"/>
                <a:cs typeface="+mn-lt"/>
              </a:rPr>
              <a:t>EPT </a:t>
            </a:r>
            <a:r>
              <a:rPr lang="en-US" dirty="0">
                <a:ea typeface="+mn-lt"/>
                <a:cs typeface="+mn-lt"/>
              </a:rPr>
              <a:t>is legal in Texas </a:t>
            </a:r>
          </a:p>
          <a:p>
            <a:pPr marL="638810" lvl="1" indent="0"/>
            <a:r>
              <a:rPr lang="en-US" dirty="0">
                <a:ea typeface="+mn-lt"/>
                <a:cs typeface="+mn-lt"/>
              </a:rPr>
              <a:t> Recommended for chlamydia and gonorrhea infections</a:t>
            </a:r>
          </a:p>
          <a:p>
            <a:pPr marL="638810" lvl="1" indent="0"/>
            <a:r>
              <a:rPr lang="en-US" b="1" dirty="0">
                <a:cs typeface="Calibri"/>
              </a:rPr>
              <a:t> Use shared decision-making </a:t>
            </a:r>
            <a:r>
              <a:rPr lang="en-US" dirty="0">
                <a:cs typeface="Calibri"/>
              </a:rPr>
              <a:t>in men who have sex with men</a:t>
            </a:r>
          </a:p>
          <a:p>
            <a:pPr marL="638810" lvl="1" indent="0"/>
            <a:r>
              <a:rPr lang="en-US" b="1" dirty="0">
                <a:cs typeface="Calibri"/>
              </a:rPr>
              <a:t> Not</a:t>
            </a:r>
            <a:r>
              <a:rPr lang="en-US" dirty="0">
                <a:cs typeface="Calibri"/>
              </a:rPr>
              <a:t> recommended for Syphilis</a:t>
            </a:r>
          </a:p>
          <a:p>
            <a:pPr marL="638810" lvl="1" indent="0"/>
            <a:r>
              <a:rPr lang="en-US" b="1" dirty="0">
                <a:cs typeface="Calibri"/>
              </a:rPr>
              <a:t> Not</a:t>
            </a:r>
            <a:r>
              <a:rPr lang="en-US" dirty="0">
                <a:cs typeface="Calibri"/>
              </a:rPr>
              <a:t> recommended for trichomoniasis (lack of supporting evidence) – partners of those diagnosed should be referred for presumptive treatment</a:t>
            </a:r>
          </a:p>
          <a:p>
            <a:pPr marL="638810" lvl="1" indent="0"/>
            <a:r>
              <a:rPr lang="en-US" dirty="0">
                <a:cs typeface="Calibri"/>
              </a:rPr>
              <a:t> Concurrent treatment of partners is recommended to prevent reinfection</a:t>
            </a:r>
            <a:endParaRPr lang="en-US" dirty="0"/>
          </a:p>
          <a:p>
            <a:pPr marL="342265" indent="-227965"/>
            <a:endParaRPr lang="en-US" dirty="0">
              <a:cs typeface="Calibri"/>
            </a:endParaRPr>
          </a:p>
        </p:txBody>
      </p:sp>
      <p:pic>
        <p:nvPicPr>
          <p:cNvPr id="8" name="Picture 8" descr="New Metro Health_COLOR LOGO.png">
            <a:extLst>
              <a:ext uri="{FF2B5EF4-FFF2-40B4-BE49-F238E27FC236}">
                <a16:creationId xmlns:a16="http://schemas.microsoft.com/office/drawing/2014/main" id="{056864CB-9899-411B-9114-09BCAE6603AE}"/>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505611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223935" y="90872"/>
            <a:ext cx="11681926" cy="855364"/>
          </a:xfrm>
        </p:spPr>
        <p:txBody>
          <a:bodyPr/>
          <a:lstStyle/>
          <a:p>
            <a:pPr algn="ctr"/>
            <a:r>
              <a:rPr lang="en-US" dirty="0">
                <a:cs typeface="Calibri"/>
              </a:rPr>
              <a:t>EPT Documentation</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78249" y="946236"/>
            <a:ext cx="11973298" cy="5211832"/>
          </a:xfrm>
        </p:spPr>
        <p:txBody>
          <a:bodyPr vert="horz" lIns="91440" tIns="45720" rIns="91440" bIns="45720" rtlCol="0" anchor="t">
            <a:normAutofit fontScale="77500" lnSpcReduction="20000"/>
          </a:bodyPr>
          <a:lstStyle/>
          <a:p>
            <a:r>
              <a:rPr lang="en-US" sz="2600" dirty="0">
                <a:ea typeface="+mn-lt"/>
                <a:cs typeface="+mn-lt"/>
              </a:rPr>
              <a:t>Do not write the names of partners receiving EPT in the index client health record</a:t>
            </a:r>
          </a:p>
          <a:p>
            <a:endParaRPr lang="en-US" sz="2600" dirty="0">
              <a:ea typeface="+mn-lt"/>
              <a:cs typeface="+mn-lt"/>
            </a:endParaRPr>
          </a:p>
          <a:p>
            <a:r>
              <a:rPr lang="en-US" sz="2600" dirty="0">
                <a:ea typeface="+mn-lt"/>
                <a:cs typeface="+mn-lt"/>
              </a:rPr>
              <a:t>Sexual partners do not need a health record to get EPT</a:t>
            </a:r>
            <a:endParaRPr lang="en-US" sz="2600" dirty="0">
              <a:cs typeface="Calibri"/>
            </a:endParaRPr>
          </a:p>
          <a:p>
            <a:endParaRPr lang="en-US" dirty="0">
              <a:ea typeface="+mn-lt"/>
              <a:cs typeface="+mn-lt"/>
            </a:endParaRPr>
          </a:p>
          <a:p>
            <a:r>
              <a:rPr lang="en-US" sz="2600" dirty="0">
                <a:ea typeface="+mn-lt"/>
                <a:cs typeface="+mn-lt"/>
              </a:rPr>
              <a:t>Document the following in the index client health record:</a:t>
            </a:r>
          </a:p>
          <a:p>
            <a:pPr marL="981930" lvl="1" indent="-342900"/>
            <a:r>
              <a:rPr lang="en-US" sz="2800" dirty="0">
                <a:ea typeface="+mn-lt"/>
                <a:cs typeface="+mn-lt"/>
              </a:rPr>
              <a:t>Number of partners receiving EPT</a:t>
            </a:r>
          </a:p>
          <a:p>
            <a:pPr marL="981930" lvl="1" indent="-342900"/>
            <a:r>
              <a:rPr lang="en-US" sz="2800" dirty="0">
                <a:ea typeface="+mn-lt"/>
                <a:cs typeface="+mn-lt"/>
              </a:rPr>
              <a:t>Medication and dose received</a:t>
            </a:r>
          </a:p>
          <a:p>
            <a:pPr marL="981930" lvl="1" indent="-342900"/>
            <a:r>
              <a:rPr lang="en-US" sz="2800" dirty="0">
                <a:ea typeface="+mn-lt"/>
                <a:cs typeface="+mn-lt"/>
              </a:rPr>
              <a:t>Whether partner(s) are pregnant or allergic to antibiotics (if known)</a:t>
            </a:r>
          </a:p>
          <a:p>
            <a:pPr marL="685237" indent="-342900"/>
            <a:endParaRPr lang="en-US" dirty="0">
              <a:ea typeface="+mn-lt"/>
              <a:cs typeface="+mn-lt"/>
            </a:endParaRPr>
          </a:p>
          <a:p>
            <a:pPr marL="685237" indent="-342900"/>
            <a:r>
              <a:rPr lang="en-US" sz="2900" dirty="0">
                <a:ea typeface="+mn-lt"/>
                <a:cs typeface="+mn-lt"/>
              </a:rPr>
              <a:t>Keep a log that documents:</a:t>
            </a:r>
            <a:endParaRPr lang="en-US" sz="2900" dirty="0">
              <a:cs typeface="Calibri" panose="020F0502020204030204"/>
            </a:endParaRPr>
          </a:p>
          <a:p>
            <a:pPr marL="1120741" lvl="1" indent="-342900">
              <a:buFont typeface="Wingdings" panose="020B0604020202020204" pitchFamily="34" charset="0"/>
              <a:buChar char="§"/>
            </a:pPr>
            <a:r>
              <a:rPr lang="en-US" sz="2900" dirty="0">
                <a:ea typeface="+mn-lt"/>
                <a:cs typeface="+mn-lt"/>
              </a:rPr>
              <a:t>Date</a:t>
            </a:r>
          </a:p>
          <a:p>
            <a:pPr marL="1120741" lvl="1" indent="-342900">
              <a:buFont typeface="Wingdings" panose="020B0604020202020204" pitchFamily="34" charset="0"/>
              <a:buChar char="§"/>
            </a:pPr>
            <a:r>
              <a:rPr lang="en-US" sz="2900" dirty="0">
                <a:ea typeface="+mn-lt"/>
                <a:cs typeface="+mn-lt"/>
              </a:rPr>
              <a:t>Index client name</a:t>
            </a:r>
          </a:p>
          <a:p>
            <a:pPr marL="1120741" lvl="1" indent="-342900">
              <a:buFont typeface="Wingdings" panose="020B0604020202020204" pitchFamily="34" charset="0"/>
              <a:buChar char="§"/>
            </a:pPr>
            <a:r>
              <a:rPr lang="en-US" sz="2900" dirty="0">
                <a:ea typeface="+mn-lt"/>
                <a:cs typeface="+mn-lt"/>
              </a:rPr>
              <a:t>Date of birth</a:t>
            </a:r>
            <a:endParaRPr lang="en-US" sz="2900" dirty="0">
              <a:cs typeface="Calibri" panose="020F0502020204030204"/>
            </a:endParaRPr>
          </a:p>
          <a:p>
            <a:pPr marL="1120741" lvl="1" indent="-342900">
              <a:buFont typeface="Wingdings" panose="020B0604020202020204" pitchFamily="34" charset="0"/>
              <a:buChar char="§"/>
            </a:pPr>
            <a:r>
              <a:rPr lang="en-US" sz="2900" dirty="0">
                <a:ea typeface="+mn-lt"/>
                <a:cs typeface="+mn-lt"/>
              </a:rPr>
              <a:t>Name of medication and strength</a:t>
            </a:r>
            <a:endParaRPr lang="en-US" sz="2900" dirty="0">
              <a:cs typeface="Calibri" panose="020F0502020204030204"/>
            </a:endParaRPr>
          </a:p>
          <a:p>
            <a:pPr marL="1120741" lvl="1" indent="-342900">
              <a:buFont typeface="Wingdings" panose="020B0604020202020204" pitchFamily="34" charset="0"/>
              <a:buChar char="§"/>
            </a:pPr>
            <a:r>
              <a:rPr lang="en-US" sz="2900" dirty="0">
                <a:ea typeface="+mn-lt"/>
                <a:cs typeface="+mn-lt"/>
              </a:rPr>
              <a:t>Number of doses</a:t>
            </a:r>
          </a:p>
          <a:p>
            <a:pPr marL="1120741" lvl="1" indent="-342900">
              <a:buFont typeface="Wingdings" panose="020B0604020202020204" pitchFamily="34" charset="0"/>
              <a:buChar char="§"/>
            </a:pPr>
            <a:r>
              <a:rPr lang="en-US" sz="2900" dirty="0">
                <a:ea typeface="+mn-lt"/>
                <a:cs typeface="+mn-lt"/>
              </a:rPr>
              <a:t>National Drug Code (NDC), lot number and expiration date</a:t>
            </a:r>
            <a:endParaRPr lang="en-US" sz="2900" dirty="0">
              <a:cs typeface="Calibri"/>
            </a:endParaRPr>
          </a:p>
          <a:p>
            <a:pPr lvl="1" indent="0"/>
            <a:endParaRPr lang="en-US" dirty="0">
              <a:cs typeface="Calibri"/>
            </a:endParaRPr>
          </a:p>
          <a:p>
            <a:endParaRPr lang="en-US" dirty="0">
              <a:cs typeface="Calibri"/>
            </a:endParaRPr>
          </a:p>
        </p:txBody>
      </p:sp>
      <p:pic>
        <p:nvPicPr>
          <p:cNvPr id="7" name="Picture 8" descr="New Metro Health_COLOR LOGO.png">
            <a:extLst>
              <a:ext uri="{FF2B5EF4-FFF2-40B4-BE49-F238E27FC236}">
                <a16:creationId xmlns:a16="http://schemas.microsoft.com/office/drawing/2014/main" id="{4127457C-5395-4B83-9702-2A0DB8288827}"/>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344256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223935" y="130629"/>
            <a:ext cx="11681926" cy="855364"/>
          </a:xfrm>
        </p:spPr>
        <p:txBody>
          <a:bodyPr>
            <a:normAutofit/>
          </a:bodyPr>
          <a:lstStyle/>
          <a:p>
            <a:pPr algn="ctr"/>
            <a:r>
              <a:rPr lang="en-US" dirty="0">
                <a:cs typeface="Calibri"/>
              </a:rPr>
              <a:t>EPT Paper Prescription Example</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6103" y="929715"/>
            <a:ext cx="11681926" cy="4987770"/>
          </a:xfrm>
        </p:spPr>
        <p:txBody>
          <a:bodyPr vert="horz" lIns="91440" tIns="45720" rIns="91440" bIns="45720" rtlCol="0" anchor="t">
            <a:normAutofit/>
          </a:bodyPr>
          <a:lstStyle/>
          <a:p>
            <a:endParaRPr lang="en-US" dirty="0">
              <a:cs typeface="Calibri"/>
            </a:endParaRPr>
          </a:p>
          <a:p>
            <a:pPr lvl="1" indent="0"/>
            <a:endParaRPr lang="en-US" dirty="0">
              <a:cs typeface="Calibri"/>
            </a:endParaRPr>
          </a:p>
          <a:p>
            <a:endParaRPr lang="en-US" dirty="0">
              <a:cs typeface="Calibri"/>
            </a:endParaRPr>
          </a:p>
        </p:txBody>
      </p:sp>
      <p:pic>
        <p:nvPicPr>
          <p:cNvPr id="7" name="Picture 7" descr="EPT Prescription.jpg">
            <a:extLst>
              <a:ext uri="{FF2B5EF4-FFF2-40B4-BE49-F238E27FC236}">
                <a16:creationId xmlns:a16="http://schemas.microsoft.com/office/drawing/2014/main" id="{4D0F280B-6ED4-49F3-9E1C-4A536BB2A387}"/>
              </a:ext>
            </a:extLst>
          </p:cNvPr>
          <p:cNvPicPr>
            <a:picLocks noChangeAspect="1"/>
          </p:cNvPicPr>
          <p:nvPr/>
        </p:nvPicPr>
        <p:blipFill>
          <a:blip r:embed="rId3"/>
          <a:stretch>
            <a:fillRect/>
          </a:stretch>
        </p:blipFill>
        <p:spPr>
          <a:xfrm>
            <a:off x="3322428" y="944413"/>
            <a:ext cx="4440087" cy="5443627"/>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31F714F-BAD9-4940-B90F-6FF1E6760EFA}"/>
                  </a:ext>
                </a:extLst>
              </p14:cNvPr>
              <p14:cNvContentPartPr/>
              <p14:nvPr/>
            </p14:nvContentPartPr>
            <p14:xfrm>
              <a:off x="4837813" y="3863162"/>
              <a:ext cx="885825" cy="495300"/>
            </p14:xfrm>
          </p:contentPart>
        </mc:Choice>
        <mc:Fallback xmlns="">
          <p:pic>
            <p:nvPicPr>
              <p:cNvPr id="8" name="Ink 7">
                <a:extLst>
                  <a:ext uri="{FF2B5EF4-FFF2-40B4-BE49-F238E27FC236}">
                    <a16:creationId xmlns:a16="http://schemas.microsoft.com/office/drawing/2014/main" id="{A31F714F-BAD9-4940-B90F-6FF1E6760EFA}"/>
                  </a:ext>
                </a:extLst>
              </p:cNvPr>
              <p:cNvPicPr/>
              <p:nvPr/>
            </p:nvPicPr>
            <p:blipFill>
              <a:blip r:embed="rId5"/>
              <a:stretch>
                <a:fillRect/>
              </a:stretch>
            </p:blipFill>
            <p:spPr>
              <a:xfrm>
                <a:off x="4819823" y="3845203"/>
                <a:ext cx="921445" cy="530858"/>
              </a:xfrm>
              <a:prstGeom prst="rect">
                <a:avLst/>
              </a:prstGeom>
            </p:spPr>
          </p:pic>
        </mc:Fallback>
      </mc:AlternateContent>
      <p:pic>
        <p:nvPicPr>
          <p:cNvPr id="9" name="Picture 8" descr="New Metro Health_COLOR LOGO.png">
            <a:extLst>
              <a:ext uri="{FF2B5EF4-FFF2-40B4-BE49-F238E27FC236}">
                <a16:creationId xmlns:a16="http://schemas.microsoft.com/office/drawing/2014/main" id="{0DEB2395-1712-4F02-8BE0-5A2A9D40268B}"/>
              </a:ext>
            </a:extLst>
          </p:cNvPr>
          <p:cNvPicPr>
            <a:picLocks noChangeAspect="1"/>
          </p:cNvPicPr>
          <p:nvPr/>
        </p:nvPicPr>
        <p:blipFill>
          <a:blip r:embed="rId6"/>
          <a:stretch>
            <a:fillRect/>
          </a:stretch>
        </p:blipFill>
        <p:spPr>
          <a:xfrm>
            <a:off x="203199" y="6000405"/>
            <a:ext cx="1003827" cy="875483"/>
          </a:xfrm>
          <a:prstGeom prst="rect">
            <a:avLst/>
          </a:prstGeom>
        </p:spPr>
      </p:pic>
      <p:sp>
        <p:nvSpPr>
          <p:cNvPr id="4" name="TextBox 3">
            <a:extLst>
              <a:ext uri="{FF2B5EF4-FFF2-40B4-BE49-F238E27FC236}">
                <a16:creationId xmlns:a16="http://schemas.microsoft.com/office/drawing/2014/main" id="{2B28F5B9-B455-4BCF-AEFF-A504F5029F01}"/>
              </a:ext>
            </a:extLst>
          </p:cNvPr>
          <p:cNvSpPr txBox="1"/>
          <p:nvPr/>
        </p:nvSpPr>
        <p:spPr>
          <a:xfrm>
            <a:off x="1389888" y="6426554"/>
            <a:ext cx="7781029" cy="307777"/>
          </a:xfrm>
          <a:prstGeom prst="rect">
            <a:avLst/>
          </a:prstGeom>
          <a:noFill/>
        </p:spPr>
        <p:txBody>
          <a:bodyPr wrap="square" rtlCol="0">
            <a:spAutoFit/>
          </a:bodyPr>
          <a:lstStyle/>
          <a:p>
            <a:r>
              <a:rPr lang="en-US" sz="1400" dirty="0"/>
              <a:t>Source: https://www.health.ny.gov/health_care/medicaid/program/update/2019/2019-04.htm</a:t>
            </a:r>
          </a:p>
        </p:txBody>
      </p:sp>
    </p:spTree>
    <p:extLst>
      <p:ext uri="{BB962C8B-B14F-4D97-AF65-F5344CB8AC3E}">
        <p14:creationId xmlns:p14="http://schemas.microsoft.com/office/powerpoint/2010/main" val="1311789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7272A-3879-4437-ADE9-CDDFE2B051AF}"/>
              </a:ext>
            </a:extLst>
          </p:cNvPr>
          <p:cNvSpPr txBox="1"/>
          <p:nvPr/>
        </p:nvSpPr>
        <p:spPr>
          <a:xfrm>
            <a:off x="203199" y="88154"/>
            <a:ext cx="8534400" cy="646331"/>
          </a:xfrm>
          <a:prstGeom prst="rect">
            <a:avLst/>
          </a:prstGeom>
          <a:noFill/>
        </p:spPr>
        <p:txBody>
          <a:bodyPr wrap="square" lIns="91440" tIns="45720" rIns="91440" bIns="45720" rtlCol="0" anchor="t">
            <a:spAutoFit/>
          </a:bodyPr>
          <a:lstStyle/>
          <a:p>
            <a:r>
              <a:rPr lang="en-US" sz="3600"/>
              <a:t>Clinician Ambassador Overview </a:t>
            </a:r>
          </a:p>
        </p:txBody>
      </p:sp>
      <p:sp>
        <p:nvSpPr>
          <p:cNvPr id="4" name="TextBox 3">
            <a:extLst>
              <a:ext uri="{FF2B5EF4-FFF2-40B4-BE49-F238E27FC236}">
                <a16:creationId xmlns:a16="http://schemas.microsoft.com/office/drawing/2014/main" id="{C6528071-CBDF-4174-9F29-D3ECD6597571}"/>
              </a:ext>
            </a:extLst>
          </p:cNvPr>
          <p:cNvSpPr txBox="1"/>
          <p:nvPr/>
        </p:nvSpPr>
        <p:spPr>
          <a:xfrm>
            <a:off x="246331" y="729567"/>
            <a:ext cx="11812590" cy="7048083"/>
          </a:xfrm>
          <a:prstGeom prst="rect">
            <a:avLst/>
          </a:prstGeom>
          <a:noFill/>
        </p:spPr>
        <p:txBody>
          <a:bodyPr wrap="square" lIns="91440" tIns="45720" rIns="91440" bIns="45720" rtlCol="0" anchor="t">
            <a:spAutoFit/>
          </a:bodyPr>
          <a:lstStyle/>
          <a:p>
            <a:r>
              <a:rPr lang="en-US" sz="2400" dirty="0">
                <a:ea typeface="+mn-lt"/>
                <a:cs typeface="+mn-lt"/>
              </a:rPr>
              <a:t>Clinician Ambassadors are a resource for clinicians in the San Antonio Metroplex, with an aim to improve public health through outreach and communication. We are available for in-person and virtual one-on-one and group discussions, educational presentations and assistance in implementing evidence-based practices. Please feel free to reach out by email or phone:</a:t>
            </a:r>
            <a:endParaRPr lang="en-US" sz="2400" dirty="0">
              <a:cs typeface="Calibri"/>
            </a:endParaRPr>
          </a:p>
          <a:p>
            <a:endParaRPr lang="en-US" sz="2800" dirty="0">
              <a:ea typeface="+mn-lt"/>
              <a:cs typeface="+mn-lt"/>
            </a:endParaRPr>
          </a:p>
          <a:p>
            <a:r>
              <a:rPr lang="en-US" sz="2400" dirty="0">
                <a:ea typeface="+mn-lt"/>
                <a:cs typeface="+mn-lt"/>
              </a:rPr>
              <a:t>Lucinda Lundy Zeinelabdin, MSN, APRN, FNP-C </a:t>
            </a:r>
          </a:p>
          <a:p>
            <a:r>
              <a:rPr lang="en-US" sz="2400" dirty="0">
                <a:ea typeface="+mn-lt"/>
                <a:cs typeface="+mn-lt"/>
              </a:rPr>
              <a:t>Nurse Practitioner, Clinician Ambassador</a:t>
            </a:r>
            <a:endParaRPr lang="en-US" sz="2400" dirty="0">
              <a:cs typeface="Calibri" panose="020F0502020204030204"/>
            </a:endParaRPr>
          </a:p>
          <a:p>
            <a:r>
              <a:rPr lang="en-US" sz="2400" dirty="0">
                <a:ea typeface="+mn-lt"/>
                <a:cs typeface="+mn-lt"/>
                <a:hlinkClick r:id="rId3"/>
              </a:rPr>
              <a:t>lucinda.zeinelabdin2@sanantonio.gov</a:t>
            </a:r>
            <a:endParaRPr lang="en-US" sz="2400" dirty="0">
              <a:cs typeface="Calibri" panose="020F0502020204030204"/>
            </a:endParaRPr>
          </a:p>
          <a:p>
            <a:r>
              <a:rPr lang="en-US" sz="2400" dirty="0">
                <a:ea typeface="+mn-lt"/>
                <a:cs typeface="+mn-lt"/>
              </a:rPr>
              <a:t>Phone: 210-207-2407</a:t>
            </a:r>
            <a:endParaRPr lang="en-US" sz="2400" dirty="0">
              <a:cs typeface="Calibri" panose="020F0502020204030204"/>
            </a:endParaRPr>
          </a:p>
          <a:p>
            <a:endParaRPr lang="en-US" sz="2400" dirty="0">
              <a:ea typeface="+mn-lt"/>
              <a:cs typeface="+mn-lt"/>
            </a:endParaRPr>
          </a:p>
          <a:p>
            <a:r>
              <a:rPr lang="en-US" sz="2200" dirty="0">
                <a:cs typeface="Calibri"/>
              </a:rPr>
              <a:t>Diana Morales, BSN, RN</a:t>
            </a:r>
            <a:endParaRPr lang="en-US" dirty="0"/>
          </a:p>
          <a:p>
            <a:r>
              <a:rPr lang="en-US" sz="2200" dirty="0">
                <a:cs typeface="Calibri" panose="020F0502020204030204"/>
              </a:rPr>
              <a:t>Registered Nurse, Clinician Ambassador</a:t>
            </a:r>
          </a:p>
          <a:p>
            <a:r>
              <a:rPr lang="en-US" sz="2200" dirty="0">
                <a:cs typeface="Calibri" panose="020F0502020204030204"/>
                <a:hlinkClick r:id="rId4"/>
              </a:rPr>
              <a:t>Diana.morales1@sanantonio.gov</a:t>
            </a:r>
            <a:endParaRPr lang="en-US" sz="2200" dirty="0">
              <a:cs typeface="Calibri" panose="020F0502020204030204"/>
            </a:endParaRPr>
          </a:p>
          <a:p>
            <a:r>
              <a:rPr lang="en-US" sz="2200" dirty="0">
                <a:cs typeface="Calibri" panose="020F0502020204030204"/>
              </a:rPr>
              <a:t>Phone: 210-207-5102</a:t>
            </a:r>
          </a:p>
          <a:p>
            <a:pPr marL="608965" lvl="1"/>
            <a:endParaRPr lang="en-US" sz="2400" dirty="0">
              <a:cs typeface="Calibri" panose="020F0502020204030204"/>
            </a:endParaRPr>
          </a:p>
          <a:p>
            <a:pPr marL="455930" lvl="1"/>
            <a:endParaRPr lang="en-US" sz="2400" dirty="0">
              <a:cs typeface="Calibri" panose="020F0502020204030204"/>
            </a:endParaRPr>
          </a:p>
          <a:p>
            <a:pPr marL="455930" lvl="1"/>
            <a:endParaRPr lang="en-US" sz="2400" dirty="0">
              <a:cs typeface="Calibri" panose="020F0502020204030204"/>
            </a:endParaRPr>
          </a:p>
          <a:p>
            <a:endParaRPr lang="en-US" sz="2400" dirty="0">
              <a:cs typeface="Calibri" panose="020F0502020204030204"/>
            </a:endParaRPr>
          </a:p>
        </p:txBody>
      </p:sp>
      <p:sp>
        <p:nvSpPr>
          <p:cNvPr id="7" name="TextBox 6">
            <a:extLst>
              <a:ext uri="{FF2B5EF4-FFF2-40B4-BE49-F238E27FC236}">
                <a16:creationId xmlns:a16="http://schemas.microsoft.com/office/drawing/2014/main" id="{E8871C1C-9FBD-4F66-BFD3-B1DA461E8F20}"/>
              </a:ext>
            </a:extLst>
          </p:cNvPr>
          <p:cNvSpPr txBox="1"/>
          <p:nvPr/>
        </p:nvSpPr>
        <p:spPr>
          <a:xfrm>
            <a:off x="8577531" y="4882551"/>
            <a:ext cx="22543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Provider Interest Form</a:t>
            </a:r>
          </a:p>
        </p:txBody>
      </p:sp>
      <p:pic>
        <p:nvPicPr>
          <p:cNvPr id="8" name="Picture 8" descr="QRCode for Healthcare Provider Interest Form for an Academic Detailing Session (2023).png">
            <a:extLst>
              <a:ext uri="{FF2B5EF4-FFF2-40B4-BE49-F238E27FC236}">
                <a16:creationId xmlns:a16="http://schemas.microsoft.com/office/drawing/2014/main" id="{63916E80-5375-CF7E-33B1-D79457B2093A}"/>
              </a:ext>
            </a:extLst>
          </p:cNvPr>
          <p:cNvPicPr>
            <a:picLocks noChangeAspect="1"/>
          </p:cNvPicPr>
          <p:nvPr/>
        </p:nvPicPr>
        <p:blipFill>
          <a:blip r:embed="rId5"/>
          <a:stretch>
            <a:fillRect/>
          </a:stretch>
        </p:blipFill>
        <p:spPr>
          <a:xfrm>
            <a:off x="8462513" y="2388079"/>
            <a:ext cx="2484408" cy="2455653"/>
          </a:xfrm>
          <a:prstGeom prst="rect">
            <a:avLst/>
          </a:prstGeom>
        </p:spPr>
      </p:pic>
      <p:pic>
        <p:nvPicPr>
          <p:cNvPr id="9" name="Picture 8" descr="New Metro Health_COLOR LOGO.png">
            <a:extLst>
              <a:ext uri="{FF2B5EF4-FFF2-40B4-BE49-F238E27FC236}">
                <a16:creationId xmlns:a16="http://schemas.microsoft.com/office/drawing/2014/main" id="{188C81F2-82DE-4174-8444-D2B84C8B5BBC}"/>
              </a:ext>
            </a:extLst>
          </p:cNvPr>
          <p:cNvPicPr>
            <a:picLocks noChangeAspect="1"/>
          </p:cNvPicPr>
          <p:nvPr/>
        </p:nvPicPr>
        <p:blipFill>
          <a:blip r:embed="rId6"/>
          <a:stretch>
            <a:fillRect/>
          </a:stretch>
        </p:blipFill>
        <p:spPr>
          <a:xfrm>
            <a:off x="133079" y="6234958"/>
            <a:ext cx="830070" cy="723942"/>
          </a:xfrm>
          <a:prstGeom prst="rect">
            <a:avLst/>
          </a:prstGeom>
        </p:spPr>
      </p:pic>
    </p:spTree>
    <p:extLst>
      <p:ext uri="{BB962C8B-B14F-4D97-AF65-F5344CB8AC3E}">
        <p14:creationId xmlns:p14="http://schemas.microsoft.com/office/powerpoint/2010/main" val="2370067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223935" y="130629"/>
            <a:ext cx="11681926" cy="855364"/>
          </a:xfrm>
        </p:spPr>
        <p:txBody>
          <a:bodyPr/>
          <a:lstStyle/>
          <a:p>
            <a:pPr algn="ctr"/>
            <a:r>
              <a:rPr lang="en-US" dirty="0">
                <a:cs typeface="Calibri"/>
              </a:rPr>
              <a:t>EPT Treatment of Gonorrhea Infections*</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312822" y="1902896"/>
            <a:ext cx="11307840" cy="3267036"/>
          </a:xfrm>
        </p:spPr>
        <p:txBody>
          <a:bodyPr vert="horz" lIns="91440" tIns="45720" rIns="91440" bIns="45720" rtlCol="0" anchor="t">
            <a:normAutofit fontScale="92500" lnSpcReduction="10000"/>
          </a:bodyPr>
          <a:lstStyle/>
          <a:p>
            <a:pPr marL="342265" indent="-227965"/>
            <a:r>
              <a:rPr lang="en-US" sz="2800" dirty="0">
                <a:cs typeface="Calibri"/>
              </a:rPr>
              <a:t>Oral EPT can be used to treat partners of patients diagnosed with gonorrhea</a:t>
            </a:r>
            <a:endParaRPr lang="en-US" sz="2800" dirty="0"/>
          </a:p>
          <a:p>
            <a:pPr marL="1003935" lvl="2" indent="-227965"/>
            <a:r>
              <a:rPr lang="en-US" sz="2600" dirty="0">
                <a:cs typeface="Calibri"/>
              </a:rPr>
              <a:t>Give patient ceftriaxone IM, and give partner a single dose of oral cefixime 800 mg</a:t>
            </a:r>
          </a:p>
          <a:p>
            <a:pPr marL="638810" lvl="1" indent="-227965"/>
            <a:endParaRPr lang="en-US" sz="2800" dirty="0">
              <a:cs typeface="Calibri"/>
            </a:endParaRPr>
          </a:p>
          <a:p>
            <a:pPr marL="638810" lvl="1" indent="-227965"/>
            <a:r>
              <a:rPr lang="en-US" sz="2800" dirty="0">
                <a:cs typeface="Calibri"/>
              </a:rPr>
              <a:t>If a chlamydia test result has not been documented, treat with oral cefixime regimen PLUS oral doxycycline 100mg twice daily x 7 days</a:t>
            </a:r>
          </a:p>
          <a:p>
            <a:pPr marL="1003935" lvl="2" indent="-227965"/>
            <a:r>
              <a:rPr lang="en-US" sz="2600" dirty="0">
                <a:cs typeface="Calibri"/>
              </a:rPr>
              <a:t>*EPT may consist </a:t>
            </a:r>
            <a:r>
              <a:rPr lang="en-US" sz="2600" b="1" u="sng" dirty="0">
                <a:cs typeface="Calibri"/>
              </a:rPr>
              <a:t>only</a:t>
            </a:r>
            <a:r>
              <a:rPr lang="en-US" sz="2600" dirty="0">
                <a:cs typeface="Calibri"/>
              </a:rPr>
              <a:t> of oral medications</a:t>
            </a:r>
            <a:endParaRPr lang="en-US" sz="2600" dirty="0"/>
          </a:p>
          <a:p>
            <a:pPr marL="342265" indent="-227965"/>
            <a:endParaRPr lang="en-US" dirty="0">
              <a:cs typeface="Calibri"/>
            </a:endParaRPr>
          </a:p>
        </p:txBody>
      </p:sp>
      <p:pic>
        <p:nvPicPr>
          <p:cNvPr id="7" name="Picture 8" descr="New Metro Health_COLOR LOGO.png">
            <a:extLst>
              <a:ext uri="{FF2B5EF4-FFF2-40B4-BE49-F238E27FC236}">
                <a16:creationId xmlns:a16="http://schemas.microsoft.com/office/drawing/2014/main" id="{70F9C059-737A-4A00-922A-C7A5A7C5F354}"/>
              </a:ext>
            </a:extLst>
          </p:cNvPr>
          <p:cNvPicPr>
            <a:picLocks noChangeAspect="1"/>
          </p:cNvPicPr>
          <p:nvPr/>
        </p:nvPicPr>
        <p:blipFill>
          <a:blip r:embed="rId3"/>
          <a:stretch>
            <a:fillRect/>
          </a:stretch>
        </p:blipFill>
        <p:spPr>
          <a:xfrm>
            <a:off x="203199" y="6000405"/>
            <a:ext cx="1003827" cy="875483"/>
          </a:xfrm>
          <a:prstGeom prst="rect">
            <a:avLst/>
          </a:prstGeom>
        </p:spPr>
      </p:pic>
      <p:sp>
        <p:nvSpPr>
          <p:cNvPr id="4" name="TextBox 3">
            <a:extLst>
              <a:ext uri="{FF2B5EF4-FFF2-40B4-BE49-F238E27FC236}">
                <a16:creationId xmlns:a16="http://schemas.microsoft.com/office/drawing/2014/main" id="{4386FC07-AE96-A5C4-F400-3A2704364D43}"/>
              </a:ext>
            </a:extLst>
          </p:cNvPr>
          <p:cNvSpPr txBox="1"/>
          <p:nvPr/>
        </p:nvSpPr>
        <p:spPr>
          <a:xfrm>
            <a:off x="1613717" y="6450372"/>
            <a:ext cx="48317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https://www.cdc.gov/std/ept/gc-guidance.htm</a:t>
            </a:r>
            <a:endParaRPr lang="en-US" sz="1200" dirty="0"/>
          </a:p>
        </p:txBody>
      </p:sp>
    </p:spTree>
    <p:extLst>
      <p:ext uri="{BB962C8B-B14F-4D97-AF65-F5344CB8AC3E}">
        <p14:creationId xmlns:p14="http://schemas.microsoft.com/office/powerpoint/2010/main" val="2433828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dirty="0">
                <a:cs typeface="Calibri Light"/>
              </a:rPr>
              <a:t>Trichomoniasis</a:t>
            </a:r>
            <a:endParaRPr lang="en-US" sz="7200" b="1" kern="1200" dirty="0">
              <a:cs typeface="Calibri Light"/>
            </a:endParaRPr>
          </a:p>
        </p:txBody>
      </p:sp>
      <p:pic>
        <p:nvPicPr>
          <p:cNvPr id="10" name="Picture 8" descr="New Metro Health_COLOR LOGO.png">
            <a:extLst>
              <a:ext uri="{FF2B5EF4-FFF2-40B4-BE49-F238E27FC236}">
                <a16:creationId xmlns:a16="http://schemas.microsoft.com/office/drawing/2014/main" id="{0CFD3737-277B-4F16-8EDD-7F61B607A11C}"/>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938010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572493" y="238539"/>
            <a:ext cx="11047274" cy="774335"/>
          </a:xfrm>
        </p:spPr>
        <p:txBody>
          <a:bodyPr anchor="b">
            <a:normAutofit/>
          </a:bodyPr>
          <a:lstStyle/>
          <a:p>
            <a:r>
              <a:rPr lang="en-US" sz="4400" dirty="0">
                <a:cs typeface="Calibri"/>
              </a:rPr>
              <a:t>Screening Women</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695739" y="1308837"/>
            <a:ext cx="10930915" cy="4691568"/>
          </a:xfrm>
        </p:spPr>
        <p:txBody>
          <a:bodyPr vert="horz" lIns="91440" tIns="45720" rIns="91440" bIns="45720" rtlCol="0" anchor="t">
            <a:noAutofit/>
          </a:bodyPr>
          <a:lstStyle/>
          <a:p>
            <a:pPr marL="342900" indent="-342900">
              <a:spcBef>
                <a:spcPts val="0"/>
              </a:spcBef>
              <a:spcAft>
                <a:spcPts val="600"/>
              </a:spcAft>
            </a:pPr>
            <a:r>
              <a:rPr lang="en-US" dirty="0">
                <a:ea typeface="+mn-lt"/>
                <a:cs typeface="+mn-lt"/>
              </a:rPr>
              <a:t>Test all women who seek care for vaginal discharge</a:t>
            </a:r>
          </a:p>
          <a:p>
            <a:pPr marL="399415" indent="-342900">
              <a:spcBef>
                <a:spcPts val="0"/>
              </a:spcBef>
              <a:spcAft>
                <a:spcPts val="600"/>
              </a:spcAft>
            </a:pPr>
            <a:r>
              <a:rPr lang="en-US" dirty="0">
                <a:ea typeface="+mn-lt"/>
                <a:cs typeface="+mn-lt"/>
              </a:rPr>
              <a:t>Annual screening should be considered in:</a:t>
            </a:r>
          </a:p>
          <a:p>
            <a:pPr marL="695960" lvl="1" indent="-342900">
              <a:spcBef>
                <a:spcPts val="0"/>
              </a:spcBef>
              <a:spcAft>
                <a:spcPts val="600"/>
              </a:spcAft>
            </a:pPr>
            <a:r>
              <a:rPr lang="en-US" dirty="0">
                <a:ea typeface="+mn-lt"/>
                <a:cs typeface="+mn-lt"/>
              </a:rPr>
              <a:t>Women with prior STIs, including HIV</a:t>
            </a:r>
          </a:p>
          <a:p>
            <a:pPr marL="695960" lvl="1" indent="-342900">
              <a:spcBef>
                <a:spcPts val="0"/>
              </a:spcBef>
              <a:spcAft>
                <a:spcPts val="600"/>
              </a:spcAft>
            </a:pPr>
            <a:r>
              <a:rPr lang="en-US" dirty="0">
                <a:ea typeface="+mn-lt"/>
                <a:cs typeface="+mn-lt"/>
              </a:rPr>
              <a:t>Asymptomatic women at high risk for infection </a:t>
            </a:r>
            <a:endParaRPr lang="en-US" dirty="0">
              <a:cs typeface="Calibri"/>
            </a:endParaRPr>
          </a:p>
          <a:p>
            <a:pPr marL="1003935" lvl="2" indent="-227965">
              <a:spcBef>
                <a:spcPts val="0"/>
              </a:spcBef>
              <a:spcAft>
                <a:spcPts val="600"/>
              </a:spcAft>
            </a:pPr>
            <a:r>
              <a:rPr lang="en-US" dirty="0">
                <a:ea typeface="+mn-lt"/>
                <a:cs typeface="+mn-lt"/>
              </a:rPr>
              <a:t>Multiple sex partners</a:t>
            </a:r>
          </a:p>
          <a:p>
            <a:pPr marL="1003935" lvl="2" indent="-227965">
              <a:spcBef>
                <a:spcPts val="0"/>
              </a:spcBef>
              <a:spcAft>
                <a:spcPts val="600"/>
              </a:spcAft>
            </a:pPr>
            <a:r>
              <a:rPr lang="en-US" dirty="0">
                <a:ea typeface="+mn-lt"/>
                <a:cs typeface="+mn-lt"/>
              </a:rPr>
              <a:t>Transactional sex or sex work</a:t>
            </a:r>
          </a:p>
          <a:p>
            <a:pPr marL="1003935" lvl="2" indent="-227965">
              <a:spcBef>
                <a:spcPts val="0"/>
              </a:spcBef>
              <a:spcAft>
                <a:spcPts val="600"/>
              </a:spcAft>
            </a:pPr>
            <a:r>
              <a:rPr lang="en-US" dirty="0">
                <a:ea typeface="+mn-lt"/>
                <a:cs typeface="+mn-lt"/>
              </a:rPr>
              <a:t>Drug use</a:t>
            </a:r>
          </a:p>
          <a:p>
            <a:pPr marL="1003935" lvl="2" indent="-227965">
              <a:spcBef>
                <a:spcPts val="0"/>
              </a:spcBef>
              <a:spcAft>
                <a:spcPts val="600"/>
              </a:spcAft>
            </a:pPr>
            <a:r>
              <a:rPr lang="en-US" dirty="0">
                <a:ea typeface="+mn-lt"/>
                <a:cs typeface="+mn-lt"/>
              </a:rPr>
              <a:t>History of incarceration</a:t>
            </a:r>
          </a:p>
          <a:p>
            <a:pPr marL="342265" indent="-227965">
              <a:spcBef>
                <a:spcPts val="0"/>
              </a:spcBef>
              <a:spcAft>
                <a:spcPts val="600"/>
              </a:spcAft>
            </a:pPr>
            <a:r>
              <a:rPr lang="en-US" dirty="0">
                <a:ea typeface="+mn-lt"/>
                <a:cs typeface="+mn-lt"/>
              </a:rPr>
              <a:t>Current partners should be referred for presumptive therapy</a:t>
            </a:r>
          </a:p>
          <a:p>
            <a:pPr marL="342265" indent="-227965">
              <a:spcBef>
                <a:spcPts val="0"/>
              </a:spcBef>
              <a:spcAft>
                <a:spcPts val="600"/>
              </a:spcAft>
            </a:pPr>
            <a:r>
              <a:rPr lang="en-US" dirty="0">
                <a:ea typeface="+mn-lt"/>
                <a:cs typeface="+mn-lt"/>
              </a:rPr>
              <a:t>Advise to abstain from intercourse until patient and partners have been treated (concurrently, if possible) and any symptoms have resolved</a:t>
            </a:r>
          </a:p>
          <a:p>
            <a:pPr marL="285750" indent="-285750">
              <a:spcBef>
                <a:spcPts val="0"/>
              </a:spcBef>
              <a:spcAft>
                <a:spcPts val="600"/>
              </a:spcAft>
              <a:buFont typeface="Arial,Sans-Serif" panose="020B0604020202020204" pitchFamily="34" charset="0"/>
            </a:pPr>
            <a:endParaRPr lang="en-US" sz="1200" dirty="0"/>
          </a:p>
        </p:txBody>
      </p:sp>
      <p:pic>
        <p:nvPicPr>
          <p:cNvPr id="7" name="Picture 7" descr="download.jpg">
            <a:extLst>
              <a:ext uri="{FF2B5EF4-FFF2-40B4-BE49-F238E27FC236}">
                <a16:creationId xmlns:a16="http://schemas.microsoft.com/office/drawing/2014/main" id="{3D512442-9D75-4A4B-9D71-47A1576DE48E}"/>
              </a:ext>
            </a:extLst>
          </p:cNvPr>
          <p:cNvPicPr>
            <a:picLocks noChangeAspect="1"/>
          </p:cNvPicPr>
          <p:nvPr/>
        </p:nvPicPr>
        <p:blipFill rotWithShape="1">
          <a:blip r:embed="rId4"/>
          <a:srcRect l="16986" t="6015" r="17301" b="4512"/>
          <a:stretch/>
        </p:blipFill>
        <p:spPr>
          <a:xfrm>
            <a:off x="9744228" y="238539"/>
            <a:ext cx="1875279" cy="2715568"/>
          </a:xfrm>
          <a:prstGeom prst="rect">
            <a:avLst/>
          </a:prstGeom>
        </p:spPr>
      </p:pic>
      <p:pic>
        <p:nvPicPr>
          <p:cNvPr id="12" name="Picture 8" descr="New Metro Health_COLOR LOGO.png">
            <a:extLst>
              <a:ext uri="{FF2B5EF4-FFF2-40B4-BE49-F238E27FC236}">
                <a16:creationId xmlns:a16="http://schemas.microsoft.com/office/drawing/2014/main" id="{0BD1D79A-452E-4CCE-BA7D-BD7DBE3D6F84}"/>
              </a:ext>
            </a:extLst>
          </p:cNvPr>
          <p:cNvPicPr>
            <a:picLocks noChangeAspect="1"/>
          </p:cNvPicPr>
          <p:nvPr/>
        </p:nvPicPr>
        <p:blipFill>
          <a:blip r:embed="rId5"/>
          <a:stretch>
            <a:fillRect/>
          </a:stretch>
        </p:blipFill>
        <p:spPr>
          <a:xfrm>
            <a:off x="203199" y="6000405"/>
            <a:ext cx="1003827" cy="875483"/>
          </a:xfrm>
          <a:prstGeom prst="rect">
            <a:avLst/>
          </a:prstGeom>
        </p:spPr>
      </p:pic>
      <p:sp>
        <p:nvSpPr>
          <p:cNvPr id="4" name="TextBox 3">
            <a:extLst>
              <a:ext uri="{FF2B5EF4-FFF2-40B4-BE49-F238E27FC236}">
                <a16:creationId xmlns:a16="http://schemas.microsoft.com/office/drawing/2014/main" id="{6B627E34-DB29-D46B-1224-49D8E0E0A919}"/>
              </a:ext>
            </a:extLst>
          </p:cNvPr>
          <p:cNvSpPr txBox="1"/>
          <p:nvPr/>
        </p:nvSpPr>
        <p:spPr>
          <a:xfrm>
            <a:off x="9749347" y="2954107"/>
            <a:ext cx="1877437" cy="215444"/>
          </a:xfrm>
          <a:prstGeom prst="rect">
            <a:avLst/>
          </a:prstGeom>
          <a:noFill/>
        </p:spPr>
        <p:txBody>
          <a:bodyPr wrap="none" rtlCol="0">
            <a:spAutoFit/>
          </a:bodyPr>
          <a:lstStyle/>
          <a:p>
            <a:r>
              <a:rPr lang="en-US" sz="800" dirty="0"/>
              <a:t>Image source: MS Office stock photo</a:t>
            </a:r>
          </a:p>
        </p:txBody>
      </p:sp>
    </p:spTree>
    <p:extLst>
      <p:ext uri="{BB962C8B-B14F-4D97-AF65-F5344CB8AC3E}">
        <p14:creationId xmlns:p14="http://schemas.microsoft.com/office/powerpoint/2010/main" val="3431091875"/>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572493" y="238539"/>
            <a:ext cx="11047274" cy="788403"/>
          </a:xfrm>
        </p:spPr>
        <p:txBody>
          <a:bodyPr anchor="b">
            <a:normAutofit/>
          </a:bodyPr>
          <a:lstStyle/>
          <a:p>
            <a:pPr algn="ctr"/>
            <a:r>
              <a:rPr lang="en-US" dirty="0">
                <a:cs typeface="Calibri"/>
              </a:rPr>
              <a:t>Trichomoniasis in Women with HIV</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288235" y="1229349"/>
            <a:ext cx="11757991" cy="4634738"/>
          </a:xfrm>
        </p:spPr>
        <p:txBody>
          <a:bodyPr vert="horz" lIns="91440" tIns="45720" rIns="91440" bIns="45720" rtlCol="0" anchor="t">
            <a:noAutofit/>
          </a:bodyPr>
          <a:lstStyle/>
          <a:p>
            <a:pPr marL="285750" indent="-285750">
              <a:spcBef>
                <a:spcPts val="0"/>
              </a:spcBef>
              <a:spcAft>
                <a:spcPts val="600"/>
              </a:spcAft>
            </a:pPr>
            <a:r>
              <a:rPr lang="en-US" sz="2200" dirty="0">
                <a:ea typeface="+mn-lt"/>
                <a:cs typeface="+mn-lt"/>
              </a:rPr>
              <a:t>Up to 53% of women with HIV have </a:t>
            </a:r>
            <a:r>
              <a:rPr lang="en-US" sz="2200" i="1" dirty="0">
                <a:ea typeface="+mn-lt"/>
                <a:cs typeface="+mn-lt"/>
              </a:rPr>
              <a:t>T. vaginalis</a:t>
            </a:r>
            <a:r>
              <a:rPr lang="en-US" sz="2200" dirty="0">
                <a:ea typeface="+mn-lt"/>
                <a:cs typeface="+mn-lt"/>
              </a:rPr>
              <a:t> infection</a:t>
            </a:r>
          </a:p>
          <a:p>
            <a:pPr marL="742950" lvl="1" indent="-227965">
              <a:spcBef>
                <a:spcPts val="0"/>
              </a:spcBef>
              <a:spcAft>
                <a:spcPts val="600"/>
              </a:spcAft>
            </a:pPr>
            <a:r>
              <a:rPr lang="en-US" sz="2000" i="1" dirty="0">
                <a:ea typeface="+mn-lt"/>
                <a:cs typeface="+mn-lt"/>
              </a:rPr>
              <a:t>T. Vaginalis</a:t>
            </a:r>
            <a:r>
              <a:rPr lang="en-US" sz="2000" dirty="0">
                <a:ea typeface="+mn-lt"/>
                <a:cs typeface="+mn-lt"/>
              </a:rPr>
              <a:t> is associated with Pelvic Inflammatory Disease (PID) in women with HIV</a:t>
            </a:r>
            <a:endParaRPr lang="en-US" sz="2000" dirty="0"/>
          </a:p>
          <a:p>
            <a:pPr marL="285750" indent="-285750">
              <a:spcBef>
                <a:spcPts val="0"/>
              </a:spcBef>
              <a:spcAft>
                <a:spcPts val="600"/>
              </a:spcAft>
            </a:pPr>
            <a:endParaRPr lang="en-US" sz="2000" dirty="0">
              <a:ea typeface="+mn-lt"/>
              <a:cs typeface="+mn-lt"/>
            </a:endParaRPr>
          </a:p>
          <a:p>
            <a:pPr marL="285750" indent="-285750">
              <a:spcBef>
                <a:spcPts val="0"/>
              </a:spcBef>
              <a:spcAft>
                <a:spcPts val="600"/>
              </a:spcAft>
            </a:pPr>
            <a:r>
              <a:rPr lang="en-US" sz="2200" dirty="0">
                <a:ea typeface="+mn-lt"/>
                <a:cs typeface="+mn-lt"/>
              </a:rPr>
              <a:t>In</a:t>
            </a:r>
            <a:r>
              <a:rPr lang="en-US" sz="2200" dirty="0">
                <a:cs typeface="Calibri" panose="020F0502020204030204"/>
              </a:rPr>
              <a:t> non-virally suppressed women with HIV, treatment of trichomoniasis is associated with decreased viral load and viral shedding</a:t>
            </a:r>
          </a:p>
          <a:p>
            <a:pPr marL="742950" lvl="1" indent="-227965">
              <a:spcBef>
                <a:spcPts val="0"/>
              </a:spcBef>
              <a:spcAft>
                <a:spcPts val="600"/>
              </a:spcAft>
            </a:pPr>
            <a:r>
              <a:rPr lang="en-US" sz="2000" dirty="0">
                <a:cs typeface="Calibri" panose="020F0502020204030204"/>
              </a:rPr>
              <a:t>Can reduce transmission to partners</a:t>
            </a:r>
          </a:p>
          <a:p>
            <a:pPr marL="742950" lvl="1" indent="-227965">
              <a:spcBef>
                <a:spcPts val="0"/>
              </a:spcBef>
              <a:spcAft>
                <a:spcPts val="600"/>
              </a:spcAft>
            </a:pPr>
            <a:r>
              <a:rPr lang="en-US" sz="2000" dirty="0">
                <a:cs typeface="Calibri" panose="020F0502020204030204"/>
              </a:rPr>
              <a:t>Decreases vertical transmission of HIV to baby in pregnancy</a:t>
            </a:r>
          </a:p>
          <a:p>
            <a:pPr marL="285750" indent="-285750">
              <a:spcBef>
                <a:spcPts val="0"/>
              </a:spcBef>
              <a:spcAft>
                <a:spcPts val="600"/>
              </a:spcAft>
            </a:pPr>
            <a:endParaRPr lang="en-US" sz="2000" dirty="0">
              <a:cs typeface="Calibri" panose="020F0502020204030204"/>
            </a:endParaRPr>
          </a:p>
          <a:p>
            <a:pPr marL="285750" indent="-285750">
              <a:spcBef>
                <a:spcPts val="0"/>
              </a:spcBef>
              <a:spcAft>
                <a:spcPts val="600"/>
              </a:spcAft>
            </a:pPr>
            <a:r>
              <a:rPr lang="en-US" sz="2200" dirty="0">
                <a:cs typeface="Calibri" panose="020F0502020204030204"/>
              </a:rPr>
              <a:t>Routinely screen non-pregnant women with HIV at entry to care and annually afterward</a:t>
            </a:r>
          </a:p>
          <a:p>
            <a:pPr marL="285750" indent="-285750">
              <a:spcBef>
                <a:spcPts val="0"/>
              </a:spcBef>
              <a:spcAft>
                <a:spcPts val="600"/>
              </a:spcAft>
            </a:pPr>
            <a:endParaRPr lang="en-US" sz="2200" dirty="0">
              <a:cs typeface="Calibri" panose="020F0502020204030204"/>
            </a:endParaRPr>
          </a:p>
          <a:p>
            <a:pPr marL="285750" indent="-285750">
              <a:spcBef>
                <a:spcPts val="0"/>
              </a:spcBef>
              <a:spcAft>
                <a:spcPts val="600"/>
              </a:spcAft>
            </a:pPr>
            <a:r>
              <a:rPr lang="en-US" sz="2200" dirty="0">
                <a:cs typeface="Calibri" panose="020F0502020204030204"/>
              </a:rPr>
              <a:t>Routinely screen pregnant women with HIV at the first prenatal visit </a:t>
            </a:r>
          </a:p>
          <a:p>
            <a:pPr marL="285750" indent="-285750">
              <a:spcBef>
                <a:spcPts val="0"/>
              </a:spcBef>
              <a:spcAft>
                <a:spcPts val="600"/>
              </a:spcAft>
              <a:buFont typeface="Arial,Sans-Serif" panose="020B0604020202020204" pitchFamily="34" charset="0"/>
              <a:buChar char="•"/>
            </a:pPr>
            <a:endParaRPr lang="en-US" sz="1200" dirty="0">
              <a:cs typeface="Calibri" panose="020F0502020204030204"/>
            </a:endParaRPr>
          </a:p>
        </p:txBody>
      </p:sp>
      <p:pic>
        <p:nvPicPr>
          <p:cNvPr id="9" name="Picture 8" descr="New Metro Health_COLOR LOGO.png">
            <a:extLst>
              <a:ext uri="{FF2B5EF4-FFF2-40B4-BE49-F238E27FC236}">
                <a16:creationId xmlns:a16="http://schemas.microsoft.com/office/drawing/2014/main" id="{B93CA284-CDAE-435A-8A59-4E99F948E543}"/>
              </a:ext>
            </a:extLst>
          </p:cNvPr>
          <p:cNvPicPr>
            <a:picLocks noChangeAspect="1"/>
          </p:cNvPicPr>
          <p:nvPr/>
        </p:nvPicPr>
        <p:blipFill>
          <a:blip r:embed="rId3"/>
          <a:stretch>
            <a:fillRect/>
          </a:stretch>
        </p:blipFill>
        <p:spPr>
          <a:xfrm>
            <a:off x="0" y="5982517"/>
            <a:ext cx="1003827" cy="875483"/>
          </a:xfrm>
          <a:prstGeom prst="rect">
            <a:avLst/>
          </a:prstGeom>
        </p:spPr>
      </p:pic>
    </p:spTree>
    <p:extLst>
      <p:ext uri="{BB962C8B-B14F-4D97-AF65-F5344CB8AC3E}">
        <p14:creationId xmlns:p14="http://schemas.microsoft.com/office/powerpoint/2010/main" val="647688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339306" y="431307"/>
            <a:ext cx="11852694" cy="729506"/>
          </a:xfrm>
        </p:spPr>
        <p:txBody>
          <a:bodyPr anchor="ctr">
            <a:normAutofit fontScale="90000"/>
          </a:bodyPr>
          <a:lstStyle/>
          <a:p>
            <a:pPr algn="ctr"/>
            <a:r>
              <a:rPr lang="en-US" sz="5200" dirty="0">
                <a:cs typeface="Calibri"/>
              </a:rPr>
              <a:t>Diagnostic Tests</a:t>
            </a:r>
          </a:p>
        </p:txBody>
      </p:sp>
      <p:sp>
        <p:nvSpPr>
          <p:cNvPr id="7" name="Footer Placeholder 6">
            <a:extLst>
              <a:ext uri="{FF2B5EF4-FFF2-40B4-BE49-F238E27FC236}">
                <a16:creationId xmlns:a16="http://schemas.microsoft.com/office/drawing/2014/main" id="{5CE36874-FD51-4C97-8955-57720C252932}"/>
              </a:ext>
            </a:extLst>
          </p:cNvPr>
          <p:cNvSpPr>
            <a:spLocks noGrp="1"/>
          </p:cNvSpPr>
          <p:nvPr>
            <p:ph type="ftr" sz="quarter" idx="4294967295"/>
          </p:nvPr>
        </p:nvSpPr>
        <p:spPr>
          <a:xfrm>
            <a:off x="1636295" y="6438146"/>
            <a:ext cx="6316577" cy="365125"/>
          </a:xfrm>
          <a:prstGeom prst="rect">
            <a:avLst/>
          </a:prstGeom>
        </p:spPr>
        <p:txBody>
          <a:bodyPr>
            <a:normAutofit/>
          </a:bodyPr>
          <a:lstStyle/>
          <a:p>
            <a:pPr>
              <a:lnSpc>
                <a:spcPct val="90000"/>
              </a:lnSpc>
              <a:spcAft>
                <a:spcPts val="600"/>
              </a:spcAft>
            </a:pPr>
            <a:r>
              <a:rPr lang="en-US" sz="900">
                <a:ea typeface="+mn-lt"/>
                <a:cs typeface="+mn-lt"/>
              </a:rPr>
              <a:t>Edwards ES, Duff P. (2020). “Managing Trichomonas vaginalis infections.” </a:t>
            </a:r>
            <a:r>
              <a:rPr lang="en-US" sz="900" i="1">
                <a:ea typeface="+mn-lt"/>
                <a:cs typeface="+mn-lt"/>
              </a:rPr>
              <a:t>OBG </a:t>
            </a:r>
            <a:r>
              <a:rPr lang="en-US" sz="900" i="1" err="1">
                <a:ea typeface="+mn-lt"/>
                <a:cs typeface="+mn-lt"/>
              </a:rPr>
              <a:t>Manag</a:t>
            </a:r>
            <a:r>
              <a:rPr lang="en-US" sz="900">
                <a:ea typeface="+mn-lt"/>
                <a:cs typeface="+mn-lt"/>
              </a:rPr>
              <a:t>. 32(6):37-40, 42. DOI: 10.12788/obgm.0002  </a:t>
            </a:r>
            <a:endParaRPr lang="en-US" sz="900"/>
          </a:p>
        </p:txBody>
      </p:sp>
      <p:pic>
        <p:nvPicPr>
          <p:cNvPr id="8" name="Picture 8" descr="Trich .JPG">
            <a:extLst>
              <a:ext uri="{FF2B5EF4-FFF2-40B4-BE49-F238E27FC236}">
                <a16:creationId xmlns:a16="http://schemas.microsoft.com/office/drawing/2014/main" id="{262E320C-D8D6-4BF7-9E92-563C1D62319E}"/>
              </a:ext>
            </a:extLst>
          </p:cNvPr>
          <p:cNvPicPr>
            <a:picLocks noChangeAspect="1"/>
          </p:cNvPicPr>
          <p:nvPr/>
        </p:nvPicPr>
        <p:blipFill>
          <a:blip r:embed="rId3"/>
          <a:stretch>
            <a:fillRect/>
          </a:stretch>
        </p:blipFill>
        <p:spPr>
          <a:xfrm>
            <a:off x="1441434" y="1233801"/>
            <a:ext cx="8615663" cy="4766604"/>
          </a:xfrm>
          <a:prstGeom prst="rect">
            <a:avLst/>
          </a:prstGeom>
        </p:spPr>
      </p:pic>
      <p:pic>
        <p:nvPicPr>
          <p:cNvPr id="9" name="Picture 8" descr="New Metro Health_COLOR LOGO.png">
            <a:extLst>
              <a:ext uri="{FF2B5EF4-FFF2-40B4-BE49-F238E27FC236}">
                <a16:creationId xmlns:a16="http://schemas.microsoft.com/office/drawing/2014/main" id="{F9A428BF-965F-4A14-AE99-FED40CAB5B86}"/>
              </a:ext>
            </a:extLst>
          </p:cNvPr>
          <p:cNvPicPr>
            <a:picLocks noChangeAspect="1"/>
          </p:cNvPicPr>
          <p:nvPr/>
        </p:nvPicPr>
        <p:blipFill>
          <a:blip r:embed="rId4"/>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52221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4937513" y="181207"/>
            <a:ext cx="6586491" cy="636824"/>
          </a:xfrm>
        </p:spPr>
        <p:txBody>
          <a:bodyPr anchor="b">
            <a:noAutofit/>
          </a:bodyPr>
          <a:lstStyle/>
          <a:p>
            <a:r>
              <a:rPr lang="en-US" sz="4400" dirty="0">
                <a:cs typeface="Calibri"/>
              </a:rPr>
              <a:t>Treatment</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4635589" y="1058736"/>
            <a:ext cx="7190337" cy="4740528"/>
          </a:xfrm>
        </p:spPr>
        <p:txBody>
          <a:bodyPr vert="horz" lIns="91440" tIns="45720" rIns="91440" bIns="45720" rtlCol="0" anchor="t">
            <a:noAutofit/>
          </a:bodyPr>
          <a:lstStyle/>
          <a:p>
            <a:pPr marL="342265" indent="-227965"/>
            <a:r>
              <a:rPr lang="en-US" sz="2000" b="1" dirty="0">
                <a:ea typeface="+mn-lt"/>
                <a:cs typeface="+mn-lt"/>
              </a:rPr>
              <a:t>Vaginal Trichomoniasis</a:t>
            </a:r>
            <a:r>
              <a:rPr lang="en-US" sz="2000" dirty="0">
                <a:ea typeface="+mn-lt"/>
                <a:cs typeface="+mn-lt"/>
              </a:rPr>
              <a:t>                  </a:t>
            </a:r>
            <a:endParaRPr lang="en-US" sz="2000" dirty="0">
              <a:cs typeface="Calibri"/>
            </a:endParaRPr>
          </a:p>
          <a:p>
            <a:pPr marL="638810" lvl="1" indent="-227965"/>
            <a:r>
              <a:rPr lang="en-US" sz="2000" dirty="0">
                <a:ea typeface="+mn-lt"/>
                <a:cs typeface="+mn-lt"/>
              </a:rPr>
              <a:t>Metronidazole</a:t>
            </a:r>
            <a:r>
              <a:rPr lang="en-US" sz="2000" b="1" dirty="0">
                <a:ea typeface="+mn-lt"/>
                <a:cs typeface="+mn-lt"/>
              </a:rPr>
              <a:t> </a:t>
            </a:r>
            <a:r>
              <a:rPr lang="en-US" sz="2000" dirty="0">
                <a:ea typeface="+mn-lt"/>
                <a:cs typeface="+mn-lt"/>
              </a:rPr>
              <a:t>500 mg orally 2 times/day for 7 days  </a:t>
            </a:r>
          </a:p>
          <a:p>
            <a:pPr marL="1003935" lvl="2" indent="-227965"/>
            <a:r>
              <a:rPr lang="en-US" dirty="0">
                <a:ea typeface="+mn-lt"/>
                <a:cs typeface="+mn-lt"/>
              </a:rPr>
              <a:t>Reduces by half the number of women retesting positive, compared with single dose</a:t>
            </a:r>
          </a:p>
          <a:p>
            <a:pPr marL="1003935" lvl="2" indent="-227965"/>
            <a:r>
              <a:rPr lang="en-US" dirty="0">
                <a:ea typeface="+mn-lt"/>
                <a:cs typeface="+mn-lt"/>
              </a:rPr>
              <a:t>No longer recommending vaginal gel due to lower efficacy</a:t>
            </a:r>
          </a:p>
          <a:p>
            <a:pPr marL="342265" indent="-227965"/>
            <a:endParaRPr lang="en-US" sz="2000" b="1" dirty="0">
              <a:ea typeface="+mn-lt"/>
              <a:cs typeface="+mn-lt"/>
            </a:endParaRPr>
          </a:p>
          <a:p>
            <a:pPr marL="342265" indent="-227965"/>
            <a:r>
              <a:rPr lang="en-US" sz="2000" b="1" dirty="0">
                <a:ea typeface="+mn-lt"/>
                <a:cs typeface="+mn-lt"/>
              </a:rPr>
              <a:t>Urethral Trichomoniasis in Men</a:t>
            </a:r>
            <a:r>
              <a:rPr lang="en-US" sz="2000" dirty="0">
                <a:ea typeface="+mn-lt"/>
                <a:cs typeface="+mn-lt"/>
              </a:rPr>
              <a:t> </a:t>
            </a:r>
          </a:p>
          <a:p>
            <a:pPr marL="638810" lvl="1" indent="-227965"/>
            <a:r>
              <a:rPr lang="en-US" sz="2000" dirty="0">
                <a:ea typeface="+mn-lt"/>
                <a:cs typeface="+mn-lt"/>
              </a:rPr>
              <a:t>Metronidazole 2 g orally in a single dose </a:t>
            </a:r>
          </a:p>
          <a:p>
            <a:pPr marL="638810" lvl="1" indent="-227965"/>
            <a:r>
              <a:rPr lang="en-US" sz="2000" dirty="0">
                <a:ea typeface="+mn-lt"/>
                <a:cs typeface="+mn-lt"/>
              </a:rPr>
              <a:t>When managing recurrent non-gonococcal urethritis (NGU), include presumptive treatment for trichomoniasis*</a:t>
            </a:r>
            <a:endParaRPr lang="en-US" sz="2000" dirty="0">
              <a:cs typeface="Arial"/>
            </a:endParaRPr>
          </a:p>
          <a:p>
            <a:pPr marL="342265" indent="-227965"/>
            <a:endParaRPr lang="en-US" sz="2000" b="1" dirty="0">
              <a:ea typeface="+mn-lt"/>
              <a:cs typeface="+mn-lt"/>
            </a:endParaRPr>
          </a:p>
          <a:p>
            <a:pPr marL="342265" indent="-227965"/>
            <a:r>
              <a:rPr lang="en-US" sz="2000" b="1" dirty="0">
                <a:ea typeface="+mn-lt"/>
                <a:cs typeface="+mn-lt"/>
              </a:rPr>
              <a:t>Alternative Regimen (regardless of gender)</a:t>
            </a:r>
          </a:p>
          <a:p>
            <a:pPr marL="638810" lvl="1" indent="-227965"/>
            <a:r>
              <a:rPr lang="en-US" sz="2000" dirty="0">
                <a:ea typeface="+mn-lt"/>
                <a:cs typeface="+mn-lt"/>
              </a:rPr>
              <a:t>Tinidazole</a:t>
            </a:r>
            <a:r>
              <a:rPr lang="en-US" sz="2000" b="1" dirty="0">
                <a:ea typeface="+mn-lt"/>
                <a:cs typeface="+mn-lt"/>
              </a:rPr>
              <a:t> </a:t>
            </a:r>
            <a:r>
              <a:rPr lang="en-US" sz="2000" dirty="0">
                <a:ea typeface="+mn-lt"/>
                <a:cs typeface="+mn-lt"/>
              </a:rPr>
              <a:t>2 g orally in a single dose</a:t>
            </a:r>
            <a:endParaRPr lang="en-US" sz="2000" b="1" i="1" dirty="0">
              <a:ea typeface="+mn-lt"/>
              <a:cs typeface="+mn-lt"/>
            </a:endParaRPr>
          </a:p>
          <a:p>
            <a:pPr marL="457200" lvl="1" indent="0">
              <a:buNone/>
            </a:pPr>
            <a:endParaRPr lang="en-US" dirty="0">
              <a:ea typeface="+mn-lt"/>
              <a:cs typeface="+mn-lt"/>
            </a:endParaRPr>
          </a:p>
        </p:txBody>
      </p:sp>
      <p:pic>
        <p:nvPicPr>
          <p:cNvPr id="7" name="Picture 7">
            <a:extLst>
              <a:ext uri="{FF2B5EF4-FFF2-40B4-BE49-F238E27FC236}">
                <a16:creationId xmlns:a16="http://schemas.microsoft.com/office/drawing/2014/main" id="{97B6561D-5278-4BD3-A800-A702FB392B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74" b="3074"/>
          <a:stretch/>
        </p:blipFill>
        <p:spPr>
          <a:xfrm>
            <a:off x="153890" y="12421"/>
            <a:ext cx="4100406" cy="6066253"/>
          </a:xfrm>
          <a:prstGeom prst="rect">
            <a:avLst/>
          </a:prstGeom>
          <a:effectLst/>
        </p:spPr>
      </p:pic>
      <p:pic>
        <p:nvPicPr>
          <p:cNvPr id="8" name="Picture 8" descr="New Metro Health_COLOR LOGO.png">
            <a:extLst>
              <a:ext uri="{FF2B5EF4-FFF2-40B4-BE49-F238E27FC236}">
                <a16:creationId xmlns:a16="http://schemas.microsoft.com/office/drawing/2014/main" id="{E431DC9B-5504-495B-9E71-085B545A3506}"/>
              </a:ext>
            </a:extLst>
          </p:cNvPr>
          <p:cNvPicPr>
            <a:picLocks noChangeAspect="1"/>
          </p:cNvPicPr>
          <p:nvPr/>
        </p:nvPicPr>
        <p:blipFill>
          <a:blip r:embed="rId5"/>
          <a:stretch>
            <a:fillRect/>
          </a:stretch>
        </p:blipFill>
        <p:spPr>
          <a:xfrm>
            <a:off x="236293" y="5861738"/>
            <a:ext cx="1003827" cy="875483"/>
          </a:xfrm>
          <a:prstGeom prst="rect">
            <a:avLst/>
          </a:prstGeom>
        </p:spPr>
      </p:pic>
      <p:sp>
        <p:nvSpPr>
          <p:cNvPr id="4" name="TextBox 3">
            <a:extLst>
              <a:ext uri="{FF2B5EF4-FFF2-40B4-BE49-F238E27FC236}">
                <a16:creationId xmlns:a16="http://schemas.microsoft.com/office/drawing/2014/main" id="{54011834-C6FD-703B-C976-C0022C701146}"/>
              </a:ext>
            </a:extLst>
          </p:cNvPr>
          <p:cNvSpPr txBox="1"/>
          <p:nvPr/>
        </p:nvSpPr>
        <p:spPr>
          <a:xfrm>
            <a:off x="1923337" y="6520285"/>
            <a:ext cx="4172663" cy="200055"/>
          </a:xfrm>
          <a:prstGeom prst="rect">
            <a:avLst/>
          </a:prstGeom>
          <a:noFill/>
        </p:spPr>
        <p:txBody>
          <a:bodyPr wrap="square" rtlCol="0">
            <a:spAutoFit/>
          </a:bodyPr>
          <a:lstStyle/>
          <a:p>
            <a:r>
              <a:rPr lang="en-US" sz="700" dirty="0"/>
              <a:t>Image source: https://pixabay.com/static/uploads/photo/2014/04/02/14/07/bacteria-306246_640.png</a:t>
            </a:r>
          </a:p>
        </p:txBody>
      </p:sp>
    </p:spTree>
    <p:extLst>
      <p:ext uri="{BB962C8B-B14F-4D97-AF65-F5344CB8AC3E}">
        <p14:creationId xmlns:p14="http://schemas.microsoft.com/office/powerpoint/2010/main" val="607516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7F8A-D2D1-45A5-98AF-E9A498BC9322}"/>
              </a:ext>
            </a:extLst>
          </p:cNvPr>
          <p:cNvSpPr>
            <a:spLocks noGrp="1"/>
          </p:cNvSpPr>
          <p:nvPr>
            <p:ph type="title"/>
          </p:nvPr>
        </p:nvSpPr>
        <p:spPr>
          <a:xfrm>
            <a:off x="223935" y="130629"/>
            <a:ext cx="10231507" cy="970383"/>
          </a:xfrm>
        </p:spPr>
        <p:txBody>
          <a:bodyPr/>
          <a:lstStyle/>
          <a:p>
            <a:pPr algn="ctr"/>
            <a:r>
              <a:rPr lang="en-US" dirty="0">
                <a:cs typeface="Calibri"/>
              </a:rPr>
              <a:t>When to Follow Up with Your Patients</a:t>
            </a:r>
          </a:p>
        </p:txBody>
      </p:sp>
      <p:sp>
        <p:nvSpPr>
          <p:cNvPr id="3" name="Content Placeholder 2">
            <a:extLst>
              <a:ext uri="{FF2B5EF4-FFF2-40B4-BE49-F238E27FC236}">
                <a16:creationId xmlns:a16="http://schemas.microsoft.com/office/drawing/2014/main" id="{AFBCD72F-AECC-4D47-B069-3A64E5DCD521}"/>
              </a:ext>
            </a:extLst>
          </p:cNvPr>
          <p:cNvSpPr>
            <a:spLocks noGrp="1"/>
          </p:cNvSpPr>
          <p:nvPr>
            <p:ph idx="1"/>
          </p:nvPr>
        </p:nvSpPr>
        <p:spPr>
          <a:xfrm>
            <a:off x="336885" y="1392697"/>
            <a:ext cx="11297652" cy="2158011"/>
          </a:xfrm>
        </p:spPr>
        <p:txBody>
          <a:bodyPr vert="horz" lIns="91440" tIns="45720" rIns="91440" bIns="45720" rtlCol="0" anchor="t">
            <a:normAutofit lnSpcReduction="10000"/>
          </a:bodyPr>
          <a:lstStyle/>
          <a:p>
            <a:pPr marL="457200" lvl="1" indent="0">
              <a:spcBef>
                <a:spcPts val="0"/>
              </a:spcBef>
              <a:buNone/>
            </a:pPr>
            <a:endParaRPr lang="en-US" sz="2800" dirty="0">
              <a:ea typeface="+mn-lt"/>
              <a:cs typeface="+mn-lt"/>
            </a:endParaRPr>
          </a:p>
          <a:p>
            <a:pPr marL="457200" lvl="1" indent="0">
              <a:spcBef>
                <a:spcPts val="0"/>
              </a:spcBef>
              <a:buNone/>
            </a:pPr>
            <a:r>
              <a:rPr lang="en-US" sz="2800" dirty="0">
                <a:ea typeface="+mn-lt"/>
                <a:cs typeface="+mn-lt"/>
              </a:rPr>
              <a:t>Ask patients with diagnosed chlamydia, gonorrhea, or trichomoniasis to return in </a:t>
            </a:r>
            <a:r>
              <a:rPr lang="en-US" sz="2800" b="1" dirty="0">
                <a:ea typeface="+mn-lt"/>
                <a:cs typeface="+mn-lt"/>
              </a:rPr>
              <a:t>3 months </a:t>
            </a:r>
            <a:r>
              <a:rPr lang="en-US" sz="2800" dirty="0">
                <a:ea typeface="+mn-lt"/>
                <a:cs typeface="+mn-lt"/>
              </a:rPr>
              <a:t>for repeat testing to detect possible re-infection, especially if the partner may not have been treated.</a:t>
            </a:r>
          </a:p>
          <a:p>
            <a:pPr marL="0" indent="0">
              <a:lnSpc>
                <a:spcPct val="100000"/>
              </a:lnSpc>
              <a:spcBef>
                <a:spcPts val="0"/>
              </a:spcBef>
              <a:buNone/>
            </a:pPr>
            <a:endParaRPr lang="en-US" dirty="0">
              <a:cs typeface="Calibri"/>
            </a:endParaRPr>
          </a:p>
        </p:txBody>
      </p:sp>
      <p:pic>
        <p:nvPicPr>
          <p:cNvPr id="9" name="Picture 8" descr="New Metro Health_COLOR LOGO.png">
            <a:extLst>
              <a:ext uri="{FF2B5EF4-FFF2-40B4-BE49-F238E27FC236}">
                <a16:creationId xmlns:a16="http://schemas.microsoft.com/office/drawing/2014/main" id="{09C0BB37-9123-4C51-A98D-880AB0F57436}"/>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987965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0" y="2046986"/>
            <a:ext cx="9144000" cy="2764028"/>
          </a:xfrm>
        </p:spPr>
        <p:txBody>
          <a:bodyPr vert="horz" lIns="91440" tIns="45720" rIns="91440" bIns="45720" rtlCol="0" anchor="ctr">
            <a:normAutofit/>
          </a:bodyPr>
          <a:lstStyle/>
          <a:p>
            <a:pPr algn="ctr"/>
            <a:r>
              <a:rPr lang="en-US" sz="7200" b="1" dirty="0">
                <a:cs typeface="Calibri Light"/>
              </a:rPr>
              <a:t>Syphilis</a:t>
            </a:r>
            <a:r>
              <a:rPr lang="en-US" sz="7200" dirty="0">
                <a:cs typeface="Calibri Light"/>
              </a:rPr>
              <a:t> </a:t>
            </a:r>
            <a:endParaRPr lang="en-US" sz="7200" kern="1200" dirty="0">
              <a:latin typeface="+mj-lt"/>
              <a:ea typeface="+mj-ea"/>
              <a:cs typeface="+mj-cs"/>
            </a:endParaRPr>
          </a:p>
        </p:txBody>
      </p:sp>
      <p:pic>
        <p:nvPicPr>
          <p:cNvPr id="10" name="Picture 8" descr="New Metro Health_COLOR LOGO.png">
            <a:extLst>
              <a:ext uri="{FF2B5EF4-FFF2-40B4-BE49-F238E27FC236}">
                <a16:creationId xmlns:a16="http://schemas.microsoft.com/office/drawing/2014/main" id="{90951637-2418-4275-8AE7-527777108842}"/>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768004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9B80-07F5-449C-9424-74E2511CE76F}"/>
              </a:ext>
            </a:extLst>
          </p:cNvPr>
          <p:cNvSpPr>
            <a:spLocks noGrp="1"/>
          </p:cNvSpPr>
          <p:nvPr>
            <p:ph type="title"/>
          </p:nvPr>
        </p:nvSpPr>
        <p:spPr>
          <a:xfrm>
            <a:off x="409354" y="335244"/>
            <a:ext cx="10335397" cy="1044702"/>
          </a:xfrm>
        </p:spPr>
        <p:txBody>
          <a:bodyPr>
            <a:normAutofit/>
          </a:bodyPr>
          <a:lstStyle/>
          <a:p>
            <a:pPr algn="ctr"/>
            <a:r>
              <a:rPr lang="en-US" dirty="0">
                <a:cs typeface="Calibri"/>
              </a:rPr>
              <a:t>General Screening Recommendations</a:t>
            </a:r>
          </a:p>
        </p:txBody>
      </p:sp>
      <p:sp>
        <p:nvSpPr>
          <p:cNvPr id="9" name="Content Placeholder 8">
            <a:extLst>
              <a:ext uri="{FF2B5EF4-FFF2-40B4-BE49-F238E27FC236}">
                <a16:creationId xmlns:a16="http://schemas.microsoft.com/office/drawing/2014/main" id="{7FA53813-5472-4DD2-8F25-0610D2148653}"/>
              </a:ext>
            </a:extLst>
          </p:cNvPr>
          <p:cNvSpPr>
            <a:spLocks noGrp="1"/>
          </p:cNvSpPr>
          <p:nvPr>
            <p:ph idx="1"/>
          </p:nvPr>
        </p:nvSpPr>
        <p:spPr>
          <a:xfrm>
            <a:off x="409354" y="1740893"/>
            <a:ext cx="11237214" cy="3627424"/>
          </a:xfrm>
        </p:spPr>
        <p:txBody>
          <a:bodyPr vert="horz" lIns="91440" tIns="45720" rIns="91440" bIns="45720" rtlCol="0" anchor="t">
            <a:normAutofit/>
          </a:bodyPr>
          <a:lstStyle/>
          <a:p>
            <a:pPr marL="114112" indent="0">
              <a:buNone/>
            </a:pPr>
            <a:r>
              <a:rPr lang="en-US" sz="2800" dirty="0">
                <a:ea typeface="+mn-lt"/>
                <a:cs typeface="+mn-lt"/>
              </a:rPr>
              <a:t>As San Antonio remains in a syphilis epidemic, syphilis screening should occur in the following situations:</a:t>
            </a:r>
          </a:p>
          <a:p>
            <a:pPr lvl="2"/>
            <a:r>
              <a:rPr lang="en-US" sz="2800" dirty="0">
                <a:ea typeface="+mn-lt"/>
                <a:cs typeface="+mn-lt"/>
              </a:rPr>
              <a:t>Anytime a patient requests STI testing </a:t>
            </a:r>
          </a:p>
          <a:p>
            <a:pPr lvl="2"/>
            <a:r>
              <a:rPr lang="en-US" sz="2800" dirty="0">
                <a:ea typeface="+mn-lt"/>
                <a:cs typeface="+mn-lt"/>
              </a:rPr>
              <a:t>Anytime a patient tests positive for another STI (if syphilis testing was not performed)</a:t>
            </a:r>
            <a:endParaRPr lang="en-US" sz="2800" dirty="0"/>
          </a:p>
        </p:txBody>
      </p:sp>
      <p:pic>
        <p:nvPicPr>
          <p:cNvPr id="10" name="Picture 8" descr="New Metro Health_COLOR LOGO.png">
            <a:extLst>
              <a:ext uri="{FF2B5EF4-FFF2-40B4-BE49-F238E27FC236}">
                <a16:creationId xmlns:a16="http://schemas.microsoft.com/office/drawing/2014/main" id="{8D1B0666-8498-463C-A055-4E0F89E784C7}"/>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629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09F2-FFCF-4A05-9319-455D3C082530}"/>
              </a:ext>
            </a:extLst>
          </p:cNvPr>
          <p:cNvSpPr>
            <a:spLocks noGrp="1"/>
          </p:cNvSpPr>
          <p:nvPr>
            <p:ph type="title"/>
          </p:nvPr>
        </p:nvSpPr>
        <p:spPr>
          <a:xfrm>
            <a:off x="119332" y="221351"/>
            <a:ext cx="11478883" cy="951752"/>
          </a:xfrm>
        </p:spPr>
        <p:txBody>
          <a:bodyPr/>
          <a:lstStyle/>
          <a:p>
            <a:pPr algn="ctr"/>
            <a:r>
              <a:rPr lang="en-US" dirty="0">
                <a:ea typeface="+mj-lt"/>
                <a:cs typeface="+mj-lt"/>
              </a:rPr>
              <a:t>Syphilis Screening Among Pregnant Persons</a:t>
            </a:r>
            <a:endParaRPr lang="en-US" dirty="0"/>
          </a:p>
        </p:txBody>
      </p:sp>
      <p:sp>
        <p:nvSpPr>
          <p:cNvPr id="3" name="Content Placeholder 2">
            <a:extLst>
              <a:ext uri="{FF2B5EF4-FFF2-40B4-BE49-F238E27FC236}">
                <a16:creationId xmlns:a16="http://schemas.microsoft.com/office/drawing/2014/main" id="{08A47AB8-BE1D-42D4-A2B1-6B6A8F9E0039}"/>
              </a:ext>
            </a:extLst>
          </p:cNvPr>
          <p:cNvSpPr>
            <a:spLocks noGrp="1"/>
          </p:cNvSpPr>
          <p:nvPr>
            <p:ph idx="1"/>
          </p:nvPr>
        </p:nvSpPr>
        <p:spPr>
          <a:xfrm>
            <a:off x="423938" y="1609805"/>
            <a:ext cx="10172143" cy="3953898"/>
          </a:xfrm>
        </p:spPr>
        <p:txBody>
          <a:bodyPr vert="horz" lIns="91440" tIns="45720" rIns="91440" bIns="45720" rtlCol="0" anchor="t">
            <a:normAutofit/>
          </a:bodyPr>
          <a:lstStyle/>
          <a:p>
            <a:pPr marL="0" indent="0">
              <a:buNone/>
            </a:pPr>
            <a:r>
              <a:rPr lang="en-US" dirty="0">
                <a:ea typeface="+mn-lt"/>
                <a:cs typeface="+mn-lt"/>
              </a:rPr>
              <a:t>As of </a:t>
            </a:r>
            <a:r>
              <a:rPr lang="en-US" b="1" dirty="0">
                <a:ea typeface="+mn-lt"/>
                <a:cs typeface="+mn-lt"/>
              </a:rPr>
              <a:t>September 1, 2019</a:t>
            </a:r>
            <a:r>
              <a:rPr lang="en-US" dirty="0">
                <a:ea typeface="+mn-lt"/>
                <a:cs typeface="+mn-lt"/>
              </a:rPr>
              <a:t>, Texas Health and Safety Code §81.090 mandated syphilis screening:</a:t>
            </a:r>
            <a:endParaRPr lang="en-US" dirty="0">
              <a:cs typeface="Calibri"/>
            </a:endParaRPr>
          </a:p>
          <a:p>
            <a:pPr marL="457200" indent="-342900">
              <a:buFont typeface="Wingdings" panose="05000000000000000000" pitchFamily="2" charset="2"/>
              <a:buChar char="§"/>
            </a:pPr>
            <a:r>
              <a:rPr lang="en-US" dirty="0">
                <a:ea typeface="+mn-lt"/>
                <a:cs typeface="+mn-lt"/>
              </a:rPr>
              <a:t>At first prenatal care examination</a:t>
            </a:r>
            <a:endParaRPr lang="en-US" dirty="0"/>
          </a:p>
          <a:p>
            <a:pPr marL="457200" indent="-342900">
              <a:buFont typeface="Wingdings" panose="05000000000000000000" pitchFamily="2" charset="2"/>
              <a:buChar char="§"/>
            </a:pPr>
            <a:r>
              <a:rPr lang="en-US" dirty="0">
                <a:ea typeface="+mn-lt"/>
                <a:cs typeface="+mn-lt"/>
              </a:rPr>
              <a:t>During third trimester (between 28 and 32 weeks)</a:t>
            </a:r>
            <a:endParaRPr lang="en-US" dirty="0">
              <a:cs typeface="Arial"/>
            </a:endParaRPr>
          </a:p>
          <a:p>
            <a:pPr marL="457200" indent="-342900">
              <a:buFont typeface="Wingdings" panose="05000000000000000000" pitchFamily="2" charset="2"/>
              <a:buChar char="§"/>
            </a:pPr>
            <a:r>
              <a:rPr lang="en-US" dirty="0">
                <a:ea typeface="+mn-lt"/>
                <a:cs typeface="+mn-lt"/>
              </a:rPr>
              <a:t>At delivery</a:t>
            </a:r>
            <a:endParaRPr lang="en-US" dirty="0"/>
          </a:p>
          <a:p>
            <a:pPr marL="342265" indent="-227965">
              <a:buNone/>
            </a:pPr>
            <a:r>
              <a:rPr lang="en-US" dirty="0">
                <a:ea typeface="+mn-lt"/>
                <a:cs typeface="+mn-lt"/>
              </a:rPr>
              <a:t>   </a:t>
            </a:r>
          </a:p>
          <a:p>
            <a:pPr marL="342265" indent="-227965">
              <a:buNone/>
            </a:pPr>
            <a:r>
              <a:rPr lang="en-US" dirty="0">
                <a:ea typeface="+mn-lt"/>
                <a:cs typeface="+mn-lt"/>
              </a:rPr>
              <a:t>Centers for Disease Control (CDC) recommends that women who experience a stillbirth after 20 weeks be tested for syphilis</a:t>
            </a:r>
            <a:endParaRPr lang="en-US" dirty="0"/>
          </a:p>
          <a:p>
            <a:pPr marL="0" indent="0">
              <a:buNone/>
            </a:pPr>
            <a:endParaRPr lang="en-US" dirty="0">
              <a:cs typeface="Calibri"/>
            </a:endParaRPr>
          </a:p>
        </p:txBody>
      </p:sp>
      <p:pic>
        <p:nvPicPr>
          <p:cNvPr id="8" name="Picture 8" descr="Pregnant person in dress">
            <a:extLst>
              <a:ext uri="{FF2B5EF4-FFF2-40B4-BE49-F238E27FC236}">
                <a16:creationId xmlns:a16="http://schemas.microsoft.com/office/drawing/2014/main" id="{4DDCEE13-5EE4-4A7B-9FD7-75D8356634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54571" y="2146722"/>
            <a:ext cx="2543917" cy="1695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New Metro Health_COLOR LOGO.png">
            <a:extLst>
              <a:ext uri="{FF2B5EF4-FFF2-40B4-BE49-F238E27FC236}">
                <a16:creationId xmlns:a16="http://schemas.microsoft.com/office/drawing/2014/main" id="{C8ECE591-66B4-48A3-A026-A673A4E6A3D0}"/>
              </a:ext>
            </a:extLst>
          </p:cNvPr>
          <p:cNvPicPr>
            <a:picLocks noChangeAspect="1"/>
          </p:cNvPicPr>
          <p:nvPr/>
        </p:nvPicPr>
        <p:blipFill>
          <a:blip r:embed="rId4"/>
          <a:stretch>
            <a:fillRect/>
          </a:stretch>
        </p:blipFill>
        <p:spPr>
          <a:xfrm>
            <a:off x="203199" y="6000405"/>
            <a:ext cx="1003827" cy="875483"/>
          </a:xfrm>
          <a:prstGeom prst="rect">
            <a:avLst/>
          </a:prstGeom>
        </p:spPr>
      </p:pic>
      <p:sp>
        <p:nvSpPr>
          <p:cNvPr id="5" name="TextBox 4">
            <a:extLst>
              <a:ext uri="{FF2B5EF4-FFF2-40B4-BE49-F238E27FC236}">
                <a16:creationId xmlns:a16="http://schemas.microsoft.com/office/drawing/2014/main" id="{67B3EF7F-A76B-DD60-8BA8-40832F56DE5C}"/>
              </a:ext>
            </a:extLst>
          </p:cNvPr>
          <p:cNvSpPr txBox="1"/>
          <p:nvPr/>
        </p:nvSpPr>
        <p:spPr>
          <a:xfrm>
            <a:off x="9487810" y="3908128"/>
            <a:ext cx="1877437" cy="215444"/>
          </a:xfrm>
          <a:prstGeom prst="rect">
            <a:avLst/>
          </a:prstGeom>
          <a:noFill/>
        </p:spPr>
        <p:txBody>
          <a:bodyPr wrap="none" rtlCol="0">
            <a:spAutoFit/>
          </a:bodyPr>
          <a:lstStyle/>
          <a:p>
            <a:r>
              <a:rPr lang="en-US" sz="800" dirty="0"/>
              <a:t>Image source: MS Office stock photo</a:t>
            </a:r>
          </a:p>
        </p:txBody>
      </p:sp>
    </p:spTree>
    <p:extLst>
      <p:ext uri="{BB962C8B-B14F-4D97-AF65-F5344CB8AC3E}">
        <p14:creationId xmlns:p14="http://schemas.microsoft.com/office/powerpoint/2010/main" val="339489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7DB0-1646-43EC-8F1B-ED33B15468B6}"/>
              </a:ext>
            </a:extLst>
          </p:cNvPr>
          <p:cNvSpPr>
            <a:spLocks noGrp="1"/>
          </p:cNvSpPr>
          <p:nvPr>
            <p:ph type="title"/>
          </p:nvPr>
        </p:nvSpPr>
        <p:spPr/>
        <p:txBody>
          <a:bodyPr/>
          <a:lstStyle/>
          <a:p>
            <a:r>
              <a:rPr lang="en-US"/>
              <a:t>Conflict of Interest Disclosure Statement </a:t>
            </a:r>
          </a:p>
        </p:txBody>
      </p:sp>
      <p:sp>
        <p:nvSpPr>
          <p:cNvPr id="3" name="Content Placeholder 2">
            <a:extLst>
              <a:ext uri="{FF2B5EF4-FFF2-40B4-BE49-F238E27FC236}">
                <a16:creationId xmlns:a16="http://schemas.microsoft.com/office/drawing/2014/main" id="{22F73A4A-2E6C-4A5D-86A2-A14EDD5F52C1}"/>
              </a:ext>
            </a:extLst>
          </p:cNvPr>
          <p:cNvSpPr>
            <a:spLocks noGrp="1"/>
          </p:cNvSpPr>
          <p:nvPr>
            <p:ph idx="1"/>
          </p:nvPr>
        </p:nvSpPr>
        <p:spPr/>
        <p:txBody>
          <a:bodyPr vert="horz" lIns="91290" tIns="45645" rIns="91290" bIns="45645" rtlCol="0" anchor="t">
            <a:normAutofit/>
          </a:bodyPr>
          <a:lstStyle/>
          <a:p>
            <a:pPr marL="342265" indent="-227965"/>
            <a:r>
              <a:rPr lang="en-US" dirty="0">
                <a:ea typeface="+mn-lt"/>
                <a:cs typeface="+mn-lt"/>
              </a:rPr>
              <a:t>The presenters have no conflicts to declare.</a:t>
            </a:r>
          </a:p>
          <a:p>
            <a:pPr marL="342265" indent="-227965"/>
            <a:endParaRPr lang="en-US" dirty="0">
              <a:ea typeface="+mn-lt"/>
              <a:cs typeface="+mn-lt"/>
            </a:endParaRPr>
          </a:p>
          <a:p>
            <a:pPr marL="342265" indent="-227965"/>
            <a:r>
              <a:rPr lang="en-US" dirty="0">
                <a:ea typeface="+mn-lt"/>
                <a:cs typeface="+mn-lt"/>
              </a:rPr>
              <a:t>Explicit photos shown are used for medical purposes. </a:t>
            </a:r>
          </a:p>
          <a:p>
            <a:pPr marL="342265" indent="-227965"/>
            <a:endParaRPr lang="en-US" dirty="0"/>
          </a:p>
        </p:txBody>
      </p:sp>
      <p:sp>
        <p:nvSpPr>
          <p:cNvPr id="5" name="TextBox 4">
            <a:extLst>
              <a:ext uri="{FF2B5EF4-FFF2-40B4-BE49-F238E27FC236}">
                <a16:creationId xmlns:a16="http://schemas.microsoft.com/office/drawing/2014/main" id="{9017F855-82C1-B17D-4BA7-B62E95FF336D}"/>
              </a:ext>
            </a:extLst>
          </p:cNvPr>
          <p:cNvSpPr txBox="1"/>
          <p:nvPr/>
        </p:nvSpPr>
        <p:spPr>
          <a:xfrm>
            <a:off x="1421297" y="5440251"/>
            <a:ext cx="8764424" cy="938719"/>
          </a:xfrm>
          <a:prstGeom prst="rect">
            <a:avLst/>
          </a:prstGeom>
          <a:noFill/>
        </p:spPr>
        <p:txBody>
          <a:bodyPr wrap="square" rtlCol="0">
            <a:spAutoFit/>
          </a:bodyPr>
          <a:lstStyle/>
          <a:p>
            <a:r>
              <a:rPr lang="en-US" sz="11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a:t>
            </a:r>
            <a:r>
              <a:rPr lang="en-US" sz="1100" dirty="0">
                <a:latin typeface="Calibri"/>
                <a:ea typeface="Calibri" panose="020F0502020204030204" pitchFamily="34" charset="0"/>
                <a:cs typeface="Times New Roman"/>
              </a:rPr>
              <a:t> does mention of trade names, commercial practices, or organizations imply </a:t>
            </a:r>
            <a:r>
              <a:rPr lang="en-US" sz="1100" dirty="0">
                <a:solidFill>
                  <a:srgbClr val="222222"/>
                </a:solidFill>
                <a:latin typeface="Calibri"/>
                <a:ea typeface="Calibri" panose="020F0502020204030204" pitchFamily="34" charset="0"/>
                <a:cs typeface="Times New Roman"/>
              </a:rPr>
              <a:t>an endorsement by HRSA, HHS, or the U.S. Government. For more information, please visit HRSA.gov. </a:t>
            </a:r>
            <a:r>
              <a:rPr lang="en-US" sz="1100" i="1" dirty="0">
                <a:latin typeface="Calibri"/>
                <a:ea typeface="Calibri" panose="020F0502020204030204" pitchFamily="34" charset="0"/>
                <a:cs typeface="Calibri"/>
              </a:rPr>
              <a:t>Any trade/brand names for products mentioned during this presentation are for training and identification purposes only.</a:t>
            </a:r>
            <a:endParaRPr lang="en-US" sz="1100" dirty="0">
              <a:latin typeface="Calibri"/>
              <a:ea typeface="Calibri" panose="020F0502020204030204" pitchFamily="34" charset="0"/>
              <a:cs typeface="Calibri"/>
            </a:endParaRPr>
          </a:p>
        </p:txBody>
      </p:sp>
      <p:pic>
        <p:nvPicPr>
          <p:cNvPr id="6" name="Picture 8" descr="New Metro Health_COLOR LOGO.png">
            <a:extLst>
              <a:ext uri="{FF2B5EF4-FFF2-40B4-BE49-F238E27FC236}">
                <a16:creationId xmlns:a16="http://schemas.microsoft.com/office/drawing/2014/main" id="{C79E11D0-AF7C-402B-9CFC-7A12AB73713B}"/>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998404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9B80-07F5-449C-9424-74E2511CE76F}"/>
              </a:ext>
            </a:extLst>
          </p:cNvPr>
          <p:cNvSpPr>
            <a:spLocks noGrp="1"/>
          </p:cNvSpPr>
          <p:nvPr>
            <p:ph type="title"/>
          </p:nvPr>
        </p:nvSpPr>
        <p:spPr>
          <a:xfrm>
            <a:off x="167640" y="119697"/>
            <a:ext cx="11719560" cy="1065860"/>
          </a:xfrm>
        </p:spPr>
        <p:txBody>
          <a:bodyPr>
            <a:normAutofit/>
          </a:bodyPr>
          <a:lstStyle/>
          <a:p>
            <a:pPr algn="ctr"/>
            <a:r>
              <a:rPr lang="en-US" dirty="0">
                <a:cs typeface="Calibri"/>
              </a:rPr>
              <a:t>Syphilis Screening Among Special Populations</a:t>
            </a:r>
            <a:endParaRPr lang="en-US" dirty="0">
              <a:cs typeface="Calibri Light"/>
            </a:endParaRPr>
          </a:p>
        </p:txBody>
      </p:sp>
      <p:sp>
        <p:nvSpPr>
          <p:cNvPr id="3" name="Content Placeholder 2">
            <a:extLst>
              <a:ext uri="{FF2B5EF4-FFF2-40B4-BE49-F238E27FC236}">
                <a16:creationId xmlns:a16="http://schemas.microsoft.com/office/drawing/2014/main" id="{9A1A5AE0-FDAA-4D94-91BD-30B492FA2242}"/>
              </a:ext>
            </a:extLst>
          </p:cNvPr>
          <p:cNvSpPr>
            <a:spLocks noGrp="1"/>
          </p:cNvSpPr>
          <p:nvPr>
            <p:ph idx="1"/>
          </p:nvPr>
        </p:nvSpPr>
        <p:spPr>
          <a:xfrm>
            <a:off x="236220" y="1301062"/>
            <a:ext cx="11434412" cy="4255875"/>
          </a:xfrm>
        </p:spPr>
        <p:txBody>
          <a:bodyPr vert="horz" lIns="91440" tIns="45720" rIns="91440" bIns="45720" rtlCol="0" anchor="t">
            <a:normAutofit fontScale="92500" lnSpcReduction="10000"/>
          </a:bodyPr>
          <a:lstStyle/>
          <a:p>
            <a:pPr marL="457200" indent="-342900">
              <a:buFont typeface="Wingdings" panose="05000000000000000000" pitchFamily="2" charset="2"/>
              <a:buChar char="§"/>
            </a:pPr>
            <a:r>
              <a:rPr lang="en-US" sz="2800" b="1" u="sng" dirty="0">
                <a:cs typeface="Calibri"/>
              </a:rPr>
              <a:t>Adolescents</a:t>
            </a:r>
            <a:r>
              <a:rPr lang="en-US" sz="2800" dirty="0">
                <a:cs typeface="Calibri"/>
              </a:rPr>
              <a:t>- Routine screening of asymptomatic adolescents and young adults who are </a:t>
            </a:r>
            <a:r>
              <a:rPr lang="en-US" sz="2800" i="1" dirty="0">
                <a:cs typeface="Calibri"/>
              </a:rPr>
              <a:t>not at increased risk</a:t>
            </a:r>
            <a:r>
              <a:rPr lang="en-US" sz="2800" dirty="0">
                <a:cs typeface="Calibri"/>
              </a:rPr>
              <a:t> is typically not recommended</a:t>
            </a:r>
          </a:p>
          <a:p>
            <a:pPr marL="457200" indent="-342900">
              <a:buFont typeface="Wingdings" panose="05000000000000000000" pitchFamily="2" charset="2"/>
              <a:buChar char="§"/>
            </a:pPr>
            <a:endParaRPr lang="en-US" sz="2800" b="1" u="sng" dirty="0">
              <a:cs typeface="Calibri"/>
            </a:endParaRPr>
          </a:p>
          <a:p>
            <a:pPr marL="457200" indent="-342900">
              <a:buFont typeface="Wingdings" panose="05000000000000000000" pitchFamily="2" charset="2"/>
              <a:buChar char="§"/>
            </a:pPr>
            <a:r>
              <a:rPr lang="en-US" sz="2800" b="1" u="sng" dirty="0">
                <a:cs typeface="Calibri"/>
              </a:rPr>
              <a:t>Transgender and Gender Diverse Populations</a:t>
            </a:r>
            <a:r>
              <a:rPr lang="en-US" sz="2800" dirty="0">
                <a:cs typeface="Calibri"/>
              </a:rPr>
              <a:t>- Screening should be conducted based on the patient's current anatomy and sexual practices</a:t>
            </a:r>
          </a:p>
          <a:p>
            <a:pPr marL="457200" indent="-342900">
              <a:buFont typeface="Wingdings" panose="05000000000000000000" pitchFamily="2" charset="2"/>
              <a:buChar char="§"/>
            </a:pPr>
            <a:endParaRPr lang="en-US" sz="2800" b="1" u="sng" dirty="0">
              <a:cs typeface="Calibri"/>
            </a:endParaRPr>
          </a:p>
          <a:p>
            <a:pPr marL="457200" indent="-342900">
              <a:buFont typeface="Wingdings" panose="05000000000000000000" pitchFamily="2" charset="2"/>
              <a:buChar char="§"/>
            </a:pPr>
            <a:r>
              <a:rPr lang="en-US" sz="2800" b="1" u="sng" dirty="0">
                <a:cs typeface="Calibri"/>
              </a:rPr>
              <a:t>Persons In Correctional Facilities</a:t>
            </a:r>
            <a:r>
              <a:rPr lang="en-US" sz="2800" dirty="0">
                <a:cs typeface="Calibri"/>
              </a:rPr>
              <a:t>- Opt-out screening should be conducted based on the local and institutional prevalence of early infectious syphilis</a:t>
            </a:r>
          </a:p>
          <a:p>
            <a:pPr marL="1003969" lvl="2" indent="-227965"/>
            <a:r>
              <a:rPr lang="en-US" sz="2600" dirty="0">
                <a:cs typeface="Calibri"/>
              </a:rPr>
              <a:t>Early includes primary, secondary, and early latent syphilis</a:t>
            </a:r>
          </a:p>
        </p:txBody>
      </p:sp>
      <p:pic>
        <p:nvPicPr>
          <p:cNvPr id="7" name="Picture 8" descr="New Metro Health_COLOR LOGO.png">
            <a:extLst>
              <a:ext uri="{FF2B5EF4-FFF2-40B4-BE49-F238E27FC236}">
                <a16:creationId xmlns:a16="http://schemas.microsoft.com/office/drawing/2014/main" id="{CBCC84DF-41DD-4252-B43C-688C948E297A}"/>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005668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097C28-9976-409B-907C-8FF7E4FB8F1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80" r="39925" b="2"/>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30" name="Picture 130">
            <a:extLst>
              <a:ext uri="{FF2B5EF4-FFF2-40B4-BE49-F238E27FC236}">
                <a16:creationId xmlns:a16="http://schemas.microsoft.com/office/drawing/2014/main" id="{5B32BBD0-6BB4-4D8B-8CC3-D08FE40C2A2E}"/>
              </a:ext>
            </a:extLst>
          </p:cNvPr>
          <p:cNvPicPr>
            <a:picLocks noChangeAspect="1"/>
          </p:cNvPicPr>
          <p:nvPr/>
        </p:nvPicPr>
        <p:blipFill rotWithShape="1">
          <a:blip r:embed="rId6">
            <a:extLst>
              <a:ext uri="{28A0092B-C50C-407E-A947-70E740481C1C}">
                <a14:useLocalDpi xmlns:a14="http://schemas.microsoft.com/office/drawing/2010/main" val="0"/>
              </a:ext>
            </a:extLst>
          </a:blip>
          <a:srcRect t="7394" r="-2" b="21648"/>
          <a:stretch/>
        </p:blipFill>
        <p:spPr>
          <a:xfrm>
            <a:off x="8530121" y="3456433"/>
            <a:ext cx="3661880" cy="2733352"/>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131" name="Picture 131">
            <a:extLst>
              <a:ext uri="{FF2B5EF4-FFF2-40B4-BE49-F238E27FC236}">
                <a16:creationId xmlns:a16="http://schemas.microsoft.com/office/drawing/2014/main" id="{75F8F03C-D736-48B5-91FD-5575380DF262}"/>
              </a:ext>
            </a:extLst>
          </p:cNvPr>
          <p:cNvPicPr>
            <a:picLocks noChangeAspect="1"/>
          </p:cNvPicPr>
          <p:nvPr/>
        </p:nvPicPr>
        <p:blipFill rotWithShape="1">
          <a:blip r:embed="rId7"/>
          <a:srcRect t="26458" r="-2" b="24581"/>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66A69B80-07F5-449C-9424-74E2511CE76F}"/>
              </a:ext>
            </a:extLst>
          </p:cNvPr>
          <p:cNvSpPr>
            <a:spLocks noGrp="1"/>
          </p:cNvSpPr>
          <p:nvPr>
            <p:ph type="title"/>
          </p:nvPr>
        </p:nvSpPr>
        <p:spPr>
          <a:xfrm>
            <a:off x="44632" y="172608"/>
            <a:ext cx="4816126" cy="1073263"/>
          </a:xfrm>
        </p:spPr>
        <p:txBody>
          <a:bodyPr>
            <a:normAutofit fontScale="90000"/>
          </a:bodyPr>
          <a:lstStyle/>
          <a:p>
            <a:pPr algn="ctr"/>
            <a:r>
              <a:rPr lang="en-US" sz="3600" dirty="0">
                <a:cs typeface="Calibri"/>
              </a:rPr>
              <a:t>Syphilis Staging – </a:t>
            </a:r>
            <a:br>
              <a:rPr lang="en-US" sz="3600" dirty="0">
                <a:cs typeface="Calibri"/>
              </a:rPr>
            </a:br>
            <a:r>
              <a:rPr lang="en-US" sz="3600" dirty="0">
                <a:cs typeface="Calibri"/>
              </a:rPr>
              <a:t>A Quick Overview</a:t>
            </a:r>
            <a:endParaRPr lang="en-US" sz="3600" dirty="0"/>
          </a:p>
        </p:txBody>
      </p:sp>
      <p:graphicFrame>
        <p:nvGraphicFramePr>
          <p:cNvPr id="25" name="Content Placeholder 2">
            <a:extLst>
              <a:ext uri="{FF2B5EF4-FFF2-40B4-BE49-F238E27FC236}">
                <a16:creationId xmlns:a16="http://schemas.microsoft.com/office/drawing/2014/main" id="{DE3B04C4-D866-4911-B618-0DCE3F2B5911}"/>
              </a:ext>
            </a:extLst>
          </p:cNvPr>
          <p:cNvGraphicFramePr>
            <a:graphicFrameLocks noGrp="1"/>
          </p:cNvGraphicFramePr>
          <p:nvPr>
            <p:ph idx="1"/>
            <p:extLst>
              <p:ext uri="{D42A27DB-BD31-4B8C-83A1-F6EECF244321}">
                <p14:modId xmlns:p14="http://schemas.microsoft.com/office/powerpoint/2010/main" val="2862925876"/>
              </p:ext>
            </p:extLst>
          </p:nvPr>
        </p:nvGraphicFramePr>
        <p:xfrm>
          <a:off x="267417" y="1257603"/>
          <a:ext cx="7706871" cy="47950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Picture 15">
            <a:extLst>
              <a:ext uri="{FF2B5EF4-FFF2-40B4-BE49-F238E27FC236}">
                <a16:creationId xmlns:a16="http://schemas.microsoft.com/office/drawing/2014/main" id="{6E312601-E007-42F0-A11C-95383CD243EF}"/>
              </a:ext>
            </a:extLst>
          </p:cNvPr>
          <p:cNvPicPr>
            <a:picLocks noChangeAspect="1"/>
          </p:cNvPicPr>
          <p:nvPr/>
        </p:nvPicPr>
        <p:blipFill rotWithShape="1">
          <a:blip r:embed="rId13">
            <a:extLst>
              <a:ext uri="{28A0092B-C50C-407E-A947-70E740481C1C}">
                <a14:useLocalDpi xmlns:a14="http://schemas.microsoft.com/office/drawing/2010/main" val="0"/>
              </a:ext>
            </a:extLst>
          </a:blip>
          <a:srcRect l="285" r="2"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1" name="Picture 8" descr="New Metro Health_COLOR LOGO.png">
            <a:extLst>
              <a:ext uri="{FF2B5EF4-FFF2-40B4-BE49-F238E27FC236}">
                <a16:creationId xmlns:a16="http://schemas.microsoft.com/office/drawing/2014/main" id="{39F52437-1E80-4643-91F7-63FCC3AC4905}"/>
              </a:ext>
            </a:extLst>
          </p:cNvPr>
          <p:cNvPicPr>
            <a:picLocks noChangeAspect="1"/>
          </p:cNvPicPr>
          <p:nvPr/>
        </p:nvPicPr>
        <p:blipFill>
          <a:blip r:embed="rId14"/>
          <a:stretch>
            <a:fillRect/>
          </a:stretch>
        </p:blipFill>
        <p:spPr>
          <a:xfrm>
            <a:off x="44632" y="6095824"/>
            <a:ext cx="911467" cy="794932"/>
          </a:xfrm>
          <a:prstGeom prst="rect">
            <a:avLst/>
          </a:prstGeom>
        </p:spPr>
      </p:pic>
    </p:spTree>
    <p:extLst>
      <p:ext uri="{BB962C8B-B14F-4D97-AF65-F5344CB8AC3E}">
        <p14:creationId xmlns:p14="http://schemas.microsoft.com/office/powerpoint/2010/main" val="3378820139"/>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AA7B48-C30E-45E6-A5EB-1E9E43B9B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359" y="859868"/>
            <a:ext cx="3047641" cy="4628462"/>
          </a:xfrm>
          <a:prstGeom prst="rect">
            <a:avLst/>
          </a:prstGeom>
        </p:spPr>
      </p:pic>
      <p:pic>
        <p:nvPicPr>
          <p:cNvPr id="130" name="Picture 130">
            <a:extLst>
              <a:ext uri="{FF2B5EF4-FFF2-40B4-BE49-F238E27FC236}">
                <a16:creationId xmlns:a16="http://schemas.microsoft.com/office/drawing/2014/main" id="{5B32BBD0-6BB4-4D8B-8CC3-D08FE40C2A2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34227" y="4118661"/>
            <a:ext cx="3857773" cy="2739339"/>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15" name="Picture 15">
            <a:extLst>
              <a:ext uri="{FF2B5EF4-FFF2-40B4-BE49-F238E27FC236}">
                <a16:creationId xmlns:a16="http://schemas.microsoft.com/office/drawing/2014/main" id="{6E312601-E007-42F0-A11C-95383CD243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34227" y="0"/>
            <a:ext cx="3857773" cy="2546130"/>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graphicFrame>
        <p:nvGraphicFramePr>
          <p:cNvPr id="25" name="Content Placeholder 2">
            <a:extLst>
              <a:ext uri="{FF2B5EF4-FFF2-40B4-BE49-F238E27FC236}">
                <a16:creationId xmlns:a16="http://schemas.microsoft.com/office/drawing/2014/main" id="{DE3B04C4-D866-4911-B618-0DCE3F2B5911}"/>
              </a:ext>
            </a:extLst>
          </p:cNvPr>
          <p:cNvGraphicFramePr>
            <a:graphicFrameLocks noGrp="1"/>
          </p:cNvGraphicFramePr>
          <p:nvPr>
            <p:ph idx="4294967295"/>
            <p:extLst>
              <p:ext uri="{D42A27DB-BD31-4B8C-83A1-F6EECF244321}">
                <p14:modId xmlns:p14="http://schemas.microsoft.com/office/powerpoint/2010/main" val="1821860750"/>
              </p:ext>
            </p:extLst>
          </p:nvPr>
        </p:nvGraphicFramePr>
        <p:xfrm>
          <a:off x="170656" y="125602"/>
          <a:ext cx="8529321" cy="65519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a:extLst>
              <a:ext uri="{FF2B5EF4-FFF2-40B4-BE49-F238E27FC236}">
                <a16:creationId xmlns:a16="http://schemas.microsoft.com/office/drawing/2014/main" id="{CC08F2DE-AA0D-4380-BAD0-0650FF55770A}"/>
              </a:ext>
            </a:extLst>
          </p:cNvPr>
          <p:cNvSpPr txBox="1"/>
          <p:nvPr/>
        </p:nvSpPr>
        <p:spPr>
          <a:xfrm>
            <a:off x="8699977" y="6257836"/>
            <a:ext cx="3492023" cy="553998"/>
          </a:xfrm>
          <a:prstGeom prst="rect">
            <a:avLst/>
          </a:prstGeom>
          <a:noFill/>
        </p:spPr>
        <p:txBody>
          <a:bodyPr wrap="square" rtlCol="0">
            <a:spAutoFit/>
          </a:bodyPr>
          <a:lstStyle/>
          <a:p>
            <a:r>
              <a:rPr lang="en-US" sz="1000" dirty="0">
                <a:solidFill>
                  <a:schemeClr val="bg1"/>
                </a:solidFill>
              </a:rPr>
              <a:t>Source: CDC https://www.cdc.gov/std/syphilis/images/chancre-vaginal-1.jpg</a:t>
            </a:r>
          </a:p>
        </p:txBody>
      </p:sp>
      <p:sp>
        <p:nvSpPr>
          <p:cNvPr id="6" name="TextBox 5">
            <a:extLst>
              <a:ext uri="{FF2B5EF4-FFF2-40B4-BE49-F238E27FC236}">
                <a16:creationId xmlns:a16="http://schemas.microsoft.com/office/drawing/2014/main" id="{7224BFA4-BB54-459C-9099-3F78369C7E77}"/>
              </a:ext>
            </a:extLst>
          </p:cNvPr>
          <p:cNvSpPr txBox="1"/>
          <p:nvPr/>
        </p:nvSpPr>
        <p:spPr>
          <a:xfrm>
            <a:off x="9176544" y="2015215"/>
            <a:ext cx="3015456" cy="553998"/>
          </a:xfrm>
          <a:prstGeom prst="rect">
            <a:avLst/>
          </a:prstGeom>
          <a:noFill/>
        </p:spPr>
        <p:txBody>
          <a:bodyPr wrap="square" rtlCol="0">
            <a:spAutoFit/>
          </a:bodyPr>
          <a:lstStyle/>
          <a:p>
            <a:r>
              <a:rPr lang="en-US" sz="1000" dirty="0" err="1">
                <a:solidFill>
                  <a:schemeClr val="bg1"/>
                </a:solidFill>
              </a:rPr>
              <a:t>Source:CDC</a:t>
            </a:r>
            <a:endParaRPr lang="en-US" sz="1000" dirty="0">
              <a:solidFill>
                <a:schemeClr val="bg1"/>
              </a:solidFill>
            </a:endParaRPr>
          </a:p>
          <a:p>
            <a:r>
              <a:rPr lang="en-US" sz="1000" dirty="0">
                <a:solidFill>
                  <a:schemeClr val="bg1"/>
                </a:solidFill>
              </a:rPr>
              <a:t>https://www.cdc.gov/std/training/clinicalslides/slides-dl.htm</a:t>
            </a:r>
          </a:p>
        </p:txBody>
      </p:sp>
      <p:sp>
        <p:nvSpPr>
          <p:cNvPr id="11" name="TextBox 10">
            <a:extLst>
              <a:ext uri="{FF2B5EF4-FFF2-40B4-BE49-F238E27FC236}">
                <a16:creationId xmlns:a16="http://schemas.microsoft.com/office/drawing/2014/main" id="{A7D59E65-6A70-4CE8-BECC-C859B84785F2}"/>
              </a:ext>
            </a:extLst>
          </p:cNvPr>
          <p:cNvSpPr txBox="1"/>
          <p:nvPr/>
        </p:nvSpPr>
        <p:spPr>
          <a:xfrm>
            <a:off x="9176544" y="3718551"/>
            <a:ext cx="3015456" cy="400110"/>
          </a:xfrm>
          <a:prstGeom prst="rect">
            <a:avLst/>
          </a:prstGeom>
          <a:noFill/>
        </p:spPr>
        <p:txBody>
          <a:bodyPr wrap="square" rtlCol="0">
            <a:spAutoFit/>
          </a:bodyPr>
          <a:lstStyle/>
          <a:p>
            <a:r>
              <a:rPr lang="en-US" sz="1000" dirty="0" err="1">
                <a:solidFill>
                  <a:schemeClr val="bg1"/>
                </a:solidFill>
              </a:rPr>
              <a:t>Source:CDC</a:t>
            </a:r>
            <a:r>
              <a:rPr lang="en-US" sz="1000" dirty="0">
                <a:solidFill>
                  <a:schemeClr val="bg1"/>
                </a:solidFill>
              </a:rPr>
              <a:t> https://phil.cdc.gov/Details.aspx?pid=17883</a:t>
            </a:r>
          </a:p>
        </p:txBody>
      </p:sp>
    </p:spTree>
    <p:extLst>
      <p:ext uri="{BB962C8B-B14F-4D97-AF65-F5344CB8AC3E}">
        <p14:creationId xmlns:p14="http://schemas.microsoft.com/office/powerpoint/2010/main" val="144086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9454FE-FC9C-549F-866E-1646BC21B7B3}"/>
              </a:ext>
            </a:extLst>
          </p:cNvPr>
          <p:cNvSpPr>
            <a:spLocks noGrp="1"/>
          </p:cNvSpPr>
          <p:nvPr>
            <p:ph type="sldNum" sz="quarter" idx="12"/>
          </p:nvPr>
        </p:nvSpPr>
        <p:spPr/>
        <p:txBody>
          <a:bodyPr/>
          <a:lstStyle/>
          <a:p>
            <a:fld id="{7EA26AF0-5A11-4B41-A5D6-D98FE613C647}" type="slidenum">
              <a:rPr lang="en-US" smtClean="0"/>
              <a:t>43</a:t>
            </a:fld>
            <a:endParaRPr lang="en-US"/>
          </a:p>
        </p:txBody>
      </p:sp>
      <p:graphicFrame>
        <p:nvGraphicFramePr>
          <p:cNvPr id="6" name="Content Placeholder 2">
            <a:extLst>
              <a:ext uri="{FF2B5EF4-FFF2-40B4-BE49-F238E27FC236}">
                <a16:creationId xmlns:a16="http://schemas.microsoft.com/office/drawing/2014/main" id="{0E69A4CB-CF68-EBF7-8AD2-BFDB5DB48629}"/>
              </a:ext>
            </a:extLst>
          </p:cNvPr>
          <p:cNvGraphicFramePr>
            <a:graphicFrameLocks/>
          </p:cNvGraphicFramePr>
          <p:nvPr>
            <p:extLst>
              <p:ext uri="{D42A27DB-BD31-4B8C-83A1-F6EECF244321}">
                <p14:modId xmlns:p14="http://schemas.microsoft.com/office/powerpoint/2010/main" val="597623532"/>
              </p:ext>
            </p:extLst>
          </p:nvPr>
        </p:nvGraphicFramePr>
        <p:xfrm>
          <a:off x="170656" y="125602"/>
          <a:ext cx="8529321" cy="6576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0531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48F8-CBD7-4395-91A6-6DABE01966FF}"/>
              </a:ext>
            </a:extLst>
          </p:cNvPr>
          <p:cNvSpPr>
            <a:spLocks noGrp="1"/>
          </p:cNvSpPr>
          <p:nvPr>
            <p:ph type="title"/>
          </p:nvPr>
        </p:nvSpPr>
        <p:spPr>
          <a:xfrm>
            <a:off x="539468" y="110298"/>
            <a:ext cx="11296932" cy="875483"/>
          </a:xfrm>
        </p:spPr>
        <p:txBody>
          <a:bodyPr>
            <a:normAutofit/>
          </a:bodyPr>
          <a:lstStyle/>
          <a:p>
            <a:pPr algn="ctr"/>
            <a:r>
              <a:rPr lang="en-US" dirty="0">
                <a:cs typeface="Calibri"/>
              </a:rPr>
              <a:t>Syphilis Treatment - Adults</a:t>
            </a:r>
            <a:endParaRPr lang="en-US" dirty="0">
              <a:cs typeface="Calibri Light"/>
            </a:endParaRPr>
          </a:p>
        </p:txBody>
      </p:sp>
      <p:sp>
        <p:nvSpPr>
          <p:cNvPr id="3" name="Content Placeholder 2">
            <a:extLst>
              <a:ext uri="{FF2B5EF4-FFF2-40B4-BE49-F238E27FC236}">
                <a16:creationId xmlns:a16="http://schemas.microsoft.com/office/drawing/2014/main" id="{7CADD4B7-289A-4AA5-B230-38726B086C32}"/>
              </a:ext>
            </a:extLst>
          </p:cNvPr>
          <p:cNvSpPr>
            <a:spLocks noGrp="1"/>
          </p:cNvSpPr>
          <p:nvPr>
            <p:ph idx="1"/>
          </p:nvPr>
        </p:nvSpPr>
        <p:spPr>
          <a:xfrm>
            <a:off x="649705" y="1011791"/>
            <a:ext cx="10323095" cy="4991967"/>
          </a:xfrm>
        </p:spPr>
        <p:txBody>
          <a:bodyPr vert="horz" lIns="91440" tIns="45720" rIns="91440" bIns="45720" rtlCol="0" anchor="t">
            <a:noAutofit/>
          </a:bodyPr>
          <a:lstStyle/>
          <a:p>
            <a:pPr marL="342265" indent="-227965"/>
            <a:r>
              <a:rPr lang="en-US" sz="2300" b="1" dirty="0">
                <a:ea typeface="Open Sans"/>
                <a:cs typeface="Calibri"/>
              </a:rPr>
              <a:t>Primary and Secondary Syphilis</a:t>
            </a:r>
            <a:endParaRPr lang="en-US" sz="2300" dirty="0">
              <a:cs typeface="Calibri"/>
            </a:endParaRPr>
          </a:p>
          <a:p>
            <a:pPr marL="638810" lvl="1" indent="-227965"/>
            <a:r>
              <a:rPr lang="en-US" sz="2300" i="0" dirty="0">
                <a:effectLst/>
                <a:ea typeface="Open Sans"/>
                <a:cs typeface="Open Sans"/>
              </a:rPr>
              <a:t>Benzathine penicillin</a:t>
            </a:r>
            <a:r>
              <a:rPr lang="en-US" sz="2300" dirty="0">
                <a:ea typeface="Open Sans"/>
                <a:cs typeface="Open Sans"/>
              </a:rPr>
              <a:t> G </a:t>
            </a:r>
            <a:r>
              <a:rPr lang="en-US" sz="2300" b="0" i="0" dirty="0">
                <a:effectLst/>
                <a:ea typeface="Open Sans"/>
                <a:cs typeface="Open Sans"/>
              </a:rPr>
              <a:t>2.4 million units IM in a single dose</a:t>
            </a:r>
            <a:r>
              <a:rPr lang="en-US" sz="2300" dirty="0">
                <a:ea typeface="Open Sans"/>
                <a:cs typeface="Open Sans"/>
              </a:rPr>
              <a:t> </a:t>
            </a:r>
            <a:endParaRPr lang="en-US" sz="2300" b="0" i="0" dirty="0">
              <a:effectLst/>
              <a:ea typeface="Open Sans"/>
              <a:cs typeface="Open Sans"/>
            </a:endParaRPr>
          </a:p>
          <a:p>
            <a:pPr marL="342265" indent="-227965"/>
            <a:r>
              <a:rPr lang="en-US" sz="2300" b="1" dirty="0">
                <a:effectLst/>
                <a:ea typeface="Open Sans"/>
                <a:cs typeface="Open Sans"/>
              </a:rPr>
              <a:t>Early Latent Syphilis</a:t>
            </a:r>
          </a:p>
          <a:p>
            <a:pPr marL="638810" lvl="1" indent="-227965"/>
            <a:r>
              <a:rPr lang="en-US" sz="2300" i="0" dirty="0">
                <a:effectLst/>
                <a:ea typeface="Open Sans"/>
                <a:cs typeface="Open Sans"/>
              </a:rPr>
              <a:t>Benzathine penicillin</a:t>
            </a:r>
            <a:r>
              <a:rPr lang="en-US" sz="2300" dirty="0">
                <a:ea typeface="Open Sans"/>
                <a:cs typeface="Open Sans"/>
              </a:rPr>
              <a:t> G</a:t>
            </a:r>
            <a:r>
              <a:rPr lang="en-US" sz="2300" i="0" dirty="0">
                <a:effectLst/>
                <a:ea typeface="Open Sans"/>
                <a:cs typeface="Open Sans"/>
              </a:rPr>
              <a:t> </a:t>
            </a:r>
            <a:r>
              <a:rPr lang="en-US" sz="2300" b="0" i="0" dirty="0">
                <a:effectLst/>
                <a:ea typeface="Open Sans"/>
                <a:cs typeface="Open Sans"/>
              </a:rPr>
              <a:t>2.4 million units IM in a single dose</a:t>
            </a:r>
          </a:p>
          <a:p>
            <a:pPr marL="638810" lvl="1" indent="-227965"/>
            <a:r>
              <a:rPr lang="en-US" sz="2300" b="0" i="0" dirty="0">
                <a:effectLst/>
                <a:ea typeface="Open Sans"/>
                <a:cs typeface="Open Sans"/>
              </a:rPr>
              <a:t>Available data demonstrate that additional doses of penicillin</a:t>
            </a:r>
            <a:r>
              <a:rPr lang="en-US" sz="2300" dirty="0">
                <a:ea typeface="Open Sans"/>
                <a:cs typeface="Open Sans"/>
              </a:rPr>
              <a:t> or</a:t>
            </a:r>
            <a:r>
              <a:rPr lang="en-US" sz="2300" b="0" i="0" dirty="0">
                <a:effectLst/>
                <a:ea typeface="Open Sans"/>
                <a:cs typeface="Open Sans"/>
              </a:rPr>
              <a:t> other antibiotics in early latent syphilis do not enhance efficacy</a:t>
            </a:r>
            <a:endParaRPr lang="en-US" sz="2300" b="0" dirty="0">
              <a:effectLst/>
              <a:ea typeface="Open Sans"/>
              <a:cs typeface="Open Sans"/>
            </a:endParaRPr>
          </a:p>
          <a:p>
            <a:pPr marL="342265" indent="-227965"/>
            <a:r>
              <a:rPr lang="en-US" sz="2300" b="1" dirty="0">
                <a:ea typeface="+mn-lt"/>
                <a:cs typeface="+mn-lt"/>
              </a:rPr>
              <a:t>Alternative for Primary, Secondary, Early Latent</a:t>
            </a:r>
            <a:endParaRPr lang="en-US" sz="2300" b="1" dirty="0">
              <a:ea typeface="Open Sans"/>
              <a:cs typeface="Open Sans"/>
            </a:endParaRPr>
          </a:p>
          <a:p>
            <a:pPr marL="638810" lvl="1" indent="-227965"/>
            <a:r>
              <a:rPr lang="en-US" sz="2300" dirty="0">
                <a:ea typeface="+mn-lt"/>
                <a:cs typeface="+mn-lt"/>
              </a:rPr>
              <a:t>Doxycycline 100 mg orally/twice daily x 2 weeks</a:t>
            </a:r>
            <a:endParaRPr lang="en-US" sz="2300" i="1" dirty="0">
              <a:ea typeface="Open Sans"/>
              <a:cs typeface="Open Sans"/>
            </a:endParaRPr>
          </a:p>
          <a:p>
            <a:pPr marL="342265" indent="-227965"/>
            <a:r>
              <a:rPr lang="en-US" sz="2300" b="1" dirty="0">
                <a:ea typeface="+mn-lt"/>
                <a:cs typeface="+mn-lt"/>
              </a:rPr>
              <a:t>Late Latent Syphilis or Syphilis of Unknown Duration</a:t>
            </a:r>
          </a:p>
          <a:p>
            <a:pPr marL="638810" lvl="1" indent="-227965"/>
            <a:r>
              <a:rPr lang="en-US" sz="2300" i="0" dirty="0">
                <a:effectLst/>
                <a:ea typeface="Open Sans"/>
                <a:cs typeface="Open Sans"/>
              </a:rPr>
              <a:t>Benzathine </a:t>
            </a:r>
            <a:r>
              <a:rPr lang="en-US" sz="2300" dirty="0">
                <a:ea typeface="Open Sans"/>
                <a:cs typeface="Open Sans"/>
              </a:rPr>
              <a:t>penicillin G</a:t>
            </a:r>
            <a:r>
              <a:rPr lang="en-US" sz="2300" i="0" dirty="0">
                <a:effectLst/>
                <a:ea typeface="Open Sans"/>
                <a:cs typeface="Open Sans"/>
              </a:rPr>
              <a:t> </a:t>
            </a:r>
            <a:r>
              <a:rPr lang="en-US" sz="2300" b="0" i="0" dirty="0">
                <a:effectLst/>
                <a:ea typeface="Open Sans"/>
                <a:cs typeface="Open Sans"/>
              </a:rPr>
              <a:t>7.2 million units total, administered as 3 doses of 2.4 million units IM each at</a:t>
            </a:r>
            <a:r>
              <a:rPr lang="en-US" sz="2300" dirty="0">
                <a:ea typeface="Open Sans"/>
                <a:cs typeface="Open Sans"/>
              </a:rPr>
              <a:t> </a:t>
            </a:r>
            <a:r>
              <a:rPr lang="en-US" sz="2300" dirty="0">
                <a:ea typeface="+mn-lt"/>
                <a:cs typeface="+mn-lt"/>
              </a:rPr>
              <a:t>1-week intervals</a:t>
            </a:r>
            <a:endParaRPr lang="en-US" sz="2300" b="0" i="0" dirty="0">
              <a:effectLst/>
              <a:ea typeface="+mn-lt"/>
              <a:cs typeface="+mn-lt"/>
            </a:endParaRPr>
          </a:p>
          <a:p>
            <a:pPr marL="638810" lvl="1" indent="-227965"/>
            <a:r>
              <a:rPr lang="en-US" sz="2300" dirty="0">
                <a:ea typeface="+mn-lt"/>
                <a:cs typeface="+mn-lt"/>
              </a:rPr>
              <a:t>Alternative: Doxycycline 100 mg orally/twice daily x 4 weeks (if not-pregnant)</a:t>
            </a:r>
            <a:endParaRPr lang="en-US" sz="2300" b="1" i="1" u="sng" dirty="0">
              <a:ea typeface="Open Sans" panose="020B0606030504020204" pitchFamily="34" charset="0"/>
              <a:cs typeface="Open Sans" panose="020B0606030504020204" pitchFamily="34" charset="0"/>
            </a:endParaRPr>
          </a:p>
          <a:p>
            <a:pPr marL="0" indent="0">
              <a:buNone/>
            </a:pPr>
            <a:endParaRPr lang="en-US" sz="2300" dirty="0">
              <a:latin typeface="Open Sans" panose="020B0606030504020204" pitchFamily="34" charset="0"/>
              <a:ea typeface="Open Sans" panose="020B0606030504020204" pitchFamily="34" charset="0"/>
              <a:cs typeface="Open Sans" panose="020B0606030504020204" pitchFamily="34" charset="0"/>
            </a:endParaRPr>
          </a:p>
          <a:p>
            <a:pPr marL="342265" indent="-227965"/>
            <a:endParaRPr lang="en-US" sz="2300" dirty="0">
              <a:latin typeface="Calibri" panose="020F0502020204030204"/>
              <a:ea typeface="Open Sans" panose="020B0606030504020204" pitchFamily="34" charset="0"/>
              <a:cs typeface="Calibri" panose="020F0502020204030204"/>
            </a:endParaRPr>
          </a:p>
        </p:txBody>
      </p:sp>
      <p:pic>
        <p:nvPicPr>
          <p:cNvPr id="9" name="Picture 8" descr="New Metro Health_COLOR LOGO.png">
            <a:extLst>
              <a:ext uri="{FF2B5EF4-FFF2-40B4-BE49-F238E27FC236}">
                <a16:creationId xmlns:a16="http://schemas.microsoft.com/office/drawing/2014/main" id="{04DB4501-AB9B-490C-ADF7-B992C96B4EDC}"/>
              </a:ext>
            </a:extLst>
          </p:cNvPr>
          <p:cNvPicPr>
            <a:picLocks noChangeAspect="1"/>
          </p:cNvPicPr>
          <p:nvPr/>
        </p:nvPicPr>
        <p:blipFill>
          <a:blip r:embed="rId3"/>
          <a:stretch>
            <a:fillRect/>
          </a:stretch>
        </p:blipFill>
        <p:spPr>
          <a:xfrm>
            <a:off x="147791" y="5872219"/>
            <a:ext cx="1003827" cy="875483"/>
          </a:xfrm>
          <a:prstGeom prst="rect">
            <a:avLst/>
          </a:prstGeom>
        </p:spPr>
      </p:pic>
    </p:spTree>
    <p:extLst>
      <p:ext uri="{BB962C8B-B14F-4D97-AF65-F5344CB8AC3E}">
        <p14:creationId xmlns:p14="http://schemas.microsoft.com/office/powerpoint/2010/main" val="4068212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48F8-CBD7-4395-91A6-6DABE01966FF}"/>
              </a:ext>
            </a:extLst>
          </p:cNvPr>
          <p:cNvSpPr>
            <a:spLocks noGrp="1"/>
          </p:cNvSpPr>
          <p:nvPr>
            <p:ph type="title"/>
          </p:nvPr>
        </p:nvSpPr>
        <p:spPr>
          <a:xfrm>
            <a:off x="152400" y="182881"/>
            <a:ext cx="11750040" cy="990599"/>
          </a:xfrm>
        </p:spPr>
        <p:txBody>
          <a:bodyPr>
            <a:normAutofit/>
          </a:bodyPr>
          <a:lstStyle/>
          <a:p>
            <a:pPr algn="ctr"/>
            <a:r>
              <a:rPr lang="en-US" sz="4400" dirty="0">
                <a:cs typeface="Calibri"/>
              </a:rPr>
              <a:t>Syphilis Treatment</a:t>
            </a:r>
          </a:p>
        </p:txBody>
      </p:sp>
      <p:sp>
        <p:nvSpPr>
          <p:cNvPr id="3" name="Content Placeholder 2">
            <a:extLst>
              <a:ext uri="{FF2B5EF4-FFF2-40B4-BE49-F238E27FC236}">
                <a16:creationId xmlns:a16="http://schemas.microsoft.com/office/drawing/2014/main" id="{7CADD4B7-289A-4AA5-B230-38726B086C32}"/>
              </a:ext>
            </a:extLst>
          </p:cNvPr>
          <p:cNvSpPr>
            <a:spLocks noGrp="1"/>
          </p:cNvSpPr>
          <p:nvPr>
            <p:ph idx="1"/>
          </p:nvPr>
        </p:nvSpPr>
        <p:spPr>
          <a:xfrm>
            <a:off x="312821" y="1322198"/>
            <a:ext cx="11164867" cy="4529488"/>
          </a:xfrm>
        </p:spPr>
        <p:txBody>
          <a:bodyPr vert="horz" lIns="91440" tIns="45720" rIns="91440" bIns="45720" rtlCol="0" anchor="t">
            <a:noAutofit/>
          </a:bodyPr>
          <a:lstStyle/>
          <a:p>
            <a:pPr marL="342265" indent="-227965"/>
            <a:r>
              <a:rPr lang="en-US" sz="2400" b="1" u="sng" dirty="0">
                <a:solidFill>
                  <a:srgbClr val="000000"/>
                </a:solidFill>
                <a:ea typeface="Open Sans"/>
                <a:cs typeface="Open Sans"/>
              </a:rPr>
              <a:t>Pregnant Women</a:t>
            </a:r>
            <a:r>
              <a:rPr lang="en-US" sz="2400" dirty="0">
                <a:solidFill>
                  <a:srgbClr val="000000"/>
                </a:solidFill>
                <a:ea typeface="Open Sans"/>
                <a:cs typeface="Open Sans"/>
              </a:rPr>
              <a:t>–</a:t>
            </a:r>
            <a:r>
              <a:rPr lang="en-US" dirty="0">
                <a:solidFill>
                  <a:srgbClr val="000000"/>
                </a:solidFill>
                <a:ea typeface="Open Sans"/>
                <a:cs typeface="Open Sans"/>
              </a:rPr>
              <a:t>Treat</a:t>
            </a:r>
            <a:r>
              <a:rPr lang="en-US" sz="2400" dirty="0">
                <a:solidFill>
                  <a:srgbClr val="000000"/>
                </a:solidFill>
                <a:ea typeface="Open Sans"/>
                <a:cs typeface="Open Sans"/>
              </a:rPr>
              <a:t> with the same recommended </a:t>
            </a:r>
            <a:r>
              <a:rPr lang="en-US" dirty="0">
                <a:solidFill>
                  <a:srgbClr val="000000"/>
                </a:solidFill>
                <a:ea typeface="Open Sans"/>
                <a:cs typeface="Open Sans"/>
              </a:rPr>
              <a:t>penicillin</a:t>
            </a:r>
            <a:r>
              <a:rPr lang="en-US" sz="2400" dirty="0">
                <a:solidFill>
                  <a:srgbClr val="000000"/>
                </a:solidFill>
                <a:ea typeface="Open Sans"/>
                <a:cs typeface="Open Sans"/>
              </a:rPr>
              <a:t> regimen as non-pregnant women based on the stage of infection</a:t>
            </a:r>
            <a:endParaRPr lang="en-US" dirty="0"/>
          </a:p>
          <a:p>
            <a:pPr marL="1003969" lvl="2" indent="-227965"/>
            <a:r>
              <a:rPr lang="en-US" sz="2200" dirty="0">
                <a:ea typeface="Open Sans"/>
                <a:cs typeface="Calibri"/>
              </a:rPr>
              <a:t>New treatment window for syphilis during pregnancy is</a:t>
            </a:r>
            <a:r>
              <a:rPr lang="en-US" sz="2200" b="1" dirty="0">
                <a:ea typeface="Open Sans"/>
                <a:cs typeface="Calibri"/>
              </a:rPr>
              <a:t> 7-9 days between doses</a:t>
            </a:r>
          </a:p>
          <a:p>
            <a:pPr marL="1003969" lvl="2" indent="-227965"/>
            <a:r>
              <a:rPr lang="en-US" sz="2200" dirty="0">
                <a:ea typeface="Open Sans"/>
                <a:cs typeface="Calibri"/>
              </a:rPr>
              <a:t>Patient needs to restart if they come earlier or later than the new timeframe</a:t>
            </a:r>
            <a:endParaRPr lang="en-US" sz="2200" dirty="0">
              <a:solidFill>
                <a:srgbClr val="000000"/>
              </a:solidFill>
              <a:ea typeface="Open Sans"/>
              <a:cs typeface="Open Sans"/>
            </a:endParaRPr>
          </a:p>
          <a:p>
            <a:pPr marL="1003969" lvl="2" indent="-227965"/>
            <a:r>
              <a:rPr lang="en-US" sz="2200" b="1" dirty="0">
                <a:solidFill>
                  <a:srgbClr val="000000"/>
                </a:solidFill>
                <a:ea typeface="Open Sans"/>
                <a:cs typeface="Open Sans"/>
              </a:rPr>
              <a:t>Penicillin G is the </a:t>
            </a:r>
            <a:r>
              <a:rPr lang="en-US" sz="2200" b="1" i="1" dirty="0">
                <a:solidFill>
                  <a:srgbClr val="000000"/>
                </a:solidFill>
                <a:ea typeface="Open Sans"/>
                <a:cs typeface="Open Sans"/>
              </a:rPr>
              <a:t>only</a:t>
            </a:r>
            <a:r>
              <a:rPr lang="en-US" sz="2200" b="1" dirty="0">
                <a:solidFill>
                  <a:srgbClr val="000000"/>
                </a:solidFill>
                <a:ea typeface="Open Sans"/>
                <a:cs typeface="Open Sans"/>
              </a:rPr>
              <a:t> known effective antimicrobial for treating fetal infection and preventing congenital syphilis</a:t>
            </a:r>
            <a:endParaRPr lang="en-US" sz="2200" b="1" i="1" dirty="0">
              <a:solidFill>
                <a:srgbClr val="000000"/>
              </a:solidFill>
              <a:effectLst/>
              <a:ea typeface="Open Sans"/>
              <a:cs typeface="Open Sans"/>
            </a:endParaRPr>
          </a:p>
          <a:p>
            <a:pPr marL="638810" lvl="1" indent="-227965"/>
            <a:endParaRPr lang="en-US" dirty="0">
              <a:ea typeface="Open Sans"/>
              <a:cs typeface="Calibri"/>
            </a:endParaRPr>
          </a:p>
          <a:p>
            <a:pPr marL="342265" indent="-227965"/>
            <a:r>
              <a:rPr lang="en-US" sz="2400" b="1" u="sng" dirty="0">
                <a:ea typeface="Open Sans"/>
                <a:cs typeface="Open Sans"/>
              </a:rPr>
              <a:t>People with HIV</a:t>
            </a:r>
            <a:r>
              <a:rPr lang="en-US" sz="2400" dirty="0">
                <a:ea typeface="Open Sans"/>
                <a:cs typeface="Open Sans"/>
              </a:rPr>
              <a:t>- Should be treated with the same recommended </a:t>
            </a:r>
            <a:r>
              <a:rPr lang="en-US" dirty="0">
                <a:ea typeface="Open Sans"/>
                <a:cs typeface="Open Sans"/>
              </a:rPr>
              <a:t>penicillin</a:t>
            </a:r>
            <a:r>
              <a:rPr lang="en-US" sz="2400" dirty="0">
                <a:ea typeface="Open Sans"/>
                <a:cs typeface="Open Sans"/>
              </a:rPr>
              <a:t> regimen as those without HIV, based on the stage of infection. </a:t>
            </a:r>
            <a:endParaRPr lang="en-US" sz="2400" dirty="0">
              <a:ea typeface="Open Sans" panose="020B0606030504020204" pitchFamily="34" charset="0"/>
              <a:cs typeface="Open Sans" panose="020B0606030504020204" pitchFamily="34" charset="0"/>
            </a:endParaRPr>
          </a:p>
          <a:p>
            <a:pPr marL="1003969" lvl="2" indent="-227965"/>
            <a:r>
              <a:rPr lang="en-US" sz="2200" dirty="0">
                <a:ea typeface="Open Sans"/>
                <a:cs typeface="Open Sans"/>
              </a:rPr>
              <a:t>Additional doses of penicillin or other antimicrobials are not recommended in this group</a:t>
            </a:r>
            <a:endParaRPr lang="en-US" sz="2200" dirty="0">
              <a:ea typeface="Open Sans" panose="020B0606030504020204" pitchFamily="34" charset="0"/>
              <a:cs typeface="Open Sans" panose="020B0606030504020204" pitchFamily="34" charset="0"/>
            </a:endParaRP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342265" indent="-227965"/>
            <a:endParaRPr lang="en-US" dirty="0">
              <a:cs typeface="Calibri" panose="020F0502020204030204"/>
            </a:endParaRPr>
          </a:p>
        </p:txBody>
      </p:sp>
      <p:pic>
        <p:nvPicPr>
          <p:cNvPr id="7" name="Picture 8" descr="New Metro Health_COLOR LOGO.png">
            <a:extLst>
              <a:ext uri="{FF2B5EF4-FFF2-40B4-BE49-F238E27FC236}">
                <a16:creationId xmlns:a16="http://schemas.microsoft.com/office/drawing/2014/main" id="{C23D6AC5-2E31-47D1-831C-9CB898C7FA75}"/>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352397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3F285B-4319-1E01-57E8-0E41BCD5892C}"/>
              </a:ext>
            </a:extLst>
          </p:cNvPr>
          <p:cNvSpPr/>
          <p:nvPr/>
        </p:nvSpPr>
        <p:spPr>
          <a:xfrm>
            <a:off x="0" y="0"/>
            <a:ext cx="407428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824082C-B615-106A-2854-3A0EEC557FB7}"/>
              </a:ext>
            </a:extLst>
          </p:cNvPr>
          <p:cNvSpPr>
            <a:spLocks noGrp="1"/>
          </p:cNvSpPr>
          <p:nvPr>
            <p:ph sz="half" idx="4294967295"/>
          </p:nvPr>
        </p:nvSpPr>
        <p:spPr>
          <a:xfrm>
            <a:off x="4181295" y="847493"/>
            <a:ext cx="7767637" cy="5252223"/>
          </a:xfrm>
        </p:spPr>
        <p:txBody>
          <a:bodyPr vert="horz" lIns="91440" tIns="45720" rIns="91440" bIns="45720" rtlCol="0" anchor="t">
            <a:normAutofit lnSpcReduction="10000"/>
          </a:bodyPr>
          <a:lstStyle/>
          <a:p>
            <a:r>
              <a:rPr lang="en-US" dirty="0"/>
              <a:t>FDA added penicillin G benzathine (</a:t>
            </a:r>
            <a:r>
              <a:rPr lang="en-US" dirty="0" err="1"/>
              <a:t>Bicillin</a:t>
            </a:r>
            <a:r>
              <a:rPr lang="en-US" dirty="0"/>
              <a:t> L-A ®) to its list of medication shortages in April</a:t>
            </a:r>
          </a:p>
          <a:p>
            <a:pPr lvl="1"/>
            <a:r>
              <a:rPr lang="en-US" dirty="0"/>
              <a:t>Shortage reportedly due to increased demand</a:t>
            </a:r>
          </a:p>
          <a:p>
            <a:pPr lvl="1"/>
            <a:r>
              <a:rPr lang="en-US" dirty="0"/>
              <a:t>Shortage affecting doses including pediatric 600,000 unit/mL, 1.2M unit/2mL and 2.4M unit/4mL formulations</a:t>
            </a:r>
          </a:p>
          <a:p>
            <a:endParaRPr lang="en-US" dirty="0"/>
          </a:p>
          <a:p>
            <a:r>
              <a:rPr lang="en-US" dirty="0"/>
              <a:t>Shortages are not expected to be resolved until sometime in mid 2024</a:t>
            </a:r>
          </a:p>
          <a:p>
            <a:endParaRPr lang="en-US" dirty="0"/>
          </a:p>
          <a:p>
            <a:r>
              <a:rPr lang="en-US" dirty="0"/>
              <a:t>CDC recommends prioritizing this treatment for pregnant persons as this is the only recommended treatment for syphilis in pregnancy </a:t>
            </a:r>
          </a:p>
          <a:p>
            <a:pPr lvl="1"/>
            <a:r>
              <a:rPr lang="en-US" b="1" dirty="0"/>
              <a:t>Treat non-pregnant persons with recommended alternative (doxycycline)</a:t>
            </a:r>
          </a:p>
        </p:txBody>
      </p:sp>
      <p:sp>
        <p:nvSpPr>
          <p:cNvPr id="3" name="TextBox 2">
            <a:extLst>
              <a:ext uri="{FF2B5EF4-FFF2-40B4-BE49-F238E27FC236}">
                <a16:creationId xmlns:a16="http://schemas.microsoft.com/office/drawing/2014/main" id="{697FD1A9-754B-3AFC-E04C-5E33F24D341D}"/>
              </a:ext>
            </a:extLst>
          </p:cNvPr>
          <p:cNvSpPr txBox="1"/>
          <p:nvPr/>
        </p:nvSpPr>
        <p:spPr>
          <a:xfrm>
            <a:off x="625295" y="1497239"/>
            <a:ext cx="3556000" cy="3539430"/>
          </a:xfrm>
          <a:prstGeom prst="rect">
            <a:avLst/>
          </a:prstGeom>
          <a:noFill/>
        </p:spPr>
        <p:txBody>
          <a:bodyPr wrap="square" rtlCol="0">
            <a:spAutoFit/>
          </a:bodyPr>
          <a:lstStyle/>
          <a:p>
            <a:r>
              <a:rPr lang="en-US" sz="3200" b="1" i="0" dirty="0">
                <a:solidFill>
                  <a:schemeClr val="bg1"/>
                </a:solidFill>
                <a:effectLst/>
                <a:latin typeface="+mj-lt"/>
              </a:rPr>
              <a:t>Penicillin G Benzathine (</a:t>
            </a:r>
            <a:r>
              <a:rPr lang="en-US" sz="3200" b="1" i="0" dirty="0" err="1">
                <a:solidFill>
                  <a:schemeClr val="bg1"/>
                </a:solidFill>
                <a:effectLst/>
                <a:latin typeface="+mj-lt"/>
              </a:rPr>
              <a:t>Bicillin</a:t>
            </a:r>
            <a:r>
              <a:rPr lang="en-US" sz="3200" b="1" i="0" dirty="0">
                <a:solidFill>
                  <a:schemeClr val="bg1"/>
                </a:solidFill>
                <a:effectLst/>
                <a:latin typeface="+mj-lt"/>
              </a:rPr>
              <a:t> L-A ®) Injectable Suspension Product Shortage</a:t>
            </a:r>
            <a:endParaRPr lang="en-US" sz="3200" b="1" dirty="0">
              <a:solidFill>
                <a:schemeClr val="bg1"/>
              </a:solidFill>
              <a:latin typeface="+mj-lt"/>
            </a:endParaRPr>
          </a:p>
        </p:txBody>
      </p:sp>
    </p:spTree>
    <p:extLst>
      <p:ext uri="{BB962C8B-B14F-4D97-AF65-F5344CB8AC3E}">
        <p14:creationId xmlns:p14="http://schemas.microsoft.com/office/powerpoint/2010/main" val="235735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dirty="0">
                <a:cs typeface="Calibri Light"/>
              </a:rPr>
              <a:t>Penicillin Allergy</a:t>
            </a:r>
            <a:endParaRPr lang="en-US" sz="7200" b="1" kern="1200" dirty="0">
              <a:cs typeface="Calibri Light"/>
            </a:endParaRPr>
          </a:p>
        </p:txBody>
      </p:sp>
      <p:pic>
        <p:nvPicPr>
          <p:cNvPr id="10" name="Picture 8" descr="New Metro Health_COLOR LOGO.png">
            <a:extLst>
              <a:ext uri="{FF2B5EF4-FFF2-40B4-BE49-F238E27FC236}">
                <a16:creationId xmlns:a16="http://schemas.microsoft.com/office/drawing/2014/main" id="{B8B95275-CF93-4C20-AD2F-93A9C4632159}"/>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4193211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5AE0-667D-4A95-B915-9EC089B9CA04}"/>
              </a:ext>
            </a:extLst>
          </p:cNvPr>
          <p:cNvSpPr>
            <a:spLocks noGrp="1"/>
          </p:cNvSpPr>
          <p:nvPr>
            <p:ph type="title"/>
          </p:nvPr>
        </p:nvSpPr>
        <p:spPr>
          <a:xfrm>
            <a:off x="167640" y="213361"/>
            <a:ext cx="11689080" cy="1188719"/>
          </a:xfrm>
        </p:spPr>
        <p:txBody>
          <a:bodyPr>
            <a:normAutofit/>
          </a:bodyPr>
          <a:lstStyle/>
          <a:p>
            <a:pPr algn="ctr"/>
            <a:r>
              <a:rPr lang="en-US" sz="4400" dirty="0">
                <a:cs typeface="Calibri"/>
              </a:rPr>
              <a:t>Special Considerations for Penicillin Allergy</a:t>
            </a:r>
          </a:p>
        </p:txBody>
      </p:sp>
      <p:sp>
        <p:nvSpPr>
          <p:cNvPr id="3" name="Content Placeholder 2">
            <a:extLst>
              <a:ext uri="{FF2B5EF4-FFF2-40B4-BE49-F238E27FC236}">
                <a16:creationId xmlns:a16="http://schemas.microsoft.com/office/drawing/2014/main" id="{FC0F26A2-76A9-41E0-8680-21D76AE0BFBA}"/>
              </a:ext>
            </a:extLst>
          </p:cNvPr>
          <p:cNvSpPr>
            <a:spLocks noGrp="1"/>
          </p:cNvSpPr>
          <p:nvPr>
            <p:ph idx="1"/>
          </p:nvPr>
        </p:nvSpPr>
        <p:spPr>
          <a:xfrm>
            <a:off x="493295" y="1402080"/>
            <a:ext cx="10759439" cy="4598325"/>
          </a:xfrm>
        </p:spPr>
        <p:txBody>
          <a:bodyPr vert="horz" lIns="91440" tIns="45720" rIns="91440" bIns="45720" rtlCol="0" anchor="t">
            <a:normAutofit/>
          </a:bodyPr>
          <a:lstStyle/>
          <a:p>
            <a:pPr marL="342265" indent="-227965"/>
            <a:r>
              <a:rPr lang="en-US" dirty="0">
                <a:solidFill>
                  <a:srgbClr val="000000"/>
                </a:solidFill>
                <a:ea typeface="Open Sans"/>
                <a:cs typeface="Open Sans"/>
              </a:rPr>
              <a:t>N</a:t>
            </a:r>
            <a:r>
              <a:rPr lang="en-US" b="0" i="0" dirty="0">
                <a:solidFill>
                  <a:srgbClr val="000000"/>
                </a:solidFill>
                <a:effectLst/>
                <a:ea typeface="Open Sans"/>
                <a:cs typeface="Open Sans"/>
              </a:rPr>
              <a:t>onpregnant, penicillin-allergic persons who have primary or secondary syphilis</a:t>
            </a:r>
            <a:r>
              <a:rPr lang="en-US" dirty="0">
                <a:solidFill>
                  <a:srgbClr val="000000"/>
                </a:solidFill>
                <a:ea typeface="Open Sans"/>
                <a:cs typeface="Open Sans"/>
              </a:rPr>
              <a:t>: </a:t>
            </a:r>
            <a:r>
              <a:rPr lang="en-US" b="0" i="0" dirty="0">
                <a:solidFill>
                  <a:srgbClr val="000000"/>
                </a:solidFill>
                <a:effectLst/>
                <a:ea typeface="Open Sans"/>
                <a:cs typeface="Open Sans"/>
              </a:rPr>
              <a:t>Regimens of doxycycline 100 mg orally twice daily for 14 </a:t>
            </a:r>
            <a:r>
              <a:rPr lang="en-US" dirty="0">
                <a:solidFill>
                  <a:srgbClr val="000000"/>
                </a:solidFill>
                <a:ea typeface="Open Sans"/>
                <a:cs typeface="Open Sans"/>
              </a:rPr>
              <a:t>days and tetracycline (500 mg four times daily for 14 days) have been used for many years</a:t>
            </a:r>
            <a:r>
              <a:rPr lang="en-US" b="0" i="0" dirty="0">
                <a:solidFill>
                  <a:srgbClr val="000000"/>
                </a:solidFill>
                <a:effectLst/>
                <a:ea typeface="Open Sans"/>
                <a:cs typeface="Open Sans"/>
              </a:rPr>
              <a:t> </a:t>
            </a:r>
            <a:endParaRPr lang="en-US" dirty="0"/>
          </a:p>
          <a:p>
            <a:pPr marL="342265" indent="-227965"/>
            <a:endParaRPr lang="en-US" dirty="0">
              <a:solidFill>
                <a:srgbClr val="000000"/>
              </a:solidFill>
              <a:ea typeface="Open Sans"/>
              <a:cs typeface="Open Sans"/>
            </a:endParaRPr>
          </a:p>
          <a:p>
            <a:pPr marL="342265" indent="-227965"/>
            <a:r>
              <a:rPr lang="en-US" dirty="0">
                <a:solidFill>
                  <a:srgbClr val="000000"/>
                </a:solidFill>
                <a:ea typeface="Open Sans"/>
                <a:cs typeface="Open Sans"/>
              </a:rPr>
              <a:t>O</a:t>
            </a:r>
            <a:r>
              <a:rPr lang="en-US" b="0" i="0" dirty="0">
                <a:solidFill>
                  <a:srgbClr val="000000"/>
                </a:solidFill>
                <a:effectLst/>
                <a:ea typeface="Open Sans"/>
                <a:cs typeface="Open Sans"/>
              </a:rPr>
              <a:t>nly acceptable alternatives for the treatment of latent syphilis are doxycycline (100 mg orally twice daily) or tetracycline (500 mg orally four times daily), each for 28 days</a:t>
            </a:r>
          </a:p>
          <a:p>
            <a:pPr marL="342265" indent="-227965"/>
            <a:endParaRPr lang="en-US" b="0" i="0" dirty="0">
              <a:solidFill>
                <a:srgbClr val="000000"/>
              </a:solidFill>
              <a:effectLst/>
              <a:ea typeface="Open Sans"/>
              <a:cs typeface="Open Sans"/>
            </a:endParaRPr>
          </a:p>
          <a:p>
            <a:pPr marL="342265" indent="-227965"/>
            <a:r>
              <a:rPr lang="en-US" b="0" i="0" dirty="0">
                <a:solidFill>
                  <a:srgbClr val="000000"/>
                </a:solidFill>
                <a:effectLst/>
                <a:ea typeface="Open Sans"/>
                <a:cs typeface="Open Sans"/>
              </a:rPr>
              <a:t>Pregnant women with primary or secondary syphilis who are allergic to penicillin should be desensitized and treated with penicillin</a:t>
            </a:r>
            <a:r>
              <a:rPr lang="en-US" dirty="0">
                <a:solidFill>
                  <a:srgbClr val="000000"/>
                </a:solidFill>
                <a:ea typeface="Open Sans"/>
                <a:cs typeface="Open Sans"/>
              </a:rPr>
              <a:t> G</a:t>
            </a:r>
            <a:endParaRPr lang="en-US" dirty="0">
              <a:ea typeface="Open Sans"/>
              <a:cs typeface="Open Sans"/>
            </a:endParaRPr>
          </a:p>
        </p:txBody>
      </p:sp>
      <p:pic>
        <p:nvPicPr>
          <p:cNvPr id="7" name="Picture 8" descr="New Metro Health_COLOR LOGO.png">
            <a:extLst>
              <a:ext uri="{FF2B5EF4-FFF2-40B4-BE49-F238E27FC236}">
                <a16:creationId xmlns:a16="http://schemas.microsoft.com/office/drawing/2014/main" id="{F44818E9-6039-4B1C-A5AC-381131BA24C2}"/>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694879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dirty="0">
                <a:cs typeface="Calibri Light"/>
              </a:rPr>
              <a:t>HIV </a:t>
            </a:r>
            <a:endParaRPr lang="en-US" b="1" dirty="0"/>
          </a:p>
        </p:txBody>
      </p:sp>
      <p:pic>
        <p:nvPicPr>
          <p:cNvPr id="10" name="Picture 8" descr="New Metro Health_COLOR LOGO.png">
            <a:extLst>
              <a:ext uri="{FF2B5EF4-FFF2-40B4-BE49-F238E27FC236}">
                <a16:creationId xmlns:a16="http://schemas.microsoft.com/office/drawing/2014/main" id="{371C65D8-C96F-4DCF-8C80-063B9703F238}"/>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339829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4B78-D94B-70EB-E847-E70F3BC6A509}"/>
              </a:ext>
            </a:extLst>
          </p:cNvPr>
          <p:cNvSpPr>
            <a:spLocks noGrp="1"/>
          </p:cNvSpPr>
          <p:nvPr>
            <p:ph type="title"/>
          </p:nvPr>
        </p:nvSpPr>
        <p:spPr/>
        <p:txBody>
          <a:bodyPr/>
          <a:lstStyle/>
          <a:p>
            <a:pPr algn="ctr"/>
            <a:r>
              <a:rPr lang="en-US"/>
              <a:t>Use of Trade/Brand Names</a:t>
            </a:r>
            <a:endParaRPr lang="en-US">
              <a:highlight>
                <a:srgbClr val="FFFF00"/>
              </a:highlight>
            </a:endParaRPr>
          </a:p>
        </p:txBody>
      </p:sp>
      <p:sp>
        <p:nvSpPr>
          <p:cNvPr id="3" name="Content Placeholder 2">
            <a:extLst>
              <a:ext uri="{FF2B5EF4-FFF2-40B4-BE49-F238E27FC236}">
                <a16:creationId xmlns:a16="http://schemas.microsoft.com/office/drawing/2014/main" id="{A64BD1B6-089B-8D57-29BD-5F16E4A1C83A}"/>
              </a:ext>
            </a:extLst>
          </p:cNvPr>
          <p:cNvSpPr>
            <a:spLocks noGrp="1"/>
          </p:cNvSpPr>
          <p:nvPr>
            <p:ph idx="1"/>
          </p:nvPr>
        </p:nvSpPr>
        <p:spPr/>
        <p:txBody>
          <a:bodyPr vert="horz" lIns="91290" tIns="45645" rIns="91290" bIns="45645" rtlCol="0" anchor="t">
            <a:normAutofit/>
          </a:bodyPr>
          <a:lstStyle/>
          <a:p>
            <a:pPr marL="114300" indent="0">
              <a:buNone/>
            </a:pPr>
            <a:r>
              <a:rPr lang="en-US" dirty="0"/>
              <a:t>This program is supported by the Health Resources and Services Administration (HRSA) of the U.S. Department of Health and Human Services (HHS) as part of an award totaling $4,205,743, with 0% financed with non-governmental sources. </a:t>
            </a:r>
          </a:p>
          <a:p>
            <a:pPr marL="114300" indent="0">
              <a:buNone/>
            </a:pPr>
            <a:endParaRPr lang="en-US" dirty="0"/>
          </a:p>
          <a:p>
            <a:pPr marL="114300" indent="0">
              <a:buNone/>
            </a:pPr>
            <a:r>
              <a:rPr lang="en-US" dirty="0"/>
              <a:t>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114300" indent="0">
              <a:buNone/>
            </a:pPr>
            <a:endParaRPr lang="en-US" dirty="0"/>
          </a:p>
        </p:txBody>
      </p:sp>
      <p:pic>
        <p:nvPicPr>
          <p:cNvPr id="4" name="Picture 8" descr="New Metro Health_COLOR LOGO.png">
            <a:extLst>
              <a:ext uri="{FF2B5EF4-FFF2-40B4-BE49-F238E27FC236}">
                <a16:creationId xmlns:a16="http://schemas.microsoft.com/office/drawing/2014/main" id="{F56240E4-4025-4FE2-AFC5-6ADE866DA560}"/>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33013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236375" y="142277"/>
            <a:ext cx="11719249" cy="933061"/>
          </a:xfrm>
        </p:spPr>
        <p:txBody>
          <a:bodyPr>
            <a:normAutofit/>
          </a:bodyPr>
          <a:lstStyle/>
          <a:p>
            <a:pPr algn="ctr"/>
            <a:r>
              <a:rPr lang="en-US" dirty="0">
                <a:cs typeface="Calibri Light"/>
              </a:rPr>
              <a:t>Screening</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236375" y="1017760"/>
            <a:ext cx="11719249" cy="4982645"/>
          </a:xfrm>
        </p:spPr>
        <p:txBody>
          <a:bodyPr vert="horz" lIns="91440" tIns="45720" rIns="91440" bIns="45720" rtlCol="0" anchor="t">
            <a:normAutofit fontScale="92500" lnSpcReduction="10000"/>
          </a:bodyPr>
          <a:lstStyle/>
          <a:p>
            <a:pPr>
              <a:buFont typeface="Wingdings" panose="05000000000000000000" pitchFamily="2" charset="2"/>
              <a:buChar char="§"/>
            </a:pPr>
            <a:r>
              <a:rPr lang="en-US" dirty="0">
                <a:ea typeface="+mn-lt"/>
                <a:cs typeface="+mn-lt"/>
              </a:rPr>
              <a:t>CDC and United States Preventative Services Taskforce (USPSTF) recommend HIV screening at least once for all persons aged </a:t>
            </a:r>
          </a:p>
          <a:p>
            <a:pPr marL="114112" indent="0">
              <a:buNone/>
            </a:pPr>
            <a:r>
              <a:rPr lang="en-US" dirty="0">
                <a:ea typeface="+mn-lt"/>
                <a:cs typeface="+mn-lt"/>
              </a:rPr>
              <a:t>   15-65 years </a:t>
            </a:r>
            <a:endParaRPr lang="en-US" dirty="0"/>
          </a:p>
          <a:p>
            <a:pPr>
              <a:buFont typeface="Wingdings" panose="05000000000000000000" pitchFamily="2" charset="2"/>
              <a:buChar char="§"/>
            </a:pPr>
            <a:endParaRPr lang="en-US" dirty="0">
              <a:ea typeface="+mn-lt"/>
              <a:cs typeface="+mn-lt"/>
            </a:endParaRPr>
          </a:p>
          <a:p>
            <a:pPr>
              <a:buFont typeface="Wingdings" panose="05000000000000000000" pitchFamily="2" charset="2"/>
              <a:buChar char="§"/>
            </a:pPr>
            <a:r>
              <a:rPr lang="en-US" dirty="0">
                <a:ea typeface="+mn-lt"/>
                <a:cs typeface="+mn-lt"/>
              </a:rPr>
              <a:t>HIV testing is recommended for all persons seeking STI evaluation who are not already known to have HIV infection</a:t>
            </a:r>
            <a:endParaRPr lang="en-US" dirty="0"/>
          </a:p>
          <a:p>
            <a:pPr lvl="2">
              <a:buFont typeface="Wingdings" panose="05000000000000000000" pitchFamily="2" charset="2"/>
              <a:buChar char="§"/>
            </a:pPr>
            <a:r>
              <a:rPr lang="en-US" sz="2200" dirty="0">
                <a:ea typeface="+mn-lt"/>
                <a:cs typeface="+mn-lt"/>
              </a:rPr>
              <a:t>Testing should be routine at the time of the STI evaluation, regardless of whether the patient reports any specific behavioral risks for HIV</a:t>
            </a:r>
            <a:endParaRPr lang="en-US" sz="2200" dirty="0">
              <a:cs typeface="Calibri"/>
            </a:endParaRPr>
          </a:p>
          <a:p>
            <a:pPr>
              <a:buFont typeface="Wingdings" panose="05000000000000000000" pitchFamily="2" charset="2"/>
              <a:buChar char="§"/>
            </a:pPr>
            <a:endParaRPr lang="en-US" dirty="0">
              <a:ea typeface="+mn-lt"/>
              <a:cs typeface="+mn-lt"/>
            </a:endParaRPr>
          </a:p>
          <a:p>
            <a:pPr>
              <a:buFont typeface="Wingdings" panose="05000000000000000000" pitchFamily="2" charset="2"/>
              <a:buChar char="§"/>
            </a:pPr>
            <a:r>
              <a:rPr lang="en-US" dirty="0">
                <a:ea typeface="+mn-lt"/>
                <a:cs typeface="+mn-lt"/>
              </a:rPr>
              <a:t>Persons at higher risk for HIV acquisition should be screened for HIV at least annually</a:t>
            </a:r>
            <a:endParaRPr lang="en-US" dirty="0"/>
          </a:p>
          <a:p>
            <a:pPr lvl="2">
              <a:buFont typeface="Wingdings" panose="05000000000000000000" pitchFamily="2" charset="2"/>
              <a:buChar char="§"/>
            </a:pPr>
            <a:r>
              <a:rPr lang="en-US" sz="2200" dirty="0">
                <a:ea typeface="+mn-lt"/>
                <a:cs typeface="+mn-lt"/>
              </a:rPr>
              <a:t>Providers can consider the benefits of offering more frequent screening (e.g., every 3–6 months) based on risk factors</a:t>
            </a:r>
            <a:endParaRPr lang="en-US" sz="2200" dirty="0">
              <a:cs typeface="Calibri" panose="020F0502020204030204"/>
            </a:endParaRPr>
          </a:p>
          <a:p>
            <a:pPr>
              <a:buFont typeface="Wingdings" panose="05000000000000000000" pitchFamily="2" charset="2"/>
              <a:buChar char="§"/>
            </a:pPr>
            <a:endParaRPr lang="en-US" dirty="0">
              <a:ea typeface="+mn-lt"/>
              <a:cs typeface="+mn-lt"/>
            </a:endParaRPr>
          </a:p>
          <a:p>
            <a:pPr>
              <a:buFont typeface="Wingdings" panose="05000000000000000000" pitchFamily="2" charset="2"/>
              <a:buChar char="§"/>
            </a:pPr>
            <a:r>
              <a:rPr lang="en-US" dirty="0">
                <a:ea typeface="+mn-lt"/>
                <a:cs typeface="+mn-lt"/>
              </a:rPr>
              <a:t>Opt-out HIV screening is recommended in all health care settings</a:t>
            </a:r>
            <a:endParaRPr lang="en-US" dirty="0"/>
          </a:p>
          <a:p>
            <a:pPr>
              <a:buFont typeface="Arial"/>
              <a:buChar char="•"/>
            </a:pPr>
            <a:endParaRPr lang="en-US" dirty="0">
              <a:cs typeface="Calibri"/>
            </a:endParaRPr>
          </a:p>
          <a:p>
            <a:pPr marL="0" indent="0">
              <a:buNone/>
            </a:pPr>
            <a:endParaRPr lang="en-US" sz="2800" dirty="0">
              <a:solidFill>
                <a:srgbClr val="333333"/>
              </a:solidFill>
              <a:latin typeface="Montserrat"/>
            </a:endParaRPr>
          </a:p>
        </p:txBody>
      </p:sp>
      <p:pic>
        <p:nvPicPr>
          <p:cNvPr id="8" name="Picture 8" descr="New Metro Health_COLOR LOGO.png">
            <a:extLst>
              <a:ext uri="{FF2B5EF4-FFF2-40B4-BE49-F238E27FC236}">
                <a16:creationId xmlns:a16="http://schemas.microsoft.com/office/drawing/2014/main" id="{14D8F31D-ACBF-4032-A570-C0277E41E1FA}"/>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573516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149289" y="302785"/>
            <a:ext cx="11719249" cy="933061"/>
          </a:xfrm>
        </p:spPr>
        <p:txBody>
          <a:bodyPr>
            <a:normAutofit/>
          </a:bodyPr>
          <a:lstStyle/>
          <a:p>
            <a:pPr algn="ctr"/>
            <a:r>
              <a:rPr lang="en-US" dirty="0">
                <a:cs typeface="Calibri Light"/>
              </a:rPr>
              <a:t>Screening</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203199" y="1384335"/>
            <a:ext cx="11785602" cy="4982645"/>
          </a:xfrm>
        </p:spPr>
        <p:txBody>
          <a:bodyPr vert="horz" lIns="91440" tIns="45720" rIns="91440" bIns="45720" rtlCol="0" anchor="t">
            <a:normAutofit/>
          </a:bodyPr>
          <a:lstStyle/>
          <a:p>
            <a:pPr marL="342265" indent="-227965"/>
            <a:r>
              <a:rPr lang="en-US" dirty="0">
                <a:ea typeface="+mn-lt"/>
                <a:cs typeface="+mn-lt"/>
              </a:rPr>
              <a:t>HIV</a:t>
            </a:r>
            <a:r>
              <a:rPr lang="en-US" dirty="0">
                <a:cs typeface="Calibri"/>
              </a:rPr>
              <a:t> screening should be voluntary and free from coercion</a:t>
            </a:r>
            <a:endParaRPr lang="en-US" dirty="0"/>
          </a:p>
          <a:p>
            <a:pPr marL="1003969" lvl="2" indent="-227965"/>
            <a:r>
              <a:rPr lang="en-US" sz="2200" dirty="0">
                <a:cs typeface="Calibri"/>
              </a:rPr>
              <a:t>Patients should not be tested without their knowledge</a:t>
            </a:r>
          </a:p>
          <a:p>
            <a:pPr marL="776004" lvl="2" indent="0">
              <a:buNone/>
            </a:pPr>
            <a:endParaRPr lang="en-US" dirty="0">
              <a:cs typeface="Calibri"/>
            </a:endParaRPr>
          </a:p>
          <a:p>
            <a:pPr marL="342265" indent="-227965"/>
            <a:r>
              <a:rPr lang="en-US" dirty="0">
                <a:cs typeface="Calibri"/>
              </a:rPr>
              <a:t>Requirement of specific signed consent for HIV testing is not recommended</a:t>
            </a:r>
          </a:p>
          <a:p>
            <a:pPr marL="1003969" lvl="2" indent="-227965"/>
            <a:r>
              <a:rPr lang="en-US" sz="2200" b="1" dirty="0">
                <a:cs typeface="Calibri"/>
              </a:rPr>
              <a:t>General informed consent for medical care is considered sufficient </a:t>
            </a:r>
            <a:r>
              <a:rPr lang="en-US" sz="2200" dirty="0">
                <a:cs typeface="Calibri"/>
              </a:rPr>
              <a:t>to encompass informed consent for HIV testing</a:t>
            </a:r>
          </a:p>
          <a:p>
            <a:pPr marL="776004" lvl="2" indent="0">
              <a:buNone/>
            </a:pPr>
            <a:endParaRPr lang="en-US" sz="2200" dirty="0">
              <a:cs typeface="Calibri"/>
            </a:endParaRPr>
          </a:p>
          <a:p>
            <a:pPr marL="342117" indent="-227965"/>
            <a:r>
              <a:rPr lang="en-US" dirty="0">
                <a:cs typeface="Calibri"/>
              </a:rPr>
              <a:t>Those whose HIV test results are negative and are at </a:t>
            </a:r>
            <a:r>
              <a:rPr lang="en-US" i="1" dirty="0">
                <a:cs typeface="Calibri"/>
              </a:rPr>
              <a:t>increased risk </a:t>
            </a:r>
            <a:r>
              <a:rPr lang="en-US" dirty="0">
                <a:cs typeface="Calibri"/>
              </a:rPr>
              <a:t>to acquire HIV, should be offered HIV PrEP – including adolescents who are at risk</a:t>
            </a:r>
          </a:p>
          <a:p>
            <a:pPr marL="0" indent="0">
              <a:buNone/>
            </a:pPr>
            <a:endParaRPr lang="en-US" dirty="0">
              <a:solidFill>
                <a:srgbClr val="333333"/>
              </a:solidFill>
              <a:latin typeface="Montserrat"/>
              <a:cs typeface="Calibri"/>
            </a:endParaRPr>
          </a:p>
        </p:txBody>
      </p:sp>
      <p:pic>
        <p:nvPicPr>
          <p:cNvPr id="8" name="Picture 8" descr="New Metro Health_COLOR LOGO.png">
            <a:extLst>
              <a:ext uri="{FF2B5EF4-FFF2-40B4-BE49-F238E27FC236}">
                <a16:creationId xmlns:a16="http://schemas.microsoft.com/office/drawing/2014/main" id="{19D4C23C-F8FD-4AEA-AB3B-280EC56E7E8D}"/>
              </a:ext>
            </a:extLst>
          </p:cNvPr>
          <p:cNvPicPr>
            <a:picLocks noChangeAspect="1"/>
          </p:cNvPicPr>
          <p:nvPr/>
        </p:nvPicPr>
        <p:blipFill>
          <a:blip r:embed="rId4"/>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916760263"/>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14F597-EE72-D62D-989F-FA6E66560669}"/>
              </a:ext>
            </a:extLst>
          </p:cNvPr>
          <p:cNvSpPr>
            <a:spLocks noGrp="1"/>
          </p:cNvSpPr>
          <p:nvPr>
            <p:ph idx="1"/>
          </p:nvPr>
        </p:nvSpPr>
        <p:spPr>
          <a:xfrm>
            <a:off x="351183" y="1689656"/>
            <a:ext cx="11489634" cy="4367299"/>
          </a:xfrm>
        </p:spPr>
        <p:txBody>
          <a:bodyPr/>
          <a:lstStyle/>
          <a:p>
            <a:pPr marL="638810" lvl="1" indent="-227965"/>
            <a:r>
              <a:rPr lang="en-US" b="1" dirty="0">
                <a:solidFill>
                  <a:schemeClr val="accent3">
                    <a:lumMod val="75000"/>
                  </a:schemeClr>
                </a:solidFill>
                <a:cs typeface="Calibri"/>
              </a:rPr>
              <a:t>The USPSTF recommends that clinicians prescribe preexposure prophylaxis using effective antiretroviral therapy to persons who are at increased risk of HIV acquisition to decrease the risk of acquiring HIV. (A grade)</a:t>
            </a:r>
          </a:p>
          <a:p>
            <a:pPr marL="410845" lvl="1" indent="0">
              <a:buNone/>
            </a:pPr>
            <a:endParaRPr lang="en-US" b="1" dirty="0">
              <a:solidFill>
                <a:schemeClr val="accent3">
                  <a:lumMod val="75000"/>
                </a:schemeClr>
              </a:solidFill>
              <a:cs typeface="Calibri"/>
            </a:endParaRPr>
          </a:p>
          <a:p>
            <a:pPr marL="1003969" lvl="2" indent="-227965"/>
            <a:r>
              <a:rPr lang="en-US" sz="2200" dirty="0">
                <a:cs typeface="Calibri"/>
              </a:rPr>
              <a:t>Daily oral antiretroviral </a:t>
            </a:r>
            <a:r>
              <a:rPr lang="en-US" sz="2200" dirty="0" err="1">
                <a:cs typeface="Calibri"/>
              </a:rPr>
              <a:t>PrEP</a:t>
            </a:r>
            <a:r>
              <a:rPr lang="en-US" sz="2200" dirty="0">
                <a:cs typeface="Calibri"/>
              </a:rPr>
              <a:t> with a fixed-dose combination of emtricitabine (FTC) and either tenofovir disoproxil fumarate (TDF) or tenofovir alafenamide (TAF)</a:t>
            </a:r>
          </a:p>
          <a:p>
            <a:pPr marL="776004" lvl="2" indent="0">
              <a:buNone/>
            </a:pPr>
            <a:endParaRPr lang="en-US" sz="2200" dirty="0">
              <a:ea typeface="+mn-lt"/>
              <a:cs typeface="+mn-lt"/>
            </a:endParaRPr>
          </a:p>
          <a:p>
            <a:pPr marL="1003969" lvl="2" indent="-227965"/>
            <a:r>
              <a:rPr lang="en-US" sz="2200" dirty="0">
                <a:cs typeface="Calibri"/>
              </a:rPr>
              <a:t>Demonstrated safety and </a:t>
            </a:r>
            <a:r>
              <a:rPr lang="en-US" sz="2200" b="1" dirty="0">
                <a:cs typeface="Calibri"/>
              </a:rPr>
              <a:t>99% reduction </a:t>
            </a:r>
            <a:r>
              <a:rPr lang="en-US" sz="2200" dirty="0">
                <a:cs typeface="Calibri"/>
              </a:rPr>
              <a:t>in the rate of HIV acquisition </a:t>
            </a:r>
          </a:p>
          <a:p>
            <a:pPr marL="776004" lvl="2" indent="0">
              <a:buNone/>
            </a:pPr>
            <a:endParaRPr lang="en-US" sz="2200" dirty="0">
              <a:cs typeface="Calibri"/>
            </a:endParaRPr>
          </a:p>
          <a:p>
            <a:pPr marL="342265" indent="-227965"/>
            <a:r>
              <a:rPr lang="en-US" b="1" dirty="0">
                <a:solidFill>
                  <a:srgbClr val="000000"/>
                </a:solidFill>
                <a:cs typeface="Calibri"/>
              </a:rPr>
              <a:t>All</a:t>
            </a:r>
            <a:r>
              <a:rPr lang="en-US" dirty="0">
                <a:solidFill>
                  <a:srgbClr val="000000"/>
                </a:solidFill>
                <a:cs typeface="Calibri"/>
              </a:rPr>
              <a:t> sexually active adults and adolescents should be informed about </a:t>
            </a:r>
            <a:r>
              <a:rPr lang="en-US" dirty="0" err="1">
                <a:solidFill>
                  <a:srgbClr val="000000"/>
                </a:solidFill>
                <a:cs typeface="Calibri"/>
              </a:rPr>
              <a:t>PrEP</a:t>
            </a:r>
            <a:r>
              <a:rPr lang="en-US" dirty="0">
                <a:solidFill>
                  <a:srgbClr val="000000"/>
                </a:solidFill>
                <a:cs typeface="Calibri"/>
              </a:rPr>
              <a:t> as an effective method to prevent HIV</a:t>
            </a:r>
          </a:p>
        </p:txBody>
      </p:sp>
      <p:sp>
        <p:nvSpPr>
          <p:cNvPr id="4" name="Title 1">
            <a:extLst>
              <a:ext uri="{FF2B5EF4-FFF2-40B4-BE49-F238E27FC236}">
                <a16:creationId xmlns:a16="http://schemas.microsoft.com/office/drawing/2014/main" id="{6FF3FC15-96CA-CE41-1649-994D9D3FDB83}"/>
              </a:ext>
            </a:extLst>
          </p:cNvPr>
          <p:cNvSpPr>
            <a:spLocks noGrp="1"/>
          </p:cNvSpPr>
          <p:nvPr>
            <p:ph type="title"/>
          </p:nvPr>
        </p:nvSpPr>
        <p:spPr>
          <a:xfrm>
            <a:off x="609600" y="274638"/>
            <a:ext cx="11087100" cy="1143000"/>
          </a:xfrm>
        </p:spPr>
        <p:txBody>
          <a:bodyPr>
            <a:normAutofit/>
          </a:bodyPr>
          <a:lstStyle/>
          <a:p>
            <a:pPr algn="ctr"/>
            <a:r>
              <a:rPr lang="en-US" dirty="0">
                <a:cs typeface="Calibri Light"/>
              </a:rPr>
              <a:t>Screening</a:t>
            </a:r>
          </a:p>
        </p:txBody>
      </p:sp>
    </p:spTree>
    <p:extLst>
      <p:ext uri="{BB962C8B-B14F-4D97-AF65-F5344CB8AC3E}">
        <p14:creationId xmlns:p14="http://schemas.microsoft.com/office/powerpoint/2010/main" val="488342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119332" y="91955"/>
            <a:ext cx="11852694" cy="865488"/>
          </a:xfrm>
        </p:spPr>
        <p:txBody>
          <a:bodyPr>
            <a:normAutofit/>
          </a:bodyPr>
          <a:lstStyle/>
          <a:p>
            <a:pPr algn="ctr"/>
            <a:r>
              <a:rPr lang="en-US" sz="4400" dirty="0">
                <a:cs typeface="Calibri Light"/>
              </a:rPr>
              <a:t>HIV Testing Algorithm</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4294967295"/>
          </p:nvPr>
        </p:nvSpPr>
        <p:spPr>
          <a:xfrm>
            <a:off x="0" y="720725"/>
            <a:ext cx="11718925" cy="5499100"/>
          </a:xfrm>
        </p:spPr>
        <p:txBody>
          <a:bodyPr vert="horz" lIns="91440" tIns="45720" rIns="91440" bIns="45720" rtlCol="0" anchor="t">
            <a:normAutofit/>
          </a:bodyPr>
          <a:lstStyle/>
          <a:p>
            <a:pPr marL="0" indent="0">
              <a:buNone/>
            </a:pPr>
            <a:endParaRPr lang="en-US" dirty="0">
              <a:cs typeface="Calibri"/>
            </a:endParaRPr>
          </a:p>
          <a:p>
            <a:pPr lvl="1"/>
            <a:endParaRPr lang="en-US" dirty="0">
              <a:cs typeface="Calibri"/>
            </a:endParaRPr>
          </a:p>
          <a:p>
            <a:endParaRPr lang="en-US" dirty="0">
              <a:solidFill>
                <a:srgbClr val="000000"/>
              </a:solidFill>
              <a:latin typeface="Calibri"/>
              <a:cs typeface="Calibri"/>
            </a:endParaRPr>
          </a:p>
          <a:p>
            <a:pPr marL="0" indent="0">
              <a:buNone/>
            </a:pPr>
            <a:endParaRPr lang="en-US" dirty="0">
              <a:solidFill>
                <a:srgbClr val="333333"/>
              </a:solidFill>
              <a:latin typeface="Montserrat"/>
            </a:endParaRPr>
          </a:p>
        </p:txBody>
      </p:sp>
      <p:sp>
        <p:nvSpPr>
          <p:cNvPr id="8" name="Footer Placeholder 7">
            <a:extLst>
              <a:ext uri="{FF2B5EF4-FFF2-40B4-BE49-F238E27FC236}">
                <a16:creationId xmlns:a16="http://schemas.microsoft.com/office/drawing/2014/main" id="{4BD138EA-B416-4D04-BC2F-B7C033CAC709}"/>
              </a:ext>
            </a:extLst>
          </p:cNvPr>
          <p:cNvSpPr>
            <a:spLocks noGrp="1"/>
          </p:cNvSpPr>
          <p:nvPr>
            <p:ph type="ftr" sz="quarter" idx="4294967295"/>
          </p:nvPr>
        </p:nvSpPr>
        <p:spPr>
          <a:xfrm>
            <a:off x="1521344" y="6219825"/>
            <a:ext cx="4114800" cy="365125"/>
          </a:xfrm>
          <a:prstGeom prst="rect">
            <a:avLst/>
          </a:prstGeom>
        </p:spPr>
        <p:txBody>
          <a:bodyPr/>
          <a:lstStyle/>
          <a:p>
            <a:r>
              <a:rPr lang="en-US" sz="1200" b="1" dirty="0"/>
              <a:t>**NAT- Nucleic Acid Test</a:t>
            </a:r>
          </a:p>
          <a:p>
            <a:endParaRPr lang="en-US" sz="1200" dirty="0"/>
          </a:p>
          <a:p>
            <a:r>
              <a:rPr lang="en-US" sz="1200" dirty="0"/>
              <a:t>https://stacks.cdc.gov/view/cdc/50872</a:t>
            </a:r>
          </a:p>
        </p:txBody>
      </p:sp>
      <p:pic>
        <p:nvPicPr>
          <p:cNvPr id="5" name="Picture 7" descr="cdc-aphl-recommended-laboratory-testing-diagnosis-hiv-infection.jpg">
            <a:extLst>
              <a:ext uri="{FF2B5EF4-FFF2-40B4-BE49-F238E27FC236}">
                <a16:creationId xmlns:a16="http://schemas.microsoft.com/office/drawing/2014/main" id="{58CC3EDD-D93B-4A16-8F45-0FC24B520D74}"/>
              </a:ext>
            </a:extLst>
          </p:cNvPr>
          <p:cNvPicPr>
            <a:picLocks noChangeAspect="1"/>
          </p:cNvPicPr>
          <p:nvPr/>
        </p:nvPicPr>
        <p:blipFill>
          <a:blip r:embed="rId3"/>
          <a:stretch>
            <a:fillRect/>
          </a:stretch>
        </p:blipFill>
        <p:spPr>
          <a:xfrm>
            <a:off x="1848929" y="969969"/>
            <a:ext cx="8220973" cy="4989949"/>
          </a:xfrm>
          <a:prstGeom prst="rect">
            <a:avLst/>
          </a:prstGeom>
        </p:spPr>
      </p:pic>
      <p:pic>
        <p:nvPicPr>
          <p:cNvPr id="9" name="Picture 8" descr="New Metro Health_COLOR LOGO.png">
            <a:extLst>
              <a:ext uri="{FF2B5EF4-FFF2-40B4-BE49-F238E27FC236}">
                <a16:creationId xmlns:a16="http://schemas.microsoft.com/office/drawing/2014/main" id="{C934A0F7-7A04-47A4-8DA0-73ADAC30FF79}"/>
              </a:ext>
            </a:extLst>
          </p:cNvPr>
          <p:cNvPicPr>
            <a:picLocks noChangeAspect="1"/>
          </p:cNvPicPr>
          <p:nvPr/>
        </p:nvPicPr>
        <p:blipFill>
          <a:blip r:embed="rId4"/>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127086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149289" y="261257"/>
            <a:ext cx="11719249" cy="933061"/>
          </a:xfrm>
        </p:spPr>
        <p:txBody>
          <a:bodyPr>
            <a:normAutofit/>
          </a:bodyPr>
          <a:lstStyle/>
          <a:p>
            <a:pPr algn="ctr"/>
            <a:r>
              <a:rPr lang="en-US" dirty="0">
                <a:cs typeface="Calibri Light"/>
              </a:rPr>
              <a:t>Treatment</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557913" y="1194318"/>
            <a:ext cx="11076174" cy="4982645"/>
          </a:xfrm>
        </p:spPr>
        <p:txBody>
          <a:bodyPr vert="horz" lIns="91440" tIns="45720" rIns="91440" bIns="45720" rtlCol="0" anchor="t">
            <a:normAutofit fontScale="92500" lnSpcReduction="10000"/>
          </a:bodyPr>
          <a:lstStyle/>
          <a:p>
            <a:pPr marL="457200" indent="-342900">
              <a:buFont typeface="Wingdings" panose="05000000000000000000" pitchFamily="2" charset="2"/>
              <a:buChar char="§"/>
            </a:pPr>
            <a:r>
              <a:rPr lang="en-US" dirty="0">
                <a:ea typeface="+mn-lt"/>
                <a:cs typeface="+mn-lt"/>
              </a:rPr>
              <a:t>Antiretroviral therapy (ART) should be initiated as soon as possible for all persons with HIV infection regardless of CD4+ T-cell count, both for individual health and to prevent HIV transmission</a:t>
            </a:r>
            <a:endParaRPr lang="en-US" dirty="0"/>
          </a:p>
          <a:p>
            <a:pPr marL="457200" indent="-342900">
              <a:buFont typeface="Wingdings" panose="05000000000000000000" pitchFamily="2" charset="2"/>
              <a:buChar char="§"/>
            </a:pPr>
            <a:endParaRPr lang="en-US" dirty="0">
              <a:ea typeface="+mn-lt"/>
              <a:cs typeface="+mn-lt"/>
            </a:endParaRPr>
          </a:p>
          <a:p>
            <a:pPr marL="457200" indent="-342900">
              <a:buFont typeface="Wingdings" panose="05000000000000000000" pitchFamily="2" charset="2"/>
              <a:buChar char="§"/>
            </a:pPr>
            <a:r>
              <a:rPr lang="en-US" dirty="0">
                <a:ea typeface="+mn-lt"/>
                <a:cs typeface="+mn-lt"/>
              </a:rPr>
              <a:t>Persons with HIV infection who achieve and maintain a viral load suppressed to &lt;200 copies/mL with ART have </a:t>
            </a:r>
            <a:r>
              <a:rPr lang="en-US" b="1" dirty="0">
                <a:ea typeface="+mn-lt"/>
                <a:cs typeface="+mn-lt"/>
              </a:rPr>
              <a:t>effectively no risk</a:t>
            </a:r>
            <a:r>
              <a:rPr lang="en-US" dirty="0">
                <a:ea typeface="+mn-lt"/>
                <a:cs typeface="+mn-lt"/>
              </a:rPr>
              <a:t> for sexually transmitting HIV</a:t>
            </a:r>
            <a:endParaRPr lang="en-US" dirty="0"/>
          </a:p>
          <a:p>
            <a:pPr marL="114300" indent="0">
              <a:buNone/>
            </a:pPr>
            <a:endParaRPr lang="en-US" dirty="0">
              <a:ea typeface="+mn-lt"/>
              <a:cs typeface="+mn-lt"/>
            </a:endParaRPr>
          </a:p>
          <a:p>
            <a:pPr marL="457200" indent="-342900">
              <a:buFont typeface="Wingdings" panose="05000000000000000000" pitchFamily="2" charset="2"/>
              <a:buChar char="§"/>
            </a:pPr>
            <a:r>
              <a:rPr lang="en-US" dirty="0">
                <a:ea typeface="+mn-lt"/>
                <a:cs typeface="+mn-lt"/>
              </a:rPr>
              <a:t>Provide prevention counseling to persons with diagnosed HIV</a:t>
            </a:r>
          </a:p>
          <a:p>
            <a:pPr marL="457200" indent="-342900">
              <a:buFont typeface="Wingdings" panose="05000000000000000000" pitchFamily="2" charset="2"/>
              <a:buChar char="§"/>
            </a:pPr>
            <a:endParaRPr lang="en-US" dirty="0">
              <a:ea typeface="+mn-lt"/>
              <a:cs typeface="+mn-lt"/>
            </a:endParaRPr>
          </a:p>
          <a:p>
            <a:pPr marL="457200" indent="-342900">
              <a:buFont typeface="Wingdings" panose="05000000000000000000" pitchFamily="2" charset="2"/>
              <a:buChar char="§"/>
            </a:pPr>
            <a:r>
              <a:rPr lang="en-US" dirty="0">
                <a:ea typeface="+mn-lt"/>
                <a:cs typeface="+mn-lt"/>
              </a:rPr>
              <a:t>Provide additional counseling, either on-site or through referral, about the psychosocial and medical implications of having HIV infection</a:t>
            </a:r>
            <a:endParaRPr lang="en-US" dirty="0"/>
          </a:p>
          <a:p>
            <a:pPr marL="457200" indent="-342900">
              <a:buFont typeface="Wingdings" panose="05000000000000000000" pitchFamily="2" charset="2"/>
              <a:buChar char="§"/>
            </a:pPr>
            <a:endParaRPr lang="en-US" dirty="0">
              <a:ea typeface="+mn-lt"/>
              <a:cs typeface="+mn-lt"/>
            </a:endParaRPr>
          </a:p>
          <a:p>
            <a:pPr marL="457200" indent="-342900">
              <a:buFont typeface="Wingdings" panose="05000000000000000000" pitchFamily="2" charset="2"/>
              <a:buChar char="§"/>
            </a:pPr>
            <a:r>
              <a:rPr lang="en-US" dirty="0">
                <a:ea typeface="+mn-lt"/>
                <a:cs typeface="+mn-lt"/>
              </a:rPr>
              <a:t>Assess the need for immediate medical care and</a:t>
            </a:r>
            <a:r>
              <a:rPr lang="en-US" dirty="0"/>
              <a:t> </a:t>
            </a:r>
            <a:r>
              <a:rPr lang="en-US" dirty="0">
                <a:ea typeface="+mn-lt"/>
                <a:cs typeface="+mn-lt"/>
              </a:rPr>
              <a:t>psychosocial support</a:t>
            </a:r>
            <a:endParaRPr lang="en-US" dirty="0"/>
          </a:p>
          <a:p>
            <a:pPr marL="342265" indent="-227965">
              <a:buFont typeface="Arial"/>
              <a:buChar char="•"/>
            </a:pPr>
            <a:endParaRPr lang="en-US" dirty="0">
              <a:solidFill>
                <a:srgbClr val="000000"/>
              </a:solidFill>
              <a:latin typeface="Calibri"/>
              <a:cs typeface="Calibri"/>
            </a:endParaRPr>
          </a:p>
          <a:p>
            <a:pPr marL="0" indent="0">
              <a:buNone/>
            </a:pPr>
            <a:endParaRPr lang="en-US" dirty="0">
              <a:solidFill>
                <a:srgbClr val="333333"/>
              </a:solidFill>
              <a:latin typeface="Montserrat"/>
            </a:endParaRPr>
          </a:p>
        </p:txBody>
      </p:sp>
      <p:pic>
        <p:nvPicPr>
          <p:cNvPr id="8" name="Picture 8" descr="New Metro Health_COLOR LOGO.png">
            <a:extLst>
              <a:ext uri="{FF2B5EF4-FFF2-40B4-BE49-F238E27FC236}">
                <a16:creationId xmlns:a16="http://schemas.microsoft.com/office/drawing/2014/main" id="{5A4D98CA-F250-4D37-AC01-F6E3A220BD10}"/>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464177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2BA3527-01DA-45EF-AFF9-B7AB052010C1}"/>
              </a:ext>
            </a:extLst>
          </p:cNvPr>
          <p:cNvSpPr>
            <a:spLocks noGrp="1"/>
          </p:cNvSpPr>
          <p:nvPr>
            <p:ph type="body" sz="half" idx="2"/>
          </p:nvPr>
        </p:nvSpPr>
        <p:spPr>
          <a:xfrm>
            <a:off x="705112" y="1208300"/>
            <a:ext cx="9978930" cy="4511889"/>
          </a:xfrm>
        </p:spPr>
        <p:txBody>
          <a:bodyPr vert="horz" lIns="91440" tIns="45720" rIns="91440" bIns="45720" rtlCol="0" anchor="t">
            <a:noAutofit/>
          </a:bodyPr>
          <a:lstStyle/>
          <a:p>
            <a:pPr marL="457200" indent="-457200">
              <a:buFont typeface="Wingdings" panose="05000000000000000000" pitchFamily="2" charset="2"/>
              <a:buChar char="§"/>
            </a:pPr>
            <a:r>
              <a:rPr lang="en-US" sz="2800" dirty="0">
                <a:ea typeface="+mn-lt"/>
                <a:cs typeface="+mn-lt"/>
              </a:rPr>
              <a:t>Deliver results privately and in-person if possible</a:t>
            </a:r>
          </a:p>
          <a:p>
            <a:pPr marL="457200" indent="-457200">
              <a:lnSpc>
                <a:spcPct val="100000"/>
              </a:lnSpc>
              <a:spcBef>
                <a:spcPts val="0"/>
              </a:spcBef>
              <a:buFont typeface="Wingdings" panose="05000000000000000000" pitchFamily="2" charset="2"/>
              <a:buChar char="§"/>
            </a:pPr>
            <a:r>
              <a:rPr lang="en-US" sz="2800" dirty="0">
                <a:ea typeface="+mn-lt"/>
                <a:cs typeface="+mn-lt"/>
              </a:rPr>
              <a:t>For rapid tests, explain that a confirmatory test is needed </a:t>
            </a:r>
          </a:p>
          <a:p>
            <a:pPr marL="457200" indent="-457200">
              <a:buFont typeface="Wingdings" panose="05000000000000000000" pitchFamily="2" charset="2"/>
              <a:buChar char="§"/>
            </a:pPr>
            <a:r>
              <a:rPr lang="en-US" sz="2800" dirty="0">
                <a:ea typeface="+mn-lt"/>
                <a:cs typeface="+mn-lt"/>
              </a:rPr>
              <a:t>HIV treatment works (Undetectable=Untransmissible, U=U)</a:t>
            </a:r>
          </a:p>
          <a:p>
            <a:pPr marL="457200" indent="-457200">
              <a:buFont typeface="Wingdings" panose="05000000000000000000" pitchFamily="2" charset="2"/>
              <a:buChar char="§"/>
            </a:pPr>
            <a:r>
              <a:rPr lang="en-US" sz="2800" dirty="0">
                <a:ea typeface="+mn-lt"/>
                <a:cs typeface="+mn-lt"/>
              </a:rPr>
              <a:t>HIV prevention works</a:t>
            </a:r>
          </a:p>
          <a:p>
            <a:pPr marL="800100" lvl="1" indent="-342900">
              <a:buFont typeface="Wingdings" panose="05000000000000000000" pitchFamily="2" charset="2"/>
              <a:buChar char="§"/>
            </a:pPr>
            <a:r>
              <a:rPr lang="en-US" sz="2400" dirty="0">
                <a:ea typeface="+mn-lt"/>
                <a:cs typeface="+mn-lt"/>
              </a:rPr>
              <a:t>PrEP is 99% effective at preventing HIV</a:t>
            </a:r>
            <a:endParaRPr lang="en-US" sz="2400" dirty="0">
              <a:ea typeface="+mn-lt"/>
              <a:cs typeface="Calibri"/>
            </a:endParaRPr>
          </a:p>
          <a:p>
            <a:pPr marL="800100" lvl="1" indent="-342900">
              <a:buFont typeface="Wingdings" panose="05000000000000000000" pitchFamily="2" charset="2"/>
              <a:buChar char="§"/>
            </a:pPr>
            <a:r>
              <a:rPr lang="en-US" sz="2400" dirty="0">
                <a:ea typeface="+mn-lt"/>
                <a:cs typeface="+mn-lt"/>
              </a:rPr>
              <a:t>PEP is at least 80% effective</a:t>
            </a:r>
            <a:endParaRPr lang="en-US" sz="2400" dirty="0">
              <a:cs typeface="Calibri"/>
            </a:endParaRPr>
          </a:p>
          <a:p>
            <a:pPr marL="457200" indent="-457200">
              <a:buFont typeface="Wingdings" panose="05000000000000000000" pitchFamily="2" charset="2"/>
              <a:buChar char="§"/>
            </a:pPr>
            <a:r>
              <a:rPr lang="en-US" sz="2800" dirty="0">
                <a:ea typeface="+mn-lt"/>
                <a:cs typeface="+mn-lt"/>
              </a:rPr>
              <a:t>HIV is a chronic health condition, </a:t>
            </a:r>
            <a:r>
              <a:rPr lang="en-US" sz="2800" b="1" dirty="0">
                <a:ea typeface="+mn-lt"/>
                <a:cs typeface="+mn-lt"/>
              </a:rPr>
              <a:t>not </a:t>
            </a:r>
            <a:r>
              <a:rPr lang="en-US" sz="2800" dirty="0">
                <a:ea typeface="+mn-lt"/>
                <a:cs typeface="+mn-lt"/>
              </a:rPr>
              <a:t>a death sentence</a:t>
            </a:r>
            <a:endParaRPr lang="en-US" sz="2800" dirty="0">
              <a:cs typeface="Calibri"/>
            </a:endParaRPr>
          </a:p>
          <a:p>
            <a:pPr marL="457200" indent="-457200">
              <a:buFont typeface="Wingdings" panose="05000000000000000000" pitchFamily="2" charset="2"/>
              <a:buChar char="§"/>
            </a:pPr>
            <a:r>
              <a:rPr lang="en-US" sz="2800" dirty="0">
                <a:ea typeface="+mn-lt"/>
                <a:cs typeface="+mn-lt"/>
              </a:rPr>
              <a:t>HIV stigma affects well-being of patients</a:t>
            </a:r>
            <a:endParaRPr lang="en-US" sz="2800" dirty="0">
              <a:cs typeface="Calibri"/>
            </a:endParaRPr>
          </a:p>
          <a:p>
            <a:pPr marL="457200" indent="-457200">
              <a:buFont typeface="Wingdings" panose="05000000000000000000" pitchFamily="2" charset="2"/>
              <a:buChar char="§"/>
            </a:pPr>
            <a:r>
              <a:rPr lang="en-US" sz="2800" dirty="0">
                <a:cs typeface="Calibri"/>
                <a:hlinkClick r:id="rId3"/>
              </a:rPr>
              <a:t>RAPID Start Calendar</a:t>
            </a:r>
            <a:endParaRPr lang="en-US" sz="2800" dirty="0">
              <a:cs typeface="Calibri"/>
            </a:endParaRPr>
          </a:p>
        </p:txBody>
      </p:sp>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203198" y="52603"/>
            <a:ext cx="11798301" cy="875482"/>
          </a:xfrm>
        </p:spPr>
        <p:txBody>
          <a:bodyPr>
            <a:normAutofit/>
          </a:bodyPr>
          <a:lstStyle/>
          <a:p>
            <a:pPr algn="ctr"/>
            <a:r>
              <a:rPr lang="en-US" sz="4000" dirty="0">
                <a:cs typeface="Calibri Light"/>
              </a:rPr>
              <a:t>Communicating Test Results</a:t>
            </a:r>
          </a:p>
        </p:txBody>
      </p:sp>
      <p:sp>
        <p:nvSpPr>
          <p:cNvPr id="9" name="Footer Placeholder 8">
            <a:extLst>
              <a:ext uri="{FF2B5EF4-FFF2-40B4-BE49-F238E27FC236}">
                <a16:creationId xmlns:a16="http://schemas.microsoft.com/office/drawing/2014/main" id="{D4AFCF8A-5600-490D-AC29-640E4A637193}"/>
              </a:ext>
            </a:extLst>
          </p:cNvPr>
          <p:cNvSpPr>
            <a:spLocks noGrp="1"/>
          </p:cNvSpPr>
          <p:nvPr>
            <p:ph type="ftr" sz="quarter" idx="11"/>
          </p:nvPr>
        </p:nvSpPr>
        <p:spPr>
          <a:xfrm>
            <a:off x="3853698" y="6255583"/>
            <a:ext cx="4114800" cy="365125"/>
          </a:xfrm>
        </p:spPr>
        <p:txBody>
          <a:bodyPr/>
          <a:lstStyle/>
          <a:p>
            <a:r>
              <a:rPr lang="en-US" dirty="0">
                <a:cs typeface="Calibri"/>
                <a:hlinkClick r:id="rId4"/>
              </a:rPr>
              <a:t>End Sigma End HIV Alliance of SA</a:t>
            </a:r>
            <a:endParaRPr lang="en-US" dirty="0"/>
          </a:p>
        </p:txBody>
      </p:sp>
      <p:pic>
        <p:nvPicPr>
          <p:cNvPr id="5" name="Picture 9" descr="Chat with solid fill">
            <a:extLst>
              <a:ext uri="{FF2B5EF4-FFF2-40B4-BE49-F238E27FC236}">
                <a16:creationId xmlns:a16="http://schemas.microsoft.com/office/drawing/2014/main" id="{7A26A309-0FFB-4849-9E61-680D569E9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13" b="813"/>
          <a:stretch/>
        </p:blipFill>
        <p:spPr>
          <a:xfrm>
            <a:off x="10046368" y="140993"/>
            <a:ext cx="1275348" cy="1254613"/>
          </a:xfrm>
          <a:prstGeom prst="rect">
            <a:avLst/>
          </a:prstGeom>
        </p:spPr>
      </p:pic>
      <p:pic>
        <p:nvPicPr>
          <p:cNvPr id="10" name="Picture 8" descr="New Metro Health_COLOR LOGO.png">
            <a:extLst>
              <a:ext uri="{FF2B5EF4-FFF2-40B4-BE49-F238E27FC236}">
                <a16:creationId xmlns:a16="http://schemas.microsoft.com/office/drawing/2014/main" id="{A4371FD0-31EB-456E-B080-97BBDFDB20DB}"/>
              </a:ext>
            </a:extLst>
          </p:cNvPr>
          <p:cNvPicPr>
            <a:picLocks noChangeAspect="1"/>
          </p:cNvPicPr>
          <p:nvPr/>
        </p:nvPicPr>
        <p:blipFill>
          <a:blip r:embed="rId7"/>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4248720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dirty="0">
                <a:cs typeface="Calibri Light"/>
              </a:rPr>
              <a:t>Viral Hepatitis </a:t>
            </a:r>
            <a:endParaRPr lang="en-US" sz="7200" b="1" kern="1200" dirty="0">
              <a:cs typeface="Calibri Light"/>
            </a:endParaRPr>
          </a:p>
        </p:txBody>
      </p:sp>
      <p:pic>
        <p:nvPicPr>
          <p:cNvPr id="10" name="Picture 8" descr="New Metro Health_COLOR LOGO.png">
            <a:extLst>
              <a:ext uri="{FF2B5EF4-FFF2-40B4-BE49-F238E27FC236}">
                <a16:creationId xmlns:a16="http://schemas.microsoft.com/office/drawing/2014/main" id="{D5C2925F-8ABC-49BA-B68A-CE95158E91BB}"/>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905275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480354" y="184030"/>
            <a:ext cx="11305246" cy="938842"/>
          </a:xfrm>
        </p:spPr>
        <p:txBody>
          <a:bodyPr>
            <a:normAutofit/>
          </a:bodyPr>
          <a:lstStyle/>
          <a:p>
            <a:pPr algn="ctr"/>
            <a:r>
              <a:rPr lang="en-US" sz="4000" dirty="0">
                <a:cs typeface="Calibri Light"/>
              </a:rPr>
              <a:t>Hep A Screening</a:t>
            </a:r>
          </a:p>
        </p:txBody>
      </p:sp>
      <p:sp>
        <p:nvSpPr>
          <p:cNvPr id="8" name="Content Placeholder 7">
            <a:extLst>
              <a:ext uri="{FF2B5EF4-FFF2-40B4-BE49-F238E27FC236}">
                <a16:creationId xmlns:a16="http://schemas.microsoft.com/office/drawing/2014/main" id="{3A28B4B4-8E4F-4E68-90C9-80FC5DB235DC}"/>
              </a:ext>
            </a:extLst>
          </p:cNvPr>
          <p:cNvSpPr>
            <a:spLocks noGrp="1"/>
          </p:cNvSpPr>
          <p:nvPr>
            <p:ph type="body" sz="half" idx="2"/>
          </p:nvPr>
        </p:nvSpPr>
        <p:spPr>
          <a:xfrm>
            <a:off x="738133" y="1678897"/>
            <a:ext cx="9760259" cy="2387777"/>
          </a:xfrm>
        </p:spPr>
        <p:txBody>
          <a:bodyPr vert="horz" lIns="91440" tIns="45720" rIns="91440" bIns="45720" rtlCol="0" anchor="t">
            <a:normAutofit/>
          </a:bodyPr>
          <a:lstStyle/>
          <a:p>
            <a:pPr marL="457200" indent="-457200">
              <a:buFont typeface="Wingdings" panose="05000000000000000000" pitchFamily="2" charset="2"/>
              <a:buChar char="§"/>
            </a:pPr>
            <a:r>
              <a:rPr lang="en-US" sz="2800" b="1" dirty="0">
                <a:cs typeface="Calibri"/>
              </a:rPr>
              <a:t>Routine </a:t>
            </a:r>
            <a:r>
              <a:rPr lang="en-US" sz="2800" dirty="0">
                <a:cs typeface="Calibri"/>
              </a:rPr>
              <a:t>screening </a:t>
            </a:r>
            <a:r>
              <a:rPr lang="en-US" sz="2800" b="1" dirty="0">
                <a:cs typeface="Calibri"/>
              </a:rPr>
              <a:t>not </a:t>
            </a:r>
            <a:r>
              <a:rPr lang="en-US" sz="2800" dirty="0">
                <a:cs typeface="Calibri"/>
              </a:rPr>
              <a:t>recommended</a:t>
            </a:r>
            <a:endParaRPr lang="en-US" dirty="0"/>
          </a:p>
          <a:p>
            <a:pPr marL="457200" indent="-457200">
              <a:buFont typeface="Wingdings" panose="05000000000000000000" pitchFamily="2" charset="2"/>
              <a:buChar char="§"/>
            </a:pPr>
            <a:endParaRPr lang="en-US" sz="2800" dirty="0">
              <a:cs typeface="Calibri"/>
            </a:endParaRPr>
          </a:p>
          <a:p>
            <a:pPr marL="457200" indent="-457200">
              <a:buFont typeface="Wingdings" panose="05000000000000000000" pitchFamily="2" charset="2"/>
              <a:buChar char="§"/>
            </a:pPr>
            <a:r>
              <a:rPr lang="en-US" sz="2800" dirty="0">
                <a:cs typeface="Calibri"/>
              </a:rPr>
              <a:t>Recommended only for those with higher risk factors</a:t>
            </a:r>
          </a:p>
          <a:p>
            <a:endParaRPr lang="en-US" dirty="0">
              <a:cs typeface="Calibri"/>
            </a:endParaRPr>
          </a:p>
        </p:txBody>
      </p:sp>
      <p:pic>
        <p:nvPicPr>
          <p:cNvPr id="9" name="Picture 8" descr="New Metro Health_COLOR LOGO.png">
            <a:extLst>
              <a:ext uri="{FF2B5EF4-FFF2-40B4-BE49-F238E27FC236}">
                <a16:creationId xmlns:a16="http://schemas.microsoft.com/office/drawing/2014/main" id="{EB736FA6-50CB-43BF-A1E1-C60A266CE417}"/>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975040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88033" y="102145"/>
            <a:ext cx="10865743" cy="1111843"/>
          </a:xfrm>
        </p:spPr>
        <p:txBody>
          <a:bodyPr anchor="ctr">
            <a:normAutofit fontScale="90000"/>
          </a:bodyPr>
          <a:lstStyle/>
          <a:p>
            <a:pPr algn="ctr"/>
            <a:r>
              <a:rPr lang="en-US" dirty="0">
                <a:cs typeface="Calibri Light"/>
              </a:rPr>
              <a:t>Hep B Screening Recommendations (CDC, USPSTF)</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1008184" y="1459907"/>
            <a:ext cx="10175630" cy="767904"/>
          </a:xfrm>
        </p:spPr>
        <p:txBody>
          <a:bodyPr vert="horz" lIns="91440" tIns="45720" rIns="91440" bIns="45720" rtlCol="0" anchor="ctr">
            <a:normAutofit/>
          </a:bodyPr>
          <a:lstStyle/>
          <a:p>
            <a:pPr algn="ctr"/>
            <a:endParaRPr lang="en-US" sz="2000">
              <a:cs typeface="Calibri" panose="020F0502020204030204"/>
            </a:endParaRPr>
          </a:p>
          <a:p>
            <a:pPr marL="0" indent="0" algn="ctr">
              <a:buNone/>
            </a:pPr>
            <a:endParaRPr lang="en-US" sz="2000">
              <a:latin typeface="Montserrat"/>
              <a:cs typeface="Calibri"/>
            </a:endParaRPr>
          </a:p>
        </p:txBody>
      </p:sp>
      <p:graphicFrame>
        <p:nvGraphicFramePr>
          <p:cNvPr id="5" name="Diagram 8">
            <a:extLst>
              <a:ext uri="{FF2B5EF4-FFF2-40B4-BE49-F238E27FC236}">
                <a16:creationId xmlns:a16="http://schemas.microsoft.com/office/drawing/2014/main" id="{A267D3B4-9BEF-E1CE-6330-F0E2576C0E84}"/>
              </a:ext>
            </a:extLst>
          </p:cNvPr>
          <p:cNvGraphicFramePr/>
          <p:nvPr>
            <p:extLst>
              <p:ext uri="{D42A27DB-BD31-4B8C-83A1-F6EECF244321}">
                <p14:modId xmlns:p14="http://schemas.microsoft.com/office/powerpoint/2010/main" val="708570713"/>
              </p:ext>
            </p:extLst>
          </p:nvPr>
        </p:nvGraphicFramePr>
        <p:xfrm>
          <a:off x="215661" y="1068236"/>
          <a:ext cx="11688791" cy="493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59" name="TextBox 4958">
            <a:extLst>
              <a:ext uri="{FF2B5EF4-FFF2-40B4-BE49-F238E27FC236}">
                <a16:creationId xmlns:a16="http://schemas.microsoft.com/office/drawing/2014/main" id="{CB77B338-3E38-D0F8-B7D1-5D138522BE0D}"/>
              </a:ext>
            </a:extLst>
          </p:cNvPr>
          <p:cNvSpPr txBox="1"/>
          <p:nvPr/>
        </p:nvSpPr>
        <p:spPr>
          <a:xfrm>
            <a:off x="1324988" y="63865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Source: CDC.gov</a:t>
            </a:r>
          </a:p>
        </p:txBody>
      </p:sp>
      <p:pic>
        <p:nvPicPr>
          <p:cNvPr id="9" name="Picture 8" descr="New Metro Health_COLOR LOGO.png">
            <a:extLst>
              <a:ext uri="{FF2B5EF4-FFF2-40B4-BE49-F238E27FC236}">
                <a16:creationId xmlns:a16="http://schemas.microsoft.com/office/drawing/2014/main" id="{F79B58BA-6D09-442F-B2F2-C8EDB88FD76D}"/>
              </a:ext>
            </a:extLst>
          </p:cNvPr>
          <p:cNvPicPr>
            <a:picLocks noChangeAspect="1"/>
          </p:cNvPicPr>
          <p:nvPr/>
        </p:nvPicPr>
        <p:blipFill>
          <a:blip r:embed="rId8"/>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620271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88033" y="102145"/>
            <a:ext cx="11888306" cy="1111843"/>
          </a:xfrm>
        </p:spPr>
        <p:txBody>
          <a:bodyPr anchor="ctr">
            <a:normAutofit/>
          </a:bodyPr>
          <a:lstStyle/>
          <a:p>
            <a:pPr algn="ctr"/>
            <a:r>
              <a:rPr lang="en-US" dirty="0">
                <a:cs typeface="Calibri Light"/>
              </a:rPr>
              <a:t>Hep B Screening Recommendations (CDC, USPSTF)</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1008184" y="1459907"/>
            <a:ext cx="10175630" cy="767904"/>
          </a:xfrm>
        </p:spPr>
        <p:txBody>
          <a:bodyPr vert="horz" lIns="91440" tIns="45720" rIns="91440" bIns="45720" rtlCol="0" anchor="ctr">
            <a:normAutofit/>
          </a:bodyPr>
          <a:lstStyle/>
          <a:p>
            <a:pPr algn="ctr"/>
            <a:endParaRPr lang="en-US" sz="2000">
              <a:cs typeface="Calibri" panose="020F0502020204030204"/>
            </a:endParaRPr>
          </a:p>
          <a:p>
            <a:pPr marL="0" indent="0" algn="ctr">
              <a:buNone/>
            </a:pPr>
            <a:endParaRPr lang="en-US" sz="2000">
              <a:latin typeface="Montserrat"/>
              <a:cs typeface="Calibri"/>
            </a:endParaRPr>
          </a:p>
        </p:txBody>
      </p:sp>
      <p:graphicFrame>
        <p:nvGraphicFramePr>
          <p:cNvPr id="5" name="Diagram 8">
            <a:extLst>
              <a:ext uri="{FF2B5EF4-FFF2-40B4-BE49-F238E27FC236}">
                <a16:creationId xmlns:a16="http://schemas.microsoft.com/office/drawing/2014/main" id="{A267D3B4-9BEF-E1CE-6330-F0E2576C0E84}"/>
              </a:ext>
            </a:extLst>
          </p:cNvPr>
          <p:cNvGraphicFramePr/>
          <p:nvPr>
            <p:extLst>
              <p:ext uri="{D42A27DB-BD31-4B8C-83A1-F6EECF244321}">
                <p14:modId xmlns:p14="http://schemas.microsoft.com/office/powerpoint/2010/main" val="362313264"/>
              </p:ext>
            </p:extLst>
          </p:nvPr>
        </p:nvGraphicFramePr>
        <p:xfrm>
          <a:off x="215661" y="1068236"/>
          <a:ext cx="11688791" cy="493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59" name="TextBox 4958">
            <a:extLst>
              <a:ext uri="{FF2B5EF4-FFF2-40B4-BE49-F238E27FC236}">
                <a16:creationId xmlns:a16="http://schemas.microsoft.com/office/drawing/2014/main" id="{CB77B338-3E38-D0F8-B7D1-5D138522BE0D}"/>
              </a:ext>
            </a:extLst>
          </p:cNvPr>
          <p:cNvSpPr txBox="1"/>
          <p:nvPr/>
        </p:nvSpPr>
        <p:spPr>
          <a:xfrm>
            <a:off x="1324988" y="63865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Source: CDC.gov</a:t>
            </a:r>
          </a:p>
        </p:txBody>
      </p:sp>
      <p:pic>
        <p:nvPicPr>
          <p:cNvPr id="9" name="Picture 8" descr="New Metro Health_COLOR LOGO.png">
            <a:extLst>
              <a:ext uri="{FF2B5EF4-FFF2-40B4-BE49-F238E27FC236}">
                <a16:creationId xmlns:a16="http://schemas.microsoft.com/office/drawing/2014/main" id="{F79B58BA-6D09-442F-B2F2-C8EDB88FD76D}"/>
              </a:ext>
            </a:extLst>
          </p:cNvPr>
          <p:cNvPicPr>
            <a:picLocks noChangeAspect="1"/>
          </p:cNvPicPr>
          <p:nvPr/>
        </p:nvPicPr>
        <p:blipFill>
          <a:blip r:embed="rId8"/>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511501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a:bodyPr>
          <a:lstStyle/>
          <a:p>
            <a:r>
              <a:rPr lang="en-US" dirty="0"/>
              <a:t>SCAETC recognizes that language is constantly evolving, and while we make every effort to avoid bias and stigmatizing terms, we acknowledge that unintentional lapses may occur in our presentations.</a:t>
            </a:r>
          </a:p>
          <a:p>
            <a:endParaRPr lang="en-US" dirty="0"/>
          </a:p>
          <a:p>
            <a:r>
              <a:rPr lang="en-US" dirty="0"/>
              <a:t>We value your feedback and encourage you to share any concerns related to language, images, or concepts that may be offensive or stigmatizing. </a:t>
            </a:r>
          </a:p>
          <a:p>
            <a:endParaRPr lang="en-US" dirty="0"/>
          </a:p>
          <a:p>
            <a:r>
              <a:rPr lang="en-US" dirty="0"/>
              <a:t>Your input will help us refine and improve our presentations, ensuring they remain inclusive and respectful to participants.</a:t>
            </a:r>
          </a:p>
        </p:txBody>
      </p:sp>
      <p:pic>
        <p:nvPicPr>
          <p:cNvPr id="4" name="Picture 8" descr="New Metro Health_COLOR LOGO.png">
            <a:extLst>
              <a:ext uri="{FF2B5EF4-FFF2-40B4-BE49-F238E27FC236}">
                <a16:creationId xmlns:a16="http://schemas.microsoft.com/office/drawing/2014/main" id="{76B03C58-AA24-2E14-2FC4-B132D7E7B54F}"/>
              </a:ext>
            </a:extLst>
          </p:cNvPr>
          <p:cNvPicPr>
            <a:picLocks noChangeAspect="1"/>
          </p:cNvPicPr>
          <p:nvPr/>
        </p:nvPicPr>
        <p:blipFill>
          <a:blip r:embed="rId2"/>
          <a:stretch>
            <a:fillRect/>
          </a:stretch>
        </p:blipFill>
        <p:spPr>
          <a:xfrm>
            <a:off x="191624" y="5967502"/>
            <a:ext cx="1003827" cy="875483"/>
          </a:xfrm>
          <a:prstGeom prst="rect">
            <a:avLst/>
          </a:prstGeom>
        </p:spPr>
      </p:pic>
    </p:spTree>
    <p:extLst>
      <p:ext uri="{BB962C8B-B14F-4D97-AF65-F5344CB8AC3E}">
        <p14:creationId xmlns:p14="http://schemas.microsoft.com/office/powerpoint/2010/main" val="862975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27B6-0CA6-473F-A4A1-6571088111AC}"/>
              </a:ext>
            </a:extLst>
          </p:cNvPr>
          <p:cNvSpPr>
            <a:spLocks noGrp="1"/>
          </p:cNvSpPr>
          <p:nvPr>
            <p:ph type="title"/>
          </p:nvPr>
        </p:nvSpPr>
        <p:spPr>
          <a:xfrm>
            <a:off x="609604" y="274639"/>
            <a:ext cx="11087425" cy="658049"/>
          </a:xfrm>
        </p:spPr>
        <p:txBody>
          <a:bodyPr/>
          <a:lstStyle/>
          <a:p>
            <a:pPr algn="ctr"/>
            <a:r>
              <a:rPr lang="en-US" dirty="0"/>
              <a:t>Hepatitis B Serology Interpretation</a:t>
            </a:r>
          </a:p>
        </p:txBody>
      </p:sp>
      <p:pic>
        <p:nvPicPr>
          <p:cNvPr id="8" name="Content Placeholder 7" descr="Table&#10;&#10;Description automatically generated">
            <a:extLst>
              <a:ext uri="{FF2B5EF4-FFF2-40B4-BE49-F238E27FC236}">
                <a16:creationId xmlns:a16="http://schemas.microsoft.com/office/drawing/2014/main" id="{B4453468-DDE1-4242-93F2-CBB5D5513A8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4677"/>
          <a:stretch/>
        </p:blipFill>
        <p:spPr>
          <a:xfrm>
            <a:off x="609604" y="932688"/>
            <a:ext cx="6394700" cy="5831219"/>
          </a:xfrm>
        </p:spPr>
      </p:pic>
      <p:pic>
        <p:nvPicPr>
          <p:cNvPr id="24" name="Picture 23" descr="Table&#10;&#10;Description automatically generated">
            <a:extLst>
              <a:ext uri="{FF2B5EF4-FFF2-40B4-BE49-F238E27FC236}">
                <a16:creationId xmlns:a16="http://schemas.microsoft.com/office/drawing/2014/main" id="{3326B534-6EF3-4D4E-AACC-DAF526687735}"/>
              </a:ext>
            </a:extLst>
          </p:cNvPr>
          <p:cNvPicPr>
            <a:picLocks noChangeAspect="1"/>
          </p:cNvPicPr>
          <p:nvPr/>
        </p:nvPicPr>
        <p:blipFill rotWithShape="1">
          <a:blip r:embed="rId3">
            <a:extLst>
              <a:ext uri="{28A0092B-C50C-407E-A947-70E740481C1C}">
                <a14:useLocalDpi xmlns:a14="http://schemas.microsoft.com/office/drawing/2010/main" val="0"/>
              </a:ext>
            </a:extLst>
          </a:blip>
          <a:srcRect t="64923"/>
          <a:stretch/>
        </p:blipFill>
        <p:spPr>
          <a:xfrm>
            <a:off x="7197533" y="2486722"/>
            <a:ext cx="4773715" cy="2337519"/>
          </a:xfrm>
          <a:prstGeom prst="rect">
            <a:avLst/>
          </a:prstGeom>
        </p:spPr>
      </p:pic>
      <p:pic>
        <p:nvPicPr>
          <p:cNvPr id="25" name="Picture 24" descr="New Metro Health_COLOR LOGO.png">
            <a:extLst>
              <a:ext uri="{FF2B5EF4-FFF2-40B4-BE49-F238E27FC236}">
                <a16:creationId xmlns:a16="http://schemas.microsoft.com/office/drawing/2014/main" id="{BD890AD9-FC35-4BC4-ADE5-F86732930357}"/>
              </a:ext>
            </a:extLst>
          </p:cNvPr>
          <p:cNvPicPr>
            <a:picLocks noChangeAspect="1"/>
          </p:cNvPicPr>
          <p:nvPr/>
        </p:nvPicPr>
        <p:blipFill>
          <a:blip r:embed="rId4"/>
          <a:stretch>
            <a:fillRect/>
          </a:stretch>
        </p:blipFill>
        <p:spPr>
          <a:xfrm>
            <a:off x="7313162" y="5982517"/>
            <a:ext cx="1003827" cy="875483"/>
          </a:xfrm>
          <a:prstGeom prst="rect">
            <a:avLst/>
          </a:prstGeom>
        </p:spPr>
      </p:pic>
      <p:sp>
        <p:nvSpPr>
          <p:cNvPr id="26" name="TextBox 25">
            <a:extLst>
              <a:ext uri="{FF2B5EF4-FFF2-40B4-BE49-F238E27FC236}">
                <a16:creationId xmlns:a16="http://schemas.microsoft.com/office/drawing/2014/main" id="{68AA19AA-E444-4AE2-B57E-1168F00F3686}"/>
              </a:ext>
            </a:extLst>
          </p:cNvPr>
          <p:cNvSpPr txBox="1"/>
          <p:nvPr/>
        </p:nvSpPr>
        <p:spPr>
          <a:xfrm>
            <a:off x="7313162" y="4989889"/>
            <a:ext cx="4514411" cy="246221"/>
          </a:xfrm>
          <a:prstGeom prst="rect">
            <a:avLst/>
          </a:prstGeom>
          <a:noFill/>
        </p:spPr>
        <p:txBody>
          <a:bodyPr wrap="square" rtlCol="0">
            <a:spAutoFit/>
          </a:bodyPr>
          <a:lstStyle/>
          <a:p>
            <a:r>
              <a:rPr lang="en-US" sz="1000" dirty="0"/>
              <a:t>Source: </a:t>
            </a:r>
            <a:r>
              <a:rPr lang="en-US" sz="1000" i="1" dirty="0"/>
              <a:t>https://www.cdc.gov/mmwr/preview/mmwrhtml/rr5416a1.htm#tab1</a:t>
            </a:r>
          </a:p>
        </p:txBody>
      </p:sp>
    </p:spTree>
    <p:extLst>
      <p:ext uri="{BB962C8B-B14F-4D97-AF65-F5344CB8AC3E}">
        <p14:creationId xmlns:p14="http://schemas.microsoft.com/office/powerpoint/2010/main" val="3026098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149289" y="261257"/>
            <a:ext cx="11719249" cy="933061"/>
          </a:xfrm>
        </p:spPr>
        <p:txBody>
          <a:bodyPr>
            <a:normAutofit/>
          </a:bodyPr>
          <a:lstStyle/>
          <a:p>
            <a:pPr algn="ctr"/>
            <a:r>
              <a:rPr lang="en-US" dirty="0">
                <a:cs typeface="Calibri Light"/>
              </a:rPr>
              <a:t>Hepatitis C Screening</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543015" y="1562737"/>
            <a:ext cx="10931795" cy="4069248"/>
          </a:xfrm>
        </p:spPr>
        <p:txBody>
          <a:bodyPr vert="horz" lIns="91440" tIns="45720" rIns="91440" bIns="45720" rtlCol="0" anchor="t">
            <a:normAutofit fontScale="92500" lnSpcReduction="20000"/>
          </a:bodyPr>
          <a:lstStyle/>
          <a:p>
            <a:pPr marL="457200" indent="-457200"/>
            <a:r>
              <a:rPr lang="en-US" dirty="0">
                <a:ea typeface="+mn-lt"/>
                <a:cs typeface="+mn-lt"/>
              </a:rPr>
              <a:t>Hepatitis C screening at least once in a lifetime for </a:t>
            </a:r>
            <a:r>
              <a:rPr lang="en-US" b="1" dirty="0">
                <a:ea typeface="+mn-lt"/>
                <a:cs typeface="+mn-lt"/>
              </a:rPr>
              <a:t>all adults</a:t>
            </a:r>
            <a:r>
              <a:rPr lang="en-US" dirty="0">
                <a:ea typeface="+mn-lt"/>
                <a:cs typeface="+mn-lt"/>
              </a:rPr>
              <a:t> aged 18 years and older</a:t>
            </a:r>
          </a:p>
          <a:p>
            <a:pPr marL="457200" indent="-457200"/>
            <a:endParaRPr lang="en-US" dirty="0">
              <a:ea typeface="+mn-lt"/>
              <a:cs typeface="+mn-lt"/>
            </a:endParaRPr>
          </a:p>
          <a:p>
            <a:pPr marL="457200" indent="-457200"/>
            <a:r>
              <a:rPr lang="en-US" dirty="0">
                <a:ea typeface="+mn-lt"/>
                <a:cs typeface="+mn-lt"/>
              </a:rPr>
              <a:t>In Texas, the prevalence is estimated to be 1.8% overall, with South Texas having the state's highest rates.*</a:t>
            </a:r>
          </a:p>
          <a:p>
            <a:pPr marL="457200" indent="-457200"/>
            <a:endParaRPr lang="en-US" dirty="0">
              <a:ea typeface="+mn-lt"/>
              <a:cs typeface="+mn-lt"/>
            </a:endParaRPr>
          </a:p>
          <a:p>
            <a:pPr marL="457200" indent="-457200"/>
            <a:r>
              <a:rPr lang="en-US" dirty="0">
                <a:ea typeface="+mn-lt"/>
                <a:cs typeface="+mn-lt"/>
              </a:rPr>
              <a:t>As of 2021, CDC, ACOG and Texas DSHS all recommend testing during each pregnancy</a:t>
            </a:r>
          </a:p>
          <a:p>
            <a:pPr marL="457200" indent="-457200"/>
            <a:endParaRPr lang="en-US" dirty="0">
              <a:ea typeface="+mn-lt"/>
              <a:cs typeface="+mn-lt"/>
            </a:endParaRPr>
          </a:p>
          <a:p>
            <a:pPr marL="457200" indent="-457200"/>
            <a:r>
              <a:rPr lang="en-US" dirty="0">
                <a:ea typeface="+mn-lt"/>
                <a:cs typeface="+mn-lt"/>
              </a:rPr>
              <a:t>Hepatitis C testing should be initiated with an FDA‑approved anti‑HCV test. People testing anti‑HCV positive/reactive should have follow-up testing with an FDA‑approved nucleic acid test (NAT) for detection of HCV RNA</a:t>
            </a:r>
          </a:p>
          <a:p>
            <a:pPr marL="342265" indent="-227965"/>
            <a:endParaRPr lang="en-US" b="1" dirty="0">
              <a:solidFill>
                <a:srgbClr val="000000"/>
              </a:solidFill>
              <a:latin typeface="Calibri"/>
              <a:cs typeface="Calibri"/>
            </a:endParaRPr>
          </a:p>
        </p:txBody>
      </p:sp>
      <p:sp>
        <p:nvSpPr>
          <p:cNvPr id="5" name="Footer Placeholder 4">
            <a:extLst>
              <a:ext uri="{FF2B5EF4-FFF2-40B4-BE49-F238E27FC236}">
                <a16:creationId xmlns:a16="http://schemas.microsoft.com/office/drawing/2014/main" id="{7C6E2F55-1A49-41DD-B5B7-E84216867B21}"/>
              </a:ext>
            </a:extLst>
          </p:cNvPr>
          <p:cNvSpPr>
            <a:spLocks noGrp="1"/>
          </p:cNvSpPr>
          <p:nvPr>
            <p:ph type="ftr" sz="quarter" idx="4294967295"/>
          </p:nvPr>
        </p:nvSpPr>
        <p:spPr>
          <a:xfrm>
            <a:off x="1207026" y="6112565"/>
            <a:ext cx="8438147" cy="666742"/>
          </a:xfrm>
          <a:prstGeom prst="rect">
            <a:avLst/>
          </a:prstGeom>
        </p:spPr>
        <p:txBody>
          <a:bodyPr/>
          <a:lstStyle/>
          <a:p>
            <a:r>
              <a:rPr lang="en-US" sz="1050" dirty="0">
                <a:ea typeface="+mn-lt"/>
                <a:cs typeface="+mn-lt"/>
                <a:hlinkClick r:id="rId3"/>
              </a:rPr>
              <a:t>https://www.cdc.gov/knowmorehepatitis/hcp/Test-For-HepC-During-Pregnancy.htm?s_cid=tw_dvhtwitter202108290001</a:t>
            </a:r>
            <a:endParaRPr lang="en-US" sz="1050" dirty="0">
              <a:ea typeface="+mn-lt"/>
              <a:cs typeface="+mn-lt"/>
            </a:endParaRPr>
          </a:p>
          <a:p>
            <a:endParaRPr lang="en-US" sz="1050" dirty="0"/>
          </a:p>
          <a:p>
            <a:r>
              <a:rPr lang="en-US" sz="1050" dirty="0"/>
              <a:t>American College of Obstetricians = ACOG   Department of Social &amp; Health Services = DSHS</a:t>
            </a:r>
          </a:p>
        </p:txBody>
      </p:sp>
      <p:pic>
        <p:nvPicPr>
          <p:cNvPr id="8" name="Picture 8" descr="New Metro Health_COLOR LOGO.png">
            <a:extLst>
              <a:ext uri="{FF2B5EF4-FFF2-40B4-BE49-F238E27FC236}">
                <a16:creationId xmlns:a16="http://schemas.microsoft.com/office/drawing/2014/main" id="{A7EA3307-02B6-48D5-B28C-5B5073CF0E9A}"/>
              </a:ext>
            </a:extLst>
          </p:cNvPr>
          <p:cNvPicPr>
            <a:picLocks noChangeAspect="1"/>
          </p:cNvPicPr>
          <p:nvPr/>
        </p:nvPicPr>
        <p:blipFill>
          <a:blip r:embed="rId4"/>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297105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dirty="0">
                <a:cs typeface="Calibri Light"/>
              </a:rPr>
              <a:t>Hepatitis Prevention and Treatment</a:t>
            </a:r>
            <a:endParaRPr lang="en-US" sz="7200" b="1" kern="1200" dirty="0">
              <a:cs typeface="Calibri Light"/>
            </a:endParaRPr>
          </a:p>
        </p:txBody>
      </p:sp>
      <p:pic>
        <p:nvPicPr>
          <p:cNvPr id="10" name="Picture 8" descr="New Metro Health_COLOR LOGO.png">
            <a:extLst>
              <a:ext uri="{FF2B5EF4-FFF2-40B4-BE49-F238E27FC236}">
                <a16:creationId xmlns:a16="http://schemas.microsoft.com/office/drawing/2014/main" id="{10B31FF7-DB27-40A2-9419-44D2ADFE92FC}"/>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6773318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379334" y="233233"/>
            <a:ext cx="10515600" cy="1325563"/>
          </a:xfrm>
        </p:spPr>
        <p:txBody>
          <a:bodyPr/>
          <a:lstStyle/>
          <a:p>
            <a:r>
              <a:rPr lang="en-US" dirty="0">
                <a:cs typeface="Calibri Light"/>
              </a:rPr>
              <a:t>Hepatitis A</a:t>
            </a:r>
          </a:p>
        </p:txBody>
      </p:sp>
      <p:pic>
        <p:nvPicPr>
          <p:cNvPr id="5" name="Picture 7">
            <a:extLst>
              <a:ext uri="{FF2B5EF4-FFF2-40B4-BE49-F238E27FC236}">
                <a16:creationId xmlns:a16="http://schemas.microsoft.com/office/drawing/2014/main" id="{83D37F22-D046-4586-807C-890B2EB36371}"/>
              </a:ext>
            </a:extLst>
          </p:cNvPr>
          <p:cNvPicPr>
            <a:picLocks noChangeAspect="1"/>
          </p:cNvPicPr>
          <p:nvPr/>
        </p:nvPicPr>
        <p:blipFill>
          <a:blip r:embed="rId4"/>
          <a:stretch>
            <a:fillRect/>
          </a:stretch>
        </p:blipFill>
        <p:spPr>
          <a:xfrm>
            <a:off x="3031497" y="356763"/>
            <a:ext cx="7863437" cy="5795560"/>
          </a:xfrm>
          <a:prstGeom prst="rect">
            <a:avLst/>
          </a:prstGeom>
        </p:spPr>
      </p:pic>
      <p:pic>
        <p:nvPicPr>
          <p:cNvPr id="8" name="Picture 8" descr="New Metro Health_COLOR LOGO.png">
            <a:extLst>
              <a:ext uri="{FF2B5EF4-FFF2-40B4-BE49-F238E27FC236}">
                <a16:creationId xmlns:a16="http://schemas.microsoft.com/office/drawing/2014/main" id="{A136D6E1-B2CE-44DE-92BD-01842AFE9751}"/>
              </a:ext>
            </a:extLst>
          </p:cNvPr>
          <p:cNvPicPr>
            <a:picLocks noChangeAspect="1"/>
          </p:cNvPicPr>
          <p:nvPr/>
        </p:nvPicPr>
        <p:blipFill>
          <a:blip r:embed="rId5"/>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274921155"/>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D25A-8684-4307-A081-30BB529E03BC}"/>
              </a:ext>
            </a:extLst>
          </p:cNvPr>
          <p:cNvSpPr>
            <a:spLocks noGrp="1"/>
          </p:cNvSpPr>
          <p:nvPr>
            <p:ph type="title"/>
          </p:nvPr>
        </p:nvSpPr>
        <p:spPr>
          <a:xfrm>
            <a:off x="552287" y="136140"/>
            <a:ext cx="11087425" cy="1143000"/>
          </a:xfrm>
        </p:spPr>
        <p:txBody>
          <a:bodyPr/>
          <a:lstStyle/>
          <a:p>
            <a:pPr algn="ctr"/>
            <a:r>
              <a:rPr lang="en-US" dirty="0"/>
              <a:t>Hepatitis A Vaccines</a:t>
            </a:r>
          </a:p>
        </p:txBody>
      </p:sp>
      <p:sp>
        <p:nvSpPr>
          <p:cNvPr id="3" name="Slide Number Placeholder 2">
            <a:extLst>
              <a:ext uri="{FF2B5EF4-FFF2-40B4-BE49-F238E27FC236}">
                <a16:creationId xmlns:a16="http://schemas.microsoft.com/office/drawing/2014/main" id="{6DF5CC22-91B8-47F7-B09C-2A651C0AEF2B}"/>
              </a:ext>
            </a:extLst>
          </p:cNvPr>
          <p:cNvSpPr>
            <a:spLocks noGrp="1"/>
          </p:cNvSpPr>
          <p:nvPr>
            <p:ph type="sldNum" sz="quarter" idx="12"/>
          </p:nvPr>
        </p:nvSpPr>
        <p:spPr/>
        <p:txBody>
          <a:bodyPr/>
          <a:lstStyle/>
          <a:p>
            <a:fld id="{7EA26AF0-5A11-4B41-A5D6-D98FE613C647}" type="slidenum">
              <a:rPr lang="en-US" smtClean="0"/>
              <a:t>64</a:t>
            </a:fld>
            <a:endParaRPr lang="en-US"/>
          </a:p>
        </p:txBody>
      </p:sp>
      <p:pic>
        <p:nvPicPr>
          <p:cNvPr id="5" name="Picture 4" descr="Graphical user interface&#10;&#10;Description automatically generated">
            <a:extLst>
              <a:ext uri="{FF2B5EF4-FFF2-40B4-BE49-F238E27FC236}">
                <a16:creationId xmlns:a16="http://schemas.microsoft.com/office/drawing/2014/main" id="{92DF1A75-796B-4EC1-8DB9-42D7463E4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111" y="1138859"/>
            <a:ext cx="9391860" cy="5003524"/>
          </a:xfrm>
          <a:prstGeom prst="rect">
            <a:avLst/>
          </a:prstGeom>
        </p:spPr>
      </p:pic>
      <p:sp>
        <p:nvSpPr>
          <p:cNvPr id="6" name="TextBox 5">
            <a:extLst>
              <a:ext uri="{FF2B5EF4-FFF2-40B4-BE49-F238E27FC236}">
                <a16:creationId xmlns:a16="http://schemas.microsoft.com/office/drawing/2014/main" id="{CAA32C48-94E2-47A3-B494-30CDFD529B6E}"/>
              </a:ext>
            </a:extLst>
          </p:cNvPr>
          <p:cNvSpPr txBox="1"/>
          <p:nvPr/>
        </p:nvSpPr>
        <p:spPr>
          <a:xfrm>
            <a:off x="2066546" y="6444861"/>
            <a:ext cx="5220853" cy="276999"/>
          </a:xfrm>
          <a:prstGeom prst="rect">
            <a:avLst/>
          </a:prstGeom>
          <a:noFill/>
        </p:spPr>
        <p:txBody>
          <a:bodyPr wrap="none" rtlCol="0">
            <a:spAutoFit/>
          </a:bodyPr>
          <a:lstStyle/>
          <a:p>
            <a:r>
              <a:rPr lang="en-US" sz="1200" dirty="0"/>
              <a:t>Source: https://www.cdc.gov/mmwr/volumes/69/rr/rr6905a1.htm#T1_down</a:t>
            </a:r>
          </a:p>
        </p:txBody>
      </p:sp>
      <p:pic>
        <p:nvPicPr>
          <p:cNvPr id="7" name="Picture 8" descr="New Metro Health_COLOR LOGO.png">
            <a:extLst>
              <a:ext uri="{FF2B5EF4-FFF2-40B4-BE49-F238E27FC236}">
                <a16:creationId xmlns:a16="http://schemas.microsoft.com/office/drawing/2014/main" id="{2E641E95-80CE-4953-8292-91B37059F0EA}"/>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095121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D18A-CB88-4EEF-99C6-E174F41C0AE9}"/>
              </a:ext>
            </a:extLst>
          </p:cNvPr>
          <p:cNvSpPr>
            <a:spLocks noGrp="1"/>
          </p:cNvSpPr>
          <p:nvPr>
            <p:ph type="title"/>
          </p:nvPr>
        </p:nvSpPr>
        <p:spPr>
          <a:xfrm>
            <a:off x="609604" y="274639"/>
            <a:ext cx="11087425" cy="731201"/>
          </a:xfrm>
        </p:spPr>
        <p:txBody>
          <a:bodyPr/>
          <a:lstStyle/>
          <a:p>
            <a:pPr algn="ctr"/>
            <a:r>
              <a:rPr lang="en-US" dirty="0"/>
              <a:t>Hepatitis A Vaccine Recommendations </a:t>
            </a:r>
          </a:p>
        </p:txBody>
      </p:sp>
      <p:sp>
        <p:nvSpPr>
          <p:cNvPr id="3" name="Slide Number Placeholder 2">
            <a:extLst>
              <a:ext uri="{FF2B5EF4-FFF2-40B4-BE49-F238E27FC236}">
                <a16:creationId xmlns:a16="http://schemas.microsoft.com/office/drawing/2014/main" id="{C77FB390-A806-4BD9-9788-5F40B89E40CE}"/>
              </a:ext>
            </a:extLst>
          </p:cNvPr>
          <p:cNvSpPr>
            <a:spLocks noGrp="1"/>
          </p:cNvSpPr>
          <p:nvPr>
            <p:ph type="sldNum" sz="quarter" idx="12"/>
          </p:nvPr>
        </p:nvSpPr>
        <p:spPr/>
        <p:txBody>
          <a:bodyPr/>
          <a:lstStyle/>
          <a:p>
            <a:fld id="{7EA26AF0-5A11-4B41-A5D6-D98FE613C647}" type="slidenum">
              <a:rPr lang="en-US" smtClean="0"/>
              <a:t>65</a:t>
            </a:fld>
            <a:endParaRPr lang="en-US"/>
          </a:p>
        </p:txBody>
      </p:sp>
      <p:pic>
        <p:nvPicPr>
          <p:cNvPr id="4" name="Picture 8" descr="New Metro Health_COLOR LOGO.png">
            <a:extLst>
              <a:ext uri="{FF2B5EF4-FFF2-40B4-BE49-F238E27FC236}">
                <a16:creationId xmlns:a16="http://schemas.microsoft.com/office/drawing/2014/main" id="{69508CCB-087B-450E-9C2D-AA18920F48F4}"/>
              </a:ext>
            </a:extLst>
          </p:cNvPr>
          <p:cNvPicPr>
            <a:picLocks noChangeAspect="1"/>
          </p:cNvPicPr>
          <p:nvPr/>
        </p:nvPicPr>
        <p:blipFill>
          <a:blip r:embed="rId2"/>
          <a:stretch>
            <a:fillRect/>
          </a:stretch>
        </p:blipFill>
        <p:spPr>
          <a:xfrm>
            <a:off x="203199" y="6000405"/>
            <a:ext cx="1003827" cy="875483"/>
          </a:xfrm>
          <a:prstGeom prst="rect">
            <a:avLst/>
          </a:prstGeom>
        </p:spPr>
      </p:pic>
      <p:graphicFrame>
        <p:nvGraphicFramePr>
          <p:cNvPr id="7" name="Diagram 6">
            <a:extLst>
              <a:ext uri="{FF2B5EF4-FFF2-40B4-BE49-F238E27FC236}">
                <a16:creationId xmlns:a16="http://schemas.microsoft.com/office/drawing/2014/main" id="{232DCF87-FCA2-4983-981D-846820DD5934}"/>
              </a:ext>
            </a:extLst>
          </p:cNvPr>
          <p:cNvGraphicFramePr/>
          <p:nvPr>
            <p:extLst>
              <p:ext uri="{D42A27DB-BD31-4B8C-83A1-F6EECF244321}">
                <p14:modId xmlns:p14="http://schemas.microsoft.com/office/powerpoint/2010/main" val="4118740799"/>
              </p:ext>
            </p:extLst>
          </p:nvPr>
        </p:nvGraphicFramePr>
        <p:xfrm>
          <a:off x="494971" y="988641"/>
          <a:ext cx="10880746" cy="5174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38927AB-9799-40D3-91D7-3DE189120ACC}"/>
              </a:ext>
            </a:extLst>
          </p:cNvPr>
          <p:cNvSpPr txBox="1"/>
          <p:nvPr/>
        </p:nvSpPr>
        <p:spPr>
          <a:xfrm>
            <a:off x="3350565" y="6344396"/>
            <a:ext cx="5169557" cy="276999"/>
          </a:xfrm>
          <a:prstGeom prst="rect">
            <a:avLst/>
          </a:prstGeom>
          <a:noFill/>
        </p:spPr>
        <p:txBody>
          <a:bodyPr wrap="none" rtlCol="0">
            <a:spAutoFit/>
          </a:bodyPr>
          <a:lstStyle/>
          <a:p>
            <a:r>
              <a:rPr lang="en-US" sz="1200" dirty="0" err="1"/>
              <a:t>Souce</a:t>
            </a:r>
            <a:r>
              <a:rPr lang="en-US" sz="1200" dirty="0"/>
              <a:t>: https://www.cdc.gov/mmwr/volumes/69/rr/rr6905a1.htm#T1_down</a:t>
            </a:r>
          </a:p>
        </p:txBody>
      </p:sp>
    </p:spTree>
    <p:extLst>
      <p:ext uri="{BB962C8B-B14F-4D97-AF65-F5344CB8AC3E}">
        <p14:creationId xmlns:p14="http://schemas.microsoft.com/office/powerpoint/2010/main" val="3919299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149289" y="261257"/>
            <a:ext cx="11719249" cy="933061"/>
          </a:xfrm>
        </p:spPr>
        <p:txBody>
          <a:bodyPr>
            <a:normAutofit/>
          </a:bodyPr>
          <a:lstStyle/>
          <a:p>
            <a:pPr algn="ctr"/>
            <a:r>
              <a:rPr lang="en-US" dirty="0">
                <a:cs typeface="Calibri Light"/>
              </a:rPr>
              <a:t>Hepatitis B</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705112" y="1493212"/>
            <a:ext cx="9630331" cy="4982645"/>
          </a:xfrm>
        </p:spPr>
        <p:txBody>
          <a:bodyPr vert="horz" lIns="91440" tIns="45720" rIns="91440" bIns="45720" rtlCol="0" anchor="t">
            <a:normAutofit/>
          </a:bodyPr>
          <a:lstStyle/>
          <a:p>
            <a:r>
              <a:rPr lang="en-US" dirty="0">
                <a:ea typeface="+mn-lt"/>
                <a:cs typeface="+mn-lt"/>
              </a:rPr>
              <a:t>Continued recommendation that vaccination be offered to people seeking STI care at STI clinics or other clinical settings</a:t>
            </a:r>
            <a:endParaRPr lang="en-US" dirty="0">
              <a:solidFill>
                <a:srgbClr val="333333"/>
              </a:solidFill>
              <a:latin typeface="Calibri"/>
              <a:cs typeface="Calibri"/>
            </a:endParaRPr>
          </a:p>
          <a:p>
            <a:endParaRPr lang="en-US" dirty="0">
              <a:ea typeface="+mn-lt"/>
              <a:cs typeface="+mn-lt"/>
            </a:endParaRPr>
          </a:p>
          <a:p>
            <a:r>
              <a:rPr lang="en-US" dirty="0">
                <a:ea typeface="+mn-lt"/>
                <a:cs typeface="+mn-lt"/>
              </a:rPr>
              <a:t>All people with HBV infection should be tested for other STIs</a:t>
            </a:r>
            <a:endParaRPr lang="en-US" dirty="0">
              <a:cs typeface="Calibri"/>
            </a:endParaRPr>
          </a:p>
          <a:p>
            <a:endParaRPr lang="en-US" dirty="0">
              <a:ea typeface="+mn-lt"/>
              <a:cs typeface="+mn-lt"/>
            </a:endParaRPr>
          </a:p>
          <a:p>
            <a:r>
              <a:rPr lang="en-US" dirty="0">
                <a:ea typeface="+mn-lt"/>
                <a:cs typeface="+mn-lt"/>
              </a:rPr>
              <a:t>Two products have been approved for HBV prevention:</a:t>
            </a:r>
          </a:p>
          <a:p>
            <a:pPr lvl="1"/>
            <a:r>
              <a:rPr lang="en-US" sz="2400" dirty="0">
                <a:ea typeface="+mn-lt"/>
                <a:cs typeface="+mn-lt"/>
              </a:rPr>
              <a:t>Hepatitis B immune globulin (HBIG) for PEP and </a:t>
            </a:r>
          </a:p>
          <a:p>
            <a:pPr lvl="1"/>
            <a:r>
              <a:rPr lang="en-US" sz="2400" dirty="0">
                <a:ea typeface="+mn-lt"/>
                <a:cs typeface="+mn-lt"/>
              </a:rPr>
              <a:t>Hepatitis B vaccine </a:t>
            </a:r>
            <a:endParaRPr lang="en-US" sz="2400" dirty="0">
              <a:cs typeface="Calibri" panose="020F0502020204030204"/>
            </a:endParaRPr>
          </a:p>
          <a:p>
            <a:pPr marL="0" indent="0">
              <a:buNone/>
            </a:pPr>
            <a:endParaRPr lang="en-US" sz="2000" dirty="0">
              <a:solidFill>
                <a:srgbClr val="333333"/>
              </a:solidFill>
              <a:latin typeface="Montserrat"/>
              <a:cs typeface="Calibri"/>
            </a:endParaRPr>
          </a:p>
        </p:txBody>
      </p:sp>
      <p:pic>
        <p:nvPicPr>
          <p:cNvPr id="5" name="Picture 7" descr="Germ outline">
            <a:extLst>
              <a:ext uri="{FF2B5EF4-FFF2-40B4-BE49-F238E27FC236}">
                <a16:creationId xmlns:a16="http://schemas.microsoft.com/office/drawing/2014/main" id="{DBC1072C-4DB6-4B84-B22F-94E99E7FAA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32841" y="261257"/>
            <a:ext cx="1187876" cy="1187876"/>
          </a:xfrm>
          <a:prstGeom prst="rect">
            <a:avLst/>
          </a:prstGeom>
        </p:spPr>
      </p:pic>
      <p:pic>
        <p:nvPicPr>
          <p:cNvPr id="8" name="Picture 8" descr="New Metro Health_COLOR LOGO.png">
            <a:extLst>
              <a:ext uri="{FF2B5EF4-FFF2-40B4-BE49-F238E27FC236}">
                <a16:creationId xmlns:a16="http://schemas.microsoft.com/office/drawing/2014/main" id="{9F816729-AA69-41F5-A28D-16E86BCFA028}"/>
              </a:ext>
            </a:extLst>
          </p:cNvPr>
          <p:cNvPicPr>
            <a:picLocks noChangeAspect="1"/>
          </p:cNvPicPr>
          <p:nvPr/>
        </p:nvPicPr>
        <p:blipFill>
          <a:blip r:embed="rId5"/>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37514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149289" y="261257"/>
            <a:ext cx="11719249" cy="933061"/>
          </a:xfrm>
        </p:spPr>
        <p:txBody>
          <a:bodyPr>
            <a:normAutofit/>
          </a:bodyPr>
          <a:lstStyle/>
          <a:p>
            <a:pPr algn="ctr"/>
            <a:r>
              <a:rPr lang="en-US" dirty="0">
                <a:cs typeface="Calibri Light"/>
              </a:rPr>
              <a:t>Hepatitis C</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669067" y="1438828"/>
            <a:ext cx="10823511" cy="4503480"/>
          </a:xfrm>
        </p:spPr>
        <p:txBody>
          <a:bodyPr vert="horz" lIns="91440" tIns="45720" rIns="91440" bIns="45720" rtlCol="0" anchor="t">
            <a:normAutofit fontScale="85000" lnSpcReduction="20000"/>
          </a:bodyPr>
          <a:lstStyle/>
          <a:p>
            <a:pPr marL="342265" indent="-227965"/>
            <a:r>
              <a:rPr lang="en-US" sz="3000" b="1" dirty="0">
                <a:ea typeface="+mn-lt"/>
                <a:cs typeface="+mn-lt"/>
              </a:rPr>
              <a:t>HEP C IS CURABLE!</a:t>
            </a:r>
            <a:endParaRPr lang="en-US" sz="3000" dirty="0">
              <a:ea typeface="+mn-lt"/>
              <a:cs typeface="+mn-lt"/>
            </a:endParaRPr>
          </a:p>
          <a:p>
            <a:pPr marL="342265" indent="-227965"/>
            <a:endParaRPr lang="en-US" sz="3000" dirty="0">
              <a:ea typeface="+mn-lt"/>
              <a:cs typeface="+mn-lt"/>
            </a:endParaRPr>
          </a:p>
          <a:p>
            <a:pPr marL="342265" indent="-227965"/>
            <a:r>
              <a:rPr lang="en-US" sz="3000" dirty="0">
                <a:ea typeface="+mn-lt"/>
                <a:cs typeface="+mn-lt"/>
              </a:rPr>
              <a:t>Prior authorization changed effective Sept. 1, and there is no more requirement for drug screenings for those on Medicaid for their </a:t>
            </a:r>
            <a:r>
              <a:rPr lang="en-US" sz="3000" dirty="0">
                <a:ea typeface="+mn-lt"/>
                <a:cs typeface="+mn-lt"/>
                <a:hlinkClick r:id="rId3"/>
              </a:rPr>
              <a:t>Hep C Antiviral Medication </a:t>
            </a:r>
            <a:endParaRPr lang="en-US" sz="3000" dirty="0">
              <a:ea typeface="+mn-lt"/>
              <a:cs typeface="+mn-lt"/>
            </a:endParaRPr>
          </a:p>
          <a:p>
            <a:pPr marL="638958" lvl="1" indent="-227965"/>
            <a:r>
              <a:rPr lang="en-US" sz="3000" dirty="0">
                <a:ea typeface="+mn-lt"/>
                <a:cs typeface="+mn-lt"/>
                <a:hlinkClick r:id="rId4"/>
              </a:rPr>
              <a:t>Texas Vendor Drug Program Form</a:t>
            </a:r>
            <a:endParaRPr lang="en-US" sz="3000" dirty="0">
              <a:ea typeface="+mn-lt"/>
              <a:cs typeface="+mn-lt"/>
            </a:endParaRPr>
          </a:p>
          <a:p>
            <a:pPr marL="342265" indent="-227965"/>
            <a:endParaRPr lang="en-US" sz="3000" dirty="0">
              <a:ea typeface="+mn-lt"/>
              <a:cs typeface="+mn-lt"/>
            </a:endParaRPr>
          </a:p>
          <a:p>
            <a:pPr marL="342265" indent="-227965"/>
            <a:r>
              <a:rPr lang="en-US" sz="3000" dirty="0">
                <a:ea typeface="+mn-lt"/>
                <a:cs typeface="+mn-lt"/>
              </a:rPr>
              <a:t>Two of the three Medicaid therapies are pan genotypic, so genotyping usually not needed</a:t>
            </a:r>
          </a:p>
          <a:p>
            <a:pPr marL="342265" indent="-227965"/>
            <a:endParaRPr lang="en-US" sz="3000" dirty="0">
              <a:ea typeface="+mn-lt"/>
              <a:cs typeface="+mn-lt"/>
            </a:endParaRPr>
          </a:p>
          <a:p>
            <a:pPr marL="342265" indent="-227965"/>
            <a:r>
              <a:rPr lang="en-US" sz="3000" dirty="0">
                <a:ea typeface="+mn-lt"/>
                <a:cs typeface="+mn-lt"/>
              </a:rPr>
              <a:t>Fibrosis (FIB-4) score often can be used in lieu of Fibroscan or biopsy. Learn more </a:t>
            </a:r>
            <a:r>
              <a:rPr lang="en-US" sz="3000" dirty="0">
                <a:ea typeface="+mn-lt"/>
                <a:cs typeface="+mn-lt"/>
                <a:hlinkClick r:id="rId5"/>
              </a:rPr>
              <a:t>here</a:t>
            </a:r>
          </a:p>
          <a:p>
            <a:pPr marL="114300" indent="0">
              <a:buNone/>
            </a:pPr>
            <a:endParaRPr lang="en-US" dirty="0">
              <a:ea typeface="+mn-lt"/>
              <a:cs typeface="+mn-lt"/>
            </a:endParaRPr>
          </a:p>
          <a:p>
            <a:pPr marL="342265" indent="-227965"/>
            <a:endParaRPr lang="en-US" dirty="0">
              <a:ea typeface="+mn-lt"/>
              <a:cs typeface="+mn-lt"/>
            </a:endParaRPr>
          </a:p>
        </p:txBody>
      </p:sp>
      <p:pic>
        <p:nvPicPr>
          <p:cNvPr id="5" name="Picture 7">
            <a:extLst>
              <a:ext uri="{FF2B5EF4-FFF2-40B4-BE49-F238E27FC236}">
                <a16:creationId xmlns:a16="http://schemas.microsoft.com/office/drawing/2014/main" id="{BC241E47-B55A-400A-9334-EEE4321CBD65}"/>
              </a:ext>
            </a:extLst>
          </p:cNvPr>
          <p:cNvPicPr>
            <a:picLocks noChangeAspect="1"/>
          </p:cNvPicPr>
          <p:nvPr/>
        </p:nvPicPr>
        <p:blipFill>
          <a:blip r:embed="rId6"/>
          <a:stretch>
            <a:fillRect/>
          </a:stretch>
        </p:blipFill>
        <p:spPr>
          <a:xfrm>
            <a:off x="7814850" y="495393"/>
            <a:ext cx="3677728" cy="915837"/>
          </a:xfrm>
          <a:prstGeom prst="rect">
            <a:avLst/>
          </a:prstGeom>
        </p:spPr>
      </p:pic>
      <p:pic>
        <p:nvPicPr>
          <p:cNvPr id="8" name="Picture 8" descr="New Metro Health_COLOR LOGO.png">
            <a:extLst>
              <a:ext uri="{FF2B5EF4-FFF2-40B4-BE49-F238E27FC236}">
                <a16:creationId xmlns:a16="http://schemas.microsoft.com/office/drawing/2014/main" id="{79E4FF4A-FB6D-415D-AEDE-34843194DDAE}"/>
              </a:ext>
            </a:extLst>
          </p:cNvPr>
          <p:cNvPicPr>
            <a:picLocks noChangeAspect="1"/>
          </p:cNvPicPr>
          <p:nvPr/>
        </p:nvPicPr>
        <p:blipFill>
          <a:blip r:embed="rId7"/>
          <a:stretch>
            <a:fillRect/>
          </a:stretch>
        </p:blipFill>
        <p:spPr>
          <a:xfrm>
            <a:off x="203199" y="6000405"/>
            <a:ext cx="1003827" cy="875483"/>
          </a:xfrm>
          <a:prstGeom prst="rect">
            <a:avLst/>
          </a:prstGeom>
        </p:spPr>
      </p:pic>
      <p:sp>
        <p:nvSpPr>
          <p:cNvPr id="4" name="TextBox 3">
            <a:extLst>
              <a:ext uri="{FF2B5EF4-FFF2-40B4-BE49-F238E27FC236}">
                <a16:creationId xmlns:a16="http://schemas.microsoft.com/office/drawing/2014/main" id="{D09D3C8C-2B6E-1D14-24B4-9855304C3EB3}"/>
              </a:ext>
            </a:extLst>
          </p:cNvPr>
          <p:cNvSpPr txBox="1"/>
          <p:nvPr/>
        </p:nvSpPr>
        <p:spPr>
          <a:xfrm>
            <a:off x="8235248" y="1380731"/>
            <a:ext cx="2836931" cy="215444"/>
          </a:xfrm>
          <a:prstGeom prst="rect">
            <a:avLst/>
          </a:prstGeom>
          <a:noFill/>
        </p:spPr>
        <p:txBody>
          <a:bodyPr wrap="square" rtlCol="0">
            <a:spAutoFit/>
          </a:bodyPr>
          <a:lstStyle/>
          <a:p>
            <a:r>
              <a:rPr lang="en-US" sz="800" dirty="0"/>
              <a:t>Image Source: </a:t>
            </a:r>
            <a:r>
              <a:rPr lang="en-US" sz="800" dirty="0">
                <a:hlinkClick r:id="rId8"/>
              </a:rPr>
              <a:t>The Fund for Elimination of Viral Hepatitis</a:t>
            </a:r>
            <a:endParaRPr lang="en-US" sz="800" dirty="0"/>
          </a:p>
        </p:txBody>
      </p:sp>
    </p:spTree>
    <p:extLst>
      <p:ext uri="{BB962C8B-B14F-4D97-AF65-F5344CB8AC3E}">
        <p14:creationId xmlns:p14="http://schemas.microsoft.com/office/powerpoint/2010/main" val="1128147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0" y="1903362"/>
            <a:ext cx="9144000" cy="2764028"/>
          </a:xfrm>
        </p:spPr>
        <p:txBody>
          <a:bodyPr vert="horz" lIns="91440" tIns="45720" rIns="91440" bIns="45720" rtlCol="0" anchor="ctr">
            <a:normAutofit/>
          </a:bodyPr>
          <a:lstStyle/>
          <a:p>
            <a:pPr algn="ctr"/>
            <a:r>
              <a:rPr lang="en-US" sz="7200" b="1" dirty="0">
                <a:cs typeface="Calibri Light"/>
              </a:rPr>
              <a:t>Herpes Simplex Virus 1 &amp; 2 (HSV) </a:t>
            </a:r>
            <a:endParaRPr lang="en-US" sz="7200" b="1" kern="1200" dirty="0">
              <a:cs typeface="Calibri Light"/>
            </a:endParaRPr>
          </a:p>
        </p:txBody>
      </p:sp>
      <p:pic>
        <p:nvPicPr>
          <p:cNvPr id="10" name="Picture 8" descr="New Metro Health_COLOR LOGO.png">
            <a:extLst>
              <a:ext uri="{FF2B5EF4-FFF2-40B4-BE49-F238E27FC236}">
                <a16:creationId xmlns:a16="http://schemas.microsoft.com/office/drawing/2014/main" id="{397BA299-1F2C-49A0-AC29-2CA051FBA359}"/>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8649002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236375" y="302785"/>
            <a:ext cx="11719249" cy="933061"/>
          </a:xfrm>
        </p:spPr>
        <p:txBody>
          <a:bodyPr>
            <a:normAutofit/>
          </a:bodyPr>
          <a:lstStyle/>
          <a:p>
            <a:pPr algn="ctr"/>
            <a:r>
              <a:rPr lang="en-US" dirty="0">
                <a:cs typeface="Calibri Light"/>
              </a:rPr>
              <a:t>Screening</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203199" y="1106039"/>
            <a:ext cx="11719249" cy="5105918"/>
          </a:xfrm>
        </p:spPr>
        <p:txBody>
          <a:bodyPr vert="horz" lIns="91440" tIns="45720" rIns="91440" bIns="45720" rtlCol="0" anchor="t">
            <a:normAutofit/>
          </a:bodyPr>
          <a:lstStyle/>
          <a:p>
            <a:pPr marL="342265" indent="-227965"/>
            <a:r>
              <a:rPr lang="en-US" sz="2000" b="1" dirty="0">
                <a:ea typeface="+mn-lt"/>
                <a:cs typeface="+mn-lt"/>
              </a:rPr>
              <a:t>Test when lesions are present</a:t>
            </a:r>
            <a:endParaRPr lang="en-US" sz="2000" b="1" dirty="0">
              <a:solidFill>
                <a:srgbClr val="333333"/>
              </a:solidFill>
              <a:latin typeface="Montserrat"/>
              <a:cs typeface="Calibri"/>
            </a:endParaRPr>
          </a:p>
          <a:p>
            <a:pPr marL="638810" lvl="1" indent="-227965"/>
            <a:r>
              <a:rPr lang="en-US" sz="1900" dirty="0">
                <a:ea typeface="+mn-lt"/>
                <a:cs typeface="+mn-lt"/>
              </a:rPr>
              <a:t>FDA cleared PCR-based HSV tests are sensitive and specific</a:t>
            </a:r>
            <a:r>
              <a:rPr lang="en-US" sz="1900" dirty="0">
                <a:cs typeface="+mn-lt"/>
              </a:rPr>
              <a:t>, c</a:t>
            </a:r>
            <a:r>
              <a:rPr lang="en-US" sz="1900" dirty="0">
                <a:ea typeface="+mn-lt"/>
                <a:cs typeface="+mn-lt"/>
              </a:rPr>
              <a:t>an distinguish HSV-1 from HSV-2</a:t>
            </a:r>
            <a:endParaRPr lang="en-US" sz="1900" dirty="0"/>
          </a:p>
          <a:p>
            <a:pPr marL="342265" indent="-227965"/>
            <a:r>
              <a:rPr lang="en-US" sz="2000" b="1" dirty="0">
                <a:ea typeface="+mn-lt"/>
                <a:cs typeface="+mn-lt"/>
              </a:rPr>
              <a:t>The trouble with blood tests:</a:t>
            </a:r>
          </a:p>
          <a:p>
            <a:pPr marL="638810" lvl="1" indent="-227965"/>
            <a:r>
              <a:rPr lang="en-US" sz="1900" dirty="0">
                <a:ea typeface="+mn-lt"/>
                <a:cs typeface="+mn-lt"/>
              </a:rPr>
              <a:t>Positive predictive value is only 50%</a:t>
            </a:r>
          </a:p>
          <a:p>
            <a:pPr marL="638810" lvl="1" indent="-227965"/>
            <a:r>
              <a:rPr lang="en-US" sz="1900" dirty="0">
                <a:ea typeface="+mn-lt"/>
                <a:cs typeface="+mn-lt"/>
              </a:rPr>
              <a:t>Due to low accuracy, CDC recommends two-step testing: </a:t>
            </a:r>
            <a:r>
              <a:rPr lang="en-US" sz="1900" b="1" dirty="0">
                <a:ea typeface="+mn-lt"/>
                <a:cs typeface="+mn-lt"/>
              </a:rPr>
              <a:t>If HSV EIA is positive, confirm with a </a:t>
            </a:r>
            <a:r>
              <a:rPr lang="en-US" sz="1900" b="1" dirty="0" err="1">
                <a:ea typeface="+mn-lt"/>
                <a:cs typeface="+mn-lt"/>
              </a:rPr>
              <a:t>Biokit</a:t>
            </a:r>
            <a:r>
              <a:rPr lang="en-US" sz="1900" b="1" dirty="0">
                <a:ea typeface="+mn-lt"/>
                <a:cs typeface="+mn-lt"/>
              </a:rPr>
              <a:t> or Western blot</a:t>
            </a:r>
            <a:r>
              <a:rPr lang="en-US" sz="1900" dirty="0">
                <a:ea typeface="+mn-lt"/>
                <a:cs typeface="+mn-lt"/>
              </a:rPr>
              <a:t>—neither of which is readily available. Do not confirm with </a:t>
            </a:r>
            <a:r>
              <a:rPr lang="en-US" sz="1900" dirty="0" err="1">
                <a:ea typeface="+mn-lt"/>
                <a:cs typeface="+mn-lt"/>
              </a:rPr>
              <a:t>HerpesSelect</a:t>
            </a:r>
            <a:r>
              <a:rPr lang="en-US" sz="1900" dirty="0">
                <a:ea typeface="+mn-lt"/>
                <a:cs typeface="+mn-lt"/>
              </a:rPr>
              <a:t> HSV-2 immunoblot, which uses the same antigen as the HSV-2 EIA</a:t>
            </a:r>
            <a:endParaRPr lang="en-US" sz="1900" dirty="0"/>
          </a:p>
          <a:p>
            <a:pPr marL="638810" lvl="1" indent="-227965"/>
            <a:r>
              <a:rPr lang="en-US" sz="1900" dirty="0">
                <a:ea typeface="+mn-lt"/>
                <a:cs typeface="+mn-lt"/>
              </a:rPr>
              <a:t>IgM testing: Not recommended because it isn't type-specific and can be positive in recurrent episodes</a:t>
            </a:r>
            <a:endParaRPr lang="en-US" sz="1900" dirty="0">
              <a:cs typeface="Arial"/>
            </a:endParaRPr>
          </a:p>
          <a:p>
            <a:pPr marL="342265" indent="-227965"/>
            <a:r>
              <a:rPr lang="en-US" sz="2000" dirty="0">
                <a:ea typeface="+mn-lt"/>
                <a:cs typeface="+mn-lt"/>
              </a:rPr>
              <a:t>Limited cases where EIA might be useful:</a:t>
            </a:r>
            <a:endParaRPr lang="en-US" sz="2000" dirty="0"/>
          </a:p>
          <a:p>
            <a:pPr marL="638810" lvl="1" indent="-227965"/>
            <a:r>
              <a:rPr lang="en-US" sz="1900" dirty="0">
                <a:ea typeface="+mn-lt"/>
                <a:cs typeface="+mn-lt"/>
              </a:rPr>
              <a:t>Recurrent or atypical genital symptoms or lesions with a negative HSV PCR or culture result</a:t>
            </a:r>
            <a:endParaRPr lang="en-US" sz="1900" dirty="0">
              <a:cs typeface="Calibri"/>
            </a:endParaRPr>
          </a:p>
          <a:p>
            <a:pPr marL="638810" lvl="1" indent="-227965"/>
            <a:r>
              <a:rPr lang="en-US" sz="1900" dirty="0">
                <a:ea typeface="+mn-lt"/>
                <a:cs typeface="+mn-lt"/>
              </a:rPr>
              <a:t>Clinical diagnosis of genital herpes without laboratory confirmation</a:t>
            </a:r>
            <a:endParaRPr lang="en-US" sz="1900" dirty="0">
              <a:cs typeface="Calibri"/>
            </a:endParaRPr>
          </a:p>
          <a:p>
            <a:pPr marL="638810" lvl="1" indent="-227965"/>
            <a:r>
              <a:rPr lang="en-US" sz="1900" dirty="0">
                <a:ea typeface="+mn-lt"/>
                <a:cs typeface="+mn-lt"/>
              </a:rPr>
              <a:t>Patient’s partner has genital herpes</a:t>
            </a:r>
            <a:endParaRPr lang="en-US" sz="1900" dirty="0">
              <a:cs typeface="Calibri"/>
            </a:endParaRPr>
          </a:p>
          <a:p>
            <a:pPr marL="342265" indent="-227965"/>
            <a:r>
              <a:rPr lang="en-US" sz="2000" b="1" u="sng" dirty="0">
                <a:ea typeface="+mn-lt"/>
                <a:cs typeface="+mn-lt"/>
              </a:rPr>
              <a:t>Not Useful-</a:t>
            </a:r>
            <a:r>
              <a:rPr lang="en-US" sz="2000" dirty="0">
                <a:ea typeface="+mn-lt"/>
                <a:cs typeface="+mn-lt"/>
              </a:rPr>
              <a:t> Screening of the general population</a:t>
            </a:r>
            <a:endParaRPr lang="en-US" sz="2000" dirty="0"/>
          </a:p>
        </p:txBody>
      </p:sp>
      <p:pic>
        <p:nvPicPr>
          <p:cNvPr id="8" name="Picture 8" descr="New Metro Health_COLOR LOGO.png">
            <a:extLst>
              <a:ext uri="{FF2B5EF4-FFF2-40B4-BE49-F238E27FC236}">
                <a16:creationId xmlns:a16="http://schemas.microsoft.com/office/drawing/2014/main" id="{6081F0DB-2E1F-4908-B68F-9306F3D635B3}"/>
              </a:ext>
            </a:extLst>
          </p:cNvPr>
          <p:cNvPicPr>
            <a:picLocks noChangeAspect="1"/>
          </p:cNvPicPr>
          <p:nvPr/>
        </p:nvPicPr>
        <p:blipFill>
          <a:blip r:embed="rId3"/>
          <a:stretch>
            <a:fillRect/>
          </a:stretch>
        </p:blipFill>
        <p:spPr>
          <a:xfrm>
            <a:off x="203199" y="6000405"/>
            <a:ext cx="1003827" cy="875483"/>
          </a:xfrm>
          <a:prstGeom prst="rect">
            <a:avLst/>
          </a:prstGeom>
        </p:spPr>
      </p:pic>
      <p:sp>
        <p:nvSpPr>
          <p:cNvPr id="4" name="TextBox 3">
            <a:extLst>
              <a:ext uri="{FF2B5EF4-FFF2-40B4-BE49-F238E27FC236}">
                <a16:creationId xmlns:a16="http://schemas.microsoft.com/office/drawing/2014/main" id="{B6047227-4A4C-835D-109F-4784F1C17B0F}"/>
              </a:ext>
            </a:extLst>
          </p:cNvPr>
          <p:cNvSpPr txBox="1"/>
          <p:nvPr/>
        </p:nvSpPr>
        <p:spPr>
          <a:xfrm>
            <a:off x="1438507" y="6324382"/>
            <a:ext cx="6222380" cy="461665"/>
          </a:xfrm>
          <a:prstGeom prst="rect">
            <a:avLst/>
          </a:prstGeom>
          <a:noFill/>
        </p:spPr>
        <p:txBody>
          <a:bodyPr wrap="square" rtlCol="0">
            <a:spAutoFit/>
          </a:bodyPr>
          <a:lstStyle/>
          <a:p>
            <a:r>
              <a:rPr lang="en-US" sz="1200" dirty="0"/>
              <a:t>FDA= </a:t>
            </a:r>
            <a:r>
              <a:rPr lang="en-US" sz="1200" dirty="0">
                <a:ea typeface="+mn-lt"/>
                <a:cs typeface="+mn-lt"/>
              </a:rPr>
              <a:t>Food and Drug Administration; PCR= polymerase chain reaction</a:t>
            </a:r>
          </a:p>
          <a:p>
            <a:r>
              <a:rPr lang="en-US" sz="1200" dirty="0">
                <a:ea typeface="+mn-lt"/>
                <a:cs typeface="+mn-lt"/>
              </a:rPr>
              <a:t>EIA= Enzyme immunoassay; IgM= Immunoglobulin M</a:t>
            </a:r>
            <a:endParaRPr lang="es-419" sz="1200" dirty="0"/>
          </a:p>
        </p:txBody>
      </p:sp>
    </p:spTree>
    <p:extLst>
      <p:ext uri="{BB962C8B-B14F-4D97-AF65-F5344CB8AC3E}">
        <p14:creationId xmlns:p14="http://schemas.microsoft.com/office/powerpoint/2010/main" val="256373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ACEF-D81D-41C1-8676-F0398EC87435}"/>
              </a:ext>
            </a:extLst>
          </p:cNvPr>
          <p:cNvSpPr>
            <a:spLocks noGrp="1"/>
          </p:cNvSpPr>
          <p:nvPr>
            <p:ph type="title"/>
          </p:nvPr>
        </p:nvSpPr>
        <p:spPr>
          <a:xfrm>
            <a:off x="162464" y="242083"/>
            <a:ext cx="11809562" cy="908620"/>
          </a:xfrm>
        </p:spPr>
        <p:txBody>
          <a:bodyPr/>
          <a:lstStyle/>
          <a:p>
            <a:pPr algn="ctr"/>
            <a:r>
              <a:rPr lang="en-US" dirty="0"/>
              <a:t>Learning Objectives</a:t>
            </a:r>
            <a:endParaRPr lang="en-US" dirty="0">
              <a:latin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2BBD6DD6-DD84-4A43-8F65-B2C001318A7B}"/>
              </a:ext>
            </a:extLst>
          </p:cNvPr>
          <p:cNvSpPr>
            <a:spLocks noGrp="1"/>
          </p:cNvSpPr>
          <p:nvPr>
            <p:ph idx="1"/>
          </p:nvPr>
        </p:nvSpPr>
        <p:spPr>
          <a:xfrm>
            <a:off x="277483" y="1255594"/>
            <a:ext cx="11047562" cy="4964500"/>
          </a:xfrm>
        </p:spPr>
        <p:txBody>
          <a:bodyPr vert="horz" lIns="91440" tIns="45720" rIns="91440" bIns="45720" rtlCol="0" anchor="t">
            <a:normAutofit/>
          </a:bodyPr>
          <a:lstStyle/>
          <a:p>
            <a:pPr marL="0" indent="0">
              <a:buNone/>
            </a:pPr>
            <a:r>
              <a:rPr lang="en-US" sz="2800" dirty="0"/>
              <a:t>At the end of this presentation, learners will be able to:</a:t>
            </a:r>
          </a:p>
          <a:p>
            <a:pPr marL="638810" lvl="1" indent="-227965"/>
            <a:endParaRPr lang="en-US" dirty="0"/>
          </a:p>
          <a:p>
            <a:pPr marL="342265" indent="-227965" fontAlgn="base"/>
            <a:r>
              <a:rPr lang="en-US" dirty="0"/>
              <a:t>Apply the 2021 Centers for Disease Control (CDC) Sexually Transmitted Infection (STI) Treatment Guidelines in the evaluation and treatment of Chlamydia, Gonorrhea, Trichomoniasis, Syphilis, HIV, Viral Hepatitis, Herpes, and HPV​ </a:t>
            </a:r>
          </a:p>
          <a:p>
            <a:pPr marL="114300" indent="0" fontAlgn="base">
              <a:buNone/>
            </a:pPr>
            <a:endParaRPr lang="en-US" dirty="0"/>
          </a:p>
          <a:p>
            <a:pPr marL="342265" indent="-227965" fontAlgn="base"/>
            <a:r>
              <a:rPr lang="en-US" dirty="0"/>
              <a:t>Determine the appropriate screening and testing recommendations for sexually transmitted infections based on the updated STI treatment guidelines</a:t>
            </a:r>
          </a:p>
          <a:p>
            <a:pPr marL="114300" indent="0" fontAlgn="base">
              <a:buNone/>
            </a:pPr>
            <a:endParaRPr lang="en-US" dirty="0"/>
          </a:p>
          <a:p>
            <a:pPr marL="342265" indent="-227965"/>
            <a:endParaRPr lang="en-US" dirty="0"/>
          </a:p>
        </p:txBody>
      </p:sp>
      <p:pic>
        <p:nvPicPr>
          <p:cNvPr id="7" name="Picture 6">
            <a:extLst>
              <a:ext uri="{FF2B5EF4-FFF2-40B4-BE49-F238E27FC236}">
                <a16:creationId xmlns:a16="http://schemas.microsoft.com/office/drawing/2014/main" id="{C5E32EB3-4491-4EE3-87EA-B458D0966F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86" y="6142381"/>
            <a:ext cx="905621" cy="793062"/>
          </a:xfrm>
          <a:prstGeom prst="rect">
            <a:avLst/>
          </a:prstGeom>
        </p:spPr>
      </p:pic>
    </p:spTree>
    <p:extLst>
      <p:ext uri="{BB962C8B-B14F-4D97-AF65-F5344CB8AC3E}">
        <p14:creationId xmlns:p14="http://schemas.microsoft.com/office/powerpoint/2010/main" val="24631590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198936" y="200721"/>
            <a:ext cx="11650163" cy="822356"/>
          </a:xfrm>
        </p:spPr>
        <p:txBody>
          <a:bodyPr>
            <a:normAutofit/>
          </a:bodyPr>
          <a:lstStyle/>
          <a:p>
            <a:pPr algn="ctr"/>
            <a:r>
              <a:rPr lang="en-US" sz="3600" dirty="0">
                <a:cs typeface="Calibri Light"/>
              </a:rPr>
              <a:t>Recommended Antiviral Treatment (no change since 2015)</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sz="half" idx="1"/>
          </p:nvPr>
        </p:nvSpPr>
        <p:spPr>
          <a:xfrm>
            <a:off x="555458" y="1023077"/>
            <a:ext cx="11081084" cy="5029860"/>
          </a:xfrm>
        </p:spPr>
        <p:txBody>
          <a:bodyPr vert="horz" lIns="91440" tIns="45720" rIns="91440" bIns="45720" rtlCol="0" anchor="t">
            <a:noAutofit/>
          </a:bodyPr>
          <a:lstStyle/>
          <a:p>
            <a:pPr marL="0" indent="0">
              <a:buNone/>
            </a:pPr>
            <a:r>
              <a:rPr lang="en-US" sz="2400" b="1" u="sng" dirty="0">
                <a:ea typeface="+mn-lt"/>
                <a:cs typeface="+mn-lt"/>
              </a:rPr>
              <a:t>First Clinical Episode, Genital HSV</a:t>
            </a:r>
            <a:r>
              <a:rPr lang="en-US" sz="2400" b="1" dirty="0">
                <a:ea typeface="+mn-lt"/>
                <a:cs typeface="+mn-lt"/>
              </a:rPr>
              <a:t>  </a:t>
            </a:r>
            <a:endParaRPr lang="en-US" sz="2400" b="1" dirty="0">
              <a:cs typeface="Arial"/>
            </a:endParaRPr>
          </a:p>
          <a:p>
            <a:pPr marL="342265" indent="-227965"/>
            <a:r>
              <a:rPr lang="en-US" sz="2400" dirty="0">
                <a:ea typeface="+mn-lt"/>
                <a:cs typeface="+mn-lt"/>
              </a:rPr>
              <a:t>Acyclovir 400 mg orally 3 times/day for 7–10 days</a:t>
            </a:r>
            <a:endParaRPr lang="en-US" sz="2400" dirty="0">
              <a:cs typeface="Calibri"/>
            </a:endParaRPr>
          </a:p>
          <a:p>
            <a:pPr marL="342265" indent="-227965"/>
            <a:endParaRPr lang="en-US" sz="2400" dirty="0">
              <a:ea typeface="+mn-lt"/>
              <a:cs typeface="+mn-lt"/>
            </a:endParaRPr>
          </a:p>
          <a:p>
            <a:pPr marL="342265" indent="-227965"/>
            <a:r>
              <a:rPr lang="en-US" sz="2400" dirty="0">
                <a:ea typeface="+mn-lt"/>
                <a:cs typeface="+mn-lt"/>
              </a:rPr>
              <a:t>Famciclovir 250 mg orally 3 times/day for 7–10 days</a:t>
            </a:r>
            <a:endParaRPr lang="en-US" sz="2400" dirty="0">
              <a:cs typeface="Calibri" panose="020F0502020204030204"/>
            </a:endParaRPr>
          </a:p>
          <a:p>
            <a:pPr marL="342265" indent="-227965"/>
            <a:endParaRPr lang="en-US" sz="2400" dirty="0">
              <a:ea typeface="+mn-lt"/>
              <a:cs typeface="+mn-lt"/>
            </a:endParaRPr>
          </a:p>
          <a:p>
            <a:pPr marL="342265" indent="-227965"/>
            <a:r>
              <a:rPr lang="en-US" sz="2400" dirty="0">
                <a:ea typeface="+mn-lt"/>
                <a:cs typeface="+mn-lt"/>
              </a:rPr>
              <a:t>Valacyclovir 1 g orally 2 times/day for 7–10 days</a:t>
            </a:r>
            <a:endParaRPr lang="en-US" sz="2400" dirty="0">
              <a:cs typeface="Calibri" panose="020F0502020204030204"/>
            </a:endParaRPr>
          </a:p>
          <a:p>
            <a:pPr marL="342265" indent="-227965"/>
            <a:endParaRPr lang="en-US" sz="2400" dirty="0">
              <a:ea typeface="+mn-lt"/>
              <a:cs typeface="+mn-lt"/>
            </a:endParaRPr>
          </a:p>
          <a:p>
            <a:pPr marL="342265" indent="-227965"/>
            <a:r>
              <a:rPr lang="en-US" sz="2400" dirty="0">
                <a:ea typeface="+mn-lt"/>
                <a:cs typeface="+mn-lt"/>
              </a:rPr>
              <a:t>Treatment can be extended if healing is incomplete after 10 days of therapy.</a:t>
            </a:r>
          </a:p>
          <a:p>
            <a:pPr marL="342265" indent="-227965"/>
            <a:endParaRPr lang="en-US" sz="2400" dirty="0">
              <a:ea typeface="+mn-lt"/>
              <a:cs typeface="+mn-lt"/>
            </a:endParaRPr>
          </a:p>
          <a:p>
            <a:pPr marL="342265" indent="-227965"/>
            <a:r>
              <a:rPr lang="en-US" sz="2400" dirty="0">
                <a:ea typeface="+mn-lt"/>
                <a:cs typeface="+mn-lt"/>
              </a:rPr>
              <a:t>Acyclovir 200 mg orally 5 times/day is also effective but is not recommended because of the frequency of dosing</a:t>
            </a:r>
            <a:endParaRPr lang="en-US" sz="2400" dirty="0">
              <a:cs typeface="Calibri"/>
            </a:endParaRPr>
          </a:p>
        </p:txBody>
      </p:sp>
      <p:pic>
        <p:nvPicPr>
          <p:cNvPr id="8" name="Picture 8" descr="New Metro Health_COLOR LOGO.png">
            <a:extLst>
              <a:ext uri="{FF2B5EF4-FFF2-40B4-BE49-F238E27FC236}">
                <a16:creationId xmlns:a16="http://schemas.microsoft.com/office/drawing/2014/main" id="{7ED36EEF-67A7-4890-BA5C-AE633365F463}"/>
              </a:ext>
            </a:extLst>
          </p:cNvPr>
          <p:cNvPicPr>
            <a:picLocks noChangeAspect="1"/>
          </p:cNvPicPr>
          <p:nvPr/>
        </p:nvPicPr>
        <p:blipFill>
          <a:blip r:embed="rId3"/>
          <a:stretch>
            <a:fillRect/>
          </a:stretch>
        </p:blipFill>
        <p:spPr>
          <a:xfrm>
            <a:off x="287169" y="5911978"/>
            <a:ext cx="1012242" cy="882822"/>
          </a:xfrm>
          <a:prstGeom prst="rect">
            <a:avLst/>
          </a:prstGeom>
        </p:spPr>
      </p:pic>
    </p:spTree>
    <p:extLst>
      <p:ext uri="{BB962C8B-B14F-4D97-AF65-F5344CB8AC3E}">
        <p14:creationId xmlns:p14="http://schemas.microsoft.com/office/powerpoint/2010/main" val="460802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287168" y="271199"/>
            <a:ext cx="11443621" cy="822356"/>
          </a:xfrm>
        </p:spPr>
        <p:txBody>
          <a:bodyPr>
            <a:normAutofit/>
          </a:bodyPr>
          <a:lstStyle/>
          <a:p>
            <a:pPr algn="ctr"/>
            <a:r>
              <a:rPr lang="en-US" sz="3600" dirty="0">
                <a:cs typeface="Calibri Light"/>
              </a:rPr>
              <a:t>Recommended Antiviral Treatment (no change since 2015)</a:t>
            </a:r>
          </a:p>
        </p:txBody>
      </p:sp>
      <p:sp>
        <p:nvSpPr>
          <p:cNvPr id="5" name="Content Placeholder 4">
            <a:extLst>
              <a:ext uri="{FF2B5EF4-FFF2-40B4-BE49-F238E27FC236}">
                <a16:creationId xmlns:a16="http://schemas.microsoft.com/office/drawing/2014/main" id="{899B0BD7-43D4-479E-97AC-2BABFC3D36DE}"/>
              </a:ext>
            </a:extLst>
          </p:cNvPr>
          <p:cNvSpPr>
            <a:spLocks noGrp="1"/>
          </p:cNvSpPr>
          <p:nvPr>
            <p:ph sz="half" idx="2"/>
          </p:nvPr>
        </p:nvSpPr>
        <p:spPr>
          <a:xfrm>
            <a:off x="372979" y="1070151"/>
            <a:ext cx="11357811" cy="5393366"/>
          </a:xfrm>
        </p:spPr>
        <p:txBody>
          <a:bodyPr vert="horz" lIns="91440" tIns="45720" rIns="91440" bIns="45720" rtlCol="0" anchor="t">
            <a:normAutofit/>
          </a:bodyPr>
          <a:lstStyle/>
          <a:p>
            <a:pPr marL="0" indent="0">
              <a:buNone/>
            </a:pPr>
            <a:r>
              <a:rPr lang="en-US" sz="2400" b="1" u="sng" dirty="0">
                <a:ea typeface="+mn-lt"/>
                <a:cs typeface="+mn-lt"/>
              </a:rPr>
              <a:t>Suppression</a:t>
            </a:r>
            <a:r>
              <a:rPr lang="en-US" sz="2400" b="1" dirty="0">
                <a:ea typeface="+mn-lt"/>
                <a:cs typeface="+mn-lt"/>
              </a:rPr>
              <a:t> of Recurrences</a:t>
            </a:r>
            <a:endParaRPr lang="en-US" sz="2400" b="1" dirty="0">
              <a:cs typeface="Calibri" panose="020F0502020204030204"/>
            </a:endParaRPr>
          </a:p>
          <a:p>
            <a:pPr marL="342265" indent="-227965"/>
            <a:r>
              <a:rPr lang="en-US" sz="2200" dirty="0">
                <a:ea typeface="+mn-lt"/>
                <a:cs typeface="+mn-lt"/>
              </a:rPr>
              <a:t>Acyclovir 400 mg orally 2 times/day or</a:t>
            </a:r>
            <a:endParaRPr lang="en-US" sz="2200" dirty="0">
              <a:cs typeface="Calibri" panose="020F0502020204030204"/>
            </a:endParaRPr>
          </a:p>
          <a:p>
            <a:pPr marL="342265" indent="-227965"/>
            <a:endParaRPr lang="en-US" sz="2200" dirty="0">
              <a:ea typeface="+mn-lt"/>
              <a:cs typeface="+mn-lt"/>
            </a:endParaRPr>
          </a:p>
          <a:p>
            <a:pPr marL="342265" indent="-227965"/>
            <a:r>
              <a:rPr lang="en-US" sz="2200" dirty="0">
                <a:ea typeface="+mn-lt"/>
                <a:cs typeface="+mn-lt"/>
              </a:rPr>
              <a:t>Valacyclovir 500 mg orally once a day*</a:t>
            </a:r>
            <a:endParaRPr lang="en-US" sz="2200" dirty="0">
              <a:cs typeface="Calibri"/>
            </a:endParaRPr>
          </a:p>
          <a:p>
            <a:pPr marL="342265" indent="-227965"/>
            <a:endParaRPr lang="en-US" sz="2200" dirty="0">
              <a:ea typeface="+mn-lt"/>
              <a:cs typeface="+mn-lt"/>
            </a:endParaRPr>
          </a:p>
          <a:p>
            <a:pPr marL="342265" indent="-227965"/>
            <a:r>
              <a:rPr lang="en-US" sz="2200" dirty="0">
                <a:ea typeface="+mn-lt"/>
                <a:cs typeface="+mn-lt"/>
              </a:rPr>
              <a:t>Valacyclovir 1 g orally once a day</a:t>
            </a:r>
            <a:endParaRPr lang="en-US" sz="2200" dirty="0">
              <a:cs typeface="Calibri" panose="020F0502020204030204"/>
            </a:endParaRPr>
          </a:p>
          <a:p>
            <a:pPr marL="342265" indent="-227965"/>
            <a:endParaRPr lang="en-US" sz="2200" dirty="0">
              <a:ea typeface="+mn-lt"/>
              <a:cs typeface="+mn-lt"/>
            </a:endParaRPr>
          </a:p>
          <a:p>
            <a:pPr marL="342265" indent="-227965"/>
            <a:r>
              <a:rPr lang="en-US" sz="2200" dirty="0">
                <a:ea typeface="+mn-lt"/>
                <a:cs typeface="+mn-lt"/>
              </a:rPr>
              <a:t>Famciclovir 250 mg orally 2 times/day</a:t>
            </a:r>
            <a:endParaRPr lang="en-US" sz="2200" dirty="0">
              <a:cs typeface="Calibri" panose="020F0502020204030204"/>
            </a:endParaRPr>
          </a:p>
          <a:p>
            <a:pPr marL="342265" indent="-227965"/>
            <a:endParaRPr lang="en-US" sz="2200" dirty="0">
              <a:ea typeface="+mn-lt"/>
              <a:cs typeface="+mn-lt"/>
            </a:endParaRPr>
          </a:p>
          <a:p>
            <a:pPr marL="342265" indent="-227965"/>
            <a:r>
              <a:rPr lang="en-US" sz="2200" dirty="0">
                <a:ea typeface="+mn-lt"/>
                <a:cs typeface="+mn-lt"/>
              </a:rPr>
              <a:t>Valacyclovir 500 mg once a day might be less effective than other valacyclovir or acyclovir dosing regimens for persons who have frequent recurrences (i.e., ≥10 episodes/year)</a:t>
            </a:r>
            <a:endParaRPr lang="en-US" sz="2200" dirty="0">
              <a:cs typeface="Calibri" panose="020F0502020204030204"/>
            </a:endParaRPr>
          </a:p>
        </p:txBody>
      </p:sp>
      <p:pic>
        <p:nvPicPr>
          <p:cNvPr id="8" name="Picture 8" descr="New Metro Health_COLOR LOGO.png">
            <a:extLst>
              <a:ext uri="{FF2B5EF4-FFF2-40B4-BE49-F238E27FC236}">
                <a16:creationId xmlns:a16="http://schemas.microsoft.com/office/drawing/2014/main" id="{7ED36EEF-67A7-4890-BA5C-AE633365F463}"/>
              </a:ext>
            </a:extLst>
          </p:cNvPr>
          <p:cNvPicPr>
            <a:picLocks noChangeAspect="1"/>
          </p:cNvPicPr>
          <p:nvPr/>
        </p:nvPicPr>
        <p:blipFill>
          <a:blip r:embed="rId3"/>
          <a:stretch>
            <a:fillRect/>
          </a:stretch>
        </p:blipFill>
        <p:spPr>
          <a:xfrm>
            <a:off x="287169" y="5911978"/>
            <a:ext cx="1012242" cy="882822"/>
          </a:xfrm>
          <a:prstGeom prst="rect">
            <a:avLst/>
          </a:prstGeom>
        </p:spPr>
      </p:pic>
    </p:spTree>
    <p:extLst>
      <p:ext uri="{BB962C8B-B14F-4D97-AF65-F5344CB8AC3E}">
        <p14:creationId xmlns:p14="http://schemas.microsoft.com/office/powerpoint/2010/main" val="30601000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374244" y="291800"/>
            <a:ext cx="11309755" cy="563564"/>
          </a:xfrm>
        </p:spPr>
        <p:txBody>
          <a:bodyPr>
            <a:noAutofit/>
          </a:bodyPr>
          <a:lstStyle/>
          <a:p>
            <a:pPr algn="ctr"/>
            <a:r>
              <a:rPr lang="en-US" sz="3200" dirty="0">
                <a:cs typeface="Calibri Light"/>
              </a:rPr>
              <a:t>Recommended Antiviral Treatment cont'd...</a:t>
            </a:r>
          </a:p>
        </p:txBody>
      </p:sp>
      <p:sp>
        <p:nvSpPr>
          <p:cNvPr id="5" name="Content Placeholder 4">
            <a:extLst>
              <a:ext uri="{FF2B5EF4-FFF2-40B4-BE49-F238E27FC236}">
                <a16:creationId xmlns:a16="http://schemas.microsoft.com/office/drawing/2014/main" id="{899B0BD7-43D4-479E-97AC-2BABFC3D36DE}"/>
              </a:ext>
            </a:extLst>
          </p:cNvPr>
          <p:cNvSpPr>
            <a:spLocks noGrp="1"/>
          </p:cNvSpPr>
          <p:nvPr>
            <p:ph sz="half" idx="2"/>
          </p:nvPr>
        </p:nvSpPr>
        <p:spPr>
          <a:xfrm>
            <a:off x="374245" y="1309840"/>
            <a:ext cx="10846467" cy="4236089"/>
          </a:xfrm>
        </p:spPr>
        <p:txBody>
          <a:bodyPr vert="horz" lIns="91440" tIns="45720" rIns="91440" bIns="45720" rtlCol="0" anchor="t">
            <a:normAutofit/>
          </a:bodyPr>
          <a:lstStyle/>
          <a:p>
            <a:pPr>
              <a:buNone/>
            </a:pPr>
            <a:r>
              <a:rPr lang="en-US" sz="2400" b="1" u="sng" dirty="0">
                <a:ea typeface="+mn-lt"/>
                <a:cs typeface="+mn-lt"/>
              </a:rPr>
              <a:t>Suppression</a:t>
            </a:r>
            <a:r>
              <a:rPr lang="en-US" sz="2400" b="1" dirty="0">
                <a:ea typeface="+mn-lt"/>
                <a:cs typeface="+mn-lt"/>
              </a:rPr>
              <a:t> of Recurrent Genital Herpes </a:t>
            </a:r>
            <a:r>
              <a:rPr lang="en-US" sz="2400" b="1" u="sng" dirty="0">
                <a:ea typeface="+mn-lt"/>
                <a:cs typeface="+mn-lt"/>
              </a:rPr>
              <a:t>Among Pregnant Women</a:t>
            </a:r>
            <a:endParaRPr lang="en-US" sz="2400" b="1" u="sng" dirty="0">
              <a:cs typeface="Calibri"/>
            </a:endParaRPr>
          </a:p>
          <a:p>
            <a:r>
              <a:rPr lang="en-US" sz="2400" dirty="0">
                <a:ea typeface="+mn-lt"/>
                <a:cs typeface="+mn-lt"/>
              </a:rPr>
              <a:t>Acyclovir 400 mg orally 3 times/day or Valacyclovir 500 mg orally 2 times/day</a:t>
            </a:r>
          </a:p>
          <a:p>
            <a:endParaRPr lang="en-US" sz="2400" dirty="0">
              <a:ea typeface="+mn-lt"/>
              <a:cs typeface="+mn-lt"/>
            </a:endParaRPr>
          </a:p>
          <a:p>
            <a:r>
              <a:rPr lang="en-US" sz="2400" dirty="0">
                <a:ea typeface="+mn-lt"/>
                <a:cs typeface="+mn-lt"/>
              </a:rPr>
              <a:t>Starting at 36 weeks’ gestation</a:t>
            </a:r>
            <a:endParaRPr lang="en-US" sz="2400" dirty="0">
              <a:cs typeface="Calibri"/>
            </a:endParaRPr>
          </a:p>
          <a:p>
            <a:pPr>
              <a:spcBef>
                <a:spcPts val="0"/>
              </a:spcBef>
              <a:buNone/>
            </a:pPr>
            <a:endParaRPr lang="en-US" sz="2400" b="1" dirty="0">
              <a:ea typeface="+mn-lt"/>
              <a:cs typeface="+mn-lt"/>
            </a:endParaRPr>
          </a:p>
          <a:p>
            <a:pPr>
              <a:lnSpc>
                <a:spcPct val="100000"/>
              </a:lnSpc>
              <a:spcBef>
                <a:spcPts val="0"/>
              </a:spcBef>
              <a:buNone/>
            </a:pPr>
            <a:r>
              <a:rPr lang="en-US" sz="2400" b="1" dirty="0">
                <a:ea typeface="+mn-lt"/>
                <a:cs typeface="+mn-lt"/>
              </a:rPr>
              <a:t>Additional regimens exist for </a:t>
            </a:r>
            <a:r>
              <a:rPr lang="en-US" sz="2400" b="1" u="sng" dirty="0">
                <a:ea typeface="+mn-lt"/>
                <a:cs typeface="+mn-lt"/>
              </a:rPr>
              <a:t>daily suppression for people with HIV </a:t>
            </a:r>
            <a:r>
              <a:rPr lang="en-US" sz="2400" b="1" dirty="0">
                <a:ea typeface="+mn-lt"/>
                <a:cs typeface="+mn-lt"/>
              </a:rPr>
              <a:t>(See guidelines)</a:t>
            </a:r>
            <a:endParaRPr lang="en-US" dirty="0">
              <a:cs typeface="Calibri"/>
            </a:endParaRPr>
          </a:p>
        </p:txBody>
      </p:sp>
      <p:pic>
        <p:nvPicPr>
          <p:cNvPr id="8" name="Picture 8" descr="New Metro Health_COLOR LOGO.png">
            <a:extLst>
              <a:ext uri="{FF2B5EF4-FFF2-40B4-BE49-F238E27FC236}">
                <a16:creationId xmlns:a16="http://schemas.microsoft.com/office/drawing/2014/main" id="{507C2E5A-1FEB-4149-A147-5C08C4609E52}"/>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323374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374245" y="291800"/>
            <a:ext cx="10515600" cy="563564"/>
          </a:xfrm>
        </p:spPr>
        <p:txBody>
          <a:bodyPr>
            <a:noAutofit/>
          </a:bodyPr>
          <a:lstStyle/>
          <a:p>
            <a:pPr algn="ctr"/>
            <a:r>
              <a:rPr lang="en-US" sz="3200" dirty="0">
                <a:cs typeface="Calibri Light"/>
              </a:rPr>
              <a:t>Recommended Antiviral Treatment cont'd...</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sz="half" idx="1"/>
          </p:nvPr>
        </p:nvSpPr>
        <p:spPr>
          <a:xfrm>
            <a:off x="705112" y="1148963"/>
            <a:ext cx="10727623" cy="4289312"/>
          </a:xfrm>
        </p:spPr>
        <p:txBody>
          <a:bodyPr vert="horz" lIns="91440" tIns="45720" rIns="91440" bIns="45720" rtlCol="0" anchor="t">
            <a:noAutofit/>
          </a:bodyPr>
          <a:lstStyle/>
          <a:p>
            <a:pPr marL="0" indent="0">
              <a:buNone/>
            </a:pPr>
            <a:r>
              <a:rPr lang="en-US" sz="2400" b="1" u="sng" dirty="0">
                <a:ea typeface="+mn-lt"/>
                <a:cs typeface="+mn-lt"/>
              </a:rPr>
              <a:t>Episodic Therapy </a:t>
            </a:r>
            <a:r>
              <a:rPr lang="en-US" sz="2400" b="1" dirty="0">
                <a:ea typeface="+mn-lt"/>
                <a:cs typeface="+mn-lt"/>
              </a:rPr>
              <a:t>for Recurrent</a:t>
            </a:r>
            <a:r>
              <a:rPr lang="en-US" sz="2400" b="1" dirty="0">
                <a:cs typeface="Calibri"/>
              </a:rPr>
              <a:t> </a:t>
            </a:r>
            <a:r>
              <a:rPr lang="en-US" sz="2400" b="1" dirty="0">
                <a:ea typeface="+mn-lt"/>
                <a:cs typeface="+mn-lt"/>
              </a:rPr>
              <a:t>HSV-2</a:t>
            </a:r>
            <a:endParaRPr lang="en-US" sz="2400" b="1" dirty="0">
              <a:cs typeface="Calibri"/>
            </a:endParaRPr>
          </a:p>
          <a:p>
            <a:pPr marL="342265" indent="-227965"/>
            <a:r>
              <a:rPr lang="en-US" sz="2400" dirty="0">
                <a:ea typeface="+mn-lt"/>
                <a:cs typeface="+mn-lt"/>
              </a:rPr>
              <a:t>Acyclovir 800 mg orally 2 times/day for 5 days, or 800 mg orally 3 times/day for 2 days</a:t>
            </a:r>
            <a:endParaRPr lang="en-US" sz="2400" dirty="0">
              <a:cs typeface="Calibri"/>
            </a:endParaRPr>
          </a:p>
          <a:p>
            <a:pPr marL="342265" indent="-227965"/>
            <a:endParaRPr lang="en-US" sz="2400" dirty="0">
              <a:ea typeface="+mn-lt"/>
              <a:cs typeface="+mn-lt"/>
            </a:endParaRPr>
          </a:p>
          <a:p>
            <a:pPr marL="342265" indent="-227965"/>
            <a:r>
              <a:rPr lang="en-US" sz="2400" dirty="0">
                <a:ea typeface="+mn-lt"/>
                <a:cs typeface="+mn-lt"/>
              </a:rPr>
              <a:t>Famciclovir 1 g orally 2 times/day for 1 day</a:t>
            </a:r>
            <a:r>
              <a:rPr lang="en-US" sz="2400" dirty="0">
                <a:cs typeface="Calibri"/>
              </a:rPr>
              <a:t>; o</a:t>
            </a:r>
            <a:r>
              <a:rPr lang="en-US" sz="2400" dirty="0">
                <a:ea typeface="+mn-lt"/>
                <a:cs typeface="+mn-lt"/>
              </a:rPr>
              <a:t>r 500 mg orally once, followed by 250 mg 2 times/day for</a:t>
            </a:r>
            <a:r>
              <a:rPr lang="en-US" sz="2400" dirty="0">
                <a:cs typeface="Calibri"/>
              </a:rPr>
              <a:t> </a:t>
            </a:r>
            <a:r>
              <a:rPr lang="en-US" sz="2400" dirty="0">
                <a:ea typeface="+mn-lt"/>
                <a:cs typeface="+mn-lt"/>
              </a:rPr>
              <a:t>2 days; or 125 mg orally 2 times/day for 5 days </a:t>
            </a:r>
          </a:p>
          <a:p>
            <a:pPr marL="342265" indent="-227965"/>
            <a:endParaRPr lang="en-US" sz="2400" dirty="0">
              <a:ea typeface="+mn-lt"/>
              <a:cs typeface="+mn-lt"/>
            </a:endParaRPr>
          </a:p>
          <a:p>
            <a:pPr marL="342265" indent="-227965"/>
            <a:r>
              <a:rPr lang="en-US" sz="2400" dirty="0">
                <a:ea typeface="+mn-lt"/>
                <a:cs typeface="+mn-lt"/>
              </a:rPr>
              <a:t>Valacyclovir 500 mg orally 2 times/day for 3 days; or 1 g orally once daily for 5 days</a:t>
            </a:r>
            <a:endParaRPr lang="en-US" sz="2400" dirty="0">
              <a:cs typeface="Calibri"/>
            </a:endParaRPr>
          </a:p>
          <a:p>
            <a:pPr marL="342265" indent="-227965"/>
            <a:endParaRPr lang="en-US" sz="2400" dirty="0">
              <a:ea typeface="+mn-lt"/>
              <a:cs typeface="+mn-lt"/>
            </a:endParaRPr>
          </a:p>
          <a:p>
            <a:pPr marL="342265" indent="-227965"/>
            <a:r>
              <a:rPr lang="en-US" sz="2400" dirty="0">
                <a:ea typeface="+mn-lt"/>
                <a:cs typeface="+mn-lt"/>
              </a:rPr>
              <a:t>Acyclovir 400 mg orally 3 times/day for 5 days is also effective but not recommended because of frequency of dosing</a:t>
            </a:r>
          </a:p>
        </p:txBody>
      </p:sp>
      <p:pic>
        <p:nvPicPr>
          <p:cNvPr id="8" name="Picture 8" descr="New Metro Health_COLOR LOGO.png">
            <a:extLst>
              <a:ext uri="{FF2B5EF4-FFF2-40B4-BE49-F238E27FC236}">
                <a16:creationId xmlns:a16="http://schemas.microsoft.com/office/drawing/2014/main" id="{507C2E5A-1FEB-4149-A147-5C08C4609E52}"/>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1515389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4B9D-9D5B-4E37-A9B9-A9AA77C8B360}"/>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7200" b="1" dirty="0">
                <a:cs typeface="Calibri Light"/>
              </a:rPr>
              <a:t>Human Papillomavirus (HPV)</a:t>
            </a:r>
            <a:endParaRPr lang="en-US" sz="7200" b="1" kern="1200" dirty="0">
              <a:cs typeface="Calibri Light"/>
            </a:endParaRPr>
          </a:p>
        </p:txBody>
      </p:sp>
      <p:pic>
        <p:nvPicPr>
          <p:cNvPr id="10" name="Picture 8" descr="New Metro Health_COLOR LOGO.png">
            <a:extLst>
              <a:ext uri="{FF2B5EF4-FFF2-40B4-BE49-F238E27FC236}">
                <a16:creationId xmlns:a16="http://schemas.microsoft.com/office/drawing/2014/main" id="{C539A927-747C-4058-8F98-A0E9083E3F73}"/>
              </a:ext>
            </a:extLst>
          </p:cNvPr>
          <p:cNvPicPr>
            <a:picLocks noChangeAspect="1"/>
          </p:cNvPicPr>
          <p:nvPr/>
        </p:nvPicPr>
        <p:blipFill>
          <a:blip r:embed="rId2"/>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151418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191218" y="2607"/>
            <a:ext cx="11873781" cy="1306475"/>
          </a:xfrm>
        </p:spPr>
        <p:txBody>
          <a:bodyPr vert="horz" lIns="91440" tIns="45720" rIns="91440" bIns="45720" rtlCol="0" anchor="ctr">
            <a:normAutofit/>
          </a:bodyPr>
          <a:lstStyle/>
          <a:p>
            <a:pPr algn="ctr"/>
            <a:r>
              <a:rPr lang="en-US" kern="1200" dirty="0">
                <a:cs typeface="Calibri"/>
              </a:rPr>
              <a:t>Screening</a:t>
            </a:r>
          </a:p>
        </p:txBody>
      </p:sp>
      <p:pic>
        <p:nvPicPr>
          <p:cNvPr id="5" name="Picture 7" descr="HPV screening.PNG">
            <a:extLst>
              <a:ext uri="{FF2B5EF4-FFF2-40B4-BE49-F238E27FC236}">
                <a16:creationId xmlns:a16="http://schemas.microsoft.com/office/drawing/2014/main" id="{9773F7B1-8C0A-47EB-B56C-C3F69B733C16}"/>
              </a:ext>
            </a:extLst>
          </p:cNvPr>
          <p:cNvPicPr>
            <a:picLocks noChangeAspect="1"/>
          </p:cNvPicPr>
          <p:nvPr/>
        </p:nvPicPr>
        <p:blipFill>
          <a:blip r:embed="rId3"/>
          <a:stretch>
            <a:fillRect/>
          </a:stretch>
        </p:blipFill>
        <p:spPr>
          <a:xfrm>
            <a:off x="705112" y="1018140"/>
            <a:ext cx="10301727" cy="4982265"/>
          </a:xfrm>
          <a:prstGeom prst="rect">
            <a:avLst/>
          </a:prstGeom>
        </p:spPr>
      </p:pic>
      <p:sp>
        <p:nvSpPr>
          <p:cNvPr id="8" name="Rectangle 7">
            <a:extLst>
              <a:ext uri="{FF2B5EF4-FFF2-40B4-BE49-F238E27FC236}">
                <a16:creationId xmlns:a16="http://schemas.microsoft.com/office/drawing/2014/main" id="{39C2406E-511C-4D47-8BA6-5B5505E7F9BF}"/>
              </a:ext>
            </a:extLst>
          </p:cNvPr>
          <p:cNvSpPr/>
          <p:nvPr/>
        </p:nvSpPr>
        <p:spPr>
          <a:xfrm>
            <a:off x="10553653" y="337877"/>
            <a:ext cx="967079" cy="9144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sz="2400">
              <a:solidFill>
                <a:srgbClr val="C00000"/>
              </a:solidFill>
            </a:endParaRPr>
          </a:p>
        </p:txBody>
      </p:sp>
      <p:pic>
        <p:nvPicPr>
          <p:cNvPr id="9" name="Picture 8" descr="New Metro Health_COLOR LOGO.png">
            <a:extLst>
              <a:ext uri="{FF2B5EF4-FFF2-40B4-BE49-F238E27FC236}">
                <a16:creationId xmlns:a16="http://schemas.microsoft.com/office/drawing/2014/main" id="{9A04014F-1CC3-4C14-BAF4-C3E53E3BB6F0}"/>
              </a:ext>
            </a:extLst>
          </p:cNvPr>
          <p:cNvPicPr>
            <a:picLocks noChangeAspect="1"/>
          </p:cNvPicPr>
          <p:nvPr/>
        </p:nvPicPr>
        <p:blipFill>
          <a:blip r:embed="rId4"/>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2345847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454F-FFF1-4F05-96C4-F0B0061AED64}"/>
              </a:ext>
            </a:extLst>
          </p:cNvPr>
          <p:cNvSpPr>
            <a:spLocks noGrp="1"/>
          </p:cNvSpPr>
          <p:nvPr>
            <p:ph type="title"/>
          </p:nvPr>
        </p:nvSpPr>
        <p:spPr/>
        <p:txBody>
          <a:bodyPr/>
          <a:lstStyle/>
          <a:p>
            <a:pPr algn="ctr"/>
            <a:r>
              <a:rPr lang="en-US" dirty="0"/>
              <a:t>Screening Recommendations</a:t>
            </a:r>
          </a:p>
        </p:txBody>
      </p:sp>
      <p:sp>
        <p:nvSpPr>
          <p:cNvPr id="3" name="Slide Number Placeholder 2">
            <a:extLst>
              <a:ext uri="{FF2B5EF4-FFF2-40B4-BE49-F238E27FC236}">
                <a16:creationId xmlns:a16="http://schemas.microsoft.com/office/drawing/2014/main" id="{67F6E808-B003-4CFC-A7C6-8C8FD951AD03}"/>
              </a:ext>
            </a:extLst>
          </p:cNvPr>
          <p:cNvSpPr>
            <a:spLocks noGrp="1"/>
          </p:cNvSpPr>
          <p:nvPr>
            <p:ph type="sldNum" sz="quarter" idx="12"/>
          </p:nvPr>
        </p:nvSpPr>
        <p:spPr/>
        <p:txBody>
          <a:bodyPr/>
          <a:lstStyle/>
          <a:p>
            <a:fld id="{7EA26AF0-5A11-4B41-A5D6-D98FE613C647}" type="slidenum">
              <a:rPr lang="en-US" smtClean="0"/>
              <a:t>76</a:t>
            </a:fld>
            <a:endParaRPr lang="en-US"/>
          </a:p>
        </p:txBody>
      </p:sp>
      <p:sp>
        <p:nvSpPr>
          <p:cNvPr id="4" name="TextBox 3">
            <a:extLst>
              <a:ext uri="{FF2B5EF4-FFF2-40B4-BE49-F238E27FC236}">
                <a16:creationId xmlns:a16="http://schemas.microsoft.com/office/drawing/2014/main" id="{5B94062C-9A08-4BD3-8482-C944703EB81C}"/>
              </a:ext>
            </a:extLst>
          </p:cNvPr>
          <p:cNvSpPr txBox="1"/>
          <p:nvPr/>
        </p:nvSpPr>
        <p:spPr>
          <a:xfrm>
            <a:off x="229011" y="6134670"/>
            <a:ext cx="11468018" cy="396240"/>
          </a:xfrm>
          <a:prstGeom prst="rect">
            <a:avLst/>
          </a:prstGeom>
          <a:noFill/>
        </p:spPr>
        <p:txBody>
          <a:bodyPr wrap="square" rtlCol="0">
            <a:spAutoFit/>
          </a:bodyPr>
          <a:lstStyle/>
          <a:p>
            <a:r>
              <a:rPr lang="en-US" sz="1000" dirty="0"/>
              <a:t>Source: https://www.cancer.gov/news-events/cancer-currents-blog/2020/cervical-cancer-screening-hpv-test-guideline#:~:text=ACS%20recommends%20cervical%20cancer%20screening,Pap%20test%20every%203%20years.</a:t>
            </a:r>
          </a:p>
        </p:txBody>
      </p:sp>
      <p:pic>
        <p:nvPicPr>
          <p:cNvPr id="6" name="Picture 5" descr="https://www.cancer.gov/news-events/cancer-currents-blog/2020/cervical-cancer-screening-hpv-test-guideline#:~:text=ACS%20recommends%20cervical%20cancer%20screening,Pap%20test%20every%203%20years.">
            <a:extLst>
              <a:ext uri="{FF2B5EF4-FFF2-40B4-BE49-F238E27FC236}">
                <a16:creationId xmlns:a16="http://schemas.microsoft.com/office/drawing/2014/main" id="{75657E8E-8240-430D-937D-E4A25E344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803" y="1466769"/>
            <a:ext cx="9202434" cy="4667901"/>
          </a:xfrm>
          <a:prstGeom prst="rect">
            <a:avLst/>
          </a:prstGeom>
        </p:spPr>
      </p:pic>
    </p:spTree>
    <p:extLst>
      <p:ext uri="{BB962C8B-B14F-4D97-AF65-F5344CB8AC3E}">
        <p14:creationId xmlns:p14="http://schemas.microsoft.com/office/powerpoint/2010/main" val="13801441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2048-CB51-466F-A8E2-4E8893A335AB}"/>
              </a:ext>
            </a:extLst>
          </p:cNvPr>
          <p:cNvSpPr>
            <a:spLocks noGrp="1"/>
          </p:cNvSpPr>
          <p:nvPr>
            <p:ph type="title"/>
          </p:nvPr>
        </p:nvSpPr>
        <p:spPr>
          <a:xfrm>
            <a:off x="373197" y="347520"/>
            <a:ext cx="11719249" cy="703024"/>
          </a:xfrm>
        </p:spPr>
        <p:txBody>
          <a:bodyPr/>
          <a:lstStyle/>
          <a:p>
            <a:pPr algn="ctr"/>
            <a:r>
              <a:rPr lang="en-US" dirty="0">
                <a:cs typeface="Calibri Light"/>
              </a:rPr>
              <a:t>Prevention</a:t>
            </a:r>
          </a:p>
        </p:txBody>
      </p:sp>
      <p:sp>
        <p:nvSpPr>
          <p:cNvPr id="3" name="Content Placeholder 2">
            <a:extLst>
              <a:ext uri="{FF2B5EF4-FFF2-40B4-BE49-F238E27FC236}">
                <a16:creationId xmlns:a16="http://schemas.microsoft.com/office/drawing/2014/main" id="{27F668EB-0CA2-4C4F-ABDA-F288C162195B}"/>
              </a:ext>
            </a:extLst>
          </p:cNvPr>
          <p:cNvSpPr>
            <a:spLocks noGrp="1"/>
          </p:cNvSpPr>
          <p:nvPr>
            <p:ph idx="1"/>
          </p:nvPr>
        </p:nvSpPr>
        <p:spPr>
          <a:xfrm>
            <a:off x="235553" y="1050544"/>
            <a:ext cx="11719249" cy="4982645"/>
          </a:xfrm>
        </p:spPr>
        <p:txBody>
          <a:bodyPr vert="horz" lIns="91440" tIns="45720" rIns="91440" bIns="45720" rtlCol="0" anchor="t">
            <a:normAutofit fontScale="92500" lnSpcReduction="10000"/>
          </a:bodyPr>
          <a:lstStyle/>
          <a:p>
            <a:pPr marL="342265" indent="-227965"/>
            <a:r>
              <a:rPr lang="en-US" dirty="0">
                <a:ea typeface="+mn-lt"/>
                <a:cs typeface="+mn-lt"/>
              </a:rPr>
              <a:t>Routine HPV vaccination for all adolescents at age 11 or 12 years (can start as early as 9 years)</a:t>
            </a:r>
            <a:endParaRPr lang="en-US" dirty="0"/>
          </a:p>
          <a:p>
            <a:pPr marL="1004117" lvl="2" indent="-227965"/>
            <a:r>
              <a:rPr lang="en-US" sz="2200" dirty="0">
                <a:ea typeface="+mn-lt"/>
                <a:cs typeface="+mn-lt"/>
              </a:rPr>
              <a:t>Catch-up vaccination through age 26 years </a:t>
            </a:r>
          </a:p>
          <a:p>
            <a:pPr marL="342265" indent="-227965"/>
            <a:endParaRPr lang="en-US" dirty="0">
              <a:ea typeface="+mn-lt"/>
              <a:cs typeface="+mn-lt"/>
            </a:endParaRPr>
          </a:p>
          <a:p>
            <a:pPr marL="342265" indent="-227965"/>
            <a:r>
              <a:rPr lang="en-US" dirty="0">
                <a:ea typeface="+mn-lt"/>
                <a:cs typeface="+mn-lt"/>
              </a:rPr>
              <a:t>No blanket recommendations for adults aged &gt;26 years</a:t>
            </a:r>
            <a:endParaRPr lang="en-US" dirty="0"/>
          </a:p>
          <a:p>
            <a:pPr marL="1003969" lvl="2" indent="-227965"/>
            <a:r>
              <a:rPr lang="en-US" sz="2200" dirty="0">
                <a:ea typeface="+mn-lt"/>
                <a:cs typeface="+mn-lt"/>
              </a:rPr>
              <a:t>Instead, shared clinical decision-making between a patient and a provider is recommended for certain adults aged 27–45 years not vaccinated previously</a:t>
            </a:r>
            <a:endParaRPr lang="en-US" sz="2200" dirty="0">
              <a:cs typeface="Calibri" panose="020F0502020204030204"/>
            </a:endParaRPr>
          </a:p>
          <a:p>
            <a:pPr marL="1003969" lvl="2" indent="-227965"/>
            <a:r>
              <a:rPr lang="en-US" sz="2200" dirty="0">
                <a:ea typeface="+mn-lt"/>
                <a:cs typeface="+mn-lt"/>
              </a:rPr>
              <a:t>Effectiveness is low for people who are already sexually active</a:t>
            </a:r>
          </a:p>
          <a:p>
            <a:pPr marL="342265" indent="-227965"/>
            <a:endParaRPr lang="en-US" dirty="0">
              <a:ea typeface="+mn-lt"/>
              <a:cs typeface="+mn-lt"/>
            </a:endParaRPr>
          </a:p>
          <a:p>
            <a:pPr marL="342265" indent="-227965"/>
            <a:r>
              <a:rPr lang="en-US" dirty="0">
                <a:ea typeface="+mn-lt"/>
                <a:cs typeface="+mn-lt"/>
              </a:rPr>
              <a:t>A 2-dose vaccine schedule (at 0- and 6- to 12-month intervals) is recommended for persons who </a:t>
            </a:r>
            <a:r>
              <a:rPr lang="en-US" i="1" dirty="0">
                <a:ea typeface="+mn-lt"/>
                <a:cs typeface="+mn-lt"/>
              </a:rPr>
              <a:t>initiate vaccination </a:t>
            </a:r>
            <a:r>
              <a:rPr lang="en-US" dirty="0">
                <a:ea typeface="+mn-lt"/>
                <a:cs typeface="+mn-lt"/>
              </a:rPr>
              <a:t>before their 15th birthday</a:t>
            </a:r>
            <a:endParaRPr lang="en-US" dirty="0">
              <a:cs typeface="Calibri" panose="020F0502020204030204"/>
            </a:endParaRPr>
          </a:p>
          <a:p>
            <a:pPr marL="342265" indent="-227965"/>
            <a:endParaRPr lang="en-US" dirty="0">
              <a:ea typeface="+mn-lt"/>
              <a:cs typeface="+mn-lt"/>
            </a:endParaRPr>
          </a:p>
          <a:p>
            <a:pPr marL="342265" indent="-227965"/>
            <a:r>
              <a:rPr lang="en-US" dirty="0">
                <a:ea typeface="+mn-lt"/>
                <a:cs typeface="+mn-lt"/>
              </a:rPr>
              <a:t> A 3-dose vaccine schedule (at 0-, 1–2-, and 6-month intervals) who initiate on or after their 15th birthday or for immunocompromised persons </a:t>
            </a:r>
            <a:r>
              <a:rPr lang="en-US" i="1" dirty="0">
                <a:ea typeface="+mn-lt"/>
                <a:cs typeface="+mn-lt"/>
              </a:rPr>
              <a:t>regardless of age of initiation</a:t>
            </a:r>
            <a:endParaRPr lang="en-US" i="1" dirty="0">
              <a:cs typeface="Calibri" panose="020F0502020204030204"/>
            </a:endParaRPr>
          </a:p>
        </p:txBody>
      </p:sp>
      <p:pic>
        <p:nvPicPr>
          <p:cNvPr id="8" name="Picture 8" descr="New Metro Health_COLOR LOGO.png">
            <a:extLst>
              <a:ext uri="{FF2B5EF4-FFF2-40B4-BE49-F238E27FC236}">
                <a16:creationId xmlns:a16="http://schemas.microsoft.com/office/drawing/2014/main" id="{D81E2C58-ACBC-45E6-BE9A-CD1055F1B26B}"/>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494604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200B-FA98-4530-8011-D4F09B42332E}"/>
              </a:ext>
            </a:extLst>
          </p:cNvPr>
          <p:cNvSpPr>
            <a:spLocks noGrp="1"/>
          </p:cNvSpPr>
          <p:nvPr>
            <p:ph type="title"/>
          </p:nvPr>
        </p:nvSpPr>
        <p:spPr>
          <a:xfrm>
            <a:off x="340341" y="272968"/>
            <a:ext cx="6422849" cy="1049432"/>
          </a:xfrm>
        </p:spPr>
        <p:txBody>
          <a:bodyPr>
            <a:normAutofit/>
          </a:bodyPr>
          <a:lstStyle/>
          <a:p>
            <a:r>
              <a:rPr lang="en-US" dirty="0">
                <a:cs typeface="Calibri Light"/>
              </a:rPr>
              <a:t>Resources &amp; References</a:t>
            </a:r>
          </a:p>
        </p:txBody>
      </p:sp>
      <p:sp>
        <p:nvSpPr>
          <p:cNvPr id="3" name="Content Placeholder 2">
            <a:extLst>
              <a:ext uri="{FF2B5EF4-FFF2-40B4-BE49-F238E27FC236}">
                <a16:creationId xmlns:a16="http://schemas.microsoft.com/office/drawing/2014/main" id="{37E4791C-C18E-4110-A8AF-058D4D42FB18}"/>
              </a:ext>
            </a:extLst>
          </p:cNvPr>
          <p:cNvSpPr>
            <a:spLocks noGrp="1"/>
          </p:cNvSpPr>
          <p:nvPr>
            <p:ph idx="1"/>
          </p:nvPr>
        </p:nvSpPr>
        <p:spPr>
          <a:xfrm>
            <a:off x="340341" y="1435502"/>
            <a:ext cx="8105072" cy="3986996"/>
          </a:xfrm>
        </p:spPr>
        <p:txBody>
          <a:bodyPr vert="horz" lIns="91440" tIns="45720" rIns="91440" bIns="45720" rtlCol="0" anchor="t">
            <a:normAutofit fontScale="77500" lnSpcReduction="20000"/>
          </a:bodyPr>
          <a:lstStyle/>
          <a:p>
            <a:pPr marL="342265" indent="-227965"/>
            <a:r>
              <a:rPr lang="en-US" sz="2000" dirty="0">
                <a:ea typeface="+mn-lt"/>
                <a:cs typeface="+mn-lt"/>
                <a:hlinkClick r:id="rId3"/>
              </a:rPr>
              <a:t>2021 CDC STI Treatment Guidelines</a:t>
            </a:r>
            <a:endParaRPr lang="en-US" sz="2000" dirty="0">
              <a:ea typeface="+mn-lt"/>
              <a:cs typeface="+mn-lt"/>
            </a:endParaRPr>
          </a:p>
          <a:p>
            <a:pPr marL="342265" indent="-227965"/>
            <a:r>
              <a:rPr lang="en-US" sz="2000" dirty="0">
                <a:ea typeface="+mn-lt"/>
                <a:cs typeface="+mn-lt"/>
                <a:hlinkClick r:id="rId4"/>
              </a:rPr>
              <a:t>CDC 2021 PREP Guidelines </a:t>
            </a:r>
            <a:endParaRPr lang="en-US" sz="2000" dirty="0">
              <a:ea typeface="+mn-lt"/>
              <a:cs typeface="+mn-lt"/>
            </a:endParaRPr>
          </a:p>
          <a:p>
            <a:pPr marL="342265" indent="-227965"/>
            <a:r>
              <a:rPr lang="en-US" sz="2000" dirty="0">
                <a:ea typeface="+mn-lt"/>
                <a:cs typeface="+mn-lt"/>
                <a:hlinkClick r:id="rId5"/>
              </a:rPr>
              <a:t>CDC Sexually Transmitted Infections Surveillance, 2022</a:t>
            </a:r>
            <a:endParaRPr lang="en-US" sz="2000" dirty="0">
              <a:ea typeface="+mn-lt"/>
              <a:cs typeface="+mn-lt"/>
            </a:endParaRPr>
          </a:p>
          <a:p>
            <a:pPr marL="342265" indent="-227965"/>
            <a:r>
              <a:rPr lang="en-US" sz="2000" dirty="0">
                <a:ea typeface="+mn-lt"/>
                <a:cs typeface="+mn-lt"/>
                <a:hlinkClick r:id="rId6"/>
              </a:rPr>
              <a:t>2020 Hepatitis C Screening Guidelines</a:t>
            </a:r>
            <a:endParaRPr lang="en-US" sz="2000" dirty="0">
              <a:ea typeface="+mn-lt"/>
              <a:cs typeface="+mn-lt"/>
            </a:endParaRPr>
          </a:p>
          <a:p>
            <a:pPr marL="342265" indent="-227965"/>
            <a:r>
              <a:rPr lang="en-US" sz="2000" dirty="0">
                <a:ea typeface="+mn-lt"/>
                <a:cs typeface="+mn-lt"/>
                <a:hlinkClick r:id="rId7"/>
              </a:rPr>
              <a:t>SA Metro Health STI Services</a:t>
            </a:r>
            <a:endParaRPr lang="en-US" sz="2000" dirty="0">
              <a:ea typeface="+mn-lt"/>
              <a:cs typeface="+mn-lt"/>
            </a:endParaRPr>
          </a:p>
          <a:p>
            <a:pPr marL="342265" indent="-227965"/>
            <a:r>
              <a:rPr lang="en-US" sz="2000" dirty="0">
                <a:cs typeface="Calibri"/>
                <a:hlinkClick r:id="rId8"/>
              </a:rPr>
              <a:t>Hepatitis C ECHO UT Health San Antonio</a:t>
            </a:r>
          </a:p>
          <a:p>
            <a:pPr marL="342265" indent="-227965"/>
            <a:r>
              <a:rPr lang="en-US" sz="2000" dirty="0">
                <a:cs typeface="Calibri"/>
                <a:hlinkClick r:id="rId9"/>
              </a:rPr>
              <a:t>End Sigma End HIV Alliance of SA</a:t>
            </a:r>
          </a:p>
          <a:p>
            <a:pPr marL="342265" indent="-227965"/>
            <a:r>
              <a:rPr lang="en-US" sz="2000" dirty="0">
                <a:cs typeface="Calibri"/>
                <a:hlinkClick r:id="rId10"/>
              </a:rPr>
              <a:t>National HIV Curriculum</a:t>
            </a:r>
          </a:p>
          <a:p>
            <a:pPr marL="342265" indent="-227965"/>
            <a:r>
              <a:rPr lang="en-US" sz="2000" dirty="0">
                <a:cs typeface="Calibri"/>
                <a:hlinkClick r:id="rId11"/>
              </a:rPr>
              <a:t>Fighting HIV Stigma to End the Epidemic: Evidence Based Solutions for Healthcare in Texas</a:t>
            </a:r>
            <a:endParaRPr lang="en-US" sz="2000" dirty="0">
              <a:ea typeface="+mn-lt"/>
              <a:cs typeface="+mn-lt"/>
            </a:endParaRPr>
          </a:p>
          <a:p>
            <a:pPr marL="342265" indent="-227965"/>
            <a:r>
              <a:rPr lang="en-US" sz="2000" dirty="0">
                <a:cs typeface="Calibri"/>
                <a:hlinkClick r:id="rId12"/>
              </a:rPr>
              <a:t>Hepatitis C in Texas</a:t>
            </a:r>
            <a:endParaRPr lang="en-US" sz="2000" dirty="0">
              <a:cs typeface="Calibri"/>
            </a:endParaRPr>
          </a:p>
          <a:p>
            <a:pPr marL="342265" indent="-227965"/>
            <a:r>
              <a:rPr lang="en-US" sz="2000" dirty="0">
                <a:cs typeface="Calibri"/>
                <a:hlinkClick r:id="rId13"/>
              </a:rPr>
              <a:t>EPT Legal in Texas</a:t>
            </a:r>
            <a:endParaRPr lang="en-US" sz="2000" dirty="0">
              <a:cs typeface="Calibri"/>
            </a:endParaRPr>
          </a:p>
          <a:p>
            <a:pPr marL="342265" indent="-227965"/>
            <a:r>
              <a:rPr lang="en-US" sz="2000" dirty="0">
                <a:ea typeface="+mn-lt"/>
                <a:cs typeface="+mn-lt"/>
                <a:hlinkClick r:id="rId14"/>
              </a:rPr>
              <a:t>EPT Implementation Guide</a:t>
            </a:r>
            <a:endParaRPr lang="en-US" sz="2000" dirty="0">
              <a:cs typeface="Calibri"/>
            </a:endParaRPr>
          </a:p>
          <a:p>
            <a:pPr marL="342265" indent="-227965"/>
            <a:r>
              <a:rPr lang="en-US" sz="2000" dirty="0">
                <a:cs typeface="Calibri"/>
                <a:hlinkClick r:id="rId15"/>
              </a:rPr>
              <a:t>NeedyMeds</a:t>
            </a:r>
            <a:endParaRPr lang="en-US" sz="2000" dirty="0">
              <a:cs typeface="Calibri"/>
            </a:endParaRPr>
          </a:p>
          <a:p>
            <a:pPr marL="342265" indent="-227965"/>
            <a:r>
              <a:rPr lang="en-US" sz="2000" dirty="0">
                <a:cs typeface="Calibri"/>
                <a:hlinkClick r:id="rId16"/>
              </a:rPr>
              <a:t>USPSTF Cervical Cancer Screening Recommendations</a:t>
            </a:r>
            <a:endParaRPr lang="en-US" sz="2000" dirty="0">
              <a:cs typeface="Calibri"/>
            </a:endParaRPr>
          </a:p>
          <a:p>
            <a:pPr marL="342265" indent="-227965"/>
            <a:r>
              <a:rPr lang="en-US" sz="2000" dirty="0">
                <a:cs typeface="Calibri"/>
                <a:hlinkClick r:id="rId17"/>
              </a:rPr>
              <a:t>USPSTF PrEP Recommendations</a:t>
            </a:r>
            <a:endParaRPr lang="en-US" sz="2000" dirty="0">
              <a:cs typeface="Calibri"/>
            </a:endParaRPr>
          </a:p>
          <a:p>
            <a:pPr marL="0" indent="0">
              <a:buNone/>
            </a:pPr>
            <a:endParaRPr lang="en-US" sz="2000" dirty="0">
              <a:cs typeface="Calibri"/>
            </a:endParaRPr>
          </a:p>
        </p:txBody>
      </p:sp>
      <p:pic>
        <p:nvPicPr>
          <p:cNvPr id="8" name="Picture 8">
            <a:extLst>
              <a:ext uri="{FF2B5EF4-FFF2-40B4-BE49-F238E27FC236}">
                <a16:creationId xmlns:a16="http://schemas.microsoft.com/office/drawing/2014/main" id="{3090189C-78DD-4C25-8CBD-863B4C166C55}"/>
              </a:ext>
            </a:extLst>
          </p:cNvPr>
          <p:cNvPicPr>
            <a:picLocks noChangeAspect="1"/>
          </p:cNvPicPr>
          <p:nvPr/>
        </p:nvPicPr>
        <p:blipFill>
          <a:blip r:embed="rId18"/>
          <a:stretch>
            <a:fillRect/>
          </a:stretch>
        </p:blipFill>
        <p:spPr>
          <a:xfrm>
            <a:off x="8892264" y="2523341"/>
            <a:ext cx="2470743" cy="2470743"/>
          </a:xfrm>
          <a:prstGeom prst="rect">
            <a:avLst/>
          </a:prstGeom>
        </p:spPr>
      </p:pic>
      <p:sp>
        <p:nvSpPr>
          <p:cNvPr id="12" name="TextBox 1">
            <a:extLst>
              <a:ext uri="{FF2B5EF4-FFF2-40B4-BE49-F238E27FC236}">
                <a16:creationId xmlns:a16="http://schemas.microsoft.com/office/drawing/2014/main" id="{142F8D97-A6F9-632B-DC65-F907A467FA54}"/>
              </a:ext>
            </a:extLst>
          </p:cNvPr>
          <p:cNvSpPr txBox="1"/>
          <p:nvPr/>
        </p:nvSpPr>
        <p:spPr>
          <a:xfrm>
            <a:off x="8445413" y="1146612"/>
            <a:ext cx="3332747"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cs typeface="Calibri"/>
              </a:rPr>
              <a:t>Subscribe to DOCALERT!</a:t>
            </a:r>
          </a:p>
          <a:p>
            <a:r>
              <a:rPr lang="en-US" dirty="0">
                <a:ea typeface="+mn-lt"/>
                <a:cs typeface="+mn-lt"/>
              </a:rPr>
              <a:t>For health alerts from Metro</a:t>
            </a:r>
            <a:endParaRPr lang="en-US" dirty="0"/>
          </a:p>
          <a:p>
            <a:r>
              <a:rPr lang="en-US" dirty="0">
                <a:ea typeface="+mn-lt"/>
                <a:cs typeface="+mn-lt"/>
              </a:rPr>
              <a:t>Health </a:t>
            </a:r>
            <a:r>
              <a:rPr lang="en-US" b="1" dirty="0">
                <a:ea typeface="+mn-lt"/>
                <a:cs typeface="+mn-lt"/>
              </a:rPr>
              <a:t>text "DOCALERT" to </a:t>
            </a:r>
          </a:p>
          <a:p>
            <a:r>
              <a:rPr lang="en-US" b="1" dirty="0">
                <a:ea typeface="+mn-lt"/>
                <a:cs typeface="+mn-lt"/>
              </a:rPr>
              <a:t>1-844-824-COSA (2672)</a:t>
            </a:r>
            <a:endParaRPr lang="en-US" b="1" dirty="0">
              <a:cs typeface="Calibri"/>
            </a:endParaRPr>
          </a:p>
          <a:p>
            <a:r>
              <a:rPr lang="en-US" dirty="0">
                <a:ea typeface="+mn-lt"/>
                <a:cs typeface="+mn-lt"/>
              </a:rPr>
              <a:t>Message and data rates apply</a:t>
            </a:r>
            <a:endParaRPr lang="en-US" dirty="0"/>
          </a:p>
        </p:txBody>
      </p:sp>
      <p:pic>
        <p:nvPicPr>
          <p:cNvPr id="13" name="Picture 8" descr="New Metro Health_COLOR LOGO.png">
            <a:extLst>
              <a:ext uri="{FF2B5EF4-FFF2-40B4-BE49-F238E27FC236}">
                <a16:creationId xmlns:a16="http://schemas.microsoft.com/office/drawing/2014/main" id="{3C728832-9162-418B-BDC3-5345BFFD1A8B}"/>
              </a:ext>
            </a:extLst>
          </p:cNvPr>
          <p:cNvPicPr>
            <a:picLocks noChangeAspect="1"/>
          </p:cNvPicPr>
          <p:nvPr/>
        </p:nvPicPr>
        <p:blipFill>
          <a:blip r:embed="rId19"/>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5398200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A7272A-3879-4437-ADE9-CDDFE2B051AF}"/>
              </a:ext>
            </a:extLst>
          </p:cNvPr>
          <p:cNvSpPr txBox="1"/>
          <p:nvPr/>
        </p:nvSpPr>
        <p:spPr>
          <a:xfrm>
            <a:off x="203199" y="88154"/>
            <a:ext cx="11143989" cy="769441"/>
          </a:xfrm>
          <a:prstGeom prst="rect">
            <a:avLst/>
          </a:prstGeom>
          <a:noFill/>
        </p:spPr>
        <p:txBody>
          <a:bodyPr wrap="square" lIns="91440" tIns="45720" rIns="91440" bIns="45720" rtlCol="0" anchor="t">
            <a:spAutoFit/>
          </a:bodyPr>
          <a:lstStyle/>
          <a:p>
            <a:r>
              <a:rPr lang="en-US" sz="4400" b="1" dirty="0">
                <a:cs typeface="Calibri"/>
              </a:rPr>
              <a:t>Post-Survey</a:t>
            </a:r>
            <a:r>
              <a:rPr lang="en-US" sz="3600" b="1">
                <a:cs typeface="Calibri"/>
              </a:rPr>
              <a:t> </a:t>
            </a:r>
            <a:r>
              <a:rPr lang="en-US" sz="4000" dirty="0">
                <a:solidFill>
                  <a:srgbClr val="FF0000"/>
                </a:solidFill>
                <a:cs typeface="Calibri"/>
              </a:rPr>
              <a:t>(</a:t>
            </a:r>
            <a:r>
              <a:rPr lang="en-US" sz="4000" b="1" dirty="0">
                <a:solidFill>
                  <a:srgbClr val="FF0000"/>
                </a:solidFill>
                <a:cs typeface="Calibri"/>
              </a:rPr>
              <a:t>Required for CME/CNE</a:t>
            </a:r>
            <a:r>
              <a:rPr lang="en-US" sz="4000" dirty="0">
                <a:solidFill>
                  <a:srgbClr val="FF0000"/>
                </a:solidFill>
                <a:cs typeface="Calibri"/>
              </a:rPr>
              <a:t>)</a:t>
            </a:r>
          </a:p>
        </p:txBody>
      </p:sp>
      <p:sp>
        <p:nvSpPr>
          <p:cNvPr id="4" name="TextBox 3">
            <a:extLst>
              <a:ext uri="{FF2B5EF4-FFF2-40B4-BE49-F238E27FC236}">
                <a16:creationId xmlns:a16="http://schemas.microsoft.com/office/drawing/2014/main" id="{C6528071-CBDF-4174-9F29-D3ECD6597571}"/>
              </a:ext>
            </a:extLst>
          </p:cNvPr>
          <p:cNvSpPr txBox="1"/>
          <p:nvPr/>
        </p:nvSpPr>
        <p:spPr>
          <a:xfrm>
            <a:off x="203199" y="5169408"/>
            <a:ext cx="11316014" cy="1569660"/>
          </a:xfrm>
          <a:prstGeom prst="rect">
            <a:avLst/>
          </a:prstGeom>
          <a:noFill/>
        </p:spPr>
        <p:txBody>
          <a:bodyPr wrap="square" lIns="91440" tIns="45720" rIns="91440" bIns="45720" rtlCol="0" anchor="t">
            <a:spAutoFit/>
          </a:bodyPr>
          <a:lstStyle/>
          <a:p>
            <a:pPr marL="455930" lvl="1"/>
            <a:r>
              <a:rPr lang="en-US" sz="4800" dirty="0">
                <a:ea typeface="+mn-lt"/>
                <a:cs typeface="+mn-lt"/>
                <a:hlinkClick r:id="rId4"/>
              </a:rPr>
              <a:t>https://forms.office.com/g/7U2DTyVhnp</a:t>
            </a:r>
            <a:endParaRPr lang="en-US">
              <a:ea typeface="+mn-lt"/>
              <a:cs typeface="+mn-lt"/>
            </a:endParaRPr>
          </a:p>
          <a:p>
            <a:pPr marL="455930" lvl="1"/>
            <a:endParaRPr lang="en-US" sz="4800" dirty="0">
              <a:cs typeface="Arial"/>
            </a:endParaRPr>
          </a:p>
        </p:txBody>
      </p:sp>
      <p:pic>
        <p:nvPicPr>
          <p:cNvPr id="10" name="Picture 8" descr="New Metro Health_COLOR LOGO.png">
            <a:extLst>
              <a:ext uri="{FF2B5EF4-FFF2-40B4-BE49-F238E27FC236}">
                <a16:creationId xmlns:a16="http://schemas.microsoft.com/office/drawing/2014/main" id="{F6280520-B903-4353-922B-9E17A2620595}"/>
              </a:ext>
            </a:extLst>
          </p:cNvPr>
          <p:cNvPicPr>
            <a:picLocks noChangeAspect="1"/>
          </p:cNvPicPr>
          <p:nvPr/>
        </p:nvPicPr>
        <p:blipFill>
          <a:blip r:embed="rId5"/>
          <a:stretch>
            <a:fillRect/>
          </a:stretch>
        </p:blipFill>
        <p:spPr>
          <a:xfrm>
            <a:off x="203199" y="6000405"/>
            <a:ext cx="1003827" cy="875483"/>
          </a:xfrm>
          <a:prstGeom prst="rect">
            <a:avLst/>
          </a:prstGeom>
        </p:spPr>
      </p:pic>
      <p:pic>
        <p:nvPicPr>
          <p:cNvPr id="6" name="Picture 5">
            <a:extLst>
              <a:ext uri="{FF2B5EF4-FFF2-40B4-BE49-F238E27FC236}">
                <a16:creationId xmlns:a16="http://schemas.microsoft.com/office/drawing/2014/main" id="{AE7F06EF-9B7D-C5BB-D773-A38B7C2F8930}"/>
              </a:ext>
            </a:extLst>
          </p:cNvPr>
          <p:cNvPicPr>
            <a:picLocks noChangeAspect="1"/>
          </p:cNvPicPr>
          <p:nvPr/>
        </p:nvPicPr>
        <p:blipFill>
          <a:blip r:embed="rId6"/>
          <a:stretch>
            <a:fillRect/>
          </a:stretch>
        </p:blipFill>
        <p:spPr>
          <a:xfrm>
            <a:off x="3985425" y="1419616"/>
            <a:ext cx="3590796" cy="3632548"/>
          </a:xfrm>
          <a:prstGeom prst="rect">
            <a:avLst/>
          </a:prstGeom>
        </p:spPr>
      </p:pic>
    </p:spTree>
    <p:extLst>
      <p:ext uri="{BB962C8B-B14F-4D97-AF65-F5344CB8AC3E}">
        <p14:creationId xmlns:p14="http://schemas.microsoft.com/office/powerpoint/2010/main" val="259832680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99E59F-261B-B560-83D3-38AE44A64C34}"/>
              </a:ext>
            </a:extLst>
          </p:cNvPr>
          <p:cNvSpPr>
            <a:spLocks noGrp="1"/>
          </p:cNvSpPr>
          <p:nvPr>
            <p:ph idx="1"/>
          </p:nvPr>
        </p:nvSpPr>
        <p:spPr/>
        <p:txBody>
          <a:bodyPr/>
          <a:lstStyle/>
          <a:p>
            <a:pPr marL="342265" indent="-227965" fontAlgn="base"/>
            <a:r>
              <a:rPr lang="en-US" dirty="0"/>
              <a:t>Implement Expedited Partner Therapy (EPT) as a best practice for optimal patient care​</a:t>
            </a:r>
          </a:p>
          <a:p>
            <a:pPr marL="114300" indent="0" fontAlgn="base">
              <a:buNone/>
            </a:pPr>
            <a:endParaRPr lang="en-US" dirty="0"/>
          </a:p>
          <a:p>
            <a:pPr marL="342265" indent="-227965" fontAlgn="base"/>
            <a:r>
              <a:rPr lang="en-US" dirty="0"/>
              <a:t>Inform patients about Pre-Exposure Prophylaxis (</a:t>
            </a:r>
            <a:r>
              <a:rPr lang="en-US" dirty="0" err="1"/>
              <a:t>PrEP</a:t>
            </a:r>
            <a:r>
              <a:rPr lang="en-US" dirty="0"/>
              <a:t>) as an effective means to prevent HIV infections</a:t>
            </a:r>
          </a:p>
          <a:p>
            <a:pPr marL="114300" indent="0" fontAlgn="base">
              <a:buNone/>
            </a:pPr>
            <a:endParaRPr lang="en-US" dirty="0"/>
          </a:p>
          <a:p>
            <a:pPr marL="342265" indent="-227965"/>
            <a:r>
              <a:rPr lang="en-US" dirty="0"/>
              <a:t>Communicate HIV results in a way that decreases HIV stigma</a:t>
            </a:r>
          </a:p>
          <a:p>
            <a:endParaRPr lang="en-US" dirty="0"/>
          </a:p>
        </p:txBody>
      </p:sp>
      <p:sp>
        <p:nvSpPr>
          <p:cNvPr id="4" name="Title 1">
            <a:extLst>
              <a:ext uri="{FF2B5EF4-FFF2-40B4-BE49-F238E27FC236}">
                <a16:creationId xmlns:a16="http://schemas.microsoft.com/office/drawing/2014/main" id="{2C74E255-8854-C1DB-DE07-5B41130C98F0}"/>
              </a:ext>
            </a:extLst>
          </p:cNvPr>
          <p:cNvSpPr>
            <a:spLocks noGrp="1"/>
          </p:cNvSpPr>
          <p:nvPr>
            <p:ph type="title"/>
          </p:nvPr>
        </p:nvSpPr>
        <p:spPr>
          <a:xfrm>
            <a:off x="609600" y="274638"/>
            <a:ext cx="11087100" cy="1143000"/>
          </a:xfrm>
        </p:spPr>
        <p:txBody>
          <a:bodyPr/>
          <a:lstStyle/>
          <a:p>
            <a:pPr algn="ctr"/>
            <a:r>
              <a:rPr lang="en-US" dirty="0"/>
              <a:t>Learning Objectives cont’d</a:t>
            </a:r>
            <a:endParaRPr lang="en-US" dirty="0">
              <a:latin typeface="Calibri Light" panose="020F0302020204030204"/>
              <a:cs typeface="Calibri Light" panose="020F0302020204030204"/>
            </a:endParaRPr>
          </a:p>
        </p:txBody>
      </p:sp>
    </p:spTree>
    <p:extLst>
      <p:ext uri="{BB962C8B-B14F-4D97-AF65-F5344CB8AC3E}">
        <p14:creationId xmlns:p14="http://schemas.microsoft.com/office/powerpoint/2010/main" val="6008961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080" y="422764"/>
            <a:ext cx="7863840" cy="1138115"/>
          </a:xfrm>
        </p:spPr>
        <p:txBody>
          <a:bodyPr>
            <a:normAutofit/>
          </a:bodyPr>
          <a:lstStyle/>
          <a:p>
            <a:pPr algn="ctr"/>
            <a:r>
              <a:rPr lang="en-US" b="1">
                <a:solidFill>
                  <a:schemeClr val="tx1">
                    <a:lumMod val="75000"/>
                    <a:lumOff val="25000"/>
                  </a:schemeClr>
                </a:solidFill>
                <a:latin typeface="Calibri" panose="020F0502020204030204" pitchFamily="34" charset="0"/>
                <a:cs typeface="Calibri" panose="020F0502020204030204" pitchFamily="34" charset="0"/>
              </a:rPr>
              <a:t>Thank you. Questions?</a:t>
            </a:r>
          </a:p>
        </p:txBody>
      </p:sp>
      <p:sp>
        <p:nvSpPr>
          <p:cNvPr id="3" name="TextBox 2">
            <a:extLst>
              <a:ext uri="{FF2B5EF4-FFF2-40B4-BE49-F238E27FC236}">
                <a16:creationId xmlns:a16="http://schemas.microsoft.com/office/drawing/2014/main" id="{149E0D8E-C457-461D-B193-85E826EF5883}"/>
              </a:ext>
            </a:extLst>
          </p:cNvPr>
          <p:cNvSpPr txBox="1"/>
          <p:nvPr/>
        </p:nvSpPr>
        <p:spPr>
          <a:xfrm>
            <a:off x="4180936" y="5492180"/>
            <a:ext cx="3844505" cy="307777"/>
          </a:xfrm>
          <a:prstGeom prst="rect">
            <a:avLst/>
          </a:prstGeom>
          <a:noFill/>
        </p:spPr>
        <p:txBody>
          <a:bodyPr wrap="square" lIns="91440" tIns="45720" rIns="91440" bIns="45720" rtlCol="0" anchor="t">
            <a:spAutoFit/>
          </a:bodyPr>
          <a:lstStyle/>
          <a:p>
            <a:pPr algn="ctr"/>
            <a:r>
              <a:rPr lang="en-US" sz="1400">
                <a:cs typeface="Calibri" panose="020F0502020204030204"/>
              </a:rPr>
              <a:t>lucinda.zeinelabdin2@sanantonio.gov</a:t>
            </a:r>
            <a:endParaRPr lang="en-US"/>
          </a:p>
        </p:txBody>
      </p:sp>
      <p:pic>
        <p:nvPicPr>
          <p:cNvPr id="9" name="Content Placeholder 8" descr="A picture containing logo&#10;&#10;Description automatically generated">
            <a:extLst>
              <a:ext uri="{FF2B5EF4-FFF2-40B4-BE49-F238E27FC236}">
                <a16:creationId xmlns:a16="http://schemas.microsoft.com/office/drawing/2014/main" id="{2922F340-5FC7-4287-A8D6-83A43D1F28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8891" y="1692411"/>
            <a:ext cx="4594218" cy="4023210"/>
          </a:xfrm>
        </p:spPr>
      </p:pic>
      <p:pic>
        <p:nvPicPr>
          <p:cNvPr id="12" name="Picture 8" descr="New Metro Health_COLOR LOGO.png">
            <a:extLst>
              <a:ext uri="{FF2B5EF4-FFF2-40B4-BE49-F238E27FC236}">
                <a16:creationId xmlns:a16="http://schemas.microsoft.com/office/drawing/2014/main" id="{44C6CDE4-31DF-43C9-B176-F3E80B09C28B}"/>
              </a:ext>
            </a:extLst>
          </p:cNvPr>
          <p:cNvPicPr>
            <a:picLocks noChangeAspect="1"/>
          </p:cNvPicPr>
          <p:nvPr/>
        </p:nvPicPr>
        <p:blipFill>
          <a:blip r:embed="rId3"/>
          <a:stretch>
            <a:fillRect/>
          </a:stretch>
        </p:blipFill>
        <p:spPr>
          <a:xfrm>
            <a:off x="203199" y="6000405"/>
            <a:ext cx="1003827" cy="875483"/>
          </a:xfrm>
          <a:prstGeom prst="rect">
            <a:avLst/>
          </a:prstGeom>
        </p:spPr>
      </p:pic>
    </p:spTree>
    <p:extLst>
      <p:ext uri="{BB962C8B-B14F-4D97-AF65-F5344CB8AC3E}">
        <p14:creationId xmlns:p14="http://schemas.microsoft.com/office/powerpoint/2010/main" val="36357276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D80977-C36C-4EA3-AAD4-025267722B3E}"/>
              </a:ext>
            </a:extLst>
          </p:cNvPr>
          <p:cNvSpPr/>
          <p:nvPr/>
        </p:nvSpPr>
        <p:spPr>
          <a:xfrm>
            <a:off x="3077548" y="1482209"/>
            <a:ext cx="6285695" cy="707886"/>
          </a:xfrm>
          <a:prstGeom prst="rect">
            <a:avLst/>
          </a:prstGeom>
        </p:spPr>
        <p:txBody>
          <a:bodyPr wrap="none">
            <a:spAutoFit/>
          </a:bodyPr>
          <a:lstStyle/>
          <a:p>
            <a:pPr algn="ctr"/>
            <a:r>
              <a:rPr lang="en-US" sz="4000" dirty="0">
                <a:solidFill>
                  <a:srgbClr val="C00000"/>
                </a:solidFill>
              </a:rPr>
              <a:t>Follow us on Social Media!</a:t>
            </a:r>
          </a:p>
        </p:txBody>
      </p:sp>
      <p:sp>
        <p:nvSpPr>
          <p:cNvPr id="7" name="Rectangle 6">
            <a:extLst>
              <a:ext uri="{FF2B5EF4-FFF2-40B4-BE49-F238E27FC236}">
                <a16:creationId xmlns:a16="http://schemas.microsoft.com/office/drawing/2014/main" id="{251E9DA5-85AA-46AF-85DF-BF33651E9AC1}"/>
              </a:ext>
            </a:extLst>
          </p:cNvPr>
          <p:cNvSpPr/>
          <p:nvPr/>
        </p:nvSpPr>
        <p:spPr>
          <a:xfrm>
            <a:off x="3390901" y="3244334"/>
            <a:ext cx="2829493" cy="369332"/>
          </a:xfrm>
          <a:prstGeom prst="rect">
            <a:avLst/>
          </a:prstGeom>
        </p:spPr>
        <p:txBody>
          <a:bodyPr wrap="square">
            <a:spAutoFit/>
          </a:bodyPr>
          <a:lstStyle/>
          <a:p>
            <a:r>
              <a:rPr lang="en-US" dirty="0"/>
              <a:t> </a:t>
            </a:r>
          </a:p>
        </p:txBody>
      </p:sp>
      <p:sp>
        <p:nvSpPr>
          <p:cNvPr id="11" name="TextBox 10">
            <a:extLst>
              <a:ext uri="{FF2B5EF4-FFF2-40B4-BE49-F238E27FC236}">
                <a16:creationId xmlns:a16="http://schemas.microsoft.com/office/drawing/2014/main" id="{9E7AC14B-95F9-4C38-8732-D5A479FD09BE}"/>
              </a:ext>
            </a:extLst>
          </p:cNvPr>
          <p:cNvSpPr txBox="1"/>
          <p:nvPr/>
        </p:nvSpPr>
        <p:spPr>
          <a:xfrm>
            <a:off x="4419972" y="2830525"/>
            <a:ext cx="4381129" cy="707886"/>
          </a:xfrm>
          <a:prstGeom prst="rect">
            <a:avLst/>
          </a:prstGeom>
          <a:noFill/>
        </p:spPr>
        <p:txBody>
          <a:bodyPr wrap="square" rtlCol="0">
            <a:spAutoFit/>
          </a:bodyPr>
          <a:lstStyle/>
          <a:p>
            <a:r>
              <a:rPr lang="en-US" sz="4000" dirty="0"/>
              <a:t>@UTHSA_AETC</a:t>
            </a:r>
          </a:p>
        </p:txBody>
      </p:sp>
      <p:sp>
        <p:nvSpPr>
          <p:cNvPr id="8" name="TextBox 7">
            <a:extLst>
              <a:ext uri="{FF2B5EF4-FFF2-40B4-BE49-F238E27FC236}">
                <a16:creationId xmlns:a16="http://schemas.microsoft.com/office/drawing/2014/main" id="{C596A156-A07C-409E-AFEE-41AC6CCB59A2}"/>
              </a:ext>
            </a:extLst>
          </p:cNvPr>
          <p:cNvSpPr txBox="1"/>
          <p:nvPr/>
        </p:nvSpPr>
        <p:spPr>
          <a:xfrm>
            <a:off x="4419970" y="3896076"/>
            <a:ext cx="5085274" cy="707886"/>
          </a:xfrm>
          <a:prstGeom prst="rect">
            <a:avLst/>
          </a:prstGeom>
          <a:noFill/>
        </p:spPr>
        <p:txBody>
          <a:bodyPr wrap="square" rtlCol="0">
            <a:spAutoFit/>
          </a:bodyPr>
          <a:lstStyle/>
          <a:p>
            <a:r>
              <a:rPr lang="en-US" sz="4000" dirty="0"/>
              <a:t>@UTHealthSAECHO</a:t>
            </a:r>
          </a:p>
        </p:txBody>
      </p:sp>
      <p:pic>
        <p:nvPicPr>
          <p:cNvPr id="3" name="Picture 2" descr="Icon&#10;&#10;Description automatically generated">
            <a:extLst>
              <a:ext uri="{FF2B5EF4-FFF2-40B4-BE49-F238E27FC236}">
                <a16:creationId xmlns:a16="http://schemas.microsoft.com/office/drawing/2014/main" id="{380967E3-E66A-4CCD-8EB1-9567CDF9ECA0}"/>
              </a:ext>
            </a:extLst>
          </p:cNvPr>
          <p:cNvPicPr>
            <a:picLocks noChangeAspect="1"/>
          </p:cNvPicPr>
          <p:nvPr/>
        </p:nvPicPr>
        <p:blipFill>
          <a:blip r:embed="rId2"/>
          <a:stretch>
            <a:fillRect/>
          </a:stretch>
        </p:blipFill>
        <p:spPr>
          <a:xfrm>
            <a:off x="3379075" y="3814751"/>
            <a:ext cx="994316" cy="994316"/>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E820F33B-C458-8026-9D8B-08F167C32E84}"/>
              </a:ext>
            </a:extLst>
          </p:cNvPr>
          <p:cNvPicPr>
            <a:picLocks noChangeAspect="1"/>
          </p:cNvPicPr>
          <p:nvPr/>
        </p:nvPicPr>
        <p:blipFill>
          <a:blip r:embed="rId3"/>
          <a:stretch>
            <a:fillRect/>
          </a:stretch>
        </p:blipFill>
        <p:spPr>
          <a:xfrm>
            <a:off x="3558463" y="2779772"/>
            <a:ext cx="836500" cy="854973"/>
          </a:xfrm>
          <a:prstGeom prst="rect">
            <a:avLst/>
          </a:prstGeom>
        </p:spPr>
      </p:pic>
      <p:pic>
        <p:nvPicPr>
          <p:cNvPr id="2" name="Picture 1">
            <a:extLst>
              <a:ext uri="{FF2B5EF4-FFF2-40B4-BE49-F238E27FC236}">
                <a16:creationId xmlns:a16="http://schemas.microsoft.com/office/drawing/2014/main" id="{D779A7E5-0B4F-E31A-54E0-8037FF8A13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17496771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a:xfrm>
            <a:off x="10055788" y="4729412"/>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6E2D2B3B-882E-40F3-A32F-6DD516915044}" type="slidenum">
              <a:rPr lang="en-US" smtClean="0"/>
              <a:pPr defTabSz="914378"/>
              <a:t>82</a:t>
            </a:fld>
            <a:endParaRPr lang="en-US" dirty="0">
              <a:solidFill>
                <a:srgbClr val="FFFFFF"/>
              </a:solidFill>
              <a:latin typeface="Arial"/>
            </a:endParaRPr>
          </a:p>
        </p:txBody>
      </p:sp>
      <p:pic>
        <p:nvPicPr>
          <p:cNvPr id="3" name="Picture 2" descr="A qr code with red white and blue ribbons&#10;&#10;Description automatically generated">
            <a:extLst>
              <a:ext uri="{FF2B5EF4-FFF2-40B4-BE49-F238E27FC236}">
                <a16:creationId xmlns:a16="http://schemas.microsoft.com/office/drawing/2014/main" id="{D12ADA74-B6EE-480A-9D29-BEFD0794283C}"/>
              </a:ext>
            </a:extLst>
          </p:cNvPr>
          <p:cNvPicPr>
            <a:picLocks noChangeAspect="1"/>
          </p:cNvPicPr>
          <p:nvPr/>
        </p:nvPicPr>
        <p:blipFill>
          <a:blip r:embed="rId2"/>
          <a:stretch>
            <a:fillRect/>
          </a:stretch>
        </p:blipFill>
        <p:spPr>
          <a:xfrm>
            <a:off x="2063956" y="953504"/>
            <a:ext cx="8067796" cy="4550203"/>
          </a:xfrm>
          <a:prstGeom prst="rect">
            <a:avLst/>
          </a:prstGeom>
        </p:spPr>
      </p:pic>
      <p:pic>
        <p:nvPicPr>
          <p:cNvPr id="2" name="Picture 1">
            <a:extLst>
              <a:ext uri="{FF2B5EF4-FFF2-40B4-BE49-F238E27FC236}">
                <a16:creationId xmlns:a16="http://schemas.microsoft.com/office/drawing/2014/main" id="{94EF439A-8A8A-DA9B-C722-E16BA7D950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216589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409736-56C2-4BBC-B917-643FE59F381B}"/>
              </a:ext>
            </a:extLst>
          </p:cNvPr>
          <p:cNvSpPr>
            <a:spLocks noGrp="1"/>
          </p:cNvSpPr>
          <p:nvPr>
            <p:ph type="sldNum" sz="quarter" idx="12"/>
          </p:nvPr>
        </p:nvSpPr>
        <p:spPr>
          <a:xfrm>
            <a:off x="8711242" y="6212576"/>
            <a:ext cx="2743200" cy="365125"/>
          </a:xfrm>
        </p:spPr>
        <p:txBody>
          <a:bodyPr>
            <a:normAutofit/>
          </a:bodyPr>
          <a:lstStyle/>
          <a:p>
            <a:pPr>
              <a:spcAft>
                <a:spcPts val="600"/>
              </a:spcAft>
            </a:pPr>
            <a:fld id="{7EA26AF0-5A11-4B41-A5D6-D98FE613C647}" type="slidenum">
              <a:rPr lang="en-US" smtClean="0"/>
              <a:pPr>
                <a:spcAft>
                  <a:spcPts val="600"/>
                </a:spcAft>
              </a:pPr>
              <a:t>9</a:t>
            </a:fld>
            <a:endParaRPr lang="en-US"/>
          </a:p>
        </p:txBody>
      </p:sp>
      <p:sp>
        <p:nvSpPr>
          <p:cNvPr id="3" name="Content Placeholder 2">
            <a:extLst>
              <a:ext uri="{FF2B5EF4-FFF2-40B4-BE49-F238E27FC236}">
                <a16:creationId xmlns:a16="http://schemas.microsoft.com/office/drawing/2014/main" id="{BC32BA6F-8D1C-45D3-9B5F-8BAE3B7F7FBC}"/>
              </a:ext>
            </a:extLst>
          </p:cNvPr>
          <p:cNvSpPr>
            <a:spLocks noGrp="1"/>
          </p:cNvSpPr>
          <p:nvPr>
            <p:ph idx="4294967295"/>
          </p:nvPr>
        </p:nvSpPr>
        <p:spPr>
          <a:xfrm>
            <a:off x="369888" y="1417638"/>
            <a:ext cx="11822112" cy="4989512"/>
          </a:xfrm>
        </p:spPr>
        <p:txBody>
          <a:bodyPr vert="horz" lIns="91440" tIns="45720" rIns="91440" bIns="45720" rtlCol="0" anchor="t">
            <a:normAutofit/>
          </a:bodyPr>
          <a:lstStyle/>
          <a:p>
            <a:endParaRPr lang="en-US" sz="3600">
              <a:cs typeface="Calibri"/>
            </a:endParaRPr>
          </a:p>
          <a:p>
            <a:endParaRPr lang="en-US" sz="3600">
              <a:cs typeface="Calibri"/>
            </a:endParaRPr>
          </a:p>
        </p:txBody>
      </p:sp>
      <p:pic>
        <p:nvPicPr>
          <p:cNvPr id="9" name="Picture 8" descr="New Metro Health_COLOR LOGO.png">
            <a:extLst>
              <a:ext uri="{FF2B5EF4-FFF2-40B4-BE49-F238E27FC236}">
                <a16:creationId xmlns:a16="http://schemas.microsoft.com/office/drawing/2014/main" id="{B5461B91-59D5-43BF-A77B-C96FCC13A04E}"/>
              </a:ext>
            </a:extLst>
          </p:cNvPr>
          <p:cNvPicPr>
            <a:picLocks noChangeAspect="1"/>
          </p:cNvPicPr>
          <p:nvPr/>
        </p:nvPicPr>
        <p:blipFill>
          <a:blip r:embed="rId3"/>
          <a:stretch>
            <a:fillRect/>
          </a:stretch>
        </p:blipFill>
        <p:spPr>
          <a:xfrm>
            <a:off x="209444" y="5928964"/>
            <a:ext cx="948023" cy="826813"/>
          </a:xfrm>
          <a:prstGeom prst="rect">
            <a:avLst/>
          </a:prstGeom>
        </p:spPr>
      </p:pic>
      <p:graphicFrame>
        <p:nvGraphicFramePr>
          <p:cNvPr id="6" name="Chart 5">
            <a:extLst>
              <a:ext uri="{FF2B5EF4-FFF2-40B4-BE49-F238E27FC236}">
                <a16:creationId xmlns:a16="http://schemas.microsoft.com/office/drawing/2014/main" id="{11EAC980-54D3-559D-593F-A45AB5313503}"/>
              </a:ext>
            </a:extLst>
          </p:cNvPr>
          <p:cNvGraphicFramePr>
            <a:graphicFrameLocks/>
          </p:cNvGraphicFramePr>
          <p:nvPr>
            <p:extLst>
              <p:ext uri="{D42A27DB-BD31-4B8C-83A1-F6EECF244321}">
                <p14:modId xmlns:p14="http://schemas.microsoft.com/office/powerpoint/2010/main" val="3760535900"/>
              </p:ext>
            </p:extLst>
          </p:nvPr>
        </p:nvGraphicFramePr>
        <p:xfrm>
          <a:off x="369888" y="271973"/>
          <a:ext cx="11193220" cy="565699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C0F4742C-CD1A-F4DE-42E5-69DB462B1A73}"/>
              </a:ext>
            </a:extLst>
          </p:cNvPr>
          <p:cNvSpPr txBox="1"/>
          <p:nvPr/>
        </p:nvSpPr>
        <p:spPr>
          <a:xfrm>
            <a:off x="2494165" y="6448000"/>
            <a:ext cx="4624536" cy="276999"/>
          </a:xfrm>
          <a:prstGeom prst="rect">
            <a:avLst/>
          </a:prstGeom>
          <a:noFill/>
        </p:spPr>
        <p:txBody>
          <a:bodyPr wrap="none" rtlCol="0">
            <a:spAutoFit/>
          </a:bodyPr>
          <a:lstStyle/>
          <a:p>
            <a:r>
              <a:rPr lang="en-US" sz="1200" dirty="0"/>
              <a:t>Source: </a:t>
            </a:r>
            <a:r>
              <a:rPr lang="en-US" sz="1200" dirty="0">
                <a:hlinkClick r:id="rId5"/>
              </a:rPr>
              <a:t>San Antonio Metro Health STI Infections in Bexar County</a:t>
            </a:r>
            <a:endParaRPr lang="en-US" sz="1200" dirty="0"/>
          </a:p>
        </p:txBody>
      </p:sp>
    </p:spTree>
    <p:extLst>
      <p:ext uri="{BB962C8B-B14F-4D97-AF65-F5344CB8AC3E}">
        <p14:creationId xmlns:p14="http://schemas.microsoft.com/office/powerpoint/2010/main" val="10048688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THSCSA ECHO 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UTHSCSA ECHO Template" id="{BE3DBC1E-6E39-4B0A-9EE2-C7AF77250FA2}" vid="{368C16CC-A4AD-4C16-8779-9F9A65455C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E235D6AA79B14BBF191D48F0197797" ma:contentTypeVersion="8" ma:contentTypeDescription="Create a new document." ma:contentTypeScope="" ma:versionID="f744d9f02a0080f4ecdaee97d534f168">
  <xsd:schema xmlns:xsd="http://www.w3.org/2001/XMLSchema" xmlns:xs="http://www.w3.org/2001/XMLSchema" xmlns:p="http://schemas.microsoft.com/office/2006/metadata/properties" xmlns:ns3="3d16e82c-8f6e-4621-bc20-088208308614" xmlns:ns4="84d94a56-2e5f-4315-ad27-67f436c5be97" targetNamespace="http://schemas.microsoft.com/office/2006/metadata/properties" ma:root="true" ma:fieldsID="4f099d1b6bef1f7fd6b5d2fd7653e22d" ns3:_="" ns4:_="">
    <xsd:import namespace="3d16e82c-8f6e-4621-bc20-088208308614"/>
    <xsd:import namespace="84d94a56-2e5f-4315-ad27-67f436c5be9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16e82c-8f6e-4621-bc20-0882083086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d94a56-2e5f-4315-ad27-67f436c5be9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EF95D9-9CF7-4350-A917-E8FD71413CA2}">
  <ds:schemaRefs>
    <ds:schemaRef ds:uri="http://schemas.microsoft.com/sharepoint/v3/contenttype/forms"/>
  </ds:schemaRefs>
</ds:datastoreItem>
</file>

<file path=customXml/itemProps2.xml><?xml version="1.0" encoding="utf-8"?>
<ds:datastoreItem xmlns:ds="http://schemas.openxmlformats.org/officeDocument/2006/customXml" ds:itemID="{693544DB-F20F-4CBE-8D7C-32CFDF404A3B}">
  <ds:schemaRefs>
    <ds:schemaRef ds:uri="3d16e82c-8f6e-4621-bc20-088208308614"/>
    <ds:schemaRef ds:uri="84d94a56-2e5f-4315-ad27-67f436c5b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429FA91-78BC-48BB-A564-47188BD36444}">
  <ds:schemaRefs>
    <ds:schemaRef ds:uri="3d16e82c-8f6e-4621-bc20-088208308614"/>
    <ds:schemaRef ds:uri="84d94a56-2e5f-4315-ad27-67f436c5b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UTHSCSA ECHO Template</Template>
  <TotalTime>5920</TotalTime>
  <Words>7787</Words>
  <Application>Microsoft Office PowerPoint</Application>
  <PresentationFormat>Widescreen</PresentationFormat>
  <Paragraphs>767</Paragraphs>
  <Slides>82</Slides>
  <Notes>57</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Arial</vt:lpstr>
      <vt:lpstr>Arial,Sans-Serif</vt:lpstr>
      <vt:lpstr>Calibri</vt:lpstr>
      <vt:lpstr>Calibri Light</vt:lpstr>
      <vt:lpstr>Georgia</vt:lpstr>
      <vt:lpstr>Montserrat</vt:lpstr>
      <vt:lpstr>Open Sans</vt:lpstr>
      <vt:lpstr>Wingdings</vt:lpstr>
      <vt:lpstr>UTHSCSA ECHO Template</vt:lpstr>
      <vt:lpstr>Sexually Transmitted Infection (STI) Treatment Guidelines</vt:lpstr>
      <vt:lpstr>You Don’t Want to Miss These!</vt:lpstr>
      <vt:lpstr>PowerPoint Presentation</vt:lpstr>
      <vt:lpstr>Conflict of Interest Disclosure Statement </vt:lpstr>
      <vt:lpstr>Use of Trade/Brand Names</vt:lpstr>
      <vt:lpstr>Unconscious Bias Disclosure</vt:lpstr>
      <vt:lpstr>Learning Objectives</vt:lpstr>
      <vt:lpstr>Learning Objectives cont’d</vt:lpstr>
      <vt:lpstr>PowerPoint Presentation</vt:lpstr>
      <vt:lpstr>5 Strategies for Prevention and Control of STIs </vt:lpstr>
      <vt:lpstr>Chlamydia &amp; Gonorrhea </vt:lpstr>
      <vt:lpstr>Screening for Chlamydia and Gonorrhea  </vt:lpstr>
      <vt:lpstr>Treatment </vt:lpstr>
      <vt:lpstr> Treatment: Chlamydia</vt:lpstr>
      <vt:lpstr>PowerPoint Presentation</vt:lpstr>
      <vt:lpstr> Treatment: Uncomplicated Gonococcal Infections of Cervix, Urethra, or Rectum Among Adults and Adolescents </vt:lpstr>
      <vt:lpstr> Uncomplicated Gonococcal Infection of the Pharynx </vt:lpstr>
      <vt:lpstr>Antimicrobial Resistance: Gonorrhea</vt:lpstr>
      <vt:lpstr>Ceftriaxone Treatment Failure</vt:lpstr>
      <vt:lpstr>Managing Possible Treatment Failure</vt:lpstr>
      <vt:lpstr>Managing Possible Treatment Failure</vt:lpstr>
      <vt:lpstr>Managing Possible Treatment Failure</vt:lpstr>
      <vt:lpstr>Managing Possible Treatment Failure</vt:lpstr>
      <vt:lpstr>Managing Possible Treatment Failure</vt:lpstr>
      <vt:lpstr>Managing Possible Treatment Failure</vt:lpstr>
      <vt:lpstr>Expedited Partner Therapy (EPT)</vt:lpstr>
      <vt:lpstr>Overview</vt:lpstr>
      <vt:lpstr>EPT Documentation</vt:lpstr>
      <vt:lpstr>EPT Paper Prescription Example</vt:lpstr>
      <vt:lpstr>EPT Treatment of Gonorrhea Infections*</vt:lpstr>
      <vt:lpstr>Trichomoniasis</vt:lpstr>
      <vt:lpstr>Screening Women</vt:lpstr>
      <vt:lpstr>Trichomoniasis in Women with HIV</vt:lpstr>
      <vt:lpstr>Diagnostic Tests</vt:lpstr>
      <vt:lpstr>Treatment</vt:lpstr>
      <vt:lpstr>When to Follow Up with Your Patients</vt:lpstr>
      <vt:lpstr>Syphilis </vt:lpstr>
      <vt:lpstr>General Screening Recommendations</vt:lpstr>
      <vt:lpstr>Syphilis Screening Among Pregnant Persons</vt:lpstr>
      <vt:lpstr>Syphilis Screening Among Special Populations</vt:lpstr>
      <vt:lpstr>Syphilis Staging –  A Quick Overview</vt:lpstr>
      <vt:lpstr>PowerPoint Presentation</vt:lpstr>
      <vt:lpstr>PowerPoint Presentation</vt:lpstr>
      <vt:lpstr>Syphilis Treatment - Adults</vt:lpstr>
      <vt:lpstr>Syphilis Treatment</vt:lpstr>
      <vt:lpstr>PowerPoint Presentation</vt:lpstr>
      <vt:lpstr>Penicillin Allergy</vt:lpstr>
      <vt:lpstr>Special Considerations for Penicillin Allergy</vt:lpstr>
      <vt:lpstr>HIV </vt:lpstr>
      <vt:lpstr>Screening</vt:lpstr>
      <vt:lpstr>Screening</vt:lpstr>
      <vt:lpstr>Screening</vt:lpstr>
      <vt:lpstr>HIV Testing Algorithm</vt:lpstr>
      <vt:lpstr>Treatment</vt:lpstr>
      <vt:lpstr>Communicating Test Results</vt:lpstr>
      <vt:lpstr>Viral Hepatitis </vt:lpstr>
      <vt:lpstr>Hep A Screening</vt:lpstr>
      <vt:lpstr>Hep B Screening Recommendations (CDC, USPSTF)</vt:lpstr>
      <vt:lpstr>Hep B Screening Recommendations (CDC, USPSTF)</vt:lpstr>
      <vt:lpstr>Hepatitis B Serology Interpretation</vt:lpstr>
      <vt:lpstr>Hepatitis C Screening</vt:lpstr>
      <vt:lpstr>Hepatitis Prevention and Treatment</vt:lpstr>
      <vt:lpstr>Hepatitis A</vt:lpstr>
      <vt:lpstr>Hepatitis A Vaccines</vt:lpstr>
      <vt:lpstr>Hepatitis A Vaccine Recommendations </vt:lpstr>
      <vt:lpstr>Hepatitis B</vt:lpstr>
      <vt:lpstr>Hepatitis C</vt:lpstr>
      <vt:lpstr>Herpes Simplex Virus 1 &amp; 2 (HSV) </vt:lpstr>
      <vt:lpstr>Screening</vt:lpstr>
      <vt:lpstr>Recommended Antiviral Treatment (no change since 2015)</vt:lpstr>
      <vt:lpstr>Recommended Antiviral Treatment (no change since 2015)</vt:lpstr>
      <vt:lpstr>Recommended Antiviral Treatment cont'd...</vt:lpstr>
      <vt:lpstr>Recommended Antiviral Treatment cont'd...</vt:lpstr>
      <vt:lpstr>Human Papillomavirus (HPV)</vt:lpstr>
      <vt:lpstr>Screening</vt:lpstr>
      <vt:lpstr>Screening Recommendations</vt:lpstr>
      <vt:lpstr>Prevention</vt:lpstr>
      <vt:lpstr>Resources &amp; References</vt:lpstr>
      <vt:lpstr>PowerPoint Presentation</vt:lpstr>
      <vt:lpstr>Thank you. 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History</dc:title>
  <dc:creator>Bianca Ramirez (SAMHD)</dc:creator>
  <cp:lastModifiedBy>Minerva Layug-Gomez</cp:lastModifiedBy>
  <cp:revision>332</cp:revision>
  <dcterms:created xsi:type="dcterms:W3CDTF">2021-01-19T19:41:08Z</dcterms:created>
  <dcterms:modified xsi:type="dcterms:W3CDTF">2024-04-10T18:22:32Z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0x01010087E235D6AA79B14BBF191D48F0197797</vt:lpwstr>
  </property>
</Properties>
</file>