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handoutMasterIdLst>
    <p:handoutMasterId r:id="rId52"/>
  </p:handoutMasterIdLst>
  <p:sldIdLst>
    <p:sldId id="427" r:id="rId2"/>
    <p:sldId id="428" r:id="rId3"/>
    <p:sldId id="429" r:id="rId4"/>
    <p:sldId id="257" r:id="rId5"/>
    <p:sldId id="517" r:id="rId6"/>
    <p:sldId id="571" r:id="rId7"/>
    <p:sldId id="520" r:id="rId8"/>
    <p:sldId id="430" r:id="rId9"/>
    <p:sldId id="396" r:id="rId10"/>
    <p:sldId id="716" r:id="rId11"/>
    <p:sldId id="741" r:id="rId12"/>
    <p:sldId id="721" r:id="rId13"/>
    <p:sldId id="742" r:id="rId14"/>
    <p:sldId id="743" r:id="rId15"/>
    <p:sldId id="744" r:id="rId16"/>
    <p:sldId id="725" r:id="rId17"/>
    <p:sldId id="745" r:id="rId18"/>
    <p:sldId id="269" r:id="rId19"/>
    <p:sldId id="270" r:id="rId20"/>
    <p:sldId id="278" r:id="rId21"/>
    <p:sldId id="271" r:id="rId22"/>
    <p:sldId id="273" r:id="rId23"/>
    <p:sldId id="1975" r:id="rId24"/>
    <p:sldId id="277" r:id="rId25"/>
    <p:sldId id="288" r:id="rId26"/>
    <p:sldId id="289" r:id="rId27"/>
    <p:sldId id="291" r:id="rId28"/>
    <p:sldId id="292" r:id="rId29"/>
    <p:sldId id="758" r:id="rId30"/>
    <p:sldId id="759" r:id="rId31"/>
    <p:sldId id="760" r:id="rId32"/>
    <p:sldId id="763" r:id="rId33"/>
    <p:sldId id="762" r:id="rId34"/>
    <p:sldId id="764" r:id="rId35"/>
    <p:sldId id="761" r:id="rId36"/>
    <p:sldId id="766" r:id="rId37"/>
    <p:sldId id="765" r:id="rId38"/>
    <p:sldId id="768" r:id="rId39"/>
    <p:sldId id="767" r:id="rId40"/>
    <p:sldId id="769" r:id="rId41"/>
    <p:sldId id="771" r:id="rId42"/>
    <p:sldId id="747" r:id="rId43"/>
    <p:sldId id="746" r:id="rId44"/>
    <p:sldId id="748" r:id="rId45"/>
    <p:sldId id="749" r:id="rId46"/>
    <p:sldId id="750" r:id="rId47"/>
    <p:sldId id="751" r:id="rId48"/>
    <p:sldId id="752" r:id="rId49"/>
    <p:sldId id="440" r:id="rId50"/>
  </p:sldIdLst>
  <p:sldSz cx="12192000" cy="6858000"/>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4694" autoAdjust="0"/>
  </p:normalViewPr>
  <p:slideViewPr>
    <p:cSldViewPr snapToGrid="0" snapToObjects="1">
      <p:cViewPr varScale="1">
        <p:scale>
          <a:sx n="108" d="100"/>
          <a:sy n="108" d="100"/>
        </p:scale>
        <p:origin x="762" y="102"/>
      </p:cViewPr>
      <p:guideLst>
        <p:guide orient="horz" pos="2160"/>
        <p:guide pos="3840"/>
      </p:guideLst>
    </p:cSldViewPr>
  </p:slideViewPr>
  <p:outlineViewPr>
    <p:cViewPr>
      <p:scale>
        <a:sx n="33" d="100"/>
        <a:sy n="33" d="100"/>
      </p:scale>
      <p:origin x="0" y="-764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3AB12-0DC5-4743-B801-675FAE7A69B0}"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7A93596E-7291-440D-A215-76A0D9B3EF78}">
      <dgm:prSet/>
      <dgm:spPr/>
      <dgm:t>
        <a:bodyPr/>
        <a:lstStyle/>
        <a:p>
          <a:r>
            <a:rPr lang="en-US" dirty="0">
              <a:latin typeface="+mn-lt"/>
            </a:rPr>
            <a:t>There is consensus in the biological and social sciences.</a:t>
          </a:r>
        </a:p>
      </dgm:t>
    </dgm:pt>
    <dgm:pt modelId="{C797DB5F-789F-4D59-AAA1-90DE714499FA}" type="parTrans" cxnId="{AD72B4C5-105D-45B4-99D8-378B32315249}">
      <dgm:prSet/>
      <dgm:spPr/>
      <dgm:t>
        <a:bodyPr/>
        <a:lstStyle/>
        <a:p>
          <a:endParaRPr lang="en-US"/>
        </a:p>
      </dgm:t>
    </dgm:pt>
    <dgm:pt modelId="{4B1E6520-96A2-4F05-B249-C462D694BD35}" type="sibTrans" cxnId="{AD72B4C5-105D-45B4-99D8-378B32315249}">
      <dgm:prSet/>
      <dgm:spPr/>
      <dgm:t>
        <a:bodyPr/>
        <a:lstStyle/>
        <a:p>
          <a:endParaRPr lang="en-US"/>
        </a:p>
      </dgm:t>
    </dgm:pt>
    <dgm:pt modelId="{0A2420FC-EC0D-409B-834D-053077E1B1DC}">
      <dgm:prSet/>
      <dgm:spPr/>
      <dgm:t>
        <a:bodyPr/>
        <a:lstStyle/>
        <a:p>
          <a:r>
            <a:rPr lang="en-US" dirty="0">
              <a:latin typeface="+mn-lt"/>
            </a:rPr>
            <a:t>Race is a social construct and not a biological fact.</a:t>
          </a:r>
        </a:p>
      </dgm:t>
    </dgm:pt>
    <dgm:pt modelId="{98966536-E71D-40FC-AE9C-972C2A75663D}" type="parTrans" cxnId="{F7510604-E47B-4436-A263-FC36CB8599A8}">
      <dgm:prSet/>
      <dgm:spPr/>
      <dgm:t>
        <a:bodyPr/>
        <a:lstStyle/>
        <a:p>
          <a:endParaRPr lang="en-US"/>
        </a:p>
      </dgm:t>
    </dgm:pt>
    <dgm:pt modelId="{2C6AABB3-B89A-4AC5-B744-5BCFAFA32D59}" type="sibTrans" cxnId="{F7510604-E47B-4436-A263-FC36CB8599A8}">
      <dgm:prSet/>
      <dgm:spPr/>
      <dgm:t>
        <a:bodyPr/>
        <a:lstStyle/>
        <a:p>
          <a:endParaRPr lang="en-US"/>
        </a:p>
      </dgm:t>
    </dgm:pt>
    <dgm:pt modelId="{EF694E7D-69B1-4909-A95B-BBC4E692190C}">
      <dgm:prSet/>
      <dgm:spPr/>
      <dgm:t>
        <a:bodyPr/>
        <a:lstStyle/>
        <a:p>
          <a:r>
            <a:rPr lang="en-US" dirty="0">
              <a:latin typeface="+mn-lt"/>
            </a:rPr>
            <a:t>Race designations have changed over time; a p</a:t>
          </a:r>
          <a:r>
            <a:rPr lang="en-US" b="0" i="0" dirty="0">
              <a:latin typeface="+mn-lt"/>
            </a:rPr>
            <a:t>erson who could be categorized as Black in the United States might be considered White in Brazil or colored in South Africa.</a:t>
          </a:r>
          <a:endParaRPr lang="en-US" dirty="0">
            <a:latin typeface="+mn-lt"/>
          </a:endParaRPr>
        </a:p>
      </dgm:t>
    </dgm:pt>
    <dgm:pt modelId="{85B8EBEE-B15F-476F-B26E-D8984EC93EDF}" type="parTrans" cxnId="{55380DA6-5991-4700-9678-6C016E2B207F}">
      <dgm:prSet/>
      <dgm:spPr/>
      <dgm:t>
        <a:bodyPr/>
        <a:lstStyle/>
        <a:p>
          <a:endParaRPr lang="en-US"/>
        </a:p>
      </dgm:t>
    </dgm:pt>
    <dgm:pt modelId="{6359480D-CC05-44BD-B573-7862A3EC23F4}" type="sibTrans" cxnId="{55380DA6-5991-4700-9678-6C016E2B207F}">
      <dgm:prSet/>
      <dgm:spPr/>
      <dgm:t>
        <a:bodyPr/>
        <a:lstStyle/>
        <a:p>
          <a:endParaRPr lang="en-US"/>
        </a:p>
      </dgm:t>
    </dgm:pt>
    <dgm:pt modelId="{2B74D038-815D-43A3-90FC-7D80417A9FC7}">
      <dgm:prSet/>
      <dgm:spPr/>
      <dgm:t>
        <a:bodyPr/>
        <a:lstStyle/>
        <a:p>
          <a:r>
            <a:rPr lang="en-US" b="0" i="0" dirty="0">
              <a:latin typeface="+mn-lt"/>
            </a:rPr>
            <a:t>Today, scientists prefer to use the term “</a:t>
          </a:r>
          <a:r>
            <a:rPr lang="en-US" b="1" dirty="0">
              <a:latin typeface="+mn-lt"/>
            </a:rPr>
            <a:t>ancestry” </a:t>
          </a:r>
          <a:r>
            <a:rPr lang="en-US" dirty="0">
              <a:latin typeface="+mn-lt"/>
            </a:rPr>
            <a:t>t</a:t>
          </a:r>
          <a:r>
            <a:rPr lang="en-US" b="0" i="0" dirty="0">
              <a:latin typeface="+mn-lt"/>
            </a:rPr>
            <a:t>o describe human diversity.</a:t>
          </a:r>
          <a:endParaRPr lang="en-US" dirty="0">
            <a:latin typeface="+mn-lt"/>
          </a:endParaRPr>
        </a:p>
      </dgm:t>
    </dgm:pt>
    <dgm:pt modelId="{89AFF094-BD82-4B47-93F1-AC5FFCE4A941}" type="parTrans" cxnId="{029826EC-6357-4A9B-81D6-1E063A358031}">
      <dgm:prSet/>
      <dgm:spPr/>
      <dgm:t>
        <a:bodyPr/>
        <a:lstStyle/>
        <a:p>
          <a:endParaRPr lang="en-US"/>
        </a:p>
      </dgm:t>
    </dgm:pt>
    <dgm:pt modelId="{8AD5648E-1638-47C1-B7CD-F75ADF024847}" type="sibTrans" cxnId="{029826EC-6357-4A9B-81D6-1E063A358031}">
      <dgm:prSet/>
      <dgm:spPr/>
      <dgm:t>
        <a:bodyPr/>
        <a:lstStyle/>
        <a:p>
          <a:endParaRPr lang="en-US"/>
        </a:p>
      </dgm:t>
    </dgm:pt>
    <dgm:pt modelId="{64A45B08-925E-4D0C-B1EA-9144E604E0C1}" type="pres">
      <dgm:prSet presAssocID="{B4F3AB12-0DC5-4743-B801-675FAE7A69B0}" presName="diagram" presStyleCnt="0">
        <dgm:presLayoutVars>
          <dgm:dir/>
          <dgm:resizeHandles val="exact"/>
        </dgm:presLayoutVars>
      </dgm:prSet>
      <dgm:spPr/>
    </dgm:pt>
    <dgm:pt modelId="{AE25CB56-3399-4154-B5B0-790EE920C08D}" type="pres">
      <dgm:prSet presAssocID="{7A93596E-7291-440D-A215-76A0D9B3EF78}" presName="node" presStyleLbl="node1" presStyleIdx="0" presStyleCnt="4">
        <dgm:presLayoutVars>
          <dgm:bulletEnabled val="1"/>
        </dgm:presLayoutVars>
      </dgm:prSet>
      <dgm:spPr/>
    </dgm:pt>
    <dgm:pt modelId="{047EC8DB-9922-4F05-9E53-AE041FFC7E36}" type="pres">
      <dgm:prSet presAssocID="{4B1E6520-96A2-4F05-B249-C462D694BD35}" presName="sibTrans" presStyleCnt="0"/>
      <dgm:spPr/>
    </dgm:pt>
    <dgm:pt modelId="{F0CF851C-911F-42DC-960A-3E26BC620476}" type="pres">
      <dgm:prSet presAssocID="{0A2420FC-EC0D-409B-834D-053077E1B1DC}" presName="node" presStyleLbl="node1" presStyleIdx="1" presStyleCnt="4">
        <dgm:presLayoutVars>
          <dgm:bulletEnabled val="1"/>
        </dgm:presLayoutVars>
      </dgm:prSet>
      <dgm:spPr/>
    </dgm:pt>
    <dgm:pt modelId="{3CD5F2BF-4144-44DD-BBD4-060ACFBD084C}" type="pres">
      <dgm:prSet presAssocID="{2C6AABB3-B89A-4AC5-B744-5BCFAFA32D59}" presName="sibTrans" presStyleCnt="0"/>
      <dgm:spPr/>
    </dgm:pt>
    <dgm:pt modelId="{7FCC0F1A-491E-4685-8888-7732E21DED4B}" type="pres">
      <dgm:prSet presAssocID="{EF694E7D-69B1-4909-A95B-BBC4E692190C}" presName="node" presStyleLbl="node1" presStyleIdx="2" presStyleCnt="4">
        <dgm:presLayoutVars>
          <dgm:bulletEnabled val="1"/>
        </dgm:presLayoutVars>
      </dgm:prSet>
      <dgm:spPr/>
    </dgm:pt>
    <dgm:pt modelId="{78764BD5-69FF-43DB-A3FB-219A9D460B9C}" type="pres">
      <dgm:prSet presAssocID="{6359480D-CC05-44BD-B573-7862A3EC23F4}" presName="sibTrans" presStyleCnt="0"/>
      <dgm:spPr/>
    </dgm:pt>
    <dgm:pt modelId="{39015509-1588-4C4F-BAC8-0F72D80EA938}" type="pres">
      <dgm:prSet presAssocID="{2B74D038-815D-43A3-90FC-7D80417A9FC7}" presName="node" presStyleLbl="node1" presStyleIdx="3" presStyleCnt="4">
        <dgm:presLayoutVars>
          <dgm:bulletEnabled val="1"/>
        </dgm:presLayoutVars>
      </dgm:prSet>
      <dgm:spPr/>
    </dgm:pt>
  </dgm:ptLst>
  <dgm:cxnLst>
    <dgm:cxn modelId="{F7510604-E47B-4436-A263-FC36CB8599A8}" srcId="{B4F3AB12-0DC5-4743-B801-675FAE7A69B0}" destId="{0A2420FC-EC0D-409B-834D-053077E1B1DC}" srcOrd="1" destOrd="0" parTransId="{98966536-E71D-40FC-AE9C-972C2A75663D}" sibTransId="{2C6AABB3-B89A-4AC5-B744-5BCFAFA32D59}"/>
    <dgm:cxn modelId="{181FA072-762F-497D-A17E-2CCDC6084C42}" type="presOf" srcId="{2B74D038-815D-43A3-90FC-7D80417A9FC7}" destId="{39015509-1588-4C4F-BAC8-0F72D80EA938}" srcOrd="0" destOrd="0" presId="urn:microsoft.com/office/officeart/2005/8/layout/default"/>
    <dgm:cxn modelId="{55380DA6-5991-4700-9678-6C016E2B207F}" srcId="{B4F3AB12-0DC5-4743-B801-675FAE7A69B0}" destId="{EF694E7D-69B1-4909-A95B-BBC4E692190C}" srcOrd="2" destOrd="0" parTransId="{85B8EBEE-B15F-476F-B26E-D8984EC93EDF}" sibTransId="{6359480D-CC05-44BD-B573-7862A3EC23F4}"/>
    <dgm:cxn modelId="{6BDF4EBD-67F4-482B-8692-8185D6868984}" type="presOf" srcId="{B4F3AB12-0DC5-4743-B801-675FAE7A69B0}" destId="{64A45B08-925E-4D0C-B1EA-9144E604E0C1}" srcOrd="0" destOrd="0" presId="urn:microsoft.com/office/officeart/2005/8/layout/default"/>
    <dgm:cxn modelId="{AD72B4C5-105D-45B4-99D8-378B32315249}" srcId="{B4F3AB12-0DC5-4743-B801-675FAE7A69B0}" destId="{7A93596E-7291-440D-A215-76A0D9B3EF78}" srcOrd="0" destOrd="0" parTransId="{C797DB5F-789F-4D59-AAA1-90DE714499FA}" sibTransId="{4B1E6520-96A2-4F05-B249-C462D694BD35}"/>
    <dgm:cxn modelId="{4344ECD6-EEE4-4ED3-BECC-F6835D8FF801}" type="presOf" srcId="{EF694E7D-69B1-4909-A95B-BBC4E692190C}" destId="{7FCC0F1A-491E-4685-8888-7732E21DED4B}" srcOrd="0" destOrd="0" presId="urn:microsoft.com/office/officeart/2005/8/layout/default"/>
    <dgm:cxn modelId="{69C4CBDB-F34E-48D7-8CC4-344818DFD613}" type="presOf" srcId="{0A2420FC-EC0D-409B-834D-053077E1B1DC}" destId="{F0CF851C-911F-42DC-960A-3E26BC620476}" srcOrd="0" destOrd="0" presId="urn:microsoft.com/office/officeart/2005/8/layout/default"/>
    <dgm:cxn modelId="{029826EC-6357-4A9B-81D6-1E063A358031}" srcId="{B4F3AB12-0DC5-4743-B801-675FAE7A69B0}" destId="{2B74D038-815D-43A3-90FC-7D80417A9FC7}" srcOrd="3" destOrd="0" parTransId="{89AFF094-BD82-4B47-93F1-AC5FFCE4A941}" sibTransId="{8AD5648E-1638-47C1-B7CD-F75ADF024847}"/>
    <dgm:cxn modelId="{CCD641F5-8CAB-4C13-8A74-09AAF591AB76}" type="presOf" srcId="{7A93596E-7291-440D-A215-76A0D9B3EF78}" destId="{AE25CB56-3399-4154-B5B0-790EE920C08D}" srcOrd="0" destOrd="0" presId="urn:microsoft.com/office/officeart/2005/8/layout/default"/>
    <dgm:cxn modelId="{A663DC57-1453-4427-B08B-6EE6A4CC8AEB}" type="presParOf" srcId="{64A45B08-925E-4D0C-B1EA-9144E604E0C1}" destId="{AE25CB56-3399-4154-B5B0-790EE920C08D}" srcOrd="0" destOrd="0" presId="urn:microsoft.com/office/officeart/2005/8/layout/default"/>
    <dgm:cxn modelId="{3C6AEE35-8401-4A03-9614-055A142C3BE9}" type="presParOf" srcId="{64A45B08-925E-4D0C-B1EA-9144E604E0C1}" destId="{047EC8DB-9922-4F05-9E53-AE041FFC7E36}" srcOrd="1" destOrd="0" presId="urn:microsoft.com/office/officeart/2005/8/layout/default"/>
    <dgm:cxn modelId="{64A97585-C2E7-42D6-98B1-24B7EBCFB020}" type="presParOf" srcId="{64A45B08-925E-4D0C-B1EA-9144E604E0C1}" destId="{F0CF851C-911F-42DC-960A-3E26BC620476}" srcOrd="2" destOrd="0" presId="urn:microsoft.com/office/officeart/2005/8/layout/default"/>
    <dgm:cxn modelId="{256A837D-671B-402A-B1CC-4CE08FAB3D5E}" type="presParOf" srcId="{64A45B08-925E-4D0C-B1EA-9144E604E0C1}" destId="{3CD5F2BF-4144-44DD-BBD4-060ACFBD084C}" srcOrd="3" destOrd="0" presId="urn:microsoft.com/office/officeart/2005/8/layout/default"/>
    <dgm:cxn modelId="{49C1A258-621A-455D-98DB-4E7BBD7E4F47}" type="presParOf" srcId="{64A45B08-925E-4D0C-B1EA-9144E604E0C1}" destId="{7FCC0F1A-491E-4685-8888-7732E21DED4B}" srcOrd="4" destOrd="0" presId="urn:microsoft.com/office/officeart/2005/8/layout/default"/>
    <dgm:cxn modelId="{C7232AD6-7B64-4A02-88EE-8CFE3F7CC1AC}" type="presParOf" srcId="{64A45B08-925E-4D0C-B1EA-9144E604E0C1}" destId="{78764BD5-69FF-43DB-A3FB-219A9D460B9C}" srcOrd="5" destOrd="0" presId="urn:microsoft.com/office/officeart/2005/8/layout/default"/>
    <dgm:cxn modelId="{CE9A5655-0254-415D-84DD-6BC6974BDF03}" type="presParOf" srcId="{64A45B08-925E-4D0C-B1EA-9144E604E0C1}" destId="{39015509-1588-4C4F-BAC8-0F72D80EA938}"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5CB56-3399-4154-B5B0-790EE920C08D}">
      <dsp:nvSpPr>
        <dsp:cNvPr id="0" name=""/>
        <dsp:cNvSpPr/>
      </dsp:nvSpPr>
      <dsp:spPr>
        <a:xfrm>
          <a:off x="1033304" y="2429"/>
          <a:ext cx="4141628" cy="2484977"/>
        </a:xfrm>
        <a:prstGeom prst="rect">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There is consensus in the biological and social sciences.</a:t>
          </a:r>
        </a:p>
      </dsp:txBody>
      <dsp:txXfrm>
        <a:off x="1033304" y="2429"/>
        <a:ext cx="4141628" cy="2484977"/>
      </dsp:txXfrm>
    </dsp:sp>
    <dsp:sp modelId="{F0CF851C-911F-42DC-960A-3E26BC620476}">
      <dsp:nvSpPr>
        <dsp:cNvPr id="0" name=""/>
        <dsp:cNvSpPr/>
      </dsp:nvSpPr>
      <dsp:spPr>
        <a:xfrm>
          <a:off x="5589095" y="2429"/>
          <a:ext cx="4141628" cy="2484977"/>
        </a:xfrm>
        <a:prstGeom prst="rect">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Race is a social construct and not a biological fact.</a:t>
          </a:r>
        </a:p>
      </dsp:txBody>
      <dsp:txXfrm>
        <a:off x="5589095" y="2429"/>
        <a:ext cx="4141628" cy="2484977"/>
      </dsp:txXfrm>
    </dsp:sp>
    <dsp:sp modelId="{7FCC0F1A-491E-4685-8888-7732E21DED4B}">
      <dsp:nvSpPr>
        <dsp:cNvPr id="0" name=""/>
        <dsp:cNvSpPr/>
      </dsp:nvSpPr>
      <dsp:spPr>
        <a:xfrm>
          <a:off x="1033304" y="2901569"/>
          <a:ext cx="4141628" cy="2484977"/>
        </a:xfrm>
        <a:prstGeom prst="rect">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n-lt"/>
            </a:rPr>
            <a:t>Race designations have changed over time; a p</a:t>
          </a:r>
          <a:r>
            <a:rPr lang="en-US" sz="2400" b="0" i="0" kern="1200" dirty="0">
              <a:latin typeface="+mn-lt"/>
            </a:rPr>
            <a:t>erson who could be categorized as Black in the United States might be considered White in Brazil or colored in South Africa.</a:t>
          </a:r>
          <a:endParaRPr lang="en-US" sz="2400" kern="1200" dirty="0">
            <a:latin typeface="+mn-lt"/>
          </a:endParaRPr>
        </a:p>
      </dsp:txBody>
      <dsp:txXfrm>
        <a:off x="1033304" y="2901569"/>
        <a:ext cx="4141628" cy="2484977"/>
      </dsp:txXfrm>
    </dsp:sp>
    <dsp:sp modelId="{39015509-1588-4C4F-BAC8-0F72D80EA938}">
      <dsp:nvSpPr>
        <dsp:cNvPr id="0" name=""/>
        <dsp:cNvSpPr/>
      </dsp:nvSpPr>
      <dsp:spPr>
        <a:xfrm>
          <a:off x="5589095" y="2901569"/>
          <a:ext cx="4141628" cy="2484977"/>
        </a:xfrm>
        <a:prstGeom prst="rect">
          <a:avLst/>
        </a:prstGeom>
        <a:solidFill>
          <a:schemeClr val="accent2">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mn-lt"/>
            </a:rPr>
            <a:t>Today, scientists prefer to use the term “</a:t>
          </a:r>
          <a:r>
            <a:rPr lang="en-US" sz="2400" b="1" kern="1200" dirty="0">
              <a:latin typeface="+mn-lt"/>
            </a:rPr>
            <a:t>ancestry” </a:t>
          </a:r>
          <a:r>
            <a:rPr lang="en-US" sz="2400" kern="1200" dirty="0">
              <a:latin typeface="+mn-lt"/>
            </a:rPr>
            <a:t>t</a:t>
          </a:r>
          <a:r>
            <a:rPr lang="en-US" sz="2400" b="0" i="0" kern="1200" dirty="0">
              <a:latin typeface="+mn-lt"/>
            </a:rPr>
            <a:t>o describe human diversity.</a:t>
          </a:r>
          <a:endParaRPr lang="en-US" sz="2400" kern="1200" dirty="0">
            <a:latin typeface="+mn-lt"/>
          </a:endParaRPr>
        </a:p>
      </dsp:txBody>
      <dsp:txXfrm>
        <a:off x="5589095" y="2901569"/>
        <a:ext cx="4141628" cy="248497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t>4/10/2024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t>4/10/2024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phidenverhealth.or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denverhealth.or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2</a:t>
            </a:fld>
            <a:endParaRPr lang="en-US"/>
          </a:p>
        </p:txBody>
      </p:sp>
    </p:spTree>
    <p:extLst>
      <p:ext uri="{BB962C8B-B14F-4D97-AF65-F5344CB8AC3E}">
        <p14:creationId xmlns:p14="http://schemas.microsoft.com/office/powerpoint/2010/main" val="3434571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13</a:t>
            </a:fld>
            <a:endParaRPr lang="en-US"/>
          </a:p>
        </p:txBody>
      </p:sp>
    </p:spTree>
    <p:extLst>
      <p:ext uri="{BB962C8B-B14F-4D97-AF65-F5344CB8AC3E}">
        <p14:creationId xmlns:p14="http://schemas.microsoft.com/office/powerpoint/2010/main" val="3944757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14</a:t>
            </a:fld>
            <a:endParaRPr lang="en-US"/>
          </a:p>
        </p:txBody>
      </p:sp>
    </p:spTree>
    <p:extLst>
      <p:ext uri="{BB962C8B-B14F-4D97-AF65-F5344CB8AC3E}">
        <p14:creationId xmlns:p14="http://schemas.microsoft.com/office/powerpoint/2010/main" val="1968996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15</a:t>
            </a:fld>
            <a:endParaRPr lang="en-US"/>
          </a:p>
        </p:txBody>
      </p:sp>
    </p:spTree>
    <p:extLst>
      <p:ext uri="{BB962C8B-B14F-4D97-AF65-F5344CB8AC3E}">
        <p14:creationId xmlns:p14="http://schemas.microsoft.com/office/powerpoint/2010/main" val="2089837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16</a:t>
            </a:fld>
            <a:endParaRPr lang="en-US"/>
          </a:p>
        </p:txBody>
      </p:sp>
    </p:spTree>
    <p:extLst>
      <p:ext uri="{BB962C8B-B14F-4D97-AF65-F5344CB8AC3E}">
        <p14:creationId xmlns:p14="http://schemas.microsoft.com/office/powerpoint/2010/main" val="370348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17</a:t>
            </a:fld>
            <a:endParaRPr lang="en-US"/>
          </a:p>
        </p:txBody>
      </p:sp>
    </p:spTree>
    <p:extLst>
      <p:ext uri="{BB962C8B-B14F-4D97-AF65-F5344CB8AC3E}">
        <p14:creationId xmlns:p14="http://schemas.microsoft.com/office/powerpoint/2010/main" val="2855345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05ecd3b5f0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05ecd3b5f0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05ecd3b5f0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05ecd3b5f0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0241e4d8fd_1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0241e4d8fd_1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0241e4d8fd_1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10241e4d8fd_1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05ecd3b5f0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05ecd3b5f0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dirty="0"/>
              <a:t>The Centers for Disease Control and Prevention (CDC) funded the CBA program for High Impact Prevention Program Integration.  This CBA funding has four goals: Reduce New HIV Infections; Increase Access to Care for Persons with HIV; Improve Health Outcomes and Reduce Mortality for Persons with HIV; and Reduce HIV-related Disparities.  The funding accomplishes it goals through 4 separate components: National Training (classroom and eLearning); Regional Technical Assistance; Continuous Quality Improvement and Sustainability for CBOs; and </a:t>
            </a:r>
            <a:r>
              <a:rPr lang="en-US" b="0" dirty="0"/>
              <a:t>Marketing and Administrative </a:t>
            </a:r>
            <a:r>
              <a:rPr lang="en-US" dirty="0"/>
              <a:t>Support for the CBA Provider Network. Finally, the CBA programs seek to address health </a:t>
            </a:r>
            <a:r>
              <a:rPr lang="en-US" b="0" dirty="0"/>
              <a:t>disparities and social </a:t>
            </a:r>
            <a:r>
              <a:rPr lang="en-US" dirty="0"/>
              <a:t>determinants of health and provide culturally competent and responsive HIV prevention services.</a:t>
            </a:r>
            <a:endParaRPr dirty="0"/>
          </a:p>
        </p:txBody>
      </p:sp>
      <p:sp>
        <p:nvSpPr>
          <p:cNvPr id="227" name="Google Shape;227;p2:notes"/>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p>
            <a:pPr marL="0" lvl="0" indent="0" algn="r" rtl="0">
              <a:lnSpc>
                <a:spcPct val="100000"/>
              </a:lnSpc>
              <a:spcBef>
                <a:spcPts val="0"/>
              </a:spcBef>
              <a:spcAft>
                <a:spcPts val="0"/>
              </a:spcAft>
              <a:buSzPts val="1400"/>
              <a:buNone/>
            </a:pPr>
            <a:r>
              <a:rPr lang="en-US">
                <a:solidFill>
                  <a:srgbClr val="000000"/>
                </a:solidFill>
                <a:latin typeface="Calibri"/>
                <a:ea typeface="Calibri"/>
                <a:cs typeface="Calibri"/>
                <a:sym typeface="Calibri"/>
              </a:rPr>
              <a:t>2/27/23</a:t>
            </a:r>
            <a:endParaRPr>
              <a:solidFill>
                <a:srgbClr val="000000"/>
              </a:solidFill>
              <a:latin typeface="Calibri"/>
              <a:ea typeface="Calibri"/>
              <a:cs typeface="Calibri"/>
              <a:sym typeface="Calibri"/>
            </a:endParaRPr>
          </a:p>
        </p:txBody>
      </p:sp>
      <p:sp>
        <p:nvSpPr>
          <p:cNvPr id="228" name="Google Shape;22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4</a:t>
            </a:fld>
            <a:endParaRPr>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https://aidsvu.org/resources/deeper-look-hiv-in-black-communities/</a:t>
            </a:r>
          </a:p>
        </p:txBody>
      </p:sp>
      <p:sp>
        <p:nvSpPr>
          <p:cNvPr id="4" name="Slide Number Placeholder 3"/>
          <p:cNvSpPr>
            <a:spLocks noGrp="1"/>
          </p:cNvSpPr>
          <p:nvPr>
            <p:ph type="sldNum" sz="quarter" idx="5"/>
          </p:nvPr>
        </p:nvSpPr>
        <p:spPr/>
        <p:txBody>
          <a:bodyPr/>
          <a:lstStyle/>
          <a:p>
            <a:fld id="{CFA2313B-737B-8949-9D2B-99BAE0996501}" type="slidenum">
              <a:rPr lang="en-US" smtClean="0"/>
              <a:t>23</a:t>
            </a:fld>
            <a:endParaRPr lang="en-US"/>
          </a:p>
        </p:txBody>
      </p:sp>
    </p:spTree>
    <p:extLst>
      <p:ext uri="{BB962C8B-B14F-4D97-AF65-F5344CB8AC3E}">
        <p14:creationId xmlns:p14="http://schemas.microsoft.com/office/powerpoint/2010/main" val="456255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05dc637bc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05dc637bc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0241e4d8fd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10241e4d8fd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105ecd3b5f0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105ecd3b5f0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fc369a9616_0_2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fc369a9616_0_2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cfa539f8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cfa539f8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29</a:t>
            </a:fld>
            <a:endParaRPr lang="en-US"/>
          </a:p>
        </p:txBody>
      </p:sp>
    </p:spTree>
    <p:extLst>
      <p:ext uri="{BB962C8B-B14F-4D97-AF65-F5344CB8AC3E}">
        <p14:creationId xmlns:p14="http://schemas.microsoft.com/office/powerpoint/2010/main" val="1852846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30</a:t>
            </a:fld>
            <a:endParaRPr lang="en-US"/>
          </a:p>
        </p:txBody>
      </p:sp>
    </p:spTree>
    <p:extLst>
      <p:ext uri="{BB962C8B-B14F-4D97-AF65-F5344CB8AC3E}">
        <p14:creationId xmlns:p14="http://schemas.microsoft.com/office/powerpoint/2010/main" val="2138897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31</a:t>
            </a:fld>
            <a:endParaRPr lang="en-US"/>
          </a:p>
        </p:txBody>
      </p:sp>
    </p:spTree>
    <p:extLst>
      <p:ext uri="{BB962C8B-B14F-4D97-AF65-F5344CB8AC3E}">
        <p14:creationId xmlns:p14="http://schemas.microsoft.com/office/powerpoint/2010/main" val="39340095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32</a:t>
            </a:fld>
            <a:endParaRPr lang="en-US"/>
          </a:p>
        </p:txBody>
      </p:sp>
    </p:spTree>
    <p:extLst>
      <p:ext uri="{BB962C8B-B14F-4D97-AF65-F5344CB8AC3E}">
        <p14:creationId xmlns:p14="http://schemas.microsoft.com/office/powerpoint/2010/main" val="383068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Denver PTC is part of the component 2 CBA providers serving the West Region in purple.  A little more about this group of CBA providers – we are funded by CDC to provide regional TA.  As you see there are 4 regions: Northeast in the teal, South in the red, Midwest in the yellow, and West in the purple. </a:t>
            </a:r>
          </a:p>
        </p:txBody>
      </p:sp>
      <p:sp>
        <p:nvSpPr>
          <p:cNvPr id="4" name="Date Placeholder 3"/>
          <p:cNvSpPr>
            <a:spLocks noGrp="1"/>
          </p:cNvSpPr>
          <p:nvPr>
            <p:ph type="dt" idx="1"/>
          </p:nvPr>
        </p:nvSpPr>
        <p:spPr/>
        <p:txBody>
          <a:bodyPr/>
          <a:lstStyle/>
          <a:p>
            <a:fld id="{70BC3CEE-7823-48C3-BCA6-8A30C194BAC3}" type="datetime1">
              <a:rPr lang="en-US" smtClean="0"/>
              <a:t>4/10/2024</a:t>
            </a:fld>
            <a:endParaRPr lang="en-US" dirty="0"/>
          </a:p>
        </p:txBody>
      </p:sp>
      <p:sp>
        <p:nvSpPr>
          <p:cNvPr id="5" name="Slide Number Placeholder 4"/>
          <p:cNvSpPr>
            <a:spLocks noGrp="1"/>
          </p:cNvSpPr>
          <p:nvPr>
            <p:ph type="sldNum" sz="quarter" idx="5"/>
          </p:nvPr>
        </p:nvSpPr>
        <p:spPr/>
        <p:txBody>
          <a:bodyPr/>
          <a:lstStyle/>
          <a:p>
            <a:fld id="{F6CDC98E-9EB0-43C3-A46C-E589F80073E5}" type="slidenum">
              <a:rPr lang="en-US" smtClean="0"/>
              <a:t>5</a:t>
            </a:fld>
            <a:endParaRPr lang="en-US" dirty="0"/>
          </a:p>
        </p:txBody>
      </p:sp>
    </p:spTree>
    <p:extLst>
      <p:ext uri="{BB962C8B-B14F-4D97-AF65-F5344CB8AC3E}">
        <p14:creationId xmlns:p14="http://schemas.microsoft.com/office/powerpoint/2010/main" val="1987051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33</a:t>
            </a:fld>
            <a:endParaRPr lang="en-US"/>
          </a:p>
        </p:txBody>
      </p:sp>
    </p:spTree>
    <p:extLst>
      <p:ext uri="{BB962C8B-B14F-4D97-AF65-F5344CB8AC3E}">
        <p14:creationId xmlns:p14="http://schemas.microsoft.com/office/powerpoint/2010/main" val="1384270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34</a:t>
            </a:fld>
            <a:endParaRPr lang="en-US"/>
          </a:p>
        </p:txBody>
      </p:sp>
    </p:spTree>
    <p:extLst>
      <p:ext uri="{BB962C8B-B14F-4D97-AF65-F5344CB8AC3E}">
        <p14:creationId xmlns:p14="http://schemas.microsoft.com/office/powerpoint/2010/main" val="138331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35</a:t>
            </a:fld>
            <a:endParaRPr lang="en-US"/>
          </a:p>
        </p:txBody>
      </p:sp>
    </p:spTree>
    <p:extLst>
      <p:ext uri="{BB962C8B-B14F-4D97-AF65-F5344CB8AC3E}">
        <p14:creationId xmlns:p14="http://schemas.microsoft.com/office/powerpoint/2010/main" val="1612835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36</a:t>
            </a:fld>
            <a:endParaRPr lang="en-US"/>
          </a:p>
        </p:txBody>
      </p:sp>
    </p:spTree>
    <p:extLst>
      <p:ext uri="{BB962C8B-B14F-4D97-AF65-F5344CB8AC3E}">
        <p14:creationId xmlns:p14="http://schemas.microsoft.com/office/powerpoint/2010/main" val="3047050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37</a:t>
            </a:fld>
            <a:endParaRPr lang="en-US"/>
          </a:p>
        </p:txBody>
      </p:sp>
    </p:spTree>
    <p:extLst>
      <p:ext uri="{BB962C8B-B14F-4D97-AF65-F5344CB8AC3E}">
        <p14:creationId xmlns:p14="http://schemas.microsoft.com/office/powerpoint/2010/main" val="36328804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38</a:t>
            </a:fld>
            <a:endParaRPr lang="en-US"/>
          </a:p>
        </p:txBody>
      </p:sp>
    </p:spTree>
    <p:extLst>
      <p:ext uri="{BB962C8B-B14F-4D97-AF65-F5344CB8AC3E}">
        <p14:creationId xmlns:p14="http://schemas.microsoft.com/office/powerpoint/2010/main" val="3060367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39</a:t>
            </a:fld>
            <a:endParaRPr lang="en-US"/>
          </a:p>
        </p:txBody>
      </p:sp>
    </p:spTree>
    <p:extLst>
      <p:ext uri="{BB962C8B-B14F-4D97-AF65-F5344CB8AC3E}">
        <p14:creationId xmlns:p14="http://schemas.microsoft.com/office/powerpoint/2010/main" val="24285654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40</a:t>
            </a:fld>
            <a:endParaRPr lang="en-US"/>
          </a:p>
        </p:txBody>
      </p:sp>
    </p:spTree>
    <p:extLst>
      <p:ext uri="{BB962C8B-B14F-4D97-AF65-F5344CB8AC3E}">
        <p14:creationId xmlns:p14="http://schemas.microsoft.com/office/powerpoint/2010/main" val="22617744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41</a:t>
            </a:fld>
            <a:endParaRPr lang="en-US"/>
          </a:p>
        </p:txBody>
      </p:sp>
    </p:spTree>
    <p:extLst>
      <p:ext uri="{BB962C8B-B14F-4D97-AF65-F5344CB8AC3E}">
        <p14:creationId xmlns:p14="http://schemas.microsoft.com/office/powerpoint/2010/main" val="2401578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42</a:t>
            </a:fld>
            <a:endParaRPr lang="en-US"/>
          </a:p>
        </p:txBody>
      </p:sp>
    </p:spTree>
    <p:extLst>
      <p:ext uri="{BB962C8B-B14F-4D97-AF65-F5344CB8AC3E}">
        <p14:creationId xmlns:p14="http://schemas.microsoft.com/office/powerpoint/2010/main" val="128916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3 West TA providers: the Denver PTC, San Francisco Department of Public Health, and California PTC.  Each West TA provider is assigned to a specific track and each</a:t>
            </a:r>
            <a:r>
              <a:rPr lang="en-US" baseline="0" dirty="0"/>
              <a:t> track has</a:t>
            </a:r>
            <a:r>
              <a:rPr lang="en-US" dirty="0"/>
              <a:t> specific responsibilities.  At the Denver PTC, as a Track A TA provider, we work with organizations conducting HIV clinical testing and prevention for persons with HIV.  Our partners at the San Francisco Department of Public Health provide TA to organizations conducting nonclinical HIV testing and prevention for HIV negative persons. Finally, the California PTC provide TA on integrated HIV activities and structural inventions, like condom distribution and syringe</a:t>
            </a:r>
            <a:r>
              <a:rPr lang="en-US" baseline="0" dirty="0"/>
              <a:t> service programs</a:t>
            </a:r>
            <a:r>
              <a:rPr lang="en-US" dirty="0"/>
              <a:t>.</a:t>
            </a:r>
          </a:p>
          <a:p>
            <a:endParaRPr lang="en-US" dirty="0"/>
          </a:p>
          <a:p>
            <a:pPr marL="0" lvl="1" defTabSz="931774">
              <a:defRPr/>
            </a:pPr>
            <a:r>
              <a:rPr lang="en-US" sz="1100" dirty="0"/>
              <a:t>If you want to access and request these free services there are two ways:</a:t>
            </a:r>
          </a:p>
          <a:p>
            <a:pPr marL="0" lvl="1" defTabSz="931774">
              <a:defRPr/>
            </a:pPr>
            <a:endParaRPr lang="en-US" sz="1100" spc="-10" dirty="0">
              <a:solidFill>
                <a:srgbClr val="5F497A"/>
              </a:solidFill>
              <a:cs typeface="Calibri"/>
            </a:endParaRPr>
          </a:p>
          <a:p>
            <a:pPr marL="174708" lvl="1" indent="-174708" defTabSz="931774">
              <a:buFont typeface="Arial" panose="020B0604020202020204" pitchFamily="34" charset="0"/>
              <a:buChar char="•"/>
              <a:defRPr/>
            </a:pPr>
            <a:r>
              <a:rPr lang="en-US" sz="1100" spc="-10" dirty="0">
                <a:solidFill>
                  <a:srgbClr val="5F497A"/>
                </a:solidFill>
                <a:cs typeface="Calibri"/>
              </a:rPr>
              <a:t>If you are a directly-funded jurisdiction (state health department or county LA or San Francisco) or organization you can enter request at wwwn.cdc.gov/CTS</a:t>
            </a:r>
          </a:p>
          <a:p>
            <a:pPr marL="174708" lvl="1" indent="-174708" defTabSz="931774">
              <a:buFont typeface="Arial" panose="020B0604020202020204" pitchFamily="34" charset="0"/>
              <a:buChar char="•"/>
              <a:defRPr/>
            </a:pPr>
            <a:r>
              <a:rPr lang="en-US" sz="1100" spc="-10" dirty="0">
                <a:solidFill>
                  <a:srgbClr val="5F497A"/>
                </a:solidFill>
                <a:cs typeface="Calibri"/>
              </a:rPr>
              <a:t>If you are not a directly-funded jurisdiction or organization you can contact your jurisdictional health department and ask them to submit a request on your behalf.</a:t>
            </a:r>
          </a:p>
          <a:p>
            <a:endParaRPr lang="en-US" dirty="0"/>
          </a:p>
        </p:txBody>
      </p:sp>
      <p:sp>
        <p:nvSpPr>
          <p:cNvPr id="4" name="Date Placeholder 3"/>
          <p:cNvSpPr>
            <a:spLocks noGrp="1"/>
          </p:cNvSpPr>
          <p:nvPr>
            <p:ph type="dt" idx="10"/>
          </p:nvPr>
        </p:nvSpPr>
        <p:spPr/>
        <p:txBody>
          <a:bodyPr/>
          <a:lstStyle/>
          <a:p>
            <a:fld id="{70BC3CEE-7823-48C3-BCA6-8A30C194BAC3}" type="datetime1">
              <a:rPr lang="en-US" smtClean="0"/>
              <a:t>4/10/2024</a:t>
            </a:fld>
            <a:endParaRPr lang="en-US" dirty="0"/>
          </a:p>
        </p:txBody>
      </p:sp>
      <p:sp>
        <p:nvSpPr>
          <p:cNvPr id="5" name="Slide Number Placeholder 4"/>
          <p:cNvSpPr>
            <a:spLocks noGrp="1"/>
          </p:cNvSpPr>
          <p:nvPr>
            <p:ph type="sldNum" sz="quarter" idx="11"/>
          </p:nvPr>
        </p:nvSpPr>
        <p:spPr/>
        <p:txBody>
          <a:bodyPr/>
          <a:lstStyle/>
          <a:p>
            <a:fld id="{F6CDC98E-9EB0-43C3-A46C-E589F80073E5}" type="slidenum">
              <a:rPr lang="en-US" smtClean="0"/>
              <a:t>6</a:t>
            </a:fld>
            <a:endParaRPr lang="en-US" dirty="0"/>
          </a:p>
        </p:txBody>
      </p:sp>
    </p:spTree>
    <p:extLst>
      <p:ext uri="{BB962C8B-B14F-4D97-AF65-F5344CB8AC3E}">
        <p14:creationId xmlns:p14="http://schemas.microsoft.com/office/powerpoint/2010/main" val="195649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43</a:t>
            </a:fld>
            <a:endParaRPr lang="en-US"/>
          </a:p>
        </p:txBody>
      </p:sp>
    </p:spTree>
    <p:extLst>
      <p:ext uri="{BB962C8B-B14F-4D97-AF65-F5344CB8AC3E}">
        <p14:creationId xmlns:p14="http://schemas.microsoft.com/office/powerpoint/2010/main" val="507268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44</a:t>
            </a:fld>
            <a:endParaRPr lang="en-US"/>
          </a:p>
        </p:txBody>
      </p:sp>
    </p:spTree>
    <p:extLst>
      <p:ext uri="{BB962C8B-B14F-4D97-AF65-F5344CB8AC3E}">
        <p14:creationId xmlns:p14="http://schemas.microsoft.com/office/powerpoint/2010/main" val="3272754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45</a:t>
            </a:fld>
            <a:endParaRPr lang="en-US"/>
          </a:p>
        </p:txBody>
      </p:sp>
    </p:spTree>
    <p:extLst>
      <p:ext uri="{BB962C8B-B14F-4D97-AF65-F5344CB8AC3E}">
        <p14:creationId xmlns:p14="http://schemas.microsoft.com/office/powerpoint/2010/main" val="1127394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46</a:t>
            </a:fld>
            <a:endParaRPr lang="en-US"/>
          </a:p>
        </p:txBody>
      </p:sp>
    </p:spTree>
    <p:extLst>
      <p:ext uri="{BB962C8B-B14F-4D97-AF65-F5344CB8AC3E}">
        <p14:creationId xmlns:p14="http://schemas.microsoft.com/office/powerpoint/2010/main" val="2679405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47</a:t>
            </a:fld>
            <a:endParaRPr lang="en-US"/>
          </a:p>
        </p:txBody>
      </p:sp>
    </p:spTree>
    <p:extLst>
      <p:ext uri="{BB962C8B-B14F-4D97-AF65-F5344CB8AC3E}">
        <p14:creationId xmlns:p14="http://schemas.microsoft.com/office/powerpoint/2010/main" val="2796998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48</a:t>
            </a:fld>
            <a:endParaRPr lang="en-US"/>
          </a:p>
        </p:txBody>
      </p:sp>
    </p:spTree>
    <p:extLst>
      <p:ext uri="{BB962C8B-B14F-4D97-AF65-F5344CB8AC3E}">
        <p14:creationId xmlns:p14="http://schemas.microsoft.com/office/powerpoint/2010/main" val="1965409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AF3D7C-E79C-464D-870B-78CB3C2428AA}" type="slidenum">
              <a:rPr lang="en-US" smtClean="0"/>
              <a:t>49</a:t>
            </a:fld>
            <a:endParaRPr lang="en-US"/>
          </a:p>
        </p:txBody>
      </p:sp>
    </p:spTree>
    <p:extLst>
      <p:ext uri="{BB962C8B-B14F-4D97-AF65-F5344CB8AC3E}">
        <p14:creationId xmlns:p14="http://schemas.microsoft.com/office/powerpoint/2010/main" val="115049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Founded in 1979, the Denver PTC provides innovative training, consultation and information to healthcare professionals and their organizations. </a:t>
            </a:r>
          </a:p>
          <a:p>
            <a:endParaRPr lang="en-US" dirty="0"/>
          </a:p>
          <a:p>
            <a:r>
              <a:rPr lang="en-US" dirty="0"/>
              <a:t>The Denver PTC has the unique advantage of being a program within a public health institute (</a:t>
            </a:r>
            <a:r>
              <a:rPr lang="en-US" dirty="0">
                <a:hlinkClick r:id="rId3"/>
              </a:rPr>
              <a:t>The Public Health Institute at Denver Health</a:t>
            </a:r>
            <a:r>
              <a:rPr lang="en-US" dirty="0"/>
              <a:t>) that resides within a large comprehensive healthcare system (</a:t>
            </a:r>
            <a:r>
              <a:rPr lang="en-US" dirty="0">
                <a:hlinkClick r:id="rId4"/>
              </a:rPr>
              <a:t>Denver Health and Hospital Authority</a:t>
            </a:r>
            <a:r>
              <a:rPr lang="en-US" dirty="0"/>
              <a:t>). </a:t>
            </a:r>
          </a:p>
          <a:p>
            <a:endParaRPr lang="en-US" dirty="0"/>
          </a:p>
          <a:p>
            <a:r>
              <a:rPr lang="en-US" dirty="0"/>
              <a:t>Our program is supported by a cooperative agreement with the U.S. Centers for Disease Control and Prevention (CDC).</a:t>
            </a:r>
          </a:p>
          <a:p>
            <a:endParaRPr lang="en-US" dirty="0"/>
          </a:p>
          <a:p>
            <a:r>
              <a:rPr lang="en-US" dirty="0"/>
              <a:t>(review slide)</a:t>
            </a:r>
          </a:p>
          <a:p>
            <a:endParaRPr lang="en-US" dirty="0"/>
          </a:p>
        </p:txBody>
      </p:sp>
      <p:sp>
        <p:nvSpPr>
          <p:cNvPr id="4" name="Date Placeholder 3"/>
          <p:cNvSpPr>
            <a:spLocks noGrp="1"/>
          </p:cNvSpPr>
          <p:nvPr>
            <p:ph type="dt" idx="10"/>
          </p:nvPr>
        </p:nvSpPr>
        <p:spPr/>
        <p:txBody>
          <a:bodyPr/>
          <a:lstStyle/>
          <a:p>
            <a:fld id="{70BC3CEE-7823-48C3-BCA6-8A30C194BAC3}" type="datetime1">
              <a:rPr lang="en-US" smtClean="0"/>
              <a:t>4/10/2024</a:t>
            </a:fld>
            <a:endParaRPr lang="en-US" dirty="0"/>
          </a:p>
        </p:txBody>
      </p:sp>
      <p:sp>
        <p:nvSpPr>
          <p:cNvPr id="5" name="Slide Number Placeholder 4"/>
          <p:cNvSpPr>
            <a:spLocks noGrp="1"/>
          </p:cNvSpPr>
          <p:nvPr>
            <p:ph type="sldNum" sz="quarter" idx="11"/>
          </p:nvPr>
        </p:nvSpPr>
        <p:spPr/>
        <p:txBody>
          <a:bodyPr/>
          <a:lstStyle/>
          <a:p>
            <a:fld id="{F6CDC98E-9EB0-43C3-A46C-E589F80073E5}" type="slidenum">
              <a:rPr lang="en-US" smtClean="0"/>
              <a:t>7</a:t>
            </a:fld>
            <a:endParaRPr lang="en-US" dirty="0"/>
          </a:p>
        </p:txBody>
      </p:sp>
    </p:spTree>
    <p:extLst>
      <p:ext uri="{BB962C8B-B14F-4D97-AF65-F5344CB8AC3E}">
        <p14:creationId xmlns:p14="http://schemas.microsoft.com/office/powerpoint/2010/main" val="353183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1" name="Rectangle 2"/>
          <p:cNvSpPr>
            <a:spLocks noGrp="1" noRot="1" noChangeAspect="1" noChangeArrowheads="1" noTextEdit="1"/>
          </p:cNvSpPr>
          <p:nvPr>
            <p:ph type="sldImg"/>
          </p:nvPr>
        </p:nvSpPr>
        <p:spPr>
          <a:xfrm>
            <a:off x="381000" y="685800"/>
            <a:ext cx="6096000" cy="3429000"/>
          </a:xfrm>
          <a:ln/>
        </p:spPr>
      </p:sp>
      <p:sp>
        <p:nvSpPr>
          <p:cNvPr id="657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lang="en-US" altLang="en-US" dirty="0">
              <a:latin typeface="Arial" pitchFamily="34" charset="0"/>
            </a:endParaRPr>
          </a:p>
        </p:txBody>
      </p:sp>
      <p:sp>
        <p:nvSpPr>
          <p:cNvPr id="2" name="Slide Number Placeholder 1"/>
          <p:cNvSpPr>
            <a:spLocks noGrp="1"/>
          </p:cNvSpPr>
          <p:nvPr>
            <p:ph type="sldNum" sz="quarter" idx="10"/>
          </p:nvPr>
        </p:nvSpPr>
        <p:spPr/>
        <p:txBody>
          <a:bodyPr/>
          <a:lstStyle/>
          <a:p>
            <a:fld id="{DA98F3C1-DA83-43C1-85CD-E090E0E978EF}" type="slidenum">
              <a:rPr lang="en-US" smtClean="0"/>
              <a:t>9</a:t>
            </a:fld>
            <a:endParaRPr lang="en-US" dirty="0"/>
          </a:p>
        </p:txBody>
      </p:sp>
    </p:spTree>
    <p:extLst>
      <p:ext uri="{BB962C8B-B14F-4D97-AF65-F5344CB8AC3E}">
        <p14:creationId xmlns:p14="http://schemas.microsoft.com/office/powerpoint/2010/main" val="3352332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10</a:t>
            </a:fld>
            <a:endParaRPr lang="en-US"/>
          </a:p>
        </p:txBody>
      </p:sp>
    </p:spTree>
    <p:extLst>
      <p:ext uri="{BB962C8B-B14F-4D97-AF65-F5344CB8AC3E}">
        <p14:creationId xmlns:p14="http://schemas.microsoft.com/office/powerpoint/2010/main" val="48523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11</a:t>
            </a:fld>
            <a:endParaRPr lang="en-US"/>
          </a:p>
        </p:txBody>
      </p:sp>
    </p:spTree>
    <p:extLst>
      <p:ext uri="{BB962C8B-B14F-4D97-AF65-F5344CB8AC3E}">
        <p14:creationId xmlns:p14="http://schemas.microsoft.com/office/powerpoint/2010/main" val="2794728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B99E2536-D1A5-43AE-8208-E59F52AEE55F}" type="slidenum">
              <a:rPr lang="en-US" smtClean="0"/>
              <a:t>12</a:t>
            </a:fld>
            <a:endParaRPr lang="en-US"/>
          </a:p>
        </p:txBody>
      </p:sp>
    </p:spTree>
    <p:extLst>
      <p:ext uri="{BB962C8B-B14F-4D97-AF65-F5344CB8AC3E}">
        <p14:creationId xmlns:p14="http://schemas.microsoft.com/office/powerpoint/2010/main" val="2710168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3" y="1159523"/>
            <a:ext cx="10363199" cy="2099212"/>
          </a:xfrm>
        </p:spPr>
        <p:txBody>
          <a:bodyPr anchor="t"/>
          <a:lstStyle>
            <a:lvl1pPr>
              <a:defRPr sz="5400">
                <a:ln>
                  <a:noFill/>
                </a:ln>
                <a:solidFill>
                  <a:schemeClr val="tx2"/>
                </a:solidFill>
              </a:defRPr>
            </a:lvl1pPr>
          </a:lstStyle>
          <a:p>
            <a:r>
              <a:rPr lang="en-US" dirty="0"/>
              <a:t>Click to edit Master title style</a:t>
            </a:r>
          </a:p>
        </p:txBody>
      </p:sp>
      <p:sp>
        <p:nvSpPr>
          <p:cNvPr id="3" name="Subtitle 2"/>
          <p:cNvSpPr>
            <a:spLocks noGrp="1"/>
          </p:cNvSpPr>
          <p:nvPr>
            <p:ph type="subTitle" idx="1" hasCustomPrompt="1"/>
          </p:nvPr>
        </p:nvSpPr>
        <p:spPr>
          <a:xfrm>
            <a:off x="914395" y="3295240"/>
            <a:ext cx="10363197" cy="1074336"/>
          </a:xfrm>
        </p:spPr>
        <p:txBody>
          <a:bodyPr anchor="t">
            <a:noAutofit/>
          </a:bodyPr>
          <a:lstStyle>
            <a:lvl1pPr marL="0" indent="0" algn="l">
              <a:buNone/>
              <a:defRPr sz="1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dirty="0"/>
              <a:t>Speaker Name, Degree(s)</a:t>
            </a:r>
          </a:p>
          <a:p>
            <a:r>
              <a:rPr lang="en-US" dirty="0"/>
              <a:t>Speaker Title, Organization</a:t>
            </a:r>
          </a:p>
          <a:p>
            <a:r>
              <a:rPr lang="en-US" dirty="0"/>
              <a:t>Date of Presentation</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sp>
        <p:nvSpPr>
          <p:cNvPr id="11" name="Date Placeholder 3"/>
          <p:cNvSpPr>
            <a:spLocks noGrp="1"/>
          </p:cNvSpPr>
          <p:nvPr>
            <p:ph type="dt" sz="half" idx="10"/>
          </p:nvPr>
        </p:nvSpPr>
        <p:spPr>
          <a:xfrm>
            <a:off x="10293014" y="6352708"/>
            <a:ext cx="984591" cy="365760"/>
          </a:xfrm>
          <a:prstGeom prst="rect">
            <a:avLst/>
          </a:prstGeom>
        </p:spPr>
        <p:txBody>
          <a:bodyPr anchor="ctr"/>
          <a:lstStyle>
            <a:lvl1pPr>
              <a:defRPr sz="1200" b="0" i="0">
                <a:solidFill>
                  <a:srgbClr val="88A7DF"/>
                </a:solidFill>
                <a:latin typeface="+mn-lt"/>
                <a:cs typeface="ITC Avant Garde Std Bk Cn"/>
              </a:defRPr>
            </a:lvl1pPr>
          </a:lstStyle>
          <a:p>
            <a:fld id="{0B6CFD9F-F64B-4C75-AB2F-507942E7C962}" type="datetime1">
              <a:rPr lang="en-US" smtClean="0"/>
              <a:t>4/10/2024</a:t>
            </a:fld>
            <a:endParaRPr lang="en-US" dirty="0"/>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4" name="Picture 3"/>
          <p:cNvPicPr>
            <a:picLocks noChangeAspect="1"/>
          </p:cNvPicPr>
          <p:nvPr userDrawn="1"/>
        </p:nvPicPr>
        <p:blipFill>
          <a:blip r:embed="rId2"/>
          <a:srcRect/>
          <a:stretch/>
        </p:blipFill>
        <p:spPr>
          <a:xfrm>
            <a:off x="914402" y="331443"/>
            <a:ext cx="5233554" cy="791575"/>
          </a:xfrm>
          <a:prstGeom prst="rect">
            <a:avLst/>
          </a:prstGeom>
        </p:spPr>
      </p:pic>
      <p:sp>
        <p:nvSpPr>
          <p:cNvPr id="8" name="TextBox 7">
            <a:extLst>
              <a:ext uri="{FF2B5EF4-FFF2-40B4-BE49-F238E27FC236}">
                <a16:creationId xmlns:a16="http://schemas.microsoft.com/office/drawing/2014/main" id="{2AED3469-850F-462A-8C15-380D3A5B7F5C}"/>
              </a:ext>
            </a:extLst>
          </p:cNvPr>
          <p:cNvSpPr txBox="1"/>
          <p:nvPr userDrawn="1"/>
        </p:nvSpPr>
        <p:spPr>
          <a:xfrm>
            <a:off x="914396" y="4369576"/>
            <a:ext cx="10363208" cy="1785104"/>
          </a:xfrm>
          <a:prstGeom prst="rect">
            <a:avLst/>
          </a:prstGeom>
          <a:noFill/>
        </p:spPr>
        <p:txBody>
          <a:bodyPr wrap="square" rtlCol="0">
            <a:spAutoFit/>
          </a:bodyPr>
          <a:lstStyle/>
          <a:p>
            <a:pPr algn="l"/>
            <a:r>
              <a:rPr lang="en-US" sz="1100" b="1" dirty="0">
                <a:solidFill>
                  <a:srgbClr val="000000"/>
                </a:solidFill>
                <a:latin typeface="Calibri" panose="020F0502020204030204" pitchFamily="34" charset="0"/>
              </a:rPr>
              <a:t>Physicians: </a:t>
            </a:r>
            <a:endParaRPr lang="en-US" sz="1100" dirty="0">
              <a:solidFill>
                <a:srgbClr val="000000"/>
              </a:solidFill>
              <a:latin typeface="Calibri" panose="020F0502020204030204" pitchFamily="34" charset="0"/>
            </a:endParaRPr>
          </a:p>
          <a:p>
            <a:pPr algn="l"/>
            <a:r>
              <a:rPr lang="en-US" sz="1100" dirty="0">
                <a:solidFill>
                  <a:srgbClr val="000000"/>
                </a:solidFill>
                <a:latin typeface="Calibri" panose="020F0502020204030204" pitchFamily="34" charset="0"/>
              </a:rPr>
              <a:t>This activity has been planned and implemented in accordance with the Essential Areas and Policies of the Accreditation Council for Continuing Medical Education through the joint </a:t>
            </a:r>
            <a:r>
              <a:rPr lang="en-US" sz="1100" dirty="0" err="1">
                <a:solidFill>
                  <a:srgbClr val="000000"/>
                </a:solidFill>
                <a:latin typeface="Calibri" panose="020F0502020204030204" pitchFamily="34" charset="0"/>
              </a:rPr>
              <a:t>providership</a:t>
            </a:r>
            <a:r>
              <a:rPr lang="en-US" sz="1100" dirty="0">
                <a:solidFill>
                  <a:srgbClr val="000000"/>
                </a:solidFill>
                <a:latin typeface="Calibri" panose="020F0502020204030204" pitchFamily="34" charset="0"/>
              </a:rPr>
              <a:t> of the University of Nevada School of Medicine and the Pacific AIDS Education and Training Center. The University of Nevada, Reno School of Medicine is accredited by the ACCME to provide continuing medical education to physicians. </a:t>
            </a:r>
          </a:p>
          <a:p>
            <a:pPr algn="l"/>
            <a:endParaRPr lang="en-US" sz="1100" dirty="0">
              <a:solidFill>
                <a:srgbClr val="000000"/>
              </a:solidFill>
              <a:latin typeface="Calibri" panose="020F0502020204030204" pitchFamily="34" charset="0"/>
            </a:endParaRPr>
          </a:p>
          <a:p>
            <a:pPr algn="l"/>
            <a:r>
              <a:rPr lang="en-US" sz="1100" dirty="0">
                <a:solidFill>
                  <a:srgbClr val="000000"/>
                </a:solidFill>
                <a:latin typeface="Calibri" panose="020F0502020204030204" pitchFamily="34" charset="0"/>
              </a:rPr>
              <a:t>The University of Nevada, Reno School of Medicine designates this live activity for a maximum of 1.00 </a:t>
            </a:r>
            <a:r>
              <a:rPr lang="en-US" sz="1100" i="1" dirty="0">
                <a:solidFill>
                  <a:srgbClr val="000000"/>
                </a:solidFill>
                <a:latin typeface="Calibri" panose="020F0502020204030204" pitchFamily="34" charset="0"/>
              </a:rPr>
              <a:t>AMA PRA Category 1 Credits</a:t>
            </a:r>
            <a:r>
              <a:rPr lang="en-US" sz="1100" dirty="0">
                <a:solidFill>
                  <a:srgbClr val="000000"/>
                </a:solidFill>
                <a:latin typeface="Calibri" panose="020F0502020204030204" pitchFamily="34" charset="0"/>
              </a:rPr>
              <a:t>™. Physicians should claim only the credit commensurate with the extent of their participation in the activity. </a:t>
            </a:r>
          </a:p>
          <a:p>
            <a:pPr algn="l"/>
            <a:endParaRPr lang="en-US" sz="1100" b="1" dirty="0">
              <a:solidFill>
                <a:srgbClr val="000000"/>
              </a:solidFill>
              <a:latin typeface="Calibri" panose="020F0502020204030204" pitchFamily="34" charset="0"/>
            </a:endParaRPr>
          </a:p>
          <a:p>
            <a:pPr algn="l"/>
            <a:r>
              <a:rPr lang="en-US" sz="1100" b="1" dirty="0">
                <a:solidFill>
                  <a:srgbClr val="000000"/>
                </a:solidFill>
                <a:latin typeface="Calibri" panose="020F0502020204030204" pitchFamily="34" charset="0"/>
              </a:rPr>
              <a:t>Nurses: </a:t>
            </a:r>
            <a:endParaRPr lang="en-US" sz="1100" dirty="0">
              <a:solidFill>
                <a:srgbClr val="000000"/>
              </a:solidFill>
              <a:latin typeface="Calibri" panose="020F0502020204030204" pitchFamily="34" charset="0"/>
            </a:endParaRPr>
          </a:p>
          <a:p>
            <a:pPr algn="l"/>
            <a:r>
              <a:rPr lang="en-US" sz="1100" dirty="0">
                <a:solidFill>
                  <a:srgbClr val="000000"/>
                </a:solidFill>
                <a:latin typeface="Calibri" panose="020F0502020204030204" pitchFamily="34" charset="0"/>
              </a:rPr>
              <a:t>Nurses may receive continuing education credit for this educational activity as the ANCC accepts </a:t>
            </a:r>
            <a:r>
              <a:rPr lang="en-US" sz="1100" i="1" dirty="0">
                <a:solidFill>
                  <a:srgbClr val="000000"/>
                </a:solidFill>
                <a:latin typeface="Calibri" panose="020F0502020204030204" pitchFamily="34" charset="0"/>
              </a:rPr>
              <a:t>AMA PRA Category 1 Credits</a:t>
            </a:r>
            <a:r>
              <a:rPr lang="en-US" sz="1100" dirty="0">
                <a:solidFill>
                  <a:srgbClr val="000000"/>
                </a:solidFill>
                <a:latin typeface="Calibri" panose="020F0502020204030204" pitchFamily="34" charset="0"/>
              </a:rPr>
              <a:t>™ through its reciprocity agreement. </a:t>
            </a:r>
            <a:endParaRPr lang="en-US" sz="11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007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1"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1" y="4279973"/>
            <a:ext cx="5143500" cy="503167"/>
          </a:xfrm>
        </p:spPr>
        <p:txBody>
          <a:bodyPr>
            <a:noAutofit/>
          </a:bodyPr>
          <a:lstStyle>
            <a:lvl1pPr marL="0" indent="0" algn="l">
              <a:buNone/>
              <a:defRPr sz="1800" b="0" cap="all"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6"/>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p>
          </p:txBody>
        </p:sp>
      </p:grpSp>
    </p:spTree>
    <p:custDataLst>
      <p:tags r:id="rId1"/>
    </p:custDataLst>
    <p:extLst>
      <p:ext uri="{BB962C8B-B14F-4D97-AF65-F5344CB8AC3E}">
        <p14:creationId xmlns:p14="http://schemas.microsoft.com/office/powerpoint/2010/main" val="51319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with right logo, headlin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8825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ue Header - single column">
  <p:cSld name="Blue Header - single column">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a:stretch/>
        </p:blipFill>
        <p:spPr>
          <a:xfrm>
            <a:off x="1" y="1"/>
            <a:ext cx="12192004" cy="6858001"/>
          </a:xfrm>
          <a:prstGeom prst="rect">
            <a:avLst/>
          </a:prstGeom>
          <a:noFill/>
          <a:ln>
            <a:noFill/>
          </a:ln>
        </p:spPr>
      </p:pic>
      <p:sp>
        <p:nvSpPr>
          <p:cNvPr id="26" name="Google Shape;26;p5"/>
          <p:cNvSpPr txBox="1">
            <a:spLocks noGrp="1"/>
          </p:cNvSpPr>
          <p:nvPr>
            <p:ph type="title"/>
          </p:nvPr>
        </p:nvSpPr>
        <p:spPr>
          <a:xfrm>
            <a:off x="415600" y="2252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6F7FB"/>
              </a:buClr>
              <a:buSzPts val="2800"/>
              <a:buNone/>
              <a:defRPr b="1">
                <a:solidFill>
                  <a:srgbClr val="F6F7F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415600" y="1802167"/>
            <a:ext cx="11360800" cy="4289600"/>
          </a:xfrm>
          <a:prstGeom prst="rect">
            <a:avLst/>
          </a:prstGeom>
        </p:spPr>
        <p:txBody>
          <a:bodyPr spcFirstLastPara="1" wrap="square" lIns="0" tIns="91425" rIns="0" bIns="91425" anchor="t" anchorCtr="0">
            <a:normAutofit/>
          </a:bodyPr>
          <a:lstStyle>
            <a:lvl1pPr marL="609585" lvl="0" indent="-423323" rtl="0">
              <a:spcBef>
                <a:spcPts val="0"/>
              </a:spcBef>
              <a:spcAft>
                <a:spcPts val="0"/>
              </a:spcAft>
              <a:buClr>
                <a:srgbClr val="17285B"/>
              </a:buClr>
              <a:buSzPts val="1400"/>
              <a:buChar char="●"/>
              <a:defRPr sz="1867">
                <a:solidFill>
                  <a:srgbClr val="17285B"/>
                </a:solidFill>
              </a:defRPr>
            </a:lvl1pPr>
            <a:lvl2pPr marL="1219170" lvl="1" indent="-423323" rtl="0">
              <a:spcBef>
                <a:spcPts val="0"/>
              </a:spcBef>
              <a:spcAft>
                <a:spcPts val="0"/>
              </a:spcAft>
              <a:buClr>
                <a:srgbClr val="317BB4"/>
              </a:buClr>
              <a:buSzPts val="1400"/>
              <a:buChar char="○"/>
              <a:defRPr>
                <a:solidFill>
                  <a:srgbClr val="317BB4"/>
                </a:solidFill>
              </a:defRPr>
            </a:lvl2pPr>
            <a:lvl3pPr marL="1828754" lvl="2" indent="-423323" rtl="0">
              <a:spcBef>
                <a:spcPts val="0"/>
              </a:spcBef>
              <a:spcAft>
                <a:spcPts val="0"/>
              </a:spcAft>
              <a:buSzPts val="1400"/>
              <a:buChar char="■"/>
              <a:defRPr/>
            </a:lvl3pPr>
            <a:lvl4pPr marL="2438339" lvl="3" indent="-423323" rtl="0">
              <a:spcBef>
                <a:spcPts val="0"/>
              </a:spcBef>
              <a:spcAft>
                <a:spcPts val="0"/>
              </a:spcAft>
              <a:buClr>
                <a:srgbClr val="317BB4"/>
              </a:buClr>
              <a:buSzPts val="1400"/>
              <a:buChar char="●"/>
              <a:defRPr>
                <a:solidFill>
                  <a:srgbClr val="317BB4"/>
                </a:solidFill>
              </a:defRPr>
            </a:lvl4pPr>
            <a:lvl5pPr marL="3047924" lvl="4" indent="-423323" rtl="0">
              <a:spcBef>
                <a:spcPts val="0"/>
              </a:spcBef>
              <a:spcAft>
                <a:spcPts val="0"/>
              </a:spcAft>
              <a:buSzPts val="1400"/>
              <a:buChar char="○"/>
              <a:defRPr/>
            </a:lvl5pPr>
            <a:lvl6pPr marL="3657509" lvl="5" indent="-423323" rtl="0">
              <a:spcBef>
                <a:spcPts val="0"/>
              </a:spcBef>
              <a:spcAft>
                <a:spcPts val="0"/>
              </a:spcAft>
              <a:buClr>
                <a:srgbClr val="317BB4"/>
              </a:buClr>
              <a:buSzPts val="1400"/>
              <a:buChar char="■"/>
              <a:defRPr>
                <a:solidFill>
                  <a:srgbClr val="317BB4"/>
                </a:solidFill>
              </a:defRPr>
            </a:lvl6pPr>
            <a:lvl7pPr marL="4267093" lvl="6" indent="-423323" rtl="0">
              <a:spcBef>
                <a:spcPts val="0"/>
              </a:spcBef>
              <a:spcAft>
                <a:spcPts val="0"/>
              </a:spcAft>
              <a:buSzPts val="1400"/>
              <a:buChar char="●"/>
              <a:defRPr/>
            </a:lvl7pPr>
            <a:lvl8pPr marL="4876678" lvl="7" indent="-423323" rtl="0">
              <a:spcBef>
                <a:spcPts val="0"/>
              </a:spcBef>
              <a:spcAft>
                <a:spcPts val="0"/>
              </a:spcAft>
              <a:buClr>
                <a:srgbClr val="317BB4"/>
              </a:buClr>
              <a:buSzPts val="1400"/>
              <a:buChar char="○"/>
              <a:defRPr>
                <a:solidFill>
                  <a:srgbClr val="317BB4"/>
                </a:solidFill>
              </a:defRPr>
            </a:lvl8pPr>
            <a:lvl9pPr marL="5486263" lvl="8" indent="-423323" rtl="0">
              <a:spcBef>
                <a:spcPts val="0"/>
              </a:spcBef>
              <a:spcAft>
                <a:spcPts val="0"/>
              </a:spcAft>
              <a:buSzPts val="1400"/>
              <a:buChar char="■"/>
              <a:defRPr/>
            </a:lvl9pPr>
          </a:lstStyle>
          <a:p>
            <a:endParaRPr/>
          </a:p>
        </p:txBody>
      </p:sp>
      <p:pic>
        <p:nvPicPr>
          <p:cNvPr id="28" name="Google Shape;28;p5"/>
          <p:cNvPicPr preferRelativeResize="0"/>
          <p:nvPr/>
        </p:nvPicPr>
        <p:blipFill>
          <a:blip r:embed="rId3">
            <a:alphaModFix/>
          </a:blip>
          <a:stretch>
            <a:fillRect/>
          </a:stretch>
        </p:blipFill>
        <p:spPr>
          <a:xfrm>
            <a:off x="415585" y="6143767"/>
            <a:ext cx="1183833" cy="527732"/>
          </a:xfrm>
          <a:prstGeom prst="rect">
            <a:avLst/>
          </a:prstGeom>
          <a:noFill/>
          <a:ln>
            <a:noFill/>
          </a:ln>
        </p:spPr>
      </p:pic>
    </p:spTree>
    <p:extLst>
      <p:ext uri="{BB962C8B-B14F-4D97-AF65-F5344CB8AC3E}">
        <p14:creationId xmlns:p14="http://schemas.microsoft.com/office/powerpoint/2010/main" val="972814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600200"/>
            <a:ext cx="8490400" cy="5454400"/>
          </a:xfrm>
          <a:prstGeom prst="rect">
            <a:avLst/>
          </a:prstGeom>
        </p:spPr>
        <p:txBody>
          <a:bodyPr spcFirstLastPara="1" wrap="square" lIns="91425" tIns="91425" rIns="91425" bIns="91425" anchor="t"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224462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91054">
              <a:spcBef>
                <a:spcPts val="0"/>
              </a:spcBef>
              <a:spcAft>
                <a:spcPts val="0"/>
              </a:spcAft>
              <a:buSzPts val="2200"/>
              <a:buChar char="●"/>
              <a:defRPr/>
            </a:lvl1pPr>
            <a:lvl2pPr marL="1219170" lvl="1" indent="-457189">
              <a:spcBef>
                <a:spcPts val="0"/>
              </a:spcBef>
              <a:spcAft>
                <a:spcPts val="0"/>
              </a:spcAft>
              <a:buSzPts val="1800"/>
              <a:buChar char="○"/>
              <a:defRPr/>
            </a:lvl2pPr>
            <a:lvl3pPr marL="1828754" lvl="2" indent="-440256">
              <a:spcBef>
                <a:spcPts val="0"/>
              </a:spcBef>
              <a:spcAft>
                <a:spcPts val="0"/>
              </a:spcAft>
              <a:buSzPts val="16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53533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1261E5BC-08B7-4BD8-9508-A1F94543A3C3}" type="datetime1">
              <a:rPr lang="en-US" smtClean="0"/>
              <a:t>4/10/2024</a:t>
            </a:fld>
            <a:endParaRPr lang="en-US"/>
          </a:p>
        </p:txBody>
      </p:sp>
      <p:pic>
        <p:nvPicPr>
          <p:cNvPr id="7" name="Picture 6"/>
          <p:cNvPicPr>
            <a:picLocks noChangeAspect="1"/>
          </p:cNvPicPr>
          <p:nvPr userDrawn="1"/>
        </p:nvPicPr>
        <p:blipFill>
          <a:blip r:embed="rId2"/>
          <a:srcRect/>
          <a:stretch/>
        </p:blipFill>
        <p:spPr>
          <a:xfrm>
            <a:off x="219511" y="6350926"/>
            <a:ext cx="2430031" cy="367542"/>
          </a:xfrm>
          <a:prstGeom prst="rect">
            <a:avLst/>
          </a:prstGeom>
        </p:spPr>
      </p:pic>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9" y="3187173"/>
            <a:ext cx="10212916"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90" y="1553633"/>
            <a:ext cx="8180916"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9E31B356-F8F2-4D1C-AA30-66C6EA6FC45C}" type="datetime1">
              <a:rPr lang="en-US" smtClean="0"/>
              <a:t>4/10/2024</a:t>
            </a:fld>
            <a:endParaRPr lang="en-US"/>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9" name="Picture 8">
            <a:extLst>
              <a:ext uri="{FF2B5EF4-FFF2-40B4-BE49-F238E27FC236}">
                <a16:creationId xmlns:a16="http://schemas.microsoft.com/office/drawing/2014/main" id="{1B19959D-2453-477F-B565-42157B9DF1B8}"/>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3" y="1536192"/>
            <a:ext cx="53847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04E1AD41-7450-4C20-98AC-BA3A2CE86848}" type="datetime1">
              <a:rPr lang="en-US" smtClean="0"/>
              <a:t>4/10/2024</a:t>
            </a:fld>
            <a:endParaRPr lang="en-US"/>
          </a:p>
        </p:txBody>
      </p:sp>
      <p:sp>
        <p:nvSpPr>
          <p:cNvPr id="13"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10" name="Picture 9">
            <a:extLst>
              <a:ext uri="{FF2B5EF4-FFF2-40B4-BE49-F238E27FC236}">
                <a16:creationId xmlns:a16="http://schemas.microsoft.com/office/drawing/2014/main" id="{C86B443D-33F9-4BDE-8B3E-3FCA6E14BD4D}"/>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22"/>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4" y="1644605"/>
            <a:ext cx="53847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4" y="2408722"/>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1C9532FA-937A-4545-A066-536A6CAA06F8}" type="datetime1">
              <a:rPr lang="en-US" smtClean="0"/>
              <a:t>4/10/2024</a:t>
            </a:fld>
            <a:endParaRPr lang="en-US"/>
          </a:p>
        </p:txBody>
      </p:sp>
      <p:sp>
        <p:nvSpPr>
          <p:cNvPr id="15"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12" name="Picture 11">
            <a:extLst>
              <a:ext uri="{FF2B5EF4-FFF2-40B4-BE49-F238E27FC236}">
                <a16:creationId xmlns:a16="http://schemas.microsoft.com/office/drawing/2014/main" id="{8E94C297-886E-473D-9F07-EA51FD3D4193}"/>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EAC9CF96-5E95-418A-9B75-8299A6BE2C91}" type="datetime1">
              <a:rPr lang="en-US" smtClean="0"/>
              <a:t>4/10/2024</a:t>
            </a:fld>
            <a:endParaRPr lang="en-US"/>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8" name="Picture 7">
            <a:extLst>
              <a:ext uri="{FF2B5EF4-FFF2-40B4-BE49-F238E27FC236}">
                <a16:creationId xmlns:a16="http://schemas.microsoft.com/office/drawing/2014/main" id="{A9ADBA66-4EEF-4792-A3BD-936AECAADCC1}"/>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0D11340E-A6FC-4254-B857-73CD0F2C069E}" type="datetime1">
              <a:rPr lang="en-US" smtClean="0"/>
              <a:t>4/10/2024</a:t>
            </a:fld>
            <a:endParaRPr lang="en-US"/>
          </a:p>
        </p:txBody>
      </p:sp>
      <p:sp>
        <p:nvSpPr>
          <p:cNvPr id="10"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7" name="Picture 6">
            <a:extLst>
              <a:ext uri="{FF2B5EF4-FFF2-40B4-BE49-F238E27FC236}">
                <a16:creationId xmlns:a16="http://schemas.microsoft.com/office/drawing/2014/main" id="{8B083AD1-01DF-4CB5-8480-102DC33AE79B}"/>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5"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406405" y="381002"/>
            <a:ext cx="11355753"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4CAC5020-38B4-4487-9E75-DC25FB77E42C}" type="datetime1">
              <a:rPr lang="en-US" smtClean="0"/>
              <a:t>4/10/2024</a:t>
            </a:fld>
            <a:endParaRPr lang="en-US"/>
          </a:p>
        </p:txBody>
      </p:sp>
      <p:sp>
        <p:nvSpPr>
          <p:cNvPr id="13"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10" name="Picture 9">
            <a:extLst>
              <a:ext uri="{FF2B5EF4-FFF2-40B4-BE49-F238E27FC236}">
                <a16:creationId xmlns:a16="http://schemas.microsoft.com/office/drawing/2014/main" id="{9821AE9A-8A47-444D-9250-CF2FD32798D4}"/>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32"/>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12192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02336" y="5607552"/>
            <a:ext cx="11450997"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10293014" y="6352708"/>
            <a:ext cx="984591" cy="365760"/>
          </a:xfrm>
          <a:prstGeom prst="rect">
            <a:avLst/>
          </a:prstGeom>
        </p:spPr>
        <p:txBody>
          <a:bodyPr anchor="ctr"/>
          <a:lstStyle>
            <a:lvl1pPr>
              <a:defRPr sz="1200">
                <a:solidFill>
                  <a:srgbClr val="88A7DF"/>
                </a:solidFill>
              </a:defRPr>
            </a:lvl1pPr>
          </a:lstStyle>
          <a:p>
            <a:fld id="{1323594A-D5B9-4FAC-9799-5AEC4780B6BF}" type="datetime1">
              <a:rPr lang="en-US" smtClean="0"/>
              <a:t>4/10/2024</a:t>
            </a:fld>
            <a:endParaRPr lang="en-US"/>
          </a:p>
        </p:txBody>
      </p:sp>
      <p:sp>
        <p:nvSpPr>
          <p:cNvPr id="14" name="Footer Placeholder 4"/>
          <p:cNvSpPr>
            <a:spLocks noGrp="1"/>
          </p:cNvSpPr>
          <p:nvPr>
            <p:ph type="ftr" sz="quarter" idx="1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11" name="Picture 10">
            <a:extLst>
              <a:ext uri="{FF2B5EF4-FFF2-40B4-BE49-F238E27FC236}">
                <a16:creationId xmlns:a16="http://schemas.microsoft.com/office/drawing/2014/main" id="{27D9493D-6AE5-4FD9-8320-A76D2B6EFC4A}"/>
              </a:ext>
            </a:extLst>
          </p:cNvPr>
          <p:cNvPicPr>
            <a:picLocks noChangeAspect="1"/>
          </p:cNvPicPr>
          <p:nvPr userDrawn="1"/>
        </p:nvPicPr>
        <p:blipFill>
          <a:blip r:embed="rId2"/>
          <a:srcRect/>
          <a:stretch/>
        </p:blipFill>
        <p:spPr>
          <a:xfrm>
            <a:off x="219511" y="6350926"/>
            <a:ext cx="2430031" cy="36754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6">
            <a:extLst>
              <a:ext uri="{28A0092B-C50C-407E-A947-70E740481C1C}">
                <a14:useLocalDpi xmlns:a14="http://schemas.microsoft.com/office/drawing/2010/main" val="0"/>
              </a:ext>
            </a:extLst>
          </a:blip>
          <a:srcRect l="22457" t="32317" r="11115"/>
          <a:stretch/>
        </p:blipFill>
        <p:spPr>
          <a:xfrm>
            <a:off x="6" y="5"/>
            <a:ext cx="12191999" cy="6197487"/>
          </a:xfrm>
          <a:prstGeom prst="rect">
            <a:avLst/>
          </a:prstGeom>
        </p:spPr>
      </p:pic>
      <p:sp>
        <p:nvSpPr>
          <p:cNvPr id="7" name="Rectangle 6"/>
          <p:cNvSpPr/>
          <p:nvPr/>
        </p:nvSpPr>
        <p:spPr>
          <a:xfrm>
            <a:off x="6"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p>
        </p:txBody>
      </p:sp>
      <p:sp>
        <p:nvSpPr>
          <p:cNvPr id="2" name="Title Placeholder 1"/>
          <p:cNvSpPr>
            <a:spLocks noGrp="1"/>
          </p:cNvSpPr>
          <p:nvPr>
            <p:ph type="title"/>
          </p:nvPr>
        </p:nvSpPr>
        <p:spPr>
          <a:xfrm>
            <a:off x="609604" y="274639"/>
            <a:ext cx="11087425"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4" y="1600203"/>
            <a:ext cx="11087425"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11375717" y="6305882"/>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10293014" y="6352708"/>
            <a:ext cx="984591" cy="365760"/>
          </a:xfrm>
          <a:prstGeom prst="rect">
            <a:avLst/>
          </a:prstGeom>
        </p:spPr>
        <p:txBody>
          <a:bodyPr lIns="91290" tIns="45645" rIns="91290" bIns="45645" anchor="ctr"/>
          <a:lstStyle>
            <a:lvl1pPr>
              <a:defRPr sz="1200">
                <a:solidFill>
                  <a:srgbClr val="88A7DF"/>
                </a:solidFill>
              </a:defRPr>
            </a:lvl1pPr>
          </a:lstStyle>
          <a:p>
            <a:fld id="{7010B2AF-2867-4CAA-8BBF-3F031597152F}" type="datetime1">
              <a:rPr lang="en-US" smtClean="0"/>
              <a:t>4/10/2024</a:t>
            </a:fld>
            <a:endParaRPr lang="en-US"/>
          </a:p>
        </p:txBody>
      </p:sp>
      <p:sp>
        <p:nvSpPr>
          <p:cNvPr id="10" name="Footer Placeholder 4"/>
          <p:cNvSpPr>
            <a:spLocks noGrp="1"/>
          </p:cNvSpPr>
          <p:nvPr>
            <p:ph type="ftr" sz="quarter" idx="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nam.edu/programs/culture-of-health/structural-racism-impact-on-health"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hrs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PrEP%20for%20HIV%20Prevention%20in%20the%20U.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cdc.gov/hiv/basics/statistic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www.kff.org/policy-watch/health-disparities-symptom-broader-social-economic-inequitie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hyperlink" Target="https://www.brookings.edu/blog/how-we-rise/2020/09/25/latinos-often-lack-access-to-healthcare-and-have-poor-health-outcomes-heres-how-we-can-change-that/"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nam.edu/programs/culture-of-health/structural-racism-impact-on-health/"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n.cdc.gov/C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denverptc.org/" TargetMode="Externa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a:latin typeface="Arial" panose="020B0604020202020204" pitchFamily="34" charset="0"/>
                <a:cs typeface="Arial" panose="020B0604020202020204" pitchFamily="34" charset="0"/>
              </a:rPr>
              <a:t>Advancing Health and Racial Equity In Public Health</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normAutofit/>
          </a:bodyPr>
          <a:lstStyle/>
          <a:p>
            <a:r>
              <a:rPr lang="en-US" dirty="0"/>
              <a:t>Tai Edward Few M.Div.,</a:t>
            </a:r>
          </a:p>
          <a:p>
            <a:r>
              <a:rPr lang="en-US" dirty="0"/>
              <a:t>Associate Director, Denver Prevention Training Center</a:t>
            </a:r>
          </a:p>
          <a:p>
            <a:r>
              <a:rPr lang="en-US" dirty="0"/>
              <a:t>March 28, 2024</a:t>
            </a:r>
          </a:p>
        </p:txBody>
      </p:sp>
      <p:sp>
        <p:nvSpPr>
          <p:cNvPr id="6" name="Footer Placeholder 5">
            <a:extLst>
              <a:ext uri="{FF2B5EF4-FFF2-40B4-BE49-F238E27FC236}">
                <a16:creationId xmlns:a16="http://schemas.microsoft.com/office/drawing/2014/main" id="{0FA991CC-2E07-544A-B9E6-2A6EE21EF0D9}"/>
              </a:ext>
            </a:extLst>
          </p:cNvPr>
          <p:cNvSpPr>
            <a:spLocks noGrp="1"/>
          </p:cNvSpPr>
          <p:nvPr>
            <p:ph type="ftr" sz="quarter" idx="11"/>
          </p:nvPr>
        </p:nvSpPr>
        <p:spPr/>
        <p:txBody>
          <a:bodyPr/>
          <a:lstStyle/>
          <a:p>
            <a:r>
              <a:rPr lang="en-US"/>
              <a:t>paetc.org</a:t>
            </a:r>
            <a:endParaRPr lang="en-US" dirty="0"/>
          </a:p>
        </p:txBody>
      </p:sp>
      <p:sp>
        <p:nvSpPr>
          <p:cNvPr id="7" name="Slide Number Placeholder 6">
            <a:extLst>
              <a:ext uri="{FF2B5EF4-FFF2-40B4-BE49-F238E27FC236}">
                <a16:creationId xmlns:a16="http://schemas.microsoft.com/office/drawing/2014/main" id="{3774EE2A-C187-1A40-847B-1861A2B09B9D}"/>
              </a:ext>
            </a:extLst>
          </p:cNvPr>
          <p:cNvSpPr>
            <a:spLocks noGrp="1"/>
          </p:cNvSpPr>
          <p:nvPr>
            <p:ph type="sldNum" sz="quarter" idx="12"/>
          </p:nvPr>
        </p:nvSpPr>
        <p:spPr/>
        <p:txBody>
          <a:bodyPr/>
          <a:lstStyle/>
          <a:p>
            <a:fld id="{1D2EA5EF-C699-AF4C-BA42-C0A1CAAB713C}" type="slidenum">
              <a:rPr lang="en-US" smtClean="0"/>
              <a:t>1</a:t>
            </a:fld>
            <a:endParaRPr lang="en-US"/>
          </a:p>
        </p:txBody>
      </p:sp>
    </p:spTree>
    <p:extLst>
      <p:ext uri="{BB962C8B-B14F-4D97-AF65-F5344CB8AC3E}">
        <p14:creationId xmlns:p14="http://schemas.microsoft.com/office/powerpoint/2010/main" val="1673871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33" y="41395"/>
            <a:ext cx="11360800" cy="763600"/>
          </a:xfrm>
        </p:spPr>
        <p:txBody>
          <a:bodyPr>
            <a:noAutofit/>
          </a:bodyPr>
          <a:lstStyle/>
          <a:p>
            <a:r>
              <a:rPr lang="en-US" dirty="0"/>
              <a:t>How Do We Define Race?</a:t>
            </a:r>
          </a:p>
        </p:txBody>
      </p:sp>
      <p:graphicFrame>
        <p:nvGraphicFramePr>
          <p:cNvPr id="8" name="Content Placeholder 2" descr="•There is consensus in the biological and social sciences.&#10;•Race is a social construct and not a biological fact.&#10;•Race designations have changed over time; a person who could be categorized as Black in the United States might be considered White in Brazil or colored in South Africa.&#10;•Today, scientists prefer to use the term “ancestry” to describe human diversity.&#10;">
            <a:extLst>
              <a:ext uri="{FF2B5EF4-FFF2-40B4-BE49-F238E27FC236}">
                <a16:creationId xmlns:a16="http://schemas.microsoft.com/office/drawing/2014/main" id="{FED246B9-434A-88B5-8708-B8AE48D9138F}"/>
              </a:ext>
            </a:extLst>
          </p:cNvPr>
          <p:cNvGraphicFramePr>
            <a:graphicFrameLocks/>
          </p:cNvGraphicFramePr>
          <p:nvPr>
            <p:extLst>
              <p:ext uri="{D42A27DB-BD31-4B8C-83A1-F6EECF244321}">
                <p14:modId xmlns:p14="http://schemas.microsoft.com/office/powerpoint/2010/main" val="2448123508"/>
              </p:ext>
            </p:extLst>
          </p:nvPr>
        </p:nvGraphicFramePr>
        <p:xfrm>
          <a:off x="415600" y="804995"/>
          <a:ext cx="10764029" cy="5388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4294967295"/>
          </p:nvPr>
        </p:nvSpPr>
        <p:spPr>
          <a:xfrm>
            <a:off x="11459634" y="6305551"/>
            <a:ext cx="732367" cy="397933"/>
          </a:xfrm>
        </p:spPr>
        <p:txBody>
          <a:bodyPr>
            <a:normAutofit/>
          </a:bodyPr>
          <a:lstStyle/>
          <a:p>
            <a:fld id="{1D2EA5EF-C699-AF4C-BA42-C0A1CAAB713C}" type="slidenum">
              <a:rPr lang="en-US" smtClean="0"/>
              <a:t>10</a:t>
            </a:fld>
            <a:endParaRPr lang="en-US"/>
          </a:p>
        </p:txBody>
      </p:sp>
    </p:spTree>
    <p:extLst>
      <p:ext uri="{BB962C8B-B14F-4D97-AF65-F5344CB8AC3E}">
        <p14:creationId xmlns:p14="http://schemas.microsoft.com/office/powerpoint/2010/main" val="1513456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33" y="41395"/>
            <a:ext cx="11360800" cy="763600"/>
          </a:xfrm>
        </p:spPr>
        <p:txBody>
          <a:bodyPr>
            <a:noAutofit/>
          </a:bodyPr>
          <a:lstStyle/>
          <a:p>
            <a:r>
              <a:rPr lang="en-US" dirty="0"/>
              <a:t>Racism Is A Public Health Crisis</a:t>
            </a:r>
          </a:p>
        </p:txBody>
      </p:sp>
      <p:sp>
        <p:nvSpPr>
          <p:cNvPr id="4" name="Content Placeholder 1">
            <a:extLst>
              <a:ext uri="{FF2B5EF4-FFF2-40B4-BE49-F238E27FC236}">
                <a16:creationId xmlns:a16="http://schemas.microsoft.com/office/drawing/2014/main" id="{FE352B91-B77B-01EC-EEC2-E0A202ABACA2}"/>
              </a:ext>
            </a:extLst>
          </p:cNvPr>
          <p:cNvSpPr txBox="1">
            <a:spLocks/>
          </p:cNvSpPr>
          <p:nvPr/>
        </p:nvSpPr>
        <p:spPr>
          <a:xfrm>
            <a:off x="116588" y="927123"/>
            <a:ext cx="5979412" cy="4328144"/>
          </a:xfrm>
          <a:prstGeom prst="rect">
            <a:avLst/>
          </a:prstGeom>
          <a:noFill/>
          <a:ln>
            <a:noFill/>
          </a:ln>
        </p:spPr>
        <p:txBody>
          <a:bodyPr spcFirstLastPara="1" wrap="square" lIns="0" tIns="121900" rIns="0" bIns="121900"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1pPr>
            <a:lvl2pPr marL="914400" marR="0" lvl="1"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2pPr>
            <a:lvl3pPr marL="1371600" marR="0" lvl="2"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3pPr>
            <a:lvl4pPr marL="1828800" marR="0" lvl="3"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4pPr>
            <a:lvl5pPr marL="2286000" marR="0" lvl="4"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5pPr>
            <a:lvl6pPr marL="2743200" marR="0" lvl="5"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6pPr>
            <a:lvl7pPr marL="3200400" marR="0" lvl="6"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7pPr>
            <a:lvl8pPr marL="3657600" marR="0" lvl="7"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8pPr>
            <a:lvl9pPr marL="4114800" marR="0" lvl="8"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9pPr>
          </a:lstStyle>
          <a:p>
            <a:pPr>
              <a:lnSpc>
                <a:spcPct val="90000"/>
              </a:lnSpc>
              <a:buClr>
                <a:srgbClr val="0C89CE"/>
              </a:buClr>
              <a:buFont typeface="Wingdings" pitchFamily="2" charset="2"/>
              <a:buChar char="§"/>
            </a:pPr>
            <a:r>
              <a:rPr lang="en-US" sz="2400" dirty="0">
                <a:solidFill>
                  <a:schemeClr val="tx1"/>
                </a:solidFill>
                <a:latin typeface="+mn-lt"/>
              </a:rPr>
              <a:t>Black people are more likely than white people to die from cancer. </a:t>
            </a:r>
          </a:p>
          <a:p>
            <a:pPr>
              <a:lnSpc>
                <a:spcPct val="90000"/>
              </a:lnSpc>
              <a:buClr>
                <a:srgbClr val="0C89CE"/>
              </a:buClr>
              <a:buFont typeface="Wingdings" pitchFamily="2" charset="2"/>
              <a:buChar char="§"/>
            </a:pPr>
            <a:endParaRPr lang="en-US" sz="2400" dirty="0">
              <a:solidFill>
                <a:schemeClr val="tx1"/>
              </a:solidFill>
              <a:latin typeface="+mn-lt"/>
            </a:endParaRPr>
          </a:p>
          <a:p>
            <a:pPr>
              <a:lnSpc>
                <a:spcPct val="90000"/>
              </a:lnSpc>
              <a:buClr>
                <a:srgbClr val="0C89CE"/>
              </a:buClr>
              <a:buFont typeface="Wingdings" pitchFamily="2" charset="2"/>
              <a:buChar char="§"/>
            </a:pPr>
            <a:r>
              <a:rPr lang="en-US" sz="2400" dirty="0">
                <a:solidFill>
                  <a:schemeClr val="tx1"/>
                </a:solidFill>
                <a:latin typeface="+mn-lt"/>
              </a:rPr>
              <a:t>Latinos are at a 66% greater risk of developing type 2 diabetes.</a:t>
            </a:r>
          </a:p>
          <a:p>
            <a:pPr>
              <a:lnSpc>
                <a:spcPct val="90000"/>
              </a:lnSpc>
              <a:buClr>
                <a:srgbClr val="0C89CE"/>
              </a:buClr>
              <a:buFont typeface="Wingdings" pitchFamily="2" charset="2"/>
              <a:buChar char="§"/>
            </a:pPr>
            <a:endParaRPr lang="en-US" sz="2400" dirty="0">
              <a:solidFill>
                <a:schemeClr val="tx1"/>
              </a:solidFill>
              <a:latin typeface="+mn-lt"/>
            </a:endParaRPr>
          </a:p>
          <a:p>
            <a:pPr>
              <a:lnSpc>
                <a:spcPct val="90000"/>
              </a:lnSpc>
              <a:buClr>
                <a:srgbClr val="0C89CE"/>
              </a:buClr>
              <a:buFont typeface="Wingdings" pitchFamily="2" charset="2"/>
              <a:buChar char="§"/>
            </a:pPr>
            <a:r>
              <a:rPr lang="en-US" sz="2400" dirty="0">
                <a:solidFill>
                  <a:schemeClr val="tx1"/>
                </a:solidFill>
                <a:latin typeface="+mn-lt"/>
              </a:rPr>
              <a:t>American Indians and Alaska Natives born today have a life expectancy that is 4.4 years less than the United States’ all races population.</a:t>
            </a:r>
          </a:p>
          <a:p>
            <a:pPr>
              <a:lnSpc>
                <a:spcPct val="90000"/>
              </a:lnSpc>
              <a:buClr>
                <a:srgbClr val="0C89CE"/>
              </a:buClr>
              <a:buFont typeface="Wingdings" pitchFamily="2" charset="2"/>
              <a:buChar char="§"/>
            </a:pPr>
            <a:endParaRPr lang="en-US" sz="2133" dirty="0">
              <a:latin typeface="Cambria" panose="02040503050406030204" pitchFamily="18" charset="0"/>
            </a:endParaRPr>
          </a:p>
          <a:p>
            <a:pPr>
              <a:lnSpc>
                <a:spcPct val="90000"/>
              </a:lnSpc>
              <a:buClr>
                <a:srgbClr val="0C89CE"/>
              </a:buClr>
              <a:buFont typeface="Wingdings" pitchFamily="2" charset="2"/>
              <a:buChar char="§"/>
            </a:pPr>
            <a:endParaRPr lang="en-US" sz="1067" dirty="0">
              <a:latin typeface="Cambria" panose="02040503050406030204" pitchFamily="18" charset="0"/>
              <a:ea typeface="Cambria" panose="02040503050406030204" pitchFamily="18" charset="0"/>
            </a:endParaRPr>
          </a:p>
          <a:p>
            <a:pPr marL="0" indent="0">
              <a:lnSpc>
                <a:spcPct val="107000"/>
              </a:lnSpc>
              <a:spcAft>
                <a:spcPts val="1067"/>
              </a:spcAft>
              <a:buNone/>
            </a:pPr>
            <a:endParaRPr lang="en-US" sz="1067" dirty="0">
              <a:latin typeface="Cambria" panose="02040503050406030204" pitchFamily="18" charset="0"/>
              <a:ea typeface="Cambria" panose="02040503050406030204" pitchFamily="18" charset="0"/>
              <a:cs typeface="Times New Roman" panose="02020603050405020304" pitchFamily="18" charset="0"/>
            </a:endParaRPr>
          </a:p>
          <a:p>
            <a:pPr marL="0" indent="0">
              <a:lnSpc>
                <a:spcPct val="90000"/>
              </a:lnSpc>
              <a:buClr>
                <a:srgbClr val="0C89CE"/>
              </a:buClr>
              <a:buNone/>
            </a:pPr>
            <a:endParaRPr lang="en-US" sz="2133" dirty="0">
              <a:latin typeface="Cambria" panose="02040503050406030204" pitchFamily="18" charset="0"/>
            </a:endParaRPr>
          </a:p>
        </p:txBody>
      </p:sp>
      <p:sp>
        <p:nvSpPr>
          <p:cNvPr id="6" name="TextBox 5">
            <a:extLst>
              <a:ext uri="{FF2B5EF4-FFF2-40B4-BE49-F238E27FC236}">
                <a16:creationId xmlns:a16="http://schemas.microsoft.com/office/drawing/2014/main" id="{3E4E8E32-1BCA-419E-6B7F-7651AD722B82}"/>
              </a:ext>
            </a:extLst>
          </p:cNvPr>
          <p:cNvSpPr txBox="1"/>
          <p:nvPr/>
        </p:nvSpPr>
        <p:spPr>
          <a:xfrm>
            <a:off x="231836" y="5042912"/>
            <a:ext cx="5748915" cy="473206"/>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https://</a:t>
            </a:r>
            <a:r>
              <a:rPr lang="en-US" sz="1200" dirty="0" err="1">
                <a:ea typeface="Cambria" panose="02040503050406030204" pitchFamily="18" charset="0"/>
                <a:cs typeface="Times New Roman" panose="02020603050405020304" pitchFamily="18" charset="0"/>
              </a:rPr>
              <a:t>www.brookings.edu</a:t>
            </a:r>
            <a:r>
              <a:rPr lang="en-US" sz="1200" dirty="0">
                <a:ea typeface="Cambria" panose="02040503050406030204" pitchFamily="18" charset="0"/>
                <a:cs typeface="Times New Roman" panose="02020603050405020304" pitchFamily="18" charset="0"/>
              </a:rPr>
              <a:t>/blog/how-we-rise/2020/09/25/latinos-often-lack-access-to-healthcare-and-have-poor-health-outcomes-heres-how-we-can-change-that/</a:t>
            </a:r>
          </a:p>
        </p:txBody>
      </p:sp>
      <p:pic>
        <p:nvPicPr>
          <p:cNvPr id="8" name="Picture 7" descr="A black silhouette of a person's head with white text&#10;Saying &quot;Stop systematic racism&quot;">
            <a:extLst>
              <a:ext uri="{FF2B5EF4-FFF2-40B4-BE49-F238E27FC236}">
                <a16:creationId xmlns:a16="http://schemas.microsoft.com/office/drawing/2014/main" id="{71F51368-4215-B6CF-4393-C66A80DAB86B}"/>
              </a:ext>
            </a:extLst>
          </p:cNvPr>
          <p:cNvPicPr>
            <a:picLocks noChangeAspect="1"/>
          </p:cNvPicPr>
          <p:nvPr/>
        </p:nvPicPr>
        <p:blipFill>
          <a:blip r:embed="rId3"/>
          <a:stretch>
            <a:fillRect/>
          </a:stretch>
        </p:blipFill>
        <p:spPr>
          <a:xfrm>
            <a:off x="6760029" y="752486"/>
            <a:ext cx="5028697" cy="4677417"/>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037CD73C-C975-EF91-42A4-636C0F33D22A}"/>
              </a:ext>
            </a:extLst>
          </p:cNvPr>
          <p:cNvSpPr txBox="1"/>
          <p:nvPr/>
        </p:nvSpPr>
        <p:spPr>
          <a:xfrm>
            <a:off x="9688286" y="5667788"/>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4294967295"/>
          </p:nvPr>
        </p:nvSpPr>
        <p:spPr>
          <a:xfrm>
            <a:off x="11459634" y="6305551"/>
            <a:ext cx="732367" cy="397933"/>
          </a:xfrm>
        </p:spPr>
        <p:txBody>
          <a:bodyPr>
            <a:normAutofit/>
          </a:bodyPr>
          <a:lstStyle/>
          <a:p>
            <a:fld id="{1D2EA5EF-C699-AF4C-BA42-C0A1CAAB713C}" type="slidenum">
              <a:rPr lang="en-US" smtClean="0"/>
              <a:t>11</a:t>
            </a:fld>
            <a:endParaRPr lang="en-US"/>
          </a:p>
        </p:txBody>
      </p:sp>
    </p:spTree>
    <p:extLst>
      <p:ext uri="{BB962C8B-B14F-4D97-AF65-F5344CB8AC3E}">
        <p14:creationId xmlns:p14="http://schemas.microsoft.com/office/powerpoint/2010/main" val="2831238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34" y="-80976"/>
            <a:ext cx="11360800" cy="763600"/>
          </a:xfrm>
        </p:spPr>
        <p:txBody>
          <a:bodyPr>
            <a:noAutofit/>
          </a:bodyPr>
          <a:lstStyle/>
          <a:p>
            <a:r>
              <a:rPr lang="en-US" dirty="0"/>
              <a:t>Racism</a:t>
            </a:r>
          </a:p>
        </p:txBody>
      </p:sp>
      <p:sp>
        <p:nvSpPr>
          <p:cNvPr id="6" name="Google Shape;113;p19">
            <a:extLst>
              <a:ext uri="{FF2B5EF4-FFF2-40B4-BE49-F238E27FC236}">
                <a16:creationId xmlns:a16="http://schemas.microsoft.com/office/drawing/2014/main" id="{7F9AA7E3-7861-B98C-B38D-FDF1733F9DD5}"/>
              </a:ext>
            </a:extLst>
          </p:cNvPr>
          <p:cNvSpPr txBox="1">
            <a:spLocks noGrp="1"/>
          </p:cNvSpPr>
          <p:nvPr>
            <p:ph type="body" idx="4294967295"/>
          </p:nvPr>
        </p:nvSpPr>
        <p:spPr>
          <a:xfrm>
            <a:off x="0" y="644164"/>
            <a:ext cx="5183717" cy="5636440"/>
          </a:xfrm>
        </p:spPr>
        <p:txBody>
          <a:bodyPr spcFirstLastPara="1" vert="horz" wrap="square" lIns="0" tIns="121900" rIns="0" bIns="121900" rtlCol="0" anchor="t" anchorCtr="0">
            <a:normAutofit/>
          </a:bodyPr>
          <a:lstStyle/>
          <a:p>
            <a:pPr marL="539737" lvl="1" indent="-296326">
              <a:buClr>
                <a:srgbClr val="0C89CE"/>
              </a:buClr>
              <a:buFont typeface="Wingdings" pitchFamily="2" charset="2"/>
              <a:buChar char="§"/>
            </a:pPr>
            <a:r>
              <a:rPr lang="en-US" dirty="0"/>
              <a:t>Is a system of structuring opportunity and assigning value based on a phenotype that:</a:t>
            </a:r>
          </a:p>
          <a:p>
            <a:pPr marL="1073124" lvl="2" indent="-455073">
              <a:buClr>
                <a:srgbClr val="0C89CE"/>
              </a:buClr>
              <a:buFont typeface="Courier New" panose="02070309020205020404" pitchFamily="49" charset="0"/>
              <a:buChar char="o"/>
            </a:pPr>
            <a:r>
              <a:rPr lang="en-US" sz="2200" dirty="0"/>
              <a:t>Unfairly disadvantages some individuals and communities</a:t>
            </a:r>
          </a:p>
          <a:p>
            <a:pPr marL="1073124" lvl="2" indent="-455073">
              <a:buClr>
                <a:srgbClr val="0C89CE"/>
              </a:buClr>
              <a:buFont typeface="Courier New" panose="02070309020205020404" pitchFamily="49" charset="0"/>
              <a:buChar char="o"/>
            </a:pPr>
            <a:endParaRPr lang="en-US" sz="2200" dirty="0"/>
          </a:p>
          <a:p>
            <a:pPr marL="1073124" lvl="2" indent="-455073">
              <a:buClr>
                <a:srgbClr val="0C89CE"/>
              </a:buClr>
              <a:buFont typeface="Courier New" panose="02070309020205020404" pitchFamily="49" charset="0"/>
              <a:buChar char="o"/>
            </a:pPr>
            <a:r>
              <a:rPr lang="en-US" sz="2200" dirty="0"/>
              <a:t>Unfairly advantages other individuals and communities</a:t>
            </a:r>
          </a:p>
          <a:p>
            <a:pPr marL="1073124" lvl="2" indent="-455073">
              <a:buClr>
                <a:srgbClr val="0C89CE"/>
              </a:buClr>
              <a:buFont typeface="Courier New" panose="02070309020205020404" pitchFamily="49" charset="0"/>
              <a:buChar char="o"/>
            </a:pPr>
            <a:endParaRPr lang="en-US" sz="2200" dirty="0"/>
          </a:p>
          <a:p>
            <a:pPr marL="1073124" lvl="2" indent="-455073">
              <a:buClr>
                <a:srgbClr val="0C89CE"/>
              </a:buClr>
              <a:buFont typeface="Courier New" panose="02070309020205020404" pitchFamily="49" charset="0"/>
              <a:buChar char="o"/>
            </a:pPr>
            <a:r>
              <a:rPr lang="en-US" sz="2200" dirty="0"/>
              <a:t>Undermines realization of the full potential of the whole society through the waste of human resources</a:t>
            </a:r>
          </a:p>
          <a:p>
            <a:pPr marL="380990" indent="-380990">
              <a:spcBef>
                <a:spcPts val="0"/>
              </a:spcBef>
              <a:spcAft>
                <a:spcPts val="1600"/>
              </a:spcAft>
              <a:buFont typeface="Wingdings" pitchFamily="2" charset="2"/>
              <a:buChar char="§"/>
            </a:pPr>
            <a:endParaRPr lang="en-US" dirty="0"/>
          </a:p>
          <a:p>
            <a:pPr marL="380990" indent="-380990">
              <a:spcBef>
                <a:spcPts val="0"/>
              </a:spcBef>
              <a:spcAft>
                <a:spcPts val="1600"/>
              </a:spcAft>
              <a:buFont typeface="Wingdings" pitchFamily="2" charset="2"/>
              <a:buChar char="§"/>
            </a:pPr>
            <a:endParaRPr lang="en-US" dirty="0"/>
          </a:p>
          <a:p>
            <a:pPr marL="0" indent="0">
              <a:spcBef>
                <a:spcPts val="0"/>
              </a:spcBef>
              <a:spcAft>
                <a:spcPts val="1600"/>
              </a:spcAft>
              <a:buNone/>
            </a:pPr>
            <a:endParaRPr lang="en-US" dirty="0"/>
          </a:p>
        </p:txBody>
      </p:sp>
      <p:sp>
        <p:nvSpPr>
          <p:cNvPr id="8" name="TextBox 7">
            <a:extLst>
              <a:ext uri="{FF2B5EF4-FFF2-40B4-BE49-F238E27FC236}">
                <a16:creationId xmlns:a16="http://schemas.microsoft.com/office/drawing/2014/main" id="{D762F569-F0E9-4D41-E05B-02EE3DBDB92B}"/>
              </a:ext>
            </a:extLst>
          </p:cNvPr>
          <p:cNvSpPr txBox="1"/>
          <p:nvPr/>
        </p:nvSpPr>
        <p:spPr>
          <a:xfrm>
            <a:off x="30319" y="5649600"/>
            <a:ext cx="5075082" cy="471347"/>
          </a:xfrm>
          <a:prstGeom prst="rect">
            <a:avLst/>
          </a:prstGeom>
          <a:noFill/>
        </p:spPr>
        <p:txBody>
          <a:bodyPr wrap="square" rtlCol="0">
            <a:spAutoFit/>
          </a:bodyPr>
          <a:lstStyle/>
          <a:p>
            <a:pPr>
              <a:lnSpc>
                <a:spcPct val="107000"/>
              </a:lnSpc>
              <a:spcAft>
                <a:spcPts val="1067"/>
              </a:spcAft>
            </a:pPr>
            <a:r>
              <a:rPr lang="en-US" sz="1200" dirty="0">
                <a:solidFill>
                  <a:srgbClr val="05103E"/>
                </a:solidFill>
              </a:rPr>
              <a:t>Jones, C. P. (2002). Confronting institutionalized racism. </a:t>
            </a:r>
            <a:r>
              <a:rPr lang="en-US" sz="1200" i="1" dirty="0">
                <a:solidFill>
                  <a:srgbClr val="05103E"/>
                </a:solidFill>
              </a:rPr>
              <a:t>Phylon</a:t>
            </a:r>
            <a:r>
              <a:rPr lang="en-US" sz="1200" dirty="0">
                <a:solidFill>
                  <a:srgbClr val="05103E"/>
                </a:solidFill>
              </a:rPr>
              <a:t>, </a:t>
            </a:r>
            <a:r>
              <a:rPr lang="en-US" sz="1200" i="1" dirty="0">
                <a:solidFill>
                  <a:srgbClr val="05103E"/>
                </a:solidFill>
              </a:rPr>
              <a:t>50</a:t>
            </a:r>
            <a:r>
              <a:rPr lang="en-US" sz="1200" dirty="0">
                <a:solidFill>
                  <a:srgbClr val="05103E"/>
                </a:solidFill>
              </a:rPr>
              <a:t>(1/2), 7. https://</a:t>
            </a:r>
            <a:r>
              <a:rPr lang="en-US" sz="1200" dirty="0" err="1">
                <a:solidFill>
                  <a:srgbClr val="05103E"/>
                </a:solidFill>
              </a:rPr>
              <a:t>doi.org</a:t>
            </a:r>
            <a:r>
              <a:rPr lang="en-US" sz="1200" dirty="0">
                <a:solidFill>
                  <a:srgbClr val="05103E"/>
                </a:solidFill>
              </a:rPr>
              <a:t>/10.2307/4149999</a:t>
            </a:r>
            <a:endParaRPr lang="en-US" sz="1200" dirty="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321AA33-DD96-EB7A-A905-66795CD22A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98030" y="468087"/>
            <a:ext cx="5461604" cy="5181513"/>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42255378-A67E-06BC-1574-B6B543E90811}"/>
              </a:ext>
            </a:extLst>
          </p:cNvPr>
          <p:cNvSpPr txBox="1"/>
          <p:nvPr/>
        </p:nvSpPr>
        <p:spPr>
          <a:xfrm>
            <a:off x="9674218" y="5747479"/>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4294967295"/>
          </p:nvPr>
        </p:nvSpPr>
        <p:spPr>
          <a:xfrm>
            <a:off x="11459634" y="6305551"/>
            <a:ext cx="732367" cy="397933"/>
          </a:xfrm>
        </p:spPr>
        <p:txBody>
          <a:bodyPr>
            <a:normAutofit/>
          </a:bodyPr>
          <a:lstStyle/>
          <a:p>
            <a:fld id="{1D2EA5EF-C699-AF4C-BA42-C0A1CAAB713C}" type="slidenum">
              <a:rPr lang="en-US" smtClean="0"/>
              <a:t>12</a:t>
            </a:fld>
            <a:endParaRPr lang="en-US"/>
          </a:p>
        </p:txBody>
      </p:sp>
    </p:spTree>
    <p:extLst>
      <p:ext uri="{BB962C8B-B14F-4D97-AF65-F5344CB8AC3E}">
        <p14:creationId xmlns:p14="http://schemas.microsoft.com/office/powerpoint/2010/main" val="1317724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a:ln>
                  <a:noFill/>
                </a:ln>
                <a:effectLst/>
                <a:latin typeface="+mj-lt"/>
                <a:ea typeface="+mj-ea"/>
                <a:cs typeface="ITC Avant Garde Std Md"/>
              </a:rPr>
              <a:t>Structural Racism</a:t>
            </a:r>
          </a:p>
        </p:txBody>
      </p:sp>
      <p:pic>
        <p:nvPicPr>
          <p:cNvPr id="7" name="Picture 6">
            <a:extLst>
              <a:ext uri="{FF2B5EF4-FFF2-40B4-BE49-F238E27FC236}">
                <a16:creationId xmlns:a16="http://schemas.microsoft.com/office/drawing/2014/main" id="{36532557-5F8D-1AC2-57C5-792BF1B172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5422" y="1294228"/>
            <a:ext cx="5190978" cy="4249842"/>
          </a:xfrm>
          <a:prstGeom prst="rect">
            <a:avLst/>
          </a:prstGeom>
          <a:noFill/>
          <a:effectLst>
            <a:outerShdw blurRad="50800" dist="38100" dir="5400000" algn="t" rotWithShape="0">
              <a:prstClr val="black">
                <a:alpha val="40000"/>
              </a:prstClr>
            </a:outerShdw>
            <a:softEdge rad="12700"/>
          </a:effectLst>
        </p:spPr>
      </p:pic>
      <p:sp>
        <p:nvSpPr>
          <p:cNvPr id="3" name="TextBox 2">
            <a:extLst>
              <a:ext uri="{FF2B5EF4-FFF2-40B4-BE49-F238E27FC236}">
                <a16:creationId xmlns:a16="http://schemas.microsoft.com/office/drawing/2014/main" id="{72166CA1-4332-518E-80C8-D3C4D987D373}"/>
              </a:ext>
            </a:extLst>
          </p:cNvPr>
          <p:cNvSpPr txBox="1"/>
          <p:nvPr/>
        </p:nvSpPr>
        <p:spPr>
          <a:xfrm>
            <a:off x="431745" y="5713390"/>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4" name="Content Placeholder 4">
            <a:extLst>
              <a:ext uri="{FF2B5EF4-FFF2-40B4-BE49-F238E27FC236}">
                <a16:creationId xmlns:a16="http://schemas.microsoft.com/office/drawing/2014/main" id="{C2904E61-776B-A72C-DFF9-6BEDF9C214F7}"/>
              </a:ext>
            </a:extLst>
          </p:cNvPr>
          <p:cNvSpPr txBox="1">
            <a:spLocks/>
          </p:cNvSpPr>
          <p:nvPr/>
        </p:nvSpPr>
        <p:spPr>
          <a:xfrm>
            <a:off x="5892803" y="1536192"/>
            <a:ext cx="5384799" cy="4431308"/>
          </a:xfrm>
          <a:prstGeom prst="rect">
            <a:avLst/>
          </a:prstGeom>
        </p:spPr>
        <p:txBody>
          <a:bodyPr spcFirstLastPara="1" vert="horz" lIns="91290" tIns="45645" rIns="91290" bIns="45645" rtlCol="0"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1pPr>
            <a:lvl2pPr marL="914400" marR="0" lvl="1"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2pPr>
            <a:lvl3pPr marL="1371600" marR="0" lvl="2"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3pPr>
            <a:lvl4pPr marL="1828800" marR="0" lvl="3"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4pPr>
            <a:lvl5pPr marL="2286000" marR="0" lvl="4"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5pPr>
            <a:lvl6pPr marL="2743200" marR="0" lvl="5"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6pPr>
            <a:lvl7pPr marL="3200400" marR="0" lvl="6"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7pPr>
            <a:lvl8pPr marL="3657600" marR="0" lvl="7"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8pPr>
            <a:lvl9pPr marL="4114800" marR="0" lvl="8"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9pPr>
          </a:lstStyle>
          <a:p>
            <a:pPr marL="114112" indent="0" defTabSz="912899">
              <a:lnSpc>
                <a:spcPct val="105000"/>
              </a:lnSpc>
              <a:spcBef>
                <a:spcPct val="20000"/>
              </a:spcBef>
              <a:buClr>
                <a:schemeClr val="accent6"/>
              </a:buClr>
              <a:buNone/>
            </a:pPr>
            <a:r>
              <a:rPr lang="en-US" sz="2800" dirty="0">
                <a:solidFill>
                  <a:schemeClr val="tx1"/>
                </a:solidFill>
                <a:latin typeface="+mn-lt"/>
                <a:ea typeface="+mn-ea"/>
              </a:rPr>
              <a:t>Structural racism–the normalized and legitimized range of policies, practices, and attitudes produce cumulative adverse outcomes for people of color, especially Black people–is the main driver of racial inequality in America today.</a:t>
            </a:r>
          </a:p>
          <a:p>
            <a:pPr marL="342337" lvl="1" indent="-228225" defTabSz="912899">
              <a:lnSpc>
                <a:spcPct val="105000"/>
              </a:lnSpc>
              <a:spcBef>
                <a:spcPct val="20000"/>
              </a:spcBef>
              <a:buClr>
                <a:schemeClr val="accent6"/>
              </a:buClr>
              <a:buFont typeface="Wingdings" charset="2"/>
              <a:buChar char="§"/>
            </a:pPr>
            <a:endParaRPr lang="en-US" sz="2800" dirty="0">
              <a:solidFill>
                <a:schemeClr val="tx1"/>
              </a:solidFill>
              <a:latin typeface="+mn-lt"/>
              <a:ea typeface="+mn-ea"/>
            </a:endParaRPr>
          </a:p>
          <a:p>
            <a:pPr marL="342337" indent="-228225" defTabSz="912899">
              <a:lnSpc>
                <a:spcPct val="105000"/>
              </a:lnSpc>
              <a:spcBef>
                <a:spcPct val="20000"/>
              </a:spcBef>
              <a:buClr>
                <a:schemeClr val="accent6"/>
              </a:buClr>
              <a:buFont typeface="Wingdings" charset="2"/>
              <a:buChar char="§"/>
            </a:pPr>
            <a:endParaRPr lang="en-US" sz="2800" dirty="0">
              <a:solidFill>
                <a:schemeClr val="tx1"/>
              </a:solidFill>
              <a:latin typeface="+mn-lt"/>
              <a:ea typeface="+mn-ea"/>
            </a:endParaRP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13</a:t>
            </a:fld>
            <a:endParaRPr lang="en-US"/>
          </a:p>
        </p:txBody>
      </p:sp>
    </p:spTree>
    <p:extLst>
      <p:ext uri="{BB962C8B-B14F-4D97-AF65-F5344CB8AC3E}">
        <p14:creationId xmlns:p14="http://schemas.microsoft.com/office/powerpoint/2010/main" val="3396510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a:ln>
                  <a:noFill/>
                </a:ln>
                <a:effectLst/>
              </a:rPr>
              <a:t>Impact of Structural Racism</a:t>
            </a:r>
          </a:p>
        </p:txBody>
      </p:sp>
      <p:pic>
        <p:nvPicPr>
          <p:cNvPr id="6" name="Picture 5" descr="&quot;Persisting legacies of social problems such as structural racism are hampering the attainment of health equity, causing economic loss, and, most overwhelmingly, the loss of human lives and potential.&quot; Culture of Health. Communities in action.">
            <a:extLst>
              <a:ext uri="{FF2B5EF4-FFF2-40B4-BE49-F238E27FC236}">
                <a16:creationId xmlns:a16="http://schemas.microsoft.com/office/drawing/2014/main" id="{4E3DBC9F-F66F-2449-A5F9-1359B3140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017" y="1245350"/>
            <a:ext cx="8734598" cy="4367299"/>
          </a:xfrm>
          <a:prstGeom prst="rect">
            <a:avLst/>
          </a:prstGeom>
          <a:noFill/>
        </p:spPr>
      </p:pic>
      <p:sp>
        <p:nvSpPr>
          <p:cNvPr id="7" name="TextBox 6">
            <a:extLst>
              <a:ext uri="{FF2B5EF4-FFF2-40B4-BE49-F238E27FC236}">
                <a16:creationId xmlns:a16="http://schemas.microsoft.com/office/drawing/2014/main" id="{DD25AED1-AE55-BDBA-A207-6A98A10CD649}"/>
              </a:ext>
            </a:extLst>
          </p:cNvPr>
          <p:cNvSpPr txBox="1"/>
          <p:nvPr/>
        </p:nvSpPr>
        <p:spPr>
          <a:xfrm>
            <a:off x="7381477" y="5820897"/>
            <a:ext cx="2632842" cy="338554"/>
          </a:xfrm>
          <a:prstGeom prst="rect">
            <a:avLst/>
          </a:prstGeom>
          <a:noFill/>
        </p:spPr>
        <p:txBody>
          <a:bodyPr wrap="square" rtlCol="0">
            <a:spAutoFit/>
          </a:bodyPr>
          <a:lstStyle/>
          <a:p>
            <a:r>
              <a:rPr lang="en-US" sz="1600" dirty="0"/>
              <a:t>Source: </a:t>
            </a:r>
            <a:r>
              <a:rPr lang="en-US" sz="1600" dirty="0">
                <a:hlinkClick r:id="rId4"/>
              </a:rPr>
              <a:t>Culture of Health</a:t>
            </a:r>
            <a:endParaRPr lang="en-US" sz="1600" dirty="0"/>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14</a:t>
            </a:fld>
            <a:endParaRPr lang="en-US"/>
          </a:p>
        </p:txBody>
      </p:sp>
    </p:spTree>
    <p:extLst>
      <p:ext uri="{BB962C8B-B14F-4D97-AF65-F5344CB8AC3E}">
        <p14:creationId xmlns:p14="http://schemas.microsoft.com/office/powerpoint/2010/main" val="2052518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rPr>
              <a:t>Identifying the Impacts of Policies</a:t>
            </a:r>
          </a:p>
        </p:txBody>
      </p:sp>
      <p:sp>
        <p:nvSpPr>
          <p:cNvPr id="4" name="Content Placeholder 4">
            <a:extLst>
              <a:ext uri="{FF2B5EF4-FFF2-40B4-BE49-F238E27FC236}">
                <a16:creationId xmlns:a16="http://schemas.microsoft.com/office/drawing/2014/main" id="{FE1E30CC-EEC5-4054-E4BF-8C5393462085}"/>
              </a:ext>
            </a:extLst>
          </p:cNvPr>
          <p:cNvSpPr txBox="1">
            <a:spLocks noGrp="1"/>
          </p:cNvSpPr>
          <p:nvPr>
            <p:ph sz="half" idx="1"/>
          </p:nvPr>
        </p:nvSpPr>
        <p:spPr>
          <a:xfrm>
            <a:off x="609600" y="1536192"/>
            <a:ext cx="4876800" cy="4431308"/>
          </a:xfrm>
        </p:spPr>
        <p:txBody>
          <a:bodyPr spcFirstLastPara="1" lIns="0" tIns="121900" rIns="0" bIns="121900"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1pPr>
            <a:lvl2pPr marL="914400" marR="0" lvl="1"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2pPr>
            <a:lvl3pPr marL="1371600" marR="0" lvl="2"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3pPr>
            <a:lvl4pPr marL="1828800" marR="0" lvl="3"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4pPr>
            <a:lvl5pPr marL="2286000" marR="0" lvl="4"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5pPr>
            <a:lvl6pPr marL="2743200" marR="0" lvl="5"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6pPr>
            <a:lvl7pPr marL="3200400" marR="0" lvl="6"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7pPr>
            <a:lvl8pPr marL="3657600" marR="0" lvl="7"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8pPr>
            <a:lvl9pPr marL="4114800" marR="0" lvl="8"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9pPr>
          </a:lstStyle>
          <a:p>
            <a:pPr marL="139700" indent="0">
              <a:spcAft>
                <a:spcPts val="600"/>
              </a:spcAft>
              <a:buClr>
                <a:srgbClr val="0C89CE"/>
              </a:buClr>
              <a:buNone/>
            </a:pPr>
            <a:r>
              <a:rPr lang="en-US" sz="2800">
                <a:solidFill>
                  <a:schemeClr val="tx1"/>
                </a:solidFill>
              </a:rPr>
              <a:t>Racist policies constitute structural racism </a:t>
            </a:r>
            <a:r>
              <a:rPr lang="en-US" sz="2800" i="1" u="sng">
                <a:solidFill>
                  <a:schemeClr val="tx1"/>
                </a:solidFill>
              </a:rPr>
              <a:t>without </a:t>
            </a:r>
            <a:r>
              <a:rPr lang="en-US" sz="2800">
                <a:solidFill>
                  <a:schemeClr val="tx1"/>
                </a:solidFill>
              </a:rPr>
              <a:t>using or referring to race within the policy…</a:t>
            </a:r>
          </a:p>
          <a:p>
            <a:pPr marL="0" indent="0">
              <a:spcAft>
                <a:spcPts val="600"/>
              </a:spcAft>
              <a:buNone/>
            </a:pPr>
            <a:endParaRPr lang="en-US" sz="2800">
              <a:solidFill>
                <a:schemeClr val="tx1"/>
              </a:solidFill>
            </a:endParaRPr>
          </a:p>
          <a:p>
            <a:pPr marL="0" indent="0">
              <a:spcAft>
                <a:spcPts val="600"/>
              </a:spcAft>
              <a:buNone/>
            </a:pPr>
            <a:r>
              <a:rPr lang="en-US" sz="2800">
                <a:solidFill>
                  <a:schemeClr val="tx1"/>
                </a:solidFill>
              </a:rPr>
              <a:t>	Dr. </a:t>
            </a:r>
            <a:r>
              <a:rPr lang="en-US" sz="2800" err="1">
                <a:solidFill>
                  <a:schemeClr val="tx1"/>
                </a:solidFill>
              </a:rPr>
              <a:t>Ibram</a:t>
            </a:r>
            <a:r>
              <a:rPr lang="en-US" sz="2800">
                <a:solidFill>
                  <a:schemeClr val="tx1"/>
                </a:solidFill>
              </a:rPr>
              <a:t> X. </a:t>
            </a:r>
            <a:r>
              <a:rPr lang="en-US" sz="2800" err="1">
                <a:solidFill>
                  <a:schemeClr val="tx1"/>
                </a:solidFill>
              </a:rPr>
              <a:t>Kendi</a:t>
            </a:r>
            <a:endParaRPr lang="en-US" sz="2800">
              <a:solidFill>
                <a:schemeClr val="tx1"/>
              </a:solidFill>
            </a:endParaRPr>
          </a:p>
        </p:txBody>
      </p:sp>
      <p:pic>
        <p:nvPicPr>
          <p:cNvPr id="7" name="Picture 6">
            <a:extLst>
              <a:ext uri="{FF2B5EF4-FFF2-40B4-BE49-F238E27FC236}">
                <a16:creationId xmlns:a16="http://schemas.microsoft.com/office/drawing/2014/main" id="{B0F8F80F-C849-5D69-530D-6D37DDF59833}"/>
              </a:ext>
              <a:ext uri="{C183D7F6-B498-43B3-948B-1728B52AA6E4}">
                <adec:decorative xmlns:adec="http://schemas.microsoft.com/office/drawing/2017/decorative" val="1"/>
              </a:ext>
            </a:extLst>
          </p:cNvPr>
          <p:cNvPicPr>
            <a:picLocks noChangeAspect="1"/>
          </p:cNvPicPr>
          <p:nvPr/>
        </p:nvPicPr>
        <p:blipFill rotWithShape="1">
          <a:blip r:embed="rId3"/>
          <a:srcRect l="1809" r="17080" b="2"/>
          <a:stretch/>
        </p:blipFill>
        <p:spPr>
          <a:xfrm>
            <a:off x="5836532" y="1213345"/>
            <a:ext cx="5745864" cy="4728439"/>
          </a:xfrm>
          <a:prstGeom prst="rect">
            <a:avLst/>
          </a:prstGeom>
          <a:noFill/>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D771F991-7228-0525-8976-AEBDCA16E787}"/>
              </a:ext>
            </a:extLst>
          </p:cNvPr>
          <p:cNvSpPr txBox="1"/>
          <p:nvPr/>
        </p:nvSpPr>
        <p:spPr>
          <a:xfrm>
            <a:off x="9651131" y="5941784"/>
            <a:ext cx="1931265" cy="275588"/>
          </a:xfrm>
          <a:prstGeom prst="rect">
            <a:avLst/>
          </a:prstGeom>
          <a:noFill/>
          <a:effectLst>
            <a:softEdge rad="12700"/>
          </a:effectLst>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15</a:t>
            </a:fld>
            <a:endParaRPr lang="en-US"/>
          </a:p>
        </p:txBody>
      </p:sp>
    </p:spTree>
    <p:extLst>
      <p:ext uri="{BB962C8B-B14F-4D97-AF65-F5344CB8AC3E}">
        <p14:creationId xmlns:p14="http://schemas.microsoft.com/office/powerpoint/2010/main" val="2762907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2A999C-12A5-40B2-174D-DCBAF3EE57E2}"/>
              </a:ext>
            </a:extLst>
          </p:cNvPr>
          <p:cNvSpPr>
            <a:spLocks noGrp="1"/>
          </p:cNvSpPr>
          <p:nvPr>
            <p:ph type="title"/>
          </p:nvPr>
        </p:nvSpPr>
        <p:spPr/>
        <p:txBody>
          <a:bodyPr>
            <a:normAutofit fontScale="90000"/>
          </a:bodyPr>
          <a:lstStyle/>
          <a:p>
            <a:r>
              <a:rPr lang="en-US" dirty="0"/>
              <a:t>Anti-Racism</a:t>
            </a:r>
          </a:p>
        </p:txBody>
      </p:sp>
      <p:pic>
        <p:nvPicPr>
          <p:cNvPr id="8" name="Picture 2" descr="Anti-Racism = The practice of actively identifying and opposing racism - The goal of anti-racism is to actively change policies, behaviors, and beliefs that perpetuate racist ideas and actions.">
            <a:extLst>
              <a:ext uri="{FF2B5EF4-FFF2-40B4-BE49-F238E27FC236}">
                <a16:creationId xmlns:a16="http://schemas.microsoft.com/office/drawing/2014/main" id="{76C9CB91-919E-76CF-42ED-69E79660F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67"/>
            <a:ext cx="12192000" cy="681566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4294967295"/>
          </p:nvPr>
        </p:nvSpPr>
        <p:spPr>
          <a:xfrm>
            <a:off x="11459634" y="6305551"/>
            <a:ext cx="732367" cy="397933"/>
          </a:xfrm>
        </p:spPr>
        <p:txBody>
          <a:bodyPr>
            <a:normAutofit/>
          </a:bodyPr>
          <a:lstStyle/>
          <a:p>
            <a:fld id="{1D2EA5EF-C699-AF4C-BA42-C0A1CAAB713C}" type="slidenum">
              <a:rPr lang="en-US" smtClean="0"/>
              <a:t>16</a:t>
            </a:fld>
            <a:endParaRPr lang="en-US"/>
          </a:p>
        </p:txBody>
      </p:sp>
    </p:spTree>
    <p:extLst>
      <p:ext uri="{BB962C8B-B14F-4D97-AF65-F5344CB8AC3E}">
        <p14:creationId xmlns:p14="http://schemas.microsoft.com/office/powerpoint/2010/main" val="1389192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781275"/>
          </a:xfrm>
        </p:spPr>
        <p:txBody>
          <a:bodyPr vert="horz" lIns="91290" tIns="45645" rIns="91290" bIns="45645" rtlCol="0" anchor="ctr">
            <a:normAutofit/>
          </a:bodyPr>
          <a:lstStyle/>
          <a:p>
            <a:r>
              <a:rPr lang="en-US" dirty="0"/>
              <a:t>Policy</a:t>
            </a:r>
            <a:endParaRPr lang="en-US" b="0" i="0" kern="1200" cap="none" spc="-100" baseline="0" dirty="0">
              <a:ln>
                <a:noFill/>
              </a:ln>
              <a:effectLst/>
            </a:endParaRPr>
          </a:p>
        </p:txBody>
      </p:sp>
      <p:pic>
        <p:nvPicPr>
          <p:cNvPr id="8" name="Content Placeholder 7" descr="Screen capture of an article: Fashaw-Walters, S. A., &amp; McGuire, C. M. (2023). Proposing A Racism-Conscious Approach To Policy Making And Health Care Practices: Article proposes a racism-concious health policy framework. Health Affairs, 42(10), 1351-1358.&#10;">
            <a:extLst>
              <a:ext uri="{FF2B5EF4-FFF2-40B4-BE49-F238E27FC236}">
                <a16:creationId xmlns:a16="http://schemas.microsoft.com/office/drawing/2014/main" id="{CEDA27E9-AB9E-0019-9F0C-28CB2D8737C3}"/>
              </a:ext>
            </a:extLst>
          </p:cNvPr>
          <p:cNvPicPr>
            <a:picLocks noGrp="1" noChangeAspect="1"/>
          </p:cNvPicPr>
          <p:nvPr>
            <p:ph sz="half" idx="1"/>
          </p:nvPr>
        </p:nvPicPr>
        <p:blipFill rotWithShape="1">
          <a:blip r:embed="rId3"/>
          <a:srcRect l="2047" r="2406"/>
          <a:stretch/>
        </p:blipFill>
        <p:spPr>
          <a:xfrm>
            <a:off x="425036" y="1055915"/>
            <a:ext cx="4419107" cy="4588442"/>
          </a:xfrm>
          <a:prstGeom prst="rect">
            <a:avLst/>
          </a:prstGeom>
        </p:spPr>
      </p:pic>
      <p:sp>
        <p:nvSpPr>
          <p:cNvPr id="9" name="TextBox 8">
            <a:extLst>
              <a:ext uri="{FF2B5EF4-FFF2-40B4-BE49-F238E27FC236}">
                <a16:creationId xmlns:a16="http://schemas.microsoft.com/office/drawing/2014/main" id="{5339B72A-9E15-D8CF-E484-46A53A8F3244}"/>
              </a:ext>
            </a:extLst>
          </p:cNvPr>
          <p:cNvSpPr txBox="1"/>
          <p:nvPr/>
        </p:nvSpPr>
        <p:spPr>
          <a:xfrm>
            <a:off x="5120212" y="554558"/>
            <a:ext cx="6462184" cy="4494244"/>
          </a:xfrm>
          <a:prstGeom prst="rect">
            <a:avLst/>
          </a:prstGeom>
          <a:noFill/>
        </p:spPr>
        <p:txBody>
          <a:bodyPr wrap="square">
            <a:spAutoFit/>
          </a:bodyPr>
          <a:lstStyle/>
          <a:p>
            <a:pPr marL="609585" indent="-423323">
              <a:lnSpc>
                <a:spcPct val="115000"/>
              </a:lnSpc>
              <a:buClr>
                <a:srgbClr val="0C89CE"/>
              </a:buClr>
              <a:buSzPts val="1400"/>
              <a:buFont typeface="Wingdings" pitchFamily="2" charset="2"/>
              <a:buChar char="§"/>
            </a:pPr>
            <a:r>
              <a:rPr lang="en-US" sz="2200" dirty="0">
                <a:cs typeface="Calibri" panose="020F0502020204030204" pitchFamily="34" charset="0"/>
                <a:sym typeface="Calibri"/>
              </a:rPr>
              <a:t>Race-neutral policy example:</a:t>
            </a:r>
          </a:p>
          <a:p>
            <a:pPr marL="1073124" lvl="2" indent="-455073">
              <a:lnSpc>
                <a:spcPct val="105000"/>
              </a:lnSpc>
              <a:buClr>
                <a:srgbClr val="0C89CE"/>
              </a:buClr>
              <a:buSzPts val="1400"/>
              <a:buFont typeface="Courier New" panose="02070309020205020404" pitchFamily="49" charset="0"/>
              <a:buChar char="o"/>
            </a:pPr>
            <a:r>
              <a:rPr lang="en-US" sz="2200" dirty="0">
                <a:cs typeface="Calibri"/>
                <a:sym typeface="Calibri"/>
              </a:rPr>
              <a:t>Early COVID-19 vaccination policies in the US prioritized vaccinations for adults older than age sixty-five, regardless of the fact that Black people have a lower life expectancy and are less likely to reach age sixty-five as a result of centuries of racism and discrimination.</a:t>
            </a:r>
          </a:p>
          <a:p>
            <a:pPr marL="609585" lvl="2" indent="-423323">
              <a:lnSpc>
                <a:spcPct val="115000"/>
              </a:lnSpc>
              <a:buClr>
                <a:srgbClr val="0C89CE"/>
              </a:buClr>
              <a:buSzPts val="1400"/>
              <a:buFont typeface="Wingdings" pitchFamily="2" charset="2"/>
              <a:buChar char="§"/>
            </a:pPr>
            <a:r>
              <a:rPr lang="en-US" sz="2200" dirty="0">
                <a:cs typeface="Calibri" panose="020F0502020204030204" pitchFamily="34" charset="0"/>
                <a:sym typeface="Calibri"/>
              </a:rPr>
              <a:t>This meant Black Americans ages 55 - 64 would receive vaccines after older White Americans even though Black Americans had a much greater risk for COVID-19 infection.</a:t>
            </a:r>
          </a:p>
        </p:txBody>
      </p:sp>
      <p:sp>
        <p:nvSpPr>
          <p:cNvPr id="11" name="TextBox 10">
            <a:extLst>
              <a:ext uri="{FF2B5EF4-FFF2-40B4-BE49-F238E27FC236}">
                <a16:creationId xmlns:a16="http://schemas.microsoft.com/office/drawing/2014/main" id="{58DB030B-B184-E448-A606-607A9633B9AF}"/>
              </a:ext>
            </a:extLst>
          </p:cNvPr>
          <p:cNvSpPr txBox="1"/>
          <p:nvPr/>
        </p:nvSpPr>
        <p:spPr>
          <a:xfrm>
            <a:off x="5040673" y="5354176"/>
            <a:ext cx="6836048" cy="646331"/>
          </a:xfrm>
          <a:prstGeom prst="rect">
            <a:avLst/>
          </a:prstGeom>
          <a:noFill/>
        </p:spPr>
        <p:txBody>
          <a:bodyPr wrap="square" rtlCol="0">
            <a:spAutoFit/>
          </a:bodyPr>
          <a:lstStyle/>
          <a:p>
            <a:r>
              <a:rPr lang="en-US" sz="1200" dirty="0" err="1">
                <a:solidFill>
                  <a:srgbClr val="222222"/>
                </a:solidFill>
              </a:rPr>
              <a:t>Fashaw</a:t>
            </a:r>
            <a:r>
              <a:rPr lang="en-US" sz="1200" dirty="0">
                <a:solidFill>
                  <a:srgbClr val="222222"/>
                </a:solidFill>
              </a:rPr>
              <a:t>-Walters, S. A., &amp; McGuire, C. M. (2023). Proposing A Racism-Conscious Approach To Policy Making And Health Care Practices: Article proposes a racism-</a:t>
            </a:r>
            <a:r>
              <a:rPr lang="en-US" sz="1200" dirty="0" err="1">
                <a:solidFill>
                  <a:srgbClr val="222222"/>
                </a:solidFill>
              </a:rPr>
              <a:t>concious</a:t>
            </a:r>
            <a:r>
              <a:rPr lang="en-US" sz="1200" dirty="0">
                <a:solidFill>
                  <a:srgbClr val="222222"/>
                </a:solidFill>
              </a:rPr>
              <a:t> health policy framework. </a:t>
            </a:r>
            <a:r>
              <a:rPr lang="en-US" sz="1200" i="1" dirty="0">
                <a:solidFill>
                  <a:srgbClr val="222222"/>
                </a:solidFill>
              </a:rPr>
              <a:t>Health Affairs</a:t>
            </a:r>
            <a:r>
              <a:rPr lang="en-US" sz="1200" dirty="0">
                <a:solidFill>
                  <a:srgbClr val="222222"/>
                </a:solidFill>
              </a:rPr>
              <a:t>, </a:t>
            </a:r>
            <a:r>
              <a:rPr lang="en-US" sz="1200" i="1" dirty="0">
                <a:solidFill>
                  <a:srgbClr val="222222"/>
                </a:solidFill>
              </a:rPr>
              <a:t>42</a:t>
            </a:r>
            <a:r>
              <a:rPr lang="en-US" sz="1200" dirty="0">
                <a:solidFill>
                  <a:srgbClr val="222222"/>
                </a:solidFill>
              </a:rPr>
              <a:t>(10), 1351-1358.</a:t>
            </a:r>
            <a:endParaRPr lang="en-US" sz="1200" dirty="0"/>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17</a:t>
            </a:fld>
            <a:endParaRPr lang="en-US"/>
          </a:p>
        </p:txBody>
      </p:sp>
    </p:spTree>
    <p:extLst>
      <p:ext uri="{BB962C8B-B14F-4D97-AF65-F5344CB8AC3E}">
        <p14:creationId xmlns:p14="http://schemas.microsoft.com/office/powerpoint/2010/main" val="2933082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3"/>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 dirty="0">
                <a:solidFill>
                  <a:srgbClr val="C00000"/>
                </a:solidFill>
              </a:rPr>
              <a:t>HIV Healthcare Landscape</a:t>
            </a:r>
            <a:endParaRPr dirty="0">
              <a:solidFill>
                <a:srgbClr val="C00000"/>
              </a:solidFill>
            </a:endParaRPr>
          </a:p>
        </p:txBody>
      </p:sp>
      <p:sp>
        <p:nvSpPr>
          <p:cNvPr id="2" name="Text Placeholder 1">
            <a:extLst>
              <a:ext uri="{FF2B5EF4-FFF2-40B4-BE49-F238E27FC236}">
                <a16:creationId xmlns:a16="http://schemas.microsoft.com/office/drawing/2014/main" id="{3F408A94-7D76-F9A9-1760-8DB0706FD5CC}"/>
              </a:ext>
            </a:extLst>
          </p:cNvPr>
          <p:cNvSpPr>
            <a:spLocks noGrp="1"/>
          </p:cNvSpPr>
          <p:nvPr>
            <p:ph type="body" idx="1"/>
          </p:nvPr>
        </p:nvSpPr>
        <p:spPr>
          <a:xfrm>
            <a:off x="963089" y="3855307"/>
            <a:ext cx="8180916" cy="390461"/>
          </a:xfrm>
        </p:spPr>
        <p:txBody>
          <a:bodyPr>
            <a:normAutofit lnSpcReduction="10000"/>
          </a:bodyPr>
          <a:lstStyle/>
          <a:p>
            <a:r>
              <a:rPr lang="en-US" sz="2000" b="1" dirty="0">
                <a:solidFill>
                  <a:srgbClr val="142C5F"/>
                </a:solidFill>
                <a:latin typeface="Proxima Nova"/>
                <a:ea typeface="Proxima Nova"/>
                <a:cs typeface="Proxima Nova"/>
                <a:sym typeface="Proxima Nova"/>
              </a:rPr>
              <a:t>&amp; Current Disparities</a:t>
            </a:r>
          </a:p>
        </p:txBody>
      </p:sp>
      <p:sp>
        <p:nvSpPr>
          <p:cNvPr id="412" name="Google Shape;412;p63"/>
          <p:cNvSpPr txBox="1">
            <a:spLocks noGrp="1"/>
          </p:cNvSpPr>
          <p:nvPr>
            <p:ph type="sldNum" sz="quarter" idx="12"/>
          </p:nvPr>
        </p:nvSpPr>
        <p:spPr>
          <a:prstGeom prst="rect">
            <a:avLst/>
          </a:prstGeom>
        </p:spPr>
        <p:txBody>
          <a:bodyPr spcFirstLastPara="1" vert="horz" wrap="square" lIns="121900" tIns="121900" rIns="121900" bIns="121900" rtlCol="0" anchor="ctr" anchorCtr="0">
            <a:normAutofit fontScale="62500" lnSpcReduction="20000"/>
          </a:bodyPr>
          <a:lstStyle/>
          <a:p>
            <a:pPr algn="r"/>
            <a:fld id="{00000000-1234-1234-1234-123412341234}" type="slidenum">
              <a:rPr lang="en"/>
              <a:pPr algn="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2" name="Title 1">
            <a:extLst>
              <a:ext uri="{FF2B5EF4-FFF2-40B4-BE49-F238E27FC236}">
                <a16:creationId xmlns:a16="http://schemas.microsoft.com/office/drawing/2014/main" id="{3906DCCF-BC59-194E-8704-C8B89C489645}"/>
              </a:ext>
            </a:extLst>
          </p:cNvPr>
          <p:cNvSpPr>
            <a:spLocks noGrp="1"/>
          </p:cNvSpPr>
          <p:nvPr>
            <p:ph type="title" idx="4294967295"/>
          </p:nvPr>
        </p:nvSpPr>
        <p:spPr/>
        <p:txBody>
          <a:bodyPr>
            <a:normAutofit/>
          </a:bodyPr>
          <a:lstStyle/>
          <a:p>
            <a:r>
              <a:rPr lang="en-US" dirty="0">
                <a:solidFill>
                  <a:srgbClr val="142C5F">
                    <a:alpha val="0"/>
                  </a:srgbClr>
                </a:solidFill>
              </a:rPr>
              <a:t>Key actions to help</a:t>
            </a:r>
            <a:r>
              <a:rPr lang="en-US" baseline="0" dirty="0">
                <a:solidFill>
                  <a:srgbClr val="142C5F">
                    <a:alpha val="0"/>
                  </a:srgbClr>
                </a:solidFill>
              </a:rPr>
              <a:t> end the HIV epidemic</a:t>
            </a:r>
            <a:endParaRPr lang="en-US" dirty="0">
              <a:solidFill>
                <a:srgbClr val="142C5F">
                  <a:alpha val="0"/>
                </a:srgbClr>
              </a:solidFill>
            </a:endParaRPr>
          </a:p>
        </p:txBody>
      </p:sp>
      <p:pic>
        <p:nvPicPr>
          <p:cNvPr id="417" name="Google Shape;417;p64" descr="key steps to help-end-the HIV-epidemic: prevent, test, treat"/>
          <p:cNvPicPr preferRelativeResize="0"/>
          <p:nvPr/>
        </p:nvPicPr>
        <p:blipFill rotWithShape="1">
          <a:blip r:embed="rId3">
            <a:alphaModFix/>
          </a:blip>
          <a:srcRect l="-280" t="219" r="200"/>
          <a:stretch/>
        </p:blipFill>
        <p:spPr>
          <a:xfrm>
            <a:off x="2997800" y="226733"/>
            <a:ext cx="6512800" cy="6493200"/>
          </a:xfrm>
          <a:prstGeom prst="rect">
            <a:avLst/>
          </a:prstGeom>
          <a:noFill/>
          <a:ln>
            <a:noFill/>
          </a:ln>
        </p:spPr>
      </p:pic>
      <p:sp>
        <p:nvSpPr>
          <p:cNvPr id="418" name="Google Shape;418;p64"/>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lgn="r"/>
            <a:fld id="{00000000-1234-1234-1234-123412341234}" type="slidenum">
              <a:rPr lang="en"/>
              <a:pPr algn="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a:xfrm>
            <a:off x="609604" y="1240221"/>
            <a:ext cx="11087425" cy="4727281"/>
          </a:xfrm>
        </p:spPr>
        <p:txBody>
          <a:bodyPr vert="horz" lIns="91290" tIns="45645" rIns="91290" bIns="45645" rtlCol="0" anchor="t">
            <a:normAutofit fontScale="70000" lnSpcReduction="20000"/>
          </a:bodyPr>
          <a:lstStyle/>
          <a:p>
            <a:pPr marL="114112" indent="0">
              <a:buNone/>
            </a:pPr>
            <a:r>
              <a:rPr lang="en-US" dirty="0">
                <a:solidFill>
                  <a:srgbClr val="1D1C1D"/>
                </a:solidFill>
                <a:latin typeface="Slack-Lato"/>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a:t>
            </a:r>
          </a:p>
          <a:p>
            <a:pPr marL="114112" indent="0">
              <a:buNone/>
            </a:pPr>
            <a:endParaRPr lang="en-US" dirty="0">
              <a:solidFill>
                <a:srgbClr val="1D1C1D"/>
              </a:solidFill>
              <a:latin typeface="Slack-Lato"/>
            </a:endParaRPr>
          </a:p>
          <a:p>
            <a:pPr marL="114112" indent="0">
              <a:buNone/>
            </a:pPr>
            <a:r>
              <a:rPr lang="en-US" b="1" dirty="0">
                <a:solidFill>
                  <a:srgbClr val="1D1C1D"/>
                </a:solidFill>
                <a:latin typeface="Slack-Lato"/>
              </a:rPr>
              <a:t>HRSA Acknowledgement Statement</a:t>
            </a:r>
            <a:br>
              <a:rPr lang="en-US" dirty="0">
                <a:solidFill>
                  <a:srgbClr val="1D1C1D"/>
                </a:solidFill>
                <a:latin typeface="Slack-Lato"/>
              </a:rPr>
            </a:br>
            <a:r>
              <a:rPr lang="en-US" sz="2400" dirty="0">
                <a:solidFill>
                  <a:srgbClr val="1D1C1D"/>
                </a:solidFill>
                <a:latin typeface="Slack-Lato"/>
              </a:rPr>
              <a:t>The Pacific AETC is supported by the Health Resources and Services Administration (HRSA) of the U.S. Department of Health and Human Services (HHS) as part of an award totaling $4,377,449. The contents are those of the author(s) and do not necessarily represent the official views of, nor an endorsement, by HRSA, HHS, or the U.S. Government. For more information, please visit </a:t>
            </a:r>
            <a:r>
              <a:rPr lang="en-US" sz="2400" dirty="0">
                <a:solidFill>
                  <a:srgbClr val="1D1C1D"/>
                </a:solidFill>
                <a:latin typeface="Slack-Lato"/>
                <a:hlinkClick r:id="rId3"/>
              </a:rPr>
              <a:t>HRSA.gov</a:t>
            </a:r>
            <a:r>
              <a:rPr lang="en-US" sz="2400" dirty="0">
                <a:solidFill>
                  <a:srgbClr val="1D1C1D"/>
                </a:solidFill>
                <a:latin typeface="Slack-Lato"/>
              </a:rPr>
              <a:t>.</a:t>
            </a:r>
          </a:p>
          <a:p>
            <a:pPr marL="114112" indent="0">
              <a:buNone/>
            </a:pPr>
            <a:endParaRPr lang="en-US" b="1" dirty="0">
              <a:solidFill>
                <a:srgbClr val="1D1C1D"/>
              </a:solidFill>
              <a:latin typeface="Slack-Lato"/>
            </a:endParaRPr>
          </a:p>
          <a:p>
            <a:pPr marL="114112" indent="0">
              <a:buNone/>
            </a:pPr>
            <a:r>
              <a:rPr lang="en-US" b="1" dirty="0">
                <a:solidFill>
                  <a:srgbClr val="1D1C1D"/>
                </a:solidFill>
                <a:latin typeface="Slack-Lato"/>
              </a:rPr>
              <a:t>Trade Name Disclosure Statement</a:t>
            </a:r>
            <a:br>
              <a:rPr lang="en-US" dirty="0">
                <a:solidFill>
                  <a:srgbClr val="1D1C1D"/>
                </a:solidFill>
                <a:latin typeface="Slack-Lato"/>
              </a:rPr>
            </a:br>
            <a:r>
              <a:rPr lang="en-US" dirty="0">
                <a:solidFill>
                  <a:srgbClr val="1D1C1D"/>
                </a:solidFill>
                <a:latin typeface="Slack-Lato"/>
              </a:rPr>
              <a:t>Funding for this presentation was made possible by 5 U1OHA29292‐08‐00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t>
            </a:r>
            <a:r>
              <a:rPr lang="en-US" i="1" dirty="0">
                <a:solidFill>
                  <a:srgbClr val="1D1C1D"/>
                </a:solidFill>
                <a:latin typeface="Slack-Lato"/>
              </a:rPr>
              <a:t>Any trade/brand names for products mentioned during this presentation are for training and identification purposes only.</a:t>
            </a:r>
            <a:endParaRPr lang="en-US" dirty="0">
              <a:solidFill>
                <a:srgbClr val="1D1C1D"/>
              </a:solidFill>
              <a:latin typeface="Slack-Lato"/>
            </a:endParaRP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1954387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le 1">
            <a:extLst>
              <a:ext uri="{FF2B5EF4-FFF2-40B4-BE49-F238E27FC236}">
                <a16:creationId xmlns:a16="http://schemas.microsoft.com/office/drawing/2014/main" id="{9B153B2B-4E04-5549-83D2-848EC5F5B7F7}"/>
              </a:ext>
            </a:extLst>
          </p:cNvPr>
          <p:cNvSpPr>
            <a:spLocks noGrp="1"/>
          </p:cNvSpPr>
          <p:nvPr>
            <p:ph type="title" idx="4294967295"/>
          </p:nvPr>
        </p:nvSpPr>
        <p:spPr/>
        <p:txBody>
          <a:bodyPr>
            <a:normAutofit fontScale="90000"/>
          </a:bodyPr>
          <a:lstStyle/>
          <a:p>
            <a:r>
              <a:rPr lang="en-US" dirty="0">
                <a:solidFill>
                  <a:srgbClr val="142C5F">
                    <a:alpha val="0"/>
                  </a:srgbClr>
                </a:solidFill>
              </a:rPr>
              <a:t>Disproportionate</a:t>
            </a:r>
            <a:r>
              <a:rPr lang="en-US" baseline="0" dirty="0">
                <a:solidFill>
                  <a:srgbClr val="142C5F">
                    <a:alpha val="0"/>
                  </a:srgbClr>
                </a:solidFill>
              </a:rPr>
              <a:t> burden of HIV on Black/African American people</a:t>
            </a:r>
            <a:endParaRPr lang="en-US" dirty="0">
              <a:solidFill>
                <a:srgbClr val="142C5F">
                  <a:alpha val="0"/>
                </a:srgbClr>
              </a:solidFill>
            </a:endParaRPr>
          </a:p>
        </p:txBody>
      </p:sp>
      <p:pic>
        <p:nvPicPr>
          <p:cNvPr id="488" name="Google Shape;488;p72" title="Points scored"/>
          <p:cNvPicPr preferRelativeResize="0"/>
          <p:nvPr/>
        </p:nvPicPr>
        <p:blipFill>
          <a:blip r:embed="rId3">
            <a:alphaModFix/>
          </a:blip>
          <a:stretch>
            <a:fillRect/>
          </a:stretch>
        </p:blipFill>
        <p:spPr>
          <a:xfrm>
            <a:off x="179403" y="1183717"/>
            <a:ext cx="2758400" cy="1705601"/>
          </a:xfrm>
          <a:prstGeom prst="rect">
            <a:avLst/>
          </a:prstGeom>
          <a:noFill/>
          <a:ln>
            <a:noFill/>
          </a:ln>
        </p:spPr>
      </p:pic>
      <p:sp>
        <p:nvSpPr>
          <p:cNvPr id="489" name="Google Shape;489;p72"/>
          <p:cNvSpPr txBox="1"/>
          <p:nvPr/>
        </p:nvSpPr>
        <p:spPr>
          <a:xfrm>
            <a:off x="1087800" y="1749101"/>
            <a:ext cx="941600" cy="574412"/>
          </a:xfrm>
          <a:prstGeom prst="rect">
            <a:avLst/>
          </a:prstGeom>
          <a:noFill/>
          <a:ln>
            <a:noFill/>
          </a:ln>
        </p:spPr>
        <p:txBody>
          <a:bodyPr spcFirstLastPara="1" wrap="square" lIns="121900" tIns="121900" rIns="121900" bIns="121900" anchor="t" anchorCtr="0">
            <a:spAutoFit/>
          </a:bodyPr>
          <a:lstStyle/>
          <a:p>
            <a:r>
              <a:rPr lang="en" sz="2133" b="1">
                <a:solidFill>
                  <a:schemeClr val="lt1"/>
                </a:solidFill>
                <a:latin typeface="Ubuntu"/>
                <a:ea typeface="Ubuntu"/>
                <a:cs typeface="Ubuntu"/>
                <a:sym typeface="Ubuntu"/>
              </a:rPr>
              <a:t>42%</a:t>
            </a:r>
            <a:endParaRPr sz="2133" b="1">
              <a:solidFill>
                <a:schemeClr val="lt1"/>
              </a:solidFill>
              <a:latin typeface="Ubuntu"/>
              <a:ea typeface="Ubuntu"/>
              <a:cs typeface="Ubuntu"/>
              <a:sym typeface="Ubuntu"/>
            </a:endParaRPr>
          </a:p>
        </p:txBody>
      </p:sp>
      <p:pic>
        <p:nvPicPr>
          <p:cNvPr id="490" name="Google Shape;490;p72" title="Points scored"/>
          <p:cNvPicPr preferRelativeResize="0"/>
          <p:nvPr/>
        </p:nvPicPr>
        <p:blipFill>
          <a:blip r:embed="rId4">
            <a:alphaModFix/>
          </a:blip>
          <a:stretch>
            <a:fillRect/>
          </a:stretch>
        </p:blipFill>
        <p:spPr>
          <a:xfrm>
            <a:off x="183633" y="3173608"/>
            <a:ext cx="2758400" cy="1705640"/>
          </a:xfrm>
          <a:prstGeom prst="rect">
            <a:avLst/>
          </a:prstGeom>
          <a:noFill/>
          <a:ln>
            <a:noFill/>
          </a:ln>
        </p:spPr>
      </p:pic>
      <p:sp>
        <p:nvSpPr>
          <p:cNvPr id="491" name="Google Shape;491;p72"/>
          <p:cNvSpPr txBox="1"/>
          <p:nvPr/>
        </p:nvSpPr>
        <p:spPr>
          <a:xfrm>
            <a:off x="1092017" y="3739034"/>
            <a:ext cx="941600" cy="574412"/>
          </a:xfrm>
          <a:prstGeom prst="rect">
            <a:avLst/>
          </a:prstGeom>
          <a:noFill/>
          <a:ln>
            <a:noFill/>
          </a:ln>
        </p:spPr>
        <p:txBody>
          <a:bodyPr spcFirstLastPara="1" wrap="square" lIns="121900" tIns="121900" rIns="121900" bIns="121900" anchor="t" anchorCtr="0">
            <a:spAutoFit/>
          </a:bodyPr>
          <a:lstStyle/>
          <a:p>
            <a:r>
              <a:rPr lang="en" sz="2133" b="1">
                <a:solidFill>
                  <a:schemeClr val="lt1"/>
                </a:solidFill>
                <a:latin typeface="Ubuntu"/>
                <a:ea typeface="Ubuntu"/>
                <a:cs typeface="Ubuntu"/>
                <a:sym typeface="Ubuntu"/>
              </a:rPr>
              <a:t>13%</a:t>
            </a:r>
            <a:endParaRPr sz="2133" b="1">
              <a:solidFill>
                <a:schemeClr val="lt1"/>
              </a:solidFill>
              <a:latin typeface="Ubuntu"/>
              <a:ea typeface="Ubuntu"/>
              <a:cs typeface="Ubuntu"/>
              <a:sym typeface="Ubuntu"/>
            </a:endParaRPr>
          </a:p>
        </p:txBody>
      </p:sp>
      <p:sp>
        <p:nvSpPr>
          <p:cNvPr id="485" name="Google Shape;485;p72"/>
          <p:cNvSpPr txBox="1"/>
          <p:nvPr/>
        </p:nvSpPr>
        <p:spPr>
          <a:xfrm>
            <a:off x="3375700" y="757500"/>
            <a:ext cx="7799600" cy="4924769"/>
          </a:xfrm>
          <a:prstGeom prst="rect">
            <a:avLst/>
          </a:prstGeom>
          <a:noFill/>
          <a:ln>
            <a:noFill/>
          </a:ln>
        </p:spPr>
        <p:txBody>
          <a:bodyPr spcFirstLastPara="1" wrap="square" lIns="121900" tIns="121900" rIns="121900" bIns="121900" anchor="t" anchorCtr="0">
            <a:spAutoFit/>
          </a:bodyPr>
          <a:lstStyle/>
          <a:p>
            <a:r>
              <a:rPr lang="en" sz="5067" b="1" dirty="0">
                <a:solidFill>
                  <a:schemeClr val="dk2"/>
                </a:solidFill>
                <a:latin typeface="Ubuntu"/>
                <a:ea typeface="Ubuntu"/>
                <a:cs typeface="Ubuntu"/>
                <a:sym typeface="Ubuntu"/>
              </a:rPr>
              <a:t>In 2018, Black/African American people made up </a:t>
            </a:r>
            <a:r>
              <a:rPr lang="en" sz="5067" b="1" dirty="0">
                <a:solidFill>
                  <a:srgbClr val="FA4400"/>
                </a:solidFill>
                <a:latin typeface="Ubuntu"/>
                <a:ea typeface="Ubuntu"/>
                <a:cs typeface="Ubuntu"/>
                <a:sym typeface="Ubuntu"/>
              </a:rPr>
              <a:t>42%</a:t>
            </a:r>
            <a:r>
              <a:rPr lang="en" sz="5067" b="1" dirty="0">
                <a:solidFill>
                  <a:schemeClr val="dk2"/>
                </a:solidFill>
                <a:latin typeface="Ubuntu"/>
                <a:ea typeface="Ubuntu"/>
                <a:cs typeface="Ubuntu"/>
                <a:sym typeface="Ubuntu"/>
              </a:rPr>
              <a:t> of the new HIV diagnoses yet were only </a:t>
            </a:r>
            <a:r>
              <a:rPr lang="en" sz="5067" b="1" dirty="0">
                <a:solidFill>
                  <a:srgbClr val="FA4400"/>
                </a:solidFill>
                <a:latin typeface="Ubuntu"/>
                <a:ea typeface="Ubuntu"/>
                <a:cs typeface="Ubuntu"/>
                <a:sym typeface="Ubuntu"/>
              </a:rPr>
              <a:t>13% </a:t>
            </a:r>
            <a:r>
              <a:rPr lang="en" sz="5067" b="1" dirty="0">
                <a:solidFill>
                  <a:schemeClr val="dk2"/>
                </a:solidFill>
                <a:latin typeface="Ubuntu"/>
                <a:ea typeface="Ubuntu"/>
                <a:cs typeface="Ubuntu"/>
                <a:sym typeface="Ubuntu"/>
              </a:rPr>
              <a:t>of the US population</a:t>
            </a:r>
            <a:r>
              <a:rPr lang="en" sz="5067" dirty="0">
                <a:latin typeface="Ubuntu Light"/>
                <a:ea typeface="Ubuntu Light"/>
                <a:cs typeface="Ubuntu Light"/>
                <a:sym typeface="Ubuntu Light"/>
              </a:rPr>
              <a:t> </a:t>
            </a:r>
            <a:endParaRPr sz="5067" dirty="0">
              <a:latin typeface="Ubuntu Light"/>
              <a:ea typeface="Ubuntu Light"/>
              <a:cs typeface="Ubuntu Light"/>
              <a:sym typeface="Ubuntu Light"/>
            </a:endParaRPr>
          </a:p>
        </p:txBody>
      </p:sp>
      <p:sp>
        <p:nvSpPr>
          <p:cNvPr id="487" name="Google Shape;487;p72"/>
          <p:cNvSpPr txBox="1"/>
          <p:nvPr/>
        </p:nvSpPr>
        <p:spPr>
          <a:xfrm>
            <a:off x="3200399" y="6163000"/>
            <a:ext cx="9758733" cy="451302"/>
          </a:xfrm>
          <a:prstGeom prst="rect">
            <a:avLst/>
          </a:prstGeom>
          <a:noFill/>
          <a:ln>
            <a:noFill/>
          </a:ln>
        </p:spPr>
        <p:txBody>
          <a:bodyPr spcFirstLastPara="1" wrap="square" lIns="121900" tIns="121900" rIns="121900" bIns="121900" anchor="t" anchorCtr="0">
            <a:spAutoFit/>
          </a:bodyPr>
          <a:lstStyle/>
          <a:p>
            <a:r>
              <a:rPr lang="en" sz="1333" dirty="0">
                <a:solidFill>
                  <a:schemeClr val="bg1"/>
                </a:solidFill>
              </a:rPr>
              <a:t>https://</a:t>
            </a:r>
            <a:r>
              <a:rPr lang="en" sz="1333" dirty="0" err="1">
                <a:solidFill>
                  <a:schemeClr val="bg1"/>
                </a:solidFill>
              </a:rPr>
              <a:t>www.cdc.gov</a:t>
            </a:r>
            <a:r>
              <a:rPr lang="en" sz="1333" dirty="0">
                <a:solidFill>
                  <a:schemeClr val="bg1"/>
                </a:solidFill>
              </a:rPr>
              <a:t>/</a:t>
            </a:r>
            <a:r>
              <a:rPr lang="en" sz="1333" dirty="0" err="1">
                <a:solidFill>
                  <a:schemeClr val="bg1"/>
                </a:solidFill>
              </a:rPr>
              <a:t>hiv</a:t>
            </a:r>
            <a:r>
              <a:rPr lang="en" sz="1333" dirty="0">
                <a:solidFill>
                  <a:schemeClr val="bg1"/>
                </a:solidFill>
              </a:rPr>
              <a:t>/group/</a:t>
            </a:r>
            <a:r>
              <a:rPr lang="en" sz="1333" dirty="0" err="1">
                <a:solidFill>
                  <a:schemeClr val="bg1"/>
                </a:solidFill>
              </a:rPr>
              <a:t>racialethnic</a:t>
            </a:r>
            <a:r>
              <a:rPr lang="en" sz="1333" dirty="0">
                <a:solidFill>
                  <a:schemeClr val="bg1"/>
                </a:solidFill>
              </a:rPr>
              <a:t>/</a:t>
            </a:r>
            <a:r>
              <a:rPr lang="en" sz="1333" dirty="0" err="1">
                <a:solidFill>
                  <a:schemeClr val="bg1"/>
                </a:solidFill>
              </a:rPr>
              <a:t>aian</a:t>
            </a:r>
            <a:r>
              <a:rPr lang="en" sz="1333" dirty="0">
                <a:solidFill>
                  <a:schemeClr val="bg1"/>
                </a:solidFill>
              </a:rPr>
              <a:t>/</a:t>
            </a:r>
            <a:r>
              <a:rPr lang="en" sz="1333" dirty="0" err="1">
                <a:solidFill>
                  <a:schemeClr val="bg1"/>
                </a:solidFill>
              </a:rPr>
              <a:t>index.html</a:t>
            </a:r>
            <a:endParaRPr sz="1333" dirty="0">
              <a:solidFill>
                <a:schemeClr val="bg1"/>
              </a:solidFill>
            </a:endParaRPr>
          </a:p>
        </p:txBody>
      </p:sp>
      <p:sp>
        <p:nvSpPr>
          <p:cNvPr id="486" name="Google Shape;486;p72"/>
          <p:cNvSpPr txBox="1"/>
          <p:nvPr/>
        </p:nvSpPr>
        <p:spPr>
          <a:xfrm>
            <a:off x="3200399" y="6406400"/>
            <a:ext cx="10657934" cy="451302"/>
          </a:xfrm>
          <a:prstGeom prst="rect">
            <a:avLst/>
          </a:prstGeom>
          <a:noFill/>
          <a:ln>
            <a:noFill/>
          </a:ln>
        </p:spPr>
        <p:txBody>
          <a:bodyPr spcFirstLastPara="1" wrap="square" lIns="121900" tIns="121900" rIns="121900" bIns="121900" anchor="t" anchorCtr="0">
            <a:spAutoFit/>
          </a:bodyPr>
          <a:lstStyle/>
          <a:p>
            <a:r>
              <a:rPr lang="en" sz="1333" dirty="0">
                <a:solidFill>
                  <a:schemeClr val="bg1"/>
                </a:solidFill>
              </a:rPr>
              <a:t>https://</a:t>
            </a:r>
            <a:r>
              <a:rPr lang="en" sz="1333" dirty="0" err="1">
                <a:solidFill>
                  <a:schemeClr val="bg1"/>
                </a:solidFill>
              </a:rPr>
              <a:t>www.census.gov</a:t>
            </a:r>
            <a:r>
              <a:rPr lang="en" sz="1333" dirty="0">
                <a:solidFill>
                  <a:schemeClr val="bg1"/>
                </a:solidFill>
              </a:rPr>
              <a:t>/</a:t>
            </a:r>
            <a:r>
              <a:rPr lang="en" sz="1333" dirty="0" err="1">
                <a:solidFill>
                  <a:schemeClr val="bg1"/>
                </a:solidFill>
              </a:rPr>
              <a:t>quickfacts</a:t>
            </a:r>
            <a:r>
              <a:rPr lang="en" sz="1333" dirty="0">
                <a:solidFill>
                  <a:schemeClr val="bg1"/>
                </a:solidFill>
              </a:rPr>
              <a:t>/fact/table/US/PST045219</a:t>
            </a:r>
            <a:endParaRPr sz="1333" dirty="0">
              <a:solidFill>
                <a:schemeClr val="bg1"/>
              </a:solidFill>
            </a:endParaRPr>
          </a:p>
        </p:txBody>
      </p:sp>
      <p:sp>
        <p:nvSpPr>
          <p:cNvPr id="492" name="Google Shape;492;p7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lgn="r"/>
            <a:fld id="{00000000-1234-1234-1234-123412341234}" type="slidenum">
              <a:rPr lang="en"/>
              <a:pPr algn="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2" name="Title 1">
            <a:extLst>
              <a:ext uri="{FF2B5EF4-FFF2-40B4-BE49-F238E27FC236}">
                <a16:creationId xmlns:a16="http://schemas.microsoft.com/office/drawing/2014/main" id="{E4997F52-8016-9D40-9CF0-A9ABEB5E63F5}"/>
              </a:ext>
            </a:extLst>
          </p:cNvPr>
          <p:cNvSpPr>
            <a:spLocks noGrp="1"/>
          </p:cNvSpPr>
          <p:nvPr>
            <p:ph type="title" idx="4294967295"/>
          </p:nvPr>
        </p:nvSpPr>
        <p:spPr>
          <a:xfrm>
            <a:off x="469417" y="118900"/>
            <a:ext cx="11360800" cy="763600"/>
          </a:xfrm>
        </p:spPr>
        <p:txBody>
          <a:bodyPr/>
          <a:lstStyle/>
          <a:p>
            <a:pPr algn="ctr" rtl="0"/>
            <a:r>
              <a:rPr lang="en-US" sz="1867" b="1" dirty="0">
                <a:solidFill>
                  <a:srgbClr val="000000"/>
                </a:solidFill>
                <a:latin typeface="Ubuntu" panose="020B0504030602030204" pitchFamily="34" charset="0"/>
                <a:ea typeface="Ubuntu" panose="020B0504030602030204" pitchFamily="34" charset="0"/>
                <a:cs typeface="Ubuntu" panose="020B0504030602030204" pitchFamily="34" charset="0"/>
              </a:rPr>
              <a:t>Disparities in HIV Prevention</a:t>
            </a:r>
            <a:endParaRPr lang="en-US" dirty="0">
              <a:effectLst/>
            </a:endParaRPr>
          </a:p>
          <a:p>
            <a:pPr algn="ctr"/>
            <a:endParaRPr lang="en-US" dirty="0"/>
          </a:p>
        </p:txBody>
      </p:sp>
      <p:pic>
        <p:nvPicPr>
          <p:cNvPr id="6" name="Picture 5" descr="Infographic. In 2021, Less than one-quarter of Black and Hispanic/Latino people who were eligible for PrEP were prescribed it - compared to three-quarters of white people, Estimated PrEP Coverage by race/ethnicity in the US 2021. ">
            <a:extLst>
              <a:ext uri="{FF2B5EF4-FFF2-40B4-BE49-F238E27FC236}">
                <a16:creationId xmlns:a16="http://schemas.microsoft.com/office/drawing/2014/main" id="{26FA822E-9A88-64EE-722F-5B1E3860E6A0}"/>
              </a:ext>
            </a:extLst>
          </p:cNvPr>
          <p:cNvPicPr>
            <a:picLocks noChangeAspect="1"/>
          </p:cNvPicPr>
          <p:nvPr/>
        </p:nvPicPr>
        <p:blipFill>
          <a:blip r:embed="rId3"/>
          <a:stretch>
            <a:fillRect/>
          </a:stretch>
        </p:blipFill>
        <p:spPr>
          <a:xfrm>
            <a:off x="1423988" y="500700"/>
            <a:ext cx="9451658" cy="5704750"/>
          </a:xfrm>
          <a:prstGeom prst="rect">
            <a:avLst/>
          </a:prstGeom>
        </p:spPr>
      </p:pic>
      <p:sp>
        <p:nvSpPr>
          <p:cNvPr id="3" name="TextBox 2">
            <a:extLst>
              <a:ext uri="{FF2B5EF4-FFF2-40B4-BE49-F238E27FC236}">
                <a16:creationId xmlns:a16="http://schemas.microsoft.com/office/drawing/2014/main" id="{C578EB69-59DD-92CE-0B65-7F63A41BF5A7}"/>
              </a:ext>
            </a:extLst>
          </p:cNvPr>
          <p:cNvSpPr txBox="1"/>
          <p:nvPr/>
        </p:nvSpPr>
        <p:spPr>
          <a:xfrm>
            <a:off x="3645856" y="6369768"/>
            <a:ext cx="5783151" cy="307777"/>
          </a:xfrm>
          <a:prstGeom prst="rect">
            <a:avLst/>
          </a:prstGeom>
          <a:noFill/>
        </p:spPr>
        <p:txBody>
          <a:bodyPr wrap="square" rtlCol="0">
            <a:spAutoFit/>
          </a:bodyPr>
          <a:lstStyle/>
          <a:p>
            <a:r>
              <a:rPr lang="en-US" sz="1400" dirty="0">
                <a:solidFill>
                  <a:schemeClr val="bg1"/>
                </a:solidFill>
              </a:rPr>
              <a:t>Image Source: CDC – </a:t>
            </a:r>
            <a:r>
              <a:rPr lang="en-US" sz="1400" dirty="0">
                <a:solidFill>
                  <a:schemeClr val="bg1"/>
                </a:solidFill>
                <a:hlinkClick r:id="rId4"/>
              </a:rPr>
              <a:t>PREP for HIV Prevention in the U.S.</a:t>
            </a:r>
            <a:endParaRPr lang="en-US" sz="1400" dirty="0">
              <a:solidFill>
                <a:schemeClr val="bg1"/>
              </a:solidFill>
            </a:endParaRPr>
          </a:p>
        </p:txBody>
      </p:sp>
      <p:sp>
        <p:nvSpPr>
          <p:cNvPr id="429" name="Google Shape;429;p6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lgn="r"/>
            <a:fld id="{00000000-1234-1234-1234-123412341234}" type="slidenum">
              <a:rPr lang="en"/>
              <a:pPr algn="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2" name="Title 1">
            <a:extLst>
              <a:ext uri="{FF2B5EF4-FFF2-40B4-BE49-F238E27FC236}">
                <a16:creationId xmlns:a16="http://schemas.microsoft.com/office/drawing/2014/main" id="{9458A627-C0F4-9049-AD46-D1B6F56C7C73}"/>
              </a:ext>
            </a:extLst>
          </p:cNvPr>
          <p:cNvSpPr>
            <a:spLocks noGrp="1"/>
          </p:cNvSpPr>
          <p:nvPr>
            <p:ph type="title" idx="4294967295"/>
          </p:nvPr>
        </p:nvSpPr>
        <p:spPr/>
        <p:txBody>
          <a:bodyPr>
            <a:normAutofit fontScale="90000"/>
          </a:bodyPr>
          <a:lstStyle/>
          <a:p>
            <a:r>
              <a:rPr lang="en-US" dirty="0">
                <a:solidFill>
                  <a:srgbClr val="142C5F">
                    <a:alpha val="0"/>
                  </a:srgbClr>
                </a:solidFill>
              </a:rPr>
              <a:t>New HIV Diagnoses in the US and Dependent Areas for the</a:t>
            </a:r>
            <a:r>
              <a:rPr lang="en-US" baseline="0" dirty="0">
                <a:solidFill>
                  <a:srgbClr val="142C5F">
                    <a:alpha val="0"/>
                  </a:srgbClr>
                </a:solidFill>
              </a:rPr>
              <a:t> Most-Affected Subpopulations, 2021</a:t>
            </a:r>
            <a:endParaRPr lang="en-US" dirty="0">
              <a:solidFill>
                <a:srgbClr val="142C5F">
                  <a:alpha val="0"/>
                </a:srgbClr>
              </a:solidFill>
            </a:endParaRPr>
          </a:p>
        </p:txBody>
      </p:sp>
      <p:pic>
        <p:nvPicPr>
          <p:cNvPr id="444" name="Google Shape;444;p67" descr="Infographic of New HIV diagnoses in the US and Dependent Areas for Most-Affected Subpopulations, 2021"/>
          <p:cNvPicPr preferRelativeResize="0"/>
          <p:nvPr/>
        </p:nvPicPr>
        <p:blipFill>
          <a:blip r:embed="rId3"/>
          <a:srcRect/>
          <a:stretch/>
        </p:blipFill>
        <p:spPr>
          <a:xfrm>
            <a:off x="775864" y="115577"/>
            <a:ext cx="10754903" cy="6049633"/>
          </a:xfrm>
          <a:prstGeom prst="rect">
            <a:avLst/>
          </a:prstGeom>
          <a:noFill/>
          <a:ln>
            <a:noFill/>
          </a:ln>
        </p:spPr>
      </p:pic>
      <p:sp>
        <p:nvSpPr>
          <p:cNvPr id="445" name="Google Shape;445;p67">
            <a:extLst>
              <a:ext uri="{C183D7F6-B498-43B3-948B-1728B52AA6E4}">
                <adec:decorative xmlns:adec="http://schemas.microsoft.com/office/drawing/2017/decorative" val="1"/>
              </a:ext>
            </a:extLst>
          </p:cNvPr>
          <p:cNvSpPr/>
          <p:nvPr/>
        </p:nvSpPr>
        <p:spPr>
          <a:xfrm rot="4000688">
            <a:off x="11130682" y="2186785"/>
            <a:ext cx="610261" cy="500436"/>
          </a:xfrm>
          <a:prstGeom prst="leftArrow">
            <a:avLst>
              <a:gd name="adj1" fmla="val 50000"/>
              <a:gd name="adj2" fmla="val 50000"/>
            </a:avLst>
          </a:prstGeom>
          <a:solidFill>
            <a:srgbClr val="980000"/>
          </a:solidFill>
          <a:ln>
            <a:noFill/>
          </a:ln>
        </p:spPr>
        <p:txBody>
          <a:bodyPr spcFirstLastPara="1" wrap="square" lIns="121900" tIns="121900" rIns="121900" bIns="121900" anchor="ctr" anchorCtr="0">
            <a:noAutofit/>
          </a:bodyPr>
          <a:lstStyle/>
          <a:p>
            <a:endParaRPr sz="2400"/>
          </a:p>
        </p:txBody>
      </p:sp>
      <p:sp>
        <p:nvSpPr>
          <p:cNvPr id="3" name="TextBox 2">
            <a:extLst>
              <a:ext uri="{FF2B5EF4-FFF2-40B4-BE49-F238E27FC236}">
                <a16:creationId xmlns:a16="http://schemas.microsoft.com/office/drawing/2014/main" id="{47243C53-59D8-CF0A-F7D2-21A43ECF9ACB}"/>
              </a:ext>
            </a:extLst>
          </p:cNvPr>
          <p:cNvSpPr txBox="1"/>
          <p:nvPr/>
        </p:nvSpPr>
        <p:spPr>
          <a:xfrm>
            <a:off x="3092334" y="6346567"/>
            <a:ext cx="4887884" cy="338554"/>
          </a:xfrm>
          <a:prstGeom prst="rect">
            <a:avLst/>
          </a:prstGeom>
          <a:noFill/>
        </p:spPr>
        <p:txBody>
          <a:bodyPr wrap="square" rtlCol="0">
            <a:spAutoFit/>
          </a:bodyPr>
          <a:lstStyle/>
          <a:p>
            <a:r>
              <a:rPr lang="en-US" sz="1600" dirty="0">
                <a:solidFill>
                  <a:schemeClr val="bg1"/>
                </a:solidFill>
              </a:rPr>
              <a:t>Source: </a:t>
            </a:r>
            <a:r>
              <a:rPr lang="en-US" sz="1600" dirty="0">
                <a:solidFill>
                  <a:schemeClr val="bg1"/>
                </a:solidFill>
                <a:hlinkClick r:id="rId4"/>
              </a:rPr>
              <a:t>CDC HIV Basic Statistics</a:t>
            </a:r>
            <a:endParaRPr lang="en-US" sz="1600" dirty="0">
              <a:solidFill>
                <a:schemeClr val="bg1"/>
              </a:solidFill>
            </a:endParaRPr>
          </a:p>
        </p:txBody>
      </p:sp>
      <p:sp>
        <p:nvSpPr>
          <p:cNvPr id="446" name="Google Shape;446;p67"/>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lgn="r"/>
            <a:fld id="{00000000-1234-1234-1234-123412341234}" type="slidenum">
              <a:rPr lang="en"/>
              <a:pPr algn="r"/>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43373DF-D95C-5D07-B878-83143552C2AB}"/>
              </a:ext>
            </a:extLst>
          </p:cNvPr>
          <p:cNvSpPr>
            <a:spLocks noGrp="1"/>
          </p:cNvSpPr>
          <p:nvPr>
            <p:ph type="title"/>
          </p:nvPr>
        </p:nvSpPr>
        <p:spPr/>
        <p:txBody>
          <a:bodyPr/>
          <a:lstStyle/>
          <a:p>
            <a:r>
              <a:rPr lang="en-US" dirty="0"/>
              <a:t>Black</a:t>
            </a:r>
            <a:r>
              <a:rPr lang="en-US" baseline="0" dirty="0"/>
              <a:t> Women Impacted by HIV</a:t>
            </a:r>
            <a:endParaRPr lang="en-US" dirty="0"/>
          </a:p>
        </p:txBody>
      </p:sp>
      <p:pic>
        <p:nvPicPr>
          <p:cNvPr id="10" name="Content Placeholder 9" descr="Infographic from AIDSVu.org.  In 2021, the rate of Black women living with an HIV diagnosis was 17X that of White women.  Black women represented 54% of all new HIV diagnoses, and 57% of HIV mortality among women.">
            <a:extLst>
              <a:ext uri="{FF2B5EF4-FFF2-40B4-BE49-F238E27FC236}">
                <a16:creationId xmlns:a16="http://schemas.microsoft.com/office/drawing/2014/main" id="{387F3C0A-99E8-4257-1AC6-8574C8B2102B}"/>
              </a:ext>
            </a:extLst>
          </p:cNvPr>
          <p:cNvPicPr>
            <a:picLocks noGrp="1" noChangeAspect="1"/>
          </p:cNvPicPr>
          <p:nvPr>
            <p:ph idx="1"/>
          </p:nvPr>
        </p:nvPicPr>
        <p:blipFill>
          <a:blip r:embed="rId3"/>
          <a:stretch>
            <a:fillRect/>
          </a:stretch>
        </p:blipFill>
        <p:spPr>
          <a:xfrm>
            <a:off x="652102" y="0"/>
            <a:ext cx="10883582" cy="6122016"/>
          </a:xfrm>
        </p:spPr>
      </p:pic>
      <p:sp>
        <p:nvSpPr>
          <p:cNvPr id="5" name="Slide Number Placeholder 4">
            <a:extLst>
              <a:ext uri="{FF2B5EF4-FFF2-40B4-BE49-F238E27FC236}">
                <a16:creationId xmlns:a16="http://schemas.microsoft.com/office/drawing/2014/main" id="{42C5BDA0-1E3A-0C83-A301-6E64BCEDB9CB}"/>
              </a:ext>
            </a:extLst>
          </p:cNvPr>
          <p:cNvSpPr>
            <a:spLocks noGrp="1"/>
          </p:cNvSpPr>
          <p:nvPr>
            <p:ph type="sldNum" sz="quarter" idx="12"/>
          </p:nvPr>
        </p:nvSpPr>
        <p:spPr/>
        <p:txBody>
          <a:bodyPr/>
          <a:lstStyle/>
          <a:p>
            <a:fld id="{D57F1E4F-1CFF-5643-939E-217C01CDF565}" type="slidenum">
              <a:rPr lang="en-US" dirty="0"/>
              <a:pPr/>
              <a:t>23</a:t>
            </a:fld>
            <a:endParaRPr lang="en-US"/>
          </a:p>
        </p:txBody>
      </p:sp>
    </p:spTree>
    <p:extLst>
      <p:ext uri="{BB962C8B-B14F-4D97-AF65-F5344CB8AC3E}">
        <p14:creationId xmlns:p14="http://schemas.microsoft.com/office/powerpoint/2010/main" val="1304190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2" name="Title 1">
            <a:extLst>
              <a:ext uri="{FF2B5EF4-FFF2-40B4-BE49-F238E27FC236}">
                <a16:creationId xmlns:a16="http://schemas.microsoft.com/office/drawing/2014/main" id="{7979C213-3131-C049-BBB7-E68FA1DC2EAC}"/>
              </a:ext>
            </a:extLst>
          </p:cNvPr>
          <p:cNvSpPr>
            <a:spLocks noGrp="1"/>
          </p:cNvSpPr>
          <p:nvPr>
            <p:ph type="title" idx="4294967295"/>
          </p:nvPr>
        </p:nvSpPr>
        <p:spPr/>
        <p:txBody>
          <a:bodyPr>
            <a:normAutofit fontScale="90000"/>
          </a:bodyPr>
          <a:lstStyle/>
          <a:p>
            <a:r>
              <a:rPr lang="en-US" sz="3867" b="1" dirty="0">
                <a:solidFill>
                  <a:srgbClr val="142C5F">
                    <a:alpha val="0"/>
                  </a:srgbClr>
                </a:solidFill>
                <a:latin typeface="Proxima Nova" panose="02000506030000020004" pitchFamily="2" charset="0"/>
                <a:ea typeface="Proxima Nova" panose="02000506030000020004" pitchFamily="2" charset="0"/>
                <a:cs typeface="Proxima Nova" panose="02000506030000020004" pitchFamily="2" charset="0"/>
              </a:rPr>
              <a:t>Diagnoses of Perinatal HIV Infections in the US and Dependent Areas by Race/Ethnicity, 2018 (2)</a:t>
            </a:r>
            <a:r>
              <a:rPr lang="en-US" dirty="0"/>
              <a:t> </a:t>
            </a:r>
          </a:p>
        </p:txBody>
      </p:sp>
      <p:pic>
        <p:nvPicPr>
          <p:cNvPr id="474" name="Google Shape;474;p71" descr="Same infographic but with a yellow arrow pointed at the number of Black/African American children with perinatal HIV diagnoses (42)"/>
          <p:cNvPicPr preferRelativeResize="0"/>
          <p:nvPr/>
        </p:nvPicPr>
        <p:blipFill>
          <a:blip r:embed="rId3">
            <a:alphaModFix/>
          </a:blip>
          <a:stretch>
            <a:fillRect/>
          </a:stretch>
        </p:blipFill>
        <p:spPr>
          <a:xfrm>
            <a:off x="208834" y="0"/>
            <a:ext cx="11362265" cy="6391267"/>
          </a:xfrm>
          <a:prstGeom prst="rect">
            <a:avLst/>
          </a:prstGeom>
          <a:noFill/>
          <a:ln>
            <a:noFill/>
          </a:ln>
        </p:spPr>
      </p:pic>
      <p:sp>
        <p:nvSpPr>
          <p:cNvPr id="475" name="Google Shape;475;p71">
            <a:extLst>
              <a:ext uri="{C183D7F6-B498-43B3-948B-1728B52AA6E4}">
                <adec:decorative xmlns:adec="http://schemas.microsoft.com/office/drawing/2017/decorative" val="1"/>
              </a:ext>
            </a:extLst>
          </p:cNvPr>
          <p:cNvSpPr/>
          <p:nvPr/>
        </p:nvSpPr>
        <p:spPr>
          <a:xfrm>
            <a:off x="11464500" y="1541833"/>
            <a:ext cx="640000" cy="512000"/>
          </a:xfrm>
          <a:prstGeom prst="leftArrow">
            <a:avLst>
              <a:gd name="adj1" fmla="val 50000"/>
              <a:gd name="adj2" fmla="val 50000"/>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80" name="Google Shape;480;p71"/>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lgn="r"/>
            <a:fld id="{00000000-1234-1234-1234-123412341234}" type="slidenum">
              <a:rPr lang="en"/>
              <a:pPr algn="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2"/>
          <p:cNvSpPr txBox="1">
            <a:spLocks noGrp="1"/>
          </p:cNvSpPr>
          <p:nvPr>
            <p:ph type="title"/>
          </p:nvPr>
        </p:nvSpPr>
        <p:spPr>
          <a:xfrm>
            <a:off x="511033" y="171300"/>
            <a:ext cx="11538400" cy="980000"/>
          </a:xfrm>
          <a:prstGeom prst="rect">
            <a:avLst/>
          </a:prstGeom>
        </p:spPr>
        <p:txBody>
          <a:bodyPr spcFirstLastPara="1" vert="horz" wrap="square" lIns="121900" tIns="121900" rIns="121900" bIns="121900" rtlCol="0" anchor="t" anchorCtr="0">
            <a:normAutofit fontScale="90000"/>
          </a:bodyPr>
          <a:lstStyle/>
          <a:p>
            <a:r>
              <a:rPr lang="en" dirty="0"/>
              <a:t>Health Disparities </a:t>
            </a:r>
            <a:r>
              <a:rPr lang="en" dirty="0">
                <a:solidFill>
                  <a:srgbClr val="142C5F">
                    <a:alpha val="0"/>
                  </a:srgbClr>
                </a:solidFill>
              </a:rPr>
              <a:t>(2)</a:t>
            </a:r>
            <a:endParaRPr dirty="0">
              <a:solidFill>
                <a:srgbClr val="142C5F">
                  <a:alpha val="0"/>
                </a:srgbClr>
              </a:solidFill>
            </a:endParaRPr>
          </a:p>
          <a:p>
            <a:endParaRPr dirty="0"/>
          </a:p>
        </p:txBody>
      </p:sp>
      <p:pic>
        <p:nvPicPr>
          <p:cNvPr id="668" name="Google Shape;668;p82" descr="infographic of Social and Economic factors drive health outcomes. Source: https://www.kff.org/policy-watch/health-disparities-symptom-broader-social-economic-inequities/&#10;"/>
          <p:cNvPicPr preferRelativeResize="0"/>
          <p:nvPr/>
        </p:nvPicPr>
        <p:blipFill>
          <a:blip r:embed="rId3">
            <a:alphaModFix/>
          </a:blip>
          <a:stretch>
            <a:fillRect/>
          </a:stretch>
        </p:blipFill>
        <p:spPr>
          <a:xfrm>
            <a:off x="1372317" y="1065651"/>
            <a:ext cx="9447363" cy="5300303"/>
          </a:xfrm>
          <a:prstGeom prst="rect">
            <a:avLst/>
          </a:prstGeom>
          <a:noFill/>
          <a:ln>
            <a:noFill/>
          </a:ln>
        </p:spPr>
      </p:pic>
      <p:sp>
        <p:nvSpPr>
          <p:cNvPr id="669" name="Google Shape;669;p82"/>
          <p:cNvSpPr txBox="1"/>
          <p:nvPr/>
        </p:nvSpPr>
        <p:spPr>
          <a:xfrm>
            <a:off x="1248433" y="6451600"/>
            <a:ext cx="10453600" cy="471948"/>
          </a:xfrm>
          <a:prstGeom prst="rect">
            <a:avLst/>
          </a:prstGeom>
          <a:noFill/>
          <a:ln>
            <a:noFill/>
          </a:ln>
        </p:spPr>
        <p:txBody>
          <a:bodyPr spcFirstLastPara="1" wrap="square" lIns="121900" tIns="121900" rIns="121900" bIns="121900" anchor="t" anchorCtr="0">
            <a:spAutoFit/>
          </a:bodyPr>
          <a:lstStyle/>
          <a:p>
            <a:r>
              <a:rPr lang="en-US" sz="1467" dirty="0">
                <a:solidFill>
                  <a:schemeClr val="bg1"/>
                </a:solidFill>
              </a:rPr>
              <a:t>Image Source: </a:t>
            </a:r>
            <a:r>
              <a:rPr lang="en-US" sz="1467" dirty="0">
                <a:solidFill>
                  <a:schemeClr val="bg1"/>
                </a:solidFill>
                <a:hlinkClick r:id="rId4"/>
              </a:rPr>
              <a:t>Health Disparities are a Symptom of Broader Social and Economic Inequities (Samantha </a:t>
            </a:r>
            <a:r>
              <a:rPr lang="en-US" sz="1467" dirty="0" err="1">
                <a:solidFill>
                  <a:schemeClr val="bg1"/>
                </a:solidFill>
                <a:hlinkClick r:id="rId4"/>
              </a:rPr>
              <a:t>Artiga</a:t>
            </a:r>
            <a:r>
              <a:rPr lang="en-US" sz="1467" dirty="0">
                <a:solidFill>
                  <a:schemeClr val="bg1"/>
                </a:solidFill>
                <a:hlinkClick r:id="rId4"/>
              </a:rPr>
              <a:t>, SFF)</a:t>
            </a:r>
            <a:endParaRPr sz="1467" dirty="0">
              <a:solidFill>
                <a:schemeClr val="bg1"/>
              </a:solidFill>
            </a:endParaRPr>
          </a:p>
        </p:txBody>
      </p:sp>
      <p:sp>
        <p:nvSpPr>
          <p:cNvPr id="670" name="Google Shape;670;p82"/>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lgn="r"/>
            <a:fld id="{00000000-1234-1234-1234-123412341234}" type="slidenum">
              <a:rPr lang="en"/>
              <a:pPr algn="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8" name="Google Shape;678;p83"/>
          <p:cNvSpPr txBox="1">
            <a:spLocks noGrp="1"/>
          </p:cNvSpPr>
          <p:nvPr>
            <p:ph type="title"/>
          </p:nvPr>
        </p:nvSpPr>
        <p:spPr>
          <a:xfrm>
            <a:off x="511033" y="171300"/>
            <a:ext cx="8461200" cy="980000"/>
          </a:xfrm>
          <a:prstGeom prst="rect">
            <a:avLst/>
          </a:prstGeom>
        </p:spPr>
        <p:txBody>
          <a:bodyPr spcFirstLastPara="1" vert="horz" wrap="square" lIns="121900" tIns="121900" rIns="121900" bIns="121900" rtlCol="0" anchor="t" anchorCtr="0">
            <a:normAutofit fontScale="90000"/>
          </a:bodyPr>
          <a:lstStyle/>
          <a:p>
            <a:r>
              <a:rPr lang="en"/>
              <a:t>To be clear...</a:t>
            </a:r>
            <a:endParaRPr/>
          </a:p>
          <a:p>
            <a:endParaRPr/>
          </a:p>
        </p:txBody>
      </p:sp>
      <p:sp>
        <p:nvSpPr>
          <p:cNvPr id="675" name="Google Shape;675;p83"/>
          <p:cNvSpPr txBox="1">
            <a:spLocks noGrp="1"/>
          </p:cNvSpPr>
          <p:nvPr>
            <p:ph type="title"/>
          </p:nvPr>
        </p:nvSpPr>
        <p:spPr>
          <a:xfrm>
            <a:off x="511033" y="2344600"/>
            <a:ext cx="11319200" cy="3992400"/>
          </a:xfrm>
          <a:prstGeom prst="rect">
            <a:avLst/>
          </a:prstGeom>
        </p:spPr>
        <p:txBody>
          <a:bodyPr spcFirstLastPara="1" vert="horz" wrap="square" lIns="121900" tIns="121900" rIns="121900" bIns="121900" rtlCol="0" anchor="t" anchorCtr="0">
            <a:normAutofit/>
          </a:bodyPr>
          <a:lstStyle/>
          <a:p>
            <a:r>
              <a:rPr lang="en"/>
              <a:t>Racism, NOT race is the cause of these disparities!</a:t>
            </a:r>
            <a:endParaRPr/>
          </a:p>
        </p:txBody>
      </p:sp>
      <p:sp>
        <p:nvSpPr>
          <p:cNvPr id="681" name="Google Shape;681;p83"/>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lgn="r"/>
            <a:fld id="{00000000-1234-1234-1234-123412341234}" type="slidenum">
              <a:rPr lang="en"/>
              <a:pPr algn="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5"/>
          <p:cNvSpPr txBox="1">
            <a:spLocks noGrp="1"/>
          </p:cNvSpPr>
          <p:nvPr>
            <p:ph type="title"/>
          </p:nvPr>
        </p:nvSpPr>
        <p:spPr>
          <a:xfrm>
            <a:off x="511033" y="171300"/>
            <a:ext cx="11538400" cy="980000"/>
          </a:xfrm>
          <a:prstGeom prst="rect">
            <a:avLst/>
          </a:prstGeom>
        </p:spPr>
        <p:txBody>
          <a:bodyPr spcFirstLastPara="1" vert="horz" wrap="square" lIns="121900" tIns="121900" rIns="121900" bIns="121900" rtlCol="0" anchor="t" anchorCtr="0">
            <a:noAutofit/>
          </a:bodyPr>
          <a:lstStyle/>
          <a:p>
            <a:pPr>
              <a:buSzPts val="990"/>
            </a:pPr>
            <a:r>
              <a:rPr lang="en" sz="5360" dirty="0"/>
              <a:t>Social Determinants of Health</a:t>
            </a:r>
            <a:endParaRPr sz="5360" dirty="0"/>
          </a:p>
          <a:p>
            <a:pPr>
              <a:buSzPts val="990"/>
            </a:pPr>
            <a:endParaRPr sz="5760" dirty="0"/>
          </a:p>
        </p:txBody>
      </p:sp>
      <p:sp>
        <p:nvSpPr>
          <p:cNvPr id="698" name="Google Shape;698;p85"/>
          <p:cNvSpPr txBox="1">
            <a:spLocks noGrp="1"/>
          </p:cNvSpPr>
          <p:nvPr>
            <p:ph type="body" idx="4294967295"/>
          </p:nvPr>
        </p:nvSpPr>
        <p:spPr>
          <a:xfrm>
            <a:off x="415600" y="1509733"/>
            <a:ext cx="5944400" cy="4582000"/>
          </a:xfrm>
          <a:prstGeom prst="rect">
            <a:avLst/>
          </a:prstGeom>
        </p:spPr>
        <p:txBody>
          <a:bodyPr spcFirstLastPara="1" vert="horz" wrap="square" lIns="121900" tIns="121900" rIns="121900" bIns="121900" rtlCol="0" anchor="t" anchorCtr="0">
            <a:normAutofit fontScale="92500" lnSpcReduction="10000"/>
          </a:bodyPr>
          <a:lstStyle/>
          <a:p>
            <a:pPr marL="0" indent="0">
              <a:spcBef>
                <a:spcPts val="0"/>
              </a:spcBef>
              <a:buNone/>
            </a:pPr>
            <a:r>
              <a:rPr lang="en" sz="2867">
                <a:solidFill>
                  <a:srgbClr val="434343"/>
                </a:solidFill>
              </a:rPr>
              <a:t>The various social and ecological factors that contribute to the health and wellbeing of individuals and communities.</a:t>
            </a:r>
            <a:br>
              <a:rPr lang="en" sz="2867">
                <a:solidFill>
                  <a:srgbClr val="434343"/>
                </a:solidFill>
              </a:rPr>
            </a:br>
            <a:endParaRPr sz="2867">
              <a:solidFill>
                <a:srgbClr val="434343"/>
              </a:solidFill>
            </a:endParaRPr>
          </a:p>
          <a:p>
            <a:pPr marL="0" indent="0">
              <a:spcBef>
                <a:spcPts val="0"/>
              </a:spcBef>
              <a:buNone/>
            </a:pPr>
            <a:r>
              <a:rPr lang="en" sz="2867">
                <a:solidFill>
                  <a:srgbClr val="434343"/>
                </a:solidFill>
              </a:rPr>
              <a:t>“Social determinants of health (SDOH) are conditions in the places where people live, learn, work, and play that affect a wide range of health risks and outcomes.”</a:t>
            </a:r>
            <a:endParaRPr sz="2867">
              <a:solidFill>
                <a:srgbClr val="434343"/>
              </a:solidFill>
            </a:endParaRPr>
          </a:p>
          <a:p>
            <a:pPr marL="0" indent="0">
              <a:spcBef>
                <a:spcPts val="0"/>
              </a:spcBef>
              <a:buNone/>
            </a:pPr>
            <a:r>
              <a:rPr lang="en" sz="2867">
                <a:solidFill>
                  <a:srgbClr val="434343"/>
                </a:solidFill>
              </a:rPr>
              <a:t>-CDC</a:t>
            </a:r>
            <a:endParaRPr sz="2867">
              <a:solidFill>
                <a:srgbClr val="434343"/>
              </a:solidFill>
            </a:endParaRPr>
          </a:p>
        </p:txBody>
      </p:sp>
      <p:pic>
        <p:nvPicPr>
          <p:cNvPr id="701" name="Google Shape;701;p85" descr="Social Determinants of Heath wheel; Healthcare Access and Quality; Neighborhood and Built Environment; Social and Community context; Economic Stability; and Education Access and Quality."/>
          <p:cNvPicPr preferRelativeResize="0"/>
          <p:nvPr/>
        </p:nvPicPr>
        <p:blipFill>
          <a:blip r:embed="rId3"/>
          <a:srcRect/>
          <a:stretch/>
        </p:blipFill>
        <p:spPr>
          <a:xfrm>
            <a:off x="6279359" y="1241430"/>
            <a:ext cx="5017252" cy="5500993"/>
          </a:xfrm>
          <a:prstGeom prst="rect">
            <a:avLst/>
          </a:prstGeom>
          <a:noFill/>
          <a:ln>
            <a:noFill/>
          </a:ln>
        </p:spPr>
      </p:pic>
      <p:sp>
        <p:nvSpPr>
          <p:cNvPr id="702" name="Google Shape;702;p85"/>
          <p:cNvSpPr txBox="1"/>
          <p:nvPr/>
        </p:nvSpPr>
        <p:spPr>
          <a:xfrm>
            <a:off x="7220633" y="6321133"/>
            <a:ext cx="4609600" cy="430847"/>
          </a:xfrm>
          <a:prstGeom prst="rect">
            <a:avLst/>
          </a:prstGeom>
          <a:noFill/>
          <a:ln>
            <a:noFill/>
          </a:ln>
        </p:spPr>
        <p:txBody>
          <a:bodyPr spcFirstLastPara="1" wrap="square" lIns="121900" tIns="121900" rIns="121900" bIns="121900" anchor="t" anchorCtr="0">
            <a:spAutoFit/>
          </a:bodyPr>
          <a:lstStyle/>
          <a:p>
            <a:r>
              <a:rPr lang="en" sz="1200"/>
              <a:t>https://www.cdc.gov/visionhealth/determinants/index.html</a:t>
            </a:r>
            <a:endParaRPr sz="1200"/>
          </a:p>
        </p:txBody>
      </p:sp>
      <p:sp>
        <p:nvSpPr>
          <p:cNvPr id="703" name="Google Shape;703;p85"/>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lgn="r"/>
            <a:fld id="{00000000-1234-1234-1234-123412341234}" type="slidenum">
              <a:rPr lang="en"/>
              <a:pPr algn="r"/>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6"/>
          <p:cNvSpPr txBox="1">
            <a:spLocks noGrp="1"/>
          </p:cNvSpPr>
          <p:nvPr>
            <p:ph type="title"/>
          </p:nvPr>
        </p:nvSpPr>
        <p:spPr>
          <a:xfrm>
            <a:off x="345033" y="2032700"/>
            <a:ext cx="3479200" cy="763600"/>
          </a:xfrm>
          <a:prstGeom prst="rect">
            <a:avLst/>
          </a:prstGeom>
        </p:spPr>
        <p:txBody>
          <a:bodyPr spcFirstLastPara="1" vert="horz" wrap="square" lIns="121900" tIns="121900" rIns="121900" bIns="121900" rtlCol="0" anchor="t" anchorCtr="0">
            <a:normAutofit fontScale="90000"/>
          </a:bodyPr>
          <a:lstStyle/>
          <a:p>
            <a:r>
              <a:rPr lang="en" dirty="0"/>
              <a:t>Social Determinants of Health</a:t>
            </a:r>
            <a:endParaRPr dirty="0"/>
          </a:p>
        </p:txBody>
      </p:sp>
      <p:pic>
        <p:nvPicPr>
          <p:cNvPr id="709" name="Google Shape;709;p86" descr="Infographic of Social Determinants of Health.  There is a image of a stick figure divided into percentages. 40% are socioeconomic factors like education, job status, family/social support, income, community safety. 10% is physical environment, where you live, work, etc. in total 50% can be traced back to your zip code. 30% are Health Behaviors, like tabacco use, diet and exercise, alcohol use, and sexual activity. Only 20% include Health care such as acccess to and quality of care, Only this 20% include those moments in a healthcare environment.. Source: Institute for Clinical Systems Improvement, Going Beyond Clinical Walls - Solving Comlex Problems. October 2014"/>
          <p:cNvPicPr preferRelativeResize="0"/>
          <p:nvPr/>
        </p:nvPicPr>
        <p:blipFill>
          <a:blip r:embed="rId3">
            <a:alphaModFix/>
          </a:blip>
          <a:stretch>
            <a:fillRect/>
          </a:stretch>
        </p:blipFill>
        <p:spPr>
          <a:xfrm>
            <a:off x="3526201" y="437434"/>
            <a:ext cx="8665801" cy="5785567"/>
          </a:xfrm>
          <a:prstGeom prst="rect">
            <a:avLst/>
          </a:prstGeom>
          <a:noFill/>
          <a:ln>
            <a:noFill/>
          </a:ln>
        </p:spPr>
      </p:pic>
      <p:sp>
        <p:nvSpPr>
          <p:cNvPr id="710" name="Google Shape;710;p8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pPr algn="r"/>
            <a:fld id="{00000000-1234-1234-1234-123412341234}" type="slidenum">
              <a:rPr lang="en"/>
              <a:pPr algn="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0E34D-57CA-A124-9186-7FD3AE42F30E}"/>
              </a:ext>
            </a:extLst>
          </p:cNvPr>
          <p:cNvSpPr>
            <a:spLocks noGrp="1"/>
          </p:cNvSpPr>
          <p:nvPr>
            <p:ph type="title"/>
          </p:nvPr>
        </p:nvSpPr>
        <p:spPr/>
        <p:txBody>
          <a:bodyPr/>
          <a:lstStyle/>
          <a:p>
            <a:r>
              <a:rPr lang="en-US" dirty="0">
                <a:cs typeface="Calibri" panose="020F0502020204030204" pitchFamily="34" charset="0"/>
              </a:rPr>
              <a:t>Introduction to Anti-Racist Clinical Care</a:t>
            </a:r>
            <a:endParaRPr lang="en-US" dirty="0"/>
          </a:p>
        </p:txBody>
      </p:sp>
      <p:sp>
        <p:nvSpPr>
          <p:cNvPr id="3" name="Text Placeholder 2">
            <a:extLst>
              <a:ext uri="{FF2B5EF4-FFF2-40B4-BE49-F238E27FC236}">
                <a16:creationId xmlns:a16="http://schemas.microsoft.com/office/drawing/2014/main" id="{55F56791-F637-77BA-866C-8C47389E4E26}"/>
              </a:ext>
            </a:extLst>
          </p:cNvPr>
          <p:cNvSpPr>
            <a:spLocks noGrp="1"/>
          </p:cNvSpPr>
          <p:nvPr>
            <p:ph type="body" idx="1"/>
          </p:nvPr>
        </p:nvSpPr>
        <p:spPr/>
        <p:txBody>
          <a:bodyPr/>
          <a:lstStyle/>
          <a:p>
            <a:endParaRPr lang="en-US"/>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p:txBody>
          <a:bodyPr vert="horz" lIns="0" tIns="0" rIns="0" bIns="0" rtlCol="0" anchor="ctr">
            <a:normAutofit/>
          </a:bodyPr>
          <a:lstStyle/>
          <a:p>
            <a:pPr>
              <a:spcAft>
                <a:spcPts val="600"/>
              </a:spcAft>
            </a:pPr>
            <a:fld id="{1D2EA5EF-C699-AF4C-BA42-C0A1CAAB713C}" type="slidenum">
              <a:rPr lang="en-US" smtClean="0"/>
              <a:pPr>
                <a:spcAft>
                  <a:spcPts val="600"/>
                </a:spcAft>
              </a:pPr>
              <a:t>29</a:t>
            </a:fld>
            <a:endParaRPr lang="en-US"/>
          </a:p>
        </p:txBody>
      </p:sp>
    </p:spTree>
    <p:extLst>
      <p:ext uri="{BB962C8B-B14F-4D97-AF65-F5344CB8AC3E}">
        <p14:creationId xmlns:p14="http://schemas.microsoft.com/office/powerpoint/2010/main" val="4125697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Disclosures</a:t>
            </a:r>
          </a:p>
        </p:txBody>
      </p:sp>
      <p:sp>
        <p:nvSpPr>
          <p:cNvPr id="7" name="Content Placeholder 6"/>
          <p:cNvSpPr>
            <a:spLocks noGrp="1"/>
          </p:cNvSpPr>
          <p:nvPr>
            <p:ph idx="1"/>
          </p:nvPr>
        </p:nvSpPr>
        <p:spPr/>
        <p:txBody>
          <a:bodyPr>
            <a:normAutofit/>
          </a:bodyPr>
          <a:lstStyle/>
          <a:p>
            <a:pPr marL="0" indent="0">
              <a:buNone/>
            </a:pPr>
            <a:endParaRPr lang="en-US" i="1" dirty="0">
              <a:solidFill>
                <a:srgbClr val="FF0000"/>
              </a:solidFill>
            </a:endParaRPr>
          </a:p>
          <a:p>
            <a:pPr marL="0" indent="0">
              <a:buNone/>
            </a:pPr>
            <a:r>
              <a:rPr lang="en-US" sz="3400" dirty="0"/>
              <a:t>All presenters of this continuing medical education activity have indicated that neither they nor their spouse/legally recognized domestic partner has any financial relationships with commercial interests related to the content of this activity. </a:t>
            </a:r>
          </a:p>
        </p:txBody>
      </p:sp>
      <p:sp>
        <p:nvSpPr>
          <p:cNvPr id="2" name="Slide Number Placeholder 1">
            <a:extLst>
              <a:ext uri="{FF2B5EF4-FFF2-40B4-BE49-F238E27FC236}">
                <a16:creationId xmlns:a16="http://schemas.microsoft.com/office/drawing/2014/main" id="{5141AC4F-C40E-CF4F-9B8A-B863157BAAFE}"/>
              </a:ext>
            </a:extLst>
          </p:cNvPr>
          <p:cNvSpPr>
            <a:spLocks noGrp="1"/>
          </p:cNvSpPr>
          <p:nvPr>
            <p:ph type="sldNum" sz="quarter" idx="12"/>
          </p:nvPr>
        </p:nvSpPr>
        <p:spPr/>
        <p:txBody>
          <a:bodyPr/>
          <a:lstStyle/>
          <a:p>
            <a:fld id="{1D2EA5EF-C699-AF4C-BA42-C0A1CAAB713C}" type="slidenum">
              <a:rPr lang="en-US" smtClean="0"/>
              <a:t>3</a:t>
            </a:fld>
            <a:endParaRPr lang="en-US"/>
          </a:p>
        </p:txBody>
      </p:sp>
    </p:spTree>
    <p:extLst>
      <p:ext uri="{BB962C8B-B14F-4D97-AF65-F5344CB8AC3E}">
        <p14:creationId xmlns:p14="http://schemas.microsoft.com/office/powerpoint/2010/main" val="3101800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A58A-4073-0165-A4EA-7EBCC708C852}"/>
              </a:ext>
            </a:extLst>
          </p:cNvPr>
          <p:cNvSpPr>
            <a:spLocks noGrp="1"/>
          </p:cNvSpPr>
          <p:nvPr>
            <p:ph type="title"/>
          </p:nvPr>
        </p:nvSpPr>
        <p:spPr/>
        <p:txBody>
          <a:bodyPr/>
          <a:lstStyle/>
          <a:p>
            <a:r>
              <a:rPr lang="en-US" dirty="0">
                <a:cs typeface="Calibri" panose="020F0502020204030204" pitchFamily="34" charset="0"/>
              </a:rPr>
              <a:t>Medical Mistrust Module</a:t>
            </a:r>
            <a:endParaRPr lang="en-US" dirty="0"/>
          </a:p>
        </p:txBody>
      </p:sp>
      <p:sp>
        <p:nvSpPr>
          <p:cNvPr id="3" name="Text Placeholder 2">
            <a:extLst>
              <a:ext uri="{FF2B5EF4-FFF2-40B4-BE49-F238E27FC236}">
                <a16:creationId xmlns:a16="http://schemas.microsoft.com/office/drawing/2014/main" id="{C183EC6E-DA67-82C7-258C-E975C8204FDD}"/>
              </a:ext>
            </a:extLst>
          </p:cNvPr>
          <p:cNvSpPr>
            <a:spLocks noGrp="1"/>
          </p:cNvSpPr>
          <p:nvPr>
            <p:ph type="body" idx="1"/>
          </p:nvPr>
        </p:nvSpPr>
        <p:spPr/>
        <p:txBody>
          <a:bodyPr/>
          <a:lstStyle/>
          <a:p>
            <a:endParaRPr lang="en-US"/>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p:txBody>
          <a:bodyPr vert="horz" lIns="0" tIns="0" rIns="0" bIns="0" rtlCol="0" anchor="ctr">
            <a:normAutofit/>
          </a:bodyPr>
          <a:lstStyle/>
          <a:p>
            <a:pPr>
              <a:spcAft>
                <a:spcPts val="600"/>
              </a:spcAft>
            </a:pPr>
            <a:fld id="{1D2EA5EF-C699-AF4C-BA42-C0A1CAAB713C}" type="slidenum">
              <a:rPr lang="en-US" smtClean="0"/>
              <a:pPr>
                <a:spcAft>
                  <a:spcPts val="600"/>
                </a:spcAft>
              </a:pPr>
              <a:t>30</a:t>
            </a:fld>
            <a:endParaRPr lang="en-US"/>
          </a:p>
        </p:txBody>
      </p:sp>
    </p:spTree>
    <p:extLst>
      <p:ext uri="{BB962C8B-B14F-4D97-AF65-F5344CB8AC3E}">
        <p14:creationId xmlns:p14="http://schemas.microsoft.com/office/powerpoint/2010/main" val="405204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Medical Mistrust Module Purpose</a:t>
            </a:r>
          </a:p>
        </p:txBody>
      </p:sp>
      <p:pic>
        <p:nvPicPr>
          <p:cNvPr id="7" name="Picture 6">
            <a:extLst>
              <a:ext uri="{FF2B5EF4-FFF2-40B4-BE49-F238E27FC236}">
                <a16:creationId xmlns:a16="http://schemas.microsoft.com/office/drawing/2014/main" id="{36E1E98D-1E77-A93D-F1C5-EC52D8650F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0" y="1198106"/>
            <a:ext cx="4876800" cy="4631600"/>
          </a:xfrm>
          <a:prstGeom prst="rect">
            <a:avLst/>
          </a:prstGeom>
          <a:noFill/>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B657BF57-CC12-FDF1-D2AF-FBE1D18A4CEC}"/>
              </a:ext>
            </a:extLst>
          </p:cNvPr>
          <p:cNvSpPr txBox="1"/>
          <p:nvPr/>
        </p:nvSpPr>
        <p:spPr>
          <a:xfrm>
            <a:off x="609600" y="5829706"/>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4" name="Content Placeholder 4">
            <a:extLst>
              <a:ext uri="{FF2B5EF4-FFF2-40B4-BE49-F238E27FC236}">
                <a16:creationId xmlns:a16="http://schemas.microsoft.com/office/drawing/2014/main" id="{C2904E61-776B-A72C-DFF9-6BEDF9C214F7}"/>
              </a:ext>
            </a:extLst>
          </p:cNvPr>
          <p:cNvSpPr txBox="1">
            <a:spLocks/>
          </p:cNvSpPr>
          <p:nvPr/>
        </p:nvSpPr>
        <p:spPr>
          <a:xfrm>
            <a:off x="5892803" y="1536192"/>
            <a:ext cx="5384799" cy="4431308"/>
          </a:xfrm>
          <a:prstGeom prst="rect">
            <a:avLst/>
          </a:prstGeom>
        </p:spPr>
        <p:txBody>
          <a:bodyPr spcFirstLastPara="1" vert="horz" lIns="91290" tIns="45645" rIns="91290" bIns="45645" rtlCol="0"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1pPr>
            <a:lvl2pPr marL="914400" marR="0" lvl="1"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2pPr>
            <a:lvl3pPr marL="1371600" marR="0" lvl="2"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3pPr>
            <a:lvl4pPr marL="1828800" marR="0" lvl="3"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4pPr>
            <a:lvl5pPr marL="2286000" marR="0" lvl="4"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5pPr>
            <a:lvl6pPr marL="2743200" marR="0" lvl="5"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6pPr>
            <a:lvl7pPr marL="3200400" marR="0" lvl="6"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7pPr>
            <a:lvl8pPr marL="3657600" marR="0" lvl="7" indent="-317500" algn="l" rtl="0">
              <a:lnSpc>
                <a:spcPct val="115000"/>
              </a:lnSpc>
              <a:spcBef>
                <a:spcPts val="0"/>
              </a:spcBef>
              <a:spcAft>
                <a:spcPts val="0"/>
              </a:spcAft>
              <a:buClr>
                <a:srgbClr val="317BB4"/>
              </a:buClr>
              <a:buSzPts val="1400"/>
              <a:buFont typeface="Calibri"/>
              <a:buChar char="○"/>
              <a:defRPr sz="1400" b="0" i="0" u="none" strike="noStrike" cap="none">
                <a:solidFill>
                  <a:srgbClr val="317BB4"/>
                </a:solidFill>
                <a:latin typeface="Calibri"/>
                <a:ea typeface="Calibri"/>
                <a:cs typeface="Calibri"/>
                <a:sym typeface="Calibri"/>
              </a:defRPr>
            </a:lvl8pPr>
            <a:lvl9pPr marL="4114800" marR="0" lvl="8" indent="-317500" algn="l" rtl="0">
              <a:lnSpc>
                <a:spcPct val="115000"/>
              </a:lnSpc>
              <a:spcBef>
                <a:spcPts val="0"/>
              </a:spcBef>
              <a:spcAft>
                <a:spcPts val="0"/>
              </a:spcAft>
              <a:buClr>
                <a:srgbClr val="17285B"/>
              </a:buClr>
              <a:buSzPts val="1400"/>
              <a:buFont typeface="Calibri"/>
              <a:buChar char="■"/>
              <a:defRPr sz="1400" b="0" i="0" u="none" strike="noStrike" cap="none">
                <a:solidFill>
                  <a:srgbClr val="17285B"/>
                </a:solidFill>
                <a:latin typeface="Calibri"/>
                <a:ea typeface="Calibri"/>
                <a:cs typeface="Calibri"/>
                <a:sym typeface="Calibri"/>
              </a:defRPr>
            </a:lvl9pPr>
          </a:lstStyle>
          <a:p>
            <a:pPr marL="342337" lvl="0" indent="-228225" defTabSz="912899">
              <a:spcBef>
                <a:spcPct val="20000"/>
              </a:spcBef>
              <a:spcAft>
                <a:spcPts val="0"/>
              </a:spcAft>
              <a:buClr>
                <a:schemeClr val="accent6"/>
              </a:buClr>
              <a:buSzPts val="2800"/>
              <a:buFont typeface="Wingdings" charset="2"/>
              <a:buChar char="§"/>
            </a:pPr>
            <a:r>
              <a:rPr lang="en-US" sz="2800">
                <a:solidFill>
                  <a:schemeClr val="tx1"/>
                </a:solidFill>
                <a:latin typeface="+mn-lt"/>
                <a:ea typeface="+mn-ea"/>
              </a:rPr>
              <a:t>The purpose of this module is to illuminate the deep roots of Medical Mistrust and identify interpersonal and structural strategies to mitigate Medical Mistrust.</a:t>
            </a:r>
          </a:p>
          <a:p>
            <a:pPr marL="342337" lvl="1" indent="-228225" defTabSz="912899">
              <a:spcBef>
                <a:spcPct val="20000"/>
              </a:spcBef>
              <a:buClr>
                <a:schemeClr val="accent6"/>
              </a:buClr>
              <a:buFont typeface="Wingdings" charset="2"/>
              <a:buChar char="§"/>
            </a:pPr>
            <a:endParaRPr lang="en-US" sz="2800">
              <a:solidFill>
                <a:schemeClr val="tx1"/>
              </a:solidFill>
              <a:latin typeface="+mn-lt"/>
              <a:ea typeface="+mn-ea"/>
            </a:endParaRPr>
          </a:p>
          <a:p>
            <a:pPr marL="342337" indent="-228225" defTabSz="912899">
              <a:spcBef>
                <a:spcPct val="20000"/>
              </a:spcBef>
              <a:buClr>
                <a:schemeClr val="accent6"/>
              </a:buClr>
              <a:buFont typeface="Wingdings" charset="2"/>
              <a:buChar char="§"/>
            </a:pPr>
            <a:endParaRPr lang="en-US" sz="2800">
              <a:solidFill>
                <a:schemeClr val="tx1"/>
              </a:solidFill>
              <a:latin typeface="+mn-lt"/>
              <a:ea typeface="+mn-ea"/>
            </a:endParaRP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31</a:t>
            </a:fld>
            <a:endParaRPr lang="en-US"/>
          </a:p>
        </p:txBody>
      </p:sp>
    </p:spTree>
    <p:extLst>
      <p:ext uri="{BB962C8B-B14F-4D97-AF65-F5344CB8AC3E}">
        <p14:creationId xmlns:p14="http://schemas.microsoft.com/office/powerpoint/2010/main" val="2204065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Medical Mistrust Module Learning Objectives</a:t>
            </a:r>
          </a:p>
        </p:txBody>
      </p:sp>
      <p:sp>
        <p:nvSpPr>
          <p:cNvPr id="7" name="Google Shape;270;p21">
            <a:extLst>
              <a:ext uri="{FF2B5EF4-FFF2-40B4-BE49-F238E27FC236}">
                <a16:creationId xmlns:a16="http://schemas.microsoft.com/office/drawing/2014/main" id="{2B50152C-BE8F-B1DC-A9D0-5FA5EA90A357}"/>
              </a:ext>
            </a:extLst>
          </p:cNvPr>
          <p:cNvSpPr txBox="1"/>
          <p:nvPr/>
        </p:nvSpPr>
        <p:spPr>
          <a:xfrm>
            <a:off x="609599" y="1536192"/>
            <a:ext cx="10766117" cy="4431308"/>
          </a:xfrm>
          <a:prstGeom prst="rect">
            <a:avLst/>
          </a:prstGeom>
        </p:spPr>
        <p:txBody>
          <a:bodyPr spcFirstLastPara="1" vert="horz" lIns="91290" tIns="45645" rIns="91290" bIns="45645" rtlCol="0" anchorCtr="0">
            <a:normAutofit/>
          </a:bodyPr>
          <a:lstStyle/>
          <a:p>
            <a:pPr marL="342337" marR="0" lvl="0" indent="-228225" defTabSz="912899">
              <a:lnSpc>
                <a:spcPct val="90000"/>
              </a:lnSpc>
              <a:spcBef>
                <a:spcPct val="20000"/>
              </a:spcBef>
              <a:spcAft>
                <a:spcPts val="0"/>
              </a:spcAft>
              <a:buClr>
                <a:schemeClr val="tx1"/>
              </a:buClr>
              <a:buSzPts val="2800"/>
              <a:buFont typeface="Wingdings" charset="2"/>
              <a:buChar char="§"/>
            </a:pPr>
            <a:r>
              <a:rPr lang="en-US" sz="2400" dirty="0"/>
              <a:t>Discuss at least two examples that have contributed to Medical Mistrust.</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400" dirty="0"/>
          </a:p>
          <a:p>
            <a:pPr marL="342337" indent="-228225" defTabSz="912899">
              <a:lnSpc>
                <a:spcPct val="90000"/>
              </a:lnSpc>
              <a:spcBef>
                <a:spcPct val="20000"/>
              </a:spcBef>
              <a:buClr>
                <a:schemeClr val="tx1"/>
              </a:buClr>
              <a:buSzPts val="2800"/>
              <a:buFont typeface="Wingdings" charset="2"/>
              <a:buChar char="§"/>
            </a:pPr>
            <a:r>
              <a:rPr lang="en-US" sz="2400" dirty="0"/>
              <a:t>Discuss at least two reasons why BIPOC communities mistrust the healthcare system and medical profession. </a:t>
            </a:r>
          </a:p>
          <a:p>
            <a:pPr marL="114112" defTabSz="912899">
              <a:lnSpc>
                <a:spcPct val="90000"/>
              </a:lnSpc>
              <a:spcBef>
                <a:spcPct val="20000"/>
              </a:spcBef>
              <a:buClr>
                <a:schemeClr val="tx1"/>
              </a:buClr>
              <a:buSzPts val="2800"/>
            </a:pPr>
            <a:r>
              <a:rPr lang="en-US" sz="2400" dirty="0"/>
              <a:t> </a:t>
            </a:r>
          </a:p>
          <a:p>
            <a:pPr marL="342337" indent="-228225" defTabSz="912899">
              <a:lnSpc>
                <a:spcPct val="90000"/>
              </a:lnSpc>
              <a:spcBef>
                <a:spcPct val="20000"/>
              </a:spcBef>
              <a:buClr>
                <a:schemeClr val="tx1"/>
              </a:buClr>
              <a:buSzPts val="2800"/>
              <a:buFont typeface="Wingdings" charset="2"/>
              <a:buChar char="§"/>
            </a:pPr>
            <a:r>
              <a:rPr lang="en-US" sz="2400" dirty="0"/>
              <a:t>Identify three strategies to address behaviors that promote or maintain Medical Mistrust.</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400" dirty="0"/>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400" u="none" strike="noStrike" cap="none" dirty="0"/>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32</a:t>
            </a:fld>
            <a:endParaRPr lang="en-US"/>
          </a:p>
        </p:txBody>
      </p:sp>
    </p:spTree>
    <p:extLst>
      <p:ext uri="{BB962C8B-B14F-4D97-AF65-F5344CB8AC3E}">
        <p14:creationId xmlns:p14="http://schemas.microsoft.com/office/powerpoint/2010/main" val="7790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Medical Mistrust Module Activities</a:t>
            </a:r>
          </a:p>
        </p:txBody>
      </p:sp>
      <p:pic>
        <p:nvPicPr>
          <p:cNvPr id="4" name="Picture 3">
            <a:extLst>
              <a:ext uri="{FF2B5EF4-FFF2-40B4-BE49-F238E27FC236}">
                <a16:creationId xmlns:a16="http://schemas.microsoft.com/office/drawing/2014/main" id="{5C8BC9A5-189E-779C-E761-7F256465480A}"/>
              </a:ext>
              <a:ext uri="{C183D7F6-B498-43B3-948B-1728B52AA6E4}">
                <adec:decorative xmlns:adec="http://schemas.microsoft.com/office/drawing/2017/decorative" val="1"/>
              </a:ext>
            </a:extLst>
          </p:cNvPr>
          <p:cNvPicPr>
            <a:picLocks noChangeAspect="1"/>
          </p:cNvPicPr>
          <p:nvPr/>
        </p:nvPicPr>
        <p:blipFill rotWithShape="1">
          <a:blip r:embed="rId3"/>
          <a:srcRect l="17635" r="8906" b="2"/>
          <a:stretch/>
        </p:blipFill>
        <p:spPr>
          <a:xfrm>
            <a:off x="494971" y="1213346"/>
            <a:ext cx="5118038" cy="4431308"/>
          </a:xfrm>
          <a:prstGeom prst="rect">
            <a:avLst/>
          </a:prstGeom>
          <a:noFill/>
          <a:effectLst>
            <a:outerShdw blurRad="50800" dist="38100" dir="5400000" algn="t" rotWithShape="0">
              <a:prstClr val="black">
                <a:alpha val="40000"/>
              </a:prstClr>
            </a:outerShdw>
            <a:softEdge rad="12700"/>
          </a:effectLst>
        </p:spPr>
      </p:pic>
      <p:sp>
        <p:nvSpPr>
          <p:cNvPr id="6" name="TextBox 5">
            <a:extLst>
              <a:ext uri="{FF2B5EF4-FFF2-40B4-BE49-F238E27FC236}">
                <a16:creationId xmlns:a16="http://schemas.microsoft.com/office/drawing/2014/main" id="{BF3A3A8C-4481-942B-D92A-8833B17B8A0B}"/>
              </a:ext>
            </a:extLst>
          </p:cNvPr>
          <p:cNvSpPr txBox="1"/>
          <p:nvPr/>
        </p:nvSpPr>
        <p:spPr>
          <a:xfrm>
            <a:off x="494971" y="5723093"/>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8" name="TextBox 7">
            <a:extLst>
              <a:ext uri="{FF2B5EF4-FFF2-40B4-BE49-F238E27FC236}">
                <a16:creationId xmlns:a16="http://schemas.microsoft.com/office/drawing/2014/main" id="{ED532F4A-D05C-8EC3-1CF3-FDCD63689060}"/>
              </a:ext>
            </a:extLst>
          </p:cNvPr>
          <p:cNvSpPr txBox="1"/>
          <p:nvPr/>
        </p:nvSpPr>
        <p:spPr>
          <a:xfrm>
            <a:off x="5892803" y="1536192"/>
            <a:ext cx="5384799" cy="4431308"/>
          </a:xfrm>
          <a:prstGeom prst="rect">
            <a:avLst/>
          </a:prstGeom>
        </p:spPr>
        <p:txBody>
          <a:bodyPr vert="horz" lIns="91290" tIns="45645" rIns="91290" bIns="45645" rtlCol="0">
            <a:normAutofit/>
          </a:bodyPr>
          <a:lstStyle/>
          <a:p>
            <a:pPr marL="342337" marR="0" lvl="0" indent="-228225" defTabSz="912899">
              <a:lnSpc>
                <a:spcPct val="90000"/>
              </a:lnSpc>
              <a:spcBef>
                <a:spcPct val="20000"/>
              </a:spcBef>
              <a:spcAft>
                <a:spcPts val="0"/>
              </a:spcAft>
              <a:buClr>
                <a:schemeClr val="accent6"/>
              </a:buClr>
              <a:buSzPts val="2800"/>
              <a:buFont typeface="Wingdings" charset="2"/>
              <a:buChar char="§"/>
            </a:pPr>
            <a:r>
              <a:rPr lang="en-US" sz="2200"/>
              <a:t>Examine the historical context of Medical Mistrust.</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200"/>
          </a:p>
          <a:p>
            <a:pPr marL="342337" marR="0" lvl="0" indent="-228225" defTabSz="912899">
              <a:lnSpc>
                <a:spcPct val="90000"/>
              </a:lnSpc>
              <a:spcBef>
                <a:spcPct val="20000"/>
              </a:spcBef>
              <a:spcAft>
                <a:spcPts val="0"/>
              </a:spcAft>
              <a:buClr>
                <a:schemeClr val="accent6"/>
              </a:buClr>
              <a:buSzPts val="2800"/>
              <a:buFont typeface="Wingdings" charset="2"/>
              <a:buChar char="§"/>
            </a:pPr>
            <a:r>
              <a:rPr lang="en-US" sz="2200"/>
              <a:t>Discuss the concepts of distrust vs mistrust in healthcare.</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200"/>
          </a:p>
          <a:p>
            <a:pPr marL="342337" marR="0" lvl="0" indent="-228225" defTabSz="912899">
              <a:lnSpc>
                <a:spcPct val="90000"/>
              </a:lnSpc>
              <a:spcBef>
                <a:spcPct val="20000"/>
              </a:spcBef>
              <a:spcAft>
                <a:spcPts val="0"/>
              </a:spcAft>
              <a:buClr>
                <a:schemeClr val="accent6"/>
              </a:buClr>
              <a:buSzPts val="2800"/>
              <a:buFont typeface="Wingdings" charset="2"/>
              <a:buChar char="§"/>
            </a:pPr>
            <a:r>
              <a:rPr lang="en-US" sz="2200"/>
              <a:t>Design tool to examine how to review and revise organizational policies.</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200"/>
          </a:p>
          <a:p>
            <a:pPr marL="342337" marR="0" lvl="0" indent="-228225" defTabSz="912899">
              <a:lnSpc>
                <a:spcPct val="90000"/>
              </a:lnSpc>
              <a:spcBef>
                <a:spcPct val="20000"/>
              </a:spcBef>
              <a:spcAft>
                <a:spcPts val="0"/>
              </a:spcAft>
              <a:buClr>
                <a:schemeClr val="accent6"/>
              </a:buClr>
              <a:buSzPts val="2800"/>
              <a:buFont typeface="Wingdings" charset="2"/>
              <a:buChar char="§"/>
            </a:pPr>
            <a:r>
              <a:rPr lang="en-US" sz="2200"/>
              <a:t>Use a case study to consider how to address Medical Mistrust in patient/provider interactions.</a:t>
            </a: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33</a:t>
            </a:fld>
            <a:endParaRPr lang="en-US"/>
          </a:p>
        </p:txBody>
      </p:sp>
    </p:spTree>
    <p:extLst>
      <p:ext uri="{BB962C8B-B14F-4D97-AF65-F5344CB8AC3E}">
        <p14:creationId xmlns:p14="http://schemas.microsoft.com/office/powerpoint/2010/main" val="725412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7D23-988F-9046-5365-1458E0870CF7}"/>
              </a:ext>
            </a:extLst>
          </p:cNvPr>
          <p:cNvSpPr>
            <a:spLocks noGrp="1"/>
          </p:cNvSpPr>
          <p:nvPr>
            <p:ph type="title"/>
          </p:nvPr>
        </p:nvSpPr>
        <p:spPr/>
        <p:txBody>
          <a:bodyPr/>
          <a:lstStyle/>
          <a:p>
            <a:r>
              <a:rPr lang="en-US" dirty="0">
                <a:cs typeface="Calibri" panose="020F0502020204030204" pitchFamily="34" charset="0"/>
              </a:rPr>
              <a:t>Intersectionality Module</a:t>
            </a:r>
            <a:endParaRPr lang="en-US" dirty="0"/>
          </a:p>
        </p:txBody>
      </p:sp>
      <p:sp>
        <p:nvSpPr>
          <p:cNvPr id="3" name="Text Placeholder 2">
            <a:extLst>
              <a:ext uri="{FF2B5EF4-FFF2-40B4-BE49-F238E27FC236}">
                <a16:creationId xmlns:a16="http://schemas.microsoft.com/office/drawing/2014/main" id="{5CBBC16A-649B-6C4F-20DC-F4F3D053BEC5}"/>
              </a:ext>
            </a:extLst>
          </p:cNvPr>
          <p:cNvSpPr>
            <a:spLocks noGrp="1"/>
          </p:cNvSpPr>
          <p:nvPr>
            <p:ph type="body" idx="1"/>
          </p:nvPr>
        </p:nvSpPr>
        <p:spPr/>
        <p:txBody>
          <a:bodyPr/>
          <a:lstStyle/>
          <a:p>
            <a:endParaRPr lang="en-US"/>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p:txBody>
          <a:bodyPr vert="horz" lIns="0" tIns="0" rIns="0" bIns="0" rtlCol="0" anchor="ctr">
            <a:normAutofit/>
          </a:bodyPr>
          <a:lstStyle/>
          <a:p>
            <a:pPr>
              <a:spcAft>
                <a:spcPts val="600"/>
              </a:spcAft>
            </a:pPr>
            <a:fld id="{1D2EA5EF-C699-AF4C-BA42-C0A1CAAB713C}" type="slidenum">
              <a:rPr lang="en-US" smtClean="0"/>
              <a:pPr>
                <a:spcAft>
                  <a:spcPts val="600"/>
                </a:spcAft>
              </a:pPr>
              <a:t>34</a:t>
            </a:fld>
            <a:endParaRPr lang="en-US"/>
          </a:p>
        </p:txBody>
      </p:sp>
    </p:spTree>
    <p:extLst>
      <p:ext uri="{BB962C8B-B14F-4D97-AF65-F5344CB8AC3E}">
        <p14:creationId xmlns:p14="http://schemas.microsoft.com/office/powerpoint/2010/main" val="2483197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Intersectional Module Purpose</a:t>
            </a:r>
          </a:p>
        </p:txBody>
      </p:sp>
      <p:sp>
        <p:nvSpPr>
          <p:cNvPr id="6" name="Google Shape;323;p27">
            <a:extLst>
              <a:ext uri="{FF2B5EF4-FFF2-40B4-BE49-F238E27FC236}">
                <a16:creationId xmlns:a16="http://schemas.microsoft.com/office/drawing/2014/main" id="{0F568982-6D66-F627-1F8B-2211F56F9D0D}"/>
              </a:ext>
            </a:extLst>
          </p:cNvPr>
          <p:cNvSpPr txBox="1">
            <a:spLocks/>
          </p:cNvSpPr>
          <p:nvPr/>
        </p:nvSpPr>
        <p:spPr>
          <a:xfrm>
            <a:off x="609600" y="1536192"/>
            <a:ext cx="4876800" cy="4431308"/>
          </a:xfrm>
          <a:prstGeom prst="rect">
            <a:avLst/>
          </a:prstGeom>
        </p:spPr>
        <p:txBody>
          <a:bodyPr spcFirstLastPara="1" vert="horz" lIns="91290" tIns="45645" rIns="91290" bIns="45645" rtlCol="0" anchorCtr="0">
            <a:norm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SzPts val="2800"/>
            </a:pPr>
            <a:r>
              <a:rPr lang="en-US" sz="2600"/>
              <a:t>The purpose of this module is to examine the application of an intersectional approach into clinical practice. </a:t>
            </a:r>
          </a:p>
          <a:p>
            <a:pPr>
              <a:buSzPts val="2800"/>
            </a:pPr>
            <a:endParaRPr lang="en-US" sz="2600" dirty="0"/>
          </a:p>
          <a:p>
            <a:pPr>
              <a:buSzPts val="2800"/>
            </a:pPr>
            <a:r>
              <a:rPr lang="en-US" sz="2600"/>
              <a:t>We want to answer the question – how does an intersectional lens inform the practice of healthcare providers?</a:t>
            </a:r>
          </a:p>
          <a:p>
            <a:pPr>
              <a:buSzPts val="1800"/>
            </a:pPr>
            <a:endParaRPr lang="en-US" sz="2600" dirty="0"/>
          </a:p>
        </p:txBody>
      </p:sp>
      <p:pic>
        <p:nvPicPr>
          <p:cNvPr id="4" name="Picture 3">
            <a:extLst>
              <a:ext uri="{FF2B5EF4-FFF2-40B4-BE49-F238E27FC236}">
                <a16:creationId xmlns:a16="http://schemas.microsoft.com/office/drawing/2014/main" id="{2960C891-EBF2-91AF-6200-B1432C64A5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90918" y="1536192"/>
            <a:ext cx="5384799" cy="4038599"/>
          </a:xfrm>
          <a:prstGeom prst="rect">
            <a:avLst/>
          </a:prstGeom>
          <a:noFill/>
          <a:effectLst>
            <a:outerShdw blurRad="50800" dist="38100" dir="5400000" algn="t" rotWithShape="0">
              <a:prstClr val="black">
                <a:alpha val="40000"/>
              </a:prstClr>
            </a:outerShdw>
            <a:softEdge rad="12700"/>
          </a:effectLst>
        </p:spPr>
      </p:pic>
      <p:sp>
        <p:nvSpPr>
          <p:cNvPr id="3" name="TextBox 2">
            <a:extLst>
              <a:ext uri="{FF2B5EF4-FFF2-40B4-BE49-F238E27FC236}">
                <a16:creationId xmlns:a16="http://schemas.microsoft.com/office/drawing/2014/main" id="{6AE1DABF-699C-0601-75EF-7141E52B3C76}"/>
              </a:ext>
            </a:extLst>
          </p:cNvPr>
          <p:cNvSpPr txBox="1"/>
          <p:nvPr/>
        </p:nvSpPr>
        <p:spPr>
          <a:xfrm>
            <a:off x="5990918" y="5635608"/>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35</a:t>
            </a:fld>
            <a:endParaRPr lang="en-US"/>
          </a:p>
        </p:txBody>
      </p:sp>
    </p:spTree>
    <p:extLst>
      <p:ext uri="{BB962C8B-B14F-4D97-AF65-F5344CB8AC3E}">
        <p14:creationId xmlns:p14="http://schemas.microsoft.com/office/powerpoint/2010/main" val="3881890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Intersectionality Module Learning Objectives</a:t>
            </a:r>
          </a:p>
        </p:txBody>
      </p:sp>
      <p:pic>
        <p:nvPicPr>
          <p:cNvPr id="4" name="Picture 3">
            <a:extLst>
              <a:ext uri="{FF2B5EF4-FFF2-40B4-BE49-F238E27FC236}">
                <a16:creationId xmlns:a16="http://schemas.microsoft.com/office/drawing/2014/main" id="{DD95F651-E5FA-8F45-441D-2AE6D9184827}"/>
              </a:ext>
              <a:ext uri="{C183D7F6-B498-43B3-948B-1728B52AA6E4}">
                <adec:decorative xmlns:adec="http://schemas.microsoft.com/office/drawing/2017/decorative" val="1"/>
              </a:ext>
            </a:extLst>
          </p:cNvPr>
          <p:cNvPicPr>
            <a:picLocks noChangeAspect="1"/>
          </p:cNvPicPr>
          <p:nvPr/>
        </p:nvPicPr>
        <p:blipFill rotWithShape="1">
          <a:blip r:embed="rId3"/>
          <a:srcRect l="46369" r="19239" b="-1"/>
          <a:stretch/>
        </p:blipFill>
        <p:spPr>
          <a:xfrm>
            <a:off x="609604" y="1213346"/>
            <a:ext cx="4876800" cy="4431308"/>
          </a:xfrm>
          <a:prstGeom prst="rect">
            <a:avLst/>
          </a:prstGeom>
          <a:noFill/>
          <a:effectLst>
            <a:outerShdw blurRad="50800" dist="38100" dir="5400000" algn="t" rotWithShape="0">
              <a:prstClr val="black">
                <a:alpha val="40000"/>
              </a:prstClr>
            </a:outerShdw>
            <a:softEdge rad="12700"/>
          </a:effectLst>
        </p:spPr>
      </p:pic>
      <p:sp>
        <p:nvSpPr>
          <p:cNvPr id="3" name="TextBox 2">
            <a:extLst>
              <a:ext uri="{FF2B5EF4-FFF2-40B4-BE49-F238E27FC236}">
                <a16:creationId xmlns:a16="http://schemas.microsoft.com/office/drawing/2014/main" id="{458201C2-6B50-38DB-0705-D79A7382BD99}"/>
              </a:ext>
            </a:extLst>
          </p:cNvPr>
          <p:cNvSpPr txBox="1"/>
          <p:nvPr/>
        </p:nvSpPr>
        <p:spPr>
          <a:xfrm>
            <a:off x="609604" y="5723093"/>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7" name="Google Shape;330;p28">
            <a:extLst>
              <a:ext uri="{FF2B5EF4-FFF2-40B4-BE49-F238E27FC236}">
                <a16:creationId xmlns:a16="http://schemas.microsoft.com/office/drawing/2014/main" id="{DCF3FF59-622A-2C65-EA30-E511159C606F}"/>
              </a:ext>
            </a:extLst>
          </p:cNvPr>
          <p:cNvSpPr txBox="1"/>
          <p:nvPr/>
        </p:nvSpPr>
        <p:spPr>
          <a:xfrm>
            <a:off x="5892803" y="1536192"/>
            <a:ext cx="5384799" cy="4431308"/>
          </a:xfrm>
          <a:prstGeom prst="rect">
            <a:avLst/>
          </a:prstGeom>
        </p:spPr>
        <p:txBody>
          <a:bodyPr spcFirstLastPara="1" vert="horz" lIns="91290" tIns="45645" rIns="91290" bIns="45645" rtlCol="0" anchorCtr="0">
            <a:normAutofit/>
          </a:bodyPr>
          <a:lstStyle/>
          <a:p>
            <a:pPr marL="342337" marR="0" lvl="0" indent="-228225" defTabSz="912899">
              <a:lnSpc>
                <a:spcPct val="90000"/>
              </a:lnSpc>
              <a:spcBef>
                <a:spcPct val="20000"/>
              </a:spcBef>
              <a:spcAft>
                <a:spcPts val="0"/>
              </a:spcAft>
              <a:buClr>
                <a:schemeClr val="accent6"/>
              </a:buClr>
              <a:buSzPts val="2800"/>
              <a:buFont typeface="Wingdings" charset="2"/>
              <a:buChar char="§"/>
            </a:pPr>
            <a:r>
              <a:rPr lang="en-US" sz="2800"/>
              <a:t>Define intersectionality.</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800"/>
          </a:p>
          <a:p>
            <a:pPr marL="342337" marR="0" lvl="0" indent="-228225" defTabSz="912899">
              <a:lnSpc>
                <a:spcPct val="90000"/>
              </a:lnSpc>
              <a:spcBef>
                <a:spcPct val="20000"/>
              </a:spcBef>
              <a:spcAft>
                <a:spcPts val="0"/>
              </a:spcAft>
              <a:buClr>
                <a:schemeClr val="accent6"/>
              </a:buClr>
              <a:buSzPts val="2800"/>
              <a:buFont typeface="Wingdings" charset="2"/>
              <a:buChar char="§"/>
            </a:pPr>
            <a:r>
              <a:rPr lang="en-US" sz="2800"/>
              <a:t>Discuss how intersectionality is a paradigm that addresses the multiple ways we identify.</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800"/>
          </a:p>
          <a:p>
            <a:pPr marL="342337" marR="0" lvl="0" indent="-228225" defTabSz="912899">
              <a:lnSpc>
                <a:spcPct val="90000"/>
              </a:lnSpc>
              <a:spcBef>
                <a:spcPct val="20000"/>
              </a:spcBef>
              <a:spcAft>
                <a:spcPts val="0"/>
              </a:spcAft>
              <a:buClr>
                <a:schemeClr val="accent6"/>
              </a:buClr>
              <a:buSzPts val="2800"/>
              <a:buFont typeface="Wingdings" charset="2"/>
              <a:buChar char="§"/>
            </a:pPr>
            <a:r>
              <a:rPr lang="en-US" sz="2800"/>
              <a:t>Discuss how structural intersectionality can address power and equity in healthcare.</a:t>
            </a:r>
          </a:p>
          <a:p>
            <a:pPr marL="342337" marR="0" lvl="0" indent="-228225" defTabSz="912899">
              <a:lnSpc>
                <a:spcPct val="90000"/>
              </a:lnSpc>
              <a:spcBef>
                <a:spcPct val="20000"/>
              </a:spcBef>
              <a:spcAft>
                <a:spcPts val="0"/>
              </a:spcAft>
              <a:buClr>
                <a:schemeClr val="accent6"/>
              </a:buClr>
              <a:buSzPts val="2400"/>
              <a:buFont typeface="Wingdings" charset="2"/>
              <a:buChar char="§"/>
            </a:pPr>
            <a:endParaRPr lang="en-US" sz="2800"/>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36</a:t>
            </a:fld>
            <a:endParaRPr lang="en-US"/>
          </a:p>
        </p:txBody>
      </p:sp>
    </p:spTree>
    <p:extLst>
      <p:ext uri="{BB962C8B-B14F-4D97-AF65-F5344CB8AC3E}">
        <p14:creationId xmlns:p14="http://schemas.microsoft.com/office/powerpoint/2010/main" val="2073815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Intersectionality Module Activities</a:t>
            </a:r>
          </a:p>
        </p:txBody>
      </p:sp>
      <p:sp>
        <p:nvSpPr>
          <p:cNvPr id="6" name="Google Shape;337;p29">
            <a:extLst>
              <a:ext uri="{FF2B5EF4-FFF2-40B4-BE49-F238E27FC236}">
                <a16:creationId xmlns:a16="http://schemas.microsoft.com/office/drawing/2014/main" id="{A19CF185-2030-6579-2814-0E91430B8332}"/>
              </a:ext>
            </a:extLst>
          </p:cNvPr>
          <p:cNvSpPr txBox="1"/>
          <p:nvPr/>
        </p:nvSpPr>
        <p:spPr>
          <a:xfrm>
            <a:off x="609604" y="1213620"/>
            <a:ext cx="4833253" cy="4975905"/>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tx1"/>
              </a:buClr>
              <a:buSzPts val="2600"/>
              <a:buFont typeface="Wingdings" pitchFamily="2" charset="2"/>
              <a:buChar char="§"/>
            </a:pPr>
            <a:r>
              <a:rPr lang="en-US" sz="2200" b="0" i="0" dirty="0">
                <a:solidFill>
                  <a:schemeClr val="dk1"/>
                </a:solidFill>
                <a:ea typeface="Century Gothic"/>
                <a:cs typeface="Calibri" panose="020F0502020204030204" pitchFamily="34" charset="0"/>
                <a:sym typeface="Century Gothic"/>
              </a:rPr>
              <a:t>Examine intersectional identities to demonstrate the complexities of patient/provider interactions.</a:t>
            </a:r>
          </a:p>
          <a:p>
            <a:pPr marL="342900" marR="0" lvl="0" indent="-342900" algn="l" rtl="0">
              <a:lnSpc>
                <a:spcPct val="90000"/>
              </a:lnSpc>
              <a:spcBef>
                <a:spcPts val="0"/>
              </a:spcBef>
              <a:spcAft>
                <a:spcPts val="0"/>
              </a:spcAft>
              <a:buClr>
                <a:schemeClr val="tx1"/>
              </a:buClr>
              <a:buSzPts val="2600"/>
              <a:buFont typeface="Wingdings" pitchFamily="2" charset="2"/>
              <a:buChar char="§"/>
            </a:pPr>
            <a:endParaRPr sz="2200" b="0" i="0" dirty="0">
              <a:solidFill>
                <a:schemeClr val="dk1"/>
              </a:solidFill>
              <a:ea typeface="Century Gothic"/>
              <a:cs typeface="Calibri" panose="020F0502020204030204" pitchFamily="34" charset="0"/>
              <a:sym typeface="Century Gothic"/>
            </a:endParaRPr>
          </a:p>
          <a:p>
            <a:pPr marL="457200" marR="0" lvl="0" indent="-457200" algn="l" rtl="0">
              <a:lnSpc>
                <a:spcPct val="90000"/>
              </a:lnSpc>
              <a:spcBef>
                <a:spcPts val="1000"/>
              </a:spcBef>
              <a:spcAft>
                <a:spcPts val="0"/>
              </a:spcAft>
              <a:buClr>
                <a:schemeClr val="tx1"/>
              </a:buClr>
              <a:buSzPts val="2600"/>
              <a:buFont typeface="Wingdings" pitchFamily="2" charset="2"/>
              <a:buChar char="§"/>
            </a:pPr>
            <a:r>
              <a:rPr lang="en-US" sz="2200" b="0" i="0" dirty="0">
                <a:solidFill>
                  <a:schemeClr val="dk1"/>
                </a:solidFill>
                <a:ea typeface="Century Gothic"/>
                <a:cs typeface="Calibri" panose="020F0502020204030204" pitchFamily="34" charset="0"/>
                <a:sym typeface="Century Gothic"/>
              </a:rPr>
              <a:t>Define intersectionality and structural intersectionality. </a:t>
            </a:r>
            <a:endParaRPr sz="2200" dirty="0">
              <a:cs typeface="Calibri" panose="020F0502020204030204" pitchFamily="34" charset="0"/>
            </a:endParaRPr>
          </a:p>
          <a:p>
            <a:pPr marL="508000" marR="0" lvl="0" indent="-342900" algn="l" rtl="0">
              <a:lnSpc>
                <a:spcPct val="90000"/>
              </a:lnSpc>
              <a:spcBef>
                <a:spcPts val="1000"/>
              </a:spcBef>
              <a:spcAft>
                <a:spcPts val="0"/>
              </a:spcAft>
              <a:buClr>
                <a:schemeClr val="tx1"/>
              </a:buClr>
              <a:buSzPts val="2600"/>
              <a:buFont typeface="Wingdings" pitchFamily="2" charset="2"/>
              <a:buChar char="§"/>
            </a:pPr>
            <a:endParaRPr sz="2200" b="0" i="0" dirty="0">
              <a:solidFill>
                <a:schemeClr val="dk1"/>
              </a:solidFill>
              <a:ea typeface="Century Gothic"/>
              <a:cs typeface="Calibri" panose="020F0502020204030204" pitchFamily="34" charset="0"/>
              <a:sym typeface="Century Gothic"/>
            </a:endParaRPr>
          </a:p>
          <a:p>
            <a:pPr marL="457200" marR="0" lvl="0" indent="-457200" algn="l" rtl="0">
              <a:lnSpc>
                <a:spcPct val="90000"/>
              </a:lnSpc>
              <a:spcBef>
                <a:spcPts val="1000"/>
              </a:spcBef>
              <a:spcAft>
                <a:spcPts val="0"/>
              </a:spcAft>
              <a:buClr>
                <a:schemeClr val="tx1"/>
              </a:buClr>
              <a:buSzPts val="2600"/>
              <a:buFont typeface="Wingdings" pitchFamily="2" charset="2"/>
              <a:buChar char="§"/>
            </a:pPr>
            <a:r>
              <a:rPr lang="en-US" sz="2200" b="0" i="0" dirty="0">
                <a:solidFill>
                  <a:schemeClr val="dk1"/>
                </a:solidFill>
                <a:ea typeface="Century Gothic"/>
                <a:cs typeface="Calibri" panose="020F0502020204030204" pitchFamily="34" charset="0"/>
                <a:sym typeface="Century Gothic"/>
              </a:rPr>
              <a:t>Use a case study to demonstrate the dangerous impact of discrimination based on one identity.</a:t>
            </a:r>
            <a:endParaRPr sz="2200" dirty="0">
              <a:cs typeface="Calibri" panose="020F0502020204030204" pitchFamily="34" charset="0"/>
            </a:endParaRPr>
          </a:p>
          <a:p>
            <a:pPr marL="0" marR="0" lvl="0" indent="0" algn="l" rtl="0">
              <a:lnSpc>
                <a:spcPct val="90000"/>
              </a:lnSpc>
              <a:spcBef>
                <a:spcPts val="1000"/>
              </a:spcBef>
              <a:spcAft>
                <a:spcPts val="0"/>
              </a:spcAft>
              <a:buClr>
                <a:srgbClr val="00A4CF"/>
              </a:buClr>
              <a:buSzPts val="2800"/>
              <a:buFont typeface="Century Gothic"/>
              <a:buNone/>
            </a:pPr>
            <a:endParaRPr sz="2800" b="0" i="0" dirty="0">
              <a:solidFill>
                <a:schemeClr val="dk1"/>
              </a:solidFill>
              <a:latin typeface="Century Gothic"/>
              <a:ea typeface="Century Gothic"/>
              <a:cs typeface="Century Gothic"/>
              <a:sym typeface="Century Gothic"/>
            </a:endParaRPr>
          </a:p>
          <a:p>
            <a:pPr marL="457200" marR="0" lvl="0" indent="-279400" algn="l" rtl="0">
              <a:lnSpc>
                <a:spcPct val="90000"/>
              </a:lnSpc>
              <a:spcBef>
                <a:spcPts val="1000"/>
              </a:spcBef>
              <a:spcAft>
                <a:spcPts val="0"/>
              </a:spcAft>
              <a:buClr>
                <a:srgbClr val="00A4CF"/>
              </a:buClr>
              <a:buSzPts val="2800"/>
              <a:buFont typeface="Noto Sans Symbols"/>
              <a:buNone/>
            </a:pPr>
            <a:endParaRPr sz="2800" b="0" i="0" dirty="0">
              <a:solidFill>
                <a:schemeClr val="dk1"/>
              </a:solidFill>
              <a:latin typeface="Century Gothic"/>
              <a:ea typeface="Century Gothic"/>
              <a:cs typeface="Century Gothic"/>
              <a:sym typeface="Century Gothic"/>
            </a:endParaRPr>
          </a:p>
          <a:p>
            <a:pPr marL="0" marR="0" lvl="0" indent="0" algn="l" rtl="0">
              <a:lnSpc>
                <a:spcPct val="90000"/>
              </a:lnSpc>
              <a:spcBef>
                <a:spcPts val="1800"/>
              </a:spcBef>
              <a:spcAft>
                <a:spcPts val="0"/>
              </a:spcAft>
              <a:buClr>
                <a:srgbClr val="00A4CF"/>
              </a:buClr>
              <a:buSzPts val="2400"/>
              <a:buFont typeface="Century Gothic"/>
              <a:buNone/>
            </a:pPr>
            <a:endParaRPr sz="2400" b="1" i="0" dirty="0">
              <a:solidFill>
                <a:srgbClr val="0C89CE"/>
              </a:solidFill>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CD83FE8A-492B-C3D9-44F3-F41D0A6FE1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59928" y="1306287"/>
            <a:ext cx="5023757" cy="4147456"/>
          </a:xfrm>
          <a:prstGeom prst="rect">
            <a:avLst/>
          </a:prstGeom>
          <a:effectLst>
            <a:outerShdw blurRad="50800" dist="38100" dir="5400000" algn="t" rotWithShape="0">
              <a:prstClr val="black">
                <a:alpha val="40000"/>
              </a:prstClr>
            </a:outerShdw>
            <a:softEdge rad="12700"/>
          </a:effectLst>
        </p:spPr>
      </p:pic>
      <p:sp>
        <p:nvSpPr>
          <p:cNvPr id="3" name="TextBox 2">
            <a:extLst>
              <a:ext uri="{FF2B5EF4-FFF2-40B4-BE49-F238E27FC236}">
                <a16:creationId xmlns:a16="http://schemas.microsoft.com/office/drawing/2014/main" id="{DCF01AE2-B602-1A96-348B-09695833A8B3}"/>
              </a:ext>
            </a:extLst>
          </p:cNvPr>
          <p:cNvSpPr txBox="1"/>
          <p:nvPr/>
        </p:nvSpPr>
        <p:spPr>
          <a:xfrm>
            <a:off x="5959928" y="5614448"/>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37</a:t>
            </a:fld>
            <a:endParaRPr lang="en-US"/>
          </a:p>
        </p:txBody>
      </p:sp>
    </p:spTree>
    <p:extLst>
      <p:ext uri="{BB962C8B-B14F-4D97-AF65-F5344CB8AC3E}">
        <p14:creationId xmlns:p14="http://schemas.microsoft.com/office/powerpoint/2010/main" val="38938568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B529-EA90-D604-3CC7-D20E64CE14E8}"/>
              </a:ext>
            </a:extLst>
          </p:cNvPr>
          <p:cNvSpPr>
            <a:spLocks noGrp="1"/>
          </p:cNvSpPr>
          <p:nvPr>
            <p:ph type="title"/>
          </p:nvPr>
        </p:nvSpPr>
        <p:spPr/>
        <p:txBody>
          <a:bodyPr/>
          <a:lstStyle/>
          <a:p>
            <a:r>
              <a:rPr lang="en-US" dirty="0">
                <a:cs typeface="Calibri" panose="020F0502020204030204" pitchFamily="34" charset="0"/>
              </a:rPr>
              <a:t>Implicit Bias Module</a:t>
            </a:r>
            <a:endParaRPr lang="en-US" dirty="0"/>
          </a:p>
        </p:txBody>
      </p:sp>
      <p:sp>
        <p:nvSpPr>
          <p:cNvPr id="3" name="Text Placeholder 2">
            <a:extLst>
              <a:ext uri="{FF2B5EF4-FFF2-40B4-BE49-F238E27FC236}">
                <a16:creationId xmlns:a16="http://schemas.microsoft.com/office/drawing/2014/main" id="{BA482B3E-B55D-EF7F-F0A8-906716C2D499}"/>
              </a:ext>
            </a:extLst>
          </p:cNvPr>
          <p:cNvSpPr>
            <a:spLocks noGrp="1"/>
          </p:cNvSpPr>
          <p:nvPr>
            <p:ph type="body" idx="1"/>
          </p:nvPr>
        </p:nvSpPr>
        <p:spPr/>
        <p:txBody>
          <a:bodyPr/>
          <a:lstStyle/>
          <a:p>
            <a:endParaRPr lang="en-US"/>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p:txBody>
          <a:bodyPr vert="horz" lIns="0" tIns="0" rIns="0" bIns="0" rtlCol="0" anchor="ctr">
            <a:normAutofit/>
          </a:bodyPr>
          <a:lstStyle/>
          <a:p>
            <a:pPr>
              <a:spcAft>
                <a:spcPts val="600"/>
              </a:spcAft>
            </a:pPr>
            <a:fld id="{1D2EA5EF-C699-AF4C-BA42-C0A1CAAB713C}" type="slidenum">
              <a:rPr lang="en-US" smtClean="0"/>
              <a:pPr>
                <a:spcAft>
                  <a:spcPts val="600"/>
                </a:spcAft>
              </a:pPr>
              <a:t>38</a:t>
            </a:fld>
            <a:endParaRPr lang="en-US"/>
          </a:p>
        </p:txBody>
      </p:sp>
    </p:spTree>
    <p:extLst>
      <p:ext uri="{BB962C8B-B14F-4D97-AF65-F5344CB8AC3E}">
        <p14:creationId xmlns:p14="http://schemas.microsoft.com/office/powerpoint/2010/main" val="3591446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Implicit Bias Module Purpose</a:t>
            </a:r>
          </a:p>
        </p:txBody>
      </p:sp>
      <p:pic>
        <p:nvPicPr>
          <p:cNvPr id="4" name="Picture 3" descr="The Bias Iceberg Model. The part of the iceberg you can see is Mindfull choices (conscious drivers) that happen in the thinking brain (pre-frontal.neocortex). The part of the iceberg you can't see or that we are unaware of is preconscious bias (personality based drivers) that happen in the Feeling Brain (hippocampus amygoala hypothalamus. Even below that lives unconscious bias (neurobiological based drivers). ">
            <a:extLst>
              <a:ext uri="{FF2B5EF4-FFF2-40B4-BE49-F238E27FC236}">
                <a16:creationId xmlns:a16="http://schemas.microsoft.com/office/drawing/2014/main" id="{D222DEAF-06B9-C86F-A12E-18F86AA23DF0}"/>
              </a:ext>
            </a:extLst>
          </p:cNvPr>
          <p:cNvPicPr>
            <a:picLocks noChangeAspect="1"/>
          </p:cNvPicPr>
          <p:nvPr/>
        </p:nvPicPr>
        <p:blipFill>
          <a:blip r:embed="rId3"/>
          <a:stretch>
            <a:fillRect/>
          </a:stretch>
        </p:blipFill>
        <p:spPr>
          <a:xfrm>
            <a:off x="609599" y="1536192"/>
            <a:ext cx="5283203" cy="4020546"/>
          </a:xfrm>
          <a:prstGeom prst="rect">
            <a:avLst/>
          </a:prstGeom>
          <a:noFill/>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56CF93E0-7250-662F-E06B-7DA92DAD70C1}"/>
              </a:ext>
            </a:extLst>
          </p:cNvPr>
          <p:cNvSpPr txBox="1"/>
          <p:nvPr/>
        </p:nvSpPr>
        <p:spPr>
          <a:xfrm>
            <a:off x="609599" y="5675291"/>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6" name="Google Shape;350;p31">
            <a:extLst>
              <a:ext uri="{FF2B5EF4-FFF2-40B4-BE49-F238E27FC236}">
                <a16:creationId xmlns:a16="http://schemas.microsoft.com/office/drawing/2014/main" id="{9D52C1A5-DE92-412F-960A-9CC3E5F2B181}"/>
              </a:ext>
            </a:extLst>
          </p:cNvPr>
          <p:cNvSpPr txBox="1">
            <a:spLocks/>
          </p:cNvSpPr>
          <p:nvPr/>
        </p:nvSpPr>
        <p:spPr>
          <a:xfrm>
            <a:off x="5892803" y="1536192"/>
            <a:ext cx="5384799" cy="4431308"/>
          </a:xfrm>
          <a:prstGeom prst="rect">
            <a:avLst/>
          </a:prstGeom>
        </p:spPr>
        <p:txBody>
          <a:bodyPr spcFirstLastPara="1" vert="horz" lIns="91290" tIns="45645" rIns="91290" bIns="45645" rtlCol="0" anchorCtr="0">
            <a:normAutofit/>
          </a:bodyPr>
          <a:lstStyle>
            <a:lvl1pPr marL="342337" indent="-228225" algn="l" defTabSz="912899" rtl="0" eaLnBrk="1" latinLnBrk="0" hangingPunct="1">
              <a:spcBef>
                <a:spcPct val="20000"/>
              </a:spcBef>
              <a:buClr>
                <a:schemeClr val="accent6"/>
              </a:buClr>
              <a:buFont typeface="Wingdings" charset="2"/>
              <a:buChar char="§"/>
              <a:defRPr sz="28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8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800" kern="1200">
                <a:solidFill>
                  <a:schemeClr val="tx1"/>
                </a:solidFill>
                <a:latin typeface="+mn-lt"/>
                <a:ea typeface="+mn-ea"/>
                <a:cs typeface="+mn-cs"/>
              </a:defRPr>
            </a:lvl9pPr>
          </a:lstStyle>
          <a:p>
            <a:pPr>
              <a:buSzPts val="2800"/>
            </a:pPr>
            <a:r>
              <a:rPr lang="en-US"/>
              <a:t>The purpose of this module is to assist providers in developing awareness, knowledge, and strategies to mitigate the negative impact related to implicit bias that occurs in clinical care and decision making.</a:t>
            </a:r>
          </a:p>
          <a:p>
            <a:pPr>
              <a:buSzPts val="1800"/>
            </a:pPr>
            <a:endParaRPr lang="en-US" dirty="0"/>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39</a:t>
            </a:fld>
            <a:endParaRPr lang="en-US"/>
          </a:p>
        </p:txBody>
      </p:sp>
    </p:spTree>
    <p:extLst>
      <p:ext uri="{BB962C8B-B14F-4D97-AF65-F5344CB8AC3E}">
        <p14:creationId xmlns:p14="http://schemas.microsoft.com/office/powerpoint/2010/main" val="2837399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49" name="Google Shape;249;p2"/>
          <p:cNvSpPr txBox="1">
            <a:spLocks noGrp="1"/>
          </p:cNvSpPr>
          <p:nvPr>
            <p:ph type="title"/>
          </p:nvPr>
        </p:nvSpPr>
        <p:spPr>
          <a:xfrm>
            <a:off x="148112" y="-47903"/>
            <a:ext cx="11558221" cy="1325563"/>
          </a:xfrm>
          <a:prstGeom prst="rect">
            <a:avLst/>
          </a:prstGeom>
          <a:noFill/>
          <a:ln>
            <a:noFill/>
          </a:ln>
        </p:spPr>
        <p:txBody>
          <a:bodyPr spcFirstLastPara="1" vert="horz" wrap="square" lIns="0" tIns="0" rIns="0" bIns="0" rtlCol="0" anchor="ctr" anchorCtr="0">
            <a:noAutofit/>
          </a:bodyPr>
          <a:lstStyle/>
          <a:p>
            <a:pPr marL="155567" algn="ctr">
              <a:buClr>
                <a:srgbClr val="002060"/>
              </a:buClr>
              <a:buSzPts val="2400"/>
            </a:pPr>
            <a:r>
              <a:rPr lang="en-US" sz="3400" dirty="0">
                <a:solidFill>
                  <a:schemeClr val="tx1">
                    <a:lumMod val="75000"/>
                    <a:lumOff val="25000"/>
                  </a:schemeClr>
                </a:solidFill>
                <a:latin typeface="Cambria" panose="02040503050406030204" pitchFamily="18" charset="0"/>
                <a:ea typeface="Cambria" panose="02040503050406030204" pitchFamily="18" charset="0"/>
                <a:sym typeface="Cambria"/>
              </a:rPr>
              <a:t>Capacity Building Assistance (CBA) </a:t>
            </a:r>
            <a:br>
              <a:rPr lang="en-US" sz="3400" dirty="0">
                <a:solidFill>
                  <a:schemeClr val="tx1">
                    <a:lumMod val="75000"/>
                    <a:lumOff val="25000"/>
                  </a:schemeClr>
                </a:solidFill>
                <a:latin typeface="Cambria" panose="02040503050406030204" pitchFamily="18" charset="0"/>
                <a:ea typeface="Cambria" panose="02040503050406030204" pitchFamily="18" charset="0"/>
                <a:sym typeface="Cambria"/>
              </a:rPr>
            </a:br>
            <a:r>
              <a:rPr lang="en-US" sz="3400" dirty="0">
                <a:solidFill>
                  <a:schemeClr val="tx1">
                    <a:lumMod val="75000"/>
                    <a:lumOff val="25000"/>
                  </a:schemeClr>
                </a:solidFill>
                <a:latin typeface="Cambria" panose="02040503050406030204" pitchFamily="18" charset="0"/>
                <a:ea typeface="Cambria" panose="02040503050406030204" pitchFamily="18" charset="0"/>
                <a:sym typeface="Cambria"/>
              </a:rPr>
              <a:t>for High Impact HIV Prevention Program Integration</a:t>
            </a:r>
            <a:endParaRPr sz="3400" dirty="0">
              <a:solidFill>
                <a:schemeClr val="tx1">
                  <a:lumMod val="75000"/>
                  <a:lumOff val="25000"/>
                </a:schemeClr>
              </a:solidFill>
              <a:latin typeface="Cambria" panose="02040503050406030204" pitchFamily="18" charset="0"/>
              <a:ea typeface="Cambria" panose="02040503050406030204" pitchFamily="18" charset="0"/>
              <a:sym typeface="Cambria"/>
            </a:endParaRPr>
          </a:p>
        </p:txBody>
      </p:sp>
      <p:sp>
        <p:nvSpPr>
          <p:cNvPr id="261" name="Google Shape;261;p2"/>
          <p:cNvSpPr txBox="1"/>
          <p:nvPr/>
        </p:nvSpPr>
        <p:spPr>
          <a:xfrm>
            <a:off x="505865" y="1149947"/>
            <a:ext cx="11773051" cy="334220"/>
          </a:xfrm>
          <a:prstGeom prst="rect">
            <a:avLst/>
          </a:prstGeom>
          <a:noFill/>
          <a:ln>
            <a:noFill/>
          </a:ln>
        </p:spPr>
        <p:txBody>
          <a:bodyPr spcFirstLastPara="1" wrap="square" lIns="0" tIns="0" rIns="0" bIns="0" anchor="t" anchorCtr="0">
            <a:noAutofit/>
          </a:bodyPr>
          <a:lstStyle/>
          <a:p>
            <a:pPr marL="12700">
              <a:buClr>
                <a:srgbClr val="0C89CE"/>
              </a:buClr>
              <a:buSzPts val="1400"/>
            </a:pPr>
            <a:r>
              <a:rPr lang="en-US" sz="2000" b="1" i="1" u="sng" dirty="0">
                <a:solidFill>
                  <a:srgbClr val="9C52A1"/>
                </a:solidFill>
                <a:latin typeface="Cambria"/>
                <a:ea typeface="Cambria"/>
                <a:cs typeface="Cambria"/>
                <a:sym typeface="Cambria"/>
              </a:rPr>
              <a:t>To strengthen the capacity and improve the performance of the national HIV prevention workforce</a:t>
            </a:r>
            <a:endParaRPr sz="2000" u="sng" dirty="0">
              <a:solidFill>
                <a:srgbClr val="9C52A1"/>
              </a:solidFill>
              <a:latin typeface="Cambria"/>
              <a:ea typeface="Cambria"/>
              <a:cs typeface="Cambria"/>
              <a:sym typeface="Cambria"/>
            </a:endParaRPr>
          </a:p>
        </p:txBody>
      </p:sp>
      <p:grpSp>
        <p:nvGrpSpPr>
          <p:cNvPr id="3" name="Group 2" descr="Goals and Strategies of CBA for High Impact Prevention Program Integration.  Goals are to: Reduce new HIV infections; increase access to care for persons with HIV; Improve health outcomes and reduce mortality for persons with HIV; and reduce HIV-related disparties.  Strategies are: 1. National Training a. Electronic learning (eLearning) Training Center, b. Classroom Learning Training Center; 2. Regional Technical Assistance, a. Clinical HIV Testing and Prevention for Persons with HIV, b. Nonclinical HIV Testing and Prevention for HIV-negative persons, c. Integrated HIV activities and structural interventions; 3. Continuous quality improvement and sustainability for community-based organizations; and 4. Marketings and administrative support for CBA provider network. Health disparities, social determinants of health, cultural humility.">
            <a:extLst>
              <a:ext uri="{FF2B5EF4-FFF2-40B4-BE49-F238E27FC236}">
                <a16:creationId xmlns:a16="http://schemas.microsoft.com/office/drawing/2014/main" id="{B569E2C8-BE21-2B2D-9AEA-64FCAC8172C2}"/>
              </a:ext>
            </a:extLst>
          </p:cNvPr>
          <p:cNvGrpSpPr/>
          <p:nvPr/>
        </p:nvGrpSpPr>
        <p:grpSpPr>
          <a:xfrm>
            <a:off x="1109081" y="1622397"/>
            <a:ext cx="9636287" cy="4673591"/>
            <a:chOff x="1109081" y="1622397"/>
            <a:chExt cx="9636287" cy="4673591"/>
          </a:xfrm>
        </p:grpSpPr>
        <p:sp>
          <p:nvSpPr>
            <p:cNvPr id="230" name="Google Shape;230;p2"/>
            <p:cNvSpPr/>
            <p:nvPr/>
          </p:nvSpPr>
          <p:spPr>
            <a:xfrm>
              <a:off x="1109081" y="1622397"/>
              <a:ext cx="9636287" cy="4673591"/>
            </a:xfrm>
            <a:prstGeom prst="rect">
              <a:avLst/>
            </a:prstGeom>
            <a:blipFill rotWithShape="1">
              <a:blip r:embed="rId3">
                <a:alphaModFix/>
              </a:blip>
              <a:stretch>
                <a:fillRect/>
              </a:stretch>
            </a:blipFill>
            <a:ln>
              <a:noFill/>
            </a:ln>
            <a:effectLst>
              <a:outerShdw blurRad="50800" dist="63500" algn="l" rotWithShape="0">
                <a:srgbClr val="000000">
                  <a:alpha val="40000"/>
                </a:srgbClr>
              </a:outerShdw>
            </a:effectLst>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31" name="Google Shape;231;p2"/>
            <p:cNvSpPr/>
            <p:nvPr/>
          </p:nvSpPr>
          <p:spPr>
            <a:xfrm>
              <a:off x="3342503" y="2480249"/>
              <a:ext cx="6570159" cy="1553995"/>
            </a:xfrm>
            <a:prstGeom prst="rect">
              <a:avLst/>
            </a:prstGeom>
            <a:blipFill rotWithShape="1">
              <a:blip r:embed="rId4">
                <a:alphaModFix/>
              </a:blip>
              <a:stretch>
                <a:fillRect/>
              </a:stretch>
            </a:blipFill>
            <a:ln>
              <a:noFill/>
            </a:ln>
            <a:effectLst>
              <a:outerShdw blurRad="50800" dist="38100" algn="l" rotWithShape="0">
                <a:srgbClr val="000000">
                  <a:alpha val="40000"/>
                </a:srgbClr>
              </a:outerShdw>
            </a:effectLst>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32" name="Google Shape;232;p2"/>
            <p:cNvSpPr/>
            <p:nvPr/>
          </p:nvSpPr>
          <p:spPr>
            <a:xfrm>
              <a:off x="3342501" y="2470471"/>
              <a:ext cx="2172969" cy="156424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33" name="Google Shape;233;p2"/>
            <p:cNvSpPr txBox="1"/>
            <p:nvPr/>
          </p:nvSpPr>
          <p:spPr>
            <a:xfrm>
              <a:off x="3748690" y="2836760"/>
              <a:ext cx="1951100" cy="742313"/>
            </a:xfrm>
            <a:prstGeom prst="rect">
              <a:avLst/>
            </a:prstGeom>
            <a:noFill/>
            <a:ln>
              <a:noFill/>
            </a:ln>
          </p:spPr>
          <p:txBody>
            <a:bodyPr spcFirstLastPara="1" wrap="square" lIns="0" tIns="0" rIns="0" bIns="0" anchor="t" anchorCtr="0">
              <a:noAutofit/>
            </a:bodyPr>
            <a:lstStyle/>
            <a:p>
              <a:pPr marL="12700"/>
              <a:r>
                <a:rPr lang="en-US" sz="1500" b="1" dirty="0">
                  <a:solidFill>
                    <a:srgbClr val="FFFFFF"/>
                  </a:solidFill>
                  <a:latin typeface="Cambria"/>
                  <a:ea typeface="Cambria"/>
                  <a:cs typeface="Cambria"/>
                  <a:sym typeface="Cambria"/>
                </a:rPr>
                <a:t>Regional</a:t>
              </a:r>
              <a:endParaRPr sz="1500" dirty="0">
                <a:latin typeface="Cambria"/>
                <a:ea typeface="Cambria"/>
                <a:cs typeface="Cambria"/>
                <a:sym typeface="Cambria"/>
              </a:endParaRPr>
            </a:p>
            <a:p>
              <a:pPr marL="12700"/>
              <a:r>
                <a:rPr lang="en-US" sz="1500" b="1" dirty="0">
                  <a:solidFill>
                    <a:srgbClr val="FFFFFF"/>
                  </a:solidFill>
                  <a:latin typeface="Cambria"/>
                  <a:ea typeface="Cambria"/>
                  <a:cs typeface="Cambria"/>
                  <a:sym typeface="Cambria"/>
                </a:rPr>
                <a:t>Technical </a:t>
              </a:r>
              <a:endParaRPr sz="1400" dirty="0"/>
            </a:p>
            <a:p>
              <a:pPr marL="12700"/>
              <a:r>
                <a:rPr lang="en-US" sz="1500" b="1" dirty="0">
                  <a:solidFill>
                    <a:srgbClr val="FFFFFF"/>
                  </a:solidFill>
                  <a:latin typeface="Cambria"/>
                  <a:ea typeface="Cambria"/>
                  <a:cs typeface="Cambria"/>
                  <a:sym typeface="Cambria"/>
                </a:rPr>
                <a:t>Assistance</a:t>
              </a:r>
              <a:endParaRPr sz="1500" dirty="0">
                <a:latin typeface="Cambria"/>
                <a:ea typeface="Cambria"/>
                <a:cs typeface="Cambria"/>
                <a:sym typeface="Cambria"/>
              </a:endParaRPr>
            </a:p>
          </p:txBody>
        </p:sp>
        <p:sp>
          <p:nvSpPr>
            <p:cNvPr id="234" name="Google Shape;234;p2"/>
            <p:cNvSpPr/>
            <p:nvPr/>
          </p:nvSpPr>
          <p:spPr>
            <a:xfrm>
              <a:off x="3132192" y="2113048"/>
              <a:ext cx="302104" cy="11921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35" name="Google Shape;235;p2"/>
            <p:cNvSpPr/>
            <p:nvPr/>
          </p:nvSpPr>
          <p:spPr>
            <a:xfrm>
              <a:off x="3173341" y="2150428"/>
              <a:ext cx="200857" cy="47560"/>
            </a:xfrm>
            <a:custGeom>
              <a:avLst/>
              <a:gdLst/>
              <a:ahLst/>
              <a:cxnLst/>
              <a:rect l="l" t="t" r="r" b="b"/>
              <a:pathLst>
                <a:path w="186944" h="120000" extrusionOk="0">
                  <a:moveTo>
                    <a:pt x="0" y="0"/>
                  </a:moveTo>
                  <a:lnTo>
                    <a:pt x="186944" y="0"/>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36" name="Google Shape;236;p2"/>
            <p:cNvSpPr/>
            <p:nvPr/>
          </p:nvSpPr>
          <p:spPr>
            <a:xfrm>
              <a:off x="3132192" y="3062500"/>
              <a:ext cx="302104" cy="11921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37" name="Google Shape;237;p2"/>
            <p:cNvSpPr/>
            <p:nvPr/>
          </p:nvSpPr>
          <p:spPr>
            <a:xfrm>
              <a:off x="3173341" y="3099880"/>
              <a:ext cx="200857" cy="47560"/>
            </a:xfrm>
            <a:custGeom>
              <a:avLst/>
              <a:gdLst/>
              <a:ahLst/>
              <a:cxnLst/>
              <a:rect l="l" t="t" r="r" b="b"/>
              <a:pathLst>
                <a:path w="186944" h="120000" extrusionOk="0">
                  <a:moveTo>
                    <a:pt x="0" y="0"/>
                  </a:moveTo>
                  <a:lnTo>
                    <a:pt x="186944" y="0"/>
                  </a:lnTo>
                </a:path>
              </a:pathLst>
            </a:custGeom>
            <a:noFill/>
            <a:ln w="381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38" name="Google Shape;238;p2"/>
            <p:cNvSpPr/>
            <p:nvPr/>
          </p:nvSpPr>
          <p:spPr>
            <a:xfrm>
              <a:off x="3132192" y="4319800"/>
              <a:ext cx="302104" cy="11921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39" name="Google Shape;239;p2"/>
            <p:cNvSpPr/>
            <p:nvPr/>
          </p:nvSpPr>
          <p:spPr>
            <a:xfrm>
              <a:off x="3173341" y="4357179"/>
              <a:ext cx="200857" cy="47560"/>
            </a:xfrm>
            <a:custGeom>
              <a:avLst/>
              <a:gdLst/>
              <a:ahLst/>
              <a:cxnLst/>
              <a:rect l="l" t="t" r="r" b="b"/>
              <a:pathLst>
                <a:path w="186944" h="120000" extrusionOk="0">
                  <a:moveTo>
                    <a:pt x="0" y="0"/>
                  </a:moveTo>
                  <a:lnTo>
                    <a:pt x="186944" y="0"/>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40" name="Google Shape;240;p2"/>
            <p:cNvSpPr/>
            <p:nvPr/>
          </p:nvSpPr>
          <p:spPr>
            <a:xfrm>
              <a:off x="3132192" y="5117652"/>
              <a:ext cx="302104" cy="11921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41" name="Google Shape;241;p2"/>
            <p:cNvSpPr/>
            <p:nvPr/>
          </p:nvSpPr>
          <p:spPr>
            <a:xfrm>
              <a:off x="3173341" y="5154993"/>
              <a:ext cx="200857" cy="47560"/>
            </a:xfrm>
            <a:custGeom>
              <a:avLst/>
              <a:gdLst/>
              <a:ahLst/>
              <a:cxnLst/>
              <a:rect l="l" t="t" r="r" b="b"/>
              <a:pathLst>
                <a:path w="186944" h="120000" extrusionOk="0">
                  <a:moveTo>
                    <a:pt x="0" y="0"/>
                  </a:moveTo>
                  <a:lnTo>
                    <a:pt x="186944" y="0"/>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42" name="Google Shape;242;p2"/>
            <p:cNvSpPr/>
            <p:nvPr/>
          </p:nvSpPr>
          <p:spPr>
            <a:xfrm>
              <a:off x="3103236" y="2119935"/>
              <a:ext cx="122169" cy="3277093"/>
            </a:xfrm>
            <a:prstGeom prst="rect">
              <a:avLst/>
            </a:prstGeom>
            <a:blipFill rotWithShape="1">
              <a:blip r:embed="rId7">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43" name="Google Shape;243;p2"/>
            <p:cNvSpPr/>
            <p:nvPr/>
          </p:nvSpPr>
          <p:spPr>
            <a:xfrm>
              <a:off x="3163433" y="2138235"/>
              <a:ext cx="48699" cy="3178029"/>
            </a:xfrm>
            <a:custGeom>
              <a:avLst/>
              <a:gdLst/>
              <a:ahLst/>
              <a:cxnLst/>
              <a:rect l="l" t="t" r="r" b="b"/>
              <a:pathLst>
                <a:path w="120000" h="3031236" extrusionOk="0">
                  <a:moveTo>
                    <a:pt x="0" y="0"/>
                  </a:moveTo>
                  <a:lnTo>
                    <a:pt x="0" y="3031236"/>
                  </a:lnTo>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44" name="Google Shape;244;p2"/>
            <p:cNvSpPr/>
            <p:nvPr/>
          </p:nvSpPr>
          <p:spPr>
            <a:xfrm>
              <a:off x="2810630" y="3555515"/>
              <a:ext cx="447863" cy="119213"/>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45" name="Google Shape;245;p2"/>
            <p:cNvSpPr/>
            <p:nvPr/>
          </p:nvSpPr>
          <p:spPr>
            <a:xfrm>
              <a:off x="2851777" y="3592893"/>
              <a:ext cx="346313" cy="47560"/>
            </a:xfrm>
            <a:custGeom>
              <a:avLst/>
              <a:gdLst/>
              <a:ahLst/>
              <a:cxnLst/>
              <a:rect l="l" t="t" r="r" b="b"/>
              <a:pathLst>
                <a:path w="322325" h="120000" extrusionOk="0">
                  <a:moveTo>
                    <a:pt x="0" y="0"/>
                  </a:moveTo>
                  <a:lnTo>
                    <a:pt x="322325" y="0"/>
                  </a:lnTo>
                </a:path>
              </a:pathLst>
            </a:custGeom>
            <a:noFill/>
            <a:ln w="38100" cap="flat" cmpd="sng">
              <a:solidFill>
                <a:srgbClr val="00000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46" name="Google Shape;246;p2"/>
            <p:cNvSpPr/>
            <p:nvPr/>
          </p:nvSpPr>
          <p:spPr>
            <a:xfrm>
              <a:off x="3342503" y="4725226"/>
              <a:ext cx="6547237" cy="688653"/>
            </a:xfrm>
            <a:prstGeom prst="rect">
              <a:avLst/>
            </a:prstGeom>
            <a:blipFill rotWithShape="1">
              <a:blip r:embed="rId9">
                <a:alphaModFix/>
              </a:blip>
              <a:stretch>
                <a:fillRect/>
              </a:stretch>
            </a:blipFill>
            <a:ln>
              <a:noFill/>
            </a:ln>
            <a:effectLst>
              <a:outerShdw blurRad="50800" dist="38100" algn="l" rotWithShape="0">
                <a:srgbClr val="000000">
                  <a:alpha val="40000"/>
                </a:srgbClr>
              </a:outerShdw>
            </a:effectLst>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47" name="Google Shape;247;p2"/>
            <p:cNvSpPr txBox="1"/>
            <p:nvPr/>
          </p:nvSpPr>
          <p:spPr>
            <a:xfrm>
              <a:off x="3758255" y="4968994"/>
              <a:ext cx="6023180" cy="262972"/>
            </a:xfrm>
            <a:prstGeom prst="rect">
              <a:avLst/>
            </a:prstGeom>
            <a:noFill/>
            <a:ln>
              <a:noFill/>
            </a:ln>
          </p:spPr>
          <p:txBody>
            <a:bodyPr spcFirstLastPara="1" wrap="square" lIns="0" tIns="0" rIns="0" bIns="0" anchor="t" anchorCtr="0">
              <a:noAutofit/>
            </a:bodyPr>
            <a:lstStyle/>
            <a:p>
              <a:pPr marL="12700">
                <a:buClr>
                  <a:srgbClr val="FFFFFF"/>
                </a:buClr>
                <a:buSzPts val="1500"/>
              </a:pPr>
              <a:r>
                <a:rPr lang="en-US" sz="1400" b="1" dirty="0">
                  <a:solidFill>
                    <a:srgbClr val="FFFFFF"/>
                  </a:solidFill>
                  <a:latin typeface="Cambria"/>
                  <a:ea typeface="Cambria"/>
                  <a:cs typeface="Cambria"/>
                  <a:sym typeface="Cambria"/>
                </a:rPr>
                <a:t>Marketing and Administrative Support for CBA Provider Network</a:t>
              </a:r>
              <a:endParaRPr sz="1400" dirty="0">
                <a:latin typeface="Cambria"/>
                <a:ea typeface="Cambria"/>
                <a:cs typeface="Cambria"/>
                <a:sym typeface="Cambria"/>
              </a:endParaRPr>
            </a:p>
          </p:txBody>
        </p:sp>
        <p:sp>
          <p:nvSpPr>
            <p:cNvPr id="248" name="Google Shape;248;p2"/>
            <p:cNvSpPr txBox="1"/>
            <p:nvPr/>
          </p:nvSpPr>
          <p:spPr>
            <a:xfrm>
              <a:off x="2744097" y="5552493"/>
              <a:ext cx="6802675" cy="262972"/>
            </a:xfrm>
            <a:prstGeom prst="rect">
              <a:avLst/>
            </a:prstGeom>
            <a:noFill/>
            <a:ln>
              <a:noFill/>
            </a:ln>
          </p:spPr>
          <p:txBody>
            <a:bodyPr spcFirstLastPara="1" wrap="square" lIns="0" tIns="0" rIns="0" bIns="0" anchor="t" anchorCtr="0">
              <a:noAutofit/>
            </a:bodyPr>
            <a:lstStyle/>
            <a:p>
              <a:pPr marL="12700">
                <a:buClr>
                  <a:srgbClr val="FFFFFF"/>
                </a:buClr>
                <a:buSzPts val="1500"/>
              </a:pPr>
              <a:r>
                <a:rPr lang="en-US" sz="1500" b="1">
                  <a:solidFill>
                    <a:srgbClr val="FFFFFF"/>
                  </a:solidFill>
                  <a:latin typeface="Cambria"/>
                  <a:ea typeface="Cambria"/>
                  <a:cs typeface="Cambria"/>
                  <a:sym typeface="Cambria"/>
                </a:rPr>
                <a:t>Health Disparities, Social Determinants of Health, Cultural Competence</a:t>
              </a:r>
              <a:endParaRPr sz="1500" b="1">
                <a:latin typeface="Cambria"/>
                <a:ea typeface="Cambria"/>
                <a:cs typeface="Cambria"/>
                <a:sym typeface="Cambria"/>
              </a:endParaRPr>
            </a:p>
          </p:txBody>
        </p:sp>
        <p:sp>
          <p:nvSpPr>
            <p:cNvPr id="250" name="Google Shape;250;p2"/>
            <p:cNvSpPr/>
            <p:nvPr/>
          </p:nvSpPr>
          <p:spPr>
            <a:xfrm>
              <a:off x="1346063" y="1930971"/>
              <a:ext cx="1748768" cy="3599851"/>
            </a:xfrm>
            <a:prstGeom prst="rect">
              <a:avLst/>
            </a:prstGeom>
            <a:blipFill rotWithShape="1">
              <a:blip r:embed="rId10">
                <a:alphaModFix/>
              </a:blip>
              <a:stretch>
                <a:fillRect/>
              </a:stretch>
            </a:blipFill>
            <a:ln>
              <a:noFill/>
            </a:ln>
            <a:effectLst>
              <a:outerShdw blurRad="50800" dist="38100" dir="2700000" algn="tl" rotWithShape="0">
                <a:srgbClr val="000000">
                  <a:alpha val="40000"/>
                </a:srgbClr>
              </a:outerShdw>
            </a:effectLst>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51" name="Google Shape;251;p2"/>
            <p:cNvSpPr/>
            <p:nvPr/>
          </p:nvSpPr>
          <p:spPr>
            <a:xfrm>
              <a:off x="1358255" y="1930971"/>
              <a:ext cx="1748768" cy="3599851"/>
            </a:xfrm>
            <a:custGeom>
              <a:avLst/>
              <a:gdLst/>
              <a:ahLst/>
              <a:cxnLst/>
              <a:rect l="l" t="t" r="r" b="b"/>
              <a:pathLst>
                <a:path w="1627632" h="3433572" extrusionOk="0">
                  <a:moveTo>
                    <a:pt x="0" y="3433572"/>
                  </a:moveTo>
                  <a:lnTo>
                    <a:pt x="1627632" y="3433572"/>
                  </a:lnTo>
                  <a:lnTo>
                    <a:pt x="1627632" y="0"/>
                  </a:lnTo>
                  <a:lnTo>
                    <a:pt x="0" y="0"/>
                  </a:lnTo>
                  <a:lnTo>
                    <a:pt x="0" y="3433572"/>
                  </a:lnTo>
                  <a:close/>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52" name="Google Shape;252;p2"/>
            <p:cNvSpPr txBox="1"/>
            <p:nvPr/>
          </p:nvSpPr>
          <p:spPr>
            <a:xfrm>
              <a:off x="1512022" y="2052004"/>
              <a:ext cx="1562181" cy="454043"/>
            </a:xfrm>
            <a:prstGeom prst="rect">
              <a:avLst/>
            </a:prstGeom>
            <a:noFill/>
            <a:ln>
              <a:noFill/>
            </a:ln>
          </p:spPr>
          <p:txBody>
            <a:bodyPr spcFirstLastPara="1" wrap="square" lIns="0" tIns="0" rIns="0" bIns="0" anchor="t" anchorCtr="0">
              <a:noAutofit/>
            </a:bodyPr>
            <a:lstStyle/>
            <a:p>
              <a:pPr marL="250812" marR="12700" indent="-238746">
                <a:buClr>
                  <a:srgbClr val="FFFFFF"/>
                </a:buClr>
                <a:buSzPts val="1400"/>
              </a:pPr>
              <a:r>
                <a:rPr lang="en-US" sz="1351" b="1" dirty="0">
                  <a:solidFill>
                    <a:srgbClr val="FFFFFF"/>
                  </a:solidFill>
                  <a:latin typeface="Cambria"/>
                  <a:ea typeface="Cambria"/>
                  <a:cs typeface="Cambria"/>
                  <a:sym typeface="Cambria"/>
                </a:rPr>
                <a:t>Reduce New HIV Infections</a:t>
              </a:r>
              <a:endParaRPr sz="1351" dirty="0">
                <a:latin typeface="Cambria"/>
                <a:ea typeface="Cambria"/>
                <a:cs typeface="Cambria"/>
                <a:sym typeface="Cambria"/>
              </a:endParaRPr>
            </a:p>
          </p:txBody>
        </p:sp>
        <p:sp>
          <p:nvSpPr>
            <p:cNvPr id="253" name="Google Shape;253;p2"/>
            <p:cNvSpPr txBox="1"/>
            <p:nvPr/>
          </p:nvSpPr>
          <p:spPr>
            <a:xfrm>
              <a:off x="1445840" y="2629617"/>
              <a:ext cx="1562181" cy="669745"/>
            </a:xfrm>
            <a:prstGeom prst="rect">
              <a:avLst/>
            </a:prstGeom>
            <a:noFill/>
            <a:ln>
              <a:noFill/>
            </a:ln>
          </p:spPr>
          <p:txBody>
            <a:bodyPr spcFirstLastPara="1" wrap="square" lIns="0" tIns="0" rIns="0" bIns="0" anchor="t" anchorCtr="0">
              <a:noAutofit/>
            </a:bodyPr>
            <a:lstStyle/>
            <a:p>
              <a:pPr marL="12700" marR="12700" algn="ctr">
                <a:buClr>
                  <a:srgbClr val="FFFFFF"/>
                </a:buClr>
                <a:buSzPts val="1400"/>
              </a:pPr>
              <a:r>
                <a:rPr lang="en-US" sz="1351" b="1" dirty="0">
                  <a:solidFill>
                    <a:srgbClr val="FFFFFF"/>
                  </a:solidFill>
                  <a:latin typeface="Cambria"/>
                  <a:ea typeface="Cambria"/>
                  <a:cs typeface="Cambria"/>
                  <a:sym typeface="Cambria"/>
                </a:rPr>
                <a:t>Increase Access to Care for Persons with HIV</a:t>
              </a:r>
              <a:endParaRPr sz="1351" dirty="0">
                <a:latin typeface="Cambria"/>
                <a:ea typeface="Cambria"/>
                <a:cs typeface="Cambria"/>
                <a:sym typeface="Cambria"/>
              </a:endParaRPr>
            </a:p>
          </p:txBody>
        </p:sp>
        <p:sp>
          <p:nvSpPr>
            <p:cNvPr id="254" name="Google Shape;254;p2"/>
            <p:cNvSpPr txBox="1"/>
            <p:nvPr/>
          </p:nvSpPr>
          <p:spPr>
            <a:xfrm>
              <a:off x="1390289" y="3458163"/>
              <a:ext cx="1701659" cy="1101152"/>
            </a:xfrm>
            <a:prstGeom prst="rect">
              <a:avLst/>
            </a:prstGeom>
            <a:noFill/>
            <a:ln>
              <a:noFill/>
            </a:ln>
          </p:spPr>
          <p:txBody>
            <a:bodyPr spcFirstLastPara="1" wrap="square" lIns="0" tIns="0" rIns="0" bIns="0" anchor="t" anchorCtr="0">
              <a:noAutofit/>
            </a:bodyPr>
            <a:lstStyle/>
            <a:p>
              <a:pPr marL="12700" marR="12700" indent="635" algn="ctr">
                <a:buClr>
                  <a:srgbClr val="FFFFFF"/>
                </a:buClr>
                <a:buSzPts val="1400"/>
              </a:pPr>
              <a:r>
                <a:rPr lang="en-US" sz="1351" b="1" dirty="0">
                  <a:solidFill>
                    <a:srgbClr val="FFFFFF"/>
                  </a:solidFill>
                  <a:latin typeface="Cambria"/>
                  <a:ea typeface="Cambria"/>
                  <a:cs typeface="Cambria"/>
                  <a:sym typeface="Cambria"/>
                </a:rPr>
                <a:t>Improve Health Outcomes and Reduce Mortality for Persons with HIV</a:t>
              </a:r>
              <a:endParaRPr sz="1351" dirty="0">
                <a:latin typeface="Cambria"/>
                <a:ea typeface="Cambria"/>
                <a:cs typeface="Cambria"/>
                <a:sym typeface="Cambria"/>
              </a:endParaRPr>
            </a:p>
          </p:txBody>
        </p:sp>
        <p:sp>
          <p:nvSpPr>
            <p:cNvPr id="255" name="Google Shape;255;p2"/>
            <p:cNvSpPr txBox="1"/>
            <p:nvPr/>
          </p:nvSpPr>
          <p:spPr>
            <a:xfrm>
              <a:off x="1428707" y="4701419"/>
              <a:ext cx="1632085" cy="544880"/>
            </a:xfrm>
            <a:prstGeom prst="rect">
              <a:avLst/>
            </a:prstGeom>
            <a:noFill/>
            <a:ln>
              <a:noFill/>
            </a:ln>
          </p:spPr>
          <p:txBody>
            <a:bodyPr spcFirstLastPara="1" wrap="square" lIns="0" tIns="0" rIns="0" bIns="0" anchor="t" anchorCtr="0">
              <a:noAutofit/>
            </a:bodyPr>
            <a:lstStyle/>
            <a:p>
              <a:pPr marL="12700" algn="ctr">
                <a:buClr>
                  <a:srgbClr val="FFFFFF"/>
                </a:buClr>
                <a:buSzPts val="1400"/>
              </a:pPr>
              <a:r>
                <a:rPr lang="en-US" sz="1351" b="1" dirty="0">
                  <a:solidFill>
                    <a:srgbClr val="FFFFFF"/>
                  </a:solidFill>
                  <a:latin typeface="Cambria"/>
                  <a:ea typeface="Cambria"/>
                  <a:cs typeface="Cambria"/>
                  <a:sym typeface="Cambria"/>
                </a:rPr>
                <a:t>Reduce HIV-related Disparities</a:t>
              </a:r>
              <a:endParaRPr sz="1351" dirty="0">
                <a:latin typeface="Cambria"/>
                <a:ea typeface="Cambria"/>
                <a:cs typeface="Cambria"/>
                <a:sym typeface="Cambria"/>
              </a:endParaRPr>
            </a:p>
          </p:txBody>
        </p:sp>
        <p:sp>
          <p:nvSpPr>
            <p:cNvPr id="256" name="Google Shape;256;p2"/>
            <p:cNvSpPr/>
            <p:nvPr/>
          </p:nvSpPr>
          <p:spPr>
            <a:xfrm>
              <a:off x="3342502" y="3974656"/>
              <a:ext cx="6547239" cy="811683"/>
            </a:xfrm>
            <a:prstGeom prst="rect">
              <a:avLst/>
            </a:prstGeom>
            <a:blipFill rotWithShape="1">
              <a:blip r:embed="rId11">
                <a:alphaModFix/>
              </a:blip>
              <a:stretch>
                <a:fillRect/>
              </a:stretch>
            </a:blipFill>
            <a:ln>
              <a:noFill/>
            </a:ln>
            <a:effectLst>
              <a:outerShdw blurRad="50800" dist="38100" algn="l" rotWithShape="0">
                <a:srgbClr val="000000">
                  <a:alpha val="40000"/>
                </a:srgbClr>
              </a:outerShdw>
            </a:effectLst>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57" name="Google Shape;257;p2"/>
            <p:cNvSpPr txBox="1"/>
            <p:nvPr/>
          </p:nvSpPr>
          <p:spPr>
            <a:xfrm>
              <a:off x="3802593" y="4166639"/>
              <a:ext cx="5954511" cy="502643"/>
            </a:xfrm>
            <a:prstGeom prst="rect">
              <a:avLst/>
            </a:prstGeom>
            <a:noFill/>
            <a:ln>
              <a:noFill/>
            </a:ln>
          </p:spPr>
          <p:txBody>
            <a:bodyPr spcFirstLastPara="1" wrap="square" lIns="0" tIns="0" rIns="0" bIns="0" anchor="t" anchorCtr="0">
              <a:noAutofit/>
            </a:bodyPr>
            <a:lstStyle/>
            <a:p>
              <a:pPr marL="12700" marR="12700"/>
              <a:r>
                <a:rPr lang="en-US" sz="1400" b="1" dirty="0">
                  <a:solidFill>
                    <a:schemeClr val="lt1"/>
                  </a:solidFill>
                  <a:latin typeface="Cambria"/>
                  <a:ea typeface="Cambria"/>
                  <a:cs typeface="Cambria"/>
                  <a:sym typeface="Cambria"/>
                </a:rPr>
                <a:t>Continuous Quality Improvement and Sustainability for </a:t>
              </a:r>
              <a:endParaRPr sz="1400" dirty="0"/>
            </a:p>
            <a:p>
              <a:pPr marL="12700" marR="12700"/>
              <a:r>
                <a:rPr lang="en-US" sz="1400" b="1" dirty="0">
                  <a:solidFill>
                    <a:schemeClr val="lt1"/>
                  </a:solidFill>
                  <a:latin typeface="Cambria"/>
                  <a:ea typeface="Cambria"/>
                  <a:cs typeface="Cambria"/>
                  <a:sym typeface="Cambria"/>
                </a:rPr>
                <a:t>Community-Based Organizations</a:t>
              </a:r>
              <a:endParaRPr sz="1400" b="1" dirty="0">
                <a:solidFill>
                  <a:schemeClr val="lt1"/>
                </a:solidFill>
                <a:latin typeface="Cambria"/>
                <a:ea typeface="Cambria"/>
                <a:cs typeface="Cambria"/>
                <a:sym typeface="Cambria"/>
              </a:endParaRPr>
            </a:p>
          </p:txBody>
        </p:sp>
        <p:sp>
          <p:nvSpPr>
            <p:cNvPr id="258" name="Google Shape;258;p2"/>
            <p:cNvSpPr/>
            <p:nvPr/>
          </p:nvSpPr>
          <p:spPr>
            <a:xfrm>
              <a:off x="3342503" y="1866256"/>
              <a:ext cx="6570159" cy="652987"/>
            </a:xfrm>
            <a:prstGeom prst="rect">
              <a:avLst/>
            </a:prstGeom>
            <a:blipFill rotWithShape="1">
              <a:blip r:embed="rId12">
                <a:alphaModFix/>
              </a:blip>
              <a:stretch>
                <a:fillRect/>
              </a:stretch>
            </a:blipFill>
            <a:ln>
              <a:noFill/>
            </a:ln>
            <a:effectLst>
              <a:outerShdw blurRad="50800" dist="38100" algn="l" rotWithShape="0">
                <a:srgbClr val="000000">
                  <a:alpha val="40000"/>
                </a:srgbClr>
              </a:outerShdw>
            </a:effectLst>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59" name="Google Shape;259;p2"/>
            <p:cNvSpPr txBox="1"/>
            <p:nvPr/>
          </p:nvSpPr>
          <p:spPr>
            <a:xfrm>
              <a:off x="5493975" y="1914089"/>
              <a:ext cx="4214751" cy="2095119"/>
            </a:xfrm>
            <a:prstGeom prst="rect">
              <a:avLst/>
            </a:prstGeom>
            <a:noFill/>
            <a:ln>
              <a:noFill/>
            </a:ln>
          </p:spPr>
          <p:txBody>
            <a:bodyPr spcFirstLastPara="1" wrap="square" lIns="0" tIns="0" rIns="0" bIns="0" anchor="t" anchorCtr="0">
              <a:noAutofit/>
            </a:bodyPr>
            <a:lstStyle/>
            <a:p>
              <a:pPr marL="281926" indent="-257798">
                <a:buClr>
                  <a:srgbClr val="FFFFFF"/>
                </a:buClr>
                <a:buSzPts val="1500"/>
                <a:buFont typeface="Calibri"/>
                <a:buAutoNum type="alphaUcPeriod"/>
              </a:pPr>
              <a:r>
                <a:rPr lang="en-US" sz="1300" b="1" dirty="0">
                  <a:solidFill>
                    <a:srgbClr val="FFFFFF"/>
                  </a:solidFill>
                  <a:latin typeface="Cambria" panose="02040503050406030204" pitchFamily="18" charset="0"/>
                  <a:ea typeface="Cambria" panose="02040503050406030204" pitchFamily="18" charset="0"/>
                  <a:cs typeface="Cambria"/>
                  <a:sym typeface="Cambria"/>
                </a:rPr>
                <a:t>Electronic Learning (eLearning) Training Center</a:t>
              </a:r>
              <a:endParaRPr sz="1300" dirty="0">
                <a:latin typeface="Cambria" panose="02040503050406030204" pitchFamily="18" charset="0"/>
                <a:ea typeface="Cambria" panose="02040503050406030204" pitchFamily="18" charset="0"/>
                <a:cs typeface="Cambria"/>
                <a:sym typeface="Cambria"/>
              </a:endParaRPr>
            </a:p>
            <a:p>
              <a:pPr marL="281926" indent="-257798">
                <a:spcBef>
                  <a:spcPts val="600"/>
                </a:spcBef>
                <a:buClr>
                  <a:srgbClr val="FFFFFF"/>
                </a:buClr>
                <a:buSzPts val="1500"/>
                <a:buFont typeface="Calibri"/>
                <a:buAutoNum type="alphaUcPeriod"/>
              </a:pPr>
              <a:r>
                <a:rPr lang="en-US" sz="1300" b="1" dirty="0">
                  <a:solidFill>
                    <a:srgbClr val="FFFFFF"/>
                  </a:solidFill>
                  <a:latin typeface="Cambria" panose="02040503050406030204" pitchFamily="18" charset="0"/>
                  <a:ea typeface="Cambria" panose="02040503050406030204" pitchFamily="18" charset="0"/>
                  <a:cs typeface="Cambria"/>
                  <a:sym typeface="Cambria"/>
                </a:rPr>
                <a:t>Classroom Learning Training Center</a:t>
              </a:r>
              <a:endParaRPr sz="1400" dirty="0">
                <a:latin typeface="Cambria" panose="02040503050406030204" pitchFamily="18" charset="0"/>
                <a:ea typeface="Cambria" panose="02040503050406030204" pitchFamily="18" charset="0"/>
              </a:endParaRPr>
            </a:p>
            <a:p>
              <a:pPr marL="24129">
                <a:spcBef>
                  <a:spcPts val="600"/>
                </a:spcBef>
              </a:pPr>
              <a:endParaRPr sz="800" dirty="0">
                <a:latin typeface="Cambria" panose="02040503050406030204" pitchFamily="18" charset="0"/>
                <a:ea typeface="Cambria" panose="02040503050406030204" pitchFamily="18" charset="0"/>
              </a:endParaRPr>
            </a:p>
            <a:p>
              <a:pPr marL="269861" marR="12700" indent="-257796">
                <a:buClr>
                  <a:srgbClr val="FFFFFF"/>
                </a:buClr>
                <a:buSzPts val="1500"/>
                <a:buFont typeface="Calibri"/>
                <a:buAutoNum type="alphaUcPeriod"/>
              </a:pPr>
              <a:r>
                <a:rPr lang="en-US" sz="1300" b="1" dirty="0">
                  <a:solidFill>
                    <a:srgbClr val="FFFFFF"/>
                  </a:solidFill>
                  <a:latin typeface="Cambria" panose="02040503050406030204" pitchFamily="18" charset="0"/>
                  <a:ea typeface="Cambria" panose="02040503050406030204" pitchFamily="18" charset="0"/>
                  <a:cs typeface="Cambria"/>
                  <a:sym typeface="Cambria"/>
                </a:rPr>
                <a:t>Clinical HIV Testing and Prevention for Persons with HIV</a:t>
              </a:r>
              <a:endParaRPr sz="1300" dirty="0">
                <a:latin typeface="Cambria" panose="02040503050406030204" pitchFamily="18" charset="0"/>
                <a:ea typeface="Cambria" panose="02040503050406030204" pitchFamily="18" charset="0"/>
                <a:cs typeface="Cambria"/>
                <a:sym typeface="Cambria"/>
              </a:endParaRPr>
            </a:p>
            <a:p>
              <a:pPr marL="269861" marR="378441" indent="-257796">
                <a:spcBef>
                  <a:spcPts val="600"/>
                </a:spcBef>
                <a:buClr>
                  <a:srgbClr val="FFFFFF"/>
                </a:buClr>
                <a:buSzPts val="1500"/>
                <a:buFont typeface="Calibri"/>
                <a:buAutoNum type="alphaUcPeriod"/>
              </a:pPr>
              <a:r>
                <a:rPr lang="en-US" sz="1300" b="1" dirty="0">
                  <a:solidFill>
                    <a:srgbClr val="FFFFFF"/>
                  </a:solidFill>
                  <a:latin typeface="Cambria" panose="02040503050406030204" pitchFamily="18" charset="0"/>
                  <a:ea typeface="Cambria" panose="02040503050406030204" pitchFamily="18" charset="0"/>
                  <a:cs typeface="Cambria"/>
                  <a:sym typeface="Cambria"/>
                </a:rPr>
                <a:t>Nonclinical HIV Testing and Prevention for HIV- Negative Persons</a:t>
              </a:r>
              <a:endParaRPr sz="1300" dirty="0">
                <a:latin typeface="Cambria" panose="02040503050406030204" pitchFamily="18" charset="0"/>
                <a:ea typeface="Cambria" panose="02040503050406030204" pitchFamily="18" charset="0"/>
                <a:cs typeface="Cambria"/>
                <a:sym typeface="Cambria"/>
              </a:endParaRPr>
            </a:p>
            <a:p>
              <a:pPr marL="269861" marR="993091" indent="-257796">
                <a:spcBef>
                  <a:spcPts val="600"/>
                </a:spcBef>
                <a:spcAft>
                  <a:spcPts val="600"/>
                </a:spcAft>
                <a:buClr>
                  <a:srgbClr val="FFFFFF"/>
                </a:buClr>
                <a:buSzPts val="1500"/>
                <a:buFont typeface="Calibri"/>
                <a:buAutoNum type="alphaUcPeriod"/>
              </a:pPr>
              <a:r>
                <a:rPr lang="en-US" sz="1300" b="1" dirty="0">
                  <a:solidFill>
                    <a:srgbClr val="FFFFFF"/>
                  </a:solidFill>
                  <a:latin typeface="Cambria" panose="02040503050406030204" pitchFamily="18" charset="0"/>
                  <a:ea typeface="Cambria" panose="02040503050406030204" pitchFamily="18" charset="0"/>
                  <a:cs typeface="Cambria"/>
                  <a:sym typeface="Cambria"/>
                </a:rPr>
                <a:t>Integrated HIV Activities and Structural Interventions</a:t>
              </a:r>
              <a:endParaRPr sz="1300" dirty="0">
                <a:latin typeface="Cambria" panose="02040503050406030204" pitchFamily="18" charset="0"/>
                <a:ea typeface="Cambria" panose="02040503050406030204" pitchFamily="18" charset="0"/>
                <a:cs typeface="Cambria"/>
                <a:sym typeface="Cambria"/>
              </a:endParaRPr>
            </a:p>
          </p:txBody>
        </p:sp>
        <p:sp>
          <p:nvSpPr>
            <p:cNvPr id="260" name="Google Shape;260;p2"/>
            <p:cNvSpPr/>
            <p:nvPr/>
          </p:nvSpPr>
          <p:spPr>
            <a:xfrm>
              <a:off x="3336404" y="1875905"/>
              <a:ext cx="2179461" cy="630172"/>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a:buClr>
                  <a:schemeClr val="dk1"/>
                </a:buClr>
                <a:buSzPts val="1800"/>
              </a:pPr>
              <a:endParaRPr sz="1400">
                <a:latin typeface="Calibri"/>
                <a:ea typeface="Calibri"/>
                <a:cs typeface="Calibri"/>
                <a:sym typeface="Calibri"/>
              </a:endParaRPr>
            </a:p>
          </p:txBody>
        </p:sp>
        <p:sp>
          <p:nvSpPr>
            <p:cNvPr id="262" name="Google Shape;262;p2"/>
            <p:cNvSpPr txBox="1"/>
            <p:nvPr/>
          </p:nvSpPr>
          <p:spPr>
            <a:xfrm>
              <a:off x="3491274" y="2041167"/>
              <a:ext cx="1934135" cy="502643"/>
            </a:xfrm>
            <a:prstGeom prst="rect">
              <a:avLst/>
            </a:prstGeom>
            <a:noFill/>
            <a:ln>
              <a:noFill/>
            </a:ln>
          </p:spPr>
          <p:txBody>
            <a:bodyPr spcFirstLastPara="1" wrap="square" lIns="0" tIns="0" rIns="0" bIns="0" anchor="t" anchorCtr="0">
              <a:noAutofit/>
            </a:bodyPr>
            <a:lstStyle/>
            <a:p>
              <a:pPr marL="12700">
                <a:buClr>
                  <a:srgbClr val="FFFFFF"/>
                </a:buClr>
                <a:buSzPts val="1500"/>
              </a:pPr>
              <a:r>
                <a:rPr lang="en-US" sz="1400" b="1">
                  <a:solidFill>
                    <a:srgbClr val="FFFFFF"/>
                  </a:solidFill>
                  <a:latin typeface="Cambria"/>
                  <a:ea typeface="Cambria"/>
                  <a:cs typeface="Cambria"/>
                  <a:sym typeface="Cambria"/>
                </a:rPr>
                <a:t>1. National Training</a:t>
              </a:r>
              <a:endParaRPr sz="1400">
                <a:latin typeface="Cambria"/>
                <a:ea typeface="Cambria"/>
                <a:cs typeface="Cambria"/>
                <a:sym typeface="Cambria"/>
              </a:endParaRPr>
            </a:p>
          </p:txBody>
        </p:sp>
        <p:sp>
          <p:nvSpPr>
            <p:cNvPr id="264" name="Google Shape;264;p2"/>
            <p:cNvSpPr txBox="1"/>
            <p:nvPr/>
          </p:nvSpPr>
          <p:spPr>
            <a:xfrm>
              <a:off x="3413167" y="3011055"/>
              <a:ext cx="414795" cy="307736"/>
            </a:xfrm>
            <a:prstGeom prst="rect">
              <a:avLst/>
            </a:prstGeom>
            <a:noFill/>
            <a:ln>
              <a:noFill/>
            </a:ln>
          </p:spPr>
          <p:txBody>
            <a:bodyPr spcFirstLastPara="1" wrap="square" lIns="91425" tIns="45700" rIns="91425" bIns="45700" anchor="t" anchorCtr="0">
              <a:spAutoFit/>
            </a:bodyPr>
            <a:lstStyle/>
            <a:p>
              <a:r>
                <a:rPr lang="en-US" sz="1400" b="1">
                  <a:solidFill>
                    <a:srgbClr val="FFFFFF"/>
                  </a:solidFill>
                  <a:latin typeface="Cambria"/>
                  <a:ea typeface="Cambria"/>
                  <a:cs typeface="Cambria"/>
                  <a:sym typeface="Cambria"/>
                </a:rPr>
                <a:t>2. </a:t>
              </a:r>
              <a:endParaRPr sz="1400"/>
            </a:p>
          </p:txBody>
        </p:sp>
        <p:sp>
          <p:nvSpPr>
            <p:cNvPr id="265" name="Google Shape;265;p2"/>
            <p:cNvSpPr txBox="1"/>
            <p:nvPr/>
          </p:nvSpPr>
          <p:spPr>
            <a:xfrm>
              <a:off x="3403237" y="4203291"/>
              <a:ext cx="414795" cy="307736"/>
            </a:xfrm>
            <a:prstGeom prst="rect">
              <a:avLst/>
            </a:prstGeom>
            <a:noFill/>
            <a:ln>
              <a:noFill/>
            </a:ln>
          </p:spPr>
          <p:txBody>
            <a:bodyPr spcFirstLastPara="1" wrap="square" lIns="91425" tIns="45700" rIns="91425" bIns="45700" anchor="t" anchorCtr="0">
              <a:spAutoFit/>
            </a:bodyPr>
            <a:lstStyle/>
            <a:p>
              <a:r>
                <a:rPr lang="en-US" sz="1400" b="1">
                  <a:solidFill>
                    <a:srgbClr val="FFFFFF"/>
                  </a:solidFill>
                  <a:latin typeface="Cambria"/>
                  <a:ea typeface="Cambria"/>
                  <a:cs typeface="Cambria"/>
                  <a:sym typeface="Cambria"/>
                </a:rPr>
                <a:t>3. </a:t>
              </a:r>
              <a:endParaRPr sz="1400"/>
            </a:p>
          </p:txBody>
        </p:sp>
        <p:sp>
          <p:nvSpPr>
            <p:cNvPr id="266" name="Google Shape;266;p2"/>
            <p:cNvSpPr txBox="1"/>
            <p:nvPr/>
          </p:nvSpPr>
          <p:spPr>
            <a:xfrm>
              <a:off x="3345677" y="4915914"/>
              <a:ext cx="414795" cy="307736"/>
            </a:xfrm>
            <a:prstGeom prst="rect">
              <a:avLst/>
            </a:prstGeom>
            <a:noFill/>
            <a:ln>
              <a:noFill/>
            </a:ln>
          </p:spPr>
          <p:txBody>
            <a:bodyPr spcFirstLastPara="1" wrap="square" lIns="91425" tIns="45700" rIns="91425" bIns="45700" anchor="t" anchorCtr="0">
              <a:spAutoFit/>
            </a:bodyPr>
            <a:lstStyle/>
            <a:p>
              <a:r>
                <a:rPr lang="en-US" sz="1400" b="1">
                  <a:solidFill>
                    <a:srgbClr val="FFFFFF"/>
                  </a:solidFill>
                  <a:latin typeface="Cambria"/>
                  <a:ea typeface="Cambria"/>
                  <a:cs typeface="Cambria"/>
                  <a:sym typeface="Cambria"/>
                </a:rPr>
                <a:t>4. </a:t>
              </a:r>
              <a:endParaRPr sz="1400"/>
            </a:p>
          </p:txBody>
        </p:sp>
      </p:grpSp>
      <p:sp>
        <p:nvSpPr>
          <p:cNvPr id="2" name="TextBox 1">
            <a:extLst>
              <a:ext uri="{FF2B5EF4-FFF2-40B4-BE49-F238E27FC236}">
                <a16:creationId xmlns:a16="http://schemas.microsoft.com/office/drawing/2014/main" id="{5A07F54A-76D5-3C58-24CB-45B72070C546}"/>
              </a:ext>
            </a:extLst>
          </p:cNvPr>
          <p:cNvSpPr txBox="1"/>
          <p:nvPr/>
        </p:nvSpPr>
        <p:spPr>
          <a:xfrm>
            <a:off x="2744097" y="6451453"/>
            <a:ext cx="8385629" cy="261610"/>
          </a:xfrm>
          <a:prstGeom prst="rect">
            <a:avLst/>
          </a:prstGeom>
          <a:noFill/>
        </p:spPr>
        <p:txBody>
          <a:bodyPr wrap="none" rtlCol="0">
            <a:spAutoFit/>
          </a:bodyPr>
          <a:lstStyle/>
          <a:p>
            <a:r>
              <a:rPr lang="en-US" sz="1100" dirty="0">
                <a:solidFill>
                  <a:schemeClr val="bg1"/>
                </a:solidFill>
                <a:latin typeface="Cambria" panose="02040503050406030204" pitchFamily="18" charset="0"/>
              </a:rPr>
              <a:t>Retrieved from (March, 2023) :  https://</a:t>
            </a:r>
            <a:r>
              <a:rPr lang="en-US" sz="1100" dirty="0" err="1">
                <a:solidFill>
                  <a:schemeClr val="bg1"/>
                </a:solidFill>
                <a:latin typeface="Cambria" panose="02040503050406030204" pitchFamily="18" charset="0"/>
              </a:rPr>
              <a:t>www.cdc.gov</a:t>
            </a:r>
            <a:r>
              <a:rPr lang="en-US" sz="1100" dirty="0">
                <a:solidFill>
                  <a:schemeClr val="bg1"/>
                </a:solidFill>
                <a:latin typeface="Cambria" panose="02040503050406030204" pitchFamily="18" charset="0"/>
              </a:rPr>
              <a:t>/</a:t>
            </a:r>
            <a:r>
              <a:rPr lang="en-US" sz="1100" dirty="0" err="1">
                <a:solidFill>
                  <a:schemeClr val="bg1"/>
                </a:solidFill>
                <a:latin typeface="Cambria" panose="02040503050406030204" pitchFamily="18" charset="0"/>
              </a:rPr>
              <a:t>hiv</a:t>
            </a:r>
            <a:r>
              <a:rPr lang="en-US" sz="1100" dirty="0">
                <a:solidFill>
                  <a:schemeClr val="bg1"/>
                </a:solidFill>
                <a:latin typeface="Cambria" panose="02040503050406030204" pitchFamily="18" charset="0"/>
              </a:rPr>
              <a:t>/pdf/funding/announcements/ps19-1904/PS19-1904-Overview-Webinar.pdf</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1000" fill="hold"/>
                                        <p:tgtEl>
                                          <p:spTgt spid="249"/>
                                        </p:tgtEl>
                                        <p:attrNameLst>
                                          <p:attrName>ppt_x</p:attrName>
                                        </p:attrNameLst>
                                      </p:cBhvr>
                                      <p:tavLst>
                                        <p:tav tm="0">
                                          <p:val>
                                            <p:strVal val="0-#ppt_w/2"/>
                                          </p:val>
                                        </p:tav>
                                        <p:tav tm="100000">
                                          <p:val>
                                            <p:strVal val="#ppt_x"/>
                                          </p:val>
                                        </p:tav>
                                      </p:tavLst>
                                    </p:anim>
                                    <p:anim calcmode="lin" valueType="num">
                                      <p:cBhvr additive="base">
                                        <p:cTn id="8" dur="1000" fill="hold"/>
                                        <p:tgtEl>
                                          <p:spTgt spid="2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261">
                                            <p:txEl>
                                              <p:pRg st="0" end="0"/>
                                            </p:txEl>
                                          </p:spTgt>
                                        </p:tgtEl>
                                        <p:attrNameLst>
                                          <p:attrName>style.visibility</p:attrName>
                                        </p:attrNameLst>
                                      </p:cBhvr>
                                      <p:to>
                                        <p:strVal val="visible"/>
                                      </p:to>
                                    </p:set>
                                    <p:anim calcmode="lin" valueType="num">
                                      <p:cBhvr additive="base">
                                        <p:cTn id="12" dur="1000" fill="hold"/>
                                        <p:tgtEl>
                                          <p:spTgt spid="261">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6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Implicit Bias Module Learning Objectives</a:t>
            </a:r>
          </a:p>
        </p:txBody>
      </p:sp>
      <p:sp>
        <p:nvSpPr>
          <p:cNvPr id="8" name="Google Shape;357;p32">
            <a:extLst>
              <a:ext uri="{FF2B5EF4-FFF2-40B4-BE49-F238E27FC236}">
                <a16:creationId xmlns:a16="http://schemas.microsoft.com/office/drawing/2014/main" id="{0FDC43D3-B834-C36A-22F7-4C3EA1BC7024}"/>
              </a:ext>
            </a:extLst>
          </p:cNvPr>
          <p:cNvSpPr txBox="1"/>
          <p:nvPr/>
        </p:nvSpPr>
        <p:spPr>
          <a:xfrm>
            <a:off x="609600" y="1536192"/>
            <a:ext cx="4876800" cy="4431308"/>
          </a:xfrm>
          <a:prstGeom prst="rect">
            <a:avLst/>
          </a:prstGeom>
        </p:spPr>
        <p:txBody>
          <a:bodyPr spcFirstLastPara="1" vert="horz" lIns="91290" tIns="45645" rIns="91290" bIns="45645" rtlCol="0" anchorCtr="0">
            <a:normAutofit/>
          </a:bodyPr>
          <a:lstStyle/>
          <a:p>
            <a:pPr marL="342337" marR="0" lvl="0" indent="-228225" defTabSz="912899">
              <a:lnSpc>
                <a:spcPct val="90000"/>
              </a:lnSpc>
              <a:spcBef>
                <a:spcPct val="20000"/>
              </a:spcBef>
              <a:spcAft>
                <a:spcPts val="0"/>
              </a:spcAft>
              <a:buClr>
                <a:schemeClr val="accent6"/>
              </a:buClr>
              <a:buSzPts val="2800"/>
              <a:buFont typeface="Wingdings" charset="2"/>
              <a:buChar char="§"/>
            </a:pPr>
            <a:r>
              <a:rPr lang="en-US" sz="2000" dirty="0"/>
              <a:t>Define and discuss implicit and explicit bias.</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000" dirty="0"/>
          </a:p>
          <a:p>
            <a:pPr marL="342337" marR="0" lvl="0" indent="-228225" defTabSz="912899">
              <a:lnSpc>
                <a:spcPct val="90000"/>
              </a:lnSpc>
              <a:spcBef>
                <a:spcPct val="20000"/>
              </a:spcBef>
              <a:spcAft>
                <a:spcPts val="0"/>
              </a:spcAft>
              <a:buClr>
                <a:schemeClr val="accent6"/>
              </a:buClr>
              <a:buSzPts val="2800"/>
              <a:buFont typeface="Wingdings" charset="2"/>
              <a:buChar char="§"/>
            </a:pPr>
            <a:r>
              <a:rPr lang="en-US" sz="2000" dirty="0"/>
              <a:t>Identify and discuss the impact of implicit and explicit bias on provider behavior.</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000" dirty="0"/>
          </a:p>
          <a:p>
            <a:pPr marL="342337" marR="0" lvl="0" indent="-228225" defTabSz="912899">
              <a:lnSpc>
                <a:spcPct val="90000"/>
              </a:lnSpc>
              <a:spcBef>
                <a:spcPct val="20000"/>
              </a:spcBef>
              <a:spcAft>
                <a:spcPts val="0"/>
              </a:spcAft>
              <a:buClr>
                <a:schemeClr val="accent6"/>
              </a:buClr>
              <a:buSzPts val="2800"/>
              <a:buFont typeface="Wingdings" charset="2"/>
              <a:buChar char="§"/>
            </a:pPr>
            <a:r>
              <a:rPr lang="en-US" sz="2000" dirty="0"/>
              <a:t>Discuss Implicit Association Test (IAT) experience and its usefulness as a tool to increase awareness of personal bias.</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000" dirty="0"/>
          </a:p>
          <a:p>
            <a:pPr marL="342337" marR="0" lvl="0" indent="-228225" defTabSz="912899">
              <a:lnSpc>
                <a:spcPct val="90000"/>
              </a:lnSpc>
              <a:spcBef>
                <a:spcPct val="20000"/>
              </a:spcBef>
              <a:spcAft>
                <a:spcPts val="0"/>
              </a:spcAft>
              <a:buClr>
                <a:schemeClr val="accent6"/>
              </a:buClr>
              <a:buSzPts val="2800"/>
              <a:buFont typeface="Wingdings" charset="2"/>
              <a:buChar char="§"/>
            </a:pPr>
            <a:r>
              <a:rPr lang="en-US" sz="2000" dirty="0"/>
              <a:t>Develop a personal and organizational action plan to mitigate implicit bias.  </a:t>
            </a:r>
          </a:p>
          <a:p>
            <a:pPr marL="342337" marR="0" lvl="0" indent="-228225" defTabSz="912899">
              <a:lnSpc>
                <a:spcPct val="90000"/>
              </a:lnSpc>
              <a:spcBef>
                <a:spcPct val="20000"/>
              </a:spcBef>
              <a:spcAft>
                <a:spcPts val="0"/>
              </a:spcAft>
              <a:buClr>
                <a:schemeClr val="accent6"/>
              </a:buClr>
              <a:buSzPts val="2800"/>
              <a:buFont typeface="Wingdings" charset="2"/>
              <a:buChar char="§"/>
            </a:pPr>
            <a:endParaRPr lang="en-US" sz="2000" dirty="0"/>
          </a:p>
          <a:p>
            <a:pPr marL="342337" marR="0" lvl="0" indent="-228225" defTabSz="912899">
              <a:lnSpc>
                <a:spcPct val="90000"/>
              </a:lnSpc>
              <a:spcBef>
                <a:spcPct val="20000"/>
              </a:spcBef>
              <a:spcAft>
                <a:spcPts val="0"/>
              </a:spcAft>
              <a:buClr>
                <a:schemeClr val="accent6"/>
              </a:buClr>
              <a:buSzPts val="2400"/>
              <a:buFont typeface="Wingdings" charset="2"/>
              <a:buChar char="§"/>
            </a:pPr>
            <a:endParaRPr lang="en-US" sz="2000" dirty="0"/>
          </a:p>
        </p:txBody>
      </p:sp>
      <p:pic>
        <p:nvPicPr>
          <p:cNvPr id="4" name="Picture 3">
            <a:extLst>
              <a:ext uri="{FF2B5EF4-FFF2-40B4-BE49-F238E27FC236}">
                <a16:creationId xmlns:a16="http://schemas.microsoft.com/office/drawing/2014/main" id="{E6742E10-A03F-5BD0-0A2A-299639AE4CCD}"/>
              </a:ext>
              <a:ext uri="{C183D7F6-B498-43B3-948B-1728B52AA6E4}">
                <adec:decorative xmlns:adec="http://schemas.microsoft.com/office/drawing/2017/decorative" val="1"/>
              </a:ext>
            </a:extLst>
          </p:cNvPr>
          <p:cNvPicPr>
            <a:picLocks noChangeAspect="1"/>
          </p:cNvPicPr>
          <p:nvPr/>
        </p:nvPicPr>
        <p:blipFill rotWithShape="1">
          <a:blip r:embed="rId3"/>
          <a:srcRect r="18889" b="2"/>
          <a:stretch/>
        </p:blipFill>
        <p:spPr>
          <a:xfrm>
            <a:off x="5990918" y="1213346"/>
            <a:ext cx="5384799" cy="4431308"/>
          </a:xfrm>
          <a:prstGeom prst="rect">
            <a:avLst/>
          </a:prstGeom>
          <a:noFill/>
          <a:effectLst>
            <a:outerShdw blurRad="50800" dist="38100" dir="5400000" algn="t" rotWithShape="0">
              <a:prstClr val="black">
                <a:alpha val="40000"/>
              </a:prstClr>
            </a:outerShdw>
            <a:softEdge rad="12700"/>
          </a:effectLst>
        </p:spPr>
      </p:pic>
      <p:sp>
        <p:nvSpPr>
          <p:cNvPr id="3" name="TextBox 2">
            <a:extLst>
              <a:ext uri="{FF2B5EF4-FFF2-40B4-BE49-F238E27FC236}">
                <a16:creationId xmlns:a16="http://schemas.microsoft.com/office/drawing/2014/main" id="{325422BA-EFB4-279D-0423-8DA966D3283C}"/>
              </a:ext>
            </a:extLst>
          </p:cNvPr>
          <p:cNvSpPr txBox="1"/>
          <p:nvPr/>
        </p:nvSpPr>
        <p:spPr>
          <a:xfrm>
            <a:off x="9651135" y="5723093"/>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40</a:t>
            </a:fld>
            <a:endParaRPr lang="en-US"/>
          </a:p>
        </p:txBody>
      </p:sp>
    </p:spTree>
    <p:extLst>
      <p:ext uri="{BB962C8B-B14F-4D97-AF65-F5344CB8AC3E}">
        <p14:creationId xmlns:p14="http://schemas.microsoft.com/office/powerpoint/2010/main" val="1674209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Implicit Bias Module Activities</a:t>
            </a:r>
          </a:p>
        </p:txBody>
      </p:sp>
      <p:pic>
        <p:nvPicPr>
          <p:cNvPr id="3" name="Picture 2">
            <a:extLst>
              <a:ext uri="{FF2B5EF4-FFF2-40B4-BE49-F238E27FC236}">
                <a16:creationId xmlns:a16="http://schemas.microsoft.com/office/drawing/2014/main" id="{5A058951-C077-F1C9-3EF8-1F4F04CAB8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604" y="1213346"/>
            <a:ext cx="4876800" cy="4431307"/>
          </a:xfrm>
          <a:prstGeom prst="rect">
            <a:avLst/>
          </a:prstGeom>
          <a:noFill/>
        </p:spPr>
      </p:pic>
      <p:sp>
        <p:nvSpPr>
          <p:cNvPr id="6" name="TextBox 5">
            <a:extLst>
              <a:ext uri="{FF2B5EF4-FFF2-40B4-BE49-F238E27FC236}">
                <a16:creationId xmlns:a16="http://schemas.microsoft.com/office/drawing/2014/main" id="{3CBF9B6E-7DE4-6166-C0FB-946C6139A763}"/>
              </a:ext>
            </a:extLst>
          </p:cNvPr>
          <p:cNvSpPr txBox="1"/>
          <p:nvPr/>
        </p:nvSpPr>
        <p:spPr>
          <a:xfrm>
            <a:off x="609600" y="5876963"/>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7" name="Google Shape;378;p35">
            <a:extLst>
              <a:ext uri="{FF2B5EF4-FFF2-40B4-BE49-F238E27FC236}">
                <a16:creationId xmlns:a16="http://schemas.microsoft.com/office/drawing/2014/main" id="{BECA45DE-D3B6-93CE-CA17-701D76AFF3C7}"/>
              </a:ext>
            </a:extLst>
          </p:cNvPr>
          <p:cNvSpPr txBox="1"/>
          <p:nvPr/>
        </p:nvSpPr>
        <p:spPr>
          <a:xfrm>
            <a:off x="5892803" y="1536192"/>
            <a:ext cx="5384799" cy="4431308"/>
          </a:xfrm>
          <a:prstGeom prst="rect">
            <a:avLst/>
          </a:prstGeom>
        </p:spPr>
        <p:txBody>
          <a:bodyPr spcFirstLastPara="1" vert="horz" lIns="91290" tIns="45645" rIns="91290" bIns="45645" rtlCol="0" anchorCtr="0">
            <a:normAutofit/>
          </a:bodyPr>
          <a:lstStyle/>
          <a:p>
            <a:pPr marL="342337" marR="0" lvl="0" indent="-228225" defTabSz="912899">
              <a:lnSpc>
                <a:spcPct val="90000"/>
              </a:lnSpc>
              <a:spcBef>
                <a:spcPct val="20000"/>
              </a:spcBef>
              <a:spcAft>
                <a:spcPts val="0"/>
              </a:spcAft>
              <a:buClr>
                <a:schemeClr val="accent6"/>
              </a:buClr>
              <a:buSzPts val="2500"/>
              <a:buFont typeface="Wingdings" charset="2"/>
              <a:buChar char="§"/>
            </a:pPr>
            <a:r>
              <a:rPr lang="en-US" sz="2400"/>
              <a:t>Examine the difference between implicit and explicit bias</a:t>
            </a:r>
          </a:p>
          <a:p>
            <a:pPr marL="342337" marR="0" lvl="0" indent="-228225" defTabSz="912899">
              <a:lnSpc>
                <a:spcPct val="90000"/>
              </a:lnSpc>
              <a:spcBef>
                <a:spcPct val="20000"/>
              </a:spcBef>
              <a:spcAft>
                <a:spcPts val="0"/>
              </a:spcAft>
              <a:buClr>
                <a:schemeClr val="accent6"/>
              </a:buClr>
              <a:buSzPts val="2500"/>
              <a:buFont typeface="Wingdings" charset="2"/>
              <a:buChar char="§"/>
            </a:pPr>
            <a:r>
              <a:rPr lang="en-US" sz="2400"/>
              <a:t>Use case study to consider the impact of implicit bias on provider behavior during care delivery</a:t>
            </a:r>
          </a:p>
          <a:p>
            <a:pPr marL="342337" marR="0" lvl="0" indent="-228225" defTabSz="912899">
              <a:lnSpc>
                <a:spcPct val="90000"/>
              </a:lnSpc>
              <a:spcBef>
                <a:spcPct val="20000"/>
              </a:spcBef>
              <a:spcAft>
                <a:spcPts val="0"/>
              </a:spcAft>
              <a:buClr>
                <a:schemeClr val="accent6"/>
              </a:buClr>
              <a:buSzPts val="2500"/>
              <a:buFont typeface="Wingdings" charset="2"/>
              <a:buChar char="§"/>
            </a:pPr>
            <a:r>
              <a:rPr lang="en-US" sz="2400"/>
              <a:t>Take the IAT to inform personal strategies to mitigate implicit bias</a:t>
            </a:r>
          </a:p>
          <a:p>
            <a:pPr marL="342337" marR="0" lvl="0" indent="-228225" defTabSz="912899">
              <a:lnSpc>
                <a:spcPct val="90000"/>
              </a:lnSpc>
              <a:spcBef>
                <a:spcPct val="20000"/>
              </a:spcBef>
              <a:spcAft>
                <a:spcPts val="0"/>
              </a:spcAft>
              <a:buClr>
                <a:schemeClr val="accent6"/>
              </a:buClr>
              <a:buSzPts val="2500"/>
              <a:buFont typeface="Wingdings" charset="2"/>
              <a:buChar char="§"/>
            </a:pPr>
            <a:r>
              <a:rPr lang="en-US" sz="2400"/>
              <a:t>Use the Addressing Bias in Healthcare Delivery Action Tool to create both personal and organizational action plans to address bias </a:t>
            </a:r>
          </a:p>
          <a:p>
            <a:pPr marL="342337" marR="0" lvl="0" indent="-228225" defTabSz="912899">
              <a:lnSpc>
                <a:spcPct val="90000"/>
              </a:lnSpc>
              <a:spcBef>
                <a:spcPct val="20000"/>
              </a:spcBef>
              <a:spcAft>
                <a:spcPts val="0"/>
              </a:spcAft>
              <a:buClr>
                <a:schemeClr val="accent6"/>
              </a:buClr>
              <a:buSzPts val="2400"/>
              <a:buFont typeface="Wingdings" charset="2"/>
              <a:buChar char="§"/>
            </a:pPr>
            <a:endParaRPr lang="en-US" sz="2400"/>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dirty="0" err="1"/>
              <a:t>paetc.org</a:t>
            </a:r>
            <a:endParaRPr lang="en-US" dirty="0"/>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41</a:t>
            </a:fld>
            <a:endParaRPr lang="en-US"/>
          </a:p>
        </p:txBody>
      </p:sp>
    </p:spTree>
    <p:extLst>
      <p:ext uri="{BB962C8B-B14F-4D97-AF65-F5344CB8AC3E}">
        <p14:creationId xmlns:p14="http://schemas.microsoft.com/office/powerpoint/2010/main" val="2606059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0E1B-B43B-02FF-41EB-6E318E4FAB5A}"/>
              </a:ext>
            </a:extLst>
          </p:cNvPr>
          <p:cNvSpPr>
            <a:spLocks noGrp="1"/>
          </p:cNvSpPr>
          <p:nvPr>
            <p:ph type="title"/>
          </p:nvPr>
        </p:nvSpPr>
        <p:spPr/>
        <p:txBody>
          <a:bodyPr/>
          <a:lstStyle/>
          <a:p>
            <a:r>
              <a:rPr lang="en-US" dirty="0">
                <a:cs typeface="Calibri" panose="020F0502020204030204" pitchFamily="34" charset="0"/>
              </a:rPr>
              <a:t>Anti-Racist Framework</a:t>
            </a:r>
            <a:endParaRPr lang="en-US" dirty="0"/>
          </a:p>
        </p:txBody>
      </p:sp>
      <p:sp>
        <p:nvSpPr>
          <p:cNvPr id="3" name="Text Placeholder 2">
            <a:extLst>
              <a:ext uri="{FF2B5EF4-FFF2-40B4-BE49-F238E27FC236}">
                <a16:creationId xmlns:a16="http://schemas.microsoft.com/office/drawing/2014/main" id="{1A91CBFE-FE38-3D8E-D12B-C22C6BEEB868}"/>
              </a:ext>
            </a:extLst>
          </p:cNvPr>
          <p:cNvSpPr>
            <a:spLocks noGrp="1"/>
          </p:cNvSpPr>
          <p:nvPr>
            <p:ph type="body" idx="1"/>
          </p:nvPr>
        </p:nvSpPr>
        <p:spPr/>
        <p:txBody>
          <a:bodyPr/>
          <a:lstStyle/>
          <a:p>
            <a:endParaRPr lang="en-US"/>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p:txBody>
          <a:bodyPr vert="horz" lIns="0" tIns="0" rIns="0" bIns="0" rtlCol="0" anchor="ctr">
            <a:normAutofit/>
          </a:bodyPr>
          <a:lstStyle/>
          <a:p>
            <a:pPr>
              <a:spcAft>
                <a:spcPts val="600"/>
              </a:spcAft>
            </a:pPr>
            <a:fld id="{1D2EA5EF-C699-AF4C-BA42-C0A1CAAB713C}" type="slidenum">
              <a:rPr lang="en-US" smtClean="0"/>
              <a:pPr>
                <a:spcAft>
                  <a:spcPts val="600"/>
                </a:spcAft>
              </a:pPr>
              <a:t>42</a:t>
            </a:fld>
            <a:endParaRPr lang="en-US"/>
          </a:p>
        </p:txBody>
      </p:sp>
    </p:spTree>
    <p:extLst>
      <p:ext uri="{BB962C8B-B14F-4D97-AF65-F5344CB8AC3E}">
        <p14:creationId xmlns:p14="http://schemas.microsoft.com/office/powerpoint/2010/main" val="1915090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Organizational Commitment to Change</a:t>
            </a:r>
          </a:p>
        </p:txBody>
      </p:sp>
      <p:pic>
        <p:nvPicPr>
          <p:cNvPr id="7" name="Content Placeholder 6">
            <a:extLst>
              <a:ext uri="{FF2B5EF4-FFF2-40B4-BE49-F238E27FC236}">
                <a16:creationId xmlns:a16="http://schemas.microsoft.com/office/drawing/2014/main" id="{FA6C90D8-60F6-C6B1-5864-2242F0A4395D}"/>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609603" y="1308295"/>
            <a:ext cx="4834593" cy="4304714"/>
          </a:xfr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EBA1455C-AF3C-8B1A-1A81-393C9FB99E35}"/>
              </a:ext>
            </a:extLst>
          </p:cNvPr>
          <p:cNvSpPr txBox="1"/>
          <p:nvPr/>
        </p:nvSpPr>
        <p:spPr>
          <a:xfrm>
            <a:off x="431744" y="5829706"/>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9" name="Content Placeholder 2">
            <a:extLst>
              <a:ext uri="{FF2B5EF4-FFF2-40B4-BE49-F238E27FC236}">
                <a16:creationId xmlns:a16="http://schemas.microsoft.com/office/drawing/2014/main" id="{4238D80A-0110-6810-F517-D76D7944CAE2}"/>
              </a:ext>
            </a:extLst>
          </p:cNvPr>
          <p:cNvSpPr txBox="1">
            <a:spLocks/>
          </p:cNvSpPr>
          <p:nvPr/>
        </p:nvSpPr>
        <p:spPr>
          <a:xfrm>
            <a:off x="6245470" y="1458685"/>
            <a:ext cx="5304273" cy="517071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80990" indent="-380990">
              <a:buClr>
                <a:schemeClr val="accent1">
                  <a:lumMod val="75000"/>
                </a:schemeClr>
              </a:buClr>
              <a:buFont typeface="Wingdings" pitchFamily="2" charset="2"/>
              <a:buChar char="§"/>
            </a:pPr>
            <a:r>
              <a:rPr lang="en-US" sz="2200" dirty="0">
                <a:solidFill>
                  <a:schemeClr val="tx1"/>
                </a:solidFill>
                <a:latin typeface="+mn-lt"/>
              </a:rPr>
              <a:t>Racism is, and has always been, a public health emergency that we must work to end. </a:t>
            </a:r>
          </a:p>
          <a:p>
            <a:pPr marL="380990" indent="-380990">
              <a:buClr>
                <a:schemeClr val="accent1">
                  <a:lumMod val="75000"/>
                </a:schemeClr>
              </a:buClr>
              <a:buFont typeface="Wingdings" pitchFamily="2" charset="2"/>
              <a:buChar char="§"/>
            </a:pPr>
            <a:endParaRPr lang="en-US" sz="2200" dirty="0">
              <a:solidFill>
                <a:schemeClr val="tx1"/>
              </a:solidFill>
              <a:latin typeface="+mn-lt"/>
            </a:endParaRPr>
          </a:p>
          <a:p>
            <a:pPr marL="380990" indent="-380990">
              <a:buClr>
                <a:schemeClr val="accent1">
                  <a:lumMod val="75000"/>
                </a:schemeClr>
              </a:buClr>
              <a:buFont typeface="Wingdings" pitchFamily="2" charset="2"/>
              <a:buChar char="§"/>
            </a:pPr>
            <a:r>
              <a:rPr lang="en-US" sz="2200" dirty="0">
                <a:solidFill>
                  <a:schemeClr val="tx1"/>
                </a:solidFill>
                <a:latin typeface="+mn-lt"/>
              </a:rPr>
              <a:t>Racial equity exists at the core of all initiatives &amp; work to end adverse health outcomes for communities most impacted by racism.</a:t>
            </a:r>
          </a:p>
          <a:p>
            <a:pPr marL="380990" indent="-380990">
              <a:buClr>
                <a:schemeClr val="accent1">
                  <a:lumMod val="75000"/>
                </a:schemeClr>
              </a:buClr>
              <a:buFont typeface="Wingdings" pitchFamily="2" charset="2"/>
              <a:buChar char="§"/>
            </a:pPr>
            <a:endParaRPr lang="en-US" sz="2200" dirty="0">
              <a:solidFill>
                <a:schemeClr val="tx1"/>
              </a:solidFill>
              <a:latin typeface="+mn-lt"/>
            </a:endParaRPr>
          </a:p>
          <a:p>
            <a:pPr marL="380990" indent="-380990">
              <a:buClr>
                <a:schemeClr val="accent1">
                  <a:lumMod val="75000"/>
                </a:schemeClr>
              </a:buClr>
              <a:buFont typeface="Wingdings" pitchFamily="2" charset="2"/>
              <a:buChar char="§"/>
            </a:pPr>
            <a:r>
              <a:rPr lang="en-US" sz="2200" dirty="0">
                <a:solidFill>
                  <a:schemeClr val="tx1"/>
                </a:solidFill>
                <a:latin typeface="+mn-lt"/>
              </a:rPr>
              <a:t>Previous inaction &amp; the need for introspection regarding our own complicit role in contributing to &amp; upholding structural racism.</a:t>
            </a: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43</a:t>
            </a:fld>
            <a:endParaRPr lang="en-US"/>
          </a:p>
        </p:txBody>
      </p:sp>
    </p:spTree>
    <p:extLst>
      <p:ext uri="{BB962C8B-B14F-4D97-AF65-F5344CB8AC3E}">
        <p14:creationId xmlns:p14="http://schemas.microsoft.com/office/powerpoint/2010/main" val="1198902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Anti-Racist, Policies, Practices, and Systems</a:t>
            </a:r>
          </a:p>
        </p:txBody>
      </p:sp>
      <p:sp>
        <p:nvSpPr>
          <p:cNvPr id="7" name="TextBox 6">
            <a:extLst>
              <a:ext uri="{FF2B5EF4-FFF2-40B4-BE49-F238E27FC236}">
                <a16:creationId xmlns:a16="http://schemas.microsoft.com/office/drawing/2014/main" id="{E83336C1-7851-319A-02A6-06B8A33B1F9C}"/>
              </a:ext>
            </a:extLst>
          </p:cNvPr>
          <p:cNvSpPr txBox="1"/>
          <p:nvPr/>
        </p:nvSpPr>
        <p:spPr>
          <a:xfrm>
            <a:off x="609600" y="1536192"/>
            <a:ext cx="4876800" cy="4431308"/>
          </a:xfrm>
          <a:prstGeom prst="rect">
            <a:avLst/>
          </a:prstGeom>
        </p:spPr>
        <p:txBody>
          <a:bodyPr vert="horz" lIns="91290" tIns="45645" rIns="91290" bIns="45645" rtlCol="0">
            <a:normAutofit/>
          </a:bodyPr>
          <a:lstStyle/>
          <a:p>
            <a:pPr marL="342337" indent="-228225" defTabSz="912899">
              <a:lnSpc>
                <a:spcPct val="90000"/>
              </a:lnSpc>
              <a:spcBef>
                <a:spcPct val="20000"/>
              </a:spcBef>
              <a:buClr>
                <a:schemeClr val="accent6"/>
              </a:buClr>
              <a:buFont typeface="Wingdings" charset="2"/>
              <a:buChar char="§"/>
            </a:pPr>
            <a:r>
              <a:rPr lang="en-US" sz="2600" dirty="0"/>
              <a:t>Create &amp; implement anti-racist policies &amp; adopt anti-racist practices.</a:t>
            </a:r>
          </a:p>
          <a:p>
            <a:pPr marL="342337" indent="-228225" defTabSz="912899">
              <a:lnSpc>
                <a:spcPct val="90000"/>
              </a:lnSpc>
              <a:spcBef>
                <a:spcPct val="20000"/>
              </a:spcBef>
              <a:buClr>
                <a:schemeClr val="accent6"/>
              </a:buClr>
              <a:buFont typeface="Wingdings" charset="2"/>
              <a:buChar char="§"/>
            </a:pPr>
            <a:endParaRPr lang="en-US" sz="2600" dirty="0"/>
          </a:p>
          <a:p>
            <a:pPr marL="342337" indent="-228225" defTabSz="912899">
              <a:lnSpc>
                <a:spcPct val="90000"/>
              </a:lnSpc>
              <a:spcBef>
                <a:spcPct val="20000"/>
              </a:spcBef>
              <a:buClr>
                <a:schemeClr val="accent6"/>
              </a:buClr>
              <a:buFont typeface="Wingdings" charset="2"/>
              <a:buChar char="§"/>
            </a:pPr>
            <a:r>
              <a:rPr lang="en-US" sz="2600" dirty="0"/>
              <a:t>Promote inclusivity and belonging.</a:t>
            </a:r>
          </a:p>
          <a:p>
            <a:pPr marL="342337" indent="-228225" defTabSz="912899">
              <a:lnSpc>
                <a:spcPct val="90000"/>
              </a:lnSpc>
              <a:spcBef>
                <a:spcPct val="20000"/>
              </a:spcBef>
              <a:buClr>
                <a:schemeClr val="accent6"/>
              </a:buClr>
              <a:buFont typeface="Wingdings" charset="2"/>
              <a:buChar char="§"/>
            </a:pPr>
            <a:endParaRPr lang="en-US" sz="2600" dirty="0"/>
          </a:p>
          <a:p>
            <a:pPr marL="342337" indent="-228225" defTabSz="912899">
              <a:lnSpc>
                <a:spcPct val="90000"/>
              </a:lnSpc>
              <a:spcBef>
                <a:spcPct val="20000"/>
              </a:spcBef>
              <a:buClr>
                <a:schemeClr val="accent6"/>
              </a:buClr>
              <a:buFont typeface="Wingdings" charset="2"/>
              <a:buChar char="§"/>
            </a:pPr>
            <a:r>
              <a:rPr lang="en-US" sz="2600" dirty="0"/>
              <a:t>Create &amp; sustain inclusive organizational cultures that support &amp; uphold anti-racism in all policies and practices</a:t>
            </a:r>
          </a:p>
          <a:p>
            <a:pPr marL="342337" indent="-228225" defTabSz="912899">
              <a:lnSpc>
                <a:spcPct val="90000"/>
              </a:lnSpc>
              <a:spcBef>
                <a:spcPct val="20000"/>
              </a:spcBef>
              <a:buClr>
                <a:schemeClr val="accent6"/>
              </a:buClr>
              <a:buSzPts val="1400"/>
              <a:buFont typeface="Wingdings" charset="2"/>
              <a:buChar char="§"/>
            </a:pPr>
            <a:endParaRPr lang="en-US" sz="2600" dirty="0"/>
          </a:p>
        </p:txBody>
      </p:sp>
      <p:pic>
        <p:nvPicPr>
          <p:cNvPr id="8" name="Picture 7">
            <a:extLst>
              <a:ext uri="{FF2B5EF4-FFF2-40B4-BE49-F238E27FC236}">
                <a16:creationId xmlns:a16="http://schemas.microsoft.com/office/drawing/2014/main" id="{D8081581-677A-F587-25AC-E37254B5BB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918" y="1154070"/>
            <a:ext cx="5384799" cy="4549860"/>
          </a:xfrm>
          <a:prstGeom prst="rect">
            <a:avLst/>
          </a:prstGeom>
          <a:noFill/>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897FA195-E1BE-5966-DFA1-A89F05BA937E}"/>
              </a:ext>
            </a:extLst>
          </p:cNvPr>
          <p:cNvSpPr txBox="1"/>
          <p:nvPr/>
        </p:nvSpPr>
        <p:spPr>
          <a:xfrm>
            <a:off x="9327376" y="5867112"/>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44</a:t>
            </a:fld>
            <a:endParaRPr lang="en-US"/>
          </a:p>
        </p:txBody>
      </p:sp>
    </p:spTree>
    <p:extLst>
      <p:ext uri="{BB962C8B-B14F-4D97-AF65-F5344CB8AC3E}">
        <p14:creationId xmlns:p14="http://schemas.microsoft.com/office/powerpoint/2010/main" val="2356128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sz="3700" b="0" i="0" kern="1200" cap="none" spc="-100" baseline="0" dirty="0">
                <a:ln>
                  <a:noFill/>
                </a:ln>
                <a:effectLst/>
                <a:latin typeface="+mj-lt"/>
                <a:ea typeface="+mj-ea"/>
                <a:cs typeface="ITC Avant Garde Std Md"/>
              </a:rPr>
              <a:t>Anti-Racist Policies, Practices, and Systems (cont’d)</a:t>
            </a:r>
          </a:p>
        </p:txBody>
      </p:sp>
      <p:sp>
        <p:nvSpPr>
          <p:cNvPr id="7" name="TextBox 6">
            <a:extLst>
              <a:ext uri="{FF2B5EF4-FFF2-40B4-BE49-F238E27FC236}">
                <a16:creationId xmlns:a16="http://schemas.microsoft.com/office/drawing/2014/main" id="{E83336C1-7851-319A-02A6-06B8A33B1F9C}"/>
              </a:ext>
            </a:extLst>
          </p:cNvPr>
          <p:cNvSpPr txBox="1"/>
          <p:nvPr/>
        </p:nvSpPr>
        <p:spPr>
          <a:xfrm>
            <a:off x="609600" y="1536192"/>
            <a:ext cx="4876800" cy="4431308"/>
          </a:xfrm>
          <a:prstGeom prst="rect">
            <a:avLst/>
          </a:prstGeom>
        </p:spPr>
        <p:txBody>
          <a:bodyPr vert="horz" lIns="91290" tIns="45645" rIns="91290" bIns="45645" rtlCol="0">
            <a:normAutofit/>
          </a:bodyPr>
          <a:lstStyle/>
          <a:p>
            <a:pPr marL="342337" indent="-228225" defTabSz="912899">
              <a:lnSpc>
                <a:spcPct val="90000"/>
              </a:lnSpc>
              <a:spcBef>
                <a:spcPct val="20000"/>
              </a:spcBef>
              <a:buClr>
                <a:schemeClr val="accent6"/>
              </a:buClr>
              <a:buFont typeface="Wingdings" charset="2"/>
              <a:buChar char="§"/>
            </a:pPr>
            <a:r>
              <a:rPr lang="en-US" sz="2800" dirty="0"/>
              <a:t>Ensure data is collected, interpreted, &amp; shared in ways that promote health &amp; racial equity.</a:t>
            </a:r>
          </a:p>
          <a:p>
            <a:pPr marL="342337" indent="-228225" defTabSz="912899">
              <a:lnSpc>
                <a:spcPct val="90000"/>
              </a:lnSpc>
              <a:spcBef>
                <a:spcPct val="20000"/>
              </a:spcBef>
              <a:buClr>
                <a:schemeClr val="accent6"/>
              </a:buClr>
              <a:buFont typeface="Wingdings" charset="2"/>
              <a:buChar char="§"/>
            </a:pPr>
            <a:endParaRPr lang="en-US" sz="2800" dirty="0"/>
          </a:p>
          <a:p>
            <a:pPr marL="342337" indent="-228225" defTabSz="912899">
              <a:lnSpc>
                <a:spcPct val="90000"/>
              </a:lnSpc>
              <a:spcBef>
                <a:spcPct val="20000"/>
              </a:spcBef>
              <a:buClr>
                <a:schemeClr val="accent6"/>
              </a:buClr>
              <a:buFont typeface="Wingdings" charset="2"/>
              <a:buChar char="§"/>
            </a:pPr>
            <a:r>
              <a:rPr lang="en-US" sz="2800" dirty="0"/>
              <a:t>Strive to recruit, hire, retain, and promote a diverse workforce that is representative of the communities that we serve.</a:t>
            </a:r>
          </a:p>
          <a:p>
            <a:pPr marL="342337" indent="-228225" defTabSz="912899">
              <a:lnSpc>
                <a:spcPct val="90000"/>
              </a:lnSpc>
              <a:spcBef>
                <a:spcPct val="20000"/>
              </a:spcBef>
              <a:buClr>
                <a:schemeClr val="accent6"/>
              </a:buClr>
              <a:buSzPts val="1400"/>
              <a:buFont typeface="Wingdings" charset="2"/>
              <a:buChar char="§"/>
            </a:pPr>
            <a:endParaRPr lang="en-US" sz="2800" dirty="0"/>
          </a:p>
        </p:txBody>
      </p:sp>
      <p:pic>
        <p:nvPicPr>
          <p:cNvPr id="8" name="Picture 4" descr="Are you Racist? panel | The Australian National Centre for the Public  Awareness of Science">
            <a:extLst>
              <a:ext uri="{FF2B5EF4-FFF2-40B4-BE49-F238E27FC236}">
                <a16:creationId xmlns:a16="http://schemas.microsoft.com/office/drawing/2014/main" id="{3E718327-36D4-D16B-83B0-2E4B79380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892803" y="1417640"/>
            <a:ext cx="5384799" cy="4236962"/>
          </a:xfrm>
          <a:prstGeom prst="rect">
            <a:avLst/>
          </a:prstGeom>
          <a:solidFill>
            <a:srgbClr val="FFFFFF"/>
          </a:solidFill>
        </p:spPr>
      </p:pic>
      <p:sp>
        <p:nvSpPr>
          <p:cNvPr id="3" name="TextBox 2">
            <a:extLst>
              <a:ext uri="{FF2B5EF4-FFF2-40B4-BE49-F238E27FC236}">
                <a16:creationId xmlns:a16="http://schemas.microsoft.com/office/drawing/2014/main" id="{9658503C-A78C-70BE-2859-7540168B3E2E}"/>
              </a:ext>
            </a:extLst>
          </p:cNvPr>
          <p:cNvSpPr txBox="1"/>
          <p:nvPr/>
        </p:nvSpPr>
        <p:spPr>
          <a:xfrm>
            <a:off x="9651135" y="5784681"/>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45</a:t>
            </a:fld>
            <a:endParaRPr lang="en-US"/>
          </a:p>
        </p:txBody>
      </p:sp>
    </p:spTree>
    <p:extLst>
      <p:ext uri="{BB962C8B-B14F-4D97-AF65-F5344CB8AC3E}">
        <p14:creationId xmlns:p14="http://schemas.microsoft.com/office/powerpoint/2010/main" val="4193296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Community Activation and Empowerment</a:t>
            </a:r>
          </a:p>
        </p:txBody>
      </p:sp>
      <p:sp>
        <p:nvSpPr>
          <p:cNvPr id="7" name="TextBox 6">
            <a:extLst>
              <a:ext uri="{FF2B5EF4-FFF2-40B4-BE49-F238E27FC236}">
                <a16:creationId xmlns:a16="http://schemas.microsoft.com/office/drawing/2014/main" id="{E83336C1-7851-319A-02A6-06B8A33B1F9C}"/>
              </a:ext>
            </a:extLst>
          </p:cNvPr>
          <p:cNvSpPr txBox="1"/>
          <p:nvPr/>
        </p:nvSpPr>
        <p:spPr>
          <a:xfrm>
            <a:off x="1106259" y="1536192"/>
            <a:ext cx="9252859" cy="4431308"/>
          </a:xfrm>
          <a:prstGeom prst="rect">
            <a:avLst/>
          </a:prstGeom>
        </p:spPr>
        <p:txBody>
          <a:bodyPr vert="horz" lIns="91290" tIns="45645" rIns="91290" bIns="45645" rtlCol="0">
            <a:normAutofit/>
          </a:bodyPr>
          <a:lstStyle/>
          <a:p>
            <a:pPr marL="380990" indent="-380990">
              <a:lnSpc>
                <a:spcPct val="90000"/>
              </a:lnSpc>
              <a:buClr>
                <a:schemeClr val="accent1">
                  <a:lumMod val="75000"/>
                </a:schemeClr>
              </a:buClr>
              <a:buFont typeface="Wingdings" pitchFamily="2" charset="2"/>
              <a:buChar char="§"/>
            </a:pPr>
            <a:r>
              <a:rPr lang="en-US" sz="2200" dirty="0">
                <a:solidFill>
                  <a:schemeClr val="tx1"/>
                </a:solidFill>
              </a:rPr>
              <a:t>Partner with community organizations leading this work, as well as those most impacted by racism, is central to our success.</a:t>
            </a:r>
          </a:p>
          <a:p>
            <a:pPr marL="380990" indent="-380990">
              <a:lnSpc>
                <a:spcPct val="90000"/>
              </a:lnSpc>
              <a:buClr>
                <a:schemeClr val="accent1">
                  <a:lumMod val="75000"/>
                </a:schemeClr>
              </a:buClr>
              <a:buFont typeface="Wingdings" pitchFamily="2" charset="2"/>
              <a:buChar char="§"/>
            </a:pPr>
            <a:endParaRPr lang="en-US" sz="2200" dirty="0">
              <a:solidFill>
                <a:schemeClr val="tx1"/>
              </a:solidFill>
            </a:endParaRPr>
          </a:p>
          <a:p>
            <a:pPr marL="380990" indent="-380990">
              <a:lnSpc>
                <a:spcPct val="90000"/>
              </a:lnSpc>
              <a:buClr>
                <a:schemeClr val="accent1">
                  <a:lumMod val="75000"/>
                </a:schemeClr>
              </a:buClr>
              <a:buFont typeface="Wingdings" pitchFamily="2" charset="2"/>
              <a:buChar char="§"/>
            </a:pPr>
            <a:r>
              <a:rPr lang="en-US" sz="2200" dirty="0">
                <a:solidFill>
                  <a:schemeClr val="tx1"/>
                </a:solidFill>
              </a:rPr>
              <a:t>Promote belonging.</a:t>
            </a:r>
          </a:p>
          <a:p>
            <a:pPr marL="380990" indent="-380990">
              <a:lnSpc>
                <a:spcPct val="90000"/>
              </a:lnSpc>
              <a:buClr>
                <a:schemeClr val="accent1">
                  <a:lumMod val="75000"/>
                </a:schemeClr>
              </a:buClr>
              <a:buFont typeface="Wingdings" pitchFamily="2" charset="2"/>
              <a:buChar char="§"/>
            </a:pPr>
            <a:endParaRPr lang="en-US" sz="2200" dirty="0">
              <a:solidFill>
                <a:schemeClr val="tx1"/>
              </a:solidFill>
            </a:endParaRPr>
          </a:p>
          <a:p>
            <a:pPr marL="380990" indent="-380990">
              <a:lnSpc>
                <a:spcPct val="90000"/>
              </a:lnSpc>
              <a:buClr>
                <a:schemeClr val="accent1">
                  <a:lumMod val="75000"/>
                </a:schemeClr>
              </a:buClr>
              <a:buFont typeface="Wingdings" pitchFamily="2" charset="2"/>
              <a:buChar char="§"/>
            </a:pPr>
            <a:r>
              <a:rPr lang="en-US" sz="2200" dirty="0">
                <a:solidFill>
                  <a:schemeClr val="tx1"/>
                </a:solidFill>
              </a:rPr>
              <a:t>Cultivate and invest in partnerships with affected communities, ensure active inclusion of BIPOC voices, &amp; develop shared power in public health.</a:t>
            </a:r>
          </a:p>
          <a:p>
            <a:pPr marL="342337" indent="-228225" defTabSz="912899">
              <a:lnSpc>
                <a:spcPct val="90000"/>
              </a:lnSpc>
              <a:spcBef>
                <a:spcPct val="20000"/>
              </a:spcBef>
              <a:buClr>
                <a:schemeClr val="accent6"/>
              </a:buClr>
              <a:buSzPts val="1400"/>
              <a:buFont typeface="Wingdings" charset="2"/>
              <a:buChar char="§"/>
            </a:pPr>
            <a:endParaRPr lang="en-US" sz="2400" dirty="0"/>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46</a:t>
            </a:fld>
            <a:endParaRPr lang="en-US"/>
          </a:p>
        </p:txBody>
      </p:sp>
    </p:spTree>
    <p:extLst>
      <p:ext uri="{BB962C8B-B14F-4D97-AF65-F5344CB8AC3E}">
        <p14:creationId xmlns:p14="http://schemas.microsoft.com/office/powerpoint/2010/main" val="1637683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Measurement, Evaluation, Learning and Reporting</a:t>
            </a:r>
          </a:p>
        </p:txBody>
      </p:sp>
      <p:sp>
        <p:nvSpPr>
          <p:cNvPr id="7" name="TextBox 6">
            <a:extLst>
              <a:ext uri="{FF2B5EF4-FFF2-40B4-BE49-F238E27FC236}">
                <a16:creationId xmlns:a16="http://schemas.microsoft.com/office/drawing/2014/main" id="{E83336C1-7851-319A-02A6-06B8A33B1F9C}"/>
              </a:ext>
            </a:extLst>
          </p:cNvPr>
          <p:cNvSpPr txBox="1"/>
          <p:nvPr/>
        </p:nvSpPr>
        <p:spPr>
          <a:xfrm>
            <a:off x="609600" y="1536192"/>
            <a:ext cx="4876800" cy="4431308"/>
          </a:xfrm>
          <a:prstGeom prst="rect">
            <a:avLst/>
          </a:prstGeom>
        </p:spPr>
        <p:txBody>
          <a:bodyPr vert="horz" lIns="91290" tIns="45645" rIns="91290" bIns="45645" rtlCol="0">
            <a:normAutofit/>
          </a:bodyPr>
          <a:lstStyle/>
          <a:p>
            <a:pPr marL="342337" indent="-228225" defTabSz="912899">
              <a:lnSpc>
                <a:spcPct val="90000"/>
              </a:lnSpc>
              <a:spcBef>
                <a:spcPct val="20000"/>
              </a:spcBef>
              <a:buClr>
                <a:schemeClr val="accent6"/>
              </a:buClr>
              <a:buFont typeface="Wingdings" charset="2"/>
              <a:buChar char="§"/>
            </a:pPr>
            <a:r>
              <a:rPr lang="en-US" sz="2600"/>
              <a:t>Identify clear goals and objectives focused on health and racial equity.</a:t>
            </a:r>
          </a:p>
          <a:p>
            <a:pPr marL="342337" indent="-228225" defTabSz="912899">
              <a:lnSpc>
                <a:spcPct val="90000"/>
              </a:lnSpc>
              <a:spcBef>
                <a:spcPct val="20000"/>
              </a:spcBef>
              <a:buClr>
                <a:schemeClr val="accent6"/>
              </a:buClr>
              <a:buFont typeface="Wingdings" charset="2"/>
              <a:buChar char="§"/>
            </a:pPr>
            <a:endParaRPr lang="en-US" sz="2600"/>
          </a:p>
          <a:p>
            <a:pPr marL="342337" indent="-228225" defTabSz="912899">
              <a:lnSpc>
                <a:spcPct val="90000"/>
              </a:lnSpc>
              <a:spcBef>
                <a:spcPct val="20000"/>
              </a:spcBef>
              <a:buClr>
                <a:schemeClr val="accent6"/>
              </a:buClr>
              <a:buFont typeface="Wingdings" charset="2"/>
              <a:buChar char="§"/>
            </a:pPr>
            <a:endParaRPr lang="en-US" sz="2600"/>
          </a:p>
          <a:p>
            <a:pPr marL="342337" indent="-228225" defTabSz="912899">
              <a:lnSpc>
                <a:spcPct val="90000"/>
              </a:lnSpc>
              <a:spcBef>
                <a:spcPct val="20000"/>
              </a:spcBef>
              <a:buClr>
                <a:schemeClr val="accent6"/>
              </a:buClr>
              <a:buFont typeface="Wingdings" charset="2"/>
              <a:buChar char="§"/>
            </a:pPr>
            <a:r>
              <a:rPr lang="en-US" sz="2600"/>
              <a:t>Establish accountability structures, data collection methods, and reporting mechanisms to embed health and racial equity throughout our work.</a:t>
            </a:r>
          </a:p>
          <a:p>
            <a:pPr marL="342337" indent="-228225" defTabSz="912899">
              <a:lnSpc>
                <a:spcPct val="90000"/>
              </a:lnSpc>
              <a:spcBef>
                <a:spcPct val="20000"/>
              </a:spcBef>
              <a:buClr>
                <a:schemeClr val="accent6"/>
              </a:buClr>
              <a:buSzPts val="1400"/>
              <a:buFont typeface="Wingdings" charset="2"/>
              <a:buChar char="§"/>
            </a:pPr>
            <a:endParaRPr lang="en-US" sz="2600"/>
          </a:p>
        </p:txBody>
      </p:sp>
      <p:sp>
        <p:nvSpPr>
          <p:cNvPr id="3" name="TextBox 2">
            <a:extLst>
              <a:ext uri="{FF2B5EF4-FFF2-40B4-BE49-F238E27FC236}">
                <a16:creationId xmlns:a16="http://schemas.microsoft.com/office/drawing/2014/main" id="{675E5815-A8EC-E1B9-DD5E-07EC39FD3164}"/>
              </a:ext>
            </a:extLst>
          </p:cNvPr>
          <p:cNvSpPr txBox="1"/>
          <p:nvPr/>
        </p:nvSpPr>
        <p:spPr>
          <a:xfrm>
            <a:off x="5892803" y="1536192"/>
            <a:ext cx="5384799" cy="4431308"/>
          </a:xfrm>
          <a:prstGeom prst="rect">
            <a:avLst/>
          </a:prstGeom>
        </p:spPr>
        <p:txBody>
          <a:bodyPr vert="horz" lIns="91290" tIns="45645" rIns="91290" bIns="45645" rtlCol="0">
            <a:normAutofit/>
          </a:bodyPr>
          <a:lstStyle/>
          <a:p>
            <a:pPr marL="342337" indent="-228225" defTabSz="912899">
              <a:lnSpc>
                <a:spcPct val="90000"/>
              </a:lnSpc>
              <a:spcBef>
                <a:spcPct val="20000"/>
              </a:spcBef>
              <a:buClr>
                <a:schemeClr val="accent6"/>
              </a:buClr>
              <a:buFont typeface="Wingdings" charset="2"/>
              <a:buChar char="§"/>
            </a:pPr>
            <a:r>
              <a:rPr lang="en-US" sz="2600" dirty="0"/>
              <a:t>Commit to advocating for changes in how data is collected and shared across the enterprise.</a:t>
            </a:r>
          </a:p>
          <a:p>
            <a:pPr marL="342337" indent="-228225" defTabSz="912899">
              <a:lnSpc>
                <a:spcPct val="90000"/>
              </a:lnSpc>
              <a:spcBef>
                <a:spcPct val="20000"/>
              </a:spcBef>
              <a:buClr>
                <a:schemeClr val="accent6"/>
              </a:buClr>
              <a:buFont typeface="Wingdings" charset="2"/>
              <a:buChar char="§"/>
            </a:pPr>
            <a:endParaRPr lang="en-US" sz="2600" dirty="0"/>
          </a:p>
          <a:p>
            <a:pPr marL="342337" indent="-228225" defTabSz="912899">
              <a:lnSpc>
                <a:spcPct val="90000"/>
              </a:lnSpc>
              <a:spcBef>
                <a:spcPct val="20000"/>
              </a:spcBef>
              <a:buClr>
                <a:schemeClr val="accent6"/>
              </a:buClr>
              <a:buFont typeface="Wingdings" charset="2"/>
              <a:buChar char="§"/>
            </a:pPr>
            <a:r>
              <a:rPr lang="en-US" sz="2600" dirty="0"/>
              <a:t>Support a culture of data that collects, monitors, analyzes, and shares data on health outcomes and behaviors to assess disparities and advance health and racial equity.</a:t>
            </a:r>
          </a:p>
          <a:p>
            <a:pPr marL="342337" indent="-228225" defTabSz="912899">
              <a:lnSpc>
                <a:spcPct val="90000"/>
              </a:lnSpc>
              <a:spcBef>
                <a:spcPct val="20000"/>
              </a:spcBef>
              <a:buClr>
                <a:schemeClr val="accent6"/>
              </a:buClr>
              <a:buSzPts val="1400"/>
              <a:buFont typeface="Wingdings" charset="2"/>
              <a:buChar char="§"/>
            </a:pPr>
            <a:endParaRPr lang="en-US" sz="2600" dirty="0"/>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47</a:t>
            </a:fld>
            <a:endParaRPr lang="en-US"/>
          </a:p>
        </p:txBody>
      </p:sp>
    </p:spTree>
    <p:extLst>
      <p:ext uri="{BB962C8B-B14F-4D97-AF65-F5344CB8AC3E}">
        <p14:creationId xmlns:p14="http://schemas.microsoft.com/office/powerpoint/2010/main" val="2684802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1087425" cy="1143000"/>
          </a:xfrm>
        </p:spPr>
        <p:txBody>
          <a:bodyPr vert="horz" lIns="91290" tIns="45645" rIns="91290" bIns="45645" rtlCol="0" anchor="ctr">
            <a:normAutofit/>
          </a:bodyPr>
          <a:lstStyle/>
          <a:p>
            <a:r>
              <a:rPr lang="en-US" b="0" i="0" kern="1200" cap="none" spc="-100" baseline="0" dirty="0">
                <a:ln>
                  <a:noFill/>
                </a:ln>
                <a:effectLst/>
                <a:latin typeface="+mj-lt"/>
                <a:ea typeface="+mj-ea"/>
                <a:cs typeface="ITC Avant Garde Std Md"/>
              </a:rPr>
              <a:t>Principles for Anti-Racist Organizations</a:t>
            </a:r>
          </a:p>
        </p:txBody>
      </p:sp>
      <p:pic>
        <p:nvPicPr>
          <p:cNvPr id="6" name="Content Placeholder 5">
            <a:extLst>
              <a:ext uri="{FF2B5EF4-FFF2-40B4-BE49-F238E27FC236}">
                <a16:creationId xmlns:a16="http://schemas.microsoft.com/office/drawing/2014/main" id="{E48F3072-2557-8996-366F-3CDC34E3BCA9}"/>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609600" y="1874112"/>
            <a:ext cx="4876800" cy="3755888"/>
          </a:xfrm>
          <a:noFill/>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CEC71868-40A8-F830-ADA0-8B7EA263A431}"/>
              </a:ext>
            </a:extLst>
          </p:cNvPr>
          <p:cNvSpPr txBox="1"/>
          <p:nvPr/>
        </p:nvSpPr>
        <p:spPr>
          <a:xfrm>
            <a:off x="431744" y="5829706"/>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7" name="TextBox 6">
            <a:extLst>
              <a:ext uri="{FF2B5EF4-FFF2-40B4-BE49-F238E27FC236}">
                <a16:creationId xmlns:a16="http://schemas.microsoft.com/office/drawing/2014/main" id="{E83336C1-7851-319A-02A6-06B8A33B1F9C}"/>
              </a:ext>
            </a:extLst>
          </p:cNvPr>
          <p:cNvSpPr txBox="1"/>
          <p:nvPr/>
        </p:nvSpPr>
        <p:spPr>
          <a:xfrm>
            <a:off x="5892803" y="1536192"/>
            <a:ext cx="5384799" cy="4431308"/>
          </a:xfrm>
          <a:prstGeom prst="rect">
            <a:avLst/>
          </a:prstGeom>
        </p:spPr>
        <p:txBody>
          <a:bodyPr vert="horz" lIns="91290" tIns="45645" rIns="91290" bIns="45645" rtlCol="0">
            <a:normAutofit/>
          </a:bodyPr>
          <a:lstStyle/>
          <a:p>
            <a:pPr marL="342337" indent="-228225" defTabSz="912899">
              <a:lnSpc>
                <a:spcPct val="90000"/>
              </a:lnSpc>
              <a:spcBef>
                <a:spcPct val="20000"/>
              </a:spcBef>
              <a:buClr>
                <a:schemeClr val="accent6"/>
              </a:buClr>
              <a:buFont typeface="Wingdings" charset="2"/>
              <a:buChar char="§"/>
              <a:defRPr sz="3724"/>
            </a:pPr>
            <a:r>
              <a:rPr lang="en-US" sz="2000"/>
              <a:t>Confront, don’t hide from, racism; health care  (public health) should be anti-racist.</a:t>
            </a:r>
          </a:p>
          <a:p>
            <a:pPr marL="342337" indent="-228225" defTabSz="912899">
              <a:lnSpc>
                <a:spcPct val="90000"/>
              </a:lnSpc>
              <a:spcBef>
                <a:spcPct val="20000"/>
              </a:spcBef>
              <a:buClr>
                <a:schemeClr val="accent6"/>
              </a:buClr>
              <a:buFont typeface="Wingdings" charset="2"/>
              <a:buChar char="§"/>
              <a:defRPr sz="3724"/>
            </a:pPr>
            <a:endParaRPr lang="en-US" sz="2000"/>
          </a:p>
          <a:p>
            <a:pPr marL="342337" indent="-228225" defTabSz="912899">
              <a:lnSpc>
                <a:spcPct val="90000"/>
              </a:lnSpc>
              <a:spcBef>
                <a:spcPct val="20000"/>
              </a:spcBef>
              <a:buClr>
                <a:schemeClr val="accent6"/>
              </a:buClr>
              <a:buFont typeface="Wingdings" charset="2"/>
              <a:buChar char="§"/>
              <a:defRPr sz="3724"/>
            </a:pPr>
            <a:r>
              <a:rPr lang="en-US" sz="2000"/>
              <a:t>Be interdisciplinary: learn from social sciences and humanities to understand race and structural racism.</a:t>
            </a:r>
          </a:p>
          <a:p>
            <a:pPr marL="342337" indent="-228225" defTabSz="912899">
              <a:lnSpc>
                <a:spcPct val="90000"/>
              </a:lnSpc>
              <a:spcBef>
                <a:spcPct val="20000"/>
              </a:spcBef>
              <a:buClr>
                <a:schemeClr val="accent6"/>
              </a:buClr>
              <a:buFont typeface="Wingdings" charset="2"/>
              <a:buChar char="§"/>
              <a:defRPr sz="3724"/>
            </a:pPr>
            <a:endParaRPr lang="en-US" sz="2000"/>
          </a:p>
          <a:p>
            <a:pPr marL="342337" indent="-228225" defTabSz="912899">
              <a:lnSpc>
                <a:spcPct val="90000"/>
              </a:lnSpc>
              <a:spcBef>
                <a:spcPct val="20000"/>
              </a:spcBef>
              <a:buClr>
                <a:schemeClr val="accent6"/>
              </a:buClr>
              <a:buFont typeface="Wingdings" charset="2"/>
              <a:buChar char="§"/>
              <a:defRPr sz="3724"/>
            </a:pPr>
            <a:r>
              <a:rPr lang="en-US" sz="2000"/>
              <a:t>Be creative and collaborative in addressing structural problems inside and outside the clinic.</a:t>
            </a:r>
          </a:p>
          <a:p>
            <a:pPr marL="342337" indent="-228225" defTabSz="912899">
              <a:lnSpc>
                <a:spcPct val="90000"/>
              </a:lnSpc>
              <a:spcBef>
                <a:spcPct val="20000"/>
              </a:spcBef>
              <a:buClr>
                <a:schemeClr val="accent6"/>
              </a:buClr>
              <a:buFont typeface="Wingdings" charset="2"/>
              <a:buChar char="§"/>
              <a:defRPr sz="3724"/>
            </a:pPr>
            <a:endParaRPr lang="en-US" sz="2000"/>
          </a:p>
          <a:p>
            <a:pPr marL="342337" indent="-228225" defTabSz="912899">
              <a:lnSpc>
                <a:spcPct val="90000"/>
              </a:lnSpc>
              <a:spcBef>
                <a:spcPct val="20000"/>
              </a:spcBef>
              <a:buClr>
                <a:schemeClr val="accent6"/>
              </a:buClr>
              <a:buFont typeface="Wingdings" charset="2"/>
              <a:buChar char="§"/>
              <a:defRPr sz="3724"/>
            </a:pPr>
            <a:r>
              <a:rPr lang="en-US" sz="2000"/>
              <a:t>Speak up more vocally about structural issues that impact patients and public health.</a:t>
            </a:r>
          </a:p>
          <a:p>
            <a:pPr marL="342337" indent="-228225" defTabSz="912899">
              <a:lnSpc>
                <a:spcPct val="90000"/>
              </a:lnSpc>
              <a:spcBef>
                <a:spcPct val="20000"/>
              </a:spcBef>
              <a:buClr>
                <a:schemeClr val="accent6"/>
              </a:buClr>
              <a:buSzPts val="1400"/>
              <a:buFont typeface="Wingdings" charset="2"/>
              <a:buChar char="§"/>
            </a:pPr>
            <a:endParaRPr lang="en-US" sz="2000"/>
          </a:p>
        </p:txBody>
      </p:sp>
      <p:sp>
        <p:nvSpPr>
          <p:cNvPr id="10" name="Footer Placeholder 5">
            <a:extLst>
              <a:ext uri="{FF2B5EF4-FFF2-40B4-BE49-F238E27FC236}">
                <a16:creationId xmlns:a16="http://schemas.microsoft.com/office/drawing/2014/main" id="{24B25C3C-CCE1-0F13-E178-2D0556D17072}"/>
              </a:ext>
            </a:extLst>
          </p:cNvPr>
          <p:cNvSpPr>
            <a:spLocks noGrp="1"/>
          </p:cNvSpPr>
          <p:nvPr>
            <p:ph type="ftr" sz="quarter" idx="11"/>
          </p:nvPr>
        </p:nvSpPr>
        <p:spPr>
          <a:xfrm>
            <a:off x="4469945" y="6352708"/>
            <a:ext cx="5823064" cy="365760"/>
          </a:xfrm>
        </p:spPr>
        <p:txBody>
          <a:bodyPr anchor="ctr">
            <a:normAutofit/>
          </a:bodyPr>
          <a:lstStyle/>
          <a:p>
            <a:pPr>
              <a:spcAft>
                <a:spcPts val="600"/>
              </a:spcAft>
            </a:pPr>
            <a:r>
              <a:rPr lang="en-US" err="1"/>
              <a:t>paetc.org</a:t>
            </a:r>
            <a:endParaRPr lang="en-US"/>
          </a:p>
        </p:txBody>
      </p:sp>
      <p:sp>
        <p:nvSpPr>
          <p:cNvPr id="5" name="Slide Number Placeholder 4">
            <a:extLst>
              <a:ext uri="{FF2B5EF4-FFF2-40B4-BE49-F238E27FC236}">
                <a16:creationId xmlns:a16="http://schemas.microsoft.com/office/drawing/2014/main" id="{1B3368E7-9910-4B5F-8748-BEE3D0F94EB6}"/>
              </a:ext>
            </a:extLst>
          </p:cNvPr>
          <p:cNvSpPr>
            <a:spLocks noGrp="1"/>
          </p:cNvSpPr>
          <p:nvPr>
            <p:ph type="sldNum" sz="quarter" idx="12"/>
          </p:nvPr>
        </p:nvSpPr>
        <p:spPr>
          <a:xfrm>
            <a:off x="11375717" y="6305882"/>
            <a:ext cx="731520" cy="396240"/>
          </a:xfrm>
        </p:spPr>
        <p:txBody>
          <a:bodyPr vert="horz" lIns="0" tIns="0" rIns="0" bIns="0" rtlCol="0" anchor="ctr">
            <a:normAutofit/>
          </a:bodyPr>
          <a:lstStyle/>
          <a:p>
            <a:pPr>
              <a:spcAft>
                <a:spcPts val="600"/>
              </a:spcAft>
            </a:pPr>
            <a:fld id="{1D2EA5EF-C699-AF4C-BA42-C0A1CAAB713C}" type="slidenum">
              <a:rPr lang="en-US" smtClean="0"/>
              <a:pPr>
                <a:spcAft>
                  <a:spcPts val="600"/>
                </a:spcAft>
              </a:pPr>
              <a:t>48</a:t>
            </a:fld>
            <a:endParaRPr lang="en-US"/>
          </a:p>
        </p:txBody>
      </p:sp>
    </p:spTree>
    <p:extLst>
      <p:ext uri="{BB962C8B-B14F-4D97-AF65-F5344CB8AC3E}">
        <p14:creationId xmlns:p14="http://schemas.microsoft.com/office/powerpoint/2010/main" val="1156303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114112" indent="0">
              <a:buNone/>
            </a:pPr>
            <a:endParaRPr lang="en-US" dirty="0"/>
          </a:p>
          <a:p>
            <a:r>
              <a:rPr lang="en-US" sz="1800" dirty="0" err="1"/>
              <a:t>Fashaw</a:t>
            </a:r>
            <a:r>
              <a:rPr lang="en-US" sz="1800" dirty="0"/>
              <a:t>-Walters, S. A., &amp; McGuire, C. M. (2023). Proposing A Racism-Conscious Approach To Policy Making And Health Care Practices: Article proposes a racism-</a:t>
            </a:r>
            <a:r>
              <a:rPr lang="en-US" sz="1800" dirty="0" err="1"/>
              <a:t>concious</a:t>
            </a:r>
            <a:r>
              <a:rPr lang="en-US" sz="1800" dirty="0"/>
              <a:t> health policy framework. Health Affairs, 42(10), 1351-1358.</a:t>
            </a:r>
          </a:p>
          <a:p>
            <a:endParaRPr lang="en-US" sz="1800" dirty="0"/>
          </a:p>
          <a:p>
            <a:pPr marL="114112" indent="0">
              <a:buNone/>
            </a:pPr>
            <a:endParaRPr lang="en-US" sz="1800" dirty="0"/>
          </a:p>
          <a:p>
            <a:pPr marL="114112" indent="0">
              <a:buNone/>
            </a:pPr>
            <a:endParaRPr lang="en-US" sz="1800" dirty="0"/>
          </a:p>
          <a:p>
            <a:pPr marL="114112" indent="0">
              <a:buNone/>
            </a:pPr>
            <a:endParaRPr lang="en-US" sz="1800" dirty="0"/>
          </a:p>
          <a:p>
            <a:pPr marL="114112" indent="0">
              <a:buNone/>
            </a:pPr>
            <a:endParaRPr lang="en-US" sz="1800" dirty="0"/>
          </a:p>
        </p:txBody>
      </p:sp>
      <p:sp>
        <p:nvSpPr>
          <p:cNvPr id="8" name="TextBox 7">
            <a:extLst>
              <a:ext uri="{FF2B5EF4-FFF2-40B4-BE49-F238E27FC236}">
                <a16:creationId xmlns:a16="http://schemas.microsoft.com/office/drawing/2014/main" id="{A616DB6C-8C27-B52A-CAF4-5FBABF50F9A6}"/>
              </a:ext>
            </a:extLst>
          </p:cNvPr>
          <p:cNvSpPr txBox="1"/>
          <p:nvPr/>
        </p:nvSpPr>
        <p:spPr>
          <a:xfrm>
            <a:off x="576067" y="2945200"/>
            <a:ext cx="11039865" cy="663515"/>
          </a:xfrm>
          <a:prstGeom prst="rect">
            <a:avLst/>
          </a:prstGeom>
          <a:noFill/>
        </p:spPr>
        <p:txBody>
          <a:bodyPr wrap="square" rtlCol="0">
            <a:spAutoFit/>
          </a:bodyPr>
          <a:lstStyle/>
          <a:p>
            <a:pPr marL="342337" indent="-228225" defTabSz="912899">
              <a:lnSpc>
                <a:spcPct val="107000"/>
              </a:lnSpc>
              <a:spcBef>
                <a:spcPct val="20000"/>
              </a:spcBef>
              <a:spcAft>
                <a:spcPts val="1067"/>
              </a:spcAft>
              <a:buClr>
                <a:schemeClr val="accent6"/>
              </a:buClr>
              <a:buFont typeface="Wingdings" charset="2"/>
              <a:buChar char="§"/>
            </a:pPr>
            <a:r>
              <a:rPr lang="en-US" dirty="0"/>
              <a:t>Jones, C. P. (2002). Confronting institutionalized racism. Phylon, 50(1/2), 7. https://</a:t>
            </a:r>
            <a:r>
              <a:rPr lang="en-US" dirty="0" err="1"/>
              <a:t>doi.org</a:t>
            </a:r>
            <a:r>
              <a:rPr lang="en-US" dirty="0"/>
              <a:t>/10.2307/4149999</a:t>
            </a:r>
          </a:p>
        </p:txBody>
      </p:sp>
      <p:sp>
        <p:nvSpPr>
          <p:cNvPr id="4" name="TextBox 3">
            <a:extLst>
              <a:ext uri="{FF2B5EF4-FFF2-40B4-BE49-F238E27FC236}">
                <a16:creationId xmlns:a16="http://schemas.microsoft.com/office/drawing/2014/main" id="{BD100BFB-538B-85C9-3A33-1C19C4D86CE3}"/>
              </a:ext>
            </a:extLst>
          </p:cNvPr>
          <p:cNvSpPr txBox="1"/>
          <p:nvPr/>
        </p:nvSpPr>
        <p:spPr>
          <a:xfrm>
            <a:off x="609604" y="3568597"/>
            <a:ext cx="10610335" cy="1266437"/>
          </a:xfrm>
          <a:prstGeom prst="rect">
            <a:avLst/>
          </a:prstGeom>
          <a:noFill/>
        </p:spPr>
        <p:txBody>
          <a:bodyPr wrap="square" rtlCol="0">
            <a:spAutoFit/>
          </a:bodyPr>
          <a:lstStyle/>
          <a:p>
            <a:pPr marL="342337" indent="-228225" defTabSz="912899">
              <a:lnSpc>
                <a:spcPct val="107000"/>
              </a:lnSpc>
              <a:spcBef>
                <a:spcPct val="20000"/>
              </a:spcBef>
              <a:spcAft>
                <a:spcPts val="1067"/>
              </a:spcAft>
              <a:buClr>
                <a:schemeClr val="accent6"/>
              </a:buClr>
              <a:buFont typeface="Wingdings" charset="2"/>
              <a:buChar char="§"/>
            </a:pPr>
            <a:r>
              <a:rPr lang="en-US" dirty="0">
                <a:hlinkClick r:id="rId3"/>
              </a:rPr>
              <a:t>https://www.brookings.edu/blog/how-we-rise/2020/09/25/latinos-often-lack-access-to-healthcare-and-have-poor-health-outcomes-heres-how-we-can-change-that/</a:t>
            </a:r>
            <a:endParaRPr lang="en-US" dirty="0"/>
          </a:p>
          <a:p>
            <a:pPr marL="342337" indent="-228225" defTabSz="912899">
              <a:lnSpc>
                <a:spcPct val="107000"/>
              </a:lnSpc>
              <a:spcBef>
                <a:spcPct val="20000"/>
              </a:spcBef>
              <a:spcAft>
                <a:spcPts val="1067"/>
              </a:spcAft>
              <a:buClr>
                <a:schemeClr val="accent6"/>
              </a:buClr>
              <a:buFont typeface="Wingdings" charset="2"/>
              <a:buChar char="§"/>
            </a:pPr>
            <a:endParaRPr lang="en-US" sz="2400" dirty="0"/>
          </a:p>
        </p:txBody>
      </p:sp>
      <p:sp>
        <p:nvSpPr>
          <p:cNvPr id="7" name="TextBox 6">
            <a:extLst>
              <a:ext uri="{FF2B5EF4-FFF2-40B4-BE49-F238E27FC236}">
                <a16:creationId xmlns:a16="http://schemas.microsoft.com/office/drawing/2014/main" id="{82EB7505-051C-DE0F-18B8-F48EAC462A76}"/>
              </a:ext>
            </a:extLst>
          </p:cNvPr>
          <p:cNvSpPr txBox="1"/>
          <p:nvPr/>
        </p:nvSpPr>
        <p:spPr>
          <a:xfrm>
            <a:off x="609604" y="4262097"/>
            <a:ext cx="10526482" cy="899092"/>
          </a:xfrm>
          <a:prstGeom prst="rect">
            <a:avLst/>
          </a:prstGeom>
          <a:noFill/>
        </p:spPr>
        <p:txBody>
          <a:bodyPr wrap="square" rtlCol="0">
            <a:spAutoFit/>
          </a:bodyPr>
          <a:lstStyle/>
          <a:p>
            <a:pPr marL="342337" indent="-228225" defTabSz="912899">
              <a:lnSpc>
                <a:spcPct val="107000"/>
              </a:lnSpc>
              <a:spcBef>
                <a:spcPct val="20000"/>
              </a:spcBef>
              <a:spcAft>
                <a:spcPts val="1067"/>
              </a:spcAft>
              <a:buClr>
                <a:schemeClr val="accent6"/>
              </a:buClr>
              <a:buFont typeface="Wingdings" charset="2"/>
              <a:buChar char="§"/>
            </a:pPr>
            <a:r>
              <a:rPr lang="en-US" dirty="0">
                <a:hlinkClick r:id="rId4">
                  <a:extLst>
                    <a:ext uri="{A12FA001-AC4F-418D-AE19-62706E023703}">
                      <ahyp:hlinkClr xmlns:ahyp="http://schemas.microsoft.com/office/drawing/2018/hyperlinkcolor" val="tx"/>
                    </a:ext>
                  </a:extLst>
                </a:hlinkClick>
              </a:rPr>
              <a:t>https://nam.edu/programs/culture-of-health/structural-racism-impact-on-health/</a:t>
            </a:r>
            <a:r>
              <a:rPr lang="en-US" dirty="0"/>
              <a:t> </a:t>
            </a:r>
          </a:p>
          <a:p>
            <a:endParaRPr lang="en-US" sz="2400" dirty="0"/>
          </a:p>
        </p:txBody>
      </p:sp>
      <p:sp>
        <p:nvSpPr>
          <p:cNvPr id="5" name="Slide Number Placeholder 4">
            <a:extLst>
              <a:ext uri="{FF2B5EF4-FFF2-40B4-BE49-F238E27FC236}">
                <a16:creationId xmlns:a16="http://schemas.microsoft.com/office/drawing/2014/main" id="{4F53E65D-D4D7-554D-B001-C7EFA79E2210}"/>
              </a:ext>
            </a:extLst>
          </p:cNvPr>
          <p:cNvSpPr>
            <a:spLocks noGrp="1"/>
          </p:cNvSpPr>
          <p:nvPr>
            <p:ph type="sldNum" sz="quarter" idx="12"/>
          </p:nvPr>
        </p:nvSpPr>
        <p:spPr/>
        <p:txBody>
          <a:bodyPr/>
          <a:lstStyle/>
          <a:p>
            <a:fld id="{1D2EA5EF-C699-AF4C-BA42-C0A1CAAB713C}" type="slidenum">
              <a:rPr lang="en-US" smtClean="0"/>
              <a:t>49</a:t>
            </a:fld>
            <a:endParaRPr lang="en-US"/>
          </a:p>
        </p:txBody>
      </p:sp>
    </p:spTree>
    <p:extLst>
      <p:ext uri="{BB962C8B-B14F-4D97-AF65-F5344CB8AC3E}">
        <p14:creationId xmlns:p14="http://schemas.microsoft.com/office/powerpoint/2010/main" val="81585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F4C63C-2F23-4BAB-B385-E2697E42EE2A}"/>
              </a:ext>
            </a:extLst>
          </p:cNvPr>
          <p:cNvSpPr txBox="1">
            <a:spLocks/>
          </p:cNvSpPr>
          <p:nvPr/>
        </p:nvSpPr>
        <p:spPr>
          <a:xfrm>
            <a:off x="4538361" y="273545"/>
            <a:ext cx="7370873" cy="6551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51"/>
              </a:lnSpc>
            </a:pPr>
            <a:r>
              <a:rPr lang="en-US" sz="3400" b="1" dirty="0">
                <a:solidFill>
                  <a:schemeClr val="tx1">
                    <a:lumMod val="75000"/>
                    <a:lumOff val="25000"/>
                  </a:schemeClr>
                </a:solidFill>
                <a:latin typeface="Cambria" panose="02040503050406030204" pitchFamily="18" charset="0"/>
                <a:ea typeface="Cambria" panose="02040503050406030204" pitchFamily="18" charset="0"/>
                <a:cs typeface="Calibri"/>
              </a:rPr>
              <a:t>Regional Technical Assistance (TA)</a:t>
            </a:r>
            <a:endParaRPr lang="en-US" sz="3400" b="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5AF03CF1-1725-A98B-FD27-7495EAD86EE8}"/>
              </a:ext>
            </a:extLst>
          </p:cNvPr>
          <p:cNvSpPr>
            <a:spLocks noGrp="1"/>
          </p:cNvSpPr>
          <p:nvPr>
            <p:ph type="title"/>
          </p:nvPr>
        </p:nvSpPr>
        <p:spPr/>
        <p:txBody>
          <a:bodyPr/>
          <a:lstStyle/>
          <a:p>
            <a:pPr rtl="0" eaLnBrk="1" latinLnBrk="0" hangingPunct="1"/>
            <a:r>
              <a:rPr lang="en-US" sz="3400" b="1" kern="1200" dirty="0">
                <a:solidFill>
                  <a:srgbClr val="595959">
                    <a:alpha val="0"/>
                  </a:srgbClr>
                </a:solidFill>
                <a:effectLst/>
                <a:latin typeface="Cambria" panose="02040503050406030204" pitchFamily="18" charset="0"/>
                <a:ea typeface="Cambria" panose="02040503050406030204" pitchFamily="18" charset="0"/>
                <a:cs typeface="Calibri" panose="020F0502020204030204" pitchFamily="34" charset="0"/>
              </a:rPr>
              <a:t>Regional Technical Assistance (TA)</a:t>
            </a:r>
            <a:endParaRPr lang="en-US" dirty="0">
              <a:solidFill>
                <a:srgbClr val="595959">
                  <a:alpha val="0"/>
                </a:srgbClr>
              </a:solidFill>
              <a:effectLst/>
            </a:endParaRPr>
          </a:p>
        </p:txBody>
      </p:sp>
      <p:cxnSp>
        <p:nvCxnSpPr>
          <p:cNvPr id="8" name="Google Shape;287;p3">
            <a:extLst>
              <a:ext uri="{FF2B5EF4-FFF2-40B4-BE49-F238E27FC236}">
                <a16:creationId xmlns:a16="http://schemas.microsoft.com/office/drawing/2014/main" id="{2164824A-393E-3B2C-09B0-622449BD4260}"/>
              </a:ext>
              <a:ext uri="{C183D7F6-B498-43B3-948B-1728B52AA6E4}">
                <adec:decorative xmlns:adec="http://schemas.microsoft.com/office/drawing/2017/decorative" val="1"/>
              </a:ext>
            </a:extLst>
          </p:cNvPr>
          <p:cNvCxnSpPr>
            <a:cxnSpLocks/>
          </p:cNvCxnSpPr>
          <p:nvPr/>
        </p:nvCxnSpPr>
        <p:spPr>
          <a:xfrm>
            <a:off x="4646533" y="824087"/>
            <a:ext cx="6998296" cy="0"/>
          </a:xfrm>
          <a:prstGeom prst="straightConnector1">
            <a:avLst/>
          </a:prstGeom>
          <a:noFill/>
          <a:ln w="50800" cap="flat" cmpd="sng">
            <a:solidFill>
              <a:srgbClr val="9C52A1"/>
            </a:solidFill>
            <a:prstDash val="solid"/>
            <a:round/>
            <a:headEnd type="none" w="sm" len="sm"/>
            <a:tailEnd type="none" w="sm" len="sm"/>
          </a:ln>
          <a:effectLst/>
        </p:spPr>
      </p:cxnSp>
      <p:pic>
        <p:nvPicPr>
          <p:cNvPr id="7" name="Picture 6" descr="Map of CPN regions">
            <a:extLst>
              <a:ext uri="{FF2B5EF4-FFF2-40B4-BE49-F238E27FC236}">
                <a16:creationId xmlns:a16="http://schemas.microsoft.com/office/drawing/2014/main" id="{1C711EA1-37D9-F968-29B9-6F69049BD3D5}"/>
              </a:ext>
            </a:extLst>
          </p:cNvPr>
          <p:cNvPicPr>
            <a:picLocks noChangeAspect="1"/>
          </p:cNvPicPr>
          <p:nvPr/>
        </p:nvPicPr>
        <p:blipFill>
          <a:blip r:embed="rId3"/>
          <a:stretch>
            <a:fillRect/>
          </a:stretch>
        </p:blipFill>
        <p:spPr>
          <a:xfrm rot="20056005">
            <a:off x="-379912" y="476763"/>
            <a:ext cx="4744047" cy="3389621"/>
          </a:xfrm>
          <a:prstGeom prst="rect">
            <a:avLst/>
          </a:prstGeom>
        </p:spPr>
      </p:pic>
      <p:pic>
        <p:nvPicPr>
          <p:cNvPr id="3" name="Picture 2" descr="Chart of CPN CBA Tracks and who is funded to do them in the four regions of the US. ">
            <a:extLst>
              <a:ext uri="{FF2B5EF4-FFF2-40B4-BE49-F238E27FC236}">
                <a16:creationId xmlns:a16="http://schemas.microsoft.com/office/drawing/2014/main" id="{EEA8BEF8-6586-34B8-5DAE-57B43F827FB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21366" b="20765"/>
          <a:stretch/>
        </p:blipFill>
        <p:spPr>
          <a:xfrm>
            <a:off x="2957512" y="1565987"/>
            <a:ext cx="9385213" cy="4754429"/>
          </a:xfrm>
          <a:prstGeom prst="rect">
            <a:avLst/>
          </a:prstGeom>
        </p:spPr>
      </p:pic>
      <p:pic>
        <p:nvPicPr>
          <p:cNvPr id="5" name="Picture 4" descr="CPN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51" y="5124659"/>
            <a:ext cx="2034196" cy="941725"/>
          </a:xfrm>
          <a:prstGeom prst="rect">
            <a:avLst/>
          </a:prstGeom>
        </p:spPr>
      </p:pic>
    </p:spTree>
    <p:extLst>
      <p:ext uri="{BB962C8B-B14F-4D97-AF65-F5344CB8AC3E}">
        <p14:creationId xmlns:p14="http://schemas.microsoft.com/office/powerpoint/2010/main" val="322222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0-#ppt_w/2"/>
                                          </p:val>
                                        </p:tav>
                                        <p:tav tm="100000">
                                          <p:val>
                                            <p:strVal val="#ppt_x"/>
                                          </p:val>
                                        </p:tav>
                                      </p:tavLst>
                                    </p:anim>
                                    <p:anim calcmode="lin" valueType="num">
                                      <p:cBhvr additive="base">
                                        <p:cTn id="17"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5C7B9E8-05EA-48CD-A704-2058328F7801}"/>
              </a:ext>
            </a:extLst>
          </p:cNvPr>
          <p:cNvSpPr txBox="1">
            <a:spLocks/>
          </p:cNvSpPr>
          <p:nvPr/>
        </p:nvSpPr>
        <p:spPr>
          <a:xfrm>
            <a:off x="279253" y="168195"/>
            <a:ext cx="5636807" cy="5805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151"/>
              </a:lnSpc>
            </a:pPr>
            <a:r>
              <a:rPr lang="en-US" sz="3400" b="1" dirty="0">
                <a:solidFill>
                  <a:schemeClr val="tx1">
                    <a:lumMod val="75000"/>
                    <a:lumOff val="25000"/>
                  </a:schemeClr>
                </a:solidFill>
                <a:latin typeface="Cambria" panose="02040503050406030204" pitchFamily="18" charset="0"/>
                <a:ea typeface="Cambria" panose="02040503050406030204" pitchFamily="18" charset="0"/>
                <a:cs typeface="Calibri"/>
              </a:rPr>
              <a:t>West Region</a:t>
            </a:r>
            <a:endParaRPr lang="en-US" sz="3400" b="1" dirty="0">
              <a:solidFill>
                <a:schemeClr val="tx1">
                  <a:lumMod val="75000"/>
                  <a:lumOff val="25000"/>
                </a:schemeClr>
              </a:solidFill>
              <a:latin typeface="Cambria" panose="02040503050406030204" pitchFamily="18" charset="0"/>
              <a:ea typeface="Cambria" panose="02040503050406030204" pitchFamily="18" charset="0"/>
            </a:endParaRPr>
          </a:p>
        </p:txBody>
      </p:sp>
      <p:sp>
        <p:nvSpPr>
          <p:cNvPr id="3" name="Title 2">
            <a:extLst>
              <a:ext uri="{FF2B5EF4-FFF2-40B4-BE49-F238E27FC236}">
                <a16:creationId xmlns:a16="http://schemas.microsoft.com/office/drawing/2014/main" id="{44B8F21B-0242-0E28-4715-5F289C823414}"/>
              </a:ext>
            </a:extLst>
          </p:cNvPr>
          <p:cNvSpPr>
            <a:spLocks noGrp="1"/>
          </p:cNvSpPr>
          <p:nvPr>
            <p:ph type="title"/>
          </p:nvPr>
        </p:nvSpPr>
        <p:spPr/>
        <p:txBody>
          <a:bodyPr/>
          <a:lstStyle/>
          <a:p>
            <a:r>
              <a:rPr lang="en-US" dirty="0">
                <a:solidFill>
                  <a:schemeClr val="accent6">
                    <a:alpha val="0"/>
                  </a:schemeClr>
                </a:solidFill>
              </a:rPr>
              <a:t>West Region</a:t>
            </a:r>
          </a:p>
        </p:txBody>
      </p:sp>
      <p:cxnSp>
        <p:nvCxnSpPr>
          <p:cNvPr id="2" name="Google Shape;287;p3">
            <a:extLst>
              <a:ext uri="{FF2B5EF4-FFF2-40B4-BE49-F238E27FC236}">
                <a16:creationId xmlns:a16="http://schemas.microsoft.com/office/drawing/2014/main" id="{16637B84-7CCA-BCE7-482A-DA7CFEF69C35}"/>
              </a:ext>
              <a:ext uri="{C183D7F6-B498-43B3-948B-1728B52AA6E4}">
                <adec:decorative xmlns:adec="http://schemas.microsoft.com/office/drawing/2017/decorative" val="1"/>
              </a:ext>
            </a:extLst>
          </p:cNvPr>
          <p:cNvCxnSpPr>
            <a:cxnSpLocks/>
          </p:cNvCxnSpPr>
          <p:nvPr/>
        </p:nvCxnSpPr>
        <p:spPr>
          <a:xfrm>
            <a:off x="396903" y="671981"/>
            <a:ext cx="2542240" cy="0"/>
          </a:xfrm>
          <a:prstGeom prst="straightConnector1">
            <a:avLst/>
          </a:prstGeom>
          <a:noFill/>
          <a:ln w="50800" cap="flat" cmpd="sng">
            <a:solidFill>
              <a:srgbClr val="9C52A1"/>
            </a:solidFill>
            <a:prstDash val="solid"/>
            <a:round/>
            <a:headEnd type="none" w="sm" len="sm"/>
            <a:tailEnd type="none" w="sm" len="sm"/>
          </a:ln>
          <a:effectLst/>
        </p:spPr>
      </p:cxnSp>
      <p:sp>
        <p:nvSpPr>
          <p:cNvPr id="10" name="TextBox 9">
            <a:extLst>
              <a:ext uri="{FF2B5EF4-FFF2-40B4-BE49-F238E27FC236}">
                <a16:creationId xmlns:a16="http://schemas.microsoft.com/office/drawing/2014/main" id="{9E5EF0AA-A3FD-438F-A25E-23BDD7C79C45}"/>
              </a:ext>
            </a:extLst>
          </p:cNvPr>
          <p:cNvSpPr txBox="1"/>
          <p:nvPr/>
        </p:nvSpPr>
        <p:spPr>
          <a:xfrm>
            <a:off x="5009756" y="1094972"/>
            <a:ext cx="4281229" cy="523220"/>
          </a:xfrm>
          <a:prstGeom prst="rect">
            <a:avLst/>
          </a:prstGeom>
          <a:solidFill>
            <a:srgbClr val="934996"/>
          </a:solidFill>
          <a:ln>
            <a:solidFill>
              <a:schemeClr val="bg1"/>
            </a:solidFill>
          </a:ln>
        </p:spPr>
        <p:txBody>
          <a:bodyPr wrap="square" rtlCol="0">
            <a:spAutoFit/>
          </a:bodyPr>
          <a:lstStyle/>
          <a:p>
            <a:pPr algn="ctr"/>
            <a:r>
              <a:rPr lang="en-US" sz="2800" b="1" dirty="0">
                <a:solidFill>
                  <a:prstClr val="white"/>
                </a:solidFill>
                <a:latin typeface="Cambria" panose="02040503050406030204" pitchFamily="18" charset="0"/>
                <a:ea typeface="Cambria" panose="02040503050406030204" pitchFamily="18" charset="0"/>
              </a:rPr>
              <a:t>West Region</a:t>
            </a:r>
          </a:p>
        </p:txBody>
      </p:sp>
      <p:graphicFrame>
        <p:nvGraphicFramePr>
          <p:cNvPr id="9" name="Table 8">
            <a:extLst>
              <a:ext uri="{FF2B5EF4-FFF2-40B4-BE49-F238E27FC236}">
                <a16:creationId xmlns:a16="http://schemas.microsoft.com/office/drawing/2014/main" id="{88EFA07B-900A-44D0-9474-EE005E891459}"/>
              </a:ext>
            </a:extLst>
          </p:cNvPr>
          <p:cNvGraphicFramePr>
            <a:graphicFrameLocks noGrp="1"/>
          </p:cNvGraphicFramePr>
          <p:nvPr/>
        </p:nvGraphicFramePr>
        <p:xfrm>
          <a:off x="728527" y="1663912"/>
          <a:ext cx="8562458" cy="2519684"/>
        </p:xfrm>
        <a:graphic>
          <a:graphicData uri="http://schemas.openxmlformats.org/drawingml/2006/table">
            <a:tbl>
              <a:tblPr firstRow="1" bandRow="1">
                <a:tableStyleId>{2D5ABB26-0587-4C30-8999-92F81FD0307C}</a:tableStyleId>
              </a:tblPr>
              <a:tblGrid>
                <a:gridCol w="4281229">
                  <a:extLst>
                    <a:ext uri="{9D8B030D-6E8A-4147-A177-3AD203B41FA5}">
                      <a16:colId xmlns:a16="http://schemas.microsoft.com/office/drawing/2014/main" val="20000"/>
                    </a:ext>
                  </a:extLst>
                </a:gridCol>
                <a:gridCol w="4281229">
                  <a:extLst>
                    <a:ext uri="{9D8B030D-6E8A-4147-A177-3AD203B41FA5}">
                      <a16:colId xmlns:a16="http://schemas.microsoft.com/office/drawing/2014/main" val="20001"/>
                    </a:ext>
                  </a:extLst>
                </a:gridCol>
              </a:tblGrid>
              <a:tr h="768351">
                <a:tc>
                  <a:txBody>
                    <a:bodyPr/>
                    <a:lstStyle/>
                    <a:p>
                      <a:r>
                        <a:rPr lang="en-US" sz="2000" dirty="0">
                          <a:solidFill>
                            <a:schemeClr val="bg1"/>
                          </a:solidFill>
                          <a:latin typeface="Cambria" panose="02040503050406030204" pitchFamily="18" charset="0"/>
                          <a:ea typeface="Cambria" panose="02040503050406030204" pitchFamily="18" charset="0"/>
                        </a:rPr>
                        <a:t>Track A: Clinical HIV Testing and Prevention for Persons with HIV</a:t>
                      </a:r>
                    </a:p>
                  </a:txBody>
                  <a:tcPr marL="68580" marR="68580" marT="34291" marB="3429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62AC"/>
                    </a:solidFill>
                  </a:tcPr>
                </a:tc>
                <a:tc>
                  <a:txBody>
                    <a:bodyPr/>
                    <a:lstStyle/>
                    <a:p>
                      <a:r>
                        <a:rPr lang="en-US" sz="2000" dirty="0">
                          <a:solidFill>
                            <a:schemeClr val="bg1"/>
                          </a:solidFill>
                          <a:latin typeface="Cambria" panose="02040503050406030204" pitchFamily="18" charset="0"/>
                          <a:ea typeface="Cambria" panose="02040503050406030204" pitchFamily="18" charset="0"/>
                        </a:rPr>
                        <a:t>Denver Health &amp; Hospital Authority (Denver Prevention Training Center)</a:t>
                      </a:r>
                    </a:p>
                  </a:txBody>
                  <a:tcPr marL="68580" marR="68580" marT="34291" marB="3429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34996"/>
                    </a:solidFill>
                  </a:tcPr>
                </a:tc>
                <a:extLst>
                  <a:ext uri="{0D108BD9-81ED-4DB2-BD59-A6C34878D82A}">
                    <a16:rowId xmlns:a16="http://schemas.microsoft.com/office/drawing/2014/main" val="10000"/>
                  </a:ext>
                </a:extLst>
              </a:tr>
              <a:tr h="768351">
                <a:tc>
                  <a:txBody>
                    <a:bodyPr/>
                    <a:lstStyle/>
                    <a:p>
                      <a:r>
                        <a:rPr lang="en-US" sz="2000" dirty="0">
                          <a:solidFill>
                            <a:schemeClr val="bg1"/>
                          </a:solidFill>
                          <a:latin typeface="Cambria" panose="02040503050406030204" pitchFamily="18" charset="0"/>
                          <a:ea typeface="Cambria" panose="02040503050406030204" pitchFamily="18" charset="0"/>
                        </a:rPr>
                        <a:t>Track B: Nonclinical</a:t>
                      </a:r>
                      <a:r>
                        <a:rPr lang="en-US" sz="2000" baseline="0" dirty="0">
                          <a:solidFill>
                            <a:schemeClr val="bg1"/>
                          </a:solidFill>
                          <a:latin typeface="Cambria" panose="02040503050406030204" pitchFamily="18" charset="0"/>
                          <a:ea typeface="Cambria" panose="02040503050406030204" pitchFamily="18" charset="0"/>
                        </a:rPr>
                        <a:t> HIV Testing and Prevention for HIV Negative People</a:t>
                      </a:r>
                      <a:endParaRPr lang="en-US" sz="2000" dirty="0">
                        <a:solidFill>
                          <a:schemeClr val="bg1"/>
                        </a:solidFill>
                        <a:latin typeface="Cambria" panose="02040503050406030204" pitchFamily="18" charset="0"/>
                        <a:ea typeface="Cambria" panose="02040503050406030204" pitchFamily="18" charset="0"/>
                      </a:endParaRPr>
                    </a:p>
                  </a:txBody>
                  <a:tcPr marL="68580" marR="68580" marT="34291" marB="3429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62AC"/>
                    </a:solidFill>
                  </a:tcPr>
                </a:tc>
                <a:tc>
                  <a:txBody>
                    <a:bodyPr/>
                    <a:lstStyle/>
                    <a:p>
                      <a:r>
                        <a:rPr lang="en-US" sz="2000" dirty="0">
                          <a:solidFill>
                            <a:schemeClr val="bg1"/>
                          </a:solidFill>
                          <a:latin typeface="Cambria" panose="02040503050406030204" pitchFamily="18" charset="0"/>
                          <a:ea typeface="Cambria" panose="02040503050406030204" pitchFamily="18" charset="0"/>
                        </a:rPr>
                        <a:t>City &amp; County of San Francisco Department</a:t>
                      </a:r>
                      <a:r>
                        <a:rPr lang="en-US" sz="2000" baseline="0" dirty="0">
                          <a:solidFill>
                            <a:schemeClr val="bg1"/>
                          </a:solidFill>
                          <a:latin typeface="Cambria" panose="02040503050406030204" pitchFamily="18" charset="0"/>
                          <a:ea typeface="Cambria" panose="02040503050406030204" pitchFamily="18" charset="0"/>
                        </a:rPr>
                        <a:t> of Public Health</a:t>
                      </a:r>
                      <a:endParaRPr lang="en-US" sz="2000" dirty="0">
                        <a:solidFill>
                          <a:schemeClr val="bg1"/>
                        </a:solidFill>
                        <a:latin typeface="Cambria" panose="02040503050406030204" pitchFamily="18" charset="0"/>
                        <a:ea typeface="Cambria" panose="02040503050406030204" pitchFamily="18" charset="0"/>
                      </a:endParaRPr>
                    </a:p>
                  </a:txBody>
                  <a:tcPr marL="68580" marR="68580" marT="34291" marB="3429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34996"/>
                    </a:solidFill>
                  </a:tcPr>
                </a:tc>
                <a:extLst>
                  <a:ext uri="{0D108BD9-81ED-4DB2-BD59-A6C34878D82A}">
                    <a16:rowId xmlns:a16="http://schemas.microsoft.com/office/drawing/2014/main" val="10001"/>
                  </a:ext>
                </a:extLst>
              </a:tr>
              <a:tr h="982981">
                <a:tc>
                  <a:txBody>
                    <a:bodyPr/>
                    <a:lstStyle/>
                    <a:p>
                      <a:r>
                        <a:rPr lang="en-US" sz="2000" dirty="0">
                          <a:solidFill>
                            <a:schemeClr val="bg1"/>
                          </a:solidFill>
                          <a:latin typeface="Cambria" panose="02040503050406030204" pitchFamily="18" charset="0"/>
                          <a:ea typeface="Cambria" panose="02040503050406030204" pitchFamily="18" charset="0"/>
                        </a:rPr>
                        <a:t>Track C: Integrated HIV Activities and Structural Interventions</a:t>
                      </a:r>
                    </a:p>
                  </a:txBody>
                  <a:tcPr marL="68580" marR="68580" marT="34291" marB="34291">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A62AC"/>
                    </a:solidFill>
                  </a:tcPr>
                </a:tc>
                <a:tc>
                  <a:txBody>
                    <a:bodyPr/>
                    <a:lstStyle/>
                    <a:p>
                      <a:r>
                        <a:rPr lang="en-US" sz="2000" dirty="0">
                          <a:solidFill>
                            <a:schemeClr val="bg1"/>
                          </a:solidFill>
                          <a:latin typeface="Cambria" panose="02040503050406030204" pitchFamily="18" charset="0"/>
                          <a:ea typeface="Cambria" panose="02040503050406030204" pitchFamily="18" charset="0"/>
                        </a:rPr>
                        <a:t>Public Health Foundation Enterprises, Inc. (California Prevention Training Center)</a:t>
                      </a:r>
                    </a:p>
                  </a:txBody>
                  <a:tcPr marL="68580" marR="68580" marT="34291" marB="34291">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34996"/>
                    </a:solidFill>
                  </a:tcPr>
                </a:tc>
                <a:extLst>
                  <a:ext uri="{0D108BD9-81ED-4DB2-BD59-A6C34878D82A}">
                    <a16:rowId xmlns:a16="http://schemas.microsoft.com/office/drawing/2014/main" val="10002"/>
                  </a:ext>
                </a:extLst>
              </a:tr>
            </a:tbl>
          </a:graphicData>
        </a:graphic>
      </p:graphicFrame>
      <p:pic>
        <p:nvPicPr>
          <p:cNvPr id="11" name="Picture 2" descr="Map of CPN Western region">
            <a:extLst>
              <a:ext uri="{FF2B5EF4-FFF2-40B4-BE49-F238E27FC236}">
                <a16:creationId xmlns:a16="http://schemas.microsoft.com/office/drawing/2014/main" id="{861E920C-D9C3-4BB2-803E-8A5A3C1EEF7B}"/>
              </a:ext>
            </a:extLst>
          </p:cNvPr>
          <p:cNvPicPr>
            <a:picLocks noGrp="1" noRot="1" noChangeAspect="1" noMove="1" noResize="1" noEditPoints="1" noAdjustHandles="1" noChangeArrowheads="1" noChangeShapeType="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092373">
            <a:off x="9074654" y="220309"/>
            <a:ext cx="2941063" cy="3280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595B6227-D703-4729-AEC5-1040EEC670C9}"/>
              </a:ext>
            </a:extLst>
          </p:cNvPr>
          <p:cNvSpPr/>
          <p:nvPr/>
        </p:nvSpPr>
        <p:spPr>
          <a:xfrm>
            <a:off x="396903" y="4316195"/>
            <a:ext cx="10577029" cy="1969770"/>
          </a:xfrm>
          <a:prstGeom prst="rect">
            <a:avLst/>
          </a:prstGeom>
        </p:spPr>
        <p:txBody>
          <a:bodyPr wrap="square">
            <a:spAutoFit/>
          </a:bodyPr>
          <a:lstStyle/>
          <a:p>
            <a:pPr marR="465274">
              <a:buClr>
                <a:srgbClr val="007889"/>
              </a:buClr>
              <a:tabLst>
                <a:tab pos="427652" algn="l"/>
              </a:tabLst>
            </a:pPr>
            <a:r>
              <a:rPr lang="en-US" sz="2200" b="1" spc="-41" dirty="0">
                <a:solidFill>
                  <a:srgbClr val="9C52A1"/>
                </a:solidFill>
                <a:latin typeface="Cambria" panose="02040503050406030204" pitchFamily="18" charset="0"/>
                <a:ea typeface="Cambria" panose="02040503050406030204" pitchFamily="18" charset="0"/>
                <a:cs typeface="Calibri"/>
              </a:rPr>
              <a:t>R</a:t>
            </a:r>
            <a:r>
              <a:rPr lang="en-US" sz="2200" b="1" spc="-11" dirty="0">
                <a:solidFill>
                  <a:srgbClr val="9C52A1"/>
                </a:solidFill>
                <a:latin typeface="Cambria" panose="02040503050406030204" pitchFamily="18" charset="0"/>
                <a:ea typeface="Cambria" panose="02040503050406030204" pitchFamily="18" charset="0"/>
                <a:cs typeface="Calibri"/>
              </a:rPr>
              <a:t>equesting TA</a:t>
            </a:r>
          </a:p>
          <a:p>
            <a:pPr marL="342891" marR="465274" indent="-342891">
              <a:buClr>
                <a:srgbClr val="002060"/>
              </a:buClr>
              <a:buSzPct val="80000"/>
              <a:buFont typeface="Wingdings" panose="05000000000000000000" pitchFamily="2" charset="2"/>
              <a:buChar char="q"/>
              <a:tabLst>
                <a:tab pos="427652" algn="l"/>
              </a:tabLst>
            </a:pPr>
            <a:r>
              <a:rPr lang="en-US" sz="2000" b="1" spc="-11" dirty="0">
                <a:solidFill>
                  <a:srgbClr val="9C52A1"/>
                </a:solidFill>
                <a:latin typeface="Cambria" panose="02040503050406030204" pitchFamily="18" charset="0"/>
                <a:ea typeface="Cambria" panose="02040503050406030204" pitchFamily="18" charset="0"/>
                <a:cs typeface="Calibri"/>
              </a:rPr>
              <a:t>Agencies directly funded by CDC can submit a request in the Capacity Building Assistance (CBA) Tracking System (CTS) at </a:t>
            </a:r>
            <a:r>
              <a:rPr lang="en-US" sz="2000" b="1" dirty="0">
                <a:solidFill>
                  <a:srgbClr val="9C52A1"/>
                </a:solidFill>
                <a:latin typeface="Cambria" panose="02040503050406030204" pitchFamily="18" charset="0"/>
                <a:ea typeface="Cambria" panose="02040503050406030204" pitchFamily="18" charset="0"/>
                <a:hlinkClick r:id="rId4">
                  <a:extLst>
                    <a:ext uri="{A12FA001-AC4F-418D-AE19-62706E023703}">
                      <ahyp:hlinkClr xmlns:ahyp="http://schemas.microsoft.com/office/drawing/2018/hyperlinkcolor" val="tx"/>
                    </a:ext>
                  </a:extLst>
                </a:hlinkClick>
              </a:rPr>
              <a:t>https://wwwn.cdc.gov/CTS</a:t>
            </a:r>
            <a:r>
              <a:rPr lang="en-US" sz="2000" b="1" dirty="0">
                <a:solidFill>
                  <a:srgbClr val="9C52A1"/>
                </a:solidFill>
                <a:latin typeface="Cambria" panose="02040503050406030204" pitchFamily="18" charset="0"/>
                <a:ea typeface="Cambria" panose="02040503050406030204" pitchFamily="18" charset="0"/>
              </a:rPr>
              <a:t> </a:t>
            </a:r>
          </a:p>
          <a:p>
            <a:pPr marL="342891" marR="465274" indent="-342891">
              <a:buClr>
                <a:srgbClr val="002060"/>
              </a:buClr>
              <a:buSzPct val="80000"/>
              <a:buFont typeface="Wingdings" panose="05000000000000000000" pitchFamily="2" charset="2"/>
              <a:buChar char="q"/>
              <a:tabLst>
                <a:tab pos="427652" algn="l"/>
              </a:tabLst>
            </a:pPr>
            <a:endParaRPr lang="en-US" sz="2000" b="1" dirty="0">
              <a:solidFill>
                <a:srgbClr val="9C52A1"/>
              </a:solidFill>
              <a:latin typeface="Cambria" panose="02040503050406030204" pitchFamily="18" charset="0"/>
              <a:ea typeface="Cambria" panose="02040503050406030204" pitchFamily="18" charset="0"/>
            </a:endParaRPr>
          </a:p>
          <a:p>
            <a:pPr marL="342891" marR="465274" indent="-342891">
              <a:buClr>
                <a:srgbClr val="002060"/>
              </a:buClr>
              <a:buSzPct val="80000"/>
              <a:buFont typeface="Wingdings" panose="05000000000000000000" pitchFamily="2" charset="2"/>
              <a:buChar char="q"/>
              <a:tabLst>
                <a:tab pos="427652" algn="l"/>
              </a:tabLst>
            </a:pPr>
            <a:r>
              <a:rPr lang="en-US" sz="2000" b="1" dirty="0">
                <a:solidFill>
                  <a:srgbClr val="9C52A1"/>
                </a:solidFill>
                <a:latin typeface="Cambria" panose="02040503050406030204" pitchFamily="18" charset="0"/>
                <a:ea typeface="Cambria" panose="02040503050406030204" pitchFamily="18" charset="0"/>
                <a:cs typeface="Calibri"/>
              </a:rPr>
              <a:t>Non-directly funded organizations can contact their state or local health departments to submit a request on their behalf. </a:t>
            </a:r>
          </a:p>
        </p:txBody>
      </p:sp>
    </p:spTree>
    <p:extLst>
      <p:ext uri="{BB962C8B-B14F-4D97-AF65-F5344CB8AC3E}">
        <p14:creationId xmlns:p14="http://schemas.microsoft.com/office/powerpoint/2010/main" val="25030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500"/>
                                        <p:tgtEl>
                                          <p:spTgt spid="13">
                                            <p:txEl>
                                              <p:pRg st="1" end="1"/>
                                            </p:txEl>
                                          </p:spTgt>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2A409E-CB28-0E1A-7FE5-62D3194DB207}"/>
              </a:ext>
              <a:ext uri="{C183D7F6-B498-43B3-948B-1728B52AA6E4}">
                <adec:decorative xmlns:adec="http://schemas.microsoft.com/office/drawing/2017/decorative" val="1"/>
              </a:ext>
            </a:extLst>
          </p:cNvPr>
          <p:cNvSpPr/>
          <p:nvPr/>
        </p:nvSpPr>
        <p:spPr>
          <a:xfrm>
            <a:off x="1950497" y="885701"/>
            <a:ext cx="8291009" cy="5086601"/>
          </a:xfrm>
          <a:prstGeom prst="rect">
            <a:avLst/>
          </a:prstGeom>
          <a:solidFill>
            <a:srgbClr val="9C52A1"/>
          </a:solidFill>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9C52A1"/>
              </a:solidFill>
            </a:endParaRPr>
          </a:p>
        </p:txBody>
      </p:sp>
      <p:pic>
        <p:nvPicPr>
          <p:cNvPr id="6" name="Content Placeholder 3" descr="Denver Prevention Training Center mission pyramid. Strive for equity, foster a culture of excellence, build collaboratives through relationships. Mission: Building capacity of health professionals and organizations through responsive training and consultation.">
            <a:extLst>
              <a:ext uri="{FF2B5EF4-FFF2-40B4-BE49-F238E27FC236}">
                <a16:creationId xmlns:a16="http://schemas.microsoft.com/office/drawing/2014/main" id="{A0270BDB-4CB2-4E37-ADBA-0A0BB2FCE0A6}"/>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011505" y="983497"/>
            <a:ext cx="8168987" cy="4891003"/>
          </a:xfrm>
          <a:prstGeom prst="rect">
            <a:avLst/>
          </a:prstGeom>
          <a:effectLst>
            <a:outerShdw blurRad="50800" dist="38100" dir="5400000" algn="t" rotWithShape="0">
              <a:prstClr val="black">
                <a:alpha val="40000"/>
              </a:prstClr>
            </a:outerShdw>
          </a:effectLst>
        </p:spPr>
      </p:pic>
      <p:cxnSp>
        <p:nvCxnSpPr>
          <p:cNvPr id="3" name="Google Shape;287;p3">
            <a:extLst>
              <a:ext uri="{FF2B5EF4-FFF2-40B4-BE49-F238E27FC236}">
                <a16:creationId xmlns:a16="http://schemas.microsoft.com/office/drawing/2014/main" id="{C571DAA0-1D05-06EA-269D-2AC97E0F8B7D}"/>
              </a:ext>
              <a:ext uri="{C183D7F6-B498-43B3-948B-1728B52AA6E4}">
                <adec:decorative xmlns:adec="http://schemas.microsoft.com/office/drawing/2017/decorative" val="1"/>
              </a:ext>
            </a:extLst>
          </p:cNvPr>
          <p:cNvCxnSpPr>
            <a:cxnSpLocks/>
          </p:cNvCxnSpPr>
          <p:nvPr/>
        </p:nvCxnSpPr>
        <p:spPr>
          <a:xfrm>
            <a:off x="684203" y="637553"/>
            <a:ext cx="10673797" cy="0"/>
          </a:xfrm>
          <a:prstGeom prst="straightConnector1">
            <a:avLst/>
          </a:prstGeom>
          <a:noFill/>
          <a:ln w="50800" cap="flat" cmpd="sng">
            <a:solidFill>
              <a:srgbClr val="9C52A1"/>
            </a:solidFill>
            <a:prstDash val="solid"/>
            <a:round/>
            <a:headEnd type="none" w="sm" len="sm"/>
            <a:tailEnd type="none" w="sm" len="sm"/>
          </a:ln>
          <a:effectLst/>
        </p:spPr>
      </p:cxnSp>
      <p:sp>
        <p:nvSpPr>
          <p:cNvPr id="7" name="TextBox 6">
            <a:extLst>
              <a:ext uri="{FF2B5EF4-FFF2-40B4-BE49-F238E27FC236}">
                <a16:creationId xmlns:a16="http://schemas.microsoft.com/office/drawing/2014/main" id="{D57167F5-60BE-4E4B-A67C-56A4CBA44CFD}"/>
              </a:ext>
            </a:extLst>
          </p:cNvPr>
          <p:cNvSpPr txBox="1"/>
          <p:nvPr/>
        </p:nvSpPr>
        <p:spPr>
          <a:xfrm>
            <a:off x="519852" y="126315"/>
            <a:ext cx="11070723" cy="461665"/>
          </a:xfrm>
          <a:prstGeom prst="rect">
            <a:avLst/>
          </a:prstGeom>
          <a:noFill/>
          <a:ln>
            <a:noFill/>
          </a:ln>
        </p:spPr>
        <p:txBody>
          <a:bodyPr wrap="square" rtlCol="0">
            <a:spAutoFit/>
          </a:bodyPr>
          <a:lstStyle/>
          <a:p>
            <a:pPr defTabSz="342891"/>
            <a:r>
              <a:rPr lang="en-US" sz="2400" b="1" dirty="0">
                <a:solidFill>
                  <a:schemeClr val="tx1">
                    <a:lumMod val="75000"/>
                    <a:lumOff val="25000"/>
                  </a:schemeClr>
                </a:solidFill>
                <a:latin typeface="Cambria" panose="02040503050406030204" pitchFamily="18" charset="0"/>
                <a:ea typeface="Cambria" panose="02040503050406030204" pitchFamily="18" charset="0"/>
              </a:rPr>
              <a:t>To meet our team or read more about our work visit us at </a:t>
            </a:r>
            <a:r>
              <a:rPr lang="en-US" sz="2400" b="1" dirty="0">
                <a:solidFill>
                  <a:srgbClr val="9C52A1"/>
                </a:solidFill>
                <a:latin typeface="Cambria" panose="02040503050406030204" pitchFamily="18" charset="0"/>
                <a:ea typeface="Cambria" panose="02040503050406030204" pitchFamily="18" charset="0"/>
                <a:hlinkClick r:id="rId5">
                  <a:extLst>
                    <a:ext uri="{A12FA001-AC4F-418D-AE19-62706E023703}">
                      <ahyp:hlinkClr xmlns:ahyp="http://schemas.microsoft.com/office/drawing/2018/hyperlinkcolor" val="tx"/>
                    </a:ext>
                  </a:extLst>
                </a:hlinkClick>
              </a:rPr>
              <a:t>www.denverptc.org</a:t>
            </a:r>
            <a:endParaRPr lang="en-US" sz="2400" b="1" dirty="0">
              <a:solidFill>
                <a:srgbClr val="9C52A1"/>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B3077FA6-2BDC-1009-953B-4622CC05B0F3}"/>
              </a:ext>
            </a:extLst>
          </p:cNvPr>
          <p:cNvSpPr>
            <a:spLocks noGrp="1"/>
          </p:cNvSpPr>
          <p:nvPr>
            <p:ph type="title"/>
          </p:nvPr>
        </p:nvSpPr>
        <p:spPr/>
        <p:txBody>
          <a:bodyPr/>
          <a:lstStyle/>
          <a:p>
            <a:r>
              <a:rPr lang="en-US" dirty="0">
                <a:solidFill>
                  <a:schemeClr val="accent6">
                    <a:alpha val="0"/>
                  </a:schemeClr>
                </a:solidFill>
              </a:rPr>
              <a:t>Denver Prevention Training Center</a:t>
            </a:r>
          </a:p>
        </p:txBody>
      </p:sp>
    </p:spTree>
    <p:extLst>
      <p:ext uri="{BB962C8B-B14F-4D97-AF65-F5344CB8AC3E}">
        <p14:creationId xmlns:p14="http://schemas.microsoft.com/office/powerpoint/2010/main" val="30874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59" y="116377"/>
            <a:ext cx="11087425" cy="1143000"/>
          </a:xfrm>
        </p:spPr>
        <p:txBody>
          <a:bodyPr/>
          <a:lstStyle/>
          <a:p>
            <a:r>
              <a:rPr lang="en-US" dirty="0"/>
              <a:t>Learning Objectives</a:t>
            </a:r>
          </a:p>
        </p:txBody>
      </p:sp>
      <p:pic>
        <p:nvPicPr>
          <p:cNvPr id="4" name="Picture 3" descr="Setting Learning Objectives - Catalyst Consulting">
            <a:extLst>
              <a:ext uri="{FF2B5EF4-FFF2-40B4-BE49-F238E27FC236}">
                <a16:creationId xmlns:a16="http://schemas.microsoft.com/office/drawing/2014/main" id="{BBA68652-4430-F9D9-6E7C-35FDE64317C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359" y="1526685"/>
            <a:ext cx="5419437" cy="4351591"/>
          </a:xfrm>
          <a:prstGeom prst="rect">
            <a:avLst/>
          </a:prstGeom>
          <a:solidFill>
            <a:srgbClr val="FFFFFF"/>
          </a:solidFill>
          <a:effectLst>
            <a:glow rad="63500">
              <a:schemeClr val="accent2">
                <a:satMod val="175000"/>
                <a:alpha val="40000"/>
              </a:schemeClr>
            </a:glow>
            <a:outerShdw blurRad="50800" dist="38100" dir="5400000" algn="t" rotWithShape="0">
              <a:prstClr val="black">
                <a:alpha val="40000"/>
              </a:prstClr>
            </a:outerShdw>
          </a:effectLst>
        </p:spPr>
      </p:pic>
      <p:sp>
        <p:nvSpPr>
          <p:cNvPr id="6" name="TextBox 5">
            <a:extLst>
              <a:ext uri="{FF2B5EF4-FFF2-40B4-BE49-F238E27FC236}">
                <a16:creationId xmlns:a16="http://schemas.microsoft.com/office/drawing/2014/main" id="{8C8DD682-3EA1-1124-636C-44FF223FFDE5}"/>
              </a:ext>
            </a:extLst>
          </p:cNvPr>
          <p:cNvSpPr txBox="1"/>
          <p:nvPr/>
        </p:nvSpPr>
        <p:spPr>
          <a:xfrm>
            <a:off x="552287" y="5925551"/>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
        <p:nvSpPr>
          <p:cNvPr id="7" name="TextBox 6">
            <a:extLst>
              <a:ext uri="{FF2B5EF4-FFF2-40B4-BE49-F238E27FC236}">
                <a16:creationId xmlns:a16="http://schemas.microsoft.com/office/drawing/2014/main" id="{EEC061D1-B61C-E788-A8EB-471CE4EF9592}"/>
              </a:ext>
            </a:extLst>
          </p:cNvPr>
          <p:cNvSpPr txBox="1"/>
          <p:nvPr/>
        </p:nvSpPr>
        <p:spPr>
          <a:xfrm>
            <a:off x="5778665" y="1539030"/>
            <a:ext cx="5861047" cy="4524315"/>
          </a:xfrm>
          <a:prstGeom prst="rect">
            <a:avLst/>
          </a:prstGeom>
          <a:noFill/>
        </p:spPr>
        <p:txBody>
          <a:bodyPr wrap="square">
            <a:spAutoFit/>
          </a:bodyPr>
          <a:lstStyle/>
          <a:p>
            <a:pPr marL="342900" marR="0" indent="-342900" algn="l">
              <a:spcBef>
                <a:spcPts val="0"/>
              </a:spcBef>
              <a:spcAft>
                <a:spcPts val="0"/>
              </a:spcAft>
              <a:buFont typeface="Wingdings" pitchFamily="2" charset="77"/>
              <a:buChar char="§"/>
            </a:pPr>
            <a:r>
              <a:rPr lang="en-US" sz="2400" dirty="0"/>
              <a:t>Define anti-racism and its importance in public health and clinical care.</a:t>
            </a:r>
          </a:p>
          <a:p>
            <a:pPr marL="342900" marR="0" indent="-342900" algn="l">
              <a:spcBef>
                <a:spcPts val="0"/>
              </a:spcBef>
              <a:spcAft>
                <a:spcPts val="0"/>
              </a:spcAft>
              <a:buFont typeface="Wingdings" pitchFamily="2" charset="77"/>
              <a:buChar char="§"/>
            </a:pPr>
            <a:endParaRPr lang="en-US" sz="2400" dirty="0"/>
          </a:p>
          <a:p>
            <a:pPr marL="342900" marR="0" indent="-342900" algn="l">
              <a:spcBef>
                <a:spcPts val="0"/>
              </a:spcBef>
              <a:spcAft>
                <a:spcPts val="0"/>
              </a:spcAft>
              <a:buFont typeface="Wingdings" pitchFamily="2" charset="77"/>
              <a:buChar char="§"/>
            </a:pPr>
            <a:r>
              <a:rPr lang="en-US" sz="2400" dirty="0"/>
              <a:t>Describe the role of public health practitioners and clinical providers in advancing anti-racist clinical care.</a:t>
            </a:r>
          </a:p>
          <a:p>
            <a:pPr marL="342900" marR="0" indent="-342900" algn="l">
              <a:spcBef>
                <a:spcPts val="0"/>
              </a:spcBef>
              <a:spcAft>
                <a:spcPts val="0"/>
              </a:spcAft>
              <a:buFont typeface="Wingdings" pitchFamily="2" charset="77"/>
              <a:buChar char="§"/>
            </a:pPr>
            <a:endParaRPr lang="en-US" sz="2400" dirty="0"/>
          </a:p>
          <a:p>
            <a:pPr marL="342900" marR="0" indent="-342900" algn="l">
              <a:spcBef>
                <a:spcPts val="0"/>
              </a:spcBef>
              <a:spcAft>
                <a:spcPts val="0"/>
              </a:spcAft>
              <a:buFont typeface="Wingdings" pitchFamily="2" charset="77"/>
              <a:buChar char="§"/>
            </a:pPr>
            <a:r>
              <a:rPr lang="en-US" sz="2400" dirty="0"/>
              <a:t>Describe the introduction anti-racism clinical care course.</a:t>
            </a:r>
          </a:p>
          <a:p>
            <a:pPr marL="342900" marR="0" indent="-342900" algn="l">
              <a:spcBef>
                <a:spcPts val="0"/>
              </a:spcBef>
              <a:spcAft>
                <a:spcPts val="0"/>
              </a:spcAft>
              <a:buFont typeface="Wingdings" pitchFamily="2" charset="77"/>
              <a:buChar char="§"/>
            </a:pPr>
            <a:endParaRPr lang="en-US" sz="2400" dirty="0"/>
          </a:p>
          <a:p>
            <a:pPr marL="342900" marR="0" indent="-342900" algn="l">
              <a:spcBef>
                <a:spcPts val="0"/>
              </a:spcBef>
              <a:spcAft>
                <a:spcPts val="0"/>
              </a:spcAft>
              <a:buFont typeface="Wingdings" pitchFamily="2" charset="77"/>
              <a:buChar char="§"/>
            </a:pPr>
            <a:r>
              <a:rPr lang="en-US" sz="2400" dirty="0"/>
              <a:t>Apply anti-racism tools and strategies in clinical settings.</a:t>
            </a:r>
          </a:p>
        </p:txBody>
      </p:sp>
      <p:sp>
        <p:nvSpPr>
          <p:cNvPr id="5" name="Slide Number Placeholder 4">
            <a:extLst>
              <a:ext uri="{FF2B5EF4-FFF2-40B4-BE49-F238E27FC236}">
                <a16:creationId xmlns:a16="http://schemas.microsoft.com/office/drawing/2014/main" id="{28E0DCEA-557F-864B-92D0-81398D378B90}"/>
              </a:ext>
            </a:extLst>
          </p:cNvPr>
          <p:cNvSpPr>
            <a:spLocks noGrp="1"/>
          </p:cNvSpPr>
          <p:nvPr>
            <p:ph type="sldNum" sz="quarter" idx="12"/>
          </p:nvPr>
        </p:nvSpPr>
        <p:spPr/>
        <p:txBody>
          <a:bodyPr/>
          <a:lstStyle/>
          <a:p>
            <a:fld id="{1D2EA5EF-C699-AF4C-BA42-C0A1CAAB713C}" type="slidenum">
              <a:rPr lang="en-US" smtClean="0"/>
              <a:t>8</a:t>
            </a:fld>
            <a:endParaRPr lang="en-US"/>
          </a:p>
        </p:txBody>
      </p:sp>
    </p:spTree>
    <p:extLst>
      <p:ext uri="{BB962C8B-B14F-4D97-AF65-F5344CB8AC3E}">
        <p14:creationId xmlns:p14="http://schemas.microsoft.com/office/powerpoint/2010/main" val="850338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ctrTitle"/>
          </p:nvPr>
        </p:nvSpPr>
        <p:spPr>
          <a:xfrm>
            <a:off x="6343651" y="2173288"/>
            <a:ext cx="5143500" cy="2090808"/>
          </a:xfrm>
        </p:spPr>
        <p:txBody>
          <a:bodyPr anchor="b">
            <a:normAutofit/>
          </a:bodyPr>
          <a:lstStyle/>
          <a:p>
            <a:r>
              <a:rPr lang="en-US" altLang="en-US" dirty="0"/>
              <a:t>Let’s Talk about Race</a:t>
            </a:r>
          </a:p>
        </p:txBody>
      </p:sp>
      <p:pic>
        <p:nvPicPr>
          <p:cNvPr id="3" name="Picture 2">
            <a:extLst>
              <a:ext uri="{FF2B5EF4-FFF2-40B4-BE49-F238E27FC236}">
                <a16:creationId xmlns:a16="http://schemas.microsoft.com/office/drawing/2014/main" id="{2B5753B1-6E01-8F5E-19F0-B6CB125D3A94}"/>
              </a:ext>
              <a:ext uri="{C183D7F6-B498-43B3-948B-1728B52AA6E4}">
                <adec:decorative xmlns:adec="http://schemas.microsoft.com/office/drawing/2017/decorative" val="1"/>
              </a:ext>
            </a:extLst>
          </p:cNvPr>
          <p:cNvPicPr>
            <a:picLocks noChangeAspect="1"/>
          </p:cNvPicPr>
          <p:nvPr/>
        </p:nvPicPr>
        <p:blipFill rotWithShape="1">
          <a:blip r:embed="rId3"/>
          <a:srcRect l="36810" r="9438" b="-2"/>
          <a:stretch/>
        </p:blipFill>
        <p:spPr>
          <a:xfrm>
            <a:off x="710812" y="728546"/>
            <a:ext cx="5305661" cy="5305661"/>
          </a:xfrm>
          <a:prstGeom prst="ellipse">
            <a:avLst/>
          </a:prstGeom>
          <a:noFill/>
        </p:spPr>
      </p:pic>
      <p:sp>
        <p:nvSpPr>
          <p:cNvPr id="2" name="TextBox 1">
            <a:extLst>
              <a:ext uri="{FF2B5EF4-FFF2-40B4-BE49-F238E27FC236}">
                <a16:creationId xmlns:a16="http://schemas.microsoft.com/office/drawing/2014/main" id="{4354F23D-C87C-32ED-9A36-DD5A7B12ED4F}"/>
              </a:ext>
            </a:extLst>
          </p:cNvPr>
          <p:cNvSpPr txBox="1"/>
          <p:nvPr/>
        </p:nvSpPr>
        <p:spPr>
          <a:xfrm>
            <a:off x="710812" y="5758619"/>
            <a:ext cx="1931265" cy="275588"/>
          </a:xfrm>
          <a:prstGeom prst="rect">
            <a:avLst/>
          </a:prstGeom>
          <a:noFill/>
        </p:spPr>
        <p:txBody>
          <a:bodyPr wrap="square" rtlCol="0">
            <a:spAutoFit/>
          </a:bodyPr>
          <a:lstStyle/>
          <a:p>
            <a:pPr>
              <a:lnSpc>
                <a:spcPct val="107000"/>
              </a:lnSpc>
              <a:spcAft>
                <a:spcPts val="1067"/>
              </a:spcAft>
            </a:pPr>
            <a:r>
              <a:rPr lang="en-US" sz="1200" dirty="0">
                <a:ea typeface="Cambria" panose="02040503050406030204" pitchFamily="18" charset="0"/>
                <a:cs typeface="Times New Roman" panose="02020603050405020304" pitchFamily="18" charset="0"/>
              </a:rPr>
              <a:t>Image source iStock</a:t>
            </a:r>
          </a:p>
        </p:txBody>
      </p:sp>
    </p:spTree>
    <p:extLst>
      <p:ext uri="{BB962C8B-B14F-4D97-AF65-F5344CB8AC3E}">
        <p14:creationId xmlns:p14="http://schemas.microsoft.com/office/powerpoint/2010/main" val="37476431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 Program master slide template 4x3.potx</Template>
  <TotalTime>1536</TotalTime>
  <Words>3003</Words>
  <Application>Microsoft Office PowerPoint</Application>
  <PresentationFormat>Widescreen</PresentationFormat>
  <Paragraphs>369</Paragraphs>
  <Slides>49</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Arial</vt:lpstr>
      <vt:lpstr>Calibri</vt:lpstr>
      <vt:lpstr>Cambria</vt:lpstr>
      <vt:lpstr>Century Gothic</vt:lpstr>
      <vt:lpstr>Courier New</vt:lpstr>
      <vt:lpstr>ITC Avant Garde Std Bk</vt:lpstr>
      <vt:lpstr>Noto Sans Symbols</vt:lpstr>
      <vt:lpstr>Proxima Nova</vt:lpstr>
      <vt:lpstr>Slack-Lato</vt:lpstr>
      <vt:lpstr>Ubuntu</vt:lpstr>
      <vt:lpstr>Ubuntu Light</vt:lpstr>
      <vt:lpstr>Wingdings</vt:lpstr>
      <vt:lpstr>AETC Program master slide template 4x3</vt:lpstr>
      <vt:lpstr>Advancing Health and Racial Equity In Public Health</vt:lpstr>
      <vt:lpstr>Disclaimer</vt:lpstr>
      <vt:lpstr>Disclosures</vt:lpstr>
      <vt:lpstr>Capacity Building Assistance (CBA)  for High Impact HIV Prevention Program Integration</vt:lpstr>
      <vt:lpstr>Regional Technical Assistance (TA)</vt:lpstr>
      <vt:lpstr>West Region</vt:lpstr>
      <vt:lpstr>Denver Prevention Training Center</vt:lpstr>
      <vt:lpstr>Learning Objectives</vt:lpstr>
      <vt:lpstr>Let’s Talk about Race</vt:lpstr>
      <vt:lpstr>How Do We Define Race?</vt:lpstr>
      <vt:lpstr>Racism Is A Public Health Crisis</vt:lpstr>
      <vt:lpstr>Racism</vt:lpstr>
      <vt:lpstr>Structural Racism</vt:lpstr>
      <vt:lpstr>Impact of Structural Racism</vt:lpstr>
      <vt:lpstr>Identifying the Impacts of Policies</vt:lpstr>
      <vt:lpstr>Anti-Racism</vt:lpstr>
      <vt:lpstr>Policy</vt:lpstr>
      <vt:lpstr>HIV Healthcare Landscape</vt:lpstr>
      <vt:lpstr>Key actions to help end the HIV epidemic</vt:lpstr>
      <vt:lpstr>Disproportionate burden of HIV on Black/African American people</vt:lpstr>
      <vt:lpstr>Disparities in HIV Prevention </vt:lpstr>
      <vt:lpstr>New HIV Diagnoses in the US and Dependent Areas for the Most-Affected Subpopulations, 2021</vt:lpstr>
      <vt:lpstr>Black Women Impacted by HIV</vt:lpstr>
      <vt:lpstr>Diagnoses of Perinatal HIV Infections in the US and Dependent Areas by Race/Ethnicity, 2018 (2) </vt:lpstr>
      <vt:lpstr>Health Disparities (2) </vt:lpstr>
      <vt:lpstr>To be clear... </vt:lpstr>
      <vt:lpstr>Social Determinants of Health </vt:lpstr>
      <vt:lpstr>Social Determinants of Health</vt:lpstr>
      <vt:lpstr>Introduction to Anti-Racist Clinical Care</vt:lpstr>
      <vt:lpstr>Medical Mistrust Module</vt:lpstr>
      <vt:lpstr>Medical Mistrust Module Purpose</vt:lpstr>
      <vt:lpstr>Medical Mistrust Module Learning Objectives</vt:lpstr>
      <vt:lpstr>Medical Mistrust Module Activities</vt:lpstr>
      <vt:lpstr>Intersectionality Module</vt:lpstr>
      <vt:lpstr>Intersectional Module Purpose</vt:lpstr>
      <vt:lpstr>Intersectionality Module Learning Objectives</vt:lpstr>
      <vt:lpstr>Intersectionality Module Activities</vt:lpstr>
      <vt:lpstr>Implicit Bias Module</vt:lpstr>
      <vt:lpstr>Implicit Bias Module Purpose</vt:lpstr>
      <vt:lpstr>Implicit Bias Module Learning Objectives</vt:lpstr>
      <vt:lpstr>Implicit Bias Module Activities</vt:lpstr>
      <vt:lpstr>Anti-Racist Framework</vt:lpstr>
      <vt:lpstr>Organizational Commitment to Change</vt:lpstr>
      <vt:lpstr>Anti-Racist, Policies, Practices, and Systems</vt:lpstr>
      <vt:lpstr>Anti-Racist Policies, Practices, and Systems (cont’d)</vt:lpstr>
      <vt:lpstr>Community Activation and Empowerment</vt:lpstr>
      <vt:lpstr>Measurement, Evaluation, Learning and Reporting</vt:lpstr>
      <vt:lpstr>Principles for Anti-Racist Organizations</vt:lpstr>
      <vt:lpstr>References</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Minerva Layug-Gomez</cp:lastModifiedBy>
  <cp:revision>70</cp:revision>
  <dcterms:created xsi:type="dcterms:W3CDTF">2016-05-10T21:03:54Z</dcterms:created>
  <dcterms:modified xsi:type="dcterms:W3CDTF">2024-04-10T18:30:25Z</dcterms:modified>
</cp:coreProperties>
</file>