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tags/tag2.xml" ContentType="application/vnd.openxmlformats-officedocument.presentationml.tags+xml"/>
  <Override PartName="/ppt/notesSlides/notesSlide24.xml" ContentType="application/vnd.openxmlformats-officedocument.presentationml.notesSlide+xml"/>
  <Override PartName="/ppt/tags/tag3.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4.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16E_395BE6E8.xml" ContentType="application/vnd.ms-powerpoint.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omments/modernComment_172_D2D5F402.xml" ContentType="application/vnd.ms-powerpoint.comment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9" r:id="rId4"/>
  </p:sldMasterIdLst>
  <p:notesMasterIdLst>
    <p:notesMasterId r:id="rId60"/>
  </p:notesMasterIdLst>
  <p:handoutMasterIdLst>
    <p:handoutMasterId r:id="rId61"/>
  </p:handoutMasterIdLst>
  <p:sldIdLst>
    <p:sldId id="558" r:id="rId5"/>
    <p:sldId id="393" r:id="rId6"/>
    <p:sldId id="381" r:id="rId7"/>
    <p:sldId id="557" r:id="rId8"/>
    <p:sldId id="559" r:id="rId9"/>
    <p:sldId id="560" r:id="rId10"/>
    <p:sldId id="577" r:id="rId11"/>
    <p:sldId id="562" r:id="rId12"/>
    <p:sldId id="563" r:id="rId13"/>
    <p:sldId id="564" r:id="rId14"/>
    <p:sldId id="565" r:id="rId15"/>
    <p:sldId id="566" r:id="rId16"/>
    <p:sldId id="567" r:id="rId17"/>
    <p:sldId id="568" r:id="rId18"/>
    <p:sldId id="569" r:id="rId19"/>
    <p:sldId id="570" r:id="rId20"/>
    <p:sldId id="571" r:id="rId21"/>
    <p:sldId id="572" r:id="rId22"/>
    <p:sldId id="573" r:id="rId23"/>
    <p:sldId id="574" r:id="rId24"/>
    <p:sldId id="575" r:id="rId25"/>
    <p:sldId id="605" r:id="rId26"/>
    <p:sldId id="585" r:id="rId27"/>
    <p:sldId id="586" r:id="rId28"/>
    <p:sldId id="587" r:id="rId29"/>
    <p:sldId id="588" r:id="rId30"/>
    <p:sldId id="590" r:id="rId31"/>
    <p:sldId id="591" r:id="rId32"/>
    <p:sldId id="592" r:id="rId33"/>
    <p:sldId id="602" r:id="rId34"/>
    <p:sldId id="603" r:id="rId35"/>
    <p:sldId id="607" r:id="rId36"/>
    <p:sldId id="596" r:id="rId37"/>
    <p:sldId id="597" r:id="rId38"/>
    <p:sldId id="595" r:id="rId39"/>
    <p:sldId id="608" r:id="rId40"/>
    <p:sldId id="604" r:id="rId41"/>
    <p:sldId id="611" r:id="rId42"/>
    <p:sldId id="580" r:id="rId43"/>
    <p:sldId id="581" r:id="rId44"/>
    <p:sldId id="366" r:id="rId45"/>
    <p:sldId id="583" r:id="rId46"/>
    <p:sldId id="619" r:id="rId47"/>
    <p:sldId id="616" r:id="rId48"/>
    <p:sldId id="620" r:id="rId49"/>
    <p:sldId id="617" r:id="rId50"/>
    <p:sldId id="615" r:id="rId51"/>
    <p:sldId id="618" r:id="rId52"/>
    <p:sldId id="600" r:id="rId53"/>
    <p:sldId id="370" r:id="rId54"/>
    <p:sldId id="537" r:id="rId55"/>
    <p:sldId id="549" r:id="rId56"/>
    <p:sldId id="299" r:id="rId57"/>
    <p:sldId id="389" r:id="rId58"/>
    <p:sldId id="550" r:id="rId59"/>
  </p:sldIdLst>
  <p:sldSz cx="9144000" cy="5143500" type="screen16x9"/>
  <p:notesSz cx="7023100" cy="9309100"/>
  <p:custDataLst>
    <p:tags r:id="rId6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id="{5D26188A-8877-D343-ABC4-7579CEC42C0C}">
          <p14:sldIdLst>
            <p14:sldId id="558"/>
            <p14:sldId id="393"/>
            <p14:sldId id="381"/>
            <p14:sldId id="557"/>
            <p14:sldId id="559"/>
            <p14:sldId id="560"/>
            <p14:sldId id="577"/>
            <p14:sldId id="562"/>
            <p14:sldId id="563"/>
            <p14:sldId id="564"/>
            <p14:sldId id="565"/>
            <p14:sldId id="566"/>
            <p14:sldId id="567"/>
            <p14:sldId id="568"/>
            <p14:sldId id="569"/>
            <p14:sldId id="570"/>
            <p14:sldId id="571"/>
            <p14:sldId id="572"/>
            <p14:sldId id="573"/>
            <p14:sldId id="574"/>
            <p14:sldId id="575"/>
            <p14:sldId id="605"/>
            <p14:sldId id="585"/>
            <p14:sldId id="586"/>
            <p14:sldId id="587"/>
            <p14:sldId id="588"/>
            <p14:sldId id="590"/>
            <p14:sldId id="591"/>
            <p14:sldId id="592"/>
            <p14:sldId id="602"/>
            <p14:sldId id="603"/>
            <p14:sldId id="607"/>
            <p14:sldId id="596"/>
            <p14:sldId id="597"/>
            <p14:sldId id="595"/>
            <p14:sldId id="608"/>
            <p14:sldId id="604"/>
            <p14:sldId id="611"/>
            <p14:sldId id="580"/>
            <p14:sldId id="581"/>
            <p14:sldId id="366"/>
            <p14:sldId id="583"/>
            <p14:sldId id="619"/>
            <p14:sldId id="616"/>
            <p14:sldId id="620"/>
            <p14:sldId id="617"/>
            <p14:sldId id="615"/>
            <p14:sldId id="618"/>
            <p14:sldId id="600"/>
            <p14:sldId id="370"/>
            <p14:sldId id="537"/>
            <p14:sldId id="549"/>
            <p14:sldId id="299"/>
            <p14:sldId id="389"/>
            <p14:sldId id="550"/>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4F5100-F54D-861A-6831-0DBCD4829E40}" name="Tracy Jungwirth" initials="TJ" userId="OZvAFcjQagjkfhDOL6Q9YPFofpUBFCEJmUpVenuuZ+M=" providerId="None"/>
  <p188:author id="{6833D70C-5984-EE08-B2C9-CF27DCEDB748}" name="Michael J Dominguez" initials="MD" userId="S::mjdominguez@health.unm.edu::307b977c-51dd-44f6-9a48-2a195947bb7c" providerId="AD"/>
  <p188:author id="{05513321-2468-75CF-F0BB-A89CC999431D}" name="Michelle J Iandiorio" initials="MJI" userId="S::MIandiorio@health.unm.edu::a88d1e84-8054-4dfd-a2f3-64e12be5a899" providerId="AD"/>
  <p188:author id="{D9C12069-B353-1E3C-99ED-B6031787A88F}" name="Goebel, Melanie Christine" initials="GMC" userId="S::mcgoebel@bcm.edu::3224834c-1d82-4dc3-a879-2f0ef5b4eb0a" providerId="AD"/>
  <p188:author id="{102C5FA4-8CE5-1F6D-071C-54D0785B2EBE}" name="Tracy Jungwirth" initials="TJ" userId="Tracy Jungwirth" providerId="None"/>
  <p188:author id="{0E2BB6AE-DFD5-BA38-96A0-839281F44C71}" name="Michelle Iandiorio" initials="MI" userId="gW2cI/ax/hXNF0x6AUCfZLYduZsUi8MQzuM00F5+dSo=" providerId="None"/>
  <p188:author id="{15A31BB9-A651-7186-479C-A9069289293C}" name="Mary E Farias" initials="MEF" userId="S::MeFarias@health.unm.edu::25361758-243d-463c-bb04-2d341f22c03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ray, Dana N." initials="GN" lastIdx="2" clrIdx="1"/>
  <p:cmAuthor id="2" name="Jennifer Lim" initials="JL" lastIdx="12" clrIdx="2">
    <p:extLst>
      <p:ext uri="{19B8F6BF-5375-455C-9EA6-DF929625EA0E}">
        <p15:presenceInfo xmlns:p15="http://schemas.microsoft.com/office/powerpoint/2012/main" userId="S-1-5-21-3639515735-3000443172-754303046-3156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C89"/>
    <a:srgbClr val="CBD1E1"/>
    <a:srgbClr val="CBCD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5801" autoAdjust="0"/>
  </p:normalViewPr>
  <p:slideViewPr>
    <p:cSldViewPr snapToGrid="0">
      <p:cViewPr varScale="1">
        <p:scale>
          <a:sx n="76" d="100"/>
          <a:sy n="76" d="100"/>
        </p:scale>
        <p:origin x="1000"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commentAuthors" Target="commentAuthors.xml"/><Relationship Id="rId68"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omments/modernComment_16E_395BE6E8.xml><?xml version="1.0" encoding="utf-8"?>
<p188:cmLst xmlns:a="http://schemas.openxmlformats.org/drawingml/2006/main" xmlns:r="http://schemas.openxmlformats.org/officeDocument/2006/relationships" xmlns:p188="http://schemas.microsoft.com/office/powerpoint/2018/8/main">
  <p188:cm id="{E04D1319-3968-4FCA-811F-BA58A608501E}" authorId="{6833D70C-5984-EE08-B2C9-CF27DCEDB748}" created="2024-04-02T17:22:29.266">
    <pc:sldMkLst xmlns:pc="http://schemas.microsoft.com/office/powerpoint/2013/main/command">
      <pc:docMk/>
      <pc:sldMk cId="962324200" sldId="366"/>
    </pc:sldMkLst>
    <p188:txBody>
      <a:bodyPr/>
      <a:lstStyle/>
      <a:p>
        <a:r>
          <a:rPr lang="en-US"/>
          <a:t>Need Image Source Reference</a:t>
        </a:r>
      </a:p>
    </p188:txBody>
  </p188:cm>
</p188:cmLst>
</file>

<file path=ppt/comments/modernComment_172_D2D5F402.xml><?xml version="1.0" encoding="utf-8"?>
<p188:cmLst xmlns:a="http://schemas.openxmlformats.org/drawingml/2006/main" xmlns:r="http://schemas.openxmlformats.org/officeDocument/2006/relationships" xmlns:p188="http://schemas.microsoft.com/office/powerpoint/2018/8/main">
  <p188:cm id="{79FEF4A8-0ED2-40C1-B13D-5B99DFF99E2E}" authorId="{6833D70C-5984-EE08-B2C9-CF27DCEDB748}" created="2024-04-02T17:26:14.601">
    <pc:sldMkLst xmlns:pc="http://schemas.microsoft.com/office/powerpoint/2013/main/command">
      <pc:docMk/>
      <pc:sldMk cId="3537236994" sldId="370"/>
    </pc:sldMkLst>
    <p188:txBody>
      <a:bodyPr/>
      <a:lstStyle/>
      <a:p>
        <a:r>
          <a:rPr lang="en-US"/>
          <a:t>Needs Image Source Reference</a:t>
        </a:r>
      </a:p>
    </p188:txBody>
  </p188:cm>
</p188:cmLst>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8CECA0-F45E-453D-8563-7AA8E230C291}" type="doc">
      <dgm:prSet loTypeId="urn:microsoft.com/office/officeart/2005/8/layout/vList5" loCatId="list" qsTypeId="urn:microsoft.com/office/officeart/2005/8/quickstyle/simple5" qsCatId="simple" csTypeId="urn:microsoft.com/office/officeart/2005/8/colors/accent6_5" csCatId="accent6" phldr="1"/>
      <dgm:spPr/>
      <dgm:t>
        <a:bodyPr/>
        <a:lstStyle/>
        <a:p>
          <a:endParaRPr lang="en-US"/>
        </a:p>
      </dgm:t>
    </dgm:pt>
    <dgm:pt modelId="{9DAA3320-1798-44A6-A1CF-38FBD66105A1}">
      <dgm:prSet phldrT="[Text]"/>
      <dgm:spPr/>
      <dgm:t>
        <a:bodyPr/>
        <a:lstStyle/>
        <a:p>
          <a:r>
            <a:rPr lang="en-US" dirty="0"/>
            <a:t>Set the Stage</a:t>
          </a:r>
        </a:p>
      </dgm:t>
    </dgm:pt>
    <dgm:pt modelId="{EF0F2126-F8AC-4A0B-A848-1BEA2E6DFE81}" type="parTrans" cxnId="{7CF2A8E1-DDB5-4BE3-8484-5E16DDBDD84D}">
      <dgm:prSet/>
      <dgm:spPr/>
      <dgm:t>
        <a:bodyPr/>
        <a:lstStyle/>
        <a:p>
          <a:endParaRPr lang="en-US"/>
        </a:p>
      </dgm:t>
    </dgm:pt>
    <dgm:pt modelId="{310CBBD6-6144-401E-BF64-7522C83E61D2}" type="sibTrans" cxnId="{7CF2A8E1-DDB5-4BE3-8484-5E16DDBDD84D}">
      <dgm:prSet/>
      <dgm:spPr/>
      <dgm:t>
        <a:bodyPr/>
        <a:lstStyle/>
        <a:p>
          <a:endParaRPr lang="en-US"/>
        </a:p>
      </dgm:t>
    </dgm:pt>
    <dgm:pt modelId="{C4D04A20-8240-460F-BF12-79A195829A01}">
      <dgm:prSet phldrT="[Text]"/>
      <dgm:spPr/>
      <dgm:t>
        <a:bodyPr/>
        <a:lstStyle/>
        <a:p>
          <a:r>
            <a:rPr lang="en-US" dirty="0"/>
            <a:t>Be sex-positive</a:t>
          </a:r>
        </a:p>
      </dgm:t>
    </dgm:pt>
    <dgm:pt modelId="{F3507D49-663B-4805-ADDA-36C28301D929}" type="parTrans" cxnId="{0E38D0F8-0D81-46CD-BBB2-6E2CE20593D1}">
      <dgm:prSet/>
      <dgm:spPr/>
      <dgm:t>
        <a:bodyPr/>
        <a:lstStyle/>
        <a:p>
          <a:endParaRPr lang="en-US"/>
        </a:p>
      </dgm:t>
    </dgm:pt>
    <dgm:pt modelId="{115EDF41-0777-48D3-8560-ACD2FA46525E}" type="sibTrans" cxnId="{0E38D0F8-0D81-46CD-BBB2-6E2CE20593D1}">
      <dgm:prSet/>
      <dgm:spPr/>
      <dgm:t>
        <a:bodyPr/>
        <a:lstStyle/>
        <a:p>
          <a:endParaRPr lang="en-US"/>
        </a:p>
      </dgm:t>
    </dgm:pt>
    <dgm:pt modelId="{FED4689C-72D8-4A3C-B65F-B4EC5C895194}">
      <dgm:prSet phldrT="[Text]"/>
      <dgm:spPr/>
      <dgm:t>
        <a:bodyPr/>
        <a:lstStyle/>
        <a:p>
          <a:r>
            <a:rPr lang="en-US" dirty="0"/>
            <a:t>Disarm</a:t>
          </a:r>
        </a:p>
      </dgm:t>
    </dgm:pt>
    <dgm:pt modelId="{5FB1703F-D626-4E91-B3C0-D7EC0A064502}" type="parTrans" cxnId="{E7441450-00C2-4980-8817-CD8B21E6BA67}">
      <dgm:prSet/>
      <dgm:spPr/>
      <dgm:t>
        <a:bodyPr/>
        <a:lstStyle/>
        <a:p>
          <a:endParaRPr lang="en-US"/>
        </a:p>
      </dgm:t>
    </dgm:pt>
    <dgm:pt modelId="{5D9AD85A-D2CB-4D9D-AA24-C81C6680C57B}" type="sibTrans" cxnId="{E7441450-00C2-4980-8817-CD8B21E6BA67}">
      <dgm:prSet/>
      <dgm:spPr/>
      <dgm:t>
        <a:bodyPr/>
        <a:lstStyle/>
        <a:p>
          <a:endParaRPr lang="en-US"/>
        </a:p>
      </dgm:t>
    </dgm:pt>
    <dgm:pt modelId="{36D39B75-85F1-475B-A04D-58743B15B8DA}">
      <dgm:prSet phldrT="[Text]"/>
      <dgm:spPr/>
      <dgm:t>
        <a:bodyPr/>
        <a:lstStyle/>
        <a:p>
          <a:r>
            <a:rPr lang="en-US" dirty="0"/>
            <a:t>Dialogue</a:t>
          </a:r>
        </a:p>
      </dgm:t>
    </dgm:pt>
    <dgm:pt modelId="{694F2F11-E9D4-4835-BAA7-2F1F95D2D49A}" type="parTrans" cxnId="{EAC441DE-E2FE-4FFD-905E-2DA4C9AC9C21}">
      <dgm:prSet/>
      <dgm:spPr/>
      <dgm:t>
        <a:bodyPr/>
        <a:lstStyle/>
        <a:p>
          <a:endParaRPr lang="en-US"/>
        </a:p>
      </dgm:t>
    </dgm:pt>
    <dgm:pt modelId="{C6A807E3-596E-46BA-A766-763FBB1C2701}" type="sibTrans" cxnId="{EAC441DE-E2FE-4FFD-905E-2DA4C9AC9C21}">
      <dgm:prSet/>
      <dgm:spPr/>
      <dgm:t>
        <a:bodyPr/>
        <a:lstStyle/>
        <a:p>
          <a:endParaRPr lang="en-US"/>
        </a:p>
      </dgm:t>
    </dgm:pt>
    <dgm:pt modelId="{73840841-8389-490A-9C2E-BB7E55EE334C}">
      <dgm:prSet phldrT="[Text]"/>
      <dgm:spPr/>
      <dgm:t>
        <a:bodyPr/>
        <a:lstStyle/>
        <a:p>
          <a:r>
            <a:rPr lang="en-US" dirty="0"/>
            <a:t>Open conversation</a:t>
          </a:r>
        </a:p>
      </dgm:t>
    </dgm:pt>
    <dgm:pt modelId="{D0888954-ACA1-4363-858B-E6E2A9509133}" type="parTrans" cxnId="{0F38AD65-4346-41B3-B83B-F9F6C057A878}">
      <dgm:prSet/>
      <dgm:spPr/>
      <dgm:t>
        <a:bodyPr/>
        <a:lstStyle/>
        <a:p>
          <a:endParaRPr lang="en-US"/>
        </a:p>
      </dgm:t>
    </dgm:pt>
    <dgm:pt modelId="{1E0CD58B-44A0-41F5-B14B-041E6F77846E}" type="sibTrans" cxnId="{0F38AD65-4346-41B3-B83B-F9F6C057A878}">
      <dgm:prSet/>
      <dgm:spPr/>
      <dgm:t>
        <a:bodyPr/>
        <a:lstStyle/>
        <a:p>
          <a:endParaRPr lang="en-US"/>
        </a:p>
      </dgm:t>
    </dgm:pt>
    <dgm:pt modelId="{97809EA3-32A9-4AB3-B9A2-D92D1E4A1124}">
      <dgm:prSet phldrT="[Text]"/>
      <dgm:spPr/>
      <dgm:t>
        <a:bodyPr/>
        <a:lstStyle/>
        <a:p>
          <a:r>
            <a:rPr lang="en-US" dirty="0"/>
            <a:t>6Ps</a:t>
          </a:r>
        </a:p>
      </dgm:t>
    </dgm:pt>
    <dgm:pt modelId="{E04E7269-13E5-403E-93CB-47921E7F4B1E}" type="parTrans" cxnId="{C9A2A1B6-D7B4-439B-B12E-6CDB40A46063}">
      <dgm:prSet/>
      <dgm:spPr/>
      <dgm:t>
        <a:bodyPr/>
        <a:lstStyle/>
        <a:p>
          <a:endParaRPr lang="en-US"/>
        </a:p>
      </dgm:t>
    </dgm:pt>
    <dgm:pt modelId="{5FEC10BF-0E40-4ACB-81EE-82DA91894BF2}" type="sibTrans" cxnId="{C9A2A1B6-D7B4-439B-B12E-6CDB40A46063}">
      <dgm:prSet/>
      <dgm:spPr/>
      <dgm:t>
        <a:bodyPr/>
        <a:lstStyle/>
        <a:p>
          <a:endParaRPr lang="en-US"/>
        </a:p>
      </dgm:t>
    </dgm:pt>
    <dgm:pt modelId="{C9E6A6FE-AD5E-4C8B-992C-498CA430D83E}">
      <dgm:prSet phldrT="[Text]"/>
      <dgm:spPr/>
      <dgm:t>
        <a:bodyPr/>
        <a:lstStyle/>
        <a:p>
          <a:r>
            <a:rPr lang="en-US" dirty="0"/>
            <a:t>Build Rapport</a:t>
          </a:r>
        </a:p>
      </dgm:t>
    </dgm:pt>
    <dgm:pt modelId="{10AF9571-2845-432E-B257-913EFC28BA95}" type="parTrans" cxnId="{B870F255-8E0F-4132-9C4D-68E3350643AE}">
      <dgm:prSet/>
      <dgm:spPr/>
      <dgm:t>
        <a:bodyPr/>
        <a:lstStyle/>
        <a:p>
          <a:endParaRPr lang="en-US"/>
        </a:p>
      </dgm:t>
    </dgm:pt>
    <dgm:pt modelId="{9CA9B2D9-35D2-4F21-B932-5F709749D6D8}" type="sibTrans" cxnId="{B870F255-8E0F-4132-9C4D-68E3350643AE}">
      <dgm:prSet/>
      <dgm:spPr/>
      <dgm:t>
        <a:bodyPr/>
        <a:lstStyle/>
        <a:p>
          <a:endParaRPr lang="en-US"/>
        </a:p>
      </dgm:t>
    </dgm:pt>
    <dgm:pt modelId="{F2520899-B3A6-4FD3-9D41-0DF939FB8AF1}">
      <dgm:prSet phldrT="[Text]"/>
      <dgm:spPr/>
      <dgm:t>
        <a:bodyPr/>
        <a:lstStyle/>
        <a:p>
          <a:r>
            <a:rPr lang="en-US" dirty="0"/>
            <a:t>Gain trust</a:t>
          </a:r>
        </a:p>
      </dgm:t>
    </dgm:pt>
    <dgm:pt modelId="{3720383E-C96F-4AFF-B77E-43227EFF03E6}" type="parTrans" cxnId="{1C6ACCB4-4ACE-4FCB-B9B5-FBF58384C075}">
      <dgm:prSet/>
      <dgm:spPr/>
      <dgm:t>
        <a:bodyPr/>
        <a:lstStyle/>
        <a:p>
          <a:endParaRPr lang="en-US"/>
        </a:p>
      </dgm:t>
    </dgm:pt>
    <dgm:pt modelId="{50012CC6-F3B2-43ED-86A3-D6DCB210C589}" type="sibTrans" cxnId="{1C6ACCB4-4ACE-4FCB-B9B5-FBF58384C075}">
      <dgm:prSet/>
      <dgm:spPr/>
      <dgm:t>
        <a:bodyPr/>
        <a:lstStyle/>
        <a:p>
          <a:endParaRPr lang="en-US"/>
        </a:p>
      </dgm:t>
    </dgm:pt>
    <dgm:pt modelId="{4D8306A6-F48D-4B79-A487-5647EF8C70C0}">
      <dgm:prSet phldrT="[Text]"/>
      <dgm:spPr/>
      <dgm:t>
        <a:bodyPr/>
        <a:lstStyle/>
        <a:p>
          <a:r>
            <a:rPr lang="en-US" dirty="0"/>
            <a:t>Empowerment</a:t>
          </a:r>
        </a:p>
      </dgm:t>
    </dgm:pt>
    <dgm:pt modelId="{0773E8D5-A0DB-4742-8B38-A1FCA497047A}" type="parTrans" cxnId="{EF51CC2A-E6F1-4706-8691-16B00DB4F36B}">
      <dgm:prSet/>
      <dgm:spPr/>
      <dgm:t>
        <a:bodyPr/>
        <a:lstStyle/>
        <a:p>
          <a:endParaRPr lang="en-US"/>
        </a:p>
      </dgm:t>
    </dgm:pt>
    <dgm:pt modelId="{5600937F-C65A-435E-B299-115BD53F9607}" type="sibTrans" cxnId="{EF51CC2A-E6F1-4706-8691-16B00DB4F36B}">
      <dgm:prSet/>
      <dgm:spPr/>
      <dgm:t>
        <a:bodyPr/>
        <a:lstStyle/>
        <a:p>
          <a:endParaRPr lang="en-US"/>
        </a:p>
      </dgm:t>
    </dgm:pt>
    <dgm:pt modelId="{F6CCFC28-A3E5-46CA-9A46-D5C010F53F78}" type="pres">
      <dgm:prSet presAssocID="{C88CECA0-F45E-453D-8563-7AA8E230C291}" presName="Name0" presStyleCnt="0">
        <dgm:presLayoutVars>
          <dgm:dir/>
          <dgm:animLvl val="lvl"/>
          <dgm:resizeHandles val="exact"/>
        </dgm:presLayoutVars>
      </dgm:prSet>
      <dgm:spPr/>
    </dgm:pt>
    <dgm:pt modelId="{954F546F-E367-4ED9-B031-EFD91C2745AB}" type="pres">
      <dgm:prSet presAssocID="{9DAA3320-1798-44A6-A1CF-38FBD66105A1}" presName="linNode" presStyleCnt="0"/>
      <dgm:spPr/>
    </dgm:pt>
    <dgm:pt modelId="{402C67CA-7AD4-4E0F-BA7F-270FF362C4AC}" type="pres">
      <dgm:prSet presAssocID="{9DAA3320-1798-44A6-A1CF-38FBD66105A1}" presName="parentText" presStyleLbl="node1" presStyleIdx="0" presStyleCnt="3">
        <dgm:presLayoutVars>
          <dgm:chMax val="1"/>
          <dgm:bulletEnabled val="1"/>
        </dgm:presLayoutVars>
      </dgm:prSet>
      <dgm:spPr/>
    </dgm:pt>
    <dgm:pt modelId="{43B47A57-9495-41A5-AEB2-88AE0C680155}" type="pres">
      <dgm:prSet presAssocID="{9DAA3320-1798-44A6-A1CF-38FBD66105A1}" presName="descendantText" presStyleLbl="alignAccFollowNode1" presStyleIdx="0" presStyleCnt="3">
        <dgm:presLayoutVars>
          <dgm:bulletEnabled val="1"/>
        </dgm:presLayoutVars>
      </dgm:prSet>
      <dgm:spPr/>
    </dgm:pt>
    <dgm:pt modelId="{7E0A76CC-D0FF-4B39-B8D8-740683FBD9A5}" type="pres">
      <dgm:prSet presAssocID="{310CBBD6-6144-401E-BF64-7522C83E61D2}" presName="sp" presStyleCnt="0"/>
      <dgm:spPr/>
    </dgm:pt>
    <dgm:pt modelId="{D389D3AD-757E-42BC-A43B-6C3E14A7C9A2}" type="pres">
      <dgm:prSet presAssocID="{36D39B75-85F1-475B-A04D-58743B15B8DA}" presName="linNode" presStyleCnt="0"/>
      <dgm:spPr/>
    </dgm:pt>
    <dgm:pt modelId="{0187C7E4-90A1-4EED-AFB7-58A433CCF603}" type="pres">
      <dgm:prSet presAssocID="{36D39B75-85F1-475B-A04D-58743B15B8DA}" presName="parentText" presStyleLbl="node1" presStyleIdx="1" presStyleCnt="3">
        <dgm:presLayoutVars>
          <dgm:chMax val="1"/>
          <dgm:bulletEnabled val="1"/>
        </dgm:presLayoutVars>
      </dgm:prSet>
      <dgm:spPr/>
    </dgm:pt>
    <dgm:pt modelId="{0D947848-8442-4BAD-810E-30855CC9C1A7}" type="pres">
      <dgm:prSet presAssocID="{36D39B75-85F1-475B-A04D-58743B15B8DA}" presName="descendantText" presStyleLbl="alignAccFollowNode1" presStyleIdx="1" presStyleCnt="3">
        <dgm:presLayoutVars>
          <dgm:bulletEnabled val="1"/>
        </dgm:presLayoutVars>
      </dgm:prSet>
      <dgm:spPr/>
    </dgm:pt>
    <dgm:pt modelId="{ADD46EAD-F911-484A-B975-7C3FC0EE3AC2}" type="pres">
      <dgm:prSet presAssocID="{C6A807E3-596E-46BA-A766-763FBB1C2701}" presName="sp" presStyleCnt="0"/>
      <dgm:spPr/>
    </dgm:pt>
    <dgm:pt modelId="{A78161D6-2DD8-4106-92AB-5747EBBDA826}" type="pres">
      <dgm:prSet presAssocID="{C9E6A6FE-AD5E-4C8B-992C-498CA430D83E}" presName="linNode" presStyleCnt="0"/>
      <dgm:spPr/>
    </dgm:pt>
    <dgm:pt modelId="{89FE1DF0-2D7A-4B0B-BA84-CAF991DEA51A}" type="pres">
      <dgm:prSet presAssocID="{C9E6A6FE-AD5E-4C8B-992C-498CA430D83E}" presName="parentText" presStyleLbl="node1" presStyleIdx="2" presStyleCnt="3">
        <dgm:presLayoutVars>
          <dgm:chMax val="1"/>
          <dgm:bulletEnabled val="1"/>
        </dgm:presLayoutVars>
      </dgm:prSet>
      <dgm:spPr/>
    </dgm:pt>
    <dgm:pt modelId="{0C276190-8697-40E0-9085-7E8A1C11269A}" type="pres">
      <dgm:prSet presAssocID="{C9E6A6FE-AD5E-4C8B-992C-498CA430D83E}" presName="descendantText" presStyleLbl="alignAccFollowNode1" presStyleIdx="2" presStyleCnt="3">
        <dgm:presLayoutVars>
          <dgm:bulletEnabled val="1"/>
        </dgm:presLayoutVars>
      </dgm:prSet>
      <dgm:spPr/>
    </dgm:pt>
  </dgm:ptLst>
  <dgm:cxnLst>
    <dgm:cxn modelId="{EF51CC2A-E6F1-4706-8691-16B00DB4F36B}" srcId="{C9E6A6FE-AD5E-4C8B-992C-498CA430D83E}" destId="{4D8306A6-F48D-4B79-A487-5647EF8C70C0}" srcOrd="1" destOrd="0" parTransId="{0773E8D5-A0DB-4742-8B38-A1FCA497047A}" sibTransId="{5600937F-C65A-435E-B299-115BD53F9607}"/>
    <dgm:cxn modelId="{0F38AD65-4346-41B3-B83B-F9F6C057A878}" srcId="{36D39B75-85F1-475B-A04D-58743B15B8DA}" destId="{73840841-8389-490A-9C2E-BB7E55EE334C}" srcOrd="0" destOrd="0" parTransId="{D0888954-ACA1-4363-858B-E6E2A9509133}" sibTransId="{1E0CD58B-44A0-41F5-B14B-041E6F77846E}"/>
    <dgm:cxn modelId="{01B0024F-8F5D-45DD-8101-E55764FFB9E9}" type="presOf" srcId="{C4D04A20-8240-460F-BF12-79A195829A01}" destId="{43B47A57-9495-41A5-AEB2-88AE0C680155}" srcOrd="0" destOrd="0" presId="urn:microsoft.com/office/officeart/2005/8/layout/vList5"/>
    <dgm:cxn modelId="{E7441450-00C2-4980-8817-CD8B21E6BA67}" srcId="{9DAA3320-1798-44A6-A1CF-38FBD66105A1}" destId="{FED4689C-72D8-4A3C-B65F-B4EC5C895194}" srcOrd="1" destOrd="0" parTransId="{5FB1703F-D626-4E91-B3C0-D7EC0A064502}" sibTransId="{5D9AD85A-D2CB-4D9D-AA24-C81C6680C57B}"/>
    <dgm:cxn modelId="{7907B873-1DFD-4733-89F1-310EBC87A3E8}" type="presOf" srcId="{FED4689C-72D8-4A3C-B65F-B4EC5C895194}" destId="{43B47A57-9495-41A5-AEB2-88AE0C680155}" srcOrd="0" destOrd="1" presId="urn:microsoft.com/office/officeart/2005/8/layout/vList5"/>
    <dgm:cxn modelId="{4A680875-30ED-4BD6-BE19-69C09F323B0C}" type="presOf" srcId="{36D39B75-85F1-475B-A04D-58743B15B8DA}" destId="{0187C7E4-90A1-4EED-AFB7-58A433CCF603}" srcOrd="0" destOrd="0" presId="urn:microsoft.com/office/officeart/2005/8/layout/vList5"/>
    <dgm:cxn modelId="{B870F255-8E0F-4132-9C4D-68E3350643AE}" srcId="{C88CECA0-F45E-453D-8563-7AA8E230C291}" destId="{C9E6A6FE-AD5E-4C8B-992C-498CA430D83E}" srcOrd="2" destOrd="0" parTransId="{10AF9571-2845-432E-B257-913EFC28BA95}" sibTransId="{9CA9B2D9-35D2-4F21-B932-5F709749D6D8}"/>
    <dgm:cxn modelId="{38AA5EA1-8126-4F81-9069-10C88C9CD2F0}" type="presOf" srcId="{C88CECA0-F45E-453D-8563-7AA8E230C291}" destId="{F6CCFC28-A3E5-46CA-9A46-D5C010F53F78}" srcOrd="0" destOrd="0" presId="urn:microsoft.com/office/officeart/2005/8/layout/vList5"/>
    <dgm:cxn modelId="{05B99CA3-F993-4DEE-BF07-7FA462CEDB59}" type="presOf" srcId="{73840841-8389-490A-9C2E-BB7E55EE334C}" destId="{0D947848-8442-4BAD-810E-30855CC9C1A7}" srcOrd="0" destOrd="0" presId="urn:microsoft.com/office/officeart/2005/8/layout/vList5"/>
    <dgm:cxn modelId="{DC3834A9-2514-48CA-B218-B5F6B3A09FB5}" type="presOf" srcId="{F2520899-B3A6-4FD3-9D41-0DF939FB8AF1}" destId="{0C276190-8697-40E0-9085-7E8A1C11269A}" srcOrd="0" destOrd="0" presId="urn:microsoft.com/office/officeart/2005/8/layout/vList5"/>
    <dgm:cxn modelId="{D16711AA-35EA-43F6-A350-CF8A12B22521}" type="presOf" srcId="{9DAA3320-1798-44A6-A1CF-38FBD66105A1}" destId="{402C67CA-7AD4-4E0F-BA7F-270FF362C4AC}" srcOrd="0" destOrd="0" presId="urn:microsoft.com/office/officeart/2005/8/layout/vList5"/>
    <dgm:cxn modelId="{1C6ACCB4-4ACE-4FCB-B9B5-FBF58384C075}" srcId="{C9E6A6FE-AD5E-4C8B-992C-498CA430D83E}" destId="{F2520899-B3A6-4FD3-9D41-0DF939FB8AF1}" srcOrd="0" destOrd="0" parTransId="{3720383E-C96F-4AFF-B77E-43227EFF03E6}" sibTransId="{50012CC6-F3B2-43ED-86A3-D6DCB210C589}"/>
    <dgm:cxn modelId="{C9A2A1B6-D7B4-439B-B12E-6CDB40A46063}" srcId="{36D39B75-85F1-475B-A04D-58743B15B8DA}" destId="{97809EA3-32A9-4AB3-B9A2-D92D1E4A1124}" srcOrd="1" destOrd="0" parTransId="{E04E7269-13E5-403E-93CB-47921E7F4B1E}" sibTransId="{5FEC10BF-0E40-4ACB-81EE-82DA91894BF2}"/>
    <dgm:cxn modelId="{DFF4CAC6-A6F6-4750-A58C-5F327997664D}" type="presOf" srcId="{97809EA3-32A9-4AB3-B9A2-D92D1E4A1124}" destId="{0D947848-8442-4BAD-810E-30855CC9C1A7}" srcOrd="0" destOrd="1" presId="urn:microsoft.com/office/officeart/2005/8/layout/vList5"/>
    <dgm:cxn modelId="{731FADCF-6C6D-4E78-AF50-6D187303FCA2}" type="presOf" srcId="{C9E6A6FE-AD5E-4C8B-992C-498CA430D83E}" destId="{89FE1DF0-2D7A-4B0B-BA84-CAF991DEA51A}" srcOrd="0" destOrd="0" presId="urn:microsoft.com/office/officeart/2005/8/layout/vList5"/>
    <dgm:cxn modelId="{EAC441DE-E2FE-4FFD-905E-2DA4C9AC9C21}" srcId="{C88CECA0-F45E-453D-8563-7AA8E230C291}" destId="{36D39B75-85F1-475B-A04D-58743B15B8DA}" srcOrd="1" destOrd="0" parTransId="{694F2F11-E9D4-4835-BAA7-2F1F95D2D49A}" sibTransId="{C6A807E3-596E-46BA-A766-763FBB1C2701}"/>
    <dgm:cxn modelId="{7CF2A8E1-DDB5-4BE3-8484-5E16DDBDD84D}" srcId="{C88CECA0-F45E-453D-8563-7AA8E230C291}" destId="{9DAA3320-1798-44A6-A1CF-38FBD66105A1}" srcOrd="0" destOrd="0" parTransId="{EF0F2126-F8AC-4A0B-A848-1BEA2E6DFE81}" sibTransId="{310CBBD6-6144-401E-BF64-7522C83E61D2}"/>
    <dgm:cxn modelId="{655595F1-61AE-4610-939E-5F6192E5E4EE}" type="presOf" srcId="{4D8306A6-F48D-4B79-A487-5647EF8C70C0}" destId="{0C276190-8697-40E0-9085-7E8A1C11269A}" srcOrd="0" destOrd="1" presId="urn:microsoft.com/office/officeart/2005/8/layout/vList5"/>
    <dgm:cxn modelId="{0E38D0F8-0D81-46CD-BBB2-6E2CE20593D1}" srcId="{9DAA3320-1798-44A6-A1CF-38FBD66105A1}" destId="{C4D04A20-8240-460F-BF12-79A195829A01}" srcOrd="0" destOrd="0" parTransId="{F3507D49-663B-4805-ADDA-36C28301D929}" sibTransId="{115EDF41-0777-48D3-8560-ACD2FA46525E}"/>
    <dgm:cxn modelId="{6F924CAC-9177-4D57-A385-FB128E76D644}" type="presParOf" srcId="{F6CCFC28-A3E5-46CA-9A46-D5C010F53F78}" destId="{954F546F-E367-4ED9-B031-EFD91C2745AB}" srcOrd="0" destOrd="0" presId="urn:microsoft.com/office/officeart/2005/8/layout/vList5"/>
    <dgm:cxn modelId="{6C3BCFDB-E3E6-43C6-A7A7-8B91474BCB3A}" type="presParOf" srcId="{954F546F-E367-4ED9-B031-EFD91C2745AB}" destId="{402C67CA-7AD4-4E0F-BA7F-270FF362C4AC}" srcOrd="0" destOrd="0" presId="urn:microsoft.com/office/officeart/2005/8/layout/vList5"/>
    <dgm:cxn modelId="{4D74C2DA-2294-4C1F-9B6A-8467681F1814}" type="presParOf" srcId="{954F546F-E367-4ED9-B031-EFD91C2745AB}" destId="{43B47A57-9495-41A5-AEB2-88AE0C680155}" srcOrd="1" destOrd="0" presId="urn:microsoft.com/office/officeart/2005/8/layout/vList5"/>
    <dgm:cxn modelId="{78CB0D16-BC0F-4D86-BA66-C304C8BFC16E}" type="presParOf" srcId="{F6CCFC28-A3E5-46CA-9A46-D5C010F53F78}" destId="{7E0A76CC-D0FF-4B39-B8D8-740683FBD9A5}" srcOrd="1" destOrd="0" presId="urn:microsoft.com/office/officeart/2005/8/layout/vList5"/>
    <dgm:cxn modelId="{FE19B530-ACF3-4F96-8486-2C75FE7BA317}" type="presParOf" srcId="{F6CCFC28-A3E5-46CA-9A46-D5C010F53F78}" destId="{D389D3AD-757E-42BC-A43B-6C3E14A7C9A2}" srcOrd="2" destOrd="0" presId="urn:microsoft.com/office/officeart/2005/8/layout/vList5"/>
    <dgm:cxn modelId="{C0DB3883-05B6-43DC-8041-856E0B029093}" type="presParOf" srcId="{D389D3AD-757E-42BC-A43B-6C3E14A7C9A2}" destId="{0187C7E4-90A1-4EED-AFB7-58A433CCF603}" srcOrd="0" destOrd="0" presId="urn:microsoft.com/office/officeart/2005/8/layout/vList5"/>
    <dgm:cxn modelId="{FFBC7A8E-2BDA-4431-90E2-01D29A4C7CEA}" type="presParOf" srcId="{D389D3AD-757E-42BC-A43B-6C3E14A7C9A2}" destId="{0D947848-8442-4BAD-810E-30855CC9C1A7}" srcOrd="1" destOrd="0" presId="urn:microsoft.com/office/officeart/2005/8/layout/vList5"/>
    <dgm:cxn modelId="{6E8FEE52-B477-449F-8A7D-93F725F8A5DB}" type="presParOf" srcId="{F6CCFC28-A3E5-46CA-9A46-D5C010F53F78}" destId="{ADD46EAD-F911-484A-B975-7C3FC0EE3AC2}" srcOrd="3" destOrd="0" presId="urn:microsoft.com/office/officeart/2005/8/layout/vList5"/>
    <dgm:cxn modelId="{1491476A-47A4-416C-931F-A16ABAE66641}" type="presParOf" srcId="{F6CCFC28-A3E5-46CA-9A46-D5C010F53F78}" destId="{A78161D6-2DD8-4106-92AB-5747EBBDA826}" srcOrd="4" destOrd="0" presId="urn:microsoft.com/office/officeart/2005/8/layout/vList5"/>
    <dgm:cxn modelId="{F37380BC-949E-49E5-82DD-1EAC3ECB1CE4}" type="presParOf" srcId="{A78161D6-2DD8-4106-92AB-5747EBBDA826}" destId="{89FE1DF0-2D7A-4B0B-BA84-CAF991DEA51A}" srcOrd="0" destOrd="0" presId="urn:microsoft.com/office/officeart/2005/8/layout/vList5"/>
    <dgm:cxn modelId="{625B221B-2B66-4F06-A19C-50EDE962BA55}" type="presParOf" srcId="{A78161D6-2DD8-4106-92AB-5747EBBDA826}" destId="{0C276190-8697-40E0-9085-7E8A1C11269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B47A57-9495-41A5-AEB2-88AE0C680155}">
      <dsp:nvSpPr>
        <dsp:cNvPr id="0" name=""/>
        <dsp:cNvSpPr/>
      </dsp:nvSpPr>
      <dsp:spPr>
        <a:xfrm rot="5400000">
          <a:off x="5141144" y="-2057946"/>
          <a:ext cx="922920" cy="5273040"/>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ln>
        <a:effectLst>
          <a:outerShdw blurRad="50800" dist="25400" algn="bl"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a:t>Be sex-positive</a:t>
          </a:r>
        </a:p>
        <a:p>
          <a:pPr marL="228600" lvl="1" indent="-228600" algn="l" defTabSz="1111250">
            <a:lnSpc>
              <a:spcPct val="90000"/>
            </a:lnSpc>
            <a:spcBef>
              <a:spcPct val="0"/>
            </a:spcBef>
            <a:spcAft>
              <a:spcPct val="15000"/>
            </a:spcAft>
            <a:buChar char="•"/>
          </a:pPr>
          <a:r>
            <a:rPr lang="en-US" sz="2500" kern="1200" dirty="0"/>
            <a:t>Disarm</a:t>
          </a:r>
        </a:p>
      </dsp:txBody>
      <dsp:txXfrm rot="-5400000">
        <a:off x="2966085" y="162166"/>
        <a:ext cx="5227987" cy="832814"/>
      </dsp:txXfrm>
    </dsp:sp>
    <dsp:sp modelId="{402C67CA-7AD4-4E0F-BA7F-270FF362C4AC}">
      <dsp:nvSpPr>
        <dsp:cNvPr id="0" name=""/>
        <dsp:cNvSpPr/>
      </dsp:nvSpPr>
      <dsp:spPr>
        <a:xfrm>
          <a:off x="0" y="1747"/>
          <a:ext cx="2966085" cy="1153650"/>
        </a:xfrm>
        <a:prstGeom prst="roundRect">
          <a:avLst/>
        </a:prstGeom>
        <a:solidFill>
          <a:schemeClr val="accent6">
            <a:alpha val="90000"/>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6">
              <a:alpha val="90000"/>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n-US" sz="3400" kern="1200" dirty="0"/>
            <a:t>Set the Stage</a:t>
          </a:r>
        </a:p>
      </dsp:txBody>
      <dsp:txXfrm>
        <a:off x="56317" y="58064"/>
        <a:ext cx="2853451" cy="1041016"/>
      </dsp:txXfrm>
    </dsp:sp>
    <dsp:sp modelId="{0D947848-8442-4BAD-810E-30855CC9C1A7}">
      <dsp:nvSpPr>
        <dsp:cNvPr id="0" name=""/>
        <dsp:cNvSpPr/>
      </dsp:nvSpPr>
      <dsp:spPr>
        <a:xfrm rot="5400000">
          <a:off x="5141144" y="-846613"/>
          <a:ext cx="922920" cy="5273040"/>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ln>
        <a:effectLst>
          <a:outerShdw blurRad="50800" dist="25400" algn="bl"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a:t>Open conversation</a:t>
          </a:r>
        </a:p>
        <a:p>
          <a:pPr marL="228600" lvl="1" indent="-228600" algn="l" defTabSz="1111250">
            <a:lnSpc>
              <a:spcPct val="90000"/>
            </a:lnSpc>
            <a:spcBef>
              <a:spcPct val="0"/>
            </a:spcBef>
            <a:spcAft>
              <a:spcPct val="15000"/>
            </a:spcAft>
            <a:buChar char="•"/>
          </a:pPr>
          <a:r>
            <a:rPr lang="en-US" sz="2500" kern="1200" dirty="0"/>
            <a:t>6Ps</a:t>
          </a:r>
        </a:p>
      </dsp:txBody>
      <dsp:txXfrm rot="-5400000">
        <a:off x="2966085" y="1373499"/>
        <a:ext cx="5227987" cy="832814"/>
      </dsp:txXfrm>
    </dsp:sp>
    <dsp:sp modelId="{0187C7E4-90A1-4EED-AFB7-58A433CCF603}">
      <dsp:nvSpPr>
        <dsp:cNvPr id="0" name=""/>
        <dsp:cNvSpPr/>
      </dsp:nvSpPr>
      <dsp:spPr>
        <a:xfrm>
          <a:off x="0" y="1213081"/>
          <a:ext cx="2966085" cy="1153650"/>
        </a:xfrm>
        <a:prstGeom prst="roundRect">
          <a:avLst/>
        </a:prstGeom>
        <a:solidFill>
          <a:schemeClr val="accent6">
            <a:alpha val="90000"/>
            <a:hueOff val="0"/>
            <a:satOff val="0"/>
            <a:lumOff val="0"/>
            <a:alphaOff val="-2000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6">
              <a:alpha val="90000"/>
              <a:hueOff val="0"/>
              <a:satOff val="0"/>
              <a:lumOff val="0"/>
              <a:alphaOff val="-2000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n-US" sz="3400" kern="1200" dirty="0"/>
            <a:t>Dialogue</a:t>
          </a:r>
        </a:p>
      </dsp:txBody>
      <dsp:txXfrm>
        <a:off x="56317" y="1269398"/>
        <a:ext cx="2853451" cy="1041016"/>
      </dsp:txXfrm>
    </dsp:sp>
    <dsp:sp modelId="{0C276190-8697-40E0-9085-7E8A1C11269A}">
      <dsp:nvSpPr>
        <dsp:cNvPr id="0" name=""/>
        <dsp:cNvSpPr/>
      </dsp:nvSpPr>
      <dsp:spPr>
        <a:xfrm rot="5400000">
          <a:off x="5141144" y="364719"/>
          <a:ext cx="922920" cy="5273040"/>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ln>
        <a:effectLst>
          <a:outerShdw blurRad="50800" dist="25400" algn="bl"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a:t>Gain trust</a:t>
          </a:r>
        </a:p>
        <a:p>
          <a:pPr marL="228600" lvl="1" indent="-228600" algn="l" defTabSz="1111250">
            <a:lnSpc>
              <a:spcPct val="90000"/>
            </a:lnSpc>
            <a:spcBef>
              <a:spcPct val="0"/>
            </a:spcBef>
            <a:spcAft>
              <a:spcPct val="15000"/>
            </a:spcAft>
            <a:buChar char="•"/>
          </a:pPr>
          <a:r>
            <a:rPr lang="en-US" sz="2500" kern="1200" dirty="0"/>
            <a:t>Empowerment</a:t>
          </a:r>
        </a:p>
      </dsp:txBody>
      <dsp:txXfrm rot="-5400000">
        <a:off x="2966085" y="2584832"/>
        <a:ext cx="5227987" cy="832814"/>
      </dsp:txXfrm>
    </dsp:sp>
    <dsp:sp modelId="{89FE1DF0-2D7A-4B0B-BA84-CAF991DEA51A}">
      <dsp:nvSpPr>
        <dsp:cNvPr id="0" name=""/>
        <dsp:cNvSpPr/>
      </dsp:nvSpPr>
      <dsp:spPr>
        <a:xfrm>
          <a:off x="0" y="2424414"/>
          <a:ext cx="2966085" cy="1153650"/>
        </a:xfrm>
        <a:prstGeom prst="roundRect">
          <a:avLst/>
        </a:prstGeom>
        <a:solidFill>
          <a:schemeClr val="accent6">
            <a:alpha val="90000"/>
            <a:hueOff val="0"/>
            <a:satOff val="0"/>
            <a:lumOff val="0"/>
            <a:alphaOff val="-4000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6">
              <a:alpha val="90000"/>
              <a:hueOff val="0"/>
              <a:satOff val="0"/>
              <a:lumOff val="0"/>
              <a:alphaOff val="-4000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n-US" sz="3400" kern="1200" dirty="0"/>
            <a:t>Build Rapport</a:t>
          </a:r>
        </a:p>
      </dsp:txBody>
      <dsp:txXfrm>
        <a:off x="56317" y="2480731"/>
        <a:ext cx="2853451" cy="104101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A3EF21F7-98FD-41A7-A4CE-714FDED71D4E}" type="datetimeFigureOut">
              <a:rPr lang="en-US" smtClean="0"/>
              <a:t>4/12/2024</a:t>
            </a:fld>
            <a:endParaRPr lang="en-US"/>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85959707-24D2-46CE-984F-5B71E66ECA7D}" type="slidenum">
              <a:rPr lang="en-US" smtClean="0"/>
              <a:t>‹#›</a:t>
            </a:fld>
            <a:endParaRPr lang="en-US"/>
          </a:p>
        </p:txBody>
      </p:sp>
    </p:spTree>
    <p:extLst>
      <p:ext uri="{BB962C8B-B14F-4D97-AF65-F5344CB8AC3E}">
        <p14:creationId xmlns:p14="http://schemas.microsoft.com/office/powerpoint/2010/main" val="31606767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F16BC46E-AFF4-4598-8970-9842EB7E8193}" type="datetimeFigureOut">
              <a:rPr lang="en-US" smtClean="0"/>
              <a:t>4/12/2024</a:t>
            </a:fld>
            <a:endParaRPr lang="en-US"/>
          </a:p>
        </p:txBody>
      </p:sp>
      <p:sp>
        <p:nvSpPr>
          <p:cNvPr id="4" name="Slide Image Placeholder 3"/>
          <p:cNvSpPr>
            <a:spLocks noGrp="1" noRot="1" noChangeAspect="1"/>
          </p:cNvSpPr>
          <p:nvPr>
            <p:ph type="sldImg" idx="2"/>
          </p:nvPr>
        </p:nvSpPr>
        <p:spPr>
          <a:xfrm>
            <a:off x="409575" y="698500"/>
            <a:ext cx="62039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F264BA1E-6AC7-4534-AA62-D6AA5C834DC4}" type="slidenum">
              <a:rPr lang="en-US" smtClean="0"/>
              <a:t>‹#›</a:t>
            </a:fld>
            <a:endParaRPr lang="en-US"/>
          </a:p>
        </p:txBody>
      </p:sp>
    </p:spTree>
    <p:extLst>
      <p:ext uri="{BB962C8B-B14F-4D97-AF65-F5344CB8AC3E}">
        <p14:creationId xmlns:p14="http://schemas.microsoft.com/office/powerpoint/2010/main" val="153154721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www.ashasexualhealth.org/talking-about-sex/" TargetMode="External"/><Relationship Id="rId3" Type="http://schemas.openxmlformats.org/officeDocument/2006/relationships/hyperlink" Target="https://www.ashasexualhealth.org/sex-and-relationships/" TargetMode="External"/><Relationship Id="rId7" Type="http://schemas.openxmlformats.org/officeDocument/2006/relationships/hyperlink" Target="https://www.ashasexualhealth.org/sexual-pleasure/"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www.ashasexualhealth.org/sexual-health-care/" TargetMode="External"/><Relationship Id="rId5" Type="http://schemas.openxmlformats.org/officeDocument/2006/relationships/hyperlink" Target="https://www.ashasexualhealth.org/stds_a_to_z/" TargetMode="External"/><Relationship Id="rId4" Type="http://schemas.openxmlformats.org/officeDocument/2006/relationships/hyperlink" Target="https://www.ashasexualhealth.org/reproductive-health/" TargetMode="External"/><Relationship Id="rId9" Type="http://schemas.openxmlformats.org/officeDocument/2006/relationships/hyperlink" Target="https://www.ashasexualhealth.org/your-healthcare-provider/"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en-US" sz="1200" dirty="0"/>
              <a:t>Version date_ 04 2024</a:t>
            </a:r>
          </a:p>
          <a:p>
            <a:r>
              <a:rPr lang="en-US" sz="1200" dirty="0"/>
              <a:t>Target audience: IPE trainees and faculty</a:t>
            </a:r>
          </a:p>
          <a:p>
            <a:r>
              <a:rPr lang="en-US" sz="1200" dirty="0"/>
              <a:t>Topic: Taking a sexual history and strategies to prevent STI</a:t>
            </a:r>
            <a:endParaRPr lang="en-US" dirty="0"/>
          </a:p>
        </p:txBody>
      </p:sp>
      <p:sp>
        <p:nvSpPr>
          <p:cNvPr id="4" name="Slide Number Placeholder 3"/>
          <p:cNvSpPr>
            <a:spLocks noGrp="1"/>
          </p:cNvSpPr>
          <p:nvPr>
            <p:ph type="sldNum" sz="quarter" idx="10"/>
          </p:nvPr>
        </p:nvSpPr>
        <p:spPr/>
        <p:txBody>
          <a:bodyPr/>
          <a:lstStyle/>
          <a:p>
            <a:fld id="{C35331D5-CC8E-5542-9972-4FCE376784BA}"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535819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en-US" dirty="0" err="1"/>
              <a:t>Bictegravir</a:t>
            </a:r>
            <a:r>
              <a:rPr lang="en-US" dirty="0"/>
              <a:t> = integrase strand transfer inhibitor</a:t>
            </a:r>
          </a:p>
          <a:p>
            <a:pPr>
              <a:spcBef>
                <a:spcPts val="600"/>
              </a:spcBef>
              <a:spcAft>
                <a:spcPts val="600"/>
              </a:spcAft>
            </a:pPr>
            <a:r>
              <a:rPr lang="en-US" dirty="0"/>
              <a:t>Tenofovir and Emtricitabine = nucleoside reverse transcriptase inhibitors</a:t>
            </a: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15</a:t>
            </a:fld>
            <a:endParaRPr lang="en-US" dirty="0"/>
          </a:p>
        </p:txBody>
      </p:sp>
    </p:spTree>
    <p:extLst>
      <p:ext uri="{BB962C8B-B14F-4D97-AF65-F5344CB8AC3E}">
        <p14:creationId xmlns:p14="http://schemas.microsoft.com/office/powerpoint/2010/main" val="1330083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16</a:t>
            </a:fld>
            <a:endParaRPr lang="en-US" dirty="0"/>
          </a:p>
        </p:txBody>
      </p:sp>
    </p:spTree>
    <p:extLst>
      <p:ext uri="{BB962C8B-B14F-4D97-AF65-F5344CB8AC3E}">
        <p14:creationId xmlns:p14="http://schemas.microsoft.com/office/powerpoint/2010/main" val="230336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patient is single but recent visited a 24-hour book store to engage in anonymous oral sex and did not use condoms.  Some 24-hour book stores have a room located in the back for individuals who want to participate in anonymous sex.  Bath houses can also be used for anonymous sex as well.  In Houston, there is a bath house located outside of downtown Houston.</a:t>
            </a:r>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17</a:t>
            </a:fld>
            <a:endParaRPr lang="en-US" dirty="0"/>
          </a:p>
        </p:txBody>
      </p:sp>
    </p:spTree>
    <p:extLst>
      <p:ext uri="{BB962C8B-B14F-4D97-AF65-F5344CB8AC3E}">
        <p14:creationId xmlns:p14="http://schemas.microsoft.com/office/powerpoint/2010/main" val="2004610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18</a:t>
            </a:fld>
            <a:endParaRPr lang="en-US" dirty="0"/>
          </a:p>
        </p:txBody>
      </p:sp>
    </p:spTree>
    <p:extLst>
      <p:ext uri="{BB962C8B-B14F-4D97-AF65-F5344CB8AC3E}">
        <p14:creationId xmlns:p14="http://schemas.microsoft.com/office/powerpoint/2010/main" val="3905229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600"/>
              </a:spcBef>
              <a:spcAft>
                <a:spcPts val="600"/>
              </a:spcAft>
              <a:buFont typeface="Wingdings" panose="05000000000000000000" pitchFamily="2" charset="2"/>
              <a:buChar char="§"/>
            </a:pPr>
            <a:r>
              <a:rPr lang="en-US" dirty="0" err="1">
                <a:latin typeface="Arial" panose="020B0604020202020204" pitchFamily="34" charset="0"/>
              </a:rPr>
              <a:t>Bictegravir</a:t>
            </a:r>
            <a:r>
              <a:rPr lang="en-US" dirty="0">
                <a:latin typeface="Arial" panose="020B0604020202020204" pitchFamily="34" charset="0"/>
              </a:rPr>
              <a:t>-emtricitabine-tenofovir alafenamide (</a:t>
            </a:r>
            <a:r>
              <a:rPr lang="en-US" dirty="0" err="1">
                <a:latin typeface="Arial" panose="020B0604020202020204" pitchFamily="34" charset="0"/>
              </a:rPr>
              <a:t>Biktarvy</a:t>
            </a:r>
            <a:r>
              <a:rPr lang="en-US" baseline="30000" dirty="0">
                <a:latin typeface="Arial" panose="020B0604020202020204" pitchFamily="34" charset="0"/>
              </a:rPr>
              <a:t>®</a:t>
            </a:r>
            <a:r>
              <a:rPr lang="en-US" dirty="0">
                <a:latin typeface="Arial" panose="020B0604020202020204" pitchFamily="34" charset="0"/>
              </a:rPr>
              <a:t>) = HIV treatment; antiretroviral therapy</a:t>
            </a:r>
          </a:p>
          <a:p>
            <a:pPr lvl="0">
              <a:spcBef>
                <a:spcPts val="600"/>
              </a:spcBef>
              <a:spcAft>
                <a:spcPts val="600"/>
              </a:spcAft>
              <a:buFont typeface="Wingdings" panose="05000000000000000000" pitchFamily="2" charset="2"/>
              <a:buChar char="§"/>
            </a:pPr>
            <a:r>
              <a:rPr lang="en-US" dirty="0">
                <a:latin typeface="Arial" panose="020B0604020202020204" pitchFamily="34" charset="0"/>
              </a:rPr>
              <a:t>Carvedilol (Coreg</a:t>
            </a:r>
            <a:r>
              <a:rPr lang="en-US" baseline="30000" dirty="0">
                <a:latin typeface="Arial" panose="020B0604020202020204" pitchFamily="34" charset="0"/>
              </a:rPr>
              <a:t>®</a:t>
            </a:r>
            <a:r>
              <a:rPr lang="en-US" dirty="0">
                <a:latin typeface="Arial" panose="020B0604020202020204" pitchFamily="34" charset="0"/>
              </a:rPr>
              <a:t>) = cardiac medication; beta blocker</a:t>
            </a:r>
          </a:p>
          <a:p>
            <a:pPr lvl="0">
              <a:spcBef>
                <a:spcPts val="600"/>
              </a:spcBef>
              <a:spcAft>
                <a:spcPts val="600"/>
              </a:spcAft>
              <a:buFont typeface="Wingdings" panose="05000000000000000000" pitchFamily="2" charset="2"/>
              <a:buChar char="§"/>
            </a:pPr>
            <a:r>
              <a:rPr lang="en-US" dirty="0"/>
              <a:t>Furosemide (Lasix</a:t>
            </a:r>
            <a:r>
              <a:rPr lang="en-US" baseline="30000" dirty="0">
                <a:latin typeface="Arial" panose="020B0604020202020204" pitchFamily="34" charset="0"/>
              </a:rPr>
              <a:t>®</a:t>
            </a:r>
            <a:r>
              <a:rPr lang="en-US" dirty="0"/>
              <a:t>) = cardiac medication; diuretic</a:t>
            </a:r>
          </a:p>
          <a:p>
            <a:pPr lvl="0">
              <a:spcBef>
                <a:spcPts val="600"/>
              </a:spcBef>
              <a:spcAft>
                <a:spcPts val="600"/>
              </a:spcAft>
              <a:buFont typeface="Wingdings" panose="05000000000000000000" pitchFamily="2" charset="2"/>
              <a:buChar char="§"/>
            </a:pPr>
            <a:r>
              <a:rPr lang="en-US" dirty="0"/>
              <a:t>Rifaximin (</a:t>
            </a:r>
            <a:r>
              <a:rPr lang="en-US" dirty="0" err="1"/>
              <a:t>Xifaxan</a:t>
            </a:r>
            <a:r>
              <a:rPr lang="en-US" baseline="30000" dirty="0">
                <a:latin typeface="Arial" panose="020B0604020202020204" pitchFamily="34" charset="0"/>
              </a:rPr>
              <a:t>®</a:t>
            </a:r>
            <a:r>
              <a:rPr lang="en-US" dirty="0"/>
              <a:t>) = intestinal medication; antibiotic</a:t>
            </a:r>
          </a:p>
          <a:p>
            <a:pPr lvl="0">
              <a:spcBef>
                <a:spcPts val="600"/>
              </a:spcBef>
              <a:spcAft>
                <a:spcPts val="600"/>
              </a:spcAft>
              <a:buFont typeface="Wingdings" panose="05000000000000000000" pitchFamily="2" charset="2"/>
              <a:buChar char="§"/>
            </a:pPr>
            <a:r>
              <a:rPr lang="en-US" dirty="0" err="1"/>
              <a:t>Dexlansoprazole</a:t>
            </a:r>
            <a:r>
              <a:rPr lang="en-US" dirty="0"/>
              <a:t> (Dexilant</a:t>
            </a:r>
            <a:r>
              <a:rPr lang="en-US" baseline="30000" dirty="0">
                <a:latin typeface="Arial" panose="020B0604020202020204" pitchFamily="34" charset="0"/>
              </a:rPr>
              <a:t>®</a:t>
            </a:r>
            <a:r>
              <a:rPr lang="en-US" dirty="0"/>
              <a:t>) = stomach acid suppressant; proton pump inhibitor</a:t>
            </a:r>
          </a:p>
          <a:p>
            <a:pPr lvl="0">
              <a:spcBef>
                <a:spcPts val="600"/>
              </a:spcBef>
              <a:spcAft>
                <a:spcPts val="600"/>
              </a:spcAft>
              <a:buFont typeface="Wingdings" panose="05000000000000000000" pitchFamily="2" charset="2"/>
              <a:buChar char="§"/>
            </a:pPr>
            <a:r>
              <a:rPr lang="en-US" sz="1100" dirty="0">
                <a:latin typeface="Arial" panose="020B0604020202020204" pitchFamily="34" charset="0"/>
              </a:rPr>
              <a:t>Bupropion (Wellbutrin XL</a:t>
            </a:r>
            <a:r>
              <a:rPr lang="en-US" sz="1100" baseline="30000" dirty="0">
                <a:latin typeface="Arial" panose="020B0604020202020204" pitchFamily="34" charset="0"/>
              </a:rPr>
              <a:t>®</a:t>
            </a:r>
            <a:r>
              <a:rPr lang="en-US" sz="1100" dirty="0">
                <a:latin typeface="Arial" panose="020B0604020202020204" pitchFamily="34" charset="0"/>
              </a:rPr>
              <a:t>) = mood medication; norepinephrine and dopamine reuptake inhibitor</a:t>
            </a:r>
          </a:p>
          <a:p>
            <a:pPr lvl="0">
              <a:spcBef>
                <a:spcPts val="600"/>
              </a:spcBef>
              <a:spcAft>
                <a:spcPts val="600"/>
              </a:spcAft>
              <a:buFont typeface="Wingdings" panose="05000000000000000000" pitchFamily="2" charset="2"/>
              <a:buChar char="§"/>
            </a:pPr>
            <a:r>
              <a:rPr lang="en-US" sz="1100" dirty="0">
                <a:latin typeface="Arial" panose="020B0604020202020204" pitchFamily="34" charset="0"/>
              </a:rPr>
              <a:t>Sertraline (Zoloft</a:t>
            </a:r>
            <a:r>
              <a:rPr lang="en-US" sz="1100" baseline="30000" dirty="0">
                <a:latin typeface="Arial" panose="020B0604020202020204" pitchFamily="34" charset="0"/>
              </a:rPr>
              <a:t> ®</a:t>
            </a:r>
            <a:r>
              <a:rPr lang="en-US" sz="1100" dirty="0">
                <a:latin typeface="Arial" panose="020B0604020202020204" pitchFamily="34" charset="0"/>
              </a:rPr>
              <a:t>) = mood medication; selective serotonin reuptake inhibitor</a:t>
            </a:r>
          </a:p>
          <a:p>
            <a:pPr lvl="0">
              <a:spcBef>
                <a:spcPts val="600"/>
              </a:spcBef>
              <a:spcAft>
                <a:spcPts val="600"/>
              </a:spcAft>
              <a:buFont typeface="Wingdings" panose="05000000000000000000" pitchFamily="2" charset="2"/>
              <a:buChar char="§"/>
            </a:pPr>
            <a:r>
              <a:rPr lang="en-US" sz="1100" dirty="0">
                <a:latin typeface="Arial" panose="020B0604020202020204" pitchFamily="34" charset="0"/>
              </a:rPr>
              <a:t>Hydroxyzine (Atarax</a:t>
            </a:r>
            <a:r>
              <a:rPr lang="en-US" sz="1100" baseline="30000" dirty="0">
                <a:latin typeface="Arial" panose="020B0604020202020204" pitchFamily="34" charset="0"/>
              </a:rPr>
              <a:t>®</a:t>
            </a:r>
            <a:r>
              <a:rPr lang="en-US" sz="1100" dirty="0">
                <a:latin typeface="Arial" panose="020B0604020202020204" pitchFamily="34" charset="0"/>
              </a:rPr>
              <a:t>) = as needed anxiety medication; antihistamine</a:t>
            </a: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19</a:t>
            </a:fld>
            <a:endParaRPr lang="en-US"/>
          </a:p>
        </p:txBody>
      </p:sp>
    </p:spTree>
    <p:extLst>
      <p:ext uri="{BB962C8B-B14F-4D97-AF65-F5344CB8AC3E}">
        <p14:creationId xmlns:p14="http://schemas.microsoft.com/office/powerpoint/2010/main" val="3841572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20</a:t>
            </a:fld>
            <a:endParaRPr lang="en-US" dirty="0"/>
          </a:p>
        </p:txBody>
      </p:sp>
    </p:spTree>
    <p:extLst>
      <p:ext uri="{BB962C8B-B14F-4D97-AF65-F5344CB8AC3E}">
        <p14:creationId xmlns:p14="http://schemas.microsoft.com/office/powerpoint/2010/main" val="2770007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WBC=white blood cells</a:t>
            </a:r>
          </a:p>
          <a:p>
            <a:r>
              <a:rPr lang="en-US" dirty="0"/>
              <a:t>Hgb=hemoglobin</a:t>
            </a:r>
          </a:p>
        </p:txBody>
      </p:sp>
      <p:sp>
        <p:nvSpPr>
          <p:cNvPr id="4" name="Slide Number Placeholder 3"/>
          <p:cNvSpPr>
            <a:spLocks noGrp="1"/>
          </p:cNvSpPr>
          <p:nvPr>
            <p:ph type="sldNum" sz="quarter" idx="5"/>
          </p:nvPr>
        </p:nvSpPr>
        <p:spPr/>
        <p:txBody>
          <a:bodyPr/>
          <a:lstStyle/>
          <a:p>
            <a:fld id="{F264BA1E-6AC7-4534-AA62-D6AA5C834DC4}" type="slidenum">
              <a:rPr lang="en-US" smtClean="0"/>
              <a:t>21</a:t>
            </a:fld>
            <a:endParaRPr lang="en-US" dirty="0"/>
          </a:p>
        </p:txBody>
      </p:sp>
    </p:spTree>
    <p:extLst>
      <p:ext uri="{BB962C8B-B14F-4D97-AF65-F5344CB8AC3E}">
        <p14:creationId xmlns:p14="http://schemas.microsoft.com/office/powerpoint/2010/main" val="373655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u="none" strike="noStrike" kern="1200" dirty="0">
                <a:solidFill>
                  <a:schemeClr val="tx1"/>
                </a:solidFill>
                <a:effectLst/>
                <a:latin typeface="+mn-lt"/>
                <a:ea typeface="+mn-ea"/>
                <a:cs typeface="+mn-cs"/>
              </a:rPr>
              <a:t>What is sexual health?</a:t>
            </a:r>
          </a:p>
          <a:p>
            <a:pPr fontAlgn="base"/>
            <a:r>
              <a:rPr lang="en-US" sz="1200" b="0" i="0" u="none" strike="noStrike" kern="1200" dirty="0">
                <a:solidFill>
                  <a:schemeClr val="tx1"/>
                </a:solidFill>
                <a:effectLst/>
                <a:latin typeface="+mn-lt"/>
                <a:ea typeface="+mn-ea"/>
                <a:cs typeface="+mn-cs"/>
              </a:rPr>
              <a:t>ASHA believes that sexual health includes far more than avoiding disease or unplanned pregnancy. We also believe that having a sexually transmitted infection or unwanted pregnancy does not prevent someone from being or becoming sexually healthy.</a:t>
            </a:r>
          </a:p>
          <a:p>
            <a:pPr fontAlgn="base"/>
            <a:endParaRPr lang="en-US" sz="1200" b="0" i="0" u="none" strike="noStrike" kern="1200" dirty="0">
              <a:solidFill>
                <a:schemeClr val="tx1"/>
              </a:solidFill>
              <a:effectLst/>
              <a:latin typeface="+mn-lt"/>
              <a:ea typeface="+mn-ea"/>
              <a:cs typeface="+mn-cs"/>
            </a:endParaRPr>
          </a:p>
          <a:p>
            <a:pPr fontAlgn="base"/>
            <a:r>
              <a:rPr lang="en-US" sz="1200" b="0" i="0" u="none" strike="noStrike" kern="1200" dirty="0">
                <a:solidFill>
                  <a:schemeClr val="tx1"/>
                </a:solidFill>
                <a:effectLst/>
                <a:latin typeface="+mn-lt"/>
                <a:ea typeface="+mn-ea"/>
                <a:cs typeface="+mn-cs"/>
              </a:rPr>
              <a:t>Sexual health is the ability to embrace and enjoy our sexuality throughout our lives. It is an important part of our physical and emotional health. Being sexually healthy means:</a:t>
            </a:r>
          </a:p>
          <a:p>
            <a:pPr fontAlgn="base"/>
            <a:r>
              <a:rPr lang="en-US" sz="1200" b="0" i="0" u="none" strike="noStrike" kern="1200" dirty="0">
                <a:solidFill>
                  <a:schemeClr val="tx1"/>
                </a:solidFill>
                <a:effectLst/>
                <a:latin typeface="+mn-lt"/>
                <a:ea typeface="+mn-ea"/>
                <a:cs typeface="+mn-cs"/>
              </a:rPr>
              <a:t>Understanding that </a:t>
            </a:r>
            <a:r>
              <a:rPr lang="en-US" sz="1200" b="0" i="0" u="none" strike="noStrike" kern="1200" dirty="0">
                <a:solidFill>
                  <a:schemeClr val="tx1"/>
                </a:solidFill>
                <a:effectLst/>
                <a:latin typeface="+mn-lt"/>
                <a:ea typeface="+mn-ea"/>
                <a:cs typeface="+mn-cs"/>
                <a:hlinkClick r:id="rId3"/>
              </a:rPr>
              <a:t>sexuality</a:t>
            </a:r>
            <a:r>
              <a:rPr lang="en-US" sz="1200" b="0" i="0" u="none" strike="noStrike" kern="1200" dirty="0">
                <a:solidFill>
                  <a:schemeClr val="tx1"/>
                </a:solidFill>
                <a:effectLst/>
                <a:latin typeface="+mn-lt"/>
                <a:ea typeface="+mn-ea"/>
                <a:cs typeface="+mn-cs"/>
              </a:rPr>
              <a:t> is a natural part of life and involves more than sexual behavior.</a:t>
            </a:r>
          </a:p>
          <a:p>
            <a:pPr fontAlgn="base"/>
            <a:r>
              <a:rPr lang="en-US" sz="1200" b="0" i="0" u="none" strike="noStrike" kern="1200" dirty="0">
                <a:solidFill>
                  <a:schemeClr val="tx1"/>
                </a:solidFill>
                <a:effectLst/>
                <a:latin typeface="+mn-lt"/>
                <a:ea typeface="+mn-ea"/>
                <a:cs typeface="+mn-cs"/>
              </a:rPr>
              <a:t>Recognizing and respecting the sexual rights we all share.</a:t>
            </a:r>
          </a:p>
          <a:p>
            <a:pPr fontAlgn="base"/>
            <a:r>
              <a:rPr lang="en-US" sz="1200" b="0" i="0" u="none" strike="noStrike" kern="1200" dirty="0">
                <a:solidFill>
                  <a:schemeClr val="tx1"/>
                </a:solidFill>
                <a:effectLst/>
                <a:latin typeface="+mn-lt"/>
                <a:ea typeface="+mn-ea"/>
                <a:cs typeface="+mn-cs"/>
              </a:rPr>
              <a:t>Having access to sexual health information, education, and care.</a:t>
            </a:r>
          </a:p>
          <a:p>
            <a:pPr fontAlgn="base"/>
            <a:r>
              <a:rPr lang="en-US" sz="1200" b="0" i="0" u="none" strike="noStrike" kern="1200" dirty="0">
                <a:solidFill>
                  <a:schemeClr val="tx1"/>
                </a:solidFill>
                <a:effectLst/>
                <a:latin typeface="+mn-lt"/>
                <a:ea typeface="+mn-ea"/>
                <a:cs typeface="+mn-cs"/>
              </a:rPr>
              <a:t>Making an effort to </a:t>
            </a:r>
            <a:r>
              <a:rPr lang="en-US" sz="1200" b="0" i="0" u="none" strike="noStrike" kern="1200" dirty="0">
                <a:solidFill>
                  <a:schemeClr val="tx1"/>
                </a:solidFill>
                <a:effectLst/>
                <a:latin typeface="+mn-lt"/>
                <a:ea typeface="+mn-ea"/>
                <a:cs typeface="+mn-cs"/>
                <a:hlinkClick r:id="rId4"/>
              </a:rPr>
              <a:t>prevent unintended pregnancies</a:t>
            </a:r>
            <a:r>
              <a:rPr lang="en-US" sz="1200" b="0" i="0" u="none" strike="noStrike"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5"/>
              </a:rPr>
              <a:t>STDs</a:t>
            </a:r>
            <a:r>
              <a:rPr lang="en-US" sz="1200" b="0" i="0" u="none" strike="noStrike" kern="1200" dirty="0">
                <a:solidFill>
                  <a:schemeClr val="tx1"/>
                </a:solidFill>
                <a:effectLst/>
                <a:latin typeface="+mn-lt"/>
                <a:ea typeface="+mn-ea"/>
                <a:cs typeface="+mn-cs"/>
              </a:rPr>
              <a:t> and seek </a:t>
            </a:r>
            <a:r>
              <a:rPr lang="en-US" sz="1200" b="0" i="0" u="none" strike="noStrike" kern="1200" dirty="0">
                <a:solidFill>
                  <a:schemeClr val="tx1"/>
                </a:solidFill>
                <a:effectLst/>
                <a:latin typeface="+mn-lt"/>
                <a:ea typeface="+mn-ea"/>
                <a:cs typeface="+mn-cs"/>
                <a:hlinkClick r:id="rId6"/>
              </a:rPr>
              <a:t>care and </a:t>
            </a:r>
            <a:r>
              <a:rPr lang="en-US" sz="1200" b="0" i="0" u="none" strike="noStrike" kern="1200" dirty="0" err="1">
                <a:solidFill>
                  <a:schemeClr val="tx1"/>
                </a:solidFill>
                <a:effectLst/>
                <a:latin typeface="+mn-lt"/>
                <a:ea typeface="+mn-ea"/>
                <a:cs typeface="+mn-cs"/>
                <a:hlinkClick r:id="rId6"/>
              </a:rPr>
              <a:t>treatment</a:t>
            </a:r>
            <a:r>
              <a:rPr lang="en-US" sz="1200" b="0" i="0" u="none" strike="noStrike" kern="1200" dirty="0" err="1">
                <a:solidFill>
                  <a:schemeClr val="tx1"/>
                </a:solidFill>
                <a:effectLst/>
                <a:latin typeface="+mn-lt"/>
                <a:ea typeface="+mn-ea"/>
                <a:cs typeface="+mn-cs"/>
              </a:rPr>
              <a:t>when</a:t>
            </a:r>
            <a:r>
              <a:rPr lang="en-US" sz="1200" b="0" i="0" u="none" strike="noStrike" kern="1200" dirty="0">
                <a:solidFill>
                  <a:schemeClr val="tx1"/>
                </a:solidFill>
                <a:effectLst/>
                <a:latin typeface="+mn-lt"/>
                <a:ea typeface="+mn-ea"/>
                <a:cs typeface="+mn-cs"/>
              </a:rPr>
              <a:t> needed.</a:t>
            </a:r>
          </a:p>
          <a:p>
            <a:pPr fontAlgn="base"/>
            <a:r>
              <a:rPr lang="en-US" sz="1200" b="0" i="0" u="none" strike="noStrike" kern="1200" dirty="0">
                <a:solidFill>
                  <a:schemeClr val="tx1"/>
                </a:solidFill>
                <a:effectLst/>
                <a:latin typeface="+mn-lt"/>
                <a:ea typeface="+mn-ea"/>
                <a:cs typeface="+mn-cs"/>
              </a:rPr>
              <a:t>Being able to experience </a:t>
            </a:r>
            <a:r>
              <a:rPr lang="en-US" sz="1200" b="0" i="0" u="none" strike="noStrike" kern="1200" dirty="0">
                <a:solidFill>
                  <a:schemeClr val="tx1"/>
                </a:solidFill>
                <a:effectLst/>
                <a:latin typeface="+mn-lt"/>
                <a:ea typeface="+mn-ea"/>
                <a:cs typeface="+mn-cs"/>
                <a:hlinkClick r:id="rId7"/>
              </a:rPr>
              <a:t>sexual pleasure</a:t>
            </a:r>
            <a:r>
              <a:rPr lang="en-US" sz="1200" b="0" i="0" u="none" strike="noStrike" kern="1200" dirty="0">
                <a:solidFill>
                  <a:schemeClr val="tx1"/>
                </a:solidFill>
                <a:effectLst/>
                <a:latin typeface="+mn-lt"/>
                <a:ea typeface="+mn-ea"/>
                <a:cs typeface="+mn-cs"/>
              </a:rPr>
              <a:t>, satisfaction, and intimacy when desired.</a:t>
            </a:r>
          </a:p>
          <a:p>
            <a:pPr fontAlgn="base"/>
            <a:r>
              <a:rPr lang="en-US" sz="1200" b="0" i="0" u="none" strike="noStrike" kern="1200" dirty="0">
                <a:solidFill>
                  <a:schemeClr val="tx1"/>
                </a:solidFill>
                <a:effectLst/>
                <a:latin typeface="+mn-lt"/>
                <a:ea typeface="+mn-ea"/>
                <a:cs typeface="+mn-cs"/>
              </a:rPr>
              <a:t>Being able to communicate about sexual health with others including </a:t>
            </a:r>
            <a:r>
              <a:rPr lang="en-US" sz="1200" b="0" i="0" u="none" strike="noStrike" kern="1200" dirty="0">
                <a:solidFill>
                  <a:schemeClr val="tx1"/>
                </a:solidFill>
                <a:effectLst/>
                <a:latin typeface="+mn-lt"/>
                <a:ea typeface="+mn-ea"/>
                <a:cs typeface="+mn-cs"/>
                <a:hlinkClick r:id="rId8"/>
              </a:rPr>
              <a:t>sexual partners</a:t>
            </a:r>
            <a:r>
              <a:rPr lang="en-US" sz="1200" b="0" i="0" u="none" strike="noStrike"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9"/>
              </a:rPr>
              <a:t>healthcare providers</a:t>
            </a:r>
            <a:r>
              <a:rPr lang="en-US" sz="1200" b="0" i="0" u="none" strike="noStrike" kern="1200" dirty="0">
                <a:solidFill>
                  <a:schemeClr val="tx1"/>
                </a:solidFill>
                <a:effectLst/>
                <a:latin typeface="+mn-lt"/>
                <a:ea typeface="+mn-ea"/>
                <a:cs typeface="+mn-cs"/>
              </a:rPr>
              <a:t>.</a:t>
            </a:r>
          </a:p>
          <a:p>
            <a:pPr fontAlgn="base"/>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23</a:t>
            </a:fld>
            <a:endParaRPr lang="en-US" dirty="0"/>
          </a:p>
        </p:txBody>
      </p:sp>
    </p:spTree>
    <p:extLst>
      <p:ext uri="{BB962C8B-B14F-4D97-AF65-F5344CB8AC3E}">
        <p14:creationId xmlns:p14="http://schemas.microsoft.com/office/powerpoint/2010/main" val="1693306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Why is sexual health important?</a:t>
            </a:r>
          </a:p>
          <a:p>
            <a:r>
              <a:rPr lang="en-US" sz="1200" b="0" i="0" u="none" strike="noStrike" kern="1200" dirty="0">
                <a:solidFill>
                  <a:schemeClr val="tx1"/>
                </a:solidFill>
                <a:effectLst/>
                <a:latin typeface="+mn-lt"/>
                <a:ea typeface="+mn-ea"/>
                <a:cs typeface="+mn-cs"/>
              </a:rPr>
              <a:t>Sexuality is an integral part of being human. </a:t>
            </a:r>
            <a:r>
              <a:rPr lang="en-US" sz="1200" b="1" i="0" u="none" strike="noStrike" kern="1200" dirty="0">
                <a:solidFill>
                  <a:schemeClr val="tx1"/>
                </a:solidFill>
                <a:effectLst/>
                <a:latin typeface="+mn-lt"/>
                <a:ea typeface="+mn-ea"/>
                <a:cs typeface="+mn-cs"/>
              </a:rPr>
              <a:t>Love, affection, and sexual intimacy contribute to healthy relationships and individual well-being</a:t>
            </a:r>
            <a:r>
              <a:rPr lang="en-US" sz="1200" b="0" i="0" u="none" strike="noStrike" kern="1200" dirty="0">
                <a:solidFill>
                  <a:schemeClr val="tx1"/>
                </a:solidFill>
                <a:effectLst/>
                <a:latin typeface="+mn-lt"/>
                <a:ea typeface="+mn-ea"/>
                <a:cs typeface="+mn-cs"/>
              </a:rPr>
              <a:t>. But along with the positive aspects of our human sexuality, there also are illnesses, mixed emotions and unintended consequences that can affect our sexual health.</a:t>
            </a: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24</a:t>
            </a:fld>
            <a:endParaRPr lang="en-US" dirty="0"/>
          </a:p>
        </p:txBody>
      </p:sp>
    </p:spTree>
    <p:extLst>
      <p:ext uri="{BB962C8B-B14F-4D97-AF65-F5344CB8AC3E}">
        <p14:creationId xmlns:p14="http://schemas.microsoft.com/office/powerpoint/2010/main" val="31457318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STI=sexually transmitted infections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have been changes in sexual attitudes and practices over last century</a:t>
            </a: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25</a:t>
            </a:fld>
            <a:endParaRPr lang="en-US" dirty="0"/>
          </a:p>
        </p:txBody>
      </p:sp>
    </p:spTree>
    <p:extLst>
      <p:ext uri="{BB962C8B-B14F-4D97-AF65-F5344CB8AC3E}">
        <p14:creationId xmlns:p14="http://schemas.microsoft.com/office/powerpoint/2010/main" val="1104596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Please add presenter disclosures here if any exist.</a:t>
            </a:r>
          </a:p>
        </p:txBody>
      </p:sp>
      <p:sp>
        <p:nvSpPr>
          <p:cNvPr id="4" name="Slide Number Placeholder 3"/>
          <p:cNvSpPr>
            <a:spLocks noGrp="1"/>
          </p:cNvSpPr>
          <p:nvPr>
            <p:ph type="sldNum" sz="quarter" idx="10"/>
          </p:nvPr>
        </p:nvSpPr>
        <p:spPr/>
        <p:txBody>
          <a:bodyPr/>
          <a:lstStyle/>
          <a:p>
            <a:fld id="{F264BA1E-6AC7-4534-AA62-D6AA5C834DC4}" type="slidenum">
              <a:rPr lang="en-US" smtClean="0"/>
              <a:t>2</a:t>
            </a:fld>
            <a:endParaRPr lang="en-US" dirty="0"/>
          </a:p>
        </p:txBody>
      </p:sp>
    </p:spTree>
    <p:extLst>
      <p:ext uri="{BB962C8B-B14F-4D97-AF65-F5344CB8AC3E}">
        <p14:creationId xmlns:p14="http://schemas.microsoft.com/office/powerpoint/2010/main" val="3918570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Gender identity: </a:t>
            </a:r>
            <a:r>
              <a:rPr lang="en-US" dirty="0"/>
              <a:t>chemistry that composes you (</a:t>
            </a:r>
            <a:r>
              <a:rPr lang="en-US" dirty="0" err="1"/>
              <a:t>eg</a:t>
            </a:r>
            <a:r>
              <a:rPr lang="en-US" dirty="0"/>
              <a:t>, hormonal levels) and how you interpret what that means to you</a:t>
            </a:r>
          </a:p>
          <a:p>
            <a:r>
              <a:rPr lang="en-US" b="1" dirty="0"/>
              <a:t>Transgender</a:t>
            </a:r>
            <a:r>
              <a:rPr lang="en-US" b="0" dirty="0"/>
              <a:t>: gender identity is not the same as the sex at birth</a:t>
            </a:r>
          </a:p>
          <a:p>
            <a:r>
              <a:rPr lang="en-US" b="1" dirty="0"/>
              <a:t>Cisgender</a:t>
            </a:r>
            <a:r>
              <a:rPr lang="en-US" b="0" dirty="0"/>
              <a:t>: gender identity corresponds with birth sex</a:t>
            </a:r>
          </a:p>
          <a:p>
            <a:r>
              <a:rPr lang="en-US" b="1" dirty="0"/>
              <a:t>Gender expression: </a:t>
            </a:r>
            <a:r>
              <a:rPr lang="en-US" b="0" dirty="0"/>
              <a:t>through actions, dress, behavior, and interactions</a:t>
            </a:r>
          </a:p>
          <a:p>
            <a:r>
              <a:rPr lang="en-US" b="1" dirty="0"/>
              <a:t>Biological sex</a:t>
            </a:r>
            <a:r>
              <a:rPr lang="en-US" b="0" dirty="0"/>
              <a:t>: Female = vagina, ovaries, XX chromosomes; Male = penis, testes, XY chromosomes</a:t>
            </a:r>
          </a:p>
          <a:p>
            <a:r>
              <a:rPr lang="en-US" b="1" dirty="0"/>
              <a:t>Sexual orientation:</a:t>
            </a:r>
            <a:r>
              <a:rPr lang="en-US" b="0" dirty="0"/>
              <a:t> who you are attracted to, based on their sex/gender in relation to your own</a:t>
            </a:r>
            <a:endParaRPr lang="en-US" b="1" dirty="0"/>
          </a:p>
        </p:txBody>
      </p:sp>
      <p:sp>
        <p:nvSpPr>
          <p:cNvPr id="4" name="Slide Number Placeholder 3"/>
          <p:cNvSpPr>
            <a:spLocks noGrp="1"/>
          </p:cNvSpPr>
          <p:nvPr>
            <p:ph type="sldNum" sz="quarter" idx="5"/>
          </p:nvPr>
        </p:nvSpPr>
        <p:spPr/>
        <p:txBody>
          <a:bodyPr/>
          <a:lstStyle/>
          <a:p>
            <a:fld id="{F264BA1E-6AC7-4534-AA62-D6AA5C834DC4}" type="slidenum">
              <a:rPr lang="en-US" smtClean="0"/>
              <a:t>26</a:t>
            </a:fld>
            <a:endParaRPr lang="en-US" dirty="0"/>
          </a:p>
        </p:txBody>
      </p:sp>
    </p:spTree>
    <p:extLst>
      <p:ext uri="{BB962C8B-B14F-4D97-AF65-F5344CB8AC3E}">
        <p14:creationId xmlns:p14="http://schemas.microsoft.com/office/powerpoint/2010/main" val="13725177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PrEP</a:t>
            </a:r>
            <a:r>
              <a:rPr lang="en-US" dirty="0"/>
              <a:t>= HIV pre-exposure prophylaxis</a:t>
            </a:r>
          </a:p>
          <a:p>
            <a:r>
              <a:rPr lang="en-US" dirty="0"/>
              <a:t>PEP= HIV post-exposure prophylaxis</a:t>
            </a:r>
          </a:p>
        </p:txBody>
      </p:sp>
      <p:sp>
        <p:nvSpPr>
          <p:cNvPr id="4" name="Slide Number Placeholder 3"/>
          <p:cNvSpPr>
            <a:spLocks noGrp="1"/>
          </p:cNvSpPr>
          <p:nvPr>
            <p:ph type="sldNum" sz="quarter" idx="5"/>
          </p:nvPr>
        </p:nvSpPr>
        <p:spPr/>
        <p:txBody>
          <a:bodyPr/>
          <a:lstStyle/>
          <a:p>
            <a:fld id="{F264BA1E-6AC7-4534-AA62-D6AA5C834DC4}" type="slidenum">
              <a:rPr lang="en-US" smtClean="0"/>
              <a:t>28</a:t>
            </a:fld>
            <a:endParaRPr lang="en-US" dirty="0"/>
          </a:p>
        </p:txBody>
      </p:sp>
    </p:spTree>
    <p:extLst>
      <p:ext uri="{BB962C8B-B14F-4D97-AF65-F5344CB8AC3E}">
        <p14:creationId xmlns:p14="http://schemas.microsoft.com/office/powerpoint/2010/main" val="3524289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Judgement free discussion</a:t>
            </a:r>
          </a:p>
          <a:p>
            <a:endParaRPr lang="en-US" dirty="0"/>
          </a:p>
          <a:p>
            <a:r>
              <a:rPr lang="en-US" sz="1200" b="0" i="0" u="none" strike="noStrike" kern="1200" dirty="0">
                <a:solidFill>
                  <a:schemeClr val="tx1"/>
                </a:solidFill>
                <a:effectLst/>
                <a:latin typeface="+mn-lt"/>
                <a:ea typeface="+mn-ea"/>
                <a:cs typeface="+mn-cs"/>
              </a:rPr>
              <a:t>Sex positive-having or promoting an open, tolerant, or progressive attitude towards sex and sexuality.</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Disarm-if they seem uncomfortable, have an open-ended discussion and prep for the discussion.  </a:t>
            </a:r>
            <a:endParaRPr lang="en-US" dirty="0"/>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29</a:t>
            </a:fld>
            <a:endParaRPr lang="en-US" dirty="0"/>
          </a:p>
        </p:txBody>
      </p:sp>
    </p:spTree>
    <p:extLst>
      <p:ext uri="{BB962C8B-B14F-4D97-AF65-F5344CB8AC3E}">
        <p14:creationId xmlns:p14="http://schemas.microsoft.com/office/powerpoint/2010/main" val="15530818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lvl="1"/>
            <a:r>
              <a:rPr lang="en-US" dirty="0"/>
              <a:t>Participation (consent)</a:t>
            </a:r>
          </a:p>
          <a:p>
            <a:pPr lvl="1"/>
            <a:r>
              <a:rPr lang="en-US" dirty="0"/>
              <a:t>Pleasure or pain</a:t>
            </a:r>
          </a:p>
          <a:p>
            <a:pPr lvl="2"/>
            <a:r>
              <a:rPr lang="en-US" dirty="0"/>
              <a:t>De-</a:t>
            </a:r>
            <a:r>
              <a:rPr lang="en-US" dirty="0" err="1"/>
              <a:t>pathologize</a:t>
            </a:r>
            <a:r>
              <a:rPr lang="en-US" dirty="0"/>
              <a:t> conversation</a:t>
            </a:r>
          </a:p>
          <a:p>
            <a:endParaRPr lang="en-US" dirty="0"/>
          </a:p>
        </p:txBody>
      </p:sp>
      <p:sp>
        <p:nvSpPr>
          <p:cNvPr id="4" name="Slide Number Placeholder 3"/>
          <p:cNvSpPr>
            <a:spLocks noGrp="1"/>
          </p:cNvSpPr>
          <p:nvPr>
            <p:ph type="sldNum" sz="quarter" idx="10"/>
          </p:nvPr>
        </p:nvSpPr>
        <p:spPr/>
        <p:txBody>
          <a:bodyPr/>
          <a:lstStyle/>
          <a:p>
            <a:fld id="{88996BCE-5431-4C43-A03F-4F54D64A20B5}" type="slidenum">
              <a:rPr lang="en-US" smtClean="0"/>
              <a:t>30</a:t>
            </a:fld>
            <a:endParaRPr lang="en-US"/>
          </a:p>
        </p:txBody>
      </p:sp>
    </p:spTree>
    <p:extLst>
      <p:ext uri="{BB962C8B-B14F-4D97-AF65-F5344CB8AC3E}">
        <p14:creationId xmlns:p14="http://schemas.microsoft.com/office/powerpoint/2010/main" val="2546591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31774">
              <a:defRPr/>
            </a:pPr>
            <a:r>
              <a:rPr lang="en-US" dirty="0"/>
              <a:t>Practices-</a:t>
            </a:r>
            <a:r>
              <a:rPr lang="en-US" dirty="0" err="1"/>
              <a:t>insertive</a:t>
            </a:r>
            <a:r>
              <a:rPr lang="en-US" baseline="0" dirty="0"/>
              <a:t> anal intercourse (Top), receptive anal intercourse (Bottom)</a:t>
            </a:r>
          </a:p>
          <a:p>
            <a:pPr defTabSz="931774">
              <a:defRPr/>
            </a:pPr>
            <a:endParaRPr lang="en-US" baseline="0" dirty="0"/>
          </a:p>
          <a:p>
            <a:pPr defTabSz="931774">
              <a:defRPr/>
            </a:pPr>
            <a:r>
              <a:rPr lang="en-US" baseline="0" dirty="0"/>
              <a:t>When you are having sex, what goes where?</a:t>
            </a:r>
          </a:p>
          <a:p>
            <a:pPr defTabSz="931774">
              <a:defRPr/>
            </a:pPr>
            <a:endParaRPr lang="en-US" baseline="0" dirty="0"/>
          </a:p>
          <a:p>
            <a:pPr algn="ctr">
              <a:spcAft>
                <a:spcPts val="600"/>
              </a:spcAft>
            </a:pPr>
            <a:r>
              <a:rPr lang="en-US" dirty="0"/>
              <a:t>“I understand these questions are very personal, but they are important for your overall health”</a:t>
            </a:r>
          </a:p>
          <a:p>
            <a:pPr algn="ctr">
              <a:spcAft>
                <a:spcPts val="600"/>
              </a:spcAft>
            </a:pPr>
            <a:r>
              <a:rPr lang="en-US" dirty="0"/>
              <a:t>“I ask these questions to all of my patients, regardless of age, gender, or marital status”</a:t>
            </a:r>
          </a:p>
          <a:p>
            <a:pPr algn="ctr">
              <a:spcAft>
                <a:spcPts val="600"/>
              </a:spcAft>
            </a:pPr>
            <a:r>
              <a:rPr lang="en-US" dirty="0"/>
              <a:t>“Like the rest of our visits, this information is kept in strict confidence”</a:t>
            </a:r>
          </a:p>
          <a:p>
            <a:pPr algn="ctr"/>
            <a:r>
              <a:rPr lang="en-US" dirty="0"/>
              <a:t>“What questions do you have before we get started?”</a:t>
            </a:r>
          </a:p>
          <a:p>
            <a:pPr defTabSz="931774">
              <a:defRPr/>
            </a:pPr>
            <a:endParaRPr lang="en-US" baseline="0" dirty="0"/>
          </a:p>
          <a:p>
            <a:pPr defTabSz="931774">
              <a:defRPr/>
            </a:pPr>
            <a:endParaRPr lang="en-US" baseline="0" dirty="0"/>
          </a:p>
          <a:p>
            <a:pPr defTabSz="931774">
              <a:defRPr/>
            </a:pPr>
            <a:endParaRPr lang="en-US" dirty="0"/>
          </a:p>
          <a:p>
            <a:endParaRPr lang="en-US" dirty="0"/>
          </a:p>
        </p:txBody>
      </p:sp>
      <p:sp>
        <p:nvSpPr>
          <p:cNvPr id="4" name="Slide Number Placeholder 3"/>
          <p:cNvSpPr>
            <a:spLocks noGrp="1"/>
          </p:cNvSpPr>
          <p:nvPr>
            <p:ph type="sldNum" sz="quarter" idx="10"/>
          </p:nvPr>
        </p:nvSpPr>
        <p:spPr/>
        <p:txBody>
          <a:bodyPr/>
          <a:lstStyle/>
          <a:p>
            <a:fld id="{88996BCE-5431-4C43-A03F-4F54D64A20B5}" type="slidenum">
              <a:rPr lang="en-US" smtClean="0"/>
              <a:t>31</a:t>
            </a:fld>
            <a:endParaRPr lang="en-US"/>
          </a:p>
        </p:txBody>
      </p:sp>
    </p:spTree>
    <p:extLst>
      <p:ext uri="{BB962C8B-B14F-4D97-AF65-F5344CB8AC3E}">
        <p14:creationId xmlns:p14="http://schemas.microsoft.com/office/powerpoint/2010/main" val="549914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32</a:t>
            </a:fld>
            <a:endParaRPr lang="en-US"/>
          </a:p>
        </p:txBody>
      </p:sp>
    </p:spTree>
    <p:extLst>
      <p:ext uri="{BB962C8B-B14F-4D97-AF65-F5344CB8AC3E}">
        <p14:creationId xmlns:p14="http://schemas.microsoft.com/office/powerpoint/2010/main" val="22006839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33</a:t>
            </a:fld>
            <a:endParaRPr lang="en-US" dirty="0"/>
          </a:p>
        </p:txBody>
      </p:sp>
    </p:spTree>
    <p:extLst>
      <p:ext uri="{BB962C8B-B14F-4D97-AF65-F5344CB8AC3E}">
        <p14:creationId xmlns:p14="http://schemas.microsoft.com/office/powerpoint/2010/main" val="36380060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a:solidFill>
                  <a:schemeClr val="tx1"/>
                </a:solidFill>
                <a:latin typeface="+mn-lt"/>
                <a:ea typeface="+mn-ea"/>
                <a:cs typeface="+mn-cs"/>
              </a:rPr>
              <a:t>Dialogue With Patient</a:t>
            </a:r>
          </a:p>
          <a:p>
            <a:pPr rtl="0"/>
            <a:r>
              <a:rPr lang="en-US" sz="1200" b="0" i="0" u="none" strike="noStrike" kern="1200" baseline="0" dirty="0">
                <a:solidFill>
                  <a:schemeClr val="tx1"/>
                </a:solidFill>
                <a:latin typeface="+mn-lt"/>
                <a:ea typeface="+mn-ea"/>
                <a:cs typeface="+mn-cs"/>
              </a:rPr>
              <a:t>● Do you and your partner(s)discuss STI prevention?</a:t>
            </a:r>
          </a:p>
          <a:p>
            <a:pPr rtl="0"/>
            <a:r>
              <a:rPr lang="en-US" sz="1200" b="0" i="0" u="none" strike="noStrike" kern="1200" baseline="0" dirty="0">
                <a:solidFill>
                  <a:schemeClr val="tx1"/>
                </a:solidFill>
                <a:latin typeface="+mn-lt"/>
                <a:ea typeface="+mn-ea"/>
                <a:cs typeface="+mn-cs"/>
              </a:rPr>
              <a:t>● If you use prevention tools, what methods do you use? (For example, external or internal condoms— also known as male or female condoms—dental dams, etc.)</a:t>
            </a:r>
          </a:p>
          <a:p>
            <a:pPr rtl="0"/>
            <a:r>
              <a:rPr lang="en-US" sz="1200" b="0" i="0" u="none" strike="noStrike" kern="1200" baseline="0" dirty="0">
                <a:solidFill>
                  <a:schemeClr val="tx1"/>
                </a:solidFill>
                <a:latin typeface="+mn-lt"/>
                <a:ea typeface="+mn-ea"/>
                <a:cs typeface="+mn-cs"/>
              </a:rPr>
              <a:t>● How often do you use this/these method(s)? More prompting could include specifics about:</a:t>
            </a:r>
          </a:p>
          <a:p>
            <a:pPr rtl="0"/>
            <a:r>
              <a:rPr lang="en-US" sz="1200" b="0" i="0" u="none" strike="noStrike" kern="1200" baseline="0" dirty="0">
                <a:solidFill>
                  <a:schemeClr val="tx1"/>
                </a:solidFill>
                <a:latin typeface="+mn-lt"/>
                <a:ea typeface="+mn-ea"/>
                <a:cs typeface="+mn-cs"/>
              </a:rPr>
              <a:t>○ Frequencies: sometimes, almost all the time, all the time.</a:t>
            </a:r>
          </a:p>
          <a:p>
            <a:pPr rtl="0"/>
            <a:r>
              <a:rPr lang="en-US" sz="1200" b="0" i="0" u="none" strike="noStrike" kern="1200" baseline="0" dirty="0">
                <a:solidFill>
                  <a:schemeClr val="tx1"/>
                </a:solidFill>
                <a:latin typeface="+mn-lt"/>
                <a:ea typeface="+mn-ea"/>
                <a:cs typeface="+mn-cs"/>
              </a:rPr>
              <a:t>○ Times they do not use a method.</a:t>
            </a:r>
          </a:p>
          <a:p>
            <a:pPr rtl="0"/>
            <a:r>
              <a:rPr lang="en-US" sz="1200" b="0" i="0" u="none" strike="noStrike" kern="1200" baseline="0" dirty="0">
                <a:solidFill>
                  <a:schemeClr val="tx1"/>
                </a:solidFill>
                <a:latin typeface="+mn-lt"/>
                <a:ea typeface="+mn-ea"/>
                <a:cs typeface="+mn-cs"/>
              </a:rPr>
              <a:t>● If“ sometimes,” in which situations, or with whom, do you use each method?</a:t>
            </a:r>
          </a:p>
          <a:p>
            <a:pPr rtl="0"/>
            <a:r>
              <a:rPr lang="en-US" sz="1200" b="0" i="0" u="none" strike="noStrike" kern="1200" baseline="0" dirty="0">
                <a:solidFill>
                  <a:schemeClr val="tx1"/>
                </a:solidFill>
                <a:latin typeface="+mn-lt"/>
                <a:ea typeface="+mn-ea"/>
                <a:cs typeface="+mn-cs"/>
              </a:rPr>
              <a:t>● Have you received HPV, hepatitis A, and/or hepatitis B shots?</a:t>
            </a:r>
          </a:p>
          <a:p>
            <a:pPr rtl="0"/>
            <a:r>
              <a:rPr lang="en-US" sz="1200" b="0" i="0" u="none" strike="noStrike" kern="1200" baseline="0" dirty="0">
                <a:solidFill>
                  <a:schemeClr val="tx1"/>
                </a:solidFill>
                <a:latin typeface="+mn-lt"/>
                <a:ea typeface="+mn-ea"/>
                <a:cs typeface="+mn-cs"/>
              </a:rPr>
              <a:t>● Are you aware of </a:t>
            </a:r>
            <a:r>
              <a:rPr lang="en-US" sz="1200" b="0" i="0" u="none" strike="noStrike" kern="1200" baseline="0" dirty="0" err="1">
                <a:solidFill>
                  <a:schemeClr val="tx1"/>
                </a:solidFill>
                <a:latin typeface="+mn-lt"/>
                <a:ea typeface="+mn-ea"/>
                <a:cs typeface="+mn-cs"/>
              </a:rPr>
              <a:t>PrEP</a:t>
            </a:r>
            <a:r>
              <a:rPr lang="en-US" sz="1200" b="0" i="0" u="none" strike="noStrike" kern="1200" baseline="0" dirty="0">
                <a:solidFill>
                  <a:schemeClr val="tx1"/>
                </a:solidFill>
                <a:latin typeface="+mn-lt"/>
                <a:ea typeface="+mn-ea"/>
                <a:cs typeface="+mn-cs"/>
              </a:rPr>
              <a:t>, a medicine that can prevent HIV? Have you ever used it or considered using it?</a:t>
            </a:r>
          </a:p>
          <a:p>
            <a:pPr rtl="0"/>
            <a:r>
              <a:rPr lang="en-US" sz="1200" b="0" i="0" u="none" strike="noStrike" kern="1200" baseline="0" dirty="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36</a:t>
            </a:fld>
            <a:endParaRPr lang="en-US"/>
          </a:p>
        </p:txBody>
      </p:sp>
    </p:spTree>
    <p:extLst>
      <p:ext uri="{BB962C8B-B14F-4D97-AF65-F5344CB8AC3E}">
        <p14:creationId xmlns:p14="http://schemas.microsoft.com/office/powerpoint/2010/main" val="9120429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88996BCE-5431-4C43-A03F-4F54D64A20B5}" type="slidenum">
              <a:rPr lang="en-US" smtClean="0"/>
              <a:t>37</a:t>
            </a:fld>
            <a:endParaRPr lang="en-US"/>
          </a:p>
        </p:txBody>
      </p:sp>
    </p:spTree>
    <p:extLst>
      <p:ext uri="{BB962C8B-B14F-4D97-AF65-F5344CB8AC3E}">
        <p14:creationId xmlns:p14="http://schemas.microsoft.com/office/powerpoint/2010/main" val="38761081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lvl="0" indent="0" algn="l" rtl="0">
              <a:lnSpc>
                <a:spcPct val="115000"/>
              </a:lnSpc>
              <a:spcBef>
                <a:spcPts val="600"/>
              </a:spcBef>
              <a:spcAft>
                <a:spcPts val="0"/>
              </a:spcAft>
              <a:buSzPct val="100000"/>
              <a:buFont typeface="Wingdings" panose="05000000000000000000" pitchFamily="2" charset="2"/>
              <a:buNone/>
            </a:pPr>
            <a:r>
              <a:rPr lang="en-US" sz="1200" dirty="0"/>
              <a:t>What you can send home with patients.</a:t>
            </a:r>
          </a:p>
          <a:p>
            <a:pPr marL="400050" lvl="0" indent="-342900" algn="l" rtl="0">
              <a:lnSpc>
                <a:spcPct val="115000"/>
              </a:lnSpc>
              <a:spcBef>
                <a:spcPts val="600"/>
              </a:spcBef>
              <a:spcAft>
                <a:spcPts val="0"/>
              </a:spcAft>
              <a:buSzPct val="100000"/>
              <a:buFont typeface="Wingdings" panose="05000000000000000000" pitchFamily="2" charset="2"/>
              <a:buChar char="§"/>
            </a:pPr>
            <a:endParaRPr lang="en-US" sz="1200" dirty="0"/>
          </a:p>
          <a:p>
            <a:pPr marL="400050" lvl="0" indent="-342900" algn="l" rtl="0">
              <a:lnSpc>
                <a:spcPct val="115000"/>
              </a:lnSpc>
              <a:spcBef>
                <a:spcPts val="600"/>
              </a:spcBef>
              <a:spcAft>
                <a:spcPts val="0"/>
              </a:spcAft>
              <a:buSzPct val="100000"/>
              <a:buFont typeface="Wingdings" panose="05000000000000000000" pitchFamily="2" charset="2"/>
              <a:buChar char="§"/>
            </a:pPr>
            <a:r>
              <a:rPr lang="en-US" sz="1200" dirty="0"/>
              <a:t>Increased testing &amp; linkage to care</a:t>
            </a:r>
          </a:p>
          <a:p>
            <a:pPr marL="400050" lvl="0" indent="-342900" algn="l" rtl="0">
              <a:lnSpc>
                <a:spcPct val="115000"/>
              </a:lnSpc>
              <a:spcBef>
                <a:spcPts val="1000"/>
              </a:spcBef>
              <a:spcAft>
                <a:spcPts val="0"/>
              </a:spcAft>
              <a:buSzPct val="100000"/>
              <a:buFont typeface="Wingdings" panose="05000000000000000000" pitchFamily="2" charset="2"/>
              <a:buChar char="§"/>
            </a:pPr>
            <a:r>
              <a:rPr lang="en-US" sz="1200" dirty="0"/>
              <a:t>Delayed or fewer partners</a:t>
            </a:r>
          </a:p>
          <a:p>
            <a:pPr marL="400050" lvl="0" indent="-342900" algn="l" rtl="0">
              <a:lnSpc>
                <a:spcPct val="115000"/>
              </a:lnSpc>
              <a:spcBef>
                <a:spcPts val="1000"/>
              </a:spcBef>
              <a:spcAft>
                <a:spcPts val="0"/>
              </a:spcAft>
              <a:buSzPct val="100000"/>
              <a:buFont typeface="Wingdings" panose="05000000000000000000" pitchFamily="2" charset="2"/>
              <a:buChar char="§"/>
            </a:pPr>
            <a:r>
              <a:rPr lang="en-US" sz="1200" dirty="0"/>
              <a:t>Less risky activities</a:t>
            </a:r>
          </a:p>
          <a:p>
            <a:pPr marL="400050" lvl="0" indent="-342900" algn="l" rtl="0">
              <a:lnSpc>
                <a:spcPct val="115000"/>
              </a:lnSpc>
              <a:spcBef>
                <a:spcPts val="1000"/>
              </a:spcBef>
              <a:spcAft>
                <a:spcPts val="0"/>
              </a:spcAft>
              <a:buSzPct val="100000"/>
              <a:buFont typeface="Wingdings" panose="05000000000000000000" pitchFamily="2" charset="2"/>
              <a:buChar char="§"/>
            </a:pPr>
            <a:r>
              <a:rPr lang="en-US" sz="1200" dirty="0"/>
              <a:t>Increased condom use</a:t>
            </a:r>
          </a:p>
          <a:p>
            <a:pPr marL="400050" lvl="0" indent="-342900" algn="l" rtl="0">
              <a:lnSpc>
                <a:spcPct val="115000"/>
              </a:lnSpc>
              <a:spcBef>
                <a:spcPts val="1000"/>
              </a:spcBef>
              <a:spcAft>
                <a:spcPts val="0"/>
              </a:spcAft>
              <a:buSzPct val="100000"/>
              <a:buFont typeface="Wingdings" panose="05000000000000000000" pitchFamily="2" charset="2"/>
              <a:buChar char="§"/>
            </a:pPr>
            <a:r>
              <a:rPr lang="en-US" sz="1200" dirty="0"/>
              <a:t>Empowerment &amp; negotiation skills</a:t>
            </a:r>
          </a:p>
          <a:p>
            <a:pPr marL="342900" lvl="0" indent="-342900" algn="l" rtl="0">
              <a:lnSpc>
                <a:spcPct val="115000"/>
              </a:lnSpc>
              <a:spcBef>
                <a:spcPts val="600"/>
              </a:spcBef>
              <a:spcAft>
                <a:spcPts val="0"/>
              </a:spcAft>
              <a:buSzPct val="100000"/>
              <a:buFont typeface="Wingdings" panose="05000000000000000000" pitchFamily="2" charset="2"/>
              <a:buChar char="§"/>
            </a:pPr>
            <a:r>
              <a:rPr lang="en-US" sz="2200" dirty="0"/>
              <a:t>Reducing alcohol &amp; drug use</a:t>
            </a:r>
          </a:p>
          <a:p>
            <a:pPr marL="800100" lvl="1" indent="-342900">
              <a:lnSpc>
                <a:spcPct val="115000"/>
              </a:lnSpc>
              <a:spcBef>
                <a:spcPts val="0"/>
              </a:spcBef>
              <a:buSzPct val="100000"/>
              <a:buFont typeface="Wingdings" panose="05000000000000000000" pitchFamily="2" charset="2"/>
              <a:buChar char="§"/>
            </a:pPr>
            <a:r>
              <a:rPr lang="en-US" sz="1800" dirty="0"/>
              <a:t>Syringe services where legal</a:t>
            </a:r>
          </a:p>
          <a:p>
            <a:pPr marL="342900" lvl="0" indent="-342900" algn="l" rtl="0">
              <a:lnSpc>
                <a:spcPct val="115000"/>
              </a:lnSpc>
              <a:spcBef>
                <a:spcPts val="600"/>
              </a:spcBef>
              <a:spcAft>
                <a:spcPts val="0"/>
              </a:spcAft>
              <a:buSzPct val="100000"/>
              <a:buFont typeface="Wingdings" panose="05000000000000000000" pitchFamily="2" charset="2"/>
              <a:buChar char="§"/>
            </a:pPr>
            <a:r>
              <a:rPr lang="en-US" sz="2200" dirty="0"/>
              <a:t>Reduce psychosocial barriers</a:t>
            </a:r>
          </a:p>
          <a:p>
            <a:pPr marL="342900" lvl="0" indent="-342900" algn="l" rtl="0">
              <a:lnSpc>
                <a:spcPct val="115000"/>
              </a:lnSpc>
              <a:spcBef>
                <a:spcPts val="600"/>
              </a:spcBef>
              <a:spcAft>
                <a:spcPts val="0"/>
              </a:spcAft>
              <a:buSzPct val="100000"/>
              <a:buFont typeface="Wingdings" panose="05000000000000000000" pitchFamily="2" charset="2"/>
              <a:buChar char="§"/>
            </a:pPr>
            <a:r>
              <a:rPr lang="en-US" sz="2200" dirty="0"/>
              <a:t>Circumcision</a:t>
            </a:r>
          </a:p>
          <a:p>
            <a:pPr marL="342900" lvl="0" indent="-342900" algn="l" rtl="0">
              <a:lnSpc>
                <a:spcPct val="115000"/>
              </a:lnSpc>
              <a:spcBef>
                <a:spcPts val="1000"/>
              </a:spcBef>
              <a:spcAft>
                <a:spcPts val="0"/>
              </a:spcAft>
              <a:buSzPct val="100000"/>
              <a:buFont typeface="Wingdings" panose="05000000000000000000" pitchFamily="2" charset="2"/>
              <a:buChar char="§"/>
            </a:pPr>
            <a:r>
              <a:rPr lang="en-US" sz="2200" dirty="0"/>
              <a:t>STI treatment</a:t>
            </a:r>
          </a:p>
          <a:p>
            <a:pPr marL="342900" lvl="0" indent="-342900" algn="l" rtl="0">
              <a:lnSpc>
                <a:spcPct val="115000"/>
              </a:lnSpc>
              <a:spcBef>
                <a:spcPts val="1000"/>
              </a:spcBef>
              <a:spcAft>
                <a:spcPts val="1000"/>
              </a:spcAft>
              <a:buSzPct val="100000"/>
              <a:buFont typeface="Wingdings" panose="05000000000000000000" pitchFamily="2" charset="2"/>
              <a:buChar char="§"/>
            </a:pPr>
            <a:r>
              <a:rPr lang="en-US" sz="2200" dirty="0"/>
              <a:t>HIV PEP &amp; HIV </a:t>
            </a:r>
            <a:r>
              <a:rPr lang="en-US" sz="2200" dirty="0" err="1"/>
              <a:t>PrEP</a:t>
            </a:r>
            <a:endParaRPr lang="en-US" sz="2200" dirty="0"/>
          </a:p>
          <a:p>
            <a:pPr marL="400050" lvl="0" indent="-342900" algn="l" rtl="0">
              <a:lnSpc>
                <a:spcPct val="115000"/>
              </a:lnSpc>
              <a:spcBef>
                <a:spcPts val="1000"/>
              </a:spcBef>
              <a:spcAft>
                <a:spcPts val="0"/>
              </a:spcAft>
              <a:buSzPct val="100000"/>
              <a:buFont typeface="Wingdings" panose="05000000000000000000" pitchFamily="2" charset="2"/>
              <a:buChar char="§"/>
            </a:pPr>
            <a:endParaRPr lang="en-US" sz="1200" dirty="0"/>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38</a:t>
            </a:fld>
            <a:endParaRPr lang="en-US"/>
          </a:p>
        </p:txBody>
      </p:sp>
    </p:spTree>
    <p:extLst>
      <p:ext uri="{BB962C8B-B14F-4D97-AF65-F5344CB8AC3E}">
        <p14:creationId xmlns:p14="http://schemas.microsoft.com/office/powerpoint/2010/main" val="2727519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rgbClr val="FF0000"/>
                </a:solidFill>
                <a:effectLst/>
                <a:latin typeface="+mn-lt"/>
                <a:ea typeface="+mn-ea"/>
                <a:cs typeface="+mn-cs"/>
              </a:rPr>
              <a:t>NOTE</a:t>
            </a:r>
            <a:r>
              <a:rPr lang="en-US" sz="1200" i="1" kern="1200" dirty="0">
                <a:solidFill>
                  <a:schemeClr val="tx1"/>
                </a:solidFill>
                <a:effectLst/>
                <a:latin typeface="+mn-lt"/>
                <a:ea typeface="+mn-ea"/>
                <a:cs typeface="+mn-cs"/>
              </a:rPr>
              <a:t>: THIS SLIDE </a:t>
            </a:r>
            <a:r>
              <a:rPr lang="en-US" sz="1200" b="1" i="1" kern="1200" dirty="0">
                <a:solidFill>
                  <a:schemeClr val="tx1"/>
                </a:solidFill>
                <a:effectLst/>
                <a:latin typeface="+mn-lt"/>
                <a:ea typeface="+mn-ea"/>
                <a:cs typeface="+mn-cs"/>
              </a:rPr>
              <a:t>MUST BE INCLUDED IF TRADE AND/OR BRAND NAMES FOR MEDICATIONS ARE USED </a:t>
            </a:r>
            <a:r>
              <a:rPr lang="en-US" sz="1200" i="1" kern="1200" dirty="0">
                <a:solidFill>
                  <a:schemeClr val="tx1"/>
                </a:solidFill>
                <a:effectLst/>
                <a:latin typeface="+mn-lt"/>
                <a:ea typeface="+mn-ea"/>
                <a:cs typeface="+mn-cs"/>
              </a:rPr>
              <a:t>IN THE PRESENTATION.</a:t>
            </a:r>
          </a:p>
          <a:p>
            <a:r>
              <a:rPr lang="en-US" sz="1200" b="1" i="1" kern="1200" dirty="0">
                <a:solidFill>
                  <a:schemeClr val="tx1"/>
                </a:solidFill>
                <a:effectLst/>
                <a:latin typeface="+mn-lt"/>
                <a:ea typeface="+mn-ea"/>
                <a:cs typeface="+mn-cs"/>
              </a:rPr>
              <a:t>IT MAY BE DELETED IF THERE IS NO REFERENCE TO TRADE NAMES, </a:t>
            </a:r>
            <a:r>
              <a:rPr lang="en-US" sz="1200" i="1" kern="1200" dirty="0">
                <a:solidFill>
                  <a:schemeClr val="tx1"/>
                </a:solidFill>
                <a:effectLst/>
                <a:latin typeface="+mn-lt"/>
                <a:ea typeface="+mn-ea"/>
                <a:cs typeface="+mn-cs"/>
              </a:rPr>
              <a:t>INCLUDING PRESENTATIONS IN WHICH ONLY GENERIC MEDICATION NAMES ARE MENTIONED. </a:t>
            </a:r>
          </a:p>
          <a:p>
            <a:r>
              <a:rPr lang="en-US" sz="1200" b="1" i="1" kern="1200" dirty="0">
                <a:solidFill>
                  <a:schemeClr val="tx1"/>
                </a:solidFill>
                <a:effectLst/>
                <a:latin typeface="+mn-lt"/>
                <a:ea typeface="+mn-ea"/>
                <a:cs typeface="+mn-cs"/>
              </a:rPr>
              <a:t>TRADE NAMES MUST BE PUT IN PARENTHESES AFTER THE GENERIC NAME THE FIRST TIME IT IS MENTIONED</a:t>
            </a:r>
            <a:r>
              <a:rPr lang="en-US" sz="1200" i="1" kern="1200" dirty="0">
                <a:solidFill>
                  <a:schemeClr val="tx1"/>
                </a:solidFill>
                <a:effectLst/>
                <a:latin typeface="+mn-lt"/>
                <a:ea typeface="+mn-ea"/>
                <a:cs typeface="+mn-cs"/>
              </a:rPr>
              <a:t> - E.G., FLUOXETINE (PROZAC). </a:t>
            </a:r>
            <a:r>
              <a:rPr lang="en-US" sz="1200" b="1" i="1" kern="1200" dirty="0">
                <a:solidFill>
                  <a:schemeClr val="tx1"/>
                </a:solidFill>
                <a:effectLst/>
                <a:latin typeface="+mn-lt"/>
                <a:ea typeface="+mn-ea"/>
                <a:cs typeface="+mn-cs"/>
              </a:rPr>
              <a:t>TRADE NAMES SHOULD ONLY BE MENTIONED FOR THE INITIAL REFERENCE AND THE GENERIC NAME ONLY SHOULD BE USED AFTER THAT. </a:t>
            </a:r>
            <a:r>
              <a:rPr lang="en-US" sz="1200" i="1" kern="1200" dirty="0">
                <a:solidFill>
                  <a:schemeClr val="tx1"/>
                </a:solidFill>
                <a:effectLst/>
                <a:latin typeface="+mn-lt"/>
                <a:ea typeface="+mn-ea"/>
                <a:cs typeface="+mn-cs"/>
              </a:rPr>
              <a:t>THIS APPLIES EQUALLY TO ALL MEDICATIONS OR PRODUCTS MENTIONED IN THIS PRESENTATION.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4BA1E-6AC7-4534-AA62-D6AA5C834D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89282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39</a:t>
            </a:fld>
            <a:endParaRPr lang="en-US" dirty="0"/>
          </a:p>
        </p:txBody>
      </p:sp>
    </p:spTree>
    <p:extLst>
      <p:ext uri="{BB962C8B-B14F-4D97-AF65-F5344CB8AC3E}">
        <p14:creationId xmlns:p14="http://schemas.microsoft.com/office/powerpoint/2010/main" val="27137491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up questions:</a:t>
            </a:r>
          </a:p>
          <a:p>
            <a:r>
              <a:rPr lang="en-US" dirty="0"/>
              <a:t>What does sex positive mean to you?</a:t>
            </a:r>
          </a:p>
          <a:p>
            <a:r>
              <a:rPr lang="en-US" dirty="0"/>
              <a:t>How would you take this patient’s sexual history in a respectful way?</a:t>
            </a:r>
          </a:p>
        </p:txBody>
      </p:sp>
      <p:sp>
        <p:nvSpPr>
          <p:cNvPr id="4" name="Slide Number Placeholder 3"/>
          <p:cNvSpPr>
            <a:spLocks noGrp="1"/>
          </p:cNvSpPr>
          <p:nvPr>
            <p:ph type="sldNum" sz="quarter" idx="5"/>
          </p:nvPr>
        </p:nvSpPr>
        <p:spPr/>
        <p:txBody>
          <a:bodyPr/>
          <a:lstStyle/>
          <a:p>
            <a:fld id="{F264BA1E-6AC7-4534-AA62-D6AA5C834DC4}" type="slidenum">
              <a:rPr lang="en-US" smtClean="0"/>
              <a:t>42</a:t>
            </a:fld>
            <a:endParaRPr lang="en-US" dirty="0"/>
          </a:p>
        </p:txBody>
      </p:sp>
    </p:spTree>
    <p:extLst>
      <p:ext uri="{BB962C8B-B14F-4D97-AF65-F5344CB8AC3E}">
        <p14:creationId xmlns:p14="http://schemas.microsoft.com/office/powerpoint/2010/main" val="4044575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43</a:t>
            </a:fld>
            <a:endParaRPr lang="en-US" dirty="0"/>
          </a:p>
        </p:txBody>
      </p:sp>
    </p:spTree>
    <p:extLst>
      <p:ext uri="{BB962C8B-B14F-4D97-AF65-F5344CB8AC3E}">
        <p14:creationId xmlns:p14="http://schemas.microsoft.com/office/powerpoint/2010/main" val="19960388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00000"/>
                </a:solidFill>
                <a:effectLst/>
                <a:latin typeface="Source Sans Pro" panose="020B0503030403020204" pitchFamily="34" charset="0"/>
              </a:rPr>
              <a:t>Virologic failure: </a:t>
            </a:r>
            <a:r>
              <a:rPr lang="en-US" b="0" i="0" dirty="0">
                <a:solidFill>
                  <a:srgbClr val="000000"/>
                </a:solidFill>
                <a:effectLst/>
                <a:latin typeface="Source Sans Pro" panose="020B0503030403020204" pitchFamily="34" charset="0"/>
              </a:rPr>
              <a:t>The inability to achieve or maintain suppression of viral replication to HIV-RNA level &lt;200 copies/mL.</a:t>
            </a: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44</a:t>
            </a:fld>
            <a:endParaRPr lang="en-US"/>
          </a:p>
        </p:txBody>
      </p:sp>
    </p:spTree>
    <p:extLst>
      <p:ext uri="{BB962C8B-B14F-4D97-AF65-F5344CB8AC3E}">
        <p14:creationId xmlns:p14="http://schemas.microsoft.com/office/powerpoint/2010/main" val="2886142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0EC86-EC6C-C6A2-2A41-317468C031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8453B3-3E5D-7847-F46B-72EDBD2B50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144D3B-F714-EDC3-6089-2FF23416A74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To minimize disease transmission, persons treated for gonorrhea should be instructed to abstain from sexual activity for 7 days after treatment and until all sex partners are treated (7 days after receiving treatment and resolution of symptoms, if present).  </a:t>
            </a:r>
            <a:endParaRPr lang="en-US" sz="1400" dirty="0"/>
          </a:p>
          <a:p>
            <a:endParaRPr lang="en-US" dirty="0"/>
          </a:p>
        </p:txBody>
      </p:sp>
      <p:sp>
        <p:nvSpPr>
          <p:cNvPr id="4" name="Slide Number Placeholder 3">
            <a:extLst>
              <a:ext uri="{FF2B5EF4-FFF2-40B4-BE49-F238E27FC236}">
                <a16:creationId xmlns:a16="http://schemas.microsoft.com/office/drawing/2014/main" id="{F5C6A21A-8D6A-AF94-096D-5BC78DD47631}"/>
              </a:ext>
            </a:extLst>
          </p:cNvPr>
          <p:cNvSpPr>
            <a:spLocks noGrp="1"/>
          </p:cNvSpPr>
          <p:nvPr>
            <p:ph type="sldNum" sz="quarter" idx="5"/>
          </p:nvPr>
        </p:nvSpPr>
        <p:spPr/>
        <p:txBody>
          <a:bodyPr/>
          <a:lstStyle/>
          <a:p>
            <a:fld id="{F264BA1E-6AC7-4534-AA62-D6AA5C834DC4}" type="slidenum">
              <a:rPr lang="en-US" smtClean="0"/>
              <a:t>45</a:t>
            </a:fld>
            <a:endParaRPr lang="en-US"/>
          </a:p>
        </p:txBody>
      </p:sp>
    </p:spTree>
    <p:extLst>
      <p:ext uri="{BB962C8B-B14F-4D97-AF65-F5344CB8AC3E}">
        <p14:creationId xmlns:p14="http://schemas.microsoft.com/office/powerpoint/2010/main" val="13330025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46</a:t>
            </a:fld>
            <a:endParaRPr lang="en-US" dirty="0"/>
          </a:p>
        </p:txBody>
      </p:sp>
    </p:spTree>
    <p:extLst>
      <p:ext uri="{BB962C8B-B14F-4D97-AF65-F5344CB8AC3E}">
        <p14:creationId xmlns:p14="http://schemas.microsoft.com/office/powerpoint/2010/main" val="7244925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https://www.mededportal.org/doi/10.15766/mep_2374-8265.10295</a:t>
            </a: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47</a:t>
            </a:fld>
            <a:endParaRPr lang="en-US" dirty="0"/>
          </a:p>
        </p:txBody>
      </p:sp>
    </p:spTree>
    <p:extLst>
      <p:ext uri="{BB962C8B-B14F-4D97-AF65-F5344CB8AC3E}">
        <p14:creationId xmlns:p14="http://schemas.microsoft.com/office/powerpoint/2010/main" val="22397908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Patients who have resolution of symptoms following treatment for uncomplicated urogenital or anorectal gonococcal infections do not need to return for a test of cure. However, the United States Centers for Disease Control and Prevention (CDC) recommends that a test of cure be performed in all individuals with oropharyngeal gonococcal infection.</a:t>
            </a:r>
          </a:p>
          <a:p>
            <a:r>
              <a:rPr lang="en-US" sz="1200" b="0" i="0" kern="1200" dirty="0">
                <a:solidFill>
                  <a:schemeClr val="tx1"/>
                </a:solidFill>
                <a:effectLst/>
                <a:latin typeface="+mn-lt"/>
                <a:ea typeface="+mn-ea"/>
                <a:cs typeface="+mn-cs"/>
              </a:rPr>
              <a:t>Test of cure can be with either culture or nucleic acid amplification tests (NAATs) conducted 7 to 14 days following therapy.</a:t>
            </a:r>
          </a:p>
          <a:p>
            <a:r>
              <a:rPr lang="en-US" b="0" i="0" dirty="0">
                <a:solidFill>
                  <a:srgbClr val="000000"/>
                </a:solidFill>
                <a:effectLst/>
                <a:latin typeface="Open Sans" panose="020B0606030504020204" pitchFamily="34" charset="0"/>
              </a:rPr>
              <a:t>Any person with pharyngeal gonorrhea should return 7–14 days after initial treatment for a test of cure by using either culture or NAAT; however, testing at 7 days might result in an increased likelihood of false-positive tests.</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48</a:t>
            </a:fld>
            <a:endParaRPr lang="en-US"/>
          </a:p>
        </p:txBody>
      </p:sp>
    </p:spTree>
    <p:extLst>
      <p:ext uri="{BB962C8B-B14F-4D97-AF65-F5344CB8AC3E}">
        <p14:creationId xmlns:p14="http://schemas.microsoft.com/office/powerpoint/2010/main" val="2916857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 do we do a good sexual health history in such a short period of time for the visit? 15 min? Possibly give a form before visit to be filled out? Remember clinic is </a:t>
            </a:r>
            <a:r>
              <a:rPr lang="en-US" sz="1200" i="1" kern="1200" dirty="0">
                <a:solidFill>
                  <a:schemeClr val="tx1"/>
                </a:solidFill>
                <a:effectLst/>
                <a:latin typeface="+mn-lt"/>
                <a:ea typeface="+mn-ea"/>
                <a:cs typeface="+mn-cs"/>
              </a:rPr>
              <a:t>our</a:t>
            </a:r>
            <a:r>
              <a:rPr lang="en-US" sz="1200" kern="1200" dirty="0">
                <a:solidFill>
                  <a:schemeClr val="tx1"/>
                </a:solidFill>
                <a:effectLst/>
                <a:latin typeface="+mn-lt"/>
                <a:ea typeface="+mn-ea"/>
                <a:cs typeface="+mn-cs"/>
              </a:rPr>
              <a:t> home but not necessarily the patient’s home.</a:t>
            </a:r>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49</a:t>
            </a:fld>
            <a:endParaRPr lang="en-US" dirty="0"/>
          </a:p>
        </p:txBody>
      </p:sp>
    </p:spTree>
    <p:extLst>
      <p:ext uri="{BB962C8B-B14F-4D97-AF65-F5344CB8AC3E}">
        <p14:creationId xmlns:p14="http://schemas.microsoft.com/office/powerpoint/2010/main" val="18288125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50</a:t>
            </a:fld>
            <a:endParaRPr lang="en-US"/>
          </a:p>
        </p:txBody>
      </p:sp>
    </p:spTree>
    <p:extLst>
      <p:ext uri="{BB962C8B-B14F-4D97-AF65-F5344CB8AC3E}">
        <p14:creationId xmlns:p14="http://schemas.microsoft.com/office/powerpoint/2010/main" val="3811681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81818"/>
                </a:solidFill>
                <a:effectLst/>
                <a:latin typeface="arial" panose="020B0604020202020204" pitchFamily="34" charset="0"/>
              </a:rPr>
              <a:t>SCAETC is HRSA-funded and needs to submit demographic information for all participants in our trainings. </a:t>
            </a:r>
          </a:p>
          <a:p>
            <a:r>
              <a:rPr lang="en-US" b="0" i="0" dirty="0">
                <a:solidFill>
                  <a:srgbClr val="181818"/>
                </a:solidFill>
                <a:effectLst/>
                <a:latin typeface="arial" panose="020B0604020202020204" pitchFamily="34" charset="0"/>
              </a:rPr>
              <a:t>Once it has been filled out once, it will cover you for all AETC trainings and will not need to be filled out again for a year.</a:t>
            </a:r>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5</a:t>
            </a:fld>
            <a:endParaRPr lang="en-US"/>
          </a:p>
        </p:txBody>
      </p:sp>
    </p:spTree>
    <p:extLst>
      <p:ext uri="{BB962C8B-B14F-4D97-AF65-F5344CB8AC3E}">
        <p14:creationId xmlns:p14="http://schemas.microsoft.com/office/powerpoint/2010/main" val="18833905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https://www.gettingtozerosf.org/</a:t>
            </a: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51</a:t>
            </a:fld>
            <a:endParaRPr lang="en-US" dirty="0"/>
          </a:p>
        </p:txBody>
      </p:sp>
    </p:spTree>
    <p:extLst>
      <p:ext uri="{BB962C8B-B14F-4D97-AF65-F5344CB8AC3E}">
        <p14:creationId xmlns:p14="http://schemas.microsoft.com/office/powerpoint/2010/main" val="38319887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52</a:t>
            </a:fld>
            <a:endParaRPr lang="en-US"/>
          </a:p>
        </p:txBody>
      </p:sp>
    </p:spTree>
    <p:extLst>
      <p:ext uri="{BB962C8B-B14F-4D97-AF65-F5344CB8AC3E}">
        <p14:creationId xmlns:p14="http://schemas.microsoft.com/office/powerpoint/2010/main" val="12847809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IDEA Platform: Infectious Diseases Education &amp; Assessment. https://idea.medicine.uw.edu/</a:t>
            </a:r>
          </a:p>
          <a:p>
            <a:r>
              <a:rPr lang="en-US" sz="1000" dirty="0"/>
              <a:t>AETC National HIV Curriculum: 6 core modules for self study; regularly updated; CME, CNE</a:t>
            </a:r>
          </a:p>
          <a:p>
            <a:r>
              <a:rPr lang="en-US" sz="1000" dirty="0"/>
              <a:t>Hepatitis C Online Curriculum: https://www.hepatitisc.uw.edu/</a:t>
            </a:r>
          </a:p>
          <a:p>
            <a:r>
              <a:rPr lang="en-US" sz="1000" dirty="0"/>
              <a:t>Hepatitis B Online Curriculum: https://www.hepatitisb.uw.edu/</a:t>
            </a:r>
          </a:p>
          <a:p>
            <a:r>
              <a:rPr lang="en-US" sz="1000" dirty="0"/>
              <a:t>National STD Curriculum: https://www.std.uw.edu/</a:t>
            </a:r>
          </a:p>
          <a:p>
            <a:endParaRPr lang="en-US" sz="1000" dirty="0"/>
          </a:p>
          <a:p>
            <a:pPr defTabSz="912937">
              <a:defRPr/>
            </a:pPr>
            <a:endParaRPr lang="en-US" dirty="0"/>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53</a:t>
            </a:fld>
            <a:endParaRPr lang="en-US" dirty="0"/>
          </a:p>
        </p:txBody>
      </p:sp>
    </p:spTree>
    <p:extLst>
      <p:ext uri="{BB962C8B-B14F-4D97-AF65-F5344CB8AC3E}">
        <p14:creationId xmlns:p14="http://schemas.microsoft.com/office/powerpoint/2010/main" val="2532559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6</a:t>
            </a:fld>
            <a:endParaRPr lang="en-US" dirty="0"/>
          </a:p>
        </p:txBody>
      </p:sp>
    </p:spTree>
    <p:extLst>
      <p:ext uri="{BB962C8B-B14F-4D97-AF65-F5344CB8AC3E}">
        <p14:creationId xmlns:p14="http://schemas.microsoft.com/office/powerpoint/2010/main" val="100133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7</a:t>
            </a:fld>
            <a:endParaRPr lang="en-US" dirty="0"/>
          </a:p>
        </p:txBody>
      </p:sp>
    </p:spTree>
    <p:extLst>
      <p:ext uri="{BB962C8B-B14F-4D97-AF65-F5344CB8AC3E}">
        <p14:creationId xmlns:p14="http://schemas.microsoft.com/office/powerpoint/2010/main" val="3395650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IPE collaborative, sited above</a:t>
            </a:r>
          </a:p>
        </p:txBody>
      </p:sp>
      <p:sp>
        <p:nvSpPr>
          <p:cNvPr id="4" name="Slide Number Placeholder 3"/>
          <p:cNvSpPr>
            <a:spLocks noGrp="1"/>
          </p:cNvSpPr>
          <p:nvPr>
            <p:ph type="sldNum" sz="quarter" idx="5"/>
          </p:nvPr>
        </p:nvSpPr>
        <p:spPr/>
        <p:txBody>
          <a:bodyPr/>
          <a:lstStyle/>
          <a:p>
            <a:fld id="{F264BA1E-6AC7-4534-AA62-D6AA5C834DC4}" type="slidenum">
              <a:rPr lang="en-US" smtClean="0"/>
              <a:t>11</a:t>
            </a:fld>
            <a:endParaRPr lang="en-US"/>
          </a:p>
        </p:txBody>
      </p:sp>
    </p:spTree>
    <p:extLst>
      <p:ext uri="{BB962C8B-B14F-4D97-AF65-F5344CB8AC3E}">
        <p14:creationId xmlns:p14="http://schemas.microsoft.com/office/powerpoint/2010/main" val="3273309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reference</a:t>
            </a:r>
          </a:p>
          <a:p>
            <a:pPr lvl="1">
              <a:spcBef>
                <a:spcPts val="600"/>
              </a:spcBef>
              <a:spcAft>
                <a:spcPts val="600"/>
              </a:spcAft>
              <a:buFont typeface="Wingdings" panose="05000000000000000000" pitchFamily="2" charset="2"/>
              <a:buChar char="ü"/>
            </a:pPr>
            <a:r>
              <a:rPr lang="en-US" sz="1200" b="1" i="0" u="none" strike="noStrike" baseline="0" dirty="0">
                <a:solidFill>
                  <a:schemeClr val="accent6"/>
                </a:solidFill>
                <a:latin typeface="Arial" panose="020B0604020202020204" pitchFamily="34" charset="0"/>
              </a:rPr>
              <a:t>VE1: </a:t>
            </a:r>
            <a:r>
              <a:rPr lang="en-US" sz="1200" b="0" i="0" u="none" strike="noStrike" baseline="0" dirty="0">
                <a:solidFill>
                  <a:srgbClr val="000000"/>
                </a:solidFill>
                <a:latin typeface="Arial" panose="020B0604020202020204" pitchFamily="34" charset="0"/>
              </a:rPr>
              <a:t>Place interests of patients and populations at center of interprofessional health care delivery and population health programs and policies, with the goal of promoting health and health equity across the life span.</a:t>
            </a:r>
          </a:p>
          <a:p>
            <a:pPr lvl="1">
              <a:spcBef>
                <a:spcPts val="600"/>
              </a:spcBef>
              <a:spcAft>
                <a:spcPts val="600"/>
              </a:spcAft>
              <a:buFont typeface="Wingdings" panose="05000000000000000000" pitchFamily="2" charset="2"/>
              <a:buChar char="ü"/>
            </a:pPr>
            <a:r>
              <a:rPr lang="en-US" sz="1200" b="1" i="0" u="none" strike="noStrike" baseline="0" dirty="0">
                <a:solidFill>
                  <a:schemeClr val="accent6"/>
                </a:solidFill>
                <a:latin typeface="Arial" panose="020B0604020202020204" pitchFamily="34" charset="0"/>
              </a:rPr>
              <a:t>VE2: </a:t>
            </a:r>
            <a:r>
              <a:rPr lang="en-US" sz="1200" dirty="0"/>
              <a:t>Respect the dignity and privacy of patients while maintaining confidentiality in the delivery of team-based care.</a:t>
            </a:r>
          </a:p>
          <a:p>
            <a:pPr lvl="1">
              <a:spcBef>
                <a:spcPts val="600"/>
              </a:spcBef>
              <a:spcAft>
                <a:spcPts val="600"/>
              </a:spcAft>
              <a:buFont typeface="Wingdings" panose="05000000000000000000" pitchFamily="2" charset="2"/>
              <a:buChar char="ü"/>
            </a:pPr>
            <a:r>
              <a:rPr lang="en-US" sz="1200" b="1" dirty="0">
                <a:solidFill>
                  <a:schemeClr val="accent6"/>
                </a:solidFill>
              </a:rPr>
              <a:t>VE3: </a:t>
            </a:r>
            <a:r>
              <a:rPr lang="en-US" sz="1200" dirty="0"/>
              <a:t>Embrace the cultural diversity and individual differences that characterize patients, populations, and the health team.</a:t>
            </a:r>
          </a:p>
          <a:p>
            <a:pPr lvl="1">
              <a:spcBef>
                <a:spcPts val="600"/>
              </a:spcBef>
              <a:spcAft>
                <a:spcPts val="600"/>
              </a:spcAft>
              <a:buFont typeface="Wingdings" panose="05000000000000000000" pitchFamily="2" charset="2"/>
              <a:buChar char="ü"/>
            </a:pPr>
            <a:r>
              <a:rPr lang="en-US" sz="1200" b="1" dirty="0">
                <a:solidFill>
                  <a:schemeClr val="accent6"/>
                </a:solidFill>
              </a:rPr>
              <a:t>VE6: </a:t>
            </a:r>
            <a:r>
              <a:rPr lang="en-US" sz="1200" dirty="0"/>
              <a:t>Develop a trusting relationship with patients, families, and other team members.</a:t>
            </a:r>
          </a:p>
          <a:p>
            <a:pPr lvl="1">
              <a:spcBef>
                <a:spcPts val="600"/>
              </a:spcBef>
              <a:spcAft>
                <a:spcPts val="600"/>
              </a:spcAft>
              <a:buFont typeface="Wingdings" panose="05000000000000000000" pitchFamily="2" charset="2"/>
              <a:buChar char="ü"/>
            </a:pPr>
            <a:r>
              <a:rPr lang="en-US" sz="1200" b="1" dirty="0">
                <a:solidFill>
                  <a:schemeClr val="accent6"/>
                </a:solidFill>
              </a:rPr>
              <a:t>VE8: </a:t>
            </a:r>
            <a:r>
              <a:rPr lang="en-US" sz="1200" dirty="0"/>
              <a:t>Manage ethical dilemmas specific to interprofessional patient/ population centered care situations. </a:t>
            </a:r>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12</a:t>
            </a:fld>
            <a:endParaRPr lang="en-US" dirty="0"/>
          </a:p>
        </p:txBody>
      </p:sp>
    </p:spTree>
    <p:extLst>
      <p:ext uri="{BB962C8B-B14F-4D97-AF65-F5344CB8AC3E}">
        <p14:creationId xmlns:p14="http://schemas.microsoft.com/office/powerpoint/2010/main" val="3115593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14</a:t>
            </a:fld>
            <a:endParaRPr lang="en-US" dirty="0"/>
          </a:p>
        </p:txBody>
      </p:sp>
    </p:spTree>
    <p:extLst>
      <p:ext uri="{BB962C8B-B14F-4D97-AF65-F5344CB8AC3E}">
        <p14:creationId xmlns:p14="http://schemas.microsoft.com/office/powerpoint/2010/main" val="17457805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13" y="1519148"/>
            <a:ext cx="7772399" cy="1909859"/>
          </a:xfrm>
        </p:spPr>
        <p:txBody>
          <a:bodyPr anchor="t"/>
          <a:lstStyle>
            <a:lvl1pPr>
              <a:defRPr sz="4200">
                <a:ln>
                  <a:noFill/>
                </a:ln>
                <a:solidFill>
                  <a:schemeClr val="tx2"/>
                </a:solidFill>
              </a:defRPr>
            </a:lvl1pPr>
          </a:lstStyle>
          <a:p>
            <a:r>
              <a:rPr lang="en-US"/>
              <a:t>Click to edit Master title style</a:t>
            </a:r>
          </a:p>
        </p:txBody>
      </p:sp>
      <p:sp>
        <p:nvSpPr>
          <p:cNvPr id="3" name="Subtitle 2"/>
          <p:cNvSpPr>
            <a:spLocks noGrp="1"/>
          </p:cNvSpPr>
          <p:nvPr>
            <p:ph type="subTitle" idx="1" hasCustomPrompt="1"/>
          </p:nvPr>
        </p:nvSpPr>
        <p:spPr>
          <a:xfrm>
            <a:off x="685800" y="3511263"/>
            <a:ext cx="7772398" cy="800100"/>
          </a:xfrm>
        </p:spPr>
        <p:txBody>
          <a:bodyPr anchor="t">
            <a:normAutofit/>
          </a:bodyPr>
          <a:lstStyle>
            <a:lvl1pPr marL="0" indent="0" algn="l">
              <a:buNone/>
              <a:defRPr sz="2000">
                <a:solidFill>
                  <a:srgbClr val="22222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2 style</a:t>
            </a:r>
          </a:p>
        </p:txBody>
      </p:sp>
      <p:sp>
        <p:nvSpPr>
          <p:cNvPr id="6" name="Slide Number Placeholder 5"/>
          <p:cNvSpPr>
            <a:spLocks noGrp="1"/>
          </p:cNvSpPr>
          <p:nvPr>
            <p:ph type="sldNum" sz="quarter" idx="12"/>
          </p:nvPr>
        </p:nvSpPr>
        <p:spPr/>
        <p:txBody>
          <a:bodyPr/>
          <a:lstStyle>
            <a:lvl1pPr>
              <a:defRPr b="0" i="0">
                <a:latin typeface="ITC Avant Garde Std Bk"/>
                <a:cs typeface="ITC Avant Garde Std Bk"/>
              </a:defRPr>
            </a:lvl1pPr>
          </a:lstStyle>
          <a:p>
            <a:fld id="{6E2D2B3B-882E-40F3-A32F-6DD516915044}" type="slidenum">
              <a:rPr lang="en-US" smtClean="0"/>
              <a:pPr/>
              <a:t>‹#›</a:t>
            </a:fld>
            <a:endParaRPr lang="en-US"/>
          </a:p>
        </p:txBody>
      </p:sp>
      <p:sp>
        <p:nvSpPr>
          <p:cNvPr id="8" name="Date Placeholder 3"/>
          <p:cNvSpPr>
            <a:spLocks noGrp="1"/>
          </p:cNvSpPr>
          <p:nvPr>
            <p:ph type="dt" sz="half" idx="11"/>
          </p:nvPr>
        </p:nvSpPr>
        <p:spPr>
          <a:xfrm>
            <a:off x="7719762" y="4764530"/>
            <a:ext cx="738443" cy="274320"/>
          </a:xfrm>
        </p:spPr>
        <p:txBody>
          <a:bodyPr/>
          <a:lstStyle/>
          <a:p>
            <a:pPr fontAlgn="base">
              <a:spcBef>
                <a:spcPct val="0"/>
              </a:spcBef>
              <a:spcAft>
                <a:spcPct val="0"/>
              </a:spcAft>
              <a:defRPr/>
            </a:pPr>
            <a:endParaRPr lang="en-US" altLang="en-US">
              <a:solidFill>
                <a:srgbClr val="FFFFFF"/>
              </a:solidFill>
            </a:endParaRPr>
          </a:p>
        </p:txBody>
      </p:sp>
      <p:sp>
        <p:nvSpPr>
          <p:cNvPr id="9" name="Footer Placeholder 4"/>
          <p:cNvSpPr>
            <a:spLocks noGrp="1"/>
          </p:cNvSpPr>
          <p:nvPr>
            <p:ph type="ftr" sz="quarter" idx="14"/>
          </p:nvPr>
        </p:nvSpPr>
        <p:spPr>
          <a:xfrm>
            <a:off x="3352459" y="4764530"/>
            <a:ext cx="4367298" cy="274320"/>
          </a:xfrm>
        </p:spPr>
        <p:txBody>
          <a:bodyPr/>
          <a:lstStyle/>
          <a:p>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9155" y="114301"/>
            <a:ext cx="2935230" cy="98145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12" y="4698066"/>
            <a:ext cx="1302037" cy="44543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3755121"/>
            <a:ext cx="8588248" cy="391918"/>
          </a:xfrm>
        </p:spPr>
        <p:txBody>
          <a:bodyPr anchor="b"/>
          <a:lstStyle>
            <a:lvl1pPr algn="ctr">
              <a:defRPr sz="2200" b="0">
                <a:ln>
                  <a:noFill/>
                </a:ln>
                <a:solidFill>
                  <a:schemeClr val="accent6"/>
                </a:solidFill>
              </a:defRPr>
            </a:lvl1pPr>
          </a:lstStyle>
          <a:p>
            <a:r>
              <a:rPr lang="en-US"/>
              <a:t>Click to edit Master title style</a:t>
            </a:r>
          </a:p>
        </p:txBody>
      </p:sp>
      <p:sp>
        <p:nvSpPr>
          <p:cNvPr id="3" name="Picture Placeholder 2"/>
          <p:cNvSpPr>
            <a:spLocks noGrp="1"/>
          </p:cNvSpPr>
          <p:nvPr>
            <p:ph type="pic" idx="1"/>
          </p:nvPr>
        </p:nvSpPr>
        <p:spPr>
          <a:xfrm>
            <a:off x="0" y="7744"/>
            <a:ext cx="9144000" cy="368544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301752" y="4205665"/>
            <a:ext cx="8588248" cy="40379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Slide Number Placeholder 8"/>
          <p:cNvSpPr>
            <a:spLocks noGrp="1"/>
          </p:cNvSpPr>
          <p:nvPr>
            <p:ph type="sldNum" sz="quarter" idx="11"/>
          </p:nvPr>
        </p:nvSpPr>
        <p:spPr/>
        <p:txBody>
          <a:bodyPr/>
          <a:lstStyle/>
          <a:p>
            <a:fld id="{AB159995-A1BE-BF4E-BC5F-5A773C9D0009}" type="slidenum">
              <a:rPr lang="en-US" smtClean="0">
                <a:solidFill>
                  <a:srgbClr val="FFFFFF"/>
                </a:solidFill>
              </a:rPr>
              <a:pPr/>
              <a:t>‹#›</a:t>
            </a:fld>
            <a:endParaRPr lang="en-US">
              <a:solidFill>
                <a:srgbClr val="FFFFFF"/>
              </a:solidFill>
            </a:endParaRPr>
          </a:p>
        </p:txBody>
      </p:sp>
      <p:sp>
        <p:nvSpPr>
          <p:cNvPr id="10" name="Date Placeholder 3"/>
          <p:cNvSpPr>
            <a:spLocks noGrp="1"/>
          </p:cNvSpPr>
          <p:nvPr>
            <p:ph type="dt" sz="half" idx="12"/>
          </p:nvPr>
        </p:nvSpPr>
        <p:spPr>
          <a:xfrm>
            <a:off x="7719762" y="4764530"/>
            <a:ext cx="738443" cy="274320"/>
          </a:xfrm>
          <a:prstGeom prst="rect">
            <a:avLst/>
          </a:prstGeom>
        </p:spPr>
        <p:txBody>
          <a:bodyPr anchor="ctr"/>
          <a:lstStyle>
            <a:lvl1pPr>
              <a:defRPr sz="1200">
                <a:solidFill>
                  <a:srgbClr val="88A7DF"/>
                </a:solidFill>
              </a:defRPr>
            </a:lvl1pPr>
          </a:lstStyle>
          <a:p>
            <a:pPr>
              <a:defRPr/>
            </a:pPr>
            <a:endParaRPr lang="en-US" altLang="en-US">
              <a:solidFill>
                <a:srgbClr val="FFFFFF"/>
              </a:solidFill>
            </a:endParaRPr>
          </a:p>
        </p:txBody>
      </p:sp>
      <p:sp>
        <p:nvSpPr>
          <p:cNvPr id="11"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12" y="4698066"/>
            <a:ext cx="1302037" cy="445434"/>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1_Two Content">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457202" y="205979"/>
            <a:ext cx="8315700" cy="857400"/>
          </a:xfrm>
          <a:prstGeom prst="rect">
            <a:avLst/>
          </a:prstGeom>
          <a:noFill/>
          <a:ln>
            <a:noFill/>
          </a:ln>
        </p:spPr>
        <p:txBody>
          <a:bodyPr spcFirstLastPara="1" wrap="square" lIns="91275" tIns="45625" rIns="91275" bIns="45625" anchor="ctr" anchorCtr="0">
            <a:noAutofit/>
          </a:bodyPr>
          <a:lstStyle>
            <a:lvl1pPr lvl="0" algn="l">
              <a:spcBef>
                <a:spcPts val="0"/>
              </a:spcBef>
              <a:spcAft>
                <a:spcPts val="0"/>
              </a:spcAft>
              <a:buClr>
                <a:schemeClr val="accent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5"/>
          <p:cNvSpPr txBox="1">
            <a:spLocks noGrp="1"/>
          </p:cNvSpPr>
          <p:nvPr>
            <p:ph type="body" idx="1"/>
          </p:nvPr>
        </p:nvSpPr>
        <p:spPr>
          <a:xfrm>
            <a:off x="457200" y="1152144"/>
            <a:ext cx="3657600" cy="3323400"/>
          </a:xfrm>
          <a:prstGeom prst="rect">
            <a:avLst/>
          </a:prstGeom>
          <a:noFill/>
          <a:ln>
            <a:noFill/>
          </a:ln>
        </p:spPr>
        <p:txBody>
          <a:bodyPr spcFirstLastPara="1" wrap="square" lIns="91275" tIns="45625" rIns="91275" bIns="45625" anchor="t" anchorCtr="0">
            <a:noAutofit/>
          </a:bodyPr>
          <a:lstStyle>
            <a:lvl1pPr marL="457200" lvl="0" indent="-406400" algn="l">
              <a:spcBef>
                <a:spcPts val="560"/>
              </a:spcBef>
              <a:spcAft>
                <a:spcPts val="0"/>
              </a:spcAft>
              <a:buSzPts val="2800"/>
              <a:buChar char="▪"/>
              <a:defRPr sz="2800"/>
            </a:lvl1pPr>
            <a:lvl2pPr marL="914400" lvl="1" indent="-381000" algn="l">
              <a:spcBef>
                <a:spcPts val="480"/>
              </a:spcBef>
              <a:spcAft>
                <a:spcPts val="0"/>
              </a:spcAft>
              <a:buSzPts val="2400"/>
              <a:buChar char="▪"/>
              <a:defRPr sz="2400"/>
            </a:lvl2pPr>
            <a:lvl3pPr marL="1371600" lvl="2" indent="-355600" algn="l">
              <a:spcBef>
                <a:spcPts val="400"/>
              </a:spcBef>
              <a:spcAft>
                <a:spcPts val="0"/>
              </a:spcAft>
              <a:buSzPts val="2000"/>
              <a:buChar char="▪"/>
              <a:defRPr sz="2000"/>
            </a:lvl3pPr>
            <a:lvl4pPr marL="1828800" lvl="3" indent="-342900" algn="l">
              <a:spcBef>
                <a:spcPts val="360"/>
              </a:spcBef>
              <a:spcAft>
                <a:spcPts val="0"/>
              </a:spcAft>
              <a:buSzPts val="1800"/>
              <a:buChar char="▪"/>
              <a:defRPr sz="1800"/>
            </a:lvl4pPr>
            <a:lvl5pPr marL="2286000" lvl="4" indent="-342900" algn="l">
              <a:spcBef>
                <a:spcPts val="360"/>
              </a:spcBef>
              <a:spcAft>
                <a:spcPts val="0"/>
              </a:spcAft>
              <a:buSzPts val="1800"/>
              <a:buChar char="▪"/>
              <a:defRPr sz="1800"/>
            </a:lvl5pPr>
            <a:lvl6pPr marL="2743200" lvl="5" indent="-342900" algn="l">
              <a:spcBef>
                <a:spcPts val="360"/>
              </a:spcBef>
              <a:spcAft>
                <a:spcPts val="0"/>
              </a:spcAft>
              <a:buSzPts val="1800"/>
              <a:buChar char="•"/>
              <a:defRPr sz="1800"/>
            </a:lvl6pPr>
            <a:lvl7pPr marL="3200400" lvl="6" indent="-342900" algn="l">
              <a:spcBef>
                <a:spcPts val="360"/>
              </a:spcBef>
              <a:spcAft>
                <a:spcPts val="0"/>
              </a:spcAft>
              <a:buSzPts val="1800"/>
              <a:buChar char="•"/>
              <a:defRPr sz="1800"/>
            </a:lvl7pPr>
            <a:lvl8pPr marL="3657600" lvl="7" indent="-342900" algn="l">
              <a:spcBef>
                <a:spcPts val="360"/>
              </a:spcBef>
              <a:spcAft>
                <a:spcPts val="0"/>
              </a:spcAft>
              <a:buSzPts val="1800"/>
              <a:buChar char="•"/>
              <a:defRPr sz="1800"/>
            </a:lvl8pPr>
            <a:lvl9pPr marL="4114800" lvl="8" indent="-342900" algn="l">
              <a:spcBef>
                <a:spcPts val="360"/>
              </a:spcBef>
              <a:spcAft>
                <a:spcPts val="0"/>
              </a:spcAft>
              <a:buSzPts val="1800"/>
              <a:buChar char="•"/>
              <a:defRPr sz="1800"/>
            </a:lvl9pPr>
          </a:lstStyle>
          <a:p>
            <a:endParaRPr/>
          </a:p>
        </p:txBody>
      </p:sp>
      <p:sp>
        <p:nvSpPr>
          <p:cNvPr id="38" name="Google Shape;38;p5"/>
          <p:cNvSpPr txBox="1">
            <a:spLocks noGrp="1"/>
          </p:cNvSpPr>
          <p:nvPr>
            <p:ph type="body" idx="2"/>
          </p:nvPr>
        </p:nvSpPr>
        <p:spPr>
          <a:xfrm>
            <a:off x="4419602" y="1152144"/>
            <a:ext cx="4038600" cy="3323400"/>
          </a:xfrm>
          <a:prstGeom prst="rect">
            <a:avLst/>
          </a:prstGeom>
          <a:noFill/>
          <a:ln>
            <a:noFill/>
          </a:ln>
        </p:spPr>
        <p:txBody>
          <a:bodyPr spcFirstLastPara="1" wrap="square" lIns="91275" tIns="45625" rIns="91275" bIns="45625" anchor="t" anchorCtr="0">
            <a:noAutofit/>
          </a:bodyPr>
          <a:lstStyle>
            <a:lvl1pPr marL="457200" lvl="0" indent="-406400" algn="l">
              <a:spcBef>
                <a:spcPts val="560"/>
              </a:spcBef>
              <a:spcAft>
                <a:spcPts val="0"/>
              </a:spcAft>
              <a:buSzPts val="2800"/>
              <a:buChar char="▪"/>
              <a:defRPr sz="2800"/>
            </a:lvl1pPr>
            <a:lvl2pPr marL="914400" lvl="1" indent="-381000" algn="l">
              <a:spcBef>
                <a:spcPts val="480"/>
              </a:spcBef>
              <a:spcAft>
                <a:spcPts val="0"/>
              </a:spcAft>
              <a:buSzPts val="2400"/>
              <a:buChar char="▪"/>
              <a:defRPr sz="2400"/>
            </a:lvl2pPr>
            <a:lvl3pPr marL="1371600" lvl="2" indent="-355600" algn="l">
              <a:spcBef>
                <a:spcPts val="400"/>
              </a:spcBef>
              <a:spcAft>
                <a:spcPts val="0"/>
              </a:spcAft>
              <a:buSzPts val="2000"/>
              <a:buChar char="▪"/>
              <a:defRPr sz="2000"/>
            </a:lvl3pPr>
            <a:lvl4pPr marL="1828800" lvl="3" indent="-342900" algn="l">
              <a:spcBef>
                <a:spcPts val="360"/>
              </a:spcBef>
              <a:spcAft>
                <a:spcPts val="0"/>
              </a:spcAft>
              <a:buSzPts val="1800"/>
              <a:buChar char="▪"/>
              <a:defRPr sz="1800"/>
            </a:lvl4pPr>
            <a:lvl5pPr marL="2286000" lvl="4" indent="-342900" algn="l">
              <a:spcBef>
                <a:spcPts val="360"/>
              </a:spcBef>
              <a:spcAft>
                <a:spcPts val="0"/>
              </a:spcAft>
              <a:buSzPts val="1800"/>
              <a:buChar char="▪"/>
              <a:defRPr sz="1800"/>
            </a:lvl5pPr>
            <a:lvl6pPr marL="2743200" lvl="5" indent="-342900" algn="l">
              <a:spcBef>
                <a:spcPts val="360"/>
              </a:spcBef>
              <a:spcAft>
                <a:spcPts val="0"/>
              </a:spcAft>
              <a:buSzPts val="1800"/>
              <a:buChar char="•"/>
              <a:defRPr sz="1800"/>
            </a:lvl6pPr>
            <a:lvl7pPr marL="3200400" lvl="6" indent="-342900" algn="l">
              <a:spcBef>
                <a:spcPts val="360"/>
              </a:spcBef>
              <a:spcAft>
                <a:spcPts val="0"/>
              </a:spcAft>
              <a:buSzPts val="1800"/>
              <a:buChar char="•"/>
              <a:defRPr sz="1800"/>
            </a:lvl7pPr>
            <a:lvl8pPr marL="3657600" lvl="7" indent="-342900" algn="l">
              <a:spcBef>
                <a:spcPts val="360"/>
              </a:spcBef>
              <a:spcAft>
                <a:spcPts val="0"/>
              </a:spcAft>
              <a:buSzPts val="1800"/>
              <a:buChar char="•"/>
              <a:defRPr sz="1800"/>
            </a:lvl8pPr>
            <a:lvl9pPr marL="4114800" lvl="8" indent="-342900" algn="l">
              <a:spcBef>
                <a:spcPts val="360"/>
              </a:spcBef>
              <a:spcAft>
                <a:spcPts val="0"/>
              </a:spcAft>
              <a:buSzPts val="1800"/>
              <a:buChar char="•"/>
              <a:defRPr sz="1800"/>
            </a:lvl9pPr>
          </a:lstStyle>
          <a:p>
            <a:endParaRPr/>
          </a:p>
        </p:txBody>
      </p:sp>
      <p:sp>
        <p:nvSpPr>
          <p:cNvPr id="39" name="Google Shape;39;p5"/>
          <p:cNvSpPr>
            <a:spLocks noGrp="1"/>
          </p:cNvSpPr>
          <p:nvPr>
            <p:ph type="sldNum" idx="12"/>
          </p:nvPr>
        </p:nvSpPr>
        <p:spPr>
          <a:xfrm>
            <a:off x="8531788" y="4729412"/>
            <a:ext cx="548700" cy="29730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
        <p:nvSpPr>
          <p:cNvPr id="40" name="Google Shape;40;p5"/>
          <p:cNvSpPr txBox="1">
            <a:spLocks noGrp="1"/>
          </p:cNvSpPr>
          <p:nvPr>
            <p:ph type="dt" idx="10"/>
          </p:nvPr>
        </p:nvSpPr>
        <p:spPr>
          <a:xfrm>
            <a:off x="7719760" y="4764531"/>
            <a:ext cx="738300" cy="274200"/>
          </a:xfrm>
          <a:prstGeom prst="rect">
            <a:avLst/>
          </a:prstGeom>
          <a:noFill/>
          <a:ln>
            <a:noFill/>
          </a:ln>
        </p:spPr>
        <p:txBody>
          <a:bodyPr spcFirstLastPara="1" wrap="square" lIns="91275" tIns="45625" rIns="91275" bIns="45625" anchor="ctr" anchorCtr="0">
            <a:noAutofit/>
          </a:bodyPr>
          <a:lstStyle>
            <a:lvl1pPr lvl="0" algn="l">
              <a:spcBef>
                <a:spcPts val="0"/>
              </a:spcBef>
              <a:spcAft>
                <a:spcPts val="0"/>
              </a:spcAft>
              <a:buSzPts val="1400"/>
              <a:buNone/>
              <a:defRPr sz="1200">
                <a:solidFill>
                  <a:srgbClr val="88A7D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5"/>
          <p:cNvSpPr txBox="1">
            <a:spLocks noGrp="1"/>
          </p:cNvSpPr>
          <p:nvPr>
            <p:ph type="ftr" idx="11"/>
          </p:nvPr>
        </p:nvSpPr>
        <p:spPr>
          <a:xfrm>
            <a:off x="3352459" y="4764531"/>
            <a:ext cx="4367400" cy="274200"/>
          </a:xfrm>
          <a:prstGeom prst="rect">
            <a:avLst/>
          </a:prstGeom>
          <a:noFill/>
          <a:ln>
            <a:noFill/>
          </a:ln>
        </p:spPr>
        <p:txBody>
          <a:bodyPr spcFirstLastPara="1" wrap="square" lIns="91275" tIns="45625" rIns="91275" bIns="45625" anchor="ctr" anchorCtr="0">
            <a:noAutofit/>
          </a:bodyPr>
          <a:lstStyle>
            <a:lvl1pPr lvl="0" algn="l">
              <a:spcBef>
                <a:spcPts val="0"/>
              </a:spcBef>
              <a:spcAft>
                <a:spcPts val="0"/>
              </a:spcAft>
              <a:buSzPts val="1400"/>
              <a:buNone/>
              <a:defRPr sz="1200">
                <a:solidFill>
                  <a:srgbClr val="87A7DE"/>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0" name="Picture 9">
            <a:extLst>
              <a:ext uri="{FF2B5EF4-FFF2-40B4-BE49-F238E27FC236}">
                <a16:creationId xmlns:a16="http://schemas.microsoft.com/office/drawing/2014/main" id="{59CDD4BC-3DC5-4A62-AF7B-626A060109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extLst>
      <p:ext uri="{BB962C8B-B14F-4D97-AF65-F5344CB8AC3E}">
        <p14:creationId xmlns:p14="http://schemas.microsoft.com/office/powerpoint/2010/main" val="2944188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
        <p:nvSpPr>
          <p:cNvPr id="8" name="Date Placeholder 3"/>
          <p:cNvSpPr>
            <a:spLocks noGrp="1"/>
          </p:cNvSpPr>
          <p:nvPr>
            <p:ph type="dt" sz="half" idx="2"/>
          </p:nvPr>
        </p:nvSpPr>
        <p:spPr>
          <a:xfrm>
            <a:off x="7719762" y="4764530"/>
            <a:ext cx="738443" cy="274320"/>
          </a:xfrm>
          <a:prstGeom prst="rect">
            <a:avLst/>
          </a:prstGeom>
        </p:spPr>
        <p:txBody>
          <a:bodyPr anchor="ctr"/>
          <a:lstStyle>
            <a:lvl1pPr>
              <a:defRPr sz="1200">
                <a:solidFill>
                  <a:srgbClr val="88A7DF"/>
                </a:solidFill>
              </a:defRPr>
            </a:lvl1pPr>
          </a:lstStyle>
          <a:p>
            <a:pPr>
              <a:defRPr/>
            </a:pPr>
            <a:endParaRPr lang="en-US" altLang="en-US">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12" y="4698066"/>
            <a:ext cx="1302037" cy="44543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28" y="2390378"/>
            <a:ext cx="7659687" cy="876300"/>
          </a:xfrm>
        </p:spPr>
        <p:txBody>
          <a:bodyPr anchor="t"/>
          <a:lstStyle>
            <a:lvl1pPr algn="l">
              <a:defRPr sz="3600" b="0" cap="all"/>
            </a:lvl1pPr>
          </a:lstStyle>
          <a:p>
            <a:r>
              <a:rPr lang="en-US"/>
              <a:t>Click to edit Master title style</a:t>
            </a:r>
          </a:p>
        </p:txBody>
      </p:sp>
      <p:sp>
        <p:nvSpPr>
          <p:cNvPr id="3" name="Text Placeholder 2"/>
          <p:cNvSpPr>
            <a:spLocks noGrp="1"/>
          </p:cNvSpPr>
          <p:nvPr>
            <p:ph type="body" idx="1"/>
          </p:nvPr>
        </p:nvSpPr>
        <p:spPr>
          <a:xfrm>
            <a:off x="722325" y="1165225"/>
            <a:ext cx="6135687" cy="1225154"/>
          </a:xfrm>
        </p:spPr>
        <p:txBody>
          <a:bodyPr anchor="b"/>
          <a:lstStyle>
            <a:lvl1pPr marL="0" indent="0">
              <a:buNone/>
              <a:defRPr sz="2000">
                <a:solidFill>
                  <a:srgbClr val="22222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3D987DAA-A896-1841-BC8A-D645CCE33E3D}" type="slidenum">
              <a:rPr lang="en-US" smtClean="0">
                <a:solidFill>
                  <a:srgbClr val="FFFFFF"/>
                </a:solidFill>
              </a:rPr>
              <a:pPr/>
              <a:t>‹#›</a:t>
            </a:fld>
            <a:endParaRPr lang="en-US">
              <a:solidFill>
                <a:srgbClr val="FFFFFF"/>
              </a:solidFill>
            </a:endParaRPr>
          </a:p>
        </p:txBody>
      </p:sp>
      <p:sp>
        <p:nvSpPr>
          <p:cNvPr id="8" name="Date Placeholder 3"/>
          <p:cNvSpPr>
            <a:spLocks noGrp="1"/>
          </p:cNvSpPr>
          <p:nvPr>
            <p:ph type="dt" sz="half" idx="2"/>
          </p:nvPr>
        </p:nvSpPr>
        <p:spPr>
          <a:xfrm>
            <a:off x="7719762" y="4764530"/>
            <a:ext cx="738443" cy="274320"/>
          </a:xfrm>
          <a:prstGeom prst="rect">
            <a:avLst/>
          </a:prstGeom>
        </p:spPr>
        <p:txBody>
          <a:bodyPr anchor="ctr"/>
          <a:lstStyle>
            <a:lvl1pPr>
              <a:defRPr sz="1200">
                <a:solidFill>
                  <a:srgbClr val="88A7DF"/>
                </a:solidFill>
              </a:defRPr>
            </a:lvl1pPr>
          </a:lstStyle>
          <a:p>
            <a:pPr>
              <a:defRPr/>
            </a:pPr>
            <a:endParaRPr lang="en-US" altLang="en-US">
              <a:solidFill>
                <a:srgbClr val="FFFFFF"/>
              </a:solidFill>
            </a:endParaRPr>
          </a:p>
        </p:txBody>
      </p:sp>
      <p:sp>
        <p:nvSpPr>
          <p:cNvPr id="9"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12" y="4698066"/>
            <a:ext cx="1302037" cy="445434"/>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52144"/>
            <a:ext cx="3657600" cy="33234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19614" y="1152144"/>
            <a:ext cx="4038599" cy="33234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
        <p:nvSpPr>
          <p:cNvPr id="9" name="Date Placeholder 3"/>
          <p:cNvSpPr>
            <a:spLocks noGrp="1"/>
          </p:cNvSpPr>
          <p:nvPr>
            <p:ph type="dt" sz="half" idx="13"/>
          </p:nvPr>
        </p:nvSpPr>
        <p:spPr>
          <a:xfrm>
            <a:off x="7719762" y="4764530"/>
            <a:ext cx="738443" cy="274320"/>
          </a:xfrm>
          <a:prstGeom prst="rect">
            <a:avLst/>
          </a:prstGeom>
        </p:spPr>
        <p:txBody>
          <a:bodyPr anchor="ctr"/>
          <a:lstStyle>
            <a:lvl1pPr>
              <a:defRPr sz="1200">
                <a:solidFill>
                  <a:srgbClr val="88A7DF"/>
                </a:solidFill>
              </a:defRPr>
            </a:lvl1pPr>
          </a:lstStyle>
          <a:p>
            <a:pPr>
              <a:defRPr/>
            </a:pPr>
            <a:endParaRPr lang="en-US" altLang="en-US">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12" y="4698066"/>
            <a:ext cx="1302037" cy="445434"/>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33454"/>
            <a:ext cx="3890108" cy="479822"/>
          </a:xfrm>
        </p:spPr>
        <p:txBody>
          <a:bodyPr anchor="b">
            <a:noAutofit/>
          </a:bodyPr>
          <a:lstStyle>
            <a:lvl1pPr marL="0" indent="0" algn="l">
              <a:buNone/>
              <a:defRPr sz="2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06543"/>
            <a:ext cx="3890108" cy="26690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32211" y="1233454"/>
            <a:ext cx="4038599" cy="479822"/>
          </a:xfrm>
        </p:spPr>
        <p:txBody>
          <a:bodyPr anchor="b">
            <a:noAutofit/>
          </a:bodyPr>
          <a:lstStyle>
            <a:lvl1pPr marL="0" indent="0" algn="l">
              <a:buNone/>
              <a:defRPr sz="2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32211" y="1806543"/>
            <a:ext cx="4038599" cy="26690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9F49499B-0A11-F941-988B-5A98BBA90756}" type="slidenum">
              <a:rPr lang="en-US" smtClean="0">
                <a:solidFill>
                  <a:srgbClr val="FFFFFF"/>
                </a:solidFill>
              </a:rPr>
              <a:pPr/>
              <a:t>‹#›</a:t>
            </a:fld>
            <a:endParaRPr lang="en-US">
              <a:solidFill>
                <a:srgbClr val="FFFFFF"/>
              </a:solidFill>
            </a:endParaRPr>
          </a:p>
        </p:txBody>
      </p:sp>
      <p:sp>
        <p:nvSpPr>
          <p:cNvPr id="11" name="Date Placeholder 3"/>
          <p:cNvSpPr>
            <a:spLocks noGrp="1"/>
          </p:cNvSpPr>
          <p:nvPr>
            <p:ph type="dt" sz="half" idx="13"/>
          </p:nvPr>
        </p:nvSpPr>
        <p:spPr>
          <a:xfrm>
            <a:off x="7719762" y="4764530"/>
            <a:ext cx="738443" cy="274320"/>
          </a:xfrm>
          <a:prstGeom prst="rect">
            <a:avLst/>
          </a:prstGeom>
        </p:spPr>
        <p:txBody>
          <a:bodyPr anchor="ctr"/>
          <a:lstStyle>
            <a:lvl1pPr>
              <a:defRPr sz="1200">
                <a:solidFill>
                  <a:srgbClr val="88A7DF"/>
                </a:solidFill>
              </a:defRPr>
            </a:lvl1pPr>
          </a:lstStyle>
          <a:p>
            <a:pPr>
              <a:defRPr/>
            </a:pPr>
            <a:endParaRPr lang="en-US" altLang="en-US">
              <a:solidFill>
                <a:srgbClr val="FFFFFF"/>
              </a:solidFill>
            </a:endParaRPr>
          </a:p>
        </p:txBody>
      </p:sp>
      <p:sp>
        <p:nvSpPr>
          <p:cNvPr id="12" name="Footer Placeholder 4"/>
          <p:cNvSpPr>
            <a:spLocks noGrp="1"/>
          </p:cNvSpPr>
          <p:nvPr>
            <p:ph type="ftr" sz="quarter" idx="14"/>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12" y="4698066"/>
            <a:ext cx="1302037" cy="445434"/>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SmartArt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DB0A249C-C385-6343-9E2D-0B8524CBBFBC}" type="slidenum">
              <a:rPr lang="en-US" smtClean="0">
                <a:solidFill>
                  <a:srgbClr val="FFFFFF"/>
                </a:solidFill>
              </a:rPr>
              <a:pPr/>
              <a:t>‹#›</a:t>
            </a:fld>
            <a:endParaRPr lang="en-US">
              <a:solidFill>
                <a:srgbClr val="FFFFFF"/>
              </a:solidFill>
            </a:endParaRPr>
          </a:p>
        </p:txBody>
      </p:sp>
      <p:sp>
        <p:nvSpPr>
          <p:cNvPr id="7" name="Date Placeholder 3"/>
          <p:cNvSpPr>
            <a:spLocks noGrp="1"/>
          </p:cNvSpPr>
          <p:nvPr>
            <p:ph type="dt" sz="half" idx="2"/>
          </p:nvPr>
        </p:nvSpPr>
        <p:spPr>
          <a:xfrm>
            <a:off x="7719762" y="4764530"/>
            <a:ext cx="738443" cy="274320"/>
          </a:xfrm>
          <a:prstGeom prst="rect">
            <a:avLst/>
          </a:prstGeom>
        </p:spPr>
        <p:txBody>
          <a:bodyPr anchor="ctr"/>
          <a:lstStyle>
            <a:lvl1pPr>
              <a:defRPr sz="1200">
                <a:solidFill>
                  <a:srgbClr val="88A7DF"/>
                </a:solidFill>
              </a:defRPr>
            </a:lvl1pPr>
          </a:lstStyle>
          <a:p>
            <a:pPr>
              <a:defRPr/>
            </a:pPr>
            <a:endParaRPr lang="en-US" altLang="en-US">
              <a:solidFill>
                <a:srgbClr val="FFFFFF"/>
              </a:solidFill>
            </a:endParaRPr>
          </a:p>
        </p:txBody>
      </p:sp>
      <p:sp>
        <p:nvSpPr>
          <p:cNvPr id="8"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sp>
        <p:nvSpPr>
          <p:cNvPr id="10" name="SmartArt Placeholder 9"/>
          <p:cNvSpPr>
            <a:spLocks noGrp="1"/>
          </p:cNvSpPr>
          <p:nvPr>
            <p:ph type="dgm" sz="quarter" idx="13"/>
          </p:nvPr>
        </p:nvSpPr>
        <p:spPr>
          <a:xfrm>
            <a:off x="457200" y="1143000"/>
            <a:ext cx="8305800" cy="3371850"/>
          </a:xfrm>
        </p:spPr>
        <p:txBody>
          <a:bodyPr/>
          <a:lstStyle/>
          <a:p>
            <a:r>
              <a:rPr lang="en-US"/>
              <a:t>Click icon to add SmartArt graphic</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12" y="4698066"/>
            <a:ext cx="1302037" cy="445434"/>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DD1BA20-3B1F-8544-ADC7-70EC2EFB7AE2}" type="slidenum">
              <a:rPr lang="en-US" smtClean="0">
                <a:solidFill>
                  <a:srgbClr val="FFFFFF"/>
                </a:solidFill>
              </a:rPr>
              <a:pPr/>
              <a:t>‹#›</a:t>
            </a:fld>
            <a:endParaRPr lang="en-US">
              <a:solidFill>
                <a:srgbClr val="FFFFFF"/>
              </a:solidFill>
            </a:endParaRPr>
          </a:p>
        </p:txBody>
      </p:sp>
      <p:sp>
        <p:nvSpPr>
          <p:cNvPr id="6" name="Date Placeholder 3"/>
          <p:cNvSpPr>
            <a:spLocks noGrp="1"/>
          </p:cNvSpPr>
          <p:nvPr>
            <p:ph type="dt" sz="half" idx="2"/>
          </p:nvPr>
        </p:nvSpPr>
        <p:spPr>
          <a:xfrm>
            <a:off x="7719762" y="4764530"/>
            <a:ext cx="738443" cy="274320"/>
          </a:xfrm>
          <a:prstGeom prst="rect">
            <a:avLst/>
          </a:prstGeom>
        </p:spPr>
        <p:txBody>
          <a:bodyPr anchor="ctr"/>
          <a:lstStyle>
            <a:lvl1pPr>
              <a:defRPr sz="1200">
                <a:solidFill>
                  <a:srgbClr val="88A7DF"/>
                </a:solidFill>
              </a:defRPr>
            </a:lvl1pPr>
          </a:lstStyle>
          <a:p>
            <a:pPr>
              <a:defRPr/>
            </a:pPr>
            <a:endParaRPr lang="en-US" altLang="en-US">
              <a:solidFill>
                <a:srgbClr val="FFFFFF"/>
              </a:solidFill>
            </a:endParaRPr>
          </a:p>
        </p:txBody>
      </p:sp>
      <p:sp>
        <p:nvSpPr>
          <p:cNvPr id="7"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3"/>
          </p:nvPr>
        </p:nvSpPr>
        <p:spPr>
          <a:xfrm>
            <a:off x="457200" y="1143000"/>
            <a:ext cx="8305800" cy="3371850"/>
          </a:xfrm>
        </p:spPr>
        <p:txBody>
          <a:bodyPr/>
          <a:lstStyle/>
          <a:p>
            <a:r>
              <a:rPr lang="en-US"/>
              <a:t>Click icon to add table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12" y="4698066"/>
            <a:ext cx="1302037" cy="44543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Media">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a:solidFill>
                <a:srgbClr val="FFFFFF"/>
              </a:solidFill>
              <a:ea typeface="ＭＳ Ｐゴシック" charset="0"/>
            </a:endParaRPr>
          </a:p>
        </p:txBody>
      </p:sp>
      <p:sp>
        <p:nvSpPr>
          <p:cNvPr id="4" name="Date Placeholder 3"/>
          <p:cNvSpPr>
            <a:spLocks noGrp="1"/>
          </p:cNvSpPr>
          <p:nvPr>
            <p:ph type="dt" sz="half" idx="11"/>
          </p:nvPr>
        </p:nvSpPr>
        <p:spPr/>
        <p:txBody>
          <a:bodyPr/>
          <a:lstStyle/>
          <a:p>
            <a:pPr fontAlgn="base">
              <a:spcBef>
                <a:spcPct val="0"/>
              </a:spcBef>
              <a:spcAft>
                <a:spcPct val="0"/>
              </a:spcAft>
              <a:defRPr/>
            </a:pPr>
            <a:endParaRPr lang="en-US" altLang="en-US">
              <a:solidFill>
                <a:srgbClr val="FFFFFF"/>
              </a:solidFill>
            </a:endParaRPr>
          </a:p>
        </p:txBody>
      </p:sp>
      <p:sp>
        <p:nvSpPr>
          <p:cNvPr id="5" name="Footer Placeholder 4"/>
          <p:cNvSpPr>
            <a:spLocks noGrp="1"/>
          </p:cNvSpPr>
          <p:nvPr>
            <p:ph type="ftr" sz="quarter" idx="12"/>
          </p:nvPr>
        </p:nvSpPr>
        <p:spPr/>
        <p:txBody>
          <a:bodyPr/>
          <a:lstStyle/>
          <a:p>
            <a:endParaRPr lang="en-US"/>
          </a:p>
        </p:txBody>
      </p:sp>
      <p:sp>
        <p:nvSpPr>
          <p:cNvPr id="15" name="Media Placeholder 14"/>
          <p:cNvSpPr>
            <a:spLocks noGrp="1"/>
          </p:cNvSpPr>
          <p:nvPr>
            <p:ph type="media" sz="quarter" idx="13"/>
          </p:nvPr>
        </p:nvSpPr>
        <p:spPr>
          <a:xfrm>
            <a:off x="457200" y="1085850"/>
            <a:ext cx="8305800" cy="3371850"/>
          </a:xfrm>
        </p:spPr>
        <p:txBody>
          <a:bodyPr/>
          <a:lstStyle/>
          <a:p>
            <a:r>
              <a:rPr lang="en-US"/>
              <a:t>Click icon to add media</a:t>
            </a:r>
          </a:p>
        </p:txBody>
      </p:sp>
      <p:sp>
        <p:nvSpPr>
          <p:cNvPr id="16" name="Title 15"/>
          <p:cNvSpPr>
            <a:spLocks noGrp="1"/>
          </p:cNvSpPr>
          <p:nvPr>
            <p:ph type="title"/>
          </p:nvPr>
        </p:nvSpPr>
        <p:spPr/>
        <p:txBody>
          <a:bodyPr/>
          <a:lstStyle/>
          <a:p>
            <a:r>
              <a:rPr lang="en-US"/>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12" y="4698066"/>
            <a:ext cx="1302037" cy="445434"/>
          </a:xfrm>
          <a:prstGeom prst="rect">
            <a:avLst/>
          </a:prstGeom>
        </p:spPr>
      </p:pic>
    </p:spTree>
    <p:extLst>
      <p:ext uri="{BB962C8B-B14F-4D97-AF65-F5344CB8AC3E}">
        <p14:creationId xmlns:p14="http://schemas.microsoft.com/office/powerpoint/2010/main" val="1333701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15" y="4121658"/>
            <a:ext cx="8516815" cy="445770"/>
          </a:xfrm>
        </p:spPr>
        <p:txBody>
          <a:bodyPr anchor="b"/>
          <a:lstStyle>
            <a:lvl1pPr algn="ctr">
              <a:defRPr sz="2200" b="0"/>
            </a:lvl1pPr>
          </a:lstStyle>
          <a:p>
            <a:r>
              <a:rPr lang="en-US"/>
              <a:t>Click to edit Master title style</a:t>
            </a:r>
          </a:p>
        </p:txBody>
      </p:sp>
      <p:sp>
        <p:nvSpPr>
          <p:cNvPr id="7" name="Slide Number Placeholder 6"/>
          <p:cNvSpPr>
            <a:spLocks noGrp="1"/>
          </p:cNvSpPr>
          <p:nvPr>
            <p:ph type="sldNum" sz="quarter" idx="12"/>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a:solidFill>
                <a:srgbClr val="FFFFFF"/>
              </a:solidFill>
              <a:ea typeface="ＭＳ Ｐゴシック" charset="0"/>
            </a:endParaRPr>
          </a:p>
        </p:txBody>
      </p:sp>
      <p:sp>
        <p:nvSpPr>
          <p:cNvPr id="9" name="Content Placeholder 8"/>
          <p:cNvSpPr>
            <a:spLocks noGrp="1"/>
          </p:cNvSpPr>
          <p:nvPr>
            <p:ph sz="quarter" idx="13"/>
          </p:nvPr>
        </p:nvSpPr>
        <p:spPr>
          <a:xfrm>
            <a:off x="304814" y="285750"/>
            <a:ext cx="8516815" cy="37071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2"/>
          </p:nvPr>
        </p:nvSpPr>
        <p:spPr>
          <a:xfrm>
            <a:off x="7719762" y="4764530"/>
            <a:ext cx="738443" cy="274320"/>
          </a:xfrm>
          <a:prstGeom prst="rect">
            <a:avLst/>
          </a:prstGeom>
        </p:spPr>
        <p:txBody>
          <a:bodyPr anchor="ctr"/>
          <a:lstStyle>
            <a:lvl1pPr>
              <a:defRPr sz="1200">
                <a:solidFill>
                  <a:srgbClr val="88A7DF"/>
                </a:solidFill>
              </a:defRPr>
            </a:lvl1pPr>
          </a:lstStyle>
          <a:p>
            <a:pPr fontAlgn="base">
              <a:spcBef>
                <a:spcPct val="0"/>
              </a:spcBef>
              <a:spcAft>
                <a:spcPct val="0"/>
              </a:spcAft>
              <a:defRPr/>
            </a:pPr>
            <a:endParaRPr lang="en-US" altLang="en-US">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12" y="4698066"/>
            <a:ext cx="1302037" cy="445434"/>
          </a:xfrm>
          <a:prstGeom prst="rect">
            <a:avLst/>
          </a:prstGeom>
        </p:spPr>
      </p:pic>
    </p:spTree>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10000"/>
            <a:lumOff val="90000"/>
            <a:alpha val="11000"/>
          </a:schemeClr>
        </a:solidFill>
        <a:effectLst/>
      </p:bgPr>
    </p:bg>
    <p:spTree>
      <p:nvGrpSpPr>
        <p:cNvPr id="1" name=""/>
        <p:cNvGrpSpPr/>
        <p:nvPr/>
      </p:nvGrpSpPr>
      <p:grpSpPr>
        <a:xfrm>
          <a:off x="0" y="0"/>
          <a:ext cx="0" cy="0"/>
          <a:chOff x="0" y="0"/>
          <a:chExt cx="0" cy="0"/>
        </a:xfrm>
      </p:grpSpPr>
      <p:pic>
        <p:nvPicPr>
          <p:cNvPr id="17" name="Picture 16" descr="AETC_2016_ribbon.png"/>
          <p:cNvPicPr>
            <a:picLocks noChangeAspect="1"/>
          </p:cNvPicPr>
          <p:nvPr/>
        </p:nvPicPr>
        <p:blipFill rotWithShape="1">
          <a:blip r:embed="rId13" cstate="print">
            <a:alphaModFix amt="5000"/>
            <a:extLst>
              <a:ext uri="{28A0092B-C50C-407E-A947-70E740481C1C}">
                <a14:useLocalDpi xmlns:a14="http://schemas.microsoft.com/office/drawing/2010/main" val="0"/>
              </a:ext>
            </a:extLst>
          </a:blip>
          <a:srcRect l="35150" t="21563" r="9715" b="1014"/>
          <a:stretch/>
        </p:blipFill>
        <p:spPr>
          <a:xfrm>
            <a:off x="1" y="1"/>
            <a:ext cx="9144000" cy="5143500"/>
          </a:xfrm>
          <a:prstGeom prst="rect">
            <a:avLst/>
          </a:prstGeom>
          <a:effectLst/>
        </p:spPr>
      </p:pic>
      <p:sp>
        <p:nvSpPr>
          <p:cNvPr id="7" name="Rectangle 6"/>
          <p:cNvSpPr/>
          <p:nvPr/>
        </p:nvSpPr>
        <p:spPr>
          <a:xfrm>
            <a:off x="13" y="4667302"/>
            <a:ext cx="9143999" cy="4800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13" y="205979"/>
            <a:ext cx="8315569" cy="85725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457213" y="1200151"/>
            <a:ext cx="8315569" cy="327547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p:nvSpPr>
        <p:spPr>
          <a:xfrm>
            <a:off x="8458200" y="4667302"/>
            <a:ext cx="685800" cy="480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6" name="Slide Number Placeholder 5"/>
          <p:cNvSpPr>
            <a:spLocks noGrp="1"/>
          </p:cNvSpPr>
          <p:nvPr>
            <p:ph type="sldNum" sz="quarter" idx="4"/>
          </p:nvPr>
        </p:nvSpPr>
        <p:spPr>
          <a:xfrm>
            <a:off x="8531788" y="4729412"/>
            <a:ext cx="548640" cy="297180"/>
          </a:xfrm>
          <a:prstGeom prst="bracketPair">
            <a:avLst>
              <a:gd name="adj" fmla="val 17949"/>
            </a:avLst>
          </a:prstGeom>
          <a:ln w="19050">
            <a:solidFill>
              <a:srgbClr val="FFFFFF"/>
            </a:solidFill>
          </a:ln>
        </p:spPr>
        <p:txBody>
          <a:bodyPr vert="horz" lIns="0" tIns="0" rIns="0" bIns="0" rtlCol="0" anchor="ctr"/>
          <a:lstStyle>
            <a:lvl1pPr algn="ctr">
              <a:defRPr sz="1800">
                <a:solidFill>
                  <a:schemeClr val="bg1"/>
                </a:solidFill>
              </a:defRPr>
            </a:lvl1p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a:solidFill>
                <a:srgbClr val="FFFFFF"/>
              </a:solidFill>
              <a:ea typeface="ＭＳ Ｐゴシック" charset="0"/>
            </a:endParaRPr>
          </a:p>
        </p:txBody>
      </p:sp>
      <p:sp>
        <p:nvSpPr>
          <p:cNvPr id="15" name="Date Placeholder 3"/>
          <p:cNvSpPr>
            <a:spLocks noGrp="1"/>
          </p:cNvSpPr>
          <p:nvPr>
            <p:ph type="dt" sz="half" idx="2"/>
          </p:nvPr>
        </p:nvSpPr>
        <p:spPr>
          <a:xfrm>
            <a:off x="7719762" y="4764530"/>
            <a:ext cx="738443" cy="274320"/>
          </a:xfrm>
          <a:prstGeom prst="rect">
            <a:avLst/>
          </a:prstGeom>
        </p:spPr>
        <p:txBody>
          <a:bodyPr anchor="ctr"/>
          <a:lstStyle>
            <a:lvl1pPr>
              <a:defRPr sz="1200">
                <a:solidFill>
                  <a:srgbClr val="88A7DF"/>
                </a:solidFill>
              </a:defRPr>
            </a:lvl1pPr>
          </a:lstStyle>
          <a:p>
            <a:pPr fontAlgn="base">
              <a:spcBef>
                <a:spcPct val="0"/>
              </a:spcBef>
              <a:spcAft>
                <a:spcPct val="0"/>
              </a:spcAft>
              <a:defRPr/>
            </a:pPr>
            <a:endParaRPr lang="en-US" altLang="en-US">
              <a:solidFill>
                <a:srgbClr val="FFFFFF"/>
              </a:solidFill>
            </a:endParaRPr>
          </a:p>
        </p:txBody>
      </p:sp>
      <p:sp>
        <p:nvSpPr>
          <p:cNvPr id="16"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9" r:id="rId8"/>
    <p:sldLayoutId id="2147483807" r:id="rId9"/>
    <p:sldLayoutId id="2147483808" r:id="rId10"/>
    <p:sldLayoutId id="2147483810" r:id="rId11"/>
  </p:sldLayoutIdLst>
  <p:hf hdr="0" ftr="0" dt="0"/>
  <p:txStyles>
    <p:titleStyle>
      <a:lvl1pPr algn="l" defTabSz="914400"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p:titleStyle>
    <p:body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creativecommons.org/licenses/by-sa/2.5/"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sites.psu.edu/mqlrcl/2016/02/15/ci-5-sexual-identity-issues/"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nationalcoalitionforsexualhealth.org/"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s://nationalcoalitionforsexualhealth.org/tools/for-healthcare-providers/sexual-health-and-your-patients-a-providers-guide"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s://www.uspreventiveservicestaskforce.org/uspstf/recommendation/sexually-transmitted-infections-behavioral-counseling"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microsoft.com/office/2018/10/relationships/comments" Target="../comments/modernComment_16E_395BE6E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18/10/relationships/comments" Target="../comments/modernComment_172_D2D5F402.xm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hyperlink" Target="mailto:scaetcecho@salud.unm.edu" TargetMode="External"/><Relationship Id="rId3" Type="http://schemas.openxmlformats.org/officeDocument/2006/relationships/hyperlink" Target="http://nccc.ucsf.edu/" TargetMode="External"/><Relationship Id="rId7" Type="http://schemas.openxmlformats.org/officeDocument/2006/relationships/hyperlink" Target="https://www.hivma.org/globalassets/ektron-import/hivma/hivma-resource-directory.pdf"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hyperlink" Target="https://targethiv.org/library/aetc-national-coordinating-resource-center-0" TargetMode="External"/><Relationship Id="rId5" Type="http://schemas.openxmlformats.org/officeDocument/2006/relationships/hyperlink" Target="https://aidsetc.org/nhc" TargetMode="External"/><Relationship Id="rId4" Type="http://schemas.openxmlformats.org/officeDocument/2006/relationships/hyperlink" Target="https://hsc.unm.edu/scaetc/programs-services/echo.html" TargetMode="External"/><Relationship Id="rId9" Type="http://schemas.openxmlformats.org/officeDocument/2006/relationships/hyperlink" Target="http://www.scaetc.org/"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jpeg"/><Relationship Id="rId2" Type="http://schemas.openxmlformats.org/officeDocument/2006/relationships/notesSlide" Target="../notesSlides/notesSlide5.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e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61841" y="0"/>
            <a:ext cx="5982159" cy="1290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1</a:t>
            </a:fld>
            <a:endParaRPr lang="en-US" dirty="0"/>
          </a:p>
        </p:txBody>
      </p:sp>
      <p:sp>
        <p:nvSpPr>
          <p:cNvPr id="4" name="Rectangle 3"/>
          <p:cNvSpPr/>
          <p:nvPr/>
        </p:nvSpPr>
        <p:spPr>
          <a:xfrm>
            <a:off x="1219201" y="3292731"/>
            <a:ext cx="6554811" cy="904863"/>
          </a:xfrm>
          <a:prstGeom prst="rect">
            <a:avLst/>
          </a:prstGeom>
        </p:spPr>
        <p:txBody>
          <a:bodyPr wrap="square">
            <a:spAutoFit/>
          </a:bodyPr>
          <a:lstStyle/>
          <a:p>
            <a:pPr algn="ctr" fontAlgn="base">
              <a:spcBef>
                <a:spcPct val="20000"/>
              </a:spcBef>
              <a:spcAft>
                <a:spcPct val="0"/>
              </a:spcAft>
            </a:pPr>
            <a:endParaRPr lang="en-US" sz="2400" b="1" dirty="0">
              <a:solidFill>
                <a:srgbClr val="FFFFFF"/>
              </a:solidFill>
              <a:latin typeface="Calibri"/>
              <a:ea typeface="ＭＳ Ｐゴシック" charset="0"/>
            </a:endParaRPr>
          </a:p>
          <a:p>
            <a:pPr algn="ctr" fontAlgn="base">
              <a:spcBef>
                <a:spcPct val="20000"/>
              </a:spcBef>
              <a:spcAft>
                <a:spcPct val="0"/>
              </a:spcAft>
            </a:pPr>
            <a:endParaRPr lang="en-US" sz="2400" b="1" dirty="0">
              <a:solidFill>
                <a:srgbClr val="FFFFFF"/>
              </a:solidFill>
              <a:latin typeface="Calibri"/>
              <a:ea typeface="ＭＳ Ｐゴシック" charset="0"/>
            </a:endParaRPr>
          </a:p>
        </p:txBody>
      </p:sp>
      <p:sp>
        <p:nvSpPr>
          <p:cNvPr id="3" name="Subtitle 2"/>
          <p:cNvSpPr>
            <a:spLocks noGrp="1"/>
          </p:cNvSpPr>
          <p:nvPr>
            <p:ph type="subTitle" idx="1"/>
          </p:nvPr>
        </p:nvSpPr>
        <p:spPr>
          <a:xfrm>
            <a:off x="230276" y="3594174"/>
            <a:ext cx="8683448" cy="1365769"/>
          </a:xfrm>
        </p:spPr>
        <p:txBody>
          <a:bodyPr>
            <a:noAutofit/>
          </a:bodyPr>
          <a:lstStyle/>
          <a:p>
            <a:pPr algn="ctr"/>
            <a:r>
              <a:rPr lang="en-US" sz="1800" b="1" dirty="0"/>
              <a:t>Lis Shell, PhD, PA-C</a:t>
            </a:r>
          </a:p>
          <a:p>
            <a:pPr algn="ctr"/>
            <a:r>
              <a:rPr lang="en-US" sz="1200" dirty="0"/>
              <a:t>Assistant Professor, Physician Assistant Program </a:t>
            </a:r>
          </a:p>
          <a:p>
            <a:pPr algn="ctr"/>
            <a:r>
              <a:rPr lang="en-US" sz="1200" dirty="0"/>
              <a:t>CHIPS Faculty</a:t>
            </a:r>
          </a:p>
          <a:p>
            <a:pPr algn="ctr"/>
            <a:r>
              <a:rPr lang="en-US" sz="1200" dirty="0"/>
              <a:t>Baylor College of Medicine</a:t>
            </a:r>
          </a:p>
        </p:txBody>
      </p:sp>
      <p:sp>
        <p:nvSpPr>
          <p:cNvPr id="2" name="Title 1"/>
          <p:cNvSpPr>
            <a:spLocks noGrp="1"/>
          </p:cNvSpPr>
          <p:nvPr>
            <p:ph type="ctrTitle"/>
          </p:nvPr>
        </p:nvSpPr>
        <p:spPr>
          <a:xfrm>
            <a:off x="230276" y="1809022"/>
            <a:ext cx="8683448" cy="1375579"/>
          </a:xfrm>
        </p:spPr>
        <p:txBody>
          <a:bodyPr/>
          <a:lstStyle/>
          <a:p>
            <a:pPr algn="ctr">
              <a:spcBef>
                <a:spcPts val="1800"/>
              </a:spcBef>
              <a:spcAft>
                <a:spcPts val="1800"/>
              </a:spcAft>
            </a:pPr>
            <a:r>
              <a:rPr lang="en-US" sz="4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SEXUAL HEALTH: </a:t>
            </a:r>
            <a:br>
              <a:rPr lang="en-US" sz="3600" b="1" dirty="0">
                <a:latin typeface="Calibri" panose="020F0502020204030204" pitchFamily="34" charset="0"/>
                <a:cs typeface="Calibri" panose="020F0502020204030204" pitchFamily="34" charset="0"/>
              </a:rPr>
            </a:br>
            <a:r>
              <a:rPr lang="en-US" sz="3600" b="1" dirty="0">
                <a:latin typeface="Calibri" panose="020F0502020204030204" pitchFamily="34" charset="0"/>
                <a:cs typeface="Calibri" panose="020F0502020204030204" pitchFamily="34" charset="0"/>
              </a:rPr>
              <a:t>More than sex</a:t>
            </a:r>
            <a:r>
              <a:rPr lang="en-US" sz="3200" dirty="0"/>
              <a:t> </a:t>
            </a:r>
            <a:endParaRPr lang="en-US" sz="3200" b="1" dirty="0">
              <a:latin typeface="Calibri" panose="020F0502020204030204" pitchFamily="34" charset="0"/>
              <a:cs typeface="Calibri" panose="020F0502020204030204" pitchFamily="34" charset="0"/>
            </a:endParaRPr>
          </a:p>
        </p:txBody>
      </p:sp>
      <p:sp>
        <p:nvSpPr>
          <p:cNvPr id="11" name="Rectangle 10"/>
          <p:cNvSpPr/>
          <p:nvPr/>
        </p:nvSpPr>
        <p:spPr>
          <a:xfrm>
            <a:off x="0" y="1312695"/>
            <a:ext cx="9143999" cy="369332"/>
          </a:xfrm>
          <a:prstGeom prst="rect">
            <a:avLst/>
          </a:prstGeom>
        </p:spPr>
        <p:txBody>
          <a:bodyPr wrap="square">
            <a:spAutoFit/>
          </a:bodyPr>
          <a:lstStyle/>
          <a:p>
            <a:pPr algn="ctr"/>
            <a:r>
              <a:rPr lang="en-US" dirty="0">
                <a:solidFill>
                  <a:schemeClr val="tx2"/>
                </a:solidFill>
                <a:latin typeface="Calibri" panose="020F0502020204030204" pitchFamily="34" charset="0"/>
                <a:cs typeface="Calibri" panose="020F0502020204030204" pitchFamily="34" charset="0"/>
              </a:rPr>
              <a:t>Cases in HIV for InterProfessional Students (CHIPS) SESSION 1</a:t>
            </a:r>
            <a:endParaRPr lang="en-US" dirty="0">
              <a:solidFill>
                <a:schemeClr val="tx2"/>
              </a:solidFill>
            </a:endParaRPr>
          </a:p>
        </p:txBody>
      </p:sp>
      <p:pic>
        <p:nvPicPr>
          <p:cNvPr id="14" name="Picture 13">
            <a:extLst>
              <a:ext uri="{FF2B5EF4-FFF2-40B4-BE49-F238E27FC236}">
                <a16:creationId xmlns:a16="http://schemas.microsoft.com/office/drawing/2014/main" id="{761CB640-9C20-C1EE-4B5B-57EFFF2D24E4}"/>
              </a:ext>
            </a:extLst>
          </p:cNvPr>
          <p:cNvPicPr>
            <a:picLocks noChangeAspect="1"/>
          </p:cNvPicPr>
          <p:nvPr/>
        </p:nvPicPr>
        <p:blipFill>
          <a:blip r:embed="rId3"/>
          <a:stretch>
            <a:fillRect/>
          </a:stretch>
        </p:blipFill>
        <p:spPr>
          <a:xfrm>
            <a:off x="3373420" y="65424"/>
            <a:ext cx="5707008" cy="647462"/>
          </a:xfrm>
          <a:prstGeom prst="rect">
            <a:avLst/>
          </a:prstGeom>
        </p:spPr>
      </p:pic>
    </p:spTree>
    <p:extLst>
      <p:ext uri="{BB962C8B-B14F-4D97-AF65-F5344CB8AC3E}">
        <p14:creationId xmlns:p14="http://schemas.microsoft.com/office/powerpoint/2010/main" val="2767470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0506"/>
            <a:ext cx="9080428" cy="3602516"/>
          </a:xfrm>
        </p:spPr>
        <p:txBody>
          <a:bodyPr/>
          <a:lstStyle/>
          <a:p>
            <a:pPr algn="ctr"/>
            <a:r>
              <a:rPr lang="en-US" sz="2800" cap="all" dirty="0"/>
              <a:t>Introduction to </a:t>
            </a:r>
            <a:br>
              <a:rPr lang="en-US" sz="2800" cap="all" dirty="0"/>
            </a:br>
            <a:r>
              <a:rPr lang="en-US" sz="2800" cap="all" dirty="0"/>
              <a:t>interprofessional core competency:</a:t>
            </a:r>
            <a:br>
              <a:rPr lang="en-US" sz="3200" cap="all" dirty="0"/>
            </a:br>
            <a:r>
              <a:rPr lang="en-US" sz="3200" cap="all" dirty="0"/>
              <a:t> </a:t>
            </a:r>
            <a:br>
              <a:rPr lang="en-US" cap="all" dirty="0"/>
            </a:br>
            <a:r>
              <a:rPr lang="en-US" cap="all" dirty="0"/>
              <a:t>Values/Ethics</a:t>
            </a:r>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10</a:t>
            </a:fld>
            <a:endParaRPr lang="en-US" dirty="0"/>
          </a:p>
        </p:txBody>
      </p:sp>
    </p:spTree>
    <p:extLst>
      <p:ext uri="{BB962C8B-B14F-4D97-AF65-F5344CB8AC3E}">
        <p14:creationId xmlns:p14="http://schemas.microsoft.com/office/powerpoint/2010/main" val="3383094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2497D-6C51-468E-A9D1-E269AB92A7D2}"/>
              </a:ext>
            </a:extLst>
          </p:cNvPr>
          <p:cNvSpPr>
            <a:spLocks noGrp="1"/>
          </p:cNvSpPr>
          <p:nvPr>
            <p:ph type="title"/>
          </p:nvPr>
        </p:nvSpPr>
        <p:spPr>
          <a:xfrm>
            <a:off x="216219" y="227739"/>
            <a:ext cx="8315569" cy="857250"/>
          </a:xfrm>
        </p:spPr>
        <p:txBody>
          <a:bodyPr/>
          <a:lstStyle/>
          <a:p>
            <a:pPr algn="ctr"/>
            <a:r>
              <a:rPr lang="en-US" sz="2800" dirty="0"/>
              <a:t>Core Competencies for </a:t>
            </a:r>
            <a:br>
              <a:rPr lang="en-US" sz="2800" dirty="0"/>
            </a:br>
            <a:r>
              <a:rPr lang="en-US" sz="2800" dirty="0"/>
              <a:t>Interprofessional Collaborative Practice</a:t>
            </a:r>
          </a:p>
        </p:txBody>
      </p:sp>
      <p:sp>
        <p:nvSpPr>
          <p:cNvPr id="4" name="Slide Number Placeholder 3">
            <a:extLst>
              <a:ext uri="{FF2B5EF4-FFF2-40B4-BE49-F238E27FC236}">
                <a16:creationId xmlns:a16="http://schemas.microsoft.com/office/drawing/2014/main" id="{C6A6E166-1B07-478C-98AE-36F1A8B9CE49}"/>
              </a:ext>
            </a:extLst>
          </p:cNvPr>
          <p:cNvSpPr>
            <a:spLocks noGrp="1"/>
          </p:cNvSpPr>
          <p:nvPr>
            <p:ph type="sldNum" sz="quarter" idx="12"/>
          </p:nvPr>
        </p:nvSpPr>
        <p:spPr/>
        <p:txBody>
          <a:bodyPr/>
          <a:lstStyle/>
          <a:p>
            <a:fld id="{6E2D2B3B-882E-40F3-A32F-6DD516915044}" type="slidenum">
              <a:rPr lang="en-US" smtClean="0"/>
              <a:pPr/>
              <a:t>11</a:t>
            </a:fld>
            <a:endParaRPr lang="en-US" dirty="0"/>
          </a:p>
        </p:txBody>
      </p:sp>
      <p:sp>
        <p:nvSpPr>
          <p:cNvPr id="8" name="Content Placeholder 2">
            <a:extLst>
              <a:ext uri="{FF2B5EF4-FFF2-40B4-BE49-F238E27FC236}">
                <a16:creationId xmlns:a16="http://schemas.microsoft.com/office/drawing/2014/main" id="{6F66F5E1-9582-4C31-BB3C-31A3E4C350BB}"/>
              </a:ext>
            </a:extLst>
          </p:cNvPr>
          <p:cNvSpPr>
            <a:spLocks noGrp="1"/>
          </p:cNvSpPr>
          <p:nvPr>
            <p:ph idx="1"/>
          </p:nvPr>
        </p:nvSpPr>
        <p:spPr>
          <a:xfrm>
            <a:off x="338534" y="1602528"/>
            <a:ext cx="5585185" cy="3275474"/>
          </a:xfrm>
        </p:spPr>
        <p:txBody>
          <a:bodyPr>
            <a:normAutofit/>
          </a:bodyPr>
          <a:lstStyle/>
          <a:p>
            <a:pPr>
              <a:spcBef>
                <a:spcPts val="1200"/>
              </a:spcBef>
              <a:spcAft>
                <a:spcPts val="600"/>
              </a:spcAft>
            </a:pPr>
            <a:r>
              <a:rPr lang="en-US" b="0" i="0" u="none" strike="noStrike" baseline="0" dirty="0">
                <a:solidFill>
                  <a:srgbClr val="000000"/>
                </a:solidFill>
                <a:latin typeface="Arial" panose="020B0604020202020204" pitchFamily="34" charset="0"/>
              </a:rPr>
              <a:t>Values/Ethics for Interprofessional Practice </a:t>
            </a:r>
          </a:p>
          <a:p>
            <a:pPr>
              <a:spcBef>
                <a:spcPts val="1200"/>
              </a:spcBef>
              <a:spcAft>
                <a:spcPts val="600"/>
              </a:spcAft>
            </a:pPr>
            <a:r>
              <a:rPr lang="en-US" b="0" i="0" u="none" strike="noStrike" baseline="0" dirty="0">
                <a:solidFill>
                  <a:srgbClr val="000000"/>
                </a:solidFill>
                <a:latin typeface="Arial" panose="020B0604020202020204" pitchFamily="34" charset="0"/>
              </a:rPr>
              <a:t>Roles/Responsibilities 	</a:t>
            </a:r>
          </a:p>
          <a:p>
            <a:pPr>
              <a:spcBef>
                <a:spcPts val="1200"/>
              </a:spcBef>
              <a:spcAft>
                <a:spcPts val="600"/>
              </a:spcAft>
            </a:pPr>
            <a:r>
              <a:rPr lang="en-US" b="0" i="0" u="none" strike="noStrike" baseline="0" dirty="0">
                <a:solidFill>
                  <a:srgbClr val="000000"/>
                </a:solidFill>
                <a:latin typeface="Arial" panose="020B0604020202020204" pitchFamily="34" charset="0"/>
              </a:rPr>
              <a:t>Interprofessional Communication </a:t>
            </a:r>
          </a:p>
          <a:p>
            <a:pPr>
              <a:spcBef>
                <a:spcPts val="1200"/>
              </a:spcBef>
              <a:spcAft>
                <a:spcPts val="600"/>
              </a:spcAft>
            </a:pPr>
            <a:r>
              <a:rPr lang="en-US" b="0" i="0" u="none" strike="noStrike" baseline="0" dirty="0">
                <a:solidFill>
                  <a:srgbClr val="000000"/>
                </a:solidFill>
                <a:latin typeface="Arial" panose="020B0604020202020204" pitchFamily="34" charset="0"/>
              </a:rPr>
              <a:t>Teams and Teamwork</a:t>
            </a:r>
            <a:r>
              <a:rPr lang="en-US" sz="2000" b="0" i="0" u="none" strike="noStrike" baseline="0" dirty="0">
                <a:solidFill>
                  <a:srgbClr val="000000"/>
                </a:solidFill>
                <a:latin typeface="Arial" panose="020B0604020202020204" pitchFamily="34" charset="0"/>
              </a:rPr>
              <a:t>	</a:t>
            </a:r>
          </a:p>
          <a:p>
            <a:pPr>
              <a:spcBef>
                <a:spcPts val="1200"/>
              </a:spcBef>
              <a:spcAft>
                <a:spcPts val="600"/>
              </a:spcAft>
            </a:pPr>
            <a:endParaRPr lang="en-US" sz="2000" b="0" i="0" u="none" strike="noStrike" baseline="0" dirty="0">
              <a:solidFill>
                <a:srgbClr val="000000"/>
              </a:solidFill>
              <a:latin typeface="Arial" panose="020B0604020202020204" pitchFamily="34" charset="0"/>
            </a:endParaRPr>
          </a:p>
          <a:p>
            <a:pPr>
              <a:spcBef>
                <a:spcPts val="1200"/>
              </a:spcBef>
              <a:spcAft>
                <a:spcPts val="600"/>
              </a:spcAft>
            </a:pPr>
            <a:endParaRPr lang="en-US" sz="2800" dirty="0"/>
          </a:p>
        </p:txBody>
      </p:sp>
      <p:pic>
        <p:nvPicPr>
          <p:cNvPr id="3" name="Picture 2">
            <a:extLst>
              <a:ext uri="{FF2B5EF4-FFF2-40B4-BE49-F238E27FC236}">
                <a16:creationId xmlns:a16="http://schemas.microsoft.com/office/drawing/2014/main" id="{082D28A2-CC10-40B8-B2DB-61C1CC7531AA}"/>
              </a:ext>
            </a:extLst>
          </p:cNvPr>
          <p:cNvPicPr>
            <a:picLocks noChangeAspect="1"/>
          </p:cNvPicPr>
          <p:nvPr/>
        </p:nvPicPr>
        <p:blipFill>
          <a:blip r:embed="rId3"/>
          <a:stretch>
            <a:fillRect/>
          </a:stretch>
        </p:blipFill>
        <p:spPr>
          <a:xfrm>
            <a:off x="5592535" y="1265926"/>
            <a:ext cx="3399441" cy="3262029"/>
          </a:xfrm>
          <a:prstGeom prst="rect">
            <a:avLst/>
          </a:prstGeom>
        </p:spPr>
      </p:pic>
      <p:sp>
        <p:nvSpPr>
          <p:cNvPr id="6" name="TextBox 5">
            <a:extLst>
              <a:ext uri="{FF2B5EF4-FFF2-40B4-BE49-F238E27FC236}">
                <a16:creationId xmlns:a16="http://schemas.microsoft.com/office/drawing/2014/main" id="{B328FBC0-187F-CC4E-8A37-EA4CC0F2F837}"/>
              </a:ext>
            </a:extLst>
          </p:cNvPr>
          <p:cNvSpPr txBox="1"/>
          <p:nvPr/>
        </p:nvSpPr>
        <p:spPr>
          <a:xfrm>
            <a:off x="1357313" y="4672649"/>
            <a:ext cx="7634663" cy="707886"/>
          </a:xfrm>
          <a:prstGeom prst="rect">
            <a:avLst/>
          </a:prstGeom>
          <a:noFill/>
        </p:spPr>
        <p:txBody>
          <a:bodyPr wrap="square" rtlCol="0">
            <a:spAutoFit/>
          </a:bodyPr>
          <a:lstStyle/>
          <a:p>
            <a:pPr defTabSz="1219170"/>
            <a:r>
              <a:rPr lang="en-US" sz="1200" dirty="0">
                <a:solidFill>
                  <a:srgbClr val="FFFFFF"/>
                </a:solidFill>
                <a:latin typeface="Arial" panose="020B0604020202020204" pitchFamily="34" charset="0"/>
              </a:rPr>
              <a:t>Interprofessional Education Collaborative. (2016). Core competencies for interprofessional collaborative practice: 2016 update. Washington, DC: Interprofessional Education Collaborative</a:t>
            </a:r>
            <a:r>
              <a:rPr lang="en-US" sz="1400" dirty="0">
                <a:solidFill>
                  <a:srgbClr val="FFFFFF"/>
                </a:solidFill>
                <a:latin typeface="Arial" panose="020B0604020202020204" pitchFamily="34" charset="0"/>
              </a:rPr>
              <a:t>. </a:t>
            </a:r>
          </a:p>
          <a:p>
            <a:pPr defTabSz="1219170"/>
            <a:endParaRPr lang="en-US" sz="1400" dirty="0">
              <a:solidFill>
                <a:srgbClr val="FFFFFF"/>
              </a:solidFill>
              <a:latin typeface="Arial"/>
            </a:endParaRPr>
          </a:p>
        </p:txBody>
      </p:sp>
    </p:spTree>
    <p:extLst>
      <p:ext uri="{BB962C8B-B14F-4D97-AF65-F5344CB8AC3E}">
        <p14:creationId xmlns:p14="http://schemas.microsoft.com/office/powerpoint/2010/main" val="2870587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DACF3-5535-E240-A2A7-51E86DD3D649}"/>
              </a:ext>
            </a:extLst>
          </p:cNvPr>
          <p:cNvSpPr>
            <a:spLocks noGrp="1"/>
          </p:cNvSpPr>
          <p:nvPr>
            <p:ph type="title"/>
          </p:nvPr>
        </p:nvSpPr>
        <p:spPr>
          <a:xfrm>
            <a:off x="216219" y="150894"/>
            <a:ext cx="8315569" cy="857250"/>
          </a:xfrm>
        </p:spPr>
        <p:txBody>
          <a:bodyPr/>
          <a:lstStyle/>
          <a:p>
            <a:pPr algn="ctr"/>
            <a:r>
              <a:rPr lang="en-US" sz="2800" dirty="0"/>
              <a:t>Core Competency: </a:t>
            </a:r>
            <a:br>
              <a:rPr lang="en-US" sz="2800" dirty="0"/>
            </a:br>
            <a:r>
              <a:rPr lang="en-US" sz="2800" b="1" dirty="0"/>
              <a:t>Values/Ethics for Interprofessional Practice</a:t>
            </a:r>
          </a:p>
        </p:txBody>
      </p:sp>
      <p:sp>
        <p:nvSpPr>
          <p:cNvPr id="3" name="Content Placeholder 2">
            <a:extLst>
              <a:ext uri="{FF2B5EF4-FFF2-40B4-BE49-F238E27FC236}">
                <a16:creationId xmlns:a16="http://schemas.microsoft.com/office/drawing/2014/main" id="{25707CFE-1AD1-3E42-BBF3-145278663A77}"/>
              </a:ext>
            </a:extLst>
          </p:cNvPr>
          <p:cNvSpPr>
            <a:spLocks noGrp="1"/>
          </p:cNvSpPr>
          <p:nvPr>
            <p:ph idx="1"/>
          </p:nvPr>
        </p:nvSpPr>
        <p:spPr>
          <a:xfrm>
            <a:off x="370455" y="1231833"/>
            <a:ext cx="8630326" cy="3275474"/>
          </a:xfrm>
        </p:spPr>
        <p:txBody>
          <a:bodyPr>
            <a:normAutofit/>
          </a:bodyPr>
          <a:lstStyle/>
          <a:p>
            <a:pPr marL="114300" indent="0">
              <a:spcBef>
                <a:spcPts val="600"/>
              </a:spcBef>
              <a:spcAft>
                <a:spcPts val="600"/>
              </a:spcAft>
              <a:buNone/>
            </a:pPr>
            <a:r>
              <a:rPr lang="en-US" sz="2200" b="0" i="0" u="none" strike="noStrike" baseline="0" dirty="0">
                <a:solidFill>
                  <a:srgbClr val="000000"/>
                </a:solidFill>
                <a:latin typeface="Arial" panose="020B0604020202020204" pitchFamily="34" charset="0"/>
              </a:rPr>
              <a:t>Providing services to culturally-diverse people with HIV:</a:t>
            </a:r>
            <a:endParaRPr lang="en-US" sz="2200" dirty="0">
              <a:solidFill>
                <a:srgbClr val="000000"/>
              </a:solidFill>
              <a:latin typeface="Arial" panose="020B0604020202020204" pitchFamily="34" charset="0"/>
            </a:endParaRPr>
          </a:p>
          <a:p>
            <a:pPr lvl="1">
              <a:spcBef>
                <a:spcPts val="600"/>
              </a:spcBef>
              <a:spcAft>
                <a:spcPts val="600"/>
              </a:spcAft>
              <a:buFont typeface="Wingdings" panose="05000000000000000000" pitchFamily="2" charset="2"/>
              <a:buChar char="ü"/>
            </a:pPr>
            <a:r>
              <a:rPr lang="en-US" dirty="0"/>
              <a:t> Embrace the cultural diversity and individual differences that characterize patients, populations, and the health team.</a:t>
            </a:r>
          </a:p>
          <a:p>
            <a:pPr lvl="1">
              <a:spcBef>
                <a:spcPts val="600"/>
              </a:spcBef>
              <a:spcAft>
                <a:spcPts val="600"/>
              </a:spcAft>
              <a:buFont typeface="Wingdings" panose="05000000000000000000" pitchFamily="2" charset="2"/>
              <a:buChar char="ü"/>
            </a:pPr>
            <a:r>
              <a:rPr lang="en-US" dirty="0"/>
              <a:t> Develop a trusting relationship with patients, families, and other team members.</a:t>
            </a:r>
          </a:p>
          <a:p>
            <a:pPr lvl="1">
              <a:spcBef>
                <a:spcPts val="600"/>
              </a:spcBef>
              <a:spcAft>
                <a:spcPts val="600"/>
              </a:spcAft>
              <a:buFont typeface="Wingdings" panose="05000000000000000000" pitchFamily="2" charset="2"/>
              <a:buChar char="ü"/>
            </a:pPr>
            <a:r>
              <a:rPr lang="en-US" b="1" dirty="0">
                <a:solidFill>
                  <a:schemeClr val="accent6"/>
                </a:solidFill>
              </a:rPr>
              <a:t> </a:t>
            </a:r>
            <a:r>
              <a:rPr lang="en-US" dirty="0"/>
              <a:t>Manage ethical dilemmas specific to interprofessional patient population centered care situations. </a:t>
            </a:r>
            <a:r>
              <a:rPr lang="en-US" sz="1800" dirty="0"/>
              <a:t>	</a:t>
            </a:r>
          </a:p>
          <a:p>
            <a:pPr marL="411480" lvl="1" indent="0">
              <a:spcBef>
                <a:spcPts val="600"/>
              </a:spcBef>
              <a:spcAft>
                <a:spcPts val="600"/>
              </a:spcAft>
              <a:buNone/>
            </a:pPr>
            <a:endParaRPr lang="en-US" sz="2000" b="0" i="0" u="none" strike="noStrike" baseline="0" dirty="0">
              <a:solidFill>
                <a:srgbClr val="000000"/>
              </a:solidFill>
              <a:latin typeface="Arial" panose="020B0604020202020204" pitchFamily="34" charset="0"/>
            </a:endParaRPr>
          </a:p>
          <a:p>
            <a:pPr lvl="1">
              <a:spcBef>
                <a:spcPts val="600"/>
              </a:spcBef>
              <a:spcAft>
                <a:spcPts val="600"/>
              </a:spcAft>
            </a:pPr>
            <a:endParaRPr lang="en-US" sz="2000" b="0" i="0" u="none" strike="noStrike" baseline="0" dirty="0">
              <a:solidFill>
                <a:srgbClr val="000000"/>
              </a:solidFill>
              <a:latin typeface="Arial" panose="020B0604020202020204" pitchFamily="34" charset="0"/>
            </a:endParaRPr>
          </a:p>
        </p:txBody>
      </p:sp>
      <p:sp>
        <p:nvSpPr>
          <p:cNvPr id="4" name="Slide Number Placeholder 3">
            <a:extLst>
              <a:ext uri="{FF2B5EF4-FFF2-40B4-BE49-F238E27FC236}">
                <a16:creationId xmlns:a16="http://schemas.microsoft.com/office/drawing/2014/main" id="{91FD1563-8F38-9748-8408-37C97F7D750E}"/>
              </a:ext>
            </a:extLst>
          </p:cNvPr>
          <p:cNvSpPr>
            <a:spLocks noGrp="1"/>
          </p:cNvSpPr>
          <p:nvPr>
            <p:ph type="sldNum" sz="quarter" idx="12"/>
          </p:nvPr>
        </p:nvSpPr>
        <p:spPr/>
        <p:txBody>
          <a:bodyPr/>
          <a:lstStyle/>
          <a:p>
            <a:fld id="{6E2D2B3B-882E-40F3-A32F-6DD516915044}" type="slidenum">
              <a:rPr lang="en-US" smtClean="0"/>
              <a:pPr/>
              <a:t>12</a:t>
            </a:fld>
            <a:endParaRPr lang="en-US" dirty="0"/>
          </a:p>
        </p:txBody>
      </p:sp>
      <p:sp>
        <p:nvSpPr>
          <p:cNvPr id="5" name="TextBox 4">
            <a:extLst>
              <a:ext uri="{FF2B5EF4-FFF2-40B4-BE49-F238E27FC236}">
                <a16:creationId xmlns:a16="http://schemas.microsoft.com/office/drawing/2014/main" id="{226A43F8-193F-0046-A66D-1CD9DA45E592}"/>
              </a:ext>
            </a:extLst>
          </p:cNvPr>
          <p:cNvSpPr txBox="1"/>
          <p:nvPr/>
        </p:nvSpPr>
        <p:spPr>
          <a:xfrm>
            <a:off x="1542361" y="4730996"/>
            <a:ext cx="6852492" cy="477054"/>
          </a:xfrm>
          <a:prstGeom prst="rect">
            <a:avLst/>
          </a:prstGeom>
          <a:noFill/>
        </p:spPr>
        <p:txBody>
          <a:bodyPr wrap="square" rtlCol="0">
            <a:spAutoFit/>
          </a:bodyPr>
          <a:lstStyle/>
          <a:p>
            <a:r>
              <a:rPr lang="en-US" sz="800" dirty="0">
                <a:solidFill>
                  <a:schemeClr val="bg1"/>
                </a:solidFill>
              </a:rPr>
              <a:t>Interprofessional Education Collaborative. (2016). </a:t>
            </a:r>
          </a:p>
          <a:p>
            <a:r>
              <a:rPr lang="en-US" sz="800" dirty="0">
                <a:solidFill>
                  <a:schemeClr val="bg1"/>
                </a:solidFill>
              </a:rPr>
              <a:t>Core competencies for interprofessional collaborative practice: 2016 update. Washington, DC: Interprofessional Education Collaborative. </a:t>
            </a:r>
          </a:p>
          <a:p>
            <a:endParaRPr lang="en-US" sz="900" dirty="0">
              <a:solidFill>
                <a:schemeClr val="bg1"/>
              </a:solidFill>
            </a:endParaRPr>
          </a:p>
        </p:txBody>
      </p:sp>
    </p:spTree>
    <p:extLst>
      <p:ext uri="{BB962C8B-B14F-4D97-AF65-F5344CB8AC3E}">
        <p14:creationId xmlns:p14="http://schemas.microsoft.com/office/powerpoint/2010/main" val="3384697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72919"/>
            <a:ext cx="9080428" cy="857250"/>
          </a:xfrm>
        </p:spPr>
        <p:txBody>
          <a:bodyPr/>
          <a:lstStyle/>
          <a:p>
            <a:pPr algn="ctr"/>
            <a:r>
              <a:rPr lang="en-US" b="1" dirty="0"/>
              <a:t>CASE PRESENTATION</a:t>
            </a:r>
          </a:p>
        </p:txBody>
      </p:sp>
      <p:sp>
        <p:nvSpPr>
          <p:cNvPr id="4" name="Slide Number Placeholder 3"/>
          <p:cNvSpPr>
            <a:spLocks noGrp="1"/>
          </p:cNvSpPr>
          <p:nvPr>
            <p:ph type="sldNum" sz="quarter" idx="12"/>
          </p:nvPr>
        </p:nvSpPr>
        <p:spPr/>
        <p:txBody>
          <a:bodyPr/>
          <a:lstStyle/>
          <a:p>
            <a:fld id="{6E2D2B3B-882E-40F3-A32F-6DD516915044}" type="slidenum">
              <a:rPr lang="en-US" smtClean="0"/>
              <a:pPr/>
              <a:t>13</a:t>
            </a:fld>
            <a:endParaRPr lang="en-US" dirty="0"/>
          </a:p>
        </p:txBody>
      </p:sp>
    </p:spTree>
    <p:extLst>
      <p:ext uri="{BB962C8B-B14F-4D97-AF65-F5344CB8AC3E}">
        <p14:creationId xmlns:p14="http://schemas.microsoft.com/office/powerpoint/2010/main" val="2421784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332B0-B636-3A4E-8B06-5496962D0B74}"/>
              </a:ext>
            </a:extLst>
          </p:cNvPr>
          <p:cNvSpPr>
            <a:spLocks noGrp="1"/>
          </p:cNvSpPr>
          <p:nvPr>
            <p:ph type="title"/>
          </p:nvPr>
        </p:nvSpPr>
        <p:spPr/>
        <p:txBody>
          <a:bodyPr/>
          <a:lstStyle/>
          <a:p>
            <a:pPr algn="ctr"/>
            <a:r>
              <a:rPr lang="en-US" dirty="0"/>
              <a:t>Patient History</a:t>
            </a:r>
          </a:p>
        </p:txBody>
      </p:sp>
      <p:sp>
        <p:nvSpPr>
          <p:cNvPr id="3" name="Content Placeholder 2">
            <a:extLst>
              <a:ext uri="{FF2B5EF4-FFF2-40B4-BE49-F238E27FC236}">
                <a16:creationId xmlns:a16="http://schemas.microsoft.com/office/drawing/2014/main" id="{CB750A85-983F-294E-ACAE-8CDA1DE38455}"/>
              </a:ext>
            </a:extLst>
          </p:cNvPr>
          <p:cNvSpPr>
            <a:spLocks noGrp="1"/>
          </p:cNvSpPr>
          <p:nvPr>
            <p:ph idx="1"/>
          </p:nvPr>
        </p:nvSpPr>
        <p:spPr>
          <a:xfrm>
            <a:off x="303370" y="1290481"/>
            <a:ext cx="8623228" cy="3412396"/>
          </a:xfrm>
        </p:spPr>
        <p:txBody>
          <a:bodyPr>
            <a:normAutofit/>
          </a:bodyPr>
          <a:lstStyle/>
          <a:p>
            <a:pPr>
              <a:spcBef>
                <a:spcPts val="1200"/>
              </a:spcBef>
              <a:spcAft>
                <a:spcPts val="600"/>
              </a:spcAft>
            </a:pPr>
            <a:r>
              <a:rPr lang="en-US" dirty="0"/>
              <a:t>A 55-year-old man (DMAB*; he/him) with HIV who presents for follow-up care.</a:t>
            </a:r>
          </a:p>
          <a:p>
            <a:pPr>
              <a:spcBef>
                <a:spcPts val="1200"/>
              </a:spcBef>
              <a:spcAft>
                <a:spcPts val="600"/>
              </a:spcAft>
            </a:pPr>
            <a:r>
              <a:rPr lang="en-US" dirty="0"/>
              <a:t>Current concerns include a sore throat for the past 2 days.</a:t>
            </a:r>
          </a:p>
        </p:txBody>
      </p:sp>
      <p:sp>
        <p:nvSpPr>
          <p:cNvPr id="4" name="Slide Number Placeholder 3">
            <a:extLst>
              <a:ext uri="{FF2B5EF4-FFF2-40B4-BE49-F238E27FC236}">
                <a16:creationId xmlns:a16="http://schemas.microsoft.com/office/drawing/2014/main" id="{CBE8E475-62FE-4B4F-BB76-01DCD4757D57}"/>
              </a:ext>
            </a:extLst>
          </p:cNvPr>
          <p:cNvSpPr>
            <a:spLocks noGrp="1"/>
          </p:cNvSpPr>
          <p:nvPr>
            <p:ph type="sldNum" sz="quarter" idx="12"/>
          </p:nvPr>
        </p:nvSpPr>
        <p:spPr/>
        <p:txBody>
          <a:bodyPr/>
          <a:lstStyle/>
          <a:p>
            <a:fld id="{6E2D2B3B-882E-40F3-A32F-6DD516915044}" type="slidenum">
              <a:rPr lang="en-US" smtClean="0"/>
              <a:pPr/>
              <a:t>14</a:t>
            </a:fld>
            <a:endParaRPr lang="en-US" dirty="0"/>
          </a:p>
        </p:txBody>
      </p:sp>
      <p:sp>
        <p:nvSpPr>
          <p:cNvPr id="5" name="TextBox 4">
            <a:extLst>
              <a:ext uri="{FF2B5EF4-FFF2-40B4-BE49-F238E27FC236}">
                <a16:creationId xmlns:a16="http://schemas.microsoft.com/office/drawing/2014/main" id="{8AD25915-86A9-7B58-CD55-85862C282B38}"/>
              </a:ext>
            </a:extLst>
          </p:cNvPr>
          <p:cNvSpPr txBox="1"/>
          <p:nvPr/>
        </p:nvSpPr>
        <p:spPr>
          <a:xfrm>
            <a:off x="1947614" y="4162147"/>
            <a:ext cx="4909752" cy="369332"/>
          </a:xfrm>
          <a:prstGeom prst="rect">
            <a:avLst/>
          </a:prstGeom>
          <a:noFill/>
        </p:spPr>
        <p:txBody>
          <a:bodyPr wrap="square" rtlCol="0">
            <a:spAutoFit/>
          </a:bodyPr>
          <a:lstStyle/>
          <a:p>
            <a:pPr algn="ctr"/>
            <a:r>
              <a:rPr lang="en-US" dirty="0"/>
              <a:t>DMAB= designated male at birth</a:t>
            </a:r>
          </a:p>
        </p:txBody>
      </p:sp>
    </p:spTree>
    <p:extLst>
      <p:ext uri="{BB962C8B-B14F-4D97-AF65-F5344CB8AC3E}">
        <p14:creationId xmlns:p14="http://schemas.microsoft.com/office/powerpoint/2010/main" val="3983731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B904A-8079-A748-9C26-E1AB05E53DEB}"/>
              </a:ext>
            </a:extLst>
          </p:cNvPr>
          <p:cNvSpPr>
            <a:spLocks noGrp="1"/>
          </p:cNvSpPr>
          <p:nvPr>
            <p:ph type="title"/>
          </p:nvPr>
        </p:nvSpPr>
        <p:spPr>
          <a:xfrm>
            <a:off x="324998" y="84793"/>
            <a:ext cx="8315569" cy="857250"/>
          </a:xfrm>
        </p:spPr>
        <p:txBody>
          <a:bodyPr/>
          <a:lstStyle/>
          <a:p>
            <a:pPr algn="ctr"/>
            <a:r>
              <a:rPr lang="en-US" dirty="0"/>
              <a:t>HIV History</a:t>
            </a:r>
          </a:p>
        </p:txBody>
      </p:sp>
      <p:sp>
        <p:nvSpPr>
          <p:cNvPr id="3" name="Content Placeholder 2">
            <a:extLst>
              <a:ext uri="{FF2B5EF4-FFF2-40B4-BE49-F238E27FC236}">
                <a16:creationId xmlns:a16="http://schemas.microsoft.com/office/drawing/2014/main" id="{3ABE129B-3D4B-FD46-8D48-3A68C11E5673}"/>
              </a:ext>
            </a:extLst>
          </p:cNvPr>
          <p:cNvSpPr>
            <a:spLocks noGrp="1"/>
          </p:cNvSpPr>
          <p:nvPr>
            <p:ph idx="1"/>
          </p:nvPr>
        </p:nvSpPr>
        <p:spPr>
          <a:xfrm>
            <a:off x="324998" y="1206854"/>
            <a:ext cx="8819002" cy="3666183"/>
          </a:xfrm>
        </p:spPr>
        <p:txBody>
          <a:bodyPr>
            <a:noAutofit/>
          </a:bodyPr>
          <a:lstStyle/>
          <a:p>
            <a:pPr>
              <a:spcBef>
                <a:spcPts val="600"/>
              </a:spcBef>
              <a:spcAft>
                <a:spcPts val="600"/>
              </a:spcAft>
            </a:pPr>
            <a:r>
              <a:rPr lang="en-US" sz="2200" dirty="0"/>
              <a:t>Diagnosed with HIV in 2/2023 at Ben </a:t>
            </a:r>
            <a:r>
              <a:rPr lang="en-US" sz="2200" dirty="0" err="1"/>
              <a:t>Taub</a:t>
            </a:r>
            <a:r>
              <a:rPr lang="en-US" sz="2200" dirty="0"/>
              <a:t> hospital</a:t>
            </a:r>
          </a:p>
          <a:p>
            <a:pPr>
              <a:spcBef>
                <a:spcPts val="600"/>
              </a:spcBef>
              <a:spcAft>
                <a:spcPts val="600"/>
              </a:spcAft>
            </a:pPr>
            <a:r>
              <a:rPr lang="en-US" sz="2200" dirty="0"/>
              <a:t>Current antiretroviral therapy (ART): </a:t>
            </a:r>
            <a:r>
              <a:rPr lang="en-US" sz="2200" dirty="0">
                <a:solidFill>
                  <a:srgbClr val="202124"/>
                </a:solidFill>
                <a:latin typeface="Roboto"/>
              </a:rPr>
              <a:t>bictegravir, tenofovir alafenamide, </a:t>
            </a:r>
            <a:r>
              <a:rPr lang="en-US" sz="2200" dirty="0"/>
              <a:t>emtricitabine (single pill regimen, </a:t>
            </a:r>
            <a:r>
              <a:rPr lang="en-US" sz="2200" dirty="0" err="1"/>
              <a:t>Biktarvy</a:t>
            </a:r>
            <a:r>
              <a:rPr lang="en-US" sz="2200" baseline="30000" dirty="0"/>
              <a:t>®</a:t>
            </a:r>
            <a:r>
              <a:rPr lang="en-US" sz="2200" dirty="0"/>
              <a:t>) </a:t>
            </a:r>
          </a:p>
        </p:txBody>
      </p:sp>
      <p:sp>
        <p:nvSpPr>
          <p:cNvPr id="4" name="Slide Number Placeholder 3">
            <a:extLst>
              <a:ext uri="{FF2B5EF4-FFF2-40B4-BE49-F238E27FC236}">
                <a16:creationId xmlns:a16="http://schemas.microsoft.com/office/drawing/2014/main" id="{BA461B5F-76DC-784A-A947-7B3D14602558}"/>
              </a:ext>
            </a:extLst>
          </p:cNvPr>
          <p:cNvSpPr>
            <a:spLocks noGrp="1"/>
          </p:cNvSpPr>
          <p:nvPr>
            <p:ph type="sldNum" sz="quarter" idx="12"/>
          </p:nvPr>
        </p:nvSpPr>
        <p:spPr/>
        <p:txBody>
          <a:bodyPr/>
          <a:lstStyle/>
          <a:p>
            <a:fld id="{6E2D2B3B-882E-40F3-A32F-6DD516915044}" type="slidenum">
              <a:rPr lang="en-US" smtClean="0"/>
              <a:pPr/>
              <a:t>15</a:t>
            </a:fld>
            <a:endParaRPr lang="en-US" dirty="0"/>
          </a:p>
        </p:txBody>
      </p:sp>
    </p:spTree>
    <p:extLst>
      <p:ext uri="{BB962C8B-B14F-4D97-AF65-F5344CB8AC3E}">
        <p14:creationId xmlns:p14="http://schemas.microsoft.com/office/powerpoint/2010/main" val="760502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2E66F-E7A0-394D-BE28-A562A0B097D2}"/>
              </a:ext>
            </a:extLst>
          </p:cNvPr>
          <p:cNvSpPr>
            <a:spLocks noGrp="1"/>
          </p:cNvSpPr>
          <p:nvPr>
            <p:ph type="title"/>
          </p:nvPr>
        </p:nvSpPr>
        <p:spPr>
          <a:xfrm>
            <a:off x="313980" y="89114"/>
            <a:ext cx="8315569" cy="857250"/>
          </a:xfrm>
        </p:spPr>
        <p:txBody>
          <a:bodyPr/>
          <a:lstStyle/>
          <a:p>
            <a:pPr algn="ctr"/>
            <a:r>
              <a:rPr lang="en-US" dirty="0"/>
              <a:t>Other Past Medical History</a:t>
            </a:r>
          </a:p>
        </p:txBody>
      </p:sp>
      <p:sp>
        <p:nvSpPr>
          <p:cNvPr id="3" name="Content Placeholder 2">
            <a:extLst>
              <a:ext uri="{FF2B5EF4-FFF2-40B4-BE49-F238E27FC236}">
                <a16:creationId xmlns:a16="http://schemas.microsoft.com/office/drawing/2014/main" id="{59B3E4D6-F312-8747-94E0-3B2B74826FB2}"/>
              </a:ext>
            </a:extLst>
          </p:cNvPr>
          <p:cNvSpPr>
            <a:spLocks noGrp="1"/>
          </p:cNvSpPr>
          <p:nvPr>
            <p:ph idx="1"/>
          </p:nvPr>
        </p:nvSpPr>
        <p:spPr>
          <a:xfrm>
            <a:off x="457200" y="1105014"/>
            <a:ext cx="8623228" cy="3790462"/>
          </a:xfrm>
        </p:spPr>
        <p:txBody>
          <a:bodyPr>
            <a:noAutofit/>
          </a:bodyPr>
          <a:lstStyle/>
          <a:p>
            <a:pPr>
              <a:lnSpc>
                <a:spcPct val="120000"/>
              </a:lnSpc>
              <a:spcBef>
                <a:spcPts val="1200"/>
              </a:spcBef>
            </a:pPr>
            <a:r>
              <a:rPr lang="en-US" dirty="0"/>
              <a:t>Cirrhosis</a:t>
            </a:r>
          </a:p>
          <a:p>
            <a:pPr>
              <a:lnSpc>
                <a:spcPct val="120000"/>
              </a:lnSpc>
              <a:spcBef>
                <a:spcPts val="1200"/>
              </a:spcBef>
            </a:pPr>
            <a:r>
              <a:rPr lang="en-US" dirty="0"/>
              <a:t>Barrett’s Esophagus/gastroesophageal reflux disease</a:t>
            </a:r>
          </a:p>
          <a:p>
            <a:pPr>
              <a:lnSpc>
                <a:spcPct val="120000"/>
              </a:lnSpc>
              <a:spcBef>
                <a:spcPts val="1200"/>
              </a:spcBef>
            </a:pPr>
            <a:r>
              <a:rPr lang="en-US" dirty="0"/>
              <a:t>Substance use disorder</a:t>
            </a:r>
          </a:p>
          <a:p>
            <a:pPr>
              <a:lnSpc>
                <a:spcPct val="120000"/>
              </a:lnSpc>
              <a:spcBef>
                <a:spcPts val="1200"/>
              </a:spcBef>
            </a:pPr>
            <a:r>
              <a:rPr lang="en-US" dirty="0"/>
              <a:t>Alcohol use disorder</a:t>
            </a:r>
          </a:p>
          <a:p>
            <a:pPr>
              <a:lnSpc>
                <a:spcPct val="120000"/>
              </a:lnSpc>
              <a:spcBef>
                <a:spcPts val="1200"/>
              </a:spcBef>
            </a:pPr>
            <a:r>
              <a:rPr lang="en-US" dirty="0"/>
              <a:t>Anxiety and depression</a:t>
            </a:r>
          </a:p>
          <a:p>
            <a:pPr>
              <a:lnSpc>
                <a:spcPct val="120000"/>
              </a:lnSpc>
              <a:spcBef>
                <a:spcPts val="1200"/>
              </a:spcBef>
            </a:pPr>
            <a:r>
              <a:rPr lang="en-US" dirty="0"/>
              <a:t>No surgeries</a:t>
            </a:r>
          </a:p>
          <a:p>
            <a:pPr>
              <a:spcBef>
                <a:spcPts val="1200"/>
              </a:spcBef>
              <a:spcAft>
                <a:spcPts val="600"/>
              </a:spcAft>
            </a:pPr>
            <a:endParaRPr lang="en-US" dirty="0"/>
          </a:p>
        </p:txBody>
      </p:sp>
      <p:sp>
        <p:nvSpPr>
          <p:cNvPr id="4" name="Slide Number Placeholder 3">
            <a:extLst>
              <a:ext uri="{FF2B5EF4-FFF2-40B4-BE49-F238E27FC236}">
                <a16:creationId xmlns:a16="http://schemas.microsoft.com/office/drawing/2014/main" id="{0C585921-7A74-DD49-87FC-27ADB24211B1}"/>
              </a:ext>
            </a:extLst>
          </p:cNvPr>
          <p:cNvSpPr>
            <a:spLocks noGrp="1"/>
          </p:cNvSpPr>
          <p:nvPr>
            <p:ph type="sldNum" sz="quarter" idx="12"/>
          </p:nvPr>
        </p:nvSpPr>
        <p:spPr/>
        <p:txBody>
          <a:bodyPr/>
          <a:lstStyle/>
          <a:p>
            <a:fld id="{6E2D2B3B-882E-40F3-A32F-6DD516915044}" type="slidenum">
              <a:rPr lang="en-US" smtClean="0"/>
              <a:pPr/>
              <a:t>16</a:t>
            </a:fld>
            <a:endParaRPr lang="en-US" dirty="0"/>
          </a:p>
        </p:txBody>
      </p:sp>
    </p:spTree>
    <p:extLst>
      <p:ext uri="{BB962C8B-B14F-4D97-AF65-F5344CB8AC3E}">
        <p14:creationId xmlns:p14="http://schemas.microsoft.com/office/powerpoint/2010/main" val="1016284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E37D-F91C-E644-A222-894E80B3E453}"/>
              </a:ext>
            </a:extLst>
          </p:cNvPr>
          <p:cNvSpPr>
            <a:spLocks noGrp="1"/>
          </p:cNvSpPr>
          <p:nvPr>
            <p:ph type="title"/>
          </p:nvPr>
        </p:nvSpPr>
        <p:spPr>
          <a:xfrm>
            <a:off x="216219" y="106450"/>
            <a:ext cx="8315569" cy="857250"/>
          </a:xfrm>
        </p:spPr>
        <p:txBody>
          <a:bodyPr/>
          <a:lstStyle/>
          <a:p>
            <a:pPr algn="ctr"/>
            <a:r>
              <a:rPr lang="en-US" dirty="0"/>
              <a:t>Social History</a:t>
            </a:r>
          </a:p>
        </p:txBody>
      </p:sp>
      <p:sp>
        <p:nvSpPr>
          <p:cNvPr id="3" name="Content Placeholder 2">
            <a:extLst>
              <a:ext uri="{FF2B5EF4-FFF2-40B4-BE49-F238E27FC236}">
                <a16:creationId xmlns:a16="http://schemas.microsoft.com/office/drawing/2014/main" id="{E339C0E7-7A70-7D44-B5D7-B63EBDC39D6E}"/>
              </a:ext>
            </a:extLst>
          </p:cNvPr>
          <p:cNvSpPr>
            <a:spLocks noGrp="1"/>
          </p:cNvSpPr>
          <p:nvPr>
            <p:ph idx="1"/>
          </p:nvPr>
        </p:nvSpPr>
        <p:spPr>
          <a:xfrm>
            <a:off x="143219" y="1162811"/>
            <a:ext cx="8937209" cy="3454064"/>
          </a:xfrm>
        </p:spPr>
        <p:txBody>
          <a:bodyPr>
            <a:noAutofit/>
          </a:bodyPr>
          <a:lstStyle/>
          <a:p>
            <a:pPr>
              <a:spcBef>
                <a:spcPts val="600"/>
              </a:spcBef>
              <a:spcAft>
                <a:spcPts val="600"/>
              </a:spcAft>
            </a:pPr>
            <a:r>
              <a:rPr lang="en-US" dirty="0">
                <a:latin typeface="Arial" panose="020B0604020202020204" pitchFamily="34" charset="0"/>
              </a:rPr>
              <a:t>General: Unemployed but is attending community college and plans to major in information technology</a:t>
            </a:r>
            <a:endParaRPr lang="en-US" dirty="0">
              <a:solidFill>
                <a:srgbClr val="000000"/>
              </a:solidFill>
              <a:latin typeface="inherit"/>
            </a:endParaRPr>
          </a:p>
          <a:p>
            <a:pPr>
              <a:spcBef>
                <a:spcPts val="600"/>
              </a:spcBef>
              <a:spcAft>
                <a:spcPts val="600"/>
              </a:spcAft>
            </a:pPr>
            <a:r>
              <a:rPr lang="en-US" dirty="0">
                <a:latin typeface="Arial" panose="020B0604020202020204" pitchFamily="34" charset="0"/>
              </a:rPr>
              <a:t>Living Arrangement: Lives with a female friend and her daughter for the past 10 years</a:t>
            </a:r>
            <a:endParaRPr lang="en-US" dirty="0">
              <a:solidFill>
                <a:srgbClr val="000000"/>
              </a:solidFill>
              <a:latin typeface="inherit"/>
            </a:endParaRPr>
          </a:p>
          <a:p>
            <a:pPr>
              <a:spcBef>
                <a:spcPts val="600"/>
              </a:spcBef>
              <a:spcAft>
                <a:spcPts val="600"/>
              </a:spcAft>
            </a:pPr>
            <a:r>
              <a:rPr lang="en-US" dirty="0">
                <a:latin typeface="Arial" panose="020B0604020202020204" pitchFamily="34" charset="0"/>
              </a:rPr>
              <a:t>Sexual activity: </a:t>
            </a:r>
            <a:r>
              <a:rPr lang="en-US" dirty="0"/>
              <a:t>Patient recently had oral sex with a male partner in a 24-hour bookstore</a:t>
            </a:r>
            <a:endParaRPr lang="en-US" dirty="0">
              <a:solidFill>
                <a:srgbClr val="000000"/>
              </a:solidFill>
              <a:latin typeface="inherit"/>
            </a:endParaRPr>
          </a:p>
          <a:p>
            <a:pPr>
              <a:spcBef>
                <a:spcPts val="600"/>
              </a:spcBef>
              <a:spcAft>
                <a:spcPts val="600"/>
              </a:spcAft>
            </a:pPr>
            <a:endParaRPr lang="en-US" sz="1600" dirty="0">
              <a:solidFill>
                <a:srgbClr val="000000"/>
              </a:solidFill>
              <a:latin typeface="inherit"/>
            </a:endParaRPr>
          </a:p>
        </p:txBody>
      </p:sp>
      <p:sp>
        <p:nvSpPr>
          <p:cNvPr id="4" name="Slide Number Placeholder 3">
            <a:extLst>
              <a:ext uri="{FF2B5EF4-FFF2-40B4-BE49-F238E27FC236}">
                <a16:creationId xmlns:a16="http://schemas.microsoft.com/office/drawing/2014/main" id="{F1BBBBA8-FB35-1E44-8D24-8FF426FED4F5}"/>
              </a:ext>
            </a:extLst>
          </p:cNvPr>
          <p:cNvSpPr>
            <a:spLocks noGrp="1"/>
          </p:cNvSpPr>
          <p:nvPr>
            <p:ph type="sldNum" sz="quarter" idx="12"/>
          </p:nvPr>
        </p:nvSpPr>
        <p:spPr/>
        <p:txBody>
          <a:bodyPr/>
          <a:lstStyle/>
          <a:p>
            <a:fld id="{6E2D2B3B-882E-40F3-A32F-6DD516915044}" type="slidenum">
              <a:rPr lang="en-US" smtClean="0"/>
              <a:pPr/>
              <a:t>17</a:t>
            </a:fld>
            <a:endParaRPr lang="en-US" dirty="0"/>
          </a:p>
        </p:txBody>
      </p:sp>
    </p:spTree>
    <p:extLst>
      <p:ext uri="{BB962C8B-B14F-4D97-AF65-F5344CB8AC3E}">
        <p14:creationId xmlns:p14="http://schemas.microsoft.com/office/powerpoint/2010/main" val="826334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E37D-F91C-E644-A222-894E80B3E453}"/>
              </a:ext>
            </a:extLst>
          </p:cNvPr>
          <p:cNvSpPr>
            <a:spLocks noGrp="1"/>
          </p:cNvSpPr>
          <p:nvPr>
            <p:ph type="title"/>
          </p:nvPr>
        </p:nvSpPr>
        <p:spPr>
          <a:xfrm>
            <a:off x="216219" y="106450"/>
            <a:ext cx="8315569" cy="857250"/>
          </a:xfrm>
        </p:spPr>
        <p:txBody>
          <a:bodyPr/>
          <a:lstStyle/>
          <a:p>
            <a:pPr algn="ctr"/>
            <a:r>
              <a:rPr lang="en-US" dirty="0"/>
              <a:t>Social History, Continued</a:t>
            </a:r>
          </a:p>
        </p:txBody>
      </p:sp>
      <p:sp>
        <p:nvSpPr>
          <p:cNvPr id="3" name="Content Placeholder 2">
            <a:extLst>
              <a:ext uri="{FF2B5EF4-FFF2-40B4-BE49-F238E27FC236}">
                <a16:creationId xmlns:a16="http://schemas.microsoft.com/office/drawing/2014/main" id="{E339C0E7-7A70-7D44-B5D7-B63EBDC39D6E}"/>
              </a:ext>
            </a:extLst>
          </p:cNvPr>
          <p:cNvSpPr>
            <a:spLocks noGrp="1"/>
          </p:cNvSpPr>
          <p:nvPr>
            <p:ph idx="1"/>
          </p:nvPr>
        </p:nvSpPr>
        <p:spPr>
          <a:xfrm>
            <a:off x="143219" y="1095905"/>
            <a:ext cx="8937209" cy="3454064"/>
          </a:xfrm>
        </p:spPr>
        <p:txBody>
          <a:bodyPr>
            <a:noAutofit/>
          </a:bodyPr>
          <a:lstStyle/>
          <a:p>
            <a:pPr>
              <a:spcBef>
                <a:spcPts val="600"/>
              </a:spcBef>
              <a:spcAft>
                <a:spcPts val="600"/>
              </a:spcAft>
            </a:pPr>
            <a:r>
              <a:rPr lang="en-US" dirty="0">
                <a:latin typeface="Arial" panose="020B0604020202020204" pitchFamily="34" charset="0"/>
              </a:rPr>
              <a:t>Alcohol: No current use but previously consumed 9 ounces of hard liquor daily for 10 years</a:t>
            </a:r>
            <a:endParaRPr lang="en-US" dirty="0">
              <a:solidFill>
                <a:srgbClr val="000000"/>
              </a:solidFill>
              <a:latin typeface="inherit"/>
            </a:endParaRPr>
          </a:p>
          <a:p>
            <a:pPr>
              <a:spcBef>
                <a:spcPts val="600"/>
              </a:spcBef>
              <a:spcAft>
                <a:spcPts val="600"/>
              </a:spcAft>
            </a:pPr>
            <a:r>
              <a:rPr lang="en-US" dirty="0">
                <a:latin typeface="Arial" panose="020B0604020202020204" pitchFamily="34" charset="0"/>
              </a:rPr>
              <a:t>Tobacco: Quit a few months ago.  History of 35-pack-year smoking history</a:t>
            </a:r>
            <a:endParaRPr lang="en-US" dirty="0">
              <a:solidFill>
                <a:srgbClr val="000000"/>
              </a:solidFill>
              <a:latin typeface="inherit"/>
            </a:endParaRPr>
          </a:p>
          <a:p>
            <a:pPr>
              <a:spcBef>
                <a:spcPts val="600"/>
              </a:spcBef>
              <a:spcAft>
                <a:spcPts val="600"/>
              </a:spcAft>
            </a:pPr>
            <a:r>
              <a:rPr lang="en-US" dirty="0">
                <a:latin typeface="Arial" panose="020B0604020202020204" pitchFamily="34" charset="0"/>
              </a:rPr>
              <a:t>Drugs: History of methamphetamine 12 months ago and typically during holidays </a:t>
            </a:r>
            <a:endParaRPr lang="en-US" dirty="0">
              <a:solidFill>
                <a:srgbClr val="000000"/>
              </a:solidFill>
              <a:latin typeface="inherit"/>
            </a:endParaRPr>
          </a:p>
          <a:p>
            <a:pPr>
              <a:spcBef>
                <a:spcPts val="600"/>
              </a:spcBef>
              <a:spcAft>
                <a:spcPts val="600"/>
              </a:spcAft>
            </a:pPr>
            <a:r>
              <a:rPr lang="en-US" dirty="0">
                <a:latin typeface="Arial" panose="020B0604020202020204" pitchFamily="34" charset="0"/>
              </a:rPr>
              <a:t>Travel History: None recently</a:t>
            </a:r>
            <a:endParaRPr lang="en-US" dirty="0">
              <a:solidFill>
                <a:srgbClr val="000000"/>
              </a:solidFill>
              <a:latin typeface="inherit"/>
            </a:endParaRPr>
          </a:p>
        </p:txBody>
      </p:sp>
      <p:sp>
        <p:nvSpPr>
          <p:cNvPr id="4" name="Slide Number Placeholder 3">
            <a:extLst>
              <a:ext uri="{FF2B5EF4-FFF2-40B4-BE49-F238E27FC236}">
                <a16:creationId xmlns:a16="http://schemas.microsoft.com/office/drawing/2014/main" id="{F1BBBBA8-FB35-1E44-8D24-8FF426FED4F5}"/>
              </a:ext>
            </a:extLst>
          </p:cNvPr>
          <p:cNvSpPr>
            <a:spLocks noGrp="1"/>
          </p:cNvSpPr>
          <p:nvPr>
            <p:ph type="sldNum" sz="quarter" idx="12"/>
          </p:nvPr>
        </p:nvSpPr>
        <p:spPr/>
        <p:txBody>
          <a:bodyPr/>
          <a:lstStyle/>
          <a:p>
            <a:fld id="{6E2D2B3B-882E-40F3-A32F-6DD516915044}" type="slidenum">
              <a:rPr lang="en-US" smtClean="0"/>
              <a:pPr/>
              <a:t>18</a:t>
            </a:fld>
            <a:endParaRPr lang="en-US" dirty="0"/>
          </a:p>
        </p:txBody>
      </p:sp>
    </p:spTree>
    <p:extLst>
      <p:ext uri="{BB962C8B-B14F-4D97-AF65-F5344CB8AC3E}">
        <p14:creationId xmlns:p14="http://schemas.microsoft.com/office/powerpoint/2010/main" val="2088291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E0100-9846-4FA2-A51D-951D153EF26D}"/>
              </a:ext>
            </a:extLst>
          </p:cNvPr>
          <p:cNvSpPr>
            <a:spLocks noGrp="1"/>
          </p:cNvSpPr>
          <p:nvPr>
            <p:ph type="title"/>
          </p:nvPr>
        </p:nvSpPr>
        <p:spPr>
          <a:xfrm>
            <a:off x="216219" y="-14537"/>
            <a:ext cx="8315569" cy="857250"/>
          </a:xfrm>
        </p:spPr>
        <p:txBody>
          <a:bodyPr/>
          <a:lstStyle/>
          <a:p>
            <a:pPr algn="ctr"/>
            <a:r>
              <a:rPr lang="en-US" sz="3600" dirty="0"/>
              <a:t>Allergies and Medications</a:t>
            </a:r>
          </a:p>
        </p:txBody>
      </p:sp>
      <p:sp>
        <p:nvSpPr>
          <p:cNvPr id="3" name="Content Placeholder 2">
            <a:extLst>
              <a:ext uri="{FF2B5EF4-FFF2-40B4-BE49-F238E27FC236}">
                <a16:creationId xmlns:a16="http://schemas.microsoft.com/office/drawing/2014/main" id="{B817E065-879E-429A-82C4-7C0CF398870C}"/>
              </a:ext>
            </a:extLst>
          </p:cNvPr>
          <p:cNvSpPr>
            <a:spLocks noGrp="1"/>
          </p:cNvSpPr>
          <p:nvPr>
            <p:ph idx="1"/>
          </p:nvPr>
        </p:nvSpPr>
        <p:spPr>
          <a:xfrm>
            <a:off x="414215" y="842713"/>
            <a:ext cx="8315569" cy="3842987"/>
          </a:xfrm>
        </p:spPr>
        <p:txBody>
          <a:bodyPr>
            <a:normAutofit fontScale="85000" lnSpcReduction="20000"/>
          </a:bodyPr>
          <a:lstStyle/>
          <a:p>
            <a:pPr marL="114300" indent="0">
              <a:spcBef>
                <a:spcPts val="600"/>
              </a:spcBef>
              <a:spcAft>
                <a:spcPts val="600"/>
              </a:spcAft>
              <a:buNone/>
            </a:pPr>
            <a:r>
              <a:rPr lang="en-US" sz="2200" b="1" dirty="0"/>
              <a:t>Allergies: </a:t>
            </a:r>
            <a:r>
              <a:rPr lang="en-US" dirty="0"/>
              <a:t>No known drug allergies</a:t>
            </a:r>
          </a:p>
          <a:p>
            <a:pPr marL="114300" indent="0">
              <a:spcBef>
                <a:spcPts val="600"/>
              </a:spcBef>
              <a:spcAft>
                <a:spcPts val="600"/>
              </a:spcAft>
              <a:buNone/>
            </a:pPr>
            <a:r>
              <a:rPr lang="en-US" sz="2200" b="1" dirty="0"/>
              <a:t>Current outpatient medications:</a:t>
            </a:r>
          </a:p>
          <a:p>
            <a:pPr lvl="1">
              <a:spcBef>
                <a:spcPts val="600"/>
              </a:spcBef>
              <a:spcAft>
                <a:spcPts val="600"/>
              </a:spcAft>
              <a:buFont typeface="Wingdings" panose="05000000000000000000" pitchFamily="2" charset="2"/>
              <a:buChar char="§"/>
            </a:pPr>
            <a:r>
              <a:rPr lang="en-US" dirty="0" err="1">
                <a:latin typeface="Arial" panose="020B0604020202020204" pitchFamily="34" charset="0"/>
              </a:rPr>
              <a:t>Bictegravir</a:t>
            </a:r>
            <a:r>
              <a:rPr lang="en-US" dirty="0">
                <a:latin typeface="Arial" panose="020B0604020202020204" pitchFamily="34" charset="0"/>
              </a:rPr>
              <a:t>-emtricitabine-tenofovir alafenamide </a:t>
            </a:r>
          </a:p>
          <a:p>
            <a:pPr lvl="1">
              <a:spcBef>
                <a:spcPts val="600"/>
              </a:spcBef>
              <a:spcAft>
                <a:spcPts val="600"/>
              </a:spcAft>
              <a:buFont typeface="Wingdings" panose="05000000000000000000" pitchFamily="2" charset="2"/>
              <a:buChar char="§"/>
            </a:pPr>
            <a:r>
              <a:rPr lang="en-US" dirty="0">
                <a:latin typeface="Arial" panose="020B0604020202020204" pitchFamily="34" charset="0"/>
              </a:rPr>
              <a:t>Carvedilol </a:t>
            </a:r>
          </a:p>
          <a:p>
            <a:pPr lvl="1">
              <a:spcBef>
                <a:spcPts val="600"/>
              </a:spcBef>
              <a:spcAft>
                <a:spcPts val="600"/>
              </a:spcAft>
              <a:buFont typeface="Wingdings" panose="05000000000000000000" pitchFamily="2" charset="2"/>
              <a:buChar char="§"/>
            </a:pPr>
            <a:r>
              <a:rPr lang="en-US" dirty="0"/>
              <a:t>Furosemide </a:t>
            </a:r>
          </a:p>
          <a:p>
            <a:pPr lvl="1">
              <a:spcBef>
                <a:spcPts val="600"/>
              </a:spcBef>
              <a:spcAft>
                <a:spcPts val="600"/>
              </a:spcAft>
              <a:buFont typeface="Wingdings" panose="05000000000000000000" pitchFamily="2" charset="2"/>
              <a:buChar char="§"/>
            </a:pPr>
            <a:r>
              <a:rPr lang="en-US" dirty="0"/>
              <a:t>Rifaximin </a:t>
            </a:r>
          </a:p>
          <a:p>
            <a:pPr lvl="1">
              <a:spcBef>
                <a:spcPts val="600"/>
              </a:spcBef>
              <a:spcAft>
                <a:spcPts val="600"/>
              </a:spcAft>
              <a:buFont typeface="Wingdings" panose="05000000000000000000" pitchFamily="2" charset="2"/>
              <a:buChar char="§"/>
            </a:pPr>
            <a:r>
              <a:rPr lang="en-US" dirty="0" err="1"/>
              <a:t>Dexlansoprazole</a:t>
            </a:r>
            <a:r>
              <a:rPr lang="en-US" dirty="0"/>
              <a:t> </a:t>
            </a:r>
          </a:p>
          <a:p>
            <a:pPr lvl="1">
              <a:spcBef>
                <a:spcPts val="600"/>
              </a:spcBef>
              <a:spcAft>
                <a:spcPts val="600"/>
              </a:spcAft>
              <a:buFont typeface="Wingdings" panose="05000000000000000000" pitchFamily="2" charset="2"/>
              <a:buChar char="§"/>
            </a:pPr>
            <a:r>
              <a:rPr lang="en-US" sz="2000" dirty="0">
                <a:latin typeface="Arial" panose="020B0604020202020204" pitchFamily="34" charset="0"/>
              </a:rPr>
              <a:t>Bupropion extended release</a:t>
            </a:r>
          </a:p>
          <a:p>
            <a:pPr lvl="1">
              <a:spcBef>
                <a:spcPts val="600"/>
              </a:spcBef>
              <a:spcAft>
                <a:spcPts val="600"/>
              </a:spcAft>
              <a:buFont typeface="Wingdings" panose="05000000000000000000" pitchFamily="2" charset="2"/>
              <a:buChar char="§"/>
            </a:pPr>
            <a:r>
              <a:rPr lang="en-US" sz="2000" dirty="0">
                <a:latin typeface="Arial" panose="020B0604020202020204" pitchFamily="34" charset="0"/>
              </a:rPr>
              <a:t>Sertraline </a:t>
            </a:r>
          </a:p>
          <a:p>
            <a:pPr lvl="1">
              <a:spcBef>
                <a:spcPts val="600"/>
              </a:spcBef>
              <a:spcAft>
                <a:spcPts val="600"/>
              </a:spcAft>
              <a:buFont typeface="Wingdings" panose="05000000000000000000" pitchFamily="2" charset="2"/>
              <a:buChar char="§"/>
            </a:pPr>
            <a:r>
              <a:rPr lang="en-US" sz="2000" dirty="0">
                <a:latin typeface="Arial" panose="020B0604020202020204" pitchFamily="34" charset="0"/>
              </a:rPr>
              <a:t>Hydroxyzine</a:t>
            </a:r>
          </a:p>
          <a:p>
            <a:pPr lvl="1">
              <a:spcBef>
                <a:spcPts val="600"/>
              </a:spcBef>
              <a:spcAft>
                <a:spcPts val="600"/>
              </a:spcAft>
              <a:buFont typeface="Wingdings" panose="05000000000000000000" pitchFamily="2" charset="2"/>
              <a:buChar char="§"/>
            </a:pPr>
            <a:endParaRPr lang="en-US" dirty="0"/>
          </a:p>
        </p:txBody>
      </p:sp>
      <p:sp>
        <p:nvSpPr>
          <p:cNvPr id="4" name="Slide Number Placeholder 3">
            <a:extLst>
              <a:ext uri="{FF2B5EF4-FFF2-40B4-BE49-F238E27FC236}">
                <a16:creationId xmlns:a16="http://schemas.microsoft.com/office/drawing/2014/main" id="{21999419-C7E3-41CB-866A-665F6E46072E}"/>
              </a:ext>
            </a:extLst>
          </p:cNvPr>
          <p:cNvSpPr>
            <a:spLocks noGrp="1"/>
          </p:cNvSpPr>
          <p:nvPr>
            <p:ph type="sldNum" sz="quarter" idx="12"/>
          </p:nvPr>
        </p:nvSpPr>
        <p:spPr/>
        <p:txBody>
          <a:bodyPr/>
          <a:lstStyle/>
          <a:p>
            <a:fld id="{6E2D2B3B-882E-40F3-A32F-6DD516915044}" type="slidenum">
              <a:rPr lang="en-US" smtClean="0"/>
              <a:pPr/>
              <a:t>19</a:t>
            </a:fld>
            <a:endParaRPr lang="en-US" dirty="0"/>
          </a:p>
        </p:txBody>
      </p:sp>
    </p:spTree>
    <p:extLst>
      <p:ext uri="{BB962C8B-B14F-4D97-AF65-F5344CB8AC3E}">
        <p14:creationId xmlns:p14="http://schemas.microsoft.com/office/powerpoint/2010/main" val="2499621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0080"/>
            <a:ext cx="9143999" cy="857250"/>
          </a:xfrm>
        </p:spPr>
        <p:txBody>
          <a:bodyPr/>
          <a:lstStyle/>
          <a:p>
            <a:pPr algn="ctr"/>
            <a:r>
              <a:rPr lang="en-US" sz="3600" dirty="0"/>
              <a:t>Conflict of Interest Disclosure Statement</a:t>
            </a:r>
          </a:p>
        </p:txBody>
      </p:sp>
      <p:sp>
        <p:nvSpPr>
          <p:cNvPr id="3" name="Content Placeholder 2"/>
          <p:cNvSpPr>
            <a:spLocks noGrp="1"/>
          </p:cNvSpPr>
          <p:nvPr>
            <p:ph idx="1"/>
          </p:nvPr>
        </p:nvSpPr>
        <p:spPr>
          <a:xfrm>
            <a:off x="414214" y="1217806"/>
            <a:ext cx="8315569" cy="495300"/>
          </a:xfrm>
        </p:spPr>
        <p:txBody>
          <a:bodyPr>
            <a:normAutofit/>
          </a:bodyPr>
          <a:lstStyle/>
          <a:p>
            <a:pPr indent="-342900"/>
            <a:r>
              <a:rPr lang="en-US" dirty="0"/>
              <a:t>Speaker has nothing to disclose</a:t>
            </a:r>
          </a:p>
          <a:p>
            <a:pPr marL="114300" indent="0">
              <a:buNone/>
            </a:pPr>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2</a:t>
            </a:fld>
            <a:endParaRPr lang="en-US"/>
          </a:p>
        </p:txBody>
      </p:sp>
      <p:sp>
        <p:nvSpPr>
          <p:cNvPr id="6" name="TextBox 5"/>
          <p:cNvSpPr txBox="1"/>
          <p:nvPr/>
        </p:nvSpPr>
        <p:spPr>
          <a:xfrm>
            <a:off x="457200" y="3714750"/>
            <a:ext cx="8229600" cy="938719"/>
          </a:xfrm>
          <a:prstGeom prst="rect">
            <a:avLst/>
          </a:prstGeom>
          <a:noFill/>
        </p:spPr>
        <p:txBody>
          <a:bodyPr wrap="square" lIns="91440" tIns="45720" rIns="91440" bIns="45720" rtlCol="0" anchor="t">
            <a:spAutoFit/>
          </a:bodyPr>
          <a:lstStyle/>
          <a:p>
            <a:r>
              <a:rPr lang="en-US" sz="1100" dirty="0">
                <a:solidFill>
                  <a:srgbClr val="222222"/>
                </a:solidFill>
                <a:latin typeface="Calibri"/>
                <a:ea typeface="Calibri" panose="020F0502020204030204" pitchFamily="34" charset="0"/>
                <a:cs typeface="Times New Roman"/>
              </a:rPr>
              <a:t>This program is supported by the Health Resources and Services Administration (HRSA) of the U.S. Department of Health and Human Services (HHS) as part of an award totaling $4,205,743 with 0% financed with non-governmental sources. The contents are those of the author(s) and do not necessarily represent the official views of, nor</a:t>
            </a:r>
            <a:r>
              <a:rPr lang="en-US" sz="1100" dirty="0">
                <a:ea typeface="Calibri" panose="020F0502020204030204" pitchFamily="34" charset="0"/>
                <a:cs typeface="Times New Roman"/>
              </a:rPr>
              <a:t> does mention of trade names, commercial practices, or organizations imply </a:t>
            </a:r>
            <a:r>
              <a:rPr lang="en-US" sz="1100" dirty="0">
                <a:solidFill>
                  <a:srgbClr val="222222"/>
                </a:solidFill>
                <a:latin typeface="Calibri"/>
                <a:ea typeface="Calibri" panose="020F0502020204030204" pitchFamily="34" charset="0"/>
                <a:cs typeface="Times New Roman"/>
              </a:rPr>
              <a:t>an endorsement by HRSA, HHS, or the U.S. Government. For more information, please visit HRSA.gov. </a:t>
            </a:r>
            <a:r>
              <a:rPr lang="en-US" sz="1100" i="1" dirty="0">
                <a:latin typeface="Calibri"/>
                <a:ea typeface="Calibri" panose="020F0502020204030204" pitchFamily="34" charset="0"/>
                <a:cs typeface="Calibri"/>
              </a:rPr>
              <a:t>Any trade/brand names for products mentioned during this presentation are for training and identification purposes only.</a:t>
            </a:r>
            <a:endParaRPr lang="en-US" sz="1100" dirty="0">
              <a:latin typeface="Calibri"/>
              <a:ea typeface="Calibri" panose="020F0502020204030204" pitchFamily="34" charset="0"/>
              <a:cs typeface="Calibri"/>
            </a:endParaRPr>
          </a:p>
        </p:txBody>
      </p:sp>
    </p:spTree>
    <p:extLst>
      <p:ext uri="{BB962C8B-B14F-4D97-AF65-F5344CB8AC3E}">
        <p14:creationId xmlns:p14="http://schemas.microsoft.com/office/powerpoint/2010/main" val="3436601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33357-D49A-BF43-AF98-BCA4289926F4}"/>
              </a:ext>
            </a:extLst>
          </p:cNvPr>
          <p:cNvSpPr>
            <a:spLocks noGrp="1"/>
          </p:cNvSpPr>
          <p:nvPr>
            <p:ph type="title"/>
          </p:nvPr>
        </p:nvSpPr>
        <p:spPr>
          <a:xfrm>
            <a:off x="225846" y="0"/>
            <a:ext cx="8315569" cy="857250"/>
          </a:xfrm>
        </p:spPr>
        <p:txBody>
          <a:bodyPr/>
          <a:lstStyle/>
          <a:p>
            <a:pPr algn="ctr"/>
            <a:r>
              <a:rPr lang="en-US" b="1" dirty="0"/>
              <a:t>Physical Exam</a:t>
            </a:r>
          </a:p>
        </p:txBody>
      </p:sp>
      <p:sp>
        <p:nvSpPr>
          <p:cNvPr id="3" name="Content Placeholder 2">
            <a:extLst>
              <a:ext uri="{FF2B5EF4-FFF2-40B4-BE49-F238E27FC236}">
                <a16:creationId xmlns:a16="http://schemas.microsoft.com/office/drawing/2014/main" id="{1FD851FE-5637-0B42-8310-9873FC106963}"/>
              </a:ext>
            </a:extLst>
          </p:cNvPr>
          <p:cNvSpPr>
            <a:spLocks noGrp="1"/>
          </p:cNvSpPr>
          <p:nvPr>
            <p:ph idx="1"/>
          </p:nvPr>
        </p:nvSpPr>
        <p:spPr>
          <a:xfrm>
            <a:off x="216219" y="735806"/>
            <a:ext cx="8864209" cy="3797146"/>
          </a:xfrm>
        </p:spPr>
        <p:txBody>
          <a:bodyPr>
            <a:normAutofit/>
          </a:bodyPr>
          <a:lstStyle/>
          <a:p>
            <a:pPr marL="114300" indent="0">
              <a:spcBef>
                <a:spcPts val="600"/>
              </a:spcBef>
              <a:spcAft>
                <a:spcPts val="600"/>
              </a:spcAft>
              <a:buNone/>
            </a:pPr>
            <a:r>
              <a:rPr lang="en-US" sz="2000" dirty="0"/>
              <a:t>VITALS: BP 128/71, pulse 61, temp 98.9 F, resp rate 18, O2 98% on room air, weight 80 kg</a:t>
            </a:r>
          </a:p>
          <a:p>
            <a:pPr marL="114300" indent="0">
              <a:spcBef>
                <a:spcPts val="600"/>
              </a:spcBef>
              <a:spcAft>
                <a:spcPts val="600"/>
              </a:spcAft>
              <a:buNone/>
            </a:pPr>
            <a:r>
              <a:rPr lang="en-US" sz="2000" dirty="0"/>
              <a:t>General: alert, No Abnormality Detected (NAD), cooperative, answering questions appropriately </a:t>
            </a:r>
          </a:p>
          <a:p>
            <a:pPr marL="114300" indent="0">
              <a:spcBef>
                <a:spcPts val="600"/>
              </a:spcBef>
              <a:spcAft>
                <a:spcPts val="600"/>
              </a:spcAft>
              <a:buNone/>
            </a:pPr>
            <a:r>
              <a:rPr lang="en-US" sz="2000" dirty="0">
                <a:latin typeface="Arial" panose="020B0604020202020204" pitchFamily="34" charset="0"/>
              </a:rPr>
              <a:t>Head, Ears, Nose and Throat Examination (HEENT): </a:t>
            </a:r>
            <a:r>
              <a:rPr lang="en-US" sz="2000" dirty="0"/>
              <a:t>pupils equal round and reactive to light, extra-ocular motions intact. Below is a photograph.</a:t>
            </a:r>
          </a:p>
          <a:p>
            <a:pPr marL="114300" indent="0">
              <a:spcBef>
                <a:spcPts val="600"/>
              </a:spcBef>
              <a:spcAft>
                <a:spcPts val="600"/>
              </a:spcAft>
              <a:buNone/>
            </a:pPr>
            <a:endParaRPr lang="en-US" sz="2200" dirty="0"/>
          </a:p>
        </p:txBody>
      </p:sp>
      <p:sp>
        <p:nvSpPr>
          <p:cNvPr id="4" name="Slide Number Placeholder 3">
            <a:extLst>
              <a:ext uri="{FF2B5EF4-FFF2-40B4-BE49-F238E27FC236}">
                <a16:creationId xmlns:a16="http://schemas.microsoft.com/office/drawing/2014/main" id="{E280A5A6-13A9-DE47-9B08-2650E5EBC6CC}"/>
              </a:ext>
            </a:extLst>
          </p:cNvPr>
          <p:cNvSpPr>
            <a:spLocks noGrp="1"/>
          </p:cNvSpPr>
          <p:nvPr>
            <p:ph type="sldNum" sz="quarter" idx="12"/>
          </p:nvPr>
        </p:nvSpPr>
        <p:spPr/>
        <p:txBody>
          <a:bodyPr/>
          <a:lstStyle/>
          <a:p>
            <a:fld id="{6E2D2B3B-882E-40F3-A32F-6DD516915044}" type="slidenum">
              <a:rPr lang="en-US" smtClean="0"/>
              <a:pPr/>
              <a:t>20</a:t>
            </a:fld>
            <a:endParaRPr lang="en-US" dirty="0"/>
          </a:p>
        </p:txBody>
      </p:sp>
      <p:pic>
        <p:nvPicPr>
          <p:cNvPr id="1026" name="Picture 2" descr="Oropharynx - wikido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2278" y="2977753"/>
            <a:ext cx="2339444" cy="17516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CA15609-6CE1-505A-F784-FC746E604508}"/>
              </a:ext>
            </a:extLst>
          </p:cNvPr>
          <p:cNvSpPr txBox="1"/>
          <p:nvPr/>
        </p:nvSpPr>
        <p:spPr>
          <a:xfrm>
            <a:off x="2612922" y="4739502"/>
            <a:ext cx="5184058" cy="276999"/>
          </a:xfrm>
          <a:prstGeom prst="rect">
            <a:avLst/>
          </a:prstGeom>
          <a:noFill/>
        </p:spPr>
        <p:txBody>
          <a:bodyPr wrap="square">
            <a:spAutoFit/>
          </a:bodyPr>
          <a:lstStyle/>
          <a:p>
            <a:r>
              <a:rPr lang="en-US" sz="1200" b="0" i="0" u="none" strike="noStrike" dirty="0">
                <a:solidFill>
                  <a:schemeClr val="bg1"/>
                </a:solidFill>
                <a:effectLst/>
                <a:hlinkClick r:id="rId4">
                  <a:extLst>
                    <a:ext uri="{A12FA001-AC4F-418D-AE19-62706E023703}">
                      <ahyp:hlinkClr xmlns:ahyp="http://schemas.microsoft.com/office/drawing/2018/hyperlinkcolor" val="tx"/>
                    </a:ext>
                  </a:extLst>
                </a:hlinkClick>
              </a:rPr>
              <a:t>https://creativecommons.org/licenses/by-sa/2.5/</a:t>
            </a:r>
            <a:endParaRPr lang="en-US" sz="1200" dirty="0">
              <a:solidFill>
                <a:schemeClr val="bg1"/>
              </a:solidFill>
            </a:endParaRPr>
          </a:p>
        </p:txBody>
      </p:sp>
    </p:spTree>
    <p:extLst>
      <p:ext uri="{BB962C8B-B14F-4D97-AF65-F5344CB8AC3E}">
        <p14:creationId xmlns:p14="http://schemas.microsoft.com/office/powerpoint/2010/main" val="3012124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0A106-CB05-4F4E-9F52-15B1EC2FCC0B}"/>
              </a:ext>
            </a:extLst>
          </p:cNvPr>
          <p:cNvSpPr>
            <a:spLocks noGrp="1"/>
          </p:cNvSpPr>
          <p:nvPr>
            <p:ph type="title"/>
          </p:nvPr>
        </p:nvSpPr>
        <p:spPr>
          <a:xfrm>
            <a:off x="216219" y="132388"/>
            <a:ext cx="8315569" cy="857250"/>
          </a:xfrm>
        </p:spPr>
        <p:txBody>
          <a:bodyPr/>
          <a:lstStyle/>
          <a:p>
            <a:pPr algn="ctr"/>
            <a:r>
              <a:rPr lang="en-US" dirty="0"/>
              <a:t>Labs</a:t>
            </a:r>
          </a:p>
        </p:txBody>
      </p:sp>
      <p:sp>
        <p:nvSpPr>
          <p:cNvPr id="3" name="Content Placeholder 2">
            <a:extLst>
              <a:ext uri="{FF2B5EF4-FFF2-40B4-BE49-F238E27FC236}">
                <a16:creationId xmlns:a16="http://schemas.microsoft.com/office/drawing/2014/main" id="{8BE64973-4B5D-764E-B132-E783CCA8E8CF}"/>
              </a:ext>
            </a:extLst>
          </p:cNvPr>
          <p:cNvSpPr>
            <a:spLocks noGrp="1"/>
          </p:cNvSpPr>
          <p:nvPr>
            <p:ph idx="1"/>
          </p:nvPr>
        </p:nvSpPr>
        <p:spPr>
          <a:xfrm>
            <a:off x="216218" y="989638"/>
            <a:ext cx="8864209" cy="3739774"/>
          </a:xfrm>
        </p:spPr>
        <p:txBody>
          <a:bodyPr>
            <a:normAutofit fontScale="92500" lnSpcReduction="10000"/>
          </a:bodyPr>
          <a:lstStyle/>
          <a:p>
            <a:pPr>
              <a:spcBef>
                <a:spcPts val="600"/>
              </a:spcBef>
              <a:spcAft>
                <a:spcPts val="600"/>
              </a:spcAft>
            </a:pPr>
            <a:r>
              <a:rPr lang="en-US" dirty="0"/>
              <a:t>HIV-1 viral load: </a:t>
            </a:r>
            <a:r>
              <a:rPr lang="en-US" dirty="0">
                <a:solidFill>
                  <a:schemeClr val="accent6"/>
                </a:solidFill>
              </a:rPr>
              <a:t>225</a:t>
            </a:r>
            <a:r>
              <a:rPr lang="en-US" b="1" dirty="0">
                <a:solidFill>
                  <a:schemeClr val="accent6"/>
                </a:solidFill>
              </a:rPr>
              <a:t> </a:t>
            </a:r>
            <a:r>
              <a:rPr lang="en-US" dirty="0">
                <a:solidFill>
                  <a:schemeClr val="accent6"/>
                </a:solidFill>
              </a:rPr>
              <a:t>copies/ml                                                         </a:t>
            </a:r>
            <a:r>
              <a:rPr lang="en-US" dirty="0"/>
              <a:t>(treatment goal=not detected or below level </a:t>
            </a:r>
            <a:r>
              <a:rPr lang="en-US"/>
              <a:t>of detection)</a:t>
            </a:r>
            <a:endParaRPr lang="en-US" dirty="0"/>
          </a:p>
          <a:p>
            <a:pPr>
              <a:spcBef>
                <a:spcPts val="600"/>
              </a:spcBef>
              <a:spcAft>
                <a:spcPts val="600"/>
              </a:spcAft>
            </a:pPr>
            <a:r>
              <a:rPr lang="en-US" dirty="0"/>
              <a:t>CD4 count: </a:t>
            </a:r>
            <a:r>
              <a:rPr lang="en-US" dirty="0">
                <a:solidFill>
                  <a:schemeClr val="accent6"/>
                </a:solidFill>
              </a:rPr>
              <a:t>345</a:t>
            </a:r>
            <a:r>
              <a:rPr lang="en-US" b="1" dirty="0">
                <a:solidFill>
                  <a:schemeClr val="accent6"/>
                </a:solidFill>
              </a:rPr>
              <a:t> </a:t>
            </a:r>
            <a:r>
              <a:rPr lang="en-US" dirty="0">
                <a:solidFill>
                  <a:schemeClr val="accent6"/>
                </a:solidFill>
              </a:rPr>
              <a:t>cells/mm</a:t>
            </a:r>
            <a:r>
              <a:rPr lang="en-US" baseline="30000" dirty="0">
                <a:solidFill>
                  <a:schemeClr val="accent6"/>
                </a:solidFill>
              </a:rPr>
              <a:t>3</a:t>
            </a:r>
            <a:r>
              <a:rPr lang="en-US" dirty="0">
                <a:solidFill>
                  <a:schemeClr val="accent6"/>
                </a:solidFill>
              </a:rPr>
              <a:t> </a:t>
            </a:r>
            <a:r>
              <a:rPr lang="en-US" dirty="0"/>
              <a:t>(normal 550-1200)</a:t>
            </a:r>
          </a:p>
          <a:p>
            <a:pPr>
              <a:spcBef>
                <a:spcPts val="600"/>
              </a:spcBef>
              <a:spcAft>
                <a:spcPts val="600"/>
              </a:spcAft>
            </a:pPr>
            <a:r>
              <a:rPr lang="en-US" dirty="0"/>
              <a:t>HIV genotype (resistance testing): HIV-1, No mutations </a:t>
            </a:r>
            <a:endParaRPr lang="en-US" dirty="0">
              <a:solidFill>
                <a:schemeClr val="accent6"/>
              </a:solidFill>
            </a:endParaRPr>
          </a:p>
          <a:p>
            <a:pPr>
              <a:spcBef>
                <a:spcPts val="600"/>
              </a:spcBef>
              <a:spcAft>
                <a:spcPts val="600"/>
              </a:spcAft>
            </a:pPr>
            <a:r>
              <a:rPr lang="en-US" dirty="0"/>
              <a:t>Basic metabolic panel (includes electrolytes, glucose, renal function): normal</a:t>
            </a:r>
          </a:p>
          <a:p>
            <a:pPr>
              <a:spcBef>
                <a:spcPts val="600"/>
              </a:spcBef>
              <a:spcAft>
                <a:spcPts val="600"/>
              </a:spcAft>
            </a:pPr>
            <a:r>
              <a:rPr lang="en-US" dirty="0"/>
              <a:t>Liver function tests: albumin </a:t>
            </a:r>
            <a:r>
              <a:rPr lang="en-US" dirty="0">
                <a:solidFill>
                  <a:srgbClr val="C00000"/>
                </a:solidFill>
              </a:rPr>
              <a:t>3.4</a:t>
            </a:r>
            <a:r>
              <a:rPr lang="en-US" dirty="0">
                <a:solidFill>
                  <a:srgbClr val="FF0000"/>
                </a:solidFill>
              </a:rPr>
              <a:t> </a:t>
            </a:r>
            <a:r>
              <a:rPr lang="en-US" dirty="0"/>
              <a:t>(reference 4.4-5.5), otherwise normal</a:t>
            </a:r>
          </a:p>
          <a:p>
            <a:pPr>
              <a:spcBef>
                <a:spcPts val="600"/>
              </a:spcBef>
              <a:spcAft>
                <a:spcPts val="600"/>
              </a:spcAft>
            </a:pPr>
            <a:r>
              <a:rPr lang="en-US" dirty="0"/>
              <a:t>Complete blood count: normal</a:t>
            </a:r>
          </a:p>
        </p:txBody>
      </p:sp>
      <p:sp>
        <p:nvSpPr>
          <p:cNvPr id="4" name="Slide Number Placeholder 3">
            <a:extLst>
              <a:ext uri="{FF2B5EF4-FFF2-40B4-BE49-F238E27FC236}">
                <a16:creationId xmlns:a16="http://schemas.microsoft.com/office/drawing/2014/main" id="{E84277D3-0249-3A4F-AED9-8E1A5B4078AB}"/>
              </a:ext>
            </a:extLst>
          </p:cNvPr>
          <p:cNvSpPr>
            <a:spLocks noGrp="1"/>
          </p:cNvSpPr>
          <p:nvPr>
            <p:ph type="sldNum" sz="quarter" idx="12"/>
          </p:nvPr>
        </p:nvSpPr>
        <p:spPr/>
        <p:txBody>
          <a:bodyPr/>
          <a:lstStyle/>
          <a:p>
            <a:fld id="{6E2D2B3B-882E-40F3-A32F-6DD516915044}" type="slidenum">
              <a:rPr lang="en-US" smtClean="0"/>
              <a:pPr/>
              <a:t>21</a:t>
            </a:fld>
            <a:endParaRPr lang="en-US" dirty="0"/>
          </a:p>
        </p:txBody>
      </p:sp>
    </p:spTree>
    <p:extLst>
      <p:ext uri="{BB962C8B-B14F-4D97-AF65-F5344CB8AC3E}">
        <p14:creationId xmlns:p14="http://schemas.microsoft.com/office/powerpoint/2010/main" val="11754588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72919"/>
            <a:ext cx="9080428" cy="857250"/>
          </a:xfrm>
        </p:spPr>
        <p:txBody>
          <a:bodyPr/>
          <a:lstStyle/>
          <a:p>
            <a:pPr algn="ctr"/>
            <a:r>
              <a:rPr lang="en-US" b="1" dirty="0"/>
              <a:t>A Brief Primer on Sexual Health and How to Take a Sexual History</a:t>
            </a:r>
          </a:p>
        </p:txBody>
      </p:sp>
      <p:sp>
        <p:nvSpPr>
          <p:cNvPr id="4" name="Slide Number Placeholder 3"/>
          <p:cNvSpPr>
            <a:spLocks noGrp="1"/>
          </p:cNvSpPr>
          <p:nvPr>
            <p:ph type="sldNum" sz="quarter" idx="12"/>
          </p:nvPr>
        </p:nvSpPr>
        <p:spPr/>
        <p:txBody>
          <a:bodyPr/>
          <a:lstStyle/>
          <a:p>
            <a:fld id="{6E2D2B3B-882E-40F3-A32F-6DD516915044}" type="slidenum">
              <a:rPr lang="en-US" smtClean="0"/>
              <a:pPr/>
              <a:t>22</a:t>
            </a:fld>
            <a:endParaRPr lang="en-US" dirty="0"/>
          </a:p>
        </p:txBody>
      </p:sp>
    </p:spTree>
    <p:extLst>
      <p:ext uri="{BB962C8B-B14F-4D97-AF65-F5344CB8AC3E}">
        <p14:creationId xmlns:p14="http://schemas.microsoft.com/office/powerpoint/2010/main" val="19553703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C7B81A-47BB-43EB-AD84-2F4D6C36D98C}"/>
              </a:ext>
            </a:extLst>
          </p:cNvPr>
          <p:cNvSpPr>
            <a:spLocks noGrp="1"/>
          </p:cNvSpPr>
          <p:nvPr>
            <p:ph type="title"/>
          </p:nvPr>
        </p:nvSpPr>
        <p:spPr/>
        <p:txBody>
          <a:bodyPr/>
          <a:lstStyle/>
          <a:p>
            <a:pPr algn="ctr"/>
            <a:r>
              <a:rPr lang="en-US" dirty="0"/>
              <a:t>Sexual Health Definitions</a:t>
            </a:r>
          </a:p>
        </p:txBody>
      </p:sp>
      <p:sp>
        <p:nvSpPr>
          <p:cNvPr id="4" name="Content Placeholder 3">
            <a:extLst>
              <a:ext uri="{FF2B5EF4-FFF2-40B4-BE49-F238E27FC236}">
                <a16:creationId xmlns:a16="http://schemas.microsoft.com/office/drawing/2014/main" id="{041A175F-0566-48D8-B962-7D8916BA10C4}"/>
              </a:ext>
            </a:extLst>
          </p:cNvPr>
          <p:cNvSpPr>
            <a:spLocks noGrp="1"/>
          </p:cNvSpPr>
          <p:nvPr>
            <p:ph idx="1"/>
          </p:nvPr>
        </p:nvSpPr>
        <p:spPr>
          <a:xfrm>
            <a:off x="457200" y="1345113"/>
            <a:ext cx="8315569" cy="3428999"/>
          </a:xfrm>
        </p:spPr>
        <p:txBody>
          <a:bodyPr>
            <a:normAutofit/>
          </a:bodyPr>
          <a:lstStyle/>
          <a:p>
            <a:pPr>
              <a:spcAft>
                <a:spcPts val="600"/>
              </a:spcAft>
            </a:pPr>
            <a:r>
              <a:rPr lang="en-US" dirty="0"/>
              <a:t>A state of physical, emotional, mental and social well-being in relation to sexuality; it is not merely the absence of disease, dysfunction or infirmity.</a:t>
            </a:r>
          </a:p>
          <a:p>
            <a:r>
              <a:rPr lang="en-US" dirty="0"/>
              <a:t>Requires:</a:t>
            </a:r>
          </a:p>
          <a:p>
            <a:pPr lvl="1"/>
            <a:r>
              <a:rPr lang="en-US" dirty="0"/>
              <a:t>A positive and respectful approach to sexuality and sexual relationships</a:t>
            </a:r>
          </a:p>
          <a:p>
            <a:pPr lvl="1"/>
            <a:r>
              <a:rPr lang="en-US" dirty="0"/>
              <a:t>Possibility of having </a:t>
            </a:r>
            <a:r>
              <a:rPr lang="en-US" i="1" dirty="0"/>
              <a:t>pleasurable </a:t>
            </a:r>
            <a:r>
              <a:rPr lang="en-US" dirty="0"/>
              <a:t>and </a:t>
            </a:r>
            <a:r>
              <a:rPr lang="en-US" i="1" dirty="0"/>
              <a:t>safe</a:t>
            </a:r>
            <a:r>
              <a:rPr lang="en-US" dirty="0"/>
              <a:t> sexual experiences, free of coercion, discrimination, and violence</a:t>
            </a:r>
          </a:p>
        </p:txBody>
      </p:sp>
      <p:sp>
        <p:nvSpPr>
          <p:cNvPr id="2" name="Slide Number Placeholder 1">
            <a:extLst>
              <a:ext uri="{FF2B5EF4-FFF2-40B4-BE49-F238E27FC236}">
                <a16:creationId xmlns:a16="http://schemas.microsoft.com/office/drawing/2014/main" id="{AA83D2B8-E396-4B57-9D2C-32145DFA804F}"/>
              </a:ext>
            </a:extLst>
          </p:cNvPr>
          <p:cNvSpPr>
            <a:spLocks noGrp="1"/>
          </p:cNvSpPr>
          <p:nvPr>
            <p:ph type="sldNum" sz="quarter" idx="12"/>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23</a:t>
            </a:fld>
            <a:endParaRPr lang="en-US" dirty="0">
              <a:solidFill>
                <a:srgbClr val="FFFFFF"/>
              </a:solidFill>
              <a:ea typeface="ＭＳ Ｐゴシック" charset="0"/>
            </a:endParaRPr>
          </a:p>
        </p:txBody>
      </p:sp>
      <p:sp>
        <p:nvSpPr>
          <p:cNvPr id="5" name="TextBox 4">
            <a:extLst>
              <a:ext uri="{FF2B5EF4-FFF2-40B4-BE49-F238E27FC236}">
                <a16:creationId xmlns:a16="http://schemas.microsoft.com/office/drawing/2014/main" id="{B2D1B9C1-71DA-4A3E-B31C-3ED76E12552F}"/>
              </a:ext>
            </a:extLst>
          </p:cNvPr>
          <p:cNvSpPr txBox="1"/>
          <p:nvPr/>
        </p:nvSpPr>
        <p:spPr>
          <a:xfrm>
            <a:off x="2133600" y="4729412"/>
            <a:ext cx="5105400" cy="307777"/>
          </a:xfrm>
          <a:prstGeom prst="rect">
            <a:avLst/>
          </a:prstGeom>
          <a:noFill/>
        </p:spPr>
        <p:txBody>
          <a:bodyPr wrap="square" rtlCol="0">
            <a:spAutoFit/>
          </a:bodyPr>
          <a:lstStyle/>
          <a:p>
            <a:pPr algn="ctr"/>
            <a:r>
              <a:rPr lang="en-US" sz="1400" dirty="0">
                <a:solidFill>
                  <a:schemeClr val="bg1"/>
                </a:solidFill>
              </a:rPr>
              <a:t>https://www.who.int/health-topics/sexual-health#tab=tab_2</a:t>
            </a:r>
          </a:p>
        </p:txBody>
      </p:sp>
    </p:spTree>
    <p:extLst>
      <p:ext uri="{BB962C8B-B14F-4D97-AF65-F5344CB8AC3E}">
        <p14:creationId xmlns:p14="http://schemas.microsoft.com/office/powerpoint/2010/main" val="3212394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C6F6A0-CEB4-4EF0-B9F7-2457B45EBD17}"/>
              </a:ext>
            </a:extLst>
          </p:cNvPr>
          <p:cNvSpPr>
            <a:spLocks noGrp="1"/>
          </p:cNvSpPr>
          <p:nvPr>
            <p:ph idx="1"/>
          </p:nvPr>
        </p:nvSpPr>
        <p:spPr>
          <a:xfrm>
            <a:off x="304800" y="1352550"/>
            <a:ext cx="8775628" cy="3505200"/>
          </a:xfrm>
        </p:spPr>
        <p:txBody>
          <a:bodyPr>
            <a:normAutofit/>
          </a:bodyPr>
          <a:lstStyle/>
          <a:p>
            <a:pPr>
              <a:spcAft>
                <a:spcPts val="600"/>
              </a:spcAft>
            </a:pPr>
            <a:r>
              <a:rPr lang="en-US" dirty="0"/>
              <a:t>The ability to embrace &amp; enjoy sexuality throughout life</a:t>
            </a:r>
          </a:p>
          <a:p>
            <a:pPr>
              <a:spcAft>
                <a:spcPts val="1200"/>
              </a:spcAft>
            </a:pPr>
            <a:r>
              <a:rPr lang="en-US" dirty="0"/>
              <a:t>An important part of physical and emotional health</a:t>
            </a:r>
          </a:p>
          <a:p>
            <a:pPr marL="114300" indent="0">
              <a:buNone/>
            </a:pPr>
            <a:endParaRPr lang="en-US" sz="1200" dirty="0"/>
          </a:p>
          <a:p>
            <a:pPr marL="114300" indent="0">
              <a:buNone/>
            </a:pPr>
            <a:r>
              <a:rPr lang="en-US" sz="2600" dirty="0"/>
              <a:t>Being </a:t>
            </a:r>
            <a:r>
              <a:rPr lang="en-US" sz="2600" b="1" dirty="0">
                <a:solidFill>
                  <a:srgbClr val="C00000"/>
                </a:solidFill>
              </a:rPr>
              <a:t>sexually healthy </a:t>
            </a:r>
            <a:r>
              <a:rPr lang="en-US" sz="2600" dirty="0"/>
              <a:t>means:</a:t>
            </a:r>
          </a:p>
          <a:p>
            <a:pPr lvl="1"/>
            <a:r>
              <a:rPr lang="en-US" sz="2400" dirty="0"/>
              <a:t>Understanding </a:t>
            </a:r>
            <a:r>
              <a:rPr lang="en-US" sz="2400" dirty="0">
                <a:solidFill>
                  <a:srgbClr val="C00000"/>
                </a:solidFill>
              </a:rPr>
              <a:t>sexuality</a:t>
            </a:r>
            <a:r>
              <a:rPr lang="en-US" sz="2400" dirty="0"/>
              <a:t> is a natural part of life &amp; involves more than sexual behavior</a:t>
            </a:r>
          </a:p>
          <a:p>
            <a:pPr lvl="1"/>
            <a:r>
              <a:rPr lang="en-US" sz="2400" dirty="0"/>
              <a:t>Recognizing &amp; respecting sexual rights we all share</a:t>
            </a:r>
          </a:p>
          <a:p>
            <a:pPr>
              <a:spcAft>
                <a:spcPts val="1200"/>
              </a:spcAft>
            </a:pPr>
            <a:endParaRPr lang="en-US" sz="2600" dirty="0"/>
          </a:p>
        </p:txBody>
      </p:sp>
      <p:sp>
        <p:nvSpPr>
          <p:cNvPr id="4" name="Slide Number Placeholder 3">
            <a:extLst>
              <a:ext uri="{FF2B5EF4-FFF2-40B4-BE49-F238E27FC236}">
                <a16:creationId xmlns:a16="http://schemas.microsoft.com/office/drawing/2014/main" id="{33F735CF-F269-45AA-B7DB-64A2978C372B}"/>
              </a:ext>
            </a:extLst>
          </p:cNvPr>
          <p:cNvSpPr>
            <a:spLocks noGrp="1"/>
          </p:cNvSpPr>
          <p:nvPr>
            <p:ph type="sldNum" sz="quarter" idx="12"/>
          </p:nvPr>
        </p:nvSpPr>
        <p:spPr/>
        <p:txBody>
          <a:bodyPr/>
          <a:lstStyle/>
          <a:p>
            <a:fld id="{6E2D2B3B-882E-40F3-A32F-6DD516915044}" type="slidenum">
              <a:rPr lang="en-US" smtClean="0"/>
              <a:pPr/>
              <a:t>24</a:t>
            </a:fld>
            <a:endParaRPr lang="en-US"/>
          </a:p>
        </p:txBody>
      </p:sp>
      <p:sp>
        <p:nvSpPr>
          <p:cNvPr id="8" name="Title 1">
            <a:extLst>
              <a:ext uri="{FF2B5EF4-FFF2-40B4-BE49-F238E27FC236}">
                <a16:creationId xmlns:a16="http://schemas.microsoft.com/office/drawing/2014/main" id="{1C6CD59B-95D7-4374-B014-4033BEB92FA7}"/>
              </a:ext>
            </a:extLst>
          </p:cNvPr>
          <p:cNvSpPr>
            <a:spLocks noGrp="1"/>
          </p:cNvSpPr>
          <p:nvPr>
            <p:ph type="title"/>
          </p:nvPr>
        </p:nvSpPr>
        <p:spPr>
          <a:xfrm>
            <a:off x="457200" y="205979"/>
            <a:ext cx="8315569" cy="857250"/>
          </a:xfrm>
        </p:spPr>
        <p:txBody>
          <a:bodyPr/>
          <a:lstStyle/>
          <a:p>
            <a:pPr algn="ctr"/>
            <a:r>
              <a:rPr lang="en-US" dirty="0"/>
              <a:t>Sexual Health Definitions</a:t>
            </a:r>
          </a:p>
        </p:txBody>
      </p:sp>
      <p:sp>
        <p:nvSpPr>
          <p:cNvPr id="9" name="TextBox 8">
            <a:extLst>
              <a:ext uri="{FF2B5EF4-FFF2-40B4-BE49-F238E27FC236}">
                <a16:creationId xmlns:a16="http://schemas.microsoft.com/office/drawing/2014/main" id="{D6AC8B4A-188B-4AC3-8D74-D0D2D14B3CFA}"/>
              </a:ext>
            </a:extLst>
          </p:cNvPr>
          <p:cNvSpPr txBox="1"/>
          <p:nvPr/>
        </p:nvSpPr>
        <p:spPr>
          <a:xfrm>
            <a:off x="2133600" y="4729412"/>
            <a:ext cx="5105400" cy="307777"/>
          </a:xfrm>
          <a:prstGeom prst="rect">
            <a:avLst/>
          </a:prstGeom>
          <a:noFill/>
        </p:spPr>
        <p:txBody>
          <a:bodyPr wrap="square" rtlCol="0">
            <a:spAutoFit/>
          </a:bodyPr>
          <a:lstStyle/>
          <a:p>
            <a:pPr algn="ctr"/>
            <a:r>
              <a:rPr lang="en-US" sz="1400" dirty="0">
                <a:solidFill>
                  <a:schemeClr val="bg1"/>
                </a:solidFill>
              </a:rPr>
              <a:t>https://www.ashasexualhealth.org/sexual-health/</a:t>
            </a:r>
          </a:p>
        </p:txBody>
      </p:sp>
    </p:spTree>
    <p:extLst>
      <p:ext uri="{BB962C8B-B14F-4D97-AF65-F5344CB8AC3E}">
        <p14:creationId xmlns:p14="http://schemas.microsoft.com/office/powerpoint/2010/main" val="30968478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F6BA2D-CED8-4C94-ACEC-4508343A1EBA}"/>
              </a:ext>
            </a:extLst>
          </p:cNvPr>
          <p:cNvSpPr>
            <a:spLocks noGrp="1"/>
          </p:cNvSpPr>
          <p:nvPr>
            <p:ph idx="1"/>
          </p:nvPr>
        </p:nvSpPr>
        <p:spPr>
          <a:xfrm>
            <a:off x="457200" y="1200150"/>
            <a:ext cx="8534400" cy="3352800"/>
          </a:xfrm>
        </p:spPr>
        <p:txBody>
          <a:bodyPr>
            <a:normAutofit/>
          </a:bodyPr>
          <a:lstStyle/>
          <a:p>
            <a:pPr marL="0" lvl="1" indent="0">
              <a:buNone/>
            </a:pPr>
            <a:r>
              <a:rPr lang="en-US" sz="2400" dirty="0"/>
              <a:t>Being </a:t>
            </a:r>
            <a:r>
              <a:rPr lang="en-US" sz="2400" b="1" dirty="0">
                <a:solidFill>
                  <a:srgbClr val="C00000"/>
                </a:solidFill>
              </a:rPr>
              <a:t>sexually healthy </a:t>
            </a:r>
            <a:r>
              <a:rPr lang="en-US" sz="2400" dirty="0"/>
              <a:t>means:</a:t>
            </a:r>
          </a:p>
          <a:p>
            <a:pPr lvl="1"/>
            <a:r>
              <a:rPr lang="en-US" dirty="0"/>
              <a:t>Having access to sexual health information, education, &amp; care</a:t>
            </a:r>
          </a:p>
          <a:p>
            <a:pPr lvl="1"/>
            <a:r>
              <a:rPr lang="en-US" dirty="0"/>
              <a:t>Making an effort to </a:t>
            </a:r>
            <a:r>
              <a:rPr lang="en-US" dirty="0">
                <a:solidFill>
                  <a:srgbClr val="C00000"/>
                </a:solidFill>
              </a:rPr>
              <a:t>prevent unintended pregnancies &amp; STIs</a:t>
            </a:r>
            <a:r>
              <a:rPr lang="en-US" dirty="0"/>
              <a:t>, and seeking </a:t>
            </a:r>
            <a:r>
              <a:rPr lang="en-US" dirty="0">
                <a:solidFill>
                  <a:srgbClr val="C00000"/>
                </a:solidFill>
              </a:rPr>
              <a:t>care and treatment</a:t>
            </a:r>
            <a:r>
              <a:rPr lang="en-US" dirty="0"/>
              <a:t> when needed</a:t>
            </a:r>
          </a:p>
          <a:p>
            <a:pPr lvl="1"/>
            <a:r>
              <a:rPr lang="en-US" dirty="0"/>
              <a:t>Being able to experience </a:t>
            </a:r>
            <a:r>
              <a:rPr lang="en-US" dirty="0">
                <a:solidFill>
                  <a:srgbClr val="C00000"/>
                </a:solidFill>
              </a:rPr>
              <a:t>sexual pleasure</a:t>
            </a:r>
            <a:r>
              <a:rPr lang="en-US" dirty="0"/>
              <a:t>, satisfaction, and intimacy when desired</a:t>
            </a:r>
          </a:p>
          <a:p>
            <a:pPr lvl="1"/>
            <a:r>
              <a:rPr lang="en-US" dirty="0"/>
              <a:t>Being able to communicate about sexual health with others, including </a:t>
            </a:r>
            <a:r>
              <a:rPr lang="en-US" dirty="0">
                <a:solidFill>
                  <a:srgbClr val="C00000"/>
                </a:solidFill>
              </a:rPr>
              <a:t>sexual partners</a:t>
            </a:r>
            <a:r>
              <a:rPr lang="en-US" dirty="0"/>
              <a:t> and </a:t>
            </a:r>
            <a:r>
              <a:rPr lang="en-US" dirty="0">
                <a:solidFill>
                  <a:srgbClr val="C00000"/>
                </a:solidFill>
              </a:rPr>
              <a:t>healthcare providers</a:t>
            </a:r>
          </a:p>
        </p:txBody>
      </p:sp>
      <p:sp>
        <p:nvSpPr>
          <p:cNvPr id="4" name="Slide Number Placeholder 3">
            <a:extLst>
              <a:ext uri="{FF2B5EF4-FFF2-40B4-BE49-F238E27FC236}">
                <a16:creationId xmlns:a16="http://schemas.microsoft.com/office/drawing/2014/main" id="{E7DD3B2B-69F6-4FA9-BED8-9610F49B5D75}"/>
              </a:ext>
            </a:extLst>
          </p:cNvPr>
          <p:cNvSpPr>
            <a:spLocks noGrp="1"/>
          </p:cNvSpPr>
          <p:nvPr>
            <p:ph type="sldNum" sz="quarter" idx="12"/>
          </p:nvPr>
        </p:nvSpPr>
        <p:spPr/>
        <p:txBody>
          <a:bodyPr/>
          <a:lstStyle/>
          <a:p>
            <a:fld id="{6E2D2B3B-882E-40F3-A32F-6DD516915044}" type="slidenum">
              <a:rPr lang="en-US" smtClean="0"/>
              <a:pPr/>
              <a:t>25</a:t>
            </a:fld>
            <a:endParaRPr lang="en-US"/>
          </a:p>
        </p:txBody>
      </p:sp>
      <p:sp>
        <p:nvSpPr>
          <p:cNvPr id="5" name="Title 1">
            <a:extLst>
              <a:ext uri="{FF2B5EF4-FFF2-40B4-BE49-F238E27FC236}">
                <a16:creationId xmlns:a16="http://schemas.microsoft.com/office/drawing/2014/main" id="{0B708AF8-5550-497F-B3A4-3EB4237E80CE}"/>
              </a:ext>
            </a:extLst>
          </p:cNvPr>
          <p:cNvSpPr>
            <a:spLocks noGrp="1"/>
          </p:cNvSpPr>
          <p:nvPr>
            <p:ph type="title"/>
          </p:nvPr>
        </p:nvSpPr>
        <p:spPr>
          <a:xfrm>
            <a:off x="457200" y="205979"/>
            <a:ext cx="8315569" cy="857250"/>
          </a:xfrm>
        </p:spPr>
        <p:txBody>
          <a:bodyPr/>
          <a:lstStyle/>
          <a:p>
            <a:pPr algn="ctr"/>
            <a:r>
              <a:rPr lang="en-US" dirty="0"/>
              <a:t>Sexual Health Definitions</a:t>
            </a:r>
          </a:p>
        </p:txBody>
      </p:sp>
      <p:sp>
        <p:nvSpPr>
          <p:cNvPr id="7" name="TextBox 6">
            <a:extLst>
              <a:ext uri="{FF2B5EF4-FFF2-40B4-BE49-F238E27FC236}">
                <a16:creationId xmlns:a16="http://schemas.microsoft.com/office/drawing/2014/main" id="{76505868-2711-4D91-A4FB-3C0E654E8962}"/>
              </a:ext>
            </a:extLst>
          </p:cNvPr>
          <p:cNvSpPr txBox="1"/>
          <p:nvPr/>
        </p:nvSpPr>
        <p:spPr>
          <a:xfrm>
            <a:off x="2133600" y="4729412"/>
            <a:ext cx="5105400" cy="307777"/>
          </a:xfrm>
          <a:prstGeom prst="rect">
            <a:avLst/>
          </a:prstGeom>
          <a:noFill/>
        </p:spPr>
        <p:txBody>
          <a:bodyPr wrap="square" rtlCol="0">
            <a:spAutoFit/>
          </a:bodyPr>
          <a:lstStyle/>
          <a:p>
            <a:pPr algn="ctr"/>
            <a:r>
              <a:rPr lang="en-US" sz="1400" dirty="0">
                <a:solidFill>
                  <a:schemeClr val="bg1"/>
                </a:solidFill>
              </a:rPr>
              <a:t>https://www.ashasexualhealth.org/sexual-health/</a:t>
            </a:r>
          </a:p>
        </p:txBody>
      </p:sp>
    </p:spTree>
    <p:extLst>
      <p:ext uri="{BB962C8B-B14F-4D97-AF65-F5344CB8AC3E}">
        <p14:creationId xmlns:p14="http://schemas.microsoft.com/office/powerpoint/2010/main" val="125743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208A7-D481-4EF5-B8BD-0905FB5C234D}"/>
              </a:ext>
            </a:extLst>
          </p:cNvPr>
          <p:cNvSpPr>
            <a:spLocks noGrp="1"/>
          </p:cNvSpPr>
          <p:nvPr>
            <p:ph type="title"/>
          </p:nvPr>
        </p:nvSpPr>
        <p:spPr>
          <a:xfrm>
            <a:off x="0" y="205979"/>
            <a:ext cx="9143999" cy="857250"/>
          </a:xfrm>
        </p:spPr>
        <p:txBody>
          <a:bodyPr/>
          <a:lstStyle/>
          <a:p>
            <a:pPr algn="ctr"/>
            <a:r>
              <a:rPr lang="en-US" sz="3600" dirty="0"/>
              <a:t>Diversity of Human Sexuality </a:t>
            </a:r>
            <a:br>
              <a:rPr lang="en-US" sz="3600" dirty="0"/>
            </a:br>
            <a:r>
              <a:rPr lang="en-US" sz="3600" dirty="0"/>
              <a:t>&amp; Sexual Orientation</a:t>
            </a:r>
          </a:p>
        </p:txBody>
      </p:sp>
      <p:sp>
        <p:nvSpPr>
          <p:cNvPr id="3" name="Content Placeholder 2">
            <a:extLst>
              <a:ext uri="{FF2B5EF4-FFF2-40B4-BE49-F238E27FC236}">
                <a16:creationId xmlns:a16="http://schemas.microsoft.com/office/drawing/2014/main" id="{CB865F14-DA41-4B0A-AC38-0552364F8973}"/>
              </a:ext>
            </a:extLst>
          </p:cNvPr>
          <p:cNvSpPr>
            <a:spLocks noGrp="1"/>
          </p:cNvSpPr>
          <p:nvPr>
            <p:ph idx="1"/>
          </p:nvPr>
        </p:nvSpPr>
        <p:spPr>
          <a:xfrm>
            <a:off x="6362700" y="1459143"/>
            <a:ext cx="2552700" cy="3016481"/>
          </a:xfrm>
        </p:spPr>
        <p:txBody>
          <a:bodyPr>
            <a:normAutofit lnSpcReduction="10000"/>
          </a:bodyPr>
          <a:lstStyle/>
          <a:p>
            <a:pPr marL="114300" indent="0">
              <a:spcAft>
                <a:spcPts val="600"/>
              </a:spcAft>
              <a:buNone/>
            </a:pPr>
            <a:r>
              <a:rPr lang="en-US" dirty="0"/>
              <a:t>Sexual health is connected!</a:t>
            </a:r>
          </a:p>
          <a:p>
            <a:r>
              <a:rPr lang="en-US" dirty="0"/>
              <a:t>Understanding gender identity and sexual orientation can facilitate better healthcare</a:t>
            </a:r>
          </a:p>
        </p:txBody>
      </p:sp>
      <p:sp>
        <p:nvSpPr>
          <p:cNvPr id="4" name="Slide Number Placeholder 3">
            <a:extLst>
              <a:ext uri="{FF2B5EF4-FFF2-40B4-BE49-F238E27FC236}">
                <a16:creationId xmlns:a16="http://schemas.microsoft.com/office/drawing/2014/main" id="{C7630440-0918-4028-94ED-89A277CE3766}"/>
              </a:ext>
            </a:extLst>
          </p:cNvPr>
          <p:cNvSpPr>
            <a:spLocks noGrp="1"/>
          </p:cNvSpPr>
          <p:nvPr>
            <p:ph type="sldNum" sz="quarter" idx="12"/>
          </p:nvPr>
        </p:nvSpPr>
        <p:spPr/>
        <p:txBody>
          <a:bodyPr/>
          <a:lstStyle/>
          <a:p>
            <a:fld id="{6E2D2B3B-882E-40F3-A32F-6DD516915044}" type="slidenum">
              <a:rPr lang="en-US" smtClean="0"/>
              <a:pPr/>
              <a:t>26</a:t>
            </a:fld>
            <a:endParaRPr lang="en-US"/>
          </a:p>
        </p:txBody>
      </p:sp>
      <p:pic>
        <p:nvPicPr>
          <p:cNvPr id="6" name="Picture 5">
            <a:extLst>
              <a:ext uri="{FF2B5EF4-FFF2-40B4-BE49-F238E27FC236}">
                <a16:creationId xmlns:a16="http://schemas.microsoft.com/office/drawing/2014/main" id="{070E702F-A8FC-4D9B-94C1-E547E12A5BA3}"/>
              </a:ext>
            </a:extLst>
          </p:cNvPr>
          <p:cNvPicPr>
            <a:picLocks noChangeAspect="1"/>
          </p:cNvPicPr>
          <p:nvPr/>
        </p:nvPicPr>
        <p:blipFill rotWithShape="1">
          <a:blip r:embed="rId3">
            <a:extLst>
              <a:ext uri="{28A0092B-C50C-407E-A947-70E740481C1C}">
                <a14:useLocalDpi xmlns:a14="http://schemas.microsoft.com/office/drawing/2010/main" val="0"/>
              </a:ext>
            </a:extLst>
          </a:blip>
          <a:srcRect t="21968"/>
          <a:stretch/>
        </p:blipFill>
        <p:spPr>
          <a:xfrm>
            <a:off x="66906" y="1514899"/>
            <a:ext cx="6362700" cy="2757487"/>
          </a:xfrm>
          <a:prstGeom prst="rect">
            <a:avLst/>
          </a:prstGeom>
        </p:spPr>
      </p:pic>
      <p:sp>
        <p:nvSpPr>
          <p:cNvPr id="7" name="TextBox 6">
            <a:extLst>
              <a:ext uri="{FF2B5EF4-FFF2-40B4-BE49-F238E27FC236}">
                <a16:creationId xmlns:a16="http://schemas.microsoft.com/office/drawing/2014/main" id="{FA86E968-D80D-4BF5-99A7-D1E33C59505B}"/>
              </a:ext>
            </a:extLst>
          </p:cNvPr>
          <p:cNvSpPr txBox="1"/>
          <p:nvPr/>
        </p:nvSpPr>
        <p:spPr>
          <a:xfrm>
            <a:off x="1509540" y="4749593"/>
            <a:ext cx="5715000" cy="276999"/>
          </a:xfrm>
          <a:prstGeom prst="rect">
            <a:avLst/>
          </a:prstGeom>
          <a:noFill/>
        </p:spPr>
        <p:txBody>
          <a:bodyPr wrap="square" rtlCol="0">
            <a:spAutoFit/>
          </a:bodyPr>
          <a:lstStyle/>
          <a:p>
            <a:pPr algn="ctr"/>
            <a:r>
              <a:rPr lang="en-US" sz="1200" dirty="0">
                <a:solidFill>
                  <a:schemeClr val="bg1"/>
                </a:solidFill>
              </a:rPr>
              <a:t>Image: </a:t>
            </a:r>
            <a:r>
              <a:rPr lang="en-US" sz="1200" dirty="0">
                <a:solidFill>
                  <a:schemeClr val="bg1"/>
                </a:solidFill>
                <a:hlinkClick r:id="rId4">
                  <a:extLst>
                    <a:ext uri="{A12FA001-AC4F-418D-AE19-62706E023703}">
                      <ahyp:hlinkClr xmlns:ahyp="http://schemas.microsoft.com/office/drawing/2018/hyperlinkcolor" val="tx"/>
                    </a:ext>
                  </a:extLst>
                </a:hlinkClick>
              </a:rPr>
              <a:t>https://sites.psu.edu/mqlrcl/2016/02/15/ci-5-sexual-identity-issues</a:t>
            </a:r>
            <a:r>
              <a:rPr lang="en-US" sz="1200" dirty="0">
                <a:solidFill>
                  <a:srgbClr val="478FCC"/>
                </a:solidFill>
                <a:hlinkClick r:id="rId4">
                  <a:extLst>
                    <a:ext uri="{A12FA001-AC4F-418D-AE19-62706E023703}">
                      <ahyp:hlinkClr xmlns:ahyp="http://schemas.microsoft.com/office/drawing/2018/hyperlinkcolor" val="tx"/>
                    </a:ext>
                  </a:extLst>
                </a:hlinkClick>
              </a:rPr>
              <a:t>/</a:t>
            </a:r>
            <a:r>
              <a:rPr lang="en-US" sz="1200" dirty="0">
                <a:solidFill>
                  <a:schemeClr val="bg1"/>
                </a:solidFill>
              </a:rPr>
              <a:t> </a:t>
            </a:r>
          </a:p>
        </p:txBody>
      </p:sp>
    </p:spTree>
    <p:extLst>
      <p:ext uri="{BB962C8B-B14F-4D97-AF65-F5344CB8AC3E}">
        <p14:creationId xmlns:p14="http://schemas.microsoft.com/office/powerpoint/2010/main" val="19825792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4CE04-FB4D-48B1-9B59-2874EA9B543D}"/>
              </a:ext>
            </a:extLst>
          </p:cNvPr>
          <p:cNvSpPr>
            <a:spLocks noGrp="1"/>
          </p:cNvSpPr>
          <p:nvPr>
            <p:ph type="title"/>
          </p:nvPr>
        </p:nvSpPr>
        <p:spPr/>
        <p:txBody>
          <a:bodyPr/>
          <a:lstStyle/>
          <a:p>
            <a:pPr algn="ctr"/>
            <a:r>
              <a:rPr lang="en-US" dirty="0"/>
              <a:t>Barriers to Taking a Sexual History</a:t>
            </a:r>
          </a:p>
        </p:txBody>
      </p:sp>
      <p:sp>
        <p:nvSpPr>
          <p:cNvPr id="3" name="Content Placeholder 2">
            <a:extLst>
              <a:ext uri="{FF2B5EF4-FFF2-40B4-BE49-F238E27FC236}">
                <a16:creationId xmlns:a16="http://schemas.microsoft.com/office/drawing/2014/main" id="{E4465126-0781-4033-9C9E-0738994CAC16}"/>
              </a:ext>
            </a:extLst>
          </p:cNvPr>
          <p:cNvSpPr>
            <a:spLocks noGrp="1"/>
          </p:cNvSpPr>
          <p:nvPr>
            <p:ph idx="1"/>
          </p:nvPr>
        </p:nvSpPr>
        <p:spPr/>
        <p:txBody>
          <a:bodyPr>
            <a:noAutofit/>
          </a:bodyPr>
          <a:lstStyle/>
          <a:p>
            <a:r>
              <a:rPr lang="en-US" sz="2800" dirty="0"/>
              <a:t>Time</a:t>
            </a:r>
          </a:p>
          <a:p>
            <a:r>
              <a:rPr lang="en-US" sz="2800" dirty="0"/>
              <a:t>Discomfort</a:t>
            </a:r>
          </a:p>
          <a:p>
            <a:pPr lvl="1"/>
            <a:r>
              <a:rPr lang="en-US" sz="2800" dirty="0"/>
              <a:t>Patient</a:t>
            </a:r>
          </a:p>
          <a:p>
            <a:pPr lvl="1"/>
            <a:r>
              <a:rPr lang="en-US" sz="2800" dirty="0"/>
              <a:t>Provider</a:t>
            </a:r>
          </a:p>
          <a:p>
            <a:r>
              <a:rPr lang="en-US" sz="2800" dirty="0"/>
              <a:t>Lack of training or understanding</a:t>
            </a:r>
          </a:p>
        </p:txBody>
      </p:sp>
      <p:sp>
        <p:nvSpPr>
          <p:cNvPr id="4" name="Slide Number Placeholder 3">
            <a:extLst>
              <a:ext uri="{FF2B5EF4-FFF2-40B4-BE49-F238E27FC236}">
                <a16:creationId xmlns:a16="http://schemas.microsoft.com/office/drawing/2014/main" id="{75453A56-EF1B-4AA6-8E44-5F3DD59F0E74}"/>
              </a:ext>
            </a:extLst>
          </p:cNvPr>
          <p:cNvSpPr>
            <a:spLocks noGrp="1"/>
          </p:cNvSpPr>
          <p:nvPr>
            <p:ph type="sldNum" sz="quarter" idx="12"/>
          </p:nvPr>
        </p:nvSpPr>
        <p:spPr/>
        <p:txBody>
          <a:bodyPr/>
          <a:lstStyle/>
          <a:p>
            <a:fld id="{6E2D2B3B-882E-40F3-A32F-6DD516915044}" type="slidenum">
              <a:rPr lang="en-US" smtClean="0"/>
              <a:pPr/>
              <a:t>27</a:t>
            </a:fld>
            <a:endParaRPr lang="en-US"/>
          </a:p>
        </p:txBody>
      </p:sp>
    </p:spTree>
    <p:extLst>
      <p:ext uri="{BB962C8B-B14F-4D97-AF65-F5344CB8AC3E}">
        <p14:creationId xmlns:p14="http://schemas.microsoft.com/office/powerpoint/2010/main" val="7206165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D31EE-9497-4486-8050-3ECC92E5FD60}"/>
              </a:ext>
            </a:extLst>
          </p:cNvPr>
          <p:cNvSpPr>
            <a:spLocks noGrp="1"/>
          </p:cNvSpPr>
          <p:nvPr>
            <p:ph type="title"/>
          </p:nvPr>
        </p:nvSpPr>
        <p:spPr>
          <a:xfrm>
            <a:off x="457213" y="49865"/>
            <a:ext cx="8315569" cy="857250"/>
          </a:xfrm>
        </p:spPr>
        <p:txBody>
          <a:bodyPr/>
          <a:lstStyle/>
          <a:p>
            <a:pPr algn="ctr"/>
            <a:r>
              <a:rPr lang="en-US" dirty="0"/>
              <a:t>Benefits</a:t>
            </a:r>
          </a:p>
        </p:txBody>
      </p:sp>
      <p:sp>
        <p:nvSpPr>
          <p:cNvPr id="3" name="Content Placeholder 2">
            <a:extLst>
              <a:ext uri="{FF2B5EF4-FFF2-40B4-BE49-F238E27FC236}">
                <a16:creationId xmlns:a16="http://schemas.microsoft.com/office/drawing/2014/main" id="{DD6D85DD-D3AD-4C44-9B13-579C93EAE50D}"/>
              </a:ext>
            </a:extLst>
          </p:cNvPr>
          <p:cNvSpPr>
            <a:spLocks noGrp="1"/>
          </p:cNvSpPr>
          <p:nvPr>
            <p:ph sz="half" idx="1"/>
          </p:nvPr>
        </p:nvSpPr>
        <p:spPr>
          <a:xfrm>
            <a:off x="457199" y="1047750"/>
            <a:ext cx="4114801" cy="3577268"/>
          </a:xfrm>
        </p:spPr>
        <p:txBody>
          <a:bodyPr>
            <a:normAutofit/>
          </a:bodyPr>
          <a:lstStyle/>
          <a:p>
            <a:r>
              <a:rPr lang="en-US" dirty="0"/>
              <a:t>Build trust</a:t>
            </a:r>
          </a:p>
          <a:p>
            <a:r>
              <a:rPr lang="en-US" dirty="0"/>
              <a:t>Behavioral counseling to prevent STIs</a:t>
            </a:r>
          </a:p>
          <a:p>
            <a:r>
              <a:rPr lang="en-US" dirty="0"/>
              <a:t>Support consistent, correct barrier use</a:t>
            </a:r>
          </a:p>
        </p:txBody>
      </p:sp>
      <p:sp>
        <p:nvSpPr>
          <p:cNvPr id="5" name="Content Placeholder 4">
            <a:extLst>
              <a:ext uri="{FF2B5EF4-FFF2-40B4-BE49-F238E27FC236}">
                <a16:creationId xmlns:a16="http://schemas.microsoft.com/office/drawing/2014/main" id="{EE9F6527-A83B-4160-BFEF-8B6701145381}"/>
              </a:ext>
            </a:extLst>
          </p:cNvPr>
          <p:cNvSpPr>
            <a:spLocks noGrp="1"/>
          </p:cNvSpPr>
          <p:nvPr>
            <p:ph sz="half" idx="2"/>
          </p:nvPr>
        </p:nvSpPr>
        <p:spPr>
          <a:xfrm>
            <a:off x="4419601" y="1047750"/>
            <a:ext cx="4267200" cy="3477006"/>
          </a:xfrm>
        </p:spPr>
        <p:txBody>
          <a:bodyPr>
            <a:normAutofit lnSpcReduction="10000"/>
          </a:bodyPr>
          <a:lstStyle/>
          <a:p>
            <a:r>
              <a:rPr lang="en-US" dirty="0"/>
              <a:t>Determine appropriate anatomical sites for certain STI tests</a:t>
            </a:r>
          </a:p>
          <a:p>
            <a:r>
              <a:rPr lang="en-US" dirty="0"/>
              <a:t>Determine appropriate prevention methods</a:t>
            </a:r>
          </a:p>
          <a:p>
            <a:pPr lvl="1"/>
            <a:r>
              <a:rPr lang="en-US" dirty="0"/>
              <a:t>Birth control</a:t>
            </a:r>
          </a:p>
          <a:p>
            <a:pPr lvl="1"/>
            <a:r>
              <a:rPr lang="en-US" dirty="0" err="1"/>
              <a:t>PrEP</a:t>
            </a:r>
            <a:r>
              <a:rPr lang="en-US" dirty="0"/>
              <a:t>/PEP </a:t>
            </a:r>
          </a:p>
          <a:p>
            <a:pPr lvl="1"/>
            <a:r>
              <a:rPr lang="en-US" dirty="0"/>
              <a:t>Barrier protection</a:t>
            </a:r>
          </a:p>
          <a:p>
            <a:pPr marL="114300" indent="0">
              <a:buNone/>
            </a:pPr>
            <a:endParaRPr lang="en-US" dirty="0"/>
          </a:p>
        </p:txBody>
      </p:sp>
      <p:sp>
        <p:nvSpPr>
          <p:cNvPr id="4" name="Slide Number Placeholder 3">
            <a:extLst>
              <a:ext uri="{FF2B5EF4-FFF2-40B4-BE49-F238E27FC236}">
                <a16:creationId xmlns:a16="http://schemas.microsoft.com/office/drawing/2014/main" id="{F6988FC9-BE37-454A-BD8B-0B1D052FB339}"/>
              </a:ext>
            </a:extLst>
          </p:cNvPr>
          <p:cNvSpPr>
            <a:spLocks noGrp="1"/>
          </p:cNvSpPr>
          <p:nvPr>
            <p:ph type="sldNum" sz="quarter" idx="12"/>
          </p:nvPr>
        </p:nvSpPr>
        <p:spPr/>
        <p:txBody>
          <a:bodyPr/>
          <a:lstStyle/>
          <a:p>
            <a:fld id="{6E2D2B3B-882E-40F3-A32F-6DD516915044}" type="slidenum">
              <a:rPr lang="en-US" smtClean="0"/>
              <a:pPr/>
              <a:t>28</a:t>
            </a:fld>
            <a:endParaRPr lang="en-US"/>
          </a:p>
        </p:txBody>
      </p:sp>
      <p:sp>
        <p:nvSpPr>
          <p:cNvPr id="6" name="TextBox 5">
            <a:extLst>
              <a:ext uri="{FF2B5EF4-FFF2-40B4-BE49-F238E27FC236}">
                <a16:creationId xmlns:a16="http://schemas.microsoft.com/office/drawing/2014/main" id="{22651D14-2D5D-E336-F320-0FD33644172D}"/>
              </a:ext>
            </a:extLst>
          </p:cNvPr>
          <p:cNvSpPr txBox="1"/>
          <p:nvPr/>
        </p:nvSpPr>
        <p:spPr>
          <a:xfrm>
            <a:off x="1485900" y="4730184"/>
            <a:ext cx="6240362" cy="276999"/>
          </a:xfrm>
          <a:prstGeom prst="rect">
            <a:avLst/>
          </a:prstGeom>
          <a:noFill/>
        </p:spPr>
        <p:txBody>
          <a:bodyPr wrap="square" rtlCol="0">
            <a:spAutoFit/>
          </a:bodyPr>
          <a:lstStyle/>
          <a:p>
            <a:pPr algn="ctr"/>
            <a:r>
              <a:rPr lang="en-US" sz="1200" dirty="0" err="1">
                <a:solidFill>
                  <a:schemeClr val="bg1"/>
                </a:solidFill>
              </a:rPr>
              <a:t>PrEP</a:t>
            </a:r>
            <a:r>
              <a:rPr lang="en-US" sz="1200" dirty="0">
                <a:solidFill>
                  <a:schemeClr val="bg1"/>
                </a:solidFill>
              </a:rPr>
              <a:t> = Pre-Exposure Prophylaxis  PEP = Post-Exposure Prophylaxis</a:t>
            </a:r>
          </a:p>
        </p:txBody>
      </p:sp>
    </p:spTree>
    <p:extLst>
      <p:ext uri="{BB962C8B-B14F-4D97-AF65-F5344CB8AC3E}">
        <p14:creationId xmlns:p14="http://schemas.microsoft.com/office/powerpoint/2010/main" val="35562504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BAECD-86A9-45FD-A293-C66E20DBBFBB}"/>
              </a:ext>
            </a:extLst>
          </p:cNvPr>
          <p:cNvSpPr>
            <a:spLocks noGrp="1"/>
          </p:cNvSpPr>
          <p:nvPr>
            <p:ph type="title"/>
          </p:nvPr>
        </p:nvSpPr>
        <p:spPr>
          <a:xfrm>
            <a:off x="457213" y="116771"/>
            <a:ext cx="8315569" cy="857250"/>
          </a:xfrm>
        </p:spPr>
        <p:txBody>
          <a:bodyPr/>
          <a:lstStyle/>
          <a:p>
            <a:pPr algn="ctr"/>
            <a:r>
              <a:rPr lang="en-US" dirty="0"/>
              <a:t>Approach to Sexual History</a:t>
            </a:r>
          </a:p>
        </p:txBody>
      </p:sp>
      <p:graphicFrame>
        <p:nvGraphicFramePr>
          <p:cNvPr id="5" name="Content Placeholder 4">
            <a:extLst>
              <a:ext uri="{FF2B5EF4-FFF2-40B4-BE49-F238E27FC236}">
                <a16:creationId xmlns:a16="http://schemas.microsoft.com/office/drawing/2014/main" id="{5F7FDD29-F6C2-42B6-950B-A0B6E7D727BE}"/>
              </a:ext>
            </a:extLst>
          </p:cNvPr>
          <p:cNvGraphicFramePr>
            <a:graphicFrameLocks noGrp="1"/>
          </p:cNvGraphicFramePr>
          <p:nvPr>
            <p:ph idx="1"/>
            <p:extLst>
              <p:ext uri="{D42A27DB-BD31-4B8C-83A1-F6EECF244321}">
                <p14:modId xmlns:p14="http://schemas.microsoft.com/office/powerpoint/2010/main" val="3266828118"/>
              </p:ext>
            </p:extLst>
          </p:nvPr>
        </p:nvGraphicFramePr>
        <p:xfrm>
          <a:off x="533644" y="1061934"/>
          <a:ext cx="8239125" cy="3579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7B114B5B-2C9D-4483-A24E-3CB7B72CE5C6}"/>
              </a:ext>
            </a:extLst>
          </p:cNvPr>
          <p:cNvSpPr>
            <a:spLocks noGrp="1"/>
          </p:cNvSpPr>
          <p:nvPr>
            <p:ph type="sldNum" sz="quarter" idx="12"/>
          </p:nvPr>
        </p:nvSpPr>
        <p:spPr/>
        <p:txBody>
          <a:bodyPr/>
          <a:lstStyle/>
          <a:p>
            <a:fld id="{6E2D2B3B-882E-40F3-A32F-6DD516915044}" type="slidenum">
              <a:rPr lang="en-US" smtClean="0"/>
              <a:pPr/>
              <a:t>29</a:t>
            </a:fld>
            <a:endParaRPr lang="en-US"/>
          </a:p>
        </p:txBody>
      </p:sp>
    </p:spTree>
    <p:extLst>
      <p:ext uri="{BB962C8B-B14F-4D97-AF65-F5344CB8AC3E}">
        <p14:creationId xmlns:p14="http://schemas.microsoft.com/office/powerpoint/2010/main" val="2433774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89A5B-B2D3-4EA3-A299-125CFB7E71CC}"/>
              </a:ext>
            </a:extLst>
          </p:cNvPr>
          <p:cNvSpPr>
            <a:spLocks noGrp="1"/>
          </p:cNvSpPr>
          <p:nvPr>
            <p:ph type="title"/>
          </p:nvPr>
        </p:nvSpPr>
        <p:spPr/>
        <p:txBody>
          <a:bodyPr/>
          <a:lstStyle/>
          <a:p>
            <a:pPr algn="ctr"/>
            <a:r>
              <a:rPr lang="en-US" dirty="0"/>
              <a:t>Use of Trade/Brand Names</a:t>
            </a:r>
          </a:p>
        </p:txBody>
      </p:sp>
      <p:sp>
        <p:nvSpPr>
          <p:cNvPr id="3" name="Content Placeholder 2">
            <a:extLst>
              <a:ext uri="{FF2B5EF4-FFF2-40B4-BE49-F238E27FC236}">
                <a16:creationId xmlns:a16="http://schemas.microsoft.com/office/drawing/2014/main" id="{F2CDBED2-F37B-4958-BED9-2C8460F26CD1}"/>
              </a:ext>
            </a:extLst>
          </p:cNvPr>
          <p:cNvSpPr>
            <a:spLocks noGrp="1"/>
          </p:cNvSpPr>
          <p:nvPr>
            <p:ph idx="1"/>
          </p:nvPr>
        </p:nvSpPr>
        <p:spPr/>
        <p:txBody>
          <a:bodyPr/>
          <a:lstStyle/>
          <a:p>
            <a:endParaRPr lang="en-US" dirty="0"/>
          </a:p>
          <a:p>
            <a:pPr marL="114297"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BB4EE4A2-2D25-4575-BE19-535D47BF54A6}"/>
              </a:ext>
            </a:extLst>
          </p:cNvPr>
          <p:cNvSpPr>
            <a:spLocks noGrp="1"/>
          </p:cNvSpPr>
          <p:nvPr>
            <p:ph type="sldNum" sz="quarter" idx="12"/>
          </p:nvPr>
        </p:nvSpPr>
        <p:spPr/>
        <p:txBody>
          <a:bodyPr/>
          <a:lstStyle/>
          <a:p>
            <a:pPr defTabSz="914378"/>
            <a:fld id="{6E2D2B3B-882E-40F3-A32F-6DD516915044}" type="slidenum">
              <a:rPr lang="en-US">
                <a:solidFill>
                  <a:srgbClr val="FFFFFF"/>
                </a:solidFill>
                <a:latin typeface="Arial"/>
              </a:rPr>
              <a:pPr defTabSz="914378"/>
              <a:t>3</a:t>
            </a:fld>
            <a:endParaRPr lang="en-US" dirty="0">
              <a:solidFill>
                <a:srgbClr val="FFFFFF"/>
              </a:solidFill>
              <a:latin typeface="Arial"/>
            </a:endParaRPr>
          </a:p>
        </p:txBody>
      </p:sp>
      <p:sp>
        <p:nvSpPr>
          <p:cNvPr id="5" name="TextBox 4">
            <a:extLst>
              <a:ext uri="{FF2B5EF4-FFF2-40B4-BE49-F238E27FC236}">
                <a16:creationId xmlns:a16="http://schemas.microsoft.com/office/drawing/2014/main" id="{F0BEDD42-78D0-43EE-8998-2C3555A31481}"/>
              </a:ext>
            </a:extLst>
          </p:cNvPr>
          <p:cNvSpPr txBox="1"/>
          <p:nvPr/>
        </p:nvSpPr>
        <p:spPr>
          <a:xfrm>
            <a:off x="669192" y="1063230"/>
            <a:ext cx="7891585" cy="3477875"/>
          </a:xfrm>
          <a:prstGeom prst="rect">
            <a:avLst/>
          </a:prstGeom>
          <a:noFill/>
        </p:spPr>
        <p:txBody>
          <a:bodyPr wrap="square" rtlCol="0">
            <a:spAutoFit/>
          </a:bodyPr>
          <a:lstStyle/>
          <a:p>
            <a:pPr defTabSz="914378"/>
            <a:r>
              <a:rPr lang="en-US" sz="2000" dirty="0">
                <a:solidFill>
                  <a:srgbClr val="222222"/>
                </a:solidFill>
                <a:latin typeface="Arial"/>
                <a:ea typeface="Calibri" panose="020F0502020204030204" pitchFamily="34" charset="0"/>
                <a:cs typeface="Times New Roman" panose="02020603050405020304" pitchFamily="18" charset="0"/>
              </a:rPr>
              <a:t>This program is supported by the Health Resources and Services Administration (HRSA) of the U.S. </a:t>
            </a:r>
            <a:r>
              <a:rPr lang="en-US" sz="2000" dirty="0">
                <a:solidFill>
                  <a:srgbClr val="222222"/>
                </a:solidFill>
                <a:ea typeface="Calibri" panose="020F0502020204030204" pitchFamily="34" charset="0"/>
                <a:cs typeface="Times New Roman" panose="02020603050405020304" pitchFamily="18" charset="0"/>
              </a:rPr>
              <a:t>Department of Health and Human Services (HHS) as part of an award totaling $</a:t>
            </a:r>
            <a:r>
              <a:rPr lang="en-US" sz="2000" dirty="0">
                <a:solidFill>
                  <a:srgbClr val="222222"/>
                </a:solidFill>
                <a:ea typeface="Calibri" panose="020F0502020204030204" pitchFamily="34" charset="0"/>
                <a:cs typeface="Times New Roman"/>
              </a:rPr>
              <a:t>4,205,743</a:t>
            </a:r>
            <a:r>
              <a:rPr lang="en-US" sz="2000" dirty="0">
                <a:solidFill>
                  <a:srgbClr val="222222"/>
                </a:solidFill>
                <a:ea typeface="Calibri" panose="020F0502020204030204" pitchFamily="34" charset="0"/>
                <a:cs typeface="Times New Roman" panose="02020603050405020304" pitchFamily="18" charset="0"/>
              </a:rPr>
              <a:t>, with 0% financed with non-governmental sources. </a:t>
            </a:r>
          </a:p>
          <a:p>
            <a:pPr defTabSz="914378"/>
            <a:endParaRPr lang="en-US" sz="2000" dirty="0">
              <a:solidFill>
                <a:srgbClr val="222222"/>
              </a:solidFill>
              <a:latin typeface="Arial"/>
              <a:ea typeface="Calibri" panose="020F0502020204030204" pitchFamily="34" charset="0"/>
              <a:cs typeface="Times New Roman" panose="02020603050405020304" pitchFamily="18" charset="0"/>
            </a:endParaRPr>
          </a:p>
          <a:p>
            <a:pPr defTabSz="914378"/>
            <a:r>
              <a:rPr lang="en-US" sz="2000" dirty="0">
                <a:solidFill>
                  <a:srgbClr val="222222"/>
                </a:solidFill>
                <a:latin typeface="Arial"/>
                <a:ea typeface="Calibri" panose="020F0502020204030204" pitchFamily="34" charset="0"/>
                <a:cs typeface="Times New Roman" panose="02020603050405020304" pitchFamily="18" charset="0"/>
              </a:rPr>
              <a:t>The views expressed do not necessarily reflect the official policies of the  Department of Health and Human Services, nor does mention of trade names, commercial practices, or organizations imply endorsement by the U.S. Government. </a:t>
            </a:r>
            <a:r>
              <a:rPr lang="en-US" sz="2000" i="1" dirty="0">
                <a:solidFill>
                  <a:srgbClr val="222222"/>
                </a:solidFill>
                <a:latin typeface="Arial"/>
                <a:ea typeface="Calibri" panose="020F0502020204030204" pitchFamily="34" charset="0"/>
                <a:cs typeface="Times New Roman" panose="02020603050405020304" pitchFamily="18" charset="0"/>
              </a:rPr>
              <a:t>Any trade/brand names for products mentioned during this presentation are for training and identification purposes only.</a:t>
            </a:r>
            <a:endParaRPr lang="en-US" sz="2000" dirty="0">
              <a:solidFill>
                <a:srgbClr val="222222"/>
              </a:solidFill>
              <a:latin typeface="Aria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28893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7098" y="54204"/>
            <a:ext cx="6613902" cy="960835"/>
          </a:xfrm>
        </p:spPr>
        <p:txBody>
          <a:bodyPr>
            <a:noAutofit/>
          </a:bodyPr>
          <a:lstStyle/>
          <a:p>
            <a:pPr algn="ctr"/>
            <a:r>
              <a:rPr lang="en-US" cap="all" dirty="0">
                <a:cs typeface="Verdana"/>
              </a:rPr>
              <a:t>6 P’s </a:t>
            </a:r>
            <a:r>
              <a:rPr lang="en-US" dirty="0">
                <a:latin typeface="+mn-lt"/>
                <a:cs typeface="Verdana"/>
              </a:rPr>
              <a:t>of a Sexual History</a:t>
            </a:r>
            <a:endParaRPr lang="en-US" cap="all" dirty="0">
              <a:cs typeface="Verdana"/>
            </a:endParaRPr>
          </a:p>
        </p:txBody>
      </p:sp>
      <p:sp>
        <p:nvSpPr>
          <p:cNvPr id="3" name="Content Placeholder 2"/>
          <p:cNvSpPr>
            <a:spLocks noGrp="1"/>
          </p:cNvSpPr>
          <p:nvPr>
            <p:ph idx="1"/>
          </p:nvPr>
        </p:nvSpPr>
        <p:spPr>
          <a:xfrm>
            <a:off x="1692407" y="1017525"/>
            <a:ext cx="6122614" cy="3475435"/>
          </a:xfrm>
        </p:spPr>
        <p:txBody>
          <a:bodyPr>
            <a:noAutofit/>
          </a:bodyPr>
          <a:lstStyle/>
          <a:p>
            <a:pPr marL="0" indent="0">
              <a:spcBef>
                <a:spcPts val="675"/>
              </a:spcBef>
              <a:spcAft>
                <a:spcPts val="1013"/>
              </a:spcAft>
              <a:buNone/>
            </a:pPr>
            <a:r>
              <a:rPr lang="en-US" b="1" dirty="0">
                <a:latin typeface="+mj-lt"/>
                <a:cs typeface="Verdana"/>
              </a:rPr>
              <a:t>P</a:t>
            </a:r>
            <a:r>
              <a:rPr lang="en-US" dirty="0">
                <a:latin typeface="+mj-lt"/>
                <a:cs typeface="Verdana"/>
              </a:rPr>
              <a:t>artners</a:t>
            </a:r>
          </a:p>
          <a:p>
            <a:pPr marL="0" indent="0">
              <a:spcBef>
                <a:spcPts val="675"/>
              </a:spcBef>
              <a:spcAft>
                <a:spcPts val="1013"/>
              </a:spcAft>
              <a:buNone/>
            </a:pPr>
            <a:r>
              <a:rPr lang="en-US" b="1" dirty="0">
                <a:latin typeface="+mj-lt"/>
                <a:cs typeface="Verdana"/>
              </a:rPr>
              <a:t>P</a:t>
            </a:r>
            <a:r>
              <a:rPr lang="en-US" dirty="0">
                <a:latin typeface="+mj-lt"/>
                <a:cs typeface="Verdana"/>
              </a:rPr>
              <a:t>ractices</a:t>
            </a:r>
          </a:p>
          <a:p>
            <a:pPr marL="0" indent="0">
              <a:spcBef>
                <a:spcPts val="675"/>
              </a:spcBef>
              <a:spcAft>
                <a:spcPts val="1013"/>
              </a:spcAft>
              <a:buNone/>
            </a:pPr>
            <a:r>
              <a:rPr lang="en-US" b="1" dirty="0">
                <a:latin typeface="+mj-lt"/>
                <a:cs typeface="Verdana"/>
              </a:rPr>
              <a:t>P</a:t>
            </a:r>
            <a:r>
              <a:rPr lang="en-US" dirty="0">
                <a:latin typeface="+mj-lt"/>
                <a:cs typeface="Verdana"/>
              </a:rPr>
              <a:t>rotection from STIs</a:t>
            </a:r>
          </a:p>
          <a:p>
            <a:pPr marL="0" indent="0">
              <a:spcBef>
                <a:spcPts val="675"/>
              </a:spcBef>
              <a:spcAft>
                <a:spcPts val="1013"/>
              </a:spcAft>
              <a:buNone/>
            </a:pPr>
            <a:r>
              <a:rPr lang="en-US" b="1" dirty="0">
                <a:latin typeface="+mj-lt"/>
                <a:cs typeface="Verdana"/>
              </a:rPr>
              <a:t>P</a:t>
            </a:r>
            <a:r>
              <a:rPr lang="en-US" dirty="0">
                <a:latin typeface="+mj-lt"/>
                <a:cs typeface="Verdana"/>
              </a:rPr>
              <a:t>ast history of STIs</a:t>
            </a:r>
          </a:p>
          <a:p>
            <a:pPr marL="0" indent="0">
              <a:spcBef>
                <a:spcPts val="675"/>
              </a:spcBef>
              <a:spcAft>
                <a:spcPts val="1013"/>
              </a:spcAft>
              <a:buNone/>
            </a:pPr>
            <a:r>
              <a:rPr lang="en-US" b="1" dirty="0">
                <a:latin typeface="+mj-lt"/>
                <a:cs typeface="Verdana"/>
              </a:rPr>
              <a:t>P</a:t>
            </a:r>
            <a:r>
              <a:rPr lang="en-US" dirty="0">
                <a:latin typeface="+mj-lt"/>
                <a:cs typeface="Verdana"/>
              </a:rPr>
              <a:t>revention/Planning of pregnancy</a:t>
            </a:r>
          </a:p>
          <a:p>
            <a:pPr marL="0" indent="0">
              <a:spcBef>
                <a:spcPts val="675"/>
              </a:spcBef>
              <a:spcAft>
                <a:spcPts val="1013"/>
              </a:spcAft>
              <a:buNone/>
            </a:pPr>
            <a:r>
              <a:rPr lang="en-US" b="1" dirty="0">
                <a:latin typeface="+mj-lt"/>
                <a:cs typeface="Verdana"/>
              </a:rPr>
              <a:t>P</a:t>
            </a:r>
            <a:r>
              <a:rPr lang="en-US" dirty="0">
                <a:latin typeface="+mj-lt"/>
                <a:cs typeface="Verdana"/>
              </a:rPr>
              <a:t>leasure</a:t>
            </a:r>
          </a:p>
        </p:txBody>
      </p:sp>
      <p:sp>
        <p:nvSpPr>
          <p:cNvPr id="4" name="TextBox 3">
            <a:extLst>
              <a:ext uri="{FF2B5EF4-FFF2-40B4-BE49-F238E27FC236}">
                <a16:creationId xmlns:a16="http://schemas.microsoft.com/office/drawing/2014/main" id="{A9FC98CF-4E4B-415C-A1FA-16476DA5FF8D}"/>
              </a:ext>
            </a:extLst>
          </p:cNvPr>
          <p:cNvSpPr txBox="1"/>
          <p:nvPr/>
        </p:nvSpPr>
        <p:spPr>
          <a:xfrm>
            <a:off x="2133600" y="4729412"/>
            <a:ext cx="5105400" cy="307777"/>
          </a:xfrm>
          <a:prstGeom prst="rect">
            <a:avLst/>
          </a:prstGeom>
          <a:noFill/>
        </p:spPr>
        <p:txBody>
          <a:bodyPr wrap="square" rtlCol="0">
            <a:spAutoFit/>
          </a:bodyPr>
          <a:lstStyle/>
          <a:p>
            <a:pPr algn="ctr"/>
            <a:r>
              <a:rPr lang="en-US" sz="1400" dirty="0">
                <a:solidFill>
                  <a:schemeClr val="bg1"/>
                </a:solidFill>
              </a:rPr>
              <a:t>https://www.cdc.gov/std/treatment/sexualhistory.pdf</a:t>
            </a:r>
          </a:p>
        </p:txBody>
      </p:sp>
    </p:spTree>
    <p:extLst>
      <p:ext uri="{BB962C8B-B14F-4D97-AF65-F5344CB8AC3E}">
        <p14:creationId xmlns:p14="http://schemas.microsoft.com/office/powerpoint/2010/main" val="32588483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806854" y="989421"/>
            <a:ext cx="7504771" cy="1721618"/>
          </a:xfrm>
          <a:prstGeom prst="roundRect">
            <a:avLst>
              <a:gd name="adj" fmla="val 50000"/>
            </a:avLst>
          </a:prstGeom>
          <a:solidFill>
            <a:srgbClr val="002060"/>
          </a:solidFill>
          <a:ln>
            <a:solidFill>
              <a:schemeClr val="tx1"/>
            </a:solidFill>
          </a:ln>
        </p:spPr>
        <p:style>
          <a:lnRef idx="1">
            <a:schemeClr val="dk1"/>
          </a:lnRef>
          <a:fillRef idx="3">
            <a:schemeClr val="dk1"/>
          </a:fillRef>
          <a:effectRef idx="2">
            <a:schemeClr val="dk1"/>
          </a:effectRef>
          <a:fontRef idx="minor">
            <a:schemeClr val="lt1"/>
          </a:fontRef>
        </p:style>
        <p:txBody>
          <a:bodyPr rot="0" spcFirstLastPara="0" vert="horz" wrap="square" lIns="51435" tIns="25718" rIns="51435" bIns="25718" numCol="1" spcCol="0" rtlCol="0" fromWordArt="0" anchor="ctr" anchorCtr="0" forceAA="0" compatLnSpc="1">
            <a:prstTxWarp prst="textNoShape">
              <a:avLst/>
            </a:prstTxWarp>
            <a:noAutofit/>
          </a:bodyPr>
          <a:lstStyle/>
          <a:p>
            <a:pPr algn="ctr"/>
            <a:endParaRPr lang="en-US" sz="900" b="1" dirty="0">
              <a:latin typeface="Verdana"/>
              <a:ea typeface="Times New Roman"/>
              <a:cs typeface="Verdana"/>
            </a:endParaRPr>
          </a:p>
          <a:p>
            <a:pPr algn="ctr"/>
            <a:r>
              <a:rPr lang="en-US" sz="2000" b="1" dirty="0">
                <a:latin typeface="+mj-lt"/>
                <a:ea typeface="Times New Roman"/>
                <a:cs typeface="Verdana"/>
              </a:rPr>
              <a:t>Set the Stage</a:t>
            </a:r>
          </a:p>
          <a:p>
            <a:pPr marL="128588" indent="-128588">
              <a:buFont typeface="Wingdings" charset="2"/>
              <a:buChar char="ü"/>
            </a:pPr>
            <a:r>
              <a:rPr lang="en-US" sz="2000" dirty="0">
                <a:latin typeface="+mj-lt"/>
                <a:ea typeface="Times New Roman"/>
                <a:cs typeface="Verdana"/>
              </a:rPr>
              <a:t> Bring up the sexual history as part of the overall history</a:t>
            </a:r>
          </a:p>
          <a:p>
            <a:pPr marL="128588" indent="-128588">
              <a:buFont typeface="Wingdings" charset="2"/>
              <a:buChar char="ü"/>
            </a:pPr>
            <a:r>
              <a:rPr lang="en-US" sz="2000" dirty="0">
                <a:latin typeface="+mj-lt"/>
                <a:ea typeface="Times New Roman"/>
                <a:cs typeface="Verdana"/>
              </a:rPr>
              <a:t> Explain that you ask these questions of all patients</a:t>
            </a:r>
          </a:p>
          <a:p>
            <a:pPr marL="128588" indent="-128588">
              <a:buFont typeface="Wingdings" charset="2"/>
              <a:buChar char="ü"/>
            </a:pPr>
            <a:r>
              <a:rPr lang="en-US" sz="2000" dirty="0">
                <a:latin typeface="+mj-lt"/>
                <a:ea typeface="Times New Roman"/>
                <a:cs typeface="Verdana"/>
              </a:rPr>
              <a:t> Ensure confidentiality</a:t>
            </a:r>
          </a:p>
          <a:p>
            <a:pPr algn="ctr"/>
            <a:endParaRPr lang="en-US" sz="2000" b="1" dirty="0">
              <a:latin typeface="+mj-lt"/>
              <a:ea typeface="Times New Roman"/>
              <a:cs typeface="Verdana"/>
            </a:endParaRPr>
          </a:p>
        </p:txBody>
      </p:sp>
      <p:sp>
        <p:nvSpPr>
          <p:cNvPr id="24" name="Rounded Rectangle 23"/>
          <p:cNvSpPr/>
          <p:nvPr/>
        </p:nvSpPr>
        <p:spPr>
          <a:xfrm>
            <a:off x="420518" y="3200701"/>
            <a:ext cx="8296507" cy="1337843"/>
          </a:xfrm>
          <a:prstGeom prst="roundRect">
            <a:avLst/>
          </a:prstGeom>
          <a:solidFill>
            <a:schemeClr val="accent6"/>
          </a:solidFill>
          <a:ln>
            <a:solidFill>
              <a:schemeClr val="tx1"/>
            </a:solidFill>
          </a:ln>
        </p:spPr>
        <p:style>
          <a:lnRef idx="1">
            <a:schemeClr val="dk1"/>
          </a:lnRef>
          <a:fillRef idx="3">
            <a:schemeClr val="dk1"/>
          </a:fillRef>
          <a:effectRef idx="2">
            <a:schemeClr val="dk1"/>
          </a:effectRef>
          <a:fontRef idx="minor">
            <a:schemeClr val="lt1"/>
          </a:fontRef>
        </p:style>
        <p:txBody>
          <a:bodyPr rot="0" spcFirstLastPara="0" vert="horz" wrap="square" lIns="51435" tIns="25718" rIns="51435" bIns="25718" numCol="1" spcCol="0" rtlCol="0" fromWordArt="0" anchor="ctr" anchorCtr="0" forceAA="0" compatLnSpc="1">
            <a:prstTxWarp prst="textNoShape">
              <a:avLst/>
            </a:prstTxWarp>
            <a:noAutofit/>
          </a:bodyPr>
          <a:lstStyle/>
          <a:p>
            <a:pPr algn="ctr"/>
            <a:endParaRPr lang="en-US" sz="2000" b="1" dirty="0">
              <a:latin typeface="+mj-lt"/>
              <a:ea typeface="Times New Roman"/>
              <a:cs typeface="Verdana"/>
            </a:endParaRPr>
          </a:p>
          <a:p>
            <a:pPr algn="ctr"/>
            <a:r>
              <a:rPr lang="en-US" sz="2000" b="1" dirty="0">
                <a:latin typeface="+mj-lt"/>
                <a:ea typeface="Times New Roman"/>
                <a:cs typeface="Verdana"/>
              </a:rPr>
              <a:t>Begin with These Screening Questions</a:t>
            </a:r>
            <a:endParaRPr lang="en-US" sz="2000" dirty="0">
              <a:latin typeface="+mj-lt"/>
              <a:ea typeface="Times New Roman"/>
              <a:cs typeface="Verdana"/>
            </a:endParaRPr>
          </a:p>
          <a:p>
            <a:pPr marL="450056" lvl="1" indent="-192881">
              <a:buFont typeface="+mj-lt"/>
              <a:buAutoNum type="arabicPeriod"/>
            </a:pPr>
            <a:r>
              <a:rPr lang="en-US" sz="2000" dirty="0">
                <a:latin typeface="+mj-lt"/>
                <a:ea typeface="Times New Roman"/>
                <a:cs typeface="Verdana"/>
              </a:rPr>
              <a:t>Are you having sex? </a:t>
            </a:r>
          </a:p>
          <a:p>
            <a:pPr marL="450056" lvl="1" indent="-192881">
              <a:buFont typeface="+mj-lt"/>
              <a:buAutoNum type="arabicPeriod"/>
            </a:pPr>
            <a:r>
              <a:rPr lang="en-US" sz="2000" dirty="0">
                <a:latin typeface="+mj-lt"/>
                <a:ea typeface="Times New Roman"/>
                <a:cs typeface="Verdana"/>
              </a:rPr>
              <a:t>Who are you having sex with?  Anyone else?</a:t>
            </a:r>
          </a:p>
          <a:p>
            <a:pPr marL="450056" lvl="1" indent="-192881">
              <a:buFont typeface="+mj-lt"/>
              <a:buAutoNum type="arabicPeriod"/>
            </a:pPr>
            <a:r>
              <a:rPr lang="en-US" sz="2000" dirty="0">
                <a:latin typeface="+mj-lt"/>
                <a:ea typeface="Times New Roman"/>
                <a:cs typeface="Verdana"/>
              </a:rPr>
              <a:t>What types of sex are you having? (oral, vaginal, anal)</a:t>
            </a:r>
          </a:p>
          <a:p>
            <a:pPr marL="257175" lvl="1"/>
            <a:endParaRPr lang="en-US" sz="2000" dirty="0">
              <a:latin typeface="+mj-lt"/>
              <a:ea typeface="Times New Roman"/>
              <a:cs typeface="Verdana"/>
            </a:endParaRPr>
          </a:p>
        </p:txBody>
      </p:sp>
      <p:sp>
        <p:nvSpPr>
          <p:cNvPr id="13" name="Title 1">
            <a:extLst>
              <a:ext uri="{FF2B5EF4-FFF2-40B4-BE49-F238E27FC236}">
                <a16:creationId xmlns:a16="http://schemas.microsoft.com/office/drawing/2014/main" id="{AFA65688-2E7F-4DB9-BB72-F18914C57065}"/>
              </a:ext>
            </a:extLst>
          </p:cNvPr>
          <p:cNvSpPr>
            <a:spLocks noGrp="1"/>
          </p:cNvSpPr>
          <p:nvPr>
            <p:ph type="title"/>
          </p:nvPr>
        </p:nvSpPr>
        <p:spPr>
          <a:xfrm>
            <a:off x="401456" y="9510"/>
            <a:ext cx="8315569" cy="857250"/>
          </a:xfrm>
        </p:spPr>
        <p:txBody>
          <a:bodyPr/>
          <a:lstStyle/>
          <a:p>
            <a:pPr algn="ctr"/>
            <a:r>
              <a:rPr lang="en-US" dirty="0"/>
              <a:t>Establish Trust</a:t>
            </a:r>
          </a:p>
        </p:txBody>
      </p:sp>
      <p:sp>
        <p:nvSpPr>
          <p:cNvPr id="16" name="TextBox 15">
            <a:extLst>
              <a:ext uri="{FF2B5EF4-FFF2-40B4-BE49-F238E27FC236}">
                <a16:creationId xmlns:a16="http://schemas.microsoft.com/office/drawing/2014/main" id="{C9453957-A953-48F5-9843-01EE4EA05430}"/>
              </a:ext>
            </a:extLst>
          </p:cNvPr>
          <p:cNvSpPr txBox="1"/>
          <p:nvPr/>
        </p:nvSpPr>
        <p:spPr>
          <a:xfrm>
            <a:off x="2133600" y="4729412"/>
            <a:ext cx="5105400" cy="307777"/>
          </a:xfrm>
          <a:prstGeom prst="rect">
            <a:avLst/>
          </a:prstGeom>
          <a:noFill/>
        </p:spPr>
        <p:txBody>
          <a:bodyPr wrap="square" rtlCol="0">
            <a:spAutoFit/>
          </a:bodyPr>
          <a:lstStyle/>
          <a:p>
            <a:pPr algn="ctr"/>
            <a:r>
              <a:rPr lang="en-US" sz="1400" dirty="0">
                <a:solidFill>
                  <a:schemeClr val="bg1"/>
                </a:solidFill>
              </a:rPr>
              <a:t>https://www.cdc.gov/std/treatment/sexualhistory.pdf</a:t>
            </a:r>
          </a:p>
        </p:txBody>
      </p:sp>
      <p:cxnSp>
        <p:nvCxnSpPr>
          <p:cNvPr id="4" name="Straight Arrow Connector 3"/>
          <p:cNvCxnSpPr/>
          <p:nvPr/>
        </p:nvCxnSpPr>
        <p:spPr>
          <a:xfrm>
            <a:off x="4559239" y="2821257"/>
            <a:ext cx="9533" cy="33484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3657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93D35-9DDB-60CC-7833-E8C66B59DD0A}"/>
              </a:ext>
            </a:extLst>
          </p:cNvPr>
          <p:cNvSpPr>
            <a:spLocks noGrp="1"/>
          </p:cNvSpPr>
          <p:nvPr>
            <p:ph type="title"/>
          </p:nvPr>
        </p:nvSpPr>
        <p:spPr>
          <a:xfrm>
            <a:off x="457214" y="59630"/>
            <a:ext cx="8315569" cy="857250"/>
          </a:xfrm>
        </p:spPr>
        <p:txBody>
          <a:bodyPr/>
          <a:lstStyle/>
          <a:p>
            <a:pPr algn="ctr"/>
            <a:r>
              <a:rPr lang="en-US" sz="3600" dirty="0"/>
              <a:t>Resources for Taking a Sexual History</a:t>
            </a:r>
          </a:p>
        </p:txBody>
      </p:sp>
      <p:sp>
        <p:nvSpPr>
          <p:cNvPr id="3" name="Content Placeholder 2">
            <a:extLst>
              <a:ext uri="{FF2B5EF4-FFF2-40B4-BE49-F238E27FC236}">
                <a16:creationId xmlns:a16="http://schemas.microsoft.com/office/drawing/2014/main" id="{0841523D-5EAF-F410-464B-2C7429B31FEE}"/>
              </a:ext>
            </a:extLst>
          </p:cNvPr>
          <p:cNvSpPr>
            <a:spLocks noGrp="1"/>
          </p:cNvSpPr>
          <p:nvPr>
            <p:ph idx="1"/>
          </p:nvPr>
        </p:nvSpPr>
        <p:spPr>
          <a:xfrm>
            <a:off x="457214" y="1200151"/>
            <a:ext cx="3040958" cy="3275474"/>
          </a:xfrm>
        </p:spPr>
        <p:txBody>
          <a:bodyPr/>
          <a:lstStyle/>
          <a:p>
            <a:endParaRPr lang="en-US" dirty="0"/>
          </a:p>
        </p:txBody>
      </p:sp>
      <p:sp>
        <p:nvSpPr>
          <p:cNvPr id="4" name="Slide Number Placeholder 3">
            <a:extLst>
              <a:ext uri="{FF2B5EF4-FFF2-40B4-BE49-F238E27FC236}">
                <a16:creationId xmlns:a16="http://schemas.microsoft.com/office/drawing/2014/main" id="{5D589129-8E98-C5CA-2998-2978A3ADEC23}"/>
              </a:ext>
            </a:extLst>
          </p:cNvPr>
          <p:cNvSpPr>
            <a:spLocks noGrp="1"/>
          </p:cNvSpPr>
          <p:nvPr>
            <p:ph type="sldNum" sz="quarter" idx="12"/>
          </p:nvPr>
        </p:nvSpPr>
        <p:spPr/>
        <p:txBody>
          <a:bodyPr/>
          <a:lstStyle/>
          <a:p>
            <a:fld id="{6E2D2B3B-882E-40F3-A32F-6DD516915044}" type="slidenum">
              <a:rPr lang="en-US" smtClean="0"/>
              <a:pPr/>
              <a:t>32</a:t>
            </a:fld>
            <a:endParaRPr lang="en-US"/>
          </a:p>
        </p:txBody>
      </p:sp>
      <p:sp>
        <p:nvSpPr>
          <p:cNvPr id="5" name="TextBox 4">
            <a:extLst>
              <a:ext uri="{FF2B5EF4-FFF2-40B4-BE49-F238E27FC236}">
                <a16:creationId xmlns:a16="http://schemas.microsoft.com/office/drawing/2014/main" id="{1EA0BD31-760D-994D-48EE-E777F336A88A}"/>
              </a:ext>
            </a:extLst>
          </p:cNvPr>
          <p:cNvSpPr txBox="1"/>
          <p:nvPr/>
        </p:nvSpPr>
        <p:spPr>
          <a:xfrm>
            <a:off x="1507150" y="4597261"/>
            <a:ext cx="6508266" cy="738664"/>
          </a:xfrm>
          <a:prstGeom prst="rect">
            <a:avLst/>
          </a:prstGeom>
          <a:noFill/>
        </p:spPr>
        <p:txBody>
          <a:bodyPr wrap="square" rtlCol="0">
            <a:spAutoFit/>
          </a:bodyPr>
          <a:lstStyle/>
          <a:p>
            <a:r>
              <a:rPr lang="en-US" sz="1050" dirty="0">
                <a:solidFill>
                  <a:schemeClr val="bg1"/>
                </a:solidFill>
                <a:hlinkClick r:id="rId3">
                  <a:extLst>
                    <a:ext uri="{A12FA001-AC4F-418D-AE19-62706E023703}">
                      <ahyp:hlinkClr xmlns:ahyp="http://schemas.microsoft.com/office/drawing/2018/hyperlinkcolor" val="tx"/>
                    </a:ext>
                  </a:extLst>
                </a:hlinkClick>
              </a:rPr>
              <a:t>https://nationalcoalitionforsexualhealth.org/</a:t>
            </a:r>
            <a:endParaRPr lang="en-US" sz="1050" dirty="0">
              <a:solidFill>
                <a:schemeClr val="bg1"/>
              </a:solidFill>
            </a:endParaRPr>
          </a:p>
          <a:p>
            <a:r>
              <a:rPr lang="en-US" sz="1050" dirty="0">
                <a:solidFill>
                  <a:schemeClr val="bg1"/>
                </a:solidFill>
                <a:hlinkClick r:id="rId4">
                  <a:extLst>
                    <a:ext uri="{A12FA001-AC4F-418D-AE19-62706E023703}">
                      <ahyp:hlinkClr xmlns:ahyp="http://schemas.microsoft.com/office/drawing/2018/hyperlinkcolor" val="tx"/>
                    </a:ext>
                  </a:extLst>
                </a:hlinkClick>
              </a:rPr>
              <a:t>https://nationalcoalitionforsexualhealth.org/tools/for-healthcare-providers/sexual-health-and-your-patients-a-providers-guide</a:t>
            </a:r>
            <a:endParaRPr lang="en-US" sz="1050" dirty="0">
              <a:solidFill>
                <a:schemeClr val="bg1"/>
              </a:solidFill>
            </a:endParaRPr>
          </a:p>
          <a:p>
            <a:endParaRPr lang="en-US" sz="1050" dirty="0">
              <a:solidFill>
                <a:schemeClr val="bg1"/>
              </a:solidFill>
            </a:endParaRPr>
          </a:p>
        </p:txBody>
      </p:sp>
      <p:pic>
        <p:nvPicPr>
          <p:cNvPr id="7" name="Picture 6">
            <a:extLst>
              <a:ext uri="{FF2B5EF4-FFF2-40B4-BE49-F238E27FC236}">
                <a16:creationId xmlns:a16="http://schemas.microsoft.com/office/drawing/2014/main" id="{AD18226E-91CF-BAC6-77CD-FB74AF92212C}"/>
              </a:ext>
            </a:extLst>
          </p:cNvPr>
          <p:cNvPicPr>
            <a:picLocks noChangeAspect="1"/>
          </p:cNvPicPr>
          <p:nvPr/>
        </p:nvPicPr>
        <p:blipFill>
          <a:blip r:embed="rId5"/>
          <a:stretch>
            <a:fillRect/>
          </a:stretch>
        </p:blipFill>
        <p:spPr>
          <a:xfrm>
            <a:off x="3638215" y="965663"/>
            <a:ext cx="5307937" cy="3509961"/>
          </a:xfrm>
          <a:prstGeom prst="rect">
            <a:avLst/>
          </a:prstGeom>
        </p:spPr>
      </p:pic>
      <p:pic>
        <p:nvPicPr>
          <p:cNvPr id="9" name="Picture 8">
            <a:extLst>
              <a:ext uri="{FF2B5EF4-FFF2-40B4-BE49-F238E27FC236}">
                <a16:creationId xmlns:a16="http://schemas.microsoft.com/office/drawing/2014/main" id="{3F7E0C54-08D9-C2D7-15AF-454EC3591F96}"/>
              </a:ext>
            </a:extLst>
          </p:cNvPr>
          <p:cNvPicPr>
            <a:picLocks noChangeAspect="1"/>
          </p:cNvPicPr>
          <p:nvPr/>
        </p:nvPicPr>
        <p:blipFill>
          <a:blip r:embed="rId6"/>
          <a:stretch>
            <a:fillRect/>
          </a:stretch>
        </p:blipFill>
        <p:spPr>
          <a:xfrm>
            <a:off x="91765" y="965663"/>
            <a:ext cx="3629961" cy="3509962"/>
          </a:xfrm>
          <a:prstGeom prst="rect">
            <a:avLst/>
          </a:prstGeom>
        </p:spPr>
      </p:pic>
    </p:spTree>
    <p:extLst>
      <p:ext uri="{BB962C8B-B14F-4D97-AF65-F5344CB8AC3E}">
        <p14:creationId xmlns:p14="http://schemas.microsoft.com/office/powerpoint/2010/main" val="22702319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36328A-B61C-44C0-9E3A-FA55BD525C23}"/>
              </a:ext>
            </a:extLst>
          </p:cNvPr>
          <p:cNvSpPr>
            <a:spLocks noGrp="1"/>
          </p:cNvSpPr>
          <p:nvPr>
            <p:ph type="title"/>
          </p:nvPr>
        </p:nvSpPr>
        <p:spPr/>
        <p:txBody>
          <a:bodyPr/>
          <a:lstStyle/>
          <a:p>
            <a:pPr algn="ctr"/>
            <a:r>
              <a:rPr lang="en-US" dirty="0"/>
              <a:t>Nonjudgmental Communication</a:t>
            </a:r>
          </a:p>
        </p:txBody>
      </p:sp>
      <p:sp>
        <p:nvSpPr>
          <p:cNvPr id="7" name="Content Placeholder 6">
            <a:extLst>
              <a:ext uri="{FF2B5EF4-FFF2-40B4-BE49-F238E27FC236}">
                <a16:creationId xmlns:a16="http://schemas.microsoft.com/office/drawing/2014/main" id="{03292C94-FAE4-48CD-A316-F9A95333FB6F}"/>
              </a:ext>
            </a:extLst>
          </p:cNvPr>
          <p:cNvSpPr>
            <a:spLocks noGrp="1"/>
          </p:cNvSpPr>
          <p:nvPr>
            <p:ph idx="1"/>
          </p:nvPr>
        </p:nvSpPr>
        <p:spPr>
          <a:xfrm>
            <a:off x="457200" y="1300509"/>
            <a:ext cx="8315569" cy="3428999"/>
          </a:xfrm>
        </p:spPr>
        <p:txBody>
          <a:bodyPr>
            <a:normAutofit lnSpcReduction="10000"/>
          </a:bodyPr>
          <a:lstStyle/>
          <a:p>
            <a:r>
              <a:rPr lang="en-US" dirty="0"/>
              <a:t>Be sensitive and open</a:t>
            </a:r>
          </a:p>
          <a:p>
            <a:endParaRPr lang="en-US" sz="900" dirty="0"/>
          </a:p>
          <a:p>
            <a:r>
              <a:rPr lang="en-US" dirty="0"/>
              <a:t>Use open-ended questions</a:t>
            </a:r>
          </a:p>
          <a:p>
            <a:pPr lvl="1"/>
            <a:r>
              <a:rPr lang="en-US" dirty="0">
                <a:solidFill>
                  <a:srgbClr val="C00000"/>
                </a:solidFill>
              </a:rPr>
              <a:t>No:</a:t>
            </a:r>
            <a:r>
              <a:rPr lang="en-US" dirty="0"/>
              <a:t> “You always use condoms, right?”</a:t>
            </a:r>
          </a:p>
          <a:p>
            <a:pPr lvl="1"/>
            <a:r>
              <a:rPr lang="en-US" dirty="0">
                <a:solidFill>
                  <a:srgbClr val="C00000"/>
                </a:solidFill>
              </a:rPr>
              <a:t>Yes: </a:t>
            </a:r>
            <a:r>
              <a:rPr lang="en-US" dirty="0"/>
              <a:t>“How do you protect yourself from HIV &amp; STIs?”</a:t>
            </a:r>
          </a:p>
          <a:p>
            <a:pPr lvl="1"/>
            <a:endParaRPr lang="en-US" sz="900" dirty="0"/>
          </a:p>
          <a:p>
            <a:r>
              <a:rPr lang="en-US" dirty="0"/>
              <a:t>Avoid assumptions</a:t>
            </a:r>
          </a:p>
          <a:p>
            <a:pPr lvl="1"/>
            <a:r>
              <a:rPr lang="en-US" dirty="0">
                <a:solidFill>
                  <a:srgbClr val="C00000"/>
                </a:solidFill>
              </a:rPr>
              <a:t>No: </a:t>
            </a:r>
            <a:r>
              <a:rPr lang="en-US" dirty="0"/>
              <a:t>“Do you have a husband or boyfriend?”</a:t>
            </a:r>
          </a:p>
          <a:p>
            <a:pPr lvl="1"/>
            <a:r>
              <a:rPr lang="en-US" dirty="0">
                <a:solidFill>
                  <a:srgbClr val="C00000"/>
                </a:solidFill>
              </a:rPr>
              <a:t>Yes: </a:t>
            </a:r>
            <a:r>
              <a:rPr lang="en-US" dirty="0"/>
              <a:t>“Do you have a partner or spouse?” or “Are you currently in a relationship?”</a:t>
            </a:r>
          </a:p>
        </p:txBody>
      </p:sp>
      <p:sp>
        <p:nvSpPr>
          <p:cNvPr id="3" name="Slide Number Placeholder 2">
            <a:extLst>
              <a:ext uri="{FF2B5EF4-FFF2-40B4-BE49-F238E27FC236}">
                <a16:creationId xmlns:a16="http://schemas.microsoft.com/office/drawing/2014/main" id="{2F4CDED6-1D39-4180-9F9C-FA57A9CE8048}"/>
              </a:ext>
            </a:extLst>
          </p:cNvPr>
          <p:cNvSpPr>
            <a:spLocks noGrp="1"/>
          </p:cNvSpPr>
          <p:nvPr>
            <p:ph type="sldNum" sz="quarter" idx="12"/>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33</a:t>
            </a:fld>
            <a:endParaRPr lang="en-US" dirty="0">
              <a:solidFill>
                <a:srgbClr val="FFFFFF"/>
              </a:solidFill>
              <a:ea typeface="ＭＳ Ｐゴシック" charset="0"/>
            </a:endParaRPr>
          </a:p>
        </p:txBody>
      </p:sp>
      <p:sp>
        <p:nvSpPr>
          <p:cNvPr id="8" name="TextBox 7">
            <a:extLst>
              <a:ext uri="{FF2B5EF4-FFF2-40B4-BE49-F238E27FC236}">
                <a16:creationId xmlns:a16="http://schemas.microsoft.com/office/drawing/2014/main" id="{98BCD5FE-3156-4470-9B54-86B246C542F4}"/>
              </a:ext>
            </a:extLst>
          </p:cNvPr>
          <p:cNvSpPr txBox="1"/>
          <p:nvPr/>
        </p:nvSpPr>
        <p:spPr>
          <a:xfrm>
            <a:off x="1828800" y="4629150"/>
            <a:ext cx="5867400" cy="523220"/>
          </a:xfrm>
          <a:prstGeom prst="rect">
            <a:avLst/>
          </a:prstGeom>
          <a:noFill/>
        </p:spPr>
        <p:txBody>
          <a:bodyPr wrap="square" rtlCol="0">
            <a:spAutoFit/>
          </a:bodyPr>
          <a:lstStyle/>
          <a:p>
            <a:pPr algn="ctr"/>
            <a:r>
              <a:rPr lang="en-US" sz="1400" dirty="0">
                <a:solidFill>
                  <a:schemeClr val="bg1"/>
                </a:solidFill>
              </a:rPr>
              <a:t>https://www.lgbtqiahealtheducation.org/wp-content/uploads/COM-827-sexual-history_toolkit_2015.pdf</a:t>
            </a:r>
          </a:p>
        </p:txBody>
      </p:sp>
    </p:spTree>
    <p:extLst>
      <p:ext uri="{BB962C8B-B14F-4D97-AF65-F5344CB8AC3E}">
        <p14:creationId xmlns:p14="http://schemas.microsoft.com/office/powerpoint/2010/main" val="19443874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36328A-B61C-44C0-9E3A-FA55BD525C23}"/>
              </a:ext>
            </a:extLst>
          </p:cNvPr>
          <p:cNvSpPr>
            <a:spLocks noGrp="1"/>
          </p:cNvSpPr>
          <p:nvPr>
            <p:ph type="title"/>
          </p:nvPr>
        </p:nvSpPr>
        <p:spPr/>
        <p:txBody>
          <a:bodyPr/>
          <a:lstStyle/>
          <a:p>
            <a:pPr algn="ctr"/>
            <a:r>
              <a:rPr lang="en-US" dirty="0"/>
              <a:t>Nonjudgmental Communication</a:t>
            </a:r>
          </a:p>
        </p:txBody>
      </p:sp>
      <p:sp>
        <p:nvSpPr>
          <p:cNvPr id="7" name="Content Placeholder 6">
            <a:extLst>
              <a:ext uri="{FF2B5EF4-FFF2-40B4-BE49-F238E27FC236}">
                <a16:creationId xmlns:a16="http://schemas.microsoft.com/office/drawing/2014/main" id="{03292C94-FAE4-48CD-A316-F9A95333FB6F}"/>
              </a:ext>
            </a:extLst>
          </p:cNvPr>
          <p:cNvSpPr>
            <a:spLocks noGrp="1"/>
          </p:cNvSpPr>
          <p:nvPr>
            <p:ph idx="1"/>
          </p:nvPr>
        </p:nvSpPr>
        <p:spPr/>
        <p:txBody>
          <a:bodyPr>
            <a:normAutofit/>
          </a:bodyPr>
          <a:lstStyle/>
          <a:p>
            <a:r>
              <a:rPr lang="en-US" dirty="0"/>
              <a:t>Be straight forward but sensitive &amp; open to different behaviors</a:t>
            </a:r>
          </a:p>
          <a:p>
            <a:endParaRPr lang="en-US" sz="800" dirty="0"/>
          </a:p>
          <a:p>
            <a:r>
              <a:rPr lang="en-US" dirty="0"/>
              <a:t>Listen</a:t>
            </a:r>
          </a:p>
          <a:p>
            <a:pPr lvl="1"/>
            <a:r>
              <a:rPr lang="en-US" dirty="0"/>
              <a:t>How do patients address themselves? Their partners?</a:t>
            </a:r>
          </a:p>
          <a:p>
            <a:pPr lvl="1"/>
            <a:r>
              <a:rPr lang="en-US" dirty="0"/>
              <a:t>Address patient similarly</a:t>
            </a:r>
          </a:p>
          <a:p>
            <a:pPr lvl="1"/>
            <a:endParaRPr lang="en-US" sz="800" dirty="0"/>
          </a:p>
          <a:p>
            <a:r>
              <a:rPr lang="en-US" dirty="0"/>
              <a:t>If unaware of gender identification, use gender neutral words &amp; language (e.g., they, them, theirs, ze)</a:t>
            </a:r>
          </a:p>
        </p:txBody>
      </p:sp>
      <p:sp>
        <p:nvSpPr>
          <p:cNvPr id="3" name="Slide Number Placeholder 2">
            <a:extLst>
              <a:ext uri="{FF2B5EF4-FFF2-40B4-BE49-F238E27FC236}">
                <a16:creationId xmlns:a16="http://schemas.microsoft.com/office/drawing/2014/main" id="{2F4CDED6-1D39-4180-9F9C-FA57A9CE8048}"/>
              </a:ext>
            </a:extLst>
          </p:cNvPr>
          <p:cNvSpPr>
            <a:spLocks noGrp="1"/>
          </p:cNvSpPr>
          <p:nvPr>
            <p:ph type="sldNum" sz="quarter" idx="12"/>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34</a:t>
            </a:fld>
            <a:endParaRPr lang="en-US" dirty="0">
              <a:solidFill>
                <a:srgbClr val="FFFFFF"/>
              </a:solidFill>
              <a:ea typeface="ＭＳ Ｐゴシック" charset="0"/>
            </a:endParaRPr>
          </a:p>
        </p:txBody>
      </p:sp>
      <p:sp>
        <p:nvSpPr>
          <p:cNvPr id="6" name="TextBox 5">
            <a:extLst>
              <a:ext uri="{FF2B5EF4-FFF2-40B4-BE49-F238E27FC236}">
                <a16:creationId xmlns:a16="http://schemas.microsoft.com/office/drawing/2014/main" id="{610A0B91-A056-4FFB-90C0-EDE249BF9675}"/>
              </a:ext>
            </a:extLst>
          </p:cNvPr>
          <p:cNvSpPr txBox="1"/>
          <p:nvPr/>
        </p:nvSpPr>
        <p:spPr>
          <a:xfrm>
            <a:off x="1828800" y="4629150"/>
            <a:ext cx="5867400" cy="523220"/>
          </a:xfrm>
          <a:prstGeom prst="rect">
            <a:avLst/>
          </a:prstGeom>
          <a:noFill/>
        </p:spPr>
        <p:txBody>
          <a:bodyPr wrap="square" rtlCol="0">
            <a:spAutoFit/>
          </a:bodyPr>
          <a:lstStyle/>
          <a:p>
            <a:pPr algn="ctr"/>
            <a:r>
              <a:rPr lang="en-US" sz="1400" dirty="0">
                <a:solidFill>
                  <a:schemeClr val="bg1"/>
                </a:solidFill>
              </a:rPr>
              <a:t>https://www.lgbtqiahealtheducation.org/wp-content/uploads/COM-827-sexual-history_toolkit_2015.pdf</a:t>
            </a:r>
          </a:p>
        </p:txBody>
      </p:sp>
    </p:spTree>
    <p:extLst>
      <p:ext uri="{BB962C8B-B14F-4D97-AF65-F5344CB8AC3E}">
        <p14:creationId xmlns:p14="http://schemas.microsoft.com/office/powerpoint/2010/main" val="21524212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09FFEA5-04E6-4063-8F43-FDF17DD13787}"/>
              </a:ext>
            </a:extLst>
          </p:cNvPr>
          <p:cNvSpPr>
            <a:spLocks noGrp="1"/>
          </p:cNvSpPr>
          <p:nvPr>
            <p:ph type="title"/>
          </p:nvPr>
        </p:nvSpPr>
        <p:spPr/>
        <p:txBody>
          <a:bodyPr/>
          <a:lstStyle/>
          <a:p>
            <a:pPr algn="ctr"/>
            <a:r>
              <a:rPr lang="en-US" dirty="0"/>
              <a:t>Stigma</a:t>
            </a:r>
          </a:p>
        </p:txBody>
      </p:sp>
      <p:sp>
        <p:nvSpPr>
          <p:cNvPr id="7" name="Content Placeholder 6">
            <a:extLst>
              <a:ext uri="{FF2B5EF4-FFF2-40B4-BE49-F238E27FC236}">
                <a16:creationId xmlns:a16="http://schemas.microsoft.com/office/drawing/2014/main" id="{23EB563C-EFCF-4BCB-A214-5192D92630D0}"/>
              </a:ext>
            </a:extLst>
          </p:cNvPr>
          <p:cNvSpPr>
            <a:spLocks noGrp="1"/>
          </p:cNvSpPr>
          <p:nvPr>
            <p:ph sz="half" idx="1"/>
          </p:nvPr>
        </p:nvSpPr>
        <p:spPr>
          <a:xfrm>
            <a:off x="457200" y="1308259"/>
            <a:ext cx="3657600" cy="3323480"/>
          </a:xfrm>
        </p:spPr>
        <p:txBody>
          <a:bodyPr>
            <a:normAutofit lnSpcReduction="10000"/>
          </a:bodyPr>
          <a:lstStyle/>
          <a:p>
            <a:r>
              <a:rPr lang="en-US" dirty="0"/>
              <a:t>Internalized </a:t>
            </a:r>
          </a:p>
          <a:p>
            <a:pPr lvl="1"/>
            <a:r>
              <a:rPr lang="en-US" dirty="0"/>
              <a:t>Shame or stigma brought with patient</a:t>
            </a:r>
          </a:p>
          <a:p>
            <a:pPr lvl="1"/>
            <a:endParaRPr lang="en-US" dirty="0"/>
          </a:p>
          <a:p>
            <a:r>
              <a:rPr lang="en-US" dirty="0"/>
              <a:t>Externalized</a:t>
            </a:r>
          </a:p>
          <a:p>
            <a:pPr lvl="1"/>
            <a:r>
              <a:rPr lang="en-US" dirty="0"/>
              <a:t>Shame or stigma felt/put upon by others</a:t>
            </a:r>
          </a:p>
        </p:txBody>
      </p:sp>
      <p:sp>
        <p:nvSpPr>
          <p:cNvPr id="8" name="Content Placeholder 7">
            <a:extLst>
              <a:ext uri="{FF2B5EF4-FFF2-40B4-BE49-F238E27FC236}">
                <a16:creationId xmlns:a16="http://schemas.microsoft.com/office/drawing/2014/main" id="{C77AE24C-8A09-4190-A1BF-F0F1AD77DD13}"/>
              </a:ext>
            </a:extLst>
          </p:cNvPr>
          <p:cNvSpPr>
            <a:spLocks noGrp="1"/>
          </p:cNvSpPr>
          <p:nvPr>
            <p:ph sz="half" idx="2"/>
          </p:nvPr>
        </p:nvSpPr>
        <p:spPr>
          <a:xfrm>
            <a:off x="4419600" y="1237317"/>
            <a:ext cx="4495800" cy="3323480"/>
          </a:xfrm>
        </p:spPr>
        <p:txBody>
          <a:bodyPr/>
          <a:lstStyle/>
          <a:p>
            <a:r>
              <a:rPr lang="en-US" dirty="0"/>
              <a:t>Can be a barrier in discussions</a:t>
            </a:r>
          </a:p>
          <a:p>
            <a:pPr lvl="1"/>
            <a:r>
              <a:rPr lang="en-US" dirty="0"/>
              <a:t>HIV stigma</a:t>
            </a:r>
          </a:p>
          <a:p>
            <a:pPr lvl="1"/>
            <a:r>
              <a:rPr lang="en-US" dirty="0"/>
              <a:t>STI stigma</a:t>
            </a:r>
          </a:p>
          <a:p>
            <a:pPr lvl="1"/>
            <a:r>
              <a:rPr lang="en-US" dirty="0"/>
              <a:t>Sexual practices stigma</a:t>
            </a:r>
          </a:p>
          <a:p>
            <a:pPr lvl="1"/>
            <a:r>
              <a:rPr lang="en-US" dirty="0"/>
              <a:t>Age stigma</a:t>
            </a:r>
          </a:p>
        </p:txBody>
      </p:sp>
      <p:sp>
        <p:nvSpPr>
          <p:cNvPr id="5" name="Slide Number Placeholder 4">
            <a:extLst>
              <a:ext uri="{FF2B5EF4-FFF2-40B4-BE49-F238E27FC236}">
                <a16:creationId xmlns:a16="http://schemas.microsoft.com/office/drawing/2014/main" id="{802E32A3-5532-4F97-8310-74350ECBA1AC}"/>
              </a:ext>
            </a:extLst>
          </p:cNvPr>
          <p:cNvSpPr>
            <a:spLocks noGrp="1"/>
          </p:cNvSpPr>
          <p:nvPr>
            <p:ph type="sldNum" sz="quarter" idx="12"/>
          </p:nvPr>
        </p:nvSpPr>
        <p:spPr/>
        <p:txBody>
          <a:bodyPr/>
          <a:lstStyle/>
          <a:p>
            <a:fld id="{6E2D2B3B-882E-40F3-A32F-6DD516915044}" type="slidenum">
              <a:rPr lang="en-US" smtClean="0"/>
              <a:pPr/>
              <a:t>35</a:t>
            </a:fld>
            <a:endParaRPr lang="en-US"/>
          </a:p>
        </p:txBody>
      </p:sp>
    </p:spTree>
    <p:extLst>
      <p:ext uri="{BB962C8B-B14F-4D97-AF65-F5344CB8AC3E}">
        <p14:creationId xmlns:p14="http://schemas.microsoft.com/office/powerpoint/2010/main" val="41817498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273C4-85AE-3C88-9A4C-FBBDFEAA5DF0}"/>
              </a:ext>
            </a:extLst>
          </p:cNvPr>
          <p:cNvSpPr>
            <a:spLocks noGrp="1"/>
          </p:cNvSpPr>
          <p:nvPr>
            <p:ph type="title"/>
          </p:nvPr>
        </p:nvSpPr>
        <p:spPr/>
        <p:txBody>
          <a:bodyPr/>
          <a:lstStyle/>
          <a:p>
            <a:pPr algn="ctr"/>
            <a:r>
              <a:rPr lang="en-US" sz="3600" dirty="0"/>
              <a:t>How to Counsel Patients to Prevent STIs</a:t>
            </a:r>
          </a:p>
        </p:txBody>
      </p:sp>
      <p:sp>
        <p:nvSpPr>
          <p:cNvPr id="3" name="Content Placeholder 2">
            <a:extLst>
              <a:ext uri="{FF2B5EF4-FFF2-40B4-BE49-F238E27FC236}">
                <a16:creationId xmlns:a16="http://schemas.microsoft.com/office/drawing/2014/main" id="{82D080EA-F675-44C8-B03D-BC1F1DDA16CC}"/>
              </a:ext>
            </a:extLst>
          </p:cNvPr>
          <p:cNvSpPr>
            <a:spLocks noGrp="1"/>
          </p:cNvSpPr>
          <p:nvPr>
            <p:ph idx="1"/>
          </p:nvPr>
        </p:nvSpPr>
        <p:spPr>
          <a:xfrm>
            <a:off x="457213" y="1200150"/>
            <a:ext cx="8315569" cy="3420129"/>
          </a:xfrm>
        </p:spPr>
        <p:txBody>
          <a:bodyPr>
            <a:normAutofit fontScale="92500" lnSpcReduction="20000"/>
          </a:bodyPr>
          <a:lstStyle/>
          <a:p>
            <a:r>
              <a:rPr lang="en-US" dirty="0"/>
              <a:t>Give basic information about STIs and their transmission</a:t>
            </a:r>
          </a:p>
          <a:p>
            <a:r>
              <a:rPr lang="en-US" dirty="0"/>
              <a:t>Provide training on skills to lower risk of acquiring STIs (barrier protection)</a:t>
            </a:r>
          </a:p>
          <a:p>
            <a:r>
              <a:rPr lang="en-US" dirty="0"/>
              <a:t>Communicate about safer sex</a:t>
            </a:r>
          </a:p>
          <a:p>
            <a:r>
              <a:rPr lang="en-US" dirty="0"/>
              <a:t>Problem solving</a:t>
            </a:r>
          </a:p>
          <a:p>
            <a:r>
              <a:rPr lang="en-US" dirty="0"/>
              <a:t>Goal setting</a:t>
            </a:r>
          </a:p>
          <a:p>
            <a:r>
              <a:rPr lang="en-US" dirty="0"/>
              <a:t>Discuss strategies to lower risk for STIs</a:t>
            </a:r>
          </a:p>
          <a:p>
            <a:pPr lvl="1"/>
            <a:r>
              <a:rPr lang="en-US" dirty="0"/>
              <a:t>Abstinence</a:t>
            </a:r>
          </a:p>
          <a:p>
            <a:pPr lvl="1"/>
            <a:r>
              <a:rPr lang="en-US" dirty="0"/>
              <a:t>Reducing the number of sexual partners</a:t>
            </a:r>
          </a:p>
          <a:p>
            <a:pPr lvl="1"/>
            <a:r>
              <a:rPr lang="en-US" dirty="0"/>
              <a:t>Mutual monogamy</a:t>
            </a:r>
          </a:p>
        </p:txBody>
      </p:sp>
      <p:sp>
        <p:nvSpPr>
          <p:cNvPr id="4" name="Slide Number Placeholder 3">
            <a:extLst>
              <a:ext uri="{FF2B5EF4-FFF2-40B4-BE49-F238E27FC236}">
                <a16:creationId xmlns:a16="http://schemas.microsoft.com/office/drawing/2014/main" id="{6B02BB1A-7F42-BD33-B4BC-C4178C2C3C4F}"/>
              </a:ext>
            </a:extLst>
          </p:cNvPr>
          <p:cNvSpPr>
            <a:spLocks noGrp="1"/>
          </p:cNvSpPr>
          <p:nvPr>
            <p:ph type="sldNum" sz="quarter" idx="12"/>
          </p:nvPr>
        </p:nvSpPr>
        <p:spPr/>
        <p:txBody>
          <a:bodyPr/>
          <a:lstStyle/>
          <a:p>
            <a:fld id="{6E2D2B3B-882E-40F3-A32F-6DD516915044}" type="slidenum">
              <a:rPr lang="en-US" smtClean="0"/>
              <a:pPr/>
              <a:t>36</a:t>
            </a:fld>
            <a:endParaRPr lang="en-US"/>
          </a:p>
        </p:txBody>
      </p:sp>
      <p:sp>
        <p:nvSpPr>
          <p:cNvPr id="5" name="TextBox 4">
            <a:extLst>
              <a:ext uri="{FF2B5EF4-FFF2-40B4-BE49-F238E27FC236}">
                <a16:creationId xmlns:a16="http://schemas.microsoft.com/office/drawing/2014/main" id="{84BEAEDB-EFA1-1BA8-744C-03F4B66FCCFF}"/>
              </a:ext>
            </a:extLst>
          </p:cNvPr>
          <p:cNvSpPr txBox="1"/>
          <p:nvPr/>
        </p:nvSpPr>
        <p:spPr>
          <a:xfrm>
            <a:off x="1672282" y="4620280"/>
            <a:ext cx="6326659" cy="553998"/>
          </a:xfrm>
          <a:prstGeom prst="rect">
            <a:avLst/>
          </a:prstGeom>
          <a:noFill/>
        </p:spPr>
        <p:txBody>
          <a:bodyPr wrap="square" rtlCol="0">
            <a:spAutoFit/>
          </a:bodyPr>
          <a:lstStyle/>
          <a:p>
            <a:r>
              <a:rPr lang="en-US" sz="1000" dirty="0">
                <a:solidFill>
                  <a:schemeClr val="bg1"/>
                </a:solidFill>
                <a:hlinkClick r:id="rId3">
                  <a:extLst>
                    <a:ext uri="{A12FA001-AC4F-418D-AE19-62706E023703}">
                      <ahyp:hlinkClr xmlns:ahyp="http://schemas.microsoft.com/office/drawing/2018/hyperlinkcolor" val="tx"/>
                    </a:ext>
                  </a:extLst>
                </a:hlinkClick>
              </a:rPr>
              <a:t>https://www.uspreventiveservicestaskforce.org/uspstf/recommendation/sexually-transmitted-infections-behavioral-counseling</a:t>
            </a:r>
            <a:endParaRPr lang="en-US" sz="1000" dirty="0">
              <a:solidFill>
                <a:schemeClr val="bg1"/>
              </a:solidFill>
            </a:endParaRPr>
          </a:p>
          <a:p>
            <a:r>
              <a:rPr lang="en-US" sz="1000" dirty="0">
                <a:solidFill>
                  <a:schemeClr val="bg1"/>
                </a:solidFill>
              </a:rPr>
              <a:t>https://nationalcoalitionforsexualhealth.org/tools/for-healthcare-providers/asset/Provider-Guide_May-2022.pdf</a:t>
            </a:r>
          </a:p>
        </p:txBody>
      </p:sp>
    </p:spTree>
    <p:extLst>
      <p:ext uri="{BB962C8B-B14F-4D97-AF65-F5344CB8AC3E}">
        <p14:creationId xmlns:p14="http://schemas.microsoft.com/office/powerpoint/2010/main" val="24742377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s-media-cache-ak0.pinimg.com/736x/99/b3/72/99b372119706e8cbb3bda851eff72b0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0" y="-7053"/>
            <a:ext cx="3429000" cy="51435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291179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38</a:t>
            </a:fld>
            <a:endParaRPr lang="en"/>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7861" y="44244"/>
            <a:ext cx="6806200" cy="4538763"/>
          </a:xfrm>
          <a:prstGeom prst="rect">
            <a:avLst/>
          </a:prstGeom>
        </p:spPr>
      </p:pic>
      <p:sp>
        <p:nvSpPr>
          <p:cNvPr id="7" name="Rectangle 6"/>
          <p:cNvSpPr/>
          <p:nvPr/>
        </p:nvSpPr>
        <p:spPr>
          <a:xfrm>
            <a:off x="1622320" y="4761368"/>
            <a:ext cx="6961238" cy="338554"/>
          </a:xfrm>
          <a:prstGeom prst="rect">
            <a:avLst/>
          </a:prstGeom>
        </p:spPr>
        <p:txBody>
          <a:bodyPr wrap="square">
            <a:spAutoFit/>
          </a:bodyPr>
          <a:lstStyle/>
          <a:p>
            <a:r>
              <a:rPr lang="en-US" sz="1600" dirty="0">
                <a:solidFill>
                  <a:schemeClr val="bg1"/>
                </a:solidFill>
              </a:rPr>
              <a:t>https://www.cdc.gov/std/prevention/lowdown/lowdown-text-only.htm</a:t>
            </a:r>
          </a:p>
        </p:txBody>
      </p:sp>
    </p:spTree>
    <p:extLst>
      <p:ext uri="{BB962C8B-B14F-4D97-AF65-F5344CB8AC3E}">
        <p14:creationId xmlns:p14="http://schemas.microsoft.com/office/powerpoint/2010/main" val="18424137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B0357-9FA3-184B-86C0-B93EDD0518BE}"/>
              </a:ext>
            </a:extLst>
          </p:cNvPr>
          <p:cNvSpPr>
            <a:spLocks noGrp="1"/>
          </p:cNvSpPr>
          <p:nvPr>
            <p:ph type="title"/>
          </p:nvPr>
        </p:nvSpPr>
        <p:spPr>
          <a:xfrm>
            <a:off x="216219" y="216008"/>
            <a:ext cx="8315569" cy="857250"/>
          </a:xfrm>
        </p:spPr>
        <p:txBody>
          <a:bodyPr/>
          <a:lstStyle/>
          <a:p>
            <a:pPr algn="ctr"/>
            <a:r>
              <a:rPr lang="en-US" dirty="0"/>
              <a:t>Patient Case Summary</a:t>
            </a:r>
          </a:p>
        </p:txBody>
      </p:sp>
      <p:sp>
        <p:nvSpPr>
          <p:cNvPr id="3" name="Content Placeholder 2">
            <a:extLst>
              <a:ext uri="{FF2B5EF4-FFF2-40B4-BE49-F238E27FC236}">
                <a16:creationId xmlns:a16="http://schemas.microsoft.com/office/drawing/2014/main" id="{64DE75D7-DCA8-E945-9918-B5F2E36E75DC}"/>
              </a:ext>
            </a:extLst>
          </p:cNvPr>
          <p:cNvSpPr>
            <a:spLocks noGrp="1"/>
          </p:cNvSpPr>
          <p:nvPr>
            <p:ph idx="1"/>
          </p:nvPr>
        </p:nvSpPr>
        <p:spPr>
          <a:xfrm>
            <a:off x="319489" y="1200151"/>
            <a:ext cx="8760939" cy="3275474"/>
          </a:xfrm>
        </p:spPr>
        <p:txBody>
          <a:bodyPr>
            <a:noAutofit/>
          </a:bodyPr>
          <a:lstStyle/>
          <a:p>
            <a:pPr lvl="0">
              <a:spcBef>
                <a:spcPts val="1200"/>
              </a:spcBef>
              <a:spcAft>
                <a:spcPts val="600"/>
              </a:spcAft>
              <a:buClr>
                <a:srgbClr val="D6201A"/>
              </a:buClr>
            </a:pPr>
            <a:r>
              <a:rPr lang="en-US" sz="2100" dirty="0">
                <a:solidFill>
                  <a:srgbClr val="222222"/>
                </a:solidFill>
              </a:rPr>
              <a:t>55-year-old man (pronouns he/him/his) comes to the clinic for follow-up on HIV care</a:t>
            </a:r>
          </a:p>
          <a:p>
            <a:pPr lvl="0">
              <a:spcBef>
                <a:spcPts val="1200"/>
              </a:spcBef>
              <a:spcAft>
                <a:spcPts val="600"/>
              </a:spcAft>
              <a:buClr>
                <a:srgbClr val="D6201A"/>
              </a:buClr>
            </a:pPr>
            <a:r>
              <a:rPr lang="en-US" sz="2100" dirty="0">
                <a:solidFill>
                  <a:srgbClr val="222222"/>
                </a:solidFill>
              </a:rPr>
              <a:t>Current concern includes a sore throat for the past 2 days</a:t>
            </a:r>
          </a:p>
          <a:p>
            <a:pPr lvl="0">
              <a:spcBef>
                <a:spcPts val="1200"/>
              </a:spcBef>
              <a:spcAft>
                <a:spcPts val="600"/>
              </a:spcAft>
              <a:buClr>
                <a:srgbClr val="D6201A"/>
              </a:buClr>
            </a:pPr>
            <a:r>
              <a:rPr lang="en-US" sz="2100" dirty="0">
                <a:solidFill>
                  <a:srgbClr val="222222"/>
                </a:solidFill>
              </a:rPr>
              <a:t>Sexual history includes recent oral sex with a male partner without the use of barrier protection</a:t>
            </a:r>
          </a:p>
          <a:p>
            <a:pPr lvl="0">
              <a:spcBef>
                <a:spcPts val="1200"/>
              </a:spcBef>
              <a:spcAft>
                <a:spcPts val="600"/>
              </a:spcAft>
              <a:buClr>
                <a:srgbClr val="D6201A"/>
              </a:buClr>
            </a:pPr>
            <a:r>
              <a:rPr lang="en-US" sz="2100" dirty="0"/>
              <a:t>Recent labs remarkable for mild decrease in albumin and elevated HIV viral load at 225 copies/mL</a:t>
            </a:r>
          </a:p>
        </p:txBody>
      </p:sp>
      <p:sp>
        <p:nvSpPr>
          <p:cNvPr id="4" name="Slide Number Placeholder 3">
            <a:extLst>
              <a:ext uri="{FF2B5EF4-FFF2-40B4-BE49-F238E27FC236}">
                <a16:creationId xmlns:a16="http://schemas.microsoft.com/office/drawing/2014/main" id="{83A8D231-7B24-F547-8978-457BAC0951F8}"/>
              </a:ext>
            </a:extLst>
          </p:cNvPr>
          <p:cNvSpPr>
            <a:spLocks noGrp="1"/>
          </p:cNvSpPr>
          <p:nvPr>
            <p:ph type="sldNum" sz="quarter" idx="12"/>
          </p:nvPr>
        </p:nvSpPr>
        <p:spPr/>
        <p:txBody>
          <a:bodyPr/>
          <a:lstStyle/>
          <a:p>
            <a:fld id="{6E2D2B3B-882E-40F3-A32F-6DD516915044}" type="slidenum">
              <a:rPr lang="en-US" smtClean="0"/>
              <a:pPr/>
              <a:t>39</a:t>
            </a:fld>
            <a:endParaRPr lang="en-US" dirty="0"/>
          </a:p>
        </p:txBody>
      </p:sp>
    </p:spTree>
    <p:extLst>
      <p:ext uri="{BB962C8B-B14F-4D97-AF65-F5344CB8AC3E}">
        <p14:creationId xmlns:p14="http://schemas.microsoft.com/office/powerpoint/2010/main" val="2910893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8ED0A-DB30-C93F-A9AD-F61F609C7175}"/>
              </a:ext>
            </a:extLst>
          </p:cNvPr>
          <p:cNvSpPr>
            <a:spLocks noGrp="1"/>
          </p:cNvSpPr>
          <p:nvPr>
            <p:ph type="title"/>
          </p:nvPr>
        </p:nvSpPr>
        <p:spPr/>
        <p:txBody>
          <a:bodyPr/>
          <a:lstStyle/>
          <a:p>
            <a:pPr algn="ctr"/>
            <a:r>
              <a:rPr lang="en-US" dirty="0"/>
              <a:t>Unconscious Bias Disclosure</a:t>
            </a:r>
          </a:p>
        </p:txBody>
      </p:sp>
      <p:sp>
        <p:nvSpPr>
          <p:cNvPr id="3" name="Content Placeholder 2">
            <a:extLst>
              <a:ext uri="{FF2B5EF4-FFF2-40B4-BE49-F238E27FC236}">
                <a16:creationId xmlns:a16="http://schemas.microsoft.com/office/drawing/2014/main" id="{3FF913B5-B8AA-4FF0-7E4F-A2DCC2A52012}"/>
              </a:ext>
            </a:extLst>
          </p:cNvPr>
          <p:cNvSpPr>
            <a:spLocks noGrp="1"/>
          </p:cNvSpPr>
          <p:nvPr>
            <p:ph idx="1"/>
          </p:nvPr>
        </p:nvSpPr>
        <p:spPr/>
        <p:txBody>
          <a:bodyPr>
            <a:normAutofit fontScale="92500"/>
          </a:bodyPr>
          <a:lstStyle/>
          <a:p>
            <a:r>
              <a:rPr lang="en-US" dirty="0"/>
              <a:t>SCAETC recognizes that language is constantly evolving, and while we make every effort to avoid bias and stigmatizing terms, we acknowledge that unintentional lapses may occur in our presentations.</a:t>
            </a:r>
          </a:p>
          <a:p>
            <a:r>
              <a:rPr lang="en-US" dirty="0"/>
              <a:t>We value your feedback and encourage you to share any concerns related to language, images, or concepts that may be offensive or stigmatizing. </a:t>
            </a:r>
          </a:p>
          <a:p>
            <a:r>
              <a:rPr lang="en-US" dirty="0"/>
              <a:t>Your input will help us refine and improve our presentations, ensuring they remain inclusive and respectful to participants.</a:t>
            </a:r>
          </a:p>
        </p:txBody>
      </p:sp>
      <p:sp>
        <p:nvSpPr>
          <p:cNvPr id="4" name="Slide Number Placeholder 3">
            <a:extLst>
              <a:ext uri="{FF2B5EF4-FFF2-40B4-BE49-F238E27FC236}">
                <a16:creationId xmlns:a16="http://schemas.microsoft.com/office/drawing/2014/main" id="{782116D6-C495-FFD8-35E8-5FAE826C226A}"/>
              </a:ext>
            </a:extLst>
          </p:cNvPr>
          <p:cNvSpPr>
            <a:spLocks noGrp="1"/>
          </p:cNvSpPr>
          <p:nvPr>
            <p:ph type="sldNum" sz="quarter" idx="12"/>
          </p:nvPr>
        </p:nvSpPr>
        <p:spPr/>
        <p:txBody>
          <a:bodyPr/>
          <a:lstStyle/>
          <a:p>
            <a:fld id="{6E2D2B3B-882E-40F3-A32F-6DD516915044}" type="slidenum">
              <a:rPr lang="en-US" smtClean="0"/>
              <a:pPr/>
              <a:t>4</a:t>
            </a:fld>
            <a:endParaRPr lang="en-US"/>
          </a:p>
        </p:txBody>
      </p:sp>
    </p:spTree>
    <p:extLst>
      <p:ext uri="{BB962C8B-B14F-4D97-AF65-F5344CB8AC3E}">
        <p14:creationId xmlns:p14="http://schemas.microsoft.com/office/powerpoint/2010/main" val="8629752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72919"/>
            <a:ext cx="9080428" cy="857250"/>
          </a:xfrm>
        </p:spPr>
        <p:txBody>
          <a:bodyPr/>
          <a:lstStyle/>
          <a:p>
            <a:pPr algn="ctr"/>
            <a:r>
              <a:rPr lang="en-US" b="1" dirty="0"/>
              <a:t>BREAKOUT ROOMS</a:t>
            </a:r>
          </a:p>
        </p:txBody>
      </p:sp>
      <p:sp>
        <p:nvSpPr>
          <p:cNvPr id="4" name="Slide Number Placeholder 3"/>
          <p:cNvSpPr>
            <a:spLocks noGrp="1"/>
          </p:cNvSpPr>
          <p:nvPr>
            <p:ph type="sldNum" sz="quarter" idx="12"/>
          </p:nvPr>
        </p:nvSpPr>
        <p:spPr/>
        <p:txBody>
          <a:bodyPr/>
          <a:lstStyle/>
          <a:p>
            <a:fld id="{6E2D2B3B-882E-40F3-A32F-6DD516915044}" type="slidenum">
              <a:rPr lang="en-US" smtClean="0"/>
              <a:pPr/>
              <a:t>40</a:t>
            </a:fld>
            <a:endParaRPr lang="en-US" dirty="0"/>
          </a:p>
        </p:txBody>
      </p:sp>
    </p:spTree>
    <p:extLst>
      <p:ext uri="{BB962C8B-B14F-4D97-AF65-F5344CB8AC3E}">
        <p14:creationId xmlns:p14="http://schemas.microsoft.com/office/powerpoint/2010/main" val="40159066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2243E-527B-4D63-A533-D7701DA2318B}"/>
              </a:ext>
            </a:extLst>
          </p:cNvPr>
          <p:cNvSpPr>
            <a:spLocks noGrp="1"/>
          </p:cNvSpPr>
          <p:nvPr>
            <p:ph type="title"/>
          </p:nvPr>
        </p:nvSpPr>
        <p:spPr>
          <a:xfrm>
            <a:off x="414215" y="232496"/>
            <a:ext cx="8315569" cy="857250"/>
          </a:xfrm>
        </p:spPr>
        <p:txBody>
          <a:bodyPr/>
          <a:lstStyle/>
          <a:p>
            <a:r>
              <a:rPr lang="en-US" sz="4000" dirty="0"/>
              <a:t>Breakout Rooms</a:t>
            </a:r>
            <a:br>
              <a:rPr lang="en-US" sz="4000" dirty="0"/>
            </a:br>
            <a:r>
              <a:rPr lang="en-US" sz="4000" dirty="0"/>
              <a:t>Icebreaker</a:t>
            </a:r>
            <a:endParaRPr lang="en-US" dirty="0"/>
          </a:p>
        </p:txBody>
      </p:sp>
      <p:sp>
        <p:nvSpPr>
          <p:cNvPr id="3" name="Content Placeholder 2">
            <a:extLst>
              <a:ext uri="{FF2B5EF4-FFF2-40B4-BE49-F238E27FC236}">
                <a16:creationId xmlns:a16="http://schemas.microsoft.com/office/drawing/2014/main" id="{3A5CDDE7-8657-4E85-AD1C-B5064B996BFC}"/>
              </a:ext>
            </a:extLst>
          </p:cNvPr>
          <p:cNvSpPr>
            <a:spLocks noGrp="1"/>
          </p:cNvSpPr>
          <p:nvPr>
            <p:ph idx="1"/>
          </p:nvPr>
        </p:nvSpPr>
        <p:spPr>
          <a:xfrm>
            <a:off x="490540" y="1662047"/>
            <a:ext cx="4705303" cy="3275474"/>
          </a:xfrm>
        </p:spPr>
        <p:txBody>
          <a:bodyPr/>
          <a:lstStyle/>
          <a:p>
            <a:r>
              <a:rPr lang="en-US" dirty="0"/>
              <a:t>Name and your school/program</a:t>
            </a:r>
          </a:p>
          <a:p>
            <a:r>
              <a:rPr lang="en-US" dirty="0"/>
              <a:t>What did you do over winter break?</a:t>
            </a:r>
          </a:p>
        </p:txBody>
      </p:sp>
      <p:sp>
        <p:nvSpPr>
          <p:cNvPr id="4" name="Slide Number Placeholder 3">
            <a:extLst>
              <a:ext uri="{FF2B5EF4-FFF2-40B4-BE49-F238E27FC236}">
                <a16:creationId xmlns:a16="http://schemas.microsoft.com/office/drawing/2014/main" id="{A0BA2D2A-E4D9-4002-891A-7A6F72F399BC}"/>
              </a:ext>
            </a:extLst>
          </p:cNvPr>
          <p:cNvSpPr>
            <a:spLocks noGrp="1"/>
          </p:cNvSpPr>
          <p:nvPr>
            <p:ph type="sldNum" sz="quarter" idx="12"/>
          </p:nvPr>
        </p:nvSpPr>
        <p:spPr/>
        <p:txBody>
          <a:bodyPr/>
          <a:lstStyle/>
          <a:p>
            <a:fld id="{6E2D2B3B-882E-40F3-A32F-6DD516915044}" type="slidenum">
              <a:rPr lang="en-US" smtClean="0"/>
              <a:pPr/>
              <a:t>41</a:t>
            </a:fld>
            <a:endParaRPr lang="en-US"/>
          </a:p>
        </p:txBody>
      </p:sp>
      <p:pic>
        <p:nvPicPr>
          <p:cNvPr id="5" name="Picture 4">
            <a:extLst>
              <a:ext uri="{FF2B5EF4-FFF2-40B4-BE49-F238E27FC236}">
                <a16:creationId xmlns:a16="http://schemas.microsoft.com/office/drawing/2014/main" id="{87EA3BAD-7B05-4F7F-8F8E-9FD41F4FC13C}"/>
              </a:ext>
            </a:extLst>
          </p:cNvPr>
          <p:cNvPicPr>
            <a:picLocks noChangeAspect="1"/>
          </p:cNvPicPr>
          <p:nvPr/>
        </p:nvPicPr>
        <p:blipFill rotWithShape="1">
          <a:blip r:embed="rId3"/>
          <a:srcRect r="14013" b="23738"/>
          <a:stretch/>
        </p:blipFill>
        <p:spPr>
          <a:xfrm>
            <a:off x="5013404" y="1525043"/>
            <a:ext cx="3716380" cy="2470308"/>
          </a:xfrm>
          <a:prstGeom prst="rect">
            <a:avLst/>
          </a:prstGeom>
        </p:spPr>
      </p:pic>
    </p:spTree>
    <p:extLst>
      <p:ext uri="{BB962C8B-B14F-4D97-AF65-F5344CB8AC3E}">
        <p14:creationId xmlns:p14="http://schemas.microsoft.com/office/powerpoint/2010/main" val="962324200"/>
      </p:ext>
    </p:extLst>
  </p:cSld>
  <p:clrMapOvr>
    <a:masterClrMapping/>
  </p:clrMapOvr>
  <p:extLst>
    <p:ext uri="{6950BFC3-D8DA-4A85-94F7-54DA5524770B}">
      <p188:commentRel xmlns:p188="http://schemas.microsoft.com/office/powerpoint/2018/8/main" r:id="rId2"/>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C8444-B267-41A3-A097-29BAF9F51C23}"/>
              </a:ext>
            </a:extLst>
          </p:cNvPr>
          <p:cNvSpPr>
            <a:spLocks noGrp="1"/>
          </p:cNvSpPr>
          <p:nvPr>
            <p:ph type="title"/>
          </p:nvPr>
        </p:nvSpPr>
        <p:spPr>
          <a:xfrm>
            <a:off x="119308" y="340998"/>
            <a:ext cx="8686800" cy="857250"/>
          </a:xfrm>
        </p:spPr>
        <p:txBody>
          <a:bodyPr/>
          <a:lstStyle/>
          <a:p>
            <a:pPr algn="ctr"/>
            <a:r>
              <a:rPr lang="en-US" sz="3200" dirty="0"/>
              <a:t>Breakout Room Questions for Discussion: </a:t>
            </a:r>
            <a:br>
              <a:rPr lang="en-US" sz="3200" b="1" dirty="0"/>
            </a:br>
            <a:endParaRPr lang="en-US" sz="3200" b="1" dirty="0"/>
          </a:p>
        </p:txBody>
      </p:sp>
      <p:sp>
        <p:nvSpPr>
          <p:cNvPr id="3" name="Content Placeholder 2">
            <a:extLst>
              <a:ext uri="{FF2B5EF4-FFF2-40B4-BE49-F238E27FC236}">
                <a16:creationId xmlns:a16="http://schemas.microsoft.com/office/drawing/2014/main" id="{F2E9056C-D555-4C3F-BDAA-0486345C28BC}"/>
              </a:ext>
            </a:extLst>
          </p:cNvPr>
          <p:cNvSpPr>
            <a:spLocks noGrp="1"/>
          </p:cNvSpPr>
          <p:nvPr>
            <p:ph idx="1"/>
          </p:nvPr>
        </p:nvSpPr>
        <p:spPr>
          <a:xfrm>
            <a:off x="271584" y="1258583"/>
            <a:ext cx="8343910" cy="3275474"/>
          </a:xfrm>
        </p:spPr>
        <p:txBody>
          <a:bodyPr>
            <a:normAutofit/>
          </a:bodyPr>
          <a:lstStyle/>
          <a:p>
            <a:pPr marL="571500" indent="-457200">
              <a:spcBef>
                <a:spcPts val="1200"/>
              </a:spcBef>
              <a:spcAft>
                <a:spcPts val="600"/>
              </a:spcAft>
              <a:buFont typeface="+mj-lt"/>
              <a:buAutoNum type="arabicPeriod"/>
            </a:pPr>
            <a:r>
              <a:rPr lang="en-US" dirty="0"/>
              <a:t>What does this patient need today?</a:t>
            </a:r>
          </a:p>
          <a:p>
            <a:pPr marL="571500" indent="-457200">
              <a:spcBef>
                <a:spcPts val="1200"/>
              </a:spcBef>
              <a:spcAft>
                <a:spcPts val="600"/>
              </a:spcAft>
              <a:buFont typeface="+mj-lt"/>
              <a:buAutoNum type="arabicPeriod"/>
            </a:pPr>
            <a:r>
              <a:rPr lang="en-US" dirty="0"/>
              <a:t>Role play: practice taking a sexual history.                                          One member of the group will play the role of a fictional patient, and another member will play the role of healthcare team member. </a:t>
            </a:r>
          </a:p>
          <a:p>
            <a:pPr marL="571500" indent="-457200">
              <a:spcBef>
                <a:spcPts val="1200"/>
              </a:spcBef>
              <a:spcAft>
                <a:spcPts val="600"/>
              </a:spcAft>
              <a:buFont typeface="+mj-lt"/>
              <a:buAutoNum type="arabicPeriod"/>
            </a:pPr>
            <a:r>
              <a:rPr lang="en-US" dirty="0"/>
              <a:t>How would you counsel this patient to change their behavior to prevent STIs? </a:t>
            </a:r>
          </a:p>
        </p:txBody>
      </p:sp>
      <p:sp>
        <p:nvSpPr>
          <p:cNvPr id="4" name="Slide Number Placeholder 3">
            <a:extLst>
              <a:ext uri="{FF2B5EF4-FFF2-40B4-BE49-F238E27FC236}">
                <a16:creationId xmlns:a16="http://schemas.microsoft.com/office/drawing/2014/main" id="{D8A39696-EBDF-4948-8A22-7E69E4EAC6D9}"/>
              </a:ext>
            </a:extLst>
          </p:cNvPr>
          <p:cNvSpPr>
            <a:spLocks noGrp="1"/>
          </p:cNvSpPr>
          <p:nvPr>
            <p:ph type="sldNum" sz="quarter" idx="12"/>
          </p:nvPr>
        </p:nvSpPr>
        <p:spPr/>
        <p:txBody>
          <a:bodyPr/>
          <a:lstStyle/>
          <a:p>
            <a:fld id="{6E2D2B3B-882E-40F3-A32F-6DD516915044}" type="slidenum">
              <a:rPr lang="en-US" smtClean="0"/>
              <a:pPr/>
              <a:t>42</a:t>
            </a:fld>
            <a:endParaRPr lang="en-US" dirty="0"/>
          </a:p>
        </p:txBody>
      </p:sp>
    </p:spTree>
    <p:extLst>
      <p:ext uri="{BB962C8B-B14F-4D97-AF65-F5344CB8AC3E}">
        <p14:creationId xmlns:p14="http://schemas.microsoft.com/office/powerpoint/2010/main" val="7678495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0A106-CB05-4F4E-9F52-15B1EC2FCC0B}"/>
              </a:ext>
            </a:extLst>
          </p:cNvPr>
          <p:cNvSpPr>
            <a:spLocks noGrp="1"/>
          </p:cNvSpPr>
          <p:nvPr>
            <p:ph type="title"/>
          </p:nvPr>
        </p:nvSpPr>
        <p:spPr>
          <a:xfrm>
            <a:off x="216219" y="132388"/>
            <a:ext cx="8315569" cy="857250"/>
          </a:xfrm>
        </p:spPr>
        <p:txBody>
          <a:bodyPr/>
          <a:lstStyle/>
          <a:p>
            <a:pPr algn="ctr"/>
            <a:r>
              <a:rPr lang="en-US" dirty="0"/>
              <a:t>Labs</a:t>
            </a:r>
          </a:p>
        </p:txBody>
      </p:sp>
      <p:sp>
        <p:nvSpPr>
          <p:cNvPr id="3" name="Content Placeholder 2">
            <a:extLst>
              <a:ext uri="{FF2B5EF4-FFF2-40B4-BE49-F238E27FC236}">
                <a16:creationId xmlns:a16="http://schemas.microsoft.com/office/drawing/2014/main" id="{8BE64973-4B5D-764E-B132-E783CCA8E8CF}"/>
              </a:ext>
            </a:extLst>
          </p:cNvPr>
          <p:cNvSpPr>
            <a:spLocks noGrp="1"/>
          </p:cNvSpPr>
          <p:nvPr>
            <p:ph idx="1"/>
          </p:nvPr>
        </p:nvSpPr>
        <p:spPr>
          <a:xfrm>
            <a:off x="216218" y="1136822"/>
            <a:ext cx="8315569" cy="3592590"/>
          </a:xfrm>
        </p:spPr>
        <p:txBody>
          <a:bodyPr>
            <a:normAutofit/>
          </a:bodyPr>
          <a:lstStyle/>
          <a:p>
            <a:pPr>
              <a:spcBef>
                <a:spcPts val="600"/>
              </a:spcBef>
              <a:spcAft>
                <a:spcPts val="600"/>
              </a:spcAft>
            </a:pPr>
            <a:r>
              <a:rPr lang="en-US" dirty="0"/>
              <a:t>Treponema pallidum antibody non-reactive</a:t>
            </a:r>
          </a:p>
          <a:p>
            <a:pPr>
              <a:spcBef>
                <a:spcPts val="600"/>
              </a:spcBef>
              <a:spcAft>
                <a:spcPts val="600"/>
              </a:spcAft>
            </a:pPr>
            <a:r>
              <a:rPr lang="en-US" dirty="0"/>
              <a:t>COVID PCR negative</a:t>
            </a:r>
          </a:p>
          <a:p>
            <a:pPr>
              <a:spcBef>
                <a:spcPts val="600"/>
              </a:spcBef>
              <a:spcAft>
                <a:spcPts val="600"/>
              </a:spcAft>
            </a:pPr>
            <a:r>
              <a:rPr lang="en-US" dirty="0"/>
              <a:t>Rapid streptococcal antigen test negative</a:t>
            </a:r>
          </a:p>
          <a:p>
            <a:pPr>
              <a:spcBef>
                <a:spcPts val="600"/>
              </a:spcBef>
              <a:spcAft>
                <a:spcPts val="600"/>
              </a:spcAft>
            </a:pPr>
            <a:r>
              <a:rPr lang="en-US" dirty="0"/>
              <a:t>Throat gonorrhea/chlamydia NAAT (nucleic acid amplification test): </a:t>
            </a:r>
            <a:r>
              <a:rPr lang="en-US" b="1" dirty="0">
                <a:solidFill>
                  <a:srgbClr val="C00000"/>
                </a:solidFill>
              </a:rPr>
              <a:t>positive gonorrhea</a:t>
            </a:r>
            <a:r>
              <a:rPr lang="en-US" dirty="0"/>
              <a:t>, negative chlamydia</a:t>
            </a:r>
          </a:p>
        </p:txBody>
      </p:sp>
      <p:sp>
        <p:nvSpPr>
          <p:cNvPr id="4" name="Slide Number Placeholder 3">
            <a:extLst>
              <a:ext uri="{FF2B5EF4-FFF2-40B4-BE49-F238E27FC236}">
                <a16:creationId xmlns:a16="http://schemas.microsoft.com/office/drawing/2014/main" id="{E84277D3-0249-3A4F-AED9-8E1A5B4078AB}"/>
              </a:ext>
            </a:extLst>
          </p:cNvPr>
          <p:cNvSpPr>
            <a:spLocks noGrp="1"/>
          </p:cNvSpPr>
          <p:nvPr>
            <p:ph type="sldNum" sz="quarter" idx="12"/>
          </p:nvPr>
        </p:nvSpPr>
        <p:spPr/>
        <p:txBody>
          <a:bodyPr/>
          <a:lstStyle/>
          <a:p>
            <a:fld id="{6E2D2B3B-882E-40F3-A32F-6DD516915044}" type="slidenum">
              <a:rPr lang="en-US" smtClean="0"/>
              <a:pPr/>
              <a:t>43</a:t>
            </a:fld>
            <a:endParaRPr lang="en-US" dirty="0"/>
          </a:p>
        </p:txBody>
      </p:sp>
    </p:spTree>
    <p:extLst>
      <p:ext uri="{BB962C8B-B14F-4D97-AF65-F5344CB8AC3E}">
        <p14:creationId xmlns:p14="http://schemas.microsoft.com/office/powerpoint/2010/main" val="9347183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C51D8-4384-42D2-9C7A-DAB7E91216E1}"/>
              </a:ext>
            </a:extLst>
          </p:cNvPr>
          <p:cNvSpPr>
            <a:spLocks noGrp="1"/>
          </p:cNvSpPr>
          <p:nvPr>
            <p:ph type="title"/>
          </p:nvPr>
        </p:nvSpPr>
        <p:spPr>
          <a:xfrm>
            <a:off x="94726" y="0"/>
            <a:ext cx="8315569" cy="857250"/>
          </a:xfrm>
        </p:spPr>
        <p:txBody>
          <a:bodyPr/>
          <a:lstStyle/>
          <a:p>
            <a:pPr algn="ctr"/>
            <a:r>
              <a:rPr lang="en-US" sz="3600" dirty="0"/>
              <a:t>Team-Based Plan of Care</a:t>
            </a:r>
          </a:p>
        </p:txBody>
      </p:sp>
      <p:sp>
        <p:nvSpPr>
          <p:cNvPr id="3" name="Content Placeholder 2">
            <a:extLst>
              <a:ext uri="{FF2B5EF4-FFF2-40B4-BE49-F238E27FC236}">
                <a16:creationId xmlns:a16="http://schemas.microsoft.com/office/drawing/2014/main" id="{4C593A26-F067-44EC-ADFB-6F65CFB8D38E}"/>
              </a:ext>
            </a:extLst>
          </p:cNvPr>
          <p:cNvSpPr>
            <a:spLocks noGrp="1"/>
          </p:cNvSpPr>
          <p:nvPr>
            <p:ph idx="1"/>
          </p:nvPr>
        </p:nvSpPr>
        <p:spPr>
          <a:xfrm>
            <a:off x="212769" y="1191236"/>
            <a:ext cx="8718461" cy="3519771"/>
          </a:xfrm>
        </p:spPr>
        <p:txBody>
          <a:bodyPr>
            <a:normAutofit/>
          </a:bodyPr>
          <a:lstStyle/>
          <a:p>
            <a:pPr marL="114300" indent="0">
              <a:buNone/>
            </a:pPr>
            <a:r>
              <a:rPr lang="en-US" sz="2100" b="1" dirty="0"/>
              <a:t>Problem</a:t>
            </a:r>
            <a:r>
              <a:rPr lang="en-US" sz="2100" dirty="0"/>
              <a:t>: </a:t>
            </a:r>
            <a:r>
              <a:rPr lang="en-US" sz="2100" b="1" dirty="0"/>
              <a:t>HIV with virologic failure (viral load &gt; 200 copies/ml)</a:t>
            </a:r>
            <a:endParaRPr lang="en-US" sz="2100" dirty="0"/>
          </a:p>
          <a:p>
            <a:pPr marL="114300" indent="0">
              <a:buNone/>
            </a:pPr>
            <a:r>
              <a:rPr lang="en-US" sz="2100" i="1" dirty="0"/>
              <a:t>Team solution:</a:t>
            </a:r>
          </a:p>
          <a:p>
            <a:pPr lvl="1">
              <a:spcBef>
                <a:spcPts val="600"/>
              </a:spcBef>
              <a:spcAft>
                <a:spcPts val="600"/>
              </a:spcAft>
            </a:pPr>
            <a:r>
              <a:rPr lang="en-US" sz="2100" dirty="0"/>
              <a:t>Labs: HIV viral load 225 copies/mL</a:t>
            </a:r>
          </a:p>
          <a:p>
            <a:pPr lvl="1">
              <a:spcBef>
                <a:spcPts val="600"/>
              </a:spcBef>
              <a:spcAft>
                <a:spcPts val="600"/>
              </a:spcAft>
            </a:pPr>
            <a:r>
              <a:rPr lang="en-US" sz="2100" dirty="0"/>
              <a:t>Counseling on adherence and work with pharmacy to ensure access to medications</a:t>
            </a:r>
          </a:p>
          <a:p>
            <a:endParaRPr lang="en-US" sz="2000" dirty="0"/>
          </a:p>
        </p:txBody>
      </p:sp>
      <p:sp>
        <p:nvSpPr>
          <p:cNvPr id="4" name="Slide Number Placeholder 3">
            <a:extLst>
              <a:ext uri="{FF2B5EF4-FFF2-40B4-BE49-F238E27FC236}">
                <a16:creationId xmlns:a16="http://schemas.microsoft.com/office/drawing/2014/main" id="{017AC258-BF65-4692-B584-E12B5653EA70}"/>
              </a:ext>
            </a:extLst>
          </p:cNvPr>
          <p:cNvSpPr>
            <a:spLocks noGrp="1"/>
          </p:cNvSpPr>
          <p:nvPr>
            <p:ph type="sldNum" sz="quarter" idx="12"/>
          </p:nvPr>
        </p:nvSpPr>
        <p:spPr/>
        <p:txBody>
          <a:bodyPr/>
          <a:lstStyle/>
          <a:p>
            <a:fld id="{6E2D2B3B-882E-40F3-A32F-6DD516915044}" type="slidenum">
              <a:rPr lang="en-US" smtClean="0"/>
              <a:pPr/>
              <a:t>44</a:t>
            </a:fld>
            <a:endParaRPr lang="en-US" dirty="0"/>
          </a:p>
        </p:txBody>
      </p:sp>
    </p:spTree>
    <p:extLst>
      <p:ext uri="{BB962C8B-B14F-4D97-AF65-F5344CB8AC3E}">
        <p14:creationId xmlns:p14="http://schemas.microsoft.com/office/powerpoint/2010/main" val="9050157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9131A-A3A4-F793-131E-94ADB7FCCD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672F0C-A69C-1D88-2A02-AD20C9888147}"/>
              </a:ext>
            </a:extLst>
          </p:cNvPr>
          <p:cNvSpPr>
            <a:spLocks noGrp="1"/>
          </p:cNvSpPr>
          <p:nvPr>
            <p:ph type="title"/>
          </p:nvPr>
        </p:nvSpPr>
        <p:spPr>
          <a:xfrm>
            <a:off x="94726" y="0"/>
            <a:ext cx="8315569" cy="857250"/>
          </a:xfrm>
        </p:spPr>
        <p:txBody>
          <a:bodyPr/>
          <a:lstStyle/>
          <a:p>
            <a:pPr algn="ctr"/>
            <a:r>
              <a:rPr lang="en-US" sz="3600" dirty="0"/>
              <a:t>Team-Based Plan of Care</a:t>
            </a:r>
          </a:p>
        </p:txBody>
      </p:sp>
      <p:sp>
        <p:nvSpPr>
          <p:cNvPr id="3" name="Content Placeholder 2">
            <a:extLst>
              <a:ext uri="{FF2B5EF4-FFF2-40B4-BE49-F238E27FC236}">
                <a16:creationId xmlns:a16="http://schemas.microsoft.com/office/drawing/2014/main" id="{EF3361D4-5A64-24E4-F640-D73D56BE7012}"/>
              </a:ext>
            </a:extLst>
          </p:cNvPr>
          <p:cNvSpPr>
            <a:spLocks noGrp="1"/>
          </p:cNvSpPr>
          <p:nvPr>
            <p:ph idx="1"/>
          </p:nvPr>
        </p:nvSpPr>
        <p:spPr>
          <a:xfrm>
            <a:off x="212769" y="1023456"/>
            <a:ext cx="8718461" cy="3687551"/>
          </a:xfrm>
        </p:spPr>
        <p:txBody>
          <a:bodyPr>
            <a:normAutofit/>
          </a:bodyPr>
          <a:lstStyle/>
          <a:p>
            <a:pPr marL="114300" indent="0">
              <a:buNone/>
            </a:pPr>
            <a:r>
              <a:rPr lang="en-US" sz="2100" b="1" dirty="0"/>
              <a:t>Problem: Pharyngeal gonorrhea</a:t>
            </a:r>
          </a:p>
          <a:p>
            <a:pPr marL="114300" indent="0">
              <a:buNone/>
            </a:pPr>
            <a:r>
              <a:rPr lang="en-US" sz="2100" i="1" dirty="0"/>
              <a:t>   Team solution:</a:t>
            </a:r>
          </a:p>
          <a:p>
            <a:pPr lvl="1">
              <a:spcBef>
                <a:spcPts val="600"/>
              </a:spcBef>
              <a:spcAft>
                <a:spcPts val="600"/>
              </a:spcAft>
            </a:pPr>
            <a:r>
              <a:rPr lang="en-US" sz="2100" dirty="0"/>
              <a:t>Labs:  Positive for gonorrhea</a:t>
            </a:r>
          </a:p>
          <a:p>
            <a:pPr lvl="1">
              <a:spcBef>
                <a:spcPts val="600"/>
              </a:spcBef>
              <a:spcAft>
                <a:spcPts val="600"/>
              </a:spcAft>
            </a:pPr>
            <a:r>
              <a:rPr lang="en-US" sz="2100" dirty="0"/>
              <a:t>Counsel on condom use and schedule appointment at the clinic for a single 500 mg intramuscular dose of ceftriaxone</a:t>
            </a:r>
          </a:p>
          <a:p>
            <a:pPr lvl="1">
              <a:spcBef>
                <a:spcPts val="600"/>
              </a:spcBef>
              <a:spcAft>
                <a:spcPts val="600"/>
              </a:spcAft>
            </a:pPr>
            <a:r>
              <a:rPr lang="en-US" sz="2100" dirty="0"/>
              <a:t>Counseled patient to abstain from sexual activity for 7 days after treatment and until all sex partners are treated (7 days after receiving treatment and resolution of symptoms, if present).  </a:t>
            </a:r>
          </a:p>
          <a:p>
            <a:endParaRPr lang="en-US" sz="2000" dirty="0"/>
          </a:p>
        </p:txBody>
      </p:sp>
      <p:sp>
        <p:nvSpPr>
          <p:cNvPr id="4" name="Slide Number Placeholder 3">
            <a:extLst>
              <a:ext uri="{FF2B5EF4-FFF2-40B4-BE49-F238E27FC236}">
                <a16:creationId xmlns:a16="http://schemas.microsoft.com/office/drawing/2014/main" id="{1A8264FF-BBEC-84CD-4F92-6473534B64E2}"/>
              </a:ext>
            </a:extLst>
          </p:cNvPr>
          <p:cNvSpPr>
            <a:spLocks noGrp="1"/>
          </p:cNvSpPr>
          <p:nvPr>
            <p:ph type="sldNum" sz="quarter" idx="12"/>
          </p:nvPr>
        </p:nvSpPr>
        <p:spPr/>
        <p:txBody>
          <a:bodyPr/>
          <a:lstStyle/>
          <a:p>
            <a:fld id="{6E2D2B3B-882E-40F3-A32F-6DD516915044}" type="slidenum">
              <a:rPr lang="en-US" smtClean="0"/>
              <a:pPr/>
              <a:t>45</a:t>
            </a:fld>
            <a:endParaRPr lang="en-US" dirty="0"/>
          </a:p>
        </p:txBody>
      </p:sp>
    </p:spTree>
    <p:extLst>
      <p:ext uri="{BB962C8B-B14F-4D97-AF65-F5344CB8AC3E}">
        <p14:creationId xmlns:p14="http://schemas.microsoft.com/office/powerpoint/2010/main" val="23219487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593A26-F067-44EC-ADFB-6F65CFB8D38E}"/>
              </a:ext>
            </a:extLst>
          </p:cNvPr>
          <p:cNvSpPr>
            <a:spLocks noGrp="1"/>
          </p:cNvSpPr>
          <p:nvPr>
            <p:ph idx="1"/>
          </p:nvPr>
        </p:nvSpPr>
        <p:spPr>
          <a:xfrm>
            <a:off x="216219" y="953060"/>
            <a:ext cx="8707444" cy="3776352"/>
          </a:xfrm>
        </p:spPr>
        <p:txBody>
          <a:bodyPr>
            <a:normAutofit/>
          </a:bodyPr>
          <a:lstStyle/>
          <a:p>
            <a:pPr marL="114300" indent="0">
              <a:buNone/>
            </a:pPr>
            <a:r>
              <a:rPr lang="en-US" b="1" dirty="0"/>
              <a:t>Problem: Anxiety and depression</a:t>
            </a:r>
          </a:p>
          <a:p>
            <a:pPr marL="114300" indent="0">
              <a:buNone/>
            </a:pPr>
            <a:r>
              <a:rPr lang="en-US" i="1" dirty="0"/>
              <a:t>   Team solution:</a:t>
            </a:r>
          </a:p>
          <a:p>
            <a:pPr lvl="1">
              <a:spcBef>
                <a:spcPts val="600"/>
              </a:spcBef>
              <a:spcAft>
                <a:spcPts val="600"/>
              </a:spcAft>
            </a:pPr>
            <a:r>
              <a:rPr lang="en-US" sz="2400" dirty="0"/>
              <a:t>Behavioral health referral </a:t>
            </a:r>
          </a:p>
          <a:p>
            <a:pPr marL="411480" lvl="1" indent="0">
              <a:buNone/>
            </a:pPr>
            <a:endParaRPr lang="en-US" sz="800" dirty="0"/>
          </a:p>
          <a:p>
            <a:pPr marL="114300" indent="0">
              <a:buNone/>
            </a:pPr>
            <a:r>
              <a:rPr lang="en-US" b="1" dirty="0"/>
              <a:t>Problem: History of substance use</a:t>
            </a:r>
          </a:p>
          <a:p>
            <a:pPr marL="114300" indent="0">
              <a:buNone/>
            </a:pPr>
            <a:r>
              <a:rPr lang="en-US" i="1" dirty="0"/>
              <a:t>   Team solution:</a:t>
            </a:r>
          </a:p>
          <a:p>
            <a:pPr lvl="1">
              <a:spcBef>
                <a:spcPts val="600"/>
              </a:spcBef>
              <a:spcAft>
                <a:spcPts val="600"/>
              </a:spcAft>
            </a:pPr>
            <a:r>
              <a:rPr lang="en-US" sz="2400" dirty="0"/>
              <a:t>Referral to behavioral health</a:t>
            </a:r>
          </a:p>
          <a:p>
            <a:pPr lvl="1">
              <a:spcBef>
                <a:spcPts val="600"/>
              </a:spcBef>
              <a:spcAft>
                <a:spcPts val="600"/>
              </a:spcAft>
            </a:pPr>
            <a:r>
              <a:rPr lang="en-US" sz="2400" dirty="0"/>
              <a:t>Referral to substance use counselor</a:t>
            </a:r>
          </a:p>
          <a:p>
            <a:pPr lvl="1"/>
            <a:endParaRPr lang="en-US" sz="1800" dirty="0"/>
          </a:p>
          <a:p>
            <a:endParaRPr lang="en-US" sz="2000" dirty="0"/>
          </a:p>
          <a:p>
            <a:pPr lvl="1"/>
            <a:endParaRPr lang="en-US" sz="2000" dirty="0"/>
          </a:p>
          <a:p>
            <a:endParaRPr lang="en-US" sz="2000" dirty="0"/>
          </a:p>
        </p:txBody>
      </p:sp>
      <p:sp>
        <p:nvSpPr>
          <p:cNvPr id="4" name="Slide Number Placeholder 3">
            <a:extLst>
              <a:ext uri="{FF2B5EF4-FFF2-40B4-BE49-F238E27FC236}">
                <a16:creationId xmlns:a16="http://schemas.microsoft.com/office/drawing/2014/main" id="{017AC258-BF65-4692-B584-E12B5653EA70}"/>
              </a:ext>
            </a:extLst>
          </p:cNvPr>
          <p:cNvSpPr>
            <a:spLocks noGrp="1"/>
          </p:cNvSpPr>
          <p:nvPr>
            <p:ph type="sldNum" sz="quarter" idx="12"/>
          </p:nvPr>
        </p:nvSpPr>
        <p:spPr/>
        <p:txBody>
          <a:bodyPr/>
          <a:lstStyle/>
          <a:p>
            <a:fld id="{6E2D2B3B-882E-40F3-A32F-6DD516915044}" type="slidenum">
              <a:rPr lang="en-US" smtClean="0"/>
              <a:pPr/>
              <a:t>46</a:t>
            </a:fld>
            <a:endParaRPr lang="en-US" dirty="0"/>
          </a:p>
        </p:txBody>
      </p:sp>
      <p:sp>
        <p:nvSpPr>
          <p:cNvPr id="6" name="Title 1">
            <a:extLst>
              <a:ext uri="{FF2B5EF4-FFF2-40B4-BE49-F238E27FC236}">
                <a16:creationId xmlns:a16="http://schemas.microsoft.com/office/drawing/2014/main" id="{7F8C51D8-4384-42D2-9C7A-DAB7E91216E1}"/>
              </a:ext>
            </a:extLst>
          </p:cNvPr>
          <p:cNvSpPr>
            <a:spLocks noGrp="1"/>
          </p:cNvSpPr>
          <p:nvPr>
            <p:ph type="title"/>
          </p:nvPr>
        </p:nvSpPr>
        <p:spPr>
          <a:xfrm>
            <a:off x="94726" y="0"/>
            <a:ext cx="8315569" cy="857250"/>
          </a:xfrm>
        </p:spPr>
        <p:txBody>
          <a:bodyPr/>
          <a:lstStyle/>
          <a:p>
            <a:pPr algn="ctr"/>
            <a:r>
              <a:rPr lang="en-US" dirty="0"/>
              <a:t>Team-Based Plan of Care</a:t>
            </a:r>
          </a:p>
        </p:txBody>
      </p:sp>
    </p:spTree>
    <p:extLst>
      <p:ext uri="{BB962C8B-B14F-4D97-AF65-F5344CB8AC3E}">
        <p14:creationId xmlns:p14="http://schemas.microsoft.com/office/powerpoint/2010/main" val="674147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B6C11-2B9D-7C4E-8785-BD7A6079E783}"/>
              </a:ext>
            </a:extLst>
          </p:cNvPr>
          <p:cNvSpPr>
            <a:spLocks noGrp="1"/>
          </p:cNvSpPr>
          <p:nvPr>
            <p:ph type="title"/>
          </p:nvPr>
        </p:nvSpPr>
        <p:spPr>
          <a:xfrm>
            <a:off x="1107688" y="81776"/>
            <a:ext cx="6928624" cy="857250"/>
          </a:xfrm>
        </p:spPr>
        <p:txBody>
          <a:bodyPr/>
          <a:lstStyle/>
          <a:p>
            <a:pPr algn="ctr"/>
            <a:r>
              <a:rPr lang="en-US" sz="3600" dirty="0"/>
              <a:t>Team-Based Care Summary</a:t>
            </a:r>
          </a:p>
        </p:txBody>
      </p:sp>
      <p:sp>
        <p:nvSpPr>
          <p:cNvPr id="3" name="Content Placeholder 2">
            <a:extLst>
              <a:ext uri="{FF2B5EF4-FFF2-40B4-BE49-F238E27FC236}">
                <a16:creationId xmlns:a16="http://schemas.microsoft.com/office/drawing/2014/main" id="{07EDAE2C-0E60-6543-969D-BA548BE367EF}"/>
              </a:ext>
            </a:extLst>
          </p:cNvPr>
          <p:cNvSpPr>
            <a:spLocks noGrp="1"/>
          </p:cNvSpPr>
          <p:nvPr>
            <p:ph idx="1"/>
          </p:nvPr>
        </p:nvSpPr>
        <p:spPr>
          <a:xfrm>
            <a:off x="216219" y="1140903"/>
            <a:ext cx="8864209" cy="3737099"/>
          </a:xfrm>
        </p:spPr>
        <p:txBody>
          <a:bodyPr>
            <a:noAutofit/>
          </a:bodyPr>
          <a:lstStyle/>
          <a:p>
            <a:pPr>
              <a:spcBef>
                <a:spcPts val="1200"/>
              </a:spcBef>
              <a:spcAft>
                <a:spcPts val="600"/>
              </a:spcAft>
            </a:pPr>
            <a:r>
              <a:rPr lang="en-US" b="1" dirty="0"/>
              <a:t>Healthcare provider </a:t>
            </a:r>
            <a:r>
              <a:rPr lang="en-US" dirty="0"/>
              <a:t>contacted the patient with results of STI screening test</a:t>
            </a:r>
            <a:endParaRPr lang="en-US" b="1" dirty="0"/>
          </a:p>
          <a:p>
            <a:pPr>
              <a:spcBef>
                <a:spcPts val="1200"/>
              </a:spcBef>
              <a:spcAft>
                <a:spcPts val="600"/>
              </a:spcAft>
            </a:pPr>
            <a:r>
              <a:rPr lang="en-US" b="1" dirty="0"/>
              <a:t>Nursing</a:t>
            </a:r>
            <a:r>
              <a:rPr lang="en-US" dirty="0"/>
              <a:t> scheduled and administered ceftriaxone injection</a:t>
            </a:r>
          </a:p>
          <a:p>
            <a:pPr>
              <a:spcBef>
                <a:spcPts val="1200"/>
              </a:spcBef>
              <a:spcAft>
                <a:spcPts val="600"/>
              </a:spcAft>
            </a:pPr>
            <a:r>
              <a:rPr lang="en-US" dirty="0"/>
              <a:t>Referred patient to </a:t>
            </a:r>
            <a:r>
              <a:rPr lang="en-US" b="1" dirty="0"/>
              <a:t>psychiatry</a:t>
            </a:r>
            <a:r>
              <a:rPr lang="en-US" dirty="0"/>
              <a:t>, </a:t>
            </a:r>
            <a:r>
              <a:rPr lang="en-US" b="1" dirty="0"/>
              <a:t>behavioral health team </a:t>
            </a:r>
            <a:r>
              <a:rPr lang="en-US" dirty="0"/>
              <a:t>and </a:t>
            </a:r>
            <a:r>
              <a:rPr lang="en-US" b="1" dirty="0"/>
              <a:t>substance use counselor </a:t>
            </a:r>
          </a:p>
          <a:p>
            <a:pPr>
              <a:spcBef>
                <a:spcPts val="1200"/>
              </a:spcBef>
              <a:spcAft>
                <a:spcPts val="600"/>
              </a:spcAft>
            </a:pPr>
            <a:r>
              <a:rPr lang="en-US" dirty="0"/>
              <a:t>Referred to </a:t>
            </a:r>
            <a:r>
              <a:rPr lang="en-US" b="1" dirty="0"/>
              <a:t>clinical pharmacist </a:t>
            </a:r>
            <a:r>
              <a:rPr lang="en-US" dirty="0"/>
              <a:t>for adherence counseling and assessment of drug-drug interactions </a:t>
            </a:r>
          </a:p>
        </p:txBody>
      </p:sp>
      <p:sp>
        <p:nvSpPr>
          <p:cNvPr id="4" name="Slide Number Placeholder 3">
            <a:extLst>
              <a:ext uri="{FF2B5EF4-FFF2-40B4-BE49-F238E27FC236}">
                <a16:creationId xmlns:a16="http://schemas.microsoft.com/office/drawing/2014/main" id="{A40D431A-9FFE-DD42-A75D-075B97AF0F22}"/>
              </a:ext>
            </a:extLst>
          </p:cNvPr>
          <p:cNvSpPr>
            <a:spLocks noGrp="1"/>
          </p:cNvSpPr>
          <p:nvPr>
            <p:ph type="sldNum" sz="quarter" idx="12"/>
          </p:nvPr>
        </p:nvSpPr>
        <p:spPr/>
        <p:txBody>
          <a:bodyPr/>
          <a:lstStyle/>
          <a:p>
            <a:fld id="{6E2D2B3B-882E-40F3-A32F-6DD516915044}" type="slidenum">
              <a:rPr lang="en-US" smtClean="0"/>
              <a:pPr/>
              <a:t>47</a:t>
            </a:fld>
            <a:endParaRPr lang="en-US" dirty="0"/>
          </a:p>
        </p:txBody>
      </p:sp>
    </p:spTree>
    <p:extLst>
      <p:ext uri="{BB962C8B-B14F-4D97-AF65-F5344CB8AC3E}">
        <p14:creationId xmlns:p14="http://schemas.microsoft.com/office/powerpoint/2010/main" val="41527910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27806-2271-4EAE-A4CA-2ABAB91C1892}"/>
              </a:ext>
            </a:extLst>
          </p:cNvPr>
          <p:cNvSpPr>
            <a:spLocks noGrp="1"/>
          </p:cNvSpPr>
          <p:nvPr>
            <p:ph type="title"/>
          </p:nvPr>
        </p:nvSpPr>
        <p:spPr>
          <a:xfrm>
            <a:off x="137711" y="161911"/>
            <a:ext cx="8315569" cy="857250"/>
          </a:xfrm>
        </p:spPr>
        <p:txBody>
          <a:bodyPr/>
          <a:lstStyle/>
          <a:p>
            <a:pPr algn="ctr"/>
            <a:r>
              <a:rPr lang="en-US" dirty="0"/>
              <a:t>Patient Course</a:t>
            </a:r>
          </a:p>
        </p:txBody>
      </p:sp>
      <p:sp>
        <p:nvSpPr>
          <p:cNvPr id="3" name="Content Placeholder 2">
            <a:extLst>
              <a:ext uri="{FF2B5EF4-FFF2-40B4-BE49-F238E27FC236}">
                <a16:creationId xmlns:a16="http://schemas.microsoft.com/office/drawing/2014/main" id="{8199E1CC-829E-48B2-B316-747EE52CCCDB}"/>
              </a:ext>
            </a:extLst>
          </p:cNvPr>
          <p:cNvSpPr>
            <a:spLocks noGrp="1"/>
          </p:cNvSpPr>
          <p:nvPr>
            <p:ph idx="1"/>
          </p:nvPr>
        </p:nvSpPr>
        <p:spPr>
          <a:xfrm>
            <a:off x="313980" y="1233201"/>
            <a:ext cx="8623228" cy="3183816"/>
          </a:xfrm>
        </p:spPr>
        <p:txBody>
          <a:bodyPr>
            <a:normAutofit/>
          </a:bodyPr>
          <a:lstStyle/>
          <a:p>
            <a:pPr>
              <a:spcBef>
                <a:spcPts val="1200"/>
              </a:spcBef>
              <a:spcAft>
                <a:spcPts val="600"/>
              </a:spcAft>
            </a:pPr>
            <a:r>
              <a:rPr lang="en-US" dirty="0"/>
              <a:t>Patient was recently seen in clinic and treated for gonorrhea</a:t>
            </a:r>
          </a:p>
          <a:p>
            <a:pPr>
              <a:spcBef>
                <a:spcPts val="1200"/>
              </a:spcBef>
              <a:spcAft>
                <a:spcPts val="600"/>
              </a:spcAft>
            </a:pPr>
            <a:r>
              <a:rPr lang="en-US" dirty="0"/>
              <a:t>Patient has referrals in place</a:t>
            </a:r>
          </a:p>
          <a:p>
            <a:pPr>
              <a:spcBef>
                <a:spcPts val="1200"/>
              </a:spcBef>
              <a:spcAft>
                <a:spcPts val="600"/>
              </a:spcAft>
            </a:pPr>
            <a:r>
              <a:rPr lang="en-US" dirty="0"/>
              <a:t>Follow-up pharyngeal gonorrhea/chlamydia NAAT in 2 weeks was negative for gonorrhea</a:t>
            </a:r>
          </a:p>
          <a:p>
            <a:pPr>
              <a:spcBef>
                <a:spcPts val="1200"/>
              </a:spcBef>
              <a:spcAft>
                <a:spcPts val="600"/>
              </a:spcAft>
            </a:pPr>
            <a:r>
              <a:rPr lang="en-US" dirty="0"/>
              <a:t>Plan for repeat HIV-1 viral load in 2 months</a:t>
            </a:r>
          </a:p>
          <a:p>
            <a:pPr marL="114300" indent="0">
              <a:spcBef>
                <a:spcPts val="1200"/>
              </a:spcBef>
              <a:spcAft>
                <a:spcPts val="600"/>
              </a:spcAft>
              <a:buNone/>
            </a:pPr>
            <a:endParaRPr lang="en-US" dirty="0"/>
          </a:p>
        </p:txBody>
      </p:sp>
      <p:sp>
        <p:nvSpPr>
          <p:cNvPr id="4" name="Slide Number Placeholder 3">
            <a:extLst>
              <a:ext uri="{FF2B5EF4-FFF2-40B4-BE49-F238E27FC236}">
                <a16:creationId xmlns:a16="http://schemas.microsoft.com/office/drawing/2014/main" id="{CFC423BA-C2BE-43F1-BD6E-7E7C15EAAACD}"/>
              </a:ext>
            </a:extLst>
          </p:cNvPr>
          <p:cNvSpPr>
            <a:spLocks noGrp="1"/>
          </p:cNvSpPr>
          <p:nvPr>
            <p:ph type="sldNum" sz="quarter" idx="12"/>
          </p:nvPr>
        </p:nvSpPr>
        <p:spPr/>
        <p:txBody>
          <a:bodyPr/>
          <a:lstStyle/>
          <a:p>
            <a:fld id="{6E2D2B3B-882E-40F3-A32F-6DD516915044}" type="slidenum">
              <a:rPr lang="en-US" smtClean="0"/>
              <a:pPr/>
              <a:t>48</a:t>
            </a:fld>
            <a:endParaRPr lang="en-US" dirty="0"/>
          </a:p>
        </p:txBody>
      </p:sp>
      <p:sp>
        <p:nvSpPr>
          <p:cNvPr id="5" name="TextBox 4">
            <a:extLst>
              <a:ext uri="{FF2B5EF4-FFF2-40B4-BE49-F238E27FC236}">
                <a16:creationId xmlns:a16="http://schemas.microsoft.com/office/drawing/2014/main" id="{66899D11-60B3-D67E-8E24-E71245D12472}"/>
              </a:ext>
            </a:extLst>
          </p:cNvPr>
          <p:cNvSpPr txBox="1"/>
          <p:nvPr/>
        </p:nvSpPr>
        <p:spPr>
          <a:xfrm>
            <a:off x="3169380" y="4749593"/>
            <a:ext cx="2912427" cy="276999"/>
          </a:xfrm>
          <a:prstGeom prst="rect">
            <a:avLst/>
          </a:prstGeom>
          <a:noFill/>
        </p:spPr>
        <p:txBody>
          <a:bodyPr wrap="square" rtlCol="0">
            <a:spAutoFit/>
          </a:bodyPr>
          <a:lstStyle/>
          <a:p>
            <a:r>
              <a:rPr lang="en-US" sz="1200" dirty="0">
                <a:solidFill>
                  <a:schemeClr val="bg1"/>
                </a:solidFill>
              </a:rPr>
              <a:t>NAAT = Nucleic Acid Amplification Test</a:t>
            </a:r>
          </a:p>
        </p:txBody>
      </p:sp>
    </p:spTree>
    <p:extLst>
      <p:ext uri="{BB962C8B-B14F-4D97-AF65-F5344CB8AC3E}">
        <p14:creationId xmlns:p14="http://schemas.microsoft.com/office/powerpoint/2010/main" val="12792660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09CFB-D082-4EEA-BB8F-9CF3F7230098}"/>
              </a:ext>
            </a:extLst>
          </p:cNvPr>
          <p:cNvSpPr>
            <a:spLocks noGrp="1"/>
          </p:cNvSpPr>
          <p:nvPr>
            <p:ph type="title"/>
          </p:nvPr>
        </p:nvSpPr>
        <p:spPr/>
        <p:txBody>
          <a:bodyPr/>
          <a:lstStyle/>
          <a:p>
            <a:pPr algn="ctr"/>
            <a:r>
              <a:rPr lang="en-US" dirty="0"/>
              <a:t>Take-Home Points</a:t>
            </a:r>
          </a:p>
        </p:txBody>
      </p:sp>
      <p:sp>
        <p:nvSpPr>
          <p:cNvPr id="3" name="Content Placeholder 2">
            <a:extLst>
              <a:ext uri="{FF2B5EF4-FFF2-40B4-BE49-F238E27FC236}">
                <a16:creationId xmlns:a16="http://schemas.microsoft.com/office/drawing/2014/main" id="{95277DCB-12B6-4291-AA6D-12E1FE68F9AD}"/>
              </a:ext>
            </a:extLst>
          </p:cNvPr>
          <p:cNvSpPr>
            <a:spLocks noGrp="1"/>
          </p:cNvSpPr>
          <p:nvPr>
            <p:ph idx="1"/>
          </p:nvPr>
        </p:nvSpPr>
        <p:spPr/>
        <p:txBody>
          <a:bodyPr/>
          <a:lstStyle/>
          <a:p>
            <a:r>
              <a:rPr lang="en-US" dirty="0"/>
              <a:t>Sexual health is part of physical and emotional health</a:t>
            </a:r>
          </a:p>
          <a:p>
            <a:pPr lvl="1"/>
            <a:r>
              <a:rPr lang="en-US" dirty="0"/>
              <a:t>Should be considered &amp; addressed as part of </a:t>
            </a:r>
            <a:r>
              <a:rPr lang="en-US" b="1" dirty="0"/>
              <a:t>routine healthcare!</a:t>
            </a:r>
            <a:endParaRPr lang="en-US" dirty="0"/>
          </a:p>
          <a:p>
            <a:r>
              <a:rPr lang="en-US" dirty="0"/>
              <a:t>HIV &amp; other STIs are preventable infections and continue to be a challenge</a:t>
            </a:r>
          </a:p>
          <a:p>
            <a:pPr lvl="1"/>
            <a:r>
              <a:rPr lang="en-US" dirty="0"/>
              <a:t>Especially in certain populations (age, race, gender, sexual behavior, and geography)</a:t>
            </a:r>
          </a:p>
          <a:p>
            <a:r>
              <a:rPr lang="en-US" dirty="0"/>
              <a:t>Use the 6 Ps to take a routine sexual history</a:t>
            </a:r>
          </a:p>
          <a:p>
            <a:pPr marL="114300" indent="0">
              <a:buNone/>
            </a:pPr>
            <a:endParaRPr lang="en-US" dirty="0"/>
          </a:p>
        </p:txBody>
      </p:sp>
      <p:sp>
        <p:nvSpPr>
          <p:cNvPr id="4" name="Slide Number Placeholder 3">
            <a:extLst>
              <a:ext uri="{FF2B5EF4-FFF2-40B4-BE49-F238E27FC236}">
                <a16:creationId xmlns:a16="http://schemas.microsoft.com/office/drawing/2014/main" id="{7B87B6E1-7826-4CFD-9F2C-BB6901861C86}"/>
              </a:ext>
            </a:extLst>
          </p:cNvPr>
          <p:cNvSpPr>
            <a:spLocks noGrp="1"/>
          </p:cNvSpPr>
          <p:nvPr>
            <p:ph type="sldNum" sz="quarter" idx="12"/>
          </p:nvPr>
        </p:nvSpPr>
        <p:spPr/>
        <p:txBody>
          <a:bodyPr/>
          <a:lstStyle/>
          <a:p>
            <a:fld id="{6E2D2B3B-882E-40F3-A32F-6DD516915044}" type="slidenum">
              <a:rPr lang="en-US" smtClean="0"/>
              <a:pPr/>
              <a:t>49</a:t>
            </a:fld>
            <a:endParaRPr lang="en-US"/>
          </a:p>
        </p:txBody>
      </p:sp>
    </p:spTree>
    <p:extLst>
      <p:ext uri="{BB962C8B-B14F-4D97-AF65-F5344CB8AC3E}">
        <p14:creationId xmlns:p14="http://schemas.microsoft.com/office/powerpoint/2010/main" val="59360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E2C14-559B-481A-AD3C-C5B276C05B98}"/>
              </a:ext>
            </a:extLst>
          </p:cNvPr>
          <p:cNvSpPr>
            <a:spLocks noGrp="1"/>
          </p:cNvSpPr>
          <p:nvPr>
            <p:ph type="title"/>
          </p:nvPr>
        </p:nvSpPr>
        <p:spPr/>
        <p:txBody>
          <a:bodyPr/>
          <a:lstStyle/>
          <a:p>
            <a:pPr algn="ctr"/>
            <a:r>
              <a:rPr lang="en-US" sz="3600" dirty="0"/>
              <a:t>CHIPS Logistics</a:t>
            </a:r>
          </a:p>
        </p:txBody>
      </p:sp>
      <p:sp>
        <p:nvSpPr>
          <p:cNvPr id="3" name="Content Placeholder 2">
            <a:extLst>
              <a:ext uri="{FF2B5EF4-FFF2-40B4-BE49-F238E27FC236}">
                <a16:creationId xmlns:a16="http://schemas.microsoft.com/office/drawing/2014/main" id="{0EFB689A-EF9D-45AB-A983-F01526770E7F}"/>
              </a:ext>
            </a:extLst>
          </p:cNvPr>
          <p:cNvSpPr>
            <a:spLocks noGrp="1"/>
          </p:cNvSpPr>
          <p:nvPr>
            <p:ph idx="1"/>
          </p:nvPr>
        </p:nvSpPr>
        <p:spPr>
          <a:xfrm>
            <a:off x="317170" y="1191913"/>
            <a:ext cx="8315569" cy="3275474"/>
          </a:xfrm>
        </p:spPr>
        <p:txBody>
          <a:bodyPr>
            <a:normAutofit fontScale="92500" lnSpcReduction="20000"/>
          </a:bodyPr>
          <a:lstStyle/>
          <a:p>
            <a:r>
              <a:rPr lang="en-US" b="1" dirty="0"/>
              <a:t>Please complete the online participant information form and baseline student assessment if you have not done so already</a:t>
            </a:r>
          </a:p>
          <a:p>
            <a:r>
              <a:rPr lang="en-US" dirty="0"/>
              <a:t>2024 CHIPS Session dates: </a:t>
            </a:r>
            <a:r>
              <a:rPr lang="en-US" b="1" dirty="0"/>
              <a:t>January 26, February 23, March 29, April 12 </a:t>
            </a:r>
          </a:p>
          <a:p>
            <a:r>
              <a:rPr lang="en-US" dirty="0"/>
              <a:t>By joining CHIPS, you will be eligible to earn a CHIPS Certificate of Completion </a:t>
            </a:r>
          </a:p>
          <a:p>
            <a:pPr lvl="1"/>
            <a:r>
              <a:rPr lang="en-US" dirty="0"/>
              <a:t>To earn a CHIPS Certificate of Completion, you must attend all 4 sessions. </a:t>
            </a:r>
          </a:p>
          <a:p>
            <a:pPr lvl="1"/>
            <a:r>
              <a:rPr lang="en-US" dirty="0"/>
              <a:t>One live session can be missed, but you must watch the Zoom recording and complete a post-evaluation to receive credit.</a:t>
            </a:r>
          </a:p>
        </p:txBody>
      </p:sp>
      <p:sp>
        <p:nvSpPr>
          <p:cNvPr id="4" name="Slide Number Placeholder 3">
            <a:extLst>
              <a:ext uri="{FF2B5EF4-FFF2-40B4-BE49-F238E27FC236}">
                <a16:creationId xmlns:a16="http://schemas.microsoft.com/office/drawing/2014/main" id="{9EC6191A-41DC-4457-B6C5-78DED0B22256}"/>
              </a:ext>
            </a:extLst>
          </p:cNvPr>
          <p:cNvSpPr>
            <a:spLocks noGrp="1"/>
          </p:cNvSpPr>
          <p:nvPr>
            <p:ph type="sldNum" sz="quarter" idx="12"/>
          </p:nvPr>
        </p:nvSpPr>
        <p:spPr/>
        <p:txBody>
          <a:bodyPr/>
          <a:lstStyle/>
          <a:p>
            <a:fld id="{6E2D2B3B-882E-40F3-A32F-6DD516915044}" type="slidenum">
              <a:rPr lang="en-US" smtClean="0"/>
              <a:pPr/>
              <a:t>5</a:t>
            </a:fld>
            <a:endParaRPr lang="en-US"/>
          </a:p>
        </p:txBody>
      </p:sp>
    </p:spTree>
    <p:extLst>
      <p:ext uri="{BB962C8B-B14F-4D97-AF65-F5344CB8AC3E}">
        <p14:creationId xmlns:p14="http://schemas.microsoft.com/office/powerpoint/2010/main" val="41021936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E2D2B3B-882E-40F3-A32F-6DD516915044}" type="slidenum">
              <a:rPr lang="en-US" smtClean="0"/>
              <a:pPr/>
              <a:t>50</a:t>
            </a:fld>
            <a:endParaRPr lang="en-US"/>
          </a:p>
        </p:txBody>
      </p:sp>
      <p:pic>
        <p:nvPicPr>
          <p:cNvPr id="5" name="Content Placeholder 2"/>
          <p:cNvPicPr>
            <a:picLocks noGrp="1" noChangeAspect="1"/>
          </p:cNvPicPr>
          <p:nvPr>
            <p:ph idx="1"/>
          </p:nvPr>
        </p:nvPicPr>
        <p:blipFill>
          <a:blip r:embed="rId4"/>
          <a:stretch>
            <a:fillRect/>
          </a:stretch>
        </p:blipFill>
        <p:spPr>
          <a:xfrm>
            <a:off x="982766" y="279548"/>
            <a:ext cx="7168498" cy="4721813"/>
          </a:xfrm>
          <a:prstGeom prst="rect">
            <a:avLst/>
          </a:prstGeom>
        </p:spPr>
      </p:pic>
      <p:sp>
        <p:nvSpPr>
          <p:cNvPr id="6" name="Rectangle 5"/>
          <p:cNvSpPr/>
          <p:nvPr/>
        </p:nvSpPr>
        <p:spPr>
          <a:xfrm>
            <a:off x="291269" y="129078"/>
            <a:ext cx="3429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C00000"/>
                </a:solidFill>
                <a:latin typeface="+mj-lt"/>
              </a:rPr>
              <a:t>It takes a village!</a:t>
            </a:r>
          </a:p>
        </p:txBody>
      </p:sp>
    </p:spTree>
    <p:extLst>
      <p:ext uri="{BB962C8B-B14F-4D97-AF65-F5344CB8AC3E}">
        <p14:creationId xmlns:p14="http://schemas.microsoft.com/office/powerpoint/2010/main" val="3537236994"/>
      </p:ext>
    </p:extLst>
  </p:cSld>
  <p:clrMapOvr>
    <a:masterClrMapping/>
  </p:clrMapOvr>
  <p:extLst>
    <p:ext uri="{6950BFC3-D8DA-4A85-94F7-54DA5524770B}">
      <p188:commentRel xmlns:p188="http://schemas.microsoft.com/office/powerpoint/2018/8/main" r:id="rId3"/>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632A8-6E8A-4D7C-95B2-08D29F271096}"/>
              </a:ext>
            </a:extLst>
          </p:cNvPr>
          <p:cNvSpPr>
            <a:spLocks noGrp="1"/>
          </p:cNvSpPr>
          <p:nvPr>
            <p:ph type="title"/>
          </p:nvPr>
        </p:nvSpPr>
        <p:spPr/>
        <p:txBody>
          <a:bodyPr/>
          <a:lstStyle/>
          <a:p>
            <a:r>
              <a:rPr lang="en-US" dirty="0"/>
              <a:t>Questions?</a:t>
            </a:r>
          </a:p>
        </p:txBody>
      </p:sp>
      <p:sp>
        <p:nvSpPr>
          <p:cNvPr id="4" name="Slide Number Placeholder 3">
            <a:extLst>
              <a:ext uri="{FF2B5EF4-FFF2-40B4-BE49-F238E27FC236}">
                <a16:creationId xmlns:a16="http://schemas.microsoft.com/office/drawing/2014/main" id="{D2B2334F-A842-4677-8D52-23433A32B8E8}"/>
              </a:ext>
            </a:extLst>
          </p:cNvPr>
          <p:cNvSpPr>
            <a:spLocks noGrp="1"/>
          </p:cNvSpPr>
          <p:nvPr>
            <p:ph type="sldNum" sz="quarter" idx="12"/>
          </p:nvPr>
        </p:nvSpPr>
        <p:spPr/>
        <p:txBody>
          <a:bodyPr/>
          <a:lstStyle/>
          <a:p>
            <a:fld id="{6E2D2B3B-882E-40F3-A32F-6DD516915044}" type="slidenum">
              <a:rPr lang="en-US" smtClean="0"/>
              <a:pPr/>
              <a:t>51</a:t>
            </a:fld>
            <a:endParaRPr lang="en-US"/>
          </a:p>
        </p:txBody>
      </p:sp>
      <p:pic>
        <p:nvPicPr>
          <p:cNvPr id="2052" name="Picture 4" descr="Let's Stop HIV Together">
            <a:extLst>
              <a:ext uri="{FF2B5EF4-FFF2-40B4-BE49-F238E27FC236}">
                <a16:creationId xmlns:a16="http://schemas.microsoft.com/office/drawing/2014/main" id="{80204279-A19F-7F46-BE5A-242E8F89F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117805"/>
            <a:ext cx="4458889" cy="31849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DDD0F20-B54D-7544-9733-3840E8EED46A}"/>
              </a:ext>
            </a:extLst>
          </p:cNvPr>
          <p:cNvSpPr txBox="1"/>
          <p:nvPr/>
        </p:nvSpPr>
        <p:spPr>
          <a:xfrm>
            <a:off x="2100384" y="4717396"/>
            <a:ext cx="5029200" cy="369332"/>
          </a:xfrm>
          <a:prstGeom prst="rect">
            <a:avLst/>
          </a:prstGeom>
          <a:noFill/>
        </p:spPr>
        <p:txBody>
          <a:bodyPr wrap="square" rtlCol="0">
            <a:spAutoFit/>
          </a:bodyPr>
          <a:lstStyle/>
          <a:p>
            <a:r>
              <a:rPr lang="en-US" dirty="0">
                <a:solidFill>
                  <a:schemeClr val="bg1"/>
                </a:solidFill>
              </a:rPr>
              <a:t>https://</a:t>
            </a:r>
            <a:r>
              <a:rPr lang="en-US" dirty="0" err="1">
                <a:solidFill>
                  <a:schemeClr val="bg1"/>
                </a:solidFill>
              </a:rPr>
              <a:t>www.cdc.gov</a:t>
            </a:r>
            <a:r>
              <a:rPr lang="en-US" dirty="0">
                <a:solidFill>
                  <a:schemeClr val="bg1"/>
                </a:solidFill>
              </a:rPr>
              <a:t>/</a:t>
            </a:r>
            <a:r>
              <a:rPr lang="en-US" dirty="0" err="1">
                <a:solidFill>
                  <a:schemeClr val="bg1"/>
                </a:solidFill>
              </a:rPr>
              <a:t>stophivtogether</a:t>
            </a:r>
            <a:r>
              <a:rPr lang="en-US" dirty="0">
                <a:solidFill>
                  <a:schemeClr val="bg1"/>
                </a:solidFill>
              </a:rPr>
              <a:t>/</a:t>
            </a:r>
            <a:r>
              <a:rPr lang="en-US" dirty="0" err="1">
                <a:solidFill>
                  <a:schemeClr val="bg1"/>
                </a:solidFill>
              </a:rPr>
              <a:t>index.html</a:t>
            </a:r>
            <a:endParaRPr lang="en-US" dirty="0">
              <a:solidFill>
                <a:schemeClr val="bg1"/>
              </a:solidFill>
            </a:endParaRPr>
          </a:p>
        </p:txBody>
      </p:sp>
    </p:spTree>
    <p:extLst>
      <p:ext uri="{BB962C8B-B14F-4D97-AF65-F5344CB8AC3E}">
        <p14:creationId xmlns:p14="http://schemas.microsoft.com/office/powerpoint/2010/main" val="6974956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9C66B-D3AD-482B-9630-E8A9B50FCF72}"/>
              </a:ext>
            </a:extLst>
          </p:cNvPr>
          <p:cNvSpPr>
            <a:spLocks noGrp="1"/>
          </p:cNvSpPr>
          <p:nvPr>
            <p:ph type="title"/>
          </p:nvPr>
        </p:nvSpPr>
        <p:spPr/>
        <p:txBody>
          <a:bodyPr/>
          <a:lstStyle/>
          <a:p>
            <a:pPr algn="ctr"/>
            <a:r>
              <a:rPr lang="en-US" dirty="0"/>
              <a:t>Evaluations</a:t>
            </a:r>
          </a:p>
        </p:txBody>
      </p:sp>
      <p:sp>
        <p:nvSpPr>
          <p:cNvPr id="3" name="Content Placeholder 2">
            <a:extLst>
              <a:ext uri="{FF2B5EF4-FFF2-40B4-BE49-F238E27FC236}">
                <a16:creationId xmlns:a16="http://schemas.microsoft.com/office/drawing/2014/main" id="{7952B9B7-7138-4991-8E19-7A317EA98957}"/>
              </a:ext>
            </a:extLst>
          </p:cNvPr>
          <p:cNvSpPr>
            <a:spLocks noGrp="1"/>
          </p:cNvSpPr>
          <p:nvPr>
            <p:ph idx="1"/>
          </p:nvPr>
        </p:nvSpPr>
        <p:spPr/>
        <p:txBody>
          <a:bodyPr/>
          <a:lstStyle/>
          <a:p>
            <a:pPr marL="114300" indent="0" algn="ctr">
              <a:buNone/>
            </a:pPr>
            <a:r>
              <a:rPr lang="en-US" dirty="0"/>
              <a:t>Please complete the follow up assessment                               </a:t>
            </a:r>
            <a:r>
              <a:rPr lang="en-US" b="1" dirty="0"/>
              <a:t>within 1 week of the session</a:t>
            </a:r>
          </a:p>
          <a:p>
            <a:pPr marL="411480" lvl="1" indent="0" algn="ctr">
              <a:buNone/>
            </a:pPr>
            <a:endParaRPr lang="en-US" b="1" dirty="0"/>
          </a:p>
          <a:p>
            <a:pPr marL="411480" lvl="1" indent="0" algn="ctr">
              <a:buNone/>
            </a:pPr>
            <a:r>
              <a:rPr lang="en-US" sz="2800" b="1" dirty="0"/>
              <a:t>We greatly value your feedback!!</a:t>
            </a:r>
          </a:p>
        </p:txBody>
      </p:sp>
      <p:sp>
        <p:nvSpPr>
          <p:cNvPr id="4" name="Slide Number Placeholder 3">
            <a:extLst>
              <a:ext uri="{FF2B5EF4-FFF2-40B4-BE49-F238E27FC236}">
                <a16:creationId xmlns:a16="http://schemas.microsoft.com/office/drawing/2014/main" id="{B3B64C9F-7F31-46B4-8989-1C553A68191D}"/>
              </a:ext>
            </a:extLst>
          </p:cNvPr>
          <p:cNvSpPr>
            <a:spLocks noGrp="1"/>
          </p:cNvSpPr>
          <p:nvPr>
            <p:ph type="sldNum" sz="quarter" idx="12"/>
          </p:nvPr>
        </p:nvSpPr>
        <p:spPr/>
        <p:txBody>
          <a:bodyPr/>
          <a:lstStyle/>
          <a:p>
            <a:fld id="{6E2D2B3B-882E-40F3-A32F-6DD516915044}" type="slidenum">
              <a:rPr lang="en-US" smtClean="0"/>
              <a:pPr/>
              <a:t>52</a:t>
            </a:fld>
            <a:endParaRPr lang="en-US"/>
          </a:p>
        </p:txBody>
      </p:sp>
    </p:spTree>
    <p:extLst>
      <p:ext uri="{BB962C8B-B14F-4D97-AF65-F5344CB8AC3E}">
        <p14:creationId xmlns:p14="http://schemas.microsoft.com/office/powerpoint/2010/main" val="32658030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85900" y="205978"/>
            <a:ext cx="6236677" cy="536972"/>
          </a:xfrm>
        </p:spPr>
        <p:txBody>
          <a:bodyPr/>
          <a:lstStyle/>
          <a:p>
            <a:pPr algn="ctr"/>
            <a:r>
              <a:rPr lang="en-US" dirty="0"/>
              <a:t>Resources</a:t>
            </a:r>
          </a:p>
        </p:txBody>
      </p:sp>
      <p:sp>
        <p:nvSpPr>
          <p:cNvPr id="6" name="Content Placeholder 5"/>
          <p:cNvSpPr>
            <a:spLocks noGrp="1"/>
          </p:cNvSpPr>
          <p:nvPr>
            <p:ph sz="half" idx="1"/>
          </p:nvPr>
        </p:nvSpPr>
        <p:spPr>
          <a:xfrm>
            <a:off x="0" y="895350"/>
            <a:ext cx="4743450" cy="3771900"/>
          </a:xfrm>
        </p:spPr>
        <p:txBody>
          <a:bodyPr>
            <a:normAutofit fontScale="85000" lnSpcReduction="20000"/>
          </a:bodyPr>
          <a:lstStyle/>
          <a:p>
            <a:r>
              <a:rPr lang="en-US" dirty="0"/>
              <a:t>National Clinician  Consultation Center </a:t>
            </a:r>
            <a:r>
              <a:rPr lang="en-US" sz="1900" dirty="0">
                <a:hlinkClick r:id="rId3"/>
              </a:rPr>
              <a:t>http://nccc.ucsf.edu/</a:t>
            </a:r>
            <a:endParaRPr lang="en-US" sz="1900" dirty="0"/>
          </a:p>
          <a:p>
            <a:pPr lvl="1"/>
            <a:r>
              <a:rPr lang="en-US" dirty="0"/>
              <a:t>HIV Management</a:t>
            </a:r>
          </a:p>
          <a:p>
            <a:pPr lvl="1"/>
            <a:r>
              <a:rPr lang="en-US" dirty="0"/>
              <a:t>Perinatal HIV </a:t>
            </a:r>
          </a:p>
          <a:p>
            <a:pPr lvl="1"/>
            <a:r>
              <a:rPr lang="en-US" dirty="0"/>
              <a:t>HIV PrEP </a:t>
            </a:r>
          </a:p>
          <a:p>
            <a:pPr lvl="1"/>
            <a:r>
              <a:rPr lang="en-US" dirty="0"/>
              <a:t>HIV PEP line</a:t>
            </a:r>
          </a:p>
          <a:p>
            <a:pPr lvl="1"/>
            <a:r>
              <a:rPr lang="en-US" dirty="0"/>
              <a:t>HCV Management</a:t>
            </a:r>
          </a:p>
          <a:p>
            <a:pPr lvl="1"/>
            <a:r>
              <a:rPr lang="en-US" dirty="0"/>
              <a:t>Substance Use Management</a:t>
            </a:r>
          </a:p>
          <a:p>
            <a:pPr lvl="1"/>
            <a:endParaRPr lang="en-US" sz="1000" dirty="0"/>
          </a:p>
          <a:p>
            <a:r>
              <a:rPr lang="en-US" dirty="0"/>
              <a:t>Present on ECHO</a:t>
            </a:r>
            <a:endParaRPr lang="en-US" sz="600" dirty="0"/>
          </a:p>
          <a:p>
            <a:pPr algn="l" rtl="0" fontAlgn="base">
              <a:buFont typeface="Arial" panose="020B0604020202020204" pitchFamily="34" charset="0"/>
              <a:buChar char="•"/>
            </a:pPr>
            <a:r>
              <a:rPr lang="en-US" sz="1900" b="0" i="0" u="sng" strike="noStrike" dirty="0">
                <a:solidFill>
                  <a:srgbClr val="478FCC"/>
                </a:solidFill>
                <a:effectLst/>
                <a:latin typeface="Arial" panose="020B0604020202020204" pitchFamily="34" charset="0"/>
                <a:hlinkClick r:id="rId4"/>
              </a:rPr>
              <a:t>https://hsc.unm.edu/scaetc/programs-services/echo.html</a:t>
            </a:r>
            <a:r>
              <a:rPr lang="en-US" sz="1900" b="0" i="0" dirty="0">
                <a:solidFill>
                  <a:srgbClr val="222222"/>
                </a:solidFill>
                <a:effectLst/>
                <a:latin typeface="Arial" panose="020B0604020202020204" pitchFamily="34" charset="0"/>
              </a:rPr>
              <a:t>​</a:t>
            </a:r>
          </a:p>
          <a:p>
            <a:pPr algn="l" rtl="0" fontAlgn="base">
              <a:buFont typeface="Arial" panose="020B0604020202020204" pitchFamily="34" charset="0"/>
              <a:buChar char="•"/>
            </a:pPr>
            <a:endParaRPr lang="en-US" b="0" i="0" dirty="0">
              <a:solidFill>
                <a:srgbClr val="222222"/>
              </a:solidFill>
              <a:effectLst/>
              <a:latin typeface="Arial" panose="020B0604020202020204" pitchFamily="34" charset="0"/>
            </a:endParaRPr>
          </a:p>
        </p:txBody>
      </p:sp>
      <p:sp>
        <p:nvSpPr>
          <p:cNvPr id="7" name="Content Placeholder 6"/>
          <p:cNvSpPr>
            <a:spLocks noGrp="1"/>
          </p:cNvSpPr>
          <p:nvPr>
            <p:ph sz="half" idx="2"/>
          </p:nvPr>
        </p:nvSpPr>
        <p:spPr>
          <a:xfrm>
            <a:off x="4629150" y="895350"/>
            <a:ext cx="4451278" cy="3771900"/>
          </a:xfrm>
        </p:spPr>
        <p:txBody>
          <a:bodyPr>
            <a:noAutofit/>
          </a:bodyPr>
          <a:lstStyle/>
          <a:p>
            <a:r>
              <a:rPr lang="en-US" sz="2000" dirty="0"/>
              <a:t>AETC National HIV Curriculum </a:t>
            </a:r>
            <a:r>
              <a:rPr lang="en-US" sz="1600" dirty="0">
                <a:hlinkClick r:id="rId5"/>
              </a:rPr>
              <a:t>https://aidsetc.org/nhc</a:t>
            </a:r>
            <a:endParaRPr lang="en-US" sz="1600" dirty="0"/>
          </a:p>
          <a:p>
            <a:r>
              <a:rPr lang="en-US" sz="2000" dirty="0"/>
              <a:t>AETC National Coordinating Resource Center </a:t>
            </a:r>
            <a:r>
              <a:rPr lang="en-US" sz="1600" dirty="0">
                <a:hlinkClick r:id="rId6"/>
              </a:rPr>
              <a:t>https://targethiv.org/library/aetc-national-coordinating-resource-center-0</a:t>
            </a:r>
            <a:endParaRPr lang="en-US" sz="1600" dirty="0"/>
          </a:p>
          <a:p>
            <a:r>
              <a:rPr lang="en-US" sz="2000" dirty="0"/>
              <a:t>HIVMA Resource Directory </a:t>
            </a:r>
            <a:r>
              <a:rPr lang="en-US" sz="1600" b="0" i="0" u="sng" strike="noStrike" dirty="0">
                <a:solidFill>
                  <a:srgbClr val="0563C1"/>
                </a:solidFill>
                <a:effectLst/>
                <a:hlinkClick r:id="rId7"/>
              </a:rPr>
              <a:t>https://www.hivma.org/globalassets/ektron-import/hivma/hivma-resource-directory.pdf</a:t>
            </a:r>
            <a:r>
              <a:rPr lang="en-US" sz="1600" b="0" i="0" u="none" strike="noStrike" dirty="0">
                <a:solidFill>
                  <a:srgbClr val="000000"/>
                </a:solidFill>
                <a:effectLst/>
              </a:rPr>
              <a:t> </a:t>
            </a:r>
          </a:p>
          <a:p>
            <a:r>
              <a:rPr lang="en-US" sz="2000" dirty="0"/>
              <a:t>Additional trainings </a:t>
            </a:r>
            <a:r>
              <a:rPr lang="en-US" sz="2000" dirty="0">
                <a:hlinkClick r:id="rId8"/>
              </a:rPr>
              <a:t>scaetcecho@salud.unm.edu</a:t>
            </a:r>
            <a:endParaRPr lang="en-US" sz="2000" dirty="0"/>
          </a:p>
          <a:p>
            <a:r>
              <a:rPr lang="en-US" sz="2000" dirty="0">
                <a:hlinkClick r:id="rId9"/>
              </a:rPr>
              <a:t>www.scaetc.org</a:t>
            </a:r>
            <a:endParaRPr lang="en-US" sz="2000"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53</a:t>
            </a:fld>
            <a:endParaRPr lang="en-US" dirty="0"/>
          </a:p>
        </p:txBody>
      </p:sp>
    </p:spTree>
    <p:extLst>
      <p:ext uri="{BB962C8B-B14F-4D97-AF65-F5344CB8AC3E}">
        <p14:creationId xmlns:p14="http://schemas.microsoft.com/office/powerpoint/2010/main" val="12322020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AF443AB-F42E-91D5-1C1B-1D2D74B5CCB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0" y="-1"/>
            <a:ext cx="9144000" cy="5143501"/>
          </a:xfrm>
        </p:spPr>
      </p:pic>
      <p:sp>
        <p:nvSpPr>
          <p:cNvPr id="4" name="Slide Number Placeholder 3">
            <a:extLst>
              <a:ext uri="{FF2B5EF4-FFF2-40B4-BE49-F238E27FC236}">
                <a16:creationId xmlns:a16="http://schemas.microsoft.com/office/drawing/2014/main" id="{2ADD9D2B-7203-B9E0-76C1-24E608EA7364}"/>
              </a:ext>
            </a:extLst>
          </p:cNvPr>
          <p:cNvSpPr>
            <a:spLocks noGrp="1"/>
          </p:cNvSpPr>
          <p:nvPr>
            <p:ph type="sldNum" sz="quarter" idx="12"/>
          </p:nvPr>
        </p:nvSpPr>
        <p:spPr/>
        <p:txBody>
          <a:bodyPr/>
          <a:lstStyle/>
          <a:p>
            <a:fld id="{6E2D2B3B-882E-40F3-A32F-6DD516915044}" type="slidenum">
              <a:rPr lang="en-US" smtClean="0"/>
              <a:pPr/>
              <a:t>54</a:t>
            </a:fld>
            <a:endParaRPr lang="en-US" dirty="0"/>
          </a:p>
        </p:txBody>
      </p:sp>
    </p:spTree>
    <p:extLst>
      <p:ext uri="{BB962C8B-B14F-4D97-AF65-F5344CB8AC3E}">
        <p14:creationId xmlns:p14="http://schemas.microsoft.com/office/powerpoint/2010/main" val="23947570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6AFD56-2FB3-A44E-97CB-CC04AB092226}"/>
              </a:ext>
            </a:extLst>
          </p:cNvPr>
          <p:cNvSpPr>
            <a:spLocks noGrp="1"/>
          </p:cNvSpPr>
          <p:nvPr>
            <p:ph type="sldNum" sz="quarter" idx="12"/>
          </p:nvPr>
        </p:nvSpPr>
        <p:spPr/>
        <p:txBody>
          <a:bodyPr/>
          <a:lstStyle/>
          <a:p>
            <a:pPr defTabSz="914378"/>
            <a:fld id="{6E2D2B3B-882E-40F3-A32F-6DD516915044}" type="slidenum">
              <a:rPr lang="en-US">
                <a:solidFill>
                  <a:srgbClr val="FFFFFF"/>
                </a:solidFill>
                <a:latin typeface="Arial"/>
              </a:rPr>
              <a:pPr defTabSz="914378"/>
              <a:t>55</a:t>
            </a:fld>
            <a:endParaRPr lang="en-US" dirty="0">
              <a:solidFill>
                <a:srgbClr val="FFFFFF"/>
              </a:solidFill>
              <a:latin typeface="Arial"/>
            </a:endParaRPr>
          </a:p>
        </p:txBody>
      </p:sp>
      <p:pic>
        <p:nvPicPr>
          <p:cNvPr id="3" name="Picture 2" descr="A qr code with red white and blue ribbons&#10;&#10;Description automatically generated">
            <a:extLst>
              <a:ext uri="{FF2B5EF4-FFF2-40B4-BE49-F238E27FC236}">
                <a16:creationId xmlns:a16="http://schemas.microsoft.com/office/drawing/2014/main" id="{D12ADA74-B6EE-480A-9D29-BEFD0794283C}"/>
              </a:ext>
            </a:extLst>
          </p:cNvPr>
          <p:cNvPicPr>
            <a:picLocks noChangeAspect="1"/>
          </p:cNvPicPr>
          <p:nvPr/>
        </p:nvPicPr>
        <p:blipFill>
          <a:blip r:embed="rId2"/>
          <a:stretch>
            <a:fillRect/>
          </a:stretch>
        </p:blipFill>
        <p:spPr>
          <a:xfrm>
            <a:off x="539956" y="96252"/>
            <a:ext cx="8067796" cy="4550203"/>
          </a:xfrm>
          <a:prstGeom prst="rect">
            <a:avLst/>
          </a:prstGeom>
        </p:spPr>
      </p:pic>
    </p:spTree>
    <p:extLst>
      <p:ext uri="{BB962C8B-B14F-4D97-AF65-F5344CB8AC3E}">
        <p14:creationId xmlns:p14="http://schemas.microsoft.com/office/powerpoint/2010/main" val="2466460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3490613" y="2392742"/>
            <a:ext cx="3619825" cy="1824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 name="Title 1">
            <a:extLst>
              <a:ext uri="{FF2B5EF4-FFF2-40B4-BE49-F238E27FC236}">
                <a16:creationId xmlns:a16="http://schemas.microsoft.com/office/drawing/2014/main" id="{BD70D79F-3DF9-419E-A15C-FECE32E9D9F4}"/>
              </a:ext>
            </a:extLst>
          </p:cNvPr>
          <p:cNvSpPr>
            <a:spLocks noGrp="1"/>
          </p:cNvSpPr>
          <p:nvPr>
            <p:ph type="title"/>
          </p:nvPr>
        </p:nvSpPr>
        <p:spPr>
          <a:xfrm>
            <a:off x="372656" y="-141941"/>
            <a:ext cx="8315569" cy="857250"/>
          </a:xfrm>
        </p:spPr>
        <p:txBody>
          <a:bodyPr/>
          <a:lstStyle/>
          <a:p>
            <a:pPr algn="ctr"/>
            <a:r>
              <a:rPr lang="en-US" sz="3200" dirty="0"/>
              <a:t>CHIPS Faculty and Collaborators</a:t>
            </a:r>
          </a:p>
        </p:txBody>
      </p:sp>
      <p:sp>
        <p:nvSpPr>
          <p:cNvPr id="4" name="Slide Number Placeholder 3">
            <a:extLst>
              <a:ext uri="{FF2B5EF4-FFF2-40B4-BE49-F238E27FC236}">
                <a16:creationId xmlns:a16="http://schemas.microsoft.com/office/drawing/2014/main" id="{2A29D322-D6A4-42B4-8691-86D57BD932D3}"/>
              </a:ext>
            </a:extLst>
          </p:cNvPr>
          <p:cNvSpPr>
            <a:spLocks noGrp="1"/>
          </p:cNvSpPr>
          <p:nvPr>
            <p:ph type="sldNum" sz="quarter" idx="12"/>
          </p:nvPr>
        </p:nvSpPr>
        <p:spPr/>
        <p:txBody>
          <a:bodyPr/>
          <a:lstStyle/>
          <a:p>
            <a:fld id="{6E2D2B3B-882E-40F3-A32F-6DD516915044}" type="slidenum">
              <a:rPr lang="en-US" smtClean="0"/>
              <a:pPr/>
              <a:t>6</a:t>
            </a:fld>
            <a:endParaRPr lang="en-US"/>
          </a:p>
        </p:txBody>
      </p:sp>
      <p:pic>
        <p:nvPicPr>
          <p:cNvPr id="9" name="Picture 8">
            <a:extLst>
              <a:ext uri="{FF2B5EF4-FFF2-40B4-BE49-F238E27FC236}">
                <a16:creationId xmlns:a16="http://schemas.microsoft.com/office/drawing/2014/main" id="{CEE75C32-116F-4941-87B0-36274D2D4C2F}"/>
              </a:ext>
            </a:extLst>
          </p:cNvPr>
          <p:cNvPicPr>
            <a:picLocks noChangeAspect="1"/>
          </p:cNvPicPr>
          <p:nvPr/>
        </p:nvPicPr>
        <p:blipFill>
          <a:blip r:embed="rId3"/>
          <a:stretch>
            <a:fillRect/>
          </a:stretch>
        </p:blipFill>
        <p:spPr>
          <a:xfrm>
            <a:off x="1256557" y="705683"/>
            <a:ext cx="1377840" cy="461576"/>
          </a:xfrm>
          <a:prstGeom prst="rect">
            <a:avLst/>
          </a:prstGeom>
        </p:spPr>
      </p:pic>
      <p:pic>
        <p:nvPicPr>
          <p:cNvPr id="10" name="Picture 9">
            <a:extLst>
              <a:ext uri="{FF2B5EF4-FFF2-40B4-BE49-F238E27FC236}">
                <a16:creationId xmlns:a16="http://schemas.microsoft.com/office/drawing/2014/main" id="{CAA8EAD8-CE8F-4028-95D5-84E26F46AF43}"/>
              </a:ext>
            </a:extLst>
          </p:cNvPr>
          <p:cNvPicPr preferRelativeResize="0">
            <a:picLocks/>
          </p:cNvPicPr>
          <p:nvPr/>
        </p:nvPicPr>
        <p:blipFill>
          <a:blip r:embed="rId4"/>
          <a:stretch>
            <a:fillRect/>
          </a:stretch>
        </p:blipFill>
        <p:spPr>
          <a:xfrm>
            <a:off x="556977" y="1233455"/>
            <a:ext cx="914400" cy="914400"/>
          </a:xfrm>
          <a:prstGeom prst="rect">
            <a:avLst/>
          </a:prstGeom>
          <a:ln>
            <a:noFill/>
          </a:ln>
          <a:effectLst/>
        </p:spPr>
      </p:pic>
      <p:sp>
        <p:nvSpPr>
          <p:cNvPr id="11" name="Content Placeholder 2">
            <a:extLst>
              <a:ext uri="{FF2B5EF4-FFF2-40B4-BE49-F238E27FC236}">
                <a16:creationId xmlns:a16="http://schemas.microsoft.com/office/drawing/2014/main" id="{9D7FC24D-2E66-4CEE-8D0A-BF7C5D527A9C}"/>
              </a:ext>
            </a:extLst>
          </p:cNvPr>
          <p:cNvSpPr>
            <a:spLocks noGrp="1"/>
          </p:cNvSpPr>
          <p:nvPr>
            <p:ph idx="1"/>
          </p:nvPr>
        </p:nvSpPr>
        <p:spPr>
          <a:xfrm>
            <a:off x="405487" y="2144930"/>
            <a:ext cx="1265900" cy="509662"/>
          </a:xfrm>
        </p:spPr>
        <p:txBody>
          <a:bodyPr>
            <a:normAutofit fontScale="92500" lnSpcReduction="10000"/>
          </a:bodyPr>
          <a:lstStyle/>
          <a:p>
            <a:pPr marL="114300" indent="0">
              <a:buNone/>
            </a:pPr>
            <a:r>
              <a:rPr lang="en-US" sz="700" b="1" dirty="0"/>
              <a:t>Shital Patel, MD</a:t>
            </a:r>
          </a:p>
          <a:p>
            <a:pPr marL="114300" indent="0">
              <a:buNone/>
            </a:pPr>
            <a:r>
              <a:rPr lang="en-US" sz="700" dirty="0"/>
              <a:t>Assistant Professor</a:t>
            </a:r>
          </a:p>
          <a:p>
            <a:pPr marL="114300" indent="0">
              <a:buNone/>
            </a:pPr>
            <a:r>
              <a:rPr lang="en-US" sz="700" dirty="0"/>
              <a:t>Infectious Diseases</a:t>
            </a:r>
          </a:p>
          <a:p>
            <a:pPr marL="114300" indent="0">
              <a:buNone/>
            </a:pPr>
            <a:r>
              <a:rPr lang="en-US" sz="700" dirty="0"/>
              <a:t>Baylor College of Medicine</a:t>
            </a:r>
          </a:p>
        </p:txBody>
      </p:sp>
      <p:grpSp>
        <p:nvGrpSpPr>
          <p:cNvPr id="35" name="Group 34"/>
          <p:cNvGrpSpPr/>
          <p:nvPr/>
        </p:nvGrpSpPr>
        <p:grpSpPr>
          <a:xfrm>
            <a:off x="5814514" y="504191"/>
            <a:ext cx="3330782" cy="2211734"/>
            <a:chOff x="2872615" y="2385338"/>
            <a:chExt cx="3330782" cy="2211734"/>
          </a:xfrm>
        </p:grpSpPr>
        <p:pic>
          <p:nvPicPr>
            <p:cNvPr id="14" name="Picture 13">
              <a:extLst>
                <a:ext uri="{FF2B5EF4-FFF2-40B4-BE49-F238E27FC236}">
                  <a16:creationId xmlns:a16="http://schemas.microsoft.com/office/drawing/2014/main" id="{187100F2-5793-4022-89BC-8EE73E62A0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5060" y="2385338"/>
              <a:ext cx="2152010" cy="552358"/>
            </a:xfrm>
            <a:prstGeom prst="rect">
              <a:avLst/>
            </a:prstGeom>
          </p:spPr>
        </p:pic>
        <p:pic>
          <p:nvPicPr>
            <p:cNvPr id="15" name="Picture 14">
              <a:extLst>
                <a:ext uri="{FF2B5EF4-FFF2-40B4-BE49-F238E27FC236}">
                  <a16:creationId xmlns:a16="http://schemas.microsoft.com/office/drawing/2014/main" id="{80376A31-0DBC-4C3E-B1CF-16866EDF6AF2}"/>
                </a:ext>
              </a:extLst>
            </p:cNvPr>
            <p:cNvPicPr preferRelativeResize="0">
              <a:picLocks/>
            </p:cNvPicPr>
            <p:nvPr/>
          </p:nvPicPr>
          <p:blipFill>
            <a:blip r:embed="rId6"/>
            <a:stretch>
              <a:fillRect/>
            </a:stretch>
          </p:blipFill>
          <p:spPr>
            <a:xfrm>
              <a:off x="3075091" y="2987033"/>
              <a:ext cx="917157" cy="914400"/>
            </a:xfrm>
            <a:prstGeom prst="rect">
              <a:avLst/>
            </a:prstGeom>
            <a:ln>
              <a:noFill/>
            </a:ln>
            <a:effectLst/>
          </p:spPr>
        </p:pic>
        <p:sp>
          <p:nvSpPr>
            <p:cNvPr id="16" name="Content Placeholder 2">
              <a:extLst>
                <a:ext uri="{FF2B5EF4-FFF2-40B4-BE49-F238E27FC236}">
                  <a16:creationId xmlns:a16="http://schemas.microsoft.com/office/drawing/2014/main" id="{4D8E2AA7-4DBF-43F7-A1A9-D04B5BA2FA75}"/>
                </a:ext>
              </a:extLst>
            </p:cNvPr>
            <p:cNvSpPr txBox="1">
              <a:spLocks/>
            </p:cNvSpPr>
            <p:nvPr/>
          </p:nvSpPr>
          <p:spPr>
            <a:xfrm>
              <a:off x="2872615" y="3909103"/>
              <a:ext cx="1253363" cy="597049"/>
            </a:xfrm>
            <a:prstGeom prst="rect">
              <a:avLst/>
            </a:prstGeom>
          </p:spPr>
          <p:txBody>
            <a:bodyPr vert="horz" lIns="91440" tIns="45720" rIns="91440" bIns="45720" rtlCol="0">
              <a:normAutofit fontScale="92500" lnSpcReduction="10000"/>
            </a:bodyPr>
            <a:lst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Font typeface="Wingdings" charset="2"/>
                <a:buNone/>
              </a:pPr>
              <a:r>
                <a:rPr lang="en-US" sz="700" b="1" dirty="0"/>
                <a:t>Padmavathy Ramaswamy, PhD</a:t>
              </a:r>
            </a:p>
            <a:p>
              <a:pPr marL="114300" indent="0">
                <a:buFont typeface="Wingdings" charset="2"/>
                <a:buNone/>
              </a:pPr>
              <a:r>
                <a:rPr lang="en-US" sz="700" dirty="0"/>
                <a:t>Assistant Professor</a:t>
              </a:r>
            </a:p>
            <a:p>
              <a:pPr marL="114300" indent="0">
                <a:buFont typeface="Wingdings" charset="2"/>
                <a:buNone/>
              </a:pPr>
              <a:r>
                <a:rPr lang="en-US" sz="700" dirty="0"/>
                <a:t>Cizik School of Nursing</a:t>
              </a:r>
            </a:p>
            <a:p>
              <a:pPr marL="114300" indent="0">
                <a:buFont typeface="Wingdings" charset="2"/>
                <a:buNone/>
              </a:pPr>
              <a:r>
                <a:rPr lang="en-US" sz="700" dirty="0"/>
                <a:t>The University of Texas</a:t>
              </a:r>
            </a:p>
            <a:p>
              <a:pPr marL="114300" indent="0">
                <a:buFont typeface="Wingdings" charset="2"/>
                <a:buNone/>
              </a:pPr>
              <a:endParaRPr lang="en-US" sz="1200" dirty="0"/>
            </a:p>
          </p:txBody>
        </p:sp>
        <p:pic>
          <p:nvPicPr>
            <p:cNvPr id="17" name="Picture 16">
              <a:extLst>
                <a:ext uri="{FF2B5EF4-FFF2-40B4-BE49-F238E27FC236}">
                  <a16:creationId xmlns:a16="http://schemas.microsoft.com/office/drawing/2014/main" id="{82BD2402-FAFC-41F3-A42F-E9CDA2D12876}"/>
                </a:ext>
              </a:extLst>
            </p:cNvPr>
            <p:cNvPicPr preferRelativeResize="0">
              <a:picLocks/>
            </p:cNvPicPr>
            <p:nvPr/>
          </p:nvPicPr>
          <p:blipFill>
            <a:blip r:embed="rId7"/>
            <a:stretch>
              <a:fillRect/>
            </a:stretch>
          </p:blipFill>
          <p:spPr>
            <a:xfrm>
              <a:off x="4094586" y="3001782"/>
              <a:ext cx="914400" cy="913032"/>
            </a:xfrm>
            <a:prstGeom prst="rect">
              <a:avLst/>
            </a:prstGeom>
            <a:ln>
              <a:noFill/>
            </a:ln>
            <a:effectLst/>
          </p:spPr>
        </p:pic>
        <p:sp>
          <p:nvSpPr>
            <p:cNvPr id="18" name="Content Placeholder 2">
              <a:extLst>
                <a:ext uri="{FF2B5EF4-FFF2-40B4-BE49-F238E27FC236}">
                  <a16:creationId xmlns:a16="http://schemas.microsoft.com/office/drawing/2014/main" id="{B99657C9-7D1A-4823-8369-97908B12C286}"/>
                </a:ext>
              </a:extLst>
            </p:cNvPr>
            <p:cNvSpPr txBox="1">
              <a:spLocks/>
            </p:cNvSpPr>
            <p:nvPr/>
          </p:nvSpPr>
          <p:spPr>
            <a:xfrm>
              <a:off x="3911653" y="3899639"/>
              <a:ext cx="1253363" cy="633005"/>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None/>
              </a:pPr>
              <a:r>
                <a:rPr lang="en-US" sz="600" b="1" dirty="0"/>
                <a:t>Erica Yu, PhD</a:t>
              </a:r>
            </a:p>
            <a:p>
              <a:pPr marL="114300" indent="0">
                <a:buNone/>
              </a:pPr>
              <a:r>
                <a:rPr lang="en-US" sz="600" dirty="0"/>
                <a:t>Associate Dean &amp; department chair</a:t>
              </a:r>
            </a:p>
            <a:p>
              <a:pPr marL="114300" indent="0">
                <a:buNone/>
              </a:pPr>
              <a:r>
                <a:rPr lang="en-US" sz="600" dirty="0"/>
                <a:t>Cizik School of Nursing</a:t>
              </a:r>
            </a:p>
            <a:p>
              <a:pPr marL="114300" indent="0">
                <a:buNone/>
              </a:pPr>
              <a:r>
                <a:rPr lang="en-US" sz="600" dirty="0"/>
                <a:t>The University of Texas</a:t>
              </a:r>
            </a:p>
          </p:txBody>
        </p:sp>
        <p:pic>
          <p:nvPicPr>
            <p:cNvPr id="19" name="Picture 18">
              <a:extLst>
                <a:ext uri="{FF2B5EF4-FFF2-40B4-BE49-F238E27FC236}">
                  <a16:creationId xmlns:a16="http://schemas.microsoft.com/office/drawing/2014/main" id="{B069CA8F-EE3E-4F01-973C-4F053346120F}"/>
                </a:ext>
              </a:extLst>
            </p:cNvPr>
            <p:cNvPicPr preferRelativeResize="0">
              <a:picLocks/>
            </p:cNvPicPr>
            <p:nvPr/>
          </p:nvPicPr>
          <p:blipFill>
            <a:blip r:embed="rId8"/>
            <a:stretch>
              <a:fillRect/>
            </a:stretch>
          </p:blipFill>
          <p:spPr>
            <a:xfrm>
              <a:off x="5100502" y="2998409"/>
              <a:ext cx="914400" cy="914400"/>
            </a:xfrm>
            <a:prstGeom prst="rect">
              <a:avLst/>
            </a:prstGeom>
          </p:spPr>
        </p:pic>
        <p:sp>
          <p:nvSpPr>
            <p:cNvPr id="20" name="Content Placeholder 2">
              <a:extLst>
                <a:ext uri="{FF2B5EF4-FFF2-40B4-BE49-F238E27FC236}">
                  <a16:creationId xmlns:a16="http://schemas.microsoft.com/office/drawing/2014/main" id="{6A73AFF9-B74D-4066-849C-D2990A30D815}"/>
                </a:ext>
              </a:extLst>
            </p:cNvPr>
            <p:cNvSpPr txBox="1">
              <a:spLocks/>
            </p:cNvSpPr>
            <p:nvPr/>
          </p:nvSpPr>
          <p:spPr>
            <a:xfrm>
              <a:off x="4937109" y="3896819"/>
              <a:ext cx="1266288" cy="700253"/>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Font typeface="Wingdings" charset="2"/>
                <a:buNone/>
              </a:pPr>
              <a:r>
                <a:rPr lang="en-US" sz="600" b="1" dirty="0"/>
                <a:t>Sheryl Malone-Thomas, DNP, RN, FNP-BC</a:t>
              </a:r>
            </a:p>
            <a:p>
              <a:pPr marL="114300" indent="0">
                <a:buFont typeface="Wingdings" charset="2"/>
                <a:buNone/>
              </a:pPr>
              <a:r>
                <a:rPr lang="en-US" sz="600" dirty="0"/>
                <a:t>Assistant Professor</a:t>
              </a:r>
            </a:p>
            <a:p>
              <a:pPr marL="114300" indent="0">
                <a:buNone/>
              </a:pPr>
              <a:r>
                <a:rPr lang="en-US" sz="600" dirty="0"/>
                <a:t>Cizik School of Nursing</a:t>
              </a:r>
            </a:p>
            <a:p>
              <a:pPr marL="114300" indent="0">
                <a:buNone/>
              </a:pPr>
              <a:r>
                <a:rPr lang="en-US" sz="600" dirty="0"/>
                <a:t>The University of Texas</a:t>
              </a:r>
            </a:p>
          </p:txBody>
        </p:sp>
      </p:grpSp>
      <p:grpSp>
        <p:nvGrpSpPr>
          <p:cNvPr id="54" name="Group 53"/>
          <p:cNvGrpSpPr/>
          <p:nvPr/>
        </p:nvGrpSpPr>
        <p:grpSpPr>
          <a:xfrm>
            <a:off x="1499912" y="1232172"/>
            <a:ext cx="1309085" cy="1422939"/>
            <a:chOff x="1389742" y="1232172"/>
            <a:chExt cx="1309085" cy="1422939"/>
          </a:xfrm>
        </p:grpSpPr>
        <p:pic>
          <p:nvPicPr>
            <p:cNvPr id="12" name="Picture 11">
              <a:extLst>
                <a:ext uri="{FF2B5EF4-FFF2-40B4-BE49-F238E27FC236}">
                  <a16:creationId xmlns:a16="http://schemas.microsoft.com/office/drawing/2014/main" id="{3ABC84C6-DF59-4B4A-B557-CE8C4813718E}"/>
                </a:ext>
              </a:extLst>
            </p:cNvPr>
            <p:cNvPicPr preferRelativeResize="0">
              <a:picLocks/>
            </p:cNvPicPr>
            <p:nvPr/>
          </p:nvPicPr>
          <p:blipFill>
            <a:blip r:embed="rId9"/>
            <a:stretch>
              <a:fillRect/>
            </a:stretch>
          </p:blipFill>
          <p:spPr>
            <a:xfrm>
              <a:off x="1560958" y="1232172"/>
              <a:ext cx="914400" cy="914400"/>
            </a:xfrm>
            <a:prstGeom prst="rect">
              <a:avLst/>
            </a:prstGeom>
            <a:ln>
              <a:noFill/>
            </a:ln>
            <a:effectLst/>
          </p:spPr>
        </p:pic>
        <p:sp>
          <p:nvSpPr>
            <p:cNvPr id="28" name="Content Placeholder 2">
              <a:extLst>
                <a:ext uri="{FF2B5EF4-FFF2-40B4-BE49-F238E27FC236}">
                  <a16:creationId xmlns:a16="http://schemas.microsoft.com/office/drawing/2014/main" id="{C2C1EF0A-E614-49F4-BE78-156B44BD460B}"/>
                </a:ext>
              </a:extLst>
            </p:cNvPr>
            <p:cNvSpPr txBox="1">
              <a:spLocks/>
            </p:cNvSpPr>
            <p:nvPr/>
          </p:nvSpPr>
          <p:spPr>
            <a:xfrm>
              <a:off x="1389742" y="2145449"/>
              <a:ext cx="1309085" cy="509662"/>
            </a:xfrm>
            <a:prstGeom prst="rect">
              <a:avLst/>
            </a:prstGeom>
          </p:spPr>
          <p:txBody>
            <a:bodyPr vert="horz" lIns="91440" tIns="45720" rIns="91440" bIns="45720" rtlCol="0">
              <a:normAutofit fontScale="92500" lnSpcReduction="10000"/>
            </a:bodyPr>
            <a:lst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Font typeface="Wingdings" charset="2"/>
                <a:buNone/>
              </a:pPr>
              <a:r>
                <a:rPr lang="en-US" sz="700" b="1" dirty="0"/>
                <a:t>Melanie Goebel, MD</a:t>
              </a:r>
            </a:p>
            <a:p>
              <a:pPr marL="114300" indent="0">
                <a:buFont typeface="Wingdings" charset="2"/>
                <a:buNone/>
              </a:pPr>
              <a:r>
                <a:rPr lang="en-US" sz="700" dirty="0"/>
                <a:t>Assistant Professor</a:t>
              </a:r>
            </a:p>
            <a:p>
              <a:pPr marL="114300" indent="0">
                <a:buFont typeface="Wingdings" charset="2"/>
                <a:buNone/>
              </a:pPr>
              <a:r>
                <a:rPr lang="en-US" sz="700" dirty="0"/>
                <a:t>Infectious Diseases</a:t>
              </a:r>
            </a:p>
            <a:p>
              <a:pPr marL="114300" indent="0">
                <a:buFont typeface="Wingdings" charset="2"/>
                <a:buNone/>
              </a:pPr>
              <a:r>
                <a:rPr lang="en-US" sz="700" dirty="0"/>
                <a:t>Baylor College of Medicine</a:t>
              </a:r>
            </a:p>
          </p:txBody>
        </p:sp>
      </p:grpSp>
      <p:pic>
        <p:nvPicPr>
          <p:cNvPr id="29" name="Picture 28" descr="A close up of a sign&#10;&#10;Description automatically generated">
            <a:extLst>
              <a:ext uri="{FF2B5EF4-FFF2-40B4-BE49-F238E27FC236}">
                <a16:creationId xmlns:a16="http://schemas.microsoft.com/office/drawing/2014/main" id="{3520A031-EC64-410A-B052-4A3E73ABD29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5031" y="635053"/>
            <a:ext cx="570863" cy="561944"/>
          </a:xfrm>
          <a:prstGeom prst="rect">
            <a:avLst/>
          </a:prstGeom>
        </p:spPr>
      </p:pic>
      <p:grpSp>
        <p:nvGrpSpPr>
          <p:cNvPr id="36" name="Group 35"/>
          <p:cNvGrpSpPr/>
          <p:nvPr/>
        </p:nvGrpSpPr>
        <p:grpSpPr>
          <a:xfrm>
            <a:off x="3947860" y="3333297"/>
            <a:ext cx="1268687" cy="1420270"/>
            <a:chOff x="7254745" y="3304039"/>
            <a:chExt cx="1268687" cy="1420270"/>
          </a:xfrm>
        </p:grpSpPr>
        <p:pic>
          <p:nvPicPr>
            <p:cNvPr id="24" name="Picture 23">
              <a:extLst>
                <a:ext uri="{FF2B5EF4-FFF2-40B4-BE49-F238E27FC236}">
                  <a16:creationId xmlns:a16="http://schemas.microsoft.com/office/drawing/2014/main" id="{A05CEA8F-2351-4067-A946-B01A11E6E670}"/>
                </a:ext>
              </a:extLst>
            </p:cNvPr>
            <p:cNvPicPr preferRelativeResize="0">
              <a:picLocks/>
            </p:cNvPicPr>
            <p:nvPr/>
          </p:nvPicPr>
          <p:blipFill>
            <a:blip r:embed="rId11"/>
            <a:stretch>
              <a:fillRect/>
            </a:stretch>
          </p:blipFill>
          <p:spPr>
            <a:xfrm>
              <a:off x="7426115" y="3304039"/>
              <a:ext cx="778270" cy="928518"/>
            </a:xfrm>
            <a:prstGeom prst="rect">
              <a:avLst/>
            </a:prstGeom>
            <a:ln>
              <a:noFill/>
            </a:ln>
            <a:effectLst/>
          </p:spPr>
        </p:pic>
        <p:sp>
          <p:nvSpPr>
            <p:cNvPr id="26" name="Content Placeholder 2">
              <a:extLst>
                <a:ext uri="{FF2B5EF4-FFF2-40B4-BE49-F238E27FC236}">
                  <a16:creationId xmlns:a16="http://schemas.microsoft.com/office/drawing/2014/main" id="{A542366C-758B-4C14-A252-AF116C51C691}"/>
                </a:ext>
              </a:extLst>
            </p:cNvPr>
            <p:cNvSpPr txBox="1">
              <a:spLocks/>
            </p:cNvSpPr>
            <p:nvPr/>
          </p:nvSpPr>
          <p:spPr>
            <a:xfrm>
              <a:off x="7254745" y="4213469"/>
              <a:ext cx="1268687" cy="510840"/>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Font typeface="Wingdings" charset="2"/>
                <a:buNone/>
              </a:pPr>
              <a:r>
                <a:rPr lang="en-US" sz="600" b="1" dirty="0"/>
                <a:t>Amy Moss, PharmD</a:t>
              </a:r>
            </a:p>
            <a:p>
              <a:pPr marL="114300" indent="0">
                <a:buFont typeface="Wingdings" charset="2"/>
                <a:buNone/>
              </a:pPr>
              <a:r>
                <a:rPr lang="en-US" sz="600" dirty="0"/>
                <a:t>Clinical Pharmacist</a:t>
              </a:r>
            </a:p>
            <a:p>
              <a:pPr marL="114300" indent="0">
                <a:buFont typeface="Wingdings" charset="2"/>
                <a:buNone/>
              </a:pPr>
              <a:r>
                <a:rPr lang="en-US" sz="600" dirty="0"/>
                <a:t>Harris Health System</a:t>
              </a:r>
            </a:p>
          </p:txBody>
        </p:sp>
      </p:grpSp>
      <p:grpSp>
        <p:nvGrpSpPr>
          <p:cNvPr id="52" name="Group 51"/>
          <p:cNvGrpSpPr/>
          <p:nvPr/>
        </p:nvGrpSpPr>
        <p:grpSpPr>
          <a:xfrm>
            <a:off x="838921" y="2734037"/>
            <a:ext cx="1905079" cy="1974382"/>
            <a:chOff x="739768" y="2734037"/>
            <a:chExt cx="1905079" cy="1974382"/>
          </a:xfrm>
        </p:grpSpPr>
        <p:pic>
          <p:nvPicPr>
            <p:cNvPr id="3" name="Picture 2">
              <a:extLst>
                <a:ext uri="{FF2B5EF4-FFF2-40B4-BE49-F238E27FC236}">
                  <a16:creationId xmlns:a16="http://schemas.microsoft.com/office/drawing/2014/main" id="{396F321A-BF17-472D-B0F5-9D6D3007A8A8}"/>
                </a:ext>
              </a:extLst>
            </p:cNvPr>
            <p:cNvPicPr>
              <a:picLocks noChangeAspect="1"/>
            </p:cNvPicPr>
            <p:nvPr/>
          </p:nvPicPr>
          <p:blipFill>
            <a:blip r:embed="rId12"/>
            <a:stretch>
              <a:fillRect/>
            </a:stretch>
          </p:blipFill>
          <p:spPr>
            <a:xfrm>
              <a:off x="948605" y="3306781"/>
              <a:ext cx="914400" cy="914400"/>
            </a:xfrm>
            <a:prstGeom prst="rect">
              <a:avLst/>
            </a:prstGeom>
          </p:spPr>
        </p:pic>
        <p:sp>
          <p:nvSpPr>
            <p:cNvPr id="30" name="Content Placeholder 2">
              <a:extLst>
                <a:ext uri="{FF2B5EF4-FFF2-40B4-BE49-F238E27FC236}">
                  <a16:creationId xmlns:a16="http://schemas.microsoft.com/office/drawing/2014/main" id="{9BD51979-27C7-44C1-A2D9-DBC35D6A92AA}"/>
                </a:ext>
              </a:extLst>
            </p:cNvPr>
            <p:cNvSpPr txBox="1">
              <a:spLocks/>
            </p:cNvSpPr>
            <p:nvPr/>
          </p:nvSpPr>
          <p:spPr>
            <a:xfrm>
              <a:off x="765586" y="4225685"/>
              <a:ext cx="1879261" cy="482734"/>
            </a:xfrm>
            <a:prstGeom prst="rect">
              <a:avLst/>
            </a:prstGeom>
          </p:spPr>
          <p:txBody>
            <a:bodyPr vert="horz" lIns="91440" tIns="45720" rIns="91440" bIns="45720" rtlCol="0">
              <a:normAutofit fontScale="47500" lnSpcReduction="20000"/>
            </a:bodyPr>
            <a:lst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Font typeface="Wingdings" charset="2"/>
                <a:buNone/>
              </a:pPr>
              <a:r>
                <a:rPr lang="en-US" sz="1200" b="1" dirty="0"/>
                <a:t>Lis Shell, PhD, PA-C</a:t>
              </a:r>
            </a:p>
            <a:p>
              <a:pPr marL="114300" indent="0">
                <a:buFont typeface="Wingdings" charset="2"/>
                <a:buNone/>
              </a:pPr>
              <a:r>
                <a:rPr lang="en-US" sz="1200" dirty="0"/>
                <a:t>Assistant Professor</a:t>
              </a:r>
            </a:p>
            <a:p>
              <a:pPr marL="114300" indent="0">
                <a:buFont typeface="Wingdings" charset="2"/>
                <a:buNone/>
              </a:pPr>
              <a:r>
                <a:rPr lang="en-US" sz="1200" dirty="0"/>
                <a:t>Baylor College of Medicine</a:t>
              </a:r>
            </a:p>
            <a:p>
              <a:pPr marL="114300" indent="0">
                <a:buFont typeface="Wingdings" charset="2"/>
                <a:buNone/>
              </a:pPr>
              <a:r>
                <a:rPr lang="en-US" sz="1200" dirty="0"/>
                <a:t>Physician Assistant Program</a:t>
              </a:r>
            </a:p>
          </p:txBody>
        </p:sp>
        <p:grpSp>
          <p:nvGrpSpPr>
            <p:cNvPr id="42" name="Group 41"/>
            <p:cNvGrpSpPr/>
            <p:nvPr/>
          </p:nvGrpSpPr>
          <p:grpSpPr>
            <a:xfrm>
              <a:off x="739768" y="2734037"/>
              <a:ext cx="1784329" cy="561944"/>
              <a:chOff x="783836" y="2712003"/>
              <a:chExt cx="1784329" cy="561944"/>
            </a:xfrm>
          </p:grpSpPr>
          <p:sp>
            <p:nvSpPr>
              <p:cNvPr id="8" name="TextBox 7">
                <a:extLst>
                  <a:ext uri="{FF2B5EF4-FFF2-40B4-BE49-F238E27FC236}">
                    <a16:creationId xmlns:a16="http://schemas.microsoft.com/office/drawing/2014/main" id="{98E1F0C8-EB62-42FA-9D03-98A605709963}"/>
                  </a:ext>
                </a:extLst>
              </p:cNvPr>
              <p:cNvSpPr txBox="1"/>
              <p:nvPr/>
            </p:nvSpPr>
            <p:spPr>
              <a:xfrm>
                <a:off x="1313912" y="2814130"/>
                <a:ext cx="1254253" cy="400110"/>
              </a:xfrm>
              <a:prstGeom prst="rect">
                <a:avLst/>
              </a:prstGeom>
              <a:noFill/>
            </p:spPr>
            <p:txBody>
              <a:bodyPr wrap="square" rtlCol="0">
                <a:spAutoFit/>
              </a:bodyPr>
              <a:lstStyle/>
              <a:p>
                <a:r>
                  <a:rPr lang="en-US" sz="1000" b="1" dirty="0">
                    <a:solidFill>
                      <a:schemeClr val="tx2"/>
                    </a:solidFill>
                    <a:latin typeface="Calibri" panose="020F0502020204030204" pitchFamily="34" charset="0"/>
                    <a:cs typeface="Calibri" panose="020F0502020204030204" pitchFamily="34" charset="0"/>
                  </a:rPr>
                  <a:t>School of </a:t>
                </a:r>
              </a:p>
              <a:p>
                <a:r>
                  <a:rPr lang="en-US" sz="1000" b="1" dirty="0">
                    <a:solidFill>
                      <a:schemeClr val="tx2"/>
                    </a:solidFill>
                    <a:latin typeface="Calibri" panose="020F0502020204030204" pitchFamily="34" charset="0"/>
                    <a:cs typeface="Calibri" panose="020F0502020204030204" pitchFamily="34" charset="0"/>
                  </a:rPr>
                  <a:t>Health Professions</a:t>
                </a:r>
              </a:p>
            </p:txBody>
          </p:sp>
          <p:pic>
            <p:nvPicPr>
              <p:cNvPr id="41" name="Picture 40" descr="A close up of a sign&#10;&#10;Description automatically generated">
                <a:extLst>
                  <a:ext uri="{FF2B5EF4-FFF2-40B4-BE49-F238E27FC236}">
                    <a16:creationId xmlns:a16="http://schemas.microsoft.com/office/drawing/2014/main" id="{3520A031-EC64-410A-B052-4A3E73ABD29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3836" y="2712003"/>
                <a:ext cx="570863" cy="561944"/>
              </a:xfrm>
              <a:prstGeom prst="rect">
                <a:avLst/>
              </a:prstGeom>
            </p:spPr>
          </p:pic>
        </p:grpSp>
      </p:grpSp>
      <p:cxnSp>
        <p:nvCxnSpPr>
          <p:cNvPr id="44" name="Straight Connector 43"/>
          <p:cNvCxnSpPr>
            <a:cxnSpLocks/>
          </p:cNvCxnSpPr>
          <p:nvPr/>
        </p:nvCxnSpPr>
        <p:spPr>
          <a:xfrm>
            <a:off x="140979" y="2682479"/>
            <a:ext cx="8887718"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897328" y="583105"/>
            <a:ext cx="0" cy="4081246"/>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2977620" y="583105"/>
            <a:ext cx="0" cy="4081246"/>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C6D85814-5C91-6609-89EB-966530F01040}"/>
              </a:ext>
            </a:extLst>
          </p:cNvPr>
          <p:cNvPicPr>
            <a:picLocks noChangeAspect="1"/>
          </p:cNvPicPr>
          <p:nvPr/>
        </p:nvPicPr>
        <p:blipFill>
          <a:blip r:embed="rId13"/>
          <a:stretch>
            <a:fillRect/>
          </a:stretch>
        </p:blipFill>
        <p:spPr>
          <a:xfrm>
            <a:off x="4218181" y="2708226"/>
            <a:ext cx="601166" cy="573381"/>
          </a:xfrm>
          <a:prstGeom prst="rect">
            <a:avLst/>
          </a:prstGeom>
        </p:spPr>
      </p:pic>
      <p:pic>
        <p:nvPicPr>
          <p:cNvPr id="43" name="Picture 42">
            <a:extLst>
              <a:ext uri="{FF2B5EF4-FFF2-40B4-BE49-F238E27FC236}">
                <a16:creationId xmlns:a16="http://schemas.microsoft.com/office/drawing/2014/main" id="{C8960CE7-FA00-2739-BFD8-1F3E7A64B6A7}"/>
              </a:ext>
            </a:extLst>
          </p:cNvPr>
          <p:cNvPicPr>
            <a:picLocks noChangeAspect="1"/>
          </p:cNvPicPr>
          <p:nvPr/>
        </p:nvPicPr>
        <p:blipFill>
          <a:blip r:embed="rId14"/>
          <a:stretch>
            <a:fillRect/>
          </a:stretch>
        </p:blipFill>
        <p:spPr>
          <a:xfrm>
            <a:off x="3490613" y="540681"/>
            <a:ext cx="1893723" cy="693712"/>
          </a:xfrm>
          <a:prstGeom prst="rect">
            <a:avLst/>
          </a:prstGeom>
        </p:spPr>
      </p:pic>
      <p:pic>
        <p:nvPicPr>
          <p:cNvPr id="45" name="Picture 44">
            <a:extLst>
              <a:ext uri="{FF2B5EF4-FFF2-40B4-BE49-F238E27FC236}">
                <a16:creationId xmlns:a16="http://schemas.microsoft.com/office/drawing/2014/main" id="{2C6A3AEC-D88F-13EA-3C1E-CC8B4E4CF4B0}"/>
              </a:ext>
            </a:extLst>
          </p:cNvPr>
          <p:cNvPicPr>
            <a:picLocks noChangeAspect="1"/>
          </p:cNvPicPr>
          <p:nvPr/>
        </p:nvPicPr>
        <p:blipFill>
          <a:blip r:embed="rId15"/>
          <a:stretch>
            <a:fillRect/>
          </a:stretch>
        </p:blipFill>
        <p:spPr>
          <a:xfrm>
            <a:off x="4141471" y="1199744"/>
            <a:ext cx="720288" cy="1008403"/>
          </a:xfrm>
          <a:prstGeom prst="rect">
            <a:avLst/>
          </a:prstGeom>
        </p:spPr>
      </p:pic>
      <p:sp>
        <p:nvSpPr>
          <p:cNvPr id="47" name="Content Placeholder 2">
            <a:extLst>
              <a:ext uri="{FF2B5EF4-FFF2-40B4-BE49-F238E27FC236}">
                <a16:creationId xmlns:a16="http://schemas.microsoft.com/office/drawing/2014/main" id="{64747339-482B-6DCF-664F-BBD8D5A298D2}"/>
              </a:ext>
            </a:extLst>
          </p:cNvPr>
          <p:cNvSpPr txBox="1">
            <a:spLocks/>
          </p:cNvSpPr>
          <p:nvPr/>
        </p:nvSpPr>
        <p:spPr>
          <a:xfrm>
            <a:off x="3710210" y="2174991"/>
            <a:ext cx="2314794" cy="509662"/>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Font typeface="Wingdings" charset="2"/>
              <a:buNone/>
            </a:pPr>
            <a:r>
              <a:rPr lang="en-US" sz="600" b="1" dirty="0"/>
              <a:t>Chelsea Gilts Ratcliff, PhD</a:t>
            </a:r>
          </a:p>
          <a:p>
            <a:pPr marL="114300" indent="0">
              <a:buFont typeface="Wingdings" charset="2"/>
              <a:buNone/>
            </a:pPr>
            <a:r>
              <a:rPr lang="en-US" sz="600" dirty="0"/>
              <a:t>Assistant Professor</a:t>
            </a:r>
          </a:p>
          <a:p>
            <a:pPr marL="114300" indent="0">
              <a:buFont typeface="Wingdings" charset="2"/>
              <a:buNone/>
            </a:pPr>
            <a:r>
              <a:rPr lang="en-US" sz="600" dirty="0"/>
              <a:t>Department of Psychology and Philosophy</a:t>
            </a:r>
          </a:p>
          <a:p>
            <a:pPr marL="114300" indent="0">
              <a:buFont typeface="Wingdings" charset="2"/>
              <a:buNone/>
            </a:pPr>
            <a:r>
              <a:rPr lang="en-US" sz="600" dirty="0"/>
              <a:t>Sam Houston State University</a:t>
            </a:r>
          </a:p>
        </p:txBody>
      </p:sp>
      <p:pic>
        <p:nvPicPr>
          <p:cNvPr id="50" name="Picture 49">
            <a:extLst>
              <a:ext uri="{FF2B5EF4-FFF2-40B4-BE49-F238E27FC236}">
                <a16:creationId xmlns:a16="http://schemas.microsoft.com/office/drawing/2014/main" id="{8AF3D04D-B3F3-1667-9DE6-D4397F0ABCFE}"/>
              </a:ext>
            </a:extLst>
          </p:cNvPr>
          <p:cNvPicPr>
            <a:picLocks noChangeAspect="1"/>
          </p:cNvPicPr>
          <p:nvPr/>
        </p:nvPicPr>
        <p:blipFill>
          <a:blip r:embed="rId16"/>
          <a:stretch>
            <a:fillRect/>
          </a:stretch>
        </p:blipFill>
        <p:spPr>
          <a:xfrm>
            <a:off x="6566498" y="2692008"/>
            <a:ext cx="1925472" cy="740566"/>
          </a:xfrm>
          <a:prstGeom prst="rect">
            <a:avLst/>
          </a:prstGeom>
        </p:spPr>
      </p:pic>
      <p:pic>
        <p:nvPicPr>
          <p:cNvPr id="1026" name="Picture 2" descr="hongmei">
            <a:extLst>
              <a:ext uri="{FF2B5EF4-FFF2-40B4-BE49-F238E27FC236}">
                <a16:creationId xmlns:a16="http://schemas.microsoft.com/office/drawing/2014/main" id="{A3910068-E137-6C8C-883D-D47A5CF6158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12361" y="3432574"/>
            <a:ext cx="633745" cy="870343"/>
          </a:xfrm>
          <a:prstGeom prst="rect">
            <a:avLst/>
          </a:prstGeom>
          <a:noFill/>
          <a:extLst>
            <a:ext uri="{909E8E84-426E-40DD-AFC4-6F175D3DCCD1}">
              <a14:hiddenFill xmlns:a14="http://schemas.microsoft.com/office/drawing/2010/main">
                <a:solidFill>
                  <a:srgbClr val="FFFFFF"/>
                </a:solidFill>
              </a14:hiddenFill>
            </a:ext>
          </a:extLst>
        </p:spPr>
      </p:pic>
      <p:sp>
        <p:nvSpPr>
          <p:cNvPr id="51" name="Content Placeholder 2">
            <a:extLst>
              <a:ext uri="{FF2B5EF4-FFF2-40B4-BE49-F238E27FC236}">
                <a16:creationId xmlns:a16="http://schemas.microsoft.com/office/drawing/2014/main" id="{8522BEDC-63FF-55AA-255E-616054E9A353}"/>
              </a:ext>
            </a:extLst>
          </p:cNvPr>
          <p:cNvSpPr txBox="1">
            <a:spLocks/>
          </p:cNvSpPr>
          <p:nvPr/>
        </p:nvSpPr>
        <p:spPr>
          <a:xfrm>
            <a:off x="6821051" y="4274828"/>
            <a:ext cx="1482993" cy="510840"/>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Font typeface="Wingdings" charset="2"/>
              <a:buNone/>
            </a:pPr>
            <a:r>
              <a:rPr lang="en-US" sz="600" b="1" dirty="0" err="1"/>
              <a:t>Hongmei</a:t>
            </a:r>
            <a:r>
              <a:rPr lang="en-US" sz="600" b="1" dirty="0"/>
              <a:t> Wang, PharmD, PhD</a:t>
            </a:r>
          </a:p>
          <a:p>
            <a:pPr marL="114300" indent="0">
              <a:buFont typeface="Wingdings" charset="2"/>
              <a:buNone/>
            </a:pPr>
            <a:r>
              <a:rPr lang="en-US" sz="600" dirty="0"/>
              <a:t>Assistant Professor</a:t>
            </a:r>
          </a:p>
          <a:p>
            <a:pPr marL="114300" indent="0">
              <a:buFont typeface="Wingdings" charset="2"/>
              <a:buNone/>
            </a:pPr>
            <a:r>
              <a:rPr lang="en-US" sz="600" dirty="0"/>
              <a:t>Texas Southern University</a:t>
            </a:r>
          </a:p>
        </p:txBody>
      </p:sp>
    </p:spTree>
    <p:extLst>
      <p:ext uri="{BB962C8B-B14F-4D97-AF65-F5344CB8AC3E}">
        <p14:creationId xmlns:p14="http://schemas.microsoft.com/office/powerpoint/2010/main" val="2884004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Learning Objectives</a:t>
            </a:r>
          </a:p>
        </p:txBody>
      </p:sp>
      <p:sp>
        <p:nvSpPr>
          <p:cNvPr id="3" name="Content Placeholder 2"/>
          <p:cNvSpPr>
            <a:spLocks noGrp="1"/>
          </p:cNvSpPr>
          <p:nvPr>
            <p:ph idx="1"/>
          </p:nvPr>
        </p:nvSpPr>
        <p:spPr>
          <a:xfrm>
            <a:off x="457200" y="1276350"/>
            <a:ext cx="8315569" cy="3124200"/>
          </a:xfrm>
        </p:spPr>
        <p:txBody>
          <a:bodyPr>
            <a:normAutofit/>
          </a:bodyPr>
          <a:lstStyle/>
          <a:p>
            <a:pPr marL="514350" indent="-514350">
              <a:buFont typeface="+mj-lt"/>
              <a:buAutoNum type="arabicPeriod"/>
            </a:pPr>
            <a:endParaRPr lang="en-US" sz="800" dirty="0"/>
          </a:p>
          <a:p>
            <a:pPr marL="514350" indent="-514350">
              <a:spcAft>
                <a:spcPts val="600"/>
              </a:spcAft>
              <a:buFont typeface="+mj-lt"/>
              <a:buAutoNum type="arabicPeriod"/>
            </a:pPr>
            <a:r>
              <a:rPr lang="en-US" dirty="0"/>
              <a:t>Define what it means to be sexually healthy.</a:t>
            </a:r>
            <a:endParaRPr lang="en-US" sz="1100" dirty="0"/>
          </a:p>
          <a:p>
            <a:pPr marL="514350" indent="-514350">
              <a:spcAft>
                <a:spcPts val="600"/>
              </a:spcAft>
              <a:buFont typeface="+mj-lt"/>
              <a:buAutoNum type="arabicPeriod"/>
            </a:pPr>
            <a:r>
              <a:rPr lang="en-US" dirty="0"/>
              <a:t>Identify strategies for having a proactive sexual health discussion with all patients.</a:t>
            </a:r>
          </a:p>
          <a:p>
            <a:pPr marL="514350" indent="-514350">
              <a:buFont typeface="+mj-lt"/>
              <a:buAutoNum type="arabicPeriod"/>
            </a:pPr>
            <a:r>
              <a:rPr lang="en-US" dirty="0"/>
              <a:t>Encourage sexual health and prevention of HIV and sexually transmitted infections (STIs).</a:t>
            </a:r>
          </a:p>
          <a:p>
            <a:pPr marL="114300" indent="0">
              <a:buNone/>
            </a:pPr>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7</a:t>
            </a:fld>
            <a:endParaRPr lang="en-US"/>
          </a:p>
        </p:txBody>
      </p:sp>
    </p:spTree>
    <p:extLst>
      <p:ext uri="{BB962C8B-B14F-4D97-AF65-F5344CB8AC3E}">
        <p14:creationId xmlns:p14="http://schemas.microsoft.com/office/powerpoint/2010/main" val="3415796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A0FB8-8719-49EF-963D-F15F4BDC0273}"/>
              </a:ext>
            </a:extLst>
          </p:cNvPr>
          <p:cNvSpPr>
            <a:spLocks noGrp="1"/>
          </p:cNvSpPr>
          <p:nvPr>
            <p:ph type="title"/>
          </p:nvPr>
        </p:nvSpPr>
        <p:spPr/>
        <p:txBody>
          <a:bodyPr/>
          <a:lstStyle/>
          <a:p>
            <a:pPr algn="ctr"/>
            <a:r>
              <a:rPr lang="en-US" dirty="0"/>
              <a:t>Agenda</a:t>
            </a:r>
          </a:p>
        </p:txBody>
      </p:sp>
      <p:sp>
        <p:nvSpPr>
          <p:cNvPr id="3" name="Content Placeholder 2">
            <a:extLst>
              <a:ext uri="{FF2B5EF4-FFF2-40B4-BE49-F238E27FC236}">
                <a16:creationId xmlns:a16="http://schemas.microsoft.com/office/drawing/2014/main" id="{27FAC1DD-B6CC-4CD2-AB93-6BCB94707C48}"/>
              </a:ext>
            </a:extLst>
          </p:cNvPr>
          <p:cNvSpPr>
            <a:spLocks noGrp="1"/>
          </p:cNvSpPr>
          <p:nvPr>
            <p:ph idx="1"/>
          </p:nvPr>
        </p:nvSpPr>
        <p:spPr>
          <a:xfrm>
            <a:off x="457200" y="1442522"/>
            <a:ext cx="8315569" cy="2832022"/>
          </a:xfrm>
        </p:spPr>
        <p:txBody>
          <a:bodyPr/>
          <a:lstStyle/>
          <a:p>
            <a:pPr marL="628650" indent="-514350">
              <a:spcBef>
                <a:spcPts val="1200"/>
              </a:spcBef>
              <a:spcAft>
                <a:spcPts val="600"/>
              </a:spcAft>
              <a:buFont typeface="+mj-lt"/>
              <a:buAutoNum type="arabicPeriod"/>
            </a:pPr>
            <a:r>
              <a:rPr lang="en-US" dirty="0"/>
              <a:t>Introduction to interprofessional core competency: Values/Ethics</a:t>
            </a:r>
          </a:p>
          <a:p>
            <a:pPr marL="628650" indent="-514350">
              <a:spcBef>
                <a:spcPts val="1200"/>
              </a:spcBef>
              <a:spcAft>
                <a:spcPts val="600"/>
              </a:spcAft>
              <a:buFont typeface="+mj-lt"/>
              <a:buAutoNum type="arabicPeriod"/>
            </a:pPr>
            <a:r>
              <a:rPr lang="en-US" dirty="0"/>
              <a:t>Case presentation</a:t>
            </a:r>
          </a:p>
          <a:p>
            <a:pPr marL="628650" indent="-514350">
              <a:spcBef>
                <a:spcPts val="1200"/>
              </a:spcBef>
              <a:spcAft>
                <a:spcPts val="600"/>
              </a:spcAft>
              <a:buFont typeface="+mj-lt"/>
              <a:buAutoNum type="arabicPeriod"/>
            </a:pPr>
            <a:r>
              <a:rPr lang="en-US" dirty="0"/>
              <a:t>Breakout rooms (30 minutes)</a:t>
            </a:r>
          </a:p>
          <a:p>
            <a:pPr marL="628650" indent="-514350">
              <a:spcBef>
                <a:spcPts val="1200"/>
              </a:spcBef>
              <a:spcAft>
                <a:spcPts val="600"/>
              </a:spcAft>
              <a:buFont typeface="+mj-lt"/>
              <a:buAutoNum type="arabicPeriod"/>
            </a:pPr>
            <a:r>
              <a:rPr lang="en-US" dirty="0"/>
              <a:t>Group discussion</a:t>
            </a:r>
          </a:p>
        </p:txBody>
      </p:sp>
      <p:sp>
        <p:nvSpPr>
          <p:cNvPr id="4" name="Slide Number Placeholder 3">
            <a:extLst>
              <a:ext uri="{FF2B5EF4-FFF2-40B4-BE49-F238E27FC236}">
                <a16:creationId xmlns:a16="http://schemas.microsoft.com/office/drawing/2014/main" id="{E50DC5DC-449F-4DA4-BD25-11E8DD6664CF}"/>
              </a:ext>
            </a:extLst>
          </p:cNvPr>
          <p:cNvSpPr>
            <a:spLocks noGrp="1"/>
          </p:cNvSpPr>
          <p:nvPr>
            <p:ph type="sldNum" sz="quarter" idx="12"/>
          </p:nvPr>
        </p:nvSpPr>
        <p:spPr/>
        <p:txBody>
          <a:bodyPr/>
          <a:lstStyle/>
          <a:p>
            <a:fld id="{6E2D2B3B-882E-40F3-A32F-6DD516915044}" type="slidenum">
              <a:rPr lang="en-US" smtClean="0"/>
              <a:pPr/>
              <a:t>8</a:t>
            </a:fld>
            <a:endParaRPr lang="en-US" dirty="0"/>
          </a:p>
        </p:txBody>
      </p:sp>
    </p:spTree>
    <p:extLst>
      <p:ext uri="{BB962C8B-B14F-4D97-AF65-F5344CB8AC3E}">
        <p14:creationId xmlns:p14="http://schemas.microsoft.com/office/powerpoint/2010/main" val="2851008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0274F-3F3B-4A5C-8A7E-0030EB6D8B91}"/>
              </a:ext>
            </a:extLst>
          </p:cNvPr>
          <p:cNvSpPr>
            <a:spLocks noGrp="1"/>
          </p:cNvSpPr>
          <p:nvPr>
            <p:ph type="title"/>
          </p:nvPr>
        </p:nvSpPr>
        <p:spPr>
          <a:xfrm>
            <a:off x="0" y="111090"/>
            <a:ext cx="9144000" cy="857250"/>
          </a:xfrm>
        </p:spPr>
        <p:txBody>
          <a:bodyPr/>
          <a:lstStyle/>
          <a:p>
            <a:pPr algn="ctr"/>
            <a:r>
              <a:rPr lang="en-US" sz="3600" dirty="0"/>
              <a:t>Session Expectations for Students</a:t>
            </a:r>
          </a:p>
        </p:txBody>
      </p:sp>
      <p:sp>
        <p:nvSpPr>
          <p:cNvPr id="3" name="Content Placeholder 2">
            <a:extLst>
              <a:ext uri="{FF2B5EF4-FFF2-40B4-BE49-F238E27FC236}">
                <a16:creationId xmlns:a16="http://schemas.microsoft.com/office/drawing/2014/main" id="{9AF9415D-9C6F-4764-8953-7358E72216D6}"/>
              </a:ext>
            </a:extLst>
          </p:cNvPr>
          <p:cNvSpPr>
            <a:spLocks noGrp="1"/>
          </p:cNvSpPr>
          <p:nvPr>
            <p:ph idx="1"/>
          </p:nvPr>
        </p:nvSpPr>
        <p:spPr>
          <a:xfrm>
            <a:off x="457200" y="1063229"/>
            <a:ext cx="8315569" cy="3571294"/>
          </a:xfrm>
        </p:spPr>
        <p:txBody>
          <a:bodyPr>
            <a:normAutofit fontScale="85000" lnSpcReduction="20000"/>
          </a:bodyPr>
          <a:lstStyle/>
          <a:p>
            <a:pPr>
              <a:spcBef>
                <a:spcPts val="1200"/>
              </a:spcBef>
              <a:spcAft>
                <a:spcPts val="600"/>
              </a:spcAft>
            </a:pPr>
            <a:r>
              <a:rPr lang="en-US" dirty="0"/>
              <a:t>Respectful, collaborative discussions</a:t>
            </a:r>
          </a:p>
          <a:p>
            <a:pPr>
              <a:spcBef>
                <a:spcPts val="1200"/>
              </a:spcBef>
              <a:spcAft>
                <a:spcPts val="600"/>
              </a:spcAft>
            </a:pPr>
            <a:r>
              <a:rPr lang="en-US" dirty="0"/>
              <a:t>Use people-first language</a:t>
            </a:r>
          </a:p>
          <a:p>
            <a:pPr>
              <a:spcBef>
                <a:spcPts val="1200"/>
              </a:spcBef>
              <a:spcAft>
                <a:spcPts val="600"/>
              </a:spcAft>
            </a:pPr>
            <a:r>
              <a:rPr lang="en-US" dirty="0"/>
              <a:t>Active participation from all </a:t>
            </a:r>
          </a:p>
          <a:p>
            <a:pPr>
              <a:spcBef>
                <a:spcPts val="1200"/>
              </a:spcBef>
              <a:spcAft>
                <a:spcPts val="600"/>
              </a:spcAft>
            </a:pPr>
            <a:r>
              <a:rPr lang="en-US" dirty="0"/>
              <a:t>Focus on team-based care</a:t>
            </a:r>
          </a:p>
          <a:p>
            <a:pPr>
              <a:spcBef>
                <a:spcPts val="1200"/>
              </a:spcBef>
              <a:spcAft>
                <a:spcPts val="600"/>
              </a:spcAft>
            </a:pPr>
            <a:r>
              <a:rPr lang="en-US" dirty="0"/>
              <a:t>Break out sessions will not be recorded</a:t>
            </a:r>
          </a:p>
          <a:p>
            <a:pPr>
              <a:spcBef>
                <a:spcPts val="1200"/>
              </a:spcBef>
              <a:spcAft>
                <a:spcPts val="600"/>
              </a:spcAft>
            </a:pPr>
            <a:r>
              <a:rPr lang="en-US" dirty="0"/>
              <a:t>Zoom logistics:</a:t>
            </a:r>
          </a:p>
          <a:p>
            <a:pPr lvl="1">
              <a:spcBef>
                <a:spcPts val="600"/>
              </a:spcBef>
              <a:spcAft>
                <a:spcPts val="600"/>
              </a:spcAft>
              <a:buFont typeface="Wingdings" panose="05000000000000000000" pitchFamily="2" charset="2"/>
              <a:buChar char="ü"/>
            </a:pPr>
            <a:r>
              <a:rPr lang="en-US" dirty="0"/>
              <a:t>please turn on your camera (if possible)</a:t>
            </a:r>
          </a:p>
          <a:p>
            <a:pPr lvl="1">
              <a:spcBef>
                <a:spcPts val="600"/>
              </a:spcBef>
              <a:spcAft>
                <a:spcPts val="600"/>
              </a:spcAft>
              <a:buFont typeface="Wingdings" panose="05000000000000000000" pitchFamily="2" charset="2"/>
              <a:buChar char="ü"/>
            </a:pPr>
            <a:r>
              <a:rPr lang="en-US" dirty="0"/>
              <a:t>change your “name” in zoom (name, profession, year)</a:t>
            </a:r>
          </a:p>
        </p:txBody>
      </p:sp>
      <p:sp>
        <p:nvSpPr>
          <p:cNvPr id="4" name="Slide Number Placeholder 3">
            <a:extLst>
              <a:ext uri="{FF2B5EF4-FFF2-40B4-BE49-F238E27FC236}">
                <a16:creationId xmlns:a16="http://schemas.microsoft.com/office/drawing/2014/main" id="{7D373534-8FCF-4B10-9E3C-F5228D516AD0}"/>
              </a:ext>
            </a:extLst>
          </p:cNvPr>
          <p:cNvSpPr>
            <a:spLocks noGrp="1"/>
          </p:cNvSpPr>
          <p:nvPr>
            <p:ph type="sldNum" sz="quarter" idx="12"/>
          </p:nvPr>
        </p:nvSpPr>
        <p:spPr/>
        <p:txBody>
          <a:bodyPr/>
          <a:lstStyle/>
          <a:p>
            <a:fld id="{6E2D2B3B-882E-40F3-A32F-6DD516915044}" type="slidenum">
              <a:rPr lang="en-US" smtClean="0"/>
              <a:pPr/>
              <a:t>9</a:t>
            </a:fld>
            <a:endParaRPr lang="en-US"/>
          </a:p>
        </p:txBody>
      </p:sp>
      <p:sp>
        <p:nvSpPr>
          <p:cNvPr id="10" name="Rounded Rectangle 9"/>
          <p:cNvSpPr/>
          <p:nvPr/>
        </p:nvSpPr>
        <p:spPr>
          <a:xfrm>
            <a:off x="5880840" y="1156771"/>
            <a:ext cx="2891928" cy="2412694"/>
          </a:xfrm>
          <a:prstGeom prst="round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6000" b="15377"/>
          <a:stretch/>
        </p:blipFill>
        <p:spPr>
          <a:xfrm>
            <a:off x="6331442" y="1361829"/>
            <a:ext cx="1990725" cy="1366092"/>
          </a:xfrm>
          <a:prstGeom prst="rect">
            <a:avLst/>
          </a:prstGeom>
        </p:spPr>
      </p:pic>
      <p:sp>
        <p:nvSpPr>
          <p:cNvPr id="8" name="Rectangle 7"/>
          <p:cNvSpPr/>
          <p:nvPr/>
        </p:nvSpPr>
        <p:spPr>
          <a:xfrm>
            <a:off x="5880841" y="2783006"/>
            <a:ext cx="2891928" cy="646331"/>
          </a:xfrm>
          <a:prstGeom prst="rect">
            <a:avLst/>
          </a:prstGeom>
        </p:spPr>
        <p:txBody>
          <a:bodyPr wrap="square">
            <a:spAutoFit/>
          </a:bodyPr>
          <a:lstStyle/>
          <a:p>
            <a:pPr marL="114300" indent="0" algn="ctr">
              <a:buNone/>
            </a:pPr>
            <a:r>
              <a:rPr lang="en-US" b="1" dirty="0"/>
              <a:t>All sessions will be recorded on Zoom</a:t>
            </a:r>
          </a:p>
        </p:txBody>
      </p:sp>
    </p:spTree>
    <p:extLst>
      <p:ext uri="{BB962C8B-B14F-4D97-AF65-F5344CB8AC3E}">
        <p14:creationId xmlns:p14="http://schemas.microsoft.com/office/powerpoint/2010/main" val="40929384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80"/>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ETC-BLANK-MASTER">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13844583CB62841A6E152F314B72CCE" ma:contentTypeVersion="4" ma:contentTypeDescription="Create a new document." ma:contentTypeScope="" ma:versionID="178c5bef98f1f547dc86696c11c23cf9">
  <xsd:schema xmlns:xsd="http://www.w3.org/2001/XMLSchema" xmlns:xs="http://www.w3.org/2001/XMLSchema" xmlns:p="http://schemas.microsoft.com/office/2006/metadata/properties" xmlns:ns3="56e3e579-c81a-40a6-8caa-ba1793305fea" targetNamespace="http://schemas.microsoft.com/office/2006/metadata/properties" ma:root="true" ma:fieldsID="ec42fd4a930a01aaf279f9afa84b37dd" ns3:_="">
    <xsd:import namespace="56e3e579-c81a-40a6-8caa-ba1793305fea"/>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e3e579-c81a-40a6-8caa-ba1793305f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5FA245-53A8-4468-A099-CCAEA7AFB7FB}">
  <ds:schemaRefs>
    <ds:schemaRef ds:uri="http://schemas.microsoft.com/sharepoint/v3/contenttype/forms"/>
  </ds:schemaRefs>
</ds:datastoreItem>
</file>

<file path=customXml/itemProps2.xml><?xml version="1.0" encoding="utf-8"?>
<ds:datastoreItem xmlns:ds="http://schemas.openxmlformats.org/officeDocument/2006/customXml" ds:itemID="{B8F736C2-BB8A-40BB-AF6D-102F19FECF53}">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56e3e579-c81a-40a6-8caa-ba1793305fea"/>
    <ds:schemaRef ds:uri="http://www.w3.org/XML/1998/namespace"/>
    <ds:schemaRef ds:uri="http://purl.org/dc/dcmitype/"/>
  </ds:schemaRefs>
</ds:datastoreItem>
</file>

<file path=customXml/itemProps3.xml><?xml version="1.0" encoding="utf-8"?>
<ds:datastoreItem xmlns:ds="http://schemas.openxmlformats.org/officeDocument/2006/customXml" ds:itemID="{F55903F3-6975-4F7B-97E5-3805A91F98FE}">
  <ds:schemaRefs>
    <ds:schemaRef ds:uri="56e3e579-c81a-40a6-8caa-ba1793305fe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AETC-BLANK-MASTER</Template>
  <TotalTime>6315</TotalTime>
  <Words>4209</Words>
  <Application>Microsoft Office PowerPoint</Application>
  <PresentationFormat>On-screen Show (16:9)</PresentationFormat>
  <Paragraphs>545</Paragraphs>
  <Slides>55</Slides>
  <Notes>42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55</vt:i4>
      </vt:variant>
    </vt:vector>
  </HeadingPairs>
  <TitlesOfParts>
    <vt:vector size="67" baseType="lpstr">
      <vt:lpstr>ＭＳ Ｐゴシック</vt:lpstr>
      <vt:lpstr>Arial</vt:lpstr>
      <vt:lpstr>Arial</vt:lpstr>
      <vt:lpstr>Calibri</vt:lpstr>
      <vt:lpstr>inherit</vt:lpstr>
      <vt:lpstr>ITC Avant Garde Std Bk</vt:lpstr>
      <vt:lpstr>Open Sans</vt:lpstr>
      <vt:lpstr>Roboto</vt:lpstr>
      <vt:lpstr>Source Sans Pro</vt:lpstr>
      <vt:lpstr>Verdana</vt:lpstr>
      <vt:lpstr>Wingdings</vt:lpstr>
      <vt:lpstr>AETC-BLANK-MASTER</vt:lpstr>
      <vt:lpstr>SEXUAL HEALTH:  More than sex </vt:lpstr>
      <vt:lpstr>Conflict of Interest Disclosure Statement</vt:lpstr>
      <vt:lpstr>Use of Trade/Brand Names</vt:lpstr>
      <vt:lpstr>Unconscious Bias Disclosure</vt:lpstr>
      <vt:lpstr>CHIPS Logistics</vt:lpstr>
      <vt:lpstr>CHIPS Faculty and Collaborators</vt:lpstr>
      <vt:lpstr>Learning Objectives</vt:lpstr>
      <vt:lpstr>Agenda</vt:lpstr>
      <vt:lpstr>Session Expectations for Students</vt:lpstr>
      <vt:lpstr>Introduction to  interprofessional core competency:   Values/Ethics</vt:lpstr>
      <vt:lpstr>Core Competencies for  Interprofessional Collaborative Practice</vt:lpstr>
      <vt:lpstr>Core Competency:  Values/Ethics for Interprofessional Practice</vt:lpstr>
      <vt:lpstr>CASE PRESENTATION</vt:lpstr>
      <vt:lpstr>Patient History</vt:lpstr>
      <vt:lpstr>HIV History</vt:lpstr>
      <vt:lpstr>Other Past Medical History</vt:lpstr>
      <vt:lpstr>Social History</vt:lpstr>
      <vt:lpstr>Social History, Continued</vt:lpstr>
      <vt:lpstr>Allergies and Medications</vt:lpstr>
      <vt:lpstr>Physical Exam</vt:lpstr>
      <vt:lpstr>Labs</vt:lpstr>
      <vt:lpstr>A Brief Primer on Sexual Health and How to Take a Sexual History</vt:lpstr>
      <vt:lpstr>Sexual Health Definitions</vt:lpstr>
      <vt:lpstr>Sexual Health Definitions</vt:lpstr>
      <vt:lpstr>Sexual Health Definitions</vt:lpstr>
      <vt:lpstr>Diversity of Human Sexuality  &amp; Sexual Orientation</vt:lpstr>
      <vt:lpstr>Barriers to Taking a Sexual History</vt:lpstr>
      <vt:lpstr>Benefits</vt:lpstr>
      <vt:lpstr>Approach to Sexual History</vt:lpstr>
      <vt:lpstr>6 P’s of a Sexual History</vt:lpstr>
      <vt:lpstr>Establish Trust</vt:lpstr>
      <vt:lpstr>Resources for Taking a Sexual History</vt:lpstr>
      <vt:lpstr>Nonjudgmental Communication</vt:lpstr>
      <vt:lpstr>Nonjudgmental Communication</vt:lpstr>
      <vt:lpstr>Stigma</vt:lpstr>
      <vt:lpstr>How to Counsel Patients to Prevent STIs</vt:lpstr>
      <vt:lpstr>PowerPoint Presentation</vt:lpstr>
      <vt:lpstr>PowerPoint Presentation</vt:lpstr>
      <vt:lpstr>Patient Case Summary</vt:lpstr>
      <vt:lpstr>BREAKOUT ROOMS</vt:lpstr>
      <vt:lpstr>Breakout Rooms Icebreaker</vt:lpstr>
      <vt:lpstr>Breakout Room Questions for Discussion:  </vt:lpstr>
      <vt:lpstr>Labs</vt:lpstr>
      <vt:lpstr>Team-Based Plan of Care</vt:lpstr>
      <vt:lpstr>Team-Based Plan of Care</vt:lpstr>
      <vt:lpstr>Team-Based Plan of Care</vt:lpstr>
      <vt:lpstr>Team-Based Care Summary</vt:lpstr>
      <vt:lpstr>Patient Course</vt:lpstr>
      <vt:lpstr>Take-Home Points</vt:lpstr>
      <vt:lpstr>PowerPoint Presentation</vt:lpstr>
      <vt:lpstr>Questions?</vt:lpstr>
      <vt:lpstr>Evaluations</vt:lpstr>
      <vt:lpstr>Resources</vt:lpstr>
      <vt:lpstr>PowerPoint Presentation</vt:lpstr>
      <vt:lpstr>PowerPoint Presentation</vt:lpstr>
    </vt:vector>
  </TitlesOfParts>
  <Company>UMDNJ</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UMDNJ</dc:creator>
  <cp:lastModifiedBy>Minerva Layug-Gomez</cp:lastModifiedBy>
  <cp:revision>141</cp:revision>
  <cp:lastPrinted>2013-10-17T16:37:33Z</cp:lastPrinted>
  <dcterms:created xsi:type="dcterms:W3CDTF">2016-03-30T16:09:11Z</dcterms:created>
  <dcterms:modified xsi:type="dcterms:W3CDTF">2024-04-12T15:23:37Z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D40DFBA8-277C-4D0B-A63D-FA8CB45F9D94</vt:lpwstr>
  </property>
  <property fmtid="{D5CDD505-2E9C-101B-9397-08002B2CF9AE}" pid="3" name="ArticulatePath">
    <vt:lpwstr>SCAETC Orientation_v0520</vt:lpwstr>
  </property>
  <property fmtid="{D5CDD505-2E9C-101B-9397-08002B2CF9AE}" pid="4" name="ContentTypeId">
    <vt:lpwstr>0x010100C13844583CB62841A6E152F314B72CCE</vt:lpwstr>
  </property>
</Properties>
</file>