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490" r:id="rId2"/>
    <p:sldId id="426" r:id="rId3"/>
    <p:sldId id="262" r:id="rId4"/>
    <p:sldId id="464" r:id="rId5"/>
    <p:sldId id="370" r:id="rId6"/>
    <p:sldId id="483" r:id="rId7"/>
    <p:sldId id="327" r:id="rId8"/>
    <p:sldId id="472" r:id="rId9"/>
    <p:sldId id="506" r:id="rId10"/>
    <p:sldId id="320" r:id="rId11"/>
    <p:sldId id="507" r:id="rId12"/>
    <p:sldId id="508" r:id="rId13"/>
    <p:sldId id="509" r:id="rId14"/>
    <p:sldId id="510" r:id="rId15"/>
    <p:sldId id="511" r:id="rId16"/>
    <p:sldId id="513" r:id="rId17"/>
    <p:sldId id="512" r:id="rId18"/>
    <p:sldId id="281" r:id="rId19"/>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8707" autoAdjust="0"/>
  </p:normalViewPr>
  <p:slideViewPr>
    <p:cSldViewPr snapToGrid="0" snapToObjects="1">
      <p:cViewPr varScale="1">
        <p:scale>
          <a:sx n="64" d="100"/>
          <a:sy n="64" d="100"/>
        </p:scale>
        <p:origin x="9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Starting with the basics</a:t>
            </a:r>
          </a:p>
          <a:p>
            <a:pPr lvl="0"/>
            <a:r>
              <a:rPr lang="en-US" sz="1200" kern="1200" dirty="0">
                <a:solidFill>
                  <a:schemeClr val="tx1"/>
                </a:solidFill>
                <a:effectLst/>
                <a:latin typeface="+mn-lt"/>
                <a:ea typeface="+mn-ea"/>
                <a:cs typeface="+mn-cs"/>
              </a:rPr>
              <a:t>Here, you see an illustration of the Human Immunodeficiency Virus, HIV.</a:t>
            </a:r>
          </a:p>
          <a:p>
            <a:pPr lvl="0"/>
            <a:r>
              <a:rPr lang="en-US" sz="1200" kern="1200" dirty="0">
                <a:solidFill>
                  <a:schemeClr val="tx1"/>
                </a:solidFill>
                <a:effectLst/>
                <a:latin typeface="+mn-lt"/>
                <a:ea typeface="+mn-ea"/>
                <a:cs typeface="+mn-cs"/>
              </a:rPr>
              <a:t>This is the virus that causes AIDS, the Acquired Immune Deficiency Syndrome. You might hear people use the term “Advanced HIV” because the term AIDS is being used less and less these days in medical settings.</a:t>
            </a:r>
          </a:p>
          <a:p>
            <a:pPr lvl="0"/>
            <a:r>
              <a:rPr lang="en-US" sz="1200" kern="1200" dirty="0">
                <a:solidFill>
                  <a:schemeClr val="tx1"/>
                </a:solidFill>
                <a:effectLst/>
                <a:latin typeface="+mn-lt"/>
                <a:ea typeface="+mn-ea"/>
                <a:cs typeface="+mn-cs"/>
              </a:rPr>
              <a:t>Without treatment, HIV breaks down the immune systems and leaves it unable to fight infections.</a:t>
            </a:r>
          </a:p>
          <a:p>
            <a:pPr lvl="0"/>
            <a:r>
              <a:rPr lang="en-US" sz="1200" kern="1200" dirty="0">
                <a:solidFill>
                  <a:schemeClr val="tx1"/>
                </a:solidFill>
                <a:effectLst/>
                <a:latin typeface="+mn-lt"/>
                <a:ea typeface="+mn-ea"/>
                <a:cs typeface="+mn-cs"/>
              </a:rPr>
              <a:t>With consistent treatment, however, someone newly diagnosed with HIV should expect to never be given an AIDS diagnosis nor even to transmit the virus to their sexual partners. </a:t>
            </a:r>
          </a:p>
          <a:p>
            <a:pPr lvl="0"/>
            <a:r>
              <a:rPr lang="en-US" sz="1200" kern="1200" dirty="0">
                <a:solidFill>
                  <a:schemeClr val="tx1"/>
                </a:solidFill>
                <a:effectLst/>
                <a:latin typeface="+mn-lt"/>
                <a:ea typeface="+mn-ea"/>
                <a:cs typeface="+mn-cs"/>
              </a:rPr>
              <a:t>A really important teaching point to keep in mind when working with clients is that HIV and AIDS are not the same thing. HIV is the virus. AIDS is the disease state that happens over a number of years if HIV is left untreated. AIDS or Advanced HIV, is the a clinical definition of what happens when HIV goes untreated.</a:t>
            </a:r>
          </a:p>
          <a:p>
            <a:pPr lvl="0"/>
            <a:r>
              <a:rPr lang="en-US" sz="1200" kern="1200" dirty="0">
                <a:solidFill>
                  <a:schemeClr val="tx1"/>
                </a:solidFill>
                <a:effectLst/>
                <a:latin typeface="+mn-lt"/>
                <a:ea typeface="+mn-ea"/>
                <a:cs typeface="+mn-cs"/>
              </a:rPr>
              <a:t>In my work, I find that it can give people a sense of control over their diagnosis as HIV+ to know that by taking medications to treat HIV, they are proactively keeping themselves healthy, keeping Advanced HIV at bay, and they are protecting their sex partners. My taking medications, they are taking action to keep themselves healthy…taking control and exerting their power over the diagnosis.</a:t>
            </a:r>
          </a:p>
          <a:p>
            <a:pPr lvl="0"/>
            <a:r>
              <a:rPr lang="en-US" sz="1200" kern="1200" dirty="0">
                <a:solidFill>
                  <a:schemeClr val="tx1"/>
                </a:solidFill>
                <a:effectLst/>
                <a:latin typeface="+mn-lt"/>
                <a:ea typeface="+mn-ea"/>
                <a:cs typeface="+mn-cs"/>
              </a:rPr>
              <a:t>So, in respect to the question of why should someone get tested? Well, to know their status and if HIV-, take the proper steps to protect themselves from getting HIV such as taking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using condoms, or other prevention methods. And if HIV+, to engage in medical care and get on treatment to maintain their long-term health and protect their partners. </a:t>
            </a:r>
          </a:p>
        </p:txBody>
      </p:sp>
      <p:sp>
        <p:nvSpPr>
          <p:cNvPr id="4" name="Slide Number Placeholder 3"/>
          <p:cNvSpPr>
            <a:spLocks noGrp="1"/>
          </p:cNvSpPr>
          <p:nvPr>
            <p:ph type="sldNum" sz="quarter" idx="5"/>
          </p:nvPr>
        </p:nvSpPr>
        <p:spPr/>
        <p:txBody>
          <a:bodyPr/>
          <a:lstStyle/>
          <a:p>
            <a:fld id="{2EAF3D7C-E79C-464D-870B-78CB3C2428AA}" type="slidenum">
              <a:rPr lang="en-US" smtClean="0"/>
              <a:pPr/>
              <a:t>4</a:t>
            </a:fld>
            <a:endParaRPr lang="en-US"/>
          </a:p>
        </p:txBody>
      </p:sp>
    </p:spTree>
    <p:extLst>
      <p:ext uri="{BB962C8B-B14F-4D97-AF65-F5344CB8AC3E}">
        <p14:creationId xmlns:p14="http://schemas.microsoft.com/office/powerpoint/2010/main" val="204329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figure presenting the natural history of untreated HIV infection. The blue line shows the level of CD4 T lymphocytes while the red line shows the HIV viral load. HIV is a virus that destroys the immune system, primarily infecting CD4 lymphocytes. During the first few years of HIV infection, the body is able to control the virus but after several years, the CD4 lymphocytes get depleted and viral load increases significantly. At this point, the patient would be susceptible to various bacterial, viral, and fungal infections.</a:t>
            </a:r>
          </a:p>
        </p:txBody>
      </p:sp>
      <p:sp>
        <p:nvSpPr>
          <p:cNvPr id="4" name="Slide Number Placeholder 3"/>
          <p:cNvSpPr>
            <a:spLocks noGrp="1"/>
          </p:cNvSpPr>
          <p:nvPr>
            <p:ph type="sldNum" sz="quarter" idx="5"/>
          </p:nvPr>
        </p:nvSpPr>
        <p:spPr/>
        <p:txBody>
          <a:bodyPr/>
          <a:lstStyle/>
          <a:p>
            <a:fld id="{2EAF3D7C-E79C-464D-870B-78CB3C2428AA}" type="slidenum">
              <a:rPr lang="en-US" smtClean="0"/>
              <a:pPr/>
              <a:t>6</a:t>
            </a:fld>
            <a:endParaRPr lang="en-US"/>
          </a:p>
        </p:txBody>
      </p:sp>
    </p:spTree>
    <p:extLst>
      <p:ext uri="{BB962C8B-B14F-4D97-AF65-F5344CB8AC3E}">
        <p14:creationId xmlns:p14="http://schemas.microsoft.com/office/powerpoint/2010/main" val="390497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This is a depiction of the HIV Life cycle from infection to the production of new virus. The cycle will be broken down into sections to describe the targets of HIV treatment.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97310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linked to care, medical clinicians will do a full panel of baseline labs and then start patients on Antiretroviral Treatment or ART with the clinical goals of:</a:t>
            </a:r>
          </a:p>
          <a:p>
            <a:pPr lvl="0"/>
            <a:r>
              <a:rPr lang="en-US" sz="1200" kern="1200" dirty="0">
                <a:solidFill>
                  <a:schemeClr val="tx1"/>
                </a:solidFill>
                <a:effectLst/>
                <a:latin typeface="+mn-lt"/>
                <a:ea typeface="+mn-ea"/>
                <a:cs typeface="+mn-cs"/>
              </a:rPr>
              <a:t>Reducing HIV viral load to undetectable and keeping it that way</a:t>
            </a:r>
          </a:p>
          <a:p>
            <a:pPr lvl="0"/>
            <a:r>
              <a:rPr lang="en-US" sz="1200" kern="1200" dirty="0">
                <a:solidFill>
                  <a:schemeClr val="tx1"/>
                </a:solidFill>
                <a:effectLst/>
                <a:latin typeface="+mn-lt"/>
                <a:ea typeface="+mn-ea"/>
                <a:cs typeface="+mn-cs"/>
              </a:rPr>
              <a:t>Increasing CD4 cell count and maintaining it in the normal range between 500 and 1600</a:t>
            </a:r>
          </a:p>
          <a:p>
            <a:pPr lvl="0"/>
            <a:r>
              <a:rPr lang="en-US" sz="1200" kern="1200" dirty="0">
                <a:solidFill>
                  <a:schemeClr val="tx1"/>
                </a:solidFill>
                <a:effectLst/>
                <a:latin typeface="+mn-lt"/>
                <a:ea typeface="+mn-ea"/>
                <a:cs typeface="+mn-cs"/>
              </a:rPr>
              <a:t>Ensuring ART adherence on simple first line regimens such as one-pill-once-a-day meds</a:t>
            </a:r>
          </a:p>
          <a:p>
            <a:pPr lvl="0"/>
            <a:r>
              <a:rPr lang="en-US" sz="1200" kern="1200" dirty="0">
                <a:solidFill>
                  <a:schemeClr val="tx1"/>
                </a:solidFill>
                <a:effectLst/>
                <a:latin typeface="+mn-lt"/>
                <a:ea typeface="+mn-ea"/>
                <a:cs typeface="+mn-cs"/>
              </a:rPr>
              <a:t>Preserving a patient’s quality of life</a:t>
            </a:r>
          </a:p>
          <a:p>
            <a:pPr lvl="0"/>
            <a:r>
              <a:rPr lang="en-US" sz="1200" kern="1200" dirty="0">
                <a:solidFill>
                  <a:schemeClr val="tx1"/>
                </a:solidFill>
                <a:effectLst/>
                <a:latin typeface="+mn-lt"/>
                <a:ea typeface="+mn-ea"/>
                <a:cs typeface="+mn-cs"/>
              </a:rPr>
              <a:t>And reducing HIV transmission</a:t>
            </a:r>
          </a:p>
          <a:p>
            <a:r>
              <a:rPr lang="en-US" sz="1200" kern="1200" dirty="0">
                <a:solidFill>
                  <a:schemeClr val="tx1"/>
                </a:solidFill>
                <a:effectLst/>
                <a:latin typeface="+mn-lt"/>
                <a:ea typeface="+mn-ea"/>
                <a:cs typeface="+mn-cs"/>
              </a:rPr>
              <a:t>Just to re-emphasize, a really empowering point for PWH is that when someone achieves an undetectable viral load and sustains it for longer than six months, research has shown that they cannot transmit HIV to their sexual partners.</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9</a:t>
            </a:fld>
            <a:endParaRPr lang="en-US"/>
          </a:p>
        </p:txBody>
      </p:sp>
    </p:spTree>
    <p:extLst>
      <p:ext uri="{BB962C8B-B14F-4D97-AF65-F5344CB8AC3E}">
        <p14:creationId xmlns:p14="http://schemas.microsoft.com/office/powerpoint/2010/main" val="213000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Aging is associated with Low grade Inflammation and Immune Activation which then contributes to chronic co-morbidities.</a:t>
            </a:r>
          </a:p>
          <a:p>
            <a:endParaRPr lang="en-US" dirty="0"/>
          </a:p>
          <a:p>
            <a:r>
              <a:rPr lang="en-US" dirty="0"/>
              <a:t>Co-factors surrounding HIV makes this that much worse – HIV replication despite suppressive ART, microbial translocation with seepage of bacterial components thru a disrupted gut mucosa, and some ART toxicity such as increase in obesity due to integrase inhibitor contribute to immune activation; </a:t>
            </a:r>
          </a:p>
          <a:p>
            <a:endParaRPr lang="en-US" dirty="0"/>
          </a:p>
          <a:p>
            <a:r>
              <a:rPr lang="en-US" dirty="0"/>
              <a:t>As well as lifestyle choice such as alcohol, smoking and substance abuse and high rates among PWH of HCV, HBV and CMV co-infection</a:t>
            </a:r>
          </a:p>
          <a:p>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249507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18</a:t>
            </a:fld>
            <a:endParaRPr lang="en-US"/>
          </a:p>
        </p:txBody>
      </p:sp>
    </p:spTree>
    <p:extLst>
      <p:ext uri="{BB962C8B-B14F-4D97-AF65-F5344CB8AC3E}">
        <p14:creationId xmlns:p14="http://schemas.microsoft.com/office/powerpoint/2010/main" val="983231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4/1/2024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4/1/2024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4/1/2024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4/1/2024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4/1/2024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4/1/2024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4/1/2024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4/1/2024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4/1/2024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4/1/2024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hiv.gov/"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goshima@hawaii.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863" y="1831113"/>
            <a:ext cx="8694294" cy="1944974"/>
          </a:xfrm>
        </p:spPr>
        <p:txBody>
          <a:bodyPr/>
          <a:lstStyle/>
          <a:p>
            <a:pPr algn="ctr"/>
            <a:r>
              <a:rPr lang="en-US" sz="4600" dirty="0"/>
              <a:t>HIV &amp; Aging</a:t>
            </a:r>
            <a:br>
              <a:rPr lang="en-US" sz="4600" dirty="0"/>
            </a:br>
            <a:r>
              <a:rPr lang="en-US" sz="4600" dirty="0"/>
              <a:t>Communities of Practice</a:t>
            </a:r>
          </a:p>
        </p:txBody>
      </p:sp>
      <p:sp>
        <p:nvSpPr>
          <p:cNvPr id="3" name="Subtitle 2"/>
          <p:cNvSpPr>
            <a:spLocks noGrp="1"/>
          </p:cNvSpPr>
          <p:nvPr>
            <p:ph type="subTitle" idx="1"/>
          </p:nvPr>
        </p:nvSpPr>
        <p:spPr>
          <a:xfrm>
            <a:off x="685803" y="3991975"/>
            <a:ext cx="7943849" cy="1928957"/>
          </a:xfrm>
        </p:spPr>
        <p:txBody>
          <a:bodyPr>
            <a:normAutofit fontScale="77500" lnSpcReduction="20000"/>
          </a:bodyPr>
          <a:lstStyle/>
          <a:p>
            <a:pPr algn="ctr">
              <a:lnSpc>
                <a:spcPct val="120000"/>
              </a:lnSpc>
              <a:spcBef>
                <a:spcPts val="0"/>
              </a:spcBef>
            </a:pPr>
            <a:r>
              <a:rPr lang="en-US" sz="2800" b="1" dirty="0"/>
              <a:t>Cyril </a:t>
            </a:r>
            <a:r>
              <a:rPr lang="en-US" sz="2800" b="1" dirty="0" err="1"/>
              <a:t>Goshima</a:t>
            </a:r>
            <a:r>
              <a:rPr lang="en-US" sz="2800" b="1" dirty="0"/>
              <a:t>, MD</a:t>
            </a:r>
          </a:p>
          <a:p>
            <a:pPr algn="ctr">
              <a:lnSpc>
                <a:spcPct val="120000"/>
              </a:lnSpc>
              <a:spcBef>
                <a:spcPts val="0"/>
              </a:spcBef>
            </a:pPr>
            <a:r>
              <a:rPr lang="en-US" sz="2600" dirty="0"/>
              <a:t>Senior Adviser, Pacific AIDS Education &amp; Training Center – </a:t>
            </a:r>
          </a:p>
          <a:p>
            <a:pPr algn="ctr">
              <a:lnSpc>
                <a:spcPct val="120000"/>
              </a:lnSpc>
              <a:spcBef>
                <a:spcPts val="0"/>
              </a:spcBef>
            </a:pPr>
            <a:r>
              <a:rPr lang="en-US" sz="2600" dirty="0"/>
              <a:t>Hawaii and US-Affiliated Pacific Islands</a:t>
            </a:r>
          </a:p>
          <a:p>
            <a:pPr algn="ctr">
              <a:lnSpc>
                <a:spcPct val="120000"/>
              </a:lnSpc>
              <a:spcBef>
                <a:spcPts val="0"/>
              </a:spcBef>
            </a:pPr>
            <a:r>
              <a:rPr lang="en-US" sz="2600" dirty="0"/>
              <a:t>John A Burns School of Medicine, University of Hawaii at Manoa</a:t>
            </a:r>
          </a:p>
          <a:p>
            <a:pPr algn="ctr">
              <a:lnSpc>
                <a:spcPct val="120000"/>
              </a:lnSpc>
              <a:spcBef>
                <a:spcPts val="0"/>
              </a:spcBef>
            </a:pPr>
            <a:endParaRPr lang="en-US" sz="800" dirty="0"/>
          </a:p>
          <a:p>
            <a:pPr algn="ctr">
              <a:lnSpc>
                <a:spcPct val="120000"/>
              </a:lnSpc>
              <a:spcBef>
                <a:spcPts val="0"/>
              </a:spcBef>
            </a:pPr>
            <a:r>
              <a:rPr lang="en-US" dirty="0"/>
              <a:t>April 3,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82452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43463"/>
            <a:ext cx="8315569" cy="472800"/>
          </a:xfrm>
        </p:spPr>
        <p:txBody>
          <a:bodyPr/>
          <a:lstStyle/>
          <a:p>
            <a:pPr algn="ctr"/>
            <a:r>
              <a:rPr lang="en-US" sz="3600"/>
              <a:t>Effective Treatment Saves Lives</a:t>
            </a:r>
          </a:p>
        </p:txBody>
      </p:sp>
      <p:pic>
        <p:nvPicPr>
          <p:cNvPr id="5" name="Picture 4" descr="Infographic: HIV Medicines Help People with HIV Live Longer (Average Years of Life). A person without HIV lives an average of 79 years.  A person with HIV diagnosed at age 20 taking current HIV medicines lives on average 71 years. A person with HIV diagnoses at age 20 not taking current HIV medications lives an average of 32 years. Sources: National Vital Statistics Reports, 2012, PLoS One, 2013: and Journal of the American Medical Association, 199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2145"/>
          <a:stretch/>
        </p:blipFill>
        <p:spPr>
          <a:xfrm>
            <a:off x="332971" y="793969"/>
            <a:ext cx="8676839" cy="4801292"/>
          </a:xfrm>
          <a:prstGeom prst="rect">
            <a:avLst/>
          </a:prstGeom>
        </p:spPr>
      </p:pic>
      <p:sp>
        <p:nvSpPr>
          <p:cNvPr id="3" name="TextBox 2">
            <a:extLst>
              <a:ext uri="{FF2B5EF4-FFF2-40B4-BE49-F238E27FC236}">
                <a16:creationId xmlns:a16="http://schemas.microsoft.com/office/drawing/2014/main" id="{761760FE-49A1-CD90-017B-DE741D5D43D1}"/>
              </a:ext>
            </a:extLst>
          </p:cNvPr>
          <p:cNvSpPr txBox="1"/>
          <p:nvPr/>
        </p:nvSpPr>
        <p:spPr>
          <a:xfrm>
            <a:off x="28914" y="5594827"/>
            <a:ext cx="90771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Infection is lifelong – HIV is treatable but </a:t>
            </a:r>
            <a:r>
              <a:rPr lang="en-US" sz="2400" b="1"/>
              <a:t>not</a:t>
            </a:r>
            <a:r>
              <a:rPr lang="en-US" sz="2400"/>
              <a:t> curable</a:t>
            </a:r>
            <a:r>
              <a:rPr lang="en-US" sz="2400">
                <a:cs typeface="Arial"/>
              </a:rPr>
              <a:t>​</a:t>
            </a:r>
            <a:endParaRPr lang="en-US">
              <a:cs typeface="Arial"/>
            </a:endParaRPr>
          </a:p>
        </p:txBody>
      </p:sp>
      <p:sp>
        <p:nvSpPr>
          <p:cNvPr id="6" name="Marcador de pie de página 4">
            <a:extLst>
              <a:ext uri="{FF2B5EF4-FFF2-40B4-BE49-F238E27FC236}">
                <a16:creationId xmlns:a16="http://schemas.microsoft.com/office/drawing/2014/main" id="{6C50E92E-FC56-42B7-9FDA-8DBA66104821}"/>
              </a:ext>
            </a:extLst>
          </p:cNvPr>
          <p:cNvSpPr txBox="1">
            <a:spLocks/>
          </p:cNvSpPr>
          <p:nvPr/>
        </p:nvSpPr>
        <p:spPr>
          <a:xfrm>
            <a:off x="3352459" y="6352708"/>
            <a:ext cx="4367298" cy="365760"/>
          </a:xfrm>
          <a:prstGeom prst="rect">
            <a:avLst/>
          </a:prstGeom>
        </p:spPr>
        <p:txBody>
          <a:bodyPr anchor="ctr">
            <a:normAutofit/>
          </a:bodyP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pPr>
              <a:spcAft>
                <a:spcPts val="600"/>
              </a:spcAft>
            </a:pPr>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10</a:t>
            </a:fld>
            <a:endParaRPr lang="en-US">
              <a:solidFill>
                <a:srgbClr val="FFFFFF"/>
              </a:solidFill>
            </a:endParaRPr>
          </a:p>
        </p:txBody>
      </p:sp>
    </p:spTree>
    <p:extLst>
      <p:ext uri="{BB962C8B-B14F-4D97-AF65-F5344CB8AC3E}">
        <p14:creationId xmlns:p14="http://schemas.microsoft.com/office/powerpoint/2010/main" val="122330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97D7-2CE0-4B30-9AD1-392A75F9347F}"/>
              </a:ext>
            </a:extLst>
          </p:cNvPr>
          <p:cNvSpPr>
            <a:spLocks noGrp="1"/>
          </p:cNvSpPr>
          <p:nvPr>
            <p:ph type="title"/>
          </p:nvPr>
        </p:nvSpPr>
        <p:spPr/>
        <p:txBody>
          <a:bodyPr/>
          <a:lstStyle/>
          <a:p>
            <a:r>
              <a:rPr lang="en-US" dirty="0"/>
              <a:t>Aging with HIV (2021 Data)</a:t>
            </a:r>
          </a:p>
        </p:txBody>
      </p:sp>
      <p:sp>
        <p:nvSpPr>
          <p:cNvPr id="4" name="Content Placeholder 5">
            <a:extLst>
              <a:ext uri="{FF2B5EF4-FFF2-40B4-BE49-F238E27FC236}">
                <a16:creationId xmlns:a16="http://schemas.microsoft.com/office/drawing/2014/main" id="{FA6301D1-384E-4206-A751-092B3C4DA496}"/>
              </a:ext>
            </a:extLst>
          </p:cNvPr>
          <p:cNvSpPr txBox="1">
            <a:spLocks/>
          </p:cNvSpPr>
          <p:nvPr/>
        </p:nvSpPr>
        <p:spPr>
          <a:xfrm>
            <a:off x="367475" y="1591902"/>
            <a:ext cx="4354427" cy="3849528"/>
          </a:xfrm>
          <a:prstGeom prst="rect">
            <a:avLst/>
          </a:prstGeom>
        </p:spPr>
        <p:txBody>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b="0" i="0" dirty="0">
                <a:solidFill>
                  <a:srgbClr val="000000"/>
                </a:solidFill>
                <a:effectLst/>
                <a:latin typeface="+mj-lt"/>
              </a:rPr>
              <a:t>According to the Centers for Disease Control and Prevention, in 2021, of the nearly 1.1 million people with diagnosed HIV in the United States and dependent areas, </a:t>
            </a:r>
            <a:r>
              <a:rPr lang="en-US" sz="2000" b="1" i="0" dirty="0">
                <a:solidFill>
                  <a:srgbClr val="000000"/>
                </a:solidFill>
                <a:effectLst/>
                <a:latin typeface="+mj-lt"/>
              </a:rPr>
              <a:t>over 53% were aged 50 and up</a:t>
            </a:r>
            <a:r>
              <a:rPr lang="en-US" sz="2000" b="0" i="0" dirty="0">
                <a:solidFill>
                  <a:srgbClr val="000000"/>
                </a:solidFill>
                <a:effectLst/>
                <a:latin typeface="+mj-lt"/>
              </a:rPr>
              <a:t>.</a:t>
            </a:r>
          </a:p>
          <a:p>
            <a:r>
              <a:rPr lang="en-US" sz="2000" b="0" i="0" dirty="0">
                <a:solidFill>
                  <a:srgbClr val="000000"/>
                </a:solidFill>
                <a:effectLst/>
                <a:latin typeface="+mj-lt"/>
              </a:rPr>
              <a:t>People </a:t>
            </a:r>
            <a:r>
              <a:rPr lang="en-US" sz="2000" b="1" i="0" dirty="0">
                <a:solidFill>
                  <a:srgbClr val="000000"/>
                </a:solidFill>
                <a:effectLst/>
                <a:latin typeface="+mj-lt"/>
              </a:rPr>
              <a:t>aged 50 and older accounted for 16% of the 36,136 new HIV diagnoses in 2021 </a:t>
            </a:r>
            <a:r>
              <a:rPr lang="en-US" sz="2000" b="0" i="0" dirty="0">
                <a:solidFill>
                  <a:srgbClr val="000000"/>
                </a:solidFill>
                <a:effectLst/>
                <a:latin typeface="+mj-lt"/>
              </a:rPr>
              <a:t>among people ages 13 and older in the United States and dependent areas.</a:t>
            </a:r>
            <a:endParaRPr lang="en-US" sz="2000" dirty="0">
              <a:latin typeface="+mj-lt"/>
            </a:endParaRPr>
          </a:p>
        </p:txBody>
      </p:sp>
      <p:pic>
        <p:nvPicPr>
          <p:cNvPr id="7" name="Picture 6" descr="Number of older adults with HIV is increasing. Photo showing two older adults on a bicycle.">
            <a:extLst>
              <a:ext uri="{FF2B5EF4-FFF2-40B4-BE49-F238E27FC236}">
                <a16:creationId xmlns:a16="http://schemas.microsoft.com/office/drawing/2014/main" id="{CDB8D408-7DB6-47AF-918E-C54D809E09B7}"/>
              </a:ext>
            </a:extLst>
          </p:cNvPr>
          <p:cNvPicPr>
            <a:picLocks noChangeAspect="1"/>
          </p:cNvPicPr>
          <p:nvPr/>
        </p:nvPicPr>
        <p:blipFill>
          <a:blip r:embed="rId2"/>
          <a:stretch>
            <a:fillRect/>
          </a:stretch>
        </p:blipFill>
        <p:spPr>
          <a:xfrm>
            <a:off x="4571999" y="1273528"/>
            <a:ext cx="4429125" cy="4486275"/>
          </a:xfrm>
          <a:prstGeom prst="rect">
            <a:avLst/>
          </a:prstGeom>
        </p:spPr>
      </p:pic>
      <p:sp>
        <p:nvSpPr>
          <p:cNvPr id="5" name="TextBox 4">
            <a:extLst>
              <a:ext uri="{FF2B5EF4-FFF2-40B4-BE49-F238E27FC236}">
                <a16:creationId xmlns:a16="http://schemas.microsoft.com/office/drawing/2014/main" id="{1CDC788F-3564-4311-BC65-AAACCE9309BD}"/>
              </a:ext>
            </a:extLst>
          </p:cNvPr>
          <p:cNvSpPr txBox="1"/>
          <p:nvPr/>
        </p:nvSpPr>
        <p:spPr>
          <a:xfrm>
            <a:off x="3102964" y="6504002"/>
            <a:ext cx="5263748" cy="307777"/>
          </a:xfrm>
          <a:prstGeom prst="rect">
            <a:avLst/>
          </a:prstGeom>
          <a:noFill/>
        </p:spPr>
        <p:txBody>
          <a:bodyPr wrap="square" rtlCol="0">
            <a:spAutoFit/>
          </a:bodyPr>
          <a:lstStyle/>
          <a:p>
            <a:r>
              <a:rPr lang="en-US" sz="1400" dirty="0">
                <a:solidFill>
                  <a:schemeClr val="bg1"/>
                </a:solidFill>
                <a:hlinkClick r:id="rId3"/>
              </a:rPr>
              <a:t>www.HIV.gov</a:t>
            </a:r>
            <a:r>
              <a:rPr lang="en-US" sz="1400" dirty="0">
                <a:solidFill>
                  <a:schemeClr val="bg1"/>
                </a:solidFill>
              </a:rPr>
              <a:t>. ‘Aging with HIV’ website. Accessed April 2024</a:t>
            </a:r>
          </a:p>
        </p:txBody>
      </p:sp>
      <p:sp>
        <p:nvSpPr>
          <p:cNvPr id="3" name="Slide Number Placeholder 2">
            <a:extLst>
              <a:ext uri="{FF2B5EF4-FFF2-40B4-BE49-F238E27FC236}">
                <a16:creationId xmlns:a16="http://schemas.microsoft.com/office/drawing/2014/main" id="{8DB907B5-B0CE-4F8D-94CE-A4D91C549BB3}"/>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46153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5731-F46B-437F-955C-7E71F9CBF0B3}"/>
              </a:ext>
            </a:extLst>
          </p:cNvPr>
          <p:cNvSpPr>
            <a:spLocks noGrp="1"/>
          </p:cNvSpPr>
          <p:nvPr>
            <p:ph type="title"/>
          </p:nvPr>
        </p:nvSpPr>
        <p:spPr>
          <a:xfrm>
            <a:off x="469057" y="0"/>
            <a:ext cx="8772771" cy="1143000"/>
          </a:xfrm>
        </p:spPr>
        <p:txBody>
          <a:bodyPr/>
          <a:lstStyle/>
          <a:p>
            <a:r>
              <a:rPr lang="en-US" sz="3600" dirty="0"/>
              <a:t>Natural history of untreated HIV infection</a:t>
            </a:r>
          </a:p>
        </p:txBody>
      </p:sp>
      <p:pic>
        <p:nvPicPr>
          <p:cNvPr id="4" name="Picture 3" descr="Natural history of HIV infection demonstrating persistent immune activation">
            <a:extLst>
              <a:ext uri="{FF2B5EF4-FFF2-40B4-BE49-F238E27FC236}">
                <a16:creationId xmlns:a16="http://schemas.microsoft.com/office/drawing/2014/main" id="{33608C5E-0151-4842-AEBD-0FB7433F97CD}"/>
              </a:ext>
            </a:extLst>
          </p:cNvPr>
          <p:cNvPicPr>
            <a:picLocks noChangeAspect="1"/>
          </p:cNvPicPr>
          <p:nvPr/>
        </p:nvPicPr>
        <p:blipFill rotWithShape="1">
          <a:blip r:embed="rId2"/>
          <a:srcRect t="21935"/>
          <a:stretch/>
        </p:blipFill>
        <p:spPr>
          <a:xfrm>
            <a:off x="469057" y="907326"/>
            <a:ext cx="7670602" cy="4198706"/>
          </a:xfrm>
          <a:prstGeom prst="rect">
            <a:avLst/>
          </a:prstGeom>
        </p:spPr>
      </p:pic>
      <p:sp>
        <p:nvSpPr>
          <p:cNvPr id="6" name="TextBox 5">
            <a:extLst>
              <a:ext uri="{FF2B5EF4-FFF2-40B4-BE49-F238E27FC236}">
                <a16:creationId xmlns:a16="http://schemas.microsoft.com/office/drawing/2014/main" id="{BE750861-1212-487A-95CE-AA12F0B55D37}"/>
              </a:ext>
            </a:extLst>
          </p:cNvPr>
          <p:cNvSpPr txBox="1"/>
          <p:nvPr/>
        </p:nvSpPr>
        <p:spPr>
          <a:xfrm>
            <a:off x="779489" y="5427023"/>
            <a:ext cx="7360170" cy="646331"/>
          </a:xfrm>
          <a:prstGeom prst="rect">
            <a:avLst/>
          </a:prstGeom>
          <a:noFill/>
        </p:spPr>
        <p:txBody>
          <a:bodyPr wrap="square" rtlCol="0">
            <a:spAutoFit/>
          </a:bodyPr>
          <a:lstStyle/>
          <a:p>
            <a:r>
              <a:rPr lang="en-US" sz="1800" dirty="0"/>
              <a:t>Despite antiretroviral therapy, people with HIV have persistent, low-grade immune activation and inflammation</a:t>
            </a:r>
            <a:endParaRPr lang="en-US" dirty="0"/>
          </a:p>
        </p:txBody>
      </p:sp>
      <p:sp>
        <p:nvSpPr>
          <p:cNvPr id="5" name="TextBox 4">
            <a:extLst>
              <a:ext uri="{FF2B5EF4-FFF2-40B4-BE49-F238E27FC236}">
                <a16:creationId xmlns:a16="http://schemas.microsoft.com/office/drawing/2014/main" id="{2F4914DB-A59C-4842-A94B-FB45EDDC6BCA}"/>
              </a:ext>
            </a:extLst>
          </p:cNvPr>
          <p:cNvSpPr txBox="1"/>
          <p:nvPr/>
        </p:nvSpPr>
        <p:spPr>
          <a:xfrm>
            <a:off x="4782650" y="6394345"/>
            <a:ext cx="3506088" cy="307777"/>
          </a:xfrm>
          <a:prstGeom prst="rect">
            <a:avLst/>
          </a:prstGeom>
          <a:noFill/>
        </p:spPr>
        <p:txBody>
          <a:bodyPr wrap="none" rtlCol="0">
            <a:spAutoFit/>
          </a:bodyPr>
          <a:lstStyle/>
          <a:p>
            <a:r>
              <a:rPr lang="en-US" sz="1400" dirty="0">
                <a:solidFill>
                  <a:schemeClr val="bg1"/>
                </a:solidFill>
              </a:rPr>
              <a:t>Grossman Z, et al.</a:t>
            </a:r>
            <a:r>
              <a:rPr lang="en-US" sz="1400" i="1" dirty="0">
                <a:solidFill>
                  <a:schemeClr val="bg1"/>
                </a:solidFill>
              </a:rPr>
              <a:t> Nature Medicine.</a:t>
            </a:r>
            <a:r>
              <a:rPr lang="en-US" sz="1400" dirty="0">
                <a:solidFill>
                  <a:schemeClr val="bg1"/>
                </a:solidFill>
              </a:rPr>
              <a:t> 2006</a:t>
            </a:r>
          </a:p>
        </p:txBody>
      </p:sp>
      <p:sp>
        <p:nvSpPr>
          <p:cNvPr id="3" name="Slide Number Placeholder 2">
            <a:extLst>
              <a:ext uri="{FF2B5EF4-FFF2-40B4-BE49-F238E27FC236}">
                <a16:creationId xmlns:a16="http://schemas.microsoft.com/office/drawing/2014/main" id="{FB92FD43-4DFA-4AE0-9C0D-823CC20AA259}"/>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68649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FBA3-50E4-40A0-BD74-6C6DB990E20F}"/>
              </a:ext>
            </a:extLst>
          </p:cNvPr>
          <p:cNvSpPr>
            <a:spLocks noGrp="1"/>
          </p:cNvSpPr>
          <p:nvPr>
            <p:ph type="title"/>
          </p:nvPr>
        </p:nvSpPr>
        <p:spPr>
          <a:xfrm>
            <a:off x="442212" y="-25164"/>
            <a:ext cx="8623226" cy="1143000"/>
          </a:xfrm>
        </p:spPr>
        <p:txBody>
          <a:bodyPr anchor="ctr">
            <a:normAutofit/>
          </a:bodyPr>
          <a:lstStyle/>
          <a:p>
            <a:pPr>
              <a:lnSpc>
                <a:spcPct val="90000"/>
              </a:lnSpc>
            </a:pPr>
            <a:r>
              <a:rPr lang="en-US" sz="2800" dirty="0"/>
              <a:t>Factors Contributing to Immune Activation &amp; Inflammation</a:t>
            </a:r>
          </a:p>
        </p:txBody>
      </p:sp>
      <p:pic>
        <p:nvPicPr>
          <p:cNvPr id="5" name="Picture 4" descr="various factors contributing to aging, immune activation, and chronic comorbidities in HIV">
            <a:extLst>
              <a:ext uri="{FF2B5EF4-FFF2-40B4-BE49-F238E27FC236}">
                <a16:creationId xmlns:a16="http://schemas.microsoft.com/office/drawing/2014/main" id="{A820A94D-3D87-4E8F-98A9-255E949F594C}"/>
              </a:ext>
            </a:extLst>
          </p:cNvPr>
          <p:cNvPicPr>
            <a:picLocks noChangeAspect="1"/>
          </p:cNvPicPr>
          <p:nvPr/>
        </p:nvPicPr>
        <p:blipFill>
          <a:blip r:embed="rId3"/>
          <a:stretch>
            <a:fillRect/>
          </a:stretch>
        </p:blipFill>
        <p:spPr>
          <a:xfrm>
            <a:off x="985969" y="764692"/>
            <a:ext cx="7172062" cy="4572190"/>
          </a:xfrm>
          <a:prstGeom prst="rect">
            <a:avLst/>
          </a:prstGeom>
          <a:noFill/>
        </p:spPr>
      </p:pic>
      <p:sp>
        <p:nvSpPr>
          <p:cNvPr id="3" name="Slide Number Placeholder 2">
            <a:extLst>
              <a:ext uri="{FF2B5EF4-FFF2-40B4-BE49-F238E27FC236}">
                <a16:creationId xmlns:a16="http://schemas.microsoft.com/office/drawing/2014/main" id="{86981E9C-07ED-4748-BA0B-D6403492E868}"/>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13</a:t>
            </a:fld>
            <a:endParaRPr lang="en-US"/>
          </a:p>
        </p:txBody>
      </p:sp>
      <p:sp>
        <p:nvSpPr>
          <p:cNvPr id="6" name="TextBox 5">
            <a:extLst>
              <a:ext uri="{FF2B5EF4-FFF2-40B4-BE49-F238E27FC236}">
                <a16:creationId xmlns:a16="http://schemas.microsoft.com/office/drawing/2014/main" id="{F5F78533-E23F-4670-97BA-ABC238ABF086}"/>
              </a:ext>
            </a:extLst>
          </p:cNvPr>
          <p:cNvSpPr txBox="1"/>
          <p:nvPr/>
        </p:nvSpPr>
        <p:spPr>
          <a:xfrm>
            <a:off x="4047344" y="6459770"/>
            <a:ext cx="5671873" cy="307777"/>
          </a:xfrm>
          <a:prstGeom prst="rect">
            <a:avLst/>
          </a:prstGeom>
          <a:noFill/>
        </p:spPr>
        <p:txBody>
          <a:bodyPr wrap="square" rtlCol="0">
            <a:spAutoFit/>
          </a:bodyPr>
          <a:lstStyle/>
          <a:p>
            <a:r>
              <a:rPr lang="en-US" sz="1400" dirty="0">
                <a:solidFill>
                  <a:schemeClr val="bg1"/>
                </a:solidFill>
                <a:latin typeface="+mj-lt"/>
              </a:rPr>
              <a:t>Babu H, et al.</a:t>
            </a:r>
            <a:r>
              <a:rPr lang="en-US" sz="1400" b="0" i="0" dirty="0">
                <a:solidFill>
                  <a:schemeClr val="bg1"/>
                </a:solidFill>
                <a:effectLst/>
                <a:latin typeface="+mj-lt"/>
              </a:rPr>
              <a:t> Front. Immunol., 26 August 2019</a:t>
            </a:r>
            <a:endParaRPr lang="en-US" sz="1400" dirty="0">
              <a:solidFill>
                <a:schemeClr val="bg1"/>
              </a:solidFill>
              <a:latin typeface="+mj-lt"/>
            </a:endParaRPr>
          </a:p>
        </p:txBody>
      </p:sp>
      <p:sp>
        <p:nvSpPr>
          <p:cNvPr id="7" name="TextBox 6">
            <a:extLst>
              <a:ext uri="{FF2B5EF4-FFF2-40B4-BE49-F238E27FC236}">
                <a16:creationId xmlns:a16="http://schemas.microsoft.com/office/drawing/2014/main" id="{AC2D6E1F-8F4A-4631-90DB-C3E5135F027A}"/>
              </a:ext>
            </a:extLst>
          </p:cNvPr>
          <p:cNvSpPr txBox="1"/>
          <p:nvPr/>
        </p:nvSpPr>
        <p:spPr>
          <a:xfrm>
            <a:off x="843197" y="5436660"/>
            <a:ext cx="7457605" cy="461665"/>
          </a:xfrm>
          <a:prstGeom prst="rect">
            <a:avLst/>
          </a:prstGeom>
          <a:noFill/>
        </p:spPr>
        <p:txBody>
          <a:bodyPr wrap="square" rtlCol="0">
            <a:spAutoFit/>
          </a:bodyPr>
          <a:lstStyle/>
          <a:p>
            <a:r>
              <a:rPr lang="en-US" sz="1200" dirty="0"/>
              <a:t>Abbreviations: ART, antiretroviral therapy; CMV: cytomegalovirus; ETOH, ethanol/alcohol; HBV, hepatitis B virus; HCV, hepatitis C virus; </a:t>
            </a:r>
          </a:p>
        </p:txBody>
      </p:sp>
    </p:spTree>
    <p:extLst>
      <p:ext uri="{BB962C8B-B14F-4D97-AF65-F5344CB8AC3E}">
        <p14:creationId xmlns:p14="http://schemas.microsoft.com/office/powerpoint/2010/main" val="26131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0E7-A3D9-4818-A839-FCC472343BE4}"/>
              </a:ext>
            </a:extLst>
          </p:cNvPr>
          <p:cNvSpPr>
            <a:spLocks noGrp="1"/>
          </p:cNvSpPr>
          <p:nvPr>
            <p:ph type="title"/>
          </p:nvPr>
        </p:nvSpPr>
        <p:spPr>
          <a:xfrm>
            <a:off x="457202" y="274639"/>
            <a:ext cx="8315569" cy="700655"/>
          </a:xfrm>
        </p:spPr>
        <p:txBody>
          <a:bodyPr/>
          <a:lstStyle/>
          <a:p>
            <a:r>
              <a:rPr lang="en-US" dirty="0"/>
              <a:t>Cardiovascular disease in HIV</a:t>
            </a:r>
          </a:p>
        </p:txBody>
      </p:sp>
      <p:sp>
        <p:nvSpPr>
          <p:cNvPr id="3" name="Content Placeholder 2">
            <a:extLst>
              <a:ext uri="{FF2B5EF4-FFF2-40B4-BE49-F238E27FC236}">
                <a16:creationId xmlns:a16="http://schemas.microsoft.com/office/drawing/2014/main" id="{64CE5B56-5EBB-49D6-B83B-18ABA80BDA01}"/>
              </a:ext>
            </a:extLst>
          </p:cNvPr>
          <p:cNvSpPr>
            <a:spLocks noGrp="1"/>
          </p:cNvSpPr>
          <p:nvPr>
            <p:ph idx="1"/>
          </p:nvPr>
        </p:nvSpPr>
        <p:spPr>
          <a:xfrm>
            <a:off x="414215" y="975294"/>
            <a:ext cx="8315569" cy="4367299"/>
          </a:xfrm>
        </p:spPr>
        <p:txBody>
          <a:bodyPr>
            <a:normAutofit/>
          </a:bodyPr>
          <a:lstStyle/>
          <a:p>
            <a:r>
              <a:rPr lang="en-US" sz="2400" dirty="0"/>
              <a:t>Coronary Artery Disease – approximately 2.0 increased relative risk (RR)</a:t>
            </a:r>
          </a:p>
          <a:p>
            <a:pPr lvl="1"/>
            <a:r>
              <a:rPr lang="en-US" sz="2000" dirty="0"/>
              <a:t>Strong evidence for the role of immune activation including monocytes/macrophages</a:t>
            </a:r>
            <a:endParaRPr lang="en-US" dirty="0"/>
          </a:p>
          <a:p>
            <a:r>
              <a:rPr lang="en-US" sz="2400" dirty="0"/>
              <a:t>Strokes occur more frequently and at a much younger age among people with HIV</a:t>
            </a:r>
          </a:p>
          <a:p>
            <a:endParaRPr lang="en-US" sz="2400" dirty="0"/>
          </a:p>
          <a:p>
            <a:endParaRPr lang="en-US" dirty="0"/>
          </a:p>
          <a:p>
            <a:endParaRPr lang="en-US" dirty="0"/>
          </a:p>
        </p:txBody>
      </p:sp>
      <p:pic>
        <p:nvPicPr>
          <p:cNvPr id="7" name="Content Placeholder 6" descr="HIV affects various cell types of the immune system, causing immune activation and increased atherosclerosis">
            <a:extLst>
              <a:ext uri="{FF2B5EF4-FFF2-40B4-BE49-F238E27FC236}">
                <a16:creationId xmlns:a16="http://schemas.microsoft.com/office/drawing/2014/main" id="{5D9450CD-759A-45D0-8C0C-91902DC58A50}"/>
              </a:ext>
            </a:extLst>
          </p:cNvPr>
          <p:cNvPicPr>
            <a:picLocks noChangeAspect="1"/>
          </p:cNvPicPr>
          <p:nvPr/>
        </p:nvPicPr>
        <p:blipFill>
          <a:blip r:embed="rId2"/>
          <a:stretch>
            <a:fillRect/>
          </a:stretch>
        </p:blipFill>
        <p:spPr>
          <a:xfrm>
            <a:off x="670923" y="3286081"/>
            <a:ext cx="7592291" cy="2757167"/>
          </a:xfrm>
          <a:prstGeom prst="rect">
            <a:avLst/>
          </a:prstGeom>
        </p:spPr>
      </p:pic>
      <p:sp>
        <p:nvSpPr>
          <p:cNvPr id="6" name="TextBox 5">
            <a:extLst>
              <a:ext uri="{FF2B5EF4-FFF2-40B4-BE49-F238E27FC236}">
                <a16:creationId xmlns:a16="http://schemas.microsoft.com/office/drawing/2014/main" id="{550B41A6-75BE-4B29-98F7-2930CFEC6E56}"/>
              </a:ext>
            </a:extLst>
          </p:cNvPr>
          <p:cNvSpPr txBox="1"/>
          <p:nvPr/>
        </p:nvSpPr>
        <p:spPr>
          <a:xfrm>
            <a:off x="2533338" y="6305882"/>
            <a:ext cx="5523875" cy="461665"/>
          </a:xfrm>
          <a:prstGeom prst="rect">
            <a:avLst/>
          </a:prstGeom>
          <a:noFill/>
        </p:spPr>
        <p:txBody>
          <a:bodyPr wrap="square">
            <a:spAutoFit/>
          </a:bodyPr>
          <a:lstStyle/>
          <a:p>
            <a:r>
              <a:rPr lang="en-US" sz="1200" dirty="0" err="1">
                <a:solidFill>
                  <a:schemeClr val="bg1"/>
                </a:solidFill>
              </a:rPr>
              <a:t>Eyawo</a:t>
            </a:r>
            <a:r>
              <a:rPr lang="en-US" sz="1200" dirty="0">
                <a:solidFill>
                  <a:schemeClr val="bg1"/>
                </a:solidFill>
              </a:rPr>
              <a:t> O et al. BMJ Open, 2019;  Mullis C &amp; Swartz TH. Front. Cardiovasc Med. 2020; Chow D, et al. AIDS. 2023; Crane HM, et al. JAIDS. 2021.</a:t>
            </a:r>
          </a:p>
        </p:txBody>
      </p:sp>
      <p:sp>
        <p:nvSpPr>
          <p:cNvPr id="4" name="Slide Number Placeholder 3">
            <a:extLst>
              <a:ext uri="{FF2B5EF4-FFF2-40B4-BE49-F238E27FC236}">
                <a16:creationId xmlns:a16="http://schemas.microsoft.com/office/drawing/2014/main" id="{63669CD4-0E00-41AD-8E1C-902422C25438}"/>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19051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4A55-1136-4CF4-8BDB-2CA3D59AD2ED}"/>
              </a:ext>
            </a:extLst>
          </p:cNvPr>
          <p:cNvSpPr>
            <a:spLocks noGrp="1"/>
          </p:cNvSpPr>
          <p:nvPr>
            <p:ph type="title"/>
          </p:nvPr>
        </p:nvSpPr>
        <p:spPr/>
        <p:txBody>
          <a:bodyPr/>
          <a:lstStyle/>
          <a:p>
            <a:r>
              <a:rPr lang="en-US" dirty="0"/>
              <a:t>Neurocognitive disorders in HIV</a:t>
            </a:r>
          </a:p>
        </p:txBody>
      </p:sp>
      <p:sp>
        <p:nvSpPr>
          <p:cNvPr id="3" name="Content Placeholder 2">
            <a:extLst>
              <a:ext uri="{FF2B5EF4-FFF2-40B4-BE49-F238E27FC236}">
                <a16:creationId xmlns:a16="http://schemas.microsoft.com/office/drawing/2014/main" id="{6A4DF87C-332F-4D3A-B50F-B54891163B4F}"/>
              </a:ext>
            </a:extLst>
          </p:cNvPr>
          <p:cNvSpPr>
            <a:spLocks noGrp="1"/>
          </p:cNvSpPr>
          <p:nvPr>
            <p:ph idx="1"/>
          </p:nvPr>
        </p:nvSpPr>
        <p:spPr/>
        <p:txBody>
          <a:bodyPr/>
          <a:lstStyle/>
          <a:p>
            <a:r>
              <a:rPr lang="en-US" sz="2400" dirty="0"/>
              <a:t>Neurocognitive decline in people with HIV on antiretrovirals largely due to effects of multiple, potentially treatable comorbidities:</a:t>
            </a:r>
          </a:p>
          <a:p>
            <a:pPr lvl="1"/>
            <a:r>
              <a:rPr lang="en-US" sz="1800" dirty="0"/>
              <a:t>Diabetes</a:t>
            </a:r>
          </a:p>
          <a:p>
            <a:pPr lvl="1"/>
            <a:r>
              <a:rPr lang="en-US" sz="1800" dirty="0"/>
              <a:t>Hypertension</a:t>
            </a:r>
          </a:p>
          <a:p>
            <a:pPr lvl="1"/>
            <a:r>
              <a:rPr lang="en-US" sz="1800" dirty="0"/>
              <a:t>Chronic pulmonary disease</a:t>
            </a:r>
          </a:p>
          <a:p>
            <a:pPr lvl="1"/>
            <a:r>
              <a:rPr lang="en-US" sz="1800" dirty="0"/>
              <a:t>Frailty</a:t>
            </a:r>
          </a:p>
          <a:p>
            <a:pPr lvl="1"/>
            <a:r>
              <a:rPr lang="en-US" sz="1800" dirty="0"/>
              <a:t>Neuropathic pain</a:t>
            </a:r>
          </a:p>
          <a:p>
            <a:pPr lvl="1"/>
            <a:r>
              <a:rPr lang="en-US" sz="1800" dirty="0"/>
              <a:t>Depression</a:t>
            </a:r>
          </a:p>
          <a:p>
            <a:pPr lvl="1"/>
            <a:r>
              <a:rPr lang="en-US" sz="1800" dirty="0"/>
              <a:t>Lifetime history of cannabis use disorder</a:t>
            </a:r>
          </a:p>
          <a:p>
            <a:endParaRPr lang="en-US" dirty="0"/>
          </a:p>
        </p:txBody>
      </p:sp>
      <p:sp>
        <p:nvSpPr>
          <p:cNvPr id="5" name="TextBox 4">
            <a:extLst>
              <a:ext uri="{FF2B5EF4-FFF2-40B4-BE49-F238E27FC236}">
                <a16:creationId xmlns:a16="http://schemas.microsoft.com/office/drawing/2014/main" id="{08E22F5F-A341-49EE-814C-212208E48DB9}"/>
              </a:ext>
            </a:extLst>
          </p:cNvPr>
          <p:cNvSpPr txBox="1"/>
          <p:nvPr/>
        </p:nvSpPr>
        <p:spPr>
          <a:xfrm>
            <a:off x="5380789" y="6430780"/>
            <a:ext cx="2164375" cy="307777"/>
          </a:xfrm>
          <a:prstGeom prst="rect">
            <a:avLst/>
          </a:prstGeom>
          <a:noFill/>
        </p:spPr>
        <p:txBody>
          <a:bodyPr wrap="none" rtlCol="0">
            <a:spAutoFit/>
          </a:bodyPr>
          <a:lstStyle/>
          <a:p>
            <a:r>
              <a:rPr lang="en-US" sz="1400" dirty="0">
                <a:solidFill>
                  <a:schemeClr val="bg1"/>
                </a:solidFill>
              </a:rPr>
              <a:t>Heaton et al, Brain. 2022</a:t>
            </a:r>
          </a:p>
        </p:txBody>
      </p:sp>
      <p:sp>
        <p:nvSpPr>
          <p:cNvPr id="4" name="Slide Number Placeholder 3">
            <a:extLst>
              <a:ext uri="{FF2B5EF4-FFF2-40B4-BE49-F238E27FC236}">
                <a16:creationId xmlns:a16="http://schemas.microsoft.com/office/drawing/2014/main" id="{0248F44E-B31B-4412-B4CF-189CE90C98FD}"/>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219222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20CF-1D09-4A79-A122-B3F5D1425B98}"/>
              </a:ext>
            </a:extLst>
          </p:cNvPr>
          <p:cNvSpPr>
            <a:spLocks noGrp="1"/>
          </p:cNvSpPr>
          <p:nvPr>
            <p:ph type="title"/>
          </p:nvPr>
        </p:nvSpPr>
        <p:spPr/>
        <p:txBody>
          <a:bodyPr/>
          <a:lstStyle/>
          <a:p>
            <a:r>
              <a:rPr lang="en-US" dirty="0"/>
              <a:t>Frailty is associated with comorbidities</a:t>
            </a:r>
          </a:p>
        </p:txBody>
      </p:sp>
      <p:sp>
        <p:nvSpPr>
          <p:cNvPr id="3" name="Content Placeholder 2">
            <a:extLst>
              <a:ext uri="{FF2B5EF4-FFF2-40B4-BE49-F238E27FC236}">
                <a16:creationId xmlns:a16="http://schemas.microsoft.com/office/drawing/2014/main" id="{77132AFA-268E-4966-9E6E-7844A8EA53FD}"/>
              </a:ext>
            </a:extLst>
          </p:cNvPr>
          <p:cNvSpPr>
            <a:spLocks noGrp="1"/>
          </p:cNvSpPr>
          <p:nvPr>
            <p:ph idx="1"/>
          </p:nvPr>
        </p:nvSpPr>
        <p:spPr>
          <a:xfrm>
            <a:off x="224852" y="1600203"/>
            <a:ext cx="8724276" cy="4367299"/>
          </a:xfrm>
        </p:spPr>
        <p:txBody>
          <a:bodyPr>
            <a:normAutofit/>
          </a:bodyPr>
          <a:lstStyle/>
          <a:p>
            <a:r>
              <a:rPr lang="en-US" sz="2400" dirty="0"/>
              <a:t>Leads to negative health outcomes, loss of independence, and early mortality</a:t>
            </a:r>
          </a:p>
          <a:p>
            <a:pPr marL="0" indent="0">
              <a:buNone/>
            </a:pPr>
            <a:endParaRPr lang="en-US" sz="2400" dirty="0"/>
          </a:p>
          <a:p>
            <a:endParaRPr lang="en-US" dirty="0"/>
          </a:p>
        </p:txBody>
      </p:sp>
      <p:pic>
        <p:nvPicPr>
          <p:cNvPr id="5" name="Picture 4" descr="Photo demonstrating various aspects of frailty and aging.">
            <a:extLst>
              <a:ext uri="{FF2B5EF4-FFF2-40B4-BE49-F238E27FC236}">
                <a16:creationId xmlns:a16="http://schemas.microsoft.com/office/drawing/2014/main" id="{6F4C2A20-8E17-44B3-8D59-EA68B222332F}"/>
              </a:ext>
            </a:extLst>
          </p:cNvPr>
          <p:cNvPicPr>
            <a:picLocks noChangeAspect="1"/>
          </p:cNvPicPr>
          <p:nvPr/>
        </p:nvPicPr>
        <p:blipFill>
          <a:blip r:embed="rId2"/>
          <a:stretch>
            <a:fillRect/>
          </a:stretch>
        </p:blipFill>
        <p:spPr>
          <a:xfrm>
            <a:off x="533400" y="2617041"/>
            <a:ext cx="8077200" cy="3533025"/>
          </a:xfrm>
          <a:prstGeom prst="rect">
            <a:avLst/>
          </a:prstGeom>
        </p:spPr>
      </p:pic>
      <p:sp>
        <p:nvSpPr>
          <p:cNvPr id="6" name="TextBox 5">
            <a:extLst>
              <a:ext uri="{FF2B5EF4-FFF2-40B4-BE49-F238E27FC236}">
                <a16:creationId xmlns:a16="http://schemas.microsoft.com/office/drawing/2014/main" id="{75303552-D829-44B2-A35A-1ECDB7FF7402}"/>
              </a:ext>
            </a:extLst>
          </p:cNvPr>
          <p:cNvSpPr txBox="1"/>
          <p:nvPr/>
        </p:nvSpPr>
        <p:spPr>
          <a:xfrm>
            <a:off x="3980267" y="6395521"/>
            <a:ext cx="4194161" cy="307777"/>
          </a:xfrm>
          <a:prstGeom prst="rect">
            <a:avLst/>
          </a:prstGeom>
          <a:noFill/>
        </p:spPr>
        <p:txBody>
          <a:bodyPr wrap="none" rtlCol="0">
            <a:spAutoFit/>
          </a:bodyPr>
          <a:lstStyle/>
          <a:p>
            <a:r>
              <a:rPr lang="en-US" sz="1400" dirty="0">
                <a:solidFill>
                  <a:schemeClr val="bg1"/>
                </a:solidFill>
              </a:rPr>
              <a:t>Fried LP, et al. J </a:t>
            </a:r>
            <a:r>
              <a:rPr lang="en-US" sz="1400" dirty="0" err="1">
                <a:solidFill>
                  <a:schemeClr val="bg1"/>
                </a:solidFill>
              </a:rPr>
              <a:t>Gerontol</a:t>
            </a:r>
            <a:r>
              <a:rPr lang="en-US" sz="1400" dirty="0">
                <a:solidFill>
                  <a:schemeClr val="bg1"/>
                </a:solidFill>
              </a:rPr>
              <a:t> A Biol Sci Med Sci. 2001</a:t>
            </a:r>
          </a:p>
        </p:txBody>
      </p:sp>
      <p:sp>
        <p:nvSpPr>
          <p:cNvPr id="4" name="Slide Number Placeholder 3">
            <a:extLst>
              <a:ext uri="{FF2B5EF4-FFF2-40B4-BE49-F238E27FC236}">
                <a16:creationId xmlns:a16="http://schemas.microsoft.com/office/drawing/2014/main" id="{5A3B1AC5-839F-474C-A183-5D289E0B5579}"/>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225666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1FB5-6D35-4964-A902-BCE6ACD5F7B2}"/>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F0404F92-A62B-40F9-8848-13D733171B65}"/>
              </a:ext>
            </a:extLst>
          </p:cNvPr>
          <p:cNvSpPr>
            <a:spLocks noGrp="1"/>
          </p:cNvSpPr>
          <p:nvPr>
            <p:ph idx="1"/>
          </p:nvPr>
        </p:nvSpPr>
        <p:spPr/>
        <p:txBody>
          <a:bodyPr/>
          <a:lstStyle/>
          <a:p>
            <a:pPr marL="571312" indent="-457200">
              <a:buAutoNum type="arabicPeriod"/>
            </a:pPr>
            <a:r>
              <a:rPr lang="en-US" dirty="0"/>
              <a:t>What have you observed regarding the age distribution of people with HIV in your community?</a:t>
            </a:r>
          </a:p>
          <a:p>
            <a:pPr marL="571312" indent="-457200">
              <a:buAutoNum type="arabicPeriod"/>
            </a:pPr>
            <a:r>
              <a:rPr lang="en-US" dirty="0"/>
              <a:t>What are the needs of the aging people with HIV in your community that have to be prioritized?</a:t>
            </a:r>
          </a:p>
          <a:p>
            <a:pPr marL="571312" indent="-457200">
              <a:buAutoNum type="arabicPeriod"/>
            </a:pPr>
            <a:r>
              <a:rPr lang="en-US" dirty="0"/>
              <a:t>What are the various support services available for aging people with HIV in your community?</a:t>
            </a:r>
          </a:p>
          <a:p>
            <a:pPr marL="571312" indent="-457200">
              <a:buAutoNum type="arabicPeriod"/>
            </a:pPr>
            <a:r>
              <a:rPr lang="en-US" dirty="0"/>
              <a:t>What are the major gaps in care among aging people with HIV in your locality?</a:t>
            </a:r>
          </a:p>
        </p:txBody>
      </p:sp>
      <p:sp>
        <p:nvSpPr>
          <p:cNvPr id="4" name="Slide Number Placeholder 3">
            <a:extLst>
              <a:ext uri="{FF2B5EF4-FFF2-40B4-BE49-F238E27FC236}">
                <a16:creationId xmlns:a16="http://schemas.microsoft.com/office/drawing/2014/main" id="{D60CBBBE-3C77-48EA-ACA1-4A618D2AA5FA}"/>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26704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Questions?</a:t>
            </a:r>
          </a:p>
        </p:txBody>
      </p:sp>
      <p:sp>
        <p:nvSpPr>
          <p:cNvPr id="3" name="Subtítulo 2"/>
          <p:cNvSpPr>
            <a:spLocks noGrp="1"/>
          </p:cNvSpPr>
          <p:nvPr>
            <p:ph type="subTitle" idx="1"/>
          </p:nvPr>
        </p:nvSpPr>
        <p:spPr>
          <a:xfrm>
            <a:off x="685801" y="4681684"/>
            <a:ext cx="7772398" cy="1553745"/>
          </a:xfrm>
        </p:spPr>
        <p:txBody>
          <a:bodyPr>
            <a:normAutofit/>
          </a:bodyPr>
          <a:lstStyle/>
          <a:p>
            <a:r>
              <a:rPr lang="en-US" dirty="0"/>
              <a:t>Presenter: Cyril </a:t>
            </a:r>
            <a:r>
              <a:rPr lang="en-US" dirty="0" err="1"/>
              <a:t>Goshima</a:t>
            </a:r>
            <a:r>
              <a:rPr lang="en-US" dirty="0"/>
              <a:t>, MD</a:t>
            </a:r>
          </a:p>
          <a:p>
            <a:r>
              <a:rPr lang="en-US" dirty="0">
                <a:hlinkClick r:id="rId3"/>
              </a:rPr>
              <a:t>cgoshima@hawaii.edu</a:t>
            </a:r>
            <a:r>
              <a:rPr lang="en-US" dirty="0"/>
              <a:t> </a:t>
            </a:r>
          </a:p>
        </p:txBody>
      </p:sp>
      <p:sp>
        <p:nvSpPr>
          <p:cNvPr id="5" name="Marcador de pie de página 4"/>
          <p:cNvSpPr>
            <a:spLocks noGrp="1"/>
          </p:cNvSpPr>
          <p:nvPr>
            <p:ph type="ftr" sz="quarter" idx="11"/>
          </p:nvPr>
        </p:nvSpPr>
        <p:spPr/>
        <p:txBody>
          <a:bodyPr/>
          <a:lstStyle/>
          <a:p>
            <a:r>
              <a:rPr lang="en-US"/>
              <a:t>paetc.org</a:t>
            </a:r>
            <a:endParaRPr lang="en-US" dirty="0"/>
          </a:p>
        </p:txBody>
      </p:sp>
      <p:sp>
        <p:nvSpPr>
          <p:cNvPr id="4" name="Marcador de número de diapositiva 3"/>
          <p:cNvSpPr>
            <a:spLocks noGrp="1"/>
          </p:cNvSpPr>
          <p:nvPr>
            <p:ph type="sldNum" sz="quarter" idx="12"/>
          </p:nvPr>
        </p:nvSpPr>
        <p:spPr/>
        <p:txBody>
          <a:bodyPr/>
          <a:lstStyle/>
          <a:p>
            <a:fld id="{1D2EA5EF-C699-AF4C-BA42-C0A1CAAB713C}" type="slidenum">
              <a:rPr lang="en-US" smtClean="0"/>
              <a:pPr/>
              <a:t>18</a:t>
            </a:fld>
            <a:endParaRPr lang="en-US"/>
          </a:p>
        </p:txBody>
      </p:sp>
    </p:spTree>
    <p:extLst>
      <p:ext uri="{BB962C8B-B14F-4D97-AF65-F5344CB8AC3E}">
        <p14:creationId xmlns:p14="http://schemas.microsoft.com/office/powerpoint/2010/main" val="136739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2" y="1196622"/>
            <a:ext cx="8315569" cy="4899377"/>
          </a:xfrm>
        </p:spPr>
        <p:txBody>
          <a:bodyPr vert="horz" lIns="91290" tIns="45645" rIns="91290" bIns="45645" rtlCol="0" anchor="t">
            <a:normAutofit fontScale="62500" lnSpcReduction="20000"/>
          </a:bodyPr>
          <a:lstStyle/>
          <a:p>
            <a:pPr marL="113665" indent="0">
              <a:buNone/>
            </a:pPr>
            <a:r>
              <a:rPr lang="en-US"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endParaRPr lang="en-US" dirty="0"/>
          </a:p>
          <a:p>
            <a:pPr marL="113665" indent="0">
              <a:buNone/>
            </a:pPr>
            <a:r>
              <a:rPr lang="en-US" dirty="0">
                <a:ea typeface="+mn-lt"/>
                <a:cs typeface="+mn-lt"/>
              </a:rPr>
              <a:t>​</a:t>
            </a:r>
          </a:p>
          <a:p>
            <a:pPr marL="113665" indent="0">
              <a:buNone/>
            </a:pPr>
            <a:r>
              <a:rPr lang="en-US" b="1" dirty="0">
                <a:ea typeface="+mn-lt"/>
                <a:cs typeface="+mn-lt"/>
              </a:rPr>
              <a:t>HRSA Acknowledgement Statement​</a:t>
            </a:r>
            <a:br>
              <a:rPr lang="en-US" dirty="0">
                <a:ea typeface="+mn-lt"/>
                <a:cs typeface="+mn-lt"/>
              </a:rPr>
            </a:br>
            <a:r>
              <a:rPr lang="en-US" dirty="0">
                <a:ea typeface="+mn-lt"/>
                <a:cs typeface="+mn-lt"/>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p>
          <a:p>
            <a:pPr marL="113665" indent="0">
              <a:buNone/>
            </a:pPr>
            <a:r>
              <a:rPr lang="en-US" dirty="0">
                <a:ea typeface="+mn-lt"/>
                <a:cs typeface="+mn-lt"/>
              </a:rPr>
              <a:t>​</a:t>
            </a:r>
          </a:p>
          <a:p>
            <a:pPr marL="113665" indent="0">
              <a:buNone/>
            </a:pPr>
            <a:r>
              <a:rPr lang="en-US" b="1" dirty="0">
                <a:ea typeface="+mn-lt"/>
                <a:cs typeface="+mn-lt"/>
              </a:rPr>
              <a:t>Trade Name Disclosure Statement​</a:t>
            </a:r>
            <a:br>
              <a:rPr lang="en-US" dirty="0">
                <a:ea typeface="+mn-lt"/>
                <a:cs typeface="+mn-lt"/>
              </a:rPr>
            </a:br>
            <a:r>
              <a:rPr lang="en-US" dirty="0">
                <a:ea typeface="+mn-lt"/>
                <a:cs typeface="+mn-lt"/>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58574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114112" indent="0">
              <a:buNone/>
            </a:pPr>
            <a:r>
              <a:rPr lang="en-US" dirty="0"/>
              <a:t>At this discussion, participants will be able to:</a:t>
            </a: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dirty="0"/>
              <a:t>Describe the epidemiology of HIV in the United States</a:t>
            </a: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b="0" i="0" dirty="0">
                <a:solidFill>
                  <a:srgbClr val="222222"/>
                </a:solidFill>
                <a:effectLst/>
                <a:latin typeface="arial" panose="020B0604020202020204" pitchFamily="34" charset="0"/>
              </a:rPr>
              <a:t>Identify the various challenges in caring for aging people with HIV</a:t>
            </a:r>
            <a:endParaRPr lang="en-US" dirty="0">
              <a:solidFill>
                <a:srgbClr val="222222"/>
              </a:solidFill>
              <a:latin typeface="arial" panose="020B0604020202020204" pitchFamily="34" charset="0"/>
            </a:endParaRPr>
          </a:p>
          <a:p>
            <a:pPr marL="514350" indent="-514350">
              <a:buFont typeface="Wingdings" charset="2"/>
              <a:buAutoNum type="arabicPeriod"/>
            </a:pPr>
            <a:r>
              <a:rPr lang="en-US" b="0" i="0" dirty="0">
                <a:solidFill>
                  <a:srgbClr val="222222"/>
                </a:solidFill>
                <a:effectLst/>
                <a:latin typeface="arial" panose="020B0604020202020204" pitchFamily="34" charset="0"/>
              </a:rPr>
              <a:t>Discuss various support systems and services available for aging people with HIV in the community</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418389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7906" y="274639"/>
            <a:ext cx="8731623" cy="1143000"/>
          </a:xfrm>
        </p:spPr>
        <p:txBody>
          <a:bodyPr/>
          <a:lstStyle/>
          <a:p>
            <a:r>
              <a:rPr lang="es-ES_tradnl" u="sng" dirty="0"/>
              <a:t>H</a:t>
            </a:r>
            <a:r>
              <a:rPr lang="es-ES_tradnl" dirty="0"/>
              <a:t>uman </a:t>
            </a:r>
            <a:r>
              <a:rPr lang="es-ES_tradnl" u="sng" dirty="0" err="1"/>
              <a:t>I</a:t>
            </a:r>
            <a:r>
              <a:rPr lang="es-ES_tradnl" dirty="0" err="1"/>
              <a:t>mmunodeficiency</a:t>
            </a:r>
            <a:r>
              <a:rPr lang="es-ES_tradnl" dirty="0"/>
              <a:t> </a:t>
            </a:r>
            <a:r>
              <a:rPr lang="es-ES_tradnl" u="sng" dirty="0"/>
              <a:t>V</a:t>
            </a:r>
            <a:r>
              <a:rPr lang="es-ES_tradnl" dirty="0"/>
              <a:t>irus (HIV)</a:t>
            </a:r>
          </a:p>
        </p:txBody>
      </p:sp>
      <p:pic>
        <p:nvPicPr>
          <p:cNvPr id="9" name="Picture 5" descr="Illustration of the HIV virus"/>
          <p:cNvPicPr>
            <a:picLocks noGrp="1" noChangeAspect="1" noChangeArrowheads="1"/>
          </p:cNvPicPr>
          <p:nvPr>
            <p:ph sz="half" idx="1"/>
          </p:nvPr>
        </p:nvPicPr>
        <p:blipFill>
          <a:blip r:embed="rId3" cstate="print"/>
          <a:srcRect/>
          <a:stretch>
            <a:fillRect/>
          </a:stretch>
        </p:blipFill>
        <p:spPr>
          <a:xfrm>
            <a:off x="457202" y="1964406"/>
            <a:ext cx="3047998" cy="2979418"/>
          </a:xfrm>
          <a:prstGeom prst="rect">
            <a:avLst/>
          </a:prstGeom>
        </p:spPr>
      </p:pic>
      <p:sp>
        <p:nvSpPr>
          <p:cNvPr id="8" name="Marcador de contenido 7"/>
          <p:cNvSpPr>
            <a:spLocks noGrp="1"/>
          </p:cNvSpPr>
          <p:nvPr>
            <p:ph sz="half" idx="2"/>
          </p:nvPr>
        </p:nvSpPr>
        <p:spPr>
          <a:xfrm>
            <a:off x="3823856" y="1536191"/>
            <a:ext cx="4634346" cy="4769691"/>
          </a:xfrm>
        </p:spPr>
        <p:txBody>
          <a:bodyPr vert="horz" lIns="91290" tIns="45645" rIns="91290" bIns="45645" rtlCol="0" anchor="t">
            <a:normAutofit fontScale="85000" lnSpcReduction="20000"/>
          </a:bodyPr>
          <a:lstStyle/>
          <a:p>
            <a:r>
              <a:rPr lang="es-ES_tradnl" dirty="0"/>
              <a:t>HIV causes </a:t>
            </a:r>
            <a:r>
              <a:rPr lang="es-ES_tradnl" dirty="0" err="1"/>
              <a:t>Acquired</a:t>
            </a:r>
            <a:r>
              <a:rPr lang="es-ES_tradnl" dirty="0"/>
              <a:t> </a:t>
            </a:r>
            <a:r>
              <a:rPr lang="es-ES_tradnl" dirty="0" err="1"/>
              <a:t>Immune</a:t>
            </a:r>
            <a:r>
              <a:rPr lang="es-ES_tradnl" dirty="0"/>
              <a:t> </a:t>
            </a:r>
            <a:r>
              <a:rPr lang="es-ES_tradnl" dirty="0" err="1"/>
              <a:t>Deficiency</a:t>
            </a:r>
            <a:r>
              <a:rPr lang="es-ES_tradnl" dirty="0"/>
              <a:t> </a:t>
            </a:r>
            <a:r>
              <a:rPr lang="es-ES_tradnl" dirty="0" err="1"/>
              <a:t>Syndrome</a:t>
            </a:r>
            <a:r>
              <a:rPr lang="es-ES_tradnl" dirty="0"/>
              <a:t> (AIDS)</a:t>
            </a:r>
            <a:br>
              <a:rPr lang="es-ES_tradnl" dirty="0"/>
            </a:br>
            <a:endParaRPr lang="es-ES_tradnl" dirty="0"/>
          </a:p>
          <a:p>
            <a:r>
              <a:rPr lang="es-ES_tradnl" dirty="0"/>
              <a:t>HIV </a:t>
            </a:r>
            <a:r>
              <a:rPr lang="es-ES_tradnl" dirty="0" err="1"/>
              <a:t>attacks</a:t>
            </a:r>
            <a:r>
              <a:rPr lang="es-ES_tradnl" dirty="0"/>
              <a:t> </a:t>
            </a:r>
            <a:r>
              <a:rPr lang="es-ES_tradnl" dirty="0" err="1"/>
              <a:t>the</a:t>
            </a:r>
            <a:r>
              <a:rPr lang="es-ES_tradnl" dirty="0"/>
              <a:t> </a:t>
            </a:r>
            <a:r>
              <a:rPr lang="es-ES_tradnl" dirty="0" err="1"/>
              <a:t>immune</a:t>
            </a:r>
            <a:r>
              <a:rPr lang="es-ES_tradnl" dirty="0"/>
              <a:t> </a:t>
            </a:r>
            <a:r>
              <a:rPr lang="es-ES_tradnl" dirty="0" err="1"/>
              <a:t>system</a:t>
            </a:r>
            <a:r>
              <a:rPr lang="es-ES_tradnl" dirty="0"/>
              <a:t>, </a:t>
            </a:r>
            <a:r>
              <a:rPr lang="es-ES_tradnl" dirty="0" err="1"/>
              <a:t>making</a:t>
            </a:r>
            <a:r>
              <a:rPr lang="es-ES_tradnl" dirty="0"/>
              <a:t> </a:t>
            </a:r>
            <a:r>
              <a:rPr lang="es-ES_tradnl" dirty="0" err="1"/>
              <a:t>it</a:t>
            </a:r>
            <a:r>
              <a:rPr lang="es-ES_tradnl" dirty="0"/>
              <a:t> </a:t>
            </a:r>
            <a:r>
              <a:rPr lang="es-ES_tradnl" dirty="0" err="1"/>
              <a:t>difficult</a:t>
            </a:r>
            <a:r>
              <a:rPr lang="es-ES_tradnl" dirty="0"/>
              <a:t> </a:t>
            </a:r>
            <a:r>
              <a:rPr lang="es-ES_tradnl" dirty="0" err="1"/>
              <a:t>for</a:t>
            </a:r>
            <a:r>
              <a:rPr lang="es-ES_tradnl" dirty="0"/>
              <a:t> </a:t>
            </a:r>
            <a:r>
              <a:rPr lang="es-ES_tradnl" dirty="0" err="1"/>
              <a:t>the</a:t>
            </a:r>
            <a:r>
              <a:rPr lang="es-ES_tradnl" dirty="0"/>
              <a:t> </a:t>
            </a:r>
            <a:r>
              <a:rPr lang="es-ES_tradnl" dirty="0" err="1"/>
              <a:t>body</a:t>
            </a:r>
            <a:r>
              <a:rPr lang="es-ES_tradnl" dirty="0"/>
              <a:t> to </a:t>
            </a:r>
            <a:r>
              <a:rPr lang="es-ES_tradnl" dirty="0" err="1"/>
              <a:t>fight</a:t>
            </a:r>
            <a:r>
              <a:rPr lang="es-ES_tradnl" dirty="0"/>
              <a:t> </a:t>
            </a:r>
            <a:r>
              <a:rPr lang="es-ES_tradnl" dirty="0" err="1"/>
              <a:t>infections</a:t>
            </a:r>
            <a:br>
              <a:rPr lang="es-ES_tradnl" dirty="0"/>
            </a:br>
            <a:endParaRPr lang="es-ES_tradnl" dirty="0"/>
          </a:p>
          <a:p>
            <a:pPr marL="342265" indent="-227965"/>
            <a:r>
              <a:rPr lang="es-ES_tradnl" dirty="0" err="1"/>
              <a:t>Without</a:t>
            </a:r>
            <a:r>
              <a:rPr lang="es-ES_tradnl" dirty="0"/>
              <a:t> </a:t>
            </a:r>
            <a:r>
              <a:rPr lang="es-ES_tradnl" dirty="0" err="1"/>
              <a:t>treatment</a:t>
            </a:r>
            <a:r>
              <a:rPr lang="es-ES_tradnl" dirty="0"/>
              <a:t>, People </a:t>
            </a:r>
            <a:r>
              <a:rPr lang="es-ES_tradnl" dirty="0" err="1"/>
              <a:t>with</a:t>
            </a:r>
            <a:r>
              <a:rPr lang="es-ES_tradnl" dirty="0"/>
              <a:t> HIV (PWH) </a:t>
            </a:r>
            <a:r>
              <a:rPr lang="es-ES_tradnl" dirty="0" err="1"/>
              <a:t>will</a:t>
            </a:r>
            <a:r>
              <a:rPr lang="es-ES_tradnl" dirty="0"/>
              <a:t> </a:t>
            </a:r>
            <a:r>
              <a:rPr lang="es-ES_tradnl" dirty="0" err="1"/>
              <a:t>develop</a:t>
            </a:r>
            <a:r>
              <a:rPr lang="es-ES_tradnl" dirty="0"/>
              <a:t> AIDS </a:t>
            </a:r>
            <a:br>
              <a:rPr lang="es-ES_tradnl" dirty="0"/>
            </a:br>
            <a:endParaRPr lang="es-ES_tradnl" dirty="0"/>
          </a:p>
          <a:p>
            <a:r>
              <a:rPr lang="es-ES_tradnl" dirty="0" err="1"/>
              <a:t>Treatment</a:t>
            </a:r>
            <a:r>
              <a:rPr lang="es-ES_tradnl" dirty="0"/>
              <a:t> </a:t>
            </a:r>
            <a:r>
              <a:rPr lang="es-ES_tradnl" b="1" dirty="0" err="1"/>
              <a:t>greatly</a:t>
            </a:r>
            <a:r>
              <a:rPr lang="es-ES_tradnl" dirty="0"/>
              <a:t> </a:t>
            </a:r>
            <a:r>
              <a:rPr lang="es-ES_tradnl" dirty="0" err="1"/>
              <a:t>delays</a:t>
            </a:r>
            <a:r>
              <a:rPr lang="es-ES_tradnl" dirty="0"/>
              <a:t> </a:t>
            </a:r>
            <a:r>
              <a:rPr lang="es-ES_tradnl" dirty="0" err="1"/>
              <a:t>disease</a:t>
            </a:r>
            <a:r>
              <a:rPr lang="es-ES_tradnl" dirty="0"/>
              <a:t> </a:t>
            </a:r>
            <a:r>
              <a:rPr lang="es-ES_tradnl" dirty="0" err="1"/>
              <a:t>progression</a:t>
            </a:r>
            <a:r>
              <a:rPr lang="es-ES_tradnl" dirty="0"/>
              <a:t> and </a:t>
            </a:r>
            <a:r>
              <a:rPr lang="es-ES_tradnl" b="1" dirty="0" err="1"/>
              <a:t>prevents</a:t>
            </a:r>
            <a:r>
              <a:rPr lang="es-ES_tradnl" b="1" dirty="0"/>
              <a:t> HIV </a:t>
            </a:r>
            <a:r>
              <a:rPr lang="es-ES_tradnl" b="1" dirty="0" err="1"/>
              <a:t>transmission</a:t>
            </a:r>
            <a:endParaRPr lang="es-ES_tradnl" b="1"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pPr/>
              <a:t>4</a:t>
            </a:fld>
            <a:endParaRPr lang="en-US"/>
          </a:p>
        </p:txBody>
      </p:sp>
    </p:spTree>
    <p:extLst>
      <p:ext uri="{BB962C8B-B14F-4D97-AF65-F5344CB8AC3E}">
        <p14:creationId xmlns:p14="http://schemas.microsoft.com/office/powerpoint/2010/main" val="65519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4E5A-CF6F-2130-4A9A-CEA355B55990}"/>
              </a:ext>
            </a:extLst>
          </p:cNvPr>
          <p:cNvSpPr>
            <a:spLocks noGrp="1"/>
          </p:cNvSpPr>
          <p:nvPr>
            <p:ph type="title"/>
          </p:nvPr>
        </p:nvSpPr>
        <p:spPr/>
        <p:txBody>
          <a:bodyPr/>
          <a:lstStyle/>
          <a:p>
            <a:r>
              <a:rPr lang="en-US" dirty="0"/>
              <a:t>WHO HIV Epidemic 2023 estimates</a:t>
            </a:r>
          </a:p>
        </p:txBody>
      </p:sp>
      <p:pic>
        <p:nvPicPr>
          <p:cNvPr id="5122" name="Picture 2" descr="Summary of the global HIV epidemic in 2022 from the UNAIDS/WHO estimates published in 2023. ">
            <a:extLst>
              <a:ext uri="{FF2B5EF4-FFF2-40B4-BE49-F238E27FC236}">
                <a16:creationId xmlns:a16="http://schemas.microsoft.com/office/drawing/2014/main" id="{52485C34-8193-4956-B7FE-823CF0ACC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50"/>
            <a:ext cx="9144000" cy="47750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080D7A-EC9C-44DE-96C3-74B7E6C8148D}"/>
              </a:ext>
            </a:extLst>
          </p:cNvPr>
          <p:cNvSpPr txBox="1"/>
          <p:nvPr/>
        </p:nvSpPr>
        <p:spPr>
          <a:xfrm>
            <a:off x="2203554" y="6430780"/>
            <a:ext cx="5291528" cy="276999"/>
          </a:xfrm>
          <a:prstGeom prst="rect">
            <a:avLst/>
          </a:prstGeom>
          <a:noFill/>
        </p:spPr>
        <p:txBody>
          <a:bodyPr wrap="square" rtlCol="0">
            <a:spAutoFit/>
          </a:bodyPr>
          <a:lstStyle/>
          <a:p>
            <a:r>
              <a:rPr lang="en-US" sz="1200" dirty="0">
                <a:solidFill>
                  <a:schemeClr val="bg1"/>
                </a:solidFill>
              </a:rPr>
              <a:t>World Health Organization. HIV data and statistics. Accessed Feb 19, 2024.</a:t>
            </a:r>
          </a:p>
        </p:txBody>
      </p:sp>
      <p:sp>
        <p:nvSpPr>
          <p:cNvPr id="4" name="Slide Number Placeholder 3">
            <a:extLst>
              <a:ext uri="{FF2B5EF4-FFF2-40B4-BE49-F238E27FC236}">
                <a16:creationId xmlns:a16="http://schemas.microsoft.com/office/drawing/2014/main" id="{00CD4CA5-A14B-0745-AB2C-1DF81C1D2950}"/>
              </a:ext>
            </a:extLst>
          </p:cNvPr>
          <p:cNvSpPr>
            <a:spLocks noGrp="1"/>
          </p:cNvSpPr>
          <p:nvPr>
            <p:ph type="sldNum" sz="quarter" idx="12"/>
          </p:nvPr>
        </p:nvSpPr>
        <p:spPr/>
        <p:txBody>
          <a:bodyPr/>
          <a:lstStyle/>
          <a:p>
            <a:fld id="{1D2EA5EF-C699-AF4C-BA42-C0A1CAAB713C}" type="slidenum">
              <a:rPr lang="en-US" smtClean="0"/>
              <a:pPr/>
              <a:t>5</a:t>
            </a:fld>
            <a:endParaRPr lang="en-US"/>
          </a:p>
        </p:txBody>
      </p:sp>
    </p:spTree>
    <p:extLst>
      <p:ext uri="{BB962C8B-B14F-4D97-AF65-F5344CB8AC3E}">
        <p14:creationId xmlns:p14="http://schemas.microsoft.com/office/powerpoint/2010/main" val="3742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813-78CC-460B-A94F-EE536268C311}"/>
              </a:ext>
            </a:extLst>
          </p:cNvPr>
          <p:cNvSpPr>
            <a:spLocks noGrp="1"/>
          </p:cNvSpPr>
          <p:nvPr>
            <p:ph type="title"/>
          </p:nvPr>
        </p:nvSpPr>
        <p:spPr/>
        <p:txBody>
          <a:bodyPr/>
          <a:lstStyle/>
          <a:p>
            <a:r>
              <a:rPr lang="en-US" sz="3600" dirty="0"/>
              <a:t>Natural Progression of untreated HIV</a:t>
            </a:r>
          </a:p>
        </p:txBody>
      </p:sp>
      <p:pic>
        <p:nvPicPr>
          <p:cNvPr id="2050" name="Picture 2" descr="Graph of the natural history of untreated HIV infection.  Description of the graph is located in the presenter's notes.">
            <a:extLst>
              <a:ext uri="{FF2B5EF4-FFF2-40B4-BE49-F238E27FC236}">
                <a16:creationId xmlns:a16="http://schemas.microsoft.com/office/drawing/2014/main" id="{CB281FEF-B914-4B38-8D8B-0E5C30F33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43" y="1298146"/>
            <a:ext cx="7634514" cy="42824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C1B727AD-84F4-40C6-8312-2CABD49D0924}"/>
              </a:ext>
            </a:extLst>
          </p:cNvPr>
          <p:cNvSpPr txBox="1">
            <a:spLocks/>
          </p:cNvSpPr>
          <p:nvPr/>
        </p:nvSpPr>
        <p:spPr>
          <a:xfrm>
            <a:off x="-1314279" y="5837990"/>
            <a:ext cx="10394707" cy="514718"/>
          </a:xfrm>
          <a:prstGeom prst="rect">
            <a:avLst/>
          </a:prstGeom>
        </p:spPr>
        <p:txBody>
          <a:bodyPr>
            <a:norm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r">
              <a:buFont typeface="Wingdings" charset="2"/>
              <a:buNone/>
            </a:pPr>
            <a:r>
              <a:rPr lang="en-SG" sz="1000"/>
              <a:t>Popoola and </a:t>
            </a:r>
            <a:r>
              <a:rPr lang="en-SG" sz="1000" err="1"/>
              <a:t>Awodele</a:t>
            </a:r>
            <a:r>
              <a:rPr lang="en-SG" sz="1000"/>
              <a:t>. </a:t>
            </a:r>
            <a:r>
              <a:rPr lang="en-US" sz="1000" b="0">
                <a:effectLst/>
                <a:latin typeface="Times" panose="02020603050405020304" pitchFamily="18" charset="0"/>
              </a:rPr>
              <a:t>Afr. J. Med. med. Sci. (2016) 45, 5 - 21 </a:t>
            </a:r>
            <a:endParaRPr lang="en-SG" sz="1000"/>
          </a:p>
        </p:txBody>
      </p:sp>
      <p:sp>
        <p:nvSpPr>
          <p:cNvPr id="5" name="Footer Placeholder 4">
            <a:extLst>
              <a:ext uri="{FF2B5EF4-FFF2-40B4-BE49-F238E27FC236}">
                <a16:creationId xmlns:a16="http://schemas.microsoft.com/office/drawing/2014/main" id="{195D5B54-BDED-4716-8B14-3C03431F0B22}"/>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a:extLst>
              <a:ext uri="{FF2B5EF4-FFF2-40B4-BE49-F238E27FC236}">
                <a16:creationId xmlns:a16="http://schemas.microsoft.com/office/drawing/2014/main" id="{8EBAF124-84C6-4932-A373-C8882A034EEC}"/>
              </a:ext>
            </a:extLst>
          </p:cNvPr>
          <p:cNvSpPr>
            <a:spLocks noGrp="1"/>
          </p:cNvSpPr>
          <p:nvPr>
            <p:ph type="sldNum" sz="quarter" idx="12"/>
          </p:nvPr>
        </p:nvSpPr>
        <p:spPr/>
        <p:txBody>
          <a:bodyPr/>
          <a:lstStyle/>
          <a:p>
            <a:fld id="{1D2EA5EF-C699-AF4C-BA42-C0A1CAAB713C}" type="slidenum">
              <a:rPr lang="en-US" smtClean="0"/>
              <a:pPr/>
              <a:t>6</a:t>
            </a:fld>
            <a:endParaRPr lang="en-US"/>
          </a:p>
        </p:txBody>
      </p:sp>
    </p:spTree>
    <p:extLst>
      <p:ext uri="{BB962C8B-B14F-4D97-AF65-F5344CB8AC3E}">
        <p14:creationId xmlns:p14="http://schemas.microsoft.com/office/powerpoint/2010/main" val="164934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447" y="291086"/>
            <a:ext cx="8686798" cy="1143000"/>
          </a:xfrm>
        </p:spPr>
        <p:txBody>
          <a:bodyPr/>
          <a:lstStyle/>
          <a:p>
            <a:r>
              <a:rPr lang="en-US"/>
              <a:t>Examples of AIDS-Defining Conditions</a:t>
            </a:r>
          </a:p>
        </p:txBody>
      </p:sp>
      <p:pic>
        <p:nvPicPr>
          <p:cNvPr id="6" name="Picture 5" descr="Figure of a person and Examples of AIDS-Defining Conditions.  Cytomegalovirus Retinitis (with loss of vision) is pointing to the eyes.  HIV-related encephalopathy is pointing to the brain. Pneumocystis Jiroveci Pneumonia is pointing to the lungs, as is mycobacterium tuberculosis (pulmonary or extra pulmonary). Chronic intestinal cryptosporidiosis is pointing to the digestive track, and invasive cervical cancer is pointing toward that cervix."/>
          <p:cNvPicPr>
            <a:picLocks noChangeAspect="1"/>
          </p:cNvPicPr>
          <p:nvPr/>
        </p:nvPicPr>
        <p:blipFill>
          <a:blip r:embed="rId2"/>
          <a:stretch>
            <a:fillRect/>
          </a:stretch>
        </p:blipFill>
        <p:spPr>
          <a:xfrm>
            <a:off x="217122" y="1917558"/>
            <a:ext cx="8601075" cy="3609975"/>
          </a:xfrm>
          <a:prstGeom prst="rect">
            <a:avLst/>
          </a:prstGeom>
        </p:spPr>
      </p:pic>
      <p:sp>
        <p:nvSpPr>
          <p:cNvPr id="5" name="TextBox 4"/>
          <p:cNvSpPr txBox="1"/>
          <p:nvPr/>
        </p:nvSpPr>
        <p:spPr>
          <a:xfrm>
            <a:off x="2472501" y="6447440"/>
            <a:ext cx="5567107" cy="246221"/>
          </a:xfrm>
          <a:prstGeom prst="rect">
            <a:avLst/>
          </a:prstGeom>
          <a:noFill/>
        </p:spPr>
        <p:txBody>
          <a:bodyPr wrap="square" rtlCol="0">
            <a:spAutoFit/>
          </a:bodyPr>
          <a:lstStyle/>
          <a:p>
            <a:r>
              <a:rPr lang="en-US" sz="1000">
                <a:solidFill>
                  <a:schemeClr val="bg1"/>
                </a:solidFill>
              </a:rPr>
              <a:t>https://aidsinfo.nih.gov/understanding-hiv-aids/glossary/784/aids-defining-condition</a:t>
            </a:r>
          </a:p>
        </p:txBody>
      </p:sp>
      <p:sp>
        <p:nvSpPr>
          <p:cNvPr id="2" name="Slide Number Placeholder 1"/>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127088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047" y="2531603"/>
            <a:ext cx="1644314" cy="1794793"/>
          </a:xfrm>
        </p:spPr>
        <p:txBody>
          <a:bodyPr/>
          <a:lstStyle/>
          <a:p>
            <a:r>
              <a:rPr lang="en-US" dirty="0"/>
              <a:t>HIV Life Cycle</a:t>
            </a:r>
          </a:p>
        </p:txBody>
      </p:sp>
      <p:pic>
        <p:nvPicPr>
          <p:cNvPr id="4" name="Content Placeholder 3" descr="The HIV Life cycle from infection to the production of new virus. The cycle will be broken down into sections to describe the targets of HIV treatment."/>
          <p:cNvPicPr>
            <a:picLocks noGrp="1" noChangeAspect="1"/>
          </p:cNvPicPr>
          <p:nvPr>
            <p:ph idx="4294967295"/>
          </p:nvPr>
        </p:nvPicPr>
        <p:blipFill rotWithShape="1">
          <a:blip r:embed="rId3"/>
          <a:srcRect l="-267" r="634"/>
          <a:stretch/>
        </p:blipFill>
        <p:spPr>
          <a:xfrm>
            <a:off x="2215352" y="437346"/>
            <a:ext cx="6594601" cy="5604024"/>
          </a:xfrm>
        </p:spPr>
      </p:pic>
      <p:sp>
        <p:nvSpPr>
          <p:cNvPr id="8" name="Rectangle: Rounded Corners 7" descr="Red rectangle highlighting the integration stage of the HIV life cycle.">
            <a:extLst>
              <a:ext uri="{FF2B5EF4-FFF2-40B4-BE49-F238E27FC236}">
                <a16:creationId xmlns:a16="http://schemas.microsoft.com/office/drawing/2014/main" id="{67F49BFA-689C-4F8B-A47A-2AF222BD6E49}"/>
              </a:ext>
            </a:extLst>
          </p:cNvPr>
          <p:cNvSpPr/>
          <p:nvPr/>
        </p:nvSpPr>
        <p:spPr>
          <a:xfrm>
            <a:off x="2443397" y="4601980"/>
            <a:ext cx="3252865" cy="1229193"/>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Marcador de pie de página 4">
            <a:extLst>
              <a:ext uri="{FF2B5EF4-FFF2-40B4-BE49-F238E27FC236}">
                <a16:creationId xmlns:a16="http://schemas.microsoft.com/office/drawing/2014/main" id="{29E0BDF4-2EE2-40E6-93E1-FD951591679F}"/>
              </a:ext>
            </a:extLst>
          </p:cNvPr>
          <p:cNvSpPr>
            <a:spLocks noGrp="1"/>
          </p:cNvSpPr>
          <p:nvPr>
            <p:ph type="ftr" sz="quarter" idx="11"/>
          </p:nvPr>
        </p:nvSpPr>
        <p:spPr>
          <a:xfrm>
            <a:off x="3352800" y="6353175"/>
            <a:ext cx="4367213" cy="365125"/>
          </a:xfrm>
        </p:spPr>
        <p:txBody>
          <a:bodyPr/>
          <a:lstStyle/>
          <a:p>
            <a:r>
              <a:rPr lang="en-US" dirty="0">
                <a:solidFill>
                  <a:schemeClr val="bg1"/>
                </a:solidFill>
              </a:rPr>
              <a:t>Source: Clinical Info </a:t>
            </a:r>
            <a:r>
              <a:rPr lang="en-US" dirty="0" err="1">
                <a:solidFill>
                  <a:schemeClr val="bg1"/>
                </a:solidFill>
              </a:rPr>
              <a:t>HIV.gov</a:t>
            </a:r>
            <a:endParaRPr lang="en-US" dirty="0">
              <a:solidFill>
                <a:schemeClr val="bg1"/>
              </a:solidFill>
            </a:endParaRPr>
          </a:p>
        </p:txBody>
      </p:sp>
      <p:sp>
        <p:nvSpPr>
          <p:cNvPr id="3" name="Marcador de número de diapositiva 3">
            <a:extLst>
              <a:ext uri="{FF2B5EF4-FFF2-40B4-BE49-F238E27FC236}">
                <a16:creationId xmlns:a16="http://schemas.microsoft.com/office/drawing/2014/main" id="{1D3725D6-A48F-1D01-B62F-46B45A0B5C99}"/>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252652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4639"/>
            <a:ext cx="8315569" cy="1143000"/>
          </a:xfrm>
        </p:spPr>
        <p:txBody>
          <a:bodyPr anchor="ctr">
            <a:normAutofit/>
          </a:bodyPr>
          <a:lstStyle/>
          <a:p>
            <a:r>
              <a:rPr lang="es-ES_tradnl" dirty="0" err="1"/>
              <a:t>Antiretroviral</a:t>
            </a:r>
            <a:r>
              <a:rPr lang="es-ES_tradnl" dirty="0"/>
              <a:t> </a:t>
            </a:r>
            <a:r>
              <a:rPr lang="es-ES_tradnl" dirty="0" err="1"/>
              <a:t>Treatment</a:t>
            </a:r>
            <a:r>
              <a:rPr lang="es-ES_tradnl" dirty="0"/>
              <a:t> (ART)</a:t>
            </a:r>
          </a:p>
        </p:txBody>
      </p:sp>
      <p:sp>
        <p:nvSpPr>
          <p:cNvPr id="3" name="Marcador de contenido 2"/>
          <p:cNvSpPr>
            <a:spLocks noGrp="1"/>
          </p:cNvSpPr>
          <p:nvPr>
            <p:ph sz="half" idx="1"/>
          </p:nvPr>
        </p:nvSpPr>
        <p:spPr>
          <a:xfrm>
            <a:off x="457199" y="1536192"/>
            <a:ext cx="3952629" cy="3937634"/>
          </a:xfrm>
        </p:spPr>
        <p:txBody>
          <a:bodyPr>
            <a:normAutofit/>
          </a:bodyPr>
          <a:lstStyle/>
          <a:p>
            <a:pPr marL="114112" indent="0">
              <a:lnSpc>
                <a:spcPct val="90000"/>
              </a:lnSpc>
              <a:buNone/>
            </a:pPr>
            <a:r>
              <a:rPr lang="es-ES_tradnl" sz="2000" b="1" dirty="0" err="1"/>
              <a:t>Clinical</a:t>
            </a:r>
            <a:r>
              <a:rPr lang="es-ES_tradnl" sz="2000" b="1" dirty="0"/>
              <a:t> </a:t>
            </a:r>
            <a:r>
              <a:rPr lang="es-ES_tradnl" sz="2000" b="1" dirty="0" err="1"/>
              <a:t>Goals</a:t>
            </a:r>
            <a:endParaRPr lang="es-ES_tradnl" sz="2000" b="1" dirty="0"/>
          </a:p>
          <a:p>
            <a:pPr>
              <a:lnSpc>
                <a:spcPct val="90000"/>
              </a:lnSpc>
            </a:pPr>
            <a:r>
              <a:rPr lang="es-ES_tradnl" sz="2000" dirty="0"/>
              <a:t>Reduce viral load as </a:t>
            </a:r>
            <a:r>
              <a:rPr lang="es-ES_tradnl" sz="2000" dirty="0" err="1"/>
              <a:t>much</a:t>
            </a:r>
            <a:r>
              <a:rPr lang="es-ES_tradnl" sz="2000" dirty="0"/>
              <a:t> as </a:t>
            </a:r>
            <a:r>
              <a:rPr lang="es-ES_tradnl" sz="2000" dirty="0" err="1"/>
              <a:t>possible</a:t>
            </a:r>
            <a:r>
              <a:rPr lang="es-ES_tradnl" sz="2000" dirty="0"/>
              <a:t> </a:t>
            </a:r>
            <a:r>
              <a:rPr lang="es-ES_tradnl" sz="2000" dirty="0" err="1"/>
              <a:t>for</a:t>
            </a:r>
            <a:r>
              <a:rPr lang="es-ES_tradnl" sz="2000" dirty="0"/>
              <a:t> as </a:t>
            </a:r>
            <a:r>
              <a:rPr lang="es-ES_tradnl" sz="2000" dirty="0" err="1"/>
              <a:t>long</a:t>
            </a:r>
            <a:r>
              <a:rPr lang="es-ES_tradnl" sz="2000" dirty="0"/>
              <a:t> as </a:t>
            </a:r>
            <a:r>
              <a:rPr lang="es-ES_tradnl" sz="2000" dirty="0" err="1"/>
              <a:t>possible</a:t>
            </a:r>
            <a:endParaRPr lang="es-ES_tradnl" sz="2000" dirty="0"/>
          </a:p>
          <a:p>
            <a:pPr>
              <a:lnSpc>
                <a:spcPct val="90000"/>
              </a:lnSpc>
            </a:pPr>
            <a:r>
              <a:rPr lang="es-ES_tradnl" sz="2000" dirty="0" err="1"/>
              <a:t>Increase</a:t>
            </a:r>
            <a:r>
              <a:rPr lang="es-ES_tradnl" sz="2000" dirty="0"/>
              <a:t> CD4 </a:t>
            </a:r>
            <a:r>
              <a:rPr lang="es-ES_tradnl" sz="2000" dirty="0" err="1"/>
              <a:t>cell</a:t>
            </a:r>
            <a:r>
              <a:rPr lang="es-ES_tradnl" sz="2000" dirty="0"/>
              <a:t> </a:t>
            </a:r>
            <a:r>
              <a:rPr lang="es-ES_tradnl" sz="2000" dirty="0" err="1"/>
              <a:t>count</a:t>
            </a:r>
            <a:endParaRPr lang="es-ES_tradnl" sz="2000" dirty="0"/>
          </a:p>
          <a:p>
            <a:pPr>
              <a:lnSpc>
                <a:spcPct val="90000"/>
              </a:lnSpc>
            </a:pPr>
            <a:r>
              <a:rPr lang="es-ES_tradnl" sz="2000" dirty="0" err="1"/>
              <a:t>Ensure</a:t>
            </a:r>
            <a:r>
              <a:rPr lang="es-ES_tradnl" sz="2000" dirty="0"/>
              <a:t> </a:t>
            </a:r>
            <a:r>
              <a:rPr lang="es-ES_tradnl" sz="2000" dirty="0" err="1"/>
              <a:t>medication</a:t>
            </a:r>
            <a:r>
              <a:rPr lang="es-ES_tradnl" sz="2000" dirty="0"/>
              <a:t> </a:t>
            </a:r>
            <a:r>
              <a:rPr lang="es-ES_tradnl" sz="2000" dirty="0" err="1"/>
              <a:t>adherence</a:t>
            </a:r>
            <a:r>
              <a:rPr lang="es-ES_tradnl" sz="2000" dirty="0"/>
              <a:t> </a:t>
            </a:r>
            <a:r>
              <a:rPr lang="es-ES_tradnl" sz="2000" dirty="0" err="1"/>
              <a:t>to</a:t>
            </a:r>
            <a:r>
              <a:rPr lang="es-ES_tradnl" sz="2000" dirty="0"/>
              <a:t> preserve ART </a:t>
            </a:r>
            <a:r>
              <a:rPr lang="es-ES_tradnl" sz="2000" dirty="0" err="1"/>
              <a:t>options</a:t>
            </a:r>
            <a:endParaRPr lang="es-ES_tradnl" sz="2000" dirty="0"/>
          </a:p>
          <a:p>
            <a:pPr>
              <a:lnSpc>
                <a:spcPct val="90000"/>
              </a:lnSpc>
            </a:pPr>
            <a:r>
              <a:rPr lang="es-ES_tradnl" sz="2000" dirty="0"/>
              <a:t>Preserve </a:t>
            </a:r>
            <a:r>
              <a:rPr lang="es-ES_tradnl" sz="2000" dirty="0" err="1"/>
              <a:t>quality</a:t>
            </a:r>
            <a:r>
              <a:rPr lang="es-ES_tradnl" sz="2000" dirty="0"/>
              <a:t> </a:t>
            </a:r>
            <a:r>
              <a:rPr lang="es-ES_tradnl" sz="2000" dirty="0" err="1"/>
              <a:t>of</a:t>
            </a:r>
            <a:r>
              <a:rPr lang="es-ES_tradnl" sz="2000" dirty="0"/>
              <a:t> </a:t>
            </a:r>
            <a:r>
              <a:rPr lang="es-ES_tradnl" sz="2000" dirty="0" err="1"/>
              <a:t>life</a:t>
            </a:r>
            <a:endParaRPr lang="es-ES_tradnl" sz="2000" dirty="0"/>
          </a:p>
          <a:p>
            <a:pPr>
              <a:lnSpc>
                <a:spcPct val="90000"/>
              </a:lnSpc>
            </a:pPr>
            <a:r>
              <a:rPr lang="es-ES_tradnl" sz="2000" dirty="0"/>
              <a:t>Reduce HIV </a:t>
            </a:r>
            <a:r>
              <a:rPr lang="es-ES_tradnl" sz="2000" dirty="0" err="1"/>
              <a:t>transmission</a:t>
            </a:r>
            <a:r>
              <a:rPr lang="es-ES_tradnl" sz="2000" dirty="0"/>
              <a:t> </a:t>
            </a:r>
          </a:p>
        </p:txBody>
      </p:sp>
      <p:pic>
        <p:nvPicPr>
          <p:cNvPr id="8" name="Picture 7" descr="Viral suppression is when the amount of HIV in the blood is too low to be detected with a viral load (HIV RNA) test, in other words, undetectable.">
            <a:extLst>
              <a:ext uri="{FF2B5EF4-FFF2-40B4-BE49-F238E27FC236}">
                <a16:creationId xmlns:a16="http://schemas.microsoft.com/office/drawing/2014/main" id="{FA8463F4-F00E-C3F8-8230-74F58FFC4BA9}"/>
              </a:ext>
            </a:extLst>
          </p:cNvPr>
          <p:cNvPicPr>
            <a:picLocks noChangeAspect="1"/>
          </p:cNvPicPr>
          <p:nvPr/>
        </p:nvPicPr>
        <p:blipFill>
          <a:blip r:embed="rId3"/>
          <a:stretch>
            <a:fillRect/>
          </a:stretch>
        </p:blipFill>
        <p:spPr>
          <a:xfrm>
            <a:off x="4572000" y="1428967"/>
            <a:ext cx="3959788" cy="3588558"/>
          </a:xfrm>
          <a:prstGeom prst="rect">
            <a:avLst/>
          </a:prstGeom>
          <a:ln>
            <a:solidFill>
              <a:schemeClr val="tx1"/>
            </a:solidFill>
          </a:ln>
        </p:spPr>
      </p:pic>
      <p:sp>
        <p:nvSpPr>
          <p:cNvPr id="9" name="TextBox 8">
            <a:extLst>
              <a:ext uri="{FF2B5EF4-FFF2-40B4-BE49-F238E27FC236}">
                <a16:creationId xmlns:a16="http://schemas.microsoft.com/office/drawing/2014/main" id="{EDFE32F7-DE64-14FE-0502-CBDD9CB67587}"/>
              </a:ext>
            </a:extLst>
          </p:cNvPr>
          <p:cNvSpPr txBox="1"/>
          <p:nvPr/>
        </p:nvSpPr>
        <p:spPr>
          <a:xfrm>
            <a:off x="4494493" y="5060662"/>
            <a:ext cx="4114801" cy="276999"/>
          </a:xfrm>
          <a:prstGeom prst="rect">
            <a:avLst/>
          </a:prstGeom>
          <a:noFill/>
        </p:spPr>
        <p:txBody>
          <a:bodyPr wrap="square" rtlCol="0">
            <a:spAutoFit/>
          </a:bodyPr>
          <a:lstStyle/>
          <a:p>
            <a:r>
              <a:rPr lang="en-US" sz="1200" dirty="0"/>
              <a:t>https://clinicalinfo.hiv.gov/en/glossary/viral-suppression</a:t>
            </a:r>
          </a:p>
        </p:txBody>
      </p:sp>
      <p:sp>
        <p:nvSpPr>
          <p:cNvPr id="7" name="TextBox 6">
            <a:extLst>
              <a:ext uri="{FF2B5EF4-FFF2-40B4-BE49-F238E27FC236}">
                <a16:creationId xmlns:a16="http://schemas.microsoft.com/office/drawing/2014/main" id="{CB62039B-6CEF-0877-0178-A3339AC948DB}"/>
              </a:ext>
            </a:extLst>
          </p:cNvPr>
          <p:cNvSpPr txBox="1"/>
          <p:nvPr/>
        </p:nvSpPr>
        <p:spPr>
          <a:xfrm>
            <a:off x="564204" y="5583677"/>
            <a:ext cx="7752945" cy="861774"/>
          </a:xfrm>
          <a:prstGeom prst="rect">
            <a:avLst/>
          </a:prstGeom>
          <a:noFill/>
        </p:spPr>
        <p:txBody>
          <a:bodyPr wrap="square" rtlCol="0">
            <a:spAutoFit/>
          </a:bodyPr>
          <a:lstStyle/>
          <a:p>
            <a:pPr algn="ctr"/>
            <a:r>
              <a:rPr lang="es-ES_tradnl" sz="3200" dirty="0"/>
              <a:t>U=U  </a:t>
            </a:r>
            <a:r>
              <a:rPr lang="es-ES_tradnl" sz="3200" dirty="0" err="1"/>
              <a:t>Undetectable</a:t>
            </a:r>
            <a:r>
              <a:rPr lang="es-ES_tradnl" sz="3200" dirty="0"/>
              <a:t> = </a:t>
            </a:r>
            <a:r>
              <a:rPr lang="es-ES_tradnl" sz="3200" dirty="0" err="1"/>
              <a:t>Untransmittable</a:t>
            </a:r>
            <a:endParaRPr lang="es-ES_tradnl" sz="3200" dirty="0"/>
          </a:p>
          <a:p>
            <a:endParaRPr lang="en-US" dirty="0"/>
          </a:p>
        </p:txBody>
      </p:sp>
      <p:sp>
        <p:nvSpPr>
          <p:cNvPr id="5" name="Marcador de pie de página 4"/>
          <p:cNvSpPr>
            <a:spLocks noGrp="1"/>
          </p:cNvSpPr>
          <p:nvPr>
            <p:ph type="ftr" sz="quarter" idx="11"/>
          </p:nvPr>
        </p:nvSpPr>
        <p:spPr>
          <a:xfrm>
            <a:off x="3352459" y="6352708"/>
            <a:ext cx="4367298" cy="365760"/>
          </a:xfrm>
          <a:prstGeom prst="rect">
            <a:avLst/>
          </a:prstGeom>
        </p:spPr>
        <p:txBody>
          <a:bodyPr anchor="ctr">
            <a:normAutofit/>
          </a:bodyP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pPr>
              <a:spcAft>
                <a:spcPts val="600"/>
              </a:spcAft>
            </a:pPr>
            <a:r>
              <a:rPr lang="en-US" dirty="0"/>
              <a:t>paetc.org</a:t>
            </a:r>
          </a:p>
        </p:txBody>
      </p:sp>
      <p:sp>
        <p:nvSpPr>
          <p:cNvPr id="4" name="Marcador de número de diapositiva 3"/>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9</a:t>
            </a:fld>
            <a:endParaRPr lang="en-US"/>
          </a:p>
        </p:txBody>
      </p:sp>
    </p:spTree>
    <p:extLst>
      <p:ext uri="{BB962C8B-B14F-4D97-AF65-F5344CB8AC3E}">
        <p14:creationId xmlns:p14="http://schemas.microsoft.com/office/powerpoint/2010/main" val="914592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8658</TotalTime>
  <Words>1737</Words>
  <Application>Microsoft Office PowerPoint</Application>
  <PresentationFormat>On-screen Show (4:3)</PresentationFormat>
  <Paragraphs>131</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vt:lpstr>
      <vt:lpstr>Calibri</vt:lpstr>
      <vt:lpstr>ITC Avant Garde Std Bk</vt:lpstr>
      <vt:lpstr>Segoe UI</vt:lpstr>
      <vt:lpstr>Times</vt:lpstr>
      <vt:lpstr>Wingdings</vt:lpstr>
      <vt:lpstr>AETC Program master slide template 4x3</vt:lpstr>
      <vt:lpstr>HIV &amp; Aging Communities of Practice</vt:lpstr>
      <vt:lpstr>Disclaimer</vt:lpstr>
      <vt:lpstr>Learning Objectives</vt:lpstr>
      <vt:lpstr>Human Immunodeficiency Virus (HIV)</vt:lpstr>
      <vt:lpstr>WHO HIV Epidemic 2023 estimates</vt:lpstr>
      <vt:lpstr>Natural Progression of untreated HIV</vt:lpstr>
      <vt:lpstr>Examples of AIDS-Defining Conditions</vt:lpstr>
      <vt:lpstr>HIV Life Cycle</vt:lpstr>
      <vt:lpstr>Antiretroviral Treatment (ART)</vt:lpstr>
      <vt:lpstr>Effective Treatment Saves Lives</vt:lpstr>
      <vt:lpstr>Aging with HIV (2021 Data)</vt:lpstr>
      <vt:lpstr>Natural history of untreated HIV infection</vt:lpstr>
      <vt:lpstr>Factors Contributing to Immune Activation &amp; Inflammation</vt:lpstr>
      <vt:lpstr>Cardiovascular disease in HIV</vt:lpstr>
      <vt:lpstr>Neurocognitive disorders in HIV</vt:lpstr>
      <vt:lpstr>Frailty is associated with comorbidities</vt:lpstr>
      <vt:lpstr>Discussion Points: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Louie Mar</cp:lastModifiedBy>
  <cp:revision>359</cp:revision>
  <dcterms:created xsi:type="dcterms:W3CDTF">2020-11-12T22:58:33Z</dcterms:created>
  <dcterms:modified xsi:type="dcterms:W3CDTF">2024-04-01T23:27:36Z</dcterms:modified>
</cp:coreProperties>
</file>