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 id="2147483799" r:id="rId6"/>
  </p:sldMasterIdLst>
  <p:notesMasterIdLst>
    <p:notesMasterId r:id="rId46"/>
  </p:notesMasterIdLst>
  <p:sldIdLst>
    <p:sldId id="256" r:id="rId7"/>
    <p:sldId id="284" r:id="rId8"/>
    <p:sldId id="281" r:id="rId9"/>
    <p:sldId id="282" r:id="rId10"/>
    <p:sldId id="270" r:id="rId11"/>
    <p:sldId id="257" r:id="rId12"/>
    <p:sldId id="258" r:id="rId13"/>
    <p:sldId id="259" r:id="rId14"/>
    <p:sldId id="260" r:id="rId15"/>
    <p:sldId id="273" r:id="rId16"/>
    <p:sldId id="272" r:id="rId17"/>
    <p:sldId id="278" r:id="rId18"/>
    <p:sldId id="279" r:id="rId19"/>
    <p:sldId id="262" r:id="rId20"/>
    <p:sldId id="275" r:id="rId21"/>
    <p:sldId id="277" r:id="rId22"/>
    <p:sldId id="264" r:id="rId23"/>
    <p:sldId id="268" r:id="rId24"/>
    <p:sldId id="263" r:id="rId25"/>
    <p:sldId id="269" r:id="rId26"/>
    <p:sldId id="265" r:id="rId27"/>
    <p:sldId id="274" r:id="rId28"/>
    <p:sldId id="271" r:id="rId29"/>
    <p:sldId id="290" r:id="rId30"/>
    <p:sldId id="287" r:id="rId31"/>
    <p:sldId id="291" r:id="rId32"/>
    <p:sldId id="293" r:id="rId33"/>
    <p:sldId id="294" r:id="rId34"/>
    <p:sldId id="292" r:id="rId35"/>
    <p:sldId id="295" r:id="rId36"/>
    <p:sldId id="288" r:id="rId37"/>
    <p:sldId id="301" r:id="rId38"/>
    <p:sldId id="298" r:id="rId39"/>
    <p:sldId id="299" r:id="rId40"/>
    <p:sldId id="300" r:id="rId41"/>
    <p:sldId id="296" r:id="rId42"/>
    <p:sldId id="267" r:id="rId43"/>
    <p:sldId id="285" r:id="rId44"/>
    <p:sldId id="30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1200" autoAdjust="0"/>
  </p:normalViewPr>
  <p:slideViewPr>
    <p:cSldViewPr snapToGrid="0" showGuides="1">
      <p:cViewPr varScale="1">
        <p:scale>
          <a:sx n="41" d="100"/>
          <a:sy n="41" d="100"/>
        </p:scale>
        <p:origin x="1832" y="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AE6F9-A7DA-4303-9885-7B84F8554726}" type="datetimeFigureOut">
              <a:rPr lang="en-US" smtClean="0"/>
              <a:t>4/12/2024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BCA8B-E0EA-4C18-903A-E9EC50CB23F5}" type="slidenum">
              <a:rPr lang="en-US" smtClean="0"/>
              <a:t>‹#›</a:t>
            </a:fld>
            <a:endParaRPr lang="en-US"/>
          </a:p>
        </p:txBody>
      </p:sp>
    </p:spTree>
    <p:extLst>
      <p:ext uri="{BB962C8B-B14F-4D97-AF65-F5344CB8AC3E}">
        <p14:creationId xmlns:p14="http://schemas.microsoft.com/office/powerpoint/2010/main" val="50024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date_ 04 2024</a:t>
            </a:r>
          </a:p>
          <a:p>
            <a:r>
              <a:rPr lang="en-US" dirty="0"/>
              <a:t>Target audience: members of the health care team who currently care for or will be caring for older adults with HIV</a:t>
            </a:r>
          </a:p>
          <a:p>
            <a:r>
              <a:rPr lang="en-US" dirty="0"/>
              <a:t>60 min session</a:t>
            </a:r>
          </a:p>
        </p:txBody>
      </p:sp>
      <p:sp>
        <p:nvSpPr>
          <p:cNvPr id="4" name="Slide Number Placeholder 3"/>
          <p:cNvSpPr>
            <a:spLocks noGrp="1"/>
          </p:cNvSpPr>
          <p:nvPr>
            <p:ph type="sldNum" sz="quarter" idx="5"/>
          </p:nvPr>
        </p:nvSpPr>
        <p:spPr/>
        <p:txBody>
          <a:bodyPr/>
          <a:lstStyle/>
          <a:p>
            <a:fld id="{2F5BCA8B-E0EA-4C18-903A-E9EC50CB23F5}" type="slidenum">
              <a:rPr lang="en-US" smtClean="0"/>
              <a:t>1</a:t>
            </a:fld>
            <a:endParaRPr lang="en-US"/>
          </a:p>
        </p:txBody>
      </p:sp>
    </p:spTree>
    <p:extLst>
      <p:ext uri="{BB962C8B-B14F-4D97-AF65-F5344CB8AC3E}">
        <p14:creationId xmlns:p14="http://schemas.microsoft.com/office/powerpoint/2010/main" val="26112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Communities of practice= example, ECHO</a:t>
            </a:r>
          </a:p>
        </p:txBody>
      </p:sp>
      <p:sp>
        <p:nvSpPr>
          <p:cNvPr id="4" name="Slide Number Placeholder 3"/>
          <p:cNvSpPr>
            <a:spLocks noGrp="1"/>
          </p:cNvSpPr>
          <p:nvPr>
            <p:ph type="sldNum" sz="quarter" idx="5"/>
          </p:nvPr>
        </p:nvSpPr>
        <p:spPr/>
        <p:txBody>
          <a:bodyPr/>
          <a:lstStyle/>
          <a:p>
            <a:fld id="{2F5BCA8B-E0EA-4C18-903A-E9EC50CB23F5}" type="slidenum">
              <a:rPr lang="en-US" smtClean="0"/>
              <a:t>21</a:t>
            </a:fld>
            <a:endParaRPr lang="en-US"/>
          </a:p>
        </p:txBody>
      </p:sp>
    </p:spTree>
    <p:extLst>
      <p:ext uri="{BB962C8B-B14F-4D97-AF65-F5344CB8AC3E}">
        <p14:creationId xmlns:p14="http://schemas.microsoft.com/office/powerpoint/2010/main" val="257478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5BCA8B-E0EA-4C18-903A-E9EC50CB23F5}" type="slidenum">
              <a:rPr lang="en-US" smtClean="0"/>
              <a:t>23</a:t>
            </a:fld>
            <a:endParaRPr lang="en-US"/>
          </a:p>
        </p:txBody>
      </p:sp>
    </p:spTree>
    <p:extLst>
      <p:ext uri="{BB962C8B-B14F-4D97-AF65-F5344CB8AC3E}">
        <p14:creationId xmlns:p14="http://schemas.microsoft.com/office/powerpoint/2010/main" val="2806862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30-min case presentation section with panelist discussion of interprofessional team-approach to holistic care of aging patients with HIV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Victor </a:t>
            </a:r>
            <a:r>
              <a:rPr lang="en-US" dirty="0" err="1"/>
              <a:t>Valcour</a:t>
            </a:r>
            <a:r>
              <a:rPr lang="en-US" dirty="0"/>
              <a:t>, MD (Alzheimer's), Kim Kalupa (BH), Melanie Dodd (PharmD), Deborah Parris (RN), Katherine </a:t>
            </a:r>
            <a:r>
              <a:rPr lang="en-US" dirty="0" err="1"/>
              <a:t>Heroff</a:t>
            </a:r>
            <a:r>
              <a:rPr lang="en-US" dirty="0"/>
              <a:t> (CM)</a:t>
            </a:r>
          </a:p>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24</a:t>
            </a:fld>
            <a:endParaRPr lang="en-US"/>
          </a:p>
        </p:txBody>
      </p:sp>
    </p:spTree>
    <p:extLst>
      <p:ext uri="{BB962C8B-B14F-4D97-AF65-F5344CB8AC3E}">
        <p14:creationId xmlns:p14="http://schemas.microsoft.com/office/powerpoint/2010/main" val="1884645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DMAB = designated male at birth</a:t>
            </a:r>
          </a:p>
        </p:txBody>
      </p:sp>
      <p:sp>
        <p:nvSpPr>
          <p:cNvPr id="4" name="Slide Number Placeholder 3"/>
          <p:cNvSpPr>
            <a:spLocks noGrp="1"/>
          </p:cNvSpPr>
          <p:nvPr>
            <p:ph type="sldNum" sz="quarter" idx="5"/>
          </p:nvPr>
        </p:nvSpPr>
        <p:spPr/>
        <p:txBody>
          <a:bodyPr/>
          <a:lstStyle/>
          <a:p>
            <a:fld id="{2F5BCA8B-E0EA-4C18-903A-E9EC50CB23F5}" type="slidenum">
              <a:rPr lang="en-US" smtClean="0"/>
              <a:t>25</a:t>
            </a:fld>
            <a:endParaRPr lang="en-US"/>
          </a:p>
        </p:txBody>
      </p:sp>
    </p:spTree>
    <p:extLst>
      <p:ext uri="{BB962C8B-B14F-4D97-AF65-F5344CB8AC3E}">
        <p14:creationId xmlns:p14="http://schemas.microsoft.com/office/powerpoint/2010/main" val="409354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96D08-ACDD-1AB6-DA6F-837F38131E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C3C10-F092-B4F9-AE9D-5C0F0A0B3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0088FA-B36A-C4D5-ADEB-C361B62131E1}"/>
              </a:ext>
            </a:extLst>
          </p:cNvPr>
          <p:cNvSpPr>
            <a:spLocks noGrp="1"/>
          </p:cNvSpPr>
          <p:nvPr>
            <p:ph type="body" idx="1"/>
          </p:nvPr>
        </p:nvSpPr>
        <p:spPr/>
        <p:txBody>
          <a:bodyPr/>
          <a:lstStyle/>
          <a:p>
            <a:r>
              <a:rPr lang="en-US" dirty="0"/>
              <a:t>Stage 1 HIV= CD4&gt;500</a:t>
            </a:r>
          </a:p>
          <a:p>
            <a:r>
              <a:rPr lang="en-US" dirty="0"/>
              <a:t>Well controlled HIV = undetectable HIV viral load</a:t>
            </a:r>
          </a:p>
        </p:txBody>
      </p:sp>
      <p:sp>
        <p:nvSpPr>
          <p:cNvPr id="4" name="Slide Number Placeholder 3">
            <a:extLst>
              <a:ext uri="{FF2B5EF4-FFF2-40B4-BE49-F238E27FC236}">
                <a16:creationId xmlns:a16="http://schemas.microsoft.com/office/drawing/2014/main" id="{C23659A3-EBDE-9F37-FBA1-56A24F71D0EE}"/>
              </a:ext>
            </a:extLst>
          </p:cNvPr>
          <p:cNvSpPr>
            <a:spLocks noGrp="1"/>
          </p:cNvSpPr>
          <p:nvPr>
            <p:ph type="sldNum" sz="quarter" idx="5"/>
          </p:nvPr>
        </p:nvSpPr>
        <p:spPr/>
        <p:txBody>
          <a:bodyPr/>
          <a:lstStyle/>
          <a:p>
            <a:fld id="{2F5BCA8B-E0EA-4C18-903A-E9EC50CB23F5}" type="slidenum">
              <a:rPr lang="en-US" smtClean="0"/>
              <a:t>26</a:t>
            </a:fld>
            <a:endParaRPr lang="en-US"/>
          </a:p>
        </p:txBody>
      </p:sp>
    </p:spTree>
    <p:extLst>
      <p:ext uri="{BB962C8B-B14F-4D97-AF65-F5344CB8AC3E}">
        <p14:creationId xmlns:p14="http://schemas.microsoft.com/office/powerpoint/2010/main" val="1061624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6ED92-9ABF-C6F2-A9C9-64D2FF6A3C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248BB-F424-84DA-1537-3B722AFE5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8B492-50BF-CB3C-7DAE-E06275D5C7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3C2B15-32C7-8F19-25C3-C5FEC8845928}"/>
              </a:ext>
            </a:extLst>
          </p:cNvPr>
          <p:cNvSpPr>
            <a:spLocks noGrp="1"/>
          </p:cNvSpPr>
          <p:nvPr>
            <p:ph type="sldNum" sz="quarter" idx="5"/>
          </p:nvPr>
        </p:nvSpPr>
        <p:spPr/>
        <p:txBody>
          <a:bodyPr/>
          <a:lstStyle/>
          <a:p>
            <a:fld id="{2F5BCA8B-E0EA-4C18-903A-E9EC50CB23F5}" type="slidenum">
              <a:rPr lang="en-US" smtClean="0"/>
              <a:t>27</a:t>
            </a:fld>
            <a:endParaRPr lang="en-US"/>
          </a:p>
        </p:txBody>
      </p:sp>
    </p:spTree>
    <p:extLst>
      <p:ext uri="{BB962C8B-B14F-4D97-AF65-F5344CB8AC3E}">
        <p14:creationId xmlns:p14="http://schemas.microsoft.com/office/powerpoint/2010/main" val="336166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DDF22-D068-CC09-A941-FACEC479D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DCFB2-7F56-F392-0647-C204E672A7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B92FF-64AE-4586-CFC4-F2E80AE1B81D}"/>
              </a:ext>
            </a:extLst>
          </p:cNvPr>
          <p:cNvSpPr>
            <a:spLocks noGrp="1"/>
          </p:cNvSpPr>
          <p:nvPr>
            <p:ph type="body" idx="1"/>
          </p:nvPr>
        </p:nvSpPr>
        <p:spPr/>
        <p:txBody>
          <a:bodyPr/>
          <a:lstStyle/>
          <a:p>
            <a:r>
              <a:rPr lang="en-US" dirty="0"/>
              <a:t>MI=myocardial infarction, aka “heart attack”</a:t>
            </a:r>
          </a:p>
        </p:txBody>
      </p:sp>
      <p:sp>
        <p:nvSpPr>
          <p:cNvPr id="4" name="Slide Number Placeholder 3">
            <a:extLst>
              <a:ext uri="{FF2B5EF4-FFF2-40B4-BE49-F238E27FC236}">
                <a16:creationId xmlns:a16="http://schemas.microsoft.com/office/drawing/2014/main" id="{AAA005AE-1683-0194-A097-B9443BC3FFC9}"/>
              </a:ext>
            </a:extLst>
          </p:cNvPr>
          <p:cNvSpPr>
            <a:spLocks noGrp="1"/>
          </p:cNvSpPr>
          <p:nvPr>
            <p:ph type="sldNum" sz="quarter" idx="5"/>
          </p:nvPr>
        </p:nvSpPr>
        <p:spPr/>
        <p:txBody>
          <a:bodyPr/>
          <a:lstStyle/>
          <a:p>
            <a:fld id="{2F5BCA8B-E0EA-4C18-903A-E9EC50CB23F5}" type="slidenum">
              <a:rPr lang="en-US" smtClean="0"/>
              <a:t>28</a:t>
            </a:fld>
            <a:endParaRPr lang="en-US"/>
          </a:p>
        </p:txBody>
      </p:sp>
    </p:spTree>
    <p:extLst>
      <p:ext uri="{BB962C8B-B14F-4D97-AF65-F5344CB8AC3E}">
        <p14:creationId xmlns:p14="http://schemas.microsoft.com/office/powerpoint/2010/main" val="4108526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5910F-9FBB-8FB3-DE4B-F722DD6D5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2312E9-0CF8-C002-8795-5EEFDB2DC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3135D1-C634-1708-F48E-4E34E86037BB}"/>
              </a:ext>
            </a:extLst>
          </p:cNvPr>
          <p:cNvSpPr>
            <a:spLocks noGrp="1"/>
          </p:cNvSpPr>
          <p:nvPr>
            <p:ph type="body" idx="1"/>
          </p:nvPr>
        </p:nvSpPr>
        <p:spPr/>
        <p:txBody>
          <a:bodyPr/>
          <a:lstStyle/>
          <a:p>
            <a:r>
              <a:rPr lang="en-US" dirty="0"/>
              <a:t>Dolutegravir = integrase strand transfer inhibitor (INSTI), antiretroviral agent</a:t>
            </a:r>
          </a:p>
          <a:p>
            <a:r>
              <a:rPr lang="en-US" dirty="0"/>
              <a:t>Darunavir= protease inhibitor (PI), antiretroviral agent</a:t>
            </a:r>
          </a:p>
          <a:p>
            <a:r>
              <a:rPr lang="en-US" dirty="0"/>
              <a:t>Cobicistat = cytochrome P450 blocker, increases level of protease inhibitor allowing for once daily dosing</a:t>
            </a:r>
          </a:p>
          <a:p>
            <a:r>
              <a:rPr lang="en-US" dirty="0"/>
              <a:t>Lisinopril = ace-inhibitor; blood pressure medication</a:t>
            </a:r>
          </a:p>
          <a:p>
            <a:r>
              <a:rPr lang="en-US" dirty="0"/>
              <a:t>Hydrochlorothiazide = thiazide diuretic; blood pressure medications</a:t>
            </a:r>
          </a:p>
          <a:p>
            <a:r>
              <a:rPr lang="en-US" dirty="0"/>
              <a:t>Rosuvastatin = HMG-CoA reductase inhibitor, “statin”; cholesterol medication</a:t>
            </a:r>
          </a:p>
          <a:p>
            <a:r>
              <a:rPr lang="en-US" dirty="0"/>
              <a:t>Nortriptyline= tricyclic antidepressant; used for neuropathic pain</a:t>
            </a:r>
          </a:p>
          <a:p>
            <a:r>
              <a:rPr lang="en-US" dirty="0"/>
              <a:t>Trazodone= serotonin receptor antagonist and reuptake inhibitor (SARI); used for insomnia</a:t>
            </a:r>
          </a:p>
          <a:p>
            <a:r>
              <a:rPr lang="en-US" dirty="0"/>
              <a:t>Ergocalciferol = vitamin D supplement</a:t>
            </a:r>
          </a:p>
        </p:txBody>
      </p:sp>
      <p:sp>
        <p:nvSpPr>
          <p:cNvPr id="4" name="Slide Number Placeholder 3">
            <a:extLst>
              <a:ext uri="{FF2B5EF4-FFF2-40B4-BE49-F238E27FC236}">
                <a16:creationId xmlns:a16="http://schemas.microsoft.com/office/drawing/2014/main" id="{21520B9A-88E4-558F-D07E-FD46D894A4FF}"/>
              </a:ext>
            </a:extLst>
          </p:cNvPr>
          <p:cNvSpPr>
            <a:spLocks noGrp="1"/>
          </p:cNvSpPr>
          <p:nvPr>
            <p:ph type="sldNum" sz="quarter" idx="5"/>
          </p:nvPr>
        </p:nvSpPr>
        <p:spPr/>
        <p:txBody>
          <a:bodyPr/>
          <a:lstStyle/>
          <a:p>
            <a:fld id="{2F5BCA8B-E0EA-4C18-903A-E9EC50CB23F5}" type="slidenum">
              <a:rPr lang="en-US" smtClean="0"/>
              <a:t>29</a:t>
            </a:fld>
            <a:endParaRPr lang="en-US"/>
          </a:p>
        </p:txBody>
      </p:sp>
    </p:spTree>
    <p:extLst>
      <p:ext uri="{BB962C8B-B14F-4D97-AF65-F5344CB8AC3E}">
        <p14:creationId xmlns:p14="http://schemas.microsoft.com/office/powerpoint/2010/main" val="3103489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audience participants if they have additional recommendations for this patient.</a:t>
            </a:r>
          </a:p>
        </p:txBody>
      </p:sp>
      <p:sp>
        <p:nvSpPr>
          <p:cNvPr id="4" name="Slide Number Placeholder 3"/>
          <p:cNvSpPr>
            <a:spLocks noGrp="1"/>
          </p:cNvSpPr>
          <p:nvPr>
            <p:ph type="sldNum" sz="quarter" idx="5"/>
          </p:nvPr>
        </p:nvSpPr>
        <p:spPr/>
        <p:txBody>
          <a:bodyPr/>
          <a:lstStyle/>
          <a:p>
            <a:fld id="{2F5BCA8B-E0EA-4C18-903A-E9EC50CB23F5}" type="slidenum">
              <a:rPr lang="en-US" smtClean="0"/>
              <a:t>30</a:t>
            </a:fld>
            <a:endParaRPr lang="en-US"/>
          </a:p>
        </p:txBody>
      </p:sp>
    </p:spTree>
    <p:extLst>
      <p:ext uri="{BB962C8B-B14F-4D97-AF65-F5344CB8AC3E}">
        <p14:creationId xmlns:p14="http://schemas.microsoft.com/office/powerpoint/2010/main" val="1576561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DFAB=designated female at birth</a:t>
            </a:r>
          </a:p>
        </p:txBody>
      </p:sp>
      <p:sp>
        <p:nvSpPr>
          <p:cNvPr id="4" name="Slide Number Placeholder 3"/>
          <p:cNvSpPr>
            <a:spLocks noGrp="1"/>
          </p:cNvSpPr>
          <p:nvPr>
            <p:ph type="sldNum" sz="quarter" idx="5"/>
          </p:nvPr>
        </p:nvSpPr>
        <p:spPr/>
        <p:txBody>
          <a:bodyPr/>
          <a:lstStyle/>
          <a:p>
            <a:fld id="{2F5BCA8B-E0EA-4C18-903A-E9EC50CB23F5}" type="slidenum">
              <a:rPr lang="en-US" smtClean="0"/>
              <a:t>31</a:t>
            </a:fld>
            <a:endParaRPr lang="en-US"/>
          </a:p>
        </p:txBody>
      </p:sp>
    </p:spTree>
    <p:extLst>
      <p:ext uri="{BB962C8B-B14F-4D97-AF65-F5344CB8AC3E}">
        <p14:creationId xmlns:p14="http://schemas.microsoft.com/office/powerpoint/2010/main" val="149827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928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0DDB-5FB7-DDC3-0A87-81F1F62E8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F04D1-8F9B-0E5D-4FF2-061A3D160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1211FE-FA00-BDE6-F448-69CD1D8A8E04}"/>
              </a:ext>
            </a:extLst>
          </p:cNvPr>
          <p:cNvSpPr>
            <a:spLocks noGrp="1"/>
          </p:cNvSpPr>
          <p:nvPr>
            <p:ph type="body" idx="1"/>
          </p:nvPr>
        </p:nvSpPr>
        <p:spPr/>
        <p:txBody>
          <a:bodyPr/>
          <a:lstStyle/>
          <a:p>
            <a:r>
              <a:rPr lang="en-US" dirty="0"/>
              <a:t>Stage 1 HIV= CD4&gt;500</a:t>
            </a:r>
          </a:p>
          <a:p>
            <a:r>
              <a:rPr lang="en-US" dirty="0"/>
              <a:t>Well controlled HIV = undetectable HIV viral load</a:t>
            </a:r>
          </a:p>
        </p:txBody>
      </p:sp>
      <p:sp>
        <p:nvSpPr>
          <p:cNvPr id="4" name="Slide Number Placeholder 3">
            <a:extLst>
              <a:ext uri="{FF2B5EF4-FFF2-40B4-BE49-F238E27FC236}">
                <a16:creationId xmlns:a16="http://schemas.microsoft.com/office/drawing/2014/main" id="{78539012-0334-7DFA-6AF0-DC5D587AB192}"/>
              </a:ext>
            </a:extLst>
          </p:cNvPr>
          <p:cNvSpPr>
            <a:spLocks noGrp="1"/>
          </p:cNvSpPr>
          <p:nvPr>
            <p:ph type="sldNum" sz="quarter" idx="5"/>
          </p:nvPr>
        </p:nvSpPr>
        <p:spPr/>
        <p:txBody>
          <a:bodyPr/>
          <a:lstStyle/>
          <a:p>
            <a:fld id="{2F5BCA8B-E0EA-4C18-903A-E9EC50CB23F5}" type="slidenum">
              <a:rPr lang="en-US" smtClean="0"/>
              <a:t>32</a:t>
            </a:fld>
            <a:endParaRPr lang="en-US"/>
          </a:p>
        </p:txBody>
      </p:sp>
    </p:spTree>
    <p:extLst>
      <p:ext uri="{BB962C8B-B14F-4D97-AF65-F5344CB8AC3E}">
        <p14:creationId xmlns:p14="http://schemas.microsoft.com/office/powerpoint/2010/main" val="2421875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09B1B-D68B-2881-1712-05546DB1B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4F329-538D-6FA3-C47E-3793F03D2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8137B2-A9FF-6485-8BA7-AA40363BE7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1C139F-9ABC-C00F-25F2-7D2666E4E066}"/>
              </a:ext>
            </a:extLst>
          </p:cNvPr>
          <p:cNvSpPr>
            <a:spLocks noGrp="1"/>
          </p:cNvSpPr>
          <p:nvPr>
            <p:ph type="sldNum" sz="quarter" idx="5"/>
          </p:nvPr>
        </p:nvSpPr>
        <p:spPr/>
        <p:txBody>
          <a:bodyPr/>
          <a:lstStyle/>
          <a:p>
            <a:fld id="{2F5BCA8B-E0EA-4C18-903A-E9EC50CB23F5}" type="slidenum">
              <a:rPr lang="en-US" smtClean="0"/>
              <a:t>33</a:t>
            </a:fld>
            <a:endParaRPr lang="en-US"/>
          </a:p>
        </p:txBody>
      </p:sp>
    </p:spTree>
    <p:extLst>
      <p:ext uri="{BB962C8B-B14F-4D97-AF65-F5344CB8AC3E}">
        <p14:creationId xmlns:p14="http://schemas.microsoft.com/office/powerpoint/2010/main" val="427230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441FB-EAF0-486B-0145-DE24EAE98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7DD76-D54D-2A87-C47F-FB67DC2AD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ED1A1-5848-2E07-FCA7-87C7F59BC2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BF0124-9149-4C4E-2C04-52DF8B4DD7B5}"/>
              </a:ext>
            </a:extLst>
          </p:cNvPr>
          <p:cNvSpPr>
            <a:spLocks noGrp="1"/>
          </p:cNvSpPr>
          <p:nvPr>
            <p:ph type="sldNum" sz="quarter" idx="5"/>
          </p:nvPr>
        </p:nvSpPr>
        <p:spPr/>
        <p:txBody>
          <a:bodyPr/>
          <a:lstStyle/>
          <a:p>
            <a:fld id="{2F5BCA8B-E0EA-4C18-903A-E9EC50CB23F5}" type="slidenum">
              <a:rPr lang="en-US" smtClean="0"/>
              <a:t>34</a:t>
            </a:fld>
            <a:endParaRPr lang="en-US"/>
          </a:p>
        </p:txBody>
      </p:sp>
    </p:spTree>
    <p:extLst>
      <p:ext uri="{BB962C8B-B14F-4D97-AF65-F5344CB8AC3E}">
        <p14:creationId xmlns:p14="http://schemas.microsoft.com/office/powerpoint/2010/main" val="1766922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B419B-7E9C-3587-CD28-300310F01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8FA5C-613C-66C0-1C79-F1C1304F6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7CA63A-CC2F-0286-BDFC-FFB75BF5FF32}"/>
              </a:ext>
            </a:extLst>
          </p:cNvPr>
          <p:cNvSpPr>
            <a:spLocks noGrp="1"/>
          </p:cNvSpPr>
          <p:nvPr>
            <p:ph type="body" idx="1"/>
          </p:nvPr>
        </p:nvSpPr>
        <p:spPr/>
        <p:txBody>
          <a:bodyPr/>
          <a:lstStyle/>
          <a:p>
            <a:r>
              <a:rPr lang="en-US" dirty="0"/>
              <a:t>Dolutegravir = integrase strand transfer inhibitor (INSTI), antiretroviral agent</a:t>
            </a:r>
          </a:p>
          <a:p>
            <a:r>
              <a:rPr lang="en-US" dirty="0"/>
              <a:t>Darunavir= protease inhibitor (PI), antiretroviral agent</a:t>
            </a:r>
          </a:p>
          <a:p>
            <a:r>
              <a:rPr lang="en-US" dirty="0"/>
              <a:t>Cobicistat = cytochrome P450 blocker, increases level of protease inhibitor allowing for once daily dosing</a:t>
            </a:r>
          </a:p>
        </p:txBody>
      </p:sp>
      <p:sp>
        <p:nvSpPr>
          <p:cNvPr id="4" name="Slide Number Placeholder 3">
            <a:extLst>
              <a:ext uri="{FF2B5EF4-FFF2-40B4-BE49-F238E27FC236}">
                <a16:creationId xmlns:a16="http://schemas.microsoft.com/office/drawing/2014/main" id="{0487E728-ADCD-1AA0-2A9E-81A6C47F1027}"/>
              </a:ext>
            </a:extLst>
          </p:cNvPr>
          <p:cNvSpPr>
            <a:spLocks noGrp="1"/>
          </p:cNvSpPr>
          <p:nvPr>
            <p:ph type="sldNum" sz="quarter" idx="5"/>
          </p:nvPr>
        </p:nvSpPr>
        <p:spPr/>
        <p:txBody>
          <a:bodyPr/>
          <a:lstStyle/>
          <a:p>
            <a:fld id="{2F5BCA8B-E0EA-4C18-903A-E9EC50CB23F5}" type="slidenum">
              <a:rPr lang="en-US" smtClean="0"/>
              <a:t>35</a:t>
            </a:fld>
            <a:endParaRPr lang="en-US"/>
          </a:p>
        </p:txBody>
      </p:sp>
    </p:spTree>
    <p:extLst>
      <p:ext uri="{BB962C8B-B14F-4D97-AF65-F5344CB8AC3E}">
        <p14:creationId xmlns:p14="http://schemas.microsoft.com/office/powerpoint/2010/main" val="818394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1BB66-7CC0-A03B-78EE-7697DC4DAD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7A196-E78D-D7A9-65BE-2CB139E569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C11901-318E-A568-F05A-8FFF4D856C4C}"/>
              </a:ext>
            </a:extLst>
          </p:cNvPr>
          <p:cNvSpPr>
            <a:spLocks noGrp="1"/>
          </p:cNvSpPr>
          <p:nvPr>
            <p:ph type="body" idx="1"/>
          </p:nvPr>
        </p:nvSpPr>
        <p:spPr/>
        <p:txBody>
          <a:bodyPr/>
          <a:lstStyle/>
          <a:p>
            <a:r>
              <a:rPr lang="en-US" dirty="0"/>
              <a:t>Ask audience participants if they have additional recommendations for this patient.</a:t>
            </a:r>
          </a:p>
        </p:txBody>
      </p:sp>
      <p:sp>
        <p:nvSpPr>
          <p:cNvPr id="4" name="Slide Number Placeholder 3">
            <a:extLst>
              <a:ext uri="{FF2B5EF4-FFF2-40B4-BE49-F238E27FC236}">
                <a16:creationId xmlns:a16="http://schemas.microsoft.com/office/drawing/2014/main" id="{DE25698A-84D4-D2C2-D949-D4AC95E98FED}"/>
              </a:ext>
            </a:extLst>
          </p:cNvPr>
          <p:cNvSpPr>
            <a:spLocks noGrp="1"/>
          </p:cNvSpPr>
          <p:nvPr>
            <p:ph type="sldNum" sz="quarter" idx="5"/>
          </p:nvPr>
        </p:nvSpPr>
        <p:spPr/>
        <p:txBody>
          <a:bodyPr/>
          <a:lstStyle/>
          <a:p>
            <a:fld id="{2F5BCA8B-E0EA-4C18-903A-E9EC50CB23F5}" type="slidenum">
              <a:rPr lang="en-US" smtClean="0"/>
              <a:t>36</a:t>
            </a:fld>
            <a:endParaRPr lang="en-US"/>
          </a:p>
        </p:txBody>
      </p:sp>
    </p:spTree>
    <p:extLst>
      <p:ext uri="{BB962C8B-B14F-4D97-AF65-F5344CB8AC3E}">
        <p14:creationId xmlns:p14="http://schemas.microsoft.com/office/powerpoint/2010/main" val="2248102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12937">
              <a:defRPr/>
            </a:pPr>
            <a:r>
              <a:rPr lang="en-US" dirty="0"/>
              <a:t>Find an HIV-related topic </a:t>
            </a:r>
            <a:r>
              <a:rPr lang="en-US" dirty="0" err="1"/>
              <a:t>TeleECHO</a:t>
            </a:r>
            <a:r>
              <a:rPr lang="en-US" dirty="0"/>
              <a:t>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39</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6</a:t>
            </a:fld>
            <a:endParaRPr lang="en-US"/>
          </a:p>
        </p:txBody>
      </p:sp>
    </p:spTree>
    <p:extLst>
      <p:ext uri="{BB962C8B-B14F-4D97-AF65-F5344CB8AC3E}">
        <p14:creationId xmlns:p14="http://schemas.microsoft.com/office/powerpoint/2010/main" val="3923863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7</a:t>
            </a:fld>
            <a:endParaRPr lang="en-US"/>
          </a:p>
        </p:txBody>
      </p:sp>
    </p:spTree>
    <p:extLst>
      <p:ext uri="{BB962C8B-B14F-4D97-AF65-F5344CB8AC3E}">
        <p14:creationId xmlns:p14="http://schemas.microsoft.com/office/powerpoint/2010/main" val="74427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lumMod val="75000"/>
                  </a:schemeClr>
                </a:solidFill>
              </a:rPr>
              <a:t>65% of NM population 50yo+&lt;200% FPL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3">
                    <a:lumMod val="75000"/>
                  </a:schemeClr>
                </a:solidFill>
              </a:rPr>
              <a:t>15% 0 income, 26% &lt;100% FPL, 24% &lt;200% FPL, 10% &lt;300% FPL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3">
                    <a:lumMod val="75000"/>
                  </a:schemeClr>
                </a:solidFill>
              </a:rPr>
              <a:t>FPL= federal poverty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accent3">
                  <a:lumMod val="75000"/>
                </a:schemeClr>
              </a:solidFill>
            </a:endParaRPr>
          </a:p>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8</a:t>
            </a:fld>
            <a:endParaRPr lang="en-US"/>
          </a:p>
        </p:txBody>
      </p:sp>
    </p:spTree>
    <p:extLst>
      <p:ext uri="{BB962C8B-B14F-4D97-AF65-F5344CB8AC3E}">
        <p14:creationId xmlns:p14="http://schemas.microsoft.com/office/powerpoint/2010/main" val="285506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10</a:t>
            </a:fld>
            <a:endParaRPr lang="en-US"/>
          </a:p>
        </p:txBody>
      </p:sp>
    </p:spTree>
    <p:extLst>
      <p:ext uri="{BB962C8B-B14F-4D97-AF65-F5344CB8AC3E}">
        <p14:creationId xmlns:p14="http://schemas.microsoft.com/office/powerpoint/2010/main" val="813740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Yellow=food insecurity</a:t>
            </a:r>
          </a:p>
          <a:p>
            <a:r>
              <a:rPr lang="en-US" dirty="0"/>
              <a:t>Blue=unemployment</a:t>
            </a:r>
          </a:p>
          <a:p>
            <a:r>
              <a:rPr lang="en-US" dirty="0"/>
              <a:t>Red=unhoused</a:t>
            </a:r>
          </a:p>
        </p:txBody>
      </p:sp>
      <p:sp>
        <p:nvSpPr>
          <p:cNvPr id="4" name="Slide Number Placeholder 3"/>
          <p:cNvSpPr>
            <a:spLocks noGrp="1"/>
          </p:cNvSpPr>
          <p:nvPr>
            <p:ph type="sldNum" sz="quarter" idx="5"/>
          </p:nvPr>
        </p:nvSpPr>
        <p:spPr/>
        <p:txBody>
          <a:bodyPr/>
          <a:lstStyle/>
          <a:p>
            <a:fld id="{2F5BCA8B-E0EA-4C18-903A-E9EC50CB23F5}" type="slidenum">
              <a:rPr lang="en-US" smtClean="0"/>
              <a:t>12</a:t>
            </a:fld>
            <a:endParaRPr lang="en-US"/>
          </a:p>
        </p:txBody>
      </p:sp>
    </p:spTree>
    <p:extLst>
      <p:ext uri="{BB962C8B-B14F-4D97-AF65-F5344CB8AC3E}">
        <p14:creationId xmlns:p14="http://schemas.microsoft.com/office/powerpoint/2010/main" val="643824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15</a:t>
            </a:fld>
            <a:endParaRPr lang="en-US"/>
          </a:p>
        </p:txBody>
      </p:sp>
    </p:spTree>
    <p:extLst>
      <p:ext uri="{BB962C8B-B14F-4D97-AF65-F5344CB8AC3E}">
        <p14:creationId xmlns:p14="http://schemas.microsoft.com/office/powerpoint/2010/main" val="323974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PWH=people with HIV</a:t>
            </a:r>
          </a:p>
        </p:txBody>
      </p:sp>
      <p:sp>
        <p:nvSpPr>
          <p:cNvPr id="4" name="Slide Number Placeholder 3"/>
          <p:cNvSpPr>
            <a:spLocks noGrp="1"/>
          </p:cNvSpPr>
          <p:nvPr>
            <p:ph type="sldNum" sz="quarter" idx="5"/>
          </p:nvPr>
        </p:nvSpPr>
        <p:spPr/>
        <p:txBody>
          <a:bodyPr/>
          <a:lstStyle/>
          <a:p>
            <a:fld id="{2F5BCA8B-E0EA-4C18-903A-E9EC50CB23F5}" type="slidenum">
              <a:rPr lang="en-US" smtClean="0"/>
              <a:t>20</a:t>
            </a:fld>
            <a:endParaRPr lang="en-US"/>
          </a:p>
        </p:txBody>
      </p:sp>
    </p:spTree>
    <p:extLst>
      <p:ext uri="{BB962C8B-B14F-4D97-AF65-F5344CB8AC3E}">
        <p14:creationId xmlns:p14="http://schemas.microsoft.com/office/powerpoint/2010/main" val="218169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nmhivguide.org/" TargetMode="External"/><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069"/>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251744"/>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Box 5">
            <a:extLst>
              <a:ext uri="{FF2B5EF4-FFF2-40B4-BE49-F238E27FC236}">
                <a16:creationId xmlns:a16="http://schemas.microsoft.com/office/drawing/2014/main" id="{113B9832-A440-4956-874D-23CB3CA00478}"/>
              </a:ext>
            </a:extLst>
          </p:cNvPr>
          <p:cNvSpPr txBox="1"/>
          <p:nvPr userDrawn="1"/>
        </p:nvSpPr>
        <p:spPr>
          <a:xfrm>
            <a:off x="0" y="6465897"/>
            <a:ext cx="8115300" cy="246221"/>
          </a:xfrm>
          <a:prstGeom prst="rect">
            <a:avLst/>
          </a:prstGeom>
          <a:noFill/>
        </p:spPr>
        <p:txBody>
          <a:bodyPr wrap="square" rtlCol="0">
            <a:spAutoFit/>
          </a:bodyPr>
          <a:lstStyle/>
          <a:p>
            <a:pPr algn="ctr"/>
            <a:r>
              <a:rPr lang="en-US" sz="1000" dirty="0">
                <a:latin typeface="Franklin Gothic Book" panose="020B0503020102020204" pitchFamily="34" charset="0"/>
              </a:rPr>
              <a:t>1190 S. St. Francis Drive • Santa Fe, NM 87505 • Phone: 505-827-2613 • Fax: 505-827-2530 • nmhealth.org</a:t>
            </a:r>
          </a:p>
        </p:txBody>
      </p:sp>
    </p:spTree>
    <p:extLst>
      <p:ext uri="{BB962C8B-B14F-4D97-AF65-F5344CB8AC3E}">
        <p14:creationId xmlns:p14="http://schemas.microsoft.com/office/powerpoint/2010/main" val="239405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a:extLst>
              <a:ext uri="{FF2B5EF4-FFF2-40B4-BE49-F238E27FC236}">
                <a16:creationId xmlns:a16="http://schemas.microsoft.com/office/drawing/2014/main" id="{4E7CB3C0-5C46-48A2-A1FD-539523513FA8}"/>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8" name="TextBox 7">
            <a:extLst>
              <a:ext uri="{FF2B5EF4-FFF2-40B4-BE49-F238E27FC236}">
                <a16:creationId xmlns:a16="http://schemas.microsoft.com/office/drawing/2014/main" id="{60D3341E-1B61-466D-8AC2-BF5F9E3EDECF}"/>
              </a:ext>
            </a:extLst>
          </p:cNvPr>
          <p:cNvSpPr txBox="1"/>
          <p:nvPr userDrawn="1"/>
        </p:nvSpPr>
        <p:spPr>
          <a:xfrm>
            <a:off x="1564105" y="6454943"/>
            <a:ext cx="7258619" cy="400110"/>
          </a:xfrm>
          <a:prstGeom prst="rect">
            <a:avLst/>
          </a:prstGeom>
          <a:noFill/>
        </p:spPr>
        <p:txBody>
          <a:bodyPr wrap="square" rtlCol="0">
            <a:spAutoFit/>
          </a:bodyPr>
          <a:lstStyle/>
          <a:p>
            <a:pPr algn="ctr"/>
            <a:r>
              <a:rPr lang="en-US" sz="1000" b="1" dirty="0">
                <a:latin typeface="Franklin Gothic Book" panose="020B0503020102020204" pitchFamily="34" charset="0"/>
              </a:rPr>
              <a:t>HIV, STD and Hepatitis Section </a:t>
            </a:r>
            <a:r>
              <a:rPr lang="en-US" sz="1000" dirty="0">
                <a:latin typeface="Franklin Gothic Book" panose="020B0503020102020204" pitchFamily="34" charset="0"/>
              </a:rPr>
              <a:t>• </a:t>
            </a:r>
            <a:r>
              <a:rPr lang="en-US" sz="1000" b="1" dirty="0">
                <a:latin typeface="Franklin Gothic Book" panose="020B0503020102020204" pitchFamily="34" charset="0"/>
              </a:rPr>
              <a:t>Public Health Division </a:t>
            </a:r>
            <a:r>
              <a:rPr lang="en-US" sz="1000" dirty="0">
                <a:latin typeface="Franklin Gothic Book" panose="020B0503020102020204" pitchFamily="34" charset="0"/>
              </a:rPr>
              <a:t>• 1190 S. St. Francis Drive, Suite S1300, Santa Fe, NM 87505 </a:t>
            </a:r>
            <a:br>
              <a:rPr lang="en-US" sz="1000" dirty="0">
                <a:latin typeface="Franklin Gothic Book" panose="020B0503020102020204" pitchFamily="34" charset="0"/>
              </a:rPr>
            </a:br>
            <a:r>
              <a:rPr lang="en-US" sz="1000" dirty="0">
                <a:latin typeface="Franklin Gothic Book" panose="020B0503020102020204" pitchFamily="34" charset="0"/>
                <a:hlinkClick r:id="rId3"/>
              </a:rPr>
              <a:t>www.nmhivguide.org</a:t>
            </a:r>
            <a:r>
              <a:rPr lang="en-US" sz="1000" dirty="0">
                <a:latin typeface="Franklin Gothic Book" panose="020B0503020102020204" pitchFamily="34" charset="0"/>
              </a:rPr>
              <a:t>  • nmhealth.org</a:t>
            </a:r>
          </a:p>
        </p:txBody>
      </p:sp>
      <p:pic>
        <p:nvPicPr>
          <p:cNvPr id="4" name="Picture 3">
            <a:extLst>
              <a:ext uri="{FF2B5EF4-FFF2-40B4-BE49-F238E27FC236}">
                <a16:creationId xmlns:a16="http://schemas.microsoft.com/office/drawing/2014/main" id="{AAB90727-1B84-677C-019C-34B6D64918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27506" y="5792381"/>
            <a:ext cx="1981513" cy="662562"/>
          </a:xfrm>
          <a:prstGeom prst="rect">
            <a:avLst/>
          </a:prstGeom>
        </p:spPr>
      </p:pic>
    </p:spTree>
    <p:extLst>
      <p:ext uri="{BB962C8B-B14F-4D97-AF65-F5344CB8AC3E}">
        <p14:creationId xmlns:p14="http://schemas.microsoft.com/office/powerpoint/2010/main" val="305010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025522"/>
            <a:ext cx="7772399" cy="254647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4681684"/>
            <a:ext cx="7772398" cy="10668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8" y="6352707"/>
            <a:ext cx="738443" cy="36576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6352707"/>
            <a:ext cx="4367298" cy="36576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52400"/>
            <a:ext cx="2935230" cy="130861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264088"/>
            <a:ext cx="1302037" cy="59391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58" y="6352707"/>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6352707"/>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264088"/>
            <a:ext cx="1302037" cy="59391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187171"/>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5" y="1553633"/>
            <a:ext cx="6135687" cy="1633539"/>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8" y="6352707"/>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6352707"/>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264088"/>
            <a:ext cx="1302037" cy="59391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1" y="1536192"/>
            <a:ext cx="40385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8" y="6352707"/>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6352707"/>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264088"/>
            <a:ext cx="1302037" cy="59391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3"/>
            <a:ext cx="3890108" cy="639763"/>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18"/>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9" y="1644603"/>
            <a:ext cx="4038599" cy="639763"/>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9" y="2408718"/>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8" y="6352707"/>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6352707"/>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264088"/>
            <a:ext cx="1302037" cy="59391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8" y="6352707"/>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6352707"/>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524000"/>
            <a:ext cx="8305800" cy="449580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264088"/>
            <a:ext cx="1302037" cy="59391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8" y="6352707"/>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6352707"/>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524000"/>
            <a:ext cx="8305800" cy="449580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264088"/>
            <a:ext cx="1302037" cy="59391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447800"/>
            <a:ext cx="8305800" cy="449580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264088"/>
            <a:ext cx="1302037" cy="593912"/>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1" y="381000"/>
            <a:ext cx="8516815"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8" y="6352707"/>
            <a:ext cx="738443" cy="36576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6352707"/>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264088"/>
            <a:ext cx="1302037" cy="5939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a:extLst>
              <a:ext uri="{FF2B5EF4-FFF2-40B4-BE49-F238E27FC236}">
                <a16:creationId xmlns:a16="http://schemas.microsoft.com/office/drawing/2014/main" id="{4E7CB3C0-5C46-48A2-A1FD-539523513FA8}"/>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8" name="TextBox 7">
            <a:extLst>
              <a:ext uri="{FF2B5EF4-FFF2-40B4-BE49-F238E27FC236}">
                <a16:creationId xmlns:a16="http://schemas.microsoft.com/office/drawing/2014/main" id="{60D3341E-1B61-466D-8AC2-BF5F9E3EDECF}"/>
              </a:ext>
            </a:extLst>
          </p:cNvPr>
          <p:cNvSpPr txBox="1"/>
          <p:nvPr userDrawn="1"/>
        </p:nvSpPr>
        <p:spPr>
          <a:xfrm>
            <a:off x="1618246" y="6454943"/>
            <a:ext cx="7494191"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pic>
        <p:nvPicPr>
          <p:cNvPr id="4" name="Picture 3">
            <a:extLst>
              <a:ext uri="{FF2B5EF4-FFF2-40B4-BE49-F238E27FC236}">
                <a16:creationId xmlns:a16="http://schemas.microsoft.com/office/drawing/2014/main" id="{759C4FD4-3356-5986-5CE8-D4A674D979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27506" y="5792381"/>
            <a:ext cx="1981513" cy="662562"/>
          </a:xfrm>
          <a:prstGeom prst="rect">
            <a:avLst/>
          </a:prstGeom>
        </p:spPr>
      </p:pic>
    </p:spTree>
    <p:extLst>
      <p:ext uri="{BB962C8B-B14F-4D97-AF65-F5344CB8AC3E}">
        <p14:creationId xmlns:p14="http://schemas.microsoft.com/office/powerpoint/2010/main" val="3050107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28"/>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5"/>
            <a:ext cx="9144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1"/>
            <a:ext cx="8588248"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8" y="6352707"/>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6352707"/>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264088"/>
            <a:ext cx="1302037" cy="593912"/>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6230113"/>
            <a:ext cx="9142476" cy="146303"/>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3" y="6249162"/>
            <a:ext cx="9143365" cy="1905"/>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5945123"/>
            <a:ext cx="943356" cy="775716"/>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title"/>
          </p:nvPr>
        </p:nvSpPr>
        <p:spPr/>
        <p:txBody>
          <a:bodyPr lIns="0" tIns="0" rIns="0" bIns="0"/>
          <a:lstStyle>
            <a:lvl1pPr>
              <a:defRPr sz="3300" b="1"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1983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6230113"/>
            <a:ext cx="9142476" cy="146303"/>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3" y="6249162"/>
            <a:ext cx="9143365" cy="1905"/>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5945123"/>
            <a:ext cx="943356" cy="775716"/>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3" name="Holder 3"/>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989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a:extLst>
              <a:ext uri="{FF2B5EF4-FFF2-40B4-BE49-F238E27FC236}">
                <a16:creationId xmlns:a16="http://schemas.microsoft.com/office/drawing/2014/main" id="{B9C34D75-E17C-4752-B575-6EB6569FC5FC}"/>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9" name="TextBox 8">
            <a:extLst>
              <a:ext uri="{FF2B5EF4-FFF2-40B4-BE49-F238E27FC236}">
                <a16:creationId xmlns:a16="http://schemas.microsoft.com/office/drawing/2014/main" id="{FDBDAC80-C41D-4B2B-8E30-995E4C0CC34F}"/>
              </a:ext>
            </a:extLst>
          </p:cNvPr>
          <p:cNvSpPr txBox="1"/>
          <p:nvPr userDrawn="1"/>
        </p:nvSpPr>
        <p:spPr>
          <a:xfrm>
            <a:off x="1618246" y="6454943"/>
            <a:ext cx="7494191"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pic>
        <p:nvPicPr>
          <p:cNvPr id="5" name="Picture 4">
            <a:extLst>
              <a:ext uri="{FF2B5EF4-FFF2-40B4-BE49-F238E27FC236}">
                <a16:creationId xmlns:a16="http://schemas.microsoft.com/office/drawing/2014/main" id="{8276CE33-9BE3-2EE9-8E97-E4CEF4A7A4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27506" y="5792381"/>
            <a:ext cx="1981513" cy="662562"/>
          </a:xfrm>
          <a:prstGeom prst="rect">
            <a:avLst/>
          </a:prstGeom>
        </p:spPr>
      </p:pic>
    </p:spTree>
    <p:extLst>
      <p:ext uri="{BB962C8B-B14F-4D97-AF65-F5344CB8AC3E}">
        <p14:creationId xmlns:p14="http://schemas.microsoft.com/office/powerpoint/2010/main" val="295058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3">
            <a:extLst>
              <a:ext uri="{FF2B5EF4-FFF2-40B4-BE49-F238E27FC236}">
                <a16:creationId xmlns:a16="http://schemas.microsoft.com/office/drawing/2014/main" id="{12C79640-84E6-4FFB-A42C-86B74312506D}"/>
              </a:ext>
            </a:extLst>
          </p:cNvPr>
          <p:cNvSpPr>
            <a:spLocks noGrp="1"/>
          </p:cNvSpPr>
          <p:nvPr>
            <p:ph type="sldNum" sz="quarter" idx="10"/>
          </p:nvPr>
        </p:nvSpPr>
        <p:spPr>
          <a:xfrm>
            <a:off x="7918263" y="0"/>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11" name="TextBox 10">
            <a:extLst>
              <a:ext uri="{FF2B5EF4-FFF2-40B4-BE49-F238E27FC236}">
                <a16:creationId xmlns:a16="http://schemas.microsoft.com/office/drawing/2014/main" id="{FDB534D4-FB0F-450D-BAC0-FC90F43D6BD2}"/>
              </a:ext>
            </a:extLst>
          </p:cNvPr>
          <p:cNvSpPr txBox="1"/>
          <p:nvPr userDrawn="1"/>
        </p:nvSpPr>
        <p:spPr>
          <a:xfrm>
            <a:off x="1618246" y="6454943"/>
            <a:ext cx="7525754"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pic>
        <p:nvPicPr>
          <p:cNvPr id="7" name="Picture 6">
            <a:extLst>
              <a:ext uri="{FF2B5EF4-FFF2-40B4-BE49-F238E27FC236}">
                <a16:creationId xmlns:a16="http://schemas.microsoft.com/office/drawing/2014/main" id="{9EC392D4-14E7-ED3B-FAA8-EE9F71F9EC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27506" y="5792381"/>
            <a:ext cx="1981513" cy="662562"/>
          </a:xfrm>
          <a:prstGeom prst="rect">
            <a:avLst/>
          </a:prstGeom>
        </p:spPr>
      </p:pic>
    </p:spTree>
    <p:extLst>
      <p:ext uri="{BB962C8B-B14F-4D97-AF65-F5344CB8AC3E}">
        <p14:creationId xmlns:p14="http://schemas.microsoft.com/office/powerpoint/2010/main" val="3552078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3">
            <a:extLst>
              <a:ext uri="{FF2B5EF4-FFF2-40B4-BE49-F238E27FC236}">
                <a16:creationId xmlns:a16="http://schemas.microsoft.com/office/drawing/2014/main" id="{AF30E693-44FE-446E-AE85-B7B2DD2EAC36}"/>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5CC4E522-0844-4148-9539-0AFE902F3227}"/>
              </a:ext>
            </a:extLst>
          </p:cNvPr>
          <p:cNvSpPr txBox="1"/>
          <p:nvPr userDrawn="1"/>
        </p:nvSpPr>
        <p:spPr>
          <a:xfrm>
            <a:off x="1618246" y="6454943"/>
            <a:ext cx="7525754"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pic>
        <p:nvPicPr>
          <p:cNvPr id="3" name="Picture 2">
            <a:extLst>
              <a:ext uri="{FF2B5EF4-FFF2-40B4-BE49-F238E27FC236}">
                <a16:creationId xmlns:a16="http://schemas.microsoft.com/office/drawing/2014/main" id="{437B564B-61CD-197A-A3F2-83CAEBA193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27506" y="5792381"/>
            <a:ext cx="1981513" cy="662562"/>
          </a:xfrm>
          <a:prstGeom prst="rect">
            <a:avLst/>
          </a:prstGeom>
        </p:spPr>
      </p:pic>
    </p:spTree>
    <p:extLst>
      <p:ext uri="{BB962C8B-B14F-4D97-AF65-F5344CB8AC3E}">
        <p14:creationId xmlns:p14="http://schemas.microsoft.com/office/powerpoint/2010/main" val="37468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5FF015D8-B942-494C-84B9-D339283D9DC0}"/>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TextBox 5">
            <a:extLst>
              <a:ext uri="{FF2B5EF4-FFF2-40B4-BE49-F238E27FC236}">
                <a16:creationId xmlns:a16="http://schemas.microsoft.com/office/drawing/2014/main" id="{CEC4868E-5D98-4D60-AF43-E5B50721F219}"/>
              </a:ext>
            </a:extLst>
          </p:cNvPr>
          <p:cNvSpPr txBox="1"/>
          <p:nvPr userDrawn="1"/>
        </p:nvSpPr>
        <p:spPr>
          <a:xfrm>
            <a:off x="1618246" y="6454943"/>
            <a:ext cx="7494191"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pic>
        <p:nvPicPr>
          <p:cNvPr id="2" name="Picture 1">
            <a:extLst>
              <a:ext uri="{FF2B5EF4-FFF2-40B4-BE49-F238E27FC236}">
                <a16:creationId xmlns:a16="http://schemas.microsoft.com/office/drawing/2014/main" id="{C4631FBF-D1E8-AFBA-79DC-F83A7403F1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27506" y="5792381"/>
            <a:ext cx="1981513" cy="662562"/>
          </a:xfrm>
          <a:prstGeom prst="rect">
            <a:avLst/>
          </a:prstGeom>
        </p:spPr>
      </p:pic>
    </p:spTree>
    <p:extLst>
      <p:ext uri="{BB962C8B-B14F-4D97-AF65-F5344CB8AC3E}">
        <p14:creationId xmlns:p14="http://schemas.microsoft.com/office/powerpoint/2010/main" val="216807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3">
            <a:extLst>
              <a:ext uri="{FF2B5EF4-FFF2-40B4-BE49-F238E27FC236}">
                <a16:creationId xmlns:a16="http://schemas.microsoft.com/office/drawing/2014/main" id="{2F629196-C51B-47EC-BC81-5A6745A43C0A}"/>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9" name="TextBox 8">
            <a:extLst>
              <a:ext uri="{FF2B5EF4-FFF2-40B4-BE49-F238E27FC236}">
                <a16:creationId xmlns:a16="http://schemas.microsoft.com/office/drawing/2014/main" id="{5ACC0447-D206-4940-B07D-C257E05EB468}"/>
              </a:ext>
            </a:extLst>
          </p:cNvPr>
          <p:cNvSpPr txBox="1"/>
          <p:nvPr userDrawn="1"/>
        </p:nvSpPr>
        <p:spPr>
          <a:xfrm>
            <a:off x="1618246" y="6454943"/>
            <a:ext cx="6485021"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pic>
        <p:nvPicPr>
          <p:cNvPr id="5" name="Picture 4">
            <a:extLst>
              <a:ext uri="{FF2B5EF4-FFF2-40B4-BE49-F238E27FC236}">
                <a16:creationId xmlns:a16="http://schemas.microsoft.com/office/drawing/2014/main" id="{7E53A97B-7BB3-A5B8-4F59-46BBCF30D5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27506" y="5792381"/>
            <a:ext cx="1981513" cy="662562"/>
          </a:xfrm>
          <a:prstGeom prst="rect">
            <a:avLst/>
          </a:prstGeom>
        </p:spPr>
      </p:pic>
    </p:spTree>
    <p:extLst>
      <p:ext uri="{BB962C8B-B14F-4D97-AF65-F5344CB8AC3E}">
        <p14:creationId xmlns:p14="http://schemas.microsoft.com/office/powerpoint/2010/main" val="414918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extBox 4"/>
          <p:cNvSpPr txBox="1"/>
          <p:nvPr userDrawn="1"/>
        </p:nvSpPr>
        <p:spPr>
          <a:xfrm>
            <a:off x="1618246" y="6454943"/>
            <a:ext cx="7494191"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sp>
        <p:nvSpPr>
          <p:cNvPr id="8" name="Slide Number Placeholder 3">
            <a:extLst>
              <a:ext uri="{FF2B5EF4-FFF2-40B4-BE49-F238E27FC236}">
                <a16:creationId xmlns:a16="http://schemas.microsoft.com/office/drawing/2014/main" id="{4C0806A5-D7A5-4707-987B-441451DFEE1A}"/>
              </a:ext>
            </a:extLst>
          </p:cNvPr>
          <p:cNvSpPr>
            <a:spLocks noGrp="1"/>
          </p:cNvSpPr>
          <p:nvPr>
            <p:ph type="sldNum" sz="quarter" idx="4"/>
          </p:nvPr>
        </p:nvSpPr>
        <p:spPr>
          <a:xfrm>
            <a:off x="7918263" y="47574"/>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pic>
        <p:nvPicPr>
          <p:cNvPr id="6" name="Picture 5">
            <a:extLst>
              <a:ext uri="{FF2B5EF4-FFF2-40B4-BE49-F238E27FC236}">
                <a16:creationId xmlns:a16="http://schemas.microsoft.com/office/drawing/2014/main" id="{CFDD0A4F-65E9-EF4D-4DDD-97E06D15C7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27506" y="5792381"/>
            <a:ext cx="1981513" cy="662562"/>
          </a:xfrm>
          <a:prstGeom prst="rect">
            <a:avLst/>
          </a:prstGeom>
        </p:spPr>
      </p:pic>
    </p:spTree>
    <p:extLst>
      <p:ext uri="{BB962C8B-B14F-4D97-AF65-F5344CB8AC3E}">
        <p14:creationId xmlns:p14="http://schemas.microsoft.com/office/powerpoint/2010/main" val="378719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F17D-CFF1-4F35-9268-5E529218AE57}"/>
              </a:ext>
            </a:extLst>
          </p:cNvPr>
          <p:cNvSpPr>
            <a:spLocks noGrp="1"/>
          </p:cNvSpPr>
          <p:nvPr>
            <p:ph type="title"/>
          </p:nvPr>
        </p:nvSpPr>
        <p:spPr>
          <a:xfrm>
            <a:off x="628650" y="1020847"/>
            <a:ext cx="7886700"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9217F02-268A-4653-BC51-B0FBF4DA3FCC}"/>
              </a:ext>
            </a:extLst>
          </p:cNvPr>
          <p:cNvSpPr>
            <a:spLocks noGrp="1"/>
          </p:cNvSpPr>
          <p:nvPr>
            <p:ph type="sldNum" sz="quarter" idx="10"/>
          </p:nvPr>
        </p:nvSpPr>
        <p:spPr>
          <a:xfrm>
            <a:off x="7918263" y="6550641"/>
            <a:ext cx="1194174" cy="254934"/>
          </a:xfrm>
        </p:spPr>
        <p:txBody>
          <a:bodyPr/>
          <a:lstStyle/>
          <a:p>
            <a:endParaRPr lang="en-US" dirty="0"/>
          </a:p>
        </p:txBody>
      </p:sp>
      <p:sp>
        <p:nvSpPr>
          <p:cNvPr id="4" name="TextBox 3">
            <a:extLst>
              <a:ext uri="{FF2B5EF4-FFF2-40B4-BE49-F238E27FC236}">
                <a16:creationId xmlns:a16="http://schemas.microsoft.com/office/drawing/2014/main" id="{F8F31FD1-7176-4411-8443-CB945B712C66}"/>
              </a:ext>
            </a:extLst>
          </p:cNvPr>
          <p:cNvSpPr txBox="1"/>
          <p:nvPr userDrawn="1"/>
        </p:nvSpPr>
        <p:spPr>
          <a:xfrm>
            <a:off x="1582152" y="102269"/>
            <a:ext cx="7530285"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pic>
        <p:nvPicPr>
          <p:cNvPr id="5" name="Picture 4">
            <a:extLst>
              <a:ext uri="{FF2B5EF4-FFF2-40B4-BE49-F238E27FC236}">
                <a16:creationId xmlns:a16="http://schemas.microsoft.com/office/drawing/2014/main" id="{D9210AC3-0C61-7EAA-33C8-5192D8250F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27506" y="5792381"/>
            <a:ext cx="1981513" cy="662562"/>
          </a:xfrm>
          <a:prstGeom prst="rect">
            <a:avLst/>
          </a:prstGeom>
        </p:spPr>
      </p:pic>
    </p:spTree>
    <p:extLst>
      <p:ext uri="{BB962C8B-B14F-4D97-AF65-F5344CB8AC3E}">
        <p14:creationId xmlns:p14="http://schemas.microsoft.com/office/powerpoint/2010/main" val="359283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4D9FABE6-FDD6-4734-B0A6-DABC24178DDD}"/>
              </a:ext>
            </a:extLst>
          </p:cNvPr>
          <p:cNvSpPr>
            <a:spLocks noGrp="1"/>
          </p:cNvSpPr>
          <p:nvPr>
            <p:ph type="sldNum" sz="quarter" idx="4"/>
          </p:nvPr>
        </p:nvSpPr>
        <p:spPr>
          <a:xfrm>
            <a:off x="7918263" y="42724"/>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98829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4D9FABE6-FDD6-4734-B0A6-DABC24178DDD}"/>
              </a:ext>
            </a:extLst>
          </p:cNvPr>
          <p:cNvSpPr>
            <a:spLocks noGrp="1"/>
          </p:cNvSpPr>
          <p:nvPr>
            <p:ph type="sldNum" sz="quarter" idx="4"/>
          </p:nvPr>
        </p:nvSpPr>
        <p:spPr>
          <a:xfrm>
            <a:off x="7918263" y="42724"/>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98829251"/>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4" cstate="print">
            <a:alphaModFix amt="5000"/>
            <a:extLst>
              <a:ext uri="{28A0092B-C50C-407E-A947-70E740481C1C}">
                <a14:useLocalDpi xmlns:a14="http://schemas.microsoft.com/office/drawing/2010/main" val="0"/>
              </a:ext>
            </a:extLst>
          </a:blip>
          <a:srcRect l="35150" t="21563" r="9715" b="1014"/>
          <a:stretch/>
        </p:blipFill>
        <p:spPr>
          <a:xfrm>
            <a:off x="1" y="1"/>
            <a:ext cx="9144000" cy="6858000"/>
          </a:xfrm>
          <a:prstGeom prst="rect">
            <a:avLst/>
          </a:prstGeom>
          <a:effectLst/>
        </p:spPr>
      </p:pic>
      <p:sp>
        <p:nvSpPr>
          <p:cNvPr id="7" name="Rectangle 6"/>
          <p:cNvSpPr/>
          <p:nvPr/>
        </p:nvSpPr>
        <p:spPr>
          <a:xfrm>
            <a:off x="3"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1" y="274639"/>
            <a:ext cx="8315569"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1" y="1600201"/>
            <a:ext cx="8315569" cy="4367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solidFill>
            </a:endParaRPr>
          </a:p>
        </p:txBody>
      </p:sp>
      <p:sp>
        <p:nvSpPr>
          <p:cNvPr id="6" name="Slide Number Placeholder 5"/>
          <p:cNvSpPr>
            <a:spLocks noGrp="1"/>
          </p:cNvSpPr>
          <p:nvPr>
            <p:ph type="sldNum" sz="quarter" idx="4"/>
          </p:nvPr>
        </p:nvSpPr>
        <p:spPr>
          <a:xfrm>
            <a:off x="8531788" y="6305883"/>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8" y="6352707"/>
            <a:ext cx="738443" cy="36576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6352707"/>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3810" r:id="rId11"/>
    <p:sldLayoutId id="2147483811" r:id="rId12"/>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8" Type="http://schemas.openxmlformats.org/officeDocument/2006/relationships/hyperlink" Target="http://www.scaetc.org/" TargetMode="External"/><Relationship Id="rId3" Type="http://schemas.openxmlformats.org/officeDocument/2006/relationships/hyperlink" Target="mailto:hivecho@salud.unm.edu" TargetMode="External"/><Relationship Id="rId7" Type="http://schemas.openxmlformats.org/officeDocument/2006/relationships/hyperlink" Target="mailto:scaetcecho@salud.unm.edu" TargetMode="External"/><Relationship Id="rId2" Type="http://schemas.openxmlformats.org/officeDocument/2006/relationships/hyperlink" Target="http://nccc.ucsf.edu/" TargetMode="External"/><Relationship Id="rId1" Type="http://schemas.openxmlformats.org/officeDocument/2006/relationships/slideLayout" Target="../slideLayouts/slideLayout10.xml"/><Relationship Id="rId6" Type="http://schemas.openxmlformats.org/officeDocument/2006/relationships/hyperlink" Target="https://www.hivma.org/globalassets/ektron-import/hivma/hivma-resource-directory.pdf" TargetMode="External"/><Relationship Id="rId5" Type="http://schemas.openxmlformats.org/officeDocument/2006/relationships/hyperlink" Target="https://targethiv.org/library/aetc-national-coordinating-resource-center-0" TargetMode="External"/><Relationship Id="rId4" Type="http://schemas.openxmlformats.org/officeDocument/2006/relationships/hyperlink" Target="https://aidsetc.org/nhc"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ED521D-7C07-444B-B8E3-CC3503E0532E}"/>
              </a:ext>
            </a:extLst>
          </p:cNvPr>
          <p:cNvSpPr>
            <a:spLocks noGrp="1"/>
          </p:cNvSpPr>
          <p:nvPr>
            <p:ph type="ctrTitle"/>
          </p:nvPr>
        </p:nvSpPr>
        <p:spPr>
          <a:xfrm>
            <a:off x="685800" y="2190136"/>
            <a:ext cx="7772400" cy="980768"/>
          </a:xfrm>
        </p:spPr>
        <p:txBody>
          <a:bodyPr anchor="ctr">
            <a:normAutofit fontScale="90000"/>
          </a:bodyPr>
          <a:lstStyle/>
          <a:p>
            <a:r>
              <a:rPr lang="en-US" sz="7300" dirty="0"/>
              <a:t>Panel Session</a:t>
            </a:r>
            <a:br>
              <a:rPr lang="en-US" dirty="0"/>
            </a:br>
            <a:endParaRPr lang="en-US" dirty="0"/>
          </a:p>
        </p:txBody>
      </p:sp>
      <p:sp>
        <p:nvSpPr>
          <p:cNvPr id="5" name="Subtitle 4">
            <a:extLst>
              <a:ext uri="{FF2B5EF4-FFF2-40B4-BE49-F238E27FC236}">
                <a16:creationId xmlns:a16="http://schemas.microsoft.com/office/drawing/2014/main" id="{CE15020D-72F2-4511-A27E-04F71B570D3C}"/>
              </a:ext>
            </a:extLst>
          </p:cNvPr>
          <p:cNvSpPr>
            <a:spLocks noGrp="1"/>
          </p:cNvSpPr>
          <p:nvPr>
            <p:ph type="subTitle" idx="1"/>
          </p:nvPr>
        </p:nvSpPr>
        <p:spPr>
          <a:xfrm>
            <a:off x="685800" y="2817221"/>
            <a:ext cx="7772400" cy="1919706"/>
          </a:xfrm>
        </p:spPr>
        <p:txBody>
          <a:bodyPr>
            <a:normAutofit/>
          </a:bodyPr>
          <a:lstStyle/>
          <a:p>
            <a:r>
              <a:rPr lang="en-US" sz="4800" b="1" dirty="0"/>
              <a:t>Older Adults Living with HIV </a:t>
            </a:r>
          </a:p>
          <a:p>
            <a:r>
              <a:rPr lang="en-US" sz="2800" b="1" dirty="0"/>
              <a:t>Facilitator: Laine Snow</a:t>
            </a:r>
          </a:p>
          <a:p>
            <a:r>
              <a:rPr lang="en-US" sz="2800" b="1" dirty="0"/>
              <a:t>HIV, STD, Hepatitis Section Manager</a:t>
            </a:r>
          </a:p>
        </p:txBody>
      </p:sp>
      <p:pic>
        <p:nvPicPr>
          <p:cNvPr id="6" name="Picture 5" descr="A black background with red and blue text&#10;&#10;Description automatically generated">
            <a:extLst>
              <a:ext uri="{FF2B5EF4-FFF2-40B4-BE49-F238E27FC236}">
                <a16:creationId xmlns:a16="http://schemas.microsoft.com/office/drawing/2014/main" id="{F780F35D-9CF8-BD8C-99BD-BCBE35C5A3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3765" y="4967369"/>
            <a:ext cx="3870225" cy="1294094"/>
          </a:xfrm>
          <a:prstGeom prst="rect">
            <a:avLst/>
          </a:prstGeom>
        </p:spPr>
      </p:pic>
    </p:spTree>
    <p:extLst>
      <p:ext uri="{BB962C8B-B14F-4D97-AF65-F5344CB8AC3E}">
        <p14:creationId xmlns:p14="http://schemas.microsoft.com/office/powerpoint/2010/main" val="311643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4AF883D-C3AE-633F-0367-4CF8EE827DF4}"/>
              </a:ext>
            </a:extLst>
          </p:cNvPr>
          <p:cNvPicPr>
            <a:picLocks noGrp="1" noChangeAspect="1"/>
          </p:cNvPicPr>
          <p:nvPr>
            <p:ph idx="1"/>
          </p:nvPr>
        </p:nvPicPr>
        <p:blipFill rotWithShape="1">
          <a:blip r:embed="rId3"/>
          <a:srcRect l="2186" t="2599" r="2563"/>
          <a:stretch/>
        </p:blipFill>
        <p:spPr>
          <a:xfrm>
            <a:off x="110170" y="1073598"/>
            <a:ext cx="8928634" cy="4567835"/>
          </a:xfrm>
        </p:spPr>
      </p:pic>
      <p:sp>
        <p:nvSpPr>
          <p:cNvPr id="6" name="TextBox 5">
            <a:extLst>
              <a:ext uri="{FF2B5EF4-FFF2-40B4-BE49-F238E27FC236}">
                <a16:creationId xmlns:a16="http://schemas.microsoft.com/office/drawing/2014/main" id="{E072CFF2-8D02-150C-FC9C-096BECDC5433}"/>
              </a:ext>
            </a:extLst>
          </p:cNvPr>
          <p:cNvSpPr txBox="1"/>
          <p:nvPr/>
        </p:nvSpPr>
        <p:spPr>
          <a:xfrm>
            <a:off x="194208" y="123785"/>
            <a:ext cx="8844596" cy="954107"/>
          </a:xfrm>
          <a:prstGeom prst="rect">
            <a:avLst/>
          </a:prstGeom>
          <a:noFill/>
        </p:spPr>
        <p:txBody>
          <a:bodyPr wrap="square" rtlCol="0">
            <a:spAutoFit/>
          </a:bodyPr>
          <a:lstStyle/>
          <a:p>
            <a:pPr algn="ctr"/>
            <a:r>
              <a:rPr lang="en-US" sz="2800" dirty="0">
                <a:solidFill>
                  <a:schemeClr val="bg1"/>
                </a:solidFill>
              </a:rPr>
              <a:t>HIV Care Among People with HIV in 47 states and the District of Columbia by Age, 2021</a:t>
            </a:r>
            <a:endParaRPr lang="en-US" sz="1400" dirty="0">
              <a:solidFill>
                <a:schemeClr val="bg1"/>
              </a:solidFill>
            </a:endParaRPr>
          </a:p>
        </p:txBody>
      </p:sp>
      <p:sp>
        <p:nvSpPr>
          <p:cNvPr id="3" name="TextBox 2">
            <a:extLst>
              <a:ext uri="{FF2B5EF4-FFF2-40B4-BE49-F238E27FC236}">
                <a16:creationId xmlns:a16="http://schemas.microsoft.com/office/drawing/2014/main" id="{84D2706F-9D56-3F8E-ADA7-B7342AA11F1E}"/>
              </a:ext>
            </a:extLst>
          </p:cNvPr>
          <p:cNvSpPr txBox="1"/>
          <p:nvPr/>
        </p:nvSpPr>
        <p:spPr>
          <a:xfrm>
            <a:off x="1807204" y="5500835"/>
            <a:ext cx="6047822" cy="369332"/>
          </a:xfrm>
          <a:prstGeom prst="rect">
            <a:avLst/>
          </a:prstGeom>
          <a:noFill/>
        </p:spPr>
        <p:txBody>
          <a:bodyPr wrap="square">
            <a:spAutoFit/>
          </a:bodyPr>
          <a:lstStyle/>
          <a:p>
            <a:r>
              <a:rPr lang="en-US" sz="1800" dirty="0"/>
              <a:t>HIV Surveillance Supplemental Report 2023;28(4)</a:t>
            </a:r>
            <a:endParaRPr lang="en-US" dirty="0"/>
          </a:p>
        </p:txBody>
      </p:sp>
    </p:spTree>
    <p:extLst>
      <p:ext uri="{BB962C8B-B14F-4D97-AF65-F5344CB8AC3E}">
        <p14:creationId xmlns:p14="http://schemas.microsoft.com/office/powerpoint/2010/main" val="1010859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age distribution is shifting among RWHAP clients. From 2010 through 2020, the percentage of clients aged 35–54 years decreased (combined, 59.7% of the RWHAP population was aged 35–54 in 2010, decreasing to 43.2% in 2020), while the percentage increased during this time for those aged 55 and older (combined, from 16.6% in 2010 to 34.6% in 2019). Clients aged 65 years and older accounted for 27.4% of clients aged 55 and older in 2020.&#10;&#10;The three territories include Guam, Puerto Rico, and the U.S. Virgin Islands. " title="Ryan White HIV/AIDS Program Clients, by Age Group, 2010 and 2020—United States and 3 Territories">
            <a:extLst>
              <a:ext uri="{FF2B5EF4-FFF2-40B4-BE49-F238E27FC236}">
                <a16:creationId xmlns:a16="http://schemas.microsoft.com/office/drawing/2014/main" id="{6E0879D2-8DE2-6086-B567-F12C3F33AFC0}"/>
              </a:ext>
            </a:extLst>
          </p:cNvPr>
          <p:cNvPicPr>
            <a:picLocks noChangeAspect="1"/>
          </p:cNvPicPr>
          <p:nvPr/>
        </p:nvPicPr>
        <p:blipFill rotWithShape="1">
          <a:blip r:embed="rId2"/>
          <a:srcRect l="1358" r="1608" b="3488"/>
          <a:stretch/>
        </p:blipFill>
        <p:spPr>
          <a:xfrm>
            <a:off x="0" y="1305919"/>
            <a:ext cx="9144000" cy="4561980"/>
          </a:xfrm>
          <a:prstGeom prst="rect">
            <a:avLst/>
          </a:prstGeom>
        </p:spPr>
      </p:pic>
      <p:sp>
        <p:nvSpPr>
          <p:cNvPr id="5" name="Oval 4">
            <a:extLst>
              <a:ext uri="{FF2B5EF4-FFF2-40B4-BE49-F238E27FC236}">
                <a16:creationId xmlns:a16="http://schemas.microsoft.com/office/drawing/2014/main" id="{777A68C5-E97F-4681-A11F-062B75E8E28F}"/>
              </a:ext>
            </a:extLst>
          </p:cNvPr>
          <p:cNvSpPr/>
          <p:nvPr/>
        </p:nvSpPr>
        <p:spPr>
          <a:xfrm>
            <a:off x="7849273" y="4804548"/>
            <a:ext cx="1294727" cy="1057473"/>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0F5C771-787D-DFFC-58B8-EDE09B624978}"/>
              </a:ext>
            </a:extLst>
          </p:cNvPr>
          <p:cNvSpPr txBox="1"/>
          <p:nvPr/>
        </p:nvSpPr>
        <p:spPr>
          <a:xfrm>
            <a:off x="227065" y="96930"/>
            <a:ext cx="8711738" cy="954107"/>
          </a:xfrm>
          <a:prstGeom prst="rect">
            <a:avLst/>
          </a:prstGeom>
          <a:noFill/>
        </p:spPr>
        <p:txBody>
          <a:bodyPr wrap="square">
            <a:spAutoFit/>
          </a:bodyPr>
          <a:lstStyle/>
          <a:p>
            <a:pPr algn="ctr"/>
            <a:r>
              <a:rPr lang="en-US" sz="2800" dirty="0"/>
              <a:t>Ryan White HIV/AIDS Program Clients, by Age Group, 2010 and 2020—United States and 3 Territories</a:t>
            </a:r>
          </a:p>
        </p:txBody>
      </p:sp>
      <p:sp>
        <p:nvSpPr>
          <p:cNvPr id="8" name="TextBox 7">
            <a:extLst>
              <a:ext uri="{FF2B5EF4-FFF2-40B4-BE49-F238E27FC236}">
                <a16:creationId xmlns:a16="http://schemas.microsoft.com/office/drawing/2014/main" id="{59EBADAF-EB3A-C6D2-E561-8445C9A230EF}"/>
              </a:ext>
            </a:extLst>
          </p:cNvPr>
          <p:cNvSpPr txBox="1"/>
          <p:nvPr/>
        </p:nvSpPr>
        <p:spPr>
          <a:xfrm>
            <a:off x="963838" y="898849"/>
            <a:ext cx="7275769" cy="276999"/>
          </a:xfrm>
          <a:prstGeom prst="rect">
            <a:avLst/>
          </a:prstGeom>
          <a:noFill/>
        </p:spPr>
        <p:txBody>
          <a:bodyPr wrap="square" rtlCol="0">
            <a:spAutoFit/>
          </a:bodyPr>
          <a:lstStyle/>
          <a:p>
            <a:pPr algn="ctr"/>
            <a:r>
              <a:rPr lang="en-US" sz="1200" dirty="0"/>
              <a:t>Source: HRSA. Ryan White HIV/AIDS Program (RWHAP) Data Report (RSR) 2020.</a:t>
            </a:r>
          </a:p>
        </p:txBody>
      </p:sp>
      <p:sp>
        <p:nvSpPr>
          <p:cNvPr id="3" name="TextBox 2">
            <a:extLst>
              <a:ext uri="{FF2B5EF4-FFF2-40B4-BE49-F238E27FC236}">
                <a16:creationId xmlns:a16="http://schemas.microsoft.com/office/drawing/2014/main" id="{D61D3DBC-063C-1754-468E-1053AC2C0B09}"/>
              </a:ext>
            </a:extLst>
          </p:cNvPr>
          <p:cNvSpPr txBox="1"/>
          <p:nvPr/>
        </p:nvSpPr>
        <p:spPr>
          <a:xfrm>
            <a:off x="3344779" y="3296651"/>
            <a:ext cx="1227221" cy="369332"/>
          </a:xfrm>
          <a:prstGeom prst="rect">
            <a:avLst/>
          </a:prstGeom>
          <a:noFill/>
        </p:spPr>
        <p:txBody>
          <a:bodyPr wrap="square" rtlCol="0">
            <a:spAutoFit/>
          </a:bodyPr>
          <a:lstStyle/>
          <a:p>
            <a:pPr algn="ctr"/>
            <a:r>
              <a:rPr lang="en-US" b="1" dirty="0"/>
              <a:t>16.6%</a:t>
            </a:r>
          </a:p>
        </p:txBody>
      </p:sp>
      <p:sp>
        <p:nvSpPr>
          <p:cNvPr id="4" name="TextBox 3">
            <a:extLst>
              <a:ext uri="{FF2B5EF4-FFF2-40B4-BE49-F238E27FC236}">
                <a16:creationId xmlns:a16="http://schemas.microsoft.com/office/drawing/2014/main" id="{73C16321-1AAB-3C64-A3BF-F19128F3EAC5}"/>
              </a:ext>
            </a:extLst>
          </p:cNvPr>
          <p:cNvSpPr txBox="1"/>
          <p:nvPr/>
        </p:nvSpPr>
        <p:spPr>
          <a:xfrm>
            <a:off x="8025063" y="2093495"/>
            <a:ext cx="913740" cy="369332"/>
          </a:xfrm>
          <a:prstGeom prst="rect">
            <a:avLst/>
          </a:prstGeom>
          <a:noFill/>
        </p:spPr>
        <p:txBody>
          <a:bodyPr wrap="square" rtlCol="0">
            <a:spAutoFit/>
          </a:bodyPr>
          <a:lstStyle/>
          <a:p>
            <a:pPr algn="ctr"/>
            <a:r>
              <a:rPr lang="en-US" b="1" dirty="0"/>
              <a:t>34.6%</a:t>
            </a:r>
          </a:p>
        </p:txBody>
      </p:sp>
      <p:sp>
        <p:nvSpPr>
          <p:cNvPr id="6" name="Oval 5">
            <a:extLst>
              <a:ext uri="{FF2B5EF4-FFF2-40B4-BE49-F238E27FC236}">
                <a16:creationId xmlns:a16="http://schemas.microsoft.com/office/drawing/2014/main" id="{9180BAE4-0E17-AAFA-5964-23B1300F2F27}"/>
              </a:ext>
            </a:extLst>
          </p:cNvPr>
          <p:cNvSpPr/>
          <p:nvPr/>
        </p:nvSpPr>
        <p:spPr>
          <a:xfrm>
            <a:off x="3108611" y="4757297"/>
            <a:ext cx="1294727" cy="1057473"/>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E9B9E7-A689-7621-B15C-B1AE30D71C7D}"/>
              </a:ext>
            </a:extLst>
          </p:cNvPr>
          <p:cNvSpPr txBox="1"/>
          <p:nvPr/>
        </p:nvSpPr>
        <p:spPr>
          <a:xfrm rot="5400000">
            <a:off x="3585412" y="3477119"/>
            <a:ext cx="866274" cy="923330"/>
          </a:xfrm>
          <a:prstGeom prst="rect">
            <a:avLst/>
          </a:prstGeom>
          <a:noFill/>
        </p:spPr>
        <p:txBody>
          <a:bodyPr wrap="square" rtlCol="0">
            <a:spAutoFit/>
          </a:bodyPr>
          <a:lstStyle/>
          <a:p>
            <a:r>
              <a:rPr lang="en-US" sz="5400" dirty="0"/>
              <a:t>{</a:t>
            </a:r>
          </a:p>
        </p:txBody>
      </p:sp>
      <p:sp>
        <p:nvSpPr>
          <p:cNvPr id="13" name="TextBox 12">
            <a:extLst>
              <a:ext uri="{FF2B5EF4-FFF2-40B4-BE49-F238E27FC236}">
                <a16:creationId xmlns:a16="http://schemas.microsoft.com/office/drawing/2014/main" id="{B904ED93-B27F-7788-2209-684DED6DA09E}"/>
              </a:ext>
            </a:extLst>
          </p:cNvPr>
          <p:cNvSpPr txBox="1"/>
          <p:nvPr/>
        </p:nvSpPr>
        <p:spPr>
          <a:xfrm rot="5400000">
            <a:off x="8165442" y="2257916"/>
            <a:ext cx="866274" cy="923330"/>
          </a:xfrm>
          <a:prstGeom prst="rect">
            <a:avLst/>
          </a:prstGeom>
          <a:noFill/>
        </p:spPr>
        <p:txBody>
          <a:bodyPr wrap="square" rtlCol="0">
            <a:spAutoFit/>
          </a:bodyPr>
          <a:lstStyle/>
          <a:p>
            <a:r>
              <a:rPr lang="en-US" sz="5400" dirty="0"/>
              <a:t>{</a:t>
            </a:r>
          </a:p>
        </p:txBody>
      </p:sp>
    </p:spTree>
    <p:extLst>
      <p:ext uri="{BB962C8B-B14F-4D97-AF65-F5344CB8AC3E}">
        <p14:creationId xmlns:p14="http://schemas.microsoft.com/office/powerpoint/2010/main" val="413811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0A80048-1E90-80EE-6B9C-FB804E3315E6}"/>
              </a:ext>
            </a:extLst>
          </p:cNvPr>
          <p:cNvPicPr>
            <a:picLocks noGrp="1" noChangeAspect="1"/>
          </p:cNvPicPr>
          <p:nvPr>
            <p:ph idx="1"/>
          </p:nvPr>
        </p:nvPicPr>
        <p:blipFill rotWithShape="1">
          <a:blip r:embed="rId3"/>
          <a:srcRect l="1205" t="1771" r="1721" b="2622"/>
          <a:stretch/>
        </p:blipFill>
        <p:spPr>
          <a:xfrm>
            <a:off x="99151" y="88135"/>
            <a:ext cx="8923663" cy="5891560"/>
          </a:xfrm>
        </p:spPr>
      </p:pic>
      <p:sp>
        <p:nvSpPr>
          <p:cNvPr id="2" name="Oval 1">
            <a:extLst>
              <a:ext uri="{FF2B5EF4-FFF2-40B4-BE49-F238E27FC236}">
                <a16:creationId xmlns:a16="http://schemas.microsoft.com/office/drawing/2014/main" id="{0AE54AF8-A184-4D33-8772-6DD266E296A2}"/>
              </a:ext>
            </a:extLst>
          </p:cNvPr>
          <p:cNvSpPr/>
          <p:nvPr/>
        </p:nvSpPr>
        <p:spPr>
          <a:xfrm>
            <a:off x="4564434" y="3698521"/>
            <a:ext cx="1704019" cy="1057473"/>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02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5F42DE7-DC2B-F6EA-7941-A753BDE41B36}"/>
              </a:ext>
            </a:extLst>
          </p:cNvPr>
          <p:cNvPicPr>
            <a:picLocks noGrp="1" noChangeAspect="1"/>
          </p:cNvPicPr>
          <p:nvPr>
            <p:ph idx="1"/>
          </p:nvPr>
        </p:nvPicPr>
        <p:blipFill rotWithShape="1">
          <a:blip r:embed="rId2"/>
          <a:srcRect b="2771"/>
          <a:stretch/>
        </p:blipFill>
        <p:spPr>
          <a:xfrm>
            <a:off x="126889" y="112769"/>
            <a:ext cx="8890222" cy="5649054"/>
          </a:xfrm>
        </p:spPr>
      </p:pic>
      <p:sp>
        <p:nvSpPr>
          <p:cNvPr id="2" name="Oval 1">
            <a:extLst>
              <a:ext uri="{FF2B5EF4-FFF2-40B4-BE49-F238E27FC236}">
                <a16:creationId xmlns:a16="http://schemas.microsoft.com/office/drawing/2014/main" id="{E3210E99-0088-79F8-1C19-C4F69A0A4D4C}"/>
              </a:ext>
            </a:extLst>
          </p:cNvPr>
          <p:cNvSpPr/>
          <p:nvPr/>
        </p:nvSpPr>
        <p:spPr>
          <a:xfrm>
            <a:off x="4636622" y="3493978"/>
            <a:ext cx="3990020" cy="1057473"/>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79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72A0-21C4-4955-908E-BAE839E575F1}"/>
              </a:ext>
            </a:extLst>
          </p:cNvPr>
          <p:cNvSpPr>
            <a:spLocks noGrp="1"/>
          </p:cNvSpPr>
          <p:nvPr>
            <p:ph type="title"/>
          </p:nvPr>
        </p:nvSpPr>
        <p:spPr/>
        <p:txBody>
          <a:bodyPr/>
          <a:lstStyle/>
          <a:p>
            <a:r>
              <a:rPr lang="en-US" dirty="0"/>
              <a:t>HIV and Age-Related Conditions</a:t>
            </a:r>
          </a:p>
        </p:txBody>
      </p:sp>
      <p:sp>
        <p:nvSpPr>
          <p:cNvPr id="3" name="Content Placeholder 2">
            <a:extLst>
              <a:ext uri="{FF2B5EF4-FFF2-40B4-BE49-F238E27FC236}">
                <a16:creationId xmlns:a16="http://schemas.microsoft.com/office/drawing/2014/main" id="{EC1ACE02-33AC-4F60-8B62-D777392D58FA}"/>
              </a:ext>
            </a:extLst>
          </p:cNvPr>
          <p:cNvSpPr>
            <a:spLocks noGrp="1"/>
          </p:cNvSpPr>
          <p:nvPr>
            <p:ph idx="1"/>
          </p:nvPr>
        </p:nvSpPr>
        <p:spPr>
          <a:xfrm>
            <a:off x="628650" y="1549859"/>
            <a:ext cx="7886700" cy="4351338"/>
          </a:xfrm>
        </p:spPr>
        <p:txBody>
          <a:bodyPr>
            <a:normAutofit lnSpcReduction="10000"/>
          </a:bodyPr>
          <a:lstStyle/>
          <a:p>
            <a:pPr>
              <a:lnSpc>
                <a:spcPct val="150000"/>
              </a:lnSpc>
            </a:pPr>
            <a:r>
              <a:rPr lang="en-US" b="1" dirty="0">
                <a:solidFill>
                  <a:schemeClr val="accent3">
                    <a:lumMod val="75000"/>
                  </a:schemeClr>
                </a:solidFill>
              </a:rPr>
              <a:t>Chronic inflammation</a:t>
            </a:r>
          </a:p>
          <a:p>
            <a:pPr>
              <a:lnSpc>
                <a:spcPct val="150000"/>
              </a:lnSpc>
            </a:pPr>
            <a:r>
              <a:rPr lang="en-US" b="1" dirty="0">
                <a:solidFill>
                  <a:schemeClr val="accent3">
                    <a:lumMod val="75000"/>
                  </a:schemeClr>
                </a:solidFill>
              </a:rPr>
              <a:t>HIV Associated Neurocognitive Disorder (HAND)</a:t>
            </a:r>
          </a:p>
          <a:p>
            <a:pPr>
              <a:lnSpc>
                <a:spcPct val="150000"/>
              </a:lnSpc>
            </a:pPr>
            <a:r>
              <a:rPr lang="en-US" b="1" dirty="0">
                <a:solidFill>
                  <a:schemeClr val="accent3">
                    <a:lumMod val="75000"/>
                  </a:schemeClr>
                </a:solidFill>
              </a:rPr>
              <a:t>Long-term use of hormones</a:t>
            </a:r>
          </a:p>
          <a:p>
            <a:pPr>
              <a:lnSpc>
                <a:spcPct val="150000"/>
              </a:lnSpc>
            </a:pPr>
            <a:r>
              <a:rPr lang="en-US" b="1" dirty="0">
                <a:solidFill>
                  <a:schemeClr val="accent3">
                    <a:lumMod val="75000"/>
                  </a:schemeClr>
                </a:solidFill>
              </a:rPr>
              <a:t>Survivors’ remorse</a:t>
            </a:r>
          </a:p>
          <a:p>
            <a:pPr>
              <a:lnSpc>
                <a:spcPct val="150000"/>
              </a:lnSpc>
            </a:pPr>
            <a:r>
              <a:rPr lang="en-US" b="1" dirty="0">
                <a:solidFill>
                  <a:schemeClr val="accent3">
                    <a:lumMod val="75000"/>
                  </a:schemeClr>
                </a:solidFill>
              </a:rPr>
              <a:t>Social isolation &amp; loneliness</a:t>
            </a:r>
          </a:p>
          <a:p>
            <a:pPr>
              <a:lnSpc>
                <a:spcPct val="150000"/>
              </a:lnSpc>
            </a:pPr>
            <a:r>
              <a:rPr lang="en-US" b="1" dirty="0">
                <a:solidFill>
                  <a:schemeClr val="accent3">
                    <a:lumMod val="75000"/>
                  </a:schemeClr>
                </a:solidFill>
              </a:rPr>
              <a:t>Long term affects of stigma and late diagnosis</a:t>
            </a:r>
          </a:p>
        </p:txBody>
      </p:sp>
    </p:spTree>
    <p:extLst>
      <p:ext uri="{BB962C8B-B14F-4D97-AF65-F5344CB8AC3E}">
        <p14:creationId xmlns:p14="http://schemas.microsoft.com/office/powerpoint/2010/main" val="116274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10;&#10;Description automatically generated with low confidence">
            <a:extLst>
              <a:ext uri="{FF2B5EF4-FFF2-40B4-BE49-F238E27FC236}">
                <a16:creationId xmlns:a16="http://schemas.microsoft.com/office/drawing/2014/main" id="{EC5BF36F-92A6-4B56-B3FC-166A707CEE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388" y="88135"/>
            <a:ext cx="8941223" cy="5708832"/>
          </a:xfrm>
        </p:spPr>
      </p:pic>
    </p:spTree>
    <p:extLst>
      <p:ext uri="{BB962C8B-B14F-4D97-AF65-F5344CB8AC3E}">
        <p14:creationId xmlns:p14="http://schemas.microsoft.com/office/powerpoint/2010/main" val="1431742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7B278-AC5F-9BE9-2736-C7B745328B93}"/>
              </a:ext>
            </a:extLst>
          </p:cNvPr>
          <p:cNvPicPr>
            <a:picLocks noChangeAspect="1"/>
          </p:cNvPicPr>
          <p:nvPr/>
        </p:nvPicPr>
        <p:blipFill rotWithShape="1">
          <a:blip r:embed="rId2"/>
          <a:srcRect l="1384" t="3536" r="1881"/>
          <a:stretch/>
        </p:blipFill>
        <p:spPr>
          <a:xfrm>
            <a:off x="160538" y="143219"/>
            <a:ext cx="8822923" cy="5614812"/>
          </a:xfrm>
          <a:prstGeom prst="rect">
            <a:avLst/>
          </a:prstGeom>
          <a:noFill/>
        </p:spPr>
      </p:pic>
      <p:sp>
        <p:nvSpPr>
          <p:cNvPr id="2" name="Oval 1">
            <a:extLst>
              <a:ext uri="{FF2B5EF4-FFF2-40B4-BE49-F238E27FC236}">
                <a16:creationId xmlns:a16="http://schemas.microsoft.com/office/drawing/2014/main" id="{201274E0-FCC9-3014-97AE-9C39BFC89457}"/>
              </a:ext>
            </a:extLst>
          </p:cNvPr>
          <p:cNvSpPr/>
          <p:nvPr/>
        </p:nvSpPr>
        <p:spPr>
          <a:xfrm>
            <a:off x="5310396" y="3157096"/>
            <a:ext cx="2173246" cy="1057473"/>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05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365126"/>
            <a:ext cx="8418286" cy="1325563"/>
          </a:xfrm>
        </p:spPr>
        <p:txBody>
          <a:bodyPr>
            <a:normAutofit/>
          </a:bodyPr>
          <a:lstStyle/>
          <a:p>
            <a:pPr algn="ctr"/>
            <a:r>
              <a:rPr lang="en-US" sz="3600" dirty="0"/>
              <a:t>Intersectionality of Stigma in Aging PWH</a:t>
            </a:r>
          </a:p>
        </p:txBody>
      </p:sp>
      <p:cxnSp>
        <p:nvCxnSpPr>
          <p:cNvPr id="6" name="Straight Connector 5"/>
          <p:cNvCxnSpPr/>
          <p:nvPr/>
        </p:nvCxnSpPr>
        <p:spPr>
          <a:xfrm>
            <a:off x="1179871" y="1991032"/>
            <a:ext cx="6113206" cy="301604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005781" y="2072148"/>
            <a:ext cx="2883309" cy="331838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236099" y="2573438"/>
            <a:ext cx="6304936" cy="120199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22523" y="2219632"/>
            <a:ext cx="2042651" cy="360598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7719" y="2339697"/>
            <a:ext cx="1672193" cy="830997"/>
          </a:xfrm>
          <a:prstGeom prst="rect">
            <a:avLst/>
          </a:prstGeom>
          <a:noFill/>
        </p:spPr>
        <p:txBody>
          <a:bodyPr wrap="square" rtlCol="0">
            <a:spAutoFit/>
          </a:bodyPr>
          <a:lstStyle/>
          <a:p>
            <a:r>
              <a:rPr lang="en-US" sz="2400" b="1" dirty="0">
                <a:solidFill>
                  <a:schemeClr val="accent3">
                    <a:lumMod val="75000"/>
                  </a:schemeClr>
                </a:solidFill>
              </a:rPr>
              <a:t>Sexual</a:t>
            </a:r>
          </a:p>
          <a:p>
            <a:r>
              <a:rPr lang="en-US" sz="2400" b="1" dirty="0">
                <a:solidFill>
                  <a:schemeClr val="accent3">
                    <a:lumMod val="75000"/>
                  </a:schemeClr>
                </a:solidFill>
              </a:rPr>
              <a:t>Orientation</a:t>
            </a:r>
          </a:p>
        </p:txBody>
      </p:sp>
      <p:sp>
        <p:nvSpPr>
          <p:cNvPr id="14" name="TextBox 13"/>
          <p:cNvSpPr txBox="1"/>
          <p:nvPr/>
        </p:nvSpPr>
        <p:spPr>
          <a:xfrm>
            <a:off x="5185628" y="4829361"/>
            <a:ext cx="1703439" cy="830997"/>
          </a:xfrm>
          <a:prstGeom prst="rect">
            <a:avLst/>
          </a:prstGeom>
          <a:noFill/>
        </p:spPr>
        <p:txBody>
          <a:bodyPr wrap="square" rtlCol="0">
            <a:spAutoFit/>
          </a:bodyPr>
          <a:lstStyle/>
          <a:p>
            <a:r>
              <a:rPr lang="en-US" sz="2400" b="1" dirty="0">
                <a:solidFill>
                  <a:schemeClr val="accent3">
                    <a:lumMod val="75000"/>
                  </a:schemeClr>
                </a:solidFill>
              </a:rPr>
              <a:t>Gender Identity</a:t>
            </a:r>
          </a:p>
        </p:txBody>
      </p:sp>
      <p:sp>
        <p:nvSpPr>
          <p:cNvPr id="15" name="TextBox 14"/>
          <p:cNvSpPr txBox="1"/>
          <p:nvPr/>
        </p:nvSpPr>
        <p:spPr>
          <a:xfrm>
            <a:off x="5980470" y="2158981"/>
            <a:ext cx="1636801" cy="461665"/>
          </a:xfrm>
          <a:prstGeom prst="rect">
            <a:avLst/>
          </a:prstGeom>
          <a:noFill/>
        </p:spPr>
        <p:txBody>
          <a:bodyPr wrap="square" rtlCol="0">
            <a:spAutoFit/>
          </a:bodyPr>
          <a:lstStyle/>
          <a:p>
            <a:r>
              <a:rPr lang="en-US" sz="2400" b="1" dirty="0">
                <a:solidFill>
                  <a:schemeClr val="accent3">
                    <a:lumMod val="75000"/>
                  </a:schemeClr>
                </a:solidFill>
              </a:rPr>
              <a:t>Racism</a:t>
            </a:r>
          </a:p>
        </p:txBody>
      </p:sp>
      <p:sp>
        <p:nvSpPr>
          <p:cNvPr id="16" name="TextBox 15"/>
          <p:cNvSpPr txBox="1"/>
          <p:nvPr/>
        </p:nvSpPr>
        <p:spPr>
          <a:xfrm>
            <a:off x="5970970" y="3321947"/>
            <a:ext cx="1566471" cy="461665"/>
          </a:xfrm>
          <a:prstGeom prst="rect">
            <a:avLst/>
          </a:prstGeom>
          <a:noFill/>
        </p:spPr>
        <p:txBody>
          <a:bodyPr wrap="square" rtlCol="0">
            <a:spAutoFit/>
          </a:bodyPr>
          <a:lstStyle/>
          <a:p>
            <a:r>
              <a:rPr lang="en-US" sz="2400" b="1" dirty="0">
                <a:solidFill>
                  <a:schemeClr val="accent3">
                    <a:lumMod val="75000"/>
                  </a:schemeClr>
                </a:solidFill>
              </a:rPr>
              <a:t>Ageism</a:t>
            </a:r>
          </a:p>
        </p:txBody>
      </p:sp>
      <p:cxnSp>
        <p:nvCxnSpPr>
          <p:cNvPr id="18" name="Straight Connector 17"/>
          <p:cNvCxnSpPr/>
          <p:nvPr/>
        </p:nvCxnSpPr>
        <p:spPr>
          <a:xfrm>
            <a:off x="3819832" y="1991032"/>
            <a:ext cx="22123" cy="365022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79912" y="4866968"/>
            <a:ext cx="1616428" cy="830997"/>
          </a:xfrm>
          <a:prstGeom prst="rect">
            <a:avLst/>
          </a:prstGeom>
          <a:noFill/>
        </p:spPr>
        <p:txBody>
          <a:bodyPr wrap="square" rtlCol="0">
            <a:spAutoFit/>
          </a:bodyPr>
          <a:lstStyle/>
          <a:p>
            <a:pPr algn="ctr"/>
            <a:r>
              <a:rPr lang="en-US" sz="2400" b="1" dirty="0">
                <a:solidFill>
                  <a:schemeClr val="accent3">
                    <a:lumMod val="75000"/>
                  </a:schemeClr>
                </a:solidFill>
              </a:rPr>
              <a:t>Substance Use</a:t>
            </a:r>
          </a:p>
        </p:txBody>
      </p:sp>
      <p:cxnSp>
        <p:nvCxnSpPr>
          <p:cNvPr id="7" name="Straight Connector 6">
            <a:extLst>
              <a:ext uri="{FF2B5EF4-FFF2-40B4-BE49-F238E27FC236}">
                <a16:creationId xmlns:a16="http://schemas.microsoft.com/office/drawing/2014/main" id="{A3A31DE3-950F-45E2-B9B2-360FC46244FC}"/>
              </a:ext>
            </a:extLst>
          </p:cNvPr>
          <p:cNvCxnSpPr>
            <a:cxnSpLocks/>
          </p:cNvCxnSpPr>
          <p:nvPr/>
        </p:nvCxnSpPr>
        <p:spPr>
          <a:xfrm flipV="1">
            <a:off x="855677" y="1991033"/>
            <a:ext cx="5494789" cy="2782303"/>
          </a:xfrm>
          <a:prstGeom prst="line">
            <a:avLst/>
          </a:prstGeom>
          <a:ln w="63500" cmpd="sng"/>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DB4FA94-1AF7-4739-8B8E-0C78E00A1898}"/>
              </a:ext>
            </a:extLst>
          </p:cNvPr>
          <p:cNvSpPr txBox="1"/>
          <p:nvPr/>
        </p:nvSpPr>
        <p:spPr>
          <a:xfrm>
            <a:off x="780786" y="4667710"/>
            <a:ext cx="1672192" cy="830997"/>
          </a:xfrm>
          <a:prstGeom prst="rect">
            <a:avLst/>
          </a:prstGeom>
          <a:noFill/>
        </p:spPr>
        <p:txBody>
          <a:bodyPr wrap="square" rtlCol="0">
            <a:spAutoFit/>
          </a:bodyPr>
          <a:lstStyle/>
          <a:p>
            <a:r>
              <a:rPr lang="en-US" sz="2400" b="1" dirty="0">
                <a:solidFill>
                  <a:schemeClr val="accent3">
                    <a:lumMod val="75000"/>
                  </a:schemeClr>
                </a:solidFill>
              </a:rPr>
              <a:t>Behavioral</a:t>
            </a:r>
          </a:p>
          <a:p>
            <a:r>
              <a:rPr lang="en-US" sz="2400" b="1" dirty="0">
                <a:solidFill>
                  <a:schemeClr val="accent3">
                    <a:lumMod val="75000"/>
                  </a:schemeClr>
                </a:solidFill>
              </a:rPr>
              <a:t>Health</a:t>
            </a:r>
          </a:p>
        </p:txBody>
      </p:sp>
    </p:spTree>
    <p:extLst>
      <p:ext uri="{BB962C8B-B14F-4D97-AF65-F5344CB8AC3E}">
        <p14:creationId xmlns:p14="http://schemas.microsoft.com/office/powerpoint/2010/main" val="2976904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Care</a:t>
            </a:r>
          </a:p>
        </p:txBody>
      </p:sp>
      <p:sp>
        <p:nvSpPr>
          <p:cNvPr id="3" name="Content Placeholder 2"/>
          <p:cNvSpPr>
            <a:spLocks noGrp="1"/>
          </p:cNvSpPr>
          <p:nvPr>
            <p:ph idx="1"/>
          </p:nvPr>
        </p:nvSpPr>
        <p:spPr>
          <a:xfrm>
            <a:off x="628650" y="1593401"/>
            <a:ext cx="7886700" cy="4351338"/>
          </a:xfrm>
        </p:spPr>
        <p:txBody>
          <a:bodyPr>
            <a:normAutofit fontScale="92500" lnSpcReduction="10000"/>
          </a:bodyPr>
          <a:lstStyle/>
          <a:p>
            <a:r>
              <a:rPr lang="en-US" b="1" dirty="0">
                <a:solidFill>
                  <a:schemeClr val="accent3">
                    <a:lumMod val="75000"/>
                  </a:schemeClr>
                </a:solidFill>
              </a:rPr>
              <a:t>Clinician doesn’t have a caring manner</a:t>
            </a:r>
          </a:p>
          <a:p>
            <a:r>
              <a:rPr lang="en-US" b="1" dirty="0">
                <a:solidFill>
                  <a:schemeClr val="accent3">
                    <a:lumMod val="75000"/>
                  </a:schemeClr>
                </a:solidFill>
              </a:rPr>
              <a:t>Could not understand provider (language and words)</a:t>
            </a:r>
          </a:p>
          <a:p>
            <a:r>
              <a:rPr lang="en-US" b="1" dirty="0">
                <a:solidFill>
                  <a:schemeClr val="accent3">
                    <a:lumMod val="75000"/>
                  </a:schemeClr>
                </a:solidFill>
              </a:rPr>
              <a:t>Not very empathetic/sympathetic</a:t>
            </a:r>
          </a:p>
          <a:p>
            <a:r>
              <a:rPr lang="en-US" b="1" dirty="0">
                <a:solidFill>
                  <a:schemeClr val="accent3">
                    <a:lumMod val="75000"/>
                  </a:schemeClr>
                </a:solidFill>
              </a:rPr>
              <a:t>Appears judgmental</a:t>
            </a:r>
          </a:p>
          <a:p>
            <a:r>
              <a:rPr lang="en-US" b="1" dirty="0">
                <a:solidFill>
                  <a:schemeClr val="accent3">
                    <a:lumMod val="75000"/>
                  </a:schemeClr>
                </a:solidFill>
              </a:rPr>
              <a:t>Transportation</a:t>
            </a:r>
          </a:p>
          <a:p>
            <a:r>
              <a:rPr lang="en-US" b="1" dirty="0">
                <a:solidFill>
                  <a:schemeClr val="accent3">
                    <a:lumMod val="75000"/>
                  </a:schemeClr>
                </a:solidFill>
              </a:rPr>
              <a:t>Clinicians' knowledge of HIV</a:t>
            </a:r>
          </a:p>
          <a:p>
            <a:r>
              <a:rPr lang="en-US" b="1" dirty="0">
                <a:solidFill>
                  <a:schemeClr val="accent3">
                    <a:lumMod val="75000"/>
                  </a:schemeClr>
                </a:solidFill>
              </a:rPr>
              <a:t>Fear</a:t>
            </a:r>
          </a:p>
          <a:p>
            <a:r>
              <a:rPr lang="en-US" b="1" dirty="0">
                <a:solidFill>
                  <a:schemeClr val="accent3">
                    <a:lumMod val="75000"/>
                  </a:schemeClr>
                </a:solidFill>
              </a:rPr>
              <a:t>Hard to talk with clinician about personal issues including, sexual behaviors</a:t>
            </a:r>
          </a:p>
          <a:p>
            <a:r>
              <a:rPr lang="en-US" b="1" dirty="0">
                <a:solidFill>
                  <a:schemeClr val="accent3">
                    <a:lumMod val="75000"/>
                  </a:schemeClr>
                </a:solidFill>
              </a:rPr>
              <a:t>Embarrassment/shame</a:t>
            </a:r>
          </a:p>
        </p:txBody>
      </p:sp>
    </p:spTree>
    <p:extLst>
      <p:ext uri="{BB962C8B-B14F-4D97-AF65-F5344CB8AC3E}">
        <p14:creationId xmlns:p14="http://schemas.microsoft.com/office/powerpoint/2010/main" val="1437606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94436" cy="1325563"/>
          </a:xfrm>
        </p:spPr>
        <p:txBody>
          <a:bodyPr>
            <a:normAutofit/>
          </a:bodyPr>
          <a:lstStyle/>
          <a:p>
            <a:r>
              <a:rPr lang="en-US" sz="4000" dirty="0"/>
              <a:t>Unique Service Needs of Aging PWH</a:t>
            </a:r>
          </a:p>
        </p:txBody>
      </p:sp>
      <p:sp>
        <p:nvSpPr>
          <p:cNvPr id="3" name="Content Placeholder 2"/>
          <p:cNvSpPr>
            <a:spLocks noGrp="1"/>
          </p:cNvSpPr>
          <p:nvPr>
            <p:ph idx="1"/>
          </p:nvPr>
        </p:nvSpPr>
        <p:spPr>
          <a:xfrm>
            <a:off x="628650" y="1596121"/>
            <a:ext cx="7886700" cy="4351338"/>
          </a:xfrm>
        </p:spPr>
        <p:txBody>
          <a:bodyPr>
            <a:normAutofit lnSpcReduction="10000"/>
          </a:bodyPr>
          <a:lstStyle/>
          <a:p>
            <a:r>
              <a:rPr lang="en-US" b="1" dirty="0">
                <a:solidFill>
                  <a:schemeClr val="accent3">
                    <a:lumMod val="75000"/>
                  </a:schemeClr>
                </a:solidFill>
              </a:rPr>
              <a:t>Senior care services</a:t>
            </a:r>
          </a:p>
          <a:p>
            <a:r>
              <a:rPr lang="en-US" b="1" dirty="0">
                <a:solidFill>
                  <a:schemeClr val="accent3">
                    <a:lumMod val="75000"/>
                  </a:schemeClr>
                </a:solidFill>
              </a:rPr>
              <a:t>Polypharmacy &amp; adherence</a:t>
            </a:r>
          </a:p>
          <a:p>
            <a:r>
              <a:rPr lang="en-US" b="1" dirty="0">
                <a:solidFill>
                  <a:schemeClr val="accent3">
                    <a:lumMod val="75000"/>
                  </a:schemeClr>
                </a:solidFill>
              </a:rPr>
              <a:t>Food insecurity</a:t>
            </a:r>
          </a:p>
          <a:p>
            <a:r>
              <a:rPr lang="en-US" b="1" dirty="0">
                <a:solidFill>
                  <a:schemeClr val="accent3">
                    <a:lumMod val="75000"/>
                  </a:schemeClr>
                </a:solidFill>
              </a:rPr>
              <a:t>Long term effects of ART</a:t>
            </a:r>
          </a:p>
          <a:p>
            <a:r>
              <a:rPr lang="en-US" b="1" dirty="0">
                <a:solidFill>
                  <a:schemeClr val="accent3">
                    <a:lumMod val="75000"/>
                  </a:schemeClr>
                </a:solidFill>
              </a:rPr>
              <a:t>Housing</a:t>
            </a:r>
          </a:p>
          <a:p>
            <a:r>
              <a:rPr lang="en-US" b="1" dirty="0">
                <a:solidFill>
                  <a:schemeClr val="accent3">
                    <a:lumMod val="75000"/>
                  </a:schemeClr>
                </a:solidFill>
              </a:rPr>
              <a:t>Poverty</a:t>
            </a:r>
          </a:p>
          <a:p>
            <a:r>
              <a:rPr lang="en-US" b="1" dirty="0">
                <a:solidFill>
                  <a:schemeClr val="accent3">
                    <a:lumMod val="75000"/>
                  </a:schemeClr>
                </a:solidFill>
              </a:rPr>
              <a:t>Behavioral health &amp; suicide</a:t>
            </a:r>
          </a:p>
          <a:p>
            <a:r>
              <a:rPr lang="en-US" b="1" dirty="0">
                <a:solidFill>
                  <a:schemeClr val="accent3">
                    <a:lumMod val="75000"/>
                  </a:schemeClr>
                </a:solidFill>
              </a:rPr>
              <a:t>Insurance</a:t>
            </a:r>
          </a:p>
          <a:p>
            <a:r>
              <a:rPr lang="en-US" b="1" dirty="0">
                <a:solidFill>
                  <a:schemeClr val="accent3">
                    <a:lumMod val="75000"/>
                  </a:schemeClr>
                </a:solidFill>
              </a:rPr>
              <a:t>Nutrition &amp; food insecurity</a:t>
            </a:r>
          </a:p>
        </p:txBody>
      </p:sp>
    </p:spTree>
    <p:extLst>
      <p:ext uri="{BB962C8B-B14F-4D97-AF65-F5344CB8AC3E}">
        <p14:creationId xmlns:p14="http://schemas.microsoft.com/office/powerpoint/2010/main" val="258627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20960-2DE0-B1DC-4354-EDE74A30CF52}"/>
              </a:ext>
            </a:extLst>
          </p:cNvPr>
          <p:cNvSpPr>
            <a:spLocks noGrp="1"/>
          </p:cNvSpPr>
          <p:nvPr>
            <p:ph type="title"/>
          </p:nvPr>
        </p:nvSpPr>
        <p:spPr/>
        <p:txBody>
          <a:bodyPr>
            <a:normAutofit/>
          </a:bodyPr>
          <a:lstStyle/>
          <a:p>
            <a:pPr algn="ctr"/>
            <a:r>
              <a:rPr lang="en-US" sz="4000" dirty="0"/>
              <a:t>Conflict of Interest Disclosure Statement</a:t>
            </a:r>
          </a:p>
        </p:txBody>
      </p:sp>
      <p:sp>
        <p:nvSpPr>
          <p:cNvPr id="3" name="Content Placeholder 2">
            <a:extLst>
              <a:ext uri="{FF2B5EF4-FFF2-40B4-BE49-F238E27FC236}">
                <a16:creationId xmlns:a16="http://schemas.microsoft.com/office/drawing/2014/main" id="{A096E294-807F-6EE4-CF51-0595DDB6362A}"/>
              </a:ext>
            </a:extLst>
          </p:cNvPr>
          <p:cNvSpPr>
            <a:spLocks noGrp="1"/>
          </p:cNvSpPr>
          <p:nvPr>
            <p:ph idx="1"/>
          </p:nvPr>
        </p:nvSpPr>
        <p:spPr/>
        <p:txBody>
          <a:bodyPr/>
          <a:lstStyle/>
          <a:p>
            <a:r>
              <a:rPr lang="en-US" sz="2800" dirty="0"/>
              <a:t>Facilitator and speakers have nothing to disclose.</a:t>
            </a:r>
          </a:p>
          <a:p>
            <a:pPr marL="0" indent="0">
              <a:buNone/>
            </a:pPr>
            <a:endParaRPr lang="en-US" dirty="0"/>
          </a:p>
        </p:txBody>
      </p:sp>
      <p:sp>
        <p:nvSpPr>
          <p:cNvPr id="4" name="TextBox 1">
            <a:extLst>
              <a:ext uri="{FF2B5EF4-FFF2-40B4-BE49-F238E27FC236}">
                <a16:creationId xmlns:a16="http://schemas.microsoft.com/office/drawing/2014/main" id="{23AFBBFE-86CB-2D13-9B7F-14F101F24D65}"/>
              </a:ext>
            </a:extLst>
          </p:cNvPr>
          <p:cNvSpPr txBox="1"/>
          <p:nvPr/>
        </p:nvSpPr>
        <p:spPr>
          <a:xfrm>
            <a:off x="425884" y="4158642"/>
            <a:ext cx="8517699" cy="13234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222222"/>
                </a:solidFill>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a:t>
            </a:r>
            <a:r>
              <a:rPr lang="en-US" sz="1600" dirty="0">
                <a:solidFill>
                  <a:srgbClr val="222222"/>
                </a:solidFill>
                <a:latin typeface="Calibri"/>
                <a:ea typeface="+mn-lt"/>
                <a:cs typeface="Times New Roman"/>
              </a:rPr>
              <a:t>$4,205,743</a:t>
            </a:r>
            <a:r>
              <a:rPr lang="en-US" sz="1600" dirty="0">
                <a:solidFill>
                  <a:srgbClr val="222222"/>
                </a:solidFill>
                <a:latin typeface="Calibri"/>
                <a:ea typeface="Calibri" panose="020F0502020204030204" pitchFamily="34" charset="0"/>
                <a:cs typeface="Times New Roman"/>
              </a:rPr>
              <a:t>, with 0% financed with non-governmental sources. The contents are those of the author(s) and do not necessarily represent the official views of, nor an endorsement of, by HRSA, HHS, or the U.S. Government. For more information, please visit HRSA.gov.</a:t>
            </a:r>
          </a:p>
        </p:txBody>
      </p:sp>
    </p:spTree>
    <p:extLst>
      <p:ext uri="{BB962C8B-B14F-4D97-AF65-F5344CB8AC3E}">
        <p14:creationId xmlns:p14="http://schemas.microsoft.com/office/powerpoint/2010/main" val="3896524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Aging PWH</a:t>
            </a:r>
          </a:p>
        </p:txBody>
      </p:sp>
      <p:sp>
        <p:nvSpPr>
          <p:cNvPr id="3" name="Content Placeholder 2"/>
          <p:cNvSpPr>
            <a:spLocks noGrp="1"/>
          </p:cNvSpPr>
          <p:nvPr>
            <p:ph idx="1"/>
          </p:nvPr>
        </p:nvSpPr>
        <p:spPr/>
        <p:txBody>
          <a:bodyPr/>
          <a:lstStyle/>
          <a:p>
            <a:r>
              <a:rPr lang="en-US" b="1" dirty="0">
                <a:solidFill>
                  <a:schemeClr val="accent3">
                    <a:lumMod val="75000"/>
                  </a:schemeClr>
                </a:solidFill>
              </a:rPr>
              <a:t>Connect</a:t>
            </a:r>
          </a:p>
          <a:p>
            <a:r>
              <a:rPr lang="en-US" b="1" dirty="0">
                <a:solidFill>
                  <a:schemeClr val="accent3">
                    <a:lumMod val="75000"/>
                  </a:schemeClr>
                </a:solidFill>
              </a:rPr>
              <a:t>Listen</a:t>
            </a:r>
          </a:p>
          <a:p>
            <a:r>
              <a:rPr lang="en-US" b="1" dirty="0">
                <a:solidFill>
                  <a:schemeClr val="accent3">
                    <a:lumMod val="75000"/>
                  </a:schemeClr>
                </a:solidFill>
              </a:rPr>
              <a:t>Ask – don’t assume</a:t>
            </a:r>
          </a:p>
          <a:p>
            <a:r>
              <a:rPr lang="en-US" b="1" dirty="0">
                <a:solidFill>
                  <a:schemeClr val="accent3">
                    <a:lumMod val="75000"/>
                  </a:schemeClr>
                </a:solidFill>
              </a:rPr>
              <a:t>Be honest – tell the truth</a:t>
            </a:r>
          </a:p>
          <a:p>
            <a:pPr>
              <a:spcAft>
                <a:spcPts val="600"/>
              </a:spcAft>
            </a:pPr>
            <a:r>
              <a:rPr lang="en-US" b="1" dirty="0">
                <a:solidFill>
                  <a:schemeClr val="accent3">
                    <a:lumMod val="75000"/>
                  </a:schemeClr>
                </a:solidFill>
              </a:rPr>
              <a:t>Be patient &amp; responsive</a:t>
            </a:r>
          </a:p>
          <a:p>
            <a:pPr>
              <a:spcBef>
                <a:spcPts val="0"/>
              </a:spcBef>
            </a:pPr>
            <a:r>
              <a:rPr lang="en-US" b="1" dirty="0">
                <a:solidFill>
                  <a:schemeClr val="accent3">
                    <a:lumMod val="75000"/>
                  </a:schemeClr>
                </a:solidFill>
              </a:rPr>
              <a:t>Don’t think because they are older that they </a:t>
            </a:r>
          </a:p>
          <a:p>
            <a:pPr marL="0" indent="0">
              <a:spcBef>
                <a:spcPts val="0"/>
              </a:spcBef>
              <a:buNone/>
            </a:pPr>
            <a:r>
              <a:rPr lang="en-US" b="1" dirty="0">
                <a:solidFill>
                  <a:schemeClr val="accent3">
                    <a:lumMod val="75000"/>
                  </a:schemeClr>
                </a:solidFill>
              </a:rPr>
              <a:t>   will not change their behaviors</a:t>
            </a:r>
          </a:p>
          <a:p>
            <a:r>
              <a:rPr lang="en-US" b="1" dirty="0">
                <a:solidFill>
                  <a:schemeClr val="accent3">
                    <a:lumMod val="75000"/>
                  </a:schemeClr>
                </a:solidFill>
              </a:rPr>
              <a:t>Be aware &amp; mindful</a:t>
            </a:r>
          </a:p>
        </p:txBody>
      </p:sp>
    </p:spTree>
    <p:extLst>
      <p:ext uri="{BB962C8B-B14F-4D97-AF65-F5344CB8AC3E}">
        <p14:creationId xmlns:p14="http://schemas.microsoft.com/office/powerpoint/2010/main" val="178135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Now?</a:t>
            </a:r>
          </a:p>
        </p:txBody>
      </p:sp>
      <p:sp>
        <p:nvSpPr>
          <p:cNvPr id="3" name="Content Placeholder 2"/>
          <p:cNvSpPr>
            <a:spLocks noGrp="1"/>
          </p:cNvSpPr>
          <p:nvPr>
            <p:ph idx="1"/>
          </p:nvPr>
        </p:nvSpPr>
        <p:spPr>
          <a:xfrm>
            <a:off x="628650" y="1448261"/>
            <a:ext cx="7886700" cy="4351338"/>
          </a:xfrm>
        </p:spPr>
        <p:txBody>
          <a:bodyPr>
            <a:normAutofit fontScale="92500" lnSpcReduction="10000"/>
          </a:bodyPr>
          <a:lstStyle/>
          <a:p>
            <a:r>
              <a:rPr lang="en-US" b="1" dirty="0">
                <a:solidFill>
                  <a:schemeClr val="accent3">
                    <a:lumMod val="75000"/>
                  </a:schemeClr>
                </a:solidFill>
              </a:rPr>
              <a:t>Assessment, disease prevention and screening guidelines</a:t>
            </a:r>
          </a:p>
          <a:p>
            <a:r>
              <a:rPr lang="en-US" b="1" dirty="0">
                <a:solidFill>
                  <a:schemeClr val="accent3">
                    <a:lumMod val="75000"/>
                  </a:schemeClr>
                </a:solidFill>
              </a:rPr>
              <a:t>Consultative programs – referral to aging specialists</a:t>
            </a:r>
          </a:p>
          <a:p>
            <a:r>
              <a:rPr lang="en-US" b="1" dirty="0">
                <a:solidFill>
                  <a:schemeClr val="accent3">
                    <a:lumMod val="75000"/>
                  </a:schemeClr>
                </a:solidFill>
              </a:rPr>
              <a:t>“Whole person” approach</a:t>
            </a:r>
          </a:p>
          <a:p>
            <a:r>
              <a:rPr lang="en-US" b="1" dirty="0">
                <a:solidFill>
                  <a:schemeClr val="accent3">
                    <a:lumMod val="75000"/>
                  </a:schemeClr>
                </a:solidFill>
              </a:rPr>
              <a:t>Gerontology communities of practice for HIV specialists</a:t>
            </a:r>
          </a:p>
          <a:p>
            <a:r>
              <a:rPr lang="en-US" b="1" dirty="0">
                <a:solidFill>
                  <a:schemeClr val="accent3">
                    <a:lumMod val="75000"/>
                  </a:schemeClr>
                </a:solidFill>
              </a:rPr>
              <a:t>Specialized case management &amp; expanded services</a:t>
            </a:r>
          </a:p>
          <a:p>
            <a:r>
              <a:rPr lang="en-US" b="1" dirty="0">
                <a:solidFill>
                  <a:schemeClr val="accent3">
                    <a:lumMod val="75000"/>
                  </a:schemeClr>
                </a:solidFill>
              </a:rPr>
              <a:t>Preventative programs – tobacco cessation, diet &amp; nutrition, exercise, social connections, harm reduction</a:t>
            </a:r>
          </a:p>
          <a:p>
            <a:r>
              <a:rPr lang="en-US" b="1" dirty="0">
                <a:solidFill>
                  <a:schemeClr val="accent3">
                    <a:lumMod val="75000"/>
                  </a:schemeClr>
                </a:solidFill>
              </a:rPr>
              <a:t>Individual &amp; group counseling, psycho/social groups</a:t>
            </a:r>
          </a:p>
        </p:txBody>
      </p:sp>
    </p:spTree>
    <p:extLst>
      <p:ext uri="{BB962C8B-B14F-4D97-AF65-F5344CB8AC3E}">
        <p14:creationId xmlns:p14="http://schemas.microsoft.com/office/powerpoint/2010/main" val="3110188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10;&#10;Description automatically generated">
            <a:extLst>
              <a:ext uri="{FF2B5EF4-FFF2-40B4-BE49-F238E27FC236}">
                <a16:creationId xmlns:a16="http://schemas.microsoft.com/office/drawing/2014/main" id="{DDB254A1-90C8-41FB-BE88-B38E2FACF9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950" y="216567"/>
            <a:ext cx="8874099" cy="5582653"/>
          </a:xfrm>
        </p:spPr>
      </p:pic>
    </p:spTree>
    <p:extLst>
      <p:ext uri="{BB962C8B-B14F-4D97-AF65-F5344CB8AC3E}">
        <p14:creationId xmlns:p14="http://schemas.microsoft.com/office/powerpoint/2010/main" val="896672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EA12-16F4-432C-803B-E1D4CCF6110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EAC51A1-72D1-4E88-B6CB-7ED308080038}"/>
              </a:ext>
            </a:extLst>
          </p:cNvPr>
          <p:cNvSpPr>
            <a:spLocks noGrp="1"/>
          </p:cNvSpPr>
          <p:nvPr>
            <p:ph idx="1"/>
          </p:nvPr>
        </p:nvSpPr>
        <p:spPr>
          <a:xfrm>
            <a:off x="778962" y="1690689"/>
            <a:ext cx="7886700" cy="4351338"/>
          </a:xfrm>
        </p:spPr>
        <p:txBody>
          <a:bodyPr>
            <a:normAutofit fontScale="92500" lnSpcReduction="10000"/>
          </a:bodyPr>
          <a:lstStyle/>
          <a:p>
            <a:pPr>
              <a:spcAft>
                <a:spcPts val="600"/>
              </a:spcAft>
            </a:pPr>
            <a:r>
              <a:rPr lang="en-US" sz="3200" b="1" dirty="0">
                <a:solidFill>
                  <a:schemeClr val="accent3">
                    <a:lumMod val="75000"/>
                  </a:schemeClr>
                </a:solidFill>
              </a:rPr>
              <a:t>Administration for Community Living</a:t>
            </a:r>
          </a:p>
          <a:p>
            <a:pPr lvl="1">
              <a:spcAft>
                <a:spcPts val="600"/>
              </a:spcAft>
            </a:pPr>
            <a:r>
              <a:rPr lang="en-US" sz="3200" b="1" dirty="0">
                <a:solidFill>
                  <a:schemeClr val="accent3">
                    <a:lumMod val="75000"/>
                  </a:schemeClr>
                </a:solidFill>
              </a:rPr>
              <a:t>acl.gov </a:t>
            </a:r>
          </a:p>
          <a:p>
            <a:pPr>
              <a:spcAft>
                <a:spcPts val="600"/>
              </a:spcAft>
            </a:pPr>
            <a:r>
              <a:rPr lang="en-US" sz="3200" b="1" dirty="0">
                <a:solidFill>
                  <a:schemeClr val="accent3">
                    <a:lumMod val="75000"/>
                  </a:schemeClr>
                </a:solidFill>
              </a:rPr>
              <a:t>HIV.gov</a:t>
            </a:r>
          </a:p>
          <a:p>
            <a:pPr lvl="1">
              <a:spcAft>
                <a:spcPts val="600"/>
              </a:spcAft>
            </a:pPr>
            <a:r>
              <a:rPr lang="en-US" sz="3200" b="1" dirty="0">
                <a:solidFill>
                  <a:schemeClr val="accent3">
                    <a:lumMod val="75000"/>
                  </a:schemeClr>
                </a:solidFill>
              </a:rPr>
              <a:t>https://www.hiv.gov/topics/aging</a:t>
            </a:r>
          </a:p>
          <a:p>
            <a:pPr>
              <a:spcAft>
                <a:spcPts val="600"/>
              </a:spcAft>
            </a:pPr>
            <a:r>
              <a:rPr lang="en-US" sz="3200" b="1" dirty="0">
                <a:solidFill>
                  <a:schemeClr val="accent3">
                    <a:lumMod val="75000"/>
                  </a:schemeClr>
                </a:solidFill>
              </a:rPr>
              <a:t>CDC</a:t>
            </a:r>
          </a:p>
          <a:p>
            <a:pPr lvl="1">
              <a:spcAft>
                <a:spcPts val="600"/>
              </a:spcAft>
            </a:pPr>
            <a:r>
              <a:rPr lang="en-US" sz="3200" b="1" dirty="0">
                <a:solidFill>
                  <a:schemeClr val="accent3">
                    <a:lumMod val="75000"/>
                  </a:schemeClr>
                </a:solidFill>
              </a:rPr>
              <a:t>https://www.cdc.gov/hiv</a:t>
            </a:r>
          </a:p>
          <a:p>
            <a:pPr>
              <a:spcAft>
                <a:spcPts val="600"/>
              </a:spcAft>
            </a:pPr>
            <a:r>
              <a:rPr lang="en-US" sz="3600" b="1" dirty="0">
                <a:solidFill>
                  <a:schemeClr val="accent3">
                    <a:lumMod val="75000"/>
                  </a:schemeClr>
                </a:solidFill>
              </a:rPr>
              <a:t>Target HIV</a:t>
            </a:r>
          </a:p>
          <a:p>
            <a:pPr lvl="1">
              <a:spcAft>
                <a:spcPts val="600"/>
              </a:spcAft>
            </a:pPr>
            <a:r>
              <a:rPr lang="en-US" sz="3200" b="1" dirty="0">
                <a:solidFill>
                  <a:schemeClr val="accent3">
                    <a:lumMod val="75000"/>
                  </a:schemeClr>
                </a:solidFill>
              </a:rPr>
              <a:t>targethiv.org</a:t>
            </a:r>
          </a:p>
          <a:p>
            <a:pPr lvl="1">
              <a:spcAft>
                <a:spcPts val="600"/>
              </a:spcAft>
            </a:pPr>
            <a:endParaRPr lang="en-US" sz="3200" dirty="0"/>
          </a:p>
        </p:txBody>
      </p:sp>
    </p:spTree>
    <p:extLst>
      <p:ext uri="{BB962C8B-B14F-4D97-AF65-F5344CB8AC3E}">
        <p14:creationId xmlns:p14="http://schemas.microsoft.com/office/powerpoint/2010/main" val="487265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0E579-BCB8-4AF2-3F90-FE6EF2721687}"/>
              </a:ext>
            </a:extLst>
          </p:cNvPr>
          <p:cNvSpPr>
            <a:spLocks noGrp="1"/>
          </p:cNvSpPr>
          <p:nvPr>
            <p:ph type="title"/>
          </p:nvPr>
        </p:nvSpPr>
        <p:spPr/>
        <p:txBody>
          <a:bodyPr/>
          <a:lstStyle/>
          <a:p>
            <a:pPr algn="ctr"/>
            <a:r>
              <a:rPr lang="en-US" b="1" dirty="0"/>
              <a:t>Panelist Introductions</a:t>
            </a:r>
          </a:p>
        </p:txBody>
      </p:sp>
    </p:spTree>
    <p:extLst>
      <p:ext uri="{BB962C8B-B14F-4D97-AF65-F5344CB8AC3E}">
        <p14:creationId xmlns:p14="http://schemas.microsoft.com/office/powerpoint/2010/main" val="2531122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0C1D-6482-5F2A-9EF4-EE1218CBFB12}"/>
              </a:ext>
            </a:extLst>
          </p:cNvPr>
          <p:cNvSpPr>
            <a:spLocks noGrp="1"/>
          </p:cNvSpPr>
          <p:nvPr>
            <p:ph type="title"/>
          </p:nvPr>
        </p:nvSpPr>
        <p:spPr>
          <a:xfrm>
            <a:off x="628650" y="114605"/>
            <a:ext cx="7886700" cy="1325563"/>
          </a:xfrm>
        </p:spPr>
        <p:txBody>
          <a:bodyPr/>
          <a:lstStyle/>
          <a:p>
            <a:r>
              <a:rPr lang="en-US" dirty="0"/>
              <a:t>Case 1</a:t>
            </a:r>
          </a:p>
        </p:txBody>
      </p:sp>
      <p:sp>
        <p:nvSpPr>
          <p:cNvPr id="3" name="Content Placeholder 2">
            <a:extLst>
              <a:ext uri="{FF2B5EF4-FFF2-40B4-BE49-F238E27FC236}">
                <a16:creationId xmlns:a16="http://schemas.microsoft.com/office/drawing/2014/main" id="{AE6DC5F9-D203-15A4-BF8B-4BA0707D63F3}"/>
              </a:ext>
            </a:extLst>
          </p:cNvPr>
          <p:cNvSpPr>
            <a:spLocks noGrp="1"/>
          </p:cNvSpPr>
          <p:nvPr>
            <p:ph idx="1"/>
          </p:nvPr>
        </p:nvSpPr>
        <p:spPr>
          <a:xfrm>
            <a:off x="628650" y="1440168"/>
            <a:ext cx="7886700" cy="4351338"/>
          </a:xfrm>
        </p:spPr>
        <p:txBody>
          <a:bodyPr/>
          <a:lstStyle/>
          <a:p>
            <a:r>
              <a:rPr lang="en-US" dirty="0"/>
              <a:t>68yo man (DMAB; he/him) with Stage 1 previously well-controlled HIV on antiretroviral therapy (ART) has missed several appointments and now has significant viremia.</a:t>
            </a:r>
          </a:p>
          <a:p>
            <a:r>
              <a:rPr lang="en-US" dirty="0"/>
              <a:t>His husband died 4 months ago and he admits that he has been very sad. He has not been eating regular meals and has been staying to himself. He thinks he may sometimes forget to take his medications. He recently received a notice from his landlord that his rent was late. </a:t>
            </a:r>
          </a:p>
        </p:txBody>
      </p:sp>
      <p:sp>
        <p:nvSpPr>
          <p:cNvPr id="4" name="TextBox 3">
            <a:extLst>
              <a:ext uri="{FF2B5EF4-FFF2-40B4-BE49-F238E27FC236}">
                <a16:creationId xmlns:a16="http://schemas.microsoft.com/office/drawing/2014/main" id="{31206497-C92E-7C50-8CBF-39FD632F6153}"/>
              </a:ext>
            </a:extLst>
          </p:cNvPr>
          <p:cNvSpPr txBox="1"/>
          <p:nvPr/>
        </p:nvSpPr>
        <p:spPr>
          <a:xfrm>
            <a:off x="1665962" y="5686816"/>
            <a:ext cx="4471791" cy="369332"/>
          </a:xfrm>
          <a:prstGeom prst="rect">
            <a:avLst/>
          </a:prstGeom>
          <a:noFill/>
        </p:spPr>
        <p:txBody>
          <a:bodyPr wrap="square" rtlCol="0">
            <a:spAutoFit/>
          </a:bodyPr>
          <a:lstStyle/>
          <a:p>
            <a:r>
              <a:rPr lang="en-US" dirty="0"/>
              <a:t>DMAB = designated male at birth</a:t>
            </a:r>
          </a:p>
        </p:txBody>
      </p:sp>
    </p:spTree>
    <p:extLst>
      <p:ext uri="{BB962C8B-B14F-4D97-AF65-F5344CB8AC3E}">
        <p14:creationId xmlns:p14="http://schemas.microsoft.com/office/powerpoint/2010/main" val="2896200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864BE-5FCF-CF24-21B8-28D785C6A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DC0C6-1905-E680-7339-7833213F260B}"/>
              </a:ext>
            </a:extLst>
          </p:cNvPr>
          <p:cNvSpPr>
            <a:spLocks noGrp="1"/>
          </p:cNvSpPr>
          <p:nvPr>
            <p:ph type="title"/>
          </p:nvPr>
        </p:nvSpPr>
        <p:spPr/>
        <p:txBody>
          <a:bodyPr>
            <a:normAutofit/>
          </a:bodyPr>
          <a:lstStyle/>
          <a:p>
            <a:r>
              <a:rPr lang="en-US" dirty="0"/>
              <a:t>Case 1, continued (1)</a:t>
            </a:r>
          </a:p>
        </p:txBody>
      </p:sp>
      <p:sp>
        <p:nvSpPr>
          <p:cNvPr id="3" name="Content Placeholder 2">
            <a:extLst>
              <a:ext uri="{FF2B5EF4-FFF2-40B4-BE49-F238E27FC236}">
                <a16:creationId xmlns:a16="http://schemas.microsoft.com/office/drawing/2014/main" id="{AA1250D0-40D0-2D8B-A951-BCC57D81ACB1}"/>
              </a:ext>
            </a:extLst>
          </p:cNvPr>
          <p:cNvSpPr>
            <a:spLocks noGrp="1"/>
          </p:cNvSpPr>
          <p:nvPr>
            <p:ph idx="1"/>
          </p:nvPr>
        </p:nvSpPr>
        <p:spPr>
          <a:xfrm>
            <a:off x="628650" y="1462775"/>
            <a:ext cx="7886700" cy="4351338"/>
          </a:xfrm>
        </p:spPr>
        <p:txBody>
          <a:bodyPr>
            <a:normAutofit lnSpcReduction="10000"/>
          </a:bodyPr>
          <a:lstStyle/>
          <a:p>
            <a:pPr marL="0" indent="0">
              <a:buNone/>
            </a:pPr>
            <a:r>
              <a:rPr lang="en-US" u="sng" dirty="0"/>
              <a:t>Past Medical History (PMH)</a:t>
            </a:r>
          </a:p>
          <a:p>
            <a:r>
              <a:rPr lang="en-US" dirty="0"/>
              <a:t>HIV Diagnosed in 1993. CD4 nadir 100. Prior opportunistic infections: cryptococcal meningitis. Multiple prior ART regimens. Multiple drug mutations. Stage 1 well controlled &gt;20 years.</a:t>
            </a:r>
          </a:p>
          <a:p>
            <a:r>
              <a:rPr lang="en-US" dirty="0"/>
              <a:t>Hypertension</a:t>
            </a:r>
          </a:p>
          <a:p>
            <a:r>
              <a:rPr lang="en-US" dirty="0"/>
              <a:t>Hyperlipidemia</a:t>
            </a:r>
          </a:p>
          <a:p>
            <a:r>
              <a:rPr lang="en-US" dirty="0"/>
              <a:t>Osteopenia</a:t>
            </a:r>
          </a:p>
          <a:p>
            <a:r>
              <a:rPr lang="en-US" dirty="0"/>
              <a:t>Chronic kidney disease, Stage 3a</a:t>
            </a:r>
          </a:p>
          <a:p>
            <a:r>
              <a:rPr lang="en-US" dirty="0"/>
              <a:t>Neuropathic pain</a:t>
            </a:r>
          </a:p>
        </p:txBody>
      </p:sp>
    </p:spTree>
    <p:extLst>
      <p:ext uri="{BB962C8B-B14F-4D97-AF65-F5344CB8AC3E}">
        <p14:creationId xmlns:p14="http://schemas.microsoft.com/office/powerpoint/2010/main" val="2676459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A94BF-6E55-A338-87EF-53A8EF6AE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C760CF-E15A-34AD-0DF7-F86227DFB787}"/>
              </a:ext>
            </a:extLst>
          </p:cNvPr>
          <p:cNvSpPr>
            <a:spLocks noGrp="1"/>
          </p:cNvSpPr>
          <p:nvPr>
            <p:ph type="title"/>
          </p:nvPr>
        </p:nvSpPr>
        <p:spPr/>
        <p:txBody>
          <a:bodyPr>
            <a:normAutofit/>
          </a:bodyPr>
          <a:lstStyle/>
          <a:p>
            <a:r>
              <a:rPr lang="en-US" dirty="0"/>
              <a:t>Case 1, continued (2)</a:t>
            </a:r>
          </a:p>
        </p:txBody>
      </p:sp>
      <p:sp>
        <p:nvSpPr>
          <p:cNvPr id="3" name="Content Placeholder 2">
            <a:extLst>
              <a:ext uri="{FF2B5EF4-FFF2-40B4-BE49-F238E27FC236}">
                <a16:creationId xmlns:a16="http://schemas.microsoft.com/office/drawing/2014/main" id="{3E5AADB5-2C82-2355-72F6-6EFF095EA87B}"/>
              </a:ext>
            </a:extLst>
          </p:cNvPr>
          <p:cNvSpPr>
            <a:spLocks noGrp="1"/>
          </p:cNvSpPr>
          <p:nvPr>
            <p:ph idx="1"/>
          </p:nvPr>
        </p:nvSpPr>
        <p:spPr>
          <a:xfrm>
            <a:off x="628650" y="1535338"/>
            <a:ext cx="7886700" cy="4351338"/>
          </a:xfrm>
        </p:spPr>
        <p:txBody>
          <a:bodyPr>
            <a:normAutofit fontScale="92500" lnSpcReduction="20000"/>
          </a:bodyPr>
          <a:lstStyle/>
          <a:p>
            <a:pPr marL="0" indent="0">
              <a:buNone/>
            </a:pPr>
            <a:r>
              <a:rPr lang="en-US" u="sng" dirty="0"/>
              <a:t>Social history</a:t>
            </a:r>
          </a:p>
          <a:p>
            <a:r>
              <a:rPr lang="en-US" dirty="0"/>
              <a:t>40 pack year smoking history, quit 2 years ago </a:t>
            </a:r>
          </a:p>
          <a:p>
            <a:r>
              <a:rPr lang="en-US" dirty="0"/>
              <a:t>Remote history of “party drugs” in his 20s but none since</a:t>
            </a:r>
          </a:p>
          <a:p>
            <a:r>
              <a:rPr lang="en-US" dirty="0"/>
              <a:t>2-3 beers per night x 4mo, previously rare </a:t>
            </a:r>
          </a:p>
          <a:p>
            <a:r>
              <a:rPr lang="en-US" dirty="0"/>
              <a:t>Lives in rented home in Belen, NM with pet cat</a:t>
            </a:r>
          </a:p>
          <a:p>
            <a:r>
              <a:rPr lang="en-US" dirty="0"/>
              <a:t>Used to go to local gym with husband but not for the past 2 years</a:t>
            </a:r>
          </a:p>
          <a:p>
            <a:r>
              <a:rPr lang="en-US" dirty="0"/>
              <a:t>Deceased husband used to pay all the bills and did most of driving; reports their car is reliable</a:t>
            </a:r>
          </a:p>
          <a:p>
            <a:r>
              <a:rPr lang="en-US" dirty="0"/>
              <a:t>Income: retirement</a:t>
            </a:r>
          </a:p>
        </p:txBody>
      </p:sp>
    </p:spTree>
    <p:extLst>
      <p:ext uri="{BB962C8B-B14F-4D97-AF65-F5344CB8AC3E}">
        <p14:creationId xmlns:p14="http://schemas.microsoft.com/office/powerpoint/2010/main" val="2991125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CFF6E-C1E5-6982-0BB3-4A1FF8C41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22DAB4-EECC-F486-A47A-D1F28F068D25}"/>
              </a:ext>
            </a:extLst>
          </p:cNvPr>
          <p:cNvSpPr>
            <a:spLocks noGrp="1"/>
          </p:cNvSpPr>
          <p:nvPr>
            <p:ph type="title"/>
          </p:nvPr>
        </p:nvSpPr>
        <p:spPr/>
        <p:txBody>
          <a:bodyPr>
            <a:normAutofit/>
          </a:bodyPr>
          <a:lstStyle/>
          <a:p>
            <a:r>
              <a:rPr lang="en-US" dirty="0"/>
              <a:t>Case 1, continued (3)</a:t>
            </a:r>
          </a:p>
        </p:txBody>
      </p:sp>
      <p:sp>
        <p:nvSpPr>
          <p:cNvPr id="3" name="Content Placeholder 2">
            <a:extLst>
              <a:ext uri="{FF2B5EF4-FFF2-40B4-BE49-F238E27FC236}">
                <a16:creationId xmlns:a16="http://schemas.microsoft.com/office/drawing/2014/main" id="{0F2EC355-AC53-6F9F-2EDE-83053A8ED96D}"/>
              </a:ext>
            </a:extLst>
          </p:cNvPr>
          <p:cNvSpPr>
            <a:spLocks noGrp="1"/>
          </p:cNvSpPr>
          <p:nvPr>
            <p:ph idx="1"/>
          </p:nvPr>
        </p:nvSpPr>
        <p:spPr>
          <a:xfrm>
            <a:off x="628650" y="1411471"/>
            <a:ext cx="7886700" cy="4351338"/>
          </a:xfrm>
        </p:spPr>
        <p:txBody>
          <a:bodyPr>
            <a:normAutofit lnSpcReduction="10000"/>
          </a:bodyPr>
          <a:lstStyle/>
          <a:p>
            <a:pPr marL="0" indent="0">
              <a:buNone/>
            </a:pPr>
            <a:r>
              <a:rPr lang="en-US" u="sng" dirty="0"/>
              <a:t>Family history</a:t>
            </a:r>
          </a:p>
          <a:p>
            <a:r>
              <a:rPr lang="en-US" dirty="0"/>
              <a:t>Father died from Myocardial Infarction (MI) at age 65yo, Mother died after complications from a broken hip at age 75yo</a:t>
            </a:r>
          </a:p>
          <a:p>
            <a:r>
              <a:rPr lang="en-US" dirty="0"/>
              <a:t>3 brothers who live out of state; estranged so does not know about their health</a:t>
            </a:r>
          </a:p>
          <a:p>
            <a:endParaRPr lang="en-US" sz="800" dirty="0"/>
          </a:p>
          <a:p>
            <a:pPr marL="0" indent="0">
              <a:buNone/>
            </a:pPr>
            <a:r>
              <a:rPr lang="en-US" u="sng" dirty="0"/>
              <a:t>Allergies</a:t>
            </a:r>
          </a:p>
          <a:p>
            <a:r>
              <a:rPr lang="en-US" dirty="0"/>
              <a:t>Penicillin (rash in childhood)</a:t>
            </a:r>
          </a:p>
          <a:p>
            <a:r>
              <a:rPr lang="en-US" dirty="0"/>
              <a:t>Amlodipine (lower extremity swelling)</a:t>
            </a:r>
          </a:p>
          <a:p>
            <a:endParaRPr lang="en-US" dirty="0"/>
          </a:p>
        </p:txBody>
      </p:sp>
    </p:spTree>
    <p:extLst>
      <p:ext uri="{BB962C8B-B14F-4D97-AF65-F5344CB8AC3E}">
        <p14:creationId xmlns:p14="http://schemas.microsoft.com/office/powerpoint/2010/main" val="1003322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87776-1300-CB53-96A1-539311BDB6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94326-0004-59A9-0BAB-78CC6E8015A3}"/>
              </a:ext>
            </a:extLst>
          </p:cNvPr>
          <p:cNvSpPr>
            <a:spLocks noGrp="1"/>
          </p:cNvSpPr>
          <p:nvPr>
            <p:ph type="title"/>
          </p:nvPr>
        </p:nvSpPr>
        <p:spPr/>
        <p:txBody>
          <a:bodyPr>
            <a:normAutofit/>
          </a:bodyPr>
          <a:lstStyle/>
          <a:p>
            <a:r>
              <a:rPr lang="en-US" dirty="0"/>
              <a:t>Case 1, continued (4)</a:t>
            </a:r>
          </a:p>
        </p:txBody>
      </p:sp>
      <p:sp>
        <p:nvSpPr>
          <p:cNvPr id="3" name="Content Placeholder 2">
            <a:extLst>
              <a:ext uri="{FF2B5EF4-FFF2-40B4-BE49-F238E27FC236}">
                <a16:creationId xmlns:a16="http://schemas.microsoft.com/office/drawing/2014/main" id="{4DACC266-2B55-A4D8-B95F-B9B58EB6A721}"/>
              </a:ext>
            </a:extLst>
          </p:cNvPr>
          <p:cNvSpPr>
            <a:spLocks noGrp="1"/>
          </p:cNvSpPr>
          <p:nvPr>
            <p:ph idx="1"/>
          </p:nvPr>
        </p:nvSpPr>
        <p:spPr>
          <a:xfrm>
            <a:off x="628650" y="1636943"/>
            <a:ext cx="7886700" cy="4351338"/>
          </a:xfrm>
        </p:spPr>
        <p:txBody>
          <a:bodyPr/>
          <a:lstStyle/>
          <a:p>
            <a:pPr marL="0" indent="0">
              <a:buNone/>
            </a:pPr>
            <a:r>
              <a:rPr lang="en-US" u="sng" dirty="0"/>
              <a:t>Medications</a:t>
            </a:r>
          </a:p>
          <a:p>
            <a:r>
              <a:rPr lang="en-US" dirty="0"/>
              <a:t>Dolutegravir 2x/day, darunavir/cobicistat 1x/day</a:t>
            </a:r>
          </a:p>
          <a:p>
            <a:r>
              <a:rPr lang="en-US" dirty="0"/>
              <a:t>Lisinopril 20mg 1x/day</a:t>
            </a:r>
          </a:p>
          <a:p>
            <a:r>
              <a:rPr lang="en-US" dirty="0"/>
              <a:t>Hydrochlorothiazide 25mg 1x/day</a:t>
            </a:r>
          </a:p>
          <a:p>
            <a:r>
              <a:rPr lang="en-US" dirty="0"/>
              <a:t>Rosuvastatin 10mg 1x/day</a:t>
            </a:r>
          </a:p>
          <a:p>
            <a:r>
              <a:rPr lang="en-US" dirty="0"/>
              <a:t>Nortriptyline 20mg 2x/day</a:t>
            </a:r>
          </a:p>
          <a:p>
            <a:r>
              <a:rPr lang="en-US" dirty="0"/>
              <a:t>Trazodone 50mg 1x/day</a:t>
            </a:r>
          </a:p>
          <a:p>
            <a:r>
              <a:rPr lang="en-US" dirty="0"/>
              <a:t>Ergocalciferol 50,000 IU 1x/week</a:t>
            </a:r>
          </a:p>
          <a:p>
            <a:endParaRPr lang="en-US" dirty="0"/>
          </a:p>
        </p:txBody>
      </p:sp>
    </p:spTree>
    <p:extLst>
      <p:ext uri="{BB962C8B-B14F-4D97-AF65-F5344CB8AC3E}">
        <p14:creationId xmlns:p14="http://schemas.microsoft.com/office/powerpoint/2010/main" val="368939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A5B-B2D3-4EA3-A299-125CFB7E71CC}"/>
              </a:ext>
            </a:extLst>
          </p:cNvPr>
          <p:cNvSpPr>
            <a:spLocks noGrp="1"/>
          </p:cNvSpPr>
          <p:nvPr>
            <p:ph type="title"/>
          </p:nvPr>
        </p:nvSpPr>
        <p:spPr/>
        <p:txBody>
          <a:bodyPr/>
          <a:lstStyle/>
          <a:p>
            <a:pPr algn="ctr"/>
            <a:r>
              <a:rPr lang="en-US" dirty="0"/>
              <a:t>Use of Trade/Brand Names</a:t>
            </a:r>
          </a:p>
        </p:txBody>
      </p:sp>
      <p:sp>
        <p:nvSpPr>
          <p:cNvPr id="3" name="Content Placeholder 2">
            <a:extLst>
              <a:ext uri="{FF2B5EF4-FFF2-40B4-BE49-F238E27FC236}">
                <a16:creationId xmlns:a16="http://schemas.microsoft.com/office/drawing/2014/main" id="{F2CDBED2-F37B-4958-BED9-2C8460F26CD1}"/>
              </a:ext>
            </a:extLst>
          </p:cNvPr>
          <p:cNvSpPr>
            <a:spLocks noGrp="1"/>
          </p:cNvSpPr>
          <p:nvPr>
            <p:ph idx="1"/>
          </p:nvPr>
        </p:nvSpPr>
        <p:spPr/>
        <p:txBody>
          <a:bodyPr/>
          <a:lstStyle/>
          <a:p>
            <a:endParaRPr lang="en-US" dirty="0"/>
          </a:p>
          <a:p>
            <a:pPr marL="114297" indent="0">
              <a:buNone/>
            </a:pPr>
            <a:endParaRPr lang="en-US" dirty="0"/>
          </a:p>
          <a:p>
            <a:endParaRPr lang="en-US" dirty="0"/>
          </a:p>
          <a:p>
            <a:endParaRPr lang="en-US" dirty="0"/>
          </a:p>
        </p:txBody>
      </p:sp>
      <p:sp>
        <p:nvSpPr>
          <p:cNvPr id="5" name="TextBox 4">
            <a:extLst>
              <a:ext uri="{FF2B5EF4-FFF2-40B4-BE49-F238E27FC236}">
                <a16:creationId xmlns:a16="http://schemas.microsoft.com/office/drawing/2014/main" id="{F0BEDD42-78D0-43EE-8998-2C3555A31481}"/>
              </a:ext>
            </a:extLst>
          </p:cNvPr>
          <p:cNvSpPr txBox="1"/>
          <p:nvPr/>
        </p:nvSpPr>
        <p:spPr>
          <a:xfrm>
            <a:off x="669193" y="2161107"/>
            <a:ext cx="7891585" cy="3416320"/>
          </a:xfrm>
          <a:prstGeom prst="rect">
            <a:avLst/>
          </a:prstGeom>
          <a:noFill/>
        </p:spPr>
        <p:txBody>
          <a:bodyPr wrap="square" rtlCol="0">
            <a:spAutoFit/>
          </a:bodyPr>
          <a:lstStyle/>
          <a:p>
            <a:pPr algn="just" defTabSz="914378"/>
            <a:r>
              <a:rPr lang="en-US" sz="2400" b="1" dirty="0">
                <a:solidFill>
                  <a:schemeClr val="accent3">
                    <a:lumMod val="75000"/>
                  </a:schemeClr>
                </a:solidFill>
                <a:latin typeface="Arial"/>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p>
          <a:p>
            <a:pPr algn="just" defTabSz="914378"/>
            <a:endParaRPr lang="en-US" sz="2400" b="1" i="1" dirty="0">
              <a:solidFill>
                <a:schemeClr val="accent3">
                  <a:lumMod val="75000"/>
                </a:schemeClr>
              </a:solidFill>
              <a:latin typeface="Arial"/>
              <a:ea typeface="Calibri" panose="020F0502020204030204" pitchFamily="34" charset="0"/>
              <a:cs typeface="Times New Roman" panose="02020603050405020304" pitchFamily="18" charset="0"/>
            </a:endParaRPr>
          </a:p>
          <a:p>
            <a:pPr algn="just" defTabSz="914378"/>
            <a:r>
              <a:rPr lang="en-US" sz="2400" b="1" i="1" dirty="0">
                <a:solidFill>
                  <a:schemeClr val="accent3">
                    <a:lumMod val="75000"/>
                  </a:schemeClr>
                </a:solidFill>
                <a:latin typeface="Arial"/>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400" b="1" dirty="0">
              <a:solidFill>
                <a:schemeClr val="accent3">
                  <a:lumMod val="75000"/>
                </a:schemeClr>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8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332D-D40C-1E39-6321-FD65CA758112}"/>
              </a:ext>
            </a:extLst>
          </p:cNvPr>
          <p:cNvSpPr>
            <a:spLocks noGrp="1"/>
          </p:cNvSpPr>
          <p:nvPr>
            <p:ph type="title"/>
          </p:nvPr>
        </p:nvSpPr>
        <p:spPr/>
        <p:txBody>
          <a:bodyPr/>
          <a:lstStyle/>
          <a:p>
            <a:r>
              <a:rPr lang="en-US" dirty="0"/>
              <a:t>Case 1 Panel Discussion</a:t>
            </a:r>
          </a:p>
        </p:txBody>
      </p:sp>
      <p:sp>
        <p:nvSpPr>
          <p:cNvPr id="3" name="Content Placeholder 2">
            <a:extLst>
              <a:ext uri="{FF2B5EF4-FFF2-40B4-BE49-F238E27FC236}">
                <a16:creationId xmlns:a16="http://schemas.microsoft.com/office/drawing/2014/main" id="{262D79F0-1EDC-41B3-EBEC-FD300F8F7574}"/>
              </a:ext>
            </a:extLst>
          </p:cNvPr>
          <p:cNvSpPr>
            <a:spLocks noGrp="1"/>
          </p:cNvSpPr>
          <p:nvPr>
            <p:ph idx="1"/>
          </p:nvPr>
        </p:nvSpPr>
        <p:spPr>
          <a:xfrm>
            <a:off x="628650" y="1680482"/>
            <a:ext cx="7886700" cy="4351338"/>
          </a:xfrm>
        </p:spPr>
        <p:txBody>
          <a:bodyPr/>
          <a:lstStyle/>
          <a:p>
            <a:r>
              <a:rPr lang="en-US" dirty="0"/>
              <a:t>What would be your approach to evaluate this patient’s health issues and challenges with retention in care?</a:t>
            </a:r>
          </a:p>
          <a:p>
            <a:r>
              <a:rPr lang="en-US" dirty="0"/>
              <a:t>What would you recommend to support this patient’s engagement in health care?</a:t>
            </a:r>
          </a:p>
          <a:p>
            <a:r>
              <a:rPr lang="en-US" dirty="0"/>
              <a:t>What preventative measures would you recommend?</a:t>
            </a:r>
          </a:p>
          <a:p>
            <a:r>
              <a:rPr lang="en-US" dirty="0"/>
              <a:t>Would you recommend any additional referrals or community linkages?</a:t>
            </a:r>
          </a:p>
        </p:txBody>
      </p:sp>
    </p:spTree>
    <p:extLst>
      <p:ext uri="{BB962C8B-B14F-4D97-AF65-F5344CB8AC3E}">
        <p14:creationId xmlns:p14="http://schemas.microsoft.com/office/powerpoint/2010/main" val="3769163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0C1D-6482-5F2A-9EF4-EE1218CBFB12}"/>
              </a:ext>
            </a:extLst>
          </p:cNvPr>
          <p:cNvSpPr>
            <a:spLocks noGrp="1"/>
          </p:cNvSpPr>
          <p:nvPr>
            <p:ph type="title"/>
          </p:nvPr>
        </p:nvSpPr>
        <p:spPr>
          <a:xfrm>
            <a:off x="628650" y="241336"/>
            <a:ext cx="7886700" cy="1325563"/>
          </a:xfrm>
        </p:spPr>
        <p:txBody>
          <a:bodyPr/>
          <a:lstStyle/>
          <a:p>
            <a:r>
              <a:rPr lang="en-US" dirty="0"/>
              <a:t>Case 2</a:t>
            </a:r>
          </a:p>
        </p:txBody>
      </p:sp>
      <p:sp>
        <p:nvSpPr>
          <p:cNvPr id="3" name="Content Placeholder 2">
            <a:extLst>
              <a:ext uri="{FF2B5EF4-FFF2-40B4-BE49-F238E27FC236}">
                <a16:creationId xmlns:a16="http://schemas.microsoft.com/office/drawing/2014/main" id="{AE6DC5F9-D203-15A4-BF8B-4BA0707D63F3}"/>
              </a:ext>
            </a:extLst>
          </p:cNvPr>
          <p:cNvSpPr>
            <a:spLocks noGrp="1"/>
          </p:cNvSpPr>
          <p:nvPr>
            <p:ph idx="1"/>
          </p:nvPr>
        </p:nvSpPr>
        <p:spPr>
          <a:xfrm>
            <a:off x="628650" y="1477284"/>
            <a:ext cx="7886700" cy="4351338"/>
          </a:xfrm>
        </p:spPr>
        <p:txBody>
          <a:bodyPr>
            <a:normAutofit lnSpcReduction="10000"/>
          </a:bodyPr>
          <a:lstStyle/>
          <a:p>
            <a:r>
              <a:rPr lang="en-US" dirty="0"/>
              <a:t>62yo Spanish-speaking woman (DFAB; she/her) recently hospitalized with esophageal candidiasis and malnutrition and found to have HIV with a CD4 170, HIV viral load 210,000. </a:t>
            </a:r>
          </a:p>
          <a:p>
            <a:r>
              <a:rPr lang="en-US" dirty="0"/>
              <a:t>She reports feeling shame about her new HIV diagnosis and does not feel that she can tell any of her family or friends. She has not seen her grandchildren since her diagnosis as she is afraid of making them sick. She admits to feeling overwhelmed by all the medications she needs to take and not knowing what they are all for. She also reports feeling tired all the time. </a:t>
            </a:r>
          </a:p>
          <a:p>
            <a:endParaRPr lang="en-US" dirty="0"/>
          </a:p>
        </p:txBody>
      </p:sp>
      <p:sp>
        <p:nvSpPr>
          <p:cNvPr id="4" name="TextBox 3">
            <a:extLst>
              <a:ext uri="{FF2B5EF4-FFF2-40B4-BE49-F238E27FC236}">
                <a16:creationId xmlns:a16="http://schemas.microsoft.com/office/drawing/2014/main" id="{D566B2EA-C717-C87C-0610-A547F28F1EA5}"/>
              </a:ext>
            </a:extLst>
          </p:cNvPr>
          <p:cNvSpPr txBox="1"/>
          <p:nvPr/>
        </p:nvSpPr>
        <p:spPr>
          <a:xfrm>
            <a:off x="1903956" y="5837129"/>
            <a:ext cx="4484318" cy="369332"/>
          </a:xfrm>
          <a:prstGeom prst="rect">
            <a:avLst/>
          </a:prstGeom>
          <a:noFill/>
        </p:spPr>
        <p:txBody>
          <a:bodyPr wrap="square" rtlCol="0">
            <a:spAutoFit/>
          </a:bodyPr>
          <a:lstStyle/>
          <a:p>
            <a:r>
              <a:rPr lang="en-US" dirty="0"/>
              <a:t>DFAB = Designated Female at Birth</a:t>
            </a:r>
          </a:p>
        </p:txBody>
      </p:sp>
    </p:spTree>
    <p:extLst>
      <p:ext uri="{BB962C8B-B14F-4D97-AF65-F5344CB8AC3E}">
        <p14:creationId xmlns:p14="http://schemas.microsoft.com/office/powerpoint/2010/main" val="1411187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7403E-02EF-E211-14D3-318441468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599328-BED2-4F13-A69D-C28364C25781}"/>
              </a:ext>
            </a:extLst>
          </p:cNvPr>
          <p:cNvSpPr>
            <a:spLocks noGrp="1"/>
          </p:cNvSpPr>
          <p:nvPr>
            <p:ph type="title"/>
          </p:nvPr>
        </p:nvSpPr>
        <p:spPr/>
        <p:txBody>
          <a:bodyPr>
            <a:normAutofit/>
          </a:bodyPr>
          <a:lstStyle/>
          <a:p>
            <a:r>
              <a:rPr lang="en-US" dirty="0"/>
              <a:t>Case 1, continued (1)</a:t>
            </a:r>
          </a:p>
        </p:txBody>
      </p:sp>
      <p:sp>
        <p:nvSpPr>
          <p:cNvPr id="3" name="Content Placeholder 2">
            <a:extLst>
              <a:ext uri="{FF2B5EF4-FFF2-40B4-BE49-F238E27FC236}">
                <a16:creationId xmlns:a16="http://schemas.microsoft.com/office/drawing/2014/main" id="{CE49F6DC-B477-CEDA-2E1D-314C23A88CBA}"/>
              </a:ext>
            </a:extLst>
          </p:cNvPr>
          <p:cNvSpPr>
            <a:spLocks noGrp="1"/>
          </p:cNvSpPr>
          <p:nvPr>
            <p:ph idx="1"/>
          </p:nvPr>
        </p:nvSpPr>
        <p:spPr>
          <a:xfrm>
            <a:off x="628650" y="1651456"/>
            <a:ext cx="7886700" cy="4351338"/>
          </a:xfrm>
        </p:spPr>
        <p:txBody>
          <a:bodyPr>
            <a:normAutofit/>
          </a:bodyPr>
          <a:lstStyle/>
          <a:p>
            <a:pPr marL="0" indent="0">
              <a:buNone/>
            </a:pPr>
            <a:r>
              <a:rPr lang="en-US" u="sng" dirty="0"/>
              <a:t>Past Medical History (PMH)</a:t>
            </a:r>
          </a:p>
          <a:p>
            <a:r>
              <a:rPr lang="en-US" dirty="0"/>
              <a:t>HIV Diagnosed during recent hospitalization for esophageal candidiasis and malnutrition. CD4 nadir 170. No prior HIV screen. Baseline resistance testing: </a:t>
            </a:r>
            <a:r>
              <a:rPr lang="en-US" dirty="0" err="1"/>
              <a:t>pansensitive</a:t>
            </a:r>
            <a:r>
              <a:rPr lang="en-US" dirty="0"/>
              <a:t>. Started on ART while inpatient</a:t>
            </a:r>
          </a:p>
          <a:p>
            <a:r>
              <a:rPr lang="en-US" dirty="0"/>
              <a:t>Chronic anemia, on chronic iron supplementation</a:t>
            </a:r>
          </a:p>
          <a:p>
            <a:r>
              <a:rPr lang="en-US" dirty="0"/>
              <a:t>Hypothyroidism, on replacement</a:t>
            </a:r>
          </a:p>
          <a:p>
            <a:r>
              <a:rPr lang="en-US" dirty="0"/>
              <a:t>Post-menopausal since age 49 (13yrs)</a:t>
            </a:r>
          </a:p>
        </p:txBody>
      </p:sp>
    </p:spTree>
    <p:extLst>
      <p:ext uri="{BB962C8B-B14F-4D97-AF65-F5344CB8AC3E}">
        <p14:creationId xmlns:p14="http://schemas.microsoft.com/office/powerpoint/2010/main" val="912748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86C88-EE90-514B-6902-C02C40E57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B6D68E-8ED6-D48C-E234-478E7BA58722}"/>
              </a:ext>
            </a:extLst>
          </p:cNvPr>
          <p:cNvSpPr>
            <a:spLocks noGrp="1"/>
          </p:cNvSpPr>
          <p:nvPr>
            <p:ph type="title"/>
          </p:nvPr>
        </p:nvSpPr>
        <p:spPr/>
        <p:txBody>
          <a:bodyPr>
            <a:normAutofit/>
          </a:bodyPr>
          <a:lstStyle/>
          <a:p>
            <a:r>
              <a:rPr lang="en-US" dirty="0"/>
              <a:t>Case 2, continued (2)</a:t>
            </a:r>
          </a:p>
        </p:txBody>
      </p:sp>
      <p:sp>
        <p:nvSpPr>
          <p:cNvPr id="3" name="Content Placeholder 2">
            <a:extLst>
              <a:ext uri="{FF2B5EF4-FFF2-40B4-BE49-F238E27FC236}">
                <a16:creationId xmlns:a16="http://schemas.microsoft.com/office/drawing/2014/main" id="{8B16F705-97E7-B108-3790-159DB6A8AA44}"/>
              </a:ext>
            </a:extLst>
          </p:cNvPr>
          <p:cNvSpPr>
            <a:spLocks noGrp="1"/>
          </p:cNvSpPr>
          <p:nvPr>
            <p:ph idx="1"/>
          </p:nvPr>
        </p:nvSpPr>
        <p:spPr>
          <a:xfrm>
            <a:off x="628650" y="1549855"/>
            <a:ext cx="7886700" cy="4351338"/>
          </a:xfrm>
        </p:spPr>
        <p:txBody>
          <a:bodyPr>
            <a:normAutofit fontScale="92500" lnSpcReduction="20000"/>
          </a:bodyPr>
          <a:lstStyle/>
          <a:p>
            <a:pPr marL="0" indent="0">
              <a:buNone/>
            </a:pPr>
            <a:r>
              <a:rPr lang="en-US" u="sng" dirty="0"/>
              <a:t>Social history</a:t>
            </a:r>
          </a:p>
          <a:p>
            <a:r>
              <a:rPr lang="en-US" dirty="0"/>
              <a:t>Lifetime nonsmoker, no alcohol, no drugs</a:t>
            </a:r>
          </a:p>
          <a:p>
            <a:r>
              <a:rPr lang="en-US" dirty="0"/>
              <a:t>She reports her only sexual partner was her husband who died in a car accident 10 years previously. </a:t>
            </a:r>
          </a:p>
          <a:p>
            <a:r>
              <a:rPr lang="en-US" dirty="0"/>
              <a:t>No shared needles for any purpose. No blood transfusion. </a:t>
            </a:r>
          </a:p>
          <a:p>
            <a:r>
              <a:rPr lang="en-US" dirty="0"/>
              <a:t>Lives in home that she owns in Albuquerque, NM </a:t>
            </a:r>
          </a:p>
          <a:p>
            <a:r>
              <a:rPr lang="en-US" dirty="0"/>
              <a:t>Adult children and grandchildren live in town</a:t>
            </a:r>
          </a:p>
          <a:p>
            <a:r>
              <a:rPr lang="en-US" dirty="0"/>
              <a:t>She worked at local restaurant but has not been able to since her recent hospitalization</a:t>
            </a:r>
          </a:p>
          <a:p>
            <a:r>
              <a:rPr lang="en-US" dirty="0"/>
              <a:t>Finished 8</a:t>
            </a:r>
            <a:r>
              <a:rPr lang="en-US" baseline="30000" dirty="0"/>
              <a:t>th</a:t>
            </a:r>
            <a:r>
              <a:rPr lang="en-US" dirty="0"/>
              <a:t> grade in Mexico. Does not read or speak English.</a:t>
            </a:r>
          </a:p>
        </p:txBody>
      </p:sp>
    </p:spTree>
    <p:extLst>
      <p:ext uri="{BB962C8B-B14F-4D97-AF65-F5344CB8AC3E}">
        <p14:creationId xmlns:p14="http://schemas.microsoft.com/office/powerpoint/2010/main" val="3177611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734B-789A-0E53-2AE3-6C48AC163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DACAF-DF0A-3AAA-E6ED-789EDCD1363D}"/>
              </a:ext>
            </a:extLst>
          </p:cNvPr>
          <p:cNvSpPr>
            <a:spLocks noGrp="1"/>
          </p:cNvSpPr>
          <p:nvPr>
            <p:ph type="title"/>
          </p:nvPr>
        </p:nvSpPr>
        <p:spPr/>
        <p:txBody>
          <a:bodyPr>
            <a:normAutofit/>
          </a:bodyPr>
          <a:lstStyle/>
          <a:p>
            <a:r>
              <a:rPr lang="en-US" dirty="0"/>
              <a:t>Case 2, continued (3)</a:t>
            </a:r>
          </a:p>
        </p:txBody>
      </p:sp>
      <p:sp>
        <p:nvSpPr>
          <p:cNvPr id="3" name="Content Placeholder 2">
            <a:extLst>
              <a:ext uri="{FF2B5EF4-FFF2-40B4-BE49-F238E27FC236}">
                <a16:creationId xmlns:a16="http://schemas.microsoft.com/office/drawing/2014/main" id="{8B0DF925-49D4-BBB0-C3EC-BBD6ADCFCDE5}"/>
              </a:ext>
            </a:extLst>
          </p:cNvPr>
          <p:cNvSpPr>
            <a:spLocks noGrp="1"/>
          </p:cNvSpPr>
          <p:nvPr>
            <p:ph idx="1"/>
          </p:nvPr>
        </p:nvSpPr>
        <p:spPr/>
        <p:txBody>
          <a:bodyPr>
            <a:normAutofit/>
          </a:bodyPr>
          <a:lstStyle/>
          <a:p>
            <a:pPr marL="0" indent="0">
              <a:buNone/>
            </a:pPr>
            <a:r>
              <a:rPr lang="en-US" u="sng" dirty="0"/>
              <a:t>Family history</a:t>
            </a:r>
          </a:p>
          <a:p>
            <a:r>
              <a:rPr lang="en-US" dirty="0"/>
              <a:t>Parents deceased but patient does not know the cause. </a:t>
            </a:r>
          </a:p>
          <a:p>
            <a:r>
              <a:rPr lang="en-US" dirty="0"/>
              <a:t>Several sisters and brothers in Mexico reportedly healthy. One of her adult children has diabetes. </a:t>
            </a:r>
          </a:p>
          <a:p>
            <a:endParaRPr lang="en-US" sz="800" dirty="0"/>
          </a:p>
          <a:p>
            <a:pPr marL="0" indent="0">
              <a:buNone/>
            </a:pPr>
            <a:r>
              <a:rPr lang="en-US" u="sng" dirty="0"/>
              <a:t>Allergies</a:t>
            </a:r>
          </a:p>
          <a:p>
            <a:r>
              <a:rPr lang="en-US" dirty="0"/>
              <a:t>No known drug allergies</a:t>
            </a:r>
          </a:p>
        </p:txBody>
      </p:sp>
    </p:spTree>
    <p:extLst>
      <p:ext uri="{BB962C8B-B14F-4D97-AF65-F5344CB8AC3E}">
        <p14:creationId xmlns:p14="http://schemas.microsoft.com/office/powerpoint/2010/main" val="1718452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D771-07AF-ADD1-65F7-1B3B947FB1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B41F2-5606-0564-8FDF-7F6E62DC4BA6}"/>
              </a:ext>
            </a:extLst>
          </p:cNvPr>
          <p:cNvSpPr>
            <a:spLocks noGrp="1"/>
          </p:cNvSpPr>
          <p:nvPr>
            <p:ph type="title"/>
          </p:nvPr>
        </p:nvSpPr>
        <p:spPr/>
        <p:txBody>
          <a:bodyPr>
            <a:normAutofit/>
          </a:bodyPr>
          <a:lstStyle/>
          <a:p>
            <a:r>
              <a:rPr lang="en-US" dirty="0"/>
              <a:t>Case 2, continued (4)</a:t>
            </a:r>
          </a:p>
        </p:txBody>
      </p:sp>
      <p:sp>
        <p:nvSpPr>
          <p:cNvPr id="3" name="Content Placeholder 2">
            <a:extLst>
              <a:ext uri="{FF2B5EF4-FFF2-40B4-BE49-F238E27FC236}">
                <a16:creationId xmlns:a16="http://schemas.microsoft.com/office/drawing/2014/main" id="{79728C56-16DC-35C9-F4C9-E0439AA54F44}"/>
              </a:ext>
            </a:extLst>
          </p:cNvPr>
          <p:cNvSpPr>
            <a:spLocks noGrp="1"/>
          </p:cNvSpPr>
          <p:nvPr>
            <p:ph idx="1"/>
          </p:nvPr>
        </p:nvSpPr>
        <p:spPr>
          <a:xfrm>
            <a:off x="628650" y="1636939"/>
            <a:ext cx="7886700" cy="4351338"/>
          </a:xfrm>
        </p:spPr>
        <p:txBody>
          <a:bodyPr>
            <a:normAutofit/>
          </a:bodyPr>
          <a:lstStyle/>
          <a:p>
            <a:pPr marL="0" indent="0">
              <a:buNone/>
            </a:pPr>
            <a:r>
              <a:rPr lang="en-US" u="sng" dirty="0"/>
              <a:t>Medications</a:t>
            </a:r>
          </a:p>
          <a:p>
            <a:r>
              <a:rPr lang="en-US" dirty="0"/>
              <a:t>Tenofovir/emtricitabine/</a:t>
            </a:r>
            <a:r>
              <a:rPr lang="en-US" dirty="0" err="1"/>
              <a:t>bictegravir</a:t>
            </a:r>
            <a:r>
              <a:rPr lang="en-US" dirty="0"/>
              <a:t> 1x/day</a:t>
            </a:r>
          </a:p>
          <a:p>
            <a:r>
              <a:rPr lang="en-US" dirty="0"/>
              <a:t>Fluconazole 200mg 1x/day</a:t>
            </a:r>
          </a:p>
          <a:p>
            <a:r>
              <a:rPr lang="en-US" dirty="0"/>
              <a:t>Trimethoprim/sulfamethoxazole 1x/day</a:t>
            </a:r>
          </a:p>
          <a:p>
            <a:r>
              <a:rPr lang="en-US" dirty="0"/>
              <a:t>Levothyroxine 75 mcg 1x/day</a:t>
            </a:r>
          </a:p>
          <a:p>
            <a:r>
              <a:rPr lang="en-US" dirty="0"/>
              <a:t>Ferrous sulfate 325mg 1x/day</a:t>
            </a:r>
          </a:p>
          <a:p>
            <a:r>
              <a:rPr lang="en-US" dirty="0"/>
              <a:t>Vitamin C 500mg 1x/day</a:t>
            </a:r>
          </a:p>
          <a:p>
            <a:r>
              <a:rPr lang="en-US" dirty="0"/>
              <a:t>Multivitamin with minerals 1x/day</a:t>
            </a:r>
          </a:p>
          <a:p>
            <a:endParaRPr lang="en-US" dirty="0"/>
          </a:p>
        </p:txBody>
      </p:sp>
    </p:spTree>
    <p:extLst>
      <p:ext uri="{BB962C8B-B14F-4D97-AF65-F5344CB8AC3E}">
        <p14:creationId xmlns:p14="http://schemas.microsoft.com/office/powerpoint/2010/main" val="1004252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C145F-8D1E-6C04-BF80-F2516B1C10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82BBB-8BE5-496A-D440-F35D06B200D8}"/>
              </a:ext>
            </a:extLst>
          </p:cNvPr>
          <p:cNvSpPr>
            <a:spLocks noGrp="1"/>
          </p:cNvSpPr>
          <p:nvPr>
            <p:ph type="title"/>
          </p:nvPr>
        </p:nvSpPr>
        <p:spPr/>
        <p:txBody>
          <a:bodyPr/>
          <a:lstStyle/>
          <a:p>
            <a:r>
              <a:rPr lang="en-US" dirty="0"/>
              <a:t>Case 2 Panel Discussion</a:t>
            </a:r>
          </a:p>
        </p:txBody>
      </p:sp>
      <p:sp>
        <p:nvSpPr>
          <p:cNvPr id="3" name="Content Placeholder 2">
            <a:extLst>
              <a:ext uri="{FF2B5EF4-FFF2-40B4-BE49-F238E27FC236}">
                <a16:creationId xmlns:a16="http://schemas.microsoft.com/office/drawing/2014/main" id="{BC6D46FC-9200-1099-E671-46863818DCD0}"/>
              </a:ext>
            </a:extLst>
          </p:cNvPr>
          <p:cNvSpPr>
            <a:spLocks noGrp="1"/>
          </p:cNvSpPr>
          <p:nvPr>
            <p:ph idx="1"/>
          </p:nvPr>
        </p:nvSpPr>
        <p:spPr>
          <a:xfrm>
            <a:off x="628650" y="1549854"/>
            <a:ext cx="7886700" cy="4351338"/>
          </a:xfrm>
        </p:spPr>
        <p:txBody>
          <a:bodyPr/>
          <a:lstStyle/>
          <a:p>
            <a:r>
              <a:rPr lang="en-US" dirty="0"/>
              <a:t>What would be your approach to evaluate this patient’s health issues and concern about pill burden?</a:t>
            </a:r>
          </a:p>
          <a:p>
            <a:r>
              <a:rPr lang="en-US" dirty="0"/>
              <a:t>What would you recommend to support this patient’s engagement in health care and understanding of her health condition?</a:t>
            </a:r>
          </a:p>
          <a:p>
            <a:r>
              <a:rPr lang="en-US" dirty="0"/>
              <a:t>What preventative measures would you recommend?</a:t>
            </a:r>
          </a:p>
          <a:p>
            <a:r>
              <a:rPr lang="en-US" dirty="0"/>
              <a:t>Would you recommend any additional referrals or community linkages?</a:t>
            </a:r>
          </a:p>
        </p:txBody>
      </p:sp>
    </p:spTree>
    <p:extLst>
      <p:ext uri="{BB962C8B-B14F-4D97-AF65-F5344CB8AC3E}">
        <p14:creationId xmlns:p14="http://schemas.microsoft.com/office/powerpoint/2010/main" val="2791018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61282"/>
            <a:ext cx="7886700" cy="4351338"/>
          </a:xfrm>
        </p:spPr>
        <p:txBody>
          <a:bodyPr anchor="t">
            <a:normAutofit/>
          </a:bodyPr>
          <a:lstStyle/>
          <a:p>
            <a:pPr marL="0" indent="0" algn="ctr">
              <a:buNone/>
            </a:pPr>
            <a:endParaRPr lang="en-US" sz="5400" dirty="0"/>
          </a:p>
          <a:p>
            <a:pPr marL="0" indent="0" algn="ctr">
              <a:buNone/>
            </a:pPr>
            <a:r>
              <a:rPr lang="en-US" sz="5400" b="1" dirty="0"/>
              <a:t>Questions??</a:t>
            </a:r>
          </a:p>
          <a:p>
            <a:pPr marL="0" indent="0" algn="ctr">
              <a:buNone/>
            </a:pPr>
            <a:endParaRPr lang="en-US" sz="5400" dirty="0"/>
          </a:p>
          <a:p>
            <a:pPr marL="0" indent="0" algn="ctr">
              <a:buNone/>
            </a:pPr>
            <a:r>
              <a:rPr lang="en-US" sz="5400" dirty="0"/>
              <a:t>Thank you</a:t>
            </a:r>
          </a:p>
          <a:p>
            <a:pPr marL="0" indent="0" algn="ctr">
              <a:buNone/>
            </a:pPr>
            <a:r>
              <a:rPr lang="en-US" dirty="0"/>
              <a:t>“Mean what you Say, Say what you mean, Don’t mean when you say it.”</a:t>
            </a:r>
          </a:p>
        </p:txBody>
      </p:sp>
    </p:spTree>
    <p:extLst>
      <p:ext uri="{BB962C8B-B14F-4D97-AF65-F5344CB8AC3E}">
        <p14:creationId xmlns:p14="http://schemas.microsoft.com/office/powerpoint/2010/main" val="628738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C459-7810-4FB8-8972-89B23FC2D97C}"/>
              </a:ext>
            </a:extLst>
          </p:cNvPr>
          <p:cNvSpPr>
            <a:spLocks noGrp="1"/>
          </p:cNvSpPr>
          <p:nvPr>
            <p:ph type="title"/>
          </p:nvPr>
        </p:nvSpPr>
        <p:spPr/>
        <p:txBody>
          <a:bodyPr>
            <a:normAutofit/>
          </a:bodyPr>
          <a:lstStyle/>
          <a:p>
            <a:pPr algn="ctr"/>
            <a:r>
              <a:rPr lang="en-US" sz="4800" b="1" dirty="0">
                <a:solidFill>
                  <a:srgbClr val="002060"/>
                </a:solidFill>
              </a:rPr>
              <a:t>AETC Resources</a:t>
            </a:r>
          </a:p>
        </p:txBody>
      </p:sp>
      <p:sp>
        <p:nvSpPr>
          <p:cNvPr id="5" name="Slide Number Placeholder 1">
            <a:extLst>
              <a:ext uri="{FF2B5EF4-FFF2-40B4-BE49-F238E27FC236}">
                <a16:creationId xmlns:a16="http://schemas.microsoft.com/office/drawing/2014/main" id="{11A79F9C-769C-C178-3BCF-A47DDE6DC090}"/>
              </a:ext>
            </a:extLst>
          </p:cNvPr>
          <p:cNvSpPr txBox="1">
            <a:spLocks/>
          </p:cNvSpPr>
          <p:nvPr/>
        </p:nvSpPr>
        <p:spPr>
          <a:xfrm>
            <a:off x="8515350" y="6421155"/>
            <a:ext cx="548640" cy="29718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 name="Content Placeholder 5">
            <a:extLst>
              <a:ext uri="{FF2B5EF4-FFF2-40B4-BE49-F238E27FC236}">
                <a16:creationId xmlns:a16="http://schemas.microsoft.com/office/drawing/2014/main" id="{5888141B-DC71-C17C-587B-06052400980B}"/>
              </a:ext>
            </a:extLst>
          </p:cNvPr>
          <p:cNvSpPr txBox="1">
            <a:spLocks/>
          </p:cNvSpPr>
          <p:nvPr/>
        </p:nvSpPr>
        <p:spPr>
          <a:xfrm>
            <a:off x="173255" y="1563581"/>
            <a:ext cx="4743450" cy="41205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National Clinician  Consultation Center </a:t>
            </a:r>
            <a:r>
              <a:rPr lang="en-US" sz="1800" dirty="0">
                <a:solidFill>
                  <a:srgbClr val="002060"/>
                </a:solidFill>
                <a:hlinkClick r:id="rId2">
                  <a:extLst>
                    <a:ext uri="{A12FA001-AC4F-418D-AE19-62706E023703}">
                      <ahyp:hlinkClr xmlns:ahyp="http://schemas.microsoft.com/office/drawing/2018/hyperlinkcolor" val="tx"/>
                    </a:ext>
                  </a:extLst>
                </a:hlinkClick>
              </a:rPr>
              <a:t>http://nccc.ucsf.edu/</a:t>
            </a:r>
            <a:endParaRPr lang="en-US" sz="1950" dirty="0">
              <a:solidFill>
                <a:srgbClr val="002060"/>
              </a:solidFill>
            </a:endParaRPr>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2200" dirty="0">
                <a:solidFill>
                  <a:srgbClr val="002060"/>
                </a:solidFill>
                <a:hlinkClick r:id="rId3">
                  <a:extLst>
                    <a:ext uri="{A12FA001-AC4F-418D-AE19-62706E023703}">
                      <ahyp:hlinkClr xmlns:ahyp="http://schemas.microsoft.com/office/drawing/2018/hyperlinkcolor" val="tx"/>
                    </a:ext>
                  </a:extLst>
                </a:hlinkClick>
              </a:rPr>
              <a:t>hivecho@salud.unm.edu</a:t>
            </a:r>
            <a:r>
              <a:rPr lang="en-US" sz="2200" dirty="0">
                <a:solidFill>
                  <a:srgbClr val="002060"/>
                </a:solidFill>
              </a:rPr>
              <a:t> </a:t>
            </a:r>
          </a:p>
        </p:txBody>
      </p:sp>
      <p:sp>
        <p:nvSpPr>
          <p:cNvPr id="8" name="Content Placeholder 6">
            <a:extLst>
              <a:ext uri="{FF2B5EF4-FFF2-40B4-BE49-F238E27FC236}">
                <a16:creationId xmlns:a16="http://schemas.microsoft.com/office/drawing/2014/main" id="{3514060F-73DA-08C9-156C-5760D834D902}"/>
              </a:ext>
            </a:extLst>
          </p:cNvPr>
          <p:cNvSpPr txBox="1">
            <a:spLocks/>
          </p:cNvSpPr>
          <p:nvPr/>
        </p:nvSpPr>
        <p:spPr>
          <a:xfrm>
            <a:off x="4353212" y="1468909"/>
            <a:ext cx="4617533" cy="475672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AETC National HIV Curriculum </a:t>
            </a:r>
            <a:r>
              <a:rPr lang="en-US" sz="2500" dirty="0">
                <a:solidFill>
                  <a:srgbClr val="002060"/>
                </a:solidFill>
                <a:hlinkClick r:id="rId4">
                  <a:extLst>
                    <a:ext uri="{A12FA001-AC4F-418D-AE19-62706E023703}">
                      <ahyp:hlinkClr xmlns:ahyp="http://schemas.microsoft.com/office/drawing/2018/hyperlinkcolor" val="tx"/>
                    </a:ext>
                  </a:extLst>
                </a:hlinkClick>
              </a:rPr>
              <a:t>https://aidsetc.org/nhc</a:t>
            </a:r>
            <a:endParaRPr lang="en-US" sz="2500" dirty="0">
              <a:solidFill>
                <a:srgbClr val="002060"/>
              </a:solidFill>
            </a:endParaRPr>
          </a:p>
          <a:p>
            <a:pPr>
              <a:spcBef>
                <a:spcPts val="1200"/>
              </a:spcBef>
            </a:pPr>
            <a:r>
              <a:rPr lang="en-US" sz="2500" dirty="0"/>
              <a:t>AETC National Coordinating Resource Center </a:t>
            </a:r>
            <a:r>
              <a:rPr lang="en-US" sz="2500" dirty="0">
                <a:solidFill>
                  <a:srgbClr val="002060"/>
                </a:solidFill>
                <a:hlinkClick r:id="rId5">
                  <a:extLst>
                    <a:ext uri="{A12FA001-AC4F-418D-AE19-62706E023703}">
                      <ahyp:hlinkClr xmlns:ahyp="http://schemas.microsoft.com/office/drawing/2018/hyperlinkcolor" val="tx"/>
                    </a:ext>
                  </a:extLst>
                </a:hlinkClick>
              </a:rPr>
              <a:t>https://targethiv.org/library/aetc-national-coordinating-resource-center-0</a:t>
            </a:r>
            <a:endParaRPr lang="en-US" sz="2500" dirty="0">
              <a:solidFill>
                <a:srgbClr val="002060"/>
              </a:solidFill>
            </a:endParaRPr>
          </a:p>
          <a:p>
            <a:pPr>
              <a:spcBef>
                <a:spcPts val="1200"/>
              </a:spcBef>
            </a:pPr>
            <a:r>
              <a:rPr lang="en-US" sz="2500" dirty="0"/>
              <a:t>HIVMA Resource Directory </a:t>
            </a:r>
            <a:r>
              <a:rPr lang="en-US" sz="2500" b="0" i="0" u="sng" strike="noStrike" dirty="0">
                <a:solidFill>
                  <a:srgbClr val="002060"/>
                </a:solidFill>
                <a:effectLst/>
                <a:hlinkClick r:id="rId6">
                  <a:extLst>
                    <a:ext uri="{A12FA001-AC4F-418D-AE19-62706E023703}">
                      <ahyp:hlinkClr xmlns:ahyp="http://schemas.microsoft.com/office/drawing/2018/hyperlinkcolor" val="tx"/>
                    </a:ext>
                  </a:extLst>
                </a:hlinkClick>
              </a:rPr>
              <a:t>https://www.hivma.org/globalassets/ektron-import/hivma/hivma-resource-directory.pdf</a:t>
            </a:r>
            <a:r>
              <a:rPr lang="en-US" sz="2500" b="0" i="0" u="none" strike="noStrike" dirty="0">
                <a:solidFill>
                  <a:srgbClr val="002060"/>
                </a:solidFill>
                <a:effectLst/>
              </a:rPr>
              <a:t> </a:t>
            </a:r>
          </a:p>
          <a:p>
            <a:pPr>
              <a:spcBef>
                <a:spcPts val="1200"/>
              </a:spcBef>
            </a:pPr>
            <a:r>
              <a:rPr lang="en-US" sz="2500" dirty="0"/>
              <a:t>Additional trainings </a:t>
            </a:r>
            <a:r>
              <a:rPr lang="en-US" sz="2500" dirty="0">
                <a:solidFill>
                  <a:srgbClr val="002060"/>
                </a:solidFill>
                <a:hlinkClick r:id="rId7">
                  <a:extLst>
                    <a:ext uri="{A12FA001-AC4F-418D-AE19-62706E023703}">
                      <ahyp:hlinkClr xmlns:ahyp="http://schemas.microsoft.com/office/drawing/2018/hyperlinkcolor" val="tx"/>
                    </a:ext>
                  </a:extLst>
                </a:hlinkClick>
              </a:rPr>
              <a:t>scaetcecho@salud.unm.edu</a:t>
            </a:r>
            <a:endParaRPr lang="en-US" sz="2500" dirty="0">
              <a:solidFill>
                <a:srgbClr val="002060"/>
              </a:solidFill>
            </a:endParaRPr>
          </a:p>
          <a:p>
            <a:pPr marL="230188" indent="0">
              <a:buNone/>
            </a:pPr>
            <a:r>
              <a:rPr lang="en-US" sz="2500" dirty="0">
                <a:solidFill>
                  <a:srgbClr val="002060"/>
                </a:solidFill>
                <a:hlinkClick r:id="rId8">
                  <a:extLst>
                    <a:ext uri="{A12FA001-AC4F-418D-AE19-62706E023703}">
                      <ahyp:hlinkClr xmlns:ahyp="http://schemas.microsoft.com/office/drawing/2018/hyperlinkcolor" val="tx"/>
                    </a:ext>
                  </a:extLst>
                </a:hlinkClick>
              </a:rPr>
              <a:t>www.scaetc.org</a:t>
            </a:r>
            <a:endParaRPr lang="en-US" sz="2500" dirty="0">
              <a:solidFill>
                <a:srgbClr val="002060"/>
              </a:solidFill>
            </a:endParaRPr>
          </a:p>
        </p:txBody>
      </p:sp>
    </p:spTree>
    <p:extLst>
      <p:ext uri="{BB962C8B-B14F-4D97-AF65-F5344CB8AC3E}">
        <p14:creationId xmlns:p14="http://schemas.microsoft.com/office/powerpoint/2010/main" val="2118478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1788" y="5586662"/>
            <a:ext cx="548640" cy="297180"/>
          </a:xfrm>
        </p:spPr>
        <p:txBody>
          <a:bodyPr anchor="ctr">
            <a:normAutofit/>
          </a:bodyPr>
          <a:lstStyle/>
          <a:p>
            <a:pPr>
              <a:lnSpc>
                <a:spcPct val="90000"/>
              </a:lnSpc>
              <a:spcAft>
                <a:spcPts val="600"/>
              </a:spcAft>
            </a:pPr>
            <a:r>
              <a:rPr lang="en-US">
                <a:solidFill>
                  <a:srgbClr val="FFFFFF"/>
                </a:solidFill>
              </a:rPr>
              <a:t>#</a:t>
            </a:r>
          </a:p>
        </p:txBody>
      </p:sp>
      <p:pic>
        <p:nvPicPr>
          <p:cNvPr id="18" name="Picture 17" descr="A qr code with red white and blue ribbons&#10;&#10;Description automatically generated">
            <a:extLst>
              <a:ext uri="{FF2B5EF4-FFF2-40B4-BE49-F238E27FC236}">
                <a16:creationId xmlns:a16="http://schemas.microsoft.com/office/drawing/2014/main" id="{6DBB7FA6-6223-BF75-52BC-7439C78E0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5098"/>
            <a:ext cx="9151620" cy="4629150"/>
          </a:xfrm>
          <a:prstGeom prst="rect">
            <a:avLst/>
          </a:prstGeom>
        </p:spPr>
      </p:pic>
    </p:spTree>
    <p:extLst>
      <p:ext uri="{BB962C8B-B14F-4D97-AF65-F5344CB8AC3E}">
        <p14:creationId xmlns:p14="http://schemas.microsoft.com/office/powerpoint/2010/main" val="123220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dirty="0"/>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a:xfrm>
            <a:off x="628650" y="1690689"/>
            <a:ext cx="7886700" cy="4351338"/>
          </a:xfrm>
        </p:spPr>
        <p:txBody>
          <a:bodyPr>
            <a:normAutofit lnSpcReduction="10000"/>
          </a:bodyPr>
          <a:lstStyle/>
          <a:p>
            <a:pPr marL="230188">
              <a:spcAft>
                <a:spcPts val="600"/>
              </a:spcAft>
            </a:pPr>
            <a:r>
              <a:rPr lang="en-US" b="1" dirty="0">
                <a:solidFill>
                  <a:schemeClr val="accent3">
                    <a:lumMod val="75000"/>
                  </a:schemeClr>
                </a:solidFill>
              </a:rPr>
              <a:t>SCAETC recognizes that language is constantly evolving, and while we make every effort to avoid bias and stigmatizing terms, we acknowledge that unintentional lapses may occur in our presentations.</a:t>
            </a:r>
          </a:p>
          <a:p>
            <a:pPr marL="230188">
              <a:spcAft>
                <a:spcPts val="600"/>
              </a:spcAft>
            </a:pPr>
            <a:r>
              <a:rPr lang="en-US" b="1" dirty="0">
                <a:solidFill>
                  <a:schemeClr val="accent3">
                    <a:lumMod val="75000"/>
                  </a:schemeClr>
                </a:solidFill>
              </a:rPr>
              <a:t>We value your feedback and encourage you to share any concerns related to language, images, or concepts that may be offensive or stigmatizing. </a:t>
            </a:r>
          </a:p>
          <a:p>
            <a:pPr marL="230188">
              <a:spcAft>
                <a:spcPts val="600"/>
              </a:spcAft>
            </a:pPr>
            <a:r>
              <a:rPr lang="en-US" b="1" dirty="0">
                <a:solidFill>
                  <a:schemeClr val="accent3">
                    <a:lumMod val="75000"/>
                  </a:schemeClr>
                </a:solidFill>
              </a:rPr>
              <a:t>Your input will help us refine and improve our presentations, ensuring they remain inclusive and respectful to participants.</a:t>
            </a:r>
          </a:p>
        </p:txBody>
      </p:sp>
    </p:spTree>
    <p:extLst>
      <p:ext uri="{BB962C8B-B14F-4D97-AF65-F5344CB8AC3E}">
        <p14:creationId xmlns:p14="http://schemas.microsoft.com/office/powerpoint/2010/main" val="86297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tional HIV/AIDS and Aging Awareness Day">
            <a:extLst>
              <a:ext uri="{FF2B5EF4-FFF2-40B4-BE49-F238E27FC236}">
                <a16:creationId xmlns:a16="http://schemas.microsoft.com/office/drawing/2014/main" id="{11F48A75-633B-482A-BBEF-39F2E0C56B1E}"/>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8869" b="6936"/>
          <a:stretch/>
        </p:blipFill>
        <p:spPr bwMode="auto">
          <a:xfrm>
            <a:off x="1241708" y="116113"/>
            <a:ext cx="6660583" cy="560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87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C459-7810-4FB8-8972-89B23FC2D97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4D2D9899-116F-47C7-9F66-4199CD8CF821}"/>
              </a:ext>
            </a:extLst>
          </p:cNvPr>
          <p:cNvSpPr>
            <a:spLocks noGrp="1"/>
          </p:cNvSpPr>
          <p:nvPr>
            <p:ph idx="1"/>
          </p:nvPr>
        </p:nvSpPr>
        <p:spPr>
          <a:xfrm>
            <a:off x="628650" y="1593401"/>
            <a:ext cx="7886700" cy="4351338"/>
          </a:xfrm>
        </p:spPr>
        <p:txBody>
          <a:bodyPr>
            <a:normAutofit/>
          </a:bodyPr>
          <a:lstStyle/>
          <a:p>
            <a:pPr marL="514350" indent="-514350">
              <a:lnSpc>
                <a:spcPct val="100000"/>
              </a:lnSpc>
              <a:spcBef>
                <a:spcPts val="0"/>
              </a:spcBef>
              <a:buFont typeface="+mj-lt"/>
              <a:buAutoNum type="arabicPeriod"/>
            </a:pPr>
            <a:r>
              <a:rPr lang="en-US" sz="3200" b="1" dirty="0">
                <a:solidFill>
                  <a:schemeClr val="accent3">
                    <a:lumMod val="75000"/>
                  </a:schemeClr>
                </a:solidFill>
              </a:rPr>
              <a:t>Explore changing demographics of people with HIV (PWH).</a:t>
            </a:r>
          </a:p>
          <a:p>
            <a:pPr marL="514350" indent="-514350">
              <a:lnSpc>
                <a:spcPct val="120000"/>
              </a:lnSpc>
              <a:spcBef>
                <a:spcPts val="1800"/>
              </a:spcBef>
              <a:buFont typeface="+mj-lt"/>
              <a:buAutoNum type="arabicPeriod"/>
            </a:pPr>
            <a:r>
              <a:rPr lang="en-US" sz="3200" b="1" dirty="0">
                <a:solidFill>
                  <a:schemeClr val="accent3">
                    <a:lumMod val="75000"/>
                  </a:schemeClr>
                </a:solidFill>
              </a:rPr>
              <a:t>Identify challenges associated with these changes and strategies to support the aging community with HIV.</a:t>
            </a:r>
          </a:p>
          <a:p>
            <a:pPr marL="514350" indent="-514350">
              <a:lnSpc>
                <a:spcPct val="110000"/>
              </a:lnSpc>
              <a:spcBef>
                <a:spcPts val="1800"/>
              </a:spcBef>
              <a:buFont typeface="+mj-lt"/>
              <a:buAutoNum type="arabicPeriod"/>
            </a:pPr>
            <a:r>
              <a:rPr lang="en-US" sz="3200" b="1" dirty="0">
                <a:solidFill>
                  <a:schemeClr val="accent3">
                    <a:lumMod val="75000"/>
                  </a:schemeClr>
                </a:solidFill>
              </a:rPr>
              <a:t>Recognize the opportunity to utilize community partnerships.</a:t>
            </a:r>
          </a:p>
        </p:txBody>
      </p:sp>
    </p:spTree>
    <p:extLst>
      <p:ext uri="{BB962C8B-B14F-4D97-AF65-F5344CB8AC3E}">
        <p14:creationId xmlns:p14="http://schemas.microsoft.com/office/powerpoint/2010/main" val="223081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0E0282-0558-456A-B4B5-95EF49620D92}"/>
              </a:ext>
            </a:extLst>
          </p:cNvPr>
          <p:cNvSpPr>
            <a:spLocks noGrp="1"/>
          </p:cNvSpPr>
          <p:nvPr>
            <p:ph type="title"/>
          </p:nvPr>
        </p:nvSpPr>
        <p:spPr/>
        <p:txBody>
          <a:bodyPr/>
          <a:lstStyle/>
          <a:p>
            <a:r>
              <a:rPr lang="en-US" dirty="0"/>
              <a:t>What’s Changing</a:t>
            </a:r>
          </a:p>
        </p:txBody>
      </p:sp>
      <p:sp>
        <p:nvSpPr>
          <p:cNvPr id="3" name="Content Placeholder 2">
            <a:extLst>
              <a:ext uri="{FF2B5EF4-FFF2-40B4-BE49-F238E27FC236}">
                <a16:creationId xmlns:a16="http://schemas.microsoft.com/office/drawing/2014/main" id="{BAFBB359-ED75-D142-D7F7-CEC95BB36241}"/>
              </a:ext>
            </a:extLst>
          </p:cNvPr>
          <p:cNvSpPr>
            <a:spLocks noGrp="1"/>
          </p:cNvSpPr>
          <p:nvPr>
            <p:ph idx="1"/>
          </p:nvPr>
        </p:nvSpPr>
        <p:spPr>
          <a:xfrm>
            <a:off x="628650" y="1549859"/>
            <a:ext cx="7886700" cy="4351338"/>
          </a:xfrm>
        </p:spPr>
        <p:txBody>
          <a:bodyPr>
            <a:normAutofit/>
          </a:bodyPr>
          <a:lstStyle/>
          <a:p>
            <a:r>
              <a:rPr lang="en-US" sz="3200" b="1" dirty="0">
                <a:solidFill>
                  <a:schemeClr val="accent3">
                    <a:lumMod val="75000"/>
                  </a:schemeClr>
                </a:solidFill>
              </a:rPr>
              <a:t>Nationally</a:t>
            </a:r>
          </a:p>
          <a:p>
            <a:pPr lvl="1"/>
            <a:r>
              <a:rPr lang="en-US" sz="2800" b="1" dirty="0">
                <a:solidFill>
                  <a:schemeClr val="accent3">
                    <a:lumMod val="75000"/>
                  </a:schemeClr>
                </a:solidFill>
              </a:rPr>
              <a:t>10,000 U.S. baby boomers turning 65 daily </a:t>
            </a:r>
          </a:p>
          <a:p>
            <a:pPr lvl="1"/>
            <a:r>
              <a:rPr lang="en-US" sz="2800" b="1" dirty="0">
                <a:solidFill>
                  <a:schemeClr val="accent3">
                    <a:lumMod val="75000"/>
                  </a:schemeClr>
                </a:solidFill>
              </a:rPr>
              <a:t>The number of U.S. adults 65+ is growing: 36% between 2011-2021 </a:t>
            </a:r>
          </a:p>
          <a:p>
            <a:pPr>
              <a:spcBef>
                <a:spcPts val="1800"/>
              </a:spcBef>
            </a:pPr>
            <a:r>
              <a:rPr lang="en-US" sz="3200" b="1" dirty="0">
                <a:solidFill>
                  <a:schemeClr val="accent3">
                    <a:lumMod val="75000"/>
                  </a:schemeClr>
                </a:solidFill>
              </a:rPr>
              <a:t>New Mexico – 2030</a:t>
            </a:r>
          </a:p>
          <a:p>
            <a:pPr lvl="1"/>
            <a:r>
              <a:rPr lang="en-US" sz="2800" b="1" dirty="0">
                <a:solidFill>
                  <a:schemeClr val="accent3">
                    <a:lumMod val="75000"/>
                  </a:schemeClr>
                </a:solidFill>
              </a:rPr>
              <a:t>The 65+ population will more than double</a:t>
            </a:r>
          </a:p>
          <a:p>
            <a:pPr lvl="1"/>
            <a:r>
              <a:rPr lang="en-US" sz="2800" b="1" dirty="0">
                <a:solidFill>
                  <a:schemeClr val="accent3">
                    <a:lumMod val="75000"/>
                  </a:schemeClr>
                </a:solidFill>
              </a:rPr>
              <a:t>4th largest 65+ population % in the nation </a:t>
            </a:r>
          </a:p>
          <a:p>
            <a:pPr lvl="1"/>
            <a:r>
              <a:rPr lang="en-US" sz="2800" b="1" dirty="0">
                <a:solidFill>
                  <a:schemeClr val="accent3">
                    <a:lumMod val="75000"/>
                  </a:schemeClr>
                </a:solidFill>
              </a:rPr>
              <a:t>More people 65+ than under 18</a:t>
            </a:r>
          </a:p>
          <a:p>
            <a:pPr lvl="1"/>
            <a:r>
              <a:rPr lang="en-US" sz="2800" b="1" dirty="0">
                <a:solidFill>
                  <a:schemeClr val="accent3">
                    <a:lumMod val="75000"/>
                  </a:schemeClr>
                </a:solidFill>
              </a:rPr>
              <a:t>3</a:t>
            </a:r>
            <a:r>
              <a:rPr lang="en-US" sz="2800" b="1" baseline="30000" dirty="0">
                <a:solidFill>
                  <a:schemeClr val="accent3">
                    <a:lumMod val="75000"/>
                  </a:schemeClr>
                </a:solidFill>
              </a:rPr>
              <a:t>rd</a:t>
            </a:r>
            <a:r>
              <a:rPr lang="en-US" sz="2800" b="1" dirty="0">
                <a:solidFill>
                  <a:schemeClr val="accent3">
                    <a:lumMod val="75000"/>
                  </a:schemeClr>
                </a:solidFill>
              </a:rPr>
              <a:t> in nation for seniors living in poverty</a:t>
            </a:r>
            <a:endParaRPr lang="en-US" b="1" dirty="0">
              <a:solidFill>
                <a:schemeClr val="accent3">
                  <a:lumMod val="75000"/>
                </a:schemeClr>
              </a:solidFill>
            </a:endParaRPr>
          </a:p>
        </p:txBody>
      </p:sp>
    </p:spTree>
    <p:extLst>
      <p:ext uri="{BB962C8B-B14F-4D97-AF65-F5344CB8AC3E}">
        <p14:creationId xmlns:p14="http://schemas.microsoft.com/office/powerpoint/2010/main" val="214005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3C2C8-50A4-4F7F-8D91-57C4C8641D70}"/>
              </a:ext>
            </a:extLst>
          </p:cNvPr>
          <p:cNvSpPr>
            <a:spLocks noGrp="1"/>
          </p:cNvSpPr>
          <p:nvPr>
            <p:ph type="title"/>
          </p:nvPr>
        </p:nvSpPr>
        <p:spPr/>
        <p:txBody>
          <a:bodyPr/>
          <a:lstStyle/>
          <a:p>
            <a:r>
              <a:rPr lang="en-US" u="sng" dirty="0"/>
              <a:t>New Mexico Population 50+</a:t>
            </a:r>
          </a:p>
        </p:txBody>
      </p:sp>
      <p:sp>
        <p:nvSpPr>
          <p:cNvPr id="4" name="Content Placeholder 3">
            <a:extLst>
              <a:ext uri="{FF2B5EF4-FFF2-40B4-BE49-F238E27FC236}">
                <a16:creationId xmlns:a16="http://schemas.microsoft.com/office/drawing/2014/main" id="{478003B5-1709-4C82-9399-0C48996BF113}"/>
              </a:ext>
            </a:extLst>
          </p:cNvPr>
          <p:cNvSpPr>
            <a:spLocks noGrp="1"/>
          </p:cNvSpPr>
          <p:nvPr>
            <p:ph idx="1"/>
          </p:nvPr>
        </p:nvSpPr>
        <p:spPr>
          <a:xfrm>
            <a:off x="628650" y="1680485"/>
            <a:ext cx="7886700" cy="4351338"/>
          </a:xfrm>
        </p:spPr>
        <p:txBody>
          <a:bodyPr>
            <a:normAutofit fontScale="92500" lnSpcReduction="20000"/>
          </a:bodyPr>
          <a:lstStyle/>
          <a:p>
            <a:pPr>
              <a:lnSpc>
                <a:spcPct val="110000"/>
              </a:lnSpc>
              <a:spcAft>
                <a:spcPts val="600"/>
              </a:spcAft>
            </a:pPr>
            <a:r>
              <a:rPr lang="en-US" sz="3200" b="1" dirty="0">
                <a:solidFill>
                  <a:schemeClr val="accent3">
                    <a:lumMod val="75000"/>
                  </a:schemeClr>
                </a:solidFill>
              </a:rPr>
              <a:t>39% of Ryan White participants </a:t>
            </a:r>
            <a:r>
              <a:rPr lang="en-US" sz="3200" b="1" u="sng" dirty="0">
                <a:solidFill>
                  <a:schemeClr val="accent3">
                    <a:lumMod val="75000"/>
                  </a:schemeClr>
                </a:solidFill>
              </a:rPr>
              <a:t>&gt;</a:t>
            </a:r>
            <a:r>
              <a:rPr lang="en-US" sz="3200" b="1" dirty="0">
                <a:solidFill>
                  <a:schemeClr val="accent3">
                    <a:lumMod val="75000"/>
                  </a:schemeClr>
                </a:solidFill>
              </a:rPr>
              <a:t> 50yo</a:t>
            </a:r>
          </a:p>
          <a:p>
            <a:pPr>
              <a:lnSpc>
                <a:spcPct val="110000"/>
              </a:lnSpc>
              <a:spcAft>
                <a:spcPts val="600"/>
              </a:spcAft>
            </a:pPr>
            <a:r>
              <a:rPr lang="en-US" sz="3200" b="1" dirty="0">
                <a:solidFill>
                  <a:schemeClr val="accent3">
                    <a:lumMod val="75000"/>
                  </a:schemeClr>
                </a:solidFill>
              </a:rPr>
              <a:t>59% male, 36% female &amp; 5% transgender</a:t>
            </a:r>
          </a:p>
          <a:p>
            <a:pPr>
              <a:lnSpc>
                <a:spcPct val="110000"/>
              </a:lnSpc>
              <a:spcAft>
                <a:spcPts val="600"/>
              </a:spcAft>
            </a:pPr>
            <a:r>
              <a:rPr lang="en-US" sz="3200" b="1" dirty="0">
                <a:solidFill>
                  <a:schemeClr val="accent3">
                    <a:lumMod val="75000"/>
                  </a:schemeClr>
                </a:solidFill>
              </a:rPr>
              <a:t>29% White, 28% Hispanic, 16% American Indian/Alaska Native, and 12% African American</a:t>
            </a:r>
          </a:p>
          <a:p>
            <a:pPr>
              <a:lnSpc>
                <a:spcPct val="110000"/>
              </a:lnSpc>
              <a:spcAft>
                <a:spcPts val="600"/>
              </a:spcAft>
            </a:pPr>
            <a:r>
              <a:rPr lang="en-US" sz="3200" b="1" dirty="0">
                <a:solidFill>
                  <a:schemeClr val="accent3">
                    <a:lumMod val="75000"/>
                  </a:schemeClr>
                </a:solidFill>
              </a:rPr>
              <a:t>75% of NM population 50yo+&lt;300% federal poverty level (FPL)</a:t>
            </a:r>
          </a:p>
          <a:p>
            <a:pPr>
              <a:lnSpc>
                <a:spcPct val="110000"/>
              </a:lnSpc>
              <a:spcAft>
                <a:spcPts val="600"/>
              </a:spcAft>
            </a:pPr>
            <a:r>
              <a:rPr lang="en-US" sz="3200" b="1" dirty="0">
                <a:solidFill>
                  <a:schemeClr val="accent3">
                    <a:lumMod val="75000"/>
                  </a:schemeClr>
                </a:solidFill>
              </a:rPr>
              <a:t>Stable housing 58%, unknown 26%</a:t>
            </a:r>
          </a:p>
        </p:txBody>
      </p:sp>
    </p:spTree>
    <p:extLst>
      <p:ext uri="{BB962C8B-B14F-4D97-AF65-F5344CB8AC3E}">
        <p14:creationId xmlns:p14="http://schemas.microsoft.com/office/powerpoint/2010/main" val="142266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D574D-96F1-419D-9025-0066EF7B8794}"/>
              </a:ext>
            </a:extLst>
          </p:cNvPr>
          <p:cNvSpPr>
            <a:spLocks noGrp="1"/>
          </p:cNvSpPr>
          <p:nvPr>
            <p:ph type="title"/>
          </p:nvPr>
        </p:nvSpPr>
        <p:spPr/>
        <p:txBody>
          <a:bodyPr anchor="t"/>
          <a:lstStyle/>
          <a:p>
            <a:r>
              <a:rPr lang="en-US" dirty="0"/>
              <a:t>Aging &amp; Health</a:t>
            </a:r>
          </a:p>
        </p:txBody>
      </p:sp>
      <p:sp>
        <p:nvSpPr>
          <p:cNvPr id="3" name="Content Placeholder 2">
            <a:extLst>
              <a:ext uri="{FF2B5EF4-FFF2-40B4-BE49-F238E27FC236}">
                <a16:creationId xmlns:a16="http://schemas.microsoft.com/office/drawing/2014/main" id="{5613279A-5B97-440A-A9F1-B5788FB58106}"/>
              </a:ext>
            </a:extLst>
          </p:cNvPr>
          <p:cNvSpPr>
            <a:spLocks noGrp="1"/>
          </p:cNvSpPr>
          <p:nvPr>
            <p:ph idx="1"/>
          </p:nvPr>
        </p:nvSpPr>
        <p:spPr>
          <a:xfrm>
            <a:off x="628650" y="1636943"/>
            <a:ext cx="7886700" cy="4351338"/>
          </a:xfrm>
        </p:spPr>
        <p:txBody>
          <a:bodyPr>
            <a:normAutofit/>
          </a:bodyPr>
          <a:lstStyle/>
          <a:p>
            <a:r>
              <a:rPr lang="en-US" b="1" dirty="0">
                <a:solidFill>
                  <a:schemeClr val="accent3">
                    <a:lumMod val="75000"/>
                  </a:schemeClr>
                </a:solidFill>
              </a:rPr>
              <a:t>Costs reduced by keeping people healthy </a:t>
            </a:r>
          </a:p>
          <a:p>
            <a:pPr lvl="1"/>
            <a:r>
              <a:rPr lang="en-US" b="1" dirty="0">
                <a:solidFill>
                  <a:schemeClr val="accent3">
                    <a:lumMod val="75000"/>
                  </a:schemeClr>
                </a:solidFill>
              </a:rPr>
              <a:t>Independent, productive, high-quality lives</a:t>
            </a:r>
          </a:p>
          <a:p>
            <a:r>
              <a:rPr lang="en-US" b="1" dirty="0">
                <a:solidFill>
                  <a:schemeClr val="accent3">
                    <a:lumMod val="75000"/>
                  </a:schemeClr>
                </a:solidFill>
              </a:rPr>
              <a:t>Chronic conditions erode quality of life and independence </a:t>
            </a:r>
          </a:p>
          <a:p>
            <a:pPr lvl="1"/>
            <a:r>
              <a:rPr lang="en-US" b="1" dirty="0">
                <a:solidFill>
                  <a:schemeClr val="accent3">
                    <a:lumMod val="75000"/>
                  </a:schemeClr>
                </a:solidFill>
              </a:rPr>
              <a:t>Cardiovascular, diabetes, obesity</a:t>
            </a:r>
          </a:p>
          <a:p>
            <a:pPr lvl="1"/>
            <a:r>
              <a:rPr lang="en-US" b="1" dirty="0">
                <a:solidFill>
                  <a:schemeClr val="accent3">
                    <a:lumMod val="75000"/>
                  </a:schemeClr>
                </a:solidFill>
              </a:rPr>
              <a:t>Alzheimer’s and related dementias</a:t>
            </a:r>
          </a:p>
          <a:p>
            <a:pPr lvl="1"/>
            <a:r>
              <a:rPr lang="en-US" b="1" dirty="0">
                <a:solidFill>
                  <a:schemeClr val="accent3">
                    <a:lumMod val="75000"/>
                  </a:schemeClr>
                </a:solidFill>
              </a:rPr>
              <a:t>Behavioral health and substance use </a:t>
            </a:r>
          </a:p>
          <a:p>
            <a:r>
              <a:rPr lang="en-US" b="1" dirty="0">
                <a:solidFill>
                  <a:schemeClr val="accent3">
                    <a:lumMod val="75000"/>
                  </a:schemeClr>
                </a:solidFill>
              </a:rPr>
              <a:t>Account for 75% of the $2.7 trillion in annual healthcare costs in the U.S.</a:t>
            </a:r>
          </a:p>
        </p:txBody>
      </p:sp>
    </p:spTree>
    <p:extLst>
      <p:ext uri="{BB962C8B-B14F-4D97-AF65-F5344CB8AC3E}">
        <p14:creationId xmlns:p14="http://schemas.microsoft.com/office/powerpoint/2010/main" val="202956261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NMDOH 2016">
      <a:dk1>
        <a:sysClr val="windowText" lastClr="000000"/>
      </a:dk1>
      <a:lt1>
        <a:sysClr val="window" lastClr="FFFFFF"/>
      </a:lt1>
      <a:dk2>
        <a:srgbClr val="2A315F"/>
      </a:dk2>
      <a:lt2>
        <a:srgbClr val="E7E6E6"/>
      </a:lt2>
      <a:accent1>
        <a:srgbClr val="4953A4"/>
      </a:accent1>
      <a:accent2>
        <a:srgbClr val="EA1D25"/>
      </a:accent2>
      <a:accent3>
        <a:srgbClr val="2E318B"/>
      </a:accent3>
      <a:accent4>
        <a:srgbClr val="FFFF00"/>
      </a:accent4>
      <a:accent5>
        <a:srgbClr val="2FA6DE"/>
      </a:accent5>
      <a:accent6>
        <a:srgbClr val="0E9C49"/>
      </a:accent6>
      <a:hlink>
        <a:srgbClr val="0563C1"/>
      </a:hlink>
      <a:folHlink>
        <a:srgbClr val="F5971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Blue" id="{111080A6-779A-4227-901E-F8A64064789C}" vid="{539936DE-947B-48AE-A27E-0184CFC9D97C}"/>
    </a:ext>
  </a:extLst>
</a:theme>
</file>

<file path=ppt/theme/theme2.xml><?xml version="1.0" encoding="utf-8"?>
<a:theme xmlns:a="http://schemas.openxmlformats.org/drawingml/2006/main" name="Office Theme">
  <a:themeElements>
    <a:clrScheme name="NMDOH 2016">
      <a:dk1>
        <a:sysClr val="windowText" lastClr="000000"/>
      </a:dk1>
      <a:lt1>
        <a:sysClr val="window" lastClr="FFFFFF"/>
      </a:lt1>
      <a:dk2>
        <a:srgbClr val="2A315F"/>
      </a:dk2>
      <a:lt2>
        <a:srgbClr val="E7E6E6"/>
      </a:lt2>
      <a:accent1>
        <a:srgbClr val="4953A4"/>
      </a:accent1>
      <a:accent2>
        <a:srgbClr val="EA1D25"/>
      </a:accent2>
      <a:accent3>
        <a:srgbClr val="2E318B"/>
      </a:accent3>
      <a:accent4>
        <a:srgbClr val="FFFF00"/>
      </a:accent4>
      <a:accent5>
        <a:srgbClr val="2FA6DE"/>
      </a:accent5>
      <a:accent6>
        <a:srgbClr val="0E9C49"/>
      </a:accent6>
      <a:hlink>
        <a:srgbClr val="0563C1"/>
      </a:hlink>
      <a:folHlink>
        <a:srgbClr val="F5971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 id="{780ADCA6-5CD0-4B46-94F7-34209DC81E88}" vid="{54028512-844A-44A8-BE2A-642953C30B3B}"/>
    </a:ext>
  </a:extLst>
</a:theme>
</file>

<file path=ppt/theme/theme3.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230F336301A24B99B0F452AB3D45A2" ma:contentTypeVersion="0" ma:contentTypeDescription="Create a new document." ma:contentTypeScope="" ma:versionID="f3604dafa58c8d523674f9f65274a4b7">
  <xsd:schema xmlns:xsd="http://www.w3.org/2001/XMLSchema" xmlns:xs="http://www.w3.org/2001/XMLSchema" xmlns:p="http://schemas.microsoft.com/office/2006/metadata/properties" targetNamespace="http://schemas.microsoft.com/office/2006/metadata/properties" ma:root="true" ma:fieldsID="c3ac1d618640bc2c24c6bd9b51890dc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C48E8D-D0E3-4E9A-911E-DE482A7E70C7}">
  <ds:schemaRef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 ds:uri="http://purl.org/dc/dcmitype/"/>
  </ds:schemaRefs>
</ds:datastoreItem>
</file>

<file path=customXml/itemProps2.xml><?xml version="1.0" encoding="utf-8"?>
<ds:datastoreItem xmlns:ds="http://schemas.openxmlformats.org/officeDocument/2006/customXml" ds:itemID="{1081DCF3-C034-4AF5-902D-7F006C430F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85C070E-6303-4354-B6F0-3FC9977414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DOH PPT Template-Blue</Template>
  <TotalTime>619</TotalTime>
  <Words>2339</Words>
  <Application>Microsoft Office PowerPoint</Application>
  <PresentationFormat>On-screen Show (4:3)</PresentationFormat>
  <Paragraphs>288</Paragraphs>
  <Slides>39</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39</vt:i4>
      </vt:variant>
    </vt:vector>
  </HeadingPairs>
  <TitlesOfParts>
    <vt:vector size="49" baseType="lpstr">
      <vt:lpstr>ＭＳ Ｐゴシック</vt:lpstr>
      <vt:lpstr>Arial</vt:lpstr>
      <vt:lpstr>Calibri</vt:lpstr>
      <vt:lpstr>Franklin Gothic Book</vt:lpstr>
      <vt:lpstr>Franklin Gothic Medium</vt:lpstr>
      <vt:lpstr>ITC Avant Garde Std Bk</vt:lpstr>
      <vt:lpstr>Wingdings</vt:lpstr>
      <vt:lpstr>Office Theme</vt:lpstr>
      <vt:lpstr>Office Theme</vt:lpstr>
      <vt:lpstr>AETC-BLANK-MASTER</vt:lpstr>
      <vt:lpstr>Panel Session </vt:lpstr>
      <vt:lpstr>Conflict of Interest Disclosure Statement</vt:lpstr>
      <vt:lpstr>Use of Trade/Brand Names</vt:lpstr>
      <vt:lpstr>Unconscious Bias Disclosure</vt:lpstr>
      <vt:lpstr>PowerPoint Presentation</vt:lpstr>
      <vt:lpstr>Learning Objectives</vt:lpstr>
      <vt:lpstr>What’s Changing</vt:lpstr>
      <vt:lpstr>New Mexico Population 50+</vt:lpstr>
      <vt:lpstr>Aging &amp; Health</vt:lpstr>
      <vt:lpstr>PowerPoint Presentation</vt:lpstr>
      <vt:lpstr>PowerPoint Presentation</vt:lpstr>
      <vt:lpstr>PowerPoint Presentation</vt:lpstr>
      <vt:lpstr>PowerPoint Presentation</vt:lpstr>
      <vt:lpstr>HIV and Age-Related Conditions</vt:lpstr>
      <vt:lpstr>PowerPoint Presentation</vt:lpstr>
      <vt:lpstr>PowerPoint Presentation</vt:lpstr>
      <vt:lpstr>Intersectionality of Stigma in Aging PWH</vt:lpstr>
      <vt:lpstr>Barriers to Care</vt:lpstr>
      <vt:lpstr>Unique Service Needs of Aging PWH</vt:lpstr>
      <vt:lpstr>Supporting Aging PWH</vt:lpstr>
      <vt:lpstr>What Now?</vt:lpstr>
      <vt:lpstr>PowerPoint Presentation</vt:lpstr>
      <vt:lpstr>Resources</vt:lpstr>
      <vt:lpstr>Panelist Introductions</vt:lpstr>
      <vt:lpstr>Case 1</vt:lpstr>
      <vt:lpstr>Case 1, continued (1)</vt:lpstr>
      <vt:lpstr>Case 1, continued (2)</vt:lpstr>
      <vt:lpstr>Case 1, continued (3)</vt:lpstr>
      <vt:lpstr>Case 1, continued (4)</vt:lpstr>
      <vt:lpstr>Case 1 Panel Discussion</vt:lpstr>
      <vt:lpstr>Case 2</vt:lpstr>
      <vt:lpstr>Case 1, continued (1)</vt:lpstr>
      <vt:lpstr>Case 2, continued (2)</vt:lpstr>
      <vt:lpstr>Case 2, continued (3)</vt:lpstr>
      <vt:lpstr>Case 2, continued (4)</vt:lpstr>
      <vt:lpstr>Case 2 Panel Discussion</vt:lpstr>
      <vt:lpstr>PowerPoint Presentation</vt:lpstr>
      <vt:lpstr>AETC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All Getting Older</dc:title>
  <dc:creator>Laine Snow</dc:creator>
  <cp:lastModifiedBy>Minerva Layug-Gomez</cp:lastModifiedBy>
  <cp:revision>40</cp:revision>
  <dcterms:created xsi:type="dcterms:W3CDTF">2020-09-03T16:42:57Z</dcterms:created>
  <dcterms:modified xsi:type="dcterms:W3CDTF">2024-04-12T17:11:42Z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0x010100F2230F336301A24B99B0F452AB3D45A2</vt:lpwstr>
  </property>
</Properties>
</file>